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60"/>
  </p:notesMasterIdLst>
  <p:sldIdLst>
    <p:sldId id="427" r:id="rId3"/>
    <p:sldId id="556" r:id="rId4"/>
    <p:sldId id="557" r:id="rId5"/>
    <p:sldId id="558" r:id="rId6"/>
    <p:sldId id="559" r:id="rId7"/>
    <p:sldId id="560" r:id="rId8"/>
    <p:sldId id="561" r:id="rId9"/>
    <p:sldId id="562" r:id="rId10"/>
    <p:sldId id="563" r:id="rId11"/>
    <p:sldId id="564" r:id="rId12"/>
    <p:sldId id="565" r:id="rId13"/>
    <p:sldId id="479" r:id="rId14"/>
    <p:sldId id="395" r:id="rId15"/>
    <p:sldId id="498" r:id="rId16"/>
    <p:sldId id="510" r:id="rId17"/>
    <p:sldId id="396" r:id="rId18"/>
    <p:sldId id="513" r:id="rId19"/>
    <p:sldId id="499" r:id="rId20"/>
    <p:sldId id="511" r:id="rId21"/>
    <p:sldId id="512" r:id="rId22"/>
    <p:sldId id="514" r:id="rId23"/>
    <p:sldId id="515" r:id="rId24"/>
    <p:sldId id="516" r:id="rId25"/>
    <p:sldId id="517" r:id="rId26"/>
    <p:sldId id="518" r:id="rId27"/>
    <p:sldId id="500" r:id="rId28"/>
    <p:sldId id="520" r:id="rId29"/>
    <p:sldId id="521" r:id="rId30"/>
    <p:sldId id="522" r:id="rId31"/>
    <p:sldId id="519" r:id="rId32"/>
    <p:sldId id="501" r:id="rId33"/>
    <p:sldId id="566" r:id="rId34"/>
    <p:sldId id="523" r:id="rId35"/>
    <p:sldId id="524" r:id="rId36"/>
    <p:sldId id="525" r:id="rId37"/>
    <p:sldId id="526" r:id="rId38"/>
    <p:sldId id="527" r:id="rId39"/>
    <p:sldId id="502" r:id="rId40"/>
    <p:sldId id="532" r:id="rId41"/>
    <p:sldId id="503" r:id="rId42"/>
    <p:sldId id="535" r:id="rId43"/>
    <p:sldId id="504" r:id="rId44"/>
    <p:sldId id="529" r:id="rId45"/>
    <p:sldId id="530" r:id="rId46"/>
    <p:sldId id="507" r:id="rId47"/>
    <p:sldId id="508" r:id="rId48"/>
    <p:sldId id="531" r:id="rId49"/>
    <p:sldId id="509" r:id="rId50"/>
    <p:sldId id="537" r:id="rId51"/>
    <p:sldId id="538" r:id="rId52"/>
    <p:sldId id="539" r:id="rId53"/>
    <p:sldId id="541" r:id="rId54"/>
    <p:sldId id="542" r:id="rId55"/>
    <p:sldId id="540" r:id="rId56"/>
    <p:sldId id="543" r:id="rId57"/>
    <p:sldId id="544" r:id="rId58"/>
    <p:sldId id="545" r:id="rId59"/>
  </p:sldIdLst>
  <p:sldSz cx="9144000" cy="5143500" type="screen16x9"/>
  <p:notesSz cx="6858000" cy="9144000"/>
  <p:custDataLst>
    <p:tags r:id="rId61"/>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5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89E"/>
    <a:srgbClr val="FFFFFF"/>
    <a:srgbClr val="061A21"/>
    <a:srgbClr val="007779"/>
    <a:srgbClr val="2F89D8"/>
    <a:srgbClr val="2E3D54"/>
    <a:srgbClr val="E6E6E6"/>
    <a:srgbClr val="C20000"/>
    <a:srgbClr val="A6937B"/>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1906" autoAdjust="0"/>
  </p:normalViewPr>
  <p:slideViewPr>
    <p:cSldViewPr>
      <p:cViewPr varScale="1">
        <p:scale>
          <a:sx n="62" d="100"/>
          <a:sy n="62" d="100"/>
        </p:scale>
        <p:origin x="930" y="42"/>
      </p:cViewPr>
      <p:guideLst>
        <p:guide orient="horz" pos="259"/>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pPr/>
              <a:t>2021/9/29</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pPr/>
              <a:t>‹Nº›</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1377516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val="31487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dirty="0"/>
          </a:p>
        </p:txBody>
      </p:sp>
    </p:spTree>
    <p:extLst>
      <p:ext uri="{BB962C8B-B14F-4D97-AF65-F5344CB8AC3E}">
        <p14:creationId xmlns:p14="http://schemas.microsoft.com/office/powerpoint/2010/main" val="125920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17</a:t>
            </a:fld>
            <a:endParaRPr lang="zh-CN" altLang="en-US" dirty="0"/>
          </a:p>
        </p:txBody>
      </p:sp>
    </p:spTree>
    <p:extLst>
      <p:ext uri="{BB962C8B-B14F-4D97-AF65-F5344CB8AC3E}">
        <p14:creationId xmlns:p14="http://schemas.microsoft.com/office/powerpoint/2010/main" val="169297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extLst>
      <p:ext uri="{BB962C8B-B14F-4D97-AF65-F5344CB8AC3E}">
        <p14:creationId xmlns:p14="http://schemas.microsoft.com/office/powerpoint/2010/main" val="266984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19</a:t>
            </a:fld>
            <a:endParaRPr lang="zh-CN" altLang="en-US" dirty="0"/>
          </a:p>
        </p:txBody>
      </p:sp>
    </p:spTree>
    <p:extLst>
      <p:ext uri="{BB962C8B-B14F-4D97-AF65-F5344CB8AC3E}">
        <p14:creationId xmlns:p14="http://schemas.microsoft.com/office/powerpoint/2010/main" val="4114813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extLst>
      <p:ext uri="{BB962C8B-B14F-4D97-AF65-F5344CB8AC3E}">
        <p14:creationId xmlns:p14="http://schemas.microsoft.com/office/powerpoint/2010/main" val="770308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22</a:t>
            </a:fld>
            <a:endParaRPr lang="zh-CN" altLang="en-US" dirty="0"/>
          </a:p>
        </p:txBody>
      </p:sp>
    </p:spTree>
    <p:extLst>
      <p:ext uri="{BB962C8B-B14F-4D97-AF65-F5344CB8AC3E}">
        <p14:creationId xmlns:p14="http://schemas.microsoft.com/office/powerpoint/2010/main" val="378436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sz="1200" kern="1200" dirty="0" smtClean="0">
              <a:solidFill>
                <a:schemeClr val="tx1"/>
              </a:solidFill>
              <a:effectLst/>
              <a:latin typeface="+mn-lt"/>
              <a:ea typeface="微软雅黑" pitchFamily="34" charset="-122"/>
              <a:cs typeface="+mn-cs"/>
            </a:endParaRPr>
          </a:p>
        </p:txBody>
      </p:sp>
      <p:sp>
        <p:nvSpPr>
          <p:cNvPr id="4" name="Marcador de número de diapositiva 3"/>
          <p:cNvSpPr>
            <a:spLocks noGrp="1"/>
          </p:cNvSpPr>
          <p:nvPr>
            <p:ph type="sldNum" sz="quarter" idx="10"/>
          </p:nvPr>
        </p:nvSpPr>
        <p:spPr/>
        <p:txBody>
          <a:bodyPr/>
          <a:lstStyle/>
          <a:p>
            <a:fld id="{A11FC198-2D83-4DFC-8CDD-7D23AF44D411}" type="slidenum">
              <a:rPr lang="zh-CN" altLang="en-US" smtClean="0"/>
              <a:pPr/>
              <a:t>24</a:t>
            </a:fld>
            <a:endParaRPr lang="zh-CN" altLang="en-US" dirty="0"/>
          </a:p>
        </p:txBody>
      </p:sp>
    </p:spTree>
    <p:extLst>
      <p:ext uri="{BB962C8B-B14F-4D97-AF65-F5344CB8AC3E}">
        <p14:creationId xmlns:p14="http://schemas.microsoft.com/office/powerpoint/2010/main" val="2681395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25</a:t>
            </a:fld>
            <a:endParaRPr lang="zh-CN" altLang="en-US" dirty="0"/>
          </a:p>
        </p:txBody>
      </p:sp>
    </p:spTree>
    <p:extLst>
      <p:ext uri="{BB962C8B-B14F-4D97-AF65-F5344CB8AC3E}">
        <p14:creationId xmlns:p14="http://schemas.microsoft.com/office/powerpoint/2010/main" val="164813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26</a:t>
            </a:fld>
            <a:endParaRPr lang="zh-CN" altLang="en-US" dirty="0"/>
          </a:p>
        </p:txBody>
      </p:sp>
    </p:spTree>
    <p:extLst>
      <p:ext uri="{BB962C8B-B14F-4D97-AF65-F5344CB8AC3E}">
        <p14:creationId xmlns:p14="http://schemas.microsoft.com/office/powerpoint/2010/main" val="77517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3476376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s-VE" sz="1200" b="0" i="0" kern="1200" dirty="0" smtClean="0">
              <a:solidFill>
                <a:schemeClr val="tx1"/>
              </a:solidFill>
              <a:effectLst/>
              <a:latin typeface="+mn-lt"/>
              <a:ea typeface="微软雅黑" pitchFamily="34" charset="-122"/>
              <a:cs typeface="+mn-cs"/>
            </a:endParaRPr>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27</a:t>
            </a:fld>
            <a:endParaRPr lang="zh-CN" altLang="en-US" dirty="0"/>
          </a:p>
        </p:txBody>
      </p:sp>
    </p:spTree>
    <p:extLst>
      <p:ext uri="{BB962C8B-B14F-4D97-AF65-F5344CB8AC3E}">
        <p14:creationId xmlns:p14="http://schemas.microsoft.com/office/powerpoint/2010/main" val="3734244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s-VE" sz="1200" kern="1200" dirty="0" smtClean="0">
              <a:solidFill>
                <a:schemeClr val="tx1"/>
              </a:solidFill>
              <a:effectLst/>
              <a:latin typeface="+mn-lt"/>
              <a:ea typeface="微软雅黑" pitchFamily="34" charset="-122"/>
              <a:cs typeface="+mn-cs"/>
            </a:endParaRPr>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28</a:t>
            </a:fld>
            <a:endParaRPr lang="zh-CN" altLang="en-US" dirty="0"/>
          </a:p>
        </p:txBody>
      </p:sp>
    </p:spTree>
    <p:extLst>
      <p:ext uri="{BB962C8B-B14F-4D97-AF65-F5344CB8AC3E}">
        <p14:creationId xmlns:p14="http://schemas.microsoft.com/office/powerpoint/2010/main" val="23048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29</a:t>
            </a:fld>
            <a:endParaRPr lang="zh-CN" altLang="en-US" dirty="0"/>
          </a:p>
        </p:txBody>
      </p:sp>
    </p:spTree>
    <p:extLst>
      <p:ext uri="{BB962C8B-B14F-4D97-AF65-F5344CB8AC3E}">
        <p14:creationId xmlns:p14="http://schemas.microsoft.com/office/powerpoint/2010/main" val="3773591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31</a:t>
            </a:fld>
            <a:endParaRPr lang="zh-CN" altLang="en-US" dirty="0"/>
          </a:p>
        </p:txBody>
      </p:sp>
    </p:spTree>
    <p:extLst>
      <p:ext uri="{BB962C8B-B14F-4D97-AF65-F5344CB8AC3E}">
        <p14:creationId xmlns:p14="http://schemas.microsoft.com/office/powerpoint/2010/main" val="2935479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A11FC198-2D83-4DFC-8CDD-7D23AF44D411}" type="slidenum">
              <a:rPr lang="zh-CN" altLang="en-US" smtClean="0"/>
              <a:pPr/>
              <a:t>32</a:t>
            </a:fld>
            <a:endParaRPr lang="zh-CN" altLang="en-US" dirty="0"/>
          </a:p>
        </p:txBody>
      </p:sp>
    </p:spTree>
    <p:extLst>
      <p:ext uri="{BB962C8B-B14F-4D97-AF65-F5344CB8AC3E}">
        <p14:creationId xmlns:p14="http://schemas.microsoft.com/office/powerpoint/2010/main" val="1374880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A11FC198-2D83-4DFC-8CDD-7D23AF44D411}" type="slidenum">
              <a:rPr lang="zh-CN" altLang="en-US" smtClean="0"/>
              <a:pPr/>
              <a:t>33</a:t>
            </a:fld>
            <a:endParaRPr lang="zh-CN" altLang="en-US" dirty="0"/>
          </a:p>
        </p:txBody>
      </p:sp>
    </p:spTree>
    <p:extLst>
      <p:ext uri="{BB962C8B-B14F-4D97-AF65-F5344CB8AC3E}">
        <p14:creationId xmlns:p14="http://schemas.microsoft.com/office/powerpoint/2010/main" val="3817616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baseline="0" dirty="0" smtClean="0"/>
          </a:p>
        </p:txBody>
      </p:sp>
      <p:sp>
        <p:nvSpPr>
          <p:cNvPr id="4" name="Marcador de número de diapositiva 3"/>
          <p:cNvSpPr>
            <a:spLocks noGrp="1"/>
          </p:cNvSpPr>
          <p:nvPr>
            <p:ph type="sldNum" sz="quarter" idx="10"/>
          </p:nvPr>
        </p:nvSpPr>
        <p:spPr/>
        <p:txBody>
          <a:bodyPr/>
          <a:lstStyle/>
          <a:p>
            <a:fld id="{A11FC198-2D83-4DFC-8CDD-7D23AF44D411}" type="slidenum">
              <a:rPr lang="zh-CN" altLang="en-US" smtClean="0"/>
              <a:pPr/>
              <a:t>34</a:t>
            </a:fld>
            <a:endParaRPr lang="zh-CN" altLang="en-US" dirty="0"/>
          </a:p>
        </p:txBody>
      </p:sp>
    </p:spTree>
    <p:extLst>
      <p:ext uri="{BB962C8B-B14F-4D97-AF65-F5344CB8AC3E}">
        <p14:creationId xmlns:p14="http://schemas.microsoft.com/office/powerpoint/2010/main" val="2530513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A11FC198-2D83-4DFC-8CDD-7D23AF44D411}" type="slidenum">
              <a:rPr lang="zh-CN" altLang="en-US" smtClean="0"/>
              <a:pPr/>
              <a:t>35</a:t>
            </a:fld>
            <a:endParaRPr lang="zh-CN" altLang="en-US" dirty="0"/>
          </a:p>
        </p:txBody>
      </p:sp>
    </p:spTree>
    <p:extLst>
      <p:ext uri="{BB962C8B-B14F-4D97-AF65-F5344CB8AC3E}">
        <p14:creationId xmlns:p14="http://schemas.microsoft.com/office/powerpoint/2010/main" val="807261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sz="1200" b="0" i="0" kern="1200" dirty="0" smtClean="0">
              <a:solidFill>
                <a:schemeClr val="tx1"/>
              </a:solidFill>
              <a:effectLst/>
              <a:latin typeface="+mn-lt"/>
              <a:ea typeface="微软雅黑" pitchFamily="34" charset="-122"/>
              <a:cs typeface="+mn-cs"/>
            </a:endParaRPr>
          </a:p>
        </p:txBody>
      </p:sp>
      <p:sp>
        <p:nvSpPr>
          <p:cNvPr id="4" name="Marcador de número de diapositiva 3"/>
          <p:cNvSpPr>
            <a:spLocks noGrp="1"/>
          </p:cNvSpPr>
          <p:nvPr>
            <p:ph type="sldNum" sz="quarter" idx="10"/>
          </p:nvPr>
        </p:nvSpPr>
        <p:spPr/>
        <p:txBody>
          <a:bodyPr/>
          <a:lstStyle/>
          <a:p>
            <a:fld id="{A11FC198-2D83-4DFC-8CDD-7D23AF44D411}" type="slidenum">
              <a:rPr lang="zh-CN" altLang="en-US" smtClean="0"/>
              <a:pPr/>
              <a:t>36</a:t>
            </a:fld>
            <a:endParaRPr lang="zh-CN" altLang="en-US" dirty="0"/>
          </a:p>
        </p:txBody>
      </p:sp>
    </p:spTree>
    <p:extLst>
      <p:ext uri="{BB962C8B-B14F-4D97-AF65-F5344CB8AC3E}">
        <p14:creationId xmlns:p14="http://schemas.microsoft.com/office/powerpoint/2010/main" val="3888420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A11FC198-2D83-4DFC-8CDD-7D23AF44D411}" type="slidenum">
              <a:rPr lang="zh-CN" altLang="en-US" smtClean="0"/>
              <a:pPr/>
              <a:t>37</a:t>
            </a:fld>
            <a:endParaRPr lang="zh-CN" altLang="en-US" dirty="0"/>
          </a:p>
        </p:txBody>
      </p:sp>
    </p:spTree>
    <p:extLst>
      <p:ext uri="{BB962C8B-B14F-4D97-AF65-F5344CB8AC3E}">
        <p14:creationId xmlns:p14="http://schemas.microsoft.com/office/powerpoint/2010/main" val="147080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smtClean="0"/>
          </a:p>
        </p:txBody>
      </p:sp>
      <p:sp>
        <p:nvSpPr>
          <p:cNvPr id="4" name="Marcador de número de diapositiva 3"/>
          <p:cNvSpPr>
            <a:spLocks noGrp="1"/>
          </p:cNvSpPr>
          <p:nvPr>
            <p:ph type="sldNum" sz="quarter" idx="10"/>
          </p:nvPr>
        </p:nvSpPr>
        <p:spPr/>
        <p:txBody>
          <a:bodyPr/>
          <a:lstStyle/>
          <a:p>
            <a:fld id="{A11FC198-2D83-4DFC-8CDD-7D23AF44D411}" type="slidenum">
              <a:rPr lang="zh-CN" altLang="en-US" smtClean="0">
                <a:solidFill>
                  <a:prstClr val="black"/>
                </a:solidFill>
              </a:rPr>
              <a:pPr/>
              <a:t>4</a:t>
            </a:fld>
            <a:endParaRPr lang="zh-CN" altLang="en-US" dirty="0">
              <a:solidFill>
                <a:prstClr val="black"/>
              </a:solidFill>
            </a:endParaRPr>
          </a:p>
        </p:txBody>
      </p:sp>
    </p:spTree>
    <p:extLst>
      <p:ext uri="{BB962C8B-B14F-4D97-AF65-F5344CB8AC3E}">
        <p14:creationId xmlns:p14="http://schemas.microsoft.com/office/powerpoint/2010/main" val="38811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38</a:t>
            </a:fld>
            <a:endParaRPr lang="zh-CN" altLang="en-US" dirty="0"/>
          </a:p>
        </p:txBody>
      </p:sp>
    </p:spTree>
    <p:extLst>
      <p:ext uri="{BB962C8B-B14F-4D97-AF65-F5344CB8AC3E}">
        <p14:creationId xmlns:p14="http://schemas.microsoft.com/office/powerpoint/2010/main" val="2781224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39</a:t>
            </a:fld>
            <a:endParaRPr lang="zh-CN" altLang="en-US" dirty="0"/>
          </a:p>
        </p:txBody>
      </p:sp>
    </p:spTree>
    <p:extLst>
      <p:ext uri="{BB962C8B-B14F-4D97-AF65-F5344CB8AC3E}">
        <p14:creationId xmlns:p14="http://schemas.microsoft.com/office/powerpoint/2010/main" val="274223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40</a:t>
            </a:fld>
            <a:endParaRPr lang="zh-CN" altLang="en-US" dirty="0"/>
          </a:p>
        </p:txBody>
      </p:sp>
    </p:spTree>
    <p:extLst>
      <p:ext uri="{BB962C8B-B14F-4D97-AF65-F5344CB8AC3E}">
        <p14:creationId xmlns:p14="http://schemas.microsoft.com/office/powerpoint/2010/main" val="3828974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41</a:t>
            </a:fld>
            <a:endParaRPr lang="zh-CN" altLang="en-US" dirty="0"/>
          </a:p>
        </p:txBody>
      </p:sp>
    </p:spTree>
    <p:extLst>
      <p:ext uri="{BB962C8B-B14F-4D97-AF65-F5344CB8AC3E}">
        <p14:creationId xmlns:p14="http://schemas.microsoft.com/office/powerpoint/2010/main" val="3118125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42</a:t>
            </a:fld>
            <a:endParaRPr lang="zh-CN" altLang="en-US" dirty="0"/>
          </a:p>
        </p:txBody>
      </p:sp>
    </p:spTree>
    <p:extLst>
      <p:ext uri="{BB962C8B-B14F-4D97-AF65-F5344CB8AC3E}">
        <p14:creationId xmlns:p14="http://schemas.microsoft.com/office/powerpoint/2010/main" val="2013091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A11FC198-2D83-4DFC-8CDD-7D23AF44D411}" type="slidenum">
              <a:rPr lang="zh-CN" altLang="en-US" smtClean="0"/>
              <a:pPr/>
              <a:t>43</a:t>
            </a:fld>
            <a:endParaRPr lang="zh-CN" altLang="en-US" dirty="0"/>
          </a:p>
        </p:txBody>
      </p:sp>
    </p:spTree>
    <p:extLst>
      <p:ext uri="{BB962C8B-B14F-4D97-AF65-F5344CB8AC3E}">
        <p14:creationId xmlns:p14="http://schemas.microsoft.com/office/powerpoint/2010/main" val="1358729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45</a:t>
            </a:fld>
            <a:endParaRPr lang="zh-CN" altLang="en-US" dirty="0"/>
          </a:p>
        </p:txBody>
      </p:sp>
    </p:spTree>
    <p:extLst>
      <p:ext uri="{BB962C8B-B14F-4D97-AF65-F5344CB8AC3E}">
        <p14:creationId xmlns:p14="http://schemas.microsoft.com/office/powerpoint/2010/main" val="146215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46</a:t>
            </a:fld>
            <a:endParaRPr lang="zh-CN" altLang="en-US" dirty="0"/>
          </a:p>
        </p:txBody>
      </p:sp>
    </p:spTree>
    <p:extLst>
      <p:ext uri="{BB962C8B-B14F-4D97-AF65-F5344CB8AC3E}">
        <p14:creationId xmlns:p14="http://schemas.microsoft.com/office/powerpoint/2010/main" val="2412583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47</a:t>
            </a:fld>
            <a:endParaRPr lang="zh-CN" altLang="en-US" dirty="0"/>
          </a:p>
        </p:txBody>
      </p:sp>
    </p:spTree>
    <p:extLst>
      <p:ext uri="{BB962C8B-B14F-4D97-AF65-F5344CB8AC3E}">
        <p14:creationId xmlns:p14="http://schemas.microsoft.com/office/powerpoint/2010/main" val="4222061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48</a:t>
            </a:fld>
            <a:endParaRPr lang="zh-CN" altLang="en-US"/>
          </a:p>
        </p:txBody>
      </p:sp>
    </p:spTree>
    <p:extLst>
      <p:ext uri="{BB962C8B-B14F-4D97-AF65-F5344CB8AC3E}">
        <p14:creationId xmlns:p14="http://schemas.microsoft.com/office/powerpoint/2010/main" val="411132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A11FC198-2D83-4DFC-8CDD-7D23AF44D411}" type="slidenum">
              <a:rPr lang="zh-CN" altLang="en-US" smtClean="0">
                <a:solidFill>
                  <a:prstClr val="black"/>
                </a:solidFill>
              </a:rPr>
              <a:pPr/>
              <a:t>5</a:t>
            </a:fld>
            <a:endParaRPr lang="zh-CN" altLang="en-US" dirty="0">
              <a:solidFill>
                <a:prstClr val="black"/>
              </a:solidFill>
            </a:endParaRPr>
          </a:p>
        </p:txBody>
      </p:sp>
    </p:spTree>
    <p:extLst>
      <p:ext uri="{BB962C8B-B14F-4D97-AF65-F5344CB8AC3E}">
        <p14:creationId xmlns:p14="http://schemas.microsoft.com/office/powerpoint/2010/main" val="3747728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A11FC198-2D83-4DFC-8CDD-7D23AF44D411}" type="slidenum">
              <a:rPr lang="zh-CN" altLang="en-US" smtClean="0"/>
              <a:pPr/>
              <a:t>55</a:t>
            </a:fld>
            <a:endParaRPr lang="zh-CN" altLang="en-US" dirty="0"/>
          </a:p>
        </p:txBody>
      </p:sp>
    </p:spTree>
    <p:extLst>
      <p:ext uri="{BB962C8B-B14F-4D97-AF65-F5344CB8AC3E}">
        <p14:creationId xmlns:p14="http://schemas.microsoft.com/office/powerpoint/2010/main" val="312500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A11FC198-2D83-4DFC-8CDD-7D23AF44D411}" type="slidenum">
              <a:rPr lang="zh-CN" altLang="en-US" smtClean="0">
                <a:solidFill>
                  <a:prstClr val="black"/>
                </a:solidFill>
              </a:rPr>
              <a:pPr/>
              <a:t>6</a:t>
            </a:fld>
            <a:endParaRPr lang="zh-CN" altLang="en-US" dirty="0">
              <a:solidFill>
                <a:prstClr val="black"/>
              </a:solidFill>
            </a:endParaRPr>
          </a:p>
        </p:txBody>
      </p:sp>
    </p:spTree>
    <p:extLst>
      <p:ext uri="{BB962C8B-B14F-4D97-AF65-F5344CB8AC3E}">
        <p14:creationId xmlns:p14="http://schemas.microsoft.com/office/powerpoint/2010/main" val="225933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b="0" i="0" dirty="0" smtClean="0"/>
          </a:p>
          <a:p>
            <a:endParaRPr lang="es-VE" dirty="0"/>
          </a:p>
        </p:txBody>
      </p:sp>
      <p:sp>
        <p:nvSpPr>
          <p:cNvPr id="4" name="3 Marcador de número de diapositiva"/>
          <p:cNvSpPr>
            <a:spLocks noGrp="1"/>
          </p:cNvSpPr>
          <p:nvPr>
            <p:ph type="sldNum" sz="quarter" idx="10"/>
          </p:nvPr>
        </p:nvSpPr>
        <p:spPr/>
        <p:txBody>
          <a:bodyPr/>
          <a:lstStyle/>
          <a:p>
            <a:fld id="{A11FC198-2D83-4DFC-8CDD-7D23AF44D411}" type="slidenum">
              <a:rPr lang="zh-CN" altLang="en-US" smtClean="0">
                <a:solidFill>
                  <a:prstClr val="black"/>
                </a:solidFill>
              </a:rPr>
              <a:pPr/>
              <a:t>10</a:t>
            </a:fld>
            <a:endParaRPr lang="zh-CN" altLang="en-US" dirty="0">
              <a:solidFill>
                <a:prstClr val="black"/>
              </a:solidFill>
            </a:endParaRPr>
          </a:p>
        </p:txBody>
      </p:sp>
    </p:spTree>
    <p:extLst>
      <p:ext uri="{BB962C8B-B14F-4D97-AF65-F5344CB8AC3E}">
        <p14:creationId xmlns:p14="http://schemas.microsoft.com/office/powerpoint/2010/main" val="353371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dirty="0"/>
          </a:p>
        </p:txBody>
      </p:sp>
    </p:spTree>
    <p:extLst>
      <p:ext uri="{BB962C8B-B14F-4D97-AF65-F5344CB8AC3E}">
        <p14:creationId xmlns:p14="http://schemas.microsoft.com/office/powerpoint/2010/main" val="50754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p14="http://schemas.microsoft.com/office/powerpoint/2010/main" val="183112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14</a:t>
            </a:fld>
            <a:endParaRPr lang="zh-CN" altLang="en-US" dirty="0"/>
          </a:p>
        </p:txBody>
      </p:sp>
    </p:spTree>
    <p:extLst>
      <p:ext uri="{BB962C8B-B14F-4D97-AF65-F5344CB8AC3E}">
        <p14:creationId xmlns:p14="http://schemas.microsoft.com/office/powerpoint/2010/main" val="57580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21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VE">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40825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VE">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85350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426751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VE"/>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810345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2856551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212307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35537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pen-cursor_63438"/>
          <p:cNvSpPr>
            <a:spLocks noChangeAspect="1"/>
          </p:cNvSpPr>
          <p:nvPr userDrawn="1"/>
        </p:nvSpPr>
        <p:spPr bwMode="auto">
          <a:xfrm flipH="1">
            <a:off x="323528" y="214061"/>
            <a:ext cx="304843" cy="303389"/>
          </a:xfrm>
          <a:custGeom>
            <a:avLst/>
            <a:gdLst>
              <a:gd name="connsiteX0" fmla="*/ 36751 w 332960"/>
              <a:gd name="connsiteY0" fmla="*/ 238685 h 331372"/>
              <a:gd name="connsiteX1" fmla="*/ 92688 w 332960"/>
              <a:gd name="connsiteY1" fmla="*/ 294623 h 331372"/>
              <a:gd name="connsiteX2" fmla="*/ 75777 w 332960"/>
              <a:gd name="connsiteY2" fmla="*/ 311534 h 331372"/>
              <a:gd name="connsiteX3" fmla="*/ 38051 w 332960"/>
              <a:gd name="connsiteY3" fmla="*/ 305030 h 331372"/>
              <a:gd name="connsiteX4" fmla="*/ 14636 w 332960"/>
              <a:gd name="connsiteY4" fmla="*/ 328446 h 331372"/>
              <a:gd name="connsiteX5" fmla="*/ 2928 w 332960"/>
              <a:gd name="connsiteY5" fmla="*/ 328446 h 331372"/>
              <a:gd name="connsiteX6" fmla="*/ 2928 w 332960"/>
              <a:gd name="connsiteY6" fmla="*/ 316738 h 331372"/>
              <a:gd name="connsiteX7" fmla="*/ 26344 w 332960"/>
              <a:gd name="connsiteY7" fmla="*/ 293322 h 331372"/>
              <a:gd name="connsiteX8" fmla="*/ 19839 w 332960"/>
              <a:gd name="connsiteY8" fmla="*/ 258198 h 331372"/>
              <a:gd name="connsiteX9" fmla="*/ 21140 w 332960"/>
              <a:gd name="connsiteY9" fmla="*/ 254296 h 331372"/>
              <a:gd name="connsiteX10" fmla="*/ 36751 w 332960"/>
              <a:gd name="connsiteY10" fmla="*/ 238685 h 331372"/>
              <a:gd name="connsiteX11" fmla="*/ 132375 w 332960"/>
              <a:gd name="connsiteY11" fmla="*/ 143435 h 331372"/>
              <a:gd name="connsiteX12" fmla="*/ 187938 w 332960"/>
              <a:gd name="connsiteY12" fmla="*/ 200585 h 331372"/>
              <a:gd name="connsiteX13" fmla="*/ 105388 w 332960"/>
              <a:gd name="connsiteY13" fmla="*/ 281548 h 331372"/>
              <a:gd name="connsiteX14" fmla="*/ 49825 w 332960"/>
              <a:gd name="connsiteY14" fmla="*/ 225985 h 331372"/>
              <a:gd name="connsiteX15" fmla="*/ 209026 w 332960"/>
              <a:gd name="connsiteY15" fmla="*/ 12362 h 331372"/>
              <a:gd name="connsiteX16" fmla="*/ 223221 w 332960"/>
              <a:gd name="connsiteY16" fmla="*/ 12362 h 331372"/>
              <a:gd name="connsiteX17" fmla="*/ 223221 w 332960"/>
              <a:gd name="connsiteY17" fmla="*/ 25246 h 331372"/>
              <a:gd name="connsiteX18" fmla="*/ 216769 w 332960"/>
              <a:gd name="connsiteY18" fmla="*/ 31688 h 331372"/>
              <a:gd name="connsiteX19" fmla="*/ 230964 w 332960"/>
              <a:gd name="connsiteY19" fmla="*/ 45861 h 331372"/>
              <a:gd name="connsiteX20" fmla="*/ 243869 w 332960"/>
              <a:gd name="connsiteY20" fmla="*/ 32976 h 331372"/>
              <a:gd name="connsiteX21" fmla="*/ 246450 w 332960"/>
              <a:gd name="connsiteY21" fmla="*/ 31688 h 331372"/>
              <a:gd name="connsiteX22" fmla="*/ 250321 w 332960"/>
              <a:gd name="connsiteY22" fmla="*/ 32976 h 331372"/>
              <a:gd name="connsiteX23" fmla="*/ 299360 w 332960"/>
              <a:gd name="connsiteY23" fmla="*/ 81936 h 331372"/>
              <a:gd name="connsiteX24" fmla="*/ 299360 w 332960"/>
              <a:gd name="connsiteY24" fmla="*/ 88378 h 331372"/>
              <a:gd name="connsiteX25" fmla="*/ 201283 w 332960"/>
              <a:gd name="connsiteY25" fmla="*/ 186297 h 331372"/>
              <a:gd name="connsiteX26" fmla="*/ 145792 w 332960"/>
              <a:gd name="connsiteY26" fmla="*/ 130895 h 331372"/>
              <a:gd name="connsiteX27" fmla="*/ 206445 w 332960"/>
              <a:gd name="connsiteY27" fmla="*/ 70340 h 331372"/>
              <a:gd name="connsiteX28" fmla="*/ 192249 w 332960"/>
              <a:gd name="connsiteY28" fmla="*/ 56168 h 331372"/>
              <a:gd name="connsiteX29" fmla="*/ 117401 w 332960"/>
              <a:gd name="connsiteY29" fmla="*/ 130895 h 331372"/>
              <a:gd name="connsiteX30" fmla="*/ 110949 w 332960"/>
              <a:gd name="connsiteY30" fmla="*/ 133472 h 331372"/>
              <a:gd name="connsiteX31" fmla="*/ 104497 w 332960"/>
              <a:gd name="connsiteY31" fmla="*/ 130895 h 331372"/>
              <a:gd name="connsiteX32" fmla="*/ 104497 w 332960"/>
              <a:gd name="connsiteY32" fmla="*/ 118011 h 331372"/>
              <a:gd name="connsiteX33" fmla="*/ 209026 w 332960"/>
              <a:gd name="connsiteY33" fmla="*/ 12362 h 331372"/>
              <a:gd name="connsiteX34" fmla="*/ 304689 w 332960"/>
              <a:gd name="connsiteY34" fmla="*/ 0 h 331372"/>
              <a:gd name="connsiteX35" fmla="*/ 323809 w 332960"/>
              <a:gd name="connsiteY35" fmla="*/ 7844 h 331372"/>
              <a:gd name="connsiteX36" fmla="*/ 325116 w 332960"/>
              <a:gd name="connsiteY36" fmla="*/ 9151 h 331372"/>
              <a:gd name="connsiteX37" fmla="*/ 325116 w 332960"/>
              <a:gd name="connsiteY37" fmla="*/ 48372 h 331372"/>
              <a:gd name="connsiteX38" fmla="*/ 308121 w 332960"/>
              <a:gd name="connsiteY38" fmla="*/ 64060 h 331372"/>
              <a:gd name="connsiteX39" fmla="*/ 268900 w 332960"/>
              <a:gd name="connsiteY39" fmla="*/ 24839 h 331372"/>
              <a:gd name="connsiteX40" fmla="*/ 284588 w 332960"/>
              <a:gd name="connsiteY40" fmla="*/ 7844 h 331372"/>
              <a:gd name="connsiteX41" fmla="*/ 304689 w 332960"/>
              <a:gd name="connsiteY41" fmla="*/ 0 h 33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2960" h="331372">
                <a:moveTo>
                  <a:pt x="36751" y="238685"/>
                </a:moveTo>
                <a:cubicBezTo>
                  <a:pt x="36751" y="238685"/>
                  <a:pt x="36751" y="238685"/>
                  <a:pt x="92688" y="294623"/>
                </a:cubicBezTo>
                <a:cubicBezTo>
                  <a:pt x="92688" y="294623"/>
                  <a:pt x="92688" y="294623"/>
                  <a:pt x="75777" y="311534"/>
                </a:cubicBezTo>
                <a:cubicBezTo>
                  <a:pt x="75777" y="311534"/>
                  <a:pt x="75777" y="311534"/>
                  <a:pt x="38051" y="305030"/>
                </a:cubicBezTo>
                <a:cubicBezTo>
                  <a:pt x="38051" y="305030"/>
                  <a:pt x="38051" y="305030"/>
                  <a:pt x="14636" y="328446"/>
                </a:cubicBezTo>
                <a:cubicBezTo>
                  <a:pt x="10733" y="332348"/>
                  <a:pt x="5530" y="332348"/>
                  <a:pt x="2928" y="328446"/>
                </a:cubicBezTo>
                <a:cubicBezTo>
                  <a:pt x="-975" y="325844"/>
                  <a:pt x="-975" y="320640"/>
                  <a:pt x="2928" y="316738"/>
                </a:cubicBezTo>
                <a:cubicBezTo>
                  <a:pt x="2928" y="316738"/>
                  <a:pt x="2928" y="316738"/>
                  <a:pt x="26344" y="293322"/>
                </a:cubicBezTo>
                <a:cubicBezTo>
                  <a:pt x="26344" y="293322"/>
                  <a:pt x="26344" y="293322"/>
                  <a:pt x="19839" y="258198"/>
                </a:cubicBezTo>
                <a:cubicBezTo>
                  <a:pt x="19839" y="256897"/>
                  <a:pt x="19839" y="255597"/>
                  <a:pt x="21140" y="254296"/>
                </a:cubicBezTo>
                <a:cubicBezTo>
                  <a:pt x="21140" y="254296"/>
                  <a:pt x="21140" y="254296"/>
                  <a:pt x="36751" y="238685"/>
                </a:cubicBezTo>
                <a:close/>
                <a:moveTo>
                  <a:pt x="132375" y="143435"/>
                </a:moveTo>
                <a:lnTo>
                  <a:pt x="187938" y="200585"/>
                </a:lnTo>
                <a:lnTo>
                  <a:pt x="105388" y="281548"/>
                </a:lnTo>
                <a:lnTo>
                  <a:pt x="49825" y="225985"/>
                </a:lnTo>
                <a:close/>
                <a:moveTo>
                  <a:pt x="209026" y="12362"/>
                </a:moveTo>
                <a:cubicBezTo>
                  <a:pt x="212897" y="8497"/>
                  <a:pt x="219350" y="8497"/>
                  <a:pt x="223221" y="12362"/>
                </a:cubicBezTo>
                <a:cubicBezTo>
                  <a:pt x="225802" y="16227"/>
                  <a:pt x="225802" y="22669"/>
                  <a:pt x="223221" y="25246"/>
                </a:cubicBezTo>
                <a:cubicBezTo>
                  <a:pt x="223221" y="25246"/>
                  <a:pt x="223221" y="25246"/>
                  <a:pt x="216769" y="31688"/>
                </a:cubicBezTo>
                <a:cubicBezTo>
                  <a:pt x="216769" y="31688"/>
                  <a:pt x="216769" y="31688"/>
                  <a:pt x="230964" y="45861"/>
                </a:cubicBezTo>
                <a:cubicBezTo>
                  <a:pt x="230964" y="45861"/>
                  <a:pt x="230964" y="45861"/>
                  <a:pt x="243869" y="32976"/>
                </a:cubicBezTo>
                <a:cubicBezTo>
                  <a:pt x="245159" y="31688"/>
                  <a:pt x="245159" y="31688"/>
                  <a:pt x="246450" y="31688"/>
                </a:cubicBezTo>
                <a:cubicBezTo>
                  <a:pt x="247740" y="31688"/>
                  <a:pt x="249031" y="31688"/>
                  <a:pt x="250321" y="32976"/>
                </a:cubicBezTo>
                <a:cubicBezTo>
                  <a:pt x="250321" y="32976"/>
                  <a:pt x="250321" y="32976"/>
                  <a:pt x="299360" y="81936"/>
                </a:cubicBezTo>
                <a:cubicBezTo>
                  <a:pt x="300650" y="84513"/>
                  <a:pt x="300650" y="87090"/>
                  <a:pt x="299360" y="88378"/>
                </a:cubicBezTo>
                <a:cubicBezTo>
                  <a:pt x="299360" y="88378"/>
                  <a:pt x="299360" y="88378"/>
                  <a:pt x="201283" y="186297"/>
                </a:cubicBezTo>
                <a:cubicBezTo>
                  <a:pt x="201283" y="186297"/>
                  <a:pt x="201283" y="186297"/>
                  <a:pt x="145792" y="130895"/>
                </a:cubicBezTo>
                <a:cubicBezTo>
                  <a:pt x="145792" y="130895"/>
                  <a:pt x="145792" y="130895"/>
                  <a:pt x="206445" y="70340"/>
                </a:cubicBezTo>
                <a:cubicBezTo>
                  <a:pt x="206445" y="70340"/>
                  <a:pt x="206445" y="70340"/>
                  <a:pt x="192249" y="56168"/>
                </a:cubicBezTo>
                <a:cubicBezTo>
                  <a:pt x="192249" y="56168"/>
                  <a:pt x="192249" y="56168"/>
                  <a:pt x="117401" y="130895"/>
                </a:cubicBezTo>
                <a:cubicBezTo>
                  <a:pt x="116111" y="132184"/>
                  <a:pt x="113530" y="133472"/>
                  <a:pt x="110949" y="133472"/>
                </a:cubicBezTo>
                <a:cubicBezTo>
                  <a:pt x="108368" y="133472"/>
                  <a:pt x="107078" y="132184"/>
                  <a:pt x="104497" y="130895"/>
                </a:cubicBezTo>
                <a:cubicBezTo>
                  <a:pt x="100625" y="127030"/>
                  <a:pt x="100625" y="120588"/>
                  <a:pt x="104497" y="118011"/>
                </a:cubicBezTo>
                <a:cubicBezTo>
                  <a:pt x="104497" y="118011"/>
                  <a:pt x="104497" y="118011"/>
                  <a:pt x="209026" y="12362"/>
                </a:cubicBezTo>
                <a:close/>
                <a:moveTo>
                  <a:pt x="304689" y="0"/>
                </a:moveTo>
                <a:cubicBezTo>
                  <a:pt x="311716" y="0"/>
                  <a:pt x="318579" y="2614"/>
                  <a:pt x="323809" y="7844"/>
                </a:cubicBezTo>
                <a:cubicBezTo>
                  <a:pt x="323809" y="7844"/>
                  <a:pt x="323809" y="7844"/>
                  <a:pt x="325116" y="9151"/>
                </a:cubicBezTo>
                <a:cubicBezTo>
                  <a:pt x="335575" y="19610"/>
                  <a:pt x="335575" y="36605"/>
                  <a:pt x="325116" y="48372"/>
                </a:cubicBezTo>
                <a:lnTo>
                  <a:pt x="308121" y="64060"/>
                </a:lnTo>
                <a:cubicBezTo>
                  <a:pt x="308121" y="64060"/>
                  <a:pt x="308121" y="64060"/>
                  <a:pt x="268900" y="24839"/>
                </a:cubicBezTo>
                <a:cubicBezTo>
                  <a:pt x="268900" y="24839"/>
                  <a:pt x="268900" y="24839"/>
                  <a:pt x="284588" y="7844"/>
                </a:cubicBezTo>
                <a:cubicBezTo>
                  <a:pt x="290472" y="2614"/>
                  <a:pt x="297662" y="0"/>
                  <a:pt x="304689" y="0"/>
                </a:cubicBezTo>
                <a:close/>
              </a:path>
            </a:pathLst>
          </a:custGeom>
          <a:solidFill>
            <a:schemeClr val="accent1"/>
          </a:solidFill>
          <a:ln>
            <a:noFill/>
          </a:ln>
        </p:spPr>
      </p:sp>
    </p:spTree>
    <p:extLst>
      <p:ext uri="{BB962C8B-B14F-4D97-AF65-F5344CB8AC3E}">
        <p14:creationId xmlns:p14="http://schemas.microsoft.com/office/powerpoint/2010/main" val="361931752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9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pen-cursor_63438"/>
          <p:cNvSpPr>
            <a:spLocks noChangeAspect="1"/>
          </p:cNvSpPr>
          <p:nvPr userDrawn="1"/>
        </p:nvSpPr>
        <p:spPr bwMode="auto">
          <a:xfrm flipH="1">
            <a:off x="323528" y="214061"/>
            <a:ext cx="304843" cy="303389"/>
          </a:xfrm>
          <a:custGeom>
            <a:avLst/>
            <a:gdLst>
              <a:gd name="connsiteX0" fmla="*/ 36751 w 332960"/>
              <a:gd name="connsiteY0" fmla="*/ 238685 h 331372"/>
              <a:gd name="connsiteX1" fmla="*/ 92688 w 332960"/>
              <a:gd name="connsiteY1" fmla="*/ 294623 h 331372"/>
              <a:gd name="connsiteX2" fmla="*/ 75777 w 332960"/>
              <a:gd name="connsiteY2" fmla="*/ 311534 h 331372"/>
              <a:gd name="connsiteX3" fmla="*/ 38051 w 332960"/>
              <a:gd name="connsiteY3" fmla="*/ 305030 h 331372"/>
              <a:gd name="connsiteX4" fmla="*/ 14636 w 332960"/>
              <a:gd name="connsiteY4" fmla="*/ 328446 h 331372"/>
              <a:gd name="connsiteX5" fmla="*/ 2928 w 332960"/>
              <a:gd name="connsiteY5" fmla="*/ 328446 h 331372"/>
              <a:gd name="connsiteX6" fmla="*/ 2928 w 332960"/>
              <a:gd name="connsiteY6" fmla="*/ 316738 h 331372"/>
              <a:gd name="connsiteX7" fmla="*/ 26344 w 332960"/>
              <a:gd name="connsiteY7" fmla="*/ 293322 h 331372"/>
              <a:gd name="connsiteX8" fmla="*/ 19839 w 332960"/>
              <a:gd name="connsiteY8" fmla="*/ 258198 h 331372"/>
              <a:gd name="connsiteX9" fmla="*/ 21140 w 332960"/>
              <a:gd name="connsiteY9" fmla="*/ 254296 h 331372"/>
              <a:gd name="connsiteX10" fmla="*/ 36751 w 332960"/>
              <a:gd name="connsiteY10" fmla="*/ 238685 h 331372"/>
              <a:gd name="connsiteX11" fmla="*/ 132375 w 332960"/>
              <a:gd name="connsiteY11" fmla="*/ 143435 h 331372"/>
              <a:gd name="connsiteX12" fmla="*/ 187938 w 332960"/>
              <a:gd name="connsiteY12" fmla="*/ 200585 h 331372"/>
              <a:gd name="connsiteX13" fmla="*/ 105388 w 332960"/>
              <a:gd name="connsiteY13" fmla="*/ 281548 h 331372"/>
              <a:gd name="connsiteX14" fmla="*/ 49825 w 332960"/>
              <a:gd name="connsiteY14" fmla="*/ 225985 h 331372"/>
              <a:gd name="connsiteX15" fmla="*/ 209026 w 332960"/>
              <a:gd name="connsiteY15" fmla="*/ 12362 h 331372"/>
              <a:gd name="connsiteX16" fmla="*/ 223221 w 332960"/>
              <a:gd name="connsiteY16" fmla="*/ 12362 h 331372"/>
              <a:gd name="connsiteX17" fmla="*/ 223221 w 332960"/>
              <a:gd name="connsiteY17" fmla="*/ 25246 h 331372"/>
              <a:gd name="connsiteX18" fmla="*/ 216769 w 332960"/>
              <a:gd name="connsiteY18" fmla="*/ 31688 h 331372"/>
              <a:gd name="connsiteX19" fmla="*/ 230964 w 332960"/>
              <a:gd name="connsiteY19" fmla="*/ 45861 h 331372"/>
              <a:gd name="connsiteX20" fmla="*/ 243869 w 332960"/>
              <a:gd name="connsiteY20" fmla="*/ 32976 h 331372"/>
              <a:gd name="connsiteX21" fmla="*/ 246450 w 332960"/>
              <a:gd name="connsiteY21" fmla="*/ 31688 h 331372"/>
              <a:gd name="connsiteX22" fmla="*/ 250321 w 332960"/>
              <a:gd name="connsiteY22" fmla="*/ 32976 h 331372"/>
              <a:gd name="connsiteX23" fmla="*/ 299360 w 332960"/>
              <a:gd name="connsiteY23" fmla="*/ 81936 h 331372"/>
              <a:gd name="connsiteX24" fmla="*/ 299360 w 332960"/>
              <a:gd name="connsiteY24" fmla="*/ 88378 h 331372"/>
              <a:gd name="connsiteX25" fmla="*/ 201283 w 332960"/>
              <a:gd name="connsiteY25" fmla="*/ 186297 h 331372"/>
              <a:gd name="connsiteX26" fmla="*/ 145792 w 332960"/>
              <a:gd name="connsiteY26" fmla="*/ 130895 h 331372"/>
              <a:gd name="connsiteX27" fmla="*/ 206445 w 332960"/>
              <a:gd name="connsiteY27" fmla="*/ 70340 h 331372"/>
              <a:gd name="connsiteX28" fmla="*/ 192249 w 332960"/>
              <a:gd name="connsiteY28" fmla="*/ 56168 h 331372"/>
              <a:gd name="connsiteX29" fmla="*/ 117401 w 332960"/>
              <a:gd name="connsiteY29" fmla="*/ 130895 h 331372"/>
              <a:gd name="connsiteX30" fmla="*/ 110949 w 332960"/>
              <a:gd name="connsiteY30" fmla="*/ 133472 h 331372"/>
              <a:gd name="connsiteX31" fmla="*/ 104497 w 332960"/>
              <a:gd name="connsiteY31" fmla="*/ 130895 h 331372"/>
              <a:gd name="connsiteX32" fmla="*/ 104497 w 332960"/>
              <a:gd name="connsiteY32" fmla="*/ 118011 h 331372"/>
              <a:gd name="connsiteX33" fmla="*/ 209026 w 332960"/>
              <a:gd name="connsiteY33" fmla="*/ 12362 h 331372"/>
              <a:gd name="connsiteX34" fmla="*/ 304689 w 332960"/>
              <a:gd name="connsiteY34" fmla="*/ 0 h 331372"/>
              <a:gd name="connsiteX35" fmla="*/ 323809 w 332960"/>
              <a:gd name="connsiteY35" fmla="*/ 7844 h 331372"/>
              <a:gd name="connsiteX36" fmla="*/ 325116 w 332960"/>
              <a:gd name="connsiteY36" fmla="*/ 9151 h 331372"/>
              <a:gd name="connsiteX37" fmla="*/ 325116 w 332960"/>
              <a:gd name="connsiteY37" fmla="*/ 48372 h 331372"/>
              <a:gd name="connsiteX38" fmla="*/ 308121 w 332960"/>
              <a:gd name="connsiteY38" fmla="*/ 64060 h 331372"/>
              <a:gd name="connsiteX39" fmla="*/ 268900 w 332960"/>
              <a:gd name="connsiteY39" fmla="*/ 24839 h 331372"/>
              <a:gd name="connsiteX40" fmla="*/ 284588 w 332960"/>
              <a:gd name="connsiteY40" fmla="*/ 7844 h 331372"/>
              <a:gd name="connsiteX41" fmla="*/ 304689 w 332960"/>
              <a:gd name="connsiteY41" fmla="*/ 0 h 33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2960" h="331372">
                <a:moveTo>
                  <a:pt x="36751" y="238685"/>
                </a:moveTo>
                <a:cubicBezTo>
                  <a:pt x="36751" y="238685"/>
                  <a:pt x="36751" y="238685"/>
                  <a:pt x="92688" y="294623"/>
                </a:cubicBezTo>
                <a:cubicBezTo>
                  <a:pt x="92688" y="294623"/>
                  <a:pt x="92688" y="294623"/>
                  <a:pt x="75777" y="311534"/>
                </a:cubicBezTo>
                <a:cubicBezTo>
                  <a:pt x="75777" y="311534"/>
                  <a:pt x="75777" y="311534"/>
                  <a:pt x="38051" y="305030"/>
                </a:cubicBezTo>
                <a:cubicBezTo>
                  <a:pt x="38051" y="305030"/>
                  <a:pt x="38051" y="305030"/>
                  <a:pt x="14636" y="328446"/>
                </a:cubicBezTo>
                <a:cubicBezTo>
                  <a:pt x="10733" y="332348"/>
                  <a:pt x="5530" y="332348"/>
                  <a:pt x="2928" y="328446"/>
                </a:cubicBezTo>
                <a:cubicBezTo>
                  <a:pt x="-975" y="325844"/>
                  <a:pt x="-975" y="320640"/>
                  <a:pt x="2928" y="316738"/>
                </a:cubicBezTo>
                <a:cubicBezTo>
                  <a:pt x="2928" y="316738"/>
                  <a:pt x="2928" y="316738"/>
                  <a:pt x="26344" y="293322"/>
                </a:cubicBezTo>
                <a:cubicBezTo>
                  <a:pt x="26344" y="293322"/>
                  <a:pt x="26344" y="293322"/>
                  <a:pt x="19839" y="258198"/>
                </a:cubicBezTo>
                <a:cubicBezTo>
                  <a:pt x="19839" y="256897"/>
                  <a:pt x="19839" y="255597"/>
                  <a:pt x="21140" y="254296"/>
                </a:cubicBezTo>
                <a:cubicBezTo>
                  <a:pt x="21140" y="254296"/>
                  <a:pt x="21140" y="254296"/>
                  <a:pt x="36751" y="238685"/>
                </a:cubicBezTo>
                <a:close/>
                <a:moveTo>
                  <a:pt x="132375" y="143435"/>
                </a:moveTo>
                <a:lnTo>
                  <a:pt x="187938" y="200585"/>
                </a:lnTo>
                <a:lnTo>
                  <a:pt x="105388" y="281548"/>
                </a:lnTo>
                <a:lnTo>
                  <a:pt x="49825" y="225985"/>
                </a:lnTo>
                <a:close/>
                <a:moveTo>
                  <a:pt x="209026" y="12362"/>
                </a:moveTo>
                <a:cubicBezTo>
                  <a:pt x="212897" y="8497"/>
                  <a:pt x="219350" y="8497"/>
                  <a:pt x="223221" y="12362"/>
                </a:cubicBezTo>
                <a:cubicBezTo>
                  <a:pt x="225802" y="16227"/>
                  <a:pt x="225802" y="22669"/>
                  <a:pt x="223221" y="25246"/>
                </a:cubicBezTo>
                <a:cubicBezTo>
                  <a:pt x="223221" y="25246"/>
                  <a:pt x="223221" y="25246"/>
                  <a:pt x="216769" y="31688"/>
                </a:cubicBezTo>
                <a:cubicBezTo>
                  <a:pt x="216769" y="31688"/>
                  <a:pt x="216769" y="31688"/>
                  <a:pt x="230964" y="45861"/>
                </a:cubicBezTo>
                <a:cubicBezTo>
                  <a:pt x="230964" y="45861"/>
                  <a:pt x="230964" y="45861"/>
                  <a:pt x="243869" y="32976"/>
                </a:cubicBezTo>
                <a:cubicBezTo>
                  <a:pt x="245159" y="31688"/>
                  <a:pt x="245159" y="31688"/>
                  <a:pt x="246450" y="31688"/>
                </a:cubicBezTo>
                <a:cubicBezTo>
                  <a:pt x="247740" y="31688"/>
                  <a:pt x="249031" y="31688"/>
                  <a:pt x="250321" y="32976"/>
                </a:cubicBezTo>
                <a:cubicBezTo>
                  <a:pt x="250321" y="32976"/>
                  <a:pt x="250321" y="32976"/>
                  <a:pt x="299360" y="81936"/>
                </a:cubicBezTo>
                <a:cubicBezTo>
                  <a:pt x="300650" y="84513"/>
                  <a:pt x="300650" y="87090"/>
                  <a:pt x="299360" y="88378"/>
                </a:cubicBezTo>
                <a:cubicBezTo>
                  <a:pt x="299360" y="88378"/>
                  <a:pt x="299360" y="88378"/>
                  <a:pt x="201283" y="186297"/>
                </a:cubicBezTo>
                <a:cubicBezTo>
                  <a:pt x="201283" y="186297"/>
                  <a:pt x="201283" y="186297"/>
                  <a:pt x="145792" y="130895"/>
                </a:cubicBezTo>
                <a:cubicBezTo>
                  <a:pt x="145792" y="130895"/>
                  <a:pt x="145792" y="130895"/>
                  <a:pt x="206445" y="70340"/>
                </a:cubicBezTo>
                <a:cubicBezTo>
                  <a:pt x="206445" y="70340"/>
                  <a:pt x="206445" y="70340"/>
                  <a:pt x="192249" y="56168"/>
                </a:cubicBezTo>
                <a:cubicBezTo>
                  <a:pt x="192249" y="56168"/>
                  <a:pt x="192249" y="56168"/>
                  <a:pt x="117401" y="130895"/>
                </a:cubicBezTo>
                <a:cubicBezTo>
                  <a:pt x="116111" y="132184"/>
                  <a:pt x="113530" y="133472"/>
                  <a:pt x="110949" y="133472"/>
                </a:cubicBezTo>
                <a:cubicBezTo>
                  <a:pt x="108368" y="133472"/>
                  <a:pt x="107078" y="132184"/>
                  <a:pt x="104497" y="130895"/>
                </a:cubicBezTo>
                <a:cubicBezTo>
                  <a:pt x="100625" y="127030"/>
                  <a:pt x="100625" y="120588"/>
                  <a:pt x="104497" y="118011"/>
                </a:cubicBezTo>
                <a:cubicBezTo>
                  <a:pt x="104497" y="118011"/>
                  <a:pt x="104497" y="118011"/>
                  <a:pt x="209026" y="12362"/>
                </a:cubicBezTo>
                <a:close/>
                <a:moveTo>
                  <a:pt x="304689" y="0"/>
                </a:moveTo>
                <a:cubicBezTo>
                  <a:pt x="311716" y="0"/>
                  <a:pt x="318579" y="2614"/>
                  <a:pt x="323809" y="7844"/>
                </a:cubicBezTo>
                <a:cubicBezTo>
                  <a:pt x="323809" y="7844"/>
                  <a:pt x="323809" y="7844"/>
                  <a:pt x="325116" y="9151"/>
                </a:cubicBezTo>
                <a:cubicBezTo>
                  <a:pt x="335575" y="19610"/>
                  <a:pt x="335575" y="36605"/>
                  <a:pt x="325116" y="48372"/>
                </a:cubicBezTo>
                <a:lnTo>
                  <a:pt x="308121" y="64060"/>
                </a:lnTo>
                <a:cubicBezTo>
                  <a:pt x="308121" y="64060"/>
                  <a:pt x="308121" y="64060"/>
                  <a:pt x="268900" y="24839"/>
                </a:cubicBezTo>
                <a:cubicBezTo>
                  <a:pt x="268900" y="24839"/>
                  <a:pt x="268900" y="24839"/>
                  <a:pt x="284588" y="7844"/>
                </a:cubicBezTo>
                <a:cubicBezTo>
                  <a:pt x="290472" y="2614"/>
                  <a:pt x="297662" y="0"/>
                  <a:pt x="304689" y="0"/>
                </a:cubicBezTo>
                <a:close/>
              </a:path>
            </a:pathLst>
          </a:custGeom>
          <a:solidFill>
            <a:schemeClr val="accent1"/>
          </a:solidFill>
          <a:ln>
            <a:noFill/>
          </a:ln>
        </p:spPr>
      </p:sp>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300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1620">
          <p15:clr>
            <a:srgbClr val="FBAE40"/>
          </p15:clr>
        </p15:guide>
        <p15:guide id="2" pos="4967">
          <p15:clr>
            <a:srgbClr val="FBAE40"/>
          </p15:clr>
        </p15:guide>
        <p15:guide id="3" orient="horz" pos="2160">
          <p15:clr>
            <a:srgbClr val="FBAE40"/>
          </p15:clr>
        </p15:guide>
        <p15:guide id="4" pos="662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33521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VE"/>
          </a:p>
        </p:txBody>
      </p:sp>
      <p:sp>
        <p:nvSpPr>
          <p:cNvPr id="4" name="Marcador de fecha 3"/>
          <p:cNvSpPr>
            <a:spLocks noGrp="1"/>
          </p:cNvSpPr>
          <p:nvPr>
            <p:ph type="dt" sz="half" idx="10"/>
          </p:nvPr>
        </p:nvSpPr>
        <p:spPr/>
        <p:txBody>
          <a:body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416077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23438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VE">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72673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628650" y="1369219"/>
            <a:ext cx="3886200" cy="326350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4629150" y="1369219"/>
            <a:ext cx="3886200" cy="326350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VE">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01966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VE">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4212015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B98EAD6-9FE6-47C1-81A6-496E83A0DD2A}" type="datetimeFigureOut">
              <a:rPr lang="es-VE" smtClean="0">
                <a:solidFill>
                  <a:prstClr val="black">
                    <a:tint val="75000"/>
                  </a:prstClr>
                </a:solidFill>
              </a:rPr>
              <a:pPr/>
              <a:t>29/09/2021</a:t>
            </a:fld>
            <a:endParaRPr lang="es-VE">
              <a:solidFill>
                <a:prstClr val="black">
                  <a:tint val="75000"/>
                </a:prstClr>
              </a:solidFill>
            </a:endParaRPr>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VE">
              <a:solidFill>
                <a:prstClr val="black">
                  <a:tint val="75000"/>
                </a:prstClr>
              </a:solidFill>
            </a:endParaRPr>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2998814-D414-4727-BFDE-930BD6D882FC}" type="slidenum">
              <a:rPr lang="es-VE" smtClean="0">
                <a:solidFill>
                  <a:prstClr val="black">
                    <a:tint val="75000"/>
                  </a:prstClr>
                </a:solidFill>
              </a:rPr>
              <a:pPr/>
              <a:t>‹Nº›</a:t>
            </a:fld>
            <a:endParaRPr lang="es-VE">
              <a:solidFill>
                <a:prstClr val="black">
                  <a:tint val="75000"/>
                </a:prstClr>
              </a:solidFill>
            </a:endParaRPr>
          </a:p>
        </p:txBody>
      </p:sp>
      <p:sp>
        <p:nvSpPr>
          <p:cNvPr id="7" name="矩形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52026789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V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g"/></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rot="2703926">
            <a:off x="1956833" y="1017209"/>
            <a:ext cx="1757341" cy="1757341"/>
          </a:xfrm>
          <a:prstGeom prst="rect">
            <a:avLst/>
          </a:prstGeom>
          <a:solidFill>
            <a:srgbClr val="007779"/>
          </a:solidFill>
          <a:ln w="317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Freeform 5">
            <a:extLst>
              <a:ext uri="{FF2B5EF4-FFF2-40B4-BE49-F238E27FC236}">
                <a16:creationId xmlns:a16="http://schemas.microsoft.com/office/drawing/2014/main" id="{B3A9E391-DB81-4F13-80B6-F99F03610C47}"/>
              </a:ext>
            </a:extLst>
          </p:cNvPr>
          <p:cNvSpPr>
            <a:spLocks noEditPoints="1"/>
          </p:cNvSpPr>
          <p:nvPr/>
        </p:nvSpPr>
        <p:spPr bwMode="auto">
          <a:xfrm>
            <a:off x="338134" y="-2183"/>
            <a:ext cx="3013076" cy="3063875"/>
          </a:xfrm>
          <a:custGeom>
            <a:avLst/>
            <a:gdLst>
              <a:gd name="T0" fmla="*/ 1451 w 1598"/>
              <a:gd name="T1" fmla="*/ 339 h 1625"/>
              <a:gd name="T2" fmla="*/ 1598 w 1598"/>
              <a:gd name="T3" fmla="*/ 486 h 1625"/>
              <a:gd name="T4" fmla="*/ 1598 w 1598"/>
              <a:gd name="T5" fmla="*/ 485 h 1625"/>
              <a:gd name="T6" fmla="*/ 1451 w 1598"/>
              <a:gd name="T7" fmla="*/ 339 h 1625"/>
              <a:gd name="T8" fmla="*/ 1084 w 1598"/>
              <a:gd name="T9" fmla="*/ 0 h 1625"/>
              <a:gd name="T10" fmla="*/ 1060 w 1598"/>
              <a:gd name="T11" fmla="*/ 9 h 1625"/>
              <a:gd name="T12" fmla="*/ 0 w 1598"/>
              <a:gd name="T13" fmla="*/ 1069 h 1625"/>
              <a:gd name="T14" fmla="*/ 385 w 1598"/>
              <a:gd name="T15" fmla="*/ 1454 h 1625"/>
              <a:gd name="T16" fmla="*/ 385 w 1598"/>
              <a:gd name="T17" fmla="*/ 1454 h 1625"/>
              <a:gd name="T18" fmla="*/ 556 w 1598"/>
              <a:gd name="T19" fmla="*/ 1625 h 1625"/>
              <a:gd name="T20" fmla="*/ 633 w 1598"/>
              <a:gd name="T21" fmla="*/ 1548 h 1625"/>
              <a:gd name="T22" fmla="*/ 228 w 1598"/>
              <a:gd name="T23" fmla="*/ 1143 h 1625"/>
              <a:gd name="T24" fmla="*/ 197 w 1598"/>
              <a:gd name="T25" fmla="*/ 1067 h 1625"/>
              <a:gd name="T26" fmla="*/ 228 w 1598"/>
              <a:gd name="T27" fmla="*/ 990 h 1625"/>
              <a:gd name="T28" fmla="*/ 822 w 1598"/>
              <a:gd name="T29" fmla="*/ 396 h 1625"/>
              <a:gd name="T30" fmla="*/ 899 w 1598"/>
              <a:gd name="T31" fmla="*/ 365 h 1625"/>
              <a:gd name="T32" fmla="*/ 975 w 1598"/>
              <a:gd name="T33" fmla="*/ 396 h 1625"/>
              <a:gd name="T34" fmla="*/ 1069 w 1598"/>
              <a:gd name="T35" fmla="*/ 490 h 1625"/>
              <a:gd name="T36" fmla="*/ 1287 w 1598"/>
              <a:gd name="T37" fmla="*/ 272 h 1625"/>
              <a:gd name="T38" fmla="*/ 1336 w 1598"/>
              <a:gd name="T39" fmla="*/ 252 h 1625"/>
              <a:gd name="T40" fmla="*/ 1384 w 1598"/>
              <a:gd name="T41" fmla="*/ 272 h 1625"/>
              <a:gd name="T42" fmla="*/ 1140 w 1598"/>
              <a:gd name="T43" fmla="*/ 27 h 1625"/>
              <a:gd name="T44" fmla="*/ 1084 w 1598"/>
              <a:gd name="T45" fmla="*/ 0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8" h="1625">
                <a:moveTo>
                  <a:pt x="1451" y="339"/>
                </a:moveTo>
                <a:cubicBezTo>
                  <a:pt x="1598" y="486"/>
                  <a:pt x="1598" y="486"/>
                  <a:pt x="1598" y="486"/>
                </a:cubicBezTo>
                <a:cubicBezTo>
                  <a:pt x="1598" y="486"/>
                  <a:pt x="1598" y="486"/>
                  <a:pt x="1598" y="485"/>
                </a:cubicBezTo>
                <a:cubicBezTo>
                  <a:pt x="1451" y="339"/>
                  <a:pt x="1451" y="339"/>
                  <a:pt x="1451" y="339"/>
                </a:cubicBezTo>
                <a:moveTo>
                  <a:pt x="1084" y="0"/>
                </a:moveTo>
                <a:cubicBezTo>
                  <a:pt x="1074" y="0"/>
                  <a:pt x="1066" y="3"/>
                  <a:pt x="1060" y="9"/>
                </a:cubicBezTo>
                <a:cubicBezTo>
                  <a:pt x="0" y="1069"/>
                  <a:pt x="0" y="1069"/>
                  <a:pt x="0" y="1069"/>
                </a:cubicBezTo>
                <a:cubicBezTo>
                  <a:pt x="385" y="1454"/>
                  <a:pt x="385" y="1454"/>
                  <a:pt x="385" y="1454"/>
                </a:cubicBezTo>
                <a:cubicBezTo>
                  <a:pt x="385" y="1454"/>
                  <a:pt x="385" y="1454"/>
                  <a:pt x="385" y="1454"/>
                </a:cubicBezTo>
                <a:cubicBezTo>
                  <a:pt x="556" y="1625"/>
                  <a:pt x="556" y="1625"/>
                  <a:pt x="556" y="1625"/>
                </a:cubicBezTo>
                <a:cubicBezTo>
                  <a:pt x="633" y="1548"/>
                  <a:pt x="633" y="1548"/>
                  <a:pt x="633" y="1548"/>
                </a:cubicBezTo>
                <a:cubicBezTo>
                  <a:pt x="228" y="1143"/>
                  <a:pt x="228" y="1143"/>
                  <a:pt x="228" y="1143"/>
                </a:cubicBezTo>
                <a:cubicBezTo>
                  <a:pt x="208" y="1123"/>
                  <a:pt x="197" y="1096"/>
                  <a:pt x="197" y="1067"/>
                </a:cubicBezTo>
                <a:cubicBezTo>
                  <a:pt x="197" y="1038"/>
                  <a:pt x="208" y="1011"/>
                  <a:pt x="228" y="990"/>
                </a:cubicBezTo>
                <a:cubicBezTo>
                  <a:pt x="822" y="396"/>
                  <a:pt x="822" y="396"/>
                  <a:pt x="822" y="396"/>
                </a:cubicBezTo>
                <a:cubicBezTo>
                  <a:pt x="843" y="376"/>
                  <a:pt x="870" y="365"/>
                  <a:pt x="899" y="365"/>
                </a:cubicBezTo>
                <a:cubicBezTo>
                  <a:pt x="928" y="365"/>
                  <a:pt x="955" y="376"/>
                  <a:pt x="975" y="396"/>
                </a:cubicBezTo>
                <a:cubicBezTo>
                  <a:pt x="1069" y="490"/>
                  <a:pt x="1069" y="490"/>
                  <a:pt x="1069" y="490"/>
                </a:cubicBezTo>
                <a:cubicBezTo>
                  <a:pt x="1287" y="272"/>
                  <a:pt x="1287" y="272"/>
                  <a:pt x="1287" y="272"/>
                </a:cubicBezTo>
                <a:cubicBezTo>
                  <a:pt x="1300" y="259"/>
                  <a:pt x="1318" y="252"/>
                  <a:pt x="1336" y="252"/>
                </a:cubicBezTo>
                <a:cubicBezTo>
                  <a:pt x="1353" y="252"/>
                  <a:pt x="1371" y="258"/>
                  <a:pt x="1384" y="272"/>
                </a:cubicBezTo>
                <a:cubicBezTo>
                  <a:pt x="1140" y="27"/>
                  <a:pt x="1140" y="27"/>
                  <a:pt x="1140" y="27"/>
                </a:cubicBezTo>
                <a:cubicBezTo>
                  <a:pt x="1122" y="10"/>
                  <a:pt x="1101" y="0"/>
                  <a:pt x="1084" y="0"/>
                </a:cubicBezTo>
              </a:path>
            </a:pathLst>
          </a:custGeom>
          <a:solidFill>
            <a:srgbClr val="CC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3" name="Freeform 8">
            <a:extLst>
              <a:ext uri="{FF2B5EF4-FFF2-40B4-BE49-F238E27FC236}">
                <a16:creationId xmlns:a16="http://schemas.microsoft.com/office/drawing/2014/main" id="{61BDEE73-17F4-45CD-898A-7439EFEB0BE0}"/>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4" name="Freeform 12">
            <a:extLst>
              <a:ext uri="{FF2B5EF4-FFF2-40B4-BE49-F238E27FC236}">
                <a16:creationId xmlns:a16="http://schemas.microsoft.com/office/drawing/2014/main" id="{AF9838BD-1B24-499B-B12E-BC02BFB9ABAF}"/>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5" name="Freeform 13">
            <a:extLst>
              <a:ext uri="{FF2B5EF4-FFF2-40B4-BE49-F238E27FC236}">
                <a16:creationId xmlns:a16="http://schemas.microsoft.com/office/drawing/2014/main" id="{5ECCEE00-8A74-404A-AAE2-E3BFA8073D6D}"/>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6" name="Freeform 14">
            <a:extLst>
              <a:ext uri="{FF2B5EF4-FFF2-40B4-BE49-F238E27FC236}">
                <a16:creationId xmlns:a16="http://schemas.microsoft.com/office/drawing/2014/main" id="{0CFE1304-0B4D-45C7-84F9-0136BD991A6F}"/>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18" name="Freeform 15">
            <a:extLst>
              <a:ext uri="{FF2B5EF4-FFF2-40B4-BE49-F238E27FC236}">
                <a16:creationId xmlns:a16="http://schemas.microsoft.com/office/drawing/2014/main" id="{0694B747-8CB4-43E5-B1B1-BA8B20057549}"/>
              </a:ext>
            </a:extLst>
          </p:cNvPr>
          <p:cNvSpPr>
            <a:spLocks/>
          </p:cNvSpPr>
          <p:nvPr/>
        </p:nvSpPr>
        <p:spPr bwMode="auto">
          <a:xfrm>
            <a:off x="2725734" y="3310930"/>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0" name="Freeform 16">
            <a:extLst>
              <a:ext uri="{FF2B5EF4-FFF2-40B4-BE49-F238E27FC236}">
                <a16:creationId xmlns:a16="http://schemas.microsoft.com/office/drawing/2014/main" id="{4B35E376-4C85-4384-B657-D7E877221BFA}"/>
              </a:ext>
            </a:extLst>
          </p:cNvPr>
          <p:cNvSpPr>
            <a:spLocks/>
          </p:cNvSpPr>
          <p:nvPr/>
        </p:nvSpPr>
        <p:spPr bwMode="auto">
          <a:xfrm>
            <a:off x="3025772" y="2991843"/>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Freeform 17">
            <a:extLst>
              <a:ext uri="{FF2B5EF4-FFF2-40B4-BE49-F238E27FC236}">
                <a16:creationId xmlns:a16="http://schemas.microsoft.com/office/drawing/2014/main" id="{56956CCF-11F4-4E86-9E02-1A8520CD0FF8}"/>
              </a:ext>
            </a:extLst>
          </p:cNvPr>
          <p:cNvSpPr>
            <a:spLocks/>
          </p:cNvSpPr>
          <p:nvPr/>
        </p:nvSpPr>
        <p:spPr bwMode="auto">
          <a:xfrm>
            <a:off x="709609" y="685205"/>
            <a:ext cx="2647950" cy="2647950"/>
          </a:xfrm>
          <a:custGeom>
            <a:avLst/>
            <a:gdLst>
              <a:gd name="T0" fmla="*/ 702 w 1404"/>
              <a:gd name="T1" fmla="*/ 1404 h 1404"/>
              <a:gd name="T2" fmla="*/ 625 w 1404"/>
              <a:gd name="T3" fmla="*/ 1372 h 1404"/>
              <a:gd name="T4" fmla="*/ 31 w 1404"/>
              <a:gd name="T5" fmla="*/ 778 h 1404"/>
              <a:gd name="T6" fmla="*/ 0 w 1404"/>
              <a:gd name="T7" fmla="*/ 702 h 1404"/>
              <a:gd name="T8" fmla="*/ 31 w 1404"/>
              <a:gd name="T9" fmla="*/ 625 h 1404"/>
              <a:gd name="T10" fmla="*/ 625 w 1404"/>
              <a:gd name="T11" fmla="*/ 31 h 1404"/>
              <a:gd name="T12" fmla="*/ 702 w 1404"/>
              <a:gd name="T13" fmla="*/ 0 h 1404"/>
              <a:gd name="T14" fmla="*/ 778 w 1404"/>
              <a:gd name="T15" fmla="*/ 31 h 1404"/>
              <a:gd name="T16" fmla="*/ 1372 w 1404"/>
              <a:gd name="T17" fmla="*/ 626 h 1404"/>
              <a:gd name="T18" fmla="*/ 1404 w 1404"/>
              <a:gd name="T19" fmla="*/ 702 h 1404"/>
              <a:gd name="T20" fmla="*/ 1372 w 1404"/>
              <a:gd name="T21" fmla="*/ 778 h 1404"/>
              <a:gd name="T22" fmla="*/ 778 w 1404"/>
              <a:gd name="T23" fmla="*/ 1372 h 1404"/>
              <a:gd name="T24" fmla="*/ 702 w 1404"/>
              <a:gd name="T25" fmla="*/ 1404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4" h="1404">
                <a:moveTo>
                  <a:pt x="702" y="1404"/>
                </a:moveTo>
                <a:cubicBezTo>
                  <a:pt x="673" y="1404"/>
                  <a:pt x="646" y="1393"/>
                  <a:pt x="625" y="1372"/>
                </a:cubicBezTo>
                <a:cubicBezTo>
                  <a:pt x="31" y="778"/>
                  <a:pt x="31" y="778"/>
                  <a:pt x="31" y="778"/>
                </a:cubicBezTo>
                <a:cubicBezTo>
                  <a:pt x="11" y="758"/>
                  <a:pt x="0" y="731"/>
                  <a:pt x="0" y="702"/>
                </a:cubicBezTo>
                <a:cubicBezTo>
                  <a:pt x="0" y="673"/>
                  <a:pt x="11" y="646"/>
                  <a:pt x="31" y="625"/>
                </a:cubicBezTo>
                <a:cubicBezTo>
                  <a:pt x="625" y="31"/>
                  <a:pt x="625" y="31"/>
                  <a:pt x="625" y="31"/>
                </a:cubicBezTo>
                <a:cubicBezTo>
                  <a:pt x="646" y="11"/>
                  <a:pt x="673" y="0"/>
                  <a:pt x="702" y="0"/>
                </a:cubicBezTo>
                <a:cubicBezTo>
                  <a:pt x="731" y="0"/>
                  <a:pt x="758" y="11"/>
                  <a:pt x="778" y="31"/>
                </a:cubicBezTo>
                <a:cubicBezTo>
                  <a:pt x="1372" y="626"/>
                  <a:pt x="1372" y="626"/>
                  <a:pt x="1372" y="626"/>
                </a:cubicBezTo>
                <a:cubicBezTo>
                  <a:pt x="1393" y="646"/>
                  <a:pt x="1404" y="673"/>
                  <a:pt x="1404" y="702"/>
                </a:cubicBezTo>
                <a:cubicBezTo>
                  <a:pt x="1404" y="731"/>
                  <a:pt x="1393" y="758"/>
                  <a:pt x="1372" y="778"/>
                </a:cubicBezTo>
                <a:cubicBezTo>
                  <a:pt x="778" y="1372"/>
                  <a:pt x="778" y="1372"/>
                  <a:pt x="778" y="1372"/>
                </a:cubicBezTo>
                <a:cubicBezTo>
                  <a:pt x="758" y="1393"/>
                  <a:pt x="731" y="1404"/>
                  <a:pt x="702" y="1404"/>
                </a:cubicBezTo>
              </a:path>
            </a:pathLst>
          </a:custGeom>
          <a:blipFill dpi="0" rotWithShape="1">
            <a:blip r:embed="rId4">
              <a:extLst>
                <a:ext uri="{28A0092B-C50C-407E-A947-70E740481C1C}">
                  <a14:useLocalDpi xmlns:a14="http://schemas.microsoft.com/office/drawing/2010/main" val="0"/>
                </a:ext>
              </a:extLst>
            </a:blip>
            <a:srcRect/>
            <a:stretch>
              <a:fillRect l="-2000" t="-1000" r="-33000"/>
            </a:stretch>
          </a:blipFill>
          <a:ln w="76200">
            <a:solidFill>
              <a:schemeClr val="bg1"/>
            </a:solidFill>
          </a:ln>
        </p:spPr>
        <p:txBody>
          <a:bodyPr vert="horz" wrap="square" lIns="91440" tIns="45720" rIns="91440" bIns="45720" numCol="1" anchor="t" anchorCtr="0" compatLnSpc="1">
            <a:prstTxWarp prst="textNoShape">
              <a:avLst/>
            </a:prstTxWarp>
          </a:bodyPr>
          <a:lstStyle/>
          <a:p>
            <a:endParaRPr lang="zh-CN" altLang="en-US" sz="1400"/>
          </a:p>
        </p:txBody>
      </p:sp>
      <p:sp>
        <p:nvSpPr>
          <p:cNvPr id="34" name="Freeform 14">
            <a:extLst>
              <a:ext uri="{FF2B5EF4-FFF2-40B4-BE49-F238E27FC236}">
                <a16:creationId xmlns:a16="http://schemas.microsoft.com/office/drawing/2014/main" id="{C2528BDD-517C-4ED0-A3F1-E4A9800B3609}"/>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5" name="Freeform 15">
            <a:extLst>
              <a:ext uri="{FF2B5EF4-FFF2-40B4-BE49-F238E27FC236}">
                <a16:creationId xmlns:a16="http://schemas.microsoft.com/office/drawing/2014/main" id="{C28DE111-A0C1-4C02-8913-12AB813E904C}"/>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6" name="Freeform 16">
            <a:extLst>
              <a:ext uri="{FF2B5EF4-FFF2-40B4-BE49-F238E27FC236}">
                <a16:creationId xmlns:a16="http://schemas.microsoft.com/office/drawing/2014/main" id="{6D48056C-1F4D-4F10-959B-ABA6A340DD66}"/>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7" name="矩形 36">
            <a:extLst>
              <a:ext uri="{FF2B5EF4-FFF2-40B4-BE49-F238E27FC236}">
                <a16:creationId xmlns:a16="http://schemas.microsoft.com/office/drawing/2014/main" id="{96175ADC-9225-426C-98F5-4D5495B86700}"/>
              </a:ext>
            </a:extLst>
          </p:cNvPr>
          <p:cNvSpPr/>
          <p:nvPr/>
        </p:nvSpPr>
        <p:spPr>
          <a:xfrm>
            <a:off x="5093961" y="4846470"/>
            <a:ext cx="2307456" cy="223298"/>
          </a:xfrm>
          <a:prstGeom prst="rect">
            <a:avLst/>
          </a:prstGeom>
          <a:solidFill>
            <a:srgbClr val="007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TextBox 84">
            <a:extLst>
              <a:ext uri="{FF2B5EF4-FFF2-40B4-BE49-F238E27FC236}">
                <a16:creationId xmlns:a16="http://schemas.microsoft.com/office/drawing/2014/main" id="{398C3C36-3B5D-4482-B9A0-958EE7C0B616}"/>
              </a:ext>
            </a:extLst>
          </p:cNvPr>
          <p:cNvSpPr txBox="1"/>
          <p:nvPr/>
        </p:nvSpPr>
        <p:spPr>
          <a:xfrm>
            <a:off x="5688061" y="4845809"/>
            <a:ext cx="1260281" cy="246221"/>
          </a:xfrm>
          <a:prstGeom prst="rect">
            <a:avLst/>
          </a:prstGeom>
          <a:noFill/>
        </p:spPr>
        <p:txBody>
          <a:bodyPr wrap="none" rtlCol="0">
            <a:spAutoFit/>
          </a:bodyPr>
          <a:lstStyle/>
          <a:p>
            <a:pPr algn="ctr"/>
            <a:r>
              <a:rPr lang="en-US" altLang="zh-CN" sz="1000" dirty="0" err="1" smtClean="0">
                <a:solidFill>
                  <a:schemeClr val="bg1"/>
                </a:solidFill>
                <a:latin typeface="微软雅黑" pitchFamily="34" charset="-122"/>
                <a:ea typeface="微软雅黑" pitchFamily="34" charset="-122"/>
              </a:rPr>
              <a:t>Septiembre</a:t>
            </a:r>
            <a:r>
              <a:rPr lang="en-US" altLang="zh-CN" sz="1000" dirty="0" smtClean="0">
                <a:solidFill>
                  <a:schemeClr val="bg1"/>
                </a:solidFill>
                <a:latin typeface="微软雅黑" pitchFamily="34" charset="-122"/>
                <a:ea typeface="微软雅黑" pitchFamily="34" charset="-122"/>
              </a:rPr>
              <a:t>, 2021</a:t>
            </a:r>
            <a:endParaRPr lang="zh-CN" altLang="en-US" sz="1000" dirty="0">
              <a:solidFill>
                <a:schemeClr val="bg1"/>
              </a:solidFill>
              <a:latin typeface="微软雅黑" pitchFamily="34" charset="-122"/>
              <a:ea typeface="微软雅黑" pitchFamily="34" charset="-122"/>
            </a:endParaRPr>
          </a:p>
        </p:txBody>
      </p:sp>
      <p:sp>
        <p:nvSpPr>
          <p:cNvPr id="41" name="TextBox 7">
            <a:extLst>
              <a:ext uri="{FF2B5EF4-FFF2-40B4-BE49-F238E27FC236}">
                <a16:creationId xmlns:a16="http://schemas.microsoft.com/office/drawing/2014/main" id="{D6F45685-4449-4F3E-8E88-BEB1CA136072}"/>
              </a:ext>
            </a:extLst>
          </p:cNvPr>
          <p:cNvSpPr>
            <a:spLocks noChangeArrowheads="1"/>
          </p:cNvSpPr>
          <p:nvPr/>
        </p:nvSpPr>
        <p:spPr bwMode="auto">
          <a:xfrm>
            <a:off x="3430584" y="2357486"/>
            <a:ext cx="5337119"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800" b="1" dirty="0" smtClean="0">
                <a:solidFill>
                  <a:srgbClr val="007779"/>
                </a:solidFill>
                <a:latin typeface="微软雅黑" panose="020B0503020204020204" pitchFamily="34" charset="-122"/>
                <a:ea typeface="微软雅黑" panose="020B0503020204020204" pitchFamily="34" charset="-122"/>
                <a:cs typeface="+mn-ea"/>
                <a:sym typeface="+mn-lt"/>
              </a:rPr>
              <a:t>Evidencia Científica</a:t>
            </a:r>
            <a:endParaRPr lang="zh-CN" altLang="en-US" sz="2800" b="1" dirty="0">
              <a:latin typeface="微软雅黑" panose="020B0503020204020204" pitchFamily="34" charset="-122"/>
              <a:ea typeface="微软雅黑" panose="020B0503020204020204" pitchFamily="34" charset="-122"/>
              <a:cs typeface="+mn-ea"/>
              <a:sym typeface="+mn-lt"/>
            </a:endParaRPr>
          </a:p>
        </p:txBody>
      </p:sp>
      <p:sp>
        <p:nvSpPr>
          <p:cNvPr id="42" name="TextBox 7">
            <a:extLst>
              <a:ext uri="{FF2B5EF4-FFF2-40B4-BE49-F238E27FC236}">
                <a16:creationId xmlns:a16="http://schemas.microsoft.com/office/drawing/2014/main" id="{2DA0A6E0-BA59-4D6A-9597-F08DD60074EB}"/>
              </a:ext>
            </a:extLst>
          </p:cNvPr>
          <p:cNvSpPr>
            <a:spLocks noChangeArrowheads="1"/>
          </p:cNvSpPr>
          <p:nvPr/>
        </p:nvSpPr>
        <p:spPr bwMode="auto">
          <a:xfrm>
            <a:off x="2339751" y="3723878"/>
            <a:ext cx="6804249"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spAutoFit/>
          </a:bodyPr>
          <a:lstStyle/>
          <a:p>
            <a:pP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a:t>
            </a:r>
            <a:r>
              <a:rPr lang="en-US" altLang="zh-CN" sz="1200" b="1" dirty="0" err="1"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Grupo</a:t>
            </a: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N° 2: </a:t>
            </a:r>
          </a:p>
          <a:p>
            <a:pPr algn="just">
              <a:defRPr/>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Alexandra Flores </a:t>
            </a:r>
            <a:r>
              <a:rPr lang="en-US" altLang="zh-CN" sz="1200" dirty="0" err="1"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Díaz</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a:t>
            </a:r>
            <a:r>
              <a:rPr lang="en-US" altLang="zh-CN" sz="1200" b="1" dirty="0" smtClean="0">
                <a:solidFill>
                  <a:schemeClr val="accent3"/>
                </a:solidFill>
                <a:latin typeface="微软雅黑" panose="020B0503020204020204" pitchFamily="34" charset="-122"/>
                <a:ea typeface="微软雅黑" panose="020B0503020204020204" pitchFamily="34" charset="-122"/>
                <a:cs typeface="+mn-ea"/>
                <a:sym typeface="+mn-lt"/>
              </a:rPr>
              <a:t>Helen Avila Viloria                  </a:t>
            </a:r>
            <a:r>
              <a:rPr lang="en-US" altLang="zh-CN" sz="1200" i="1" dirty="0" err="1"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Julimar</a:t>
            </a:r>
            <a:r>
              <a:rPr lang="en-US" altLang="zh-CN" sz="1200" i="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Milano</a:t>
            </a:r>
          </a:p>
          <a:p>
            <a:pPr algn="just">
              <a:defRPr/>
            </a:pP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a:t>
            </a:r>
            <a:r>
              <a:rPr lang="en-US" altLang="zh-CN" sz="1200" dirty="0" err="1"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Residente</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de 3er </a:t>
            </a:r>
            <a:r>
              <a:rPr lang="en-US" altLang="zh-CN" sz="1200" dirty="0" err="1"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año</a:t>
            </a:r>
            <a:r>
              <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a:t>
            </a:r>
            <a:r>
              <a:rPr lang="en-US" altLang="zh-CN" sz="1200" b="1" dirty="0" err="1" smtClean="0">
                <a:solidFill>
                  <a:schemeClr val="accent3"/>
                </a:solidFill>
                <a:latin typeface="微软雅黑" panose="020B0503020204020204" pitchFamily="34" charset="-122"/>
                <a:ea typeface="微软雅黑" panose="020B0503020204020204" pitchFamily="34" charset="-122"/>
                <a:cs typeface="+mn-ea"/>
                <a:sym typeface="+mn-lt"/>
              </a:rPr>
              <a:t>Residente</a:t>
            </a:r>
            <a:r>
              <a:rPr lang="en-US" altLang="zh-CN" sz="1200" b="1" dirty="0" smtClean="0">
                <a:solidFill>
                  <a:schemeClr val="accent3"/>
                </a:solidFill>
                <a:latin typeface="微软雅黑" panose="020B0503020204020204" pitchFamily="34" charset="-122"/>
                <a:ea typeface="微软雅黑" panose="020B0503020204020204" pitchFamily="34" charset="-122"/>
                <a:cs typeface="+mn-ea"/>
                <a:sym typeface="+mn-lt"/>
              </a:rPr>
              <a:t> de 1 </a:t>
            </a:r>
            <a:r>
              <a:rPr lang="en-US" altLang="zh-CN" sz="1200" b="1" dirty="0" err="1" smtClean="0">
                <a:solidFill>
                  <a:schemeClr val="accent3"/>
                </a:solidFill>
                <a:latin typeface="微软雅黑" panose="020B0503020204020204" pitchFamily="34" charset="-122"/>
                <a:ea typeface="微软雅黑" panose="020B0503020204020204" pitchFamily="34" charset="-122"/>
                <a:cs typeface="+mn-ea"/>
                <a:sym typeface="+mn-lt"/>
              </a:rPr>
              <a:t>er</a:t>
            </a:r>
            <a:r>
              <a:rPr lang="en-US" altLang="zh-CN" sz="1200" b="1" dirty="0" smtClean="0">
                <a:solidFill>
                  <a:schemeClr val="accent3"/>
                </a:solidFill>
                <a:latin typeface="微软雅黑" panose="020B0503020204020204" pitchFamily="34" charset="-122"/>
                <a:ea typeface="微软雅黑" panose="020B0503020204020204" pitchFamily="34" charset="-122"/>
                <a:cs typeface="+mn-ea"/>
                <a:sym typeface="+mn-lt"/>
              </a:rPr>
              <a:t> </a:t>
            </a:r>
            <a:r>
              <a:rPr lang="en-US" altLang="zh-CN" sz="1200" b="1" dirty="0" err="1" smtClean="0">
                <a:solidFill>
                  <a:schemeClr val="accent3"/>
                </a:solidFill>
                <a:latin typeface="微软雅黑" panose="020B0503020204020204" pitchFamily="34" charset="-122"/>
                <a:ea typeface="微软雅黑" panose="020B0503020204020204" pitchFamily="34" charset="-122"/>
                <a:cs typeface="+mn-ea"/>
                <a:sym typeface="+mn-lt"/>
              </a:rPr>
              <a:t>año</a:t>
            </a:r>
            <a:r>
              <a:rPr lang="en-US" altLang="zh-CN" sz="1200" b="1" dirty="0" smtClean="0">
                <a:solidFill>
                  <a:schemeClr val="accent3"/>
                </a:solidFill>
                <a:latin typeface="微软雅黑" panose="020B0503020204020204" pitchFamily="34" charset="-122"/>
                <a:ea typeface="微软雅黑" panose="020B0503020204020204" pitchFamily="34" charset="-122"/>
                <a:cs typeface="+mn-ea"/>
                <a:sym typeface="+mn-lt"/>
              </a:rPr>
              <a:t>          </a:t>
            </a:r>
            <a:r>
              <a:rPr lang="en-US" altLang="zh-CN" sz="1200" i="1" dirty="0" err="1"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Residente</a:t>
            </a:r>
            <a:r>
              <a:rPr lang="en-US" altLang="zh-CN" sz="1200" i="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a:t>
            </a:r>
            <a:r>
              <a:rPr lang="en-US" altLang="zh-CN" sz="1200" i="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de 1 </a:t>
            </a:r>
            <a:r>
              <a:rPr lang="en-US" altLang="zh-CN" sz="1200" i="1" dirty="0" err="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er</a:t>
            </a:r>
            <a:r>
              <a:rPr lang="en-US" altLang="zh-CN" sz="1200" i="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a:t>
            </a:r>
            <a:r>
              <a:rPr lang="en-US" altLang="zh-CN" sz="1200" i="1" dirty="0" err="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año</a:t>
            </a:r>
            <a:endParaRPr lang="zh-CN" altLang="en-US" sz="1200" i="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algn="just">
              <a:defRPr/>
            </a:pPr>
            <a:r>
              <a:rPr lang="es-VE"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Cardiología Clínica                           </a:t>
            </a:r>
            <a:r>
              <a:rPr lang="es-VE" altLang="zh-CN" sz="1200" b="1" dirty="0" smtClean="0">
                <a:solidFill>
                  <a:schemeClr val="accent3"/>
                </a:solidFill>
                <a:latin typeface="微软雅黑" panose="020B0503020204020204" pitchFamily="34" charset="-122"/>
                <a:ea typeface="微软雅黑" panose="020B0503020204020204" pitchFamily="34" charset="-122"/>
                <a:cs typeface="+mn-ea"/>
                <a:sym typeface="+mn-lt"/>
              </a:rPr>
              <a:t>Cardiología clínica              </a:t>
            </a:r>
            <a:r>
              <a:rPr lang="es-VE" altLang="zh-CN" sz="1200" i="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Cardiología infantil </a:t>
            </a:r>
          </a:p>
          <a:p>
            <a:pPr algn="just">
              <a:defRPr/>
            </a:pPr>
            <a:r>
              <a:rPr lang="es-VE"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(Relator</a:t>
            </a:r>
            <a:r>
              <a:rPr lang="es-VE" altLang="zh-CN" sz="1200" b="1" dirty="0" smtClean="0">
                <a:latin typeface="微软雅黑" panose="020B0503020204020204" pitchFamily="34" charset="-122"/>
                <a:ea typeface="微软雅黑" panose="020B0503020204020204" pitchFamily="34" charset="-122"/>
                <a:cs typeface="+mn-ea"/>
                <a:sym typeface="+mn-lt"/>
              </a:rPr>
              <a:t>) </a:t>
            </a:r>
            <a:r>
              <a:rPr lang="es-VE" altLang="zh-CN" sz="1200" b="1" dirty="0" smtClean="0">
                <a:solidFill>
                  <a:schemeClr val="accent3"/>
                </a:solidFill>
                <a:latin typeface="微软雅黑" panose="020B0503020204020204" pitchFamily="34" charset="-122"/>
                <a:ea typeface="微软雅黑" panose="020B0503020204020204" pitchFamily="34" charset="-122"/>
                <a:cs typeface="+mn-ea"/>
                <a:sym typeface="+mn-lt"/>
              </a:rPr>
              <a:t>                                       (Expositor) </a:t>
            </a:r>
            <a:r>
              <a:rPr lang="es-VE" altLang="zh-CN" sz="1200" b="1" i="1" dirty="0" smtClean="0">
                <a:solidFill>
                  <a:schemeClr val="accent3"/>
                </a:solidFill>
                <a:latin typeface="微软雅黑" panose="020B0503020204020204" pitchFamily="34" charset="-122"/>
                <a:ea typeface="微软雅黑" panose="020B0503020204020204" pitchFamily="34" charset="-122"/>
                <a:cs typeface="+mn-ea"/>
                <a:sym typeface="+mn-lt"/>
              </a:rPr>
              <a:t>                        </a:t>
            </a:r>
            <a:r>
              <a:rPr lang="es-VE" altLang="zh-CN" sz="1200" i="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(introducción)</a:t>
            </a:r>
          </a:p>
          <a:p>
            <a:pPr algn="just">
              <a:defRPr/>
            </a:pPr>
            <a:r>
              <a:rPr lang="es-VE" altLang="zh-CN" sz="1200" i="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a:t>
            </a:r>
            <a:r>
              <a:rPr lang="es-VE" altLang="zh-CN" sz="1200" i="1"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                                                                                                           Residente asignada                                           </a:t>
            </a:r>
            <a:endParaRPr lang="zh-CN" altLang="en-US" sz="1200" i="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9" name="タイトル 1">
            <a:extLst>
              <a:ext uri="{FF2B5EF4-FFF2-40B4-BE49-F238E27FC236}">
                <a16:creationId xmlns:a16="http://schemas.microsoft.com/office/drawing/2014/main" id="{626E9C9F-6936-4A5E-87EC-FCDE2041D9E3}"/>
              </a:ext>
            </a:extLst>
          </p:cNvPr>
          <p:cNvSpPr txBox="1">
            <a:spLocks/>
          </p:cNvSpPr>
          <p:nvPr/>
        </p:nvSpPr>
        <p:spPr>
          <a:xfrm>
            <a:off x="1382711" y="198594"/>
            <a:ext cx="9217024" cy="12512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4800"/>
              <a:buFont typeface="Barlow SemiBold"/>
              <a:buNone/>
              <a:defRPr sz="4800" b="0" i="0" u="none" strike="noStrike" cap="none">
                <a:solidFill>
                  <a:schemeClr val="lt1"/>
                </a:solidFill>
                <a:latin typeface="Barlow SemiBold"/>
                <a:ea typeface="Barlow SemiBold"/>
                <a:cs typeface="Barlow SemiBold"/>
                <a:sym typeface="Barlow SemiBold"/>
              </a:defRPr>
            </a:lvl9pPr>
          </a:lstStyle>
          <a:p>
            <a:pPr algn="ctr">
              <a:lnSpc>
                <a:spcPct val="100000"/>
              </a:lnSpc>
              <a:spcBef>
                <a:spcPct val="20000"/>
              </a:spcBef>
              <a:defRPr/>
            </a:pPr>
            <a:r>
              <a:rPr lang="es-ES" sz="1400" b="1" dirty="0" smtClean="0">
                <a:solidFill>
                  <a:schemeClr val="tx1"/>
                </a:solidFill>
                <a:latin typeface="Times New Roman" panose="02020603050405020304" pitchFamily="18" charset="0"/>
                <a:cs typeface="Times New Roman" panose="02020603050405020304" pitchFamily="18" charset="0"/>
              </a:rPr>
              <a:t/>
            </a:r>
            <a:br>
              <a:rPr lang="es-ES" sz="1400" b="1" dirty="0" smtClean="0">
                <a:solidFill>
                  <a:schemeClr val="tx1"/>
                </a:solidFill>
                <a:latin typeface="Times New Roman" panose="02020603050405020304" pitchFamily="18" charset="0"/>
                <a:cs typeface="Times New Roman" panose="02020603050405020304" pitchFamily="18" charset="0"/>
              </a:rPr>
            </a:br>
            <a:r>
              <a:rPr lang="es-ES" sz="1400" b="1" dirty="0" smtClean="0">
                <a:solidFill>
                  <a:schemeClr val="tx1"/>
                </a:solidFill>
                <a:latin typeface="Times New Roman" panose="02020603050405020304" pitchFamily="18" charset="0"/>
                <a:cs typeface="Times New Roman" panose="02020603050405020304" pitchFamily="18" charset="0"/>
              </a:rPr>
              <a:t>Universidad Centro Occidental “Lisandro Alvarado”</a:t>
            </a:r>
          </a:p>
          <a:p>
            <a:pPr algn="ctr">
              <a:lnSpc>
                <a:spcPct val="100000"/>
              </a:lnSpc>
              <a:spcBef>
                <a:spcPct val="20000"/>
              </a:spcBef>
              <a:defRPr/>
            </a:pPr>
            <a:r>
              <a:rPr lang="es-ES" sz="1400" b="1" dirty="0">
                <a:solidFill>
                  <a:schemeClr val="tx1"/>
                </a:solidFill>
                <a:latin typeface="Times New Roman" panose="02020603050405020304" pitchFamily="18" charset="0"/>
                <a:cs typeface="Times New Roman" panose="02020603050405020304" pitchFamily="18" charset="0"/>
              </a:rPr>
              <a:t>Centro Cardiovascular Regional </a:t>
            </a:r>
            <a:r>
              <a:rPr lang="es-ES" sz="1400" b="1" dirty="0" smtClean="0">
                <a:solidFill>
                  <a:schemeClr val="tx1"/>
                </a:solidFill>
                <a:latin typeface="Times New Roman" panose="02020603050405020304" pitchFamily="18" charset="0"/>
                <a:cs typeface="Times New Roman" panose="02020603050405020304" pitchFamily="18" charset="0"/>
              </a:rPr>
              <a:t/>
            </a:r>
            <a:br>
              <a:rPr lang="es-ES" sz="1400" b="1" dirty="0" smtClean="0">
                <a:solidFill>
                  <a:schemeClr val="tx1"/>
                </a:solidFill>
                <a:latin typeface="Times New Roman" panose="02020603050405020304" pitchFamily="18" charset="0"/>
                <a:cs typeface="Times New Roman" panose="02020603050405020304" pitchFamily="18" charset="0"/>
              </a:rPr>
            </a:br>
            <a:r>
              <a:rPr lang="es-ES" sz="1400" b="1" dirty="0" smtClean="0">
                <a:solidFill>
                  <a:schemeClr val="tx1"/>
                </a:solidFill>
                <a:latin typeface="Times New Roman" panose="02020603050405020304" pitchFamily="18" charset="0"/>
                <a:cs typeface="Times New Roman" panose="02020603050405020304" pitchFamily="18" charset="0"/>
              </a:rPr>
              <a:t>Postgrado de Cardiología  </a:t>
            </a:r>
            <a:br>
              <a:rPr lang="es-ES" sz="1400" b="1" dirty="0" smtClean="0">
                <a:solidFill>
                  <a:schemeClr val="tx1"/>
                </a:solidFill>
                <a:latin typeface="Times New Roman" panose="02020603050405020304" pitchFamily="18" charset="0"/>
                <a:cs typeface="Times New Roman" panose="02020603050405020304" pitchFamily="18" charset="0"/>
              </a:rPr>
            </a:br>
            <a:endParaRPr lang="en-US" sz="1400" b="1" dirty="0">
              <a:solidFill>
                <a:schemeClr val="tx1"/>
              </a:solidFill>
              <a:latin typeface="Times New Roman" panose="02020603050405020304" pitchFamily="18" charset="0"/>
              <a:cs typeface="Times New Roman" panose="02020603050405020304" pitchFamily="18" charset="0"/>
            </a:endParaRPr>
          </a:p>
        </p:txBody>
      </p:sp>
      <p:grpSp>
        <p:nvGrpSpPr>
          <p:cNvPr id="31" name="Group 18"/>
          <p:cNvGrpSpPr>
            <a:grpSpLocks/>
          </p:cNvGrpSpPr>
          <p:nvPr/>
        </p:nvGrpSpPr>
        <p:grpSpPr bwMode="auto">
          <a:xfrm>
            <a:off x="3044325" y="297079"/>
            <a:ext cx="874606" cy="853845"/>
            <a:chOff x="2032" y="1680"/>
            <a:chExt cx="1088" cy="1101"/>
          </a:xfrm>
        </p:grpSpPr>
        <p:sp>
          <p:nvSpPr>
            <p:cNvPr id="32" name="Freeform 19"/>
            <p:cNvSpPr>
              <a:spLocks/>
            </p:cNvSpPr>
            <p:nvPr/>
          </p:nvSpPr>
          <p:spPr bwMode="auto">
            <a:xfrm>
              <a:off x="2765" y="1680"/>
              <a:ext cx="186" cy="217"/>
            </a:xfrm>
            <a:custGeom>
              <a:avLst/>
              <a:gdLst>
                <a:gd name="T0" fmla="*/ 0 w 288"/>
                <a:gd name="T1" fmla="*/ 0 h 340"/>
                <a:gd name="T2" fmla="*/ 15 w 288"/>
                <a:gd name="T3" fmla="*/ 0 h 340"/>
                <a:gd name="T4" fmla="*/ 15 w 288"/>
                <a:gd name="T5" fmla="*/ 15 h 340"/>
                <a:gd name="T6" fmla="*/ 21 w 288"/>
                <a:gd name="T7" fmla="*/ 19 h 340"/>
                <a:gd name="T8" fmla="*/ 25 w 288"/>
                <a:gd name="T9" fmla="*/ 20 h 340"/>
                <a:gd name="T10" fmla="*/ 28 w 288"/>
                <a:gd name="T11" fmla="*/ 21 h 340"/>
                <a:gd name="T12" fmla="*/ 32 w 288"/>
                <a:gd name="T13" fmla="*/ 24 h 340"/>
                <a:gd name="T14" fmla="*/ 32 w 288"/>
                <a:gd name="T15" fmla="*/ 26 h 340"/>
                <a:gd name="T16" fmla="*/ 22 w 288"/>
                <a:gd name="T17" fmla="*/ 36 h 340"/>
                <a:gd name="T18" fmla="*/ 16 w 288"/>
                <a:gd name="T19" fmla="*/ 26 h 340"/>
                <a:gd name="T20" fmla="*/ 13 w 288"/>
                <a:gd name="T21" fmla="*/ 22 h 340"/>
                <a:gd name="T22" fmla="*/ 8 w 288"/>
                <a:gd name="T23" fmla="*/ 17 h 340"/>
                <a:gd name="T24" fmla="*/ 4 w 288"/>
                <a:gd name="T25" fmla="*/ 15 h 340"/>
                <a:gd name="T26" fmla="*/ 0 w 288"/>
                <a:gd name="T27" fmla="*/ 15 h 340"/>
                <a:gd name="T28" fmla="*/ 0 w 288"/>
                <a:gd name="T29" fmla="*/ 0 h 3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8"/>
                <a:gd name="T46" fmla="*/ 0 h 340"/>
                <a:gd name="T47" fmla="*/ 288 w 288"/>
                <a:gd name="T48" fmla="*/ 340 h 3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8" h="340">
                  <a:moveTo>
                    <a:pt x="0" y="0"/>
                  </a:moveTo>
                  <a:lnTo>
                    <a:pt x="132" y="0"/>
                  </a:lnTo>
                  <a:lnTo>
                    <a:pt x="132" y="136"/>
                  </a:lnTo>
                  <a:lnTo>
                    <a:pt x="184" y="176"/>
                  </a:lnTo>
                  <a:lnTo>
                    <a:pt x="218" y="190"/>
                  </a:lnTo>
                  <a:lnTo>
                    <a:pt x="252" y="196"/>
                  </a:lnTo>
                  <a:lnTo>
                    <a:pt x="284" y="226"/>
                  </a:lnTo>
                  <a:lnTo>
                    <a:pt x="288" y="244"/>
                  </a:lnTo>
                  <a:lnTo>
                    <a:pt x="192" y="340"/>
                  </a:lnTo>
                  <a:lnTo>
                    <a:pt x="147" y="250"/>
                  </a:lnTo>
                  <a:lnTo>
                    <a:pt x="114" y="205"/>
                  </a:lnTo>
                  <a:lnTo>
                    <a:pt x="75" y="163"/>
                  </a:lnTo>
                  <a:lnTo>
                    <a:pt x="32" y="148"/>
                  </a:lnTo>
                  <a:lnTo>
                    <a:pt x="0" y="148"/>
                  </a:lnTo>
                  <a:lnTo>
                    <a:pt x="0" y="0"/>
                  </a:lnTo>
                  <a:close/>
                </a:path>
              </a:pathLst>
            </a:custGeom>
            <a:gradFill rotWithShape="0">
              <a:gsLst>
                <a:gs pos="0">
                  <a:srgbClr val="761800"/>
                </a:gs>
                <a:gs pos="50000">
                  <a:srgbClr val="FF3300"/>
                </a:gs>
                <a:gs pos="100000">
                  <a:srgbClr val="761800"/>
                </a:gs>
              </a:gsLst>
              <a:lin ang="0" scaled="1"/>
            </a:gradFill>
            <a:ln w="9525">
              <a:solidFill>
                <a:srgbClr val="990033"/>
              </a:solidFill>
              <a:round/>
              <a:headEnd/>
              <a:tailEnd/>
            </a:ln>
          </p:spPr>
          <p:txBody>
            <a:bodyPr/>
            <a:lstStyle/>
            <a:p>
              <a:endParaRPr lang="es-VE"/>
            </a:p>
          </p:txBody>
        </p:sp>
        <p:sp>
          <p:nvSpPr>
            <p:cNvPr id="33" name="Freeform 20"/>
            <p:cNvSpPr>
              <a:spLocks/>
            </p:cNvSpPr>
            <p:nvPr/>
          </p:nvSpPr>
          <p:spPr bwMode="auto">
            <a:xfrm>
              <a:off x="2331" y="1683"/>
              <a:ext cx="244" cy="275"/>
            </a:xfrm>
            <a:custGeom>
              <a:avLst/>
              <a:gdLst>
                <a:gd name="T0" fmla="*/ 26 w 378"/>
                <a:gd name="T1" fmla="*/ 0 h 432"/>
                <a:gd name="T2" fmla="*/ 37 w 378"/>
                <a:gd name="T3" fmla="*/ 0 h 432"/>
                <a:gd name="T4" fmla="*/ 37 w 378"/>
                <a:gd name="T5" fmla="*/ 25 h 432"/>
                <a:gd name="T6" fmla="*/ 40 w 378"/>
                <a:gd name="T7" fmla="*/ 29 h 432"/>
                <a:gd name="T8" fmla="*/ 42 w 378"/>
                <a:gd name="T9" fmla="*/ 34 h 432"/>
                <a:gd name="T10" fmla="*/ 43 w 378"/>
                <a:gd name="T11" fmla="*/ 39 h 432"/>
                <a:gd name="T12" fmla="*/ 43 w 378"/>
                <a:gd name="T13" fmla="*/ 45 h 432"/>
                <a:gd name="T14" fmla="*/ 0 w 378"/>
                <a:gd name="T15" fmla="*/ 45 h 432"/>
                <a:gd name="T16" fmla="*/ 1 w 378"/>
                <a:gd name="T17" fmla="*/ 42 h 432"/>
                <a:gd name="T18" fmla="*/ 1 w 378"/>
                <a:gd name="T19" fmla="*/ 39 h 432"/>
                <a:gd name="T20" fmla="*/ 3 w 378"/>
                <a:gd name="T21" fmla="*/ 36 h 432"/>
                <a:gd name="T22" fmla="*/ 5 w 378"/>
                <a:gd name="T23" fmla="*/ 34 h 432"/>
                <a:gd name="T24" fmla="*/ 21 w 378"/>
                <a:gd name="T25" fmla="*/ 18 h 432"/>
                <a:gd name="T26" fmla="*/ 24 w 378"/>
                <a:gd name="T27" fmla="*/ 15 h 432"/>
                <a:gd name="T28" fmla="*/ 24 w 378"/>
                <a:gd name="T29" fmla="*/ 0 h 432"/>
                <a:gd name="T30" fmla="*/ 26 w 378"/>
                <a:gd name="T31" fmla="*/ 0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432"/>
                <a:gd name="T50" fmla="*/ 378 w 378"/>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432">
                  <a:moveTo>
                    <a:pt x="237" y="0"/>
                  </a:moveTo>
                  <a:lnTo>
                    <a:pt x="336" y="0"/>
                  </a:lnTo>
                  <a:lnTo>
                    <a:pt x="336" y="240"/>
                  </a:lnTo>
                  <a:lnTo>
                    <a:pt x="357" y="273"/>
                  </a:lnTo>
                  <a:lnTo>
                    <a:pt x="375" y="330"/>
                  </a:lnTo>
                  <a:lnTo>
                    <a:pt x="378" y="375"/>
                  </a:lnTo>
                  <a:lnTo>
                    <a:pt x="378" y="429"/>
                  </a:lnTo>
                  <a:lnTo>
                    <a:pt x="0" y="432"/>
                  </a:lnTo>
                  <a:lnTo>
                    <a:pt x="2" y="402"/>
                  </a:lnTo>
                  <a:lnTo>
                    <a:pt x="6" y="378"/>
                  </a:lnTo>
                  <a:lnTo>
                    <a:pt x="23" y="347"/>
                  </a:lnTo>
                  <a:lnTo>
                    <a:pt x="42" y="321"/>
                  </a:lnTo>
                  <a:lnTo>
                    <a:pt x="189" y="180"/>
                  </a:lnTo>
                  <a:lnTo>
                    <a:pt x="213" y="147"/>
                  </a:lnTo>
                  <a:lnTo>
                    <a:pt x="216" y="0"/>
                  </a:lnTo>
                  <a:lnTo>
                    <a:pt x="237" y="0"/>
                  </a:lnTo>
                  <a:close/>
                </a:path>
              </a:pathLst>
            </a:custGeom>
            <a:gradFill rotWithShape="0">
              <a:gsLst>
                <a:gs pos="0">
                  <a:srgbClr val="FF3300"/>
                </a:gs>
                <a:gs pos="100000">
                  <a:srgbClr val="761800"/>
                </a:gs>
              </a:gsLst>
              <a:lin ang="0" scaled="1"/>
            </a:gradFill>
            <a:ln w="9525">
              <a:solidFill>
                <a:srgbClr val="990033"/>
              </a:solidFill>
              <a:round/>
              <a:headEnd/>
              <a:tailEnd/>
            </a:ln>
          </p:spPr>
          <p:txBody>
            <a:bodyPr/>
            <a:lstStyle/>
            <a:p>
              <a:endParaRPr lang="es-VE"/>
            </a:p>
          </p:txBody>
        </p:sp>
        <p:sp>
          <p:nvSpPr>
            <p:cNvPr id="39" name="Freeform 21"/>
            <p:cNvSpPr>
              <a:spLocks/>
            </p:cNvSpPr>
            <p:nvPr/>
          </p:nvSpPr>
          <p:spPr bwMode="auto">
            <a:xfrm>
              <a:off x="2608" y="1809"/>
              <a:ext cx="219" cy="88"/>
            </a:xfrm>
            <a:custGeom>
              <a:avLst/>
              <a:gdLst>
                <a:gd name="T0" fmla="*/ 0 w 339"/>
                <a:gd name="T1" fmla="*/ 3 h 138"/>
                <a:gd name="T2" fmla="*/ 6 w 339"/>
                <a:gd name="T3" fmla="*/ 1 h 138"/>
                <a:gd name="T4" fmla="*/ 14 w 339"/>
                <a:gd name="T5" fmla="*/ 0 h 138"/>
                <a:gd name="T6" fmla="*/ 23 w 339"/>
                <a:gd name="T7" fmla="*/ 2 h 138"/>
                <a:gd name="T8" fmla="*/ 30 w 339"/>
                <a:gd name="T9" fmla="*/ 6 h 138"/>
                <a:gd name="T10" fmla="*/ 35 w 339"/>
                <a:gd name="T11" fmla="*/ 9 h 138"/>
                <a:gd name="T12" fmla="*/ 38 w 339"/>
                <a:gd name="T13" fmla="*/ 15 h 138"/>
                <a:gd name="T14" fmla="*/ 28 w 339"/>
                <a:gd name="T15" fmla="*/ 11 h 138"/>
                <a:gd name="T16" fmla="*/ 24 w 339"/>
                <a:gd name="T17" fmla="*/ 11 h 138"/>
                <a:gd name="T18" fmla="*/ 17 w 339"/>
                <a:gd name="T19" fmla="*/ 11 h 138"/>
                <a:gd name="T20" fmla="*/ 11 w 339"/>
                <a:gd name="T21" fmla="*/ 13 h 138"/>
                <a:gd name="T22" fmla="*/ 0 w 339"/>
                <a:gd name="T23" fmla="*/ 3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138"/>
                <a:gd name="T38" fmla="*/ 339 w 339"/>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138">
                  <a:moveTo>
                    <a:pt x="0" y="27"/>
                  </a:moveTo>
                  <a:lnTo>
                    <a:pt x="54" y="9"/>
                  </a:lnTo>
                  <a:lnTo>
                    <a:pt x="123" y="0"/>
                  </a:lnTo>
                  <a:lnTo>
                    <a:pt x="204" y="21"/>
                  </a:lnTo>
                  <a:lnTo>
                    <a:pt x="270" y="54"/>
                  </a:lnTo>
                  <a:lnTo>
                    <a:pt x="312" y="87"/>
                  </a:lnTo>
                  <a:lnTo>
                    <a:pt x="339" y="138"/>
                  </a:lnTo>
                  <a:lnTo>
                    <a:pt x="252" y="108"/>
                  </a:lnTo>
                  <a:lnTo>
                    <a:pt x="213" y="99"/>
                  </a:lnTo>
                  <a:lnTo>
                    <a:pt x="153" y="105"/>
                  </a:lnTo>
                  <a:lnTo>
                    <a:pt x="96" y="123"/>
                  </a:lnTo>
                  <a:lnTo>
                    <a:pt x="0" y="27"/>
                  </a:lnTo>
                  <a:close/>
                </a:path>
              </a:pathLst>
            </a:custGeom>
            <a:gradFill rotWithShape="0">
              <a:gsLst>
                <a:gs pos="0">
                  <a:srgbClr val="FF3300"/>
                </a:gs>
                <a:gs pos="100000">
                  <a:srgbClr val="761800"/>
                </a:gs>
              </a:gsLst>
              <a:path path="rect">
                <a:fillToRect l="50000" t="50000" r="50000" b="50000"/>
              </a:path>
            </a:gradFill>
            <a:ln w="9525">
              <a:solidFill>
                <a:srgbClr val="990033"/>
              </a:solidFill>
              <a:round/>
              <a:headEnd/>
              <a:tailEnd/>
            </a:ln>
          </p:spPr>
          <p:txBody>
            <a:bodyPr/>
            <a:lstStyle/>
            <a:p>
              <a:endParaRPr lang="es-VE"/>
            </a:p>
          </p:txBody>
        </p:sp>
        <p:sp>
          <p:nvSpPr>
            <p:cNvPr id="43" name="Freeform 22"/>
            <p:cNvSpPr>
              <a:spLocks/>
            </p:cNvSpPr>
            <p:nvPr/>
          </p:nvSpPr>
          <p:spPr bwMode="auto">
            <a:xfrm>
              <a:off x="2032" y="1683"/>
              <a:ext cx="527" cy="685"/>
            </a:xfrm>
            <a:custGeom>
              <a:avLst/>
              <a:gdLst>
                <a:gd name="T0" fmla="*/ 23 w 816"/>
                <a:gd name="T1" fmla="*/ 0 h 1076"/>
                <a:gd name="T2" fmla="*/ 23 w 816"/>
                <a:gd name="T3" fmla="*/ 38 h 1076"/>
                <a:gd name="T4" fmla="*/ 18 w 816"/>
                <a:gd name="T5" fmla="*/ 46 h 1076"/>
                <a:gd name="T6" fmla="*/ 15 w 816"/>
                <a:gd name="T7" fmla="*/ 53 h 1076"/>
                <a:gd name="T8" fmla="*/ 5 w 816"/>
                <a:gd name="T9" fmla="*/ 63 h 1076"/>
                <a:gd name="T10" fmla="*/ 1 w 816"/>
                <a:gd name="T11" fmla="*/ 70 h 1076"/>
                <a:gd name="T12" fmla="*/ 0 w 816"/>
                <a:gd name="T13" fmla="*/ 75 h 1076"/>
                <a:gd name="T14" fmla="*/ 26 w 816"/>
                <a:gd name="T15" fmla="*/ 113 h 1076"/>
                <a:gd name="T16" fmla="*/ 92 w 816"/>
                <a:gd name="T17" fmla="*/ 53 h 1076"/>
                <a:gd name="T18" fmla="*/ 91 w 816"/>
                <a:gd name="T19" fmla="*/ 53 h 1076"/>
                <a:gd name="T20" fmla="*/ 47 w 816"/>
                <a:gd name="T21" fmla="*/ 53 h 1076"/>
                <a:gd name="T22" fmla="*/ 44 w 816"/>
                <a:gd name="T23" fmla="*/ 50 h 1076"/>
                <a:gd name="T24" fmla="*/ 43 w 816"/>
                <a:gd name="T25" fmla="*/ 47 h 1076"/>
                <a:gd name="T26" fmla="*/ 42 w 816"/>
                <a:gd name="T27" fmla="*/ 44 h 1076"/>
                <a:gd name="T28" fmla="*/ 42 w 816"/>
                <a:gd name="T29" fmla="*/ 41 h 1076"/>
                <a:gd name="T30" fmla="*/ 43 w 816"/>
                <a:gd name="T31" fmla="*/ 36 h 1076"/>
                <a:gd name="T32" fmla="*/ 46 w 816"/>
                <a:gd name="T33" fmla="*/ 32 h 1076"/>
                <a:gd name="T34" fmla="*/ 48 w 816"/>
                <a:gd name="T35" fmla="*/ 29 h 1076"/>
                <a:gd name="T36" fmla="*/ 52 w 816"/>
                <a:gd name="T37" fmla="*/ 25 h 1076"/>
                <a:gd name="T38" fmla="*/ 55 w 816"/>
                <a:gd name="T39" fmla="*/ 24 h 1076"/>
                <a:gd name="T40" fmla="*/ 57 w 816"/>
                <a:gd name="T41" fmla="*/ 24 h 1076"/>
                <a:gd name="T42" fmla="*/ 57 w 816"/>
                <a:gd name="T43" fmla="*/ 0 h 1076"/>
                <a:gd name="T44" fmla="*/ 23 w 816"/>
                <a:gd name="T45" fmla="*/ 0 h 10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16"/>
                <a:gd name="T70" fmla="*/ 0 h 1076"/>
                <a:gd name="T71" fmla="*/ 816 w 816"/>
                <a:gd name="T72" fmla="*/ 1076 h 10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16" h="1076">
                  <a:moveTo>
                    <a:pt x="200" y="0"/>
                  </a:moveTo>
                  <a:lnTo>
                    <a:pt x="200" y="369"/>
                  </a:lnTo>
                  <a:lnTo>
                    <a:pt x="164" y="448"/>
                  </a:lnTo>
                  <a:lnTo>
                    <a:pt x="128" y="504"/>
                  </a:lnTo>
                  <a:lnTo>
                    <a:pt x="40" y="604"/>
                  </a:lnTo>
                  <a:lnTo>
                    <a:pt x="4" y="672"/>
                  </a:lnTo>
                  <a:lnTo>
                    <a:pt x="0" y="720"/>
                  </a:lnTo>
                  <a:lnTo>
                    <a:pt x="232" y="1076"/>
                  </a:lnTo>
                  <a:lnTo>
                    <a:pt x="816" y="512"/>
                  </a:lnTo>
                  <a:lnTo>
                    <a:pt x="808" y="508"/>
                  </a:lnTo>
                  <a:lnTo>
                    <a:pt x="412" y="508"/>
                  </a:lnTo>
                  <a:lnTo>
                    <a:pt x="394" y="483"/>
                  </a:lnTo>
                  <a:lnTo>
                    <a:pt x="380" y="452"/>
                  </a:lnTo>
                  <a:lnTo>
                    <a:pt x="373" y="423"/>
                  </a:lnTo>
                  <a:lnTo>
                    <a:pt x="376" y="392"/>
                  </a:lnTo>
                  <a:lnTo>
                    <a:pt x="384" y="340"/>
                  </a:lnTo>
                  <a:lnTo>
                    <a:pt x="407" y="309"/>
                  </a:lnTo>
                  <a:lnTo>
                    <a:pt x="428" y="284"/>
                  </a:lnTo>
                  <a:lnTo>
                    <a:pt x="468" y="240"/>
                  </a:lnTo>
                  <a:lnTo>
                    <a:pt x="493" y="231"/>
                  </a:lnTo>
                  <a:lnTo>
                    <a:pt x="512" y="228"/>
                  </a:lnTo>
                  <a:lnTo>
                    <a:pt x="512" y="0"/>
                  </a:lnTo>
                  <a:lnTo>
                    <a:pt x="200" y="0"/>
                  </a:lnTo>
                  <a:close/>
                </a:path>
              </a:pathLst>
            </a:custGeom>
            <a:gradFill rotWithShape="0">
              <a:gsLst>
                <a:gs pos="0">
                  <a:srgbClr val="FF3300"/>
                </a:gs>
                <a:gs pos="100000">
                  <a:srgbClr val="761800"/>
                </a:gs>
              </a:gsLst>
              <a:path path="rect">
                <a:fillToRect l="50000" t="50000" r="50000" b="50000"/>
              </a:path>
            </a:gradFill>
            <a:ln w="9525">
              <a:solidFill>
                <a:srgbClr val="990033"/>
              </a:solidFill>
              <a:round/>
              <a:headEnd/>
              <a:tailEnd/>
            </a:ln>
          </p:spPr>
          <p:txBody>
            <a:bodyPr/>
            <a:lstStyle/>
            <a:p>
              <a:endParaRPr lang="es-VE"/>
            </a:p>
          </p:txBody>
        </p:sp>
        <p:sp>
          <p:nvSpPr>
            <p:cNvPr id="44" name="Freeform 23"/>
            <p:cNvSpPr>
              <a:spLocks/>
            </p:cNvSpPr>
            <p:nvPr/>
          </p:nvSpPr>
          <p:spPr bwMode="auto">
            <a:xfrm>
              <a:off x="2889" y="2131"/>
              <a:ext cx="160" cy="224"/>
            </a:xfrm>
            <a:custGeom>
              <a:avLst/>
              <a:gdLst>
                <a:gd name="T0" fmla="*/ 16 w 248"/>
                <a:gd name="T1" fmla="*/ 1 h 352"/>
                <a:gd name="T2" fmla="*/ 15 w 248"/>
                <a:gd name="T3" fmla="*/ 0 h 352"/>
                <a:gd name="T4" fmla="*/ 12 w 248"/>
                <a:gd name="T5" fmla="*/ 0 h 352"/>
                <a:gd name="T6" fmla="*/ 10 w 248"/>
                <a:gd name="T7" fmla="*/ 1 h 352"/>
                <a:gd name="T8" fmla="*/ 7 w 248"/>
                <a:gd name="T9" fmla="*/ 3 h 352"/>
                <a:gd name="T10" fmla="*/ 5 w 248"/>
                <a:gd name="T11" fmla="*/ 4 h 352"/>
                <a:gd name="T12" fmla="*/ 2 w 248"/>
                <a:gd name="T13" fmla="*/ 7 h 352"/>
                <a:gd name="T14" fmla="*/ 1 w 248"/>
                <a:gd name="T15" fmla="*/ 10 h 352"/>
                <a:gd name="T16" fmla="*/ 0 w 248"/>
                <a:gd name="T17" fmla="*/ 11 h 352"/>
                <a:gd name="T18" fmla="*/ 22 w 248"/>
                <a:gd name="T19" fmla="*/ 37 h 352"/>
                <a:gd name="T20" fmla="*/ 27 w 248"/>
                <a:gd name="T21" fmla="*/ 29 h 352"/>
                <a:gd name="T22" fmla="*/ 28 w 248"/>
                <a:gd name="T23" fmla="*/ 24 h 352"/>
                <a:gd name="T24" fmla="*/ 28 w 248"/>
                <a:gd name="T25" fmla="*/ 20 h 352"/>
                <a:gd name="T26" fmla="*/ 27 w 248"/>
                <a:gd name="T27" fmla="*/ 15 h 352"/>
                <a:gd name="T28" fmla="*/ 26 w 248"/>
                <a:gd name="T29" fmla="*/ 11 h 352"/>
                <a:gd name="T30" fmla="*/ 25 w 248"/>
                <a:gd name="T31" fmla="*/ 8 h 352"/>
                <a:gd name="T32" fmla="*/ 22 w 248"/>
                <a:gd name="T33" fmla="*/ 4 h 352"/>
                <a:gd name="T34" fmla="*/ 19 w 248"/>
                <a:gd name="T35" fmla="*/ 3 h 352"/>
                <a:gd name="T36" fmla="*/ 16 w 248"/>
                <a:gd name="T37" fmla="*/ 1 h 3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
                <a:gd name="T58" fmla="*/ 0 h 352"/>
                <a:gd name="T59" fmla="*/ 248 w 248"/>
                <a:gd name="T60" fmla="*/ 352 h 3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 h="352">
                  <a:moveTo>
                    <a:pt x="144" y="4"/>
                  </a:moveTo>
                  <a:lnTo>
                    <a:pt x="129" y="0"/>
                  </a:lnTo>
                  <a:lnTo>
                    <a:pt x="104" y="0"/>
                  </a:lnTo>
                  <a:lnTo>
                    <a:pt x="83" y="10"/>
                  </a:lnTo>
                  <a:lnTo>
                    <a:pt x="64" y="28"/>
                  </a:lnTo>
                  <a:lnTo>
                    <a:pt x="44" y="43"/>
                  </a:lnTo>
                  <a:lnTo>
                    <a:pt x="20" y="68"/>
                  </a:lnTo>
                  <a:lnTo>
                    <a:pt x="6" y="91"/>
                  </a:lnTo>
                  <a:lnTo>
                    <a:pt x="0" y="112"/>
                  </a:lnTo>
                  <a:lnTo>
                    <a:pt x="192" y="352"/>
                  </a:lnTo>
                  <a:lnTo>
                    <a:pt x="240" y="276"/>
                  </a:lnTo>
                  <a:lnTo>
                    <a:pt x="246" y="228"/>
                  </a:lnTo>
                  <a:lnTo>
                    <a:pt x="248" y="188"/>
                  </a:lnTo>
                  <a:lnTo>
                    <a:pt x="243" y="145"/>
                  </a:lnTo>
                  <a:lnTo>
                    <a:pt x="236" y="112"/>
                  </a:lnTo>
                  <a:lnTo>
                    <a:pt x="218" y="78"/>
                  </a:lnTo>
                  <a:lnTo>
                    <a:pt x="196" y="44"/>
                  </a:lnTo>
                  <a:lnTo>
                    <a:pt x="173" y="24"/>
                  </a:lnTo>
                  <a:lnTo>
                    <a:pt x="144" y="4"/>
                  </a:lnTo>
                  <a:close/>
                </a:path>
              </a:pathLst>
            </a:custGeom>
            <a:gradFill rotWithShape="0">
              <a:gsLst>
                <a:gs pos="0">
                  <a:srgbClr val="FF3300"/>
                </a:gs>
                <a:gs pos="100000">
                  <a:srgbClr val="761800"/>
                </a:gs>
              </a:gsLst>
              <a:lin ang="0" scaled="1"/>
            </a:gradFill>
            <a:ln w="9525">
              <a:solidFill>
                <a:srgbClr val="990033"/>
              </a:solidFill>
              <a:round/>
              <a:headEnd/>
              <a:tailEnd/>
            </a:ln>
          </p:spPr>
          <p:txBody>
            <a:bodyPr/>
            <a:lstStyle/>
            <a:p>
              <a:endParaRPr lang="es-VE"/>
            </a:p>
          </p:txBody>
        </p:sp>
        <p:sp>
          <p:nvSpPr>
            <p:cNvPr id="45" name="Freeform 24"/>
            <p:cNvSpPr>
              <a:spLocks/>
            </p:cNvSpPr>
            <p:nvPr/>
          </p:nvSpPr>
          <p:spPr bwMode="auto">
            <a:xfrm>
              <a:off x="2208" y="1847"/>
              <a:ext cx="912" cy="934"/>
            </a:xfrm>
            <a:custGeom>
              <a:avLst/>
              <a:gdLst>
                <a:gd name="T0" fmla="*/ 157 w 1414"/>
                <a:gd name="T1" fmla="*/ 16 h 1466"/>
                <a:gd name="T2" fmla="*/ 142 w 1414"/>
                <a:gd name="T3" fmla="*/ 0 h 1466"/>
                <a:gd name="T4" fmla="*/ 121 w 1414"/>
                <a:gd name="T5" fmla="*/ 15 h 1466"/>
                <a:gd name="T6" fmla="*/ 115 w 1414"/>
                <a:gd name="T7" fmla="*/ 20 h 1466"/>
                <a:gd name="T8" fmla="*/ 112 w 1414"/>
                <a:gd name="T9" fmla="*/ 20 h 1466"/>
                <a:gd name="T10" fmla="*/ 110 w 1414"/>
                <a:gd name="T11" fmla="*/ 20 h 1466"/>
                <a:gd name="T12" fmla="*/ 101 w 1414"/>
                <a:gd name="T13" fmla="*/ 16 h 1466"/>
                <a:gd name="T14" fmla="*/ 97 w 1414"/>
                <a:gd name="T15" fmla="*/ 15 h 1466"/>
                <a:gd name="T16" fmla="*/ 91 w 1414"/>
                <a:gd name="T17" fmla="*/ 15 h 1466"/>
                <a:gd name="T18" fmla="*/ 86 w 1414"/>
                <a:gd name="T19" fmla="*/ 16 h 1466"/>
                <a:gd name="T20" fmla="*/ 80 w 1414"/>
                <a:gd name="T21" fmla="*/ 18 h 1466"/>
                <a:gd name="T22" fmla="*/ 78 w 1414"/>
                <a:gd name="T23" fmla="*/ 20 h 1466"/>
                <a:gd name="T24" fmla="*/ 74 w 1414"/>
                <a:gd name="T25" fmla="*/ 24 h 1466"/>
                <a:gd name="T26" fmla="*/ 70 w 1414"/>
                <a:gd name="T27" fmla="*/ 33 h 1466"/>
                <a:gd name="T28" fmla="*/ 64 w 1414"/>
                <a:gd name="T29" fmla="*/ 34 h 1466"/>
                <a:gd name="T30" fmla="*/ 0 w 1414"/>
                <a:gd name="T31" fmla="*/ 94 h 1466"/>
                <a:gd name="T32" fmla="*/ 43 w 1414"/>
                <a:gd name="T33" fmla="*/ 149 h 1466"/>
                <a:gd name="T34" fmla="*/ 46 w 1414"/>
                <a:gd name="T35" fmla="*/ 151 h 1466"/>
                <a:gd name="T36" fmla="*/ 50 w 1414"/>
                <a:gd name="T37" fmla="*/ 153 h 1466"/>
                <a:gd name="T38" fmla="*/ 54 w 1414"/>
                <a:gd name="T39" fmla="*/ 154 h 1466"/>
                <a:gd name="T40" fmla="*/ 58 w 1414"/>
                <a:gd name="T41" fmla="*/ 154 h 1466"/>
                <a:gd name="T42" fmla="*/ 63 w 1414"/>
                <a:gd name="T43" fmla="*/ 154 h 1466"/>
                <a:gd name="T44" fmla="*/ 67 w 1414"/>
                <a:gd name="T45" fmla="*/ 153 h 1466"/>
                <a:gd name="T46" fmla="*/ 70 w 1414"/>
                <a:gd name="T47" fmla="*/ 152 h 1466"/>
                <a:gd name="T48" fmla="*/ 75 w 1414"/>
                <a:gd name="T49" fmla="*/ 149 h 1466"/>
                <a:gd name="T50" fmla="*/ 134 w 1414"/>
                <a:gd name="T51" fmla="*/ 94 h 1466"/>
                <a:gd name="T52" fmla="*/ 108 w 1414"/>
                <a:gd name="T53" fmla="*/ 63 h 1466"/>
                <a:gd name="T54" fmla="*/ 108 w 1414"/>
                <a:gd name="T55" fmla="*/ 56 h 1466"/>
                <a:gd name="T56" fmla="*/ 108 w 1414"/>
                <a:gd name="T57" fmla="*/ 52 h 1466"/>
                <a:gd name="T58" fmla="*/ 113 w 1414"/>
                <a:gd name="T59" fmla="*/ 45 h 1466"/>
                <a:gd name="T60" fmla="*/ 118 w 1414"/>
                <a:gd name="T61" fmla="*/ 42 h 1466"/>
                <a:gd name="T62" fmla="*/ 124 w 1414"/>
                <a:gd name="T63" fmla="*/ 39 h 1466"/>
                <a:gd name="T64" fmla="*/ 128 w 1414"/>
                <a:gd name="T65" fmla="*/ 40 h 1466"/>
                <a:gd name="T66" fmla="*/ 131 w 1414"/>
                <a:gd name="T67" fmla="*/ 38 h 1466"/>
                <a:gd name="T68" fmla="*/ 157 w 1414"/>
                <a:gd name="T69" fmla="*/ 16 h 14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4"/>
                <a:gd name="T106" fmla="*/ 0 h 1466"/>
                <a:gd name="T107" fmla="*/ 1414 w 1414"/>
                <a:gd name="T108" fmla="*/ 1466 h 14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4" h="1466">
                  <a:moveTo>
                    <a:pt x="1414" y="151"/>
                  </a:moveTo>
                  <a:lnTo>
                    <a:pt x="1268" y="0"/>
                  </a:lnTo>
                  <a:lnTo>
                    <a:pt x="1079" y="146"/>
                  </a:lnTo>
                  <a:lnTo>
                    <a:pt x="1032" y="185"/>
                  </a:lnTo>
                  <a:lnTo>
                    <a:pt x="1006" y="195"/>
                  </a:lnTo>
                  <a:lnTo>
                    <a:pt x="989" y="198"/>
                  </a:lnTo>
                  <a:lnTo>
                    <a:pt x="911" y="155"/>
                  </a:lnTo>
                  <a:lnTo>
                    <a:pt x="866" y="148"/>
                  </a:lnTo>
                  <a:lnTo>
                    <a:pt x="817" y="146"/>
                  </a:lnTo>
                  <a:lnTo>
                    <a:pt x="774" y="155"/>
                  </a:lnTo>
                  <a:lnTo>
                    <a:pt x="720" y="173"/>
                  </a:lnTo>
                  <a:lnTo>
                    <a:pt x="696" y="197"/>
                  </a:lnTo>
                  <a:lnTo>
                    <a:pt x="666" y="227"/>
                  </a:lnTo>
                  <a:lnTo>
                    <a:pt x="624" y="317"/>
                  </a:lnTo>
                  <a:lnTo>
                    <a:pt x="580" y="331"/>
                  </a:lnTo>
                  <a:lnTo>
                    <a:pt x="0" y="893"/>
                  </a:lnTo>
                  <a:lnTo>
                    <a:pt x="384" y="1421"/>
                  </a:lnTo>
                  <a:lnTo>
                    <a:pt x="411" y="1438"/>
                  </a:lnTo>
                  <a:lnTo>
                    <a:pt x="447" y="1453"/>
                  </a:lnTo>
                  <a:lnTo>
                    <a:pt x="482" y="1462"/>
                  </a:lnTo>
                  <a:lnTo>
                    <a:pt x="520" y="1466"/>
                  </a:lnTo>
                  <a:lnTo>
                    <a:pt x="566" y="1462"/>
                  </a:lnTo>
                  <a:lnTo>
                    <a:pt x="602" y="1453"/>
                  </a:lnTo>
                  <a:lnTo>
                    <a:pt x="626" y="1444"/>
                  </a:lnTo>
                  <a:lnTo>
                    <a:pt x="672" y="1421"/>
                  </a:lnTo>
                  <a:lnTo>
                    <a:pt x="1200" y="893"/>
                  </a:lnTo>
                  <a:lnTo>
                    <a:pt x="969" y="602"/>
                  </a:lnTo>
                  <a:lnTo>
                    <a:pt x="966" y="536"/>
                  </a:lnTo>
                  <a:lnTo>
                    <a:pt x="971" y="490"/>
                  </a:lnTo>
                  <a:lnTo>
                    <a:pt x="1014" y="430"/>
                  </a:lnTo>
                  <a:lnTo>
                    <a:pt x="1053" y="400"/>
                  </a:lnTo>
                  <a:lnTo>
                    <a:pt x="1113" y="370"/>
                  </a:lnTo>
                  <a:lnTo>
                    <a:pt x="1148" y="374"/>
                  </a:lnTo>
                  <a:lnTo>
                    <a:pt x="1173" y="361"/>
                  </a:lnTo>
                  <a:lnTo>
                    <a:pt x="1414" y="151"/>
                  </a:lnTo>
                  <a:close/>
                </a:path>
              </a:pathLst>
            </a:custGeom>
            <a:gradFill rotWithShape="0">
              <a:gsLst>
                <a:gs pos="0">
                  <a:srgbClr val="FF3300"/>
                </a:gs>
                <a:gs pos="100000">
                  <a:srgbClr val="761800"/>
                </a:gs>
              </a:gsLst>
              <a:path path="rect">
                <a:fillToRect l="50000" t="50000" r="50000" b="50000"/>
              </a:path>
            </a:gradFill>
            <a:ln w="9525">
              <a:solidFill>
                <a:srgbClr val="990033"/>
              </a:solidFill>
              <a:round/>
              <a:headEnd/>
              <a:tailEnd/>
            </a:ln>
          </p:spPr>
          <p:txBody>
            <a:bodyPr/>
            <a:lstStyle/>
            <a:p>
              <a:endParaRPr lang="es-VE"/>
            </a:p>
          </p:txBody>
        </p:sp>
        <p:sp>
          <p:nvSpPr>
            <p:cNvPr id="46" name="Freeform 25"/>
            <p:cNvSpPr>
              <a:spLocks/>
            </p:cNvSpPr>
            <p:nvPr/>
          </p:nvSpPr>
          <p:spPr bwMode="auto">
            <a:xfrm>
              <a:off x="2621" y="1684"/>
              <a:ext cx="72" cy="92"/>
            </a:xfrm>
            <a:custGeom>
              <a:avLst/>
              <a:gdLst>
                <a:gd name="T0" fmla="*/ 0 w 111"/>
                <a:gd name="T1" fmla="*/ 0 h 145"/>
                <a:gd name="T2" fmla="*/ 12 w 111"/>
                <a:gd name="T3" fmla="*/ 0 h 145"/>
                <a:gd name="T4" fmla="*/ 12 w 111"/>
                <a:gd name="T5" fmla="*/ 15 h 145"/>
                <a:gd name="T6" fmla="*/ 0 w 111"/>
                <a:gd name="T7" fmla="*/ 15 h 145"/>
                <a:gd name="T8" fmla="*/ 0 w 111"/>
                <a:gd name="T9" fmla="*/ 0 h 145"/>
                <a:gd name="T10" fmla="*/ 0 60000 65536"/>
                <a:gd name="T11" fmla="*/ 0 60000 65536"/>
                <a:gd name="T12" fmla="*/ 0 60000 65536"/>
                <a:gd name="T13" fmla="*/ 0 60000 65536"/>
                <a:gd name="T14" fmla="*/ 0 60000 65536"/>
                <a:gd name="T15" fmla="*/ 0 w 111"/>
                <a:gd name="T16" fmla="*/ 0 h 145"/>
                <a:gd name="T17" fmla="*/ 111 w 111"/>
                <a:gd name="T18" fmla="*/ 145 h 145"/>
              </a:gdLst>
              <a:ahLst/>
              <a:cxnLst>
                <a:cxn ang="T10">
                  <a:pos x="T0" y="T1"/>
                </a:cxn>
                <a:cxn ang="T11">
                  <a:pos x="T2" y="T3"/>
                </a:cxn>
                <a:cxn ang="T12">
                  <a:pos x="T4" y="T5"/>
                </a:cxn>
                <a:cxn ang="T13">
                  <a:pos x="T6" y="T7"/>
                </a:cxn>
                <a:cxn ang="T14">
                  <a:pos x="T8" y="T9"/>
                </a:cxn>
              </a:cxnLst>
              <a:rect l="T15" t="T16" r="T17" b="T18"/>
              <a:pathLst>
                <a:path w="111" h="145">
                  <a:moveTo>
                    <a:pt x="0" y="0"/>
                  </a:moveTo>
                  <a:lnTo>
                    <a:pt x="111" y="0"/>
                  </a:lnTo>
                  <a:lnTo>
                    <a:pt x="111" y="144"/>
                  </a:lnTo>
                  <a:lnTo>
                    <a:pt x="0" y="145"/>
                  </a:lnTo>
                  <a:lnTo>
                    <a:pt x="0" y="0"/>
                  </a:lnTo>
                  <a:close/>
                </a:path>
              </a:pathLst>
            </a:custGeom>
            <a:gradFill rotWithShape="0">
              <a:gsLst>
                <a:gs pos="0">
                  <a:srgbClr val="761800"/>
                </a:gs>
                <a:gs pos="50000">
                  <a:srgbClr val="FF3300"/>
                </a:gs>
                <a:gs pos="100000">
                  <a:srgbClr val="761800"/>
                </a:gs>
              </a:gsLst>
              <a:lin ang="0" scaled="1"/>
            </a:gradFill>
            <a:ln w="9525">
              <a:solidFill>
                <a:srgbClr val="990033"/>
              </a:solidFill>
              <a:round/>
              <a:headEnd/>
              <a:tailEnd/>
            </a:ln>
          </p:spPr>
          <p:txBody>
            <a:bodyPr/>
            <a:lstStyle/>
            <a:p>
              <a:endParaRPr lang="es-VE"/>
            </a:p>
          </p:txBody>
        </p:sp>
      </p:grpSp>
      <p:pic>
        <p:nvPicPr>
          <p:cNvPr id="47" name="Imagen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1125" y="261695"/>
            <a:ext cx="767324" cy="9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3118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500"/>
                            </p:stCondLst>
                            <p:childTnLst>
                              <p:par>
                                <p:cTn id="41" presetID="2"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0-#ppt_h/2"/>
                                          </p:val>
                                        </p:tav>
                                        <p:tav tm="100000">
                                          <p:val>
                                            <p:strVal val="#ppt_y"/>
                                          </p:val>
                                        </p:tav>
                                      </p:tavLst>
                                    </p:anim>
                                  </p:childTnLst>
                                </p:cTn>
                              </p:par>
                            </p:childTnLst>
                          </p:cTn>
                        </p:par>
                        <p:par>
                          <p:cTn id="45" fill="hold">
                            <p:stCondLst>
                              <p:cond delay="1000"/>
                            </p:stCondLst>
                            <p:childTnLst>
                              <p:par>
                                <p:cTn id="46" presetID="56" presetClass="entr" presetSubtype="0" fill="hold" grpId="0" nodeType="afterEffect">
                                  <p:stCondLst>
                                    <p:cond delay="0"/>
                                  </p:stCondLst>
                                  <p:iterate type="lt">
                                    <p:tmPct val="10000"/>
                                  </p:iterate>
                                  <p:childTnLst>
                                    <p:set>
                                      <p:cBhvr>
                                        <p:cTn id="47" dur="1" fill="hold">
                                          <p:stCondLst>
                                            <p:cond delay="0"/>
                                          </p:stCondLst>
                                        </p:cTn>
                                        <p:tgtEl>
                                          <p:spTgt spid="41"/>
                                        </p:tgtEl>
                                        <p:attrNameLst>
                                          <p:attrName>style.visibility</p:attrName>
                                        </p:attrNameLst>
                                      </p:cBhvr>
                                      <p:to>
                                        <p:strVal val="visible"/>
                                      </p:to>
                                    </p:set>
                                    <p:anim by="(-#ppt_w*2)" calcmode="lin" valueType="num">
                                      <p:cBhvr rctx="PPT">
                                        <p:cTn id="48" dur="500" autoRev="1" fill="hold">
                                          <p:stCondLst>
                                            <p:cond delay="0"/>
                                          </p:stCondLst>
                                        </p:cTn>
                                        <p:tgtEl>
                                          <p:spTgt spid="41"/>
                                        </p:tgtEl>
                                        <p:attrNameLst>
                                          <p:attrName>ppt_w</p:attrName>
                                        </p:attrNameLst>
                                      </p:cBhvr>
                                    </p:anim>
                                    <p:anim by="(#ppt_w*0.50)" calcmode="lin" valueType="num">
                                      <p:cBhvr>
                                        <p:cTn id="49" dur="500" decel="50000" autoRev="1" fill="hold">
                                          <p:stCondLst>
                                            <p:cond delay="0"/>
                                          </p:stCondLst>
                                        </p:cTn>
                                        <p:tgtEl>
                                          <p:spTgt spid="41"/>
                                        </p:tgtEl>
                                        <p:attrNameLst>
                                          <p:attrName>ppt_x</p:attrName>
                                        </p:attrNameLst>
                                      </p:cBhvr>
                                    </p:anim>
                                    <p:anim from="(-#ppt_h/2)" to="(#ppt_y)" calcmode="lin" valueType="num">
                                      <p:cBhvr>
                                        <p:cTn id="50" dur="1000" fill="hold">
                                          <p:stCondLst>
                                            <p:cond delay="0"/>
                                          </p:stCondLst>
                                        </p:cTn>
                                        <p:tgtEl>
                                          <p:spTgt spid="41"/>
                                        </p:tgtEl>
                                        <p:attrNameLst>
                                          <p:attrName>ppt_y</p:attrName>
                                        </p:attrNameLst>
                                      </p:cBhvr>
                                    </p:anim>
                                    <p:animRot by="21600000">
                                      <p:cBhvr>
                                        <p:cTn id="51" dur="1000" fill="hold">
                                          <p:stCondLst>
                                            <p:cond delay="0"/>
                                          </p:stCondLst>
                                        </p:cTn>
                                        <p:tgtEl>
                                          <p:spTgt spid="41"/>
                                        </p:tgtEl>
                                        <p:attrNameLst>
                                          <p:attrName>r</p:attrName>
                                        </p:attrNameLst>
                                      </p:cBhvr>
                                    </p:animRot>
                                  </p:childTnLst>
                                </p:cTn>
                              </p:par>
                            </p:childTnLst>
                          </p:cTn>
                        </p:par>
                        <p:par>
                          <p:cTn id="52" fill="hold">
                            <p:stCondLst>
                              <p:cond delay="3800"/>
                            </p:stCondLst>
                            <p:childTnLst>
                              <p:par>
                                <p:cTn id="53" presetID="36" presetClass="emph" presetSubtype="0" fill="hold" grpId="1" nodeType="afterEffect">
                                  <p:stCondLst>
                                    <p:cond delay="0"/>
                                  </p:stCondLst>
                                  <p:iterate type="lt">
                                    <p:tmPct val="10000"/>
                                  </p:iterate>
                                  <p:childTnLst>
                                    <p:animScale>
                                      <p:cBhvr>
                                        <p:cTn id="54" dur="250" autoRev="1" fill="hold">
                                          <p:stCondLst>
                                            <p:cond delay="0"/>
                                          </p:stCondLst>
                                        </p:cTn>
                                        <p:tgtEl>
                                          <p:spTgt spid="41"/>
                                        </p:tgtEl>
                                      </p:cBhvr>
                                      <p:to x="80000" y="100000"/>
                                    </p:animScale>
                                    <p:anim by="(#ppt_w*0.10)" calcmode="lin" valueType="num">
                                      <p:cBhvr>
                                        <p:cTn id="55" dur="250" autoRev="1" fill="hold">
                                          <p:stCondLst>
                                            <p:cond delay="0"/>
                                          </p:stCondLst>
                                        </p:cTn>
                                        <p:tgtEl>
                                          <p:spTgt spid="41"/>
                                        </p:tgtEl>
                                        <p:attrNameLst>
                                          <p:attrName>ppt_x</p:attrName>
                                        </p:attrNameLst>
                                      </p:cBhvr>
                                    </p:anim>
                                    <p:anim by="(-#ppt_w*0.10)" calcmode="lin" valueType="num">
                                      <p:cBhvr>
                                        <p:cTn id="56" dur="250" autoRev="1" fill="hold">
                                          <p:stCondLst>
                                            <p:cond delay="0"/>
                                          </p:stCondLst>
                                        </p:cTn>
                                        <p:tgtEl>
                                          <p:spTgt spid="41"/>
                                        </p:tgtEl>
                                        <p:attrNameLst>
                                          <p:attrName>ppt_y</p:attrName>
                                        </p:attrNameLst>
                                      </p:cBhvr>
                                    </p:anim>
                                    <p:animRot by="-480000">
                                      <p:cBhvr>
                                        <p:cTn id="57" dur="250" autoRev="1" fill="hold">
                                          <p:stCondLst>
                                            <p:cond delay="0"/>
                                          </p:stCondLst>
                                        </p:cTn>
                                        <p:tgtEl>
                                          <p:spTgt spid="41"/>
                                        </p:tgtEl>
                                        <p:attrNameLst>
                                          <p:attrName>r</p:attrName>
                                        </p:attrNameLst>
                                      </p:cBhvr>
                                    </p:animRot>
                                  </p:childTnLst>
                                </p:cTn>
                              </p:par>
                            </p:childTnLst>
                          </p:cTn>
                        </p:par>
                        <p:par>
                          <p:cTn id="58" fill="hold">
                            <p:stCondLst>
                              <p:cond delay="5200"/>
                            </p:stCondLst>
                            <p:childTnLst>
                              <p:par>
                                <p:cTn id="59" presetID="42" presetClass="entr" presetSubtype="0"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anim calcmode="lin" valueType="num">
                                      <p:cBhvr>
                                        <p:cTn id="62" dur="1000" fill="hold"/>
                                        <p:tgtEl>
                                          <p:spTgt spid="42"/>
                                        </p:tgtEl>
                                        <p:attrNameLst>
                                          <p:attrName>ppt_x</p:attrName>
                                        </p:attrNameLst>
                                      </p:cBhvr>
                                      <p:tavLst>
                                        <p:tav tm="0">
                                          <p:val>
                                            <p:strVal val="#ppt_x"/>
                                          </p:val>
                                        </p:tav>
                                        <p:tav tm="100000">
                                          <p:val>
                                            <p:strVal val="#ppt_x"/>
                                          </p:val>
                                        </p:tav>
                                      </p:tavLst>
                                    </p:anim>
                                    <p:anim calcmode="lin" valueType="num">
                                      <p:cBhvr>
                                        <p:cTn id="63" dur="1000" fill="hold"/>
                                        <p:tgtEl>
                                          <p:spTgt spid="42"/>
                                        </p:tgtEl>
                                        <p:attrNameLst>
                                          <p:attrName>ppt_y</p:attrName>
                                        </p:attrNameLst>
                                      </p:cBhvr>
                                      <p:tavLst>
                                        <p:tav tm="0">
                                          <p:val>
                                            <p:strVal val="#ppt_y+.1"/>
                                          </p:val>
                                        </p:tav>
                                        <p:tav tm="100000">
                                          <p:val>
                                            <p:strVal val="#ppt_y"/>
                                          </p:val>
                                        </p:tav>
                                      </p:tavLst>
                                    </p:anim>
                                  </p:childTnLst>
                                </p:cTn>
                              </p:par>
                            </p:childTnLst>
                          </p:cTn>
                        </p:par>
                        <p:par>
                          <p:cTn id="64" fill="hold">
                            <p:stCondLst>
                              <p:cond delay="6200"/>
                            </p:stCondLst>
                            <p:childTnLst>
                              <p:par>
                                <p:cTn id="65" presetID="14" presetClass="entr" presetSubtype="1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randombar(horizontal)">
                                      <p:cBhvr>
                                        <p:cTn id="67" dur="500"/>
                                        <p:tgtEl>
                                          <p:spTgt spid="37"/>
                                        </p:tgtEl>
                                      </p:cBhvr>
                                    </p:animEffect>
                                  </p:childTnLst>
                                </p:cTn>
                              </p:par>
                            </p:childTnLst>
                          </p:cTn>
                        </p:par>
                        <p:par>
                          <p:cTn id="68" fill="hold">
                            <p:stCondLst>
                              <p:cond delay="6700"/>
                            </p:stCondLst>
                            <p:childTnLst>
                              <p:par>
                                <p:cTn id="69" presetID="42" presetClass="entr" presetSubtype="0"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childTnLst>
                          </p:cTn>
                        </p:par>
                        <p:par>
                          <p:cTn id="74" fill="hold">
                            <p:stCondLst>
                              <p:cond delay="7700"/>
                            </p:stCondLst>
                            <p:childTnLst>
                              <p:par>
                                <p:cTn id="75" presetID="2" presetClass="entr" presetSubtype="2"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1+#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par>
                          <p:cTn id="79" fill="hold">
                            <p:stCondLst>
                              <p:cond delay="8200"/>
                            </p:stCondLst>
                            <p:childTnLst>
                              <p:par>
                                <p:cTn id="80" presetID="53" presetClass="entr" presetSubtype="16" fill="hold" grpId="0" nodeType="after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fltVal val="0"/>
                                          </p:val>
                                        </p:tav>
                                        <p:tav tm="100000">
                                          <p:val>
                                            <p:strVal val="#ppt_h"/>
                                          </p:val>
                                        </p:tav>
                                      </p:tavLst>
                                    </p:anim>
                                    <p:animEffect transition="in" filter="fade">
                                      <p:cBhvr>
                                        <p:cTn id="8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3" grpId="0" animBg="1"/>
      <p:bldP spid="15" grpId="0" animBg="1"/>
      <p:bldP spid="16" grpId="0" animBg="1"/>
      <p:bldP spid="18" grpId="0" animBg="1"/>
      <p:bldP spid="20" grpId="0" animBg="1"/>
      <p:bldP spid="21" grpId="0" animBg="1"/>
      <p:bldP spid="34" grpId="0" animBg="1"/>
      <p:bldP spid="35" grpId="0" animBg="1"/>
      <p:bldP spid="36" grpId="0" animBg="1"/>
      <p:bldP spid="37" grpId="0" animBg="1"/>
      <p:bldP spid="38" grpId="0"/>
      <p:bldP spid="41" grpId="0"/>
      <p:bldP spid="41" grpId="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7"/>
          <p:cNvSpPr/>
          <p:nvPr/>
        </p:nvSpPr>
        <p:spPr>
          <a:xfrm>
            <a:off x="2483768" y="339502"/>
            <a:ext cx="4359126" cy="707886"/>
          </a:xfrm>
          <a:prstGeom prst="rect">
            <a:avLst/>
          </a:prstGeom>
        </p:spPr>
        <p:txBody>
          <a:bodyPr wrap="square">
            <a:spAutoFit/>
          </a:bodyPr>
          <a:lstStyle/>
          <a:p>
            <a:pPr algn="ctr"/>
            <a:r>
              <a:rPr lang="es-VE" sz="2000" b="1" dirty="0" smtClean="0">
                <a:solidFill>
                  <a:prstClr val="black"/>
                </a:solidFill>
                <a:latin typeface="Times" panose="02020603050405020304" pitchFamily="18" charset="0"/>
                <a:cs typeface="Times" panose="02020603050405020304" pitchFamily="18" charset="0"/>
              </a:rPr>
              <a:t>RMN</a:t>
            </a:r>
          </a:p>
          <a:p>
            <a:pPr algn="ctr"/>
            <a:r>
              <a:rPr lang="es-VE" sz="2000" b="1" dirty="0" smtClean="0">
                <a:solidFill>
                  <a:prstClr val="black"/>
                </a:solidFill>
                <a:latin typeface="Times" panose="02020603050405020304" pitchFamily="18" charset="0"/>
                <a:cs typeface="Times" panose="02020603050405020304" pitchFamily="18" charset="0"/>
              </a:rPr>
              <a:t>ECV  isquémico Hemorrágico </a:t>
            </a:r>
            <a:endParaRPr lang="es-VE" sz="2000" b="1" dirty="0">
              <a:solidFill>
                <a:prstClr val="black"/>
              </a:solidFill>
              <a:latin typeface="Times" panose="02020603050405020304" pitchFamily="18" charset="0"/>
              <a:cs typeface="Times" panose="02020603050405020304" pitchFamily="18" charset="0"/>
            </a:endParaRPr>
          </a:p>
        </p:txBody>
      </p:sp>
      <p:pic>
        <p:nvPicPr>
          <p:cNvPr id="3" name="Imagen 4"/>
          <p:cNvPicPr>
            <a:picLocks noChangeAspect="1"/>
          </p:cNvPicPr>
          <p:nvPr/>
        </p:nvPicPr>
        <p:blipFill>
          <a:blip r:embed="rId3"/>
          <a:stretch>
            <a:fillRect/>
          </a:stretch>
        </p:blipFill>
        <p:spPr>
          <a:xfrm>
            <a:off x="683568" y="1347614"/>
            <a:ext cx="3096344" cy="3358143"/>
          </a:xfrm>
          <a:prstGeom prst="rect">
            <a:avLst/>
          </a:prstGeom>
          <a:ln>
            <a:solidFill>
              <a:srgbClr val="FF0000"/>
            </a:solidFill>
          </a:ln>
        </p:spPr>
      </p:pic>
      <p:pic>
        <p:nvPicPr>
          <p:cNvPr id="4" name="Imagen 5"/>
          <p:cNvPicPr>
            <a:picLocks noChangeAspect="1"/>
          </p:cNvPicPr>
          <p:nvPr/>
        </p:nvPicPr>
        <p:blipFill>
          <a:blip r:embed="rId4"/>
          <a:stretch>
            <a:fillRect/>
          </a:stretch>
        </p:blipFill>
        <p:spPr>
          <a:xfrm>
            <a:off x="5403548" y="1275606"/>
            <a:ext cx="3056883" cy="3384376"/>
          </a:xfrm>
          <a:prstGeom prst="rect">
            <a:avLst/>
          </a:prstGeom>
          <a:ln>
            <a:solidFill>
              <a:srgbClr val="FF0000"/>
            </a:solidFill>
          </a:ln>
        </p:spPr>
      </p:pic>
      <p:sp>
        <p:nvSpPr>
          <p:cNvPr id="5" name="Rectángulo 4"/>
          <p:cNvSpPr/>
          <p:nvPr/>
        </p:nvSpPr>
        <p:spPr>
          <a:xfrm>
            <a:off x="4077104" y="2951756"/>
            <a:ext cx="939873" cy="461665"/>
          </a:xfrm>
          <a:prstGeom prst="rect">
            <a:avLst/>
          </a:prstGeom>
        </p:spPr>
        <p:txBody>
          <a:bodyPr wrap="none">
            <a:spAutoFit/>
          </a:bodyPr>
          <a:lstStyle/>
          <a:p>
            <a:r>
              <a:rPr lang="es-VE" sz="2400" b="1" dirty="0" smtClean="0">
                <a:solidFill>
                  <a:srgbClr val="FF0000"/>
                </a:solidFill>
              </a:rPr>
              <a:t>Mixto</a:t>
            </a:r>
            <a:endParaRPr lang="es-VE" sz="2400" dirty="0">
              <a:solidFill>
                <a:srgbClr val="FF0000"/>
              </a:solidFill>
            </a:endParaRPr>
          </a:p>
        </p:txBody>
      </p:sp>
      <p:cxnSp>
        <p:nvCxnSpPr>
          <p:cNvPr id="7" name="Conector recto 6"/>
          <p:cNvCxnSpPr/>
          <p:nvPr/>
        </p:nvCxnSpPr>
        <p:spPr>
          <a:xfrm flipV="1">
            <a:off x="5076056" y="2967794"/>
            <a:ext cx="792088" cy="588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724114" y="3337126"/>
            <a:ext cx="2319533" cy="1707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0" y="4761909"/>
            <a:ext cx="9841179" cy="276999"/>
          </a:xfrm>
          <a:prstGeom prst="rect">
            <a:avLst/>
          </a:prstGeom>
        </p:spPr>
        <p:txBody>
          <a:bodyPr wrap="square">
            <a:spAutoFit/>
          </a:bodyPr>
          <a:lstStyle/>
          <a:p>
            <a:r>
              <a:rPr lang="es-VE" sz="1200" dirty="0">
                <a:solidFill>
                  <a:prstClr val="black"/>
                </a:solidFill>
              </a:rPr>
              <a:t>DIEGO MIGUEL RIVERA. Resonancia magnética cerebral: secuencias básicas e </a:t>
            </a:r>
            <a:r>
              <a:rPr lang="es-VE" sz="1200" dirty="0" smtClean="0">
                <a:solidFill>
                  <a:prstClr val="black"/>
                </a:solidFill>
              </a:rPr>
              <a:t>interpretación. </a:t>
            </a:r>
            <a:r>
              <a:rPr lang="es-VE" sz="1200" dirty="0" err="1" smtClean="0">
                <a:solidFill>
                  <a:prstClr val="black"/>
                </a:solidFill>
              </a:rPr>
              <a:t>Aaticulo</a:t>
            </a:r>
            <a:r>
              <a:rPr lang="es-VE" sz="1200" dirty="0" smtClean="0">
                <a:solidFill>
                  <a:prstClr val="black"/>
                </a:solidFill>
              </a:rPr>
              <a:t> de revisión. 2011.</a:t>
            </a:r>
            <a:endParaRPr lang="es-VE" sz="1200" dirty="0">
              <a:solidFill>
                <a:prstClr val="black"/>
              </a:solidFill>
            </a:endParaRPr>
          </a:p>
        </p:txBody>
      </p:sp>
    </p:spTree>
    <p:extLst>
      <p:ext uri="{BB962C8B-B14F-4D97-AF65-F5344CB8AC3E}">
        <p14:creationId xmlns:p14="http://schemas.microsoft.com/office/powerpoint/2010/main" val="2060055167"/>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279089"/>
            <a:ext cx="8280920" cy="2000548"/>
          </a:xfrm>
          <a:prstGeom prst="rect">
            <a:avLst/>
          </a:prstGeom>
          <a:ln>
            <a:solidFill>
              <a:schemeClr val="tx1"/>
            </a:solidFill>
          </a:ln>
        </p:spPr>
        <p:txBody>
          <a:bodyPr wrap="square">
            <a:spAutoFit/>
          </a:bodyPr>
          <a:lstStyle/>
          <a:p>
            <a:pPr algn="ctr"/>
            <a:r>
              <a:rPr lang="es-VE" sz="2000" b="1" dirty="0">
                <a:solidFill>
                  <a:prstClr val="black"/>
                </a:solidFill>
              </a:rPr>
              <a:t>Relevante para nuestra discusión es el hecho de que los cambios isquémicos se </a:t>
            </a:r>
            <a:r>
              <a:rPr lang="es-VE" sz="2000" b="1" dirty="0" smtClean="0">
                <a:solidFill>
                  <a:prstClr val="black"/>
                </a:solidFill>
              </a:rPr>
              <a:t>detectan </a:t>
            </a:r>
            <a:r>
              <a:rPr lang="es-VE" sz="2000" b="1" i="1" dirty="0">
                <a:solidFill>
                  <a:srgbClr val="FF0000"/>
                </a:solidFill>
              </a:rPr>
              <a:t>más temprano por la RM </a:t>
            </a:r>
            <a:r>
              <a:rPr lang="es-VE" sz="2000" b="1" dirty="0" smtClean="0">
                <a:solidFill>
                  <a:prstClr val="black"/>
                </a:solidFill>
              </a:rPr>
              <a:t>. Mientras </a:t>
            </a:r>
            <a:r>
              <a:rPr lang="es-VE" sz="2000" b="1" dirty="0">
                <a:solidFill>
                  <a:prstClr val="black"/>
                </a:solidFill>
              </a:rPr>
              <a:t>que los primeros cambios isquémicos empiezan a </a:t>
            </a:r>
            <a:r>
              <a:rPr lang="es-VE" sz="2000" b="1" dirty="0" smtClean="0">
                <a:solidFill>
                  <a:prstClr val="black"/>
                </a:solidFill>
              </a:rPr>
              <a:t>ser apreciados en la </a:t>
            </a:r>
            <a:r>
              <a:rPr lang="es-VE" sz="2000" b="1" i="1" dirty="0" smtClean="0">
                <a:solidFill>
                  <a:srgbClr val="FF0000"/>
                </a:solidFill>
              </a:rPr>
              <a:t>TC </a:t>
            </a:r>
            <a:r>
              <a:rPr lang="es-VE" sz="2000" b="1" dirty="0" smtClean="0">
                <a:solidFill>
                  <a:prstClr val="black"/>
                </a:solidFill>
              </a:rPr>
              <a:t>más de </a:t>
            </a:r>
            <a:r>
              <a:rPr lang="es-VE" sz="2000" b="1" i="1" dirty="0" smtClean="0">
                <a:solidFill>
                  <a:srgbClr val="FF0000"/>
                </a:solidFill>
              </a:rPr>
              <a:t>ocho </a:t>
            </a:r>
            <a:r>
              <a:rPr lang="es-VE" sz="2000" b="1" i="1" dirty="0">
                <a:solidFill>
                  <a:srgbClr val="FF0000"/>
                </a:solidFill>
              </a:rPr>
              <a:t>horas </a:t>
            </a:r>
            <a:r>
              <a:rPr lang="es-VE" sz="2000" b="1" dirty="0">
                <a:solidFill>
                  <a:prstClr val="black"/>
                </a:solidFill>
              </a:rPr>
              <a:t>después del inicio de los síntomas, las imágenes de </a:t>
            </a:r>
            <a:r>
              <a:rPr lang="es-VE" sz="2000" b="1" dirty="0" smtClean="0">
                <a:solidFill>
                  <a:prstClr val="black"/>
                </a:solidFill>
              </a:rPr>
              <a:t>difusión </a:t>
            </a:r>
            <a:r>
              <a:rPr lang="es-VE" sz="2000" b="1" dirty="0">
                <a:solidFill>
                  <a:prstClr val="black"/>
                </a:solidFill>
              </a:rPr>
              <a:t>de la </a:t>
            </a:r>
            <a:r>
              <a:rPr lang="es-VE" sz="2000" b="1" i="1" dirty="0">
                <a:solidFill>
                  <a:srgbClr val="FF0000"/>
                </a:solidFill>
              </a:rPr>
              <a:t>RM </a:t>
            </a:r>
            <a:r>
              <a:rPr lang="es-VE" sz="2000" b="1" dirty="0">
                <a:solidFill>
                  <a:prstClr val="black"/>
                </a:solidFill>
              </a:rPr>
              <a:t>pueden revelar áreas de edema citotóxico </a:t>
            </a:r>
            <a:r>
              <a:rPr lang="es-VE" sz="2000" b="1" i="1" dirty="0">
                <a:solidFill>
                  <a:srgbClr val="FF0000"/>
                </a:solidFill>
              </a:rPr>
              <a:t>minutos después del comienzo</a:t>
            </a:r>
            <a:r>
              <a:rPr lang="es-VE" sz="2000" b="1" dirty="0">
                <a:solidFill>
                  <a:prstClr val="black"/>
                </a:solidFill>
              </a:rPr>
              <a:t> del proceso isquémico</a:t>
            </a:r>
          </a:p>
        </p:txBody>
      </p:sp>
    </p:spTree>
    <p:extLst>
      <p:ext uri="{BB962C8B-B14F-4D97-AF65-F5344CB8AC3E}">
        <p14:creationId xmlns:p14="http://schemas.microsoft.com/office/powerpoint/2010/main" val="76496407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p:nvPr/>
        </p:nvGrpSpPr>
        <p:grpSpPr>
          <a:xfrm>
            <a:off x="3896004" y="1233730"/>
            <a:ext cx="4947613" cy="2552994"/>
            <a:chOff x="4806253" y="1988840"/>
            <a:chExt cx="6596817" cy="3403991"/>
          </a:xfrm>
        </p:grpSpPr>
        <p:sp>
          <p:nvSpPr>
            <p:cNvPr id="45" name="Freeform: Shape 9"/>
            <p:cNvSpPr>
              <a:spLocks/>
            </p:cNvSpPr>
            <p:nvPr/>
          </p:nvSpPr>
          <p:spPr bwMode="auto">
            <a:xfrm>
              <a:off x="5000294" y="3171416"/>
              <a:ext cx="225388" cy="225388"/>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chemeClr val="bg1"/>
            </a:solidFill>
            <a:ln>
              <a:noFill/>
            </a:ln>
          </p:spPr>
          <p:txBody>
            <a:bodyPr anchor="ctr"/>
            <a:lstStyle/>
            <a:p>
              <a:pPr algn="ctr"/>
              <a:endParaRPr/>
            </a:p>
          </p:txBody>
        </p:sp>
        <p:grpSp>
          <p:nvGrpSpPr>
            <p:cNvPr id="36" name="Group 18"/>
            <p:cNvGrpSpPr>
              <a:grpSpLocks/>
            </p:cNvGrpSpPr>
            <p:nvPr/>
          </p:nvGrpSpPr>
          <p:grpSpPr bwMode="auto">
            <a:xfrm>
              <a:off x="4999337" y="5167444"/>
              <a:ext cx="223825" cy="225387"/>
              <a:chOff x="0" y="0"/>
              <a:chExt cx="573" cy="574"/>
            </a:xfrm>
            <a:solidFill>
              <a:schemeClr val="bg1"/>
            </a:solidFill>
          </p:grpSpPr>
          <p:sp>
            <p:nvSpPr>
              <p:cNvPr id="37" name="Freeform: Shape 19"/>
              <p:cNvSpPr>
                <a:spLocks/>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8" name="Freeform: Shape 20"/>
              <p:cNvSpPr>
                <a:spLocks/>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9" name="Freeform: Shape 21"/>
              <p:cNvSpPr>
                <a:spLocks/>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40" name="Freeform: Shape 22"/>
              <p:cNvSpPr>
                <a:spLocks/>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grpSp>
        <p:grpSp>
          <p:nvGrpSpPr>
            <p:cNvPr id="12" name="Group 48"/>
            <p:cNvGrpSpPr/>
            <p:nvPr/>
          </p:nvGrpSpPr>
          <p:grpSpPr>
            <a:xfrm>
              <a:off x="4806253" y="1988840"/>
              <a:ext cx="613472" cy="613472"/>
              <a:chOff x="4806253" y="1988840"/>
              <a:chExt cx="613472" cy="613472"/>
            </a:xfrm>
          </p:grpSpPr>
          <p:sp>
            <p:nvSpPr>
              <p:cNvPr id="25" name="Oval 25"/>
              <p:cNvSpPr/>
              <p:nvPr/>
            </p:nvSpPr>
            <p:spPr>
              <a:xfrm>
                <a:off x="4806253" y="1988840"/>
                <a:ext cx="613472" cy="613472"/>
              </a:xfrm>
              <a:prstGeom prst="ellipse">
                <a:avLst/>
              </a:prstGeom>
              <a:solidFill>
                <a:schemeClr val="accent1">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26" name="Group 26"/>
              <p:cNvGrpSpPr>
                <a:grpSpLocks/>
              </p:cNvGrpSpPr>
              <p:nvPr/>
            </p:nvGrpSpPr>
            <p:grpSpPr bwMode="auto">
              <a:xfrm>
                <a:off x="4998751" y="2166682"/>
                <a:ext cx="228478" cy="223844"/>
                <a:chOff x="0" y="0"/>
                <a:chExt cx="581" cy="573"/>
              </a:xfrm>
              <a:solidFill>
                <a:schemeClr val="bg1"/>
              </a:solidFill>
            </p:grpSpPr>
            <p:sp>
              <p:nvSpPr>
                <p:cNvPr id="27" name="Freeform: Shape 27"/>
                <p:cNvSpPr>
                  <a:spLocks/>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8" name="Freeform: Shape 28"/>
                <p:cNvSpPr>
                  <a:spLocks/>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9" name="Freeform: Shape 29"/>
                <p:cNvSpPr>
                  <a:spLocks/>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0" name="Freeform: Shape 30"/>
                <p:cNvSpPr>
                  <a:spLocks/>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1" name="Freeform: Shape 31"/>
                <p:cNvSpPr>
                  <a:spLocks/>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2" name="Freeform: Shape 32"/>
                <p:cNvSpPr>
                  <a:spLocks/>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3" name="Freeform: Shape 33"/>
                <p:cNvSpPr>
                  <a:spLocks/>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4" name="Freeform: Shape 34"/>
                <p:cNvSpPr>
                  <a:spLocks/>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grpSp>
        </p:grpSp>
        <p:sp>
          <p:nvSpPr>
            <p:cNvPr id="23" name="TextBox 35"/>
            <p:cNvSpPr txBox="1"/>
            <p:nvPr/>
          </p:nvSpPr>
          <p:spPr>
            <a:xfrm>
              <a:off x="5767016" y="2062547"/>
              <a:ext cx="5636054" cy="1825703"/>
            </a:xfrm>
            <a:prstGeom prst="rect">
              <a:avLst/>
            </a:prstGeom>
            <a:noFill/>
          </p:spPr>
          <p:txBody>
            <a:bodyPr wrap="none" lIns="0" tIns="0" rIns="0" bIns="0" anchor="ctr" anchorCtr="0">
              <a:normAutofit/>
            </a:bodyPr>
            <a:lstStyle/>
            <a:p>
              <a:pPr algn="ctr"/>
              <a:r>
                <a:rPr lang="es-VE" altLang="zh-CN" b="1" dirty="0" smtClean="0">
                  <a:solidFill>
                    <a:schemeClr val="accent1"/>
                  </a:solidFill>
                </a:rPr>
                <a:t>En pacientes adultos portadores de foramen oval </a:t>
              </a:r>
            </a:p>
            <a:p>
              <a:pPr algn="ctr"/>
              <a:r>
                <a:rPr lang="es-VE" altLang="zh-CN" b="1" dirty="0" smtClean="0">
                  <a:solidFill>
                    <a:schemeClr val="accent1"/>
                  </a:solidFill>
                </a:rPr>
                <a:t>permeable, con antecedente de ictus criptogénico </a:t>
              </a:r>
            </a:p>
            <a:p>
              <a:pPr algn="ctr"/>
              <a:r>
                <a:rPr lang="es-VE" altLang="zh-CN" b="1" dirty="0" smtClean="0">
                  <a:solidFill>
                    <a:schemeClr val="accent1"/>
                  </a:solidFill>
                </a:rPr>
                <a:t>¿cuál es la recurrencia de ictus ante el cierre </a:t>
              </a:r>
            </a:p>
            <a:p>
              <a:pPr algn="ctr"/>
              <a:r>
                <a:rPr lang="es-VE" altLang="zh-CN" b="1" dirty="0" smtClean="0">
                  <a:solidFill>
                    <a:schemeClr val="accent1"/>
                  </a:solidFill>
                </a:rPr>
                <a:t>percutáneo versus el tratamiento con ASA?</a:t>
              </a:r>
              <a:endParaRPr lang="zh-CN" altLang="en-US" b="1" dirty="0">
                <a:solidFill>
                  <a:schemeClr val="accent1"/>
                </a:solidFill>
              </a:endParaRPr>
            </a:p>
          </p:txBody>
        </p:sp>
      </p:grpSp>
      <p:sp>
        <p:nvSpPr>
          <p:cNvPr id="48" name="矩形 47">
            <a:extLst>
              <a:ext uri="{FF2B5EF4-FFF2-40B4-BE49-F238E27FC236}">
                <a16:creationId xmlns:a16="http://schemas.microsoft.com/office/drawing/2014/main" id="{19D1BEDB-70F7-4871-951F-71E55D88E842}"/>
              </a:ext>
            </a:extLst>
          </p:cNvPr>
          <p:cNvSpPr/>
          <p:nvPr/>
        </p:nvSpPr>
        <p:spPr>
          <a:xfrm rot="2703926">
            <a:off x="1956833" y="1017209"/>
            <a:ext cx="1757341" cy="1757341"/>
          </a:xfrm>
          <a:prstGeom prst="rect">
            <a:avLst/>
          </a:prstGeom>
          <a:solidFill>
            <a:srgbClr val="061A21"/>
          </a:solidFill>
          <a:ln w="317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5">
            <a:extLst>
              <a:ext uri="{FF2B5EF4-FFF2-40B4-BE49-F238E27FC236}">
                <a16:creationId xmlns:a16="http://schemas.microsoft.com/office/drawing/2014/main" id="{DA7B67C4-FA5A-4651-8A23-D500AD578CBB}"/>
              </a:ext>
            </a:extLst>
          </p:cNvPr>
          <p:cNvSpPr>
            <a:spLocks noEditPoints="1"/>
          </p:cNvSpPr>
          <p:nvPr/>
        </p:nvSpPr>
        <p:spPr bwMode="auto">
          <a:xfrm>
            <a:off x="338134" y="-2183"/>
            <a:ext cx="3013076" cy="3063875"/>
          </a:xfrm>
          <a:custGeom>
            <a:avLst/>
            <a:gdLst>
              <a:gd name="T0" fmla="*/ 1451 w 1598"/>
              <a:gd name="T1" fmla="*/ 339 h 1625"/>
              <a:gd name="T2" fmla="*/ 1598 w 1598"/>
              <a:gd name="T3" fmla="*/ 486 h 1625"/>
              <a:gd name="T4" fmla="*/ 1598 w 1598"/>
              <a:gd name="T5" fmla="*/ 485 h 1625"/>
              <a:gd name="T6" fmla="*/ 1451 w 1598"/>
              <a:gd name="T7" fmla="*/ 339 h 1625"/>
              <a:gd name="T8" fmla="*/ 1084 w 1598"/>
              <a:gd name="T9" fmla="*/ 0 h 1625"/>
              <a:gd name="T10" fmla="*/ 1060 w 1598"/>
              <a:gd name="T11" fmla="*/ 9 h 1625"/>
              <a:gd name="T12" fmla="*/ 0 w 1598"/>
              <a:gd name="T13" fmla="*/ 1069 h 1625"/>
              <a:gd name="T14" fmla="*/ 385 w 1598"/>
              <a:gd name="T15" fmla="*/ 1454 h 1625"/>
              <a:gd name="T16" fmla="*/ 385 w 1598"/>
              <a:gd name="T17" fmla="*/ 1454 h 1625"/>
              <a:gd name="T18" fmla="*/ 556 w 1598"/>
              <a:gd name="T19" fmla="*/ 1625 h 1625"/>
              <a:gd name="T20" fmla="*/ 633 w 1598"/>
              <a:gd name="T21" fmla="*/ 1548 h 1625"/>
              <a:gd name="T22" fmla="*/ 228 w 1598"/>
              <a:gd name="T23" fmla="*/ 1143 h 1625"/>
              <a:gd name="T24" fmla="*/ 197 w 1598"/>
              <a:gd name="T25" fmla="*/ 1067 h 1625"/>
              <a:gd name="T26" fmla="*/ 228 w 1598"/>
              <a:gd name="T27" fmla="*/ 990 h 1625"/>
              <a:gd name="T28" fmla="*/ 822 w 1598"/>
              <a:gd name="T29" fmla="*/ 396 h 1625"/>
              <a:gd name="T30" fmla="*/ 899 w 1598"/>
              <a:gd name="T31" fmla="*/ 365 h 1625"/>
              <a:gd name="T32" fmla="*/ 975 w 1598"/>
              <a:gd name="T33" fmla="*/ 396 h 1625"/>
              <a:gd name="T34" fmla="*/ 1069 w 1598"/>
              <a:gd name="T35" fmla="*/ 490 h 1625"/>
              <a:gd name="T36" fmla="*/ 1287 w 1598"/>
              <a:gd name="T37" fmla="*/ 272 h 1625"/>
              <a:gd name="T38" fmla="*/ 1336 w 1598"/>
              <a:gd name="T39" fmla="*/ 252 h 1625"/>
              <a:gd name="T40" fmla="*/ 1384 w 1598"/>
              <a:gd name="T41" fmla="*/ 272 h 1625"/>
              <a:gd name="T42" fmla="*/ 1140 w 1598"/>
              <a:gd name="T43" fmla="*/ 27 h 1625"/>
              <a:gd name="T44" fmla="*/ 1084 w 1598"/>
              <a:gd name="T45" fmla="*/ 0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8" h="1625">
                <a:moveTo>
                  <a:pt x="1451" y="339"/>
                </a:moveTo>
                <a:cubicBezTo>
                  <a:pt x="1598" y="486"/>
                  <a:pt x="1598" y="486"/>
                  <a:pt x="1598" y="486"/>
                </a:cubicBezTo>
                <a:cubicBezTo>
                  <a:pt x="1598" y="486"/>
                  <a:pt x="1598" y="486"/>
                  <a:pt x="1598" y="485"/>
                </a:cubicBezTo>
                <a:cubicBezTo>
                  <a:pt x="1451" y="339"/>
                  <a:pt x="1451" y="339"/>
                  <a:pt x="1451" y="339"/>
                </a:cubicBezTo>
                <a:moveTo>
                  <a:pt x="1084" y="0"/>
                </a:moveTo>
                <a:cubicBezTo>
                  <a:pt x="1074" y="0"/>
                  <a:pt x="1066" y="3"/>
                  <a:pt x="1060" y="9"/>
                </a:cubicBezTo>
                <a:cubicBezTo>
                  <a:pt x="0" y="1069"/>
                  <a:pt x="0" y="1069"/>
                  <a:pt x="0" y="1069"/>
                </a:cubicBezTo>
                <a:cubicBezTo>
                  <a:pt x="385" y="1454"/>
                  <a:pt x="385" y="1454"/>
                  <a:pt x="385" y="1454"/>
                </a:cubicBezTo>
                <a:cubicBezTo>
                  <a:pt x="385" y="1454"/>
                  <a:pt x="385" y="1454"/>
                  <a:pt x="385" y="1454"/>
                </a:cubicBezTo>
                <a:cubicBezTo>
                  <a:pt x="556" y="1625"/>
                  <a:pt x="556" y="1625"/>
                  <a:pt x="556" y="1625"/>
                </a:cubicBezTo>
                <a:cubicBezTo>
                  <a:pt x="633" y="1548"/>
                  <a:pt x="633" y="1548"/>
                  <a:pt x="633" y="1548"/>
                </a:cubicBezTo>
                <a:cubicBezTo>
                  <a:pt x="228" y="1143"/>
                  <a:pt x="228" y="1143"/>
                  <a:pt x="228" y="1143"/>
                </a:cubicBezTo>
                <a:cubicBezTo>
                  <a:pt x="208" y="1123"/>
                  <a:pt x="197" y="1096"/>
                  <a:pt x="197" y="1067"/>
                </a:cubicBezTo>
                <a:cubicBezTo>
                  <a:pt x="197" y="1038"/>
                  <a:pt x="208" y="1011"/>
                  <a:pt x="228" y="990"/>
                </a:cubicBezTo>
                <a:cubicBezTo>
                  <a:pt x="822" y="396"/>
                  <a:pt x="822" y="396"/>
                  <a:pt x="822" y="396"/>
                </a:cubicBezTo>
                <a:cubicBezTo>
                  <a:pt x="843" y="376"/>
                  <a:pt x="870" y="365"/>
                  <a:pt x="899" y="365"/>
                </a:cubicBezTo>
                <a:cubicBezTo>
                  <a:pt x="928" y="365"/>
                  <a:pt x="955" y="376"/>
                  <a:pt x="975" y="396"/>
                </a:cubicBezTo>
                <a:cubicBezTo>
                  <a:pt x="1069" y="490"/>
                  <a:pt x="1069" y="490"/>
                  <a:pt x="1069" y="490"/>
                </a:cubicBezTo>
                <a:cubicBezTo>
                  <a:pt x="1287" y="272"/>
                  <a:pt x="1287" y="272"/>
                  <a:pt x="1287" y="272"/>
                </a:cubicBezTo>
                <a:cubicBezTo>
                  <a:pt x="1300" y="259"/>
                  <a:pt x="1318" y="252"/>
                  <a:pt x="1336" y="252"/>
                </a:cubicBezTo>
                <a:cubicBezTo>
                  <a:pt x="1353" y="252"/>
                  <a:pt x="1371" y="258"/>
                  <a:pt x="1384" y="272"/>
                </a:cubicBezTo>
                <a:cubicBezTo>
                  <a:pt x="1140" y="27"/>
                  <a:pt x="1140" y="27"/>
                  <a:pt x="1140" y="27"/>
                </a:cubicBezTo>
                <a:cubicBezTo>
                  <a:pt x="1122" y="10"/>
                  <a:pt x="1101" y="0"/>
                  <a:pt x="1084" y="0"/>
                </a:cubicBezTo>
              </a:path>
            </a:pathLst>
          </a:custGeom>
          <a:solidFill>
            <a:srgbClr val="CC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8">
            <a:extLst>
              <a:ext uri="{FF2B5EF4-FFF2-40B4-BE49-F238E27FC236}">
                <a16:creationId xmlns:a16="http://schemas.microsoft.com/office/drawing/2014/main" id="{5FF6988F-A3A6-46AC-8E8C-AC150A3E9215}"/>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1A89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14">
            <a:extLst>
              <a:ext uri="{FF2B5EF4-FFF2-40B4-BE49-F238E27FC236}">
                <a16:creationId xmlns:a16="http://schemas.microsoft.com/office/drawing/2014/main" id="{A44D71AB-8457-46C8-BF3E-7E21AA538343}"/>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5">
            <a:extLst>
              <a:ext uri="{FF2B5EF4-FFF2-40B4-BE49-F238E27FC236}">
                <a16:creationId xmlns:a16="http://schemas.microsoft.com/office/drawing/2014/main" id="{4AE2395F-ED25-47EC-AE7E-F4B6F7454738}"/>
              </a:ext>
            </a:extLst>
          </p:cNvPr>
          <p:cNvSpPr>
            <a:spLocks/>
          </p:cNvSpPr>
          <p:nvPr/>
        </p:nvSpPr>
        <p:spPr bwMode="auto">
          <a:xfrm>
            <a:off x="2725734" y="3310930"/>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6">
            <a:extLst>
              <a:ext uri="{FF2B5EF4-FFF2-40B4-BE49-F238E27FC236}">
                <a16:creationId xmlns:a16="http://schemas.microsoft.com/office/drawing/2014/main" id="{DDD38627-7FC3-4D5F-9A51-A6C410E1F735}"/>
              </a:ext>
            </a:extLst>
          </p:cNvPr>
          <p:cNvSpPr>
            <a:spLocks/>
          </p:cNvSpPr>
          <p:nvPr/>
        </p:nvSpPr>
        <p:spPr bwMode="auto">
          <a:xfrm>
            <a:off x="3025772" y="2991843"/>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7">
            <a:extLst>
              <a:ext uri="{FF2B5EF4-FFF2-40B4-BE49-F238E27FC236}">
                <a16:creationId xmlns:a16="http://schemas.microsoft.com/office/drawing/2014/main" id="{59DF2DF2-A358-4FA6-850C-CFAAF6B6A2C8}"/>
              </a:ext>
            </a:extLst>
          </p:cNvPr>
          <p:cNvSpPr>
            <a:spLocks/>
          </p:cNvSpPr>
          <p:nvPr/>
        </p:nvSpPr>
        <p:spPr bwMode="auto">
          <a:xfrm>
            <a:off x="709609" y="685205"/>
            <a:ext cx="2647950" cy="2647950"/>
          </a:xfrm>
          <a:custGeom>
            <a:avLst/>
            <a:gdLst>
              <a:gd name="T0" fmla="*/ 702 w 1404"/>
              <a:gd name="T1" fmla="*/ 1404 h 1404"/>
              <a:gd name="T2" fmla="*/ 625 w 1404"/>
              <a:gd name="T3" fmla="*/ 1372 h 1404"/>
              <a:gd name="T4" fmla="*/ 31 w 1404"/>
              <a:gd name="T5" fmla="*/ 778 h 1404"/>
              <a:gd name="T6" fmla="*/ 0 w 1404"/>
              <a:gd name="T7" fmla="*/ 702 h 1404"/>
              <a:gd name="T8" fmla="*/ 31 w 1404"/>
              <a:gd name="T9" fmla="*/ 625 h 1404"/>
              <a:gd name="T10" fmla="*/ 625 w 1404"/>
              <a:gd name="T11" fmla="*/ 31 h 1404"/>
              <a:gd name="T12" fmla="*/ 702 w 1404"/>
              <a:gd name="T13" fmla="*/ 0 h 1404"/>
              <a:gd name="T14" fmla="*/ 778 w 1404"/>
              <a:gd name="T15" fmla="*/ 31 h 1404"/>
              <a:gd name="T16" fmla="*/ 1372 w 1404"/>
              <a:gd name="T17" fmla="*/ 626 h 1404"/>
              <a:gd name="T18" fmla="*/ 1404 w 1404"/>
              <a:gd name="T19" fmla="*/ 702 h 1404"/>
              <a:gd name="T20" fmla="*/ 1372 w 1404"/>
              <a:gd name="T21" fmla="*/ 778 h 1404"/>
              <a:gd name="T22" fmla="*/ 778 w 1404"/>
              <a:gd name="T23" fmla="*/ 1372 h 1404"/>
              <a:gd name="T24" fmla="*/ 702 w 1404"/>
              <a:gd name="T25" fmla="*/ 1404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4" h="1404">
                <a:moveTo>
                  <a:pt x="702" y="1404"/>
                </a:moveTo>
                <a:cubicBezTo>
                  <a:pt x="673" y="1404"/>
                  <a:pt x="646" y="1393"/>
                  <a:pt x="625" y="1372"/>
                </a:cubicBezTo>
                <a:cubicBezTo>
                  <a:pt x="31" y="778"/>
                  <a:pt x="31" y="778"/>
                  <a:pt x="31" y="778"/>
                </a:cubicBezTo>
                <a:cubicBezTo>
                  <a:pt x="11" y="758"/>
                  <a:pt x="0" y="731"/>
                  <a:pt x="0" y="702"/>
                </a:cubicBezTo>
                <a:cubicBezTo>
                  <a:pt x="0" y="673"/>
                  <a:pt x="11" y="646"/>
                  <a:pt x="31" y="625"/>
                </a:cubicBezTo>
                <a:cubicBezTo>
                  <a:pt x="625" y="31"/>
                  <a:pt x="625" y="31"/>
                  <a:pt x="625" y="31"/>
                </a:cubicBezTo>
                <a:cubicBezTo>
                  <a:pt x="646" y="11"/>
                  <a:pt x="673" y="0"/>
                  <a:pt x="702" y="0"/>
                </a:cubicBezTo>
                <a:cubicBezTo>
                  <a:pt x="731" y="0"/>
                  <a:pt x="758" y="11"/>
                  <a:pt x="778" y="31"/>
                </a:cubicBezTo>
                <a:cubicBezTo>
                  <a:pt x="1372" y="626"/>
                  <a:pt x="1372" y="626"/>
                  <a:pt x="1372" y="626"/>
                </a:cubicBezTo>
                <a:cubicBezTo>
                  <a:pt x="1393" y="646"/>
                  <a:pt x="1404" y="673"/>
                  <a:pt x="1404" y="702"/>
                </a:cubicBezTo>
                <a:cubicBezTo>
                  <a:pt x="1404" y="731"/>
                  <a:pt x="1393" y="758"/>
                  <a:pt x="1372" y="778"/>
                </a:cubicBezTo>
                <a:cubicBezTo>
                  <a:pt x="778" y="1372"/>
                  <a:pt x="778" y="1372"/>
                  <a:pt x="778" y="1372"/>
                </a:cubicBezTo>
                <a:cubicBezTo>
                  <a:pt x="758" y="1393"/>
                  <a:pt x="731" y="1404"/>
                  <a:pt x="702" y="1404"/>
                </a:cubicBezTo>
              </a:path>
            </a:pathLst>
          </a:custGeom>
          <a:solidFill>
            <a:srgbClr val="007779"/>
          </a:solidFill>
          <a:ln w="76200">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grpSp>
        <p:nvGrpSpPr>
          <p:cNvPr id="5" name="Group 5"/>
          <p:cNvGrpSpPr/>
          <p:nvPr/>
        </p:nvGrpSpPr>
        <p:grpSpPr>
          <a:xfrm>
            <a:off x="1540137" y="1518718"/>
            <a:ext cx="974852" cy="720991"/>
            <a:chOff x="5535099" y="558010"/>
            <a:chExt cx="1299802" cy="961320"/>
          </a:xfrm>
        </p:grpSpPr>
        <p:sp>
          <p:nvSpPr>
            <p:cNvPr id="46" name="TextBox 2"/>
            <p:cNvSpPr txBox="1"/>
            <p:nvPr/>
          </p:nvSpPr>
          <p:spPr>
            <a:xfrm>
              <a:off x="5555940" y="558010"/>
              <a:ext cx="1278961" cy="492443"/>
            </a:xfrm>
            <a:prstGeom prst="rect">
              <a:avLst/>
            </a:prstGeom>
            <a:noFill/>
          </p:spPr>
          <p:txBody>
            <a:bodyPr wrap="square" lIns="0" tIns="0" rIns="0" bIns="0">
              <a:noAutofit/>
            </a:bodyPr>
            <a:lstStyle/>
            <a:p>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7" name="TextBox 3"/>
            <p:cNvSpPr txBox="1"/>
            <p:nvPr/>
          </p:nvSpPr>
          <p:spPr>
            <a:xfrm>
              <a:off x="5535099" y="767276"/>
              <a:ext cx="1278961" cy="752054"/>
            </a:xfrm>
            <a:prstGeom prst="rect">
              <a:avLst/>
            </a:prstGeom>
            <a:noFill/>
          </p:spPr>
          <p:txBody>
            <a:bodyPr wrap="none" lIns="0" tIns="0" rIns="0" bIns="0">
              <a:noAutofit/>
            </a:bodyPr>
            <a:lstStyle/>
            <a:p>
              <a:pPr algn="ctr"/>
              <a:r>
                <a:rPr lang="en-US" altLang="zh-CN" sz="2400" dirty="0" err="1" smtClean="0">
                  <a:solidFill>
                    <a:schemeClr val="bg1"/>
                  </a:solidFill>
                  <a:latin typeface="微软雅黑" panose="020B0503020204020204" pitchFamily="34" charset="-122"/>
                  <a:ea typeface="微软雅黑" panose="020B0503020204020204" pitchFamily="34" charset="-122"/>
                </a:rPr>
                <a:t>Interrogante</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ctr"/>
              <a:r>
                <a:rPr lang="en-US" altLang="zh-CN" sz="2400" dirty="0" smtClean="0">
                  <a:solidFill>
                    <a:schemeClr val="bg1"/>
                  </a:solidFill>
                  <a:latin typeface="微软雅黑" panose="020B0503020204020204" pitchFamily="34" charset="-122"/>
                  <a:ea typeface="微软雅黑" panose="020B0503020204020204" pitchFamily="34" charset="-122"/>
                </a:rPr>
                <a:t> del </a:t>
              </a:r>
              <a:r>
                <a:rPr lang="en-US" altLang="zh-CN" sz="2400" dirty="0" err="1" smtClean="0">
                  <a:solidFill>
                    <a:schemeClr val="bg1"/>
                  </a:solidFill>
                  <a:latin typeface="微软雅黑" panose="020B0503020204020204" pitchFamily="34" charset="-122"/>
                  <a:ea typeface="微软雅黑" panose="020B0503020204020204" pitchFamily="34" charset="-122"/>
                </a:rPr>
                <a:t>ciclo</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89249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childTnLst>
                          </p:cTn>
                        </p:par>
                        <p:par>
                          <p:cTn id="35" fill="hold">
                            <p:stCondLst>
                              <p:cond delay="500"/>
                            </p:stCondLst>
                            <p:childTnLst>
                              <p:par>
                                <p:cTn id="36" presetID="2" presetClass="entr" presetSubtype="1"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ppt_x"/>
                                          </p:val>
                                        </p:tav>
                                        <p:tav tm="100000">
                                          <p:val>
                                            <p:strVal val="#ppt_x"/>
                                          </p:val>
                                        </p:tav>
                                      </p:tavLst>
                                    </p:anim>
                                    <p:anim calcmode="lin" valueType="num">
                                      <p:cBhvr additive="base">
                                        <p:cTn id="39" dur="500" fill="hold"/>
                                        <p:tgtEl>
                                          <p:spTgt spid="57"/>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1500"/>
                            </p:stCondLst>
                            <p:childTnLst>
                              <p:par>
                                <p:cTn id="47" presetID="42"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P spid="54" grpId="0" animBg="1"/>
      <p:bldP spid="55" grpId="0" animBg="1"/>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rotWithShape="1">
          <a:blip r:embed="rId4"/>
          <a:srcRect l="11255" t="24800" r="31100" b="24800"/>
          <a:stretch/>
        </p:blipFill>
        <p:spPr>
          <a:xfrm>
            <a:off x="1888231" y="471617"/>
            <a:ext cx="6168036" cy="4044614"/>
          </a:xfrm>
          <a:prstGeom prst="rect">
            <a:avLst/>
          </a:prstGeom>
        </p:spPr>
      </p:pic>
      <p:sp>
        <p:nvSpPr>
          <p:cNvPr id="29" name="Freeform 8">
            <a:extLst>
              <a:ext uri="{FF2B5EF4-FFF2-40B4-BE49-F238E27FC236}">
                <a16:creationId xmlns:a16="http://schemas.microsoft.com/office/drawing/2014/main" id="{8791CCBE-0F5F-4E64-912A-B8A366227B3A}"/>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2">
            <a:extLst>
              <a:ext uri="{FF2B5EF4-FFF2-40B4-BE49-F238E27FC236}">
                <a16:creationId xmlns:a16="http://schemas.microsoft.com/office/drawing/2014/main" id="{DB7ACE15-EDAE-44AF-88B5-B5DC9F462D05}"/>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3">
            <a:extLst>
              <a:ext uri="{FF2B5EF4-FFF2-40B4-BE49-F238E27FC236}">
                <a16:creationId xmlns:a16="http://schemas.microsoft.com/office/drawing/2014/main" id="{F228765D-E6CF-4EA3-BE0A-AE8E6D929183}"/>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4">
            <a:extLst>
              <a:ext uri="{FF2B5EF4-FFF2-40B4-BE49-F238E27FC236}">
                <a16:creationId xmlns:a16="http://schemas.microsoft.com/office/drawing/2014/main" id="{B1FE4F07-7D97-4FFA-B59C-7C98075676D8}"/>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4">
            <a:extLst>
              <a:ext uri="{FF2B5EF4-FFF2-40B4-BE49-F238E27FC236}">
                <a16:creationId xmlns:a16="http://schemas.microsoft.com/office/drawing/2014/main" id="{9DD8812C-5ACE-4067-9A41-C416C30C7CF7}"/>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5">
            <a:extLst>
              <a:ext uri="{FF2B5EF4-FFF2-40B4-BE49-F238E27FC236}">
                <a16:creationId xmlns:a16="http://schemas.microsoft.com/office/drawing/2014/main" id="{0E8D3240-6A59-4AB9-8C53-59D3359FC7CD}"/>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6">
            <a:extLst>
              <a:ext uri="{FF2B5EF4-FFF2-40B4-BE49-F238E27FC236}">
                <a16:creationId xmlns:a16="http://schemas.microsoft.com/office/drawing/2014/main" id="{5E24136E-8A6C-4594-8EA1-9D6B269735B0}"/>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3"/>
          <p:cNvSpPr>
            <a:spLocks noChangeArrowheads="1"/>
          </p:cNvSpPr>
          <p:nvPr/>
        </p:nvSpPr>
        <p:spPr bwMode="auto">
          <a:xfrm>
            <a:off x="1590671" y="1940949"/>
            <a:ext cx="6480720" cy="888075"/>
          </a:xfrm>
          <a:prstGeom prst="rect">
            <a:avLst/>
          </a:prstGeom>
          <a:solidFill>
            <a:srgbClr val="FFFFFF"/>
          </a:solidFill>
          <a:ln>
            <a:noFill/>
          </a:ln>
          <a:effectLst/>
          <a:extLst/>
        </p:spPr>
        <p:txBody>
          <a:bodyPr vert="horz" wrap="squar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Cierre del foramen oval permeable o tratamiento antiplaquetario para el accidente cerebrovascular criptogénico</a:t>
            </a:r>
            <a:r>
              <a:rPr kumimoji="0" lang="es-E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
        <p:nvSpPr>
          <p:cNvPr id="8" name="Rectángulo 7"/>
          <p:cNvSpPr/>
          <p:nvPr/>
        </p:nvSpPr>
        <p:spPr>
          <a:xfrm>
            <a:off x="6216855" y="4907482"/>
            <a:ext cx="2951161" cy="246221"/>
          </a:xfrm>
          <a:prstGeom prst="rect">
            <a:avLst/>
          </a:prstGeom>
          <a:solidFill>
            <a:schemeClr val="accent1"/>
          </a:solidFill>
        </p:spPr>
        <p:txBody>
          <a:bodyPr wrap="square">
            <a:spAutoFit/>
          </a:bodyPr>
          <a:lstStyle/>
          <a:p>
            <a:pPr algn="ctr"/>
            <a:r>
              <a:rPr lang="es-VE" sz="1000" dirty="0">
                <a:solidFill>
                  <a:schemeClr val="bg1"/>
                </a:solidFill>
              </a:rPr>
              <a:t>n </a:t>
            </a:r>
            <a:r>
              <a:rPr lang="es-VE" sz="1000" dirty="0" err="1">
                <a:solidFill>
                  <a:schemeClr val="bg1"/>
                </a:solidFill>
              </a:rPr>
              <a:t>engl</a:t>
            </a:r>
            <a:r>
              <a:rPr lang="es-VE" sz="1000" dirty="0">
                <a:solidFill>
                  <a:schemeClr val="bg1"/>
                </a:solidFill>
              </a:rPr>
              <a:t> j </a:t>
            </a:r>
            <a:r>
              <a:rPr lang="es-VE" sz="1000" dirty="0" err="1">
                <a:solidFill>
                  <a:schemeClr val="bg1"/>
                </a:solidFill>
              </a:rPr>
              <a:t>med</a:t>
            </a:r>
            <a:r>
              <a:rPr lang="es-VE" sz="1000" dirty="0">
                <a:solidFill>
                  <a:schemeClr val="bg1"/>
                </a:solidFill>
              </a:rPr>
              <a:t> 377;11 nejm.org </a:t>
            </a:r>
            <a:r>
              <a:rPr lang="es-VE" sz="1000" dirty="0" err="1">
                <a:solidFill>
                  <a:schemeClr val="bg1"/>
                </a:solidFill>
              </a:rPr>
              <a:t>September</a:t>
            </a:r>
            <a:r>
              <a:rPr lang="es-VE" sz="1000" dirty="0">
                <a:solidFill>
                  <a:schemeClr val="bg1"/>
                </a:solidFill>
              </a:rPr>
              <a:t> 14, 2017</a:t>
            </a:r>
          </a:p>
        </p:txBody>
      </p:sp>
    </p:spTree>
    <p:extLst>
      <p:ext uri="{BB962C8B-B14F-4D97-AF65-F5344CB8AC3E}">
        <p14:creationId xmlns:p14="http://schemas.microsoft.com/office/powerpoint/2010/main" val="2237987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6" grpId="0" animBg="1"/>
      <p:bldP spid="37" grpId="0" animBg="1"/>
      <p:bldP spid="3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8">
            <a:extLst>
              <a:ext uri="{FF2B5EF4-FFF2-40B4-BE49-F238E27FC236}">
                <a16:creationId xmlns:a16="http://schemas.microsoft.com/office/drawing/2014/main" id="{8791CCBE-0F5F-4E64-912A-B8A366227B3A}"/>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2">
            <a:extLst>
              <a:ext uri="{FF2B5EF4-FFF2-40B4-BE49-F238E27FC236}">
                <a16:creationId xmlns:a16="http://schemas.microsoft.com/office/drawing/2014/main" id="{DB7ACE15-EDAE-44AF-88B5-B5DC9F462D05}"/>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3">
            <a:extLst>
              <a:ext uri="{FF2B5EF4-FFF2-40B4-BE49-F238E27FC236}">
                <a16:creationId xmlns:a16="http://schemas.microsoft.com/office/drawing/2014/main" id="{F228765D-E6CF-4EA3-BE0A-AE8E6D929183}"/>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4">
            <a:extLst>
              <a:ext uri="{FF2B5EF4-FFF2-40B4-BE49-F238E27FC236}">
                <a16:creationId xmlns:a16="http://schemas.microsoft.com/office/drawing/2014/main" id="{B1FE4F07-7D97-4FFA-B59C-7C98075676D8}"/>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4">
            <a:extLst>
              <a:ext uri="{FF2B5EF4-FFF2-40B4-BE49-F238E27FC236}">
                <a16:creationId xmlns:a16="http://schemas.microsoft.com/office/drawing/2014/main" id="{9DD8812C-5ACE-4067-9A41-C416C30C7CF7}"/>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5">
            <a:extLst>
              <a:ext uri="{FF2B5EF4-FFF2-40B4-BE49-F238E27FC236}">
                <a16:creationId xmlns:a16="http://schemas.microsoft.com/office/drawing/2014/main" id="{0E8D3240-6A59-4AB9-8C53-59D3359FC7CD}"/>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6">
            <a:extLst>
              <a:ext uri="{FF2B5EF4-FFF2-40B4-BE49-F238E27FC236}">
                <a16:creationId xmlns:a16="http://schemas.microsoft.com/office/drawing/2014/main" id="{5E24136E-8A6C-4594-8EA1-9D6B269735B0}"/>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矩形 40">
            <a:extLst>
              <a:ext uri="{FF2B5EF4-FFF2-40B4-BE49-F238E27FC236}">
                <a16:creationId xmlns:a16="http://schemas.microsoft.com/office/drawing/2014/main" id="{93843724-7408-480B-8688-D2D7FB2FD649}"/>
              </a:ext>
            </a:extLst>
          </p:cNvPr>
          <p:cNvSpPr/>
          <p:nvPr/>
        </p:nvSpPr>
        <p:spPr>
          <a:xfrm>
            <a:off x="4107006" y="1158734"/>
            <a:ext cx="1354766" cy="1323439"/>
          </a:xfrm>
          <a:prstGeom prst="rect">
            <a:avLst/>
          </a:prstGeom>
        </p:spPr>
        <p:txBody>
          <a:bodyPr wrap="square">
            <a:spAutoFit/>
          </a:bodyPr>
          <a:lstStyle/>
          <a:p>
            <a:pPr fontAlgn="auto">
              <a:spcBef>
                <a:spcPts val="0"/>
              </a:spcBef>
              <a:spcAft>
                <a:spcPts val="0"/>
              </a:spcAft>
              <a:defRPr/>
            </a:pPr>
            <a:r>
              <a:rPr lang="en-US" altLang="zh-CN" sz="8000" spc="300" dirty="0">
                <a:latin typeface="Agency FB" panose="020B0503020202020204" pitchFamily="34" charset="0"/>
                <a:cs typeface="+mn-ea"/>
                <a:sym typeface="+mn-lt"/>
              </a:rPr>
              <a:t>01</a:t>
            </a:r>
            <a:endParaRPr lang="zh-CN" altLang="en-US" sz="8000" spc="300" dirty="0">
              <a:latin typeface="Agency FB" panose="020B0503020202020204" pitchFamily="34" charset="0"/>
              <a:cs typeface="+mn-ea"/>
              <a:sym typeface="+mn-lt"/>
            </a:endParaRPr>
          </a:p>
        </p:txBody>
      </p:sp>
      <p:sp>
        <p:nvSpPr>
          <p:cNvPr id="42" name="TextBox 7">
            <a:extLst>
              <a:ext uri="{FF2B5EF4-FFF2-40B4-BE49-F238E27FC236}">
                <a16:creationId xmlns:a16="http://schemas.microsoft.com/office/drawing/2014/main" id="{9A24FB9B-4BDC-4084-A8F8-90107351094D}"/>
              </a:ext>
            </a:extLst>
          </p:cNvPr>
          <p:cNvSpPr>
            <a:spLocks noChangeArrowheads="1"/>
          </p:cNvSpPr>
          <p:nvPr/>
        </p:nvSpPr>
        <p:spPr bwMode="auto">
          <a:xfrm>
            <a:off x="2699793" y="2357486"/>
            <a:ext cx="374441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s-VE" altLang="zh-CN" sz="2800" b="1" dirty="0" smtClean="0">
                <a:solidFill>
                  <a:srgbClr val="007779"/>
                </a:solidFill>
                <a:latin typeface="微软雅黑" panose="020B0503020204020204" pitchFamily="34" charset="-122"/>
                <a:ea typeface="微软雅黑" panose="020B0503020204020204" pitchFamily="34" charset="-122"/>
                <a:cs typeface="+mn-ea"/>
                <a:sym typeface="+mn-lt"/>
              </a:rPr>
              <a:t>Introducción</a:t>
            </a:r>
            <a:endParaRPr lang="zh-CN" altLang="en-US" sz="2800" b="1"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99549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randombar(horizontal)">
                                      <p:cBhvr>
                                        <p:cTn id="23" dur="500"/>
                                        <p:tgtEl>
                                          <p:spTgt spid="41"/>
                                        </p:tgtEl>
                                      </p:cBhvr>
                                    </p:animEffect>
                                  </p:childTnLst>
                                </p:cTn>
                              </p:par>
                            </p:childTnLst>
                          </p:cTn>
                        </p:par>
                        <p:par>
                          <p:cTn id="24" fill="hold">
                            <p:stCondLst>
                              <p:cond delay="1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42"/>
                                        </p:tgtEl>
                                        <p:attrNameLst>
                                          <p:attrName>style.visibility</p:attrName>
                                        </p:attrNameLst>
                                      </p:cBhvr>
                                      <p:to>
                                        <p:strVal val="visible"/>
                                      </p:to>
                                    </p:set>
                                    <p:anim by="(-#ppt_w*2)" calcmode="lin" valueType="num">
                                      <p:cBhvr rctx="PPT">
                                        <p:cTn id="27" dur="500" autoRev="1" fill="hold">
                                          <p:stCondLst>
                                            <p:cond delay="0"/>
                                          </p:stCondLst>
                                        </p:cTn>
                                        <p:tgtEl>
                                          <p:spTgt spid="42"/>
                                        </p:tgtEl>
                                        <p:attrNameLst>
                                          <p:attrName>ppt_w</p:attrName>
                                        </p:attrNameLst>
                                      </p:cBhvr>
                                    </p:anim>
                                    <p:anim by="(#ppt_w*0.50)" calcmode="lin" valueType="num">
                                      <p:cBhvr>
                                        <p:cTn id="28" dur="500" decel="50000" autoRev="1" fill="hold">
                                          <p:stCondLst>
                                            <p:cond delay="0"/>
                                          </p:stCondLst>
                                        </p:cTn>
                                        <p:tgtEl>
                                          <p:spTgt spid="42"/>
                                        </p:tgtEl>
                                        <p:attrNameLst>
                                          <p:attrName>ppt_x</p:attrName>
                                        </p:attrNameLst>
                                      </p:cBhvr>
                                    </p:anim>
                                    <p:anim from="(-#ppt_h/2)" to="(#ppt_y)" calcmode="lin" valueType="num">
                                      <p:cBhvr>
                                        <p:cTn id="29" dur="1000" fill="hold">
                                          <p:stCondLst>
                                            <p:cond delay="0"/>
                                          </p:stCondLst>
                                        </p:cTn>
                                        <p:tgtEl>
                                          <p:spTgt spid="42"/>
                                        </p:tgtEl>
                                        <p:attrNameLst>
                                          <p:attrName>ppt_y</p:attrName>
                                        </p:attrNameLst>
                                      </p:cBhvr>
                                    </p:anim>
                                    <p:animRot by="21600000">
                                      <p:cBhvr>
                                        <p:cTn id="30" dur="1000" fill="hold">
                                          <p:stCondLst>
                                            <p:cond delay="0"/>
                                          </p:stCondLst>
                                        </p:cTn>
                                        <p:tgtEl>
                                          <p:spTgt spid="42"/>
                                        </p:tgtEl>
                                        <p:attrNameLst>
                                          <p:attrName>r</p:attrName>
                                        </p:attrNameLst>
                                      </p:cBhvr>
                                    </p:animRot>
                                  </p:childTnLst>
                                </p:cTn>
                              </p:par>
                            </p:childTnLst>
                          </p:cTn>
                        </p:par>
                        <p:par>
                          <p:cTn id="31" fill="hold">
                            <p:stCondLst>
                              <p:cond delay="3100"/>
                            </p:stCondLst>
                            <p:childTnLst>
                              <p:par>
                                <p:cTn id="32" presetID="36" presetClass="emph" presetSubtype="0" fill="hold" grpId="1" nodeType="afterEffect">
                                  <p:stCondLst>
                                    <p:cond delay="0"/>
                                  </p:stCondLst>
                                  <p:iterate type="lt">
                                    <p:tmPct val="10000"/>
                                  </p:iterate>
                                  <p:childTnLst>
                                    <p:animScale>
                                      <p:cBhvr>
                                        <p:cTn id="33" dur="250" autoRev="1" fill="hold">
                                          <p:stCondLst>
                                            <p:cond delay="0"/>
                                          </p:stCondLst>
                                        </p:cTn>
                                        <p:tgtEl>
                                          <p:spTgt spid="42"/>
                                        </p:tgtEl>
                                      </p:cBhvr>
                                      <p:to x="80000" y="100000"/>
                                    </p:animScale>
                                    <p:anim by="(#ppt_w*0.10)" calcmode="lin" valueType="num">
                                      <p:cBhvr>
                                        <p:cTn id="34" dur="250" autoRev="1" fill="hold">
                                          <p:stCondLst>
                                            <p:cond delay="0"/>
                                          </p:stCondLst>
                                        </p:cTn>
                                        <p:tgtEl>
                                          <p:spTgt spid="42"/>
                                        </p:tgtEl>
                                        <p:attrNameLst>
                                          <p:attrName>ppt_x</p:attrName>
                                        </p:attrNameLst>
                                      </p:cBhvr>
                                    </p:anim>
                                    <p:anim by="(-#ppt_w*0.10)" calcmode="lin" valueType="num">
                                      <p:cBhvr>
                                        <p:cTn id="35" dur="250" autoRev="1" fill="hold">
                                          <p:stCondLst>
                                            <p:cond delay="0"/>
                                          </p:stCondLst>
                                        </p:cTn>
                                        <p:tgtEl>
                                          <p:spTgt spid="42"/>
                                        </p:tgtEl>
                                        <p:attrNameLst>
                                          <p:attrName>ppt_y</p:attrName>
                                        </p:attrNameLst>
                                      </p:cBhvr>
                                    </p:anim>
                                    <p:animRot by="-480000">
                                      <p:cBhvr>
                                        <p:cTn id="36" dur="250" autoRev="1" fill="hold">
                                          <p:stCondLst>
                                            <p:cond delay="0"/>
                                          </p:stCondLst>
                                        </p:cTn>
                                        <p:tgtEl>
                                          <p:spTgt spid="42"/>
                                        </p:tgtEl>
                                        <p:attrNameLst>
                                          <p:attrName>r</p:attrName>
                                        </p:attrNameLst>
                                      </p:cBhvr>
                                    </p:animRot>
                                  </p:childTnLst>
                                </p:cTn>
                              </p:par>
                            </p:childTnLst>
                          </p:cTn>
                        </p:par>
                        <p:par>
                          <p:cTn id="37" fill="hold">
                            <p:stCondLst>
                              <p:cond delay="4150"/>
                            </p:stCondLst>
                            <p:childTnLst>
                              <p:par>
                                <p:cTn id="38" presetID="2" presetClass="entr" presetSubtype="2"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1+#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childTnLst>
                          </p:cTn>
                        </p:par>
                        <p:par>
                          <p:cTn id="42" fill="hold">
                            <p:stCondLst>
                              <p:cond delay="465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5150"/>
                            </p:stCondLst>
                            <p:childTnLst>
                              <p:par>
                                <p:cTn id="49" presetID="53" presetClass="entr" presetSubtype="16"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6" grpId="0" animBg="1"/>
      <p:bldP spid="37" grpId="0" animBg="1"/>
      <p:bldP spid="38" grpId="0" animBg="1"/>
      <p:bldP spid="41" grpId="0"/>
      <p:bldP spid="42" grpId="0"/>
      <p:bldP spid="4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a:spLocks/>
          </p:cNvSpPr>
          <p:nvPr/>
        </p:nvSpPr>
        <p:spPr bwMode="auto">
          <a:xfrm>
            <a:off x="539354" y="2179064"/>
            <a:ext cx="2525781" cy="96116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dirty="0">
              <a:solidFill>
                <a:schemeClr val="lt1"/>
              </a:solidFill>
            </a:endParaRPr>
          </a:p>
        </p:txBody>
      </p:sp>
      <p:sp>
        <p:nvSpPr>
          <p:cNvPr id="5" name="矩形 4">
            <a:extLst/>
          </p:cNvPr>
          <p:cNvSpPr>
            <a:spLocks/>
          </p:cNvSpPr>
          <p:nvPr/>
        </p:nvSpPr>
        <p:spPr bwMode="auto">
          <a:xfrm>
            <a:off x="3312534" y="1852575"/>
            <a:ext cx="2525781" cy="96116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lt1"/>
              </a:solidFill>
            </a:endParaRPr>
          </a:p>
        </p:txBody>
      </p:sp>
      <p:sp>
        <p:nvSpPr>
          <p:cNvPr id="6" name="矩形 5">
            <a:extLst/>
          </p:cNvPr>
          <p:cNvSpPr>
            <a:spLocks/>
          </p:cNvSpPr>
          <p:nvPr/>
        </p:nvSpPr>
        <p:spPr bwMode="auto">
          <a:xfrm>
            <a:off x="6072642" y="1547539"/>
            <a:ext cx="2525704" cy="961076"/>
          </a:xfrm>
          <a:prstGeom prst="rect">
            <a:avLst/>
          </a:prstGeom>
          <a:blipFill>
            <a:blip/>
            <a:srcRect/>
            <a:stretch>
              <a:fillRect t="-77" b="-77"/>
            </a:stretch>
          </a:blipFill>
          <a:ln>
            <a:noFill/>
          </a:ln>
          <a:extLst/>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lvl="0" algn="ctr"/>
            <a:endParaRPr lang="zh-CN" altLang="en-US" sz="2000" b="1" dirty="0">
              <a:solidFill>
                <a:schemeClr val="bg1"/>
              </a:solidFill>
            </a:endParaRPr>
          </a:p>
        </p:txBody>
      </p:sp>
      <p:sp>
        <p:nvSpPr>
          <p:cNvPr id="10" name="矩形 9"/>
          <p:cNvSpPr/>
          <p:nvPr/>
        </p:nvSpPr>
        <p:spPr>
          <a:xfrm>
            <a:off x="539355" y="3207438"/>
            <a:ext cx="2525781" cy="1498862"/>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hangingPunct="0"/>
            <a:r>
              <a:rPr lang="es-VE" altLang="zh-CN" sz="1200" dirty="0">
                <a:solidFill>
                  <a:schemeClr val="tx1"/>
                </a:solidFill>
              </a:rPr>
              <a:t>La eficacia del cierre de un foramen oval permeable (</a:t>
            </a:r>
            <a:r>
              <a:rPr lang="es-VE" altLang="zh-CN" sz="1200" dirty="0" smtClean="0">
                <a:solidFill>
                  <a:schemeClr val="tx1"/>
                </a:solidFill>
              </a:rPr>
              <a:t>FOP) </a:t>
            </a:r>
            <a:r>
              <a:rPr lang="es-VE" altLang="zh-CN" sz="1200" dirty="0">
                <a:solidFill>
                  <a:schemeClr val="tx1"/>
                </a:solidFill>
              </a:rPr>
              <a:t>en la prevención del accidente cerebrovascular recurrente después de un accidente cerebrovascular criptogénico es incierta</a:t>
            </a:r>
            <a:endParaRPr lang="zh-CN" altLang="zh-CN" sz="1200" dirty="0">
              <a:solidFill>
                <a:schemeClr val="tx1"/>
              </a:solidFill>
            </a:endParaRPr>
          </a:p>
        </p:txBody>
      </p:sp>
      <p:sp>
        <p:nvSpPr>
          <p:cNvPr id="11" name="矩形 10"/>
          <p:cNvSpPr/>
          <p:nvPr/>
        </p:nvSpPr>
        <p:spPr>
          <a:xfrm>
            <a:off x="3312534" y="2880949"/>
            <a:ext cx="2525781" cy="1498862"/>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hangingPunct="0"/>
            <a:r>
              <a:rPr lang="es-VE" altLang="zh-CN" sz="1200" dirty="0" smtClean="0">
                <a:solidFill>
                  <a:schemeClr val="tx1"/>
                </a:solidFill>
              </a:rPr>
              <a:t>De cierre </a:t>
            </a:r>
            <a:r>
              <a:rPr lang="es-VE" altLang="zh-CN" sz="1200" dirty="0" err="1">
                <a:solidFill>
                  <a:schemeClr val="tx1"/>
                </a:solidFill>
              </a:rPr>
              <a:t>transcatéter</a:t>
            </a:r>
            <a:r>
              <a:rPr lang="es-VE" altLang="zh-CN" sz="1200" dirty="0">
                <a:solidFill>
                  <a:schemeClr val="tx1"/>
                </a:solidFill>
              </a:rPr>
              <a:t> del FOP no mostraron un riesgo menor de accidente cerebrovascular recurrente con el cierre del FOP que con la terapia médica en sus análisis primarios por intención de tratar, análisis secundarios sugirieron un beneficio con el cierre del FOP.</a:t>
            </a:r>
            <a:endParaRPr lang="zh-CN" altLang="en-US" sz="1200" dirty="0">
              <a:solidFill>
                <a:schemeClr val="tx1"/>
              </a:solidFill>
            </a:endParaRPr>
          </a:p>
        </p:txBody>
      </p:sp>
      <p:sp>
        <p:nvSpPr>
          <p:cNvPr id="12" name="矩形 11"/>
          <p:cNvSpPr/>
          <p:nvPr/>
        </p:nvSpPr>
        <p:spPr>
          <a:xfrm>
            <a:off x="6072603" y="2577976"/>
            <a:ext cx="2525743" cy="1498862"/>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hangingPunct="0"/>
            <a:r>
              <a:rPr lang="es-VE" altLang="zh-CN" sz="1200" dirty="0" smtClean="0">
                <a:solidFill>
                  <a:schemeClr val="tx1"/>
                </a:solidFill>
              </a:rPr>
              <a:t>Determinar la </a:t>
            </a:r>
            <a:r>
              <a:rPr lang="es-VE" altLang="zh-CN" sz="1200" dirty="0">
                <a:solidFill>
                  <a:schemeClr val="tx1"/>
                </a:solidFill>
              </a:rPr>
              <a:t>eficacia y seguridad del cierre del </a:t>
            </a:r>
            <a:r>
              <a:rPr lang="es-VE" altLang="zh-CN" sz="1200" dirty="0" smtClean="0">
                <a:solidFill>
                  <a:schemeClr val="tx1"/>
                </a:solidFill>
              </a:rPr>
              <a:t>más </a:t>
            </a:r>
            <a:r>
              <a:rPr lang="es-VE" altLang="zh-CN" sz="1200" dirty="0">
                <a:solidFill>
                  <a:schemeClr val="tx1"/>
                </a:solidFill>
              </a:rPr>
              <a:t>la terapia antiplaquetaria, en comparación con la terapia antiplaquetaria </a:t>
            </a:r>
            <a:r>
              <a:rPr lang="es-VE" altLang="zh-CN" sz="1200" dirty="0" smtClean="0">
                <a:solidFill>
                  <a:schemeClr val="tx1"/>
                </a:solidFill>
              </a:rPr>
              <a:t>sola. </a:t>
            </a:r>
          </a:p>
          <a:p>
            <a:pPr lvl="0" algn="just" eaLnBrk="0" hangingPunct="0"/>
            <a:r>
              <a:rPr lang="es-VE" altLang="zh-CN" sz="1200" b="1" dirty="0" smtClean="0">
                <a:solidFill>
                  <a:schemeClr val="tx1"/>
                </a:solidFill>
              </a:rPr>
              <a:t>prevención </a:t>
            </a:r>
            <a:r>
              <a:rPr lang="es-VE" altLang="zh-CN" sz="1200" b="1" dirty="0">
                <a:solidFill>
                  <a:schemeClr val="tx1"/>
                </a:solidFill>
              </a:rPr>
              <a:t>del ictus isquémico clínico recurrente o un nuevo infarto cerebral. en pacientes con FOP que habían sufrido un ictus criptogénico</a:t>
            </a:r>
            <a:r>
              <a:rPr lang="es-VE" altLang="zh-CN" sz="1200" dirty="0">
                <a:solidFill>
                  <a:schemeClr val="tx1"/>
                </a:solidFill>
              </a:rPr>
              <a:t>.</a:t>
            </a:r>
            <a:endParaRPr lang="zh-CN" altLang="en-US" sz="1200" dirty="0">
              <a:solidFill>
                <a:schemeClr val="tx1"/>
              </a:solidFill>
            </a:endParaRPr>
          </a:p>
        </p:txBody>
      </p:sp>
      <p:grpSp>
        <p:nvGrpSpPr>
          <p:cNvPr id="17" name="组合 16"/>
          <p:cNvGrpSpPr/>
          <p:nvPr/>
        </p:nvGrpSpPr>
        <p:grpSpPr>
          <a:xfrm>
            <a:off x="539354" y="987574"/>
            <a:ext cx="8065294" cy="1152496"/>
            <a:chOff x="539354" y="987574"/>
            <a:chExt cx="8065294" cy="1152496"/>
          </a:xfrm>
        </p:grpSpPr>
        <p:sp>
          <p:nvSpPr>
            <p:cNvPr id="7" name="矩形 6">
              <a:extLst>
                <a:ext uri="{FF2B5EF4-FFF2-40B4-BE49-F238E27FC236}">
                  <a16:creationId xmlns:a16="http://schemas.microsoft.com/office/drawing/2014/main" id="{8B3432B9-0ADB-46EA-B6C4-0952233924CC}"/>
                </a:ext>
              </a:extLst>
            </p:cNvPr>
            <p:cNvSpPr>
              <a:spLocks/>
            </p:cNvSpPr>
            <p:nvPr/>
          </p:nvSpPr>
          <p:spPr bwMode="auto">
            <a:xfrm>
              <a:off x="539354" y="1812868"/>
              <a:ext cx="2525781" cy="326489"/>
            </a:xfrm>
            <a:prstGeom prst="rect">
              <a:avLst/>
            </a:prstGeom>
            <a:solidFill>
              <a:schemeClr val="accent1"/>
            </a:solidFill>
            <a:ln>
              <a:noFill/>
            </a:ln>
            <a:extLst/>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lvl="0" algn="ctr"/>
              <a:r>
                <a:rPr lang="en-US" altLang="zh-CN" sz="2000" b="1" dirty="0" err="1" smtClean="0">
                  <a:solidFill>
                    <a:schemeClr val="bg1"/>
                  </a:solidFill>
                </a:rPr>
                <a:t>Eficacia</a:t>
              </a:r>
              <a:r>
                <a:rPr lang="en-US" altLang="zh-CN" sz="2000" b="1" dirty="0" smtClean="0">
                  <a:solidFill>
                    <a:schemeClr val="bg1"/>
                  </a:solidFill>
                </a:rPr>
                <a:t> </a:t>
              </a:r>
              <a:endParaRPr kumimoji="0" lang="zh-CN" altLang="zh-CN" sz="1600" b="1" i="0" u="none" strike="noStrike" cap="none" normalizeH="0" baseline="0" dirty="0">
                <a:ln>
                  <a:noFill/>
                </a:ln>
                <a:solidFill>
                  <a:schemeClr val="bg1"/>
                </a:solidFill>
                <a:effectLst/>
              </a:endParaRPr>
            </a:p>
          </p:txBody>
        </p:sp>
        <p:sp>
          <p:nvSpPr>
            <p:cNvPr id="8" name="矩形 7">
              <a:extLst>
                <a:ext uri="{FF2B5EF4-FFF2-40B4-BE49-F238E27FC236}">
                  <a16:creationId xmlns:a16="http://schemas.microsoft.com/office/drawing/2014/main" id="{8B3432B9-0ADB-46EA-B6C4-0952233924CC}"/>
                </a:ext>
              </a:extLst>
            </p:cNvPr>
            <p:cNvSpPr>
              <a:spLocks/>
            </p:cNvSpPr>
            <p:nvPr/>
          </p:nvSpPr>
          <p:spPr bwMode="auto">
            <a:xfrm>
              <a:off x="3312534" y="1486379"/>
              <a:ext cx="2525781" cy="326489"/>
            </a:xfrm>
            <a:prstGeom prst="rect">
              <a:avLst/>
            </a:prstGeom>
            <a:solidFill>
              <a:schemeClr val="accent2">
                <a:lumMod val="75000"/>
              </a:schemeClr>
            </a:solidFill>
            <a:ln>
              <a:noFill/>
            </a:ln>
            <a:extLst/>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lvl="0" algn="ctr"/>
              <a:r>
                <a:rPr lang="en-US" altLang="zh-CN" sz="2000" b="1" dirty="0" smtClean="0">
                  <a:solidFill>
                    <a:schemeClr val="bg1"/>
                  </a:solidFill>
                </a:rPr>
                <a:t>3 </a:t>
              </a:r>
              <a:r>
                <a:rPr lang="en-US" altLang="zh-CN" sz="2000" b="1" dirty="0" err="1" smtClean="0">
                  <a:solidFill>
                    <a:schemeClr val="bg1"/>
                  </a:solidFill>
                </a:rPr>
                <a:t>ensayos</a:t>
              </a:r>
              <a:r>
                <a:rPr lang="en-US" altLang="zh-CN" sz="2000" b="1" dirty="0" smtClean="0">
                  <a:solidFill>
                    <a:schemeClr val="bg1"/>
                  </a:solidFill>
                </a:rPr>
                <a:t> </a:t>
              </a:r>
              <a:r>
                <a:rPr lang="en-US" altLang="zh-CN" sz="2000" b="1" dirty="0" err="1" smtClean="0">
                  <a:solidFill>
                    <a:schemeClr val="bg1"/>
                  </a:solidFill>
                </a:rPr>
                <a:t>aleatorizados</a:t>
              </a:r>
              <a:endParaRPr lang="zh-CN" altLang="en-US" sz="2000" b="1" dirty="0">
                <a:solidFill>
                  <a:schemeClr val="bg1"/>
                </a:solidFill>
              </a:endParaRPr>
            </a:p>
          </p:txBody>
        </p:sp>
        <p:sp>
          <p:nvSpPr>
            <p:cNvPr id="9" name="箭头: 五边形 8">
              <a:extLst>
                <a:ext uri="{FF2B5EF4-FFF2-40B4-BE49-F238E27FC236}">
                  <a16:creationId xmlns:a16="http://schemas.microsoft.com/office/drawing/2014/main" id="{8B3432B9-0ADB-46EA-B6C4-0952233924CC}"/>
                </a:ext>
              </a:extLst>
            </p:cNvPr>
            <p:cNvSpPr>
              <a:spLocks/>
            </p:cNvSpPr>
            <p:nvPr/>
          </p:nvSpPr>
          <p:spPr bwMode="auto">
            <a:xfrm>
              <a:off x="6085713" y="987574"/>
              <a:ext cx="2518935" cy="506509"/>
            </a:xfrm>
            <a:prstGeom prst="homePlate">
              <a:avLst/>
            </a:prstGeom>
            <a:solidFill>
              <a:schemeClr val="accent3"/>
            </a:solidFill>
            <a:ln>
              <a:noFill/>
            </a:ln>
            <a:extLst/>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lvl="0" algn="ctr"/>
              <a:r>
                <a:rPr lang="en-US" altLang="zh-CN" sz="1400" b="1" dirty="0" err="1" smtClean="0">
                  <a:solidFill>
                    <a:schemeClr val="bg1"/>
                  </a:solidFill>
                </a:rPr>
                <a:t>Objetivo</a:t>
              </a:r>
              <a:r>
                <a:rPr lang="en-US" altLang="zh-CN" sz="1400" b="1" dirty="0" smtClean="0">
                  <a:solidFill>
                    <a:schemeClr val="bg1"/>
                  </a:solidFill>
                </a:rPr>
                <a:t> del </a:t>
              </a:r>
              <a:r>
                <a:rPr lang="en-US" altLang="zh-CN" sz="1400" b="1" dirty="0" err="1" smtClean="0">
                  <a:solidFill>
                    <a:schemeClr val="bg1"/>
                  </a:solidFill>
                </a:rPr>
                <a:t>estudio</a:t>
              </a:r>
              <a:r>
                <a:rPr lang="en-US" altLang="zh-CN" sz="1400" b="1" dirty="0" smtClean="0">
                  <a:solidFill>
                    <a:schemeClr val="bg1"/>
                  </a:solidFill>
                </a:rPr>
                <a:t> </a:t>
              </a:r>
              <a:r>
                <a:rPr lang="en-US" altLang="zh-CN" sz="1400" b="1" dirty="0" err="1" smtClean="0">
                  <a:solidFill>
                    <a:schemeClr val="bg1"/>
                  </a:solidFill>
                </a:rPr>
                <a:t>clínico</a:t>
              </a:r>
              <a:r>
                <a:rPr lang="en-US" altLang="zh-CN" sz="1400" b="1" dirty="0" smtClean="0">
                  <a:solidFill>
                    <a:schemeClr val="bg1"/>
                  </a:solidFill>
                </a:rPr>
                <a:t> GORE REDUCE</a:t>
              </a:r>
              <a:endParaRPr lang="zh-CN" altLang="en-US" sz="1400" b="1" dirty="0">
                <a:solidFill>
                  <a:schemeClr val="bg1"/>
                </a:solidFill>
              </a:endParaRPr>
            </a:p>
          </p:txBody>
        </p:sp>
        <p:sp>
          <p:nvSpPr>
            <p:cNvPr id="13" name="任意多边形: 形状 12"/>
            <p:cNvSpPr/>
            <p:nvPr/>
          </p:nvSpPr>
          <p:spPr>
            <a:xfrm>
              <a:off x="3058366" y="1489237"/>
              <a:ext cx="254206" cy="650833"/>
            </a:xfrm>
            <a:custGeom>
              <a:avLst/>
              <a:gdLst>
                <a:gd name="connsiteX0" fmla="*/ 0 w 346710"/>
                <a:gd name="connsiteY0" fmla="*/ 426720 h 853440"/>
                <a:gd name="connsiteX1" fmla="*/ 0 w 346710"/>
                <a:gd name="connsiteY1" fmla="*/ 853440 h 853440"/>
                <a:gd name="connsiteX2" fmla="*/ 346710 w 346710"/>
                <a:gd name="connsiteY2" fmla="*/ 426720 h 853440"/>
                <a:gd name="connsiteX3" fmla="*/ 346710 w 346710"/>
                <a:gd name="connsiteY3" fmla="*/ 0 h 853440"/>
                <a:gd name="connsiteX4" fmla="*/ 0 w 346710"/>
                <a:gd name="connsiteY4" fmla="*/ 426720 h 853440"/>
                <a:gd name="connsiteX0" fmla="*/ 0 w 346710"/>
                <a:gd name="connsiteY0" fmla="*/ 436245 h 862965"/>
                <a:gd name="connsiteX1" fmla="*/ 0 w 346710"/>
                <a:gd name="connsiteY1" fmla="*/ 862965 h 862965"/>
                <a:gd name="connsiteX2" fmla="*/ 346710 w 346710"/>
                <a:gd name="connsiteY2" fmla="*/ 436245 h 862965"/>
                <a:gd name="connsiteX3" fmla="*/ 342900 w 346710"/>
                <a:gd name="connsiteY3" fmla="*/ 0 h 862965"/>
                <a:gd name="connsiteX4" fmla="*/ 0 w 346710"/>
                <a:gd name="connsiteY4" fmla="*/ 436245 h 862965"/>
                <a:gd name="connsiteX0" fmla="*/ 1905 w 348615"/>
                <a:gd name="connsiteY0" fmla="*/ 436245 h 870585"/>
                <a:gd name="connsiteX1" fmla="*/ 0 w 348615"/>
                <a:gd name="connsiteY1" fmla="*/ 870585 h 870585"/>
                <a:gd name="connsiteX2" fmla="*/ 348615 w 348615"/>
                <a:gd name="connsiteY2" fmla="*/ 436245 h 870585"/>
                <a:gd name="connsiteX3" fmla="*/ 344805 w 348615"/>
                <a:gd name="connsiteY3" fmla="*/ 0 h 870585"/>
                <a:gd name="connsiteX4" fmla="*/ 1905 w 348615"/>
                <a:gd name="connsiteY4" fmla="*/ 436245 h 870585"/>
                <a:gd name="connsiteX0" fmla="*/ 0 w 350520"/>
                <a:gd name="connsiteY0" fmla="*/ 438150 h 870585"/>
                <a:gd name="connsiteX1" fmla="*/ 1905 w 350520"/>
                <a:gd name="connsiteY1" fmla="*/ 870585 h 870585"/>
                <a:gd name="connsiteX2" fmla="*/ 350520 w 350520"/>
                <a:gd name="connsiteY2" fmla="*/ 436245 h 870585"/>
                <a:gd name="connsiteX3" fmla="*/ 346710 w 350520"/>
                <a:gd name="connsiteY3" fmla="*/ 0 h 870585"/>
                <a:gd name="connsiteX4" fmla="*/ 0 w 350520"/>
                <a:gd name="connsiteY4" fmla="*/ 438150 h 870585"/>
                <a:gd name="connsiteX0" fmla="*/ 0 w 356235"/>
                <a:gd name="connsiteY0" fmla="*/ 438150 h 870585"/>
                <a:gd name="connsiteX1" fmla="*/ 762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35"/>
                <a:gd name="connsiteY0" fmla="*/ 438150 h 870585"/>
                <a:gd name="connsiteX1" fmla="*/ 381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88"/>
                <a:gd name="connsiteY0" fmla="*/ 434344 h 866779"/>
                <a:gd name="connsiteX1" fmla="*/ 3810 w 356288"/>
                <a:gd name="connsiteY1" fmla="*/ 866779 h 866779"/>
                <a:gd name="connsiteX2" fmla="*/ 356235 w 356288"/>
                <a:gd name="connsiteY2" fmla="*/ 432439 h 866779"/>
                <a:gd name="connsiteX3" fmla="*/ 356288 w 356288"/>
                <a:gd name="connsiteY3" fmla="*/ 0 h 866779"/>
                <a:gd name="connsiteX4" fmla="*/ 0 w 356288"/>
                <a:gd name="connsiteY4" fmla="*/ 434344 h 86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88" h="866779">
                  <a:moveTo>
                    <a:pt x="0" y="434344"/>
                  </a:moveTo>
                  <a:lnTo>
                    <a:pt x="3810" y="866779"/>
                  </a:lnTo>
                  <a:lnTo>
                    <a:pt x="356235" y="432439"/>
                  </a:lnTo>
                  <a:cubicBezTo>
                    <a:pt x="356253" y="288293"/>
                    <a:pt x="356270" y="144146"/>
                    <a:pt x="356288" y="0"/>
                  </a:cubicBezTo>
                  <a:lnTo>
                    <a:pt x="0" y="434344"/>
                  </a:lnTo>
                  <a:close/>
                </a:path>
              </a:pathLst>
            </a:custGeom>
            <a:gradFill flip="none" rotWithShape="1">
              <a:gsLst>
                <a:gs pos="0">
                  <a:schemeClr val="accent1"/>
                </a:gs>
                <a:gs pos="100000">
                  <a:schemeClr val="accent2">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p:cNvSpPr/>
            <p:nvPr/>
          </p:nvSpPr>
          <p:spPr>
            <a:xfrm>
              <a:off x="5825166" y="987574"/>
              <a:ext cx="267317" cy="1008112"/>
            </a:xfrm>
            <a:custGeom>
              <a:avLst/>
              <a:gdLst>
                <a:gd name="connsiteX0" fmla="*/ 0 w 346710"/>
                <a:gd name="connsiteY0" fmla="*/ 426720 h 853440"/>
                <a:gd name="connsiteX1" fmla="*/ 0 w 346710"/>
                <a:gd name="connsiteY1" fmla="*/ 853440 h 853440"/>
                <a:gd name="connsiteX2" fmla="*/ 346710 w 346710"/>
                <a:gd name="connsiteY2" fmla="*/ 426720 h 853440"/>
                <a:gd name="connsiteX3" fmla="*/ 346710 w 346710"/>
                <a:gd name="connsiteY3" fmla="*/ 0 h 853440"/>
                <a:gd name="connsiteX4" fmla="*/ 0 w 346710"/>
                <a:gd name="connsiteY4" fmla="*/ 426720 h 853440"/>
                <a:gd name="connsiteX0" fmla="*/ 0 w 346710"/>
                <a:gd name="connsiteY0" fmla="*/ 436245 h 862965"/>
                <a:gd name="connsiteX1" fmla="*/ 0 w 346710"/>
                <a:gd name="connsiteY1" fmla="*/ 862965 h 862965"/>
                <a:gd name="connsiteX2" fmla="*/ 346710 w 346710"/>
                <a:gd name="connsiteY2" fmla="*/ 436245 h 862965"/>
                <a:gd name="connsiteX3" fmla="*/ 342900 w 346710"/>
                <a:gd name="connsiteY3" fmla="*/ 0 h 862965"/>
                <a:gd name="connsiteX4" fmla="*/ 0 w 346710"/>
                <a:gd name="connsiteY4" fmla="*/ 436245 h 862965"/>
                <a:gd name="connsiteX0" fmla="*/ 1905 w 348615"/>
                <a:gd name="connsiteY0" fmla="*/ 436245 h 870585"/>
                <a:gd name="connsiteX1" fmla="*/ 0 w 348615"/>
                <a:gd name="connsiteY1" fmla="*/ 870585 h 870585"/>
                <a:gd name="connsiteX2" fmla="*/ 348615 w 348615"/>
                <a:gd name="connsiteY2" fmla="*/ 436245 h 870585"/>
                <a:gd name="connsiteX3" fmla="*/ 344805 w 348615"/>
                <a:gd name="connsiteY3" fmla="*/ 0 h 870585"/>
                <a:gd name="connsiteX4" fmla="*/ 1905 w 348615"/>
                <a:gd name="connsiteY4" fmla="*/ 436245 h 870585"/>
                <a:gd name="connsiteX0" fmla="*/ 0 w 350520"/>
                <a:gd name="connsiteY0" fmla="*/ 438150 h 870585"/>
                <a:gd name="connsiteX1" fmla="*/ 1905 w 350520"/>
                <a:gd name="connsiteY1" fmla="*/ 870585 h 870585"/>
                <a:gd name="connsiteX2" fmla="*/ 350520 w 350520"/>
                <a:gd name="connsiteY2" fmla="*/ 436245 h 870585"/>
                <a:gd name="connsiteX3" fmla="*/ 346710 w 350520"/>
                <a:gd name="connsiteY3" fmla="*/ 0 h 870585"/>
                <a:gd name="connsiteX4" fmla="*/ 0 w 350520"/>
                <a:gd name="connsiteY4" fmla="*/ 438150 h 870585"/>
                <a:gd name="connsiteX0" fmla="*/ 0 w 356235"/>
                <a:gd name="connsiteY0" fmla="*/ 438150 h 870585"/>
                <a:gd name="connsiteX1" fmla="*/ 762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35"/>
                <a:gd name="connsiteY0" fmla="*/ 438150 h 870585"/>
                <a:gd name="connsiteX1" fmla="*/ 381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88"/>
                <a:gd name="connsiteY0" fmla="*/ 434344 h 866779"/>
                <a:gd name="connsiteX1" fmla="*/ 3810 w 356288"/>
                <a:gd name="connsiteY1" fmla="*/ 866779 h 866779"/>
                <a:gd name="connsiteX2" fmla="*/ 356235 w 356288"/>
                <a:gd name="connsiteY2" fmla="*/ 432439 h 866779"/>
                <a:gd name="connsiteX3" fmla="*/ 356288 w 356288"/>
                <a:gd name="connsiteY3" fmla="*/ 0 h 866779"/>
                <a:gd name="connsiteX4" fmla="*/ 0 w 356288"/>
                <a:gd name="connsiteY4" fmla="*/ 434344 h 86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88" h="866779">
                  <a:moveTo>
                    <a:pt x="0" y="434344"/>
                  </a:moveTo>
                  <a:lnTo>
                    <a:pt x="3810" y="866779"/>
                  </a:lnTo>
                  <a:lnTo>
                    <a:pt x="356235" y="432439"/>
                  </a:lnTo>
                  <a:cubicBezTo>
                    <a:pt x="356253" y="288293"/>
                    <a:pt x="356270" y="144146"/>
                    <a:pt x="356288" y="0"/>
                  </a:cubicBezTo>
                  <a:lnTo>
                    <a:pt x="0" y="434344"/>
                  </a:lnTo>
                  <a:close/>
                </a:path>
              </a:pathLst>
            </a:custGeom>
            <a:gradFill flip="none" rotWithShape="1">
              <a:gsLst>
                <a:gs pos="100000">
                  <a:schemeClr val="accent3"/>
                </a:gs>
                <a:gs pos="0">
                  <a:schemeClr val="accent2">
                    <a:lumMod val="70000"/>
                    <a:lumOff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矩形 14">
            <a:extLst/>
          </p:cNvPr>
          <p:cNvSpPr>
            <a:spLocks/>
          </p:cNvSpPr>
          <p:nvPr/>
        </p:nvSpPr>
        <p:spPr bwMode="auto">
          <a:xfrm>
            <a:off x="6072603" y="1547446"/>
            <a:ext cx="2525781" cy="96116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lt1"/>
              </a:solidFill>
            </a:endParaRPr>
          </a:p>
        </p:txBody>
      </p:sp>
      <p:sp>
        <p:nvSpPr>
          <p:cNvPr id="16"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rPr>
              <a:t>Introducción</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Rectángulo 1"/>
          <p:cNvSpPr/>
          <p:nvPr/>
        </p:nvSpPr>
        <p:spPr>
          <a:xfrm>
            <a:off x="738276" y="566200"/>
            <a:ext cx="8132268" cy="307777"/>
          </a:xfrm>
          <a:prstGeom prst="rect">
            <a:avLst/>
          </a:prstGeom>
        </p:spPr>
        <p:txBody>
          <a:bodyPr wrap="square">
            <a:spAutoFit/>
          </a:bodyPr>
          <a:lstStyle/>
          <a:p>
            <a:r>
              <a:rPr lang="es-VE" sz="1400" b="1" dirty="0">
                <a:solidFill>
                  <a:schemeClr val="accent5">
                    <a:lumMod val="75000"/>
                  </a:schemeClr>
                </a:solidFill>
              </a:rPr>
              <a:t>El foramen oval </a:t>
            </a:r>
            <a:r>
              <a:rPr lang="es-VE" sz="1400" b="1" dirty="0" smtClean="0">
                <a:solidFill>
                  <a:schemeClr val="accent5">
                    <a:lumMod val="75000"/>
                  </a:schemeClr>
                </a:solidFill>
              </a:rPr>
              <a:t>permeable </a:t>
            </a:r>
            <a:r>
              <a:rPr lang="es-VE" sz="1400" b="1" dirty="0">
                <a:solidFill>
                  <a:schemeClr val="accent5">
                    <a:lumMod val="75000"/>
                  </a:schemeClr>
                </a:solidFill>
              </a:rPr>
              <a:t>(FOP) es una causa potencial de accidente cerebrovascular criptogénico.</a:t>
            </a:r>
          </a:p>
        </p:txBody>
      </p:sp>
      <p:sp>
        <p:nvSpPr>
          <p:cNvPr id="18" name="Rectángulo 17"/>
          <p:cNvSpPr/>
          <p:nvPr/>
        </p:nvSpPr>
        <p:spPr>
          <a:xfrm>
            <a:off x="6216855" y="4907482"/>
            <a:ext cx="2951161" cy="246221"/>
          </a:xfrm>
          <a:prstGeom prst="rect">
            <a:avLst/>
          </a:prstGeom>
          <a:solidFill>
            <a:schemeClr val="accent1"/>
          </a:solidFill>
        </p:spPr>
        <p:txBody>
          <a:bodyPr wrap="square">
            <a:spAutoFit/>
          </a:bodyPr>
          <a:lstStyle/>
          <a:p>
            <a:pPr algn="ctr"/>
            <a:r>
              <a:rPr lang="es-VE" sz="1000" dirty="0">
                <a:solidFill>
                  <a:schemeClr val="bg1"/>
                </a:solidFill>
              </a:rPr>
              <a:t>n </a:t>
            </a:r>
            <a:r>
              <a:rPr lang="es-VE" sz="1000" dirty="0" err="1">
                <a:solidFill>
                  <a:schemeClr val="bg1"/>
                </a:solidFill>
              </a:rPr>
              <a:t>engl</a:t>
            </a:r>
            <a:r>
              <a:rPr lang="es-VE" sz="1000" dirty="0">
                <a:solidFill>
                  <a:schemeClr val="bg1"/>
                </a:solidFill>
              </a:rPr>
              <a:t> j </a:t>
            </a:r>
            <a:r>
              <a:rPr lang="es-VE" sz="1000" dirty="0" err="1">
                <a:solidFill>
                  <a:schemeClr val="bg1"/>
                </a:solidFill>
              </a:rPr>
              <a:t>med</a:t>
            </a:r>
            <a:r>
              <a:rPr lang="es-VE" sz="1000" dirty="0">
                <a:solidFill>
                  <a:schemeClr val="bg1"/>
                </a:solidFill>
              </a:rPr>
              <a:t> 377;11 nejm.org </a:t>
            </a:r>
            <a:r>
              <a:rPr lang="es-VE" sz="1000" dirty="0" err="1">
                <a:solidFill>
                  <a:schemeClr val="bg1"/>
                </a:solidFill>
              </a:rPr>
              <a:t>September</a:t>
            </a:r>
            <a:r>
              <a:rPr lang="es-VE" sz="1000" dirty="0">
                <a:solidFill>
                  <a:schemeClr val="bg1"/>
                </a:solidFill>
              </a:rPr>
              <a:t> 14, 2017</a:t>
            </a:r>
          </a:p>
        </p:txBody>
      </p:sp>
    </p:spTree>
    <p:extLst>
      <p:ext uri="{BB962C8B-B14F-4D97-AF65-F5344CB8AC3E}">
        <p14:creationId xmlns:p14="http://schemas.microsoft.com/office/powerpoint/2010/main" val="3291800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0" grpId="1" animBg="1"/>
      <p:bldP spid="11" grpId="0" animBg="1"/>
      <p:bldP spid="11" grpId="1" animBg="1"/>
      <p:bldP spid="12" grpId="0" animBg="1"/>
      <p:bldP spid="12" grpId="1"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8">
            <a:extLst>
              <a:ext uri="{FF2B5EF4-FFF2-40B4-BE49-F238E27FC236}">
                <a16:creationId xmlns:a16="http://schemas.microsoft.com/office/drawing/2014/main" id="{5FCB5A2A-0A5F-48B1-A215-09F27028129E}"/>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2">
            <a:extLst>
              <a:ext uri="{FF2B5EF4-FFF2-40B4-BE49-F238E27FC236}">
                <a16:creationId xmlns:a16="http://schemas.microsoft.com/office/drawing/2014/main" id="{B9035F64-8700-4C75-9CDF-0A42A9FCF1B3}"/>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
            <a:extLst>
              <a:ext uri="{FF2B5EF4-FFF2-40B4-BE49-F238E27FC236}">
                <a16:creationId xmlns:a16="http://schemas.microsoft.com/office/drawing/2014/main" id="{7F892FD4-C230-4690-8F95-83081AFA6CC8}"/>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
            <a:extLst>
              <a:ext uri="{FF2B5EF4-FFF2-40B4-BE49-F238E27FC236}">
                <a16:creationId xmlns:a16="http://schemas.microsoft.com/office/drawing/2014/main" id="{27B072DB-93A9-4B2A-8E7F-35E33FE00E70}"/>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4">
            <a:extLst>
              <a:ext uri="{FF2B5EF4-FFF2-40B4-BE49-F238E27FC236}">
                <a16:creationId xmlns:a16="http://schemas.microsoft.com/office/drawing/2014/main" id="{5BD84138-A935-414C-90FF-B94CC16DB72F}"/>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5">
            <a:extLst>
              <a:ext uri="{FF2B5EF4-FFF2-40B4-BE49-F238E27FC236}">
                <a16:creationId xmlns:a16="http://schemas.microsoft.com/office/drawing/2014/main" id="{FD851B55-9FD6-45ED-BFCD-F9333137B2C6}"/>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
            <a:extLst>
              <a:ext uri="{FF2B5EF4-FFF2-40B4-BE49-F238E27FC236}">
                <a16:creationId xmlns:a16="http://schemas.microsoft.com/office/drawing/2014/main" id="{A0B2C631-D37E-4893-BB05-02B68953D592}"/>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矩形 30">
            <a:extLst>
              <a:ext uri="{FF2B5EF4-FFF2-40B4-BE49-F238E27FC236}">
                <a16:creationId xmlns:a16="http://schemas.microsoft.com/office/drawing/2014/main" id="{84694A8A-6F5A-48DF-9802-281FF6292ADC}"/>
              </a:ext>
            </a:extLst>
          </p:cNvPr>
          <p:cNvSpPr/>
          <p:nvPr/>
        </p:nvSpPr>
        <p:spPr>
          <a:xfrm>
            <a:off x="4107006" y="1158734"/>
            <a:ext cx="1354766" cy="1323439"/>
          </a:xfrm>
          <a:prstGeom prst="rect">
            <a:avLst/>
          </a:prstGeom>
        </p:spPr>
        <p:txBody>
          <a:bodyPr wrap="square">
            <a:spAutoFit/>
          </a:bodyPr>
          <a:lstStyle/>
          <a:p>
            <a:pPr fontAlgn="auto">
              <a:spcBef>
                <a:spcPts val="0"/>
              </a:spcBef>
              <a:spcAft>
                <a:spcPts val="0"/>
              </a:spcAft>
              <a:defRPr/>
            </a:pPr>
            <a:r>
              <a:rPr lang="en-US" altLang="zh-CN" sz="8000" spc="300" dirty="0">
                <a:latin typeface="Agency FB" panose="020B0503020202020204" pitchFamily="34" charset="0"/>
                <a:cs typeface="+mn-ea"/>
                <a:sym typeface="+mn-lt"/>
              </a:rPr>
              <a:t>02</a:t>
            </a:r>
            <a:endParaRPr lang="zh-CN" altLang="en-US" sz="8000" spc="300" dirty="0">
              <a:latin typeface="Agency FB" panose="020B0503020202020204" pitchFamily="34" charset="0"/>
              <a:cs typeface="+mn-ea"/>
              <a:sym typeface="+mn-lt"/>
            </a:endParaRPr>
          </a:p>
        </p:txBody>
      </p:sp>
      <p:sp>
        <p:nvSpPr>
          <p:cNvPr id="44" name="TextBox 7">
            <a:extLst>
              <a:ext uri="{FF2B5EF4-FFF2-40B4-BE49-F238E27FC236}">
                <a16:creationId xmlns:a16="http://schemas.microsoft.com/office/drawing/2014/main" id="{671DE4AA-FF54-46B6-9BDE-C16C9F2E649C}"/>
              </a:ext>
            </a:extLst>
          </p:cNvPr>
          <p:cNvSpPr>
            <a:spLocks noChangeArrowheads="1"/>
          </p:cNvSpPr>
          <p:nvPr/>
        </p:nvSpPr>
        <p:spPr bwMode="auto">
          <a:xfrm>
            <a:off x="2699793" y="2357486"/>
            <a:ext cx="374441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s-VE" altLang="zh-CN" sz="2800" b="1" dirty="0" smtClean="0">
                <a:solidFill>
                  <a:srgbClr val="007779"/>
                </a:solidFill>
                <a:latin typeface="微软雅黑" panose="020B0503020204020204" pitchFamily="34" charset="-122"/>
                <a:ea typeface="微软雅黑" panose="020B0503020204020204" pitchFamily="34" charset="-122"/>
                <a:cs typeface="+mn-ea"/>
                <a:sym typeface="+mn-lt"/>
              </a:rPr>
              <a:t>Punto final primario</a:t>
            </a:r>
            <a:endParaRPr lang="zh-CN" altLang="en-US" sz="2800" b="1"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288671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par>
                          <p:cTn id="24" fill="hold">
                            <p:stCondLst>
                              <p:cond delay="1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44"/>
                                        </p:tgtEl>
                                        <p:attrNameLst>
                                          <p:attrName>style.visibility</p:attrName>
                                        </p:attrNameLst>
                                      </p:cBhvr>
                                      <p:to>
                                        <p:strVal val="visible"/>
                                      </p:to>
                                    </p:set>
                                    <p:anim by="(-#ppt_w*2)" calcmode="lin" valueType="num">
                                      <p:cBhvr rctx="PPT">
                                        <p:cTn id="27" dur="500" autoRev="1" fill="hold">
                                          <p:stCondLst>
                                            <p:cond delay="0"/>
                                          </p:stCondLst>
                                        </p:cTn>
                                        <p:tgtEl>
                                          <p:spTgt spid="44"/>
                                        </p:tgtEl>
                                        <p:attrNameLst>
                                          <p:attrName>ppt_w</p:attrName>
                                        </p:attrNameLst>
                                      </p:cBhvr>
                                    </p:anim>
                                    <p:anim by="(#ppt_w*0.50)" calcmode="lin" valueType="num">
                                      <p:cBhvr>
                                        <p:cTn id="28" dur="500" decel="50000" autoRev="1" fill="hold">
                                          <p:stCondLst>
                                            <p:cond delay="0"/>
                                          </p:stCondLst>
                                        </p:cTn>
                                        <p:tgtEl>
                                          <p:spTgt spid="44"/>
                                        </p:tgtEl>
                                        <p:attrNameLst>
                                          <p:attrName>ppt_x</p:attrName>
                                        </p:attrNameLst>
                                      </p:cBhvr>
                                    </p:anim>
                                    <p:anim from="(-#ppt_h/2)" to="(#ppt_y)" calcmode="lin" valueType="num">
                                      <p:cBhvr>
                                        <p:cTn id="29" dur="1000" fill="hold">
                                          <p:stCondLst>
                                            <p:cond delay="0"/>
                                          </p:stCondLst>
                                        </p:cTn>
                                        <p:tgtEl>
                                          <p:spTgt spid="44"/>
                                        </p:tgtEl>
                                        <p:attrNameLst>
                                          <p:attrName>ppt_y</p:attrName>
                                        </p:attrNameLst>
                                      </p:cBhvr>
                                    </p:anim>
                                    <p:animRot by="21600000">
                                      <p:cBhvr>
                                        <p:cTn id="30" dur="1000" fill="hold">
                                          <p:stCondLst>
                                            <p:cond delay="0"/>
                                          </p:stCondLst>
                                        </p:cTn>
                                        <p:tgtEl>
                                          <p:spTgt spid="44"/>
                                        </p:tgtEl>
                                        <p:attrNameLst>
                                          <p:attrName>r</p:attrName>
                                        </p:attrNameLst>
                                      </p:cBhvr>
                                    </p:animRot>
                                  </p:childTnLst>
                                </p:cTn>
                              </p:par>
                            </p:childTnLst>
                          </p:cTn>
                        </p:par>
                        <p:par>
                          <p:cTn id="31" fill="hold">
                            <p:stCondLst>
                              <p:cond delay="3700"/>
                            </p:stCondLst>
                            <p:childTnLst>
                              <p:par>
                                <p:cTn id="32" presetID="36" presetClass="emph" presetSubtype="0" fill="hold" grpId="1" nodeType="afterEffect">
                                  <p:stCondLst>
                                    <p:cond delay="0"/>
                                  </p:stCondLst>
                                  <p:iterate type="lt">
                                    <p:tmPct val="10000"/>
                                  </p:iterate>
                                  <p:childTnLst>
                                    <p:animScale>
                                      <p:cBhvr>
                                        <p:cTn id="33" dur="250" autoRev="1" fill="hold">
                                          <p:stCondLst>
                                            <p:cond delay="0"/>
                                          </p:stCondLst>
                                        </p:cTn>
                                        <p:tgtEl>
                                          <p:spTgt spid="44"/>
                                        </p:tgtEl>
                                      </p:cBhvr>
                                      <p:to x="80000" y="100000"/>
                                    </p:animScale>
                                    <p:anim by="(#ppt_w*0.10)" calcmode="lin" valueType="num">
                                      <p:cBhvr>
                                        <p:cTn id="34" dur="250" autoRev="1" fill="hold">
                                          <p:stCondLst>
                                            <p:cond delay="0"/>
                                          </p:stCondLst>
                                        </p:cTn>
                                        <p:tgtEl>
                                          <p:spTgt spid="44"/>
                                        </p:tgtEl>
                                        <p:attrNameLst>
                                          <p:attrName>ppt_x</p:attrName>
                                        </p:attrNameLst>
                                      </p:cBhvr>
                                    </p:anim>
                                    <p:anim by="(-#ppt_w*0.10)" calcmode="lin" valueType="num">
                                      <p:cBhvr>
                                        <p:cTn id="35" dur="250" autoRev="1" fill="hold">
                                          <p:stCondLst>
                                            <p:cond delay="0"/>
                                          </p:stCondLst>
                                        </p:cTn>
                                        <p:tgtEl>
                                          <p:spTgt spid="44"/>
                                        </p:tgtEl>
                                        <p:attrNameLst>
                                          <p:attrName>ppt_y</p:attrName>
                                        </p:attrNameLst>
                                      </p:cBhvr>
                                    </p:anim>
                                    <p:animRot by="-480000">
                                      <p:cBhvr>
                                        <p:cTn id="36" dur="250" autoRev="1" fill="hold">
                                          <p:stCondLst>
                                            <p:cond delay="0"/>
                                          </p:stCondLst>
                                        </p:cTn>
                                        <p:tgtEl>
                                          <p:spTgt spid="44"/>
                                        </p:tgtEl>
                                        <p:attrNameLst>
                                          <p:attrName>r</p:attrName>
                                        </p:attrNameLst>
                                      </p:cBhvr>
                                    </p:animRot>
                                  </p:childTnLst>
                                </p:cTn>
                              </p:par>
                            </p:childTnLst>
                          </p:cTn>
                        </p:par>
                        <p:par>
                          <p:cTn id="37" fill="hold">
                            <p:stCondLst>
                              <p:cond delay="5050"/>
                            </p:stCondLst>
                            <p:childTnLst>
                              <p:par>
                                <p:cTn id="38" presetID="2" presetClass="entr" presetSubtype="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555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605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9" grpId="0" animBg="1"/>
      <p:bldP spid="30" grpId="0" animBg="1"/>
      <p:bldP spid="31" grpId="0"/>
      <p:bldP spid="44" grpId="0"/>
      <p:bldP spid="4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4085078" y="-9525"/>
            <a:ext cx="5058922" cy="5153025"/>
          </a:xfrm>
          <a:prstGeom prst="rect">
            <a:avLst/>
          </a:prstGeom>
          <a:blipFill dpi="0" rotWithShape="1">
            <a:blip r:embed="rId3">
              <a:extLst>
                <a:ext uri="{28A0092B-C50C-407E-A947-70E740481C1C}">
                  <a14:useLocalDpi xmlns:a14="http://schemas.microsoft.com/office/drawing/2010/main" val="0"/>
                </a:ext>
              </a:extLst>
            </a:blip>
            <a:srcRect/>
            <a:stretch>
              <a:fillRect t="-1000" r="-38000"/>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5"/>
          <p:cNvSpPr/>
          <p:nvPr/>
        </p:nvSpPr>
        <p:spPr>
          <a:xfrm>
            <a:off x="1362077" y="1200150"/>
            <a:ext cx="3343275"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en-US" altLang="zh-CN" sz="3600" dirty="0" err="1" smtClean="0"/>
              <a:t>Coprimarios</a:t>
            </a:r>
            <a:endParaRPr lang="zh-CN" altLang="en-US" sz="3600" dirty="0"/>
          </a:p>
        </p:txBody>
      </p:sp>
      <p:grpSp>
        <p:nvGrpSpPr>
          <p:cNvPr id="6" name="Group 3"/>
          <p:cNvGrpSpPr/>
          <p:nvPr/>
        </p:nvGrpSpPr>
        <p:grpSpPr>
          <a:xfrm>
            <a:off x="179911" y="2139702"/>
            <a:ext cx="445766" cy="445767"/>
            <a:chOff x="2311400" y="2833372"/>
            <a:chExt cx="594355" cy="594355"/>
          </a:xfrm>
        </p:grpSpPr>
        <p:sp>
          <p:nvSpPr>
            <p:cNvPr id="28" name="Oval 37"/>
            <p:cNvSpPr/>
            <p:nvPr/>
          </p:nvSpPr>
          <p:spPr>
            <a:xfrm>
              <a:off x="2311400" y="2833372"/>
              <a:ext cx="594355" cy="5943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Group 53"/>
            <p:cNvGrpSpPr/>
            <p:nvPr/>
          </p:nvGrpSpPr>
          <p:grpSpPr>
            <a:xfrm>
              <a:off x="2472052" y="2990849"/>
              <a:ext cx="273051" cy="279400"/>
              <a:chOff x="2308225" y="2935287"/>
              <a:chExt cx="273050" cy="279400"/>
            </a:xfrm>
            <a:solidFill>
              <a:schemeClr val="bg1"/>
            </a:solidFill>
          </p:grpSpPr>
          <p:sp>
            <p:nvSpPr>
              <p:cNvPr id="32" name="Freeform: Shape 54"/>
              <p:cNvSpPr>
                <a:spLocks/>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headEnd/>
                <a:tailEnd/>
              </a:ln>
            </p:spPr>
            <p:txBody>
              <a:bodyPr anchor="ctr"/>
              <a:lstStyle/>
              <a:p>
                <a:pPr algn="ctr"/>
                <a:endParaRPr/>
              </a:p>
            </p:txBody>
          </p:sp>
          <p:sp>
            <p:nvSpPr>
              <p:cNvPr id="33" name="Freeform: Shape 55"/>
              <p:cNvSpPr>
                <a:spLocks/>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headEnd/>
                <a:tailEnd/>
              </a:ln>
            </p:spPr>
            <p:txBody>
              <a:bodyPr anchor="ctr"/>
              <a:lstStyle/>
              <a:p>
                <a:pPr algn="ctr"/>
                <a:endParaRPr/>
              </a:p>
            </p:txBody>
          </p:sp>
        </p:grpSp>
      </p:grpSp>
      <p:grpSp>
        <p:nvGrpSpPr>
          <p:cNvPr id="8" name="Group 1"/>
          <p:cNvGrpSpPr/>
          <p:nvPr/>
        </p:nvGrpSpPr>
        <p:grpSpPr>
          <a:xfrm>
            <a:off x="172172" y="3834984"/>
            <a:ext cx="2520071" cy="565155"/>
            <a:chOff x="2311400" y="5049857"/>
            <a:chExt cx="3360094" cy="753540"/>
          </a:xfrm>
        </p:grpSpPr>
        <p:sp>
          <p:nvSpPr>
            <p:cNvPr id="9" name="Oval 38"/>
            <p:cNvSpPr/>
            <p:nvPr/>
          </p:nvSpPr>
          <p:spPr>
            <a:xfrm>
              <a:off x="2311400" y="5049857"/>
              <a:ext cx="594355" cy="5943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0" name="Group 40"/>
            <p:cNvGrpSpPr/>
            <p:nvPr/>
          </p:nvGrpSpPr>
          <p:grpSpPr>
            <a:xfrm>
              <a:off x="2472052" y="5212099"/>
              <a:ext cx="273051" cy="269875"/>
              <a:chOff x="3959226" y="1355724"/>
              <a:chExt cx="273050" cy="269875"/>
            </a:xfrm>
            <a:solidFill>
              <a:schemeClr val="bg1"/>
            </a:solidFill>
          </p:grpSpPr>
          <p:sp>
            <p:nvSpPr>
              <p:cNvPr id="13" name="Freeform: Shape 41"/>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anchor="ctr"/>
              <a:lstStyle/>
              <a:p>
                <a:pPr algn="ctr"/>
                <a:endParaRPr/>
              </a:p>
            </p:txBody>
          </p:sp>
          <p:sp>
            <p:nvSpPr>
              <p:cNvPr id="14" name="Freeform: Shape 42"/>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anchor="ctr"/>
              <a:lstStyle/>
              <a:p>
                <a:pPr algn="ctr"/>
                <a:endParaRPr/>
              </a:p>
            </p:txBody>
          </p:sp>
          <p:sp>
            <p:nvSpPr>
              <p:cNvPr id="15" name="Freeform: Shape 43"/>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anchor="ctr"/>
              <a:lstStyle/>
              <a:p>
                <a:pPr algn="ctr"/>
                <a:endParaRPr/>
              </a:p>
            </p:txBody>
          </p:sp>
          <p:sp>
            <p:nvSpPr>
              <p:cNvPr id="16" name="Freeform: Shape 44"/>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anchor="ctr"/>
              <a:lstStyle/>
              <a:p>
                <a:pPr algn="ctr"/>
                <a:endParaRPr/>
              </a:p>
            </p:txBody>
          </p:sp>
        </p:grpSp>
        <p:sp>
          <p:nvSpPr>
            <p:cNvPr id="12" name="TextBox 31"/>
            <p:cNvSpPr txBox="1"/>
            <p:nvPr/>
          </p:nvSpPr>
          <p:spPr bwMode="auto">
            <a:xfrm>
              <a:off x="3066407" y="5357634"/>
              <a:ext cx="2605087" cy="445763"/>
            </a:xfrm>
            <a:prstGeom prst="rect">
              <a:avLst/>
            </a:prstGeom>
            <a:noFill/>
          </p:spPr>
          <p:txBody>
            <a:bodyPr wrap="square">
              <a:normAutofit/>
            </a:bodyPr>
            <a:lstStyle/>
            <a:p>
              <a:pPr eaLnBrk="1" fontAlgn="auto" hangingPunct="1">
                <a:lnSpc>
                  <a:spcPct val="120000"/>
                </a:lnSpc>
                <a:defRPr/>
              </a:pPr>
              <a:endParaRPr lang="zh-CN" altLang="en-US" sz="1000" dirty="0">
                <a:solidFill>
                  <a:schemeClr val="dk1">
                    <a:lumMod val="100000"/>
                  </a:schemeClr>
                </a:solidFill>
              </a:endParaRPr>
            </a:p>
          </p:txBody>
        </p:sp>
      </p:grpSp>
      <p:sp>
        <p:nvSpPr>
          <p:cNvPr id="34"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Puntos</a:t>
            </a:r>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rPr>
              <a:t> finales </a:t>
            </a:r>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primarios</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Rectángulo 2"/>
          <p:cNvSpPr/>
          <p:nvPr/>
        </p:nvSpPr>
        <p:spPr>
          <a:xfrm>
            <a:off x="604055" y="3654343"/>
            <a:ext cx="3360533" cy="1477328"/>
          </a:xfrm>
          <a:prstGeom prst="rect">
            <a:avLst/>
          </a:prstGeom>
        </p:spPr>
        <p:txBody>
          <a:bodyPr wrap="square">
            <a:spAutoFit/>
          </a:bodyPr>
          <a:lstStyle/>
          <a:p>
            <a:pPr algn="just"/>
            <a:r>
              <a:rPr lang="es-VE" dirty="0" smtClean="0">
                <a:ea typeface="Calibri" panose="020F0502020204030204" pitchFamily="34" charset="0"/>
                <a:cs typeface="Times New Roman" panose="02020603050405020304" pitchFamily="18" charset="0"/>
              </a:rPr>
              <a:t>Incidencia de </a:t>
            </a:r>
            <a:r>
              <a:rPr lang="es-VE" dirty="0">
                <a:ea typeface="Calibri" panose="020F0502020204030204" pitchFamily="34" charset="0"/>
                <a:cs typeface="Times New Roman" panose="02020603050405020304" pitchFamily="18" charset="0"/>
              </a:rPr>
              <a:t>nuevo infarto cerebral, que fue una combinación de ictus isquémico clínico o infarto cerebral </a:t>
            </a:r>
            <a:r>
              <a:rPr lang="es-VE" dirty="0" smtClean="0">
                <a:ea typeface="Calibri" panose="020F0502020204030204" pitchFamily="34" charset="0"/>
                <a:cs typeface="Times New Roman" panose="02020603050405020304" pitchFamily="18" charset="0"/>
              </a:rPr>
              <a:t>silencioso. </a:t>
            </a:r>
            <a:endParaRPr lang="es-VE" dirty="0"/>
          </a:p>
        </p:txBody>
      </p:sp>
      <p:sp>
        <p:nvSpPr>
          <p:cNvPr id="35" name="Rectángulo 34"/>
          <p:cNvSpPr/>
          <p:nvPr/>
        </p:nvSpPr>
        <p:spPr>
          <a:xfrm>
            <a:off x="617938" y="1977762"/>
            <a:ext cx="3346650" cy="1477328"/>
          </a:xfrm>
          <a:prstGeom prst="rect">
            <a:avLst/>
          </a:prstGeom>
        </p:spPr>
        <p:txBody>
          <a:bodyPr wrap="square">
            <a:spAutoFit/>
          </a:bodyPr>
          <a:lstStyle/>
          <a:p>
            <a:pPr algn="just"/>
            <a:r>
              <a:rPr lang="es-VE" dirty="0" smtClean="0">
                <a:ea typeface="Calibri" panose="020F0502020204030204" pitchFamily="34" charset="0"/>
                <a:cs typeface="Times New Roman" panose="02020603050405020304" pitchFamily="18" charset="0"/>
              </a:rPr>
              <a:t>Tasa de </a:t>
            </a:r>
            <a:r>
              <a:rPr lang="es-VE" dirty="0">
                <a:ea typeface="Calibri" panose="020F0502020204030204" pitchFamily="34" charset="0"/>
                <a:cs typeface="Times New Roman" panose="02020603050405020304" pitchFamily="18" charset="0"/>
              </a:rPr>
              <a:t>recurrencia del accidente </a:t>
            </a:r>
            <a:r>
              <a:rPr lang="es-VE" dirty="0" smtClean="0">
                <a:ea typeface="Calibri" panose="020F0502020204030204" pitchFamily="34" charset="0"/>
                <a:cs typeface="Times New Roman" panose="02020603050405020304" pitchFamily="18" charset="0"/>
              </a:rPr>
              <a:t>cerebrovascular, </a:t>
            </a:r>
            <a:r>
              <a:rPr lang="es-VE" dirty="0">
                <a:ea typeface="Calibri" panose="020F0502020204030204" pitchFamily="34" charset="0"/>
                <a:cs typeface="Times New Roman" panose="02020603050405020304" pitchFamily="18" charset="0"/>
              </a:rPr>
              <a:t>la ausencia de evidencia clínica de un accidente cerebrovascular isquémico durante al menos 24 </a:t>
            </a:r>
            <a:r>
              <a:rPr lang="es-VE" dirty="0" smtClean="0">
                <a:ea typeface="Calibri" panose="020F0502020204030204" pitchFamily="34" charset="0"/>
                <a:cs typeface="Times New Roman" panose="02020603050405020304" pitchFamily="18" charset="0"/>
              </a:rPr>
              <a:t>meses.</a:t>
            </a:r>
            <a:endParaRPr lang="es-VE" dirty="0"/>
          </a:p>
        </p:txBody>
      </p:sp>
      <p:sp>
        <p:nvSpPr>
          <p:cNvPr id="20" name="Rectángulo 19"/>
          <p:cNvSpPr/>
          <p:nvPr/>
        </p:nvSpPr>
        <p:spPr>
          <a:xfrm>
            <a:off x="6216855" y="4907482"/>
            <a:ext cx="2951161" cy="246221"/>
          </a:xfrm>
          <a:prstGeom prst="rect">
            <a:avLst/>
          </a:prstGeom>
          <a:solidFill>
            <a:schemeClr val="accent1"/>
          </a:solidFill>
        </p:spPr>
        <p:txBody>
          <a:bodyPr wrap="square">
            <a:spAutoFit/>
          </a:bodyPr>
          <a:lstStyle/>
          <a:p>
            <a:pPr algn="ctr"/>
            <a:r>
              <a:rPr lang="es-VE" sz="1000" dirty="0">
                <a:solidFill>
                  <a:schemeClr val="bg1"/>
                </a:solidFill>
              </a:rPr>
              <a:t>n </a:t>
            </a:r>
            <a:r>
              <a:rPr lang="es-VE" sz="1000" dirty="0" err="1">
                <a:solidFill>
                  <a:schemeClr val="bg1"/>
                </a:solidFill>
              </a:rPr>
              <a:t>engl</a:t>
            </a:r>
            <a:r>
              <a:rPr lang="es-VE" sz="1000" dirty="0">
                <a:solidFill>
                  <a:schemeClr val="bg1"/>
                </a:solidFill>
              </a:rPr>
              <a:t> j </a:t>
            </a:r>
            <a:r>
              <a:rPr lang="es-VE" sz="1000" dirty="0" err="1">
                <a:solidFill>
                  <a:schemeClr val="bg1"/>
                </a:solidFill>
              </a:rPr>
              <a:t>med</a:t>
            </a:r>
            <a:r>
              <a:rPr lang="es-VE" sz="1000" dirty="0">
                <a:solidFill>
                  <a:schemeClr val="bg1"/>
                </a:solidFill>
              </a:rPr>
              <a:t> 377;11 nejm.org </a:t>
            </a:r>
            <a:r>
              <a:rPr lang="es-VE" sz="1000" dirty="0" err="1">
                <a:solidFill>
                  <a:schemeClr val="bg1"/>
                </a:solidFill>
              </a:rPr>
              <a:t>September</a:t>
            </a:r>
            <a:r>
              <a:rPr lang="es-VE" sz="1000" dirty="0">
                <a:solidFill>
                  <a:schemeClr val="bg1"/>
                </a:solidFill>
              </a:rPr>
              <a:t> 14, 2017</a:t>
            </a:r>
          </a:p>
        </p:txBody>
      </p:sp>
    </p:spTree>
    <p:extLst>
      <p:ext uri="{BB962C8B-B14F-4D97-AF65-F5344CB8AC3E}">
        <p14:creationId xmlns:p14="http://schemas.microsoft.com/office/powerpoint/2010/main" val="3833938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8">
            <a:extLst>
              <a:ext uri="{FF2B5EF4-FFF2-40B4-BE49-F238E27FC236}">
                <a16:creationId xmlns:a16="http://schemas.microsoft.com/office/drawing/2014/main" id="{5FCB5A2A-0A5F-48B1-A215-09F27028129E}"/>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2">
            <a:extLst>
              <a:ext uri="{FF2B5EF4-FFF2-40B4-BE49-F238E27FC236}">
                <a16:creationId xmlns:a16="http://schemas.microsoft.com/office/drawing/2014/main" id="{B9035F64-8700-4C75-9CDF-0A42A9FCF1B3}"/>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
            <a:extLst>
              <a:ext uri="{FF2B5EF4-FFF2-40B4-BE49-F238E27FC236}">
                <a16:creationId xmlns:a16="http://schemas.microsoft.com/office/drawing/2014/main" id="{7F892FD4-C230-4690-8F95-83081AFA6CC8}"/>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
            <a:extLst>
              <a:ext uri="{FF2B5EF4-FFF2-40B4-BE49-F238E27FC236}">
                <a16:creationId xmlns:a16="http://schemas.microsoft.com/office/drawing/2014/main" id="{27B072DB-93A9-4B2A-8E7F-35E33FE00E70}"/>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4">
            <a:extLst>
              <a:ext uri="{FF2B5EF4-FFF2-40B4-BE49-F238E27FC236}">
                <a16:creationId xmlns:a16="http://schemas.microsoft.com/office/drawing/2014/main" id="{5BD84138-A935-414C-90FF-B94CC16DB72F}"/>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5">
            <a:extLst>
              <a:ext uri="{FF2B5EF4-FFF2-40B4-BE49-F238E27FC236}">
                <a16:creationId xmlns:a16="http://schemas.microsoft.com/office/drawing/2014/main" id="{FD851B55-9FD6-45ED-BFCD-F9333137B2C6}"/>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
            <a:extLst>
              <a:ext uri="{FF2B5EF4-FFF2-40B4-BE49-F238E27FC236}">
                <a16:creationId xmlns:a16="http://schemas.microsoft.com/office/drawing/2014/main" id="{A0B2C631-D37E-4893-BB05-02B68953D592}"/>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矩形 30">
            <a:extLst>
              <a:ext uri="{FF2B5EF4-FFF2-40B4-BE49-F238E27FC236}">
                <a16:creationId xmlns:a16="http://schemas.microsoft.com/office/drawing/2014/main" id="{84694A8A-6F5A-48DF-9802-281FF6292ADC}"/>
              </a:ext>
            </a:extLst>
          </p:cNvPr>
          <p:cNvSpPr/>
          <p:nvPr/>
        </p:nvSpPr>
        <p:spPr>
          <a:xfrm>
            <a:off x="4107006" y="1158734"/>
            <a:ext cx="1354766" cy="1323439"/>
          </a:xfrm>
          <a:prstGeom prst="rect">
            <a:avLst/>
          </a:prstGeom>
        </p:spPr>
        <p:txBody>
          <a:bodyPr wrap="square">
            <a:spAutoFit/>
          </a:bodyPr>
          <a:lstStyle/>
          <a:p>
            <a:pPr fontAlgn="auto">
              <a:spcBef>
                <a:spcPts val="0"/>
              </a:spcBef>
              <a:spcAft>
                <a:spcPts val="0"/>
              </a:spcAft>
              <a:defRPr/>
            </a:pPr>
            <a:r>
              <a:rPr lang="en-US" altLang="zh-CN" sz="8000" spc="300" dirty="0" smtClean="0">
                <a:latin typeface="Agency FB" panose="020B0503020202020204" pitchFamily="34" charset="0"/>
                <a:cs typeface="+mn-ea"/>
                <a:sym typeface="+mn-lt"/>
              </a:rPr>
              <a:t>03</a:t>
            </a:r>
            <a:endParaRPr lang="zh-CN" altLang="en-US" sz="8000" spc="300" dirty="0">
              <a:latin typeface="Agency FB" panose="020B0503020202020204" pitchFamily="34" charset="0"/>
              <a:cs typeface="+mn-ea"/>
              <a:sym typeface="+mn-lt"/>
            </a:endParaRPr>
          </a:p>
        </p:txBody>
      </p:sp>
      <p:sp>
        <p:nvSpPr>
          <p:cNvPr id="44" name="TextBox 7">
            <a:extLst>
              <a:ext uri="{FF2B5EF4-FFF2-40B4-BE49-F238E27FC236}">
                <a16:creationId xmlns:a16="http://schemas.microsoft.com/office/drawing/2014/main" id="{671DE4AA-FF54-46B6-9BDE-C16C9F2E649C}"/>
              </a:ext>
            </a:extLst>
          </p:cNvPr>
          <p:cNvSpPr>
            <a:spLocks noChangeArrowheads="1"/>
          </p:cNvSpPr>
          <p:nvPr/>
        </p:nvSpPr>
        <p:spPr bwMode="auto">
          <a:xfrm>
            <a:off x="2699793" y="2357486"/>
            <a:ext cx="374441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s-VE" altLang="zh-CN" sz="2800" b="1" dirty="0" smtClean="0">
                <a:solidFill>
                  <a:srgbClr val="007779"/>
                </a:solidFill>
                <a:latin typeface="微软雅黑" panose="020B0503020204020204" pitchFamily="34" charset="-122"/>
                <a:ea typeface="微软雅黑" panose="020B0503020204020204" pitchFamily="34" charset="-122"/>
                <a:cs typeface="+mn-ea"/>
                <a:sym typeface="+mn-lt"/>
              </a:rPr>
              <a:t>Metodología</a:t>
            </a:r>
            <a:endParaRPr lang="zh-CN" altLang="en-US" sz="2800" b="1"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540720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par>
                          <p:cTn id="24" fill="hold">
                            <p:stCondLst>
                              <p:cond delay="1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44"/>
                                        </p:tgtEl>
                                        <p:attrNameLst>
                                          <p:attrName>style.visibility</p:attrName>
                                        </p:attrNameLst>
                                      </p:cBhvr>
                                      <p:to>
                                        <p:strVal val="visible"/>
                                      </p:to>
                                    </p:set>
                                    <p:anim by="(-#ppt_w*2)" calcmode="lin" valueType="num">
                                      <p:cBhvr rctx="PPT">
                                        <p:cTn id="27" dur="500" autoRev="1" fill="hold">
                                          <p:stCondLst>
                                            <p:cond delay="0"/>
                                          </p:stCondLst>
                                        </p:cTn>
                                        <p:tgtEl>
                                          <p:spTgt spid="44"/>
                                        </p:tgtEl>
                                        <p:attrNameLst>
                                          <p:attrName>ppt_w</p:attrName>
                                        </p:attrNameLst>
                                      </p:cBhvr>
                                    </p:anim>
                                    <p:anim by="(#ppt_w*0.50)" calcmode="lin" valueType="num">
                                      <p:cBhvr>
                                        <p:cTn id="28" dur="500" decel="50000" autoRev="1" fill="hold">
                                          <p:stCondLst>
                                            <p:cond delay="0"/>
                                          </p:stCondLst>
                                        </p:cTn>
                                        <p:tgtEl>
                                          <p:spTgt spid="44"/>
                                        </p:tgtEl>
                                        <p:attrNameLst>
                                          <p:attrName>ppt_x</p:attrName>
                                        </p:attrNameLst>
                                      </p:cBhvr>
                                    </p:anim>
                                    <p:anim from="(-#ppt_h/2)" to="(#ppt_y)" calcmode="lin" valueType="num">
                                      <p:cBhvr>
                                        <p:cTn id="29" dur="1000" fill="hold">
                                          <p:stCondLst>
                                            <p:cond delay="0"/>
                                          </p:stCondLst>
                                        </p:cTn>
                                        <p:tgtEl>
                                          <p:spTgt spid="44"/>
                                        </p:tgtEl>
                                        <p:attrNameLst>
                                          <p:attrName>ppt_y</p:attrName>
                                        </p:attrNameLst>
                                      </p:cBhvr>
                                    </p:anim>
                                    <p:animRot by="21600000">
                                      <p:cBhvr>
                                        <p:cTn id="30" dur="1000" fill="hold">
                                          <p:stCondLst>
                                            <p:cond delay="0"/>
                                          </p:stCondLst>
                                        </p:cTn>
                                        <p:tgtEl>
                                          <p:spTgt spid="44"/>
                                        </p:tgtEl>
                                        <p:attrNameLst>
                                          <p:attrName>r</p:attrName>
                                        </p:attrNameLst>
                                      </p:cBhvr>
                                    </p:animRot>
                                  </p:childTnLst>
                                </p:cTn>
                              </p:par>
                            </p:childTnLst>
                          </p:cTn>
                        </p:par>
                        <p:par>
                          <p:cTn id="31" fill="hold">
                            <p:stCondLst>
                              <p:cond delay="3000"/>
                            </p:stCondLst>
                            <p:childTnLst>
                              <p:par>
                                <p:cTn id="32" presetID="36" presetClass="emph" presetSubtype="0" fill="hold" grpId="1" nodeType="afterEffect">
                                  <p:stCondLst>
                                    <p:cond delay="0"/>
                                  </p:stCondLst>
                                  <p:iterate type="lt">
                                    <p:tmPct val="10000"/>
                                  </p:iterate>
                                  <p:childTnLst>
                                    <p:animScale>
                                      <p:cBhvr>
                                        <p:cTn id="33" dur="250" autoRev="1" fill="hold">
                                          <p:stCondLst>
                                            <p:cond delay="0"/>
                                          </p:stCondLst>
                                        </p:cTn>
                                        <p:tgtEl>
                                          <p:spTgt spid="44"/>
                                        </p:tgtEl>
                                      </p:cBhvr>
                                      <p:to x="80000" y="100000"/>
                                    </p:animScale>
                                    <p:anim by="(#ppt_w*0.10)" calcmode="lin" valueType="num">
                                      <p:cBhvr>
                                        <p:cTn id="34" dur="250" autoRev="1" fill="hold">
                                          <p:stCondLst>
                                            <p:cond delay="0"/>
                                          </p:stCondLst>
                                        </p:cTn>
                                        <p:tgtEl>
                                          <p:spTgt spid="44"/>
                                        </p:tgtEl>
                                        <p:attrNameLst>
                                          <p:attrName>ppt_x</p:attrName>
                                        </p:attrNameLst>
                                      </p:cBhvr>
                                    </p:anim>
                                    <p:anim by="(-#ppt_w*0.10)" calcmode="lin" valueType="num">
                                      <p:cBhvr>
                                        <p:cTn id="35" dur="250" autoRev="1" fill="hold">
                                          <p:stCondLst>
                                            <p:cond delay="0"/>
                                          </p:stCondLst>
                                        </p:cTn>
                                        <p:tgtEl>
                                          <p:spTgt spid="44"/>
                                        </p:tgtEl>
                                        <p:attrNameLst>
                                          <p:attrName>ppt_y</p:attrName>
                                        </p:attrNameLst>
                                      </p:cBhvr>
                                    </p:anim>
                                    <p:animRot by="-480000">
                                      <p:cBhvr>
                                        <p:cTn id="36" dur="250" autoRev="1" fill="hold">
                                          <p:stCondLst>
                                            <p:cond delay="0"/>
                                          </p:stCondLst>
                                        </p:cTn>
                                        <p:tgtEl>
                                          <p:spTgt spid="44"/>
                                        </p:tgtEl>
                                        <p:attrNameLst>
                                          <p:attrName>r</p:attrName>
                                        </p:attrNameLst>
                                      </p:cBhvr>
                                    </p:animRot>
                                  </p:childTnLst>
                                </p:cTn>
                              </p:par>
                            </p:childTnLst>
                          </p:cTn>
                        </p:par>
                        <p:par>
                          <p:cTn id="37" fill="hold">
                            <p:stCondLst>
                              <p:cond delay="4000"/>
                            </p:stCondLst>
                            <p:childTnLst>
                              <p:par>
                                <p:cTn id="38" presetID="2" presetClass="entr" presetSubtype="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9" grpId="0" animBg="1"/>
      <p:bldP spid="30" grpId="0" animBg="1"/>
      <p:bldP spid="31" grpId="0"/>
      <p:bldP spid="44" grpId="0"/>
      <p:bldP spid="4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629562" y="1437644"/>
            <a:ext cx="8054608" cy="1422138"/>
            <a:chOff x="629562" y="1437644"/>
            <a:chExt cx="8054608" cy="1422138"/>
          </a:xfrm>
        </p:grpSpPr>
        <p:sp>
          <p:nvSpPr>
            <p:cNvPr id="4" name="Octagon 10"/>
            <p:cNvSpPr/>
            <p:nvPr/>
          </p:nvSpPr>
          <p:spPr>
            <a:xfrm>
              <a:off x="629562" y="1437644"/>
              <a:ext cx="1423283" cy="1422138"/>
            </a:xfrm>
            <a:prstGeom prst="octagon">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ctagon 24"/>
            <p:cNvSpPr/>
            <p:nvPr/>
          </p:nvSpPr>
          <p:spPr>
            <a:xfrm>
              <a:off x="3329862" y="1437644"/>
              <a:ext cx="1423283" cy="1422138"/>
            </a:xfrm>
            <a:prstGeom prst="octagon">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ctagon 26"/>
            <p:cNvSpPr/>
            <p:nvPr/>
          </p:nvSpPr>
          <p:spPr>
            <a:xfrm>
              <a:off x="6030162" y="1437644"/>
              <a:ext cx="1423283" cy="1422138"/>
            </a:xfrm>
            <a:prstGeom prst="octagon">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Oval 11"/>
            <p:cNvSpPr/>
            <p:nvPr/>
          </p:nvSpPr>
          <p:spPr>
            <a:xfrm>
              <a:off x="1682679" y="1498369"/>
              <a:ext cx="351039" cy="351039"/>
            </a:xfrm>
            <a:prstGeom prst="ellipse">
              <a:avLst/>
            </a:prstGeom>
            <a:solidFill>
              <a:schemeClr val="accent1"/>
            </a:solidFill>
            <a:ln w="57150">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62500" lnSpcReduction="20000"/>
            </a:bodyPr>
            <a:lstStyle/>
            <a:p>
              <a:pPr algn="ctr"/>
              <a:r>
                <a:rPr lang="en-US" altLang="zh-CN"/>
                <a:t>1</a:t>
              </a:r>
            </a:p>
          </p:txBody>
        </p:sp>
        <p:sp>
          <p:nvSpPr>
            <p:cNvPr id="11" name="Oval 12"/>
            <p:cNvSpPr/>
            <p:nvPr/>
          </p:nvSpPr>
          <p:spPr>
            <a:xfrm>
              <a:off x="4440156" y="1498369"/>
              <a:ext cx="351039" cy="351039"/>
            </a:xfrm>
            <a:prstGeom prst="ellipse">
              <a:avLst/>
            </a:prstGeom>
            <a:solidFill>
              <a:schemeClr val="accent2"/>
            </a:solidFill>
            <a:ln w="57150">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62500" lnSpcReduction="20000"/>
            </a:bodyPr>
            <a:lstStyle/>
            <a:p>
              <a:pPr algn="ctr"/>
              <a:r>
                <a:rPr lang="en-US" altLang="zh-CN"/>
                <a:t>2</a:t>
              </a:r>
            </a:p>
          </p:txBody>
        </p:sp>
        <p:sp>
          <p:nvSpPr>
            <p:cNvPr id="12" name="Oval 13"/>
            <p:cNvSpPr/>
            <p:nvPr/>
          </p:nvSpPr>
          <p:spPr>
            <a:xfrm>
              <a:off x="7091155" y="1498369"/>
              <a:ext cx="351039" cy="351039"/>
            </a:xfrm>
            <a:prstGeom prst="ellipse">
              <a:avLst/>
            </a:prstGeom>
            <a:solidFill>
              <a:schemeClr val="accent3"/>
            </a:solidFill>
            <a:ln w="57150">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62500" lnSpcReduction="20000"/>
            </a:bodyPr>
            <a:lstStyle/>
            <a:p>
              <a:pPr algn="ctr"/>
              <a:r>
                <a:rPr lang="en-US" altLang="zh-CN"/>
                <a:t>3</a:t>
              </a:r>
            </a:p>
          </p:txBody>
        </p:sp>
        <p:sp>
          <p:nvSpPr>
            <p:cNvPr id="17" name="TextBox 18"/>
            <p:cNvSpPr txBox="1">
              <a:spLocks/>
            </p:cNvSpPr>
            <p:nvPr/>
          </p:nvSpPr>
          <p:spPr>
            <a:xfrm>
              <a:off x="2086235" y="1760528"/>
              <a:ext cx="1150941" cy="703210"/>
            </a:xfrm>
            <a:prstGeom prst="rect">
              <a:avLst/>
            </a:prstGeom>
          </p:spPr>
          <p:txBody>
            <a:bodyPr vert="horz" wrap="none" lIns="91440" tIns="45720" rIns="91440" bIns="45720" anchor="ctr">
              <a:normAutofit/>
            </a:bodyPr>
            <a:lstStyle/>
            <a:p>
              <a:r>
                <a:rPr lang="en-US" altLang="zh-CN" sz="1200" b="1" dirty="0" err="1" smtClean="0">
                  <a:solidFill>
                    <a:schemeClr val="accent1"/>
                  </a:solidFill>
                </a:rPr>
                <a:t>Multicéntrico</a:t>
              </a:r>
              <a:endParaRPr lang="zh-CN" altLang="en-US" sz="1200" b="1" dirty="0">
                <a:solidFill>
                  <a:schemeClr val="accent1"/>
                </a:solidFill>
              </a:endParaRPr>
            </a:p>
          </p:txBody>
        </p:sp>
        <p:sp>
          <p:nvSpPr>
            <p:cNvPr id="18" name="TextBox 19"/>
            <p:cNvSpPr txBox="1">
              <a:spLocks/>
            </p:cNvSpPr>
            <p:nvPr/>
          </p:nvSpPr>
          <p:spPr>
            <a:xfrm>
              <a:off x="4803225" y="1760528"/>
              <a:ext cx="1150941" cy="703210"/>
            </a:xfrm>
            <a:prstGeom prst="rect">
              <a:avLst/>
            </a:prstGeom>
          </p:spPr>
          <p:txBody>
            <a:bodyPr vert="horz" wrap="none" lIns="91440" tIns="45720" rIns="91440" bIns="45720" anchor="ctr">
              <a:normAutofit/>
            </a:bodyPr>
            <a:lstStyle/>
            <a:p>
              <a:r>
                <a:rPr lang="en-US" altLang="zh-CN" sz="1200" b="1" dirty="0" err="1" smtClean="0">
                  <a:solidFill>
                    <a:schemeClr val="accent2"/>
                  </a:solidFill>
                </a:rPr>
                <a:t>Prospectivo</a:t>
              </a:r>
              <a:endParaRPr lang="zh-CN" altLang="en-US" sz="1200" b="1" dirty="0">
                <a:solidFill>
                  <a:schemeClr val="accent2"/>
                </a:solidFill>
              </a:endParaRPr>
            </a:p>
          </p:txBody>
        </p:sp>
        <p:sp>
          <p:nvSpPr>
            <p:cNvPr id="19" name="TextBox 20"/>
            <p:cNvSpPr txBox="1">
              <a:spLocks/>
            </p:cNvSpPr>
            <p:nvPr/>
          </p:nvSpPr>
          <p:spPr>
            <a:xfrm>
              <a:off x="7520216" y="1760528"/>
              <a:ext cx="1163954" cy="703210"/>
            </a:xfrm>
            <a:prstGeom prst="rect">
              <a:avLst/>
            </a:prstGeom>
          </p:spPr>
          <p:txBody>
            <a:bodyPr vert="horz" wrap="none" lIns="91440" tIns="45720" rIns="91440" bIns="45720" anchor="ctr">
              <a:normAutofit/>
            </a:bodyPr>
            <a:lstStyle/>
            <a:p>
              <a:r>
                <a:rPr lang="en-US" altLang="zh-CN" sz="1200" b="1" dirty="0" err="1" smtClean="0">
                  <a:solidFill>
                    <a:schemeClr val="accent3"/>
                  </a:solidFill>
                </a:rPr>
                <a:t>Aleatorizado</a:t>
              </a:r>
              <a:endParaRPr lang="zh-CN" altLang="en-US" sz="1200" b="1" dirty="0">
                <a:solidFill>
                  <a:schemeClr val="accent3"/>
                </a:solidFill>
              </a:endParaRPr>
            </a:p>
          </p:txBody>
        </p:sp>
      </p:grpSp>
      <p:grpSp>
        <p:nvGrpSpPr>
          <p:cNvPr id="24" name="组合 23"/>
          <p:cNvGrpSpPr/>
          <p:nvPr/>
        </p:nvGrpSpPr>
        <p:grpSpPr>
          <a:xfrm>
            <a:off x="526118" y="2472759"/>
            <a:ext cx="7988321" cy="1422138"/>
            <a:chOff x="526118" y="2472759"/>
            <a:chExt cx="7988321" cy="1422138"/>
          </a:xfrm>
        </p:grpSpPr>
        <p:sp>
          <p:nvSpPr>
            <p:cNvPr id="5" name="Octagon 23"/>
            <p:cNvSpPr/>
            <p:nvPr/>
          </p:nvSpPr>
          <p:spPr>
            <a:xfrm>
              <a:off x="1690555" y="2472759"/>
              <a:ext cx="1423283" cy="1422138"/>
            </a:xfrm>
            <a:prstGeom prst="octagon">
              <a:avLst/>
            </a:prstGeom>
            <a:blipFill dpi="0" rotWithShape="1">
              <a:blip r:embed="rId6"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Octagon 25"/>
            <p:cNvSpPr/>
            <p:nvPr/>
          </p:nvSpPr>
          <p:spPr>
            <a:xfrm>
              <a:off x="4390855" y="2472759"/>
              <a:ext cx="1423283" cy="1422138"/>
            </a:xfrm>
            <a:prstGeom prst="octagon">
              <a:avLst/>
            </a:prstGeom>
            <a:blipFill dpi="0" rotWithShape="1">
              <a:blip r:embed="rId7"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ctagon 27"/>
            <p:cNvSpPr/>
            <p:nvPr/>
          </p:nvSpPr>
          <p:spPr>
            <a:xfrm>
              <a:off x="7091155" y="2472759"/>
              <a:ext cx="1423284" cy="1422138"/>
            </a:xfrm>
            <a:prstGeom prst="octagon">
              <a:avLst/>
            </a:prstGeom>
            <a:blipFill dpi="0" rotWithShape="1">
              <a:blip r:embed="rId8">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Oval 14"/>
            <p:cNvSpPr/>
            <p:nvPr/>
          </p:nvSpPr>
          <p:spPr>
            <a:xfrm>
              <a:off x="4402107" y="3513385"/>
              <a:ext cx="351039" cy="351039"/>
            </a:xfrm>
            <a:prstGeom prst="ellipse">
              <a:avLst/>
            </a:prstGeom>
            <a:solidFill>
              <a:schemeClr val="accent4"/>
            </a:solidFill>
            <a:ln w="57150">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62500" lnSpcReduction="20000"/>
            </a:bodyPr>
            <a:lstStyle/>
            <a:p>
              <a:pPr algn="ctr"/>
              <a:r>
                <a:rPr lang="en-US" altLang="zh-CN"/>
                <a:t>5</a:t>
              </a:r>
            </a:p>
          </p:txBody>
        </p:sp>
        <p:sp>
          <p:nvSpPr>
            <p:cNvPr id="14" name="Oval 15"/>
            <p:cNvSpPr/>
            <p:nvPr/>
          </p:nvSpPr>
          <p:spPr>
            <a:xfrm>
              <a:off x="7102407" y="3513385"/>
              <a:ext cx="351039" cy="351039"/>
            </a:xfrm>
            <a:prstGeom prst="ellipse">
              <a:avLst/>
            </a:prstGeom>
            <a:solidFill>
              <a:schemeClr val="accent6"/>
            </a:solidFill>
            <a:ln w="57150">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62500" lnSpcReduction="20000"/>
            </a:bodyPr>
            <a:lstStyle/>
            <a:p>
              <a:pPr algn="ctr"/>
              <a:r>
                <a:rPr lang="en-US" altLang="zh-CN">
                  <a:solidFill>
                    <a:schemeClr val="bg1"/>
                  </a:solidFill>
                </a:rPr>
                <a:t>6</a:t>
              </a:r>
            </a:p>
          </p:txBody>
        </p:sp>
        <p:sp>
          <p:nvSpPr>
            <p:cNvPr id="15" name="Oval 16"/>
            <p:cNvSpPr/>
            <p:nvPr/>
          </p:nvSpPr>
          <p:spPr>
            <a:xfrm>
              <a:off x="1697128" y="3513385"/>
              <a:ext cx="351039" cy="351039"/>
            </a:xfrm>
            <a:prstGeom prst="ellipse">
              <a:avLst/>
            </a:prstGeom>
            <a:solidFill>
              <a:schemeClr val="accent5"/>
            </a:solidFill>
            <a:ln w="57150">
              <a:solidFill>
                <a:schemeClr val="bg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62500" lnSpcReduction="20000"/>
            </a:bodyPr>
            <a:lstStyle/>
            <a:p>
              <a:pPr algn="ctr"/>
              <a:r>
                <a:rPr lang="en-US" altLang="zh-CN"/>
                <a:t>4</a:t>
              </a:r>
            </a:p>
          </p:txBody>
        </p:sp>
        <p:sp>
          <p:nvSpPr>
            <p:cNvPr id="16" name="TextBox 17"/>
            <p:cNvSpPr txBox="1">
              <a:spLocks/>
            </p:cNvSpPr>
            <p:nvPr/>
          </p:nvSpPr>
          <p:spPr>
            <a:xfrm>
              <a:off x="526118" y="2861335"/>
              <a:ext cx="1150941" cy="703210"/>
            </a:xfrm>
            <a:prstGeom prst="rect">
              <a:avLst/>
            </a:prstGeom>
          </p:spPr>
          <p:txBody>
            <a:bodyPr vert="horz" wrap="none" lIns="91440" tIns="45720" rIns="91440" bIns="45720" anchor="ctr">
              <a:normAutofit/>
            </a:bodyPr>
            <a:lstStyle/>
            <a:p>
              <a:pPr algn="r"/>
              <a:r>
                <a:rPr lang="en-US" altLang="zh-CN" sz="1200" b="1" dirty="0" err="1" smtClean="0">
                  <a:solidFill>
                    <a:schemeClr val="accent5"/>
                  </a:solidFill>
                </a:rPr>
                <a:t>Controlado</a:t>
              </a:r>
              <a:endParaRPr lang="zh-CN" altLang="en-US" sz="1200" b="1" dirty="0">
                <a:solidFill>
                  <a:schemeClr val="accent5"/>
                </a:solidFill>
              </a:endParaRPr>
            </a:p>
          </p:txBody>
        </p:sp>
        <p:sp>
          <p:nvSpPr>
            <p:cNvPr id="20" name="TextBox 21"/>
            <p:cNvSpPr txBox="1">
              <a:spLocks/>
            </p:cNvSpPr>
            <p:nvPr/>
          </p:nvSpPr>
          <p:spPr>
            <a:xfrm>
              <a:off x="3230353" y="2861335"/>
              <a:ext cx="1150941" cy="703210"/>
            </a:xfrm>
            <a:prstGeom prst="rect">
              <a:avLst/>
            </a:prstGeom>
          </p:spPr>
          <p:txBody>
            <a:bodyPr vert="horz" wrap="none" lIns="91440" tIns="45720" rIns="91440" bIns="45720" anchor="ctr">
              <a:normAutofit/>
            </a:bodyPr>
            <a:lstStyle/>
            <a:p>
              <a:pPr algn="r"/>
              <a:r>
                <a:rPr lang="en-US" altLang="zh-CN" sz="1200" b="1" dirty="0" err="1" smtClean="0">
                  <a:solidFill>
                    <a:schemeClr val="accent4"/>
                  </a:solidFill>
                </a:rPr>
                <a:t>Abierto</a:t>
              </a:r>
              <a:endParaRPr lang="zh-CN" altLang="en-US" sz="1200" b="1" dirty="0">
                <a:solidFill>
                  <a:schemeClr val="accent4"/>
                </a:solidFill>
              </a:endParaRPr>
            </a:p>
          </p:txBody>
        </p:sp>
        <p:sp>
          <p:nvSpPr>
            <p:cNvPr id="21" name="TextBox 22"/>
            <p:cNvSpPr txBox="1">
              <a:spLocks/>
            </p:cNvSpPr>
            <p:nvPr/>
          </p:nvSpPr>
          <p:spPr>
            <a:xfrm>
              <a:off x="5890134" y="2861335"/>
              <a:ext cx="1195395" cy="703210"/>
            </a:xfrm>
            <a:prstGeom prst="rect">
              <a:avLst/>
            </a:prstGeom>
          </p:spPr>
          <p:txBody>
            <a:bodyPr vert="horz" wrap="none" lIns="91440" tIns="45720" rIns="91440" bIns="45720" anchor="ctr">
              <a:normAutofit/>
            </a:bodyPr>
            <a:lstStyle/>
            <a:p>
              <a:pPr algn="ctr"/>
              <a:r>
                <a:rPr lang="es-VE" altLang="zh-CN" sz="1200" b="1" dirty="0">
                  <a:solidFill>
                    <a:schemeClr val="accent6"/>
                  </a:solidFill>
                </a:rPr>
                <a:t>adjudicación ciega </a:t>
              </a:r>
              <a:endParaRPr lang="es-VE" altLang="zh-CN" sz="1200" b="1" dirty="0" smtClean="0">
                <a:solidFill>
                  <a:schemeClr val="accent6"/>
                </a:solidFill>
              </a:endParaRPr>
            </a:p>
            <a:p>
              <a:pPr algn="ctr"/>
              <a:r>
                <a:rPr lang="es-VE" altLang="zh-CN" sz="1200" b="1" dirty="0" smtClean="0">
                  <a:solidFill>
                    <a:schemeClr val="accent6"/>
                  </a:solidFill>
                </a:rPr>
                <a:t>de </a:t>
              </a:r>
              <a:r>
                <a:rPr lang="es-VE" altLang="zh-CN" sz="1200" b="1" dirty="0">
                  <a:solidFill>
                    <a:schemeClr val="accent6"/>
                  </a:solidFill>
                </a:rPr>
                <a:t>los eventos </a:t>
              </a:r>
              <a:endParaRPr lang="es-VE" altLang="zh-CN" sz="1200" b="1" dirty="0" smtClean="0">
                <a:solidFill>
                  <a:schemeClr val="accent6"/>
                </a:solidFill>
              </a:endParaRPr>
            </a:p>
            <a:p>
              <a:pPr algn="ctr"/>
              <a:r>
                <a:rPr lang="es-VE" altLang="zh-CN" sz="1200" b="1" dirty="0" smtClean="0">
                  <a:solidFill>
                    <a:schemeClr val="accent6"/>
                  </a:solidFill>
                </a:rPr>
                <a:t>de </a:t>
              </a:r>
              <a:r>
                <a:rPr lang="es-VE" altLang="zh-CN" sz="1200" b="1" dirty="0">
                  <a:solidFill>
                    <a:schemeClr val="accent6"/>
                  </a:solidFill>
                </a:rPr>
                <a:t>resultado</a:t>
              </a:r>
              <a:endParaRPr lang="zh-CN" altLang="en-US" sz="1200" b="1" dirty="0">
                <a:solidFill>
                  <a:schemeClr val="accent6"/>
                </a:solidFill>
              </a:endParaRPr>
            </a:p>
          </p:txBody>
        </p:sp>
      </p:grpSp>
      <p:sp>
        <p:nvSpPr>
          <p:cNvPr id="22"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Metodología</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CuadroTexto 1"/>
          <p:cNvSpPr txBox="1"/>
          <p:nvPr/>
        </p:nvSpPr>
        <p:spPr>
          <a:xfrm>
            <a:off x="526118" y="551103"/>
            <a:ext cx="3685842" cy="215444"/>
          </a:xfrm>
          <a:prstGeom prst="rect">
            <a:avLst/>
          </a:prstGeom>
          <a:noFill/>
        </p:spPr>
        <p:txBody>
          <a:bodyPr wrap="square" lIns="0" tIns="0" rIns="0" bIns="0" rtlCol="0">
            <a:spAutoFit/>
          </a:bodyPr>
          <a:lstStyle/>
          <a:p>
            <a:r>
              <a:rPr lang="es-VE" sz="1400" b="1" dirty="0" smtClean="0">
                <a:solidFill>
                  <a:schemeClr val="accent5">
                    <a:lumMod val="75000"/>
                  </a:schemeClr>
                </a:solidFill>
                <a:latin typeface="微软雅黑" pitchFamily="34" charset="-122"/>
                <a:ea typeface="微软雅黑" pitchFamily="34" charset="-122"/>
              </a:rPr>
              <a:t>Diseño y supervisión de ensayos</a:t>
            </a:r>
          </a:p>
        </p:txBody>
      </p:sp>
      <p:sp>
        <p:nvSpPr>
          <p:cNvPr id="25" name="Rectángulo 24"/>
          <p:cNvSpPr/>
          <p:nvPr/>
        </p:nvSpPr>
        <p:spPr>
          <a:xfrm>
            <a:off x="6216855" y="4907482"/>
            <a:ext cx="2951161" cy="246221"/>
          </a:xfrm>
          <a:prstGeom prst="rect">
            <a:avLst/>
          </a:prstGeom>
          <a:solidFill>
            <a:schemeClr val="accent1"/>
          </a:solidFill>
        </p:spPr>
        <p:txBody>
          <a:bodyPr wrap="square">
            <a:spAutoFit/>
          </a:bodyPr>
          <a:lstStyle/>
          <a:p>
            <a:pPr algn="ctr"/>
            <a:r>
              <a:rPr lang="es-VE" sz="1000" dirty="0">
                <a:solidFill>
                  <a:schemeClr val="bg1"/>
                </a:solidFill>
              </a:rPr>
              <a:t>n </a:t>
            </a:r>
            <a:r>
              <a:rPr lang="es-VE" sz="1000" dirty="0" err="1">
                <a:solidFill>
                  <a:schemeClr val="bg1"/>
                </a:solidFill>
              </a:rPr>
              <a:t>engl</a:t>
            </a:r>
            <a:r>
              <a:rPr lang="es-VE" sz="1000" dirty="0">
                <a:solidFill>
                  <a:schemeClr val="bg1"/>
                </a:solidFill>
              </a:rPr>
              <a:t> j </a:t>
            </a:r>
            <a:r>
              <a:rPr lang="es-VE" sz="1000" dirty="0" err="1">
                <a:solidFill>
                  <a:schemeClr val="bg1"/>
                </a:solidFill>
              </a:rPr>
              <a:t>med</a:t>
            </a:r>
            <a:r>
              <a:rPr lang="es-VE" sz="1000" dirty="0">
                <a:solidFill>
                  <a:schemeClr val="bg1"/>
                </a:solidFill>
              </a:rPr>
              <a:t> 377;11 nejm.org </a:t>
            </a:r>
            <a:r>
              <a:rPr lang="es-VE" sz="1000" dirty="0" err="1">
                <a:solidFill>
                  <a:schemeClr val="bg1"/>
                </a:solidFill>
              </a:rPr>
              <a:t>September</a:t>
            </a:r>
            <a:r>
              <a:rPr lang="es-VE" sz="1000" dirty="0">
                <a:solidFill>
                  <a:schemeClr val="bg1"/>
                </a:solidFill>
              </a:rPr>
              <a:t> 14, 2017</a:t>
            </a:r>
          </a:p>
        </p:txBody>
      </p:sp>
    </p:spTree>
    <p:extLst>
      <p:ext uri="{BB962C8B-B14F-4D97-AF65-F5344CB8AC3E}">
        <p14:creationId xmlns:p14="http://schemas.microsoft.com/office/powerpoint/2010/main" val="4176709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8">
            <a:extLst>
              <a:ext uri="{FF2B5EF4-FFF2-40B4-BE49-F238E27FC236}">
                <a16:creationId xmlns:a16="http://schemas.microsoft.com/office/drawing/2014/main" id="{5FCB5A2A-0A5F-48B1-A215-09F27028129E}"/>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Freeform 12">
            <a:extLst>
              <a:ext uri="{FF2B5EF4-FFF2-40B4-BE49-F238E27FC236}">
                <a16:creationId xmlns:a16="http://schemas.microsoft.com/office/drawing/2014/main" id="{B9035F64-8700-4C75-9CDF-0A42A9FCF1B3}"/>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 name="Freeform 13">
            <a:extLst>
              <a:ext uri="{FF2B5EF4-FFF2-40B4-BE49-F238E27FC236}">
                <a16:creationId xmlns:a16="http://schemas.microsoft.com/office/drawing/2014/main" id="{7F892FD4-C230-4690-8F95-83081AFA6CC8}"/>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 name="Freeform 14">
            <a:extLst>
              <a:ext uri="{FF2B5EF4-FFF2-40B4-BE49-F238E27FC236}">
                <a16:creationId xmlns:a16="http://schemas.microsoft.com/office/drawing/2014/main" id="{27B072DB-93A9-4B2A-8E7F-35E33FE00E70}"/>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 name="Freeform 14">
            <a:extLst>
              <a:ext uri="{FF2B5EF4-FFF2-40B4-BE49-F238E27FC236}">
                <a16:creationId xmlns:a16="http://schemas.microsoft.com/office/drawing/2014/main" id="{5BD84138-A935-414C-90FF-B94CC16DB72F}"/>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Freeform 15">
            <a:extLst>
              <a:ext uri="{FF2B5EF4-FFF2-40B4-BE49-F238E27FC236}">
                <a16:creationId xmlns:a16="http://schemas.microsoft.com/office/drawing/2014/main" id="{FD851B55-9FD6-45ED-BFCD-F9333137B2C6}"/>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Freeform 16">
            <a:extLst>
              <a:ext uri="{FF2B5EF4-FFF2-40B4-BE49-F238E27FC236}">
                <a16:creationId xmlns:a16="http://schemas.microsoft.com/office/drawing/2014/main" id="{A0B2C631-D37E-4893-BB05-02B68953D592}"/>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Título 1"/>
          <p:cNvSpPr txBox="1">
            <a:spLocks/>
          </p:cNvSpPr>
          <p:nvPr/>
        </p:nvSpPr>
        <p:spPr>
          <a:xfrm>
            <a:off x="1907704" y="1635646"/>
            <a:ext cx="5616624" cy="1944216"/>
          </a:xfrm>
          <a:prstGeom prst="rect">
            <a:avLst/>
          </a:prstGeom>
        </p:spPr>
        <p:txBody>
          <a:bodyPr rtlCol="0">
            <a:normAutofit fontScale="97500"/>
          </a:bodyPr>
          <a:lst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r>
              <a:rPr lang="es-ES" sz="3200" b="1" i="1" dirty="0" smtClean="0">
                <a:solidFill>
                  <a:prstClr val="black"/>
                </a:solidFill>
              </a:rPr>
              <a:t>TOMOGRAFIA COMPUTADA (TC)  Y RMM EN EVALUACION DE ECV</a:t>
            </a:r>
            <a:endParaRPr lang="es-ES" sz="3200" b="1" i="1" dirty="0">
              <a:solidFill>
                <a:prstClr val="black"/>
              </a:solidFill>
            </a:endParaRPr>
          </a:p>
        </p:txBody>
      </p:sp>
      <p:sp>
        <p:nvSpPr>
          <p:cNvPr id="2" name="1 CuadroTexto"/>
          <p:cNvSpPr txBox="1"/>
          <p:nvPr/>
        </p:nvSpPr>
        <p:spPr>
          <a:xfrm>
            <a:off x="6372200" y="3795886"/>
            <a:ext cx="1989904" cy="738664"/>
          </a:xfrm>
          <a:prstGeom prst="rect">
            <a:avLst/>
          </a:prstGeom>
          <a:noFill/>
        </p:spPr>
        <p:txBody>
          <a:bodyPr wrap="none" lIns="0" tIns="0" rIns="0" bIns="0" rtlCol="0">
            <a:spAutoFit/>
          </a:bodyPr>
          <a:lstStyle/>
          <a:p>
            <a:pPr algn="ctr"/>
            <a:r>
              <a:rPr lang="es-VE" sz="1600" b="1" dirty="0" err="1" smtClean="0">
                <a:solidFill>
                  <a:srgbClr val="70AD47"/>
                </a:solidFill>
                <a:latin typeface="微软雅黑" pitchFamily="34" charset="-122"/>
                <a:ea typeface="微软雅黑" pitchFamily="34" charset="-122"/>
              </a:rPr>
              <a:t>Julimar</a:t>
            </a:r>
            <a:r>
              <a:rPr lang="es-VE" sz="1600" b="1" dirty="0" smtClean="0">
                <a:solidFill>
                  <a:srgbClr val="70AD47"/>
                </a:solidFill>
                <a:latin typeface="微软雅黑" pitchFamily="34" charset="-122"/>
                <a:ea typeface="微软雅黑" pitchFamily="34" charset="-122"/>
              </a:rPr>
              <a:t> Milano </a:t>
            </a:r>
          </a:p>
          <a:p>
            <a:pPr algn="ctr"/>
            <a:r>
              <a:rPr lang="es-VE" sz="1600" b="1" dirty="0" smtClean="0">
                <a:solidFill>
                  <a:srgbClr val="70AD47"/>
                </a:solidFill>
                <a:latin typeface="微软雅黑" pitchFamily="34" charset="-122"/>
                <a:ea typeface="微软雅黑" pitchFamily="34" charset="-122"/>
              </a:rPr>
              <a:t>Residente 1er año </a:t>
            </a:r>
          </a:p>
          <a:p>
            <a:pPr algn="ctr"/>
            <a:r>
              <a:rPr lang="es-VE" sz="1600" b="1" dirty="0" smtClean="0">
                <a:solidFill>
                  <a:srgbClr val="70AD47"/>
                </a:solidFill>
                <a:latin typeface="微软雅黑" pitchFamily="34" charset="-122"/>
                <a:ea typeface="微软雅黑" pitchFamily="34" charset="-122"/>
              </a:rPr>
              <a:t>Cardiología Infantil</a:t>
            </a:r>
          </a:p>
        </p:txBody>
      </p:sp>
    </p:spTree>
    <p:extLst>
      <p:ext uri="{BB962C8B-B14F-4D97-AF65-F5344CB8AC3E}">
        <p14:creationId xmlns:p14="http://schemas.microsoft.com/office/powerpoint/2010/main" val="48831446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9"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85;p26"/>
          <p:cNvSpPr/>
          <p:nvPr/>
        </p:nvSpPr>
        <p:spPr>
          <a:xfrm>
            <a:off x="807244" y="778303"/>
            <a:ext cx="7529513" cy="3586894"/>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00CEF6"/>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87;p26"/>
          <p:cNvSpPr/>
          <p:nvPr/>
        </p:nvSpPr>
        <p:spPr>
          <a:xfrm>
            <a:off x="1772937" y="1613169"/>
            <a:ext cx="926856" cy="223318"/>
          </a:xfrm>
          <a:prstGeom prst="wedgeRectCallout">
            <a:avLst>
              <a:gd name="adj1" fmla="val -21428"/>
              <a:gd name="adj2" fmla="val 84287"/>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smtClean="0">
                <a:ln>
                  <a:noFill/>
                </a:ln>
                <a:solidFill>
                  <a:srgbClr val="000000"/>
                </a:solidFill>
                <a:effectLst/>
                <a:uLnTx/>
                <a:uFillTx/>
                <a:latin typeface="Source Sans Pro"/>
                <a:ea typeface="Source Sans Pro"/>
                <a:cs typeface="Source Sans Pro"/>
                <a:sym typeface="Source Sans Pro"/>
              </a:rPr>
              <a:t>Estados unidos</a:t>
            </a:r>
            <a:endParaRPr kumimoji="0" sz="8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13" name="Google Shape;588;p26"/>
          <p:cNvSpPr/>
          <p:nvPr/>
        </p:nvSpPr>
        <p:spPr>
          <a:xfrm rot="8100000">
            <a:off x="2010405" y="1302272"/>
            <a:ext cx="126431" cy="126431"/>
          </a:xfrm>
          <a:prstGeom prst="teardrop">
            <a:avLst>
              <a:gd name="adj" fmla="val 100000"/>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89;p26"/>
          <p:cNvSpPr/>
          <p:nvPr/>
        </p:nvSpPr>
        <p:spPr>
          <a:xfrm rot="8100000">
            <a:off x="2085418" y="1862672"/>
            <a:ext cx="126431" cy="126431"/>
          </a:xfrm>
          <a:prstGeom prst="teardrop">
            <a:avLst>
              <a:gd name="adj" fmla="val 100000"/>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90;p26"/>
          <p:cNvSpPr/>
          <p:nvPr/>
        </p:nvSpPr>
        <p:spPr>
          <a:xfrm rot="8100000">
            <a:off x="3896583" y="1752461"/>
            <a:ext cx="126431" cy="126431"/>
          </a:xfrm>
          <a:prstGeom prst="teardrop">
            <a:avLst>
              <a:gd name="adj" fmla="val 100000"/>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91;p26"/>
          <p:cNvSpPr/>
          <p:nvPr/>
        </p:nvSpPr>
        <p:spPr>
          <a:xfrm rot="8100000">
            <a:off x="3586682" y="2293435"/>
            <a:ext cx="126431" cy="126431"/>
          </a:xfrm>
          <a:prstGeom prst="teardrop">
            <a:avLst>
              <a:gd name="adj" fmla="val 100000"/>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92;p26"/>
          <p:cNvSpPr/>
          <p:nvPr/>
        </p:nvSpPr>
        <p:spPr>
          <a:xfrm rot="8100000">
            <a:off x="4740159" y="1504769"/>
            <a:ext cx="126431" cy="126431"/>
          </a:xfrm>
          <a:prstGeom prst="teardrop">
            <a:avLst>
              <a:gd name="adj" fmla="val 100000"/>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93;p26"/>
          <p:cNvSpPr/>
          <p:nvPr/>
        </p:nvSpPr>
        <p:spPr>
          <a:xfrm rot="8100000">
            <a:off x="4086700" y="1310080"/>
            <a:ext cx="126431" cy="126431"/>
          </a:xfrm>
          <a:prstGeom prst="teardrop">
            <a:avLst>
              <a:gd name="adj" fmla="val 100000"/>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Metodología</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Google Shape;587;p26"/>
          <p:cNvSpPr/>
          <p:nvPr/>
        </p:nvSpPr>
        <p:spPr>
          <a:xfrm>
            <a:off x="1772936" y="1094487"/>
            <a:ext cx="619800" cy="202500"/>
          </a:xfrm>
          <a:prstGeom prst="wedgeRectCallout">
            <a:avLst>
              <a:gd name="adj1" fmla="val -21428"/>
              <a:gd name="adj2" fmla="val 84287"/>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smtClean="0">
                <a:ln>
                  <a:noFill/>
                </a:ln>
                <a:solidFill>
                  <a:srgbClr val="000000"/>
                </a:solidFill>
                <a:effectLst/>
                <a:uLnTx/>
                <a:uFillTx/>
                <a:latin typeface="Source Sans Pro"/>
                <a:ea typeface="Source Sans Pro"/>
                <a:cs typeface="Source Sans Pro"/>
                <a:sym typeface="Source Sans Pro"/>
              </a:rPr>
              <a:t>Canada</a:t>
            </a:r>
            <a:endParaRPr kumimoji="0" sz="8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20" name="Google Shape;587;p26"/>
          <p:cNvSpPr/>
          <p:nvPr/>
        </p:nvSpPr>
        <p:spPr>
          <a:xfrm>
            <a:off x="3395776" y="2031028"/>
            <a:ext cx="843539" cy="177141"/>
          </a:xfrm>
          <a:prstGeom prst="wedgeRectCallout">
            <a:avLst>
              <a:gd name="adj1" fmla="val -21428"/>
              <a:gd name="adj2" fmla="val 84287"/>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smtClean="0">
                <a:ln>
                  <a:noFill/>
                </a:ln>
                <a:solidFill>
                  <a:srgbClr val="000000"/>
                </a:solidFill>
                <a:effectLst/>
                <a:uLnTx/>
                <a:uFillTx/>
                <a:latin typeface="Source Sans Pro"/>
                <a:ea typeface="Source Sans Pro"/>
                <a:cs typeface="Source Sans Pro"/>
                <a:sym typeface="Source Sans Pro"/>
              </a:rPr>
              <a:t>Reino</a:t>
            </a:r>
            <a:r>
              <a:rPr kumimoji="0" lang="en" sz="800" b="0" i="0" u="none" strike="noStrike" kern="0" cap="none" spc="0" normalizeH="0" noProof="0" dirty="0" smtClean="0">
                <a:ln>
                  <a:noFill/>
                </a:ln>
                <a:solidFill>
                  <a:srgbClr val="000000"/>
                </a:solidFill>
                <a:effectLst/>
                <a:uLnTx/>
                <a:uFillTx/>
                <a:latin typeface="Source Sans Pro"/>
                <a:ea typeface="Source Sans Pro"/>
                <a:cs typeface="Source Sans Pro"/>
                <a:sym typeface="Source Sans Pro"/>
              </a:rPr>
              <a:t> unido</a:t>
            </a:r>
            <a:endParaRPr kumimoji="0" sz="8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21" name="Google Shape;587;p26"/>
          <p:cNvSpPr/>
          <p:nvPr/>
        </p:nvSpPr>
        <p:spPr>
          <a:xfrm>
            <a:off x="3649897" y="1523776"/>
            <a:ext cx="770821" cy="202500"/>
          </a:xfrm>
          <a:prstGeom prst="wedgeRectCallout">
            <a:avLst>
              <a:gd name="adj1" fmla="val -21428"/>
              <a:gd name="adj2" fmla="val 84287"/>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smtClean="0">
                <a:ln>
                  <a:noFill/>
                </a:ln>
                <a:solidFill>
                  <a:srgbClr val="000000"/>
                </a:solidFill>
                <a:effectLst/>
                <a:uLnTx/>
                <a:uFillTx/>
                <a:latin typeface="Source Sans Pro"/>
                <a:ea typeface="Source Sans Pro"/>
                <a:cs typeface="Source Sans Pro"/>
                <a:sym typeface="Source Sans Pro"/>
              </a:rPr>
              <a:t>Dianmarca</a:t>
            </a:r>
            <a:endParaRPr kumimoji="0" sz="8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22" name="Google Shape;587;p26"/>
          <p:cNvSpPr/>
          <p:nvPr/>
        </p:nvSpPr>
        <p:spPr>
          <a:xfrm>
            <a:off x="3844998" y="1073586"/>
            <a:ext cx="619800" cy="202500"/>
          </a:xfrm>
          <a:prstGeom prst="wedgeRectCallout">
            <a:avLst>
              <a:gd name="adj1" fmla="val -21428"/>
              <a:gd name="adj2" fmla="val 84287"/>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smtClean="0">
                <a:ln>
                  <a:noFill/>
                </a:ln>
                <a:solidFill>
                  <a:srgbClr val="000000"/>
                </a:solidFill>
                <a:effectLst/>
                <a:uLnTx/>
                <a:uFillTx/>
                <a:latin typeface="Source Sans Pro"/>
                <a:ea typeface="Source Sans Pro"/>
                <a:cs typeface="Source Sans Pro"/>
                <a:sym typeface="Source Sans Pro"/>
              </a:rPr>
              <a:t>Noruega</a:t>
            </a:r>
            <a:endParaRPr kumimoji="0" sz="8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23" name="Google Shape;587;p26"/>
          <p:cNvSpPr/>
          <p:nvPr/>
        </p:nvSpPr>
        <p:spPr>
          <a:xfrm>
            <a:off x="4293661" y="757486"/>
            <a:ext cx="619800" cy="202500"/>
          </a:xfrm>
          <a:prstGeom prst="wedgeRectCallout">
            <a:avLst>
              <a:gd name="adj1" fmla="val -21428"/>
              <a:gd name="adj2" fmla="val 84287"/>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smtClean="0">
                <a:ln>
                  <a:noFill/>
                </a:ln>
                <a:solidFill>
                  <a:srgbClr val="000000"/>
                </a:solidFill>
                <a:effectLst/>
                <a:uLnTx/>
                <a:uFillTx/>
                <a:latin typeface="Source Sans Pro"/>
                <a:ea typeface="Source Sans Pro"/>
                <a:cs typeface="Source Sans Pro"/>
                <a:sym typeface="Source Sans Pro"/>
              </a:rPr>
              <a:t>Finlandiia</a:t>
            </a:r>
            <a:endParaRPr kumimoji="0" sz="8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24" name="Google Shape;587;p26"/>
          <p:cNvSpPr/>
          <p:nvPr/>
        </p:nvSpPr>
        <p:spPr>
          <a:xfrm>
            <a:off x="4566230" y="1276086"/>
            <a:ext cx="619800" cy="202500"/>
          </a:xfrm>
          <a:prstGeom prst="wedgeRectCallout">
            <a:avLst>
              <a:gd name="adj1" fmla="val -21428"/>
              <a:gd name="adj2" fmla="val 84287"/>
            </a:avLst>
          </a:prstGeom>
          <a:solidFill>
            <a:srgbClr val="AFF000"/>
          </a:solid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800" b="0" i="0" u="none" strike="noStrike" kern="0" cap="none" spc="0" normalizeH="0" baseline="0" noProof="0" dirty="0" smtClean="0">
                <a:ln>
                  <a:noFill/>
                </a:ln>
                <a:solidFill>
                  <a:srgbClr val="000000"/>
                </a:solidFill>
                <a:effectLst/>
                <a:uLnTx/>
                <a:uFillTx/>
                <a:latin typeface="Source Sans Pro"/>
                <a:ea typeface="Source Sans Pro"/>
                <a:cs typeface="Source Sans Pro"/>
                <a:sym typeface="Source Sans Pro"/>
              </a:rPr>
              <a:t>suecia</a:t>
            </a:r>
            <a:endParaRPr kumimoji="0" sz="8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sp>
        <p:nvSpPr>
          <p:cNvPr id="2" name="Rectángulo 1"/>
          <p:cNvSpPr/>
          <p:nvPr/>
        </p:nvSpPr>
        <p:spPr>
          <a:xfrm>
            <a:off x="3136779" y="4180531"/>
            <a:ext cx="3154390" cy="369332"/>
          </a:xfrm>
          <a:prstGeom prst="rect">
            <a:avLst/>
          </a:prstGeom>
        </p:spPr>
        <p:txBody>
          <a:bodyPr wrap="none">
            <a:spAutoFit/>
          </a:bodyPr>
          <a:lstStyle/>
          <a:p>
            <a:r>
              <a:rPr lang="es-VE" dirty="0">
                <a:ea typeface="Calibri" panose="020F0502020204030204" pitchFamily="34" charset="0"/>
                <a:cs typeface="Times New Roman" panose="02020603050405020304" pitchFamily="18" charset="0"/>
              </a:rPr>
              <a:t>El ensayo se realizó en 63 sitios </a:t>
            </a:r>
            <a:endParaRPr lang="es-VE" dirty="0"/>
          </a:p>
        </p:txBody>
      </p:sp>
      <p:sp>
        <p:nvSpPr>
          <p:cNvPr id="25" name="CuadroTexto 24"/>
          <p:cNvSpPr txBox="1"/>
          <p:nvPr/>
        </p:nvSpPr>
        <p:spPr>
          <a:xfrm>
            <a:off x="526118" y="551103"/>
            <a:ext cx="3685842" cy="215444"/>
          </a:xfrm>
          <a:prstGeom prst="rect">
            <a:avLst/>
          </a:prstGeom>
          <a:noFill/>
        </p:spPr>
        <p:txBody>
          <a:bodyPr wrap="square" lIns="0" tIns="0" rIns="0" bIns="0" rtlCol="0">
            <a:spAutoFit/>
          </a:bodyPr>
          <a:lstStyle/>
          <a:p>
            <a:r>
              <a:rPr lang="es-VE" sz="1400" b="1" dirty="0" smtClean="0">
                <a:solidFill>
                  <a:schemeClr val="accent5">
                    <a:lumMod val="75000"/>
                  </a:schemeClr>
                </a:solidFill>
                <a:latin typeface="微软雅黑" pitchFamily="34" charset="-122"/>
                <a:ea typeface="微软雅黑" pitchFamily="34" charset="-122"/>
              </a:rPr>
              <a:t>Diseño y supervisión de ensayos</a:t>
            </a:r>
          </a:p>
        </p:txBody>
      </p:sp>
      <p:sp>
        <p:nvSpPr>
          <p:cNvPr id="26" name="Rectángulo 25"/>
          <p:cNvSpPr/>
          <p:nvPr/>
        </p:nvSpPr>
        <p:spPr>
          <a:xfrm>
            <a:off x="6216855" y="4907482"/>
            <a:ext cx="2951161" cy="246221"/>
          </a:xfrm>
          <a:prstGeom prst="rect">
            <a:avLst/>
          </a:prstGeom>
          <a:solidFill>
            <a:schemeClr val="accent1"/>
          </a:solidFill>
        </p:spPr>
        <p:txBody>
          <a:bodyPr wrap="square">
            <a:spAutoFit/>
          </a:bodyPr>
          <a:lstStyle/>
          <a:p>
            <a:pPr algn="ctr"/>
            <a:r>
              <a:rPr lang="es-VE" sz="1000" dirty="0">
                <a:solidFill>
                  <a:schemeClr val="bg1"/>
                </a:solidFill>
              </a:rPr>
              <a:t>n </a:t>
            </a:r>
            <a:r>
              <a:rPr lang="es-VE" sz="1000" dirty="0" err="1">
                <a:solidFill>
                  <a:schemeClr val="bg1"/>
                </a:solidFill>
              </a:rPr>
              <a:t>engl</a:t>
            </a:r>
            <a:r>
              <a:rPr lang="es-VE" sz="1000" dirty="0">
                <a:solidFill>
                  <a:schemeClr val="bg1"/>
                </a:solidFill>
              </a:rPr>
              <a:t> j </a:t>
            </a:r>
            <a:r>
              <a:rPr lang="es-VE" sz="1000" dirty="0" err="1">
                <a:solidFill>
                  <a:schemeClr val="bg1"/>
                </a:solidFill>
              </a:rPr>
              <a:t>med</a:t>
            </a:r>
            <a:r>
              <a:rPr lang="es-VE" sz="1000" dirty="0">
                <a:solidFill>
                  <a:schemeClr val="bg1"/>
                </a:solidFill>
              </a:rPr>
              <a:t> 377;11 nejm.org </a:t>
            </a:r>
            <a:r>
              <a:rPr lang="es-VE" sz="1000" dirty="0" err="1">
                <a:solidFill>
                  <a:schemeClr val="bg1"/>
                </a:solidFill>
              </a:rPr>
              <a:t>September</a:t>
            </a:r>
            <a:r>
              <a:rPr lang="es-VE" sz="1000" dirty="0">
                <a:solidFill>
                  <a:schemeClr val="bg1"/>
                </a:solidFill>
              </a:rPr>
              <a:t> 14, 2017</a:t>
            </a:r>
          </a:p>
        </p:txBody>
      </p:sp>
    </p:spTree>
    <p:extLst>
      <p:ext uri="{BB962C8B-B14F-4D97-AF65-F5344CB8AC3E}">
        <p14:creationId xmlns:p14="http://schemas.microsoft.com/office/powerpoint/2010/main" val="2372031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6449855" y="1675679"/>
            <a:ext cx="2478783" cy="2555081"/>
            <a:chOff x="6003159" y="1404711"/>
            <a:chExt cx="2478783" cy="2555081"/>
          </a:xfrm>
        </p:grpSpPr>
        <p:sp>
          <p:nvSpPr>
            <p:cNvPr id="29" name="Rectangle 28"/>
            <p:cNvSpPr>
              <a:spLocks noChangeAspect="1"/>
            </p:cNvSpPr>
            <p:nvPr/>
          </p:nvSpPr>
          <p:spPr bwMode="auto">
            <a:xfrm>
              <a:off x="6003159" y="1404711"/>
              <a:ext cx="2478783" cy="2555081"/>
            </a:xfrm>
            <a:prstGeom prst="rect">
              <a:avLst/>
            </a:prstGeom>
            <a:noFill/>
            <a:ln w="9525">
              <a:noFill/>
              <a:miter lim="800000"/>
              <a:headEnd/>
              <a:tailEnd/>
            </a:ln>
          </p:spPr>
          <p:txBody>
            <a:bodyPr anchor="ctr"/>
            <a:lstStyle/>
            <a:p>
              <a:pPr algn="ctr"/>
              <a:endParaRPr/>
            </a:p>
          </p:txBody>
        </p:sp>
        <p:sp>
          <p:nvSpPr>
            <p:cNvPr id="30" name="Freeform: Shape 29"/>
            <p:cNvSpPr>
              <a:spLocks/>
            </p:cNvSpPr>
            <p:nvPr/>
          </p:nvSpPr>
          <p:spPr bwMode="auto">
            <a:xfrm>
              <a:off x="7438618" y="3218109"/>
              <a:ext cx="269703" cy="741683"/>
            </a:xfrm>
            <a:custGeom>
              <a:avLst/>
              <a:gdLst/>
              <a:ahLst/>
              <a:cxnLst>
                <a:cxn ang="0">
                  <a:pos x="158" y="363"/>
                </a:cxn>
                <a:cxn ang="0">
                  <a:pos x="88" y="435"/>
                </a:cxn>
                <a:cxn ang="0">
                  <a:pos x="68" y="435"/>
                </a:cxn>
                <a:cxn ang="0">
                  <a:pos x="0" y="363"/>
                </a:cxn>
                <a:cxn ang="0">
                  <a:pos x="0" y="73"/>
                </a:cxn>
                <a:cxn ang="0">
                  <a:pos x="68" y="0"/>
                </a:cxn>
                <a:cxn ang="0">
                  <a:pos x="88" y="0"/>
                </a:cxn>
                <a:cxn ang="0">
                  <a:pos x="158" y="73"/>
                </a:cxn>
                <a:cxn ang="0">
                  <a:pos x="158" y="363"/>
                </a:cxn>
              </a:cxnLst>
              <a:rect l="0" t="0" r="r" b="b"/>
              <a:pathLst>
                <a:path w="158" h="435">
                  <a:moveTo>
                    <a:pt x="158" y="363"/>
                  </a:moveTo>
                  <a:cubicBezTo>
                    <a:pt x="158" y="402"/>
                    <a:pt x="125" y="435"/>
                    <a:pt x="88" y="435"/>
                  </a:cubicBezTo>
                  <a:cubicBezTo>
                    <a:pt x="68" y="435"/>
                    <a:pt x="68" y="435"/>
                    <a:pt x="68" y="435"/>
                  </a:cubicBezTo>
                  <a:cubicBezTo>
                    <a:pt x="29" y="435"/>
                    <a:pt x="0" y="402"/>
                    <a:pt x="0" y="363"/>
                  </a:cubicBezTo>
                  <a:cubicBezTo>
                    <a:pt x="0" y="73"/>
                    <a:pt x="0" y="73"/>
                    <a:pt x="0" y="73"/>
                  </a:cubicBezTo>
                  <a:cubicBezTo>
                    <a:pt x="0" y="34"/>
                    <a:pt x="29" y="0"/>
                    <a:pt x="68" y="0"/>
                  </a:cubicBezTo>
                  <a:cubicBezTo>
                    <a:pt x="88" y="0"/>
                    <a:pt x="88" y="0"/>
                    <a:pt x="88" y="0"/>
                  </a:cubicBezTo>
                  <a:cubicBezTo>
                    <a:pt x="125" y="0"/>
                    <a:pt x="158" y="34"/>
                    <a:pt x="158" y="73"/>
                  </a:cubicBezTo>
                  <a:lnTo>
                    <a:pt x="158" y="363"/>
                  </a:lnTo>
                  <a:close/>
                </a:path>
              </a:pathLst>
            </a:custGeom>
            <a:solidFill>
              <a:schemeClr val="tx1">
                <a:lumMod val="95000"/>
                <a:lumOff val="5000"/>
              </a:schemeClr>
            </a:solidFill>
            <a:ln w="9525">
              <a:noFill/>
              <a:round/>
              <a:headEnd/>
              <a:tailEnd/>
            </a:ln>
          </p:spPr>
          <p:txBody>
            <a:bodyPr anchor="ctr"/>
            <a:lstStyle/>
            <a:p>
              <a:pPr algn="ctr"/>
              <a:endParaRPr/>
            </a:p>
          </p:txBody>
        </p:sp>
        <p:sp>
          <p:nvSpPr>
            <p:cNvPr id="31" name="Freeform: Shape 30"/>
            <p:cNvSpPr>
              <a:spLocks/>
            </p:cNvSpPr>
            <p:nvPr/>
          </p:nvSpPr>
          <p:spPr bwMode="auto">
            <a:xfrm>
              <a:off x="6764360" y="3218109"/>
              <a:ext cx="275026" cy="741683"/>
            </a:xfrm>
            <a:custGeom>
              <a:avLst/>
              <a:gdLst/>
              <a:ahLst/>
              <a:cxnLst>
                <a:cxn ang="0">
                  <a:pos x="161" y="363"/>
                </a:cxn>
                <a:cxn ang="0">
                  <a:pos x="92" y="435"/>
                </a:cxn>
                <a:cxn ang="0">
                  <a:pos x="69" y="435"/>
                </a:cxn>
                <a:cxn ang="0">
                  <a:pos x="0" y="363"/>
                </a:cxn>
                <a:cxn ang="0">
                  <a:pos x="0" y="73"/>
                </a:cxn>
                <a:cxn ang="0">
                  <a:pos x="69" y="0"/>
                </a:cxn>
                <a:cxn ang="0">
                  <a:pos x="92" y="0"/>
                </a:cxn>
                <a:cxn ang="0">
                  <a:pos x="161" y="73"/>
                </a:cxn>
                <a:cxn ang="0">
                  <a:pos x="161" y="363"/>
                </a:cxn>
              </a:cxnLst>
              <a:rect l="0" t="0" r="r" b="b"/>
              <a:pathLst>
                <a:path w="161" h="435">
                  <a:moveTo>
                    <a:pt x="161" y="363"/>
                  </a:moveTo>
                  <a:cubicBezTo>
                    <a:pt x="161" y="402"/>
                    <a:pt x="129" y="435"/>
                    <a:pt x="92" y="435"/>
                  </a:cubicBezTo>
                  <a:cubicBezTo>
                    <a:pt x="69" y="435"/>
                    <a:pt x="69" y="435"/>
                    <a:pt x="69" y="435"/>
                  </a:cubicBezTo>
                  <a:cubicBezTo>
                    <a:pt x="33" y="435"/>
                    <a:pt x="0" y="402"/>
                    <a:pt x="0" y="363"/>
                  </a:cubicBezTo>
                  <a:cubicBezTo>
                    <a:pt x="0" y="73"/>
                    <a:pt x="0" y="73"/>
                    <a:pt x="0" y="73"/>
                  </a:cubicBezTo>
                  <a:cubicBezTo>
                    <a:pt x="0" y="34"/>
                    <a:pt x="33" y="0"/>
                    <a:pt x="69" y="0"/>
                  </a:cubicBezTo>
                  <a:cubicBezTo>
                    <a:pt x="92" y="0"/>
                    <a:pt x="92" y="0"/>
                    <a:pt x="92" y="0"/>
                  </a:cubicBezTo>
                  <a:cubicBezTo>
                    <a:pt x="129" y="0"/>
                    <a:pt x="161" y="34"/>
                    <a:pt x="161" y="73"/>
                  </a:cubicBezTo>
                  <a:lnTo>
                    <a:pt x="161" y="363"/>
                  </a:lnTo>
                  <a:close/>
                </a:path>
              </a:pathLst>
            </a:custGeom>
            <a:solidFill>
              <a:schemeClr val="tx1">
                <a:lumMod val="95000"/>
                <a:lumOff val="5000"/>
              </a:schemeClr>
            </a:solidFill>
            <a:ln w="9525">
              <a:noFill/>
              <a:round/>
              <a:headEnd/>
              <a:tailEnd/>
            </a:ln>
          </p:spPr>
          <p:txBody>
            <a:bodyPr anchor="ctr"/>
            <a:lstStyle/>
            <a:p>
              <a:pPr algn="ctr"/>
              <a:endParaRPr/>
            </a:p>
          </p:txBody>
        </p:sp>
        <p:sp>
          <p:nvSpPr>
            <p:cNvPr id="32" name="Freeform: Shape 31"/>
            <p:cNvSpPr>
              <a:spLocks/>
            </p:cNvSpPr>
            <p:nvPr/>
          </p:nvSpPr>
          <p:spPr bwMode="auto">
            <a:xfrm>
              <a:off x="6984381" y="1404711"/>
              <a:ext cx="509242" cy="537632"/>
            </a:xfrm>
            <a:custGeom>
              <a:avLst/>
              <a:gdLst/>
              <a:ahLst/>
              <a:cxnLst>
                <a:cxn ang="0">
                  <a:pos x="299" y="157"/>
                </a:cxn>
                <a:cxn ang="0">
                  <a:pos x="149" y="316"/>
                </a:cxn>
                <a:cxn ang="0">
                  <a:pos x="0" y="157"/>
                </a:cxn>
                <a:cxn ang="0">
                  <a:pos x="149" y="0"/>
                </a:cxn>
                <a:cxn ang="0">
                  <a:pos x="299" y="157"/>
                </a:cxn>
              </a:cxnLst>
              <a:rect l="0" t="0" r="r" b="b"/>
              <a:pathLst>
                <a:path w="299" h="316">
                  <a:moveTo>
                    <a:pt x="299" y="157"/>
                  </a:moveTo>
                  <a:cubicBezTo>
                    <a:pt x="299" y="246"/>
                    <a:pt x="230" y="316"/>
                    <a:pt x="149" y="316"/>
                  </a:cubicBezTo>
                  <a:cubicBezTo>
                    <a:pt x="66" y="316"/>
                    <a:pt x="0" y="246"/>
                    <a:pt x="0" y="157"/>
                  </a:cubicBezTo>
                  <a:cubicBezTo>
                    <a:pt x="0" y="70"/>
                    <a:pt x="66" y="0"/>
                    <a:pt x="149" y="0"/>
                  </a:cubicBezTo>
                  <a:cubicBezTo>
                    <a:pt x="230" y="0"/>
                    <a:pt x="299" y="70"/>
                    <a:pt x="299" y="157"/>
                  </a:cubicBezTo>
                  <a:close/>
                </a:path>
              </a:pathLst>
            </a:custGeom>
            <a:solidFill>
              <a:schemeClr val="tx1">
                <a:lumMod val="95000"/>
                <a:lumOff val="5000"/>
              </a:schemeClr>
            </a:solidFill>
            <a:ln w="9525">
              <a:noFill/>
              <a:round/>
              <a:headEnd/>
              <a:tailEnd/>
            </a:ln>
          </p:spPr>
          <p:txBody>
            <a:bodyPr anchor="ctr"/>
            <a:lstStyle/>
            <a:p>
              <a:pPr algn="ctr"/>
              <a:endParaRPr/>
            </a:p>
          </p:txBody>
        </p:sp>
        <p:sp>
          <p:nvSpPr>
            <p:cNvPr id="33" name="Freeform: Shape 32"/>
            <p:cNvSpPr>
              <a:spLocks/>
            </p:cNvSpPr>
            <p:nvPr/>
          </p:nvSpPr>
          <p:spPr bwMode="auto">
            <a:xfrm>
              <a:off x="7188432" y="2082517"/>
              <a:ext cx="95815" cy="246636"/>
            </a:xfrm>
            <a:custGeom>
              <a:avLst/>
              <a:gdLst/>
              <a:ahLst/>
              <a:cxnLst>
                <a:cxn ang="0">
                  <a:pos x="28" y="0"/>
                </a:cxn>
                <a:cxn ang="0">
                  <a:pos x="0" y="28"/>
                </a:cxn>
                <a:cxn ang="0">
                  <a:pos x="28" y="139"/>
                </a:cxn>
                <a:cxn ang="0">
                  <a:pos x="54" y="28"/>
                </a:cxn>
                <a:cxn ang="0">
                  <a:pos x="28" y="0"/>
                </a:cxn>
              </a:cxnLst>
              <a:rect l="0" t="0" r="r" b="b"/>
              <a:pathLst>
                <a:path w="54" h="139">
                  <a:moveTo>
                    <a:pt x="28" y="0"/>
                  </a:moveTo>
                  <a:lnTo>
                    <a:pt x="0" y="28"/>
                  </a:lnTo>
                  <a:lnTo>
                    <a:pt x="28" y="139"/>
                  </a:lnTo>
                  <a:lnTo>
                    <a:pt x="54" y="28"/>
                  </a:lnTo>
                  <a:lnTo>
                    <a:pt x="28" y="0"/>
                  </a:lnTo>
                  <a:close/>
                </a:path>
              </a:pathLst>
            </a:custGeom>
            <a:solidFill>
              <a:schemeClr val="tx1">
                <a:lumMod val="95000"/>
                <a:lumOff val="5000"/>
              </a:schemeClr>
            </a:solidFill>
            <a:ln w="9525">
              <a:noFill/>
              <a:round/>
              <a:headEnd/>
              <a:tailEnd/>
            </a:ln>
          </p:spPr>
          <p:txBody>
            <a:bodyPr anchor="ctr"/>
            <a:lstStyle/>
            <a:p>
              <a:pPr algn="ctr"/>
              <a:endParaRPr/>
            </a:p>
          </p:txBody>
        </p:sp>
        <p:sp>
          <p:nvSpPr>
            <p:cNvPr id="34" name="Freeform: Shape 33"/>
            <p:cNvSpPr>
              <a:spLocks/>
            </p:cNvSpPr>
            <p:nvPr/>
          </p:nvSpPr>
          <p:spPr bwMode="auto">
            <a:xfrm>
              <a:off x="7193755" y="1981379"/>
              <a:ext cx="85169" cy="101139"/>
            </a:xfrm>
            <a:custGeom>
              <a:avLst/>
              <a:gdLst/>
              <a:ahLst/>
              <a:cxnLst>
                <a:cxn ang="0">
                  <a:pos x="22" y="0"/>
                </a:cxn>
                <a:cxn ang="0">
                  <a:pos x="0" y="28"/>
                </a:cxn>
                <a:cxn ang="0">
                  <a:pos x="22" y="57"/>
                </a:cxn>
                <a:cxn ang="0">
                  <a:pos x="48" y="28"/>
                </a:cxn>
                <a:cxn ang="0">
                  <a:pos x="22" y="0"/>
                </a:cxn>
              </a:cxnLst>
              <a:rect l="0" t="0" r="r" b="b"/>
              <a:pathLst>
                <a:path w="48" h="57">
                  <a:moveTo>
                    <a:pt x="22" y="0"/>
                  </a:moveTo>
                  <a:lnTo>
                    <a:pt x="0" y="28"/>
                  </a:lnTo>
                  <a:lnTo>
                    <a:pt x="22" y="57"/>
                  </a:lnTo>
                  <a:lnTo>
                    <a:pt x="48" y="28"/>
                  </a:lnTo>
                  <a:lnTo>
                    <a:pt x="22" y="0"/>
                  </a:lnTo>
                  <a:close/>
                </a:path>
              </a:pathLst>
            </a:custGeom>
            <a:solidFill>
              <a:schemeClr val="tx1">
                <a:lumMod val="95000"/>
                <a:lumOff val="5000"/>
              </a:schemeClr>
            </a:solidFill>
            <a:ln w="9525">
              <a:noFill/>
              <a:round/>
              <a:headEnd/>
              <a:tailEnd/>
            </a:ln>
          </p:spPr>
          <p:txBody>
            <a:bodyPr anchor="ctr"/>
            <a:lstStyle/>
            <a:p>
              <a:pPr algn="ctr"/>
              <a:endParaRPr/>
            </a:p>
          </p:txBody>
        </p:sp>
        <p:sp>
          <p:nvSpPr>
            <p:cNvPr id="35" name="Freeform: Shape 34"/>
            <p:cNvSpPr>
              <a:spLocks/>
            </p:cNvSpPr>
            <p:nvPr/>
          </p:nvSpPr>
          <p:spPr bwMode="auto">
            <a:xfrm>
              <a:off x="6482236" y="3070837"/>
              <a:ext cx="157919" cy="888955"/>
            </a:xfrm>
            <a:custGeom>
              <a:avLst/>
              <a:gdLst/>
              <a:ahLst/>
              <a:cxnLst>
                <a:cxn ang="0">
                  <a:pos x="0" y="0"/>
                </a:cxn>
                <a:cxn ang="0">
                  <a:pos x="0" y="472"/>
                </a:cxn>
                <a:cxn ang="0">
                  <a:pos x="47" y="522"/>
                </a:cxn>
                <a:cxn ang="0">
                  <a:pos x="93" y="472"/>
                </a:cxn>
                <a:cxn ang="0">
                  <a:pos x="93" y="0"/>
                </a:cxn>
                <a:cxn ang="0">
                  <a:pos x="88" y="0"/>
                </a:cxn>
                <a:cxn ang="0">
                  <a:pos x="0" y="0"/>
                </a:cxn>
              </a:cxnLst>
              <a:rect l="0" t="0" r="r" b="b"/>
              <a:pathLst>
                <a:path w="93" h="522">
                  <a:moveTo>
                    <a:pt x="0" y="0"/>
                  </a:moveTo>
                  <a:cubicBezTo>
                    <a:pt x="0" y="472"/>
                    <a:pt x="0" y="472"/>
                    <a:pt x="0" y="472"/>
                  </a:cubicBezTo>
                  <a:cubicBezTo>
                    <a:pt x="0" y="500"/>
                    <a:pt x="22" y="522"/>
                    <a:pt x="47" y="522"/>
                  </a:cubicBezTo>
                  <a:cubicBezTo>
                    <a:pt x="73" y="522"/>
                    <a:pt x="93" y="500"/>
                    <a:pt x="93" y="472"/>
                  </a:cubicBezTo>
                  <a:cubicBezTo>
                    <a:pt x="93" y="0"/>
                    <a:pt x="93" y="0"/>
                    <a:pt x="93" y="0"/>
                  </a:cubicBezTo>
                  <a:cubicBezTo>
                    <a:pt x="93" y="0"/>
                    <a:pt x="91" y="0"/>
                    <a:pt x="88" y="0"/>
                  </a:cubicBezTo>
                  <a:lnTo>
                    <a:pt x="0" y="0"/>
                  </a:lnTo>
                  <a:close/>
                </a:path>
              </a:pathLst>
            </a:custGeom>
            <a:solidFill>
              <a:schemeClr val="bg1">
                <a:lumMod val="75000"/>
              </a:schemeClr>
            </a:solidFill>
            <a:ln w="9525">
              <a:noFill/>
              <a:round/>
              <a:headEnd/>
              <a:tailEnd/>
            </a:ln>
          </p:spPr>
          <p:txBody>
            <a:bodyPr anchor="ctr"/>
            <a:lstStyle/>
            <a:p>
              <a:pPr algn="ctr"/>
              <a:endParaRPr/>
            </a:p>
          </p:txBody>
        </p:sp>
        <p:sp>
          <p:nvSpPr>
            <p:cNvPr id="36" name="Freeform: Shape 35"/>
            <p:cNvSpPr>
              <a:spLocks/>
            </p:cNvSpPr>
            <p:nvPr/>
          </p:nvSpPr>
          <p:spPr bwMode="auto">
            <a:xfrm>
              <a:off x="6386421" y="2893401"/>
              <a:ext cx="330031" cy="177436"/>
            </a:xfrm>
            <a:custGeom>
              <a:avLst/>
              <a:gdLst/>
              <a:ahLst/>
              <a:cxnLst>
                <a:cxn ang="0">
                  <a:pos x="194" y="53"/>
                </a:cxn>
                <a:cxn ang="0">
                  <a:pos x="144" y="0"/>
                </a:cxn>
                <a:cxn ang="0">
                  <a:pos x="49" y="0"/>
                </a:cxn>
                <a:cxn ang="0">
                  <a:pos x="0" y="53"/>
                </a:cxn>
                <a:cxn ang="0">
                  <a:pos x="49" y="104"/>
                </a:cxn>
                <a:cxn ang="0">
                  <a:pos x="56" y="104"/>
                </a:cxn>
                <a:cxn ang="0">
                  <a:pos x="144" y="104"/>
                </a:cxn>
                <a:cxn ang="0">
                  <a:pos x="149" y="104"/>
                </a:cxn>
                <a:cxn ang="0">
                  <a:pos x="194" y="53"/>
                </a:cxn>
              </a:cxnLst>
              <a:rect l="0" t="0" r="r" b="b"/>
              <a:pathLst>
                <a:path w="194" h="104">
                  <a:moveTo>
                    <a:pt x="194" y="53"/>
                  </a:moveTo>
                  <a:cubicBezTo>
                    <a:pt x="194" y="24"/>
                    <a:pt x="172" y="0"/>
                    <a:pt x="144" y="0"/>
                  </a:cubicBezTo>
                  <a:cubicBezTo>
                    <a:pt x="49" y="0"/>
                    <a:pt x="49" y="0"/>
                    <a:pt x="49" y="0"/>
                  </a:cubicBezTo>
                  <a:cubicBezTo>
                    <a:pt x="21" y="0"/>
                    <a:pt x="0" y="24"/>
                    <a:pt x="0" y="53"/>
                  </a:cubicBezTo>
                  <a:cubicBezTo>
                    <a:pt x="0" y="81"/>
                    <a:pt x="21" y="104"/>
                    <a:pt x="49" y="104"/>
                  </a:cubicBezTo>
                  <a:cubicBezTo>
                    <a:pt x="56" y="104"/>
                    <a:pt x="56" y="104"/>
                    <a:pt x="56" y="104"/>
                  </a:cubicBezTo>
                  <a:cubicBezTo>
                    <a:pt x="144" y="104"/>
                    <a:pt x="144" y="104"/>
                    <a:pt x="144" y="104"/>
                  </a:cubicBezTo>
                  <a:cubicBezTo>
                    <a:pt x="147" y="104"/>
                    <a:pt x="149" y="104"/>
                    <a:pt x="149" y="104"/>
                  </a:cubicBezTo>
                  <a:cubicBezTo>
                    <a:pt x="176" y="102"/>
                    <a:pt x="194" y="78"/>
                    <a:pt x="194" y="53"/>
                  </a:cubicBezTo>
                  <a:close/>
                </a:path>
              </a:pathLst>
            </a:custGeom>
            <a:solidFill>
              <a:schemeClr val="bg1">
                <a:lumMod val="75000"/>
              </a:schemeClr>
            </a:solidFill>
            <a:ln w="9525">
              <a:noFill/>
              <a:round/>
              <a:headEnd/>
              <a:tailEnd/>
            </a:ln>
          </p:spPr>
          <p:txBody>
            <a:bodyPr anchor="ctr"/>
            <a:lstStyle/>
            <a:p>
              <a:pPr algn="ctr"/>
              <a:endParaRPr/>
            </a:p>
          </p:txBody>
        </p:sp>
        <p:sp>
          <p:nvSpPr>
            <p:cNvPr id="37" name="Freeform: Shape 36"/>
            <p:cNvSpPr>
              <a:spLocks/>
            </p:cNvSpPr>
            <p:nvPr/>
          </p:nvSpPr>
          <p:spPr bwMode="auto">
            <a:xfrm>
              <a:off x="7816556" y="3070837"/>
              <a:ext cx="159692" cy="888955"/>
            </a:xfrm>
            <a:custGeom>
              <a:avLst/>
              <a:gdLst/>
              <a:ahLst/>
              <a:cxnLst>
                <a:cxn ang="0">
                  <a:pos x="0" y="472"/>
                </a:cxn>
                <a:cxn ang="0">
                  <a:pos x="47" y="522"/>
                </a:cxn>
                <a:cxn ang="0">
                  <a:pos x="94" y="472"/>
                </a:cxn>
                <a:cxn ang="0">
                  <a:pos x="94" y="0"/>
                </a:cxn>
                <a:cxn ang="0">
                  <a:pos x="0" y="0"/>
                </a:cxn>
                <a:cxn ang="0">
                  <a:pos x="0" y="472"/>
                </a:cxn>
              </a:cxnLst>
              <a:rect l="0" t="0" r="r" b="b"/>
              <a:pathLst>
                <a:path w="94" h="522">
                  <a:moveTo>
                    <a:pt x="0" y="472"/>
                  </a:moveTo>
                  <a:cubicBezTo>
                    <a:pt x="0" y="500"/>
                    <a:pt x="19" y="522"/>
                    <a:pt x="47" y="522"/>
                  </a:cubicBezTo>
                  <a:cubicBezTo>
                    <a:pt x="71" y="522"/>
                    <a:pt x="94" y="500"/>
                    <a:pt x="94" y="472"/>
                  </a:cubicBezTo>
                  <a:cubicBezTo>
                    <a:pt x="94" y="0"/>
                    <a:pt x="94" y="0"/>
                    <a:pt x="94" y="0"/>
                  </a:cubicBezTo>
                  <a:cubicBezTo>
                    <a:pt x="0" y="0"/>
                    <a:pt x="0" y="0"/>
                    <a:pt x="0" y="0"/>
                  </a:cubicBezTo>
                  <a:lnTo>
                    <a:pt x="0" y="472"/>
                  </a:lnTo>
                  <a:close/>
                </a:path>
              </a:pathLst>
            </a:custGeom>
            <a:solidFill>
              <a:schemeClr val="bg1">
                <a:lumMod val="75000"/>
              </a:schemeClr>
            </a:solidFill>
            <a:ln w="9525">
              <a:noFill/>
              <a:round/>
              <a:headEnd/>
              <a:tailEnd/>
            </a:ln>
          </p:spPr>
          <p:txBody>
            <a:bodyPr anchor="ctr"/>
            <a:lstStyle/>
            <a:p>
              <a:pPr algn="ctr"/>
              <a:endParaRPr/>
            </a:p>
          </p:txBody>
        </p:sp>
        <p:sp>
          <p:nvSpPr>
            <p:cNvPr id="38" name="Freeform: Shape 37"/>
            <p:cNvSpPr>
              <a:spLocks/>
            </p:cNvSpPr>
            <p:nvPr/>
          </p:nvSpPr>
          <p:spPr bwMode="auto">
            <a:xfrm>
              <a:off x="7729613" y="2893401"/>
              <a:ext cx="326483" cy="177436"/>
            </a:xfrm>
            <a:custGeom>
              <a:avLst/>
              <a:gdLst/>
              <a:ahLst/>
              <a:cxnLst>
                <a:cxn ang="0">
                  <a:pos x="145" y="0"/>
                </a:cxn>
                <a:cxn ang="0">
                  <a:pos x="49" y="0"/>
                </a:cxn>
                <a:cxn ang="0">
                  <a:pos x="0" y="53"/>
                </a:cxn>
                <a:cxn ang="0">
                  <a:pos x="49" y="104"/>
                </a:cxn>
                <a:cxn ang="0">
                  <a:pos x="51" y="104"/>
                </a:cxn>
                <a:cxn ang="0">
                  <a:pos x="145" y="104"/>
                </a:cxn>
                <a:cxn ang="0">
                  <a:pos x="145" y="104"/>
                </a:cxn>
                <a:cxn ang="0">
                  <a:pos x="192" y="53"/>
                </a:cxn>
                <a:cxn ang="0">
                  <a:pos x="145" y="0"/>
                </a:cxn>
              </a:cxnLst>
              <a:rect l="0" t="0" r="r" b="b"/>
              <a:pathLst>
                <a:path w="192" h="104">
                  <a:moveTo>
                    <a:pt x="145" y="0"/>
                  </a:moveTo>
                  <a:cubicBezTo>
                    <a:pt x="49" y="0"/>
                    <a:pt x="49" y="0"/>
                    <a:pt x="49" y="0"/>
                  </a:cubicBezTo>
                  <a:cubicBezTo>
                    <a:pt x="24" y="0"/>
                    <a:pt x="0" y="24"/>
                    <a:pt x="0" y="53"/>
                  </a:cubicBezTo>
                  <a:cubicBezTo>
                    <a:pt x="0" y="81"/>
                    <a:pt x="24" y="104"/>
                    <a:pt x="49" y="104"/>
                  </a:cubicBezTo>
                  <a:cubicBezTo>
                    <a:pt x="51" y="104"/>
                    <a:pt x="51" y="104"/>
                    <a:pt x="51" y="104"/>
                  </a:cubicBezTo>
                  <a:cubicBezTo>
                    <a:pt x="145" y="104"/>
                    <a:pt x="145" y="104"/>
                    <a:pt x="145" y="104"/>
                  </a:cubicBezTo>
                  <a:cubicBezTo>
                    <a:pt x="145" y="104"/>
                    <a:pt x="145" y="104"/>
                    <a:pt x="145" y="104"/>
                  </a:cubicBezTo>
                  <a:cubicBezTo>
                    <a:pt x="171" y="104"/>
                    <a:pt x="192" y="81"/>
                    <a:pt x="192" y="53"/>
                  </a:cubicBezTo>
                  <a:cubicBezTo>
                    <a:pt x="192" y="24"/>
                    <a:pt x="171" y="0"/>
                    <a:pt x="145" y="0"/>
                  </a:cubicBezTo>
                  <a:close/>
                </a:path>
              </a:pathLst>
            </a:custGeom>
            <a:solidFill>
              <a:schemeClr val="bg1">
                <a:lumMod val="75000"/>
              </a:schemeClr>
            </a:solidFill>
            <a:ln w="9525">
              <a:noFill/>
              <a:round/>
              <a:headEnd/>
              <a:tailEnd/>
            </a:ln>
          </p:spPr>
          <p:txBody>
            <a:bodyPr anchor="ctr"/>
            <a:lstStyle/>
            <a:p>
              <a:pPr algn="ctr"/>
              <a:endParaRPr/>
            </a:p>
          </p:txBody>
        </p:sp>
        <p:sp>
          <p:nvSpPr>
            <p:cNvPr id="39" name="Freeform: Shape 38"/>
            <p:cNvSpPr>
              <a:spLocks/>
            </p:cNvSpPr>
            <p:nvPr/>
          </p:nvSpPr>
          <p:spPr bwMode="auto">
            <a:xfrm>
              <a:off x="7610730" y="2472877"/>
              <a:ext cx="221796" cy="864114"/>
            </a:xfrm>
            <a:custGeom>
              <a:avLst/>
              <a:gdLst/>
              <a:ahLst/>
              <a:cxnLst>
                <a:cxn ang="0">
                  <a:pos x="66" y="103"/>
                </a:cxn>
                <a:cxn ang="0">
                  <a:pos x="57" y="87"/>
                </a:cxn>
                <a:cxn ang="0">
                  <a:pos x="0" y="0"/>
                </a:cxn>
                <a:cxn ang="0">
                  <a:pos x="0" y="408"/>
                </a:cxn>
                <a:cxn ang="0">
                  <a:pos x="78" y="501"/>
                </a:cxn>
                <a:cxn ang="0">
                  <a:pos x="93" y="507"/>
                </a:cxn>
                <a:cxn ang="0">
                  <a:pos x="93" y="375"/>
                </a:cxn>
                <a:cxn ang="0">
                  <a:pos x="43" y="300"/>
                </a:cxn>
                <a:cxn ang="0">
                  <a:pos x="118" y="218"/>
                </a:cxn>
                <a:cxn ang="0">
                  <a:pos x="130" y="218"/>
                </a:cxn>
                <a:cxn ang="0">
                  <a:pos x="130" y="142"/>
                </a:cxn>
                <a:cxn ang="0">
                  <a:pos x="66" y="103"/>
                </a:cxn>
              </a:cxnLst>
              <a:rect l="0" t="0" r="r" b="b"/>
              <a:pathLst>
                <a:path w="130" h="507">
                  <a:moveTo>
                    <a:pt x="66" y="103"/>
                  </a:moveTo>
                  <a:cubicBezTo>
                    <a:pt x="60" y="98"/>
                    <a:pt x="59" y="93"/>
                    <a:pt x="57" y="87"/>
                  </a:cubicBezTo>
                  <a:cubicBezTo>
                    <a:pt x="0" y="0"/>
                    <a:pt x="0" y="0"/>
                    <a:pt x="0" y="0"/>
                  </a:cubicBezTo>
                  <a:cubicBezTo>
                    <a:pt x="0" y="408"/>
                    <a:pt x="0" y="408"/>
                    <a:pt x="0" y="408"/>
                  </a:cubicBezTo>
                  <a:cubicBezTo>
                    <a:pt x="43" y="413"/>
                    <a:pt x="75" y="454"/>
                    <a:pt x="78" y="501"/>
                  </a:cubicBezTo>
                  <a:cubicBezTo>
                    <a:pt x="82" y="504"/>
                    <a:pt x="87" y="504"/>
                    <a:pt x="93" y="507"/>
                  </a:cubicBezTo>
                  <a:cubicBezTo>
                    <a:pt x="93" y="375"/>
                    <a:pt x="93" y="375"/>
                    <a:pt x="93" y="375"/>
                  </a:cubicBezTo>
                  <a:cubicBezTo>
                    <a:pt x="63" y="365"/>
                    <a:pt x="43" y="337"/>
                    <a:pt x="43" y="300"/>
                  </a:cubicBezTo>
                  <a:cubicBezTo>
                    <a:pt x="43" y="255"/>
                    <a:pt x="75" y="218"/>
                    <a:pt x="118" y="218"/>
                  </a:cubicBezTo>
                  <a:cubicBezTo>
                    <a:pt x="130" y="218"/>
                    <a:pt x="130" y="218"/>
                    <a:pt x="130" y="218"/>
                  </a:cubicBezTo>
                  <a:cubicBezTo>
                    <a:pt x="130" y="142"/>
                    <a:pt x="130" y="142"/>
                    <a:pt x="130" y="142"/>
                  </a:cubicBezTo>
                  <a:cubicBezTo>
                    <a:pt x="106" y="139"/>
                    <a:pt x="81" y="127"/>
                    <a:pt x="66" y="103"/>
                  </a:cubicBezTo>
                  <a:close/>
                </a:path>
              </a:pathLst>
            </a:custGeom>
            <a:solidFill>
              <a:schemeClr val="bg1">
                <a:lumMod val="75000"/>
              </a:schemeClr>
            </a:solidFill>
            <a:ln w="9525">
              <a:noFill/>
              <a:round/>
              <a:headEnd/>
              <a:tailEnd/>
            </a:ln>
          </p:spPr>
          <p:txBody>
            <a:bodyPr anchor="ctr"/>
            <a:lstStyle/>
            <a:p>
              <a:pPr algn="ctr"/>
              <a:endParaRPr/>
            </a:p>
          </p:txBody>
        </p:sp>
        <p:sp>
          <p:nvSpPr>
            <p:cNvPr id="40" name="Freeform: Shape 39"/>
            <p:cNvSpPr>
              <a:spLocks/>
            </p:cNvSpPr>
            <p:nvPr/>
          </p:nvSpPr>
          <p:spPr bwMode="auto">
            <a:xfrm>
              <a:off x="6640155" y="2488846"/>
              <a:ext cx="211149" cy="848145"/>
            </a:xfrm>
            <a:custGeom>
              <a:avLst/>
              <a:gdLst/>
              <a:ahLst/>
              <a:cxnLst>
                <a:cxn ang="0">
                  <a:pos x="124" y="398"/>
                </a:cxn>
                <a:cxn ang="0">
                  <a:pos x="124" y="0"/>
                </a:cxn>
                <a:cxn ang="0">
                  <a:pos x="73" y="77"/>
                </a:cxn>
                <a:cxn ang="0">
                  <a:pos x="66" y="93"/>
                </a:cxn>
                <a:cxn ang="0">
                  <a:pos x="0" y="132"/>
                </a:cxn>
                <a:cxn ang="0">
                  <a:pos x="0" y="210"/>
                </a:cxn>
                <a:cxn ang="0">
                  <a:pos x="71" y="292"/>
                </a:cxn>
                <a:cxn ang="0">
                  <a:pos x="27" y="365"/>
                </a:cxn>
                <a:cxn ang="0">
                  <a:pos x="27" y="497"/>
                </a:cxn>
                <a:cxn ang="0">
                  <a:pos x="45" y="491"/>
                </a:cxn>
                <a:cxn ang="0">
                  <a:pos x="124" y="398"/>
                </a:cxn>
              </a:cxnLst>
              <a:rect l="0" t="0" r="r" b="b"/>
              <a:pathLst>
                <a:path w="124" h="497">
                  <a:moveTo>
                    <a:pt x="124" y="398"/>
                  </a:moveTo>
                  <a:cubicBezTo>
                    <a:pt x="124" y="0"/>
                    <a:pt x="124" y="0"/>
                    <a:pt x="124" y="0"/>
                  </a:cubicBezTo>
                  <a:cubicBezTo>
                    <a:pt x="73" y="77"/>
                    <a:pt x="73" y="77"/>
                    <a:pt x="73" y="77"/>
                  </a:cubicBezTo>
                  <a:cubicBezTo>
                    <a:pt x="71" y="83"/>
                    <a:pt x="69" y="88"/>
                    <a:pt x="66" y="93"/>
                  </a:cubicBezTo>
                  <a:cubicBezTo>
                    <a:pt x="50" y="117"/>
                    <a:pt x="27" y="129"/>
                    <a:pt x="0" y="132"/>
                  </a:cubicBezTo>
                  <a:cubicBezTo>
                    <a:pt x="0" y="210"/>
                    <a:pt x="0" y="210"/>
                    <a:pt x="0" y="210"/>
                  </a:cubicBezTo>
                  <a:cubicBezTo>
                    <a:pt x="42" y="216"/>
                    <a:pt x="71" y="251"/>
                    <a:pt x="71" y="292"/>
                  </a:cubicBezTo>
                  <a:cubicBezTo>
                    <a:pt x="71" y="327"/>
                    <a:pt x="54" y="352"/>
                    <a:pt x="27" y="365"/>
                  </a:cubicBezTo>
                  <a:cubicBezTo>
                    <a:pt x="27" y="497"/>
                    <a:pt x="27" y="497"/>
                    <a:pt x="27" y="497"/>
                  </a:cubicBezTo>
                  <a:cubicBezTo>
                    <a:pt x="34" y="494"/>
                    <a:pt x="39" y="494"/>
                    <a:pt x="45" y="491"/>
                  </a:cubicBezTo>
                  <a:cubicBezTo>
                    <a:pt x="48" y="444"/>
                    <a:pt x="81" y="403"/>
                    <a:pt x="124" y="398"/>
                  </a:cubicBezTo>
                  <a:close/>
                </a:path>
              </a:pathLst>
            </a:custGeom>
            <a:solidFill>
              <a:schemeClr val="bg1">
                <a:lumMod val="75000"/>
              </a:schemeClr>
            </a:solidFill>
            <a:ln w="9525">
              <a:noFill/>
              <a:round/>
              <a:headEnd/>
              <a:tailEnd/>
            </a:ln>
          </p:spPr>
          <p:txBody>
            <a:bodyPr anchor="ctr"/>
            <a:lstStyle/>
            <a:p>
              <a:pPr algn="ctr"/>
              <a:endParaRPr/>
            </a:p>
          </p:txBody>
        </p:sp>
        <p:sp>
          <p:nvSpPr>
            <p:cNvPr id="41" name="Freeform: Shape 40"/>
            <p:cNvSpPr>
              <a:spLocks/>
            </p:cNvSpPr>
            <p:nvPr/>
          </p:nvSpPr>
          <p:spPr bwMode="auto">
            <a:xfrm>
              <a:off x="6640155" y="1747163"/>
              <a:ext cx="420523" cy="495047"/>
            </a:xfrm>
            <a:custGeom>
              <a:avLst/>
              <a:gdLst/>
              <a:ahLst/>
              <a:cxnLst>
                <a:cxn ang="0">
                  <a:pos x="124" y="107"/>
                </a:cxn>
                <a:cxn ang="0">
                  <a:pos x="247" y="107"/>
                </a:cxn>
                <a:cxn ang="0">
                  <a:pos x="176" y="0"/>
                </a:cxn>
                <a:cxn ang="0">
                  <a:pos x="109" y="0"/>
                </a:cxn>
                <a:cxn ang="0">
                  <a:pos x="0" y="115"/>
                </a:cxn>
                <a:cxn ang="0">
                  <a:pos x="0" y="291"/>
                </a:cxn>
                <a:cxn ang="0">
                  <a:pos x="94" y="149"/>
                </a:cxn>
                <a:cxn ang="0">
                  <a:pos x="124" y="107"/>
                </a:cxn>
              </a:cxnLst>
              <a:rect l="0" t="0" r="r" b="b"/>
              <a:pathLst>
                <a:path w="247" h="291">
                  <a:moveTo>
                    <a:pt x="124" y="107"/>
                  </a:moveTo>
                  <a:cubicBezTo>
                    <a:pt x="247" y="107"/>
                    <a:pt x="247" y="107"/>
                    <a:pt x="247" y="107"/>
                  </a:cubicBezTo>
                  <a:cubicBezTo>
                    <a:pt x="212" y="81"/>
                    <a:pt x="187" y="45"/>
                    <a:pt x="176" y="0"/>
                  </a:cubicBezTo>
                  <a:cubicBezTo>
                    <a:pt x="109" y="0"/>
                    <a:pt x="109" y="0"/>
                    <a:pt x="109" y="0"/>
                  </a:cubicBezTo>
                  <a:cubicBezTo>
                    <a:pt x="50" y="0"/>
                    <a:pt x="0" y="52"/>
                    <a:pt x="0" y="115"/>
                  </a:cubicBezTo>
                  <a:cubicBezTo>
                    <a:pt x="0" y="291"/>
                    <a:pt x="0" y="291"/>
                    <a:pt x="0" y="291"/>
                  </a:cubicBezTo>
                  <a:cubicBezTo>
                    <a:pt x="94" y="149"/>
                    <a:pt x="94" y="149"/>
                    <a:pt x="94" y="149"/>
                  </a:cubicBezTo>
                  <a:cubicBezTo>
                    <a:pt x="101" y="136"/>
                    <a:pt x="111" y="115"/>
                    <a:pt x="124" y="107"/>
                  </a:cubicBezTo>
                  <a:close/>
                </a:path>
              </a:pathLst>
            </a:custGeom>
            <a:solidFill>
              <a:schemeClr val="bg1">
                <a:lumMod val="75000"/>
              </a:schemeClr>
            </a:solidFill>
            <a:ln w="9525">
              <a:noFill/>
              <a:round/>
              <a:headEnd/>
              <a:tailEnd/>
            </a:ln>
          </p:spPr>
          <p:txBody>
            <a:bodyPr anchor="ctr"/>
            <a:lstStyle/>
            <a:p>
              <a:pPr algn="ctr"/>
              <a:endParaRPr/>
            </a:p>
          </p:txBody>
        </p:sp>
        <p:sp>
          <p:nvSpPr>
            <p:cNvPr id="42" name="Freeform: Shape 41"/>
            <p:cNvSpPr>
              <a:spLocks/>
            </p:cNvSpPr>
            <p:nvPr/>
          </p:nvSpPr>
          <p:spPr bwMode="auto">
            <a:xfrm>
              <a:off x="7401356" y="1747163"/>
              <a:ext cx="431170" cy="495047"/>
            </a:xfrm>
            <a:custGeom>
              <a:avLst/>
              <a:gdLst/>
              <a:ahLst/>
              <a:cxnLst>
                <a:cxn ang="0">
                  <a:pos x="0" y="107"/>
                </a:cxn>
                <a:cxn ang="0">
                  <a:pos x="123" y="107"/>
                </a:cxn>
                <a:cxn ang="0">
                  <a:pos x="160" y="149"/>
                </a:cxn>
                <a:cxn ang="0">
                  <a:pos x="253" y="291"/>
                </a:cxn>
                <a:cxn ang="0">
                  <a:pos x="253" y="115"/>
                </a:cxn>
                <a:cxn ang="0">
                  <a:pos x="145" y="0"/>
                </a:cxn>
                <a:cxn ang="0">
                  <a:pos x="72" y="0"/>
                </a:cxn>
                <a:cxn ang="0">
                  <a:pos x="0" y="107"/>
                </a:cxn>
              </a:cxnLst>
              <a:rect l="0" t="0" r="r" b="b"/>
              <a:pathLst>
                <a:path w="253" h="291">
                  <a:moveTo>
                    <a:pt x="0" y="107"/>
                  </a:moveTo>
                  <a:cubicBezTo>
                    <a:pt x="123" y="107"/>
                    <a:pt x="123" y="107"/>
                    <a:pt x="123" y="107"/>
                  </a:cubicBezTo>
                  <a:cubicBezTo>
                    <a:pt x="136" y="115"/>
                    <a:pt x="152" y="133"/>
                    <a:pt x="160" y="149"/>
                  </a:cubicBezTo>
                  <a:cubicBezTo>
                    <a:pt x="253" y="291"/>
                    <a:pt x="253" y="291"/>
                    <a:pt x="253" y="291"/>
                  </a:cubicBezTo>
                  <a:cubicBezTo>
                    <a:pt x="253" y="115"/>
                    <a:pt x="253" y="115"/>
                    <a:pt x="253" y="115"/>
                  </a:cubicBezTo>
                  <a:cubicBezTo>
                    <a:pt x="253" y="52"/>
                    <a:pt x="204" y="0"/>
                    <a:pt x="145" y="0"/>
                  </a:cubicBezTo>
                  <a:cubicBezTo>
                    <a:pt x="72" y="0"/>
                    <a:pt x="72" y="0"/>
                    <a:pt x="72" y="0"/>
                  </a:cubicBezTo>
                  <a:cubicBezTo>
                    <a:pt x="60" y="45"/>
                    <a:pt x="34" y="81"/>
                    <a:pt x="0" y="107"/>
                  </a:cubicBezTo>
                  <a:close/>
                </a:path>
              </a:pathLst>
            </a:custGeom>
            <a:solidFill>
              <a:schemeClr val="bg1">
                <a:lumMod val="75000"/>
              </a:schemeClr>
            </a:solidFill>
            <a:ln w="9525">
              <a:noFill/>
              <a:round/>
              <a:headEnd/>
              <a:tailEnd/>
            </a:ln>
          </p:spPr>
          <p:txBody>
            <a:bodyPr anchor="ctr"/>
            <a:lstStyle/>
            <a:p>
              <a:pPr algn="ctr"/>
              <a:endParaRPr/>
            </a:p>
          </p:txBody>
        </p:sp>
        <p:sp>
          <p:nvSpPr>
            <p:cNvPr id="43" name="Freeform: Shape 42"/>
            <p:cNvSpPr>
              <a:spLocks/>
            </p:cNvSpPr>
            <p:nvPr/>
          </p:nvSpPr>
          <p:spPr bwMode="auto">
            <a:xfrm>
              <a:off x="7300217" y="1972507"/>
              <a:ext cx="26615" cy="28390"/>
            </a:xfrm>
            <a:custGeom>
              <a:avLst/>
              <a:gdLst/>
              <a:ahLst/>
              <a:cxnLst>
                <a:cxn ang="0">
                  <a:pos x="11" y="17"/>
                </a:cxn>
                <a:cxn ang="0">
                  <a:pos x="16" y="0"/>
                </a:cxn>
                <a:cxn ang="0">
                  <a:pos x="0" y="4"/>
                </a:cxn>
                <a:cxn ang="0">
                  <a:pos x="11" y="17"/>
                </a:cxn>
              </a:cxnLst>
              <a:rect l="0" t="0" r="r" b="b"/>
              <a:pathLst>
                <a:path w="16" h="17">
                  <a:moveTo>
                    <a:pt x="11" y="17"/>
                  </a:moveTo>
                  <a:cubicBezTo>
                    <a:pt x="16" y="0"/>
                    <a:pt x="16" y="0"/>
                    <a:pt x="16" y="0"/>
                  </a:cubicBezTo>
                  <a:cubicBezTo>
                    <a:pt x="11" y="1"/>
                    <a:pt x="4" y="1"/>
                    <a:pt x="0" y="4"/>
                  </a:cubicBezTo>
                  <a:lnTo>
                    <a:pt x="11" y="17"/>
                  </a:lnTo>
                  <a:close/>
                </a:path>
              </a:pathLst>
            </a:custGeom>
            <a:solidFill>
              <a:schemeClr val="tx1">
                <a:lumMod val="95000"/>
                <a:lumOff val="5000"/>
              </a:schemeClr>
            </a:solidFill>
            <a:ln w="9525">
              <a:noFill/>
              <a:round/>
              <a:headEnd/>
              <a:tailEnd/>
            </a:ln>
          </p:spPr>
          <p:txBody>
            <a:bodyPr anchor="ctr"/>
            <a:lstStyle/>
            <a:p>
              <a:pPr algn="ctr"/>
              <a:endParaRPr/>
            </a:p>
          </p:txBody>
        </p:sp>
        <p:sp>
          <p:nvSpPr>
            <p:cNvPr id="44" name="Freeform: Shape 43"/>
            <p:cNvSpPr>
              <a:spLocks/>
            </p:cNvSpPr>
            <p:nvPr/>
          </p:nvSpPr>
          <p:spPr bwMode="auto">
            <a:xfrm>
              <a:off x="7135202" y="1972507"/>
              <a:ext cx="31938" cy="28390"/>
            </a:xfrm>
            <a:custGeom>
              <a:avLst/>
              <a:gdLst/>
              <a:ahLst/>
              <a:cxnLst>
                <a:cxn ang="0">
                  <a:pos x="8" y="17"/>
                </a:cxn>
                <a:cxn ang="0">
                  <a:pos x="19" y="4"/>
                </a:cxn>
                <a:cxn ang="0">
                  <a:pos x="0" y="0"/>
                </a:cxn>
                <a:cxn ang="0">
                  <a:pos x="8" y="17"/>
                </a:cxn>
              </a:cxnLst>
              <a:rect l="0" t="0" r="r" b="b"/>
              <a:pathLst>
                <a:path w="19" h="17">
                  <a:moveTo>
                    <a:pt x="8" y="17"/>
                  </a:moveTo>
                  <a:cubicBezTo>
                    <a:pt x="19" y="4"/>
                    <a:pt x="19" y="4"/>
                    <a:pt x="19" y="4"/>
                  </a:cubicBezTo>
                  <a:cubicBezTo>
                    <a:pt x="12" y="1"/>
                    <a:pt x="8" y="1"/>
                    <a:pt x="0" y="0"/>
                  </a:cubicBezTo>
                  <a:lnTo>
                    <a:pt x="8" y="17"/>
                  </a:lnTo>
                  <a:close/>
                </a:path>
              </a:pathLst>
            </a:custGeom>
            <a:solidFill>
              <a:schemeClr val="tx1">
                <a:lumMod val="95000"/>
                <a:lumOff val="5000"/>
              </a:schemeClr>
            </a:solidFill>
            <a:ln w="9525">
              <a:noFill/>
              <a:round/>
              <a:headEnd/>
              <a:tailEnd/>
            </a:ln>
          </p:spPr>
          <p:txBody>
            <a:bodyPr anchor="ctr"/>
            <a:lstStyle/>
            <a:p>
              <a:pPr algn="ctr"/>
              <a:endParaRPr/>
            </a:p>
          </p:txBody>
        </p:sp>
        <p:sp>
          <p:nvSpPr>
            <p:cNvPr id="45" name="Freeform: Shape 44"/>
            <p:cNvSpPr>
              <a:spLocks/>
            </p:cNvSpPr>
            <p:nvPr/>
          </p:nvSpPr>
          <p:spPr bwMode="auto">
            <a:xfrm>
              <a:off x="7743808" y="3374253"/>
              <a:ext cx="26615" cy="287446"/>
            </a:xfrm>
            <a:custGeom>
              <a:avLst/>
              <a:gdLst/>
              <a:ahLst/>
              <a:cxnLst>
                <a:cxn ang="0">
                  <a:pos x="15" y="6"/>
                </a:cxn>
                <a:cxn ang="0">
                  <a:pos x="0" y="0"/>
                </a:cxn>
                <a:cxn ang="0">
                  <a:pos x="0" y="169"/>
                </a:cxn>
                <a:cxn ang="0">
                  <a:pos x="15" y="163"/>
                </a:cxn>
                <a:cxn ang="0">
                  <a:pos x="15" y="6"/>
                </a:cxn>
              </a:cxnLst>
              <a:rect l="0" t="0" r="r" b="b"/>
              <a:pathLst>
                <a:path w="15" h="169">
                  <a:moveTo>
                    <a:pt x="15" y="6"/>
                  </a:moveTo>
                  <a:cubicBezTo>
                    <a:pt x="9" y="4"/>
                    <a:pt x="4" y="0"/>
                    <a:pt x="0" y="0"/>
                  </a:cubicBezTo>
                  <a:cubicBezTo>
                    <a:pt x="0" y="169"/>
                    <a:pt x="0" y="169"/>
                    <a:pt x="0" y="169"/>
                  </a:cubicBezTo>
                  <a:cubicBezTo>
                    <a:pt x="4" y="165"/>
                    <a:pt x="9" y="165"/>
                    <a:pt x="15" y="163"/>
                  </a:cubicBezTo>
                  <a:lnTo>
                    <a:pt x="15" y="6"/>
                  </a:lnTo>
                  <a:close/>
                </a:path>
              </a:pathLst>
            </a:custGeom>
            <a:solidFill>
              <a:schemeClr val="tx1">
                <a:lumMod val="95000"/>
                <a:lumOff val="5000"/>
              </a:schemeClr>
            </a:solidFill>
            <a:ln w="9525">
              <a:noFill/>
              <a:round/>
              <a:headEnd/>
              <a:tailEnd/>
            </a:ln>
          </p:spPr>
          <p:txBody>
            <a:bodyPr anchor="ctr"/>
            <a:lstStyle/>
            <a:p>
              <a:pPr algn="ctr"/>
              <a:endParaRPr/>
            </a:p>
          </p:txBody>
        </p:sp>
        <p:sp>
          <p:nvSpPr>
            <p:cNvPr id="46" name="Freeform: Shape 45"/>
            <p:cNvSpPr>
              <a:spLocks/>
            </p:cNvSpPr>
            <p:nvPr/>
          </p:nvSpPr>
          <p:spPr bwMode="auto">
            <a:xfrm>
              <a:off x="6686288" y="3381350"/>
              <a:ext cx="30164" cy="273251"/>
            </a:xfrm>
            <a:custGeom>
              <a:avLst/>
              <a:gdLst/>
              <a:ahLst/>
              <a:cxnLst>
                <a:cxn ang="0">
                  <a:pos x="0" y="6"/>
                </a:cxn>
                <a:cxn ang="0">
                  <a:pos x="0" y="152"/>
                </a:cxn>
                <a:cxn ang="0">
                  <a:pos x="18" y="161"/>
                </a:cxn>
                <a:cxn ang="0">
                  <a:pos x="18" y="0"/>
                </a:cxn>
                <a:cxn ang="0">
                  <a:pos x="0" y="6"/>
                </a:cxn>
              </a:cxnLst>
              <a:rect l="0" t="0" r="r" b="b"/>
              <a:pathLst>
                <a:path w="18" h="161">
                  <a:moveTo>
                    <a:pt x="0" y="6"/>
                  </a:moveTo>
                  <a:cubicBezTo>
                    <a:pt x="0" y="152"/>
                    <a:pt x="0" y="152"/>
                    <a:pt x="0" y="152"/>
                  </a:cubicBezTo>
                  <a:cubicBezTo>
                    <a:pt x="5" y="156"/>
                    <a:pt x="12" y="159"/>
                    <a:pt x="18" y="161"/>
                  </a:cubicBezTo>
                  <a:cubicBezTo>
                    <a:pt x="18" y="0"/>
                    <a:pt x="18" y="0"/>
                    <a:pt x="18" y="0"/>
                  </a:cubicBezTo>
                  <a:cubicBezTo>
                    <a:pt x="12" y="2"/>
                    <a:pt x="5" y="6"/>
                    <a:pt x="0" y="6"/>
                  </a:cubicBezTo>
                  <a:close/>
                </a:path>
              </a:pathLst>
            </a:custGeom>
            <a:solidFill>
              <a:schemeClr val="tx1">
                <a:lumMod val="95000"/>
                <a:lumOff val="5000"/>
              </a:schemeClr>
            </a:solidFill>
            <a:ln w="9525">
              <a:noFill/>
              <a:round/>
              <a:headEnd/>
              <a:tailEnd/>
            </a:ln>
          </p:spPr>
          <p:txBody>
            <a:bodyPr anchor="ctr"/>
            <a:lstStyle/>
            <a:p>
              <a:pPr algn="ctr"/>
              <a:endParaRPr/>
            </a:p>
          </p:txBody>
        </p:sp>
        <p:sp>
          <p:nvSpPr>
            <p:cNvPr id="47" name="Rectangle 46"/>
            <p:cNvSpPr>
              <a:spLocks/>
            </p:cNvSpPr>
            <p:nvPr/>
          </p:nvSpPr>
          <p:spPr bwMode="auto">
            <a:xfrm>
              <a:off x="7076648" y="3390221"/>
              <a:ext cx="310513" cy="275026"/>
            </a:xfrm>
            <a:prstGeom prst="rect">
              <a:avLst/>
            </a:prstGeom>
            <a:solidFill>
              <a:schemeClr val="tx1">
                <a:lumMod val="95000"/>
                <a:lumOff val="5000"/>
              </a:schemeClr>
            </a:solidFill>
            <a:ln w="9525">
              <a:noFill/>
              <a:miter lim="800000"/>
              <a:headEnd/>
              <a:tailEnd/>
            </a:ln>
          </p:spPr>
          <p:txBody>
            <a:bodyPr anchor="ctr"/>
            <a:lstStyle/>
            <a:p>
              <a:pPr algn="ctr"/>
              <a:endParaRPr/>
            </a:p>
          </p:txBody>
        </p:sp>
        <p:sp>
          <p:nvSpPr>
            <p:cNvPr id="48" name="Freeform: Shape 47"/>
            <p:cNvSpPr>
              <a:spLocks/>
            </p:cNvSpPr>
            <p:nvPr/>
          </p:nvSpPr>
          <p:spPr bwMode="auto">
            <a:xfrm>
              <a:off x="6258667" y="1981379"/>
              <a:ext cx="1962444" cy="1364484"/>
            </a:xfrm>
            <a:custGeom>
              <a:avLst/>
              <a:gdLst/>
              <a:ahLst/>
              <a:cxnLst>
                <a:cxn ang="0">
                  <a:pos x="954" y="245"/>
                </a:cxn>
                <a:cxn ang="0">
                  <a:pos x="813" y="29"/>
                </a:cxn>
                <a:cxn ang="0">
                  <a:pos x="772" y="3"/>
                </a:cxn>
                <a:cxn ang="0">
                  <a:pos x="772" y="0"/>
                </a:cxn>
                <a:cxn ang="0">
                  <a:pos x="656" y="0"/>
                </a:cxn>
                <a:cxn ang="0">
                  <a:pos x="572" y="258"/>
                </a:cxn>
                <a:cxn ang="0">
                  <a:pos x="492" y="0"/>
                </a:cxn>
                <a:cxn ang="0">
                  <a:pos x="379" y="0"/>
                </a:cxn>
                <a:cxn ang="0">
                  <a:pos x="379" y="3"/>
                </a:cxn>
                <a:cxn ang="0">
                  <a:pos x="342" y="29"/>
                </a:cxn>
                <a:cxn ang="0">
                  <a:pos x="204" y="245"/>
                </a:cxn>
                <a:cxn ang="0">
                  <a:pos x="83" y="150"/>
                </a:cxn>
                <a:cxn ang="0">
                  <a:pos x="0" y="253"/>
                </a:cxn>
                <a:cxn ang="0">
                  <a:pos x="173" y="386"/>
                </a:cxn>
                <a:cxn ang="0">
                  <a:pos x="181" y="395"/>
                </a:cxn>
                <a:cxn ang="0">
                  <a:pos x="219" y="405"/>
                </a:cxn>
                <a:cxn ang="0">
                  <a:pos x="272" y="377"/>
                </a:cxn>
                <a:cxn ang="0">
                  <a:pos x="278" y="364"/>
                </a:cxn>
                <a:cxn ang="0">
                  <a:pos x="379" y="210"/>
                </a:cxn>
                <a:cxn ang="0">
                  <a:pos x="379" y="694"/>
                </a:cxn>
                <a:cxn ang="0">
                  <a:pos x="384" y="694"/>
                </a:cxn>
                <a:cxn ang="0">
                  <a:pos x="480" y="797"/>
                </a:cxn>
                <a:cxn ang="0">
                  <a:pos x="480" y="801"/>
                </a:cxn>
                <a:cxn ang="0">
                  <a:pos x="662" y="801"/>
                </a:cxn>
                <a:cxn ang="0">
                  <a:pos x="662" y="797"/>
                </a:cxn>
                <a:cxn ang="0">
                  <a:pos x="756" y="694"/>
                </a:cxn>
                <a:cxn ang="0">
                  <a:pos x="772" y="694"/>
                </a:cxn>
                <a:cxn ang="0">
                  <a:pos x="772" y="199"/>
                </a:cxn>
                <a:cxn ang="0">
                  <a:pos x="876" y="364"/>
                </a:cxn>
                <a:cxn ang="0">
                  <a:pos x="885" y="377"/>
                </a:cxn>
                <a:cxn ang="0">
                  <a:pos x="939" y="405"/>
                </a:cxn>
                <a:cxn ang="0">
                  <a:pos x="973" y="395"/>
                </a:cxn>
                <a:cxn ang="0">
                  <a:pos x="983" y="386"/>
                </a:cxn>
                <a:cxn ang="0">
                  <a:pos x="1152" y="256"/>
                </a:cxn>
                <a:cxn ang="0">
                  <a:pos x="1071" y="153"/>
                </a:cxn>
                <a:cxn ang="0">
                  <a:pos x="954" y="245"/>
                </a:cxn>
                <a:cxn ang="0">
                  <a:pos x="84" y="216"/>
                </a:cxn>
                <a:cxn ang="0">
                  <a:pos x="65" y="195"/>
                </a:cxn>
                <a:cxn ang="0">
                  <a:pos x="84" y="174"/>
                </a:cxn>
                <a:cxn ang="0">
                  <a:pos x="104" y="195"/>
                </a:cxn>
                <a:cxn ang="0">
                  <a:pos x="84" y="216"/>
                </a:cxn>
                <a:cxn ang="0">
                  <a:pos x="569" y="508"/>
                </a:cxn>
                <a:cxn ang="0">
                  <a:pos x="546" y="482"/>
                </a:cxn>
                <a:cxn ang="0">
                  <a:pos x="569" y="457"/>
                </a:cxn>
                <a:cxn ang="0">
                  <a:pos x="592" y="482"/>
                </a:cxn>
                <a:cxn ang="0">
                  <a:pos x="569" y="508"/>
                </a:cxn>
                <a:cxn ang="0">
                  <a:pos x="569" y="427"/>
                </a:cxn>
                <a:cxn ang="0">
                  <a:pos x="546" y="402"/>
                </a:cxn>
                <a:cxn ang="0">
                  <a:pos x="569" y="375"/>
                </a:cxn>
                <a:cxn ang="0">
                  <a:pos x="592" y="402"/>
                </a:cxn>
                <a:cxn ang="0">
                  <a:pos x="569" y="427"/>
                </a:cxn>
                <a:cxn ang="0">
                  <a:pos x="569" y="343"/>
                </a:cxn>
                <a:cxn ang="0">
                  <a:pos x="546" y="317"/>
                </a:cxn>
                <a:cxn ang="0">
                  <a:pos x="569" y="292"/>
                </a:cxn>
                <a:cxn ang="0">
                  <a:pos x="592" y="317"/>
                </a:cxn>
                <a:cxn ang="0">
                  <a:pos x="569" y="343"/>
                </a:cxn>
                <a:cxn ang="0">
                  <a:pos x="1069" y="216"/>
                </a:cxn>
                <a:cxn ang="0">
                  <a:pos x="1047" y="195"/>
                </a:cxn>
                <a:cxn ang="0">
                  <a:pos x="1069" y="174"/>
                </a:cxn>
                <a:cxn ang="0">
                  <a:pos x="1086" y="195"/>
                </a:cxn>
                <a:cxn ang="0">
                  <a:pos x="1069" y="216"/>
                </a:cxn>
              </a:cxnLst>
              <a:rect l="0" t="0" r="r" b="b"/>
              <a:pathLst>
                <a:path w="1152" h="801">
                  <a:moveTo>
                    <a:pt x="954" y="245"/>
                  </a:moveTo>
                  <a:cubicBezTo>
                    <a:pt x="813" y="29"/>
                    <a:pt x="813" y="29"/>
                    <a:pt x="813" y="29"/>
                  </a:cubicBezTo>
                  <a:cubicBezTo>
                    <a:pt x="804" y="14"/>
                    <a:pt x="789" y="6"/>
                    <a:pt x="772" y="3"/>
                  </a:cubicBezTo>
                  <a:cubicBezTo>
                    <a:pt x="772" y="0"/>
                    <a:pt x="772" y="0"/>
                    <a:pt x="772" y="0"/>
                  </a:cubicBezTo>
                  <a:cubicBezTo>
                    <a:pt x="656" y="0"/>
                    <a:pt x="656" y="0"/>
                    <a:pt x="656" y="0"/>
                  </a:cubicBezTo>
                  <a:cubicBezTo>
                    <a:pt x="572" y="258"/>
                    <a:pt x="572" y="258"/>
                    <a:pt x="572" y="258"/>
                  </a:cubicBezTo>
                  <a:cubicBezTo>
                    <a:pt x="492" y="0"/>
                    <a:pt x="492" y="0"/>
                    <a:pt x="492" y="0"/>
                  </a:cubicBezTo>
                  <a:cubicBezTo>
                    <a:pt x="379" y="0"/>
                    <a:pt x="379" y="0"/>
                    <a:pt x="379" y="0"/>
                  </a:cubicBezTo>
                  <a:cubicBezTo>
                    <a:pt x="379" y="3"/>
                    <a:pt x="379" y="3"/>
                    <a:pt x="379" y="3"/>
                  </a:cubicBezTo>
                  <a:cubicBezTo>
                    <a:pt x="364" y="8"/>
                    <a:pt x="351" y="17"/>
                    <a:pt x="342" y="29"/>
                  </a:cubicBezTo>
                  <a:cubicBezTo>
                    <a:pt x="204" y="245"/>
                    <a:pt x="204" y="245"/>
                    <a:pt x="204" y="245"/>
                  </a:cubicBezTo>
                  <a:cubicBezTo>
                    <a:pt x="83" y="150"/>
                    <a:pt x="83" y="150"/>
                    <a:pt x="83" y="150"/>
                  </a:cubicBezTo>
                  <a:cubicBezTo>
                    <a:pt x="0" y="253"/>
                    <a:pt x="0" y="253"/>
                    <a:pt x="0" y="253"/>
                  </a:cubicBezTo>
                  <a:cubicBezTo>
                    <a:pt x="173" y="386"/>
                    <a:pt x="173" y="386"/>
                    <a:pt x="173" y="386"/>
                  </a:cubicBezTo>
                  <a:cubicBezTo>
                    <a:pt x="175" y="389"/>
                    <a:pt x="181" y="391"/>
                    <a:pt x="181" y="395"/>
                  </a:cubicBezTo>
                  <a:cubicBezTo>
                    <a:pt x="195" y="402"/>
                    <a:pt x="207" y="405"/>
                    <a:pt x="219" y="405"/>
                  </a:cubicBezTo>
                  <a:cubicBezTo>
                    <a:pt x="239" y="405"/>
                    <a:pt x="258" y="396"/>
                    <a:pt x="272" y="377"/>
                  </a:cubicBezTo>
                  <a:cubicBezTo>
                    <a:pt x="274" y="375"/>
                    <a:pt x="275" y="369"/>
                    <a:pt x="278" y="364"/>
                  </a:cubicBezTo>
                  <a:cubicBezTo>
                    <a:pt x="379" y="210"/>
                    <a:pt x="379" y="210"/>
                    <a:pt x="379" y="210"/>
                  </a:cubicBezTo>
                  <a:cubicBezTo>
                    <a:pt x="379" y="694"/>
                    <a:pt x="379" y="694"/>
                    <a:pt x="379" y="694"/>
                  </a:cubicBezTo>
                  <a:cubicBezTo>
                    <a:pt x="384" y="694"/>
                    <a:pt x="384" y="694"/>
                    <a:pt x="384" y="694"/>
                  </a:cubicBezTo>
                  <a:cubicBezTo>
                    <a:pt x="437" y="694"/>
                    <a:pt x="480" y="742"/>
                    <a:pt x="480" y="797"/>
                  </a:cubicBezTo>
                  <a:cubicBezTo>
                    <a:pt x="480" y="801"/>
                    <a:pt x="480" y="801"/>
                    <a:pt x="480" y="801"/>
                  </a:cubicBezTo>
                  <a:cubicBezTo>
                    <a:pt x="662" y="801"/>
                    <a:pt x="662" y="801"/>
                    <a:pt x="662" y="801"/>
                  </a:cubicBezTo>
                  <a:cubicBezTo>
                    <a:pt x="662" y="797"/>
                    <a:pt x="662" y="797"/>
                    <a:pt x="662" y="797"/>
                  </a:cubicBezTo>
                  <a:cubicBezTo>
                    <a:pt x="662" y="742"/>
                    <a:pt x="705" y="694"/>
                    <a:pt x="756" y="694"/>
                  </a:cubicBezTo>
                  <a:cubicBezTo>
                    <a:pt x="772" y="694"/>
                    <a:pt x="772" y="694"/>
                    <a:pt x="772" y="694"/>
                  </a:cubicBezTo>
                  <a:cubicBezTo>
                    <a:pt x="772" y="199"/>
                    <a:pt x="772" y="199"/>
                    <a:pt x="772" y="199"/>
                  </a:cubicBezTo>
                  <a:cubicBezTo>
                    <a:pt x="876" y="364"/>
                    <a:pt x="876" y="364"/>
                    <a:pt x="876" y="364"/>
                  </a:cubicBezTo>
                  <a:cubicBezTo>
                    <a:pt x="879" y="369"/>
                    <a:pt x="881" y="375"/>
                    <a:pt x="885" y="377"/>
                  </a:cubicBezTo>
                  <a:cubicBezTo>
                    <a:pt x="897" y="396"/>
                    <a:pt x="916" y="405"/>
                    <a:pt x="939" y="405"/>
                  </a:cubicBezTo>
                  <a:cubicBezTo>
                    <a:pt x="951" y="405"/>
                    <a:pt x="963" y="402"/>
                    <a:pt x="973" y="395"/>
                  </a:cubicBezTo>
                  <a:cubicBezTo>
                    <a:pt x="976" y="391"/>
                    <a:pt x="980" y="389"/>
                    <a:pt x="983" y="386"/>
                  </a:cubicBezTo>
                  <a:cubicBezTo>
                    <a:pt x="1152" y="256"/>
                    <a:pt x="1152" y="256"/>
                    <a:pt x="1152" y="256"/>
                  </a:cubicBezTo>
                  <a:cubicBezTo>
                    <a:pt x="1071" y="153"/>
                    <a:pt x="1071" y="153"/>
                    <a:pt x="1071" y="153"/>
                  </a:cubicBezTo>
                  <a:lnTo>
                    <a:pt x="954" y="245"/>
                  </a:lnTo>
                  <a:close/>
                  <a:moveTo>
                    <a:pt x="84" y="216"/>
                  </a:moveTo>
                  <a:cubicBezTo>
                    <a:pt x="75" y="216"/>
                    <a:pt x="65" y="207"/>
                    <a:pt x="65" y="195"/>
                  </a:cubicBezTo>
                  <a:cubicBezTo>
                    <a:pt x="65" y="183"/>
                    <a:pt x="75" y="174"/>
                    <a:pt x="84" y="174"/>
                  </a:cubicBezTo>
                  <a:cubicBezTo>
                    <a:pt x="96" y="174"/>
                    <a:pt x="104" y="183"/>
                    <a:pt x="104" y="195"/>
                  </a:cubicBezTo>
                  <a:cubicBezTo>
                    <a:pt x="104" y="207"/>
                    <a:pt x="96" y="216"/>
                    <a:pt x="84" y="216"/>
                  </a:cubicBezTo>
                  <a:close/>
                  <a:moveTo>
                    <a:pt x="569" y="508"/>
                  </a:moveTo>
                  <a:cubicBezTo>
                    <a:pt x="556" y="508"/>
                    <a:pt x="546" y="495"/>
                    <a:pt x="546" y="482"/>
                  </a:cubicBezTo>
                  <a:cubicBezTo>
                    <a:pt x="546" y="467"/>
                    <a:pt x="556" y="457"/>
                    <a:pt x="569" y="457"/>
                  </a:cubicBezTo>
                  <a:cubicBezTo>
                    <a:pt x="583" y="457"/>
                    <a:pt x="592" y="467"/>
                    <a:pt x="592" y="482"/>
                  </a:cubicBezTo>
                  <a:cubicBezTo>
                    <a:pt x="592" y="495"/>
                    <a:pt x="583" y="508"/>
                    <a:pt x="569" y="508"/>
                  </a:cubicBezTo>
                  <a:close/>
                  <a:moveTo>
                    <a:pt x="569" y="427"/>
                  </a:moveTo>
                  <a:cubicBezTo>
                    <a:pt x="556" y="427"/>
                    <a:pt x="546" y="415"/>
                    <a:pt x="546" y="402"/>
                  </a:cubicBezTo>
                  <a:cubicBezTo>
                    <a:pt x="546" y="389"/>
                    <a:pt x="556" y="375"/>
                    <a:pt x="569" y="375"/>
                  </a:cubicBezTo>
                  <a:cubicBezTo>
                    <a:pt x="583" y="375"/>
                    <a:pt x="592" y="389"/>
                    <a:pt x="592" y="402"/>
                  </a:cubicBezTo>
                  <a:cubicBezTo>
                    <a:pt x="592" y="415"/>
                    <a:pt x="583" y="427"/>
                    <a:pt x="569" y="427"/>
                  </a:cubicBezTo>
                  <a:close/>
                  <a:moveTo>
                    <a:pt x="569" y="343"/>
                  </a:moveTo>
                  <a:cubicBezTo>
                    <a:pt x="556" y="343"/>
                    <a:pt x="546" y="333"/>
                    <a:pt x="546" y="317"/>
                  </a:cubicBezTo>
                  <a:cubicBezTo>
                    <a:pt x="546" y="304"/>
                    <a:pt x="556" y="292"/>
                    <a:pt x="569" y="292"/>
                  </a:cubicBezTo>
                  <a:cubicBezTo>
                    <a:pt x="583" y="292"/>
                    <a:pt x="592" y="304"/>
                    <a:pt x="592" y="317"/>
                  </a:cubicBezTo>
                  <a:cubicBezTo>
                    <a:pt x="592" y="333"/>
                    <a:pt x="583" y="343"/>
                    <a:pt x="569" y="343"/>
                  </a:cubicBezTo>
                  <a:close/>
                  <a:moveTo>
                    <a:pt x="1069" y="216"/>
                  </a:moveTo>
                  <a:cubicBezTo>
                    <a:pt x="1055" y="216"/>
                    <a:pt x="1047" y="207"/>
                    <a:pt x="1047" y="195"/>
                  </a:cubicBezTo>
                  <a:cubicBezTo>
                    <a:pt x="1047" y="183"/>
                    <a:pt x="1055" y="174"/>
                    <a:pt x="1069" y="174"/>
                  </a:cubicBezTo>
                  <a:cubicBezTo>
                    <a:pt x="1080" y="174"/>
                    <a:pt x="1086" y="183"/>
                    <a:pt x="1086" y="195"/>
                  </a:cubicBezTo>
                  <a:cubicBezTo>
                    <a:pt x="1086" y="207"/>
                    <a:pt x="1080" y="216"/>
                    <a:pt x="1069" y="216"/>
                  </a:cubicBezTo>
                  <a:close/>
                </a:path>
              </a:pathLst>
            </a:custGeom>
            <a:solidFill>
              <a:schemeClr val="tx1">
                <a:lumMod val="95000"/>
                <a:lumOff val="5000"/>
              </a:schemeClr>
            </a:solidFill>
            <a:ln w="9525">
              <a:noFill/>
              <a:round/>
              <a:headEnd/>
              <a:tailEnd/>
            </a:ln>
          </p:spPr>
          <p:txBody>
            <a:bodyPr anchor="ctr"/>
            <a:lstStyle/>
            <a:p>
              <a:pPr algn="ctr"/>
              <a:endParaRPr/>
            </a:p>
          </p:txBody>
        </p:sp>
        <p:sp>
          <p:nvSpPr>
            <p:cNvPr id="49" name="Freeform: Shape 48"/>
            <p:cNvSpPr>
              <a:spLocks/>
            </p:cNvSpPr>
            <p:nvPr/>
          </p:nvSpPr>
          <p:spPr bwMode="auto">
            <a:xfrm>
              <a:off x="6004934" y="2213820"/>
              <a:ext cx="335355" cy="165016"/>
            </a:xfrm>
            <a:custGeom>
              <a:avLst/>
              <a:gdLst/>
              <a:ahLst/>
              <a:cxnLst>
                <a:cxn ang="0">
                  <a:pos x="182" y="4"/>
                </a:cxn>
                <a:cxn ang="0">
                  <a:pos x="172" y="0"/>
                </a:cxn>
                <a:cxn ang="0">
                  <a:pos x="27" y="0"/>
                </a:cxn>
                <a:cxn ang="0">
                  <a:pos x="0" y="29"/>
                </a:cxn>
                <a:cxn ang="0">
                  <a:pos x="27" y="59"/>
                </a:cxn>
                <a:cxn ang="0">
                  <a:pos x="127" y="97"/>
                </a:cxn>
                <a:cxn ang="0">
                  <a:pos x="197" y="11"/>
                </a:cxn>
                <a:cxn ang="0">
                  <a:pos x="182" y="4"/>
                </a:cxn>
              </a:cxnLst>
              <a:rect l="0" t="0" r="r" b="b"/>
              <a:pathLst>
                <a:path w="197" h="97">
                  <a:moveTo>
                    <a:pt x="182" y="4"/>
                  </a:moveTo>
                  <a:cubicBezTo>
                    <a:pt x="180" y="4"/>
                    <a:pt x="177" y="0"/>
                    <a:pt x="172" y="0"/>
                  </a:cubicBezTo>
                  <a:cubicBezTo>
                    <a:pt x="27" y="0"/>
                    <a:pt x="27" y="0"/>
                    <a:pt x="27" y="0"/>
                  </a:cubicBezTo>
                  <a:cubicBezTo>
                    <a:pt x="10" y="0"/>
                    <a:pt x="0" y="14"/>
                    <a:pt x="0" y="29"/>
                  </a:cubicBezTo>
                  <a:cubicBezTo>
                    <a:pt x="0" y="47"/>
                    <a:pt x="10" y="59"/>
                    <a:pt x="27" y="59"/>
                  </a:cubicBezTo>
                  <a:cubicBezTo>
                    <a:pt x="127" y="97"/>
                    <a:pt x="127" y="97"/>
                    <a:pt x="127" y="97"/>
                  </a:cubicBezTo>
                  <a:cubicBezTo>
                    <a:pt x="197" y="11"/>
                    <a:pt x="197" y="11"/>
                    <a:pt x="197" y="11"/>
                  </a:cubicBezTo>
                  <a:cubicBezTo>
                    <a:pt x="192" y="10"/>
                    <a:pt x="186" y="6"/>
                    <a:pt x="182" y="4"/>
                  </a:cubicBezTo>
                  <a:close/>
                </a:path>
              </a:pathLst>
            </a:custGeom>
            <a:solidFill>
              <a:schemeClr val="tx1">
                <a:lumMod val="95000"/>
                <a:lumOff val="5000"/>
              </a:schemeClr>
            </a:solidFill>
            <a:ln w="9525">
              <a:noFill/>
              <a:round/>
              <a:headEnd/>
              <a:tailEnd/>
            </a:ln>
          </p:spPr>
          <p:txBody>
            <a:bodyPr anchor="ctr"/>
            <a:lstStyle/>
            <a:p>
              <a:pPr algn="ctr"/>
              <a:endParaRPr/>
            </a:p>
          </p:txBody>
        </p:sp>
        <p:sp>
          <p:nvSpPr>
            <p:cNvPr id="50" name="Freeform: Shape 49"/>
            <p:cNvSpPr>
              <a:spLocks/>
            </p:cNvSpPr>
            <p:nvPr/>
          </p:nvSpPr>
          <p:spPr bwMode="auto">
            <a:xfrm>
              <a:off x="6232052" y="2236886"/>
              <a:ext cx="138400" cy="170339"/>
            </a:xfrm>
            <a:custGeom>
              <a:avLst/>
              <a:gdLst/>
              <a:ahLst/>
              <a:cxnLst>
                <a:cxn ang="0">
                  <a:pos x="82" y="7"/>
                </a:cxn>
                <a:cxn ang="0">
                  <a:pos x="70" y="0"/>
                </a:cxn>
                <a:cxn ang="0">
                  <a:pos x="70" y="0"/>
                </a:cxn>
                <a:cxn ang="0">
                  <a:pos x="23" y="60"/>
                </a:cxn>
                <a:cxn ang="0">
                  <a:pos x="23" y="60"/>
                </a:cxn>
                <a:cxn ang="0">
                  <a:pos x="0" y="89"/>
                </a:cxn>
                <a:cxn ang="0">
                  <a:pos x="2" y="89"/>
                </a:cxn>
                <a:cxn ang="0">
                  <a:pos x="5" y="95"/>
                </a:cxn>
                <a:cxn ang="0">
                  <a:pos x="12" y="100"/>
                </a:cxn>
                <a:cxn ang="0">
                  <a:pos x="59" y="39"/>
                </a:cxn>
                <a:cxn ang="0">
                  <a:pos x="59" y="39"/>
                </a:cxn>
                <a:cxn ang="0">
                  <a:pos x="82" y="7"/>
                </a:cxn>
              </a:cxnLst>
              <a:rect l="0" t="0" r="r" b="b"/>
              <a:pathLst>
                <a:path w="82" h="100">
                  <a:moveTo>
                    <a:pt x="82" y="7"/>
                  </a:moveTo>
                  <a:cubicBezTo>
                    <a:pt x="70" y="0"/>
                    <a:pt x="70" y="0"/>
                    <a:pt x="70" y="0"/>
                  </a:cubicBezTo>
                  <a:cubicBezTo>
                    <a:pt x="70" y="0"/>
                    <a:pt x="70" y="0"/>
                    <a:pt x="70" y="0"/>
                  </a:cubicBezTo>
                  <a:cubicBezTo>
                    <a:pt x="23" y="60"/>
                    <a:pt x="23" y="60"/>
                    <a:pt x="23" y="60"/>
                  </a:cubicBezTo>
                  <a:cubicBezTo>
                    <a:pt x="23" y="60"/>
                    <a:pt x="23" y="60"/>
                    <a:pt x="23" y="60"/>
                  </a:cubicBezTo>
                  <a:cubicBezTo>
                    <a:pt x="0" y="89"/>
                    <a:pt x="0" y="89"/>
                    <a:pt x="0" y="89"/>
                  </a:cubicBezTo>
                  <a:cubicBezTo>
                    <a:pt x="2" y="89"/>
                    <a:pt x="2" y="89"/>
                    <a:pt x="2" y="89"/>
                  </a:cubicBezTo>
                  <a:cubicBezTo>
                    <a:pt x="2" y="91"/>
                    <a:pt x="5" y="91"/>
                    <a:pt x="5" y="95"/>
                  </a:cubicBezTo>
                  <a:cubicBezTo>
                    <a:pt x="12" y="100"/>
                    <a:pt x="12" y="100"/>
                    <a:pt x="12" y="100"/>
                  </a:cubicBezTo>
                  <a:cubicBezTo>
                    <a:pt x="59" y="39"/>
                    <a:pt x="59" y="39"/>
                    <a:pt x="59" y="39"/>
                  </a:cubicBezTo>
                  <a:cubicBezTo>
                    <a:pt x="59" y="39"/>
                    <a:pt x="59" y="39"/>
                    <a:pt x="59" y="39"/>
                  </a:cubicBezTo>
                  <a:lnTo>
                    <a:pt x="82" y="7"/>
                  </a:lnTo>
                  <a:close/>
                </a:path>
              </a:pathLst>
            </a:custGeom>
            <a:solidFill>
              <a:schemeClr val="tx2"/>
            </a:solidFill>
            <a:ln w="9525">
              <a:noFill/>
              <a:round/>
              <a:headEnd/>
              <a:tailEnd/>
            </a:ln>
          </p:spPr>
          <p:txBody>
            <a:bodyPr anchor="ctr"/>
            <a:lstStyle/>
            <a:p>
              <a:pPr algn="ctr"/>
              <a:endParaRPr/>
            </a:p>
          </p:txBody>
        </p:sp>
        <p:sp>
          <p:nvSpPr>
            <p:cNvPr id="51" name="Freeform: Shape 50"/>
            <p:cNvSpPr>
              <a:spLocks/>
            </p:cNvSpPr>
            <p:nvPr/>
          </p:nvSpPr>
          <p:spPr bwMode="auto">
            <a:xfrm>
              <a:off x="8146587" y="2213820"/>
              <a:ext cx="333580" cy="165016"/>
            </a:xfrm>
            <a:custGeom>
              <a:avLst/>
              <a:gdLst/>
              <a:ahLst/>
              <a:cxnLst>
                <a:cxn ang="0">
                  <a:pos x="12" y="4"/>
                </a:cxn>
                <a:cxn ang="0">
                  <a:pos x="24" y="0"/>
                </a:cxn>
                <a:cxn ang="0">
                  <a:pos x="169" y="0"/>
                </a:cxn>
                <a:cxn ang="0">
                  <a:pos x="196" y="29"/>
                </a:cxn>
                <a:cxn ang="0">
                  <a:pos x="169" y="59"/>
                </a:cxn>
                <a:cxn ang="0">
                  <a:pos x="69" y="97"/>
                </a:cxn>
                <a:cxn ang="0">
                  <a:pos x="0" y="11"/>
                </a:cxn>
                <a:cxn ang="0">
                  <a:pos x="12" y="4"/>
                </a:cxn>
              </a:cxnLst>
              <a:rect l="0" t="0" r="r" b="b"/>
              <a:pathLst>
                <a:path w="196" h="97">
                  <a:moveTo>
                    <a:pt x="12" y="4"/>
                  </a:moveTo>
                  <a:cubicBezTo>
                    <a:pt x="17" y="4"/>
                    <a:pt x="19" y="0"/>
                    <a:pt x="24" y="0"/>
                  </a:cubicBezTo>
                  <a:cubicBezTo>
                    <a:pt x="169" y="0"/>
                    <a:pt x="169" y="0"/>
                    <a:pt x="169" y="0"/>
                  </a:cubicBezTo>
                  <a:cubicBezTo>
                    <a:pt x="184" y="0"/>
                    <a:pt x="196" y="14"/>
                    <a:pt x="196" y="29"/>
                  </a:cubicBezTo>
                  <a:cubicBezTo>
                    <a:pt x="196" y="47"/>
                    <a:pt x="184" y="59"/>
                    <a:pt x="169" y="59"/>
                  </a:cubicBezTo>
                  <a:cubicBezTo>
                    <a:pt x="69" y="97"/>
                    <a:pt x="69" y="97"/>
                    <a:pt x="69" y="97"/>
                  </a:cubicBezTo>
                  <a:cubicBezTo>
                    <a:pt x="0" y="11"/>
                    <a:pt x="0" y="11"/>
                    <a:pt x="0" y="11"/>
                  </a:cubicBezTo>
                  <a:cubicBezTo>
                    <a:pt x="6" y="10"/>
                    <a:pt x="7" y="6"/>
                    <a:pt x="12" y="4"/>
                  </a:cubicBezTo>
                  <a:close/>
                </a:path>
              </a:pathLst>
            </a:custGeom>
            <a:solidFill>
              <a:schemeClr val="tx1">
                <a:lumMod val="95000"/>
                <a:lumOff val="5000"/>
              </a:schemeClr>
            </a:solidFill>
            <a:ln w="9525">
              <a:noFill/>
              <a:round/>
              <a:headEnd/>
              <a:tailEnd/>
            </a:ln>
          </p:spPr>
          <p:txBody>
            <a:bodyPr anchor="ctr"/>
            <a:lstStyle/>
            <a:p>
              <a:pPr algn="ctr"/>
              <a:endParaRPr/>
            </a:p>
          </p:txBody>
        </p:sp>
        <p:sp>
          <p:nvSpPr>
            <p:cNvPr id="52" name="Freeform: Shape 51"/>
            <p:cNvSpPr>
              <a:spLocks/>
            </p:cNvSpPr>
            <p:nvPr/>
          </p:nvSpPr>
          <p:spPr bwMode="auto">
            <a:xfrm>
              <a:off x="8112875" y="2236886"/>
              <a:ext cx="136626" cy="170339"/>
            </a:xfrm>
            <a:custGeom>
              <a:avLst/>
              <a:gdLst/>
              <a:ahLst/>
              <a:cxnLst>
                <a:cxn ang="0">
                  <a:pos x="0" y="7"/>
                </a:cxn>
                <a:cxn ang="0">
                  <a:pos x="10" y="0"/>
                </a:cxn>
                <a:cxn ang="0">
                  <a:pos x="13" y="0"/>
                </a:cxn>
                <a:cxn ang="0">
                  <a:pos x="60" y="60"/>
                </a:cxn>
                <a:cxn ang="0">
                  <a:pos x="60" y="60"/>
                </a:cxn>
                <a:cxn ang="0">
                  <a:pos x="81" y="89"/>
                </a:cxn>
                <a:cxn ang="0">
                  <a:pos x="81" y="89"/>
                </a:cxn>
                <a:cxn ang="0">
                  <a:pos x="76" y="95"/>
                </a:cxn>
                <a:cxn ang="0">
                  <a:pos x="72" y="100"/>
                </a:cxn>
                <a:cxn ang="0">
                  <a:pos x="26" y="39"/>
                </a:cxn>
                <a:cxn ang="0">
                  <a:pos x="26" y="39"/>
                </a:cxn>
                <a:cxn ang="0">
                  <a:pos x="0" y="7"/>
                </a:cxn>
              </a:cxnLst>
              <a:rect l="0" t="0" r="r" b="b"/>
              <a:pathLst>
                <a:path w="81" h="100">
                  <a:moveTo>
                    <a:pt x="0" y="7"/>
                  </a:moveTo>
                  <a:cubicBezTo>
                    <a:pt x="10" y="0"/>
                    <a:pt x="10" y="0"/>
                    <a:pt x="10" y="0"/>
                  </a:cubicBezTo>
                  <a:cubicBezTo>
                    <a:pt x="13" y="0"/>
                    <a:pt x="13" y="0"/>
                    <a:pt x="13" y="0"/>
                  </a:cubicBezTo>
                  <a:cubicBezTo>
                    <a:pt x="60" y="60"/>
                    <a:pt x="60" y="60"/>
                    <a:pt x="60" y="60"/>
                  </a:cubicBezTo>
                  <a:cubicBezTo>
                    <a:pt x="60" y="60"/>
                    <a:pt x="60" y="60"/>
                    <a:pt x="60" y="60"/>
                  </a:cubicBezTo>
                  <a:cubicBezTo>
                    <a:pt x="81" y="89"/>
                    <a:pt x="81" y="89"/>
                    <a:pt x="81" y="89"/>
                  </a:cubicBezTo>
                  <a:cubicBezTo>
                    <a:pt x="81" y="89"/>
                    <a:pt x="81" y="89"/>
                    <a:pt x="81" y="89"/>
                  </a:cubicBezTo>
                  <a:cubicBezTo>
                    <a:pt x="80" y="91"/>
                    <a:pt x="80" y="91"/>
                    <a:pt x="76" y="95"/>
                  </a:cubicBezTo>
                  <a:cubicBezTo>
                    <a:pt x="72" y="100"/>
                    <a:pt x="72" y="100"/>
                    <a:pt x="72" y="100"/>
                  </a:cubicBezTo>
                  <a:cubicBezTo>
                    <a:pt x="26" y="39"/>
                    <a:pt x="26" y="39"/>
                    <a:pt x="26" y="39"/>
                  </a:cubicBezTo>
                  <a:cubicBezTo>
                    <a:pt x="26" y="39"/>
                    <a:pt x="26" y="39"/>
                    <a:pt x="26" y="39"/>
                  </a:cubicBezTo>
                  <a:lnTo>
                    <a:pt x="0" y="7"/>
                  </a:lnTo>
                  <a:close/>
                </a:path>
              </a:pathLst>
            </a:custGeom>
            <a:solidFill>
              <a:schemeClr val="tx2"/>
            </a:solidFill>
            <a:ln w="9525">
              <a:noFill/>
              <a:round/>
              <a:headEnd/>
              <a:tailEnd/>
            </a:ln>
          </p:spPr>
          <p:txBody>
            <a:bodyPr anchor="ctr"/>
            <a:lstStyle/>
            <a:p>
              <a:pPr algn="ctr"/>
              <a:endParaRPr/>
            </a:p>
          </p:txBody>
        </p:sp>
      </p:grpSp>
      <p:sp>
        <p:nvSpPr>
          <p:cNvPr id="4" name="Oval 5"/>
          <p:cNvSpPr/>
          <p:nvPr/>
        </p:nvSpPr>
        <p:spPr>
          <a:xfrm>
            <a:off x="107504" y="1032537"/>
            <a:ext cx="622314" cy="8980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Oval 9"/>
          <p:cNvSpPr/>
          <p:nvPr/>
        </p:nvSpPr>
        <p:spPr>
          <a:xfrm>
            <a:off x="107504" y="2456025"/>
            <a:ext cx="622314" cy="898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13"/>
          <p:cNvSpPr/>
          <p:nvPr/>
        </p:nvSpPr>
        <p:spPr>
          <a:xfrm>
            <a:off x="107504" y="3789016"/>
            <a:ext cx="622314" cy="8980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Oval 16"/>
          <p:cNvSpPr/>
          <p:nvPr/>
        </p:nvSpPr>
        <p:spPr>
          <a:xfrm>
            <a:off x="3352234" y="1032537"/>
            <a:ext cx="648295" cy="8980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20"/>
          <p:cNvSpPr/>
          <p:nvPr/>
        </p:nvSpPr>
        <p:spPr>
          <a:xfrm>
            <a:off x="3352234" y="2456025"/>
            <a:ext cx="648296" cy="8980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val 24"/>
          <p:cNvSpPr/>
          <p:nvPr/>
        </p:nvSpPr>
        <p:spPr>
          <a:xfrm>
            <a:off x="3352234" y="3789016"/>
            <a:ext cx="648296" cy="8980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1" name="Group 52"/>
          <p:cNvGrpSpPr/>
          <p:nvPr/>
        </p:nvGrpSpPr>
        <p:grpSpPr>
          <a:xfrm>
            <a:off x="729818" y="843559"/>
            <a:ext cx="2249316" cy="1275970"/>
            <a:chOff x="719668" y="1675964"/>
            <a:chExt cx="2501622" cy="1076522"/>
          </a:xfrm>
        </p:grpSpPr>
        <p:sp>
          <p:nvSpPr>
            <p:cNvPr id="27" name="TextBox 54"/>
            <p:cNvSpPr txBox="1">
              <a:spLocks/>
            </p:cNvSpPr>
            <p:nvPr/>
          </p:nvSpPr>
          <p:spPr>
            <a:xfrm>
              <a:off x="719668" y="1675964"/>
              <a:ext cx="2501622" cy="362030"/>
            </a:xfrm>
            <a:prstGeom prst="rect">
              <a:avLst/>
            </a:prstGeom>
          </p:spPr>
          <p:txBody>
            <a:bodyPr vert="horz" wrap="none" lIns="144000" tIns="0" rIns="144000" bIns="0" anchor="ctr" anchorCtr="0">
              <a:normAutofit/>
            </a:bodyPr>
            <a:lstStyle/>
            <a:p>
              <a:pPr marL="0" indent="0">
                <a:spcBef>
                  <a:spcPct val="0"/>
                </a:spcBef>
                <a:buNone/>
              </a:pPr>
              <a:r>
                <a:rPr lang="en-US" altLang="zh-CN" b="1" dirty="0" smtClean="0">
                  <a:solidFill>
                    <a:schemeClr val="accent1"/>
                  </a:solidFill>
                </a:rPr>
                <a:t>El </a:t>
              </a:r>
              <a:r>
                <a:rPr lang="en-US" altLang="zh-CN" b="1" dirty="0" err="1" smtClean="0">
                  <a:solidFill>
                    <a:schemeClr val="accent1"/>
                  </a:solidFill>
                </a:rPr>
                <a:t>comité</a:t>
              </a:r>
              <a:r>
                <a:rPr lang="en-US" altLang="zh-CN" b="1" dirty="0" smtClean="0">
                  <a:solidFill>
                    <a:schemeClr val="accent1"/>
                  </a:solidFill>
                </a:rPr>
                <a:t> </a:t>
              </a:r>
              <a:r>
                <a:rPr lang="en-US" altLang="zh-CN" b="1" dirty="0" err="1" smtClean="0">
                  <a:solidFill>
                    <a:schemeClr val="accent1"/>
                  </a:solidFill>
                </a:rPr>
                <a:t>selectivo</a:t>
              </a:r>
              <a:endParaRPr lang="zh-CN" altLang="en-US" b="1" dirty="0">
                <a:solidFill>
                  <a:schemeClr val="accent1"/>
                </a:solidFill>
              </a:endParaRPr>
            </a:p>
          </p:txBody>
        </p:sp>
        <p:sp>
          <p:nvSpPr>
            <p:cNvPr id="28" name="TextBox 55"/>
            <p:cNvSpPr txBox="1">
              <a:spLocks/>
            </p:cNvSpPr>
            <p:nvPr/>
          </p:nvSpPr>
          <p:spPr>
            <a:xfrm>
              <a:off x="719668" y="2037995"/>
              <a:ext cx="2501622" cy="714491"/>
            </a:xfrm>
            <a:prstGeom prst="rect">
              <a:avLst/>
            </a:prstGeom>
          </p:spPr>
          <p:txBody>
            <a:bodyPr vert="horz" wrap="square" lIns="144000" tIns="0" rIns="144000" bIns="0" anchor="t" anchorCtr="0">
              <a:noAutofit/>
            </a:bodyPr>
            <a:lstStyle/>
            <a:p>
              <a:pPr marL="0" lvl="0" indent="0" algn="just" defTabSz="914377">
                <a:buNone/>
              </a:pPr>
              <a:r>
                <a:rPr lang="es-VE" sz="1200" dirty="0" smtClean="0"/>
                <a:t>Seleccionó los </a:t>
              </a:r>
              <a:r>
                <a:rPr lang="es-VE" sz="1200" dirty="0"/>
                <a:t>sitios y los investigadores, ayudó a los investigadores del sitio en las evaluaciones de la posible elegibilidad de los </a:t>
              </a:r>
              <a:r>
                <a:rPr lang="es-VE" sz="1200" dirty="0" smtClean="0"/>
                <a:t>pacientes</a:t>
              </a:r>
              <a:endParaRPr lang="zh-CN" altLang="en-US" sz="1200" dirty="0">
                <a:solidFill>
                  <a:schemeClr val="dk1">
                    <a:lumMod val="100000"/>
                  </a:schemeClr>
                </a:solidFill>
              </a:endParaRPr>
            </a:p>
          </p:txBody>
        </p:sp>
      </p:grpSp>
      <p:grpSp>
        <p:nvGrpSpPr>
          <p:cNvPr id="12" name="Group 56"/>
          <p:cNvGrpSpPr/>
          <p:nvPr/>
        </p:nvGrpSpPr>
        <p:grpSpPr>
          <a:xfrm>
            <a:off x="729818" y="2260426"/>
            <a:ext cx="2249316" cy="1275970"/>
            <a:chOff x="719668" y="1675964"/>
            <a:chExt cx="2501622" cy="1076522"/>
          </a:xfrm>
        </p:grpSpPr>
        <p:sp>
          <p:nvSpPr>
            <p:cNvPr id="25" name="TextBox 57"/>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spcBef>
                  <a:spcPct val="0"/>
                </a:spcBef>
                <a:buNone/>
              </a:pPr>
              <a:r>
                <a:rPr lang="en-US" altLang="zh-CN" b="1" dirty="0" smtClean="0">
                  <a:solidFill>
                    <a:schemeClr val="accent3"/>
                  </a:solidFill>
                </a:rPr>
                <a:t>El </a:t>
              </a:r>
              <a:r>
                <a:rPr lang="en-US" altLang="zh-CN" b="1" dirty="0" err="1" smtClean="0">
                  <a:solidFill>
                    <a:schemeClr val="accent3"/>
                  </a:solidFill>
                </a:rPr>
                <a:t>patrocinador</a:t>
              </a:r>
              <a:endParaRPr lang="zh-CN" altLang="en-US" b="1" dirty="0">
                <a:solidFill>
                  <a:schemeClr val="accent3"/>
                </a:solidFill>
              </a:endParaRPr>
            </a:p>
          </p:txBody>
        </p:sp>
        <p:sp>
          <p:nvSpPr>
            <p:cNvPr id="26" name="TextBox 58"/>
            <p:cNvSpPr txBox="1">
              <a:spLocks/>
            </p:cNvSpPr>
            <p:nvPr/>
          </p:nvSpPr>
          <p:spPr>
            <a:xfrm>
              <a:off x="719668" y="2037995"/>
              <a:ext cx="2501622" cy="714491"/>
            </a:xfrm>
            <a:prstGeom prst="rect">
              <a:avLst/>
            </a:prstGeom>
          </p:spPr>
          <p:txBody>
            <a:bodyPr vert="horz" wrap="square" lIns="144000" tIns="0" rIns="144000" bIns="0" anchor="t" anchorCtr="0">
              <a:normAutofit/>
            </a:bodyPr>
            <a:lstStyle/>
            <a:p>
              <a:pPr marL="0" lvl="0" indent="0" algn="just" defTabSz="914377">
                <a:buNone/>
              </a:pPr>
              <a:r>
                <a:rPr lang="es-VE" sz="1200" dirty="0" smtClean="0"/>
                <a:t>Responsable de </a:t>
              </a:r>
              <a:r>
                <a:rPr lang="es-VE" sz="1200" dirty="0"/>
                <a:t>la gestión de datos y proporcionó el estadístico.</a:t>
              </a:r>
              <a:endParaRPr lang="zh-CN" altLang="en-US" sz="1200" dirty="0">
                <a:solidFill>
                  <a:schemeClr val="dk1">
                    <a:lumMod val="100000"/>
                  </a:schemeClr>
                </a:solidFill>
              </a:endParaRPr>
            </a:p>
          </p:txBody>
        </p:sp>
      </p:grpSp>
      <p:grpSp>
        <p:nvGrpSpPr>
          <p:cNvPr id="13" name="Group 59"/>
          <p:cNvGrpSpPr/>
          <p:nvPr/>
        </p:nvGrpSpPr>
        <p:grpSpPr>
          <a:xfrm>
            <a:off x="729818" y="3600036"/>
            <a:ext cx="2249316" cy="1275970"/>
            <a:chOff x="719668" y="1675964"/>
            <a:chExt cx="2501622" cy="1076522"/>
          </a:xfrm>
        </p:grpSpPr>
        <p:sp>
          <p:nvSpPr>
            <p:cNvPr id="23" name="TextBox 60"/>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spcBef>
                  <a:spcPct val="0"/>
                </a:spcBef>
                <a:buNone/>
              </a:pPr>
              <a:r>
                <a:rPr lang="en-US" altLang="zh-CN" b="1" dirty="0" smtClean="0">
                  <a:solidFill>
                    <a:schemeClr val="accent5"/>
                  </a:solidFill>
                </a:rPr>
                <a:t>Los </a:t>
              </a:r>
              <a:r>
                <a:rPr lang="en-US" altLang="zh-CN" b="1" dirty="0" err="1" smtClean="0">
                  <a:solidFill>
                    <a:schemeClr val="accent5"/>
                  </a:solidFill>
                </a:rPr>
                <a:t>autores</a:t>
              </a:r>
              <a:endParaRPr lang="zh-CN" altLang="en-US" b="1" dirty="0">
                <a:solidFill>
                  <a:schemeClr val="accent5"/>
                </a:solidFill>
              </a:endParaRPr>
            </a:p>
          </p:txBody>
        </p:sp>
        <p:sp>
          <p:nvSpPr>
            <p:cNvPr id="24" name="TextBox 61"/>
            <p:cNvSpPr txBox="1">
              <a:spLocks/>
            </p:cNvSpPr>
            <p:nvPr/>
          </p:nvSpPr>
          <p:spPr>
            <a:xfrm>
              <a:off x="719668" y="2037995"/>
              <a:ext cx="2501622" cy="714491"/>
            </a:xfrm>
            <a:prstGeom prst="rect">
              <a:avLst/>
            </a:prstGeom>
          </p:spPr>
          <p:txBody>
            <a:bodyPr vert="horz" wrap="square" lIns="144000" tIns="0" rIns="144000" bIns="0" anchor="t" anchorCtr="0">
              <a:noAutofit/>
            </a:bodyPr>
            <a:lstStyle/>
            <a:p>
              <a:pPr marL="0" lvl="0" indent="0" algn="just" defTabSz="914377">
                <a:buNone/>
              </a:pPr>
              <a:r>
                <a:rPr lang="es-VE" sz="1200" dirty="0" smtClean="0"/>
                <a:t>Desconocían las </a:t>
              </a:r>
              <a:r>
                <a:rPr lang="es-VE" sz="1200" dirty="0"/>
                <a:t>asignaciones del grupo de estudio y los eventos de los puntos finales agregados a lo largo del ensayo, tenían acceso </a:t>
              </a:r>
              <a:r>
                <a:rPr lang="es-VE" sz="1200" dirty="0" smtClean="0"/>
                <a:t>irrestricto. </a:t>
              </a:r>
              <a:endParaRPr lang="zh-CN" altLang="en-US" sz="1200" dirty="0">
                <a:solidFill>
                  <a:schemeClr val="dk1">
                    <a:lumMod val="100000"/>
                  </a:schemeClr>
                </a:solidFill>
              </a:endParaRPr>
            </a:p>
          </p:txBody>
        </p:sp>
      </p:grpSp>
      <p:grpSp>
        <p:nvGrpSpPr>
          <p:cNvPr id="14" name="Group 62"/>
          <p:cNvGrpSpPr/>
          <p:nvPr/>
        </p:nvGrpSpPr>
        <p:grpSpPr>
          <a:xfrm>
            <a:off x="3997362" y="843559"/>
            <a:ext cx="2249316" cy="1275970"/>
            <a:chOff x="719668" y="1675964"/>
            <a:chExt cx="2501622" cy="1076522"/>
          </a:xfrm>
        </p:grpSpPr>
        <p:sp>
          <p:nvSpPr>
            <p:cNvPr id="21" name="TextBox 63"/>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spcBef>
                  <a:spcPct val="0"/>
                </a:spcBef>
                <a:buNone/>
              </a:pPr>
              <a:r>
                <a:rPr lang="en-US" altLang="zh-CN" b="1" dirty="0" smtClean="0">
                  <a:solidFill>
                    <a:schemeClr val="accent2"/>
                  </a:solidFill>
                </a:rPr>
                <a:t>El </a:t>
              </a:r>
              <a:r>
                <a:rPr lang="en-US" altLang="zh-CN" b="1" dirty="0" err="1" smtClean="0">
                  <a:solidFill>
                    <a:schemeClr val="accent2"/>
                  </a:solidFill>
                </a:rPr>
                <a:t>patrocinador</a:t>
              </a:r>
              <a:endParaRPr lang="zh-CN" altLang="en-US" b="1" dirty="0">
                <a:solidFill>
                  <a:schemeClr val="accent2"/>
                </a:solidFill>
              </a:endParaRPr>
            </a:p>
          </p:txBody>
        </p:sp>
        <p:sp>
          <p:nvSpPr>
            <p:cNvPr id="22" name="TextBox 64"/>
            <p:cNvSpPr txBox="1">
              <a:spLocks/>
            </p:cNvSpPr>
            <p:nvPr/>
          </p:nvSpPr>
          <p:spPr>
            <a:xfrm>
              <a:off x="719668" y="2037995"/>
              <a:ext cx="2501622" cy="714491"/>
            </a:xfrm>
            <a:prstGeom prst="rect">
              <a:avLst/>
            </a:prstGeom>
          </p:spPr>
          <p:txBody>
            <a:bodyPr vert="horz" wrap="square" lIns="144000" tIns="0" rIns="144000" bIns="0" anchor="t" anchorCtr="0">
              <a:noAutofit/>
            </a:bodyPr>
            <a:lstStyle/>
            <a:p>
              <a:pPr marL="0" lvl="0" indent="0" algn="just" defTabSz="914377">
                <a:buNone/>
              </a:pPr>
              <a:r>
                <a:rPr lang="es-VE" sz="1200" dirty="0" smtClean="0"/>
                <a:t>No tuvo </a:t>
              </a:r>
              <a:r>
                <a:rPr lang="es-VE" sz="1200" dirty="0"/>
                <a:t>ningún papel en la redacción o aprobación del </a:t>
              </a:r>
              <a:r>
                <a:rPr lang="es-VE" sz="1200" dirty="0" smtClean="0"/>
                <a:t>manuscrito.</a:t>
              </a:r>
              <a:endParaRPr lang="zh-CN" altLang="en-US" sz="1200" dirty="0">
                <a:solidFill>
                  <a:schemeClr val="dk1">
                    <a:lumMod val="100000"/>
                  </a:schemeClr>
                </a:solidFill>
              </a:endParaRPr>
            </a:p>
          </p:txBody>
        </p:sp>
      </p:grpSp>
      <p:grpSp>
        <p:nvGrpSpPr>
          <p:cNvPr id="15" name="Group 65"/>
          <p:cNvGrpSpPr/>
          <p:nvPr/>
        </p:nvGrpSpPr>
        <p:grpSpPr>
          <a:xfrm>
            <a:off x="3997362" y="2103649"/>
            <a:ext cx="2249316" cy="1315653"/>
            <a:chOff x="719668" y="1543694"/>
            <a:chExt cx="2501622" cy="1110002"/>
          </a:xfrm>
        </p:grpSpPr>
        <p:sp>
          <p:nvSpPr>
            <p:cNvPr id="19" name="TextBox 66"/>
            <p:cNvSpPr txBox="1">
              <a:spLocks/>
            </p:cNvSpPr>
            <p:nvPr/>
          </p:nvSpPr>
          <p:spPr>
            <a:xfrm>
              <a:off x="719668" y="1543694"/>
              <a:ext cx="2501622" cy="362031"/>
            </a:xfrm>
            <a:prstGeom prst="rect">
              <a:avLst/>
            </a:prstGeom>
          </p:spPr>
          <p:txBody>
            <a:bodyPr vert="horz" wrap="none" lIns="144000" tIns="0" rIns="144000" bIns="0" anchor="ctr" anchorCtr="0">
              <a:normAutofit/>
            </a:bodyPr>
            <a:lstStyle/>
            <a:p>
              <a:pPr marL="0" indent="0">
                <a:spcBef>
                  <a:spcPct val="0"/>
                </a:spcBef>
                <a:buNone/>
              </a:pPr>
              <a:r>
                <a:rPr lang="en-US" altLang="zh-CN" b="1" dirty="0" err="1" smtClean="0">
                  <a:solidFill>
                    <a:schemeClr val="accent4"/>
                  </a:solidFill>
                </a:rPr>
                <a:t>Fué</a:t>
              </a:r>
              <a:r>
                <a:rPr lang="en-US" altLang="zh-CN" b="1" dirty="0" smtClean="0">
                  <a:solidFill>
                    <a:schemeClr val="accent4"/>
                  </a:solidFill>
                </a:rPr>
                <a:t> </a:t>
              </a:r>
              <a:r>
                <a:rPr lang="en-US" altLang="zh-CN" b="1" dirty="0" err="1" smtClean="0">
                  <a:solidFill>
                    <a:schemeClr val="accent4"/>
                  </a:solidFill>
                </a:rPr>
                <a:t>aprobado</a:t>
              </a:r>
              <a:endParaRPr lang="zh-CN" altLang="en-US" b="1" dirty="0">
                <a:solidFill>
                  <a:schemeClr val="accent4"/>
                </a:solidFill>
              </a:endParaRPr>
            </a:p>
          </p:txBody>
        </p:sp>
        <p:sp>
          <p:nvSpPr>
            <p:cNvPr id="20" name="TextBox 67"/>
            <p:cNvSpPr txBox="1">
              <a:spLocks/>
            </p:cNvSpPr>
            <p:nvPr/>
          </p:nvSpPr>
          <p:spPr>
            <a:xfrm>
              <a:off x="719668" y="1939205"/>
              <a:ext cx="2501622" cy="714491"/>
            </a:xfrm>
            <a:prstGeom prst="rect">
              <a:avLst/>
            </a:prstGeom>
          </p:spPr>
          <p:txBody>
            <a:bodyPr vert="horz" wrap="square" lIns="144000" tIns="0" rIns="144000" bIns="0" anchor="t" anchorCtr="0">
              <a:noAutofit/>
            </a:bodyPr>
            <a:lstStyle/>
            <a:p>
              <a:pPr marL="0" lvl="0" indent="0" algn="just" defTabSz="914377">
                <a:buNone/>
              </a:pPr>
              <a:r>
                <a:rPr lang="es-VE" sz="1200" dirty="0" smtClean="0"/>
                <a:t>Junta de </a:t>
              </a:r>
              <a:r>
                <a:rPr lang="es-VE" sz="1200" dirty="0"/>
                <a:t>revisión institucional o el comité de ética en cada sitio participante, y todos los pacientes proporcionaron su consentimiento informado por escrito</a:t>
              </a:r>
              <a:endParaRPr lang="zh-CN" altLang="en-US" sz="1200" dirty="0">
                <a:solidFill>
                  <a:schemeClr val="dk1">
                    <a:lumMod val="100000"/>
                  </a:schemeClr>
                </a:solidFill>
              </a:endParaRPr>
            </a:p>
          </p:txBody>
        </p:sp>
      </p:grpSp>
      <p:grpSp>
        <p:nvGrpSpPr>
          <p:cNvPr id="16" name="Group 68"/>
          <p:cNvGrpSpPr/>
          <p:nvPr/>
        </p:nvGrpSpPr>
        <p:grpSpPr>
          <a:xfrm>
            <a:off x="3982736" y="3890586"/>
            <a:ext cx="2264838" cy="1377539"/>
            <a:chOff x="703401" y="1921098"/>
            <a:chExt cx="2518885" cy="1162216"/>
          </a:xfrm>
        </p:grpSpPr>
        <p:sp>
          <p:nvSpPr>
            <p:cNvPr id="17" name="TextBox 69"/>
            <p:cNvSpPr txBox="1">
              <a:spLocks/>
            </p:cNvSpPr>
            <p:nvPr/>
          </p:nvSpPr>
          <p:spPr>
            <a:xfrm>
              <a:off x="736931" y="1921098"/>
              <a:ext cx="2485355" cy="362031"/>
            </a:xfrm>
            <a:prstGeom prst="rect">
              <a:avLst/>
            </a:prstGeom>
          </p:spPr>
          <p:txBody>
            <a:bodyPr vert="horz" wrap="none" lIns="144000" tIns="0" rIns="144000" bIns="0" anchor="ctr" anchorCtr="0">
              <a:noAutofit/>
            </a:bodyPr>
            <a:lstStyle/>
            <a:p>
              <a:pPr marL="0" indent="0">
                <a:spcBef>
                  <a:spcPct val="0"/>
                </a:spcBef>
                <a:buNone/>
              </a:pPr>
              <a:r>
                <a:rPr lang="en-US" altLang="zh-CN" b="1" dirty="0" smtClean="0">
                  <a:solidFill>
                    <a:schemeClr val="accent6"/>
                  </a:solidFill>
                </a:rPr>
                <a:t>Los </a:t>
              </a:r>
              <a:r>
                <a:rPr lang="en-US" altLang="zh-CN" b="1" dirty="0" err="1" smtClean="0">
                  <a:solidFill>
                    <a:schemeClr val="accent6"/>
                  </a:solidFill>
                </a:rPr>
                <a:t>dispositivos</a:t>
              </a:r>
              <a:r>
                <a:rPr lang="en-US" altLang="zh-CN" b="1" dirty="0" smtClean="0">
                  <a:solidFill>
                    <a:schemeClr val="accent6"/>
                  </a:solidFill>
                </a:rPr>
                <a:t> e </a:t>
              </a:r>
            </a:p>
            <a:p>
              <a:pPr marL="0" indent="0">
                <a:spcBef>
                  <a:spcPct val="0"/>
                </a:spcBef>
                <a:buNone/>
              </a:pPr>
              <a:r>
                <a:rPr lang="en-US" altLang="zh-CN" b="1" dirty="0" err="1" smtClean="0">
                  <a:solidFill>
                    <a:schemeClr val="accent6"/>
                  </a:solidFill>
                </a:rPr>
                <a:t>implantes</a:t>
              </a:r>
              <a:endParaRPr lang="zh-CN" altLang="en-US" b="1" dirty="0">
                <a:solidFill>
                  <a:schemeClr val="accent6"/>
                </a:solidFill>
              </a:endParaRPr>
            </a:p>
          </p:txBody>
        </p:sp>
        <p:sp>
          <p:nvSpPr>
            <p:cNvPr id="18" name="TextBox 70"/>
            <p:cNvSpPr txBox="1">
              <a:spLocks/>
            </p:cNvSpPr>
            <p:nvPr/>
          </p:nvSpPr>
          <p:spPr>
            <a:xfrm>
              <a:off x="703401" y="2368823"/>
              <a:ext cx="2501622" cy="714491"/>
            </a:xfrm>
            <a:prstGeom prst="rect">
              <a:avLst/>
            </a:prstGeom>
          </p:spPr>
          <p:txBody>
            <a:bodyPr vert="horz" wrap="square" lIns="144000" tIns="0" rIns="144000" bIns="0" anchor="t" anchorCtr="0">
              <a:normAutofit/>
            </a:bodyPr>
            <a:lstStyle/>
            <a:p>
              <a:pPr marL="0" lvl="0" indent="0" algn="just" defTabSz="914377">
                <a:buNone/>
              </a:pPr>
              <a:r>
                <a:rPr lang="es-VE" sz="1200" dirty="0" smtClean="0"/>
                <a:t>Los pagaba </a:t>
              </a:r>
              <a:r>
                <a:rPr lang="es-VE" sz="1200" dirty="0"/>
                <a:t>el seguro del paciente o el Servicio Nacional de </a:t>
              </a:r>
              <a:r>
                <a:rPr lang="es-VE" sz="1200" dirty="0" smtClean="0"/>
                <a:t>Salud.</a:t>
              </a:r>
              <a:endParaRPr lang="zh-CN" altLang="en-US" sz="1200" dirty="0">
                <a:solidFill>
                  <a:schemeClr val="dk1">
                    <a:lumMod val="100000"/>
                  </a:schemeClr>
                </a:solidFill>
              </a:endParaRPr>
            </a:p>
          </p:txBody>
        </p:sp>
      </p:grpSp>
      <p:sp>
        <p:nvSpPr>
          <p:cNvPr id="53"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Metodología</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026" name="Picture 2" descr="En qué consiste el servicio FDA? (Food and Drug Administration) - Cámara  Oficial de Comercio, Industria y Servicios de Zamo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4695" y="1371301"/>
            <a:ext cx="1102260" cy="592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 L. Gore &amp;amp; Associate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365" y="1488991"/>
            <a:ext cx="1253038" cy="504348"/>
          </a:xfrm>
          <a:prstGeom prst="rect">
            <a:avLst/>
          </a:prstGeom>
          <a:noFill/>
          <a:extLst>
            <a:ext uri="{909E8E84-426E-40DD-AFC4-6F175D3DCCD1}">
              <a14:hiddenFill xmlns:a14="http://schemas.microsoft.com/office/drawing/2010/main">
                <a:solidFill>
                  <a:srgbClr val="FFFFFF"/>
                </a:solidFill>
              </a14:hiddenFill>
            </a:ext>
          </a:extLst>
        </p:spPr>
      </p:pic>
      <p:sp>
        <p:nvSpPr>
          <p:cNvPr id="56" name="CuadroTexto 55"/>
          <p:cNvSpPr txBox="1"/>
          <p:nvPr/>
        </p:nvSpPr>
        <p:spPr>
          <a:xfrm>
            <a:off x="526118" y="551103"/>
            <a:ext cx="3685842" cy="215444"/>
          </a:xfrm>
          <a:prstGeom prst="rect">
            <a:avLst/>
          </a:prstGeom>
          <a:noFill/>
        </p:spPr>
        <p:txBody>
          <a:bodyPr wrap="square" lIns="0" tIns="0" rIns="0" bIns="0" rtlCol="0">
            <a:spAutoFit/>
          </a:bodyPr>
          <a:lstStyle/>
          <a:p>
            <a:r>
              <a:rPr lang="es-VE" sz="1400" b="1" dirty="0" smtClean="0">
                <a:solidFill>
                  <a:schemeClr val="accent5">
                    <a:lumMod val="75000"/>
                  </a:schemeClr>
                </a:solidFill>
                <a:latin typeface="微软雅黑" pitchFamily="34" charset="-122"/>
                <a:ea typeface="微软雅黑" pitchFamily="34" charset="-122"/>
              </a:rPr>
              <a:t>Diseño y supervisión de ensayos</a:t>
            </a:r>
          </a:p>
        </p:txBody>
      </p:sp>
      <p:sp>
        <p:nvSpPr>
          <p:cNvPr id="57" name="Rectángulo 56"/>
          <p:cNvSpPr/>
          <p:nvPr/>
        </p:nvSpPr>
        <p:spPr>
          <a:xfrm>
            <a:off x="6216855" y="4907482"/>
            <a:ext cx="2951161" cy="246221"/>
          </a:xfrm>
          <a:prstGeom prst="rect">
            <a:avLst/>
          </a:prstGeom>
          <a:solidFill>
            <a:schemeClr val="accent1"/>
          </a:solidFill>
        </p:spPr>
        <p:txBody>
          <a:bodyPr wrap="square">
            <a:spAutoFit/>
          </a:bodyPr>
          <a:lstStyle/>
          <a:p>
            <a:pPr algn="ctr"/>
            <a:r>
              <a:rPr lang="es-VE" sz="1000" dirty="0">
                <a:solidFill>
                  <a:schemeClr val="bg1"/>
                </a:solidFill>
              </a:rPr>
              <a:t>n </a:t>
            </a:r>
            <a:r>
              <a:rPr lang="es-VE" sz="1000" dirty="0" err="1">
                <a:solidFill>
                  <a:schemeClr val="bg1"/>
                </a:solidFill>
              </a:rPr>
              <a:t>engl</a:t>
            </a:r>
            <a:r>
              <a:rPr lang="es-VE" sz="1000" dirty="0">
                <a:solidFill>
                  <a:schemeClr val="bg1"/>
                </a:solidFill>
              </a:rPr>
              <a:t> j </a:t>
            </a:r>
            <a:r>
              <a:rPr lang="es-VE" sz="1000" dirty="0" err="1">
                <a:solidFill>
                  <a:schemeClr val="bg1"/>
                </a:solidFill>
              </a:rPr>
              <a:t>med</a:t>
            </a:r>
            <a:r>
              <a:rPr lang="es-VE" sz="1000" dirty="0">
                <a:solidFill>
                  <a:schemeClr val="bg1"/>
                </a:solidFill>
              </a:rPr>
              <a:t> 377;11 nejm.org </a:t>
            </a:r>
            <a:r>
              <a:rPr lang="es-VE" sz="1000" dirty="0" err="1">
                <a:solidFill>
                  <a:schemeClr val="bg1"/>
                </a:solidFill>
              </a:rPr>
              <a:t>September</a:t>
            </a:r>
            <a:r>
              <a:rPr lang="es-VE" sz="1000" dirty="0">
                <a:solidFill>
                  <a:schemeClr val="bg1"/>
                </a:solidFill>
              </a:rPr>
              <a:t> 14, 2017</a:t>
            </a:r>
          </a:p>
        </p:txBody>
      </p:sp>
    </p:spTree>
    <p:extLst>
      <p:ext uri="{BB962C8B-B14F-4D97-AF65-F5344CB8AC3E}">
        <p14:creationId xmlns:p14="http://schemas.microsoft.com/office/powerpoint/2010/main" val="908309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4"/>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ppt_x"/>
                                          </p:val>
                                        </p:tav>
                                        <p:tav tm="100000">
                                          <p:val>
                                            <p:strVal val="#ppt_x"/>
                                          </p:val>
                                        </p:tav>
                                      </p:tavLst>
                                    </p:anim>
                                    <p:anim calcmode="lin" valueType="num">
                                      <p:cBhvr additive="base">
                                        <p:cTn id="9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15"/>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additive="base">
                                        <p:cTn id="105" dur="500" fill="hold"/>
                                        <p:tgtEl>
                                          <p:spTgt spid="16"/>
                                        </p:tgtEl>
                                        <p:attrNameLst>
                                          <p:attrName>ppt_x</p:attrName>
                                        </p:attrNameLst>
                                      </p:cBhvr>
                                      <p:tavLst>
                                        <p:tav tm="0">
                                          <p:val>
                                            <p:strVal val="#ppt_x"/>
                                          </p:val>
                                        </p:tav>
                                        <p:tav tm="100000">
                                          <p:val>
                                            <p:strVal val="#ppt_x"/>
                                          </p:val>
                                        </p:tav>
                                      </p:tavLst>
                                    </p:anim>
                                    <p:anim calcmode="lin" valueType="num">
                                      <p:cBhvr additive="base">
                                        <p:cTn id="106" dur="500" fill="hold"/>
                                        <p:tgtEl>
                                          <p:spTgt spid="16"/>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ppt_x"/>
                                          </p:val>
                                        </p:tav>
                                        <p:tav tm="100000">
                                          <p:val>
                                            <p:strVal val="#ppt_x"/>
                                          </p:val>
                                        </p:tav>
                                      </p:tavLst>
                                    </p:anim>
                                    <p:anim calcmode="lin" valueType="num">
                                      <p:cBhvr additive="base">
                                        <p:cTn id="11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16"/>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p:cNvSpPr/>
          <p:nvPr/>
        </p:nvSpPr>
        <p:spPr>
          <a:xfrm>
            <a:off x="539354" y="1331714"/>
            <a:ext cx="937755" cy="3125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365"/>
                </a:lnTo>
                <a:lnTo>
                  <a:pt x="21600" y="19235"/>
                </a:lnTo>
                <a:lnTo>
                  <a:pt x="0" y="21600"/>
                </a:lnTo>
                <a:lnTo>
                  <a:pt x="0" y="0"/>
                </a:lnTo>
                <a:close/>
              </a:path>
            </a:pathLst>
          </a:custGeom>
          <a:solidFill>
            <a:schemeClr val="bg2">
              <a:lumMod val="90000"/>
            </a:schemeClr>
          </a:solidFill>
          <a:ln w="12700">
            <a:miter lim="400000"/>
          </a:ln>
        </p:spPr>
        <p:txBody>
          <a:bodyPr anchor="ctr"/>
          <a:lstStyle/>
          <a:p>
            <a:pPr algn="ctr"/>
            <a:endParaRPr/>
          </a:p>
        </p:txBody>
      </p:sp>
      <p:sp>
        <p:nvSpPr>
          <p:cNvPr id="5" name="Freeform: Shape 5"/>
          <p:cNvSpPr/>
          <p:nvPr/>
        </p:nvSpPr>
        <p:spPr>
          <a:xfrm>
            <a:off x="-126522" y="3242911"/>
            <a:ext cx="4499134" cy="624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113" y="21600"/>
                </a:lnTo>
                <a:lnTo>
                  <a:pt x="7287" y="15984"/>
                </a:lnTo>
                <a:lnTo>
                  <a:pt x="7287" y="15830"/>
                </a:lnTo>
                <a:lnTo>
                  <a:pt x="20613" y="15830"/>
                </a:lnTo>
                <a:lnTo>
                  <a:pt x="21600" y="7915"/>
                </a:lnTo>
                <a:lnTo>
                  <a:pt x="20613" y="0"/>
                </a:lnTo>
                <a:lnTo>
                  <a:pt x="7287" y="0"/>
                </a:lnTo>
                <a:lnTo>
                  <a:pt x="4113" y="0"/>
                </a:lnTo>
                <a:lnTo>
                  <a:pt x="0" y="0"/>
                </a:lnTo>
                <a:close/>
              </a:path>
            </a:pathLst>
          </a:custGeom>
          <a:solidFill>
            <a:schemeClr val="accent3"/>
          </a:solidFill>
          <a:ln w="12700" cap="flat">
            <a:noFill/>
            <a:miter lim="400000"/>
          </a:ln>
          <a:effectLst/>
        </p:spPr>
        <p:txBody>
          <a:bodyPr wrap="none" lIns="45719" tIns="45719" rIns="360000" bIns="45719" anchor="t" anchorCtr="0">
            <a:normAutofit/>
          </a:bodyPr>
          <a:lstStyle/>
          <a:p>
            <a:pPr lvl="0" algn="r"/>
            <a:r>
              <a:rPr lang="en-US" altLang="zh-CN" sz="2000" b="1" dirty="0" smtClean="0">
                <a:solidFill>
                  <a:schemeClr val="bg1"/>
                </a:solidFill>
              </a:rPr>
              <a:t>Ictus criptogénico</a:t>
            </a:r>
            <a:endParaRPr lang="zh-CN" altLang="en-US" sz="2000" b="1" dirty="0">
              <a:solidFill>
                <a:schemeClr val="bg1"/>
              </a:solidFill>
            </a:endParaRPr>
          </a:p>
        </p:txBody>
      </p:sp>
      <p:sp>
        <p:nvSpPr>
          <p:cNvPr id="6" name="Freeform: Shape 6"/>
          <p:cNvSpPr/>
          <p:nvPr/>
        </p:nvSpPr>
        <p:spPr>
          <a:xfrm>
            <a:off x="790493" y="3466832"/>
            <a:ext cx="234527" cy="234527"/>
          </a:xfrm>
          <a:custGeom>
            <a:avLst/>
            <a:gdLst/>
            <a:ahLst/>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cap="flat">
            <a:noFill/>
            <a:miter lim="400000"/>
          </a:ln>
          <a:effectLst/>
        </p:spPr>
        <p:txBody>
          <a:bodyPr anchor="ctr"/>
          <a:lstStyle/>
          <a:p>
            <a:pPr algn="ctr"/>
            <a:endParaRPr/>
          </a:p>
        </p:txBody>
      </p:sp>
      <p:sp>
        <p:nvSpPr>
          <p:cNvPr id="7" name="Freeform: Shape 8"/>
          <p:cNvSpPr/>
          <p:nvPr/>
        </p:nvSpPr>
        <p:spPr>
          <a:xfrm>
            <a:off x="-238257" y="2579124"/>
            <a:ext cx="5010140" cy="631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3693" y="21600"/>
                </a:lnTo>
                <a:lnTo>
                  <a:pt x="6543" y="21600"/>
                </a:lnTo>
                <a:lnTo>
                  <a:pt x="6543" y="21380"/>
                </a:lnTo>
                <a:lnTo>
                  <a:pt x="20714" y="21380"/>
                </a:lnTo>
                <a:lnTo>
                  <a:pt x="21600" y="13548"/>
                </a:lnTo>
                <a:lnTo>
                  <a:pt x="20714" y="5441"/>
                </a:lnTo>
                <a:lnTo>
                  <a:pt x="6543" y="5441"/>
                </a:lnTo>
                <a:lnTo>
                  <a:pt x="3693" y="0"/>
                </a:lnTo>
                <a:lnTo>
                  <a:pt x="0" y="0"/>
                </a:lnTo>
                <a:close/>
              </a:path>
            </a:pathLst>
          </a:custGeom>
          <a:solidFill>
            <a:schemeClr val="accent2"/>
          </a:solidFill>
          <a:ln w="12700" cap="flat">
            <a:noFill/>
            <a:miter lim="400000"/>
          </a:ln>
          <a:effectLst/>
        </p:spPr>
        <p:txBody>
          <a:bodyPr wrap="none" lIns="45719" tIns="45719" rIns="360000" bIns="144000" anchor="b" anchorCtr="0">
            <a:normAutofit/>
          </a:bodyPr>
          <a:lstStyle/>
          <a:p>
            <a:pPr lvl="0" algn="r"/>
            <a:r>
              <a:rPr lang="en-US" altLang="zh-CN" sz="2000" b="1" dirty="0" smtClean="0">
                <a:solidFill>
                  <a:schemeClr val="bg1"/>
                </a:solidFill>
              </a:rPr>
              <a:t>AVC </a:t>
            </a:r>
            <a:r>
              <a:rPr lang="en-US" altLang="zh-CN" sz="2000" b="1" dirty="0" err="1" smtClean="0">
                <a:solidFill>
                  <a:schemeClr val="bg1"/>
                </a:solidFill>
              </a:rPr>
              <a:t>isquémico</a:t>
            </a:r>
            <a:endParaRPr lang="zh-CN" altLang="en-US" sz="2000" b="1" dirty="0">
              <a:solidFill>
                <a:schemeClr val="bg1"/>
              </a:solidFill>
            </a:endParaRPr>
          </a:p>
        </p:txBody>
      </p:sp>
      <p:sp>
        <p:nvSpPr>
          <p:cNvPr id="8" name="Freeform: Shape 9"/>
          <p:cNvSpPr/>
          <p:nvPr/>
        </p:nvSpPr>
        <p:spPr>
          <a:xfrm>
            <a:off x="783371" y="2824183"/>
            <a:ext cx="248771" cy="210500"/>
          </a:xfrm>
          <a:custGeom>
            <a:avLst/>
            <a:gdLst/>
            <a:ahLst/>
            <a:cxnLst>
              <a:cxn ang="0">
                <a:pos x="wd2" y="hd2"/>
              </a:cxn>
              <a:cxn ang="5400000">
                <a:pos x="wd2" y="hd2"/>
              </a:cxn>
              <a:cxn ang="10800000">
                <a:pos x="wd2" y="hd2"/>
              </a:cxn>
              <a:cxn ang="16200000">
                <a:pos x="wd2" y="hd2"/>
              </a:cxn>
            </a:cxnLst>
            <a:rect l="0" t="0" r="r" b="b"/>
            <a:pathLst>
              <a:path w="21600" h="21600" extrusionOk="0">
                <a:moveTo>
                  <a:pt x="21600" y="18655"/>
                </a:moveTo>
                <a:cubicBezTo>
                  <a:pt x="21600" y="20281"/>
                  <a:pt x="20484" y="21600"/>
                  <a:pt x="19108" y="21600"/>
                </a:cubicBezTo>
                <a:lnTo>
                  <a:pt x="14123" y="21600"/>
                </a:lnTo>
                <a:cubicBezTo>
                  <a:pt x="12747" y="21600"/>
                  <a:pt x="11631" y="20281"/>
                  <a:pt x="11631" y="18655"/>
                </a:cubicBezTo>
                <a:lnTo>
                  <a:pt x="11631" y="7855"/>
                </a:lnTo>
                <a:cubicBezTo>
                  <a:pt x="11631" y="3528"/>
                  <a:pt x="14616" y="0"/>
                  <a:pt x="18277" y="0"/>
                </a:cubicBezTo>
                <a:lnTo>
                  <a:pt x="19108" y="0"/>
                </a:lnTo>
                <a:cubicBezTo>
                  <a:pt x="19562" y="0"/>
                  <a:pt x="19938" y="445"/>
                  <a:pt x="19938" y="982"/>
                </a:cubicBezTo>
                <a:lnTo>
                  <a:pt x="19938" y="2945"/>
                </a:lnTo>
                <a:cubicBezTo>
                  <a:pt x="19938" y="3482"/>
                  <a:pt x="19562" y="3927"/>
                  <a:pt x="19108" y="3927"/>
                </a:cubicBezTo>
                <a:lnTo>
                  <a:pt x="18277" y="3927"/>
                </a:lnTo>
                <a:cubicBezTo>
                  <a:pt x="16447" y="3927"/>
                  <a:pt x="14954" y="5691"/>
                  <a:pt x="14954" y="7855"/>
                </a:cubicBezTo>
                <a:lnTo>
                  <a:pt x="14954" y="8345"/>
                </a:lnTo>
                <a:cubicBezTo>
                  <a:pt x="14954" y="9159"/>
                  <a:pt x="15512" y="9818"/>
                  <a:pt x="16200" y="9818"/>
                </a:cubicBezTo>
                <a:lnTo>
                  <a:pt x="19108" y="9818"/>
                </a:lnTo>
                <a:cubicBezTo>
                  <a:pt x="20484" y="9818"/>
                  <a:pt x="21600" y="11137"/>
                  <a:pt x="21600" y="12764"/>
                </a:cubicBezTo>
                <a:cubicBezTo>
                  <a:pt x="21600" y="12764"/>
                  <a:pt x="21600" y="18655"/>
                  <a:pt x="21600" y="18655"/>
                </a:cubicBezTo>
                <a:close/>
                <a:moveTo>
                  <a:pt x="9969" y="18655"/>
                </a:moveTo>
                <a:cubicBezTo>
                  <a:pt x="9969" y="20281"/>
                  <a:pt x="8853" y="21600"/>
                  <a:pt x="7477" y="21600"/>
                </a:cubicBezTo>
                <a:lnTo>
                  <a:pt x="2492" y="21600"/>
                </a:lnTo>
                <a:cubicBezTo>
                  <a:pt x="1116" y="21600"/>
                  <a:pt x="0" y="20281"/>
                  <a:pt x="0" y="18655"/>
                </a:cubicBezTo>
                <a:lnTo>
                  <a:pt x="0" y="7855"/>
                </a:lnTo>
                <a:cubicBezTo>
                  <a:pt x="0" y="3528"/>
                  <a:pt x="2986" y="0"/>
                  <a:pt x="6646" y="0"/>
                </a:cubicBezTo>
                <a:lnTo>
                  <a:pt x="7477" y="0"/>
                </a:lnTo>
                <a:cubicBezTo>
                  <a:pt x="7931" y="0"/>
                  <a:pt x="8308" y="445"/>
                  <a:pt x="8308" y="982"/>
                </a:cubicBezTo>
                <a:lnTo>
                  <a:pt x="8308" y="2945"/>
                </a:lnTo>
                <a:cubicBezTo>
                  <a:pt x="8308" y="3482"/>
                  <a:pt x="7931" y="3927"/>
                  <a:pt x="7477" y="3927"/>
                </a:cubicBezTo>
                <a:lnTo>
                  <a:pt x="6646" y="3927"/>
                </a:lnTo>
                <a:cubicBezTo>
                  <a:pt x="4816" y="3927"/>
                  <a:pt x="3323" y="5691"/>
                  <a:pt x="3323" y="7855"/>
                </a:cubicBezTo>
                <a:lnTo>
                  <a:pt x="3323" y="8345"/>
                </a:lnTo>
                <a:cubicBezTo>
                  <a:pt x="3323" y="9159"/>
                  <a:pt x="3881" y="9818"/>
                  <a:pt x="4569" y="9818"/>
                </a:cubicBezTo>
                <a:lnTo>
                  <a:pt x="7477" y="9818"/>
                </a:lnTo>
                <a:cubicBezTo>
                  <a:pt x="8853" y="9818"/>
                  <a:pt x="9969" y="11137"/>
                  <a:pt x="9969" y="12764"/>
                </a:cubicBezTo>
                <a:cubicBezTo>
                  <a:pt x="9969" y="12764"/>
                  <a:pt x="9969" y="18655"/>
                  <a:pt x="9969" y="18655"/>
                </a:cubicBezTo>
                <a:close/>
              </a:path>
            </a:pathLst>
          </a:custGeom>
          <a:solidFill>
            <a:srgbClr val="FFFFFF"/>
          </a:solidFill>
          <a:ln w="12700" cap="flat">
            <a:noFill/>
            <a:miter lim="400000"/>
          </a:ln>
          <a:effectLst/>
        </p:spPr>
        <p:txBody>
          <a:bodyPr anchor="ctr"/>
          <a:lstStyle/>
          <a:p>
            <a:pPr algn="ctr"/>
            <a:endParaRPr/>
          </a:p>
        </p:txBody>
      </p:sp>
      <p:sp>
        <p:nvSpPr>
          <p:cNvPr id="9" name="Freeform: Shape 11"/>
          <p:cNvSpPr/>
          <p:nvPr/>
        </p:nvSpPr>
        <p:spPr>
          <a:xfrm>
            <a:off x="-110558" y="1908208"/>
            <a:ext cx="4426133" cy="7915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262"/>
                </a:lnTo>
                <a:lnTo>
                  <a:pt x="4180" y="17262"/>
                </a:lnTo>
                <a:lnTo>
                  <a:pt x="7407" y="21600"/>
                </a:lnTo>
                <a:lnTo>
                  <a:pt x="20597" y="21600"/>
                </a:lnTo>
                <a:lnTo>
                  <a:pt x="21600" y="15399"/>
                </a:lnTo>
                <a:lnTo>
                  <a:pt x="20597" y="8935"/>
                </a:lnTo>
                <a:lnTo>
                  <a:pt x="7407" y="8935"/>
                </a:lnTo>
                <a:lnTo>
                  <a:pt x="4180" y="0"/>
                </a:lnTo>
                <a:lnTo>
                  <a:pt x="0" y="0"/>
                </a:lnTo>
                <a:close/>
              </a:path>
            </a:pathLst>
          </a:custGeom>
          <a:solidFill>
            <a:schemeClr val="accent1"/>
          </a:solidFill>
          <a:ln w="12700" cap="flat">
            <a:noFill/>
            <a:miter lim="400000"/>
          </a:ln>
          <a:effectLst/>
        </p:spPr>
        <p:txBody>
          <a:bodyPr wrap="none" lIns="45719" tIns="45719" rIns="360000" bIns="144000" anchor="b" anchorCtr="0">
            <a:normAutofit/>
          </a:bodyPr>
          <a:lstStyle/>
          <a:p>
            <a:pPr lvl="0" algn="r"/>
            <a:r>
              <a:rPr lang="en-US" altLang="zh-CN" sz="2000" b="1" dirty="0" err="1" smtClean="0">
                <a:solidFill>
                  <a:schemeClr val="bg1"/>
                </a:solidFill>
              </a:rPr>
              <a:t>Pacientes</a:t>
            </a:r>
            <a:endParaRPr lang="zh-CN" altLang="en-US" sz="2000" b="1" dirty="0">
              <a:solidFill>
                <a:schemeClr val="bg1"/>
              </a:solidFill>
            </a:endParaRPr>
          </a:p>
        </p:txBody>
      </p:sp>
      <p:sp>
        <p:nvSpPr>
          <p:cNvPr id="10" name="Freeform: Shape 12"/>
          <p:cNvSpPr/>
          <p:nvPr/>
        </p:nvSpPr>
        <p:spPr>
          <a:xfrm>
            <a:off x="784802" y="2145491"/>
            <a:ext cx="245906" cy="234527"/>
          </a:xfrm>
          <a:custGeom>
            <a:avLst/>
            <a:gdLst/>
            <a:ahLst/>
            <a:cxnLst>
              <a:cxn ang="0">
                <a:pos x="wd2" y="hd2"/>
              </a:cxn>
              <a:cxn ang="5400000">
                <a:pos x="wd2" y="hd2"/>
              </a:cxn>
              <a:cxn ang="10800000">
                <a:pos x="wd2" y="hd2"/>
              </a:cxn>
              <a:cxn ang="16200000">
                <a:pos x="wd2" y="hd2"/>
              </a:cxn>
            </a:cxnLst>
            <a:rect l="0" t="0" r="r" b="b"/>
            <a:pathLst>
              <a:path w="21600" h="21600" extrusionOk="0">
                <a:moveTo>
                  <a:pt x="21263" y="9024"/>
                </a:moveTo>
                <a:lnTo>
                  <a:pt x="16550" y="13842"/>
                </a:lnTo>
                <a:lnTo>
                  <a:pt x="17667" y="20647"/>
                </a:lnTo>
                <a:cubicBezTo>
                  <a:pt x="17680" y="20743"/>
                  <a:pt x="17680" y="20824"/>
                  <a:pt x="17680" y="20919"/>
                </a:cubicBezTo>
                <a:cubicBezTo>
                  <a:pt x="17680" y="21273"/>
                  <a:pt x="17524" y="21600"/>
                  <a:pt x="17148" y="21600"/>
                </a:cubicBezTo>
                <a:cubicBezTo>
                  <a:pt x="16966" y="21600"/>
                  <a:pt x="16784" y="21532"/>
                  <a:pt x="16628" y="21437"/>
                </a:cubicBezTo>
                <a:lnTo>
                  <a:pt x="10800" y="18225"/>
                </a:lnTo>
                <a:lnTo>
                  <a:pt x="4972" y="21437"/>
                </a:lnTo>
                <a:cubicBezTo>
                  <a:pt x="4803" y="21532"/>
                  <a:pt x="4634" y="21600"/>
                  <a:pt x="4452" y="21600"/>
                </a:cubicBezTo>
                <a:cubicBezTo>
                  <a:pt x="4076" y="21600"/>
                  <a:pt x="3907" y="21273"/>
                  <a:pt x="3907" y="20919"/>
                </a:cubicBezTo>
                <a:cubicBezTo>
                  <a:pt x="3907" y="20824"/>
                  <a:pt x="3920" y="20743"/>
                  <a:pt x="3933" y="20647"/>
                </a:cubicBezTo>
                <a:lnTo>
                  <a:pt x="5050" y="13842"/>
                </a:lnTo>
                <a:lnTo>
                  <a:pt x="325" y="9024"/>
                </a:lnTo>
                <a:cubicBezTo>
                  <a:pt x="169" y="8847"/>
                  <a:pt x="0" y="8616"/>
                  <a:pt x="0" y="8371"/>
                </a:cubicBezTo>
                <a:cubicBezTo>
                  <a:pt x="0" y="7962"/>
                  <a:pt x="402" y="7799"/>
                  <a:pt x="727" y="7744"/>
                </a:cubicBezTo>
                <a:lnTo>
                  <a:pt x="7243" y="6751"/>
                </a:lnTo>
                <a:lnTo>
                  <a:pt x="10164" y="558"/>
                </a:lnTo>
                <a:cubicBezTo>
                  <a:pt x="10281" y="299"/>
                  <a:pt x="10501" y="0"/>
                  <a:pt x="10800" y="0"/>
                </a:cubicBezTo>
                <a:cubicBezTo>
                  <a:pt x="11099" y="0"/>
                  <a:pt x="11319" y="299"/>
                  <a:pt x="11436" y="558"/>
                </a:cubicBezTo>
                <a:lnTo>
                  <a:pt x="14357" y="6751"/>
                </a:lnTo>
                <a:lnTo>
                  <a:pt x="20873" y="7744"/>
                </a:lnTo>
                <a:cubicBezTo>
                  <a:pt x="21185" y="7799"/>
                  <a:pt x="21600" y="7962"/>
                  <a:pt x="21600" y="8371"/>
                </a:cubicBezTo>
                <a:cubicBezTo>
                  <a:pt x="21600" y="8616"/>
                  <a:pt x="21431" y="8847"/>
                  <a:pt x="21263" y="9024"/>
                </a:cubicBezTo>
                <a:close/>
              </a:path>
            </a:pathLst>
          </a:custGeom>
          <a:solidFill>
            <a:srgbClr val="FFFFFF"/>
          </a:solidFill>
          <a:ln w="12700" cap="flat">
            <a:noFill/>
            <a:miter lim="400000"/>
          </a:ln>
          <a:effectLst/>
        </p:spPr>
        <p:txBody>
          <a:bodyPr anchor="ctr"/>
          <a:lstStyle/>
          <a:p>
            <a:pPr algn="ctr"/>
            <a:endParaRPr/>
          </a:p>
        </p:txBody>
      </p:sp>
      <p:grpSp>
        <p:nvGrpSpPr>
          <p:cNvPr id="11" name="Group 31"/>
          <p:cNvGrpSpPr/>
          <p:nvPr/>
        </p:nvGrpSpPr>
        <p:grpSpPr>
          <a:xfrm>
            <a:off x="4572000" y="3649342"/>
            <a:ext cx="4464493" cy="1082647"/>
            <a:chOff x="6860146" y="5453108"/>
            <a:chExt cx="3186318" cy="1443525"/>
          </a:xfrm>
        </p:grpSpPr>
        <p:sp>
          <p:nvSpPr>
            <p:cNvPr id="18" name="TextBox 32"/>
            <p:cNvSpPr txBox="1"/>
            <p:nvPr/>
          </p:nvSpPr>
          <p:spPr>
            <a:xfrm>
              <a:off x="6860146" y="5453108"/>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360000" tIns="0" rIns="288000" bIns="0" anchor="ctr" anchorCtr="0">
              <a:normAutofit fontScale="92500" lnSpcReduction="10000"/>
            </a:bodyPr>
            <a:lstStyle/>
            <a:p>
              <a:r>
                <a:rPr lang="en-US" altLang="zh-CN" sz="1600" b="1" dirty="0" err="1" smtClean="0">
                  <a:solidFill>
                    <a:schemeClr val="accent3">
                      <a:lumMod val="100000"/>
                    </a:schemeClr>
                  </a:solidFill>
                </a:rPr>
                <a:t>Definición</a:t>
              </a:r>
              <a:r>
                <a:rPr lang="en-US" altLang="zh-CN" sz="1600" b="1" dirty="0" smtClean="0">
                  <a:solidFill>
                    <a:schemeClr val="accent3">
                      <a:lumMod val="100000"/>
                    </a:schemeClr>
                  </a:solidFill>
                </a:rPr>
                <a:t> </a:t>
              </a:r>
              <a:endParaRPr lang="zh-CN" altLang="en-US" sz="1600" b="1" dirty="0">
                <a:solidFill>
                  <a:schemeClr val="accent3">
                    <a:lumMod val="100000"/>
                  </a:schemeClr>
                </a:solidFill>
              </a:endParaRPr>
            </a:p>
          </p:txBody>
        </p:sp>
        <p:sp>
          <p:nvSpPr>
            <p:cNvPr id="19" name="TextBox 33"/>
            <p:cNvSpPr txBox="1">
              <a:spLocks/>
            </p:cNvSpPr>
            <p:nvPr/>
          </p:nvSpPr>
          <p:spPr>
            <a:xfrm>
              <a:off x="6860146" y="5728399"/>
              <a:ext cx="3186318" cy="1168234"/>
            </a:xfrm>
            <a:prstGeom prst="rect">
              <a:avLst/>
            </a:prstGeom>
          </p:spPr>
          <p:txBody>
            <a:bodyPr vert="horz" wrap="square" lIns="360000" tIns="0" rIns="288000" bIns="0" anchor="ctr" anchorCtr="0">
              <a:noAutofit/>
            </a:bodyPr>
            <a:lstStyle/>
            <a:p>
              <a:pPr algn="just"/>
              <a:r>
                <a:rPr lang="es-VE" sz="1100" dirty="0" smtClean="0"/>
                <a:t>Después de </a:t>
              </a:r>
              <a:r>
                <a:rPr lang="es-VE" sz="1100" dirty="0"/>
                <a:t>descartar otros mecanismos identificables de ictus, como enfermedad aterosclerótica de arterias grandes, origen </a:t>
              </a:r>
              <a:r>
                <a:rPr lang="es-VE" sz="1100" dirty="0" err="1" smtClean="0"/>
                <a:t>cardioembólico</a:t>
              </a:r>
              <a:r>
                <a:rPr lang="es-VE" sz="1100" dirty="0" smtClean="0"/>
                <a:t>, ictus </a:t>
              </a:r>
              <a:r>
                <a:rPr lang="es-VE" sz="1100" dirty="0" err="1" smtClean="0"/>
                <a:t>lacunar</a:t>
              </a:r>
              <a:r>
                <a:rPr lang="es-VE" sz="1100" dirty="0" smtClean="0"/>
                <a:t>, </a:t>
              </a:r>
              <a:r>
                <a:rPr lang="es-VE" sz="1100" dirty="0"/>
                <a:t>trastorno </a:t>
              </a:r>
              <a:r>
                <a:rPr lang="es-VE" sz="1100" dirty="0" err="1"/>
                <a:t>hipercoagulable</a:t>
              </a:r>
              <a:r>
                <a:rPr lang="es-VE" sz="1100" dirty="0"/>
                <a:t> que requiere anticoagulación o disección arterial. </a:t>
              </a:r>
              <a:endParaRPr lang="zh-CN" altLang="en-US" sz="1100" dirty="0">
                <a:solidFill>
                  <a:schemeClr val="dk1">
                    <a:lumMod val="100000"/>
                  </a:schemeClr>
                </a:solidFill>
              </a:endParaRPr>
            </a:p>
          </p:txBody>
        </p:sp>
      </p:grpSp>
      <p:grpSp>
        <p:nvGrpSpPr>
          <p:cNvPr id="12" name="Group 34"/>
          <p:cNvGrpSpPr/>
          <p:nvPr/>
        </p:nvGrpSpPr>
        <p:grpSpPr>
          <a:xfrm>
            <a:off x="4546784" y="2614106"/>
            <a:ext cx="4489710" cy="1136728"/>
            <a:chOff x="6842149" y="5249104"/>
            <a:chExt cx="3204315" cy="1515633"/>
          </a:xfrm>
        </p:grpSpPr>
        <p:sp>
          <p:nvSpPr>
            <p:cNvPr id="16" name="TextBox 35"/>
            <p:cNvSpPr txBox="1"/>
            <p:nvPr/>
          </p:nvSpPr>
          <p:spPr>
            <a:xfrm>
              <a:off x="6842149" y="5249104"/>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360000" tIns="0" rIns="288000" bIns="0" anchor="ctr" anchorCtr="0">
              <a:normAutofit fontScale="92500" lnSpcReduction="10000"/>
            </a:bodyPr>
            <a:lstStyle/>
            <a:p>
              <a:r>
                <a:rPr lang="en-US" altLang="zh-CN" sz="1600" b="1" dirty="0" err="1" smtClean="0">
                  <a:solidFill>
                    <a:schemeClr val="accent2">
                      <a:lumMod val="100000"/>
                    </a:schemeClr>
                  </a:solidFill>
                </a:rPr>
                <a:t>Definición</a:t>
              </a:r>
              <a:r>
                <a:rPr lang="en-US" altLang="zh-CN" sz="1600" b="1" dirty="0" smtClean="0">
                  <a:solidFill>
                    <a:schemeClr val="accent2">
                      <a:lumMod val="100000"/>
                    </a:schemeClr>
                  </a:solidFill>
                </a:rPr>
                <a:t> </a:t>
              </a:r>
              <a:endParaRPr lang="zh-CN" altLang="en-US" sz="1600" b="1" dirty="0">
                <a:solidFill>
                  <a:schemeClr val="accent2">
                    <a:lumMod val="100000"/>
                  </a:schemeClr>
                </a:solidFill>
              </a:endParaRPr>
            </a:p>
          </p:txBody>
        </p:sp>
        <p:sp>
          <p:nvSpPr>
            <p:cNvPr id="17" name="TextBox 36"/>
            <p:cNvSpPr txBox="1">
              <a:spLocks/>
            </p:cNvSpPr>
            <p:nvPr/>
          </p:nvSpPr>
          <p:spPr>
            <a:xfrm>
              <a:off x="6856373" y="5288640"/>
              <a:ext cx="3190091" cy="1476097"/>
            </a:xfrm>
            <a:prstGeom prst="rect">
              <a:avLst/>
            </a:prstGeom>
          </p:spPr>
          <p:txBody>
            <a:bodyPr vert="horz" wrap="square" lIns="360000" tIns="0" rIns="288000" bIns="0" anchor="ctr" anchorCtr="0">
              <a:noAutofit/>
            </a:bodyPr>
            <a:lstStyle/>
            <a:p>
              <a:pPr algn="just"/>
              <a:r>
                <a:rPr lang="es-VE" sz="1100" dirty="0" smtClean="0"/>
                <a:t>Déficit neurológico </a:t>
              </a:r>
              <a:r>
                <a:rPr lang="es-VE" sz="1100" dirty="0"/>
                <a:t>focal agudo, </a:t>
              </a:r>
              <a:r>
                <a:rPr lang="es-VE" sz="1100" dirty="0" smtClean="0"/>
                <a:t>por isquemia</a:t>
              </a:r>
              <a:r>
                <a:rPr lang="es-VE" sz="1100" dirty="0"/>
                <a:t>, que resultó en síntomas clínicos que duraron 24 horas o más o se asoció con evidencia de </a:t>
              </a:r>
              <a:r>
                <a:rPr lang="es-VE" sz="1100" dirty="0" smtClean="0"/>
                <a:t>infarto en RMN o TC.</a:t>
              </a:r>
              <a:endParaRPr lang="zh-CN" altLang="en-US" sz="1100" dirty="0">
                <a:solidFill>
                  <a:schemeClr val="dk1">
                    <a:lumMod val="100000"/>
                  </a:schemeClr>
                </a:solidFill>
              </a:endParaRPr>
            </a:p>
          </p:txBody>
        </p:sp>
      </p:grpSp>
      <p:grpSp>
        <p:nvGrpSpPr>
          <p:cNvPr id="13" name="Group 37"/>
          <p:cNvGrpSpPr/>
          <p:nvPr/>
        </p:nvGrpSpPr>
        <p:grpSpPr>
          <a:xfrm>
            <a:off x="4546784" y="1729919"/>
            <a:ext cx="4489712" cy="947488"/>
            <a:chOff x="6842150" y="5246513"/>
            <a:chExt cx="3204317" cy="1263317"/>
          </a:xfrm>
        </p:grpSpPr>
        <p:sp>
          <p:nvSpPr>
            <p:cNvPr id="14" name="TextBox 38"/>
            <p:cNvSpPr txBox="1"/>
            <p:nvPr/>
          </p:nvSpPr>
          <p:spPr>
            <a:xfrm>
              <a:off x="6842150" y="5246513"/>
              <a:ext cx="2262955" cy="291403"/>
            </a:xfrm>
            <a:prstGeom prst="rect">
              <a:avLst/>
            </a:prstGeom>
            <a:noFill/>
            <a:ln w="12700" cap="flat" cmpd="sng" algn="ctr">
              <a:noFill/>
              <a:prstDash val="solid"/>
              <a:round/>
              <a:headEnd type="none" w="med" len="med"/>
              <a:tailEnd type="none" w="med" len="med"/>
            </a:ln>
            <a:extLst>
              <a:ext uri="{91240B29-F687-4F45-9708-019B960494DF}">
                <a14:hiddenLine xmlns:a14="http://schemas.microsoft.com/office/drawing/2010/main" w="12700" cap="flat" cmpd="sng" algn="ctr">
                  <a:solidFill>
                    <a:schemeClr val="accent4">
                      <a:lumMod val="100000"/>
                    </a:schemeClr>
                  </a:solidFill>
                  <a:prstDash val="solid"/>
                  <a:round/>
                  <a:headEnd type="none" w="med" len="med"/>
                  <a:tailEnd type="none" w="med" len="med"/>
                </a14:hiddenLine>
              </a:ext>
            </a:extLst>
          </p:spPr>
          <p:txBody>
            <a:bodyPr wrap="none" lIns="360000" tIns="0" rIns="288000" bIns="0" anchor="ctr" anchorCtr="0">
              <a:normAutofit fontScale="92500" lnSpcReduction="10000"/>
            </a:bodyPr>
            <a:lstStyle/>
            <a:p>
              <a:r>
                <a:rPr lang="en-US" altLang="zh-CN" sz="1600" b="1" dirty="0" err="1" smtClean="0">
                  <a:solidFill>
                    <a:schemeClr val="accent1">
                      <a:lumMod val="100000"/>
                    </a:schemeClr>
                  </a:solidFill>
                </a:rPr>
                <a:t>Elegibles</a:t>
              </a:r>
              <a:r>
                <a:rPr lang="en-US" altLang="zh-CN" sz="1600" b="1" dirty="0" smtClean="0">
                  <a:solidFill>
                    <a:schemeClr val="accent1">
                      <a:lumMod val="100000"/>
                    </a:schemeClr>
                  </a:solidFill>
                </a:rPr>
                <a:t> </a:t>
              </a:r>
              <a:endParaRPr lang="zh-CN" altLang="en-US" sz="1600" b="1" dirty="0">
                <a:solidFill>
                  <a:schemeClr val="accent1">
                    <a:lumMod val="100000"/>
                  </a:schemeClr>
                </a:solidFill>
              </a:endParaRPr>
            </a:p>
          </p:txBody>
        </p:sp>
        <p:sp>
          <p:nvSpPr>
            <p:cNvPr id="15" name="TextBox 39"/>
            <p:cNvSpPr txBox="1">
              <a:spLocks/>
            </p:cNvSpPr>
            <p:nvPr/>
          </p:nvSpPr>
          <p:spPr>
            <a:xfrm>
              <a:off x="6852313" y="5453517"/>
              <a:ext cx="3194154" cy="1056313"/>
            </a:xfrm>
            <a:prstGeom prst="rect">
              <a:avLst/>
            </a:prstGeom>
          </p:spPr>
          <p:txBody>
            <a:bodyPr vert="horz" wrap="square" lIns="360000" tIns="0" rIns="288000" bIns="0" anchor="ctr" anchorCtr="0">
              <a:noAutofit/>
            </a:bodyPr>
            <a:lstStyle/>
            <a:p>
              <a:pPr algn="just"/>
              <a:r>
                <a:rPr lang="es-VE" sz="1100" dirty="0"/>
                <a:t>18 y 59 años de edad, </a:t>
              </a:r>
              <a:r>
                <a:rPr lang="es-VE" sz="1100" dirty="0" smtClean="0"/>
                <a:t>que habían tenido AVC </a:t>
              </a:r>
              <a:r>
                <a:rPr lang="es-VE" sz="1100" dirty="0"/>
                <a:t>criptogénico dentro de los 180 días antes de la aleatorización y tenían un FOP con una derivación de derecha a </a:t>
              </a:r>
              <a:r>
                <a:rPr lang="es-VE" sz="1100" dirty="0" smtClean="0"/>
                <a:t>izquierda.</a:t>
              </a:r>
              <a:endParaRPr lang="zh-CN" altLang="en-US" sz="1100" dirty="0">
                <a:solidFill>
                  <a:schemeClr val="dk1">
                    <a:lumMod val="100000"/>
                  </a:schemeClr>
                </a:solidFill>
              </a:endParaRPr>
            </a:p>
          </p:txBody>
        </p:sp>
      </p:grpSp>
      <p:sp>
        <p:nvSpPr>
          <p:cNvPr id="20"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Metodología</a:t>
            </a:r>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CuadroTexto 20"/>
          <p:cNvSpPr txBox="1"/>
          <p:nvPr/>
        </p:nvSpPr>
        <p:spPr>
          <a:xfrm>
            <a:off x="526118" y="551103"/>
            <a:ext cx="3685842" cy="215444"/>
          </a:xfrm>
          <a:prstGeom prst="rect">
            <a:avLst/>
          </a:prstGeom>
          <a:noFill/>
        </p:spPr>
        <p:txBody>
          <a:bodyPr wrap="square" lIns="0" tIns="0" rIns="0" bIns="0" rtlCol="0">
            <a:spAutoFit/>
          </a:bodyPr>
          <a:lstStyle/>
          <a:p>
            <a:r>
              <a:rPr lang="es-VE" sz="1400" b="1" dirty="0" smtClean="0">
                <a:solidFill>
                  <a:schemeClr val="accent5">
                    <a:lumMod val="75000"/>
                  </a:schemeClr>
                </a:solidFill>
                <a:latin typeface="微软雅黑" pitchFamily="34" charset="-122"/>
                <a:ea typeface="微软雅黑" pitchFamily="34" charset="-122"/>
              </a:rPr>
              <a:t>Selección de pacientes</a:t>
            </a:r>
          </a:p>
        </p:txBody>
      </p:sp>
      <p:sp>
        <p:nvSpPr>
          <p:cNvPr id="22" name="Rectángulo 21"/>
          <p:cNvSpPr/>
          <p:nvPr/>
        </p:nvSpPr>
        <p:spPr>
          <a:xfrm>
            <a:off x="6216855" y="4907482"/>
            <a:ext cx="2951161" cy="246221"/>
          </a:xfrm>
          <a:prstGeom prst="rect">
            <a:avLst/>
          </a:prstGeom>
          <a:solidFill>
            <a:schemeClr val="accent1"/>
          </a:solidFill>
        </p:spPr>
        <p:txBody>
          <a:bodyPr wrap="square">
            <a:spAutoFit/>
          </a:bodyPr>
          <a:lstStyle/>
          <a:p>
            <a:pPr algn="ctr"/>
            <a:r>
              <a:rPr lang="es-VE" sz="1000" dirty="0">
                <a:solidFill>
                  <a:schemeClr val="bg1"/>
                </a:solidFill>
              </a:rPr>
              <a:t>n </a:t>
            </a:r>
            <a:r>
              <a:rPr lang="es-VE" sz="1000" dirty="0" err="1">
                <a:solidFill>
                  <a:schemeClr val="bg1"/>
                </a:solidFill>
              </a:rPr>
              <a:t>engl</a:t>
            </a:r>
            <a:r>
              <a:rPr lang="es-VE" sz="1000" dirty="0">
                <a:solidFill>
                  <a:schemeClr val="bg1"/>
                </a:solidFill>
              </a:rPr>
              <a:t> j </a:t>
            </a:r>
            <a:r>
              <a:rPr lang="es-VE" sz="1000" dirty="0" err="1">
                <a:solidFill>
                  <a:schemeClr val="bg1"/>
                </a:solidFill>
              </a:rPr>
              <a:t>med</a:t>
            </a:r>
            <a:r>
              <a:rPr lang="es-VE" sz="1000" dirty="0">
                <a:solidFill>
                  <a:schemeClr val="bg1"/>
                </a:solidFill>
              </a:rPr>
              <a:t> 377;11 nejm.org </a:t>
            </a:r>
            <a:r>
              <a:rPr lang="es-VE" sz="1000" dirty="0" err="1">
                <a:solidFill>
                  <a:schemeClr val="bg1"/>
                </a:solidFill>
              </a:rPr>
              <a:t>September</a:t>
            </a:r>
            <a:r>
              <a:rPr lang="es-VE" sz="1000" dirty="0">
                <a:solidFill>
                  <a:schemeClr val="bg1"/>
                </a:solidFill>
              </a:rPr>
              <a:t> 14, 2017</a:t>
            </a:r>
          </a:p>
        </p:txBody>
      </p:sp>
    </p:spTree>
    <p:extLst>
      <p:ext uri="{BB962C8B-B14F-4D97-AF65-F5344CB8AC3E}">
        <p14:creationId xmlns:p14="http://schemas.microsoft.com/office/powerpoint/2010/main" val="3124211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Metodología</a:t>
            </a:r>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CuadroTexto 2"/>
          <p:cNvSpPr txBox="1"/>
          <p:nvPr/>
        </p:nvSpPr>
        <p:spPr>
          <a:xfrm>
            <a:off x="526118" y="551103"/>
            <a:ext cx="3685842" cy="215444"/>
          </a:xfrm>
          <a:prstGeom prst="rect">
            <a:avLst/>
          </a:prstGeom>
          <a:noFill/>
        </p:spPr>
        <p:txBody>
          <a:bodyPr wrap="square" lIns="0" tIns="0" rIns="0" bIns="0" rtlCol="0">
            <a:spAutoFit/>
          </a:bodyPr>
          <a:lstStyle/>
          <a:p>
            <a:r>
              <a:rPr lang="es-VE" sz="1400" b="1" dirty="0" smtClean="0">
                <a:solidFill>
                  <a:schemeClr val="accent5">
                    <a:lumMod val="75000"/>
                  </a:schemeClr>
                </a:solidFill>
                <a:latin typeface="微软雅黑" pitchFamily="34" charset="-122"/>
                <a:ea typeface="微软雅黑" pitchFamily="34" charset="-122"/>
              </a:rPr>
              <a:t>Selección de pacientes</a:t>
            </a:r>
          </a:p>
        </p:txBody>
      </p:sp>
      <p:graphicFrame>
        <p:nvGraphicFramePr>
          <p:cNvPr id="4" name="Tabla 3"/>
          <p:cNvGraphicFramePr>
            <a:graphicFrameLocks noGrp="1"/>
          </p:cNvGraphicFramePr>
          <p:nvPr>
            <p:extLst>
              <p:ext uri="{D42A27DB-BD31-4B8C-83A1-F6EECF244321}">
                <p14:modId xmlns:p14="http://schemas.microsoft.com/office/powerpoint/2010/main" val="3241311527"/>
              </p:ext>
            </p:extLst>
          </p:nvPr>
        </p:nvGraphicFramePr>
        <p:xfrm>
          <a:off x="1115616" y="1059582"/>
          <a:ext cx="7272808" cy="2595880"/>
        </p:xfrm>
        <a:graphic>
          <a:graphicData uri="http://schemas.openxmlformats.org/drawingml/2006/table">
            <a:tbl>
              <a:tblPr firstRow="1" bandRow="1">
                <a:tableStyleId>{5C22544A-7EE6-4342-B048-85BDC9FD1C3A}</a:tableStyleId>
              </a:tblPr>
              <a:tblGrid>
                <a:gridCol w="7272808">
                  <a:extLst>
                    <a:ext uri="{9D8B030D-6E8A-4147-A177-3AD203B41FA5}">
                      <a16:colId xmlns:a16="http://schemas.microsoft.com/office/drawing/2014/main" val="20000"/>
                    </a:ext>
                  </a:extLst>
                </a:gridCol>
              </a:tblGrid>
              <a:tr h="370840">
                <a:tc>
                  <a:txBody>
                    <a:bodyPr/>
                    <a:lstStyle/>
                    <a:p>
                      <a:pPr algn="ctr"/>
                      <a:r>
                        <a:rPr lang="es-VE" sz="1400" dirty="0" smtClean="0"/>
                        <a:t>Criterios de inclusión </a:t>
                      </a:r>
                      <a:endParaRPr lang="es-VE" sz="1400" dirty="0"/>
                    </a:p>
                  </a:txBody>
                  <a:tcPr/>
                </a:tc>
                <a:extLst>
                  <a:ext uri="{0D108BD9-81ED-4DB2-BD59-A6C34878D82A}">
                    <a16:rowId xmlns:a16="http://schemas.microsoft.com/office/drawing/2014/main" val="10000"/>
                  </a:ext>
                </a:extLst>
              </a:tr>
              <a:tr h="370840">
                <a:tc>
                  <a:txBody>
                    <a:bodyPr/>
                    <a:lstStyle/>
                    <a:p>
                      <a:pPr algn="just"/>
                      <a:r>
                        <a:rPr lang="es-VE" sz="1400" kern="1200" dirty="0" smtClean="0">
                          <a:solidFill>
                            <a:schemeClr val="dk1"/>
                          </a:solidFill>
                          <a:effectLst/>
                          <a:latin typeface="+mn-lt"/>
                          <a:ea typeface="+mn-ea"/>
                          <a:cs typeface="+mn-cs"/>
                        </a:rPr>
                        <a:t>1. Pacientes con AVC criptogénico,</a:t>
                      </a:r>
                      <a:r>
                        <a:rPr lang="es-VE" sz="1400" kern="1200" baseline="0" dirty="0" smtClean="0">
                          <a:solidFill>
                            <a:schemeClr val="dk1"/>
                          </a:solidFill>
                          <a:effectLst/>
                          <a:latin typeface="+mn-lt"/>
                          <a:ea typeface="+mn-ea"/>
                          <a:cs typeface="+mn-cs"/>
                        </a:rPr>
                        <a:t> o </a:t>
                      </a:r>
                      <a:r>
                        <a:rPr lang="es-VE" sz="1400" kern="1200" dirty="0" smtClean="0">
                          <a:solidFill>
                            <a:schemeClr val="dk1"/>
                          </a:solidFill>
                          <a:effectLst/>
                          <a:latin typeface="+mn-lt"/>
                          <a:ea typeface="+mn-ea"/>
                          <a:cs typeface="+mn-cs"/>
                        </a:rPr>
                        <a:t>AIT, de presunta etiología embólica, dentro de los 180 días anteriores a la aleatorización, RMN o TC. </a:t>
                      </a:r>
                    </a:p>
                    <a:p>
                      <a:pPr algn="just"/>
                      <a:r>
                        <a:rPr lang="es-VE" sz="1400" kern="1200" dirty="0" smtClean="0">
                          <a:solidFill>
                            <a:schemeClr val="dk1"/>
                          </a:solidFill>
                          <a:effectLst/>
                          <a:latin typeface="+mn-lt"/>
                          <a:ea typeface="+mn-ea"/>
                          <a:cs typeface="+mn-cs"/>
                        </a:rPr>
                        <a:t>2. Pacientes con</a:t>
                      </a:r>
                      <a:r>
                        <a:rPr lang="es-VE" sz="1400" kern="1200" baseline="0" dirty="0" smtClean="0">
                          <a:solidFill>
                            <a:schemeClr val="dk1"/>
                          </a:solidFill>
                          <a:effectLst/>
                          <a:latin typeface="+mn-lt"/>
                          <a:ea typeface="+mn-ea"/>
                          <a:cs typeface="+mn-cs"/>
                        </a:rPr>
                        <a:t> </a:t>
                      </a:r>
                      <a:r>
                        <a:rPr lang="es-VE" sz="1400" kern="1200" dirty="0" smtClean="0">
                          <a:solidFill>
                            <a:schemeClr val="dk1"/>
                          </a:solidFill>
                          <a:effectLst/>
                          <a:latin typeface="+mn-lt"/>
                          <a:ea typeface="+mn-ea"/>
                          <a:cs typeface="+mn-cs"/>
                        </a:rPr>
                        <a:t>FOP, confirmado</a:t>
                      </a:r>
                      <a:r>
                        <a:rPr lang="es-VE" sz="1400" kern="1200" baseline="0" dirty="0" smtClean="0">
                          <a:solidFill>
                            <a:schemeClr val="dk1"/>
                          </a:solidFill>
                          <a:effectLst/>
                          <a:latin typeface="+mn-lt"/>
                          <a:ea typeface="+mn-ea"/>
                          <a:cs typeface="+mn-cs"/>
                        </a:rPr>
                        <a:t> por</a:t>
                      </a:r>
                      <a:r>
                        <a:rPr lang="es-VE" sz="1400" kern="1200" dirty="0" smtClean="0">
                          <a:solidFill>
                            <a:schemeClr val="dk1"/>
                          </a:solidFill>
                          <a:effectLst/>
                          <a:latin typeface="+mn-lt"/>
                          <a:ea typeface="+mn-ea"/>
                          <a:cs typeface="+mn-cs"/>
                        </a:rPr>
                        <a:t> ETE con estudio de burbujas que demuestra una derivación espontánea de derecha a izquierda.</a:t>
                      </a:r>
                    </a:p>
                    <a:p>
                      <a:pPr algn="just"/>
                      <a:r>
                        <a:rPr lang="es-VE" sz="1400" kern="1200" dirty="0" smtClean="0">
                          <a:solidFill>
                            <a:schemeClr val="dk1"/>
                          </a:solidFill>
                          <a:effectLst/>
                          <a:latin typeface="+mn-lt"/>
                          <a:ea typeface="+mn-ea"/>
                          <a:cs typeface="+mn-cs"/>
                        </a:rPr>
                        <a:t>3. Ausencia de tromboembolismo en la circulación arterial sistémica.</a:t>
                      </a:r>
                    </a:p>
                    <a:p>
                      <a:pPr algn="just"/>
                      <a:r>
                        <a:rPr lang="es-VE" sz="1400" kern="1200" dirty="0" smtClean="0">
                          <a:solidFill>
                            <a:schemeClr val="dk1"/>
                          </a:solidFill>
                          <a:effectLst/>
                          <a:latin typeface="+mn-lt"/>
                          <a:ea typeface="+mn-ea"/>
                          <a:cs typeface="+mn-cs"/>
                        </a:rPr>
                        <a:t>4. Pacientes entre 18 y 60 años.</a:t>
                      </a:r>
                    </a:p>
                    <a:p>
                      <a:pPr algn="just"/>
                      <a:r>
                        <a:rPr lang="es-VE" sz="1400" dirty="0" smtClean="0"/>
                        <a:t>5.</a:t>
                      </a:r>
                      <a:r>
                        <a:rPr lang="es-VE" sz="1400" baseline="0" dirty="0" smtClean="0"/>
                        <a:t> </a:t>
                      </a:r>
                      <a:r>
                        <a:rPr lang="es-VE" sz="1400" dirty="0" smtClean="0"/>
                        <a:t>Firmado consentimiento informado </a:t>
                      </a:r>
                    </a:p>
                    <a:p>
                      <a:pPr algn="just"/>
                      <a:r>
                        <a:rPr lang="es-VE" sz="1400" dirty="0" smtClean="0"/>
                        <a:t>6. Cumplir con los requisito del protocolo y ser contactado por teléfono</a:t>
                      </a:r>
                    </a:p>
                    <a:p>
                      <a:pPr algn="just"/>
                      <a:r>
                        <a:rPr lang="es-VE" sz="1400" dirty="0" smtClean="0"/>
                        <a:t>7.</a:t>
                      </a:r>
                      <a:r>
                        <a:rPr lang="es-VE" sz="1400" baseline="0" dirty="0" smtClean="0"/>
                        <a:t> </a:t>
                      </a:r>
                      <a:r>
                        <a:rPr lang="es-VE" sz="1400" dirty="0" smtClean="0"/>
                        <a:t>No tener alteraciones o estados de hipercoagulabilidad</a:t>
                      </a:r>
                    </a:p>
                    <a:p>
                      <a:pPr algn="just"/>
                      <a:r>
                        <a:rPr lang="es-VE" sz="1400" dirty="0" smtClean="0"/>
                        <a:t>8. Imágenes que descartan fuente de tromboembolismo</a:t>
                      </a:r>
                      <a:r>
                        <a:rPr lang="es-VE" sz="1400" baseline="0" dirty="0" smtClean="0"/>
                        <a:t> vascular</a:t>
                      </a:r>
                      <a:endParaRPr lang="es-VE" sz="1400" dirty="0"/>
                    </a:p>
                  </a:txBody>
                  <a:tcPr/>
                </a:tc>
                <a:extLst>
                  <a:ext uri="{0D108BD9-81ED-4DB2-BD59-A6C34878D82A}">
                    <a16:rowId xmlns:a16="http://schemas.microsoft.com/office/drawing/2014/main" val="10001"/>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137991674"/>
              </p:ext>
            </p:extLst>
          </p:nvPr>
        </p:nvGraphicFramePr>
        <p:xfrm>
          <a:off x="1115616" y="1419622"/>
          <a:ext cx="7272808" cy="2595880"/>
        </p:xfrm>
        <a:graphic>
          <a:graphicData uri="http://schemas.openxmlformats.org/drawingml/2006/table">
            <a:tbl>
              <a:tblPr firstRow="1" bandRow="1">
                <a:tableStyleId>{21E4AEA4-8DFA-4A89-87EB-49C32662AFE0}</a:tableStyleId>
              </a:tblPr>
              <a:tblGrid>
                <a:gridCol w="7272808">
                  <a:extLst>
                    <a:ext uri="{9D8B030D-6E8A-4147-A177-3AD203B41FA5}">
                      <a16:colId xmlns:a16="http://schemas.microsoft.com/office/drawing/2014/main" val="20000"/>
                    </a:ext>
                  </a:extLst>
                </a:gridCol>
              </a:tblGrid>
              <a:tr h="370840">
                <a:tc>
                  <a:txBody>
                    <a:bodyPr/>
                    <a:lstStyle/>
                    <a:p>
                      <a:pPr algn="ctr"/>
                      <a:r>
                        <a:rPr lang="es-VE" sz="1400" dirty="0" smtClean="0"/>
                        <a:t>Criterios de exclusión </a:t>
                      </a:r>
                      <a:endParaRPr lang="es-VE" sz="1400" dirty="0"/>
                    </a:p>
                  </a:txBody>
                  <a:tcPr/>
                </a:tc>
                <a:extLst>
                  <a:ext uri="{0D108BD9-81ED-4DB2-BD59-A6C34878D82A}">
                    <a16:rowId xmlns:a16="http://schemas.microsoft.com/office/drawing/2014/main" val="10000"/>
                  </a:ext>
                </a:extLst>
              </a:tr>
              <a:tr h="370840">
                <a:tc>
                  <a:txBody>
                    <a:bodyPr/>
                    <a:lstStyle/>
                    <a:p>
                      <a:pPr algn="just"/>
                      <a:r>
                        <a:rPr lang="es-VE" sz="1400" dirty="0" smtClean="0"/>
                        <a:t>1. Esperanza de vida menor a 1 año, discapacidad grave </a:t>
                      </a:r>
                    </a:p>
                    <a:p>
                      <a:pPr algn="just"/>
                      <a:r>
                        <a:rPr lang="es-VE" sz="1400" dirty="0" err="1" smtClean="0"/>
                        <a:t>Deficit</a:t>
                      </a:r>
                      <a:r>
                        <a:rPr lang="es-VE" sz="1400" dirty="0" smtClean="0"/>
                        <a:t> neurológico no debido</a:t>
                      </a:r>
                      <a:r>
                        <a:rPr lang="es-VE" sz="1400" baseline="0" dirty="0" smtClean="0"/>
                        <a:t> a AVC</a:t>
                      </a:r>
                    </a:p>
                    <a:p>
                      <a:pPr algn="just"/>
                      <a:r>
                        <a:rPr lang="es-VE" sz="1400" baseline="0" dirty="0" smtClean="0"/>
                        <a:t>2. Otra fuente </a:t>
                      </a:r>
                      <a:r>
                        <a:rPr lang="es-VE" sz="1400" baseline="0" dirty="0" err="1" smtClean="0"/>
                        <a:t>cardioembolica</a:t>
                      </a:r>
                      <a:r>
                        <a:rPr lang="es-VE" sz="1400" baseline="0" dirty="0" smtClean="0"/>
                        <a:t> distinta de FOP</a:t>
                      </a:r>
                    </a:p>
                    <a:p>
                      <a:pPr algn="just"/>
                      <a:r>
                        <a:rPr lang="es-VE" sz="1400" baseline="0" dirty="0" smtClean="0"/>
                        <a:t>3. IM previo, diabetes, HP, HAS no controlada, infarto </a:t>
                      </a:r>
                      <a:r>
                        <a:rPr lang="es-VE" sz="1400" baseline="0" dirty="0" err="1" smtClean="0"/>
                        <a:t>lacunar</a:t>
                      </a:r>
                      <a:r>
                        <a:rPr lang="es-VE" sz="1400" baseline="0" dirty="0" smtClean="0"/>
                        <a:t>, patología intracraneal, enfermedad autoinmune, infección activa, uso de alcohol droga, embarazadas, o amamantando.</a:t>
                      </a:r>
                    </a:p>
                    <a:p>
                      <a:pPr algn="just"/>
                      <a:r>
                        <a:rPr lang="es-VE" sz="1400" baseline="0" dirty="0" smtClean="0"/>
                        <a:t>4. Contraindicaciones de uso de </a:t>
                      </a:r>
                      <a:r>
                        <a:rPr lang="es-VE" sz="1400" baseline="0" dirty="0" err="1" smtClean="0"/>
                        <a:t>antiplaquetarios</a:t>
                      </a:r>
                      <a:r>
                        <a:rPr lang="es-VE" sz="1400" baseline="0" dirty="0" smtClean="0"/>
                        <a:t> o que requieran anticoagulación.</a:t>
                      </a:r>
                    </a:p>
                    <a:p>
                      <a:pPr algn="just"/>
                      <a:r>
                        <a:rPr lang="es-VE" sz="1400" baseline="0" dirty="0" smtClean="0"/>
                        <a:t>5. Pacientes que estén participando con otros dispositivos.</a:t>
                      </a:r>
                    </a:p>
                    <a:p>
                      <a:pPr algn="just"/>
                      <a:r>
                        <a:rPr lang="es-VE" sz="1400" baseline="0" dirty="0" smtClean="0"/>
                        <a:t>6. Procedimientos quirúrgicos 30 días previos </a:t>
                      </a:r>
                    </a:p>
                    <a:p>
                      <a:pPr algn="just"/>
                      <a:r>
                        <a:rPr lang="es-VE" sz="1400" baseline="0" dirty="0" smtClean="0"/>
                        <a:t>7. Pacientes que durante la implantación, incapacidad de colocar catéter, necesidad de punción </a:t>
                      </a:r>
                      <a:r>
                        <a:rPr lang="es-VE" sz="1400" baseline="0" dirty="0" err="1" smtClean="0"/>
                        <a:t>traseptal</a:t>
                      </a:r>
                      <a:r>
                        <a:rPr lang="es-VE" sz="1400" baseline="0" dirty="0" smtClean="0"/>
                        <a:t>, colocación de mas de un dispositivo, FOP demasiado amplio para colocar el dispositivo.</a:t>
                      </a:r>
                    </a:p>
                  </a:txBody>
                  <a:tcPr/>
                </a:tc>
                <a:extLst>
                  <a:ext uri="{0D108BD9-81ED-4DB2-BD59-A6C34878D82A}">
                    <a16:rowId xmlns:a16="http://schemas.microsoft.com/office/drawing/2014/main" val="10001"/>
                  </a:ext>
                </a:extLst>
              </a:tr>
            </a:tbl>
          </a:graphicData>
        </a:graphic>
      </p:graphicFrame>
      <p:sp>
        <p:nvSpPr>
          <p:cNvPr id="7" name="Rectángulo 6"/>
          <p:cNvSpPr/>
          <p:nvPr/>
        </p:nvSpPr>
        <p:spPr>
          <a:xfrm>
            <a:off x="6216855" y="4907482"/>
            <a:ext cx="2951161" cy="246221"/>
          </a:xfrm>
          <a:prstGeom prst="rect">
            <a:avLst/>
          </a:prstGeom>
          <a:solidFill>
            <a:schemeClr val="accent1"/>
          </a:solidFill>
        </p:spPr>
        <p:txBody>
          <a:bodyPr wrap="square">
            <a:spAutoFit/>
          </a:bodyPr>
          <a:lstStyle/>
          <a:p>
            <a:pPr algn="ctr"/>
            <a:r>
              <a:rPr lang="es-VE" sz="1000" dirty="0">
                <a:solidFill>
                  <a:schemeClr val="bg1"/>
                </a:solidFill>
              </a:rPr>
              <a:t>n </a:t>
            </a:r>
            <a:r>
              <a:rPr lang="es-VE" sz="1000" dirty="0" err="1">
                <a:solidFill>
                  <a:schemeClr val="bg1"/>
                </a:solidFill>
              </a:rPr>
              <a:t>engl</a:t>
            </a:r>
            <a:r>
              <a:rPr lang="es-VE" sz="1000" dirty="0">
                <a:solidFill>
                  <a:schemeClr val="bg1"/>
                </a:solidFill>
              </a:rPr>
              <a:t> j </a:t>
            </a:r>
            <a:r>
              <a:rPr lang="es-VE" sz="1000" dirty="0" err="1">
                <a:solidFill>
                  <a:schemeClr val="bg1"/>
                </a:solidFill>
              </a:rPr>
              <a:t>med</a:t>
            </a:r>
            <a:r>
              <a:rPr lang="es-VE" sz="1000" dirty="0">
                <a:solidFill>
                  <a:schemeClr val="bg1"/>
                </a:solidFill>
              </a:rPr>
              <a:t> 377;11 nejm.org </a:t>
            </a:r>
            <a:r>
              <a:rPr lang="es-VE" sz="1000" dirty="0" err="1">
                <a:solidFill>
                  <a:schemeClr val="bg1"/>
                </a:solidFill>
              </a:rPr>
              <a:t>September</a:t>
            </a:r>
            <a:r>
              <a:rPr lang="es-VE" sz="1000" dirty="0">
                <a:solidFill>
                  <a:schemeClr val="bg1"/>
                </a:solidFill>
              </a:rPr>
              <a:t> 14, 2017</a:t>
            </a:r>
          </a:p>
        </p:txBody>
      </p:sp>
    </p:spTree>
    <p:extLst>
      <p:ext uri="{BB962C8B-B14F-4D97-AF65-F5344CB8AC3E}">
        <p14:creationId xmlns:p14="http://schemas.microsoft.com/office/powerpoint/2010/main" val="3994459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Metodología</a:t>
            </a:r>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CuadroTexto 2"/>
          <p:cNvSpPr txBox="1"/>
          <p:nvPr/>
        </p:nvSpPr>
        <p:spPr>
          <a:xfrm>
            <a:off x="526118" y="551103"/>
            <a:ext cx="3685842" cy="215444"/>
          </a:xfrm>
          <a:prstGeom prst="rect">
            <a:avLst/>
          </a:prstGeom>
          <a:noFill/>
        </p:spPr>
        <p:txBody>
          <a:bodyPr wrap="square" lIns="0" tIns="0" rIns="0" bIns="0" rtlCol="0">
            <a:spAutoFit/>
          </a:bodyPr>
          <a:lstStyle/>
          <a:p>
            <a:r>
              <a:rPr lang="es-VE" sz="1400" b="1" dirty="0" smtClean="0">
                <a:solidFill>
                  <a:schemeClr val="accent5">
                    <a:lumMod val="75000"/>
                  </a:schemeClr>
                </a:solidFill>
                <a:latin typeface="微软雅黑" pitchFamily="34" charset="-122"/>
                <a:ea typeface="微软雅黑" pitchFamily="34" charset="-122"/>
              </a:rPr>
              <a:t>Selección de pacientes</a:t>
            </a:r>
          </a:p>
        </p:txBody>
      </p:sp>
      <p:pic>
        <p:nvPicPr>
          <p:cNvPr id="2050" name="Picture 2" descr="Diagnóstico y cuantificación del foramen oval permeable. ¿Cuál es la  técnica de referencia? Estudio simultáneo con Doppler transcraneal,  ecocardiografía transtorácica y transesofágica | Revista Española de  Cardiologí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51922"/>
            <a:ext cx="5788922" cy="201820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483768" y="3005185"/>
            <a:ext cx="4229363" cy="369332"/>
          </a:xfrm>
          <a:prstGeom prst="rect">
            <a:avLst/>
          </a:prstGeom>
        </p:spPr>
        <p:txBody>
          <a:bodyPr wrap="none">
            <a:spAutoFit/>
          </a:bodyPr>
          <a:lstStyle/>
          <a:p>
            <a:r>
              <a:rPr lang="es-VE" b="1" dirty="0" smtClean="0">
                <a:solidFill>
                  <a:schemeClr val="accent5">
                    <a:lumMod val="75000"/>
                  </a:schemeClr>
                </a:solidFill>
                <a:ea typeface="Calibri" panose="020F0502020204030204" pitchFamily="34" charset="0"/>
                <a:cs typeface="Times New Roman" panose="02020603050405020304" pitchFamily="18" charset="0"/>
              </a:rPr>
              <a:t>Clasificación del </a:t>
            </a:r>
            <a:r>
              <a:rPr lang="es-VE" b="1" dirty="0">
                <a:solidFill>
                  <a:schemeClr val="accent5">
                    <a:lumMod val="75000"/>
                  </a:schemeClr>
                </a:solidFill>
                <a:ea typeface="Calibri" panose="020F0502020204030204" pitchFamily="34" charset="0"/>
                <a:cs typeface="Times New Roman" panose="02020603050405020304" pitchFamily="18" charset="0"/>
              </a:rPr>
              <a:t>tamaño </a:t>
            </a:r>
            <a:r>
              <a:rPr lang="es-VE" b="1" dirty="0" smtClean="0">
                <a:solidFill>
                  <a:schemeClr val="accent5">
                    <a:lumMod val="75000"/>
                  </a:schemeClr>
                </a:solidFill>
                <a:ea typeface="Calibri" panose="020F0502020204030204" pitchFamily="34" charset="0"/>
                <a:cs typeface="Times New Roman" panose="02020603050405020304" pitchFamily="18" charset="0"/>
              </a:rPr>
              <a:t>del cortocircuito: </a:t>
            </a:r>
            <a:endParaRPr lang="es-VE" b="1" dirty="0">
              <a:solidFill>
                <a:schemeClr val="accent5">
                  <a:lumMod val="75000"/>
                </a:schemeClr>
              </a:solidFill>
            </a:endParaRPr>
          </a:p>
        </p:txBody>
      </p:sp>
      <p:sp>
        <p:nvSpPr>
          <p:cNvPr id="5" name="Rectángulo 4"/>
          <p:cNvSpPr/>
          <p:nvPr/>
        </p:nvSpPr>
        <p:spPr>
          <a:xfrm>
            <a:off x="2369038" y="3377184"/>
            <a:ext cx="4219185" cy="1354217"/>
          </a:xfrm>
          <a:prstGeom prst="rect">
            <a:avLst/>
          </a:prstGeom>
          <a:ln>
            <a:solidFill>
              <a:schemeClr val="accent1"/>
            </a:solidFill>
          </a:ln>
        </p:spPr>
        <p:txBody>
          <a:bodyPr wrap="square">
            <a:spAutoFit/>
          </a:bodyPr>
          <a:lstStyle/>
          <a:p>
            <a:pPr marL="285750" indent="-285750">
              <a:buFont typeface="Arial" panose="020B0604020202020204" pitchFamily="34" charset="0"/>
              <a:buChar char="•"/>
            </a:pPr>
            <a:r>
              <a:rPr lang="es-VE" sz="1600" dirty="0">
                <a:ea typeface="Calibri" panose="020F0502020204030204" pitchFamily="34" charset="0"/>
                <a:cs typeface="Times New Roman" panose="02020603050405020304" pitchFamily="18" charset="0"/>
              </a:rPr>
              <a:t>0 microburbujas </a:t>
            </a:r>
            <a:r>
              <a:rPr lang="es-VE" sz="1600" dirty="0" smtClean="0">
                <a:ea typeface="Calibri" panose="020F0502020204030204" pitchFamily="34" charset="0"/>
                <a:cs typeface="Times New Roman" panose="02020603050405020304" pitchFamily="18" charset="0"/>
              </a:rPr>
              <a:t>ocluida </a:t>
            </a:r>
            <a:r>
              <a:rPr lang="es-VE" sz="1600" dirty="0">
                <a:ea typeface="Calibri" panose="020F0502020204030204" pitchFamily="34" charset="0"/>
                <a:cs typeface="Times New Roman" panose="02020603050405020304" pitchFamily="18" charset="0"/>
              </a:rPr>
              <a:t>o sin </a:t>
            </a:r>
            <a:r>
              <a:rPr lang="es-VE" sz="1600" dirty="0" smtClean="0">
                <a:ea typeface="Calibri" panose="020F0502020204030204" pitchFamily="34" charset="0"/>
                <a:cs typeface="Times New Roman" panose="02020603050405020304" pitchFamily="18" charset="0"/>
              </a:rPr>
              <a:t>cortocircuito. </a:t>
            </a:r>
          </a:p>
          <a:p>
            <a:pPr marL="285750" indent="-285750">
              <a:buFont typeface="Arial" panose="020B0604020202020204" pitchFamily="34" charset="0"/>
              <a:buChar char="•"/>
            </a:pPr>
            <a:r>
              <a:rPr lang="es-VE" sz="1600" dirty="0">
                <a:ea typeface="Calibri" panose="020F0502020204030204" pitchFamily="34" charset="0"/>
                <a:cs typeface="Times New Roman" panose="02020603050405020304" pitchFamily="18" charset="0"/>
              </a:rPr>
              <a:t>1</a:t>
            </a:r>
            <a:r>
              <a:rPr lang="es-VE" sz="1600" dirty="0" smtClean="0">
                <a:ea typeface="Calibri" panose="020F0502020204030204" pitchFamily="34" charset="0"/>
                <a:cs typeface="Times New Roman" panose="02020603050405020304" pitchFamily="18" charset="0"/>
              </a:rPr>
              <a:t> </a:t>
            </a:r>
            <a:r>
              <a:rPr lang="es-VE" sz="1600" dirty="0">
                <a:ea typeface="Calibri" panose="020F0502020204030204" pitchFamily="34" charset="0"/>
                <a:cs typeface="Times New Roman" panose="02020603050405020304" pitchFamily="18" charset="0"/>
              </a:rPr>
              <a:t>a 5 </a:t>
            </a:r>
            <a:r>
              <a:rPr lang="es-VE" sz="1600" dirty="0" err="1" smtClean="0">
                <a:ea typeface="Calibri" panose="020F0502020204030204" pitchFamily="34" charset="0"/>
                <a:cs typeface="Times New Roman" panose="02020603050405020304" pitchFamily="18" charset="0"/>
              </a:rPr>
              <a:t>microburbujas</a:t>
            </a:r>
            <a:r>
              <a:rPr lang="es-VE" sz="1600" dirty="0" smtClean="0">
                <a:ea typeface="Calibri" panose="020F0502020204030204" pitchFamily="34" charset="0"/>
                <a:cs typeface="Times New Roman" panose="02020603050405020304" pitchFamily="18" charset="0"/>
              </a:rPr>
              <a:t>:  Cortocircuito pequeño.</a:t>
            </a:r>
          </a:p>
          <a:p>
            <a:pPr marL="285750" indent="-285750">
              <a:buFont typeface="Arial" panose="020B0604020202020204" pitchFamily="34" charset="0"/>
              <a:buChar char="•"/>
            </a:pPr>
            <a:r>
              <a:rPr lang="es-VE" sz="1600" dirty="0" smtClean="0">
                <a:ea typeface="Calibri" panose="020F0502020204030204" pitchFamily="34" charset="0"/>
                <a:cs typeface="Times New Roman" panose="02020603050405020304" pitchFamily="18" charset="0"/>
              </a:rPr>
              <a:t>6 </a:t>
            </a:r>
            <a:r>
              <a:rPr lang="es-VE" sz="1600" dirty="0">
                <a:ea typeface="Calibri" panose="020F0502020204030204" pitchFamily="34" charset="0"/>
                <a:cs typeface="Times New Roman" panose="02020603050405020304" pitchFamily="18" charset="0"/>
              </a:rPr>
              <a:t>a 25 </a:t>
            </a:r>
            <a:r>
              <a:rPr lang="es-VE" sz="1600" dirty="0" err="1" smtClean="0">
                <a:ea typeface="Calibri" panose="020F0502020204030204" pitchFamily="34" charset="0"/>
                <a:cs typeface="Times New Roman" panose="02020603050405020304" pitchFamily="18" charset="0"/>
              </a:rPr>
              <a:t>microburbujas</a:t>
            </a:r>
            <a:r>
              <a:rPr lang="es-VE" sz="1600" dirty="0" smtClean="0">
                <a:ea typeface="Calibri" panose="020F0502020204030204" pitchFamily="34" charset="0"/>
                <a:cs typeface="Times New Roman" panose="02020603050405020304" pitchFamily="18" charset="0"/>
              </a:rPr>
              <a:t>: Cortocircuito moderado.</a:t>
            </a:r>
          </a:p>
          <a:p>
            <a:pPr marL="285750" indent="-285750">
              <a:buFont typeface="Arial" panose="020B0604020202020204" pitchFamily="34" charset="0"/>
              <a:buChar char="•"/>
            </a:pPr>
            <a:r>
              <a:rPr lang="es-VE" sz="1600" dirty="0" smtClean="0">
                <a:ea typeface="Calibri" panose="020F0502020204030204" pitchFamily="34" charset="0"/>
                <a:cs typeface="Times New Roman" panose="02020603050405020304" pitchFamily="18" charset="0"/>
              </a:rPr>
              <a:t>&gt; 25 </a:t>
            </a:r>
            <a:r>
              <a:rPr lang="es-VE" sz="1600" dirty="0" err="1" smtClean="0">
                <a:ea typeface="Calibri" panose="020F0502020204030204" pitchFamily="34" charset="0"/>
                <a:cs typeface="Times New Roman" panose="02020603050405020304" pitchFamily="18" charset="0"/>
              </a:rPr>
              <a:t>microburbujas</a:t>
            </a:r>
            <a:r>
              <a:rPr lang="es-VE" sz="1600" dirty="0" smtClean="0">
                <a:ea typeface="Calibri" panose="020F0502020204030204" pitchFamily="34" charset="0"/>
                <a:cs typeface="Times New Roman" panose="02020603050405020304" pitchFamily="18" charset="0"/>
              </a:rPr>
              <a:t>: Cortocircuito  grande</a:t>
            </a:r>
            <a:r>
              <a:rPr lang="es-VE" dirty="0" smtClean="0">
                <a:ea typeface="Calibri" panose="020F0502020204030204" pitchFamily="34" charset="0"/>
                <a:cs typeface="Times New Roman" panose="02020603050405020304" pitchFamily="18" charset="0"/>
              </a:rPr>
              <a:t>.</a:t>
            </a:r>
            <a:endParaRPr lang="es-VE" dirty="0"/>
          </a:p>
        </p:txBody>
      </p:sp>
      <p:sp>
        <p:nvSpPr>
          <p:cNvPr id="7" name="Rectángulo 6"/>
          <p:cNvSpPr/>
          <p:nvPr/>
        </p:nvSpPr>
        <p:spPr>
          <a:xfrm>
            <a:off x="6216855" y="4907482"/>
            <a:ext cx="2951161" cy="246221"/>
          </a:xfrm>
          <a:prstGeom prst="rect">
            <a:avLst/>
          </a:prstGeom>
          <a:noFill/>
        </p:spPr>
        <p:txBody>
          <a:bodyPr wrap="square">
            <a:spAutoFit/>
          </a:bodyPr>
          <a:lstStyle/>
          <a:p>
            <a:pPr algn="ctr"/>
            <a:r>
              <a:rPr lang="es-VE" sz="1000" dirty="0" err="1"/>
              <a:t>N</a:t>
            </a:r>
            <a:r>
              <a:rPr lang="es-VE" sz="1000" dirty="0" err="1" smtClean="0"/>
              <a:t>engl</a:t>
            </a:r>
            <a:r>
              <a:rPr lang="es-VE" sz="1000" dirty="0" smtClean="0"/>
              <a:t> </a:t>
            </a:r>
            <a:r>
              <a:rPr lang="es-VE" sz="1000" dirty="0"/>
              <a:t>j </a:t>
            </a:r>
            <a:r>
              <a:rPr lang="es-VE" sz="1000" dirty="0" err="1"/>
              <a:t>med</a:t>
            </a:r>
            <a:r>
              <a:rPr lang="es-VE" sz="1000" dirty="0"/>
              <a:t> 377;11 nejm.org </a:t>
            </a:r>
            <a:r>
              <a:rPr lang="es-VE" sz="1000" dirty="0" err="1"/>
              <a:t>September</a:t>
            </a:r>
            <a:r>
              <a:rPr lang="es-VE" sz="1000" dirty="0"/>
              <a:t> 14, 2017</a:t>
            </a:r>
          </a:p>
        </p:txBody>
      </p:sp>
    </p:spTree>
    <p:extLst>
      <p:ext uri="{BB962C8B-B14F-4D97-AF65-F5344CB8AC3E}">
        <p14:creationId xmlns:p14="http://schemas.microsoft.com/office/powerpoint/2010/main" val="2126348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p:nvPr/>
        </p:nvSpPr>
        <p:spPr>
          <a:xfrm>
            <a:off x="0" y="1194598"/>
            <a:ext cx="9144000" cy="339288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2"/>
          <p:cNvSpPr/>
          <p:nvPr/>
        </p:nvSpPr>
        <p:spPr>
          <a:xfrm>
            <a:off x="5166065" y="1194598"/>
            <a:ext cx="3977934" cy="3392882"/>
          </a:xfrm>
          <a:prstGeom prst="rect">
            <a:avLst/>
          </a:prstGeom>
          <a:solidFill>
            <a:schemeClr val="tx1">
              <a:alpha val="6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4"/>
          <p:cNvSpPr/>
          <p:nvPr/>
        </p:nvSpPr>
        <p:spPr>
          <a:xfrm>
            <a:off x="5436098" y="1437626"/>
            <a:ext cx="455793" cy="45579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Freeform: Shape 5"/>
          <p:cNvSpPr>
            <a:spLocks/>
          </p:cNvSpPr>
          <p:nvPr/>
        </p:nvSpPr>
        <p:spPr bwMode="auto">
          <a:xfrm>
            <a:off x="5567811" y="1559006"/>
            <a:ext cx="192366" cy="213034"/>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p:spPr>
        <p:txBody>
          <a:bodyPr anchor="ctr"/>
          <a:lstStyle/>
          <a:p>
            <a:pPr algn="ctr"/>
            <a:endParaRPr/>
          </a:p>
        </p:txBody>
      </p:sp>
      <p:sp>
        <p:nvSpPr>
          <p:cNvPr id="14" name="TextBox 24"/>
          <p:cNvSpPr txBox="1"/>
          <p:nvPr/>
        </p:nvSpPr>
        <p:spPr>
          <a:xfrm>
            <a:off x="5894281" y="1347614"/>
            <a:ext cx="2711870" cy="253915"/>
          </a:xfrm>
          <a:prstGeom prst="rect">
            <a:avLst/>
          </a:prstGeom>
        </p:spPr>
        <p:txBody>
          <a:bodyPr vert="horz" wrap="none" lIns="144000" rIns="144000">
            <a:normAutofit fontScale="77500" lnSpcReduction="20000"/>
          </a:bodyPr>
          <a:lstStyle/>
          <a:p>
            <a:r>
              <a:rPr lang="en-US" altLang="zh-CN" sz="1600" b="1" kern="900" dirty="0" err="1" smtClean="0">
                <a:solidFill>
                  <a:schemeClr val="bg1"/>
                </a:solidFill>
              </a:rPr>
              <a:t>Asignación</a:t>
            </a:r>
            <a:r>
              <a:rPr lang="en-US" altLang="zh-CN" sz="1600" b="1" kern="900" dirty="0" smtClean="0">
                <a:solidFill>
                  <a:schemeClr val="bg1"/>
                </a:solidFill>
              </a:rPr>
              <a:t>:</a:t>
            </a:r>
            <a:endParaRPr lang="zh-CN" altLang="en-US" sz="1600" b="1" kern="900" dirty="0">
              <a:solidFill>
                <a:schemeClr val="bg1"/>
              </a:solidFill>
            </a:endParaRPr>
          </a:p>
        </p:txBody>
      </p:sp>
      <p:sp>
        <p:nvSpPr>
          <p:cNvPr id="15" name="TextBox 25"/>
          <p:cNvSpPr txBox="1"/>
          <p:nvPr/>
        </p:nvSpPr>
        <p:spPr>
          <a:xfrm>
            <a:off x="5894280" y="1568455"/>
            <a:ext cx="3249719" cy="211207"/>
          </a:xfrm>
          <a:prstGeom prst="rect">
            <a:avLst/>
          </a:prstGeom>
        </p:spPr>
        <p:txBody>
          <a:bodyPr vert="horz" wrap="square" lIns="144000" rIns="144000">
            <a:noAutofit/>
          </a:bodyPr>
          <a:lstStyle/>
          <a:p>
            <a:pPr lvl="0" algn="just"/>
            <a:r>
              <a:rPr lang="es-VE" sz="1000" dirty="0" smtClean="0">
                <a:solidFill>
                  <a:schemeClr val="bg1"/>
                </a:solidFill>
              </a:rPr>
              <a:t>Aleatoriamente</a:t>
            </a:r>
            <a:r>
              <a:rPr lang="es-VE" sz="1000" dirty="0">
                <a:solidFill>
                  <a:schemeClr val="bg1"/>
                </a:solidFill>
              </a:rPr>
              <a:t>, en una proporción simple, no estratificada </a:t>
            </a:r>
            <a:r>
              <a:rPr lang="es-VE" sz="1000" dirty="0" smtClean="0">
                <a:solidFill>
                  <a:schemeClr val="bg1"/>
                </a:solidFill>
              </a:rPr>
              <a:t>2:1</a:t>
            </a:r>
            <a:r>
              <a:rPr lang="es-VE" sz="1000" dirty="0">
                <a:solidFill>
                  <a:schemeClr val="bg1"/>
                </a:solidFill>
              </a:rPr>
              <a:t>, para someterse al cierre del FOP más terapia </a:t>
            </a:r>
            <a:r>
              <a:rPr lang="es-VE" sz="1000" dirty="0" smtClean="0">
                <a:solidFill>
                  <a:schemeClr val="bg1"/>
                </a:solidFill>
              </a:rPr>
              <a:t>o </a:t>
            </a:r>
            <a:r>
              <a:rPr lang="es-VE" sz="1000" dirty="0">
                <a:solidFill>
                  <a:schemeClr val="bg1"/>
                </a:solidFill>
              </a:rPr>
              <a:t>para recibir terapia </a:t>
            </a:r>
            <a:r>
              <a:rPr lang="es-VE" sz="1000" dirty="0" smtClean="0">
                <a:solidFill>
                  <a:schemeClr val="bg1"/>
                </a:solidFill>
              </a:rPr>
              <a:t>antiplaquetaria sola.</a:t>
            </a:r>
            <a:endParaRPr lang="zh-CN" altLang="en-US" sz="1000" dirty="0">
              <a:solidFill>
                <a:schemeClr val="bg1"/>
              </a:solidFill>
            </a:endParaRPr>
          </a:p>
        </p:txBody>
      </p:sp>
      <p:grpSp>
        <p:nvGrpSpPr>
          <p:cNvPr id="24" name="组合 23"/>
          <p:cNvGrpSpPr/>
          <p:nvPr/>
        </p:nvGrpSpPr>
        <p:grpSpPr>
          <a:xfrm>
            <a:off x="5436098" y="2101811"/>
            <a:ext cx="3707901" cy="757971"/>
            <a:chOff x="5436098" y="2101811"/>
            <a:chExt cx="3707901" cy="757971"/>
          </a:xfrm>
        </p:grpSpPr>
        <p:sp>
          <p:nvSpPr>
            <p:cNvPr id="8" name="Oval 7"/>
            <p:cNvSpPr/>
            <p:nvPr/>
          </p:nvSpPr>
          <p:spPr>
            <a:xfrm>
              <a:off x="5436098" y="2229713"/>
              <a:ext cx="455793" cy="45579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Freeform: Shape 8"/>
            <p:cNvSpPr>
              <a:spLocks/>
            </p:cNvSpPr>
            <p:nvPr/>
          </p:nvSpPr>
          <p:spPr bwMode="auto">
            <a:xfrm>
              <a:off x="5542202" y="2335817"/>
              <a:ext cx="243585" cy="243585"/>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anchor="ctr"/>
            <a:lstStyle/>
            <a:p>
              <a:pPr algn="ctr"/>
              <a:endParaRPr/>
            </a:p>
          </p:txBody>
        </p:sp>
        <p:sp>
          <p:nvSpPr>
            <p:cNvPr id="16" name="TextBox 27"/>
            <p:cNvSpPr txBox="1"/>
            <p:nvPr/>
          </p:nvSpPr>
          <p:spPr>
            <a:xfrm>
              <a:off x="5894281" y="2101811"/>
              <a:ext cx="2711870" cy="253915"/>
            </a:xfrm>
            <a:prstGeom prst="rect">
              <a:avLst/>
            </a:prstGeom>
          </p:spPr>
          <p:txBody>
            <a:bodyPr vert="horz" wrap="none" lIns="144000" rIns="144000">
              <a:normAutofit fontScale="77500" lnSpcReduction="20000"/>
            </a:bodyPr>
            <a:lstStyle/>
            <a:p>
              <a:r>
                <a:rPr lang="en-US" altLang="zh-CN" sz="1600" b="1" kern="900" dirty="0" err="1" smtClean="0">
                  <a:solidFill>
                    <a:schemeClr val="bg1"/>
                  </a:solidFill>
                </a:rPr>
                <a:t>Terapia</a:t>
              </a:r>
              <a:r>
                <a:rPr lang="en-US" altLang="zh-CN" sz="1600" b="1" kern="900" dirty="0" smtClean="0">
                  <a:solidFill>
                    <a:schemeClr val="bg1"/>
                  </a:solidFill>
                </a:rPr>
                <a:t> </a:t>
              </a:r>
              <a:r>
                <a:rPr lang="en-US" altLang="zh-CN" sz="1600" b="1" kern="900" dirty="0" err="1" smtClean="0">
                  <a:solidFill>
                    <a:schemeClr val="bg1"/>
                  </a:solidFill>
                </a:rPr>
                <a:t>Usada</a:t>
              </a:r>
              <a:r>
                <a:rPr lang="en-US" altLang="zh-CN" sz="1600" b="1" kern="900" dirty="0" smtClean="0">
                  <a:solidFill>
                    <a:schemeClr val="bg1"/>
                  </a:solidFill>
                </a:rPr>
                <a:t>:  </a:t>
              </a:r>
              <a:endParaRPr lang="zh-CN" altLang="en-US" sz="1600" b="1" kern="900" dirty="0">
                <a:solidFill>
                  <a:schemeClr val="bg1"/>
                </a:solidFill>
              </a:endParaRPr>
            </a:p>
          </p:txBody>
        </p:sp>
        <p:sp>
          <p:nvSpPr>
            <p:cNvPr id="17" name="TextBox 28"/>
            <p:cNvSpPr txBox="1"/>
            <p:nvPr/>
          </p:nvSpPr>
          <p:spPr>
            <a:xfrm>
              <a:off x="5894281" y="2292707"/>
              <a:ext cx="3249718" cy="567075"/>
            </a:xfrm>
            <a:prstGeom prst="rect">
              <a:avLst/>
            </a:prstGeom>
          </p:spPr>
          <p:txBody>
            <a:bodyPr vert="horz" wrap="square" lIns="144000" rIns="144000">
              <a:noAutofit/>
            </a:bodyPr>
            <a:lstStyle/>
            <a:p>
              <a:pPr lvl="0" algn="just"/>
              <a:r>
                <a:rPr lang="es-VE" sz="1000" dirty="0" smtClean="0">
                  <a:solidFill>
                    <a:schemeClr val="bg1"/>
                  </a:solidFill>
                </a:rPr>
                <a:t>Aspirina sola </a:t>
              </a:r>
              <a:r>
                <a:rPr lang="es-VE" sz="1000" dirty="0">
                  <a:solidFill>
                    <a:schemeClr val="bg1"/>
                  </a:solidFill>
                </a:rPr>
                <a:t>(75 a 325 </a:t>
              </a:r>
              <a:r>
                <a:rPr lang="es-VE" sz="1000" dirty="0" smtClean="0">
                  <a:solidFill>
                    <a:schemeClr val="bg1"/>
                  </a:solidFill>
                </a:rPr>
                <a:t>mg), aspirina </a:t>
              </a:r>
              <a:r>
                <a:rPr lang="es-VE" sz="1000" dirty="0">
                  <a:solidFill>
                    <a:schemeClr val="bg1"/>
                  </a:solidFill>
                </a:rPr>
                <a:t>(50 a 100 </a:t>
              </a:r>
              <a:r>
                <a:rPr lang="es-VE" sz="1000" dirty="0" smtClean="0">
                  <a:solidFill>
                    <a:schemeClr val="bg1"/>
                  </a:solidFill>
                </a:rPr>
                <a:t>mg) </a:t>
              </a:r>
              <a:r>
                <a:rPr lang="es-VE" sz="1000" dirty="0">
                  <a:solidFill>
                    <a:schemeClr val="bg1"/>
                  </a:solidFill>
                </a:rPr>
                <a:t>+</a:t>
              </a:r>
              <a:r>
                <a:rPr lang="es-VE" sz="1000" dirty="0" smtClean="0">
                  <a:solidFill>
                    <a:schemeClr val="bg1"/>
                  </a:solidFill>
                </a:rPr>
                <a:t> </a:t>
              </a:r>
              <a:r>
                <a:rPr lang="es-VE" sz="1000" dirty="0" err="1">
                  <a:solidFill>
                    <a:schemeClr val="bg1"/>
                  </a:solidFill>
                </a:rPr>
                <a:t>dipiridamol</a:t>
              </a:r>
              <a:r>
                <a:rPr lang="es-VE" sz="1000" dirty="0">
                  <a:solidFill>
                    <a:schemeClr val="bg1"/>
                  </a:solidFill>
                </a:rPr>
                <a:t> (225 a 400 mg al día) o </a:t>
              </a:r>
              <a:r>
                <a:rPr lang="es-VE" sz="1000" dirty="0" err="1">
                  <a:solidFill>
                    <a:schemeClr val="bg1"/>
                  </a:solidFill>
                </a:rPr>
                <a:t>clopidogrel</a:t>
              </a:r>
              <a:r>
                <a:rPr lang="es-VE" sz="1000" dirty="0">
                  <a:solidFill>
                    <a:schemeClr val="bg1"/>
                  </a:solidFill>
                </a:rPr>
                <a:t> (75 </a:t>
              </a:r>
              <a:r>
                <a:rPr lang="es-VE" sz="1000" dirty="0" smtClean="0">
                  <a:solidFill>
                    <a:schemeClr val="bg1"/>
                  </a:solidFill>
                </a:rPr>
                <a:t>mg). En el grupo de cierre FOP  300 mg STAT de Clopidogrel, siguiendo de 75mg por 3 días y luego TAP indicada.</a:t>
              </a:r>
              <a:endParaRPr lang="zh-CN" altLang="en-US" sz="1000" dirty="0">
                <a:solidFill>
                  <a:schemeClr val="bg1"/>
                </a:solidFill>
              </a:endParaRPr>
            </a:p>
          </p:txBody>
        </p:sp>
      </p:grpSp>
      <p:grpSp>
        <p:nvGrpSpPr>
          <p:cNvPr id="25" name="组合 24"/>
          <p:cNvGrpSpPr/>
          <p:nvPr/>
        </p:nvGrpSpPr>
        <p:grpSpPr>
          <a:xfrm>
            <a:off x="5436098" y="3021800"/>
            <a:ext cx="3707901" cy="761812"/>
            <a:chOff x="5436098" y="3021800"/>
            <a:chExt cx="3707901" cy="761812"/>
          </a:xfrm>
        </p:grpSpPr>
        <p:sp>
          <p:nvSpPr>
            <p:cNvPr id="10" name="Oval 10"/>
            <p:cNvSpPr/>
            <p:nvPr/>
          </p:nvSpPr>
          <p:spPr>
            <a:xfrm>
              <a:off x="5436098" y="3021800"/>
              <a:ext cx="455793" cy="45579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Freeform: Shape 11"/>
            <p:cNvSpPr>
              <a:spLocks/>
            </p:cNvSpPr>
            <p:nvPr/>
          </p:nvSpPr>
          <p:spPr bwMode="auto">
            <a:xfrm>
              <a:off x="5540403" y="3133271"/>
              <a:ext cx="247180" cy="232851"/>
            </a:xfrm>
            <a:custGeom>
              <a:avLst/>
              <a:gdLst/>
              <a:ahLst/>
              <a:cxnLst>
                <a:cxn ang="0">
                  <a:pos x="63" y="25"/>
                </a:cxn>
                <a:cxn ang="0">
                  <a:pos x="49" y="39"/>
                </a:cxn>
                <a:cxn ang="0">
                  <a:pos x="52" y="57"/>
                </a:cxn>
                <a:cxn ang="0">
                  <a:pos x="52" y="58"/>
                </a:cxn>
                <a:cxn ang="0">
                  <a:pos x="51" y="60"/>
                </a:cxn>
                <a:cxn ang="0">
                  <a:pos x="49" y="60"/>
                </a:cxn>
                <a:cxn ang="0">
                  <a:pos x="32" y="51"/>
                </a:cxn>
                <a:cxn ang="0">
                  <a:pos x="15" y="60"/>
                </a:cxn>
                <a:cxn ang="0">
                  <a:pos x="13" y="60"/>
                </a:cxn>
                <a:cxn ang="0">
                  <a:pos x="12" y="58"/>
                </a:cxn>
                <a:cxn ang="0">
                  <a:pos x="12" y="57"/>
                </a:cxn>
                <a:cxn ang="0">
                  <a:pos x="15" y="39"/>
                </a:cxn>
                <a:cxn ang="0">
                  <a:pos x="1" y="25"/>
                </a:cxn>
                <a:cxn ang="0">
                  <a:pos x="0" y="23"/>
                </a:cxn>
                <a:cxn ang="0">
                  <a:pos x="3" y="22"/>
                </a:cxn>
                <a:cxn ang="0">
                  <a:pos x="22" y="19"/>
                </a:cxn>
                <a:cxn ang="0">
                  <a:pos x="30" y="1"/>
                </a:cxn>
                <a:cxn ang="0">
                  <a:pos x="32" y="0"/>
                </a:cxn>
                <a:cxn ang="0">
                  <a:pos x="34" y="1"/>
                </a:cxn>
                <a:cxn ang="0">
                  <a:pos x="42" y="19"/>
                </a:cxn>
                <a:cxn ang="0">
                  <a:pos x="61" y="22"/>
                </a:cxn>
                <a:cxn ang="0">
                  <a:pos x="64" y="23"/>
                </a:cxn>
                <a:cxn ang="0">
                  <a:pos x="63" y="2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chemeClr val="bg1"/>
            </a:solidFill>
            <a:ln w="9525">
              <a:noFill/>
              <a:round/>
              <a:headEnd/>
              <a:tailEnd/>
            </a:ln>
          </p:spPr>
          <p:txBody>
            <a:bodyPr anchor="ctr"/>
            <a:lstStyle/>
            <a:p>
              <a:pPr algn="ctr"/>
              <a:endParaRPr/>
            </a:p>
          </p:txBody>
        </p:sp>
        <p:sp>
          <p:nvSpPr>
            <p:cNvPr id="18" name="TextBox 34"/>
            <p:cNvSpPr txBox="1"/>
            <p:nvPr/>
          </p:nvSpPr>
          <p:spPr>
            <a:xfrm>
              <a:off x="5894281" y="3037915"/>
              <a:ext cx="2711870" cy="253915"/>
            </a:xfrm>
            <a:prstGeom prst="rect">
              <a:avLst/>
            </a:prstGeom>
          </p:spPr>
          <p:txBody>
            <a:bodyPr vert="horz" wrap="none" lIns="144000" rIns="144000">
              <a:normAutofit fontScale="77500" lnSpcReduction="20000"/>
            </a:bodyPr>
            <a:lstStyle/>
            <a:p>
              <a:r>
                <a:rPr lang="en-US" altLang="zh-CN" sz="1600" b="1" kern="900" dirty="0" smtClean="0">
                  <a:solidFill>
                    <a:schemeClr val="bg1"/>
                  </a:solidFill>
                </a:rPr>
                <a:t>Evaluation </a:t>
              </a:r>
              <a:r>
                <a:rPr lang="en-US" altLang="zh-CN" sz="1600" b="1" kern="900" dirty="0" err="1" smtClean="0">
                  <a:solidFill>
                    <a:schemeClr val="bg1"/>
                  </a:solidFill>
                </a:rPr>
                <a:t>Neurológica</a:t>
              </a:r>
              <a:r>
                <a:rPr lang="en-US" altLang="zh-CN" sz="1600" b="1" kern="900" dirty="0" smtClean="0">
                  <a:solidFill>
                    <a:schemeClr val="bg1"/>
                  </a:solidFill>
                </a:rPr>
                <a:t>:</a:t>
              </a:r>
              <a:endParaRPr lang="zh-CN" altLang="en-US" sz="1600" b="1" kern="900" dirty="0">
                <a:solidFill>
                  <a:schemeClr val="bg1"/>
                </a:solidFill>
              </a:endParaRPr>
            </a:p>
          </p:txBody>
        </p:sp>
        <p:sp>
          <p:nvSpPr>
            <p:cNvPr id="19" name="TextBox 35"/>
            <p:cNvSpPr txBox="1"/>
            <p:nvPr/>
          </p:nvSpPr>
          <p:spPr>
            <a:xfrm>
              <a:off x="5894281" y="3269054"/>
              <a:ext cx="3249718" cy="514558"/>
            </a:xfrm>
            <a:prstGeom prst="rect">
              <a:avLst/>
            </a:prstGeom>
          </p:spPr>
          <p:txBody>
            <a:bodyPr vert="horz" wrap="square" lIns="144000" rIns="144000">
              <a:noAutofit/>
            </a:bodyPr>
            <a:lstStyle/>
            <a:p>
              <a:pPr lvl="0" algn="just"/>
              <a:r>
                <a:rPr lang="es-VE" sz="1000" dirty="0">
                  <a:solidFill>
                    <a:schemeClr val="bg1"/>
                  </a:solidFill>
                </a:rPr>
                <a:t>1, 6, 12, 18, 24, 36, 48 y 60 meses e incluyeron la administración de un </a:t>
              </a:r>
              <a:r>
                <a:rPr lang="es-VE" sz="1000" dirty="0" smtClean="0">
                  <a:solidFill>
                    <a:schemeClr val="bg1"/>
                  </a:solidFill>
                </a:rPr>
                <a:t>cuestionario</a:t>
              </a:r>
              <a:r>
                <a:rPr lang="en-US" altLang="zh-CN" sz="1000" dirty="0" smtClean="0">
                  <a:solidFill>
                    <a:schemeClr val="bg1"/>
                  </a:solidFill>
                </a:rPr>
                <a:t>, en </a:t>
              </a:r>
              <a:r>
                <a:rPr lang="en-US" altLang="zh-CN" sz="1000" dirty="0" err="1" smtClean="0">
                  <a:solidFill>
                    <a:schemeClr val="bg1"/>
                  </a:solidFill>
                </a:rPr>
                <a:t>caso</a:t>
              </a:r>
              <a:r>
                <a:rPr lang="en-US" altLang="zh-CN" sz="1000" dirty="0" smtClean="0">
                  <a:solidFill>
                    <a:schemeClr val="bg1"/>
                  </a:solidFill>
                </a:rPr>
                <a:t> de </a:t>
              </a:r>
              <a:r>
                <a:rPr lang="en-US" altLang="zh-CN" sz="1000" dirty="0" err="1" smtClean="0">
                  <a:solidFill>
                    <a:schemeClr val="bg1"/>
                  </a:solidFill>
                </a:rPr>
                <a:t>sospecha</a:t>
              </a:r>
              <a:r>
                <a:rPr lang="en-US" altLang="zh-CN" sz="1000" dirty="0" smtClean="0">
                  <a:solidFill>
                    <a:schemeClr val="bg1"/>
                  </a:solidFill>
                </a:rPr>
                <a:t> de EVC se </a:t>
              </a:r>
              <a:r>
                <a:rPr lang="en-US" altLang="zh-CN" sz="1000" dirty="0" err="1" smtClean="0">
                  <a:solidFill>
                    <a:schemeClr val="bg1"/>
                  </a:solidFill>
                </a:rPr>
                <a:t>indicó</a:t>
              </a:r>
              <a:r>
                <a:rPr lang="en-US" altLang="zh-CN" sz="1000" dirty="0" smtClean="0">
                  <a:solidFill>
                    <a:schemeClr val="bg1"/>
                  </a:solidFill>
                </a:rPr>
                <a:t> imagines.</a:t>
              </a:r>
              <a:endParaRPr lang="zh-CN" altLang="en-US" sz="1000" dirty="0">
                <a:solidFill>
                  <a:schemeClr val="bg1"/>
                </a:solidFill>
              </a:endParaRPr>
            </a:p>
          </p:txBody>
        </p:sp>
      </p:grpSp>
      <p:grpSp>
        <p:nvGrpSpPr>
          <p:cNvPr id="26" name="组合 25"/>
          <p:cNvGrpSpPr/>
          <p:nvPr/>
        </p:nvGrpSpPr>
        <p:grpSpPr>
          <a:xfrm>
            <a:off x="5436098" y="3813890"/>
            <a:ext cx="3707901" cy="773589"/>
            <a:chOff x="5436098" y="3813890"/>
            <a:chExt cx="3707901" cy="773589"/>
          </a:xfrm>
        </p:grpSpPr>
        <p:sp>
          <p:nvSpPr>
            <p:cNvPr id="12" name="Oval 13"/>
            <p:cNvSpPr/>
            <p:nvPr/>
          </p:nvSpPr>
          <p:spPr>
            <a:xfrm>
              <a:off x="5436098" y="3813890"/>
              <a:ext cx="455793" cy="45579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Freeform: Shape 14"/>
            <p:cNvSpPr>
              <a:spLocks/>
            </p:cNvSpPr>
            <p:nvPr/>
          </p:nvSpPr>
          <p:spPr bwMode="auto">
            <a:xfrm>
              <a:off x="5544496" y="3922949"/>
              <a:ext cx="238994" cy="237675"/>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chemeClr val="bg1"/>
            </a:solidFill>
            <a:ln w="9525">
              <a:noFill/>
              <a:round/>
              <a:headEnd/>
              <a:tailEnd/>
            </a:ln>
          </p:spPr>
          <p:txBody>
            <a:bodyPr anchor="ctr"/>
            <a:lstStyle/>
            <a:p>
              <a:pPr algn="ctr"/>
              <a:endParaRPr/>
            </a:p>
          </p:txBody>
        </p:sp>
        <p:sp>
          <p:nvSpPr>
            <p:cNvPr id="20" name="TextBox 37"/>
            <p:cNvSpPr txBox="1"/>
            <p:nvPr/>
          </p:nvSpPr>
          <p:spPr>
            <a:xfrm>
              <a:off x="5894281" y="3830003"/>
              <a:ext cx="2711870" cy="253915"/>
            </a:xfrm>
            <a:prstGeom prst="rect">
              <a:avLst/>
            </a:prstGeom>
          </p:spPr>
          <p:txBody>
            <a:bodyPr vert="horz" wrap="none" lIns="144000" rIns="144000">
              <a:normAutofit fontScale="77500" lnSpcReduction="20000"/>
            </a:bodyPr>
            <a:lstStyle/>
            <a:p>
              <a:r>
                <a:rPr lang="en-US" altLang="zh-CN" sz="1600" b="1" kern="900" dirty="0" err="1" smtClean="0">
                  <a:solidFill>
                    <a:schemeClr val="bg1"/>
                  </a:solidFill>
                </a:rPr>
                <a:t>Seguimiento</a:t>
              </a:r>
              <a:r>
                <a:rPr lang="en-US" altLang="zh-CN" sz="1600" b="1" kern="900" dirty="0" smtClean="0">
                  <a:solidFill>
                    <a:schemeClr val="bg1"/>
                  </a:solidFill>
                </a:rPr>
                <a:t> </a:t>
              </a:r>
              <a:endParaRPr lang="zh-CN" altLang="en-US" sz="1600" b="1" kern="900" dirty="0">
                <a:solidFill>
                  <a:schemeClr val="bg1"/>
                </a:solidFill>
              </a:endParaRPr>
            </a:p>
          </p:txBody>
        </p:sp>
        <p:sp>
          <p:nvSpPr>
            <p:cNvPr id="21" name="TextBox 38"/>
            <p:cNvSpPr txBox="1"/>
            <p:nvPr/>
          </p:nvSpPr>
          <p:spPr>
            <a:xfrm>
              <a:off x="5894281" y="4057994"/>
              <a:ext cx="3249718" cy="529485"/>
            </a:xfrm>
            <a:prstGeom prst="rect">
              <a:avLst/>
            </a:prstGeom>
          </p:spPr>
          <p:txBody>
            <a:bodyPr vert="horz" wrap="square" lIns="144000" rIns="144000">
              <a:normAutofit/>
            </a:bodyPr>
            <a:lstStyle/>
            <a:p>
              <a:pPr lvl="0"/>
              <a:r>
                <a:rPr lang="en-US" altLang="zh-CN" sz="1000" dirty="0" smtClean="0">
                  <a:solidFill>
                    <a:schemeClr val="bg1"/>
                  </a:solidFill>
                </a:rPr>
                <a:t>Se </a:t>
              </a:r>
              <a:r>
                <a:rPr lang="en-US" altLang="zh-CN" sz="1000" dirty="0" err="1" smtClean="0">
                  <a:solidFill>
                    <a:schemeClr val="bg1"/>
                  </a:solidFill>
                </a:rPr>
                <a:t>realizó</a:t>
              </a:r>
              <a:r>
                <a:rPr lang="en-US" altLang="zh-CN" sz="1000" dirty="0" smtClean="0">
                  <a:solidFill>
                    <a:schemeClr val="bg1"/>
                  </a:solidFill>
                </a:rPr>
                <a:t> ETE con SSA al </a:t>
              </a:r>
              <a:r>
                <a:rPr lang="en-US" altLang="zh-CN" sz="1000" dirty="0" err="1" smtClean="0">
                  <a:solidFill>
                    <a:schemeClr val="bg1"/>
                  </a:solidFill>
                </a:rPr>
                <a:t>grupo</a:t>
              </a:r>
              <a:r>
                <a:rPr lang="en-US" altLang="zh-CN" sz="1000" dirty="0" smtClean="0">
                  <a:solidFill>
                    <a:schemeClr val="bg1"/>
                  </a:solidFill>
                </a:rPr>
                <a:t> de </a:t>
              </a:r>
              <a:r>
                <a:rPr lang="en-US" altLang="zh-CN" sz="1000" dirty="0" err="1" smtClean="0">
                  <a:solidFill>
                    <a:schemeClr val="bg1"/>
                  </a:solidFill>
                </a:rPr>
                <a:t>cierre</a:t>
              </a:r>
              <a:r>
                <a:rPr lang="en-US" altLang="zh-CN" sz="1000" dirty="0" smtClean="0">
                  <a:solidFill>
                    <a:schemeClr val="bg1"/>
                  </a:solidFill>
                </a:rPr>
                <a:t> FOP 1,12,24 </a:t>
              </a:r>
              <a:r>
                <a:rPr lang="en-US" altLang="zh-CN" sz="1000" dirty="0" err="1" smtClean="0">
                  <a:solidFill>
                    <a:schemeClr val="bg1"/>
                  </a:solidFill>
                </a:rPr>
                <a:t>meses</a:t>
              </a:r>
              <a:r>
                <a:rPr lang="en-US" altLang="zh-CN" sz="1000" dirty="0" smtClean="0">
                  <a:solidFill>
                    <a:schemeClr val="bg1"/>
                  </a:solidFill>
                </a:rPr>
                <a:t>, y RMN a </a:t>
              </a:r>
              <a:r>
                <a:rPr lang="en-US" altLang="zh-CN" sz="1000" dirty="0" err="1" smtClean="0">
                  <a:solidFill>
                    <a:schemeClr val="bg1"/>
                  </a:solidFill>
                </a:rPr>
                <a:t>todos</a:t>
              </a:r>
              <a:r>
                <a:rPr lang="en-US" altLang="zh-CN" sz="1000" dirty="0" smtClean="0">
                  <a:solidFill>
                    <a:schemeClr val="bg1"/>
                  </a:solidFill>
                </a:rPr>
                <a:t> los </a:t>
              </a:r>
              <a:r>
                <a:rPr lang="en-US" altLang="zh-CN" sz="1000" dirty="0" err="1" smtClean="0">
                  <a:solidFill>
                    <a:schemeClr val="bg1"/>
                  </a:solidFill>
                </a:rPr>
                <a:t>pacintes</a:t>
              </a:r>
              <a:r>
                <a:rPr lang="en-US" altLang="zh-CN" sz="1000" dirty="0" smtClean="0">
                  <a:solidFill>
                    <a:schemeClr val="bg1"/>
                  </a:solidFill>
                </a:rPr>
                <a:t> a </a:t>
              </a:r>
              <a:r>
                <a:rPr lang="en-US" altLang="zh-CN" sz="1000" dirty="0" err="1" smtClean="0">
                  <a:solidFill>
                    <a:schemeClr val="bg1"/>
                  </a:solidFill>
                </a:rPr>
                <a:t>os</a:t>
              </a:r>
              <a:r>
                <a:rPr lang="en-US" altLang="zh-CN" sz="1000" dirty="0" smtClean="0">
                  <a:solidFill>
                    <a:schemeClr val="bg1"/>
                  </a:solidFill>
                </a:rPr>
                <a:t> 24 </a:t>
              </a:r>
              <a:r>
                <a:rPr lang="en-US" altLang="zh-CN" sz="1000" dirty="0" err="1" smtClean="0">
                  <a:solidFill>
                    <a:schemeClr val="bg1"/>
                  </a:solidFill>
                </a:rPr>
                <a:t>meses</a:t>
              </a:r>
              <a:r>
                <a:rPr lang="en-US" altLang="zh-CN" sz="1000" dirty="0" smtClean="0">
                  <a:solidFill>
                    <a:schemeClr val="bg1"/>
                  </a:solidFill>
                </a:rPr>
                <a:t>.</a:t>
              </a:r>
              <a:endParaRPr lang="zh-CN" altLang="en-US" sz="1000" dirty="0">
                <a:solidFill>
                  <a:schemeClr val="bg1"/>
                </a:solidFill>
              </a:endParaRPr>
            </a:p>
          </p:txBody>
        </p:sp>
      </p:grpSp>
      <p:sp>
        <p:nvSpPr>
          <p:cNvPr id="22"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Metodología</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CuadroTexto 26"/>
          <p:cNvSpPr txBox="1"/>
          <p:nvPr/>
        </p:nvSpPr>
        <p:spPr>
          <a:xfrm>
            <a:off x="526118" y="551103"/>
            <a:ext cx="3685842" cy="215444"/>
          </a:xfrm>
          <a:prstGeom prst="rect">
            <a:avLst/>
          </a:prstGeom>
          <a:noFill/>
        </p:spPr>
        <p:txBody>
          <a:bodyPr wrap="square" lIns="0" tIns="0" rIns="0" bIns="0" rtlCol="0">
            <a:spAutoFit/>
          </a:bodyPr>
          <a:lstStyle/>
          <a:p>
            <a:r>
              <a:rPr lang="es-VE" sz="1400" b="1" dirty="0" smtClean="0">
                <a:solidFill>
                  <a:schemeClr val="accent5">
                    <a:lumMod val="75000"/>
                  </a:schemeClr>
                </a:solidFill>
                <a:latin typeface="微软雅黑" pitchFamily="34" charset="-122"/>
                <a:ea typeface="微软雅黑" pitchFamily="34" charset="-122"/>
              </a:rPr>
              <a:t>Aleatorización y tratamientos</a:t>
            </a:r>
          </a:p>
        </p:txBody>
      </p:sp>
      <p:sp>
        <p:nvSpPr>
          <p:cNvPr id="28" name="Rectángulo 27"/>
          <p:cNvSpPr/>
          <p:nvPr/>
        </p:nvSpPr>
        <p:spPr>
          <a:xfrm>
            <a:off x="6216855" y="4907482"/>
            <a:ext cx="2951161" cy="246221"/>
          </a:xfrm>
          <a:prstGeom prst="rect">
            <a:avLst/>
          </a:prstGeom>
          <a:solidFill>
            <a:schemeClr val="accent1"/>
          </a:solidFill>
        </p:spPr>
        <p:txBody>
          <a:bodyPr wrap="square">
            <a:spAutoFit/>
          </a:bodyPr>
          <a:lstStyle/>
          <a:p>
            <a:pPr algn="ctr"/>
            <a:r>
              <a:rPr lang="es-VE" sz="1000" dirty="0">
                <a:solidFill>
                  <a:schemeClr val="bg1"/>
                </a:solidFill>
              </a:rPr>
              <a:t>n </a:t>
            </a:r>
            <a:r>
              <a:rPr lang="es-VE" sz="1000" dirty="0" err="1">
                <a:solidFill>
                  <a:schemeClr val="bg1"/>
                </a:solidFill>
              </a:rPr>
              <a:t>engl</a:t>
            </a:r>
            <a:r>
              <a:rPr lang="es-VE" sz="1000" dirty="0">
                <a:solidFill>
                  <a:schemeClr val="bg1"/>
                </a:solidFill>
              </a:rPr>
              <a:t> j </a:t>
            </a:r>
            <a:r>
              <a:rPr lang="es-VE" sz="1000" dirty="0" err="1">
                <a:solidFill>
                  <a:schemeClr val="bg1"/>
                </a:solidFill>
              </a:rPr>
              <a:t>med</a:t>
            </a:r>
            <a:r>
              <a:rPr lang="es-VE" sz="1000" dirty="0">
                <a:solidFill>
                  <a:schemeClr val="bg1"/>
                </a:solidFill>
              </a:rPr>
              <a:t> 377;11 nejm.org </a:t>
            </a:r>
            <a:r>
              <a:rPr lang="es-VE" sz="1000" dirty="0" err="1">
                <a:solidFill>
                  <a:schemeClr val="bg1"/>
                </a:solidFill>
              </a:rPr>
              <a:t>September</a:t>
            </a:r>
            <a:r>
              <a:rPr lang="es-VE" sz="1000" dirty="0">
                <a:solidFill>
                  <a:schemeClr val="bg1"/>
                </a:solidFill>
              </a:rPr>
              <a:t> 14, 2017</a:t>
            </a:r>
          </a:p>
        </p:txBody>
      </p:sp>
    </p:spTree>
    <p:extLst>
      <p:ext uri="{BB962C8B-B14F-4D97-AF65-F5344CB8AC3E}">
        <p14:creationId xmlns:p14="http://schemas.microsoft.com/office/powerpoint/2010/main" val="43803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7" grpId="1" animBg="1"/>
      <p:bldP spid="14" grpId="0"/>
      <p:bldP spid="14" grpId="1"/>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8">
            <a:extLst>
              <a:ext uri="{FF2B5EF4-FFF2-40B4-BE49-F238E27FC236}">
                <a16:creationId xmlns:a16="http://schemas.microsoft.com/office/drawing/2014/main" id="{5FCB5A2A-0A5F-48B1-A215-09F27028129E}"/>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2">
            <a:extLst>
              <a:ext uri="{FF2B5EF4-FFF2-40B4-BE49-F238E27FC236}">
                <a16:creationId xmlns:a16="http://schemas.microsoft.com/office/drawing/2014/main" id="{B9035F64-8700-4C75-9CDF-0A42A9FCF1B3}"/>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
            <a:extLst>
              <a:ext uri="{FF2B5EF4-FFF2-40B4-BE49-F238E27FC236}">
                <a16:creationId xmlns:a16="http://schemas.microsoft.com/office/drawing/2014/main" id="{7F892FD4-C230-4690-8F95-83081AFA6CC8}"/>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
            <a:extLst>
              <a:ext uri="{FF2B5EF4-FFF2-40B4-BE49-F238E27FC236}">
                <a16:creationId xmlns:a16="http://schemas.microsoft.com/office/drawing/2014/main" id="{27B072DB-93A9-4B2A-8E7F-35E33FE00E70}"/>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4">
            <a:extLst>
              <a:ext uri="{FF2B5EF4-FFF2-40B4-BE49-F238E27FC236}">
                <a16:creationId xmlns:a16="http://schemas.microsoft.com/office/drawing/2014/main" id="{5BD84138-A935-414C-90FF-B94CC16DB72F}"/>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5">
            <a:extLst>
              <a:ext uri="{FF2B5EF4-FFF2-40B4-BE49-F238E27FC236}">
                <a16:creationId xmlns:a16="http://schemas.microsoft.com/office/drawing/2014/main" id="{FD851B55-9FD6-45ED-BFCD-F9333137B2C6}"/>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
            <a:extLst>
              <a:ext uri="{FF2B5EF4-FFF2-40B4-BE49-F238E27FC236}">
                <a16:creationId xmlns:a16="http://schemas.microsoft.com/office/drawing/2014/main" id="{A0B2C631-D37E-4893-BB05-02B68953D592}"/>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矩形 30">
            <a:extLst>
              <a:ext uri="{FF2B5EF4-FFF2-40B4-BE49-F238E27FC236}">
                <a16:creationId xmlns:a16="http://schemas.microsoft.com/office/drawing/2014/main" id="{84694A8A-6F5A-48DF-9802-281FF6292ADC}"/>
              </a:ext>
            </a:extLst>
          </p:cNvPr>
          <p:cNvSpPr/>
          <p:nvPr/>
        </p:nvSpPr>
        <p:spPr>
          <a:xfrm>
            <a:off x="4107006" y="1158734"/>
            <a:ext cx="1354766" cy="1323439"/>
          </a:xfrm>
          <a:prstGeom prst="rect">
            <a:avLst/>
          </a:prstGeom>
        </p:spPr>
        <p:txBody>
          <a:bodyPr wrap="square">
            <a:spAutoFit/>
          </a:bodyPr>
          <a:lstStyle/>
          <a:p>
            <a:pPr fontAlgn="auto">
              <a:spcBef>
                <a:spcPts val="0"/>
              </a:spcBef>
              <a:spcAft>
                <a:spcPts val="0"/>
              </a:spcAft>
              <a:defRPr/>
            </a:pPr>
            <a:r>
              <a:rPr lang="en-US" altLang="zh-CN" sz="8000" spc="300" dirty="0" smtClean="0">
                <a:latin typeface="Agency FB" panose="020B0503020202020204" pitchFamily="34" charset="0"/>
                <a:cs typeface="+mn-ea"/>
                <a:sym typeface="+mn-lt"/>
              </a:rPr>
              <a:t>04</a:t>
            </a:r>
            <a:endParaRPr lang="zh-CN" altLang="en-US" sz="8000" spc="300" dirty="0">
              <a:latin typeface="Agency FB" panose="020B0503020202020204" pitchFamily="34" charset="0"/>
              <a:cs typeface="+mn-ea"/>
              <a:sym typeface="+mn-lt"/>
            </a:endParaRPr>
          </a:p>
        </p:txBody>
      </p:sp>
      <p:sp>
        <p:nvSpPr>
          <p:cNvPr id="44" name="TextBox 7">
            <a:extLst>
              <a:ext uri="{FF2B5EF4-FFF2-40B4-BE49-F238E27FC236}">
                <a16:creationId xmlns:a16="http://schemas.microsoft.com/office/drawing/2014/main" id="{671DE4AA-FF54-46B6-9BDE-C16C9F2E649C}"/>
              </a:ext>
            </a:extLst>
          </p:cNvPr>
          <p:cNvSpPr>
            <a:spLocks noChangeArrowheads="1"/>
          </p:cNvSpPr>
          <p:nvPr/>
        </p:nvSpPr>
        <p:spPr bwMode="auto">
          <a:xfrm>
            <a:off x="2699793" y="2357486"/>
            <a:ext cx="374441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s-VE" altLang="zh-CN" sz="2800" b="1" dirty="0" smtClean="0">
                <a:solidFill>
                  <a:srgbClr val="007779"/>
                </a:solidFill>
                <a:latin typeface="微软雅黑" panose="020B0503020204020204" pitchFamily="34" charset="-122"/>
                <a:ea typeface="微软雅黑" panose="020B0503020204020204" pitchFamily="34" charset="-122"/>
                <a:cs typeface="+mn-ea"/>
                <a:sym typeface="+mn-lt"/>
              </a:rPr>
              <a:t>Análisis estadístico</a:t>
            </a:r>
            <a:endParaRPr lang="zh-CN" altLang="en-US" sz="2800" b="1"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52165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par>
                          <p:cTn id="24" fill="hold">
                            <p:stCondLst>
                              <p:cond delay="1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44"/>
                                        </p:tgtEl>
                                        <p:attrNameLst>
                                          <p:attrName>style.visibility</p:attrName>
                                        </p:attrNameLst>
                                      </p:cBhvr>
                                      <p:to>
                                        <p:strVal val="visible"/>
                                      </p:to>
                                    </p:set>
                                    <p:anim by="(-#ppt_w*2)" calcmode="lin" valueType="num">
                                      <p:cBhvr rctx="PPT">
                                        <p:cTn id="27" dur="500" autoRev="1" fill="hold">
                                          <p:stCondLst>
                                            <p:cond delay="0"/>
                                          </p:stCondLst>
                                        </p:cTn>
                                        <p:tgtEl>
                                          <p:spTgt spid="44"/>
                                        </p:tgtEl>
                                        <p:attrNameLst>
                                          <p:attrName>ppt_w</p:attrName>
                                        </p:attrNameLst>
                                      </p:cBhvr>
                                    </p:anim>
                                    <p:anim by="(#ppt_w*0.50)" calcmode="lin" valueType="num">
                                      <p:cBhvr>
                                        <p:cTn id="28" dur="500" decel="50000" autoRev="1" fill="hold">
                                          <p:stCondLst>
                                            <p:cond delay="0"/>
                                          </p:stCondLst>
                                        </p:cTn>
                                        <p:tgtEl>
                                          <p:spTgt spid="44"/>
                                        </p:tgtEl>
                                        <p:attrNameLst>
                                          <p:attrName>ppt_x</p:attrName>
                                        </p:attrNameLst>
                                      </p:cBhvr>
                                    </p:anim>
                                    <p:anim from="(-#ppt_h/2)" to="(#ppt_y)" calcmode="lin" valueType="num">
                                      <p:cBhvr>
                                        <p:cTn id="29" dur="1000" fill="hold">
                                          <p:stCondLst>
                                            <p:cond delay="0"/>
                                          </p:stCondLst>
                                        </p:cTn>
                                        <p:tgtEl>
                                          <p:spTgt spid="44"/>
                                        </p:tgtEl>
                                        <p:attrNameLst>
                                          <p:attrName>ppt_y</p:attrName>
                                        </p:attrNameLst>
                                      </p:cBhvr>
                                    </p:anim>
                                    <p:animRot by="21600000">
                                      <p:cBhvr>
                                        <p:cTn id="30" dur="1000" fill="hold">
                                          <p:stCondLst>
                                            <p:cond delay="0"/>
                                          </p:stCondLst>
                                        </p:cTn>
                                        <p:tgtEl>
                                          <p:spTgt spid="44"/>
                                        </p:tgtEl>
                                        <p:attrNameLst>
                                          <p:attrName>r</p:attrName>
                                        </p:attrNameLst>
                                      </p:cBhvr>
                                    </p:animRot>
                                  </p:childTnLst>
                                </p:cTn>
                              </p:par>
                            </p:childTnLst>
                          </p:cTn>
                        </p:par>
                        <p:par>
                          <p:cTn id="31" fill="hold">
                            <p:stCondLst>
                              <p:cond delay="3800"/>
                            </p:stCondLst>
                            <p:childTnLst>
                              <p:par>
                                <p:cTn id="32" presetID="36" presetClass="emph" presetSubtype="0" fill="hold" grpId="1" nodeType="afterEffect">
                                  <p:stCondLst>
                                    <p:cond delay="0"/>
                                  </p:stCondLst>
                                  <p:iterate type="lt">
                                    <p:tmPct val="10000"/>
                                  </p:iterate>
                                  <p:childTnLst>
                                    <p:animScale>
                                      <p:cBhvr>
                                        <p:cTn id="33" dur="250" autoRev="1" fill="hold">
                                          <p:stCondLst>
                                            <p:cond delay="0"/>
                                          </p:stCondLst>
                                        </p:cTn>
                                        <p:tgtEl>
                                          <p:spTgt spid="44"/>
                                        </p:tgtEl>
                                      </p:cBhvr>
                                      <p:to x="80000" y="100000"/>
                                    </p:animScale>
                                    <p:anim by="(#ppt_w*0.10)" calcmode="lin" valueType="num">
                                      <p:cBhvr>
                                        <p:cTn id="34" dur="250" autoRev="1" fill="hold">
                                          <p:stCondLst>
                                            <p:cond delay="0"/>
                                          </p:stCondLst>
                                        </p:cTn>
                                        <p:tgtEl>
                                          <p:spTgt spid="44"/>
                                        </p:tgtEl>
                                        <p:attrNameLst>
                                          <p:attrName>ppt_x</p:attrName>
                                        </p:attrNameLst>
                                      </p:cBhvr>
                                    </p:anim>
                                    <p:anim by="(-#ppt_w*0.10)" calcmode="lin" valueType="num">
                                      <p:cBhvr>
                                        <p:cTn id="35" dur="250" autoRev="1" fill="hold">
                                          <p:stCondLst>
                                            <p:cond delay="0"/>
                                          </p:stCondLst>
                                        </p:cTn>
                                        <p:tgtEl>
                                          <p:spTgt spid="44"/>
                                        </p:tgtEl>
                                        <p:attrNameLst>
                                          <p:attrName>ppt_y</p:attrName>
                                        </p:attrNameLst>
                                      </p:cBhvr>
                                    </p:anim>
                                    <p:animRot by="-480000">
                                      <p:cBhvr>
                                        <p:cTn id="36" dur="250" autoRev="1" fill="hold">
                                          <p:stCondLst>
                                            <p:cond delay="0"/>
                                          </p:stCondLst>
                                        </p:cTn>
                                        <p:tgtEl>
                                          <p:spTgt spid="44"/>
                                        </p:tgtEl>
                                        <p:attrNameLst>
                                          <p:attrName>r</p:attrName>
                                        </p:attrNameLst>
                                      </p:cBhvr>
                                    </p:animRot>
                                  </p:childTnLst>
                                </p:cTn>
                              </p:par>
                            </p:childTnLst>
                          </p:cTn>
                        </p:par>
                        <p:par>
                          <p:cTn id="37" fill="hold">
                            <p:stCondLst>
                              <p:cond delay="5200"/>
                            </p:stCondLst>
                            <p:childTnLst>
                              <p:par>
                                <p:cTn id="38" presetID="2" presetClass="entr" presetSubtype="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570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620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9" grpId="0" animBg="1"/>
      <p:bldP spid="30" grpId="0" animBg="1"/>
      <p:bldP spid="31" grpId="0"/>
      <p:bldP spid="44" grpId="0"/>
      <p:bldP spid="4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Análisis</a:t>
            </a:r>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estadístico</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任意多边形: 形状 3"/>
          <p:cNvSpPr>
            <a:spLocks/>
          </p:cNvSpPr>
          <p:nvPr/>
        </p:nvSpPr>
        <p:spPr bwMode="auto">
          <a:xfrm>
            <a:off x="4574382" y="564839"/>
            <a:ext cx="3699662" cy="4013823"/>
          </a:xfrm>
          <a:custGeom>
            <a:avLst/>
            <a:gdLst>
              <a:gd name="T0" fmla="*/ 357 w 860"/>
              <a:gd name="T1" fmla="*/ 772 h 934"/>
              <a:gd name="T2" fmla="*/ 326 w 860"/>
              <a:gd name="T3" fmla="*/ 787 h 934"/>
              <a:gd name="T4" fmla="*/ 292 w 860"/>
              <a:gd name="T5" fmla="*/ 821 h 934"/>
              <a:gd name="T6" fmla="*/ 282 w 860"/>
              <a:gd name="T7" fmla="*/ 848 h 934"/>
              <a:gd name="T8" fmla="*/ 245 w 860"/>
              <a:gd name="T9" fmla="*/ 891 h 934"/>
              <a:gd name="T10" fmla="*/ 239 w 860"/>
              <a:gd name="T11" fmla="*/ 922 h 934"/>
              <a:gd name="T12" fmla="*/ 236 w 860"/>
              <a:gd name="T13" fmla="*/ 918 h 934"/>
              <a:gd name="T14" fmla="*/ 228 w 860"/>
              <a:gd name="T15" fmla="*/ 905 h 934"/>
              <a:gd name="T16" fmla="*/ 224 w 860"/>
              <a:gd name="T17" fmla="*/ 876 h 934"/>
              <a:gd name="T18" fmla="*/ 226 w 860"/>
              <a:gd name="T19" fmla="*/ 844 h 934"/>
              <a:gd name="T20" fmla="*/ 216 w 860"/>
              <a:gd name="T21" fmla="*/ 876 h 934"/>
              <a:gd name="T22" fmla="*/ 212 w 860"/>
              <a:gd name="T23" fmla="*/ 891 h 934"/>
              <a:gd name="T24" fmla="*/ 179 w 860"/>
              <a:gd name="T25" fmla="*/ 923 h 934"/>
              <a:gd name="T26" fmla="*/ 187 w 860"/>
              <a:gd name="T27" fmla="*/ 866 h 934"/>
              <a:gd name="T28" fmla="*/ 205 w 860"/>
              <a:gd name="T29" fmla="*/ 813 h 934"/>
              <a:gd name="T30" fmla="*/ 188 w 860"/>
              <a:gd name="T31" fmla="*/ 832 h 934"/>
              <a:gd name="T32" fmla="*/ 183 w 860"/>
              <a:gd name="T33" fmla="*/ 849 h 934"/>
              <a:gd name="T34" fmla="*/ 235 w 860"/>
              <a:gd name="T35" fmla="*/ 713 h 934"/>
              <a:gd name="T36" fmla="*/ 219 w 860"/>
              <a:gd name="T37" fmla="*/ 723 h 934"/>
              <a:gd name="T38" fmla="*/ 217 w 860"/>
              <a:gd name="T39" fmla="*/ 675 h 934"/>
              <a:gd name="T40" fmla="*/ 226 w 860"/>
              <a:gd name="T41" fmla="*/ 654 h 934"/>
              <a:gd name="T42" fmla="*/ 240 w 860"/>
              <a:gd name="T43" fmla="*/ 616 h 934"/>
              <a:gd name="T44" fmla="*/ 229 w 860"/>
              <a:gd name="T45" fmla="*/ 584 h 934"/>
              <a:gd name="T46" fmla="*/ 208 w 860"/>
              <a:gd name="T47" fmla="*/ 590 h 934"/>
              <a:gd name="T48" fmla="*/ 174 w 860"/>
              <a:gd name="T49" fmla="*/ 636 h 934"/>
              <a:gd name="T50" fmla="*/ 130 w 860"/>
              <a:gd name="T51" fmla="*/ 676 h 934"/>
              <a:gd name="T52" fmla="*/ 132 w 860"/>
              <a:gd name="T53" fmla="*/ 665 h 934"/>
              <a:gd name="T54" fmla="*/ 106 w 860"/>
              <a:gd name="T55" fmla="*/ 682 h 934"/>
              <a:gd name="T56" fmla="*/ 72 w 860"/>
              <a:gd name="T57" fmla="*/ 735 h 934"/>
              <a:gd name="T58" fmla="*/ 29 w 860"/>
              <a:gd name="T59" fmla="*/ 822 h 934"/>
              <a:gd name="T60" fmla="*/ 17 w 860"/>
              <a:gd name="T61" fmla="*/ 876 h 934"/>
              <a:gd name="T62" fmla="*/ 0 w 860"/>
              <a:gd name="T63" fmla="*/ 929 h 934"/>
              <a:gd name="T64" fmla="*/ 54 w 860"/>
              <a:gd name="T65" fmla="*/ 694 h 934"/>
              <a:gd name="T66" fmla="*/ 145 w 860"/>
              <a:gd name="T67" fmla="*/ 487 h 934"/>
              <a:gd name="T68" fmla="*/ 163 w 860"/>
              <a:gd name="T69" fmla="*/ 431 h 934"/>
              <a:gd name="T70" fmla="*/ 219 w 860"/>
              <a:gd name="T71" fmla="*/ 302 h 934"/>
              <a:gd name="T72" fmla="*/ 376 w 860"/>
              <a:gd name="T73" fmla="*/ 166 h 934"/>
              <a:gd name="T74" fmla="*/ 392 w 860"/>
              <a:gd name="T75" fmla="*/ 144 h 934"/>
              <a:gd name="T76" fmla="*/ 416 w 860"/>
              <a:gd name="T77" fmla="*/ 144 h 934"/>
              <a:gd name="T78" fmla="*/ 459 w 860"/>
              <a:gd name="T79" fmla="*/ 112 h 934"/>
              <a:gd name="T80" fmla="*/ 489 w 860"/>
              <a:gd name="T81" fmla="*/ 94 h 934"/>
              <a:gd name="T82" fmla="*/ 496 w 860"/>
              <a:gd name="T83" fmla="*/ 88 h 934"/>
              <a:gd name="T84" fmla="*/ 520 w 860"/>
              <a:gd name="T85" fmla="*/ 62 h 934"/>
              <a:gd name="T86" fmla="*/ 590 w 860"/>
              <a:gd name="T87" fmla="*/ 22 h 934"/>
              <a:gd name="T88" fmla="*/ 655 w 860"/>
              <a:gd name="T89" fmla="*/ 32 h 934"/>
              <a:gd name="T90" fmla="*/ 766 w 860"/>
              <a:gd name="T91" fmla="*/ 43 h 934"/>
              <a:gd name="T92" fmla="*/ 778 w 860"/>
              <a:gd name="T93" fmla="*/ 48 h 934"/>
              <a:gd name="T94" fmla="*/ 780 w 860"/>
              <a:gd name="T95" fmla="*/ 49 h 934"/>
              <a:gd name="T96" fmla="*/ 794 w 860"/>
              <a:gd name="T97" fmla="*/ 69 h 934"/>
              <a:gd name="T98" fmla="*/ 769 w 860"/>
              <a:gd name="T99" fmla="*/ 146 h 934"/>
              <a:gd name="T100" fmla="*/ 781 w 860"/>
              <a:gd name="T101" fmla="*/ 212 h 934"/>
              <a:gd name="T102" fmla="*/ 802 w 860"/>
              <a:gd name="T103" fmla="*/ 227 h 934"/>
              <a:gd name="T104" fmla="*/ 853 w 860"/>
              <a:gd name="T105" fmla="*/ 250 h 934"/>
              <a:gd name="T106" fmla="*/ 848 w 860"/>
              <a:gd name="T107" fmla="*/ 329 h 934"/>
              <a:gd name="T108" fmla="*/ 692 w 860"/>
              <a:gd name="T109" fmla="*/ 458 h 934"/>
              <a:gd name="T110" fmla="*/ 574 w 860"/>
              <a:gd name="T111" fmla="*/ 519 h 934"/>
              <a:gd name="T112" fmla="*/ 437 w 860"/>
              <a:gd name="T113" fmla="*/ 663 h 934"/>
              <a:gd name="T114" fmla="*/ 385 w 860"/>
              <a:gd name="T115" fmla="*/ 72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934">
                <a:moveTo>
                  <a:pt x="367" y="757"/>
                </a:moveTo>
                <a:cubicBezTo>
                  <a:pt x="364" y="763"/>
                  <a:pt x="361" y="768"/>
                  <a:pt x="357" y="772"/>
                </a:cubicBezTo>
                <a:cubicBezTo>
                  <a:pt x="354" y="776"/>
                  <a:pt x="351" y="779"/>
                  <a:pt x="348" y="779"/>
                </a:cubicBezTo>
                <a:cubicBezTo>
                  <a:pt x="341" y="781"/>
                  <a:pt x="333" y="783"/>
                  <a:pt x="326" y="787"/>
                </a:cubicBezTo>
                <a:cubicBezTo>
                  <a:pt x="319" y="791"/>
                  <a:pt x="313" y="795"/>
                  <a:pt x="307" y="801"/>
                </a:cubicBezTo>
                <a:cubicBezTo>
                  <a:pt x="301" y="806"/>
                  <a:pt x="296" y="813"/>
                  <a:pt x="292" y="821"/>
                </a:cubicBezTo>
                <a:cubicBezTo>
                  <a:pt x="290" y="825"/>
                  <a:pt x="288" y="829"/>
                  <a:pt x="286" y="833"/>
                </a:cubicBezTo>
                <a:cubicBezTo>
                  <a:pt x="284" y="838"/>
                  <a:pt x="283" y="843"/>
                  <a:pt x="282" y="848"/>
                </a:cubicBezTo>
                <a:cubicBezTo>
                  <a:pt x="273" y="843"/>
                  <a:pt x="266" y="848"/>
                  <a:pt x="259" y="853"/>
                </a:cubicBezTo>
                <a:cubicBezTo>
                  <a:pt x="253" y="863"/>
                  <a:pt x="249" y="877"/>
                  <a:pt x="245" y="891"/>
                </a:cubicBezTo>
                <a:cubicBezTo>
                  <a:pt x="243" y="898"/>
                  <a:pt x="242" y="905"/>
                  <a:pt x="241" y="912"/>
                </a:cubicBezTo>
                <a:cubicBezTo>
                  <a:pt x="240" y="916"/>
                  <a:pt x="239" y="919"/>
                  <a:pt x="239" y="922"/>
                </a:cubicBezTo>
                <a:cubicBezTo>
                  <a:pt x="238" y="926"/>
                  <a:pt x="237" y="929"/>
                  <a:pt x="237" y="932"/>
                </a:cubicBezTo>
                <a:cubicBezTo>
                  <a:pt x="236" y="927"/>
                  <a:pt x="235" y="922"/>
                  <a:pt x="236" y="918"/>
                </a:cubicBezTo>
                <a:cubicBezTo>
                  <a:pt x="236" y="914"/>
                  <a:pt x="237" y="910"/>
                  <a:pt x="238" y="906"/>
                </a:cubicBezTo>
                <a:cubicBezTo>
                  <a:pt x="237" y="900"/>
                  <a:pt x="233" y="903"/>
                  <a:pt x="228" y="905"/>
                </a:cubicBezTo>
                <a:cubicBezTo>
                  <a:pt x="224" y="907"/>
                  <a:pt x="220" y="910"/>
                  <a:pt x="218" y="905"/>
                </a:cubicBezTo>
                <a:cubicBezTo>
                  <a:pt x="218" y="896"/>
                  <a:pt x="221" y="885"/>
                  <a:pt x="224" y="876"/>
                </a:cubicBezTo>
                <a:cubicBezTo>
                  <a:pt x="228" y="866"/>
                  <a:pt x="232" y="856"/>
                  <a:pt x="235" y="848"/>
                </a:cubicBezTo>
                <a:cubicBezTo>
                  <a:pt x="226" y="844"/>
                  <a:pt x="226" y="844"/>
                  <a:pt x="226" y="844"/>
                </a:cubicBezTo>
                <a:cubicBezTo>
                  <a:pt x="224" y="850"/>
                  <a:pt x="222" y="855"/>
                  <a:pt x="220" y="860"/>
                </a:cubicBezTo>
                <a:cubicBezTo>
                  <a:pt x="219" y="866"/>
                  <a:pt x="217" y="871"/>
                  <a:pt x="216" y="876"/>
                </a:cubicBezTo>
                <a:cubicBezTo>
                  <a:pt x="215" y="878"/>
                  <a:pt x="215" y="881"/>
                  <a:pt x="214" y="883"/>
                </a:cubicBezTo>
                <a:cubicBezTo>
                  <a:pt x="213" y="886"/>
                  <a:pt x="212" y="889"/>
                  <a:pt x="212" y="891"/>
                </a:cubicBezTo>
                <a:cubicBezTo>
                  <a:pt x="210" y="897"/>
                  <a:pt x="209" y="902"/>
                  <a:pt x="207" y="909"/>
                </a:cubicBezTo>
                <a:cubicBezTo>
                  <a:pt x="197" y="931"/>
                  <a:pt x="182" y="934"/>
                  <a:pt x="179" y="923"/>
                </a:cubicBezTo>
                <a:cubicBezTo>
                  <a:pt x="179" y="914"/>
                  <a:pt x="180" y="904"/>
                  <a:pt x="181" y="894"/>
                </a:cubicBezTo>
                <a:cubicBezTo>
                  <a:pt x="182" y="885"/>
                  <a:pt x="185" y="875"/>
                  <a:pt x="187" y="866"/>
                </a:cubicBezTo>
                <a:cubicBezTo>
                  <a:pt x="190" y="856"/>
                  <a:pt x="193" y="847"/>
                  <a:pt x="196" y="838"/>
                </a:cubicBezTo>
                <a:cubicBezTo>
                  <a:pt x="199" y="829"/>
                  <a:pt x="202" y="821"/>
                  <a:pt x="205" y="813"/>
                </a:cubicBezTo>
                <a:cubicBezTo>
                  <a:pt x="202" y="821"/>
                  <a:pt x="198" y="818"/>
                  <a:pt x="193" y="816"/>
                </a:cubicBezTo>
                <a:cubicBezTo>
                  <a:pt x="192" y="820"/>
                  <a:pt x="190" y="826"/>
                  <a:pt x="188" y="832"/>
                </a:cubicBezTo>
                <a:cubicBezTo>
                  <a:pt x="187" y="835"/>
                  <a:pt x="186" y="839"/>
                  <a:pt x="185" y="841"/>
                </a:cubicBezTo>
                <a:cubicBezTo>
                  <a:pt x="184" y="844"/>
                  <a:pt x="184" y="847"/>
                  <a:pt x="183" y="849"/>
                </a:cubicBezTo>
                <a:cubicBezTo>
                  <a:pt x="190" y="824"/>
                  <a:pt x="198" y="801"/>
                  <a:pt x="206" y="780"/>
                </a:cubicBezTo>
                <a:cubicBezTo>
                  <a:pt x="215" y="758"/>
                  <a:pt x="224" y="736"/>
                  <a:pt x="235" y="713"/>
                </a:cubicBezTo>
                <a:cubicBezTo>
                  <a:pt x="226" y="707"/>
                  <a:pt x="226" y="707"/>
                  <a:pt x="226" y="707"/>
                </a:cubicBezTo>
                <a:cubicBezTo>
                  <a:pt x="219" y="723"/>
                  <a:pt x="219" y="723"/>
                  <a:pt x="219" y="723"/>
                </a:cubicBezTo>
                <a:cubicBezTo>
                  <a:pt x="215" y="720"/>
                  <a:pt x="206" y="715"/>
                  <a:pt x="202" y="712"/>
                </a:cubicBezTo>
                <a:cubicBezTo>
                  <a:pt x="206" y="701"/>
                  <a:pt x="211" y="688"/>
                  <a:pt x="217" y="675"/>
                </a:cubicBezTo>
                <a:cubicBezTo>
                  <a:pt x="218" y="671"/>
                  <a:pt x="220" y="668"/>
                  <a:pt x="221" y="664"/>
                </a:cubicBezTo>
                <a:cubicBezTo>
                  <a:pt x="223" y="661"/>
                  <a:pt x="224" y="657"/>
                  <a:pt x="226" y="654"/>
                </a:cubicBezTo>
                <a:cubicBezTo>
                  <a:pt x="229" y="647"/>
                  <a:pt x="232" y="640"/>
                  <a:pt x="234" y="634"/>
                </a:cubicBezTo>
                <a:cubicBezTo>
                  <a:pt x="237" y="628"/>
                  <a:pt x="239" y="621"/>
                  <a:pt x="240" y="616"/>
                </a:cubicBezTo>
                <a:cubicBezTo>
                  <a:pt x="242" y="610"/>
                  <a:pt x="242" y="605"/>
                  <a:pt x="242" y="601"/>
                </a:cubicBezTo>
                <a:cubicBezTo>
                  <a:pt x="242" y="592"/>
                  <a:pt x="238" y="585"/>
                  <a:pt x="229" y="584"/>
                </a:cubicBezTo>
                <a:cubicBezTo>
                  <a:pt x="220" y="599"/>
                  <a:pt x="220" y="599"/>
                  <a:pt x="220" y="599"/>
                </a:cubicBezTo>
                <a:cubicBezTo>
                  <a:pt x="216" y="596"/>
                  <a:pt x="208" y="590"/>
                  <a:pt x="208" y="590"/>
                </a:cubicBezTo>
                <a:cubicBezTo>
                  <a:pt x="203" y="597"/>
                  <a:pt x="197" y="604"/>
                  <a:pt x="191" y="612"/>
                </a:cubicBezTo>
                <a:cubicBezTo>
                  <a:pt x="186" y="619"/>
                  <a:pt x="180" y="628"/>
                  <a:pt x="174" y="636"/>
                </a:cubicBezTo>
                <a:cubicBezTo>
                  <a:pt x="163" y="652"/>
                  <a:pt x="153" y="669"/>
                  <a:pt x="143" y="684"/>
                </a:cubicBezTo>
                <a:cubicBezTo>
                  <a:pt x="143" y="684"/>
                  <a:pt x="135" y="679"/>
                  <a:pt x="130" y="676"/>
                </a:cubicBezTo>
                <a:cubicBezTo>
                  <a:pt x="134" y="667"/>
                  <a:pt x="138" y="659"/>
                  <a:pt x="142" y="651"/>
                </a:cubicBezTo>
                <a:cubicBezTo>
                  <a:pt x="139" y="657"/>
                  <a:pt x="136" y="662"/>
                  <a:pt x="132" y="665"/>
                </a:cubicBezTo>
                <a:cubicBezTo>
                  <a:pt x="129" y="669"/>
                  <a:pt x="126" y="672"/>
                  <a:pt x="123" y="673"/>
                </a:cubicBezTo>
                <a:cubicBezTo>
                  <a:pt x="116" y="677"/>
                  <a:pt x="110" y="679"/>
                  <a:pt x="106" y="682"/>
                </a:cubicBezTo>
                <a:cubicBezTo>
                  <a:pt x="99" y="686"/>
                  <a:pt x="93" y="692"/>
                  <a:pt x="87" y="702"/>
                </a:cubicBezTo>
                <a:cubicBezTo>
                  <a:pt x="82" y="711"/>
                  <a:pt x="76" y="722"/>
                  <a:pt x="72" y="735"/>
                </a:cubicBezTo>
                <a:cubicBezTo>
                  <a:pt x="62" y="761"/>
                  <a:pt x="54" y="791"/>
                  <a:pt x="45" y="819"/>
                </a:cubicBezTo>
                <a:cubicBezTo>
                  <a:pt x="42" y="828"/>
                  <a:pt x="33" y="824"/>
                  <a:pt x="29" y="822"/>
                </a:cubicBezTo>
                <a:cubicBezTo>
                  <a:pt x="28" y="832"/>
                  <a:pt x="26" y="841"/>
                  <a:pt x="24" y="850"/>
                </a:cubicBezTo>
                <a:cubicBezTo>
                  <a:pt x="22" y="859"/>
                  <a:pt x="19" y="867"/>
                  <a:pt x="17" y="876"/>
                </a:cubicBezTo>
                <a:cubicBezTo>
                  <a:pt x="14" y="884"/>
                  <a:pt x="11" y="892"/>
                  <a:pt x="8" y="901"/>
                </a:cubicBezTo>
                <a:cubicBezTo>
                  <a:pt x="6" y="910"/>
                  <a:pt x="3" y="919"/>
                  <a:pt x="0" y="929"/>
                </a:cubicBezTo>
                <a:cubicBezTo>
                  <a:pt x="2" y="886"/>
                  <a:pt x="8" y="844"/>
                  <a:pt x="18" y="805"/>
                </a:cubicBezTo>
                <a:cubicBezTo>
                  <a:pt x="27" y="766"/>
                  <a:pt x="40" y="729"/>
                  <a:pt x="54" y="694"/>
                </a:cubicBezTo>
                <a:cubicBezTo>
                  <a:pt x="68" y="658"/>
                  <a:pt x="84" y="624"/>
                  <a:pt x="100" y="590"/>
                </a:cubicBezTo>
                <a:cubicBezTo>
                  <a:pt x="115" y="556"/>
                  <a:pt x="131" y="522"/>
                  <a:pt x="145" y="487"/>
                </a:cubicBezTo>
                <a:cubicBezTo>
                  <a:pt x="155" y="471"/>
                  <a:pt x="138" y="469"/>
                  <a:pt x="148" y="454"/>
                </a:cubicBezTo>
                <a:cubicBezTo>
                  <a:pt x="153" y="446"/>
                  <a:pt x="158" y="439"/>
                  <a:pt x="163" y="431"/>
                </a:cubicBezTo>
                <a:cubicBezTo>
                  <a:pt x="150" y="432"/>
                  <a:pt x="147" y="418"/>
                  <a:pt x="152" y="411"/>
                </a:cubicBezTo>
                <a:cubicBezTo>
                  <a:pt x="171" y="373"/>
                  <a:pt x="194" y="335"/>
                  <a:pt x="219" y="302"/>
                </a:cubicBezTo>
                <a:cubicBezTo>
                  <a:pt x="245" y="269"/>
                  <a:pt x="274" y="241"/>
                  <a:pt x="306" y="222"/>
                </a:cubicBezTo>
                <a:cubicBezTo>
                  <a:pt x="328" y="206"/>
                  <a:pt x="351" y="191"/>
                  <a:pt x="376" y="166"/>
                </a:cubicBezTo>
                <a:cubicBezTo>
                  <a:pt x="373" y="163"/>
                  <a:pt x="373" y="163"/>
                  <a:pt x="369" y="159"/>
                </a:cubicBezTo>
                <a:cubicBezTo>
                  <a:pt x="376" y="166"/>
                  <a:pt x="382" y="147"/>
                  <a:pt x="392" y="144"/>
                </a:cubicBezTo>
                <a:cubicBezTo>
                  <a:pt x="396" y="148"/>
                  <a:pt x="396" y="148"/>
                  <a:pt x="399" y="152"/>
                </a:cubicBezTo>
                <a:cubicBezTo>
                  <a:pt x="403" y="156"/>
                  <a:pt x="409" y="150"/>
                  <a:pt x="416" y="144"/>
                </a:cubicBezTo>
                <a:cubicBezTo>
                  <a:pt x="419" y="147"/>
                  <a:pt x="419" y="147"/>
                  <a:pt x="423" y="151"/>
                </a:cubicBezTo>
                <a:cubicBezTo>
                  <a:pt x="432" y="136"/>
                  <a:pt x="453" y="132"/>
                  <a:pt x="459" y="112"/>
                </a:cubicBezTo>
                <a:cubicBezTo>
                  <a:pt x="462" y="116"/>
                  <a:pt x="462" y="116"/>
                  <a:pt x="466" y="120"/>
                </a:cubicBezTo>
                <a:cubicBezTo>
                  <a:pt x="469" y="111"/>
                  <a:pt x="489" y="107"/>
                  <a:pt x="489" y="94"/>
                </a:cubicBezTo>
                <a:cubicBezTo>
                  <a:pt x="493" y="97"/>
                  <a:pt x="493" y="97"/>
                  <a:pt x="496" y="101"/>
                </a:cubicBezTo>
                <a:cubicBezTo>
                  <a:pt x="493" y="97"/>
                  <a:pt x="489" y="94"/>
                  <a:pt x="496" y="88"/>
                </a:cubicBezTo>
                <a:cubicBezTo>
                  <a:pt x="506" y="80"/>
                  <a:pt x="512" y="73"/>
                  <a:pt x="516" y="69"/>
                </a:cubicBezTo>
                <a:cubicBezTo>
                  <a:pt x="519" y="64"/>
                  <a:pt x="520" y="62"/>
                  <a:pt x="520" y="62"/>
                </a:cubicBezTo>
                <a:cubicBezTo>
                  <a:pt x="530" y="54"/>
                  <a:pt x="547" y="43"/>
                  <a:pt x="561" y="34"/>
                </a:cubicBezTo>
                <a:cubicBezTo>
                  <a:pt x="576" y="26"/>
                  <a:pt x="588" y="20"/>
                  <a:pt x="590" y="22"/>
                </a:cubicBezTo>
                <a:cubicBezTo>
                  <a:pt x="601" y="7"/>
                  <a:pt x="618" y="14"/>
                  <a:pt x="629" y="0"/>
                </a:cubicBezTo>
                <a:cubicBezTo>
                  <a:pt x="639" y="12"/>
                  <a:pt x="634" y="34"/>
                  <a:pt x="655" y="32"/>
                </a:cubicBezTo>
                <a:cubicBezTo>
                  <a:pt x="674" y="28"/>
                  <a:pt x="712" y="30"/>
                  <a:pt x="744" y="37"/>
                </a:cubicBezTo>
                <a:cubicBezTo>
                  <a:pt x="752" y="39"/>
                  <a:pt x="759" y="41"/>
                  <a:pt x="766" y="43"/>
                </a:cubicBezTo>
                <a:cubicBezTo>
                  <a:pt x="770" y="45"/>
                  <a:pt x="773" y="46"/>
                  <a:pt x="776" y="47"/>
                </a:cubicBezTo>
                <a:cubicBezTo>
                  <a:pt x="777" y="47"/>
                  <a:pt x="777" y="48"/>
                  <a:pt x="778" y="48"/>
                </a:cubicBezTo>
                <a:cubicBezTo>
                  <a:pt x="778" y="48"/>
                  <a:pt x="779" y="48"/>
                  <a:pt x="779" y="48"/>
                </a:cubicBezTo>
                <a:cubicBezTo>
                  <a:pt x="779" y="49"/>
                  <a:pt x="780" y="49"/>
                  <a:pt x="780" y="49"/>
                </a:cubicBezTo>
                <a:cubicBezTo>
                  <a:pt x="781" y="50"/>
                  <a:pt x="783" y="50"/>
                  <a:pt x="784" y="51"/>
                </a:cubicBezTo>
                <a:cubicBezTo>
                  <a:pt x="793" y="57"/>
                  <a:pt x="798" y="63"/>
                  <a:pt x="794" y="69"/>
                </a:cubicBezTo>
                <a:cubicBezTo>
                  <a:pt x="793" y="75"/>
                  <a:pt x="787" y="91"/>
                  <a:pt x="781" y="107"/>
                </a:cubicBezTo>
                <a:cubicBezTo>
                  <a:pt x="775" y="123"/>
                  <a:pt x="770" y="140"/>
                  <a:pt x="769" y="146"/>
                </a:cubicBezTo>
                <a:cubicBezTo>
                  <a:pt x="766" y="148"/>
                  <a:pt x="766" y="161"/>
                  <a:pt x="768" y="175"/>
                </a:cubicBezTo>
                <a:cubicBezTo>
                  <a:pt x="770" y="189"/>
                  <a:pt x="775" y="205"/>
                  <a:pt x="781" y="212"/>
                </a:cubicBezTo>
                <a:cubicBezTo>
                  <a:pt x="775" y="217"/>
                  <a:pt x="768" y="222"/>
                  <a:pt x="772" y="226"/>
                </a:cubicBezTo>
                <a:cubicBezTo>
                  <a:pt x="778" y="234"/>
                  <a:pt x="790" y="232"/>
                  <a:pt x="802" y="227"/>
                </a:cubicBezTo>
                <a:cubicBezTo>
                  <a:pt x="813" y="223"/>
                  <a:pt x="826" y="216"/>
                  <a:pt x="834" y="213"/>
                </a:cubicBezTo>
                <a:cubicBezTo>
                  <a:pt x="847" y="217"/>
                  <a:pt x="853" y="238"/>
                  <a:pt x="853" y="250"/>
                </a:cubicBezTo>
                <a:cubicBezTo>
                  <a:pt x="853" y="250"/>
                  <a:pt x="857" y="264"/>
                  <a:pt x="859" y="281"/>
                </a:cubicBezTo>
                <a:cubicBezTo>
                  <a:pt x="860" y="298"/>
                  <a:pt x="859" y="318"/>
                  <a:pt x="848" y="329"/>
                </a:cubicBezTo>
                <a:cubicBezTo>
                  <a:pt x="826" y="352"/>
                  <a:pt x="801" y="376"/>
                  <a:pt x="774" y="398"/>
                </a:cubicBezTo>
                <a:cubicBezTo>
                  <a:pt x="748" y="421"/>
                  <a:pt x="720" y="442"/>
                  <a:pt x="692" y="458"/>
                </a:cubicBezTo>
                <a:cubicBezTo>
                  <a:pt x="683" y="459"/>
                  <a:pt x="664" y="462"/>
                  <a:pt x="655" y="464"/>
                </a:cubicBezTo>
                <a:cubicBezTo>
                  <a:pt x="627" y="479"/>
                  <a:pt x="600" y="498"/>
                  <a:pt x="574" y="519"/>
                </a:cubicBezTo>
                <a:cubicBezTo>
                  <a:pt x="549" y="540"/>
                  <a:pt x="525" y="563"/>
                  <a:pt x="502" y="587"/>
                </a:cubicBezTo>
                <a:cubicBezTo>
                  <a:pt x="479" y="612"/>
                  <a:pt x="458" y="637"/>
                  <a:pt x="437" y="663"/>
                </a:cubicBezTo>
                <a:cubicBezTo>
                  <a:pt x="416" y="689"/>
                  <a:pt x="395" y="715"/>
                  <a:pt x="374" y="740"/>
                </a:cubicBezTo>
                <a:cubicBezTo>
                  <a:pt x="378" y="734"/>
                  <a:pt x="381" y="727"/>
                  <a:pt x="385" y="720"/>
                </a:cubicBezTo>
                <a:cubicBezTo>
                  <a:pt x="379" y="730"/>
                  <a:pt x="373" y="745"/>
                  <a:pt x="367" y="757"/>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组合 4"/>
          <p:cNvGrpSpPr/>
          <p:nvPr/>
        </p:nvGrpSpPr>
        <p:grpSpPr>
          <a:xfrm>
            <a:off x="395536" y="956660"/>
            <a:ext cx="3866444" cy="1922484"/>
            <a:chOff x="1055440" y="2384884"/>
            <a:chExt cx="5155259" cy="2563311"/>
          </a:xfrm>
        </p:grpSpPr>
        <p:grpSp>
          <p:nvGrpSpPr>
            <p:cNvPr id="6" name="组合 5"/>
            <p:cNvGrpSpPr/>
            <p:nvPr/>
          </p:nvGrpSpPr>
          <p:grpSpPr>
            <a:xfrm>
              <a:off x="1055440" y="2384884"/>
              <a:ext cx="5144231" cy="700515"/>
              <a:chOff x="5403632" y="1998273"/>
              <a:chExt cx="5144231" cy="700515"/>
            </a:xfrm>
          </p:grpSpPr>
          <p:grpSp>
            <p:nvGrpSpPr>
              <p:cNvPr id="21" name="组合 20"/>
              <p:cNvGrpSpPr/>
              <p:nvPr/>
            </p:nvGrpSpPr>
            <p:grpSpPr>
              <a:xfrm>
                <a:off x="5403632" y="2028913"/>
                <a:ext cx="399214" cy="399214"/>
                <a:chOff x="0" y="0"/>
                <a:chExt cx="767929" cy="767929"/>
              </a:xfrm>
            </p:grpSpPr>
            <p:sp>
              <p:nvSpPr>
                <p:cNvPr id="25" name="任意多边形: 形状 24"/>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sz="2800"/>
                </a:p>
              </p:txBody>
            </p:sp>
            <p:sp>
              <p:nvSpPr>
                <p:cNvPr id="26" name="任意多边形: 形状 25"/>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sz="2800"/>
                </a:p>
              </p:txBody>
            </p:sp>
          </p:grpSp>
          <p:grpSp>
            <p:nvGrpSpPr>
              <p:cNvPr id="22" name="组合 21"/>
              <p:cNvGrpSpPr/>
              <p:nvPr/>
            </p:nvGrpSpPr>
            <p:grpSpPr>
              <a:xfrm>
                <a:off x="5802845" y="1998273"/>
                <a:ext cx="4745018" cy="700515"/>
                <a:chOff x="6729846" y="3935367"/>
                <a:chExt cx="4745018" cy="700515"/>
              </a:xfrm>
            </p:grpSpPr>
            <p:sp>
              <p:nvSpPr>
                <p:cNvPr id="23" name="矩形 22"/>
                <p:cNvSpPr/>
                <p:nvPr/>
              </p:nvSpPr>
              <p:spPr>
                <a:xfrm>
                  <a:off x="6729846" y="3935367"/>
                  <a:ext cx="4745018" cy="215444"/>
                </a:xfrm>
                <a:prstGeom prst="rect">
                  <a:avLst/>
                </a:prstGeom>
              </p:spPr>
              <p:txBody>
                <a:bodyPr wrap="none" lIns="144000" tIns="0" rIns="144000" bIns="0" anchor="ctr">
                  <a:normAutofit fontScale="85000" lnSpcReduction="20000"/>
                </a:bodyPr>
                <a:lstStyle/>
                <a:p>
                  <a:r>
                    <a:rPr lang="en-US" altLang="zh-CN" sz="1400" b="1" dirty="0" err="1" smtClean="0">
                      <a:solidFill>
                        <a:schemeClr val="accent1"/>
                      </a:solidFill>
                    </a:rPr>
                    <a:t>Pruebas</a:t>
                  </a:r>
                  <a:r>
                    <a:rPr lang="en-US" altLang="zh-CN" sz="1400" b="1" dirty="0" smtClean="0">
                      <a:solidFill>
                        <a:schemeClr val="accent1"/>
                      </a:solidFill>
                    </a:rPr>
                    <a:t> de </a:t>
                  </a:r>
                  <a:r>
                    <a:rPr lang="en-US" altLang="zh-CN" sz="1400" b="1" dirty="0" err="1" smtClean="0">
                      <a:solidFill>
                        <a:schemeClr val="accent1"/>
                      </a:solidFill>
                    </a:rPr>
                    <a:t>hipótesis</a:t>
                  </a:r>
                  <a:r>
                    <a:rPr lang="en-US" altLang="zh-CN" sz="1400" b="1" dirty="0" smtClean="0">
                      <a:solidFill>
                        <a:schemeClr val="accent1"/>
                      </a:solidFill>
                    </a:rPr>
                    <a:t> </a:t>
                  </a:r>
                  <a:r>
                    <a:rPr lang="en-US" altLang="zh-CN" sz="1400" b="1" dirty="0" err="1" smtClean="0">
                      <a:solidFill>
                        <a:schemeClr val="accent1"/>
                      </a:solidFill>
                    </a:rPr>
                    <a:t>unilaterales</a:t>
                  </a:r>
                  <a:endParaRPr lang="zh-CN" altLang="en-US" sz="1400" b="1" dirty="0">
                    <a:solidFill>
                      <a:schemeClr val="accent1"/>
                    </a:solidFill>
                  </a:endParaRPr>
                </a:p>
              </p:txBody>
            </p:sp>
            <p:sp>
              <p:nvSpPr>
                <p:cNvPr id="24" name="矩形 23"/>
                <p:cNvSpPr/>
                <p:nvPr/>
              </p:nvSpPr>
              <p:spPr>
                <a:xfrm>
                  <a:off x="6729846" y="4150812"/>
                  <a:ext cx="4745018" cy="485070"/>
                </a:xfrm>
                <a:prstGeom prst="rect">
                  <a:avLst/>
                </a:prstGeom>
              </p:spPr>
              <p:txBody>
                <a:bodyPr wrap="square" lIns="144000" tIns="0" rIns="144000" bIns="0" anchor="t">
                  <a:noAutofit/>
                </a:bodyPr>
                <a:lstStyle/>
                <a:p>
                  <a:pPr>
                    <a:lnSpc>
                      <a:spcPct val="120000"/>
                    </a:lnSpc>
                  </a:pPr>
                  <a:r>
                    <a:rPr lang="es-VE" sz="1100" dirty="0" smtClean="0"/>
                    <a:t>Se informaron </a:t>
                  </a:r>
                  <a:r>
                    <a:rPr lang="es-VE" sz="1100" dirty="0"/>
                    <a:t>los resultados de dos caras para que sean coherentes con los ensayos previos </a:t>
                  </a:r>
                  <a:endParaRPr lang="zh-CN" altLang="en-US" sz="1100" dirty="0">
                    <a:solidFill>
                      <a:srgbClr val="000000"/>
                    </a:solidFill>
                  </a:endParaRPr>
                </a:p>
              </p:txBody>
            </p:sp>
          </p:grpSp>
        </p:grpSp>
        <p:grpSp>
          <p:nvGrpSpPr>
            <p:cNvPr id="7" name="组合 6"/>
            <p:cNvGrpSpPr/>
            <p:nvPr/>
          </p:nvGrpSpPr>
          <p:grpSpPr>
            <a:xfrm>
              <a:off x="1055440" y="3276995"/>
              <a:ext cx="5155259" cy="700515"/>
              <a:chOff x="5403632" y="2988092"/>
              <a:chExt cx="5155259" cy="700515"/>
            </a:xfrm>
          </p:grpSpPr>
          <p:grpSp>
            <p:nvGrpSpPr>
              <p:cNvPr id="15" name="组合 14"/>
              <p:cNvGrpSpPr/>
              <p:nvPr/>
            </p:nvGrpSpPr>
            <p:grpSpPr>
              <a:xfrm>
                <a:off x="5403632" y="3066578"/>
                <a:ext cx="399214" cy="399214"/>
                <a:chOff x="0" y="0"/>
                <a:chExt cx="767929" cy="767929"/>
              </a:xfrm>
            </p:grpSpPr>
            <p:sp>
              <p:nvSpPr>
                <p:cNvPr id="19" name="任意多边形: 形状 18"/>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sz="2800"/>
                </a:p>
              </p:txBody>
            </p:sp>
            <p:sp>
              <p:nvSpPr>
                <p:cNvPr id="20" name="任意多边形: 形状 19"/>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sz="2800"/>
                </a:p>
              </p:txBody>
            </p:sp>
          </p:grpSp>
          <p:grpSp>
            <p:nvGrpSpPr>
              <p:cNvPr id="16" name="组合 15"/>
              <p:cNvGrpSpPr/>
              <p:nvPr/>
            </p:nvGrpSpPr>
            <p:grpSpPr>
              <a:xfrm>
                <a:off x="5813873" y="2988092"/>
                <a:ext cx="4745018" cy="700515"/>
                <a:chOff x="6729846" y="3935367"/>
                <a:chExt cx="4745018" cy="700515"/>
              </a:xfrm>
            </p:grpSpPr>
            <p:sp>
              <p:nvSpPr>
                <p:cNvPr id="17" name="矩形 16"/>
                <p:cNvSpPr/>
                <p:nvPr/>
              </p:nvSpPr>
              <p:spPr>
                <a:xfrm>
                  <a:off x="6729846" y="3935367"/>
                  <a:ext cx="4745018" cy="215444"/>
                </a:xfrm>
                <a:prstGeom prst="rect">
                  <a:avLst/>
                </a:prstGeom>
              </p:spPr>
              <p:txBody>
                <a:bodyPr wrap="none" lIns="144000" tIns="0" rIns="144000" bIns="0" anchor="ctr">
                  <a:normAutofit fontScale="85000" lnSpcReduction="20000"/>
                </a:bodyPr>
                <a:lstStyle/>
                <a:p>
                  <a:r>
                    <a:rPr lang="en-US" altLang="zh-CN" sz="1400" b="1" dirty="0" smtClean="0">
                      <a:solidFill>
                        <a:schemeClr val="accent2"/>
                      </a:solidFill>
                    </a:rPr>
                    <a:t>Valor de P</a:t>
                  </a:r>
                  <a:endParaRPr lang="zh-CN" altLang="en-US" sz="1400" b="1" dirty="0">
                    <a:solidFill>
                      <a:schemeClr val="accent2"/>
                    </a:solidFill>
                  </a:endParaRPr>
                </a:p>
              </p:txBody>
            </p:sp>
            <p:sp>
              <p:nvSpPr>
                <p:cNvPr id="18" name="矩形 17"/>
                <p:cNvSpPr/>
                <p:nvPr/>
              </p:nvSpPr>
              <p:spPr>
                <a:xfrm>
                  <a:off x="6729846" y="4150812"/>
                  <a:ext cx="4745018" cy="485070"/>
                </a:xfrm>
                <a:prstGeom prst="rect">
                  <a:avLst/>
                </a:prstGeom>
              </p:spPr>
              <p:txBody>
                <a:bodyPr wrap="square" lIns="144000" tIns="0" rIns="144000" bIns="0" anchor="t">
                  <a:normAutofit/>
                </a:bodyPr>
                <a:lstStyle/>
                <a:p>
                  <a:pPr>
                    <a:lnSpc>
                      <a:spcPct val="120000"/>
                    </a:lnSpc>
                  </a:pPr>
                  <a:r>
                    <a:rPr lang="en-US" altLang="zh-CN" sz="1100" dirty="0" smtClean="0">
                      <a:solidFill>
                        <a:srgbClr val="000000"/>
                      </a:solidFill>
                    </a:rPr>
                    <a:t>0,05 o </a:t>
                  </a:r>
                  <a:r>
                    <a:rPr lang="en-US" altLang="zh-CN" sz="1100" dirty="0" err="1" smtClean="0">
                      <a:solidFill>
                        <a:srgbClr val="000000"/>
                      </a:solidFill>
                    </a:rPr>
                    <a:t>menos</a:t>
                  </a:r>
                  <a:r>
                    <a:rPr lang="en-US" altLang="zh-CN" sz="1100" dirty="0" smtClean="0">
                      <a:solidFill>
                        <a:srgbClr val="000000"/>
                      </a:solidFill>
                    </a:rPr>
                    <a:t> era lo </a:t>
                  </a:r>
                  <a:r>
                    <a:rPr lang="en-US" altLang="zh-CN" sz="1100" dirty="0" err="1" smtClean="0">
                      <a:solidFill>
                        <a:srgbClr val="000000"/>
                      </a:solidFill>
                    </a:rPr>
                    <a:t>que</a:t>
                  </a:r>
                  <a:r>
                    <a:rPr lang="en-US" altLang="zh-CN" sz="1100" dirty="0" smtClean="0">
                      <a:solidFill>
                        <a:srgbClr val="000000"/>
                      </a:solidFill>
                    </a:rPr>
                    <a:t> </a:t>
                  </a:r>
                  <a:r>
                    <a:rPr lang="en-US" altLang="zh-CN" sz="1100" dirty="0" err="1" smtClean="0">
                      <a:solidFill>
                        <a:srgbClr val="000000"/>
                      </a:solidFill>
                    </a:rPr>
                    <a:t>indicaba</a:t>
                  </a:r>
                  <a:r>
                    <a:rPr lang="en-US" altLang="zh-CN" sz="1100" dirty="0" smtClean="0">
                      <a:solidFill>
                        <a:srgbClr val="000000"/>
                      </a:solidFill>
                    </a:rPr>
                    <a:t> </a:t>
                  </a:r>
                  <a:r>
                    <a:rPr lang="en-US" altLang="zh-CN" sz="1100" dirty="0" err="1" smtClean="0">
                      <a:solidFill>
                        <a:srgbClr val="000000"/>
                      </a:solidFill>
                    </a:rPr>
                    <a:t>significancia</a:t>
                  </a:r>
                  <a:r>
                    <a:rPr lang="en-US" altLang="zh-CN" sz="1100" dirty="0" smtClean="0">
                      <a:solidFill>
                        <a:srgbClr val="000000"/>
                      </a:solidFill>
                    </a:rPr>
                    <a:t>, </a:t>
                  </a:r>
                  <a:endParaRPr lang="zh-CN" altLang="en-US" sz="1100" dirty="0">
                    <a:solidFill>
                      <a:srgbClr val="000000"/>
                    </a:solidFill>
                  </a:endParaRPr>
                </a:p>
              </p:txBody>
            </p:sp>
          </p:grpSp>
        </p:grpSp>
        <p:grpSp>
          <p:nvGrpSpPr>
            <p:cNvPr id="8" name="组合 7"/>
            <p:cNvGrpSpPr/>
            <p:nvPr/>
          </p:nvGrpSpPr>
          <p:grpSpPr>
            <a:xfrm>
              <a:off x="1055440" y="4017064"/>
              <a:ext cx="5144231" cy="931131"/>
              <a:chOff x="5403632" y="4127193"/>
              <a:chExt cx="5144231" cy="931131"/>
            </a:xfrm>
          </p:grpSpPr>
          <p:grpSp>
            <p:nvGrpSpPr>
              <p:cNvPr id="9" name="组合 8"/>
              <p:cNvGrpSpPr/>
              <p:nvPr/>
            </p:nvGrpSpPr>
            <p:grpSpPr>
              <a:xfrm>
                <a:off x="5403632" y="4127193"/>
                <a:ext cx="399214" cy="399214"/>
                <a:chOff x="0" y="-292468"/>
                <a:chExt cx="767929" cy="767929"/>
              </a:xfrm>
            </p:grpSpPr>
            <p:sp>
              <p:nvSpPr>
                <p:cNvPr id="13" name="任意多边形: 形状 12"/>
                <p:cNvSpPr/>
                <p:nvPr/>
              </p:nvSpPr>
              <p:spPr>
                <a:xfrm>
                  <a:off x="0" y="-292468"/>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sz="2800"/>
                </a:p>
              </p:txBody>
            </p:sp>
            <p:sp>
              <p:nvSpPr>
                <p:cNvPr id="14" name="任意多边形: 形状 13"/>
                <p:cNvSpPr/>
                <p:nvPr/>
              </p:nvSpPr>
              <p:spPr>
                <a:xfrm>
                  <a:off x="234639" y="-107779"/>
                  <a:ext cx="298654" cy="313260"/>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sz="2800"/>
                </a:p>
              </p:txBody>
            </p:sp>
          </p:grpSp>
          <p:grpSp>
            <p:nvGrpSpPr>
              <p:cNvPr id="10" name="组合 9"/>
              <p:cNvGrpSpPr/>
              <p:nvPr/>
            </p:nvGrpSpPr>
            <p:grpSpPr>
              <a:xfrm>
                <a:off x="5802845" y="4199782"/>
                <a:ext cx="4745018" cy="858542"/>
                <a:chOff x="6729846" y="3855914"/>
                <a:chExt cx="4745018" cy="858542"/>
              </a:xfrm>
            </p:grpSpPr>
            <p:sp>
              <p:nvSpPr>
                <p:cNvPr id="11" name="矩形 10"/>
                <p:cNvSpPr/>
                <p:nvPr/>
              </p:nvSpPr>
              <p:spPr>
                <a:xfrm>
                  <a:off x="6729846" y="3855914"/>
                  <a:ext cx="4745018" cy="215444"/>
                </a:xfrm>
                <a:prstGeom prst="rect">
                  <a:avLst/>
                </a:prstGeom>
              </p:spPr>
              <p:txBody>
                <a:bodyPr wrap="none" lIns="144000" tIns="0" rIns="144000" bIns="0" anchor="ctr">
                  <a:normAutofit fontScale="85000" lnSpcReduction="20000"/>
                </a:bodyPr>
                <a:lstStyle/>
                <a:p>
                  <a:r>
                    <a:rPr lang="en-US" altLang="zh-CN" sz="1400" b="1" dirty="0" err="1" smtClean="0">
                      <a:solidFill>
                        <a:schemeClr val="accent3"/>
                      </a:solidFill>
                    </a:rPr>
                    <a:t>Cierre</a:t>
                  </a:r>
                  <a:r>
                    <a:rPr lang="en-US" altLang="zh-CN" sz="1400" b="1" dirty="0" smtClean="0">
                      <a:solidFill>
                        <a:schemeClr val="accent3"/>
                      </a:solidFill>
                    </a:rPr>
                    <a:t> FOP + </a:t>
                  </a:r>
                  <a:r>
                    <a:rPr lang="en-US" altLang="zh-CN" sz="1400" b="1" dirty="0" err="1" smtClean="0">
                      <a:solidFill>
                        <a:schemeClr val="accent3"/>
                      </a:solidFill>
                    </a:rPr>
                    <a:t>Terapia</a:t>
                  </a:r>
                  <a:r>
                    <a:rPr lang="en-US" altLang="zh-CN" sz="1400" b="1" dirty="0" smtClean="0">
                      <a:solidFill>
                        <a:schemeClr val="accent3"/>
                      </a:solidFill>
                    </a:rPr>
                    <a:t> antiplaquetaria</a:t>
                  </a:r>
                  <a:endParaRPr lang="zh-CN" altLang="en-US" sz="1400" b="1" dirty="0">
                    <a:solidFill>
                      <a:schemeClr val="accent3"/>
                    </a:solidFill>
                  </a:endParaRPr>
                </a:p>
              </p:txBody>
            </p:sp>
            <p:sp>
              <p:nvSpPr>
                <p:cNvPr id="12" name="矩形 11"/>
                <p:cNvSpPr/>
                <p:nvPr/>
              </p:nvSpPr>
              <p:spPr>
                <a:xfrm>
                  <a:off x="6729846" y="4071358"/>
                  <a:ext cx="4745018" cy="643098"/>
                </a:xfrm>
                <a:prstGeom prst="rect">
                  <a:avLst/>
                </a:prstGeom>
              </p:spPr>
              <p:txBody>
                <a:bodyPr wrap="square" lIns="144000" tIns="0" rIns="144000" bIns="0" anchor="t">
                  <a:noAutofit/>
                </a:bodyPr>
                <a:lstStyle/>
                <a:p>
                  <a:pPr algn="just"/>
                  <a:r>
                    <a:rPr lang="es-VE" sz="1100" dirty="0"/>
                    <a:t>S</a:t>
                  </a:r>
                  <a:r>
                    <a:rPr lang="es-VE" sz="1100" dirty="0" smtClean="0"/>
                    <a:t>e </a:t>
                  </a:r>
                  <a:r>
                    <a:rPr lang="es-VE" sz="1100" dirty="0"/>
                    <a:t>consideraría superior al tratamiento </a:t>
                  </a:r>
                  <a:r>
                    <a:rPr lang="es-VE" sz="1100" dirty="0" err="1"/>
                    <a:t>antiplaquetario</a:t>
                  </a:r>
                  <a:r>
                    <a:rPr lang="es-VE" sz="1100" dirty="0"/>
                    <a:t> solo si hubiera </a:t>
                  </a:r>
                  <a:r>
                    <a:rPr lang="es-VE" sz="1100" dirty="0" smtClean="0"/>
                    <a:t>Riesgo % </a:t>
                  </a:r>
                  <a:r>
                    <a:rPr lang="es-VE" sz="1100" dirty="0"/>
                    <a:t>menor de accidente cerebrovascular recurrente en el grupo de cierre del FOP que en el grupo de antiagregantes </a:t>
                  </a:r>
                  <a:r>
                    <a:rPr lang="es-VE" sz="1100" dirty="0" smtClean="0"/>
                    <a:t>solo</a:t>
                  </a:r>
                  <a:endParaRPr lang="zh-CN" altLang="en-US" sz="1100" dirty="0">
                    <a:solidFill>
                      <a:srgbClr val="000000"/>
                    </a:solidFill>
                  </a:endParaRPr>
                </a:p>
              </p:txBody>
            </p:sp>
          </p:grpSp>
        </p:grpSp>
      </p:grpSp>
      <p:grpSp>
        <p:nvGrpSpPr>
          <p:cNvPr id="50" name="组合 4"/>
          <p:cNvGrpSpPr/>
          <p:nvPr/>
        </p:nvGrpSpPr>
        <p:grpSpPr>
          <a:xfrm>
            <a:off x="349821" y="1015591"/>
            <a:ext cx="3866444" cy="1863553"/>
            <a:chOff x="1055440" y="2384884"/>
            <a:chExt cx="5155259" cy="2484737"/>
          </a:xfrm>
        </p:grpSpPr>
        <p:grpSp>
          <p:nvGrpSpPr>
            <p:cNvPr id="51" name="组合 5"/>
            <p:cNvGrpSpPr/>
            <p:nvPr/>
          </p:nvGrpSpPr>
          <p:grpSpPr>
            <a:xfrm>
              <a:off x="1055440" y="2384884"/>
              <a:ext cx="5144231" cy="700515"/>
              <a:chOff x="5403632" y="1998273"/>
              <a:chExt cx="5144231" cy="700515"/>
            </a:xfrm>
          </p:grpSpPr>
          <p:grpSp>
            <p:nvGrpSpPr>
              <p:cNvPr id="66" name="组合 20"/>
              <p:cNvGrpSpPr/>
              <p:nvPr/>
            </p:nvGrpSpPr>
            <p:grpSpPr>
              <a:xfrm>
                <a:off x="5403632" y="2028913"/>
                <a:ext cx="399214" cy="399214"/>
                <a:chOff x="0" y="0"/>
                <a:chExt cx="767929" cy="767929"/>
              </a:xfrm>
            </p:grpSpPr>
            <p:sp>
              <p:nvSpPr>
                <p:cNvPr id="70" name="任意多边形: 形状 24"/>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just"/>
                  <a:endParaRPr sz="1400"/>
                </a:p>
              </p:txBody>
            </p:sp>
            <p:sp>
              <p:nvSpPr>
                <p:cNvPr id="71" name="任意多边形: 形状 25"/>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just"/>
                  <a:endParaRPr sz="1400"/>
                </a:p>
              </p:txBody>
            </p:sp>
          </p:grpSp>
          <p:grpSp>
            <p:nvGrpSpPr>
              <p:cNvPr id="67" name="组合 21"/>
              <p:cNvGrpSpPr/>
              <p:nvPr/>
            </p:nvGrpSpPr>
            <p:grpSpPr>
              <a:xfrm>
                <a:off x="5802845" y="1998273"/>
                <a:ext cx="4745018" cy="700515"/>
                <a:chOff x="6729846" y="3935367"/>
                <a:chExt cx="4745018" cy="700515"/>
              </a:xfrm>
            </p:grpSpPr>
            <p:sp>
              <p:nvSpPr>
                <p:cNvPr id="68" name="矩形 22"/>
                <p:cNvSpPr/>
                <p:nvPr/>
              </p:nvSpPr>
              <p:spPr>
                <a:xfrm>
                  <a:off x="6729846" y="3935367"/>
                  <a:ext cx="4745018" cy="215444"/>
                </a:xfrm>
                <a:prstGeom prst="rect">
                  <a:avLst/>
                </a:prstGeom>
              </p:spPr>
              <p:txBody>
                <a:bodyPr wrap="none" lIns="144000" tIns="0" rIns="144000" bIns="0" anchor="ctr">
                  <a:normAutofit fontScale="85000" lnSpcReduction="20000"/>
                </a:bodyPr>
                <a:lstStyle/>
                <a:p>
                  <a:pPr algn="just"/>
                  <a:r>
                    <a:rPr lang="en-US" altLang="zh-CN" sz="1400" b="1" dirty="0" err="1" smtClean="0">
                      <a:solidFill>
                        <a:schemeClr val="accent1"/>
                      </a:solidFill>
                    </a:rPr>
                    <a:t>Poder</a:t>
                  </a:r>
                  <a:r>
                    <a:rPr lang="en-US" altLang="zh-CN" sz="1400" b="1" dirty="0" smtClean="0">
                      <a:solidFill>
                        <a:schemeClr val="accent1"/>
                      </a:solidFill>
                    </a:rPr>
                    <a:t> </a:t>
                  </a:r>
                  <a:r>
                    <a:rPr lang="en-US" altLang="zh-CN" sz="1400" b="1" dirty="0" err="1" smtClean="0">
                      <a:solidFill>
                        <a:schemeClr val="accent1"/>
                      </a:solidFill>
                    </a:rPr>
                    <a:t>estadístico</a:t>
                  </a:r>
                  <a:endParaRPr lang="zh-CN" altLang="en-US" sz="1400" b="1" dirty="0">
                    <a:solidFill>
                      <a:schemeClr val="accent1"/>
                    </a:solidFill>
                  </a:endParaRPr>
                </a:p>
              </p:txBody>
            </p:sp>
            <p:sp>
              <p:nvSpPr>
                <p:cNvPr id="69" name="矩形 23"/>
                <p:cNvSpPr/>
                <p:nvPr/>
              </p:nvSpPr>
              <p:spPr>
                <a:xfrm>
                  <a:off x="6729846" y="4150812"/>
                  <a:ext cx="4745018" cy="485070"/>
                </a:xfrm>
                <a:prstGeom prst="rect">
                  <a:avLst/>
                </a:prstGeom>
              </p:spPr>
              <p:txBody>
                <a:bodyPr wrap="square" lIns="144000" tIns="0" rIns="144000" bIns="0" anchor="t">
                  <a:normAutofit fontScale="77500" lnSpcReduction="20000"/>
                </a:bodyPr>
                <a:lstStyle/>
                <a:p>
                  <a:pPr algn="just">
                    <a:lnSpc>
                      <a:spcPct val="120000"/>
                    </a:lnSpc>
                  </a:pPr>
                  <a:r>
                    <a:rPr lang="en-US" altLang="zh-CN" sz="1400" dirty="0" smtClean="0">
                      <a:solidFill>
                        <a:srgbClr val="000000"/>
                      </a:solidFill>
                    </a:rPr>
                    <a:t>80% con </a:t>
                  </a:r>
                  <a:r>
                    <a:rPr lang="en-US" altLang="zh-CN" sz="1400" dirty="0" err="1" smtClean="0">
                      <a:solidFill>
                        <a:srgbClr val="000000"/>
                      </a:solidFill>
                    </a:rPr>
                    <a:t>tasa</a:t>
                  </a:r>
                  <a:r>
                    <a:rPr lang="en-US" altLang="zh-CN" sz="1400" dirty="0" smtClean="0">
                      <a:solidFill>
                        <a:srgbClr val="000000"/>
                      </a:solidFill>
                    </a:rPr>
                    <a:t> de 15%, con un </a:t>
                  </a:r>
                  <a:r>
                    <a:rPr lang="en-US" altLang="zh-CN" sz="1400" dirty="0" err="1" smtClean="0">
                      <a:solidFill>
                        <a:srgbClr val="000000"/>
                      </a:solidFill>
                    </a:rPr>
                    <a:t>tamaño</a:t>
                  </a:r>
                  <a:r>
                    <a:rPr lang="en-US" altLang="zh-CN" sz="1400" dirty="0" smtClean="0">
                      <a:solidFill>
                        <a:srgbClr val="000000"/>
                      </a:solidFill>
                    </a:rPr>
                    <a:t> </a:t>
                  </a:r>
                  <a:r>
                    <a:rPr lang="en-US" altLang="zh-CN" sz="1400" dirty="0" err="1" smtClean="0">
                      <a:solidFill>
                        <a:srgbClr val="000000"/>
                      </a:solidFill>
                    </a:rPr>
                    <a:t>muestral</a:t>
                  </a:r>
                  <a:r>
                    <a:rPr lang="en-US" altLang="zh-CN" sz="1400" dirty="0" smtClean="0">
                      <a:solidFill>
                        <a:srgbClr val="000000"/>
                      </a:solidFill>
                    </a:rPr>
                    <a:t> de 664 </a:t>
                  </a:r>
                  <a:r>
                    <a:rPr lang="en-US" altLang="zh-CN" sz="1400" dirty="0" err="1" smtClean="0">
                      <a:solidFill>
                        <a:srgbClr val="000000"/>
                      </a:solidFill>
                    </a:rPr>
                    <a:t>pacientes</a:t>
                  </a:r>
                  <a:r>
                    <a:rPr lang="en-US" altLang="zh-CN" sz="1400" dirty="0" smtClean="0">
                      <a:solidFill>
                        <a:srgbClr val="000000"/>
                      </a:solidFill>
                    </a:rPr>
                    <a:t> </a:t>
                  </a:r>
                  <a:r>
                    <a:rPr lang="en-US" altLang="zh-CN" sz="1400" dirty="0" err="1" smtClean="0">
                      <a:solidFill>
                        <a:srgbClr val="000000"/>
                      </a:solidFill>
                    </a:rPr>
                    <a:t>aleatorizados</a:t>
                  </a:r>
                  <a:r>
                    <a:rPr lang="en-US" altLang="zh-CN" sz="1400" dirty="0" smtClean="0">
                      <a:solidFill>
                        <a:srgbClr val="000000"/>
                      </a:solidFill>
                    </a:rPr>
                    <a:t> 2:1.</a:t>
                  </a:r>
                  <a:endParaRPr lang="zh-CN" altLang="en-US" sz="1400" dirty="0">
                    <a:solidFill>
                      <a:srgbClr val="000000"/>
                    </a:solidFill>
                  </a:endParaRPr>
                </a:p>
              </p:txBody>
            </p:sp>
          </p:grpSp>
        </p:grpSp>
        <p:grpSp>
          <p:nvGrpSpPr>
            <p:cNvPr id="52" name="组合 6"/>
            <p:cNvGrpSpPr/>
            <p:nvPr/>
          </p:nvGrpSpPr>
          <p:grpSpPr>
            <a:xfrm>
              <a:off x="1055440" y="3276995"/>
              <a:ext cx="5155259" cy="700515"/>
              <a:chOff x="5403632" y="2988092"/>
              <a:chExt cx="5155259" cy="700515"/>
            </a:xfrm>
          </p:grpSpPr>
          <p:grpSp>
            <p:nvGrpSpPr>
              <p:cNvPr id="60" name="组合 14"/>
              <p:cNvGrpSpPr/>
              <p:nvPr/>
            </p:nvGrpSpPr>
            <p:grpSpPr>
              <a:xfrm>
                <a:off x="5403632" y="3066578"/>
                <a:ext cx="399214" cy="399214"/>
                <a:chOff x="0" y="0"/>
                <a:chExt cx="767929" cy="767929"/>
              </a:xfrm>
            </p:grpSpPr>
            <p:sp>
              <p:nvSpPr>
                <p:cNvPr id="64" name="任意多边形: 形状 18"/>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just"/>
                  <a:endParaRPr sz="1400"/>
                </a:p>
              </p:txBody>
            </p:sp>
            <p:sp>
              <p:nvSpPr>
                <p:cNvPr id="65" name="任意多边形: 形状 19"/>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just"/>
                  <a:endParaRPr sz="1400"/>
                </a:p>
              </p:txBody>
            </p:sp>
          </p:grpSp>
          <p:grpSp>
            <p:nvGrpSpPr>
              <p:cNvPr id="61" name="组合 15"/>
              <p:cNvGrpSpPr/>
              <p:nvPr/>
            </p:nvGrpSpPr>
            <p:grpSpPr>
              <a:xfrm>
                <a:off x="5813873" y="2988092"/>
                <a:ext cx="4745018" cy="700515"/>
                <a:chOff x="6729846" y="3935367"/>
                <a:chExt cx="4745018" cy="700515"/>
              </a:xfrm>
            </p:grpSpPr>
            <p:sp>
              <p:nvSpPr>
                <p:cNvPr id="62" name="矩形 16"/>
                <p:cNvSpPr/>
                <p:nvPr/>
              </p:nvSpPr>
              <p:spPr>
                <a:xfrm>
                  <a:off x="6729846" y="3935367"/>
                  <a:ext cx="4745018" cy="215444"/>
                </a:xfrm>
                <a:prstGeom prst="rect">
                  <a:avLst/>
                </a:prstGeom>
              </p:spPr>
              <p:txBody>
                <a:bodyPr wrap="none" lIns="144000" tIns="0" rIns="144000" bIns="0" anchor="ctr">
                  <a:normAutofit fontScale="85000" lnSpcReduction="20000"/>
                </a:bodyPr>
                <a:lstStyle/>
                <a:p>
                  <a:pPr algn="just"/>
                  <a:r>
                    <a:rPr lang="en-US" altLang="zh-CN" sz="1400" b="1" dirty="0" smtClean="0">
                      <a:solidFill>
                        <a:schemeClr val="accent2"/>
                      </a:solidFill>
                    </a:rPr>
                    <a:t>Se </a:t>
                  </a:r>
                  <a:r>
                    <a:rPr lang="en-US" altLang="zh-CN" sz="1400" b="1" dirty="0" err="1" smtClean="0">
                      <a:solidFill>
                        <a:schemeClr val="accent2"/>
                      </a:solidFill>
                    </a:rPr>
                    <a:t>incluyó</a:t>
                  </a:r>
                  <a:endParaRPr lang="zh-CN" altLang="en-US" sz="1400" b="1" dirty="0">
                    <a:solidFill>
                      <a:schemeClr val="accent2"/>
                    </a:solidFill>
                  </a:endParaRPr>
                </a:p>
              </p:txBody>
            </p:sp>
            <p:sp>
              <p:nvSpPr>
                <p:cNvPr id="63" name="矩形 17"/>
                <p:cNvSpPr/>
                <p:nvPr/>
              </p:nvSpPr>
              <p:spPr>
                <a:xfrm>
                  <a:off x="6729846" y="4150812"/>
                  <a:ext cx="4745018" cy="485070"/>
                </a:xfrm>
                <a:prstGeom prst="rect">
                  <a:avLst/>
                </a:prstGeom>
              </p:spPr>
              <p:txBody>
                <a:bodyPr wrap="square" lIns="144000" tIns="0" rIns="144000" bIns="0" anchor="t">
                  <a:normAutofit fontScale="77500" lnSpcReduction="20000"/>
                </a:bodyPr>
                <a:lstStyle/>
                <a:p>
                  <a:pPr algn="just">
                    <a:lnSpc>
                      <a:spcPct val="120000"/>
                    </a:lnSpc>
                  </a:pPr>
                  <a:r>
                    <a:rPr lang="es-VE" sz="1400" dirty="0"/>
                    <a:t>el punto final de </a:t>
                  </a:r>
                  <a:r>
                    <a:rPr lang="es-VE" sz="1400" dirty="0" err="1"/>
                    <a:t>neuroimagen</a:t>
                  </a:r>
                  <a:r>
                    <a:rPr lang="es-VE" sz="1400" dirty="0"/>
                    <a:t> como punto final </a:t>
                  </a:r>
                  <a:r>
                    <a:rPr lang="es-VE" sz="1400" dirty="0" err="1"/>
                    <a:t>coprimario</a:t>
                  </a:r>
                  <a:r>
                    <a:rPr lang="es-VE" sz="1400" dirty="0"/>
                    <a:t> y rescindir el análisis intermedio</a:t>
                  </a:r>
                  <a:endParaRPr lang="zh-CN" altLang="en-US" sz="1400" dirty="0">
                    <a:solidFill>
                      <a:srgbClr val="000000"/>
                    </a:solidFill>
                  </a:endParaRPr>
                </a:p>
              </p:txBody>
            </p:sp>
          </p:grpSp>
        </p:grpSp>
        <p:grpSp>
          <p:nvGrpSpPr>
            <p:cNvPr id="53" name="组合 7"/>
            <p:cNvGrpSpPr/>
            <p:nvPr/>
          </p:nvGrpSpPr>
          <p:grpSpPr>
            <a:xfrm>
              <a:off x="1055440" y="4169106"/>
              <a:ext cx="5144231" cy="700515"/>
              <a:chOff x="5403632" y="4279235"/>
              <a:chExt cx="5144231" cy="700515"/>
            </a:xfrm>
          </p:grpSpPr>
          <p:grpSp>
            <p:nvGrpSpPr>
              <p:cNvPr id="54" name="组合 8"/>
              <p:cNvGrpSpPr/>
              <p:nvPr/>
            </p:nvGrpSpPr>
            <p:grpSpPr>
              <a:xfrm>
                <a:off x="5403632" y="4279235"/>
                <a:ext cx="399214" cy="399214"/>
                <a:chOff x="0" y="0"/>
                <a:chExt cx="767929" cy="767929"/>
              </a:xfrm>
            </p:grpSpPr>
            <p:sp>
              <p:nvSpPr>
                <p:cNvPr id="58" name="任意多边形: 形状 12"/>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just"/>
                  <a:endParaRPr sz="1400"/>
                </a:p>
              </p:txBody>
            </p:sp>
            <p:sp>
              <p:nvSpPr>
                <p:cNvPr id="59" name="任意多边形: 形状 13"/>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just"/>
                  <a:endParaRPr sz="1400"/>
                </a:p>
              </p:txBody>
            </p:sp>
          </p:grpSp>
          <p:grpSp>
            <p:nvGrpSpPr>
              <p:cNvPr id="55" name="组合 9"/>
              <p:cNvGrpSpPr/>
              <p:nvPr/>
            </p:nvGrpSpPr>
            <p:grpSpPr>
              <a:xfrm>
                <a:off x="5802845" y="4279235"/>
                <a:ext cx="4745018" cy="700515"/>
                <a:chOff x="6729846" y="3935367"/>
                <a:chExt cx="4745018" cy="700515"/>
              </a:xfrm>
            </p:grpSpPr>
            <p:sp>
              <p:nvSpPr>
                <p:cNvPr id="56" name="矩形 10"/>
                <p:cNvSpPr/>
                <p:nvPr/>
              </p:nvSpPr>
              <p:spPr>
                <a:xfrm>
                  <a:off x="6729846" y="3935367"/>
                  <a:ext cx="4745018" cy="215444"/>
                </a:xfrm>
                <a:prstGeom prst="rect">
                  <a:avLst/>
                </a:prstGeom>
              </p:spPr>
              <p:txBody>
                <a:bodyPr wrap="none" lIns="144000" tIns="0" rIns="144000" bIns="0" anchor="ctr">
                  <a:normAutofit fontScale="85000" lnSpcReduction="20000"/>
                </a:bodyPr>
                <a:lstStyle/>
                <a:p>
                  <a:pPr algn="just"/>
                  <a:r>
                    <a:rPr lang="en-US" altLang="zh-CN" sz="1400" b="1" dirty="0" err="1" smtClean="0">
                      <a:solidFill>
                        <a:schemeClr val="accent3"/>
                      </a:solidFill>
                    </a:rPr>
                    <a:t>Poder</a:t>
                  </a:r>
                  <a:r>
                    <a:rPr lang="en-US" altLang="zh-CN" sz="1400" b="1" dirty="0" smtClean="0">
                      <a:solidFill>
                        <a:schemeClr val="accent3"/>
                      </a:solidFill>
                    </a:rPr>
                    <a:t> </a:t>
                  </a:r>
                  <a:r>
                    <a:rPr lang="en-US" altLang="zh-CN" sz="1400" b="1" dirty="0" err="1" smtClean="0">
                      <a:solidFill>
                        <a:schemeClr val="accent3"/>
                      </a:solidFill>
                    </a:rPr>
                    <a:t>estadístico</a:t>
                  </a:r>
                  <a:endParaRPr lang="zh-CN" altLang="en-US" sz="1400" b="1" dirty="0">
                    <a:solidFill>
                      <a:schemeClr val="accent3"/>
                    </a:solidFill>
                  </a:endParaRPr>
                </a:p>
              </p:txBody>
            </p:sp>
            <p:sp>
              <p:nvSpPr>
                <p:cNvPr id="57" name="矩形 11"/>
                <p:cNvSpPr/>
                <p:nvPr/>
              </p:nvSpPr>
              <p:spPr>
                <a:xfrm>
                  <a:off x="6729846" y="4150812"/>
                  <a:ext cx="4745018" cy="485070"/>
                </a:xfrm>
                <a:prstGeom prst="rect">
                  <a:avLst/>
                </a:prstGeom>
              </p:spPr>
              <p:txBody>
                <a:bodyPr wrap="square" lIns="144000" tIns="0" rIns="144000" bIns="0" anchor="t">
                  <a:noAutofit/>
                </a:bodyPr>
                <a:lstStyle/>
                <a:p>
                  <a:pPr algn="just">
                    <a:lnSpc>
                      <a:spcPct val="120000"/>
                    </a:lnSpc>
                  </a:pPr>
                  <a:r>
                    <a:rPr lang="en-US" altLang="zh-CN" sz="1200" dirty="0" smtClean="0">
                      <a:solidFill>
                        <a:srgbClr val="000000"/>
                      </a:solidFill>
                    </a:rPr>
                    <a:t>73% </a:t>
                  </a:r>
                  <a:r>
                    <a:rPr lang="es-VE" sz="1200" dirty="0"/>
                    <a:t>para probar la nueva hipótesis de punto final de infarto </a:t>
                  </a:r>
                  <a:r>
                    <a:rPr lang="es-VE" sz="1200" dirty="0" smtClean="0"/>
                    <a:t>cerebral</a:t>
                  </a:r>
                  <a:r>
                    <a:rPr lang="es-VE" sz="1400" dirty="0" smtClean="0"/>
                    <a:t>.</a:t>
                  </a:r>
                  <a:endParaRPr lang="zh-CN" altLang="en-US" sz="1400" dirty="0">
                    <a:solidFill>
                      <a:srgbClr val="000000"/>
                    </a:solidFill>
                  </a:endParaRPr>
                </a:p>
              </p:txBody>
            </p:sp>
          </p:grpSp>
        </p:grpSp>
      </p:grpSp>
    </p:spTree>
    <p:extLst>
      <p:ext uri="{BB962C8B-B14F-4D97-AF65-F5344CB8AC3E}">
        <p14:creationId xmlns:p14="http://schemas.microsoft.com/office/powerpoint/2010/main" val="1531661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p:nvPr/>
        </p:nvSpPr>
        <p:spPr>
          <a:xfrm>
            <a:off x="0" y="1"/>
            <a:ext cx="9144000" cy="2423548"/>
          </a:xfrm>
          <a:prstGeom prst="rect">
            <a:avLst/>
          </a:prstGeom>
          <a:blipFill dpi="0" rotWithShape="1">
            <a:blip r:embed="rId3">
              <a:extLst>
                <a:ext uri="{28A0092B-C50C-407E-A947-70E740481C1C}">
                  <a14:useLocalDpi xmlns:a14="http://schemas.microsoft.com/office/drawing/2010/main" val="0"/>
                </a:ext>
              </a:extLst>
            </a:blip>
            <a:srcRect/>
            <a:stretch>
              <a:fillRect t="-71000" b="-29000"/>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 name="Group 8"/>
          <p:cNvGrpSpPr/>
          <p:nvPr/>
        </p:nvGrpSpPr>
        <p:grpSpPr>
          <a:xfrm>
            <a:off x="323001" y="2588519"/>
            <a:ext cx="2808312" cy="897610"/>
            <a:chOff x="1120391" y="1630469"/>
            <a:chExt cx="4161377" cy="1328387"/>
          </a:xfrm>
        </p:grpSpPr>
        <p:sp>
          <p:nvSpPr>
            <p:cNvPr id="23" name="Rectangle 9"/>
            <p:cNvSpPr/>
            <p:nvPr/>
          </p:nvSpPr>
          <p:spPr>
            <a:xfrm>
              <a:off x="1906687" y="1630469"/>
              <a:ext cx="2587220" cy="246221"/>
            </a:xfrm>
            <a:prstGeom prst="rect">
              <a:avLst/>
            </a:prstGeom>
          </p:spPr>
          <p:txBody>
            <a:bodyPr wrap="none" lIns="144000" tIns="0" rIns="144000" bIns="0">
              <a:normAutofit fontScale="77500" lnSpcReduction="20000"/>
            </a:bodyPr>
            <a:lstStyle/>
            <a:p>
              <a:pPr algn="ctr"/>
              <a:r>
                <a:rPr lang="en-US" altLang="zh-CN" sz="1600" b="1" dirty="0" err="1" smtClean="0">
                  <a:solidFill>
                    <a:schemeClr val="accent1"/>
                  </a:solidFill>
                </a:rPr>
                <a:t>Valoración</a:t>
              </a:r>
              <a:r>
                <a:rPr lang="en-US" altLang="zh-CN" sz="1600" b="1" dirty="0" smtClean="0">
                  <a:solidFill>
                    <a:schemeClr val="accent1"/>
                  </a:solidFill>
                </a:rPr>
                <a:t> </a:t>
              </a:r>
              <a:r>
                <a:rPr lang="en-US" altLang="zh-CN" sz="1600" b="1" dirty="0" err="1" smtClean="0">
                  <a:solidFill>
                    <a:schemeClr val="accent1"/>
                  </a:solidFill>
                </a:rPr>
                <a:t>coprimario</a:t>
              </a:r>
              <a:endParaRPr lang="zh-CN" altLang="en-US" sz="1600" b="1" dirty="0">
                <a:solidFill>
                  <a:schemeClr val="accent1"/>
                </a:solidFill>
              </a:endParaRPr>
            </a:p>
          </p:txBody>
        </p:sp>
        <p:sp>
          <p:nvSpPr>
            <p:cNvPr id="24" name="Rectangle 10"/>
            <p:cNvSpPr/>
            <p:nvPr/>
          </p:nvSpPr>
          <p:spPr>
            <a:xfrm>
              <a:off x="1120391" y="1876688"/>
              <a:ext cx="4161377" cy="1082168"/>
            </a:xfrm>
            <a:prstGeom prst="rect">
              <a:avLst/>
            </a:prstGeom>
          </p:spPr>
          <p:txBody>
            <a:bodyPr wrap="square" lIns="144000" tIns="0" rIns="144000" bIns="0">
              <a:noAutofit/>
            </a:bodyPr>
            <a:lstStyle/>
            <a:p>
              <a:pPr algn="just"/>
              <a:r>
                <a:rPr lang="es-VE" sz="1200" dirty="0" smtClean="0"/>
                <a:t>La tasa </a:t>
              </a:r>
              <a:r>
                <a:rPr lang="es-VE" sz="1200" dirty="0"/>
                <a:t>de </a:t>
              </a:r>
              <a:r>
                <a:rPr lang="es-VE" sz="1200" dirty="0" smtClean="0"/>
                <a:t>EVC recurrente </a:t>
              </a:r>
              <a:r>
                <a:rPr lang="es-VE" sz="1200" dirty="0"/>
                <a:t>se comparó con el uso de la prueba de rango logarítmico y se representó gráficamente con el método de Kaplan-</a:t>
              </a:r>
              <a:r>
                <a:rPr lang="es-VE" sz="1200" dirty="0" err="1"/>
                <a:t>Meier</a:t>
              </a:r>
              <a:endParaRPr lang="zh-CN" altLang="en-US" sz="1200" dirty="0">
                <a:solidFill>
                  <a:schemeClr val="dk1">
                    <a:lumMod val="100000"/>
                  </a:schemeClr>
                </a:solidFill>
              </a:endParaRPr>
            </a:p>
          </p:txBody>
        </p:sp>
      </p:grpSp>
      <p:grpSp>
        <p:nvGrpSpPr>
          <p:cNvPr id="8" name="Group 15"/>
          <p:cNvGrpSpPr/>
          <p:nvPr/>
        </p:nvGrpSpPr>
        <p:grpSpPr>
          <a:xfrm>
            <a:off x="6192707" y="2625641"/>
            <a:ext cx="2771780" cy="528565"/>
            <a:chOff x="1438934" y="3419006"/>
            <a:chExt cx="4107240" cy="782232"/>
          </a:xfrm>
        </p:grpSpPr>
        <p:sp>
          <p:nvSpPr>
            <p:cNvPr id="21" name="Rectangle 16"/>
            <p:cNvSpPr/>
            <p:nvPr/>
          </p:nvSpPr>
          <p:spPr>
            <a:xfrm>
              <a:off x="1906687" y="3419006"/>
              <a:ext cx="2587220" cy="246221"/>
            </a:xfrm>
            <a:prstGeom prst="rect">
              <a:avLst/>
            </a:prstGeom>
          </p:spPr>
          <p:txBody>
            <a:bodyPr wrap="none" lIns="144000" tIns="0" rIns="144000" bIns="0">
              <a:normAutofit fontScale="77500" lnSpcReduction="20000"/>
            </a:bodyPr>
            <a:lstStyle/>
            <a:p>
              <a:pPr algn="ctr"/>
              <a:r>
                <a:rPr lang="en-US" altLang="zh-CN" sz="1600" b="1" dirty="0" smtClean="0">
                  <a:solidFill>
                    <a:schemeClr val="accent3"/>
                  </a:solidFill>
                </a:rPr>
                <a:t>Se </a:t>
              </a:r>
              <a:r>
                <a:rPr lang="en-US" altLang="zh-CN" sz="1600" b="1" dirty="0" err="1" smtClean="0">
                  <a:solidFill>
                    <a:schemeClr val="accent3"/>
                  </a:solidFill>
                </a:rPr>
                <a:t>analizó</a:t>
              </a:r>
              <a:endParaRPr lang="zh-CN" altLang="en-US" sz="1600" b="1" dirty="0">
                <a:solidFill>
                  <a:schemeClr val="accent3"/>
                </a:solidFill>
              </a:endParaRPr>
            </a:p>
          </p:txBody>
        </p:sp>
        <p:sp>
          <p:nvSpPr>
            <p:cNvPr id="22" name="Rectangle 17"/>
            <p:cNvSpPr/>
            <p:nvPr/>
          </p:nvSpPr>
          <p:spPr>
            <a:xfrm>
              <a:off x="1438934" y="3665227"/>
              <a:ext cx="4107240" cy="536011"/>
            </a:xfrm>
            <a:prstGeom prst="rect">
              <a:avLst/>
            </a:prstGeom>
          </p:spPr>
          <p:txBody>
            <a:bodyPr wrap="square" lIns="144000" tIns="0" rIns="144000" bIns="0">
              <a:noAutofit/>
            </a:bodyPr>
            <a:lstStyle/>
            <a:p>
              <a:pPr algn="just"/>
              <a:r>
                <a:rPr lang="es-VE" sz="1200" dirty="0" smtClean="0"/>
                <a:t>Todos los </a:t>
              </a:r>
              <a:r>
                <a:rPr lang="es-VE" sz="1200" dirty="0"/>
                <a:t>pacientes en los que se censuraron datos hasta el momento de la censura</a:t>
              </a:r>
              <a:endParaRPr lang="zh-CN" altLang="en-US" sz="1200" dirty="0">
                <a:solidFill>
                  <a:schemeClr val="dk1">
                    <a:lumMod val="100000"/>
                  </a:schemeClr>
                </a:solidFill>
              </a:endParaRPr>
            </a:p>
          </p:txBody>
        </p:sp>
      </p:grpSp>
      <p:grpSp>
        <p:nvGrpSpPr>
          <p:cNvPr id="9" name="Group 22"/>
          <p:cNvGrpSpPr/>
          <p:nvPr/>
        </p:nvGrpSpPr>
        <p:grpSpPr>
          <a:xfrm>
            <a:off x="3209069" y="3884864"/>
            <a:ext cx="2803618" cy="528565"/>
            <a:chOff x="1906687" y="5023032"/>
            <a:chExt cx="2587220" cy="782232"/>
          </a:xfrm>
        </p:grpSpPr>
        <p:sp>
          <p:nvSpPr>
            <p:cNvPr id="19" name="Rectangle 23"/>
            <p:cNvSpPr/>
            <p:nvPr/>
          </p:nvSpPr>
          <p:spPr>
            <a:xfrm>
              <a:off x="1906687" y="5023032"/>
              <a:ext cx="2587220" cy="246221"/>
            </a:xfrm>
            <a:prstGeom prst="rect">
              <a:avLst/>
            </a:prstGeom>
          </p:spPr>
          <p:txBody>
            <a:bodyPr wrap="none" lIns="144000" tIns="0" rIns="144000" bIns="0">
              <a:noAutofit/>
            </a:bodyPr>
            <a:lstStyle/>
            <a:p>
              <a:pPr algn="ctr">
                <a:lnSpc>
                  <a:spcPct val="120000"/>
                </a:lnSpc>
              </a:pPr>
              <a:r>
                <a:rPr lang="en-US" altLang="zh-CN" sz="1200" b="1" dirty="0" err="1" smtClean="0">
                  <a:solidFill>
                    <a:schemeClr val="accent5"/>
                  </a:solidFill>
                </a:rPr>
                <a:t>Prueba</a:t>
              </a:r>
              <a:r>
                <a:rPr lang="en-US" altLang="zh-CN" sz="1200" b="1" dirty="0" smtClean="0">
                  <a:solidFill>
                    <a:schemeClr val="accent5"/>
                  </a:solidFill>
                </a:rPr>
                <a:t> </a:t>
              </a:r>
              <a:r>
                <a:rPr lang="en-US" altLang="zh-CN" sz="1200" b="1" dirty="0" err="1" smtClean="0">
                  <a:solidFill>
                    <a:schemeClr val="accent5"/>
                  </a:solidFill>
                </a:rPr>
                <a:t>binaria</a:t>
              </a:r>
              <a:endParaRPr lang="zh-CN" altLang="en-US" sz="1200" b="1" dirty="0">
                <a:solidFill>
                  <a:schemeClr val="accent5"/>
                </a:solidFill>
              </a:endParaRPr>
            </a:p>
          </p:txBody>
        </p:sp>
        <p:sp>
          <p:nvSpPr>
            <p:cNvPr id="20" name="Rectangle 24"/>
            <p:cNvSpPr/>
            <p:nvPr/>
          </p:nvSpPr>
          <p:spPr>
            <a:xfrm>
              <a:off x="1906687" y="5269253"/>
              <a:ext cx="2587220" cy="536011"/>
            </a:xfrm>
            <a:prstGeom prst="rect">
              <a:avLst/>
            </a:prstGeom>
          </p:spPr>
          <p:txBody>
            <a:bodyPr wrap="square" lIns="144000" tIns="0" rIns="144000" bIns="0">
              <a:noAutofit/>
            </a:bodyPr>
            <a:lstStyle/>
            <a:p>
              <a:pPr algn="just">
                <a:lnSpc>
                  <a:spcPct val="120000"/>
                </a:lnSpc>
              </a:pPr>
              <a:r>
                <a:rPr lang="es-VE" sz="1200" dirty="0" smtClean="0"/>
                <a:t>Dos muestras </a:t>
              </a:r>
              <a:r>
                <a:rPr lang="es-VE" sz="1200" dirty="0"/>
                <a:t>para comparar el porcentaje de pacientes con nuevos infartos cerebrales entre los dos grupos de estudio</a:t>
              </a:r>
              <a:endParaRPr lang="zh-CN" altLang="en-US" sz="1200" dirty="0">
                <a:solidFill>
                  <a:schemeClr val="dk1">
                    <a:lumMod val="100000"/>
                  </a:schemeClr>
                </a:solidFill>
              </a:endParaRPr>
            </a:p>
          </p:txBody>
        </p:sp>
      </p:grpSp>
      <p:grpSp>
        <p:nvGrpSpPr>
          <p:cNvPr id="10" name="Group 29"/>
          <p:cNvGrpSpPr/>
          <p:nvPr/>
        </p:nvGrpSpPr>
        <p:grpSpPr>
          <a:xfrm>
            <a:off x="3209069" y="2619249"/>
            <a:ext cx="2808312" cy="528565"/>
            <a:chOff x="7613993" y="1630469"/>
            <a:chExt cx="4161376" cy="782232"/>
          </a:xfrm>
        </p:grpSpPr>
        <p:sp>
          <p:nvSpPr>
            <p:cNvPr id="17" name="Rectangle 30"/>
            <p:cNvSpPr/>
            <p:nvPr/>
          </p:nvSpPr>
          <p:spPr>
            <a:xfrm>
              <a:off x="8241018" y="1630469"/>
              <a:ext cx="2587220" cy="246221"/>
            </a:xfrm>
            <a:prstGeom prst="rect">
              <a:avLst/>
            </a:prstGeom>
          </p:spPr>
          <p:txBody>
            <a:bodyPr wrap="none" lIns="144000" tIns="0" rIns="144000" bIns="0">
              <a:normAutofit fontScale="77500" lnSpcReduction="20000"/>
            </a:bodyPr>
            <a:lstStyle/>
            <a:p>
              <a:pPr algn="ctr"/>
              <a:r>
                <a:rPr lang="en-US" altLang="zh-CN" sz="1600" b="1" dirty="0" smtClean="0">
                  <a:solidFill>
                    <a:schemeClr val="accent2"/>
                  </a:solidFill>
                </a:rPr>
                <a:t>Valor de P</a:t>
              </a:r>
              <a:endParaRPr lang="zh-CN" altLang="en-US" sz="1600" b="1" dirty="0">
                <a:solidFill>
                  <a:schemeClr val="accent2"/>
                </a:solidFill>
              </a:endParaRPr>
            </a:p>
          </p:txBody>
        </p:sp>
        <p:sp>
          <p:nvSpPr>
            <p:cNvPr id="18" name="Rectangle 31"/>
            <p:cNvSpPr/>
            <p:nvPr/>
          </p:nvSpPr>
          <p:spPr>
            <a:xfrm>
              <a:off x="7613993" y="1876690"/>
              <a:ext cx="4161376" cy="536011"/>
            </a:xfrm>
            <a:prstGeom prst="rect">
              <a:avLst/>
            </a:prstGeom>
          </p:spPr>
          <p:txBody>
            <a:bodyPr wrap="square" lIns="144000" tIns="0" rIns="144000" bIns="0">
              <a:noAutofit/>
            </a:bodyPr>
            <a:lstStyle/>
            <a:p>
              <a:pPr algn="just">
                <a:lnSpc>
                  <a:spcPct val="120000"/>
                </a:lnSpc>
              </a:pPr>
              <a:r>
                <a:rPr lang="es-VE" sz="1200" dirty="0"/>
                <a:t>0.05 o menos o Se mostró un cociente de riesgo observado de 0,60 o menos para el criterio de valoración del </a:t>
              </a:r>
              <a:r>
                <a:rPr lang="es-VE" sz="1200" dirty="0" smtClean="0"/>
                <a:t>EVC recurrente</a:t>
              </a:r>
              <a:endParaRPr lang="zh-CN" altLang="en-US" sz="1200" dirty="0">
                <a:solidFill>
                  <a:schemeClr val="dk1">
                    <a:lumMod val="100000"/>
                  </a:schemeClr>
                </a:solidFill>
              </a:endParaRPr>
            </a:p>
          </p:txBody>
        </p:sp>
      </p:grpSp>
      <p:grpSp>
        <p:nvGrpSpPr>
          <p:cNvPr id="11" name="Group 44"/>
          <p:cNvGrpSpPr/>
          <p:nvPr/>
        </p:nvGrpSpPr>
        <p:grpSpPr>
          <a:xfrm>
            <a:off x="323001" y="3884862"/>
            <a:ext cx="2808312" cy="528565"/>
            <a:chOff x="7453942" y="3419006"/>
            <a:chExt cx="4161374" cy="782232"/>
          </a:xfrm>
        </p:grpSpPr>
        <p:sp>
          <p:nvSpPr>
            <p:cNvPr id="15" name="Rectangle 45"/>
            <p:cNvSpPr/>
            <p:nvPr/>
          </p:nvSpPr>
          <p:spPr>
            <a:xfrm>
              <a:off x="8241018" y="3419006"/>
              <a:ext cx="2587220" cy="246221"/>
            </a:xfrm>
            <a:prstGeom prst="rect">
              <a:avLst/>
            </a:prstGeom>
          </p:spPr>
          <p:txBody>
            <a:bodyPr wrap="none" lIns="144000" tIns="0" rIns="144000" bIns="0">
              <a:normAutofit fontScale="77500" lnSpcReduction="20000"/>
            </a:bodyPr>
            <a:lstStyle/>
            <a:p>
              <a:pPr algn="ctr"/>
              <a:r>
                <a:rPr lang="en-US" altLang="zh-CN" sz="1600" b="1" dirty="0" err="1" smtClean="0">
                  <a:solidFill>
                    <a:schemeClr val="accent4"/>
                  </a:solidFill>
                </a:rPr>
                <a:t>Prueba</a:t>
              </a:r>
              <a:r>
                <a:rPr lang="en-US" altLang="zh-CN" sz="1600" b="1" dirty="0" smtClean="0">
                  <a:solidFill>
                    <a:schemeClr val="accent4"/>
                  </a:solidFill>
                </a:rPr>
                <a:t> </a:t>
              </a:r>
              <a:r>
                <a:rPr lang="en-US" altLang="zh-CN" sz="1600" b="1" dirty="0" err="1" smtClean="0">
                  <a:solidFill>
                    <a:schemeClr val="accent4"/>
                  </a:solidFill>
                </a:rPr>
                <a:t>estadística</a:t>
              </a:r>
              <a:endParaRPr lang="zh-CN" altLang="en-US" sz="1600" b="1" dirty="0">
                <a:solidFill>
                  <a:schemeClr val="accent4"/>
                </a:solidFill>
              </a:endParaRPr>
            </a:p>
          </p:txBody>
        </p:sp>
        <p:sp>
          <p:nvSpPr>
            <p:cNvPr id="16" name="Rectangle 46"/>
            <p:cNvSpPr/>
            <p:nvPr/>
          </p:nvSpPr>
          <p:spPr>
            <a:xfrm>
              <a:off x="7453942" y="3665227"/>
              <a:ext cx="4161374" cy="536011"/>
            </a:xfrm>
            <a:prstGeom prst="rect">
              <a:avLst/>
            </a:prstGeom>
          </p:spPr>
          <p:txBody>
            <a:bodyPr wrap="square" lIns="144000" tIns="0" rIns="144000" bIns="0">
              <a:noAutofit/>
            </a:bodyPr>
            <a:lstStyle/>
            <a:p>
              <a:pPr algn="just"/>
              <a:r>
                <a:rPr lang="es-VE" sz="1200" dirty="0" smtClean="0"/>
                <a:t>Se realizó </a:t>
              </a:r>
              <a:r>
                <a:rPr lang="es-VE" sz="1200" dirty="0"/>
                <a:t>con el uso de valores de P que se ajustaron para la multiplicidad de acuerdo con el procedimiento de </a:t>
              </a:r>
              <a:r>
                <a:rPr lang="es-VE" sz="1200" dirty="0" err="1"/>
                <a:t>Dubey</a:t>
              </a:r>
              <a:r>
                <a:rPr lang="es-VE" sz="1200" dirty="0"/>
                <a:t> y </a:t>
              </a:r>
              <a:r>
                <a:rPr lang="es-VE" sz="1200" dirty="0" err="1" smtClean="0"/>
                <a:t>Armitage</a:t>
              </a:r>
              <a:r>
                <a:rPr lang="es-VE" sz="1200" dirty="0" smtClean="0"/>
                <a:t>-Parma</a:t>
              </a:r>
              <a:endParaRPr lang="zh-CN" altLang="en-US" sz="1200" dirty="0">
                <a:solidFill>
                  <a:schemeClr val="dk1">
                    <a:lumMod val="100000"/>
                  </a:schemeClr>
                </a:solidFill>
              </a:endParaRPr>
            </a:p>
          </p:txBody>
        </p:sp>
      </p:grpSp>
      <p:grpSp>
        <p:nvGrpSpPr>
          <p:cNvPr id="12" name="Group 56"/>
          <p:cNvGrpSpPr/>
          <p:nvPr/>
        </p:nvGrpSpPr>
        <p:grpSpPr>
          <a:xfrm>
            <a:off x="6192707" y="3786954"/>
            <a:ext cx="2771780" cy="528565"/>
            <a:chOff x="7720697" y="5023032"/>
            <a:chExt cx="4107241" cy="782232"/>
          </a:xfrm>
        </p:grpSpPr>
        <p:sp>
          <p:nvSpPr>
            <p:cNvPr id="13" name="Rectangle 57"/>
            <p:cNvSpPr/>
            <p:nvPr/>
          </p:nvSpPr>
          <p:spPr>
            <a:xfrm>
              <a:off x="8241018" y="5023032"/>
              <a:ext cx="2587220" cy="246221"/>
            </a:xfrm>
            <a:prstGeom prst="rect">
              <a:avLst/>
            </a:prstGeom>
          </p:spPr>
          <p:txBody>
            <a:bodyPr wrap="none" lIns="144000" tIns="0" rIns="144000" bIns="0">
              <a:normAutofit fontScale="77500" lnSpcReduction="20000"/>
            </a:bodyPr>
            <a:lstStyle/>
            <a:p>
              <a:pPr algn="ctr"/>
              <a:r>
                <a:rPr lang="en-US" altLang="zh-CN" sz="1600" b="1" dirty="0" err="1" smtClean="0">
                  <a:solidFill>
                    <a:schemeClr val="accent6"/>
                  </a:solidFill>
                </a:rPr>
                <a:t>Nuevos</a:t>
              </a:r>
              <a:r>
                <a:rPr lang="en-US" altLang="zh-CN" sz="1600" b="1" dirty="0" smtClean="0">
                  <a:solidFill>
                    <a:schemeClr val="accent6"/>
                  </a:solidFill>
                </a:rPr>
                <a:t> AVC</a:t>
              </a:r>
              <a:endParaRPr lang="zh-CN" altLang="en-US" sz="1600" b="1" dirty="0">
                <a:solidFill>
                  <a:schemeClr val="accent6"/>
                </a:solidFill>
              </a:endParaRPr>
            </a:p>
          </p:txBody>
        </p:sp>
        <p:sp>
          <p:nvSpPr>
            <p:cNvPr id="14" name="Rectangle 58"/>
            <p:cNvSpPr/>
            <p:nvPr/>
          </p:nvSpPr>
          <p:spPr>
            <a:xfrm>
              <a:off x="7720697" y="5269253"/>
              <a:ext cx="4107241" cy="536011"/>
            </a:xfrm>
            <a:prstGeom prst="rect">
              <a:avLst/>
            </a:prstGeom>
          </p:spPr>
          <p:txBody>
            <a:bodyPr wrap="square" lIns="144000" tIns="0" rIns="144000" bIns="0">
              <a:noAutofit/>
            </a:bodyPr>
            <a:lstStyle/>
            <a:p>
              <a:pPr algn="just">
                <a:lnSpc>
                  <a:spcPct val="120000"/>
                </a:lnSpc>
              </a:pPr>
              <a:r>
                <a:rPr lang="es-VE" sz="1200" dirty="0" smtClean="0"/>
                <a:t>No se </a:t>
              </a:r>
              <a:r>
                <a:rPr lang="es-VE" sz="1200" dirty="0"/>
                <a:t>utilizó ningún método de imputación de los datos faltantes para los pacientes que no pudieron ser evaluados y fueron excluidos del análisis. </a:t>
              </a:r>
              <a:endParaRPr lang="zh-CN" altLang="en-US" sz="1200" dirty="0">
                <a:solidFill>
                  <a:schemeClr val="dk1">
                    <a:lumMod val="100000"/>
                  </a:schemeClr>
                </a:solidFill>
              </a:endParaRPr>
            </a:p>
          </p:txBody>
        </p:sp>
      </p:grpSp>
    </p:spTree>
    <p:extLst>
      <p:ext uri="{BB962C8B-B14F-4D97-AF65-F5344CB8AC3E}">
        <p14:creationId xmlns:p14="http://schemas.microsoft.com/office/powerpoint/2010/main" val="3861850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fltVal val="0"/>
                                          </p:val>
                                        </p:tav>
                                        <p:tav tm="100000">
                                          <p:val>
                                            <p:strVal val="#ppt_w"/>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anim calcmode="lin" valueType="num">
                                      <p:cBhvr>
                                        <p:cTn id="63" dur="1000" fill="hold"/>
                                        <p:tgtEl>
                                          <p:spTgt spid="8"/>
                                        </p:tgtEl>
                                        <p:attrNameLst>
                                          <p:attrName>style.rotation</p:attrName>
                                        </p:attrNameLst>
                                      </p:cBhvr>
                                      <p:tavLst>
                                        <p:tav tm="0">
                                          <p:val>
                                            <p:fltVal val="90"/>
                                          </p:val>
                                        </p:tav>
                                        <p:tav tm="100000">
                                          <p:val>
                                            <p:fltVal val="0"/>
                                          </p:val>
                                        </p:tav>
                                      </p:tavLst>
                                    </p:anim>
                                    <p:animEffect transition="in" filter="fade">
                                      <p:cBhvr>
                                        <p:cTn id="64" dur="10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1000" fill="hold"/>
                                        <p:tgtEl>
                                          <p:spTgt spid="12"/>
                                        </p:tgtEl>
                                        <p:attrNameLst>
                                          <p:attrName>ppt_w</p:attrName>
                                        </p:attrNameLst>
                                      </p:cBhvr>
                                      <p:tavLst>
                                        <p:tav tm="0">
                                          <p:val>
                                            <p:fltVal val="0"/>
                                          </p:val>
                                        </p:tav>
                                        <p:tav tm="100000">
                                          <p:val>
                                            <p:strVal val="#ppt_w"/>
                                          </p:val>
                                        </p:tav>
                                      </p:tavLst>
                                    </p:anim>
                                    <p:anim calcmode="lin" valueType="num">
                                      <p:cBhvr>
                                        <p:cTn id="74" dur="1000" fill="hold"/>
                                        <p:tgtEl>
                                          <p:spTgt spid="12"/>
                                        </p:tgtEl>
                                        <p:attrNameLst>
                                          <p:attrName>ppt_h</p:attrName>
                                        </p:attrNameLst>
                                      </p:cBhvr>
                                      <p:tavLst>
                                        <p:tav tm="0">
                                          <p:val>
                                            <p:fltVal val="0"/>
                                          </p:val>
                                        </p:tav>
                                        <p:tav tm="100000">
                                          <p:val>
                                            <p:strVal val="#ppt_h"/>
                                          </p:val>
                                        </p:tav>
                                      </p:tavLst>
                                    </p:anim>
                                    <p:anim calcmode="lin" valueType="num">
                                      <p:cBhvr>
                                        <p:cTn id="75" dur="1000" fill="hold"/>
                                        <p:tgtEl>
                                          <p:spTgt spid="12"/>
                                        </p:tgtEl>
                                        <p:attrNameLst>
                                          <p:attrName>style.rotation</p:attrName>
                                        </p:attrNameLst>
                                      </p:cBhvr>
                                      <p:tavLst>
                                        <p:tav tm="0">
                                          <p:val>
                                            <p:fltVal val="90"/>
                                          </p:val>
                                        </p:tav>
                                        <p:tav tm="100000">
                                          <p:val>
                                            <p:fltVal val="0"/>
                                          </p:val>
                                        </p:tav>
                                      </p:tavLst>
                                    </p:anim>
                                    <p:animEffect transition="in" filter="fade">
                                      <p:cBhvr>
                                        <p:cTn id="7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30200dcd-4bb1-4ca6-b874-7dd413b31e08"/>
          <p:cNvGrpSpPr>
            <a:grpSpLocks noChangeAspect="1"/>
          </p:cNvGrpSpPr>
          <p:nvPr/>
        </p:nvGrpSpPr>
        <p:grpSpPr>
          <a:xfrm>
            <a:off x="-238257" y="1331714"/>
            <a:ext cx="8603712" cy="3621769"/>
            <a:chOff x="-317676" y="1775618"/>
            <a:chExt cx="11471615" cy="4829026"/>
          </a:xfrm>
        </p:grpSpPr>
        <p:sp>
          <p:nvSpPr>
            <p:cNvPr id="4" name="Freeform: Shape 3"/>
            <p:cNvSpPr/>
            <p:nvPr/>
          </p:nvSpPr>
          <p:spPr>
            <a:xfrm>
              <a:off x="719138" y="1775618"/>
              <a:ext cx="1250340" cy="41679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365"/>
                  </a:lnTo>
                  <a:lnTo>
                    <a:pt x="21600" y="19235"/>
                  </a:lnTo>
                  <a:lnTo>
                    <a:pt x="0" y="21600"/>
                  </a:lnTo>
                  <a:lnTo>
                    <a:pt x="0" y="0"/>
                  </a:lnTo>
                  <a:close/>
                </a:path>
              </a:pathLst>
            </a:custGeom>
            <a:solidFill>
              <a:schemeClr val="bg2">
                <a:lumMod val="90000"/>
              </a:schemeClr>
            </a:solidFill>
            <a:ln w="12700">
              <a:miter lim="400000"/>
            </a:ln>
          </p:spPr>
          <p:txBody>
            <a:bodyPr anchor="ctr"/>
            <a:lstStyle/>
            <a:p>
              <a:pPr algn="ctr"/>
              <a:endParaRPr/>
            </a:p>
          </p:txBody>
        </p:sp>
        <p:sp>
          <p:nvSpPr>
            <p:cNvPr id="5" name="Freeform: Shape 5"/>
            <p:cNvSpPr/>
            <p:nvPr/>
          </p:nvSpPr>
          <p:spPr>
            <a:xfrm>
              <a:off x="-168696" y="4323880"/>
              <a:ext cx="5998845" cy="8327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113" y="21600"/>
                  </a:lnTo>
                  <a:lnTo>
                    <a:pt x="7287" y="15984"/>
                  </a:lnTo>
                  <a:lnTo>
                    <a:pt x="7287" y="15830"/>
                  </a:lnTo>
                  <a:lnTo>
                    <a:pt x="20613" y="15830"/>
                  </a:lnTo>
                  <a:lnTo>
                    <a:pt x="21600" y="7915"/>
                  </a:lnTo>
                  <a:lnTo>
                    <a:pt x="20613" y="0"/>
                  </a:lnTo>
                  <a:lnTo>
                    <a:pt x="7287" y="0"/>
                  </a:lnTo>
                  <a:lnTo>
                    <a:pt x="4113" y="0"/>
                  </a:lnTo>
                  <a:lnTo>
                    <a:pt x="0" y="0"/>
                  </a:lnTo>
                  <a:close/>
                </a:path>
              </a:pathLst>
            </a:custGeom>
            <a:solidFill>
              <a:schemeClr val="accent3"/>
            </a:solidFill>
            <a:ln w="12700" cap="flat">
              <a:noFill/>
              <a:miter lim="400000"/>
            </a:ln>
            <a:effectLst/>
          </p:spPr>
          <p:txBody>
            <a:bodyPr wrap="none" lIns="45719" tIns="45719" rIns="360000" bIns="45719" anchor="t" anchorCtr="0">
              <a:normAutofit/>
            </a:bodyPr>
            <a:lstStyle/>
            <a:p>
              <a:pPr lvl="0" algn="r"/>
              <a:endParaRPr lang="zh-CN" altLang="en-US" sz="2000" b="1" dirty="0">
                <a:solidFill>
                  <a:schemeClr val="bg1"/>
                </a:solidFill>
              </a:endParaRPr>
            </a:p>
          </p:txBody>
        </p:sp>
        <p:sp>
          <p:nvSpPr>
            <p:cNvPr id="6" name="Freeform: Shape 6"/>
            <p:cNvSpPr/>
            <p:nvPr/>
          </p:nvSpPr>
          <p:spPr>
            <a:xfrm>
              <a:off x="1053990" y="4622441"/>
              <a:ext cx="312703" cy="312703"/>
            </a:xfrm>
            <a:custGeom>
              <a:avLst/>
              <a:gdLst/>
              <a:ahLst/>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cap="flat">
              <a:noFill/>
              <a:miter lim="400000"/>
            </a:ln>
            <a:effectLst/>
          </p:spPr>
          <p:txBody>
            <a:bodyPr anchor="ctr"/>
            <a:lstStyle/>
            <a:p>
              <a:pPr algn="ctr"/>
              <a:endParaRPr/>
            </a:p>
          </p:txBody>
        </p:sp>
        <p:sp>
          <p:nvSpPr>
            <p:cNvPr id="7" name="Freeform: Shape 8"/>
            <p:cNvSpPr/>
            <p:nvPr/>
          </p:nvSpPr>
          <p:spPr>
            <a:xfrm>
              <a:off x="-317676" y="3438831"/>
              <a:ext cx="6680186" cy="841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3693" y="21600"/>
                  </a:lnTo>
                  <a:lnTo>
                    <a:pt x="6543" y="21600"/>
                  </a:lnTo>
                  <a:lnTo>
                    <a:pt x="6543" y="21380"/>
                  </a:lnTo>
                  <a:lnTo>
                    <a:pt x="20714" y="21380"/>
                  </a:lnTo>
                  <a:lnTo>
                    <a:pt x="21600" y="13548"/>
                  </a:lnTo>
                  <a:lnTo>
                    <a:pt x="20714" y="5441"/>
                  </a:lnTo>
                  <a:lnTo>
                    <a:pt x="6543" y="5441"/>
                  </a:lnTo>
                  <a:lnTo>
                    <a:pt x="3693" y="0"/>
                  </a:lnTo>
                  <a:lnTo>
                    <a:pt x="0" y="0"/>
                  </a:lnTo>
                  <a:close/>
                </a:path>
              </a:pathLst>
            </a:custGeom>
            <a:solidFill>
              <a:schemeClr val="accent2"/>
            </a:solidFill>
            <a:ln w="12700" cap="flat">
              <a:noFill/>
              <a:miter lim="400000"/>
            </a:ln>
            <a:effectLst/>
          </p:spPr>
          <p:txBody>
            <a:bodyPr wrap="none" lIns="45719" tIns="45719" rIns="360000" bIns="144000" anchor="b" anchorCtr="0">
              <a:normAutofit/>
            </a:bodyPr>
            <a:lstStyle/>
            <a:p>
              <a:pPr lvl="0" algn="r"/>
              <a:endParaRPr lang="zh-CN" altLang="en-US" sz="2000" b="1" dirty="0">
                <a:solidFill>
                  <a:schemeClr val="bg1"/>
                </a:solidFill>
              </a:endParaRPr>
            </a:p>
          </p:txBody>
        </p:sp>
        <p:sp>
          <p:nvSpPr>
            <p:cNvPr id="8" name="Freeform: Shape 9"/>
            <p:cNvSpPr/>
            <p:nvPr/>
          </p:nvSpPr>
          <p:spPr>
            <a:xfrm>
              <a:off x="1044494" y="3765576"/>
              <a:ext cx="331695" cy="280667"/>
            </a:xfrm>
            <a:custGeom>
              <a:avLst/>
              <a:gdLst/>
              <a:ahLst/>
              <a:cxnLst>
                <a:cxn ang="0">
                  <a:pos x="wd2" y="hd2"/>
                </a:cxn>
                <a:cxn ang="5400000">
                  <a:pos x="wd2" y="hd2"/>
                </a:cxn>
                <a:cxn ang="10800000">
                  <a:pos x="wd2" y="hd2"/>
                </a:cxn>
                <a:cxn ang="16200000">
                  <a:pos x="wd2" y="hd2"/>
                </a:cxn>
              </a:cxnLst>
              <a:rect l="0" t="0" r="r" b="b"/>
              <a:pathLst>
                <a:path w="21600" h="21600" extrusionOk="0">
                  <a:moveTo>
                    <a:pt x="21600" y="18655"/>
                  </a:moveTo>
                  <a:cubicBezTo>
                    <a:pt x="21600" y="20281"/>
                    <a:pt x="20484" y="21600"/>
                    <a:pt x="19108" y="21600"/>
                  </a:cubicBezTo>
                  <a:lnTo>
                    <a:pt x="14123" y="21600"/>
                  </a:lnTo>
                  <a:cubicBezTo>
                    <a:pt x="12747" y="21600"/>
                    <a:pt x="11631" y="20281"/>
                    <a:pt x="11631" y="18655"/>
                  </a:cubicBezTo>
                  <a:lnTo>
                    <a:pt x="11631" y="7855"/>
                  </a:lnTo>
                  <a:cubicBezTo>
                    <a:pt x="11631" y="3528"/>
                    <a:pt x="14616" y="0"/>
                    <a:pt x="18277" y="0"/>
                  </a:cubicBezTo>
                  <a:lnTo>
                    <a:pt x="19108" y="0"/>
                  </a:lnTo>
                  <a:cubicBezTo>
                    <a:pt x="19562" y="0"/>
                    <a:pt x="19938" y="445"/>
                    <a:pt x="19938" y="982"/>
                  </a:cubicBezTo>
                  <a:lnTo>
                    <a:pt x="19938" y="2945"/>
                  </a:lnTo>
                  <a:cubicBezTo>
                    <a:pt x="19938" y="3482"/>
                    <a:pt x="19562" y="3927"/>
                    <a:pt x="19108" y="3927"/>
                  </a:cubicBezTo>
                  <a:lnTo>
                    <a:pt x="18277" y="3927"/>
                  </a:lnTo>
                  <a:cubicBezTo>
                    <a:pt x="16447" y="3927"/>
                    <a:pt x="14954" y="5691"/>
                    <a:pt x="14954" y="7855"/>
                  </a:cubicBezTo>
                  <a:lnTo>
                    <a:pt x="14954" y="8345"/>
                  </a:lnTo>
                  <a:cubicBezTo>
                    <a:pt x="14954" y="9159"/>
                    <a:pt x="15512" y="9818"/>
                    <a:pt x="16200" y="9818"/>
                  </a:cubicBezTo>
                  <a:lnTo>
                    <a:pt x="19108" y="9818"/>
                  </a:lnTo>
                  <a:cubicBezTo>
                    <a:pt x="20484" y="9818"/>
                    <a:pt x="21600" y="11137"/>
                    <a:pt x="21600" y="12764"/>
                  </a:cubicBezTo>
                  <a:cubicBezTo>
                    <a:pt x="21600" y="12764"/>
                    <a:pt x="21600" y="18655"/>
                    <a:pt x="21600" y="18655"/>
                  </a:cubicBezTo>
                  <a:close/>
                  <a:moveTo>
                    <a:pt x="9969" y="18655"/>
                  </a:moveTo>
                  <a:cubicBezTo>
                    <a:pt x="9969" y="20281"/>
                    <a:pt x="8853" y="21600"/>
                    <a:pt x="7477" y="21600"/>
                  </a:cubicBezTo>
                  <a:lnTo>
                    <a:pt x="2492" y="21600"/>
                  </a:lnTo>
                  <a:cubicBezTo>
                    <a:pt x="1116" y="21600"/>
                    <a:pt x="0" y="20281"/>
                    <a:pt x="0" y="18655"/>
                  </a:cubicBezTo>
                  <a:lnTo>
                    <a:pt x="0" y="7855"/>
                  </a:lnTo>
                  <a:cubicBezTo>
                    <a:pt x="0" y="3528"/>
                    <a:pt x="2986" y="0"/>
                    <a:pt x="6646" y="0"/>
                  </a:cubicBezTo>
                  <a:lnTo>
                    <a:pt x="7477" y="0"/>
                  </a:lnTo>
                  <a:cubicBezTo>
                    <a:pt x="7931" y="0"/>
                    <a:pt x="8308" y="445"/>
                    <a:pt x="8308" y="982"/>
                  </a:cubicBezTo>
                  <a:lnTo>
                    <a:pt x="8308" y="2945"/>
                  </a:lnTo>
                  <a:cubicBezTo>
                    <a:pt x="8308" y="3482"/>
                    <a:pt x="7931" y="3927"/>
                    <a:pt x="7477" y="3927"/>
                  </a:cubicBezTo>
                  <a:lnTo>
                    <a:pt x="6646" y="3927"/>
                  </a:lnTo>
                  <a:cubicBezTo>
                    <a:pt x="4816" y="3927"/>
                    <a:pt x="3323" y="5691"/>
                    <a:pt x="3323" y="7855"/>
                  </a:cubicBezTo>
                  <a:lnTo>
                    <a:pt x="3323" y="8345"/>
                  </a:lnTo>
                  <a:cubicBezTo>
                    <a:pt x="3323" y="9159"/>
                    <a:pt x="3881" y="9818"/>
                    <a:pt x="4569" y="9818"/>
                  </a:cubicBezTo>
                  <a:lnTo>
                    <a:pt x="7477" y="9818"/>
                  </a:lnTo>
                  <a:cubicBezTo>
                    <a:pt x="8853" y="9818"/>
                    <a:pt x="9969" y="11137"/>
                    <a:pt x="9969" y="12764"/>
                  </a:cubicBezTo>
                  <a:cubicBezTo>
                    <a:pt x="9969" y="12764"/>
                    <a:pt x="9969" y="18655"/>
                    <a:pt x="9969" y="18655"/>
                  </a:cubicBezTo>
                  <a:close/>
                </a:path>
              </a:pathLst>
            </a:custGeom>
            <a:solidFill>
              <a:srgbClr val="FFFFFF"/>
            </a:solidFill>
            <a:ln w="12700" cap="flat">
              <a:noFill/>
              <a:miter lim="400000"/>
            </a:ln>
            <a:effectLst/>
          </p:spPr>
          <p:txBody>
            <a:bodyPr anchor="ctr"/>
            <a:lstStyle/>
            <a:p>
              <a:pPr algn="ctr"/>
              <a:endParaRPr/>
            </a:p>
          </p:txBody>
        </p:sp>
        <p:sp>
          <p:nvSpPr>
            <p:cNvPr id="9" name="Freeform: Shape 11"/>
            <p:cNvSpPr/>
            <p:nvPr/>
          </p:nvSpPr>
          <p:spPr>
            <a:xfrm>
              <a:off x="-147411" y="2544276"/>
              <a:ext cx="5901510" cy="10554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262"/>
                  </a:lnTo>
                  <a:lnTo>
                    <a:pt x="4180" y="17262"/>
                  </a:lnTo>
                  <a:lnTo>
                    <a:pt x="7407" y="21600"/>
                  </a:lnTo>
                  <a:lnTo>
                    <a:pt x="20597" y="21600"/>
                  </a:lnTo>
                  <a:lnTo>
                    <a:pt x="21600" y="15399"/>
                  </a:lnTo>
                  <a:lnTo>
                    <a:pt x="20597" y="8935"/>
                  </a:lnTo>
                  <a:lnTo>
                    <a:pt x="7407" y="8935"/>
                  </a:lnTo>
                  <a:lnTo>
                    <a:pt x="4180" y="0"/>
                  </a:lnTo>
                  <a:lnTo>
                    <a:pt x="0" y="0"/>
                  </a:lnTo>
                  <a:close/>
                </a:path>
              </a:pathLst>
            </a:custGeom>
            <a:solidFill>
              <a:schemeClr val="accent1"/>
            </a:solidFill>
            <a:ln w="12700" cap="flat">
              <a:noFill/>
              <a:miter lim="400000"/>
            </a:ln>
            <a:effectLst/>
          </p:spPr>
          <p:txBody>
            <a:bodyPr wrap="none" lIns="45719" tIns="45719" rIns="360000" bIns="144000" anchor="b" anchorCtr="0">
              <a:normAutofit/>
            </a:bodyPr>
            <a:lstStyle/>
            <a:p>
              <a:pPr lvl="0" algn="r"/>
              <a:endParaRPr lang="zh-CN" altLang="en-US" sz="2000" b="1" dirty="0">
                <a:solidFill>
                  <a:schemeClr val="bg1"/>
                </a:solidFill>
              </a:endParaRPr>
            </a:p>
          </p:txBody>
        </p:sp>
        <p:sp>
          <p:nvSpPr>
            <p:cNvPr id="10" name="Freeform: Shape 12"/>
            <p:cNvSpPr/>
            <p:nvPr/>
          </p:nvSpPr>
          <p:spPr>
            <a:xfrm>
              <a:off x="1046403" y="2860654"/>
              <a:ext cx="327875" cy="312703"/>
            </a:xfrm>
            <a:custGeom>
              <a:avLst/>
              <a:gdLst/>
              <a:ahLst/>
              <a:cxnLst>
                <a:cxn ang="0">
                  <a:pos x="wd2" y="hd2"/>
                </a:cxn>
                <a:cxn ang="5400000">
                  <a:pos x="wd2" y="hd2"/>
                </a:cxn>
                <a:cxn ang="10800000">
                  <a:pos x="wd2" y="hd2"/>
                </a:cxn>
                <a:cxn ang="16200000">
                  <a:pos x="wd2" y="hd2"/>
                </a:cxn>
              </a:cxnLst>
              <a:rect l="0" t="0" r="r" b="b"/>
              <a:pathLst>
                <a:path w="21600" h="21600" extrusionOk="0">
                  <a:moveTo>
                    <a:pt x="21263" y="9024"/>
                  </a:moveTo>
                  <a:lnTo>
                    <a:pt x="16550" y="13842"/>
                  </a:lnTo>
                  <a:lnTo>
                    <a:pt x="17667" y="20647"/>
                  </a:lnTo>
                  <a:cubicBezTo>
                    <a:pt x="17680" y="20743"/>
                    <a:pt x="17680" y="20824"/>
                    <a:pt x="17680" y="20919"/>
                  </a:cubicBezTo>
                  <a:cubicBezTo>
                    <a:pt x="17680" y="21273"/>
                    <a:pt x="17524" y="21600"/>
                    <a:pt x="17148" y="21600"/>
                  </a:cubicBezTo>
                  <a:cubicBezTo>
                    <a:pt x="16966" y="21600"/>
                    <a:pt x="16784" y="21532"/>
                    <a:pt x="16628" y="21437"/>
                  </a:cubicBezTo>
                  <a:lnTo>
                    <a:pt x="10800" y="18225"/>
                  </a:lnTo>
                  <a:lnTo>
                    <a:pt x="4972" y="21437"/>
                  </a:lnTo>
                  <a:cubicBezTo>
                    <a:pt x="4803" y="21532"/>
                    <a:pt x="4634" y="21600"/>
                    <a:pt x="4452" y="21600"/>
                  </a:cubicBezTo>
                  <a:cubicBezTo>
                    <a:pt x="4076" y="21600"/>
                    <a:pt x="3907" y="21273"/>
                    <a:pt x="3907" y="20919"/>
                  </a:cubicBezTo>
                  <a:cubicBezTo>
                    <a:pt x="3907" y="20824"/>
                    <a:pt x="3920" y="20743"/>
                    <a:pt x="3933" y="20647"/>
                  </a:cubicBezTo>
                  <a:lnTo>
                    <a:pt x="5050" y="13842"/>
                  </a:lnTo>
                  <a:lnTo>
                    <a:pt x="325" y="9024"/>
                  </a:lnTo>
                  <a:cubicBezTo>
                    <a:pt x="169" y="8847"/>
                    <a:pt x="0" y="8616"/>
                    <a:pt x="0" y="8371"/>
                  </a:cubicBezTo>
                  <a:cubicBezTo>
                    <a:pt x="0" y="7962"/>
                    <a:pt x="402" y="7799"/>
                    <a:pt x="727" y="7744"/>
                  </a:cubicBezTo>
                  <a:lnTo>
                    <a:pt x="7243" y="6751"/>
                  </a:lnTo>
                  <a:lnTo>
                    <a:pt x="10164" y="558"/>
                  </a:lnTo>
                  <a:cubicBezTo>
                    <a:pt x="10281" y="299"/>
                    <a:pt x="10501" y="0"/>
                    <a:pt x="10800" y="0"/>
                  </a:cubicBezTo>
                  <a:cubicBezTo>
                    <a:pt x="11099" y="0"/>
                    <a:pt x="11319" y="299"/>
                    <a:pt x="11436" y="558"/>
                  </a:cubicBezTo>
                  <a:lnTo>
                    <a:pt x="14357" y="6751"/>
                  </a:lnTo>
                  <a:lnTo>
                    <a:pt x="20873" y="7744"/>
                  </a:lnTo>
                  <a:cubicBezTo>
                    <a:pt x="21185" y="7799"/>
                    <a:pt x="21600" y="7962"/>
                    <a:pt x="21600" y="8371"/>
                  </a:cubicBezTo>
                  <a:cubicBezTo>
                    <a:pt x="21600" y="8616"/>
                    <a:pt x="21431" y="8847"/>
                    <a:pt x="21263" y="9024"/>
                  </a:cubicBezTo>
                  <a:close/>
                </a:path>
              </a:pathLst>
            </a:custGeom>
            <a:solidFill>
              <a:srgbClr val="FFFFFF"/>
            </a:solidFill>
            <a:ln w="12700" cap="flat">
              <a:noFill/>
              <a:miter lim="400000"/>
            </a:ln>
            <a:effectLst/>
          </p:spPr>
          <p:txBody>
            <a:bodyPr anchor="ctr"/>
            <a:lstStyle/>
            <a:p>
              <a:pPr algn="ctr"/>
              <a:endParaRPr/>
            </a:p>
          </p:txBody>
        </p:sp>
        <p:sp>
          <p:nvSpPr>
            <p:cNvPr id="19" name="TextBox 33"/>
            <p:cNvSpPr txBox="1">
              <a:spLocks/>
            </p:cNvSpPr>
            <p:nvPr/>
          </p:nvSpPr>
          <p:spPr>
            <a:xfrm>
              <a:off x="6829127" y="4622441"/>
              <a:ext cx="4324812" cy="1982203"/>
            </a:xfrm>
            <a:prstGeom prst="rect">
              <a:avLst/>
            </a:prstGeom>
          </p:spPr>
          <p:txBody>
            <a:bodyPr vert="horz" wrap="square" lIns="360000" tIns="0" rIns="288000" bIns="0" anchor="ctr" anchorCtr="0">
              <a:normAutofit/>
            </a:bodyPr>
            <a:lstStyle/>
            <a:p>
              <a:pPr algn="just">
                <a:lnSpc>
                  <a:spcPct val="120000"/>
                </a:lnSpc>
              </a:pPr>
              <a:r>
                <a:rPr lang="es-VE" sz="1200" b="1" dirty="0" smtClean="0">
                  <a:solidFill>
                    <a:schemeClr val="accent1">
                      <a:lumMod val="50000"/>
                    </a:schemeClr>
                  </a:solidFill>
                </a:rPr>
                <a:t>Análisis de subgrupos regresión </a:t>
              </a:r>
              <a:r>
                <a:rPr lang="es-VE" sz="1200" b="1" dirty="0">
                  <a:solidFill>
                    <a:schemeClr val="accent1">
                      <a:lumMod val="50000"/>
                    </a:schemeClr>
                  </a:solidFill>
                </a:rPr>
                <a:t>de </a:t>
              </a:r>
              <a:r>
                <a:rPr lang="es-VE" sz="1200" b="1" dirty="0" smtClean="0">
                  <a:solidFill>
                    <a:schemeClr val="accent1">
                      <a:lumMod val="50000"/>
                    </a:schemeClr>
                  </a:solidFill>
                </a:rPr>
                <a:t>Cox </a:t>
              </a:r>
              <a:r>
                <a:rPr lang="es-VE" sz="1200" b="1" dirty="0">
                  <a:solidFill>
                    <a:schemeClr val="accent1">
                      <a:lumMod val="50000"/>
                    </a:schemeClr>
                  </a:solidFill>
                </a:rPr>
                <a:t>y pruebas de rango logarítmico</a:t>
              </a:r>
              <a:endParaRPr lang="zh-CN" altLang="en-US" sz="1200" b="1" dirty="0">
                <a:solidFill>
                  <a:schemeClr val="accent1">
                    <a:lumMod val="50000"/>
                  </a:schemeClr>
                </a:solidFill>
              </a:endParaRPr>
            </a:p>
          </p:txBody>
        </p:sp>
        <p:sp>
          <p:nvSpPr>
            <p:cNvPr id="17" name="TextBox 36"/>
            <p:cNvSpPr txBox="1">
              <a:spLocks/>
            </p:cNvSpPr>
            <p:nvPr/>
          </p:nvSpPr>
          <p:spPr>
            <a:xfrm>
              <a:off x="6829127" y="3307107"/>
              <a:ext cx="4324812" cy="1736124"/>
            </a:xfrm>
            <a:prstGeom prst="rect">
              <a:avLst/>
            </a:prstGeom>
          </p:spPr>
          <p:txBody>
            <a:bodyPr vert="horz" wrap="square" lIns="360000" tIns="0" rIns="288000" bIns="0" anchor="ctr" anchorCtr="0">
              <a:normAutofit/>
            </a:bodyPr>
            <a:lstStyle/>
            <a:p>
              <a:pPr algn="just">
                <a:lnSpc>
                  <a:spcPct val="120000"/>
                </a:lnSpc>
              </a:pPr>
              <a:r>
                <a:rPr lang="es-VE" sz="1200" b="1" dirty="0" smtClean="0">
                  <a:solidFill>
                    <a:schemeClr val="accent1">
                      <a:lumMod val="50000"/>
                    </a:schemeClr>
                  </a:solidFill>
                </a:rPr>
                <a:t>Análisis exploratorios </a:t>
              </a:r>
              <a:r>
                <a:rPr lang="es-VE" sz="1200" b="1" dirty="0">
                  <a:solidFill>
                    <a:schemeClr val="accent1">
                      <a:lumMod val="50000"/>
                    </a:schemeClr>
                  </a:solidFill>
                </a:rPr>
                <a:t>post hoc de subgrupos de pacientes definidos según la </a:t>
              </a:r>
              <a:r>
                <a:rPr lang="es-VE" sz="1200" b="1" dirty="0" smtClean="0">
                  <a:solidFill>
                    <a:schemeClr val="accent1">
                      <a:lumMod val="50000"/>
                    </a:schemeClr>
                  </a:solidFill>
                </a:rPr>
                <a:t>edad, sexo </a:t>
              </a:r>
              <a:r>
                <a:rPr lang="es-VE" sz="1200" b="1" dirty="0">
                  <a:solidFill>
                    <a:schemeClr val="accent1">
                      <a:lumMod val="50000"/>
                    </a:schemeClr>
                  </a:solidFill>
                </a:rPr>
                <a:t>y tamaño de la derivación del FOP </a:t>
              </a:r>
              <a:endParaRPr lang="zh-CN" altLang="en-US" sz="1200" b="1" dirty="0">
                <a:solidFill>
                  <a:schemeClr val="accent1">
                    <a:lumMod val="50000"/>
                  </a:schemeClr>
                </a:solidFill>
              </a:endParaRPr>
            </a:p>
          </p:txBody>
        </p:sp>
        <p:sp>
          <p:nvSpPr>
            <p:cNvPr id="15" name="TextBox 39"/>
            <p:cNvSpPr txBox="1">
              <a:spLocks/>
            </p:cNvSpPr>
            <p:nvPr/>
          </p:nvSpPr>
          <p:spPr>
            <a:xfrm>
              <a:off x="6829128" y="2191865"/>
              <a:ext cx="4324811" cy="1115243"/>
            </a:xfrm>
            <a:prstGeom prst="rect">
              <a:avLst/>
            </a:prstGeom>
          </p:spPr>
          <p:txBody>
            <a:bodyPr vert="horz" wrap="square" lIns="360000" tIns="0" rIns="288000" bIns="0" anchor="ctr" anchorCtr="0">
              <a:normAutofit/>
            </a:bodyPr>
            <a:lstStyle/>
            <a:p>
              <a:pPr algn="just">
                <a:lnSpc>
                  <a:spcPct val="120000"/>
                </a:lnSpc>
              </a:pPr>
              <a:r>
                <a:rPr lang="es-VE" sz="1200" b="1" dirty="0" smtClean="0">
                  <a:solidFill>
                    <a:schemeClr val="accent1">
                      <a:lumMod val="50000"/>
                    </a:schemeClr>
                  </a:solidFill>
                </a:rPr>
                <a:t>Análisis exploratorios </a:t>
              </a:r>
              <a:r>
                <a:rPr lang="es-VE" sz="1200" b="1" dirty="0">
                  <a:solidFill>
                    <a:schemeClr val="accent1">
                      <a:lumMod val="50000"/>
                    </a:schemeClr>
                  </a:solidFill>
                </a:rPr>
                <a:t>en la cohorte por protocolo y en la cohorte de tratamiento</a:t>
              </a:r>
              <a:endParaRPr lang="zh-CN" altLang="en-US" sz="1200" b="1" dirty="0">
                <a:solidFill>
                  <a:schemeClr val="accent1">
                    <a:lumMod val="50000"/>
                  </a:schemeClr>
                </a:solidFill>
              </a:endParaRPr>
            </a:p>
          </p:txBody>
        </p:sp>
      </p:grpSp>
      <p:sp>
        <p:nvSpPr>
          <p:cNvPr id="20"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Análisis</a:t>
            </a:r>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estadístico</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367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15079" y="339502"/>
            <a:ext cx="3387852" cy="369332"/>
          </a:xfrm>
          <a:prstGeom prst="rect">
            <a:avLst/>
          </a:prstGeom>
        </p:spPr>
        <p:txBody>
          <a:bodyPr wrap="none">
            <a:spAutoFit/>
          </a:bodyPr>
          <a:lstStyle/>
          <a:p>
            <a:pPr algn="ctr"/>
            <a:r>
              <a:rPr lang="es-VE" b="1" i="1" u="sng" dirty="0" smtClean="0">
                <a:solidFill>
                  <a:prstClr val="black"/>
                </a:solidFill>
                <a:effectLst>
                  <a:outerShdw blurRad="38100" dist="38100" dir="2700000" algn="tl">
                    <a:srgbClr val="000000">
                      <a:alpha val="43137"/>
                    </a:srgbClr>
                  </a:outerShdw>
                </a:effectLst>
              </a:rPr>
              <a:t>TOMOGRAFÍA COMPUTADA (TC), </a:t>
            </a:r>
            <a:endParaRPr lang="es-VE" b="1" i="1" u="sng" dirty="0">
              <a:solidFill>
                <a:prstClr val="black"/>
              </a:solidFill>
              <a:effectLst>
                <a:outerShdw blurRad="38100" dist="38100" dir="2700000" algn="tl">
                  <a:srgbClr val="000000">
                    <a:alpha val="43137"/>
                  </a:srgbClr>
                </a:outerShdw>
              </a:effectLst>
            </a:endParaRPr>
          </a:p>
        </p:txBody>
      </p:sp>
      <p:sp>
        <p:nvSpPr>
          <p:cNvPr id="6" name="5 Rectángulo"/>
          <p:cNvSpPr/>
          <p:nvPr/>
        </p:nvSpPr>
        <p:spPr>
          <a:xfrm>
            <a:off x="611560" y="1203598"/>
            <a:ext cx="8136904" cy="2031325"/>
          </a:xfrm>
          <a:prstGeom prst="rect">
            <a:avLst/>
          </a:prstGeom>
        </p:spPr>
        <p:txBody>
          <a:bodyPr wrap="square">
            <a:spAutoFit/>
          </a:bodyPr>
          <a:lstStyle/>
          <a:p>
            <a:pPr marL="285750" indent="-285750" algn="just">
              <a:buFont typeface="Wingdings" pitchFamily="2" charset="2"/>
              <a:buChar char="ü"/>
            </a:pPr>
            <a:r>
              <a:rPr lang="es-VE" dirty="0" smtClean="0">
                <a:solidFill>
                  <a:prstClr val="black"/>
                </a:solidFill>
              </a:rPr>
              <a:t>Es la imagen recomendada por la asociación americana del corazón (AHA) para la </a:t>
            </a:r>
            <a:r>
              <a:rPr lang="es-VE" b="1" i="1" dirty="0" smtClean="0">
                <a:solidFill>
                  <a:prstClr val="black"/>
                </a:solidFill>
              </a:rPr>
              <a:t>evaluación inicial y toma de decisiones </a:t>
            </a:r>
            <a:r>
              <a:rPr lang="es-VE" dirty="0" smtClean="0">
                <a:solidFill>
                  <a:prstClr val="black"/>
                </a:solidFill>
              </a:rPr>
              <a:t>sobre el manejo del paciente con sospecha de ACV.</a:t>
            </a:r>
          </a:p>
          <a:p>
            <a:pPr marL="285750" indent="-285750" algn="just">
              <a:buFont typeface="Wingdings" pitchFamily="2" charset="2"/>
              <a:buChar char="ü"/>
            </a:pPr>
            <a:r>
              <a:rPr lang="es-VE" dirty="0" smtClean="0">
                <a:solidFill>
                  <a:prstClr val="black"/>
                </a:solidFill>
              </a:rPr>
              <a:t>La TC es ampliamente disponible, tiene una alta sensibilidad y es relativamente rápida.</a:t>
            </a:r>
          </a:p>
          <a:p>
            <a:pPr marL="285750" indent="-285750" algn="just">
              <a:buFont typeface="Wingdings" pitchFamily="2" charset="2"/>
              <a:buChar char="ü"/>
            </a:pPr>
            <a:r>
              <a:rPr lang="es-VE" dirty="0" smtClean="0">
                <a:solidFill>
                  <a:prstClr val="black"/>
                </a:solidFill>
              </a:rPr>
              <a:t> Se recomienda su toma en los </a:t>
            </a:r>
            <a:r>
              <a:rPr lang="es-VE" b="1" i="1" dirty="0" smtClean="0">
                <a:solidFill>
                  <a:prstClr val="black"/>
                </a:solidFill>
              </a:rPr>
              <a:t>primeros 20 minutos </a:t>
            </a:r>
            <a:r>
              <a:rPr lang="es-VE" dirty="0" smtClean="0">
                <a:solidFill>
                  <a:prstClr val="black"/>
                </a:solidFill>
              </a:rPr>
              <a:t>de llegada al centro médico con el objetivo de </a:t>
            </a:r>
            <a:r>
              <a:rPr lang="es-VE" b="1" i="1" dirty="0" smtClean="0">
                <a:solidFill>
                  <a:prstClr val="black"/>
                </a:solidFill>
              </a:rPr>
              <a:t>diferenciar el ACV isquémico del hemorrágico</a:t>
            </a:r>
            <a:r>
              <a:rPr lang="es-VE" dirty="0">
                <a:solidFill>
                  <a:prstClr val="black"/>
                </a:solidFill>
              </a:rPr>
              <a:t>.</a:t>
            </a:r>
          </a:p>
        </p:txBody>
      </p:sp>
      <p:sp>
        <p:nvSpPr>
          <p:cNvPr id="8" name="AutoShape 2" descr="https://revistas.javeriana.edu.co/files-articulos/UMED/60-3%20(2019-III)/231059231008/231059231008_gf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prstClr val="black"/>
              </a:solidFill>
            </a:endParaRPr>
          </a:p>
        </p:txBody>
      </p:sp>
      <p:sp>
        <p:nvSpPr>
          <p:cNvPr id="11" name="6 Rectángulo"/>
          <p:cNvSpPr/>
          <p:nvPr/>
        </p:nvSpPr>
        <p:spPr>
          <a:xfrm>
            <a:off x="395536" y="708834"/>
            <a:ext cx="8352928" cy="304698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285750" indent="-285750">
              <a:buFont typeface="Wingdings" pitchFamily="2" charset="2"/>
              <a:buChar char="ü"/>
            </a:pPr>
            <a:r>
              <a:rPr lang="es-VE" sz="1600" dirty="0">
                <a:solidFill>
                  <a:prstClr val="black"/>
                </a:solidFill>
              </a:rPr>
              <a:t>La TAC simple permite calcular el Alberta Stroke </a:t>
            </a:r>
            <a:r>
              <a:rPr lang="es-VE" sz="1600" dirty="0" err="1">
                <a:solidFill>
                  <a:prstClr val="black"/>
                </a:solidFill>
              </a:rPr>
              <a:t>Program</a:t>
            </a:r>
            <a:r>
              <a:rPr lang="es-VE" sz="1600" dirty="0">
                <a:solidFill>
                  <a:prstClr val="black"/>
                </a:solidFill>
              </a:rPr>
              <a:t> </a:t>
            </a:r>
            <a:r>
              <a:rPr lang="es-VE" sz="1600" dirty="0" err="1">
                <a:solidFill>
                  <a:prstClr val="black"/>
                </a:solidFill>
              </a:rPr>
              <a:t>Early</a:t>
            </a:r>
            <a:r>
              <a:rPr lang="es-VE" sz="1600" dirty="0">
                <a:solidFill>
                  <a:prstClr val="black"/>
                </a:solidFill>
              </a:rPr>
              <a:t> </a:t>
            </a:r>
            <a:r>
              <a:rPr lang="es-VE" sz="1600" dirty="0" err="1">
                <a:solidFill>
                  <a:prstClr val="black"/>
                </a:solidFill>
              </a:rPr>
              <a:t>Computed</a:t>
            </a:r>
            <a:r>
              <a:rPr lang="es-VE" sz="1600" dirty="0">
                <a:solidFill>
                  <a:prstClr val="black"/>
                </a:solidFill>
              </a:rPr>
              <a:t> Tomography Score (</a:t>
            </a:r>
            <a:r>
              <a:rPr lang="es-VE" sz="1600" i="1" dirty="0">
                <a:solidFill>
                  <a:srgbClr val="FF0000"/>
                </a:solidFill>
              </a:rPr>
              <a:t>ASPECTS</a:t>
            </a:r>
            <a:r>
              <a:rPr lang="es-VE" sz="1600" dirty="0">
                <a:solidFill>
                  <a:prstClr val="black"/>
                </a:solidFill>
              </a:rPr>
              <a:t>), </a:t>
            </a:r>
            <a:r>
              <a:rPr lang="es-VE" sz="1600" b="1" i="1" dirty="0">
                <a:solidFill>
                  <a:prstClr val="black"/>
                </a:solidFill>
              </a:rPr>
              <a:t>una escala </a:t>
            </a:r>
            <a:r>
              <a:rPr lang="es-VE" sz="1600" b="1" i="1" dirty="0" smtClean="0">
                <a:solidFill>
                  <a:prstClr val="black"/>
                </a:solidFill>
              </a:rPr>
              <a:t>cuantitativa, para </a:t>
            </a:r>
            <a:r>
              <a:rPr lang="es-VE" sz="1600" b="1" i="1" dirty="0">
                <a:solidFill>
                  <a:prstClr val="black"/>
                </a:solidFill>
              </a:rPr>
              <a:t>medir signos tempranos de isquemia </a:t>
            </a:r>
            <a:r>
              <a:rPr lang="es-VE" sz="1600" b="1" i="1" dirty="0" smtClean="0">
                <a:solidFill>
                  <a:prstClr val="black"/>
                </a:solidFill>
              </a:rPr>
              <a:t>cerebral.</a:t>
            </a:r>
          </a:p>
          <a:p>
            <a:endParaRPr lang="es-VE" sz="1600" b="1" i="1" dirty="0">
              <a:solidFill>
                <a:prstClr val="black"/>
              </a:solidFill>
            </a:endParaRPr>
          </a:p>
          <a:p>
            <a:pPr marL="285750" indent="-285750" algn="just">
              <a:buFont typeface="Wingdings" pitchFamily="2" charset="2"/>
              <a:buChar char="ü"/>
            </a:pPr>
            <a:r>
              <a:rPr lang="es-VE" sz="1600" dirty="0" smtClean="0">
                <a:solidFill>
                  <a:prstClr val="black"/>
                </a:solidFill>
              </a:rPr>
              <a:t>Para </a:t>
            </a:r>
            <a:r>
              <a:rPr lang="es-VE" sz="1600" dirty="0">
                <a:solidFill>
                  <a:prstClr val="black"/>
                </a:solidFill>
              </a:rPr>
              <a:t>calcularlo se utilizan </a:t>
            </a:r>
            <a:r>
              <a:rPr lang="es-VE" sz="1600" b="1" i="1" dirty="0">
                <a:solidFill>
                  <a:prstClr val="black"/>
                </a:solidFill>
              </a:rPr>
              <a:t>dos cortes </a:t>
            </a:r>
            <a:r>
              <a:rPr lang="es-VE" sz="1600" b="1" i="1" dirty="0" smtClean="0">
                <a:solidFill>
                  <a:prstClr val="black"/>
                </a:solidFill>
              </a:rPr>
              <a:t>axiales</a:t>
            </a:r>
            <a:r>
              <a:rPr lang="es-VE" sz="1600" dirty="0" smtClean="0">
                <a:solidFill>
                  <a:prstClr val="black"/>
                </a:solidFill>
              </a:rPr>
              <a:t>:</a:t>
            </a:r>
          </a:p>
          <a:p>
            <a:pPr marL="342900" indent="-342900" algn="just">
              <a:buFontTx/>
              <a:buAutoNum type="arabicPeriod"/>
            </a:pPr>
            <a:r>
              <a:rPr lang="es-VE" sz="1600" dirty="0" smtClean="0">
                <a:solidFill>
                  <a:prstClr val="black"/>
                </a:solidFill>
              </a:rPr>
              <a:t>Un corte  </a:t>
            </a:r>
            <a:r>
              <a:rPr lang="es-VE" sz="1600" dirty="0">
                <a:solidFill>
                  <a:prstClr val="black"/>
                </a:solidFill>
              </a:rPr>
              <a:t>en los </a:t>
            </a:r>
            <a:r>
              <a:rPr lang="es-VE" sz="1600" b="1" dirty="0">
                <a:solidFill>
                  <a:prstClr val="black"/>
                </a:solidFill>
              </a:rPr>
              <a:t>ganglios </a:t>
            </a:r>
            <a:r>
              <a:rPr lang="es-VE" sz="1600" b="1" dirty="0" smtClean="0">
                <a:solidFill>
                  <a:prstClr val="black"/>
                </a:solidFill>
              </a:rPr>
              <a:t>basales, </a:t>
            </a:r>
            <a:r>
              <a:rPr lang="es-VE" sz="1600" dirty="0">
                <a:solidFill>
                  <a:prstClr val="black"/>
                </a:solidFill>
              </a:rPr>
              <a:t>se debe valorar el núcleo caudado (C), lenticular (L), rodilla de la cápsula interna, brazo posterior (IC) y corteza insular (I). En cuanto a los territorios de la arteria cerebral media, se debe valorar la corteza anterior de la ACM (M1), la corteza lateral adyacente al ribete insular (M2) y la corteza posterior de la ACM (M3), es decir, siete áreas.</a:t>
            </a:r>
          </a:p>
          <a:p>
            <a:pPr marL="342900" indent="-342900" algn="just">
              <a:buFontTx/>
              <a:buAutoNum type="arabicPeriod"/>
            </a:pPr>
            <a:endParaRPr lang="es-VE" sz="1600" dirty="0" smtClean="0">
              <a:solidFill>
                <a:prstClr val="black"/>
              </a:solidFill>
            </a:endParaRPr>
          </a:p>
          <a:p>
            <a:pPr marL="342900" indent="-342900" algn="just">
              <a:buFontTx/>
              <a:buAutoNum type="arabicPeriod"/>
            </a:pPr>
            <a:r>
              <a:rPr lang="es-VE" sz="1600" dirty="0" smtClean="0">
                <a:solidFill>
                  <a:prstClr val="black"/>
                </a:solidFill>
              </a:rPr>
              <a:t>Un corte a nivel de los  </a:t>
            </a:r>
            <a:r>
              <a:rPr lang="es-VE" sz="1600" b="1" dirty="0">
                <a:solidFill>
                  <a:prstClr val="black"/>
                </a:solidFill>
              </a:rPr>
              <a:t>ventrículos laterales</a:t>
            </a:r>
            <a:r>
              <a:rPr lang="es-VE" sz="1600" dirty="0">
                <a:solidFill>
                  <a:prstClr val="black"/>
                </a:solidFill>
              </a:rPr>
              <a:t> </a:t>
            </a:r>
            <a:r>
              <a:rPr lang="es-VE" sz="1600" dirty="0" smtClean="0">
                <a:solidFill>
                  <a:prstClr val="black"/>
                </a:solidFill>
              </a:rPr>
              <a:t>, aquí se evalúa el </a:t>
            </a:r>
            <a:r>
              <a:rPr lang="es-VE" sz="1600" dirty="0">
                <a:solidFill>
                  <a:prstClr val="black"/>
                </a:solidFill>
              </a:rPr>
              <a:t>territorio anterior de la ACM (M4), el territorio lateral de la ACM (M5) y el territorio posterior de la ACM (M6), es decir, tres áreas</a:t>
            </a:r>
            <a:r>
              <a:rPr lang="es-VE" sz="1600" dirty="0" smtClean="0">
                <a:solidFill>
                  <a:prstClr val="black"/>
                </a:solidFill>
              </a:rPr>
              <a:t>.</a:t>
            </a:r>
            <a:endParaRPr lang="es-VE" sz="1600" dirty="0">
              <a:solidFill>
                <a:prstClr val="black"/>
              </a:solidFill>
            </a:endParaRPr>
          </a:p>
        </p:txBody>
      </p:sp>
      <p:pic>
        <p:nvPicPr>
          <p:cNvPr id="2" name="Imagen 1"/>
          <p:cNvPicPr>
            <a:picLocks noChangeAspect="1"/>
          </p:cNvPicPr>
          <p:nvPr/>
        </p:nvPicPr>
        <p:blipFill>
          <a:blip r:embed="rId2"/>
          <a:stretch>
            <a:fillRect/>
          </a:stretch>
        </p:blipFill>
        <p:spPr>
          <a:xfrm>
            <a:off x="3177626" y="2715767"/>
            <a:ext cx="3190875" cy="2316346"/>
          </a:xfrm>
          <a:prstGeom prst="rect">
            <a:avLst/>
          </a:prstGeom>
        </p:spPr>
      </p:pic>
      <p:sp>
        <p:nvSpPr>
          <p:cNvPr id="3" name="Flecha derecha 2"/>
          <p:cNvSpPr/>
          <p:nvPr/>
        </p:nvSpPr>
        <p:spPr>
          <a:xfrm>
            <a:off x="1619672" y="3234923"/>
            <a:ext cx="1395407" cy="848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pic>
        <p:nvPicPr>
          <p:cNvPr id="5" name="Imagen 4"/>
          <p:cNvPicPr>
            <a:picLocks noChangeAspect="1"/>
          </p:cNvPicPr>
          <p:nvPr/>
        </p:nvPicPr>
        <p:blipFill>
          <a:blip r:embed="rId3"/>
          <a:stretch>
            <a:fillRect/>
          </a:stretch>
        </p:blipFill>
        <p:spPr>
          <a:xfrm>
            <a:off x="3028706" y="3426028"/>
            <a:ext cx="1988969" cy="1649115"/>
          </a:xfrm>
          <a:prstGeom prst="rect">
            <a:avLst/>
          </a:prstGeom>
        </p:spPr>
      </p:pic>
      <p:sp>
        <p:nvSpPr>
          <p:cNvPr id="12" name="Flecha derecha 11"/>
          <p:cNvSpPr/>
          <p:nvPr/>
        </p:nvSpPr>
        <p:spPr>
          <a:xfrm>
            <a:off x="1979712" y="4125154"/>
            <a:ext cx="720080" cy="534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endParaRPr>
          </a:p>
        </p:txBody>
      </p:sp>
      <p:sp>
        <p:nvSpPr>
          <p:cNvPr id="15" name="CuadroTexto 14"/>
          <p:cNvSpPr txBox="1"/>
          <p:nvPr/>
        </p:nvSpPr>
        <p:spPr>
          <a:xfrm>
            <a:off x="6154763" y="4616615"/>
            <a:ext cx="3069815" cy="415498"/>
          </a:xfrm>
          <a:prstGeom prst="rect">
            <a:avLst/>
          </a:prstGeom>
          <a:noFill/>
        </p:spPr>
        <p:txBody>
          <a:bodyPr wrap="square" rtlCol="0">
            <a:spAutoFit/>
          </a:bodyPr>
          <a:lstStyle/>
          <a:p>
            <a:pPr algn="ctr"/>
            <a:r>
              <a:rPr lang="es-VE" sz="1050" dirty="0" smtClean="0">
                <a:solidFill>
                  <a:prstClr val="black"/>
                </a:solidFill>
              </a:rPr>
              <a:t>Imágenes Diagnósticas,</a:t>
            </a:r>
            <a:r>
              <a:rPr lang="es-VE" sz="1050" b="1" dirty="0">
                <a:solidFill>
                  <a:prstClr val="black"/>
                </a:solidFill>
              </a:rPr>
              <a:t> Módulo </a:t>
            </a:r>
            <a:r>
              <a:rPr lang="es-VE" sz="1050" dirty="0">
                <a:solidFill>
                  <a:prstClr val="black"/>
                </a:solidFill>
              </a:rPr>
              <a:t>Generalidades en </a:t>
            </a:r>
            <a:r>
              <a:rPr lang="es-VE" sz="1050" dirty="0" err="1" smtClean="0">
                <a:solidFill>
                  <a:prstClr val="black"/>
                </a:solidFill>
              </a:rPr>
              <a:t>Neuroimágenes</a:t>
            </a:r>
            <a:r>
              <a:rPr lang="es-VE" sz="1050" dirty="0" smtClean="0">
                <a:solidFill>
                  <a:prstClr val="black"/>
                </a:solidFill>
              </a:rPr>
              <a:t>. Universidad de Colombia. 2020-</a:t>
            </a:r>
            <a:endParaRPr lang="es-VE" sz="1050" dirty="0">
              <a:solidFill>
                <a:prstClr val="black"/>
              </a:solidFill>
            </a:endParaRPr>
          </a:p>
        </p:txBody>
      </p:sp>
    </p:spTree>
    <p:extLst>
      <p:ext uri="{BB962C8B-B14F-4D97-AF65-F5344CB8AC3E}">
        <p14:creationId xmlns:p14="http://schemas.microsoft.com/office/powerpoint/2010/main" val="267184245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additive="base">
                                        <p:cTn id="3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 calcmode="lin" valueType="num">
                                      <p:cBhvr additive="base">
                                        <p:cTn id="4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
                                            <p:txEl>
                                              <p:pRg st="3" end="3"/>
                                            </p:txEl>
                                          </p:spTgt>
                                        </p:tgtEl>
                                        <p:attrNameLst>
                                          <p:attrName>style.visibility</p:attrName>
                                        </p:attrNameLst>
                                      </p:cBhvr>
                                      <p:to>
                                        <p:strVal val="visible"/>
                                      </p:to>
                                    </p:set>
                                    <p:anim calcmode="lin" valueType="num">
                                      <p:cBhvr additive="base">
                                        <p:cTn id="4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fill="hold"/>
                                        <p:tgtEl>
                                          <p:spTgt spid="2"/>
                                        </p:tgtEl>
                                        <p:attrNameLst>
                                          <p:attrName>ppt_x</p:attrName>
                                        </p:attrNameLst>
                                      </p:cBhvr>
                                      <p:tavLst>
                                        <p:tav tm="0">
                                          <p:val>
                                            <p:strVal val="#ppt_x"/>
                                          </p:val>
                                        </p:tav>
                                        <p:tav tm="100000">
                                          <p:val>
                                            <p:strVal val="#ppt_x"/>
                                          </p:val>
                                        </p:tav>
                                      </p:tavLst>
                                    </p:anim>
                                    <p:anim calcmode="lin" valueType="num">
                                      <p:cBhvr additive="base">
                                        <p:cTn id="6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3"/>
                                        </p:tgtEl>
                                      </p:cBhvr>
                                    </p:animEffect>
                                    <p:set>
                                      <p:cBhvr>
                                        <p:cTn id="66" dur="1" fill="hold">
                                          <p:stCondLst>
                                            <p:cond delay="499"/>
                                          </p:stCondLst>
                                        </p:cTn>
                                        <p:tgtEl>
                                          <p:spTgt spid="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
                                        </p:tgtEl>
                                      </p:cBhvr>
                                    </p:animEffect>
                                    <p:set>
                                      <p:cBhvr>
                                        <p:cTn id="71" dur="1" fill="hold">
                                          <p:stCondLst>
                                            <p:cond delay="499"/>
                                          </p:stCondLst>
                                        </p:cTn>
                                        <p:tgtEl>
                                          <p:spTgt spid="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1">
                                            <p:txEl>
                                              <p:pRg st="5" end="5"/>
                                            </p:txEl>
                                          </p:spTgt>
                                        </p:tgtEl>
                                        <p:attrNameLst>
                                          <p:attrName>style.visibility</p:attrName>
                                        </p:attrNameLst>
                                      </p:cBhvr>
                                      <p:to>
                                        <p:strVal val="visible"/>
                                      </p:to>
                                    </p:set>
                                    <p:anim calcmode="lin" valueType="num">
                                      <p:cBhvr additive="base">
                                        <p:cTn id="76"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 calcmode="lin" valueType="num">
                                      <p:cBhvr additive="base">
                                        <p:cTn id="88" dur="500" fill="hold"/>
                                        <p:tgtEl>
                                          <p:spTgt spid="5"/>
                                        </p:tgtEl>
                                        <p:attrNameLst>
                                          <p:attrName>ppt_x</p:attrName>
                                        </p:attrNameLst>
                                      </p:cBhvr>
                                      <p:tavLst>
                                        <p:tav tm="0">
                                          <p:val>
                                            <p:strVal val="#ppt_x"/>
                                          </p:val>
                                        </p:tav>
                                        <p:tav tm="100000">
                                          <p:val>
                                            <p:strVal val="#ppt_x"/>
                                          </p:val>
                                        </p:tav>
                                      </p:tavLst>
                                    </p:anim>
                                    <p:anim calcmode="lin" valueType="num">
                                      <p:cBhvr additive="base">
                                        <p:cTn id="8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3" grpId="0" animBg="1"/>
      <p:bldP spid="3" grpId="1"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Análisis</a:t>
            </a:r>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estadítico</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 name="Conector recto 3"/>
          <p:cNvCxnSpPr/>
          <p:nvPr/>
        </p:nvCxnSpPr>
        <p:spPr>
          <a:xfrm flipV="1">
            <a:off x="971600" y="2344593"/>
            <a:ext cx="6444716" cy="831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Elipse 4"/>
          <p:cNvSpPr/>
          <p:nvPr/>
        </p:nvSpPr>
        <p:spPr>
          <a:xfrm>
            <a:off x="1007604" y="2155005"/>
            <a:ext cx="504056" cy="57606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Elipse 5"/>
          <p:cNvSpPr/>
          <p:nvPr/>
        </p:nvSpPr>
        <p:spPr>
          <a:xfrm>
            <a:off x="7164288" y="2067694"/>
            <a:ext cx="504056" cy="57606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CuadroTexto 6"/>
          <p:cNvSpPr txBox="1"/>
          <p:nvPr/>
        </p:nvSpPr>
        <p:spPr>
          <a:xfrm>
            <a:off x="575555" y="2987255"/>
            <a:ext cx="1368152" cy="246221"/>
          </a:xfrm>
          <a:prstGeom prst="rect">
            <a:avLst/>
          </a:prstGeom>
          <a:noFill/>
        </p:spPr>
        <p:txBody>
          <a:bodyPr wrap="square" lIns="0" tIns="0" rIns="0" bIns="0" rtlCol="0">
            <a:spAutoFit/>
          </a:bodyPr>
          <a:lstStyle/>
          <a:p>
            <a:pPr algn="ctr"/>
            <a:r>
              <a:rPr lang="es-VE" sz="1600" b="1" dirty="0" smtClean="0">
                <a:solidFill>
                  <a:schemeClr val="accent6"/>
                </a:solidFill>
                <a:latin typeface="微软雅黑" pitchFamily="34" charset="-122"/>
                <a:ea typeface="微软雅黑" pitchFamily="34" charset="-122"/>
              </a:rPr>
              <a:t>17/04/2017</a:t>
            </a:r>
          </a:p>
        </p:txBody>
      </p:sp>
      <p:sp>
        <p:nvSpPr>
          <p:cNvPr id="8" name="CuadroTexto 7"/>
          <p:cNvSpPr txBox="1"/>
          <p:nvPr/>
        </p:nvSpPr>
        <p:spPr>
          <a:xfrm>
            <a:off x="6732240" y="3037864"/>
            <a:ext cx="1368152" cy="246221"/>
          </a:xfrm>
          <a:prstGeom prst="rect">
            <a:avLst/>
          </a:prstGeom>
          <a:noFill/>
        </p:spPr>
        <p:txBody>
          <a:bodyPr wrap="square" lIns="0" tIns="0" rIns="0" bIns="0" rtlCol="0">
            <a:spAutoFit/>
          </a:bodyPr>
          <a:lstStyle/>
          <a:p>
            <a:pPr algn="ctr"/>
            <a:r>
              <a:rPr lang="es-VE" sz="1600" b="1" dirty="0" smtClean="0">
                <a:solidFill>
                  <a:schemeClr val="accent6"/>
                </a:solidFill>
                <a:latin typeface="微软雅黑" pitchFamily="34" charset="-122"/>
                <a:ea typeface="微软雅黑" pitchFamily="34" charset="-122"/>
              </a:rPr>
              <a:t>24/04/2017</a:t>
            </a:r>
          </a:p>
        </p:txBody>
      </p:sp>
      <p:sp>
        <p:nvSpPr>
          <p:cNvPr id="9" name="Rectángulo 8"/>
          <p:cNvSpPr/>
          <p:nvPr/>
        </p:nvSpPr>
        <p:spPr>
          <a:xfrm>
            <a:off x="162969" y="1027157"/>
            <a:ext cx="2193325" cy="923330"/>
          </a:xfrm>
          <a:prstGeom prst="rect">
            <a:avLst/>
          </a:prstGeom>
          <a:ln w="38100">
            <a:solidFill>
              <a:schemeClr val="accent1">
                <a:lumMod val="60000"/>
                <a:lumOff val="40000"/>
              </a:schemeClr>
            </a:solidFill>
          </a:ln>
        </p:spPr>
        <p:txBody>
          <a:bodyPr wrap="square">
            <a:spAutoFit/>
          </a:bodyPr>
          <a:lstStyle/>
          <a:p>
            <a:pPr algn="ctr"/>
            <a:r>
              <a:rPr lang="es-VE" dirty="0">
                <a:ea typeface="Calibri" panose="020F0502020204030204" pitchFamily="34" charset="0"/>
                <a:cs typeface="Times New Roman" panose="02020603050405020304" pitchFamily="18" charset="0"/>
              </a:rPr>
              <a:t>La adjudicación final de los eventos clínicos </a:t>
            </a:r>
            <a:endParaRPr lang="es-VE" dirty="0"/>
          </a:p>
        </p:txBody>
      </p:sp>
      <p:sp>
        <p:nvSpPr>
          <p:cNvPr id="10" name="Rectángulo 9"/>
          <p:cNvSpPr/>
          <p:nvPr/>
        </p:nvSpPr>
        <p:spPr>
          <a:xfrm>
            <a:off x="6093296" y="3432550"/>
            <a:ext cx="2646040" cy="1477328"/>
          </a:xfrm>
          <a:prstGeom prst="rect">
            <a:avLst/>
          </a:prstGeom>
          <a:ln w="38100">
            <a:solidFill>
              <a:schemeClr val="accent1">
                <a:lumMod val="60000"/>
                <a:lumOff val="40000"/>
              </a:schemeClr>
            </a:solidFill>
          </a:ln>
        </p:spPr>
        <p:txBody>
          <a:bodyPr wrap="square">
            <a:spAutoFit/>
          </a:bodyPr>
          <a:lstStyle/>
          <a:p>
            <a:pPr algn="ctr"/>
            <a:r>
              <a:rPr lang="es-VE" dirty="0" smtClean="0">
                <a:ea typeface="Calibri" panose="020F0502020204030204" pitchFamily="34" charset="0"/>
                <a:cs typeface="Times New Roman" panose="02020603050405020304" pitchFamily="18" charset="0"/>
              </a:rPr>
              <a:t>La revisión </a:t>
            </a:r>
            <a:r>
              <a:rPr lang="es-VE" dirty="0">
                <a:ea typeface="Calibri" panose="020F0502020204030204" pitchFamily="34" charset="0"/>
                <a:cs typeface="Times New Roman" panose="02020603050405020304" pitchFamily="18" charset="0"/>
              </a:rPr>
              <a:t>de laboratorio central de las resonancias magnéticas </a:t>
            </a:r>
            <a:r>
              <a:rPr lang="es-VE" dirty="0" smtClean="0">
                <a:ea typeface="Calibri" panose="020F0502020204030204" pitchFamily="34" charset="0"/>
                <a:cs typeface="Times New Roman" panose="02020603050405020304" pitchFamily="18" charset="0"/>
              </a:rPr>
              <a:t>y análisis de datos de puntos finales primarios.</a:t>
            </a:r>
            <a:endParaRPr lang="es-VE" dirty="0"/>
          </a:p>
        </p:txBody>
      </p:sp>
    </p:spTree>
    <p:extLst>
      <p:ext uri="{BB962C8B-B14F-4D97-AF65-F5344CB8AC3E}">
        <p14:creationId xmlns:p14="http://schemas.microsoft.com/office/powerpoint/2010/main" val="174879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8">
            <a:extLst>
              <a:ext uri="{FF2B5EF4-FFF2-40B4-BE49-F238E27FC236}">
                <a16:creationId xmlns:a16="http://schemas.microsoft.com/office/drawing/2014/main" id="{5FCB5A2A-0A5F-48B1-A215-09F27028129E}"/>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2">
            <a:extLst>
              <a:ext uri="{FF2B5EF4-FFF2-40B4-BE49-F238E27FC236}">
                <a16:creationId xmlns:a16="http://schemas.microsoft.com/office/drawing/2014/main" id="{B9035F64-8700-4C75-9CDF-0A42A9FCF1B3}"/>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
            <a:extLst>
              <a:ext uri="{FF2B5EF4-FFF2-40B4-BE49-F238E27FC236}">
                <a16:creationId xmlns:a16="http://schemas.microsoft.com/office/drawing/2014/main" id="{7F892FD4-C230-4690-8F95-83081AFA6CC8}"/>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
            <a:extLst>
              <a:ext uri="{FF2B5EF4-FFF2-40B4-BE49-F238E27FC236}">
                <a16:creationId xmlns:a16="http://schemas.microsoft.com/office/drawing/2014/main" id="{27B072DB-93A9-4B2A-8E7F-35E33FE00E70}"/>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4">
            <a:extLst>
              <a:ext uri="{FF2B5EF4-FFF2-40B4-BE49-F238E27FC236}">
                <a16:creationId xmlns:a16="http://schemas.microsoft.com/office/drawing/2014/main" id="{5BD84138-A935-414C-90FF-B94CC16DB72F}"/>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5">
            <a:extLst>
              <a:ext uri="{FF2B5EF4-FFF2-40B4-BE49-F238E27FC236}">
                <a16:creationId xmlns:a16="http://schemas.microsoft.com/office/drawing/2014/main" id="{FD851B55-9FD6-45ED-BFCD-F9333137B2C6}"/>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
            <a:extLst>
              <a:ext uri="{FF2B5EF4-FFF2-40B4-BE49-F238E27FC236}">
                <a16:creationId xmlns:a16="http://schemas.microsoft.com/office/drawing/2014/main" id="{A0B2C631-D37E-4893-BB05-02B68953D592}"/>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矩形 30">
            <a:extLst>
              <a:ext uri="{FF2B5EF4-FFF2-40B4-BE49-F238E27FC236}">
                <a16:creationId xmlns:a16="http://schemas.microsoft.com/office/drawing/2014/main" id="{84694A8A-6F5A-48DF-9802-281FF6292ADC}"/>
              </a:ext>
            </a:extLst>
          </p:cNvPr>
          <p:cNvSpPr/>
          <p:nvPr/>
        </p:nvSpPr>
        <p:spPr>
          <a:xfrm>
            <a:off x="4107006" y="1158734"/>
            <a:ext cx="1354766" cy="1323439"/>
          </a:xfrm>
          <a:prstGeom prst="rect">
            <a:avLst/>
          </a:prstGeom>
        </p:spPr>
        <p:txBody>
          <a:bodyPr wrap="square">
            <a:spAutoFit/>
          </a:bodyPr>
          <a:lstStyle/>
          <a:p>
            <a:pPr fontAlgn="auto">
              <a:spcBef>
                <a:spcPts val="0"/>
              </a:spcBef>
              <a:spcAft>
                <a:spcPts val="0"/>
              </a:spcAft>
              <a:defRPr/>
            </a:pPr>
            <a:r>
              <a:rPr lang="en-US" altLang="zh-CN" sz="8000" spc="300" dirty="0" smtClean="0">
                <a:latin typeface="Agency FB" panose="020B0503020202020204" pitchFamily="34" charset="0"/>
                <a:cs typeface="+mn-ea"/>
                <a:sym typeface="+mn-lt"/>
              </a:rPr>
              <a:t>05</a:t>
            </a:r>
            <a:endParaRPr lang="zh-CN" altLang="en-US" sz="8000" spc="300" dirty="0">
              <a:latin typeface="Agency FB" panose="020B0503020202020204" pitchFamily="34" charset="0"/>
              <a:cs typeface="+mn-ea"/>
              <a:sym typeface="+mn-lt"/>
            </a:endParaRPr>
          </a:p>
        </p:txBody>
      </p:sp>
      <p:sp>
        <p:nvSpPr>
          <p:cNvPr id="44" name="TextBox 7">
            <a:extLst>
              <a:ext uri="{FF2B5EF4-FFF2-40B4-BE49-F238E27FC236}">
                <a16:creationId xmlns:a16="http://schemas.microsoft.com/office/drawing/2014/main" id="{671DE4AA-FF54-46B6-9BDE-C16C9F2E649C}"/>
              </a:ext>
            </a:extLst>
          </p:cNvPr>
          <p:cNvSpPr>
            <a:spLocks noChangeArrowheads="1"/>
          </p:cNvSpPr>
          <p:nvPr/>
        </p:nvSpPr>
        <p:spPr bwMode="auto">
          <a:xfrm>
            <a:off x="2699793" y="2357486"/>
            <a:ext cx="374441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s-VE" altLang="zh-CN" sz="2800" b="1" dirty="0" smtClean="0">
                <a:solidFill>
                  <a:srgbClr val="007779"/>
                </a:solidFill>
                <a:latin typeface="微软雅黑" panose="020B0503020204020204" pitchFamily="34" charset="-122"/>
                <a:ea typeface="微软雅黑" panose="020B0503020204020204" pitchFamily="34" charset="-122"/>
                <a:cs typeface="+mn-ea"/>
                <a:sym typeface="+mn-lt"/>
              </a:rPr>
              <a:t>Resultados</a:t>
            </a:r>
            <a:endParaRPr lang="zh-CN" altLang="en-US" sz="2800" b="1"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166574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par>
                          <p:cTn id="24" fill="hold">
                            <p:stCondLst>
                              <p:cond delay="1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44"/>
                                        </p:tgtEl>
                                        <p:attrNameLst>
                                          <p:attrName>style.visibility</p:attrName>
                                        </p:attrNameLst>
                                      </p:cBhvr>
                                      <p:to>
                                        <p:strVal val="visible"/>
                                      </p:to>
                                    </p:set>
                                    <p:anim by="(-#ppt_w*2)" calcmode="lin" valueType="num">
                                      <p:cBhvr rctx="PPT">
                                        <p:cTn id="27" dur="500" autoRev="1" fill="hold">
                                          <p:stCondLst>
                                            <p:cond delay="0"/>
                                          </p:stCondLst>
                                        </p:cTn>
                                        <p:tgtEl>
                                          <p:spTgt spid="44"/>
                                        </p:tgtEl>
                                        <p:attrNameLst>
                                          <p:attrName>ppt_w</p:attrName>
                                        </p:attrNameLst>
                                      </p:cBhvr>
                                    </p:anim>
                                    <p:anim by="(#ppt_w*0.50)" calcmode="lin" valueType="num">
                                      <p:cBhvr>
                                        <p:cTn id="28" dur="500" decel="50000" autoRev="1" fill="hold">
                                          <p:stCondLst>
                                            <p:cond delay="0"/>
                                          </p:stCondLst>
                                        </p:cTn>
                                        <p:tgtEl>
                                          <p:spTgt spid="44"/>
                                        </p:tgtEl>
                                        <p:attrNameLst>
                                          <p:attrName>ppt_x</p:attrName>
                                        </p:attrNameLst>
                                      </p:cBhvr>
                                    </p:anim>
                                    <p:anim from="(-#ppt_h/2)" to="(#ppt_y)" calcmode="lin" valueType="num">
                                      <p:cBhvr>
                                        <p:cTn id="29" dur="1000" fill="hold">
                                          <p:stCondLst>
                                            <p:cond delay="0"/>
                                          </p:stCondLst>
                                        </p:cTn>
                                        <p:tgtEl>
                                          <p:spTgt spid="44"/>
                                        </p:tgtEl>
                                        <p:attrNameLst>
                                          <p:attrName>ppt_y</p:attrName>
                                        </p:attrNameLst>
                                      </p:cBhvr>
                                    </p:anim>
                                    <p:animRot by="21600000">
                                      <p:cBhvr>
                                        <p:cTn id="30" dur="1000" fill="hold">
                                          <p:stCondLst>
                                            <p:cond delay="0"/>
                                          </p:stCondLst>
                                        </p:cTn>
                                        <p:tgtEl>
                                          <p:spTgt spid="44"/>
                                        </p:tgtEl>
                                        <p:attrNameLst>
                                          <p:attrName>r</p:attrName>
                                        </p:attrNameLst>
                                      </p:cBhvr>
                                    </p:animRot>
                                  </p:childTnLst>
                                </p:cTn>
                              </p:par>
                            </p:childTnLst>
                          </p:cTn>
                        </p:par>
                        <p:par>
                          <p:cTn id="31" fill="hold">
                            <p:stCondLst>
                              <p:cond delay="2900"/>
                            </p:stCondLst>
                            <p:childTnLst>
                              <p:par>
                                <p:cTn id="32" presetID="36" presetClass="emph" presetSubtype="0" fill="hold" grpId="1" nodeType="afterEffect">
                                  <p:stCondLst>
                                    <p:cond delay="0"/>
                                  </p:stCondLst>
                                  <p:iterate type="lt">
                                    <p:tmPct val="10000"/>
                                  </p:iterate>
                                  <p:childTnLst>
                                    <p:animScale>
                                      <p:cBhvr>
                                        <p:cTn id="33" dur="250" autoRev="1" fill="hold">
                                          <p:stCondLst>
                                            <p:cond delay="0"/>
                                          </p:stCondLst>
                                        </p:cTn>
                                        <p:tgtEl>
                                          <p:spTgt spid="44"/>
                                        </p:tgtEl>
                                      </p:cBhvr>
                                      <p:to x="80000" y="100000"/>
                                    </p:animScale>
                                    <p:anim by="(#ppt_w*0.10)" calcmode="lin" valueType="num">
                                      <p:cBhvr>
                                        <p:cTn id="34" dur="250" autoRev="1" fill="hold">
                                          <p:stCondLst>
                                            <p:cond delay="0"/>
                                          </p:stCondLst>
                                        </p:cTn>
                                        <p:tgtEl>
                                          <p:spTgt spid="44"/>
                                        </p:tgtEl>
                                        <p:attrNameLst>
                                          <p:attrName>ppt_x</p:attrName>
                                        </p:attrNameLst>
                                      </p:cBhvr>
                                    </p:anim>
                                    <p:anim by="(-#ppt_w*0.10)" calcmode="lin" valueType="num">
                                      <p:cBhvr>
                                        <p:cTn id="35" dur="250" autoRev="1" fill="hold">
                                          <p:stCondLst>
                                            <p:cond delay="0"/>
                                          </p:stCondLst>
                                        </p:cTn>
                                        <p:tgtEl>
                                          <p:spTgt spid="44"/>
                                        </p:tgtEl>
                                        <p:attrNameLst>
                                          <p:attrName>ppt_y</p:attrName>
                                        </p:attrNameLst>
                                      </p:cBhvr>
                                    </p:anim>
                                    <p:animRot by="-480000">
                                      <p:cBhvr>
                                        <p:cTn id="36" dur="250" autoRev="1" fill="hold">
                                          <p:stCondLst>
                                            <p:cond delay="0"/>
                                          </p:stCondLst>
                                        </p:cTn>
                                        <p:tgtEl>
                                          <p:spTgt spid="44"/>
                                        </p:tgtEl>
                                        <p:attrNameLst>
                                          <p:attrName>r</p:attrName>
                                        </p:attrNameLst>
                                      </p:cBhvr>
                                    </p:animRot>
                                  </p:childTnLst>
                                </p:cTn>
                              </p:par>
                            </p:childTnLst>
                          </p:cTn>
                        </p:par>
                        <p:par>
                          <p:cTn id="37" fill="hold">
                            <p:stCondLst>
                              <p:cond delay="3850"/>
                            </p:stCondLst>
                            <p:childTnLst>
                              <p:par>
                                <p:cTn id="38" presetID="2" presetClass="entr" presetSubtype="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435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485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9" grpId="0" animBg="1"/>
      <p:bldP spid="30" grpId="0" animBg="1"/>
      <p:bldP spid="31" grpId="0"/>
      <p:bldP spid="44" grpId="0"/>
      <p:bldP spid="4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p:cNvGrpSpPr/>
          <p:nvPr/>
        </p:nvGrpSpPr>
        <p:grpSpPr>
          <a:xfrm>
            <a:off x="323528" y="0"/>
            <a:ext cx="8315358" cy="4608512"/>
            <a:chOff x="323528" y="0"/>
            <a:chExt cx="8315358" cy="4608512"/>
          </a:xfrm>
        </p:grpSpPr>
        <p:pic>
          <p:nvPicPr>
            <p:cNvPr id="2" name="Imagen 1"/>
            <p:cNvPicPr>
              <a:picLocks noChangeAspect="1"/>
            </p:cNvPicPr>
            <p:nvPr/>
          </p:nvPicPr>
          <p:blipFill rotWithShape="1">
            <a:blip r:embed="rId3"/>
            <a:srcRect l="11255" t="27320" r="10311" b="14721"/>
            <a:stretch/>
          </p:blipFill>
          <p:spPr>
            <a:xfrm>
              <a:off x="323528" y="0"/>
              <a:ext cx="8315358" cy="4608512"/>
            </a:xfrm>
            <a:prstGeom prst="rect">
              <a:avLst/>
            </a:prstGeom>
          </p:spPr>
        </p:pic>
        <p:sp>
          <p:nvSpPr>
            <p:cNvPr id="4" name="CuadroTexto 3"/>
            <p:cNvSpPr txBox="1"/>
            <p:nvPr/>
          </p:nvSpPr>
          <p:spPr>
            <a:xfrm>
              <a:off x="4049159" y="123478"/>
              <a:ext cx="864096" cy="215444"/>
            </a:xfrm>
            <a:prstGeom prst="rect">
              <a:avLst/>
            </a:prstGeom>
            <a:solidFill>
              <a:schemeClr val="bg1"/>
            </a:solidFill>
          </p:spPr>
          <p:txBody>
            <a:bodyPr wrap="square" lIns="0" tIns="0" rIns="0" bIns="0" rtlCol="0">
              <a:spAutoFit/>
            </a:bodyPr>
            <a:lstStyle/>
            <a:p>
              <a:pPr algn="ctr"/>
              <a:r>
                <a:rPr lang="es-VE" sz="1400" dirty="0" smtClean="0">
                  <a:solidFill>
                    <a:schemeClr val="accent6"/>
                  </a:solidFill>
                  <a:latin typeface="微软雅黑" pitchFamily="34" charset="-122"/>
                  <a:ea typeface="微软雅黑" pitchFamily="34" charset="-122"/>
                </a:rPr>
                <a:t>Inscritos</a:t>
              </a:r>
            </a:p>
          </p:txBody>
        </p:sp>
        <p:sp>
          <p:nvSpPr>
            <p:cNvPr id="5" name="CuadroTexto 4"/>
            <p:cNvSpPr txBox="1"/>
            <p:nvPr/>
          </p:nvSpPr>
          <p:spPr>
            <a:xfrm>
              <a:off x="1907704" y="946924"/>
              <a:ext cx="2736304" cy="184666"/>
            </a:xfrm>
            <a:prstGeom prst="rect">
              <a:avLst/>
            </a:prstGeom>
            <a:solidFill>
              <a:schemeClr val="bg1"/>
            </a:solidFill>
          </p:spPr>
          <p:txBody>
            <a:bodyPr wrap="square" lIns="0" tIns="0" rIns="0" bIns="0" rtlCol="0">
              <a:spAutoFit/>
            </a:bodyPr>
            <a:lstStyle/>
            <a:p>
              <a:r>
                <a:rPr lang="es-VE" sz="1200" dirty="0" smtClean="0">
                  <a:solidFill>
                    <a:schemeClr val="accent6"/>
                  </a:solidFill>
                  <a:latin typeface="微软雅黑" pitchFamily="34" charset="-122"/>
                  <a:ea typeface="微软雅黑" pitchFamily="34" charset="-122"/>
                </a:rPr>
                <a:t>Aleatorización en el grupo de cierre</a:t>
              </a:r>
            </a:p>
          </p:txBody>
        </p:sp>
        <p:sp>
          <p:nvSpPr>
            <p:cNvPr id="6" name="CuadroTexto 5"/>
            <p:cNvSpPr txBox="1"/>
            <p:nvPr/>
          </p:nvSpPr>
          <p:spPr>
            <a:xfrm>
              <a:off x="6156176" y="898643"/>
              <a:ext cx="2304256" cy="369332"/>
            </a:xfrm>
            <a:prstGeom prst="rect">
              <a:avLst/>
            </a:prstGeom>
            <a:solidFill>
              <a:schemeClr val="bg1"/>
            </a:solidFill>
          </p:spPr>
          <p:txBody>
            <a:bodyPr wrap="square" lIns="0" tIns="0" rIns="0" bIns="0" rtlCol="0">
              <a:spAutoFit/>
            </a:bodyPr>
            <a:lstStyle/>
            <a:p>
              <a:pPr algn="ctr"/>
              <a:r>
                <a:rPr lang="es-VE" sz="1200" dirty="0" smtClean="0">
                  <a:solidFill>
                    <a:schemeClr val="accent6"/>
                  </a:solidFill>
                  <a:latin typeface="微软雅黑" pitchFamily="34" charset="-122"/>
                  <a:ea typeface="微软雅黑" pitchFamily="34" charset="-122"/>
                </a:rPr>
                <a:t>Aleatorización en el grupo de terapia médica</a:t>
              </a:r>
            </a:p>
          </p:txBody>
        </p:sp>
        <p:sp>
          <p:nvSpPr>
            <p:cNvPr id="7" name="CuadroTexto 6"/>
            <p:cNvSpPr txBox="1"/>
            <p:nvPr/>
          </p:nvSpPr>
          <p:spPr>
            <a:xfrm>
              <a:off x="539552" y="1906111"/>
              <a:ext cx="2952328" cy="161583"/>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Intento de implante de dispositivo de estudio</a:t>
              </a:r>
            </a:p>
          </p:txBody>
        </p:sp>
        <p:sp>
          <p:nvSpPr>
            <p:cNvPr id="8" name="CuadroTexto 7"/>
            <p:cNvSpPr txBox="1"/>
            <p:nvPr/>
          </p:nvSpPr>
          <p:spPr>
            <a:xfrm>
              <a:off x="3626389" y="1851670"/>
              <a:ext cx="2385771" cy="323165"/>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No se intento  implante de dispositivo de estudio/sin dispositivo</a:t>
              </a:r>
            </a:p>
          </p:txBody>
        </p:sp>
        <p:sp>
          <p:nvSpPr>
            <p:cNvPr id="9" name="CuadroTexto 8"/>
            <p:cNvSpPr txBox="1"/>
            <p:nvPr/>
          </p:nvSpPr>
          <p:spPr>
            <a:xfrm>
              <a:off x="539553" y="2768029"/>
              <a:ext cx="1008112" cy="307777"/>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Dispositivo de estudio recibido</a:t>
              </a:r>
            </a:p>
          </p:txBody>
        </p:sp>
        <p:sp>
          <p:nvSpPr>
            <p:cNvPr id="10" name="CuadroTexto 9"/>
            <p:cNvSpPr txBox="1"/>
            <p:nvPr/>
          </p:nvSpPr>
          <p:spPr>
            <a:xfrm>
              <a:off x="1763690" y="2792858"/>
              <a:ext cx="1728190" cy="307777"/>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Implante de dispositivo de estudio sin </a:t>
              </a:r>
              <a:r>
                <a:rPr lang="es-VE" sz="1000" dirty="0">
                  <a:solidFill>
                    <a:schemeClr val="accent6"/>
                  </a:solidFill>
                  <a:latin typeface="微软雅黑" pitchFamily="34" charset="-122"/>
                  <a:ea typeface="微软雅黑" pitchFamily="34" charset="-122"/>
                </a:rPr>
                <a:t>é</a:t>
              </a:r>
              <a:r>
                <a:rPr lang="es-VE" sz="1000" dirty="0" smtClean="0">
                  <a:solidFill>
                    <a:schemeClr val="accent6"/>
                  </a:solidFill>
                  <a:latin typeface="微软雅黑" pitchFamily="34" charset="-122"/>
                  <a:ea typeface="微软雅黑" pitchFamily="34" charset="-122"/>
                </a:rPr>
                <a:t>xito</a:t>
              </a:r>
            </a:p>
          </p:txBody>
        </p:sp>
        <p:sp>
          <p:nvSpPr>
            <p:cNvPr id="11" name="CuadroTexto 10"/>
            <p:cNvSpPr txBox="1"/>
            <p:nvPr/>
          </p:nvSpPr>
          <p:spPr>
            <a:xfrm>
              <a:off x="1898199" y="3452396"/>
              <a:ext cx="873601" cy="415498"/>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Oclusor alternativo</a:t>
              </a:r>
            </a:p>
            <a:p>
              <a:pPr algn="ctr"/>
              <a:endParaRPr lang="es-VE" sz="900" dirty="0" smtClean="0">
                <a:solidFill>
                  <a:schemeClr val="accent6"/>
                </a:solidFill>
                <a:latin typeface="微软雅黑" pitchFamily="34" charset="-122"/>
                <a:ea typeface="微软雅黑" pitchFamily="34" charset="-122"/>
              </a:endParaRPr>
            </a:p>
          </p:txBody>
        </p:sp>
        <p:sp>
          <p:nvSpPr>
            <p:cNvPr id="12" name="CuadroTexto 11"/>
            <p:cNvSpPr txBox="1"/>
            <p:nvPr/>
          </p:nvSpPr>
          <p:spPr>
            <a:xfrm>
              <a:off x="1897302" y="3904555"/>
              <a:ext cx="873601" cy="138499"/>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Sin cierre</a:t>
              </a:r>
            </a:p>
          </p:txBody>
        </p:sp>
        <p:sp>
          <p:nvSpPr>
            <p:cNvPr id="13" name="CuadroTexto 12"/>
            <p:cNvSpPr txBox="1"/>
            <p:nvPr/>
          </p:nvSpPr>
          <p:spPr>
            <a:xfrm>
              <a:off x="1897303" y="4155926"/>
              <a:ext cx="896958" cy="369332"/>
            </a:xfrm>
            <a:prstGeom prst="rect">
              <a:avLst/>
            </a:prstGeom>
            <a:solidFill>
              <a:schemeClr val="bg1"/>
            </a:solidFill>
          </p:spPr>
          <p:txBody>
            <a:bodyPr wrap="square" lIns="0" tIns="0" rIns="0" bIns="0" rtlCol="0">
              <a:spAutoFit/>
            </a:bodyPr>
            <a:lstStyle/>
            <a:p>
              <a:pPr algn="ctr"/>
              <a:r>
                <a:rPr lang="es-VE" sz="800" dirty="0" smtClean="0">
                  <a:solidFill>
                    <a:schemeClr val="accent6"/>
                  </a:solidFill>
                  <a:latin typeface="微软雅黑" pitchFamily="34" charset="-122"/>
                  <a:ea typeface="微软雅黑" pitchFamily="34" charset="-122"/>
                </a:rPr>
                <a:t>Dispositivo de estudio posterior</a:t>
              </a:r>
            </a:p>
            <a:p>
              <a:pPr algn="ctr"/>
              <a:endParaRPr lang="es-VE" sz="800" dirty="0" smtClean="0">
                <a:solidFill>
                  <a:schemeClr val="accent6"/>
                </a:solidFill>
                <a:latin typeface="微软雅黑" pitchFamily="34" charset="-122"/>
                <a:ea typeface="微软雅黑" pitchFamily="34" charset="-122"/>
              </a:endParaRPr>
            </a:p>
          </p:txBody>
        </p:sp>
        <p:sp>
          <p:nvSpPr>
            <p:cNvPr id="14" name="CuadroTexto 13"/>
            <p:cNvSpPr txBox="1"/>
            <p:nvPr/>
          </p:nvSpPr>
          <p:spPr>
            <a:xfrm>
              <a:off x="3617112" y="2768029"/>
              <a:ext cx="1026896" cy="307777"/>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No se intento procedimiento</a:t>
              </a:r>
            </a:p>
          </p:txBody>
        </p:sp>
        <p:sp>
          <p:nvSpPr>
            <p:cNvPr id="15" name="CuadroTexto 14"/>
            <p:cNvSpPr txBox="1"/>
            <p:nvPr/>
          </p:nvSpPr>
          <p:spPr>
            <a:xfrm>
              <a:off x="4788024" y="2768029"/>
              <a:ext cx="1224136" cy="307777"/>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No se intento ningún dispositivo</a:t>
              </a:r>
            </a:p>
          </p:txBody>
        </p:sp>
        <p:sp>
          <p:nvSpPr>
            <p:cNvPr id="16" name="CuadroTexto 15"/>
            <p:cNvSpPr txBox="1"/>
            <p:nvPr/>
          </p:nvSpPr>
          <p:spPr>
            <a:xfrm>
              <a:off x="6156176" y="2849910"/>
              <a:ext cx="1080120" cy="153888"/>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Cierre de FOP</a:t>
              </a:r>
            </a:p>
          </p:txBody>
        </p:sp>
        <p:sp>
          <p:nvSpPr>
            <p:cNvPr id="17" name="CuadroTexto 16"/>
            <p:cNvSpPr txBox="1"/>
            <p:nvPr/>
          </p:nvSpPr>
          <p:spPr>
            <a:xfrm>
              <a:off x="7380312" y="2777902"/>
              <a:ext cx="1080120" cy="307777"/>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Terapia médica sola</a:t>
              </a:r>
            </a:p>
          </p:txBody>
        </p:sp>
        <p:sp>
          <p:nvSpPr>
            <p:cNvPr id="19" name="CuadroTexto 18"/>
            <p:cNvSpPr txBox="1"/>
            <p:nvPr/>
          </p:nvSpPr>
          <p:spPr>
            <a:xfrm>
              <a:off x="4901079" y="3507854"/>
              <a:ext cx="679033" cy="276999"/>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Oclusor alternativo</a:t>
              </a:r>
            </a:p>
          </p:txBody>
        </p:sp>
        <p:sp>
          <p:nvSpPr>
            <p:cNvPr id="21" name="CuadroTexto 20"/>
            <p:cNvSpPr txBox="1"/>
            <p:nvPr/>
          </p:nvSpPr>
          <p:spPr>
            <a:xfrm>
              <a:off x="4877453" y="3904555"/>
              <a:ext cx="702659" cy="138499"/>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Sin cierre</a:t>
              </a:r>
            </a:p>
          </p:txBody>
        </p:sp>
        <p:sp>
          <p:nvSpPr>
            <p:cNvPr id="22" name="CuadroTexto 21"/>
            <p:cNvSpPr txBox="1"/>
            <p:nvPr/>
          </p:nvSpPr>
          <p:spPr>
            <a:xfrm>
              <a:off x="3491880" y="3939902"/>
              <a:ext cx="680934" cy="276999"/>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Negación de seguro</a:t>
              </a:r>
            </a:p>
          </p:txBody>
        </p:sp>
        <p:sp>
          <p:nvSpPr>
            <p:cNvPr id="23" name="CuadroTexto 22"/>
            <p:cNvSpPr txBox="1"/>
            <p:nvPr/>
          </p:nvSpPr>
          <p:spPr>
            <a:xfrm>
              <a:off x="3491880" y="3507854"/>
              <a:ext cx="680934" cy="276999"/>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Negación de paciente</a:t>
              </a:r>
            </a:p>
          </p:txBody>
        </p:sp>
        <p:sp>
          <p:nvSpPr>
            <p:cNvPr id="24" name="CuadroTexto 23"/>
            <p:cNvSpPr txBox="1"/>
            <p:nvPr/>
          </p:nvSpPr>
          <p:spPr>
            <a:xfrm>
              <a:off x="6228184" y="3435846"/>
              <a:ext cx="576064" cy="153888"/>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cierre</a:t>
              </a:r>
            </a:p>
          </p:txBody>
        </p:sp>
        <p:sp>
          <p:nvSpPr>
            <p:cNvPr id="25" name="CuadroTexto 24"/>
            <p:cNvSpPr txBox="1"/>
            <p:nvPr/>
          </p:nvSpPr>
          <p:spPr>
            <a:xfrm>
              <a:off x="6176166" y="3857407"/>
              <a:ext cx="576064" cy="153888"/>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cierre</a:t>
              </a:r>
            </a:p>
          </p:txBody>
        </p:sp>
      </p:grpSp>
      <p:sp>
        <p:nvSpPr>
          <p:cNvPr id="27" name="Rectángulo 26"/>
          <p:cNvSpPr/>
          <p:nvPr/>
        </p:nvSpPr>
        <p:spPr>
          <a:xfrm>
            <a:off x="72008" y="4483882"/>
            <a:ext cx="9071992" cy="738664"/>
          </a:xfrm>
          <a:prstGeom prst="rect">
            <a:avLst/>
          </a:prstGeom>
        </p:spPr>
        <p:txBody>
          <a:bodyPr wrap="square">
            <a:spAutoFit/>
          </a:bodyPr>
          <a:lstStyle/>
          <a:p>
            <a:pPr algn="just"/>
            <a:r>
              <a:rPr lang="es-VE" sz="1400" b="1" dirty="0" smtClean="0"/>
              <a:t>Figura S3. Cohorte </a:t>
            </a:r>
            <a:r>
              <a:rPr lang="es-VE" sz="1400" b="1" dirty="0"/>
              <a:t>de </a:t>
            </a:r>
            <a:r>
              <a:rPr lang="es-VE" sz="1400" b="1" dirty="0" smtClean="0"/>
              <a:t>pacientes </a:t>
            </a:r>
            <a:r>
              <a:rPr lang="es-VE" sz="1400" b="1" dirty="0"/>
              <a:t>tratados para el análisis de eventos recurrentes. </a:t>
            </a:r>
            <a:endParaRPr lang="es-VE" sz="1400" b="1" dirty="0" smtClean="0"/>
          </a:p>
          <a:p>
            <a:pPr algn="just"/>
            <a:r>
              <a:rPr lang="es-VE" sz="1400" dirty="0" smtClean="0"/>
              <a:t>De </a:t>
            </a:r>
            <a:r>
              <a:rPr lang="es-VE" sz="1400" dirty="0"/>
              <a:t>441 </a:t>
            </a:r>
            <a:r>
              <a:rPr lang="es-VE" sz="1400" dirty="0" smtClean="0"/>
              <a:t>pacientes </a:t>
            </a:r>
            <a:r>
              <a:rPr lang="es-VE" sz="1400" dirty="0"/>
              <a:t>asignados al azar al cierre, 415 fueron cerrados y 26 no. De 223 asignados al azar a terapia médica, 8 se cerraron y 215 no.</a:t>
            </a:r>
          </a:p>
        </p:txBody>
      </p:sp>
    </p:spTree>
    <p:extLst>
      <p:ext uri="{BB962C8B-B14F-4D97-AF65-F5344CB8AC3E}">
        <p14:creationId xmlns:p14="http://schemas.microsoft.com/office/powerpoint/2010/main" val="3566188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20705" t="26061" r="27320" b="19952"/>
          <a:stretch/>
        </p:blipFill>
        <p:spPr>
          <a:xfrm>
            <a:off x="1381396" y="17934"/>
            <a:ext cx="6408712" cy="3792235"/>
          </a:xfrm>
          <a:prstGeom prst="rect">
            <a:avLst/>
          </a:prstGeom>
        </p:spPr>
      </p:pic>
      <p:sp>
        <p:nvSpPr>
          <p:cNvPr id="5" name="Rectángulo 4"/>
          <p:cNvSpPr/>
          <p:nvPr/>
        </p:nvSpPr>
        <p:spPr>
          <a:xfrm>
            <a:off x="13752" y="3792235"/>
            <a:ext cx="9144000" cy="1323439"/>
          </a:xfrm>
          <a:prstGeom prst="rect">
            <a:avLst/>
          </a:prstGeom>
        </p:spPr>
        <p:txBody>
          <a:bodyPr wrap="square">
            <a:spAutoFit/>
          </a:bodyPr>
          <a:lstStyle/>
          <a:p>
            <a:pPr algn="just"/>
            <a:r>
              <a:rPr lang="es-VE" sz="1000" b="1" dirty="0" smtClean="0"/>
              <a:t>*Los </a:t>
            </a:r>
            <a:r>
              <a:rPr lang="es-VE" sz="1000" b="1" dirty="0"/>
              <a:t>valores más-menos son medias ± DE. No hubo diferencias significativas entre los grupos al inicio del estudio. NA denota no aplicable y TIA ataque isquémico transitorio. </a:t>
            </a:r>
            <a:endParaRPr lang="es-VE" sz="1000" b="1" dirty="0" smtClean="0"/>
          </a:p>
          <a:p>
            <a:pPr algn="just"/>
            <a:r>
              <a:rPr lang="es-VE" sz="1000" b="1" dirty="0" smtClean="0"/>
              <a:t>† </a:t>
            </a:r>
            <a:r>
              <a:rPr lang="es-VE" sz="1000" b="1" dirty="0"/>
              <a:t>El tamaño de la derivación se clasificó sobre la base del número estimado de </a:t>
            </a:r>
            <a:r>
              <a:rPr lang="es-VE" sz="1000" b="1" dirty="0" err="1"/>
              <a:t>microburbujas</a:t>
            </a:r>
            <a:r>
              <a:rPr lang="es-VE" sz="1000" b="1" dirty="0"/>
              <a:t> detectadas en la aurícula izquierda dentro de los tres ciclos cardíacos posteriores a la aparición en la aurícula derecha, como se observó en la ecocardiografía </a:t>
            </a:r>
            <a:r>
              <a:rPr lang="es-VE" sz="1000" b="1" dirty="0" err="1"/>
              <a:t>transesofágica</a:t>
            </a:r>
            <a:r>
              <a:rPr lang="es-VE" sz="1000" b="1" dirty="0"/>
              <a:t> mientras el paciente estaba en reposo o mientras se realizaba una maniobra de </a:t>
            </a:r>
            <a:r>
              <a:rPr lang="es-VE" sz="1000" b="1" dirty="0" err="1"/>
              <a:t>Valsalva</a:t>
            </a:r>
            <a:r>
              <a:rPr lang="es-VE" sz="1000" b="1" dirty="0"/>
              <a:t>. La presencia de 0 </a:t>
            </a:r>
            <a:r>
              <a:rPr lang="es-VE" sz="1000" b="1" dirty="0" err="1"/>
              <a:t>microburbujas</a:t>
            </a:r>
            <a:r>
              <a:rPr lang="es-VE" sz="1000" b="1" dirty="0"/>
              <a:t> se clasificó como ocluida o sin derivación, de 1 a 5 </a:t>
            </a:r>
            <a:r>
              <a:rPr lang="es-VE" sz="1000" b="1" dirty="0" err="1"/>
              <a:t>microburbujas</a:t>
            </a:r>
            <a:r>
              <a:rPr lang="es-VE" sz="1000" b="1" dirty="0"/>
              <a:t> como pequeñas, de 6 a 25 </a:t>
            </a:r>
            <a:r>
              <a:rPr lang="es-VE" sz="1000" b="1" dirty="0" err="1"/>
              <a:t>microburbujas</a:t>
            </a:r>
            <a:r>
              <a:rPr lang="es-VE" sz="1000" b="1" dirty="0"/>
              <a:t> como moderadas y más de 25 </a:t>
            </a:r>
            <a:r>
              <a:rPr lang="es-VE" sz="1000" b="1" dirty="0" err="1"/>
              <a:t>microburbujas</a:t>
            </a:r>
            <a:r>
              <a:rPr lang="es-VE" sz="1000" b="1" dirty="0"/>
              <a:t> como grandes</a:t>
            </a:r>
            <a:r>
              <a:rPr lang="es-VE" sz="1000" b="1" dirty="0" smtClean="0"/>
              <a:t>.</a:t>
            </a:r>
          </a:p>
          <a:p>
            <a:pPr algn="just"/>
            <a:r>
              <a:rPr lang="es-VE" sz="1000" b="1" dirty="0" smtClean="0"/>
              <a:t>‡ </a:t>
            </a:r>
            <a:r>
              <a:rPr lang="es-VE" sz="1000" b="1" dirty="0"/>
              <a:t>La presencia de un aneurisma del tabique auricular se determinó en el momento del procedimiento de cierre del FOP y, por lo tanto, no se registró antes del ingreso al ensayo ni entre los pacientes del grupo de </a:t>
            </a:r>
            <a:r>
              <a:rPr lang="es-VE" sz="1000" b="1" dirty="0" err="1"/>
              <a:t>antiagregantes</a:t>
            </a:r>
            <a:r>
              <a:rPr lang="es-VE" sz="1000" b="1" dirty="0"/>
              <a:t> plaquetarios solamente.</a:t>
            </a:r>
          </a:p>
        </p:txBody>
      </p:sp>
      <p:sp>
        <p:nvSpPr>
          <p:cNvPr id="6" name="Rectángulo 5"/>
          <p:cNvSpPr/>
          <p:nvPr/>
        </p:nvSpPr>
        <p:spPr>
          <a:xfrm>
            <a:off x="1475656" y="267494"/>
            <a:ext cx="3312368" cy="3524741"/>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p:cNvSpPr/>
          <p:nvPr/>
        </p:nvSpPr>
        <p:spPr>
          <a:xfrm>
            <a:off x="4788024" y="267494"/>
            <a:ext cx="1440160" cy="3524741"/>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p:cNvSpPr/>
          <p:nvPr/>
        </p:nvSpPr>
        <p:spPr>
          <a:xfrm>
            <a:off x="6224736" y="294395"/>
            <a:ext cx="1440160" cy="3524741"/>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0" name="Conector recto 9"/>
          <p:cNvCxnSpPr/>
          <p:nvPr/>
        </p:nvCxnSpPr>
        <p:spPr>
          <a:xfrm>
            <a:off x="1475656" y="843558"/>
            <a:ext cx="583264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475656" y="1203598"/>
            <a:ext cx="583264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691680" y="1707654"/>
            <a:ext cx="583264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691680" y="2139702"/>
            <a:ext cx="583264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669428" y="1491630"/>
            <a:ext cx="583264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691680" y="2643758"/>
            <a:ext cx="583264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4788024" y="3579862"/>
            <a:ext cx="14367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6224736" y="3363838"/>
            <a:ext cx="14796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475656" y="3723878"/>
            <a:ext cx="6120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176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a:srcRect l="10310" t="22967" r="48111" b="32031"/>
          <a:stretch/>
        </p:blipFill>
        <p:spPr>
          <a:xfrm>
            <a:off x="827584" y="0"/>
            <a:ext cx="7488832" cy="4083918"/>
          </a:xfrm>
          <a:prstGeom prst="rect">
            <a:avLst/>
          </a:prstGeom>
        </p:spPr>
      </p:pic>
      <p:sp>
        <p:nvSpPr>
          <p:cNvPr id="5" name="Rectángulo 4"/>
          <p:cNvSpPr/>
          <p:nvPr/>
        </p:nvSpPr>
        <p:spPr>
          <a:xfrm>
            <a:off x="9560" y="4127837"/>
            <a:ext cx="9144000" cy="1015663"/>
          </a:xfrm>
          <a:prstGeom prst="rect">
            <a:avLst/>
          </a:prstGeom>
        </p:spPr>
        <p:txBody>
          <a:bodyPr wrap="square">
            <a:spAutoFit/>
          </a:bodyPr>
          <a:lstStyle/>
          <a:p>
            <a:pPr algn="just"/>
            <a:r>
              <a:rPr lang="es-VE" sz="1000" dirty="0"/>
              <a:t>Se muestran los gráficos de Kaplan-</a:t>
            </a:r>
            <a:r>
              <a:rPr lang="es-VE" sz="1000" dirty="0" err="1"/>
              <a:t>Meier</a:t>
            </a:r>
            <a:r>
              <a:rPr lang="es-VE" sz="1000" dirty="0"/>
              <a:t> de la estimación de la probabilidad de ausencia de evidencia clínica de accidente cerebrovascular isquémico recurrente en la población por intención de tratar (todos los pacientes que fueron asignados al azar para someterse al cierre del FOP seguido de terapia </a:t>
            </a:r>
            <a:r>
              <a:rPr lang="es-VE" sz="1000" dirty="0" err="1"/>
              <a:t>antiplaquetaria</a:t>
            </a:r>
            <a:r>
              <a:rPr lang="es-VE" sz="1000" dirty="0"/>
              <a:t> [grupo de cierre del FOP] o para recibir terapia </a:t>
            </a:r>
            <a:r>
              <a:rPr lang="es-VE" sz="1000" dirty="0" err="1"/>
              <a:t>antiplaquetaria</a:t>
            </a:r>
            <a:r>
              <a:rPr lang="es-VE" sz="1000" dirty="0"/>
              <a:t> sola [grupo antiplaquetario solo]). Durante una mediana de seguimiento de 3,2 años, se produjeron accidentes cerebrovasculares isquémicos clínicos en 6 de 441 pacientes (1,4%) en el grupo de cierre del FOP y en 12 de 223 pacientes (5,4%) en el grupo de </a:t>
            </a:r>
            <a:r>
              <a:rPr lang="es-VE" sz="1000" dirty="0" err="1"/>
              <a:t>antiagregantes</a:t>
            </a:r>
            <a:r>
              <a:rPr lang="es-VE" sz="1000" dirty="0"/>
              <a:t> plaquetarios solamente. El índice de riesgo de accidente cerebrovascular recurrente equivale a 1 menos la tasa de ausencia de accidente cerebrovascular. El recuadro muestra los mismos datos en un eje y ampliado.</a:t>
            </a:r>
          </a:p>
        </p:txBody>
      </p:sp>
    </p:spTree>
    <p:extLst>
      <p:ext uri="{BB962C8B-B14F-4D97-AF65-F5344CB8AC3E}">
        <p14:creationId xmlns:p14="http://schemas.microsoft.com/office/powerpoint/2010/main" val="3309483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5035" t="32361" r="22596" b="41005"/>
          <a:stretch/>
        </p:blipFill>
        <p:spPr>
          <a:xfrm>
            <a:off x="683568" y="0"/>
            <a:ext cx="8012056" cy="2701825"/>
          </a:xfrm>
          <a:prstGeom prst="rect">
            <a:avLst/>
          </a:prstGeom>
        </p:spPr>
      </p:pic>
      <p:sp>
        <p:nvSpPr>
          <p:cNvPr id="7" name="Rectángulo 6"/>
          <p:cNvSpPr/>
          <p:nvPr/>
        </p:nvSpPr>
        <p:spPr>
          <a:xfrm>
            <a:off x="0" y="2701825"/>
            <a:ext cx="9144000" cy="2462213"/>
          </a:xfrm>
          <a:prstGeom prst="rect">
            <a:avLst/>
          </a:prstGeom>
        </p:spPr>
        <p:txBody>
          <a:bodyPr wrap="square">
            <a:spAutoFit/>
          </a:bodyPr>
          <a:lstStyle/>
          <a:p>
            <a:pPr algn="just"/>
            <a:r>
              <a:rPr lang="es-VE" sz="1100" dirty="0" smtClean="0"/>
              <a:t>* La </a:t>
            </a:r>
            <a:r>
              <a:rPr lang="es-VE" sz="1100" dirty="0"/>
              <a:t>ausencia de accidente cerebrovascular isquémico clínico se informa aquí como el número de accidentes cerebrovasculares recurrentes durante al menos 24 meses. El nuevo infarto cerebral fue una combinación de accidente cerebrovascular isquémico clínico o infarto cerebral silencioso detectado en las imágenes a los 24 meses. </a:t>
            </a:r>
            <a:endParaRPr lang="es-VE" sz="1100" dirty="0" smtClean="0"/>
          </a:p>
          <a:p>
            <a:pPr algn="just"/>
            <a:r>
              <a:rPr lang="es-VE" sz="1100" dirty="0" smtClean="0"/>
              <a:t>† </a:t>
            </a:r>
            <a:r>
              <a:rPr lang="es-VE" sz="1100" dirty="0"/>
              <a:t>La evidencia clínica de accidente cerebrovascular isquémico se informó durante el tiempo de seguimiento disponible, con un mínimo de 2 años, un máximo de 5 años y una mediana de 3,2 años. </a:t>
            </a:r>
            <a:endParaRPr lang="es-VE" sz="1100" dirty="0" smtClean="0"/>
          </a:p>
          <a:p>
            <a:pPr algn="just"/>
            <a:r>
              <a:rPr lang="es-VE" sz="1100" dirty="0" smtClean="0"/>
              <a:t>‡ </a:t>
            </a:r>
            <a:r>
              <a:rPr lang="es-VE" sz="1100" dirty="0"/>
              <a:t>Los datos se presentan como un cociente de riesgos instantáneos con un intervalo de confianza del 95% en el grupo de cierre del FOP en comparación con el grupo de </a:t>
            </a:r>
            <a:r>
              <a:rPr lang="es-VE" sz="1100" dirty="0" err="1"/>
              <a:t>antiplaquetarios</a:t>
            </a:r>
            <a:r>
              <a:rPr lang="es-VE" sz="1100" dirty="0"/>
              <a:t> solos. </a:t>
            </a:r>
            <a:endParaRPr lang="es-VE" sz="1100" dirty="0" smtClean="0"/>
          </a:p>
          <a:p>
            <a:pPr algn="just"/>
            <a:r>
              <a:rPr lang="es-VE" sz="1100" dirty="0" smtClean="0"/>
              <a:t>§ </a:t>
            </a:r>
            <a:r>
              <a:rPr lang="es-VE" sz="1100" dirty="0"/>
              <a:t>El valor de P se calculó con el uso de una prueba de rango logarítmico. </a:t>
            </a:r>
            <a:endParaRPr lang="es-VE" sz="1100" dirty="0" smtClean="0"/>
          </a:p>
          <a:p>
            <a:pPr algn="just"/>
            <a:r>
              <a:rPr lang="es-VE" sz="1100" dirty="0" smtClean="0"/>
              <a:t>¶ </a:t>
            </a:r>
            <a:r>
              <a:rPr lang="es-VE" sz="1100" dirty="0"/>
              <a:t>Se produjo un accidente cerebrovascular clínico adicional en el grupo de cierre del FOP después de 2 años y, por lo tanto, no se incluyó en el punto final compuesto de infarto cerebral nuevo a los 24 meses. El accidente cerebrovascular isquémico clínico recurrente y el infarto cerebral silencioso son los dos componentes del segundo criterio de valoración </a:t>
            </a:r>
            <a:r>
              <a:rPr lang="es-VE" sz="1100" dirty="0" err="1"/>
              <a:t>coprimario</a:t>
            </a:r>
            <a:r>
              <a:rPr lang="es-VE" sz="1100" dirty="0"/>
              <a:t>. </a:t>
            </a:r>
            <a:r>
              <a:rPr lang="es-VE" sz="1100" dirty="0" smtClean="0"/>
              <a:t>‖</a:t>
            </a:r>
          </a:p>
          <a:p>
            <a:pPr algn="just"/>
            <a:r>
              <a:rPr lang="es-VE" sz="1100" dirty="0" smtClean="0"/>
              <a:t>| Los </a:t>
            </a:r>
            <a:r>
              <a:rPr lang="es-VE" sz="1100" dirty="0"/>
              <a:t>datos se presentan como un riesgo relativo con un intervalo de confianza del 95% en el grupo de cierre del FOP en comparación con el grupo de </a:t>
            </a:r>
            <a:r>
              <a:rPr lang="es-VE" sz="1100" dirty="0" err="1"/>
              <a:t>antiplaquetarios</a:t>
            </a:r>
            <a:r>
              <a:rPr lang="es-VE" sz="1100" dirty="0"/>
              <a:t> solos. </a:t>
            </a:r>
            <a:endParaRPr lang="es-VE" sz="1100" dirty="0" smtClean="0"/>
          </a:p>
          <a:p>
            <a:pPr algn="just"/>
            <a:r>
              <a:rPr lang="es-VE" sz="1100" dirty="0" smtClean="0"/>
              <a:t>** </a:t>
            </a:r>
            <a:r>
              <a:rPr lang="es-VE" sz="1100" dirty="0"/>
              <a:t>El valor de p se calculó con el uso de una prueba de proporciones binomiales.</a:t>
            </a:r>
          </a:p>
        </p:txBody>
      </p:sp>
      <p:sp>
        <p:nvSpPr>
          <p:cNvPr id="8" name="Rectángulo 7"/>
          <p:cNvSpPr/>
          <p:nvPr/>
        </p:nvSpPr>
        <p:spPr>
          <a:xfrm>
            <a:off x="755576" y="483518"/>
            <a:ext cx="2736304" cy="2218307"/>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p:cNvSpPr/>
          <p:nvPr/>
        </p:nvSpPr>
        <p:spPr>
          <a:xfrm>
            <a:off x="3563888" y="483518"/>
            <a:ext cx="1368152" cy="2218307"/>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Rectángulo 9"/>
          <p:cNvSpPr/>
          <p:nvPr/>
        </p:nvSpPr>
        <p:spPr>
          <a:xfrm>
            <a:off x="4931532" y="486212"/>
            <a:ext cx="1368152" cy="2218307"/>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10"/>
          <p:cNvSpPr/>
          <p:nvPr/>
        </p:nvSpPr>
        <p:spPr>
          <a:xfrm>
            <a:off x="6299684" y="483518"/>
            <a:ext cx="1368152" cy="2218307"/>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11"/>
          <p:cNvSpPr/>
          <p:nvPr/>
        </p:nvSpPr>
        <p:spPr>
          <a:xfrm>
            <a:off x="7666756" y="468278"/>
            <a:ext cx="865684" cy="2218307"/>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4" name="Conector recto 13"/>
          <p:cNvCxnSpPr/>
          <p:nvPr/>
        </p:nvCxnSpPr>
        <p:spPr>
          <a:xfrm>
            <a:off x="899592" y="1707654"/>
            <a:ext cx="75238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899592" y="1995686"/>
            <a:ext cx="75238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899592" y="2283718"/>
            <a:ext cx="75238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401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5035" t="26060" r="12200" b="24462"/>
          <a:stretch/>
        </p:blipFill>
        <p:spPr>
          <a:xfrm>
            <a:off x="971600" y="-92547"/>
            <a:ext cx="7200800" cy="4320481"/>
          </a:xfrm>
          <a:prstGeom prst="rect">
            <a:avLst/>
          </a:prstGeom>
        </p:spPr>
      </p:pic>
      <p:sp>
        <p:nvSpPr>
          <p:cNvPr id="5" name="Rectángulo 4"/>
          <p:cNvSpPr/>
          <p:nvPr/>
        </p:nvSpPr>
        <p:spPr>
          <a:xfrm>
            <a:off x="3016" y="4227934"/>
            <a:ext cx="9144000" cy="938719"/>
          </a:xfrm>
          <a:prstGeom prst="rect">
            <a:avLst/>
          </a:prstGeom>
        </p:spPr>
        <p:txBody>
          <a:bodyPr wrap="square">
            <a:spAutoFit/>
          </a:bodyPr>
          <a:lstStyle/>
          <a:p>
            <a:pPr algn="just"/>
            <a:r>
              <a:rPr lang="es-VE" sz="1100" dirty="0"/>
              <a:t>Se realizaron análisis de subgrupos en la población por intención de tratar. La clasificación del tamaño de la derivación se basó en el número máximo de </a:t>
            </a:r>
            <a:r>
              <a:rPr lang="es-VE" sz="1100" dirty="0" err="1"/>
              <a:t>microburbujas</a:t>
            </a:r>
            <a:r>
              <a:rPr lang="es-VE" sz="1100" dirty="0"/>
              <a:t> observadas en la aurícula izquierda en cualquier fotograma durante los tres primeros ciclos cardíacos después de la detección en la aurícula derecha; la presencia de 0 </a:t>
            </a:r>
            <a:r>
              <a:rPr lang="es-VE" sz="1100" dirty="0" err="1"/>
              <a:t>microburbujas</a:t>
            </a:r>
            <a:r>
              <a:rPr lang="es-VE" sz="1100" dirty="0"/>
              <a:t> se clasificó como ocluida o sin derivación, de 1 a 5 </a:t>
            </a:r>
            <a:r>
              <a:rPr lang="es-VE" sz="1100" dirty="0" err="1"/>
              <a:t>microburbujas</a:t>
            </a:r>
            <a:r>
              <a:rPr lang="es-VE" sz="1100" dirty="0"/>
              <a:t> como pequeñas, de 6 a 25 </a:t>
            </a:r>
            <a:r>
              <a:rPr lang="es-VE" sz="1100" dirty="0" err="1"/>
              <a:t>microburbujas</a:t>
            </a:r>
            <a:r>
              <a:rPr lang="es-VE" sz="1100" dirty="0"/>
              <a:t> como moderadas y más de 25 </a:t>
            </a:r>
            <a:r>
              <a:rPr lang="es-VE" sz="1100" dirty="0" err="1"/>
              <a:t>microburbujas</a:t>
            </a:r>
            <a:r>
              <a:rPr lang="es-VE" sz="1100" dirty="0"/>
              <a:t> como grandes. En un paciente del grupo de cierre del FOP, se desconocía el tamaño de la derivación inicial de acuerdo con la evaluación del sitio que se utilizó para el análisis.</a:t>
            </a:r>
          </a:p>
        </p:txBody>
      </p:sp>
      <p:sp>
        <p:nvSpPr>
          <p:cNvPr id="6" name="Rectángulo 5"/>
          <p:cNvSpPr/>
          <p:nvPr/>
        </p:nvSpPr>
        <p:spPr>
          <a:xfrm>
            <a:off x="1043608" y="123478"/>
            <a:ext cx="1224136" cy="3816424"/>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Rectángulo 6"/>
          <p:cNvSpPr/>
          <p:nvPr/>
        </p:nvSpPr>
        <p:spPr>
          <a:xfrm>
            <a:off x="2267744" y="116652"/>
            <a:ext cx="720080" cy="3823250"/>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p:cNvSpPr/>
          <p:nvPr/>
        </p:nvSpPr>
        <p:spPr>
          <a:xfrm>
            <a:off x="2996992" y="123478"/>
            <a:ext cx="959416" cy="3816424"/>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p:cNvSpPr/>
          <p:nvPr/>
        </p:nvSpPr>
        <p:spPr>
          <a:xfrm>
            <a:off x="3804260" y="94586"/>
            <a:ext cx="2927980" cy="3845316"/>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Rectángulo 9"/>
          <p:cNvSpPr/>
          <p:nvPr/>
        </p:nvSpPr>
        <p:spPr>
          <a:xfrm>
            <a:off x="6710928" y="87760"/>
            <a:ext cx="525368" cy="3852142"/>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10"/>
          <p:cNvSpPr/>
          <p:nvPr/>
        </p:nvSpPr>
        <p:spPr>
          <a:xfrm>
            <a:off x="7285992" y="102206"/>
            <a:ext cx="721080" cy="3852142"/>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3" name="Conector recto 12"/>
          <p:cNvCxnSpPr/>
          <p:nvPr/>
        </p:nvCxnSpPr>
        <p:spPr>
          <a:xfrm>
            <a:off x="1043608" y="915566"/>
            <a:ext cx="69634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043608" y="1419622"/>
            <a:ext cx="69634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043608" y="1779662"/>
            <a:ext cx="69634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043608" y="3003798"/>
            <a:ext cx="69634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817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left)">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23540" t="24221" r="20705" b="26247"/>
          <a:stretch/>
        </p:blipFill>
        <p:spPr>
          <a:xfrm>
            <a:off x="1115616" y="-22458"/>
            <a:ext cx="6480720" cy="3842519"/>
          </a:xfrm>
          <a:prstGeom prst="rect">
            <a:avLst/>
          </a:prstGeom>
        </p:spPr>
      </p:pic>
      <p:sp>
        <p:nvSpPr>
          <p:cNvPr id="6" name="Rectángulo 5"/>
          <p:cNvSpPr/>
          <p:nvPr/>
        </p:nvSpPr>
        <p:spPr>
          <a:xfrm>
            <a:off x="0" y="3820061"/>
            <a:ext cx="9073008" cy="1323439"/>
          </a:xfrm>
          <a:prstGeom prst="rect">
            <a:avLst/>
          </a:prstGeom>
        </p:spPr>
        <p:txBody>
          <a:bodyPr wrap="square">
            <a:spAutoFit/>
          </a:bodyPr>
          <a:lstStyle/>
          <a:p>
            <a:pPr algn="just"/>
            <a:r>
              <a:rPr lang="es-VE" sz="1000" dirty="0" smtClean="0"/>
              <a:t>* Los </a:t>
            </a:r>
            <a:r>
              <a:rPr lang="es-VE" sz="1000" dirty="0"/>
              <a:t>valores de p se calcularon con el uso de la prueba exacta de Fisher. </a:t>
            </a:r>
            <a:endParaRPr lang="es-VE" sz="1000" dirty="0" smtClean="0"/>
          </a:p>
          <a:p>
            <a:pPr algn="just"/>
            <a:r>
              <a:rPr lang="es-VE" sz="1000" dirty="0" smtClean="0"/>
              <a:t>† </a:t>
            </a:r>
            <a:r>
              <a:rPr lang="es-VE" sz="1000" dirty="0"/>
              <a:t>Un suicidio relacionado con la depresión ocurrió 131 días después de la aleatorización y un infarto de miocardio fatal ocurrió 1045 días después de la aleatorización. </a:t>
            </a:r>
            <a:endParaRPr lang="es-VE" sz="1000" dirty="0" smtClean="0"/>
          </a:p>
          <a:p>
            <a:pPr algn="just"/>
            <a:r>
              <a:rPr lang="es-VE" sz="1000" dirty="0" smtClean="0"/>
              <a:t>‡ </a:t>
            </a:r>
            <a:r>
              <a:rPr lang="es-VE" sz="1000" dirty="0"/>
              <a:t>Los eventos adversos hemorrágicos graves asociados al procedimiento fueron eventos de hemorragia dentro de los 30 días posteriores al procedimiento en el sitio de acceso vascular (tres pacientes) o taponamiento cardíaco (un paciente). </a:t>
            </a:r>
            <a:endParaRPr lang="es-VE" sz="1000" dirty="0" smtClean="0"/>
          </a:p>
          <a:p>
            <a:pPr algn="just"/>
            <a:r>
              <a:rPr lang="es-VE" sz="1000" dirty="0" smtClean="0"/>
              <a:t>§Otros </a:t>
            </a:r>
            <a:r>
              <a:rPr lang="es-VE" sz="1000" dirty="0"/>
              <a:t>eventos adversos graves de hemorragia fueron eventos de hemorragia en los sistemas reproductivo, visual, gastrointestinal y </a:t>
            </a:r>
            <a:r>
              <a:rPr lang="es-VE" sz="1000" dirty="0" err="1"/>
              <a:t>musculoesquelético</a:t>
            </a:r>
            <a:r>
              <a:rPr lang="es-VE" sz="1000" dirty="0"/>
              <a:t>. </a:t>
            </a:r>
            <a:endParaRPr lang="es-VE" sz="1000" dirty="0" smtClean="0"/>
          </a:p>
          <a:p>
            <a:pPr algn="just"/>
            <a:r>
              <a:rPr lang="es-VE" sz="1000" dirty="0" smtClean="0"/>
              <a:t>¶ </a:t>
            </a:r>
            <a:r>
              <a:rPr lang="es-VE" sz="1000" dirty="0"/>
              <a:t>El investigador local clasificó la fibrilación o el aleteo auricular como un evento adverso grave</a:t>
            </a:r>
            <a:r>
              <a:rPr lang="es-VE" sz="1000" dirty="0" smtClean="0"/>
              <a:t>.</a:t>
            </a:r>
          </a:p>
          <a:p>
            <a:pPr algn="just"/>
            <a:r>
              <a:rPr lang="es-VE" sz="1000" dirty="0" smtClean="0"/>
              <a:t>|| Un </a:t>
            </a:r>
            <a:r>
              <a:rPr lang="es-VE" sz="1000" dirty="0"/>
              <a:t>evento adverso grave relacionado con el dispositivo era cualquier evento adverso que involucraba o estaba relacionado con el dispositivo, con la exclusión de la arritmia.</a:t>
            </a:r>
          </a:p>
        </p:txBody>
      </p:sp>
      <p:sp>
        <p:nvSpPr>
          <p:cNvPr id="7" name="Rectángulo 6"/>
          <p:cNvSpPr/>
          <p:nvPr/>
        </p:nvSpPr>
        <p:spPr>
          <a:xfrm>
            <a:off x="1259632" y="267494"/>
            <a:ext cx="2952328" cy="3552567"/>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7"/>
          <p:cNvSpPr/>
          <p:nvPr/>
        </p:nvSpPr>
        <p:spPr>
          <a:xfrm>
            <a:off x="4209688" y="267524"/>
            <a:ext cx="1010384" cy="3552567"/>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Rectángulo 8"/>
          <p:cNvSpPr/>
          <p:nvPr/>
        </p:nvSpPr>
        <p:spPr>
          <a:xfrm>
            <a:off x="5325304" y="267494"/>
            <a:ext cx="1334928" cy="3552567"/>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Rectángulo 9"/>
          <p:cNvSpPr/>
          <p:nvPr/>
        </p:nvSpPr>
        <p:spPr>
          <a:xfrm>
            <a:off x="6660232" y="267494"/>
            <a:ext cx="792088" cy="3552567"/>
          </a:xfrm>
          <a:prstGeom prst="rect">
            <a:avLst/>
          </a:prstGeom>
          <a:noFill/>
          <a:ln w="38100">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12" name="Conector recto 11"/>
          <p:cNvCxnSpPr/>
          <p:nvPr/>
        </p:nvCxnSpPr>
        <p:spPr>
          <a:xfrm>
            <a:off x="1331640" y="2571750"/>
            <a:ext cx="60486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331640" y="2931790"/>
            <a:ext cx="60486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331640" y="2211710"/>
            <a:ext cx="60486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331640" y="1635646"/>
            <a:ext cx="60486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331640" y="1419622"/>
            <a:ext cx="60486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099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8">
            <a:extLst>
              <a:ext uri="{FF2B5EF4-FFF2-40B4-BE49-F238E27FC236}">
                <a16:creationId xmlns:a16="http://schemas.microsoft.com/office/drawing/2014/main" id="{5FCB5A2A-0A5F-48B1-A215-09F27028129E}"/>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2">
            <a:extLst>
              <a:ext uri="{FF2B5EF4-FFF2-40B4-BE49-F238E27FC236}">
                <a16:creationId xmlns:a16="http://schemas.microsoft.com/office/drawing/2014/main" id="{B9035F64-8700-4C75-9CDF-0A42A9FCF1B3}"/>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
            <a:extLst>
              <a:ext uri="{FF2B5EF4-FFF2-40B4-BE49-F238E27FC236}">
                <a16:creationId xmlns:a16="http://schemas.microsoft.com/office/drawing/2014/main" id="{7F892FD4-C230-4690-8F95-83081AFA6CC8}"/>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
            <a:extLst>
              <a:ext uri="{FF2B5EF4-FFF2-40B4-BE49-F238E27FC236}">
                <a16:creationId xmlns:a16="http://schemas.microsoft.com/office/drawing/2014/main" id="{27B072DB-93A9-4B2A-8E7F-35E33FE00E70}"/>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4">
            <a:extLst>
              <a:ext uri="{FF2B5EF4-FFF2-40B4-BE49-F238E27FC236}">
                <a16:creationId xmlns:a16="http://schemas.microsoft.com/office/drawing/2014/main" id="{5BD84138-A935-414C-90FF-B94CC16DB72F}"/>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5">
            <a:extLst>
              <a:ext uri="{FF2B5EF4-FFF2-40B4-BE49-F238E27FC236}">
                <a16:creationId xmlns:a16="http://schemas.microsoft.com/office/drawing/2014/main" id="{FD851B55-9FD6-45ED-BFCD-F9333137B2C6}"/>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
            <a:extLst>
              <a:ext uri="{FF2B5EF4-FFF2-40B4-BE49-F238E27FC236}">
                <a16:creationId xmlns:a16="http://schemas.microsoft.com/office/drawing/2014/main" id="{A0B2C631-D37E-4893-BB05-02B68953D592}"/>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矩形 30">
            <a:extLst>
              <a:ext uri="{FF2B5EF4-FFF2-40B4-BE49-F238E27FC236}">
                <a16:creationId xmlns:a16="http://schemas.microsoft.com/office/drawing/2014/main" id="{84694A8A-6F5A-48DF-9802-281FF6292ADC}"/>
              </a:ext>
            </a:extLst>
          </p:cNvPr>
          <p:cNvSpPr/>
          <p:nvPr/>
        </p:nvSpPr>
        <p:spPr>
          <a:xfrm>
            <a:off x="4107006" y="1158734"/>
            <a:ext cx="1354766" cy="1323439"/>
          </a:xfrm>
          <a:prstGeom prst="rect">
            <a:avLst/>
          </a:prstGeom>
        </p:spPr>
        <p:txBody>
          <a:bodyPr wrap="square">
            <a:spAutoFit/>
          </a:bodyPr>
          <a:lstStyle/>
          <a:p>
            <a:pPr fontAlgn="auto">
              <a:spcBef>
                <a:spcPts val="0"/>
              </a:spcBef>
              <a:spcAft>
                <a:spcPts val="0"/>
              </a:spcAft>
              <a:defRPr/>
            </a:pPr>
            <a:r>
              <a:rPr lang="en-US" altLang="zh-CN" sz="8000" spc="300" dirty="0" smtClean="0">
                <a:latin typeface="Agency FB" panose="020B0503020202020204" pitchFamily="34" charset="0"/>
                <a:cs typeface="+mn-ea"/>
                <a:sym typeface="+mn-lt"/>
              </a:rPr>
              <a:t>06</a:t>
            </a:r>
            <a:endParaRPr lang="zh-CN" altLang="en-US" sz="8000" spc="300" dirty="0">
              <a:latin typeface="Agency FB" panose="020B0503020202020204" pitchFamily="34" charset="0"/>
              <a:cs typeface="+mn-ea"/>
              <a:sym typeface="+mn-lt"/>
            </a:endParaRPr>
          </a:p>
        </p:txBody>
      </p:sp>
      <p:sp>
        <p:nvSpPr>
          <p:cNvPr id="44" name="TextBox 7">
            <a:extLst>
              <a:ext uri="{FF2B5EF4-FFF2-40B4-BE49-F238E27FC236}">
                <a16:creationId xmlns:a16="http://schemas.microsoft.com/office/drawing/2014/main" id="{671DE4AA-FF54-46B6-9BDE-C16C9F2E649C}"/>
              </a:ext>
            </a:extLst>
          </p:cNvPr>
          <p:cNvSpPr>
            <a:spLocks noChangeArrowheads="1"/>
          </p:cNvSpPr>
          <p:nvPr/>
        </p:nvSpPr>
        <p:spPr bwMode="auto">
          <a:xfrm>
            <a:off x="2699793" y="2357486"/>
            <a:ext cx="374441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s-VE" altLang="zh-CN" sz="2800" b="1" dirty="0" smtClean="0">
                <a:solidFill>
                  <a:srgbClr val="007779"/>
                </a:solidFill>
                <a:latin typeface="微软雅黑" panose="020B0503020204020204" pitchFamily="34" charset="-122"/>
                <a:ea typeface="微软雅黑" panose="020B0503020204020204" pitchFamily="34" charset="-122"/>
                <a:cs typeface="+mn-ea"/>
                <a:sym typeface="+mn-lt"/>
              </a:rPr>
              <a:t>Discusión</a:t>
            </a:r>
            <a:endParaRPr lang="zh-CN" altLang="en-US" sz="2800" b="1"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168433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par>
                          <p:cTn id="24" fill="hold">
                            <p:stCondLst>
                              <p:cond delay="1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44"/>
                                        </p:tgtEl>
                                        <p:attrNameLst>
                                          <p:attrName>style.visibility</p:attrName>
                                        </p:attrNameLst>
                                      </p:cBhvr>
                                      <p:to>
                                        <p:strVal val="visible"/>
                                      </p:to>
                                    </p:set>
                                    <p:anim by="(-#ppt_w*2)" calcmode="lin" valueType="num">
                                      <p:cBhvr rctx="PPT">
                                        <p:cTn id="27" dur="500" autoRev="1" fill="hold">
                                          <p:stCondLst>
                                            <p:cond delay="0"/>
                                          </p:stCondLst>
                                        </p:cTn>
                                        <p:tgtEl>
                                          <p:spTgt spid="44"/>
                                        </p:tgtEl>
                                        <p:attrNameLst>
                                          <p:attrName>ppt_w</p:attrName>
                                        </p:attrNameLst>
                                      </p:cBhvr>
                                    </p:anim>
                                    <p:anim by="(#ppt_w*0.50)" calcmode="lin" valueType="num">
                                      <p:cBhvr>
                                        <p:cTn id="28" dur="500" decel="50000" autoRev="1" fill="hold">
                                          <p:stCondLst>
                                            <p:cond delay="0"/>
                                          </p:stCondLst>
                                        </p:cTn>
                                        <p:tgtEl>
                                          <p:spTgt spid="44"/>
                                        </p:tgtEl>
                                        <p:attrNameLst>
                                          <p:attrName>ppt_x</p:attrName>
                                        </p:attrNameLst>
                                      </p:cBhvr>
                                    </p:anim>
                                    <p:anim from="(-#ppt_h/2)" to="(#ppt_y)" calcmode="lin" valueType="num">
                                      <p:cBhvr>
                                        <p:cTn id="29" dur="1000" fill="hold">
                                          <p:stCondLst>
                                            <p:cond delay="0"/>
                                          </p:stCondLst>
                                        </p:cTn>
                                        <p:tgtEl>
                                          <p:spTgt spid="44"/>
                                        </p:tgtEl>
                                        <p:attrNameLst>
                                          <p:attrName>ppt_y</p:attrName>
                                        </p:attrNameLst>
                                      </p:cBhvr>
                                    </p:anim>
                                    <p:animRot by="21600000">
                                      <p:cBhvr>
                                        <p:cTn id="30" dur="1000" fill="hold">
                                          <p:stCondLst>
                                            <p:cond delay="0"/>
                                          </p:stCondLst>
                                        </p:cTn>
                                        <p:tgtEl>
                                          <p:spTgt spid="44"/>
                                        </p:tgtEl>
                                        <p:attrNameLst>
                                          <p:attrName>r</p:attrName>
                                        </p:attrNameLst>
                                      </p:cBhvr>
                                    </p:animRot>
                                  </p:childTnLst>
                                </p:cTn>
                              </p:par>
                            </p:childTnLst>
                          </p:cTn>
                        </p:par>
                        <p:par>
                          <p:cTn id="31" fill="hold">
                            <p:stCondLst>
                              <p:cond delay="2800"/>
                            </p:stCondLst>
                            <p:childTnLst>
                              <p:par>
                                <p:cTn id="32" presetID="36" presetClass="emph" presetSubtype="0" fill="hold" grpId="1" nodeType="afterEffect">
                                  <p:stCondLst>
                                    <p:cond delay="0"/>
                                  </p:stCondLst>
                                  <p:iterate type="lt">
                                    <p:tmPct val="10000"/>
                                  </p:iterate>
                                  <p:childTnLst>
                                    <p:animScale>
                                      <p:cBhvr>
                                        <p:cTn id="33" dur="250" autoRev="1" fill="hold">
                                          <p:stCondLst>
                                            <p:cond delay="0"/>
                                          </p:stCondLst>
                                        </p:cTn>
                                        <p:tgtEl>
                                          <p:spTgt spid="44"/>
                                        </p:tgtEl>
                                      </p:cBhvr>
                                      <p:to x="80000" y="100000"/>
                                    </p:animScale>
                                    <p:anim by="(#ppt_w*0.10)" calcmode="lin" valueType="num">
                                      <p:cBhvr>
                                        <p:cTn id="34" dur="250" autoRev="1" fill="hold">
                                          <p:stCondLst>
                                            <p:cond delay="0"/>
                                          </p:stCondLst>
                                        </p:cTn>
                                        <p:tgtEl>
                                          <p:spTgt spid="44"/>
                                        </p:tgtEl>
                                        <p:attrNameLst>
                                          <p:attrName>ppt_x</p:attrName>
                                        </p:attrNameLst>
                                      </p:cBhvr>
                                    </p:anim>
                                    <p:anim by="(-#ppt_w*0.10)" calcmode="lin" valueType="num">
                                      <p:cBhvr>
                                        <p:cTn id="35" dur="250" autoRev="1" fill="hold">
                                          <p:stCondLst>
                                            <p:cond delay="0"/>
                                          </p:stCondLst>
                                        </p:cTn>
                                        <p:tgtEl>
                                          <p:spTgt spid="44"/>
                                        </p:tgtEl>
                                        <p:attrNameLst>
                                          <p:attrName>ppt_y</p:attrName>
                                        </p:attrNameLst>
                                      </p:cBhvr>
                                    </p:anim>
                                    <p:animRot by="-480000">
                                      <p:cBhvr>
                                        <p:cTn id="36" dur="250" autoRev="1" fill="hold">
                                          <p:stCondLst>
                                            <p:cond delay="0"/>
                                          </p:stCondLst>
                                        </p:cTn>
                                        <p:tgtEl>
                                          <p:spTgt spid="44"/>
                                        </p:tgtEl>
                                        <p:attrNameLst>
                                          <p:attrName>r</p:attrName>
                                        </p:attrNameLst>
                                      </p:cBhvr>
                                    </p:animRot>
                                  </p:childTnLst>
                                </p:cTn>
                              </p:par>
                            </p:childTnLst>
                          </p:cTn>
                        </p:par>
                        <p:par>
                          <p:cTn id="37" fill="hold">
                            <p:stCondLst>
                              <p:cond delay="3700"/>
                            </p:stCondLst>
                            <p:childTnLst>
                              <p:par>
                                <p:cTn id="38" presetID="2" presetClass="entr" presetSubtype="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470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9" grpId="0" animBg="1"/>
      <p:bldP spid="30" grpId="0" animBg="1"/>
      <p:bldP spid="31" grpId="0"/>
      <p:bldP spid="44" grpId="0"/>
      <p:bldP spid="44"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a:spLocks/>
          </p:cNvSpPr>
          <p:nvPr/>
        </p:nvSpPr>
        <p:spPr bwMode="auto">
          <a:xfrm>
            <a:off x="539354" y="2179064"/>
            <a:ext cx="2525781" cy="96116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dirty="0">
              <a:solidFill>
                <a:schemeClr val="lt1"/>
              </a:solidFill>
            </a:endParaRPr>
          </a:p>
        </p:txBody>
      </p:sp>
      <p:sp>
        <p:nvSpPr>
          <p:cNvPr id="5" name="矩形 4">
            <a:extLst/>
          </p:cNvPr>
          <p:cNvSpPr>
            <a:spLocks/>
          </p:cNvSpPr>
          <p:nvPr/>
        </p:nvSpPr>
        <p:spPr bwMode="auto">
          <a:xfrm>
            <a:off x="3312534" y="1852575"/>
            <a:ext cx="2525781" cy="96116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lt1"/>
              </a:solidFill>
            </a:endParaRPr>
          </a:p>
        </p:txBody>
      </p:sp>
      <p:sp>
        <p:nvSpPr>
          <p:cNvPr id="6" name="矩形 5">
            <a:extLst/>
          </p:cNvPr>
          <p:cNvSpPr>
            <a:spLocks/>
          </p:cNvSpPr>
          <p:nvPr/>
        </p:nvSpPr>
        <p:spPr bwMode="auto">
          <a:xfrm>
            <a:off x="6072642" y="1547539"/>
            <a:ext cx="2525704" cy="961076"/>
          </a:xfrm>
          <a:prstGeom prst="rect">
            <a:avLst/>
          </a:prstGeom>
          <a:blipFill>
            <a:blip/>
            <a:srcRect/>
            <a:stretch>
              <a:fillRect t="-77" b="-77"/>
            </a:stretch>
          </a:blipFill>
          <a:ln>
            <a:noFill/>
          </a:ln>
          <a:extLst/>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lvl="0" algn="ctr"/>
            <a:endParaRPr lang="zh-CN" altLang="en-US" sz="2000" b="1" dirty="0">
              <a:solidFill>
                <a:schemeClr val="bg1"/>
              </a:solidFill>
            </a:endParaRPr>
          </a:p>
        </p:txBody>
      </p:sp>
      <p:sp>
        <p:nvSpPr>
          <p:cNvPr id="10" name="矩形 9"/>
          <p:cNvSpPr/>
          <p:nvPr/>
        </p:nvSpPr>
        <p:spPr>
          <a:xfrm>
            <a:off x="323529" y="3207438"/>
            <a:ext cx="2741608" cy="4116840"/>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hangingPunct="0"/>
            <a:r>
              <a:rPr lang="es-VE" sz="1200" dirty="0" smtClean="0">
                <a:solidFill>
                  <a:schemeClr val="tx1"/>
                </a:solidFill>
              </a:rPr>
              <a:t>El riesgo de AVC recurrente, incluido el isquémico clínico y una combinación de clínicos y silenciosos, fue significativamente menor con el </a:t>
            </a:r>
            <a:r>
              <a:rPr lang="es-VE" sz="1200" dirty="0">
                <a:solidFill>
                  <a:schemeClr val="tx1"/>
                </a:solidFill>
              </a:rPr>
              <a:t>cierre del FOP más tratamiento </a:t>
            </a:r>
            <a:r>
              <a:rPr lang="es-VE" sz="1200" dirty="0" err="1" smtClean="0">
                <a:solidFill>
                  <a:schemeClr val="tx1"/>
                </a:solidFill>
              </a:rPr>
              <a:t>antiplaquetario</a:t>
            </a:r>
            <a:r>
              <a:rPr lang="es-VE" sz="1200" dirty="0" smtClean="0">
                <a:solidFill>
                  <a:schemeClr val="tx1"/>
                </a:solidFill>
              </a:rPr>
              <a:t> </a:t>
            </a:r>
            <a:r>
              <a:rPr lang="es-VE" sz="1200" dirty="0">
                <a:solidFill>
                  <a:schemeClr val="tx1"/>
                </a:solidFill>
              </a:rPr>
              <a:t>que </a:t>
            </a:r>
            <a:r>
              <a:rPr lang="es-VE" sz="1200" dirty="0" smtClean="0">
                <a:solidFill>
                  <a:schemeClr val="tx1"/>
                </a:solidFill>
              </a:rPr>
              <a:t>tratamiento </a:t>
            </a:r>
            <a:r>
              <a:rPr lang="es-VE" sz="1200" dirty="0" err="1">
                <a:solidFill>
                  <a:schemeClr val="tx1"/>
                </a:solidFill>
              </a:rPr>
              <a:t>antiplaquetario</a:t>
            </a:r>
            <a:r>
              <a:rPr lang="es-VE" sz="1200" dirty="0">
                <a:solidFill>
                  <a:schemeClr val="tx1"/>
                </a:solidFill>
              </a:rPr>
              <a:t> solo. </a:t>
            </a:r>
            <a:r>
              <a:rPr lang="es-VE" sz="1200" dirty="0" smtClean="0">
                <a:solidFill>
                  <a:schemeClr val="tx1"/>
                </a:solidFill>
              </a:rPr>
              <a:t>El NNH fue de 28 pacientes en 1 año</a:t>
            </a:r>
            <a:endParaRPr lang="zh-CN" altLang="zh-CN" sz="1200" dirty="0">
              <a:solidFill>
                <a:schemeClr val="tx1"/>
              </a:solidFill>
            </a:endParaRPr>
          </a:p>
        </p:txBody>
      </p:sp>
      <p:sp>
        <p:nvSpPr>
          <p:cNvPr id="11" name="矩形 10"/>
          <p:cNvSpPr/>
          <p:nvPr/>
        </p:nvSpPr>
        <p:spPr>
          <a:xfrm>
            <a:off x="3312534" y="2880949"/>
            <a:ext cx="2525781" cy="1498862"/>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hangingPunct="0"/>
            <a:r>
              <a:rPr lang="es-VE" sz="1200" dirty="0" smtClean="0">
                <a:solidFill>
                  <a:schemeClr val="tx1"/>
                </a:solidFill>
              </a:rPr>
              <a:t>No demostraron eficacia </a:t>
            </a:r>
            <a:r>
              <a:rPr lang="es-VE" sz="1200" dirty="0">
                <a:solidFill>
                  <a:schemeClr val="tx1"/>
                </a:solidFill>
              </a:rPr>
              <a:t>en sus análisis primarios por intención de tratar; sin embargo, los análisis basados ​​en las poblaciones tratadas, los estudios de seguimiento y los </a:t>
            </a:r>
            <a:r>
              <a:rPr lang="es-VE" sz="1200" dirty="0" err="1">
                <a:solidFill>
                  <a:schemeClr val="tx1"/>
                </a:solidFill>
              </a:rPr>
              <a:t>metanálisis</a:t>
            </a:r>
            <a:r>
              <a:rPr lang="es-VE" sz="1200" dirty="0">
                <a:solidFill>
                  <a:schemeClr val="tx1"/>
                </a:solidFill>
              </a:rPr>
              <a:t> han sugerido que existe un posible beneficio del procedimiento para reducir el riesgo de </a:t>
            </a:r>
            <a:r>
              <a:rPr lang="es-VE" sz="1200" dirty="0" smtClean="0">
                <a:solidFill>
                  <a:schemeClr val="tx1"/>
                </a:solidFill>
              </a:rPr>
              <a:t>AVC</a:t>
            </a:r>
            <a:endParaRPr lang="zh-CN" altLang="en-US" sz="1200" dirty="0">
              <a:solidFill>
                <a:schemeClr val="tx1"/>
              </a:solidFill>
            </a:endParaRPr>
          </a:p>
        </p:txBody>
      </p:sp>
      <p:sp>
        <p:nvSpPr>
          <p:cNvPr id="12" name="矩形 11"/>
          <p:cNvSpPr/>
          <p:nvPr/>
        </p:nvSpPr>
        <p:spPr>
          <a:xfrm>
            <a:off x="6072603" y="2577976"/>
            <a:ext cx="2525743" cy="1498862"/>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eaLnBrk="0" hangingPunct="0"/>
            <a:r>
              <a:rPr lang="es-VE" sz="1200" dirty="0">
                <a:solidFill>
                  <a:schemeClr val="tx1"/>
                </a:solidFill>
              </a:rPr>
              <a:t>El </a:t>
            </a:r>
            <a:r>
              <a:rPr lang="es-VE" sz="1200" dirty="0" smtClean="0">
                <a:solidFill>
                  <a:schemeClr val="tx1"/>
                </a:solidFill>
              </a:rPr>
              <a:t>EVC en </a:t>
            </a:r>
            <a:r>
              <a:rPr lang="es-VE" sz="1200" dirty="0">
                <a:solidFill>
                  <a:schemeClr val="tx1"/>
                </a:solidFill>
              </a:rPr>
              <a:t>el grupo de antiagregantes plaquetarios solos </a:t>
            </a:r>
            <a:r>
              <a:rPr lang="es-VE" sz="1200" dirty="0" smtClean="0">
                <a:solidFill>
                  <a:schemeClr val="tx1"/>
                </a:solidFill>
              </a:rPr>
              <a:t>fue mayor </a:t>
            </a:r>
            <a:r>
              <a:rPr lang="es-VE" sz="1200" dirty="0">
                <a:solidFill>
                  <a:schemeClr val="tx1"/>
                </a:solidFill>
              </a:rPr>
              <a:t>que en </a:t>
            </a:r>
            <a:r>
              <a:rPr lang="es-VE" sz="1200" dirty="0" smtClean="0">
                <a:solidFill>
                  <a:schemeClr val="tx1"/>
                </a:solidFill>
              </a:rPr>
              <a:t>EC anteriores, relacionado </a:t>
            </a:r>
            <a:r>
              <a:rPr lang="es-VE" sz="1200" dirty="0">
                <a:solidFill>
                  <a:schemeClr val="tx1"/>
                </a:solidFill>
              </a:rPr>
              <a:t>con la inclusión de pacientes con mayor riesgo de </a:t>
            </a:r>
            <a:r>
              <a:rPr lang="es-VE" sz="1200" dirty="0" smtClean="0">
                <a:solidFill>
                  <a:schemeClr val="tx1"/>
                </a:solidFill>
              </a:rPr>
              <a:t>EVC, </a:t>
            </a:r>
            <a:r>
              <a:rPr lang="es-VE" sz="1200" dirty="0">
                <a:solidFill>
                  <a:schemeClr val="tx1"/>
                </a:solidFill>
              </a:rPr>
              <a:t>una inscripción más temprana después del </a:t>
            </a:r>
            <a:r>
              <a:rPr lang="es-VE" sz="1200" dirty="0" smtClean="0">
                <a:solidFill>
                  <a:schemeClr val="tx1"/>
                </a:solidFill>
              </a:rPr>
              <a:t>EVC  </a:t>
            </a:r>
            <a:r>
              <a:rPr lang="es-VE" sz="1200" dirty="0">
                <a:solidFill>
                  <a:schemeClr val="tx1"/>
                </a:solidFill>
              </a:rPr>
              <a:t>índice o la ausencia de anticoagulación </a:t>
            </a:r>
            <a:endParaRPr lang="zh-CN" altLang="en-US" sz="1200" dirty="0">
              <a:solidFill>
                <a:schemeClr val="tx1"/>
              </a:solidFill>
            </a:endParaRPr>
          </a:p>
        </p:txBody>
      </p:sp>
      <p:grpSp>
        <p:nvGrpSpPr>
          <p:cNvPr id="17" name="组合 16"/>
          <p:cNvGrpSpPr/>
          <p:nvPr/>
        </p:nvGrpSpPr>
        <p:grpSpPr>
          <a:xfrm>
            <a:off x="539354" y="1167594"/>
            <a:ext cx="8065294" cy="972476"/>
            <a:chOff x="539354" y="1167594"/>
            <a:chExt cx="8065294" cy="972476"/>
          </a:xfrm>
        </p:grpSpPr>
        <p:sp>
          <p:nvSpPr>
            <p:cNvPr id="7" name="矩形 6">
              <a:extLst>
                <a:ext uri="{FF2B5EF4-FFF2-40B4-BE49-F238E27FC236}">
                  <a16:creationId xmlns:a16="http://schemas.microsoft.com/office/drawing/2014/main" id="{8B3432B9-0ADB-46EA-B6C4-0952233924CC}"/>
                </a:ext>
              </a:extLst>
            </p:cNvPr>
            <p:cNvSpPr>
              <a:spLocks/>
            </p:cNvSpPr>
            <p:nvPr/>
          </p:nvSpPr>
          <p:spPr bwMode="auto">
            <a:xfrm>
              <a:off x="539354" y="1812868"/>
              <a:ext cx="2525781" cy="326489"/>
            </a:xfrm>
            <a:prstGeom prst="rect">
              <a:avLst/>
            </a:prstGeom>
            <a:solidFill>
              <a:schemeClr val="accent1"/>
            </a:solidFill>
            <a:ln>
              <a:noFill/>
            </a:ln>
            <a:extLst/>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lvl="0" algn="ctr"/>
              <a:endParaRPr kumimoji="0" lang="zh-CN" altLang="zh-CN" sz="1600" b="1" i="0" u="none" strike="noStrike" cap="none" normalizeH="0" baseline="0" dirty="0">
                <a:ln>
                  <a:noFill/>
                </a:ln>
                <a:solidFill>
                  <a:schemeClr val="bg1"/>
                </a:solidFill>
                <a:effectLst/>
              </a:endParaRPr>
            </a:p>
          </p:txBody>
        </p:sp>
        <p:sp>
          <p:nvSpPr>
            <p:cNvPr id="8" name="矩形 7">
              <a:extLst>
                <a:ext uri="{FF2B5EF4-FFF2-40B4-BE49-F238E27FC236}">
                  <a16:creationId xmlns:a16="http://schemas.microsoft.com/office/drawing/2014/main" id="{8B3432B9-0ADB-46EA-B6C4-0952233924CC}"/>
                </a:ext>
              </a:extLst>
            </p:cNvPr>
            <p:cNvSpPr>
              <a:spLocks/>
            </p:cNvSpPr>
            <p:nvPr/>
          </p:nvSpPr>
          <p:spPr bwMode="auto">
            <a:xfrm>
              <a:off x="3255618" y="1519981"/>
              <a:ext cx="2525781" cy="326489"/>
            </a:xfrm>
            <a:prstGeom prst="rect">
              <a:avLst/>
            </a:prstGeom>
            <a:solidFill>
              <a:schemeClr val="accent2">
                <a:lumMod val="75000"/>
              </a:schemeClr>
            </a:solidFill>
            <a:ln>
              <a:noFill/>
            </a:ln>
            <a:extLst/>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lvl="0" algn="ctr"/>
              <a:r>
                <a:rPr lang="en-US" altLang="zh-CN" sz="2000" b="1" dirty="0" err="1" smtClean="0">
                  <a:solidFill>
                    <a:schemeClr val="bg1"/>
                  </a:solidFill>
                </a:rPr>
                <a:t>Ensayos</a:t>
              </a:r>
              <a:r>
                <a:rPr lang="en-US" altLang="zh-CN" sz="2000" b="1" dirty="0" smtClean="0">
                  <a:solidFill>
                    <a:schemeClr val="bg1"/>
                  </a:solidFill>
                </a:rPr>
                <a:t> </a:t>
              </a:r>
              <a:r>
                <a:rPr lang="en-US" altLang="zh-CN" sz="2000" b="1" dirty="0" err="1" smtClean="0">
                  <a:solidFill>
                    <a:schemeClr val="bg1"/>
                  </a:solidFill>
                </a:rPr>
                <a:t>Clinicos</a:t>
              </a:r>
              <a:r>
                <a:rPr lang="en-US" altLang="zh-CN" sz="2000" b="1" dirty="0" smtClean="0">
                  <a:solidFill>
                    <a:schemeClr val="bg1"/>
                  </a:solidFill>
                </a:rPr>
                <a:t> </a:t>
              </a:r>
              <a:endParaRPr lang="zh-CN" altLang="en-US" sz="2000" b="1" dirty="0">
                <a:solidFill>
                  <a:schemeClr val="bg1"/>
                </a:solidFill>
              </a:endParaRPr>
            </a:p>
          </p:txBody>
        </p:sp>
        <p:sp>
          <p:nvSpPr>
            <p:cNvPr id="9" name="箭头: 五边形 8">
              <a:extLst>
                <a:ext uri="{FF2B5EF4-FFF2-40B4-BE49-F238E27FC236}">
                  <a16:creationId xmlns:a16="http://schemas.microsoft.com/office/drawing/2014/main" id="{8B3432B9-0ADB-46EA-B6C4-0952233924CC}"/>
                </a:ext>
              </a:extLst>
            </p:cNvPr>
            <p:cNvSpPr>
              <a:spLocks/>
            </p:cNvSpPr>
            <p:nvPr/>
          </p:nvSpPr>
          <p:spPr bwMode="auto">
            <a:xfrm>
              <a:off x="6085713" y="1167594"/>
              <a:ext cx="2518935" cy="326489"/>
            </a:xfrm>
            <a:prstGeom prst="homePlate">
              <a:avLst/>
            </a:prstGeom>
            <a:solidFill>
              <a:schemeClr val="accent3"/>
            </a:solidFill>
            <a:ln>
              <a:noFill/>
            </a:ln>
            <a:extLst/>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lvl="0" algn="ctr"/>
              <a:endParaRPr lang="zh-CN" altLang="en-US" sz="2000" b="1" dirty="0">
                <a:solidFill>
                  <a:schemeClr val="bg1"/>
                </a:solidFill>
              </a:endParaRPr>
            </a:p>
          </p:txBody>
        </p:sp>
        <p:sp>
          <p:nvSpPr>
            <p:cNvPr id="13" name="任意多边形: 形状 12"/>
            <p:cNvSpPr/>
            <p:nvPr/>
          </p:nvSpPr>
          <p:spPr>
            <a:xfrm>
              <a:off x="3058366" y="1489237"/>
              <a:ext cx="254206" cy="650833"/>
            </a:xfrm>
            <a:custGeom>
              <a:avLst/>
              <a:gdLst>
                <a:gd name="connsiteX0" fmla="*/ 0 w 346710"/>
                <a:gd name="connsiteY0" fmla="*/ 426720 h 853440"/>
                <a:gd name="connsiteX1" fmla="*/ 0 w 346710"/>
                <a:gd name="connsiteY1" fmla="*/ 853440 h 853440"/>
                <a:gd name="connsiteX2" fmla="*/ 346710 w 346710"/>
                <a:gd name="connsiteY2" fmla="*/ 426720 h 853440"/>
                <a:gd name="connsiteX3" fmla="*/ 346710 w 346710"/>
                <a:gd name="connsiteY3" fmla="*/ 0 h 853440"/>
                <a:gd name="connsiteX4" fmla="*/ 0 w 346710"/>
                <a:gd name="connsiteY4" fmla="*/ 426720 h 853440"/>
                <a:gd name="connsiteX0" fmla="*/ 0 w 346710"/>
                <a:gd name="connsiteY0" fmla="*/ 436245 h 862965"/>
                <a:gd name="connsiteX1" fmla="*/ 0 w 346710"/>
                <a:gd name="connsiteY1" fmla="*/ 862965 h 862965"/>
                <a:gd name="connsiteX2" fmla="*/ 346710 w 346710"/>
                <a:gd name="connsiteY2" fmla="*/ 436245 h 862965"/>
                <a:gd name="connsiteX3" fmla="*/ 342900 w 346710"/>
                <a:gd name="connsiteY3" fmla="*/ 0 h 862965"/>
                <a:gd name="connsiteX4" fmla="*/ 0 w 346710"/>
                <a:gd name="connsiteY4" fmla="*/ 436245 h 862965"/>
                <a:gd name="connsiteX0" fmla="*/ 1905 w 348615"/>
                <a:gd name="connsiteY0" fmla="*/ 436245 h 870585"/>
                <a:gd name="connsiteX1" fmla="*/ 0 w 348615"/>
                <a:gd name="connsiteY1" fmla="*/ 870585 h 870585"/>
                <a:gd name="connsiteX2" fmla="*/ 348615 w 348615"/>
                <a:gd name="connsiteY2" fmla="*/ 436245 h 870585"/>
                <a:gd name="connsiteX3" fmla="*/ 344805 w 348615"/>
                <a:gd name="connsiteY3" fmla="*/ 0 h 870585"/>
                <a:gd name="connsiteX4" fmla="*/ 1905 w 348615"/>
                <a:gd name="connsiteY4" fmla="*/ 436245 h 870585"/>
                <a:gd name="connsiteX0" fmla="*/ 0 w 350520"/>
                <a:gd name="connsiteY0" fmla="*/ 438150 h 870585"/>
                <a:gd name="connsiteX1" fmla="*/ 1905 w 350520"/>
                <a:gd name="connsiteY1" fmla="*/ 870585 h 870585"/>
                <a:gd name="connsiteX2" fmla="*/ 350520 w 350520"/>
                <a:gd name="connsiteY2" fmla="*/ 436245 h 870585"/>
                <a:gd name="connsiteX3" fmla="*/ 346710 w 350520"/>
                <a:gd name="connsiteY3" fmla="*/ 0 h 870585"/>
                <a:gd name="connsiteX4" fmla="*/ 0 w 350520"/>
                <a:gd name="connsiteY4" fmla="*/ 438150 h 870585"/>
                <a:gd name="connsiteX0" fmla="*/ 0 w 356235"/>
                <a:gd name="connsiteY0" fmla="*/ 438150 h 870585"/>
                <a:gd name="connsiteX1" fmla="*/ 762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35"/>
                <a:gd name="connsiteY0" fmla="*/ 438150 h 870585"/>
                <a:gd name="connsiteX1" fmla="*/ 381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88"/>
                <a:gd name="connsiteY0" fmla="*/ 434344 h 866779"/>
                <a:gd name="connsiteX1" fmla="*/ 3810 w 356288"/>
                <a:gd name="connsiteY1" fmla="*/ 866779 h 866779"/>
                <a:gd name="connsiteX2" fmla="*/ 356235 w 356288"/>
                <a:gd name="connsiteY2" fmla="*/ 432439 h 866779"/>
                <a:gd name="connsiteX3" fmla="*/ 356288 w 356288"/>
                <a:gd name="connsiteY3" fmla="*/ 0 h 866779"/>
                <a:gd name="connsiteX4" fmla="*/ 0 w 356288"/>
                <a:gd name="connsiteY4" fmla="*/ 434344 h 86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88" h="866779">
                  <a:moveTo>
                    <a:pt x="0" y="434344"/>
                  </a:moveTo>
                  <a:lnTo>
                    <a:pt x="3810" y="866779"/>
                  </a:lnTo>
                  <a:lnTo>
                    <a:pt x="356235" y="432439"/>
                  </a:lnTo>
                  <a:cubicBezTo>
                    <a:pt x="356253" y="288293"/>
                    <a:pt x="356270" y="144146"/>
                    <a:pt x="356288" y="0"/>
                  </a:cubicBezTo>
                  <a:lnTo>
                    <a:pt x="0" y="434344"/>
                  </a:lnTo>
                  <a:close/>
                </a:path>
              </a:pathLst>
            </a:custGeom>
            <a:gradFill flip="none" rotWithShape="1">
              <a:gsLst>
                <a:gs pos="0">
                  <a:schemeClr val="accent1"/>
                </a:gs>
                <a:gs pos="100000">
                  <a:schemeClr val="accent2">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p:cNvSpPr/>
            <p:nvPr/>
          </p:nvSpPr>
          <p:spPr>
            <a:xfrm>
              <a:off x="5831507" y="1167594"/>
              <a:ext cx="254206" cy="645274"/>
            </a:xfrm>
            <a:custGeom>
              <a:avLst/>
              <a:gdLst>
                <a:gd name="connsiteX0" fmla="*/ 0 w 346710"/>
                <a:gd name="connsiteY0" fmla="*/ 426720 h 853440"/>
                <a:gd name="connsiteX1" fmla="*/ 0 w 346710"/>
                <a:gd name="connsiteY1" fmla="*/ 853440 h 853440"/>
                <a:gd name="connsiteX2" fmla="*/ 346710 w 346710"/>
                <a:gd name="connsiteY2" fmla="*/ 426720 h 853440"/>
                <a:gd name="connsiteX3" fmla="*/ 346710 w 346710"/>
                <a:gd name="connsiteY3" fmla="*/ 0 h 853440"/>
                <a:gd name="connsiteX4" fmla="*/ 0 w 346710"/>
                <a:gd name="connsiteY4" fmla="*/ 426720 h 853440"/>
                <a:gd name="connsiteX0" fmla="*/ 0 w 346710"/>
                <a:gd name="connsiteY0" fmla="*/ 436245 h 862965"/>
                <a:gd name="connsiteX1" fmla="*/ 0 w 346710"/>
                <a:gd name="connsiteY1" fmla="*/ 862965 h 862965"/>
                <a:gd name="connsiteX2" fmla="*/ 346710 w 346710"/>
                <a:gd name="connsiteY2" fmla="*/ 436245 h 862965"/>
                <a:gd name="connsiteX3" fmla="*/ 342900 w 346710"/>
                <a:gd name="connsiteY3" fmla="*/ 0 h 862965"/>
                <a:gd name="connsiteX4" fmla="*/ 0 w 346710"/>
                <a:gd name="connsiteY4" fmla="*/ 436245 h 862965"/>
                <a:gd name="connsiteX0" fmla="*/ 1905 w 348615"/>
                <a:gd name="connsiteY0" fmla="*/ 436245 h 870585"/>
                <a:gd name="connsiteX1" fmla="*/ 0 w 348615"/>
                <a:gd name="connsiteY1" fmla="*/ 870585 h 870585"/>
                <a:gd name="connsiteX2" fmla="*/ 348615 w 348615"/>
                <a:gd name="connsiteY2" fmla="*/ 436245 h 870585"/>
                <a:gd name="connsiteX3" fmla="*/ 344805 w 348615"/>
                <a:gd name="connsiteY3" fmla="*/ 0 h 870585"/>
                <a:gd name="connsiteX4" fmla="*/ 1905 w 348615"/>
                <a:gd name="connsiteY4" fmla="*/ 436245 h 870585"/>
                <a:gd name="connsiteX0" fmla="*/ 0 w 350520"/>
                <a:gd name="connsiteY0" fmla="*/ 438150 h 870585"/>
                <a:gd name="connsiteX1" fmla="*/ 1905 w 350520"/>
                <a:gd name="connsiteY1" fmla="*/ 870585 h 870585"/>
                <a:gd name="connsiteX2" fmla="*/ 350520 w 350520"/>
                <a:gd name="connsiteY2" fmla="*/ 436245 h 870585"/>
                <a:gd name="connsiteX3" fmla="*/ 346710 w 350520"/>
                <a:gd name="connsiteY3" fmla="*/ 0 h 870585"/>
                <a:gd name="connsiteX4" fmla="*/ 0 w 350520"/>
                <a:gd name="connsiteY4" fmla="*/ 438150 h 870585"/>
                <a:gd name="connsiteX0" fmla="*/ 0 w 356235"/>
                <a:gd name="connsiteY0" fmla="*/ 438150 h 870585"/>
                <a:gd name="connsiteX1" fmla="*/ 762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35"/>
                <a:gd name="connsiteY0" fmla="*/ 438150 h 870585"/>
                <a:gd name="connsiteX1" fmla="*/ 381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88"/>
                <a:gd name="connsiteY0" fmla="*/ 434344 h 866779"/>
                <a:gd name="connsiteX1" fmla="*/ 3810 w 356288"/>
                <a:gd name="connsiteY1" fmla="*/ 866779 h 866779"/>
                <a:gd name="connsiteX2" fmla="*/ 356235 w 356288"/>
                <a:gd name="connsiteY2" fmla="*/ 432439 h 866779"/>
                <a:gd name="connsiteX3" fmla="*/ 356288 w 356288"/>
                <a:gd name="connsiteY3" fmla="*/ 0 h 866779"/>
                <a:gd name="connsiteX4" fmla="*/ 0 w 356288"/>
                <a:gd name="connsiteY4" fmla="*/ 434344 h 86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88" h="866779">
                  <a:moveTo>
                    <a:pt x="0" y="434344"/>
                  </a:moveTo>
                  <a:lnTo>
                    <a:pt x="3810" y="866779"/>
                  </a:lnTo>
                  <a:lnTo>
                    <a:pt x="356235" y="432439"/>
                  </a:lnTo>
                  <a:cubicBezTo>
                    <a:pt x="356253" y="288293"/>
                    <a:pt x="356270" y="144146"/>
                    <a:pt x="356288" y="0"/>
                  </a:cubicBezTo>
                  <a:lnTo>
                    <a:pt x="0" y="434344"/>
                  </a:lnTo>
                  <a:close/>
                </a:path>
              </a:pathLst>
            </a:custGeom>
            <a:gradFill flip="none" rotWithShape="1">
              <a:gsLst>
                <a:gs pos="100000">
                  <a:schemeClr val="accent3"/>
                </a:gs>
                <a:gs pos="0">
                  <a:schemeClr val="accent2">
                    <a:lumMod val="70000"/>
                    <a:lumOff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矩形 14">
            <a:extLst/>
          </p:cNvPr>
          <p:cNvSpPr>
            <a:spLocks/>
          </p:cNvSpPr>
          <p:nvPr/>
        </p:nvSpPr>
        <p:spPr bwMode="auto">
          <a:xfrm>
            <a:off x="6072603" y="1547446"/>
            <a:ext cx="2525781" cy="96116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lt1"/>
              </a:solidFill>
            </a:endParaRPr>
          </a:p>
        </p:txBody>
      </p:sp>
      <p:sp>
        <p:nvSpPr>
          <p:cNvPr id="16"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Discusión</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Rectángulo 1"/>
          <p:cNvSpPr/>
          <p:nvPr/>
        </p:nvSpPr>
        <p:spPr>
          <a:xfrm>
            <a:off x="3404607" y="1119518"/>
            <a:ext cx="2299797" cy="369332"/>
          </a:xfrm>
          <a:prstGeom prst="rect">
            <a:avLst/>
          </a:prstGeom>
          <a:ln>
            <a:noFill/>
          </a:ln>
        </p:spPr>
        <p:txBody>
          <a:bodyPr wrap="none">
            <a:spAutoFit/>
          </a:bodyPr>
          <a:lstStyle/>
          <a:p>
            <a:r>
              <a:rPr lang="es-VE" dirty="0" smtClean="0">
                <a:highlight>
                  <a:srgbClr val="00FF00"/>
                </a:highlight>
                <a:ea typeface="Calibri" panose="020F0502020204030204" pitchFamily="34" charset="0"/>
                <a:cs typeface="Times New Roman" panose="02020603050405020304" pitchFamily="18" charset="0"/>
              </a:rPr>
              <a:t> </a:t>
            </a:r>
            <a:r>
              <a:rPr lang="es-VE" dirty="0" smtClean="0"/>
              <a:t>RESPECT y CLOSURE-1</a:t>
            </a:r>
            <a:endParaRPr lang="es-VE" dirty="0"/>
          </a:p>
        </p:txBody>
      </p:sp>
    </p:spTree>
    <p:extLst>
      <p:ext uri="{BB962C8B-B14F-4D97-AF65-F5344CB8AC3E}">
        <p14:creationId xmlns:p14="http://schemas.microsoft.com/office/powerpoint/2010/main" val="2110716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0" grpId="1" animBg="1"/>
      <p:bldP spid="11" grpId="0" animBg="1"/>
      <p:bldP spid="11" grpId="1" animBg="1"/>
      <p:bldP spid="12" grpId="0" animBg="1"/>
      <p:bldP spid="12" grpId="1"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15079" y="339502"/>
            <a:ext cx="3387852" cy="369332"/>
          </a:xfrm>
          <a:prstGeom prst="rect">
            <a:avLst/>
          </a:prstGeom>
        </p:spPr>
        <p:txBody>
          <a:bodyPr wrap="none">
            <a:spAutoFit/>
          </a:bodyPr>
          <a:lstStyle/>
          <a:p>
            <a:pPr algn="ctr"/>
            <a:r>
              <a:rPr lang="es-VE" b="1" i="1" u="sng" dirty="0" smtClean="0">
                <a:solidFill>
                  <a:prstClr val="black"/>
                </a:solidFill>
                <a:effectLst>
                  <a:outerShdw blurRad="38100" dist="38100" dir="2700000" algn="tl">
                    <a:srgbClr val="000000">
                      <a:alpha val="43137"/>
                    </a:srgbClr>
                  </a:outerShdw>
                </a:effectLst>
              </a:rPr>
              <a:t>TOMOGRAFÍA COMPUTADA (TC), </a:t>
            </a:r>
            <a:endParaRPr lang="es-VE" b="1" i="1" u="sng" dirty="0">
              <a:solidFill>
                <a:prstClr val="black"/>
              </a:solidFill>
              <a:effectLst>
                <a:outerShdw blurRad="38100" dist="38100" dir="2700000" algn="tl">
                  <a:srgbClr val="000000">
                    <a:alpha val="43137"/>
                  </a:srgbClr>
                </a:outerShdw>
              </a:effectLst>
            </a:endParaRPr>
          </a:p>
        </p:txBody>
      </p:sp>
      <p:sp>
        <p:nvSpPr>
          <p:cNvPr id="8" name="AutoShape 2" descr="https://revistas.javeriana.edu.co/files-articulos/UMED/60-3%20(2019-III)/231059231008/231059231008_gf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solidFill>
                <a:prstClr val="black"/>
              </a:solidFill>
            </a:endParaRPr>
          </a:p>
        </p:txBody>
      </p:sp>
      <p:sp>
        <p:nvSpPr>
          <p:cNvPr id="2" name="Rectángulo 1"/>
          <p:cNvSpPr/>
          <p:nvPr/>
        </p:nvSpPr>
        <p:spPr>
          <a:xfrm>
            <a:off x="343338" y="1067695"/>
            <a:ext cx="7884367" cy="1200329"/>
          </a:xfrm>
          <a:prstGeom prst="rect">
            <a:avLst/>
          </a:prstGeom>
        </p:spPr>
        <p:txBody>
          <a:bodyPr wrap="square">
            <a:spAutoFit/>
          </a:bodyPr>
          <a:lstStyle/>
          <a:p>
            <a:r>
              <a:rPr lang="es-VE" b="1" i="1" dirty="0" smtClean="0">
                <a:solidFill>
                  <a:srgbClr val="FF0000"/>
                </a:solidFill>
                <a:latin typeface="Calibri Light" panose="020F0302020204030204"/>
              </a:rPr>
              <a:t>Importante recordar que…</a:t>
            </a:r>
            <a:endParaRPr lang="es-VE" dirty="0" smtClean="0">
              <a:solidFill>
                <a:prstClr val="black"/>
              </a:solidFill>
              <a:latin typeface="Calibri Light" panose="020F0302020204030204"/>
            </a:endParaRPr>
          </a:p>
          <a:p>
            <a:pPr algn="just"/>
            <a:r>
              <a:rPr lang="es-VE" b="1" i="1" dirty="0" smtClean="0">
                <a:solidFill>
                  <a:prstClr val="black"/>
                </a:solidFill>
                <a:latin typeface="Calibri Light" panose="020F0302020204030204"/>
              </a:rPr>
              <a:t>Las </a:t>
            </a:r>
            <a:r>
              <a:rPr lang="es-VE" b="1" i="1" dirty="0">
                <a:solidFill>
                  <a:prstClr val="black"/>
                </a:solidFill>
                <a:latin typeface="Calibri Light" panose="020F0302020204030204"/>
              </a:rPr>
              <a:t>estructuras con </a:t>
            </a:r>
            <a:r>
              <a:rPr lang="es-VE" b="1" i="1" dirty="0" smtClean="0">
                <a:solidFill>
                  <a:prstClr val="black"/>
                </a:solidFill>
                <a:latin typeface="Calibri Light" panose="020F0302020204030204"/>
              </a:rPr>
              <a:t>densidad </a:t>
            </a:r>
            <a:r>
              <a:rPr lang="es-VE" b="1" i="1" dirty="0">
                <a:solidFill>
                  <a:prstClr val="black"/>
                </a:solidFill>
                <a:latin typeface="Calibri Light" panose="020F0302020204030204"/>
              </a:rPr>
              <a:t>menor como el agua, la grasa y el aire se denominan </a:t>
            </a:r>
            <a:r>
              <a:rPr lang="es-VE" b="1" i="1" dirty="0" err="1">
                <a:solidFill>
                  <a:srgbClr val="FF0000"/>
                </a:solidFill>
                <a:latin typeface="Calibri Light" panose="020F0302020204030204"/>
              </a:rPr>
              <a:t>hipodensas</a:t>
            </a:r>
            <a:r>
              <a:rPr lang="es-VE" b="1" i="1" dirty="0">
                <a:solidFill>
                  <a:srgbClr val="FF0000"/>
                </a:solidFill>
                <a:latin typeface="Calibri Light" panose="020F0302020204030204"/>
              </a:rPr>
              <a:t> </a:t>
            </a:r>
            <a:r>
              <a:rPr lang="es-VE" b="1" i="1" dirty="0">
                <a:solidFill>
                  <a:prstClr val="black"/>
                </a:solidFill>
                <a:latin typeface="Calibri Light" panose="020F0302020204030204"/>
              </a:rPr>
              <a:t>y las de densidad superior como la sangre fresca, el hueso o metales son </a:t>
            </a:r>
            <a:r>
              <a:rPr lang="es-VE" b="1" i="1" dirty="0" err="1">
                <a:solidFill>
                  <a:srgbClr val="FF0000"/>
                </a:solidFill>
                <a:latin typeface="Calibri Light" panose="020F0302020204030204"/>
              </a:rPr>
              <a:t>hiperdensos</a:t>
            </a:r>
            <a:r>
              <a:rPr lang="es-VE" b="1" i="1" dirty="0">
                <a:solidFill>
                  <a:srgbClr val="FF0000"/>
                </a:solidFill>
                <a:latin typeface="Calibri Light" panose="020F0302020204030204"/>
              </a:rPr>
              <a:t>.</a:t>
            </a:r>
            <a:r>
              <a:rPr lang="es-VE" b="1" i="1" dirty="0">
                <a:solidFill>
                  <a:prstClr val="black"/>
                </a:solidFill>
                <a:latin typeface="Calibri Light" panose="020F0302020204030204"/>
              </a:rPr>
              <a:t> Los tejidos blandos son </a:t>
            </a:r>
            <a:r>
              <a:rPr lang="es-VE" b="1" i="1" dirty="0" err="1">
                <a:solidFill>
                  <a:srgbClr val="FF0000"/>
                </a:solidFill>
                <a:latin typeface="Calibri Light" panose="020F0302020204030204"/>
              </a:rPr>
              <a:t>isodensos</a:t>
            </a:r>
            <a:r>
              <a:rPr lang="es-VE" b="1" i="1" dirty="0">
                <a:solidFill>
                  <a:srgbClr val="FF0000"/>
                </a:solidFill>
                <a:latin typeface="Calibri Light" panose="020F0302020204030204"/>
              </a:rPr>
              <a:t>.</a:t>
            </a:r>
          </a:p>
        </p:txBody>
      </p:sp>
      <p:pic>
        <p:nvPicPr>
          <p:cNvPr id="3" name="Imagen 2"/>
          <p:cNvPicPr>
            <a:picLocks noChangeAspect="1"/>
          </p:cNvPicPr>
          <p:nvPr/>
        </p:nvPicPr>
        <p:blipFill>
          <a:blip r:embed="rId3"/>
          <a:stretch>
            <a:fillRect/>
          </a:stretch>
        </p:blipFill>
        <p:spPr>
          <a:xfrm>
            <a:off x="365010" y="2828170"/>
            <a:ext cx="3824249" cy="1095814"/>
          </a:xfrm>
          <a:prstGeom prst="rect">
            <a:avLst/>
          </a:prstGeom>
          <a:ln>
            <a:solidFill>
              <a:schemeClr val="tx1"/>
            </a:solidFill>
          </a:ln>
        </p:spPr>
      </p:pic>
      <p:pic>
        <p:nvPicPr>
          <p:cNvPr id="11" name="Imagen 10"/>
          <p:cNvPicPr>
            <a:picLocks noChangeAspect="1"/>
          </p:cNvPicPr>
          <p:nvPr/>
        </p:nvPicPr>
        <p:blipFill>
          <a:blip r:embed="rId4"/>
          <a:stretch>
            <a:fillRect/>
          </a:stretch>
        </p:blipFill>
        <p:spPr>
          <a:xfrm>
            <a:off x="5580111" y="2131365"/>
            <a:ext cx="2467809" cy="2673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3" name="Conector recto de flecha 12"/>
          <p:cNvCxnSpPr/>
          <p:nvPr/>
        </p:nvCxnSpPr>
        <p:spPr>
          <a:xfrm flipV="1">
            <a:off x="6012160" y="3363838"/>
            <a:ext cx="504056" cy="7200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5445864" y="4236830"/>
            <a:ext cx="1368152" cy="369332"/>
          </a:xfrm>
          <a:prstGeom prst="rect">
            <a:avLst/>
          </a:prstGeom>
          <a:noFill/>
          <a:ln>
            <a:solidFill>
              <a:srgbClr val="FFFF00"/>
            </a:solidFill>
          </a:ln>
        </p:spPr>
        <p:txBody>
          <a:bodyPr wrap="square" rtlCol="0">
            <a:spAutoFit/>
          </a:bodyPr>
          <a:lstStyle/>
          <a:p>
            <a:r>
              <a:rPr lang="es-VE" b="1" dirty="0" err="1" smtClean="0">
                <a:solidFill>
                  <a:srgbClr val="FF0000"/>
                </a:solidFill>
                <a:effectLst>
                  <a:outerShdw blurRad="38100" dist="38100" dir="2700000" algn="tl">
                    <a:srgbClr val="000000">
                      <a:alpha val="43137"/>
                    </a:srgbClr>
                  </a:outerShdw>
                </a:effectLst>
              </a:rPr>
              <a:t>Hipodenso</a:t>
            </a:r>
            <a:endParaRPr lang="es-VE" b="1" dirty="0">
              <a:solidFill>
                <a:srgbClr val="FF0000"/>
              </a:solidFill>
              <a:effectLst>
                <a:outerShdw blurRad="38100" dist="38100" dir="2700000" algn="tl">
                  <a:srgbClr val="000000">
                    <a:alpha val="43137"/>
                  </a:srgbClr>
                </a:outerShdw>
              </a:effectLst>
            </a:endParaRPr>
          </a:p>
        </p:txBody>
      </p:sp>
      <p:cxnSp>
        <p:nvCxnSpPr>
          <p:cNvPr id="16" name="Conector recto de flecha 15"/>
          <p:cNvCxnSpPr/>
          <p:nvPr/>
        </p:nvCxnSpPr>
        <p:spPr>
          <a:xfrm>
            <a:off x="7380312" y="3003798"/>
            <a:ext cx="72008" cy="5760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6915410" y="2511431"/>
            <a:ext cx="1281505" cy="369332"/>
          </a:xfrm>
          <a:prstGeom prst="rect">
            <a:avLst/>
          </a:prstGeom>
          <a:noFill/>
          <a:ln>
            <a:solidFill>
              <a:srgbClr val="FFFF00"/>
            </a:solidFill>
          </a:ln>
        </p:spPr>
        <p:txBody>
          <a:bodyPr wrap="none" rtlCol="0">
            <a:spAutoFit/>
          </a:bodyPr>
          <a:lstStyle/>
          <a:p>
            <a:r>
              <a:rPr lang="es-VE" b="1" dirty="0" err="1" smtClean="0">
                <a:solidFill>
                  <a:srgbClr val="FF0000"/>
                </a:solidFill>
              </a:rPr>
              <a:t>Hiperdenso</a:t>
            </a:r>
            <a:endParaRPr lang="es-VE" b="1" dirty="0">
              <a:solidFill>
                <a:srgbClr val="FF0000"/>
              </a:solidFill>
            </a:endParaRPr>
          </a:p>
        </p:txBody>
      </p:sp>
      <p:sp>
        <p:nvSpPr>
          <p:cNvPr id="19" name="9 Rectángulo"/>
          <p:cNvSpPr/>
          <p:nvPr/>
        </p:nvSpPr>
        <p:spPr>
          <a:xfrm>
            <a:off x="318055" y="2314191"/>
            <a:ext cx="4444188" cy="2308324"/>
          </a:xfrm>
          <a:prstGeom prst="rect">
            <a:avLst/>
          </a:prstGeom>
          <a:solidFill>
            <a:srgbClr val="FFFF00"/>
          </a:solidFill>
        </p:spPr>
        <p:txBody>
          <a:bodyPr wrap="square">
            <a:spAutoFit/>
          </a:bodyPr>
          <a:lstStyle/>
          <a:p>
            <a:r>
              <a:rPr lang="es-VE" sz="1600" b="1" i="1" dirty="0" smtClean="0">
                <a:solidFill>
                  <a:prstClr val="black"/>
                </a:solidFill>
              </a:rPr>
              <a:t>Se </a:t>
            </a:r>
            <a:r>
              <a:rPr lang="es-VE" sz="1600" b="1" i="1" dirty="0">
                <a:solidFill>
                  <a:prstClr val="black"/>
                </a:solidFill>
              </a:rPr>
              <a:t>pueden observar otros elementos como cambios isquémicos </a:t>
            </a:r>
            <a:r>
              <a:rPr lang="es-VE" sz="1600" b="1" i="1" dirty="0" smtClean="0">
                <a:solidFill>
                  <a:prstClr val="black"/>
                </a:solidFill>
              </a:rPr>
              <a:t>tempranos:</a:t>
            </a:r>
          </a:p>
          <a:p>
            <a:pPr marL="285750" indent="-285750">
              <a:buFont typeface="Wingdings" pitchFamily="2" charset="2"/>
              <a:buChar char="ü"/>
            </a:pPr>
            <a:r>
              <a:rPr lang="es-VE" sz="1600" dirty="0" smtClean="0">
                <a:solidFill>
                  <a:prstClr val="black"/>
                </a:solidFill>
              </a:rPr>
              <a:t> </a:t>
            </a:r>
            <a:r>
              <a:rPr lang="es-VE" sz="1600" dirty="0" err="1">
                <a:solidFill>
                  <a:prstClr val="black"/>
                </a:solidFill>
              </a:rPr>
              <a:t>H</a:t>
            </a:r>
            <a:r>
              <a:rPr lang="es-VE" sz="1600" dirty="0" err="1" smtClean="0">
                <a:solidFill>
                  <a:prstClr val="black"/>
                </a:solidFill>
              </a:rPr>
              <a:t>ipodensidades</a:t>
            </a:r>
            <a:r>
              <a:rPr lang="es-VE" sz="1600" dirty="0" smtClean="0">
                <a:solidFill>
                  <a:prstClr val="black"/>
                </a:solidFill>
              </a:rPr>
              <a:t> </a:t>
            </a:r>
            <a:r>
              <a:rPr lang="es-VE" sz="1600" dirty="0">
                <a:solidFill>
                  <a:prstClr val="black"/>
                </a:solidFill>
              </a:rPr>
              <a:t>leves del parénquima con pérdida de la diferenciación de las sustancias gris y blanca</a:t>
            </a:r>
            <a:r>
              <a:rPr lang="es-VE" sz="1600" dirty="0" smtClean="0">
                <a:solidFill>
                  <a:prstClr val="black"/>
                </a:solidFill>
              </a:rPr>
              <a:t>.</a:t>
            </a:r>
          </a:p>
          <a:p>
            <a:pPr marL="285750" indent="-285750">
              <a:buFont typeface="Wingdings" pitchFamily="2" charset="2"/>
              <a:buChar char="ü"/>
            </a:pPr>
            <a:r>
              <a:rPr lang="es-VE" sz="1600" dirty="0" smtClean="0">
                <a:solidFill>
                  <a:prstClr val="black"/>
                </a:solidFill>
              </a:rPr>
              <a:t> </a:t>
            </a:r>
            <a:r>
              <a:rPr lang="es-VE" sz="1600" dirty="0">
                <a:solidFill>
                  <a:prstClr val="black"/>
                </a:solidFill>
              </a:rPr>
              <a:t>Los infartos antiguos que se observan como </a:t>
            </a:r>
            <a:r>
              <a:rPr lang="es-VE" sz="1600" dirty="0" err="1">
                <a:solidFill>
                  <a:prstClr val="black"/>
                </a:solidFill>
              </a:rPr>
              <a:t>hipodensidades</a:t>
            </a:r>
            <a:r>
              <a:rPr lang="es-VE" sz="1600" dirty="0">
                <a:solidFill>
                  <a:prstClr val="black"/>
                </a:solidFill>
              </a:rPr>
              <a:t> bien definidas del parénquima y la </a:t>
            </a:r>
            <a:r>
              <a:rPr lang="es-VE" sz="1600" dirty="0" err="1">
                <a:solidFill>
                  <a:prstClr val="black"/>
                </a:solidFill>
              </a:rPr>
              <a:t>hiperdensidad</a:t>
            </a:r>
            <a:r>
              <a:rPr lang="es-VE" sz="1600" dirty="0">
                <a:solidFill>
                  <a:prstClr val="black"/>
                </a:solidFill>
              </a:rPr>
              <a:t> de una arteria se asocia con oclusión trombótica de grandes </a:t>
            </a:r>
            <a:r>
              <a:rPr lang="es-VE" sz="1600" dirty="0" smtClean="0">
                <a:solidFill>
                  <a:prstClr val="black"/>
                </a:solidFill>
              </a:rPr>
              <a:t>vasos.</a:t>
            </a:r>
            <a:endParaRPr lang="es-VE" sz="1600" dirty="0">
              <a:solidFill>
                <a:prstClr val="black"/>
              </a:solidFill>
            </a:endParaRPr>
          </a:p>
        </p:txBody>
      </p:sp>
      <p:sp>
        <p:nvSpPr>
          <p:cNvPr id="18" name="CuadroTexto 17"/>
          <p:cNvSpPr txBox="1"/>
          <p:nvPr/>
        </p:nvSpPr>
        <p:spPr>
          <a:xfrm>
            <a:off x="-54736" y="4773142"/>
            <a:ext cx="5455062" cy="415498"/>
          </a:xfrm>
          <a:prstGeom prst="rect">
            <a:avLst/>
          </a:prstGeom>
          <a:noFill/>
        </p:spPr>
        <p:txBody>
          <a:bodyPr wrap="square" rtlCol="0">
            <a:spAutoFit/>
          </a:bodyPr>
          <a:lstStyle/>
          <a:p>
            <a:pPr algn="ctr"/>
            <a:r>
              <a:rPr lang="es-VE" sz="1050" dirty="0" smtClean="0">
                <a:solidFill>
                  <a:prstClr val="black"/>
                </a:solidFill>
              </a:rPr>
              <a:t>Imágenes Diagnósticas,</a:t>
            </a:r>
            <a:r>
              <a:rPr lang="es-VE" sz="1050" b="1" dirty="0">
                <a:solidFill>
                  <a:prstClr val="black"/>
                </a:solidFill>
              </a:rPr>
              <a:t> Módulo </a:t>
            </a:r>
            <a:r>
              <a:rPr lang="es-VE" sz="1050" dirty="0">
                <a:solidFill>
                  <a:prstClr val="black"/>
                </a:solidFill>
              </a:rPr>
              <a:t>Generalidades en </a:t>
            </a:r>
            <a:r>
              <a:rPr lang="es-VE" sz="1050" dirty="0" err="1" smtClean="0">
                <a:solidFill>
                  <a:prstClr val="black"/>
                </a:solidFill>
              </a:rPr>
              <a:t>Neuroimágenes</a:t>
            </a:r>
            <a:r>
              <a:rPr lang="es-VE" sz="1050" dirty="0" smtClean="0">
                <a:solidFill>
                  <a:prstClr val="black"/>
                </a:solidFill>
              </a:rPr>
              <a:t>. Universidad de Colombia. 2020-</a:t>
            </a:r>
            <a:endParaRPr lang="es-VE" sz="1050" dirty="0">
              <a:solidFill>
                <a:prstClr val="black"/>
              </a:solidFill>
            </a:endParaRPr>
          </a:p>
        </p:txBody>
      </p:sp>
    </p:spTree>
    <p:extLst>
      <p:ext uri="{BB962C8B-B14F-4D97-AF65-F5344CB8AC3E}">
        <p14:creationId xmlns:p14="http://schemas.microsoft.com/office/powerpoint/2010/main" val="4194157538"/>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8">
            <a:extLst>
              <a:ext uri="{FF2B5EF4-FFF2-40B4-BE49-F238E27FC236}">
                <a16:creationId xmlns:a16="http://schemas.microsoft.com/office/drawing/2014/main" id="{5FCB5A2A-0A5F-48B1-A215-09F27028129E}"/>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2">
            <a:extLst>
              <a:ext uri="{FF2B5EF4-FFF2-40B4-BE49-F238E27FC236}">
                <a16:creationId xmlns:a16="http://schemas.microsoft.com/office/drawing/2014/main" id="{B9035F64-8700-4C75-9CDF-0A42A9FCF1B3}"/>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
            <a:extLst>
              <a:ext uri="{FF2B5EF4-FFF2-40B4-BE49-F238E27FC236}">
                <a16:creationId xmlns:a16="http://schemas.microsoft.com/office/drawing/2014/main" id="{7F892FD4-C230-4690-8F95-83081AFA6CC8}"/>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
            <a:extLst>
              <a:ext uri="{FF2B5EF4-FFF2-40B4-BE49-F238E27FC236}">
                <a16:creationId xmlns:a16="http://schemas.microsoft.com/office/drawing/2014/main" id="{27B072DB-93A9-4B2A-8E7F-35E33FE00E70}"/>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4">
            <a:extLst>
              <a:ext uri="{FF2B5EF4-FFF2-40B4-BE49-F238E27FC236}">
                <a16:creationId xmlns:a16="http://schemas.microsoft.com/office/drawing/2014/main" id="{5BD84138-A935-414C-90FF-B94CC16DB72F}"/>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5">
            <a:extLst>
              <a:ext uri="{FF2B5EF4-FFF2-40B4-BE49-F238E27FC236}">
                <a16:creationId xmlns:a16="http://schemas.microsoft.com/office/drawing/2014/main" id="{FD851B55-9FD6-45ED-BFCD-F9333137B2C6}"/>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
            <a:extLst>
              <a:ext uri="{FF2B5EF4-FFF2-40B4-BE49-F238E27FC236}">
                <a16:creationId xmlns:a16="http://schemas.microsoft.com/office/drawing/2014/main" id="{A0B2C631-D37E-4893-BB05-02B68953D592}"/>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矩形 30">
            <a:extLst>
              <a:ext uri="{FF2B5EF4-FFF2-40B4-BE49-F238E27FC236}">
                <a16:creationId xmlns:a16="http://schemas.microsoft.com/office/drawing/2014/main" id="{84694A8A-6F5A-48DF-9802-281FF6292ADC}"/>
              </a:ext>
            </a:extLst>
          </p:cNvPr>
          <p:cNvSpPr/>
          <p:nvPr/>
        </p:nvSpPr>
        <p:spPr>
          <a:xfrm>
            <a:off x="4107006" y="1158734"/>
            <a:ext cx="1354766" cy="1323439"/>
          </a:xfrm>
          <a:prstGeom prst="rect">
            <a:avLst/>
          </a:prstGeom>
        </p:spPr>
        <p:txBody>
          <a:bodyPr wrap="square">
            <a:spAutoFit/>
          </a:bodyPr>
          <a:lstStyle/>
          <a:p>
            <a:pPr fontAlgn="auto">
              <a:spcBef>
                <a:spcPts val="0"/>
              </a:spcBef>
              <a:spcAft>
                <a:spcPts val="0"/>
              </a:spcAft>
              <a:defRPr/>
            </a:pPr>
            <a:r>
              <a:rPr lang="en-US" altLang="zh-CN" sz="8000" spc="300" dirty="0" smtClean="0">
                <a:latin typeface="Agency FB" panose="020B0503020202020204" pitchFamily="34" charset="0"/>
                <a:cs typeface="+mn-ea"/>
                <a:sym typeface="+mn-lt"/>
              </a:rPr>
              <a:t>07</a:t>
            </a:r>
            <a:endParaRPr lang="zh-CN" altLang="en-US" sz="8000" spc="300" dirty="0">
              <a:latin typeface="Agency FB" panose="020B0503020202020204" pitchFamily="34" charset="0"/>
              <a:cs typeface="+mn-ea"/>
              <a:sym typeface="+mn-lt"/>
            </a:endParaRPr>
          </a:p>
        </p:txBody>
      </p:sp>
      <p:sp>
        <p:nvSpPr>
          <p:cNvPr id="44" name="TextBox 7">
            <a:extLst>
              <a:ext uri="{FF2B5EF4-FFF2-40B4-BE49-F238E27FC236}">
                <a16:creationId xmlns:a16="http://schemas.microsoft.com/office/drawing/2014/main" id="{671DE4AA-FF54-46B6-9BDE-C16C9F2E649C}"/>
              </a:ext>
            </a:extLst>
          </p:cNvPr>
          <p:cNvSpPr>
            <a:spLocks noChangeArrowheads="1"/>
          </p:cNvSpPr>
          <p:nvPr/>
        </p:nvSpPr>
        <p:spPr bwMode="auto">
          <a:xfrm>
            <a:off x="2699793" y="2357486"/>
            <a:ext cx="374441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s-VE" altLang="zh-CN" sz="2800" b="1" dirty="0" smtClean="0">
                <a:solidFill>
                  <a:srgbClr val="007779"/>
                </a:solidFill>
                <a:latin typeface="微软雅黑" panose="020B0503020204020204" pitchFamily="34" charset="-122"/>
                <a:ea typeface="微软雅黑" panose="020B0503020204020204" pitchFamily="34" charset="-122"/>
                <a:cs typeface="+mn-ea"/>
                <a:sym typeface="+mn-lt"/>
              </a:rPr>
              <a:t>Conclusiones</a:t>
            </a:r>
            <a:endParaRPr lang="zh-CN" altLang="en-US" sz="2800" b="1"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947390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par>
                          <p:cTn id="24" fill="hold">
                            <p:stCondLst>
                              <p:cond delay="1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44"/>
                                        </p:tgtEl>
                                        <p:attrNameLst>
                                          <p:attrName>style.visibility</p:attrName>
                                        </p:attrNameLst>
                                      </p:cBhvr>
                                      <p:to>
                                        <p:strVal val="visible"/>
                                      </p:to>
                                    </p:set>
                                    <p:anim by="(-#ppt_w*2)" calcmode="lin" valueType="num">
                                      <p:cBhvr rctx="PPT">
                                        <p:cTn id="27" dur="500" autoRev="1" fill="hold">
                                          <p:stCondLst>
                                            <p:cond delay="0"/>
                                          </p:stCondLst>
                                        </p:cTn>
                                        <p:tgtEl>
                                          <p:spTgt spid="44"/>
                                        </p:tgtEl>
                                        <p:attrNameLst>
                                          <p:attrName>ppt_w</p:attrName>
                                        </p:attrNameLst>
                                      </p:cBhvr>
                                    </p:anim>
                                    <p:anim by="(#ppt_w*0.50)" calcmode="lin" valueType="num">
                                      <p:cBhvr>
                                        <p:cTn id="28" dur="500" decel="50000" autoRev="1" fill="hold">
                                          <p:stCondLst>
                                            <p:cond delay="0"/>
                                          </p:stCondLst>
                                        </p:cTn>
                                        <p:tgtEl>
                                          <p:spTgt spid="44"/>
                                        </p:tgtEl>
                                        <p:attrNameLst>
                                          <p:attrName>ppt_x</p:attrName>
                                        </p:attrNameLst>
                                      </p:cBhvr>
                                    </p:anim>
                                    <p:anim from="(-#ppt_h/2)" to="(#ppt_y)" calcmode="lin" valueType="num">
                                      <p:cBhvr>
                                        <p:cTn id="29" dur="1000" fill="hold">
                                          <p:stCondLst>
                                            <p:cond delay="0"/>
                                          </p:stCondLst>
                                        </p:cTn>
                                        <p:tgtEl>
                                          <p:spTgt spid="44"/>
                                        </p:tgtEl>
                                        <p:attrNameLst>
                                          <p:attrName>ppt_y</p:attrName>
                                        </p:attrNameLst>
                                      </p:cBhvr>
                                    </p:anim>
                                    <p:animRot by="21600000">
                                      <p:cBhvr>
                                        <p:cTn id="30" dur="1000" fill="hold">
                                          <p:stCondLst>
                                            <p:cond delay="0"/>
                                          </p:stCondLst>
                                        </p:cTn>
                                        <p:tgtEl>
                                          <p:spTgt spid="44"/>
                                        </p:tgtEl>
                                        <p:attrNameLst>
                                          <p:attrName>r</p:attrName>
                                        </p:attrNameLst>
                                      </p:cBhvr>
                                    </p:animRot>
                                  </p:childTnLst>
                                </p:cTn>
                              </p:par>
                            </p:childTnLst>
                          </p:cTn>
                        </p:par>
                        <p:par>
                          <p:cTn id="31" fill="hold">
                            <p:stCondLst>
                              <p:cond delay="3100"/>
                            </p:stCondLst>
                            <p:childTnLst>
                              <p:par>
                                <p:cTn id="32" presetID="36" presetClass="emph" presetSubtype="0" fill="hold" grpId="1" nodeType="afterEffect">
                                  <p:stCondLst>
                                    <p:cond delay="0"/>
                                  </p:stCondLst>
                                  <p:iterate type="lt">
                                    <p:tmPct val="10000"/>
                                  </p:iterate>
                                  <p:childTnLst>
                                    <p:animScale>
                                      <p:cBhvr>
                                        <p:cTn id="33" dur="250" autoRev="1" fill="hold">
                                          <p:stCondLst>
                                            <p:cond delay="0"/>
                                          </p:stCondLst>
                                        </p:cTn>
                                        <p:tgtEl>
                                          <p:spTgt spid="44"/>
                                        </p:tgtEl>
                                      </p:cBhvr>
                                      <p:to x="80000" y="100000"/>
                                    </p:animScale>
                                    <p:anim by="(#ppt_w*0.10)" calcmode="lin" valueType="num">
                                      <p:cBhvr>
                                        <p:cTn id="34" dur="250" autoRev="1" fill="hold">
                                          <p:stCondLst>
                                            <p:cond delay="0"/>
                                          </p:stCondLst>
                                        </p:cTn>
                                        <p:tgtEl>
                                          <p:spTgt spid="44"/>
                                        </p:tgtEl>
                                        <p:attrNameLst>
                                          <p:attrName>ppt_x</p:attrName>
                                        </p:attrNameLst>
                                      </p:cBhvr>
                                    </p:anim>
                                    <p:anim by="(-#ppt_w*0.10)" calcmode="lin" valueType="num">
                                      <p:cBhvr>
                                        <p:cTn id="35" dur="250" autoRev="1" fill="hold">
                                          <p:stCondLst>
                                            <p:cond delay="0"/>
                                          </p:stCondLst>
                                        </p:cTn>
                                        <p:tgtEl>
                                          <p:spTgt spid="44"/>
                                        </p:tgtEl>
                                        <p:attrNameLst>
                                          <p:attrName>ppt_y</p:attrName>
                                        </p:attrNameLst>
                                      </p:cBhvr>
                                    </p:anim>
                                    <p:animRot by="-480000">
                                      <p:cBhvr>
                                        <p:cTn id="36" dur="250" autoRev="1" fill="hold">
                                          <p:stCondLst>
                                            <p:cond delay="0"/>
                                          </p:stCondLst>
                                        </p:cTn>
                                        <p:tgtEl>
                                          <p:spTgt spid="44"/>
                                        </p:tgtEl>
                                        <p:attrNameLst>
                                          <p:attrName>r</p:attrName>
                                        </p:attrNameLst>
                                      </p:cBhvr>
                                    </p:animRot>
                                  </p:childTnLst>
                                </p:cTn>
                              </p:par>
                            </p:childTnLst>
                          </p:cTn>
                        </p:par>
                        <p:par>
                          <p:cTn id="37" fill="hold">
                            <p:stCondLst>
                              <p:cond delay="4150"/>
                            </p:stCondLst>
                            <p:childTnLst>
                              <p:par>
                                <p:cTn id="38" presetID="2" presetClass="entr" presetSubtype="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465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515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9" grpId="0" animBg="1"/>
      <p:bldP spid="30" grpId="0" animBg="1"/>
      <p:bldP spid="31" grpId="0"/>
      <p:bldP spid="44" grpId="0"/>
      <p:bldP spid="44"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81352" y="621683"/>
            <a:ext cx="648019" cy="574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4" name="组合 13"/>
          <p:cNvGrpSpPr/>
          <p:nvPr/>
        </p:nvGrpSpPr>
        <p:grpSpPr>
          <a:xfrm>
            <a:off x="611560" y="771550"/>
            <a:ext cx="5760640" cy="4350124"/>
            <a:chOff x="1829371" y="1096028"/>
            <a:chExt cx="3326130" cy="3326130"/>
          </a:xfrm>
        </p:grpSpPr>
        <p:sp>
          <p:nvSpPr>
            <p:cNvPr id="4" name="矩形 3"/>
            <p:cNvSpPr/>
            <p:nvPr/>
          </p:nvSpPr>
          <p:spPr>
            <a:xfrm>
              <a:off x="1829371" y="1096028"/>
              <a:ext cx="3326130" cy="3326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任意多边形: 形状 10"/>
            <p:cNvSpPr>
              <a:spLocks noChangeAspect="1"/>
            </p:cNvSpPr>
            <p:nvPr/>
          </p:nvSpPr>
          <p:spPr bwMode="auto">
            <a:xfrm>
              <a:off x="2256513" y="1433889"/>
              <a:ext cx="280709" cy="355491"/>
            </a:xfrm>
            <a:custGeom>
              <a:avLst/>
              <a:gdLst>
                <a:gd name="T0" fmla="*/ 35 w 38"/>
                <a:gd name="T1" fmla="*/ 6 h 51"/>
                <a:gd name="T2" fmla="*/ 29 w 38"/>
                <a:gd name="T3" fmla="*/ 6 h 51"/>
                <a:gd name="T4" fmla="*/ 21 w 38"/>
                <a:gd name="T5" fmla="*/ 0 h 51"/>
                <a:gd name="T6" fmla="*/ 18 w 38"/>
                <a:gd name="T7" fmla="*/ 0 h 51"/>
                <a:gd name="T8" fmla="*/ 10 w 38"/>
                <a:gd name="T9" fmla="*/ 6 h 51"/>
                <a:gd name="T10" fmla="*/ 3 w 38"/>
                <a:gd name="T11" fmla="*/ 6 h 51"/>
                <a:gd name="T12" fmla="*/ 0 w 38"/>
                <a:gd name="T13" fmla="*/ 10 h 51"/>
                <a:gd name="T14" fmla="*/ 0 w 38"/>
                <a:gd name="T15" fmla="*/ 48 h 51"/>
                <a:gd name="T16" fmla="*/ 3 w 38"/>
                <a:gd name="T17" fmla="*/ 51 h 51"/>
                <a:gd name="T18" fmla="*/ 35 w 38"/>
                <a:gd name="T19" fmla="*/ 51 h 51"/>
                <a:gd name="T20" fmla="*/ 38 w 38"/>
                <a:gd name="T21" fmla="*/ 48 h 51"/>
                <a:gd name="T22" fmla="*/ 38 w 38"/>
                <a:gd name="T23" fmla="*/ 10 h 51"/>
                <a:gd name="T24" fmla="*/ 35 w 38"/>
                <a:gd name="T25" fmla="*/ 6 h 51"/>
                <a:gd name="T26" fmla="*/ 18 w 38"/>
                <a:gd name="T27" fmla="*/ 3 h 51"/>
                <a:gd name="T28" fmla="*/ 21 w 38"/>
                <a:gd name="T29" fmla="*/ 3 h 51"/>
                <a:gd name="T30" fmla="*/ 25 w 38"/>
                <a:gd name="T31" fmla="*/ 6 h 51"/>
                <a:gd name="T32" fmla="*/ 13 w 38"/>
                <a:gd name="T33" fmla="*/ 6 h 51"/>
                <a:gd name="T34" fmla="*/ 18 w 38"/>
                <a:gd name="T35" fmla="*/ 3 h 51"/>
                <a:gd name="T36" fmla="*/ 35 w 38"/>
                <a:gd name="T37" fmla="*/ 46 h 51"/>
                <a:gd name="T38" fmla="*/ 34 w 38"/>
                <a:gd name="T39" fmla="*/ 48 h 51"/>
                <a:gd name="T40" fmla="*/ 5 w 38"/>
                <a:gd name="T41" fmla="*/ 48 h 51"/>
                <a:gd name="T42" fmla="*/ 3 w 38"/>
                <a:gd name="T43" fmla="*/ 46 h 51"/>
                <a:gd name="T44" fmla="*/ 3 w 38"/>
                <a:gd name="T45" fmla="*/ 42 h 51"/>
                <a:gd name="T46" fmla="*/ 35 w 38"/>
                <a:gd name="T47" fmla="*/ 42 h 51"/>
                <a:gd name="T48" fmla="*/ 35 w 38"/>
                <a:gd name="T49" fmla="*/ 46 h 51"/>
                <a:gd name="T50" fmla="*/ 35 w 38"/>
                <a:gd name="T51" fmla="*/ 38 h 51"/>
                <a:gd name="T52" fmla="*/ 3 w 38"/>
                <a:gd name="T53" fmla="*/ 38 h 51"/>
                <a:gd name="T54" fmla="*/ 3 w 38"/>
                <a:gd name="T55" fmla="*/ 11 h 51"/>
                <a:gd name="T56" fmla="*/ 5 w 38"/>
                <a:gd name="T57" fmla="*/ 10 h 51"/>
                <a:gd name="T58" fmla="*/ 10 w 38"/>
                <a:gd name="T59" fmla="*/ 10 h 51"/>
                <a:gd name="T60" fmla="*/ 10 w 38"/>
                <a:gd name="T61" fmla="*/ 19 h 51"/>
                <a:gd name="T62" fmla="*/ 13 w 38"/>
                <a:gd name="T63" fmla="*/ 19 h 51"/>
                <a:gd name="T64" fmla="*/ 13 w 38"/>
                <a:gd name="T65" fmla="*/ 10 h 51"/>
                <a:gd name="T66" fmla="*/ 26 w 38"/>
                <a:gd name="T67" fmla="*/ 10 h 51"/>
                <a:gd name="T68" fmla="*/ 26 w 38"/>
                <a:gd name="T69" fmla="*/ 19 h 51"/>
                <a:gd name="T70" fmla="*/ 29 w 38"/>
                <a:gd name="T71" fmla="*/ 19 h 51"/>
                <a:gd name="T72" fmla="*/ 29 w 38"/>
                <a:gd name="T73" fmla="*/ 10 h 51"/>
                <a:gd name="T74" fmla="*/ 34 w 38"/>
                <a:gd name="T75" fmla="*/ 10 h 51"/>
                <a:gd name="T76" fmla="*/ 35 w 38"/>
                <a:gd name="T77" fmla="*/ 11 h 51"/>
                <a:gd name="T78" fmla="*/ 35 w 38"/>
                <a:gd name="T79" fmla="*/ 38 h 51"/>
                <a:gd name="T80" fmla="*/ 35 w 38"/>
                <a:gd name="T81" fmla="*/ 38 h 51"/>
                <a:gd name="T82" fmla="*/ 35 w 38"/>
                <a:gd name="T8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51">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bg1"/>
            </a:solidFill>
            <a:ln>
              <a:noFill/>
            </a:ln>
            <a:extLst/>
          </p:spPr>
          <p:txBody>
            <a:bodyPr anchor="ctr"/>
            <a:lstStyle/>
            <a:p>
              <a:pPr algn="ctr"/>
              <a:endParaRPr/>
            </a:p>
          </p:txBody>
        </p:sp>
        <p:sp>
          <p:nvSpPr>
            <p:cNvPr id="12" name="任意多边形: 形状 11"/>
            <p:cNvSpPr>
              <a:spLocks noChangeAspect="1"/>
            </p:cNvSpPr>
            <p:nvPr/>
          </p:nvSpPr>
          <p:spPr bwMode="auto">
            <a:xfrm>
              <a:off x="2256513" y="3311710"/>
              <a:ext cx="280709" cy="355491"/>
            </a:xfrm>
            <a:custGeom>
              <a:avLst/>
              <a:gdLst>
                <a:gd name="T0" fmla="*/ 35 w 38"/>
                <a:gd name="T1" fmla="*/ 6 h 51"/>
                <a:gd name="T2" fmla="*/ 29 w 38"/>
                <a:gd name="T3" fmla="*/ 6 h 51"/>
                <a:gd name="T4" fmla="*/ 21 w 38"/>
                <a:gd name="T5" fmla="*/ 0 h 51"/>
                <a:gd name="T6" fmla="*/ 18 w 38"/>
                <a:gd name="T7" fmla="*/ 0 h 51"/>
                <a:gd name="T8" fmla="*/ 10 w 38"/>
                <a:gd name="T9" fmla="*/ 6 h 51"/>
                <a:gd name="T10" fmla="*/ 3 w 38"/>
                <a:gd name="T11" fmla="*/ 6 h 51"/>
                <a:gd name="T12" fmla="*/ 0 w 38"/>
                <a:gd name="T13" fmla="*/ 10 h 51"/>
                <a:gd name="T14" fmla="*/ 0 w 38"/>
                <a:gd name="T15" fmla="*/ 48 h 51"/>
                <a:gd name="T16" fmla="*/ 3 w 38"/>
                <a:gd name="T17" fmla="*/ 51 h 51"/>
                <a:gd name="T18" fmla="*/ 35 w 38"/>
                <a:gd name="T19" fmla="*/ 51 h 51"/>
                <a:gd name="T20" fmla="*/ 38 w 38"/>
                <a:gd name="T21" fmla="*/ 48 h 51"/>
                <a:gd name="T22" fmla="*/ 38 w 38"/>
                <a:gd name="T23" fmla="*/ 10 h 51"/>
                <a:gd name="T24" fmla="*/ 35 w 38"/>
                <a:gd name="T25" fmla="*/ 6 h 51"/>
                <a:gd name="T26" fmla="*/ 18 w 38"/>
                <a:gd name="T27" fmla="*/ 3 h 51"/>
                <a:gd name="T28" fmla="*/ 21 w 38"/>
                <a:gd name="T29" fmla="*/ 3 h 51"/>
                <a:gd name="T30" fmla="*/ 25 w 38"/>
                <a:gd name="T31" fmla="*/ 6 h 51"/>
                <a:gd name="T32" fmla="*/ 13 w 38"/>
                <a:gd name="T33" fmla="*/ 6 h 51"/>
                <a:gd name="T34" fmla="*/ 18 w 38"/>
                <a:gd name="T35" fmla="*/ 3 h 51"/>
                <a:gd name="T36" fmla="*/ 35 w 38"/>
                <a:gd name="T37" fmla="*/ 46 h 51"/>
                <a:gd name="T38" fmla="*/ 34 w 38"/>
                <a:gd name="T39" fmla="*/ 48 h 51"/>
                <a:gd name="T40" fmla="*/ 5 w 38"/>
                <a:gd name="T41" fmla="*/ 48 h 51"/>
                <a:gd name="T42" fmla="*/ 3 w 38"/>
                <a:gd name="T43" fmla="*/ 46 h 51"/>
                <a:gd name="T44" fmla="*/ 3 w 38"/>
                <a:gd name="T45" fmla="*/ 42 h 51"/>
                <a:gd name="T46" fmla="*/ 35 w 38"/>
                <a:gd name="T47" fmla="*/ 42 h 51"/>
                <a:gd name="T48" fmla="*/ 35 w 38"/>
                <a:gd name="T49" fmla="*/ 46 h 51"/>
                <a:gd name="T50" fmla="*/ 35 w 38"/>
                <a:gd name="T51" fmla="*/ 38 h 51"/>
                <a:gd name="T52" fmla="*/ 3 w 38"/>
                <a:gd name="T53" fmla="*/ 38 h 51"/>
                <a:gd name="T54" fmla="*/ 3 w 38"/>
                <a:gd name="T55" fmla="*/ 11 h 51"/>
                <a:gd name="T56" fmla="*/ 5 w 38"/>
                <a:gd name="T57" fmla="*/ 10 h 51"/>
                <a:gd name="T58" fmla="*/ 10 w 38"/>
                <a:gd name="T59" fmla="*/ 10 h 51"/>
                <a:gd name="T60" fmla="*/ 10 w 38"/>
                <a:gd name="T61" fmla="*/ 19 h 51"/>
                <a:gd name="T62" fmla="*/ 13 w 38"/>
                <a:gd name="T63" fmla="*/ 19 h 51"/>
                <a:gd name="T64" fmla="*/ 13 w 38"/>
                <a:gd name="T65" fmla="*/ 10 h 51"/>
                <a:gd name="T66" fmla="*/ 26 w 38"/>
                <a:gd name="T67" fmla="*/ 10 h 51"/>
                <a:gd name="T68" fmla="*/ 26 w 38"/>
                <a:gd name="T69" fmla="*/ 19 h 51"/>
                <a:gd name="T70" fmla="*/ 29 w 38"/>
                <a:gd name="T71" fmla="*/ 19 h 51"/>
                <a:gd name="T72" fmla="*/ 29 w 38"/>
                <a:gd name="T73" fmla="*/ 10 h 51"/>
                <a:gd name="T74" fmla="*/ 34 w 38"/>
                <a:gd name="T75" fmla="*/ 10 h 51"/>
                <a:gd name="T76" fmla="*/ 35 w 38"/>
                <a:gd name="T77" fmla="*/ 11 h 51"/>
                <a:gd name="T78" fmla="*/ 35 w 38"/>
                <a:gd name="T79" fmla="*/ 38 h 51"/>
                <a:gd name="T80" fmla="*/ 35 w 38"/>
                <a:gd name="T81" fmla="*/ 38 h 51"/>
                <a:gd name="T82" fmla="*/ 35 w 38"/>
                <a:gd name="T8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51">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bg1"/>
            </a:solidFill>
            <a:ln>
              <a:noFill/>
            </a:ln>
            <a:extLst/>
          </p:spPr>
          <p:txBody>
            <a:bodyPr anchor="ctr"/>
            <a:lstStyle/>
            <a:p>
              <a:pPr algn="ctr"/>
              <a:endParaRPr/>
            </a:p>
          </p:txBody>
        </p:sp>
      </p:grpSp>
      <p:sp>
        <p:nvSpPr>
          <p:cNvPr id="13" name="Title 1"/>
          <p:cNvSpPr txBox="1">
            <a:spLocks/>
          </p:cNvSpPr>
          <p:nvPr/>
        </p:nvSpPr>
        <p:spPr>
          <a:xfrm>
            <a:off x="755576" y="17162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Conclusiones</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5808310" y="1795544"/>
            <a:ext cx="3326130" cy="33261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 name="Rectángulo 1"/>
          <p:cNvSpPr/>
          <p:nvPr/>
        </p:nvSpPr>
        <p:spPr>
          <a:xfrm>
            <a:off x="608161" y="1678360"/>
            <a:ext cx="5196750" cy="1477328"/>
          </a:xfrm>
          <a:prstGeom prst="rect">
            <a:avLst/>
          </a:prstGeom>
        </p:spPr>
        <p:txBody>
          <a:bodyPr wrap="square">
            <a:spAutoFit/>
          </a:bodyPr>
          <a:lstStyle/>
          <a:p>
            <a:pPr algn="just"/>
            <a:r>
              <a:rPr lang="es-VE" b="1" dirty="0" smtClean="0">
                <a:solidFill>
                  <a:schemeClr val="bg1"/>
                </a:solidFill>
                <a:ea typeface="Calibri" panose="020F0502020204030204" pitchFamily="34" charset="0"/>
                <a:cs typeface="Times New Roman" panose="02020603050405020304" pitchFamily="18" charset="0"/>
              </a:rPr>
              <a:t>     Los riesgos </a:t>
            </a:r>
            <a:r>
              <a:rPr lang="es-VE" b="1" dirty="0">
                <a:solidFill>
                  <a:schemeClr val="bg1"/>
                </a:solidFill>
                <a:ea typeface="Calibri" panose="020F0502020204030204" pitchFamily="34" charset="0"/>
                <a:cs typeface="Times New Roman" panose="02020603050405020304" pitchFamily="18" charset="0"/>
              </a:rPr>
              <a:t>de accidente cerebrovascular recurrente y nuevo infarto cerebral fueron significativamente menores con el cierre del FOP más la terapia </a:t>
            </a:r>
            <a:r>
              <a:rPr lang="es-VE" b="1" dirty="0" err="1">
                <a:solidFill>
                  <a:schemeClr val="bg1"/>
                </a:solidFill>
                <a:ea typeface="Calibri" panose="020F0502020204030204" pitchFamily="34" charset="0"/>
                <a:cs typeface="Times New Roman" panose="02020603050405020304" pitchFamily="18" charset="0"/>
              </a:rPr>
              <a:t>antiplaquetaria</a:t>
            </a:r>
            <a:r>
              <a:rPr lang="es-VE" b="1" dirty="0">
                <a:solidFill>
                  <a:schemeClr val="bg1"/>
                </a:solidFill>
                <a:ea typeface="Calibri" panose="020F0502020204030204" pitchFamily="34" charset="0"/>
                <a:cs typeface="Times New Roman" panose="02020603050405020304" pitchFamily="18" charset="0"/>
              </a:rPr>
              <a:t> que con la terapia </a:t>
            </a:r>
            <a:r>
              <a:rPr lang="es-VE" b="1" dirty="0" err="1">
                <a:solidFill>
                  <a:schemeClr val="bg1"/>
                </a:solidFill>
                <a:ea typeface="Calibri" panose="020F0502020204030204" pitchFamily="34" charset="0"/>
                <a:cs typeface="Times New Roman" panose="02020603050405020304" pitchFamily="18" charset="0"/>
              </a:rPr>
              <a:t>antiplaquetaria</a:t>
            </a:r>
            <a:r>
              <a:rPr lang="es-VE" b="1" dirty="0">
                <a:solidFill>
                  <a:schemeClr val="bg1"/>
                </a:solidFill>
                <a:ea typeface="Calibri" panose="020F0502020204030204" pitchFamily="34" charset="0"/>
                <a:cs typeface="Times New Roman" panose="02020603050405020304" pitchFamily="18" charset="0"/>
              </a:rPr>
              <a:t> </a:t>
            </a:r>
            <a:r>
              <a:rPr lang="es-VE" b="1" dirty="0" smtClean="0">
                <a:solidFill>
                  <a:schemeClr val="bg1"/>
                </a:solidFill>
                <a:ea typeface="Calibri" panose="020F0502020204030204" pitchFamily="34" charset="0"/>
                <a:cs typeface="Times New Roman" panose="02020603050405020304" pitchFamily="18" charset="0"/>
              </a:rPr>
              <a:t>sola.</a:t>
            </a:r>
            <a:endParaRPr lang="es-VE" b="1" dirty="0">
              <a:solidFill>
                <a:schemeClr val="bg1"/>
              </a:solidFill>
            </a:endParaRPr>
          </a:p>
        </p:txBody>
      </p:sp>
      <p:sp>
        <p:nvSpPr>
          <p:cNvPr id="15" name="Rectángulo 14"/>
          <p:cNvSpPr/>
          <p:nvPr/>
        </p:nvSpPr>
        <p:spPr>
          <a:xfrm>
            <a:off x="608162" y="4220170"/>
            <a:ext cx="5196750" cy="646331"/>
          </a:xfrm>
          <a:prstGeom prst="rect">
            <a:avLst/>
          </a:prstGeom>
        </p:spPr>
        <p:txBody>
          <a:bodyPr wrap="square">
            <a:spAutoFit/>
          </a:bodyPr>
          <a:lstStyle/>
          <a:p>
            <a:pPr algn="just"/>
            <a:r>
              <a:rPr lang="es-VE" b="1" dirty="0" smtClean="0">
                <a:solidFill>
                  <a:schemeClr val="bg1"/>
                </a:solidFill>
              </a:rPr>
              <a:t>     El cierre </a:t>
            </a:r>
            <a:r>
              <a:rPr lang="es-VE" b="1" dirty="0">
                <a:solidFill>
                  <a:schemeClr val="bg1"/>
                </a:solidFill>
              </a:rPr>
              <a:t>del FOP se asoció con tasas más altas de complicaciones del dispositivo y fibrilación </a:t>
            </a:r>
            <a:r>
              <a:rPr lang="es-VE" b="1" dirty="0" smtClean="0">
                <a:solidFill>
                  <a:schemeClr val="bg1"/>
                </a:solidFill>
              </a:rPr>
              <a:t>auricular.</a:t>
            </a:r>
            <a:endParaRPr lang="es-VE" b="1" dirty="0">
              <a:solidFill>
                <a:schemeClr val="bg1"/>
              </a:solidFill>
            </a:endParaRPr>
          </a:p>
        </p:txBody>
      </p:sp>
    </p:spTree>
    <p:extLst>
      <p:ext uri="{BB962C8B-B14F-4D97-AF65-F5344CB8AC3E}">
        <p14:creationId xmlns:p14="http://schemas.microsoft.com/office/powerpoint/2010/main" val="1687849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8">
            <a:extLst>
              <a:ext uri="{FF2B5EF4-FFF2-40B4-BE49-F238E27FC236}">
                <a16:creationId xmlns:a16="http://schemas.microsoft.com/office/drawing/2014/main" id="{5FCB5A2A-0A5F-48B1-A215-09F27028129E}"/>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2">
            <a:extLst>
              <a:ext uri="{FF2B5EF4-FFF2-40B4-BE49-F238E27FC236}">
                <a16:creationId xmlns:a16="http://schemas.microsoft.com/office/drawing/2014/main" id="{B9035F64-8700-4C75-9CDF-0A42A9FCF1B3}"/>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
            <a:extLst>
              <a:ext uri="{FF2B5EF4-FFF2-40B4-BE49-F238E27FC236}">
                <a16:creationId xmlns:a16="http://schemas.microsoft.com/office/drawing/2014/main" id="{7F892FD4-C230-4690-8F95-83081AFA6CC8}"/>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
            <a:extLst>
              <a:ext uri="{FF2B5EF4-FFF2-40B4-BE49-F238E27FC236}">
                <a16:creationId xmlns:a16="http://schemas.microsoft.com/office/drawing/2014/main" id="{27B072DB-93A9-4B2A-8E7F-35E33FE00E70}"/>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4">
            <a:extLst>
              <a:ext uri="{FF2B5EF4-FFF2-40B4-BE49-F238E27FC236}">
                <a16:creationId xmlns:a16="http://schemas.microsoft.com/office/drawing/2014/main" id="{5BD84138-A935-414C-90FF-B94CC16DB72F}"/>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5">
            <a:extLst>
              <a:ext uri="{FF2B5EF4-FFF2-40B4-BE49-F238E27FC236}">
                <a16:creationId xmlns:a16="http://schemas.microsoft.com/office/drawing/2014/main" id="{FD851B55-9FD6-45ED-BFCD-F9333137B2C6}"/>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
            <a:extLst>
              <a:ext uri="{FF2B5EF4-FFF2-40B4-BE49-F238E27FC236}">
                <a16:creationId xmlns:a16="http://schemas.microsoft.com/office/drawing/2014/main" id="{A0B2C631-D37E-4893-BB05-02B68953D592}"/>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矩形 30">
            <a:extLst>
              <a:ext uri="{FF2B5EF4-FFF2-40B4-BE49-F238E27FC236}">
                <a16:creationId xmlns:a16="http://schemas.microsoft.com/office/drawing/2014/main" id="{84694A8A-6F5A-48DF-9802-281FF6292ADC}"/>
              </a:ext>
            </a:extLst>
          </p:cNvPr>
          <p:cNvSpPr/>
          <p:nvPr/>
        </p:nvSpPr>
        <p:spPr>
          <a:xfrm>
            <a:off x="4107006" y="1158734"/>
            <a:ext cx="1354766" cy="1323439"/>
          </a:xfrm>
          <a:prstGeom prst="rect">
            <a:avLst/>
          </a:prstGeom>
        </p:spPr>
        <p:txBody>
          <a:bodyPr wrap="square">
            <a:spAutoFit/>
          </a:bodyPr>
          <a:lstStyle/>
          <a:p>
            <a:pPr fontAlgn="auto">
              <a:spcBef>
                <a:spcPts val="0"/>
              </a:spcBef>
              <a:spcAft>
                <a:spcPts val="0"/>
              </a:spcAft>
              <a:defRPr/>
            </a:pPr>
            <a:r>
              <a:rPr lang="en-US" altLang="zh-CN" sz="8000" spc="300" dirty="0" smtClean="0">
                <a:latin typeface="Agency FB" panose="020B0503020202020204" pitchFamily="34" charset="0"/>
                <a:cs typeface="+mn-ea"/>
                <a:sym typeface="+mn-lt"/>
              </a:rPr>
              <a:t>08</a:t>
            </a:r>
            <a:endParaRPr lang="zh-CN" altLang="en-US" sz="8000" spc="300" dirty="0">
              <a:latin typeface="Agency FB" panose="020B0503020202020204" pitchFamily="34" charset="0"/>
              <a:cs typeface="+mn-ea"/>
              <a:sym typeface="+mn-lt"/>
            </a:endParaRPr>
          </a:p>
        </p:txBody>
      </p:sp>
      <p:sp>
        <p:nvSpPr>
          <p:cNvPr id="44" name="TextBox 7">
            <a:extLst>
              <a:ext uri="{FF2B5EF4-FFF2-40B4-BE49-F238E27FC236}">
                <a16:creationId xmlns:a16="http://schemas.microsoft.com/office/drawing/2014/main" id="{671DE4AA-FF54-46B6-9BDE-C16C9F2E649C}"/>
              </a:ext>
            </a:extLst>
          </p:cNvPr>
          <p:cNvSpPr>
            <a:spLocks noChangeArrowheads="1"/>
          </p:cNvSpPr>
          <p:nvPr/>
        </p:nvSpPr>
        <p:spPr bwMode="auto">
          <a:xfrm>
            <a:off x="2699793" y="2357486"/>
            <a:ext cx="374441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s-VE" altLang="zh-CN" sz="2800" b="1" dirty="0" smtClean="0">
                <a:solidFill>
                  <a:srgbClr val="007779"/>
                </a:solidFill>
                <a:latin typeface="微软雅黑" panose="020B0503020204020204" pitchFamily="34" charset="-122"/>
                <a:ea typeface="微软雅黑" panose="020B0503020204020204" pitchFamily="34" charset="-122"/>
                <a:cs typeface="+mn-ea"/>
                <a:sym typeface="+mn-lt"/>
              </a:rPr>
              <a:t>Lista de cotejo</a:t>
            </a:r>
            <a:endParaRPr lang="zh-CN" altLang="en-US" sz="2800" b="1"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155195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par>
                          <p:cTn id="24" fill="hold">
                            <p:stCondLst>
                              <p:cond delay="1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44"/>
                                        </p:tgtEl>
                                        <p:attrNameLst>
                                          <p:attrName>style.visibility</p:attrName>
                                        </p:attrNameLst>
                                      </p:cBhvr>
                                      <p:to>
                                        <p:strVal val="visible"/>
                                      </p:to>
                                    </p:set>
                                    <p:anim by="(-#ppt_w*2)" calcmode="lin" valueType="num">
                                      <p:cBhvr rctx="PPT">
                                        <p:cTn id="27" dur="500" autoRev="1" fill="hold">
                                          <p:stCondLst>
                                            <p:cond delay="0"/>
                                          </p:stCondLst>
                                        </p:cTn>
                                        <p:tgtEl>
                                          <p:spTgt spid="44"/>
                                        </p:tgtEl>
                                        <p:attrNameLst>
                                          <p:attrName>ppt_w</p:attrName>
                                        </p:attrNameLst>
                                      </p:cBhvr>
                                    </p:anim>
                                    <p:anim by="(#ppt_w*0.50)" calcmode="lin" valueType="num">
                                      <p:cBhvr>
                                        <p:cTn id="28" dur="500" decel="50000" autoRev="1" fill="hold">
                                          <p:stCondLst>
                                            <p:cond delay="0"/>
                                          </p:stCondLst>
                                        </p:cTn>
                                        <p:tgtEl>
                                          <p:spTgt spid="44"/>
                                        </p:tgtEl>
                                        <p:attrNameLst>
                                          <p:attrName>ppt_x</p:attrName>
                                        </p:attrNameLst>
                                      </p:cBhvr>
                                    </p:anim>
                                    <p:anim from="(-#ppt_h/2)" to="(#ppt_y)" calcmode="lin" valueType="num">
                                      <p:cBhvr>
                                        <p:cTn id="29" dur="1000" fill="hold">
                                          <p:stCondLst>
                                            <p:cond delay="0"/>
                                          </p:stCondLst>
                                        </p:cTn>
                                        <p:tgtEl>
                                          <p:spTgt spid="44"/>
                                        </p:tgtEl>
                                        <p:attrNameLst>
                                          <p:attrName>ppt_y</p:attrName>
                                        </p:attrNameLst>
                                      </p:cBhvr>
                                    </p:anim>
                                    <p:animRot by="21600000">
                                      <p:cBhvr>
                                        <p:cTn id="30" dur="1000" fill="hold">
                                          <p:stCondLst>
                                            <p:cond delay="0"/>
                                          </p:stCondLst>
                                        </p:cTn>
                                        <p:tgtEl>
                                          <p:spTgt spid="44"/>
                                        </p:tgtEl>
                                        <p:attrNameLst>
                                          <p:attrName>r</p:attrName>
                                        </p:attrNameLst>
                                      </p:cBhvr>
                                    </p:animRot>
                                  </p:childTnLst>
                                </p:cTn>
                              </p:par>
                            </p:childTnLst>
                          </p:cTn>
                        </p:par>
                        <p:par>
                          <p:cTn id="31" fill="hold">
                            <p:stCondLst>
                              <p:cond delay="3200"/>
                            </p:stCondLst>
                            <p:childTnLst>
                              <p:par>
                                <p:cTn id="32" presetID="36" presetClass="emph" presetSubtype="0" fill="hold" grpId="1" nodeType="afterEffect">
                                  <p:stCondLst>
                                    <p:cond delay="0"/>
                                  </p:stCondLst>
                                  <p:iterate type="lt">
                                    <p:tmPct val="10000"/>
                                  </p:iterate>
                                  <p:childTnLst>
                                    <p:animScale>
                                      <p:cBhvr>
                                        <p:cTn id="33" dur="250" autoRev="1" fill="hold">
                                          <p:stCondLst>
                                            <p:cond delay="0"/>
                                          </p:stCondLst>
                                        </p:cTn>
                                        <p:tgtEl>
                                          <p:spTgt spid="44"/>
                                        </p:tgtEl>
                                      </p:cBhvr>
                                      <p:to x="80000" y="100000"/>
                                    </p:animScale>
                                    <p:anim by="(#ppt_w*0.10)" calcmode="lin" valueType="num">
                                      <p:cBhvr>
                                        <p:cTn id="34" dur="250" autoRev="1" fill="hold">
                                          <p:stCondLst>
                                            <p:cond delay="0"/>
                                          </p:stCondLst>
                                        </p:cTn>
                                        <p:tgtEl>
                                          <p:spTgt spid="44"/>
                                        </p:tgtEl>
                                        <p:attrNameLst>
                                          <p:attrName>ppt_x</p:attrName>
                                        </p:attrNameLst>
                                      </p:cBhvr>
                                    </p:anim>
                                    <p:anim by="(-#ppt_w*0.10)" calcmode="lin" valueType="num">
                                      <p:cBhvr>
                                        <p:cTn id="35" dur="250" autoRev="1" fill="hold">
                                          <p:stCondLst>
                                            <p:cond delay="0"/>
                                          </p:stCondLst>
                                        </p:cTn>
                                        <p:tgtEl>
                                          <p:spTgt spid="44"/>
                                        </p:tgtEl>
                                        <p:attrNameLst>
                                          <p:attrName>ppt_y</p:attrName>
                                        </p:attrNameLst>
                                      </p:cBhvr>
                                    </p:anim>
                                    <p:animRot by="-480000">
                                      <p:cBhvr>
                                        <p:cTn id="36" dur="250" autoRev="1" fill="hold">
                                          <p:stCondLst>
                                            <p:cond delay="0"/>
                                          </p:stCondLst>
                                        </p:cTn>
                                        <p:tgtEl>
                                          <p:spTgt spid="44"/>
                                        </p:tgtEl>
                                        <p:attrNameLst>
                                          <p:attrName>r</p:attrName>
                                        </p:attrNameLst>
                                      </p:cBhvr>
                                    </p:animRot>
                                  </p:childTnLst>
                                </p:cTn>
                              </p:par>
                            </p:childTnLst>
                          </p:cTn>
                        </p:par>
                        <p:par>
                          <p:cTn id="37" fill="hold">
                            <p:stCondLst>
                              <p:cond delay="4300"/>
                            </p:stCondLst>
                            <p:childTnLst>
                              <p:par>
                                <p:cTn id="38" presetID="2" presetClass="entr" presetSubtype="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480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530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9" grpId="0" animBg="1"/>
      <p:bldP spid="30" grpId="0" animBg="1"/>
      <p:bldP spid="31" grpId="0"/>
      <p:bldP spid="44" grpId="0"/>
      <p:bldP spid="44"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7D8630B-DAAB-4183-92AB-ABEBE32DB5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92" t="11722" r="28941" b="1401"/>
          <a:stretch/>
        </p:blipFill>
        <p:spPr bwMode="auto">
          <a:xfrm>
            <a:off x="755576" y="-362"/>
            <a:ext cx="8221288" cy="513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4"/>
          <a:stretch>
            <a:fillRect/>
          </a:stretch>
        </p:blipFill>
        <p:spPr>
          <a:xfrm>
            <a:off x="6372200" y="699542"/>
            <a:ext cx="651926" cy="665602"/>
          </a:xfrm>
          <a:prstGeom prst="rect">
            <a:avLst/>
          </a:prstGeom>
        </p:spPr>
      </p:pic>
      <p:pic>
        <p:nvPicPr>
          <p:cNvPr id="5" name="Imagen 4"/>
          <p:cNvPicPr>
            <a:picLocks noChangeAspect="1"/>
          </p:cNvPicPr>
          <p:nvPr/>
        </p:nvPicPr>
        <p:blipFill>
          <a:blip r:embed="rId4"/>
          <a:stretch>
            <a:fillRect/>
          </a:stretch>
        </p:blipFill>
        <p:spPr>
          <a:xfrm>
            <a:off x="6372200" y="1032343"/>
            <a:ext cx="651926" cy="665602"/>
          </a:xfrm>
          <a:prstGeom prst="rect">
            <a:avLst/>
          </a:prstGeom>
        </p:spPr>
      </p:pic>
      <p:pic>
        <p:nvPicPr>
          <p:cNvPr id="6" name="Imagen 5"/>
          <p:cNvPicPr>
            <a:picLocks noChangeAspect="1"/>
          </p:cNvPicPr>
          <p:nvPr/>
        </p:nvPicPr>
        <p:blipFill>
          <a:blip r:embed="rId4"/>
          <a:stretch>
            <a:fillRect/>
          </a:stretch>
        </p:blipFill>
        <p:spPr>
          <a:xfrm>
            <a:off x="6372200" y="1385742"/>
            <a:ext cx="651926" cy="665602"/>
          </a:xfrm>
          <a:prstGeom prst="rect">
            <a:avLst/>
          </a:prstGeom>
        </p:spPr>
      </p:pic>
      <p:pic>
        <p:nvPicPr>
          <p:cNvPr id="8" name="Imagen 7"/>
          <p:cNvPicPr>
            <a:picLocks noChangeAspect="1"/>
          </p:cNvPicPr>
          <p:nvPr/>
        </p:nvPicPr>
        <p:blipFill>
          <a:blip r:embed="rId4"/>
          <a:stretch>
            <a:fillRect/>
          </a:stretch>
        </p:blipFill>
        <p:spPr>
          <a:xfrm>
            <a:off x="6372200" y="2108720"/>
            <a:ext cx="651926" cy="665602"/>
          </a:xfrm>
          <a:prstGeom prst="rect">
            <a:avLst/>
          </a:prstGeom>
        </p:spPr>
      </p:pic>
      <p:pic>
        <p:nvPicPr>
          <p:cNvPr id="9" name="Imagen 8"/>
          <p:cNvPicPr>
            <a:picLocks noChangeAspect="1"/>
          </p:cNvPicPr>
          <p:nvPr/>
        </p:nvPicPr>
        <p:blipFill>
          <a:blip r:embed="rId4"/>
          <a:stretch>
            <a:fillRect/>
          </a:stretch>
        </p:blipFill>
        <p:spPr>
          <a:xfrm>
            <a:off x="6372200" y="2869944"/>
            <a:ext cx="651926" cy="665602"/>
          </a:xfrm>
          <a:prstGeom prst="rect">
            <a:avLst/>
          </a:prstGeom>
        </p:spPr>
      </p:pic>
      <p:pic>
        <p:nvPicPr>
          <p:cNvPr id="10" name="Imagen 9"/>
          <p:cNvPicPr>
            <a:picLocks noChangeAspect="1"/>
          </p:cNvPicPr>
          <p:nvPr/>
        </p:nvPicPr>
        <p:blipFill>
          <a:blip r:embed="rId4"/>
          <a:stretch>
            <a:fillRect/>
          </a:stretch>
        </p:blipFill>
        <p:spPr>
          <a:xfrm>
            <a:off x="6388954" y="3172008"/>
            <a:ext cx="651926" cy="665602"/>
          </a:xfrm>
          <a:prstGeom prst="rect">
            <a:avLst/>
          </a:prstGeom>
        </p:spPr>
      </p:pic>
      <p:pic>
        <p:nvPicPr>
          <p:cNvPr id="11" name="Imagen 10"/>
          <p:cNvPicPr>
            <a:picLocks noChangeAspect="1"/>
          </p:cNvPicPr>
          <p:nvPr/>
        </p:nvPicPr>
        <p:blipFill>
          <a:blip r:embed="rId4"/>
          <a:stretch>
            <a:fillRect/>
          </a:stretch>
        </p:blipFill>
        <p:spPr>
          <a:xfrm>
            <a:off x="6388954" y="4547553"/>
            <a:ext cx="651926" cy="665602"/>
          </a:xfrm>
          <a:prstGeom prst="rect">
            <a:avLst/>
          </a:prstGeom>
        </p:spPr>
      </p:pic>
      <p:sp>
        <p:nvSpPr>
          <p:cNvPr id="12" name="Multiplicar 11"/>
          <p:cNvSpPr/>
          <p:nvPr/>
        </p:nvSpPr>
        <p:spPr>
          <a:xfrm>
            <a:off x="7236296" y="1851670"/>
            <a:ext cx="288032" cy="288032"/>
          </a:xfrm>
          <a:prstGeom prst="mathMultiply">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CuadroTexto 12"/>
          <p:cNvSpPr txBox="1"/>
          <p:nvPr/>
        </p:nvSpPr>
        <p:spPr>
          <a:xfrm>
            <a:off x="6372200" y="4155926"/>
            <a:ext cx="720080" cy="184666"/>
          </a:xfrm>
          <a:prstGeom prst="rect">
            <a:avLst/>
          </a:prstGeom>
          <a:noFill/>
          <a:ln>
            <a:solidFill>
              <a:srgbClr val="C00000"/>
            </a:solidFill>
          </a:ln>
        </p:spPr>
        <p:txBody>
          <a:bodyPr wrap="square" lIns="0" tIns="0" rIns="0" bIns="0" rtlCol="0">
            <a:spAutoFit/>
          </a:bodyPr>
          <a:lstStyle/>
          <a:p>
            <a:pPr algn="ctr"/>
            <a:r>
              <a:rPr lang="es-VE" sz="1200" b="1" dirty="0" smtClean="0">
                <a:solidFill>
                  <a:schemeClr val="accent6"/>
                </a:solidFill>
                <a:latin typeface="微软雅黑" pitchFamily="34" charset="-122"/>
                <a:ea typeface="微软雅黑" pitchFamily="34" charset="-122"/>
              </a:rPr>
              <a:t>0</a:t>
            </a:r>
          </a:p>
        </p:txBody>
      </p:sp>
      <p:sp>
        <p:nvSpPr>
          <p:cNvPr id="14" name="CuadroTexto 13"/>
          <p:cNvSpPr txBox="1"/>
          <p:nvPr/>
        </p:nvSpPr>
        <p:spPr>
          <a:xfrm>
            <a:off x="6356960" y="3685974"/>
            <a:ext cx="720080" cy="184666"/>
          </a:xfrm>
          <a:prstGeom prst="rect">
            <a:avLst/>
          </a:prstGeom>
          <a:noFill/>
          <a:ln>
            <a:solidFill>
              <a:srgbClr val="C00000"/>
            </a:solidFill>
          </a:ln>
        </p:spPr>
        <p:txBody>
          <a:bodyPr wrap="square" lIns="0" tIns="0" rIns="0" bIns="0" rtlCol="0">
            <a:spAutoFit/>
          </a:bodyPr>
          <a:lstStyle/>
          <a:p>
            <a:pPr algn="ctr"/>
            <a:r>
              <a:rPr lang="es-VE" sz="1200" b="1" dirty="0" smtClean="0">
                <a:solidFill>
                  <a:schemeClr val="accent6"/>
                </a:solidFill>
                <a:latin typeface="微软雅黑" pitchFamily="34" charset="-122"/>
                <a:ea typeface="微软雅黑" pitchFamily="34" charset="-122"/>
              </a:rPr>
              <a:t>25</a:t>
            </a:r>
          </a:p>
        </p:txBody>
      </p:sp>
      <p:sp>
        <p:nvSpPr>
          <p:cNvPr id="15" name="Multiplicar 14"/>
          <p:cNvSpPr/>
          <p:nvPr/>
        </p:nvSpPr>
        <p:spPr>
          <a:xfrm>
            <a:off x="7236296" y="2630306"/>
            <a:ext cx="288032" cy="288032"/>
          </a:xfrm>
          <a:prstGeom prst="mathMultiply">
            <a:avLst/>
          </a:prstGeom>
          <a:solidFill>
            <a:srgbClr val="01A89E"/>
          </a:solidFill>
          <a:ln>
            <a:solidFill>
              <a:srgbClr val="01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Elipse 2"/>
          <p:cNvSpPr/>
          <p:nvPr/>
        </p:nvSpPr>
        <p:spPr>
          <a:xfrm>
            <a:off x="8316416" y="3939902"/>
            <a:ext cx="144016" cy="164192"/>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Elipse 15"/>
          <p:cNvSpPr/>
          <p:nvPr/>
        </p:nvSpPr>
        <p:spPr>
          <a:xfrm>
            <a:off x="8316416" y="4349061"/>
            <a:ext cx="144016" cy="164192"/>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7" name="Imagen 16"/>
          <p:cNvPicPr>
            <a:picLocks noChangeAspect="1"/>
          </p:cNvPicPr>
          <p:nvPr/>
        </p:nvPicPr>
        <p:blipFill>
          <a:blip r:embed="rId4"/>
          <a:stretch>
            <a:fillRect/>
          </a:stretch>
        </p:blipFill>
        <p:spPr>
          <a:xfrm>
            <a:off x="6372200" y="4786468"/>
            <a:ext cx="651926" cy="665602"/>
          </a:xfrm>
          <a:prstGeom prst="rect">
            <a:avLst/>
          </a:prstGeom>
        </p:spPr>
      </p:pic>
    </p:spTree>
    <p:extLst>
      <p:ext uri="{BB962C8B-B14F-4D97-AF65-F5344CB8AC3E}">
        <p14:creationId xmlns:p14="http://schemas.microsoft.com/office/powerpoint/2010/main" val="848818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3"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F20896-4852-4963-A720-4FF3D23F59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34" t="29722" r="18567" b="33020"/>
          <a:stretch/>
        </p:blipFill>
        <p:spPr bwMode="auto">
          <a:xfrm>
            <a:off x="755576" y="-1"/>
            <a:ext cx="8208912" cy="350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3"/>
          <a:stretch>
            <a:fillRect/>
          </a:stretch>
        </p:blipFill>
        <p:spPr>
          <a:xfrm>
            <a:off x="5940152" y="699542"/>
            <a:ext cx="651926" cy="665602"/>
          </a:xfrm>
          <a:prstGeom prst="rect">
            <a:avLst/>
          </a:prstGeom>
        </p:spPr>
      </p:pic>
      <p:pic>
        <p:nvPicPr>
          <p:cNvPr id="4" name="Imagen 3"/>
          <p:cNvPicPr>
            <a:picLocks noChangeAspect="1"/>
          </p:cNvPicPr>
          <p:nvPr/>
        </p:nvPicPr>
        <p:blipFill>
          <a:blip r:embed="rId3"/>
          <a:stretch>
            <a:fillRect/>
          </a:stretch>
        </p:blipFill>
        <p:spPr>
          <a:xfrm>
            <a:off x="5940152" y="1223430"/>
            <a:ext cx="651926" cy="665602"/>
          </a:xfrm>
          <a:prstGeom prst="rect">
            <a:avLst/>
          </a:prstGeom>
        </p:spPr>
      </p:pic>
      <p:pic>
        <p:nvPicPr>
          <p:cNvPr id="5" name="Imagen 4"/>
          <p:cNvPicPr>
            <a:picLocks noChangeAspect="1"/>
          </p:cNvPicPr>
          <p:nvPr/>
        </p:nvPicPr>
        <p:blipFill>
          <a:blip r:embed="rId3"/>
          <a:stretch>
            <a:fillRect/>
          </a:stretch>
        </p:blipFill>
        <p:spPr>
          <a:xfrm>
            <a:off x="5962600" y="1851670"/>
            <a:ext cx="651926" cy="665602"/>
          </a:xfrm>
          <a:prstGeom prst="rect">
            <a:avLst/>
          </a:prstGeom>
        </p:spPr>
      </p:pic>
      <p:pic>
        <p:nvPicPr>
          <p:cNvPr id="6" name="Imagen 5"/>
          <p:cNvPicPr>
            <a:picLocks noChangeAspect="1"/>
          </p:cNvPicPr>
          <p:nvPr/>
        </p:nvPicPr>
        <p:blipFill>
          <a:blip r:embed="rId3"/>
          <a:stretch>
            <a:fillRect/>
          </a:stretch>
        </p:blipFill>
        <p:spPr>
          <a:xfrm>
            <a:off x="5965616" y="2884014"/>
            <a:ext cx="651926" cy="665602"/>
          </a:xfrm>
          <a:prstGeom prst="rect">
            <a:avLst/>
          </a:prstGeom>
        </p:spPr>
      </p:pic>
    </p:spTree>
    <p:extLst>
      <p:ext uri="{BB962C8B-B14F-4D97-AF65-F5344CB8AC3E}">
        <p14:creationId xmlns:p14="http://schemas.microsoft.com/office/powerpoint/2010/main" val="759397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p:nvPr/>
        </p:nvGrpSpPr>
        <p:grpSpPr>
          <a:xfrm>
            <a:off x="3896004" y="1233730"/>
            <a:ext cx="4947613" cy="2552994"/>
            <a:chOff x="4806253" y="1988840"/>
            <a:chExt cx="6596817" cy="3403991"/>
          </a:xfrm>
        </p:grpSpPr>
        <p:sp>
          <p:nvSpPr>
            <p:cNvPr id="45" name="Freeform: Shape 9"/>
            <p:cNvSpPr>
              <a:spLocks/>
            </p:cNvSpPr>
            <p:nvPr/>
          </p:nvSpPr>
          <p:spPr bwMode="auto">
            <a:xfrm>
              <a:off x="5000294" y="3171416"/>
              <a:ext cx="225388" cy="225388"/>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chemeClr val="bg1"/>
            </a:solidFill>
            <a:ln>
              <a:noFill/>
            </a:ln>
          </p:spPr>
          <p:txBody>
            <a:bodyPr anchor="ctr"/>
            <a:lstStyle/>
            <a:p>
              <a:pPr algn="ctr"/>
              <a:endParaRPr/>
            </a:p>
          </p:txBody>
        </p:sp>
        <p:grpSp>
          <p:nvGrpSpPr>
            <p:cNvPr id="36" name="Group 18"/>
            <p:cNvGrpSpPr>
              <a:grpSpLocks/>
            </p:cNvGrpSpPr>
            <p:nvPr/>
          </p:nvGrpSpPr>
          <p:grpSpPr bwMode="auto">
            <a:xfrm>
              <a:off x="4999337" y="5167444"/>
              <a:ext cx="223825" cy="225387"/>
              <a:chOff x="0" y="0"/>
              <a:chExt cx="573" cy="574"/>
            </a:xfrm>
            <a:solidFill>
              <a:schemeClr val="bg1"/>
            </a:solidFill>
          </p:grpSpPr>
          <p:sp>
            <p:nvSpPr>
              <p:cNvPr id="37" name="Freeform: Shape 19"/>
              <p:cNvSpPr>
                <a:spLocks/>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8" name="Freeform: Shape 20"/>
              <p:cNvSpPr>
                <a:spLocks/>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9" name="Freeform: Shape 21"/>
              <p:cNvSpPr>
                <a:spLocks/>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40" name="Freeform: Shape 22"/>
              <p:cNvSpPr>
                <a:spLocks/>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grpSp>
        <p:grpSp>
          <p:nvGrpSpPr>
            <p:cNvPr id="12" name="Group 48"/>
            <p:cNvGrpSpPr/>
            <p:nvPr/>
          </p:nvGrpSpPr>
          <p:grpSpPr>
            <a:xfrm>
              <a:off x="4806253" y="1988840"/>
              <a:ext cx="613472" cy="613472"/>
              <a:chOff x="4806253" y="1988840"/>
              <a:chExt cx="613472" cy="613472"/>
            </a:xfrm>
          </p:grpSpPr>
          <p:sp>
            <p:nvSpPr>
              <p:cNvPr id="25" name="Oval 25"/>
              <p:cNvSpPr/>
              <p:nvPr/>
            </p:nvSpPr>
            <p:spPr>
              <a:xfrm>
                <a:off x="4806253" y="1988840"/>
                <a:ext cx="613472" cy="613472"/>
              </a:xfrm>
              <a:prstGeom prst="ellipse">
                <a:avLst/>
              </a:prstGeom>
              <a:solidFill>
                <a:schemeClr val="accent1">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26" name="Group 26"/>
              <p:cNvGrpSpPr>
                <a:grpSpLocks/>
              </p:cNvGrpSpPr>
              <p:nvPr/>
            </p:nvGrpSpPr>
            <p:grpSpPr bwMode="auto">
              <a:xfrm>
                <a:off x="4998751" y="2166682"/>
                <a:ext cx="228478" cy="223844"/>
                <a:chOff x="0" y="0"/>
                <a:chExt cx="581" cy="573"/>
              </a:xfrm>
              <a:solidFill>
                <a:schemeClr val="bg1"/>
              </a:solidFill>
            </p:grpSpPr>
            <p:sp>
              <p:nvSpPr>
                <p:cNvPr id="27" name="Freeform: Shape 27"/>
                <p:cNvSpPr>
                  <a:spLocks/>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8" name="Freeform: Shape 28"/>
                <p:cNvSpPr>
                  <a:spLocks/>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9" name="Freeform: Shape 29"/>
                <p:cNvSpPr>
                  <a:spLocks/>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0" name="Freeform: Shape 30"/>
                <p:cNvSpPr>
                  <a:spLocks/>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1" name="Freeform: Shape 31"/>
                <p:cNvSpPr>
                  <a:spLocks/>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2" name="Freeform: Shape 32"/>
                <p:cNvSpPr>
                  <a:spLocks/>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3" name="Freeform: Shape 33"/>
                <p:cNvSpPr>
                  <a:spLocks/>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4" name="Freeform: Shape 34"/>
                <p:cNvSpPr>
                  <a:spLocks/>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grpSp>
        </p:grpSp>
        <p:sp>
          <p:nvSpPr>
            <p:cNvPr id="23" name="TextBox 35"/>
            <p:cNvSpPr txBox="1"/>
            <p:nvPr/>
          </p:nvSpPr>
          <p:spPr>
            <a:xfrm>
              <a:off x="5767016" y="2062547"/>
              <a:ext cx="5636054" cy="1825703"/>
            </a:xfrm>
            <a:prstGeom prst="rect">
              <a:avLst/>
            </a:prstGeom>
            <a:noFill/>
          </p:spPr>
          <p:txBody>
            <a:bodyPr wrap="none" lIns="0" tIns="0" rIns="0" bIns="0" anchor="ctr" anchorCtr="0">
              <a:normAutofit/>
            </a:bodyPr>
            <a:lstStyle/>
            <a:p>
              <a:pPr algn="ctr"/>
              <a:r>
                <a:rPr lang="es-VE" altLang="zh-CN" b="1" dirty="0" smtClean="0">
                  <a:solidFill>
                    <a:schemeClr val="accent1"/>
                  </a:solidFill>
                </a:rPr>
                <a:t>En pacientes adultos portadores de foramen oval </a:t>
              </a:r>
            </a:p>
            <a:p>
              <a:pPr algn="ctr"/>
              <a:r>
                <a:rPr lang="es-VE" altLang="zh-CN" b="1" dirty="0" smtClean="0">
                  <a:solidFill>
                    <a:schemeClr val="accent1"/>
                  </a:solidFill>
                </a:rPr>
                <a:t>permeable, con antecedente de ictus criptogénico </a:t>
              </a:r>
            </a:p>
            <a:p>
              <a:pPr algn="ctr"/>
              <a:r>
                <a:rPr lang="es-VE" altLang="zh-CN" b="1" dirty="0" smtClean="0">
                  <a:solidFill>
                    <a:schemeClr val="accent1"/>
                  </a:solidFill>
                </a:rPr>
                <a:t>¿cuál es la recurrencia de ictus ante el cierre </a:t>
              </a:r>
            </a:p>
            <a:p>
              <a:pPr algn="ctr"/>
              <a:r>
                <a:rPr lang="es-VE" altLang="zh-CN" b="1" dirty="0" smtClean="0">
                  <a:solidFill>
                    <a:schemeClr val="accent1"/>
                  </a:solidFill>
                </a:rPr>
                <a:t>percutáneo versus el tratamiento con ASA?</a:t>
              </a:r>
              <a:endParaRPr lang="zh-CN" altLang="en-US" b="1" dirty="0">
                <a:solidFill>
                  <a:schemeClr val="accent1"/>
                </a:solidFill>
              </a:endParaRPr>
            </a:p>
          </p:txBody>
        </p:sp>
      </p:grpSp>
      <p:sp>
        <p:nvSpPr>
          <p:cNvPr id="48" name="矩形 47">
            <a:extLst>
              <a:ext uri="{FF2B5EF4-FFF2-40B4-BE49-F238E27FC236}">
                <a16:creationId xmlns:a16="http://schemas.microsoft.com/office/drawing/2014/main" id="{19D1BEDB-70F7-4871-951F-71E55D88E842}"/>
              </a:ext>
            </a:extLst>
          </p:cNvPr>
          <p:cNvSpPr/>
          <p:nvPr/>
        </p:nvSpPr>
        <p:spPr>
          <a:xfrm rot="2703926">
            <a:off x="1956833" y="1017209"/>
            <a:ext cx="1757341" cy="1757341"/>
          </a:xfrm>
          <a:prstGeom prst="rect">
            <a:avLst/>
          </a:prstGeom>
          <a:solidFill>
            <a:srgbClr val="061A21"/>
          </a:solidFill>
          <a:ln w="317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5">
            <a:extLst>
              <a:ext uri="{FF2B5EF4-FFF2-40B4-BE49-F238E27FC236}">
                <a16:creationId xmlns:a16="http://schemas.microsoft.com/office/drawing/2014/main" id="{DA7B67C4-FA5A-4651-8A23-D500AD578CBB}"/>
              </a:ext>
            </a:extLst>
          </p:cNvPr>
          <p:cNvSpPr>
            <a:spLocks noEditPoints="1"/>
          </p:cNvSpPr>
          <p:nvPr/>
        </p:nvSpPr>
        <p:spPr bwMode="auto">
          <a:xfrm>
            <a:off x="338134" y="-2183"/>
            <a:ext cx="3013076" cy="3063875"/>
          </a:xfrm>
          <a:custGeom>
            <a:avLst/>
            <a:gdLst>
              <a:gd name="T0" fmla="*/ 1451 w 1598"/>
              <a:gd name="T1" fmla="*/ 339 h 1625"/>
              <a:gd name="T2" fmla="*/ 1598 w 1598"/>
              <a:gd name="T3" fmla="*/ 486 h 1625"/>
              <a:gd name="T4" fmla="*/ 1598 w 1598"/>
              <a:gd name="T5" fmla="*/ 485 h 1625"/>
              <a:gd name="T6" fmla="*/ 1451 w 1598"/>
              <a:gd name="T7" fmla="*/ 339 h 1625"/>
              <a:gd name="T8" fmla="*/ 1084 w 1598"/>
              <a:gd name="T9" fmla="*/ 0 h 1625"/>
              <a:gd name="T10" fmla="*/ 1060 w 1598"/>
              <a:gd name="T11" fmla="*/ 9 h 1625"/>
              <a:gd name="T12" fmla="*/ 0 w 1598"/>
              <a:gd name="T13" fmla="*/ 1069 h 1625"/>
              <a:gd name="T14" fmla="*/ 385 w 1598"/>
              <a:gd name="T15" fmla="*/ 1454 h 1625"/>
              <a:gd name="T16" fmla="*/ 385 w 1598"/>
              <a:gd name="T17" fmla="*/ 1454 h 1625"/>
              <a:gd name="T18" fmla="*/ 556 w 1598"/>
              <a:gd name="T19" fmla="*/ 1625 h 1625"/>
              <a:gd name="T20" fmla="*/ 633 w 1598"/>
              <a:gd name="T21" fmla="*/ 1548 h 1625"/>
              <a:gd name="T22" fmla="*/ 228 w 1598"/>
              <a:gd name="T23" fmla="*/ 1143 h 1625"/>
              <a:gd name="T24" fmla="*/ 197 w 1598"/>
              <a:gd name="T25" fmla="*/ 1067 h 1625"/>
              <a:gd name="T26" fmla="*/ 228 w 1598"/>
              <a:gd name="T27" fmla="*/ 990 h 1625"/>
              <a:gd name="T28" fmla="*/ 822 w 1598"/>
              <a:gd name="T29" fmla="*/ 396 h 1625"/>
              <a:gd name="T30" fmla="*/ 899 w 1598"/>
              <a:gd name="T31" fmla="*/ 365 h 1625"/>
              <a:gd name="T32" fmla="*/ 975 w 1598"/>
              <a:gd name="T33" fmla="*/ 396 h 1625"/>
              <a:gd name="T34" fmla="*/ 1069 w 1598"/>
              <a:gd name="T35" fmla="*/ 490 h 1625"/>
              <a:gd name="T36" fmla="*/ 1287 w 1598"/>
              <a:gd name="T37" fmla="*/ 272 h 1625"/>
              <a:gd name="T38" fmla="*/ 1336 w 1598"/>
              <a:gd name="T39" fmla="*/ 252 h 1625"/>
              <a:gd name="T40" fmla="*/ 1384 w 1598"/>
              <a:gd name="T41" fmla="*/ 272 h 1625"/>
              <a:gd name="T42" fmla="*/ 1140 w 1598"/>
              <a:gd name="T43" fmla="*/ 27 h 1625"/>
              <a:gd name="T44" fmla="*/ 1084 w 1598"/>
              <a:gd name="T45" fmla="*/ 0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8" h="1625">
                <a:moveTo>
                  <a:pt x="1451" y="339"/>
                </a:moveTo>
                <a:cubicBezTo>
                  <a:pt x="1598" y="486"/>
                  <a:pt x="1598" y="486"/>
                  <a:pt x="1598" y="486"/>
                </a:cubicBezTo>
                <a:cubicBezTo>
                  <a:pt x="1598" y="486"/>
                  <a:pt x="1598" y="486"/>
                  <a:pt x="1598" y="485"/>
                </a:cubicBezTo>
                <a:cubicBezTo>
                  <a:pt x="1451" y="339"/>
                  <a:pt x="1451" y="339"/>
                  <a:pt x="1451" y="339"/>
                </a:cubicBezTo>
                <a:moveTo>
                  <a:pt x="1084" y="0"/>
                </a:moveTo>
                <a:cubicBezTo>
                  <a:pt x="1074" y="0"/>
                  <a:pt x="1066" y="3"/>
                  <a:pt x="1060" y="9"/>
                </a:cubicBezTo>
                <a:cubicBezTo>
                  <a:pt x="0" y="1069"/>
                  <a:pt x="0" y="1069"/>
                  <a:pt x="0" y="1069"/>
                </a:cubicBezTo>
                <a:cubicBezTo>
                  <a:pt x="385" y="1454"/>
                  <a:pt x="385" y="1454"/>
                  <a:pt x="385" y="1454"/>
                </a:cubicBezTo>
                <a:cubicBezTo>
                  <a:pt x="385" y="1454"/>
                  <a:pt x="385" y="1454"/>
                  <a:pt x="385" y="1454"/>
                </a:cubicBezTo>
                <a:cubicBezTo>
                  <a:pt x="556" y="1625"/>
                  <a:pt x="556" y="1625"/>
                  <a:pt x="556" y="1625"/>
                </a:cubicBezTo>
                <a:cubicBezTo>
                  <a:pt x="633" y="1548"/>
                  <a:pt x="633" y="1548"/>
                  <a:pt x="633" y="1548"/>
                </a:cubicBezTo>
                <a:cubicBezTo>
                  <a:pt x="228" y="1143"/>
                  <a:pt x="228" y="1143"/>
                  <a:pt x="228" y="1143"/>
                </a:cubicBezTo>
                <a:cubicBezTo>
                  <a:pt x="208" y="1123"/>
                  <a:pt x="197" y="1096"/>
                  <a:pt x="197" y="1067"/>
                </a:cubicBezTo>
                <a:cubicBezTo>
                  <a:pt x="197" y="1038"/>
                  <a:pt x="208" y="1011"/>
                  <a:pt x="228" y="990"/>
                </a:cubicBezTo>
                <a:cubicBezTo>
                  <a:pt x="822" y="396"/>
                  <a:pt x="822" y="396"/>
                  <a:pt x="822" y="396"/>
                </a:cubicBezTo>
                <a:cubicBezTo>
                  <a:pt x="843" y="376"/>
                  <a:pt x="870" y="365"/>
                  <a:pt x="899" y="365"/>
                </a:cubicBezTo>
                <a:cubicBezTo>
                  <a:pt x="928" y="365"/>
                  <a:pt x="955" y="376"/>
                  <a:pt x="975" y="396"/>
                </a:cubicBezTo>
                <a:cubicBezTo>
                  <a:pt x="1069" y="490"/>
                  <a:pt x="1069" y="490"/>
                  <a:pt x="1069" y="490"/>
                </a:cubicBezTo>
                <a:cubicBezTo>
                  <a:pt x="1287" y="272"/>
                  <a:pt x="1287" y="272"/>
                  <a:pt x="1287" y="272"/>
                </a:cubicBezTo>
                <a:cubicBezTo>
                  <a:pt x="1300" y="259"/>
                  <a:pt x="1318" y="252"/>
                  <a:pt x="1336" y="252"/>
                </a:cubicBezTo>
                <a:cubicBezTo>
                  <a:pt x="1353" y="252"/>
                  <a:pt x="1371" y="258"/>
                  <a:pt x="1384" y="272"/>
                </a:cubicBezTo>
                <a:cubicBezTo>
                  <a:pt x="1140" y="27"/>
                  <a:pt x="1140" y="27"/>
                  <a:pt x="1140" y="27"/>
                </a:cubicBezTo>
                <a:cubicBezTo>
                  <a:pt x="1122" y="10"/>
                  <a:pt x="1101" y="0"/>
                  <a:pt x="1084" y="0"/>
                </a:cubicBezTo>
              </a:path>
            </a:pathLst>
          </a:custGeom>
          <a:solidFill>
            <a:srgbClr val="CC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8">
            <a:extLst>
              <a:ext uri="{FF2B5EF4-FFF2-40B4-BE49-F238E27FC236}">
                <a16:creationId xmlns:a16="http://schemas.microsoft.com/office/drawing/2014/main" id="{5FF6988F-A3A6-46AC-8E8C-AC150A3E9215}"/>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1A89E"/>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14">
            <a:extLst>
              <a:ext uri="{FF2B5EF4-FFF2-40B4-BE49-F238E27FC236}">
                <a16:creationId xmlns:a16="http://schemas.microsoft.com/office/drawing/2014/main" id="{A44D71AB-8457-46C8-BF3E-7E21AA538343}"/>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5">
            <a:extLst>
              <a:ext uri="{FF2B5EF4-FFF2-40B4-BE49-F238E27FC236}">
                <a16:creationId xmlns:a16="http://schemas.microsoft.com/office/drawing/2014/main" id="{4AE2395F-ED25-47EC-AE7E-F4B6F7454738}"/>
              </a:ext>
            </a:extLst>
          </p:cNvPr>
          <p:cNvSpPr>
            <a:spLocks/>
          </p:cNvSpPr>
          <p:nvPr/>
        </p:nvSpPr>
        <p:spPr bwMode="auto">
          <a:xfrm>
            <a:off x="2725734" y="3310930"/>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6">
            <a:extLst>
              <a:ext uri="{FF2B5EF4-FFF2-40B4-BE49-F238E27FC236}">
                <a16:creationId xmlns:a16="http://schemas.microsoft.com/office/drawing/2014/main" id="{DDD38627-7FC3-4D5F-9A51-A6C410E1F735}"/>
              </a:ext>
            </a:extLst>
          </p:cNvPr>
          <p:cNvSpPr>
            <a:spLocks/>
          </p:cNvSpPr>
          <p:nvPr/>
        </p:nvSpPr>
        <p:spPr bwMode="auto">
          <a:xfrm>
            <a:off x="3025772" y="2991843"/>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7">
            <a:extLst>
              <a:ext uri="{FF2B5EF4-FFF2-40B4-BE49-F238E27FC236}">
                <a16:creationId xmlns:a16="http://schemas.microsoft.com/office/drawing/2014/main" id="{59DF2DF2-A358-4FA6-850C-CFAAF6B6A2C8}"/>
              </a:ext>
            </a:extLst>
          </p:cNvPr>
          <p:cNvSpPr>
            <a:spLocks/>
          </p:cNvSpPr>
          <p:nvPr/>
        </p:nvSpPr>
        <p:spPr bwMode="auto">
          <a:xfrm>
            <a:off x="709609" y="685205"/>
            <a:ext cx="2647950" cy="2647950"/>
          </a:xfrm>
          <a:custGeom>
            <a:avLst/>
            <a:gdLst>
              <a:gd name="T0" fmla="*/ 702 w 1404"/>
              <a:gd name="T1" fmla="*/ 1404 h 1404"/>
              <a:gd name="T2" fmla="*/ 625 w 1404"/>
              <a:gd name="T3" fmla="*/ 1372 h 1404"/>
              <a:gd name="T4" fmla="*/ 31 w 1404"/>
              <a:gd name="T5" fmla="*/ 778 h 1404"/>
              <a:gd name="T6" fmla="*/ 0 w 1404"/>
              <a:gd name="T7" fmla="*/ 702 h 1404"/>
              <a:gd name="T8" fmla="*/ 31 w 1404"/>
              <a:gd name="T9" fmla="*/ 625 h 1404"/>
              <a:gd name="T10" fmla="*/ 625 w 1404"/>
              <a:gd name="T11" fmla="*/ 31 h 1404"/>
              <a:gd name="T12" fmla="*/ 702 w 1404"/>
              <a:gd name="T13" fmla="*/ 0 h 1404"/>
              <a:gd name="T14" fmla="*/ 778 w 1404"/>
              <a:gd name="T15" fmla="*/ 31 h 1404"/>
              <a:gd name="T16" fmla="*/ 1372 w 1404"/>
              <a:gd name="T17" fmla="*/ 626 h 1404"/>
              <a:gd name="T18" fmla="*/ 1404 w 1404"/>
              <a:gd name="T19" fmla="*/ 702 h 1404"/>
              <a:gd name="T20" fmla="*/ 1372 w 1404"/>
              <a:gd name="T21" fmla="*/ 778 h 1404"/>
              <a:gd name="T22" fmla="*/ 778 w 1404"/>
              <a:gd name="T23" fmla="*/ 1372 h 1404"/>
              <a:gd name="T24" fmla="*/ 702 w 1404"/>
              <a:gd name="T25" fmla="*/ 1404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4" h="1404">
                <a:moveTo>
                  <a:pt x="702" y="1404"/>
                </a:moveTo>
                <a:cubicBezTo>
                  <a:pt x="673" y="1404"/>
                  <a:pt x="646" y="1393"/>
                  <a:pt x="625" y="1372"/>
                </a:cubicBezTo>
                <a:cubicBezTo>
                  <a:pt x="31" y="778"/>
                  <a:pt x="31" y="778"/>
                  <a:pt x="31" y="778"/>
                </a:cubicBezTo>
                <a:cubicBezTo>
                  <a:pt x="11" y="758"/>
                  <a:pt x="0" y="731"/>
                  <a:pt x="0" y="702"/>
                </a:cubicBezTo>
                <a:cubicBezTo>
                  <a:pt x="0" y="673"/>
                  <a:pt x="11" y="646"/>
                  <a:pt x="31" y="625"/>
                </a:cubicBezTo>
                <a:cubicBezTo>
                  <a:pt x="625" y="31"/>
                  <a:pt x="625" y="31"/>
                  <a:pt x="625" y="31"/>
                </a:cubicBezTo>
                <a:cubicBezTo>
                  <a:pt x="646" y="11"/>
                  <a:pt x="673" y="0"/>
                  <a:pt x="702" y="0"/>
                </a:cubicBezTo>
                <a:cubicBezTo>
                  <a:pt x="731" y="0"/>
                  <a:pt x="758" y="11"/>
                  <a:pt x="778" y="31"/>
                </a:cubicBezTo>
                <a:cubicBezTo>
                  <a:pt x="1372" y="626"/>
                  <a:pt x="1372" y="626"/>
                  <a:pt x="1372" y="626"/>
                </a:cubicBezTo>
                <a:cubicBezTo>
                  <a:pt x="1393" y="646"/>
                  <a:pt x="1404" y="673"/>
                  <a:pt x="1404" y="702"/>
                </a:cubicBezTo>
                <a:cubicBezTo>
                  <a:pt x="1404" y="731"/>
                  <a:pt x="1393" y="758"/>
                  <a:pt x="1372" y="778"/>
                </a:cubicBezTo>
                <a:cubicBezTo>
                  <a:pt x="778" y="1372"/>
                  <a:pt x="778" y="1372"/>
                  <a:pt x="778" y="1372"/>
                </a:cubicBezTo>
                <a:cubicBezTo>
                  <a:pt x="758" y="1393"/>
                  <a:pt x="731" y="1404"/>
                  <a:pt x="702" y="1404"/>
                </a:cubicBezTo>
              </a:path>
            </a:pathLst>
          </a:custGeom>
          <a:solidFill>
            <a:srgbClr val="007779"/>
          </a:solidFill>
          <a:ln w="76200">
            <a:solidFill>
              <a:schemeClr val="bg1"/>
            </a:solidFill>
          </a:ln>
        </p:spPr>
        <p:txBody>
          <a:bodyPr vert="horz" wrap="square" lIns="91440" tIns="45720" rIns="91440" bIns="45720" numCol="1" anchor="t" anchorCtr="0" compatLnSpc="1">
            <a:prstTxWarp prst="textNoShape">
              <a:avLst/>
            </a:prstTxWarp>
          </a:bodyPr>
          <a:lstStyle/>
          <a:p>
            <a:endParaRPr lang="zh-CN" altLang="en-US"/>
          </a:p>
        </p:txBody>
      </p:sp>
      <p:grpSp>
        <p:nvGrpSpPr>
          <p:cNvPr id="5" name="Group 5"/>
          <p:cNvGrpSpPr/>
          <p:nvPr/>
        </p:nvGrpSpPr>
        <p:grpSpPr>
          <a:xfrm>
            <a:off x="1540137" y="1518718"/>
            <a:ext cx="974852" cy="720991"/>
            <a:chOff x="5535099" y="558010"/>
            <a:chExt cx="1299802" cy="961320"/>
          </a:xfrm>
        </p:grpSpPr>
        <p:sp>
          <p:nvSpPr>
            <p:cNvPr id="46" name="TextBox 2"/>
            <p:cNvSpPr txBox="1"/>
            <p:nvPr/>
          </p:nvSpPr>
          <p:spPr>
            <a:xfrm>
              <a:off x="5555940" y="558010"/>
              <a:ext cx="1278961" cy="492443"/>
            </a:xfrm>
            <a:prstGeom prst="rect">
              <a:avLst/>
            </a:prstGeom>
            <a:noFill/>
          </p:spPr>
          <p:txBody>
            <a:bodyPr wrap="square" lIns="0" tIns="0" rIns="0" bIns="0">
              <a:noAutofit/>
            </a:bodyPr>
            <a:lstStyle/>
            <a:p>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7" name="TextBox 3"/>
            <p:cNvSpPr txBox="1"/>
            <p:nvPr/>
          </p:nvSpPr>
          <p:spPr>
            <a:xfrm>
              <a:off x="5535099" y="767276"/>
              <a:ext cx="1278961" cy="752054"/>
            </a:xfrm>
            <a:prstGeom prst="rect">
              <a:avLst/>
            </a:prstGeom>
            <a:noFill/>
          </p:spPr>
          <p:txBody>
            <a:bodyPr wrap="none" lIns="0" tIns="0" rIns="0" bIns="0">
              <a:noAutofit/>
            </a:bodyPr>
            <a:lstStyle/>
            <a:p>
              <a:pPr algn="ctr"/>
              <a:r>
                <a:rPr lang="en-US" altLang="zh-CN" sz="2400" dirty="0" err="1" smtClean="0">
                  <a:solidFill>
                    <a:schemeClr val="bg1"/>
                  </a:solidFill>
                  <a:latin typeface="微软雅黑" panose="020B0503020204020204" pitchFamily="34" charset="-122"/>
                  <a:ea typeface="微软雅黑" panose="020B0503020204020204" pitchFamily="34" charset="-122"/>
                </a:rPr>
                <a:t>Interrogante</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ctr"/>
              <a:r>
                <a:rPr lang="en-US" altLang="zh-CN" sz="2400" dirty="0" smtClean="0">
                  <a:solidFill>
                    <a:schemeClr val="bg1"/>
                  </a:solidFill>
                  <a:latin typeface="微软雅黑" panose="020B0503020204020204" pitchFamily="34" charset="-122"/>
                  <a:ea typeface="微软雅黑" panose="020B0503020204020204" pitchFamily="34" charset="-122"/>
                </a:rPr>
                <a:t> del </a:t>
              </a:r>
              <a:r>
                <a:rPr lang="en-US" altLang="zh-CN" sz="2400" dirty="0" err="1" smtClean="0">
                  <a:solidFill>
                    <a:schemeClr val="bg1"/>
                  </a:solidFill>
                  <a:latin typeface="微软雅黑" panose="020B0503020204020204" pitchFamily="34" charset="-122"/>
                  <a:ea typeface="微软雅黑" panose="020B0503020204020204" pitchFamily="34" charset="-122"/>
                </a:rPr>
                <a:t>ciclo</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62104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childTnLst>
                          </p:cTn>
                        </p:par>
                        <p:par>
                          <p:cTn id="35" fill="hold">
                            <p:stCondLst>
                              <p:cond delay="500"/>
                            </p:stCondLst>
                            <p:childTnLst>
                              <p:par>
                                <p:cTn id="36" presetID="2" presetClass="entr" presetSubtype="1"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fill="hold"/>
                                        <p:tgtEl>
                                          <p:spTgt spid="57"/>
                                        </p:tgtEl>
                                        <p:attrNameLst>
                                          <p:attrName>ppt_x</p:attrName>
                                        </p:attrNameLst>
                                      </p:cBhvr>
                                      <p:tavLst>
                                        <p:tav tm="0">
                                          <p:val>
                                            <p:strVal val="#ppt_x"/>
                                          </p:val>
                                        </p:tav>
                                        <p:tav tm="100000">
                                          <p:val>
                                            <p:strVal val="#ppt_x"/>
                                          </p:val>
                                        </p:tav>
                                      </p:tavLst>
                                    </p:anim>
                                    <p:anim calcmode="lin" valueType="num">
                                      <p:cBhvr additive="base">
                                        <p:cTn id="39" dur="500" fill="hold"/>
                                        <p:tgtEl>
                                          <p:spTgt spid="57"/>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1500"/>
                            </p:stCondLst>
                            <p:childTnLst>
                              <p:par>
                                <p:cTn id="47" presetID="42"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P spid="54" grpId="0" animBg="1"/>
      <p:bldP spid="55" grpId="0" animBg="1"/>
      <p:bldP spid="56" grpId="0" animBg="1"/>
      <p:bldP spid="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8">
            <a:extLst>
              <a:ext uri="{FF2B5EF4-FFF2-40B4-BE49-F238E27FC236}">
                <a16:creationId xmlns:a16="http://schemas.microsoft.com/office/drawing/2014/main" id="{5FCB5A2A-0A5F-48B1-A215-09F27028129E}"/>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2">
            <a:extLst>
              <a:ext uri="{FF2B5EF4-FFF2-40B4-BE49-F238E27FC236}">
                <a16:creationId xmlns:a16="http://schemas.microsoft.com/office/drawing/2014/main" id="{B9035F64-8700-4C75-9CDF-0A42A9FCF1B3}"/>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
            <a:extLst>
              <a:ext uri="{FF2B5EF4-FFF2-40B4-BE49-F238E27FC236}">
                <a16:creationId xmlns:a16="http://schemas.microsoft.com/office/drawing/2014/main" id="{7F892FD4-C230-4690-8F95-83081AFA6CC8}"/>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
            <a:extLst>
              <a:ext uri="{FF2B5EF4-FFF2-40B4-BE49-F238E27FC236}">
                <a16:creationId xmlns:a16="http://schemas.microsoft.com/office/drawing/2014/main" id="{27B072DB-93A9-4B2A-8E7F-35E33FE00E70}"/>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4">
            <a:extLst>
              <a:ext uri="{FF2B5EF4-FFF2-40B4-BE49-F238E27FC236}">
                <a16:creationId xmlns:a16="http://schemas.microsoft.com/office/drawing/2014/main" id="{5BD84138-A935-414C-90FF-B94CC16DB72F}"/>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5">
            <a:extLst>
              <a:ext uri="{FF2B5EF4-FFF2-40B4-BE49-F238E27FC236}">
                <a16:creationId xmlns:a16="http://schemas.microsoft.com/office/drawing/2014/main" id="{FD851B55-9FD6-45ED-BFCD-F9333137B2C6}"/>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
            <a:extLst>
              <a:ext uri="{FF2B5EF4-FFF2-40B4-BE49-F238E27FC236}">
                <a16:creationId xmlns:a16="http://schemas.microsoft.com/office/drawing/2014/main" id="{A0B2C631-D37E-4893-BB05-02B68953D592}"/>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矩形 30">
            <a:extLst>
              <a:ext uri="{FF2B5EF4-FFF2-40B4-BE49-F238E27FC236}">
                <a16:creationId xmlns:a16="http://schemas.microsoft.com/office/drawing/2014/main" id="{84694A8A-6F5A-48DF-9802-281FF6292ADC}"/>
              </a:ext>
            </a:extLst>
          </p:cNvPr>
          <p:cNvSpPr/>
          <p:nvPr/>
        </p:nvSpPr>
        <p:spPr>
          <a:xfrm>
            <a:off x="4107006" y="1158734"/>
            <a:ext cx="1354766" cy="1323439"/>
          </a:xfrm>
          <a:prstGeom prst="rect">
            <a:avLst/>
          </a:prstGeom>
        </p:spPr>
        <p:txBody>
          <a:bodyPr wrap="square">
            <a:spAutoFit/>
          </a:bodyPr>
          <a:lstStyle/>
          <a:p>
            <a:pPr fontAlgn="auto">
              <a:spcBef>
                <a:spcPts val="0"/>
              </a:spcBef>
              <a:spcAft>
                <a:spcPts val="0"/>
              </a:spcAft>
              <a:defRPr/>
            </a:pPr>
            <a:r>
              <a:rPr lang="en-US" altLang="zh-CN" sz="8000" spc="300" dirty="0" smtClean="0">
                <a:latin typeface="Agency FB" panose="020B0503020202020204" pitchFamily="34" charset="0"/>
                <a:cs typeface="+mn-ea"/>
                <a:sym typeface="+mn-lt"/>
              </a:rPr>
              <a:t>08</a:t>
            </a:r>
            <a:endParaRPr lang="zh-CN" altLang="en-US" sz="8000" spc="300" dirty="0">
              <a:latin typeface="Agency FB" panose="020B0503020202020204" pitchFamily="34" charset="0"/>
              <a:cs typeface="+mn-ea"/>
              <a:sym typeface="+mn-lt"/>
            </a:endParaRPr>
          </a:p>
        </p:txBody>
      </p:sp>
      <p:sp>
        <p:nvSpPr>
          <p:cNvPr id="44" name="TextBox 7">
            <a:extLst>
              <a:ext uri="{FF2B5EF4-FFF2-40B4-BE49-F238E27FC236}">
                <a16:creationId xmlns:a16="http://schemas.microsoft.com/office/drawing/2014/main" id="{671DE4AA-FF54-46B6-9BDE-C16C9F2E649C}"/>
              </a:ext>
            </a:extLst>
          </p:cNvPr>
          <p:cNvSpPr>
            <a:spLocks noChangeArrowheads="1"/>
          </p:cNvSpPr>
          <p:nvPr/>
        </p:nvSpPr>
        <p:spPr bwMode="auto">
          <a:xfrm>
            <a:off x="2699793" y="2357486"/>
            <a:ext cx="374441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s-VE" altLang="zh-CN" sz="2800" b="1" dirty="0" smtClean="0">
                <a:solidFill>
                  <a:srgbClr val="007779"/>
                </a:solidFill>
                <a:latin typeface="微软雅黑" panose="020B0503020204020204" pitchFamily="34" charset="-122"/>
                <a:ea typeface="微软雅黑" panose="020B0503020204020204" pitchFamily="34" charset="-122"/>
                <a:cs typeface="+mn-ea"/>
                <a:sym typeface="+mn-lt"/>
              </a:rPr>
              <a:t>Aportes del grupo</a:t>
            </a:r>
            <a:endParaRPr lang="zh-CN" altLang="en-US" sz="2800" b="1"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472521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par>
                          <p:cTn id="24" fill="hold">
                            <p:stCondLst>
                              <p:cond delay="1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44"/>
                                        </p:tgtEl>
                                        <p:attrNameLst>
                                          <p:attrName>style.visibility</p:attrName>
                                        </p:attrNameLst>
                                      </p:cBhvr>
                                      <p:to>
                                        <p:strVal val="visible"/>
                                      </p:to>
                                    </p:set>
                                    <p:anim by="(-#ppt_w*2)" calcmode="lin" valueType="num">
                                      <p:cBhvr rctx="PPT">
                                        <p:cTn id="27" dur="500" autoRev="1" fill="hold">
                                          <p:stCondLst>
                                            <p:cond delay="0"/>
                                          </p:stCondLst>
                                        </p:cTn>
                                        <p:tgtEl>
                                          <p:spTgt spid="44"/>
                                        </p:tgtEl>
                                        <p:attrNameLst>
                                          <p:attrName>ppt_w</p:attrName>
                                        </p:attrNameLst>
                                      </p:cBhvr>
                                    </p:anim>
                                    <p:anim by="(#ppt_w*0.50)" calcmode="lin" valueType="num">
                                      <p:cBhvr>
                                        <p:cTn id="28" dur="500" decel="50000" autoRev="1" fill="hold">
                                          <p:stCondLst>
                                            <p:cond delay="0"/>
                                          </p:stCondLst>
                                        </p:cTn>
                                        <p:tgtEl>
                                          <p:spTgt spid="44"/>
                                        </p:tgtEl>
                                        <p:attrNameLst>
                                          <p:attrName>ppt_x</p:attrName>
                                        </p:attrNameLst>
                                      </p:cBhvr>
                                    </p:anim>
                                    <p:anim from="(-#ppt_h/2)" to="(#ppt_y)" calcmode="lin" valueType="num">
                                      <p:cBhvr>
                                        <p:cTn id="29" dur="1000" fill="hold">
                                          <p:stCondLst>
                                            <p:cond delay="0"/>
                                          </p:stCondLst>
                                        </p:cTn>
                                        <p:tgtEl>
                                          <p:spTgt spid="44"/>
                                        </p:tgtEl>
                                        <p:attrNameLst>
                                          <p:attrName>ppt_y</p:attrName>
                                        </p:attrNameLst>
                                      </p:cBhvr>
                                    </p:anim>
                                    <p:animRot by="21600000">
                                      <p:cBhvr>
                                        <p:cTn id="30" dur="1000" fill="hold">
                                          <p:stCondLst>
                                            <p:cond delay="0"/>
                                          </p:stCondLst>
                                        </p:cTn>
                                        <p:tgtEl>
                                          <p:spTgt spid="44"/>
                                        </p:tgtEl>
                                        <p:attrNameLst>
                                          <p:attrName>r</p:attrName>
                                        </p:attrNameLst>
                                      </p:cBhvr>
                                    </p:animRot>
                                  </p:childTnLst>
                                </p:cTn>
                              </p:par>
                            </p:childTnLst>
                          </p:cTn>
                        </p:par>
                        <p:par>
                          <p:cTn id="31" fill="hold">
                            <p:stCondLst>
                              <p:cond delay="3400"/>
                            </p:stCondLst>
                            <p:childTnLst>
                              <p:par>
                                <p:cTn id="32" presetID="36" presetClass="emph" presetSubtype="0" fill="hold" grpId="1" nodeType="afterEffect">
                                  <p:stCondLst>
                                    <p:cond delay="0"/>
                                  </p:stCondLst>
                                  <p:iterate type="lt">
                                    <p:tmPct val="10000"/>
                                  </p:iterate>
                                  <p:childTnLst>
                                    <p:animScale>
                                      <p:cBhvr>
                                        <p:cTn id="33" dur="250" autoRev="1" fill="hold">
                                          <p:stCondLst>
                                            <p:cond delay="0"/>
                                          </p:stCondLst>
                                        </p:cTn>
                                        <p:tgtEl>
                                          <p:spTgt spid="44"/>
                                        </p:tgtEl>
                                      </p:cBhvr>
                                      <p:to x="80000" y="100000"/>
                                    </p:animScale>
                                    <p:anim by="(#ppt_w*0.10)" calcmode="lin" valueType="num">
                                      <p:cBhvr>
                                        <p:cTn id="34" dur="250" autoRev="1" fill="hold">
                                          <p:stCondLst>
                                            <p:cond delay="0"/>
                                          </p:stCondLst>
                                        </p:cTn>
                                        <p:tgtEl>
                                          <p:spTgt spid="44"/>
                                        </p:tgtEl>
                                        <p:attrNameLst>
                                          <p:attrName>ppt_x</p:attrName>
                                        </p:attrNameLst>
                                      </p:cBhvr>
                                    </p:anim>
                                    <p:anim by="(-#ppt_w*0.10)" calcmode="lin" valueType="num">
                                      <p:cBhvr>
                                        <p:cTn id="35" dur="250" autoRev="1" fill="hold">
                                          <p:stCondLst>
                                            <p:cond delay="0"/>
                                          </p:stCondLst>
                                        </p:cTn>
                                        <p:tgtEl>
                                          <p:spTgt spid="44"/>
                                        </p:tgtEl>
                                        <p:attrNameLst>
                                          <p:attrName>ppt_y</p:attrName>
                                        </p:attrNameLst>
                                      </p:cBhvr>
                                    </p:anim>
                                    <p:animRot by="-480000">
                                      <p:cBhvr>
                                        <p:cTn id="36" dur="250" autoRev="1" fill="hold">
                                          <p:stCondLst>
                                            <p:cond delay="0"/>
                                          </p:stCondLst>
                                        </p:cTn>
                                        <p:tgtEl>
                                          <p:spTgt spid="44"/>
                                        </p:tgtEl>
                                        <p:attrNameLst>
                                          <p:attrName>r</p:attrName>
                                        </p:attrNameLst>
                                      </p:cBhvr>
                                    </p:animRot>
                                  </p:childTnLst>
                                </p:cTn>
                              </p:par>
                            </p:childTnLst>
                          </p:cTn>
                        </p:par>
                        <p:par>
                          <p:cTn id="37" fill="hold">
                            <p:stCondLst>
                              <p:cond delay="4600"/>
                            </p:stCondLst>
                            <p:childTnLst>
                              <p:par>
                                <p:cTn id="38" presetID="2" presetClass="entr" presetSubtype="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childTnLst>
                          </p:cTn>
                        </p:par>
                        <p:par>
                          <p:cTn id="42" fill="hold">
                            <p:stCondLst>
                              <p:cond delay="510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5600"/>
                            </p:stCondLst>
                            <p:childTnLst>
                              <p:par>
                                <p:cTn id="49" presetID="53" presetClass="entr" presetSubtype="1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9" grpId="0" animBg="1"/>
      <p:bldP spid="30" grpId="0" animBg="1"/>
      <p:bldP spid="31" grpId="0"/>
      <p:bldP spid="44" grpId="0"/>
      <p:bldP spid="44"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848065" y="1031449"/>
            <a:ext cx="1435253" cy="2470655"/>
            <a:chOff x="4848065" y="1031449"/>
            <a:chExt cx="1435253" cy="2470655"/>
          </a:xfrm>
        </p:grpSpPr>
        <p:sp>
          <p:nvSpPr>
            <p:cNvPr id="8" name="Rectangle: Rounded Corners 12"/>
            <p:cNvSpPr/>
            <p:nvPr/>
          </p:nvSpPr>
          <p:spPr>
            <a:xfrm>
              <a:off x="4848065" y="2095726"/>
              <a:ext cx="1406378" cy="1406378"/>
            </a:xfrm>
            <a:prstGeom prst="roundRect">
              <a:avLst>
                <a:gd name="adj" fmla="val 708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Rectangle: Rounded Corners 13"/>
            <p:cNvSpPr/>
            <p:nvPr/>
          </p:nvSpPr>
          <p:spPr>
            <a:xfrm>
              <a:off x="4876940" y="2048940"/>
              <a:ext cx="1406378" cy="1406378"/>
            </a:xfrm>
            <a:prstGeom prst="roundRect">
              <a:avLst>
                <a:gd name="adj" fmla="val 70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sz="11500">
                  <a:latin typeface="Impact" panose="020B0806030902050204" pitchFamily="34" charset="0"/>
                </a:rPr>
                <a:t>03</a:t>
              </a:r>
            </a:p>
          </p:txBody>
        </p:sp>
        <p:cxnSp>
          <p:nvCxnSpPr>
            <p:cNvPr id="13" name="Connector: Elbow 26"/>
            <p:cNvCxnSpPr/>
            <p:nvPr/>
          </p:nvCxnSpPr>
          <p:spPr>
            <a:xfrm rot="10800000" flipV="1">
              <a:off x="5529053" y="1031449"/>
              <a:ext cx="288057" cy="1017492"/>
            </a:xfrm>
            <a:prstGeom prst="bentConnector2">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75313" y="1031449"/>
            <a:ext cx="1435253" cy="2470655"/>
            <a:chOff x="875313" y="1031449"/>
            <a:chExt cx="1435253" cy="2470655"/>
          </a:xfrm>
        </p:grpSpPr>
        <p:sp>
          <p:nvSpPr>
            <p:cNvPr id="4" name="Rectangle: Rounded Corners 4"/>
            <p:cNvSpPr/>
            <p:nvPr/>
          </p:nvSpPr>
          <p:spPr>
            <a:xfrm>
              <a:off x="875313" y="2095726"/>
              <a:ext cx="1406378" cy="1406378"/>
            </a:xfrm>
            <a:prstGeom prst="roundRect">
              <a:avLst>
                <a:gd name="adj" fmla="val 708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Rectangle: Rounded Corners 5"/>
            <p:cNvSpPr/>
            <p:nvPr/>
          </p:nvSpPr>
          <p:spPr>
            <a:xfrm>
              <a:off x="904188" y="2048940"/>
              <a:ext cx="1406378" cy="1406378"/>
            </a:xfrm>
            <a:prstGeom prst="roundRect">
              <a:avLst>
                <a:gd name="adj" fmla="val 70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sz="11500" dirty="0">
                  <a:latin typeface="Impact" panose="020B0806030902050204" pitchFamily="34" charset="0"/>
                </a:rPr>
                <a:t>01</a:t>
              </a:r>
            </a:p>
          </p:txBody>
        </p:sp>
        <p:cxnSp>
          <p:nvCxnSpPr>
            <p:cNvPr id="12" name="Connector: Elbow 22"/>
            <p:cNvCxnSpPr/>
            <p:nvPr/>
          </p:nvCxnSpPr>
          <p:spPr>
            <a:xfrm rot="10800000" flipV="1">
              <a:off x="1552310" y="1031449"/>
              <a:ext cx="288057" cy="1017492"/>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6805566" y="2048940"/>
            <a:ext cx="1435253" cy="1972877"/>
            <a:chOff x="6805566" y="2048940"/>
            <a:chExt cx="1435253" cy="1972877"/>
          </a:xfrm>
        </p:grpSpPr>
        <p:sp>
          <p:nvSpPr>
            <p:cNvPr id="10" name="Rectangle: Rounded Corners 16"/>
            <p:cNvSpPr/>
            <p:nvPr/>
          </p:nvSpPr>
          <p:spPr>
            <a:xfrm>
              <a:off x="6805566" y="2095726"/>
              <a:ext cx="1406378" cy="1406378"/>
            </a:xfrm>
            <a:prstGeom prst="roundRect">
              <a:avLst>
                <a:gd name="adj" fmla="val 708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Rectangle: Rounded Corners 17"/>
            <p:cNvSpPr/>
            <p:nvPr/>
          </p:nvSpPr>
          <p:spPr>
            <a:xfrm>
              <a:off x="6834441" y="2048940"/>
              <a:ext cx="1406378" cy="1406378"/>
            </a:xfrm>
            <a:prstGeom prst="roundRect">
              <a:avLst>
                <a:gd name="adj" fmla="val 70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sz="11500" dirty="0">
                  <a:latin typeface="Impact" panose="020B0806030902050204" pitchFamily="34" charset="0"/>
                </a:rPr>
                <a:t>04</a:t>
              </a:r>
            </a:p>
          </p:txBody>
        </p:sp>
        <p:cxnSp>
          <p:nvCxnSpPr>
            <p:cNvPr id="15" name="Connector: Elbow 34"/>
            <p:cNvCxnSpPr/>
            <p:nvPr/>
          </p:nvCxnSpPr>
          <p:spPr>
            <a:xfrm flipV="1">
              <a:off x="7263120" y="3489524"/>
              <a:ext cx="283735" cy="532293"/>
            </a:xfrm>
            <a:prstGeom prst="bentConnector2">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861689" y="2048940"/>
            <a:ext cx="1435253" cy="1972877"/>
            <a:chOff x="2861689" y="2048940"/>
            <a:chExt cx="1435253" cy="1972877"/>
          </a:xfrm>
        </p:grpSpPr>
        <p:sp>
          <p:nvSpPr>
            <p:cNvPr id="6" name="Rectangle: Rounded Corners 8"/>
            <p:cNvSpPr/>
            <p:nvPr/>
          </p:nvSpPr>
          <p:spPr>
            <a:xfrm>
              <a:off x="2861689" y="2095726"/>
              <a:ext cx="1406378" cy="1406378"/>
            </a:xfrm>
            <a:prstGeom prst="roundRect">
              <a:avLst>
                <a:gd name="adj" fmla="val 708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Rounded Corners 9"/>
            <p:cNvSpPr/>
            <p:nvPr/>
          </p:nvSpPr>
          <p:spPr>
            <a:xfrm>
              <a:off x="2890564" y="2048940"/>
              <a:ext cx="1406378" cy="1406378"/>
            </a:xfrm>
            <a:prstGeom prst="roundRect">
              <a:avLst>
                <a:gd name="adj" fmla="val 70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sz="11500">
                  <a:latin typeface="Impact" panose="020B0806030902050204" pitchFamily="34" charset="0"/>
                </a:rPr>
                <a:t>02</a:t>
              </a:r>
            </a:p>
          </p:txBody>
        </p:sp>
        <p:cxnSp>
          <p:nvCxnSpPr>
            <p:cNvPr id="14" name="Connector: Elbow 30"/>
            <p:cNvCxnSpPr/>
            <p:nvPr/>
          </p:nvCxnSpPr>
          <p:spPr>
            <a:xfrm flipV="1">
              <a:off x="3286377" y="3489524"/>
              <a:ext cx="278501" cy="532293"/>
            </a:xfrm>
            <a:prstGeom prst="bentConnector2">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itle 1"/>
          <p:cNvSpPr txBox="1">
            <a:spLocks/>
          </p:cNvSpPr>
          <p:nvPr/>
        </p:nvSpPr>
        <p:spPr>
          <a:xfrm>
            <a:off x="487337" y="94345"/>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Aportes</a:t>
            </a:r>
            <a:r>
              <a:rPr lang="en-US" altLang="zh-CN" sz="1800" dirty="0" smtClean="0">
                <a:solidFill>
                  <a:schemeClr val="tx1">
                    <a:lumMod val="65000"/>
                    <a:lumOff val="35000"/>
                  </a:schemeClr>
                </a:solidFill>
                <a:latin typeface="微软雅黑" panose="020B0503020204020204" pitchFamily="34" charset="-122"/>
                <a:ea typeface="微软雅黑" panose="020B0503020204020204" pitchFamily="34" charset="-122"/>
              </a:rPr>
              <a:t> del </a:t>
            </a:r>
            <a:r>
              <a:rPr lang="en-US" altLang="zh-CN" sz="1800" dirty="0" err="1" smtClean="0">
                <a:solidFill>
                  <a:schemeClr val="tx1">
                    <a:lumMod val="65000"/>
                    <a:lumOff val="35000"/>
                  </a:schemeClr>
                </a:solidFill>
                <a:latin typeface="微软雅黑" panose="020B0503020204020204" pitchFamily="34" charset="-122"/>
                <a:ea typeface="微软雅黑" panose="020B0503020204020204" pitchFamily="34" charset="-122"/>
              </a:rPr>
              <a:t>grupo</a:t>
            </a:r>
            <a:endParaRPr lang="en-GB"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CuadroTexto 6"/>
          <p:cNvSpPr txBox="1"/>
          <p:nvPr/>
        </p:nvSpPr>
        <p:spPr>
          <a:xfrm>
            <a:off x="1895325" y="520606"/>
            <a:ext cx="3163529" cy="107721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just"/>
            <a:r>
              <a:rPr lang="es-VE" sz="1400" b="1" dirty="0" smtClean="0">
                <a:solidFill>
                  <a:schemeClr val="accent6"/>
                </a:solidFill>
                <a:latin typeface="+mj-lt"/>
                <a:ea typeface="微软雅黑" pitchFamily="34" charset="-122"/>
              </a:rPr>
              <a:t>Con respecto a la pregunta del ciclo  se pudo determinar que las complicaciones e ictus </a:t>
            </a:r>
            <a:r>
              <a:rPr lang="es-VE" sz="1400" b="1" dirty="0" smtClean="0">
                <a:latin typeface="+mj-lt"/>
              </a:rPr>
              <a:t>fue</a:t>
            </a:r>
            <a:r>
              <a:rPr lang="es-VE" sz="1400" b="1" dirty="0">
                <a:latin typeface="+mj-lt"/>
              </a:rPr>
              <a:t> </a:t>
            </a:r>
            <a:r>
              <a:rPr lang="es-VE" sz="1400" b="1" dirty="0" smtClean="0">
                <a:latin typeface="+mj-lt"/>
              </a:rPr>
              <a:t> significativamente </a:t>
            </a:r>
            <a:r>
              <a:rPr lang="es-VE" sz="1400" b="1" dirty="0">
                <a:latin typeface="+mj-lt"/>
              </a:rPr>
              <a:t>menor con cierre del </a:t>
            </a:r>
            <a:r>
              <a:rPr lang="es-VE" sz="1400" b="1" dirty="0" smtClean="0">
                <a:latin typeface="+mj-lt"/>
              </a:rPr>
              <a:t>FOP más </a:t>
            </a:r>
            <a:r>
              <a:rPr lang="es-VE" sz="1400" b="1" dirty="0">
                <a:latin typeface="+mj-lt"/>
              </a:rPr>
              <a:t>terapia antiplaquetaria que con </a:t>
            </a:r>
            <a:r>
              <a:rPr lang="es-VE" sz="1400" b="1" dirty="0" smtClean="0">
                <a:latin typeface="+mj-lt"/>
              </a:rPr>
              <a:t>terapia  antiplaquetaria </a:t>
            </a:r>
            <a:r>
              <a:rPr lang="es-VE" sz="1400" b="1" dirty="0">
                <a:latin typeface="+mj-lt"/>
              </a:rPr>
              <a:t>sola.</a:t>
            </a:r>
            <a:endParaRPr lang="es-VE" sz="1400" b="1" dirty="0" smtClean="0">
              <a:solidFill>
                <a:schemeClr val="accent6"/>
              </a:solidFill>
              <a:latin typeface="+mj-lt"/>
              <a:ea typeface="微软雅黑" pitchFamily="34" charset="-122"/>
            </a:endParaRPr>
          </a:p>
        </p:txBody>
      </p:sp>
      <p:sp>
        <p:nvSpPr>
          <p:cNvPr id="34" name="Rectángulo 33"/>
          <p:cNvSpPr/>
          <p:nvPr/>
        </p:nvSpPr>
        <p:spPr>
          <a:xfrm>
            <a:off x="251520" y="3624060"/>
            <a:ext cx="3388672" cy="138499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s-VE" sz="1200" b="1" dirty="0" smtClean="0">
                <a:solidFill>
                  <a:srgbClr val="231F20"/>
                </a:solidFill>
                <a:latin typeface="+mn-lt"/>
              </a:rPr>
              <a:t>Es necesario señalar que se </a:t>
            </a:r>
            <a:r>
              <a:rPr lang="es-VE" sz="1200" b="1" i="1" dirty="0" smtClean="0">
                <a:solidFill>
                  <a:srgbClr val="231F20"/>
                </a:solidFill>
                <a:latin typeface="+mn-lt"/>
              </a:rPr>
              <a:t>diseñó </a:t>
            </a:r>
            <a:r>
              <a:rPr lang="es-VE" sz="1200" b="1" i="1" dirty="0">
                <a:solidFill>
                  <a:srgbClr val="231F20"/>
                </a:solidFill>
                <a:latin typeface="+mn-lt"/>
              </a:rPr>
              <a:t>para determinar la eficacia </a:t>
            </a:r>
            <a:r>
              <a:rPr lang="es-VE" sz="1200" b="1" i="1" dirty="0" smtClean="0">
                <a:solidFill>
                  <a:srgbClr val="231F20"/>
                </a:solidFill>
                <a:latin typeface="+mn-lt"/>
              </a:rPr>
              <a:t>y seguridad </a:t>
            </a:r>
            <a:r>
              <a:rPr lang="es-VE" sz="1200" b="1" i="1" dirty="0">
                <a:solidFill>
                  <a:srgbClr val="231F20"/>
                </a:solidFill>
                <a:latin typeface="+mn-lt"/>
              </a:rPr>
              <a:t>del cierre del FOP seguido de </a:t>
            </a:r>
            <a:r>
              <a:rPr lang="es-VE" sz="1200" b="1" i="1" dirty="0" smtClean="0">
                <a:solidFill>
                  <a:srgbClr val="231F20"/>
                </a:solidFill>
                <a:latin typeface="+mn-lt"/>
              </a:rPr>
              <a:t>la terapia </a:t>
            </a:r>
            <a:r>
              <a:rPr lang="es-VE" sz="1200" b="1" i="1" dirty="0">
                <a:solidFill>
                  <a:srgbClr val="231F20"/>
                </a:solidFill>
                <a:latin typeface="+mn-lt"/>
              </a:rPr>
              <a:t>antiplaquetaria, en comparación </a:t>
            </a:r>
            <a:r>
              <a:rPr lang="es-VE" sz="1200" b="1" i="1" dirty="0" smtClean="0">
                <a:solidFill>
                  <a:srgbClr val="231F20"/>
                </a:solidFill>
                <a:latin typeface="+mn-lt"/>
              </a:rPr>
              <a:t>con la </a:t>
            </a:r>
            <a:r>
              <a:rPr lang="es-VE" sz="1200" b="1" i="1" dirty="0">
                <a:solidFill>
                  <a:srgbClr val="231F20"/>
                </a:solidFill>
                <a:latin typeface="+mn-lt"/>
              </a:rPr>
              <a:t>terapia antiplaquetaria </a:t>
            </a:r>
            <a:r>
              <a:rPr lang="es-VE" sz="1200" b="1" i="1" dirty="0" smtClean="0">
                <a:solidFill>
                  <a:srgbClr val="231F20"/>
                </a:solidFill>
                <a:latin typeface="+mn-lt"/>
              </a:rPr>
              <a:t>sola, mas no se evaluó el cierre del FOP solo, y la terapia no fue sólo con  ASA, </a:t>
            </a:r>
            <a:r>
              <a:rPr lang="es-VE" sz="1200" b="1" i="1" dirty="0" err="1" smtClean="0">
                <a:solidFill>
                  <a:srgbClr val="231F20"/>
                </a:solidFill>
                <a:latin typeface="+mn-lt"/>
              </a:rPr>
              <a:t>asi</a:t>
            </a:r>
            <a:r>
              <a:rPr lang="es-VE" sz="1200" b="1" i="1" dirty="0" smtClean="0">
                <a:solidFill>
                  <a:srgbClr val="231F20"/>
                </a:solidFill>
                <a:latin typeface="+mn-lt"/>
              </a:rPr>
              <a:t> como también no evaluaron solo ECV </a:t>
            </a:r>
            <a:r>
              <a:rPr lang="es-VE" sz="1200" b="1" i="1" dirty="0" err="1" smtClean="0">
                <a:solidFill>
                  <a:srgbClr val="231F20"/>
                </a:solidFill>
                <a:latin typeface="+mn-lt"/>
              </a:rPr>
              <a:t>criptogenico</a:t>
            </a:r>
            <a:r>
              <a:rPr lang="es-VE" sz="1200" b="1" i="1" dirty="0" smtClean="0">
                <a:solidFill>
                  <a:srgbClr val="231F20"/>
                </a:solidFill>
                <a:latin typeface="+mn-lt"/>
              </a:rPr>
              <a:t>.</a:t>
            </a:r>
            <a:endParaRPr lang="es-VE" sz="1200" b="1" i="1" dirty="0">
              <a:latin typeface="+mn-lt"/>
            </a:endParaRPr>
          </a:p>
        </p:txBody>
      </p:sp>
      <p:sp>
        <p:nvSpPr>
          <p:cNvPr id="35" name="Rectángulo 34"/>
          <p:cNvSpPr/>
          <p:nvPr/>
        </p:nvSpPr>
        <p:spPr>
          <a:xfrm>
            <a:off x="5773982" y="346336"/>
            <a:ext cx="3261615" cy="138499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US" sz="1400" b="1" dirty="0" smtClean="0">
                <a:solidFill>
                  <a:schemeClr val="tx1">
                    <a:alpha val="70000"/>
                  </a:schemeClr>
                </a:solidFill>
                <a:latin typeface="+mn-lt"/>
                <a:cs typeface="Times New Roman" panose="02020603050405020304" pitchFamily="18" charset="0"/>
              </a:rPr>
              <a:t>Llama la </a:t>
            </a:r>
            <a:r>
              <a:rPr lang="en-US" sz="1400" b="1" dirty="0" err="1" smtClean="0">
                <a:solidFill>
                  <a:schemeClr val="tx1">
                    <a:alpha val="70000"/>
                  </a:schemeClr>
                </a:solidFill>
                <a:latin typeface="+mn-lt"/>
                <a:cs typeface="Times New Roman" panose="02020603050405020304" pitchFamily="18" charset="0"/>
              </a:rPr>
              <a:t>atención</a:t>
            </a:r>
            <a:r>
              <a:rPr lang="en-US" sz="1400" b="1" dirty="0" smtClean="0">
                <a:solidFill>
                  <a:schemeClr val="tx1">
                    <a:alpha val="70000"/>
                  </a:schemeClr>
                </a:solidFill>
                <a:latin typeface="+mn-lt"/>
                <a:cs typeface="Times New Roman" panose="02020603050405020304" pitchFamily="18" charset="0"/>
              </a:rPr>
              <a:t> que </a:t>
            </a:r>
            <a:r>
              <a:rPr lang="en-US" sz="1400" b="1" dirty="0" err="1" smtClean="0">
                <a:solidFill>
                  <a:schemeClr val="tx1">
                    <a:alpha val="70000"/>
                  </a:schemeClr>
                </a:solidFill>
                <a:latin typeface="+mn-lt"/>
                <a:cs typeface="Times New Roman" panose="02020603050405020304" pitchFamily="18" charset="0"/>
              </a:rPr>
              <a:t>los</a:t>
            </a:r>
            <a:r>
              <a:rPr lang="en-US" sz="1400" b="1" dirty="0" smtClean="0">
                <a:solidFill>
                  <a:schemeClr val="tx1">
                    <a:alpha val="70000"/>
                  </a:schemeClr>
                </a:solidFill>
                <a:latin typeface="+mn-lt"/>
                <a:cs typeface="Times New Roman" panose="02020603050405020304" pitchFamily="18" charset="0"/>
              </a:rPr>
              <a:t> </a:t>
            </a:r>
            <a:r>
              <a:rPr lang="en-US" sz="1400" b="1" dirty="0" err="1" smtClean="0">
                <a:solidFill>
                  <a:schemeClr val="tx1">
                    <a:alpha val="70000"/>
                  </a:schemeClr>
                </a:solidFill>
                <a:latin typeface="+mn-lt"/>
                <a:cs typeface="Times New Roman" panose="02020603050405020304" pitchFamily="18" charset="0"/>
              </a:rPr>
              <a:t>pacientes</a:t>
            </a:r>
            <a:r>
              <a:rPr lang="en-US" sz="1400" b="1" dirty="0" smtClean="0">
                <a:solidFill>
                  <a:schemeClr val="tx1">
                    <a:alpha val="70000"/>
                  </a:schemeClr>
                </a:solidFill>
                <a:latin typeface="+mn-lt"/>
                <a:cs typeface="Times New Roman" panose="02020603050405020304" pitchFamily="18" charset="0"/>
              </a:rPr>
              <a:t> </a:t>
            </a:r>
            <a:r>
              <a:rPr lang="en-US" sz="1400" b="1" dirty="0" err="1" smtClean="0">
                <a:solidFill>
                  <a:schemeClr val="tx1">
                    <a:alpha val="70000"/>
                  </a:schemeClr>
                </a:solidFill>
                <a:latin typeface="+mn-lt"/>
                <a:cs typeface="Times New Roman" panose="02020603050405020304" pitchFamily="18" charset="0"/>
              </a:rPr>
              <a:t>incluidos</a:t>
            </a:r>
            <a:r>
              <a:rPr lang="en-US" sz="1400" b="1" dirty="0" smtClean="0">
                <a:solidFill>
                  <a:schemeClr val="tx1">
                    <a:alpha val="70000"/>
                  </a:schemeClr>
                </a:solidFill>
                <a:latin typeface="+mn-lt"/>
                <a:cs typeface="Times New Roman" panose="02020603050405020304" pitchFamily="18" charset="0"/>
              </a:rPr>
              <a:t> </a:t>
            </a:r>
            <a:r>
              <a:rPr lang="en-US" sz="1400" b="1" dirty="0" err="1" smtClean="0">
                <a:solidFill>
                  <a:schemeClr val="tx1">
                    <a:alpha val="70000"/>
                  </a:schemeClr>
                </a:solidFill>
                <a:latin typeface="+mn-lt"/>
                <a:cs typeface="Times New Roman" panose="02020603050405020304" pitchFamily="18" charset="0"/>
              </a:rPr>
              <a:t>en</a:t>
            </a:r>
            <a:r>
              <a:rPr lang="en-US" sz="1400" b="1" dirty="0" smtClean="0">
                <a:solidFill>
                  <a:schemeClr val="tx1">
                    <a:alpha val="70000"/>
                  </a:schemeClr>
                </a:solidFill>
                <a:latin typeface="+mn-lt"/>
                <a:cs typeface="Times New Roman" panose="02020603050405020304" pitchFamily="18" charset="0"/>
              </a:rPr>
              <a:t> el studio </a:t>
            </a:r>
            <a:r>
              <a:rPr lang="en-US" sz="1400" b="1" dirty="0" err="1" smtClean="0">
                <a:solidFill>
                  <a:schemeClr val="tx1">
                    <a:alpha val="70000"/>
                  </a:schemeClr>
                </a:solidFill>
                <a:latin typeface="+mn-lt"/>
                <a:cs typeface="Times New Roman" panose="02020603050405020304" pitchFamily="18" charset="0"/>
              </a:rPr>
              <a:t>tenían</a:t>
            </a:r>
            <a:r>
              <a:rPr lang="en-US" sz="1400" b="1" dirty="0" smtClean="0">
                <a:solidFill>
                  <a:schemeClr val="tx1">
                    <a:alpha val="70000"/>
                  </a:schemeClr>
                </a:solidFill>
                <a:latin typeface="+mn-lt"/>
                <a:cs typeface="Times New Roman" panose="02020603050405020304" pitchFamily="18" charset="0"/>
              </a:rPr>
              <a:t> </a:t>
            </a:r>
            <a:r>
              <a:rPr lang="en-US" sz="1400" b="1" i="1" dirty="0" smtClean="0">
                <a:solidFill>
                  <a:schemeClr val="tx1">
                    <a:alpha val="70000"/>
                  </a:schemeClr>
                </a:solidFill>
                <a:latin typeface="+mn-lt"/>
                <a:cs typeface="Times New Roman" panose="02020603050405020304" pitchFamily="18" charset="0"/>
              </a:rPr>
              <a:t>mas </a:t>
            </a:r>
            <a:r>
              <a:rPr lang="en-US" sz="1400" b="1" i="1" dirty="0" err="1" smtClean="0">
                <a:solidFill>
                  <a:schemeClr val="tx1">
                    <a:alpha val="70000"/>
                  </a:schemeClr>
                </a:solidFill>
                <a:latin typeface="+mn-lt"/>
                <a:cs typeface="Times New Roman" panose="02020603050405020304" pitchFamily="18" charset="0"/>
              </a:rPr>
              <a:t>probabilidades</a:t>
            </a:r>
            <a:r>
              <a:rPr lang="en-US" sz="1400" b="1" i="1" dirty="0" smtClean="0">
                <a:solidFill>
                  <a:schemeClr val="tx1">
                    <a:alpha val="70000"/>
                  </a:schemeClr>
                </a:solidFill>
                <a:latin typeface="+mn-lt"/>
                <a:cs typeface="Times New Roman" panose="02020603050405020304" pitchFamily="18" charset="0"/>
              </a:rPr>
              <a:t> </a:t>
            </a:r>
            <a:r>
              <a:rPr lang="en-US" sz="1400" b="1" dirty="0" smtClean="0">
                <a:solidFill>
                  <a:schemeClr val="tx1">
                    <a:alpha val="70000"/>
                  </a:schemeClr>
                </a:solidFill>
                <a:latin typeface="+mn-lt"/>
                <a:cs typeface="Times New Roman" panose="02020603050405020304" pitchFamily="18" charset="0"/>
              </a:rPr>
              <a:t>de </a:t>
            </a:r>
            <a:r>
              <a:rPr lang="en-US" sz="1400" b="1" dirty="0" err="1" smtClean="0">
                <a:solidFill>
                  <a:schemeClr val="tx1">
                    <a:alpha val="70000"/>
                  </a:schemeClr>
                </a:solidFill>
                <a:latin typeface="+mn-lt"/>
                <a:cs typeface="Times New Roman" panose="02020603050405020304" pitchFamily="18" charset="0"/>
              </a:rPr>
              <a:t>sufrir</a:t>
            </a:r>
            <a:r>
              <a:rPr lang="en-US" sz="1400" b="1" dirty="0" smtClean="0">
                <a:solidFill>
                  <a:schemeClr val="tx1">
                    <a:alpha val="70000"/>
                  </a:schemeClr>
                </a:solidFill>
                <a:latin typeface="+mn-lt"/>
                <a:cs typeface="Times New Roman" panose="02020603050405020304" pitchFamily="18" charset="0"/>
              </a:rPr>
              <a:t> AVC  </a:t>
            </a:r>
            <a:r>
              <a:rPr lang="en-US" sz="1400" b="1" dirty="0" err="1" smtClean="0">
                <a:solidFill>
                  <a:schemeClr val="tx1">
                    <a:alpha val="70000"/>
                  </a:schemeClr>
                </a:solidFill>
                <a:latin typeface="+mn-lt"/>
                <a:cs typeface="Times New Roman" panose="02020603050405020304" pitchFamily="18" charset="0"/>
              </a:rPr>
              <a:t>secundario</a:t>
            </a:r>
            <a:r>
              <a:rPr lang="en-US" sz="1400" b="1" dirty="0" smtClean="0">
                <a:solidFill>
                  <a:schemeClr val="tx1">
                    <a:alpha val="70000"/>
                  </a:schemeClr>
                </a:solidFill>
                <a:latin typeface="+mn-lt"/>
                <a:cs typeface="Times New Roman" panose="02020603050405020304" pitchFamily="18" charset="0"/>
              </a:rPr>
              <a:t> al FOP, </a:t>
            </a:r>
            <a:r>
              <a:rPr lang="en-US" sz="1400" b="1" dirty="0" err="1" smtClean="0">
                <a:solidFill>
                  <a:schemeClr val="tx1">
                    <a:alpha val="70000"/>
                  </a:schemeClr>
                </a:solidFill>
                <a:latin typeface="+mn-lt"/>
                <a:cs typeface="Times New Roman" panose="02020603050405020304" pitchFamily="18" charset="0"/>
              </a:rPr>
              <a:t>por</a:t>
            </a:r>
            <a:r>
              <a:rPr lang="en-US" sz="1400" b="1" dirty="0" smtClean="0">
                <a:solidFill>
                  <a:schemeClr val="tx1">
                    <a:alpha val="70000"/>
                  </a:schemeClr>
                </a:solidFill>
                <a:latin typeface="+mn-lt"/>
                <a:cs typeface="Times New Roman" panose="02020603050405020304" pitchFamily="18" charset="0"/>
              </a:rPr>
              <a:t> lo </a:t>
            </a:r>
            <a:r>
              <a:rPr lang="en-US" sz="1400" b="1" dirty="0" err="1" smtClean="0">
                <a:solidFill>
                  <a:schemeClr val="tx1">
                    <a:alpha val="70000"/>
                  </a:schemeClr>
                </a:solidFill>
                <a:latin typeface="+mn-lt"/>
                <a:cs typeface="Times New Roman" panose="02020603050405020304" pitchFamily="18" charset="0"/>
              </a:rPr>
              <a:t>tanto</a:t>
            </a:r>
            <a:r>
              <a:rPr lang="en-US" sz="1400" b="1" dirty="0" smtClean="0">
                <a:solidFill>
                  <a:schemeClr val="tx1">
                    <a:alpha val="70000"/>
                  </a:schemeClr>
                </a:solidFill>
                <a:latin typeface="+mn-lt"/>
                <a:cs typeface="Times New Roman" panose="02020603050405020304" pitchFamily="18" charset="0"/>
              </a:rPr>
              <a:t> </a:t>
            </a:r>
            <a:r>
              <a:rPr lang="en-US" sz="1400" b="1" dirty="0" err="1" smtClean="0">
                <a:solidFill>
                  <a:schemeClr val="tx1">
                    <a:alpha val="70000"/>
                  </a:schemeClr>
                </a:solidFill>
                <a:latin typeface="+mn-lt"/>
                <a:cs typeface="Times New Roman" panose="02020603050405020304" pitchFamily="18" charset="0"/>
              </a:rPr>
              <a:t>esto</a:t>
            </a:r>
            <a:r>
              <a:rPr lang="en-US" sz="1400" b="1" dirty="0" smtClean="0">
                <a:solidFill>
                  <a:schemeClr val="tx1">
                    <a:alpha val="70000"/>
                  </a:schemeClr>
                </a:solidFill>
                <a:latin typeface="+mn-lt"/>
                <a:cs typeface="Times New Roman" panose="02020603050405020304" pitchFamily="18" charset="0"/>
              </a:rPr>
              <a:t> genera un </a:t>
            </a:r>
            <a:r>
              <a:rPr lang="en-US" sz="1400" b="1" dirty="0" err="1" smtClean="0">
                <a:solidFill>
                  <a:schemeClr val="tx1">
                    <a:alpha val="70000"/>
                  </a:schemeClr>
                </a:solidFill>
                <a:latin typeface="+mn-lt"/>
                <a:cs typeface="Times New Roman" panose="02020603050405020304" pitchFamily="18" charset="0"/>
              </a:rPr>
              <a:t>aumento</a:t>
            </a:r>
            <a:r>
              <a:rPr lang="en-US" sz="1400" b="1" dirty="0" smtClean="0">
                <a:solidFill>
                  <a:schemeClr val="tx1">
                    <a:alpha val="70000"/>
                  </a:schemeClr>
                </a:solidFill>
                <a:latin typeface="+mn-lt"/>
                <a:cs typeface="Times New Roman" panose="02020603050405020304" pitchFamily="18" charset="0"/>
              </a:rPr>
              <a:t> de la </a:t>
            </a:r>
            <a:r>
              <a:rPr lang="en-US" sz="1400" b="1" dirty="0" err="1" smtClean="0">
                <a:solidFill>
                  <a:schemeClr val="tx1">
                    <a:alpha val="70000"/>
                  </a:schemeClr>
                </a:solidFill>
                <a:latin typeface="+mn-lt"/>
                <a:cs typeface="Times New Roman" panose="02020603050405020304" pitchFamily="18" charset="0"/>
              </a:rPr>
              <a:t>posibilidad</a:t>
            </a:r>
            <a:r>
              <a:rPr lang="en-US" sz="1400" b="1" dirty="0" smtClean="0">
                <a:solidFill>
                  <a:schemeClr val="tx1">
                    <a:alpha val="70000"/>
                  </a:schemeClr>
                </a:solidFill>
                <a:latin typeface="+mn-lt"/>
                <a:cs typeface="Times New Roman" panose="02020603050405020304" pitchFamily="18" charset="0"/>
              </a:rPr>
              <a:t> de que el </a:t>
            </a:r>
            <a:r>
              <a:rPr lang="en-US" sz="1400" b="1" dirty="0" err="1" smtClean="0">
                <a:solidFill>
                  <a:schemeClr val="tx1">
                    <a:alpha val="70000"/>
                  </a:schemeClr>
                </a:solidFill>
                <a:latin typeface="+mn-lt"/>
                <a:cs typeface="Times New Roman" panose="02020603050405020304" pitchFamily="18" charset="0"/>
              </a:rPr>
              <a:t>cierre</a:t>
            </a:r>
            <a:r>
              <a:rPr lang="en-US" sz="1400" b="1" dirty="0" smtClean="0">
                <a:solidFill>
                  <a:schemeClr val="tx1">
                    <a:alpha val="70000"/>
                  </a:schemeClr>
                </a:solidFill>
                <a:latin typeface="+mn-lt"/>
                <a:cs typeface="Times New Roman" panose="02020603050405020304" pitchFamily="18" charset="0"/>
              </a:rPr>
              <a:t> del FOP sea </a:t>
            </a:r>
            <a:r>
              <a:rPr lang="en-US" sz="1400" b="1" dirty="0" err="1" smtClean="0">
                <a:solidFill>
                  <a:schemeClr val="tx1">
                    <a:alpha val="70000"/>
                  </a:schemeClr>
                </a:solidFill>
                <a:latin typeface="+mn-lt"/>
                <a:cs typeface="Times New Roman" panose="02020603050405020304" pitchFamily="18" charset="0"/>
              </a:rPr>
              <a:t>eficaz</a:t>
            </a:r>
            <a:r>
              <a:rPr lang="en-US" sz="1400" b="1" dirty="0">
                <a:solidFill>
                  <a:schemeClr val="tx1">
                    <a:alpha val="70000"/>
                  </a:schemeClr>
                </a:solidFill>
                <a:latin typeface="+mn-lt"/>
                <a:cs typeface="Times New Roman" panose="02020603050405020304" pitchFamily="18" charset="0"/>
              </a:rPr>
              <a:t>.</a:t>
            </a:r>
            <a:r>
              <a:rPr lang="en-US" sz="1400" b="1" dirty="0" smtClean="0">
                <a:solidFill>
                  <a:schemeClr val="tx1">
                    <a:alpha val="70000"/>
                  </a:schemeClr>
                </a:solidFill>
                <a:latin typeface="+mn-lt"/>
                <a:cs typeface="Times New Roman" panose="02020603050405020304" pitchFamily="18" charset="0"/>
              </a:rPr>
              <a:t> </a:t>
            </a:r>
            <a:endParaRPr lang="en-US" sz="1400" b="1" dirty="0">
              <a:solidFill>
                <a:schemeClr val="tx1">
                  <a:alpha val="70000"/>
                </a:schemeClr>
              </a:solidFill>
              <a:latin typeface="+mn-lt"/>
              <a:cs typeface="Times New Roman" panose="02020603050405020304" pitchFamily="18" charset="0"/>
            </a:endParaRPr>
          </a:p>
        </p:txBody>
      </p:sp>
      <p:sp>
        <p:nvSpPr>
          <p:cNvPr id="36" name="CuadroTexto 35"/>
          <p:cNvSpPr txBox="1"/>
          <p:nvPr/>
        </p:nvSpPr>
        <p:spPr>
          <a:xfrm>
            <a:off x="3923927" y="3635395"/>
            <a:ext cx="3622928" cy="129266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spAutoFit/>
          </a:bodyPr>
          <a:lstStyle/>
          <a:p>
            <a:pPr algn="just"/>
            <a:r>
              <a:rPr lang="es-VE" sz="1400" b="1" i="1" dirty="0" smtClean="0">
                <a:solidFill>
                  <a:srgbClr val="FF0000"/>
                </a:solidFill>
                <a:latin typeface="+mj-lt"/>
                <a:ea typeface="微软雅黑" pitchFamily="34" charset="-122"/>
              </a:rPr>
              <a:t>Es necesario educar a la población medica venezolana  sobre las causas de un AVC, donde no solo realice </a:t>
            </a:r>
            <a:r>
              <a:rPr lang="es-VE" sz="1400" b="1" i="1" dirty="0" err="1" smtClean="0">
                <a:solidFill>
                  <a:srgbClr val="FF0000"/>
                </a:solidFill>
                <a:latin typeface="+mj-lt"/>
                <a:ea typeface="微软雅黑" pitchFamily="34" charset="-122"/>
              </a:rPr>
              <a:t>rastero</a:t>
            </a:r>
            <a:r>
              <a:rPr lang="es-VE" sz="1400" b="1" i="1" dirty="0" smtClean="0">
                <a:solidFill>
                  <a:srgbClr val="FF0000"/>
                </a:solidFill>
                <a:latin typeface="+mj-lt"/>
                <a:ea typeface="微软雅黑" pitchFamily="34" charset="-122"/>
              </a:rPr>
              <a:t> por </a:t>
            </a:r>
            <a:r>
              <a:rPr lang="es-VE" sz="1400" b="1" i="1" dirty="0" err="1" smtClean="0">
                <a:solidFill>
                  <a:srgbClr val="FF0000"/>
                </a:solidFill>
                <a:latin typeface="+mj-lt"/>
                <a:ea typeface="微软雅黑" pitchFamily="34" charset="-122"/>
              </a:rPr>
              <a:t>neuroimagen</a:t>
            </a:r>
            <a:r>
              <a:rPr lang="es-VE" sz="1400" b="1" i="1" dirty="0" smtClean="0">
                <a:solidFill>
                  <a:srgbClr val="FF0000"/>
                </a:solidFill>
                <a:latin typeface="+mj-lt"/>
                <a:ea typeface="微软雅黑" pitchFamily="34" charset="-122"/>
              </a:rPr>
              <a:t> sino que se establezca como protocolo de estudio la realización del ETE en busca de FOP en pacientes con ictus recurrentes.  </a:t>
            </a:r>
          </a:p>
        </p:txBody>
      </p:sp>
    </p:spTree>
    <p:extLst>
      <p:ext uri="{BB962C8B-B14F-4D97-AF65-F5344CB8AC3E}">
        <p14:creationId xmlns:p14="http://schemas.microsoft.com/office/powerpoint/2010/main" val="3161144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ppt_x"/>
                                          </p:val>
                                        </p:tav>
                                        <p:tav tm="100000">
                                          <p:val>
                                            <p:strVal val="#ppt_x"/>
                                          </p:val>
                                        </p:tav>
                                      </p:tavLst>
                                    </p:anim>
                                    <p:anim calcmode="lin" valueType="num">
                                      <p:cBhvr additive="base">
                                        <p:cTn id="3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609990" y="6382589"/>
            <a:ext cx="607859" cy="261610"/>
          </a:xfrm>
          <a:prstGeom prst="rect">
            <a:avLst/>
          </a:prstGeom>
          <a:noFill/>
        </p:spPr>
        <p:txBody>
          <a:bodyPr wrap="none" rtlCol="0">
            <a:spAutoFit/>
          </a:bodyPr>
          <a:lstStyle/>
          <a:p>
            <a:r>
              <a:rPr lang="zh-CN" altLang="en-US" sz="1100" dirty="0"/>
              <a:t>延时符</a:t>
            </a:r>
          </a:p>
        </p:txBody>
      </p:sp>
      <p:sp>
        <p:nvSpPr>
          <p:cNvPr id="10" name="矩形 9">
            <a:extLst>
              <a:ext uri="{FF2B5EF4-FFF2-40B4-BE49-F238E27FC236}">
                <a16:creationId xmlns:a16="http://schemas.microsoft.com/office/drawing/2014/main" id="{8864C403-C0EC-4AE4-96B9-ED5A228E896A}"/>
              </a:ext>
            </a:extLst>
          </p:cNvPr>
          <p:cNvSpPr/>
          <p:nvPr/>
        </p:nvSpPr>
        <p:spPr>
          <a:xfrm rot="2703926">
            <a:off x="1956833" y="1017209"/>
            <a:ext cx="1757341" cy="1757341"/>
          </a:xfrm>
          <a:prstGeom prst="rect">
            <a:avLst/>
          </a:prstGeom>
          <a:solidFill>
            <a:srgbClr val="007779"/>
          </a:solidFill>
          <a:ln w="317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1" name="Freeform 5">
            <a:extLst>
              <a:ext uri="{FF2B5EF4-FFF2-40B4-BE49-F238E27FC236}">
                <a16:creationId xmlns:a16="http://schemas.microsoft.com/office/drawing/2014/main" id="{A9EAB0BC-B214-4938-9221-5594A69D73B4}"/>
              </a:ext>
            </a:extLst>
          </p:cNvPr>
          <p:cNvSpPr>
            <a:spLocks noEditPoints="1"/>
          </p:cNvSpPr>
          <p:nvPr/>
        </p:nvSpPr>
        <p:spPr bwMode="auto">
          <a:xfrm>
            <a:off x="338134" y="-2183"/>
            <a:ext cx="3013076" cy="3063875"/>
          </a:xfrm>
          <a:custGeom>
            <a:avLst/>
            <a:gdLst>
              <a:gd name="T0" fmla="*/ 1451 w 1598"/>
              <a:gd name="T1" fmla="*/ 339 h 1625"/>
              <a:gd name="T2" fmla="*/ 1598 w 1598"/>
              <a:gd name="T3" fmla="*/ 486 h 1625"/>
              <a:gd name="T4" fmla="*/ 1598 w 1598"/>
              <a:gd name="T5" fmla="*/ 485 h 1625"/>
              <a:gd name="T6" fmla="*/ 1451 w 1598"/>
              <a:gd name="T7" fmla="*/ 339 h 1625"/>
              <a:gd name="T8" fmla="*/ 1084 w 1598"/>
              <a:gd name="T9" fmla="*/ 0 h 1625"/>
              <a:gd name="T10" fmla="*/ 1060 w 1598"/>
              <a:gd name="T11" fmla="*/ 9 h 1625"/>
              <a:gd name="T12" fmla="*/ 0 w 1598"/>
              <a:gd name="T13" fmla="*/ 1069 h 1625"/>
              <a:gd name="T14" fmla="*/ 385 w 1598"/>
              <a:gd name="T15" fmla="*/ 1454 h 1625"/>
              <a:gd name="T16" fmla="*/ 385 w 1598"/>
              <a:gd name="T17" fmla="*/ 1454 h 1625"/>
              <a:gd name="T18" fmla="*/ 556 w 1598"/>
              <a:gd name="T19" fmla="*/ 1625 h 1625"/>
              <a:gd name="T20" fmla="*/ 633 w 1598"/>
              <a:gd name="T21" fmla="*/ 1548 h 1625"/>
              <a:gd name="T22" fmla="*/ 228 w 1598"/>
              <a:gd name="T23" fmla="*/ 1143 h 1625"/>
              <a:gd name="T24" fmla="*/ 197 w 1598"/>
              <a:gd name="T25" fmla="*/ 1067 h 1625"/>
              <a:gd name="T26" fmla="*/ 228 w 1598"/>
              <a:gd name="T27" fmla="*/ 990 h 1625"/>
              <a:gd name="T28" fmla="*/ 822 w 1598"/>
              <a:gd name="T29" fmla="*/ 396 h 1625"/>
              <a:gd name="T30" fmla="*/ 899 w 1598"/>
              <a:gd name="T31" fmla="*/ 365 h 1625"/>
              <a:gd name="T32" fmla="*/ 975 w 1598"/>
              <a:gd name="T33" fmla="*/ 396 h 1625"/>
              <a:gd name="T34" fmla="*/ 1069 w 1598"/>
              <a:gd name="T35" fmla="*/ 490 h 1625"/>
              <a:gd name="T36" fmla="*/ 1287 w 1598"/>
              <a:gd name="T37" fmla="*/ 272 h 1625"/>
              <a:gd name="T38" fmla="*/ 1336 w 1598"/>
              <a:gd name="T39" fmla="*/ 252 h 1625"/>
              <a:gd name="T40" fmla="*/ 1384 w 1598"/>
              <a:gd name="T41" fmla="*/ 272 h 1625"/>
              <a:gd name="T42" fmla="*/ 1140 w 1598"/>
              <a:gd name="T43" fmla="*/ 27 h 1625"/>
              <a:gd name="T44" fmla="*/ 1084 w 1598"/>
              <a:gd name="T45" fmla="*/ 0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8" h="1625">
                <a:moveTo>
                  <a:pt x="1451" y="339"/>
                </a:moveTo>
                <a:cubicBezTo>
                  <a:pt x="1598" y="486"/>
                  <a:pt x="1598" y="486"/>
                  <a:pt x="1598" y="486"/>
                </a:cubicBezTo>
                <a:cubicBezTo>
                  <a:pt x="1598" y="486"/>
                  <a:pt x="1598" y="486"/>
                  <a:pt x="1598" y="485"/>
                </a:cubicBezTo>
                <a:cubicBezTo>
                  <a:pt x="1451" y="339"/>
                  <a:pt x="1451" y="339"/>
                  <a:pt x="1451" y="339"/>
                </a:cubicBezTo>
                <a:moveTo>
                  <a:pt x="1084" y="0"/>
                </a:moveTo>
                <a:cubicBezTo>
                  <a:pt x="1074" y="0"/>
                  <a:pt x="1066" y="3"/>
                  <a:pt x="1060" y="9"/>
                </a:cubicBezTo>
                <a:cubicBezTo>
                  <a:pt x="0" y="1069"/>
                  <a:pt x="0" y="1069"/>
                  <a:pt x="0" y="1069"/>
                </a:cubicBezTo>
                <a:cubicBezTo>
                  <a:pt x="385" y="1454"/>
                  <a:pt x="385" y="1454"/>
                  <a:pt x="385" y="1454"/>
                </a:cubicBezTo>
                <a:cubicBezTo>
                  <a:pt x="385" y="1454"/>
                  <a:pt x="385" y="1454"/>
                  <a:pt x="385" y="1454"/>
                </a:cubicBezTo>
                <a:cubicBezTo>
                  <a:pt x="556" y="1625"/>
                  <a:pt x="556" y="1625"/>
                  <a:pt x="556" y="1625"/>
                </a:cubicBezTo>
                <a:cubicBezTo>
                  <a:pt x="633" y="1548"/>
                  <a:pt x="633" y="1548"/>
                  <a:pt x="633" y="1548"/>
                </a:cubicBezTo>
                <a:cubicBezTo>
                  <a:pt x="228" y="1143"/>
                  <a:pt x="228" y="1143"/>
                  <a:pt x="228" y="1143"/>
                </a:cubicBezTo>
                <a:cubicBezTo>
                  <a:pt x="208" y="1123"/>
                  <a:pt x="197" y="1096"/>
                  <a:pt x="197" y="1067"/>
                </a:cubicBezTo>
                <a:cubicBezTo>
                  <a:pt x="197" y="1038"/>
                  <a:pt x="208" y="1011"/>
                  <a:pt x="228" y="990"/>
                </a:cubicBezTo>
                <a:cubicBezTo>
                  <a:pt x="822" y="396"/>
                  <a:pt x="822" y="396"/>
                  <a:pt x="822" y="396"/>
                </a:cubicBezTo>
                <a:cubicBezTo>
                  <a:pt x="843" y="376"/>
                  <a:pt x="870" y="365"/>
                  <a:pt x="899" y="365"/>
                </a:cubicBezTo>
                <a:cubicBezTo>
                  <a:pt x="928" y="365"/>
                  <a:pt x="955" y="376"/>
                  <a:pt x="975" y="396"/>
                </a:cubicBezTo>
                <a:cubicBezTo>
                  <a:pt x="1069" y="490"/>
                  <a:pt x="1069" y="490"/>
                  <a:pt x="1069" y="490"/>
                </a:cubicBezTo>
                <a:cubicBezTo>
                  <a:pt x="1287" y="272"/>
                  <a:pt x="1287" y="272"/>
                  <a:pt x="1287" y="272"/>
                </a:cubicBezTo>
                <a:cubicBezTo>
                  <a:pt x="1300" y="259"/>
                  <a:pt x="1318" y="252"/>
                  <a:pt x="1336" y="252"/>
                </a:cubicBezTo>
                <a:cubicBezTo>
                  <a:pt x="1353" y="252"/>
                  <a:pt x="1371" y="258"/>
                  <a:pt x="1384" y="272"/>
                </a:cubicBezTo>
                <a:cubicBezTo>
                  <a:pt x="1140" y="27"/>
                  <a:pt x="1140" y="27"/>
                  <a:pt x="1140" y="27"/>
                </a:cubicBezTo>
                <a:cubicBezTo>
                  <a:pt x="1122" y="10"/>
                  <a:pt x="1101" y="0"/>
                  <a:pt x="1084" y="0"/>
                </a:cubicBezTo>
              </a:path>
            </a:pathLst>
          </a:custGeom>
          <a:solidFill>
            <a:srgbClr val="CCEA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7" name="Freeform 8">
            <a:extLst>
              <a:ext uri="{FF2B5EF4-FFF2-40B4-BE49-F238E27FC236}">
                <a16:creationId xmlns:a16="http://schemas.microsoft.com/office/drawing/2014/main" id="{9B25C622-9FC0-4B1D-B48B-8B96A97EB9A2}"/>
              </a:ext>
            </a:extLst>
          </p:cNvPr>
          <p:cNvSpPr>
            <a:spLocks/>
          </p:cNvSpPr>
          <p:nvPr/>
        </p:nvSpPr>
        <p:spPr bwMode="auto">
          <a:xfrm>
            <a:off x="-2301879" y="1539280"/>
            <a:ext cx="4210051" cy="4211638"/>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8" name="Freeform 12">
            <a:extLst>
              <a:ext uri="{FF2B5EF4-FFF2-40B4-BE49-F238E27FC236}">
                <a16:creationId xmlns:a16="http://schemas.microsoft.com/office/drawing/2014/main" id="{21CD2DC3-4390-45A8-AE36-C04028DF11D1}"/>
              </a:ext>
            </a:extLst>
          </p:cNvPr>
          <p:cNvSpPr>
            <a:spLocks/>
          </p:cNvSpPr>
          <p:nvPr/>
        </p:nvSpPr>
        <p:spPr bwMode="auto">
          <a:xfrm>
            <a:off x="-1677991" y="3144243"/>
            <a:ext cx="2489200" cy="2489200"/>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9" name="Freeform 13">
            <a:extLst>
              <a:ext uri="{FF2B5EF4-FFF2-40B4-BE49-F238E27FC236}">
                <a16:creationId xmlns:a16="http://schemas.microsoft.com/office/drawing/2014/main" id="{842CDA66-5EF9-4965-806D-291DB46864F1}"/>
              </a:ext>
            </a:extLst>
          </p:cNvPr>
          <p:cNvSpPr>
            <a:spLocks/>
          </p:cNvSpPr>
          <p:nvPr/>
        </p:nvSpPr>
        <p:spPr bwMode="auto">
          <a:xfrm>
            <a:off x="-1570041" y="3253780"/>
            <a:ext cx="2271713" cy="2270125"/>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20" name="Freeform 14">
            <a:extLst>
              <a:ext uri="{FF2B5EF4-FFF2-40B4-BE49-F238E27FC236}">
                <a16:creationId xmlns:a16="http://schemas.microsoft.com/office/drawing/2014/main" id="{09D2EB10-F38D-4A50-B6FC-F1490DE6A0E3}"/>
              </a:ext>
            </a:extLst>
          </p:cNvPr>
          <p:cNvSpPr>
            <a:spLocks/>
          </p:cNvSpPr>
          <p:nvPr/>
        </p:nvSpPr>
        <p:spPr bwMode="auto">
          <a:xfrm>
            <a:off x="346071" y="4298355"/>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21" name="Freeform 15">
            <a:extLst>
              <a:ext uri="{FF2B5EF4-FFF2-40B4-BE49-F238E27FC236}">
                <a16:creationId xmlns:a16="http://schemas.microsoft.com/office/drawing/2014/main" id="{6FA2DDA5-217B-4613-8C7D-DC383CF61F36}"/>
              </a:ext>
            </a:extLst>
          </p:cNvPr>
          <p:cNvSpPr>
            <a:spLocks/>
          </p:cNvSpPr>
          <p:nvPr/>
        </p:nvSpPr>
        <p:spPr bwMode="auto">
          <a:xfrm>
            <a:off x="2725734" y="3310930"/>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22" name="Freeform 16">
            <a:extLst>
              <a:ext uri="{FF2B5EF4-FFF2-40B4-BE49-F238E27FC236}">
                <a16:creationId xmlns:a16="http://schemas.microsoft.com/office/drawing/2014/main" id="{93217B7D-774F-4767-879C-D739B3B3039E}"/>
              </a:ext>
            </a:extLst>
          </p:cNvPr>
          <p:cNvSpPr>
            <a:spLocks/>
          </p:cNvSpPr>
          <p:nvPr/>
        </p:nvSpPr>
        <p:spPr bwMode="auto">
          <a:xfrm>
            <a:off x="3025772" y="2991843"/>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23" name="Freeform 17">
            <a:extLst>
              <a:ext uri="{FF2B5EF4-FFF2-40B4-BE49-F238E27FC236}">
                <a16:creationId xmlns:a16="http://schemas.microsoft.com/office/drawing/2014/main" id="{170A1819-720A-4EBF-972A-020A33887369}"/>
              </a:ext>
            </a:extLst>
          </p:cNvPr>
          <p:cNvSpPr>
            <a:spLocks/>
          </p:cNvSpPr>
          <p:nvPr/>
        </p:nvSpPr>
        <p:spPr bwMode="auto">
          <a:xfrm>
            <a:off x="709609" y="685205"/>
            <a:ext cx="2647950" cy="2647950"/>
          </a:xfrm>
          <a:custGeom>
            <a:avLst/>
            <a:gdLst>
              <a:gd name="T0" fmla="*/ 702 w 1404"/>
              <a:gd name="T1" fmla="*/ 1404 h 1404"/>
              <a:gd name="T2" fmla="*/ 625 w 1404"/>
              <a:gd name="T3" fmla="*/ 1372 h 1404"/>
              <a:gd name="T4" fmla="*/ 31 w 1404"/>
              <a:gd name="T5" fmla="*/ 778 h 1404"/>
              <a:gd name="T6" fmla="*/ 0 w 1404"/>
              <a:gd name="T7" fmla="*/ 702 h 1404"/>
              <a:gd name="T8" fmla="*/ 31 w 1404"/>
              <a:gd name="T9" fmla="*/ 625 h 1404"/>
              <a:gd name="T10" fmla="*/ 625 w 1404"/>
              <a:gd name="T11" fmla="*/ 31 h 1404"/>
              <a:gd name="T12" fmla="*/ 702 w 1404"/>
              <a:gd name="T13" fmla="*/ 0 h 1404"/>
              <a:gd name="T14" fmla="*/ 778 w 1404"/>
              <a:gd name="T15" fmla="*/ 31 h 1404"/>
              <a:gd name="T16" fmla="*/ 1372 w 1404"/>
              <a:gd name="T17" fmla="*/ 626 h 1404"/>
              <a:gd name="T18" fmla="*/ 1404 w 1404"/>
              <a:gd name="T19" fmla="*/ 702 h 1404"/>
              <a:gd name="T20" fmla="*/ 1372 w 1404"/>
              <a:gd name="T21" fmla="*/ 778 h 1404"/>
              <a:gd name="T22" fmla="*/ 778 w 1404"/>
              <a:gd name="T23" fmla="*/ 1372 h 1404"/>
              <a:gd name="T24" fmla="*/ 702 w 1404"/>
              <a:gd name="T25" fmla="*/ 1404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4" h="1404">
                <a:moveTo>
                  <a:pt x="702" y="1404"/>
                </a:moveTo>
                <a:cubicBezTo>
                  <a:pt x="673" y="1404"/>
                  <a:pt x="646" y="1393"/>
                  <a:pt x="625" y="1372"/>
                </a:cubicBezTo>
                <a:cubicBezTo>
                  <a:pt x="31" y="778"/>
                  <a:pt x="31" y="778"/>
                  <a:pt x="31" y="778"/>
                </a:cubicBezTo>
                <a:cubicBezTo>
                  <a:pt x="11" y="758"/>
                  <a:pt x="0" y="731"/>
                  <a:pt x="0" y="702"/>
                </a:cubicBezTo>
                <a:cubicBezTo>
                  <a:pt x="0" y="673"/>
                  <a:pt x="11" y="646"/>
                  <a:pt x="31" y="625"/>
                </a:cubicBezTo>
                <a:cubicBezTo>
                  <a:pt x="625" y="31"/>
                  <a:pt x="625" y="31"/>
                  <a:pt x="625" y="31"/>
                </a:cubicBezTo>
                <a:cubicBezTo>
                  <a:pt x="646" y="11"/>
                  <a:pt x="673" y="0"/>
                  <a:pt x="702" y="0"/>
                </a:cubicBezTo>
                <a:cubicBezTo>
                  <a:pt x="731" y="0"/>
                  <a:pt x="758" y="11"/>
                  <a:pt x="778" y="31"/>
                </a:cubicBezTo>
                <a:cubicBezTo>
                  <a:pt x="1372" y="626"/>
                  <a:pt x="1372" y="626"/>
                  <a:pt x="1372" y="626"/>
                </a:cubicBezTo>
                <a:cubicBezTo>
                  <a:pt x="1393" y="646"/>
                  <a:pt x="1404" y="673"/>
                  <a:pt x="1404" y="702"/>
                </a:cubicBezTo>
                <a:cubicBezTo>
                  <a:pt x="1404" y="731"/>
                  <a:pt x="1393" y="758"/>
                  <a:pt x="1372" y="778"/>
                </a:cubicBezTo>
                <a:cubicBezTo>
                  <a:pt x="778" y="1372"/>
                  <a:pt x="778" y="1372"/>
                  <a:pt x="778" y="1372"/>
                </a:cubicBezTo>
                <a:cubicBezTo>
                  <a:pt x="758" y="1393"/>
                  <a:pt x="731" y="1404"/>
                  <a:pt x="702" y="1404"/>
                </a:cubicBezTo>
              </a:path>
            </a:pathLst>
          </a:custGeom>
          <a:blipFill dpi="0" rotWithShape="1">
            <a:blip r:embed="rId4">
              <a:extLst>
                <a:ext uri="{28A0092B-C50C-407E-A947-70E740481C1C}">
                  <a14:useLocalDpi xmlns:a14="http://schemas.microsoft.com/office/drawing/2010/main" val="0"/>
                </a:ext>
              </a:extLst>
            </a:blip>
            <a:srcRect/>
            <a:stretch>
              <a:fillRect l="-2000" t="-1000" r="-33000"/>
            </a:stretch>
          </a:blipFill>
          <a:ln w="76200">
            <a:solidFill>
              <a:schemeClr val="bg1"/>
            </a:solidFill>
          </a:ln>
        </p:spPr>
        <p:txBody>
          <a:bodyPr vert="horz" wrap="square" lIns="91440" tIns="45720" rIns="91440" bIns="45720" numCol="1" anchor="t" anchorCtr="0" compatLnSpc="1">
            <a:prstTxWarp prst="textNoShape">
              <a:avLst/>
            </a:prstTxWarp>
          </a:bodyPr>
          <a:lstStyle/>
          <a:p>
            <a:endParaRPr lang="zh-CN" altLang="en-US" sz="1100"/>
          </a:p>
        </p:txBody>
      </p:sp>
      <p:sp>
        <p:nvSpPr>
          <p:cNvPr id="24" name="Freeform 14">
            <a:extLst>
              <a:ext uri="{FF2B5EF4-FFF2-40B4-BE49-F238E27FC236}">
                <a16:creationId xmlns:a16="http://schemas.microsoft.com/office/drawing/2014/main" id="{08F75E60-C5C1-43E3-A8BA-65809F0D7B06}"/>
              </a:ext>
            </a:extLst>
          </p:cNvPr>
          <p:cNvSpPr>
            <a:spLocks/>
          </p:cNvSpPr>
          <p:nvPr/>
        </p:nvSpPr>
        <p:spPr bwMode="auto">
          <a:xfrm>
            <a:off x="8056266" y="1229391"/>
            <a:ext cx="2489200" cy="2489200"/>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25" name="Freeform 15">
            <a:extLst>
              <a:ext uri="{FF2B5EF4-FFF2-40B4-BE49-F238E27FC236}">
                <a16:creationId xmlns:a16="http://schemas.microsoft.com/office/drawing/2014/main" id="{2245FB5A-CD95-454A-AF5F-31391D0E7BDB}"/>
              </a:ext>
            </a:extLst>
          </p:cNvPr>
          <p:cNvSpPr>
            <a:spLocks/>
          </p:cNvSpPr>
          <p:nvPr/>
        </p:nvSpPr>
        <p:spPr bwMode="auto">
          <a:xfrm>
            <a:off x="8623987" y="1063497"/>
            <a:ext cx="331788" cy="331788"/>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26" name="Freeform 16">
            <a:extLst>
              <a:ext uri="{FF2B5EF4-FFF2-40B4-BE49-F238E27FC236}">
                <a16:creationId xmlns:a16="http://schemas.microsoft.com/office/drawing/2014/main" id="{3017E3C9-B421-4AFF-BF7C-29F25C223CF3}"/>
              </a:ext>
            </a:extLst>
          </p:cNvPr>
          <p:cNvSpPr>
            <a:spLocks/>
          </p:cNvSpPr>
          <p:nvPr/>
        </p:nvSpPr>
        <p:spPr bwMode="auto">
          <a:xfrm>
            <a:off x="8188451" y="1270208"/>
            <a:ext cx="482600" cy="471488"/>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31" name="TextBox 7">
            <a:extLst>
              <a:ext uri="{FF2B5EF4-FFF2-40B4-BE49-F238E27FC236}">
                <a16:creationId xmlns:a16="http://schemas.microsoft.com/office/drawing/2014/main" id="{C9C7EE08-952B-4980-B17A-EEEF78B49E44}"/>
              </a:ext>
            </a:extLst>
          </p:cNvPr>
          <p:cNvSpPr>
            <a:spLocks noChangeArrowheads="1"/>
          </p:cNvSpPr>
          <p:nvPr/>
        </p:nvSpPr>
        <p:spPr bwMode="auto">
          <a:xfrm>
            <a:off x="3342434" y="2570143"/>
            <a:ext cx="4757867"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Gracias </a:t>
            </a:r>
            <a:r>
              <a:rPr lang="en-US" altLang="zh-CN" sz="2800" b="1" dirty="0" err="1"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por</a:t>
            </a:r>
            <a:r>
              <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en-US" altLang="zh-CN" sz="2800" b="1" dirty="0" err="1"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su</a:t>
            </a:r>
            <a:r>
              <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en-US" altLang="zh-CN" sz="2800" b="1" dirty="0" err="1"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atención</a:t>
            </a:r>
            <a:r>
              <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ustDataLst>
      <p:tags r:id="rId1"/>
    </p:custDataLst>
    <p:extLst>
      <p:ext uri="{BB962C8B-B14F-4D97-AF65-F5344CB8AC3E}">
        <p14:creationId xmlns:p14="http://schemas.microsoft.com/office/powerpoint/2010/main" val="835600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0-#ppt_h/2"/>
                                          </p:val>
                                        </p:tav>
                                        <p:tav tm="100000">
                                          <p:val>
                                            <p:strVal val="#ppt_y"/>
                                          </p:val>
                                        </p:tav>
                                      </p:tavLst>
                                    </p:anim>
                                  </p:childTnLst>
                                </p:cTn>
                              </p:par>
                            </p:childTnLst>
                          </p:cTn>
                        </p:par>
                        <p:par>
                          <p:cTn id="46" fill="hold">
                            <p:stCondLst>
                              <p:cond delay="5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31"/>
                                        </p:tgtEl>
                                        <p:attrNameLst>
                                          <p:attrName>style.visibility</p:attrName>
                                        </p:attrNameLst>
                                      </p:cBhvr>
                                      <p:to>
                                        <p:strVal val="visible"/>
                                      </p:to>
                                    </p:set>
                                    <p:anim by="(-#ppt_w*2)" calcmode="lin" valueType="num">
                                      <p:cBhvr rctx="PPT">
                                        <p:cTn id="49" dur="500" autoRev="1" fill="hold">
                                          <p:stCondLst>
                                            <p:cond delay="0"/>
                                          </p:stCondLst>
                                        </p:cTn>
                                        <p:tgtEl>
                                          <p:spTgt spid="31"/>
                                        </p:tgtEl>
                                        <p:attrNameLst>
                                          <p:attrName>ppt_w</p:attrName>
                                        </p:attrNameLst>
                                      </p:cBhvr>
                                    </p:anim>
                                    <p:anim by="(#ppt_w*0.50)" calcmode="lin" valueType="num">
                                      <p:cBhvr>
                                        <p:cTn id="50" dur="500" decel="50000" autoRev="1" fill="hold">
                                          <p:stCondLst>
                                            <p:cond delay="0"/>
                                          </p:stCondLst>
                                        </p:cTn>
                                        <p:tgtEl>
                                          <p:spTgt spid="31"/>
                                        </p:tgtEl>
                                        <p:attrNameLst>
                                          <p:attrName>ppt_x</p:attrName>
                                        </p:attrNameLst>
                                      </p:cBhvr>
                                    </p:anim>
                                    <p:anim from="(-#ppt_h/2)" to="(#ppt_y)" calcmode="lin" valueType="num">
                                      <p:cBhvr>
                                        <p:cTn id="51" dur="1000" fill="hold">
                                          <p:stCondLst>
                                            <p:cond delay="0"/>
                                          </p:stCondLst>
                                        </p:cTn>
                                        <p:tgtEl>
                                          <p:spTgt spid="31"/>
                                        </p:tgtEl>
                                        <p:attrNameLst>
                                          <p:attrName>ppt_y</p:attrName>
                                        </p:attrNameLst>
                                      </p:cBhvr>
                                    </p:anim>
                                    <p:animRot by="21600000">
                                      <p:cBhvr>
                                        <p:cTn id="52" dur="1000" fill="hold">
                                          <p:stCondLst>
                                            <p:cond delay="0"/>
                                          </p:stCondLst>
                                        </p:cTn>
                                        <p:tgtEl>
                                          <p:spTgt spid="31"/>
                                        </p:tgtEl>
                                        <p:attrNameLst>
                                          <p:attrName>r</p:attrName>
                                        </p:attrNameLst>
                                      </p:cBhvr>
                                    </p:animRot>
                                  </p:childTnLst>
                                </p:cTn>
                              </p:par>
                            </p:childTnLst>
                          </p:cTn>
                        </p:par>
                        <p:par>
                          <p:cTn id="53" fill="hold">
                            <p:stCondLst>
                              <p:cond delay="3500"/>
                            </p:stCondLst>
                            <p:childTnLst>
                              <p:par>
                                <p:cTn id="54" presetID="36" presetClass="emph" presetSubtype="0" fill="hold" grpId="1" nodeType="afterEffect">
                                  <p:stCondLst>
                                    <p:cond delay="0"/>
                                  </p:stCondLst>
                                  <p:iterate type="lt">
                                    <p:tmPct val="10000"/>
                                  </p:iterate>
                                  <p:childTnLst>
                                    <p:animScale>
                                      <p:cBhvr>
                                        <p:cTn id="55" dur="250" autoRev="1" fill="hold">
                                          <p:stCondLst>
                                            <p:cond delay="0"/>
                                          </p:stCondLst>
                                        </p:cTn>
                                        <p:tgtEl>
                                          <p:spTgt spid="31"/>
                                        </p:tgtEl>
                                      </p:cBhvr>
                                      <p:to x="80000" y="100000"/>
                                    </p:animScale>
                                    <p:anim by="(#ppt_w*0.10)" calcmode="lin" valueType="num">
                                      <p:cBhvr>
                                        <p:cTn id="56" dur="250" autoRev="1" fill="hold">
                                          <p:stCondLst>
                                            <p:cond delay="0"/>
                                          </p:stCondLst>
                                        </p:cTn>
                                        <p:tgtEl>
                                          <p:spTgt spid="31"/>
                                        </p:tgtEl>
                                        <p:attrNameLst>
                                          <p:attrName>ppt_x</p:attrName>
                                        </p:attrNameLst>
                                      </p:cBhvr>
                                    </p:anim>
                                    <p:anim by="(-#ppt_w*0.10)" calcmode="lin" valueType="num">
                                      <p:cBhvr>
                                        <p:cTn id="57" dur="250" autoRev="1" fill="hold">
                                          <p:stCondLst>
                                            <p:cond delay="0"/>
                                          </p:stCondLst>
                                        </p:cTn>
                                        <p:tgtEl>
                                          <p:spTgt spid="31"/>
                                        </p:tgtEl>
                                        <p:attrNameLst>
                                          <p:attrName>ppt_y</p:attrName>
                                        </p:attrNameLst>
                                      </p:cBhvr>
                                    </p:anim>
                                    <p:animRot by="-480000">
                                      <p:cBhvr>
                                        <p:cTn id="58" dur="250" autoRev="1" fill="hold">
                                          <p:stCondLst>
                                            <p:cond delay="0"/>
                                          </p:stCondLst>
                                        </p:cTn>
                                        <p:tgtEl>
                                          <p:spTgt spid="31"/>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1+#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19" grpId="0" animBg="1"/>
      <p:bldP spid="20" grpId="0" animBg="1"/>
      <p:bldP spid="21" grpId="0" animBg="1"/>
      <p:bldP spid="22" grpId="0" animBg="1"/>
      <p:bldP spid="23" grpId="0" animBg="1"/>
      <p:bldP spid="24" grpId="0" animBg="1"/>
      <p:bldP spid="25" grpId="0" animBg="1"/>
      <p:bldP spid="26" grpId="0" animBg="1"/>
      <p:bldP spid="31" grpId="0"/>
      <p:bldP spid="31"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p:cNvGrpSpPr/>
          <p:nvPr/>
        </p:nvGrpSpPr>
        <p:grpSpPr>
          <a:xfrm>
            <a:off x="323528" y="0"/>
            <a:ext cx="8315358" cy="4608512"/>
            <a:chOff x="323528" y="0"/>
            <a:chExt cx="8315358" cy="4608512"/>
          </a:xfrm>
        </p:grpSpPr>
        <p:pic>
          <p:nvPicPr>
            <p:cNvPr id="2" name="Imagen 1"/>
            <p:cNvPicPr>
              <a:picLocks noChangeAspect="1"/>
            </p:cNvPicPr>
            <p:nvPr/>
          </p:nvPicPr>
          <p:blipFill rotWithShape="1">
            <a:blip r:embed="rId2"/>
            <a:srcRect l="11255" t="27320" r="10311" b="14721"/>
            <a:stretch/>
          </p:blipFill>
          <p:spPr>
            <a:xfrm>
              <a:off x="323528" y="0"/>
              <a:ext cx="8315358" cy="4608512"/>
            </a:xfrm>
            <a:prstGeom prst="rect">
              <a:avLst/>
            </a:prstGeom>
          </p:spPr>
        </p:pic>
        <p:sp>
          <p:nvSpPr>
            <p:cNvPr id="4" name="CuadroTexto 3"/>
            <p:cNvSpPr txBox="1"/>
            <p:nvPr/>
          </p:nvSpPr>
          <p:spPr>
            <a:xfrm>
              <a:off x="4049159" y="123478"/>
              <a:ext cx="864096" cy="215444"/>
            </a:xfrm>
            <a:prstGeom prst="rect">
              <a:avLst/>
            </a:prstGeom>
            <a:solidFill>
              <a:schemeClr val="bg1"/>
            </a:solidFill>
          </p:spPr>
          <p:txBody>
            <a:bodyPr wrap="square" lIns="0" tIns="0" rIns="0" bIns="0" rtlCol="0">
              <a:spAutoFit/>
            </a:bodyPr>
            <a:lstStyle/>
            <a:p>
              <a:pPr algn="ctr"/>
              <a:r>
                <a:rPr lang="es-VE" sz="1400" dirty="0" smtClean="0">
                  <a:solidFill>
                    <a:schemeClr val="accent6"/>
                  </a:solidFill>
                  <a:latin typeface="微软雅黑" pitchFamily="34" charset="-122"/>
                  <a:ea typeface="微软雅黑" pitchFamily="34" charset="-122"/>
                </a:rPr>
                <a:t>Inscritos</a:t>
              </a:r>
            </a:p>
          </p:txBody>
        </p:sp>
        <p:sp>
          <p:nvSpPr>
            <p:cNvPr id="5" name="CuadroTexto 4"/>
            <p:cNvSpPr txBox="1"/>
            <p:nvPr/>
          </p:nvSpPr>
          <p:spPr>
            <a:xfrm>
              <a:off x="1907704" y="946924"/>
              <a:ext cx="2736304" cy="184666"/>
            </a:xfrm>
            <a:prstGeom prst="rect">
              <a:avLst/>
            </a:prstGeom>
            <a:solidFill>
              <a:schemeClr val="bg1"/>
            </a:solidFill>
          </p:spPr>
          <p:txBody>
            <a:bodyPr wrap="square" lIns="0" tIns="0" rIns="0" bIns="0" rtlCol="0">
              <a:spAutoFit/>
            </a:bodyPr>
            <a:lstStyle/>
            <a:p>
              <a:r>
                <a:rPr lang="es-VE" sz="1200" dirty="0" smtClean="0">
                  <a:solidFill>
                    <a:schemeClr val="accent6"/>
                  </a:solidFill>
                  <a:latin typeface="微软雅黑" pitchFamily="34" charset="-122"/>
                  <a:ea typeface="微软雅黑" pitchFamily="34" charset="-122"/>
                </a:rPr>
                <a:t>Aleatorización en el grupo de cierre</a:t>
              </a:r>
            </a:p>
          </p:txBody>
        </p:sp>
        <p:sp>
          <p:nvSpPr>
            <p:cNvPr id="6" name="CuadroTexto 5"/>
            <p:cNvSpPr txBox="1"/>
            <p:nvPr/>
          </p:nvSpPr>
          <p:spPr>
            <a:xfrm>
              <a:off x="6156176" y="898643"/>
              <a:ext cx="2304256" cy="369332"/>
            </a:xfrm>
            <a:prstGeom prst="rect">
              <a:avLst/>
            </a:prstGeom>
            <a:solidFill>
              <a:schemeClr val="bg1"/>
            </a:solidFill>
          </p:spPr>
          <p:txBody>
            <a:bodyPr wrap="square" lIns="0" tIns="0" rIns="0" bIns="0" rtlCol="0">
              <a:spAutoFit/>
            </a:bodyPr>
            <a:lstStyle/>
            <a:p>
              <a:pPr algn="ctr"/>
              <a:r>
                <a:rPr lang="es-VE" sz="1200" dirty="0" smtClean="0">
                  <a:solidFill>
                    <a:schemeClr val="accent6"/>
                  </a:solidFill>
                  <a:latin typeface="微软雅黑" pitchFamily="34" charset="-122"/>
                  <a:ea typeface="微软雅黑" pitchFamily="34" charset="-122"/>
                </a:rPr>
                <a:t>Aleatorización en el grupo de terapia médica</a:t>
              </a:r>
            </a:p>
          </p:txBody>
        </p:sp>
        <p:sp>
          <p:nvSpPr>
            <p:cNvPr id="7" name="CuadroTexto 6"/>
            <p:cNvSpPr txBox="1"/>
            <p:nvPr/>
          </p:nvSpPr>
          <p:spPr>
            <a:xfrm>
              <a:off x="539552" y="1906111"/>
              <a:ext cx="2952328" cy="161583"/>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Intento de implante de dispositivo de estudio</a:t>
              </a:r>
            </a:p>
          </p:txBody>
        </p:sp>
        <p:sp>
          <p:nvSpPr>
            <p:cNvPr id="8" name="CuadroTexto 7"/>
            <p:cNvSpPr txBox="1"/>
            <p:nvPr/>
          </p:nvSpPr>
          <p:spPr>
            <a:xfrm>
              <a:off x="3626389" y="1851670"/>
              <a:ext cx="2385771" cy="323165"/>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No se intento  implante de dispositivo de estudio/sin dispositivo</a:t>
              </a:r>
            </a:p>
          </p:txBody>
        </p:sp>
        <p:sp>
          <p:nvSpPr>
            <p:cNvPr id="9" name="CuadroTexto 8"/>
            <p:cNvSpPr txBox="1"/>
            <p:nvPr/>
          </p:nvSpPr>
          <p:spPr>
            <a:xfrm>
              <a:off x="539553" y="2768029"/>
              <a:ext cx="1008112" cy="307777"/>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Dispositivo de estudio recibido</a:t>
              </a:r>
            </a:p>
          </p:txBody>
        </p:sp>
        <p:sp>
          <p:nvSpPr>
            <p:cNvPr id="10" name="CuadroTexto 9"/>
            <p:cNvSpPr txBox="1"/>
            <p:nvPr/>
          </p:nvSpPr>
          <p:spPr>
            <a:xfrm>
              <a:off x="1763690" y="2792858"/>
              <a:ext cx="1728190" cy="307777"/>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Implante de dispositivo de estudio sin </a:t>
              </a:r>
              <a:r>
                <a:rPr lang="es-VE" sz="1000" dirty="0">
                  <a:solidFill>
                    <a:schemeClr val="accent6"/>
                  </a:solidFill>
                  <a:latin typeface="微软雅黑" pitchFamily="34" charset="-122"/>
                  <a:ea typeface="微软雅黑" pitchFamily="34" charset="-122"/>
                </a:rPr>
                <a:t>é</a:t>
              </a:r>
              <a:r>
                <a:rPr lang="es-VE" sz="1000" dirty="0" smtClean="0">
                  <a:solidFill>
                    <a:schemeClr val="accent6"/>
                  </a:solidFill>
                  <a:latin typeface="微软雅黑" pitchFamily="34" charset="-122"/>
                  <a:ea typeface="微软雅黑" pitchFamily="34" charset="-122"/>
                </a:rPr>
                <a:t>xito</a:t>
              </a:r>
            </a:p>
          </p:txBody>
        </p:sp>
        <p:sp>
          <p:nvSpPr>
            <p:cNvPr id="11" name="CuadroTexto 10"/>
            <p:cNvSpPr txBox="1"/>
            <p:nvPr/>
          </p:nvSpPr>
          <p:spPr>
            <a:xfrm>
              <a:off x="1898199" y="3452396"/>
              <a:ext cx="873601" cy="415498"/>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Oclusor alternativo</a:t>
              </a:r>
            </a:p>
            <a:p>
              <a:pPr algn="ctr"/>
              <a:endParaRPr lang="es-VE" sz="900" dirty="0" smtClean="0">
                <a:solidFill>
                  <a:schemeClr val="accent6"/>
                </a:solidFill>
                <a:latin typeface="微软雅黑" pitchFamily="34" charset="-122"/>
                <a:ea typeface="微软雅黑" pitchFamily="34" charset="-122"/>
              </a:endParaRPr>
            </a:p>
          </p:txBody>
        </p:sp>
        <p:sp>
          <p:nvSpPr>
            <p:cNvPr id="12" name="CuadroTexto 11"/>
            <p:cNvSpPr txBox="1"/>
            <p:nvPr/>
          </p:nvSpPr>
          <p:spPr>
            <a:xfrm>
              <a:off x="1897302" y="3904555"/>
              <a:ext cx="873601" cy="138499"/>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Sin cierre</a:t>
              </a:r>
            </a:p>
          </p:txBody>
        </p:sp>
        <p:sp>
          <p:nvSpPr>
            <p:cNvPr id="13" name="CuadroTexto 12"/>
            <p:cNvSpPr txBox="1"/>
            <p:nvPr/>
          </p:nvSpPr>
          <p:spPr>
            <a:xfrm>
              <a:off x="1897303" y="4155926"/>
              <a:ext cx="896958" cy="369332"/>
            </a:xfrm>
            <a:prstGeom prst="rect">
              <a:avLst/>
            </a:prstGeom>
            <a:solidFill>
              <a:schemeClr val="bg1"/>
            </a:solidFill>
          </p:spPr>
          <p:txBody>
            <a:bodyPr wrap="square" lIns="0" tIns="0" rIns="0" bIns="0" rtlCol="0">
              <a:spAutoFit/>
            </a:bodyPr>
            <a:lstStyle/>
            <a:p>
              <a:pPr algn="ctr"/>
              <a:r>
                <a:rPr lang="es-VE" sz="800" dirty="0" smtClean="0">
                  <a:solidFill>
                    <a:schemeClr val="accent6"/>
                  </a:solidFill>
                  <a:latin typeface="微软雅黑" pitchFamily="34" charset="-122"/>
                  <a:ea typeface="微软雅黑" pitchFamily="34" charset="-122"/>
                </a:rPr>
                <a:t>Dispositivo de estudio posterior</a:t>
              </a:r>
            </a:p>
            <a:p>
              <a:pPr algn="ctr"/>
              <a:endParaRPr lang="es-VE" sz="800" dirty="0" smtClean="0">
                <a:solidFill>
                  <a:schemeClr val="accent6"/>
                </a:solidFill>
                <a:latin typeface="微软雅黑" pitchFamily="34" charset="-122"/>
                <a:ea typeface="微软雅黑" pitchFamily="34" charset="-122"/>
              </a:endParaRPr>
            </a:p>
          </p:txBody>
        </p:sp>
        <p:sp>
          <p:nvSpPr>
            <p:cNvPr id="14" name="CuadroTexto 13"/>
            <p:cNvSpPr txBox="1"/>
            <p:nvPr/>
          </p:nvSpPr>
          <p:spPr>
            <a:xfrm>
              <a:off x="3617112" y="2768029"/>
              <a:ext cx="1026896" cy="307777"/>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No se intento procedimiento</a:t>
              </a:r>
            </a:p>
          </p:txBody>
        </p:sp>
        <p:sp>
          <p:nvSpPr>
            <p:cNvPr id="15" name="CuadroTexto 14"/>
            <p:cNvSpPr txBox="1"/>
            <p:nvPr/>
          </p:nvSpPr>
          <p:spPr>
            <a:xfrm>
              <a:off x="4788024" y="2768029"/>
              <a:ext cx="1224136" cy="307777"/>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No se intento ningún dispositivo</a:t>
              </a:r>
            </a:p>
          </p:txBody>
        </p:sp>
        <p:sp>
          <p:nvSpPr>
            <p:cNvPr id="16" name="CuadroTexto 15"/>
            <p:cNvSpPr txBox="1"/>
            <p:nvPr/>
          </p:nvSpPr>
          <p:spPr>
            <a:xfrm>
              <a:off x="6156176" y="2849910"/>
              <a:ext cx="1080120" cy="153888"/>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Cierre de FOP</a:t>
              </a:r>
            </a:p>
          </p:txBody>
        </p:sp>
        <p:sp>
          <p:nvSpPr>
            <p:cNvPr id="17" name="CuadroTexto 16"/>
            <p:cNvSpPr txBox="1"/>
            <p:nvPr/>
          </p:nvSpPr>
          <p:spPr>
            <a:xfrm>
              <a:off x="7380312" y="2777902"/>
              <a:ext cx="1080120" cy="307777"/>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Terapia médica sola</a:t>
              </a:r>
            </a:p>
          </p:txBody>
        </p:sp>
        <p:sp>
          <p:nvSpPr>
            <p:cNvPr id="19" name="CuadroTexto 18"/>
            <p:cNvSpPr txBox="1"/>
            <p:nvPr/>
          </p:nvSpPr>
          <p:spPr>
            <a:xfrm>
              <a:off x="4901079" y="3507854"/>
              <a:ext cx="679033" cy="276999"/>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Oclusor alternativo</a:t>
              </a:r>
            </a:p>
          </p:txBody>
        </p:sp>
        <p:sp>
          <p:nvSpPr>
            <p:cNvPr id="21" name="CuadroTexto 20"/>
            <p:cNvSpPr txBox="1"/>
            <p:nvPr/>
          </p:nvSpPr>
          <p:spPr>
            <a:xfrm>
              <a:off x="4877453" y="3904555"/>
              <a:ext cx="702659" cy="138499"/>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Sin cierre</a:t>
              </a:r>
            </a:p>
          </p:txBody>
        </p:sp>
        <p:sp>
          <p:nvSpPr>
            <p:cNvPr id="22" name="CuadroTexto 21"/>
            <p:cNvSpPr txBox="1"/>
            <p:nvPr/>
          </p:nvSpPr>
          <p:spPr>
            <a:xfrm>
              <a:off x="3491880" y="3939902"/>
              <a:ext cx="680934" cy="276999"/>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Negación de seguro</a:t>
              </a:r>
            </a:p>
          </p:txBody>
        </p:sp>
        <p:sp>
          <p:nvSpPr>
            <p:cNvPr id="23" name="CuadroTexto 22"/>
            <p:cNvSpPr txBox="1"/>
            <p:nvPr/>
          </p:nvSpPr>
          <p:spPr>
            <a:xfrm>
              <a:off x="3491880" y="3507854"/>
              <a:ext cx="680934" cy="276999"/>
            </a:xfrm>
            <a:prstGeom prst="rect">
              <a:avLst/>
            </a:prstGeom>
            <a:solidFill>
              <a:schemeClr val="bg1"/>
            </a:solidFill>
          </p:spPr>
          <p:txBody>
            <a:bodyPr wrap="square" lIns="0" tIns="0" rIns="0" bIns="0" rtlCol="0">
              <a:spAutoFit/>
            </a:bodyPr>
            <a:lstStyle/>
            <a:p>
              <a:pPr algn="ctr"/>
              <a:r>
                <a:rPr lang="es-VE" sz="900" dirty="0" smtClean="0">
                  <a:solidFill>
                    <a:schemeClr val="accent6"/>
                  </a:solidFill>
                  <a:latin typeface="微软雅黑" pitchFamily="34" charset="-122"/>
                  <a:ea typeface="微软雅黑" pitchFamily="34" charset="-122"/>
                </a:rPr>
                <a:t>Negación de paciente</a:t>
              </a:r>
            </a:p>
          </p:txBody>
        </p:sp>
        <p:sp>
          <p:nvSpPr>
            <p:cNvPr id="24" name="CuadroTexto 23"/>
            <p:cNvSpPr txBox="1"/>
            <p:nvPr/>
          </p:nvSpPr>
          <p:spPr>
            <a:xfrm>
              <a:off x="6228184" y="3435846"/>
              <a:ext cx="576064" cy="153888"/>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cierre</a:t>
              </a:r>
            </a:p>
          </p:txBody>
        </p:sp>
        <p:sp>
          <p:nvSpPr>
            <p:cNvPr id="25" name="CuadroTexto 24"/>
            <p:cNvSpPr txBox="1"/>
            <p:nvPr/>
          </p:nvSpPr>
          <p:spPr>
            <a:xfrm>
              <a:off x="6176166" y="3857407"/>
              <a:ext cx="576064" cy="153888"/>
            </a:xfrm>
            <a:prstGeom prst="rect">
              <a:avLst/>
            </a:prstGeom>
            <a:solidFill>
              <a:schemeClr val="bg1"/>
            </a:solidFill>
          </p:spPr>
          <p:txBody>
            <a:bodyPr wrap="square" lIns="0" tIns="0" rIns="0" bIns="0" rtlCol="0">
              <a:spAutoFit/>
            </a:bodyPr>
            <a:lstStyle/>
            <a:p>
              <a:pPr algn="ctr"/>
              <a:r>
                <a:rPr lang="es-VE" sz="1000" dirty="0" smtClean="0">
                  <a:solidFill>
                    <a:schemeClr val="accent6"/>
                  </a:solidFill>
                  <a:latin typeface="微软雅黑" pitchFamily="34" charset="-122"/>
                  <a:ea typeface="微软雅黑" pitchFamily="34" charset="-122"/>
                </a:rPr>
                <a:t>cierre</a:t>
              </a:r>
            </a:p>
          </p:txBody>
        </p:sp>
      </p:grpSp>
      <p:sp>
        <p:nvSpPr>
          <p:cNvPr id="27" name="Rectángulo 26"/>
          <p:cNvSpPr/>
          <p:nvPr/>
        </p:nvSpPr>
        <p:spPr>
          <a:xfrm>
            <a:off x="72008" y="4620280"/>
            <a:ext cx="9071992" cy="523220"/>
          </a:xfrm>
          <a:prstGeom prst="rect">
            <a:avLst/>
          </a:prstGeom>
        </p:spPr>
        <p:txBody>
          <a:bodyPr wrap="square">
            <a:spAutoFit/>
          </a:bodyPr>
          <a:lstStyle/>
          <a:p>
            <a:pPr algn="just"/>
            <a:r>
              <a:rPr lang="es-VE" sz="1400" dirty="0" smtClean="0"/>
              <a:t>Figura S3. Cohorte </a:t>
            </a:r>
            <a:r>
              <a:rPr lang="es-VE" sz="1400" dirty="0"/>
              <a:t>de sujetos tratados para el análisis de eventos recurrentes. De 441 sujetos asignados al azar al cierre, 415 fueron cerrados y 26 no. De 223 asignados al azar a terapia médica, 8 se cerraron y 215 no.</a:t>
            </a:r>
          </a:p>
        </p:txBody>
      </p:sp>
    </p:spTree>
    <p:extLst>
      <p:ext uri="{BB962C8B-B14F-4D97-AF65-F5344CB8AC3E}">
        <p14:creationId xmlns:p14="http://schemas.microsoft.com/office/powerpoint/2010/main" val="1842248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5"/>
          <p:cNvPicPr>
            <a:picLocks noChangeAspect="1"/>
          </p:cNvPicPr>
          <p:nvPr/>
        </p:nvPicPr>
        <p:blipFill>
          <a:blip r:embed="rId3"/>
          <a:stretch>
            <a:fillRect/>
          </a:stretch>
        </p:blipFill>
        <p:spPr>
          <a:xfrm>
            <a:off x="107504" y="1275606"/>
            <a:ext cx="4536504" cy="3265484"/>
          </a:xfrm>
          <a:prstGeom prst="rect">
            <a:avLst/>
          </a:prstGeom>
          <a:ln>
            <a:solidFill>
              <a:srgbClr val="007779"/>
            </a:solidFill>
          </a:ln>
        </p:spPr>
      </p:pic>
      <p:sp>
        <p:nvSpPr>
          <p:cNvPr id="3" name="Rectángulo 7"/>
          <p:cNvSpPr/>
          <p:nvPr/>
        </p:nvSpPr>
        <p:spPr>
          <a:xfrm>
            <a:off x="323528" y="339502"/>
            <a:ext cx="4359126" cy="1015663"/>
          </a:xfrm>
          <a:prstGeom prst="rect">
            <a:avLst/>
          </a:prstGeom>
        </p:spPr>
        <p:txBody>
          <a:bodyPr wrap="square">
            <a:spAutoFit/>
          </a:bodyPr>
          <a:lstStyle/>
          <a:p>
            <a:pPr algn="ctr"/>
            <a:r>
              <a:rPr lang="es-VE" sz="2000" b="1" dirty="0" smtClean="0">
                <a:solidFill>
                  <a:prstClr val="black"/>
                </a:solidFill>
                <a:latin typeface="Times" panose="02020603050405020304" pitchFamily="18" charset="0"/>
                <a:cs typeface="Times" panose="02020603050405020304" pitchFamily="18" charset="0"/>
              </a:rPr>
              <a:t>TC </a:t>
            </a:r>
          </a:p>
          <a:p>
            <a:pPr algn="ctr"/>
            <a:r>
              <a:rPr lang="es-VE" sz="2000" b="1" dirty="0" smtClean="0">
                <a:solidFill>
                  <a:prstClr val="black"/>
                </a:solidFill>
                <a:latin typeface="Times" panose="02020603050405020304" pitchFamily="18" charset="0"/>
                <a:cs typeface="Times" panose="02020603050405020304" pitchFamily="18" charset="0"/>
              </a:rPr>
              <a:t>ECV  isquémico de </a:t>
            </a:r>
            <a:r>
              <a:rPr lang="es-VE" sz="2000" b="1" dirty="0">
                <a:solidFill>
                  <a:prstClr val="black"/>
                </a:solidFill>
                <a:latin typeface="Times" panose="02020603050405020304" pitchFamily="18" charset="0"/>
                <a:cs typeface="Times" panose="02020603050405020304" pitchFamily="18" charset="0"/>
              </a:rPr>
              <a:t>origen C</a:t>
            </a:r>
            <a:r>
              <a:rPr lang="es-VE" sz="2000" b="1" dirty="0" smtClean="0">
                <a:solidFill>
                  <a:prstClr val="black"/>
                </a:solidFill>
                <a:latin typeface="Times" panose="02020603050405020304" pitchFamily="18" charset="0"/>
                <a:cs typeface="Times" panose="02020603050405020304" pitchFamily="18" charset="0"/>
              </a:rPr>
              <a:t>riptogénico</a:t>
            </a:r>
            <a:endParaRPr lang="es-VE" sz="2000" b="1" dirty="0">
              <a:solidFill>
                <a:prstClr val="black"/>
              </a:solidFill>
              <a:latin typeface="Times" panose="02020603050405020304" pitchFamily="18" charset="0"/>
              <a:cs typeface="Times" panose="02020603050405020304" pitchFamily="18" charset="0"/>
            </a:endParaRPr>
          </a:p>
        </p:txBody>
      </p:sp>
      <p:pic>
        <p:nvPicPr>
          <p:cNvPr id="4" name="Picture 2" descr="https://www.radiologia2cero.com/wp-content/uploads/2020/02/Ictus-Isquemico-50-min-768x3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368" y="1275606"/>
            <a:ext cx="4164632" cy="3312368"/>
          </a:xfrm>
          <a:prstGeom prst="rect">
            <a:avLst/>
          </a:prstGeom>
          <a:noFill/>
          <a:ln>
            <a:solidFill>
              <a:srgbClr val="007779"/>
            </a:solidFill>
          </a:ln>
          <a:extLst>
            <a:ext uri="{909E8E84-426E-40DD-AFC4-6F175D3DCCD1}">
              <a14:hiddenFill xmlns:a14="http://schemas.microsoft.com/office/drawing/2010/main">
                <a:solidFill>
                  <a:srgbClr val="FFFFFF"/>
                </a:solidFill>
              </a14:hiddenFill>
            </a:ext>
          </a:extLst>
        </p:spPr>
      </p:pic>
      <p:sp>
        <p:nvSpPr>
          <p:cNvPr id="5" name="Rectángulo 7"/>
          <p:cNvSpPr/>
          <p:nvPr/>
        </p:nvSpPr>
        <p:spPr>
          <a:xfrm>
            <a:off x="4631145" y="195486"/>
            <a:ext cx="4499992" cy="1015663"/>
          </a:xfrm>
          <a:prstGeom prst="rect">
            <a:avLst/>
          </a:prstGeom>
        </p:spPr>
        <p:txBody>
          <a:bodyPr wrap="square">
            <a:spAutoFit/>
          </a:bodyPr>
          <a:lstStyle/>
          <a:p>
            <a:pPr algn="ctr"/>
            <a:r>
              <a:rPr lang="es-VE" sz="2000" b="1" dirty="0" smtClean="0">
                <a:solidFill>
                  <a:prstClr val="black"/>
                </a:solidFill>
                <a:latin typeface="Times" panose="02020603050405020304" pitchFamily="18" charset="0"/>
                <a:cs typeface="Times" panose="02020603050405020304" pitchFamily="18" charset="0"/>
              </a:rPr>
              <a:t>TC </a:t>
            </a:r>
          </a:p>
          <a:p>
            <a:pPr algn="ctr"/>
            <a:r>
              <a:rPr lang="es-VE" sz="2000" b="1" dirty="0" smtClean="0">
                <a:solidFill>
                  <a:prstClr val="black"/>
                </a:solidFill>
                <a:latin typeface="Times" panose="02020603050405020304" pitchFamily="18" charset="0"/>
                <a:cs typeface="Times" panose="02020603050405020304" pitchFamily="18" charset="0"/>
              </a:rPr>
              <a:t>ECV  isquémico de origen Ateroesclerótico</a:t>
            </a:r>
            <a:endParaRPr lang="es-VE" sz="2000" b="1" dirty="0">
              <a:solidFill>
                <a:prstClr val="black"/>
              </a:solidFill>
              <a:latin typeface="Times" panose="02020603050405020304" pitchFamily="18" charset="0"/>
              <a:cs typeface="Times" panose="02020603050405020304" pitchFamily="18" charset="0"/>
            </a:endParaRPr>
          </a:p>
        </p:txBody>
      </p:sp>
      <p:cxnSp>
        <p:nvCxnSpPr>
          <p:cNvPr id="8" name="Conector recto de flecha 7"/>
          <p:cNvCxnSpPr/>
          <p:nvPr/>
        </p:nvCxnSpPr>
        <p:spPr>
          <a:xfrm flipV="1">
            <a:off x="539552" y="2931790"/>
            <a:ext cx="360040"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107504" y="3362462"/>
            <a:ext cx="1481496" cy="369332"/>
          </a:xfrm>
          <a:prstGeom prst="rect">
            <a:avLst/>
          </a:prstGeom>
          <a:noFill/>
          <a:ln>
            <a:noFill/>
          </a:ln>
        </p:spPr>
        <p:txBody>
          <a:bodyPr wrap="none" rtlCol="0">
            <a:spAutoFit/>
          </a:bodyPr>
          <a:lstStyle/>
          <a:p>
            <a:r>
              <a:rPr lang="es-VE" dirty="0" err="1" smtClean="0">
                <a:solidFill>
                  <a:srgbClr val="FF0000"/>
                </a:solidFill>
              </a:rPr>
              <a:t>Hipodensidad</a:t>
            </a:r>
            <a:endParaRPr lang="es-VE" dirty="0">
              <a:solidFill>
                <a:srgbClr val="FF0000"/>
              </a:solidFill>
            </a:endParaRPr>
          </a:p>
        </p:txBody>
      </p:sp>
      <p:cxnSp>
        <p:nvCxnSpPr>
          <p:cNvPr id="10" name="Conector recto de flecha 9"/>
          <p:cNvCxnSpPr/>
          <p:nvPr/>
        </p:nvCxnSpPr>
        <p:spPr>
          <a:xfrm flipV="1">
            <a:off x="2915816" y="2728328"/>
            <a:ext cx="360040"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5117758" y="2593741"/>
            <a:ext cx="360040"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523332" y="4834120"/>
            <a:ext cx="8469002" cy="253916"/>
          </a:xfrm>
          <a:prstGeom prst="rect">
            <a:avLst/>
          </a:prstGeom>
          <a:noFill/>
        </p:spPr>
        <p:txBody>
          <a:bodyPr wrap="square" rtlCol="0">
            <a:spAutoFit/>
          </a:bodyPr>
          <a:lstStyle/>
          <a:p>
            <a:pPr algn="ctr"/>
            <a:r>
              <a:rPr lang="es-VE" sz="1050" dirty="0" smtClean="0">
                <a:solidFill>
                  <a:prstClr val="black"/>
                </a:solidFill>
              </a:rPr>
              <a:t>Imágenes Diagnósticas,</a:t>
            </a:r>
            <a:r>
              <a:rPr lang="es-VE" sz="1050" b="1" dirty="0">
                <a:solidFill>
                  <a:prstClr val="black"/>
                </a:solidFill>
              </a:rPr>
              <a:t> Módulo </a:t>
            </a:r>
            <a:r>
              <a:rPr lang="es-VE" sz="1050" dirty="0">
                <a:solidFill>
                  <a:prstClr val="black"/>
                </a:solidFill>
              </a:rPr>
              <a:t>Generalidades en </a:t>
            </a:r>
            <a:r>
              <a:rPr lang="es-VE" sz="1050" dirty="0" err="1" smtClean="0">
                <a:solidFill>
                  <a:prstClr val="black"/>
                </a:solidFill>
              </a:rPr>
              <a:t>Neuroimágenes</a:t>
            </a:r>
            <a:r>
              <a:rPr lang="es-VE" sz="1050" dirty="0" smtClean="0">
                <a:solidFill>
                  <a:prstClr val="black"/>
                </a:solidFill>
              </a:rPr>
              <a:t>. Universidad de Colombia. 2020-</a:t>
            </a:r>
            <a:endParaRPr lang="es-VE" sz="1050" dirty="0">
              <a:solidFill>
                <a:prstClr val="black"/>
              </a:solidFill>
            </a:endParaRPr>
          </a:p>
        </p:txBody>
      </p:sp>
    </p:spTree>
    <p:extLst>
      <p:ext uri="{BB962C8B-B14F-4D97-AF65-F5344CB8AC3E}">
        <p14:creationId xmlns:p14="http://schemas.microsoft.com/office/powerpoint/2010/main" val="1019290559"/>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2088303554"/>
              </p:ext>
            </p:extLst>
          </p:nvPr>
        </p:nvGraphicFramePr>
        <p:xfrm>
          <a:off x="323528" y="627534"/>
          <a:ext cx="8688288" cy="4175760"/>
        </p:xfrm>
        <a:graphic>
          <a:graphicData uri="http://schemas.openxmlformats.org/drawingml/2006/table">
            <a:tbl>
              <a:tblPr firstRow="1" bandRow="1">
                <a:tableStyleId>{5C22544A-7EE6-4342-B048-85BDC9FD1C3A}</a:tableStyleId>
              </a:tblPr>
              <a:tblGrid>
                <a:gridCol w="4116288">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Cierre</a:t>
                      </a:r>
                    </a:p>
                    <a:p>
                      <a:r>
                        <a:rPr lang="es-VE" sz="1400" dirty="0" smtClean="0">
                          <a:solidFill>
                            <a:schemeClr val="tx1"/>
                          </a:solidFill>
                        </a:rPr>
                        <a:t>(N=441)</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Terapia medica</a:t>
                      </a:r>
                    </a:p>
                    <a:p>
                      <a:r>
                        <a:rPr lang="es-VE" sz="1400" dirty="0" smtClean="0">
                          <a:solidFill>
                            <a:schemeClr val="tx1"/>
                          </a:solidFill>
                        </a:rPr>
                        <a:t>(N=223)</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Combinada</a:t>
                      </a:r>
                    </a:p>
                    <a:p>
                      <a:r>
                        <a:rPr lang="es-VE" sz="1400" dirty="0" smtClean="0">
                          <a:solidFill>
                            <a:schemeClr val="tx1"/>
                          </a:solidFill>
                        </a:rPr>
                        <a:t>(N=664)</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1801">
                <a:tc>
                  <a:txBody>
                    <a:bodyPr/>
                    <a:lstStyle/>
                    <a:p>
                      <a:r>
                        <a:rPr lang="es-VE" sz="1400" dirty="0" smtClean="0">
                          <a:solidFill>
                            <a:schemeClr val="tx1"/>
                          </a:solidFill>
                        </a:rPr>
                        <a:t>Actual (último informe)</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s-VE"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5033">
                <a:tc>
                  <a:txBody>
                    <a:bodyPr/>
                    <a:lstStyle/>
                    <a:p>
                      <a:r>
                        <a:rPr lang="es-VE" sz="1400" dirty="0" smtClean="0">
                          <a:solidFill>
                            <a:schemeClr val="tx1"/>
                          </a:solidFill>
                        </a:rPr>
                        <a:t>Cualquier terapia antiplaquetaria</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420 (95.2%)</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217 (97.3%)</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637(95.9%)</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8265">
                <a:tc>
                  <a:txBody>
                    <a:bodyPr/>
                    <a:lstStyle/>
                    <a:p>
                      <a:r>
                        <a:rPr lang="es-VE" sz="1400" dirty="0" smtClean="0">
                          <a:solidFill>
                            <a:schemeClr val="tx1"/>
                          </a:solidFill>
                        </a:rPr>
                        <a:t>Aspirina </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270(61.2%)</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122(54.7%)</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392(59.0%)</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1497">
                <a:tc>
                  <a:txBody>
                    <a:bodyPr/>
                    <a:lstStyle/>
                    <a:p>
                      <a:r>
                        <a:rPr lang="es-VE" sz="1400" dirty="0" err="1" smtClean="0">
                          <a:solidFill>
                            <a:schemeClr val="tx1"/>
                          </a:solidFill>
                        </a:rPr>
                        <a:t>Dipiridamol</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1 (0.2%)</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2 (0.9%)</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3 (0.5%)</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46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dirty="0" smtClean="0">
                          <a:solidFill>
                            <a:schemeClr val="tx1"/>
                          </a:solidFill>
                        </a:rPr>
                        <a:t>Aspirina y </a:t>
                      </a:r>
                      <a:r>
                        <a:rPr lang="es-VE" sz="1400" dirty="0" err="1" smtClean="0">
                          <a:solidFill>
                            <a:schemeClr val="tx1"/>
                          </a:solidFill>
                        </a:rPr>
                        <a:t>dipiridamol</a:t>
                      </a:r>
                      <a:endParaRPr lang="es-VE"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26 (5.9%)</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16 (7.2%)</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42 (6,3%)</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57961">
                <a:tc>
                  <a:txBody>
                    <a:bodyPr/>
                    <a:lstStyle/>
                    <a:p>
                      <a:r>
                        <a:rPr lang="es-VE" sz="1400" dirty="0" smtClean="0">
                          <a:solidFill>
                            <a:schemeClr val="tx1"/>
                          </a:solidFill>
                        </a:rPr>
                        <a:t>Clopidogrel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106 (24.0%)</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66 (29.6%)</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172 (25.9%)</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41193">
                <a:tc>
                  <a:txBody>
                    <a:bodyPr/>
                    <a:lstStyle/>
                    <a:p>
                      <a:r>
                        <a:rPr lang="es-VE" sz="1400" dirty="0" smtClean="0">
                          <a:solidFill>
                            <a:schemeClr val="tx1"/>
                          </a:solidFill>
                        </a:rPr>
                        <a:t>Otros </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5 (1.1%)</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2 (0.9%)</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7 (1.1%)</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6433">
                <a:tc>
                  <a:txBody>
                    <a:bodyPr/>
                    <a:lstStyle/>
                    <a:p>
                      <a:r>
                        <a:rPr lang="es-VE" sz="1400" dirty="0" smtClean="0">
                          <a:solidFill>
                            <a:schemeClr val="tx1"/>
                          </a:solidFill>
                        </a:rPr>
                        <a:t>Otras combinaciones de terapias</a:t>
                      </a:r>
                      <a:r>
                        <a:rPr lang="es-VE" sz="1400" baseline="0" dirty="0" smtClean="0">
                          <a:solidFill>
                            <a:schemeClr val="tx1"/>
                          </a:solidFill>
                        </a:rPr>
                        <a:t> </a:t>
                      </a:r>
                      <a:r>
                        <a:rPr lang="es-VE" sz="1400" baseline="0" dirty="0" err="1" smtClean="0">
                          <a:solidFill>
                            <a:schemeClr val="tx1"/>
                          </a:solidFill>
                        </a:rPr>
                        <a:t>multiples</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12 (2.7%)</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400" dirty="0" smtClean="0">
                          <a:solidFill>
                            <a:schemeClr val="tx1"/>
                          </a:solidFill>
                        </a:rPr>
                        <a:t>9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21 (3.2%)</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79665">
                <a:tc>
                  <a:txBody>
                    <a:bodyPr/>
                    <a:lstStyle/>
                    <a:p>
                      <a:r>
                        <a:rPr lang="es-VE" sz="1400" dirty="0" smtClean="0">
                          <a:solidFill>
                            <a:schemeClr val="tx1"/>
                          </a:solidFill>
                        </a:rPr>
                        <a:t>Aspirina + Clopidogrel </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t>12 (2.7%)</a:t>
                      </a:r>
                      <a:endParaRPr lang="es-VE"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7 (3.1%)</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19 (2.9%)</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62897">
                <a:tc>
                  <a:txBody>
                    <a:bodyPr/>
                    <a:lstStyle/>
                    <a:p>
                      <a:r>
                        <a:rPr lang="es-VE" sz="1400" dirty="0" smtClean="0">
                          <a:solidFill>
                            <a:schemeClr val="tx1"/>
                          </a:solidFill>
                        </a:rPr>
                        <a:t>Aspirina + otro</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0 (0.0%)</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1 (0.4%)</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1 (0.2%)</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46129">
                <a:tc>
                  <a:txBody>
                    <a:bodyPr/>
                    <a:lstStyle/>
                    <a:p>
                      <a:r>
                        <a:rPr lang="es-VE" sz="1400" dirty="0" smtClean="0">
                          <a:solidFill>
                            <a:schemeClr val="tx1"/>
                          </a:solidFill>
                        </a:rPr>
                        <a:t>Clopidogrel + otro</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0 (0.0%)</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1 (0.4%)</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1 (0.2%)</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29361">
                <a:tc>
                  <a:txBody>
                    <a:bodyPr/>
                    <a:lstStyle/>
                    <a:p>
                      <a:r>
                        <a:rPr lang="es-VE" sz="1400" dirty="0" smtClean="0">
                          <a:solidFill>
                            <a:schemeClr val="tx1"/>
                          </a:solidFill>
                        </a:rPr>
                        <a:t>Perdidos </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21 (4.7%)</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6 (2.7%)</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VE" sz="1400" dirty="0" smtClean="0">
                          <a:solidFill>
                            <a:schemeClr val="tx1"/>
                          </a:solidFill>
                        </a:rPr>
                        <a:t>27 (4.1%)</a:t>
                      </a:r>
                      <a:endParaRPr lang="es-VE"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9" name="Rectángulo 8"/>
          <p:cNvSpPr/>
          <p:nvPr/>
        </p:nvSpPr>
        <p:spPr>
          <a:xfrm>
            <a:off x="899592" y="123478"/>
            <a:ext cx="8244408" cy="307777"/>
          </a:xfrm>
          <a:prstGeom prst="rect">
            <a:avLst/>
          </a:prstGeom>
        </p:spPr>
        <p:txBody>
          <a:bodyPr wrap="square">
            <a:spAutoFit/>
          </a:bodyPr>
          <a:lstStyle/>
          <a:p>
            <a:pPr algn="just"/>
            <a:r>
              <a:rPr lang="es-VE" sz="1400" dirty="0" smtClean="0"/>
              <a:t>Tabla S4. Terapia antiplaquetaria.</a:t>
            </a:r>
            <a:endParaRPr lang="es-VE" sz="1400" dirty="0"/>
          </a:p>
        </p:txBody>
      </p:sp>
    </p:spTree>
    <p:extLst>
      <p:ext uri="{BB962C8B-B14F-4D97-AF65-F5344CB8AC3E}">
        <p14:creationId xmlns:p14="http://schemas.microsoft.com/office/powerpoint/2010/main" val="4055936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123478"/>
            <a:ext cx="8244408" cy="523220"/>
          </a:xfrm>
          <a:prstGeom prst="rect">
            <a:avLst/>
          </a:prstGeom>
        </p:spPr>
        <p:txBody>
          <a:bodyPr wrap="square">
            <a:spAutoFit/>
          </a:bodyPr>
          <a:lstStyle/>
          <a:p>
            <a:pPr algn="just"/>
            <a:r>
              <a:rPr lang="es-VE" sz="1400" dirty="0" smtClean="0"/>
              <a:t>Tabla S5</a:t>
            </a:r>
            <a:r>
              <a:rPr lang="es-VE" sz="1400" dirty="0"/>
              <a:t>. Análisis de agrupabilidad de dispositivos para las características de línea de base, las características del PFO y el evento de calificación</a:t>
            </a:r>
          </a:p>
        </p:txBody>
      </p:sp>
      <p:pic>
        <p:nvPicPr>
          <p:cNvPr id="3" name="Imagen 2"/>
          <p:cNvPicPr>
            <a:picLocks noChangeAspect="1"/>
          </p:cNvPicPr>
          <p:nvPr/>
        </p:nvPicPr>
        <p:blipFill rotWithShape="1">
          <a:blip r:embed="rId2"/>
          <a:srcRect l="5585" t="48740" r="17871" b="10940"/>
          <a:stretch/>
        </p:blipFill>
        <p:spPr>
          <a:xfrm>
            <a:off x="179511" y="843558"/>
            <a:ext cx="8964489" cy="3600400"/>
          </a:xfrm>
          <a:prstGeom prst="rect">
            <a:avLst/>
          </a:prstGeom>
        </p:spPr>
      </p:pic>
      <p:sp>
        <p:nvSpPr>
          <p:cNvPr id="4" name="CuadroTexto 3"/>
          <p:cNvSpPr txBox="1"/>
          <p:nvPr/>
        </p:nvSpPr>
        <p:spPr>
          <a:xfrm>
            <a:off x="467544" y="1039837"/>
            <a:ext cx="2088232" cy="307777"/>
          </a:xfrm>
          <a:prstGeom prst="rect">
            <a:avLst/>
          </a:prstGeom>
          <a:solidFill>
            <a:schemeClr val="bg1"/>
          </a:solidFill>
        </p:spPr>
        <p:txBody>
          <a:bodyPr wrap="square" lIns="0" tIns="0" rIns="0" bIns="0" rtlCol="0">
            <a:spAutoFit/>
          </a:bodyPr>
          <a:lstStyle/>
          <a:p>
            <a:r>
              <a:rPr lang="es-VE" sz="2000" b="1" dirty="0" smtClean="0">
                <a:solidFill>
                  <a:schemeClr val="accent6"/>
                </a:solidFill>
                <a:latin typeface="微软雅黑" pitchFamily="34" charset="-122"/>
                <a:ea typeface="微软雅黑" pitchFamily="34" charset="-122"/>
              </a:rPr>
              <a:t>características</a:t>
            </a:r>
          </a:p>
        </p:txBody>
      </p:sp>
      <p:sp>
        <p:nvSpPr>
          <p:cNvPr id="5" name="CuadroTexto 4"/>
          <p:cNvSpPr txBox="1"/>
          <p:nvPr/>
        </p:nvSpPr>
        <p:spPr>
          <a:xfrm>
            <a:off x="539552" y="1389425"/>
            <a:ext cx="720080" cy="276999"/>
          </a:xfrm>
          <a:prstGeom prst="rect">
            <a:avLst/>
          </a:prstGeom>
          <a:solidFill>
            <a:schemeClr val="bg1"/>
          </a:solidFill>
        </p:spPr>
        <p:txBody>
          <a:bodyPr wrap="square" lIns="0" tIns="0" rIns="0" bIns="0" rtlCol="0">
            <a:spAutoFit/>
          </a:bodyPr>
          <a:lstStyle/>
          <a:p>
            <a:r>
              <a:rPr lang="es-VE" dirty="0" smtClean="0">
                <a:solidFill>
                  <a:schemeClr val="accent6"/>
                </a:solidFill>
                <a:latin typeface="微软雅黑" pitchFamily="34" charset="-122"/>
                <a:ea typeface="微软雅黑" pitchFamily="34" charset="-122"/>
              </a:rPr>
              <a:t>edad</a:t>
            </a:r>
          </a:p>
        </p:txBody>
      </p:sp>
      <p:sp>
        <p:nvSpPr>
          <p:cNvPr id="8" name="CuadroTexto 7"/>
          <p:cNvSpPr txBox="1"/>
          <p:nvPr/>
        </p:nvSpPr>
        <p:spPr>
          <a:xfrm>
            <a:off x="539551" y="1677457"/>
            <a:ext cx="1224137" cy="276999"/>
          </a:xfrm>
          <a:prstGeom prst="rect">
            <a:avLst/>
          </a:prstGeom>
          <a:solidFill>
            <a:schemeClr val="bg1"/>
          </a:solidFill>
        </p:spPr>
        <p:txBody>
          <a:bodyPr wrap="square" lIns="0" tIns="0" rIns="0" bIns="0" rtlCol="0">
            <a:spAutoFit/>
          </a:bodyPr>
          <a:lstStyle/>
          <a:p>
            <a:r>
              <a:rPr lang="es-VE" dirty="0" smtClean="0">
                <a:solidFill>
                  <a:schemeClr val="accent6"/>
                </a:solidFill>
                <a:latin typeface="微软雅黑" pitchFamily="34" charset="-122"/>
                <a:ea typeface="微软雅黑" pitchFamily="34" charset="-122"/>
              </a:rPr>
              <a:t>Masculino</a:t>
            </a:r>
          </a:p>
        </p:txBody>
      </p:sp>
      <p:sp>
        <p:nvSpPr>
          <p:cNvPr id="9" name="CuadroTexto 8"/>
          <p:cNvSpPr txBox="1"/>
          <p:nvPr/>
        </p:nvSpPr>
        <p:spPr>
          <a:xfrm>
            <a:off x="539550" y="1954456"/>
            <a:ext cx="2376266" cy="276999"/>
          </a:xfrm>
          <a:prstGeom prst="rect">
            <a:avLst/>
          </a:prstGeom>
          <a:solidFill>
            <a:schemeClr val="bg1"/>
          </a:solidFill>
        </p:spPr>
        <p:txBody>
          <a:bodyPr wrap="square" lIns="0" tIns="0" rIns="0" bIns="0" rtlCol="0">
            <a:spAutoFit/>
          </a:bodyPr>
          <a:lstStyle/>
          <a:p>
            <a:r>
              <a:rPr lang="es-VE" dirty="0" smtClean="0">
                <a:solidFill>
                  <a:schemeClr val="accent6"/>
                </a:solidFill>
                <a:latin typeface="微软雅黑" pitchFamily="34" charset="-122"/>
                <a:ea typeface="微软雅黑" pitchFamily="34" charset="-122"/>
              </a:rPr>
              <a:t>Diámetro del FOP</a:t>
            </a:r>
          </a:p>
        </p:txBody>
      </p:sp>
      <p:sp>
        <p:nvSpPr>
          <p:cNvPr id="10" name="CuadroTexto 9"/>
          <p:cNvSpPr txBox="1"/>
          <p:nvPr/>
        </p:nvSpPr>
        <p:spPr>
          <a:xfrm>
            <a:off x="539550" y="2289815"/>
            <a:ext cx="2376266" cy="276999"/>
          </a:xfrm>
          <a:prstGeom prst="rect">
            <a:avLst/>
          </a:prstGeom>
          <a:solidFill>
            <a:schemeClr val="bg1"/>
          </a:solidFill>
        </p:spPr>
        <p:txBody>
          <a:bodyPr wrap="square" lIns="0" tIns="0" rIns="0" bIns="0" rtlCol="0">
            <a:spAutoFit/>
          </a:bodyPr>
          <a:lstStyle/>
          <a:p>
            <a:r>
              <a:rPr lang="es-VE" dirty="0" smtClean="0">
                <a:solidFill>
                  <a:schemeClr val="accent6"/>
                </a:solidFill>
                <a:latin typeface="微软雅黑" pitchFamily="34" charset="-122"/>
                <a:ea typeface="微软雅黑" pitchFamily="34" charset="-122"/>
              </a:rPr>
              <a:t>FOP grande</a:t>
            </a:r>
          </a:p>
        </p:txBody>
      </p:sp>
      <p:sp>
        <p:nvSpPr>
          <p:cNvPr id="11" name="CuadroTexto 10"/>
          <p:cNvSpPr txBox="1"/>
          <p:nvPr/>
        </p:nvSpPr>
        <p:spPr>
          <a:xfrm>
            <a:off x="531404" y="2571750"/>
            <a:ext cx="2600436" cy="276999"/>
          </a:xfrm>
          <a:prstGeom prst="rect">
            <a:avLst/>
          </a:prstGeom>
          <a:solidFill>
            <a:schemeClr val="bg1"/>
          </a:solidFill>
        </p:spPr>
        <p:txBody>
          <a:bodyPr wrap="square" lIns="0" tIns="0" rIns="0" bIns="0" rtlCol="0">
            <a:spAutoFit/>
          </a:bodyPr>
          <a:lstStyle/>
          <a:p>
            <a:r>
              <a:rPr lang="es-VE" dirty="0" smtClean="0">
                <a:solidFill>
                  <a:schemeClr val="accent6"/>
                </a:solidFill>
                <a:latin typeface="微软雅黑" pitchFamily="34" charset="-122"/>
                <a:ea typeface="微软雅黑" pitchFamily="34" charset="-122"/>
              </a:rPr>
              <a:t>Aneurisma septal atrial</a:t>
            </a:r>
          </a:p>
        </p:txBody>
      </p:sp>
      <p:sp>
        <p:nvSpPr>
          <p:cNvPr id="12" name="CuadroTexto 11"/>
          <p:cNvSpPr txBox="1"/>
          <p:nvPr/>
        </p:nvSpPr>
        <p:spPr>
          <a:xfrm>
            <a:off x="539550" y="2870815"/>
            <a:ext cx="2600436" cy="276999"/>
          </a:xfrm>
          <a:prstGeom prst="rect">
            <a:avLst/>
          </a:prstGeom>
          <a:solidFill>
            <a:schemeClr val="bg1"/>
          </a:solidFill>
        </p:spPr>
        <p:txBody>
          <a:bodyPr wrap="square" lIns="0" tIns="0" rIns="0" bIns="0" rtlCol="0">
            <a:spAutoFit/>
          </a:bodyPr>
          <a:lstStyle/>
          <a:p>
            <a:r>
              <a:rPr lang="es-VE" dirty="0" smtClean="0">
                <a:solidFill>
                  <a:schemeClr val="accent6"/>
                </a:solidFill>
                <a:latin typeface="微软雅黑" pitchFamily="34" charset="-122"/>
                <a:ea typeface="微软雅黑" pitchFamily="34" charset="-122"/>
              </a:rPr>
              <a:t>Evento clasificatorio</a:t>
            </a:r>
          </a:p>
        </p:txBody>
      </p:sp>
      <p:sp>
        <p:nvSpPr>
          <p:cNvPr id="13" name="CuadroTexto 12"/>
          <p:cNvSpPr txBox="1"/>
          <p:nvPr/>
        </p:nvSpPr>
        <p:spPr>
          <a:xfrm>
            <a:off x="683568" y="3236371"/>
            <a:ext cx="2600436" cy="276999"/>
          </a:xfrm>
          <a:prstGeom prst="rect">
            <a:avLst/>
          </a:prstGeom>
          <a:solidFill>
            <a:schemeClr val="bg1"/>
          </a:solidFill>
        </p:spPr>
        <p:txBody>
          <a:bodyPr wrap="square" lIns="0" tIns="0" rIns="0" bIns="0" rtlCol="0">
            <a:spAutoFit/>
          </a:bodyPr>
          <a:lstStyle/>
          <a:p>
            <a:r>
              <a:rPr lang="es-VE" dirty="0" smtClean="0">
                <a:solidFill>
                  <a:schemeClr val="accent6"/>
                </a:solidFill>
                <a:latin typeface="微软雅黑" pitchFamily="34" charset="-122"/>
                <a:ea typeface="微软雅黑" pitchFamily="34" charset="-122"/>
              </a:rPr>
              <a:t>Ictus</a:t>
            </a:r>
          </a:p>
        </p:txBody>
      </p:sp>
      <p:sp>
        <p:nvSpPr>
          <p:cNvPr id="15" name="CuadroTexto 14"/>
          <p:cNvSpPr txBox="1"/>
          <p:nvPr/>
        </p:nvSpPr>
        <p:spPr>
          <a:xfrm>
            <a:off x="683568" y="3518886"/>
            <a:ext cx="3064337" cy="276999"/>
          </a:xfrm>
          <a:prstGeom prst="rect">
            <a:avLst/>
          </a:prstGeom>
          <a:solidFill>
            <a:schemeClr val="bg1"/>
          </a:solidFill>
        </p:spPr>
        <p:txBody>
          <a:bodyPr wrap="square" lIns="0" tIns="0" rIns="0" bIns="0" rtlCol="0">
            <a:spAutoFit/>
          </a:bodyPr>
          <a:lstStyle/>
          <a:p>
            <a:r>
              <a:rPr lang="es-VE" dirty="0" smtClean="0">
                <a:solidFill>
                  <a:schemeClr val="accent6"/>
                </a:solidFill>
                <a:latin typeface="微软雅黑" pitchFamily="34" charset="-122"/>
                <a:ea typeface="微软雅黑" pitchFamily="34" charset="-122"/>
              </a:rPr>
              <a:t>AIT confirmado en imagen</a:t>
            </a:r>
          </a:p>
        </p:txBody>
      </p:sp>
      <p:sp>
        <p:nvSpPr>
          <p:cNvPr id="16" name="CuadroTexto 15"/>
          <p:cNvSpPr txBox="1"/>
          <p:nvPr/>
        </p:nvSpPr>
        <p:spPr>
          <a:xfrm>
            <a:off x="8172400" y="1070615"/>
            <a:ext cx="899592" cy="276999"/>
          </a:xfrm>
          <a:prstGeom prst="rect">
            <a:avLst/>
          </a:prstGeom>
          <a:solidFill>
            <a:schemeClr val="bg1"/>
          </a:solidFill>
        </p:spPr>
        <p:txBody>
          <a:bodyPr wrap="square" lIns="0" tIns="0" rIns="0" bIns="0" rtlCol="0">
            <a:spAutoFit/>
          </a:bodyPr>
          <a:lstStyle/>
          <a:p>
            <a:r>
              <a:rPr lang="es-VE" dirty="0" smtClean="0">
                <a:solidFill>
                  <a:schemeClr val="accent6"/>
                </a:solidFill>
                <a:latin typeface="微软雅黑" pitchFamily="34" charset="-122"/>
                <a:ea typeface="微软雅黑" pitchFamily="34" charset="-122"/>
              </a:rPr>
              <a:t>Valor p</a:t>
            </a:r>
          </a:p>
        </p:txBody>
      </p:sp>
      <p:sp>
        <p:nvSpPr>
          <p:cNvPr id="19" name="Rectángulo 18"/>
          <p:cNvSpPr/>
          <p:nvPr/>
        </p:nvSpPr>
        <p:spPr>
          <a:xfrm>
            <a:off x="620923" y="3838276"/>
            <a:ext cx="5608330" cy="400110"/>
          </a:xfrm>
          <a:prstGeom prst="rect">
            <a:avLst/>
          </a:prstGeom>
          <a:solidFill>
            <a:schemeClr val="bg1"/>
          </a:solidFill>
        </p:spPr>
        <p:txBody>
          <a:bodyPr wrap="none">
            <a:spAutoFit/>
          </a:bodyPr>
          <a:lstStyle/>
          <a:p>
            <a:r>
              <a:rPr lang="es-VE" sz="2000" dirty="0" smtClean="0"/>
              <a:t>*variables continuas reportadas como medias ± DS</a:t>
            </a:r>
            <a:endParaRPr lang="es-VE" sz="1050" dirty="0">
              <a:latin typeface="MS Shell Dlg 2" panose="020B0604030504040204" pitchFamily="34" charset="0"/>
            </a:endParaRPr>
          </a:p>
        </p:txBody>
      </p:sp>
    </p:spTree>
    <p:extLst>
      <p:ext uri="{BB962C8B-B14F-4D97-AF65-F5344CB8AC3E}">
        <p14:creationId xmlns:p14="http://schemas.microsoft.com/office/powerpoint/2010/main" val="1465251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123478"/>
            <a:ext cx="8244408" cy="307777"/>
          </a:xfrm>
          <a:prstGeom prst="rect">
            <a:avLst/>
          </a:prstGeom>
        </p:spPr>
        <p:txBody>
          <a:bodyPr wrap="square">
            <a:spAutoFit/>
          </a:bodyPr>
          <a:lstStyle/>
          <a:p>
            <a:pPr algn="just"/>
            <a:r>
              <a:rPr lang="es-VE" sz="1400" dirty="0"/>
              <a:t>Tabla S6. Capacidad de agrupación de dispositivos para el éxito técnico y el rendimiento del cierre </a:t>
            </a:r>
          </a:p>
        </p:txBody>
      </p:sp>
      <p:sp>
        <p:nvSpPr>
          <p:cNvPr id="6" name="Rectángulo 5"/>
          <p:cNvSpPr/>
          <p:nvPr/>
        </p:nvSpPr>
        <p:spPr>
          <a:xfrm>
            <a:off x="0" y="3291830"/>
            <a:ext cx="9144000" cy="646331"/>
          </a:xfrm>
          <a:prstGeom prst="rect">
            <a:avLst/>
          </a:prstGeom>
        </p:spPr>
        <p:txBody>
          <a:bodyPr wrap="square">
            <a:spAutoFit/>
          </a:bodyPr>
          <a:lstStyle/>
          <a:p>
            <a:pPr algn="just"/>
            <a:r>
              <a:rPr lang="es-VE" sz="1200" dirty="0" smtClean="0"/>
              <a:t>¹ proporción </a:t>
            </a:r>
            <a:r>
              <a:rPr lang="es-VE" sz="1200" dirty="0"/>
              <a:t>de sujetos del grupo de cierre con implantación exitosa y retención de un dispositivo de estudio donde se intentó implantar el dispositivo de </a:t>
            </a:r>
            <a:r>
              <a:rPr lang="es-VE" sz="1200" dirty="0" smtClean="0"/>
              <a:t>estudio.</a:t>
            </a:r>
          </a:p>
          <a:p>
            <a:pPr algn="just"/>
            <a:r>
              <a:rPr lang="es-VE" sz="1200" dirty="0" smtClean="0">
                <a:cs typeface="Calibri" panose="020F0502020204030204" pitchFamily="34" charset="0"/>
              </a:rPr>
              <a:t>² </a:t>
            </a:r>
            <a:r>
              <a:rPr lang="es-VE" sz="1200" dirty="0" smtClean="0"/>
              <a:t>12 m. estado </a:t>
            </a:r>
            <a:r>
              <a:rPr lang="es-VE" sz="1200" dirty="0"/>
              <a:t>de </a:t>
            </a:r>
            <a:r>
              <a:rPr lang="es-VE" sz="1200" dirty="0" smtClean="0"/>
              <a:t>oclusión de derivación en </a:t>
            </a:r>
            <a:r>
              <a:rPr lang="es-VE" sz="1200" dirty="0"/>
              <a:t>sujetos con dispositivo de estudio retenido, adjudicado por el laboratorio de núcleo de </a:t>
            </a:r>
            <a:r>
              <a:rPr lang="es-VE" sz="1200" dirty="0" smtClean="0"/>
              <a:t>eco.</a:t>
            </a:r>
          </a:p>
        </p:txBody>
      </p:sp>
      <p:graphicFrame>
        <p:nvGraphicFramePr>
          <p:cNvPr id="14" name="Tabla 13"/>
          <p:cNvGraphicFramePr>
            <a:graphicFrameLocks noGrp="1"/>
          </p:cNvGraphicFramePr>
          <p:nvPr>
            <p:extLst>
              <p:ext uri="{D42A27DB-BD31-4B8C-83A1-F6EECF244321}">
                <p14:modId xmlns:p14="http://schemas.microsoft.com/office/powerpoint/2010/main" val="174816821"/>
              </p:ext>
            </p:extLst>
          </p:nvPr>
        </p:nvGraphicFramePr>
        <p:xfrm>
          <a:off x="467544" y="1203598"/>
          <a:ext cx="8280920" cy="1920240"/>
        </p:xfrm>
        <a:graphic>
          <a:graphicData uri="http://schemas.openxmlformats.org/drawingml/2006/table">
            <a:tbl>
              <a:tblPr firstRow="1" bandRow="1">
                <a:tableStyleId>{5C22544A-7EE6-4342-B048-85BDC9FD1C3A}</a:tableStyleId>
              </a:tblPr>
              <a:tblGrid>
                <a:gridCol w="2699448">
                  <a:extLst>
                    <a:ext uri="{9D8B030D-6E8A-4147-A177-3AD203B41FA5}">
                      <a16:colId xmlns:a16="http://schemas.microsoft.com/office/drawing/2014/main" val="20000"/>
                    </a:ext>
                  </a:extLst>
                </a:gridCol>
                <a:gridCol w="1395368">
                  <a:extLst>
                    <a:ext uri="{9D8B030D-6E8A-4147-A177-3AD203B41FA5}">
                      <a16:colId xmlns:a16="http://schemas.microsoft.com/office/drawing/2014/main" val="20001"/>
                    </a:ext>
                  </a:extLst>
                </a:gridCol>
                <a:gridCol w="1395368">
                  <a:extLst>
                    <a:ext uri="{9D8B030D-6E8A-4147-A177-3AD203B41FA5}">
                      <a16:colId xmlns:a16="http://schemas.microsoft.com/office/drawing/2014/main" val="20002"/>
                    </a:ext>
                  </a:extLst>
                </a:gridCol>
                <a:gridCol w="1395368">
                  <a:extLst>
                    <a:ext uri="{9D8B030D-6E8A-4147-A177-3AD203B41FA5}">
                      <a16:colId xmlns:a16="http://schemas.microsoft.com/office/drawing/2014/main" val="20003"/>
                    </a:ext>
                  </a:extLst>
                </a:gridCol>
                <a:gridCol w="1395368">
                  <a:extLst>
                    <a:ext uri="{9D8B030D-6E8A-4147-A177-3AD203B41FA5}">
                      <a16:colId xmlns:a16="http://schemas.microsoft.com/office/drawing/2014/main" val="20004"/>
                    </a:ext>
                  </a:extLst>
                </a:gridCol>
              </a:tblGrid>
              <a:tr h="461309">
                <a:tc>
                  <a:txBody>
                    <a:bodyPr/>
                    <a:lstStyle/>
                    <a:p>
                      <a:pPr algn="ctr"/>
                      <a:r>
                        <a:rPr lang="es-VE" dirty="0" smtClean="0">
                          <a:solidFill>
                            <a:schemeClr val="tx1"/>
                          </a:solidFill>
                        </a:rPr>
                        <a:t>Resultado de desempeño</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GSO</a:t>
                      </a:r>
                    </a:p>
                    <a:p>
                      <a:pPr algn="ctr"/>
                      <a:r>
                        <a:rPr lang="es-VE" dirty="0" smtClean="0">
                          <a:solidFill>
                            <a:schemeClr val="tx1"/>
                          </a:solidFill>
                        </a:rPr>
                        <a:t>n/N (%)</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HELEX</a:t>
                      </a:r>
                    </a:p>
                    <a:p>
                      <a:pPr marL="0" marR="0" indent="0" algn="ctr" defTabSz="914400" rtl="0" eaLnBrk="1" fontAlgn="auto" latinLnBrk="0" hangingPunct="1">
                        <a:lnSpc>
                          <a:spcPct val="100000"/>
                        </a:lnSpc>
                        <a:spcBef>
                          <a:spcPts val="0"/>
                        </a:spcBef>
                        <a:spcAft>
                          <a:spcPts val="0"/>
                        </a:spcAft>
                        <a:buClrTx/>
                        <a:buSzTx/>
                        <a:buFontTx/>
                        <a:buNone/>
                        <a:tabLst/>
                        <a:defRPr/>
                      </a:pPr>
                      <a:r>
                        <a:rPr lang="es-VE" dirty="0" smtClean="0">
                          <a:solidFill>
                            <a:schemeClr val="tx1"/>
                          </a:solidFill>
                        </a:rPr>
                        <a:t>n/N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Total</a:t>
                      </a:r>
                    </a:p>
                    <a:p>
                      <a:pPr marL="0" marR="0" indent="0" algn="ctr" defTabSz="914400" rtl="0" eaLnBrk="1" fontAlgn="auto" latinLnBrk="0" hangingPunct="1">
                        <a:lnSpc>
                          <a:spcPct val="100000"/>
                        </a:lnSpc>
                        <a:spcBef>
                          <a:spcPts val="0"/>
                        </a:spcBef>
                        <a:spcAft>
                          <a:spcPts val="0"/>
                        </a:spcAft>
                        <a:buClrTx/>
                        <a:buSzTx/>
                        <a:buFontTx/>
                        <a:buNone/>
                        <a:tabLst/>
                        <a:defRPr/>
                      </a:pPr>
                      <a:r>
                        <a:rPr lang="es-VE" dirty="0" smtClean="0">
                          <a:solidFill>
                            <a:schemeClr val="tx1"/>
                          </a:solidFill>
                        </a:rPr>
                        <a:t>n/N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Valor de p</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1309">
                <a:tc>
                  <a:txBody>
                    <a:bodyPr/>
                    <a:lstStyle/>
                    <a:p>
                      <a:pPr algn="l"/>
                      <a:r>
                        <a:rPr lang="es-VE" dirty="0" smtClean="0">
                          <a:solidFill>
                            <a:schemeClr val="tx1"/>
                          </a:solidFill>
                        </a:rPr>
                        <a:t>Éxito técnico</a:t>
                      </a:r>
                      <a:r>
                        <a:rPr lang="es-VE" sz="1800" dirty="0" smtClean="0"/>
                        <a:t>¹</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250/253</a:t>
                      </a:r>
                    </a:p>
                    <a:p>
                      <a:pPr algn="ctr"/>
                      <a:r>
                        <a:rPr lang="es-VE" dirty="0" smtClean="0">
                          <a:solidFill>
                            <a:schemeClr val="tx1"/>
                          </a:solidFill>
                        </a:rPr>
                        <a:t>(98.8%)</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158/160</a:t>
                      </a:r>
                    </a:p>
                    <a:p>
                      <a:pPr algn="ctr"/>
                      <a:r>
                        <a:rPr lang="es-VE" dirty="0" smtClean="0">
                          <a:solidFill>
                            <a:schemeClr val="tx1"/>
                          </a:solidFill>
                        </a:rPr>
                        <a:t>(98.8%)</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408/413</a:t>
                      </a:r>
                    </a:p>
                    <a:p>
                      <a:pPr algn="ctr"/>
                      <a:r>
                        <a:rPr lang="es-VE" dirty="0" smtClean="0">
                          <a:solidFill>
                            <a:schemeClr val="tx1"/>
                          </a:solidFill>
                        </a:rPr>
                        <a:t>(98.8%)</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1.0</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1309">
                <a:tc>
                  <a:txBody>
                    <a:bodyPr/>
                    <a:lstStyle/>
                    <a:p>
                      <a:pPr algn="l"/>
                      <a:r>
                        <a:rPr lang="es-VE" dirty="0" smtClean="0">
                          <a:solidFill>
                            <a:schemeClr val="tx1"/>
                          </a:solidFill>
                        </a:rPr>
                        <a:t>Cierre completo</a:t>
                      </a:r>
                      <a:r>
                        <a:rPr lang="es-VE" sz="1800" dirty="0" smtClean="0">
                          <a:cs typeface="Calibri" panose="020F0502020204030204" pitchFamily="34" charset="0"/>
                        </a:rPr>
                        <a:t>²</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154/198</a:t>
                      </a:r>
                    </a:p>
                    <a:p>
                      <a:pPr algn="ctr"/>
                      <a:r>
                        <a:rPr lang="es-VE" dirty="0" smtClean="0">
                          <a:solidFill>
                            <a:schemeClr val="tx1"/>
                          </a:solidFill>
                        </a:rPr>
                        <a:t>(77.8%)</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78/109</a:t>
                      </a:r>
                    </a:p>
                    <a:p>
                      <a:pPr algn="ctr"/>
                      <a:r>
                        <a:rPr lang="es-VE" dirty="0" smtClean="0">
                          <a:solidFill>
                            <a:schemeClr val="tx1"/>
                          </a:solidFill>
                        </a:rPr>
                        <a:t>(71.6%)</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232/307</a:t>
                      </a:r>
                    </a:p>
                    <a:p>
                      <a:pPr algn="ctr"/>
                      <a:r>
                        <a:rPr lang="es-VE" dirty="0" smtClean="0">
                          <a:solidFill>
                            <a:schemeClr val="tx1"/>
                          </a:solidFill>
                        </a:rPr>
                        <a:t>(75.6%)</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0.27</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1365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123478"/>
            <a:ext cx="8244408" cy="523220"/>
          </a:xfrm>
          <a:prstGeom prst="rect">
            <a:avLst/>
          </a:prstGeom>
        </p:spPr>
        <p:txBody>
          <a:bodyPr wrap="square">
            <a:spAutoFit/>
          </a:bodyPr>
          <a:lstStyle/>
          <a:p>
            <a:pPr algn="just"/>
            <a:r>
              <a:rPr lang="es-VE" sz="1400" dirty="0"/>
              <a:t>Tabla </a:t>
            </a:r>
            <a:r>
              <a:rPr lang="es-VE" sz="1400" dirty="0" smtClean="0"/>
              <a:t>S7. </a:t>
            </a:r>
            <a:r>
              <a:rPr lang="es-VE" sz="1400" dirty="0"/>
              <a:t>Tamaño del efecto de accidente cerebrovascular recurrente y nuevo infarto cerebral por cohorte de análisis</a:t>
            </a:r>
          </a:p>
        </p:txBody>
      </p:sp>
      <p:sp>
        <p:nvSpPr>
          <p:cNvPr id="3" name="Rectángulo 2"/>
          <p:cNvSpPr/>
          <p:nvPr/>
        </p:nvSpPr>
        <p:spPr>
          <a:xfrm>
            <a:off x="0" y="4371950"/>
            <a:ext cx="9144000" cy="523220"/>
          </a:xfrm>
          <a:prstGeom prst="rect">
            <a:avLst/>
          </a:prstGeom>
        </p:spPr>
        <p:txBody>
          <a:bodyPr wrap="square">
            <a:spAutoFit/>
          </a:bodyPr>
          <a:lstStyle/>
          <a:p>
            <a:r>
              <a:rPr lang="es-VE" sz="1400" dirty="0"/>
              <a:t>Abreviaturas: ITT por intención de tratar, PP por protocolo, AT como se trató, HR </a:t>
            </a:r>
            <a:r>
              <a:rPr lang="es-VE" sz="1400" dirty="0" err="1"/>
              <a:t>hazard</a:t>
            </a:r>
            <a:r>
              <a:rPr lang="es-VE" sz="1400" dirty="0"/>
              <a:t> ratio, RR riesgo relativo, IC intervalo de confianza</a:t>
            </a:r>
          </a:p>
        </p:txBody>
      </p:sp>
      <p:graphicFrame>
        <p:nvGraphicFramePr>
          <p:cNvPr id="4" name="Tabla 3"/>
          <p:cNvGraphicFramePr>
            <a:graphicFrameLocks noGrp="1"/>
          </p:cNvGraphicFramePr>
          <p:nvPr>
            <p:extLst>
              <p:ext uri="{D42A27DB-BD31-4B8C-83A1-F6EECF244321}">
                <p14:modId xmlns:p14="http://schemas.microsoft.com/office/powerpoint/2010/main" val="555396144"/>
              </p:ext>
            </p:extLst>
          </p:nvPr>
        </p:nvGraphicFramePr>
        <p:xfrm>
          <a:off x="323529" y="987574"/>
          <a:ext cx="8640959" cy="2865120"/>
        </p:xfrm>
        <a:graphic>
          <a:graphicData uri="http://schemas.openxmlformats.org/drawingml/2006/table">
            <a:tbl>
              <a:tblPr firstRow="1" bandRow="1">
                <a:tableStyleId>{5C22544A-7EE6-4342-B048-85BDC9FD1C3A}</a:tableStyleId>
              </a:tblPr>
              <a:tblGrid>
                <a:gridCol w="2419672">
                  <a:extLst>
                    <a:ext uri="{9D8B030D-6E8A-4147-A177-3AD203B41FA5}">
                      <a16:colId xmlns:a16="http://schemas.microsoft.com/office/drawing/2014/main" val="20000"/>
                    </a:ext>
                  </a:extLst>
                </a:gridCol>
                <a:gridCol w="1756791">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tblGrid>
              <a:tr h="370840">
                <a:tc>
                  <a:txBody>
                    <a:bodyPr/>
                    <a:lstStyle/>
                    <a:p>
                      <a:r>
                        <a:rPr lang="es-VE" dirty="0" smtClean="0">
                          <a:solidFill>
                            <a:schemeClr val="tx1"/>
                          </a:solidFill>
                        </a:rPr>
                        <a:t>Punto final</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Corte de análisis</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Tamaño del efecto</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IC 95%</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Valor p no ajustado</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es-VE" dirty="0" smtClean="0">
                          <a:solidFill>
                            <a:schemeClr val="tx1"/>
                          </a:solidFill>
                        </a:rPr>
                        <a:t>Ictus recurrente</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ITT</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HR 0.23</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0.09 a 0.62</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0.002</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s-VE" dirty="0" smtClean="0">
                          <a:solidFill>
                            <a:schemeClr val="tx1"/>
                          </a:solidFill>
                        </a:rPr>
                        <a:t>Ictus recurrente</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PP</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HR 0.25</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VE" dirty="0" smtClean="0">
                          <a:solidFill>
                            <a:schemeClr val="tx1"/>
                          </a:solidFill>
                        </a:rPr>
                        <a:t>0.09 a 0.65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0.002</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s-VE" dirty="0" smtClean="0">
                          <a:solidFill>
                            <a:schemeClr val="tx1"/>
                          </a:solidFill>
                        </a:rPr>
                        <a:t>Ictus recurrente</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AT</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HR</a:t>
                      </a:r>
                      <a:r>
                        <a:rPr lang="es-VE" baseline="0" dirty="0" smtClean="0">
                          <a:solidFill>
                            <a:schemeClr val="tx1"/>
                          </a:solidFill>
                        </a:rPr>
                        <a:t> 0.25</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VE" dirty="0" smtClean="0">
                          <a:solidFill>
                            <a:schemeClr val="tx1"/>
                          </a:solidFill>
                        </a:rPr>
                        <a:t>0.09 a 0.66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0.003</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s-VE" dirty="0" smtClean="0">
                          <a:solidFill>
                            <a:schemeClr val="tx1"/>
                          </a:solidFill>
                        </a:rPr>
                        <a:t>Nuevo infarto cerebral</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ITT</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RR 0.51</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0.29 a 0.91</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0.037</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solidFill>
                            <a:schemeClr val="tx1"/>
                          </a:solidFill>
                        </a:rPr>
                        <a:t>Nuevo infarto cerebral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PP</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RR 0.56</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0.31 a 1.01</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0.074</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solidFill>
                            <a:schemeClr val="tx1"/>
                          </a:solidFill>
                        </a:rPr>
                        <a:t>Nuevo infarto cerebral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AT</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RR 0.58</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0.32 a 1.03</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VE" dirty="0" smtClean="0">
                          <a:solidFill>
                            <a:schemeClr val="tx1"/>
                          </a:solidFill>
                        </a:rPr>
                        <a:t>0.087</a:t>
                      </a:r>
                      <a:endParaRPr lang="es-V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0527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95736" y="555526"/>
            <a:ext cx="4572000" cy="3970318"/>
          </a:xfrm>
          <a:prstGeom prst="rect">
            <a:avLst/>
          </a:prstGeom>
        </p:spPr>
        <p:txBody>
          <a:bodyPr>
            <a:spAutoFit/>
          </a:bodyPr>
          <a:lstStyle/>
          <a:p>
            <a:r>
              <a:rPr lang="es-VE" dirty="0" smtClean="0"/>
              <a:t>Tabla n 8 </a:t>
            </a:r>
            <a:r>
              <a:rPr lang="es-VE" dirty="0"/>
              <a:t>. Todos los </a:t>
            </a:r>
            <a:r>
              <a:rPr lang="es-VE" dirty="0" smtClean="0"/>
              <a:t>efectos adversos </a:t>
            </a:r>
            <a:r>
              <a:rPr lang="es-VE" dirty="0" err="1" smtClean="0"/>
              <a:t>serior</a:t>
            </a:r>
            <a:r>
              <a:rPr lang="es-VE" dirty="0" smtClean="0"/>
              <a:t>  </a:t>
            </a:r>
            <a:r>
              <a:rPr lang="es-VE" dirty="0"/>
              <a:t>con relación al dispositivo, procedimiento, antiagregante plaquetario y </a:t>
            </a:r>
            <a:r>
              <a:rPr lang="es-VE" dirty="0" smtClean="0"/>
              <a:t>desconocido</a:t>
            </a:r>
          </a:p>
          <a:p>
            <a:r>
              <a:rPr lang="es-VE" dirty="0" smtClean="0"/>
              <a:t>Un </a:t>
            </a:r>
            <a:r>
              <a:rPr lang="es-VE" dirty="0"/>
              <a:t>total de 176 sujetos (26,5%) tuvieron uno o más eventos adversos presentados a la CCA para </a:t>
            </a:r>
            <a:r>
              <a:rPr lang="es-VE" dirty="0" err="1"/>
              <a:t>posiblesadjudicación</a:t>
            </a:r>
            <a:r>
              <a:rPr lang="es-VE" dirty="0"/>
              <a:t> del criterio de valoración principal: 104 (23,6%) en el grupo de cierre y 72 (32,5%) en el grupo de tratamiento médico (p = 0,02). Se realizaron resonancias magnéticas no programadas por sospecha de nuevo accidente cerebrovascular o </a:t>
            </a:r>
            <a:r>
              <a:rPr lang="es-VE" dirty="0" err="1"/>
              <a:t>AITeventos</a:t>
            </a:r>
            <a:r>
              <a:rPr lang="es-VE" dirty="0"/>
              <a:t> en 105 sujetos (15,8%): 59 (13,4%) en el grupo de cierre y 46 (20,6%) en el grupo de terapia médica (p = 0,02).</a:t>
            </a:r>
          </a:p>
        </p:txBody>
      </p:sp>
    </p:spTree>
    <p:extLst>
      <p:ext uri="{BB962C8B-B14F-4D97-AF65-F5344CB8AC3E}">
        <p14:creationId xmlns:p14="http://schemas.microsoft.com/office/powerpoint/2010/main" val="3797296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2201" t="21021" r="20706" b="14721"/>
          <a:stretch/>
        </p:blipFill>
        <p:spPr>
          <a:xfrm>
            <a:off x="1691679" y="0"/>
            <a:ext cx="6387179" cy="4587974"/>
          </a:xfrm>
          <a:prstGeom prst="rect">
            <a:avLst/>
          </a:prstGeom>
        </p:spPr>
      </p:pic>
      <p:sp>
        <p:nvSpPr>
          <p:cNvPr id="3" name="CuadroTexto 2"/>
          <p:cNvSpPr txBox="1"/>
          <p:nvPr/>
        </p:nvSpPr>
        <p:spPr>
          <a:xfrm>
            <a:off x="4427984" y="93281"/>
            <a:ext cx="1080120" cy="246221"/>
          </a:xfrm>
          <a:prstGeom prst="rect">
            <a:avLst/>
          </a:prstGeom>
          <a:solidFill>
            <a:schemeClr val="bg1"/>
          </a:solidFill>
        </p:spPr>
        <p:txBody>
          <a:bodyPr wrap="square" lIns="0" tIns="0" rIns="0" bIns="0" rtlCol="0">
            <a:spAutoFit/>
          </a:bodyPr>
          <a:lstStyle/>
          <a:p>
            <a:pPr algn="ctr"/>
            <a:r>
              <a:rPr lang="es-VE" sz="1600" b="1" dirty="0" smtClean="0">
                <a:solidFill>
                  <a:schemeClr val="accent6"/>
                </a:solidFill>
                <a:latin typeface="微软雅黑" pitchFamily="34" charset="-122"/>
                <a:ea typeface="微软雅黑" pitchFamily="34" charset="-122"/>
              </a:rPr>
              <a:t>Inscritos</a:t>
            </a:r>
          </a:p>
        </p:txBody>
      </p:sp>
      <p:sp>
        <p:nvSpPr>
          <p:cNvPr id="4" name="CuadroTexto 3"/>
          <p:cNvSpPr txBox="1"/>
          <p:nvPr/>
        </p:nvSpPr>
        <p:spPr>
          <a:xfrm>
            <a:off x="2051720" y="1131590"/>
            <a:ext cx="2808312" cy="200055"/>
          </a:xfrm>
          <a:prstGeom prst="rect">
            <a:avLst/>
          </a:prstGeom>
          <a:solidFill>
            <a:schemeClr val="bg1"/>
          </a:solidFill>
        </p:spPr>
        <p:txBody>
          <a:bodyPr wrap="square" lIns="0" tIns="0" rIns="0" bIns="0" rtlCol="0">
            <a:spAutoFit/>
          </a:bodyPr>
          <a:lstStyle/>
          <a:p>
            <a:r>
              <a:rPr lang="es-VE" sz="1300" dirty="0" smtClean="0">
                <a:solidFill>
                  <a:schemeClr val="accent6"/>
                </a:solidFill>
                <a:latin typeface="微软雅黑" pitchFamily="34" charset="-122"/>
                <a:ea typeface="微软雅黑" pitchFamily="34" charset="-122"/>
              </a:rPr>
              <a:t>Aleatorización del grupo de cierre</a:t>
            </a:r>
          </a:p>
        </p:txBody>
      </p:sp>
      <p:sp>
        <p:nvSpPr>
          <p:cNvPr id="5" name="CuadroTexto 4"/>
          <p:cNvSpPr txBox="1"/>
          <p:nvPr/>
        </p:nvSpPr>
        <p:spPr>
          <a:xfrm>
            <a:off x="5065289" y="1059582"/>
            <a:ext cx="2808312" cy="400110"/>
          </a:xfrm>
          <a:prstGeom prst="rect">
            <a:avLst/>
          </a:prstGeom>
          <a:solidFill>
            <a:schemeClr val="bg1"/>
          </a:solidFill>
        </p:spPr>
        <p:txBody>
          <a:bodyPr wrap="square" lIns="0" tIns="0" rIns="0" bIns="0" rtlCol="0">
            <a:spAutoFit/>
          </a:bodyPr>
          <a:lstStyle/>
          <a:p>
            <a:pPr algn="ctr"/>
            <a:r>
              <a:rPr lang="es-VE" sz="1300" dirty="0" smtClean="0">
                <a:solidFill>
                  <a:schemeClr val="accent6"/>
                </a:solidFill>
                <a:latin typeface="微软雅黑" pitchFamily="34" charset="-122"/>
                <a:ea typeface="微软雅黑" pitchFamily="34" charset="-122"/>
              </a:rPr>
              <a:t>Aleatorización del grupo de terapia médica</a:t>
            </a:r>
          </a:p>
        </p:txBody>
      </p:sp>
      <p:sp>
        <p:nvSpPr>
          <p:cNvPr id="6" name="CuadroTexto 5"/>
          <p:cNvSpPr txBox="1"/>
          <p:nvPr/>
        </p:nvSpPr>
        <p:spPr>
          <a:xfrm>
            <a:off x="1979712" y="2283718"/>
            <a:ext cx="1296144" cy="400110"/>
          </a:xfrm>
          <a:prstGeom prst="rect">
            <a:avLst/>
          </a:prstGeom>
          <a:solidFill>
            <a:schemeClr val="bg1"/>
          </a:solidFill>
        </p:spPr>
        <p:txBody>
          <a:bodyPr wrap="square" lIns="0" tIns="0" rIns="0" bIns="0" rtlCol="0">
            <a:spAutoFit/>
          </a:bodyPr>
          <a:lstStyle/>
          <a:p>
            <a:r>
              <a:rPr lang="es-VE" sz="1300" dirty="0" smtClean="0">
                <a:solidFill>
                  <a:schemeClr val="accent6"/>
                </a:solidFill>
                <a:latin typeface="微软雅黑" pitchFamily="34" charset="-122"/>
                <a:ea typeface="微软雅黑" pitchFamily="34" charset="-122"/>
              </a:rPr>
              <a:t>En seguimiento o completado</a:t>
            </a:r>
          </a:p>
        </p:txBody>
      </p:sp>
      <p:sp>
        <p:nvSpPr>
          <p:cNvPr id="7" name="CuadroTexto 6"/>
          <p:cNvSpPr txBox="1"/>
          <p:nvPr/>
        </p:nvSpPr>
        <p:spPr>
          <a:xfrm>
            <a:off x="3455876" y="2443703"/>
            <a:ext cx="1296144" cy="200055"/>
          </a:xfrm>
          <a:prstGeom prst="rect">
            <a:avLst/>
          </a:prstGeom>
          <a:solidFill>
            <a:schemeClr val="bg1"/>
          </a:solidFill>
        </p:spPr>
        <p:txBody>
          <a:bodyPr wrap="square" lIns="0" tIns="0" rIns="0" bIns="0" rtlCol="0">
            <a:spAutoFit/>
          </a:bodyPr>
          <a:lstStyle/>
          <a:p>
            <a:pPr algn="ctr"/>
            <a:r>
              <a:rPr lang="es-VE" sz="1300" dirty="0" smtClean="0">
                <a:solidFill>
                  <a:schemeClr val="accent6"/>
                </a:solidFill>
                <a:latin typeface="微软雅黑" pitchFamily="34" charset="-122"/>
                <a:ea typeface="微软雅黑" pitchFamily="34" charset="-122"/>
              </a:rPr>
              <a:t>Descontinuado</a:t>
            </a:r>
          </a:p>
        </p:txBody>
      </p:sp>
      <p:sp>
        <p:nvSpPr>
          <p:cNvPr id="8" name="CuadroTexto 7"/>
          <p:cNvSpPr txBox="1"/>
          <p:nvPr/>
        </p:nvSpPr>
        <p:spPr>
          <a:xfrm>
            <a:off x="4997158" y="2318955"/>
            <a:ext cx="1296144" cy="400110"/>
          </a:xfrm>
          <a:prstGeom prst="rect">
            <a:avLst/>
          </a:prstGeom>
          <a:solidFill>
            <a:schemeClr val="bg1"/>
          </a:solidFill>
        </p:spPr>
        <p:txBody>
          <a:bodyPr wrap="square" lIns="0" tIns="0" rIns="0" bIns="0" rtlCol="0">
            <a:spAutoFit/>
          </a:bodyPr>
          <a:lstStyle/>
          <a:p>
            <a:r>
              <a:rPr lang="es-VE" sz="1300" dirty="0" smtClean="0">
                <a:solidFill>
                  <a:schemeClr val="accent6"/>
                </a:solidFill>
                <a:latin typeface="微软雅黑" pitchFamily="34" charset="-122"/>
                <a:ea typeface="微软雅黑" pitchFamily="34" charset="-122"/>
              </a:rPr>
              <a:t>En seguimiento o completado</a:t>
            </a:r>
          </a:p>
        </p:txBody>
      </p:sp>
      <p:sp>
        <p:nvSpPr>
          <p:cNvPr id="10" name="CuadroTexto 9"/>
          <p:cNvSpPr txBox="1"/>
          <p:nvPr/>
        </p:nvSpPr>
        <p:spPr>
          <a:xfrm>
            <a:off x="6495786" y="2418982"/>
            <a:ext cx="1296144" cy="200055"/>
          </a:xfrm>
          <a:prstGeom prst="rect">
            <a:avLst/>
          </a:prstGeom>
          <a:solidFill>
            <a:schemeClr val="bg1"/>
          </a:solidFill>
        </p:spPr>
        <p:txBody>
          <a:bodyPr wrap="square" lIns="0" tIns="0" rIns="0" bIns="0" rtlCol="0">
            <a:spAutoFit/>
          </a:bodyPr>
          <a:lstStyle/>
          <a:p>
            <a:pPr algn="ctr"/>
            <a:r>
              <a:rPr lang="es-VE" sz="1300" dirty="0" smtClean="0">
                <a:solidFill>
                  <a:schemeClr val="accent6"/>
                </a:solidFill>
                <a:latin typeface="微软雅黑" pitchFamily="34" charset="-122"/>
                <a:ea typeface="微软雅黑" pitchFamily="34" charset="-122"/>
              </a:rPr>
              <a:t>Descontinuado</a:t>
            </a:r>
          </a:p>
        </p:txBody>
      </p:sp>
      <p:sp>
        <p:nvSpPr>
          <p:cNvPr id="11" name="CuadroTexto 10"/>
          <p:cNvSpPr txBox="1"/>
          <p:nvPr/>
        </p:nvSpPr>
        <p:spPr>
          <a:xfrm>
            <a:off x="1907704" y="3147814"/>
            <a:ext cx="720080" cy="288032"/>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En seguimiento</a:t>
            </a:r>
          </a:p>
        </p:txBody>
      </p:sp>
      <p:sp>
        <p:nvSpPr>
          <p:cNvPr id="12" name="CuadroTexto 11"/>
          <p:cNvSpPr txBox="1"/>
          <p:nvPr/>
        </p:nvSpPr>
        <p:spPr>
          <a:xfrm>
            <a:off x="1907704" y="3546113"/>
            <a:ext cx="720080" cy="138499"/>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completado</a:t>
            </a:r>
          </a:p>
        </p:txBody>
      </p:sp>
      <p:sp>
        <p:nvSpPr>
          <p:cNvPr id="13" name="CuadroTexto 12"/>
          <p:cNvSpPr txBox="1"/>
          <p:nvPr/>
        </p:nvSpPr>
        <p:spPr>
          <a:xfrm>
            <a:off x="3415936" y="3172009"/>
            <a:ext cx="720080" cy="276999"/>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Pérdida de seguimiento</a:t>
            </a:r>
          </a:p>
        </p:txBody>
      </p:sp>
      <p:sp>
        <p:nvSpPr>
          <p:cNvPr id="14" name="CuadroTexto 13"/>
          <p:cNvSpPr txBox="1"/>
          <p:nvPr/>
        </p:nvSpPr>
        <p:spPr>
          <a:xfrm>
            <a:off x="3351800" y="3538235"/>
            <a:ext cx="860160" cy="276999"/>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Retiró consentimiento</a:t>
            </a:r>
          </a:p>
        </p:txBody>
      </p:sp>
      <p:sp>
        <p:nvSpPr>
          <p:cNvPr id="15" name="CuadroTexto 14"/>
          <p:cNvSpPr txBox="1"/>
          <p:nvPr/>
        </p:nvSpPr>
        <p:spPr>
          <a:xfrm>
            <a:off x="3345896" y="3939902"/>
            <a:ext cx="860160" cy="276999"/>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Investigador retirado</a:t>
            </a:r>
          </a:p>
        </p:txBody>
      </p:sp>
      <p:sp>
        <p:nvSpPr>
          <p:cNvPr id="16" name="CuadroTexto 15"/>
          <p:cNvSpPr txBox="1"/>
          <p:nvPr/>
        </p:nvSpPr>
        <p:spPr>
          <a:xfrm>
            <a:off x="3429807" y="4333188"/>
            <a:ext cx="637720" cy="138499"/>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muerte</a:t>
            </a:r>
          </a:p>
        </p:txBody>
      </p:sp>
      <p:sp>
        <p:nvSpPr>
          <p:cNvPr id="17" name="CuadroTexto 16"/>
          <p:cNvSpPr txBox="1"/>
          <p:nvPr/>
        </p:nvSpPr>
        <p:spPr>
          <a:xfrm>
            <a:off x="5044033" y="3150754"/>
            <a:ext cx="720080" cy="288032"/>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En seguimiento</a:t>
            </a:r>
          </a:p>
        </p:txBody>
      </p:sp>
      <p:sp>
        <p:nvSpPr>
          <p:cNvPr id="18" name="CuadroTexto 17"/>
          <p:cNvSpPr txBox="1"/>
          <p:nvPr/>
        </p:nvSpPr>
        <p:spPr>
          <a:xfrm>
            <a:off x="5044033" y="3549053"/>
            <a:ext cx="720080" cy="138499"/>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completado</a:t>
            </a:r>
          </a:p>
        </p:txBody>
      </p:sp>
      <p:sp>
        <p:nvSpPr>
          <p:cNvPr id="19" name="CuadroTexto 18"/>
          <p:cNvSpPr txBox="1"/>
          <p:nvPr/>
        </p:nvSpPr>
        <p:spPr>
          <a:xfrm>
            <a:off x="6588224" y="3147814"/>
            <a:ext cx="720080" cy="276999"/>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Pérdida de seguimiento</a:t>
            </a:r>
          </a:p>
        </p:txBody>
      </p:sp>
      <p:sp>
        <p:nvSpPr>
          <p:cNvPr id="20" name="CuadroTexto 19"/>
          <p:cNvSpPr txBox="1"/>
          <p:nvPr/>
        </p:nvSpPr>
        <p:spPr>
          <a:xfrm>
            <a:off x="6448144" y="3590895"/>
            <a:ext cx="860160" cy="276999"/>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Retiró consentimiento</a:t>
            </a:r>
          </a:p>
        </p:txBody>
      </p:sp>
      <p:sp>
        <p:nvSpPr>
          <p:cNvPr id="21" name="CuadroTexto 20"/>
          <p:cNvSpPr txBox="1"/>
          <p:nvPr/>
        </p:nvSpPr>
        <p:spPr>
          <a:xfrm>
            <a:off x="6442240" y="3939902"/>
            <a:ext cx="860160" cy="276999"/>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Investigador retirado</a:t>
            </a:r>
          </a:p>
        </p:txBody>
      </p:sp>
      <p:sp>
        <p:nvSpPr>
          <p:cNvPr id="22" name="CuadroTexto 21"/>
          <p:cNvSpPr txBox="1"/>
          <p:nvPr/>
        </p:nvSpPr>
        <p:spPr>
          <a:xfrm>
            <a:off x="6526151" y="4377467"/>
            <a:ext cx="637720" cy="138499"/>
          </a:xfrm>
          <a:prstGeom prst="rect">
            <a:avLst/>
          </a:prstGeom>
          <a:solidFill>
            <a:schemeClr val="bg1"/>
          </a:solidFill>
        </p:spPr>
        <p:txBody>
          <a:bodyPr wrap="square" lIns="0" tIns="0" rIns="0" bIns="0" rtlCol="0">
            <a:spAutoFit/>
          </a:bodyPr>
          <a:lstStyle/>
          <a:p>
            <a:r>
              <a:rPr lang="es-VE" sz="900" dirty="0" smtClean="0">
                <a:solidFill>
                  <a:schemeClr val="accent6"/>
                </a:solidFill>
                <a:latin typeface="微软雅黑" pitchFamily="34" charset="-122"/>
                <a:ea typeface="微软雅黑" pitchFamily="34" charset="-122"/>
              </a:rPr>
              <a:t>muerte</a:t>
            </a:r>
          </a:p>
        </p:txBody>
      </p:sp>
      <p:sp>
        <p:nvSpPr>
          <p:cNvPr id="23" name="CuadroTexto 22"/>
          <p:cNvSpPr txBox="1"/>
          <p:nvPr/>
        </p:nvSpPr>
        <p:spPr>
          <a:xfrm>
            <a:off x="467544" y="4547324"/>
            <a:ext cx="5825758" cy="184666"/>
          </a:xfrm>
          <a:prstGeom prst="rect">
            <a:avLst/>
          </a:prstGeom>
          <a:noFill/>
        </p:spPr>
        <p:txBody>
          <a:bodyPr wrap="square" lIns="0" tIns="0" rIns="0" bIns="0" rtlCol="0">
            <a:spAutoFit/>
          </a:bodyPr>
          <a:lstStyle/>
          <a:p>
            <a:r>
              <a:rPr lang="es-VE" sz="1200" dirty="0">
                <a:solidFill>
                  <a:schemeClr val="accent6"/>
                </a:solidFill>
                <a:latin typeface="微软雅黑" pitchFamily="34" charset="-122"/>
                <a:ea typeface="微软雅黑" pitchFamily="34" charset="-122"/>
              </a:rPr>
              <a:t>* </a:t>
            </a:r>
            <a:r>
              <a:rPr lang="es-VE" sz="1200" dirty="0" smtClean="0">
                <a:solidFill>
                  <a:schemeClr val="accent6"/>
                </a:solidFill>
                <a:latin typeface="微软雅黑" pitchFamily="34" charset="-122"/>
                <a:ea typeface="微软雅黑" pitchFamily="34" charset="-122"/>
              </a:rPr>
              <a:t>Incluye eventos </a:t>
            </a:r>
            <a:r>
              <a:rPr lang="es-VE" sz="1200" dirty="0">
                <a:solidFill>
                  <a:schemeClr val="accent6"/>
                </a:solidFill>
                <a:latin typeface="微软雅黑" pitchFamily="34" charset="-122"/>
                <a:ea typeface="微软雅黑" pitchFamily="34" charset="-122"/>
              </a:rPr>
              <a:t>de punto final primario y seguimiento de 5 años </a:t>
            </a:r>
            <a:r>
              <a:rPr lang="es-VE" sz="1200" dirty="0" smtClean="0">
                <a:solidFill>
                  <a:schemeClr val="accent6"/>
                </a:solidFill>
                <a:latin typeface="微软雅黑" pitchFamily="34" charset="-122"/>
                <a:ea typeface="微软雅黑" pitchFamily="34" charset="-122"/>
              </a:rPr>
              <a:t>completo</a:t>
            </a:r>
          </a:p>
        </p:txBody>
      </p:sp>
      <p:sp>
        <p:nvSpPr>
          <p:cNvPr id="24" name="CuadroTexto 23"/>
          <p:cNvSpPr txBox="1"/>
          <p:nvPr/>
        </p:nvSpPr>
        <p:spPr>
          <a:xfrm>
            <a:off x="0" y="4799204"/>
            <a:ext cx="9144000" cy="220818"/>
          </a:xfrm>
          <a:prstGeom prst="rect">
            <a:avLst/>
          </a:prstGeom>
          <a:noFill/>
        </p:spPr>
        <p:txBody>
          <a:bodyPr wrap="square" lIns="0" tIns="0" rIns="0" bIns="0" rtlCol="0">
            <a:spAutoFit/>
          </a:bodyPr>
          <a:lstStyle/>
          <a:p>
            <a:pPr algn="ctr"/>
            <a:r>
              <a:rPr lang="es-VE" sz="1400" b="1" dirty="0" smtClean="0">
                <a:solidFill>
                  <a:schemeClr val="accent6"/>
                </a:solidFill>
                <a:latin typeface="微软雅黑" pitchFamily="34" charset="-122"/>
                <a:ea typeface="微软雅黑" pitchFamily="34" charset="-122"/>
              </a:rPr>
              <a:t>Figura. S1. responsabilidad del sujeto para el análisis por intención a tratar de eventos recurrentes  </a:t>
            </a:r>
          </a:p>
        </p:txBody>
      </p:sp>
    </p:spTree>
    <p:extLst>
      <p:ext uri="{BB962C8B-B14F-4D97-AF65-F5344CB8AC3E}">
        <p14:creationId xmlns:p14="http://schemas.microsoft.com/office/powerpoint/2010/main" val="1061511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8993" t="27320" r="33020" b="15731"/>
          <a:stretch/>
        </p:blipFill>
        <p:spPr>
          <a:xfrm>
            <a:off x="1043608" y="-1"/>
            <a:ext cx="6624736" cy="4299943"/>
          </a:xfrm>
          <a:prstGeom prst="rect">
            <a:avLst/>
          </a:prstGeom>
        </p:spPr>
      </p:pic>
      <p:sp>
        <p:nvSpPr>
          <p:cNvPr id="3" name="CuadroTexto 2"/>
          <p:cNvSpPr txBox="1"/>
          <p:nvPr/>
        </p:nvSpPr>
        <p:spPr>
          <a:xfrm>
            <a:off x="3923928" y="154836"/>
            <a:ext cx="936104" cy="184666"/>
          </a:xfrm>
          <a:prstGeom prst="rect">
            <a:avLst/>
          </a:prstGeom>
          <a:solidFill>
            <a:schemeClr val="bg1"/>
          </a:solidFill>
        </p:spPr>
        <p:txBody>
          <a:bodyPr wrap="square" lIns="0" tIns="0" rIns="0" bIns="0" rtlCol="0">
            <a:spAutoFit/>
          </a:bodyPr>
          <a:lstStyle/>
          <a:p>
            <a:pPr algn="ctr"/>
            <a:r>
              <a:rPr lang="es-VE" sz="1200" b="1" dirty="0" smtClean="0">
                <a:solidFill>
                  <a:schemeClr val="accent6"/>
                </a:solidFill>
                <a:latin typeface="微软雅黑" pitchFamily="34" charset="-122"/>
                <a:ea typeface="微软雅黑" pitchFamily="34" charset="-122"/>
              </a:rPr>
              <a:t>Inscritos</a:t>
            </a:r>
          </a:p>
        </p:txBody>
      </p:sp>
      <p:sp>
        <p:nvSpPr>
          <p:cNvPr id="4" name="CuadroTexto 3"/>
          <p:cNvSpPr txBox="1"/>
          <p:nvPr/>
        </p:nvSpPr>
        <p:spPr>
          <a:xfrm>
            <a:off x="1331640" y="771550"/>
            <a:ext cx="2808312" cy="169277"/>
          </a:xfrm>
          <a:prstGeom prst="rect">
            <a:avLst/>
          </a:prstGeom>
          <a:solidFill>
            <a:schemeClr val="bg1"/>
          </a:solidFill>
        </p:spPr>
        <p:txBody>
          <a:bodyPr wrap="square" lIns="0" tIns="0" rIns="0" bIns="0" rtlCol="0">
            <a:spAutoFit/>
          </a:bodyPr>
          <a:lstStyle/>
          <a:p>
            <a:pPr algn="ctr"/>
            <a:r>
              <a:rPr lang="es-VE" sz="1100" dirty="0" smtClean="0">
                <a:solidFill>
                  <a:schemeClr val="accent6"/>
                </a:solidFill>
                <a:latin typeface="微软雅黑" pitchFamily="34" charset="-122"/>
                <a:ea typeface="微软雅黑" pitchFamily="34" charset="-122"/>
              </a:rPr>
              <a:t>Aleatorización del grupo de cierre</a:t>
            </a:r>
          </a:p>
        </p:txBody>
      </p:sp>
      <p:sp>
        <p:nvSpPr>
          <p:cNvPr id="5" name="CuadroTexto 4"/>
          <p:cNvSpPr txBox="1"/>
          <p:nvPr/>
        </p:nvSpPr>
        <p:spPr>
          <a:xfrm>
            <a:off x="4499992" y="782736"/>
            <a:ext cx="2880320" cy="169277"/>
          </a:xfrm>
          <a:prstGeom prst="rect">
            <a:avLst/>
          </a:prstGeom>
          <a:solidFill>
            <a:schemeClr val="bg1"/>
          </a:solidFill>
        </p:spPr>
        <p:txBody>
          <a:bodyPr wrap="square" lIns="0" tIns="0" rIns="0" bIns="0" rtlCol="0">
            <a:spAutoFit/>
          </a:bodyPr>
          <a:lstStyle/>
          <a:p>
            <a:pPr algn="ctr"/>
            <a:r>
              <a:rPr lang="es-VE" sz="1100" dirty="0" smtClean="0">
                <a:solidFill>
                  <a:schemeClr val="accent6"/>
                </a:solidFill>
                <a:latin typeface="微软雅黑" pitchFamily="34" charset="-122"/>
                <a:ea typeface="微软雅黑" pitchFamily="34" charset="-122"/>
              </a:rPr>
              <a:t>Aleatorización del grupo de terapia</a:t>
            </a:r>
          </a:p>
        </p:txBody>
      </p:sp>
      <p:sp>
        <p:nvSpPr>
          <p:cNvPr id="6" name="CuadroTexto 5"/>
          <p:cNvSpPr txBox="1"/>
          <p:nvPr/>
        </p:nvSpPr>
        <p:spPr>
          <a:xfrm>
            <a:off x="1304608" y="1440159"/>
            <a:ext cx="1344568" cy="323165"/>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Infarto cerebral evaluable</a:t>
            </a:r>
          </a:p>
        </p:txBody>
      </p:sp>
      <p:sp>
        <p:nvSpPr>
          <p:cNvPr id="7" name="CuadroTexto 6"/>
          <p:cNvSpPr txBox="1"/>
          <p:nvPr/>
        </p:nvSpPr>
        <p:spPr>
          <a:xfrm>
            <a:off x="2843808" y="1434077"/>
            <a:ext cx="1256224" cy="323165"/>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Pacientes sin evaluación</a:t>
            </a:r>
          </a:p>
        </p:txBody>
      </p:sp>
      <p:sp>
        <p:nvSpPr>
          <p:cNvPr id="8" name="CuadroTexto 7"/>
          <p:cNvSpPr txBox="1"/>
          <p:nvPr/>
        </p:nvSpPr>
        <p:spPr>
          <a:xfrm>
            <a:off x="4499992" y="1444776"/>
            <a:ext cx="1362512" cy="323165"/>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Infarto cerebral evaluable</a:t>
            </a:r>
          </a:p>
        </p:txBody>
      </p:sp>
      <p:sp>
        <p:nvSpPr>
          <p:cNvPr id="10" name="CuadroTexto 9"/>
          <p:cNvSpPr txBox="1"/>
          <p:nvPr/>
        </p:nvSpPr>
        <p:spPr>
          <a:xfrm>
            <a:off x="6057136" y="1434077"/>
            <a:ext cx="1251168" cy="333864"/>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Pacientes sin evaluación</a:t>
            </a:r>
          </a:p>
        </p:txBody>
      </p:sp>
      <p:sp>
        <p:nvSpPr>
          <p:cNvPr id="11" name="CuadroTexto 10"/>
          <p:cNvSpPr txBox="1"/>
          <p:nvPr/>
        </p:nvSpPr>
        <p:spPr>
          <a:xfrm>
            <a:off x="2339752" y="2149971"/>
            <a:ext cx="1008112" cy="161583"/>
          </a:xfrm>
          <a:prstGeom prst="rect">
            <a:avLst/>
          </a:prstGeom>
          <a:solidFill>
            <a:schemeClr val="bg1"/>
          </a:solidFill>
        </p:spPr>
        <p:txBody>
          <a:bodyPr wrap="square" lIns="0" tIns="0" rIns="0" bIns="0" rtlCol="0">
            <a:spAutoFit/>
          </a:bodyPr>
          <a:lstStyle/>
          <a:p>
            <a:pPr algn="ctr"/>
            <a:r>
              <a:rPr lang="es-VE" sz="1050" dirty="0">
                <a:solidFill>
                  <a:schemeClr val="accent6"/>
                </a:solidFill>
                <a:latin typeface="微软雅黑" pitchFamily="34" charset="-122"/>
                <a:ea typeface="微软雅黑" pitchFamily="34" charset="-122"/>
              </a:rPr>
              <a:t>D</a:t>
            </a:r>
            <a:r>
              <a:rPr lang="es-VE" sz="1050" dirty="0" smtClean="0">
                <a:solidFill>
                  <a:schemeClr val="accent6"/>
                </a:solidFill>
                <a:latin typeface="微软雅黑" pitchFamily="34" charset="-122"/>
                <a:ea typeface="微软雅黑" pitchFamily="34" charset="-122"/>
              </a:rPr>
              <a:t>escontinuado</a:t>
            </a:r>
          </a:p>
        </p:txBody>
      </p:sp>
      <p:sp>
        <p:nvSpPr>
          <p:cNvPr id="12" name="CuadroTexto 11"/>
          <p:cNvSpPr txBox="1"/>
          <p:nvPr/>
        </p:nvSpPr>
        <p:spPr>
          <a:xfrm>
            <a:off x="5553080" y="2137222"/>
            <a:ext cx="1008112" cy="161583"/>
          </a:xfrm>
          <a:prstGeom prst="rect">
            <a:avLst/>
          </a:prstGeom>
          <a:solidFill>
            <a:schemeClr val="bg1"/>
          </a:solidFill>
        </p:spPr>
        <p:txBody>
          <a:bodyPr wrap="square" lIns="0" tIns="0" rIns="0" bIns="0" rtlCol="0">
            <a:spAutoFit/>
          </a:bodyPr>
          <a:lstStyle/>
          <a:p>
            <a:pPr algn="ctr"/>
            <a:r>
              <a:rPr lang="es-VE" sz="1050" dirty="0">
                <a:solidFill>
                  <a:schemeClr val="accent6"/>
                </a:solidFill>
                <a:latin typeface="微软雅黑" pitchFamily="34" charset="-122"/>
                <a:ea typeface="微软雅黑" pitchFamily="34" charset="-122"/>
              </a:rPr>
              <a:t>D</a:t>
            </a:r>
            <a:r>
              <a:rPr lang="es-VE" sz="1050" dirty="0" smtClean="0">
                <a:solidFill>
                  <a:schemeClr val="accent6"/>
                </a:solidFill>
                <a:latin typeface="微软雅黑" pitchFamily="34" charset="-122"/>
                <a:ea typeface="微软雅黑" pitchFamily="34" charset="-122"/>
              </a:rPr>
              <a:t>escontinuado</a:t>
            </a:r>
          </a:p>
        </p:txBody>
      </p:sp>
      <p:sp>
        <p:nvSpPr>
          <p:cNvPr id="13" name="CuadroTexto 12"/>
          <p:cNvSpPr txBox="1"/>
          <p:nvPr/>
        </p:nvSpPr>
        <p:spPr>
          <a:xfrm>
            <a:off x="2339752" y="2393792"/>
            <a:ext cx="1008112" cy="323165"/>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Perdido del seguimiento</a:t>
            </a:r>
          </a:p>
        </p:txBody>
      </p:sp>
      <p:sp>
        <p:nvSpPr>
          <p:cNvPr id="14" name="CuadroTexto 13"/>
          <p:cNvSpPr txBox="1"/>
          <p:nvPr/>
        </p:nvSpPr>
        <p:spPr>
          <a:xfrm>
            <a:off x="5553080" y="2445344"/>
            <a:ext cx="1008112" cy="323165"/>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Perdido del seguimiento</a:t>
            </a:r>
          </a:p>
        </p:txBody>
      </p:sp>
      <p:sp>
        <p:nvSpPr>
          <p:cNvPr id="15" name="CuadroTexto 14"/>
          <p:cNvSpPr txBox="1"/>
          <p:nvPr/>
        </p:nvSpPr>
        <p:spPr>
          <a:xfrm>
            <a:off x="2339752" y="2804803"/>
            <a:ext cx="1008112" cy="323165"/>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Retiró consentimiento</a:t>
            </a:r>
          </a:p>
        </p:txBody>
      </p:sp>
      <p:sp>
        <p:nvSpPr>
          <p:cNvPr id="16" name="CuadroTexto 15"/>
          <p:cNvSpPr txBox="1"/>
          <p:nvPr/>
        </p:nvSpPr>
        <p:spPr>
          <a:xfrm>
            <a:off x="5530240" y="2814628"/>
            <a:ext cx="1008112" cy="323165"/>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Retiró consentimiento</a:t>
            </a:r>
          </a:p>
        </p:txBody>
      </p:sp>
      <p:sp>
        <p:nvSpPr>
          <p:cNvPr id="17" name="CuadroTexto 16"/>
          <p:cNvSpPr txBox="1"/>
          <p:nvPr/>
        </p:nvSpPr>
        <p:spPr>
          <a:xfrm>
            <a:off x="2350056" y="3229207"/>
            <a:ext cx="1008112" cy="323165"/>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Investigador retirado</a:t>
            </a:r>
          </a:p>
        </p:txBody>
      </p:sp>
      <p:sp>
        <p:nvSpPr>
          <p:cNvPr id="18" name="CuadroTexto 17"/>
          <p:cNvSpPr txBox="1"/>
          <p:nvPr/>
        </p:nvSpPr>
        <p:spPr>
          <a:xfrm>
            <a:off x="5553080" y="3229207"/>
            <a:ext cx="1008112" cy="323165"/>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Investigador retirado</a:t>
            </a:r>
          </a:p>
        </p:txBody>
      </p:sp>
      <p:sp>
        <p:nvSpPr>
          <p:cNvPr id="19" name="CuadroTexto 18"/>
          <p:cNvSpPr txBox="1"/>
          <p:nvPr/>
        </p:nvSpPr>
        <p:spPr>
          <a:xfrm>
            <a:off x="2383984" y="3655912"/>
            <a:ext cx="1008112" cy="161583"/>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muerte</a:t>
            </a:r>
          </a:p>
        </p:txBody>
      </p:sp>
      <p:sp>
        <p:nvSpPr>
          <p:cNvPr id="20" name="CuadroTexto 19"/>
          <p:cNvSpPr txBox="1"/>
          <p:nvPr/>
        </p:nvSpPr>
        <p:spPr>
          <a:xfrm>
            <a:off x="5553080" y="3655911"/>
            <a:ext cx="1008112" cy="161583"/>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muerte</a:t>
            </a:r>
          </a:p>
        </p:txBody>
      </p:sp>
      <p:sp>
        <p:nvSpPr>
          <p:cNvPr id="21" name="CuadroTexto 20"/>
          <p:cNvSpPr txBox="1"/>
          <p:nvPr/>
        </p:nvSpPr>
        <p:spPr>
          <a:xfrm>
            <a:off x="2379048" y="3913289"/>
            <a:ext cx="1008112" cy="161583"/>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Data perdidos</a:t>
            </a:r>
          </a:p>
        </p:txBody>
      </p:sp>
      <p:sp>
        <p:nvSpPr>
          <p:cNvPr id="22" name="CuadroTexto 21"/>
          <p:cNvSpPr txBox="1"/>
          <p:nvPr/>
        </p:nvSpPr>
        <p:spPr>
          <a:xfrm>
            <a:off x="5530240" y="3928054"/>
            <a:ext cx="1008112" cy="161583"/>
          </a:xfrm>
          <a:prstGeom prst="rect">
            <a:avLst/>
          </a:prstGeom>
          <a:solidFill>
            <a:schemeClr val="bg1"/>
          </a:solidFill>
        </p:spPr>
        <p:txBody>
          <a:bodyPr wrap="square" lIns="0" tIns="0" rIns="0" bIns="0" rtlCol="0">
            <a:spAutoFit/>
          </a:bodyPr>
          <a:lstStyle/>
          <a:p>
            <a:pPr algn="ctr"/>
            <a:r>
              <a:rPr lang="es-VE" sz="1050" dirty="0" smtClean="0">
                <a:solidFill>
                  <a:schemeClr val="accent6"/>
                </a:solidFill>
                <a:latin typeface="微软雅黑" pitchFamily="34" charset="-122"/>
                <a:ea typeface="微软雅黑" pitchFamily="34" charset="-122"/>
              </a:rPr>
              <a:t>Data perdidos</a:t>
            </a:r>
          </a:p>
        </p:txBody>
      </p:sp>
      <p:sp>
        <p:nvSpPr>
          <p:cNvPr id="25" name="CuadroTexto 24"/>
          <p:cNvSpPr txBox="1"/>
          <p:nvPr/>
        </p:nvSpPr>
        <p:spPr>
          <a:xfrm>
            <a:off x="0" y="4799204"/>
            <a:ext cx="9144000" cy="220818"/>
          </a:xfrm>
          <a:prstGeom prst="rect">
            <a:avLst/>
          </a:prstGeom>
          <a:noFill/>
        </p:spPr>
        <p:txBody>
          <a:bodyPr wrap="square" lIns="0" tIns="0" rIns="0" bIns="0" rtlCol="0">
            <a:spAutoFit/>
          </a:bodyPr>
          <a:lstStyle/>
          <a:p>
            <a:pPr algn="ctr"/>
            <a:r>
              <a:rPr lang="es-VE" sz="1400" b="1" dirty="0" smtClean="0">
                <a:solidFill>
                  <a:schemeClr val="accent6"/>
                </a:solidFill>
                <a:latin typeface="微软雅黑" pitchFamily="34" charset="-122"/>
                <a:ea typeface="微软雅黑" pitchFamily="34" charset="-122"/>
              </a:rPr>
              <a:t>Figura. S1. responsabilidad del sujeto para el análisis por intención a tratar de infarto cerebral</a:t>
            </a:r>
          </a:p>
        </p:txBody>
      </p:sp>
    </p:spTree>
    <p:extLst>
      <p:ext uri="{BB962C8B-B14F-4D97-AF65-F5344CB8AC3E}">
        <p14:creationId xmlns:p14="http://schemas.microsoft.com/office/powerpoint/2010/main" val="4142689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849731440"/>
              </p:ext>
            </p:extLst>
          </p:nvPr>
        </p:nvGraphicFramePr>
        <p:xfrm>
          <a:off x="1403648" y="1635646"/>
          <a:ext cx="6096000" cy="2026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s-V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s-VE" dirty="0" smtClean="0">
                          <a:solidFill>
                            <a:sysClr val="windowText" lastClr="000000"/>
                          </a:solidFill>
                        </a:rPr>
                        <a:t>Nuevo infarto cerebral</a:t>
                      </a:r>
                      <a:endParaRPr lang="es-V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VE">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s-VE" dirty="0" smtClean="0">
                          <a:solidFill>
                            <a:sysClr val="windowText" lastClr="000000"/>
                          </a:solidFill>
                        </a:rPr>
                        <a:t>Clínica de ictus isquémico recurrente</a:t>
                      </a:r>
                      <a:endParaRPr lang="es-V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VE" dirty="0" smtClean="0">
                          <a:solidFill>
                            <a:sysClr val="windowText" lastClr="000000"/>
                          </a:solidFill>
                        </a:rPr>
                        <a:t>SI</a:t>
                      </a:r>
                      <a:endParaRPr lang="es-V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VE" dirty="0" smtClean="0">
                          <a:solidFill>
                            <a:sysClr val="windowText" lastClr="000000"/>
                          </a:solidFill>
                        </a:rPr>
                        <a:t>NO </a:t>
                      </a:r>
                      <a:endParaRPr lang="es-V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s-VE" dirty="0" smtClean="0">
                          <a:solidFill>
                            <a:sysClr val="windowText" lastClr="000000"/>
                          </a:solidFill>
                        </a:rPr>
                        <a:t>SI</a:t>
                      </a:r>
                      <a:endParaRPr lang="es-V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VE" dirty="0" smtClean="0">
                          <a:solidFill>
                            <a:sysClr val="windowText" lastClr="000000"/>
                          </a:solidFill>
                        </a:rPr>
                        <a:t>17</a:t>
                      </a:r>
                      <a:endParaRPr lang="es-V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VE" dirty="0" smtClean="0">
                          <a:solidFill>
                            <a:sysClr val="windowText" lastClr="000000"/>
                          </a:solidFill>
                        </a:rPr>
                        <a:t>0</a:t>
                      </a:r>
                      <a:endParaRPr lang="es-V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r>
                        <a:rPr lang="es-VE" dirty="0" smtClean="0">
                          <a:solidFill>
                            <a:sysClr val="windowText" lastClr="000000"/>
                          </a:solidFill>
                        </a:rPr>
                        <a:t>NO</a:t>
                      </a:r>
                      <a:endParaRPr lang="es-V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VE" dirty="0" smtClean="0">
                          <a:solidFill>
                            <a:sysClr val="windowText" lastClr="000000"/>
                          </a:solidFill>
                        </a:rPr>
                        <a:t>25</a:t>
                      </a:r>
                      <a:endParaRPr lang="es-V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VE" dirty="0" smtClean="0">
                          <a:solidFill>
                            <a:sysClr val="windowText" lastClr="000000"/>
                          </a:solidFill>
                        </a:rPr>
                        <a:t>518</a:t>
                      </a:r>
                      <a:endParaRPr lang="es-V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4" name="CuadroTexto 3"/>
          <p:cNvSpPr txBox="1"/>
          <p:nvPr/>
        </p:nvSpPr>
        <p:spPr>
          <a:xfrm>
            <a:off x="2987824" y="555526"/>
            <a:ext cx="2736304" cy="246221"/>
          </a:xfrm>
          <a:prstGeom prst="rect">
            <a:avLst/>
          </a:prstGeom>
          <a:noFill/>
        </p:spPr>
        <p:txBody>
          <a:bodyPr wrap="square" lIns="0" tIns="0" rIns="0" bIns="0" rtlCol="0">
            <a:spAutoFit/>
          </a:bodyPr>
          <a:lstStyle/>
          <a:p>
            <a:pPr algn="ctr"/>
            <a:r>
              <a:rPr lang="es-VE" sz="1600" b="1" dirty="0" smtClean="0">
                <a:solidFill>
                  <a:schemeClr val="accent6"/>
                </a:solidFill>
                <a:latin typeface="微软雅黑" pitchFamily="34" charset="-122"/>
                <a:ea typeface="微软雅黑" pitchFamily="34" charset="-122"/>
              </a:rPr>
              <a:t>Tabla de contingencia</a:t>
            </a:r>
          </a:p>
        </p:txBody>
      </p:sp>
    </p:spTree>
    <p:extLst>
      <p:ext uri="{BB962C8B-B14F-4D97-AF65-F5344CB8AC3E}">
        <p14:creationId xmlns:p14="http://schemas.microsoft.com/office/powerpoint/2010/main" val="1157413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evmie.sld.cu/index.php/mie/article/viewFile/380/html_134/2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203598"/>
            <a:ext cx="5907088"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7"/>
          <p:cNvSpPr/>
          <p:nvPr/>
        </p:nvSpPr>
        <p:spPr>
          <a:xfrm>
            <a:off x="2483768" y="339502"/>
            <a:ext cx="4359126" cy="707886"/>
          </a:xfrm>
          <a:prstGeom prst="rect">
            <a:avLst/>
          </a:prstGeom>
        </p:spPr>
        <p:txBody>
          <a:bodyPr wrap="square">
            <a:spAutoFit/>
          </a:bodyPr>
          <a:lstStyle/>
          <a:p>
            <a:pPr algn="ctr"/>
            <a:r>
              <a:rPr lang="es-VE" sz="2000" b="1" dirty="0" smtClean="0">
                <a:solidFill>
                  <a:prstClr val="black"/>
                </a:solidFill>
                <a:latin typeface="Times" panose="02020603050405020304" pitchFamily="18" charset="0"/>
                <a:cs typeface="Times" panose="02020603050405020304" pitchFamily="18" charset="0"/>
              </a:rPr>
              <a:t>TC </a:t>
            </a:r>
          </a:p>
          <a:p>
            <a:pPr algn="ctr"/>
            <a:r>
              <a:rPr lang="es-VE" sz="2000" b="1" dirty="0" smtClean="0">
                <a:solidFill>
                  <a:prstClr val="black"/>
                </a:solidFill>
                <a:latin typeface="Times" panose="02020603050405020304" pitchFamily="18" charset="0"/>
                <a:cs typeface="Times" panose="02020603050405020304" pitchFamily="18" charset="0"/>
              </a:rPr>
              <a:t>ECV  isquémico Hemorrágico </a:t>
            </a:r>
            <a:endParaRPr lang="es-VE" sz="2000" b="1" dirty="0">
              <a:solidFill>
                <a:prstClr val="black"/>
              </a:solidFill>
              <a:latin typeface="Times" panose="02020603050405020304" pitchFamily="18" charset="0"/>
              <a:cs typeface="Times" panose="02020603050405020304" pitchFamily="18" charset="0"/>
            </a:endParaRPr>
          </a:p>
        </p:txBody>
      </p:sp>
      <p:cxnSp>
        <p:nvCxnSpPr>
          <p:cNvPr id="4" name="Conector recto de flecha 3"/>
          <p:cNvCxnSpPr/>
          <p:nvPr/>
        </p:nvCxnSpPr>
        <p:spPr>
          <a:xfrm flipV="1">
            <a:off x="4997400" y="2904110"/>
            <a:ext cx="360040"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p:cNvCxnSpPr/>
          <p:nvPr/>
        </p:nvCxnSpPr>
        <p:spPr>
          <a:xfrm flipV="1">
            <a:off x="2483768" y="2727406"/>
            <a:ext cx="360040"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4570147" y="4155926"/>
            <a:ext cx="3377912" cy="646331"/>
          </a:xfrm>
          <a:prstGeom prst="rect">
            <a:avLst/>
          </a:prstGeom>
          <a:noFill/>
          <a:ln>
            <a:noFill/>
          </a:ln>
        </p:spPr>
        <p:txBody>
          <a:bodyPr wrap="none" rtlCol="0">
            <a:spAutoFit/>
          </a:bodyPr>
          <a:lstStyle/>
          <a:p>
            <a:r>
              <a:rPr lang="es-VE" b="1" dirty="0" err="1" smtClean="0">
                <a:solidFill>
                  <a:srgbClr val="FF0000"/>
                </a:solidFill>
              </a:rPr>
              <a:t>Hiperdensidad</a:t>
            </a:r>
            <a:r>
              <a:rPr lang="es-VE" b="1" dirty="0" smtClean="0">
                <a:solidFill>
                  <a:srgbClr val="FF0000"/>
                </a:solidFill>
              </a:rPr>
              <a:t>.</a:t>
            </a:r>
          </a:p>
          <a:p>
            <a:r>
              <a:rPr lang="es-VE" b="1" dirty="0" smtClean="0">
                <a:solidFill>
                  <a:srgbClr val="FF0000"/>
                </a:solidFill>
              </a:rPr>
              <a:t>Hemorragia </a:t>
            </a:r>
            <a:r>
              <a:rPr lang="es-VE" b="1" dirty="0" err="1" smtClean="0">
                <a:solidFill>
                  <a:srgbClr val="FF0000"/>
                </a:solidFill>
              </a:rPr>
              <a:t>Intraparenquimatosa</a:t>
            </a:r>
            <a:endParaRPr lang="es-VE" b="1" dirty="0">
              <a:solidFill>
                <a:srgbClr val="FF0000"/>
              </a:solidFill>
            </a:endParaRPr>
          </a:p>
        </p:txBody>
      </p:sp>
      <p:sp>
        <p:nvSpPr>
          <p:cNvPr id="7" name="CuadroTexto 6"/>
          <p:cNvSpPr txBox="1"/>
          <p:nvPr/>
        </p:nvSpPr>
        <p:spPr>
          <a:xfrm>
            <a:off x="12756" y="4580733"/>
            <a:ext cx="3069815" cy="415498"/>
          </a:xfrm>
          <a:prstGeom prst="rect">
            <a:avLst/>
          </a:prstGeom>
          <a:noFill/>
        </p:spPr>
        <p:txBody>
          <a:bodyPr wrap="square" rtlCol="0">
            <a:spAutoFit/>
          </a:bodyPr>
          <a:lstStyle/>
          <a:p>
            <a:pPr algn="ctr"/>
            <a:r>
              <a:rPr lang="es-VE" sz="1050" dirty="0" smtClean="0">
                <a:solidFill>
                  <a:prstClr val="black"/>
                </a:solidFill>
              </a:rPr>
              <a:t>Imágenes Diagnósticas,</a:t>
            </a:r>
            <a:r>
              <a:rPr lang="es-VE" sz="1050" b="1" dirty="0">
                <a:solidFill>
                  <a:prstClr val="black"/>
                </a:solidFill>
              </a:rPr>
              <a:t> Módulo </a:t>
            </a:r>
            <a:r>
              <a:rPr lang="es-VE" sz="1050" dirty="0">
                <a:solidFill>
                  <a:prstClr val="black"/>
                </a:solidFill>
              </a:rPr>
              <a:t>Generalidades en </a:t>
            </a:r>
            <a:r>
              <a:rPr lang="es-VE" sz="1050" dirty="0" err="1" smtClean="0">
                <a:solidFill>
                  <a:prstClr val="black"/>
                </a:solidFill>
              </a:rPr>
              <a:t>Neuroimágenes</a:t>
            </a:r>
            <a:r>
              <a:rPr lang="es-VE" sz="1050" dirty="0" smtClean="0">
                <a:solidFill>
                  <a:prstClr val="black"/>
                </a:solidFill>
              </a:rPr>
              <a:t>. Universidad de Colombia. 2020-</a:t>
            </a:r>
            <a:endParaRPr lang="es-VE" sz="1050" dirty="0">
              <a:solidFill>
                <a:prstClr val="black"/>
              </a:solidFill>
            </a:endParaRPr>
          </a:p>
        </p:txBody>
      </p:sp>
    </p:spTree>
    <p:extLst>
      <p:ext uri="{BB962C8B-B14F-4D97-AF65-F5344CB8AC3E}">
        <p14:creationId xmlns:p14="http://schemas.microsoft.com/office/powerpoint/2010/main" val="2062244330"/>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7127" y="339502"/>
            <a:ext cx="2263761" cy="461665"/>
          </a:xfrm>
          <a:prstGeom prst="rect">
            <a:avLst/>
          </a:prstGeom>
        </p:spPr>
        <p:txBody>
          <a:bodyPr wrap="none">
            <a:spAutoFit/>
          </a:bodyPr>
          <a:lstStyle/>
          <a:p>
            <a:pPr algn="ctr"/>
            <a:r>
              <a:rPr lang="es-VE" sz="2400" b="1" i="1" u="sng" dirty="0" smtClean="0">
                <a:solidFill>
                  <a:prstClr val="black"/>
                </a:solidFill>
                <a:effectLst>
                  <a:outerShdw blurRad="38100" dist="38100" dir="2700000" algn="tl">
                    <a:srgbClr val="000000">
                      <a:alpha val="43137"/>
                    </a:srgbClr>
                  </a:outerShdw>
                </a:effectLst>
              </a:rPr>
              <a:t>RMN CEREBRAL </a:t>
            </a:r>
            <a:endParaRPr lang="es-VE" sz="2400" b="1" i="1" u="sng" dirty="0">
              <a:solidFill>
                <a:prstClr val="black"/>
              </a:solidFill>
              <a:effectLst>
                <a:outerShdw blurRad="38100" dist="38100" dir="2700000" algn="tl">
                  <a:srgbClr val="000000">
                    <a:alpha val="43137"/>
                  </a:srgbClr>
                </a:outerShdw>
              </a:effectLst>
            </a:endParaRPr>
          </a:p>
        </p:txBody>
      </p:sp>
      <p:sp>
        <p:nvSpPr>
          <p:cNvPr id="6" name="5 Rectángulo"/>
          <p:cNvSpPr/>
          <p:nvPr/>
        </p:nvSpPr>
        <p:spPr>
          <a:xfrm>
            <a:off x="611560" y="987574"/>
            <a:ext cx="7884368" cy="1477328"/>
          </a:xfrm>
          <a:prstGeom prst="rect">
            <a:avLst/>
          </a:prstGeom>
        </p:spPr>
        <p:txBody>
          <a:bodyPr wrap="square">
            <a:spAutoFit/>
          </a:bodyPr>
          <a:lstStyle/>
          <a:p>
            <a:pPr marL="285750" indent="-285750" algn="just">
              <a:buFont typeface="Arial" pitchFamily="34" charset="0"/>
              <a:buChar char="•"/>
            </a:pPr>
            <a:r>
              <a:rPr lang="es-VE" dirty="0">
                <a:solidFill>
                  <a:prstClr val="black"/>
                </a:solidFill>
              </a:rPr>
              <a:t>P</a:t>
            </a:r>
            <a:r>
              <a:rPr lang="es-VE" dirty="0" smtClean="0">
                <a:solidFill>
                  <a:prstClr val="black"/>
                </a:solidFill>
              </a:rPr>
              <a:t>ermite </a:t>
            </a:r>
            <a:r>
              <a:rPr lang="es-VE" dirty="0">
                <a:solidFill>
                  <a:prstClr val="black"/>
                </a:solidFill>
              </a:rPr>
              <a:t>investigar aspectos morfológicos y funcionales del </a:t>
            </a:r>
            <a:r>
              <a:rPr lang="es-VE" dirty="0" smtClean="0">
                <a:solidFill>
                  <a:prstClr val="black"/>
                </a:solidFill>
              </a:rPr>
              <a:t>cerebro.</a:t>
            </a:r>
          </a:p>
          <a:p>
            <a:pPr marL="285750" indent="-285750" algn="just">
              <a:buFont typeface="Arial" pitchFamily="34" charset="0"/>
              <a:buChar char="•"/>
            </a:pPr>
            <a:r>
              <a:rPr lang="es-VE" dirty="0" smtClean="0">
                <a:solidFill>
                  <a:prstClr val="black"/>
                </a:solidFill>
              </a:rPr>
              <a:t>Es útil </a:t>
            </a:r>
            <a:r>
              <a:rPr lang="es-VE" dirty="0">
                <a:solidFill>
                  <a:prstClr val="black"/>
                </a:solidFill>
              </a:rPr>
              <a:t>para diagnosticar enfermedades neurológicas, incluidas las cerebrovasculares y, por supuesto, la isquemia cerebral en las primeras horas de ocurrida, de modo que facilita </a:t>
            </a:r>
            <a:r>
              <a:rPr lang="es-VE" b="1" i="1" dirty="0">
                <a:solidFill>
                  <a:prstClr val="black"/>
                </a:solidFill>
              </a:rPr>
              <a:t>seguir la evolución del ictus, reducir la zona de necrosis y garantizar una mejor calidad de vida de los pacientes.</a:t>
            </a:r>
          </a:p>
        </p:txBody>
      </p:sp>
      <p:sp>
        <p:nvSpPr>
          <p:cNvPr id="8" name="7 Rectángulo"/>
          <p:cNvSpPr/>
          <p:nvPr/>
        </p:nvSpPr>
        <p:spPr>
          <a:xfrm>
            <a:off x="683568" y="915566"/>
            <a:ext cx="8244408" cy="2031325"/>
          </a:xfrm>
          <a:prstGeom prst="rect">
            <a:avLst/>
          </a:prstGeom>
          <a:solidFill>
            <a:schemeClr val="bg1"/>
          </a:solidFill>
        </p:spPr>
        <p:txBody>
          <a:bodyPr wrap="square">
            <a:spAutoFit/>
          </a:bodyPr>
          <a:lstStyle/>
          <a:p>
            <a:r>
              <a:rPr lang="es-VE" b="1" i="1" dirty="0">
                <a:solidFill>
                  <a:prstClr val="black"/>
                </a:solidFill>
              </a:rPr>
              <a:t>Los patrones de imagen por resonancia </a:t>
            </a:r>
            <a:r>
              <a:rPr lang="es-VE" b="1" i="1" dirty="0" smtClean="0">
                <a:solidFill>
                  <a:prstClr val="black"/>
                </a:solidFill>
              </a:rPr>
              <a:t>magnética:</a:t>
            </a:r>
          </a:p>
          <a:p>
            <a:pPr algn="just"/>
            <a:r>
              <a:rPr lang="es-VE" dirty="0" smtClean="0">
                <a:solidFill>
                  <a:prstClr val="black"/>
                </a:solidFill>
              </a:rPr>
              <a:t>-</a:t>
            </a:r>
            <a:r>
              <a:rPr lang="es-VE" dirty="0">
                <a:solidFill>
                  <a:prstClr val="black"/>
                </a:solidFill>
              </a:rPr>
              <a:t>    </a:t>
            </a:r>
            <a:r>
              <a:rPr lang="es-VE" b="1" dirty="0" err="1">
                <a:solidFill>
                  <a:prstClr val="black"/>
                </a:solidFill>
              </a:rPr>
              <a:t>Hiperintenso</a:t>
            </a:r>
            <a:r>
              <a:rPr lang="es-VE" b="1" dirty="0">
                <a:solidFill>
                  <a:prstClr val="black"/>
                </a:solidFill>
              </a:rPr>
              <a:t>:</a:t>
            </a:r>
            <a:r>
              <a:rPr lang="es-VE" dirty="0">
                <a:solidFill>
                  <a:prstClr val="black"/>
                </a:solidFill>
              </a:rPr>
              <a:t> La lesión experimenta un color más brillante con tonos blancos en relación con el tejido cerebral normal.</a:t>
            </a:r>
          </a:p>
          <a:p>
            <a:pPr algn="just"/>
            <a:r>
              <a:rPr lang="es-VE" dirty="0">
                <a:solidFill>
                  <a:prstClr val="black"/>
                </a:solidFill>
              </a:rPr>
              <a:t>-  </a:t>
            </a:r>
            <a:r>
              <a:rPr lang="es-VE" b="1" dirty="0">
                <a:solidFill>
                  <a:prstClr val="black"/>
                </a:solidFill>
              </a:rPr>
              <a:t>  </a:t>
            </a:r>
            <a:r>
              <a:rPr lang="es-VE" b="1" dirty="0" err="1">
                <a:solidFill>
                  <a:prstClr val="black"/>
                </a:solidFill>
              </a:rPr>
              <a:t>Hipointenso</a:t>
            </a:r>
            <a:r>
              <a:rPr lang="es-VE" b="1" dirty="0">
                <a:solidFill>
                  <a:prstClr val="black"/>
                </a:solidFill>
              </a:rPr>
              <a:t>: </a:t>
            </a:r>
            <a:r>
              <a:rPr lang="es-VE" dirty="0">
                <a:solidFill>
                  <a:prstClr val="black"/>
                </a:solidFill>
              </a:rPr>
              <a:t>La lesión adquiere un tono gris de menor intensidad que el tejido cerebral sano que la circunda.</a:t>
            </a:r>
          </a:p>
          <a:p>
            <a:pPr algn="just"/>
            <a:r>
              <a:rPr lang="es-VE" dirty="0">
                <a:solidFill>
                  <a:prstClr val="black"/>
                </a:solidFill>
              </a:rPr>
              <a:t>-  </a:t>
            </a:r>
            <a:r>
              <a:rPr lang="es-VE" b="1" dirty="0">
                <a:solidFill>
                  <a:prstClr val="black"/>
                </a:solidFill>
              </a:rPr>
              <a:t>  </a:t>
            </a:r>
            <a:r>
              <a:rPr lang="es-VE" b="1" dirty="0" err="1">
                <a:solidFill>
                  <a:prstClr val="black"/>
                </a:solidFill>
              </a:rPr>
              <a:t>Isointenso</a:t>
            </a:r>
            <a:r>
              <a:rPr lang="es-VE" b="1" dirty="0">
                <a:solidFill>
                  <a:prstClr val="black"/>
                </a:solidFill>
              </a:rPr>
              <a:t>: </a:t>
            </a:r>
            <a:r>
              <a:rPr lang="es-VE" dirty="0">
                <a:solidFill>
                  <a:prstClr val="black"/>
                </a:solidFill>
              </a:rPr>
              <a:t>La lesión toma el mismo tono del tejido cerebral normal.</a:t>
            </a:r>
          </a:p>
          <a:p>
            <a:r>
              <a:rPr lang="es-VE" dirty="0">
                <a:solidFill>
                  <a:prstClr val="black"/>
                </a:solidFill>
              </a:rPr>
              <a:t>-   </a:t>
            </a:r>
            <a:r>
              <a:rPr lang="es-VE" b="1" dirty="0">
                <a:solidFill>
                  <a:prstClr val="black"/>
                </a:solidFill>
              </a:rPr>
              <a:t> Mixto: </a:t>
            </a:r>
            <a:r>
              <a:rPr lang="es-VE" dirty="0">
                <a:solidFill>
                  <a:prstClr val="black"/>
                </a:solidFill>
              </a:rPr>
              <a:t>La lesión presenta  áreas </a:t>
            </a:r>
            <a:r>
              <a:rPr lang="es-VE" dirty="0" err="1">
                <a:solidFill>
                  <a:prstClr val="black"/>
                </a:solidFill>
              </a:rPr>
              <a:t>hiperintensas</a:t>
            </a:r>
            <a:r>
              <a:rPr lang="es-VE" dirty="0">
                <a:solidFill>
                  <a:prstClr val="black"/>
                </a:solidFill>
              </a:rPr>
              <a:t>, </a:t>
            </a:r>
            <a:r>
              <a:rPr lang="es-VE" dirty="0" err="1">
                <a:solidFill>
                  <a:prstClr val="black"/>
                </a:solidFill>
              </a:rPr>
              <a:t>hipointensas</a:t>
            </a:r>
            <a:r>
              <a:rPr lang="es-VE" dirty="0">
                <a:solidFill>
                  <a:prstClr val="black"/>
                </a:solidFill>
              </a:rPr>
              <a:t> o </a:t>
            </a:r>
            <a:r>
              <a:rPr lang="es-VE" dirty="0" err="1">
                <a:solidFill>
                  <a:prstClr val="black"/>
                </a:solidFill>
              </a:rPr>
              <a:t>isointensas</a:t>
            </a:r>
            <a:endParaRPr lang="es-VE" dirty="0">
              <a:solidFill>
                <a:prstClr val="black"/>
              </a:solidFill>
            </a:endParaRPr>
          </a:p>
        </p:txBody>
      </p:sp>
      <p:pic>
        <p:nvPicPr>
          <p:cNvPr id="9" name="Imagen 6"/>
          <p:cNvPicPr>
            <a:picLocks noChangeAspect="1"/>
          </p:cNvPicPr>
          <p:nvPr/>
        </p:nvPicPr>
        <p:blipFill>
          <a:blip r:embed="rId2"/>
          <a:stretch>
            <a:fillRect/>
          </a:stretch>
        </p:blipFill>
        <p:spPr>
          <a:xfrm>
            <a:off x="898096" y="2940254"/>
            <a:ext cx="2679031"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ángulo 1"/>
          <p:cNvSpPr/>
          <p:nvPr/>
        </p:nvSpPr>
        <p:spPr>
          <a:xfrm>
            <a:off x="3995936" y="4681835"/>
            <a:ext cx="5845243" cy="461665"/>
          </a:xfrm>
          <a:prstGeom prst="rect">
            <a:avLst/>
          </a:prstGeom>
        </p:spPr>
        <p:txBody>
          <a:bodyPr wrap="square">
            <a:spAutoFit/>
          </a:bodyPr>
          <a:lstStyle/>
          <a:p>
            <a:r>
              <a:rPr lang="es-VE" sz="1200" dirty="0">
                <a:solidFill>
                  <a:prstClr val="black"/>
                </a:solidFill>
              </a:rPr>
              <a:t>DIEGO MIGUEL RIVERA. Resonancia magnética cerebral: secuencias básicas e </a:t>
            </a:r>
            <a:r>
              <a:rPr lang="es-VE" sz="1200" dirty="0" smtClean="0">
                <a:solidFill>
                  <a:prstClr val="black"/>
                </a:solidFill>
              </a:rPr>
              <a:t>interpretación. </a:t>
            </a:r>
            <a:r>
              <a:rPr lang="es-VE" sz="1200" dirty="0" err="1" smtClean="0">
                <a:solidFill>
                  <a:prstClr val="black"/>
                </a:solidFill>
              </a:rPr>
              <a:t>Aaticulo</a:t>
            </a:r>
            <a:r>
              <a:rPr lang="es-VE" sz="1200" dirty="0" smtClean="0">
                <a:solidFill>
                  <a:prstClr val="black"/>
                </a:solidFill>
              </a:rPr>
              <a:t> de revisión. 2011.</a:t>
            </a:r>
            <a:endParaRPr lang="es-VE" sz="1200" dirty="0">
              <a:solidFill>
                <a:prstClr val="black"/>
              </a:solidFill>
            </a:endParaRPr>
          </a:p>
        </p:txBody>
      </p:sp>
    </p:spTree>
    <p:extLst>
      <p:ext uri="{BB962C8B-B14F-4D97-AF65-F5344CB8AC3E}">
        <p14:creationId xmlns:p14="http://schemas.microsoft.com/office/powerpoint/2010/main" val="3749610362"/>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7127" y="339502"/>
            <a:ext cx="2263761" cy="461665"/>
          </a:xfrm>
          <a:prstGeom prst="rect">
            <a:avLst/>
          </a:prstGeom>
        </p:spPr>
        <p:txBody>
          <a:bodyPr wrap="none">
            <a:spAutoFit/>
          </a:bodyPr>
          <a:lstStyle/>
          <a:p>
            <a:pPr algn="ctr"/>
            <a:r>
              <a:rPr lang="es-VE" sz="2400" b="1" i="1" u="sng" dirty="0" smtClean="0">
                <a:solidFill>
                  <a:prstClr val="black"/>
                </a:solidFill>
                <a:effectLst>
                  <a:outerShdw blurRad="38100" dist="38100" dir="2700000" algn="tl">
                    <a:srgbClr val="000000">
                      <a:alpha val="43137"/>
                    </a:srgbClr>
                  </a:outerShdw>
                </a:effectLst>
              </a:rPr>
              <a:t>RMN CEREBRAL </a:t>
            </a:r>
            <a:endParaRPr lang="es-VE" sz="2400" b="1" i="1" u="sng" dirty="0">
              <a:solidFill>
                <a:prstClr val="black"/>
              </a:solidFill>
              <a:effectLst>
                <a:outerShdw blurRad="38100" dist="38100" dir="2700000" algn="tl">
                  <a:srgbClr val="000000">
                    <a:alpha val="43137"/>
                  </a:srgbClr>
                </a:outerShdw>
              </a:effectLst>
            </a:endParaRPr>
          </a:p>
        </p:txBody>
      </p:sp>
      <p:pic>
        <p:nvPicPr>
          <p:cNvPr id="9" name="Imagen 6"/>
          <p:cNvPicPr>
            <a:picLocks noChangeAspect="1"/>
          </p:cNvPicPr>
          <p:nvPr/>
        </p:nvPicPr>
        <p:blipFill>
          <a:blip r:embed="rId2"/>
          <a:stretch>
            <a:fillRect/>
          </a:stretch>
        </p:blipFill>
        <p:spPr>
          <a:xfrm>
            <a:off x="1010308" y="2968451"/>
            <a:ext cx="3084512" cy="1944216"/>
          </a:xfrm>
          <a:prstGeom prst="rect">
            <a:avLst/>
          </a:prstGeom>
          <a:ln>
            <a:solidFill>
              <a:srgbClr val="FF0000"/>
            </a:solidFill>
          </a:ln>
        </p:spPr>
      </p:pic>
      <p:pic>
        <p:nvPicPr>
          <p:cNvPr id="10" name="Imagen 7"/>
          <p:cNvPicPr>
            <a:picLocks noChangeAspect="1"/>
          </p:cNvPicPr>
          <p:nvPr/>
        </p:nvPicPr>
        <p:blipFill>
          <a:blip r:embed="rId3"/>
          <a:stretch>
            <a:fillRect/>
          </a:stretch>
        </p:blipFill>
        <p:spPr>
          <a:xfrm>
            <a:off x="6084168" y="627534"/>
            <a:ext cx="2580457" cy="2758710"/>
          </a:xfrm>
          <a:prstGeom prst="rect">
            <a:avLst/>
          </a:prstGeom>
          <a:ln>
            <a:solidFill>
              <a:srgbClr val="FF0000"/>
            </a:solidFill>
          </a:ln>
        </p:spPr>
      </p:pic>
      <p:sp>
        <p:nvSpPr>
          <p:cNvPr id="2" name="1 Rectángulo"/>
          <p:cNvSpPr/>
          <p:nvPr/>
        </p:nvSpPr>
        <p:spPr>
          <a:xfrm>
            <a:off x="827584" y="1347614"/>
            <a:ext cx="6534472" cy="1477328"/>
          </a:xfrm>
          <a:prstGeom prst="rect">
            <a:avLst/>
          </a:prstGeom>
        </p:spPr>
        <p:txBody>
          <a:bodyPr wrap="square">
            <a:spAutoFit/>
          </a:bodyPr>
          <a:lstStyle/>
          <a:p>
            <a:pPr marL="285750" indent="-285750">
              <a:buFont typeface="Arial" pitchFamily="34" charset="0"/>
              <a:buChar char="•"/>
            </a:pPr>
            <a:r>
              <a:rPr lang="es-VE" dirty="0" smtClean="0">
                <a:solidFill>
                  <a:prstClr val="black"/>
                </a:solidFill>
              </a:rPr>
              <a:t>Edema cerebral</a:t>
            </a:r>
          </a:p>
          <a:p>
            <a:pPr marL="285750" indent="-285750">
              <a:buFont typeface="Arial" pitchFamily="34" charset="0"/>
              <a:buChar char="•"/>
            </a:pPr>
            <a:r>
              <a:rPr lang="es-VE" dirty="0" smtClean="0">
                <a:solidFill>
                  <a:prstClr val="black"/>
                </a:solidFill>
              </a:rPr>
              <a:t>Atrofia cortical</a:t>
            </a:r>
            <a:r>
              <a:rPr lang="es-VE" dirty="0">
                <a:solidFill>
                  <a:prstClr val="black"/>
                </a:solidFill>
              </a:rPr>
              <a:t> </a:t>
            </a:r>
          </a:p>
          <a:p>
            <a:pPr marL="285750" indent="-285750">
              <a:buFont typeface="Arial" pitchFamily="34" charset="0"/>
              <a:buChar char="•"/>
            </a:pPr>
            <a:r>
              <a:rPr lang="es-VE" dirty="0" smtClean="0">
                <a:solidFill>
                  <a:prstClr val="black"/>
                </a:solidFill>
              </a:rPr>
              <a:t>Dilatación ventricular</a:t>
            </a:r>
            <a:endParaRPr lang="es-VE" dirty="0">
              <a:solidFill>
                <a:prstClr val="black"/>
              </a:solidFill>
            </a:endParaRPr>
          </a:p>
          <a:p>
            <a:pPr marL="285750" indent="-285750">
              <a:buFont typeface="Arial" pitchFamily="34" charset="0"/>
              <a:buChar char="•"/>
            </a:pPr>
            <a:r>
              <a:rPr lang="es-VE" dirty="0" err="1" smtClean="0">
                <a:solidFill>
                  <a:prstClr val="black"/>
                </a:solidFill>
              </a:rPr>
              <a:t>Gliosis</a:t>
            </a:r>
            <a:endParaRPr lang="es-VE" dirty="0" smtClean="0">
              <a:solidFill>
                <a:prstClr val="black"/>
              </a:solidFill>
            </a:endParaRPr>
          </a:p>
          <a:p>
            <a:pPr marL="285750" indent="-285750">
              <a:buFont typeface="Arial" pitchFamily="34" charset="0"/>
              <a:buChar char="•"/>
            </a:pPr>
            <a:r>
              <a:rPr lang="es-VE" dirty="0" smtClean="0">
                <a:solidFill>
                  <a:prstClr val="black"/>
                </a:solidFill>
              </a:rPr>
              <a:t>Focos </a:t>
            </a:r>
            <a:r>
              <a:rPr lang="es-VE" dirty="0">
                <a:solidFill>
                  <a:prstClr val="black"/>
                </a:solidFill>
              </a:rPr>
              <a:t>hemorrágicos en el área del </a:t>
            </a:r>
            <a:r>
              <a:rPr lang="es-VE" dirty="0" smtClean="0">
                <a:solidFill>
                  <a:prstClr val="black"/>
                </a:solidFill>
              </a:rPr>
              <a:t>infarto</a:t>
            </a:r>
            <a:endParaRPr lang="es-VE" dirty="0">
              <a:solidFill>
                <a:prstClr val="black"/>
              </a:solidFill>
            </a:endParaRPr>
          </a:p>
        </p:txBody>
      </p:sp>
      <p:sp>
        <p:nvSpPr>
          <p:cNvPr id="3" name="2 Rectángulo"/>
          <p:cNvSpPr/>
          <p:nvPr/>
        </p:nvSpPr>
        <p:spPr>
          <a:xfrm>
            <a:off x="395536" y="987574"/>
            <a:ext cx="7920880" cy="369332"/>
          </a:xfrm>
          <a:prstGeom prst="rect">
            <a:avLst/>
          </a:prstGeom>
        </p:spPr>
        <p:txBody>
          <a:bodyPr wrap="square">
            <a:spAutoFit/>
          </a:bodyPr>
          <a:lstStyle/>
          <a:p>
            <a:r>
              <a:rPr lang="es-VE" b="1" dirty="0">
                <a:solidFill>
                  <a:prstClr val="black"/>
                </a:solidFill>
              </a:rPr>
              <a:t>Hallazgos asociados con las lesiones isquémicas</a:t>
            </a:r>
            <a:endParaRPr lang="es-VE" dirty="0">
              <a:solidFill>
                <a:prstClr val="black"/>
              </a:solidFill>
            </a:endParaRPr>
          </a:p>
        </p:txBody>
      </p:sp>
      <p:sp>
        <p:nvSpPr>
          <p:cNvPr id="7" name="Rectángulo 6"/>
          <p:cNvSpPr/>
          <p:nvPr/>
        </p:nvSpPr>
        <p:spPr>
          <a:xfrm>
            <a:off x="4094820" y="4451002"/>
            <a:ext cx="5845243" cy="461665"/>
          </a:xfrm>
          <a:prstGeom prst="rect">
            <a:avLst/>
          </a:prstGeom>
        </p:spPr>
        <p:txBody>
          <a:bodyPr wrap="square">
            <a:spAutoFit/>
          </a:bodyPr>
          <a:lstStyle/>
          <a:p>
            <a:r>
              <a:rPr lang="es-VE" sz="1200" dirty="0">
                <a:solidFill>
                  <a:prstClr val="black"/>
                </a:solidFill>
              </a:rPr>
              <a:t>DIEGO MIGUEL RIVERA. Resonancia magnética cerebral: secuencias básicas e </a:t>
            </a:r>
            <a:r>
              <a:rPr lang="es-VE" sz="1200" dirty="0" smtClean="0">
                <a:solidFill>
                  <a:prstClr val="black"/>
                </a:solidFill>
              </a:rPr>
              <a:t>interpretación. </a:t>
            </a:r>
            <a:r>
              <a:rPr lang="es-VE" sz="1200" dirty="0" err="1" smtClean="0">
                <a:solidFill>
                  <a:prstClr val="black"/>
                </a:solidFill>
              </a:rPr>
              <a:t>Aaticulo</a:t>
            </a:r>
            <a:r>
              <a:rPr lang="es-VE" sz="1200" dirty="0" smtClean="0">
                <a:solidFill>
                  <a:prstClr val="black"/>
                </a:solidFill>
              </a:rPr>
              <a:t> de revisión. 2011.</a:t>
            </a:r>
            <a:endParaRPr lang="es-VE" sz="1200" dirty="0">
              <a:solidFill>
                <a:prstClr val="black"/>
              </a:solidFill>
            </a:endParaRPr>
          </a:p>
        </p:txBody>
      </p:sp>
    </p:spTree>
    <p:extLst>
      <p:ext uri="{BB962C8B-B14F-4D97-AF65-F5344CB8AC3E}">
        <p14:creationId xmlns:p14="http://schemas.microsoft.com/office/powerpoint/2010/main" val="29903661"/>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6"/>
          <p:cNvPicPr>
            <a:picLocks noChangeAspect="1"/>
          </p:cNvPicPr>
          <p:nvPr/>
        </p:nvPicPr>
        <p:blipFill>
          <a:blip r:embed="rId2"/>
          <a:stretch>
            <a:fillRect/>
          </a:stretch>
        </p:blipFill>
        <p:spPr>
          <a:xfrm>
            <a:off x="329444" y="1285193"/>
            <a:ext cx="3131840" cy="2952328"/>
          </a:xfrm>
          <a:prstGeom prst="rect">
            <a:avLst/>
          </a:prstGeom>
          <a:ln>
            <a:solidFill>
              <a:srgbClr val="FF0000"/>
            </a:solidFill>
          </a:ln>
        </p:spPr>
      </p:pic>
      <p:pic>
        <p:nvPicPr>
          <p:cNvPr id="4" name="Picture 2" descr="https://www.radiologia2cero.com/wp-content/uploads/2020/02/Ictus-isquemico-Agudo-RM-768x29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256" y="1203598"/>
            <a:ext cx="5172744" cy="28803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Rectángulo 7"/>
          <p:cNvSpPr/>
          <p:nvPr/>
        </p:nvSpPr>
        <p:spPr>
          <a:xfrm>
            <a:off x="-180528" y="267494"/>
            <a:ext cx="4359126" cy="1015663"/>
          </a:xfrm>
          <a:prstGeom prst="rect">
            <a:avLst/>
          </a:prstGeom>
        </p:spPr>
        <p:txBody>
          <a:bodyPr wrap="square">
            <a:spAutoFit/>
          </a:bodyPr>
          <a:lstStyle/>
          <a:p>
            <a:pPr algn="ctr"/>
            <a:r>
              <a:rPr lang="es-VE" sz="2000" b="1" dirty="0" smtClean="0">
                <a:solidFill>
                  <a:prstClr val="black"/>
                </a:solidFill>
                <a:latin typeface="Times" panose="02020603050405020304" pitchFamily="18" charset="0"/>
                <a:cs typeface="Times" panose="02020603050405020304" pitchFamily="18" charset="0"/>
              </a:rPr>
              <a:t>RMN</a:t>
            </a:r>
          </a:p>
          <a:p>
            <a:pPr algn="ctr"/>
            <a:r>
              <a:rPr lang="es-VE" sz="2000" b="1" dirty="0" smtClean="0">
                <a:solidFill>
                  <a:prstClr val="black"/>
                </a:solidFill>
                <a:latin typeface="Times" panose="02020603050405020304" pitchFamily="18" charset="0"/>
                <a:cs typeface="Times" panose="02020603050405020304" pitchFamily="18" charset="0"/>
              </a:rPr>
              <a:t>ECV  isquémico de </a:t>
            </a:r>
            <a:r>
              <a:rPr lang="es-VE" sz="2000" b="1" dirty="0">
                <a:solidFill>
                  <a:prstClr val="black"/>
                </a:solidFill>
                <a:latin typeface="Times" panose="02020603050405020304" pitchFamily="18" charset="0"/>
                <a:cs typeface="Times" panose="02020603050405020304" pitchFamily="18" charset="0"/>
              </a:rPr>
              <a:t>origen C</a:t>
            </a:r>
            <a:r>
              <a:rPr lang="es-VE" sz="2000" b="1" dirty="0" smtClean="0">
                <a:solidFill>
                  <a:prstClr val="black"/>
                </a:solidFill>
                <a:latin typeface="Times" panose="02020603050405020304" pitchFamily="18" charset="0"/>
                <a:cs typeface="Times" panose="02020603050405020304" pitchFamily="18" charset="0"/>
              </a:rPr>
              <a:t>riptogénico</a:t>
            </a:r>
            <a:endParaRPr lang="es-VE" sz="2000" b="1" dirty="0">
              <a:solidFill>
                <a:prstClr val="black"/>
              </a:solidFill>
              <a:latin typeface="Times" panose="02020603050405020304" pitchFamily="18" charset="0"/>
              <a:cs typeface="Times" panose="02020603050405020304" pitchFamily="18" charset="0"/>
            </a:endParaRPr>
          </a:p>
        </p:txBody>
      </p:sp>
      <p:sp>
        <p:nvSpPr>
          <p:cNvPr id="6" name="Rectángulo 7"/>
          <p:cNvSpPr/>
          <p:nvPr/>
        </p:nvSpPr>
        <p:spPr>
          <a:xfrm>
            <a:off x="4631145" y="195486"/>
            <a:ext cx="4499992" cy="1015663"/>
          </a:xfrm>
          <a:prstGeom prst="rect">
            <a:avLst/>
          </a:prstGeom>
        </p:spPr>
        <p:txBody>
          <a:bodyPr wrap="square">
            <a:spAutoFit/>
          </a:bodyPr>
          <a:lstStyle/>
          <a:p>
            <a:pPr algn="ctr"/>
            <a:r>
              <a:rPr lang="es-VE" sz="2000" b="1" dirty="0" smtClean="0">
                <a:solidFill>
                  <a:prstClr val="black"/>
                </a:solidFill>
                <a:latin typeface="Times" panose="02020603050405020304" pitchFamily="18" charset="0"/>
                <a:cs typeface="Times" panose="02020603050405020304" pitchFamily="18" charset="0"/>
              </a:rPr>
              <a:t>RMN</a:t>
            </a:r>
          </a:p>
          <a:p>
            <a:pPr algn="ctr"/>
            <a:r>
              <a:rPr lang="es-VE" sz="2000" b="1" dirty="0" smtClean="0">
                <a:solidFill>
                  <a:prstClr val="black"/>
                </a:solidFill>
                <a:latin typeface="Times" panose="02020603050405020304" pitchFamily="18" charset="0"/>
                <a:cs typeface="Times" panose="02020603050405020304" pitchFamily="18" charset="0"/>
              </a:rPr>
              <a:t>ECV  isquémico de origen Ateroesclerótico</a:t>
            </a:r>
            <a:endParaRPr lang="es-VE" sz="2000" b="1" dirty="0">
              <a:solidFill>
                <a:prstClr val="black"/>
              </a:solidFill>
              <a:latin typeface="Times" panose="02020603050405020304" pitchFamily="18" charset="0"/>
              <a:cs typeface="Times" panose="02020603050405020304" pitchFamily="18" charset="0"/>
            </a:endParaRPr>
          </a:p>
        </p:txBody>
      </p:sp>
      <p:sp>
        <p:nvSpPr>
          <p:cNvPr id="2" name="Rectángulo 1"/>
          <p:cNvSpPr/>
          <p:nvPr/>
        </p:nvSpPr>
        <p:spPr>
          <a:xfrm>
            <a:off x="7380312" y="4052855"/>
            <a:ext cx="1415644" cy="369332"/>
          </a:xfrm>
          <a:prstGeom prst="rect">
            <a:avLst/>
          </a:prstGeom>
        </p:spPr>
        <p:txBody>
          <a:bodyPr wrap="none">
            <a:spAutoFit/>
          </a:bodyPr>
          <a:lstStyle/>
          <a:p>
            <a:r>
              <a:rPr lang="es-VE" b="1" dirty="0" err="1">
                <a:solidFill>
                  <a:srgbClr val="FF0000"/>
                </a:solidFill>
              </a:rPr>
              <a:t>Hiperintenso</a:t>
            </a:r>
            <a:endParaRPr lang="es-VE" dirty="0">
              <a:solidFill>
                <a:srgbClr val="FF0000"/>
              </a:solidFill>
            </a:endParaRPr>
          </a:p>
        </p:txBody>
      </p:sp>
      <p:cxnSp>
        <p:nvCxnSpPr>
          <p:cNvPr id="8" name="Conector recto 7"/>
          <p:cNvCxnSpPr/>
          <p:nvPr/>
        </p:nvCxnSpPr>
        <p:spPr>
          <a:xfrm flipV="1">
            <a:off x="7884368" y="2679762"/>
            <a:ext cx="504056" cy="137309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839842" y="4239920"/>
            <a:ext cx="1415644" cy="369332"/>
          </a:xfrm>
          <a:prstGeom prst="rect">
            <a:avLst/>
          </a:prstGeom>
        </p:spPr>
        <p:txBody>
          <a:bodyPr wrap="square">
            <a:spAutoFit/>
          </a:bodyPr>
          <a:lstStyle/>
          <a:p>
            <a:r>
              <a:rPr lang="es-VE" b="1" dirty="0" err="1" smtClean="0">
                <a:solidFill>
                  <a:srgbClr val="FF0000"/>
                </a:solidFill>
              </a:rPr>
              <a:t>Hipointenso</a:t>
            </a:r>
            <a:endParaRPr lang="es-VE" dirty="0">
              <a:solidFill>
                <a:srgbClr val="FF0000"/>
              </a:solidFill>
            </a:endParaRPr>
          </a:p>
        </p:txBody>
      </p:sp>
      <p:cxnSp>
        <p:nvCxnSpPr>
          <p:cNvPr id="12" name="Conector recto 11"/>
          <p:cNvCxnSpPr/>
          <p:nvPr/>
        </p:nvCxnSpPr>
        <p:spPr>
          <a:xfrm flipV="1">
            <a:off x="1403648" y="3003798"/>
            <a:ext cx="144016" cy="11521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539552" y="4744407"/>
            <a:ext cx="9301627" cy="276999"/>
          </a:xfrm>
          <a:prstGeom prst="rect">
            <a:avLst/>
          </a:prstGeom>
        </p:spPr>
        <p:txBody>
          <a:bodyPr wrap="square">
            <a:spAutoFit/>
          </a:bodyPr>
          <a:lstStyle/>
          <a:p>
            <a:r>
              <a:rPr lang="es-VE" sz="1200" dirty="0">
                <a:solidFill>
                  <a:prstClr val="black"/>
                </a:solidFill>
              </a:rPr>
              <a:t>DIEGO MIGUEL RIVERA. Resonancia magnética cerebral: secuencias básicas e </a:t>
            </a:r>
            <a:r>
              <a:rPr lang="es-VE" sz="1200" dirty="0" smtClean="0">
                <a:solidFill>
                  <a:prstClr val="black"/>
                </a:solidFill>
              </a:rPr>
              <a:t>interpretación. </a:t>
            </a:r>
            <a:r>
              <a:rPr lang="es-VE" sz="1200" dirty="0" err="1" smtClean="0">
                <a:solidFill>
                  <a:prstClr val="black"/>
                </a:solidFill>
              </a:rPr>
              <a:t>Aaticulo</a:t>
            </a:r>
            <a:r>
              <a:rPr lang="es-VE" sz="1200" dirty="0" smtClean="0">
                <a:solidFill>
                  <a:prstClr val="black"/>
                </a:solidFill>
              </a:rPr>
              <a:t> de revisión. 2011.</a:t>
            </a:r>
            <a:endParaRPr lang="es-VE" sz="1200" dirty="0">
              <a:solidFill>
                <a:prstClr val="black"/>
              </a:solidFill>
            </a:endParaRPr>
          </a:p>
        </p:txBody>
      </p:sp>
    </p:spTree>
    <p:extLst>
      <p:ext uri="{BB962C8B-B14F-4D97-AF65-F5344CB8AC3E}">
        <p14:creationId xmlns:p14="http://schemas.microsoft.com/office/powerpoint/2010/main" val="471127506"/>
      </p:ext>
    </p:extLst>
  </p:cSld>
  <p:clrMapOvr>
    <a:masterClrMapping/>
  </p:clrMapOvr>
  <mc:AlternateContent xmlns:mc="http://schemas.openxmlformats.org/markup-compatibility/2006" xmlns:p14="http://schemas.microsoft.com/office/powerpoint/2010/main">
    <mc:Choice Requires="p14">
      <p:transition p14:dur="10" advTm="20000"/>
    </mc:Choice>
    <mc:Fallback xmlns="">
      <p:transition advTm="20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主题​​">
  <a:themeElements>
    <a:clrScheme name="自定义 2">
      <a:dk1>
        <a:srgbClr val="000000"/>
      </a:dk1>
      <a:lt1>
        <a:srgbClr val="FFFFFF"/>
      </a:lt1>
      <a:dk2>
        <a:srgbClr val="FFFFFF"/>
      </a:dk2>
      <a:lt2>
        <a:srgbClr val="FFFFFF"/>
      </a:lt2>
      <a:accent1>
        <a:srgbClr val="007779"/>
      </a:accent1>
      <a:accent2>
        <a:srgbClr val="262626"/>
      </a:accent2>
      <a:accent3>
        <a:srgbClr val="007779"/>
      </a:accent3>
      <a:accent4>
        <a:srgbClr val="262626"/>
      </a:accent4>
      <a:accent5>
        <a:srgbClr val="007779"/>
      </a:accent5>
      <a:accent6>
        <a:srgbClr val="262626"/>
      </a:accent6>
      <a:hlink>
        <a:srgbClr val="007779"/>
      </a:hlink>
      <a:folHlink>
        <a:srgbClr val="2626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
    <a:dk1>
      <a:srgbClr val="000000"/>
    </a:dk1>
    <a:lt1>
      <a:srgbClr val="FFFFFF"/>
    </a:lt1>
    <a:dk2>
      <a:srgbClr val="FFFFFF"/>
    </a:dk2>
    <a:lt2>
      <a:srgbClr val="FFFFFF"/>
    </a:lt2>
    <a:accent1>
      <a:srgbClr val="007779"/>
    </a:accent1>
    <a:accent2>
      <a:srgbClr val="262626"/>
    </a:accent2>
    <a:accent3>
      <a:srgbClr val="007779"/>
    </a:accent3>
    <a:accent4>
      <a:srgbClr val="262626"/>
    </a:accent4>
    <a:accent5>
      <a:srgbClr val="007779"/>
    </a:accent5>
    <a:accent6>
      <a:srgbClr val="262626"/>
    </a:accent6>
    <a:hlink>
      <a:srgbClr val="007779"/>
    </a:hlink>
    <a:folHlink>
      <a:srgbClr val="262626"/>
    </a:folHlink>
  </a:clrScheme>
</a:themeOverride>
</file>

<file path=ppt/theme/themeOverride2.xml><?xml version="1.0" encoding="utf-8"?>
<a:themeOverride xmlns:a="http://schemas.openxmlformats.org/drawingml/2006/main">
  <a:clrScheme name="自定义 2">
    <a:dk1>
      <a:srgbClr val="000000"/>
    </a:dk1>
    <a:lt1>
      <a:srgbClr val="FFFFFF"/>
    </a:lt1>
    <a:dk2>
      <a:srgbClr val="FFFFFF"/>
    </a:dk2>
    <a:lt2>
      <a:srgbClr val="FFFFFF"/>
    </a:lt2>
    <a:accent1>
      <a:srgbClr val="007779"/>
    </a:accent1>
    <a:accent2>
      <a:srgbClr val="262626"/>
    </a:accent2>
    <a:accent3>
      <a:srgbClr val="007779"/>
    </a:accent3>
    <a:accent4>
      <a:srgbClr val="262626"/>
    </a:accent4>
    <a:accent5>
      <a:srgbClr val="007779"/>
    </a:accent5>
    <a:accent6>
      <a:srgbClr val="262626"/>
    </a:accent6>
    <a:hlink>
      <a:srgbClr val="007779"/>
    </a:hlink>
    <a:folHlink>
      <a:srgbClr val="262626"/>
    </a:folHlink>
  </a:clrScheme>
</a:themeOverride>
</file>

<file path=ppt/theme/themeOverride3.xml><?xml version="1.0" encoding="utf-8"?>
<a:themeOverride xmlns:a="http://schemas.openxmlformats.org/drawingml/2006/main">
  <a:clrScheme name="自定义 2">
    <a:dk1>
      <a:srgbClr val="000000"/>
    </a:dk1>
    <a:lt1>
      <a:srgbClr val="FFFFFF"/>
    </a:lt1>
    <a:dk2>
      <a:srgbClr val="FFFFFF"/>
    </a:dk2>
    <a:lt2>
      <a:srgbClr val="FFFFFF"/>
    </a:lt2>
    <a:accent1>
      <a:srgbClr val="007779"/>
    </a:accent1>
    <a:accent2>
      <a:srgbClr val="262626"/>
    </a:accent2>
    <a:accent3>
      <a:srgbClr val="007779"/>
    </a:accent3>
    <a:accent4>
      <a:srgbClr val="262626"/>
    </a:accent4>
    <a:accent5>
      <a:srgbClr val="007779"/>
    </a:accent5>
    <a:accent6>
      <a:srgbClr val="262626"/>
    </a:accent6>
    <a:hlink>
      <a:srgbClr val="007779"/>
    </a:hlink>
    <a:folHlink>
      <a:srgbClr val="262626"/>
    </a:folHlink>
  </a:clrScheme>
</a:themeOverride>
</file>

<file path=ppt/theme/themeOverride4.xml><?xml version="1.0" encoding="utf-8"?>
<a:themeOverride xmlns:a="http://schemas.openxmlformats.org/drawingml/2006/main">
  <a:clrScheme name="自定义 2">
    <a:dk1>
      <a:srgbClr val="000000"/>
    </a:dk1>
    <a:lt1>
      <a:srgbClr val="FFFFFF"/>
    </a:lt1>
    <a:dk2>
      <a:srgbClr val="FFFFFF"/>
    </a:dk2>
    <a:lt2>
      <a:srgbClr val="FFFFFF"/>
    </a:lt2>
    <a:accent1>
      <a:srgbClr val="007779"/>
    </a:accent1>
    <a:accent2>
      <a:srgbClr val="262626"/>
    </a:accent2>
    <a:accent3>
      <a:srgbClr val="007779"/>
    </a:accent3>
    <a:accent4>
      <a:srgbClr val="262626"/>
    </a:accent4>
    <a:accent5>
      <a:srgbClr val="007779"/>
    </a:accent5>
    <a:accent6>
      <a:srgbClr val="262626"/>
    </a:accent6>
    <a:hlink>
      <a:srgbClr val="007779"/>
    </a:hlink>
    <a:folHlink>
      <a:srgbClr val="262626"/>
    </a:folHlink>
  </a:clrScheme>
</a:themeOverride>
</file>

<file path=docProps/app.xml><?xml version="1.0" encoding="utf-8"?>
<Properties xmlns="http://schemas.openxmlformats.org/officeDocument/2006/extended-properties" xmlns:vt="http://schemas.openxmlformats.org/officeDocument/2006/docPropsVTypes">
  <TotalTime>14693</TotalTime>
  <Words>4378</Words>
  <Application>Microsoft Office PowerPoint</Application>
  <PresentationFormat>Presentación en pantalla (16:9)</PresentationFormat>
  <Paragraphs>557</Paragraphs>
  <Slides>57</Slides>
  <Notes>40</Notes>
  <HiddenSlides>0</HiddenSlides>
  <MMClips>0</MMClips>
  <ScaleCrop>false</ScaleCrop>
  <HeadingPairs>
    <vt:vector size="6" baseType="variant">
      <vt:variant>
        <vt:lpstr>Fuentes usadas</vt:lpstr>
      </vt:variant>
      <vt:variant>
        <vt:i4>15</vt:i4>
      </vt:variant>
      <vt:variant>
        <vt:lpstr>Tema</vt:lpstr>
      </vt:variant>
      <vt:variant>
        <vt:i4>2</vt:i4>
      </vt:variant>
      <vt:variant>
        <vt:lpstr>Títulos de diapositiva</vt:lpstr>
      </vt:variant>
      <vt:variant>
        <vt:i4>57</vt:i4>
      </vt:variant>
    </vt:vector>
  </HeadingPairs>
  <TitlesOfParts>
    <vt:vector size="74" baseType="lpstr">
      <vt:lpstr>微软雅黑</vt:lpstr>
      <vt:lpstr>宋体</vt:lpstr>
      <vt:lpstr>Agency FB</vt:lpstr>
      <vt:lpstr>Arial</vt:lpstr>
      <vt:lpstr>Barlow SemiBold</vt:lpstr>
      <vt:lpstr>Calibri</vt:lpstr>
      <vt:lpstr>Calibri Light</vt:lpstr>
      <vt:lpstr>等线</vt:lpstr>
      <vt:lpstr>Impact</vt:lpstr>
      <vt:lpstr>MS Shell Dlg 2</vt:lpstr>
      <vt:lpstr>Open Sans Light</vt:lpstr>
      <vt:lpstr>Source Sans Pro</vt:lpstr>
      <vt:lpstr>Times</vt:lpstr>
      <vt:lpstr>Times New Roman</vt:lpstr>
      <vt:lpstr>Wingdings</vt:lpstr>
      <vt:lpstr>Office 主题​​</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kingpub</dc:creator>
  <cp:lastModifiedBy>Alexandra</cp:lastModifiedBy>
  <cp:revision>1135</cp:revision>
  <dcterms:created xsi:type="dcterms:W3CDTF">2015-04-24T01:01:13Z</dcterms:created>
  <dcterms:modified xsi:type="dcterms:W3CDTF">2021-09-30T02:41:17Z</dcterms:modified>
</cp:coreProperties>
</file>