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5"/>
  </p:notesMasterIdLst>
  <p:sldIdLst>
    <p:sldId id="292" r:id="rId3"/>
    <p:sldId id="293" r:id="rId4"/>
    <p:sldId id="294" r:id="rId5"/>
    <p:sldId id="295" r:id="rId6"/>
    <p:sldId id="296" r:id="rId7"/>
    <p:sldId id="297" r:id="rId8"/>
    <p:sldId id="298" r:id="rId9"/>
    <p:sldId id="299" r:id="rId10"/>
    <p:sldId id="264" r:id="rId11"/>
    <p:sldId id="257" r:id="rId12"/>
    <p:sldId id="265" r:id="rId13"/>
    <p:sldId id="266" r:id="rId14"/>
    <p:sldId id="267" r:id="rId15"/>
    <p:sldId id="300" r:id="rId16"/>
    <p:sldId id="268" r:id="rId17"/>
    <p:sldId id="269" r:id="rId18"/>
    <p:sldId id="270" r:id="rId19"/>
    <p:sldId id="271" r:id="rId20"/>
    <p:sldId id="272" r:id="rId21"/>
    <p:sldId id="273" r:id="rId22"/>
    <p:sldId id="274" r:id="rId23"/>
    <p:sldId id="275" r:id="rId24"/>
    <p:sldId id="276" r:id="rId25"/>
    <p:sldId id="277" r:id="rId26"/>
    <p:sldId id="278" r:id="rId27"/>
    <p:sldId id="288" r:id="rId28"/>
    <p:sldId id="279" r:id="rId29"/>
    <p:sldId id="280" r:id="rId30"/>
    <p:sldId id="281" r:id="rId31"/>
    <p:sldId id="282" r:id="rId32"/>
    <p:sldId id="258" r:id="rId33"/>
    <p:sldId id="283" r:id="rId34"/>
    <p:sldId id="259" r:id="rId35"/>
    <p:sldId id="261" r:id="rId36"/>
    <p:sldId id="262" r:id="rId37"/>
    <p:sldId id="284" r:id="rId38"/>
    <p:sldId id="285" r:id="rId39"/>
    <p:sldId id="286" r:id="rId40"/>
    <p:sldId id="290" r:id="rId41"/>
    <p:sldId id="291" r:id="rId42"/>
    <p:sldId id="289" r:id="rId43"/>
    <p:sldId id="301" r:id="rId44"/>
  </p:sldIdLst>
  <p:sldSz cx="9144000" cy="6858000" type="screen4x3"/>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9" autoAdjust="0"/>
    <p:restoredTop sz="94660"/>
  </p:normalViewPr>
  <p:slideViewPr>
    <p:cSldViewPr snapToGrid="0">
      <p:cViewPr varScale="1">
        <p:scale>
          <a:sx n="44" d="100"/>
          <a:sy n="44" d="100"/>
        </p:scale>
        <p:origin x="1206"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C85543-0D98-42D7-B3F9-F58B0E2CDFF4}" type="doc">
      <dgm:prSet loTypeId="urn:microsoft.com/office/officeart/2008/layout/VerticalCurvedList" loCatId="list" qsTypeId="urn:microsoft.com/office/officeart/2005/8/quickstyle/3d3" qsCatId="3D" csTypeId="urn:microsoft.com/office/officeart/2005/8/colors/colorful1#2" csCatId="colorful" phldr="1"/>
      <dgm:spPr/>
      <dgm:t>
        <a:bodyPr/>
        <a:lstStyle/>
        <a:p>
          <a:endParaRPr lang="es-VE"/>
        </a:p>
      </dgm:t>
    </dgm:pt>
    <dgm:pt modelId="{827F5B83-D132-4C44-825B-7D10C1B507EC}">
      <dgm:prSet phldrT="[Texto]"/>
      <dgm:spPr>
        <a:solidFill>
          <a:schemeClr val="accent2">
            <a:lumMod val="75000"/>
          </a:schemeClr>
        </a:solidFill>
      </dgm:spPr>
      <dgm:t>
        <a:bodyPr/>
        <a:lstStyle/>
        <a:p>
          <a:pPr algn="ctr"/>
          <a:r>
            <a:rPr lang="es-VE" noProof="0" dirty="0" smtClean="0">
              <a:solidFill>
                <a:schemeClr val="tx1"/>
              </a:solidFill>
              <a:latin typeface="Times New Roman" panose="02020603050405020304" pitchFamily="18" charset="0"/>
              <a:cs typeface="Times New Roman" panose="02020603050405020304" pitchFamily="18" charset="0"/>
              <a:sym typeface="Wingdings" pitchFamily="2" charset="2"/>
            </a:rPr>
            <a:t>I</a:t>
          </a:r>
          <a:r>
            <a:rPr lang="es-VE" noProof="0" dirty="0" smtClean="0">
              <a:solidFill>
                <a:schemeClr val="tx1"/>
              </a:solidFill>
              <a:latin typeface="Times New Roman" panose="02020603050405020304" pitchFamily="18" charset="0"/>
              <a:cs typeface="Times New Roman" panose="02020603050405020304" pitchFamily="18" charset="0"/>
            </a:rPr>
            <a:t>dentificar los </a:t>
          </a:r>
          <a:r>
            <a:rPr lang="es-VE" b="1" noProof="0" dirty="0" smtClean="0">
              <a:solidFill>
                <a:schemeClr val="tx1"/>
              </a:solidFill>
              <a:latin typeface="Times New Roman" panose="02020603050405020304" pitchFamily="18" charset="0"/>
              <a:cs typeface="Times New Roman" panose="02020603050405020304" pitchFamily="18" charset="0"/>
            </a:rPr>
            <a:t>factores o características comunes </a:t>
          </a:r>
          <a:r>
            <a:rPr lang="es-VE" noProof="0" dirty="0" smtClean="0">
              <a:solidFill>
                <a:schemeClr val="tx1"/>
              </a:solidFill>
              <a:latin typeface="Times New Roman" panose="02020603050405020304" pitchFamily="18" charset="0"/>
              <a:cs typeface="Times New Roman" panose="02020603050405020304" pitchFamily="18" charset="0"/>
            </a:rPr>
            <a:t>que contribuían al </a:t>
          </a:r>
          <a:r>
            <a:rPr lang="es-VE" b="1" noProof="0" dirty="0" smtClean="0">
              <a:solidFill>
                <a:schemeClr val="tx1"/>
              </a:solidFill>
              <a:latin typeface="Times New Roman" panose="02020603050405020304" pitchFamily="18" charset="0"/>
              <a:cs typeface="Times New Roman" panose="02020603050405020304" pitchFamily="18" charset="0"/>
            </a:rPr>
            <a:t>desarrollo de enfermedad cardiovascular</a:t>
          </a:r>
          <a:endParaRPr lang="es-VE" noProof="0" dirty="0">
            <a:solidFill>
              <a:schemeClr val="tx1"/>
            </a:solidFill>
          </a:endParaRPr>
        </a:p>
      </dgm:t>
    </dgm:pt>
    <dgm:pt modelId="{5504FFA0-0DC9-4C7B-BE68-2E34F1CF3839}" type="parTrans" cxnId="{B0DD9567-3C7B-4913-A3ED-E310830378A3}">
      <dgm:prSet/>
      <dgm:spPr/>
      <dgm:t>
        <a:bodyPr/>
        <a:lstStyle/>
        <a:p>
          <a:endParaRPr lang="es-VE" noProof="0" dirty="0"/>
        </a:p>
      </dgm:t>
    </dgm:pt>
    <dgm:pt modelId="{FB0B0941-9F68-4788-A59E-D500FD6EFE06}" type="sibTrans" cxnId="{B0DD9567-3C7B-4913-A3ED-E310830378A3}">
      <dgm:prSet/>
      <dgm:spPr/>
      <dgm:t>
        <a:bodyPr/>
        <a:lstStyle/>
        <a:p>
          <a:endParaRPr lang="es-VE" noProof="0" dirty="0"/>
        </a:p>
      </dgm:t>
    </dgm:pt>
    <dgm:pt modelId="{F243F3FE-04C1-4FC7-BC78-DDAA8528695A}">
      <dgm:prSet phldrT="[Texto]"/>
      <dgm:spPr>
        <a:solidFill>
          <a:schemeClr val="accent3">
            <a:lumMod val="40000"/>
            <a:lumOff val="60000"/>
          </a:schemeClr>
        </a:solidFill>
      </dgm:spPr>
      <dgm:t>
        <a:bodyPr/>
        <a:lstStyle/>
        <a:p>
          <a:pPr algn="ctr"/>
          <a:r>
            <a:rPr lang="es-VE" noProof="0" dirty="0" smtClean="0">
              <a:solidFill>
                <a:schemeClr val="bg1"/>
              </a:solidFill>
              <a:latin typeface="Times New Roman" pitchFamily="18" charset="0"/>
              <a:cs typeface="Times New Roman" pitchFamily="18" charset="0"/>
              <a:sym typeface="Wingdings" pitchFamily="2" charset="2"/>
            </a:rPr>
            <a:t>Determinar la </a:t>
          </a:r>
          <a:r>
            <a:rPr lang="es-VE" b="1" noProof="0" dirty="0" smtClean="0">
              <a:solidFill>
                <a:schemeClr val="bg1"/>
              </a:solidFill>
              <a:latin typeface="Times New Roman" pitchFamily="18" charset="0"/>
              <a:cs typeface="Times New Roman" pitchFamily="18" charset="0"/>
              <a:sym typeface="Wingdings" pitchFamily="2" charset="2"/>
            </a:rPr>
            <a:t>incidencia de enfermedad coronaria </a:t>
          </a:r>
          <a:r>
            <a:rPr lang="es-VE" noProof="0" dirty="0" smtClean="0">
              <a:solidFill>
                <a:schemeClr val="bg1"/>
              </a:solidFill>
              <a:latin typeface="Times New Roman" pitchFamily="18" charset="0"/>
              <a:cs typeface="Times New Roman" pitchFamily="18" charset="0"/>
              <a:sym typeface="Wingdings" pitchFamily="2" charset="2"/>
            </a:rPr>
            <a:t>por edad y sexo así como los </a:t>
          </a:r>
          <a:r>
            <a:rPr lang="es-VE" b="1" noProof="0" dirty="0" smtClean="0">
              <a:solidFill>
                <a:schemeClr val="bg1"/>
              </a:solidFill>
              <a:latin typeface="Times New Roman" pitchFamily="18" charset="0"/>
              <a:cs typeface="Times New Roman" pitchFamily="18" charset="0"/>
              <a:sym typeface="Wingdings" pitchFamily="2" charset="2"/>
            </a:rPr>
            <a:t>factores de riesgo </a:t>
          </a:r>
          <a:r>
            <a:rPr lang="es-VE" noProof="0" dirty="0" smtClean="0">
              <a:solidFill>
                <a:schemeClr val="bg1"/>
              </a:solidFill>
              <a:latin typeface="Times New Roman" pitchFamily="18" charset="0"/>
              <a:cs typeface="Times New Roman" pitchFamily="18" charset="0"/>
              <a:sym typeface="Wingdings" pitchFamily="2" charset="2"/>
            </a:rPr>
            <a:t>relacionados con la misma</a:t>
          </a:r>
          <a:endParaRPr lang="es-VE" noProof="0" dirty="0">
            <a:solidFill>
              <a:schemeClr val="bg1"/>
            </a:solidFill>
          </a:endParaRPr>
        </a:p>
      </dgm:t>
    </dgm:pt>
    <dgm:pt modelId="{460387D3-421C-4BD3-8410-184CE9B181C9}" type="parTrans" cxnId="{D529AB2C-5C45-4E85-B7EB-B62BEF732DE4}">
      <dgm:prSet/>
      <dgm:spPr/>
      <dgm:t>
        <a:bodyPr/>
        <a:lstStyle/>
        <a:p>
          <a:endParaRPr lang="es-VE" noProof="0" dirty="0"/>
        </a:p>
      </dgm:t>
    </dgm:pt>
    <dgm:pt modelId="{8DE08C0F-155B-419C-B888-C4CA924571C3}" type="sibTrans" cxnId="{D529AB2C-5C45-4E85-B7EB-B62BEF732DE4}">
      <dgm:prSet/>
      <dgm:spPr/>
      <dgm:t>
        <a:bodyPr/>
        <a:lstStyle/>
        <a:p>
          <a:endParaRPr lang="es-VE" noProof="0" dirty="0"/>
        </a:p>
      </dgm:t>
    </dgm:pt>
    <dgm:pt modelId="{32837C57-0176-474A-B7E2-3D9BA2952CD9}">
      <dgm:prSet phldrT="[Texto]"/>
      <dgm:spPr>
        <a:solidFill>
          <a:schemeClr val="tx2">
            <a:lumMod val="90000"/>
          </a:schemeClr>
        </a:solidFill>
        <a:ln>
          <a:solidFill>
            <a:schemeClr val="tx2">
              <a:lumMod val="90000"/>
            </a:schemeClr>
          </a:solidFill>
        </a:ln>
      </dgm:spPr>
      <dgm:t>
        <a:bodyPr/>
        <a:lstStyle/>
        <a:p>
          <a:pPr algn="ctr"/>
          <a:r>
            <a:rPr lang="es-VE" noProof="0" dirty="0" smtClean="0">
              <a:solidFill>
                <a:schemeClr val="bg1"/>
              </a:solidFill>
              <a:latin typeface="Times New Roman" pitchFamily="18" charset="0"/>
              <a:cs typeface="Times New Roman" pitchFamily="18" charset="0"/>
              <a:sym typeface="Wingdings" pitchFamily="2" charset="2"/>
            </a:rPr>
            <a:t>Determinar la </a:t>
          </a:r>
          <a:r>
            <a:rPr lang="es-VE" b="1" noProof="0" dirty="0" smtClean="0">
              <a:solidFill>
                <a:schemeClr val="bg1"/>
              </a:solidFill>
              <a:latin typeface="Times New Roman" pitchFamily="18" charset="0"/>
              <a:cs typeface="Times New Roman" pitchFamily="18" charset="0"/>
              <a:sym typeface="Wingdings" pitchFamily="2" charset="2"/>
            </a:rPr>
            <a:t>incidencia absoluta </a:t>
          </a:r>
          <a:r>
            <a:rPr lang="es-VE" noProof="0" dirty="0" smtClean="0">
              <a:solidFill>
                <a:schemeClr val="bg1"/>
              </a:solidFill>
              <a:latin typeface="Times New Roman" pitchFamily="18" charset="0"/>
              <a:cs typeface="Times New Roman" pitchFamily="18" charset="0"/>
              <a:sym typeface="Wingdings" pitchFamily="2" charset="2"/>
            </a:rPr>
            <a:t>de varias </a:t>
          </a:r>
          <a:r>
            <a:rPr lang="es-VE" b="1" noProof="0" dirty="0" smtClean="0">
              <a:solidFill>
                <a:schemeClr val="bg1"/>
              </a:solidFill>
              <a:latin typeface="Times New Roman" pitchFamily="18" charset="0"/>
              <a:cs typeface="Times New Roman" pitchFamily="18" charset="0"/>
              <a:sym typeface="Wingdings" pitchFamily="2" charset="2"/>
            </a:rPr>
            <a:t>manifestaciones de enfermedad aterosclerótica</a:t>
          </a:r>
          <a:endParaRPr lang="es-VE" noProof="0" dirty="0">
            <a:solidFill>
              <a:schemeClr val="bg1"/>
            </a:solidFill>
          </a:endParaRPr>
        </a:p>
      </dgm:t>
    </dgm:pt>
    <dgm:pt modelId="{CF61F9DD-322E-4401-A171-5166456F8A1A}" type="parTrans" cxnId="{DF16DF80-C2A3-40E8-9063-4F0E80B5B429}">
      <dgm:prSet/>
      <dgm:spPr/>
      <dgm:t>
        <a:bodyPr/>
        <a:lstStyle/>
        <a:p>
          <a:endParaRPr lang="es-VE" noProof="0" dirty="0"/>
        </a:p>
      </dgm:t>
    </dgm:pt>
    <dgm:pt modelId="{820243C7-043E-46EC-BE0D-6D8FCC3F0A30}" type="sibTrans" cxnId="{DF16DF80-C2A3-40E8-9063-4F0E80B5B429}">
      <dgm:prSet/>
      <dgm:spPr/>
      <dgm:t>
        <a:bodyPr/>
        <a:lstStyle/>
        <a:p>
          <a:endParaRPr lang="es-VE" noProof="0" dirty="0"/>
        </a:p>
      </dgm:t>
    </dgm:pt>
    <dgm:pt modelId="{BB596C8A-EDC8-4211-8040-A8648ABDAE54}" type="pres">
      <dgm:prSet presAssocID="{25C85543-0D98-42D7-B3F9-F58B0E2CDFF4}" presName="Name0" presStyleCnt="0">
        <dgm:presLayoutVars>
          <dgm:chMax val="7"/>
          <dgm:chPref val="7"/>
          <dgm:dir/>
        </dgm:presLayoutVars>
      </dgm:prSet>
      <dgm:spPr/>
      <dgm:t>
        <a:bodyPr/>
        <a:lstStyle/>
        <a:p>
          <a:endParaRPr lang="es-VE"/>
        </a:p>
      </dgm:t>
    </dgm:pt>
    <dgm:pt modelId="{E3DF76BA-D8E4-4DFD-8718-1435D89DECA6}" type="pres">
      <dgm:prSet presAssocID="{25C85543-0D98-42D7-B3F9-F58B0E2CDFF4}" presName="Name1" presStyleCnt="0"/>
      <dgm:spPr/>
    </dgm:pt>
    <dgm:pt modelId="{03D7DE73-8C82-4673-9E0E-53B13E07248B}" type="pres">
      <dgm:prSet presAssocID="{25C85543-0D98-42D7-B3F9-F58B0E2CDFF4}" presName="cycle" presStyleCnt="0"/>
      <dgm:spPr/>
    </dgm:pt>
    <dgm:pt modelId="{3E1CACC0-C037-4BF3-B73E-C6CD9BC3869C}" type="pres">
      <dgm:prSet presAssocID="{25C85543-0D98-42D7-B3F9-F58B0E2CDFF4}" presName="srcNode" presStyleLbl="node1" presStyleIdx="0" presStyleCnt="3"/>
      <dgm:spPr/>
    </dgm:pt>
    <dgm:pt modelId="{AF00191F-305C-4B53-A305-0C428EF0ABF2}" type="pres">
      <dgm:prSet presAssocID="{25C85543-0D98-42D7-B3F9-F58B0E2CDFF4}" presName="conn" presStyleLbl="parChTrans1D2" presStyleIdx="0" presStyleCnt="1"/>
      <dgm:spPr/>
      <dgm:t>
        <a:bodyPr/>
        <a:lstStyle/>
        <a:p>
          <a:endParaRPr lang="es-VE"/>
        </a:p>
      </dgm:t>
    </dgm:pt>
    <dgm:pt modelId="{ECAC8893-D87B-4786-BEE7-11819CC49E68}" type="pres">
      <dgm:prSet presAssocID="{25C85543-0D98-42D7-B3F9-F58B0E2CDFF4}" presName="extraNode" presStyleLbl="node1" presStyleIdx="0" presStyleCnt="3"/>
      <dgm:spPr/>
    </dgm:pt>
    <dgm:pt modelId="{DF0EC572-10E1-4021-8A50-D1D8FF4FD19F}" type="pres">
      <dgm:prSet presAssocID="{25C85543-0D98-42D7-B3F9-F58B0E2CDFF4}" presName="dstNode" presStyleLbl="node1" presStyleIdx="0" presStyleCnt="3"/>
      <dgm:spPr/>
    </dgm:pt>
    <dgm:pt modelId="{CA287D09-0ACB-40B4-AB07-3E278367FE0A}" type="pres">
      <dgm:prSet presAssocID="{827F5B83-D132-4C44-825B-7D10C1B507EC}" presName="text_1" presStyleLbl="node1" presStyleIdx="0" presStyleCnt="3">
        <dgm:presLayoutVars>
          <dgm:bulletEnabled val="1"/>
        </dgm:presLayoutVars>
      </dgm:prSet>
      <dgm:spPr/>
      <dgm:t>
        <a:bodyPr/>
        <a:lstStyle/>
        <a:p>
          <a:endParaRPr lang="es-VE"/>
        </a:p>
      </dgm:t>
    </dgm:pt>
    <dgm:pt modelId="{6CA772B6-5D42-4417-88F8-33F40DDFD25D}" type="pres">
      <dgm:prSet presAssocID="{827F5B83-D132-4C44-825B-7D10C1B507EC}" presName="accent_1" presStyleCnt="0"/>
      <dgm:spPr/>
    </dgm:pt>
    <dgm:pt modelId="{51FF7416-9711-4DFB-83B2-54D06BFE4AED}" type="pres">
      <dgm:prSet presAssocID="{827F5B83-D132-4C44-825B-7D10C1B507EC}" presName="accentRepeatNode" presStyleLbl="solidFgAcc1" presStyleIdx="0" presStyleCnt="3"/>
      <dgm:spPr/>
    </dgm:pt>
    <dgm:pt modelId="{B9723D51-FDC0-45F2-9252-8DD6613CBCEC}" type="pres">
      <dgm:prSet presAssocID="{F243F3FE-04C1-4FC7-BC78-DDAA8528695A}" presName="text_2" presStyleLbl="node1" presStyleIdx="1" presStyleCnt="3">
        <dgm:presLayoutVars>
          <dgm:bulletEnabled val="1"/>
        </dgm:presLayoutVars>
      </dgm:prSet>
      <dgm:spPr/>
      <dgm:t>
        <a:bodyPr/>
        <a:lstStyle/>
        <a:p>
          <a:endParaRPr lang="es-VE"/>
        </a:p>
      </dgm:t>
    </dgm:pt>
    <dgm:pt modelId="{AAEA13A4-53D6-4DAB-926F-150D2B975EBC}" type="pres">
      <dgm:prSet presAssocID="{F243F3FE-04C1-4FC7-BC78-DDAA8528695A}" presName="accent_2" presStyleCnt="0"/>
      <dgm:spPr/>
    </dgm:pt>
    <dgm:pt modelId="{AFD3DE2F-96DD-4CDA-A9B5-C61729E3ED03}" type="pres">
      <dgm:prSet presAssocID="{F243F3FE-04C1-4FC7-BC78-DDAA8528695A}" presName="accentRepeatNode" presStyleLbl="solidFgAcc1" presStyleIdx="1" presStyleCnt="3"/>
      <dgm:spPr/>
    </dgm:pt>
    <dgm:pt modelId="{E5954F6A-55D1-4FD3-BA57-1508E4E6E2C1}" type="pres">
      <dgm:prSet presAssocID="{32837C57-0176-474A-B7E2-3D9BA2952CD9}" presName="text_3" presStyleLbl="node1" presStyleIdx="2" presStyleCnt="3">
        <dgm:presLayoutVars>
          <dgm:bulletEnabled val="1"/>
        </dgm:presLayoutVars>
      </dgm:prSet>
      <dgm:spPr/>
      <dgm:t>
        <a:bodyPr/>
        <a:lstStyle/>
        <a:p>
          <a:endParaRPr lang="es-VE"/>
        </a:p>
      </dgm:t>
    </dgm:pt>
    <dgm:pt modelId="{988B17C4-773C-4793-9AF1-732EF05D5F5D}" type="pres">
      <dgm:prSet presAssocID="{32837C57-0176-474A-B7E2-3D9BA2952CD9}" presName="accent_3" presStyleCnt="0"/>
      <dgm:spPr/>
    </dgm:pt>
    <dgm:pt modelId="{A592056F-DB3F-429C-BE85-1B0C6CFD5040}" type="pres">
      <dgm:prSet presAssocID="{32837C57-0176-474A-B7E2-3D9BA2952CD9}" presName="accentRepeatNode" presStyleLbl="solidFgAcc1" presStyleIdx="2" presStyleCnt="3"/>
      <dgm:spPr/>
    </dgm:pt>
  </dgm:ptLst>
  <dgm:cxnLst>
    <dgm:cxn modelId="{BB757209-847B-44D4-8E58-F2DA221F337B}" type="presOf" srcId="{32837C57-0176-474A-B7E2-3D9BA2952CD9}" destId="{E5954F6A-55D1-4FD3-BA57-1508E4E6E2C1}" srcOrd="0" destOrd="0" presId="urn:microsoft.com/office/officeart/2008/layout/VerticalCurvedList"/>
    <dgm:cxn modelId="{DF16DF80-C2A3-40E8-9063-4F0E80B5B429}" srcId="{25C85543-0D98-42D7-B3F9-F58B0E2CDFF4}" destId="{32837C57-0176-474A-B7E2-3D9BA2952CD9}" srcOrd="2" destOrd="0" parTransId="{CF61F9DD-322E-4401-A171-5166456F8A1A}" sibTransId="{820243C7-043E-46EC-BE0D-6D8FCC3F0A30}"/>
    <dgm:cxn modelId="{D529AB2C-5C45-4E85-B7EB-B62BEF732DE4}" srcId="{25C85543-0D98-42D7-B3F9-F58B0E2CDFF4}" destId="{F243F3FE-04C1-4FC7-BC78-DDAA8528695A}" srcOrd="1" destOrd="0" parTransId="{460387D3-421C-4BD3-8410-184CE9B181C9}" sibTransId="{8DE08C0F-155B-419C-B888-C4CA924571C3}"/>
    <dgm:cxn modelId="{EC937FE8-09FA-4D03-B232-4A4AD7A49649}" type="presOf" srcId="{F243F3FE-04C1-4FC7-BC78-DDAA8528695A}" destId="{B9723D51-FDC0-45F2-9252-8DD6613CBCEC}" srcOrd="0" destOrd="0" presId="urn:microsoft.com/office/officeart/2008/layout/VerticalCurvedList"/>
    <dgm:cxn modelId="{B0DD9567-3C7B-4913-A3ED-E310830378A3}" srcId="{25C85543-0D98-42D7-B3F9-F58B0E2CDFF4}" destId="{827F5B83-D132-4C44-825B-7D10C1B507EC}" srcOrd="0" destOrd="0" parTransId="{5504FFA0-0DC9-4C7B-BE68-2E34F1CF3839}" sibTransId="{FB0B0941-9F68-4788-A59E-D500FD6EFE06}"/>
    <dgm:cxn modelId="{6C83B8F8-A456-4364-9402-1482B954F840}" type="presOf" srcId="{827F5B83-D132-4C44-825B-7D10C1B507EC}" destId="{CA287D09-0ACB-40B4-AB07-3E278367FE0A}" srcOrd="0" destOrd="0" presId="urn:microsoft.com/office/officeart/2008/layout/VerticalCurvedList"/>
    <dgm:cxn modelId="{1EECB0B3-8BD4-4C2F-90E2-9A2FEA6E6A0A}" type="presOf" srcId="{25C85543-0D98-42D7-B3F9-F58B0E2CDFF4}" destId="{BB596C8A-EDC8-4211-8040-A8648ABDAE54}" srcOrd="0" destOrd="0" presId="urn:microsoft.com/office/officeart/2008/layout/VerticalCurvedList"/>
    <dgm:cxn modelId="{647B7B1A-9BBE-4157-9F79-A321FDDF004C}" type="presOf" srcId="{FB0B0941-9F68-4788-A59E-D500FD6EFE06}" destId="{AF00191F-305C-4B53-A305-0C428EF0ABF2}" srcOrd="0" destOrd="0" presId="urn:microsoft.com/office/officeart/2008/layout/VerticalCurvedList"/>
    <dgm:cxn modelId="{3815F42B-3FCF-482B-ACF9-3C379B5837D3}" type="presParOf" srcId="{BB596C8A-EDC8-4211-8040-A8648ABDAE54}" destId="{E3DF76BA-D8E4-4DFD-8718-1435D89DECA6}" srcOrd="0" destOrd="0" presId="urn:microsoft.com/office/officeart/2008/layout/VerticalCurvedList"/>
    <dgm:cxn modelId="{59496896-CA57-4667-B434-461925351BF8}" type="presParOf" srcId="{E3DF76BA-D8E4-4DFD-8718-1435D89DECA6}" destId="{03D7DE73-8C82-4673-9E0E-53B13E07248B}" srcOrd="0" destOrd="0" presId="urn:microsoft.com/office/officeart/2008/layout/VerticalCurvedList"/>
    <dgm:cxn modelId="{48840D0E-5703-48FC-8D03-D89FF3286A15}" type="presParOf" srcId="{03D7DE73-8C82-4673-9E0E-53B13E07248B}" destId="{3E1CACC0-C037-4BF3-B73E-C6CD9BC3869C}" srcOrd="0" destOrd="0" presId="urn:microsoft.com/office/officeart/2008/layout/VerticalCurvedList"/>
    <dgm:cxn modelId="{9FB0764A-E34C-4A8E-B91A-3C78BA630598}" type="presParOf" srcId="{03D7DE73-8C82-4673-9E0E-53B13E07248B}" destId="{AF00191F-305C-4B53-A305-0C428EF0ABF2}" srcOrd="1" destOrd="0" presId="urn:microsoft.com/office/officeart/2008/layout/VerticalCurvedList"/>
    <dgm:cxn modelId="{FA4886EC-2FD5-416B-A57A-307AF1DFE5E1}" type="presParOf" srcId="{03D7DE73-8C82-4673-9E0E-53B13E07248B}" destId="{ECAC8893-D87B-4786-BEE7-11819CC49E68}" srcOrd="2" destOrd="0" presId="urn:microsoft.com/office/officeart/2008/layout/VerticalCurvedList"/>
    <dgm:cxn modelId="{DA14D9F4-93A4-4530-9DFE-7C35AA8E4C1B}" type="presParOf" srcId="{03D7DE73-8C82-4673-9E0E-53B13E07248B}" destId="{DF0EC572-10E1-4021-8A50-D1D8FF4FD19F}" srcOrd="3" destOrd="0" presId="urn:microsoft.com/office/officeart/2008/layout/VerticalCurvedList"/>
    <dgm:cxn modelId="{4415FF46-4229-48B1-9647-12C2655918AA}" type="presParOf" srcId="{E3DF76BA-D8E4-4DFD-8718-1435D89DECA6}" destId="{CA287D09-0ACB-40B4-AB07-3E278367FE0A}" srcOrd="1" destOrd="0" presId="urn:microsoft.com/office/officeart/2008/layout/VerticalCurvedList"/>
    <dgm:cxn modelId="{F0ED9661-205B-48F2-ABF9-FF831A994396}" type="presParOf" srcId="{E3DF76BA-D8E4-4DFD-8718-1435D89DECA6}" destId="{6CA772B6-5D42-4417-88F8-33F40DDFD25D}" srcOrd="2" destOrd="0" presId="urn:microsoft.com/office/officeart/2008/layout/VerticalCurvedList"/>
    <dgm:cxn modelId="{98D70D43-13D5-41BF-9A3F-F9A5E2E91ED0}" type="presParOf" srcId="{6CA772B6-5D42-4417-88F8-33F40DDFD25D}" destId="{51FF7416-9711-4DFB-83B2-54D06BFE4AED}" srcOrd="0" destOrd="0" presId="urn:microsoft.com/office/officeart/2008/layout/VerticalCurvedList"/>
    <dgm:cxn modelId="{BB309D89-B8F1-4329-A588-6175531B9C4C}" type="presParOf" srcId="{E3DF76BA-D8E4-4DFD-8718-1435D89DECA6}" destId="{B9723D51-FDC0-45F2-9252-8DD6613CBCEC}" srcOrd="3" destOrd="0" presId="urn:microsoft.com/office/officeart/2008/layout/VerticalCurvedList"/>
    <dgm:cxn modelId="{B91A773D-C114-4349-B8A9-D852BED1F399}" type="presParOf" srcId="{E3DF76BA-D8E4-4DFD-8718-1435D89DECA6}" destId="{AAEA13A4-53D6-4DAB-926F-150D2B975EBC}" srcOrd="4" destOrd="0" presId="urn:microsoft.com/office/officeart/2008/layout/VerticalCurvedList"/>
    <dgm:cxn modelId="{5EA30520-EC87-4CB1-9A6F-6F460D0B5839}" type="presParOf" srcId="{AAEA13A4-53D6-4DAB-926F-150D2B975EBC}" destId="{AFD3DE2F-96DD-4CDA-A9B5-C61729E3ED03}" srcOrd="0" destOrd="0" presId="urn:microsoft.com/office/officeart/2008/layout/VerticalCurvedList"/>
    <dgm:cxn modelId="{F707F1F6-D772-402E-BB67-F63C258EE4B9}" type="presParOf" srcId="{E3DF76BA-D8E4-4DFD-8718-1435D89DECA6}" destId="{E5954F6A-55D1-4FD3-BA57-1508E4E6E2C1}" srcOrd="5" destOrd="0" presId="urn:microsoft.com/office/officeart/2008/layout/VerticalCurvedList"/>
    <dgm:cxn modelId="{839036EC-E066-46BB-B2E7-B1CE72FC41D9}" type="presParOf" srcId="{E3DF76BA-D8E4-4DFD-8718-1435D89DECA6}" destId="{988B17C4-773C-4793-9AF1-732EF05D5F5D}" srcOrd="6" destOrd="0" presId="urn:microsoft.com/office/officeart/2008/layout/VerticalCurvedList"/>
    <dgm:cxn modelId="{3C9BD66D-4E5F-46E5-BA8C-D2CA585BC3E5}" type="presParOf" srcId="{988B17C4-773C-4793-9AF1-732EF05D5F5D}" destId="{A592056F-DB3F-429C-BE85-1B0C6CFD504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A11EB89-B024-4D5C-9757-EBAFBDEDC6F4}"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s-VE"/>
        </a:p>
      </dgm:t>
    </dgm:pt>
    <dgm:pt modelId="{EC4BB4F7-C168-4E38-BDE9-ACCC36FC3902}">
      <dgm:prSet custT="1"/>
      <dgm:spPr/>
      <dgm:t>
        <a:bodyPr/>
        <a:lstStyle/>
        <a:p>
          <a:pPr algn="just" rtl="0"/>
          <a:r>
            <a:rPr lang="es-VE" sz="2400" dirty="0" smtClean="0"/>
            <a:t>La vigilancia de </a:t>
          </a:r>
          <a:r>
            <a:rPr lang="es-VE" sz="2400" dirty="0" smtClean="0"/>
            <a:t>EVC </a:t>
          </a:r>
          <a:r>
            <a:rPr lang="es-VE" sz="2400" dirty="0" smtClean="0"/>
            <a:t>se lleva a cabo por medio del seguimiento diario de todas las admisiones  al hospital local.</a:t>
          </a:r>
          <a:endParaRPr lang="es-VE" sz="2400" dirty="0"/>
        </a:p>
      </dgm:t>
    </dgm:pt>
    <dgm:pt modelId="{A1071C1D-D33C-43C0-8800-6FF6DEF0EED2}" type="parTrans" cxnId="{969AF1BB-4FCE-42E8-900A-D33D16A7AD72}">
      <dgm:prSet/>
      <dgm:spPr/>
      <dgm:t>
        <a:bodyPr/>
        <a:lstStyle/>
        <a:p>
          <a:endParaRPr lang="es-VE"/>
        </a:p>
      </dgm:t>
    </dgm:pt>
    <dgm:pt modelId="{B7451C54-3154-4656-ABB4-5CC85F3A5291}" type="sibTrans" cxnId="{969AF1BB-4FCE-42E8-900A-D33D16A7AD72}">
      <dgm:prSet/>
      <dgm:spPr/>
      <dgm:t>
        <a:bodyPr/>
        <a:lstStyle/>
        <a:p>
          <a:endParaRPr lang="es-VE"/>
        </a:p>
      </dgm:t>
    </dgm:pt>
    <dgm:pt modelId="{241C6A11-DB00-42EC-ADA8-FF7D16676F4E}">
      <dgm:prSet custT="1"/>
      <dgm:spPr/>
      <dgm:t>
        <a:bodyPr/>
        <a:lstStyle/>
        <a:p>
          <a:pPr algn="just" rtl="0"/>
          <a:r>
            <a:rPr lang="es-VE" sz="2400" dirty="0" smtClean="0"/>
            <a:t>Si se sospechaba EVC, el paciente era evaluado en el hospital por uno de los neurólogos del estudio.</a:t>
          </a:r>
          <a:endParaRPr lang="es-VE" sz="2400" dirty="0"/>
        </a:p>
      </dgm:t>
    </dgm:pt>
    <dgm:pt modelId="{30F62401-ECAC-480A-A777-65987585E290}" type="parTrans" cxnId="{863A6121-DA8D-4FE2-B490-70EAC32BC873}">
      <dgm:prSet/>
      <dgm:spPr/>
      <dgm:t>
        <a:bodyPr/>
        <a:lstStyle/>
        <a:p>
          <a:endParaRPr lang="es-VE"/>
        </a:p>
      </dgm:t>
    </dgm:pt>
    <dgm:pt modelId="{FCBA05AE-6CE6-4622-BFF3-8722581C460D}" type="sibTrans" cxnId="{863A6121-DA8D-4FE2-B490-70EAC32BC873}">
      <dgm:prSet/>
      <dgm:spPr/>
      <dgm:t>
        <a:bodyPr/>
        <a:lstStyle/>
        <a:p>
          <a:endParaRPr lang="es-VE"/>
        </a:p>
      </dgm:t>
    </dgm:pt>
    <dgm:pt modelId="{4D855645-F257-474B-8AA5-B3CEB6E1A20E}">
      <dgm:prSet custT="1"/>
      <dgm:spPr/>
      <dgm:t>
        <a:bodyPr/>
        <a:lstStyle/>
        <a:p>
          <a:pPr algn="just" rtl="0"/>
          <a:r>
            <a:rPr lang="es-VE" sz="2400" dirty="0" smtClean="0"/>
            <a:t>Signos y síntomas neurológicos eran observados por un médico del estudio en el examen bienal </a:t>
          </a:r>
          <a:r>
            <a:rPr lang="es-VE" sz="2400" dirty="0" smtClean="0">
              <a:sym typeface="Wingdings" panose="05000000000000000000" pitchFamily="2" charset="2"/>
            </a:rPr>
            <a:t></a:t>
          </a:r>
          <a:r>
            <a:rPr lang="es-VE" sz="2400" dirty="0" smtClean="0"/>
            <a:t> eran seguidos de forma detallada en la consulta neurología</a:t>
          </a:r>
          <a:endParaRPr lang="es-VE" sz="2400" dirty="0"/>
        </a:p>
      </dgm:t>
    </dgm:pt>
    <dgm:pt modelId="{AC53DC0B-F92F-4209-9D50-AC9F0DEB39D8}" type="parTrans" cxnId="{4541BDFB-02F5-4199-A966-BD759D93F5AE}">
      <dgm:prSet/>
      <dgm:spPr/>
      <dgm:t>
        <a:bodyPr/>
        <a:lstStyle/>
        <a:p>
          <a:endParaRPr lang="es-VE"/>
        </a:p>
      </dgm:t>
    </dgm:pt>
    <dgm:pt modelId="{BE7B8A3A-596F-4D3B-AF6B-CFE3845465F1}" type="sibTrans" cxnId="{4541BDFB-02F5-4199-A966-BD759D93F5AE}">
      <dgm:prSet/>
      <dgm:spPr/>
      <dgm:t>
        <a:bodyPr/>
        <a:lstStyle/>
        <a:p>
          <a:endParaRPr lang="es-VE"/>
        </a:p>
      </dgm:t>
    </dgm:pt>
    <dgm:pt modelId="{705F111C-8848-48CD-BF4B-FE66F32D40CE}" type="pres">
      <dgm:prSet presAssocID="{CA11EB89-B024-4D5C-9757-EBAFBDEDC6F4}" presName="outerComposite" presStyleCnt="0">
        <dgm:presLayoutVars>
          <dgm:chMax val="5"/>
          <dgm:dir/>
          <dgm:resizeHandles val="exact"/>
        </dgm:presLayoutVars>
      </dgm:prSet>
      <dgm:spPr/>
      <dgm:t>
        <a:bodyPr/>
        <a:lstStyle/>
        <a:p>
          <a:endParaRPr lang="es-VE"/>
        </a:p>
      </dgm:t>
    </dgm:pt>
    <dgm:pt modelId="{81B9FCDB-1FD6-4736-86C6-6DECCCD25FA1}" type="pres">
      <dgm:prSet presAssocID="{CA11EB89-B024-4D5C-9757-EBAFBDEDC6F4}" presName="dummyMaxCanvas" presStyleCnt="0">
        <dgm:presLayoutVars/>
      </dgm:prSet>
      <dgm:spPr/>
    </dgm:pt>
    <dgm:pt modelId="{3AAAD2E3-301E-412E-9346-BFDB95B96D84}" type="pres">
      <dgm:prSet presAssocID="{CA11EB89-B024-4D5C-9757-EBAFBDEDC6F4}" presName="ThreeNodes_1" presStyleLbl="node1" presStyleIdx="0" presStyleCnt="3">
        <dgm:presLayoutVars>
          <dgm:bulletEnabled val="1"/>
        </dgm:presLayoutVars>
      </dgm:prSet>
      <dgm:spPr/>
      <dgm:t>
        <a:bodyPr/>
        <a:lstStyle/>
        <a:p>
          <a:endParaRPr lang="es-VE"/>
        </a:p>
      </dgm:t>
    </dgm:pt>
    <dgm:pt modelId="{EB36CAA3-F81F-433A-A570-285FE64EAF62}" type="pres">
      <dgm:prSet presAssocID="{CA11EB89-B024-4D5C-9757-EBAFBDEDC6F4}" presName="ThreeNodes_2" presStyleLbl="node1" presStyleIdx="1" presStyleCnt="3">
        <dgm:presLayoutVars>
          <dgm:bulletEnabled val="1"/>
        </dgm:presLayoutVars>
      </dgm:prSet>
      <dgm:spPr/>
      <dgm:t>
        <a:bodyPr/>
        <a:lstStyle/>
        <a:p>
          <a:endParaRPr lang="es-VE"/>
        </a:p>
      </dgm:t>
    </dgm:pt>
    <dgm:pt modelId="{F7148039-9F78-48E3-A090-0F38115C8386}" type="pres">
      <dgm:prSet presAssocID="{CA11EB89-B024-4D5C-9757-EBAFBDEDC6F4}" presName="ThreeNodes_3" presStyleLbl="node1" presStyleIdx="2" presStyleCnt="3">
        <dgm:presLayoutVars>
          <dgm:bulletEnabled val="1"/>
        </dgm:presLayoutVars>
      </dgm:prSet>
      <dgm:spPr/>
      <dgm:t>
        <a:bodyPr/>
        <a:lstStyle/>
        <a:p>
          <a:endParaRPr lang="es-VE"/>
        </a:p>
      </dgm:t>
    </dgm:pt>
    <dgm:pt modelId="{AE439DA6-6B9E-4491-A574-BB2D29276BF1}" type="pres">
      <dgm:prSet presAssocID="{CA11EB89-B024-4D5C-9757-EBAFBDEDC6F4}" presName="ThreeConn_1-2" presStyleLbl="fgAccFollowNode1" presStyleIdx="0" presStyleCnt="2">
        <dgm:presLayoutVars>
          <dgm:bulletEnabled val="1"/>
        </dgm:presLayoutVars>
      </dgm:prSet>
      <dgm:spPr/>
      <dgm:t>
        <a:bodyPr/>
        <a:lstStyle/>
        <a:p>
          <a:endParaRPr lang="es-VE"/>
        </a:p>
      </dgm:t>
    </dgm:pt>
    <dgm:pt modelId="{D0DE4DEF-42F9-47DC-A5BA-779D269EC571}" type="pres">
      <dgm:prSet presAssocID="{CA11EB89-B024-4D5C-9757-EBAFBDEDC6F4}" presName="ThreeConn_2-3" presStyleLbl="fgAccFollowNode1" presStyleIdx="1" presStyleCnt="2">
        <dgm:presLayoutVars>
          <dgm:bulletEnabled val="1"/>
        </dgm:presLayoutVars>
      </dgm:prSet>
      <dgm:spPr/>
      <dgm:t>
        <a:bodyPr/>
        <a:lstStyle/>
        <a:p>
          <a:endParaRPr lang="es-VE"/>
        </a:p>
      </dgm:t>
    </dgm:pt>
    <dgm:pt modelId="{1E025504-71B2-487E-BF42-85129ABCB421}" type="pres">
      <dgm:prSet presAssocID="{CA11EB89-B024-4D5C-9757-EBAFBDEDC6F4}" presName="ThreeNodes_1_text" presStyleLbl="node1" presStyleIdx="2" presStyleCnt="3">
        <dgm:presLayoutVars>
          <dgm:bulletEnabled val="1"/>
        </dgm:presLayoutVars>
      </dgm:prSet>
      <dgm:spPr/>
      <dgm:t>
        <a:bodyPr/>
        <a:lstStyle/>
        <a:p>
          <a:endParaRPr lang="es-VE"/>
        </a:p>
      </dgm:t>
    </dgm:pt>
    <dgm:pt modelId="{272FA2E2-3EF2-4469-A96D-92E1DAD43503}" type="pres">
      <dgm:prSet presAssocID="{CA11EB89-B024-4D5C-9757-EBAFBDEDC6F4}" presName="ThreeNodes_2_text" presStyleLbl="node1" presStyleIdx="2" presStyleCnt="3">
        <dgm:presLayoutVars>
          <dgm:bulletEnabled val="1"/>
        </dgm:presLayoutVars>
      </dgm:prSet>
      <dgm:spPr/>
      <dgm:t>
        <a:bodyPr/>
        <a:lstStyle/>
        <a:p>
          <a:endParaRPr lang="es-VE"/>
        </a:p>
      </dgm:t>
    </dgm:pt>
    <dgm:pt modelId="{EC1049B1-1BD8-4DD7-A560-E0DBEF71D6CB}" type="pres">
      <dgm:prSet presAssocID="{CA11EB89-B024-4D5C-9757-EBAFBDEDC6F4}" presName="ThreeNodes_3_text" presStyleLbl="node1" presStyleIdx="2" presStyleCnt="3">
        <dgm:presLayoutVars>
          <dgm:bulletEnabled val="1"/>
        </dgm:presLayoutVars>
      </dgm:prSet>
      <dgm:spPr/>
      <dgm:t>
        <a:bodyPr/>
        <a:lstStyle/>
        <a:p>
          <a:endParaRPr lang="es-VE"/>
        </a:p>
      </dgm:t>
    </dgm:pt>
  </dgm:ptLst>
  <dgm:cxnLst>
    <dgm:cxn modelId="{4541BDFB-02F5-4199-A966-BD759D93F5AE}" srcId="{CA11EB89-B024-4D5C-9757-EBAFBDEDC6F4}" destId="{4D855645-F257-474B-8AA5-B3CEB6E1A20E}" srcOrd="2" destOrd="0" parTransId="{AC53DC0B-F92F-4209-9D50-AC9F0DEB39D8}" sibTransId="{BE7B8A3A-596F-4D3B-AF6B-CFE3845465F1}"/>
    <dgm:cxn modelId="{BD2D7DB0-012D-4C52-9C3D-EB7A0ABE41D9}" type="presOf" srcId="{4D855645-F257-474B-8AA5-B3CEB6E1A20E}" destId="{EC1049B1-1BD8-4DD7-A560-E0DBEF71D6CB}" srcOrd="1" destOrd="0" presId="urn:microsoft.com/office/officeart/2005/8/layout/vProcess5"/>
    <dgm:cxn modelId="{E0632F88-6735-4ECC-8556-DD78CFC13C37}" type="presOf" srcId="{EC4BB4F7-C168-4E38-BDE9-ACCC36FC3902}" destId="{3AAAD2E3-301E-412E-9346-BFDB95B96D84}" srcOrd="0" destOrd="0" presId="urn:microsoft.com/office/officeart/2005/8/layout/vProcess5"/>
    <dgm:cxn modelId="{8939712A-8792-499E-BDB5-E78AF521B9ED}" type="presOf" srcId="{241C6A11-DB00-42EC-ADA8-FF7D16676F4E}" destId="{272FA2E2-3EF2-4469-A96D-92E1DAD43503}" srcOrd="1" destOrd="0" presId="urn:microsoft.com/office/officeart/2005/8/layout/vProcess5"/>
    <dgm:cxn modelId="{B34B5044-5C82-446F-B4CD-66F920B68B83}" type="presOf" srcId="{241C6A11-DB00-42EC-ADA8-FF7D16676F4E}" destId="{EB36CAA3-F81F-433A-A570-285FE64EAF62}" srcOrd="0" destOrd="0" presId="urn:microsoft.com/office/officeart/2005/8/layout/vProcess5"/>
    <dgm:cxn modelId="{969AF1BB-4FCE-42E8-900A-D33D16A7AD72}" srcId="{CA11EB89-B024-4D5C-9757-EBAFBDEDC6F4}" destId="{EC4BB4F7-C168-4E38-BDE9-ACCC36FC3902}" srcOrd="0" destOrd="0" parTransId="{A1071C1D-D33C-43C0-8800-6FF6DEF0EED2}" sibTransId="{B7451C54-3154-4656-ABB4-5CC85F3A5291}"/>
    <dgm:cxn modelId="{9AB6A7AE-AB7A-41BA-9683-85687EF0FC24}" type="presOf" srcId="{CA11EB89-B024-4D5C-9757-EBAFBDEDC6F4}" destId="{705F111C-8848-48CD-BF4B-FE66F32D40CE}" srcOrd="0" destOrd="0" presId="urn:microsoft.com/office/officeart/2005/8/layout/vProcess5"/>
    <dgm:cxn modelId="{7C2C5C25-A33E-4B87-A866-A4FFCBDF6ECB}" type="presOf" srcId="{4D855645-F257-474B-8AA5-B3CEB6E1A20E}" destId="{F7148039-9F78-48E3-A090-0F38115C8386}" srcOrd="0" destOrd="0" presId="urn:microsoft.com/office/officeart/2005/8/layout/vProcess5"/>
    <dgm:cxn modelId="{F88DCC07-DC83-4C98-B059-55264ACE04D0}" type="presOf" srcId="{B7451C54-3154-4656-ABB4-5CC85F3A5291}" destId="{AE439DA6-6B9E-4491-A574-BB2D29276BF1}" srcOrd="0" destOrd="0" presId="urn:microsoft.com/office/officeart/2005/8/layout/vProcess5"/>
    <dgm:cxn modelId="{863A6121-DA8D-4FE2-B490-70EAC32BC873}" srcId="{CA11EB89-B024-4D5C-9757-EBAFBDEDC6F4}" destId="{241C6A11-DB00-42EC-ADA8-FF7D16676F4E}" srcOrd="1" destOrd="0" parTransId="{30F62401-ECAC-480A-A777-65987585E290}" sibTransId="{FCBA05AE-6CE6-4622-BFF3-8722581C460D}"/>
    <dgm:cxn modelId="{629EC43C-3CBC-48EB-B599-1FD67E799742}" type="presOf" srcId="{EC4BB4F7-C168-4E38-BDE9-ACCC36FC3902}" destId="{1E025504-71B2-487E-BF42-85129ABCB421}" srcOrd="1" destOrd="0" presId="urn:microsoft.com/office/officeart/2005/8/layout/vProcess5"/>
    <dgm:cxn modelId="{44BC1C60-3091-45A2-85A0-E96CF2392C00}" type="presOf" srcId="{FCBA05AE-6CE6-4622-BFF3-8722581C460D}" destId="{D0DE4DEF-42F9-47DC-A5BA-779D269EC571}" srcOrd="0" destOrd="0" presId="urn:microsoft.com/office/officeart/2005/8/layout/vProcess5"/>
    <dgm:cxn modelId="{4EFE8138-55B0-40DE-A731-2CE50CDCB32A}" type="presParOf" srcId="{705F111C-8848-48CD-BF4B-FE66F32D40CE}" destId="{81B9FCDB-1FD6-4736-86C6-6DECCCD25FA1}" srcOrd="0" destOrd="0" presId="urn:microsoft.com/office/officeart/2005/8/layout/vProcess5"/>
    <dgm:cxn modelId="{C6A51419-5060-48E1-9CB9-7BDED48FD8A3}" type="presParOf" srcId="{705F111C-8848-48CD-BF4B-FE66F32D40CE}" destId="{3AAAD2E3-301E-412E-9346-BFDB95B96D84}" srcOrd="1" destOrd="0" presId="urn:microsoft.com/office/officeart/2005/8/layout/vProcess5"/>
    <dgm:cxn modelId="{14D3137B-7736-41CC-8F13-C32558AD08D8}" type="presParOf" srcId="{705F111C-8848-48CD-BF4B-FE66F32D40CE}" destId="{EB36CAA3-F81F-433A-A570-285FE64EAF62}" srcOrd="2" destOrd="0" presId="urn:microsoft.com/office/officeart/2005/8/layout/vProcess5"/>
    <dgm:cxn modelId="{9B6E023D-A4FD-4A24-85A8-D67257074487}" type="presParOf" srcId="{705F111C-8848-48CD-BF4B-FE66F32D40CE}" destId="{F7148039-9F78-48E3-A090-0F38115C8386}" srcOrd="3" destOrd="0" presId="urn:microsoft.com/office/officeart/2005/8/layout/vProcess5"/>
    <dgm:cxn modelId="{038ABD5E-7E86-45C3-85BA-9F051D7A060A}" type="presParOf" srcId="{705F111C-8848-48CD-BF4B-FE66F32D40CE}" destId="{AE439DA6-6B9E-4491-A574-BB2D29276BF1}" srcOrd="4" destOrd="0" presId="urn:microsoft.com/office/officeart/2005/8/layout/vProcess5"/>
    <dgm:cxn modelId="{3DB62EAB-F660-4513-8BCE-77642ECB6B2A}" type="presParOf" srcId="{705F111C-8848-48CD-BF4B-FE66F32D40CE}" destId="{D0DE4DEF-42F9-47DC-A5BA-779D269EC571}" srcOrd="5" destOrd="0" presId="urn:microsoft.com/office/officeart/2005/8/layout/vProcess5"/>
    <dgm:cxn modelId="{3F2BFD21-5758-409A-A05C-2F6CEDC54F5E}" type="presParOf" srcId="{705F111C-8848-48CD-BF4B-FE66F32D40CE}" destId="{1E025504-71B2-487E-BF42-85129ABCB421}" srcOrd="6" destOrd="0" presId="urn:microsoft.com/office/officeart/2005/8/layout/vProcess5"/>
    <dgm:cxn modelId="{71E1F2F0-FA07-4298-90B6-7733069AB0BF}" type="presParOf" srcId="{705F111C-8848-48CD-BF4B-FE66F32D40CE}" destId="{272FA2E2-3EF2-4469-A96D-92E1DAD43503}" srcOrd="7" destOrd="0" presId="urn:microsoft.com/office/officeart/2005/8/layout/vProcess5"/>
    <dgm:cxn modelId="{71119CC3-A1E7-4F09-A85A-B9767E78358E}" type="presParOf" srcId="{705F111C-8848-48CD-BF4B-FE66F32D40CE}" destId="{EC1049B1-1BD8-4DD7-A560-E0DBEF71D6CB}"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02EB700-9686-489A-A08D-B4A93DAB77DF}"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s-VE"/>
        </a:p>
      </dgm:t>
    </dgm:pt>
    <dgm:pt modelId="{8B1ED98E-9B1E-4FCA-B03F-82F57F4C7916}">
      <dgm:prSet custT="1"/>
      <dgm:spPr/>
      <dgm:t>
        <a:bodyPr/>
        <a:lstStyle/>
        <a:p>
          <a:pPr algn="just" rtl="0"/>
          <a:r>
            <a:rPr lang="es-VE" sz="2400" dirty="0" smtClean="0"/>
            <a:t>Todas las circunstancias relacionadas a todas las enfermedades y la muerte  de cada sujeto fueron evaluados por revisión de toda información médica disponible (hospital, registros médicos y los datos de la autopsia)</a:t>
          </a:r>
          <a:endParaRPr lang="es-VE" sz="2400" dirty="0"/>
        </a:p>
      </dgm:t>
    </dgm:pt>
    <dgm:pt modelId="{CE3429F9-C470-475F-BC55-D8A0C852CB71}" type="parTrans" cxnId="{63B4FB78-BF35-4F0F-857C-229630EED014}">
      <dgm:prSet/>
      <dgm:spPr/>
      <dgm:t>
        <a:bodyPr/>
        <a:lstStyle/>
        <a:p>
          <a:endParaRPr lang="es-VE"/>
        </a:p>
      </dgm:t>
    </dgm:pt>
    <dgm:pt modelId="{2FB08BAE-E209-4DF9-9DE4-27C47A7CCA4D}" type="sibTrans" cxnId="{63B4FB78-BF35-4F0F-857C-229630EED014}">
      <dgm:prSet/>
      <dgm:spPr/>
      <dgm:t>
        <a:bodyPr/>
        <a:lstStyle/>
        <a:p>
          <a:endParaRPr lang="es-VE"/>
        </a:p>
      </dgm:t>
    </dgm:pt>
    <dgm:pt modelId="{44067C13-329E-4F96-92ED-B749EE2EE32B}">
      <dgm:prSet custT="1"/>
      <dgm:spPr/>
      <dgm:t>
        <a:bodyPr/>
        <a:lstStyle/>
        <a:p>
          <a:pPr algn="just" rtl="0"/>
          <a:r>
            <a:rPr lang="es-VE" sz="2400" dirty="0" smtClean="0"/>
            <a:t>Datos clínicos fueron revisados por un panel de médicos </a:t>
          </a:r>
          <a:r>
            <a:rPr lang="es-VE" sz="2400" dirty="0" smtClean="0">
              <a:sym typeface="Wingdings" panose="05000000000000000000" pitchFamily="2" charset="2"/>
            </a:rPr>
            <a:t></a:t>
          </a:r>
          <a:r>
            <a:rPr lang="es-VE" sz="2400" dirty="0" smtClean="0"/>
            <a:t> determinar si cumplían los criterios mínimos para el diagnóstico de la enfermedad en estudio y para determinar la causa de muerte subyacente.</a:t>
          </a:r>
          <a:endParaRPr lang="es-VE" sz="2400" dirty="0"/>
        </a:p>
      </dgm:t>
    </dgm:pt>
    <dgm:pt modelId="{28E02186-35FA-4EAA-B6D1-76565D92BA70}" type="parTrans" cxnId="{A558ADE9-FB2D-47BD-9848-B2087AFBBE2A}">
      <dgm:prSet/>
      <dgm:spPr/>
      <dgm:t>
        <a:bodyPr/>
        <a:lstStyle/>
        <a:p>
          <a:endParaRPr lang="es-VE"/>
        </a:p>
      </dgm:t>
    </dgm:pt>
    <dgm:pt modelId="{26EFFB30-7B4D-470C-B289-5FFCFD10D3B9}" type="sibTrans" cxnId="{A558ADE9-FB2D-47BD-9848-B2087AFBBE2A}">
      <dgm:prSet/>
      <dgm:spPr/>
      <dgm:t>
        <a:bodyPr/>
        <a:lstStyle/>
        <a:p>
          <a:endParaRPr lang="es-VE"/>
        </a:p>
      </dgm:t>
    </dgm:pt>
    <dgm:pt modelId="{E5231C13-0B03-4620-B14E-23734FAEC888}" type="pres">
      <dgm:prSet presAssocID="{402EB700-9686-489A-A08D-B4A93DAB77DF}" presName="outerComposite" presStyleCnt="0">
        <dgm:presLayoutVars>
          <dgm:chMax val="5"/>
          <dgm:dir/>
          <dgm:resizeHandles val="exact"/>
        </dgm:presLayoutVars>
      </dgm:prSet>
      <dgm:spPr/>
      <dgm:t>
        <a:bodyPr/>
        <a:lstStyle/>
        <a:p>
          <a:endParaRPr lang="es-VE"/>
        </a:p>
      </dgm:t>
    </dgm:pt>
    <dgm:pt modelId="{9709E6BB-48CE-4D44-992F-0A146C2E6C01}" type="pres">
      <dgm:prSet presAssocID="{402EB700-9686-489A-A08D-B4A93DAB77DF}" presName="dummyMaxCanvas" presStyleCnt="0">
        <dgm:presLayoutVars/>
      </dgm:prSet>
      <dgm:spPr/>
    </dgm:pt>
    <dgm:pt modelId="{AE695122-EDEA-496B-A76D-EB9D74AABBC3}" type="pres">
      <dgm:prSet presAssocID="{402EB700-9686-489A-A08D-B4A93DAB77DF}" presName="TwoNodes_1" presStyleLbl="node1" presStyleIdx="0" presStyleCnt="2">
        <dgm:presLayoutVars>
          <dgm:bulletEnabled val="1"/>
        </dgm:presLayoutVars>
      </dgm:prSet>
      <dgm:spPr/>
      <dgm:t>
        <a:bodyPr/>
        <a:lstStyle/>
        <a:p>
          <a:endParaRPr lang="es-VE"/>
        </a:p>
      </dgm:t>
    </dgm:pt>
    <dgm:pt modelId="{0DF6164C-7C04-47F7-B799-3069E052E4D9}" type="pres">
      <dgm:prSet presAssocID="{402EB700-9686-489A-A08D-B4A93DAB77DF}" presName="TwoNodes_2" presStyleLbl="node1" presStyleIdx="1" presStyleCnt="2">
        <dgm:presLayoutVars>
          <dgm:bulletEnabled val="1"/>
        </dgm:presLayoutVars>
      </dgm:prSet>
      <dgm:spPr/>
      <dgm:t>
        <a:bodyPr/>
        <a:lstStyle/>
        <a:p>
          <a:endParaRPr lang="es-VE"/>
        </a:p>
      </dgm:t>
    </dgm:pt>
    <dgm:pt modelId="{45CF6A59-E5C5-44F2-81E7-6887AF227DD0}" type="pres">
      <dgm:prSet presAssocID="{402EB700-9686-489A-A08D-B4A93DAB77DF}" presName="TwoConn_1-2" presStyleLbl="fgAccFollowNode1" presStyleIdx="0" presStyleCnt="1">
        <dgm:presLayoutVars>
          <dgm:bulletEnabled val="1"/>
        </dgm:presLayoutVars>
      </dgm:prSet>
      <dgm:spPr/>
      <dgm:t>
        <a:bodyPr/>
        <a:lstStyle/>
        <a:p>
          <a:endParaRPr lang="es-VE"/>
        </a:p>
      </dgm:t>
    </dgm:pt>
    <dgm:pt modelId="{E7514D89-4506-4EA7-B819-0B9AF4C809C5}" type="pres">
      <dgm:prSet presAssocID="{402EB700-9686-489A-A08D-B4A93DAB77DF}" presName="TwoNodes_1_text" presStyleLbl="node1" presStyleIdx="1" presStyleCnt="2">
        <dgm:presLayoutVars>
          <dgm:bulletEnabled val="1"/>
        </dgm:presLayoutVars>
      </dgm:prSet>
      <dgm:spPr/>
      <dgm:t>
        <a:bodyPr/>
        <a:lstStyle/>
        <a:p>
          <a:endParaRPr lang="es-VE"/>
        </a:p>
      </dgm:t>
    </dgm:pt>
    <dgm:pt modelId="{9FCAA1AA-53AF-4F0F-A7D2-D967197DF499}" type="pres">
      <dgm:prSet presAssocID="{402EB700-9686-489A-A08D-B4A93DAB77DF}" presName="TwoNodes_2_text" presStyleLbl="node1" presStyleIdx="1" presStyleCnt="2">
        <dgm:presLayoutVars>
          <dgm:bulletEnabled val="1"/>
        </dgm:presLayoutVars>
      </dgm:prSet>
      <dgm:spPr/>
      <dgm:t>
        <a:bodyPr/>
        <a:lstStyle/>
        <a:p>
          <a:endParaRPr lang="es-VE"/>
        </a:p>
      </dgm:t>
    </dgm:pt>
  </dgm:ptLst>
  <dgm:cxnLst>
    <dgm:cxn modelId="{40BBD9EA-7C23-4315-B30C-5E5F0FB0DE0E}" type="presOf" srcId="{8B1ED98E-9B1E-4FCA-B03F-82F57F4C7916}" destId="{E7514D89-4506-4EA7-B819-0B9AF4C809C5}" srcOrd="1" destOrd="0" presId="urn:microsoft.com/office/officeart/2005/8/layout/vProcess5"/>
    <dgm:cxn modelId="{C392C176-0AB6-4F03-8659-7F843109CD92}" type="presOf" srcId="{402EB700-9686-489A-A08D-B4A93DAB77DF}" destId="{E5231C13-0B03-4620-B14E-23734FAEC888}" srcOrd="0" destOrd="0" presId="urn:microsoft.com/office/officeart/2005/8/layout/vProcess5"/>
    <dgm:cxn modelId="{63B4FB78-BF35-4F0F-857C-229630EED014}" srcId="{402EB700-9686-489A-A08D-B4A93DAB77DF}" destId="{8B1ED98E-9B1E-4FCA-B03F-82F57F4C7916}" srcOrd="0" destOrd="0" parTransId="{CE3429F9-C470-475F-BC55-D8A0C852CB71}" sibTransId="{2FB08BAE-E209-4DF9-9DE4-27C47A7CCA4D}"/>
    <dgm:cxn modelId="{81EA1735-4BD6-4D52-8DF1-B4C4AFEBD06A}" type="presOf" srcId="{44067C13-329E-4F96-92ED-B749EE2EE32B}" destId="{0DF6164C-7C04-47F7-B799-3069E052E4D9}" srcOrd="0" destOrd="0" presId="urn:microsoft.com/office/officeart/2005/8/layout/vProcess5"/>
    <dgm:cxn modelId="{C6775764-5232-46BA-A5DB-3C32232C7709}" type="presOf" srcId="{8B1ED98E-9B1E-4FCA-B03F-82F57F4C7916}" destId="{AE695122-EDEA-496B-A76D-EB9D74AABBC3}" srcOrd="0" destOrd="0" presId="urn:microsoft.com/office/officeart/2005/8/layout/vProcess5"/>
    <dgm:cxn modelId="{6A636A49-DBC7-4C01-8901-66703CAB1922}" type="presOf" srcId="{44067C13-329E-4F96-92ED-B749EE2EE32B}" destId="{9FCAA1AA-53AF-4F0F-A7D2-D967197DF499}" srcOrd="1" destOrd="0" presId="urn:microsoft.com/office/officeart/2005/8/layout/vProcess5"/>
    <dgm:cxn modelId="{B05A96A4-5ADD-4375-A629-13C2ABFD26DC}" type="presOf" srcId="{2FB08BAE-E209-4DF9-9DE4-27C47A7CCA4D}" destId="{45CF6A59-E5C5-44F2-81E7-6887AF227DD0}" srcOrd="0" destOrd="0" presId="urn:microsoft.com/office/officeart/2005/8/layout/vProcess5"/>
    <dgm:cxn modelId="{A558ADE9-FB2D-47BD-9848-B2087AFBBE2A}" srcId="{402EB700-9686-489A-A08D-B4A93DAB77DF}" destId="{44067C13-329E-4F96-92ED-B749EE2EE32B}" srcOrd="1" destOrd="0" parTransId="{28E02186-35FA-4EAA-B6D1-76565D92BA70}" sibTransId="{26EFFB30-7B4D-470C-B289-5FFCFD10D3B9}"/>
    <dgm:cxn modelId="{4DD58494-D7AB-42CE-B92C-A8D5F3D292AB}" type="presParOf" srcId="{E5231C13-0B03-4620-B14E-23734FAEC888}" destId="{9709E6BB-48CE-4D44-992F-0A146C2E6C01}" srcOrd="0" destOrd="0" presId="urn:microsoft.com/office/officeart/2005/8/layout/vProcess5"/>
    <dgm:cxn modelId="{324ACCC0-3901-4716-AB1F-AF2D8C7A99D0}" type="presParOf" srcId="{E5231C13-0B03-4620-B14E-23734FAEC888}" destId="{AE695122-EDEA-496B-A76D-EB9D74AABBC3}" srcOrd="1" destOrd="0" presId="urn:microsoft.com/office/officeart/2005/8/layout/vProcess5"/>
    <dgm:cxn modelId="{81EA2A5C-C315-4506-8527-ED5E879E9431}" type="presParOf" srcId="{E5231C13-0B03-4620-B14E-23734FAEC888}" destId="{0DF6164C-7C04-47F7-B799-3069E052E4D9}" srcOrd="2" destOrd="0" presId="urn:microsoft.com/office/officeart/2005/8/layout/vProcess5"/>
    <dgm:cxn modelId="{AE376832-B67D-496E-9C74-05AD9A3B8B44}" type="presParOf" srcId="{E5231C13-0B03-4620-B14E-23734FAEC888}" destId="{45CF6A59-E5C5-44F2-81E7-6887AF227DD0}" srcOrd="3" destOrd="0" presId="urn:microsoft.com/office/officeart/2005/8/layout/vProcess5"/>
    <dgm:cxn modelId="{0041F95F-7A28-41DA-93A9-CF3D5F2B24AB}" type="presParOf" srcId="{E5231C13-0B03-4620-B14E-23734FAEC888}" destId="{E7514D89-4506-4EA7-B819-0B9AF4C809C5}" srcOrd="4" destOrd="0" presId="urn:microsoft.com/office/officeart/2005/8/layout/vProcess5"/>
    <dgm:cxn modelId="{EDA4C270-B000-4BA9-A3AA-70D00D08C6F7}" type="presParOf" srcId="{E5231C13-0B03-4620-B14E-23734FAEC888}" destId="{9FCAA1AA-53AF-4F0F-A7D2-D967197DF499}"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6834BEF-AFCE-4E13-BAD7-4C4E3CDDFD79}"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s-VE"/>
        </a:p>
      </dgm:t>
    </dgm:pt>
    <dgm:pt modelId="{E1D548D2-13DB-460D-93A1-62B8B2D4EB24}">
      <dgm:prSet/>
      <dgm:spPr/>
      <dgm:t>
        <a:bodyPr/>
        <a:lstStyle/>
        <a:p>
          <a:pPr rtl="0"/>
          <a:r>
            <a:rPr lang="es-VE" dirty="0" smtClean="0"/>
            <a:t>Un neurólogo revisó todos los casos sospechosos de EVC. </a:t>
          </a:r>
          <a:endParaRPr lang="es-VE" dirty="0"/>
        </a:p>
      </dgm:t>
    </dgm:pt>
    <dgm:pt modelId="{AB1D7E19-3BC7-4F4B-8285-F709F3CD7B93}" type="parTrans" cxnId="{2AD72034-E5F0-40BC-9CC0-FAD22FAACAE3}">
      <dgm:prSet/>
      <dgm:spPr/>
      <dgm:t>
        <a:bodyPr/>
        <a:lstStyle/>
        <a:p>
          <a:endParaRPr lang="es-VE"/>
        </a:p>
      </dgm:t>
    </dgm:pt>
    <dgm:pt modelId="{0A47ED35-BBB5-4464-8175-B6AA71E9D7EC}" type="sibTrans" cxnId="{2AD72034-E5F0-40BC-9CC0-FAD22FAACAE3}">
      <dgm:prSet/>
      <dgm:spPr/>
      <dgm:t>
        <a:bodyPr/>
        <a:lstStyle/>
        <a:p>
          <a:endParaRPr lang="es-VE"/>
        </a:p>
      </dgm:t>
    </dgm:pt>
    <dgm:pt modelId="{3FD4880B-69D6-45A1-B6B2-48F1D8A97305}">
      <dgm:prSet/>
      <dgm:spPr/>
      <dgm:t>
        <a:bodyPr/>
        <a:lstStyle/>
        <a:p>
          <a:pPr rtl="0"/>
          <a:r>
            <a:rPr lang="es-VE" dirty="0" smtClean="0"/>
            <a:t>Mayoría de los sujetos eran ingresado en el hospital por su médico de cabecera ante la sospecha de EVC o AIT. </a:t>
          </a:r>
          <a:endParaRPr lang="es-VE" dirty="0"/>
        </a:p>
      </dgm:t>
    </dgm:pt>
    <dgm:pt modelId="{7039CD29-0D0A-4E42-B7E2-2564F50CFEF2}" type="parTrans" cxnId="{4BA6FFE9-FA14-4E14-AB1D-5F64411C7338}">
      <dgm:prSet/>
      <dgm:spPr/>
      <dgm:t>
        <a:bodyPr/>
        <a:lstStyle/>
        <a:p>
          <a:endParaRPr lang="es-VE"/>
        </a:p>
      </dgm:t>
    </dgm:pt>
    <dgm:pt modelId="{0320F6B9-088F-4568-93BC-5466528252C2}" type="sibTrans" cxnId="{4BA6FFE9-FA14-4E14-AB1D-5F64411C7338}">
      <dgm:prSet/>
      <dgm:spPr/>
      <dgm:t>
        <a:bodyPr/>
        <a:lstStyle/>
        <a:p>
          <a:endParaRPr lang="es-VE"/>
        </a:p>
      </dgm:t>
    </dgm:pt>
    <dgm:pt modelId="{5A73B169-C514-48EC-8CAB-355008105A20}">
      <dgm:prSet/>
      <dgm:spPr/>
      <dgm:t>
        <a:bodyPr/>
        <a:lstStyle/>
        <a:p>
          <a:pPr rtl="0"/>
          <a:r>
            <a:rPr lang="es-VE" dirty="0" smtClean="0"/>
            <a:t>Desde 1981, se le realizó TC de cráneo al 84% de los casos de EVC, fue confirmado en el 54%. </a:t>
          </a:r>
          <a:endParaRPr lang="es-VE" dirty="0"/>
        </a:p>
      </dgm:t>
    </dgm:pt>
    <dgm:pt modelId="{D9CC736B-F458-4E36-89F4-B92388DBFCDF}" type="parTrans" cxnId="{EAFD1417-5D93-4CCC-9292-98D7CD0BCA79}">
      <dgm:prSet/>
      <dgm:spPr/>
      <dgm:t>
        <a:bodyPr/>
        <a:lstStyle/>
        <a:p>
          <a:endParaRPr lang="es-VE"/>
        </a:p>
      </dgm:t>
    </dgm:pt>
    <dgm:pt modelId="{33C63B52-C9ED-444B-9271-D7C701F3A441}" type="sibTrans" cxnId="{EAFD1417-5D93-4CCC-9292-98D7CD0BCA79}">
      <dgm:prSet/>
      <dgm:spPr/>
      <dgm:t>
        <a:bodyPr/>
        <a:lstStyle/>
        <a:p>
          <a:endParaRPr lang="es-VE"/>
        </a:p>
      </dgm:t>
    </dgm:pt>
    <dgm:pt modelId="{28E00228-BF81-4175-917B-5F3659414709}">
      <dgm:prSet/>
      <dgm:spPr/>
      <dgm:t>
        <a:bodyPr/>
        <a:lstStyle/>
        <a:p>
          <a:pPr rtl="0"/>
          <a:r>
            <a:rPr lang="es-VE" dirty="0" smtClean="0"/>
            <a:t>Arteriografía cerebral fue realizada con poca frecuencia, excepto en sujetos con hemorragia subaracnoidea o estenosis </a:t>
          </a:r>
          <a:r>
            <a:rPr lang="es-VE" dirty="0" err="1" smtClean="0"/>
            <a:t>carotídea</a:t>
          </a:r>
          <a:r>
            <a:rPr lang="es-VE" dirty="0" smtClean="0"/>
            <a:t>.</a:t>
          </a:r>
          <a:endParaRPr lang="es-VE" dirty="0"/>
        </a:p>
      </dgm:t>
    </dgm:pt>
    <dgm:pt modelId="{7DFF1A28-B598-45B5-B2D1-C38DBE43FEBD}" type="parTrans" cxnId="{60DA3A2E-4B20-46DC-9A84-84F4D25C26C3}">
      <dgm:prSet/>
      <dgm:spPr/>
      <dgm:t>
        <a:bodyPr/>
        <a:lstStyle/>
        <a:p>
          <a:endParaRPr lang="es-VE"/>
        </a:p>
      </dgm:t>
    </dgm:pt>
    <dgm:pt modelId="{08987453-57D6-4B00-ABB1-BE06DE5DDAD4}" type="sibTrans" cxnId="{60DA3A2E-4B20-46DC-9A84-84F4D25C26C3}">
      <dgm:prSet/>
      <dgm:spPr/>
      <dgm:t>
        <a:bodyPr/>
        <a:lstStyle/>
        <a:p>
          <a:endParaRPr lang="es-VE"/>
        </a:p>
      </dgm:t>
    </dgm:pt>
    <dgm:pt modelId="{D41875E4-F0BF-4FE2-A1ED-69F148D5ECF7}" type="pres">
      <dgm:prSet presAssocID="{26834BEF-AFCE-4E13-BAD7-4C4E3CDDFD79}" presName="diagram" presStyleCnt="0">
        <dgm:presLayoutVars>
          <dgm:dir/>
          <dgm:resizeHandles val="exact"/>
        </dgm:presLayoutVars>
      </dgm:prSet>
      <dgm:spPr/>
      <dgm:t>
        <a:bodyPr/>
        <a:lstStyle/>
        <a:p>
          <a:endParaRPr lang="es-VE"/>
        </a:p>
      </dgm:t>
    </dgm:pt>
    <dgm:pt modelId="{6C9DA522-3BF3-499B-A8CB-644A46963814}" type="pres">
      <dgm:prSet presAssocID="{E1D548D2-13DB-460D-93A1-62B8B2D4EB24}" presName="node" presStyleLbl="node1" presStyleIdx="0" presStyleCnt="4">
        <dgm:presLayoutVars>
          <dgm:bulletEnabled val="1"/>
        </dgm:presLayoutVars>
      </dgm:prSet>
      <dgm:spPr/>
      <dgm:t>
        <a:bodyPr/>
        <a:lstStyle/>
        <a:p>
          <a:endParaRPr lang="es-VE"/>
        </a:p>
      </dgm:t>
    </dgm:pt>
    <dgm:pt modelId="{3A60142B-EA93-46ED-96F8-6223F6ADB0D9}" type="pres">
      <dgm:prSet presAssocID="{0A47ED35-BBB5-4464-8175-B6AA71E9D7EC}" presName="sibTrans" presStyleCnt="0"/>
      <dgm:spPr/>
    </dgm:pt>
    <dgm:pt modelId="{E2E74FD2-6D47-43C2-BCD1-10231F23F27A}" type="pres">
      <dgm:prSet presAssocID="{3FD4880B-69D6-45A1-B6B2-48F1D8A97305}" presName="node" presStyleLbl="node1" presStyleIdx="1" presStyleCnt="4">
        <dgm:presLayoutVars>
          <dgm:bulletEnabled val="1"/>
        </dgm:presLayoutVars>
      </dgm:prSet>
      <dgm:spPr/>
      <dgm:t>
        <a:bodyPr/>
        <a:lstStyle/>
        <a:p>
          <a:endParaRPr lang="es-VE"/>
        </a:p>
      </dgm:t>
    </dgm:pt>
    <dgm:pt modelId="{91170BB2-6CD6-430A-A229-420423314DE2}" type="pres">
      <dgm:prSet presAssocID="{0320F6B9-088F-4568-93BC-5466528252C2}" presName="sibTrans" presStyleCnt="0"/>
      <dgm:spPr/>
    </dgm:pt>
    <dgm:pt modelId="{B55FD8EF-4754-4447-AABB-AF7ACF8C495A}" type="pres">
      <dgm:prSet presAssocID="{5A73B169-C514-48EC-8CAB-355008105A20}" presName="node" presStyleLbl="node1" presStyleIdx="2" presStyleCnt="4">
        <dgm:presLayoutVars>
          <dgm:bulletEnabled val="1"/>
        </dgm:presLayoutVars>
      </dgm:prSet>
      <dgm:spPr/>
      <dgm:t>
        <a:bodyPr/>
        <a:lstStyle/>
        <a:p>
          <a:endParaRPr lang="es-VE"/>
        </a:p>
      </dgm:t>
    </dgm:pt>
    <dgm:pt modelId="{43E93639-8078-45FC-BF34-B5E15B039A07}" type="pres">
      <dgm:prSet presAssocID="{33C63B52-C9ED-444B-9271-D7C701F3A441}" presName="sibTrans" presStyleCnt="0"/>
      <dgm:spPr/>
    </dgm:pt>
    <dgm:pt modelId="{700132C5-7BE8-4CE5-956B-39ECA3CD2DF0}" type="pres">
      <dgm:prSet presAssocID="{28E00228-BF81-4175-917B-5F3659414709}" presName="node" presStyleLbl="node1" presStyleIdx="3" presStyleCnt="4">
        <dgm:presLayoutVars>
          <dgm:bulletEnabled val="1"/>
        </dgm:presLayoutVars>
      </dgm:prSet>
      <dgm:spPr/>
      <dgm:t>
        <a:bodyPr/>
        <a:lstStyle/>
        <a:p>
          <a:endParaRPr lang="es-VE"/>
        </a:p>
      </dgm:t>
    </dgm:pt>
  </dgm:ptLst>
  <dgm:cxnLst>
    <dgm:cxn modelId="{CC6FF741-4412-435E-BDA1-C422FF3B1C30}" type="presOf" srcId="{28E00228-BF81-4175-917B-5F3659414709}" destId="{700132C5-7BE8-4CE5-956B-39ECA3CD2DF0}" srcOrd="0" destOrd="0" presId="urn:microsoft.com/office/officeart/2005/8/layout/default"/>
    <dgm:cxn modelId="{BC7A3687-CF8D-4621-BA82-385D41B40C03}" type="presOf" srcId="{3FD4880B-69D6-45A1-B6B2-48F1D8A97305}" destId="{E2E74FD2-6D47-43C2-BCD1-10231F23F27A}" srcOrd="0" destOrd="0" presId="urn:microsoft.com/office/officeart/2005/8/layout/default"/>
    <dgm:cxn modelId="{1E0239C7-4821-4ED3-A70D-D218134AAD22}" type="presOf" srcId="{5A73B169-C514-48EC-8CAB-355008105A20}" destId="{B55FD8EF-4754-4447-AABB-AF7ACF8C495A}" srcOrd="0" destOrd="0" presId="urn:microsoft.com/office/officeart/2005/8/layout/default"/>
    <dgm:cxn modelId="{2AD72034-E5F0-40BC-9CC0-FAD22FAACAE3}" srcId="{26834BEF-AFCE-4E13-BAD7-4C4E3CDDFD79}" destId="{E1D548D2-13DB-460D-93A1-62B8B2D4EB24}" srcOrd="0" destOrd="0" parTransId="{AB1D7E19-3BC7-4F4B-8285-F709F3CD7B93}" sibTransId="{0A47ED35-BBB5-4464-8175-B6AA71E9D7EC}"/>
    <dgm:cxn modelId="{60DA3A2E-4B20-46DC-9A84-84F4D25C26C3}" srcId="{26834BEF-AFCE-4E13-BAD7-4C4E3CDDFD79}" destId="{28E00228-BF81-4175-917B-5F3659414709}" srcOrd="3" destOrd="0" parTransId="{7DFF1A28-B598-45B5-B2D1-C38DBE43FEBD}" sibTransId="{08987453-57D6-4B00-ABB1-BE06DE5DDAD4}"/>
    <dgm:cxn modelId="{986D6717-5E72-4CB7-BC1A-099E60D828FB}" type="presOf" srcId="{E1D548D2-13DB-460D-93A1-62B8B2D4EB24}" destId="{6C9DA522-3BF3-499B-A8CB-644A46963814}" srcOrd="0" destOrd="0" presId="urn:microsoft.com/office/officeart/2005/8/layout/default"/>
    <dgm:cxn modelId="{EAFD1417-5D93-4CCC-9292-98D7CD0BCA79}" srcId="{26834BEF-AFCE-4E13-BAD7-4C4E3CDDFD79}" destId="{5A73B169-C514-48EC-8CAB-355008105A20}" srcOrd="2" destOrd="0" parTransId="{D9CC736B-F458-4E36-89F4-B92388DBFCDF}" sibTransId="{33C63B52-C9ED-444B-9271-D7C701F3A441}"/>
    <dgm:cxn modelId="{4BA6FFE9-FA14-4E14-AB1D-5F64411C7338}" srcId="{26834BEF-AFCE-4E13-BAD7-4C4E3CDDFD79}" destId="{3FD4880B-69D6-45A1-B6B2-48F1D8A97305}" srcOrd="1" destOrd="0" parTransId="{7039CD29-0D0A-4E42-B7E2-2564F50CFEF2}" sibTransId="{0320F6B9-088F-4568-93BC-5466528252C2}"/>
    <dgm:cxn modelId="{D0B43E39-82C3-4008-B775-7B01BF3A009B}" type="presOf" srcId="{26834BEF-AFCE-4E13-BAD7-4C4E3CDDFD79}" destId="{D41875E4-F0BF-4FE2-A1ED-69F148D5ECF7}" srcOrd="0" destOrd="0" presId="urn:microsoft.com/office/officeart/2005/8/layout/default"/>
    <dgm:cxn modelId="{DEF63855-75DD-4E5D-B34F-C4BA90FACE29}" type="presParOf" srcId="{D41875E4-F0BF-4FE2-A1ED-69F148D5ECF7}" destId="{6C9DA522-3BF3-499B-A8CB-644A46963814}" srcOrd="0" destOrd="0" presId="urn:microsoft.com/office/officeart/2005/8/layout/default"/>
    <dgm:cxn modelId="{BD0F9D67-FED6-4526-B114-3CCCE36FA377}" type="presParOf" srcId="{D41875E4-F0BF-4FE2-A1ED-69F148D5ECF7}" destId="{3A60142B-EA93-46ED-96F8-6223F6ADB0D9}" srcOrd="1" destOrd="0" presId="urn:microsoft.com/office/officeart/2005/8/layout/default"/>
    <dgm:cxn modelId="{365D45EC-D19C-4618-951A-1202D082C958}" type="presParOf" srcId="{D41875E4-F0BF-4FE2-A1ED-69F148D5ECF7}" destId="{E2E74FD2-6D47-43C2-BCD1-10231F23F27A}" srcOrd="2" destOrd="0" presId="urn:microsoft.com/office/officeart/2005/8/layout/default"/>
    <dgm:cxn modelId="{164521B6-CD82-4434-ADD8-89788306C9E2}" type="presParOf" srcId="{D41875E4-F0BF-4FE2-A1ED-69F148D5ECF7}" destId="{91170BB2-6CD6-430A-A229-420423314DE2}" srcOrd="3" destOrd="0" presId="urn:microsoft.com/office/officeart/2005/8/layout/default"/>
    <dgm:cxn modelId="{F5A541C1-D0AF-4649-BD68-13DDC6389E2C}" type="presParOf" srcId="{D41875E4-F0BF-4FE2-A1ED-69F148D5ECF7}" destId="{B55FD8EF-4754-4447-AABB-AF7ACF8C495A}" srcOrd="4" destOrd="0" presId="urn:microsoft.com/office/officeart/2005/8/layout/default"/>
    <dgm:cxn modelId="{1775E894-FAB5-4DDD-BF76-0ED3F4D36CE9}" type="presParOf" srcId="{D41875E4-F0BF-4FE2-A1ED-69F148D5ECF7}" destId="{43E93639-8078-45FC-BF34-B5E15B039A07}" srcOrd="5" destOrd="0" presId="urn:microsoft.com/office/officeart/2005/8/layout/default"/>
    <dgm:cxn modelId="{F9521D9A-BEA7-4568-A378-8D7467308542}" type="presParOf" srcId="{D41875E4-F0BF-4FE2-A1ED-69F148D5ECF7}" destId="{700132C5-7BE8-4CE5-956B-39ECA3CD2DF0}"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9DA8456-E00B-4F1D-AF13-C89493665FAC}"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s-VE"/>
        </a:p>
      </dgm:t>
    </dgm:pt>
    <dgm:pt modelId="{576CA1D3-57EE-4450-A3DB-412AA15D33FB}">
      <dgm:prSet/>
      <dgm:spPr/>
      <dgm:t>
        <a:bodyPr/>
        <a:lstStyle/>
        <a:p>
          <a:pPr algn="just" rtl="0"/>
          <a:r>
            <a:rPr lang="es-VE" dirty="0" smtClean="0"/>
            <a:t>FA se identificó en el examen bienal y buscados en la revisión de todas las hospitalizaciones. </a:t>
          </a:r>
          <a:endParaRPr lang="es-VE" dirty="0"/>
        </a:p>
      </dgm:t>
    </dgm:pt>
    <dgm:pt modelId="{6F98DA48-302D-47ED-99D9-CD2D254C89E1}" type="parTrans" cxnId="{B29515F9-74FD-4CEE-804C-BA7190644134}">
      <dgm:prSet/>
      <dgm:spPr/>
      <dgm:t>
        <a:bodyPr/>
        <a:lstStyle/>
        <a:p>
          <a:endParaRPr lang="es-VE"/>
        </a:p>
      </dgm:t>
    </dgm:pt>
    <dgm:pt modelId="{45BC70D5-D8CC-4C91-99AC-9BDA24B09313}" type="sibTrans" cxnId="{B29515F9-74FD-4CEE-804C-BA7190644134}">
      <dgm:prSet/>
      <dgm:spPr/>
      <dgm:t>
        <a:bodyPr/>
        <a:lstStyle/>
        <a:p>
          <a:endParaRPr lang="es-VE"/>
        </a:p>
      </dgm:t>
    </dgm:pt>
    <dgm:pt modelId="{411B2688-B8FD-4841-8856-293D24082D5D}">
      <dgm:prSet/>
      <dgm:spPr/>
      <dgm:t>
        <a:bodyPr/>
        <a:lstStyle/>
        <a:p>
          <a:pPr algn="just" rtl="0"/>
          <a:r>
            <a:rPr lang="es-VE" dirty="0" smtClean="0"/>
            <a:t>“Inicio” </a:t>
          </a:r>
          <a:r>
            <a:rPr lang="es-VE" dirty="0" smtClean="0"/>
            <a:t>se consideró en el momento de la primera documentación en el electrocardiograma.</a:t>
          </a:r>
          <a:endParaRPr lang="es-VE" dirty="0"/>
        </a:p>
      </dgm:t>
    </dgm:pt>
    <dgm:pt modelId="{D8A361E1-117C-45E5-90D8-F4B21FD2C472}" type="parTrans" cxnId="{92CA7909-B253-4899-88E4-7EE72D855F78}">
      <dgm:prSet/>
      <dgm:spPr/>
      <dgm:t>
        <a:bodyPr/>
        <a:lstStyle/>
        <a:p>
          <a:endParaRPr lang="es-VE"/>
        </a:p>
      </dgm:t>
    </dgm:pt>
    <dgm:pt modelId="{90CDEFA6-E265-4A09-BD2F-909DE436D752}" type="sibTrans" cxnId="{92CA7909-B253-4899-88E4-7EE72D855F78}">
      <dgm:prSet/>
      <dgm:spPr/>
      <dgm:t>
        <a:bodyPr/>
        <a:lstStyle/>
        <a:p>
          <a:endParaRPr lang="es-VE"/>
        </a:p>
      </dgm:t>
    </dgm:pt>
    <dgm:pt modelId="{8A06B524-15C1-439D-9AE7-24A5E6C36862}">
      <dgm:prSet/>
      <dgm:spPr/>
      <dgm:t>
        <a:bodyPr/>
        <a:lstStyle/>
        <a:p>
          <a:pPr algn="just" rtl="0"/>
          <a:r>
            <a:rPr lang="es-VE" dirty="0" smtClean="0"/>
            <a:t>FA crónica se define como la persistencia de la alteración del ritmo desde el inicio sin documentar en electrocardiograma  aparición intermitente de un ritmo </a:t>
          </a:r>
          <a:r>
            <a:rPr lang="es-VE" dirty="0" err="1" smtClean="0"/>
            <a:t>sinusal</a:t>
          </a:r>
          <a:r>
            <a:rPr lang="es-VE" dirty="0" smtClean="0"/>
            <a:t>. </a:t>
          </a:r>
          <a:endParaRPr lang="es-VE" dirty="0"/>
        </a:p>
      </dgm:t>
    </dgm:pt>
    <dgm:pt modelId="{FC46FC30-CEE7-48A3-B4AD-A5F424365872}" type="parTrans" cxnId="{93247B9D-F1DF-4F4C-84F9-BB612BA25485}">
      <dgm:prSet/>
      <dgm:spPr/>
      <dgm:t>
        <a:bodyPr/>
        <a:lstStyle/>
        <a:p>
          <a:endParaRPr lang="es-VE"/>
        </a:p>
      </dgm:t>
    </dgm:pt>
    <dgm:pt modelId="{E0315619-1E00-482D-B0A6-CE1378CFCE07}" type="sibTrans" cxnId="{93247B9D-F1DF-4F4C-84F9-BB612BA25485}">
      <dgm:prSet/>
      <dgm:spPr/>
      <dgm:t>
        <a:bodyPr/>
        <a:lstStyle/>
        <a:p>
          <a:endParaRPr lang="es-VE"/>
        </a:p>
      </dgm:t>
    </dgm:pt>
    <dgm:pt modelId="{E810B120-F8FF-468D-B5D9-CC483065012E}" type="pres">
      <dgm:prSet presAssocID="{29DA8456-E00B-4F1D-AF13-C89493665FAC}" presName="linear" presStyleCnt="0">
        <dgm:presLayoutVars>
          <dgm:animLvl val="lvl"/>
          <dgm:resizeHandles val="exact"/>
        </dgm:presLayoutVars>
      </dgm:prSet>
      <dgm:spPr/>
      <dgm:t>
        <a:bodyPr/>
        <a:lstStyle/>
        <a:p>
          <a:endParaRPr lang="es-VE"/>
        </a:p>
      </dgm:t>
    </dgm:pt>
    <dgm:pt modelId="{0DB0C63A-A64A-4A90-9B89-E4B8C9739AD7}" type="pres">
      <dgm:prSet presAssocID="{576CA1D3-57EE-4450-A3DB-412AA15D33FB}" presName="parentText" presStyleLbl="node1" presStyleIdx="0" presStyleCnt="3">
        <dgm:presLayoutVars>
          <dgm:chMax val="0"/>
          <dgm:bulletEnabled val="1"/>
        </dgm:presLayoutVars>
      </dgm:prSet>
      <dgm:spPr/>
      <dgm:t>
        <a:bodyPr/>
        <a:lstStyle/>
        <a:p>
          <a:endParaRPr lang="es-VE"/>
        </a:p>
      </dgm:t>
    </dgm:pt>
    <dgm:pt modelId="{3626D2B0-3A12-4B93-B539-425E266ECD48}" type="pres">
      <dgm:prSet presAssocID="{45BC70D5-D8CC-4C91-99AC-9BDA24B09313}" presName="spacer" presStyleCnt="0"/>
      <dgm:spPr/>
    </dgm:pt>
    <dgm:pt modelId="{89163F5A-9CB3-46BF-8023-2E901D0AE6EF}" type="pres">
      <dgm:prSet presAssocID="{411B2688-B8FD-4841-8856-293D24082D5D}" presName="parentText" presStyleLbl="node1" presStyleIdx="1" presStyleCnt="3">
        <dgm:presLayoutVars>
          <dgm:chMax val="0"/>
          <dgm:bulletEnabled val="1"/>
        </dgm:presLayoutVars>
      </dgm:prSet>
      <dgm:spPr/>
      <dgm:t>
        <a:bodyPr/>
        <a:lstStyle/>
        <a:p>
          <a:endParaRPr lang="es-VE"/>
        </a:p>
      </dgm:t>
    </dgm:pt>
    <dgm:pt modelId="{1CE763C9-EEAD-4C61-9875-9081C47444CA}" type="pres">
      <dgm:prSet presAssocID="{90CDEFA6-E265-4A09-BD2F-909DE436D752}" presName="spacer" presStyleCnt="0"/>
      <dgm:spPr/>
    </dgm:pt>
    <dgm:pt modelId="{D3937953-09C7-4C32-991E-7853DC33CEF6}" type="pres">
      <dgm:prSet presAssocID="{8A06B524-15C1-439D-9AE7-24A5E6C36862}" presName="parentText" presStyleLbl="node1" presStyleIdx="2" presStyleCnt="3">
        <dgm:presLayoutVars>
          <dgm:chMax val="0"/>
          <dgm:bulletEnabled val="1"/>
        </dgm:presLayoutVars>
      </dgm:prSet>
      <dgm:spPr/>
      <dgm:t>
        <a:bodyPr/>
        <a:lstStyle/>
        <a:p>
          <a:endParaRPr lang="es-VE"/>
        </a:p>
      </dgm:t>
    </dgm:pt>
  </dgm:ptLst>
  <dgm:cxnLst>
    <dgm:cxn modelId="{35C813B7-D184-4379-92B2-2C2EFFFD55B9}" type="presOf" srcId="{29DA8456-E00B-4F1D-AF13-C89493665FAC}" destId="{E810B120-F8FF-468D-B5D9-CC483065012E}" srcOrd="0" destOrd="0" presId="urn:microsoft.com/office/officeart/2005/8/layout/vList2"/>
    <dgm:cxn modelId="{4693BF75-014C-43D8-9A27-8FC365AF1E5E}" type="presOf" srcId="{8A06B524-15C1-439D-9AE7-24A5E6C36862}" destId="{D3937953-09C7-4C32-991E-7853DC33CEF6}" srcOrd="0" destOrd="0" presId="urn:microsoft.com/office/officeart/2005/8/layout/vList2"/>
    <dgm:cxn modelId="{B29515F9-74FD-4CEE-804C-BA7190644134}" srcId="{29DA8456-E00B-4F1D-AF13-C89493665FAC}" destId="{576CA1D3-57EE-4450-A3DB-412AA15D33FB}" srcOrd="0" destOrd="0" parTransId="{6F98DA48-302D-47ED-99D9-CD2D254C89E1}" sibTransId="{45BC70D5-D8CC-4C91-99AC-9BDA24B09313}"/>
    <dgm:cxn modelId="{92CA7909-B253-4899-88E4-7EE72D855F78}" srcId="{29DA8456-E00B-4F1D-AF13-C89493665FAC}" destId="{411B2688-B8FD-4841-8856-293D24082D5D}" srcOrd="1" destOrd="0" parTransId="{D8A361E1-117C-45E5-90D8-F4B21FD2C472}" sibTransId="{90CDEFA6-E265-4A09-BD2F-909DE436D752}"/>
    <dgm:cxn modelId="{4FD229CB-D919-4645-9A96-50C220809BC9}" type="presOf" srcId="{576CA1D3-57EE-4450-A3DB-412AA15D33FB}" destId="{0DB0C63A-A64A-4A90-9B89-E4B8C9739AD7}" srcOrd="0" destOrd="0" presId="urn:microsoft.com/office/officeart/2005/8/layout/vList2"/>
    <dgm:cxn modelId="{93247B9D-F1DF-4F4C-84F9-BB612BA25485}" srcId="{29DA8456-E00B-4F1D-AF13-C89493665FAC}" destId="{8A06B524-15C1-439D-9AE7-24A5E6C36862}" srcOrd="2" destOrd="0" parTransId="{FC46FC30-CEE7-48A3-B4AD-A5F424365872}" sibTransId="{E0315619-1E00-482D-B0A6-CE1378CFCE07}"/>
    <dgm:cxn modelId="{172E994A-B09D-4456-9FA2-D7D064856399}" type="presOf" srcId="{411B2688-B8FD-4841-8856-293D24082D5D}" destId="{89163F5A-9CB3-46BF-8023-2E901D0AE6EF}" srcOrd="0" destOrd="0" presId="urn:microsoft.com/office/officeart/2005/8/layout/vList2"/>
    <dgm:cxn modelId="{C628F28A-DC55-426F-9313-645580A29819}" type="presParOf" srcId="{E810B120-F8FF-468D-B5D9-CC483065012E}" destId="{0DB0C63A-A64A-4A90-9B89-E4B8C9739AD7}" srcOrd="0" destOrd="0" presId="urn:microsoft.com/office/officeart/2005/8/layout/vList2"/>
    <dgm:cxn modelId="{B01BF5B1-9515-4E66-8CAE-35BAD5379869}" type="presParOf" srcId="{E810B120-F8FF-468D-B5D9-CC483065012E}" destId="{3626D2B0-3A12-4B93-B539-425E266ECD48}" srcOrd="1" destOrd="0" presId="urn:microsoft.com/office/officeart/2005/8/layout/vList2"/>
    <dgm:cxn modelId="{06BCFA25-3600-44D1-B724-B172FBECAF80}" type="presParOf" srcId="{E810B120-F8FF-468D-B5D9-CC483065012E}" destId="{89163F5A-9CB3-46BF-8023-2E901D0AE6EF}" srcOrd="2" destOrd="0" presId="urn:microsoft.com/office/officeart/2005/8/layout/vList2"/>
    <dgm:cxn modelId="{F75308E4-124C-4537-896D-F73C68D59A23}" type="presParOf" srcId="{E810B120-F8FF-468D-B5D9-CC483065012E}" destId="{1CE763C9-EEAD-4C61-9875-9081C47444CA}" srcOrd="3" destOrd="0" presId="urn:microsoft.com/office/officeart/2005/8/layout/vList2"/>
    <dgm:cxn modelId="{BD2B6F6C-3CCA-47FA-86DF-684DFD0E8664}" type="presParOf" srcId="{E810B120-F8FF-468D-B5D9-CC483065012E}" destId="{D3937953-09C7-4C32-991E-7853DC33CEF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079CDB0-326A-4E83-82E8-4BF67613CD10}" type="doc">
      <dgm:prSet loTypeId="urn:microsoft.com/office/officeart/2005/8/layout/target3" loCatId="relationship" qsTypeId="urn:microsoft.com/office/officeart/2005/8/quickstyle/3d7" qsCatId="3D" csTypeId="urn:microsoft.com/office/officeart/2005/8/colors/accent0_3" csCatId="mainScheme" phldr="1"/>
      <dgm:spPr/>
      <dgm:t>
        <a:bodyPr/>
        <a:lstStyle/>
        <a:p>
          <a:endParaRPr lang="es-VE"/>
        </a:p>
      </dgm:t>
    </dgm:pt>
    <dgm:pt modelId="{EABD0D6B-EB79-452F-B83C-3D2F36930305}">
      <dgm:prSet/>
      <dgm:spPr/>
      <dgm:t>
        <a:bodyPr/>
        <a:lstStyle/>
        <a:p>
          <a:pPr rtl="0"/>
          <a:r>
            <a:rPr lang="es-VE" smtClean="0"/>
            <a:t>FA era diagnosticada por primera vez en una hospitalización por EVC, la duración de la arritmia no podría ser determinado.</a:t>
          </a:r>
          <a:endParaRPr lang="es-VE"/>
        </a:p>
      </dgm:t>
    </dgm:pt>
    <dgm:pt modelId="{56549DD5-D737-4D62-A4D2-E1A86381D0A4}" type="parTrans" cxnId="{D0E8CDC7-B88F-431F-A446-0653F2860916}">
      <dgm:prSet/>
      <dgm:spPr/>
      <dgm:t>
        <a:bodyPr/>
        <a:lstStyle/>
        <a:p>
          <a:endParaRPr lang="es-VE"/>
        </a:p>
      </dgm:t>
    </dgm:pt>
    <dgm:pt modelId="{13F9B7D8-6AA0-44E2-A141-420A296E5023}" type="sibTrans" cxnId="{D0E8CDC7-B88F-431F-A446-0653F2860916}">
      <dgm:prSet/>
      <dgm:spPr/>
      <dgm:t>
        <a:bodyPr/>
        <a:lstStyle/>
        <a:p>
          <a:endParaRPr lang="es-VE"/>
        </a:p>
      </dgm:t>
    </dgm:pt>
    <dgm:pt modelId="{817804D9-0958-4C19-A240-39FAD6B67A83}">
      <dgm:prSet/>
      <dgm:spPr/>
      <dgm:t>
        <a:bodyPr/>
        <a:lstStyle/>
        <a:p>
          <a:pPr rtl="0"/>
          <a:r>
            <a:rPr lang="es-VE" dirty="0" smtClean="0"/>
            <a:t>EVC no es desencadenado por la FA, la arritmia se supone que se han producido durante un tiempo provisional </a:t>
          </a:r>
          <a:r>
            <a:rPr lang="es-VE" dirty="0" smtClean="0">
              <a:sym typeface="Wingdings" panose="05000000000000000000" pitchFamily="2" charset="2"/>
            </a:rPr>
            <a:t></a:t>
          </a:r>
          <a:r>
            <a:rPr lang="es-VE" dirty="0" smtClean="0"/>
            <a:t> Anticoagulantes raramente se utilizaron.</a:t>
          </a:r>
          <a:endParaRPr lang="es-VE" dirty="0"/>
        </a:p>
      </dgm:t>
    </dgm:pt>
    <dgm:pt modelId="{C0EDBA6C-E1D3-43E4-8A15-D95A5936F66F}" type="parTrans" cxnId="{218ACC46-6929-4AB3-8051-ECD2A8A6568F}">
      <dgm:prSet/>
      <dgm:spPr/>
      <dgm:t>
        <a:bodyPr/>
        <a:lstStyle/>
        <a:p>
          <a:endParaRPr lang="es-VE"/>
        </a:p>
      </dgm:t>
    </dgm:pt>
    <dgm:pt modelId="{BA2CBEE5-26A2-4C6E-8981-A504DD725DC7}" type="sibTrans" cxnId="{218ACC46-6929-4AB3-8051-ECD2A8A6568F}">
      <dgm:prSet/>
      <dgm:spPr/>
      <dgm:t>
        <a:bodyPr/>
        <a:lstStyle/>
        <a:p>
          <a:endParaRPr lang="es-VE"/>
        </a:p>
      </dgm:t>
    </dgm:pt>
    <dgm:pt modelId="{9E074B35-E52B-49F2-A24C-343BE1F8CB29}" type="pres">
      <dgm:prSet presAssocID="{B079CDB0-326A-4E83-82E8-4BF67613CD10}" presName="Name0" presStyleCnt="0">
        <dgm:presLayoutVars>
          <dgm:chMax val="7"/>
          <dgm:dir/>
          <dgm:animLvl val="lvl"/>
          <dgm:resizeHandles val="exact"/>
        </dgm:presLayoutVars>
      </dgm:prSet>
      <dgm:spPr/>
      <dgm:t>
        <a:bodyPr/>
        <a:lstStyle/>
        <a:p>
          <a:endParaRPr lang="es-VE"/>
        </a:p>
      </dgm:t>
    </dgm:pt>
    <dgm:pt modelId="{1A34B420-9321-47E4-B993-C4269DBBC89D}" type="pres">
      <dgm:prSet presAssocID="{EABD0D6B-EB79-452F-B83C-3D2F36930305}" presName="circle1" presStyleLbl="node1" presStyleIdx="0" presStyleCnt="2"/>
      <dgm:spPr/>
    </dgm:pt>
    <dgm:pt modelId="{E0CAE737-029C-4550-86FB-BB8EA5D73427}" type="pres">
      <dgm:prSet presAssocID="{EABD0D6B-EB79-452F-B83C-3D2F36930305}" presName="space" presStyleCnt="0"/>
      <dgm:spPr/>
    </dgm:pt>
    <dgm:pt modelId="{A3AB6F51-7D63-46CB-9CBE-2A50E9B616B0}" type="pres">
      <dgm:prSet presAssocID="{EABD0D6B-EB79-452F-B83C-3D2F36930305}" presName="rect1" presStyleLbl="alignAcc1" presStyleIdx="0" presStyleCnt="2" custLinFactNeighborY="-2612"/>
      <dgm:spPr/>
      <dgm:t>
        <a:bodyPr/>
        <a:lstStyle/>
        <a:p>
          <a:endParaRPr lang="es-VE"/>
        </a:p>
      </dgm:t>
    </dgm:pt>
    <dgm:pt modelId="{1CC8C97A-6631-43F2-8937-FF6CBC2FF2CF}" type="pres">
      <dgm:prSet presAssocID="{817804D9-0958-4C19-A240-39FAD6B67A83}" presName="vertSpace2" presStyleLbl="node1" presStyleIdx="0" presStyleCnt="2"/>
      <dgm:spPr/>
    </dgm:pt>
    <dgm:pt modelId="{4828FA80-469A-45B1-B03B-118C1575C7A5}" type="pres">
      <dgm:prSet presAssocID="{817804D9-0958-4C19-A240-39FAD6B67A83}" presName="circle2" presStyleLbl="node1" presStyleIdx="1" presStyleCnt="2"/>
      <dgm:spPr/>
    </dgm:pt>
    <dgm:pt modelId="{A7F0B097-3968-4C61-84BE-11EE53191CC6}" type="pres">
      <dgm:prSet presAssocID="{817804D9-0958-4C19-A240-39FAD6B67A83}" presName="rect2" presStyleLbl="alignAcc1" presStyleIdx="1" presStyleCnt="2"/>
      <dgm:spPr/>
      <dgm:t>
        <a:bodyPr/>
        <a:lstStyle/>
        <a:p>
          <a:endParaRPr lang="es-VE"/>
        </a:p>
      </dgm:t>
    </dgm:pt>
    <dgm:pt modelId="{54F2A2AD-9B1C-4ED7-89F4-C6C70A1410B1}" type="pres">
      <dgm:prSet presAssocID="{EABD0D6B-EB79-452F-B83C-3D2F36930305}" presName="rect1ParTxNoCh" presStyleLbl="alignAcc1" presStyleIdx="1" presStyleCnt="2">
        <dgm:presLayoutVars>
          <dgm:chMax val="1"/>
          <dgm:bulletEnabled val="1"/>
        </dgm:presLayoutVars>
      </dgm:prSet>
      <dgm:spPr/>
      <dgm:t>
        <a:bodyPr/>
        <a:lstStyle/>
        <a:p>
          <a:endParaRPr lang="es-VE"/>
        </a:p>
      </dgm:t>
    </dgm:pt>
    <dgm:pt modelId="{ABB6473A-7E50-4CD9-9F02-F3A1C1E6D93D}" type="pres">
      <dgm:prSet presAssocID="{817804D9-0958-4C19-A240-39FAD6B67A83}" presName="rect2ParTxNoCh" presStyleLbl="alignAcc1" presStyleIdx="1" presStyleCnt="2">
        <dgm:presLayoutVars>
          <dgm:chMax val="1"/>
          <dgm:bulletEnabled val="1"/>
        </dgm:presLayoutVars>
      </dgm:prSet>
      <dgm:spPr/>
      <dgm:t>
        <a:bodyPr/>
        <a:lstStyle/>
        <a:p>
          <a:endParaRPr lang="es-VE"/>
        </a:p>
      </dgm:t>
    </dgm:pt>
  </dgm:ptLst>
  <dgm:cxnLst>
    <dgm:cxn modelId="{EED51EDC-146D-4E6A-8FD1-011F89C43E2D}" type="presOf" srcId="{B079CDB0-326A-4E83-82E8-4BF67613CD10}" destId="{9E074B35-E52B-49F2-A24C-343BE1F8CB29}" srcOrd="0" destOrd="0" presId="urn:microsoft.com/office/officeart/2005/8/layout/target3"/>
    <dgm:cxn modelId="{B8D374BB-3A92-4287-B090-3599D86C5F90}" type="presOf" srcId="{817804D9-0958-4C19-A240-39FAD6B67A83}" destId="{ABB6473A-7E50-4CD9-9F02-F3A1C1E6D93D}" srcOrd="1" destOrd="0" presId="urn:microsoft.com/office/officeart/2005/8/layout/target3"/>
    <dgm:cxn modelId="{A49004FC-5908-4DE0-944F-2C5B84ABF0A3}" type="presOf" srcId="{817804D9-0958-4C19-A240-39FAD6B67A83}" destId="{A7F0B097-3968-4C61-84BE-11EE53191CC6}" srcOrd="0" destOrd="0" presId="urn:microsoft.com/office/officeart/2005/8/layout/target3"/>
    <dgm:cxn modelId="{A6EF6082-5369-4A7E-A959-B1108EB9B50A}" type="presOf" srcId="{EABD0D6B-EB79-452F-B83C-3D2F36930305}" destId="{54F2A2AD-9B1C-4ED7-89F4-C6C70A1410B1}" srcOrd="1" destOrd="0" presId="urn:microsoft.com/office/officeart/2005/8/layout/target3"/>
    <dgm:cxn modelId="{451AF762-1EE0-43BE-87D0-8497921A4729}" type="presOf" srcId="{EABD0D6B-EB79-452F-B83C-3D2F36930305}" destId="{A3AB6F51-7D63-46CB-9CBE-2A50E9B616B0}" srcOrd="0" destOrd="0" presId="urn:microsoft.com/office/officeart/2005/8/layout/target3"/>
    <dgm:cxn modelId="{D0E8CDC7-B88F-431F-A446-0653F2860916}" srcId="{B079CDB0-326A-4E83-82E8-4BF67613CD10}" destId="{EABD0D6B-EB79-452F-B83C-3D2F36930305}" srcOrd="0" destOrd="0" parTransId="{56549DD5-D737-4D62-A4D2-E1A86381D0A4}" sibTransId="{13F9B7D8-6AA0-44E2-A141-420A296E5023}"/>
    <dgm:cxn modelId="{218ACC46-6929-4AB3-8051-ECD2A8A6568F}" srcId="{B079CDB0-326A-4E83-82E8-4BF67613CD10}" destId="{817804D9-0958-4C19-A240-39FAD6B67A83}" srcOrd="1" destOrd="0" parTransId="{C0EDBA6C-E1D3-43E4-8A15-D95A5936F66F}" sibTransId="{BA2CBEE5-26A2-4C6E-8981-A504DD725DC7}"/>
    <dgm:cxn modelId="{CC26850B-596F-449F-BAA8-47C33D82C7EC}" type="presParOf" srcId="{9E074B35-E52B-49F2-A24C-343BE1F8CB29}" destId="{1A34B420-9321-47E4-B993-C4269DBBC89D}" srcOrd="0" destOrd="0" presId="urn:microsoft.com/office/officeart/2005/8/layout/target3"/>
    <dgm:cxn modelId="{70D4CAA6-F0BE-4BBA-B11A-C21834E02AF0}" type="presParOf" srcId="{9E074B35-E52B-49F2-A24C-343BE1F8CB29}" destId="{E0CAE737-029C-4550-86FB-BB8EA5D73427}" srcOrd="1" destOrd="0" presId="urn:microsoft.com/office/officeart/2005/8/layout/target3"/>
    <dgm:cxn modelId="{33B5F438-6C2B-435E-B076-E491F417B2C6}" type="presParOf" srcId="{9E074B35-E52B-49F2-A24C-343BE1F8CB29}" destId="{A3AB6F51-7D63-46CB-9CBE-2A50E9B616B0}" srcOrd="2" destOrd="0" presId="urn:microsoft.com/office/officeart/2005/8/layout/target3"/>
    <dgm:cxn modelId="{45DF73FA-6A82-4C2D-9F92-867004475F64}" type="presParOf" srcId="{9E074B35-E52B-49F2-A24C-343BE1F8CB29}" destId="{1CC8C97A-6631-43F2-8937-FF6CBC2FF2CF}" srcOrd="3" destOrd="0" presId="urn:microsoft.com/office/officeart/2005/8/layout/target3"/>
    <dgm:cxn modelId="{2E338F2E-9A70-4065-8880-747DE360B6AC}" type="presParOf" srcId="{9E074B35-E52B-49F2-A24C-343BE1F8CB29}" destId="{4828FA80-469A-45B1-B03B-118C1575C7A5}" srcOrd="4" destOrd="0" presId="urn:microsoft.com/office/officeart/2005/8/layout/target3"/>
    <dgm:cxn modelId="{195A2D48-C686-497D-9890-9384DC235CC0}" type="presParOf" srcId="{9E074B35-E52B-49F2-A24C-343BE1F8CB29}" destId="{A7F0B097-3968-4C61-84BE-11EE53191CC6}" srcOrd="5" destOrd="0" presId="urn:microsoft.com/office/officeart/2005/8/layout/target3"/>
    <dgm:cxn modelId="{6FC36DE9-498B-41D5-9D8C-241AC31B62DF}" type="presParOf" srcId="{9E074B35-E52B-49F2-A24C-343BE1F8CB29}" destId="{54F2A2AD-9B1C-4ED7-89F4-C6C70A1410B1}" srcOrd="6" destOrd="0" presId="urn:microsoft.com/office/officeart/2005/8/layout/target3"/>
    <dgm:cxn modelId="{8A911481-6B51-47D0-9C6E-CB874334EE42}" type="presParOf" srcId="{9E074B35-E52B-49F2-A24C-343BE1F8CB29}" destId="{ABB6473A-7E50-4CD9-9F02-F3A1C1E6D93D}"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93FF221-81C3-4547-AF6D-A9C4081EABBF}"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VE"/>
        </a:p>
      </dgm:t>
    </dgm:pt>
    <dgm:pt modelId="{ACBAC06D-CCA3-496E-82A2-BD8E38DB2D66}">
      <dgm:prSet custT="1"/>
      <dgm:spPr/>
      <dgm:t>
        <a:bodyPr/>
        <a:lstStyle/>
        <a:p>
          <a:pPr algn="just" rtl="0"/>
          <a:r>
            <a:rPr lang="es-VE" sz="2400" dirty="0" smtClean="0"/>
            <a:t>Dado que era difícil distinguir entre infartos </a:t>
          </a:r>
          <a:r>
            <a:rPr lang="es-VE" sz="2400" dirty="0" err="1" smtClean="0"/>
            <a:t>trombóticos</a:t>
          </a:r>
          <a:r>
            <a:rPr lang="es-VE" sz="2400" dirty="0" smtClean="0"/>
            <a:t> y </a:t>
          </a:r>
          <a:r>
            <a:rPr lang="es-VE" sz="2400" dirty="0" err="1" smtClean="0"/>
            <a:t>embólicos</a:t>
          </a:r>
          <a:r>
            <a:rPr lang="es-VE" sz="2400" dirty="0" smtClean="0"/>
            <a:t>, todos EVC </a:t>
          </a:r>
          <a:r>
            <a:rPr lang="es-VE" sz="2400" dirty="0" smtClean="0">
              <a:sym typeface="Wingdings" panose="05000000000000000000" pitchFamily="2" charset="2"/>
            </a:rPr>
            <a:t></a:t>
          </a:r>
          <a:r>
            <a:rPr lang="es-VE" sz="2400" dirty="0" smtClean="0"/>
            <a:t> incluidos AIT, en las personas con FA no reumática eran contados como EVC.</a:t>
          </a:r>
          <a:endParaRPr lang="es-VE" sz="2400" dirty="0"/>
        </a:p>
      </dgm:t>
    </dgm:pt>
    <dgm:pt modelId="{4BFE85DC-189F-480F-81CC-1973A3DD9C34}" type="parTrans" cxnId="{BD159D03-3E55-4300-A2F2-058CF2395ADE}">
      <dgm:prSet/>
      <dgm:spPr/>
      <dgm:t>
        <a:bodyPr/>
        <a:lstStyle/>
        <a:p>
          <a:endParaRPr lang="es-VE"/>
        </a:p>
      </dgm:t>
    </dgm:pt>
    <dgm:pt modelId="{4F967F56-2538-4EE7-B18C-B007EB0E7B5B}" type="sibTrans" cxnId="{BD159D03-3E55-4300-A2F2-058CF2395ADE}">
      <dgm:prSet/>
      <dgm:spPr/>
      <dgm:t>
        <a:bodyPr/>
        <a:lstStyle/>
        <a:p>
          <a:endParaRPr lang="es-VE"/>
        </a:p>
      </dgm:t>
    </dgm:pt>
    <dgm:pt modelId="{35607B5C-A2AE-4BFD-9F22-06950E96AF1A}">
      <dgm:prSet custT="1"/>
      <dgm:spPr/>
      <dgm:t>
        <a:bodyPr/>
        <a:lstStyle/>
        <a:p>
          <a:pPr algn="just" rtl="0"/>
          <a:r>
            <a:rPr lang="es-VE" sz="2400" dirty="0" smtClean="0"/>
            <a:t>Muchos de los eventos que fueron </a:t>
          </a:r>
          <a:r>
            <a:rPr lang="es-VE" sz="2400" dirty="0" smtClean="0"/>
            <a:t>AIT, actualmente pueden identificarse </a:t>
          </a:r>
          <a:r>
            <a:rPr lang="es-VE" sz="2400" dirty="0" smtClean="0"/>
            <a:t>como imagen de infarto en RM.</a:t>
          </a:r>
          <a:endParaRPr lang="es-VE" sz="2400" dirty="0"/>
        </a:p>
      </dgm:t>
    </dgm:pt>
    <dgm:pt modelId="{228A543C-AE80-42F6-9BA4-6ED3C16BF13E}" type="parTrans" cxnId="{AC8F8249-EC17-423D-AD77-7AC4697B54B6}">
      <dgm:prSet/>
      <dgm:spPr/>
      <dgm:t>
        <a:bodyPr/>
        <a:lstStyle/>
        <a:p>
          <a:endParaRPr lang="es-VE"/>
        </a:p>
      </dgm:t>
    </dgm:pt>
    <dgm:pt modelId="{854ECB21-7A4A-4809-8A06-6B9C31F48FE9}" type="sibTrans" cxnId="{AC8F8249-EC17-423D-AD77-7AC4697B54B6}">
      <dgm:prSet/>
      <dgm:spPr/>
      <dgm:t>
        <a:bodyPr/>
        <a:lstStyle/>
        <a:p>
          <a:endParaRPr lang="es-VE"/>
        </a:p>
      </dgm:t>
    </dgm:pt>
    <dgm:pt modelId="{394A7F8F-B6FB-4EE7-9CA2-F140365C1EE2}">
      <dgm:prSet custT="1"/>
      <dgm:spPr/>
      <dgm:t>
        <a:bodyPr/>
        <a:lstStyle/>
        <a:p>
          <a:pPr algn="just" rtl="0"/>
          <a:r>
            <a:rPr lang="es-VE" sz="2400" dirty="0" smtClean="0"/>
            <a:t>Clínica menor a 24 horas fueron clasificados como AIT.</a:t>
          </a:r>
          <a:endParaRPr lang="es-VE" sz="2400" dirty="0"/>
        </a:p>
      </dgm:t>
    </dgm:pt>
    <dgm:pt modelId="{E0801003-FF6B-46E9-9100-D4697E42F5F1}" type="parTrans" cxnId="{B39E38E4-B8A0-44C1-8168-19DA93019DA9}">
      <dgm:prSet/>
      <dgm:spPr/>
      <dgm:t>
        <a:bodyPr/>
        <a:lstStyle/>
        <a:p>
          <a:endParaRPr lang="es-VE"/>
        </a:p>
      </dgm:t>
    </dgm:pt>
    <dgm:pt modelId="{AE8151FF-5472-4CDD-BD06-11EAE2204CF6}" type="sibTrans" cxnId="{B39E38E4-B8A0-44C1-8168-19DA93019DA9}">
      <dgm:prSet/>
      <dgm:spPr/>
      <dgm:t>
        <a:bodyPr/>
        <a:lstStyle/>
        <a:p>
          <a:endParaRPr lang="es-VE"/>
        </a:p>
      </dgm:t>
    </dgm:pt>
    <dgm:pt modelId="{DA9AE7F2-5DC9-4649-91C9-123EE054C9D7}" type="pres">
      <dgm:prSet presAssocID="{F93FF221-81C3-4547-AF6D-A9C4081EABBF}" presName="linear" presStyleCnt="0">
        <dgm:presLayoutVars>
          <dgm:animLvl val="lvl"/>
          <dgm:resizeHandles val="exact"/>
        </dgm:presLayoutVars>
      </dgm:prSet>
      <dgm:spPr/>
      <dgm:t>
        <a:bodyPr/>
        <a:lstStyle/>
        <a:p>
          <a:endParaRPr lang="es-VE"/>
        </a:p>
      </dgm:t>
    </dgm:pt>
    <dgm:pt modelId="{5E657D82-C05B-4FD6-96ED-E27898142F24}" type="pres">
      <dgm:prSet presAssocID="{ACBAC06D-CCA3-496E-82A2-BD8E38DB2D66}" presName="parentText" presStyleLbl="node1" presStyleIdx="0" presStyleCnt="3">
        <dgm:presLayoutVars>
          <dgm:chMax val="0"/>
          <dgm:bulletEnabled val="1"/>
        </dgm:presLayoutVars>
      </dgm:prSet>
      <dgm:spPr/>
      <dgm:t>
        <a:bodyPr/>
        <a:lstStyle/>
        <a:p>
          <a:endParaRPr lang="es-VE"/>
        </a:p>
      </dgm:t>
    </dgm:pt>
    <dgm:pt modelId="{A5FB7FC5-D599-4864-B4C1-62222423215A}" type="pres">
      <dgm:prSet presAssocID="{4F967F56-2538-4EE7-B18C-B007EB0E7B5B}" presName="spacer" presStyleCnt="0"/>
      <dgm:spPr/>
    </dgm:pt>
    <dgm:pt modelId="{7674F00E-2DF3-42B1-A685-344A2673924C}" type="pres">
      <dgm:prSet presAssocID="{35607B5C-A2AE-4BFD-9F22-06950E96AF1A}" presName="parentText" presStyleLbl="node1" presStyleIdx="1" presStyleCnt="3">
        <dgm:presLayoutVars>
          <dgm:chMax val="0"/>
          <dgm:bulletEnabled val="1"/>
        </dgm:presLayoutVars>
      </dgm:prSet>
      <dgm:spPr/>
      <dgm:t>
        <a:bodyPr/>
        <a:lstStyle/>
        <a:p>
          <a:endParaRPr lang="es-VE"/>
        </a:p>
      </dgm:t>
    </dgm:pt>
    <dgm:pt modelId="{A5176791-D934-4365-BFC4-A6AD7475F255}" type="pres">
      <dgm:prSet presAssocID="{854ECB21-7A4A-4809-8A06-6B9C31F48FE9}" presName="spacer" presStyleCnt="0"/>
      <dgm:spPr/>
    </dgm:pt>
    <dgm:pt modelId="{186BF507-FD23-4E56-A83A-ADA7BF9513BC}" type="pres">
      <dgm:prSet presAssocID="{394A7F8F-B6FB-4EE7-9CA2-F140365C1EE2}" presName="parentText" presStyleLbl="node1" presStyleIdx="2" presStyleCnt="3">
        <dgm:presLayoutVars>
          <dgm:chMax val="0"/>
          <dgm:bulletEnabled val="1"/>
        </dgm:presLayoutVars>
      </dgm:prSet>
      <dgm:spPr/>
      <dgm:t>
        <a:bodyPr/>
        <a:lstStyle/>
        <a:p>
          <a:endParaRPr lang="es-VE"/>
        </a:p>
      </dgm:t>
    </dgm:pt>
  </dgm:ptLst>
  <dgm:cxnLst>
    <dgm:cxn modelId="{850CAC64-F813-49F6-B5D2-9FCB2ED412B1}" type="presOf" srcId="{394A7F8F-B6FB-4EE7-9CA2-F140365C1EE2}" destId="{186BF507-FD23-4E56-A83A-ADA7BF9513BC}" srcOrd="0" destOrd="0" presId="urn:microsoft.com/office/officeart/2005/8/layout/vList2"/>
    <dgm:cxn modelId="{5FB01666-8A87-4435-8EE9-4E3D150A24D3}" type="presOf" srcId="{ACBAC06D-CCA3-496E-82A2-BD8E38DB2D66}" destId="{5E657D82-C05B-4FD6-96ED-E27898142F24}" srcOrd="0" destOrd="0" presId="urn:microsoft.com/office/officeart/2005/8/layout/vList2"/>
    <dgm:cxn modelId="{AC8F8249-EC17-423D-AD77-7AC4697B54B6}" srcId="{F93FF221-81C3-4547-AF6D-A9C4081EABBF}" destId="{35607B5C-A2AE-4BFD-9F22-06950E96AF1A}" srcOrd="1" destOrd="0" parTransId="{228A543C-AE80-42F6-9BA4-6ED3C16BF13E}" sibTransId="{854ECB21-7A4A-4809-8A06-6B9C31F48FE9}"/>
    <dgm:cxn modelId="{BD159D03-3E55-4300-A2F2-058CF2395ADE}" srcId="{F93FF221-81C3-4547-AF6D-A9C4081EABBF}" destId="{ACBAC06D-CCA3-496E-82A2-BD8E38DB2D66}" srcOrd="0" destOrd="0" parTransId="{4BFE85DC-189F-480F-81CC-1973A3DD9C34}" sibTransId="{4F967F56-2538-4EE7-B18C-B007EB0E7B5B}"/>
    <dgm:cxn modelId="{34AA91C0-8C7E-4B11-B4B1-FA3C5C26A526}" type="presOf" srcId="{35607B5C-A2AE-4BFD-9F22-06950E96AF1A}" destId="{7674F00E-2DF3-42B1-A685-344A2673924C}" srcOrd="0" destOrd="0" presId="urn:microsoft.com/office/officeart/2005/8/layout/vList2"/>
    <dgm:cxn modelId="{B39E38E4-B8A0-44C1-8168-19DA93019DA9}" srcId="{F93FF221-81C3-4547-AF6D-A9C4081EABBF}" destId="{394A7F8F-B6FB-4EE7-9CA2-F140365C1EE2}" srcOrd="2" destOrd="0" parTransId="{E0801003-FF6B-46E9-9100-D4697E42F5F1}" sibTransId="{AE8151FF-5472-4CDD-BD06-11EAE2204CF6}"/>
    <dgm:cxn modelId="{C34F0F84-9B42-46FE-9027-45E1815E496A}" type="presOf" srcId="{F93FF221-81C3-4547-AF6D-A9C4081EABBF}" destId="{DA9AE7F2-5DC9-4649-91C9-123EE054C9D7}" srcOrd="0" destOrd="0" presId="urn:microsoft.com/office/officeart/2005/8/layout/vList2"/>
    <dgm:cxn modelId="{D97C954D-0A38-474C-BCCA-50F6F334EE15}" type="presParOf" srcId="{DA9AE7F2-5DC9-4649-91C9-123EE054C9D7}" destId="{5E657D82-C05B-4FD6-96ED-E27898142F24}" srcOrd="0" destOrd="0" presId="urn:microsoft.com/office/officeart/2005/8/layout/vList2"/>
    <dgm:cxn modelId="{0B941925-7582-4E3D-BB37-AA1A3BF718EC}" type="presParOf" srcId="{DA9AE7F2-5DC9-4649-91C9-123EE054C9D7}" destId="{A5FB7FC5-D599-4864-B4C1-62222423215A}" srcOrd="1" destOrd="0" presId="urn:microsoft.com/office/officeart/2005/8/layout/vList2"/>
    <dgm:cxn modelId="{671A85DC-2332-4A46-9EBE-29A071663304}" type="presParOf" srcId="{DA9AE7F2-5DC9-4649-91C9-123EE054C9D7}" destId="{7674F00E-2DF3-42B1-A685-344A2673924C}" srcOrd="2" destOrd="0" presId="urn:microsoft.com/office/officeart/2005/8/layout/vList2"/>
    <dgm:cxn modelId="{2316B497-9C83-4842-93F9-28CB6207D98D}" type="presParOf" srcId="{DA9AE7F2-5DC9-4649-91C9-123EE054C9D7}" destId="{A5176791-D934-4365-BFC4-A6AD7475F255}" srcOrd="3" destOrd="0" presId="urn:microsoft.com/office/officeart/2005/8/layout/vList2"/>
    <dgm:cxn modelId="{9E95A099-78C5-4501-B28C-92A03DB407F4}" type="presParOf" srcId="{DA9AE7F2-5DC9-4649-91C9-123EE054C9D7}" destId="{186BF507-FD23-4E56-A83A-ADA7BF9513B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012EC0D-E39F-491A-81B6-49B16C0102A7}"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s-VE"/>
        </a:p>
      </dgm:t>
    </dgm:pt>
    <dgm:pt modelId="{00BC7622-3000-4368-B1DC-59E32496B431}">
      <dgm:prSet custT="1"/>
      <dgm:spPr/>
      <dgm:t>
        <a:bodyPr/>
        <a:lstStyle/>
        <a:p>
          <a:pPr algn="just" rtl="0"/>
          <a:r>
            <a:rPr lang="es-VE" sz="2800" dirty="0" smtClean="0"/>
            <a:t>EVC hemorrágico se presento en 11.6% de los casos </a:t>
          </a:r>
          <a:r>
            <a:rPr lang="es-VE" sz="2800" dirty="0" smtClean="0">
              <a:sym typeface="Wingdings" panose="05000000000000000000" pitchFamily="2" charset="2"/>
            </a:rPr>
            <a:t></a:t>
          </a:r>
          <a:r>
            <a:rPr lang="es-VE" sz="2800" dirty="0" smtClean="0"/>
            <a:t> Excluido del análisis de los resultados.</a:t>
          </a:r>
          <a:endParaRPr lang="es-VE" sz="2800" dirty="0"/>
        </a:p>
      </dgm:t>
    </dgm:pt>
    <dgm:pt modelId="{AB5BFC53-FE30-4226-8FEF-C0C4C31F5E2D}" type="parTrans" cxnId="{1ECBD101-240A-4E82-8239-D7E43374C481}">
      <dgm:prSet/>
      <dgm:spPr/>
      <dgm:t>
        <a:bodyPr/>
        <a:lstStyle/>
        <a:p>
          <a:endParaRPr lang="es-VE"/>
        </a:p>
      </dgm:t>
    </dgm:pt>
    <dgm:pt modelId="{9003986D-2C77-4649-8E92-C12353267FA2}" type="sibTrans" cxnId="{1ECBD101-240A-4E82-8239-D7E43374C481}">
      <dgm:prSet/>
      <dgm:spPr/>
      <dgm:t>
        <a:bodyPr/>
        <a:lstStyle/>
        <a:p>
          <a:endParaRPr lang="es-VE"/>
        </a:p>
      </dgm:t>
    </dgm:pt>
    <dgm:pt modelId="{D8B8C2F9-CCA9-4CA2-B01A-0C68B6537465}">
      <dgm:prSet custT="1"/>
      <dgm:spPr/>
      <dgm:t>
        <a:bodyPr/>
        <a:lstStyle/>
        <a:p>
          <a:pPr algn="just" rtl="0"/>
          <a:r>
            <a:rPr lang="es-VE" sz="2800" dirty="0" smtClean="0"/>
            <a:t>Excepción de embolia cerebral (aumenta en frecuencia con la edad avanzada).</a:t>
          </a:r>
          <a:endParaRPr lang="es-VE" sz="2800" dirty="0"/>
        </a:p>
      </dgm:t>
    </dgm:pt>
    <dgm:pt modelId="{39E04BA9-4D95-4371-9D9A-D4E380EF4F27}" type="parTrans" cxnId="{20747958-3645-4DD5-A70A-2774495919D4}">
      <dgm:prSet/>
      <dgm:spPr/>
      <dgm:t>
        <a:bodyPr/>
        <a:lstStyle/>
        <a:p>
          <a:endParaRPr lang="es-VE"/>
        </a:p>
      </dgm:t>
    </dgm:pt>
    <dgm:pt modelId="{D92BF113-4A13-424F-8BAA-16AA0CD543CC}" type="sibTrans" cxnId="{20747958-3645-4DD5-A70A-2774495919D4}">
      <dgm:prSet/>
      <dgm:spPr/>
      <dgm:t>
        <a:bodyPr/>
        <a:lstStyle/>
        <a:p>
          <a:endParaRPr lang="es-VE"/>
        </a:p>
      </dgm:t>
    </dgm:pt>
    <dgm:pt modelId="{45759D76-57BF-458E-898A-1FF5ED015424}">
      <dgm:prSet custT="1"/>
      <dgm:spPr/>
      <dgm:t>
        <a:bodyPr/>
        <a:lstStyle/>
        <a:p>
          <a:pPr algn="just" rtl="0"/>
          <a:r>
            <a:rPr lang="es-VE" sz="2800" dirty="0" smtClean="0"/>
            <a:t>Subtipos  EVC </a:t>
          </a:r>
          <a:r>
            <a:rPr lang="es-VE" sz="2800" dirty="0" smtClean="0">
              <a:sym typeface="Wingdings" panose="05000000000000000000" pitchFamily="2" charset="2"/>
            </a:rPr>
            <a:t></a:t>
          </a:r>
          <a:r>
            <a:rPr lang="es-VE" sz="2800" dirty="0" smtClean="0"/>
            <a:t> hemorragia </a:t>
          </a:r>
          <a:r>
            <a:rPr lang="es-VE" sz="2800" dirty="0" err="1" smtClean="0"/>
            <a:t>intracerebral</a:t>
          </a:r>
          <a:r>
            <a:rPr lang="es-VE" sz="2800" dirty="0" smtClean="0"/>
            <a:t>, hemorragia subaracnoidea, infarto cerebral, AIT se produjeron en proporciones aproximadamente iguales en las personas con edades 35-64 y 65-94 años. </a:t>
          </a:r>
          <a:endParaRPr lang="es-VE" sz="2800" dirty="0"/>
        </a:p>
      </dgm:t>
    </dgm:pt>
    <dgm:pt modelId="{FA240B12-6B2D-4132-A181-5BB49F0EB96C}" type="parTrans" cxnId="{B878A01D-1837-40AA-AF79-25E7CD1B0F27}">
      <dgm:prSet/>
      <dgm:spPr/>
      <dgm:t>
        <a:bodyPr/>
        <a:lstStyle/>
        <a:p>
          <a:endParaRPr lang="es-VE"/>
        </a:p>
      </dgm:t>
    </dgm:pt>
    <dgm:pt modelId="{8DFD8E04-909F-40AE-8E7F-B17CAB3AE32A}" type="sibTrans" cxnId="{B878A01D-1837-40AA-AF79-25E7CD1B0F27}">
      <dgm:prSet/>
      <dgm:spPr/>
      <dgm:t>
        <a:bodyPr/>
        <a:lstStyle/>
        <a:p>
          <a:endParaRPr lang="es-VE"/>
        </a:p>
      </dgm:t>
    </dgm:pt>
    <dgm:pt modelId="{606527B9-00BF-41AF-B7C2-74BF41737CFE}" type="pres">
      <dgm:prSet presAssocID="{6012EC0D-E39F-491A-81B6-49B16C0102A7}" presName="linear" presStyleCnt="0">
        <dgm:presLayoutVars>
          <dgm:animLvl val="lvl"/>
          <dgm:resizeHandles val="exact"/>
        </dgm:presLayoutVars>
      </dgm:prSet>
      <dgm:spPr/>
      <dgm:t>
        <a:bodyPr/>
        <a:lstStyle/>
        <a:p>
          <a:endParaRPr lang="es-VE"/>
        </a:p>
      </dgm:t>
    </dgm:pt>
    <dgm:pt modelId="{A36E8270-DB03-41D5-856F-A5B8E5CBB658}" type="pres">
      <dgm:prSet presAssocID="{00BC7622-3000-4368-B1DC-59E32496B431}" presName="parentText" presStyleLbl="node1" presStyleIdx="0" presStyleCnt="3">
        <dgm:presLayoutVars>
          <dgm:chMax val="0"/>
          <dgm:bulletEnabled val="1"/>
        </dgm:presLayoutVars>
      </dgm:prSet>
      <dgm:spPr/>
      <dgm:t>
        <a:bodyPr/>
        <a:lstStyle/>
        <a:p>
          <a:endParaRPr lang="es-VE"/>
        </a:p>
      </dgm:t>
    </dgm:pt>
    <dgm:pt modelId="{B881D3D8-F8A1-40A4-A924-F5B4507316C0}" type="pres">
      <dgm:prSet presAssocID="{9003986D-2C77-4649-8E92-C12353267FA2}" presName="spacer" presStyleCnt="0"/>
      <dgm:spPr/>
    </dgm:pt>
    <dgm:pt modelId="{85E98D6D-1125-4D2C-BD03-A82FA2A1FDE2}" type="pres">
      <dgm:prSet presAssocID="{D8B8C2F9-CCA9-4CA2-B01A-0C68B6537465}" presName="parentText" presStyleLbl="node1" presStyleIdx="1" presStyleCnt="3">
        <dgm:presLayoutVars>
          <dgm:chMax val="0"/>
          <dgm:bulletEnabled val="1"/>
        </dgm:presLayoutVars>
      </dgm:prSet>
      <dgm:spPr/>
      <dgm:t>
        <a:bodyPr/>
        <a:lstStyle/>
        <a:p>
          <a:endParaRPr lang="es-VE"/>
        </a:p>
      </dgm:t>
    </dgm:pt>
    <dgm:pt modelId="{0920D389-0B4F-4F72-9A5E-F04C8EE49773}" type="pres">
      <dgm:prSet presAssocID="{D92BF113-4A13-424F-8BAA-16AA0CD543CC}" presName="spacer" presStyleCnt="0"/>
      <dgm:spPr/>
    </dgm:pt>
    <dgm:pt modelId="{6C214110-DA68-46E5-9C22-D2857F7535C5}" type="pres">
      <dgm:prSet presAssocID="{45759D76-57BF-458E-898A-1FF5ED015424}" presName="parentText" presStyleLbl="node1" presStyleIdx="2" presStyleCnt="3">
        <dgm:presLayoutVars>
          <dgm:chMax val="0"/>
          <dgm:bulletEnabled val="1"/>
        </dgm:presLayoutVars>
      </dgm:prSet>
      <dgm:spPr/>
      <dgm:t>
        <a:bodyPr/>
        <a:lstStyle/>
        <a:p>
          <a:endParaRPr lang="es-VE"/>
        </a:p>
      </dgm:t>
    </dgm:pt>
  </dgm:ptLst>
  <dgm:cxnLst>
    <dgm:cxn modelId="{F72709FE-BA78-4E3E-96D8-70E8609345D9}" type="presOf" srcId="{45759D76-57BF-458E-898A-1FF5ED015424}" destId="{6C214110-DA68-46E5-9C22-D2857F7535C5}" srcOrd="0" destOrd="0" presId="urn:microsoft.com/office/officeart/2005/8/layout/vList2"/>
    <dgm:cxn modelId="{20747958-3645-4DD5-A70A-2774495919D4}" srcId="{6012EC0D-E39F-491A-81B6-49B16C0102A7}" destId="{D8B8C2F9-CCA9-4CA2-B01A-0C68B6537465}" srcOrd="1" destOrd="0" parTransId="{39E04BA9-4D95-4371-9D9A-D4E380EF4F27}" sibTransId="{D92BF113-4A13-424F-8BAA-16AA0CD543CC}"/>
    <dgm:cxn modelId="{3A6EF56F-6AC3-47BD-AECE-59B12E634EB1}" type="presOf" srcId="{6012EC0D-E39F-491A-81B6-49B16C0102A7}" destId="{606527B9-00BF-41AF-B7C2-74BF41737CFE}" srcOrd="0" destOrd="0" presId="urn:microsoft.com/office/officeart/2005/8/layout/vList2"/>
    <dgm:cxn modelId="{21BD7ED9-28C3-4378-877B-4A7C7A0F6918}" type="presOf" srcId="{00BC7622-3000-4368-B1DC-59E32496B431}" destId="{A36E8270-DB03-41D5-856F-A5B8E5CBB658}" srcOrd="0" destOrd="0" presId="urn:microsoft.com/office/officeart/2005/8/layout/vList2"/>
    <dgm:cxn modelId="{9DDE0CC9-3E42-4A80-B083-4E3573425448}" type="presOf" srcId="{D8B8C2F9-CCA9-4CA2-B01A-0C68B6537465}" destId="{85E98D6D-1125-4D2C-BD03-A82FA2A1FDE2}" srcOrd="0" destOrd="0" presId="urn:microsoft.com/office/officeart/2005/8/layout/vList2"/>
    <dgm:cxn modelId="{1ECBD101-240A-4E82-8239-D7E43374C481}" srcId="{6012EC0D-E39F-491A-81B6-49B16C0102A7}" destId="{00BC7622-3000-4368-B1DC-59E32496B431}" srcOrd="0" destOrd="0" parTransId="{AB5BFC53-FE30-4226-8FEF-C0C4C31F5E2D}" sibTransId="{9003986D-2C77-4649-8E92-C12353267FA2}"/>
    <dgm:cxn modelId="{B878A01D-1837-40AA-AF79-25E7CD1B0F27}" srcId="{6012EC0D-E39F-491A-81B6-49B16C0102A7}" destId="{45759D76-57BF-458E-898A-1FF5ED015424}" srcOrd="2" destOrd="0" parTransId="{FA240B12-6B2D-4132-A181-5BB49F0EB96C}" sibTransId="{8DFD8E04-909F-40AE-8E7F-B17CAB3AE32A}"/>
    <dgm:cxn modelId="{BB8091A8-A0B8-445D-A219-682083DF4B14}" type="presParOf" srcId="{606527B9-00BF-41AF-B7C2-74BF41737CFE}" destId="{A36E8270-DB03-41D5-856F-A5B8E5CBB658}" srcOrd="0" destOrd="0" presId="urn:microsoft.com/office/officeart/2005/8/layout/vList2"/>
    <dgm:cxn modelId="{EE7EA8BE-3B29-4C25-8F88-CA02140A6EF4}" type="presParOf" srcId="{606527B9-00BF-41AF-B7C2-74BF41737CFE}" destId="{B881D3D8-F8A1-40A4-A924-F5B4507316C0}" srcOrd="1" destOrd="0" presId="urn:microsoft.com/office/officeart/2005/8/layout/vList2"/>
    <dgm:cxn modelId="{3F0D4CC7-0EA5-482F-B889-C95116CC58A0}" type="presParOf" srcId="{606527B9-00BF-41AF-B7C2-74BF41737CFE}" destId="{85E98D6D-1125-4D2C-BD03-A82FA2A1FDE2}" srcOrd="2" destOrd="0" presId="urn:microsoft.com/office/officeart/2005/8/layout/vList2"/>
    <dgm:cxn modelId="{F8910A30-A937-48CD-8283-1DF1EC947677}" type="presParOf" srcId="{606527B9-00BF-41AF-B7C2-74BF41737CFE}" destId="{0920D389-0B4F-4F72-9A5E-F04C8EE49773}" srcOrd="3" destOrd="0" presId="urn:microsoft.com/office/officeart/2005/8/layout/vList2"/>
    <dgm:cxn modelId="{182FA99C-15E2-4C01-8C9C-F9769FE3B024}" type="presParOf" srcId="{606527B9-00BF-41AF-B7C2-74BF41737CFE}" destId="{6C214110-DA68-46E5-9C22-D2857F7535C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05BB0E9-4BE1-472B-8C33-A5111B9CA883}" type="doc">
      <dgm:prSet loTypeId="urn:microsoft.com/office/officeart/2005/8/layout/default" loCatId="list" qsTypeId="urn:microsoft.com/office/officeart/2005/8/quickstyle/simple2" qsCatId="simple" csTypeId="urn:microsoft.com/office/officeart/2005/8/colors/accent0_3" csCatId="mainScheme" phldr="1"/>
      <dgm:spPr/>
      <dgm:t>
        <a:bodyPr/>
        <a:lstStyle/>
        <a:p>
          <a:endParaRPr lang="es-VE"/>
        </a:p>
      </dgm:t>
    </dgm:pt>
    <dgm:pt modelId="{8D4295FF-39FD-482C-8A99-BE90541EB43B}">
      <dgm:prSet custT="1"/>
      <dgm:spPr/>
      <dgm:t>
        <a:bodyPr/>
        <a:lstStyle/>
        <a:p>
          <a:pPr rtl="0"/>
          <a:r>
            <a:rPr lang="es-VE" sz="2400" dirty="0" smtClean="0"/>
            <a:t>EAC e </a:t>
          </a:r>
          <a:r>
            <a:rPr lang="es-VE" sz="2400" dirty="0" smtClean="0"/>
            <a:t>IC </a:t>
          </a:r>
          <a:r>
            <a:rPr lang="es-VE" sz="2400" dirty="0" smtClean="0"/>
            <a:t>fueron definida </a:t>
          </a:r>
          <a:r>
            <a:rPr lang="es-VE" sz="2400" dirty="0" smtClean="0"/>
            <a:t>en otro apartado del FHS.</a:t>
          </a:r>
          <a:endParaRPr lang="es-VE" sz="2400" dirty="0"/>
        </a:p>
      </dgm:t>
    </dgm:pt>
    <dgm:pt modelId="{90710DBA-4681-4252-88A1-D5AE51E1FA9A}" type="parTrans" cxnId="{0B448564-AB05-494A-BD70-74E0BC0B25A3}">
      <dgm:prSet/>
      <dgm:spPr/>
      <dgm:t>
        <a:bodyPr/>
        <a:lstStyle/>
        <a:p>
          <a:endParaRPr lang="es-VE"/>
        </a:p>
      </dgm:t>
    </dgm:pt>
    <dgm:pt modelId="{D88BC2AC-E3E0-48E4-B21E-33387756A95B}" type="sibTrans" cxnId="{0B448564-AB05-494A-BD70-74E0BC0B25A3}">
      <dgm:prSet/>
      <dgm:spPr/>
      <dgm:t>
        <a:bodyPr/>
        <a:lstStyle/>
        <a:p>
          <a:endParaRPr lang="es-VE"/>
        </a:p>
      </dgm:t>
    </dgm:pt>
    <dgm:pt modelId="{BDEDDD3C-5704-4349-9EF4-EF1F26E8E7EC}">
      <dgm:prSet custT="1"/>
      <dgm:spPr/>
      <dgm:t>
        <a:bodyPr/>
        <a:lstStyle/>
        <a:p>
          <a:pPr rtl="0"/>
          <a:r>
            <a:rPr lang="es-VE" sz="2400" dirty="0" smtClean="0"/>
            <a:t>Se excluyeron los sujetos con enfermedad cardiaca reumática. </a:t>
          </a:r>
          <a:endParaRPr lang="es-VE" sz="2400" dirty="0"/>
        </a:p>
      </dgm:t>
    </dgm:pt>
    <dgm:pt modelId="{9BA0559B-433A-4D81-8E3A-5A427595D1C5}" type="parTrans" cxnId="{3CC7E958-6DC8-418A-82A5-0A6BC1CB3D52}">
      <dgm:prSet/>
      <dgm:spPr/>
      <dgm:t>
        <a:bodyPr/>
        <a:lstStyle/>
        <a:p>
          <a:endParaRPr lang="es-VE"/>
        </a:p>
      </dgm:t>
    </dgm:pt>
    <dgm:pt modelId="{B97343D8-5CE0-4002-8258-A75AD6233CE9}" type="sibTrans" cxnId="{3CC7E958-6DC8-418A-82A5-0A6BC1CB3D52}">
      <dgm:prSet/>
      <dgm:spPr/>
      <dgm:t>
        <a:bodyPr/>
        <a:lstStyle/>
        <a:p>
          <a:endParaRPr lang="es-VE"/>
        </a:p>
      </dgm:t>
    </dgm:pt>
    <dgm:pt modelId="{1D293271-A922-4F09-8D12-F160F557BDE3}">
      <dgm:prSet custT="1"/>
      <dgm:spPr/>
      <dgm:t>
        <a:bodyPr/>
        <a:lstStyle/>
        <a:p>
          <a:pPr rtl="0"/>
          <a:r>
            <a:rPr lang="es-VE" sz="2400" dirty="0" smtClean="0"/>
            <a:t>HTA </a:t>
          </a:r>
          <a:r>
            <a:rPr lang="es-VE" sz="2400" dirty="0" smtClean="0">
              <a:sym typeface="Wingdings" panose="05000000000000000000" pitchFamily="2" charset="2"/>
            </a:rPr>
            <a:t></a:t>
          </a:r>
          <a:r>
            <a:rPr lang="es-VE" sz="2400" dirty="0" smtClean="0"/>
            <a:t> PAS &gt; 160 </a:t>
          </a:r>
          <a:r>
            <a:rPr lang="es-VE" sz="2400" dirty="0" err="1" smtClean="0"/>
            <a:t>mmHg</a:t>
          </a:r>
          <a:r>
            <a:rPr lang="es-VE" sz="2400" dirty="0" smtClean="0"/>
            <a:t> y PAD &gt; 95 </a:t>
          </a:r>
          <a:r>
            <a:rPr lang="es-VE" sz="2400" dirty="0" err="1" smtClean="0"/>
            <a:t>mmHg</a:t>
          </a:r>
          <a:r>
            <a:rPr lang="es-VE" sz="2400" dirty="0" smtClean="0"/>
            <a:t>. </a:t>
          </a:r>
          <a:endParaRPr lang="es-VE" sz="2400" dirty="0"/>
        </a:p>
      </dgm:t>
    </dgm:pt>
    <dgm:pt modelId="{9F23EE5E-690C-4083-91C7-8C0831777B9B}" type="parTrans" cxnId="{950D5AD3-07A3-4900-B367-4DAC2FE39EA7}">
      <dgm:prSet/>
      <dgm:spPr/>
      <dgm:t>
        <a:bodyPr/>
        <a:lstStyle/>
        <a:p>
          <a:endParaRPr lang="es-VE"/>
        </a:p>
      </dgm:t>
    </dgm:pt>
    <dgm:pt modelId="{788D1CAE-629A-45D1-ACB2-0ABAB78283DD}" type="sibTrans" cxnId="{950D5AD3-07A3-4900-B367-4DAC2FE39EA7}">
      <dgm:prSet/>
      <dgm:spPr/>
      <dgm:t>
        <a:bodyPr/>
        <a:lstStyle/>
        <a:p>
          <a:endParaRPr lang="es-VE"/>
        </a:p>
      </dgm:t>
    </dgm:pt>
    <dgm:pt modelId="{EFEFFBE0-9D3A-4A90-AD8E-63953BBAF71B}" type="pres">
      <dgm:prSet presAssocID="{E05BB0E9-4BE1-472B-8C33-A5111B9CA883}" presName="diagram" presStyleCnt="0">
        <dgm:presLayoutVars>
          <dgm:dir/>
          <dgm:resizeHandles val="exact"/>
        </dgm:presLayoutVars>
      </dgm:prSet>
      <dgm:spPr/>
      <dgm:t>
        <a:bodyPr/>
        <a:lstStyle/>
        <a:p>
          <a:endParaRPr lang="es-VE"/>
        </a:p>
      </dgm:t>
    </dgm:pt>
    <dgm:pt modelId="{B97B06CD-D76E-4935-BCEF-221CE56155CB}" type="pres">
      <dgm:prSet presAssocID="{8D4295FF-39FD-482C-8A99-BE90541EB43B}" presName="node" presStyleLbl="node1" presStyleIdx="0" presStyleCnt="3">
        <dgm:presLayoutVars>
          <dgm:bulletEnabled val="1"/>
        </dgm:presLayoutVars>
      </dgm:prSet>
      <dgm:spPr/>
      <dgm:t>
        <a:bodyPr/>
        <a:lstStyle/>
        <a:p>
          <a:endParaRPr lang="es-VE"/>
        </a:p>
      </dgm:t>
    </dgm:pt>
    <dgm:pt modelId="{D80D768C-4BB2-45F0-9127-341B75105617}" type="pres">
      <dgm:prSet presAssocID="{D88BC2AC-E3E0-48E4-B21E-33387756A95B}" presName="sibTrans" presStyleCnt="0"/>
      <dgm:spPr/>
    </dgm:pt>
    <dgm:pt modelId="{0BF6119D-E8EE-4325-A486-66E59C18A36F}" type="pres">
      <dgm:prSet presAssocID="{BDEDDD3C-5704-4349-9EF4-EF1F26E8E7EC}" presName="node" presStyleLbl="node1" presStyleIdx="1" presStyleCnt="3">
        <dgm:presLayoutVars>
          <dgm:bulletEnabled val="1"/>
        </dgm:presLayoutVars>
      </dgm:prSet>
      <dgm:spPr/>
      <dgm:t>
        <a:bodyPr/>
        <a:lstStyle/>
        <a:p>
          <a:endParaRPr lang="es-VE"/>
        </a:p>
      </dgm:t>
    </dgm:pt>
    <dgm:pt modelId="{91D5DA80-0097-45CA-B3E2-BFED3241B734}" type="pres">
      <dgm:prSet presAssocID="{B97343D8-5CE0-4002-8258-A75AD6233CE9}" presName="sibTrans" presStyleCnt="0"/>
      <dgm:spPr/>
    </dgm:pt>
    <dgm:pt modelId="{E61F7A83-D32B-44AA-9FC3-A6F5AA934FBD}" type="pres">
      <dgm:prSet presAssocID="{1D293271-A922-4F09-8D12-F160F557BDE3}" presName="node" presStyleLbl="node1" presStyleIdx="2" presStyleCnt="3">
        <dgm:presLayoutVars>
          <dgm:bulletEnabled val="1"/>
        </dgm:presLayoutVars>
      </dgm:prSet>
      <dgm:spPr/>
      <dgm:t>
        <a:bodyPr/>
        <a:lstStyle/>
        <a:p>
          <a:endParaRPr lang="es-VE"/>
        </a:p>
      </dgm:t>
    </dgm:pt>
  </dgm:ptLst>
  <dgm:cxnLst>
    <dgm:cxn modelId="{E8C6C69B-4D18-4A7B-8BE9-B79C36FC3D84}" type="presOf" srcId="{8D4295FF-39FD-482C-8A99-BE90541EB43B}" destId="{B97B06CD-D76E-4935-BCEF-221CE56155CB}" srcOrd="0" destOrd="0" presId="urn:microsoft.com/office/officeart/2005/8/layout/default"/>
    <dgm:cxn modelId="{3CC7E958-6DC8-418A-82A5-0A6BC1CB3D52}" srcId="{E05BB0E9-4BE1-472B-8C33-A5111B9CA883}" destId="{BDEDDD3C-5704-4349-9EF4-EF1F26E8E7EC}" srcOrd="1" destOrd="0" parTransId="{9BA0559B-433A-4D81-8E3A-5A427595D1C5}" sibTransId="{B97343D8-5CE0-4002-8258-A75AD6233CE9}"/>
    <dgm:cxn modelId="{592AFD37-4FD1-45F1-9EFB-C6F7358C4BE6}" type="presOf" srcId="{BDEDDD3C-5704-4349-9EF4-EF1F26E8E7EC}" destId="{0BF6119D-E8EE-4325-A486-66E59C18A36F}" srcOrd="0" destOrd="0" presId="urn:microsoft.com/office/officeart/2005/8/layout/default"/>
    <dgm:cxn modelId="{0B448564-AB05-494A-BD70-74E0BC0B25A3}" srcId="{E05BB0E9-4BE1-472B-8C33-A5111B9CA883}" destId="{8D4295FF-39FD-482C-8A99-BE90541EB43B}" srcOrd="0" destOrd="0" parTransId="{90710DBA-4681-4252-88A1-D5AE51E1FA9A}" sibTransId="{D88BC2AC-E3E0-48E4-B21E-33387756A95B}"/>
    <dgm:cxn modelId="{DFCA7D09-89D5-477E-875A-D8DBDB090DFD}" type="presOf" srcId="{E05BB0E9-4BE1-472B-8C33-A5111B9CA883}" destId="{EFEFFBE0-9D3A-4A90-AD8E-63953BBAF71B}" srcOrd="0" destOrd="0" presId="urn:microsoft.com/office/officeart/2005/8/layout/default"/>
    <dgm:cxn modelId="{343B2A7E-92E1-499B-BD9E-2966E5E9F5E2}" type="presOf" srcId="{1D293271-A922-4F09-8D12-F160F557BDE3}" destId="{E61F7A83-D32B-44AA-9FC3-A6F5AA934FBD}" srcOrd="0" destOrd="0" presId="urn:microsoft.com/office/officeart/2005/8/layout/default"/>
    <dgm:cxn modelId="{950D5AD3-07A3-4900-B367-4DAC2FE39EA7}" srcId="{E05BB0E9-4BE1-472B-8C33-A5111B9CA883}" destId="{1D293271-A922-4F09-8D12-F160F557BDE3}" srcOrd="2" destOrd="0" parTransId="{9F23EE5E-690C-4083-91C7-8C0831777B9B}" sibTransId="{788D1CAE-629A-45D1-ACB2-0ABAB78283DD}"/>
    <dgm:cxn modelId="{D9E327FE-9858-4AA8-A495-A4E9A08ADB6B}" type="presParOf" srcId="{EFEFFBE0-9D3A-4A90-AD8E-63953BBAF71B}" destId="{B97B06CD-D76E-4935-BCEF-221CE56155CB}" srcOrd="0" destOrd="0" presId="urn:microsoft.com/office/officeart/2005/8/layout/default"/>
    <dgm:cxn modelId="{D5543BDE-C291-4B92-A473-43CB6F86D89B}" type="presParOf" srcId="{EFEFFBE0-9D3A-4A90-AD8E-63953BBAF71B}" destId="{D80D768C-4BB2-45F0-9127-341B75105617}" srcOrd="1" destOrd="0" presId="urn:microsoft.com/office/officeart/2005/8/layout/default"/>
    <dgm:cxn modelId="{D7F52767-70FC-4B4C-8F78-9C0A1663EE4D}" type="presParOf" srcId="{EFEFFBE0-9D3A-4A90-AD8E-63953BBAF71B}" destId="{0BF6119D-E8EE-4325-A486-66E59C18A36F}" srcOrd="2" destOrd="0" presId="urn:microsoft.com/office/officeart/2005/8/layout/default"/>
    <dgm:cxn modelId="{AA9006A9-67AD-4895-A171-2A398854BD63}" type="presParOf" srcId="{EFEFFBE0-9D3A-4A90-AD8E-63953BBAF71B}" destId="{91D5DA80-0097-45CA-B3E2-BFED3241B734}" srcOrd="3" destOrd="0" presId="urn:microsoft.com/office/officeart/2005/8/layout/default"/>
    <dgm:cxn modelId="{8C9FC0D3-F604-4867-B149-A45574BDFBC1}" type="presParOf" srcId="{EFEFFBE0-9D3A-4A90-AD8E-63953BBAF71B}" destId="{E61F7A83-D32B-44AA-9FC3-A6F5AA934FBD}"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18CB762-3820-4052-AC4A-DE19D96978A6}"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VE"/>
        </a:p>
      </dgm:t>
    </dgm:pt>
    <dgm:pt modelId="{AABAFE2F-7293-4629-B46B-193EF9D485D0}">
      <dgm:prSet/>
      <dgm:spPr/>
      <dgm:t>
        <a:bodyPr/>
        <a:lstStyle/>
        <a:p>
          <a:pPr algn="just" rtl="0"/>
          <a:r>
            <a:rPr lang="es-VE" dirty="0" smtClean="0"/>
            <a:t>Prevalencia de HTA, EAC, IC y FA se determina dividiendo los 34 años de seguimiento en 17 bienios de experiencia.  </a:t>
          </a:r>
          <a:endParaRPr lang="es-VE" dirty="0"/>
        </a:p>
      </dgm:t>
    </dgm:pt>
    <dgm:pt modelId="{08EDCFDF-F879-450E-96A0-A071C1EACC6D}" type="parTrans" cxnId="{97191E63-43EA-45E8-9921-D42145357799}">
      <dgm:prSet/>
      <dgm:spPr/>
      <dgm:t>
        <a:bodyPr/>
        <a:lstStyle/>
        <a:p>
          <a:endParaRPr lang="es-VE"/>
        </a:p>
      </dgm:t>
    </dgm:pt>
    <dgm:pt modelId="{4E963A1C-3160-415D-AA0E-86E80D3C2B0C}" type="sibTrans" cxnId="{97191E63-43EA-45E8-9921-D42145357799}">
      <dgm:prSet/>
      <dgm:spPr/>
      <dgm:t>
        <a:bodyPr/>
        <a:lstStyle/>
        <a:p>
          <a:endParaRPr lang="es-VE"/>
        </a:p>
      </dgm:t>
    </dgm:pt>
    <dgm:pt modelId="{4ABEBFEE-582D-49B0-B21B-0E1BD0095F63}">
      <dgm:prSet/>
      <dgm:spPr/>
      <dgm:t>
        <a:bodyPr/>
        <a:lstStyle/>
        <a:p>
          <a:pPr algn="just" rtl="0"/>
          <a:r>
            <a:rPr lang="es-VE" dirty="0" smtClean="0"/>
            <a:t>Tasas de prevalencia se calcularon para los grupos en décadas de la vida, evaluando bienios de experiencia y contando el número de condiciones cardiovasculares. </a:t>
          </a:r>
          <a:endParaRPr lang="es-VE" dirty="0"/>
        </a:p>
      </dgm:t>
    </dgm:pt>
    <dgm:pt modelId="{DD508AA8-104D-4739-92EE-22CC1EC59BD4}" type="parTrans" cxnId="{2F54E9D6-C7C0-49B9-B65F-DCECED33B894}">
      <dgm:prSet/>
      <dgm:spPr/>
      <dgm:t>
        <a:bodyPr/>
        <a:lstStyle/>
        <a:p>
          <a:endParaRPr lang="es-VE"/>
        </a:p>
      </dgm:t>
    </dgm:pt>
    <dgm:pt modelId="{6F014BBC-14C7-40DF-ABAF-F43E2B21D7FB}" type="sibTrans" cxnId="{2F54E9D6-C7C0-49B9-B65F-DCECED33B894}">
      <dgm:prSet/>
      <dgm:spPr/>
      <dgm:t>
        <a:bodyPr/>
        <a:lstStyle/>
        <a:p>
          <a:endParaRPr lang="es-VE"/>
        </a:p>
      </dgm:t>
    </dgm:pt>
    <dgm:pt modelId="{D40E2D49-59C7-4822-9F66-AC134C9A3768}">
      <dgm:prSet/>
      <dgm:spPr/>
      <dgm:t>
        <a:bodyPr/>
        <a:lstStyle/>
        <a:p>
          <a:pPr algn="just" rtl="0"/>
          <a:r>
            <a:rPr lang="es-VE" dirty="0" smtClean="0"/>
            <a:t>Pruebas de asociación entre la edad y cada condición cardiovascular.</a:t>
          </a:r>
          <a:endParaRPr lang="es-VE" dirty="0"/>
        </a:p>
      </dgm:t>
    </dgm:pt>
    <dgm:pt modelId="{29B84BC9-6797-4971-99B0-E73B51A10AA8}" type="parTrans" cxnId="{7C971720-82E4-41A8-8055-4A950F7A975A}">
      <dgm:prSet/>
      <dgm:spPr/>
      <dgm:t>
        <a:bodyPr/>
        <a:lstStyle/>
        <a:p>
          <a:endParaRPr lang="es-VE"/>
        </a:p>
      </dgm:t>
    </dgm:pt>
    <dgm:pt modelId="{735C6B3C-C507-4A45-8D8D-E0CDDC6B24E6}" type="sibTrans" cxnId="{7C971720-82E4-41A8-8055-4A950F7A975A}">
      <dgm:prSet/>
      <dgm:spPr/>
      <dgm:t>
        <a:bodyPr/>
        <a:lstStyle/>
        <a:p>
          <a:endParaRPr lang="es-VE"/>
        </a:p>
      </dgm:t>
    </dgm:pt>
    <dgm:pt modelId="{0BAE46A2-4E89-4B9D-B7B9-154EBFF09B55}" type="pres">
      <dgm:prSet presAssocID="{718CB762-3820-4052-AC4A-DE19D96978A6}" presName="linear" presStyleCnt="0">
        <dgm:presLayoutVars>
          <dgm:animLvl val="lvl"/>
          <dgm:resizeHandles val="exact"/>
        </dgm:presLayoutVars>
      </dgm:prSet>
      <dgm:spPr/>
      <dgm:t>
        <a:bodyPr/>
        <a:lstStyle/>
        <a:p>
          <a:endParaRPr lang="es-VE"/>
        </a:p>
      </dgm:t>
    </dgm:pt>
    <dgm:pt modelId="{4ED1329F-08F9-431E-A74B-467E80F8BA31}" type="pres">
      <dgm:prSet presAssocID="{AABAFE2F-7293-4629-B46B-193EF9D485D0}" presName="parentText" presStyleLbl="node1" presStyleIdx="0" presStyleCnt="3">
        <dgm:presLayoutVars>
          <dgm:chMax val="0"/>
          <dgm:bulletEnabled val="1"/>
        </dgm:presLayoutVars>
      </dgm:prSet>
      <dgm:spPr/>
      <dgm:t>
        <a:bodyPr/>
        <a:lstStyle/>
        <a:p>
          <a:endParaRPr lang="es-VE"/>
        </a:p>
      </dgm:t>
    </dgm:pt>
    <dgm:pt modelId="{06A3B2E6-7BF6-4EDF-B155-754520FB2472}" type="pres">
      <dgm:prSet presAssocID="{4E963A1C-3160-415D-AA0E-86E80D3C2B0C}" presName="spacer" presStyleCnt="0"/>
      <dgm:spPr/>
    </dgm:pt>
    <dgm:pt modelId="{9C81E82B-C33D-4992-B632-36C09D1DD9AC}" type="pres">
      <dgm:prSet presAssocID="{4ABEBFEE-582D-49B0-B21B-0E1BD0095F63}" presName="parentText" presStyleLbl="node1" presStyleIdx="1" presStyleCnt="3">
        <dgm:presLayoutVars>
          <dgm:chMax val="0"/>
          <dgm:bulletEnabled val="1"/>
        </dgm:presLayoutVars>
      </dgm:prSet>
      <dgm:spPr/>
      <dgm:t>
        <a:bodyPr/>
        <a:lstStyle/>
        <a:p>
          <a:endParaRPr lang="es-VE"/>
        </a:p>
      </dgm:t>
    </dgm:pt>
    <dgm:pt modelId="{62E166DD-5B5B-4622-8F0F-8E877B644051}" type="pres">
      <dgm:prSet presAssocID="{6F014BBC-14C7-40DF-ABAF-F43E2B21D7FB}" presName="spacer" presStyleCnt="0"/>
      <dgm:spPr/>
    </dgm:pt>
    <dgm:pt modelId="{EADE073E-F59C-4CFE-BDE7-09E248ACCA5F}" type="pres">
      <dgm:prSet presAssocID="{D40E2D49-59C7-4822-9F66-AC134C9A3768}" presName="parentText" presStyleLbl="node1" presStyleIdx="2" presStyleCnt="3">
        <dgm:presLayoutVars>
          <dgm:chMax val="0"/>
          <dgm:bulletEnabled val="1"/>
        </dgm:presLayoutVars>
      </dgm:prSet>
      <dgm:spPr/>
      <dgm:t>
        <a:bodyPr/>
        <a:lstStyle/>
        <a:p>
          <a:endParaRPr lang="es-VE"/>
        </a:p>
      </dgm:t>
    </dgm:pt>
  </dgm:ptLst>
  <dgm:cxnLst>
    <dgm:cxn modelId="{2F54E9D6-C7C0-49B9-B65F-DCECED33B894}" srcId="{718CB762-3820-4052-AC4A-DE19D96978A6}" destId="{4ABEBFEE-582D-49B0-B21B-0E1BD0095F63}" srcOrd="1" destOrd="0" parTransId="{DD508AA8-104D-4739-92EE-22CC1EC59BD4}" sibTransId="{6F014BBC-14C7-40DF-ABAF-F43E2B21D7FB}"/>
    <dgm:cxn modelId="{D36B6C3D-2855-40B3-A3DB-9C9ACEDA7706}" type="presOf" srcId="{718CB762-3820-4052-AC4A-DE19D96978A6}" destId="{0BAE46A2-4E89-4B9D-B7B9-154EBFF09B55}" srcOrd="0" destOrd="0" presId="urn:microsoft.com/office/officeart/2005/8/layout/vList2"/>
    <dgm:cxn modelId="{72140EC7-1815-410B-BB80-4A4A65909831}" type="presOf" srcId="{4ABEBFEE-582D-49B0-B21B-0E1BD0095F63}" destId="{9C81E82B-C33D-4992-B632-36C09D1DD9AC}" srcOrd="0" destOrd="0" presId="urn:microsoft.com/office/officeart/2005/8/layout/vList2"/>
    <dgm:cxn modelId="{ECF9B70F-6959-419B-8257-F1F5BDBEB558}" type="presOf" srcId="{AABAFE2F-7293-4629-B46B-193EF9D485D0}" destId="{4ED1329F-08F9-431E-A74B-467E80F8BA31}" srcOrd="0" destOrd="0" presId="urn:microsoft.com/office/officeart/2005/8/layout/vList2"/>
    <dgm:cxn modelId="{BFC62898-E2B8-4CFF-B2F0-E9BC4B039705}" type="presOf" srcId="{D40E2D49-59C7-4822-9F66-AC134C9A3768}" destId="{EADE073E-F59C-4CFE-BDE7-09E248ACCA5F}" srcOrd="0" destOrd="0" presId="urn:microsoft.com/office/officeart/2005/8/layout/vList2"/>
    <dgm:cxn modelId="{7C971720-82E4-41A8-8055-4A950F7A975A}" srcId="{718CB762-3820-4052-AC4A-DE19D96978A6}" destId="{D40E2D49-59C7-4822-9F66-AC134C9A3768}" srcOrd="2" destOrd="0" parTransId="{29B84BC9-6797-4971-99B0-E73B51A10AA8}" sibTransId="{735C6B3C-C507-4A45-8D8D-E0CDDC6B24E6}"/>
    <dgm:cxn modelId="{97191E63-43EA-45E8-9921-D42145357799}" srcId="{718CB762-3820-4052-AC4A-DE19D96978A6}" destId="{AABAFE2F-7293-4629-B46B-193EF9D485D0}" srcOrd="0" destOrd="0" parTransId="{08EDCFDF-F879-450E-96A0-A071C1EACC6D}" sibTransId="{4E963A1C-3160-415D-AA0E-86E80D3C2B0C}"/>
    <dgm:cxn modelId="{35E286D3-DD47-4BC1-8C80-CF7F33A6BF54}" type="presParOf" srcId="{0BAE46A2-4E89-4B9D-B7B9-154EBFF09B55}" destId="{4ED1329F-08F9-431E-A74B-467E80F8BA31}" srcOrd="0" destOrd="0" presId="urn:microsoft.com/office/officeart/2005/8/layout/vList2"/>
    <dgm:cxn modelId="{173B9C94-CDD4-4345-B24F-4FF53E755468}" type="presParOf" srcId="{0BAE46A2-4E89-4B9D-B7B9-154EBFF09B55}" destId="{06A3B2E6-7BF6-4EDF-B155-754520FB2472}" srcOrd="1" destOrd="0" presId="urn:microsoft.com/office/officeart/2005/8/layout/vList2"/>
    <dgm:cxn modelId="{A2BCB91B-4CA1-44D7-808F-F30A4C8129B8}" type="presParOf" srcId="{0BAE46A2-4E89-4B9D-B7B9-154EBFF09B55}" destId="{9C81E82B-C33D-4992-B632-36C09D1DD9AC}" srcOrd="2" destOrd="0" presId="urn:microsoft.com/office/officeart/2005/8/layout/vList2"/>
    <dgm:cxn modelId="{858BF6A1-1CB8-4499-B43F-A049A76D66B6}" type="presParOf" srcId="{0BAE46A2-4E89-4B9D-B7B9-154EBFF09B55}" destId="{62E166DD-5B5B-4622-8F0F-8E877B644051}" srcOrd="3" destOrd="0" presId="urn:microsoft.com/office/officeart/2005/8/layout/vList2"/>
    <dgm:cxn modelId="{703AE0C3-C67F-4308-8B80-7D812300ACB2}" type="presParOf" srcId="{0BAE46A2-4E89-4B9D-B7B9-154EBFF09B55}" destId="{EADE073E-F59C-4CFE-BDE7-09E248ACCA5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E626EB6-D93C-47EA-A25B-AE822B764E93}"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VE"/>
        </a:p>
      </dgm:t>
    </dgm:pt>
    <dgm:pt modelId="{9A51E378-9489-4E85-9B20-312E0E9B335D}">
      <dgm:prSet custT="1"/>
      <dgm:spPr/>
      <dgm:t>
        <a:bodyPr/>
        <a:lstStyle/>
        <a:p>
          <a:pPr algn="just" rtl="0"/>
          <a:r>
            <a:rPr lang="es-VE" sz="2600" dirty="0" smtClean="0"/>
            <a:t>Incidencia de 2 años de EVC, en 34 años de seguimiento se dividen a su vez en 17 bienios de  experiencia. </a:t>
          </a:r>
          <a:endParaRPr lang="es-VE" sz="2600" dirty="0"/>
        </a:p>
      </dgm:t>
    </dgm:pt>
    <dgm:pt modelId="{082B3190-07F2-4248-9824-270FC687FE1D}" type="parTrans" cxnId="{B41D9CF9-3ABB-4D55-8EE3-5721A1E88B7A}">
      <dgm:prSet/>
      <dgm:spPr/>
      <dgm:t>
        <a:bodyPr/>
        <a:lstStyle/>
        <a:p>
          <a:endParaRPr lang="es-VE"/>
        </a:p>
      </dgm:t>
    </dgm:pt>
    <dgm:pt modelId="{54E7D97B-6A4E-477E-AA58-A2834F3DAB58}" type="sibTrans" cxnId="{B41D9CF9-3ABB-4D55-8EE3-5721A1E88B7A}">
      <dgm:prSet/>
      <dgm:spPr/>
      <dgm:t>
        <a:bodyPr/>
        <a:lstStyle/>
        <a:p>
          <a:endParaRPr lang="es-VE"/>
        </a:p>
      </dgm:t>
    </dgm:pt>
    <dgm:pt modelId="{36AAFB80-9FCB-43E2-9DA9-7A51E5BAD5AD}">
      <dgm:prSet custT="1"/>
      <dgm:spPr/>
      <dgm:t>
        <a:bodyPr/>
        <a:lstStyle/>
        <a:p>
          <a:pPr algn="just" rtl="0"/>
          <a:r>
            <a:rPr lang="es-VE" sz="2600" dirty="0" smtClean="0"/>
            <a:t>Sujetos libres de EVC y  AIT  al comienzo de cada bienio fueron seguidos durante 2 años. </a:t>
          </a:r>
          <a:endParaRPr lang="es-VE" sz="2600" dirty="0"/>
        </a:p>
      </dgm:t>
    </dgm:pt>
    <dgm:pt modelId="{9F281EF7-284A-437D-825F-44EBC3FA78F2}" type="parTrans" cxnId="{97060774-D984-4BFA-9841-C189424773ED}">
      <dgm:prSet/>
      <dgm:spPr/>
      <dgm:t>
        <a:bodyPr/>
        <a:lstStyle/>
        <a:p>
          <a:endParaRPr lang="es-VE"/>
        </a:p>
      </dgm:t>
    </dgm:pt>
    <dgm:pt modelId="{A6E0D3AF-1EAB-4773-8045-7F9F728B6AE7}" type="sibTrans" cxnId="{97060774-D984-4BFA-9841-C189424773ED}">
      <dgm:prSet/>
      <dgm:spPr/>
      <dgm:t>
        <a:bodyPr/>
        <a:lstStyle/>
        <a:p>
          <a:endParaRPr lang="es-VE"/>
        </a:p>
      </dgm:t>
    </dgm:pt>
    <dgm:pt modelId="{DB4A137D-FFF2-43EE-93B1-523FEC7CD4CA}">
      <dgm:prSet custT="1"/>
      <dgm:spPr/>
      <dgm:t>
        <a:bodyPr/>
        <a:lstStyle/>
        <a:p>
          <a:pPr algn="just" rtl="0"/>
          <a:r>
            <a:rPr lang="es-VE" sz="2600" dirty="0" smtClean="0"/>
            <a:t>Tasas de incidencia se calcularon mediante la combinación de todos los bienios de experiencia y teniendo en cuenta el número de ocurrencias de EVC o AIT.</a:t>
          </a:r>
          <a:endParaRPr lang="es-VE" sz="2600" dirty="0"/>
        </a:p>
      </dgm:t>
    </dgm:pt>
    <dgm:pt modelId="{A7C35C3F-C9F6-4EB8-BE28-CD1ED517DE5B}" type="parTrans" cxnId="{A9DE4CE3-685F-439A-A2F2-E520BF06056E}">
      <dgm:prSet/>
      <dgm:spPr/>
      <dgm:t>
        <a:bodyPr/>
        <a:lstStyle/>
        <a:p>
          <a:endParaRPr lang="es-VE"/>
        </a:p>
      </dgm:t>
    </dgm:pt>
    <dgm:pt modelId="{9F93443F-989A-4EBF-8937-B100B5F45670}" type="sibTrans" cxnId="{A9DE4CE3-685F-439A-A2F2-E520BF06056E}">
      <dgm:prSet/>
      <dgm:spPr/>
      <dgm:t>
        <a:bodyPr/>
        <a:lstStyle/>
        <a:p>
          <a:endParaRPr lang="es-VE"/>
        </a:p>
      </dgm:t>
    </dgm:pt>
    <dgm:pt modelId="{4E1D4085-74BE-4B18-A41E-E81936957125}" type="pres">
      <dgm:prSet presAssocID="{FE626EB6-D93C-47EA-A25B-AE822B764E93}" presName="linear" presStyleCnt="0">
        <dgm:presLayoutVars>
          <dgm:animLvl val="lvl"/>
          <dgm:resizeHandles val="exact"/>
        </dgm:presLayoutVars>
      </dgm:prSet>
      <dgm:spPr/>
      <dgm:t>
        <a:bodyPr/>
        <a:lstStyle/>
        <a:p>
          <a:endParaRPr lang="es-VE"/>
        </a:p>
      </dgm:t>
    </dgm:pt>
    <dgm:pt modelId="{7F170802-61B0-429F-BC96-3BC088DAB9BA}" type="pres">
      <dgm:prSet presAssocID="{9A51E378-9489-4E85-9B20-312E0E9B335D}" presName="parentText" presStyleLbl="node1" presStyleIdx="0" presStyleCnt="3">
        <dgm:presLayoutVars>
          <dgm:chMax val="0"/>
          <dgm:bulletEnabled val="1"/>
        </dgm:presLayoutVars>
      </dgm:prSet>
      <dgm:spPr/>
      <dgm:t>
        <a:bodyPr/>
        <a:lstStyle/>
        <a:p>
          <a:endParaRPr lang="es-VE"/>
        </a:p>
      </dgm:t>
    </dgm:pt>
    <dgm:pt modelId="{DC8AB1FB-CE22-4A57-95DC-24256EB18EC1}" type="pres">
      <dgm:prSet presAssocID="{54E7D97B-6A4E-477E-AA58-A2834F3DAB58}" presName="spacer" presStyleCnt="0"/>
      <dgm:spPr/>
    </dgm:pt>
    <dgm:pt modelId="{24092E83-C047-49FD-BAA9-16E4C6BE7D5B}" type="pres">
      <dgm:prSet presAssocID="{36AAFB80-9FCB-43E2-9DA9-7A51E5BAD5AD}" presName="parentText" presStyleLbl="node1" presStyleIdx="1" presStyleCnt="3">
        <dgm:presLayoutVars>
          <dgm:chMax val="0"/>
          <dgm:bulletEnabled val="1"/>
        </dgm:presLayoutVars>
      </dgm:prSet>
      <dgm:spPr/>
      <dgm:t>
        <a:bodyPr/>
        <a:lstStyle/>
        <a:p>
          <a:endParaRPr lang="es-VE"/>
        </a:p>
      </dgm:t>
    </dgm:pt>
    <dgm:pt modelId="{D679CAF6-42AE-4BC3-BD9C-1A5D3AC8E9B5}" type="pres">
      <dgm:prSet presAssocID="{A6E0D3AF-1EAB-4773-8045-7F9F728B6AE7}" presName="spacer" presStyleCnt="0"/>
      <dgm:spPr/>
    </dgm:pt>
    <dgm:pt modelId="{DFA8D755-0430-43E5-85A7-ADC1AAB5B20B}" type="pres">
      <dgm:prSet presAssocID="{DB4A137D-FFF2-43EE-93B1-523FEC7CD4CA}" presName="parentText" presStyleLbl="node1" presStyleIdx="2" presStyleCnt="3">
        <dgm:presLayoutVars>
          <dgm:chMax val="0"/>
          <dgm:bulletEnabled val="1"/>
        </dgm:presLayoutVars>
      </dgm:prSet>
      <dgm:spPr/>
      <dgm:t>
        <a:bodyPr/>
        <a:lstStyle/>
        <a:p>
          <a:endParaRPr lang="es-VE"/>
        </a:p>
      </dgm:t>
    </dgm:pt>
  </dgm:ptLst>
  <dgm:cxnLst>
    <dgm:cxn modelId="{97060774-D984-4BFA-9841-C189424773ED}" srcId="{FE626EB6-D93C-47EA-A25B-AE822B764E93}" destId="{36AAFB80-9FCB-43E2-9DA9-7A51E5BAD5AD}" srcOrd="1" destOrd="0" parTransId="{9F281EF7-284A-437D-825F-44EBC3FA78F2}" sibTransId="{A6E0D3AF-1EAB-4773-8045-7F9F728B6AE7}"/>
    <dgm:cxn modelId="{DA60CBCC-AD79-4661-A30C-E70AB15D6276}" type="presOf" srcId="{DB4A137D-FFF2-43EE-93B1-523FEC7CD4CA}" destId="{DFA8D755-0430-43E5-85A7-ADC1AAB5B20B}" srcOrd="0" destOrd="0" presId="urn:microsoft.com/office/officeart/2005/8/layout/vList2"/>
    <dgm:cxn modelId="{846B7350-7238-49F9-BA0C-A24307BC4369}" type="presOf" srcId="{36AAFB80-9FCB-43E2-9DA9-7A51E5BAD5AD}" destId="{24092E83-C047-49FD-BAA9-16E4C6BE7D5B}" srcOrd="0" destOrd="0" presId="urn:microsoft.com/office/officeart/2005/8/layout/vList2"/>
    <dgm:cxn modelId="{A9DE4CE3-685F-439A-A2F2-E520BF06056E}" srcId="{FE626EB6-D93C-47EA-A25B-AE822B764E93}" destId="{DB4A137D-FFF2-43EE-93B1-523FEC7CD4CA}" srcOrd="2" destOrd="0" parTransId="{A7C35C3F-C9F6-4EB8-BE28-CD1ED517DE5B}" sibTransId="{9F93443F-989A-4EBF-8937-B100B5F45670}"/>
    <dgm:cxn modelId="{B41D9CF9-3ABB-4D55-8EE3-5721A1E88B7A}" srcId="{FE626EB6-D93C-47EA-A25B-AE822B764E93}" destId="{9A51E378-9489-4E85-9B20-312E0E9B335D}" srcOrd="0" destOrd="0" parTransId="{082B3190-07F2-4248-9824-270FC687FE1D}" sibTransId="{54E7D97B-6A4E-477E-AA58-A2834F3DAB58}"/>
    <dgm:cxn modelId="{70C3BA4B-B518-4767-8445-7F7D926395C4}" type="presOf" srcId="{FE626EB6-D93C-47EA-A25B-AE822B764E93}" destId="{4E1D4085-74BE-4B18-A41E-E81936957125}" srcOrd="0" destOrd="0" presId="urn:microsoft.com/office/officeart/2005/8/layout/vList2"/>
    <dgm:cxn modelId="{4084A067-B0A5-4139-AC18-283F66007125}" type="presOf" srcId="{9A51E378-9489-4E85-9B20-312E0E9B335D}" destId="{7F170802-61B0-429F-BC96-3BC088DAB9BA}" srcOrd="0" destOrd="0" presId="urn:microsoft.com/office/officeart/2005/8/layout/vList2"/>
    <dgm:cxn modelId="{533AB12B-90AF-4756-A926-5175C46BB853}" type="presParOf" srcId="{4E1D4085-74BE-4B18-A41E-E81936957125}" destId="{7F170802-61B0-429F-BC96-3BC088DAB9BA}" srcOrd="0" destOrd="0" presId="urn:microsoft.com/office/officeart/2005/8/layout/vList2"/>
    <dgm:cxn modelId="{14AA7801-9B13-42FA-AEC5-B211B2642B3E}" type="presParOf" srcId="{4E1D4085-74BE-4B18-A41E-E81936957125}" destId="{DC8AB1FB-CE22-4A57-95DC-24256EB18EC1}" srcOrd="1" destOrd="0" presId="urn:microsoft.com/office/officeart/2005/8/layout/vList2"/>
    <dgm:cxn modelId="{DFF00BED-56C7-4BE5-9A2C-21628CF57CBA}" type="presParOf" srcId="{4E1D4085-74BE-4B18-A41E-E81936957125}" destId="{24092E83-C047-49FD-BAA9-16E4C6BE7D5B}" srcOrd="2" destOrd="0" presId="urn:microsoft.com/office/officeart/2005/8/layout/vList2"/>
    <dgm:cxn modelId="{647EA31D-7A08-4959-8AB3-A2B7726CF274}" type="presParOf" srcId="{4E1D4085-74BE-4B18-A41E-E81936957125}" destId="{D679CAF6-42AE-4BC3-BD9C-1A5D3AC8E9B5}" srcOrd="3" destOrd="0" presId="urn:microsoft.com/office/officeart/2005/8/layout/vList2"/>
    <dgm:cxn modelId="{F9021591-2A4B-4080-B8BC-8B39ECF35958}" type="presParOf" srcId="{4E1D4085-74BE-4B18-A41E-E81936957125}" destId="{DFA8D755-0430-43E5-85A7-ADC1AAB5B20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C85543-0D98-42D7-B3F9-F58B0E2CDFF4}" type="doc">
      <dgm:prSet loTypeId="urn:microsoft.com/office/officeart/2008/layout/VerticalCurvedList" loCatId="list" qsTypeId="urn:microsoft.com/office/officeart/2005/8/quickstyle/3d3" qsCatId="3D" csTypeId="urn:microsoft.com/office/officeart/2005/8/colors/colorful1#3" csCatId="colorful" phldr="1"/>
      <dgm:spPr/>
      <dgm:t>
        <a:bodyPr/>
        <a:lstStyle/>
        <a:p>
          <a:endParaRPr lang="es-VE"/>
        </a:p>
      </dgm:t>
    </dgm:pt>
    <dgm:pt modelId="{827F5B83-D132-4C44-825B-7D10C1B507EC}">
      <dgm:prSet phldrT="[Texto]" custT="1"/>
      <dgm:spPr>
        <a:solidFill>
          <a:schemeClr val="accent2">
            <a:lumMod val="75000"/>
          </a:schemeClr>
        </a:solidFill>
      </dgm:spPr>
      <dgm:t>
        <a:bodyPr/>
        <a:lstStyle/>
        <a:p>
          <a:pPr algn="ctr"/>
          <a:r>
            <a:rPr lang="es-VE" sz="2600" b="1" dirty="0" smtClean="0">
              <a:solidFill>
                <a:srgbClr val="FFFF00"/>
              </a:solidFill>
              <a:latin typeface="Times New Roman" panose="02020603050405020304" pitchFamily="18" charset="0"/>
              <a:cs typeface="Times New Roman" panose="02020603050405020304" pitchFamily="18" charset="0"/>
            </a:rPr>
            <a:t>Comités de líderes cívicos</a:t>
          </a:r>
          <a:endParaRPr lang="es-VE" sz="2600" b="1" dirty="0">
            <a:solidFill>
              <a:srgbClr val="FFFF00"/>
            </a:solidFill>
            <a:latin typeface="Times New Roman" panose="02020603050405020304" pitchFamily="18" charset="0"/>
            <a:cs typeface="Times New Roman" panose="02020603050405020304" pitchFamily="18" charset="0"/>
          </a:endParaRPr>
        </a:p>
      </dgm:t>
    </dgm:pt>
    <dgm:pt modelId="{5504FFA0-0DC9-4C7B-BE68-2E34F1CF3839}" type="parTrans" cxnId="{B0DD9567-3C7B-4913-A3ED-E310830378A3}">
      <dgm:prSet/>
      <dgm:spPr/>
      <dgm:t>
        <a:bodyPr/>
        <a:lstStyle/>
        <a:p>
          <a:endParaRPr lang="es-VE" sz="2600" b="1">
            <a:latin typeface="Times New Roman" panose="02020603050405020304" pitchFamily="18" charset="0"/>
            <a:cs typeface="Times New Roman" panose="02020603050405020304" pitchFamily="18" charset="0"/>
          </a:endParaRPr>
        </a:p>
      </dgm:t>
    </dgm:pt>
    <dgm:pt modelId="{FB0B0941-9F68-4788-A59E-D500FD6EFE06}" type="sibTrans" cxnId="{B0DD9567-3C7B-4913-A3ED-E310830378A3}">
      <dgm:prSet/>
      <dgm:spPr/>
      <dgm:t>
        <a:bodyPr/>
        <a:lstStyle/>
        <a:p>
          <a:endParaRPr lang="es-VE" sz="2600" b="1">
            <a:latin typeface="Times New Roman" panose="02020603050405020304" pitchFamily="18" charset="0"/>
            <a:cs typeface="Times New Roman" panose="02020603050405020304" pitchFamily="18" charset="0"/>
          </a:endParaRPr>
        </a:p>
      </dgm:t>
    </dgm:pt>
    <dgm:pt modelId="{F243F3FE-04C1-4FC7-BC78-DDAA8528695A}">
      <dgm:prSet phldrT="[Texto]" custT="1"/>
      <dgm:spPr>
        <a:solidFill>
          <a:schemeClr val="accent3">
            <a:lumMod val="40000"/>
            <a:lumOff val="60000"/>
          </a:schemeClr>
        </a:solidFill>
      </dgm:spPr>
      <dgm:t>
        <a:bodyPr/>
        <a:lstStyle/>
        <a:p>
          <a:pPr algn="ctr"/>
          <a:r>
            <a:rPr lang="en-US" sz="2600" b="1" dirty="0" err="1" smtClean="0">
              <a:solidFill>
                <a:schemeClr val="bg1"/>
              </a:solidFill>
              <a:latin typeface="Times New Roman" pitchFamily="18" charset="0"/>
              <a:cs typeface="Times New Roman" pitchFamily="18" charset="0"/>
              <a:sym typeface="Wingdings" pitchFamily="2" charset="2"/>
            </a:rPr>
            <a:t>Educador</a:t>
          </a:r>
          <a:r>
            <a:rPr lang="en-US" sz="2600" b="1" dirty="0" smtClean="0">
              <a:solidFill>
                <a:schemeClr val="bg1"/>
              </a:solidFill>
              <a:latin typeface="Times New Roman" pitchFamily="18" charset="0"/>
              <a:cs typeface="Times New Roman" pitchFamily="18" charset="0"/>
              <a:sym typeface="Wingdings" pitchFamily="2" charset="2"/>
            </a:rPr>
            <a:t> y vigilante de </a:t>
          </a:r>
          <a:r>
            <a:rPr lang="en-US" sz="2600" b="1" dirty="0" err="1" smtClean="0">
              <a:solidFill>
                <a:schemeClr val="bg1"/>
              </a:solidFill>
              <a:latin typeface="Times New Roman" pitchFamily="18" charset="0"/>
              <a:cs typeface="Times New Roman" pitchFamily="18" charset="0"/>
              <a:sym typeface="Wingdings" pitchFamily="2" charset="2"/>
            </a:rPr>
            <a:t>salud</a:t>
          </a:r>
          <a:endParaRPr lang="es-VE" sz="2600" b="1" dirty="0">
            <a:solidFill>
              <a:schemeClr val="bg1"/>
            </a:solidFill>
            <a:latin typeface="Times New Roman" panose="02020603050405020304" pitchFamily="18" charset="0"/>
            <a:cs typeface="Times New Roman" panose="02020603050405020304" pitchFamily="18" charset="0"/>
          </a:endParaRPr>
        </a:p>
      </dgm:t>
    </dgm:pt>
    <dgm:pt modelId="{460387D3-421C-4BD3-8410-184CE9B181C9}" type="parTrans" cxnId="{D529AB2C-5C45-4E85-B7EB-B62BEF732DE4}">
      <dgm:prSet/>
      <dgm:spPr/>
      <dgm:t>
        <a:bodyPr/>
        <a:lstStyle/>
        <a:p>
          <a:endParaRPr lang="es-VE" sz="2600" b="1">
            <a:latin typeface="Times New Roman" panose="02020603050405020304" pitchFamily="18" charset="0"/>
            <a:cs typeface="Times New Roman" panose="02020603050405020304" pitchFamily="18" charset="0"/>
          </a:endParaRPr>
        </a:p>
      </dgm:t>
    </dgm:pt>
    <dgm:pt modelId="{8DE08C0F-155B-419C-B888-C4CA924571C3}" type="sibTrans" cxnId="{D529AB2C-5C45-4E85-B7EB-B62BEF732DE4}">
      <dgm:prSet/>
      <dgm:spPr/>
      <dgm:t>
        <a:bodyPr/>
        <a:lstStyle/>
        <a:p>
          <a:endParaRPr lang="es-VE" sz="2600" b="1">
            <a:latin typeface="Times New Roman" panose="02020603050405020304" pitchFamily="18" charset="0"/>
            <a:cs typeface="Times New Roman" panose="02020603050405020304" pitchFamily="18" charset="0"/>
          </a:endParaRPr>
        </a:p>
      </dgm:t>
    </dgm:pt>
    <dgm:pt modelId="{32837C57-0176-474A-B7E2-3D9BA2952CD9}">
      <dgm:prSet phldrT="[Texto]" custT="1"/>
      <dgm:spPr>
        <a:solidFill>
          <a:schemeClr val="tx2">
            <a:lumMod val="90000"/>
          </a:schemeClr>
        </a:solidFill>
      </dgm:spPr>
      <dgm:t>
        <a:bodyPr/>
        <a:lstStyle/>
        <a:p>
          <a:pPr algn="ctr"/>
          <a:r>
            <a:rPr lang="es-VE" sz="2600" b="1" dirty="0" smtClean="0">
              <a:solidFill>
                <a:schemeClr val="bg1"/>
              </a:solidFill>
              <a:latin typeface="Times New Roman" panose="02020603050405020304" pitchFamily="18" charset="0"/>
              <a:cs typeface="Times New Roman" panose="02020603050405020304" pitchFamily="18" charset="0"/>
            </a:rPr>
            <a:t>Motivadores de participación en el estudio</a:t>
          </a:r>
          <a:endParaRPr lang="es-VE" sz="2600" b="1" dirty="0">
            <a:solidFill>
              <a:schemeClr val="bg1"/>
            </a:solidFill>
            <a:latin typeface="Times New Roman" panose="02020603050405020304" pitchFamily="18" charset="0"/>
            <a:cs typeface="Times New Roman" panose="02020603050405020304" pitchFamily="18" charset="0"/>
          </a:endParaRPr>
        </a:p>
      </dgm:t>
    </dgm:pt>
    <dgm:pt modelId="{CF61F9DD-322E-4401-A171-5166456F8A1A}" type="parTrans" cxnId="{DF16DF80-C2A3-40E8-9063-4F0E80B5B429}">
      <dgm:prSet/>
      <dgm:spPr/>
      <dgm:t>
        <a:bodyPr/>
        <a:lstStyle/>
        <a:p>
          <a:endParaRPr lang="es-VE" sz="2600" b="1">
            <a:latin typeface="Times New Roman" panose="02020603050405020304" pitchFamily="18" charset="0"/>
            <a:cs typeface="Times New Roman" panose="02020603050405020304" pitchFamily="18" charset="0"/>
          </a:endParaRPr>
        </a:p>
      </dgm:t>
    </dgm:pt>
    <dgm:pt modelId="{820243C7-043E-46EC-BE0D-6D8FCC3F0A30}" type="sibTrans" cxnId="{DF16DF80-C2A3-40E8-9063-4F0E80B5B429}">
      <dgm:prSet/>
      <dgm:spPr/>
      <dgm:t>
        <a:bodyPr/>
        <a:lstStyle/>
        <a:p>
          <a:endParaRPr lang="es-VE" sz="2600" b="1">
            <a:latin typeface="Times New Roman" panose="02020603050405020304" pitchFamily="18" charset="0"/>
            <a:cs typeface="Times New Roman" panose="02020603050405020304" pitchFamily="18" charset="0"/>
          </a:endParaRPr>
        </a:p>
      </dgm:t>
    </dgm:pt>
    <dgm:pt modelId="{BB596C8A-EDC8-4211-8040-A8648ABDAE54}" type="pres">
      <dgm:prSet presAssocID="{25C85543-0D98-42D7-B3F9-F58B0E2CDFF4}" presName="Name0" presStyleCnt="0">
        <dgm:presLayoutVars>
          <dgm:chMax val="7"/>
          <dgm:chPref val="7"/>
          <dgm:dir/>
        </dgm:presLayoutVars>
      </dgm:prSet>
      <dgm:spPr/>
      <dgm:t>
        <a:bodyPr/>
        <a:lstStyle/>
        <a:p>
          <a:endParaRPr lang="es-VE"/>
        </a:p>
      </dgm:t>
    </dgm:pt>
    <dgm:pt modelId="{E3DF76BA-D8E4-4DFD-8718-1435D89DECA6}" type="pres">
      <dgm:prSet presAssocID="{25C85543-0D98-42D7-B3F9-F58B0E2CDFF4}" presName="Name1" presStyleCnt="0"/>
      <dgm:spPr/>
    </dgm:pt>
    <dgm:pt modelId="{03D7DE73-8C82-4673-9E0E-53B13E07248B}" type="pres">
      <dgm:prSet presAssocID="{25C85543-0D98-42D7-B3F9-F58B0E2CDFF4}" presName="cycle" presStyleCnt="0"/>
      <dgm:spPr/>
    </dgm:pt>
    <dgm:pt modelId="{3E1CACC0-C037-4BF3-B73E-C6CD9BC3869C}" type="pres">
      <dgm:prSet presAssocID="{25C85543-0D98-42D7-B3F9-F58B0E2CDFF4}" presName="srcNode" presStyleLbl="node1" presStyleIdx="0" presStyleCnt="3"/>
      <dgm:spPr/>
    </dgm:pt>
    <dgm:pt modelId="{AF00191F-305C-4B53-A305-0C428EF0ABF2}" type="pres">
      <dgm:prSet presAssocID="{25C85543-0D98-42D7-B3F9-F58B0E2CDFF4}" presName="conn" presStyleLbl="parChTrans1D2" presStyleIdx="0" presStyleCnt="1"/>
      <dgm:spPr/>
      <dgm:t>
        <a:bodyPr/>
        <a:lstStyle/>
        <a:p>
          <a:endParaRPr lang="es-VE"/>
        </a:p>
      </dgm:t>
    </dgm:pt>
    <dgm:pt modelId="{ECAC8893-D87B-4786-BEE7-11819CC49E68}" type="pres">
      <dgm:prSet presAssocID="{25C85543-0D98-42D7-B3F9-F58B0E2CDFF4}" presName="extraNode" presStyleLbl="node1" presStyleIdx="0" presStyleCnt="3"/>
      <dgm:spPr/>
    </dgm:pt>
    <dgm:pt modelId="{DF0EC572-10E1-4021-8A50-D1D8FF4FD19F}" type="pres">
      <dgm:prSet presAssocID="{25C85543-0D98-42D7-B3F9-F58B0E2CDFF4}" presName="dstNode" presStyleLbl="node1" presStyleIdx="0" presStyleCnt="3"/>
      <dgm:spPr/>
    </dgm:pt>
    <dgm:pt modelId="{CA287D09-0ACB-40B4-AB07-3E278367FE0A}" type="pres">
      <dgm:prSet presAssocID="{827F5B83-D132-4C44-825B-7D10C1B507EC}" presName="text_1" presStyleLbl="node1" presStyleIdx="0" presStyleCnt="3">
        <dgm:presLayoutVars>
          <dgm:bulletEnabled val="1"/>
        </dgm:presLayoutVars>
      </dgm:prSet>
      <dgm:spPr/>
      <dgm:t>
        <a:bodyPr/>
        <a:lstStyle/>
        <a:p>
          <a:endParaRPr lang="es-VE"/>
        </a:p>
      </dgm:t>
    </dgm:pt>
    <dgm:pt modelId="{6CA772B6-5D42-4417-88F8-33F40DDFD25D}" type="pres">
      <dgm:prSet presAssocID="{827F5B83-D132-4C44-825B-7D10C1B507EC}" presName="accent_1" presStyleCnt="0"/>
      <dgm:spPr/>
    </dgm:pt>
    <dgm:pt modelId="{51FF7416-9711-4DFB-83B2-54D06BFE4AED}" type="pres">
      <dgm:prSet presAssocID="{827F5B83-D132-4C44-825B-7D10C1B507EC}" presName="accentRepeatNode" presStyleLbl="solidFgAcc1" presStyleIdx="0" presStyleCnt="3"/>
      <dgm:spPr/>
    </dgm:pt>
    <dgm:pt modelId="{B9723D51-FDC0-45F2-9252-8DD6613CBCEC}" type="pres">
      <dgm:prSet presAssocID="{F243F3FE-04C1-4FC7-BC78-DDAA8528695A}" presName="text_2" presStyleLbl="node1" presStyleIdx="1" presStyleCnt="3">
        <dgm:presLayoutVars>
          <dgm:bulletEnabled val="1"/>
        </dgm:presLayoutVars>
      </dgm:prSet>
      <dgm:spPr/>
      <dgm:t>
        <a:bodyPr/>
        <a:lstStyle/>
        <a:p>
          <a:endParaRPr lang="es-VE"/>
        </a:p>
      </dgm:t>
    </dgm:pt>
    <dgm:pt modelId="{AAEA13A4-53D6-4DAB-926F-150D2B975EBC}" type="pres">
      <dgm:prSet presAssocID="{F243F3FE-04C1-4FC7-BC78-DDAA8528695A}" presName="accent_2" presStyleCnt="0"/>
      <dgm:spPr/>
    </dgm:pt>
    <dgm:pt modelId="{AFD3DE2F-96DD-4CDA-A9B5-C61729E3ED03}" type="pres">
      <dgm:prSet presAssocID="{F243F3FE-04C1-4FC7-BC78-DDAA8528695A}" presName="accentRepeatNode" presStyleLbl="solidFgAcc1" presStyleIdx="1" presStyleCnt="3"/>
      <dgm:spPr/>
    </dgm:pt>
    <dgm:pt modelId="{E5954F6A-55D1-4FD3-BA57-1508E4E6E2C1}" type="pres">
      <dgm:prSet presAssocID="{32837C57-0176-474A-B7E2-3D9BA2952CD9}" presName="text_3" presStyleLbl="node1" presStyleIdx="2" presStyleCnt="3">
        <dgm:presLayoutVars>
          <dgm:bulletEnabled val="1"/>
        </dgm:presLayoutVars>
      </dgm:prSet>
      <dgm:spPr/>
      <dgm:t>
        <a:bodyPr/>
        <a:lstStyle/>
        <a:p>
          <a:endParaRPr lang="es-VE"/>
        </a:p>
      </dgm:t>
    </dgm:pt>
    <dgm:pt modelId="{988B17C4-773C-4793-9AF1-732EF05D5F5D}" type="pres">
      <dgm:prSet presAssocID="{32837C57-0176-474A-B7E2-3D9BA2952CD9}" presName="accent_3" presStyleCnt="0"/>
      <dgm:spPr/>
    </dgm:pt>
    <dgm:pt modelId="{A592056F-DB3F-429C-BE85-1B0C6CFD5040}" type="pres">
      <dgm:prSet presAssocID="{32837C57-0176-474A-B7E2-3D9BA2952CD9}" presName="accentRepeatNode" presStyleLbl="solidFgAcc1" presStyleIdx="2" presStyleCnt="3"/>
      <dgm:spPr/>
    </dgm:pt>
  </dgm:ptLst>
  <dgm:cxnLst>
    <dgm:cxn modelId="{5316E1AD-9C15-41E7-AA3B-2CC6F59E7ED9}" type="presOf" srcId="{25C85543-0D98-42D7-B3F9-F58B0E2CDFF4}" destId="{BB596C8A-EDC8-4211-8040-A8648ABDAE54}" srcOrd="0" destOrd="0" presId="urn:microsoft.com/office/officeart/2008/layout/VerticalCurvedList"/>
    <dgm:cxn modelId="{DF16DF80-C2A3-40E8-9063-4F0E80B5B429}" srcId="{25C85543-0D98-42D7-B3F9-F58B0E2CDFF4}" destId="{32837C57-0176-474A-B7E2-3D9BA2952CD9}" srcOrd="2" destOrd="0" parTransId="{CF61F9DD-322E-4401-A171-5166456F8A1A}" sibTransId="{820243C7-043E-46EC-BE0D-6D8FCC3F0A30}"/>
    <dgm:cxn modelId="{D529AB2C-5C45-4E85-B7EB-B62BEF732DE4}" srcId="{25C85543-0D98-42D7-B3F9-F58B0E2CDFF4}" destId="{F243F3FE-04C1-4FC7-BC78-DDAA8528695A}" srcOrd="1" destOrd="0" parTransId="{460387D3-421C-4BD3-8410-184CE9B181C9}" sibTransId="{8DE08C0F-155B-419C-B888-C4CA924571C3}"/>
    <dgm:cxn modelId="{B0DD9567-3C7B-4913-A3ED-E310830378A3}" srcId="{25C85543-0D98-42D7-B3F9-F58B0E2CDFF4}" destId="{827F5B83-D132-4C44-825B-7D10C1B507EC}" srcOrd="0" destOrd="0" parTransId="{5504FFA0-0DC9-4C7B-BE68-2E34F1CF3839}" sibTransId="{FB0B0941-9F68-4788-A59E-D500FD6EFE06}"/>
    <dgm:cxn modelId="{957A6FAF-952F-440E-8798-05A11ECD8D44}" type="presOf" srcId="{FB0B0941-9F68-4788-A59E-D500FD6EFE06}" destId="{AF00191F-305C-4B53-A305-0C428EF0ABF2}" srcOrd="0" destOrd="0" presId="urn:microsoft.com/office/officeart/2008/layout/VerticalCurvedList"/>
    <dgm:cxn modelId="{0380998E-AE5F-4D98-9FA7-4F6962A5927D}" type="presOf" srcId="{32837C57-0176-474A-B7E2-3D9BA2952CD9}" destId="{E5954F6A-55D1-4FD3-BA57-1508E4E6E2C1}" srcOrd="0" destOrd="0" presId="urn:microsoft.com/office/officeart/2008/layout/VerticalCurvedList"/>
    <dgm:cxn modelId="{0450501C-31F8-402F-BA0B-83FFF6963DC1}" type="presOf" srcId="{827F5B83-D132-4C44-825B-7D10C1B507EC}" destId="{CA287D09-0ACB-40B4-AB07-3E278367FE0A}" srcOrd="0" destOrd="0" presId="urn:microsoft.com/office/officeart/2008/layout/VerticalCurvedList"/>
    <dgm:cxn modelId="{93CB0696-731D-4CA7-986D-12E49C29B7B1}" type="presOf" srcId="{F243F3FE-04C1-4FC7-BC78-DDAA8528695A}" destId="{B9723D51-FDC0-45F2-9252-8DD6613CBCEC}" srcOrd="0" destOrd="0" presId="urn:microsoft.com/office/officeart/2008/layout/VerticalCurvedList"/>
    <dgm:cxn modelId="{103DFC90-44B2-480A-A7B9-930A292DD9DF}" type="presParOf" srcId="{BB596C8A-EDC8-4211-8040-A8648ABDAE54}" destId="{E3DF76BA-D8E4-4DFD-8718-1435D89DECA6}" srcOrd="0" destOrd="0" presId="urn:microsoft.com/office/officeart/2008/layout/VerticalCurvedList"/>
    <dgm:cxn modelId="{79B8852C-1701-4A7F-B95D-DC465D687CA7}" type="presParOf" srcId="{E3DF76BA-D8E4-4DFD-8718-1435D89DECA6}" destId="{03D7DE73-8C82-4673-9E0E-53B13E07248B}" srcOrd="0" destOrd="0" presId="urn:microsoft.com/office/officeart/2008/layout/VerticalCurvedList"/>
    <dgm:cxn modelId="{44DCB130-1821-4FBE-8781-F8ED4CFC0E4F}" type="presParOf" srcId="{03D7DE73-8C82-4673-9E0E-53B13E07248B}" destId="{3E1CACC0-C037-4BF3-B73E-C6CD9BC3869C}" srcOrd="0" destOrd="0" presId="urn:microsoft.com/office/officeart/2008/layout/VerticalCurvedList"/>
    <dgm:cxn modelId="{6369F353-EF96-45D1-AC6A-873B4063B02E}" type="presParOf" srcId="{03D7DE73-8C82-4673-9E0E-53B13E07248B}" destId="{AF00191F-305C-4B53-A305-0C428EF0ABF2}" srcOrd="1" destOrd="0" presId="urn:microsoft.com/office/officeart/2008/layout/VerticalCurvedList"/>
    <dgm:cxn modelId="{6F13525A-0C51-41A5-9F54-2DA6399AB2E5}" type="presParOf" srcId="{03D7DE73-8C82-4673-9E0E-53B13E07248B}" destId="{ECAC8893-D87B-4786-BEE7-11819CC49E68}" srcOrd="2" destOrd="0" presId="urn:microsoft.com/office/officeart/2008/layout/VerticalCurvedList"/>
    <dgm:cxn modelId="{60DE7C8B-A73F-4EDA-8982-022B5ACD1230}" type="presParOf" srcId="{03D7DE73-8C82-4673-9E0E-53B13E07248B}" destId="{DF0EC572-10E1-4021-8A50-D1D8FF4FD19F}" srcOrd="3" destOrd="0" presId="urn:microsoft.com/office/officeart/2008/layout/VerticalCurvedList"/>
    <dgm:cxn modelId="{A77A1FB5-9E6B-45B8-95A0-F11B2EA48790}" type="presParOf" srcId="{E3DF76BA-D8E4-4DFD-8718-1435D89DECA6}" destId="{CA287D09-0ACB-40B4-AB07-3E278367FE0A}" srcOrd="1" destOrd="0" presId="urn:microsoft.com/office/officeart/2008/layout/VerticalCurvedList"/>
    <dgm:cxn modelId="{5027927D-6864-4A79-8C78-0A559F943415}" type="presParOf" srcId="{E3DF76BA-D8E4-4DFD-8718-1435D89DECA6}" destId="{6CA772B6-5D42-4417-88F8-33F40DDFD25D}" srcOrd="2" destOrd="0" presId="urn:microsoft.com/office/officeart/2008/layout/VerticalCurvedList"/>
    <dgm:cxn modelId="{1CB1C43A-6024-4E99-BC16-664C1B4BD7EC}" type="presParOf" srcId="{6CA772B6-5D42-4417-88F8-33F40DDFD25D}" destId="{51FF7416-9711-4DFB-83B2-54D06BFE4AED}" srcOrd="0" destOrd="0" presId="urn:microsoft.com/office/officeart/2008/layout/VerticalCurvedList"/>
    <dgm:cxn modelId="{0FE3146C-1736-44DC-8BBC-F52AA55B9F9B}" type="presParOf" srcId="{E3DF76BA-D8E4-4DFD-8718-1435D89DECA6}" destId="{B9723D51-FDC0-45F2-9252-8DD6613CBCEC}" srcOrd="3" destOrd="0" presId="urn:microsoft.com/office/officeart/2008/layout/VerticalCurvedList"/>
    <dgm:cxn modelId="{3054CEC0-C730-4254-96B6-FD33AE99CD93}" type="presParOf" srcId="{E3DF76BA-D8E4-4DFD-8718-1435D89DECA6}" destId="{AAEA13A4-53D6-4DAB-926F-150D2B975EBC}" srcOrd="4" destOrd="0" presId="urn:microsoft.com/office/officeart/2008/layout/VerticalCurvedList"/>
    <dgm:cxn modelId="{04A1F837-BC74-4036-B75C-F21C3933E3BA}" type="presParOf" srcId="{AAEA13A4-53D6-4DAB-926F-150D2B975EBC}" destId="{AFD3DE2F-96DD-4CDA-A9B5-C61729E3ED03}" srcOrd="0" destOrd="0" presId="urn:microsoft.com/office/officeart/2008/layout/VerticalCurvedList"/>
    <dgm:cxn modelId="{14002502-CBA3-45D5-92B1-7C81CD387577}" type="presParOf" srcId="{E3DF76BA-D8E4-4DFD-8718-1435D89DECA6}" destId="{E5954F6A-55D1-4FD3-BA57-1508E4E6E2C1}" srcOrd="5" destOrd="0" presId="urn:microsoft.com/office/officeart/2008/layout/VerticalCurvedList"/>
    <dgm:cxn modelId="{342447BD-27FA-4E81-B246-2B1DC15331DB}" type="presParOf" srcId="{E3DF76BA-D8E4-4DFD-8718-1435D89DECA6}" destId="{988B17C4-773C-4793-9AF1-732EF05D5F5D}" srcOrd="6" destOrd="0" presId="urn:microsoft.com/office/officeart/2008/layout/VerticalCurvedList"/>
    <dgm:cxn modelId="{79B2490A-2983-4C08-90DC-733A7DFD817F}" type="presParOf" srcId="{988B17C4-773C-4793-9AF1-732EF05D5F5D}" destId="{A592056F-DB3F-429C-BE85-1B0C6CFD504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89FD3D6-7215-45F6-86C3-F5EAF3A74764}"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VE"/>
        </a:p>
      </dgm:t>
    </dgm:pt>
    <dgm:pt modelId="{8889F61C-2735-4E93-A585-966CA4DAD678}">
      <dgm:prSet/>
      <dgm:spPr/>
      <dgm:t>
        <a:bodyPr/>
        <a:lstStyle/>
        <a:p>
          <a:pPr algn="just" rtl="0"/>
          <a:r>
            <a:rPr lang="es-VE" dirty="0" smtClean="0"/>
            <a:t>Tasas de dos años se calcularon para primer eventos entre los sujetos con y sin cada una de los anomalías cardiovasculares. </a:t>
          </a:r>
          <a:endParaRPr lang="es-VE" dirty="0"/>
        </a:p>
      </dgm:t>
    </dgm:pt>
    <dgm:pt modelId="{6D86127E-3006-444A-8C3F-7BFC6F8A7152}" type="parTrans" cxnId="{0D4644EA-ED5F-4411-861E-7181D7F56670}">
      <dgm:prSet/>
      <dgm:spPr/>
      <dgm:t>
        <a:bodyPr/>
        <a:lstStyle/>
        <a:p>
          <a:endParaRPr lang="es-VE"/>
        </a:p>
      </dgm:t>
    </dgm:pt>
    <dgm:pt modelId="{A8CE3859-125D-4347-A209-2D00536F1C3F}" type="sibTrans" cxnId="{0D4644EA-ED5F-4411-861E-7181D7F56670}">
      <dgm:prSet/>
      <dgm:spPr/>
      <dgm:t>
        <a:bodyPr/>
        <a:lstStyle/>
        <a:p>
          <a:endParaRPr lang="es-VE"/>
        </a:p>
      </dgm:t>
    </dgm:pt>
    <dgm:pt modelId="{63272A9E-5BFA-43B8-BA48-4AC5AD7C42F0}">
      <dgm:prSet/>
      <dgm:spPr/>
      <dgm:t>
        <a:bodyPr/>
        <a:lstStyle/>
        <a:p>
          <a:pPr algn="just" rtl="0"/>
          <a:r>
            <a:rPr lang="es-VE" dirty="0" smtClean="0"/>
            <a:t>Método de sección transversal, produce estimaciones de las relaciones que son muy similares a las obtenidas, mediante el análisis de regresión de Cox. </a:t>
          </a:r>
          <a:endParaRPr lang="es-VE" dirty="0"/>
        </a:p>
      </dgm:t>
    </dgm:pt>
    <dgm:pt modelId="{4ED6D665-ECC0-4C6A-997C-7BC020F2C240}" type="parTrans" cxnId="{7B18A1DF-8A65-4622-9327-BD23601DA343}">
      <dgm:prSet/>
      <dgm:spPr/>
      <dgm:t>
        <a:bodyPr/>
        <a:lstStyle/>
        <a:p>
          <a:endParaRPr lang="es-VE"/>
        </a:p>
      </dgm:t>
    </dgm:pt>
    <dgm:pt modelId="{1EF321BD-1477-47F2-8407-87D7E2CABF6B}" type="sibTrans" cxnId="{7B18A1DF-8A65-4622-9327-BD23601DA343}">
      <dgm:prSet/>
      <dgm:spPr/>
      <dgm:t>
        <a:bodyPr/>
        <a:lstStyle/>
        <a:p>
          <a:endParaRPr lang="es-VE"/>
        </a:p>
      </dgm:t>
    </dgm:pt>
    <dgm:pt modelId="{0B3FA9F3-320E-4509-A3BC-E0136C732FB6}" type="pres">
      <dgm:prSet presAssocID="{289FD3D6-7215-45F6-86C3-F5EAF3A74764}" presName="linear" presStyleCnt="0">
        <dgm:presLayoutVars>
          <dgm:animLvl val="lvl"/>
          <dgm:resizeHandles val="exact"/>
        </dgm:presLayoutVars>
      </dgm:prSet>
      <dgm:spPr/>
      <dgm:t>
        <a:bodyPr/>
        <a:lstStyle/>
        <a:p>
          <a:endParaRPr lang="es-VE"/>
        </a:p>
      </dgm:t>
    </dgm:pt>
    <dgm:pt modelId="{85CA4533-7E18-4318-BE16-D54A1C334FC8}" type="pres">
      <dgm:prSet presAssocID="{8889F61C-2735-4E93-A585-966CA4DAD678}" presName="parentText" presStyleLbl="node1" presStyleIdx="0" presStyleCnt="2">
        <dgm:presLayoutVars>
          <dgm:chMax val="0"/>
          <dgm:bulletEnabled val="1"/>
        </dgm:presLayoutVars>
      </dgm:prSet>
      <dgm:spPr/>
      <dgm:t>
        <a:bodyPr/>
        <a:lstStyle/>
        <a:p>
          <a:endParaRPr lang="es-VE"/>
        </a:p>
      </dgm:t>
    </dgm:pt>
    <dgm:pt modelId="{7A73139F-118F-455A-A979-EDF831CE5218}" type="pres">
      <dgm:prSet presAssocID="{A8CE3859-125D-4347-A209-2D00536F1C3F}" presName="spacer" presStyleCnt="0"/>
      <dgm:spPr/>
    </dgm:pt>
    <dgm:pt modelId="{213524B6-AE4B-495A-A6F3-2DB9ACB3DE58}" type="pres">
      <dgm:prSet presAssocID="{63272A9E-5BFA-43B8-BA48-4AC5AD7C42F0}" presName="parentText" presStyleLbl="node1" presStyleIdx="1" presStyleCnt="2">
        <dgm:presLayoutVars>
          <dgm:chMax val="0"/>
          <dgm:bulletEnabled val="1"/>
        </dgm:presLayoutVars>
      </dgm:prSet>
      <dgm:spPr/>
      <dgm:t>
        <a:bodyPr/>
        <a:lstStyle/>
        <a:p>
          <a:endParaRPr lang="es-VE"/>
        </a:p>
      </dgm:t>
    </dgm:pt>
  </dgm:ptLst>
  <dgm:cxnLst>
    <dgm:cxn modelId="{61920884-FFE8-4FEB-832E-1EA503CE24B3}" type="presOf" srcId="{8889F61C-2735-4E93-A585-966CA4DAD678}" destId="{85CA4533-7E18-4318-BE16-D54A1C334FC8}" srcOrd="0" destOrd="0" presId="urn:microsoft.com/office/officeart/2005/8/layout/vList2"/>
    <dgm:cxn modelId="{0D4644EA-ED5F-4411-861E-7181D7F56670}" srcId="{289FD3D6-7215-45F6-86C3-F5EAF3A74764}" destId="{8889F61C-2735-4E93-A585-966CA4DAD678}" srcOrd="0" destOrd="0" parTransId="{6D86127E-3006-444A-8C3F-7BFC6F8A7152}" sibTransId="{A8CE3859-125D-4347-A209-2D00536F1C3F}"/>
    <dgm:cxn modelId="{1B364779-0A31-455A-937C-A51FEE960829}" type="presOf" srcId="{289FD3D6-7215-45F6-86C3-F5EAF3A74764}" destId="{0B3FA9F3-320E-4509-A3BC-E0136C732FB6}" srcOrd="0" destOrd="0" presId="urn:microsoft.com/office/officeart/2005/8/layout/vList2"/>
    <dgm:cxn modelId="{7B18A1DF-8A65-4622-9327-BD23601DA343}" srcId="{289FD3D6-7215-45F6-86C3-F5EAF3A74764}" destId="{63272A9E-5BFA-43B8-BA48-4AC5AD7C42F0}" srcOrd="1" destOrd="0" parTransId="{4ED6D665-ECC0-4C6A-997C-7BC020F2C240}" sibTransId="{1EF321BD-1477-47F2-8407-87D7E2CABF6B}"/>
    <dgm:cxn modelId="{D7C6FADC-0706-402C-B322-38D9F14D8B80}" type="presOf" srcId="{63272A9E-5BFA-43B8-BA48-4AC5AD7C42F0}" destId="{213524B6-AE4B-495A-A6F3-2DB9ACB3DE58}" srcOrd="0" destOrd="0" presId="urn:microsoft.com/office/officeart/2005/8/layout/vList2"/>
    <dgm:cxn modelId="{2ABEAA35-023A-4815-9AE3-765B629CC0CB}" type="presParOf" srcId="{0B3FA9F3-320E-4509-A3BC-E0136C732FB6}" destId="{85CA4533-7E18-4318-BE16-D54A1C334FC8}" srcOrd="0" destOrd="0" presId="urn:microsoft.com/office/officeart/2005/8/layout/vList2"/>
    <dgm:cxn modelId="{BE0E22BD-0299-4058-8075-EB5A532EFD18}" type="presParOf" srcId="{0B3FA9F3-320E-4509-A3BC-E0136C732FB6}" destId="{7A73139F-118F-455A-A979-EDF831CE5218}" srcOrd="1" destOrd="0" presId="urn:microsoft.com/office/officeart/2005/8/layout/vList2"/>
    <dgm:cxn modelId="{1344283B-DE4B-49FE-9B62-11628311E851}" type="presParOf" srcId="{0B3FA9F3-320E-4509-A3BC-E0136C732FB6}" destId="{213524B6-AE4B-495A-A6F3-2DB9ACB3DE58}"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B7D6C78-C11A-4D51-8F12-6A29A0AE8C5F}"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VE"/>
        </a:p>
      </dgm:t>
    </dgm:pt>
    <dgm:pt modelId="{32329384-D22F-4F9D-AC16-924502B97A39}">
      <dgm:prSet custT="1"/>
      <dgm:spPr/>
      <dgm:t>
        <a:bodyPr/>
        <a:lstStyle/>
        <a:p>
          <a:pPr algn="just" rtl="0"/>
          <a:r>
            <a:rPr lang="es-VE" sz="2400" dirty="0" smtClean="0"/>
            <a:t>Describir los efectos cambiantes de factores de riesgos  cardiovascular en la incidencia de EVC con el avance de la edad </a:t>
          </a:r>
          <a:r>
            <a:rPr lang="es-VE" sz="2400" dirty="0" smtClean="0">
              <a:sym typeface="Wingdings" panose="05000000000000000000" pitchFamily="2" charset="2"/>
            </a:rPr>
            <a:t></a:t>
          </a:r>
          <a:r>
            <a:rPr lang="es-VE" sz="2400" dirty="0" smtClean="0"/>
            <a:t> RR de EVC asociado con cada condición </a:t>
          </a:r>
          <a:r>
            <a:rPr lang="es-VE" sz="2400" dirty="0" smtClean="0">
              <a:sym typeface="Wingdings" panose="05000000000000000000" pitchFamily="2" charset="2"/>
            </a:rPr>
            <a:t></a:t>
          </a:r>
          <a:r>
            <a:rPr lang="es-VE" sz="2400" dirty="0" smtClean="0"/>
            <a:t> Décadas de la vida. </a:t>
          </a:r>
          <a:endParaRPr lang="es-VE" sz="2400" dirty="0"/>
        </a:p>
      </dgm:t>
    </dgm:pt>
    <dgm:pt modelId="{C6E524E0-BCC0-4FE4-904B-1BDF6DDE047A}" type="parTrans" cxnId="{907D1689-51B9-43D8-B9FA-2CFDC6774379}">
      <dgm:prSet/>
      <dgm:spPr/>
      <dgm:t>
        <a:bodyPr/>
        <a:lstStyle/>
        <a:p>
          <a:endParaRPr lang="es-VE"/>
        </a:p>
      </dgm:t>
    </dgm:pt>
    <dgm:pt modelId="{70890495-F144-4E45-9F65-1D346AA63885}" type="sibTrans" cxnId="{907D1689-51B9-43D8-B9FA-2CFDC6774379}">
      <dgm:prSet/>
      <dgm:spPr/>
      <dgm:t>
        <a:bodyPr/>
        <a:lstStyle/>
        <a:p>
          <a:endParaRPr lang="es-VE"/>
        </a:p>
      </dgm:t>
    </dgm:pt>
    <dgm:pt modelId="{DAA46E14-3D95-4BBD-9994-E16B00FB8400}">
      <dgm:prSet custT="1"/>
      <dgm:spPr/>
      <dgm:t>
        <a:bodyPr/>
        <a:lstStyle/>
        <a:p>
          <a:pPr algn="just" rtl="0"/>
          <a:r>
            <a:rPr lang="es-VE" sz="2400" dirty="0" smtClean="0"/>
            <a:t>Cada estimación del RR asociado con una condición cardiovascular especifica se ajustó otras condiciones de confusión  sobre la base de modelos de regresión logística para el análisis de supervivencia. </a:t>
          </a:r>
          <a:endParaRPr lang="es-VE" sz="2400" dirty="0"/>
        </a:p>
      </dgm:t>
    </dgm:pt>
    <dgm:pt modelId="{3B007CD1-B4C4-4BB4-9E69-E78DB01A2152}" type="parTrans" cxnId="{2A47F816-9EFD-4D80-8792-2FEEA8FBA740}">
      <dgm:prSet/>
      <dgm:spPr/>
      <dgm:t>
        <a:bodyPr/>
        <a:lstStyle/>
        <a:p>
          <a:endParaRPr lang="es-VE"/>
        </a:p>
      </dgm:t>
    </dgm:pt>
    <dgm:pt modelId="{AAE81500-2653-4A8F-B7C1-FDAF83E49B60}" type="sibTrans" cxnId="{2A47F816-9EFD-4D80-8792-2FEEA8FBA740}">
      <dgm:prSet/>
      <dgm:spPr/>
      <dgm:t>
        <a:bodyPr/>
        <a:lstStyle/>
        <a:p>
          <a:endParaRPr lang="es-VE"/>
        </a:p>
      </dgm:t>
    </dgm:pt>
    <dgm:pt modelId="{059007FD-161C-45FB-8F1E-EE6BF19FB145}">
      <dgm:prSet custT="1"/>
      <dgm:spPr/>
      <dgm:t>
        <a:bodyPr/>
        <a:lstStyle/>
        <a:p>
          <a:pPr algn="just" rtl="0"/>
          <a:r>
            <a:rPr lang="es-VE" sz="2400" dirty="0" smtClean="0"/>
            <a:t>La p de todos los test fueron de dos colas.</a:t>
          </a:r>
          <a:endParaRPr lang="es-VE" sz="2400" dirty="0"/>
        </a:p>
      </dgm:t>
    </dgm:pt>
    <dgm:pt modelId="{4C6B302E-E5B9-450E-A0CD-4C2E493F595D}" type="parTrans" cxnId="{99A6FD1E-914A-448C-BA83-878D4249452D}">
      <dgm:prSet/>
      <dgm:spPr/>
      <dgm:t>
        <a:bodyPr/>
        <a:lstStyle/>
        <a:p>
          <a:endParaRPr lang="es-VE"/>
        </a:p>
      </dgm:t>
    </dgm:pt>
    <dgm:pt modelId="{FB42040D-614B-4CA6-9910-FCFFE9EE5BA8}" type="sibTrans" cxnId="{99A6FD1E-914A-448C-BA83-878D4249452D}">
      <dgm:prSet/>
      <dgm:spPr/>
      <dgm:t>
        <a:bodyPr/>
        <a:lstStyle/>
        <a:p>
          <a:endParaRPr lang="es-VE"/>
        </a:p>
      </dgm:t>
    </dgm:pt>
    <dgm:pt modelId="{3F5CEA1E-1F86-4664-A4F8-DA6F25C1A053}" type="pres">
      <dgm:prSet presAssocID="{CB7D6C78-C11A-4D51-8F12-6A29A0AE8C5F}" presName="linear" presStyleCnt="0">
        <dgm:presLayoutVars>
          <dgm:animLvl val="lvl"/>
          <dgm:resizeHandles val="exact"/>
        </dgm:presLayoutVars>
      </dgm:prSet>
      <dgm:spPr/>
      <dgm:t>
        <a:bodyPr/>
        <a:lstStyle/>
        <a:p>
          <a:endParaRPr lang="es-VE"/>
        </a:p>
      </dgm:t>
    </dgm:pt>
    <dgm:pt modelId="{45FDED7A-B0D0-4E0E-8A40-706CA9B59C37}" type="pres">
      <dgm:prSet presAssocID="{32329384-D22F-4F9D-AC16-924502B97A39}" presName="parentText" presStyleLbl="node1" presStyleIdx="0" presStyleCnt="3">
        <dgm:presLayoutVars>
          <dgm:chMax val="0"/>
          <dgm:bulletEnabled val="1"/>
        </dgm:presLayoutVars>
      </dgm:prSet>
      <dgm:spPr/>
      <dgm:t>
        <a:bodyPr/>
        <a:lstStyle/>
        <a:p>
          <a:endParaRPr lang="es-VE"/>
        </a:p>
      </dgm:t>
    </dgm:pt>
    <dgm:pt modelId="{5EFFE532-0A66-4488-9FD0-BB4F9ACCF8A6}" type="pres">
      <dgm:prSet presAssocID="{70890495-F144-4E45-9F65-1D346AA63885}" presName="spacer" presStyleCnt="0"/>
      <dgm:spPr/>
    </dgm:pt>
    <dgm:pt modelId="{8CAB5E3F-7020-45A0-ADCC-491D397D18FC}" type="pres">
      <dgm:prSet presAssocID="{DAA46E14-3D95-4BBD-9994-E16B00FB8400}" presName="parentText" presStyleLbl="node1" presStyleIdx="1" presStyleCnt="3">
        <dgm:presLayoutVars>
          <dgm:chMax val="0"/>
          <dgm:bulletEnabled val="1"/>
        </dgm:presLayoutVars>
      </dgm:prSet>
      <dgm:spPr/>
      <dgm:t>
        <a:bodyPr/>
        <a:lstStyle/>
        <a:p>
          <a:endParaRPr lang="es-VE"/>
        </a:p>
      </dgm:t>
    </dgm:pt>
    <dgm:pt modelId="{850AFE0C-7713-4705-B099-609CB48C6326}" type="pres">
      <dgm:prSet presAssocID="{AAE81500-2653-4A8F-B7C1-FDAF83E49B60}" presName="spacer" presStyleCnt="0"/>
      <dgm:spPr/>
    </dgm:pt>
    <dgm:pt modelId="{79A55EBD-DF2C-44F9-ABFC-C51A4161AE38}" type="pres">
      <dgm:prSet presAssocID="{059007FD-161C-45FB-8F1E-EE6BF19FB145}" presName="parentText" presStyleLbl="node1" presStyleIdx="2" presStyleCnt="3">
        <dgm:presLayoutVars>
          <dgm:chMax val="0"/>
          <dgm:bulletEnabled val="1"/>
        </dgm:presLayoutVars>
      </dgm:prSet>
      <dgm:spPr/>
      <dgm:t>
        <a:bodyPr/>
        <a:lstStyle/>
        <a:p>
          <a:endParaRPr lang="es-VE"/>
        </a:p>
      </dgm:t>
    </dgm:pt>
  </dgm:ptLst>
  <dgm:cxnLst>
    <dgm:cxn modelId="{907D1689-51B9-43D8-B9FA-2CFDC6774379}" srcId="{CB7D6C78-C11A-4D51-8F12-6A29A0AE8C5F}" destId="{32329384-D22F-4F9D-AC16-924502B97A39}" srcOrd="0" destOrd="0" parTransId="{C6E524E0-BCC0-4FE4-904B-1BDF6DDE047A}" sibTransId="{70890495-F144-4E45-9F65-1D346AA63885}"/>
    <dgm:cxn modelId="{99A6FD1E-914A-448C-BA83-878D4249452D}" srcId="{CB7D6C78-C11A-4D51-8F12-6A29A0AE8C5F}" destId="{059007FD-161C-45FB-8F1E-EE6BF19FB145}" srcOrd="2" destOrd="0" parTransId="{4C6B302E-E5B9-450E-A0CD-4C2E493F595D}" sibTransId="{FB42040D-614B-4CA6-9910-FCFFE9EE5BA8}"/>
    <dgm:cxn modelId="{C775E35C-5C93-4BC3-85F8-02E8ED9C44B4}" type="presOf" srcId="{32329384-D22F-4F9D-AC16-924502B97A39}" destId="{45FDED7A-B0D0-4E0E-8A40-706CA9B59C37}" srcOrd="0" destOrd="0" presId="urn:microsoft.com/office/officeart/2005/8/layout/vList2"/>
    <dgm:cxn modelId="{2A47F816-9EFD-4D80-8792-2FEEA8FBA740}" srcId="{CB7D6C78-C11A-4D51-8F12-6A29A0AE8C5F}" destId="{DAA46E14-3D95-4BBD-9994-E16B00FB8400}" srcOrd="1" destOrd="0" parTransId="{3B007CD1-B4C4-4BB4-9E69-E78DB01A2152}" sibTransId="{AAE81500-2653-4A8F-B7C1-FDAF83E49B60}"/>
    <dgm:cxn modelId="{030D0193-1069-419B-BF0B-78D82C10FF46}" type="presOf" srcId="{059007FD-161C-45FB-8F1E-EE6BF19FB145}" destId="{79A55EBD-DF2C-44F9-ABFC-C51A4161AE38}" srcOrd="0" destOrd="0" presId="urn:microsoft.com/office/officeart/2005/8/layout/vList2"/>
    <dgm:cxn modelId="{D1DCB72D-745C-4EEB-85C7-E5EF6F26FD09}" type="presOf" srcId="{CB7D6C78-C11A-4D51-8F12-6A29A0AE8C5F}" destId="{3F5CEA1E-1F86-4664-A4F8-DA6F25C1A053}" srcOrd="0" destOrd="0" presId="urn:microsoft.com/office/officeart/2005/8/layout/vList2"/>
    <dgm:cxn modelId="{E494C89E-5B55-4483-935A-32001FEEE188}" type="presOf" srcId="{DAA46E14-3D95-4BBD-9994-E16B00FB8400}" destId="{8CAB5E3F-7020-45A0-ADCC-491D397D18FC}" srcOrd="0" destOrd="0" presId="urn:microsoft.com/office/officeart/2005/8/layout/vList2"/>
    <dgm:cxn modelId="{6B30511F-207A-4EA5-8815-5F85E1557E28}" type="presParOf" srcId="{3F5CEA1E-1F86-4664-A4F8-DA6F25C1A053}" destId="{45FDED7A-B0D0-4E0E-8A40-706CA9B59C37}" srcOrd="0" destOrd="0" presId="urn:microsoft.com/office/officeart/2005/8/layout/vList2"/>
    <dgm:cxn modelId="{B3233E54-DF95-46AF-A24F-B5027130E73C}" type="presParOf" srcId="{3F5CEA1E-1F86-4664-A4F8-DA6F25C1A053}" destId="{5EFFE532-0A66-4488-9FD0-BB4F9ACCF8A6}" srcOrd="1" destOrd="0" presId="urn:microsoft.com/office/officeart/2005/8/layout/vList2"/>
    <dgm:cxn modelId="{DFF76939-9304-40F0-A1B9-627855BC7C22}" type="presParOf" srcId="{3F5CEA1E-1F86-4664-A4F8-DA6F25C1A053}" destId="{8CAB5E3F-7020-45A0-ADCC-491D397D18FC}" srcOrd="2" destOrd="0" presId="urn:microsoft.com/office/officeart/2005/8/layout/vList2"/>
    <dgm:cxn modelId="{588412D3-9168-4410-8BAA-754BD982E587}" type="presParOf" srcId="{3F5CEA1E-1F86-4664-A4F8-DA6F25C1A053}" destId="{850AFE0C-7713-4705-B099-609CB48C6326}" srcOrd="3" destOrd="0" presId="urn:microsoft.com/office/officeart/2005/8/layout/vList2"/>
    <dgm:cxn modelId="{E7400D31-0A74-4A5E-90C1-4147EA5A0247}" type="presParOf" srcId="{3F5CEA1E-1F86-4664-A4F8-DA6F25C1A053}" destId="{79A55EBD-DF2C-44F9-ABFC-C51A4161AE3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B0F06C1-578A-4A9C-9940-54347576D2EC}"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s-VE"/>
        </a:p>
      </dgm:t>
    </dgm:pt>
    <dgm:pt modelId="{53041508-BF4C-4B5A-B2CE-24037934DECA}">
      <dgm:prSet/>
      <dgm:spPr/>
      <dgm:t>
        <a:bodyPr/>
        <a:lstStyle/>
        <a:p>
          <a:pPr algn="just" rtl="0"/>
          <a:r>
            <a:rPr lang="es-VE" dirty="0" smtClean="0"/>
            <a:t>Para estimar el porcentaje de eventos que podrían atribuirse a una condición cardiovascular específica, se cálculos el riesgo </a:t>
          </a:r>
          <a:r>
            <a:rPr lang="es-VE" dirty="0" err="1" smtClean="0"/>
            <a:t>atributable</a:t>
          </a:r>
          <a:r>
            <a:rPr lang="es-VE" dirty="0" smtClean="0"/>
            <a:t> de EVC a cada grupo de décadas de la vida. </a:t>
          </a:r>
          <a:endParaRPr lang="es-VE" dirty="0"/>
        </a:p>
      </dgm:t>
    </dgm:pt>
    <dgm:pt modelId="{D5637525-0A93-4BBD-8EAF-4C910BCC9D2A}" type="parTrans" cxnId="{DE7339A0-1080-4A60-85C4-C2E9BBED8B73}">
      <dgm:prSet/>
      <dgm:spPr/>
      <dgm:t>
        <a:bodyPr/>
        <a:lstStyle/>
        <a:p>
          <a:endParaRPr lang="es-VE"/>
        </a:p>
      </dgm:t>
    </dgm:pt>
    <dgm:pt modelId="{FFF80421-862A-4387-B1D4-C3986FC73599}" type="sibTrans" cxnId="{DE7339A0-1080-4A60-85C4-C2E9BBED8B73}">
      <dgm:prSet/>
      <dgm:spPr/>
      <dgm:t>
        <a:bodyPr/>
        <a:lstStyle/>
        <a:p>
          <a:endParaRPr lang="es-VE"/>
        </a:p>
      </dgm:t>
    </dgm:pt>
    <dgm:pt modelId="{ADD938CA-68E0-4A74-91BE-F7818AD3413D}" type="pres">
      <dgm:prSet presAssocID="{CB0F06C1-578A-4A9C-9940-54347576D2EC}" presName="linear" presStyleCnt="0">
        <dgm:presLayoutVars>
          <dgm:animLvl val="lvl"/>
          <dgm:resizeHandles val="exact"/>
        </dgm:presLayoutVars>
      </dgm:prSet>
      <dgm:spPr/>
      <dgm:t>
        <a:bodyPr/>
        <a:lstStyle/>
        <a:p>
          <a:endParaRPr lang="es-VE"/>
        </a:p>
      </dgm:t>
    </dgm:pt>
    <dgm:pt modelId="{56182A2D-8FB7-4FEE-96B2-3E6026FBAC4B}" type="pres">
      <dgm:prSet presAssocID="{53041508-BF4C-4B5A-B2CE-24037934DECA}" presName="parentText" presStyleLbl="node1" presStyleIdx="0" presStyleCnt="1" custLinFactNeighborY="7515">
        <dgm:presLayoutVars>
          <dgm:chMax val="0"/>
          <dgm:bulletEnabled val="1"/>
        </dgm:presLayoutVars>
      </dgm:prSet>
      <dgm:spPr/>
      <dgm:t>
        <a:bodyPr/>
        <a:lstStyle/>
        <a:p>
          <a:endParaRPr lang="es-VE"/>
        </a:p>
      </dgm:t>
    </dgm:pt>
  </dgm:ptLst>
  <dgm:cxnLst>
    <dgm:cxn modelId="{DE7339A0-1080-4A60-85C4-C2E9BBED8B73}" srcId="{CB0F06C1-578A-4A9C-9940-54347576D2EC}" destId="{53041508-BF4C-4B5A-B2CE-24037934DECA}" srcOrd="0" destOrd="0" parTransId="{D5637525-0A93-4BBD-8EAF-4C910BCC9D2A}" sibTransId="{FFF80421-862A-4387-B1D4-C3986FC73599}"/>
    <dgm:cxn modelId="{91646EA1-5B0D-466B-A002-E417BF2AC47F}" type="presOf" srcId="{CB0F06C1-578A-4A9C-9940-54347576D2EC}" destId="{ADD938CA-68E0-4A74-91BE-F7818AD3413D}" srcOrd="0" destOrd="0" presId="urn:microsoft.com/office/officeart/2005/8/layout/vList2"/>
    <dgm:cxn modelId="{721F36F2-E5C7-4ED1-9A0E-8E3DF242DFE2}" type="presOf" srcId="{53041508-BF4C-4B5A-B2CE-24037934DECA}" destId="{56182A2D-8FB7-4FEE-96B2-3E6026FBAC4B}" srcOrd="0" destOrd="0" presId="urn:microsoft.com/office/officeart/2005/8/layout/vList2"/>
    <dgm:cxn modelId="{6D89D94A-C3A7-49FB-B33F-E95DA0640FB2}" type="presParOf" srcId="{ADD938CA-68E0-4A74-91BE-F7818AD3413D}" destId="{56182A2D-8FB7-4FEE-96B2-3E6026FBAC4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37E02D4-5563-413F-8459-C1105ACA4567}"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VE"/>
        </a:p>
      </dgm:t>
    </dgm:pt>
    <dgm:pt modelId="{5A780E85-085B-4633-9AD8-B63B3476AB22}">
      <dgm:prSet/>
      <dgm:spPr/>
      <dgm:t>
        <a:bodyPr/>
        <a:lstStyle/>
        <a:p>
          <a:pPr algn="just" rtl="0"/>
          <a:r>
            <a:rPr lang="es-VE" dirty="0" smtClean="0"/>
            <a:t>Se examinó el efecto de la edad sobre los cambios del riesgo </a:t>
          </a:r>
          <a:r>
            <a:rPr lang="es-VE" dirty="0" err="1" smtClean="0"/>
            <a:t>atributable</a:t>
          </a:r>
          <a:r>
            <a:rPr lang="es-VE" dirty="0" smtClean="0"/>
            <a:t> para EVC de cada condición cardiovascular. </a:t>
          </a:r>
          <a:endParaRPr lang="es-VE" dirty="0"/>
        </a:p>
      </dgm:t>
    </dgm:pt>
    <dgm:pt modelId="{22607E39-9DF8-4AE8-B819-525D79B75400}" type="parTrans" cxnId="{2FD1674E-BAAA-475C-BBAA-E553478C36EE}">
      <dgm:prSet/>
      <dgm:spPr/>
      <dgm:t>
        <a:bodyPr/>
        <a:lstStyle/>
        <a:p>
          <a:endParaRPr lang="es-VE"/>
        </a:p>
      </dgm:t>
    </dgm:pt>
    <dgm:pt modelId="{62A1FDC5-B565-4253-AFDA-B27F16C5B8FB}" type="sibTrans" cxnId="{2FD1674E-BAAA-475C-BBAA-E553478C36EE}">
      <dgm:prSet/>
      <dgm:spPr/>
      <dgm:t>
        <a:bodyPr/>
        <a:lstStyle/>
        <a:p>
          <a:endParaRPr lang="es-VE"/>
        </a:p>
      </dgm:t>
    </dgm:pt>
    <dgm:pt modelId="{49DB813F-45EA-4A40-84C9-6251F1FB6551}">
      <dgm:prSet/>
      <dgm:spPr/>
      <dgm:t>
        <a:bodyPr/>
        <a:lstStyle/>
        <a:p>
          <a:pPr algn="just" rtl="0"/>
          <a:r>
            <a:rPr lang="es-VE" dirty="0" smtClean="0"/>
            <a:t>El efecto de la edad fueron evaluados por pruebas de tendencia lineal después del ajuste en la edad avanzada por las diferencias en la varianza en las estimaciones del riesgo </a:t>
          </a:r>
          <a:r>
            <a:rPr lang="es-VE" dirty="0" err="1" smtClean="0"/>
            <a:t>atributable</a:t>
          </a:r>
          <a:r>
            <a:rPr lang="es-VE" dirty="0" smtClean="0"/>
            <a:t>.</a:t>
          </a:r>
          <a:endParaRPr lang="es-VE" dirty="0"/>
        </a:p>
      </dgm:t>
    </dgm:pt>
    <dgm:pt modelId="{C2BC3339-A6B7-4F74-A7E9-00FE99BA6BD5}" type="parTrans" cxnId="{7DA8CDA9-5110-4D1D-9774-3CFC3AE7A113}">
      <dgm:prSet/>
      <dgm:spPr/>
      <dgm:t>
        <a:bodyPr/>
        <a:lstStyle/>
        <a:p>
          <a:endParaRPr lang="es-VE"/>
        </a:p>
      </dgm:t>
    </dgm:pt>
    <dgm:pt modelId="{7241C2AE-558E-4452-B3B1-9911609F41AB}" type="sibTrans" cxnId="{7DA8CDA9-5110-4D1D-9774-3CFC3AE7A113}">
      <dgm:prSet/>
      <dgm:spPr/>
      <dgm:t>
        <a:bodyPr/>
        <a:lstStyle/>
        <a:p>
          <a:endParaRPr lang="es-VE"/>
        </a:p>
      </dgm:t>
    </dgm:pt>
    <dgm:pt modelId="{75012B97-B199-4821-B871-031B1F1F5969}" type="pres">
      <dgm:prSet presAssocID="{B37E02D4-5563-413F-8459-C1105ACA4567}" presName="linear" presStyleCnt="0">
        <dgm:presLayoutVars>
          <dgm:animLvl val="lvl"/>
          <dgm:resizeHandles val="exact"/>
        </dgm:presLayoutVars>
      </dgm:prSet>
      <dgm:spPr/>
      <dgm:t>
        <a:bodyPr/>
        <a:lstStyle/>
        <a:p>
          <a:endParaRPr lang="es-VE"/>
        </a:p>
      </dgm:t>
    </dgm:pt>
    <dgm:pt modelId="{694857DA-8D57-4627-A104-0A20BA84D4D5}" type="pres">
      <dgm:prSet presAssocID="{5A780E85-085B-4633-9AD8-B63B3476AB22}" presName="parentText" presStyleLbl="node1" presStyleIdx="0" presStyleCnt="2">
        <dgm:presLayoutVars>
          <dgm:chMax val="0"/>
          <dgm:bulletEnabled val="1"/>
        </dgm:presLayoutVars>
      </dgm:prSet>
      <dgm:spPr/>
      <dgm:t>
        <a:bodyPr/>
        <a:lstStyle/>
        <a:p>
          <a:endParaRPr lang="es-VE"/>
        </a:p>
      </dgm:t>
    </dgm:pt>
    <dgm:pt modelId="{22C04847-E3DD-4255-B33A-04E0FC642A2E}" type="pres">
      <dgm:prSet presAssocID="{62A1FDC5-B565-4253-AFDA-B27F16C5B8FB}" presName="spacer" presStyleCnt="0"/>
      <dgm:spPr/>
    </dgm:pt>
    <dgm:pt modelId="{9C75A07D-DC5B-4E0A-A6B2-7FBBA8EBFFAB}" type="pres">
      <dgm:prSet presAssocID="{49DB813F-45EA-4A40-84C9-6251F1FB6551}" presName="parentText" presStyleLbl="node1" presStyleIdx="1" presStyleCnt="2">
        <dgm:presLayoutVars>
          <dgm:chMax val="0"/>
          <dgm:bulletEnabled val="1"/>
        </dgm:presLayoutVars>
      </dgm:prSet>
      <dgm:spPr/>
      <dgm:t>
        <a:bodyPr/>
        <a:lstStyle/>
        <a:p>
          <a:endParaRPr lang="es-VE"/>
        </a:p>
      </dgm:t>
    </dgm:pt>
  </dgm:ptLst>
  <dgm:cxnLst>
    <dgm:cxn modelId="{4D4393DF-8F11-435C-B5EF-17C6F0D73955}" type="presOf" srcId="{B37E02D4-5563-413F-8459-C1105ACA4567}" destId="{75012B97-B199-4821-B871-031B1F1F5969}" srcOrd="0" destOrd="0" presId="urn:microsoft.com/office/officeart/2005/8/layout/vList2"/>
    <dgm:cxn modelId="{7DA8CDA9-5110-4D1D-9774-3CFC3AE7A113}" srcId="{B37E02D4-5563-413F-8459-C1105ACA4567}" destId="{49DB813F-45EA-4A40-84C9-6251F1FB6551}" srcOrd="1" destOrd="0" parTransId="{C2BC3339-A6B7-4F74-A7E9-00FE99BA6BD5}" sibTransId="{7241C2AE-558E-4452-B3B1-9911609F41AB}"/>
    <dgm:cxn modelId="{56A40E63-7E19-431E-BBD4-71C87FE238B3}" type="presOf" srcId="{49DB813F-45EA-4A40-84C9-6251F1FB6551}" destId="{9C75A07D-DC5B-4E0A-A6B2-7FBBA8EBFFAB}" srcOrd="0" destOrd="0" presId="urn:microsoft.com/office/officeart/2005/8/layout/vList2"/>
    <dgm:cxn modelId="{2FD1674E-BAAA-475C-BBAA-E553478C36EE}" srcId="{B37E02D4-5563-413F-8459-C1105ACA4567}" destId="{5A780E85-085B-4633-9AD8-B63B3476AB22}" srcOrd="0" destOrd="0" parTransId="{22607E39-9DF8-4AE8-B819-525D79B75400}" sibTransId="{62A1FDC5-B565-4253-AFDA-B27F16C5B8FB}"/>
    <dgm:cxn modelId="{FDFC2859-6AC5-4565-9BD5-EF87999470C8}" type="presOf" srcId="{5A780E85-085B-4633-9AD8-B63B3476AB22}" destId="{694857DA-8D57-4627-A104-0A20BA84D4D5}" srcOrd="0" destOrd="0" presId="urn:microsoft.com/office/officeart/2005/8/layout/vList2"/>
    <dgm:cxn modelId="{7A1ED1AD-7632-4EA2-9B60-20C54660D84B}" type="presParOf" srcId="{75012B97-B199-4821-B871-031B1F1F5969}" destId="{694857DA-8D57-4627-A104-0A20BA84D4D5}" srcOrd="0" destOrd="0" presId="urn:microsoft.com/office/officeart/2005/8/layout/vList2"/>
    <dgm:cxn modelId="{2C635C99-8468-40A9-9FAC-CF5A4302D32A}" type="presParOf" srcId="{75012B97-B199-4821-B871-031B1F1F5969}" destId="{22C04847-E3DD-4255-B33A-04E0FC642A2E}" srcOrd="1" destOrd="0" presId="urn:microsoft.com/office/officeart/2005/8/layout/vList2"/>
    <dgm:cxn modelId="{3FEA6F08-E7E0-4BE3-843D-4CE4655728C3}" type="presParOf" srcId="{75012B97-B199-4821-B871-031B1F1F5969}" destId="{9C75A07D-DC5B-4E0A-A6B2-7FBBA8EBFFA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47FE8F1-93C1-4EA9-B89C-DE6317B12734}"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VE"/>
        </a:p>
      </dgm:t>
    </dgm:pt>
    <dgm:pt modelId="{668B4BA2-7B60-4B36-8FE6-BBD63819529B}">
      <dgm:prSet custT="1"/>
      <dgm:spPr/>
      <dgm:t>
        <a:bodyPr/>
        <a:lstStyle/>
        <a:p>
          <a:pPr algn="just" rtl="0"/>
          <a:r>
            <a:rPr lang="es-VE" sz="2400" dirty="0" smtClean="0"/>
            <a:t>Estudios epidemiológicos han confirmado en general que las anormalidades cardiovasculares, aumentan el riesgo de EVC.</a:t>
          </a:r>
          <a:endParaRPr lang="es-VE" sz="2400" dirty="0"/>
        </a:p>
      </dgm:t>
    </dgm:pt>
    <dgm:pt modelId="{6FC7F65B-07FB-4C47-958D-A50F60100CC9}" type="parTrans" cxnId="{098530BD-3F45-457E-A714-8863CBA1E391}">
      <dgm:prSet/>
      <dgm:spPr/>
      <dgm:t>
        <a:bodyPr/>
        <a:lstStyle/>
        <a:p>
          <a:endParaRPr lang="es-VE"/>
        </a:p>
      </dgm:t>
    </dgm:pt>
    <dgm:pt modelId="{405FB5DF-384C-4CD9-BD07-51896104B35B}" type="sibTrans" cxnId="{098530BD-3F45-457E-A714-8863CBA1E391}">
      <dgm:prSet/>
      <dgm:spPr/>
      <dgm:t>
        <a:bodyPr/>
        <a:lstStyle/>
        <a:p>
          <a:endParaRPr lang="es-VE"/>
        </a:p>
      </dgm:t>
    </dgm:pt>
    <dgm:pt modelId="{457C5A23-65D3-48F8-A428-B20CA3821E95}">
      <dgm:prSet custT="1"/>
      <dgm:spPr/>
      <dgm:t>
        <a:bodyPr/>
        <a:lstStyle/>
        <a:p>
          <a:pPr algn="just" rtl="0"/>
          <a:r>
            <a:rPr lang="es-VE" sz="2400" dirty="0" smtClean="0"/>
            <a:t>Algunos investigadores no están de acuerdo con esa observación.</a:t>
          </a:r>
          <a:endParaRPr lang="es-VE" sz="2400" dirty="0"/>
        </a:p>
      </dgm:t>
    </dgm:pt>
    <dgm:pt modelId="{4605C02D-D9DA-4FE1-B383-40D59E319737}" type="parTrans" cxnId="{6B41E8F5-9759-4DD5-864A-4EBB210814FD}">
      <dgm:prSet/>
      <dgm:spPr/>
      <dgm:t>
        <a:bodyPr/>
        <a:lstStyle/>
        <a:p>
          <a:endParaRPr lang="es-VE"/>
        </a:p>
      </dgm:t>
    </dgm:pt>
    <dgm:pt modelId="{E2B2AEA3-2347-42CD-B6F5-83B304954D01}" type="sibTrans" cxnId="{6B41E8F5-9759-4DD5-864A-4EBB210814FD}">
      <dgm:prSet/>
      <dgm:spPr/>
      <dgm:t>
        <a:bodyPr/>
        <a:lstStyle/>
        <a:p>
          <a:endParaRPr lang="es-VE"/>
        </a:p>
      </dgm:t>
    </dgm:pt>
    <dgm:pt modelId="{5B4A8F16-48A9-4FD8-9CF8-46659EA886C6}">
      <dgm:prSet custT="1"/>
      <dgm:spPr/>
      <dgm:t>
        <a:bodyPr/>
        <a:lstStyle/>
        <a:p>
          <a:pPr algn="just" rtl="0"/>
          <a:r>
            <a:rPr lang="es-VE" sz="2400" dirty="0" smtClean="0"/>
            <a:t>Este reporte puede explicar esta discrepancia </a:t>
          </a:r>
          <a:r>
            <a:rPr lang="es-VE" sz="2400" dirty="0" smtClean="0">
              <a:sym typeface="Wingdings" panose="05000000000000000000" pitchFamily="2" charset="2"/>
            </a:rPr>
            <a:t></a:t>
          </a:r>
          <a:r>
            <a:rPr lang="es-VE" sz="2400" dirty="0" smtClean="0"/>
            <a:t> La ausencia de una relación significativa entre la FA y la incidencia de EVC en otros estudios poblacionales podría se explicado en parte porque los participantes eran mucho mas jóvenes.</a:t>
          </a:r>
          <a:endParaRPr lang="es-VE" sz="2400" dirty="0"/>
        </a:p>
      </dgm:t>
    </dgm:pt>
    <dgm:pt modelId="{3C50F14C-4BC0-41F3-94AD-C1EDE156996F}" type="parTrans" cxnId="{58822995-FCE9-4A85-B05C-DB0A54F32025}">
      <dgm:prSet/>
      <dgm:spPr/>
      <dgm:t>
        <a:bodyPr/>
        <a:lstStyle/>
        <a:p>
          <a:endParaRPr lang="es-VE"/>
        </a:p>
      </dgm:t>
    </dgm:pt>
    <dgm:pt modelId="{3757B1FF-E3C0-4EA0-85BC-D5290706F366}" type="sibTrans" cxnId="{58822995-FCE9-4A85-B05C-DB0A54F32025}">
      <dgm:prSet/>
      <dgm:spPr/>
      <dgm:t>
        <a:bodyPr/>
        <a:lstStyle/>
        <a:p>
          <a:endParaRPr lang="es-VE"/>
        </a:p>
      </dgm:t>
    </dgm:pt>
    <dgm:pt modelId="{2F0D8D21-69AF-46F7-8C04-66F5F742CC79}" type="pres">
      <dgm:prSet presAssocID="{047FE8F1-93C1-4EA9-B89C-DE6317B12734}" presName="linear" presStyleCnt="0">
        <dgm:presLayoutVars>
          <dgm:animLvl val="lvl"/>
          <dgm:resizeHandles val="exact"/>
        </dgm:presLayoutVars>
      </dgm:prSet>
      <dgm:spPr/>
      <dgm:t>
        <a:bodyPr/>
        <a:lstStyle/>
        <a:p>
          <a:endParaRPr lang="es-VE"/>
        </a:p>
      </dgm:t>
    </dgm:pt>
    <dgm:pt modelId="{E98DD8FF-6629-48E4-8348-37B47CBE3818}" type="pres">
      <dgm:prSet presAssocID="{668B4BA2-7B60-4B36-8FE6-BBD63819529B}" presName="parentText" presStyleLbl="node1" presStyleIdx="0" presStyleCnt="3">
        <dgm:presLayoutVars>
          <dgm:chMax val="0"/>
          <dgm:bulletEnabled val="1"/>
        </dgm:presLayoutVars>
      </dgm:prSet>
      <dgm:spPr/>
      <dgm:t>
        <a:bodyPr/>
        <a:lstStyle/>
        <a:p>
          <a:endParaRPr lang="es-VE"/>
        </a:p>
      </dgm:t>
    </dgm:pt>
    <dgm:pt modelId="{C7C98E09-2A8E-4DFE-BE06-59F40F8930E5}" type="pres">
      <dgm:prSet presAssocID="{405FB5DF-384C-4CD9-BD07-51896104B35B}" presName="spacer" presStyleCnt="0"/>
      <dgm:spPr/>
    </dgm:pt>
    <dgm:pt modelId="{DE5F6E7E-A889-4D18-A5F7-6804A6073450}" type="pres">
      <dgm:prSet presAssocID="{457C5A23-65D3-48F8-A428-B20CA3821E95}" presName="parentText" presStyleLbl="node1" presStyleIdx="1" presStyleCnt="3">
        <dgm:presLayoutVars>
          <dgm:chMax val="0"/>
          <dgm:bulletEnabled val="1"/>
        </dgm:presLayoutVars>
      </dgm:prSet>
      <dgm:spPr/>
      <dgm:t>
        <a:bodyPr/>
        <a:lstStyle/>
        <a:p>
          <a:endParaRPr lang="es-VE"/>
        </a:p>
      </dgm:t>
    </dgm:pt>
    <dgm:pt modelId="{87B6A1AE-A8F1-4E3C-B90F-8E10C8231EEE}" type="pres">
      <dgm:prSet presAssocID="{E2B2AEA3-2347-42CD-B6F5-83B304954D01}" presName="spacer" presStyleCnt="0"/>
      <dgm:spPr/>
    </dgm:pt>
    <dgm:pt modelId="{75AFE276-B1E5-404C-BA4D-1BA1AA570A36}" type="pres">
      <dgm:prSet presAssocID="{5B4A8F16-48A9-4FD8-9CF8-46659EA886C6}" presName="parentText" presStyleLbl="node1" presStyleIdx="2" presStyleCnt="3">
        <dgm:presLayoutVars>
          <dgm:chMax val="0"/>
          <dgm:bulletEnabled val="1"/>
        </dgm:presLayoutVars>
      </dgm:prSet>
      <dgm:spPr/>
      <dgm:t>
        <a:bodyPr/>
        <a:lstStyle/>
        <a:p>
          <a:endParaRPr lang="es-VE"/>
        </a:p>
      </dgm:t>
    </dgm:pt>
  </dgm:ptLst>
  <dgm:cxnLst>
    <dgm:cxn modelId="{098530BD-3F45-457E-A714-8863CBA1E391}" srcId="{047FE8F1-93C1-4EA9-B89C-DE6317B12734}" destId="{668B4BA2-7B60-4B36-8FE6-BBD63819529B}" srcOrd="0" destOrd="0" parTransId="{6FC7F65B-07FB-4C47-958D-A50F60100CC9}" sibTransId="{405FB5DF-384C-4CD9-BD07-51896104B35B}"/>
    <dgm:cxn modelId="{416EA17C-EE34-4022-82FD-40D2CC27A732}" type="presOf" srcId="{457C5A23-65D3-48F8-A428-B20CA3821E95}" destId="{DE5F6E7E-A889-4D18-A5F7-6804A6073450}" srcOrd="0" destOrd="0" presId="urn:microsoft.com/office/officeart/2005/8/layout/vList2"/>
    <dgm:cxn modelId="{6B41E8F5-9759-4DD5-864A-4EBB210814FD}" srcId="{047FE8F1-93C1-4EA9-B89C-DE6317B12734}" destId="{457C5A23-65D3-48F8-A428-B20CA3821E95}" srcOrd="1" destOrd="0" parTransId="{4605C02D-D9DA-4FE1-B383-40D59E319737}" sibTransId="{E2B2AEA3-2347-42CD-B6F5-83B304954D01}"/>
    <dgm:cxn modelId="{4C79B778-9FC1-45F7-BA92-046CF775B6DE}" type="presOf" srcId="{668B4BA2-7B60-4B36-8FE6-BBD63819529B}" destId="{E98DD8FF-6629-48E4-8348-37B47CBE3818}" srcOrd="0" destOrd="0" presId="urn:microsoft.com/office/officeart/2005/8/layout/vList2"/>
    <dgm:cxn modelId="{D0A5C1EF-F141-4A82-B5F3-A898366BA6E9}" type="presOf" srcId="{047FE8F1-93C1-4EA9-B89C-DE6317B12734}" destId="{2F0D8D21-69AF-46F7-8C04-66F5F742CC79}" srcOrd="0" destOrd="0" presId="urn:microsoft.com/office/officeart/2005/8/layout/vList2"/>
    <dgm:cxn modelId="{96497F5E-EA17-401A-9849-206B9AF53018}" type="presOf" srcId="{5B4A8F16-48A9-4FD8-9CF8-46659EA886C6}" destId="{75AFE276-B1E5-404C-BA4D-1BA1AA570A36}" srcOrd="0" destOrd="0" presId="urn:microsoft.com/office/officeart/2005/8/layout/vList2"/>
    <dgm:cxn modelId="{58822995-FCE9-4A85-B05C-DB0A54F32025}" srcId="{047FE8F1-93C1-4EA9-B89C-DE6317B12734}" destId="{5B4A8F16-48A9-4FD8-9CF8-46659EA886C6}" srcOrd="2" destOrd="0" parTransId="{3C50F14C-4BC0-41F3-94AD-C1EDE156996F}" sibTransId="{3757B1FF-E3C0-4EA0-85BC-D5290706F366}"/>
    <dgm:cxn modelId="{D2F893AD-AD4B-497B-B9D0-B9083CCECBB9}" type="presParOf" srcId="{2F0D8D21-69AF-46F7-8C04-66F5F742CC79}" destId="{E98DD8FF-6629-48E4-8348-37B47CBE3818}" srcOrd="0" destOrd="0" presId="urn:microsoft.com/office/officeart/2005/8/layout/vList2"/>
    <dgm:cxn modelId="{6AF6CE54-8F51-42C8-B223-C81824893883}" type="presParOf" srcId="{2F0D8D21-69AF-46F7-8C04-66F5F742CC79}" destId="{C7C98E09-2A8E-4DFE-BE06-59F40F8930E5}" srcOrd="1" destOrd="0" presId="urn:microsoft.com/office/officeart/2005/8/layout/vList2"/>
    <dgm:cxn modelId="{6A2FCE14-0E04-4F95-912C-FFC516BE5BA4}" type="presParOf" srcId="{2F0D8D21-69AF-46F7-8C04-66F5F742CC79}" destId="{DE5F6E7E-A889-4D18-A5F7-6804A6073450}" srcOrd="2" destOrd="0" presId="urn:microsoft.com/office/officeart/2005/8/layout/vList2"/>
    <dgm:cxn modelId="{91EAAF12-F9D4-4E49-A311-934B8D48C30B}" type="presParOf" srcId="{2F0D8D21-69AF-46F7-8C04-66F5F742CC79}" destId="{87B6A1AE-A8F1-4E3C-B90F-8E10C8231EEE}" srcOrd="3" destOrd="0" presId="urn:microsoft.com/office/officeart/2005/8/layout/vList2"/>
    <dgm:cxn modelId="{8F5F061C-9338-4C3A-B8FD-96F0BED25BAC}" type="presParOf" srcId="{2F0D8D21-69AF-46F7-8C04-66F5F742CC79}" destId="{75AFE276-B1E5-404C-BA4D-1BA1AA570A3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A12A8CC-0A0B-4F67-8AC1-8C0AB3400479}"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s-VE"/>
        </a:p>
      </dgm:t>
    </dgm:pt>
    <dgm:pt modelId="{29BFD8DA-B8F3-44FC-BB67-29F0C827722B}">
      <dgm:prSet/>
      <dgm:spPr/>
      <dgm:t>
        <a:bodyPr/>
        <a:lstStyle/>
        <a:p>
          <a:pPr algn="just" rtl="0"/>
          <a:r>
            <a:rPr lang="es-VE" dirty="0" smtClean="0"/>
            <a:t>Datos del estudio </a:t>
          </a:r>
          <a:r>
            <a:rPr lang="es-VE" dirty="0" err="1" smtClean="0"/>
            <a:t>Framingham</a:t>
          </a:r>
          <a:r>
            <a:rPr lang="es-VE" dirty="0" smtClean="0"/>
            <a:t>, indican que la FA ejerce un factor independiente de riesgo para EVC</a:t>
          </a:r>
          <a:endParaRPr lang="es-VE" dirty="0"/>
        </a:p>
      </dgm:t>
    </dgm:pt>
    <dgm:pt modelId="{AD89B869-5AFF-41D3-9BF7-089679CF3F42}" type="parTrans" cxnId="{3F04C7A7-9DB1-4838-9F6F-1FF67CD4E8E0}">
      <dgm:prSet/>
      <dgm:spPr/>
      <dgm:t>
        <a:bodyPr/>
        <a:lstStyle/>
        <a:p>
          <a:endParaRPr lang="es-VE"/>
        </a:p>
      </dgm:t>
    </dgm:pt>
    <dgm:pt modelId="{F9ABE223-415F-46A8-80DF-3EEAD2F2D26B}" type="sibTrans" cxnId="{3F04C7A7-9DB1-4838-9F6F-1FF67CD4E8E0}">
      <dgm:prSet/>
      <dgm:spPr/>
      <dgm:t>
        <a:bodyPr/>
        <a:lstStyle/>
        <a:p>
          <a:endParaRPr lang="es-VE"/>
        </a:p>
      </dgm:t>
    </dgm:pt>
    <dgm:pt modelId="{6AC5DB51-6CA8-423D-AFC7-3901FEAE4AE6}">
      <dgm:prSet/>
      <dgm:spPr/>
      <dgm:t>
        <a:bodyPr/>
        <a:lstStyle/>
        <a:p>
          <a:pPr algn="just" rtl="0"/>
          <a:r>
            <a:rPr lang="es-VE" dirty="0" smtClean="0"/>
            <a:t>Otras anormalidades cardiovasculares para EVC han tenido una influencia decreciente con la edad, no es así para la fibrilación auricular que aumenta en la novena década de la vida.</a:t>
          </a:r>
          <a:endParaRPr lang="es-VE" dirty="0"/>
        </a:p>
      </dgm:t>
    </dgm:pt>
    <dgm:pt modelId="{B8CC574D-657A-43BC-B460-5E43E2C7F417}" type="parTrans" cxnId="{4D3869B4-5879-473E-BEE0-341FAC99547C}">
      <dgm:prSet/>
      <dgm:spPr/>
      <dgm:t>
        <a:bodyPr/>
        <a:lstStyle/>
        <a:p>
          <a:endParaRPr lang="es-VE"/>
        </a:p>
      </dgm:t>
    </dgm:pt>
    <dgm:pt modelId="{B51D34EB-CAC0-4D70-8694-ABF91A9F6FA3}" type="sibTrans" cxnId="{4D3869B4-5879-473E-BEE0-341FAC99547C}">
      <dgm:prSet/>
      <dgm:spPr/>
      <dgm:t>
        <a:bodyPr/>
        <a:lstStyle/>
        <a:p>
          <a:endParaRPr lang="es-VE"/>
        </a:p>
      </dgm:t>
    </dgm:pt>
    <dgm:pt modelId="{05C70801-60A7-4E23-AF4C-455A05B8C4B7}" type="pres">
      <dgm:prSet presAssocID="{BA12A8CC-0A0B-4F67-8AC1-8C0AB3400479}" presName="linear" presStyleCnt="0">
        <dgm:presLayoutVars>
          <dgm:animLvl val="lvl"/>
          <dgm:resizeHandles val="exact"/>
        </dgm:presLayoutVars>
      </dgm:prSet>
      <dgm:spPr/>
      <dgm:t>
        <a:bodyPr/>
        <a:lstStyle/>
        <a:p>
          <a:endParaRPr lang="es-VE"/>
        </a:p>
      </dgm:t>
    </dgm:pt>
    <dgm:pt modelId="{78ADBBCF-A6F6-41CF-80BA-CF71933520A1}" type="pres">
      <dgm:prSet presAssocID="{29BFD8DA-B8F3-44FC-BB67-29F0C827722B}" presName="parentText" presStyleLbl="node1" presStyleIdx="0" presStyleCnt="2">
        <dgm:presLayoutVars>
          <dgm:chMax val="0"/>
          <dgm:bulletEnabled val="1"/>
        </dgm:presLayoutVars>
      </dgm:prSet>
      <dgm:spPr/>
      <dgm:t>
        <a:bodyPr/>
        <a:lstStyle/>
        <a:p>
          <a:endParaRPr lang="es-VE"/>
        </a:p>
      </dgm:t>
    </dgm:pt>
    <dgm:pt modelId="{3AE6B193-01D5-43D0-8262-B4FC6CAAB84A}" type="pres">
      <dgm:prSet presAssocID="{F9ABE223-415F-46A8-80DF-3EEAD2F2D26B}" presName="spacer" presStyleCnt="0"/>
      <dgm:spPr/>
    </dgm:pt>
    <dgm:pt modelId="{7188F2BF-A207-46D0-86F4-1D5E1023EFDD}" type="pres">
      <dgm:prSet presAssocID="{6AC5DB51-6CA8-423D-AFC7-3901FEAE4AE6}" presName="parentText" presStyleLbl="node1" presStyleIdx="1" presStyleCnt="2">
        <dgm:presLayoutVars>
          <dgm:chMax val="0"/>
          <dgm:bulletEnabled val="1"/>
        </dgm:presLayoutVars>
      </dgm:prSet>
      <dgm:spPr/>
      <dgm:t>
        <a:bodyPr/>
        <a:lstStyle/>
        <a:p>
          <a:endParaRPr lang="es-VE"/>
        </a:p>
      </dgm:t>
    </dgm:pt>
  </dgm:ptLst>
  <dgm:cxnLst>
    <dgm:cxn modelId="{1BA2CD1B-824C-4EFE-B307-CE1DC0DAE3B1}" type="presOf" srcId="{6AC5DB51-6CA8-423D-AFC7-3901FEAE4AE6}" destId="{7188F2BF-A207-46D0-86F4-1D5E1023EFDD}" srcOrd="0" destOrd="0" presId="urn:microsoft.com/office/officeart/2005/8/layout/vList2"/>
    <dgm:cxn modelId="{06E8E22A-4447-4AFC-9DF4-91701178DFA5}" type="presOf" srcId="{29BFD8DA-B8F3-44FC-BB67-29F0C827722B}" destId="{78ADBBCF-A6F6-41CF-80BA-CF71933520A1}" srcOrd="0" destOrd="0" presId="urn:microsoft.com/office/officeart/2005/8/layout/vList2"/>
    <dgm:cxn modelId="{E3151F09-9F95-4564-B141-0DC02A673139}" type="presOf" srcId="{BA12A8CC-0A0B-4F67-8AC1-8C0AB3400479}" destId="{05C70801-60A7-4E23-AF4C-455A05B8C4B7}" srcOrd="0" destOrd="0" presId="urn:microsoft.com/office/officeart/2005/8/layout/vList2"/>
    <dgm:cxn modelId="{3F04C7A7-9DB1-4838-9F6F-1FF67CD4E8E0}" srcId="{BA12A8CC-0A0B-4F67-8AC1-8C0AB3400479}" destId="{29BFD8DA-B8F3-44FC-BB67-29F0C827722B}" srcOrd="0" destOrd="0" parTransId="{AD89B869-5AFF-41D3-9BF7-089679CF3F42}" sibTransId="{F9ABE223-415F-46A8-80DF-3EEAD2F2D26B}"/>
    <dgm:cxn modelId="{4D3869B4-5879-473E-BEE0-341FAC99547C}" srcId="{BA12A8CC-0A0B-4F67-8AC1-8C0AB3400479}" destId="{6AC5DB51-6CA8-423D-AFC7-3901FEAE4AE6}" srcOrd="1" destOrd="0" parTransId="{B8CC574D-657A-43BC-B460-5E43E2C7F417}" sibTransId="{B51D34EB-CAC0-4D70-8694-ABF91A9F6FA3}"/>
    <dgm:cxn modelId="{3FDCE6B5-A22C-40FB-B58D-E28E43FAC5AC}" type="presParOf" srcId="{05C70801-60A7-4E23-AF4C-455A05B8C4B7}" destId="{78ADBBCF-A6F6-41CF-80BA-CF71933520A1}" srcOrd="0" destOrd="0" presId="urn:microsoft.com/office/officeart/2005/8/layout/vList2"/>
    <dgm:cxn modelId="{9BEB30AF-B5B2-4B13-95AD-79458147D271}" type="presParOf" srcId="{05C70801-60A7-4E23-AF4C-455A05B8C4B7}" destId="{3AE6B193-01D5-43D0-8262-B4FC6CAAB84A}" srcOrd="1" destOrd="0" presId="urn:microsoft.com/office/officeart/2005/8/layout/vList2"/>
    <dgm:cxn modelId="{C8B241B8-81F8-4EA5-9EA5-FA9373C04195}" type="presParOf" srcId="{05C70801-60A7-4E23-AF4C-455A05B8C4B7}" destId="{7188F2BF-A207-46D0-86F4-1D5E1023EFD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F674343-3080-4496-B969-B3E7B686CC41}"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VE"/>
        </a:p>
      </dgm:t>
    </dgm:pt>
    <dgm:pt modelId="{C630D921-F4AB-4BBB-A137-82022B13C678}">
      <dgm:prSet/>
      <dgm:spPr/>
      <dgm:t>
        <a:bodyPr/>
        <a:lstStyle/>
        <a:p>
          <a:pPr algn="just" rtl="0"/>
          <a:r>
            <a:rPr lang="es-VE" dirty="0" smtClean="0"/>
            <a:t>Aunque FA aumenta la incidencia de EVC en ausencia de enfermedad coronaria o insuficiencia cardiaca. </a:t>
          </a:r>
          <a:endParaRPr lang="es-VE" dirty="0"/>
        </a:p>
      </dgm:t>
    </dgm:pt>
    <dgm:pt modelId="{5C80FF9E-DBFD-4F0C-9F33-9927D38A0207}" type="parTrans" cxnId="{FEC8CF77-32C2-4118-9121-450CD6F435B3}">
      <dgm:prSet/>
      <dgm:spPr/>
      <dgm:t>
        <a:bodyPr/>
        <a:lstStyle/>
        <a:p>
          <a:endParaRPr lang="es-VE"/>
        </a:p>
      </dgm:t>
    </dgm:pt>
    <dgm:pt modelId="{328A70D0-6652-40BB-A3BA-68737EA8051B}" type="sibTrans" cxnId="{FEC8CF77-32C2-4118-9121-450CD6F435B3}">
      <dgm:prSet/>
      <dgm:spPr/>
      <dgm:t>
        <a:bodyPr/>
        <a:lstStyle/>
        <a:p>
          <a:endParaRPr lang="es-VE"/>
        </a:p>
      </dgm:t>
    </dgm:pt>
    <dgm:pt modelId="{41701826-9B9B-4A52-A24D-932B49FE4031}">
      <dgm:prSet/>
      <dgm:spPr/>
      <dgm:t>
        <a:bodyPr/>
        <a:lstStyle/>
        <a:p>
          <a:pPr algn="just" rtl="0"/>
          <a:r>
            <a:rPr lang="es-VE" dirty="0" smtClean="0"/>
            <a:t>Estas condiciones cardíacas pueden ser presente en forma subclínica. </a:t>
          </a:r>
          <a:endParaRPr lang="es-VE" dirty="0"/>
        </a:p>
      </dgm:t>
    </dgm:pt>
    <dgm:pt modelId="{171C8F10-9FE4-4484-AF36-C40193504FC3}" type="parTrans" cxnId="{D328590C-F35A-4992-B0CE-A7CD5EDD2043}">
      <dgm:prSet/>
      <dgm:spPr/>
      <dgm:t>
        <a:bodyPr/>
        <a:lstStyle/>
        <a:p>
          <a:endParaRPr lang="es-VE"/>
        </a:p>
      </dgm:t>
    </dgm:pt>
    <dgm:pt modelId="{AAF43168-1B76-431D-87DB-13686507C56B}" type="sibTrans" cxnId="{D328590C-F35A-4992-B0CE-A7CD5EDD2043}">
      <dgm:prSet/>
      <dgm:spPr/>
      <dgm:t>
        <a:bodyPr/>
        <a:lstStyle/>
        <a:p>
          <a:endParaRPr lang="es-VE"/>
        </a:p>
      </dgm:t>
    </dgm:pt>
    <dgm:pt modelId="{A13DBB89-F3AC-48CA-8A0A-4325FB1BBC36}">
      <dgm:prSet/>
      <dgm:spPr/>
      <dgm:t>
        <a:bodyPr/>
        <a:lstStyle/>
        <a:p>
          <a:pPr rtl="0"/>
          <a:r>
            <a:rPr lang="es-VE" dirty="0" smtClean="0"/>
            <a:t>Sin embargo, FA aumenta el riesgo de EVC en presencia de estas alteraciones cardiovasculares.</a:t>
          </a:r>
          <a:endParaRPr lang="es-VE" dirty="0"/>
        </a:p>
      </dgm:t>
    </dgm:pt>
    <dgm:pt modelId="{B3E5270A-A0DB-4BE7-AF08-BD1364CB551E}" type="parTrans" cxnId="{00CEBB8D-F228-4B67-B580-8823816C4480}">
      <dgm:prSet/>
      <dgm:spPr/>
      <dgm:t>
        <a:bodyPr/>
        <a:lstStyle/>
        <a:p>
          <a:endParaRPr lang="es-VE"/>
        </a:p>
      </dgm:t>
    </dgm:pt>
    <dgm:pt modelId="{5221D052-9C8F-4562-B934-CF83BA0100FD}" type="sibTrans" cxnId="{00CEBB8D-F228-4B67-B580-8823816C4480}">
      <dgm:prSet/>
      <dgm:spPr/>
      <dgm:t>
        <a:bodyPr/>
        <a:lstStyle/>
        <a:p>
          <a:endParaRPr lang="es-VE"/>
        </a:p>
      </dgm:t>
    </dgm:pt>
    <dgm:pt modelId="{2B6FAEA3-0586-422A-B997-B773AE568B30}">
      <dgm:prSet/>
      <dgm:spPr/>
      <dgm:t>
        <a:bodyPr/>
        <a:lstStyle/>
        <a:p>
          <a:pPr algn="just" rtl="0"/>
          <a:r>
            <a:rPr lang="es-VE" dirty="0" smtClean="0"/>
            <a:t>Fortalece aún más el argumento de esta condición como factor independiente de riesgo en incidencia de EVC. </a:t>
          </a:r>
          <a:endParaRPr lang="es-VE" dirty="0"/>
        </a:p>
      </dgm:t>
    </dgm:pt>
    <dgm:pt modelId="{6B4721F0-2F86-4272-8629-B691D6D5B9F6}" type="parTrans" cxnId="{7C2BC16C-799B-4F71-AF45-0FC90B9D42A5}">
      <dgm:prSet/>
      <dgm:spPr/>
      <dgm:t>
        <a:bodyPr/>
        <a:lstStyle/>
        <a:p>
          <a:endParaRPr lang="es-VE"/>
        </a:p>
      </dgm:t>
    </dgm:pt>
    <dgm:pt modelId="{204031D1-9EE0-4888-9F68-A539FD91CCD7}" type="sibTrans" cxnId="{7C2BC16C-799B-4F71-AF45-0FC90B9D42A5}">
      <dgm:prSet/>
      <dgm:spPr/>
      <dgm:t>
        <a:bodyPr/>
        <a:lstStyle/>
        <a:p>
          <a:endParaRPr lang="es-VE"/>
        </a:p>
      </dgm:t>
    </dgm:pt>
    <dgm:pt modelId="{7200D02C-F7C0-4245-B5FB-522B5D299AD0}" type="pres">
      <dgm:prSet presAssocID="{9F674343-3080-4496-B969-B3E7B686CC41}" presName="linear" presStyleCnt="0">
        <dgm:presLayoutVars>
          <dgm:animLvl val="lvl"/>
          <dgm:resizeHandles val="exact"/>
        </dgm:presLayoutVars>
      </dgm:prSet>
      <dgm:spPr/>
      <dgm:t>
        <a:bodyPr/>
        <a:lstStyle/>
        <a:p>
          <a:endParaRPr lang="es-VE"/>
        </a:p>
      </dgm:t>
    </dgm:pt>
    <dgm:pt modelId="{0AEBC3AD-18C0-4240-914C-CDFFDA3AC4DB}" type="pres">
      <dgm:prSet presAssocID="{C630D921-F4AB-4BBB-A137-82022B13C678}" presName="parentText" presStyleLbl="node1" presStyleIdx="0" presStyleCnt="4">
        <dgm:presLayoutVars>
          <dgm:chMax val="0"/>
          <dgm:bulletEnabled val="1"/>
        </dgm:presLayoutVars>
      </dgm:prSet>
      <dgm:spPr/>
      <dgm:t>
        <a:bodyPr/>
        <a:lstStyle/>
        <a:p>
          <a:endParaRPr lang="es-VE"/>
        </a:p>
      </dgm:t>
    </dgm:pt>
    <dgm:pt modelId="{9E96053F-CC22-4CBC-99DF-D584D9C8CBA4}" type="pres">
      <dgm:prSet presAssocID="{328A70D0-6652-40BB-A3BA-68737EA8051B}" presName="spacer" presStyleCnt="0"/>
      <dgm:spPr/>
    </dgm:pt>
    <dgm:pt modelId="{992A5524-B66B-46AE-807E-F9E382F65E80}" type="pres">
      <dgm:prSet presAssocID="{41701826-9B9B-4A52-A24D-932B49FE4031}" presName="parentText" presStyleLbl="node1" presStyleIdx="1" presStyleCnt="4">
        <dgm:presLayoutVars>
          <dgm:chMax val="0"/>
          <dgm:bulletEnabled val="1"/>
        </dgm:presLayoutVars>
      </dgm:prSet>
      <dgm:spPr/>
      <dgm:t>
        <a:bodyPr/>
        <a:lstStyle/>
        <a:p>
          <a:endParaRPr lang="es-VE"/>
        </a:p>
      </dgm:t>
    </dgm:pt>
    <dgm:pt modelId="{E2A63447-39AA-452D-964A-145ECD5BDA27}" type="pres">
      <dgm:prSet presAssocID="{AAF43168-1B76-431D-87DB-13686507C56B}" presName="spacer" presStyleCnt="0"/>
      <dgm:spPr/>
    </dgm:pt>
    <dgm:pt modelId="{C446701E-339A-4A66-8A11-54679DBEED47}" type="pres">
      <dgm:prSet presAssocID="{A13DBB89-F3AC-48CA-8A0A-4325FB1BBC36}" presName="parentText" presStyleLbl="node1" presStyleIdx="2" presStyleCnt="4">
        <dgm:presLayoutVars>
          <dgm:chMax val="0"/>
          <dgm:bulletEnabled val="1"/>
        </dgm:presLayoutVars>
      </dgm:prSet>
      <dgm:spPr/>
      <dgm:t>
        <a:bodyPr/>
        <a:lstStyle/>
        <a:p>
          <a:endParaRPr lang="es-VE"/>
        </a:p>
      </dgm:t>
    </dgm:pt>
    <dgm:pt modelId="{E07DE94A-5DFE-4C02-8002-2506EF907968}" type="pres">
      <dgm:prSet presAssocID="{5221D052-9C8F-4562-B934-CF83BA0100FD}" presName="spacer" presStyleCnt="0"/>
      <dgm:spPr/>
    </dgm:pt>
    <dgm:pt modelId="{DA219C54-CDE4-4A10-BE65-7832A53F799F}" type="pres">
      <dgm:prSet presAssocID="{2B6FAEA3-0586-422A-B997-B773AE568B30}" presName="parentText" presStyleLbl="node1" presStyleIdx="3" presStyleCnt="4">
        <dgm:presLayoutVars>
          <dgm:chMax val="0"/>
          <dgm:bulletEnabled val="1"/>
        </dgm:presLayoutVars>
      </dgm:prSet>
      <dgm:spPr/>
      <dgm:t>
        <a:bodyPr/>
        <a:lstStyle/>
        <a:p>
          <a:endParaRPr lang="es-VE"/>
        </a:p>
      </dgm:t>
    </dgm:pt>
  </dgm:ptLst>
  <dgm:cxnLst>
    <dgm:cxn modelId="{658BF25E-24E3-4B2D-B3C4-BD641D56F756}" type="presOf" srcId="{41701826-9B9B-4A52-A24D-932B49FE4031}" destId="{992A5524-B66B-46AE-807E-F9E382F65E80}" srcOrd="0" destOrd="0" presId="urn:microsoft.com/office/officeart/2005/8/layout/vList2"/>
    <dgm:cxn modelId="{C53C8BC7-1F4E-4074-8FC9-4EC24AF95C35}" type="presOf" srcId="{C630D921-F4AB-4BBB-A137-82022B13C678}" destId="{0AEBC3AD-18C0-4240-914C-CDFFDA3AC4DB}" srcOrd="0" destOrd="0" presId="urn:microsoft.com/office/officeart/2005/8/layout/vList2"/>
    <dgm:cxn modelId="{834AC071-0A97-4A3B-8104-34D6DCF88676}" type="presOf" srcId="{9F674343-3080-4496-B969-B3E7B686CC41}" destId="{7200D02C-F7C0-4245-B5FB-522B5D299AD0}" srcOrd="0" destOrd="0" presId="urn:microsoft.com/office/officeart/2005/8/layout/vList2"/>
    <dgm:cxn modelId="{7C2BC16C-799B-4F71-AF45-0FC90B9D42A5}" srcId="{9F674343-3080-4496-B969-B3E7B686CC41}" destId="{2B6FAEA3-0586-422A-B997-B773AE568B30}" srcOrd="3" destOrd="0" parTransId="{6B4721F0-2F86-4272-8629-B691D6D5B9F6}" sibTransId="{204031D1-9EE0-4888-9F68-A539FD91CCD7}"/>
    <dgm:cxn modelId="{FEC8CF77-32C2-4118-9121-450CD6F435B3}" srcId="{9F674343-3080-4496-B969-B3E7B686CC41}" destId="{C630D921-F4AB-4BBB-A137-82022B13C678}" srcOrd="0" destOrd="0" parTransId="{5C80FF9E-DBFD-4F0C-9F33-9927D38A0207}" sibTransId="{328A70D0-6652-40BB-A3BA-68737EA8051B}"/>
    <dgm:cxn modelId="{D328590C-F35A-4992-B0CE-A7CD5EDD2043}" srcId="{9F674343-3080-4496-B969-B3E7B686CC41}" destId="{41701826-9B9B-4A52-A24D-932B49FE4031}" srcOrd="1" destOrd="0" parTransId="{171C8F10-9FE4-4484-AF36-C40193504FC3}" sibTransId="{AAF43168-1B76-431D-87DB-13686507C56B}"/>
    <dgm:cxn modelId="{C3CC2E5B-DF4C-48FA-93DE-FFC221EA9BE8}" type="presOf" srcId="{2B6FAEA3-0586-422A-B997-B773AE568B30}" destId="{DA219C54-CDE4-4A10-BE65-7832A53F799F}" srcOrd="0" destOrd="0" presId="urn:microsoft.com/office/officeart/2005/8/layout/vList2"/>
    <dgm:cxn modelId="{00CEBB8D-F228-4B67-B580-8823816C4480}" srcId="{9F674343-3080-4496-B969-B3E7B686CC41}" destId="{A13DBB89-F3AC-48CA-8A0A-4325FB1BBC36}" srcOrd="2" destOrd="0" parTransId="{B3E5270A-A0DB-4BE7-AF08-BD1364CB551E}" sibTransId="{5221D052-9C8F-4562-B934-CF83BA0100FD}"/>
    <dgm:cxn modelId="{5F503CA6-5684-44C7-A05A-9E3023219FBA}" type="presOf" srcId="{A13DBB89-F3AC-48CA-8A0A-4325FB1BBC36}" destId="{C446701E-339A-4A66-8A11-54679DBEED47}" srcOrd="0" destOrd="0" presId="urn:microsoft.com/office/officeart/2005/8/layout/vList2"/>
    <dgm:cxn modelId="{AA2F335D-8B14-46FD-A193-5FB2F65000C5}" type="presParOf" srcId="{7200D02C-F7C0-4245-B5FB-522B5D299AD0}" destId="{0AEBC3AD-18C0-4240-914C-CDFFDA3AC4DB}" srcOrd="0" destOrd="0" presId="urn:microsoft.com/office/officeart/2005/8/layout/vList2"/>
    <dgm:cxn modelId="{A0B99478-1E8B-41CB-BE41-5F6825885B35}" type="presParOf" srcId="{7200D02C-F7C0-4245-B5FB-522B5D299AD0}" destId="{9E96053F-CC22-4CBC-99DF-D584D9C8CBA4}" srcOrd="1" destOrd="0" presId="urn:microsoft.com/office/officeart/2005/8/layout/vList2"/>
    <dgm:cxn modelId="{9CE051CB-9885-40CE-BFBF-49F3E4F5DCA6}" type="presParOf" srcId="{7200D02C-F7C0-4245-B5FB-522B5D299AD0}" destId="{992A5524-B66B-46AE-807E-F9E382F65E80}" srcOrd="2" destOrd="0" presId="urn:microsoft.com/office/officeart/2005/8/layout/vList2"/>
    <dgm:cxn modelId="{839F8461-5A51-48D1-9B5B-FE08C8987D1E}" type="presParOf" srcId="{7200D02C-F7C0-4245-B5FB-522B5D299AD0}" destId="{E2A63447-39AA-452D-964A-145ECD5BDA27}" srcOrd="3" destOrd="0" presId="urn:microsoft.com/office/officeart/2005/8/layout/vList2"/>
    <dgm:cxn modelId="{B9B10ED7-2CB6-4C0D-A161-7464E9784634}" type="presParOf" srcId="{7200D02C-F7C0-4245-B5FB-522B5D299AD0}" destId="{C446701E-339A-4A66-8A11-54679DBEED47}" srcOrd="4" destOrd="0" presId="urn:microsoft.com/office/officeart/2005/8/layout/vList2"/>
    <dgm:cxn modelId="{4488C25C-B34E-4252-8E01-637F63AF7AC0}" type="presParOf" srcId="{7200D02C-F7C0-4245-B5FB-522B5D299AD0}" destId="{E07DE94A-5DFE-4C02-8002-2506EF907968}" srcOrd="5" destOrd="0" presId="urn:microsoft.com/office/officeart/2005/8/layout/vList2"/>
    <dgm:cxn modelId="{B862B3C7-9728-45A7-86E3-884518773FB4}" type="presParOf" srcId="{7200D02C-F7C0-4245-B5FB-522B5D299AD0}" destId="{DA219C54-CDE4-4A10-BE65-7832A53F799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91FAE3E-1F8E-4D72-A78C-3EB2BDEED65B}"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VE"/>
        </a:p>
      </dgm:t>
    </dgm:pt>
    <dgm:pt modelId="{A3637724-3BE4-4539-9493-38E76991DD75}">
      <dgm:prSet/>
      <dgm:spPr/>
      <dgm:t>
        <a:bodyPr/>
        <a:lstStyle/>
        <a:p>
          <a:pPr algn="just" rtl="0"/>
          <a:r>
            <a:rPr lang="es-VE" dirty="0" smtClean="0"/>
            <a:t>La prevalencia de HTA, EAC, IC y FA aumenta con cada década de la vida a partir de la sexta década. </a:t>
          </a:r>
          <a:endParaRPr lang="es-VE" dirty="0"/>
        </a:p>
      </dgm:t>
    </dgm:pt>
    <dgm:pt modelId="{6B698963-CCCA-4809-9F98-B5B3E6A63673}" type="parTrans" cxnId="{86A7032A-6AA0-45CC-8B86-A38E0A704084}">
      <dgm:prSet/>
      <dgm:spPr/>
      <dgm:t>
        <a:bodyPr/>
        <a:lstStyle/>
        <a:p>
          <a:endParaRPr lang="es-VE"/>
        </a:p>
      </dgm:t>
    </dgm:pt>
    <dgm:pt modelId="{2AF74290-8879-4274-9C4F-9673E9FE758D}" type="sibTrans" cxnId="{86A7032A-6AA0-45CC-8B86-A38E0A704084}">
      <dgm:prSet/>
      <dgm:spPr/>
      <dgm:t>
        <a:bodyPr/>
        <a:lstStyle/>
        <a:p>
          <a:endParaRPr lang="es-VE"/>
        </a:p>
      </dgm:t>
    </dgm:pt>
    <dgm:pt modelId="{1CA8AD8D-5A84-4B53-A38A-83A966335E79}">
      <dgm:prSet/>
      <dgm:spPr/>
      <dgm:t>
        <a:bodyPr/>
        <a:lstStyle/>
        <a:p>
          <a:pPr algn="just" rtl="0"/>
          <a:r>
            <a:rPr lang="es-VE" dirty="0" smtClean="0"/>
            <a:t>La FA es factor independiente de riesgo para EVC.</a:t>
          </a:r>
          <a:endParaRPr lang="es-VE" dirty="0"/>
        </a:p>
      </dgm:t>
    </dgm:pt>
    <dgm:pt modelId="{CA0ECC84-EFE8-4021-AC6A-04A2646BF64D}" type="parTrans" cxnId="{49D04573-0F81-4FC0-9D3D-ADE94A90B9C8}">
      <dgm:prSet/>
      <dgm:spPr/>
      <dgm:t>
        <a:bodyPr/>
        <a:lstStyle/>
        <a:p>
          <a:endParaRPr lang="es-VE"/>
        </a:p>
      </dgm:t>
    </dgm:pt>
    <dgm:pt modelId="{BD1608F4-A13F-4AE1-A6D1-B8EF07F34765}" type="sibTrans" cxnId="{49D04573-0F81-4FC0-9D3D-ADE94A90B9C8}">
      <dgm:prSet/>
      <dgm:spPr/>
      <dgm:t>
        <a:bodyPr/>
        <a:lstStyle/>
        <a:p>
          <a:endParaRPr lang="es-VE"/>
        </a:p>
      </dgm:t>
    </dgm:pt>
    <dgm:pt modelId="{16B7BD82-8B05-49FE-8853-7EBB98A14CE0}">
      <dgm:prSet/>
      <dgm:spPr/>
      <dgm:t>
        <a:bodyPr/>
        <a:lstStyle/>
        <a:p>
          <a:pPr algn="just" rtl="0"/>
          <a:r>
            <a:rPr lang="es-VE" dirty="0" smtClean="0"/>
            <a:t>FA en la novena década de la vida </a:t>
          </a:r>
          <a:r>
            <a:rPr lang="es-VE" dirty="0" smtClean="0"/>
            <a:t>aumenta el riesgo </a:t>
          </a:r>
          <a:r>
            <a:rPr lang="es-VE" dirty="0" smtClean="0"/>
            <a:t>EVC. </a:t>
          </a:r>
          <a:endParaRPr lang="es-VE" dirty="0"/>
        </a:p>
      </dgm:t>
    </dgm:pt>
    <dgm:pt modelId="{F5BA13D0-ED75-4B38-B453-C9F7C838DD41}" type="parTrans" cxnId="{C098C9FE-E984-4BE9-BC6A-A3D916BE09B3}">
      <dgm:prSet/>
      <dgm:spPr/>
      <dgm:t>
        <a:bodyPr/>
        <a:lstStyle/>
        <a:p>
          <a:endParaRPr lang="es-VE"/>
        </a:p>
      </dgm:t>
    </dgm:pt>
    <dgm:pt modelId="{E17F401F-E527-4EC6-8188-13F95633ADBB}" type="sibTrans" cxnId="{C098C9FE-E984-4BE9-BC6A-A3D916BE09B3}">
      <dgm:prSet/>
      <dgm:spPr/>
      <dgm:t>
        <a:bodyPr/>
        <a:lstStyle/>
        <a:p>
          <a:endParaRPr lang="es-VE"/>
        </a:p>
      </dgm:t>
    </dgm:pt>
    <dgm:pt modelId="{0A405326-662A-4041-BF20-F96ADF951B26}">
      <dgm:prSet/>
      <dgm:spPr/>
      <dgm:t>
        <a:bodyPr/>
        <a:lstStyle/>
        <a:p>
          <a:pPr algn="just" rtl="0"/>
          <a:r>
            <a:rPr lang="es-VE" dirty="0" smtClean="0"/>
            <a:t>Las mujeres con EAC y </a:t>
          </a:r>
          <a:r>
            <a:rPr lang="es-VE" dirty="0" smtClean="0"/>
            <a:t>FA tienen un riesgo aumentado </a:t>
          </a:r>
          <a:r>
            <a:rPr lang="es-VE" dirty="0" smtClean="0"/>
            <a:t>de EVC.</a:t>
          </a:r>
          <a:endParaRPr lang="es-VE" dirty="0"/>
        </a:p>
      </dgm:t>
    </dgm:pt>
    <dgm:pt modelId="{D9A59F20-D85D-49C8-A52B-FE227957C2C4}" type="parTrans" cxnId="{6BC1DCAD-B59E-4FB2-8A53-53C10CAF5FB7}">
      <dgm:prSet/>
      <dgm:spPr/>
      <dgm:t>
        <a:bodyPr/>
        <a:lstStyle/>
        <a:p>
          <a:endParaRPr lang="es-VE"/>
        </a:p>
      </dgm:t>
    </dgm:pt>
    <dgm:pt modelId="{0F875598-4C06-4437-8FAF-335AFEC45D43}" type="sibTrans" cxnId="{6BC1DCAD-B59E-4FB2-8A53-53C10CAF5FB7}">
      <dgm:prSet/>
      <dgm:spPr/>
      <dgm:t>
        <a:bodyPr/>
        <a:lstStyle/>
        <a:p>
          <a:endParaRPr lang="es-VE"/>
        </a:p>
      </dgm:t>
    </dgm:pt>
    <dgm:pt modelId="{9E7B7C2E-35C9-4D85-9066-DBF8F80332D7}" type="pres">
      <dgm:prSet presAssocID="{E91FAE3E-1F8E-4D72-A78C-3EB2BDEED65B}" presName="linear" presStyleCnt="0">
        <dgm:presLayoutVars>
          <dgm:animLvl val="lvl"/>
          <dgm:resizeHandles val="exact"/>
        </dgm:presLayoutVars>
      </dgm:prSet>
      <dgm:spPr/>
      <dgm:t>
        <a:bodyPr/>
        <a:lstStyle/>
        <a:p>
          <a:endParaRPr lang="es-VE"/>
        </a:p>
      </dgm:t>
    </dgm:pt>
    <dgm:pt modelId="{59EBB28C-539F-4CEB-98F4-DD14FF30AC90}" type="pres">
      <dgm:prSet presAssocID="{A3637724-3BE4-4539-9493-38E76991DD75}" presName="parentText" presStyleLbl="node1" presStyleIdx="0" presStyleCnt="4">
        <dgm:presLayoutVars>
          <dgm:chMax val="0"/>
          <dgm:bulletEnabled val="1"/>
        </dgm:presLayoutVars>
      </dgm:prSet>
      <dgm:spPr/>
      <dgm:t>
        <a:bodyPr/>
        <a:lstStyle/>
        <a:p>
          <a:endParaRPr lang="es-VE"/>
        </a:p>
      </dgm:t>
    </dgm:pt>
    <dgm:pt modelId="{11C71572-FD21-44B6-8C05-545AFAB632AE}" type="pres">
      <dgm:prSet presAssocID="{2AF74290-8879-4274-9C4F-9673E9FE758D}" presName="spacer" presStyleCnt="0"/>
      <dgm:spPr/>
    </dgm:pt>
    <dgm:pt modelId="{99E827B2-7851-42C6-8C4F-A08FD8346A3D}" type="pres">
      <dgm:prSet presAssocID="{1CA8AD8D-5A84-4B53-A38A-83A966335E79}" presName="parentText" presStyleLbl="node1" presStyleIdx="1" presStyleCnt="4">
        <dgm:presLayoutVars>
          <dgm:chMax val="0"/>
          <dgm:bulletEnabled val="1"/>
        </dgm:presLayoutVars>
      </dgm:prSet>
      <dgm:spPr/>
      <dgm:t>
        <a:bodyPr/>
        <a:lstStyle/>
        <a:p>
          <a:endParaRPr lang="es-VE"/>
        </a:p>
      </dgm:t>
    </dgm:pt>
    <dgm:pt modelId="{167032AA-ADBE-4C9C-8A89-F94F31CD9A30}" type="pres">
      <dgm:prSet presAssocID="{BD1608F4-A13F-4AE1-A6D1-B8EF07F34765}" presName="spacer" presStyleCnt="0"/>
      <dgm:spPr/>
    </dgm:pt>
    <dgm:pt modelId="{65AC3966-AE00-432A-B98C-DE00BCD3DA54}" type="pres">
      <dgm:prSet presAssocID="{16B7BD82-8B05-49FE-8853-7EBB98A14CE0}" presName="parentText" presStyleLbl="node1" presStyleIdx="2" presStyleCnt="4">
        <dgm:presLayoutVars>
          <dgm:chMax val="0"/>
          <dgm:bulletEnabled val="1"/>
        </dgm:presLayoutVars>
      </dgm:prSet>
      <dgm:spPr/>
      <dgm:t>
        <a:bodyPr/>
        <a:lstStyle/>
        <a:p>
          <a:endParaRPr lang="es-VE"/>
        </a:p>
      </dgm:t>
    </dgm:pt>
    <dgm:pt modelId="{F8846990-794A-4CEC-A3D5-5CC52F887F21}" type="pres">
      <dgm:prSet presAssocID="{E17F401F-E527-4EC6-8188-13F95633ADBB}" presName="spacer" presStyleCnt="0"/>
      <dgm:spPr/>
    </dgm:pt>
    <dgm:pt modelId="{5D7CE441-869B-47ED-B245-F4AFD2F13CBA}" type="pres">
      <dgm:prSet presAssocID="{0A405326-662A-4041-BF20-F96ADF951B26}" presName="parentText" presStyleLbl="node1" presStyleIdx="3" presStyleCnt="4">
        <dgm:presLayoutVars>
          <dgm:chMax val="0"/>
          <dgm:bulletEnabled val="1"/>
        </dgm:presLayoutVars>
      </dgm:prSet>
      <dgm:spPr/>
      <dgm:t>
        <a:bodyPr/>
        <a:lstStyle/>
        <a:p>
          <a:endParaRPr lang="es-VE"/>
        </a:p>
      </dgm:t>
    </dgm:pt>
  </dgm:ptLst>
  <dgm:cxnLst>
    <dgm:cxn modelId="{C6F59F69-DBCB-408E-8319-79868CDD0EBD}" type="presOf" srcId="{0A405326-662A-4041-BF20-F96ADF951B26}" destId="{5D7CE441-869B-47ED-B245-F4AFD2F13CBA}" srcOrd="0" destOrd="0" presId="urn:microsoft.com/office/officeart/2005/8/layout/vList2"/>
    <dgm:cxn modelId="{49D04573-0F81-4FC0-9D3D-ADE94A90B9C8}" srcId="{E91FAE3E-1F8E-4D72-A78C-3EB2BDEED65B}" destId="{1CA8AD8D-5A84-4B53-A38A-83A966335E79}" srcOrd="1" destOrd="0" parTransId="{CA0ECC84-EFE8-4021-AC6A-04A2646BF64D}" sibTransId="{BD1608F4-A13F-4AE1-A6D1-B8EF07F34765}"/>
    <dgm:cxn modelId="{46C656D8-60BF-4745-B8C3-12D973E87C46}" type="presOf" srcId="{E91FAE3E-1F8E-4D72-A78C-3EB2BDEED65B}" destId="{9E7B7C2E-35C9-4D85-9066-DBF8F80332D7}" srcOrd="0" destOrd="0" presId="urn:microsoft.com/office/officeart/2005/8/layout/vList2"/>
    <dgm:cxn modelId="{86A7032A-6AA0-45CC-8B86-A38E0A704084}" srcId="{E91FAE3E-1F8E-4D72-A78C-3EB2BDEED65B}" destId="{A3637724-3BE4-4539-9493-38E76991DD75}" srcOrd="0" destOrd="0" parTransId="{6B698963-CCCA-4809-9F98-B5B3E6A63673}" sibTransId="{2AF74290-8879-4274-9C4F-9673E9FE758D}"/>
    <dgm:cxn modelId="{8E43519D-7A82-4F38-A559-2B68CE83B306}" type="presOf" srcId="{1CA8AD8D-5A84-4B53-A38A-83A966335E79}" destId="{99E827B2-7851-42C6-8C4F-A08FD8346A3D}" srcOrd="0" destOrd="0" presId="urn:microsoft.com/office/officeart/2005/8/layout/vList2"/>
    <dgm:cxn modelId="{6BC1DCAD-B59E-4FB2-8A53-53C10CAF5FB7}" srcId="{E91FAE3E-1F8E-4D72-A78C-3EB2BDEED65B}" destId="{0A405326-662A-4041-BF20-F96ADF951B26}" srcOrd="3" destOrd="0" parTransId="{D9A59F20-D85D-49C8-A52B-FE227957C2C4}" sibTransId="{0F875598-4C06-4437-8FAF-335AFEC45D43}"/>
    <dgm:cxn modelId="{E3066C99-3DF9-4A34-9115-E40F39481B67}" type="presOf" srcId="{A3637724-3BE4-4539-9493-38E76991DD75}" destId="{59EBB28C-539F-4CEB-98F4-DD14FF30AC90}" srcOrd="0" destOrd="0" presId="urn:microsoft.com/office/officeart/2005/8/layout/vList2"/>
    <dgm:cxn modelId="{EBDA4820-A91B-4625-9A18-6D60826A911E}" type="presOf" srcId="{16B7BD82-8B05-49FE-8853-7EBB98A14CE0}" destId="{65AC3966-AE00-432A-B98C-DE00BCD3DA54}" srcOrd="0" destOrd="0" presId="urn:microsoft.com/office/officeart/2005/8/layout/vList2"/>
    <dgm:cxn modelId="{C098C9FE-E984-4BE9-BC6A-A3D916BE09B3}" srcId="{E91FAE3E-1F8E-4D72-A78C-3EB2BDEED65B}" destId="{16B7BD82-8B05-49FE-8853-7EBB98A14CE0}" srcOrd="2" destOrd="0" parTransId="{F5BA13D0-ED75-4B38-B453-C9F7C838DD41}" sibTransId="{E17F401F-E527-4EC6-8188-13F95633ADBB}"/>
    <dgm:cxn modelId="{907140A6-7B87-41FC-93D7-A7CA578DC369}" type="presParOf" srcId="{9E7B7C2E-35C9-4D85-9066-DBF8F80332D7}" destId="{59EBB28C-539F-4CEB-98F4-DD14FF30AC90}" srcOrd="0" destOrd="0" presId="urn:microsoft.com/office/officeart/2005/8/layout/vList2"/>
    <dgm:cxn modelId="{7867664D-0C0A-4EFA-A9A7-0F9727F2E3CD}" type="presParOf" srcId="{9E7B7C2E-35C9-4D85-9066-DBF8F80332D7}" destId="{11C71572-FD21-44B6-8C05-545AFAB632AE}" srcOrd="1" destOrd="0" presId="urn:microsoft.com/office/officeart/2005/8/layout/vList2"/>
    <dgm:cxn modelId="{14B8F838-BCB5-48D0-9239-81C935598CC7}" type="presParOf" srcId="{9E7B7C2E-35C9-4D85-9066-DBF8F80332D7}" destId="{99E827B2-7851-42C6-8C4F-A08FD8346A3D}" srcOrd="2" destOrd="0" presId="urn:microsoft.com/office/officeart/2005/8/layout/vList2"/>
    <dgm:cxn modelId="{DAC76A27-E544-4221-A54C-2B2E7DEFDC45}" type="presParOf" srcId="{9E7B7C2E-35C9-4D85-9066-DBF8F80332D7}" destId="{167032AA-ADBE-4C9C-8A89-F94F31CD9A30}" srcOrd="3" destOrd="0" presId="urn:microsoft.com/office/officeart/2005/8/layout/vList2"/>
    <dgm:cxn modelId="{AAA9CDE0-DD50-453C-BCF5-D606980DF2CD}" type="presParOf" srcId="{9E7B7C2E-35C9-4D85-9066-DBF8F80332D7}" destId="{65AC3966-AE00-432A-B98C-DE00BCD3DA54}" srcOrd="4" destOrd="0" presId="urn:microsoft.com/office/officeart/2005/8/layout/vList2"/>
    <dgm:cxn modelId="{EDAD4B4A-3C83-4D41-8BF6-D25070CBFDA0}" type="presParOf" srcId="{9E7B7C2E-35C9-4D85-9066-DBF8F80332D7}" destId="{F8846990-794A-4CEC-A3D5-5CC52F887F21}" srcOrd="5" destOrd="0" presId="urn:microsoft.com/office/officeart/2005/8/layout/vList2"/>
    <dgm:cxn modelId="{BC3CBCFD-DA0C-4B8F-9836-7EA46B60926F}" type="presParOf" srcId="{9E7B7C2E-35C9-4D85-9066-DBF8F80332D7}" destId="{5D7CE441-869B-47ED-B245-F4AFD2F13CB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C2A7A8-2014-4559-993E-2F3C042791AA}" type="doc">
      <dgm:prSet loTypeId="urn:microsoft.com/office/officeart/2005/8/layout/vList6" loCatId="list" qsTypeId="urn:microsoft.com/office/officeart/2005/8/quickstyle/3d3" qsCatId="3D" csTypeId="urn:microsoft.com/office/officeart/2005/8/colors/colorful3" csCatId="colorful" phldr="1"/>
      <dgm:spPr/>
      <dgm:t>
        <a:bodyPr/>
        <a:lstStyle/>
        <a:p>
          <a:endParaRPr lang="es-VE"/>
        </a:p>
      </dgm:t>
    </dgm:pt>
    <dgm:pt modelId="{24127B06-5A83-4B23-A83D-97BDBE073BAC}">
      <dgm:prSet phldrT="[Texto]" custT="1"/>
      <dgm:spPr>
        <a:solidFill>
          <a:schemeClr val="accent3">
            <a:lumMod val="50000"/>
          </a:schemeClr>
        </a:solidFill>
      </dgm:spPr>
      <dgm:t>
        <a:bodyPr/>
        <a:lstStyle/>
        <a:p>
          <a:r>
            <a:rPr lang="es-VE" sz="3000" b="1" smtClean="0">
              <a:solidFill>
                <a:schemeClr val="tx1"/>
              </a:solidFill>
              <a:latin typeface="Tahoma" panose="020B0604030504040204" pitchFamily="34" charset="0"/>
              <a:ea typeface="Tahoma" panose="020B0604030504040204" pitchFamily="34" charset="0"/>
              <a:cs typeface="Tahoma" panose="020B0604030504040204" pitchFamily="34" charset="0"/>
            </a:rPr>
            <a:t>Criterios de inclusión</a:t>
          </a:r>
          <a:endParaRPr lang="es-VE" sz="3000" b="1"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56DB801C-3CCB-4B2F-9156-05423A8D331D}" type="parTrans" cxnId="{D637B78E-5C50-4EE2-8352-603DAD5E5343}">
      <dgm:prSet/>
      <dgm:spPr/>
      <dgm:t>
        <a:bodyPr/>
        <a:lstStyle/>
        <a:p>
          <a:endParaRPr lang="es-VE">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6EAC7DA4-F9CE-41F7-9441-7B996F380C57}" type="sibTrans" cxnId="{D637B78E-5C50-4EE2-8352-603DAD5E5343}">
      <dgm:prSet/>
      <dgm:spPr/>
      <dgm:t>
        <a:bodyPr/>
        <a:lstStyle/>
        <a:p>
          <a:endParaRPr lang="es-VE">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2DD26322-D689-435B-82E3-040DBADD01F7}">
      <dgm:prSet phldrT="[Texto]"/>
      <dgm:spPr/>
      <dgm:t>
        <a:bodyPr/>
        <a:lstStyle/>
        <a:p>
          <a:r>
            <a:rPr lang="es-VE" dirty="0" smtClean="0">
              <a:solidFill>
                <a:schemeClr val="bg1"/>
              </a:solidFill>
              <a:latin typeface="Tahoma" panose="020B0604030504040204" pitchFamily="34" charset="0"/>
              <a:ea typeface="Tahoma" panose="020B0604030504040204" pitchFamily="34" charset="0"/>
              <a:cs typeface="Tahoma" panose="020B0604030504040204" pitchFamily="34" charset="0"/>
            </a:rPr>
            <a:t>Edad: inicialmente no establecida (voluntarios). En 1949: 30-59 años</a:t>
          </a:r>
          <a:endParaRPr lang="es-VE" dirty="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3BB0417F-0CBD-4BA8-BDB6-2F9EC1B5E13B}" type="parTrans" cxnId="{6F8CDF7B-0A00-429E-ACC0-7293BFAF555D}">
      <dgm:prSet/>
      <dgm:spPr/>
      <dgm:t>
        <a:bodyPr/>
        <a:lstStyle/>
        <a:p>
          <a:endParaRPr lang="es-VE">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412BBA6-6449-4691-9B21-929FE0C9D9D4}" type="sibTrans" cxnId="{6F8CDF7B-0A00-429E-ACC0-7293BFAF555D}">
      <dgm:prSet/>
      <dgm:spPr/>
      <dgm:t>
        <a:bodyPr/>
        <a:lstStyle/>
        <a:p>
          <a:endParaRPr lang="es-VE">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A23A3AB2-A1FB-46FF-92D5-E999CCC28106}">
      <dgm:prSet phldrT="[Texto]"/>
      <dgm:spPr/>
      <dgm:t>
        <a:bodyPr/>
        <a:lstStyle/>
        <a:p>
          <a:r>
            <a:rPr lang="es-VE" dirty="0" smtClean="0">
              <a:solidFill>
                <a:schemeClr val="bg1"/>
              </a:solidFill>
              <a:latin typeface="Tahoma" panose="020B0604030504040204" pitchFamily="34" charset="0"/>
              <a:ea typeface="Tahoma" panose="020B0604030504040204" pitchFamily="34" charset="0"/>
              <a:cs typeface="Tahoma" panose="020B0604030504040204" pitchFamily="34" charset="0"/>
            </a:rPr>
            <a:t>Sin Enfermedad Coronaria</a:t>
          </a:r>
          <a:endParaRPr lang="es-VE" dirty="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E7FE240A-E0B2-4316-8F3E-C235CE09E761}" type="parTrans" cxnId="{87A92C65-8571-4BF4-A114-289F55E7F564}">
      <dgm:prSet/>
      <dgm:spPr/>
      <dgm:t>
        <a:bodyPr/>
        <a:lstStyle/>
        <a:p>
          <a:endParaRPr lang="es-VE">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E3BAB30-1363-4F98-AE87-60BDF50408DC}" type="sibTrans" cxnId="{87A92C65-8571-4BF4-A114-289F55E7F564}">
      <dgm:prSet/>
      <dgm:spPr/>
      <dgm:t>
        <a:bodyPr/>
        <a:lstStyle/>
        <a:p>
          <a:endParaRPr lang="es-VE">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312B17D3-0755-498D-95D1-BF725E450455}">
      <dgm:prSet phldrT="[Texto]" custT="1"/>
      <dgm:spPr>
        <a:solidFill>
          <a:srgbClr val="002060"/>
        </a:solidFill>
      </dgm:spPr>
      <dgm:t>
        <a:bodyPr/>
        <a:lstStyle/>
        <a:p>
          <a:r>
            <a:rPr lang="es-VE" sz="3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Criterios de exclusión</a:t>
          </a:r>
          <a:endParaRPr lang="es-VE" sz="3000" b="1"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7BB56916-A04C-40A0-8BD9-F6F1229F60D6}" type="parTrans" cxnId="{50EB25DF-0B5D-4F51-8132-2508A01C8870}">
      <dgm:prSet/>
      <dgm:spPr/>
      <dgm:t>
        <a:bodyPr/>
        <a:lstStyle/>
        <a:p>
          <a:endParaRPr lang="es-VE">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472573F7-1543-4EC2-BBF5-E22E5CCE34BD}" type="sibTrans" cxnId="{50EB25DF-0B5D-4F51-8132-2508A01C8870}">
      <dgm:prSet/>
      <dgm:spPr/>
      <dgm:t>
        <a:bodyPr/>
        <a:lstStyle/>
        <a:p>
          <a:endParaRPr lang="es-VE">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E42BCED0-46F4-4F38-A218-1DB9832F2533}">
      <dgm:prSet phldrT="[Texto]"/>
      <dgm:spPr/>
      <dgm:t>
        <a:bodyPr/>
        <a:lstStyle/>
        <a:p>
          <a:r>
            <a:rPr lang="es-VE" dirty="0" smtClean="0">
              <a:solidFill>
                <a:schemeClr val="bg1"/>
              </a:solidFill>
              <a:latin typeface="Tahoma" panose="020B0604030504040204" pitchFamily="34" charset="0"/>
              <a:ea typeface="Tahoma" panose="020B0604030504040204" pitchFamily="34" charset="0"/>
              <a:cs typeface="Tahoma" panose="020B0604030504040204" pitchFamily="34" charset="0"/>
            </a:rPr>
            <a:t>Quien no cumpliese con lo anterior</a:t>
          </a:r>
          <a:endParaRPr lang="es-VE" dirty="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12060B2B-861F-4887-894F-470F28A6E863}" type="parTrans" cxnId="{196611A8-8211-4D08-A8AA-CC65CF3CE3AD}">
      <dgm:prSet/>
      <dgm:spPr/>
      <dgm:t>
        <a:bodyPr/>
        <a:lstStyle/>
        <a:p>
          <a:endParaRPr lang="es-VE">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B384EAD-9489-4942-9209-252F8583DC3D}" type="sibTrans" cxnId="{196611A8-8211-4D08-A8AA-CC65CF3CE3AD}">
      <dgm:prSet/>
      <dgm:spPr/>
      <dgm:t>
        <a:bodyPr/>
        <a:lstStyle/>
        <a:p>
          <a:endParaRPr lang="es-VE">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9A7ED940-25AD-4215-A96A-4E9BA3C527DB}">
      <dgm:prSet phldrT="[Texto]"/>
      <dgm:spPr/>
      <dgm:t>
        <a:bodyPr/>
        <a:lstStyle/>
        <a:p>
          <a:endParaRPr lang="es-VE" dirty="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547FC950-8AEC-4C49-ACA7-9E3C58671C3D}" type="parTrans" cxnId="{BDDB16D8-3D9C-471F-BABF-38E55A80CD0E}">
      <dgm:prSet/>
      <dgm:spPr/>
      <dgm:t>
        <a:bodyPr/>
        <a:lstStyle/>
        <a:p>
          <a:endParaRPr lang="es-VE"/>
        </a:p>
      </dgm:t>
    </dgm:pt>
    <dgm:pt modelId="{2C7FFCA1-CDBE-4BB2-944F-B6662441E88B}" type="sibTrans" cxnId="{BDDB16D8-3D9C-471F-BABF-38E55A80CD0E}">
      <dgm:prSet/>
      <dgm:spPr/>
      <dgm:t>
        <a:bodyPr/>
        <a:lstStyle/>
        <a:p>
          <a:endParaRPr lang="es-VE"/>
        </a:p>
      </dgm:t>
    </dgm:pt>
    <dgm:pt modelId="{9C46A53E-029D-4E0F-AE63-49BD1984B74C}" type="pres">
      <dgm:prSet presAssocID="{70C2A7A8-2014-4559-993E-2F3C042791AA}" presName="Name0" presStyleCnt="0">
        <dgm:presLayoutVars>
          <dgm:dir/>
          <dgm:animLvl val="lvl"/>
          <dgm:resizeHandles/>
        </dgm:presLayoutVars>
      </dgm:prSet>
      <dgm:spPr/>
      <dgm:t>
        <a:bodyPr/>
        <a:lstStyle/>
        <a:p>
          <a:endParaRPr lang="es-VE"/>
        </a:p>
      </dgm:t>
    </dgm:pt>
    <dgm:pt modelId="{8767CDE7-129C-48B2-8A72-8F91F976E93E}" type="pres">
      <dgm:prSet presAssocID="{24127B06-5A83-4B23-A83D-97BDBE073BAC}" presName="linNode" presStyleCnt="0"/>
      <dgm:spPr/>
    </dgm:pt>
    <dgm:pt modelId="{0338AD8E-06D3-4703-BB02-6219D0678594}" type="pres">
      <dgm:prSet presAssocID="{24127B06-5A83-4B23-A83D-97BDBE073BAC}" presName="parentShp" presStyleLbl="node1" presStyleIdx="0" presStyleCnt="2">
        <dgm:presLayoutVars>
          <dgm:bulletEnabled val="1"/>
        </dgm:presLayoutVars>
      </dgm:prSet>
      <dgm:spPr/>
      <dgm:t>
        <a:bodyPr/>
        <a:lstStyle/>
        <a:p>
          <a:endParaRPr lang="es-VE"/>
        </a:p>
      </dgm:t>
    </dgm:pt>
    <dgm:pt modelId="{4E5A7DAF-C5CE-4BC1-92F5-DB3643501CB8}" type="pres">
      <dgm:prSet presAssocID="{24127B06-5A83-4B23-A83D-97BDBE073BAC}" presName="childShp" presStyleLbl="bgAccFollowNode1" presStyleIdx="0" presStyleCnt="2">
        <dgm:presLayoutVars>
          <dgm:bulletEnabled val="1"/>
        </dgm:presLayoutVars>
      </dgm:prSet>
      <dgm:spPr/>
      <dgm:t>
        <a:bodyPr/>
        <a:lstStyle/>
        <a:p>
          <a:endParaRPr lang="es-VE"/>
        </a:p>
      </dgm:t>
    </dgm:pt>
    <dgm:pt modelId="{EA9F99C9-630D-41B9-869F-E01B62D05571}" type="pres">
      <dgm:prSet presAssocID="{6EAC7DA4-F9CE-41F7-9441-7B996F380C57}" presName="spacing" presStyleCnt="0"/>
      <dgm:spPr/>
    </dgm:pt>
    <dgm:pt modelId="{30429A76-54B1-48C3-BD8B-46C35639605E}" type="pres">
      <dgm:prSet presAssocID="{312B17D3-0755-498D-95D1-BF725E450455}" presName="linNode" presStyleCnt="0"/>
      <dgm:spPr/>
    </dgm:pt>
    <dgm:pt modelId="{C6A451A5-A55C-4C45-825E-F1212FB8C2B8}" type="pres">
      <dgm:prSet presAssocID="{312B17D3-0755-498D-95D1-BF725E450455}" presName="parentShp" presStyleLbl="node1" presStyleIdx="1" presStyleCnt="2">
        <dgm:presLayoutVars>
          <dgm:bulletEnabled val="1"/>
        </dgm:presLayoutVars>
      </dgm:prSet>
      <dgm:spPr/>
      <dgm:t>
        <a:bodyPr/>
        <a:lstStyle/>
        <a:p>
          <a:endParaRPr lang="es-VE"/>
        </a:p>
      </dgm:t>
    </dgm:pt>
    <dgm:pt modelId="{1B818FEC-F77F-4704-ADD3-C5625DD04302}" type="pres">
      <dgm:prSet presAssocID="{312B17D3-0755-498D-95D1-BF725E450455}" presName="childShp" presStyleLbl="bgAccFollowNode1" presStyleIdx="1" presStyleCnt="2">
        <dgm:presLayoutVars>
          <dgm:bulletEnabled val="1"/>
        </dgm:presLayoutVars>
      </dgm:prSet>
      <dgm:spPr/>
      <dgm:t>
        <a:bodyPr/>
        <a:lstStyle/>
        <a:p>
          <a:endParaRPr lang="es-VE"/>
        </a:p>
      </dgm:t>
    </dgm:pt>
  </dgm:ptLst>
  <dgm:cxnLst>
    <dgm:cxn modelId="{C114F1E2-3D01-452F-8D89-21C526B424CF}" type="presOf" srcId="{2DD26322-D689-435B-82E3-040DBADD01F7}" destId="{4E5A7DAF-C5CE-4BC1-92F5-DB3643501CB8}" srcOrd="0" destOrd="0" presId="urn:microsoft.com/office/officeart/2005/8/layout/vList6"/>
    <dgm:cxn modelId="{D637B78E-5C50-4EE2-8352-603DAD5E5343}" srcId="{70C2A7A8-2014-4559-993E-2F3C042791AA}" destId="{24127B06-5A83-4B23-A83D-97BDBE073BAC}" srcOrd="0" destOrd="0" parTransId="{56DB801C-3CCB-4B2F-9156-05423A8D331D}" sibTransId="{6EAC7DA4-F9CE-41F7-9441-7B996F380C57}"/>
    <dgm:cxn modelId="{BDDB16D8-3D9C-471F-BABF-38E55A80CD0E}" srcId="{312B17D3-0755-498D-95D1-BF725E450455}" destId="{9A7ED940-25AD-4215-A96A-4E9BA3C527DB}" srcOrd="0" destOrd="0" parTransId="{547FC950-8AEC-4C49-ACA7-9E3C58671C3D}" sibTransId="{2C7FFCA1-CDBE-4BB2-944F-B6662441E88B}"/>
    <dgm:cxn modelId="{C756D2AD-AC66-466F-912D-6A40020FE892}" type="presOf" srcId="{312B17D3-0755-498D-95D1-BF725E450455}" destId="{C6A451A5-A55C-4C45-825E-F1212FB8C2B8}" srcOrd="0" destOrd="0" presId="urn:microsoft.com/office/officeart/2005/8/layout/vList6"/>
    <dgm:cxn modelId="{50EB25DF-0B5D-4F51-8132-2508A01C8870}" srcId="{70C2A7A8-2014-4559-993E-2F3C042791AA}" destId="{312B17D3-0755-498D-95D1-BF725E450455}" srcOrd="1" destOrd="0" parTransId="{7BB56916-A04C-40A0-8BD9-F6F1229F60D6}" sibTransId="{472573F7-1543-4EC2-BBF5-E22E5CCE34BD}"/>
    <dgm:cxn modelId="{A3A57500-9E64-4BCF-928D-26E8DF1300FD}" type="presOf" srcId="{70C2A7A8-2014-4559-993E-2F3C042791AA}" destId="{9C46A53E-029D-4E0F-AE63-49BD1984B74C}" srcOrd="0" destOrd="0" presId="urn:microsoft.com/office/officeart/2005/8/layout/vList6"/>
    <dgm:cxn modelId="{076DEA22-925D-48D4-8857-CF464F9CCB5B}" type="presOf" srcId="{E42BCED0-46F4-4F38-A218-1DB9832F2533}" destId="{1B818FEC-F77F-4704-ADD3-C5625DD04302}" srcOrd="0" destOrd="1" presId="urn:microsoft.com/office/officeart/2005/8/layout/vList6"/>
    <dgm:cxn modelId="{EA7A1CB8-47A9-4529-BF59-3AF3975F6CBB}" type="presOf" srcId="{9A7ED940-25AD-4215-A96A-4E9BA3C527DB}" destId="{1B818FEC-F77F-4704-ADD3-C5625DD04302}" srcOrd="0" destOrd="0" presId="urn:microsoft.com/office/officeart/2005/8/layout/vList6"/>
    <dgm:cxn modelId="{6F8CDF7B-0A00-429E-ACC0-7293BFAF555D}" srcId="{24127B06-5A83-4B23-A83D-97BDBE073BAC}" destId="{2DD26322-D689-435B-82E3-040DBADD01F7}" srcOrd="0" destOrd="0" parTransId="{3BB0417F-0CBD-4BA8-BDB6-2F9EC1B5E13B}" sibTransId="{0412BBA6-6449-4691-9B21-929FE0C9D9D4}"/>
    <dgm:cxn modelId="{C62B605D-B4D7-4A31-B50E-5BDE68E47E2C}" type="presOf" srcId="{A23A3AB2-A1FB-46FF-92D5-E999CCC28106}" destId="{4E5A7DAF-C5CE-4BC1-92F5-DB3643501CB8}" srcOrd="0" destOrd="1" presId="urn:microsoft.com/office/officeart/2005/8/layout/vList6"/>
    <dgm:cxn modelId="{B2F91F62-DDAC-4DF1-B205-429933EFDF03}" type="presOf" srcId="{24127B06-5A83-4B23-A83D-97BDBE073BAC}" destId="{0338AD8E-06D3-4703-BB02-6219D0678594}" srcOrd="0" destOrd="0" presId="urn:microsoft.com/office/officeart/2005/8/layout/vList6"/>
    <dgm:cxn modelId="{87A92C65-8571-4BF4-A114-289F55E7F564}" srcId="{24127B06-5A83-4B23-A83D-97BDBE073BAC}" destId="{A23A3AB2-A1FB-46FF-92D5-E999CCC28106}" srcOrd="1" destOrd="0" parTransId="{E7FE240A-E0B2-4316-8F3E-C235CE09E761}" sibTransId="{CE3BAB30-1363-4F98-AE87-60BDF50408DC}"/>
    <dgm:cxn modelId="{196611A8-8211-4D08-A8AA-CC65CF3CE3AD}" srcId="{312B17D3-0755-498D-95D1-BF725E450455}" destId="{E42BCED0-46F4-4F38-A218-1DB9832F2533}" srcOrd="1" destOrd="0" parTransId="{12060B2B-861F-4887-894F-470F28A6E863}" sibTransId="{CB384EAD-9489-4942-9209-252F8583DC3D}"/>
    <dgm:cxn modelId="{5F07212F-8CB1-4466-AF7D-10B4C3C3620C}" type="presParOf" srcId="{9C46A53E-029D-4E0F-AE63-49BD1984B74C}" destId="{8767CDE7-129C-48B2-8A72-8F91F976E93E}" srcOrd="0" destOrd="0" presId="urn:microsoft.com/office/officeart/2005/8/layout/vList6"/>
    <dgm:cxn modelId="{9371F87E-80E3-4F5D-A535-0A52876BA42E}" type="presParOf" srcId="{8767CDE7-129C-48B2-8A72-8F91F976E93E}" destId="{0338AD8E-06D3-4703-BB02-6219D0678594}" srcOrd="0" destOrd="0" presId="urn:microsoft.com/office/officeart/2005/8/layout/vList6"/>
    <dgm:cxn modelId="{96E22763-0713-47AE-A3AF-E95D6C1D5A23}" type="presParOf" srcId="{8767CDE7-129C-48B2-8A72-8F91F976E93E}" destId="{4E5A7DAF-C5CE-4BC1-92F5-DB3643501CB8}" srcOrd="1" destOrd="0" presId="urn:microsoft.com/office/officeart/2005/8/layout/vList6"/>
    <dgm:cxn modelId="{FAA1D290-2EA6-4175-A98A-8C8C33C8251B}" type="presParOf" srcId="{9C46A53E-029D-4E0F-AE63-49BD1984B74C}" destId="{EA9F99C9-630D-41B9-869F-E01B62D05571}" srcOrd="1" destOrd="0" presId="urn:microsoft.com/office/officeart/2005/8/layout/vList6"/>
    <dgm:cxn modelId="{7E9DBFD8-75F8-492D-A294-D01DABD88522}" type="presParOf" srcId="{9C46A53E-029D-4E0F-AE63-49BD1984B74C}" destId="{30429A76-54B1-48C3-BD8B-46C35639605E}" srcOrd="2" destOrd="0" presId="urn:microsoft.com/office/officeart/2005/8/layout/vList6"/>
    <dgm:cxn modelId="{A3612CEF-F792-45D3-AAC4-F7B47F5694CF}" type="presParOf" srcId="{30429A76-54B1-48C3-BD8B-46C35639605E}" destId="{C6A451A5-A55C-4C45-825E-F1212FB8C2B8}" srcOrd="0" destOrd="0" presId="urn:microsoft.com/office/officeart/2005/8/layout/vList6"/>
    <dgm:cxn modelId="{341F24BB-4F58-4078-9832-C756ECAA9D32}" type="presParOf" srcId="{30429A76-54B1-48C3-BD8B-46C35639605E}" destId="{1B818FEC-F77F-4704-ADD3-C5625DD0430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84AB01-CA6A-4C5B-ACF7-7C462B5FB509}" type="doc">
      <dgm:prSet loTypeId="urn:microsoft.com/office/officeart/2005/8/layout/hierarchy2" loCatId="hierarchy" qsTypeId="urn:microsoft.com/office/officeart/2005/8/quickstyle/3d3" qsCatId="3D" csTypeId="urn:microsoft.com/office/officeart/2005/8/colors/colorful1#1" csCatId="colorful" phldr="1"/>
      <dgm:spPr/>
      <dgm:t>
        <a:bodyPr/>
        <a:lstStyle/>
        <a:p>
          <a:endParaRPr lang="es-VE"/>
        </a:p>
      </dgm:t>
    </dgm:pt>
    <dgm:pt modelId="{A83C7A3D-DA55-462D-AFD5-E9096CA411FD}">
      <dgm:prSet phldrT="[Texto]" custT="1"/>
      <dgm:spPr>
        <a:solidFill>
          <a:srgbClr val="7030A0"/>
        </a:solidFill>
        <a:ln>
          <a:solidFill>
            <a:schemeClr val="accent1">
              <a:lumMod val="50000"/>
            </a:schemeClr>
          </a:solidFill>
        </a:ln>
      </dgm:spPr>
      <dgm:t>
        <a:bodyPr/>
        <a:lstStyle/>
        <a:p>
          <a:r>
            <a:rPr lang="es-VE" sz="2600" b="1" dirty="0" smtClean="0">
              <a:latin typeface="Times New Roman" panose="02020603050405020304" pitchFamily="18" charset="0"/>
              <a:cs typeface="Times New Roman" panose="02020603050405020304" pitchFamily="18" charset="0"/>
            </a:rPr>
            <a:t>COHORTE </a:t>
          </a:r>
          <a:endParaRPr lang="es-VE" sz="2600" b="1" dirty="0">
            <a:latin typeface="Times New Roman" panose="02020603050405020304" pitchFamily="18" charset="0"/>
            <a:cs typeface="Times New Roman" panose="02020603050405020304" pitchFamily="18" charset="0"/>
          </a:endParaRPr>
        </a:p>
      </dgm:t>
    </dgm:pt>
    <dgm:pt modelId="{E864353C-C29C-47F3-86BD-201E4DDBFA99}" type="parTrans" cxnId="{280FC191-F9A0-4CF4-B22A-6A13C2AE2FE8}">
      <dgm:prSet/>
      <dgm:spPr/>
      <dgm:t>
        <a:bodyPr/>
        <a:lstStyle/>
        <a:p>
          <a:endParaRPr lang="es-VE" b="1" dirty="0">
            <a:solidFill>
              <a:schemeClr val="bg1"/>
            </a:solidFill>
            <a:latin typeface="Times New Roman" panose="02020603050405020304" pitchFamily="18" charset="0"/>
            <a:cs typeface="Times New Roman" panose="02020603050405020304" pitchFamily="18" charset="0"/>
          </a:endParaRPr>
        </a:p>
      </dgm:t>
    </dgm:pt>
    <dgm:pt modelId="{FD6516B7-1E65-438B-A6DB-FBC219DE2178}" type="sibTrans" cxnId="{280FC191-F9A0-4CF4-B22A-6A13C2AE2FE8}">
      <dgm:prSet/>
      <dgm:spPr/>
      <dgm:t>
        <a:bodyPr/>
        <a:lstStyle/>
        <a:p>
          <a:endParaRPr lang="es-VE" b="1" dirty="0">
            <a:solidFill>
              <a:schemeClr val="bg1"/>
            </a:solidFill>
            <a:latin typeface="Times New Roman" panose="02020603050405020304" pitchFamily="18" charset="0"/>
            <a:cs typeface="Times New Roman" panose="02020603050405020304" pitchFamily="18" charset="0"/>
          </a:endParaRPr>
        </a:p>
      </dgm:t>
    </dgm:pt>
    <dgm:pt modelId="{F57C01C1-5DF4-42B4-B771-863D9093BFE5}">
      <dgm:prSet phldrT="[Texto]"/>
      <dgm:spPr>
        <a:solidFill>
          <a:srgbClr val="FF0000"/>
        </a:solidFill>
      </dgm:spPr>
      <dgm:t>
        <a:bodyPr/>
        <a:lstStyle/>
        <a:p>
          <a:r>
            <a:rPr lang="es-VE" b="1" dirty="0" smtClean="0">
              <a:latin typeface="Times New Roman" panose="02020603050405020304" pitchFamily="18" charset="0"/>
              <a:cs typeface="Times New Roman" panose="02020603050405020304" pitchFamily="18" charset="0"/>
            </a:rPr>
            <a:t>ORIGINAL</a:t>
          </a:r>
        </a:p>
        <a:p>
          <a:r>
            <a:rPr lang="es-VE" b="1" dirty="0" smtClean="0">
              <a:latin typeface="Times New Roman" panose="02020603050405020304" pitchFamily="18" charset="0"/>
              <a:cs typeface="Times New Roman" panose="02020603050405020304" pitchFamily="18" charset="0"/>
            </a:rPr>
            <a:t>1948 </a:t>
          </a:r>
          <a:endParaRPr lang="es-VE" b="1" dirty="0">
            <a:latin typeface="Times New Roman" panose="02020603050405020304" pitchFamily="18" charset="0"/>
            <a:cs typeface="Times New Roman" panose="02020603050405020304" pitchFamily="18" charset="0"/>
          </a:endParaRPr>
        </a:p>
      </dgm:t>
    </dgm:pt>
    <dgm:pt modelId="{D42E9A6B-AAEE-4EDC-B499-65DDBFE5D465}" type="parTrans" cxnId="{C99CC400-2172-4160-B8CC-B88999818353}">
      <dgm:prSet/>
      <dgm:spPr/>
      <dgm:t>
        <a:bodyPr/>
        <a:lstStyle/>
        <a:p>
          <a:endParaRPr lang="es-VE" b="1" dirty="0">
            <a:solidFill>
              <a:schemeClr val="bg1"/>
            </a:solidFill>
            <a:latin typeface="Times New Roman" panose="02020603050405020304" pitchFamily="18" charset="0"/>
            <a:cs typeface="Times New Roman" panose="02020603050405020304" pitchFamily="18" charset="0"/>
          </a:endParaRPr>
        </a:p>
      </dgm:t>
    </dgm:pt>
    <dgm:pt modelId="{D3B7860B-2D2F-4098-9AEB-B80E9C6EC3AF}" type="sibTrans" cxnId="{C99CC400-2172-4160-B8CC-B88999818353}">
      <dgm:prSet/>
      <dgm:spPr/>
      <dgm:t>
        <a:bodyPr/>
        <a:lstStyle/>
        <a:p>
          <a:endParaRPr lang="es-VE" b="1" dirty="0">
            <a:solidFill>
              <a:schemeClr val="bg1"/>
            </a:solidFill>
            <a:latin typeface="Times New Roman" panose="02020603050405020304" pitchFamily="18" charset="0"/>
            <a:cs typeface="Times New Roman" panose="02020603050405020304" pitchFamily="18" charset="0"/>
          </a:endParaRPr>
        </a:p>
      </dgm:t>
    </dgm:pt>
    <dgm:pt modelId="{8693527A-A8A7-459F-9CC4-31C7D82C0DBB}">
      <dgm:prSet phldrT="[Texto]" custT="1"/>
      <dgm:spPr>
        <a:solidFill>
          <a:schemeClr val="accent3">
            <a:lumMod val="40000"/>
            <a:lumOff val="60000"/>
          </a:schemeClr>
        </a:solidFill>
      </dgm:spPr>
      <dgm:t>
        <a:bodyPr/>
        <a:lstStyle/>
        <a:p>
          <a:r>
            <a:rPr lang="es-ES" sz="1800" b="0" i="0" u="none" strike="noStrike" kern="1200" baseline="0" dirty="0" smtClean="0">
              <a:solidFill>
                <a:schemeClr val="bg1"/>
              </a:solidFill>
              <a:latin typeface="Times New Roman" panose="02020603050405020304" pitchFamily="18" charset="0"/>
              <a:ea typeface="+mn-ea"/>
              <a:cs typeface="Times New Roman" panose="02020603050405020304" pitchFamily="18" charset="0"/>
            </a:rPr>
            <a:t>5.127 habitantes</a:t>
          </a:r>
        </a:p>
        <a:p>
          <a:r>
            <a:rPr lang="es-ES" sz="1800" b="0" i="0" u="none" strike="noStrike" kern="1200" baseline="0" dirty="0" smtClean="0">
              <a:solidFill>
                <a:schemeClr val="bg1"/>
              </a:solidFill>
              <a:latin typeface="Times New Roman" panose="02020603050405020304" pitchFamily="18" charset="0"/>
              <a:ea typeface="+mn-ea"/>
              <a:cs typeface="Times New Roman" panose="02020603050405020304" pitchFamily="18" charset="0"/>
            </a:rPr>
            <a:t>30-59 años</a:t>
          </a:r>
          <a:endParaRPr lang="es-VE" b="0" dirty="0">
            <a:solidFill>
              <a:schemeClr val="bg1"/>
            </a:solidFill>
            <a:latin typeface="Times New Roman" panose="02020603050405020304" pitchFamily="18" charset="0"/>
            <a:cs typeface="Times New Roman" panose="02020603050405020304" pitchFamily="18" charset="0"/>
          </a:endParaRPr>
        </a:p>
      </dgm:t>
    </dgm:pt>
    <dgm:pt modelId="{F68EF4E2-2303-4A04-AABA-53E0EB17C72A}" type="parTrans" cxnId="{4ED3CFB8-93D1-4C24-9A9F-D8D3F8A1C282}">
      <dgm:prSet/>
      <dgm:spPr/>
      <dgm:t>
        <a:bodyPr/>
        <a:lstStyle/>
        <a:p>
          <a:endParaRPr lang="es-VE" b="1" dirty="0">
            <a:solidFill>
              <a:schemeClr val="bg1"/>
            </a:solidFill>
            <a:latin typeface="Times New Roman" panose="02020603050405020304" pitchFamily="18" charset="0"/>
            <a:cs typeface="Times New Roman" panose="02020603050405020304" pitchFamily="18" charset="0"/>
          </a:endParaRPr>
        </a:p>
      </dgm:t>
    </dgm:pt>
    <dgm:pt modelId="{70DE235B-337E-4597-BCA2-5F1381F4AF4C}" type="sibTrans" cxnId="{4ED3CFB8-93D1-4C24-9A9F-D8D3F8A1C282}">
      <dgm:prSet/>
      <dgm:spPr/>
      <dgm:t>
        <a:bodyPr/>
        <a:lstStyle/>
        <a:p>
          <a:endParaRPr lang="es-VE" b="1" dirty="0">
            <a:solidFill>
              <a:schemeClr val="bg1"/>
            </a:solidFill>
            <a:latin typeface="Times New Roman" panose="02020603050405020304" pitchFamily="18" charset="0"/>
            <a:cs typeface="Times New Roman" panose="02020603050405020304" pitchFamily="18" charset="0"/>
          </a:endParaRPr>
        </a:p>
      </dgm:t>
    </dgm:pt>
    <dgm:pt modelId="{3F9CEA06-4BEB-4A81-87B3-FEF4E14FD306}">
      <dgm:prSet phldrT="[Texto]"/>
      <dgm:spPr>
        <a:solidFill>
          <a:srgbClr val="FF0000"/>
        </a:solidFill>
      </dgm:spPr>
      <dgm:t>
        <a:bodyPr/>
        <a:lstStyle/>
        <a:p>
          <a:r>
            <a:rPr lang="es-VE" b="1" dirty="0" smtClean="0">
              <a:latin typeface="Times New Roman" panose="02020603050405020304" pitchFamily="18" charset="0"/>
              <a:cs typeface="Times New Roman" panose="02020603050405020304" pitchFamily="18" charset="0"/>
            </a:rPr>
            <a:t>OFFSPRING</a:t>
          </a:r>
        </a:p>
        <a:p>
          <a:r>
            <a:rPr lang="es-VE" b="1" dirty="0" smtClean="0">
              <a:latin typeface="Times New Roman" panose="02020603050405020304" pitchFamily="18" charset="0"/>
              <a:cs typeface="Times New Roman" panose="02020603050405020304" pitchFamily="18" charset="0"/>
            </a:rPr>
            <a:t>1971</a:t>
          </a:r>
          <a:endParaRPr lang="es-VE" b="1" dirty="0">
            <a:latin typeface="Times New Roman" panose="02020603050405020304" pitchFamily="18" charset="0"/>
            <a:cs typeface="Times New Roman" panose="02020603050405020304" pitchFamily="18" charset="0"/>
          </a:endParaRPr>
        </a:p>
      </dgm:t>
    </dgm:pt>
    <dgm:pt modelId="{78149087-2B08-48BC-9C60-B32C49181646}" type="parTrans" cxnId="{59015C7B-C037-47FB-969D-5FDF98C5690D}">
      <dgm:prSet/>
      <dgm:spPr/>
      <dgm:t>
        <a:bodyPr/>
        <a:lstStyle/>
        <a:p>
          <a:endParaRPr lang="es-VE" b="1" dirty="0">
            <a:solidFill>
              <a:schemeClr val="bg1"/>
            </a:solidFill>
            <a:latin typeface="Times New Roman" panose="02020603050405020304" pitchFamily="18" charset="0"/>
            <a:cs typeface="Times New Roman" panose="02020603050405020304" pitchFamily="18" charset="0"/>
          </a:endParaRPr>
        </a:p>
      </dgm:t>
    </dgm:pt>
    <dgm:pt modelId="{1026AC65-6E77-4529-A74B-2B0CEDC33A10}" type="sibTrans" cxnId="{59015C7B-C037-47FB-969D-5FDF98C5690D}">
      <dgm:prSet/>
      <dgm:spPr/>
      <dgm:t>
        <a:bodyPr/>
        <a:lstStyle/>
        <a:p>
          <a:endParaRPr lang="es-VE" b="1" dirty="0">
            <a:solidFill>
              <a:schemeClr val="bg1"/>
            </a:solidFill>
            <a:latin typeface="Times New Roman" panose="02020603050405020304" pitchFamily="18" charset="0"/>
            <a:cs typeface="Times New Roman" panose="02020603050405020304" pitchFamily="18" charset="0"/>
          </a:endParaRPr>
        </a:p>
      </dgm:t>
    </dgm:pt>
    <dgm:pt modelId="{D9113C63-3E78-4359-AE10-1DADA3A2C0F9}">
      <dgm:prSet phldrT="[Texto]"/>
      <dgm:spPr>
        <a:solidFill>
          <a:schemeClr val="accent3">
            <a:lumMod val="40000"/>
            <a:lumOff val="60000"/>
          </a:schemeClr>
        </a:solidFill>
        <a:ln>
          <a:solidFill>
            <a:schemeClr val="accent3">
              <a:lumMod val="20000"/>
              <a:lumOff val="80000"/>
            </a:schemeClr>
          </a:solidFill>
        </a:ln>
      </dgm:spPr>
      <dgm:t>
        <a:bodyPr/>
        <a:lstStyle/>
        <a:p>
          <a:r>
            <a:rPr lang="es-VE" b="0" dirty="0" smtClean="0">
              <a:solidFill>
                <a:schemeClr val="bg1"/>
              </a:solidFill>
              <a:latin typeface="Times New Roman" panose="02020603050405020304" pitchFamily="18" charset="0"/>
              <a:cs typeface="Times New Roman" panose="02020603050405020304" pitchFamily="18" charset="0"/>
            </a:rPr>
            <a:t>5.124 hijos + cónyuges</a:t>
          </a:r>
          <a:endParaRPr lang="es-VE" b="0" dirty="0">
            <a:solidFill>
              <a:schemeClr val="bg1"/>
            </a:solidFill>
            <a:latin typeface="Times New Roman" panose="02020603050405020304" pitchFamily="18" charset="0"/>
            <a:cs typeface="Times New Roman" panose="02020603050405020304" pitchFamily="18" charset="0"/>
          </a:endParaRPr>
        </a:p>
      </dgm:t>
    </dgm:pt>
    <dgm:pt modelId="{7A51D791-9E55-4972-A249-571DBEDCA5C7}" type="parTrans" cxnId="{37693453-38AD-4F6F-8A01-DD1DA39A71BF}">
      <dgm:prSet/>
      <dgm:spPr/>
      <dgm:t>
        <a:bodyPr/>
        <a:lstStyle/>
        <a:p>
          <a:endParaRPr lang="es-VE" b="1" dirty="0">
            <a:solidFill>
              <a:schemeClr val="bg1"/>
            </a:solidFill>
            <a:latin typeface="Times New Roman" panose="02020603050405020304" pitchFamily="18" charset="0"/>
            <a:cs typeface="Times New Roman" panose="02020603050405020304" pitchFamily="18" charset="0"/>
          </a:endParaRPr>
        </a:p>
      </dgm:t>
    </dgm:pt>
    <dgm:pt modelId="{F24C0D73-A84C-4E4B-B0D6-31DD58458ED2}" type="sibTrans" cxnId="{37693453-38AD-4F6F-8A01-DD1DA39A71BF}">
      <dgm:prSet/>
      <dgm:spPr/>
      <dgm:t>
        <a:bodyPr/>
        <a:lstStyle/>
        <a:p>
          <a:endParaRPr lang="es-VE" b="1" dirty="0">
            <a:solidFill>
              <a:schemeClr val="bg1"/>
            </a:solidFill>
            <a:latin typeface="Times New Roman" panose="02020603050405020304" pitchFamily="18" charset="0"/>
            <a:cs typeface="Times New Roman" panose="02020603050405020304" pitchFamily="18" charset="0"/>
          </a:endParaRPr>
        </a:p>
      </dgm:t>
    </dgm:pt>
    <dgm:pt modelId="{3E1D4B93-6491-40A2-94DB-E0B2EF894D2C}">
      <dgm:prSet/>
      <dgm:spPr>
        <a:solidFill>
          <a:srgbClr val="FF0000"/>
        </a:solidFill>
      </dgm:spPr>
      <dgm:t>
        <a:bodyPr/>
        <a:lstStyle/>
        <a:p>
          <a:r>
            <a:rPr lang="es-VE" b="1" dirty="0" smtClean="0">
              <a:latin typeface="Times New Roman" panose="02020603050405020304" pitchFamily="18" charset="0"/>
              <a:cs typeface="Times New Roman" panose="02020603050405020304" pitchFamily="18" charset="0"/>
            </a:rPr>
            <a:t>TERCERA</a:t>
          </a:r>
        </a:p>
        <a:p>
          <a:r>
            <a:rPr lang="es-VE" b="1" dirty="0" smtClean="0">
              <a:latin typeface="Times New Roman" panose="02020603050405020304" pitchFamily="18" charset="0"/>
              <a:cs typeface="Times New Roman" panose="02020603050405020304" pitchFamily="18" charset="0"/>
            </a:rPr>
            <a:t>GENERACIÓN</a:t>
          </a:r>
        </a:p>
        <a:p>
          <a:r>
            <a:rPr lang="es-VE" b="1" dirty="0" smtClean="0">
              <a:latin typeface="Times New Roman" panose="02020603050405020304" pitchFamily="18" charset="0"/>
              <a:cs typeface="Times New Roman" panose="02020603050405020304" pitchFamily="18" charset="0"/>
            </a:rPr>
            <a:t>(GEN III) 2002</a:t>
          </a:r>
          <a:endParaRPr lang="es-VE" b="1" dirty="0">
            <a:latin typeface="Times New Roman" panose="02020603050405020304" pitchFamily="18" charset="0"/>
            <a:cs typeface="Times New Roman" panose="02020603050405020304" pitchFamily="18" charset="0"/>
          </a:endParaRPr>
        </a:p>
      </dgm:t>
    </dgm:pt>
    <dgm:pt modelId="{EC19741E-24C4-4FC3-8A57-9A2E19D9D0DD}" type="parTrans" cxnId="{D53A8EC3-14D0-4779-BFB6-F040AF989B65}">
      <dgm:prSet/>
      <dgm:spPr/>
      <dgm:t>
        <a:bodyPr/>
        <a:lstStyle/>
        <a:p>
          <a:endParaRPr lang="es-VE" b="1" dirty="0">
            <a:solidFill>
              <a:schemeClr val="bg1"/>
            </a:solidFill>
            <a:latin typeface="Times New Roman" panose="02020603050405020304" pitchFamily="18" charset="0"/>
            <a:cs typeface="Times New Roman" panose="02020603050405020304" pitchFamily="18" charset="0"/>
          </a:endParaRPr>
        </a:p>
      </dgm:t>
    </dgm:pt>
    <dgm:pt modelId="{6CB5E196-1689-498C-B048-64C71B4EBB34}" type="sibTrans" cxnId="{D53A8EC3-14D0-4779-BFB6-F040AF989B65}">
      <dgm:prSet/>
      <dgm:spPr/>
      <dgm:t>
        <a:bodyPr/>
        <a:lstStyle/>
        <a:p>
          <a:endParaRPr lang="es-VE" b="1" dirty="0">
            <a:solidFill>
              <a:schemeClr val="bg1"/>
            </a:solidFill>
            <a:latin typeface="Times New Roman" panose="02020603050405020304" pitchFamily="18" charset="0"/>
            <a:cs typeface="Times New Roman" panose="02020603050405020304" pitchFamily="18" charset="0"/>
          </a:endParaRPr>
        </a:p>
      </dgm:t>
    </dgm:pt>
    <dgm:pt modelId="{5FD45FC1-7A72-4B31-B6BB-3D6E9A105294}">
      <dgm:prSet/>
      <dgm:spPr>
        <a:solidFill>
          <a:schemeClr val="accent3">
            <a:lumMod val="40000"/>
            <a:lumOff val="60000"/>
          </a:schemeClr>
        </a:solidFill>
        <a:ln>
          <a:solidFill>
            <a:schemeClr val="accent3">
              <a:lumMod val="20000"/>
              <a:lumOff val="80000"/>
            </a:schemeClr>
          </a:solidFill>
        </a:ln>
      </dgm:spPr>
      <dgm:t>
        <a:bodyPr/>
        <a:lstStyle/>
        <a:p>
          <a:r>
            <a:rPr lang="es-VE" b="0" dirty="0" smtClean="0">
              <a:solidFill>
                <a:schemeClr val="bg1"/>
              </a:solidFill>
              <a:latin typeface="Times New Roman" panose="02020603050405020304" pitchFamily="18" charset="0"/>
              <a:cs typeface="Times New Roman" panose="02020603050405020304" pitchFamily="18" charset="0"/>
            </a:rPr>
            <a:t>4.095 participantes</a:t>
          </a:r>
        </a:p>
        <a:p>
          <a:r>
            <a:rPr lang="es-VE" b="0" dirty="0" smtClean="0">
              <a:solidFill>
                <a:schemeClr val="bg1"/>
              </a:solidFill>
              <a:latin typeface="Times New Roman" panose="02020603050405020304" pitchFamily="18" charset="0"/>
              <a:cs typeface="Times New Roman" panose="02020603050405020304" pitchFamily="18" charset="0"/>
            </a:rPr>
            <a:t>(nietos)</a:t>
          </a:r>
        </a:p>
        <a:p>
          <a:r>
            <a:rPr lang="es-VE" b="0" dirty="0" smtClean="0">
              <a:solidFill>
                <a:schemeClr val="bg1"/>
              </a:solidFill>
              <a:latin typeface="Times New Roman" panose="02020603050405020304" pitchFamily="18" charset="0"/>
              <a:cs typeface="Times New Roman" panose="02020603050405020304" pitchFamily="18" charset="0"/>
            </a:rPr>
            <a:t>Fenotipo y Genotipo</a:t>
          </a:r>
          <a:endParaRPr lang="es-VE" b="0" dirty="0">
            <a:solidFill>
              <a:schemeClr val="bg1"/>
            </a:solidFill>
            <a:latin typeface="Times New Roman" panose="02020603050405020304" pitchFamily="18" charset="0"/>
            <a:cs typeface="Times New Roman" panose="02020603050405020304" pitchFamily="18" charset="0"/>
          </a:endParaRPr>
        </a:p>
      </dgm:t>
    </dgm:pt>
    <dgm:pt modelId="{0AA10CEE-735B-4C51-BF7C-61BD0BC19455}" type="parTrans" cxnId="{DAB02725-641E-4350-BFB0-417D3B556BD1}">
      <dgm:prSet/>
      <dgm:spPr/>
      <dgm:t>
        <a:bodyPr/>
        <a:lstStyle/>
        <a:p>
          <a:endParaRPr lang="es-VE" b="1" dirty="0">
            <a:solidFill>
              <a:schemeClr val="bg1"/>
            </a:solidFill>
            <a:latin typeface="Times New Roman" panose="02020603050405020304" pitchFamily="18" charset="0"/>
            <a:cs typeface="Times New Roman" panose="02020603050405020304" pitchFamily="18" charset="0"/>
          </a:endParaRPr>
        </a:p>
      </dgm:t>
    </dgm:pt>
    <dgm:pt modelId="{0C8AD6D7-B0AE-41CC-BA50-14873210C22A}" type="sibTrans" cxnId="{DAB02725-641E-4350-BFB0-417D3B556BD1}">
      <dgm:prSet/>
      <dgm:spPr/>
      <dgm:t>
        <a:bodyPr/>
        <a:lstStyle/>
        <a:p>
          <a:endParaRPr lang="es-VE" b="1" dirty="0">
            <a:solidFill>
              <a:schemeClr val="bg1"/>
            </a:solidFill>
            <a:latin typeface="Times New Roman" panose="02020603050405020304" pitchFamily="18" charset="0"/>
            <a:cs typeface="Times New Roman" panose="02020603050405020304" pitchFamily="18" charset="0"/>
          </a:endParaRPr>
        </a:p>
      </dgm:t>
    </dgm:pt>
    <dgm:pt modelId="{2FA2BB5C-EFD6-416F-81BF-3D3AEA2731A8}" type="pres">
      <dgm:prSet presAssocID="{D884AB01-CA6A-4C5B-ACF7-7C462B5FB509}" presName="diagram" presStyleCnt="0">
        <dgm:presLayoutVars>
          <dgm:chPref val="1"/>
          <dgm:dir/>
          <dgm:animOne val="branch"/>
          <dgm:animLvl val="lvl"/>
          <dgm:resizeHandles val="exact"/>
        </dgm:presLayoutVars>
      </dgm:prSet>
      <dgm:spPr/>
      <dgm:t>
        <a:bodyPr/>
        <a:lstStyle/>
        <a:p>
          <a:endParaRPr lang="es-VE"/>
        </a:p>
      </dgm:t>
    </dgm:pt>
    <dgm:pt modelId="{F2A07E47-6C3F-4D06-A519-4615DCAFDB4B}" type="pres">
      <dgm:prSet presAssocID="{A83C7A3D-DA55-462D-AFD5-E9096CA411FD}" presName="root1" presStyleCnt="0"/>
      <dgm:spPr/>
      <dgm:t>
        <a:bodyPr/>
        <a:lstStyle/>
        <a:p>
          <a:endParaRPr lang="es-VE"/>
        </a:p>
      </dgm:t>
    </dgm:pt>
    <dgm:pt modelId="{21AD9FD9-396C-4188-9DAE-C79767B35ED8}" type="pres">
      <dgm:prSet presAssocID="{A83C7A3D-DA55-462D-AFD5-E9096CA411FD}" presName="LevelOneTextNode" presStyleLbl="node0" presStyleIdx="0" presStyleCnt="1">
        <dgm:presLayoutVars>
          <dgm:chPref val="3"/>
        </dgm:presLayoutVars>
      </dgm:prSet>
      <dgm:spPr/>
      <dgm:t>
        <a:bodyPr/>
        <a:lstStyle/>
        <a:p>
          <a:endParaRPr lang="es-VE"/>
        </a:p>
      </dgm:t>
    </dgm:pt>
    <dgm:pt modelId="{140AB80A-51CC-4A2C-8026-81EC139647BA}" type="pres">
      <dgm:prSet presAssocID="{A83C7A3D-DA55-462D-AFD5-E9096CA411FD}" presName="level2hierChild" presStyleCnt="0"/>
      <dgm:spPr/>
      <dgm:t>
        <a:bodyPr/>
        <a:lstStyle/>
        <a:p>
          <a:endParaRPr lang="es-VE"/>
        </a:p>
      </dgm:t>
    </dgm:pt>
    <dgm:pt modelId="{D98A42C9-D769-4985-AB06-7D725E9E20D8}" type="pres">
      <dgm:prSet presAssocID="{D42E9A6B-AAEE-4EDC-B499-65DDBFE5D465}" presName="conn2-1" presStyleLbl="parChTrans1D2" presStyleIdx="0" presStyleCnt="3"/>
      <dgm:spPr/>
      <dgm:t>
        <a:bodyPr/>
        <a:lstStyle/>
        <a:p>
          <a:endParaRPr lang="es-VE"/>
        </a:p>
      </dgm:t>
    </dgm:pt>
    <dgm:pt modelId="{6725B6B9-460B-4B7D-A4F9-0B3BDD600127}" type="pres">
      <dgm:prSet presAssocID="{D42E9A6B-AAEE-4EDC-B499-65DDBFE5D465}" presName="connTx" presStyleLbl="parChTrans1D2" presStyleIdx="0" presStyleCnt="3"/>
      <dgm:spPr/>
      <dgm:t>
        <a:bodyPr/>
        <a:lstStyle/>
        <a:p>
          <a:endParaRPr lang="es-VE"/>
        </a:p>
      </dgm:t>
    </dgm:pt>
    <dgm:pt modelId="{616BD6B7-44CC-45C4-B0BA-8CF95D5FB4C6}" type="pres">
      <dgm:prSet presAssocID="{F57C01C1-5DF4-42B4-B771-863D9093BFE5}" presName="root2" presStyleCnt="0"/>
      <dgm:spPr/>
      <dgm:t>
        <a:bodyPr/>
        <a:lstStyle/>
        <a:p>
          <a:endParaRPr lang="es-VE"/>
        </a:p>
      </dgm:t>
    </dgm:pt>
    <dgm:pt modelId="{9DE73C80-FE82-4FF3-947D-27FD8B337979}" type="pres">
      <dgm:prSet presAssocID="{F57C01C1-5DF4-42B4-B771-863D9093BFE5}" presName="LevelTwoTextNode" presStyleLbl="node2" presStyleIdx="0" presStyleCnt="3">
        <dgm:presLayoutVars>
          <dgm:chPref val="3"/>
        </dgm:presLayoutVars>
      </dgm:prSet>
      <dgm:spPr/>
      <dgm:t>
        <a:bodyPr/>
        <a:lstStyle/>
        <a:p>
          <a:endParaRPr lang="es-VE"/>
        </a:p>
      </dgm:t>
    </dgm:pt>
    <dgm:pt modelId="{9771A145-4EE9-410A-95A2-C5CAB84B6306}" type="pres">
      <dgm:prSet presAssocID="{F57C01C1-5DF4-42B4-B771-863D9093BFE5}" presName="level3hierChild" presStyleCnt="0"/>
      <dgm:spPr/>
      <dgm:t>
        <a:bodyPr/>
        <a:lstStyle/>
        <a:p>
          <a:endParaRPr lang="es-VE"/>
        </a:p>
      </dgm:t>
    </dgm:pt>
    <dgm:pt modelId="{9DB820DC-7D94-4B44-9C4D-E50164B023D2}" type="pres">
      <dgm:prSet presAssocID="{F68EF4E2-2303-4A04-AABA-53E0EB17C72A}" presName="conn2-1" presStyleLbl="parChTrans1D3" presStyleIdx="0" presStyleCnt="3"/>
      <dgm:spPr/>
      <dgm:t>
        <a:bodyPr/>
        <a:lstStyle/>
        <a:p>
          <a:endParaRPr lang="es-VE"/>
        </a:p>
      </dgm:t>
    </dgm:pt>
    <dgm:pt modelId="{2475D4B6-892D-42E6-B101-7A02B22CA091}" type="pres">
      <dgm:prSet presAssocID="{F68EF4E2-2303-4A04-AABA-53E0EB17C72A}" presName="connTx" presStyleLbl="parChTrans1D3" presStyleIdx="0" presStyleCnt="3"/>
      <dgm:spPr/>
      <dgm:t>
        <a:bodyPr/>
        <a:lstStyle/>
        <a:p>
          <a:endParaRPr lang="es-VE"/>
        </a:p>
      </dgm:t>
    </dgm:pt>
    <dgm:pt modelId="{A6E607D2-BFC3-4417-B810-90DA5D8CE88A}" type="pres">
      <dgm:prSet presAssocID="{8693527A-A8A7-459F-9CC4-31C7D82C0DBB}" presName="root2" presStyleCnt="0"/>
      <dgm:spPr/>
      <dgm:t>
        <a:bodyPr/>
        <a:lstStyle/>
        <a:p>
          <a:endParaRPr lang="es-VE"/>
        </a:p>
      </dgm:t>
    </dgm:pt>
    <dgm:pt modelId="{4745A977-0F20-4FA1-A868-AB47A52025F6}" type="pres">
      <dgm:prSet presAssocID="{8693527A-A8A7-459F-9CC4-31C7D82C0DBB}" presName="LevelTwoTextNode" presStyleLbl="node3" presStyleIdx="0" presStyleCnt="3">
        <dgm:presLayoutVars>
          <dgm:chPref val="3"/>
        </dgm:presLayoutVars>
      </dgm:prSet>
      <dgm:spPr/>
      <dgm:t>
        <a:bodyPr/>
        <a:lstStyle/>
        <a:p>
          <a:endParaRPr lang="es-VE"/>
        </a:p>
      </dgm:t>
    </dgm:pt>
    <dgm:pt modelId="{74F28BA5-3AB6-43EF-BC8A-9CFCC2A159A2}" type="pres">
      <dgm:prSet presAssocID="{8693527A-A8A7-459F-9CC4-31C7D82C0DBB}" presName="level3hierChild" presStyleCnt="0"/>
      <dgm:spPr/>
      <dgm:t>
        <a:bodyPr/>
        <a:lstStyle/>
        <a:p>
          <a:endParaRPr lang="es-VE"/>
        </a:p>
      </dgm:t>
    </dgm:pt>
    <dgm:pt modelId="{47A88443-5DAF-4445-91E1-66111C2A8835}" type="pres">
      <dgm:prSet presAssocID="{78149087-2B08-48BC-9C60-B32C49181646}" presName="conn2-1" presStyleLbl="parChTrans1D2" presStyleIdx="1" presStyleCnt="3"/>
      <dgm:spPr/>
      <dgm:t>
        <a:bodyPr/>
        <a:lstStyle/>
        <a:p>
          <a:endParaRPr lang="es-VE"/>
        </a:p>
      </dgm:t>
    </dgm:pt>
    <dgm:pt modelId="{98A1F06B-3B76-431A-B876-19F6E8D6CE74}" type="pres">
      <dgm:prSet presAssocID="{78149087-2B08-48BC-9C60-B32C49181646}" presName="connTx" presStyleLbl="parChTrans1D2" presStyleIdx="1" presStyleCnt="3"/>
      <dgm:spPr/>
      <dgm:t>
        <a:bodyPr/>
        <a:lstStyle/>
        <a:p>
          <a:endParaRPr lang="es-VE"/>
        </a:p>
      </dgm:t>
    </dgm:pt>
    <dgm:pt modelId="{60475263-BF1C-4A75-A293-51369B945C1D}" type="pres">
      <dgm:prSet presAssocID="{3F9CEA06-4BEB-4A81-87B3-FEF4E14FD306}" presName="root2" presStyleCnt="0"/>
      <dgm:spPr/>
      <dgm:t>
        <a:bodyPr/>
        <a:lstStyle/>
        <a:p>
          <a:endParaRPr lang="es-VE"/>
        </a:p>
      </dgm:t>
    </dgm:pt>
    <dgm:pt modelId="{90BA92BF-855A-46B4-94F3-950E95E23EA5}" type="pres">
      <dgm:prSet presAssocID="{3F9CEA06-4BEB-4A81-87B3-FEF4E14FD306}" presName="LevelTwoTextNode" presStyleLbl="node2" presStyleIdx="1" presStyleCnt="3">
        <dgm:presLayoutVars>
          <dgm:chPref val="3"/>
        </dgm:presLayoutVars>
      </dgm:prSet>
      <dgm:spPr/>
      <dgm:t>
        <a:bodyPr/>
        <a:lstStyle/>
        <a:p>
          <a:endParaRPr lang="es-VE"/>
        </a:p>
      </dgm:t>
    </dgm:pt>
    <dgm:pt modelId="{DAB209D6-E939-4CF9-89FA-7DDD361AF70A}" type="pres">
      <dgm:prSet presAssocID="{3F9CEA06-4BEB-4A81-87B3-FEF4E14FD306}" presName="level3hierChild" presStyleCnt="0"/>
      <dgm:spPr/>
      <dgm:t>
        <a:bodyPr/>
        <a:lstStyle/>
        <a:p>
          <a:endParaRPr lang="es-VE"/>
        </a:p>
      </dgm:t>
    </dgm:pt>
    <dgm:pt modelId="{EA8A2168-0B8F-4D5C-8DC8-64E721416A1F}" type="pres">
      <dgm:prSet presAssocID="{7A51D791-9E55-4972-A249-571DBEDCA5C7}" presName="conn2-1" presStyleLbl="parChTrans1D3" presStyleIdx="1" presStyleCnt="3"/>
      <dgm:spPr/>
      <dgm:t>
        <a:bodyPr/>
        <a:lstStyle/>
        <a:p>
          <a:endParaRPr lang="es-VE"/>
        </a:p>
      </dgm:t>
    </dgm:pt>
    <dgm:pt modelId="{9F84038D-0152-4F22-92AB-AC054EBC9309}" type="pres">
      <dgm:prSet presAssocID="{7A51D791-9E55-4972-A249-571DBEDCA5C7}" presName="connTx" presStyleLbl="parChTrans1D3" presStyleIdx="1" presStyleCnt="3"/>
      <dgm:spPr/>
      <dgm:t>
        <a:bodyPr/>
        <a:lstStyle/>
        <a:p>
          <a:endParaRPr lang="es-VE"/>
        </a:p>
      </dgm:t>
    </dgm:pt>
    <dgm:pt modelId="{807EDFD4-9B82-4EDA-8CBF-203259843DE6}" type="pres">
      <dgm:prSet presAssocID="{D9113C63-3E78-4359-AE10-1DADA3A2C0F9}" presName="root2" presStyleCnt="0"/>
      <dgm:spPr/>
      <dgm:t>
        <a:bodyPr/>
        <a:lstStyle/>
        <a:p>
          <a:endParaRPr lang="es-VE"/>
        </a:p>
      </dgm:t>
    </dgm:pt>
    <dgm:pt modelId="{667390A9-33FF-481A-B47F-A58D85C4D7A1}" type="pres">
      <dgm:prSet presAssocID="{D9113C63-3E78-4359-AE10-1DADA3A2C0F9}" presName="LevelTwoTextNode" presStyleLbl="node3" presStyleIdx="1" presStyleCnt="3">
        <dgm:presLayoutVars>
          <dgm:chPref val="3"/>
        </dgm:presLayoutVars>
      </dgm:prSet>
      <dgm:spPr/>
      <dgm:t>
        <a:bodyPr/>
        <a:lstStyle/>
        <a:p>
          <a:endParaRPr lang="es-VE"/>
        </a:p>
      </dgm:t>
    </dgm:pt>
    <dgm:pt modelId="{E77A97A6-CFB9-4FEE-A6A2-3D79E9A421BD}" type="pres">
      <dgm:prSet presAssocID="{D9113C63-3E78-4359-AE10-1DADA3A2C0F9}" presName="level3hierChild" presStyleCnt="0"/>
      <dgm:spPr/>
      <dgm:t>
        <a:bodyPr/>
        <a:lstStyle/>
        <a:p>
          <a:endParaRPr lang="es-VE"/>
        </a:p>
      </dgm:t>
    </dgm:pt>
    <dgm:pt modelId="{678550A8-E472-40F2-B758-6E5335A1DFD8}" type="pres">
      <dgm:prSet presAssocID="{EC19741E-24C4-4FC3-8A57-9A2E19D9D0DD}" presName="conn2-1" presStyleLbl="parChTrans1D2" presStyleIdx="2" presStyleCnt="3"/>
      <dgm:spPr/>
      <dgm:t>
        <a:bodyPr/>
        <a:lstStyle/>
        <a:p>
          <a:endParaRPr lang="es-VE"/>
        </a:p>
      </dgm:t>
    </dgm:pt>
    <dgm:pt modelId="{3BE2FF54-B469-4EF4-B62A-DD576BAB014C}" type="pres">
      <dgm:prSet presAssocID="{EC19741E-24C4-4FC3-8A57-9A2E19D9D0DD}" presName="connTx" presStyleLbl="parChTrans1D2" presStyleIdx="2" presStyleCnt="3"/>
      <dgm:spPr/>
      <dgm:t>
        <a:bodyPr/>
        <a:lstStyle/>
        <a:p>
          <a:endParaRPr lang="es-VE"/>
        </a:p>
      </dgm:t>
    </dgm:pt>
    <dgm:pt modelId="{3E15B917-36E1-4874-B196-34C47ED4CAF3}" type="pres">
      <dgm:prSet presAssocID="{3E1D4B93-6491-40A2-94DB-E0B2EF894D2C}" presName="root2" presStyleCnt="0"/>
      <dgm:spPr/>
      <dgm:t>
        <a:bodyPr/>
        <a:lstStyle/>
        <a:p>
          <a:endParaRPr lang="es-VE"/>
        </a:p>
      </dgm:t>
    </dgm:pt>
    <dgm:pt modelId="{AC646492-4974-4E98-B4A0-BA9AC77FF1DE}" type="pres">
      <dgm:prSet presAssocID="{3E1D4B93-6491-40A2-94DB-E0B2EF894D2C}" presName="LevelTwoTextNode" presStyleLbl="node2" presStyleIdx="2" presStyleCnt="3">
        <dgm:presLayoutVars>
          <dgm:chPref val="3"/>
        </dgm:presLayoutVars>
      </dgm:prSet>
      <dgm:spPr/>
      <dgm:t>
        <a:bodyPr/>
        <a:lstStyle/>
        <a:p>
          <a:endParaRPr lang="es-VE"/>
        </a:p>
      </dgm:t>
    </dgm:pt>
    <dgm:pt modelId="{E64D96B9-497B-4B99-9603-AAFA4ADDEE26}" type="pres">
      <dgm:prSet presAssocID="{3E1D4B93-6491-40A2-94DB-E0B2EF894D2C}" presName="level3hierChild" presStyleCnt="0"/>
      <dgm:spPr/>
      <dgm:t>
        <a:bodyPr/>
        <a:lstStyle/>
        <a:p>
          <a:endParaRPr lang="es-VE"/>
        </a:p>
      </dgm:t>
    </dgm:pt>
    <dgm:pt modelId="{0DC6FD9C-933C-4D93-B74C-2F9E8F8BDC7C}" type="pres">
      <dgm:prSet presAssocID="{0AA10CEE-735B-4C51-BF7C-61BD0BC19455}" presName="conn2-1" presStyleLbl="parChTrans1D3" presStyleIdx="2" presStyleCnt="3"/>
      <dgm:spPr/>
      <dgm:t>
        <a:bodyPr/>
        <a:lstStyle/>
        <a:p>
          <a:endParaRPr lang="es-VE"/>
        </a:p>
      </dgm:t>
    </dgm:pt>
    <dgm:pt modelId="{60BD1679-8786-4275-803A-12DD302075DF}" type="pres">
      <dgm:prSet presAssocID="{0AA10CEE-735B-4C51-BF7C-61BD0BC19455}" presName="connTx" presStyleLbl="parChTrans1D3" presStyleIdx="2" presStyleCnt="3"/>
      <dgm:spPr/>
      <dgm:t>
        <a:bodyPr/>
        <a:lstStyle/>
        <a:p>
          <a:endParaRPr lang="es-VE"/>
        </a:p>
      </dgm:t>
    </dgm:pt>
    <dgm:pt modelId="{D1CAEDC2-EB4B-455F-9958-40941985F0CB}" type="pres">
      <dgm:prSet presAssocID="{5FD45FC1-7A72-4B31-B6BB-3D6E9A105294}" presName="root2" presStyleCnt="0"/>
      <dgm:spPr/>
      <dgm:t>
        <a:bodyPr/>
        <a:lstStyle/>
        <a:p>
          <a:endParaRPr lang="es-VE"/>
        </a:p>
      </dgm:t>
    </dgm:pt>
    <dgm:pt modelId="{1E5A57CD-87F1-44BE-91FB-27C04771351A}" type="pres">
      <dgm:prSet presAssocID="{5FD45FC1-7A72-4B31-B6BB-3D6E9A105294}" presName="LevelTwoTextNode" presStyleLbl="node3" presStyleIdx="2" presStyleCnt="3">
        <dgm:presLayoutVars>
          <dgm:chPref val="3"/>
        </dgm:presLayoutVars>
      </dgm:prSet>
      <dgm:spPr/>
      <dgm:t>
        <a:bodyPr/>
        <a:lstStyle/>
        <a:p>
          <a:endParaRPr lang="es-VE"/>
        </a:p>
      </dgm:t>
    </dgm:pt>
    <dgm:pt modelId="{6F0F1C0F-A550-415E-AD47-38C7BC5AD713}" type="pres">
      <dgm:prSet presAssocID="{5FD45FC1-7A72-4B31-B6BB-3D6E9A105294}" presName="level3hierChild" presStyleCnt="0"/>
      <dgm:spPr/>
      <dgm:t>
        <a:bodyPr/>
        <a:lstStyle/>
        <a:p>
          <a:endParaRPr lang="es-VE"/>
        </a:p>
      </dgm:t>
    </dgm:pt>
  </dgm:ptLst>
  <dgm:cxnLst>
    <dgm:cxn modelId="{37693453-38AD-4F6F-8A01-DD1DA39A71BF}" srcId="{3F9CEA06-4BEB-4A81-87B3-FEF4E14FD306}" destId="{D9113C63-3E78-4359-AE10-1DADA3A2C0F9}" srcOrd="0" destOrd="0" parTransId="{7A51D791-9E55-4972-A249-571DBEDCA5C7}" sibTransId="{F24C0D73-A84C-4E4B-B0D6-31DD58458ED2}"/>
    <dgm:cxn modelId="{908B61C6-7A8D-43A9-B0BB-56E7C6D8CCCE}" type="presOf" srcId="{0AA10CEE-735B-4C51-BF7C-61BD0BC19455}" destId="{0DC6FD9C-933C-4D93-B74C-2F9E8F8BDC7C}" srcOrd="0" destOrd="0" presId="urn:microsoft.com/office/officeart/2005/8/layout/hierarchy2"/>
    <dgm:cxn modelId="{20B84F5C-37B8-4371-A16C-A0AE24300B7A}" type="presOf" srcId="{F68EF4E2-2303-4A04-AABA-53E0EB17C72A}" destId="{9DB820DC-7D94-4B44-9C4D-E50164B023D2}" srcOrd="0" destOrd="0" presId="urn:microsoft.com/office/officeart/2005/8/layout/hierarchy2"/>
    <dgm:cxn modelId="{B33AF473-D7D8-4B5A-97DA-5CD444B495EA}" type="presOf" srcId="{78149087-2B08-48BC-9C60-B32C49181646}" destId="{47A88443-5DAF-4445-91E1-66111C2A8835}" srcOrd="0" destOrd="0" presId="urn:microsoft.com/office/officeart/2005/8/layout/hierarchy2"/>
    <dgm:cxn modelId="{FD823848-9CD3-4FBC-82B2-A6396975A6D6}" type="presOf" srcId="{D42E9A6B-AAEE-4EDC-B499-65DDBFE5D465}" destId="{D98A42C9-D769-4985-AB06-7D725E9E20D8}" srcOrd="0" destOrd="0" presId="urn:microsoft.com/office/officeart/2005/8/layout/hierarchy2"/>
    <dgm:cxn modelId="{5A4C4D36-FC23-4D35-A83A-084C1D6E4BC0}" type="presOf" srcId="{7A51D791-9E55-4972-A249-571DBEDCA5C7}" destId="{EA8A2168-0B8F-4D5C-8DC8-64E721416A1F}" srcOrd="0" destOrd="0" presId="urn:microsoft.com/office/officeart/2005/8/layout/hierarchy2"/>
    <dgm:cxn modelId="{B33EDC95-020B-4477-826D-73636D86D315}" type="presOf" srcId="{3F9CEA06-4BEB-4A81-87B3-FEF4E14FD306}" destId="{90BA92BF-855A-46B4-94F3-950E95E23EA5}" srcOrd="0" destOrd="0" presId="urn:microsoft.com/office/officeart/2005/8/layout/hierarchy2"/>
    <dgm:cxn modelId="{59015C7B-C037-47FB-969D-5FDF98C5690D}" srcId="{A83C7A3D-DA55-462D-AFD5-E9096CA411FD}" destId="{3F9CEA06-4BEB-4A81-87B3-FEF4E14FD306}" srcOrd="1" destOrd="0" parTransId="{78149087-2B08-48BC-9C60-B32C49181646}" sibTransId="{1026AC65-6E77-4529-A74B-2B0CEDC33A10}"/>
    <dgm:cxn modelId="{D53A8EC3-14D0-4779-BFB6-F040AF989B65}" srcId="{A83C7A3D-DA55-462D-AFD5-E9096CA411FD}" destId="{3E1D4B93-6491-40A2-94DB-E0B2EF894D2C}" srcOrd="2" destOrd="0" parTransId="{EC19741E-24C4-4FC3-8A57-9A2E19D9D0DD}" sibTransId="{6CB5E196-1689-498C-B048-64C71B4EBB34}"/>
    <dgm:cxn modelId="{F5F6DB92-5FB5-4B04-BCE5-F7C9BBA8B4B4}" type="presOf" srcId="{D884AB01-CA6A-4C5B-ACF7-7C462B5FB509}" destId="{2FA2BB5C-EFD6-416F-81BF-3D3AEA2731A8}" srcOrd="0" destOrd="0" presId="urn:microsoft.com/office/officeart/2005/8/layout/hierarchy2"/>
    <dgm:cxn modelId="{84568C45-17C8-45C4-AC9B-F5E405494F28}" type="presOf" srcId="{3E1D4B93-6491-40A2-94DB-E0B2EF894D2C}" destId="{AC646492-4974-4E98-B4A0-BA9AC77FF1DE}" srcOrd="0" destOrd="0" presId="urn:microsoft.com/office/officeart/2005/8/layout/hierarchy2"/>
    <dgm:cxn modelId="{176D501C-0169-40E7-951F-C271EB8EA692}" type="presOf" srcId="{EC19741E-24C4-4FC3-8A57-9A2E19D9D0DD}" destId="{678550A8-E472-40F2-B758-6E5335A1DFD8}" srcOrd="0" destOrd="0" presId="urn:microsoft.com/office/officeart/2005/8/layout/hierarchy2"/>
    <dgm:cxn modelId="{280FC191-F9A0-4CF4-B22A-6A13C2AE2FE8}" srcId="{D884AB01-CA6A-4C5B-ACF7-7C462B5FB509}" destId="{A83C7A3D-DA55-462D-AFD5-E9096CA411FD}" srcOrd="0" destOrd="0" parTransId="{E864353C-C29C-47F3-86BD-201E4DDBFA99}" sibTransId="{FD6516B7-1E65-438B-A6DB-FBC219DE2178}"/>
    <dgm:cxn modelId="{C99CC400-2172-4160-B8CC-B88999818353}" srcId="{A83C7A3D-DA55-462D-AFD5-E9096CA411FD}" destId="{F57C01C1-5DF4-42B4-B771-863D9093BFE5}" srcOrd="0" destOrd="0" parTransId="{D42E9A6B-AAEE-4EDC-B499-65DDBFE5D465}" sibTransId="{D3B7860B-2D2F-4098-9AEB-B80E9C6EC3AF}"/>
    <dgm:cxn modelId="{7CB2AF79-F137-4443-8918-F4238AE4E020}" type="presOf" srcId="{8693527A-A8A7-459F-9CC4-31C7D82C0DBB}" destId="{4745A977-0F20-4FA1-A868-AB47A52025F6}" srcOrd="0" destOrd="0" presId="urn:microsoft.com/office/officeart/2005/8/layout/hierarchy2"/>
    <dgm:cxn modelId="{5383D5E4-E883-4509-B90D-17D311EBF2F6}" type="presOf" srcId="{F68EF4E2-2303-4A04-AABA-53E0EB17C72A}" destId="{2475D4B6-892D-42E6-B101-7A02B22CA091}" srcOrd="1" destOrd="0" presId="urn:microsoft.com/office/officeart/2005/8/layout/hierarchy2"/>
    <dgm:cxn modelId="{9F9A4CDE-56EB-406E-9296-953DC7C01AA7}" type="presOf" srcId="{5FD45FC1-7A72-4B31-B6BB-3D6E9A105294}" destId="{1E5A57CD-87F1-44BE-91FB-27C04771351A}" srcOrd="0" destOrd="0" presId="urn:microsoft.com/office/officeart/2005/8/layout/hierarchy2"/>
    <dgm:cxn modelId="{4ED3CFB8-93D1-4C24-9A9F-D8D3F8A1C282}" srcId="{F57C01C1-5DF4-42B4-B771-863D9093BFE5}" destId="{8693527A-A8A7-459F-9CC4-31C7D82C0DBB}" srcOrd="0" destOrd="0" parTransId="{F68EF4E2-2303-4A04-AABA-53E0EB17C72A}" sibTransId="{70DE235B-337E-4597-BCA2-5F1381F4AF4C}"/>
    <dgm:cxn modelId="{DAB02725-641E-4350-BFB0-417D3B556BD1}" srcId="{3E1D4B93-6491-40A2-94DB-E0B2EF894D2C}" destId="{5FD45FC1-7A72-4B31-B6BB-3D6E9A105294}" srcOrd="0" destOrd="0" parTransId="{0AA10CEE-735B-4C51-BF7C-61BD0BC19455}" sibTransId="{0C8AD6D7-B0AE-41CC-BA50-14873210C22A}"/>
    <dgm:cxn modelId="{92E6E503-4817-4068-BDD7-40C232B74A51}" type="presOf" srcId="{78149087-2B08-48BC-9C60-B32C49181646}" destId="{98A1F06B-3B76-431A-B876-19F6E8D6CE74}" srcOrd="1" destOrd="0" presId="urn:microsoft.com/office/officeart/2005/8/layout/hierarchy2"/>
    <dgm:cxn modelId="{8365DE8D-91D4-45E6-994D-02112D0DEF17}" type="presOf" srcId="{F57C01C1-5DF4-42B4-B771-863D9093BFE5}" destId="{9DE73C80-FE82-4FF3-947D-27FD8B337979}" srcOrd="0" destOrd="0" presId="urn:microsoft.com/office/officeart/2005/8/layout/hierarchy2"/>
    <dgm:cxn modelId="{701BF26C-EAF5-4568-AA36-B3F921482403}" type="presOf" srcId="{EC19741E-24C4-4FC3-8A57-9A2E19D9D0DD}" destId="{3BE2FF54-B469-4EF4-B62A-DD576BAB014C}" srcOrd="1" destOrd="0" presId="urn:microsoft.com/office/officeart/2005/8/layout/hierarchy2"/>
    <dgm:cxn modelId="{6E2243CC-5D70-4DBA-AE82-90F2F1731611}" type="presOf" srcId="{D42E9A6B-AAEE-4EDC-B499-65DDBFE5D465}" destId="{6725B6B9-460B-4B7D-A4F9-0B3BDD600127}" srcOrd="1" destOrd="0" presId="urn:microsoft.com/office/officeart/2005/8/layout/hierarchy2"/>
    <dgm:cxn modelId="{A24B8846-654B-4061-931C-A59746F9A75A}" type="presOf" srcId="{7A51D791-9E55-4972-A249-571DBEDCA5C7}" destId="{9F84038D-0152-4F22-92AB-AC054EBC9309}" srcOrd="1" destOrd="0" presId="urn:microsoft.com/office/officeart/2005/8/layout/hierarchy2"/>
    <dgm:cxn modelId="{B7B18B7B-DD04-413B-BE49-54DA7596A411}" type="presOf" srcId="{0AA10CEE-735B-4C51-BF7C-61BD0BC19455}" destId="{60BD1679-8786-4275-803A-12DD302075DF}" srcOrd="1" destOrd="0" presId="urn:microsoft.com/office/officeart/2005/8/layout/hierarchy2"/>
    <dgm:cxn modelId="{BFB19DED-AF1B-4C9D-88E5-192CA4A0AB11}" type="presOf" srcId="{A83C7A3D-DA55-462D-AFD5-E9096CA411FD}" destId="{21AD9FD9-396C-4188-9DAE-C79767B35ED8}" srcOrd="0" destOrd="0" presId="urn:microsoft.com/office/officeart/2005/8/layout/hierarchy2"/>
    <dgm:cxn modelId="{8069ECD8-05C8-4754-A696-D52382781FE3}" type="presOf" srcId="{D9113C63-3E78-4359-AE10-1DADA3A2C0F9}" destId="{667390A9-33FF-481A-B47F-A58D85C4D7A1}" srcOrd="0" destOrd="0" presId="urn:microsoft.com/office/officeart/2005/8/layout/hierarchy2"/>
    <dgm:cxn modelId="{DCD86506-7CB9-41FC-8D40-01392D8F79EE}" type="presParOf" srcId="{2FA2BB5C-EFD6-416F-81BF-3D3AEA2731A8}" destId="{F2A07E47-6C3F-4D06-A519-4615DCAFDB4B}" srcOrd="0" destOrd="0" presId="urn:microsoft.com/office/officeart/2005/8/layout/hierarchy2"/>
    <dgm:cxn modelId="{5EE0A3E8-2D1D-44D1-AAF5-96A21B46D11A}" type="presParOf" srcId="{F2A07E47-6C3F-4D06-A519-4615DCAFDB4B}" destId="{21AD9FD9-396C-4188-9DAE-C79767B35ED8}" srcOrd="0" destOrd="0" presId="urn:microsoft.com/office/officeart/2005/8/layout/hierarchy2"/>
    <dgm:cxn modelId="{1750B33E-94A6-4DA1-8DF7-6ABA2160D801}" type="presParOf" srcId="{F2A07E47-6C3F-4D06-A519-4615DCAFDB4B}" destId="{140AB80A-51CC-4A2C-8026-81EC139647BA}" srcOrd="1" destOrd="0" presId="urn:microsoft.com/office/officeart/2005/8/layout/hierarchy2"/>
    <dgm:cxn modelId="{3ABA0EE6-FADF-4EF2-8C8A-70365239381F}" type="presParOf" srcId="{140AB80A-51CC-4A2C-8026-81EC139647BA}" destId="{D98A42C9-D769-4985-AB06-7D725E9E20D8}" srcOrd="0" destOrd="0" presId="urn:microsoft.com/office/officeart/2005/8/layout/hierarchy2"/>
    <dgm:cxn modelId="{E970040C-92CA-411B-95BF-374406452F42}" type="presParOf" srcId="{D98A42C9-D769-4985-AB06-7D725E9E20D8}" destId="{6725B6B9-460B-4B7D-A4F9-0B3BDD600127}" srcOrd="0" destOrd="0" presId="urn:microsoft.com/office/officeart/2005/8/layout/hierarchy2"/>
    <dgm:cxn modelId="{3CDF9EF8-4E95-4661-AF4C-9C23DAA84F42}" type="presParOf" srcId="{140AB80A-51CC-4A2C-8026-81EC139647BA}" destId="{616BD6B7-44CC-45C4-B0BA-8CF95D5FB4C6}" srcOrd="1" destOrd="0" presId="urn:microsoft.com/office/officeart/2005/8/layout/hierarchy2"/>
    <dgm:cxn modelId="{1B3DDA5B-C9F0-4BDA-BC6C-43AEFE9A95C8}" type="presParOf" srcId="{616BD6B7-44CC-45C4-B0BA-8CF95D5FB4C6}" destId="{9DE73C80-FE82-4FF3-947D-27FD8B337979}" srcOrd="0" destOrd="0" presId="urn:microsoft.com/office/officeart/2005/8/layout/hierarchy2"/>
    <dgm:cxn modelId="{CD29EEF5-06C3-4BC1-A586-3046599402E4}" type="presParOf" srcId="{616BD6B7-44CC-45C4-B0BA-8CF95D5FB4C6}" destId="{9771A145-4EE9-410A-95A2-C5CAB84B6306}" srcOrd="1" destOrd="0" presId="urn:microsoft.com/office/officeart/2005/8/layout/hierarchy2"/>
    <dgm:cxn modelId="{59D6D6B0-A2FE-4DFF-9BD5-FE58A7F07729}" type="presParOf" srcId="{9771A145-4EE9-410A-95A2-C5CAB84B6306}" destId="{9DB820DC-7D94-4B44-9C4D-E50164B023D2}" srcOrd="0" destOrd="0" presId="urn:microsoft.com/office/officeart/2005/8/layout/hierarchy2"/>
    <dgm:cxn modelId="{C4E0EB9C-965C-4875-AC6C-B0BE5A4268AC}" type="presParOf" srcId="{9DB820DC-7D94-4B44-9C4D-E50164B023D2}" destId="{2475D4B6-892D-42E6-B101-7A02B22CA091}" srcOrd="0" destOrd="0" presId="urn:microsoft.com/office/officeart/2005/8/layout/hierarchy2"/>
    <dgm:cxn modelId="{7E0BF673-9CB2-4B5E-8391-9C970A27BA68}" type="presParOf" srcId="{9771A145-4EE9-410A-95A2-C5CAB84B6306}" destId="{A6E607D2-BFC3-4417-B810-90DA5D8CE88A}" srcOrd="1" destOrd="0" presId="urn:microsoft.com/office/officeart/2005/8/layout/hierarchy2"/>
    <dgm:cxn modelId="{5C76DF7D-4449-47B7-9660-27B3E9906972}" type="presParOf" srcId="{A6E607D2-BFC3-4417-B810-90DA5D8CE88A}" destId="{4745A977-0F20-4FA1-A868-AB47A52025F6}" srcOrd="0" destOrd="0" presId="urn:microsoft.com/office/officeart/2005/8/layout/hierarchy2"/>
    <dgm:cxn modelId="{AA538BE9-0A88-4B37-892A-7F87C6BA9079}" type="presParOf" srcId="{A6E607D2-BFC3-4417-B810-90DA5D8CE88A}" destId="{74F28BA5-3AB6-43EF-BC8A-9CFCC2A159A2}" srcOrd="1" destOrd="0" presId="urn:microsoft.com/office/officeart/2005/8/layout/hierarchy2"/>
    <dgm:cxn modelId="{69D974A7-B58D-4662-BF68-C4461FB2D7B4}" type="presParOf" srcId="{140AB80A-51CC-4A2C-8026-81EC139647BA}" destId="{47A88443-5DAF-4445-91E1-66111C2A8835}" srcOrd="2" destOrd="0" presId="urn:microsoft.com/office/officeart/2005/8/layout/hierarchy2"/>
    <dgm:cxn modelId="{20225906-2290-40C1-B256-0FFE989BD1D9}" type="presParOf" srcId="{47A88443-5DAF-4445-91E1-66111C2A8835}" destId="{98A1F06B-3B76-431A-B876-19F6E8D6CE74}" srcOrd="0" destOrd="0" presId="urn:microsoft.com/office/officeart/2005/8/layout/hierarchy2"/>
    <dgm:cxn modelId="{CE745125-9F3A-467F-853F-FD768DA9D5DE}" type="presParOf" srcId="{140AB80A-51CC-4A2C-8026-81EC139647BA}" destId="{60475263-BF1C-4A75-A293-51369B945C1D}" srcOrd="3" destOrd="0" presId="urn:microsoft.com/office/officeart/2005/8/layout/hierarchy2"/>
    <dgm:cxn modelId="{EFE22F7F-15BE-4B5C-842B-5B6E47C167A6}" type="presParOf" srcId="{60475263-BF1C-4A75-A293-51369B945C1D}" destId="{90BA92BF-855A-46B4-94F3-950E95E23EA5}" srcOrd="0" destOrd="0" presId="urn:microsoft.com/office/officeart/2005/8/layout/hierarchy2"/>
    <dgm:cxn modelId="{2291041D-E10C-40B1-8806-31029F5F5933}" type="presParOf" srcId="{60475263-BF1C-4A75-A293-51369B945C1D}" destId="{DAB209D6-E939-4CF9-89FA-7DDD361AF70A}" srcOrd="1" destOrd="0" presId="urn:microsoft.com/office/officeart/2005/8/layout/hierarchy2"/>
    <dgm:cxn modelId="{8F068573-B0CD-4BC1-BBAC-7B33BFF76055}" type="presParOf" srcId="{DAB209D6-E939-4CF9-89FA-7DDD361AF70A}" destId="{EA8A2168-0B8F-4D5C-8DC8-64E721416A1F}" srcOrd="0" destOrd="0" presId="urn:microsoft.com/office/officeart/2005/8/layout/hierarchy2"/>
    <dgm:cxn modelId="{6CBBCB70-3DCC-4F51-A316-BE8F2B439460}" type="presParOf" srcId="{EA8A2168-0B8F-4D5C-8DC8-64E721416A1F}" destId="{9F84038D-0152-4F22-92AB-AC054EBC9309}" srcOrd="0" destOrd="0" presId="urn:microsoft.com/office/officeart/2005/8/layout/hierarchy2"/>
    <dgm:cxn modelId="{AF29AEE5-0E39-4DA2-A4E4-C4B0CB27ED6B}" type="presParOf" srcId="{DAB209D6-E939-4CF9-89FA-7DDD361AF70A}" destId="{807EDFD4-9B82-4EDA-8CBF-203259843DE6}" srcOrd="1" destOrd="0" presId="urn:microsoft.com/office/officeart/2005/8/layout/hierarchy2"/>
    <dgm:cxn modelId="{2E416620-71E4-4588-A3B5-D1A99AD8A623}" type="presParOf" srcId="{807EDFD4-9B82-4EDA-8CBF-203259843DE6}" destId="{667390A9-33FF-481A-B47F-A58D85C4D7A1}" srcOrd="0" destOrd="0" presId="urn:microsoft.com/office/officeart/2005/8/layout/hierarchy2"/>
    <dgm:cxn modelId="{A15A1D21-5F16-4235-BF8A-D9F70AA551CE}" type="presParOf" srcId="{807EDFD4-9B82-4EDA-8CBF-203259843DE6}" destId="{E77A97A6-CFB9-4FEE-A6A2-3D79E9A421BD}" srcOrd="1" destOrd="0" presId="urn:microsoft.com/office/officeart/2005/8/layout/hierarchy2"/>
    <dgm:cxn modelId="{833AF7B1-FDE9-4C7F-94E6-4E489AA45888}" type="presParOf" srcId="{140AB80A-51CC-4A2C-8026-81EC139647BA}" destId="{678550A8-E472-40F2-B758-6E5335A1DFD8}" srcOrd="4" destOrd="0" presId="urn:microsoft.com/office/officeart/2005/8/layout/hierarchy2"/>
    <dgm:cxn modelId="{E785C29B-A5D9-4061-B4DA-9798EE59CA92}" type="presParOf" srcId="{678550A8-E472-40F2-B758-6E5335A1DFD8}" destId="{3BE2FF54-B469-4EF4-B62A-DD576BAB014C}" srcOrd="0" destOrd="0" presId="urn:microsoft.com/office/officeart/2005/8/layout/hierarchy2"/>
    <dgm:cxn modelId="{707D2699-CA32-4BC5-A4F0-8259631D53F9}" type="presParOf" srcId="{140AB80A-51CC-4A2C-8026-81EC139647BA}" destId="{3E15B917-36E1-4874-B196-34C47ED4CAF3}" srcOrd="5" destOrd="0" presId="urn:microsoft.com/office/officeart/2005/8/layout/hierarchy2"/>
    <dgm:cxn modelId="{F75FF97A-9B13-4B8E-8FF8-E6DEC842E17D}" type="presParOf" srcId="{3E15B917-36E1-4874-B196-34C47ED4CAF3}" destId="{AC646492-4974-4E98-B4A0-BA9AC77FF1DE}" srcOrd="0" destOrd="0" presId="urn:microsoft.com/office/officeart/2005/8/layout/hierarchy2"/>
    <dgm:cxn modelId="{B122C477-7CDD-460A-8513-532485D10BE6}" type="presParOf" srcId="{3E15B917-36E1-4874-B196-34C47ED4CAF3}" destId="{E64D96B9-497B-4B99-9603-AAFA4ADDEE26}" srcOrd="1" destOrd="0" presId="urn:microsoft.com/office/officeart/2005/8/layout/hierarchy2"/>
    <dgm:cxn modelId="{AB6AB772-8295-4FBD-B68B-E20BD807A1F4}" type="presParOf" srcId="{E64D96B9-497B-4B99-9603-AAFA4ADDEE26}" destId="{0DC6FD9C-933C-4D93-B74C-2F9E8F8BDC7C}" srcOrd="0" destOrd="0" presId="urn:microsoft.com/office/officeart/2005/8/layout/hierarchy2"/>
    <dgm:cxn modelId="{18E55468-621E-4C6C-84FA-214F4D80ADF2}" type="presParOf" srcId="{0DC6FD9C-933C-4D93-B74C-2F9E8F8BDC7C}" destId="{60BD1679-8786-4275-803A-12DD302075DF}" srcOrd="0" destOrd="0" presId="urn:microsoft.com/office/officeart/2005/8/layout/hierarchy2"/>
    <dgm:cxn modelId="{31EC0919-F2AD-45CD-980E-0FFCB1F6254A}" type="presParOf" srcId="{E64D96B9-497B-4B99-9603-AAFA4ADDEE26}" destId="{D1CAEDC2-EB4B-455F-9958-40941985F0CB}" srcOrd="1" destOrd="0" presId="urn:microsoft.com/office/officeart/2005/8/layout/hierarchy2"/>
    <dgm:cxn modelId="{FF8C417F-D160-4C0D-A9AC-A0DB8A39C9F3}" type="presParOf" srcId="{D1CAEDC2-EB4B-455F-9958-40941985F0CB}" destId="{1E5A57CD-87F1-44BE-91FB-27C04771351A}" srcOrd="0" destOrd="0" presId="urn:microsoft.com/office/officeart/2005/8/layout/hierarchy2"/>
    <dgm:cxn modelId="{0E8A0CC3-863E-44AF-A99D-BFEE0F947CD6}" type="presParOf" srcId="{D1CAEDC2-EB4B-455F-9958-40941985F0CB}" destId="{6F0F1C0F-A550-415E-AD47-38C7BC5AD71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50AE5E-F4B6-4774-B461-DE3D9014BC5F}"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VE"/>
        </a:p>
      </dgm:t>
    </dgm:pt>
    <dgm:pt modelId="{A8FA3BBE-258B-489A-8906-6820420E5CA0}">
      <dgm:prSet/>
      <dgm:spPr/>
      <dgm:t>
        <a:bodyPr/>
        <a:lstStyle/>
        <a:p>
          <a:pPr algn="just" rtl="0"/>
          <a:r>
            <a:rPr lang="es-VE" dirty="0" smtClean="0"/>
            <a:t>HTA es el factor de riesgo más fuerte para EVC, la edad y la presencia de otros factores de riesgo pueden modificar la ocurrencia de los mismos.</a:t>
          </a:r>
          <a:endParaRPr lang="es-VE" dirty="0"/>
        </a:p>
      </dgm:t>
    </dgm:pt>
    <dgm:pt modelId="{3878EC0D-C2C8-4FB6-9821-895C8028EE7D}" type="parTrans" cxnId="{294D4F01-6D0A-4A58-9285-A361597BE529}">
      <dgm:prSet/>
      <dgm:spPr/>
      <dgm:t>
        <a:bodyPr/>
        <a:lstStyle/>
        <a:p>
          <a:endParaRPr lang="es-VE"/>
        </a:p>
      </dgm:t>
    </dgm:pt>
    <dgm:pt modelId="{C1BACEA2-B156-4444-95FE-9D3F03D2CB44}" type="sibTrans" cxnId="{294D4F01-6D0A-4A58-9285-A361597BE529}">
      <dgm:prSet/>
      <dgm:spPr/>
      <dgm:t>
        <a:bodyPr/>
        <a:lstStyle/>
        <a:p>
          <a:endParaRPr lang="es-VE"/>
        </a:p>
      </dgm:t>
    </dgm:pt>
    <dgm:pt modelId="{A8863709-E5FA-4AB2-942F-C522EF23320E}">
      <dgm:prSet/>
      <dgm:spPr/>
      <dgm:t>
        <a:bodyPr/>
        <a:lstStyle/>
        <a:p>
          <a:pPr algn="just" rtl="0"/>
          <a:r>
            <a:rPr lang="es-VE" dirty="0" smtClean="0"/>
            <a:t>El deterioro de la función cardiaca, manifiesta u oculta, aumenta la incidencia de EVC, independientemente de los valores de PA.</a:t>
          </a:r>
          <a:endParaRPr lang="es-VE" dirty="0"/>
        </a:p>
      </dgm:t>
    </dgm:pt>
    <dgm:pt modelId="{A9F92D26-9237-4C61-A31E-F0E00840E1F8}" type="parTrans" cxnId="{B2F959E9-4E10-429D-B67B-68A6D62B27C6}">
      <dgm:prSet/>
      <dgm:spPr/>
      <dgm:t>
        <a:bodyPr/>
        <a:lstStyle/>
        <a:p>
          <a:endParaRPr lang="es-VE"/>
        </a:p>
      </dgm:t>
    </dgm:pt>
    <dgm:pt modelId="{AE8A32E5-AC84-4D64-BC70-7572F0B35DF7}" type="sibTrans" cxnId="{B2F959E9-4E10-429D-B67B-68A6D62B27C6}">
      <dgm:prSet/>
      <dgm:spPr/>
      <dgm:t>
        <a:bodyPr/>
        <a:lstStyle/>
        <a:p>
          <a:endParaRPr lang="es-VE"/>
        </a:p>
      </dgm:t>
    </dgm:pt>
    <dgm:pt modelId="{03EDE04B-D580-4CC8-AC52-864D6694BBDB}" type="pres">
      <dgm:prSet presAssocID="{9050AE5E-F4B6-4774-B461-DE3D9014BC5F}" presName="linear" presStyleCnt="0">
        <dgm:presLayoutVars>
          <dgm:animLvl val="lvl"/>
          <dgm:resizeHandles val="exact"/>
        </dgm:presLayoutVars>
      </dgm:prSet>
      <dgm:spPr/>
      <dgm:t>
        <a:bodyPr/>
        <a:lstStyle/>
        <a:p>
          <a:endParaRPr lang="es-VE"/>
        </a:p>
      </dgm:t>
    </dgm:pt>
    <dgm:pt modelId="{2EB3CE0D-5490-4833-8157-CCFEE5A672B8}" type="pres">
      <dgm:prSet presAssocID="{A8FA3BBE-258B-489A-8906-6820420E5CA0}" presName="parentText" presStyleLbl="node1" presStyleIdx="0" presStyleCnt="2">
        <dgm:presLayoutVars>
          <dgm:chMax val="0"/>
          <dgm:bulletEnabled val="1"/>
        </dgm:presLayoutVars>
      </dgm:prSet>
      <dgm:spPr/>
      <dgm:t>
        <a:bodyPr/>
        <a:lstStyle/>
        <a:p>
          <a:endParaRPr lang="es-VE"/>
        </a:p>
      </dgm:t>
    </dgm:pt>
    <dgm:pt modelId="{8C4E02CB-1E5B-4C76-B038-E4EC0620F7E3}" type="pres">
      <dgm:prSet presAssocID="{C1BACEA2-B156-4444-95FE-9D3F03D2CB44}" presName="spacer" presStyleCnt="0"/>
      <dgm:spPr/>
    </dgm:pt>
    <dgm:pt modelId="{4EFBF468-FB82-4B6D-9A3E-27E8D56FA862}" type="pres">
      <dgm:prSet presAssocID="{A8863709-E5FA-4AB2-942F-C522EF23320E}" presName="parentText" presStyleLbl="node1" presStyleIdx="1" presStyleCnt="2">
        <dgm:presLayoutVars>
          <dgm:chMax val="0"/>
          <dgm:bulletEnabled val="1"/>
        </dgm:presLayoutVars>
      </dgm:prSet>
      <dgm:spPr/>
      <dgm:t>
        <a:bodyPr/>
        <a:lstStyle/>
        <a:p>
          <a:endParaRPr lang="es-VE"/>
        </a:p>
      </dgm:t>
    </dgm:pt>
  </dgm:ptLst>
  <dgm:cxnLst>
    <dgm:cxn modelId="{294D4F01-6D0A-4A58-9285-A361597BE529}" srcId="{9050AE5E-F4B6-4774-B461-DE3D9014BC5F}" destId="{A8FA3BBE-258B-489A-8906-6820420E5CA0}" srcOrd="0" destOrd="0" parTransId="{3878EC0D-C2C8-4FB6-9821-895C8028EE7D}" sibTransId="{C1BACEA2-B156-4444-95FE-9D3F03D2CB44}"/>
    <dgm:cxn modelId="{86760304-7910-420D-8C02-2623C023C55D}" type="presOf" srcId="{9050AE5E-F4B6-4774-B461-DE3D9014BC5F}" destId="{03EDE04B-D580-4CC8-AC52-864D6694BBDB}" srcOrd="0" destOrd="0" presId="urn:microsoft.com/office/officeart/2005/8/layout/vList2"/>
    <dgm:cxn modelId="{528923DB-B3B7-492A-976F-AE89D02909DB}" type="presOf" srcId="{A8FA3BBE-258B-489A-8906-6820420E5CA0}" destId="{2EB3CE0D-5490-4833-8157-CCFEE5A672B8}" srcOrd="0" destOrd="0" presId="urn:microsoft.com/office/officeart/2005/8/layout/vList2"/>
    <dgm:cxn modelId="{B2F959E9-4E10-429D-B67B-68A6D62B27C6}" srcId="{9050AE5E-F4B6-4774-B461-DE3D9014BC5F}" destId="{A8863709-E5FA-4AB2-942F-C522EF23320E}" srcOrd="1" destOrd="0" parTransId="{A9F92D26-9237-4C61-A31E-F0E00840E1F8}" sibTransId="{AE8A32E5-AC84-4D64-BC70-7572F0B35DF7}"/>
    <dgm:cxn modelId="{589F35EA-A88C-4D15-BBEF-5953DD0B922B}" type="presOf" srcId="{A8863709-E5FA-4AB2-942F-C522EF23320E}" destId="{4EFBF468-FB82-4B6D-9A3E-27E8D56FA862}" srcOrd="0" destOrd="0" presId="urn:microsoft.com/office/officeart/2005/8/layout/vList2"/>
    <dgm:cxn modelId="{AC2FDAC6-25F2-48FB-B3E0-DD62348E0B88}" type="presParOf" srcId="{03EDE04B-D580-4CC8-AC52-864D6694BBDB}" destId="{2EB3CE0D-5490-4833-8157-CCFEE5A672B8}" srcOrd="0" destOrd="0" presId="urn:microsoft.com/office/officeart/2005/8/layout/vList2"/>
    <dgm:cxn modelId="{EE467E9A-BD1B-477C-94AF-927DED2FDC17}" type="presParOf" srcId="{03EDE04B-D580-4CC8-AC52-864D6694BBDB}" destId="{8C4E02CB-1E5B-4C76-B038-E4EC0620F7E3}" srcOrd="1" destOrd="0" presId="urn:microsoft.com/office/officeart/2005/8/layout/vList2"/>
    <dgm:cxn modelId="{1354F388-A1FF-42C8-99DE-F1622E44DC2A}" type="presParOf" srcId="{03EDE04B-D580-4CC8-AC52-864D6694BBDB}" destId="{4EFBF468-FB82-4B6D-9A3E-27E8D56FA86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8ACC08-4880-4920-AEFD-E9C88163A89F}"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s-VE"/>
        </a:p>
      </dgm:t>
    </dgm:pt>
    <dgm:pt modelId="{528D31FE-0C75-42FA-8D02-2BC70178CBDE}">
      <dgm:prSet custT="1"/>
      <dgm:spPr/>
      <dgm:t>
        <a:bodyPr/>
        <a:lstStyle/>
        <a:p>
          <a:pPr algn="ctr" rtl="0"/>
          <a:r>
            <a:rPr lang="es-VE" sz="2400" dirty="0" smtClean="0"/>
            <a:t>Pacientes Hipertensos, con EAC, IC y particularmente la FA aumenta el riesgo de EVC.</a:t>
          </a:r>
          <a:endParaRPr lang="es-VE" sz="2400" dirty="0"/>
        </a:p>
      </dgm:t>
    </dgm:pt>
    <dgm:pt modelId="{43B16367-BE24-4C5E-8E5E-03270013D256}" type="parTrans" cxnId="{005B68A5-7B5E-4AA3-ABA7-C56FDE1936F6}">
      <dgm:prSet/>
      <dgm:spPr/>
      <dgm:t>
        <a:bodyPr/>
        <a:lstStyle/>
        <a:p>
          <a:endParaRPr lang="es-VE"/>
        </a:p>
      </dgm:t>
    </dgm:pt>
    <dgm:pt modelId="{7C17E4CF-AF81-44FA-B3C7-DCA35937CAF1}" type="sibTrans" cxnId="{005B68A5-7B5E-4AA3-ABA7-C56FDE1936F6}">
      <dgm:prSet/>
      <dgm:spPr/>
      <dgm:t>
        <a:bodyPr/>
        <a:lstStyle/>
        <a:p>
          <a:endParaRPr lang="es-VE"/>
        </a:p>
      </dgm:t>
    </dgm:pt>
    <dgm:pt modelId="{8297750A-86A1-480B-8529-50A24FD0BD0B}">
      <dgm:prSet custT="1"/>
      <dgm:spPr/>
      <dgm:t>
        <a:bodyPr/>
        <a:lstStyle/>
        <a:p>
          <a:pPr rtl="0"/>
          <a:r>
            <a:rPr lang="es-VE" sz="2400" smtClean="0"/>
            <a:t>&gt;70  años.</a:t>
          </a:r>
          <a:endParaRPr lang="es-VE" sz="2400"/>
        </a:p>
      </dgm:t>
    </dgm:pt>
    <dgm:pt modelId="{D949440A-29CD-4B11-B535-256C1140DE69}" type="parTrans" cxnId="{CB018332-49AE-412B-823B-BC6956F91812}">
      <dgm:prSet/>
      <dgm:spPr/>
      <dgm:t>
        <a:bodyPr/>
        <a:lstStyle/>
        <a:p>
          <a:endParaRPr lang="es-VE"/>
        </a:p>
      </dgm:t>
    </dgm:pt>
    <dgm:pt modelId="{17F57565-7972-43DD-8A18-511AFA3FD5D0}" type="sibTrans" cxnId="{CB018332-49AE-412B-823B-BC6956F91812}">
      <dgm:prSet/>
      <dgm:spPr/>
      <dgm:t>
        <a:bodyPr/>
        <a:lstStyle/>
        <a:p>
          <a:endParaRPr lang="es-VE"/>
        </a:p>
      </dgm:t>
    </dgm:pt>
    <dgm:pt modelId="{C3FF7511-5947-4084-9006-1F74B8C2BA53}">
      <dgm:prSet custT="1"/>
      <dgm:spPr/>
      <dgm:t>
        <a:bodyPr/>
        <a:lstStyle/>
        <a:p>
          <a:pPr rtl="0"/>
          <a:r>
            <a:rPr lang="es-VE" sz="2400" dirty="0" smtClean="0"/>
            <a:t>Se ha sugerido que FA es un marcador de riesgo para EVC</a:t>
          </a:r>
          <a:endParaRPr lang="es-VE" sz="2400" dirty="0"/>
        </a:p>
      </dgm:t>
    </dgm:pt>
    <dgm:pt modelId="{6A1A4BB9-F76D-4DB8-9C8D-9B50A0EC4436}" type="parTrans" cxnId="{748EDCF8-CBE7-4C51-843D-F2218E723BD0}">
      <dgm:prSet/>
      <dgm:spPr/>
      <dgm:t>
        <a:bodyPr/>
        <a:lstStyle/>
        <a:p>
          <a:endParaRPr lang="es-VE"/>
        </a:p>
      </dgm:t>
    </dgm:pt>
    <dgm:pt modelId="{77B6C2AA-9F12-4709-8F9D-C2015DC988F4}" type="sibTrans" cxnId="{748EDCF8-CBE7-4C51-843D-F2218E723BD0}">
      <dgm:prSet/>
      <dgm:spPr/>
      <dgm:t>
        <a:bodyPr/>
        <a:lstStyle/>
        <a:p>
          <a:endParaRPr lang="es-VE"/>
        </a:p>
      </dgm:t>
    </dgm:pt>
    <dgm:pt modelId="{BB9DF5F4-4853-4DCF-A22F-FED999F9ADC8}">
      <dgm:prSet custT="1"/>
      <dgm:spPr/>
      <dgm:t>
        <a:bodyPr/>
        <a:lstStyle/>
        <a:p>
          <a:pPr rtl="0"/>
          <a:r>
            <a:rPr lang="es-VE" sz="2400" dirty="0" smtClean="0"/>
            <a:t>El aumento de esta incidencia es el resultado de la edad y de anormalidades cardiovasculares asociadas. </a:t>
          </a:r>
          <a:endParaRPr lang="es-VE" sz="2400" dirty="0"/>
        </a:p>
      </dgm:t>
    </dgm:pt>
    <dgm:pt modelId="{C155AC96-2947-4F80-A091-4FE0998E1E75}" type="parTrans" cxnId="{4AD21B93-627A-405A-8DCB-C65CA21ECD8B}">
      <dgm:prSet/>
      <dgm:spPr/>
      <dgm:t>
        <a:bodyPr/>
        <a:lstStyle/>
        <a:p>
          <a:endParaRPr lang="es-VE"/>
        </a:p>
      </dgm:t>
    </dgm:pt>
    <dgm:pt modelId="{8B7DCCC0-C11A-4789-A190-E163210EDA2A}" type="sibTrans" cxnId="{4AD21B93-627A-405A-8DCB-C65CA21ECD8B}">
      <dgm:prSet/>
      <dgm:spPr/>
      <dgm:t>
        <a:bodyPr/>
        <a:lstStyle/>
        <a:p>
          <a:endParaRPr lang="es-VE"/>
        </a:p>
      </dgm:t>
    </dgm:pt>
    <dgm:pt modelId="{3FC696D9-2221-4EC0-90E3-0BEE1DD41AF0}" type="pres">
      <dgm:prSet presAssocID="{D38ACC08-4880-4920-AEFD-E9C88163A89F}" presName="diagram" presStyleCnt="0">
        <dgm:presLayoutVars>
          <dgm:dir/>
          <dgm:resizeHandles val="exact"/>
        </dgm:presLayoutVars>
      </dgm:prSet>
      <dgm:spPr/>
      <dgm:t>
        <a:bodyPr/>
        <a:lstStyle/>
        <a:p>
          <a:endParaRPr lang="es-VE"/>
        </a:p>
      </dgm:t>
    </dgm:pt>
    <dgm:pt modelId="{4016E0B4-3169-46DA-80C5-41C6245B991D}" type="pres">
      <dgm:prSet presAssocID="{528D31FE-0C75-42FA-8D02-2BC70178CBDE}" presName="node" presStyleLbl="node1" presStyleIdx="0" presStyleCnt="4">
        <dgm:presLayoutVars>
          <dgm:bulletEnabled val="1"/>
        </dgm:presLayoutVars>
      </dgm:prSet>
      <dgm:spPr/>
      <dgm:t>
        <a:bodyPr/>
        <a:lstStyle/>
        <a:p>
          <a:endParaRPr lang="es-VE"/>
        </a:p>
      </dgm:t>
    </dgm:pt>
    <dgm:pt modelId="{2194749D-7F72-4008-9867-177BA42C3095}" type="pres">
      <dgm:prSet presAssocID="{7C17E4CF-AF81-44FA-B3C7-DCA35937CAF1}" presName="sibTrans" presStyleCnt="0"/>
      <dgm:spPr/>
    </dgm:pt>
    <dgm:pt modelId="{F1A45236-385E-4011-9B59-243B9174E122}" type="pres">
      <dgm:prSet presAssocID="{8297750A-86A1-480B-8529-50A24FD0BD0B}" presName="node" presStyleLbl="node1" presStyleIdx="1" presStyleCnt="4">
        <dgm:presLayoutVars>
          <dgm:bulletEnabled val="1"/>
        </dgm:presLayoutVars>
      </dgm:prSet>
      <dgm:spPr/>
      <dgm:t>
        <a:bodyPr/>
        <a:lstStyle/>
        <a:p>
          <a:endParaRPr lang="es-VE"/>
        </a:p>
      </dgm:t>
    </dgm:pt>
    <dgm:pt modelId="{0C5A2F77-E93C-42B9-8331-AFD0BF03E348}" type="pres">
      <dgm:prSet presAssocID="{17F57565-7972-43DD-8A18-511AFA3FD5D0}" presName="sibTrans" presStyleCnt="0"/>
      <dgm:spPr/>
    </dgm:pt>
    <dgm:pt modelId="{893B0061-5404-4937-8FE7-9E5D06BC9618}" type="pres">
      <dgm:prSet presAssocID="{C3FF7511-5947-4084-9006-1F74B8C2BA53}" presName="node" presStyleLbl="node1" presStyleIdx="2" presStyleCnt="4">
        <dgm:presLayoutVars>
          <dgm:bulletEnabled val="1"/>
        </dgm:presLayoutVars>
      </dgm:prSet>
      <dgm:spPr/>
      <dgm:t>
        <a:bodyPr/>
        <a:lstStyle/>
        <a:p>
          <a:endParaRPr lang="es-VE"/>
        </a:p>
      </dgm:t>
    </dgm:pt>
    <dgm:pt modelId="{F752BCC7-F2FD-427F-B91A-0E13F5CC437A}" type="pres">
      <dgm:prSet presAssocID="{77B6C2AA-9F12-4709-8F9D-C2015DC988F4}" presName="sibTrans" presStyleCnt="0"/>
      <dgm:spPr/>
    </dgm:pt>
    <dgm:pt modelId="{6F784A68-39E7-4A5A-BE58-9BD6092F4864}" type="pres">
      <dgm:prSet presAssocID="{BB9DF5F4-4853-4DCF-A22F-FED999F9ADC8}" presName="node" presStyleLbl="node1" presStyleIdx="3" presStyleCnt="4">
        <dgm:presLayoutVars>
          <dgm:bulletEnabled val="1"/>
        </dgm:presLayoutVars>
      </dgm:prSet>
      <dgm:spPr/>
      <dgm:t>
        <a:bodyPr/>
        <a:lstStyle/>
        <a:p>
          <a:endParaRPr lang="es-VE"/>
        </a:p>
      </dgm:t>
    </dgm:pt>
  </dgm:ptLst>
  <dgm:cxnLst>
    <dgm:cxn modelId="{CB018332-49AE-412B-823B-BC6956F91812}" srcId="{D38ACC08-4880-4920-AEFD-E9C88163A89F}" destId="{8297750A-86A1-480B-8529-50A24FD0BD0B}" srcOrd="1" destOrd="0" parTransId="{D949440A-29CD-4B11-B535-256C1140DE69}" sibTransId="{17F57565-7972-43DD-8A18-511AFA3FD5D0}"/>
    <dgm:cxn modelId="{4318E803-EBB3-45CB-8E1D-45DEB1A82BA8}" type="presOf" srcId="{8297750A-86A1-480B-8529-50A24FD0BD0B}" destId="{F1A45236-385E-4011-9B59-243B9174E122}" srcOrd="0" destOrd="0" presId="urn:microsoft.com/office/officeart/2005/8/layout/default"/>
    <dgm:cxn modelId="{748EDCF8-CBE7-4C51-843D-F2218E723BD0}" srcId="{D38ACC08-4880-4920-AEFD-E9C88163A89F}" destId="{C3FF7511-5947-4084-9006-1F74B8C2BA53}" srcOrd="2" destOrd="0" parTransId="{6A1A4BB9-F76D-4DB8-9C8D-9B50A0EC4436}" sibTransId="{77B6C2AA-9F12-4709-8F9D-C2015DC988F4}"/>
    <dgm:cxn modelId="{005B68A5-7B5E-4AA3-ABA7-C56FDE1936F6}" srcId="{D38ACC08-4880-4920-AEFD-E9C88163A89F}" destId="{528D31FE-0C75-42FA-8D02-2BC70178CBDE}" srcOrd="0" destOrd="0" parTransId="{43B16367-BE24-4C5E-8E5E-03270013D256}" sibTransId="{7C17E4CF-AF81-44FA-B3C7-DCA35937CAF1}"/>
    <dgm:cxn modelId="{A988FC1A-D8C7-4FD6-AC8B-43190FEE4041}" type="presOf" srcId="{C3FF7511-5947-4084-9006-1F74B8C2BA53}" destId="{893B0061-5404-4937-8FE7-9E5D06BC9618}" srcOrd="0" destOrd="0" presId="urn:microsoft.com/office/officeart/2005/8/layout/default"/>
    <dgm:cxn modelId="{E732C05A-4154-4F7B-B46C-7AFB750BE0E1}" type="presOf" srcId="{D38ACC08-4880-4920-AEFD-E9C88163A89F}" destId="{3FC696D9-2221-4EC0-90E3-0BEE1DD41AF0}" srcOrd="0" destOrd="0" presId="urn:microsoft.com/office/officeart/2005/8/layout/default"/>
    <dgm:cxn modelId="{4AD21B93-627A-405A-8DCB-C65CA21ECD8B}" srcId="{D38ACC08-4880-4920-AEFD-E9C88163A89F}" destId="{BB9DF5F4-4853-4DCF-A22F-FED999F9ADC8}" srcOrd="3" destOrd="0" parTransId="{C155AC96-2947-4F80-A091-4FE0998E1E75}" sibTransId="{8B7DCCC0-C11A-4789-A190-E163210EDA2A}"/>
    <dgm:cxn modelId="{0D902932-1C9C-4ABE-9E10-32A3ACDB0C45}" type="presOf" srcId="{BB9DF5F4-4853-4DCF-A22F-FED999F9ADC8}" destId="{6F784A68-39E7-4A5A-BE58-9BD6092F4864}" srcOrd="0" destOrd="0" presId="urn:microsoft.com/office/officeart/2005/8/layout/default"/>
    <dgm:cxn modelId="{D2991FBC-7D2A-47B6-BDC3-4556FC656798}" type="presOf" srcId="{528D31FE-0C75-42FA-8D02-2BC70178CBDE}" destId="{4016E0B4-3169-46DA-80C5-41C6245B991D}" srcOrd="0" destOrd="0" presId="urn:microsoft.com/office/officeart/2005/8/layout/default"/>
    <dgm:cxn modelId="{418370CB-3E0A-4B6C-B657-BE3BBAE218A7}" type="presParOf" srcId="{3FC696D9-2221-4EC0-90E3-0BEE1DD41AF0}" destId="{4016E0B4-3169-46DA-80C5-41C6245B991D}" srcOrd="0" destOrd="0" presId="urn:microsoft.com/office/officeart/2005/8/layout/default"/>
    <dgm:cxn modelId="{91EB157F-B91F-45F4-8DED-5056333A5058}" type="presParOf" srcId="{3FC696D9-2221-4EC0-90E3-0BEE1DD41AF0}" destId="{2194749D-7F72-4008-9867-177BA42C3095}" srcOrd="1" destOrd="0" presId="urn:microsoft.com/office/officeart/2005/8/layout/default"/>
    <dgm:cxn modelId="{6C6195B5-F04C-42AA-BD30-28B18DC19B2E}" type="presParOf" srcId="{3FC696D9-2221-4EC0-90E3-0BEE1DD41AF0}" destId="{F1A45236-385E-4011-9B59-243B9174E122}" srcOrd="2" destOrd="0" presId="urn:microsoft.com/office/officeart/2005/8/layout/default"/>
    <dgm:cxn modelId="{D5492D6B-936E-4DEB-BCFE-81905A17C1AF}" type="presParOf" srcId="{3FC696D9-2221-4EC0-90E3-0BEE1DD41AF0}" destId="{0C5A2F77-E93C-42B9-8331-AFD0BF03E348}" srcOrd="3" destOrd="0" presId="urn:microsoft.com/office/officeart/2005/8/layout/default"/>
    <dgm:cxn modelId="{BD0A6959-3A07-489E-A379-FFB55FFA8A99}" type="presParOf" srcId="{3FC696D9-2221-4EC0-90E3-0BEE1DD41AF0}" destId="{893B0061-5404-4937-8FE7-9E5D06BC9618}" srcOrd="4" destOrd="0" presId="urn:microsoft.com/office/officeart/2005/8/layout/default"/>
    <dgm:cxn modelId="{2570A851-A6BA-417B-AEB7-CDF34DB07164}" type="presParOf" srcId="{3FC696D9-2221-4EC0-90E3-0BEE1DD41AF0}" destId="{F752BCC7-F2FD-427F-B91A-0E13F5CC437A}" srcOrd="5" destOrd="0" presId="urn:microsoft.com/office/officeart/2005/8/layout/default"/>
    <dgm:cxn modelId="{FD8DA7C9-68C2-40DA-A672-86B615B2AE43}" type="presParOf" srcId="{3FC696D9-2221-4EC0-90E3-0BEE1DD41AF0}" destId="{6F784A68-39E7-4A5A-BE58-9BD6092F4864}"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A6C211D-575F-4A60-853E-49D380E740E8}"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VE"/>
        </a:p>
      </dgm:t>
    </dgm:pt>
    <dgm:pt modelId="{E20ED4B8-5D2C-4B32-9A45-0F5B00F31EC8}">
      <dgm:prSet custT="1"/>
      <dgm:spPr/>
      <dgm:t>
        <a:bodyPr/>
        <a:lstStyle/>
        <a:p>
          <a:pPr algn="just" rtl="0"/>
          <a:r>
            <a:rPr lang="es-VE" sz="2400" dirty="0" smtClean="0"/>
            <a:t>Para resolver lo antes planteado se ha examinado  estudios previos evaluando con detalle </a:t>
          </a:r>
          <a:r>
            <a:rPr lang="es-VE" sz="2400" dirty="0" smtClean="0"/>
            <a:t>el </a:t>
          </a:r>
          <a:r>
            <a:rPr lang="es-VE" sz="2400" dirty="0" smtClean="0"/>
            <a:t>impacto relativo de la HTA, EAC, IC y la FA en la incidencia de EVC en el estudio </a:t>
          </a:r>
          <a:r>
            <a:rPr lang="es-VE" sz="2400" dirty="0" err="1" smtClean="0"/>
            <a:t>Framingham</a:t>
          </a:r>
          <a:r>
            <a:rPr lang="es-VE" sz="2400" dirty="0" smtClean="0"/>
            <a:t>.</a:t>
          </a:r>
          <a:endParaRPr lang="es-VE" sz="2400" dirty="0"/>
        </a:p>
      </dgm:t>
    </dgm:pt>
    <dgm:pt modelId="{CABD53DC-5F30-4800-AE8B-4E76FD2F2E36}" type="parTrans" cxnId="{6A68AF32-26FE-4876-B830-470E3C500262}">
      <dgm:prSet/>
      <dgm:spPr/>
      <dgm:t>
        <a:bodyPr/>
        <a:lstStyle/>
        <a:p>
          <a:endParaRPr lang="es-VE"/>
        </a:p>
      </dgm:t>
    </dgm:pt>
    <dgm:pt modelId="{0949E076-86D3-4453-85F5-8E70F046C5A0}" type="sibTrans" cxnId="{6A68AF32-26FE-4876-B830-470E3C500262}">
      <dgm:prSet/>
      <dgm:spPr/>
      <dgm:t>
        <a:bodyPr/>
        <a:lstStyle/>
        <a:p>
          <a:endParaRPr lang="es-VE"/>
        </a:p>
      </dgm:t>
    </dgm:pt>
    <dgm:pt modelId="{BDF590FE-6509-431A-89D2-284183842A36}">
      <dgm:prSet custT="1"/>
      <dgm:spPr/>
      <dgm:t>
        <a:bodyPr/>
        <a:lstStyle/>
        <a:p>
          <a:pPr algn="just" rtl="0"/>
          <a:r>
            <a:rPr lang="es-VE" sz="2400" dirty="0" smtClean="0"/>
            <a:t>Se obtuvieron datos de los 110 eventos iniciales EVC adicionalmente los casos de EAC y los de IC durante los 4 años sucesivos de seguimiento</a:t>
          </a:r>
          <a:endParaRPr lang="es-VE" sz="2400" dirty="0"/>
        </a:p>
      </dgm:t>
    </dgm:pt>
    <dgm:pt modelId="{935E2DFF-4927-43D8-BA85-BE7AD12F703D}" type="parTrans" cxnId="{69EDFC88-ACF0-43B2-B193-578699B13A15}">
      <dgm:prSet/>
      <dgm:spPr/>
      <dgm:t>
        <a:bodyPr/>
        <a:lstStyle/>
        <a:p>
          <a:endParaRPr lang="es-VE"/>
        </a:p>
      </dgm:t>
    </dgm:pt>
    <dgm:pt modelId="{E4AD30DB-3096-4BA4-B6BF-B09307632EA1}" type="sibTrans" cxnId="{69EDFC88-ACF0-43B2-B193-578699B13A15}">
      <dgm:prSet/>
      <dgm:spPr/>
      <dgm:t>
        <a:bodyPr/>
        <a:lstStyle/>
        <a:p>
          <a:endParaRPr lang="es-VE"/>
        </a:p>
      </dgm:t>
    </dgm:pt>
    <dgm:pt modelId="{D57C0121-9AE3-473B-981C-88F53DCE0C54}" type="pres">
      <dgm:prSet presAssocID="{5A6C211D-575F-4A60-853E-49D380E740E8}" presName="linear" presStyleCnt="0">
        <dgm:presLayoutVars>
          <dgm:animLvl val="lvl"/>
          <dgm:resizeHandles val="exact"/>
        </dgm:presLayoutVars>
      </dgm:prSet>
      <dgm:spPr/>
      <dgm:t>
        <a:bodyPr/>
        <a:lstStyle/>
        <a:p>
          <a:endParaRPr lang="es-VE"/>
        </a:p>
      </dgm:t>
    </dgm:pt>
    <dgm:pt modelId="{E739FE5B-CC37-4237-B881-F4F3D9B2BA4F}" type="pres">
      <dgm:prSet presAssocID="{E20ED4B8-5D2C-4B32-9A45-0F5B00F31EC8}" presName="parentText" presStyleLbl="node1" presStyleIdx="0" presStyleCnt="2">
        <dgm:presLayoutVars>
          <dgm:chMax val="0"/>
          <dgm:bulletEnabled val="1"/>
        </dgm:presLayoutVars>
      </dgm:prSet>
      <dgm:spPr/>
      <dgm:t>
        <a:bodyPr/>
        <a:lstStyle/>
        <a:p>
          <a:endParaRPr lang="es-VE"/>
        </a:p>
      </dgm:t>
    </dgm:pt>
    <dgm:pt modelId="{FBF9F71F-2762-4528-B4C0-98E876EFAEE0}" type="pres">
      <dgm:prSet presAssocID="{0949E076-86D3-4453-85F5-8E70F046C5A0}" presName="spacer" presStyleCnt="0"/>
      <dgm:spPr/>
    </dgm:pt>
    <dgm:pt modelId="{1BB91FE2-D518-4B0F-AF2C-911BF74D1D83}" type="pres">
      <dgm:prSet presAssocID="{BDF590FE-6509-431A-89D2-284183842A36}" presName="parentText" presStyleLbl="node1" presStyleIdx="1" presStyleCnt="2">
        <dgm:presLayoutVars>
          <dgm:chMax val="0"/>
          <dgm:bulletEnabled val="1"/>
        </dgm:presLayoutVars>
      </dgm:prSet>
      <dgm:spPr/>
      <dgm:t>
        <a:bodyPr/>
        <a:lstStyle/>
        <a:p>
          <a:endParaRPr lang="es-VE"/>
        </a:p>
      </dgm:t>
    </dgm:pt>
  </dgm:ptLst>
  <dgm:cxnLst>
    <dgm:cxn modelId="{6A68AF32-26FE-4876-B830-470E3C500262}" srcId="{5A6C211D-575F-4A60-853E-49D380E740E8}" destId="{E20ED4B8-5D2C-4B32-9A45-0F5B00F31EC8}" srcOrd="0" destOrd="0" parTransId="{CABD53DC-5F30-4800-AE8B-4E76FD2F2E36}" sibTransId="{0949E076-86D3-4453-85F5-8E70F046C5A0}"/>
    <dgm:cxn modelId="{A876FC48-73EA-41DF-84AB-0C6381583796}" type="presOf" srcId="{BDF590FE-6509-431A-89D2-284183842A36}" destId="{1BB91FE2-D518-4B0F-AF2C-911BF74D1D83}" srcOrd="0" destOrd="0" presId="urn:microsoft.com/office/officeart/2005/8/layout/vList2"/>
    <dgm:cxn modelId="{69EDFC88-ACF0-43B2-B193-578699B13A15}" srcId="{5A6C211D-575F-4A60-853E-49D380E740E8}" destId="{BDF590FE-6509-431A-89D2-284183842A36}" srcOrd="1" destOrd="0" parTransId="{935E2DFF-4927-43D8-BA85-BE7AD12F703D}" sibTransId="{E4AD30DB-3096-4BA4-B6BF-B09307632EA1}"/>
    <dgm:cxn modelId="{EC89B3FF-FA71-46E9-B363-2DBDEB65476C}" type="presOf" srcId="{E20ED4B8-5D2C-4B32-9A45-0F5B00F31EC8}" destId="{E739FE5B-CC37-4237-B881-F4F3D9B2BA4F}" srcOrd="0" destOrd="0" presId="urn:microsoft.com/office/officeart/2005/8/layout/vList2"/>
    <dgm:cxn modelId="{72FBC78D-E53B-4C40-9532-50B351A07FBF}" type="presOf" srcId="{5A6C211D-575F-4A60-853E-49D380E740E8}" destId="{D57C0121-9AE3-473B-981C-88F53DCE0C54}" srcOrd="0" destOrd="0" presId="urn:microsoft.com/office/officeart/2005/8/layout/vList2"/>
    <dgm:cxn modelId="{F9421B4B-0AC0-4AD1-A66D-5A0C55597441}" type="presParOf" srcId="{D57C0121-9AE3-473B-981C-88F53DCE0C54}" destId="{E739FE5B-CC37-4237-B881-F4F3D9B2BA4F}" srcOrd="0" destOrd="0" presId="urn:microsoft.com/office/officeart/2005/8/layout/vList2"/>
    <dgm:cxn modelId="{04067C61-B395-4D20-8231-F430FB60F942}" type="presParOf" srcId="{D57C0121-9AE3-473B-981C-88F53DCE0C54}" destId="{FBF9F71F-2762-4528-B4C0-98E876EFAEE0}" srcOrd="1" destOrd="0" presId="urn:microsoft.com/office/officeart/2005/8/layout/vList2"/>
    <dgm:cxn modelId="{E49E06BA-5295-40F6-94CC-8D19662E93BB}" type="presParOf" srcId="{D57C0121-9AE3-473B-981C-88F53DCE0C54}" destId="{1BB91FE2-D518-4B0F-AF2C-911BF74D1D8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EEA412C-E7D5-4A17-B08C-6664549CAF65}" type="doc">
      <dgm:prSet loTypeId="urn:microsoft.com/office/officeart/2005/8/layout/vList2" loCatId="list" qsTypeId="urn:microsoft.com/office/officeart/2005/8/quickstyle/3d9" qsCatId="3D" csTypeId="urn:microsoft.com/office/officeart/2005/8/colors/accent0_3" csCatId="mainScheme" phldr="1"/>
      <dgm:spPr/>
      <dgm:t>
        <a:bodyPr/>
        <a:lstStyle/>
        <a:p>
          <a:endParaRPr lang="es-VE"/>
        </a:p>
      </dgm:t>
    </dgm:pt>
    <dgm:pt modelId="{1D76A09D-81C3-462E-8C64-973ACF0448E8}">
      <dgm:prSet/>
      <dgm:spPr/>
      <dgm:t>
        <a:bodyPr/>
        <a:lstStyle/>
        <a:p>
          <a:pPr algn="ctr" rtl="0"/>
          <a:r>
            <a:rPr lang="es-VE" b="1" dirty="0" smtClean="0"/>
            <a:t>Establecer el análisis de la importancia relativa de HTA, EAC, IC Y FA como un contribuyente  cardiovascular para el desarrollo de EVC en edad avanzada</a:t>
          </a:r>
          <a:r>
            <a:rPr lang="es-VE" dirty="0" smtClean="0"/>
            <a:t>.</a:t>
          </a:r>
          <a:endParaRPr lang="es-VE" dirty="0"/>
        </a:p>
      </dgm:t>
    </dgm:pt>
    <dgm:pt modelId="{FD9EDAB5-71C7-4963-B7C6-5B397E317DED}" type="parTrans" cxnId="{B9E76096-E598-44AF-9BF2-F3851B076029}">
      <dgm:prSet/>
      <dgm:spPr/>
      <dgm:t>
        <a:bodyPr/>
        <a:lstStyle/>
        <a:p>
          <a:endParaRPr lang="es-VE"/>
        </a:p>
      </dgm:t>
    </dgm:pt>
    <dgm:pt modelId="{78B7A9C7-4446-4662-B95F-8DF1FABFFD61}" type="sibTrans" cxnId="{B9E76096-E598-44AF-9BF2-F3851B076029}">
      <dgm:prSet/>
      <dgm:spPr/>
      <dgm:t>
        <a:bodyPr/>
        <a:lstStyle/>
        <a:p>
          <a:endParaRPr lang="es-VE"/>
        </a:p>
      </dgm:t>
    </dgm:pt>
    <dgm:pt modelId="{322E4AC6-F384-490B-8E2B-6818EA739953}" type="pres">
      <dgm:prSet presAssocID="{1EEA412C-E7D5-4A17-B08C-6664549CAF65}" presName="linear" presStyleCnt="0">
        <dgm:presLayoutVars>
          <dgm:animLvl val="lvl"/>
          <dgm:resizeHandles val="exact"/>
        </dgm:presLayoutVars>
      </dgm:prSet>
      <dgm:spPr/>
      <dgm:t>
        <a:bodyPr/>
        <a:lstStyle/>
        <a:p>
          <a:endParaRPr lang="es-VE"/>
        </a:p>
      </dgm:t>
    </dgm:pt>
    <dgm:pt modelId="{7C89A8C6-B01F-4C87-892B-ED2F52786F2C}" type="pres">
      <dgm:prSet presAssocID="{1D76A09D-81C3-462E-8C64-973ACF0448E8}" presName="parentText" presStyleLbl="node1" presStyleIdx="0" presStyleCnt="1">
        <dgm:presLayoutVars>
          <dgm:chMax val="0"/>
          <dgm:bulletEnabled val="1"/>
        </dgm:presLayoutVars>
      </dgm:prSet>
      <dgm:spPr/>
      <dgm:t>
        <a:bodyPr/>
        <a:lstStyle/>
        <a:p>
          <a:endParaRPr lang="es-VE"/>
        </a:p>
      </dgm:t>
    </dgm:pt>
  </dgm:ptLst>
  <dgm:cxnLst>
    <dgm:cxn modelId="{671674B5-691E-41FB-BB94-7185046C5854}" type="presOf" srcId="{1D76A09D-81C3-462E-8C64-973ACF0448E8}" destId="{7C89A8C6-B01F-4C87-892B-ED2F52786F2C}" srcOrd="0" destOrd="0" presId="urn:microsoft.com/office/officeart/2005/8/layout/vList2"/>
    <dgm:cxn modelId="{B9E76096-E598-44AF-9BF2-F3851B076029}" srcId="{1EEA412C-E7D5-4A17-B08C-6664549CAF65}" destId="{1D76A09D-81C3-462E-8C64-973ACF0448E8}" srcOrd="0" destOrd="0" parTransId="{FD9EDAB5-71C7-4963-B7C6-5B397E317DED}" sibTransId="{78B7A9C7-4446-4662-B95F-8DF1FABFFD61}"/>
    <dgm:cxn modelId="{FA6D7715-7455-4CE3-8C66-6124251F8D19}" type="presOf" srcId="{1EEA412C-E7D5-4A17-B08C-6664549CAF65}" destId="{322E4AC6-F384-490B-8E2B-6818EA739953}" srcOrd="0" destOrd="0" presId="urn:microsoft.com/office/officeart/2005/8/layout/vList2"/>
    <dgm:cxn modelId="{13872154-07EB-40EF-8FC4-FA7428FB5DE3}" type="presParOf" srcId="{322E4AC6-F384-490B-8E2B-6818EA739953}" destId="{7C89A8C6-B01F-4C87-892B-ED2F52786F2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F37B3D0-12BE-46D8-945E-AC494F3C1DFF}" type="doc">
      <dgm:prSet loTypeId="urn:microsoft.com/office/officeart/2005/8/layout/radial1" loCatId="cycle" qsTypeId="urn:microsoft.com/office/officeart/2005/8/quickstyle/3d7" qsCatId="3D" csTypeId="urn:microsoft.com/office/officeart/2005/8/colors/accent0_3" csCatId="mainScheme" phldr="1"/>
      <dgm:spPr/>
      <dgm:t>
        <a:bodyPr/>
        <a:lstStyle/>
        <a:p>
          <a:endParaRPr lang="es-VE"/>
        </a:p>
      </dgm:t>
    </dgm:pt>
    <dgm:pt modelId="{C30BBE05-DEA4-43FA-809E-2DC80F587AD8}">
      <dgm:prSet phldrT="[Texto]" custT="1"/>
      <dgm:spPr/>
      <dgm:t>
        <a:bodyPr/>
        <a:lstStyle/>
        <a:p>
          <a:r>
            <a:rPr lang="es-VE" sz="2800" dirty="0" smtClean="0"/>
            <a:t>ESTUDIO FRAMINGHAM (1948)</a:t>
          </a:r>
          <a:endParaRPr lang="es-VE" sz="2800" dirty="0"/>
        </a:p>
      </dgm:t>
    </dgm:pt>
    <dgm:pt modelId="{9FD266DD-A951-4955-8AE3-F6E3EAE7BA80}" type="parTrans" cxnId="{B106C820-FAEC-4F77-8FDD-29A928AAB67B}">
      <dgm:prSet/>
      <dgm:spPr/>
      <dgm:t>
        <a:bodyPr/>
        <a:lstStyle/>
        <a:p>
          <a:endParaRPr lang="es-VE"/>
        </a:p>
      </dgm:t>
    </dgm:pt>
    <dgm:pt modelId="{F2DF047B-E983-49D0-9BDB-5FD82BFAC82C}" type="sibTrans" cxnId="{B106C820-FAEC-4F77-8FDD-29A928AAB67B}">
      <dgm:prSet/>
      <dgm:spPr/>
      <dgm:t>
        <a:bodyPr/>
        <a:lstStyle/>
        <a:p>
          <a:endParaRPr lang="es-VE"/>
        </a:p>
      </dgm:t>
    </dgm:pt>
    <dgm:pt modelId="{EDE154A0-FB33-4816-8D32-1A90B6AFE725}">
      <dgm:prSet phldrT="[Texto]" custT="1"/>
      <dgm:spPr/>
      <dgm:t>
        <a:bodyPr/>
        <a:lstStyle/>
        <a:p>
          <a:r>
            <a:rPr lang="es-VE" sz="2400" dirty="0" smtClean="0"/>
            <a:t>Examino 5.209 hombres y mujeres </a:t>
          </a:r>
          <a:endParaRPr lang="es-VE" sz="2400" dirty="0"/>
        </a:p>
      </dgm:t>
    </dgm:pt>
    <dgm:pt modelId="{3B358C82-72AD-41B2-8BEC-9D88CE9B67AA}" type="parTrans" cxnId="{96D40B40-D593-486F-B0DF-D8D95BB95A7E}">
      <dgm:prSet/>
      <dgm:spPr/>
      <dgm:t>
        <a:bodyPr/>
        <a:lstStyle/>
        <a:p>
          <a:endParaRPr lang="es-VE"/>
        </a:p>
      </dgm:t>
    </dgm:pt>
    <dgm:pt modelId="{003BC48B-33C3-47A3-B75F-80D37758BB20}" type="sibTrans" cxnId="{96D40B40-D593-486F-B0DF-D8D95BB95A7E}">
      <dgm:prSet/>
      <dgm:spPr/>
      <dgm:t>
        <a:bodyPr/>
        <a:lstStyle/>
        <a:p>
          <a:endParaRPr lang="es-VE"/>
        </a:p>
      </dgm:t>
    </dgm:pt>
    <dgm:pt modelId="{4DF93843-C104-4B31-B695-F9F7CCD677C6}">
      <dgm:prSet phldrT="[Texto]" custT="1"/>
      <dgm:spPr/>
      <dgm:t>
        <a:bodyPr/>
        <a:lstStyle/>
        <a:p>
          <a:r>
            <a:rPr lang="es-VE" sz="2400" dirty="0" smtClean="0"/>
            <a:t>Desarrollo de ECV </a:t>
          </a:r>
          <a:endParaRPr lang="es-VE" sz="2400" dirty="0"/>
        </a:p>
      </dgm:t>
    </dgm:pt>
    <dgm:pt modelId="{569586F4-BC37-4B1F-9032-08E7930E6534}" type="parTrans" cxnId="{9029D09D-A9EC-408E-8A39-1AAB5B763B6F}">
      <dgm:prSet/>
      <dgm:spPr/>
      <dgm:t>
        <a:bodyPr/>
        <a:lstStyle/>
        <a:p>
          <a:endParaRPr lang="es-VE"/>
        </a:p>
      </dgm:t>
    </dgm:pt>
    <dgm:pt modelId="{9C386219-3312-4146-B853-7E11D7B57B0E}" type="sibTrans" cxnId="{9029D09D-A9EC-408E-8A39-1AAB5B763B6F}">
      <dgm:prSet/>
      <dgm:spPr/>
      <dgm:t>
        <a:bodyPr/>
        <a:lstStyle/>
        <a:p>
          <a:endParaRPr lang="es-VE"/>
        </a:p>
      </dgm:t>
    </dgm:pt>
    <dgm:pt modelId="{EB2F2D25-2DB8-4819-9BFD-71FDD29478B1}">
      <dgm:prSet phldrT="[Texto]" custT="1"/>
      <dgm:spPr/>
      <dgm:t>
        <a:bodyPr/>
        <a:lstStyle/>
        <a:p>
          <a:r>
            <a:rPr lang="es-VE" sz="2400" dirty="0" smtClean="0"/>
            <a:t>5.070 libre de ECV. </a:t>
          </a:r>
          <a:endParaRPr lang="es-VE" sz="2400" dirty="0"/>
        </a:p>
      </dgm:t>
    </dgm:pt>
    <dgm:pt modelId="{053FD318-E386-4F6C-8549-4524E2F2E253}" type="parTrans" cxnId="{66A23EF2-7071-482A-9556-6DC8C249DB6F}">
      <dgm:prSet/>
      <dgm:spPr/>
      <dgm:t>
        <a:bodyPr/>
        <a:lstStyle/>
        <a:p>
          <a:endParaRPr lang="es-VE"/>
        </a:p>
      </dgm:t>
    </dgm:pt>
    <dgm:pt modelId="{10428CD0-E713-468D-AAE5-0150F02A2253}" type="sibTrans" cxnId="{66A23EF2-7071-482A-9556-6DC8C249DB6F}">
      <dgm:prSet/>
      <dgm:spPr/>
      <dgm:t>
        <a:bodyPr/>
        <a:lstStyle/>
        <a:p>
          <a:endParaRPr lang="es-VE"/>
        </a:p>
      </dgm:t>
    </dgm:pt>
    <dgm:pt modelId="{9C1C1F32-5FF8-426C-8419-6E6CBA295F0C}">
      <dgm:prSet phldrT="[Texto]" custT="1"/>
      <dgm:spPr/>
      <dgm:t>
        <a:bodyPr/>
        <a:lstStyle/>
        <a:p>
          <a:r>
            <a:rPr lang="es-VE" sz="2400" dirty="0" smtClean="0"/>
            <a:t>Seguimiento de 34 años bienal.</a:t>
          </a:r>
          <a:endParaRPr lang="es-VE" sz="2400" dirty="0"/>
        </a:p>
      </dgm:t>
    </dgm:pt>
    <dgm:pt modelId="{95B36784-453F-44AA-92CF-B4699BCB2B3C}" type="parTrans" cxnId="{7FF07651-F973-409F-8836-55461EF76CC4}">
      <dgm:prSet/>
      <dgm:spPr/>
      <dgm:t>
        <a:bodyPr/>
        <a:lstStyle/>
        <a:p>
          <a:endParaRPr lang="es-VE"/>
        </a:p>
      </dgm:t>
    </dgm:pt>
    <dgm:pt modelId="{3BD6BFBF-74F3-45DE-8170-3D14A9560FFE}" type="sibTrans" cxnId="{7FF07651-F973-409F-8836-55461EF76CC4}">
      <dgm:prSet/>
      <dgm:spPr/>
      <dgm:t>
        <a:bodyPr/>
        <a:lstStyle/>
        <a:p>
          <a:endParaRPr lang="es-VE"/>
        </a:p>
      </dgm:t>
    </dgm:pt>
    <dgm:pt modelId="{6D95AFCC-225D-4144-9D00-2A2E8EE4823D}" type="pres">
      <dgm:prSet presAssocID="{CF37B3D0-12BE-46D8-945E-AC494F3C1DFF}" presName="cycle" presStyleCnt="0">
        <dgm:presLayoutVars>
          <dgm:chMax val="1"/>
          <dgm:dir/>
          <dgm:animLvl val="ctr"/>
          <dgm:resizeHandles val="exact"/>
        </dgm:presLayoutVars>
      </dgm:prSet>
      <dgm:spPr/>
      <dgm:t>
        <a:bodyPr/>
        <a:lstStyle/>
        <a:p>
          <a:endParaRPr lang="es-VE"/>
        </a:p>
      </dgm:t>
    </dgm:pt>
    <dgm:pt modelId="{C7862866-1ACE-478F-9C8B-E79785CA28BA}" type="pres">
      <dgm:prSet presAssocID="{C30BBE05-DEA4-43FA-809E-2DC80F587AD8}" presName="centerShape" presStyleLbl="node0" presStyleIdx="0" presStyleCnt="1" custScaleX="217836"/>
      <dgm:spPr/>
      <dgm:t>
        <a:bodyPr/>
        <a:lstStyle/>
        <a:p>
          <a:endParaRPr lang="es-VE"/>
        </a:p>
      </dgm:t>
    </dgm:pt>
    <dgm:pt modelId="{60E0994B-A4F5-49BC-A5EC-CC17BEAC5405}" type="pres">
      <dgm:prSet presAssocID="{3B358C82-72AD-41B2-8BEC-9D88CE9B67AA}" presName="Name9" presStyleLbl="parChTrans1D2" presStyleIdx="0" presStyleCnt="4"/>
      <dgm:spPr/>
      <dgm:t>
        <a:bodyPr/>
        <a:lstStyle/>
        <a:p>
          <a:endParaRPr lang="es-VE"/>
        </a:p>
      </dgm:t>
    </dgm:pt>
    <dgm:pt modelId="{9B1A5F4E-F2AF-4D30-AAF5-290F27442570}" type="pres">
      <dgm:prSet presAssocID="{3B358C82-72AD-41B2-8BEC-9D88CE9B67AA}" presName="connTx" presStyleLbl="parChTrans1D2" presStyleIdx="0" presStyleCnt="4"/>
      <dgm:spPr/>
      <dgm:t>
        <a:bodyPr/>
        <a:lstStyle/>
        <a:p>
          <a:endParaRPr lang="es-VE"/>
        </a:p>
      </dgm:t>
    </dgm:pt>
    <dgm:pt modelId="{5BFA1352-A279-4F81-B86B-9E5DB1C40266}" type="pres">
      <dgm:prSet presAssocID="{EDE154A0-FB33-4816-8D32-1A90B6AFE725}" presName="node" presStyleLbl="node1" presStyleIdx="0" presStyleCnt="4" custScaleX="234833">
        <dgm:presLayoutVars>
          <dgm:bulletEnabled val="1"/>
        </dgm:presLayoutVars>
      </dgm:prSet>
      <dgm:spPr/>
      <dgm:t>
        <a:bodyPr/>
        <a:lstStyle/>
        <a:p>
          <a:endParaRPr lang="es-VE"/>
        </a:p>
      </dgm:t>
    </dgm:pt>
    <dgm:pt modelId="{71A90E0A-1E01-4675-BDCB-366F20763B6C}" type="pres">
      <dgm:prSet presAssocID="{569586F4-BC37-4B1F-9032-08E7930E6534}" presName="Name9" presStyleLbl="parChTrans1D2" presStyleIdx="1" presStyleCnt="4"/>
      <dgm:spPr/>
      <dgm:t>
        <a:bodyPr/>
        <a:lstStyle/>
        <a:p>
          <a:endParaRPr lang="es-VE"/>
        </a:p>
      </dgm:t>
    </dgm:pt>
    <dgm:pt modelId="{78E2DA34-991C-489F-A9F4-75D8561FF352}" type="pres">
      <dgm:prSet presAssocID="{569586F4-BC37-4B1F-9032-08E7930E6534}" presName="connTx" presStyleLbl="parChTrans1D2" presStyleIdx="1" presStyleCnt="4"/>
      <dgm:spPr/>
      <dgm:t>
        <a:bodyPr/>
        <a:lstStyle/>
        <a:p>
          <a:endParaRPr lang="es-VE"/>
        </a:p>
      </dgm:t>
    </dgm:pt>
    <dgm:pt modelId="{BC7BD220-6A76-4F61-A896-5796314F2FB8}" type="pres">
      <dgm:prSet presAssocID="{4DF93843-C104-4B31-B695-F9F7CCD677C6}" presName="node" presStyleLbl="node1" presStyleIdx="1" presStyleCnt="4" custScaleX="204756" custRadScaleRad="196320">
        <dgm:presLayoutVars>
          <dgm:bulletEnabled val="1"/>
        </dgm:presLayoutVars>
      </dgm:prSet>
      <dgm:spPr/>
      <dgm:t>
        <a:bodyPr/>
        <a:lstStyle/>
        <a:p>
          <a:endParaRPr lang="es-VE"/>
        </a:p>
      </dgm:t>
    </dgm:pt>
    <dgm:pt modelId="{CB2CA27F-FBBA-4ECE-B012-FA49CAACE32A}" type="pres">
      <dgm:prSet presAssocID="{053FD318-E386-4F6C-8549-4524E2F2E253}" presName="Name9" presStyleLbl="parChTrans1D2" presStyleIdx="2" presStyleCnt="4"/>
      <dgm:spPr/>
      <dgm:t>
        <a:bodyPr/>
        <a:lstStyle/>
        <a:p>
          <a:endParaRPr lang="es-VE"/>
        </a:p>
      </dgm:t>
    </dgm:pt>
    <dgm:pt modelId="{E7C0B13F-D8AC-4905-A4B0-BDCC733E2F70}" type="pres">
      <dgm:prSet presAssocID="{053FD318-E386-4F6C-8549-4524E2F2E253}" presName="connTx" presStyleLbl="parChTrans1D2" presStyleIdx="2" presStyleCnt="4"/>
      <dgm:spPr/>
      <dgm:t>
        <a:bodyPr/>
        <a:lstStyle/>
        <a:p>
          <a:endParaRPr lang="es-VE"/>
        </a:p>
      </dgm:t>
    </dgm:pt>
    <dgm:pt modelId="{03EB2C74-6CF7-420E-845F-DBE28667EC77}" type="pres">
      <dgm:prSet presAssocID="{EB2F2D25-2DB8-4819-9BFD-71FDD29478B1}" presName="node" presStyleLbl="node1" presStyleIdx="2" presStyleCnt="4" custScaleX="211691" custRadScaleRad="107938">
        <dgm:presLayoutVars>
          <dgm:bulletEnabled val="1"/>
        </dgm:presLayoutVars>
      </dgm:prSet>
      <dgm:spPr/>
      <dgm:t>
        <a:bodyPr/>
        <a:lstStyle/>
        <a:p>
          <a:endParaRPr lang="es-VE"/>
        </a:p>
      </dgm:t>
    </dgm:pt>
    <dgm:pt modelId="{A97D9CAE-E91A-443A-9573-0C57A7B471C3}" type="pres">
      <dgm:prSet presAssocID="{95B36784-453F-44AA-92CF-B4699BCB2B3C}" presName="Name9" presStyleLbl="parChTrans1D2" presStyleIdx="3" presStyleCnt="4"/>
      <dgm:spPr/>
      <dgm:t>
        <a:bodyPr/>
        <a:lstStyle/>
        <a:p>
          <a:endParaRPr lang="es-VE"/>
        </a:p>
      </dgm:t>
    </dgm:pt>
    <dgm:pt modelId="{15F2DF47-8E8A-4A19-AFFC-EAFF53B614AB}" type="pres">
      <dgm:prSet presAssocID="{95B36784-453F-44AA-92CF-B4699BCB2B3C}" presName="connTx" presStyleLbl="parChTrans1D2" presStyleIdx="3" presStyleCnt="4"/>
      <dgm:spPr/>
      <dgm:t>
        <a:bodyPr/>
        <a:lstStyle/>
        <a:p>
          <a:endParaRPr lang="es-VE"/>
        </a:p>
      </dgm:t>
    </dgm:pt>
    <dgm:pt modelId="{CA18AADF-A938-49C0-B940-1256B73859A8}" type="pres">
      <dgm:prSet presAssocID="{9C1C1F32-5FF8-426C-8419-6E6CBA295F0C}" presName="node" presStyleLbl="node1" presStyleIdx="3" presStyleCnt="4" custScaleX="189598" custRadScaleRad="168800">
        <dgm:presLayoutVars>
          <dgm:bulletEnabled val="1"/>
        </dgm:presLayoutVars>
      </dgm:prSet>
      <dgm:spPr/>
      <dgm:t>
        <a:bodyPr/>
        <a:lstStyle/>
        <a:p>
          <a:endParaRPr lang="es-VE"/>
        </a:p>
      </dgm:t>
    </dgm:pt>
  </dgm:ptLst>
  <dgm:cxnLst>
    <dgm:cxn modelId="{9029D09D-A9EC-408E-8A39-1AAB5B763B6F}" srcId="{C30BBE05-DEA4-43FA-809E-2DC80F587AD8}" destId="{4DF93843-C104-4B31-B695-F9F7CCD677C6}" srcOrd="1" destOrd="0" parTransId="{569586F4-BC37-4B1F-9032-08E7930E6534}" sibTransId="{9C386219-3312-4146-B853-7E11D7B57B0E}"/>
    <dgm:cxn modelId="{AA19BA56-C1B9-45B7-952B-B09486C0BC78}" type="presOf" srcId="{95B36784-453F-44AA-92CF-B4699BCB2B3C}" destId="{15F2DF47-8E8A-4A19-AFFC-EAFF53B614AB}" srcOrd="1" destOrd="0" presId="urn:microsoft.com/office/officeart/2005/8/layout/radial1"/>
    <dgm:cxn modelId="{B106C820-FAEC-4F77-8FDD-29A928AAB67B}" srcId="{CF37B3D0-12BE-46D8-945E-AC494F3C1DFF}" destId="{C30BBE05-DEA4-43FA-809E-2DC80F587AD8}" srcOrd="0" destOrd="0" parTransId="{9FD266DD-A951-4955-8AE3-F6E3EAE7BA80}" sibTransId="{F2DF047B-E983-49D0-9BDB-5FD82BFAC82C}"/>
    <dgm:cxn modelId="{7FF07651-F973-409F-8836-55461EF76CC4}" srcId="{C30BBE05-DEA4-43FA-809E-2DC80F587AD8}" destId="{9C1C1F32-5FF8-426C-8419-6E6CBA295F0C}" srcOrd="3" destOrd="0" parTransId="{95B36784-453F-44AA-92CF-B4699BCB2B3C}" sibTransId="{3BD6BFBF-74F3-45DE-8170-3D14A9560FFE}"/>
    <dgm:cxn modelId="{A7CC2FE8-2BEC-4F49-8881-AE15D61792E6}" type="presOf" srcId="{053FD318-E386-4F6C-8549-4524E2F2E253}" destId="{CB2CA27F-FBBA-4ECE-B012-FA49CAACE32A}" srcOrd="0" destOrd="0" presId="urn:microsoft.com/office/officeart/2005/8/layout/radial1"/>
    <dgm:cxn modelId="{DC9519BE-676D-49F9-97CE-B1655873DDA2}" type="presOf" srcId="{3B358C82-72AD-41B2-8BEC-9D88CE9B67AA}" destId="{60E0994B-A4F5-49BC-A5EC-CC17BEAC5405}" srcOrd="0" destOrd="0" presId="urn:microsoft.com/office/officeart/2005/8/layout/radial1"/>
    <dgm:cxn modelId="{3E4B7288-F96B-44A7-A8CB-D48D81A7EC0C}" type="presOf" srcId="{95B36784-453F-44AA-92CF-B4699BCB2B3C}" destId="{A97D9CAE-E91A-443A-9573-0C57A7B471C3}" srcOrd="0" destOrd="0" presId="urn:microsoft.com/office/officeart/2005/8/layout/radial1"/>
    <dgm:cxn modelId="{197F6EE2-4592-47A1-B5AC-927FF8A48147}" type="presOf" srcId="{C30BBE05-DEA4-43FA-809E-2DC80F587AD8}" destId="{C7862866-1ACE-478F-9C8B-E79785CA28BA}" srcOrd="0" destOrd="0" presId="urn:microsoft.com/office/officeart/2005/8/layout/radial1"/>
    <dgm:cxn modelId="{B7E01875-B858-444D-923E-B8F3FC62DE99}" type="presOf" srcId="{4DF93843-C104-4B31-B695-F9F7CCD677C6}" destId="{BC7BD220-6A76-4F61-A896-5796314F2FB8}" srcOrd="0" destOrd="0" presId="urn:microsoft.com/office/officeart/2005/8/layout/radial1"/>
    <dgm:cxn modelId="{FE8B7B40-1E4A-4DFE-AE0A-9DB3EAD6DCC5}" type="presOf" srcId="{CF37B3D0-12BE-46D8-945E-AC494F3C1DFF}" destId="{6D95AFCC-225D-4144-9D00-2A2E8EE4823D}" srcOrd="0" destOrd="0" presId="urn:microsoft.com/office/officeart/2005/8/layout/radial1"/>
    <dgm:cxn modelId="{05364169-4366-4E7F-B994-4B4F933A9BE0}" type="presOf" srcId="{569586F4-BC37-4B1F-9032-08E7930E6534}" destId="{78E2DA34-991C-489F-A9F4-75D8561FF352}" srcOrd="1" destOrd="0" presId="urn:microsoft.com/office/officeart/2005/8/layout/radial1"/>
    <dgm:cxn modelId="{440B68D7-A5E5-4B5D-9BB1-8D07A76F81B9}" type="presOf" srcId="{EB2F2D25-2DB8-4819-9BFD-71FDD29478B1}" destId="{03EB2C74-6CF7-420E-845F-DBE28667EC77}" srcOrd="0" destOrd="0" presId="urn:microsoft.com/office/officeart/2005/8/layout/radial1"/>
    <dgm:cxn modelId="{E7A5AF8F-27DB-4489-A744-653E3031ECD2}" type="presOf" srcId="{9C1C1F32-5FF8-426C-8419-6E6CBA295F0C}" destId="{CA18AADF-A938-49C0-B940-1256B73859A8}" srcOrd="0" destOrd="0" presId="urn:microsoft.com/office/officeart/2005/8/layout/radial1"/>
    <dgm:cxn modelId="{2F8F71B8-C083-409A-88DC-4FBDA7B45F92}" type="presOf" srcId="{569586F4-BC37-4B1F-9032-08E7930E6534}" destId="{71A90E0A-1E01-4675-BDCB-366F20763B6C}" srcOrd="0" destOrd="0" presId="urn:microsoft.com/office/officeart/2005/8/layout/radial1"/>
    <dgm:cxn modelId="{698F264A-F213-47F5-B068-2E7CA342F6A5}" type="presOf" srcId="{3B358C82-72AD-41B2-8BEC-9D88CE9B67AA}" destId="{9B1A5F4E-F2AF-4D30-AAF5-290F27442570}" srcOrd="1" destOrd="0" presId="urn:microsoft.com/office/officeart/2005/8/layout/radial1"/>
    <dgm:cxn modelId="{96D40B40-D593-486F-B0DF-D8D95BB95A7E}" srcId="{C30BBE05-DEA4-43FA-809E-2DC80F587AD8}" destId="{EDE154A0-FB33-4816-8D32-1A90B6AFE725}" srcOrd="0" destOrd="0" parTransId="{3B358C82-72AD-41B2-8BEC-9D88CE9B67AA}" sibTransId="{003BC48B-33C3-47A3-B75F-80D37758BB20}"/>
    <dgm:cxn modelId="{0FD462EB-1DED-4DF3-A2AC-202A97704013}" type="presOf" srcId="{053FD318-E386-4F6C-8549-4524E2F2E253}" destId="{E7C0B13F-D8AC-4905-A4B0-BDCC733E2F70}" srcOrd="1" destOrd="0" presId="urn:microsoft.com/office/officeart/2005/8/layout/radial1"/>
    <dgm:cxn modelId="{66A23EF2-7071-482A-9556-6DC8C249DB6F}" srcId="{C30BBE05-DEA4-43FA-809E-2DC80F587AD8}" destId="{EB2F2D25-2DB8-4819-9BFD-71FDD29478B1}" srcOrd="2" destOrd="0" parTransId="{053FD318-E386-4F6C-8549-4524E2F2E253}" sibTransId="{10428CD0-E713-468D-AAE5-0150F02A2253}"/>
    <dgm:cxn modelId="{1774AF45-CA0B-4B80-8978-89ABA42CCD5F}" type="presOf" srcId="{EDE154A0-FB33-4816-8D32-1A90B6AFE725}" destId="{5BFA1352-A279-4F81-B86B-9E5DB1C40266}" srcOrd="0" destOrd="0" presId="urn:microsoft.com/office/officeart/2005/8/layout/radial1"/>
    <dgm:cxn modelId="{FABCB6E1-44EC-400A-9AF0-A5EC67BEE8E2}" type="presParOf" srcId="{6D95AFCC-225D-4144-9D00-2A2E8EE4823D}" destId="{C7862866-1ACE-478F-9C8B-E79785CA28BA}" srcOrd="0" destOrd="0" presId="urn:microsoft.com/office/officeart/2005/8/layout/radial1"/>
    <dgm:cxn modelId="{6395B814-629B-4ECE-8C59-9C70B5D5C891}" type="presParOf" srcId="{6D95AFCC-225D-4144-9D00-2A2E8EE4823D}" destId="{60E0994B-A4F5-49BC-A5EC-CC17BEAC5405}" srcOrd="1" destOrd="0" presId="urn:microsoft.com/office/officeart/2005/8/layout/radial1"/>
    <dgm:cxn modelId="{0B1F0663-25C5-490F-BC69-1A8685DACE87}" type="presParOf" srcId="{60E0994B-A4F5-49BC-A5EC-CC17BEAC5405}" destId="{9B1A5F4E-F2AF-4D30-AAF5-290F27442570}" srcOrd="0" destOrd="0" presId="urn:microsoft.com/office/officeart/2005/8/layout/radial1"/>
    <dgm:cxn modelId="{A38CA82F-78ED-4287-ABD3-100A2F6E0732}" type="presParOf" srcId="{6D95AFCC-225D-4144-9D00-2A2E8EE4823D}" destId="{5BFA1352-A279-4F81-B86B-9E5DB1C40266}" srcOrd="2" destOrd="0" presId="urn:microsoft.com/office/officeart/2005/8/layout/radial1"/>
    <dgm:cxn modelId="{BE1C3CC7-7D13-43F1-800A-93DDB757D804}" type="presParOf" srcId="{6D95AFCC-225D-4144-9D00-2A2E8EE4823D}" destId="{71A90E0A-1E01-4675-BDCB-366F20763B6C}" srcOrd="3" destOrd="0" presId="urn:microsoft.com/office/officeart/2005/8/layout/radial1"/>
    <dgm:cxn modelId="{164C0C9E-7BC6-4A87-AF32-9961129D95A9}" type="presParOf" srcId="{71A90E0A-1E01-4675-BDCB-366F20763B6C}" destId="{78E2DA34-991C-489F-A9F4-75D8561FF352}" srcOrd="0" destOrd="0" presId="urn:microsoft.com/office/officeart/2005/8/layout/radial1"/>
    <dgm:cxn modelId="{B3441723-061E-4B3E-B32F-F55064CA6A8C}" type="presParOf" srcId="{6D95AFCC-225D-4144-9D00-2A2E8EE4823D}" destId="{BC7BD220-6A76-4F61-A896-5796314F2FB8}" srcOrd="4" destOrd="0" presId="urn:microsoft.com/office/officeart/2005/8/layout/radial1"/>
    <dgm:cxn modelId="{F37AAF9C-9E19-46CC-BC85-A727E9873A3D}" type="presParOf" srcId="{6D95AFCC-225D-4144-9D00-2A2E8EE4823D}" destId="{CB2CA27F-FBBA-4ECE-B012-FA49CAACE32A}" srcOrd="5" destOrd="0" presId="urn:microsoft.com/office/officeart/2005/8/layout/radial1"/>
    <dgm:cxn modelId="{70663B83-2417-4969-8074-392C5AAB4B56}" type="presParOf" srcId="{CB2CA27F-FBBA-4ECE-B012-FA49CAACE32A}" destId="{E7C0B13F-D8AC-4905-A4B0-BDCC733E2F70}" srcOrd="0" destOrd="0" presId="urn:microsoft.com/office/officeart/2005/8/layout/radial1"/>
    <dgm:cxn modelId="{9D423BC0-7089-4D66-86E0-6BC751B8BAA7}" type="presParOf" srcId="{6D95AFCC-225D-4144-9D00-2A2E8EE4823D}" destId="{03EB2C74-6CF7-420E-845F-DBE28667EC77}" srcOrd="6" destOrd="0" presId="urn:microsoft.com/office/officeart/2005/8/layout/radial1"/>
    <dgm:cxn modelId="{D77C6B70-92E4-4B7F-8B55-C6FA778C8B1C}" type="presParOf" srcId="{6D95AFCC-225D-4144-9D00-2A2E8EE4823D}" destId="{A97D9CAE-E91A-443A-9573-0C57A7B471C3}" srcOrd="7" destOrd="0" presId="urn:microsoft.com/office/officeart/2005/8/layout/radial1"/>
    <dgm:cxn modelId="{687FA2FB-E91E-443C-8C8D-E3C121A312D0}" type="presParOf" srcId="{A97D9CAE-E91A-443A-9573-0C57A7B471C3}" destId="{15F2DF47-8E8A-4A19-AFFC-EAFF53B614AB}" srcOrd="0" destOrd="0" presId="urn:microsoft.com/office/officeart/2005/8/layout/radial1"/>
    <dgm:cxn modelId="{E555C3E6-31AF-411A-A78B-45F66A5AA9FB}" type="presParOf" srcId="{6D95AFCC-225D-4144-9D00-2A2E8EE4823D}" destId="{CA18AADF-A938-49C0-B940-1256B73859A8}"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00191F-305C-4B53-A305-0C428EF0ABF2}">
      <dsp:nvSpPr>
        <dsp:cNvPr id="0" name=""/>
        <dsp:cNvSpPr/>
      </dsp:nvSpPr>
      <dsp:spPr>
        <a:xfrm>
          <a:off x="-5594397" y="-856575"/>
          <a:ext cx="6661847" cy="6661847"/>
        </a:xfrm>
        <a:prstGeom prst="blockArc">
          <a:avLst>
            <a:gd name="adj1" fmla="val 18900000"/>
            <a:gd name="adj2" fmla="val 2700000"/>
            <a:gd name="adj3" fmla="val 324"/>
          </a:avLst>
        </a:prstGeom>
        <a:noFill/>
        <a:ln w="1079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A287D09-0ACB-40B4-AB07-3E278367FE0A}">
      <dsp:nvSpPr>
        <dsp:cNvPr id="0" name=""/>
        <dsp:cNvSpPr/>
      </dsp:nvSpPr>
      <dsp:spPr>
        <a:xfrm>
          <a:off x="686879" y="494869"/>
          <a:ext cx="6973348" cy="989739"/>
        </a:xfrm>
        <a:prstGeom prst="rect">
          <a:avLst/>
        </a:prstGeom>
        <a:solidFill>
          <a:schemeClr val="accent2">
            <a:lumMod val="75000"/>
          </a:schemeClr>
        </a:solidFill>
        <a:ln>
          <a:noFill/>
        </a:ln>
        <a:effectLst>
          <a:outerShdw blurRad="50800" dist="42924"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5605" tIns="55880" rIns="55880" bIns="55880" numCol="1" spcCol="1270" anchor="ctr" anchorCtr="0">
          <a:noAutofit/>
        </a:bodyPr>
        <a:lstStyle/>
        <a:p>
          <a:pPr lvl="0" algn="ctr" defTabSz="977900">
            <a:lnSpc>
              <a:spcPct val="90000"/>
            </a:lnSpc>
            <a:spcBef>
              <a:spcPct val="0"/>
            </a:spcBef>
            <a:spcAft>
              <a:spcPct val="35000"/>
            </a:spcAft>
          </a:pPr>
          <a:r>
            <a:rPr lang="es-VE" sz="2200" kern="1200" noProof="0" dirty="0" smtClean="0">
              <a:solidFill>
                <a:schemeClr val="tx1"/>
              </a:solidFill>
              <a:latin typeface="Times New Roman" panose="02020603050405020304" pitchFamily="18" charset="0"/>
              <a:cs typeface="Times New Roman" panose="02020603050405020304" pitchFamily="18" charset="0"/>
              <a:sym typeface="Wingdings" pitchFamily="2" charset="2"/>
            </a:rPr>
            <a:t>I</a:t>
          </a:r>
          <a:r>
            <a:rPr lang="es-VE" sz="2200" kern="1200" noProof="0" dirty="0" smtClean="0">
              <a:solidFill>
                <a:schemeClr val="tx1"/>
              </a:solidFill>
              <a:latin typeface="Times New Roman" panose="02020603050405020304" pitchFamily="18" charset="0"/>
              <a:cs typeface="Times New Roman" panose="02020603050405020304" pitchFamily="18" charset="0"/>
            </a:rPr>
            <a:t>dentificar los </a:t>
          </a:r>
          <a:r>
            <a:rPr lang="es-VE" sz="2200" b="1" kern="1200" noProof="0" dirty="0" smtClean="0">
              <a:solidFill>
                <a:schemeClr val="tx1"/>
              </a:solidFill>
              <a:latin typeface="Times New Roman" panose="02020603050405020304" pitchFamily="18" charset="0"/>
              <a:cs typeface="Times New Roman" panose="02020603050405020304" pitchFamily="18" charset="0"/>
            </a:rPr>
            <a:t>factores o características comunes </a:t>
          </a:r>
          <a:r>
            <a:rPr lang="es-VE" sz="2200" kern="1200" noProof="0" dirty="0" smtClean="0">
              <a:solidFill>
                <a:schemeClr val="tx1"/>
              </a:solidFill>
              <a:latin typeface="Times New Roman" panose="02020603050405020304" pitchFamily="18" charset="0"/>
              <a:cs typeface="Times New Roman" panose="02020603050405020304" pitchFamily="18" charset="0"/>
            </a:rPr>
            <a:t>que contribuían al </a:t>
          </a:r>
          <a:r>
            <a:rPr lang="es-VE" sz="2200" b="1" kern="1200" noProof="0" dirty="0" smtClean="0">
              <a:solidFill>
                <a:schemeClr val="tx1"/>
              </a:solidFill>
              <a:latin typeface="Times New Roman" panose="02020603050405020304" pitchFamily="18" charset="0"/>
              <a:cs typeface="Times New Roman" panose="02020603050405020304" pitchFamily="18" charset="0"/>
            </a:rPr>
            <a:t>desarrollo de enfermedad cardiovascular</a:t>
          </a:r>
          <a:endParaRPr lang="es-VE" sz="2200" kern="1200" noProof="0" dirty="0">
            <a:solidFill>
              <a:schemeClr val="tx1"/>
            </a:solidFill>
          </a:endParaRPr>
        </a:p>
      </dsp:txBody>
      <dsp:txXfrm>
        <a:off x="686879" y="494869"/>
        <a:ext cx="6973348" cy="989739"/>
      </dsp:txXfrm>
    </dsp:sp>
    <dsp:sp modelId="{51FF7416-9711-4DFB-83B2-54D06BFE4AED}">
      <dsp:nvSpPr>
        <dsp:cNvPr id="0" name=""/>
        <dsp:cNvSpPr/>
      </dsp:nvSpPr>
      <dsp:spPr>
        <a:xfrm>
          <a:off x="68292" y="371152"/>
          <a:ext cx="1237174" cy="123717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9723D51-FDC0-45F2-9252-8DD6613CBCEC}">
      <dsp:nvSpPr>
        <dsp:cNvPr id="0" name=""/>
        <dsp:cNvSpPr/>
      </dsp:nvSpPr>
      <dsp:spPr>
        <a:xfrm>
          <a:off x="1046649" y="1979478"/>
          <a:ext cx="6613578" cy="989739"/>
        </a:xfrm>
        <a:prstGeom prst="rect">
          <a:avLst/>
        </a:prstGeom>
        <a:solidFill>
          <a:schemeClr val="accent3">
            <a:lumMod val="40000"/>
            <a:lumOff val="60000"/>
          </a:schemeClr>
        </a:solidFill>
        <a:ln>
          <a:noFill/>
        </a:ln>
        <a:effectLst>
          <a:outerShdw blurRad="50800" dist="42924"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5605" tIns="55880" rIns="55880" bIns="55880" numCol="1" spcCol="1270" anchor="ctr" anchorCtr="0">
          <a:noAutofit/>
        </a:bodyPr>
        <a:lstStyle/>
        <a:p>
          <a:pPr lvl="0" algn="ctr" defTabSz="977900">
            <a:lnSpc>
              <a:spcPct val="90000"/>
            </a:lnSpc>
            <a:spcBef>
              <a:spcPct val="0"/>
            </a:spcBef>
            <a:spcAft>
              <a:spcPct val="35000"/>
            </a:spcAft>
          </a:pPr>
          <a:r>
            <a:rPr lang="es-VE" sz="2200" kern="1200" noProof="0" dirty="0" smtClean="0">
              <a:solidFill>
                <a:schemeClr val="bg1"/>
              </a:solidFill>
              <a:latin typeface="Times New Roman" pitchFamily="18" charset="0"/>
              <a:cs typeface="Times New Roman" pitchFamily="18" charset="0"/>
              <a:sym typeface="Wingdings" pitchFamily="2" charset="2"/>
            </a:rPr>
            <a:t>Determinar la </a:t>
          </a:r>
          <a:r>
            <a:rPr lang="es-VE" sz="2200" b="1" kern="1200" noProof="0" dirty="0" smtClean="0">
              <a:solidFill>
                <a:schemeClr val="bg1"/>
              </a:solidFill>
              <a:latin typeface="Times New Roman" pitchFamily="18" charset="0"/>
              <a:cs typeface="Times New Roman" pitchFamily="18" charset="0"/>
              <a:sym typeface="Wingdings" pitchFamily="2" charset="2"/>
            </a:rPr>
            <a:t>incidencia de enfermedad coronaria </a:t>
          </a:r>
          <a:r>
            <a:rPr lang="es-VE" sz="2200" kern="1200" noProof="0" dirty="0" smtClean="0">
              <a:solidFill>
                <a:schemeClr val="bg1"/>
              </a:solidFill>
              <a:latin typeface="Times New Roman" pitchFamily="18" charset="0"/>
              <a:cs typeface="Times New Roman" pitchFamily="18" charset="0"/>
              <a:sym typeface="Wingdings" pitchFamily="2" charset="2"/>
            </a:rPr>
            <a:t>por edad y sexo así como los </a:t>
          </a:r>
          <a:r>
            <a:rPr lang="es-VE" sz="2200" b="1" kern="1200" noProof="0" dirty="0" smtClean="0">
              <a:solidFill>
                <a:schemeClr val="bg1"/>
              </a:solidFill>
              <a:latin typeface="Times New Roman" pitchFamily="18" charset="0"/>
              <a:cs typeface="Times New Roman" pitchFamily="18" charset="0"/>
              <a:sym typeface="Wingdings" pitchFamily="2" charset="2"/>
            </a:rPr>
            <a:t>factores de riesgo </a:t>
          </a:r>
          <a:r>
            <a:rPr lang="es-VE" sz="2200" kern="1200" noProof="0" dirty="0" smtClean="0">
              <a:solidFill>
                <a:schemeClr val="bg1"/>
              </a:solidFill>
              <a:latin typeface="Times New Roman" pitchFamily="18" charset="0"/>
              <a:cs typeface="Times New Roman" pitchFamily="18" charset="0"/>
              <a:sym typeface="Wingdings" pitchFamily="2" charset="2"/>
            </a:rPr>
            <a:t>relacionados con la misma</a:t>
          </a:r>
          <a:endParaRPr lang="es-VE" sz="2200" kern="1200" noProof="0" dirty="0">
            <a:solidFill>
              <a:schemeClr val="bg1"/>
            </a:solidFill>
          </a:endParaRPr>
        </a:p>
      </dsp:txBody>
      <dsp:txXfrm>
        <a:off x="1046649" y="1979478"/>
        <a:ext cx="6613578" cy="989739"/>
      </dsp:txXfrm>
    </dsp:sp>
    <dsp:sp modelId="{AFD3DE2F-96DD-4CDA-A9B5-C61729E3ED03}">
      <dsp:nvSpPr>
        <dsp:cNvPr id="0" name=""/>
        <dsp:cNvSpPr/>
      </dsp:nvSpPr>
      <dsp:spPr>
        <a:xfrm>
          <a:off x="428062" y="1855761"/>
          <a:ext cx="1237174" cy="123717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5954F6A-55D1-4FD3-BA57-1508E4E6E2C1}">
      <dsp:nvSpPr>
        <dsp:cNvPr id="0" name=""/>
        <dsp:cNvSpPr/>
      </dsp:nvSpPr>
      <dsp:spPr>
        <a:xfrm>
          <a:off x="686879" y="3464087"/>
          <a:ext cx="6973348" cy="989739"/>
        </a:xfrm>
        <a:prstGeom prst="rect">
          <a:avLst/>
        </a:prstGeom>
        <a:solidFill>
          <a:schemeClr val="tx2">
            <a:lumMod val="90000"/>
          </a:schemeClr>
        </a:solidFill>
        <a:ln>
          <a:solidFill>
            <a:schemeClr val="tx2">
              <a:lumMod val="90000"/>
            </a:schemeClr>
          </a:solidFill>
        </a:ln>
        <a:effectLst>
          <a:outerShdw blurRad="50800" dist="42924"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5605" tIns="55880" rIns="55880" bIns="55880" numCol="1" spcCol="1270" anchor="ctr" anchorCtr="0">
          <a:noAutofit/>
        </a:bodyPr>
        <a:lstStyle/>
        <a:p>
          <a:pPr lvl="0" algn="ctr" defTabSz="977900">
            <a:lnSpc>
              <a:spcPct val="90000"/>
            </a:lnSpc>
            <a:spcBef>
              <a:spcPct val="0"/>
            </a:spcBef>
            <a:spcAft>
              <a:spcPct val="35000"/>
            </a:spcAft>
          </a:pPr>
          <a:r>
            <a:rPr lang="es-VE" sz="2200" kern="1200" noProof="0" dirty="0" smtClean="0">
              <a:solidFill>
                <a:schemeClr val="bg1"/>
              </a:solidFill>
              <a:latin typeface="Times New Roman" pitchFamily="18" charset="0"/>
              <a:cs typeface="Times New Roman" pitchFamily="18" charset="0"/>
              <a:sym typeface="Wingdings" pitchFamily="2" charset="2"/>
            </a:rPr>
            <a:t>Determinar la </a:t>
          </a:r>
          <a:r>
            <a:rPr lang="es-VE" sz="2200" b="1" kern="1200" noProof="0" dirty="0" smtClean="0">
              <a:solidFill>
                <a:schemeClr val="bg1"/>
              </a:solidFill>
              <a:latin typeface="Times New Roman" pitchFamily="18" charset="0"/>
              <a:cs typeface="Times New Roman" pitchFamily="18" charset="0"/>
              <a:sym typeface="Wingdings" pitchFamily="2" charset="2"/>
            </a:rPr>
            <a:t>incidencia absoluta </a:t>
          </a:r>
          <a:r>
            <a:rPr lang="es-VE" sz="2200" kern="1200" noProof="0" dirty="0" smtClean="0">
              <a:solidFill>
                <a:schemeClr val="bg1"/>
              </a:solidFill>
              <a:latin typeface="Times New Roman" pitchFamily="18" charset="0"/>
              <a:cs typeface="Times New Roman" pitchFamily="18" charset="0"/>
              <a:sym typeface="Wingdings" pitchFamily="2" charset="2"/>
            </a:rPr>
            <a:t>de varias </a:t>
          </a:r>
          <a:r>
            <a:rPr lang="es-VE" sz="2200" b="1" kern="1200" noProof="0" dirty="0" smtClean="0">
              <a:solidFill>
                <a:schemeClr val="bg1"/>
              </a:solidFill>
              <a:latin typeface="Times New Roman" pitchFamily="18" charset="0"/>
              <a:cs typeface="Times New Roman" pitchFamily="18" charset="0"/>
              <a:sym typeface="Wingdings" pitchFamily="2" charset="2"/>
            </a:rPr>
            <a:t>manifestaciones de enfermedad aterosclerótica</a:t>
          </a:r>
          <a:endParaRPr lang="es-VE" sz="2200" kern="1200" noProof="0" dirty="0">
            <a:solidFill>
              <a:schemeClr val="bg1"/>
            </a:solidFill>
          </a:endParaRPr>
        </a:p>
      </dsp:txBody>
      <dsp:txXfrm>
        <a:off x="686879" y="3464087"/>
        <a:ext cx="6973348" cy="989739"/>
      </dsp:txXfrm>
    </dsp:sp>
    <dsp:sp modelId="{A592056F-DB3F-429C-BE85-1B0C6CFD5040}">
      <dsp:nvSpPr>
        <dsp:cNvPr id="0" name=""/>
        <dsp:cNvSpPr/>
      </dsp:nvSpPr>
      <dsp:spPr>
        <a:xfrm>
          <a:off x="68292" y="3340369"/>
          <a:ext cx="1237174" cy="123717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AAD2E3-301E-412E-9346-BFDB95B96D84}">
      <dsp:nvSpPr>
        <dsp:cNvPr id="0" name=""/>
        <dsp:cNvSpPr/>
      </dsp:nvSpPr>
      <dsp:spPr>
        <a:xfrm>
          <a:off x="0" y="0"/>
          <a:ext cx="7071496" cy="150971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s-VE" sz="2400" kern="1200" dirty="0" smtClean="0"/>
            <a:t>La vigilancia de </a:t>
          </a:r>
          <a:r>
            <a:rPr lang="es-VE" sz="2400" kern="1200" dirty="0" smtClean="0"/>
            <a:t>EVC </a:t>
          </a:r>
          <a:r>
            <a:rPr lang="es-VE" sz="2400" kern="1200" dirty="0" smtClean="0"/>
            <a:t>se lleva a cabo por medio del seguimiento diario de todas las admisiones  al hospital local.</a:t>
          </a:r>
          <a:endParaRPr lang="es-VE" sz="2400" kern="1200" dirty="0"/>
        </a:p>
      </dsp:txBody>
      <dsp:txXfrm>
        <a:off x="44218" y="44218"/>
        <a:ext cx="5442399" cy="1421276"/>
      </dsp:txXfrm>
    </dsp:sp>
    <dsp:sp modelId="{EB36CAA3-F81F-433A-A570-285FE64EAF62}">
      <dsp:nvSpPr>
        <dsp:cNvPr id="0" name=""/>
        <dsp:cNvSpPr/>
      </dsp:nvSpPr>
      <dsp:spPr>
        <a:xfrm>
          <a:off x="623955" y="1761331"/>
          <a:ext cx="7071496" cy="150971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s-VE" sz="2400" kern="1200" dirty="0" smtClean="0"/>
            <a:t>Si se sospechaba EVC, el paciente era evaluado en el hospital por uno de los neurólogos del estudio.</a:t>
          </a:r>
          <a:endParaRPr lang="es-VE" sz="2400" kern="1200" dirty="0"/>
        </a:p>
      </dsp:txBody>
      <dsp:txXfrm>
        <a:off x="668173" y="1805549"/>
        <a:ext cx="5377792" cy="1421276"/>
      </dsp:txXfrm>
    </dsp:sp>
    <dsp:sp modelId="{F7148039-9F78-48E3-A090-0F38115C8386}">
      <dsp:nvSpPr>
        <dsp:cNvPr id="0" name=""/>
        <dsp:cNvSpPr/>
      </dsp:nvSpPr>
      <dsp:spPr>
        <a:xfrm>
          <a:off x="1247911" y="3522662"/>
          <a:ext cx="7071496" cy="150971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s-VE" sz="2400" kern="1200" dirty="0" smtClean="0"/>
            <a:t>Signos y síntomas neurológicos eran observados por un médico del estudio en el examen bienal </a:t>
          </a:r>
          <a:r>
            <a:rPr lang="es-VE" sz="2400" kern="1200" dirty="0" smtClean="0">
              <a:sym typeface="Wingdings" panose="05000000000000000000" pitchFamily="2" charset="2"/>
            </a:rPr>
            <a:t></a:t>
          </a:r>
          <a:r>
            <a:rPr lang="es-VE" sz="2400" kern="1200" dirty="0" smtClean="0"/>
            <a:t> eran seguidos de forma detallada en la consulta neurología</a:t>
          </a:r>
          <a:endParaRPr lang="es-VE" sz="2400" kern="1200" dirty="0"/>
        </a:p>
      </dsp:txBody>
      <dsp:txXfrm>
        <a:off x="1292129" y="3566880"/>
        <a:ext cx="5377792" cy="1421276"/>
      </dsp:txXfrm>
    </dsp:sp>
    <dsp:sp modelId="{AE439DA6-6B9E-4491-A574-BB2D29276BF1}">
      <dsp:nvSpPr>
        <dsp:cNvPr id="0" name=""/>
        <dsp:cNvSpPr/>
      </dsp:nvSpPr>
      <dsp:spPr>
        <a:xfrm>
          <a:off x="6090183" y="1144865"/>
          <a:ext cx="981313" cy="981313"/>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VE" sz="3600" kern="1200"/>
        </a:p>
      </dsp:txBody>
      <dsp:txXfrm>
        <a:off x="6310978" y="1144865"/>
        <a:ext cx="539723" cy="738438"/>
      </dsp:txXfrm>
    </dsp:sp>
    <dsp:sp modelId="{D0DE4DEF-42F9-47DC-A5BA-779D269EC571}">
      <dsp:nvSpPr>
        <dsp:cNvPr id="0" name=""/>
        <dsp:cNvSpPr/>
      </dsp:nvSpPr>
      <dsp:spPr>
        <a:xfrm>
          <a:off x="6714139" y="2896131"/>
          <a:ext cx="981313" cy="981313"/>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VE" sz="3600" kern="1200"/>
        </a:p>
      </dsp:txBody>
      <dsp:txXfrm>
        <a:off x="6934934" y="2896131"/>
        <a:ext cx="539723" cy="73843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95122-EDEA-496B-A76D-EB9D74AABBC3}">
      <dsp:nvSpPr>
        <dsp:cNvPr id="0" name=""/>
        <dsp:cNvSpPr/>
      </dsp:nvSpPr>
      <dsp:spPr>
        <a:xfrm>
          <a:off x="0" y="0"/>
          <a:ext cx="7217228" cy="230232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s-VE" sz="2400" kern="1200" dirty="0" smtClean="0"/>
            <a:t>Todas las circunstancias relacionadas a todas las enfermedades y la muerte  de cada sujeto fueron evaluados por revisión de toda información médica disponible (hospital, registros médicos y los datos de la autopsia)</a:t>
          </a:r>
          <a:endParaRPr lang="es-VE" sz="2400" kern="1200" dirty="0"/>
        </a:p>
      </dsp:txBody>
      <dsp:txXfrm>
        <a:off x="67433" y="67433"/>
        <a:ext cx="4837592" cy="2167462"/>
      </dsp:txXfrm>
    </dsp:sp>
    <dsp:sp modelId="{0DF6164C-7C04-47F7-B799-3069E052E4D9}">
      <dsp:nvSpPr>
        <dsp:cNvPr id="0" name=""/>
        <dsp:cNvSpPr/>
      </dsp:nvSpPr>
      <dsp:spPr>
        <a:xfrm>
          <a:off x="1273628" y="2813956"/>
          <a:ext cx="7217228" cy="230232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s-VE" sz="2400" kern="1200" dirty="0" smtClean="0"/>
            <a:t>Datos clínicos fueron revisados por un panel de médicos </a:t>
          </a:r>
          <a:r>
            <a:rPr lang="es-VE" sz="2400" kern="1200" dirty="0" smtClean="0">
              <a:sym typeface="Wingdings" panose="05000000000000000000" pitchFamily="2" charset="2"/>
            </a:rPr>
            <a:t></a:t>
          </a:r>
          <a:r>
            <a:rPr lang="es-VE" sz="2400" kern="1200" dirty="0" smtClean="0"/>
            <a:t> determinar si cumplían los criterios mínimos para el diagnóstico de la enfermedad en estudio y para determinar la causa de muerte subyacente.</a:t>
          </a:r>
          <a:endParaRPr lang="es-VE" sz="2400" kern="1200" dirty="0"/>
        </a:p>
      </dsp:txBody>
      <dsp:txXfrm>
        <a:off x="1341061" y="2881389"/>
        <a:ext cx="4312220" cy="2167462"/>
      </dsp:txXfrm>
    </dsp:sp>
    <dsp:sp modelId="{45CF6A59-E5C5-44F2-81E7-6887AF227DD0}">
      <dsp:nvSpPr>
        <dsp:cNvPr id="0" name=""/>
        <dsp:cNvSpPr/>
      </dsp:nvSpPr>
      <dsp:spPr>
        <a:xfrm>
          <a:off x="5720715" y="1809885"/>
          <a:ext cx="1496513" cy="1496513"/>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VE" sz="3600" kern="1200"/>
        </a:p>
      </dsp:txBody>
      <dsp:txXfrm>
        <a:off x="6057430" y="1809885"/>
        <a:ext cx="823083" cy="112612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DA522-3BF3-499B-A8CB-644A46963814}">
      <dsp:nvSpPr>
        <dsp:cNvPr id="0" name=""/>
        <dsp:cNvSpPr/>
      </dsp:nvSpPr>
      <dsp:spPr>
        <a:xfrm>
          <a:off x="197155" y="863"/>
          <a:ext cx="3772558" cy="226353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VE" sz="2400" kern="1200" dirty="0" smtClean="0"/>
            <a:t>Un neurólogo revisó todos los casos sospechosos de EVC. </a:t>
          </a:r>
          <a:endParaRPr lang="es-VE" sz="2400" kern="1200" dirty="0"/>
        </a:p>
      </dsp:txBody>
      <dsp:txXfrm>
        <a:off x="197155" y="863"/>
        <a:ext cx="3772558" cy="2263535"/>
      </dsp:txXfrm>
    </dsp:sp>
    <dsp:sp modelId="{E2E74FD2-6D47-43C2-BCD1-10231F23F27A}">
      <dsp:nvSpPr>
        <dsp:cNvPr id="0" name=""/>
        <dsp:cNvSpPr/>
      </dsp:nvSpPr>
      <dsp:spPr>
        <a:xfrm>
          <a:off x="4346970" y="863"/>
          <a:ext cx="3772558" cy="226353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VE" sz="2400" kern="1200" dirty="0" smtClean="0"/>
            <a:t>Mayoría de los sujetos eran ingresado en el hospital por su médico de cabecera ante la sospecha de EVC o AIT. </a:t>
          </a:r>
          <a:endParaRPr lang="es-VE" sz="2400" kern="1200" dirty="0"/>
        </a:p>
      </dsp:txBody>
      <dsp:txXfrm>
        <a:off x="4346970" y="863"/>
        <a:ext cx="3772558" cy="2263535"/>
      </dsp:txXfrm>
    </dsp:sp>
    <dsp:sp modelId="{B55FD8EF-4754-4447-AABB-AF7ACF8C495A}">
      <dsp:nvSpPr>
        <dsp:cNvPr id="0" name=""/>
        <dsp:cNvSpPr/>
      </dsp:nvSpPr>
      <dsp:spPr>
        <a:xfrm>
          <a:off x="197155" y="2641654"/>
          <a:ext cx="3772558" cy="226353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VE" sz="2400" kern="1200" dirty="0" smtClean="0"/>
            <a:t>Desde 1981, se le realizó TC de cráneo al 84% de los casos de EVC, fue confirmado en el 54%. </a:t>
          </a:r>
          <a:endParaRPr lang="es-VE" sz="2400" kern="1200" dirty="0"/>
        </a:p>
      </dsp:txBody>
      <dsp:txXfrm>
        <a:off x="197155" y="2641654"/>
        <a:ext cx="3772558" cy="2263535"/>
      </dsp:txXfrm>
    </dsp:sp>
    <dsp:sp modelId="{700132C5-7BE8-4CE5-956B-39ECA3CD2DF0}">
      <dsp:nvSpPr>
        <dsp:cNvPr id="0" name=""/>
        <dsp:cNvSpPr/>
      </dsp:nvSpPr>
      <dsp:spPr>
        <a:xfrm>
          <a:off x="4346970" y="2641654"/>
          <a:ext cx="3772558" cy="226353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VE" sz="2400" kern="1200" dirty="0" smtClean="0"/>
            <a:t>Arteriografía cerebral fue realizada con poca frecuencia, excepto en sujetos con hemorragia subaracnoidea o estenosis </a:t>
          </a:r>
          <a:r>
            <a:rPr lang="es-VE" sz="2400" kern="1200" dirty="0" err="1" smtClean="0"/>
            <a:t>carotídea</a:t>
          </a:r>
          <a:r>
            <a:rPr lang="es-VE" sz="2400" kern="1200" dirty="0" smtClean="0"/>
            <a:t>.</a:t>
          </a:r>
          <a:endParaRPr lang="es-VE" sz="2400" kern="1200" dirty="0"/>
        </a:p>
      </dsp:txBody>
      <dsp:txXfrm>
        <a:off x="4346970" y="2641654"/>
        <a:ext cx="3772558" cy="226353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0C63A-A64A-4A90-9B89-E4B8C9739AD7}">
      <dsp:nvSpPr>
        <dsp:cNvPr id="0" name=""/>
        <dsp:cNvSpPr/>
      </dsp:nvSpPr>
      <dsp:spPr>
        <a:xfrm>
          <a:off x="0" y="312464"/>
          <a:ext cx="8556171" cy="1454456"/>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just" defTabSz="1155700" rtl="0">
            <a:lnSpc>
              <a:spcPct val="90000"/>
            </a:lnSpc>
            <a:spcBef>
              <a:spcPct val="0"/>
            </a:spcBef>
            <a:spcAft>
              <a:spcPct val="35000"/>
            </a:spcAft>
          </a:pPr>
          <a:r>
            <a:rPr lang="es-VE" sz="2600" kern="1200" dirty="0" smtClean="0"/>
            <a:t>FA se identificó en el examen bienal y buscados en la revisión de todas las hospitalizaciones. </a:t>
          </a:r>
          <a:endParaRPr lang="es-VE" sz="2600" kern="1200" dirty="0"/>
        </a:p>
      </dsp:txBody>
      <dsp:txXfrm>
        <a:off x="71001" y="383465"/>
        <a:ext cx="8414169" cy="1312454"/>
      </dsp:txXfrm>
    </dsp:sp>
    <dsp:sp modelId="{89163F5A-9CB3-46BF-8023-2E901D0AE6EF}">
      <dsp:nvSpPr>
        <dsp:cNvPr id="0" name=""/>
        <dsp:cNvSpPr/>
      </dsp:nvSpPr>
      <dsp:spPr>
        <a:xfrm>
          <a:off x="0" y="1841800"/>
          <a:ext cx="8556171" cy="1454456"/>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just" defTabSz="1155700" rtl="0">
            <a:lnSpc>
              <a:spcPct val="90000"/>
            </a:lnSpc>
            <a:spcBef>
              <a:spcPct val="0"/>
            </a:spcBef>
            <a:spcAft>
              <a:spcPct val="35000"/>
            </a:spcAft>
          </a:pPr>
          <a:r>
            <a:rPr lang="es-VE" sz="2600" kern="1200" dirty="0" smtClean="0"/>
            <a:t>“Inicio” </a:t>
          </a:r>
          <a:r>
            <a:rPr lang="es-VE" sz="2600" kern="1200" dirty="0" smtClean="0"/>
            <a:t>se consideró en el momento de la primera documentación en el electrocardiograma.</a:t>
          </a:r>
          <a:endParaRPr lang="es-VE" sz="2600" kern="1200" dirty="0"/>
        </a:p>
      </dsp:txBody>
      <dsp:txXfrm>
        <a:off x="71001" y="1912801"/>
        <a:ext cx="8414169" cy="1312454"/>
      </dsp:txXfrm>
    </dsp:sp>
    <dsp:sp modelId="{D3937953-09C7-4C32-991E-7853DC33CEF6}">
      <dsp:nvSpPr>
        <dsp:cNvPr id="0" name=""/>
        <dsp:cNvSpPr/>
      </dsp:nvSpPr>
      <dsp:spPr>
        <a:xfrm>
          <a:off x="0" y="3371136"/>
          <a:ext cx="8556171" cy="1454456"/>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just" defTabSz="1155700" rtl="0">
            <a:lnSpc>
              <a:spcPct val="90000"/>
            </a:lnSpc>
            <a:spcBef>
              <a:spcPct val="0"/>
            </a:spcBef>
            <a:spcAft>
              <a:spcPct val="35000"/>
            </a:spcAft>
          </a:pPr>
          <a:r>
            <a:rPr lang="es-VE" sz="2600" kern="1200" dirty="0" smtClean="0"/>
            <a:t>FA crónica se define como la persistencia de la alteración del ritmo desde el inicio sin documentar en electrocardiograma  aparición intermitente de un ritmo </a:t>
          </a:r>
          <a:r>
            <a:rPr lang="es-VE" sz="2600" kern="1200" dirty="0" err="1" smtClean="0"/>
            <a:t>sinusal</a:t>
          </a:r>
          <a:r>
            <a:rPr lang="es-VE" sz="2600" kern="1200" dirty="0" smtClean="0"/>
            <a:t>. </a:t>
          </a:r>
          <a:endParaRPr lang="es-VE" sz="2600" kern="1200" dirty="0"/>
        </a:p>
      </dsp:txBody>
      <dsp:txXfrm>
        <a:off x="71001" y="3442137"/>
        <a:ext cx="8414169" cy="131245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4B420-9321-47E4-B993-C4269DBBC89D}">
      <dsp:nvSpPr>
        <dsp:cNvPr id="0" name=""/>
        <dsp:cNvSpPr/>
      </dsp:nvSpPr>
      <dsp:spPr>
        <a:xfrm>
          <a:off x="0" y="0"/>
          <a:ext cx="4862511" cy="4862511"/>
        </a:xfrm>
        <a:prstGeom prst="pie">
          <a:avLst>
            <a:gd name="adj1" fmla="val 5400000"/>
            <a:gd name="adj2" fmla="val 16200000"/>
          </a:avLst>
        </a:prstGeom>
        <a:solidFill>
          <a:schemeClr val="dk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A3AB6F51-7D63-46CB-9CBE-2A50E9B616B0}">
      <dsp:nvSpPr>
        <dsp:cNvPr id="0" name=""/>
        <dsp:cNvSpPr/>
      </dsp:nvSpPr>
      <dsp:spPr>
        <a:xfrm>
          <a:off x="2431255" y="0"/>
          <a:ext cx="5779294" cy="4862511"/>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p3d extrusionH="50600">
          <a:bevelT w="101600" h="80600"/>
          <a:bevelB w="80600" h="80600"/>
        </a:sp3d>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s-VE" sz="2900" kern="1200" smtClean="0"/>
            <a:t>FA era diagnosticada por primera vez en una hospitalización por EVC, la duración de la arritmia no podría ser determinado.</a:t>
          </a:r>
          <a:endParaRPr lang="es-VE" sz="2900" kern="1200"/>
        </a:p>
      </dsp:txBody>
      <dsp:txXfrm>
        <a:off x="2431255" y="0"/>
        <a:ext cx="5779294" cy="2309692"/>
      </dsp:txXfrm>
    </dsp:sp>
    <dsp:sp modelId="{4828FA80-469A-45B1-B03B-118C1575C7A5}">
      <dsp:nvSpPr>
        <dsp:cNvPr id="0" name=""/>
        <dsp:cNvSpPr/>
      </dsp:nvSpPr>
      <dsp:spPr>
        <a:xfrm>
          <a:off x="1276409" y="2309692"/>
          <a:ext cx="2309692" cy="2309692"/>
        </a:xfrm>
        <a:prstGeom prst="pie">
          <a:avLst>
            <a:gd name="adj1" fmla="val 5400000"/>
            <a:gd name="adj2" fmla="val 16200000"/>
          </a:avLst>
        </a:prstGeom>
        <a:solidFill>
          <a:schemeClr val="dk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A7F0B097-3968-4C61-84BE-11EE53191CC6}">
      <dsp:nvSpPr>
        <dsp:cNvPr id="0" name=""/>
        <dsp:cNvSpPr/>
      </dsp:nvSpPr>
      <dsp:spPr>
        <a:xfrm>
          <a:off x="2431255" y="2309692"/>
          <a:ext cx="5779294" cy="2309692"/>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p3d extrusionH="50600">
          <a:bevelT w="101600" h="80600"/>
          <a:bevelB w="80600" h="80600"/>
        </a:sp3d>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s-VE" sz="2900" kern="1200" dirty="0" smtClean="0"/>
            <a:t>EVC no es desencadenado por la FA, la arritmia se supone que se han producido durante un tiempo provisional </a:t>
          </a:r>
          <a:r>
            <a:rPr lang="es-VE" sz="2900" kern="1200" dirty="0" smtClean="0">
              <a:sym typeface="Wingdings" panose="05000000000000000000" pitchFamily="2" charset="2"/>
            </a:rPr>
            <a:t></a:t>
          </a:r>
          <a:r>
            <a:rPr lang="es-VE" sz="2900" kern="1200" dirty="0" smtClean="0"/>
            <a:t> Anticoagulantes raramente se utilizaron.</a:t>
          </a:r>
          <a:endParaRPr lang="es-VE" sz="2900" kern="1200" dirty="0"/>
        </a:p>
      </dsp:txBody>
      <dsp:txXfrm>
        <a:off x="2431255" y="2309692"/>
        <a:ext cx="5779294" cy="230969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57D82-C05B-4FD6-96ED-E27898142F24}">
      <dsp:nvSpPr>
        <dsp:cNvPr id="0" name=""/>
        <dsp:cNvSpPr/>
      </dsp:nvSpPr>
      <dsp:spPr>
        <a:xfrm>
          <a:off x="0" y="258628"/>
          <a:ext cx="8643257" cy="133087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s-VE" sz="2400" kern="1200" dirty="0" smtClean="0"/>
            <a:t>Dado que era difícil distinguir entre infartos </a:t>
          </a:r>
          <a:r>
            <a:rPr lang="es-VE" sz="2400" kern="1200" dirty="0" err="1" smtClean="0"/>
            <a:t>trombóticos</a:t>
          </a:r>
          <a:r>
            <a:rPr lang="es-VE" sz="2400" kern="1200" dirty="0" smtClean="0"/>
            <a:t> y </a:t>
          </a:r>
          <a:r>
            <a:rPr lang="es-VE" sz="2400" kern="1200" dirty="0" err="1" smtClean="0"/>
            <a:t>embólicos</a:t>
          </a:r>
          <a:r>
            <a:rPr lang="es-VE" sz="2400" kern="1200" dirty="0" smtClean="0"/>
            <a:t>, todos EVC </a:t>
          </a:r>
          <a:r>
            <a:rPr lang="es-VE" sz="2400" kern="1200" dirty="0" smtClean="0">
              <a:sym typeface="Wingdings" panose="05000000000000000000" pitchFamily="2" charset="2"/>
            </a:rPr>
            <a:t></a:t>
          </a:r>
          <a:r>
            <a:rPr lang="es-VE" sz="2400" kern="1200" dirty="0" smtClean="0"/>
            <a:t> incluidos AIT, en las personas con FA no reumática eran contados como EVC.</a:t>
          </a:r>
          <a:endParaRPr lang="es-VE" sz="2400" kern="1200" dirty="0"/>
        </a:p>
      </dsp:txBody>
      <dsp:txXfrm>
        <a:off x="64968" y="323596"/>
        <a:ext cx="8513321" cy="1200939"/>
      </dsp:txXfrm>
    </dsp:sp>
    <dsp:sp modelId="{7674F00E-2DF3-42B1-A685-344A2673924C}">
      <dsp:nvSpPr>
        <dsp:cNvPr id="0" name=""/>
        <dsp:cNvSpPr/>
      </dsp:nvSpPr>
      <dsp:spPr>
        <a:xfrm>
          <a:off x="0" y="1776703"/>
          <a:ext cx="8643257" cy="133087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s-VE" sz="2400" kern="1200" dirty="0" smtClean="0"/>
            <a:t>Muchos de los eventos que fueron </a:t>
          </a:r>
          <a:r>
            <a:rPr lang="es-VE" sz="2400" kern="1200" dirty="0" smtClean="0"/>
            <a:t>AIT, actualmente pueden identificarse </a:t>
          </a:r>
          <a:r>
            <a:rPr lang="es-VE" sz="2400" kern="1200" dirty="0" smtClean="0"/>
            <a:t>como imagen de infarto en RM.</a:t>
          </a:r>
          <a:endParaRPr lang="es-VE" sz="2400" kern="1200" dirty="0"/>
        </a:p>
      </dsp:txBody>
      <dsp:txXfrm>
        <a:off x="64968" y="1841671"/>
        <a:ext cx="8513321" cy="1200939"/>
      </dsp:txXfrm>
    </dsp:sp>
    <dsp:sp modelId="{186BF507-FD23-4E56-A83A-ADA7BF9513BC}">
      <dsp:nvSpPr>
        <dsp:cNvPr id="0" name=""/>
        <dsp:cNvSpPr/>
      </dsp:nvSpPr>
      <dsp:spPr>
        <a:xfrm>
          <a:off x="0" y="3294778"/>
          <a:ext cx="8643257" cy="133087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s-VE" sz="2400" kern="1200" dirty="0" smtClean="0"/>
            <a:t>Clínica menor a 24 horas fueron clasificados como AIT.</a:t>
          </a:r>
          <a:endParaRPr lang="es-VE" sz="2400" kern="1200" dirty="0"/>
        </a:p>
      </dsp:txBody>
      <dsp:txXfrm>
        <a:off x="64968" y="3359746"/>
        <a:ext cx="8513321" cy="120093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E8270-DB03-41D5-856F-A5B8E5CBB658}">
      <dsp:nvSpPr>
        <dsp:cNvPr id="0" name=""/>
        <dsp:cNvSpPr/>
      </dsp:nvSpPr>
      <dsp:spPr>
        <a:xfrm>
          <a:off x="0" y="2833"/>
          <a:ext cx="8552543" cy="1609938"/>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es-VE" sz="2800" kern="1200" dirty="0" smtClean="0"/>
            <a:t>EVC hemorrágico se presento en 11.6% de los casos </a:t>
          </a:r>
          <a:r>
            <a:rPr lang="es-VE" sz="2800" kern="1200" dirty="0" smtClean="0">
              <a:sym typeface="Wingdings" panose="05000000000000000000" pitchFamily="2" charset="2"/>
            </a:rPr>
            <a:t></a:t>
          </a:r>
          <a:r>
            <a:rPr lang="es-VE" sz="2800" kern="1200" dirty="0" smtClean="0"/>
            <a:t> Excluido del análisis de los resultados.</a:t>
          </a:r>
          <a:endParaRPr lang="es-VE" sz="2800" kern="1200" dirty="0"/>
        </a:p>
      </dsp:txBody>
      <dsp:txXfrm>
        <a:off x="78591" y="81424"/>
        <a:ext cx="8395361" cy="1452756"/>
      </dsp:txXfrm>
    </dsp:sp>
    <dsp:sp modelId="{85E98D6D-1125-4D2C-BD03-A82FA2A1FDE2}">
      <dsp:nvSpPr>
        <dsp:cNvPr id="0" name=""/>
        <dsp:cNvSpPr/>
      </dsp:nvSpPr>
      <dsp:spPr>
        <a:xfrm>
          <a:off x="0" y="1624359"/>
          <a:ext cx="8552543" cy="1609938"/>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es-VE" sz="2800" kern="1200" dirty="0" smtClean="0"/>
            <a:t>Excepción de embolia cerebral (aumenta en frecuencia con la edad avanzada).</a:t>
          </a:r>
          <a:endParaRPr lang="es-VE" sz="2800" kern="1200" dirty="0"/>
        </a:p>
      </dsp:txBody>
      <dsp:txXfrm>
        <a:off x="78591" y="1702950"/>
        <a:ext cx="8395361" cy="1452756"/>
      </dsp:txXfrm>
    </dsp:sp>
    <dsp:sp modelId="{6C214110-DA68-46E5-9C22-D2857F7535C5}">
      <dsp:nvSpPr>
        <dsp:cNvPr id="0" name=""/>
        <dsp:cNvSpPr/>
      </dsp:nvSpPr>
      <dsp:spPr>
        <a:xfrm>
          <a:off x="0" y="3245885"/>
          <a:ext cx="8552543" cy="1609938"/>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es-VE" sz="2800" kern="1200" dirty="0" smtClean="0"/>
            <a:t>Subtipos  EVC </a:t>
          </a:r>
          <a:r>
            <a:rPr lang="es-VE" sz="2800" kern="1200" dirty="0" smtClean="0">
              <a:sym typeface="Wingdings" panose="05000000000000000000" pitchFamily="2" charset="2"/>
            </a:rPr>
            <a:t></a:t>
          </a:r>
          <a:r>
            <a:rPr lang="es-VE" sz="2800" kern="1200" dirty="0" smtClean="0"/>
            <a:t> hemorragia </a:t>
          </a:r>
          <a:r>
            <a:rPr lang="es-VE" sz="2800" kern="1200" dirty="0" err="1" smtClean="0"/>
            <a:t>intracerebral</a:t>
          </a:r>
          <a:r>
            <a:rPr lang="es-VE" sz="2800" kern="1200" dirty="0" smtClean="0"/>
            <a:t>, hemorragia subaracnoidea, infarto cerebral, AIT se produjeron en proporciones aproximadamente iguales en las personas con edades 35-64 y 65-94 años. </a:t>
          </a:r>
          <a:endParaRPr lang="es-VE" sz="2800" kern="1200" dirty="0"/>
        </a:p>
      </dsp:txBody>
      <dsp:txXfrm>
        <a:off x="78591" y="3324476"/>
        <a:ext cx="8395361" cy="145275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B06CD-D76E-4935-BCEF-221CE56155CB}">
      <dsp:nvSpPr>
        <dsp:cNvPr id="0" name=""/>
        <dsp:cNvSpPr/>
      </dsp:nvSpPr>
      <dsp:spPr>
        <a:xfrm>
          <a:off x="266376" y="750"/>
          <a:ext cx="3853505" cy="231210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VE" sz="2400" kern="1200" dirty="0" smtClean="0"/>
            <a:t>EAC e </a:t>
          </a:r>
          <a:r>
            <a:rPr lang="es-VE" sz="2400" kern="1200" dirty="0" smtClean="0"/>
            <a:t>IC </a:t>
          </a:r>
          <a:r>
            <a:rPr lang="es-VE" sz="2400" kern="1200" dirty="0" smtClean="0"/>
            <a:t>fueron definida </a:t>
          </a:r>
          <a:r>
            <a:rPr lang="es-VE" sz="2400" kern="1200" dirty="0" smtClean="0"/>
            <a:t>en otro apartado del FHS.</a:t>
          </a:r>
          <a:endParaRPr lang="es-VE" sz="2400" kern="1200" dirty="0"/>
        </a:p>
      </dsp:txBody>
      <dsp:txXfrm>
        <a:off x="266376" y="750"/>
        <a:ext cx="3853505" cy="2312103"/>
      </dsp:txXfrm>
    </dsp:sp>
    <dsp:sp modelId="{0BF6119D-E8EE-4325-A486-66E59C18A36F}">
      <dsp:nvSpPr>
        <dsp:cNvPr id="0" name=""/>
        <dsp:cNvSpPr/>
      </dsp:nvSpPr>
      <dsp:spPr>
        <a:xfrm>
          <a:off x="4505231" y="750"/>
          <a:ext cx="3853505" cy="231210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VE" sz="2400" kern="1200" dirty="0" smtClean="0"/>
            <a:t>Se excluyeron los sujetos con enfermedad cardiaca reumática. </a:t>
          </a:r>
          <a:endParaRPr lang="es-VE" sz="2400" kern="1200" dirty="0"/>
        </a:p>
      </dsp:txBody>
      <dsp:txXfrm>
        <a:off x="4505231" y="750"/>
        <a:ext cx="3853505" cy="2312103"/>
      </dsp:txXfrm>
    </dsp:sp>
    <dsp:sp modelId="{E61F7A83-D32B-44AA-9FC3-A6F5AA934FBD}">
      <dsp:nvSpPr>
        <dsp:cNvPr id="0" name=""/>
        <dsp:cNvSpPr/>
      </dsp:nvSpPr>
      <dsp:spPr>
        <a:xfrm>
          <a:off x="2385803" y="2698203"/>
          <a:ext cx="3853505" cy="231210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VE" sz="2400" kern="1200" dirty="0" smtClean="0"/>
            <a:t>HTA </a:t>
          </a:r>
          <a:r>
            <a:rPr lang="es-VE" sz="2400" kern="1200" dirty="0" smtClean="0">
              <a:sym typeface="Wingdings" panose="05000000000000000000" pitchFamily="2" charset="2"/>
            </a:rPr>
            <a:t></a:t>
          </a:r>
          <a:r>
            <a:rPr lang="es-VE" sz="2400" kern="1200" dirty="0" smtClean="0"/>
            <a:t> PAS &gt; 160 </a:t>
          </a:r>
          <a:r>
            <a:rPr lang="es-VE" sz="2400" kern="1200" dirty="0" err="1" smtClean="0"/>
            <a:t>mmHg</a:t>
          </a:r>
          <a:r>
            <a:rPr lang="es-VE" sz="2400" kern="1200" dirty="0" smtClean="0"/>
            <a:t> y PAD &gt; 95 </a:t>
          </a:r>
          <a:r>
            <a:rPr lang="es-VE" sz="2400" kern="1200" dirty="0" err="1" smtClean="0"/>
            <a:t>mmHg</a:t>
          </a:r>
          <a:r>
            <a:rPr lang="es-VE" sz="2400" kern="1200" dirty="0" smtClean="0"/>
            <a:t>. </a:t>
          </a:r>
          <a:endParaRPr lang="es-VE" sz="2400" kern="1200" dirty="0"/>
        </a:p>
      </dsp:txBody>
      <dsp:txXfrm>
        <a:off x="2385803" y="2698203"/>
        <a:ext cx="3853505" cy="231210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1329F-08F9-431E-A74B-467E80F8BA31}">
      <dsp:nvSpPr>
        <dsp:cNvPr id="0" name=""/>
        <dsp:cNvSpPr/>
      </dsp:nvSpPr>
      <dsp:spPr>
        <a:xfrm>
          <a:off x="0" y="22585"/>
          <a:ext cx="8425542" cy="151039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just" defTabSz="1200150" rtl="0">
            <a:lnSpc>
              <a:spcPct val="90000"/>
            </a:lnSpc>
            <a:spcBef>
              <a:spcPct val="0"/>
            </a:spcBef>
            <a:spcAft>
              <a:spcPct val="35000"/>
            </a:spcAft>
          </a:pPr>
          <a:r>
            <a:rPr lang="es-VE" sz="2700" kern="1200" dirty="0" smtClean="0"/>
            <a:t>Prevalencia de HTA, EAC, IC y FA se determina dividiendo los 34 años de seguimiento en 17 bienios de experiencia.  </a:t>
          </a:r>
          <a:endParaRPr lang="es-VE" sz="2700" kern="1200" dirty="0"/>
        </a:p>
      </dsp:txBody>
      <dsp:txXfrm>
        <a:off x="73731" y="96316"/>
        <a:ext cx="8278080" cy="1362934"/>
      </dsp:txXfrm>
    </dsp:sp>
    <dsp:sp modelId="{9C81E82B-C33D-4992-B632-36C09D1DD9AC}">
      <dsp:nvSpPr>
        <dsp:cNvPr id="0" name=""/>
        <dsp:cNvSpPr/>
      </dsp:nvSpPr>
      <dsp:spPr>
        <a:xfrm>
          <a:off x="0" y="1610742"/>
          <a:ext cx="8425542" cy="151039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just" defTabSz="1200150" rtl="0">
            <a:lnSpc>
              <a:spcPct val="90000"/>
            </a:lnSpc>
            <a:spcBef>
              <a:spcPct val="0"/>
            </a:spcBef>
            <a:spcAft>
              <a:spcPct val="35000"/>
            </a:spcAft>
          </a:pPr>
          <a:r>
            <a:rPr lang="es-VE" sz="2700" kern="1200" dirty="0" smtClean="0"/>
            <a:t>Tasas de prevalencia se calcularon para los grupos en décadas de la vida, evaluando bienios de experiencia y contando el número de condiciones cardiovasculares. </a:t>
          </a:r>
          <a:endParaRPr lang="es-VE" sz="2700" kern="1200" dirty="0"/>
        </a:p>
      </dsp:txBody>
      <dsp:txXfrm>
        <a:off x="73731" y="1684473"/>
        <a:ext cx="8278080" cy="1362934"/>
      </dsp:txXfrm>
    </dsp:sp>
    <dsp:sp modelId="{EADE073E-F59C-4CFE-BDE7-09E248ACCA5F}">
      <dsp:nvSpPr>
        <dsp:cNvPr id="0" name=""/>
        <dsp:cNvSpPr/>
      </dsp:nvSpPr>
      <dsp:spPr>
        <a:xfrm>
          <a:off x="0" y="3198899"/>
          <a:ext cx="8425542" cy="151039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just" defTabSz="1200150" rtl="0">
            <a:lnSpc>
              <a:spcPct val="90000"/>
            </a:lnSpc>
            <a:spcBef>
              <a:spcPct val="0"/>
            </a:spcBef>
            <a:spcAft>
              <a:spcPct val="35000"/>
            </a:spcAft>
          </a:pPr>
          <a:r>
            <a:rPr lang="es-VE" sz="2700" kern="1200" dirty="0" smtClean="0"/>
            <a:t>Pruebas de asociación entre la edad y cada condición cardiovascular.</a:t>
          </a:r>
          <a:endParaRPr lang="es-VE" sz="2700" kern="1200" dirty="0"/>
        </a:p>
      </dsp:txBody>
      <dsp:txXfrm>
        <a:off x="73731" y="3272630"/>
        <a:ext cx="8278080" cy="136293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170802-61B0-429F-BC96-3BC088DAB9BA}">
      <dsp:nvSpPr>
        <dsp:cNvPr id="0" name=""/>
        <dsp:cNvSpPr/>
      </dsp:nvSpPr>
      <dsp:spPr>
        <a:xfrm>
          <a:off x="0" y="1726"/>
          <a:ext cx="7886700" cy="144174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just" defTabSz="1155700" rtl="0">
            <a:lnSpc>
              <a:spcPct val="90000"/>
            </a:lnSpc>
            <a:spcBef>
              <a:spcPct val="0"/>
            </a:spcBef>
            <a:spcAft>
              <a:spcPct val="35000"/>
            </a:spcAft>
          </a:pPr>
          <a:r>
            <a:rPr lang="es-VE" sz="2600" kern="1200" dirty="0" smtClean="0"/>
            <a:t>Incidencia de 2 años de EVC, en 34 años de seguimiento se dividen a su vez en 17 bienios de  experiencia. </a:t>
          </a:r>
          <a:endParaRPr lang="es-VE" sz="2600" kern="1200" dirty="0"/>
        </a:p>
      </dsp:txBody>
      <dsp:txXfrm>
        <a:off x="70380" y="72106"/>
        <a:ext cx="7745940" cy="1300987"/>
      </dsp:txXfrm>
    </dsp:sp>
    <dsp:sp modelId="{24092E83-C047-49FD-BAA9-16E4C6BE7D5B}">
      <dsp:nvSpPr>
        <dsp:cNvPr id="0" name=""/>
        <dsp:cNvSpPr/>
      </dsp:nvSpPr>
      <dsp:spPr>
        <a:xfrm>
          <a:off x="0" y="1454795"/>
          <a:ext cx="7886700" cy="144174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just" defTabSz="1155700" rtl="0">
            <a:lnSpc>
              <a:spcPct val="90000"/>
            </a:lnSpc>
            <a:spcBef>
              <a:spcPct val="0"/>
            </a:spcBef>
            <a:spcAft>
              <a:spcPct val="35000"/>
            </a:spcAft>
          </a:pPr>
          <a:r>
            <a:rPr lang="es-VE" sz="2600" kern="1200" dirty="0" smtClean="0"/>
            <a:t>Sujetos libres de EVC y  AIT  al comienzo de cada bienio fueron seguidos durante 2 años. </a:t>
          </a:r>
          <a:endParaRPr lang="es-VE" sz="2600" kern="1200" dirty="0"/>
        </a:p>
      </dsp:txBody>
      <dsp:txXfrm>
        <a:off x="70380" y="1525175"/>
        <a:ext cx="7745940" cy="1300987"/>
      </dsp:txXfrm>
    </dsp:sp>
    <dsp:sp modelId="{DFA8D755-0430-43E5-85A7-ADC1AAB5B20B}">
      <dsp:nvSpPr>
        <dsp:cNvPr id="0" name=""/>
        <dsp:cNvSpPr/>
      </dsp:nvSpPr>
      <dsp:spPr>
        <a:xfrm>
          <a:off x="0" y="2907863"/>
          <a:ext cx="7886700" cy="144174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just" defTabSz="1155700" rtl="0">
            <a:lnSpc>
              <a:spcPct val="90000"/>
            </a:lnSpc>
            <a:spcBef>
              <a:spcPct val="0"/>
            </a:spcBef>
            <a:spcAft>
              <a:spcPct val="35000"/>
            </a:spcAft>
          </a:pPr>
          <a:r>
            <a:rPr lang="es-VE" sz="2600" kern="1200" dirty="0" smtClean="0"/>
            <a:t>Tasas de incidencia se calcularon mediante la combinación de todos los bienios de experiencia y teniendo en cuenta el número de ocurrencias de EVC o AIT.</a:t>
          </a:r>
          <a:endParaRPr lang="es-VE" sz="2600" kern="1200" dirty="0"/>
        </a:p>
      </dsp:txBody>
      <dsp:txXfrm>
        <a:off x="70380" y="2978243"/>
        <a:ext cx="7745940" cy="13009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00191F-305C-4B53-A305-0C428EF0ABF2}">
      <dsp:nvSpPr>
        <dsp:cNvPr id="0" name=""/>
        <dsp:cNvSpPr/>
      </dsp:nvSpPr>
      <dsp:spPr>
        <a:xfrm>
          <a:off x="-4822576" y="-739106"/>
          <a:ext cx="5743949" cy="5743949"/>
        </a:xfrm>
        <a:prstGeom prst="blockArc">
          <a:avLst>
            <a:gd name="adj1" fmla="val 18900000"/>
            <a:gd name="adj2" fmla="val 2700000"/>
            <a:gd name="adj3" fmla="val 376"/>
          </a:avLst>
        </a:prstGeom>
        <a:noFill/>
        <a:ln w="1079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A287D09-0ACB-40B4-AB07-3E278367FE0A}">
      <dsp:nvSpPr>
        <dsp:cNvPr id="0" name=""/>
        <dsp:cNvSpPr/>
      </dsp:nvSpPr>
      <dsp:spPr>
        <a:xfrm>
          <a:off x="592578" y="426573"/>
          <a:ext cx="7053904" cy="853147"/>
        </a:xfrm>
        <a:prstGeom prst="rect">
          <a:avLst/>
        </a:prstGeom>
        <a:solidFill>
          <a:schemeClr val="accent2">
            <a:lumMod val="75000"/>
          </a:schemeClr>
        </a:solidFill>
        <a:ln>
          <a:noFill/>
        </a:ln>
        <a:effectLst>
          <a:outerShdw blurRad="50800" dist="42924"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77186" tIns="66040" rIns="66040" bIns="66040" numCol="1" spcCol="1270" anchor="ctr" anchorCtr="0">
          <a:noAutofit/>
        </a:bodyPr>
        <a:lstStyle/>
        <a:p>
          <a:pPr lvl="0" algn="ctr" defTabSz="1155700">
            <a:lnSpc>
              <a:spcPct val="90000"/>
            </a:lnSpc>
            <a:spcBef>
              <a:spcPct val="0"/>
            </a:spcBef>
            <a:spcAft>
              <a:spcPct val="35000"/>
            </a:spcAft>
          </a:pPr>
          <a:r>
            <a:rPr lang="es-VE" sz="2600" b="1" kern="1200" dirty="0" smtClean="0">
              <a:solidFill>
                <a:srgbClr val="FFFF00"/>
              </a:solidFill>
              <a:latin typeface="Times New Roman" panose="02020603050405020304" pitchFamily="18" charset="0"/>
              <a:cs typeface="Times New Roman" panose="02020603050405020304" pitchFamily="18" charset="0"/>
            </a:rPr>
            <a:t>Comités de líderes cívicos</a:t>
          </a:r>
          <a:endParaRPr lang="es-VE" sz="2600" b="1" kern="1200" dirty="0">
            <a:solidFill>
              <a:srgbClr val="FFFF00"/>
            </a:solidFill>
            <a:latin typeface="Times New Roman" panose="02020603050405020304" pitchFamily="18" charset="0"/>
            <a:cs typeface="Times New Roman" panose="02020603050405020304" pitchFamily="18" charset="0"/>
          </a:endParaRPr>
        </a:p>
      </dsp:txBody>
      <dsp:txXfrm>
        <a:off x="592578" y="426573"/>
        <a:ext cx="7053904" cy="853147"/>
      </dsp:txXfrm>
    </dsp:sp>
    <dsp:sp modelId="{51FF7416-9711-4DFB-83B2-54D06BFE4AED}">
      <dsp:nvSpPr>
        <dsp:cNvPr id="0" name=""/>
        <dsp:cNvSpPr/>
      </dsp:nvSpPr>
      <dsp:spPr>
        <a:xfrm>
          <a:off x="59361" y="319930"/>
          <a:ext cx="1066434" cy="106643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9723D51-FDC0-45F2-9252-8DD6613CBCEC}">
      <dsp:nvSpPr>
        <dsp:cNvPr id="0" name=""/>
        <dsp:cNvSpPr/>
      </dsp:nvSpPr>
      <dsp:spPr>
        <a:xfrm>
          <a:off x="902697" y="1706294"/>
          <a:ext cx="6743785" cy="853147"/>
        </a:xfrm>
        <a:prstGeom prst="rect">
          <a:avLst/>
        </a:prstGeom>
        <a:solidFill>
          <a:schemeClr val="accent3">
            <a:lumMod val="40000"/>
            <a:lumOff val="60000"/>
          </a:schemeClr>
        </a:solidFill>
        <a:ln>
          <a:noFill/>
        </a:ln>
        <a:effectLst>
          <a:outerShdw blurRad="50800" dist="42924"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77186" tIns="66040" rIns="66040" bIns="66040" numCol="1" spcCol="1270" anchor="ctr" anchorCtr="0">
          <a:noAutofit/>
        </a:bodyPr>
        <a:lstStyle/>
        <a:p>
          <a:pPr lvl="0" algn="ctr" defTabSz="1155700">
            <a:lnSpc>
              <a:spcPct val="90000"/>
            </a:lnSpc>
            <a:spcBef>
              <a:spcPct val="0"/>
            </a:spcBef>
            <a:spcAft>
              <a:spcPct val="35000"/>
            </a:spcAft>
          </a:pPr>
          <a:r>
            <a:rPr lang="en-US" sz="2600" b="1" kern="1200" dirty="0" err="1" smtClean="0">
              <a:solidFill>
                <a:schemeClr val="bg1"/>
              </a:solidFill>
              <a:latin typeface="Times New Roman" pitchFamily="18" charset="0"/>
              <a:cs typeface="Times New Roman" pitchFamily="18" charset="0"/>
              <a:sym typeface="Wingdings" pitchFamily="2" charset="2"/>
            </a:rPr>
            <a:t>Educador</a:t>
          </a:r>
          <a:r>
            <a:rPr lang="en-US" sz="2600" b="1" kern="1200" dirty="0" smtClean="0">
              <a:solidFill>
                <a:schemeClr val="bg1"/>
              </a:solidFill>
              <a:latin typeface="Times New Roman" pitchFamily="18" charset="0"/>
              <a:cs typeface="Times New Roman" pitchFamily="18" charset="0"/>
              <a:sym typeface="Wingdings" pitchFamily="2" charset="2"/>
            </a:rPr>
            <a:t> y vigilante de </a:t>
          </a:r>
          <a:r>
            <a:rPr lang="en-US" sz="2600" b="1" kern="1200" dirty="0" err="1" smtClean="0">
              <a:solidFill>
                <a:schemeClr val="bg1"/>
              </a:solidFill>
              <a:latin typeface="Times New Roman" pitchFamily="18" charset="0"/>
              <a:cs typeface="Times New Roman" pitchFamily="18" charset="0"/>
              <a:sym typeface="Wingdings" pitchFamily="2" charset="2"/>
            </a:rPr>
            <a:t>salud</a:t>
          </a:r>
          <a:endParaRPr lang="es-VE" sz="2600" b="1" kern="1200" dirty="0">
            <a:solidFill>
              <a:schemeClr val="bg1"/>
            </a:solidFill>
            <a:latin typeface="Times New Roman" panose="02020603050405020304" pitchFamily="18" charset="0"/>
            <a:cs typeface="Times New Roman" panose="02020603050405020304" pitchFamily="18" charset="0"/>
          </a:endParaRPr>
        </a:p>
      </dsp:txBody>
      <dsp:txXfrm>
        <a:off x="902697" y="1706294"/>
        <a:ext cx="6743785" cy="853147"/>
      </dsp:txXfrm>
    </dsp:sp>
    <dsp:sp modelId="{AFD3DE2F-96DD-4CDA-A9B5-C61729E3ED03}">
      <dsp:nvSpPr>
        <dsp:cNvPr id="0" name=""/>
        <dsp:cNvSpPr/>
      </dsp:nvSpPr>
      <dsp:spPr>
        <a:xfrm>
          <a:off x="369480" y="1599651"/>
          <a:ext cx="1066434" cy="106643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5954F6A-55D1-4FD3-BA57-1508E4E6E2C1}">
      <dsp:nvSpPr>
        <dsp:cNvPr id="0" name=""/>
        <dsp:cNvSpPr/>
      </dsp:nvSpPr>
      <dsp:spPr>
        <a:xfrm>
          <a:off x="592578" y="2986015"/>
          <a:ext cx="7053904" cy="853147"/>
        </a:xfrm>
        <a:prstGeom prst="rect">
          <a:avLst/>
        </a:prstGeom>
        <a:solidFill>
          <a:schemeClr val="tx2">
            <a:lumMod val="90000"/>
          </a:schemeClr>
        </a:solidFill>
        <a:ln>
          <a:noFill/>
        </a:ln>
        <a:effectLst>
          <a:outerShdw blurRad="50800" dist="42924"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77186" tIns="66040" rIns="66040" bIns="66040" numCol="1" spcCol="1270" anchor="ctr" anchorCtr="0">
          <a:noAutofit/>
        </a:bodyPr>
        <a:lstStyle/>
        <a:p>
          <a:pPr lvl="0" algn="ctr" defTabSz="1155700">
            <a:lnSpc>
              <a:spcPct val="90000"/>
            </a:lnSpc>
            <a:spcBef>
              <a:spcPct val="0"/>
            </a:spcBef>
            <a:spcAft>
              <a:spcPct val="35000"/>
            </a:spcAft>
          </a:pPr>
          <a:r>
            <a:rPr lang="es-VE" sz="2600" b="1" kern="1200" dirty="0" smtClean="0">
              <a:solidFill>
                <a:schemeClr val="bg1"/>
              </a:solidFill>
              <a:latin typeface="Times New Roman" panose="02020603050405020304" pitchFamily="18" charset="0"/>
              <a:cs typeface="Times New Roman" panose="02020603050405020304" pitchFamily="18" charset="0"/>
            </a:rPr>
            <a:t>Motivadores de participación en el estudio</a:t>
          </a:r>
          <a:endParaRPr lang="es-VE" sz="2600" b="1" kern="1200" dirty="0">
            <a:solidFill>
              <a:schemeClr val="bg1"/>
            </a:solidFill>
            <a:latin typeface="Times New Roman" panose="02020603050405020304" pitchFamily="18" charset="0"/>
            <a:cs typeface="Times New Roman" panose="02020603050405020304" pitchFamily="18" charset="0"/>
          </a:endParaRPr>
        </a:p>
      </dsp:txBody>
      <dsp:txXfrm>
        <a:off x="592578" y="2986015"/>
        <a:ext cx="7053904" cy="853147"/>
      </dsp:txXfrm>
    </dsp:sp>
    <dsp:sp modelId="{A592056F-DB3F-429C-BE85-1B0C6CFD5040}">
      <dsp:nvSpPr>
        <dsp:cNvPr id="0" name=""/>
        <dsp:cNvSpPr/>
      </dsp:nvSpPr>
      <dsp:spPr>
        <a:xfrm>
          <a:off x="59361" y="2879371"/>
          <a:ext cx="1066434" cy="106643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A4533-7E18-4318-BE16-D54A1C334FC8}">
      <dsp:nvSpPr>
        <dsp:cNvPr id="0" name=""/>
        <dsp:cNvSpPr/>
      </dsp:nvSpPr>
      <dsp:spPr>
        <a:xfrm>
          <a:off x="0" y="18790"/>
          <a:ext cx="7886700" cy="211367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just" defTabSz="1333500" rtl="0">
            <a:lnSpc>
              <a:spcPct val="90000"/>
            </a:lnSpc>
            <a:spcBef>
              <a:spcPct val="0"/>
            </a:spcBef>
            <a:spcAft>
              <a:spcPct val="35000"/>
            </a:spcAft>
          </a:pPr>
          <a:r>
            <a:rPr lang="es-VE" sz="3000" kern="1200" dirty="0" smtClean="0"/>
            <a:t>Tasas de dos años se calcularon para primer eventos entre los sujetos con y sin cada una de los anomalías cardiovasculares. </a:t>
          </a:r>
          <a:endParaRPr lang="es-VE" sz="3000" kern="1200" dirty="0"/>
        </a:p>
      </dsp:txBody>
      <dsp:txXfrm>
        <a:off x="103181" y="121971"/>
        <a:ext cx="7680338" cy="1907316"/>
      </dsp:txXfrm>
    </dsp:sp>
    <dsp:sp modelId="{213524B6-AE4B-495A-A6F3-2DB9ACB3DE58}">
      <dsp:nvSpPr>
        <dsp:cNvPr id="0" name=""/>
        <dsp:cNvSpPr/>
      </dsp:nvSpPr>
      <dsp:spPr>
        <a:xfrm>
          <a:off x="0" y="2218869"/>
          <a:ext cx="7886700" cy="211367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just" defTabSz="1333500" rtl="0">
            <a:lnSpc>
              <a:spcPct val="90000"/>
            </a:lnSpc>
            <a:spcBef>
              <a:spcPct val="0"/>
            </a:spcBef>
            <a:spcAft>
              <a:spcPct val="35000"/>
            </a:spcAft>
          </a:pPr>
          <a:r>
            <a:rPr lang="es-VE" sz="3000" kern="1200" dirty="0" smtClean="0"/>
            <a:t>Método de sección transversal, produce estimaciones de las relaciones que son muy similares a las obtenidas, mediante el análisis de regresión de Cox. </a:t>
          </a:r>
          <a:endParaRPr lang="es-VE" sz="3000" kern="1200" dirty="0"/>
        </a:p>
      </dsp:txBody>
      <dsp:txXfrm>
        <a:off x="103181" y="2322050"/>
        <a:ext cx="7680338" cy="190731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FDED7A-B0D0-4E0E-8A40-706CA9B59C37}">
      <dsp:nvSpPr>
        <dsp:cNvPr id="0" name=""/>
        <dsp:cNvSpPr/>
      </dsp:nvSpPr>
      <dsp:spPr>
        <a:xfrm>
          <a:off x="0" y="1579"/>
          <a:ext cx="8058150" cy="150838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s-VE" sz="2400" kern="1200" dirty="0" smtClean="0"/>
            <a:t>Describir los efectos cambiantes de factores de riesgos  cardiovascular en la incidencia de EVC con el avance de la edad </a:t>
          </a:r>
          <a:r>
            <a:rPr lang="es-VE" sz="2400" kern="1200" dirty="0" smtClean="0">
              <a:sym typeface="Wingdings" panose="05000000000000000000" pitchFamily="2" charset="2"/>
            </a:rPr>
            <a:t></a:t>
          </a:r>
          <a:r>
            <a:rPr lang="es-VE" sz="2400" kern="1200" dirty="0" smtClean="0"/>
            <a:t> RR de EVC asociado con cada condición </a:t>
          </a:r>
          <a:r>
            <a:rPr lang="es-VE" sz="2400" kern="1200" dirty="0" smtClean="0">
              <a:sym typeface="Wingdings" panose="05000000000000000000" pitchFamily="2" charset="2"/>
            </a:rPr>
            <a:t></a:t>
          </a:r>
          <a:r>
            <a:rPr lang="es-VE" sz="2400" kern="1200" dirty="0" smtClean="0"/>
            <a:t> Décadas de la vida. </a:t>
          </a:r>
          <a:endParaRPr lang="es-VE" sz="2400" kern="1200" dirty="0"/>
        </a:p>
      </dsp:txBody>
      <dsp:txXfrm>
        <a:off x="73633" y="75212"/>
        <a:ext cx="7910884" cy="1361119"/>
      </dsp:txXfrm>
    </dsp:sp>
    <dsp:sp modelId="{8CAB5E3F-7020-45A0-ADCC-491D397D18FC}">
      <dsp:nvSpPr>
        <dsp:cNvPr id="0" name=""/>
        <dsp:cNvSpPr/>
      </dsp:nvSpPr>
      <dsp:spPr>
        <a:xfrm>
          <a:off x="0" y="1522509"/>
          <a:ext cx="8058150" cy="150838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s-VE" sz="2400" kern="1200" dirty="0" smtClean="0"/>
            <a:t>Cada estimación del RR asociado con una condición cardiovascular especifica se ajustó otras condiciones de confusión  sobre la base de modelos de regresión logística para el análisis de supervivencia. </a:t>
          </a:r>
          <a:endParaRPr lang="es-VE" sz="2400" kern="1200" dirty="0"/>
        </a:p>
      </dsp:txBody>
      <dsp:txXfrm>
        <a:off x="73633" y="1596142"/>
        <a:ext cx="7910884" cy="1361119"/>
      </dsp:txXfrm>
    </dsp:sp>
    <dsp:sp modelId="{79A55EBD-DF2C-44F9-ABFC-C51A4161AE38}">
      <dsp:nvSpPr>
        <dsp:cNvPr id="0" name=""/>
        <dsp:cNvSpPr/>
      </dsp:nvSpPr>
      <dsp:spPr>
        <a:xfrm>
          <a:off x="0" y="3043438"/>
          <a:ext cx="8058150" cy="150838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s-VE" sz="2400" kern="1200" dirty="0" smtClean="0"/>
            <a:t>La p de todos los test fueron de dos colas.</a:t>
          </a:r>
          <a:endParaRPr lang="es-VE" sz="2400" kern="1200" dirty="0"/>
        </a:p>
      </dsp:txBody>
      <dsp:txXfrm>
        <a:off x="73633" y="3117071"/>
        <a:ext cx="7910884" cy="136111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182A2D-8FB7-4FEE-96B2-3E6026FBAC4B}">
      <dsp:nvSpPr>
        <dsp:cNvPr id="0" name=""/>
        <dsp:cNvSpPr/>
      </dsp:nvSpPr>
      <dsp:spPr>
        <a:xfrm>
          <a:off x="0" y="35613"/>
          <a:ext cx="7886700" cy="192699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just" defTabSz="1200150" rtl="0">
            <a:lnSpc>
              <a:spcPct val="90000"/>
            </a:lnSpc>
            <a:spcBef>
              <a:spcPct val="0"/>
            </a:spcBef>
            <a:spcAft>
              <a:spcPct val="35000"/>
            </a:spcAft>
          </a:pPr>
          <a:r>
            <a:rPr lang="es-VE" sz="2700" kern="1200" dirty="0" smtClean="0"/>
            <a:t>Para estimar el porcentaje de eventos que podrían atribuirse a una condición cardiovascular específica, se cálculos el riesgo </a:t>
          </a:r>
          <a:r>
            <a:rPr lang="es-VE" sz="2700" kern="1200" dirty="0" err="1" smtClean="0"/>
            <a:t>atributable</a:t>
          </a:r>
          <a:r>
            <a:rPr lang="es-VE" sz="2700" kern="1200" dirty="0" smtClean="0"/>
            <a:t> de EVC a cada grupo de décadas de la vida. </a:t>
          </a:r>
          <a:endParaRPr lang="es-VE" sz="2700" kern="1200" dirty="0"/>
        </a:p>
      </dsp:txBody>
      <dsp:txXfrm>
        <a:off x="94068" y="129681"/>
        <a:ext cx="7698564" cy="173885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4857DA-8D57-4627-A104-0A20BA84D4D5}">
      <dsp:nvSpPr>
        <dsp:cNvPr id="0" name=""/>
        <dsp:cNvSpPr/>
      </dsp:nvSpPr>
      <dsp:spPr>
        <a:xfrm>
          <a:off x="0" y="162582"/>
          <a:ext cx="7886700" cy="197276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es-VE" sz="2800" kern="1200" dirty="0" smtClean="0"/>
            <a:t>Se examinó el efecto de la edad sobre los cambios del riesgo </a:t>
          </a:r>
          <a:r>
            <a:rPr lang="es-VE" sz="2800" kern="1200" dirty="0" err="1" smtClean="0"/>
            <a:t>atributable</a:t>
          </a:r>
          <a:r>
            <a:rPr lang="es-VE" sz="2800" kern="1200" dirty="0" smtClean="0"/>
            <a:t> para EVC de cada condición cardiovascular. </a:t>
          </a:r>
          <a:endParaRPr lang="es-VE" sz="2800" kern="1200" dirty="0"/>
        </a:p>
      </dsp:txBody>
      <dsp:txXfrm>
        <a:off x="96302" y="258884"/>
        <a:ext cx="7694096" cy="1780162"/>
      </dsp:txXfrm>
    </dsp:sp>
    <dsp:sp modelId="{9C75A07D-DC5B-4E0A-A6B2-7FBBA8EBFFAB}">
      <dsp:nvSpPr>
        <dsp:cNvPr id="0" name=""/>
        <dsp:cNvSpPr/>
      </dsp:nvSpPr>
      <dsp:spPr>
        <a:xfrm>
          <a:off x="0" y="2215989"/>
          <a:ext cx="7886700" cy="197276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es-VE" sz="2800" kern="1200" dirty="0" smtClean="0"/>
            <a:t>El efecto de la edad fueron evaluados por pruebas de tendencia lineal después del ajuste en la edad avanzada por las diferencias en la varianza en las estimaciones del riesgo </a:t>
          </a:r>
          <a:r>
            <a:rPr lang="es-VE" sz="2800" kern="1200" dirty="0" err="1" smtClean="0"/>
            <a:t>atributable</a:t>
          </a:r>
          <a:r>
            <a:rPr lang="es-VE" sz="2800" kern="1200" dirty="0" smtClean="0"/>
            <a:t>.</a:t>
          </a:r>
          <a:endParaRPr lang="es-VE" sz="2800" kern="1200" dirty="0"/>
        </a:p>
      </dsp:txBody>
      <dsp:txXfrm>
        <a:off x="96302" y="2312291"/>
        <a:ext cx="7694096" cy="178016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DD8FF-6629-48E4-8348-37B47CBE3818}">
      <dsp:nvSpPr>
        <dsp:cNvPr id="0" name=""/>
        <dsp:cNvSpPr/>
      </dsp:nvSpPr>
      <dsp:spPr>
        <a:xfrm>
          <a:off x="0" y="783"/>
          <a:ext cx="8210550" cy="157375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s-VE" sz="2400" kern="1200" dirty="0" smtClean="0"/>
            <a:t>Estudios epidemiológicos han confirmado en general que las anormalidades cardiovasculares, aumentan el riesgo de EVC.</a:t>
          </a:r>
          <a:endParaRPr lang="es-VE" sz="2400" kern="1200" dirty="0"/>
        </a:p>
      </dsp:txBody>
      <dsp:txXfrm>
        <a:off x="76824" y="77607"/>
        <a:ext cx="8056902" cy="1420104"/>
      </dsp:txXfrm>
    </dsp:sp>
    <dsp:sp modelId="{DE5F6E7E-A889-4D18-A5F7-6804A6073450}">
      <dsp:nvSpPr>
        <dsp:cNvPr id="0" name=""/>
        <dsp:cNvSpPr/>
      </dsp:nvSpPr>
      <dsp:spPr>
        <a:xfrm>
          <a:off x="0" y="1587796"/>
          <a:ext cx="8210550" cy="157375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s-VE" sz="2400" kern="1200" dirty="0" smtClean="0"/>
            <a:t>Algunos investigadores no están de acuerdo con esa observación.</a:t>
          </a:r>
          <a:endParaRPr lang="es-VE" sz="2400" kern="1200" dirty="0"/>
        </a:p>
      </dsp:txBody>
      <dsp:txXfrm>
        <a:off x="76824" y="1664620"/>
        <a:ext cx="8056902" cy="1420104"/>
      </dsp:txXfrm>
    </dsp:sp>
    <dsp:sp modelId="{75AFE276-B1E5-404C-BA4D-1BA1AA570A36}">
      <dsp:nvSpPr>
        <dsp:cNvPr id="0" name=""/>
        <dsp:cNvSpPr/>
      </dsp:nvSpPr>
      <dsp:spPr>
        <a:xfrm>
          <a:off x="0" y="3174809"/>
          <a:ext cx="8210550" cy="157375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s-VE" sz="2400" kern="1200" dirty="0" smtClean="0"/>
            <a:t>Este reporte puede explicar esta discrepancia </a:t>
          </a:r>
          <a:r>
            <a:rPr lang="es-VE" sz="2400" kern="1200" dirty="0" smtClean="0">
              <a:sym typeface="Wingdings" panose="05000000000000000000" pitchFamily="2" charset="2"/>
            </a:rPr>
            <a:t></a:t>
          </a:r>
          <a:r>
            <a:rPr lang="es-VE" sz="2400" kern="1200" dirty="0" smtClean="0"/>
            <a:t> La ausencia de una relación significativa entre la FA y la incidencia de EVC en otros estudios poblacionales podría se explicado en parte porque los participantes eran mucho mas jóvenes.</a:t>
          </a:r>
          <a:endParaRPr lang="es-VE" sz="2400" kern="1200" dirty="0"/>
        </a:p>
      </dsp:txBody>
      <dsp:txXfrm>
        <a:off x="76824" y="3251633"/>
        <a:ext cx="8056902" cy="142010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DBBCF-A6F6-41CF-80BA-CF71933520A1}">
      <dsp:nvSpPr>
        <dsp:cNvPr id="0" name=""/>
        <dsp:cNvSpPr/>
      </dsp:nvSpPr>
      <dsp:spPr>
        <a:xfrm>
          <a:off x="0" y="18790"/>
          <a:ext cx="7886700" cy="211367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just" defTabSz="1333500" rtl="0">
            <a:lnSpc>
              <a:spcPct val="90000"/>
            </a:lnSpc>
            <a:spcBef>
              <a:spcPct val="0"/>
            </a:spcBef>
            <a:spcAft>
              <a:spcPct val="35000"/>
            </a:spcAft>
          </a:pPr>
          <a:r>
            <a:rPr lang="es-VE" sz="3000" kern="1200" dirty="0" smtClean="0"/>
            <a:t>Datos del estudio </a:t>
          </a:r>
          <a:r>
            <a:rPr lang="es-VE" sz="3000" kern="1200" dirty="0" err="1" smtClean="0"/>
            <a:t>Framingham</a:t>
          </a:r>
          <a:r>
            <a:rPr lang="es-VE" sz="3000" kern="1200" dirty="0" smtClean="0"/>
            <a:t>, indican que la FA ejerce un factor independiente de riesgo para EVC</a:t>
          </a:r>
          <a:endParaRPr lang="es-VE" sz="3000" kern="1200" dirty="0"/>
        </a:p>
      </dsp:txBody>
      <dsp:txXfrm>
        <a:off x="103181" y="121971"/>
        <a:ext cx="7680338" cy="1907316"/>
      </dsp:txXfrm>
    </dsp:sp>
    <dsp:sp modelId="{7188F2BF-A207-46D0-86F4-1D5E1023EFDD}">
      <dsp:nvSpPr>
        <dsp:cNvPr id="0" name=""/>
        <dsp:cNvSpPr/>
      </dsp:nvSpPr>
      <dsp:spPr>
        <a:xfrm>
          <a:off x="0" y="2218869"/>
          <a:ext cx="7886700" cy="211367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just" defTabSz="1333500" rtl="0">
            <a:lnSpc>
              <a:spcPct val="90000"/>
            </a:lnSpc>
            <a:spcBef>
              <a:spcPct val="0"/>
            </a:spcBef>
            <a:spcAft>
              <a:spcPct val="35000"/>
            </a:spcAft>
          </a:pPr>
          <a:r>
            <a:rPr lang="es-VE" sz="3000" kern="1200" dirty="0" smtClean="0"/>
            <a:t>Otras anormalidades cardiovasculares para EVC han tenido una influencia decreciente con la edad, no es así para la fibrilación auricular que aumenta en la novena década de la vida.</a:t>
          </a:r>
          <a:endParaRPr lang="es-VE" sz="3000" kern="1200" dirty="0"/>
        </a:p>
      </dsp:txBody>
      <dsp:txXfrm>
        <a:off x="103181" y="2322050"/>
        <a:ext cx="7680338" cy="190731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EBC3AD-18C0-4240-914C-CDFFDA3AC4DB}">
      <dsp:nvSpPr>
        <dsp:cNvPr id="0" name=""/>
        <dsp:cNvSpPr/>
      </dsp:nvSpPr>
      <dsp:spPr>
        <a:xfrm>
          <a:off x="0" y="78669"/>
          <a:ext cx="7886700" cy="9945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just" defTabSz="1111250" rtl="0">
            <a:lnSpc>
              <a:spcPct val="90000"/>
            </a:lnSpc>
            <a:spcBef>
              <a:spcPct val="0"/>
            </a:spcBef>
            <a:spcAft>
              <a:spcPct val="35000"/>
            </a:spcAft>
          </a:pPr>
          <a:r>
            <a:rPr lang="es-VE" sz="2500" kern="1200" dirty="0" smtClean="0"/>
            <a:t>Aunque FA aumenta la incidencia de EVC en ausencia de enfermedad coronaria o insuficiencia cardiaca. </a:t>
          </a:r>
          <a:endParaRPr lang="es-VE" sz="2500" kern="1200" dirty="0"/>
        </a:p>
      </dsp:txBody>
      <dsp:txXfrm>
        <a:off x="48547" y="127216"/>
        <a:ext cx="7789606" cy="897406"/>
      </dsp:txXfrm>
    </dsp:sp>
    <dsp:sp modelId="{992A5524-B66B-46AE-807E-F9E382F65E80}">
      <dsp:nvSpPr>
        <dsp:cNvPr id="0" name=""/>
        <dsp:cNvSpPr/>
      </dsp:nvSpPr>
      <dsp:spPr>
        <a:xfrm>
          <a:off x="0" y="1145169"/>
          <a:ext cx="7886700" cy="9945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just" defTabSz="1111250" rtl="0">
            <a:lnSpc>
              <a:spcPct val="90000"/>
            </a:lnSpc>
            <a:spcBef>
              <a:spcPct val="0"/>
            </a:spcBef>
            <a:spcAft>
              <a:spcPct val="35000"/>
            </a:spcAft>
          </a:pPr>
          <a:r>
            <a:rPr lang="es-VE" sz="2500" kern="1200" dirty="0" smtClean="0"/>
            <a:t>Estas condiciones cardíacas pueden ser presente en forma subclínica. </a:t>
          </a:r>
          <a:endParaRPr lang="es-VE" sz="2500" kern="1200" dirty="0"/>
        </a:p>
      </dsp:txBody>
      <dsp:txXfrm>
        <a:off x="48547" y="1193716"/>
        <a:ext cx="7789606" cy="897406"/>
      </dsp:txXfrm>
    </dsp:sp>
    <dsp:sp modelId="{C446701E-339A-4A66-8A11-54679DBEED47}">
      <dsp:nvSpPr>
        <dsp:cNvPr id="0" name=""/>
        <dsp:cNvSpPr/>
      </dsp:nvSpPr>
      <dsp:spPr>
        <a:xfrm>
          <a:off x="0" y="2211669"/>
          <a:ext cx="7886700" cy="9945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s-VE" sz="2500" kern="1200" dirty="0" smtClean="0"/>
            <a:t>Sin embargo, FA aumenta el riesgo de EVC en presencia de estas alteraciones cardiovasculares.</a:t>
          </a:r>
          <a:endParaRPr lang="es-VE" sz="2500" kern="1200" dirty="0"/>
        </a:p>
      </dsp:txBody>
      <dsp:txXfrm>
        <a:off x="48547" y="2260216"/>
        <a:ext cx="7789606" cy="897406"/>
      </dsp:txXfrm>
    </dsp:sp>
    <dsp:sp modelId="{DA219C54-CDE4-4A10-BE65-7832A53F799F}">
      <dsp:nvSpPr>
        <dsp:cNvPr id="0" name=""/>
        <dsp:cNvSpPr/>
      </dsp:nvSpPr>
      <dsp:spPr>
        <a:xfrm>
          <a:off x="0" y="3278169"/>
          <a:ext cx="7886700" cy="9945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just" defTabSz="1111250" rtl="0">
            <a:lnSpc>
              <a:spcPct val="90000"/>
            </a:lnSpc>
            <a:spcBef>
              <a:spcPct val="0"/>
            </a:spcBef>
            <a:spcAft>
              <a:spcPct val="35000"/>
            </a:spcAft>
          </a:pPr>
          <a:r>
            <a:rPr lang="es-VE" sz="2500" kern="1200" dirty="0" smtClean="0"/>
            <a:t>Fortalece aún más el argumento de esta condición como factor independiente de riesgo en incidencia de EVC. </a:t>
          </a:r>
          <a:endParaRPr lang="es-VE" sz="2500" kern="1200" dirty="0"/>
        </a:p>
      </dsp:txBody>
      <dsp:txXfrm>
        <a:off x="48547" y="3326716"/>
        <a:ext cx="7789606" cy="89740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BB28C-539F-4CEB-98F4-DD14FF30AC90}">
      <dsp:nvSpPr>
        <dsp:cNvPr id="0" name=""/>
        <dsp:cNvSpPr/>
      </dsp:nvSpPr>
      <dsp:spPr>
        <a:xfrm>
          <a:off x="0" y="4261"/>
          <a:ext cx="8123464" cy="11138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es-VE" sz="2800" kern="1200" dirty="0" smtClean="0"/>
            <a:t>La prevalencia de HTA, EAC, IC y FA aumenta con cada década de la vida a partir de la sexta década. </a:t>
          </a:r>
          <a:endParaRPr lang="es-VE" sz="2800" kern="1200" dirty="0"/>
        </a:p>
      </dsp:txBody>
      <dsp:txXfrm>
        <a:off x="54373" y="58634"/>
        <a:ext cx="8014718" cy="1005094"/>
      </dsp:txXfrm>
    </dsp:sp>
    <dsp:sp modelId="{99E827B2-7851-42C6-8C4F-A08FD8346A3D}">
      <dsp:nvSpPr>
        <dsp:cNvPr id="0" name=""/>
        <dsp:cNvSpPr/>
      </dsp:nvSpPr>
      <dsp:spPr>
        <a:xfrm>
          <a:off x="0" y="1198742"/>
          <a:ext cx="8123464" cy="11138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es-VE" sz="2800" kern="1200" dirty="0" smtClean="0"/>
            <a:t>La FA es factor independiente de riesgo para EVC.</a:t>
          </a:r>
          <a:endParaRPr lang="es-VE" sz="2800" kern="1200" dirty="0"/>
        </a:p>
      </dsp:txBody>
      <dsp:txXfrm>
        <a:off x="54373" y="1253115"/>
        <a:ext cx="8014718" cy="1005094"/>
      </dsp:txXfrm>
    </dsp:sp>
    <dsp:sp modelId="{65AC3966-AE00-432A-B98C-DE00BCD3DA54}">
      <dsp:nvSpPr>
        <dsp:cNvPr id="0" name=""/>
        <dsp:cNvSpPr/>
      </dsp:nvSpPr>
      <dsp:spPr>
        <a:xfrm>
          <a:off x="0" y="2393222"/>
          <a:ext cx="8123464" cy="11138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es-VE" sz="2800" kern="1200" dirty="0" smtClean="0"/>
            <a:t>FA en la novena década de la vida </a:t>
          </a:r>
          <a:r>
            <a:rPr lang="es-VE" sz="2800" kern="1200" dirty="0" smtClean="0"/>
            <a:t>aumenta el riesgo </a:t>
          </a:r>
          <a:r>
            <a:rPr lang="es-VE" sz="2800" kern="1200" dirty="0" smtClean="0"/>
            <a:t>EVC. </a:t>
          </a:r>
          <a:endParaRPr lang="es-VE" sz="2800" kern="1200" dirty="0"/>
        </a:p>
      </dsp:txBody>
      <dsp:txXfrm>
        <a:off x="54373" y="2447595"/>
        <a:ext cx="8014718" cy="1005094"/>
      </dsp:txXfrm>
    </dsp:sp>
    <dsp:sp modelId="{5D7CE441-869B-47ED-B245-F4AFD2F13CBA}">
      <dsp:nvSpPr>
        <dsp:cNvPr id="0" name=""/>
        <dsp:cNvSpPr/>
      </dsp:nvSpPr>
      <dsp:spPr>
        <a:xfrm>
          <a:off x="0" y="3587702"/>
          <a:ext cx="8123464" cy="11138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es-VE" sz="2800" kern="1200" dirty="0" smtClean="0"/>
            <a:t>Las mujeres con EAC y </a:t>
          </a:r>
          <a:r>
            <a:rPr lang="es-VE" sz="2800" kern="1200" dirty="0" smtClean="0"/>
            <a:t>FA tienen un riesgo aumentado </a:t>
          </a:r>
          <a:r>
            <a:rPr lang="es-VE" sz="2800" kern="1200" dirty="0" smtClean="0"/>
            <a:t>de EVC.</a:t>
          </a:r>
          <a:endParaRPr lang="es-VE" sz="2800" kern="1200" dirty="0"/>
        </a:p>
      </dsp:txBody>
      <dsp:txXfrm>
        <a:off x="54373" y="3642075"/>
        <a:ext cx="8014718" cy="10050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A7DAF-C5CE-4BC1-92F5-DB3643501CB8}">
      <dsp:nvSpPr>
        <dsp:cNvPr id="0" name=""/>
        <dsp:cNvSpPr/>
      </dsp:nvSpPr>
      <dsp:spPr>
        <a:xfrm>
          <a:off x="2774572" y="496"/>
          <a:ext cx="4161859" cy="1934765"/>
        </a:xfrm>
        <a:prstGeom prst="rightArrow">
          <a:avLst>
            <a:gd name="adj1" fmla="val 75000"/>
            <a:gd name="adj2" fmla="val 50000"/>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s-VE" sz="2100"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Edad: inicialmente no establecida (voluntarios). En 1949: 30-59 años</a:t>
          </a:r>
          <a:endParaRPr lang="es-VE" sz="2100"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28600" lvl="1" indent="-228600" algn="l" defTabSz="933450">
            <a:lnSpc>
              <a:spcPct val="90000"/>
            </a:lnSpc>
            <a:spcBef>
              <a:spcPct val="0"/>
            </a:spcBef>
            <a:spcAft>
              <a:spcPct val="15000"/>
            </a:spcAft>
            <a:buChar char="••"/>
          </a:pPr>
          <a:r>
            <a:rPr lang="es-VE" sz="2100"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Sin Enfermedad Coronaria</a:t>
          </a:r>
          <a:endParaRPr lang="es-VE" sz="2100"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dsp:txBody>
      <dsp:txXfrm>
        <a:off x="2774572" y="242342"/>
        <a:ext cx="3436322" cy="1451073"/>
      </dsp:txXfrm>
    </dsp:sp>
    <dsp:sp modelId="{0338AD8E-06D3-4703-BB02-6219D0678594}">
      <dsp:nvSpPr>
        <dsp:cNvPr id="0" name=""/>
        <dsp:cNvSpPr/>
      </dsp:nvSpPr>
      <dsp:spPr>
        <a:xfrm>
          <a:off x="0" y="496"/>
          <a:ext cx="2774572" cy="1934765"/>
        </a:xfrm>
        <a:prstGeom prst="roundRect">
          <a:avLst/>
        </a:prstGeom>
        <a:solidFill>
          <a:schemeClr val="accent3">
            <a:lumMod val="50000"/>
          </a:schemeClr>
        </a:solidFill>
        <a:ln>
          <a:noFill/>
        </a:ln>
        <a:effectLst>
          <a:outerShdw blurRad="50800" dist="42924"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VE" sz="3000" b="1" kern="1200" smtClean="0">
              <a:solidFill>
                <a:schemeClr val="tx1"/>
              </a:solidFill>
              <a:latin typeface="Tahoma" panose="020B0604030504040204" pitchFamily="34" charset="0"/>
              <a:ea typeface="Tahoma" panose="020B0604030504040204" pitchFamily="34" charset="0"/>
              <a:cs typeface="Tahoma" panose="020B0604030504040204" pitchFamily="34" charset="0"/>
            </a:rPr>
            <a:t>Criterios de inclusión</a:t>
          </a:r>
          <a:endParaRPr lang="es-VE" sz="30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94447" y="94943"/>
        <a:ext cx="2585678" cy="1745871"/>
      </dsp:txXfrm>
    </dsp:sp>
    <dsp:sp modelId="{1B818FEC-F77F-4704-ADD3-C5625DD04302}">
      <dsp:nvSpPr>
        <dsp:cNvPr id="0" name=""/>
        <dsp:cNvSpPr/>
      </dsp:nvSpPr>
      <dsp:spPr>
        <a:xfrm>
          <a:off x="2774572" y="2128738"/>
          <a:ext cx="4161859" cy="1934765"/>
        </a:xfrm>
        <a:prstGeom prst="rightArrow">
          <a:avLst>
            <a:gd name="adj1" fmla="val 75000"/>
            <a:gd name="adj2" fmla="val 50000"/>
          </a:avLst>
        </a:prstGeom>
        <a:solidFill>
          <a:schemeClr val="accent3">
            <a:tint val="40000"/>
            <a:alpha val="90000"/>
            <a:hueOff val="421214"/>
            <a:satOff val="18756"/>
            <a:lumOff val="3172"/>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endParaRPr lang="es-VE" sz="2100"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28600" lvl="1" indent="-228600" algn="l" defTabSz="933450">
            <a:lnSpc>
              <a:spcPct val="90000"/>
            </a:lnSpc>
            <a:spcBef>
              <a:spcPct val="0"/>
            </a:spcBef>
            <a:spcAft>
              <a:spcPct val="15000"/>
            </a:spcAft>
            <a:buChar char="••"/>
          </a:pPr>
          <a:r>
            <a:rPr lang="es-VE" sz="2100"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Quien no cumpliese con lo anterior</a:t>
          </a:r>
          <a:endParaRPr lang="es-VE" sz="2100"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dsp:txBody>
      <dsp:txXfrm>
        <a:off x="2774572" y="2370584"/>
        <a:ext cx="3436322" cy="1451073"/>
      </dsp:txXfrm>
    </dsp:sp>
    <dsp:sp modelId="{C6A451A5-A55C-4C45-825E-F1212FB8C2B8}">
      <dsp:nvSpPr>
        <dsp:cNvPr id="0" name=""/>
        <dsp:cNvSpPr/>
      </dsp:nvSpPr>
      <dsp:spPr>
        <a:xfrm>
          <a:off x="0" y="2128738"/>
          <a:ext cx="2774572" cy="1934765"/>
        </a:xfrm>
        <a:prstGeom prst="roundRect">
          <a:avLst/>
        </a:prstGeom>
        <a:solidFill>
          <a:srgbClr val="002060"/>
        </a:solidFill>
        <a:ln>
          <a:noFill/>
        </a:ln>
        <a:effectLst>
          <a:outerShdw blurRad="50800" dist="42924"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VE" sz="30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Criterios de exclusión</a:t>
          </a:r>
          <a:endParaRPr lang="es-VE" sz="30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94447" y="2223185"/>
        <a:ext cx="2585678" cy="17458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D9FD9-396C-4188-9DAE-C79767B35ED8}">
      <dsp:nvSpPr>
        <dsp:cNvPr id="0" name=""/>
        <dsp:cNvSpPr/>
      </dsp:nvSpPr>
      <dsp:spPr>
        <a:xfrm>
          <a:off x="3498" y="1977837"/>
          <a:ext cx="2025752" cy="1012876"/>
        </a:xfrm>
        <a:prstGeom prst="roundRect">
          <a:avLst>
            <a:gd name="adj" fmla="val 10000"/>
          </a:avLst>
        </a:prstGeom>
        <a:solidFill>
          <a:srgbClr val="7030A0"/>
        </a:solidFill>
        <a:ln>
          <a:solidFill>
            <a:schemeClr val="accent1">
              <a:lumMod val="50000"/>
            </a:schemeClr>
          </a:solidFill>
        </a:ln>
        <a:effectLst>
          <a:outerShdw blurRad="38100" dist="254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VE" sz="2600" b="1" kern="1200" dirty="0" smtClean="0">
              <a:latin typeface="Times New Roman" panose="02020603050405020304" pitchFamily="18" charset="0"/>
              <a:cs typeface="Times New Roman" panose="02020603050405020304" pitchFamily="18" charset="0"/>
            </a:rPr>
            <a:t>COHORTE </a:t>
          </a:r>
          <a:endParaRPr lang="es-VE" sz="2600" b="1" kern="1200" dirty="0">
            <a:latin typeface="Times New Roman" panose="02020603050405020304" pitchFamily="18" charset="0"/>
            <a:cs typeface="Times New Roman" panose="02020603050405020304" pitchFamily="18" charset="0"/>
          </a:endParaRPr>
        </a:p>
      </dsp:txBody>
      <dsp:txXfrm>
        <a:off x="33164" y="2007503"/>
        <a:ext cx="1966420" cy="953544"/>
      </dsp:txXfrm>
    </dsp:sp>
    <dsp:sp modelId="{D98A42C9-D769-4985-AB06-7D725E9E20D8}">
      <dsp:nvSpPr>
        <dsp:cNvPr id="0" name=""/>
        <dsp:cNvSpPr/>
      </dsp:nvSpPr>
      <dsp:spPr>
        <a:xfrm rot="18289469">
          <a:off x="1724935" y="1883525"/>
          <a:ext cx="1418930" cy="36694"/>
        </a:xfrm>
        <a:custGeom>
          <a:avLst/>
          <a:gdLst/>
          <a:ahLst/>
          <a:cxnLst/>
          <a:rect l="0" t="0" r="0" b="0"/>
          <a:pathLst>
            <a:path>
              <a:moveTo>
                <a:pt x="0" y="18347"/>
              </a:moveTo>
              <a:lnTo>
                <a:pt x="1418930" y="18347"/>
              </a:lnTo>
            </a:path>
          </a:pathLst>
        </a:custGeom>
        <a:noFill/>
        <a:ln w="1079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VE" sz="500" b="1" kern="1200" dirty="0">
            <a:solidFill>
              <a:schemeClr val="bg1"/>
            </a:solidFill>
            <a:latin typeface="Times New Roman" panose="02020603050405020304" pitchFamily="18" charset="0"/>
            <a:cs typeface="Times New Roman" panose="02020603050405020304" pitchFamily="18" charset="0"/>
          </a:endParaRPr>
        </a:p>
      </dsp:txBody>
      <dsp:txXfrm>
        <a:off x="2398928" y="1866398"/>
        <a:ext cx="70946" cy="70946"/>
      </dsp:txXfrm>
    </dsp:sp>
    <dsp:sp modelId="{9DE73C80-FE82-4FF3-947D-27FD8B337979}">
      <dsp:nvSpPr>
        <dsp:cNvPr id="0" name=""/>
        <dsp:cNvSpPr/>
      </dsp:nvSpPr>
      <dsp:spPr>
        <a:xfrm>
          <a:off x="2839551" y="813030"/>
          <a:ext cx="2025752" cy="1012876"/>
        </a:xfrm>
        <a:prstGeom prst="roundRect">
          <a:avLst>
            <a:gd name="adj" fmla="val 10000"/>
          </a:avLst>
        </a:prstGeom>
        <a:solidFill>
          <a:srgbClr val="FF0000"/>
        </a:solidFill>
        <a:ln>
          <a:noFill/>
        </a:ln>
        <a:effectLst>
          <a:outerShdw blurRad="38100" dist="254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VE" sz="1800" b="1" kern="1200" dirty="0" smtClean="0">
              <a:latin typeface="Times New Roman" panose="02020603050405020304" pitchFamily="18" charset="0"/>
              <a:cs typeface="Times New Roman" panose="02020603050405020304" pitchFamily="18" charset="0"/>
            </a:rPr>
            <a:t>ORIGINAL</a:t>
          </a:r>
        </a:p>
        <a:p>
          <a:pPr lvl="0" algn="ctr" defTabSz="800100">
            <a:lnSpc>
              <a:spcPct val="90000"/>
            </a:lnSpc>
            <a:spcBef>
              <a:spcPct val="0"/>
            </a:spcBef>
            <a:spcAft>
              <a:spcPct val="35000"/>
            </a:spcAft>
          </a:pPr>
          <a:r>
            <a:rPr lang="es-VE" sz="1800" b="1" kern="1200" dirty="0" smtClean="0">
              <a:latin typeface="Times New Roman" panose="02020603050405020304" pitchFamily="18" charset="0"/>
              <a:cs typeface="Times New Roman" panose="02020603050405020304" pitchFamily="18" charset="0"/>
            </a:rPr>
            <a:t>1948 </a:t>
          </a:r>
          <a:endParaRPr lang="es-VE" sz="1800" b="1" kern="1200" dirty="0">
            <a:latin typeface="Times New Roman" panose="02020603050405020304" pitchFamily="18" charset="0"/>
            <a:cs typeface="Times New Roman" panose="02020603050405020304" pitchFamily="18" charset="0"/>
          </a:endParaRPr>
        </a:p>
      </dsp:txBody>
      <dsp:txXfrm>
        <a:off x="2869217" y="842696"/>
        <a:ext cx="1966420" cy="953544"/>
      </dsp:txXfrm>
    </dsp:sp>
    <dsp:sp modelId="{9DB820DC-7D94-4B44-9C4D-E50164B023D2}">
      <dsp:nvSpPr>
        <dsp:cNvPr id="0" name=""/>
        <dsp:cNvSpPr/>
      </dsp:nvSpPr>
      <dsp:spPr>
        <a:xfrm>
          <a:off x="4865304" y="1301121"/>
          <a:ext cx="810300" cy="36694"/>
        </a:xfrm>
        <a:custGeom>
          <a:avLst/>
          <a:gdLst/>
          <a:ahLst/>
          <a:cxnLst/>
          <a:rect l="0" t="0" r="0" b="0"/>
          <a:pathLst>
            <a:path>
              <a:moveTo>
                <a:pt x="0" y="18347"/>
              </a:moveTo>
              <a:lnTo>
                <a:pt x="810300" y="18347"/>
              </a:lnTo>
            </a:path>
          </a:pathLst>
        </a:custGeom>
        <a:noFill/>
        <a:ln w="10795"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VE" sz="500" b="1" kern="1200" dirty="0">
            <a:solidFill>
              <a:schemeClr val="bg1"/>
            </a:solidFill>
            <a:latin typeface="Times New Roman" panose="02020603050405020304" pitchFamily="18" charset="0"/>
            <a:cs typeface="Times New Roman" panose="02020603050405020304" pitchFamily="18" charset="0"/>
          </a:endParaRPr>
        </a:p>
      </dsp:txBody>
      <dsp:txXfrm>
        <a:off x="5250197" y="1299210"/>
        <a:ext cx="40515" cy="40515"/>
      </dsp:txXfrm>
    </dsp:sp>
    <dsp:sp modelId="{4745A977-0F20-4FA1-A868-AB47A52025F6}">
      <dsp:nvSpPr>
        <dsp:cNvPr id="0" name=""/>
        <dsp:cNvSpPr/>
      </dsp:nvSpPr>
      <dsp:spPr>
        <a:xfrm>
          <a:off x="5675605" y="813030"/>
          <a:ext cx="2025752" cy="1012876"/>
        </a:xfrm>
        <a:prstGeom prst="roundRect">
          <a:avLst>
            <a:gd name="adj" fmla="val 10000"/>
          </a:avLst>
        </a:prstGeom>
        <a:solidFill>
          <a:schemeClr val="accent3">
            <a:lumMod val="40000"/>
            <a:lumOff val="60000"/>
          </a:schemeClr>
        </a:solidFill>
        <a:ln>
          <a:noFill/>
        </a:ln>
        <a:effectLst>
          <a:outerShdw blurRad="38100" dist="254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0" i="0" u="none" strike="noStrike" kern="1200" baseline="0" dirty="0" smtClean="0">
              <a:solidFill>
                <a:schemeClr val="bg1"/>
              </a:solidFill>
              <a:latin typeface="Times New Roman" panose="02020603050405020304" pitchFamily="18" charset="0"/>
              <a:ea typeface="+mn-ea"/>
              <a:cs typeface="Times New Roman" panose="02020603050405020304" pitchFamily="18" charset="0"/>
            </a:rPr>
            <a:t>5.127 habitantes</a:t>
          </a:r>
        </a:p>
        <a:p>
          <a:pPr lvl="0" algn="ctr" defTabSz="800100">
            <a:lnSpc>
              <a:spcPct val="90000"/>
            </a:lnSpc>
            <a:spcBef>
              <a:spcPct val="0"/>
            </a:spcBef>
            <a:spcAft>
              <a:spcPct val="35000"/>
            </a:spcAft>
          </a:pPr>
          <a:r>
            <a:rPr lang="es-ES" sz="1800" b="0" i="0" u="none" strike="noStrike" kern="1200" baseline="0" dirty="0" smtClean="0">
              <a:solidFill>
                <a:schemeClr val="bg1"/>
              </a:solidFill>
              <a:latin typeface="Times New Roman" panose="02020603050405020304" pitchFamily="18" charset="0"/>
              <a:ea typeface="+mn-ea"/>
              <a:cs typeface="Times New Roman" panose="02020603050405020304" pitchFamily="18" charset="0"/>
            </a:rPr>
            <a:t>30-59 años</a:t>
          </a:r>
          <a:endParaRPr lang="es-VE" b="0" dirty="0">
            <a:solidFill>
              <a:schemeClr val="bg1"/>
            </a:solidFill>
            <a:latin typeface="Times New Roman" panose="02020603050405020304" pitchFamily="18" charset="0"/>
            <a:cs typeface="Times New Roman" panose="02020603050405020304" pitchFamily="18" charset="0"/>
          </a:endParaRPr>
        </a:p>
      </dsp:txBody>
      <dsp:txXfrm>
        <a:off x="5705271" y="842696"/>
        <a:ext cx="1966420" cy="953544"/>
      </dsp:txXfrm>
    </dsp:sp>
    <dsp:sp modelId="{47A88443-5DAF-4445-91E1-66111C2A8835}">
      <dsp:nvSpPr>
        <dsp:cNvPr id="0" name=""/>
        <dsp:cNvSpPr/>
      </dsp:nvSpPr>
      <dsp:spPr>
        <a:xfrm>
          <a:off x="2029250" y="2465928"/>
          <a:ext cx="810300" cy="36694"/>
        </a:xfrm>
        <a:custGeom>
          <a:avLst/>
          <a:gdLst/>
          <a:ahLst/>
          <a:cxnLst/>
          <a:rect l="0" t="0" r="0" b="0"/>
          <a:pathLst>
            <a:path>
              <a:moveTo>
                <a:pt x="0" y="18347"/>
              </a:moveTo>
              <a:lnTo>
                <a:pt x="810300" y="18347"/>
              </a:lnTo>
            </a:path>
          </a:pathLst>
        </a:custGeom>
        <a:noFill/>
        <a:ln w="1079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VE" sz="500" b="1" kern="1200" dirty="0">
            <a:solidFill>
              <a:schemeClr val="bg1"/>
            </a:solidFill>
            <a:latin typeface="Times New Roman" panose="02020603050405020304" pitchFamily="18" charset="0"/>
            <a:cs typeface="Times New Roman" panose="02020603050405020304" pitchFamily="18" charset="0"/>
          </a:endParaRPr>
        </a:p>
      </dsp:txBody>
      <dsp:txXfrm>
        <a:off x="2414143" y="2464018"/>
        <a:ext cx="40515" cy="40515"/>
      </dsp:txXfrm>
    </dsp:sp>
    <dsp:sp modelId="{90BA92BF-855A-46B4-94F3-950E95E23EA5}">
      <dsp:nvSpPr>
        <dsp:cNvPr id="0" name=""/>
        <dsp:cNvSpPr/>
      </dsp:nvSpPr>
      <dsp:spPr>
        <a:xfrm>
          <a:off x="2839551" y="1977837"/>
          <a:ext cx="2025752" cy="1012876"/>
        </a:xfrm>
        <a:prstGeom prst="roundRect">
          <a:avLst>
            <a:gd name="adj" fmla="val 10000"/>
          </a:avLst>
        </a:prstGeom>
        <a:solidFill>
          <a:srgbClr val="FF0000"/>
        </a:solidFill>
        <a:ln>
          <a:noFill/>
        </a:ln>
        <a:effectLst>
          <a:outerShdw blurRad="38100" dist="254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VE" sz="1800" b="1" kern="1200" dirty="0" smtClean="0">
              <a:latin typeface="Times New Roman" panose="02020603050405020304" pitchFamily="18" charset="0"/>
              <a:cs typeface="Times New Roman" panose="02020603050405020304" pitchFamily="18" charset="0"/>
            </a:rPr>
            <a:t>OFFSPRING</a:t>
          </a:r>
        </a:p>
        <a:p>
          <a:pPr lvl="0" algn="ctr" defTabSz="800100">
            <a:lnSpc>
              <a:spcPct val="90000"/>
            </a:lnSpc>
            <a:spcBef>
              <a:spcPct val="0"/>
            </a:spcBef>
            <a:spcAft>
              <a:spcPct val="35000"/>
            </a:spcAft>
          </a:pPr>
          <a:r>
            <a:rPr lang="es-VE" sz="1800" b="1" kern="1200" dirty="0" smtClean="0">
              <a:latin typeface="Times New Roman" panose="02020603050405020304" pitchFamily="18" charset="0"/>
              <a:cs typeface="Times New Roman" panose="02020603050405020304" pitchFamily="18" charset="0"/>
            </a:rPr>
            <a:t>1971</a:t>
          </a:r>
          <a:endParaRPr lang="es-VE" sz="1800" b="1" kern="1200" dirty="0">
            <a:latin typeface="Times New Roman" panose="02020603050405020304" pitchFamily="18" charset="0"/>
            <a:cs typeface="Times New Roman" panose="02020603050405020304" pitchFamily="18" charset="0"/>
          </a:endParaRPr>
        </a:p>
      </dsp:txBody>
      <dsp:txXfrm>
        <a:off x="2869217" y="2007503"/>
        <a:ext cx="1966420" cy="953544"/>
      </dsp:txXfrm>
    </dsp:sp>
    <dsp:sp modelId="{EA8A2168-0B8F-4D5C-8DC8-64E721416A1F}">
      <dsp:nvSpPr>
        <dsp:cNvPr id="0" name=""/>
        <dsp:cNvSpPr/>
      </dsp:nvSpPr>
      <dsp:spPr>
        <a:xfrm>
          <a:off x="4865304" y="2465928"/>
          <a:ext cx="810300" cy="36694"/>
        </a:xfrm>
        <a:custGeom>
          <a:avLst/>
          <a:gdLst/>
          <a:ahLst/>
          <a:cxnLst/>
          <a:rect l="0" t="0" r="0" b="0"/>
          <a:pathLst>
            <a:path>
              <a:moveTo>
                <a:pt x="0" y="18347"/>
              </a:moveTo>
              <a:lnTo>
                <a:pt x="810300" y="18347"/>
              </a:lnTo>
            </a:path>
          </a:pathLst>
        </a:custGeom>
        <a:noFill/>
        <a:ln w="10795"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VE" sz="500" b="1" kern="1200" dirty="0">
            <a:solidFill>
              <a:schemeClr val="bg1"/>
            </a:solidFill>
            <a:latin typeface="Times New Roman" panose="02020603050405020304" pitchFamily="18" charset="0"/>
            <a:cs typeface="Times New Roman" panose="02020603050405020304" pitchFamily="18" charset="0"/>
          </a:endParaRPr>
        </a:p>
      </dsp:txBody>
      <dsp:txXfrm>
        <a:off x="5250197" y="2464018"/>
        <a:ext cx="40515" cy="40515"/>
      </dsp:txXfrm>
    </dsp:sp>
    <dsp:sp modelId="{667390A9-33FF-481A-B47F-A58D85C4D7A1}">
      <dsp:nvSpPr>
        <dsp:cNvPr id="0" name=""/>
        <dsp:cNvSpPr/>
      </dsp:nvSpPr>
      <dsp:spPr>
        <a:xfrm>
          <a:off x="5675605" y="1977837"/>
          <a:ext cx="2025752" cy="1012876"/>
        </a:xfrm>
        <a:prstGeom prst="roundRect">
          <a:avLst>
            <a:gd name="adj" fmla="val 10000"/>
          </a:avLst>
        </a:prstGeom>
        <a:solidFill>
          <a:schemeClr val="accent3">
            <a:lumMod val="40000"/>
            <a:lumOff val="60000"/>
          </a:schemeClr>
        </a:solidFill>
        <a:ln>
          <a:solidFill>
            <a:schemeClr val="accent3">
              <a:lumMod val="20000"/>
              <a:lumOff val="80000"/>
            </a:schemeClr>
          </a:solidFill>
        </a:ln>
        <a:effectLst>
          <a:outerShdw blurRad="38100" dist="254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VE" sz="1800" b="0" kern="1200" dirty="0" smtClean="0">
              <a:solidFill>
                <a:schemeClr val="bg1"/>
              </a:solidFill>
              <a:latin typeface="Times New Roman" panose="02020603050405020304" pitchFamily="18" charset="0"/>
              <a:cs typeface="Times New Roman" panose="02020603050405020304" pitchFamily="18" charset="0"/>
            </a:rPr>
            <a:t>5.124 hijos + cónyuges</a:t>
          </a:r>
          <a:endParaRPr lang="es-VE" sz="1800" b="0" kern="1200" dirty="0">
            <a:solidFill>
              <a:schemeClr val="bg1"/>
            </a:solidFill>
            <a:latin typeface="Times New Roman" panose="02020603050405020304" pitchFamily="18" charset="0"/>
            <a:cs typeface="Times New Roman" panose="02020603050405020304" pitchFamily="18" charset="0"/>
          </a:endParaRPr>
        </a:p>
      </dsp:txBody>
      <dsp:txXfrm>
        <a:off x="5705271" y="2007503"/>
        <a:ext cx="1966420" cy="953544"/>
      </dsp:txXfrm>
    </dsp:sp>
    <dsp:sp modelId="{678550A8-E472-40F2-B758-6E5335A1DFD8}">
      <dsp:nvSpPr>
        <dsp:cNvPr id="0" name=""/>
        <dsp:cNvSpPr/>
      </dsp:nvSpPr>
      <dsp:spPr>
        <a:xfrm rot="3310531">
          <a:off x="1724935" y="3048332"/>
          <a:ext cx="1418930" cy="36694"/>
        </a:xfrm>
        <a:custGeom>
          <a:avLst/>
          <a:gdLst/>
          <a:ahLst/>
          <a:cxnLst/>
          <a:rect l="0" t="0" r="0" b="0"/>
          <a:pathLst>
            <a:path>
              <a:moveTo>
                <a:pt x="0" y="18347"/>
              </a:moveTo>
              <a:lnTo>
                <a:pt x="1418930" y="18347"/>
              </a:lnTo>
            </a:path>
          </a:pathLst>
        </a:custGeom>
        <a:noFill/>
        <a:ln w="1079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VE" sz="500" b="1" kern="1200" dirty="0">
            <a:solidFill>
              <a:schemeClr val="bg1"/>
            </a:solidFill>
            <a:latin typeface="Times New Roman" panose="02020603050405020304" pitchFamily="18" charset="0"/>
            <a:cs typeface="Times New Roman" panose="02020603050405020304" pitchFamily="18" charset="0"/>
          </a:endParaRPr>
        </a:p>
      </dsp:txBody>
      <dsp:txXfrm>
        <a:off x="2398928" y="3031206"/>
        <a:ext cx="70946" cy="70946"/>
      </dsp:txXfrm>
    </dsp:sp>
    <dsp:sp modelId="{AC646492-4974-4E98-B4A0-BA9AC77FF1DE}">
      <dsp:nvSpPr>
        <dsp:cNvPr id="0" name=""/>
        <dsp:cNvSpPr/>
      </dsp:nvSpPr>
      <dsp:spPr>
        <a:xfrm>
          <a:off x="2839551" y="3142645"/>
          <a:ext cx="2025752" cy="1012876"/>
        </a:xfrm>
        <a:prstGeom prst="roundRect">
          <a:avLst>
            <a:gd name="adj" fmla="val 10000"/>
          </a:avLst>
        </a:prstGeom>
        <a:solidFill>
          <a:srgbClr val="FF0000"/>
        </a:solidFill>
        <a:ln>
          <a:noFill/>
        </a:ln>
        <a:effectLst>
          <a:outerShdw blurRad="38100" dist="254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VE" sz="1800" b="1" kern="1200" dirty="0" smtClean="0">
              <a:latin typeface="Times New Roman" panose="02020603050405020304" pitchFamily="18" charset="0"/>
              <a:cs typeface="Times New Roman" panose="02020603050405020304" pitchFamily="18" charset="0"/>
            </a:rPr>
            <a:t>TERCERA</a:t>
          </a:r>
        </a:p>
        <a:p>
          <a:pPr lvl="0" algn="ctr" defTabSz="800100">
            <a:lnSpc>
              <a:spcPct val="90000"/>
            </a:lnSpc>
            <a:spcBef>
              <a:spcPct val="0"/>
            </a:spcBef>
            <a:spcAft>
              <a:spcPct val="35000"/>
            </a:spcAft>
          </a:pPr>
          <a:r>
            <a:rPr lang="es-VE" sz="1800" b="1" kern="1200" dirty="0" smtClean="0">
              <a:latin typeface="Times New Roman" panose="02020603050405020304" pitchFamily="18" charset="0"/>
              <a:cs typeface="Times New Roman" panose="02020603050405020304" pitchFamily="18" charset="0"/>
            </a:rPr>
            <a:t>GENERACIÓN</a:t>
          </a:r>
        </a:p>
        <a:p>
          <a:pPr lvl="0" algn="ctr" defTabSz="800100">
            <a:lnSpc>
              <a:spcPct val="90000"/>
            </a:lnSpc>
            <a:spcBef>
              <a:spcPct val="0"/>
            </a:spcBef>
            <a:spcAft>
              <a:spcPct val="35000"/>
            </a:spcAft>
          </a:pPr>
          <a:r>
            <a:rPr lang="es-VE" sz="1800" b="1" kern="1200" dirty="0" smtClean="0">
              <a:latin typeface="Times New Roman" panose="02020603050405020304" pitchFamily="18" charset="0"/>
              <a:cs typeface="Times New Roman" panose="02020603050405020304" pitchFamily="18" charset="0"/>
            </a:rPr>
            <a:t>(GEN III) 2002</a:t>
          </a:r>
          <a:endParaRPr lang="es-VE" sz="1800" b="1" kern="1200" dirty="0">
            <a:latin typeface="Times New Roman" panose="02020603050405020304" pitchFamily="18" charset="0"/>
            <a:cs typeface="Times New Roman" panose="02020603050405020304" pitchFamily="18" charset="0"/>
          </a:endParaRPr>
        </a:p>
      </dsp:txBody>
      <dsp:txXfrm>
        <a:off x="2869217" y="3172311"/>
        <a:ext cx="1966420" cy="953544"/>
      </dsp:txXfrm>
    </dsp:sp>
    <dsp:sp modelId="{0DC6FD9C-933C-4D93-B74C-2F9E8F8BDC7C}">
      <dsp:nvSpPr>
        <dsp:cNvPr id="0" name=""/>
        <dsp:cNvSpPr/>
      </dsp:nvSpPr>
      <dsp:spPr>
        <a:xfrm>
          <a:off x="4865304" y="3630736"/>
          <a:ext cx="810300" cy="36694"/>
        </a:xfrm>
        <a:custGeom>
          <a:avLst/>
          <a:gdLst/>
          <a:ahLst/>
          <a:cxnLst/>
          <a:rect l="0" t="0" r="0" b="0"/>
          <a:pathLst>
            <a:path>
              <a:moveTo>
                <a:pt x="0" y="18347"/>
              </a:moveTo>
              <a:lnTo>
                <a:pt x="810300" y="18347"/>
              </a:lnTo>
            </a:path>
          </a:pathLst>
        </a:custGeom>
        <a:noFill/>
        <a:ln w="10795"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VE" sz="500" b="1" kern="1200" dirty="0">
            <a:solidFill>
              <a:schemeClr val="bg1"/>
            </a:solidFill>
            <a:latin typeface="Times New Roman" panose="02020603050405020304" pitchFamily="18" charset="0"/>
            <a:cs typeface="Times New Roman" panose="02020603050405020304" pitchFamily="18" charset="0"/>
          </a:endParaRPr>
        </a:p>
      </dsp:txBody>
      <dsp:txXfrm>
        <a:off x="5250197" y="3628826"/>
        <a:ext cx="40515" cy="40515"/>
      </dsp:txXfrm>
    </dsp:sp>
    <dsp:sp modelId="{1E5A57CD-87F1-44BE-91FB-27C04771351A}">
      <dsp:nvSpPr>
        <dsp:cNvPr id="0" name=""/>
        <dsp:cNvSpPr/>
      </dsp:nvSpPr>
      <dsp:spPr>
        <a:xfrm>
          <a:off x="5675605" y="3142645"/>
          <a:ext cx="2025752" cy="1012876"/>
        </a:xfrm>
        <a:prstGeom prst="roundRect">
          <a:avLst>
            <a:gd name="adj" fmla="val 10000"/>
          </a:avLst>
        </a:prstGeom>
        <a:solidFill>
          <a:schemeClr val="accent3">
            <a:lumMod val="40000"/>
            <a:lumOff val="60000"/>
          </a:schemeClr>
        </a:solidFill>
        <a:ln>
          <a:solidFill>
            <a:schemeClr val="accent3">
              <a:lumMod val="20000"/>
              <a:lumOff val="80000"/>
            </a:schemeClr>
          </a:solidFill>
        </a:ln>
        <a:effectLst>
          <a:outerShdw blurRad="38100" dist="254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VE" sz="1800" b="0" kern="1200" dirty="0" smtClean="0">
              <a:solidFill>
                <a:schemeClr val="bg1"/>
              </a:solidFill>
              <a:latin typeface="Times New Roman" panose="02020603050405020304" pitchFamily="18" charset="0"/>
              <a:cs typeface="Times New Roman" panose="02020603050405020304" pitchFamily="18" charset="0"/>
            </a:rPr>
            <a:t>4.095 participantes</a:t>
          </a:r>
        </a:p>
        <a:p>
          <a:pPr lvl="0" algn="ctr" defTabSz="800100">
            <a:lnSpc>
              <a:spcPct val="90000"/>
            </a:lnSpc>
            <a:spcBef>
              <a:spcPct val="0"/>
            </a:spcBef>
            <a:spcAft>
              <a:spcPct val="35000"/>
            </a:spcAft>
          </a:pPr>
          <a:r>
            <a:rPr lang="es-VE" sz="1800" b="0" kern="1200" dirty="0" smtClean="0">
              <a:solidFill>
                <a:schemeClr val="bg1"/>
              </a:solidFill>
              <a:latin typeface="Times New Roman" panose="02020603050405020304" pitchFamily="18" charset="0"/>
              <a:cs typeface="Times New Roman" panose="02020603050405020304" pitchFamily="18" charset="0"/>
            </a:rPr>
            <a:t>(nietos)</a:t>
          </a:r>
        </a:p>
        <a:p>
          <a:pPr lvl="0" algn="ctr" defTabSz="800100">
            <a:lnSpc>
              <a:spcPct val="90000"/>
            </a:lnSpc>
            <a:spcBef>
              <a:spcPct val="0"/>
            </a:spcBef>
            <a:spcAft>
              <a:spcPct val="35000"/>
            </a:spcAft>
          </a:pPr>
          <a:r>
            <a:rPr lang="es-VE" sz="1800" b="0" kern="1200" dirty="0" smtClean="0">
              <a:solidFill>
                <a:schemeClr val="bg1"/>
              </a:solidFill>
              <a:latin typeface="Times New Roman" panose="02020603050405020304" pitchFamily="18" charset="0"/>
              <a:cs typeface="Times New Roman" panose="02020603050405020304" pitchFamily="18" charset="0"/>
            </a:rPr>
            <a:t>Fenotipo y Genotipo</a:t>
          </a:r>
          <a:endParaRPr lang="es-VE" sz="1800" b="0" kern="1200" dirty="0">
            <a:solidFill>
              <a:schemeClr val="bg1"/>
            </a:solidFill>
            <a:latin typeface="Times New Roman" panose="02020603050405020304" pitchFamily="18" charset="0"/>
            <a:cs typeface="Times New Roman" panose="02020603050405020304" pitchFamily="18" charset="0"/>
          </a:endParaRPr>
        </a:p>
      </dsp:txBody>
      <dsp:txXfrm>
        <a:off x="5705271" y="3172311"/>
        <a:ext cx="1966420" cy="9535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3CE0D-5490-4833-8157-CCFEE5A672B8}">
      <dsp:nvSpPr>
        <dsp:cNvPr id="0" name=""/>
        <dsp:cNvSpPr/>
      </dsp:nvSpPr>
      <dsp:spPr>
        <a:xfrm>
          <a:off x="0" y="539198"/>
          <a:ext cx="7886700" cy="159471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just" defTabSz="1289050" rtl="0">
            <a:lnSpc>
              <a:spcPct val="90000"/>
            </a:lnSpc>
            <a:spcBef>
              <a:spcPct val="0"/>
            </a:spcBef>
            <a:spcAft>
              <a:spcPct val="35000"/>
            </a:spcAft>
          </a:pPr>
          <a:r>
            <a:rPr lang="es-VE" sz="2900" kern="1200" dirty="0" smtClean="0"/>
            <a:t>HTA es el factor de riesgo más fuerte para EVC, la edad y la presencia de otros factores de riesgo pueden modificar la ocurrencia de los mismos.</a:t>
          </a:r>
          <a:endParaRPr lang="es-VE" sz="2900" kern="1200" dirty="0"/>
        </a:p>
      </dsp:txBody>
      <dsp:txXfrm>
        <a:off x="77847" y="617045"/>
        <a:ext cx="7731006" cy="1439016"/>
      </dsp:txXfrm>
    </dsp:sp>
    <dsp:sp modelId="{4EFBF468-FB82-4B6D-9A3E-27E8D56FA862}">
      <dsp:nvSpPr>
        <dsp:cNvPr id="0" name=""/>
        <dsp:cNvSpPr/>
      </dsp:nvSpPr>
      <dsp:spPr>
        <a:xfrm>
          <a:off x="0" y="2217429"/>
          <a:ext cx="7886700" cy="159471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just" defTabSz="1289050" rtl="0">
            <a:lnSpc>
              <a:spcPct val="90000"/>
            </a:lnSpc>
            <a:spcBef>
              <a:spcPct val="0"/>
            </a:spcBef>
            <a:spcAft>
              <a:spcPct val="35000"/>
            </a:spcAft>
          </a:pPr>
          <a:r>
            <a:rPr lang="es-VE" sz="2900" kern="1200" dirty="0" smtClean="0"/>
            <a:t>El deterioro de la función cardiaca, manifiesta u oculta, aumenta la incidencia de EVC, independientemente de los valores de PA.</a:t>
          </a:r>
          <a:endParaRPr lang="es-VE" sz="2900" kern="1200" dirty="0"/>
        </a:p>
      </dsp:txBody>
      <dsp:txXfrm>
        <a:off x="77847" y="2295276"/>
        <a:ext cx="7731006" cy="14390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6E0B4-3169-46DA-80C5-41C6245B991D}">
      <dsp:nvSpPr>
        <dsp:cNvPr id="0" name=""/>
        <dsp:cNvSpPr/>
      </dsp:nvSpPr>
      <dsp:spPr>
        <a:xfrm>
          <a:off x="203970" y="12"/>
          <a:ext cx="3653323" cy="219199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VE" sz="2400" kern="1200" dirty="0" smtClean="0"/>
            <a:t>Pacientes Hipertensos, con EAC, IC y particularmente la FA aumenta el riesgo de EVC.</a:t>
          </a:r>
          <a:endParaRPr lang="es-VE" sz="2400" kern="1200" dirty="0"/>
        </a:p>
      </dsp:txBody>
      <dsp:txXfrm>
        <a:off x="203970" y="12"/>
        <a:ext cx="3653323" cy="2191994"/>
      </dsp:txXfrm>
    </dsp:sp>
    <dsp:sp modelId="{F1A45236-385E-4011-9B59-243B9174E122}">
      <dsp:nvSpPr>
        <dsp:cNvPr id="0" name=""/>
        <dsp:cNvSpPr/>
      </dsp:nvSpPr>
      <dsp:spPr>
        <a:xfrm>
          <a:off x="4222626" y="12"/>
          <a:ext cx="3653323" cy="219199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VE" sz="2400" kern="1200" smtClean="0"/>
            <a:t>&gt;70  años.</a:t>
          </a:r>
          <a:endParaRPr lang="es-VE" sz="2400" kern="1200"/>
        </a:p>
      </dsp:txBody>
      <dsp:txXfrm>
        <a:off x="4222626" y="12"/>
        <a:ext cx="3653323" cy="2191994"/>
      </dsp:txXfrm>
    </dsp:sp>
    <dsp:sp modelId="{893B0061-5404-4937-8FE7-9E5D06BC9618}">
      <dsp:nvSpPr>
        <dsp:cNvPr id="0" name=""/>
        <dsp:cNvSpPr/>
      </dsp:nvSpPr>
      <dsp:spPr>
        <a:xfrm>
          <a:off x="203970" y="2557339"/>
          <a:ext cx="3653323" cy="219199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VE" sz="2400" kern="1200" dirty="0" smtClean="0"/>
            <a:t>Se ha sugerido que FA es un marcador de riesgo para EVC</a:t>
          </a:r>
          <a:endParaRPr lang="es-VE" sz="2400" kern="1200" dirty="0"/>
        </a:p>
      </dsp:txBody>
      <dsp:txXfrm>
        <a:off x="203970" y="2557339"/>
        <a:ext cx="3653323" cy="2191994"/>
      </dsp:txXfrm>
    </dsp:sp>
    <dsp:sp modelId="{6F784A68-39E7-4A5A-BE58-9BD6092F4864}">
      <dsp:nvSpPr>
        <dsp:cNvPr id="0" name=""/>
        <dsp:cNvSpPr/>
      </dsp:nvSpPr>
      <dsp:spPr>
        <a:xfrm>
          <a:off x="4222626" y="2557339"/>
          <a:ext cx="3653323" cy="219199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VE" sz="2400" kern="1200" dirty="0" smtClean="0"/>
            <a:t>El aumento de esta incidencia es el resultado de la edad y de anormalidades cardiovasculares asociadas. </a:t>
          </a:r>
          <a:endParaRPr lang="es-VE" sz="2400" kern="1200" dirty="0"/>
        </a:p>
      </dsp:txBody>
      <dsp:txXfrm>
        <a:off x="4222626" y="2557339"/>
        <a:ext cx="3653323" cy="21919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39FE5B-CC37-4237-B881-F4F3D9B2BA4F}">
      <dsp:nvSpPr>
        <dsp:cNvPr id="0" name=""/>
        <dsp:cNvSpPr/>
      </dsp:nvSpPr>
      <dsp:spPr>
        <a:xfrm>
          <a:off x="0" y="580834"/>
          <a:ext cx="8316686" cy="171112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s-VE" sz="2400" kern="1200" dirty="0" smtClean="0"/>
            <a:t>Para resolver lo antes planteado se ha examinado  estudios previos evaluando con detalle </a:t>
          </a:r>
          <a:r>
            <a:rPr lang="es-VE" sz="2400" kern="1200" dirty="0" smtClean="0"/>
            <a:t>el </a:t>
          </a:r>
          <a:r>
            <a:rPr lang="es-VE" sz="2400" kern="1200" dirty="0" smtClean="0"/>
            <a:t>impacto relativo de la HTA, EAC, IC y la FA en la incidencia de EVC en el estudio </a:t>
          </a:r>
          <a:r>
            <a:rPr lang="es-VE" sz="2400" kern="1200" dirty="0" err="1" smtClean="0"/>
            <a:t>Framingham</a:t>
          </a:r>
          <a:r>
            <a:rPr lang="es-VE" sz="2400" kern="1200" dirty="0" smtClean="0"/>
            <a:t>.</a:t>
          </a:r>
          <a:endParaRPr lang="es-VE" sz="2400" kern="1200" dirty="0"/>
        </a:p>
      </dsp:txBody>
      <dsp:txXfrm>
        <a:off x="83530" y="664364"/>
        <a:ext cx="8149626" cy="1544065"/>
      </dsp:txXfrm>
    </dsp:sp>
    <dsp:sp modelId="{1BB91FE2-D518-4B0F-AF2C-911BF74D1D83}">
      <dsp:nvSpPr>
        <dsp:cNvPr id="0" name=""/>
        <dsp:cNvSpPr/>
      </dsp:nvSpPr>
      <dsp:spPr>
        <a:xfrm>
          <a:off x="0" y="2479159"/>
          <a:ext cx="8316686" cy="171112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s-VE" sz="2400" kern="1200" dirty="0" smtClean="0"/>
            <a:t>Se obtuvieron datos de los 110 eventos iniciales EVC adicionalmente los casos de EAC y los de IC durante los 4 años sucesivos de seguimiento</a:t>
          </a:r>
          <a:endParaRPr lang="es-VE" sz="2400" kern="1200" dirty="0"/>
        </a:p>
      </dsp:txBody>
      <dsp:txXfrm>
        <a:off x="83530" y="2562689"/>
        <a:ext cx="8149626" cy="15440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9A8C6-B01F-4C87-892B-ED2F52786F2C}">
      <dsp:nvSpPr>
        <dsp:cNvPr id="0" name=""/>
        <dsp:cNvSpPr/>
      </dsp:nvSpPr>
      <dsp:spPr>
        <a:xfrm>
          <a:off x="0" y="13509"/>
          <a:ext cx="7886700" cy="4324320"/>
        </a:xfrm>
        <a:prstGeom prst="roundRect">
          <a:avLst/>
        </a:prstGeom>
        <a:solidFill>
          <a:schemeClr val="dk2">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sp3d extrusionH="28000" prstMaterial="matte"/>
        </a:bodyPr>
        <a:lstStyle/>
        <a:p>
          <a:pPr lvl="0" algn="ctr" defTabSz="1866900" rtl="0">
            <a:lnSpc>
              <a:spcPct val="90000"/>
            </a:lnSpc>
            <a:spcBef>
              <a:spcPct val="0"/>
            </a:spcBef>
            <a:spcAft>
              <a:spcPct val="35000"/>
            </a:spcAft>
          </a:pPr>
          <a:r>
            <a:rPr lang="es-VE" sz="4200" b="1" kern="1200" dirty="0" smtClean="0"/>
            <a:t>Establecer el análisis de la importancia relativa de HTA, EAC, IC Y FA como un contribuyente  cardiovascular para el desarrollo de EVC en edad avanzada</a:t>
          </a:r>
          <a:r>
            <a:rPr lang="es-VE" sz="4200" kern="1200" dirty="0" smtClean="0"/>
            <a:t>.</a:t>
          </a:r>
          <a:endParaRPr lang="es-VE" sz="4200" kern="1200" dirty="0"/>
        </a:p>
      </dsp:txBody>
      <dsp:txXfrm>
        <a:off x="211096" y="224605"/>
        <a:ext cx="7464508" cy="39021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62866-1ACE-478F-9C8B-E79785CA28BA}">
      <dsp:nvSpPr>
        <dsp:cNvPr id="0" name=""/>
        <dsp:cNvSpPr/>
      </dsp:nvSpPr>
      <dsp:spPr>
        <a:xfrm>
          <a:off x="2835341" y="1865536"/>
          <a:ext cx="3087597" cy="1417395"/>
        </a:xfrm>
        <a:prstGeom prst="ellipse">
          <a:avLst/>
        </a:prstGeom>
        <a:solidFill>
          <a:schemeClr val="dk2">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VE" sz="2800" kern="1200" dirty="0" smtClean="0"/>
            <a:t>ESTUDIO FRAMINGHAM (1948)</a:t>
          </a:r>
          <a:endParaRPr lang="es-VE" sz="2800" kern="1200" dirty="0"/>
        </a:p>
      </dsp:txBody>
      <dsp:txXfrm>
        <a:off x="3287509" y="2073109"/>
        <a:ext cx="2183261" cy="1002249"/>
      </dsp:txXfrm>
    </dsp:sp>
    <dsp:sp modelId="{60E0994B-A4F5-49BC-A5EC-CC17BEAC5405}">
      <dsp:nvSpPr>
        <dsp:cNvPr id="0" name=""/>
        <dsp:cNvSpPr/>
      </dsp:nvSpPr>
      <dsp:spPr>
        <a:xfrm rot="16200000">
          <a:off x="4164833" y="1636841"/>
          <a:ext cx="428613" cy="28777"/>
        </a:xfrm>
        <a:custGeom>
          <a:avLst/>
          <a:gdLst/>
          <a:ahLst/>
          <a:cxnLst/>
          <a:rect l="0" t="0" r="0" b="0"/>
          <a:pathLst>
            <a:path>
              <a:moveTo>
                <a:pt x="0" y="14388"/>
              </a:moveTo>
              <a:lnTo>
                <a:pt x="428613" y="14388"/>
              </a:lnTo>
            </a:path>
          </a:pathLst>
        </a:custGeom>
        <a:noFill/>
        <a:ln w="12700" cap="flat" cmpd="sng" algn="ctr">
          <a:solidFill>
            <a:schemeClr val="dk2">
              <a:shade val="6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VE" sz="500" kern="1200"/>
        </a:p>
      </dsp:txBody>
      <dsp:txXfrm>
        <a:off x="4368424" y="1640514"/>
        <a:ext cx="21430" cy="21430"/>
      </dsp:txXfrm>
    </dsp:sp>
    <dsp:sp modelId="{5BFA1352-A279-4F81-B86B-9E5DB1C40266}">
      <dsp:nvSpPr>
        <dsp:cNvPr id="0" name=""/>
        <dsp:cNvSpPr/>
      </dsp:nvSpPr>
      <dsp:spPr>
        <a:xfrm>
          <a:off x="2714883" y="19528"/>
          <a:ext cx="3328511" cy="1417395"/>
        </a:xfrm>
        <a:prstGeom prst="ellipse">
          <a:avLst/>
        </a:prstGeom>
        <a:solidFill>
          <a:schemeClr val="dk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VE" sz="2400" kern="1200" dirty="0" smtClean="0"/>
            <a:t>Examino 5.209 hombres y mujeres </a:t>
          </a:r>
          <a:endParaRPr lang="es-VE" sz="2400" kern="1200" dirty="0"/>
        </a:p>
      </dsp:txBody>
      <dsp:txXfrm>
        <a:off x="3202332" y="227101"/>
        <a:ext cx="2353613" cy="1002249"/>
      </dsp:txXfrm>
    </dsp:sp>
    <dsp:sp modelId="{71A90E0A-1E01-4675-BDCB-366F20763B6C}">
      <dsp:nvSpPr>
        <dsp:cNvPr id="0" name=""/>
        <dsp:cNvSpPr/>
      </dsp:nvSpPr>
      <dsp:spPr>
        <a:xfrm>
          <a:off x="5922938" y="2559845"/>
          <a:ext cx="40563" cy="28777"/>
        </a:xfrm>
        <a:custGeom>
          <a:avLst/>
          <a:gdLst/>
          <a:ahLst/>
          <a:cxnLst/>
          <a:rect l="0" t="0" r="0" b="0"/>
          <a:pathLst>
            <a:path>
              <a:moveTo>
                <a:pt x="0" y="14388"/>
              </a:moveTo>
              <a:lnTo>
                <a:pt x="40563" y="14388"/>
              </a:lnTo>
            </a:path>
          </a:pathLst>
        </a:custGeom>
        <a:noFill/>
        <a:ln w="12700" cap="flat" cmpd="sng" algn="ctr">
          <a:solidFill>
            <a:schemeClr val="dk2">
              <a:shade val="6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VE" sz="500" kern="1200"/>
        </a:p>
      </dsp:txBody>
      <dsp:txXfrm>
        <a:off x="5942206" y="2573220"/>
        <a:ext cx="2028" cy="2028"/>
      </dsp:txXfrm>
    </dsp:sp>
    <dsp:sp modelId="{BC7BD220-6A76-4F61-A896-5796314F2FB8}">
      <dsp:nvSpPr>
        <dsp:cNvPr id="0" name=""/>
        <dsp:cNvSpPr/>
      </dsp:nvSpPr>
      <dsp:spPr>
        <a:xfrm>
          <a:off x="5963502" y="1865536"/>
          <a:ext cx="2902201" cy="1417395"/>
        </a:xfrm>
        <a:prstGeom prst="ellipse">
          <a:avLst/>
        </a:prstGeom>
        <a:solidFill>
          <a:schemeClr val="dk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VE" sz="2400" kern="1200" dirty="0" smtClean="0"/>
            <a:t>Desarrollo de ECV </a:t>
          </a:r>
          <a:endParaRPr lang="es-VE" sz="2400" kern="1200" dirty="0"/>
        </a:p>
      </dsp:txBody>
      <dsp:txXfrm>
        <a:off x="6388519" y="2073109"/>
        <a:ext cx="2052167" cy="1002249"/>
      </dsp:txXfrm>
    </dsp:sp>
    <dsp:sp modelId="{CB2CA27F-FBBA-4ECE-B012-FA49CAACE32A}">
      <dsp:nvSpPr>
        <dsp:cNvPr id="0" name=""/>
        <dsp:cNvSpPr/>
      </dsp:nvSpPr>
      <dsp:spPr>
        <a:xfrm rot="5400000">
          <a:off x="4155068" y="3492614"/>
          <a:ext cx="448141" cy="28777"/>
        </a:xfrm>
        <a:custGeom>
          <a:avLst/>
          <a:gdLst/>
          <a:ahLst/>
          <a:cxnLst/>
          <a:rect l="0" t="0" r="0" b="0"/>
          <a:pathLst>
            <a:path>
              <a:moveTo>
                <a:pt x="0" y="14388"/>
              </a:moveTo>
              <a:lnTo>
                <a:pt x="448141" y="14388"/>
              </a:lnTo>
            </a:path>
          </a:pathLst>
        </a:custGeom>
        <a:noFill/>
        <a:ln w="12700" cap="flat" cmpd="sng" algn="ctr">
          <a:solidFill>
            <a:schemeClr val="dk2">
              <a:shade val="6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VE" sz="500" kern="1200"/>
        </a:p>
      </dsp:txBody>
      <dsp:txXfrm>
        <a:off x="4367936" y="3495799"/>
        <a:ext cx="22407" cy="22407"/>
      </dsp:txXfrm>
    </dsp:sp>
    <dsp:sp modelId="{03EB2C74-6CF7-420E-845F-DBE28667EC77}">
      <dsp:nvSpPr>
        <dsp:cNvPr id="0" name=""/>
        <dsp:cNvSpPr/>
      </dsp:nvSpPr>
      <dsp:spPr>
        <a:xfrm>
          <a:off x="2878890" y="3731073"/>
          <a:ext cx="3000498" cy="1417395"/>
        </a:xfrm>
        <a:prstGeom prst="ellipse">
          <a:avLst/>
        </a:prstGeom>
        <a:solidFill>
          <a:schemeClr val="dk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VE" sz="2400" kern="1200" dirty="0" smtClean="0"/>
            <a:t>5.070 libre de ECV. </a:t>
          </a:r>
          <a:endParaRPr lang="es-VE" sz="2400" kern="1200" dirty="0"/>
        </a:p>
      </dsp:txBody>
      <dsp:txXfrm>
        <a:off x="3318303" y="3938646"/>
        <a:ext cx="2121672" cy="1002249"/>
      </dsp:txXfrm>
    </dsp:sp>
    <dsp:sp modelId="{A97D9CAE-E91A-443A-9573-0C57A7B471C3}">
      <dsp:nvSpPr>
        <dsp:cNvPr id="0" name=""/>
        <dsp:cNvSpPr/>
      </dsp:nvSpPr>
      <dsp:spPr>
        <a:xfrm rot="10800000">
          <a:off x="2687353" y="2559845"/>
          <a:ext cx="147988" cy="28777"/>
        </a:xfrm>
        <a:custGeom>
          <a:avLst/>
          <a:gdLst/>
          <a:ahLst/>
          <a:cxnLst/>
          <a:rect l="0" t="0" r="0" b="0"/>
          <a:pathLst>
            <a:path>
              <a:moveTo>
                <a:pt x="0" y="14388"/>
              </a:moveTo>
              <a:lnTo>
                <a:pt x="147988" y="14388"/>
              </a:lnTo>
            </a:path>
          </a:pathLst>
        </a:custGeom>
        <a:noFill/>
        <a:ln w="12700" cap="flat" cmpd="sng" algn="ctr">
          <a:solidFill>
            <a:schemeClr val="dk2">
              <a:shade val="6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VE" sz="500" kern="1200"/>
        </a:p>
      </dsp:txBody>
      <dsp:txXfrm rot="10800000">
        <a:off x="2757647" y="2570534"/>
        <a:ext cx="7399" cy="7399"/>
      </dsp:txXfrm>
    </dsp:sp>
    <dsp:sp modelId="{CA18AADF-A938-49C0-B940-1256B73859A8}">
      <dsp:nvSpPr>
        <dsp:cNvPr id="0" name=""/>
        <dsp:cNvSpPr/>
      </dsp:nvSpPr>
      <dsp:spPr>
        <a:xfrm>
          <a:off x="0" y="1865536"/>
          <a:ext cx="2687353" cy="1417395"/>
        </a:xfrm>
        <a:prstGeom prst="ellipse">
          <a:avLst/>
        </a:prstGeom>
        <a:solidFill>
          <a:schemeClr val="dk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VE" sz="2400" kern="1200" dirty="0" smtClean="0"/>
            <a:t>Seguimiento de 34 años bienal.</a:t>
          </a:r>
          <a:endParaRPr lang="es-VE" sz="2400" kern="1200" dirty="0"/>
        </a:p>
      </dsp:txBody>
      <dsp:txXfrm>
        <a:off x="393554" y="2073109"/>
        <a:ext cx="1900245" cy="100224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V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DEE2C7-634D-44BD-A4EB-26B388F10542}" type="datetimeFigureOut">
              <a:rPr lang="es-VE" smtClean="0"/>
              <a:t>15/02/2016</a:t>
            </a:fld>
            <a:endParaRPr lang="es-V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V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V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436C71-9ED8-49A6-B5B1-5837C2035AC1}" type="slidenum">
              <a:rPr lang="es-VE" smtClean="0"/>
              <a:t>‹Nº›</a:t>
            </a:fld>
            <a:endParaRPr lang="es-VE"/>
          </a:p>
        </p:txBody>
      </p:sp>
    </p:spTree>
    <p:extLst>
      <p:ext uri="{BB962C8B-B14F-4D97-AF65-F5344CB8AC3E}">
        <p14:creationId xmlns:p14="http://schemas.microsoft.com/office/powerpoint/2010/main" val="1618943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solidFill>
                  <a:schemeClr val="tx1"/>
                </a:solidFill>
                <a:latin typeface="Times New Roman" pitchFamily="18" charset="0"/>
                <a:cs typeface="Times New Roman" pitchFamily="18" charset="0"/>
                <a:sym typeface="Wingdings" pitchFamily="2" charset="2"/>
              </a:rPr>
              <a:t>Basado</a:t>
            </a:r>
            <a:r>
              <a:rPr lang="en-US" sz="1200" dirty="0" smtClean="0">
                <a:solidFill>
                  <a:schemeClr val="tx1"/>
                </a:solidFill>
                <a:latin typeface="Times New Roman" pitchFamily="18" charset="0"/>
                <a:cs typeface="Times New Roman" pitchFamily="18" charset="0"/>
                <a:sym typeface="Wingdings" pitchFamily="2" charset="2"/>
              </a:rPr>
              <a:t> en el </a:t>
            </a:r>
            <a:r>
              <a:rPr lang="en-US" sz="1200" dirty="0" err="1" smtClean="0">
                <a:solidFill>
                  <a:schemeClr val="tx1"/>
                </a:solidFill>
                <a:latin typeface="Times New Roman" pitchFamily="18" charset="0"/>
                <a:cs typeface="Times New Roman" pitchFamily="18" charset="0"/>
                <a:sym typeface="Wingdings" pitchFamily="2" charset="2"/>
              </a:rPr>
              <a:t>tamano</a:t>
            </a:r>
            <a:r>
              <a:rPr lang="en-US" sz="1200" dirty="0" smtClean="0">
                <a:solidFill>
                  <a:schemeClr val="tx1"/>
                </a:solidFill>
                <a:latin typeface="Times New Roman" pitchFamily="18" charset="0"/>
                <a:cs typeface="Times New Roman" pitchFamily="18" charset="0"/>
                <a:sym typeface="Wingdings" pitchFamily="2" charset="2"/>
              </a:rPr>
              <a:t> de la </a:t>
            </a:r>
            <a:r>
              <a:rPr lang="en-US" sz="1200" dirty="0" err="1" smtClean="0">
                <a:solidFill>
                  <a:schemeClr val="tx1"/>
                </a:solidFill>
                <a:latin typeface="Times New Roman" pitchFamily="18" charset="0"/>
                <a:cs typeface="Times New Roman" pitchFamily="18" charset="0"/>
                <a:sym typeface="Wingdings" pitchFamily="2" charset="2"/>
              </a:rPr>
              <a:t>comunidad</a:t>
            </a:r>
            <a:r>
              <a:rPr lang="en-US" sz="1200" dirty="0" smtClean="0">
                <a:solidFill>
                  <a:schemeClr val="tx1"/>
                </a:solidFill>
                <a:latin typeface="Times New Roman" pitchFamily="18" charset="0"/>
                <a:cs typeface="Times New Roman" pitchFamily="18" charset="0"/>
                <a:sym typeface="Wingdings" pitchFamily="2" charset="2"/>
              </a:rPr>
              <a:t>, los </a:t>
            </a:r>
            <a:r>
              <a:rPr lang="en-US" sz="1200" dirty="0" err="1" smtClean="0">
                <a:solidFill>
                  <a:schemeClr val="tx1"/>
                </a:solidFill>
                <a:latin typeface="Times New Roman" pitchFamily="18" charset="0"/>
                <a:cs typeface="Times New Roman" pitchFamily="18" charset="0"/>
                <a:sym typeface="Wingdings" pitchFamily="2" charset="2"/>
              </a:rPr>
              <a:t>cuidados</a:t>
            </a:r>
            <a:r>
              <a:rPr lang="en-US" sz="1200" dirty="0" smtClean="0">
                <a:solidFill>
                  <a:schemeClr val="tx1"/>
                </a:solidFill>
                <a:latin typeface="Times New Roman" pitchFamily="18" charset="0"/>
                <a:cs typeface="Times New Roman" pitchFamily="18" charset="0"/>
                <a:sym typeface="Wingdings" pitchFamily="2" charset="2"/>
              </a:rPr>
              <a:t> medicos </a:t>
            </a:r>
            <a:r>
              <a:rPr lang="en-US" sz="1200" dirty="0" err="1" smtClean="0">
                <a:solidFill>
                  <a:schemeClr val="tx1"/>
                </a:solidFill>
                <a:latin typeface="Times New Roman" pitchFamily="18" charset="0"/>
                <a:cs typeface="Times New Roman" pitchFamily="18" charset="0"/>
                <a:sym typeface="Wingdings" pitchFamily="2" charset="2"/>
              </a:rPr>
              <a:t>disponibles</a:t>
            </a:r>
            <a:r>
              <a:rPr lang="en-US" sz="1200" dirty="0" smtClean="0">
                <a:solidFill>
                  <a:schemeClr val="tx1"/>
                </a:solidFill>
                <a:latin typeface="Times New Roman" pitchFamily="18" charset="0"/>
                <a:cs typeface="Times New Roman" pitchFamily="18" charset="0"/>
                <a:sym typeface="Wingdings" pitchFamily="2" charset="2"/>
              </a:rPr>
              <a:t> y </a:t>
            </a:r>
            <a:r>
              <a:rPr lang="en-US" sz="1200" dirty="0" err="1" smtClean="0">
                <a:solidFill>
                  <a:schemeClr val="tx1"/>
                </a:solidFill>
                <a:latin typeface="Times New Roman" pitchFamily="18" charset="0"/>
                <a:cs typeface="Times New Roman" pitchFamily="18" charset="0"/>
                <a:sym typeface="Wingdings" pitchFamily="2" charset="2"/>
              </a:rPr>
              <a:t>aceptabilidad</a:t>
            </a:r>
            <a:r>
              <a:rPr lang="en-US" sz="1200" dirty="0" smtClean="0">
                <a:solidFill>
                  <a:schemeClr val="tx1"/>
                </a:solidFill>
                <a:latin typeface="Times New Roman" pitchFamily="18" charset="0"/>
                <a:cs typeface="Times New Roman" pitchFamily="18" charset="0"/>
                <a:sym typeface="Wingdings" pitchFamily="2" charset="2"/>
              </a:rPr>
              <a:t> del </a:t>
            </a:r>
            <a:r>
              <a:rPr lang="en-US" sz="1200" dirty="0" err="1" smtClean="0">
                <a:solidFill>
                  <a:schemeClr val="tx1"/>
                </a:solidFill>
                <a:latin typeface="Times New Roman" pitchFamily="18" charset="0"/>
                <a:cs typeface="Times New Roman" pitchFamily="18" charset="0"/>
                <a:sym typeface="Wingdings" pitchFamily="2" charset="2"/>
              </a:rPr>
              <a:t>proyeccion</a:t>
            </a:r>
            <a:r>
              <a:rPr lang="en-US" sz="1200" dirty="0" smtClean="0">
                <a:solidFill>
                  <a:schemeClr val="tx1"/>
                </a:solidFill>
                <a:latin typeface="Times New Roman" pitchFamily="18" charset="0"/>
                <a:cs typeface="Times New Roman" pitchFamily="18" charset="0"/>
                <a:sym typeface="Wingdings" pitchFamily="2" charset="2"/>
              </a:rPr>
              <a:t> en la </a:t>
            </a:r>
            <a:r>
              <a:rPr lang="en-US" sz="1200" dirty="0" err="1" smtClean="0">
                <a:solidFill>
                  <a:schemeClr val="tx1"/>
                </a:solidFill>
                <a:latin typeface="Times New Roman" pitchFamily="18" charset="0"/>
                <a:cs typeface="Times New Roman" pitchFamily="18" charset="0"/>
                <a:sym typeface="Wingdings" pitchFamily="2" charset="2"/>
              </a:rPr>
              <a:t>poblacion</a:t>
            </a:r>
            <a:r>
              <a:rPr lang="en-US" sz="1200" dirty="0" smtClean="0">
                <a:solidFill>
                  <a:schemeClr val="tx1"/>
                </a:solidFill>
                <a:latin typeface="Times New Roman" pitchFamily="18" charset="0"/>
                <a:cs typeface="Times New Roman" pitchFamily="18" charset="0"/>
                <a:sym typeface="Wingdings" pitchFamily="2" charset="2"/>
              </a:rPr>
              <a:t> </a:t>
            </a:r>
            <a:r>
              <a:rPr lang="en-US" sz="1200" dirty="0" err="1" smtClean="0">
                <a:solidFill>
                  <a:schemeClr val="tx1"/>
                </a:solidFill>
                <a:latin typeface="Times New Roman" pitchFamily="18" charset="0"/>
                <a:cs typeface="Times New Roman" pitchFamily="18" charset="0"/>
                <a:sym typeface="Wingdings" pitchFamily="2" charset="2"/>
              </a:rPr>
              <a:t>incluyendo</a:t>
            </a:r>
            <a:r>
              <a:rPr lang="en-US" sz="1200" dirty="0" smtClean="0">
                <a:solidFill>
                  <a:schemeClr val="tx1"/>
                </a:solidFill>
                <a:latin typeface="Times New Roman" pitchFamily="18" charset="0"/>
                <a:cs typeface="Times New Roman" pitchFamily="18" charset="0"/>
                <a:sym typeface="Wingdings" pitchFamily="2" charset="2"/>
              </a:rPr>
              <a:t> </a:t>
            </a:r>
            <a:r>
              <a:rPr lang="en-US" sz="1200" dirty="0" err="1" smtClean="0">
                <a:solidFill>
                  <a:schemeClr val="tx1"/>
                </a:solidFill>
                <a:latin typeface="Times New Roman" pitchFamily="18" charset="0"/>
                <a:cs typeface="Times New Roman" pitchFamily="18" charset="0"/>
                <a:sym typeface="Wingdings" pitchFamily="2" charset="2"/>
              </a:rPr>
              <a:t>sus</a:t>
            </a:r>
            <a:r>
              <a:rPr lang="en-US" sz="1200" dirty="0" smtClean="0">
                <a:solidFill>
                  <a:schemeClr val="tx1"/>
                </a:solidFill>
                <a:latin typeface="Times New Roman" pitchFamily="18" charset="0"/>
                <a:cs typeface="Times New Roman" pitchFamily="18" charset="0"/>
                <a:sym typeface="Wingdings" pitchFamily="2" charset="2"/>
              </a:rPr>
              <a:t> </a:t>
            </a:r>
            <a:r>
              <a:rPr lang="en-US" sz="1200" dirty="0" err="1" smtClean="0">
                <a:solidFill>
                  <a:schemeClr val="tx1"/>
                </a:solidFill>
                <a:latin typeface="Times New Roman" pitchFamily="18" charset="0"/>
                <a:cs typeface="Times New Roman" pitchFamily="18" charset="0"/>
                <a:sym typeface="Wingdings" pitchFamily="2" charset="2"/>
              </a:rPr>
              <a:t>lideres</a:t>
            </a:r>
            <a:r>
              <a:rPr lang="en-US" sz="1200" dirty="0" smtClean="0">
                <a:solidFill>
                  <a:schemeClr val="tx1"/>
                </a:solidFill>
                <a:latin typeface="Times New Roman" pitchFamily="18" charset="0"/>
                <a:cs typeface="Times New Roman" pitchFamily="18" charset="0"/>
                <a:sym typeface="Wingdings" pitchFamily="2" charset="2"/>
              </a:rPr>
              <a:t> </a:t>
            </a:r>
            <a:r>
              <a:rPr lang="en-US" sz="1200" dirty="0" err="1" smtClean="0">
                <a:solidFill>
                  <a:schemeClr val="tx1"/>
                </a:solidFill>
                <a:latin typeface="Times New Roman" pitchFamily="18" charset="0"/>
                <a:cs typeface="Times New Roman" pitchFamily="18" charset="0"/>
                <a:sym typeface="Wingdings" pitchFamily="2" charset="2"/>
              </a:rPr>
              <a:t>civicos</a:t>
            </a:r>
            <a:r>
              <a:rPr lang="en-US" sz="1200" dirty="0" smtClean="0">
                <a:solidFill>
                  <a:schemeClr val="tx1"/>
                </a:solidFill>
                <a:latin typeface="Times New Roman" pitchFamily="18" charset="0"/>
                <a:cs typeface="Times New Roman" pitchFamily="18" charset="0"/>
                <a:sym typeface="Wingdings" pitchFamily="2" charset="2"/>
              </a:rPr>
              <a:t>, se </a:t>
            </a:r>
            <a:r>
              <a:rPr lang="en-US" sz="1200" dirty="0" err="1" smtClean="0">
                <a:solidFill>
                  <a:schemeClr val="tx1"/>
                </a:solidFill>
                <a:latin typeface="Times New Roman" pitchFamily="18" charset="0"/>
                <a:cs typeface="Times New Roman" pitchFamily="18" charset="0"/>
                <a:sym typeface="Wingdings" pitchFamily="2" charset="2"/>
              </a:rPr>
              <a:t>selecciono</a:t>
            </a:r>
            <a:r>
              <a:rPr lang="en-US" sz="1200" dirty="0" smtClean="0">
                <a:solidFill>
                  <a:schemeClr val="tx1"/>
                </a:solidFill>
                <a:latin typeface="Times New Roman" pitchFamily="18" charset="0"/>
                <a:cs typeface="Times New Roman" pitchFamily="18" charset="0"/>
                <a:sym typeface="Wingdings" pitchFamily="2" charset="2"/>
              </a:rPr>
              <a:t> el Pueblo de </a:t>
            </a:r>
            <a:r>
              <a:rPr lang="en-US" sz="1200" dirty="0" err="1" smtClean="0">
                <a:solidFill>
                  <a:schemeClr val="tx1"/>
                </a:solidFill>
                <a:latin typeface="Times New Roman" pitchFamily="18" charset="0"/>
                <a:cs typeface="Times New Roman" pitchFamily="18" charset="0"/>
                <a:sym typeface="Wingdings" pitchFamily="2" charset="2"/>
              </a:rPr>
              <a:t>Framinghm</a:t>
            </a:r>
            <a:r>
              <a:rPr lang="en-US" sz="1200" dirty="0" smtClean="0">
                <a:solidFill>
                  <a:schemeClr val="tx1"/>
                </a:solidFill>
                <a:latin typeface="Times New Roman" pitchFamily="18" charset="0"/>
                <a:cs typeface="Times New Roman" pitchFamily="18" charset="0"/>
                <a:sym typeface="Wingdings" pitchFamily="2" charset="2"/>
              </a:rPr>
              <a:t>, </a:t>
            </a:r>
            <a:r>
              <a:rPr lang="en-US" sz="1200" dirty="0" err="1" smtClean="0">
                <a:solidFill>
                  <a:schemeClr val="tx1"/>
                </a:solidFill>
                <a:latin typeface="Times New Roman" pitchFamily="18" charset="0"/>
                <a:cs typeface="Times New Roman" pitchFamily="18" charset="0"/>
                <a:sym typeface="Wingdings" pitchFamily="2" charset="2"/>
              </a:rPr>
              <a:t>una</a:t>
            </a:r>
            <a:r>
              <a:rPr lang="en-US" sz="1200" dirty="0" smtClean="0">
                <a:solidFill>
                  <a:schemeClr val="tx1"/>
                </a:solidFill>
                <a:latin typeface="Times New Roman" pitchFamily="18" charset="0"/>
                <a:cs typeface="Times New Roman" pitchFamily="18" charset="0"/>
                <a:sym typeface="Wingdings" pitchFamily="2" charset="2"/>
              </a:rPr>
              <a:t> </a:t>
            </a:r>
            <a:r>
              <a:rPr lang="en-US" sz="1200" dirty="0" err="1" smtClean="0">
                <a:solidFill>
                  <a:schemeClr val="tx1"/>
                </a:solidFill>
                <a:latin typeface="Times New Roman" pitchFamily="18" charset="0"/>
                <a:cs typeface="Times New Roman" pitchFamily="18" charset="0"/>
                <a:sym typeface="Wingdings" pitchFamily="2" charset="2"/>
              </a:rPr>
              <a:t>comunidad</a:t>
            </a:r>
            <a:r>
              <a:rPr lang="en-US" sz="1200" dirty="0" smtClean="0">
                <a:solidFill>
                  <a:schemeClr val="tx1"/>
                </a:solidFill>
                <a:latin typeface="Times New Roman" pitchFamily="18" charset="0"/>
                <a:cs typeface="Times New Roman" pitchFamily="18" charset="0"/>
                <a:sym typeface="Wingdings" pitchFamily="2" charset="2"/>
              </a:rPr>
              <a:t> </a:t>
            </a:r>
            <a:r>
              <a:rPr lang="en-US" sz="1200" dirty="0" err="1" smtClean="0">
                <a:solidFill>
                  <a:schemeClr val="tx1"/>
                </a:solidFill>
                <a:latin typeface="Times New Roman" pitchFamily="18" charset="0"/>
                <a:cs typeface="Times New Roman" pitchFamily="18" charset="0"/>
                <a:sym typeface="Wingdings" pitchFamily="2" charset="2"/>
              </a:rPr>
              <a:t>autonoma</a:t>
            </a:r>
            <a:r>
              <a:rPr lang="en-US" sz="1200" dirty="0" smtClean="0">
                <a:solidFill>
                  <a:schemeClr val="tx1"/>
                </a:solidFill>
                <a:latin typeface="Times New Roman" pitchFamily="18" charset="0"/>
                <a:cs typeface="Times New Roman" pitchFamily="18" charset="0"/>
                <a:sym typeface="Wingdings" pitchFamily="2" charset="2"/>
              </a:rPr>
              <a:t> a 20 </a:t>
            </a:r>
            <a:r>
              <a:rPr lang="en-US" sz="1200" dirty="0" err="1" smtClean="0">
                <a:solidFill>
                  <a:schemeClr val="tx1"/>
                </a:solidFill>
                <a:latin typeface="Times New Roman" pitchFamily="18" charset="0"/>
                <a:cs typeface="Times New Roman" pitchFamily="18" charset="0"/>
                <a:sym typeface="Wingdings" pitchFamily="2" charset="2"/>
              </a:rPr>
              <a:t>millas</a:t>
            </a:r>
            <a:r>
              <a:rPr lang="en-US" sz="1200" dirty="0" smtClean="0">
                <a:solidFill>
                  <a:schemeClr val="tx1"/>
                </a:solidFill>
                <a:latin typeface="Times New Roman" pitchFamily="18" charset="0"/>
                <a:cs typeface="Times New Roman" pitchFamily="18" charset="0"/>
                <a:sym typeface="Wingdings" pitchFamily="2" charset="2"/>
              </a:rPr>
              <a:t> del </a:t>
            </a:r>
            <a:r>
              <a:rPr lang="en-US" sz="1200" dirty="0" err="1" smtClean="0">
                <a:solidFill>
                  <a:schemeClr val="tx1"/>
                </a:solidFill>
                <a:latin typeface="Times New Roman" pitchFamily="18" charset="0"/>
                <a:cs typeface="Times New Roman" pitchFamily="18" charset="0"/>
                <a:sym typeface="Wingdings" pitchFamily="2" charset="2"/>
              </a:rPr>
              <a:t>oeste</a:t>
            </a:r>
            <a:r>
              <a:rPr lang="en-US" sz="1200" dirty="0" smtClean="0">
                <a:solidFill>
                  <a:schemeClr val="tx1"/>
                </a:solidFill>
                <a:latin typeface="Times New Roman" pitchFamily="18" charset="0"/>
                <a:cs typeface="Times New Roman" pitchFamily="18" charset="0"/>
                <a:sym typeface="Wingdings" pitchFamily="2" charset="2"/>
              </a:rPr>
              <a:t> de Boston, con </a:t>
            </a:r>
            <a:r>
              <a:rPr lang="en-US" sz="1200" dirty="0" err="1" smtClean="0">
                <a:solidFill>
                  <a:schemeClr val="tx1"/>
                </a:solidFill>
                <a:latin typeface="Times New Roman" pitchFamily="18" charset="0"/>
                <a:cs typeface="Times New Roman" pitchFamily="18" charset="0"/>
                <a:sym typeface="Wingdings" pitchFamily="2" charset="2"/>
              </a:rPr>
              <a:t>poblacion</a:t>
            </a:r>
            <a:r>
              <a:rPr lang="en-US" sz="1200" dirty="0" smtClean="0">
                <a:solidFill>
                  <a:schemeClr val="tx1"/>
                </a:solidFill>
                <a:latin typeface="Times New Roman" pitchFamily="18" charset="0"/>
                <a:cs typeface="Times New Roman" pitchFamily="18" charset="0"/>
                <a:sym typeface="Wingdings" pitchFamily="2" charset="2"/>
              </a:rPr>
              <a:t> de 28.000 </a:t>
            </a:r>
            <a:r>
              <a:rPr lang="en-US" sz="1200" dirty="0" err="1" smtClean="0">
                <a:solidFill>
                  <a:schemeClr val="tx1"/>
                </a:solidFill>
                <a:latin typeface="Times New Roman" pitchFamily="18" charset="0"/>
                <a:cs typeface="Times New Roman" pitchFamily="18" charset="0"/>
                <a:sym typeface="Wingdings" pitchFamily="2" charset="2"/>
              </a:rPr>
              <a:t>peronas</a:t>
            </a:r>
            <a:r>
              <a:rPr lang="en-US" sz="1200" dirty="0" smtClean="0">
                <a:solidFill>
                  <a:schemeClr val="tx1"/>
                </a:solidFill>
                <a:latin typeface="Times New Roman" pitchFamily="18" charset="0"/>
                <a:cs typeface="Times New Roman" pitchFamily="18" charset="0"/>
                <a:sym typeface="Wingdings" pitchFamily="2" charset="2"/>
              </a:rPr>
              <a:t>, 10.000 de </a:t>
            </a:r>
            <a:r>
              <a:rPr lang="en-US" sz="1200" dirty="0" err="1" smtClean="0">
                <a:solidFill>
                  <a:schemeClr val="tx1"/>
                </a:solidFill>
                <a:latin typeface="Times New Roman" pitchFamily="18" charset="0"/>
                <a:cs typeface="Times New Roman" pitchFamily="18" charset="0"/>
                <a:sym typeface="Wingdings" pitchFamily="2" charset="2"/>
              </a:rPr>
              <a:t>las</a:t>
            </a:r>
            <a:r>
              <a:rPr lang="en-US" sz="1200" dirty="0" smtClean="0">
                <a:solidFill>
                  <a:schemeClr val="tx1"/>
                </a:solidFill>
                <a:latin typeface="Times New Roman" pitchFamily="18" charset="0"/>
                <a:cs typeface="Times New Roman" pitchFamily="18" charset="0"/>
                <a:sym typeface="Wingdings" pitchFamily="2" charset="2"/>
              </a:rPr>
              <a:t> </a:t>
            </a:r>
            <a:r>
              <a:rPr lang="en-US" sz="1200" dirty="0" err="1" smtClean="0">
                <a:solidFill>
                  <a:schemeClr val="tx1"/>
                </a:solidFill>
                <a:latin typeface="Times New Roman" pitchFamily="18" charset="0"/>
                <a:cs typeface="Times New Roman" pitchFamily="18" charset="0"/>
                <a:sym typeface="Wingdings" pitchFamily="2" charset="2"/>
              </a:rPr>
              <a:t>cuales</a:t>
            </a:r>
            <a:r>
              <a:rPr lang="en-US" sz="1200" dirty="0" smtClean="0">
                <a:solidFill>
                  <a:schemeClr val="tx1"/>
                </a:solidFill>
                <a:latin typeface="Times New Roman" pitchFamily="18" charset="0"/>
                <a:cs typeface="Times New Roman" pitchFamily="18" charset="0"/>
                <a:sym typeface="Wingdings" pitchFamily="2" charset="2"/>
              </a:rPr>
              <a:t> </a:t>
            </a:r>
            <a:r>
              <a:rPr lang="en-US" sz="1200" dirty="0" err="1" smtClean="0">
                <a:solidFill>
                  <a:schemeClr val="tx1"/>
                </a:solidFill>
                <a:latin typeface="Times New Roman" pitchFamily="18" charset="0"/>
                <a:cs typeface="Times New Roman" pitchFamily="18" charset="0"/>
                <a:sym typeface="Wingdings" pitchFamily="2" charset="2"/>
              </a:rPr>
              <a:t>tenian</a:t>
            </a:r>
            <a:r>
              <a:rPr lang="en-US" sz="1200" dirty="0" smtClean="0">
                <a:solidFill>
                  <a:schemeClr val="tx1"/>
                </a:solidFill>
                <a:latin typeface="Times New Roman" pitchFamily="18" charset="0"/>
                <a:cs typeface="Times New Roman" pitchFamily="18" charset="0"/>
                <a:sym typeface="Wingdings" pitchFamily="2" charset="2"/>
              </a:rPr>
              <a:t> </a:t>
            </a:r>
            <a:r>
              <a:rPr lang="en-US" sz="1200" dirty="0" err="1" smtClean="0">
                <a:solidFill>
                  <a:schemeClr val="tx1"/>
                </a:solidFill>
                <a:latin typeface="Times New Roman" pitchFamily="18" charset="0"/>
                <a:cs typeface="Times New Roman" pitchFamily="18" charset="0"/>
                <a:sym typeface="Wingdings" pitchFamily="2" charset="2"/>
              </a:rPr>
              <a:t>edad</a:t>
            </a:r>
            <a:r>
              <a:rPr lang="en-US" sz="1200" dirty="0" smtClean="0">
                <a:solidFill>
                  <a:schemeClr val="tx1"/>
                </a:solidFill>
                <a:latin typeface="Times New Roman" pitchFamily="18" charset="0"/>
                <a:cs typeface="Times New Roman" pitchFamily="18" charset="0"/>
                <a:sym typeface="Wingdings" pitchFamily="2" charset="2"/>
              </a:rPr>
              <a:t> entre 30-59 </a:t>
            </a:r>
            <a:r>
              <a:rPr lang="en-US" sz="1200" dirty="0" err="1" smtClean="0">
                <a:solidFill>
                  <a:schemeClr val="tx1"/>
                </a:solidFill>
                <a:latin typeface="Times New Roman" pitchFamily="18" charset="0"/>
                <a:cs typeface="Times New Roman" pitchFamily="18" charset="0"/>
                <a:sym typeface="Wingdings" pitchFamily="2" charset="2"/>
              </a:rPr>
              <a:t>anos</a:t>
            </a:r>
            <a:r>
              <a:rPr lang="en-US" sz="1200" dirty="0" smtClean="0">
                <a:solidFill>
                  <a:schemeClr val="tx1"/>
                </a:solidFill>
                <a:latin typeface="Times New Roman" pitchFamily="18" charset="0"/>
                <a:cs typeface="Times New Roman" pitchFamily="18" charset="0"/>
                <a:sym typeface="Wingdings" pitchFamily="2" charset="2"/>
              </a:rPr>
              <a:t>. Se </a:t>
            </a:r>
            <a:r>
              <a:rPr lang="en-US" sz="1200" dirty="0" err="1" smtClean="0">
                <a:solidFill>
                  <a:schemeClr val="tx1"/>
                </a:solidFill>
                <a:latin typeface="Times New Roman" pitchFamily="18" charset="0"/>
                <a:cs typeface="Times New Roman" pitchFamily="18" charset="0"/>
                <a:sym typeface="Wingdings" pitchFamily="2" charset="2"/>
              </a:rPr>
              <a:t>estimo</a:t>
            </a:r>
            <a:r>
              <a:rPr lang="en-US" sz="1200" dirty="0" smtClean="0">
                <a:solidFill>
                  <a:schemeClr val="tx1"/>
                </a:solidFill>
                <a:latin typeface="Times New Roman" pitchFamily="18" charset="0"/>
                <a:cs typeface="Times New Roman" pitchFamily="18" charset="0"/>
                <a:sym typeface="Wingdings" pitchFamily="2" charset="2"/>
              </a:rPr>
              <a:t> </a:t>
            </a:r>
            <a:r>
              <a:rPr lang="en-US" sz="1200" dirty="0" err="1" smtClean="0">
                <a:solidFill>
                  <a:schemeClr val="tx1"/>
                </a:solidFill>
                <a:latin typeface="Times New Roman" pitchFamily="18" charset="0"/>
                <a:cs typeface="Times New Roman" pitchFamily="18" charset="0"/>
                <a:sym typeface="Wingdings" pitchFamily="2" charset="2"/>
              </a:rPr>
              <a:t>que</a:t>
            </a:r>
            <a:r>
              <a:rPr lang="en-US" sz="1200" dirty="0" smtClean="0">
                <a:solidFill>
                  <a:schemeClr val="tx1"/>
                </a:solidFill>
                <a:latin typeface="Times New Roman" pitchFamily="18" charset="0"/>
                <a:cs typeface="Times New Roman" pitchFamily="18" charset="0"/>
                <a:sym typeface="Wingdings" pitchFamily="2" charset="2"/>
              </a:rPr>
              <a:t> de </a:t>
            </a:r>
            <a:r>
              <a:rPr lang="en-US" sz="1200" dirty="0" err="1" smtClean="0">
                <a:solidFill>
                  <a:schemeClr val="tx1"/>
                </a:solidFill>
                <a:latin typeface="Times New Roman" pitchFamily="18" charset="0"/>
                <a:cs typeface="Times New Roman" pitchFamily="18" charset="0"/>
                <a:sym typeface="Wingdings" pitchFamily="2" charset="2"/>
              </a:rPr>
              <a:t>ser</a:t>
            </a:r>
            <a:r>
              <a:rPr lang="en-US" sz="1200" dirty="0" smtClean="0">
                <a:solidFill>
                  <a:schemeClr val="tx1"/>
                </a:solidFill>
                <a:latin typeface="Times New Roman" pitchFamily="18" charset="0"/>
                <a:cs typeface="Times New Roman" pitchFamily="18" charset="0"/>
                <a:sym typeface="Wingdings" pitchFamily="2" charset="2"/>
              </a:rPr>
              <a:t> </a:t>
            </a:r>
            <a:r>
              <a:rPr lang="en-US" sz="1200" dirty="0" err="1" smtClean="0">
                <a:solidFill>
                  <a:schemeClr val="tx1"/>
                </a:solidFill>
                <a:latin typeface="Times New Roman" pitchFamily="18" charset="0"/>
                <a:cs typeface="Times New Roman" pitchFamily="18" charset="0"/>
                <a:sym typeface="Wingdings" pitchFamily="2" charset="2"/>
              </a:rPr>
              <a:t>posible</a:t>
            </a:r>
            <a:r>
              <a:rPr lang="en-US" sz="1200" dirty="0" smtClean="0">
                <a:solidFill>
                  <a:schemeClr val="tx1"/>
                </a:solidFill>
                <a:latin typeface="Times New Roman" pitchFamily="18" charset="0"/>
                <a:cs typeface="Times New Roman" pitchFamily="18" charset="0"/>
                <a:sym typeface="Wingdings" pitchFamily="2" charset="2"/>
              </a:rPr>
              <a:t> un </a:t>
            </a:r>
            <a:r>
              <a:rPr lang="en-US" sz="1200" dirty="0" err="1" smtClean="0">
                <a:solidFill>
                  <a:schemeClr val="tx1"/>
                </a:solidFill>
                <a:latin typeface="Times New Roman" pitchFamily="18" charset="0"/>
                <a:cs typeface="Times New Roman" pitchFamily="18" charset="0"/>
                <a:sym typeface="Wingdings" pitchFamily="2" charset="2"/>
              </a:rPr>
              <a:t>apoyo</a:t>
            </a:r>
            <a:r>
              <a:rPr lang="en-US" sz="1200" dirty="0" smtClean="0">
                <a:solidFill>
                  <a:schemeClr val="tx1"/>
                </a:solidFill>
                <a:latin typeface="Times New Roman" pitchFamily="18" charset="0"/>
                <a:cs typeface="Times New Roman" pitchFamily="18" charset="0"/>
                <a:sym typeface="Wingdings" pitchFamily="2" charset="2"/>
              </a:rPr>
              <a:t> de 6.500 </a:t>
            </a:r>
            <a:r>
              <a:rPr lang="en-US" sz="1200" dirty="0" err="1" smtClean="0">
                <a:solidFill>
                  <a:schemeClr val="tx1"/>
                </a:solidFill>
                <a:latin typeface="Times New Roman" pitchFamily="18" charset="0"/>
                <a:cs typeface="Times New Roman" pitchFamily="18" charset="0"/>
                <a:sym typeface="Wingdings" pitchFamily="2" charset="2"/>
              </a:rPr>
              <a:t>individuos</a:t>
            </a:r>
            <a:r>
              <a:rPr lang="en-US" sz="1200" dirty="0" smtClean="0">
                <a:solidFill>
                  <a:schemeClr val="tx1"/>
                </a:solidFill>
                <a:latin typeface="Times New Roman" pitchFamily="18" charset="0"/>
                <a:cs typeface="Times New Roman" pitchFamily="18" charset="0"/>
                <a:sym typeface="Wingdings" pitchFamily="2" charset="2"/>
              </a:rPr>
              <a:t> de </a:t>
            </a:r>
            <a:r>
              <a:rPr lang="en-US" sz="1200" dirty="0" err="1" smtClean="0">
                <a:solidFill>
                  <a:schemeClr val="tx1"/>
                </a:solidFill>
                <a:latin typeface="Times New Roman" pitchFamily="18" charset="0"/>
                <a:cs typeface="Times New Roman" pitchFamily="18" charset="0"/>
                <a:sym typeface="Wingdings" pitchFamily="2" charset="2"/>
              </a:rPr>
              <a:t>tal</a:t>
            </a:r>
            <a:r>
              <a:rPr lang="en-US" sz="1200" dirty="0" smtClean="0">
                <a:solidFill>
                  <a:schemeClr val="tx1"/>
                </a:solidFill>
                <a:latin typeface="Times New Roman" pitchFamily="18" charset="0"/>
                <a:cs typeface="Times New Roman" pitchFamily="18" charset="0"/>
                <a:sym typeface="Wingdings" pitchFamily="2" charset="2"/>
              </a:rPr>
              <a:t> </a:t>
            </a:r>
            <a:r>
              <a:rPr lang="en-US" sz="1200" dirty="0" err="1" smtClean="0">
                <a:solidFill>
                  <a:schemeClr val="tx1"/>
                </a:solidFill>
                <a:latin typeface="Times New Roman" pitchFamily="18" charset="0"/>
                <a:cs typeface="Times New Roman" pitchFamily="18" charset="0"/>
                <a:sym typeface="Wingdings" pitchFamily="2" charset="2"/>
              </a:rPr>
              <a:t>rango</a:t>
            </a:r>
            <a:r>
              <a:rPr lang="en-US" sz="1200" dirty="0" smtClean="0">
                <a:solidFill>
                  <a:schemeClr val="tx1"/>
                </a:solidFill>
                <a:latin typeface="Times New Roman" pitchFamily="18" charset="0"/>
                <a:cs typeface="Times New Roman" pitchFamily="18" charset="0"/>
                <a:sym typeface="Wingdings" pitchFamily="2" charset="2"/>
              </a:rPr>
              <a:t> </a:t>
            </a:r>
            <a:r>
              <a:rPr lang="en-US" sz="1200" dirty="0" err="1" smtClean="0">
                <a:solidFill>
                  <a:schemeClr val="tx1"/>
                </a:solidFill>
                <a:latin typeface="Times New Roman" pitchFamily="18" charset="0"/>
                <a:cs typeface="Times New Roman" pitchFamily="18" charset="0"/>
                <a:sym typeface="Wingdings" pitchFamily="2" charset="2"/>
              </a:rPr>
              <a:t>etario</a:t>
            </a:r>
            <a:r>
              <a:rPr lang="en-US" sz="1200" dirty="0" smtClean="0">
                <a:solidFill>
                  <a:schemeClr val="tx1"/>
                </a:solidFill>
                <a:latin typeface="Times New Roman" pitchFamily="18" charset="0"/>
                <a:cs typeface="Times New Roman" pitchFamily="18" charset="0"/>
                <a:sym typeface="Wingdings" pitchFamily="2" charset="2"/>
              </a:rPr>
              <a:t>, </a:t>
            </a:r>
            <a:r>
              <a:rPr lang="en-US" sz="1200" dirty="0" err="1" smtClean="0">
                <a:solidFill>
                  <a:schemeClr val="tx1"/>
                </a:solidFill>
                <a:latin typeface="Times New Roman" pitchFamily="18" charset="0"/>
                <a:cs typeface="Times New Roman" pitchFamily="18" charset="0"/>
                <a:sym typeface="Wingdings" pitchFamily="2" charset="2"/>
              </a:rPr>
              <a:t>seria</a:t>
            </a:r>
            <a:r>
              <a:rPr lang="en-US" sz="1200" dirty="0" smtClean="0">
                <a:solidFill>
                  <a:schemeClr val="tx1"/>
                </a:solidFill>
                <a:latin typeface="Times New Roman" pitchFamily="18" charset="0"/>
                <a:cs typeface="Times New Roman" pitchFamily="18" charset="0"/>
                <a:sym typeface="Wingdings" pitchFamily="2" charset="2"/>
              </a:rPr>
              <a:t> </a:t>
            </a:r>
            <a:r>
              <a:rPr lang="en-US" sz="1200" dirty="0" err="1" smtClean="0">
                <a:solidFill>
                  <a:schemeClr val="tx1"/>
                </a:solidFill>
                <a:latin typeface="Times New Roman" pitchFamily="18" charset="0"/>
                <a:cs typeface="Times New Roman" pitchFamily="18" charset="0"/>
                <a:sym typeface="Wingdings" pitchFamily="2" charset="2"/>
              </a:rPr>
              <a:t>posible</a:t>
            </a:r>
            <a:r>
              <a:rPr lang="en-US" sz="1200" dirty="0" smtClean="0">
                <a:solidFill>
                  <a:schemeClr val="tx1"/>
                </a:solidFill>
                <a:latin typeface="Times New Roman" pitchFamily="18" charset="0"/>
                <a:cs typeface="Times New Roman" pitchFamily="18" charset="0"/>
                <a:sym typeface="Wingdings" pitchFamily="2" charset="2"/>
              </a:rPr>
              <a:t> </a:t>
            </a:r>
            <a:r>
              <a:rPr lang="en-US" sz="1200" dirty="0" err="1" smtClean="0">
                <a:solidFill>
                  <a:schemeClr val="tx1"/>
                </a:solidFill>
                <a:latin typeface="Times New Roman" pitchFamily="18" charset="0"/>
                <a:cs typeface="Times New Roman" pitchFamily="18" charset="0"/>
                <a:sym typeface="Wingdings" pitchFamily="2" charset="2"/>
              </a:rPr>
              <a:t>obtener</a:t>
            </a:r>
            <a:r>
              <a:rPr lang="en-US" sz="1200" dirty="0" smtClean="0">
                <a:solidFill>
                  <a:schemeClr val="tx1"/>
                </a:solidFill>
                <a:latin typeface="Times New Roman" pitchFamily="18" charset="0"/>
                <a:cs typeface="Times New Roman" pitchFamily="18" charset="0"/>
                <a:sym typeface="Wingdings" pitchFamily="2" charset="2"/>
              </a:rPr>
              <a:t> 5.000 personas </a:t>
            </a:r>
            <a:r>
              <a:rPr lang="en-US" sz="1200" dirty="0" err="1" smtClean="0">
                <a:solidFill>
                  <a:schemeClr val="tx1"/>
                </a:solidFill>
                <a:latin typeface="Times New Roman" pitchFamily="18" charset="0"/>
                <a:cs typeface="Times New Roman" pitchFamily="18" charset="0"/>
                <a:sym typeface="Wingdings" pitchFamily="2" charset="2"/>
              </a:rPr>
              <a:t>libres</a:t>
            </a:r>
            <a:r>
              <a:rPr lang="en-US" sz="1200" dirty="0" smtClean="0">
                <a:solidFill>
                  <a:schemeClr val="tx1"/>
                </a:solidFill>
                <a:latin typeface="Times New Roman" pitchFamily="18" charset="0"/>
                <a:cs typeface="Times New Roman" pitchFamily="18" charset="0"/>
                <a:sym typeface="Wingdings" pitchFamily="2" charset="2"/>
              </a:rPr>
              <a:t> de </a:t>
            </a:r>
            <a:r>
              <a:rPr lang="en-US" sz="1200" dirty="0" err="1" smtClean="0">
                <a:solidFill>
                  <a:schemeClr val="tx1"/>
                </a:solidFill>
                <a:latin typeface="Times New Roman" pitchFamily="18" charset="0"/>
                <a:cs typeface="Times New Roman" pitchFamily="18" charset="0"/>
                <a:sym typeface="Wingdings" pitchFamily="2" charset="2"/>
              </a:rPr>
              <a:t>enfermedad</a:t>
            </a:r>
            <a:r>
              <a:rPr lang="en-US" sz="1200" dirty="0" smtClean="0">
                <a:solidFill>
                  <a:schemeClr val="tx1"/>
                </a:solidFill>
                <a:latin typeface="Times New Roman" pitchFamily="18" charset="0"/>
                <a:cs typeface="Times New Roman" pitchFamily="18" charset="0"/>
                <a:sym typeface="Wingdings" pitchFamily="2" charset="2"/>
              </a:rPr>
              <a:t> arterial </a:t>
            </a:r>
            <a:r>
              <a:rPr lang="en-US" sz="1200" dirty="0" err="1" smtClean="0">
                <a:solidFill>
                  <a:schemeClr val="tx1"/>
                </a:solidFill>
                <a:latin typeface="Times New Roman" pitchFamily="18" charset="0"/>
                <a:cs typeface="Times New Roman" pitchFamily="18" charset="0"/>
                <a:sym typeface="Wingdings" pitchFamily="2" charset="2"/>
              </a:rPr>
              <a:t>coronaria</a:t>
            </a:r>
            <a:r>
              <a:rPr lang="en-US" sz="1200" dirty="0" smtClean="0">
                <a:solidFill>
                  <a:schemeClr val="tx1"/>
                </a:solidFill>
                <a:latin typeface="Times New Roman" pitchFamily="18" charset="0"/>
                <a:cs typeface="Times New Roman" pitchFamily="18" charset="0"/>
                <a:sym typeface="Wingdings" pitchFamily="2" charset="2"/>
              </a:rPr>
              <a:t> </a:t>
            </a:r>
            <a:r>
              <a:rPr lang="en-US" sz="1200" dirty="0" err="1" smtClean="0">
                <a:solidFill>
                  <a:schemeClr val="tx1"/>
                </a:solidFill>
                <a:latin typeface="Times New Roman" pitchFamily="18" charset="0"/>
                <a:cs typeface="Times New Roman" pitchFamily="18" charset="0"/>
                <a:sym typeface="Wingdings" pitchFamily="2" charset="2"/>
              </a:rPr>
              <a:t>candidatos</a:t>
            </a:r>
            <a:r>
              <a:rPr lang="en-US" sz="1200" dirty="0" smtClean="0">
                <a:solidFill>
                  <a:schemeClr val="tx1"/>
                </a:solidFill>
                <a:latin typeface="Times New Roman" pitchFamily="18" charset="0"/>
                <a:cs typeface="Times New Roman" pitchFamily="18" charset="0"/>
                <a:sym typeface="Wingdings" pitchFamily="2" charset="2"/>
              </a:rPr>
              <a:t> para el </a:t>
            </a:r>
            <a:r>
              <a:rPr lang="en-US" sz="1200" dirty="0" err="1" smtClean="0">
                <a:solidFill>
                  <a:schemeClr val="tx1"/>
                </a:solidFill>
                <a:latin typeface="Times New Roman" pitchFamily="18" charset="0"/>
                <a:cs typeface="Times New Roman" pitchFamily="18" charset="0"/>
                <a:sym typeface="Wingdings" pitchFamily="2" charset="2"/>
              </a:rPr>
              <a:t>estudio</a:t>
            </a:r>
            <a:r>
              <a:rPr lang="en-US" sz="1200" dirty="0" smtClean="0">
                <a:solidFill>
                  <a:schemeClr val="tx1"/>
                </a:solidFill>
                <a:latin typeface="Times New Roman" pitchFamily="18" charset="0"/>
                <a:cs typeface="Times New Roman" pitchFamily="18" charset="0"/>
                <a:sym typeface="Wingdings" pitchFamily="2" charset="2"/>
              </a:rPr>
              <a:t> </a:t>
            </a:r>
            <a:r>
              <a:rPr lang="en-US" sz="1200" dirty="0" err="1" smtClean="0">
                <a:solidFill>
                  <a:schemeClr val="tx1"/>
                </a:solidFill>
                <a:latin typeface="Times New Roman" pitchFamily="18" charset="0"/>
                <a:cs typeface="Times New Roman" pitchFamily="18" charset="0"/>
                <a:sym typeface="Wingdings" pitchFamily="2" charset="2"/>
              </a:rPr>
              <a:t>prospectivo</a:t>
            </a:r>
            <a:endParaRPr lang="en-US" sz="1200" dirty="0" smtClean="0">
              <a:solidFill>
                <a:schemeClr val="tx1"/>
              </a:solidFill>
              <a:latin typeface="Times New Roman" pitchFamily="18" charset="0"/>
              <a:cs typeface="Times New Roman" pitchFamily="18" charset="0"/>
              <a:sym typeface="Wingdings"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solidFill>
                  <a:schemeClr val="tx1"/>
                </a:solidFill>
                <a:latin typeface="Times New Roman" pitchFamily="18" charset="0"/>
                <a:cs typeface="Times New Roman" pitchFamily="18" charset="0"/>
                <a:sym typeface="Wingdings" pitchFamily="2" charset="2"/>
              </a:rPr>
              <a:t>Debia</a:t>
            </a:r>
            <a:r>
              <a:rPr lang="en-US" sz="1200" dirty="0" smtClean="0">
                <a:solidFill>
                  <a:schemeClr val="tx1"/>
                </a:solidFill>
                <a:latin typeface="Times New Roman" pitchFamily="18" charset="0"/>
                <a:cs typeface="Times New Roman" pitchFamily="18" charset="0"/>
                <a:sym typeface="Wingdings" pitchFamily="2" charset="2"/>
              </a:rPr>
              <a:t> </a:t>
            </a:r>
            <a:r>
              <a:rPr lang="en-US" sz="1200" dirty="0" err="1" smtClean="0">
                <a:solidFill>
                  <a:schemeClr val="tx1"/>
                </a:solidFill>
                <a:latin typeface="Times New Roman" pitchFamily="18" charset="0"/>
                <a:cs typeface="Times New Roman" pitchFamily="18" charset="0"/>
                <a:sym typeface="Wingdings" pitchFamily="2" charset="2"/>
              </a:rPr>
              <a:t>seleccionarse</a:t>
            </a:r>
            <a:r>
              <a:rPr lang="en-US" sz="1200" dirty="0" smtClean="0">
                <a:solidFill>
                  <a:schemeClr val="tx1"/>
                </a:solidFill>
                <a:latin typeface="Times New Roman" pitchFamily="18" charset="0"/>
                <a:cs typeface="Times New Roman" pitchFamily="18" charset="0"/>
                <a:sym typeface="Wingdings" pitchFamily="2" charset="2"/>
              </a:rPr>
              <a:t> </a:t>
            </a:r>
            <a:r>
              <a:rPr lang="en-US" sz="1200" dirty="0" err="1" smtClean="0">
                <a:solidFill>
                  <a:schemeClr val="tx1"/>
                </a:solidFill>
                <a:latin typeface="Times New Roman" pitchFamily="18" charset="0"/>
                <a:cs typeface="Times New Roman" pitchFamily="18" charset="0"/>
                <a:sym typeface="Wingdings" pitchFamily="2" charset="2"/>
              </a:rPr>
              <a:t>una</a:t>
            </a:r>
            <a:r>
              <a:rPr lang="en-US" sz="1200" dirty="0" smtClean="0">
                <a:solidFill>
                  <a:schemeClr val="tx1"/>
                </a:solidFill>
                <a:latin typeface="Times New Roman" pitchFamily="18" charset="0"/>
                <a:cs typeface="Times New Roman" pitchFamily="18" charset="0"/>
                <a:sym typeface="Wingdings" pitchFamily="2" charset="2"/>
              </a:rPr>
              <a:t> </a:t>
            </a:r>
            <a:r>
              <a:rPr lang="en-US" sz="1200" dirty="0" err="1" smtClean="0">
                <a:solidFill>
                  <a:schemeClr val="tx1"/>
                </a:solidFill>
                <a:latin typeface="Times New Roman" pitchFamily="18" charset="0"/>
                <a:cs typeface="Times New Roman" pitchFamily="18" charset="0"/>
                <a:sym typeface="Wingdings" pitchFamily="2" charset="2"/>
              </a:rPr>
              <a:t>comunidad</a:t>
            </a:r>
            <a:r>
              <a:rPr lang="en-US" sz="1200" dirty="0" smtClean="0">
                <a:solidFill>
                  <a:schemeClr val="tx1"/>
                </a:solidFill>
                <a:latin typeface="Times New Roman" pitchFamily="18" charset="0"/>
                <a:cs typeface="Times New Roman" pitchFamily="18" charset="0"/>
                <a:sym typeface="Wingdings" pitchFamily="2" charset="2"/>
              </a:rPr>
              <a:t> con el </a:t>
            </a:r>
            <a:r>
              <a:rPr lang="en-US" sz="1200" dirty="0" err="1" smtClean="0">
                <a:solidFill>
                  <a:schemeClr val="tx1"/>
                </a:solidFill>
                <a:latin typeface="Times New Roman" pitchFamily="18" charset="0"/>
                <a:cs typeface="Times New Roman" pitchFamily="18" charset="0"/>
                <a:sym typeface="Wingdings" pitchFamily="2" charset="2"/>
              </a:rPr>
              <a:t>tamano</a:t>
            </a:r>
            <a:r>
              <a:rPr lang="en-US" sz="1200" dirty="0" smtClean="0">
                <a:solidFill>
                  <a:schemeClr val="tx1"/>
                </a:solidFill>
                <a:latin typeface="Times New Roman" pitchFamily="18" charset="0"/>
                <a:cs typeface="Times New Roman" pitchFamily="18" charset="0"/>
                <a:sym typeface="Wingdings" pitchFamily="2" charset="2"/>
              </a:rPr>
              <a:t> </a:t>
            </a:r>
            <a:r>
              <a:rPr lang="en-US" sz="1200" dirty="0" err="1" smtClean="0">
                <a:solidFill>
                  <a:schemeClr val="tx1"/>
                </a:solidFill>
                <a:latin typeface="Times New Roman" pitchFamily="18" charset="0"/>
                <a:cs typeface="Times New Roman" pitchFamily="18" charset="0"/>
                <a:sym typeface="Wingdings" pitchFamily="2" charset="2"/>
              </a:rPr>
              <a:t>adecuado</a:t>
            </a:r>
            <a:r>
              <a:rPr lang="en-US" sz="1200" dirty="0" smtClean="0">
                <a:solidFill>
                  <a:schemeClr val="tx1"/>
                </a:solidFill>
                <a:latin typeface="Times New Roman" pitchFamily="18" charset="0"/>
                <a:cs typeface="Times New Roman" pitchFamily="18" charset="0"/>
                <a:sym typeface="Wingdings" pitchFamily="2" charset="2"/>
              </a:rPr>
              <a:t> para </a:t>
            </a:r>
            <a:r>
              <a:rPr lang="en-US" sz="1200" dirty="0" err="1" smtClean="0">
                <a:solidFill>
                  <a:schemeClr val="tx1"/>
                </a:solidFill>
                <a:latin typeface="Times New Roman" pitchFamily="18" charset="0"/>
                <a:cs typeface="Times New Roman" pitchFamily="18" charset="0"/>
                <a:sym typeface="Wingdings" pitchFamily="2" charset="2"/>
              </a:rPr>
              <a:t>proveer</a:t>
            </a:r>
            <a:r>
              <a:rPr lang="en-US" sz="1200" dirty="0" smtClean="0">
                <a:solidFill>
                  <a:schemeClr val="tx1"/>
                </a:solidFill>
                <a:latin typeface="Times New Roman" pitchFamily="18" charset="0"/>
                <a:cs typeface="Times New Roman" pitchFamily="18" charset="0"/>
                <a:sym typeface="Wingdings" pitchFamily="2" charset="2"/>
              </a:rPr>
              <a:t> e </a:t>
            </a:r>
            <a:r>
              <a:rPr lang="en-US" sz="1200" dirty="0" err="1" smtClean="0">
                <a:solidFill>
                  <a:schemeClr val="tx1"/>
                </a:solidFill>
                <a:latin typeface="Times New Roman" pitchFamily="18" charset="0"/>
                <a:cs typeface="Times New Roman" pitchFamily="18" charset="0"/>
                <a:sym typeface="Wingdings" pitchFamily="2" charset="2"/>
              </a:rPr>
              <a:t>nrumero</a:t>
            </a:r>
            <a:r>
              <a:rPr lang="en-US" sz="1200" dirty="0" smtClean="0">
                <a:solidFill>
                  <a:schemeClr val="tx1"/>
                </a:solidFill>
                <a:latin typeface="Times New Roman" pitchFamily="18" charset="0"/>
                <a:cs typeface="Times New Roman" pitchFamily="18" charset="0"/>
                <a:sym typeface="Wingdings" pitchFamily="2" charset="2"/>
              </a:rPr>
              <a:t> de </a:t>
            </a:r>
            <a:r>
              <a:rPr lang="en-US" sz="1200" dirty="0" err="1" smtClean="0">
                <a:solidFill>
                  <a:schemeClr val="tx1"/>
                </a:solidFill>
                <a:latin typeface="Times New Roman" pitchFamily="18" charset="0"/>
                <a:cs typeface="Times New Roman" pitchFamily="18" charset="0"/>
                <a:sym typeface="Wingdings" pitchFamily="2" charset="2"/>
              </a:rPr>
              <a:t>sujetos</a:t>
            </a:r>
            <a:r>
              <a:rPr lang="en-US" sz="1200" dirty="0" smtClean="0">
                <a:solidFill>
                  <a:schemeClr val="tx1"/>
                </a:solidFill>
                <a:latin typeface="Times New Roman" pitchFamily="18" charset="0"/>
                <a:cs typeface="Times New Roman" pitchFamily="18" charset="0"/>
                <a:sym typeface="Wingdings" pitchFamily="2" charset="2"/>
              </a:rPr>
              <a:t> </a:t>
            </a:r>
            <a:r>
              <a:rPr lang="en-US" sz="1200" dirty="0" err="1" smtClean="0">
                <a:solidFill>
                  <a:schemeClr val="tx1"/>
                </a:solidFill>
                <a:latin typeface="Times New Roman" pitchFamily="18" charset="0"/>
                <a:cs typeface="Times New Roman" pitchFamily="18" charset="0"/>
                <a:sym typeface="Wingdings" pitchFamily="2" charset="2"/>
              </a:rPr>
              <a:t>necesarios</a:t>
            </a:r>
            <a:r>
              <a:rPr lang="en-US" sz="1200" dirty="0" smtClean="0">
                <a:solidFill>
                  <a:schemeClr val="tx1"/>
                </a:solidFill>
                <a:latin typeface="Times New Roman" pitchFamily="18" charset="0"/>
                <a:cs typeface="Times New Roman" pitchFamily="18" charset="0"/>
                <a:sym typeface="Wingdings" pitchFamily="2" charset="2"/>
              </a:rPr>
              <a:t> para el </a:t>
            </a:r>
            <a:r>
              <a:rPr lang="en-US" sz="1200" dirty="0" err="1" smtClean="0">
                <a:solidFill>
                  <a:schemeClr val="tx1"/>
                </a:solidFill>
                <a:latin typeface="Times New Roman" pitchFamily="18" charset="0"/>
                <a:cs typeface="Times New Roman" pitchFamily="18" charset="0"/>
                <a:sym typeface="Wingdings" pitchFamily="2" charset="2"/>
              </a:rPr>
              <a:t>estudio</a:t>
            </a:r>
            <a:r>
              <a:rPr lang="en-US" sz="1200" dirty="0" smtClean="0">
                <a:solidFill>
                  <a:schemeClr val="tx1"/>
                </a:solidFill>
                <a:latin typeface="Times New Roman" pitchFamily="18" charset="0"/>
                <a:cs typeface="Times New Roman" pitchFamily="18" charset="0"/>
                <a:sym typeface="Wingdings" pitchFamily="2" charset="2"/>
              </a:rPr>
              <a:t>, y </a:t>
            </a:r>
            <a:r>
              <a:rPr lang="en-US" sz="1200" dirty="0" err="1" smtClean="0">
                <a:solidFill>
                  <a:schemeClr val="tx1"/>
                </a:solidFill>
                <a:latin typeface="Times New Roman" pitchFamily="18" charset="0"/>
                <a:cs typeface="Times New Roman" pitchFamily="18" charset="0"/>
                <a:sym typeface="Wingdings" pitchFamily="2" charset="2"/>
              </a:rPr>
              <a:t>contener</a:t>
            </a:r>
            <a:r>
              <a:rPr lang="en-US" sz="1200" dirty="0" smtClean="0">
                <a:solidFill>
                  <a:schemeClr val="tx1"/>
                </a:solidFill>
                <a:latin typeface="Times New Roman" pitchFamily="18" charset="0"/>
                <a:cs typeface="Times New Roman" pitchFamily="18" charset="0"/>
                <a:sym typeface="Wingdings" pitchFamily="2" charset="2"/>
              </a:rPr>
              <a:t> </a:t>
            </a:r>
            <a:r>
              <a:rPr lang="en-US" sz="1200" dirty="0" err="1" smtClean="0">
                <a:solidFill>
                  <a:schemeClr val="tx1"/>
                </a:solidFill>
                <a:latin typeface="Times New Roman" pitchFamily="18" charset="0"/>
                <a:cs typeface="Times New Roman" pitchFamily="18" charset="0"/>
                <a:sym typeface="Wingdings" pitchFamily="2" charset="2"/>
              </a:rPr>
              <a:t>suficientes</a:t>
            </a:r>
            <a:r>
              <a:rPr lang="en-US" sz="1200" dirty="0" smtClean="0">
                <a:solidFill>
                  <a:schemeClr val="tx1"/>
                </a:solidFill>
                <a:latin typeface="Times New Roman" pitchFamily="18" charset="0"/>
                <a:cs typeface="Times New Roman" pitchFamily="18" charset="0"/>
                <a:sym typeface="Wingdings" pitchFamily="2" charset="2"/>
              </a:rPr>
              <a:t> </a:t>
            </a:r>
            <a:r>
              <a:rPr lang="en-US" sz="1200" dirty="0" err="1" smtClean="0">
                <a:solidFill>
                  <a:schemeClr val="tx1"/>
                </a:solidFill>
                <a:latin typeface="Times New Roman" pitchFamily="18" charset="0"/>
                <a:cs typeface="Times New Roman" pitchFamily="18" charset="0"/>
                <a:sym typeface="Wingdings" pitchFamily="2" charset="2"/>
              </a:rPr>
              <a:t>subgrupos</a:t>
            </a:r>
            <a:r>
              <a:rPr lang="en-US" sz="1200" dirty="0" smtClean="0">
                <a:solidFill>
                  <a:schemeClr val="tx1"/>
                </a:solidFill>
                <a:latin typeface="Times New Roman" pitchFamily="18" charset="0"/>
                <a:cs typeface="Times New Roman" pitchFamily="18" charset="0"/>
                <a:sym typeface="Wingdings" pitchFamily="2" charset="2"/>
              </a:rPr>
              <a:t> socio-</a:t>
            </a:r>
            <a:r>
              <a:rPr lang="en-US" sz="1200" dirty="0" err="1" smtClean="0">
                <a:solidFill>
                  <a:schemeClr val="tx1"/>
                </a:solidFill>
                <a:latin typeface="Times New Roman" pitchFamily="18" charset="0"/>
                <a:cs typeface="Times New Roman" pitchFamily="18" charset="0"/>
                <a:sym typeface="Wingdings" pitchFamily="2" charset="2"/>
              </a:rPr>
              <a:t>economicos</a:t>
            </a:r>
            <a:r>
              <a:rPr lang="en-US" sz="1200" dirty="0" smtClean="0">
                <a:solidFill>
                  <a:schemeClr val="tx1"/>
                </a:solidFill>
                <a:latin typeface="Times New Roman" pitchFamily="18" charset="0"/>
                <a:cs typeface="Times New Roman" pitchFamily="18" charset="0"/>
                <a:sym typeface="Wingdings" pitchFamily="2" charset="2"/>
              </a:rPr>
              <a:t>, </a:t>
            </a:r>
            <a:r>
              <a:rPr lang="en-US" sz="1200" dirty="0" err="1" smtClean="0">
                <a:solidFill>
                  <a:schemeClr val="tx1"/>
                </a:solidFill>
                <a:latin typeface="Times New Roman" pitchFamily="18" charset="0"/>
                <a:cs typeface="Times New Roman" pitchFamily="18" charset="0"/>
                <a:sym typeface="Wingdings" pitchFamily="2" charset="2"/>
              </a:rPr>
              <a:t>etnicos</a:t>
            </a:r>
            <a:r>
              <a:rPr lang="en-US" sz="1200" dirty="0" smtClean="0">
                <a:solidFill>
                  <a:schemeClr val="tx1"/>
                </a:solidFill>
                <a:latin typeface="Times New Roman" pitchFamily="18" charset="0"/>
                <a:cs typeface="Times New Roman" pitchFamily="18" charset="0"/>
                <a:sym typeface="Wingdings" pitchFamily="2" charset="2"/>
              </a:rPr>
              <a:t>, etc., con </a:t>
            </a:r>
            <a:r>
              <a:rPr lang="en-US" sz="1200" dirty="0" err="1" smtClean="0">
                <a:solidFill>
                  <a:schemeClr val="tx1"/>
                </a:solidFill>
                <a:latin typeface="Times New Roman" pitchFamily="18" charset="0"/>
                <a:cs typeface="Times New Roman" pitchFamily="18" charset="0"/>
                <a:sym typeface="Wingdings" pitchFamily="2" charset="2"/>
              </a:rPr>
              <a:t>las</a:t>
            </a:r>
            <a:r>
              <a:rPr lang="en-US" sz="1200" dirty="0" smtClean="0">
                <a:solidFill>
                  <a:schemeClr val="tx1"/>
                </a:solidFill>
                <a:latin typeface="Times New Roman" pitchFamily="18" charset="0"/>
                <a:cs typeface="Times New Roman" pitchFamily="18" charset="0"/>
                <a:sym typeface="Wingdings" pitchFamily="2" charset="2"/>
              </a:rPr>
              <a:t> </a:t>
            </a:r>
            <a:r>
              <a:rPr lang="en-US" sz="1200" dirty="0" err="1" smtClean="0">
                <a:solidFill>
                  <a:schemeClr val="tx1"/>
                </a:solidFill>
                <a:latin typeface="Times New Roman" pitchFamily="18" charset="0"/>
                <a:cs typeface="Times New Roman" pitchFamily="18" charset="0"/>
                <a:sym typeface="Wingdings" pitchFamily="2" charset="2"/>
              </a:rPr>
              <a:t>caracteristicas</a:t>
            </a:r>
            <a:r>
              <a:rPr lang="en-US" sz="1200" dirty="0" smtClean="0">
                <a:solidFill>
                  <a:schemeClr val="tx1"/>
                </a:solidFill>
                <a:latin typeface="Times New Roman" pitchFamily="18" charset="0"/>
                <a:cs typeface="Times New Roman" pitchFamily="18" charset="0"/>
                <a:sym typeface="Wingdings" pitchFamily="2" charset="2"/>
              </a:rPr>
              <a:t> </a:t>
            </a:r>
            <a:r>
              <a:rPr lang="en-US" sz="1200" dirty="0" err="1" smtClean="0">
                <a:solidFill>
                  <a:schemeClr val="tx1"/>
                </a:solidFill>
                <a:latin typeface="Times New Roman" pitchFamily="18" charset="0"/>
                <a:cs typeface="Times New Roman" pitchFamily="18" charset="0"/>
                <a:sym typeface="Wingdings" pitchFamily="2" charset="2"/>
              </a:rPr>
              <a:t>requeridas</a:t>
            </a:r>
            <a:r>
              <a:rPr lang="en-US" sz="1200" dirty="0" smtClean="0">
                <a:solidFill>
                  <a:schemeClr val="tx1"/>
                </a:solidFill>
                <a:latin typeface="Times New Roman" pitchFamily="18" charset="0"/>
                <a:cs typeface="Times New Roman" pitchFamily="18" charset="0"/>
                <a:sym typeface="Wingdings" pitchFamily="2" charset="2"/>
              </a:rPr>
              <a:t>. </a:t>
            </a:r>
            <a:r>
              <a:rPr lang="en-US" sz="1200" dirty="0" err="1" smtClean="0">
                <a:solidFill>
                  <a:schemeClr val="tx1"/>
                </a:solidFill>
                <a:latin typeface="Times New Roman" pitchFamily="18" charset="0"/>
                <a:cs typeface="Times New Roman" pitchFamily="18" charset="0"/>
                <a:sym typeface="Wingdings" pitchFamily="2" charset="2"/>
              </a:rPr>
              <a:t>Poblacion</a:t>
            </a:r>
            <a:r>
              <a:rPr lang="en-US" sz="1200" dirty="0" smtClean="0">
                <a:solidFill>
                  <a:schemeClr val="tx1"/>
                </a:solidFill>
                <a:latin typeface="Times New Roman" pitchFamily="18" charset="0"/>
                <a:cs typeface="Times New Roman" pitchFamily="18" charset="0"/>
                <a:sym typeface="Wingdings" pitchFamily="2" charset="2"/>
              </a:rPr>
              <a:t> </a:t>
            </a:r>
            <a:r>
              <a:rPr lang="en-US" sz="1200" dirty="0" err="1" smtClean="0">
                <a:solidFill>
                  <a:schemeClr val="tx1"/>
                </a:solidFill>
                <a:latin typeface="Times New Roman" pitchFamily="18" charset="0"/>
                <a:cs typeface="Times New Roman" pitchFamily="18" charset="0"/>
                <a:sym typeface="Wingdings" pitchFamily="2" charset="2"/>
              </a:rPr>
              <a:t>estable</a:t>
            </a:r>
            <a:r>
              <a:rPr lang="en-US" sz="1200" dirty="0" smtClean="0">
                <a:solidFill>
                  <a:schemeClr val="tx1"/>
                </a:solidFill>
                <a:latin typeface="Times New Roman" pitchFamily="18" charset="0"/>
                <a:cs typeface="Times New Roman" pitchFamily="18" charset="0"/>
                <a:sym typeface="Wingdings" pitchFamily="2" charset="2"/>
              </a:rPr>
              <a:t>, con </a:t>
            </a:r>
            <a:r>
              <a:rPr lang="en-US" sz="1200" dirty="0" err="1" smtClean="0">
                <a:solidFill>
                  <a:schemeClr val="tx1"/>
                </a:solidFill>
                <a:latin typeface="Times New Roman" pitchFamily="18" charset="0"/>
                <a:cs typeface="Times New Roman" pitchFamily="18" charset="0"/>
                <a:sym typeface="Wingdings" pitchFamily="2" charset="2"/>
              </a:rPr>
              <a:t>centros</a:t>
            </a:r>
            <a:r>
              <a:rPr lang="en-US" sz="1200" dirty="0" smtClean="0">
                <a:solidFill>
                  <a:schemeClr val="tx1"/>
                </a:solidFill>
                <a:latin typeface="Times New Roman" pitchFamily="18" charset="0"/>
                <a:cs typeface="Times New Roman" pitchFamily="18" charset="0"/>
                <a:sym typeface="Wingdings" pitchFamily="2" charset="2"/>
              </a:rPr>
              <a:t> de </a:t>
            </a:r>
            <a:r>
              <a:rPr lang="en-US" sz="1200" dirty="0" err="1" smtClean="0">
                <a:solidFill>
                  <a:schemeClr val="tx1"/>
                </a:solidFill>
                <a:latin typeface="Times New Roman" pitchFamily="18" charset="0"/>
                <a:cs typeface="Times New Roman" pitchFamily="18" charset="0"/>
                <a:sym typeface="Wingdings" pitchFamily="2" charset="2"/>
              </a:rPr>
              <a:t>salud</a:t>
            </a:r>
            <a:r>
              <a:rPr lang="en-US" sz="1200" dirty="0" smtClean="0">
                <a:solidFill>
                  <a:schemeClr val="tx1"/>
                </a:solidFill>
                <a:latin typeface="Times New Roman" pitchFamily="18" charset="0"/>
                <a:cs typeface="Times New Roman" pitchFamily="18" charset="0"/>
                <a:sym typeface="Wingdings" pitchFamily="2" charset="2"/>
              </a:rPr>
              <a:t> </a:t>
            </a:r>
            <a:r>
              <a:rPr lang="en-US" sz="1200" dirty="0" err="1" smtClean="0">
                <a:solidFill>
                  <a:schemeClr val="tx1"/>
                </a:solidFill>
                <a:latin typeface="Times New Roman" pitchFamily="18" charset="0"/>
                <a:cs typeface="Times New Roman" pitchFamily="18" charset="0"/>
                <a:sym typeface="Wingdings" pitchFamily="2" charset="2"/>
              </a:rPr>
              <a:t>cercanos</a:t>
            </a:r>
            <a:r>
              <a:rPr lang="en-US" sz="1200" dirty="0" smtClean="0">
                <a:solidFill>
                  <a:schemeClr val="tx1"/>
                </a:solidFill>
                <a:latin typeface="Times New Roman" pitchFamily="18" charset="0"/>
                <a:cs typeface="Times New Roman" pitchFamily="18" charset="0"/>
                <a:sym typeface="Wingdings" pitchFamily="2" charset="2"/>
              </a:rPr>
              <a:t> (</a:t>
            </a:r>
            <a:r>
              <a:rPr lang="en-US" sz="1200" dirty="0" err="1" smtClean="0">
                <a:solidFill>
                  <a:schemeClr val="tx1"/>
                </a:solidFill>
                <a:latin typeface="Times New Roman" pitchFamily="18" charset="0"/>
                <a:cs typeface="Times New Roman" pitchFamily="18" charset="0"/>
                <a:sym typeface="Wingdings" pitchFamily="2" charset="2"/>
              </a:rPr>
              <a:t>debia</a:t>
            </a:r>
            <a:r>
              <a:rPr lang="en-US" sz="1200" dirty="0" smtClean="0">
                <a:solidFill>
                  <a:schemeClr val="tx1"/>
                </a:solidFill>
                <a:latin typeface="Times New Roman" pitchFamily="18" charset="0"/>
                <a:cs typeface="Times New Roman" pitchFamily="18" charset="0"/>
                <a:sym typeface="Wingdings" pitchFamily="2" charset="2"/>
              </a:rPr>
              <a:t> </a:t>
            </a:r>
            <a:r>
              <a:rPr lang="en-US" sz="1200" dirty="0" err="1" smtClean="0">
                <a:solidFill>
                  <a:schemeClr val="tx1"/>
                </a:solidFill>
                <a:latin typeface="Times New Roman" pitchFamily="18" charset="0"/>
                <a:cs typeface="Times New Roman" pitchFamily="18" charset="0"/>
                <a:sym typeface="Wingdings" pitchFamily="2" charset="2"/>
              </a:rPr>
              <a:t>existir</a:t>
            </a:r>
            <a:r>
              <a:rPr lang="en-US" sz="1200" dirty="0" smtClean="0">
                <a:solidFill>
                  <a:schemeClr val="tx1"/>
                </a:solidFill>
                <a:latin typeface="Times New Roman" pitchFamily="18" charset="0"/>
                <a:cs typeface="Times New Roman" pitchFamily="18" charset="0"/>
                <a:sym typeface="Wingdings" pitchFamily="2" charset="2"/>
              </a:rPr>
              <a:t> </a:t>
            </a:r>
            <a:r>
              <a:rPr lang="en-US" sz="1200" dirty="0" err="1" smtClean="0">
                <a:solidFill>
                  <a:schemeClr val="tx1"/>
                </a:solidFill>
                <a:latin typeface="Times New Roman" pitchFamily="18" charset="0"/>
                <a:cs typeface="Times New Roman" pitchFamily="18" charset="0"/>
                <a:sym typeface="Wingdings" pitchFamily="2" charset="2"/>
              </a:rPr>
              <a:t>idealmente</a:t>
            </a:r>
            <a:r>
              <a:rPr lang="en-US" sz="1200" dirty="0" smtClean="0">
                <a:solidFill>
                  <a:schemeClr val="tx1"/>
                </a:solidFill>
                <a:latin typeface="Times New Roman" pitchFamily="18" charset="0"/>
                <a:cs typeface="Times New Roman" pitchFamily="18" charset="0"/>
                <a:sym typeface="Wingdings" pitchFamily="2" charset="2"/>
              </a:rPr>
              <a:t> 1 solo hospital, medicos </a:t>
            </a:r>
            <a:r>
              <a:rPr lang="en-US" sz="1200" dirty="0" err="1" smtClean="0">
                <a:solidFill>
                  <a:schemeClr val="tx1"/>
                </a:solidFill>
                <a:latin typeface="Times New Roman" pitchFamily="18" charset="0"/>
                <a:cs typeface="Times New Roman" pitchFamily="18" charset="0"/>
                <a:sym typeface="Wingdings" pitchFamily="2" charset="2"/>
              </a:rPr>
              <a:t>calificados</a:t>
            </a:r>
            <a:r>
              <a:rPr lang="en-US" sz="1200" dirty="0" smtClean="0">
                <a:solidFill>
                  <a:schemeClr val="tx1"/>
                </a:solidFill>
                <a:latin typeface="Times New Roman" pitchFamily="18" charset="0"/>
                <a:cs typeface="Times New Roman" pitchFamily="18" charset="0"/>
                <a:sym typeface="Wingdings" pitchFamily="2" charset="2"/>
              </a:rPr>
              <a:t>, </a:t>
            </a:r>
            <a:r>
              <a:rPr lang="en-US" sz="1200" dirty="0" err="1" smtClean="0">
                <a:solidFill>
                  <a:schemeClr val="tx1"/>
                </a:solidFill>
                <a:latin typeface="Times New Roman" pitchFamily="18" charset="0"/>
                <a:cs typeface="Times New Roman" pitchFamily="18" charset="0"/>
                <a:sym typeface="Wingdings" pitchFamily="2" charset="2"/>
              </a:rPr>
              <a:t>empleos</a:t>
            </a:r>
            <a:r>
              <a:rPr lang="en-US" sz="1200" dirty="0" smtClean="0">
                <a:solidFill>
                  <a:schemeClr val="tx1"/>
                </a:solidFill>
                <a:latin typeface="Times New Roman" pitchFamily="18" charset="0"/>
                <a:cs typeface="Times New Roman" pitchFamily="18" charset="0"/>
                <a:sym typeface="Wingdings" pitchFamily="2" charset="2"/>
              </a:rPr>
              <a:t> locales</a:t>
            </a:r>
          </a:p>
          <a:p>
            <a:endParaRPr lang="es-VE" dirty="0"/>
          </a:p>
        </p:txBody>
      </p:sp>
      <p:sp>
        <p:nvSpPr>
          <p:cNvPr id="4" name="3 Marcador de número de diapositiva"/>
          <p:cNvSpPr>
            <a:spLocks noGrp="1"/>
          </p:cNvSpPr>
          <p:nvPr>
            <p:ph type="sldNum" sz="quarter" idx="10"/>
          </p:nvPr>
        </p:nvSpPr>
        <p:spPr/>
        <p:txBody>
          <a:bodyPr/>
          <a:lstStyle/>
          <a:p>
            <a:fld id="{1BB4AE04-2A19-4270-815B-5B7BE85C35AF}" type="slidenum">
              <a:rPr lang="es-VE" smtClean="0">
                <a:solidFill>
                  <a:prstClr val="black"/>
                </a:solidFill>
              </a:rPr>
              <a:pPr/>
              <a:t>2</a:t>
            </a:fld>
            <a:endParaRPr lang="es-VE">
              <a:solidFill>
                <a:prstClr val="black"/>
              </a:solidFill>
            </a:endParaRPr>
          </a:p>
        </p:txBody>
      </p:sp>
    </p:spTree>
    <p:extLst>
      <p:ext uri="{BB962C8B-B14F-4D97-AF65-F5344CB8AC3E}">
        <p14:creationId xmlns:p14="http://schemas.microsoft.com/office/powerpoint/2010/main" val="109325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Coronary calcification, as measured by EBCT, is related to established</a:t>
            </a:r>
          </a:p>
          <a:p>
            <a:r>
              <a:rPr lang="en-US" sz="1200" b="0" i="0" u="none" strike="noStrike" kern="1200" baseline="0" dirty="0" smtClean="0">
                <a:solidFill>
                  <a:schemeClr val="tx1"/>
                </a:solidFill>
                <a:latin typeface="+mn-lt"/>
                <a:ea typeface="+mn-ea"/>
                <a:cs typeface="+mn-cs"/>
              </a:rPr>
              <a:t>risk factors for atherosclerosis including: serum concentrations of cholesterol,</a:t>
            </a:r>
          </a:p>
          <a:p>
            <a:r>
              <a:rPr lang="en-US" sz="1200" b="0" i="0" u="none" strike="noStrike" kern="1200" baseline="0" dirty="0" smtClean="0">
                <a:solidFill>
                  <a:schemeClr val="tx1"/>
                </a:solidFill>
                <a:latin typeface="+mn-lt"/>
                <a:ea typeface="+mn-ea"/>
                <a:cs typeface="+mn-cs"/>
              </a:rPr>
              <a:t>lipoproteins, and </a:t>
            </a:r>
            <a:r>
              <a:rPr lang="en-US" sz="1200" b="0" i="0" u="none" strike="noStrike" kern="1200" baseline="0" dirty="0" err="1" smtClean="0">
                <a:solidFill>
                  <a:schemeClr val="tx1"/>
                </a:solidFill>
                <a:latin typeface="+mn-lt"/>
                <a:ea typeface="+mn-ea"/>
                <a:cs typeface="+mn-cs"/>
              </a:rPr>
              <a:t>apolipoproteins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Lp</a:t>
            </a:r>
            <a:r>
              <a:rPr lang="en-US" sz="1200" b="0" i="0" u="none" strike="noStrike" kern="1200" baseline="0" dirty="0" smtClean="0">
                <a:solidFill>
                  <a:schemeClr val="tx1"/>
                </a:solidFill>
                <a:latin typeface="+mn-lt"/>
                <a:ea typeface="+mn-ea"/>
                <a:cs typeface="+mn-cs"/>
              </a:rPr>
              <a:t>(a), smoking, sex, age, blood</a:t>
            </a:r>
          </a:p>
          <a:p>
            <a:r>
              <a:rPr lang="en-US" sz="1200" b="0" i="0" u="none" strike="noStrike" kern="1200" baseline="0" dirty="0" smtClean="0">
                <a:solidFill>
                  <a:schemeClr val="tx1"/>
                </a:solidFill>
                <a:latin typeface="+mn-lt"/>
                <a:ea typeface="+mn-ea"/>
                <a:cs typeface="+mn-cs"/>
              </a:rPr>
              <a:t>pressure, diabetes, obesity, sedentary lifestyle, and a positive family history</a:t>
            </a:r>
          </a:p>
          <a:p>
            <a:r>
              <a:rPr lang="es-VE" sz="1200" b="0" i="0" u="none" strike="noStrike" kern="1200" baseline="0" dirty="0" err="1" smtClean="0">
                <a:solidFill>
                  <a:schemeClr val="tx1"/>
                </a:solidFill>
                <a:latin typeface="+mn-lt"/>
                <a:ea typeface="+mn-ea"/>
                <a:cs typeface="+mn-cs"/>
              </a:rPr>
              <a:t>for</a:t>
            </a:r>
            <a:r>
              <a:rPr lang="es-VE" sz="1200" b="0" i="0" u="none" strike="noStrike" kern="1200" baseline="0" dirty="0" smtClean="0">
                <a:solidFill>
                  <a:schemeClr val="tx1"/>
                </a:solidFill>
                <a:latin typeface="+mn-lt"/>
                <a:ea typeface="+mn-ea"/>
                <a:cs typeface="+mn-cs"/>
              </a:rPr>
              <a:t> </a:t>
            </a:r>
            <a:r>
              <a:rPr lang="es-VE" sz="1200" b="0" i="0" u="none" strike="noStrike" kern="1200" baseline="0" dirty="0" err="1" smtClean="0">
                <a:solidFill>
                  <a:schemeClr val="tx1"/>
                </a:solidFill>
                <a:latin typeface="+mn-lt"/>
                <a:ea typeface="+mn-ea"/>
                <a:cs typeface="+mn-cs"/>
              </a:rPr>
              <a:t>premature</a:t>
            </a:r>
            <a:r>
              <a:rPr lang="es-VE" sz="1200" b="0" i="0" u="none" strike="noStrike" kern="1200" baseline="0" dirty="0" smtClean="0">
                <a:solidFill>
                  <a:schemeClr val="tx1"/>
                </a:solidFill>
                <a:latin typeface="+mn-lt"/>
                <a:ea typeface="+mn-ea"/>
                <a:cs typeface="+mn-cs"/>
              </a:rPr>
              <a:t> CAD.</a:t>
            </a:r>
            <a:endParaRPr lang="es-VE" dirty="0"/>
          </a:p>
        </p:txBody>
      </p:sp>
      <p:sp>
        <p:nvSpPr>
          <p:cNvPr id="4" name="3 Marcador de número de diapositiva"/>
          <p:cNvSpPr>
            <a:spLocks noGrp="1"/>
          </p:cNvSpPr>
          <p:nvPr>
            <p:ph type="sldNum" sz="quarter" idx="10"/>
          </p:nvPr>
        </p:nvSpPr>
        <p:spPr/>
        <p:txBody>
          <a:bodyPr/>
          <a:lstStyle/>
          <a:p>
            <a:fld id="{1BB4AE04-2A19-4270-815B-5B7BE85C35AF}" type="slidenum">
              <a:rPr lang="es-VE" smtClean="0">
                <a:solidFill>
                  <a:prstClr val="black"/>
                </a:solidFill>
              </a:rPr>
              <a:pPr/>
              <a:t>6</a:t>
            </a:fld>
            <a:endParaRPr lang="es-VE">
              <a:solidFill>
                <a:prstClr val="black"/>
              </a:solidFill>
            </a:endParaRPr>
          </a:p>
        </p:txBody>
      </p:sp>
    </p:spTree>
    <p:extLst>
      <p:ext uri="{BB962C8B-B14F-4D97-AF65-F5344CB8AC3E}">
        <p14:creationId xmlns:p14="http://schemas.microsoft.com/office/powerpoint/2010/main" val="3341457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1" i="0" kern="1200" dirty="0" smtClean="0">
                <a:solidFill>
                  <a:schemeClr val="tx1"/>
                </a:solidFill>
                <a:effectLst/>
                <a:latin typeface="+mn-lt"/>
                <a:ea typeface="+mn-ea"/>
                <a:cs typeface="+mn-cs"/>
              </a:rPr>
              <a:t>Offspring Cohort</a:t>
            </a:r>
          </a:p>
          <a:p>
            <a:r>
              <a:rPr lang="en-US" sz="1200" b="0" i="0" kern="1200" dirty="0" smtClean="0">
                <a:solidFill>
                  <a:schemeClr val="tx1"/>
                </a:solidFill>
                <a:effectLst/>
                <a:latin typeface="+mn-lt"/>
                <a:ea typeface="+mn-ea"/>
                <a:cs typeface="+mn-cs"/>
              </a:rPr>
              <a:t>The Offspring Study was initiated in 1971 when the need for establishing a prospective epidemiologic study of young adults was recognized. A sample of 5,124 men and women, consisting of the offspring of the Original Cohort and their spouses was recruited. Offspring Exam 8 began in March 2005 and concluded in January of 2008. Offspring Exam 9 is scheduled to begin in 2011.</a:t>
            </a:r>
          </a:p>
          <a:p>
            <a:r>
              <a:rPr lang="en-US" sz="1200" b="1" i="0" kern="1200" dirty="0" smtClean="0">
                <a:solidFill>
                  <a:schemeClr val="tx1"/>
                </a:solidFill>
                <a:effectLst/>
                <a:latin typeface="+mn-lt"/>
                <a:ea typeface="+mn-ea"/>
                <a:cs typeface="+mn-cs"/>
              </a:rPr>
              <a:t>Third Generation Cohort (Gen III)</a:t>
            </a:r>
          </a:p>
          <a:p>
            <a:r>
              <a:rPr lang="en-US" sz="1200" b="0" i="0" kern="1200" dirty="0" smtClean="0">
                <a:solidFill>
                  <a:schemeClr val="tx1"/>
                </a:solidFill>
                <a:effectLst/>
                <a:latin typeface="+mn-lt"/>
                <a:ea typeface="+mn-ea"/>
                <a:cs typeface="+mn-cs"/>
              </a:rPr>
              <a:t>A recent major component of the Framingham Heart Study protocol has been the enrollment and examination of a third generation of participants which will provide greater resources of phenotypic and genotypic information. During Offspring Exam Cycles 6 and 7, the Offspring participants were asked to update information about their children. To assess interest in participation prior to the start of clinic exams, 5,500 letters and response cards were sent in November 2001 to prospective third generation participants who had at least one parent in the Offspring Study and would be at least 20 years old by the close of the first exam cycle. Later an additional 1,241 invitation letters were sent. A prioritization of the recruitment list was prepared. Considerations were given to family size, completeness of data, stored DNA and responsiveness of the Gen III members of the families. Generation 3, Exam 1 was begun in April of 2002 and completed in July of 2005. Generation 3, Exam 2 was begun in May of 2008 and is scheduled to be completed in December of 2010.</a:t>
            </a:r>
          </a:p>
          <a:p>
            <a:r>
              <a:rPr lang="en-US" sz="1200" b="0" i="0" kern="1200" dirty="0" smtClean="0">
                <a:solidFill>
                  <a:schemeClr val="tx1"/>
                </a:solidFill>
                <a:effectLst/>
                <a:latin typeface="+mn-lt"/>
                <a:ea typeface="+mn-ea"/>
                <a:cs typeface="+mn-cs"/>
              </a:rPr>
              <a:t>By consenting to and completing Exam 1 of Gen III, the participant was considered enrolled in the Framingham Heart Study Gen III. Special efforts were being made to complete </a:t>
            </a:r>
            <a:r>
              <a:rPr lang="en-US" sz="1200" b="0" i="0" kern="1200" dirty="0" err="1" smtClean="0">
                <a:solidFill>
                  <a:schemeClr val="tx1"/>
                </a:solidFill>
                <a:effectLst/>
                <a:latin typeface="+mn-lt"/>
                <a:ea typeface="+mn-ea"/>
                <a:cs typeface="+mn-cs"/>
              </a:rPr>
              <a:t>sibships</a:t>
            </a:r>
            <a:r>
              <a:rPr lang="en-US" sz="1200" b="0" i="0" kern="1200" dirty="0" smtClean="0">
                <a:solidFill>
                  <a:schemeClr val="tx1"/>
                </a:solidFill>
                <a:effectLst/>
                <a:latin typeface="+mn-lt"/>
                <a:ea typeface="+mn-ea"/>
                <a:cs typeface="+mn-cs"/>
              </a:rPr>
              <a:t> and families in the course of enrollment. A recruitment target of 4,095 Gen III participants was achieved by July of 2005. The details of clinic attendance for Gen III are described in the table to follow.</a:t>
            </a:r>
          </a:p>
          <a:p>
            <a:endParaRPr lang="es-VE" sz="1200" kern="1200" dirty="0" smtClean="0">
              <a:solidFill>
                <a:schemeClr val="tx1"/>
              </a:solidFill>
              <a:effectLst/>
              <a:latin typeface="+mn-lt"/>
              <a:ea typeface="+mn-ea"/>
              <a:cs typeface="+mn-cs"/>
            </a:endParaRPr>
          </a:p>
          <a:p>
            <a:endParaRPr lang="es-VE" sz="1200" kern="1200" dirty="0" smtClean="0">
              <a:solidFill>
                <a:schemeClr val="tx1"/>
              </a:solidFill>
              <a:effectLst/>
              <a:latin typeface="+mn-lt"/>
              <a:ea typeface="+mn-ea"/>
              <a:cs typeface="+mn-cs"/>
            </a:endParaRPr>
          </a:p>
          <a:p>
            <a:endParaRPr lang="es-VE" sz="1200" kern="1200" dirty="0" smtClean="0">
              <a:solidFill>
                <a:schemeClr val="tx1"/>
              </a:solidFill>
              <a:effectLst/>
              <a:latin typeface="+mn-lt"/>
              <a:ea typeface="+mn-ea"/>
              <a:cs typeface="+mn-cs"/>
            </a:endParaRPr>
          </a:p>
          <a:p>
            <a:r>
              <a:rPr lang="es-VE" sz="1200" kern="1200" dirty="0" smtClean="0">
                <a:solidFill>
                  <a:schemeClr val="tx1"/>
                </a:solidFill>
                <a:effectLst/>
                <a:latin typeface="+mn-lt"/>
                <a:ea typeface="+mn-ea"/>
                <a:cs typeface="+mn-cs"/>
              </a:rPr>
              <a:t>Esta población del estado de Massachusetts es una población estable y constante, con poca migración.  La primera cohorte se inició en 1948,</a:t>
            </a:r>
            <a:r>
              <a:rPr lang="es-VE" sz="1200" kern="1200" baseline="0" dirty="0" smtClean="0">
                <a:solidFill>
                  <a:schemeClr val="tx1"/>
                </a:solidFill>
                <a:effectLst/>
                <a:latin typeface="+mn-lt"/>
                <a:ea typeface="+mn-ea"/>
                <a:cs typeface="+mn-cs"/>
              </a:rPr>
              <a:t> </a:t>
            </a:r>
            <a:r>
              <a:rPr lang="es-VE" sz="1200" kern="1200" dirty="0" smtClean="0">
                <a:solidFill>
                  <a:schemeClr val="tx1"/>
                </a:solidFill>
                <a:effectLst/>
                <a:latin typeface="+mn-lt"/>
                <a:ea typeface="+mn-ea"/>
                <a:cs typeface="+mn-cs"/>
              </a:rPr>
              <a:t>realizándose cada 2 años una evaluación médica y exámenes de laboratorio. En 1971 se enroló una segunda generación llamada cohorte </a:t>
            </a:r>
            <a:r>
              <a:rPr lang="es-VE" sz="1200" kern="1200" dirty="0" err="1" smtClean="0">
                <a:solidFill>
                  <a:schemeClr val="tx1"/>
                </a:solidFill>
                <a:effectLst/>
                <a:latin typeface="+mn-lt"/>
                <a:ea typeface="+mn-ea"/>
                <a:cs typeface="+mn-cs"/>
              </a:rPr>
              <a:t>Offspring</a:t>
            </a:r>
            <a:r>
              <a:rPr lang="es-VE" sz="1200" kern="1200" dirty="0" smtClean="0">
                <a:solidFill>
                  <a:schemeClr val="tx1"/>
                </a:solidFill>
                <a:effectLst/>
                <a:latin typeface="+mn-lt"/>
                <a:ea typeface="+mn-ea"/>
                <a:cs typeface="+mn-cs"/>
              </a:rPr>
              <a:t> (5124 participantes). En 2002, se enroló la tercera generación (nietos de la cohorte original) para estudiar los factores genéticos de la enfermedad cardiovascular</a:t>
            </a:r>
          </a:p>
          <a:p>
            <a:r>
              <a:rPr lang="es-ES" sz="1200" b="0" i="0" u="none" strike="noStrike" kern="1200" baseline="0" dirty="0" smtClean="0">
                <a:solidFill>
                  <a:schemeClr val="tx1"/>
                </a:solidFill>
                <a:latin typeface="+mn-lt"/>
                <a:ea typeface="+mn-ea"/>
                <a:cs typeface="+mn-cs"/>
              </a:rPr>
              <a:t>La primera cohorte la formaron 5.209 habitantes sanos,</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La primera cohorte la formaron  sanos,</a:t>
            </a:r>
          </a:p>
          <a:p>
            <a:r>
              <a:rPr lang="es-ES" sz="1200" b="0" i="0" u="none" strike="noStrike" kern="1200" baseline="0" dirty="0" smtClean="0">
                <a:solidFill>
                  <a:schemeClr val="tx1"/>
                </a:solidFill>
                <a:latin typeface="+mn-lt"/>
                <a:ea typeface="+mn-ea"/>
                <a:cs typeface="+mn-cs"/>
              </a:rPr>
              <a:t>de entre 30 y 60 años de edad, que se incorporaron</a:t>
            </a:r>
          </a:p>
          <a:p>
            <a:r>
              <a:rPr lang="es-ES" sz="1200" b="0" i="0" u="none" strike="noStrike" kern="1200" baseline="0" dirty="0" smtClean="0">
                <a:solidFill>
                  <a:schemeClr val="tx1"/>
                </a:solidFill>
                <a:latin typeface="+mn-lt"/>
                <a:ea typeface="+mn-ea"/>
                <a:cs typeface="+mn-cs"/>
              </a:rPr>
              <a:t>al estudio en 1948, para la realización de exámenes</a:t>
            </a:r>
          </a:p>
          <a:p>
            <a:r>
              <a:rPr lang="es-ES" sz="1200" b="0" i="0" u="none" strike="noStrike" kern="1200" baseline="0" dirty="0" smtClean="0">
                <a:solidFill>
                  <a:schemeClr val="tx1"/>
                </a:solidFill>
                <a:latin typeface="+mn-lt"/>
                <a:ea typeface="+mn-ea"/>
                <a:cs typeface="+mn-cs"/>
              </a:rPr>
              <a:t>bianuales que han continuado desde entonces. En</a:t>
            </a:r>
          </a:p>
          <a:p>
            <a:r>
              <a:rPr lang="es-ES" sz="1200" b="0" i="0" u="none" strike="noStrike" kern="1200" baseline="0" dirty="0" smtClean="0">
                <a:solidFill>
                  <a:schemeClr val="tx1"/>
                </a:solidFill>
                <a:latin typeface="+mn-lt"/>
                <a:ea typeface="+mn-ea"/>
                <a:cs typeface="+mn-cs"/>
              </a:rPr>
              <a:t>1971, se seleccionó a 5.124 hijos e hijas (y sus cónyuges)</a:t>
            </a:r>
          </a:p>
          <a:p>
            <a:r>
              <a:rPr lang="es-ES" sz="1200" b="0" i="0" u="none" strike="noStrike" kern="1200" baseline="0" dirty="0" smtClean="0">
                <a:solidFill>
                  <a:schemeClr val="tx1"/>
                </a:solidFill>
                <a:latin typeface="+mn-lt"/>
                <a:ea typeface="+mn-ea"/>
                <a:cs typeface="+mn-cs"/>
              </a:rPr>
              <a:t>de la cohorte inicial, para su inclusión en el </a:t>
            </a:r>
            <a:r>
              <a:rPr lang="es-ES" sz="1200" b="0" i="0" u="none" strike="noStrike" kern="1200" baseline="0" dirty="0" err="1" smtClean="0">
                <a:solidFill>
                  <a:schemeClr val="tx1"/>
                </a:solidFill>
                <a:latin typeface="+mn-lt"/>
                <a:ea typeface="+mn-ea"/>
                <a:cs typeface="+mn-cs"/>
              </a:rPr>
              <a:t>Offspring</a:t>
            </a:r>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err="1" smtClean="0">
                <a:solidFill>
                  <a:schemeClr val="tx1"/>
                </a:solidFill>
                <a:latin typeface="+mn-lt"/>
                <a:ea typeface="+mn-ea"/>
                <a:cs typeface="+mn-cs"/>
              </a:rPr>
              <a:t>Study</a:t>
            </a:r>
            <a:r>
              <a:rPr lang="es-ES" sz="1200" b="0" i="0" u="none" strike="noStrike" kern="1200" baseline="0" dirty="0" smtClean="0">
                <a:solidFill>
                  <a:schemeClr val="tx1"/>
                </a:solidFill>
                <a:latin typeface="+mn-lt"/>
                <a:ea typeface="+mn-ea"/>
                <a:cs typeface="+mn-cs"/>
              </a:rPr>
              <a:t>. Finalmente, en 2002, un total de 4.095</a:t>
            </a:r>
          </a:p>
          <a:p>
            <a:r>
              <a:rPr lang="es-ES" sz="1200" b="0" i="0" u="none" strike="noStrike" kern="1200" baseline="0" dirty="0" smtClean="0">
                <a:solidFill>
                  <a:schemeClr val="tx1"/>
                </a:solidFill>
                <a:latin typeface="+mn-lt"/>
                <a:ea typeface="+mn-ea"/>
                <a:cs typeface="+mn-cs"/>
              </a:rPr>
              <a:t>participantes se incorporaron a la cohorte de tercera</a:t>
            </a:r>
          </a:p>
          <a:p>
            <a:r>
              <a:rPr lang="es-ES" sz="1200" b="0" i="0" u="none" strike="noStrike" kern="1200" baseline="0" dirty="0" smtClean="0">
                <a:solidFill>
                  <a:schemeClr val="tx1"/>
                </a:solidFill>
                <a:latin typeface="+mn-lt"/>
                <a:ea typeface="+mn-ea"/>
                <a:cs typeface="+mn-cs"/>
              </a:rPr>
              <a:t>generación (</a:t>
            </a:r>
            <a:r>
              <a:rPr lang="es-ES" sz="1200" b="0" i="0" u="none" strike="noStrike" kern="1200" baseline="0" dirty="0" err="1" smtClean="0">
                <a:solidFill>
                  <a:schemeClr val="tx1"/>
                </a:solidFill>
                <a:latin typeface="+mn-lt"/>
                <a:ea typeface="+mn-ea"/>
                <a:cs typeface="+mn-cs"/>
              </a:rPr>
              <a:t>Third</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Generation</a:t>
            </a:r>
            <a:r>
              <a:rPr lang="es-ES" sz="1200" b="0" i="0" u="none" strike="noStrike" kern="1200" baseline="0" dirty="0" smtClean="0">
                <a:solidFill>
                  <a:schemeClr val="tx1"/>
                </a:solidFill>
                <a:latin typeface="+mn-lt"/>
                <a:ea typeface="+mn-ea"/>
                <a:cs typeface="+mn-cs"/>
              </a:rPr>
              <a:t>) del estudio12</a:t>
            </a:r>
          </a:p>
          <a:p>
            <a:endParaRPr lang="es-VE" dirty="0" smtClean="0"/>
          </a:p>
          <a:p>
            <a:r>
              <a:rPr lang="es-ES" sz="1200" b="0" i="0" kern="1200" dirty="0" smtClean="0">
                <a:solidFill>
                  <a:schemeClr val="tx1"/>
                </a:solidFill>
                <a:effectLst/>
                <a:latin typeface="+mn-lt"/>
                <a:ea typeface="+mn-ea"/>
                <a:cs typeface="+mn-cs"/>
              </a:rPr>
              <a:t>Nuestro estudio comenzó en 1948, reclutando al grupo original (Original </a:t>
            </a:r>
            <a:r>
              <a:rPr lang="es-ES" sz="1200" b="0" i="0" kern="1200" dirty="0" err="1" smtClean="0">
                <a:solidFill>
                  <a:schemeClr val="tx1"/>
                </a:solidFill>
                <a:effectLst/>
                <a:latin typeface="+mn-lt"/>
                <a:ea typeface="+mn-ea"/>
                <a:cs typeface="+mn-cs"/>
              </a:rPr>
              <a:t>Cohort</a:t>
            </a:r>
            <a:r>
              <a:rPr lang="es-ES" sz="1200" b="0" i="0" kern="1200" dirty="0" smtClean="0">
                <a:solidFill>
                  <a:schemeClr val="tx1"/>
                </a:solidFill>
                <a:effectLst/>
                <a:latin typeface="+mn-lt"/>
                <a:ea typeface="+mn-ea"/>
                <a:cs typeface="+mn-cs"/>
              </a:rPr>
              <a:t>), compuesto de 5,209 hombres y mujeres de </a:t>
            </a:r>
            <a:r>
              <a:rPr lang="es-ES" sz="1200" b="0" i="0" kern="1200" dirty="0" err="1" smtClean="0">
                <a:solidFill>
                  <a:schemeClr val="tx1"/>
                </a:solidFill>
                <a:effectLst/>
                <a:latin typeface="+mn-lt"/>
                <a:ea typeface="+mn-ea"/>
                <a:cs typeface="+mn-cs"/>
              </a:rPr>
              <a:t>Framingham</a:t>
            </a:r>
            <a:r>
              <a:rPr lang="es-ES" sz="1200" b="0" i="0" kern="1200" dirty="0" smtClean="0">
                <a:solidFill>
                  <a:schemeClr val="tx1"/>
                </a:solidFill>
                <a:effectLst/>
                <a:latin typeface="+mn-lt"/>
                <a:ea typeface="+mn-ea"/>
                <a:cs typeface="+mn-cs"/>
              </a:rPr>
              <a:t>, de entre 30 y 62 años de edad y quienes no habían desarrollado síntomas de ninguna enfermedad cardiovascular o sufrido un ataque al corazón o accidente cerebrovascular. Desde entonces, el estudio ha añadido a los hijos del primer grupo (</a:t>
            </a:r>
            <a:r>
              <a:rPr lang="es-ES" sz="1200" b="0" i="0" kern="1200" dirty="0" err="1" smtClean="0">
                <a:solidFill>
                  <a:schemeClr val="tx1"/>
                </a:solidFill>
                <a:effectLst/>
                <a:latin typeface="+mn-lt"/>
                <a:ea typeface="+mn-ea"/>
                <a:cs typeface="+mn-cs"/>
              </a:rPr>
              <a:t>Offspring</a:t>
            </a:r>
            <a:r>
              <a:rPr lang="es-ES" sz="1200" b="0" i="0" kern="1200" dirty="0" smtClean="0">
                <a:solidFill>
                  <a:schemeClr val="tx1"/>
                </a:solidFill>
                <a:effectLst/>
                <a:latin typeface="+mn-lt"/>
                <a:ea typeface="+mn-ea"/>
                <a:cs typeface="+mn-cs"/>
              </a:rPr>
              <a:t> </a:t>
            </a:r>
            <a:r>
              <a:rPr lang="es-ES" sz="1200" b="0" i="0" kern="1200" dirty="0" err="1" smtClean="0">
                <a:solidFill>
                  <a:schemeClr val="tx1"/>
                </a:solidFill>
                <a:effectLst/>
                <a:latin typeface="+mn-lt"/>
                <a:ea typeface="+mn-ea"/>
                <a:cs typeface="+mn-cs"/>
              </a:rPr>
              <a:t>Cohort</a:t>
            </a:r>
            <a:r>
              <a:rPr lang="es-ES" sz="1200" b="0" i="0" kern="1200" dirty="0" smtClean="0">
                <a:solidFill>
                  <a:schemeClr val="tx1"/>
                </a:solidFill>
                <a:effectLst/>
                <a:latin typeface="+mn-lt"/>
                <a:ea typeface="+mn-ea"/>
                <a:cs typeface="+mn-cs"/>
              </a:rPr>
              <a:t>) en 1971; al grupo multicultural </a:t>
            </a:r>
            <a:r>
              <a:rPr lang="es-ES" sz="1200" b="0" i="0" kern="1200" dirty="0" err="1" smtClean="0">
                <a:solidFill>
                  <a:schemeClr val="tx1"/>
                </a:solidFill>
                <a:effectLst/>
                <a:latin typeface="+mn-lt"/>
                <a:ea typeface="+mn-ea"/>
                <a:cs typeface="+mn-cs"/>
              </a:rPr>
              <a:t>Omni</a:t>
            </a:r>
            <a:r>
              <a:rPr lang="es-ES" sz="1200" b="0" i="0" kern="1200" dirty="0" smtClean="0">
                <a:solidFill>
                  <a:schemeClr val="tx1"/>
                </a:solidFill>
                <a:effectLst/>
                <a:latin typeface="+mn-lt"/>
                <a:ea typeface="+mn-ea"/>
                <a:cs typeface="+mn-cs"/>
              </a:rPr>
              <a:t> en 1994; a la Tercera Generación del grupo original en 2002; a un grupo de los esposos de los "</a:t>
            </a:r>
            <a:r>
              <a:rPr lang="es-ES" sz="1200" b="0" i="0" kern="1200" dirty="0" err="1" smtClean="0">
                <a:solidFill>
                  <a:schemeClr val="tx1"/>
                </a:solidFill>
                <a:effectLst/>
                <a:latin typeface="+mn-lt"/>
                <a:ea typeface="+mn-ea"/>
                <a:cs typeface="+mn-cs"/>
              </a:rPr>
              <a:t>offspring</a:t>
            </a:r>
            <a:r>
              <a:rPr lang="es-ES" sz="1200" b="0" i="0" kern="1200" dirty="0" smtClean="0">
                <a:solidFill>
                  <a:schemeClr val="tx1"/>
                </a:solidFill>
                <a:effectLst/>
                <a:latin typeface="+mn-lt"/>
                <a:ea typeface="+mn-ea"/>
                <a:cs typeface="+mn-cs"/>
              </a:rPr>
              <a:t>" en 2003 y también en 2003 se añadió un segundo grupo de </a:t>
            </a:r>
            <a:r>
              <a:rPr lang="es-ES" sz="1200" b="0" i="0" kern="1200" dirty="0" err="1" smtClean="0">
                <a:solidFill>
                  <a:schemeClr val="tx1"/>
                </a:solidFill>
                <a:effectLst/>
                <a:latin typeface="+mn-lt"/>
                <a:ea typeface="+mn-ea"/>
                <a:cs typeface="+mn-cs"/>
              </a:rPr>
              <a:t>Omni</a:t>
            </a:r>
            <a:r>
              <a:rPr lang="es-ES" sz="1200" b="0" i="0" kern="1200" dirty="0" smtClean="0">
                <a:solidFill>
                  <a:schemeClr val="tx1"/>
                </a:solidFill>
                <a:effectLst/>
                <a:latin typeface="+mn-lt"/>
                <a:ea typeface="+mn-ea"/>
                <a:cs typeface="+mn-cs"/>
              </a:rPr>
              <a:t>.</a:t>
            </a:r>
            <a:endParaRPr lang="es-VE" dirty="0"/>
          </a:p>
        </p:txBody>
      </p:sp>
      <p:sp>
        <p:nvSpPr>
          <p:cNvPr id="4" name="3 Marcador de número de diapositiva"/>
          <p:cNvSpPr>
            <a:spLocks noGrp="1"/>
          </p:cNvSpPr>
          <p:nvPr>
            <p:ph type="sldNum" sz="quarter" idx="10"/>
          </p:nvPr>
        </p:nvSpPr>
        <p:spPr/>
        <p:txBody>
          <a:bodyPr/>
          <a:lstStyle/>
          <a:p>
            <a:fld id="{EEA50A8E-0781-4E90-A137-9B28E07C2838}" type="slidenum">
              <a:rPr lang="es-VE" smtClean="0">
                <a:solidFill>
                  <a:prstClr val="black"/>
                </a:solidFill>
              </a:rPr>
              <a:pPr/>
              <a:t>7</a:t>
            </a:fld>
            <a:endParaRPr lang="es-VE">
              <a:solidFill>
                <a:prstClr val="black"/>
              </a:solidFill>
            </a:endParaRPr>
          </a:p>
        </p:txBody>
      </p:sp>
    </p:spTree>
    <p:extLst>
      <p:ext uri="{BB962C8B-B14F-4D97-AF65-F5344CB8AC3E}">
        <p14:creationId xmlns:p14="http://schemas.microsoft.com/office/powerpoint/2010/main" val="1418004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D8436C71-9ED8-49A6-B5B1-5837C2035AC1}" type="slidenum">
              <a:rPr lang="es-VE" smtClean="0"/>
              <a:t>21</a:t>
            </a:fld>
            <a:endParaRPr lang="es-VE"/>
          </a:p>
        </p:txBody>
      </p:sp>
    </p:spTree>
    <p:extLst>
      <p:ext uri="{BB962C8B-B14F-4D97-AF65-F5344CB8AC3E}">
        <p14:creationId xmlns:p14="http://schemas.microsoft.com/office/powerpoint/2010/main" val="2576562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smtClean="0"/>
              <a:t>Es por ello que</a:t>
            </a:r>
            <a:r>
              <a:rPr lang="es-VE" baseline="0" dirty="0" smtClean="0"/>
              <a:t> la ocurrencia </a:t>
            </a:r>
            <a:r>
              <a:rPr lang="es-VE" baseline="0" dirty="0" err="1" smtClean="0"/>
              <a:t>ed</a:t>
            </a:r>
            <a:r>
              <a:rPr lang="es-VE" baseline="0" dirty="0" smtClean="0"/>
              <a:t> EVC en presencia de FA se estudio sin discriminar el tipo </a:t>
            </a:r>
            <a:r>
              <a:rPr lang="es-VE" baseline="0" dirty="0" err="1" smtClean="0"/>
              <a:t>ed</a:t>
            </a:r>
            <a:r>
              <a:rPr lang="es-VE" baseline="0" dirty="0" smtClean="0"/>
              <a:t> EVC</a:t>
            </a:r>
            <a:endParaRPr lang="es-VE" dirty="0"/>
          </a:p>
        </p:txBody>
      </p:sp>
      <p:sp>
        <p:nvSpPr>
          <p:cNvPr id="4" name="Marcador de número de diapositiva 3"/>
          <p:cNvSpPr>
            <a:spLocks noGrp="1"/>
          </p:cNvSpPr>
          <p:nvPr>
            <p:ph type="sldNum" sz="quarter" idx="10"/>
          </p:nvPr>
        </p:nvSpPr>
        <p:spPr/>
        <p:txBody>
          <a:bodyPr/>
          <a:lstStyle/>
          <a:p>
            <a:fld id="{D8436C71-9ED8-49A6-B5B1-5837C2035AC1}" type="slidenum">
              <a:rPr lang="es-VE" smtClean="0"/>
              <a:t>22</a:t>
            </a:fld>
            <a:endParaRPr lang="es-VE"/>
          </a:p>
        </p:txBody>
      </p:sp>
    </p:spTree>
    <p:extLst>
      <p:ext uri="{BB962C8B-B14F-4D97-AF65-F5344CB8AC3E}">
        <p14:creationId xmlns:p14="http://schemas.microsoft.com/office/powerpoint/2010/main" val="572504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smtClean="0"/>
              <a:t>Dependientes</a:t>
            </a:r>
            <a:r>
              <a:rPr lang="es-VE" baseline="0" dirty="0" smtClean="0"/>
              <a:t> de tiempo</a:t>
            </a:r>
            <a:endParaRPr lang="es-VE" dirty="0"/>
          </a:p>
        </p:txBody>
      </p:sp>
      <p:sp>
        <p:nvSpPr>
          <p:cNvPr id="4" name="Marcador de número de diapositiva 3"/>
          <p:cNvSpPr>
            <a:spLocks noGrp="1"/>
          </p:cNvSpPr>
          <p:nvPr>
            <p:ph type="sldNum" sz="quarter" idx="10"/>
          </p:nvPr>
        </p:nvSpPr>
        <p:spPr/>
        <p:txBody>
          <a:bodyPr/>
          <a:lstStyle/>
          <a:p>
            <a:fld id="{D8436C71-9ED8-49A6-B5B1-5837C2035AC1}" type="slidenum">
              <a:rPr lang="es-VE" smtClean="0"/>
              <a:t>26</a:t>
            </a:fld>
            <a:endParaRPr lang="es-VE"/>
          </a:p>
        </p:txBody>
      </p:sp>
    </p:spTree>
    <p:extLst>
      <p:ext uri="{BB962C8B-B14F-4D97-AF65-F5344CB8AC3E}">
        <p14:creationId xmlns:p14="http://schemas.microsoft.com/office/powerpoint/2010/main" val="382695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449E820-8279-485E-9D83-E406DCDC86DB}" type="datetimeFigureOut">
              <a:rPr lang="es-VE" smtClean="0"/>
              <a:t>15/02/2016</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68202057-8DC8-4B45-BC98-E9CFCBDF23FC}" type="slidenum">
              <a:rPr lang="es-VE" smtClean="0"/>
              <a:t>‹Nº›</a:t>
            </a:fld>
            <a:endParaRPr lang="es-VE"/>
          </a:p>
        </p:txBody>
      </p:sp>
    </p:spTree>
    <p:extLst>
      <p:ext uri="{BB962C8B-B14F-4D97-AF65-F5344CB8AC3E}">
        <p14:creationId xmlns:p14="http://schemas.microsoft.com/office/powerpoint/2010/main" val="4154408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449E820-8279-485E-9D83-E406DCDC86DB}" type="datetimeFigureOut">
              <a:rPr lang="es-VE" smtClean="0"/>
              <a:t>15/02/2016</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68202057-8DC8-4B45-BC98-E9CFCBDF23FC}" type="slidenum">
              <a:rPr lang="es-VE" smtClean="0"/>
              <a:t>‹Nº›</a:t>
            </a:fld>
            <a:endParaRPr lang="es-VE"/>
          </a:p>
        </p:txBody>
      </p:sp>
    </p:spTree>
    <p:extLst>
      <p:ext uri="{BB962C8B-B14F-4D97-AF65-F5344CB8AC3E}">
        <p14:creationId xmlns:p14="http://schemas.microsoft.com/office/powerpoint/2010/main" val="1218477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449E820-8279-485E-9D83-E406DCDC86DB}" type="datetimeFigureOut">
              <a:rPr lang="es-VE" smtClean="0"/>
              <a:t>15/02/2016</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68202057-8DC8-4B45-BC98-E9CFCBDF23FC}" type="slidenum">
              <a:rPr lang="es-VE" smtClean="0"/>
              <a:t>‹Nº›</a:t>
            </a:fld>
            <a:endParaRPr lang="es-VE"/>
          </a:p>
        </p:txBody>
      </p:sp>
    </p:spTree>
    <p:extLst>
      <p:ext uri="{BB962C8B-B14F-4D97-AF65-F5344CB8AC3E}">
        <p14:creationId xmlns:p14="http://schemas.microsoft.com/office/powerpoint/2010/main" val="1358924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BEBDA1D3-CBB0-4062-BDBB-8C30722FB174}" type="datetimeFigureOut">
              <a:rPr lang="es-VE" smtClean="0">
                <a:solidFill>
                  <a:srgbClr val="FFFFFF"/>
                </a:solidFill>
              </a:rPr>
              <a:pPr/>
              <a:t>15/02/2016</a:t>
            </a:fld>
            <a:endParaRPr lang="es-VE">
              <a:solidFill>
                <a:srgbClr val="FFFFFF"/>
              </a:solidFill>
            </a:endParaRPr>
          </a:p>
        </p:txBody>
      </p:sp>
      <p:sp>
        <p:nvSpPr>
          <p:cNvPr id="5" name="Footer Placeholder 4"/>
          <p:cNvSpPr>
            <a:spLocks noGrp="1"/>
          </p:cNvSpPr>
          <p:nvPr>
            <p:ph type="ftr" sz="quarter" idx="11"/>
          </p:nvPr>
        </p:nvSpPr>
        <p:spPr/>
        <p:txBody>
          <a:bodyPr/>
          <a:lstStyle/>
          <a:p>
            <a:endParaRPr lang="es-VE">
              <a:solidFill>
                <a:srgbClr val="FFFFFF"/>
              </a:solidFill>
            </a:endParaRPr>
          </a:p>
        </p:txBody>
      </p:sp>
      <p:sp>
        <p:nvSpPr>
          <p:cNvPr id="6" name="Slide Number Placeholder 5"/>
          <p:cNvSpPr>
            <a:spLocks noGrp="1"/>
          </p:cNvSpPr>
          <p:nvPr>
            <p:ph type="sldNum" sz="quarter" idx="12"/>
          </p:nvPr>
        </p:nvSpPr>
        <p:spPr/>
        <p:txBody>
          <a:bodyPr/>
          <a:lstStyle/>
          <a:p>
            <a:fld id="{BD120724-050A-425B-8934-79AEFAC9381B}" type="slidenum">
              <a:rPr lang="es-VE" smtClean="0">
                <a:solidFill>
                  <a:srgbClr val="FFFFFF"/>
                </a:solidFill>
              </a:rPr>
              <a:pPr/>
              <a:t>‹Nº›</a:t>
            </a:fld>
            <a:endParaRPr lang="es-VE">
              <a:solidFill>
                <a:srgbClr val="FFFFFF"/>
              </a:solidFill>
            </a:endParaRP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999805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4" name="Date Placeholder 3"/>
          <p:cNvSpPr>
            <a:spLocks noGrp="1"/>
          </p:cNvSpPr>
          <p:nvPr>
            <p:ph type="dt" sz="half" idx="10"/>
          </p:nvPr>
        </p:nvSpPr>
        <p:spPr/>
        <p:txBody>
          <a:bodyPr/>
          <a:lstStyle/>
          <a:p>
            <a:fld id="{BEBDA1D3-CBB0-4062-BDBB-8C30722FB174}" type="datetimeFigureOut">
              <a:rPr lang="es-VE" smtClean="0">
                <a:solidFill>
                  <a:srgbClr val="FFFFFF"/>
                </a:solidFill>
              </a:rPr>
              <a:pPr/>
              <a:t>15/02/2016</a:t>
            </a:fld>
            <a:endParaRPr lang="es-VE">
              <a:solidFill>
                <a:srgbClr val="FFFFFF"/>
              </a:solidFill>
            </a:endParaRPr>
          </a:p>
        </p:txBody>
      </p:sp>
      <p:sp>
        <p:nvSpPr>
          <p:cNvPr id="5" name="Footer Placeholder 4"/>
          <p:cNvSpPr>
            <a:spLocks noGrp="1"/>
          </p:cNvSpPr>
          <p:nvPr>
            <p:ph type="ftr" sz="quarter" idx="11"/>
          </p:nvPr>
        </p:nvSpPr>
        <p:spPr/>
        <p:txBody>
          <a:bodyPr/>
          <a:lstStyle/>
          <a:p>
            <a:endParaRPr lang="es-VE">
              <a:solidFill>
                <a:srgbClr val="FFFFFF"/>
              </a:solidFill>
            </a:endParaRPr>
          </a:p>
        </p:txBody>
      </p:sp>
      <p:sp>
        <p:nvSpPr>
          <p:cNvPr id="6" name="Slide Number Placeholder 5"/>
          <p:cNvSpPr>
            <a:spLocks noGrp="1"/>
          </p:cNvSpPr>
          <p:nvPr>
            <p:ph type="sldNum" sz="quarter" idx="12"/>
          </p:nvPr>
        </p:nvSpPr>
        <p:spPr/>
        <p:txBody>
          <a:bodyPr/>
          <a:lstStyle/>
          <a:p>
            <a:fld id="{BD120724-050A-425B-8934-79AEFAC9381B}" type="slidenum">
              <a:rPr lang="es-VE" smtClean="0">
                <a:solidFill>
                  <a:srgbClr val="FFFFFF"/>
                </a:solidFill>
              </a:rPr>
              <a:pPr/>
              <a:t>‹Nº›</a:t>
            </a:fld>
            <a:endParaRPr lang="es-VE">
              <a:solidFill>
                <a:srgbClr val="FFFFFF"/>
              </a:solidFill>
            </a:endParaRPr>
          </a:p>
        </p:txBody>
      </p:sp>
      <p:sp>
        <p:nvSpPr>
          <p:cNvPr id="8" name="Content Placeholder 7"/>
          <p:cNvSpPr>
            <a:spLocks noGrp="1"/>
          </p:cNvSpPr>
          <p:nvPr>
            <p:ph sz="quarter" idx="13"/>
          </p:nvPr>
        </p:nvSpPr>
        <p:spPr>
          <a:xfrm>
            <a:off x="609600" y="1600200"/>
            <a:ext cx="79248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3751611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EBDA1D3-CBB0-4062-BDBB-8C30722FB174}" type="datetimeFigureOut">
              <a:rPr lang="es-VE" smtClean="0">
                <a:solidFill>
                  <a:srgbClr val="FFFFFF"/>
                </a:solidFill>
              </a:rPr>
              <a:pPr/>
              <a:t>15/02/2016</a:t>
            </a:fld>
            <a:endParaRPr lang="es-VE">
              <a:solidFill>
                <a:srgbClr val="FFFFFF"/>
              </a:solidFill>
            </a:endParaRPr>
          </a:p>
        </p:txBody>
      </p:sp>
      <p:sp>
        <p:nvSpPr>
          <p:cNvPr id="5" name="Footer Placeholder 4"/>
          <p:cNvSpPr>
            <a:spLocks noGrp="1"/>
          </p:cNvSpPr>
          <p:nvPr>
            <p:ph type="ftr" sz="quarter" idx="11"/>
          </p:nvPr>
        </p:nvSpPr>
        <p:spPr/>
        <p:txBody>
          <a:bodyPr/>
          <a:lstStyle/>
          <a:p>
            <a:endParaRPr lang="es-VE">
              <a:solidFill>
                <a:srgbClr val="FFFFFF"/>
              </a:solidFill>
            </a:endParaRPr>
          </a:p>
        </p:txBody>
      </p:sp>
      <p:sp>
        <p:nvSpPr>
          <p:cNvPr id="6" name="Slide Number Placeholder 5"/>
          <p:cNvSpPr>
            <a:spLocks noGrp="1"/>
          </p:cNvSpPr>
          <p:nvPr>
            <p:ph type="sldNum" sz="quarter" idx="12"/>
          </p:nvPr>
        </p:nvSpPr>
        <p:spPr/>
        <p:txBody>
          <a:bodyPr/>
          <a:lstStyle/>
          <a:p>
            <a:fld id="{BD120724-050A-425B-8934-79AEFAC9381B}" type="slidenum">
              <a:rPr lang="es-VE" smtClean="0">
                <a:solidFill>
                  <a:srgbClr val="FFFFFF"/>
                </a:solidFill>
              </a:rPr>
              <a:pPr/>
              <a:t>‹Nº›</a:t>
            </a:fld>
            <a:endParaRPr lang="es-VE">
              <a:solidFill>
                <a:srgbClr val="FFFFFF"/>
              </a:solidFill>
            </a:endParaRPr>
          </a:p>
        </p:txBody>
      </p:sp>
    </p:spTree>
    <p:extLst>
      <p:ext uri="{BB962C8B-B14F-4D97-AF65-F5344CB8AC3E}">
        <p14:creationId xmlns:p14="http://schemas.microsoft.com/office/powerpoint/2010/main" val="2199019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5" name="Date Placeholder 4"/>
          <p:cNvSpPr>
            <a:spLocks noGrp="1"/>
          </p:cNvSpPr>
          <p:nvPr>
            <p:ph type="dt" sz="half" idx="10"/>
          </p:nvPr>
        </p:nvSpPr>
        <p:spPr/>
        <p:txBody>
          <a:bodyPr/>
          <a:lstStyle/>
          <a:p>
            <a:fld id="{BEBDA1D3-CBB0-4062-BDBB-8C30722FB174}" type="datetimeFigureOut">
              <a:rPr lang="es-VE" smtClean="0">
                <a:solidFill>
                  <a:srgbClr val="FFFFFF"/>
                </a:solidFill>
              </a:rPr>
              <a:pPr/>
              <a:t>15/02/2016</a:t>
            </a:fld>
            <a:endParaRPr lang="es-VE">
              <a:solidFill>
                <a:srgbClr val="FFFFFF"/>
              </a:solidFill>
            </a:endParaRPr>
          </a:p>
        </p:txBody>
      </p:sp>
      <p:sp>
        <p:nvSpPr>
          <p:cNvPr id="6" name="Footer Placeholder 5"/>
          <p:cNvSpPr>
            <a:spLocks noGrp="1"/>
          </p:cNvSpPr>
          <p:nvPr>
            <p:ph type="ftr" sz="quarter" idx="11"/>
          </p:nvPr>
        </p:nvSpPr>
        <p:spPr/>
        <p:txBody>
          <a:bodyPr/>
          <a:lstStyle/>
          <a:p>
            <a:endParaRPr lang="es-VE">
              <a:solidFill>
                <a:srgbClr val="FFFFFF"/>
              </a:solidFill>
            </a:endParaRPr>
          </a:p>
        </p:txBody>
      </p:sp>
      <p:sp>
        <p:nvSpPr>
          <p:cNvPr id="7" name="Slide Number Placeholder 6"/>
          <p:cNvSpPr>
            <a:spLocks noGrp="1"/>
          </p:cNvSpPr>
          <p:nvPr>
            <p:ph type="sldNum" sz="quarter" idx="12"/>
          </p:nvPr>
        </p:nvSpPr>
        <p:spPr/>
        <p:txBody>
          <a:bodyPr/>
          <a:lstStyle/>
          <a:p>
            <a:fld id="{BD120724-050A-425B-8934-79AEFAC9381B}" type="slidenum">
              <a:rPr lang="es-VE" smtClean="0">
                <a:solidFill>
                  <a:srgbClr val="FFFFFF"/>
                </a:solidFill>
              </a:rPr>
              <a:pPr/>
              <a:t>‹Nº›</a:t>
            </a:fld>
            <a:endParaRPr lang="es-VE">
              <a:solidFill>
                <a:srgbClr val="FFFFFF"/>
              </a:solidFill>
            </a:endParaRPr>
          </a:p>
        </p:txBody>
      </p:sp>
    </p:spTree>
    <p:extLst>
      <p:ext uri="{BB962C8B-B14F-4D97-AF65-F5344CB8AC3E}">
        <p14:creationId xmlns:p14="http://schemas.microsoft.com/office/powerpoint/2010/main" val="1754148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BEBDA1D3-CBB0-4062-BDBB-8C30722FB174}" type="datetimeFigureOut">
              <a:rPr lang="es-VE" smtClean="0">
                <a:solidFill>
                  <a:srgbClr val="FFFFFF"/>
                </a:solidFill>
              </a:rPr>
              <a:pPr/>
              <a:t>15/02/2016</a:t>
            </a:fld>
            <a:endParaRPr lang="es-VE">
              <a:solidFill>
                <a:srgbClr val="FFFFFF"/>
              </a:solidFill>
            </a:endParaRPr>
          </a:p>
        </p:txBody>
      </p:sp>
      <p:sp>
        <p:nvSpPr>
          <p:cNvPr id="8" name="Footer Placeholder 7"/>
          <p:cNvSpPr>
            <a:spLocks noGrp="1"/>
          </p:cNvSpPr>
          <p:nvPr>
            <p:ph type="ftr" sz="quarter" idx="11"/>
          </p:nvPr>
        </p:nvSpPr>
        <p:spPr/>
        <p:txBody>
          <a:bodyPr/>
          <a:lstStyle/>
          <a:p>
            <a:endParaRPr lang="es-VE">
              <a:solidFill>
                <a:srgbClr val="FFFFFF"/>
              </a:solidFill>
            </a:endParaRPr>
          </a:p>
        </p:txBody>
      </p:sp>
      <p:sp>
        <p:nvSpPr>
          <p:cNvPr id="9" name="Slide Number Placeholder 8"/>
          <p:cNvSpPr>
            <a:spLocks noGrp="1"/>
          </p:cNvSpPr>
          <p:nvPr>
            <p:ph type="sldNum" sz="quarter" idx="12"/>
          </p:nvPr>
        </p:nvSpPr>
        <p:spPr/>
        <p:txBody>
          <a:bodyPr/>
          <a:lstStyle/>
          <a:p>
            <a:fld id="{BD120724-050A-425B-8934-79AEFAC9381B}" type="slidenum">
              <a:rPr lang="es-VE" smtClean="0">
                <a:solidFill>
                  <a:srgbClr val="FFFFFF"/>
                </a:solidFill>
              </a:rPr>
              <a:pPr/>
              <a:t>‹Nº›</a:t>
            </a:fld>
            <a:endParaRPr lang="es-VE">
              <a:solidFill>
                <a:srgbClr val="FFFFFF"/>
              </a:solidFill>
            </a:endParaRPr>
          </a:p>
        </p:txBody>
      </p:sp>
    </p:spTree>
    <p:extLst>
      <p:ext uri="{BB962C8B-B14F-4D97-AF65-F5344CB8AC3E}">
        <p14:creationId xmlns:p14="http://schemas.microsoft.com/office/powerpoint/2010/main" val="3819983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EBDA1D3-CBB0-4062-BDBB-8C30722FB174}" type="datetimeFigureOut">
              <a:rPr lang="es-VE" smtClean="0">
                <a:solidFill>
                  <a:srgbClr val="FFFFFF"/>
                </a:solidFill>
              </a:rPr>
              <a:pPr/>
              <a:t>15/02/2016</a:t>
            </a:fld>
            <a:endParaRPr lang="es-VE">
              <a:solidFill>
                <a:srgbClr val="FFFFFF"/>
              </a:solidFill>
            </a:endParaRPr>
          </a:p>
        </p:txBody>
      </p:sp>
      <p:sp>
        <p:nvSpPr>
          <p:cNvPr id="4" name="Footer Placeholder 3"/>
          <p:cNvSpPr>
            <a:spLocks noGrp="1"/>
          </p:cNvSpPr>
          <p:nvPr>
            <p:ph type="ftr" sz="quarter" idx="11"/>
          </p:nvPr>
        </p:nvSpPr>
        <p:spPr/>
        <p:txBody>
          <a:bodyPr/>
          <a:lstStyle/>
          <a:p>
            <a:endParaRPr lang="es-VE">
              <a:solidFill>
                <a:srgbClr val="FFFFFF"/>
              </a:solidFill>
            </a:endParaRPr>
          </a:p>
        </p:txBody>
      </p:sp>
      <p:sp>
        <p:nvSpPr>
          <p:cNvPr id="5" name="Slide Number Placeholder 4"/>
          <p:cNvSpPr>
            <a:spLocks noGrp="1"/>
          </p:cNvSpPr>
          <p:nvPr>
            <p:ph type="sldNum" sz="quarter" idx="12"/>
          </p:nvPr>
        </p:nvSpPr>
        <p:spPr/>
        <p:txBody>
          <a:bodyPr/>
          <a:lstStyle/>
          <a:p>
            <a:fld id="{BD120724-050A-425B-8934-79AEFAC9381B}" type="slidenum">
              <a:rPr lang="es-VE" smtClean="0">
                <a:solidFill>
                  <a:srgbClr val="FFFFFF"/>
                </a:solidFill>
              </a:rPr>
              <a:pPr/>
              <a:t>‹Nº›</a:t>
            </a:fld>
            <a:endParaRPr lang="es-VE">
              <a:solidFill>
                <a:srgbClr val="FFFFFF"/>
              </a:solidFill>
            </a:endParaRPr>
          </a:p>
        </p:txBody>
      </p:sp>
    </p:spTree>
    <p:extLst>
      <p:ext uri="{BB962C8B-B14F-4D97-AF65-F5344CB8AC3E}">
        <p14:creationId xmlns:p14="http://schemas.microsoft.com/office/powerpoint/2010/main" val="33569696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BDA1D3-CBB0-4062-BDBB-8C30722FB174}" type="datetimeFigureOut">
              <a:rPr lang="es-VE" smtClean="0">
                <a:solidFill>
                  <a:srgbClr val="FFFFFF"/>
                </a:solidFill>
              </a:rPr>
              <a:pPr/>
              <a:t>15/02/2016</a:t>
            </a:fld>
            <a:endParaRPr lang="es-VE">
              <a:solidFill>
                <a:srgbClr val="FFFFFF"/>
              </a:solidFill>
            </a:endParaRPr>
          </a:p>
        </p:txBody>
      </p:sp>
      <p:sp>
        <p:nvSpPr>
          <p:cNvPr id="3" name="Footer Placeholder 2"/>
          <p:cNvSpPr>
            <a:spLocks noGrp="1"/>
          </p:cNvSpPr>
          <p:nvPr>
            <p:ph type="ftr" sz="quarter" idx="11"/>
          </p:nvPr>
        </p:nvSpPr>
        <p:spPr/>
        <p:txBody>
          <a:bodyPr/>
          <a:lstStyle/>
          <a:p>
            <a:endParaRPr lang="es-VE">
              <a:solidFill>
                <a:srgbClr val="FFFFFF"/>
              </a:solidFill>
            </a:endParaRPr>
          </a:p>
        </p:txBody>
      </p:sp>
      <p:sp>
        <p:nvSpPr>
          <p:cNvPr id="4" name="Slide Number Placeholder 3"/>
          <p:cNvSpPr>
            <a:spLocks noGrp="1"/>
          </p:cNvSpPr>
          <p:nvPr>
            <p:ph type="sldNum" sz="quarter" idx="12"/>
          </p:nvPr>
        </p:nvSpPr>
        <p:spPr/>
        <p:txBody>
          <a:bodyPr/>
          <a:lstStyle/>
          <a:p>
            <a:fld id="{BD120724-050A-425B-8934-79AEFAC9381B}" type="slidenum">
              <a:rPr lang="es-VE" smtClean="0">
                <a:solidFill>
                  <a:srgbClr val="FFFFFF"/>
                </a:solidFill>
              </a:rPr>
              <a:pPr/>
              <a:t>‹Nº›</a:t>
            </a:fld>
            <a:endParaRPr lang="es-VE">
              <a:solidFill>
                <a:srgbClr val="FFFFFF"/>
              </a:solidFill>
            </a:endParaRPr>
          </a:p>
        </p:txBody>
      </p:sp>
    </p:spTree>
    <p:extLst>
      <p:ext uri="{BB962C8B-B14F-4D97-AF65-F5344CB8AC3E}">
        <p14:creationId xmlns:p14="http://schemas.microsoft.com/office/powerpoint/2010/main" val="4260204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EBDA1D3-CBB0-4062-BDBB-8C30722FB174}" type="datetimeFigureOut">
              <a:rPr lang="es-VE" smtClean="0">
                <a:solidFill>
                  <a:srgbClr val="FFFFFF"/>
                </a:solidFill>
              </a:rPr>
              <a:pPr/>
              <a:t>15/02/2016</a:t>
            </a:fld>
            <a:endParaRPr lang="es-VE">
              <a:solidFill>
                <a:srgbClr val="FFFFFF"/>
              </a:solidFill>
            </a:endParaRPr>
          </a:p>
        </p:txBody>
      </p:sp>
      <p:sp>
        <p:nvSpPr>
          <p:cNvPr id="6" name="Footer Placeholder 5"/>
          <p:cNvSpPr>
            <a:spLocks noGrp="1"/>
          </p:cNvSpPr>
          <p:nvPr>
            <p:ph type="ftr" sz="quarter" idx="11"/>
          </p:nvPr>
        </p:nvSpPr>
        <p:spPr/>
        <p:txBody>
          <a:bodyPr/>
          <a:lstStyle/>
          <a:p>
            <a:endParaRPr lang="es-VE">
              <a:solidFill>
                <a:srgbClr val="FFFFFF"/>
              </a:solidFill>
            </a:endParaRPr>
          </a:p>
        </p:txBody>
      </p:sp>
      <p:sp>
        <p:nvSpPr>
          <p:cNvPr id="7" name="Slide Number Placeholder 6"/>
          <p:cNvSpPr>
            <a:spLocks noGrp="1"/>
          </p:cNvSpPr>
          <p:nvPr>
            <p:ph type="sldNum" sz="quarter" idx="12"/>
          </p:nvPr>
        </p:nvSpPr>
        <p:spPr/>
        <p:txBody>
          <a:bodyPr/>
          <a:lstStyle/>
          <a:p>
            <a:fld id="{BD120724-050A-425B-8934-79AEFAC9381B}" type="slidenum">
              <a:rPr lang="es-VE" smtClean="0">
                <a:solidFill>
                  <a:srgbClr val="FFFFFF"/>
                </a:solidFill>
              </a:rPr>
              <a:pPr/>
              <a:t>‹Nº›</a:t>
            </a:fld>
            <a:endParaRPr lang="es-VE">
              <a:solidFill>
                <a:srgbClr val="FFFFFF"/>
              </a:solidFill>
            </a:endParaRPr>
          </a:p>
        </p:txBody>
      </p:sp>
    </p:spTree>
    <p:extLst>
      <p:ext uri="{BB962C8B-B14F-4D97-AF65-F5344CB8AC3E}">
        <p14:creationId xmlns:p14="http://schemas.microsoft.com/office/powerpoint/2010/main" val="2020047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449E820-8279-485E-9D83-E406DCDC86DB}" type="datetimeFigureOut">
              <a:rPr lang="es-VE" smtClean="0"/>
              <a:t>15/02/2016</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68202057-8DC8-4B45-BC98-E9CFCBDF23FC}" type="slidenum">
              <a:rPr lang="es-VE" smtClean="0"/>
              <a:t>‹Nº›</a:t>
            </a:fld>
            <a:endParaRPr lang="es-VE"/>
          </a:p>
        </p:txBody>
      </p:sp>
    </p:spTree>
    <p:extLst>
      <p:ext uri="{BB962C8B-B14F-4D97-AF65-F5344CB8AC3E}">
        <p14:creationId xmlns:p14="http://schemas.microsoft.com/office/powerpoint/2010/main" val="705035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EBDA1D3-CBB0-4062-BDBB-8C30722FB174}" type="datetimeFigureOut">
              <a:rPr lang="es-VE" smtClean="0">
                <a:solidFill>
                  <a:srgbClr val="FFFFFF"/>
                </a:solidFill>
              </a:rPr>
              <a:pPr/>
              <a:t>15/02/2016</a:t>
            </a:fld>
            <a:endParaRPr lang="es-VE">
              <a:solidFill>
                <a:srgbClr val="FFFFFF"/>
              </a:solidFill>
            </a:endParaRPr>
          </a:p>
        </p:txBody>
      </p:sp>
      <p:sp>
        <p:nvSpPr>
          <p:cNvPr id="6" name="Footer Placeholder 5"/>
          <p:cNvSpPr>
            <a:spLocks noGrp="1"/>
          </p:cNvSpPr>
          <p:nvPr>
            <p:ph type="ftr" sz="quarter" idx="11"/>
          </p:nvPr>
        </p:nvSpPr>
        <p:spPr/>
        <p:txBody>
          <a:bodyPr/>
          <a:lstStyle/>
          <a:p>
            <a:endParaRPr lang="es-VE">
              <a:solidFill>
                <a:srgbClr val="FFFFFF"/>
              </a:solidFill>
            </a:endParaRPr>
          </a:p>
        </p:txBody>
      </p:sp>
      <p:sp>
        <p:nvSpPr>
          <p:cNvPr id="7" name="Slide Number Placeholder 6"/>
          <p:cNvSpPr>
            <a:spLocks noGrp="1"/>
          </p:cNvSpPr>
          <p:nvPr>
            <p:ph type="sldNum" sz="quarter" idx="12"/>
          </p:nvPr>
        </p:nvSpPr>
        <p:spPr/>
        <p:txBody>
          <a:bodyPr/>
          <a:lstStyle/>
          <a:p>
            <a:fld id="{BD120724-050A-425B-8934-79AEFAC9381B}" type="slidenum">
              <a:rPr lang="es-VE" smtClean="0">
                <a:solidFill>
                  <a:srgbClr val="FFFFFF"/>
                </a:solidFill>
              </a:rPr>
              <a:pPr/>
              <a:t>‹Nº›</a:t>
            </a:fld>
            <a:endParaRPr lang="es-VE">
              <a:solidFill>
                <a:srgbClr val="FFFFFF"/>
              </a:solidFill>
            </a:endParaRPr>
          </a:p>
        </p:txBody>
      </p:sp>
    </p:spTree>
    <p:extLst>
      <p:ext uri="{BB962C8B-B14F-4D97-AF65-F5344CB8AC3E}">
        <p14:creationId xmlns:p14="http://schemas.microsoft.com/office/powerpoint/2010/main" val="1835457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EBDA1D3-CBB0-4062-BDBB-8C30722FB174}" type="datetimeFigureOut">
              <a:rPr lang="es-VE" smtClean="0">
                <a:solidFill>
                  <a:srgbClr val="FFFFFF"/>
                </a:solidFill>
              </a:rPr>
              <a:pPr/>
              <a:t>15/02/2016</a:t>
            </a:fld>
            <a:endParaRPr lang="es-VE">
              <a:solidFill>
                <a:srgbClr val="FFFFFF"/>
              </a:solidFill>
            </a:endParaRPr>
          </a:p>
        </p:txBody>
      </p:sp>
      <p:sp>
        <p:nvSpPr>
          <p:cNvPr id="5" name="Footer Placeholder 4"/>
          <p:cNvSpPr>
            <a:spLocks noGrp="1"/>
          </p:cNvSpPr>
          <p:nvPr>
            <p:ph type="ftr" sz="quarter" idx="11"/>
          </p:nvPr>
        </p:nvSpPr>
        <p:spPr/>
        <p:txBody>
          <a:bodyPr/>
          <a:lstStyle/>
          <a:p>
            <a:endParaRPr lang="es-VE">
              <a:solidFill>
                <a:srgbClr val="FFFFFF"/>
              </a:solidFill>
            </a:endParaRPr>
          </a:p>
        </p:txBody>
      </p:sp>
      <p:sp>
        <p:nvSpPr>
          <p:cNvPr id="6" name="Slide Number Placeholder 5"/>
          <p:cNvSpPr>
            <a:spLocks noGrp="1"/>
          </p:cNvSpPr>
          <p:nvPr>
            <p:ph type="sldNum" sz="quarter" idx="12"/>
          </p:nvPr>
        </p:nvSpPr>
        <p:spPr/>
        <p:txBody>
          <a:bodyPr/>
          <a:lstStyle/>
          <a:p>
            <a:fld id="{BD120724-050A-425B-8934-79AEFAC9381B}" type="slidenum">
              <a:rPr lang="es-VE" smtClean="0">
                <a:solidFill>
                  <a:srgbClr val="FFFFFF"/>
                </a:solidFill>
              </a:rPr>
              <a:pPr/>
              <a:t>‹Nº›</a:t>
            </a:fld>
            <a:endParaRPr lang="es-VE">
              <a:solidFill>
                <a:srgbClr val="FFFFFF"/>
              </a:solidFill>
            </a:endParaRPr>
          </a:p>
        </p:txBody>
      </p:sp>
    </p:spTree>
    <p:extLst>
      <p:ext uri="{BB962C8B-B14F-4D97-AF65-F5344CB8AC3E}">
        <p14:creationId xmlns:p14="http://schemas.microsoft.com/office/powerpoint/2010/main" val="30996173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EBDA1D3-CBB0-4062-BDBB-8C30722FB174}" type="datetimeFigureOut">
              <a:rPr lang="es-VE" smtClean="0">
                <a:solidFill>
                  <a:srgbClr val="FFFFFF"/>
                </a:solidFill>
              </a:rPr>
              <a:pPr/>
              <a:t>15/02/2016</a:t>
            </a:fld>
            <a:endParaRPr lang="es-VE">
              <a:solidFill>
                <a:srgbClr val="FFFFFF"/>
              </a:solidFill>
            </a:endParaRPr>
          </a:p>
        </p:txBody>
      </p:sp>
      <p:sp>
        <p:nvSpPr>
          <p:cNvPr id="5" name="Footer Placeholder 4"/>
          <p:cNvSpPr>
            <a:spLocks noGrp="1"/>
          </p:cNvSpPr>
          <p:nvPr>
            <p:ph type="ftr" sz="quarter" idx="11"/>
          </p:nvPr>
        </p:nvSpPr>
        <p:spPr/>
        <p:txBody>
          <a:bodyPr/>
          <a:lstStyle/>
          <a:p>
            <a:endParaRPr lang="es-VE">
              <a:solidFill>
                <a:srgbClr val="FFFFFF"/>
              </a:solidFill>
            </a:endParaRPr>
          </a:p>
        </p:txBody>
      </p:sp>
      <p:sp>
        <p:nvSpPr>
          <p:cNvPr id="6" name="Slide Number Placeholder 5"/>
          <p:cNvSpPr>
            <a:spLocks noGrp="1"/>
          </p:cNvSpPr>
          <p:nvPr>
            <p:ph type="sldNum" sz="quarter" idx="12"/>
          </p:nvPr>
        </p:nvSpPr>
        <p:spPr/>
        <p:txBody>
          <a:bodyPr/>
          <a:lstStyle/>
          <a:p>
            <a:fld id="{BD120724-050A-425B-8934-79AEFAC9381B}" type="slidenum">
              <a:rPr lang="es-VE" smtClean="0">
                <a:solidFill>
                  <a:srgbClr val="FFFFFF"/>
                </a:solidFill>
              </a:rPr>
              <a:pPr/>
              <a:t>‹Nº›</a:t>
            </a:fld>
            <a:endParaRPr lang="es-VE">
              <a:solidFill>
                <a:srgbClr val="FFFFFF"/>
              </a:solidFill>
            </a:endParaRPr>
          </a:p>
        </p:txBody>
      </p:sp>
    </p:spTree>
    <p:extLst>
      <p:ext uri="{BB962C8B-B14F-4D97-AF65-F5344CB8AC3E}">
        <p14:creationId xmlns:p14="http://schemas.microsoft.com/office/powerpoint/2010/main" val="545919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449E820-8279-485E-9D83-E406DCDC86DB}" type="datetimeFigureOut">
              <a:rPr lang="es-VE" smtClean="0"/>
              <a:t>15/02/2016</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68202057-8DC8-4B45-BC98-E9CFCBDF23FC}" type="slidenum">
              <a:rPr lang="es-VE" smtClean="0"/>
              <a:t>‹Nº›</a:t>
            </a:fld>
            <a:endParaRPr lang="es-VE"/>
          </a:p>
        </p:txBody>
      </p:sp>
    </p:spTree>
    <p:extLst>
      <p:ext uri="{BB962C8B-B14F-4D97-AF65-F5344CB8AC3E}">
        <p14:creationId xmlns:p14="http://schemas.microsoft.com/office/powerpoint/2010/main" val="4253297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449E820-8279-485E-9D83-E406DCDC86DB}" type="datetimeFigureOut">
              <a:rPr lang="es-VE" smtClean="0"/>
              <a:t>15/02/2016</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68202057-8DC8-4B45-BC98-E9CFCBDF23FC}" type="slidenum">
              <a:rPr lang="es-VE" smtClean="0"/>
              <a:t>‹Nº›</a:t>
            </a:fld>
            <a:endParaRPr lang="es-VE"/>
          </a:p>
        </p:txBody>
      </p:sp>
    </p:spTree>
    <p:extLst>
      <p:ext uri="{BB962C8B-B14F-4D97-AF65-F5344CB8AC3E}">
        <p14:creationId xmlns:p14="http://schemas.microsoft.com/office/powerpoint/2010/main" val="998517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449E820-8279-485E-9D83-E406DCDC86DB}" type="datetimeFigureOut">
              <a:rPr lang="es-VE" smtClean="0"/>
              <a:t>15/02/2016</a:t>
            </a:fld>
            <a:endParaRPr lang="es-VE"/>
          </a:p>
        </p:txBody>
      </p:sp>
      <p:sp>
        <p:nvSpPr>
          <p:cNvPr id="8" name="Footer Placeholder 7"/>
          <p:cNvSpPr>
            <a:spLocks noGrp="1"/>
          </p:cNvSpPr>
          <p:nvPr>
            <p:ph type="ftr" sz="quarter" idx="11"/>
          </p:nvPr>
        </p:nvSpPr>
        <p:spPr/>
        <p:txBody>
          <a:bodyPr/>
          <a:lstStyle/>
          <a:p>
            <a:endParaRPr lang="es-VE"/>
          </a:p>
        </p:txBody>
      </p:sp>
      <p:sp>
        <p:nvSpPr>
          <p:cNvPr id="9" name="Slide Number Placeholder 8"/>
          <p:cNvSpPr>
            <a:spLocks noGrp="1"/>
          </p:cNvSpPr>
          <p:nvPr>
            <p:ph type="sldNum" sz="quarter" idx="12"/>
          </p:nvPr>
        </p:nvSpPr>
        <p:spPr/>
        <p:txBody>
          <a:bodyPr/>
          <a:lstStyle/>
          <a:p>
            <a:fld id="{68202057-8DC8-4B45-BC98-E9CFCBDF23FC}" type="slidenum">
              <a:rPr lang="es-VE" smtClean="0"/>
              <a:t>‹Nº›</a:t>
            </a:fld>
            <a:endParaRPr lang="es-VE"/>
          </a:p>
        </p:txBody>
      </p:sp>
    </p:spTree>
    <p:extLst>
      <p:ext uri="{BB962C8B-B14F-4D97-AF65-F5344CB8AC3E}">
        <p14:creationId xmlns:p14="http://schemas.microsoft.com/office/powerpoint/2010/main" val="103250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449E820-8279-485E-9D83-E406DCDC86DB}" type="datetimeFigureOut">
              <a:rPr lang="es-VE" smtClean="0"/>
              <a:t>15/02/2016</a:t>
            </a:fld>
            <a:endParaRPr lang="es-VE"/>
          </a:p>
        </p:txBody>
      </p:sp>
      <p:sp>
        <p:nvSpPr>
          <p:cNvPr id="4" name="Footer Placeholder 3"/>
          <p:cNvSpPr>
            <a:spLocks noGrp="1"/>
          </p:cNvSpPr>
          <p:nvPr>
            <p:ph type="ftr" sz="quarter" idx="11"/>
          </p:nvPr>
        </p:nvSpPr>
        <p:spPr/>
        <p:txBody>
          <a:bodyPr/>
          <a:lstStyle/>
          <a:p>
            <a:endParaRPr lang="es-VE"/>
          </a:p>
        </p:txBody>
      </p:sp>
      <p:sp>
        <p:nvSpPr>
          <p:cNvPr id="5" name="Slide Number Placeholder 4"/>
          <p:cNvSpPr>
            <a:spLocks noGrp="1"/>
          </p:cNvSpPr>
          <p:nvPr>
            <p:ph type="sldNum" sz="quarter" idx="12"/>
          </p:nvPr>
        </p:nvSpPr>
        <p:spPr/>
        <p:txBody>
          <a:bodyPr/>
          <a:lstStyle/>
          <a:p>
            <a:fld id="{68202057-8DC8-4B45-BC98-E9CFCBDF23FC}" type="slidenum">
              <a:rPr lang="es-VE" smtClean="0"/>
              <a:t>‹Nº›</a:t>
            </a:fld>
            <a:endParaRPr lang="es-VE"/>
          </a:p>
        </p:txBody>
      </p:sp>
    </p:spTree>
    <p:extLst>
      <p:ext uri="{BB962C8B-B14F-4D97-AF65-F5344CB8AC3E}">
        <p14:creationId xmlns:p14="http://schemas.microsoft.com/office/powerpoint/2010/main" val="2968139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9E820-8279-485E-9D83-E406DCDC86DB}" type="datetimeFigureOut">
              <a:rPr lang="es-VE" smtClean="0"/>
              <a:t>15/02/2016</a:t>
            </a:fld>
            <a:endParaRPr lang="es-VE"/>
          </a:p>
        </p:txBody>
      </p:sp>
      <p:sp>
        <p:nvSpPr>
          <p:cNvPr id="3" name="Footer Placeholder 2"/>
          <p:cNvSpPr>
            <a:spLocks noGrp="1"/>
          </p:cNvSpPr>
          <p:nvPr>
            <p:ph type="ftr" sz="quarter" idx="11"/>
          </p:nvPr>
        </p:nvSpPr>
        <p:spPr/>
        <p:txBody>
          <a:bodyPr/>
          <a:lstStyle/>
          <a:p>
            <a:endParaRPr lang="es-VE"/>
          </a:p>
        </p:txBody>
      </p:sp>
      <p:sp>
        <p:nvSpPr>
          <p:cNvPr id="4" name="Slide Number Placeholder 3"/>
          <p:cNvSpPr>
            <a:spLocks noGrp="1"/>
          </p:cNvSpPr>
          <p:nvPr>
            <p:ph type="sldNum" sz="quarter" idx="12"/>
          </p:nvPr>
        </p:nvSpPr>
        <p:spPr/>
        <p:txBody>
          <a:bodyPr/>
          <a:lstStyle/>
          <a:p>
            <a:fld id="{68202057-8DC8-4B45-BC98-E9CFCBDF23FC}" type="slidenum">
              <a:rPr lang="es-VE" smtClean="0"/>
              <a:t>‹Nº›</a:t>
            </a:fld>
            <a:endParaRPr lang="es-VE"/>
          </a:p>
        </p:txBody>
      </p:sp>
    </p:spTree>
    <p:extLst>
      <p:ext uri="{BB962C8B-B14F-4D97-AF65-F5344CB8AC3E}">
        <p14:creationId xmlns:p14="http://schemas.microsoft.com/office/powerpoint/2010/main" val="1772210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449E820-8279-485E-9D83-E406DCDC86DB}" type="datetimeFigureOut">
              <a:rPr lang="es-VE" smtClean="0"/>
              <a:t>15/02/2016</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68202057-8DC8-4B45-BC98-E9CFCBDF23FC}" type="slidenum">
              <a:rPr lang="es-VE" smtClean="0"/>
              <a:t>‹Nº›</a:t>
            </a:fld>
            <a:endParaRPr lang="es-VE"/>
          </a:p>
        </p:txBody>
      </p:sp>
    </p:spTree>
    <p:extLst>
      <p:ext uri="{BB962C8B-B14F-4D97-AF65-F5344CB8AC3E}">
        <p14:creationId xmlns:p14="http://schemas.microsoft.com/office/powerpoint/2010/main" val="3731797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449E820-8279-485E-9D83-E406DCDC86DB}" type="datetimeFigureOut">
              <a:rPr lang="es-VE" smtClean="0"/>
              <a:t>15/02/2016</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68202057-8DC8-4B45-BC98-E9CFCBDF23FC}" type="slidenum">
              <a:rPr lang="es-VE" smtClean="0"/>
              <a:t>‹Nº›</a:t>
            </a:fld>
            <a:endParaRPr lang="es-VE"/>
          </a:p>
        </p:txBody>
      </p:sp>
    </p:spTree>
    <p:extLst>
      <p:ext uri="{BB962C8B-B14F-4D97-AF65-F5344CB8AC3E}">
        <p14:creationId xmlns:p14="http://schemas.microsoft.com/office/powerpoint/2010/main" val="1976514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9E820-8279-485E-9D83-E406DCDC86DB}" type="datetimeFigureOut">
              <a:rPr lang="es-VE" smtClean="0"/>
              <a:t>15/02/2016</a:t>
            </a:fld>
            <a:endParaRPr lang="es-V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202057-8DC8-4B45-BC98-E9CFCBDF23FC}" type="slidenum">
              <a:rPr lang="es-VE" smtClean="0"/>
              <a:t>‹Nº›</a:t>
            </a:fld>
            <a:endParaRPr lang="es-VE"/>
          </a:p>
        </p:txBody>
      </p:sp>
    </p:spTree>
    <p:extLst>
      <p:ext uri="{BB962C8B-B14F-4D97-AF65-F5344CB8AC3E}">
        <p14:creationId xmlns:p14="http://schemas.microsoft.com/office/powerpoint/2010/main" val="2409287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BEBDA1D3-CBB0-4062-BDBB-8C30722FB174}" type="datetimeFigureOut">
              <a:rPr lang="es-VE" smtClean="0">
                <a:solidFill>
                  <a:srgbClr val="FFFFFF"/>
                </a:solidFill>
              </a:rPr>
              <a:pPr/>
              <a:t>15/02/2016</a:t>
            </a:fld>
            <a:endParaRPr lang="es-VE">
              <a:solidFill>
                <a:srgbClr val="FFFFFF"/>
              </a:solidFill>
            </a:endParaRP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s-VE">
              <a:solidFill>
                <a:srgbClr val="FFFFFF"/>
              </a:solidFill>
            </a:endParaRP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D120724-050A-425B-8934-79AEFAC9381B}" type="slidenum">
              <a:rPr lang="es-VE" smtClean="0">
                <a:solidFill>
                  <a:srgbClr val="FFFFFF"/>
                </a:solidFill>
              </a:rPr>
              <a:pPr/>
              <a:t>‹Nº›</a:t>
            </a:fld>
            <a:endParaRPr lang="es-VE">
              <a:solidFill>
                <a:srgbClr val="FFFFFF"/>
              </a:solidFill>
            </a:endParaRPr>
          </a:p>
        </p:txBody>
      </p:sp>
    </p:spTree>
    <p:extLst>
      <p:ext uri="{BB962C8B-B14F-4D97-AF65-F5344CB8AC3E}">
        <p14:creationId xmlns:p14="http://schemas.microsoft.com/office/powerpoint/2010/main" val="399819476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0.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7.xml"/><Relationship Id="rId7" Type="http://schemas.openxmlformats.org/officeDocument/2006/relationships/image" Target="../media/image11.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21.xml"/><Relationship Id="rId7" Type="http://schemas.openxmlformats.org/officeDocument/2006/relationships/image" Target="../media/image13.pn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1.cienradios.com/wp-content/uploads/sites/35/2015/02/generi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1240971" y="1242486"/>
            <a:ext cx="6840675" cy="2746906"/>
          </a:xfrm>
          <a:prstGeom prst="rect">
            <a:avLst/>
          </a:prstGeom>
          <a:noFill/>
        </p:spPr>
        <p:txBody>
          <a:bodyPr wrap="square" rtlCol="0">
            <a:spAutoFit/>
            <a:scene3d>
              <a:camera prst="perspectiveAbove"/>
              <a:lightRig rig="soft" dir="t">
                <a:rot lat="0" lon="0" rev="15600000"/>
              </a:lightRig>
            </a:scene3d>
            <a:sp3d extrusionH="57150" prstMaterial="softEdge">
              <a:bevelT w="25400" h="38100"/>
            </a:sp3d>
          </a:bodyPr>
          <a:lstStyle/>
          <a:p>
            <a:pPr algn="ctr"/>
            <a:r>
              <a:rPr lang="es-VE" sz="8625" dirty="0">
                <a:ln/>
                <a:solidFill>
                  <a:srgbClr val="FFFF00"/>
                </a:solidFill>
                <a:effectLst>
                  <a:glow rad="63500">
                    <a:schemeClr val="tx1">
                      <a:alpha val="40000"/>
                    </a:schemeClr>
                  </a:glow>
                  <a:outerShdw blurRad="38100" dist="38100" dir="2700000" algn="tl">
                    <a:srgbClr val="000000">
                      <a:alpha val="43137"/>
                    </a:srgbClr>
                  </a:outerShdw>
                </a:effectLst>
                <a:latin typeface="Playbill" panose="040506030A0602020202" pitchFamily="82" charset="0"/>
              </a:rPr>
              <a:t>REVISIÓN </a:t>
            </a:r>
            <a:r>
              <a:rPr lang="es-VE" sz="8625" dirty="0" smtClean="0">
                <a:ln/>
                <a:solidFill>
                  <a:srgbClr val="FFFF00"/>
                </a:solidFill>
                <a:effectLst>
                  <a:glow rad="63500">
                    <a:schemeClr val="tx1">
                      <a:alpha val="40000"/>
                    </a:schemeClr>
                  </a:glow>
                  <a:outerShdw blurRad="38100" dist="38100" dir="2700000" algn="tl">
                    <a:srgbClr val="000000">
                      <a:alpha val="43137"/>
                    </a:srgbClr>
                  </a:outerShdw>
                </a:effectLst>
                <a:latin typeface="Playbill" panose="040506030A0602020202" pitchFamily="82" charset="0"/>
              </a:rPr>
              <a:t>DE EVIDENCIA CIENTÍFICA</a:t>
            </a:r>
            <a:endParaRPr lang="es-VE" sz="8625" dirty="0">
              <a:ln/>
              <a:solidFill>
                <a:srgbClr val="FFFF00"/>
              </a:solidFill>
              <a:effectLst>
                <a:glow rad="63500">
                  <a:schemeClr val="tx1">
                    <a:alpha val="40000"/>
                  </a:schemeClr>
                </a:glow>
                <a:outerShdw blurRad="38100" dist="38100" dir="2700000" algn="tl">
                  <a:srgbClr val="000000">
                    <a:alpha val="43137"/>
                  </a:srgbClr>
                </a:outerShdw>
              </a:effectLst>
              <a:latin typeface="Playbill" panose="040506030A0602020202" pitchFamily="82" charset="0"/>
            </a:endParaRPr>
          </a:p>
        </p:txBody>
      </p:sp>
      <p:sp>
        <p:nvSpPr>
          <p:cNvPr id="6" name="2 Subtítulo"/>
          <p:cNvSpPr txBox="1">
            <a:spLocks/>
          </p:cNvSpPr>
          <p:nvPr/>
        </p:nvSpPr>
        <p:spPr>
          <a:xfrm>
            <a:off x="804162" y="4068716"/>
            <a:ext cx="7669370" cy="2298345"/>
          </a:xfrm>
          <a:prstGeom prst="rect">
            <a:avLst/>
          </a:prstGeom>
        </p:spPr>
        <p:txBody>
          <a:bodyPr vert="horz" lIns="68580" tIns="34290" rIns="68580" bIns="34290" rtlCol="0">
            <a:noAutofit/>
            <a:scene3d>
              <a:camera prst="perspectiveAbove"/>
              <a:lightRig rig="threePt" dir="t"/>
            </a:scene3d>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MX" sz="2400" b="1" dirty="0">
                <a:ln>
                  <a:solidFill>
                    <a:schemeClr val="bg1"/>
                  </a:solidFill>
                </a:ln>
                <a:effectLst>
                  <a:glow rad="139700">
                    <a:schemeClr val="tx1">
                      <a:alpha val="40000"/>
                    </a:schemeClr>
                  </a:glow>
                  <a:outerShdw blurRad="50800" dist="38100" dir="5400000" algn="t" rotWithShape="0">
                    <a:prstClr val="black">
                      <a:alpha val="40000"/>
                    </a:prstClr>
                  </a:outerShdw>
                </a:effectLst>
                <a:latin typeface="Segoe Script" panose="020B0504020000000003" pitchFamily="34" charset="0"/>
                <a:cs typeface="Angsana New" panose="02020603050405020304" pitchFamily="18" charset="-34"/>
              </a:rPr>
              <a:t>GRUPO 5</a:t>
            </a:r>
          </a:p>
          <a:p>
            <a:pPr algn="ctr"/>
            <a:r>
              <a:rPr lang="es-MX" sz="2400" b="1" dirty="0" smtClean="0">
                <a:ln>
                  <a:solidFill>
                    <a:srgbClr val="FFFF00"/>
                  </a:solidFill>
                </a:ln>
                <a:solidFill>
                  <a:srgbClr val="FFFF00"/>
                </a:solidFill>
                <a:effectLst>
                  <a:glow rad="139700">
                    <a:schemeClr val="tx1">
                      <a:alpha val="40000"/>
                    </a:schemeClr>
                  </a:glow>
                  <a:outerShdw blurRad="50800" dist="38100" dir="5400000" algn="t" rotWithShape="0">
                    <a:prstClr val="black">
                      <a:alpha val="40000"/>
                    </a:prstClr>
                  </a:outerShdw>
                </a:effectLst>
                <a:latin typeface="Segoe Script" panose="020B0504020000000003" pitchFamily="34" charset="0"/>
                <a:cs typeface="Angsana New" panose="02020603050405020304" pitchFamily="18" charset="-34"/>
              </a:rPr>
              <a:t>Dr</a:t>
            </a:r>
            <a:r>
              <a:rPr lang="es-MX" sz="2400" b="1" dirty="0">
                <a:ln>
                  <a:solidFill>
                    <a:srgbClr val="FFFF00"/>
                  </a:solidFill>
                </a:ln>
                <a:solidFill>
                  <a:srgbClr val="FFFF00"/>
                </a:solidFill>
                <a:effectLst>
                  <a:glow rad="139700">
                    <a:schemeClr val="tx1">
                      <a:alpha val="40000"/>
                    </a:schemeClr>
                  </a:glow>
                  <a:outerShdw blurRad="50800" dist="38100" dir="5400000" algn="t" rotWithShape="0">
                    <a:prstClr val="black">
                      <a:alpha val="40000"/>
                    </a:prstClr>
                  </a:outerShdw>
                </a:effectLst>
                <a:latin typeface="Segoe Script" panose="020B0504020000000003" pitchFamily="34" charset="0"/>
                <a:cs typeface="Angsana New" panose="02020603050405020304" pitchFamily="18" charset="-34"/>
              </a:rPr>
              <a:t>. Simón Rodríguez</a:t>
            </a:r>
          </a:p>
          <a:p>
            <a:pPr algn="ctr"/>
            <a:r>
              <a:rPr lang="es-MX" sz="2400" b="1" dirty="0">
                <a:ln>
                  <a:solidFill>
                    <a:schemeClr val="bg1"/>
                  </a:solidFill>
                </a:ln>
                <a:effectLst>
                  <a:glow rad="139700">
                    <a:schemeClr val="tx1">
                      <a:alpha val="40000"/>
                    </a:schemeClr>
                  </a:glow>
                  <a:outerShdw blurRad="50800" dist="38100" dir="5400000" algn="t" rotWithShape="0">
                    <a:prstClr val="black">
                      <a:alpha val="40000"/>
                    </a:prstClr>
                  </a:outerShdw>
                </a:effectLst>
                <a:latin typeface="Segoe Script" panose="020B0504020000000003" pitchFamily="34" charset="0"/>
                <a:cs typeface="Angsana New" panose="02020603050405020304" pitchFamily="18" charset="-34"/>
              </a:rPr>
              <a:t>Dra. </a:t>
            </a:r>
            <a:r>
              <a:rPr lang="es-MX" sz="2400" b="1" dirty="0" err="1">
                <a:ln>
                  <a:solidFill>
                    <a:schemeClr val="bg1"/>
                  </a:solidFill>
                </a:ln>
                <a:effectLst>
                  <a:glow rad="139700">
                    <a:schemeClr val="tx1">
                      <a:alpha val="40000"/>
                    </a:schemeClr>
                  </a:glow>
                  <a:outerShdw blurRad="50800" dist="38100" dir="5400000" algn="t" rotWithShape="0">
                    <a:prstClr val="black">
                      <a:alpha val="40000"/>
                    </a:prstClr>
                  </a:outerShdw>
                </a:effectLst>
                <a:latin typeface="Segoe Script" panose="020B0504020000000003" pitchFamily="34" charset="0"/>
                <a:cs typeface="Angsana New" panose="02020603050405020304" pitchFamily="18" charset="-34"/>
              </a:rPr>
              <a:t>Andreína</a:t>
            </a:r>
            <a:r>
              <a:rPr lang="es-MX" sz="2400" b="1" dirty="0">
                <a:ln>
                  <a:solidFill>
                    <a:schemeClr val="bg1"/>
                  </a:solidFill>
                </a:ln>
                <a:effectLst>
                  <a:glow rad="139700">
                    <a:schemeClr val="tx1">
                      <a:alpha val="40000"/>
                    </a:schemeClr>
                  </a:glow>
                  <a:outerShdw blurRad="50800" dist="38100" dir="5400000" algn="t" rotWithShape="0">
                    <a:prstClr val="black">
                      <a:alpha val="40000"/>
                    </a:prstClr>
                  </a:outerShdw>
                </a:effectLst>
                <a:latin typeface="Segoe Script" panose="020B0504020000000003" pitchFamily="34" charset="0"/>
                <a:cs typeface="Angsana New" panose="02020603050405020304" pitchFamily="18" charset="-34"/>
              </a:rPr>
              <a:t> </a:t>
            </a:r>
            <a:r>
              <a:rPr lang="es-MX" sz="2400" b="1" dirty="0" err="1">
                <a:ln>
                  <a:solidFill>
                    <a:schemeClr val="bg1"/>
                  </a:solidFill>
                </a:ln>
                <a:effectLst>
                  <a:glow rad="139700">
                    <a:schemeClr val="tx1">
                      <a:alpha val="40000"/>
                    </a:schemeClr>
                  </a:glow>
                  <a:outerShdw blurRad="50800" dist="38100" dir="5400000" algn="t" rotWithShape="0">
                    <a:prstClr val="black">
                      <a:alpha val="40000"/>
                    </a:prstClr>
                  </a:outerShdw>
                </a:effectLst>
                <a:latin typeface="Segoe Script" panose="020B0504020000000003" pitchFamily="34" charset="0"/>
                <a:cs typeface="Angsana New" panose="02020603050405020304" pitchFamily="18" charset="-34"/>
              </a:rPr>
              <a:t>Manríque</a:t>
            </a:r>
            <a:endParaRPr lang="es-MX" sz="2400" b="1" dirty="0">
              <a:ln>
                <a:solidFill>
                  <a:schemeClr val="bg1"/>
                </a:solidFill>
              </a:ln>
              <a:effectLst>
                <a:glow rad="139700">
                  <a:schemeClr val="tx1">
                    <a:alpha val="40000"/>
                  </a:schemeClr>
                </a:glow>
                <a:outerShdw blurRad="50800" dist="38100" dir="5400000" algn="t" rotWithShape="0">
                  <a:prstClr val="black">
                    <a:alpha val="40000"/>
                  </a:prstClr>
                </a:outerShdw>
              </a:effectLst>
              <a:latin typeface="Segoe Script" panose="020B0504020000000003" pitchFamily="34" charset="0"/>
              <a:cs typeface="Angsana New" panose="02020603050405020304" pitchFamily="18" charset="-34"/>
            </a:endParaRPr>
          </a:p>
          <a:p>
            <a:pPr algn="ctr"/>
            <a:r>
              <a:rPr lang="es-MX" sz="2400" b="1" dirty="0">
                <a:ln>
                  <a:solidFill>
                    <a:schemeClr val="bg1"/>
                  </a:solidFill>
                </a:ln>
                <a:effectLst>
                  <a:glow rad="139700">
                    <a:schemeClr val="tx1">
                      <a:alpha val="40000"/>
                    </a:schemeClr>
                  </a:glow>
                  <a:outerShdw blurRad="50800" dist="38100" dir="5400000" algn="t" rotWithShape="0">
                    <a:prstClr val="black">
                      <a:alpha val="40000"/>
                    </a:prstClr>
                  </a:outerShdw>
                </a:effectLst>
                <a:latin typeface="Segoe Script" panose="020B0504020000000003" pitchFamily="34" charset="0"/>
                <a:cs typeface="Angsana New" panose="02020603050405020304" pitchFamily="18" charset="-34"/>
              </a:rPr>
              <a:t>Dr. José </a:t>
            </a:r>
            <a:r>
              <a:rPr lang="es-MX" sz="2400" b="1" dirty="0" err="1" smtClean="0">
                <a:ln>
                  <a:solidFill>
                    <a:schemeClr val="bg1"/>
                  </a:solidFill>
                </a:ln>
                <a:effectLst>
                  <a:glow rad="139700">
                    <a:schemeClr val="tx1">
                      <a:alpha val="40000"/>
                    </a:schemeClr>
                  </a:glow>
                  <a:outerShdw blurRad="50800" dist="38100" dir="5400000" algn="t" rotWithShape="0">
                    <a:prstClr val="black">
                      <a:alpha val="40000"/>
                    </a:prstClr>
                  </a:outerShdw>
                </a:effectLst>
                <a:latin typeface="Segoe Script" panose="020B0504020000000003" pitchFamily="34" charset="0"/>
                <a:cs typeface="Angsana New" panose="02020603050405020304" pitchFamily="18" charset="-34"/>
              </a:rPr>
              <a:t>Marval</a:t>
            </a:r>
            <a:endParaRPr lang="es-MX" sz="2400" b="1" dirty="0" smtClean="0">
              <a:ln>
                <a:solidFill>
                  <a:schemeClr val="bg1"/>
                </a:solidFill>
              </a:ln>
              <a:effectLst>
                <a:glow rad="139700">
                  <a:schemeClr val="tx1">
                    <a:alpha val="40000"/>
                  </a:schemeClr>
                </a:glow>
                <a:outerShdw blurRad="50800" dist="38100" dir="5400000" algn="t" rotWithShape="0">
                  <a:prstClr val="black">
                    <a:alpha val="40000"/>
                  </a:prstClr>
                </a:outerShdw>
              </a:effectLst>
              <a:latin typeface="Segoe Script" panose="020B0504020000000003" pitchFamily="34" charset="0"/>
              <a:cs typeface="Angsana New" panose="02020603050405020304" pitchFamily="18" charset="-34"/>
            </a:endParaRPr>
          </a:p>
          <a:p>
            <a:pPr algn="ctr"/>
            <a:r>
              <a:rPr lang="es-MX" sz="2400" b="1" dirty="0" smtClean="0">
                <a:ln>
                  <a:solidFill>
                    <a:schemeClr val="bg1"/>
                  </a:solidFill>
                </a:ln>
                <a:effectLst>
                  <a:glow rad="139700">
                    <a:schemeClr val="tx1">
                      <a:alpha val="40000"/>
                    </a:schemeClr>
                  </a:glow>
                  <a:outerShdw blurRad="50800" dist="38100" dir="5400000" algn="t" rotWithShape="0">
                    <a:prstClr val="black">
                      <a:alpha val="40000"/>
                    </a:prstClr>
                  </a:outerShdw>
                </a:effectLst>
                <a:latin typeface="Segoe Script" panose="020B0504020000000003" pitchFamily="34" charset="0"/>
                <a:cs typeface="Angsana New" panose="02020603050405020304" pitchFamily="18" charset="-34"/>
              </a:rPr>
              <a:t>Dr. José Adames.</a:t>
            </a:r>
            <a:endParaRPr lang="es-MX" sz="2400" b="1" dirty="0">
              <a:ln>
                <a:solidFill>
                  <a:schemeClr val="bg1"/>
                </a:solidFill>
              </a:ln>
              <a:effectLst>
                <a:glow rad="139700">
                  <a:schemeClr val="tx1">
                    <a:alpha val="40000"/>
                  </a:schemeClr>
                </a:glow>
                <a:outerShdw blurRad="50800" dist="38100" dir="5400000" algn="t" rotWithShape="0">
                  <a:prstClr val="black">
                    <a:alpha val="40000"/>
                  </a:prstClr>
                </a:outerShdw>
              </a:effectLst>
              <a:latin typeface="Segoe Script" panose="020B0504020000000003" pitchFamily="34" charset="0"/>
              <a:cs typeface="Angsana New" panose="02020603050405020304" pitchFamily="18" charset="-34"/>
            </a:endParaRPr>
          </a:p>
          <a:p>
            <a:endParaRPr lang="es-ES" sz="1200" b="1" dirty="0">
              <a:ln>
                <a:solidFill>
                  <a:schemeClr val="bg1"/>
                </a:solidFill>
              </a:ln>
              <a:effectLst>
                <a:glow rad="139700">
                  <a:schemeClr val="tx1">
                    <a:alpha val="40000"/>
                  </a:schemeClr>
                </a:glow>
                <a:outerShdw blurRad="50800" dist="38100" dir="5400000" algn="t" rotWithShape="0">
                  <a:prstClr val="black">
                    <a:alpha val="40000"/>
                  </a:prstClr>
                </a:outerShdw>
              </a:effectLst>
              <a:latin typeface="Segoe Script" panose="020B0504020000000003" pitchFamily="34" charset="0"/>
              <a:cs typeface="Angsana New" panose="02020603050405020304" pitchFamily="18" charset="-34"/>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7314" y="44624"/>
            <a:ext cx="1530350"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844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3315" t="37143" r="10869" b="4348"/>
          <a:stretch/>
        </p:blipFill>
        <p:spPr>
          <a:xfrm>
            <a:off x="417444" y="1113182"/>
            <a:ext cx="8430914" cy="3558208"/>
          </a:xfrm>
          <a:prstGeom prst="rect">
            <a:avLst/>
          </a:prstGeom>
        </p:spPr>
      </p:pic>
    </p:spTree>
    <p:extLst>
      <p:ext uri="{BB962C8B-B14F-4D97-AF65-F5344CB8AC3E}">
        <p14:creationId xmlns:p14="http://schemas.microsoft.com/office/powerpoint/2010/main" val="28585648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VE" b="1" dirty="0" smtClean="0">
                <a:solidFill>
                  <a:srgbClr val="FFFF00"/>
                </a:solidFill>
                <a:latin typeface="Cambria" panose="02040503050406030204" pitchFamily="18" charset="0"/>
              </a:rPr>
              <a:t>INTRODUCCIÓN</a:t>
            </a:r>
            <a:endParaRPr lang="es-VE" b="1" dirty="0">
              <a:solidFill>
                <a:srgbClr val="FFFF00"/>
              </a:solidFill>
              <a:latin typeface="Cambria" panose="02040503050406030204" pitchFamily="18"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02313038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1757813" y="6546334"/>
            <a:ext cx="5898153" cy="307777"/>
          </a:xfrm>
          <a:prstGeom prst="rect">
            <a:avLst/>
          </a:prstGeom>
        </p:spPr>
        <p:txBody>
          <a:bodyPr wrap="none">
            <a:spAutoFit/>
          </a:bodyPr>
          <a:lstStyle/>
          <a:p>
            <a:r>
              <a:rPr lang="en-US" sz="1400" dirty="0" err="1">
                <a:solidFill>
                  <a:schemeClr val="bg1"/>
                </a:solidFill>
              </a:rPr>
              <a:t>Wolfet</a:t>
            </a:r>
            <a:r>
              <a:rPr lang="en-US" sz="1400" dirty="0">
                <a:solidFill>
                  <a:schemeClr val="bg1"/>
                </a:solidFill>
              </a:rPr>
              <a:t> al Atrial Fibrillation and Risk of </a:t>
            </a:r>
            <a:r>
              <a:rPr lang="en-US" sz="1400" dirty="0" smtClean="0">
                <a:solidFill>
                  <a:schemeClr val="bg1"/>
                </a:solidFill>
              </a:rPr>
              <a:t>Stroke.</a:t>
            </a:r>
            <a:r>
              <a:rPr lang="nl-NL" sz="1400" dirty="0">
                <a:solidFill>
                  <a:schemeClr val="bg1"/>
                </a:solidFill>
              </a:rPr>
              <a:t> Stroke Vol 22, No 8 August 1991</a:t>
            </a:r>
            <a:r>
              <a:rPr lang="en-US" sz="1400" dirty="0" smtClean="0">
                <a:solidFill>
                  <a:schemeClr val="bg1"/>
                </a:solidFill>
              </a:rPr>
              <a:t> </a:t>
            </a:r>
            <a:endParaRPr lang="es-VE" sz="1400" dirty="0">
              <a:solidFill>
                <a:schemeClr val="bg1"/>
              </a:solidFill>
            </a:endParaRPr>
          </a:p>
        </p:txBody>
      </p:sp>
    </p:spTree>
    <p:extLst>
      <p:ext uri="{BB962C8B-B14F-4D97-AF65-F5344CB8AC3E}">
        <p14:creationId xmlns:p14="http://schemas.microsoft.com/office/powerpoint/2010/main" val="38572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2EB3CE0D-5490-4833-8157-CCFEE5A672B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4EFBF468-FB82-4B6D-9A3E-27E8D56FA86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2764992310"/>
              </p:ext>
            </p:extLst>
          </p:nvPr>
        </p:nvGraphicFramePr>
        <p:xfrm>
          <a:off x="501649" y="1698625"/>
          <a:ext cx="8079921" cy="4749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a:spLocks noGrp="1"/>
          </p:cNvSpPr>
          <p:nvPr>
            <p:ph type="title"/>
          </p:nvPr>
        </p:nvSpPr>
        <p:spPr/>
        <p:txBody>
          <a:bodyPr/>
          <a:lstStyle/>
          <a:p>
            <a:pPr algn="ctr"/>
            <a:r>
              <a:rPr lang="es-VE" b="1" dirty="0" smtClean="0">
                <a:solidFill>
                  <a:srgbClr val="FFFF00"/>
                </a:solidFill>
                <a:latin typeface="Cambria" panose="02040503050406030204" pitchFamily="18" charset="0"/>
              </a:rPr>
              <a:t>INTRODUCCIÓN</a:t>
            </a:r>
            <a:endParaRPr lang="es-VE" b="1" dirty="0">
              <a:solidFill>
                <a:srgbClr val="FFFF00"/>
              </a:solidFill>
              <a:latin typeface="Cambria" panose="02040503050406030204" pitchFamily="18" charset="0"/>
            </a:endParaRPr>
          </a:p>
        </p:txBody>
      </p:sp>
      <p:sp>
        <p:nvSpPr>
          <p:cNvPr id="5" name="Flecha arriba 4"/>
          <p:cNvSpPr/>
          <p:nvPr/>
        </p:nvSpPr>
        <p:spPr>
          <a:xfrm>
            <a:off x="5322454" y="2493816"/>
            <a:ext cx="457201" cy="519547"/>
          </a:xfrm>
          <a:prstGeom prst="up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 name="Rectángulo 6"/>
          <p:cNvSpPr/>
          <p:nvPr/>
        </p:nvSpPr>
        <p:spPr>
          <a:xfrm>
            <a:off x="1757813" y="6546334"/>
            <a:ext cx="5898153" cy="307777"/>
          </a:xfrm>
          <a:prstGeom prst="rect">
            <a:avLst/>
          </a:prstGeom>
        </p:spPr>
        <p:txBody>
          <a:bodyPr wrap="none">
            <a:spAutoFit/>
          </a:bodyPr>
          <a:lstStyle/>
          <a:p>
            <a:r>
              <a:rPr lang="en-US" sz="1400" dirty="0" err="1">
                <a:solidFill>
                  <a:schemeClr val="bg1"/>
                </a:solidFill>
              </a:rPr>
              <a:t>Wolfet</a:t>
            </a:r>
            <a:r>
              <a:rPr lang="en-US" sz="1400" dirty="0">
                <a:solidFill>
                  <a:schemeClr val="bg1"/>
                </a:solidFill>
              </a:rPr>
              <a:t> al Atrial Fibrillation and Risk of </a:t>
            </a:r>
            <a:r>
              <a:rPr lang="en-US" sz="1400" dirty="0" smtClean="0">
                <a:solidFill>
                  <a:schemeClr val="bg1"/>
                </a:solidFill>
              </a:rPr>
              <a:t>Stroke.</a:t>
            </a:r>
            <a:r>
              <a:rPr lang="nl-NL" sz="1400" dirty="0">
                <a:solidFill>
                  <a:schemeClr val="bg1"/>
                </a:solidFill>
              </a:rPr>
              <a:t> Stroke Vol 22, No 8 August 1991</a:t>
            </a:r>
            <a:r>
              <a:rPr lang="en-US" sz="1400" dirty="0" smtClean="0">
                <a:solidFill>
                  <a:schemeClr val="bg1"/>
                </a:solidFill>
              </a:rPr>
              <a:t> </a:t>
            </a:r>
            <a:endParaRPr lang="es-VE" sz="1400" dirty="0">
              <a:solidFill>
                <a:schemeClr val="bg1"/>
              </a:solidFill>
            </a:endParaRPr>
          </a:p>
        </p:txBody>
      </p:sp>
    </p:spTree>
    <p:extLst>
      <p:ext uri="{BB962C8B-B14F-4D97-AF65-F5344CB8AC3E}">
        <p14:creationId xmlns:p14="http://schemas.microsoft.com/office/powerpoint/2010/main" val="98290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016E0B4-3169-46DA-80C5-41C6245B99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F1A45236-385E-4011-9B59-243B9174E122}"/>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893B0061-5404-4937-8FE7-9E5D06BC9618}"/>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graphicEl>
                                              <a:dgm id="{6F784A68-39E7-4A5A-BE58-9BD6092F486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p:cNvGraphicFramePr>
            <a:graphicFrameLocks noGrp="1"/>
          </p:cNvGraphicFramePr>
          <p:nvPr>
            <p:ph idx="1"/>
            <p:extLst>
              <p:ext uri="{D42A27DB-BD31-4B8C-83A1-F6EECF244321}">
                <p14:modId xmlns:p14="http://schemas.microsoft.com/office/powerpoint/2010/main" val="1042022081"/>
              </p:ext>
            </p:extLst>
          </p:nvPr>
        </p:nvGraphicFramePr>
        <p:xfrm>
          <a:off x="413657" y="1690689"/>
          <a:ext cx="8316686" cy="47711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a:spLocks noGrp="1"/>
          </p:cNvSpPr>
          <p:nvPr>
            <p:ph type="title"/>
          </p:nvPr>
        </p:nvSpPr>
        <p:spPr/>
        <p:txBody>
          <a:bodyPr/>
          <a:lstStyle/>
          <a:p>
            <a:pPr algn="ctr"/>
            <a:r>
              <a:rPr lang="es-VE" b="1" dirty="0" smtClean="0">
                <a:solidFill>
                  <a:srgbClr val="FFFF00"/>
                </a:solidFill>
                <a:latin typeface="Cambria" panose="02040503050406030204" pitchFamily="18" charset="0"/>
              </a:rPr>
              <a:t>INTRODUCCIÓN</a:t>
            </a:r>
            <a:endParaRPr lang="es-VE" b="1" dirty="0">
              <a:solidFill>
                <a:srgbClr val="FFFF00"/>
              </a:solidFill>
              <a:latin typeface="Cambria" panose="02040503050406030204" pitchFamily="18" charset="0"/>
            </a:endParaRPr>
          </a:p>
        </p:txBody>
      </p:sp>
      <p:sp>
        <p:nvSpPr>
          <p:cNvPr id="5" name="Rectángulo 4"/>
          <p:cNvSpPr/>
          <p:nvPr/>
        </p:nvSpPr>
        <p:spPr>
          <a:xfrm>
            <a:off x="1757813" y="6546334"/>
            <a:ext cx="5898153" cy="307777"/>
          </a:xfrm>
          <a:prstGeom prst="rect">
            <a:avLst/>
          </a:prstGeom>
        </p:spPr>
        <p:txBody>
          <a:bodyPr wrap="none">
            <a:spAutoFit/>
          </a:bodyPr>
          <a:lstStyle/>
          <a:p>
            <a:r>
              <a:rPr lang="en-US" sz="1400" dirty="0" err="1">
                <a:solidFill>
                  <a:schemeClr val="bg1"/>
                </a:solidFill>
              </a:rPr>
              <a:t>Wolfet</a:t>
            </a:r>
            <a:r>
              <a:rPr lang="en-US" sz="1400" dirty="0">
                <a:solidFill>
                  <a:schemeClr val="bg1"/>
                </a:solidFill>
              </a:rPr>
              <a:t> al Atrial Fibrillation and Risk of </a:t>
            </a:r>
            <a:r>
              <a:rPr lang="en-US" sz="1400" dirty="0" smtClean="0">
                <a:solidFill>
                  <a:schemeClr val="bg1"/>
                </a:solidFill>
              </a:rPr>
              <a:t>Stroke.</a:t>
            </a:r>
            <a:r>
              <a:rPr lang="nl-NL" sz="1400" dirty="0">
                <a:solidFill>
                  <a:schemeClr val="bg1"/>
                </a:solidFill>
              </a:rPr>
              <a:t> Stroke Vol 22, No 8 August 1991</a:t>
            </a:r>
            <a:r>
              <a:rPr lang="en-US" sz="1400" dirty="0" smtClean="0">
                <a:solidFill>
                  <a:schemeClr val="bg1"/>
                </a:solidFill>
              </a:rPr>
              <a:t> </a:t>
            </a:r>
            <a:endParaRPr lang="es-VE" sz="1400" dirty="0">
              <a:solidFill>
                <a:schemeClr val="bg1"/>
              </a:solidFill>
            </a:endParaRPr>
          </a:p>
        </p:txBody>
      </p:sp>
    </p:spTree>
    <p:extLst>
      <p:ext uri="{BB962C8B-B14F-4D97-AF65-F5344CB8AC3E}">
        <p14:creationId xmlns:p14="http://schemas.microsoft.com/office/powerpoint/2010/main" val="45077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E739FE5B-CC37-4237-B881-F4F3D9B2BA4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1BB91FE2-D518-4B0F-AF2C-911BF74D1D8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756370146"/>
              </p:ext>
            </p:extLst>
          </p:nvPr>
        </p:nvGraphicFramePr>
        <p:xfrm>
          <a:off x="628650" y="1571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a:spLocks noGrp="1"/>
          </p:cNvSpPr>
          <p:nvPr>
            <p:ph type="title"/>
          </p:nvPr>
        </p:nvSpPr>
        <p:spPr/>
        <p:txBody>
          <a:bodyPr>
            <a:normAutofit/>
          </a:bodyPr>
          <a:lstStyle/>
          <a:p>
            <a:pPr algn="ctr"/>
            <a:r>
              <a:rPr lang="es-VE" b="1" dirty="0" smtClean="0">
                <a:solidFill>
                  <a:srgbClr val="FFFF00"/>
                </a:solidFill>
                <a:latin typeface="Cambria" panose="02040503050406030204" pitchFamily="18" charset="0"/>
              </a:rPr>
              <a:t>OBJETIVO</a:t>
            </a:r>
            <a:endParaRPr lang="es-VE" b="1" dirty="0">
              <a:solidFill>
                <a:srgbClr val="FFFF00"/>
              </a:solidFill>
              <a:latin typeface="Cambria" panose="02040503050406030204" pitchFamily="18" charset="0"/>
            </a:endParaRPr>
          </a:p>
        </p:txBody>
      </p:sp>
      <p:sp>
        <p:nvSpPr>
          <p:cNvPr id="6" name="Rectángulo 5"/>
          <p:cNvSpPr/>
          <p:nvPr/>
        </p:nvSpPr>
        <p:spPr>
          <a:xfrm>
            <a:off x="1757813" y="6546334"/>
            <a:ext cx="5898153" cy="307777"/>
          </a:xfrm>
          <a:prstGeom prst="rect">
            <a:avLst/>
          </a:prstGeom>
        </p:spPr>
        <p:txBody>
          <a:bodyPr wrap="none">
            <a:spAutoFit/>
          </a:bodyPr>
          <a:lstStyle/>
          <a:p>
            <a:r>
              <a:rPr lang="en-US" sz="1400" dirty="0" err="1">
                <a:solidFill>
                  <a:schemeClr val="bg1"/>
                </a:solidFill>
              </a:rPr>
              <a:t>Wolfet</a:t>
            </a:r>
            <a:r>
              <a:rPr lang="en-US" sz="1400" dirty="0">
                <a:solidFill>
                  <a:schemeClr val="bg1"/>
                </a:solidFill>
              </a:rPr>
              <a:t> al Atrial Fibrillation and Risk of </a:t>
            </a:r>
            <a:r>
              <a:rPr lang="en-US" sz="1400" dirty="0" smtClean="0">
                <a:solidFill>
                  <a:schemeClr val="bg1"/>
                </a:solidFill>
              </a:rPr>
              <a:t>Stroke.</a:t>
            </a:r>
            <a:r>
              <a:rPr lang="nl-NL" sz="1400" dirty="0">
                <a:solidFill>
                  <a:schemeClr val="bg1"/>
                </a:solidFill>
              </a:rPr>
              <a:t> Stroke Vol 22, No 8 August 1991</a:t>
            </a:r>
            <a:r>
              <a:rPr lang="en-US" sz="1400" dirty="0" smtClean="0">
                <a:solidFill>
                  <a:schemeClr val="bg1"/>
                </a:solidFill>
              </a:rPr>
              <a:t> </a:t>
            </a:r>
            <a:endParaRPr lang="es-VE" sz="1400" dirty="0">
              <a:solidFill>
                <a:schemeClr val="bg1"/>
              </a:solidFill>
            </a:endParaRPr>
          </a:p>
        </p:txBody>
      </p:sp>
    </p:spTree>
    <p:extLst>
      <p:ext uri="{BB962C8B-B14F-4D97-AF65-F5344CB8AC3E}">
        <p14:creationId xmlns:p14="http://schemas.microsoft.com/office/powerpoint/2010/main" val="313950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142695204"/>
              </p:ext>
            </p:extLst>
          </p:nvPr>
        </p:nvGraphicFramePr>
        <p:xfrm>
          <a:off x="151296" y="1550504"/>
          <a:ext cx="8865704" cy="5148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a:spLocks noGrp="1"/>
          </p:cNvSpPr>
          <p:nvPr>
            <p:ph type="title"/>
          </p:nvPr>
        </p:nvSpPr>
        <p:spPr>
          <a:xfrm>
            <a:off x="-514350" y="111126"/>
            <a:ext cx="7886700" cy="1325563"/>
          </a:xfrm>
        </p:spPr>
        <p:txBody>
          <a:bodyPr/>
          <a:lstStyle/>
          <a:p>
            <a:pPr algn="ctr"/>
            <a:r>
              <a:rPr lang="es-VE" b="1" dirty="0" smtClean="0">
                <a:solidFill>
                  <a:srgbClr val="FFFF00"/>
                </a:solidFill>
                <a:latin typeface="Cambria" panose="02040503050406030204" pitchFamily="18" charset="0"/>
              </a:rPr>
              <a:t>SUJETOS Y MÉTODOS</a:t>
            </a:r>
            <a:endParaRPr lang="es-VE" b="1" dirty="0">
              <a:solidFill>
                <a:srgbClr val="FFFF00"/>
              </a:solidFill>
              <a:latin typeface="Cambria" panose="02040503050406030204" pitchFamily="18" charset="0"/>
            </a:endParaRPr>
          </a:p>
        </p:txBody>
      </p:sp>
      <p:sp>
        <p:nvSpPr>
          <p:cNvPr id="6" name="Rectángulo 5"/>
          <p:cNvSpPr/>
          <p:nvPr/>
        </p:nvSpPr>
        <p:spPr>
          <a:xfrm>
            <a:off x="1757813" y="6546334"/>
            <a:ext cx="5898153" cy="307777"/>
          </a:xfrm>
          <a:prstGeom prst="rect">
            <a:avLst/>
          </a:prstGeom>
        </p:spPr>
        <p:txBody>
          <a:bodyPr wrap="none">
            <a:spAutoFit/>
          </a:bodyPr>
          <a:lstStyle/>
          <a:p>
            <a:r>
              <a:rPr lang="en-US" sz="1400" dirty="0" err="1">
                <a:solidFill>
                  <a:schemeClr val="bg1"/>
                </a:solidFill>
              </a:rPr>
              <a:t>Wolfet</a:t>
            </a:r>
            <a:r>
              <a:rPr lang="en-US" sz="1400" dirty="0">
                <a:solidFill>
                  <a:schemeClr val="bg1"/>
                </a:solidFill>
              </a:rPr>
              <a:t> al Atrial Fibrillation and Risk of </a:t>
            </a:r>
            <a:r>
              <a:rPr lang="en-US" sz="1400" dirty="0" smtClean="0">
                <a:solidFill>
                  <a:schemeClr val="bg1"/>
                </a:solidFill>
              </a:rPr>
              <a:t>Stroke.</a:t>
            </a:r>
            <a:r>
              <a:rPr lang="nl-NL" sz="1400" dirty="0">
                <a:solidFill>
                  <a:schemeClr val="bg1"/>
                </a:solidFill>
              </a:rPr>
              <a:t> Stroke Vol 22, No 8 August 1991</a:t>
            </a:r>
            <a:r>
              <a:rPr lang="en-US" sz="1400" dirty="0" smtClean="0">
                <a:solidFill>
                  <a:schemeClr val="bg1"/>
                </a:solidFill>
              </a:rPr>
              <a:t> </a:t>
            </a:r>
            <a:endParaRPr lang="es-VE" sz="1400" dirty="0">
              <a:solidFill>
                <a:schemeClr val="bg1"/>
              </a:solidFill>
            </a:endParaRPr>
          </a:p>
        </p:txBody>
      </p:sp>
      <p:pic>
        <p:nvPicPr>
          <p:cNvPr id="2" name="Imagen 1"/>
          <p:cNvPicPr>
            <a:picLocks noChangeAspect="1"/>
          </p:cNvPicPr>
          <p:nvPr/>
        </p:nvPicPr>
        <p:blipFill rotWithShape="1">
          <a:blip r:embed="rId7"/>
          <a:srcRect b="48528"/>
          <a:stretch/>
        </p:blipFill>
        <p:spPr>
          <a:xfrm>
            <a:off x="6700319" y="82718"/>
            <a:ext cx="2316681" cy="1698912"/>
          </a:xfrm>
          <a:prstGeom prst="rect">
            <a:avLst/>
          </a:prstGeom>
        </p:spPr>
      </p:pic>
    </p:spTree>
    <p:extLst>
      <p:ext uri="{BB962C8B-B14F-4D97-AF65-F5344CB8AC3E}">
        <p14:creationId xmlns:p14="http://schemas.microsoft.com/office/powerpoint/2010/main" val="121997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C7862866-1ACE-478F-9C8B-E79785CA28B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0E0994B-A4F5-49BC-A5EC-CC17BEAC540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5BFA1352-A279-4F81-B86B-9E5DB1C40266}"/>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71A90E0A-1E01-4675-BDCB-366F20763B6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BC7BD220-6A76-4F61-A896-5796314F2FB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CB2CA27F-FBBA-4ECE-B012-FA49CAACE32A}"/>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03EB2C74-6CF7-420E-845F-DBE28667EC7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A97D9CAE-E91A-443A-9573-0C57A7B471C3}"/>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CA18AADF-A938-49C0-B940-1256B73859A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1812585393"/>
              </p:ext>
            </p:extLst>
          </p:nvPr>
        </p:nvGraphicFramePr>
        <p:xfrm>
          <a:off x="374649" y="1444624"/>
          <a:ext cx="8319408"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a:spLocks noGrp="1"/>
          </p:cNvSpPr>
          <p:nvPr>
            <p:ph type="title"/>
          </p:nvPr>
        </p:nvSpPr>
        <p:spPr>
          <a:xfrm>
            <a:off x="628650" y="111126"/>
            <a:ext cx="7886700" cy="1325563"/>
          </a:xfrm>
        </p:spPr>
        <p:txBody>
          <a:bodyPr/>
          <a:lstStyle/>
          <a:p>
            <a:pPr algn="ctr"/>
            <a:r>
              <a:rPr lang="es-VE" b="1" dirty="0" smtClean="0">
                <a:solidFill>
                  <a:srgbClr val="FFFF00"/>
                </a:solidFill>
                <a:latin typeface="Cambria" panose="02040503050406030204" pitchFamily="18" charset="0"/>
              </a:rPr>
              <a:t>SUJETOS Y MÉTODOS</a:t>
            </a:r>
            <a:endParaRPr lang="es-VE" b="1" dirty="0">
              <a:solidFill>
                <a:srgbClr val="FFFF00"/>
              </a:solidFill>
              <a:latin typeface="Cambria" panose="02040503050406030204" pitchFamily="18" charset="0"/>
            </a:endParaRPr>
          </a:p>
        </p:txBody>
      </p:sp>
      <p:sp>
        <p:nvSpPr>
          <p:cNvPr id="6" name="Rectángulo 5"/>
          <p:cNvSpPr/>
          <p:nvPr/>
        </p:nvSpPr>
        <p:spPr>
          <a:xfrm>
            <a:off x="1757813" y="6546334"/>
            <a:ext cx="5898153" cy="307777"/>
          </a:xfrm>
          <a:prstGeom prst="rect">
            <a:avLst/>
          </a:prstGeom>
        </p:spPr>
        <p:txBody>
          <a:bodyPr wrap="none">
            <a:spAutoFit/>
          </a:bodyPr>
          <a:lstStyle/>
          <a:p>
            <a:r>
              <a:rPr lang="en-US" sz="1400" dirty="0" err="1">
                <a:solidFill>
                  <a:schemeClr val="bg1"/>
                </a:solidFill>
              </a:rPr>
              <a:t>Wolfet</a:t>
            </a:r>
            <a:r>
              <a:rPr lang="en-US" sz="1400" dirty="0">
                <a:solidFill>
                  <a:schemeClr val="bg1"/>
                </a:solidFill>
              </a:rPr>
              <a:t> al Atrial Fibrillation and Risk of </a:t>
            </a:r>
            <a:r>
              <a:rPr lang="en-US" sz="1400" dirty="0" smtClean="0">
                <a:solidFill>
                  <a:schemeClr val="bg1"/>
                </a:solidFill>
              </a:rPr>
              <a:t>Stroke.</a:t>
            </a:r>
            <a:r>
              <a:rPr lang="nl-NL" sz="1400" dirty="0">
                <a:solidFill>
                  <a:schemeClr val="bg1"/>
                </a:solidFill>
              </a:rPr>
              <a:t> Stroke Vol 22, No 8 August 1991</a:t>
            </a:r>
            <a:r>
              <a:rPr lang="en-US" sz="1400" dirty="0" smtClean="0">
                <a:solidFill>
                  <a:schemeClr val="bg1"/>
                </a:solidFill>
              </a:rPr>
              <a:t> </a:t>
            </a:r>
            <a:endParaRPr lang="es-VE" sz="1400" dirty="0">
              <a:solidFill>
                <a:schemeClr val="bg1"/>
              </a:solidFill>
            </a:endParaRPr>
          </a:p>
        </p:txBody>
      </p:sp>
    </p:spTree>
    <p:extLst>
      <p:ext uri="{BB962C8B-B14F-4D97-AF65-F5344CB8AC3E}">
        <p14:creationId xmlns:p14="http://schemas.microsoft.com/office/powerpoint/2010/main" val="235598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3AAAD2E3-301E-412E-9346-BFDB95B96D8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AE439DA6-6B9E-4491-A574-BB2D29276BF1}"/>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EB36CAA3-F81F-433A-A570-285FE64EAF6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D0DE4DEF-42F9-47DC-A5BA-779D269EC571}"/>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F7148039-9F78-48E3-A090-0F38115C838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012622493"/>
              </p:ext>
            </p:extLst>
          </p:nvPr>
        </p:nvGraphicFramePr>
        <p:xfrm>
          <a:off x="199571" y="1397000"/>
          <a:ext cx="8490857" cy="5116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a:spLocks noGrp="1"/>
          </p:cNvSpPr>
          <p:nvPr>
            <p:ph type="title"/>
          </p:nvPr>
        </p:nvSpPr>
        <p:spPr>
          <a:xfrm>
            <a:off x="628650" y="111126"/>
            <a:ext cx="7886700" cy="1325563"/>
          </a:xfrm>
        </p:spPr>
        <p:txBody>
          <a:bodyPr/>
          <a:lstStyle/>
          <a:p>
            <a:pPr algn="ctr"/>
            <a:r>
              <a:rPr lang="es-VE" b="1" dirty="0" smtClean="0">
                <a:solidFill>
                  <a:srgbClr val="FFFF00"/>
                </a:solidFill>
                <a:latin typeface="Cambria" panose="02040503050406030204" pitchFamily="18" charset="0"/>
              </a:rPr>
              <a:t>SUJETOS Y MÉTODOS</a:t>
            </a:r>
            <a:endParaRPr lang="es-VE" b="1" dirty="0">
              <a:solidFill>
                <a:srgbClr val="FFFF00"/>
              </a:solidFill>
              <a:latin typeface="Cambria" panose="02040503050406030204" pitchFamily="18" charset="0"/>
            </a:endParaRPr>
          </a:p>
        </p:txBody>
      </p:sp>
      <p:sp>
        <p:nvSpPr>
          <p:cNvPr id="6" name="Rectángulo 5"/>
          <p:cNvSpPr/>
          <p:nvPr/>
        </p:nvSpPr>
        <p:spPr>
          <a:xfrm>
            <a:off x="1757813" y="6546334"/>
            <a:ext cx="5898153" cy="307777"/>
          </a:xfrm>
          <a:prstGeom prst="rect">
            <a:avLst/>
          </a:prstGeom>
        </p:spPr>
        <p:txBody>
          <a:bodyPr wrap="none">
            <a:spAutoFit/>
          </a:bodyPr>
          <a:lstStyle/>
          <a:p>
            <a:r>
              <a:rPr lang="en-US" sz="1400" dirty="0" err="1">
                <a:solidFill>
                  <a:schemeClr val="bg1"/>
                </a:solidFill>
              </a:rPr>
              <a:t>Wolfet</a:t>
            </a:r>
            <a:r>
              <a:rPr lang="en-US" sz="1400" dirty="0">
                <a:solidFill>
                  <a:schemeClr val="bg1"/>
                </a:solidFill>
              </a:rPr>
              <a:t> al Atrial Fibrillation and Risk of </a:t>
            </a:r>
            <a:r>
              <a:rPr lang="en-US" sz="1400" dirty="0" smtClean="0">
                <a:solidFill>
                  <a:schemeClr val="bg1"/>
                </a:solidFill>
              </a:rPr>
              <a:t>Stroke.</a:t>
            </a:r>
            <a:r>
              <a:rPr lang="nl-NL" sz="1400" dirty="0">
                <a:solidFill>
                  <a:schemeClr val="bg1"/>
                </a:solidFill>
              </a:rPr>
              <a:t> Stroke Vol 22, No 8 August 1991</a:t>
            </a:r>
            <a:r>
              <a:rPr lang="en-US" sz="1400" dirty="0" smtClean="0">
                <a:solidFill>
                  <a:schemeClr val="bg1"/>
                </a:solidFill>
              </a:rPr>
              <a:t> </a:t>
            </a:r>
            <a:endParaRPr lang="es-VE" sz="1400" dirty="0">
              <a:solidFill>
                <a:schemeClr val="bg1"/>
              </a:solidFill>
            </a:endParaRPr>
          </a:p>
        </p:txBody>
      </p:sp>
    </p:spTree>
    <p:extLst>
      <p:ext uri="{BB962C8B-B14F-4D97-AF65-F5344CB8AC3E}">
        <p14:creationId xmlns:p14="http://schemas.microsoft.com/office/powerpoint/2010/main" val="120017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AE695122-EDEA-496B-A76D-EB9D74AABBC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45CF6A59-E5C5-44F2-81E7-6887AF227DD0}"/>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0DF6164C-7C04-47F7-B799-3069E052E4D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Marcador de contenido 7"/>
          <p:cNvGraphicFramePr>
            <a:graphicFrameLocks noGrp="1"/>
          </p:cNvGraphicFramePr>
          <p:nvPr>
            <p:ph idx="1"/>
            <p:extLst>
              <p:ext uri="{D42A27DB-BD31-4B8C-83A1-F6EECF244321}">
                <p14:modId xmlns:p14="http://schemas.microsoft.com/office/powerpoint/2010/main" val="1856019927"/>
              </p:ext>
            </p:extLst>
          </p:nvPr>
        </p:nvGraphicFramePr>
        <p:xfrm>
          <a:off x="435429" y="1563689"/>
          <a:ext cx="8316685" cy="4906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a:spLocks noGrp="1"/>
          </p:cNvSpPr>
          <p:nvPr>
            <p:ph type="title"/>
          </p:nvPr>
        </p:nvSpPr>
        <p:spPr>
          <a:xfrm>
            <a:off x="628650" y="111126"/>
            <a:ext cx="7886700" cy="1325563"/>
          </a:xfrm>
        </p:spPr>
        <p:txBody>
          <a:bodyPr/>
          <a:lstStyle/>
          <a:p>
            <a:pPr algn="ctr"/>
            <a:r>
              <a:rPr lang="es-VE" b="1" dirty="0" smtClean="0">
                <a:solidFill>
                  <a:srgbClr val="FFFF00"/>
                </a:solidFill>
                <a:latin typeface="Cambria" panose="02040503050406030204" pitchFamily="18" charset="0"/>
              </a:rPr>
              <a:t>SUJETOS Y MÉTODOS</a:t>
            </a:r>
            <a:endParaRPr lang="es-VE" b="1" dirty="0">
              <a:solidFill>
                <a:srgbClr val="FFFF00"/>
              </a:solidFill>
              <a:latin typeface="Cambria" panose="02040503050406030204" pitchFamily="18" charset="0"/>
            </a:endParaRPr>
          </a:p>
        </p:txBody>
      </p:sp>
      <p:sp>
        <p:nvSpPr>
          <p:cNvPr id="5" name="Rectángulo 4"/>
          <p:cNvSpPr/>
          <p:nvPr/>
        </p:nvSpPr>
        <p:spPr>
          <a:xfrm>
            <a:off x="1757813" y="6546334"/>
            <a:ext cx="5898153" cy="307777"/>
          </a:xfrm>
          <a:prstGeom prst="rect">
            <a:avLst/>
          </a:prstGeom>
        </p:spPr>
        <p:txBody>
          <a:bodyPr wrap="none">
            <a:spAutoFit/>
          </a:bodyPr>
          <a:lstStyle/>
          <a:p>
            <a:r>
              <a:rPr lang="en-US" sz="1400" dirty="0" err="1">
                <a:solidFill>
                  <a:schemeClr val="bg1"/>
                </a:solidFill>
              </a:rPr>
              <a:t>Wolfet</a:t>
            </a:r>
            <a:r>
              <a:rPr lang="en-US" sz="1400" dirty="0">
                <a:solidFill>
                  <a:schemeClr val="bg1"/>
                </a:solidFill>
              </a:rPr>
              <a:t> al Atrial Fibrillation and Risk of </a:t>
            </a:r>
            <a:r>
              <a:rPr lang="en-US" sz="1400" dirty="0" smtClean="0">
                <a:solidFill>
                  <a:schemeClr val="bg1"/>
                </a:solidFill>
              </a:rPr>
              <a:t>Stroke.</a:t>
            </a:r>
            <a:r>
              <a:rPr lang="nl-NL" sz="1400" dirty="0">
                <a:solidFill>
                  <a:schemeClr val="bg1"/>
                </a:solidFill>
              </a:rPr>
              <a:t> Stroke Vol 22, No 8 August 1991</a:t>
            </a:r>
            <a:r>
              <a:rPr lang="en-US" sz="1400" dirty="0" smtClean="0">
                <a:solidFill>
                  <a:schemeClr val="bg1"/>
                </a:solidFill>
              </a:rPr>
              <a:t> </a:t>
            </a:r>
            <a:endParaRPr lang="es-VE" sz="1400" dirty="0">
              <a:solidFill>
                <a:schemeClr val="bg1"/>
              </a:solidFill>
            </a:endParaRPr>
          </a:p>
        </p:txBody>
      </p:sp>
    </p:spTree>
    <p:extLst>
      <p:ext uri="{BB962C8B-B14F-4D97-AF65-F5344CB8AC3E}">
        <p14:creationId xmlns:p14="http://schemas.microsoft.com/office/powerpoint/2010/main" val="146518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6C9DA522-3BF3-499B-A8CB-644A4696381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E2E74FD2-6D47-43C2-BCD1-10231F23F27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B55FD8EF-4754-4447-AABB-AF7ACF8C495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700132C5-7BE8-4CE5-956B-39ECA3CD2DF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p:cNvGraphicFramePr>
            <a:graphicFrameLocks noGrp="1"/>
          </p:cNvGraphicFramePr>
          <p:nvPr>
            <p:ph idx="1"/>
            <p:extLst>
              <p:ext uri="{D42A27DB-BD31-4B8C-83A1-F6EECF244321}">
                <p14:modId xmlns:p14="http://schemas.microsoft.com/office/powerpoint/2010/main" val="374389544"/>
              </p:ext>
            </p:extLst>
          </p:nvPr>
        </p:nvGraphicFramePr>
        <p:xfrm>
          <a:off x="348343" y="1524000"/>
          <a:ext cx="8556171" cy="5138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a:spLocks noGrp="1"/>
          </p:cNvSpPr>
          <p:nvPr>
            <p:ph type="title"/>
          </p:nvPr>
        </p:nvSpPr>
        <p:spPr/>
        <p:txBody>
          <a:bodyPr/>
          <a:lstStyle/>
          <a:p>
            <a:pPr algn="ctr"/>
            <a:r>
              <a:rPr lang="es-VE" b="1" dirty="0" smtClean="0">
                <a:solidFill>
                  <a:srgbClr val="FFFF00"/>
                </a:solidFill>
                <a:latin typeface="Cambria" panose="02040503050406030204" pitchFamily="18" charset="0"/>
              </a:rPr>
              <a:t>SUJETOS Y MÉTODOS</a:t>
            </a:r>
            <a:endParaRPr lang="es-VE" b="1" dirty="0">
              <a:solidFill>
                <a:srgbClr val="FFFF00"/>
              </a:solidFill>
              <a:latin typeface="Cambria" panose="02040503050406030204" pitchFamily="18" charset="0"/>
            </a:endParaRPr>
          </a:p>
        </p:txBody>
      </p:sp>
      <p:sp>
        <p:nvSpPr>
          <p:cNvPr id="5" name="Rectángulo 4"/>
          <p:cNvSpPr/>
          <p:nvPr/>
        </p:nvSpPr>
        <p:spPr>
          <a:xfrm>
            <a:off x="1757813" y="6546334"/>
            <a:ext cx="5898153" cy="307777"/>
          </a:xfrm>
          <a:prstGeom prst="rect">
            <a:avLst/>
          </a:prstGeom>
        </p:spPr>
        <p:txBody>
          <a:bodyPr wrap="none">
            <a:spAutoFit/>
          </a:bodyPr>
          <a:lstStyle/>
          <a:p>
            <a:r>
              <a:rPr lang="en-US" sz="1400" dirty="0" err="1">
                <a:solidFill>
                  <a:schemeClr val="bg1"/>
                </a:solidFill>
              </a:rPr>
              <a:t>Wolfet</a:t>
            </a:r>
            <a:r>
              <a:rPr lang="en-US" sz="1400" dirty="0">
                <a:solidFill>
                  <a:schemeClr val="bg1"/>
                </a:solidFill>
              </a:rPr>
              <a:t> al Atrial Fibrillation and Risk of </a:t>
            </a:r>
            <a:r>
              <a:rPr lang="en-US" sz="1400" dirty="0" smtClean="0">
                <a:solidFill>
                  <a:schemeClr val="bg1"/>
                </a:solidFill>
              </a:rPr>
              <a:t>Stroke.</a:t>
            </a:r>
            <a:r>
              <a:rPr lang="nl-NL" sz="1400" dirty="0">
                <a:solidFill>
                  <a:schemeClr val="bg1"/>
                </a:solidFill>
              </a:rPr>
              <a:t> Stroke Vol 22, No 8 August 1991</a:t>
            </a:r>
            <a:r>
              <a:rPr lang="en-US" sz="1400" dirty="0" smtClean="0">
                <a:solidFill>
                  <a:schemeClr val="bg1"/>
                </a:solidFill>
              </a:rPr>
              <a:t> </a:t>
            </a:r>
            <a:endParaRPr lang="es-VE" sz="1400" dirty="0">
              <a:solidFill>
                <a:schemeClr val="bg1"/>
              </a:solidFill>
            </a:endParaRPr>
          </a:p>
        </p:txBody>
      </p:sp>
    </p:spTree>
    <p:extLst>
      <p:ext uri="{BB962C8B-B14F-4D97-AF65-F5344CB8AC3E}">
        <p14:creationId xmlns:p14="http://schemas.microsoft.com/office/powerpoint/2010/main" val="20016377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427038"/>
            <a:ext cx="9144000" cy="914400"/>
          </a:xfrm>
        </p:spPr>
        <p:txBody>
          <a:bodyPr/>
          <a:lstStyle/>
          <a:p>
            <a:pPr algn="ctr"/>
            <a:r>
              <a:rPr lang="es-VE" sz="3600" b="1" dirty="0" err="1" smtClean="0">
                <a:solidFill>
                  <a:srgbClr val="FFFF00"/>
                </a:solidFill>
                <a:latin typeface="Times New Roman" panose="02020603050405020304" pitchFamily="18" charset="0"/>
                <a:cs typeface="Times New Roman" panose="02020603050405020304" pitchFamily="18" charset="0"/>
              </a:rPr>
              <a:t>Framingham</a:t>
            </a:r>
            <a:endParaRPr lang="es-VE" sz="3600" b="1" dirty="0">
              <a:solidFill>
                <a:srgbClr val="FFFF00"/>
              </a:solidFill>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4294967295"/>
          </p:nvPr>
        </p:nvSpPr>
        <p:spPr>
          <a:xfrm>
            <a:off x="107106" y="1484784"/>
            <a:ext cx="5761038" cy="3672408"/>
          </a:xfrm>
          <a:noFill/>
          <a:ln>
            <a:solidFill>
              <a:srgbClr val="002060"/>
            </a:solidFill>
          </a:ln>
          <a:scene3d>
            <a:camera prst="orthographicFront"/>
            <a:lightRig rig="threePt" dir="t"/>
          </a:scene3d>
          <a:sp3d>
            <a:bevelT prst="angle"/>
          </a:sp3d>
        </p:spPr>
        <p:style>
          <a:lnRef idx="3">
            <a:schemeClr val="lt1"/>
          </a:lnRef>
          <a:fillRef idx="1">
            <a:schemeClr val="dk1"/>
          </a:fillRef>
          <a:effectRef idx="1">
            <a:schemeClr val="dk1"/>
          </a:effectRef>
          <a:fontRef idx="minor">
            <a:schemeClr val="lt1"/>
          </a:fontRef>
        </p:style>
        <p:txBody>
          <a:bodyPr>
            <a:noAutofit/>
          </a:bodyPr>
          <a:lstStyle/>
          <a:p>
            <a:pPr>
              <a:buClr>
                <a:srgbClr val="FFFF00"/>
              </a:buClr>
              <a:buFont typeface="Wingdings" panose="05000000000000000000" pitchFamily="2" charset="2"/>
              <a:buChar char="ü"/>
            </a:pPr>
            <a:r>
              <a:rPr lang="es-VE" sz="2200" b="1" dirty="0" smtClean="0">
                <a:solidFill>
                  <a:srgbClr val="FFFF00"/>
                </a:solidFill>
                <a:latin typeface="Times New Roman" panose="02020603050405020304" pitchFamily="18" charset="0"/>
                <a:cs typeface="Times New Roman" panose="02020603050405020304" pitchFamily="18" charset="0"/>
              </a:rPr>
              <a:t>Población pequeña</a:t>
            </a:r>
            <a:r>
              <a:rPr lang="es-VE" sz="2200" b="1" dirty="0" smtClean="0">
                <a:solidFill>
                  <a:srgbClr val="FFFF00"/>
                </a:solidFill>
                <a:latin typeface="Times New Roman" panose="02020603050405020304" pitchFamily="18" charset="0"/>
                <a:cs typeface="Times New Roman" panose="02020603050405020304" pitchFamily="18" charset="0"/>
                <a:sym typeface="Wingdings" pitchFamily="2" charset="2"/>
              </a:rPr>
              <a:t> </a:t>
            </a:r>
            <a:r>
              <a:rPr lang="es-VE" sz="2200" dirty="0" smtClean="0">
                <a:latin typeface="Times New Roman" panose="02020603050405020304" pitchFamily="18" charset="0"/>
                <a:cs typeface="Times New Roman" panose="02020603050405020304" pitchFamily="18" charset="0"/>
                <a:sym typeface="Wingdings" pitchFamily="2" charset="2"/>
              </a:rPr>
              <a:t>28,000 habitantes</a:t>
            </a:r>
          </a:p>
          <a:p>
            <a:pPr>
              <a:buClr>
                <a:srgbClr val="FFFF00"/>
              </a:buClr>
              <a:buFont typeface="Wingdings" panose="05000000000000000000" pitchFamily="2" charset="2"/>
              <a:buChar char="ü"/>
            </a:pPr>
            <a:r>
              <a:rPr lang="es-VE" sz="2200" dirty="0" smtClean="0">
                <a:latin typeface="Times New Roman" panose="02020603050405020304" pitchFamily="18" charset="0"/>
                <a:cs typeface="Times New Roman" panose="02020603050405020304" pitchFamily="18" charset="0"/>
                <a:sym typeface="Wingdings" pitchFamily="2" charset="2"/>
              </a:rPr>
              <a:t>32 km (20 millas) al Oeste de Boston</a:t>
            </a:r>
          </a:p>
          <a:p>
            <a:pPr>
              <a:buClr>
                <a:srgbClr val="FFFF00"/>
              </a:buClr>
              <a:buFont typeface="Wingdings" panose="05000000000000000000" pitchFamily="2" charset="2"/>
              <a:buChar char="ü"/>
            </a:pPr>
            <a:r>
              <a:rPr lang="es-VE" sz="2200" dirty="0" smtClean="0">
                <a:latin typeface="Times New Roman" panose="02020603050405020304" pitchFamily="18" charset="0"/>
                <a:cs typeface="Times New Roman" panose="02020603050405020304" pitchFamily="18" charset="0"/>
                <a:sym typeface="Wingdings" pitchFamily="2" charset="2"/>
              </a:rPr>
              <a:t>Comunidad autónoma</a:t>
            </a:r>
          </a:p>
          <a:p>
            <a:pPr>
              <a:buClr>
                <a:srgbClr val="FFFF00"/>
              </a:buClr>
              <a:buFont typeface="Wingdings" panose="05000000000000000000" pitchFamily="2" charset="2"/>
              <a:buChar char="ü"/>
            </a:pPr>
            <a:r>
              <a:rPr lang="es-VE" sz="2200" dirty="0" smtClean="0">
                <a:latin typeface="Times New Roman" panose="02020603050405020304" pitchFamily="18" charset="0"/>
                <a:cs typeface="Times New Roman" panose="02020603050405020304" pitchFamily="18" charset="0"/>
                <a:sym typeface="Wingdings" pitchFamily="2" charset="2"/>
              </a:rPr>
              <a:t>Caucásica</a:t>
            </a:r>
          </a:p>
          <a:p>
            <a:pPr>
              <a:buClr>
                <a:srgbClr val="FFFF00"/>
              </a:buClr>
              <a:buFont typeface="Wingdings" panose="05000000000000000000" pitchFamily="2" charset="2"/>
              <a:buChar char="ü"/>
            </a:pPr>
            <a:r>
              <a:rPr lang="es-VE" sz="2200" dirty="0" smtClean="0">
                <a:latin typeface="Times New Roman" panose="02020603050405020304" pitchFamily="18" charset="0"/>
                <a:cs typeface="Times New Roman" panose="02020603050405020304" pitchFamily="18" charset="0"/>
                <a:sym typeface="Wingdings" pitchFamily="2" charset="2"/>
              </a:rPr>
              <a:t>Mayoría de sus habitantes con empleo local y bien establecido</a:t>
            </a:r>
          </a:p>
          <a:p>
            <a:pPr>
              <a:buClr>
                <a:srgbClr val="FFFF00"/>
              </a:buClr>
              <a:buFont typeface="Wingdings" panose="05000000000000000000" pitchFamily="2" charset="2"/>
              <a:buChar char="ü"/>
            </a:pPr>
            <a:r>
              <a:rPr lang="es-VE" sz="2200" dirty="0" smtClean="0">
                <a:latin typeface="Times New Roman" panose="02020603050405020304" pitchFamily="18" charset="0"/>
                <a:cs typeface="Times New Roman" panose="02020603050405020304" pitchFamily="18" charset="0"/>
                <a:sym typeface="Wingdings" pitchFamily="2" charset="2"/>
              </a:rPr>
              <a:t>Recibían atención médica en 2 hospitales en el centro del pueblo al alcance de todos.</a:t>
            </a:r>
          </a:p>
        </p:txBody>
      </p:sp>
      <p:sp>
        <p:nvSpPr>
          <p:cNvPr id="6" name="5 CuadroTexto"/>
          <p:cNvSpPr txBox="1"/>
          <p:nvPr/>
        </p:nvSpPr>
        <p:spPr>
          <a:xfrm>
            <a:off x="0" y="6320933"/>
            <a:ext cx="9144000" cy="492443"/>
          </a:xfrm>
          <a:prstGeom prst="rect">
            <a:avLst/>
          </a:prstGeom>
          <a:noFill/>
        </p:spPr>
        <p:txBody>
          <a:bodyPr wrap="square" rtlCol="0">
            <a:spAutoFit/>
          </a:bodyPr>
          <a:lstStyle/>
          <a:p>
            <a:pPr algn="ctr"/>
            <a:r>
              <a:rPr lang="es-VE" sz="13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Dawber</a:t>
            </a:r>
            <a:r>
              <a:rPr lang="es-VE" sz="13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T. 1980. </a:t>
            </a:r>
            <a:r>
              <a:rPr lang="es-VE" sz="13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The</a:t>
            </a:r>
            <a:r>
              <a:rPr lang="es-VE" sz="13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a:t>
            </a:r>
            <a:r>
              <a:rPr lang="es-VE" sz="13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Framingham</a:t>
            </a:r>
            <a:r>
              <a:rPr lang="es-VE" sz="13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a:t>
            </a:r>
            <a:r>
              <a:rPr lang="es-VE" sz="1300" dirty="0" err="1">
                <a:solidFill>
                  <a:srgbClr val="FFFFFF"/>
                </a:solidFill>
                <a:latin typeface="Times New Roman" panose="02020603050405020304" pitchFamily="18" charset="0"/>
                <a:ea typeface="Tahoma" panose="020B0604030504040204" pitchFamily="34" charset="0"/>
                <a:cs typeface="Times New Roman" panose="02020603050405020304" pitchFamily="18" charset="0"/>
              </a:rPr>
              <a:t>s</a:t>
            </a:r>
            <a:r>
              <a:rPr lang="es-VE" sz="13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tudy</a:t>
            </a:r>
            <a:r>
              <a:rPr lang="es-VE" sz="13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a:t>
            </a:r>
            <a:r>
              <a:rPr lang="es-VE" sz="13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the</a:t>
            </a:r>
            <a:r>
              <a:rPr lang="es-VE" sz="13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a:t>
            </a:r>
            <a:r>
              <a:rPr lang="es-VE" sz="13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Epidemiology</a:t>
            </a:r>
            <a:r>
              <a:rPr lang="es-VE" sz="13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of </a:t>
            </a:r>
            <a:r>
              <a:rPr lang="es-VE" sz="13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Atherosclerotic</a:t>
            </a:r>
            <a:r>
              <a:rPr lang="es-VE" sz="13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a:t>
            </a:r>
            <a:r>
              <a:rPr lang="es-VE" sz="13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Disease</a:t>
            </a:r>
            <a:r>
              <a:rPr lang="es-VE" sz="13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a:t>
            </a:r>
            <a:r>
              <a:rPr lang="es-VE" sz="13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United</a:t>
            </a:r>
            <a:r>
              <a:rPr lang="es-VE" sz="13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a:t>
            </a:r>
            <a:r>
              <a:rPr lang="es-VE" sz="13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States</a:t>
            </a:r>
            <a:r>
              <a:rPr lang="es-VE" sz="13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of </a:t>
            </a:r>
            <a:r>
              <a:rPr lang="es-VE" sz="13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America</a:t>
            </a:r>
            <a:r>
              <a:rPr lang="es-VE" sz="13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Page 1-222</a:t>
            </a:r>
          </a:p>
          <a:p>
            <a:pPr algn="ctr"/>
            <a:r>
              <a:rPr lang="en-US" sz="1300" dirty="0" err="1">
                <a:solidFill>
                  <a:srgbClr val="FFFFFF"/>
                </a:solidFill>
                <a:latin typeface="Times New Roman" panose="02020603050405020304" pitchFamily="18" charset="0"/>
                <a:ea typeface="Tahoma" panose="020B0604030504040204" pitchFamily="34" charset="0"/>
                <a:cs typeface="Times New Roman" panose="02020603050405020304" pitchFamily="18" charset="0"/>
              </a:rPr>
              <a:t>Dawber</a:t>
            </a:r>
            <a:r>
              <a:rPr lang="en-US" sz="1300" dirty="0">
                <a:solidFill>
                  <a:srgbClr val="FFFFFF"/>
                </a:solidFill>
                <a:latin typeface="Times New Roman" panose="02020603050405020304" pitchFamily="18" charset="0"/>
                <a:ea typeface="Tahoma" panose="020B0604030504040204" pitchFamily="34" charset="0"/>
                <a:cs typeface="Times New Roman" panose="02020603050405020304" pitchFamily="18" charset="0"/>
              </a:rPr>
              <a:t> </a:t>
            </a:r>
            <a:r>
              <a:rPr lang="en-US" sz="1300" i="1" dirty="0">
                <a:solidFill>
                  <a:srgbClr val="FFFFFF"/>
                </a:solidFill>
                <a:latin typeface="Times New Roman" panose="02020603050405020304" pitchFamily="18" charset="0"/>
                <a:ea typeface="Tahoma" panose="020B0604030504040204" pitchFamily="34" charset="0"/>
                <a:cs typeface="Times New Roman" panose="02020603050405020304" pitchFamily="18" charset="0"/>
              </a:rPr>
              <a:t>et al. </a:t>
            </a:r>
            <a:r>
              <a:rPr lang="en-US" sz="1300" dirty="0">
                <a:solidFill>
                  <a:srgbClr val="FFFFFF"/>
                </a:solidFill>
                <a:latin typeface="Times New Roman" panose="02020603050405020304" pitchFamily="18" charset="0"/>
                <a:cs typeface="Times New Roman" panose="02020603050405020304" pitchFamily="18" charset="0"/>
              </a:rPr>
              <a:t>An Approach to longitudinal studies in a community: The Framingham Study</a:t>
            </a:r>
            <a:r>
              <a:rPr lang="en-US" sz="1300" dirty="0">
                <a:solidFill>
                  <a:srgbClr val="FFFFFF"/>
                </a:solidFill>
                <a:latin typeface="Times New Roman" panose="02020603050405020304" pitchFamily="18" charset="0"/>
                <a:ea typeface="Tahoma" panose="020B0604030504040204" pitchFamily="34" charset="0"/>
                <a:cs typeface="Times New Roman" panose="02020603050405020304" pitchFamily="18" charset="0"/>
              </a:rPr>
              <a:t>. Page 539-556 </a:t>
            </a:r>
            <a:endParaRPr lang="es-VE" sz="1300" dirty="0">
              <a:solidFill>
                <a:srgbClr val="FFFFFF"/>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5124" name="Picture 4" descr="http://image.slidesharecdn.com/estudioframingham-150509164445-lva1-app6891/95/estudio-framingham-2-638.jpg?cb=14311899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5269" y="1556792"/>
            <a:ext cx="3069134" cy="230425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data:image/jpeg;base64,/9j/4AAQSkZJRgABAQAAAQABAAD/2wCEAAkGBxQTEhUUExQWFRUVFxgVFhUWGBYYFhcXFRcYFxQVFxcYHCggGBwlHBUVITEiJSkrLi4uFx8zODMsNygtLisBCgoKDg0OGxAQGy8kICQsLCwsLCwsLCwsLCwsLCwsLCwsLCw0LCwsLCwsLCwsLCwsLCwsLCwsLCwsLCwsLCwsLP/AABEIANIA8AMBIgACEQEDEQH/xAAbAAABBQEBAAAAAAAAAAAAAAACAAEDBAUGB//EAEoQAAIBAgQCBgYGBgYKAwEAAAECEQADBBIhMQVBBhMiUWFxMoGRobHRFEJScpLBBxUjM1OCFkNic+HwFzRUg5OissLS8URVYyT/xAAaAQEBAQEBAQEAAAAAAAAAAAAAAQIDBAUG/8QALBEAAgECBgIBAwMFAAAAAAAAAAECAxEEEhMhMVFBYRRxgdEyQpEiI8Hh8P/aAAwDAQACEQMRAD8A2op4oopRX6E+MDFPFEBSigAilFHFKKEAilFHFKKAGKaKOKUUAMUooopUAMUoo4pRUKBSoopRQAxTRRxSigBimijimoAYpRRRSigAilFHFKKACKUUUUoqACKaKkilFABFNFHFKKFJYpRRRTgUIBFKKOKUUAMUooopRQAxSiiy0+WgAilFHFLLQARSijy02WgBilFHFNFADFKKKKUUAEUoo4pRQARSiiilFADFNFHFKKACKUUcU0UAMUooopooAYpRRRSihQIpRRxTEUBNFPFFFPFCARSijillqACKUVJFKKACKWWjikRQARSijilFABFPFFFKKXAGWlFGBT5PClwRxTRUhFCzAbkDzIpcAxTRQDF2/wCIn4l+dPaxCMSFdWI1IBnSpmRbMKKUUcU0VSAxTRRxSigAilFHFNFABFKKOKUUKBFNFHFIigAilFHFNFLgsRSijilFS4AiniiilFQAxSijilFLgCKzf1hc/hLE/bPtMLWrFZGWJjnPL868eMrSp2ys9mEowqXzDHG3iYC218yx+VJ8VdyzNseOVvnSuX8pGm+23ypLcYnRTr7tfKvA8XVfk9ywtLoBLl8yTcHqtj8zUQ69jrduARplVRJnaOVXT3a+0+veq/EMV1al8phdSFgmO/Wsa9V/uZrQpL9qAS1cYAM10HmucH2ELrStYDxc90ux901DhcZ1zkDMCIYzEDNqIArTw6xoDp3yBUlUn5bLGnT8JfwZ/wCrkI1UExrOYnz1NS/QFgdhfYDU9kCTqT8fZRNt4Dz99c3Js6WRAuGA2CgeC/Kjt2ZOnZjZoiD3+XhUgXQGB+VRYu8bYzBS2okDcjnGvKkb325DtZ34Cu8WRGCXAwbnAlfMHuqfC4+3cMK2vcRB9nOosVhlvJ5bHWQeYM+W1ctjOstGVgMhnX8jX0qWMk+T51XCRXB28UiKpcP4rbuIGLIrcwWUa+RNSXeJ2V9K6g/mB+FfQU01yeDK1sWYpoql+vMN/GT2n5UD8ew4+vPkrH8qmpHsuSXRoRTRWYOkVjvf8D/KmHHkPo27r/dQ1nVh2XTl0akU0Vm/rdp/1bER3m2RrTNxd+WHb+a5bX4mprw7Loz6NMimisr9bXf9nH/Hs/Oo24te5W7Q+9dn/pFT5FPsujPo6WP8yKje+g3dB5sBWE7YUmfoziY2CkTz9NxQXWw49HCg/eFr8ia8rxsej0LBSZuNj7I3u2/xr86rHjuGBjr0nzms+ziUH/xlHd+0Qe4WjUqY5ywy2rajxJPvCis/O9GvhMuPxqwPrz91WPwFDb43abZbx8rNz5VCnFXP1bMxy687fz1UuY/EE6sgH3GIHtfWs/OZpYE1LnFI2s32/wB2w+NZ4xNznh7g1+vkX4tUnDrt+4wRDbZm2y2V95J0FQ3bjMWIuTkYq4AtgqwMbZTodYPOK41azqq8vB3pUHSuog3bl4+jZmP/ANU/I0LX7+xtonnck/8AKDVvCXbzdi091jBaB1SrA3JJTaq+La6Gi47IRoQGYGfNTB9VcLx6O2Wb8h9RizqEtR4m5HwoLuFxNwFCEGYR2EuP7DTtbukGOvMekXuXoXzGbSov1a31lYnU5QrMYifhrRSXQcJW3YeH6NYi0xcOokAHNbMdnbdtDRNauA64iPui0o/5nqK3wkgBlsoBAIe7lAg7dpiBrB03qW9w/cuuydZC5YCcmAjUVXO+7RFC2yY6YXL2jjYnlmw5PuY1Wui1t17nvm8q+5bZq3a4HezBUtouZc4kDUbxPf4UGIwRtojuSwuAlYP2YBB7txTP6NZPZHbwmGjTFuT9kXXPwtVC/UHQ5io+19JPsggUSOx2lf8APeaIqgAJ7Z8Kmoy6S8sSYPB75HJ/u8Qfi8VDFgHWySP7lJ/5nNTgs3IIPKOdMVRfE7b7U1WNFBtZwzAxhm05lbA9+tQWXVSQto/8S1+Vs1ZCu06BQNNIHv50djq0OmpirnkZdOIa4mR/qwXxa6I91qqhxTqdFTyD3iPcRU+V7hk6L3D0RRM6oI0J15zTOyKmh0x90jRbUePXE+w3KpteedTan+6n3s1TrmbQkAeYFA15U5rp3kE1M7LkQ4u3SN0UeFq2PjUDZ5/eH8Fv/wAakbFhj6aAd2ZaX0q0u91PxL86ZmVQjyx7bXeV1x6kH/bQ3Hf+JcPk5Hwqtc4tanW6kc+0v5UJ4rhhteU+0/AVE5FaiWc0H5/KjXXkfaAKE2V2jT8VMMIh16sHxIAFYsdAi0bkD4+2lavrmHaTf6zj3CaYKBoAB4AVKqdyTruapGGg3k/VO3lzqFG7WpXUwGeVXwknsj11bW8ZjMBo2kDuqu4VhBBcHfmvrHdQhocJ402He4AoDnKi5hl1YnM2saDs+Yqfi/B2tNdu2hNzrFMxKubh7dnKNSAsN5msrAwhW3dE2GIVSxlrDE9kAn6h91dJ0m4swPVHRgDmKaEQACR3MeVelVYxjsjg283syMPirdp3DEtmR0yBetyMwEJcAETvofXUi8XslbVsrcAQIcptOUdkBGQH6kGNdiD4UHBbqozKMloPadEzHKC4ykAk8/8AGtDG46ylm2t27bOlpGdXVjbbtS5iZWcoPnXJeivZ7lI9JFMtcRi75Uv219AqCwORmOsyp35Gm/pEXHZs3xdAgPlXKGVSEb0tR8as8cxlqCti9ZtXvSzt1eUoHeVBOmnZkbkERR3uJ4Y3EViqIc+VxtnII6q4OQYEMvlFXcbFDG8TNxLK3cK2XMGCoyj9qNHADghkMiOYmmfpDdLsPopyZTbNsXFAXK0ntdXp3RQJxNLduyitZcJeZr3WAs9tSVIYQezIB9gq1iON2XxCuLt1QhfNZCsUvAliH+yQQRqdoqFsQ/TcSysLlvtE3Gs3cwGQOVbLlVBnAKjWocdisVczHqBlzdYGFu8VGZVDKIMZRlmfGpbXH7RBYsxvOpQHJdS2SpUqcp9DQakQppXOM2n1cXTnS2CQjjW3cJeF2X0tO/1Uf1C+hnLhcS05sqiMxAVxC94ltqhvulu0WWTchiDuBA0la2LnSLtftrDyFuW5swym3cgr6ZmVgjurHvOOqcW00yP2m3iD3c6w0kdE2077GJd4ldb0ryepVqH9YPyvgeSr8qz8dbhvVVeK9apx6PE6s+zpeEYu5cuZDeNwEGVMRpGugroMPatgEE6wef58q5Xg2AuW8QFuKbZyn0tPfXTWrdtZEgkqZ1HKvPVspbHppXcLtlW8gY6TGuoZ9fYaqcQw6rZf0s0adpp5Rzq610mQgPxqDHYeLTlvszWE9zpJbHJ3gJ1UHzLH4mhAH2F9lHiLik6HlUmHwbv6MctSQBrXu2Pn7lzo+8XgQqg5SNFFdEdTsNfBflWNgMC1rEKulwwfQBYRHhXQDC3mMLbf8LR768tb9Wx7KH6TjMZcK3HAC6MeQqL6S3ePZW5c4AzXLmcuhDwB1bnMI1YEDvqnf4BeEZUuPO+W2+ntFemMlY8sk7s7ocJxH8JlHgKNeC3z/VN/MQBVU4+7p+0YfzH8zUT3ix1Zj5E18/Oj6WSRqp0fxH2UUeDCfKk3R+93Zj43FA+NZQBjRY8z796ucJxIt3ke5cAUSSBqNqqmrmXTfZYs8BugHMLKCDqWHPvPKmbgR3bE2B4B1FWuLcVsNYuKjMxaPqkbGd65lFj0bXrI9+u1bdvBzjmfOxtHo6pEG7ZcEQZufLzpk4XlIzYiyFAgsWZmPISSNazAXIIJRahdLZgsxPkTp7qhqxrX+F4R9LmLtMO4rpUtng+EHoXrI0jS3yrD69Qeyk+MT76sA3W7gOY2NQppXuF4fTNiFABkZbY37x41XWxw8SDeusTqeyd+/aqTWF+u+p5A93hUbX7SnsrJG2k0LZm7aTCEdm5dHj1W+neRTX7GDHpPdbTUGB7IFYrvecaAgezlQrgp1uP6p9tNhZ9mqOIYEHSzdPKZBqyuIwzb274/mEe6sc37NucozHbTU1BiMQ76ICPVFQtjdu3MGv8AUM33mPsqtd4zYYG2uEGUgrIcgwd4MaVm2sBGruR4E0b4q2g0IJ+73UuModvg+CbV8NcB8b5P/bRXcHgLfo4UE/2rjmZ3GhFVDfd9gYnuAGtWbHDkjM57tyPhW88uzGlHo0ujxtXL4/8A5rSgI0NLsR/ZGdiIrdZECu/VWwVUkdgR8K5izjltSUJDBQJGp1NQnjeKuSpZiCNQQNjuNqmpbkKi29i+3SZh6AQeSDlVW5xzEPIJtFTuMg9lVUw8byPOja4ABGtcs0ju4R6Li4t1Ho2R5W0B+FA/GXHOPIJ8qpdYzba+2gGH1ltPcKZn2TKuia3xW+To5HqUfBasDiF873G9v+FUSyqdNdO80xuzoAal32XLHotXOIXP4j/iIqD6bdmOsufib51H9HMST/nypEAUuLLos6dyjz1olcfaX1CuCXpXe7k/CT+dWF6R4nKDmtgNIXsbkbzrXXQkcvkwOzzCebUSqZEIo75rjTx/FaZmUEj+HHrEnWtDg/Ebly4RdYZQs9kQfzpKhNK7JHEQcrI6HK0nVeegqK4TrLx5bmq2LY5OwCrMyqGbUDMY1FVG4bfP9auo5KBSEboTmovculV8W9tSLdj0bM686zbvAbmWesjxGk+6pL/Di1hWyZCwQZwWDamC2pj3UcLeQqqfCNUXLjaQq+oae2gfDmJa6B4CucbhLg6Yhh3aA7eqit8Ou/7S/sB/KmX2TWj0bWW0DPaffXWPZTDiEeioG2/51jcO4bfvL2b1w6sIAEaEjeNNu+qljgjus3LlwNJlWBB0MCrk9k1o9HUtfZj2rqKPvL3edB1Fs+leB05H5Vz39HVGvWNNDc4TluInWPDZ51P1QPHxpkXYVe3g6TrbazlUncSdar3OIvtsPLlXK9I8O1kJ1dy4SxIjMxPLQAb1WtdHce6dZ1d6O5jldvJGMmqqbfBHXj0dlbv2yYe9A7qmzWVOhDbwZmvLmZlMMXBG4bMCPMHavR+jXDL17C2gnaJtyBpJE76xUlCxuFW5bucQb6oEd+kHSqlziC73HC7ba153jcHcsu1u6ro6mGRjqs6xofGkmIIHz1rWkjDxHSPSeG43DMxVXJciYM8tTVq9xEAaQB7vbXEdEbue+g+tD7DlFdhj8BbWxclpOXY7A71znFKSR1pzbi5AHiSne4o8yKccQww1a+ntrhHdeRX2ijtQY1UiQIB8a7/Hj2eb5cujtv6Q4UbX7ZnaDNA/HbJ2urt41zeKwwAIjQejrtyFZmIxCoNT5a0+PHsfKl0dknE7M9q4CPAHlTPx/DrszHv7LVwh4msH3a1m3r+YzPqmZrLoQXk0sVN+EejP0osHYuQOeRjUI6R2ImW/CZrmBiFSzZJ0zBthvBG5qlxBwt1xMeEabVFSiPkz9Ho2G6J4IRnxLN92w4J79Sa6XhuH4bZUC3MjUM9l2YE85JrmUxl2ARYJHIy3zq3b4oiAPcdEAIJDJiI0OxIWK9KlDwzzOE1yjq7zYRxluHOO5rLe4zp6qwXwHDcNc6xsTcRWBVVKGNNTrvVnC/pFsPPZwymSACl4kgbNomgNVOMcSt44qOpw7rbzRF3qwc0akNB+r7zRtPkR2d0WMbieHsQBimUKq3yOrYygIhvKr/CuI4Atlt3Q7gMTNu4SMmjbnSNK5luHSZWwjtk6rLbvq7G2BAXIvxq7wO4LV25d+itad1ZDmt33BDsWJARTBEx5VlKC4Nyk5cmo3S3h7LrfYhgSB1L9oAgGJOuprO/XfDWZVL4iC+RV6tlXMrAQZ5SQPXVE4TCW1ti6MoQ9hrlvErBzh98gnUAeVWMbcw7vbuJdwjNae5cQriCkPdcXGMOIMFRA8608r5ItuCXGcT4aSxzX0y3TZaFWBcUZiNfjsaCxxrhloZiMTcACsSUBUZtVBgQG8N6pWcNZYMEtWL27MiYnOWYqVL5QJntGgdldSjYC+EZEVlU3QD1eisRHpeNZtBA7uzirLKpVbqqQCAFtqIOo09dR4hLDL2kvGPBJquvTe3aRVcC3CqAr4e/MAQNYg7VNium1hrRyX8GSw/duWtnXcNJ7Jo5J7GbPkp4q1hXAHV3ljQFRbH/uqT8LwpZXP0qVmP3X1onl4VSvdIVClowRA5LiZPqA1NY69NS7BEtW8xMLGcz5d9LUzN5LbY9FsW8NZVctpzmQMHhC0NuMx56VXvcQw/8ACuk+LqK5nBdL7ltcl1mTLp1ZtK6x45iD6q0MF0wsuwF0pkO5NlUgfeDmiklsacXySYrH4ViScKGJGUlrqyR3HTUVVXEYcW1tLh2RFYMoTExly7AGJC+ExXNcQ6WKl5reaYOWTZyyxaNNYynQhvGt67h8Uv1bDT9h7R9varTyebkWdcFfiPCsBfuPduYe6Xcyx+lsJMRO3cBWbj+C8OVYXC3gTPaXFFmHjlOjeRq5isdft+mir+E/Amqd3iJf0lU+oCsuUDSjO+5W4FwKzbxC3LWKUABhkxA6p+1oIYdk+6tbiHD7vV3AQSMrCVIYHloyyKpdZbbcEeRBHsNT2ECn9ldAM5RlLWyZ55dorhJJtM9EJuKaPPWwhhoVjp3GoOGWnDKMj6kfVbv8q9Msi657epBIGiqcs6A5dCfGpfoZO4NWVddEhh21uzkuruF7oZCBJCmN9d6zsdwe47AHbvCGvQreFjxprmUcqw67NrDezyzF8EuqeyjNvJyn3UsPwW+w/dMI5kRNenvfHKaiYVVX9FeG9nJDhDHDoMvaXMAp3151Q4lwi6bsi2SPCO6u6Fon4VMmDP8AjTW9D4y7D4ey9WozOOyvwFZ3Sy7OGYZmOq7iOdcXa4/ijlHW7DTKANhse+iucav3gVuOGXfYeqsqi1K5K1eLpyXohVsp0MaEe2ifiBAAyKYESZJpBJI8ifYKyzfM8vZXo8nhwzvD7mgvE2BkKoPeJB9oM1MOkF7vP47nzrBu4gg/4U9u8T3Uys73Ruvx+4dwD95nPxNRni7fYT31mXZA+JIqO7nBiNtxz8NKZWLo1043cGqgDxBYH3Gpl6R3u8/juf8AlWCxcAEiAaVy4w3ilmLo3H4/cb0lB82c/E0B4w32U99Yf0gjuojfbwpZi6NxOIs/ZIUAjlNCbhRlYbjUVmcPvkuB5/CtDHGFnuFLHirS/uxLDcauHkvvP51G/FnOnZ102NY+GvlmAOs0AxBJ9dMp7ro3eNr+zwx5m3qe+G0of1vc7rf4BUvHP3GE/uj/ANVc+MS3hW6keCRe25trxi9yyDyQUQ4ze71/CPnWOmIMwYFC2LYfZ9lcsprMjcXjN7vX8P8AjWjwLi+I6+3kNuQwMtbBAA3JE1yI4i/cv4avYXG3rY6xDHKYHspkfgqkvJ6zcxK5iREnu+Q2FR/TTBy6H1xr3TXl46UYknVl/AKkHSPFCJI/CK46Ejv8iJ6NcxLHn6xUJY85P5V5+OkuJjVhP3YqM9KcQfrj8IppSJrxPRVNSC3OwNeZt0oxHJ49Qpv6S4qNLreymjIuvE9TWydZkU4018K8qfpLi/47+75UH9IMUT++b3fKrosmvE17d1ZkovsFWOpt3DAAQkROsR4DvrNa4JMDmdO6l13OJ8JE/OvdVUGuNz5+WUk1cv4rANauZW+wxBGxEb1z2GsNccKi5mPIf412JvddbtqT+0VWUsdJDAZZrP4Nwa5YxCtcXNbgy6ftBBEaqDIrnCO6zeTnh1OFPLLlX/77nIYhSDrR4Y/2Z8e6rmM4ZdJLKjEEnaNp051ewfRXGlAyYZyp1klB7i00ex6TIt5lMnadJNTtiGadieZ0kU+OsOnZdSpB1B5Gn4bYvXCVs2mumdlQv8Nt6EK9y6QILT4b7c6C9dLHMTqa7HB9Asc8m5him0AtbU+oF9KvYv8ARfitclpjA/sGT4Q21YdRJ/6JmPPLq9xkeymroekHRfFWJa9YdQNzkOURvqNAPOufY1pNPdGizw6TdX1/Ctri+HKp2lKkg77Ed61DwvDPbdTkAI5gg5lMEyD4aV1fGwL2DfTVBmUkRMbkDeOVcnUWax4MU3GcZeLpHnWD/eL50yakd891aPCLQe5bt9WNSBn1nziYpcPswwf0SO0AIIB8QeVdG7K57zrulmCB4dw24oEizczQNxnXXxiuBC6V6Xxa+XwGCBQqFF9RIgMMynMB3a15kswY5b+2tveKZbbExSDUdxOcinvXSTry05VEXrJBstdHh8O30dpUxEyQY85rnSdK9XPT3reGNhjZE9SLQYCIyjcma0nY0mecYXAlgSD6I38e6hdWJkkkz7/VW7wPDCAZMsNu7kKyLwI33nXznWuMZXbRhCFrWCNx5699SDAjuFS227XqqyK0UpJw4eFC2D1gedaFRMYYeRqFKlrCyOW9GcMfD2VPZOh8zRGrYjZUxtsC5cyt2QxymSwOuwPOobbXD6I13mK0FW+bYUS9sktClSM3M+BqReD4rqzc6huqBjNKQG7t55iqlZGpNXduCnaLrqwIPL863uG9JSiZCgadnGj+XjWXxfhmIyKGSFthjoyMBMEyV1nzrn0vEEEHXlXSM2o2MOMZSTZ3vE7tl1Rmt9UzgkOGCiF5uJgTyneqOC4sFVmW4YBAg7kGe0J0MRqPEVW4Z0ha0Ay9W0gK1u6sg5TI1MwNaLA4jD/Qrlh7C/SGcNbvlwMqzqja7cvX4VmM6ivdf5OtWnRutNtr2rHRXUwl4jrQtwjWRnSfAkQYPhT21uMWRrlq3ZABREuph17wqrMnzJNcpir7NdJm1lYz2SAizuBrsPXT420+c58snUEOII2VhB2MVt25Rx0077/k7yz0NxWIuZrQtMipC5b6OQW2LQTOs791WcJ+j7iSsh0GUGSL0EnkRBqv+hnG2bOLcMwVryLbRRmOZgWbtfZgbTvNesdLOkKYLDm86ljIVEGmZzsJ5DxrGZk0l2UMH0efEYUW+IAG6pgOjHNlEZSSNCfAyK5TH/olQu1zrLa79rLlkf21HZJ8RFH0d/Sq1y8qYi0iI5Ch0LdkkwCQ266juPhXpuIsq6lWAKsIIOxB3FYa2N5V5PEn/RviSHa1fw90ITlyHUHluCJidCa59LQfDXCzAnKYBMAFgIJPfptyr3S1hcFhSVVVtliHOjGTEBp11jSvE8Twy0n0pEllzOLZOpiW21k8h41wlFRseXGxVllb5X15RyPArii/bHPPB7tAefPaosBDyzKSqjQbTO5B7xV3g3Dwl5GZbvZk6CNgZOo2oLVzUFJAOywNZOhAPfW5y22PSzYOLDW7aD6ikEFi3gMoPoDy3rjMEiEsHYqNpC5ufdXS2MYDCAbEjQattJ1E8u/yisq/YTO0EJqezBgeGtWE7K25pcWMq+Ndwddxz8YpiK17WAVzAOZu4CTXY8E/R5ZdC2IxS2mI7KDtEff7vKszxEYLdP8Ahs1kbPO8PcUK0iSdB4eNbnDx+xPl+VdTif0fWEIy4xH/AN0/xUEVbw3QtApX6XaAPetwED1rvVhioN+fvF/g1GNjnuF8NxQtLcXCuyqpJeU9HefS0Fc2b+aIEAma9o4f0VsfRmsdehDjKLgEuB6xvWYP0T4UbYtvUF+dcI4mkm7ssqb2seYoutSgeNenD9FmH/2w+xfnUDfo9wY0+nMCNxlHyrosTSf6Xf6GMsujzn10L716Un6M7Dzkx4IHeF+dRv8AoqXljrfr/wDdcHj6Cdm2vs/wayM84Wka9G/0WoozPjkAHcAfzpv9HmE/+w18FFbhjaUn/Tf+H+CODPOsN0luJaFpVUATDSZ1591X+HdIMZdQWBdPUs2Z1AUmZBz/AOTXNYO0C0sSsaiFza8pHdXT8NxN8XUuW3VSs6iwRvoQcikEeYr3HO6Og4vwdraHrbzXQRMqpCMrkRttpOp3IrzrLl0PIkT3xXoeN4dir6QnVINvrrodYhhMAyQPE1m4noViGWMuFB+0ucNPfJ0qXIcnbvp9bUd0kfCtOzwq4Cqm2cz6qsAl45qAfjWjg+gOIDAt1ZAO2dhryMgTW9/RR7j57x15st66T6tBFBc4Ti9wi5lZGRkAUqwAOnM1o8M4Fib6B7dqVMgMSqeZ11jxrs7nQfCsZbrSe83CT76v2OAW0AC3L8DQDrWiB4UQuUcdw/GZ7d2wuGsuiKgNtjoV+scy6trvUGPXjF8BL5W9bVs0B7e45zA13rp7KBRAn1kk++p7eJZfRYjyNBucFjOC4rQdQTy7OUQO86wTVteK8Zdx14ulZGZkCZoHIANEnvrt7fE7o2c+78xUn64vH+s9y/KguzCwNq68jrsVZVjJRyhn+Ygx6qtYPoZaXN2nuZpBl7fOJ2gjuq5exLt6Rn1AfCoIrm6SfJW78oj/AKIW1R1tr1ef6xyOwjaCzGN+VYDdAbYEHEAHvKajwBU10ZSmy1NL2XP6Me90Qt5w1u/zElx2gB9nLA27xUf+j+01zM2KkEyw+tPnFboWKKKqpteRmXRTPBLdiFw+RlO59FvXIM+2nNlqtUq1lJcqFDzHup/UfdVommJplJcrAjuPsFMWHd8KsGmIq2FyDOO6i62jKillpYoBuDupgR3CjK0JFLC4QYd1OXHdQFaA2v7TDyIpYXJlw6DZVHkBUqIANhSpUMhMN6iY0qVChk1ExpUqpAZ1PnUiUqVUoPIUKbnypqVAWLIqVqelQAnahalSoiD0IOtKlQDtTU1KgHpGlSqAE0xpUqoGJpqVKoUE7UlpqVCiakaVKhBmohSpVQ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solidFill>
                <a:srgbClr val="FFFFFF"/>
              </a:solidFill>
            </a:endParaRPr>
          </a:p>
        </p:txBody>
      </p:sp>
      <p:sp>
        <p:nvSpPr>
          <p:cNvPr id="5" name="AutoShape 4" descr="data:image/jpeg;base64,/9j/4AAQSkZJRgABAQAAAQABAAD/2wCEAAkGBxQTEhUUExQWFRUVFxgVFhUWGBYYFhcXFRcYFxQVFxcYHCggGBwlHBUVITEiJSkrLi4uFx8zODMsNygtLisBCgoKDg0OGxAQGy8kICQsLCwsLCwsLCwsLCwsLCwsLCwsLCw0LCwsLCwsLCwsLCwsLCwsLCwsLCwsLCwsLCwsLP/AABEIANIA8AMBIgACEQEDEQH/xAAbAAABBQEBAAAAAAAAAAAAAAACAAEDBAUGB//EAEoQAAIBAgQCBgYGBgYKAwEAAAECEQADBBIhMQVBBhMiUWFxMoGRobHRFEJScpLBBxUjM1OCFkNic+HwFzRUg5OissLS8URVYyT/xAAaAQEBAQEBAQEAAAAAAAAAAAAAAQIDBAUG/8QALBEAAgECBgIBAwMFAAAAAAAAAAECAxEEEhMhMVFBYRRxgdEyQpEiI8Hh8P/aAAwDAQACEQMRAD8A2op4oopRX6E+MDFPFEBSigAilFHFKKEAilFHFKKAGKaKOKUUAMUooopUAMUoo4pRUKBSoopRQAxTRRxSigBimijimoAYpRRRSigAilFHFKKACKUUUUoqACKaKkilFABFNFHFKKFJYpRRRTgUIBFKKOKUUAMUooopRQAxSiiy0+WgAilFHFLLQARSijy02WgBilFHFNFADFKKKKUUAEUoo4pRQARSiiilFADFNFHFKKACKUUcU0UAMUooopooAYpRRRSihQIpRRxTEUBNFPFFFPFCARSijillqACKUVJFKKACKWWjikRQARSijilFABFPFFFKKXAGWlFGBT5PClwRxTRUhFCzAbkDzIpcAxTRQDF2/wCIn4l+dPaxCMSFdWI1IBnSpmRbMKKUUcU0VSAxTRRxSigAilFHFNFABFKKOKUUKBFNFHFIigAilFHFNFLgsRSijilFS4AiniiilFQAxSijilFLgCKzf1hc/hLE/bPtMLWrFZGWJjnPL868eMrSp2ys9mEowqXzDHG3iYC218yx+VJ8VdyzNseOVvnSuX8pGm+23ypLcYnRTr7tfKvA8XVfk9ywtLoBLl8yTcHqtj8zUQ69jrduARplVRJnaOVXT3a+0+veq/EMV1al8phdSFgmO/Wsa9V/uZrQpL9qAS1cYAM10HmucH2ELrStYDxc90ux901DhcZ1zkDMCIYzEDNqIArTw6xoDp3yBUlUn5bLGnT8JfwZ/wCrkI1UExrOYnz1NS/QFgdhfYDU9kCTqT8fZRNt4Dz99c3Js6WRAuGA2CgeC/Kjt2ZOnZjZoiD3+XhUgXQGB+VRYu8bYzBS2okDcjnGvKkb325DtZ34Cu8WRGCXAwbnAlfMHuqfC4+3cMK2vcRB9nOosVhlvJ5bHWQeYM+W1ctjOstGVgMhnX8jX0qWMk+T51XCRXB28UiKpcP4rbuIGLIrcwWUa+RNSXeJ2V9K6g/mB+FfQU01yeDK1sWYpoql+vMN/GT2n5UD8ew4+vPkrH8qmpHsuSXRoRTRWYOkVjvf8D/KmHHkPo27r/dQ1nVh2XTl0akU0Vm/rdp/1bER3m2RrTNxd+WHb+a5bX4mprw7Loz6NMimisr9bXf9nH/Hs/Oo24te5W7Q+9dn/pFT5FPsujPo6WP8yKje+g3dB5sBWE7YUmfoziY2CkTz9NxQXWw49HCg/eFr8ia8rxsej0LBSZuNj7I3u2/xr86rHjuGBjr0nzms+ziUH/xlHd+0Qe4WjUqY5ywy2rajxJPvCis/O9GvhMuPxqwPrz91WPwFDb43abZbx8rNz5VCnFXP1bMxy687fz1UuY/EE6sgH3GIHtfWs/OZpYE1LnFI2s32/wB2w+NZ4xNznh7g1+vkX4tUnDrt+4wRDbZm2y2V95J0FQ3bjMWIuTkYq4AtgqwMbZTodYPOK41azqq8vB3pUHSuog3bl4+jZmP/ANU/I0LX7+xtonnck/8AKDVvCXbzdi091jBaB1SrA3JJTaq+La6Gi47IRoQGYGfNTB9VcLx6O2Wb8h9RizqEtR4m5HwoLuFxNwFCEGYR2EuP7DTtbukGOvMekXuXoXzGbSov1a31lYnU5QrMYifhrRSXQcJW3YeH6NYi0xcOokAHNbMdnbdtDRNauA64iPui0o/5nqK3wkgBlsoBAIe7lAg7dpiBrB03qW9w/cuuydZC5YCcmAjUVXO+7RFC2yY6YXL2jjYnlmw5PuY1Wui1t17nvm8q+5bZq3a4HezBUtouZc4kDUbxPf4UGIwRtojuSwuAlYP2YBB7txTP6NZPZHbwmGjTFuT9kXXPwtVC/UHQ5io+19JPsggUSOx2lf8APeaIqgAJ7Z8Kmoy6S8sSYPB75HJ/u8Qfi8VDFgHWySP7lJ/5nNTgs3IIPKOdMVRfE7b7U1WNFBtZwzAxhm05lbA9+tQWXVSQto/8S1+Vs1ZCu06BQNNIHv50djq0OmpirnkZdOIa4mR/qwXxa6I91qqhxTqdFTyD3iPcRU+V7hk6L3D0RRM6oI0J15zTOyKmh0x90jRbUePXE+w3KpteedTan+6n3s1TrmbQkAeYFA15U5rp3kE1M7LkQ4u3SN0UeFq2PjUDZ5/eH8Fv/wAakbFhj6aAd2ZaX0q0u91PxL86ZmVQjyx7bXeV1x6kH/bQ3Hf+JcPk5Hwqtc4tanW6kc+0v5UJ4rhhteU+0/AVE5FaiWc0H5/KjXXkfaAKE2V2jT8VMMIh16sHxIAFYsdAi0bkD4+2lavrmHaTf6zj3CaYKBoAB4AVKqdyTruapGGg3k/VO3lzqFG7WpXUwGeVXwknsj11bW8ZjMBo2kDuqu4VhBBcHfmvrHdQhocJ402He4AoDnKi5hl1YnM2saDs+Yqfi/B2tNdu2hNzrFMxKubh7dnKNSAsN5msrAwhW3dE2GIVSxlrDE9kAn6h91dJ0m4swPVHRgDmKaEQACR3MeVelVYxjsjg283syMPirdp3DEtmR0yBetyMwEJcAETvofXUi8XslbVsrcAQIcptOUdkBGQH6kGNdiD4UHBbqozKMloPadEzHKC4ykAk8/8AGtDG46ylm2t27bOlpGdXVjbbtS5iZWcoPnXJeivZ7lI9JFMtcRi75Uv219AqCwORmOsyp35Gm/pEXHZs3xdAgPlXKGVSEb0tR8as8cxlqCti9ZtXvSzt1eUoHeVBOmnZkbkERR3uJ4Y3EViqIc+VxtnII6q4OQYEMvlFXcbFDG8TNxLK3cK2XMGCoyj9qNHADghkMiOYmmfpDdLsPopyZTbNsXFAXK0ntdXp3RQJxNLduyitZcJeZr3WAs9tSVIYQezIB9gq1iON2XxCuLt1QhfNZCsUvAliH+yQQRqdoqFsQ/TcSysLlvtE3Gs3cwGQOVbLlVBnAKjWocdisVczHqBlzdYGFu8VGZVDKIMZRlmfGpbXH7RBYsxvOpQHJdS2SpUqcp9DQakQppXOM2n1cXTnS2CQjjW3cJeF2X0tO/1Uf1C+hnLhcS05sqiMxAVxC94ltqhvulu0WWTchiDuBA0la2LnSLtftrDyFuW5swym3cgr6ZmVgjurHvOOqcW00yP2m3iD3c6w0kdE2077GJd4ldb0ryepVqH9YPyvgeSr8qz8dbhvVVeK9apx6PE6s+zpeEYu5cuZDeNwEGVMRpGugroMPatgEE6wef58q5Xg2AuW8QFuKbZyn0tPfXTWrdtZEgkqZ1HKvPVspbHppXcLtlW8gY6TGuoZ9fYaqcQw6rZf0s0adpp5Rzq610mQgPxqDHYeLTlvszWE9zpJbHJ3gJ1UHzLH4mhAH2F9lHiLik6HlUmHwbv6MctSQBrXu2Pn7lzo+8XgQqg5SNFFdEdTsNfBflWNgMC1rEKulwwfQBYRHhXQDC3mMLbf8LR768tb9Wx7KH6TjMZcK3HAC6MeQqL6S3ePZW5c4AzXLmcuhDwB1bnMI1YEDvqnf4BeEZUuPO+W2+ntFemMlY8sk7s7ocJxH8JlHgKNeC3z/VN/MQBVU4+7p+0YfzH8zUT3ix1Zj5E18/Oj6WSRqp0fxH2UUeDCfKk3R+93Zj43FA+NZQBjRY8z796ucJxIt3ke5cAUSSBqNqqmrmXTfZYs8BugHMLKCDqWHPvPKmbgR3bE2B4B1FWuLcVsNYuKjMxaPqkbGd65lFj0bXrI9+u1bdvBzjmfOxtHo6pEG7ZcEQZufLzpk4XlIzYiyFAgsWZmPISSNazAXIIJRahdLZgsxPkTp7qhqxrX+F4R9LmLtMO4rpUtng+EHoXrI0jS3yrD69Qeyk+MT76sA3W7gOY2NQppXuF4fTNiFABkZbY37x41XWxw8SDeusTqeyd+/aqTWF+u+p5A93hUbX7SnsrJG2k0LZm7aTCEdm5dHj1W+neRTX7GDHpPdbTUGB7IFYrvecaAgezlQrgp1uP6p9tNhZ9mqOIYEHSzdPKZBqyuIwzb274/mEe6sc37NucozHbTU1BiMQ76ICPVFQtjdu3MGv8AUM33mPsqtd4zYYG2uEGUgrIcgwd4MaVm2sBGruR4E0b4q2g0IJ+73UuModvg+CbV8NcB8b5P/bRXcHgLfo4UE/2rjmZ3GhFVDfd9gYnuAGtWbHDkjM57tyPhW88uzGlHo0ujxtXL4/8A5rSgI0NLsR/ZGdiIrdZECu/VWwVUkdgR8K5izjltSUJDBQJGp1NQnjeKuSpZiCNQQNjuNqmpbkKi29i+3SZh6AQeSDlVW5xzEPIJtFTuMg9lVUw8byPOja4ABGtcs0ju4R6Li4t1Ho2R5W0B+FA/GXHOPIJ8qpdYzba+2gGH1ltPcKZn2TKuia3xW+To5HqUfBasDiF873G9v+FUSyqdNdO80xuzoAal32XLHotXOIXP4j/iIqD6bdmOsufib51H9HMST/nypEAUuLLos6dyjz1olcfaX1CuCXpXe7k/CT+dWF6R4nKDmtgNIXsbkbzrXXQkcvkwOzzCebUSqZEIo75rjTx/FaZmUEj+HHrEnWtDg/Ebly4RdYZQs9kQfzpKhNK7JHEQcrI6HK0nVeegqK4TrLx5bmq2LY5OwCrMyqGbUDMY1FVG4bfP9auo5KBSEboTmovculV8W9tSLdj0bM686zbvAbmWesjxGk+6pL/Di1hWyZCwQZwWDamC2pj3UcLeQqqfCNUXLjaQq+oae2gfDmJa6B4CucbhLg6Yhh3aA7eqit8Ou/7S/sB/KmX2TWj0bWW0DPaffXWPZTDiEeioG2/51jcO4bfvL2b1w6sIAEaEjeNNu+qljgjus3LlwNJlWBB0MCrk9k1o9HUtfZj2rqKPvL3edB1Fs+leB05H5Vz39HVGvWNNDc4TluInWPDZ51P1QPHxpkXYVe3g6TrbazlUncSdar3OIvtsPLlXK9I8O1kJ1dy4SxIjMxPLQAb1WtdHce6dZ1d6O5jldvJGMmqqbfBHXj0dlbv2yYe9A7qmzWVOhDbwZmvLmZlMMXBG4bMCPMHavR+jXDL17C2gnaJtyBpJE76xUlCxuFW5bucQb6oEd+kHSqlziC73HC7ba153jcHcsu1u6ro6mGRjqs6xofGkmIIHz1rWkjDxHSPSeG43DMxVXJciYM8tTVq9xEAaQB7vbXEdEbue+g+tD7DlFdhj8BbWxclpOXY7A71znFKSR1pzbi5AHiSne4o8yKccQww1a+ntrhHdeRX2ijtQY1UiQIB8a7/Hj2eb5cujtv6Q4UbX7ZnaDNA/HbJ2urt41zeKwwAIjQejrtyFZmIxCoNT5a0+PHsfKl0dknE7M9q4CPAHlTPx/DrszHv7LVwh4msH3a1m3r+YzPqmZrLoQXk0sVN+EejP0osHYuQOeRjUI6R2ImW/CZrmBiFSzZJ0zBthvBG5qlxBwt1xMeEabVFSiPkz9Ho2G6J4IRnxLN92w4J79Sa6XhuH4bZUC3MjUM9l2YE85JrmUxl2ARYJHIy3zq3b4oiAPcdEAIJDJiI0OxIWK9KlDwzzOE1yjq7zYRxluHOO5rLe4zp6qwXwHDcNc6xsTcRWBVVKGNNTrvVnC/pFsPPZwymSACl4kgbNomgNVOMcSt44qOpw7rbzRF3qwc0akNB+r7zRtPkR2d0WMbieHsQBimUKq3yOrYygIhvKr/CuI4Atlt3Q7gMTNu4SMmjbnSNK5luHSZWwjtk6rLbvq7G2BAXIvxq7wO4LV25d+itad1ZDmt33BDsWJARTBEx5VlKC4Nyk5cmo3S3h7LrfYhgSB1L9oAgGJOuprO/XfDWZVL4iC+RV6tlXMrAQZ5SQPXVE4TCW1ti6MoQ9hrlvErBzh98gnUAeVWMbcw7vbuJdwjNae5cQriCkPdcXGMOIMFRA8608r5ItuCXGcT4aSxzX0y3TZaFWBcUZiNfjsaCxxrhloZiMTcACsSUBUZtVBgQG8N6pWcNZYMEtWL27MiYnOWYqVL5QJntGgdldSjYC+EZEVlU3QD1eisRHpeNZtBA7uzirLKpVbqqQCAFtqIOo09dR4hLDL2kvGPBJquvTe3aRVcC3CqAr4e/MAQNYg7VNium1hrRyX8GSw/duWtnXcNJ7Jo5J7GbPkp4q1hXAHV3ljQFRbH/uqT8LwpZXP0qVmP3X1onl4VSvdIVClowRA5LiZPqA1NY69NS7BEtW8xMLGcz5d9LUzN5LbY9FsW8NZVctpzmQMHhC0NuMx56VXvcQw/8ACuk+LqK5nBdL7ltcl1mTLp1ZtK6x45iD6q0MF0wsuwF0pkO5NlUgfeDmiklsacXySYrH4ViScKGJGUlrqyR3HTUVVXEYcW1tLh2RFYMoTExly7AGJC+ExXNcQ6WKl5reaYOWTZyyxaNNYynQhvGt67h8Uv1bDT9h7R9varTyebkWdcFfiPCsBfuPduYe6Xcyx+lsJMRO3cBWbj+C8OVYXC3gTPaXFFmHjlOjeRq5isdft+mir+E/Amqd3iJf0lU+oCsuUDSjO+5W4FwKzbxC3LWKUABhkxA6p+1oIYdk+6tbiHD7vV3AQSMrCVIYHloyyKpdZbbcEeRBHsNT2ECn9ldAM5RlLWyZ55dorhJJtM9EJuKaPPWwhhoVjp3GoOGWnDKMj6kfVbv8q9Msi657epBIGiqcs6A5dCfGpfoZO4NWVddEhh21uzkuruF7oZCBJCmN9d6zsdwe47AHbvCGvQreFjxprmUcqw67NrDezyzF8EuqeyjNvJyn3UsPwW+w/dMI5kRNenvfHKaiYVVX9FeG9nJDhDHDoMvaXMAp3151Q4lwi6bsi2SPCO6u6Fon4VMmDP8AjTW9D4y7D4ey9WozOOyvwFZ3Sy7OGYZmOq7iOdcXa4/ijlHW7DTKANhse+iucav3gVuOGXfYeqsqi1K5K1eLpyXohVsp0MaEe2ifiBAAyKYESZJpBJI8ifYKyzfM8vZXo8nhwzvD7mgvE2BkKoPeJB9oM1MOkF7vP47nzrBu4gg/4U9u8T3Uys73Ruvx+4dwD95nPxNRni7fYT31mXZA+JIqO7nBiNtxz8NKZWLo1043cGqgDxBYH3Gpl6R3u8/juf8AlWCxcAEiAaVy4w3ilmLo3H4/cb0lB82c/E0B4w32U99Yf0gjuojfbwpZi6NxOIs/ZIUAjlNCbhRlYbjUVmcPvkuB5/CtDHGFnuFLHirS/uxLDcauHkvvP51G/FnOnZ102NY+GvlmAOs0AxBJ9dMp7ro3eNr+zwx5m3qe+G0of1vc7rf4BUvHP3GE/uj/ANVc+MS3hW6keCRe25trxi9yyDyQUQ4ze71/CPnWOmIMwYFC2LYfZ9lcsprMjcXjN7vX8P8AjWjwLi+I6+3kNuQwMtbBAA3JE1yI4i/cv4avYXG3rY6xDHKYHspkfgqkvJ6zcxK5iREnu+Q2FR/TTBy6H1xr3TXl46UYknVl/AKkHSPFCJI/CK46Ejv8iJ6NcxLHn6xUJY85P5V5+OkuJjVhP3YqM9KcQfrj8IppSJrxPRVNSC3OwNeZt0oxHJ49Qpv6S4qNLreymjIuvE9TWydZkU4018K8qfpLi/47+75UH9IMUT++b3fKrosmvE17d1ZkovsFWOpt3DAAQkROsR4DvrNa4JMDmdO6l13OJ8JE/OvdVUGuNz5+WUk1cv4rANauZW+wxBGxEb1z2GsNccKi5mPIf412JvddbtqT+0VWUsdJDAZZrP4Nwa5YxCtcXNbgy6ftBBEaqDIrnCO6zeTnh1OFPLLlX/77nIYhSDrR4Y/2Z8e6rmM4ZdJLKjEEnaNp051ewfRXGlAyYZyp1klB7i00ex6TIt5lMnadJNTtiGadieZ0kU+OsOnZdSpB1B5Gn4bYvXCVs2mumdlQv8Nt6EK9y6QILT4b7c6C9dLHMTqa7HB9Asc8m5him0AtbU+oF9KvYv8ARfitclpjA/sGT4Q21YdRJ/6JmPPLq9xkeymroekHRfFWJa9YdQNzkOURvqNAPOufY1pNPdGizw6TdX1/Ctri+HKp2lKkg77Ed61DwvDPbdTkAI5gg5lMEyD4aV1fGwL2DfTVBmUkRMbkDeOVcnUWax4MU3GcZeLpHnWD/eL50yakd891aPCLQe5bt9WNSBn1nziYpcPswwf0SO0AIIB8QeVdG7K57zrulmCB4dw24oEizczQNxnXXxiuBC6V6Xxa+XwGCBQqFF9RIgMMynMB3a15kswY5b+2tveKZbbExSDUdxOcinvXSTry05VEXrJBstdHh8O30dpUxEyQY85rnSdK9XPT3reGNhjZE9SLQYCIyjcma0nY0mecYXAlgSD6I38e6hdWJkkkz7/VW7wPDCAZMsNu7kKyLwI33nXznWuMZXbRhCFrWCNx5699SDAjuFS227XqqyK0UpJw4eFC2D1gedaFRMYYeRqFKlrCyOW9GcMfD2VPZOh8zRGrYjZUxtsC5cyt2QxymSwOuwPOobbXD6I13mK0FW+bYUS9sktClSM3M+BqReD4rqzc6huqBjNKQG7t55iqlZGpNXduCnaLrqwIPL863uG9JSiZCgadnGj+XjWXxfhmIyKGSFthjoyMBMEyV1nzrn0vEEEHXlXSM2o2MOMZSTZ3vE7tl1Rmt9UzgkOGCiF5uJgTyneqOC4sFVmW4YBAg7kGe0J0MRqPEVW4Z0ha0Ay9W0gK1u6sg5TI1MwNaLA4jD/Qrlh7C/SGcNbvlwMqzqja7cvX4VmM6ivdf5OtWnRutNtr2rHRXUwl4jrQtwjWRnSfAkQYPhT21uMWRrlq3ZABREuph17wqrMnzJNcpir7NdJm1lYz2SAizuBrsPXT420+c58snUEOII2VhB2MVt25Rx0077/k7yz0NxWIuZrQtMipC5b6OQW2LQTOs791WcJ+j7iSsh0GUGSL0EnkRBqv+hnG2bOLcMwVryLbRRmOZgWbtfZgbTvNesdLOkKYLDm86ljIVEGmZzsJ5DxrGZk0l2UMH0efEYUW+IAG6pgOjHNlEZSSNCfAyK5TH/olQu1zrLa79rLlkf21HZJ8RFH0d/Sq1y8qYi0iI5Ch0LdkkwCQ266juPhXpuIsq6lWAKsIIOxB3FYa2N5V5PEn/RviSHa1fw90ITlyHUHluCJidCa59LQfDXCzAnKYBMAFgIJPfptyr3S1hcFhSVVVtliHOjGTEBp11jSvE8Twy0n0pEllzOLZOpiW21k8h41wlFRseXGxVllb5X15RyPArii/bHPPB7tAefPaosBDyzKSqjQbTO5B7xV3g3Dwl5GZbvZk6CNgZOo2oLVzUFJAOywNZOhAPfW5y22PSzYOLDW7aD6ikEFi3gMoPoDy3rjMEiEsHYqNpC5ufdXS2MYDCAbEjQattJ1E8u/yisq/YTO0EJqezBgeGtWE7K25pcWMq+Ndwddxz8YpiK17WAVzAOZu4CTXY8E/R5ZdC2IxS2mI7KDtEff7vKszxEYLdP8Ahs1kbPO8PcUK0iSdB4eNbnDx+xPl+VdTif0fWEIy4xH/AN0/xUEVbw3QtApX6XaAPetwED1rvVhioN+fvF/g1GNjnuF8NxQtLcXCuyqpJeU9HefS0Fc2b+aIEAma9o4f0VsfRmsdehDjKLgEuB6xvWYP0T4UbYtvUF+dcI4mkm7ssqb2seYoutSgeNenD9FmH/2w+xfnUDfo9wY0+nMCNxlHyrosTSf6Xf6GMsujzn10L716Un6M7Dzkx4IHeF+dRv8AoqXljrfr/wDdcHj6Cdm2vs/wayM84Wka9G/0WoozPjkAHcAfzpv9HmE/+w18FFbhjaUn/Tf+H+CODPOsN0luJaFpVUATDSZ1591X+HdIMZdQWBdPUs2Z1AUmZBz/AOTXNYO0C0sSsaiFza8pHdXT8NxN8XUuW3VSs6iwRvoQcikEeYr3HO6Og4vwdraHrbzXQRMqpCMrkRttpOp3IrzrLl0PIkT3xXoeN4dir6QnVINvrrodYhhMAyQPE1m4noViGWMuFB+0ucNPfJ0qXIcnbvp9bUd0kfCtOzwq4Cqm2cz6qsAl45qAfjWjg+gOIDAt1ZAO2dhryMgTW9/RR7j57x15st66T6tBFBc4Ti9wi5lZGRkAUqwAOnM1o8M4Fib6B7dqVMgMSqeZ11jxrs7nQfCsZbrSe83CT76v2OAW0AC3L8DQDrWiB4UQuUcdw/GZ7d2wuGsuiKgNtjoV+scy6trvUGPXjF8BL5W9bVs0B7e45zA13rp7KBRAn1kk++p7eJZfRYjyNBucFjOC4rQdQTy7OUQO86wTVteK8Zdx14ulZGZkCZoHIANEnvrt7fE7o2c+78xUn64vH+s9y/KguzCwNq68jrsVZVjJRyhn+Ygx6qtYPoZaXN2nuZpBl7fOJ2gjuq5exLt6Rn1AfCoIrm6SfJW78oj/AKIW1R1tr1ef6xyOwjaCzGN+VYDdAbYEHEAHvKajwBU10ZSmy1NL2XP6Me90Qt5w1u/zElx2gB9nLA27xUf+j+01zM2KkEyw+tPnFboWKKKqpteRmXRTPBLdiFw+RlO59FvXIM+2nNlqtUq1lJcqFDzHup/UfdVommJplJcrAjuPsFMWHd8KsGmIq2FyDOO6i62jKillpYoBuDupgR3CjK0JFLC4QYd1OXHdQFaA2v7TDyIpYXJlw6DZVHkBUqIANhSpUMhMN6iY0qVChk1ExpUqpAZ1PnUiUqVUoPIUKbnypqVAWLIqVqelQAnahalSoiD0IOtKlQDtTU1KgHpGlSqAE0xpUqoGJpqVKoUE7UlpqVCiakaVKhBmohSpVQ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solidFill>
                <a:srgbClr val="FFFFFF"/>
              </a:solidFill>
            </a:endParaRPr>
          </a:p>
        </p:txBody>
      </p:sp>
      <p:sp>
        <p:nvSpPr>
          <p:cNvPr id="7" name="AutoShape 6" descr="data:image/jpeg;base64,/9j/4AAQSkZJRgABAQAAAQABAAD/2wCEAAkGBxQTEhUUExQWFRUVFxgVFhUWGBYYFhcXFRcYFxQVFxcYHCggGBwlHBUVITEiJSkrLi4uFx8zODMsNygtLisBCgoKDg0OGxAQGy8kICQsLCwsLCwsLCwsLCwsLCwsLCwsLCw0LCwsLCwsLCwsLCwsLCwsLCwsLCwsLCwsLCwsLP/AABEIANIA8AMBIgACEQEDEQH/xAAbAAABBQEBAAAAAAAAAAAAAAACAAEDBAUGB//EAEoQAAIBAgQCBgYGBgYKAwEAAAECEQADBBIhMQVBBhMiUWFxMoGRobHRFEJScpLBBxUjM1OCFkNic+HwFzRUg5OissLS8URVYyT/xAAaAQEBAQEBAQEAAAAAAAAAAAAAAQIDBAUG/8QALBEAAgECBgIBAwMFAAAAAAAAAAECAxEEEhMhMVFBYRRxgdEyQpEiI8Hh8P/aAAwDAQACEQMRAD8A2op4oopRX6E+MDFPFEBSigAilFHFKKEAilFHFKKAGKaKOKUUAMUooopUAMUoo4pRUKBSoopRQAxTRRxSigBimijimoAYpRRRSigAilFHFKKACKUUUUoqACKaKkilFABFNFHFKKFJYpRRRTgUIBFKKOKUUAMUooopRQAxSiiy0+WgAilFHFLLQARSijy02WgBilFHFNFADFKKKKUUAEUoo4pRQARSiiilFADFNFHFKKACKUUcU0UAMUooopooAYpRRRSihQIpRRxTEUBNFPFFFPFCARSijillqACKUVJFKKACKWWjikRQARSijilFABFPFFFKKXAGWlFGBT5PClwRxTRUhFCzAbkDzIpcAxTRQDF2/wCIn4l+dPaxCMSFdWI1IBnSpmRbMKKUUcU0VSAxTRRxSigAilFHFNFABFKKOKUUKBFNFHFIigAilFHFNFLgsRSijilFS4AiniiilFQAxSijilFLgCKzf1hc/hLE/bPtMLWrFZGWJjnPL868eMrSp2ys9mEowqXzDHG3iYC218yx+VJ8VdyzNseOVvnSuX8pGm+23ypLcYnRTr7tfKvA8XVfk9ywtLoBLl8yTcHqtj8zUQ69jrduARplVRJnaOVXT3a+0+veq/EMV1al8phdSFgmO/Wsa9V/uZrQpL9qAS1cYAM10HmucH2ELrStYDxc90ux901DhcZ1zkDMCIYzEDNqIArTw6xoDp3yBUlUn5bLGnT8JfwZ/wCrkI1UExrOYnz1NS/QFgdhfYDU9kCTqT8fZRNt4Dz99c3Js6WRAuGA2CgeC/Kjt2ZOnZjZoiD3+XhUgXQGB+VRYu8bYzBS2okDcjnGvKkb325DtZ34Cu8WRGCXAwbnAlfMHuqfC4+3cMK2vcRB9nOosVhlvJ5bHWQeYM+W1ctjOstGVgMhnX8jX0qWMk+T51XCRXB28UiKpcP4rbuIGLIrcwWUa+RNSXeJ2V9K6g/mB+FfQU01yeDK1sWYpoql+vMN/GT2n5UD8ew4+vPkrH8qmpHsuSXRoRTRWYOkVjvf8D/KmHHkPo27r/dQ1nVh2XTl0akU0Vm/rdp/1bER3m2RrTNxd+WHb+a5bX4mprw7Loz6NMimisr9bXf9nH/Hs/Oo24te5W7Q+9dn/pFT5FPsujPo6WP8yKje+g3dB5sBWE7YUmfoziY2CkTz9NxQXWw49HCg/eFr8ia8rxsej0LBSZuNj7I3u2/xr86rHjuGBjr0nzms+ziUH/xlHd+0Qe4WjUqY5ywy2rajxJPvCis/O9GvhMuPxqwPrz91WPwFDb43abZbx8rNz5VCnFXP1bMxy687fz1UuY/EE6sgH3GIHtfWs/OZpYE1LnFI2s32/wB2w+NZ4xNznh7g1+vkX4tUnDrt+4wRDbZm2y2V95J0FQ3bjMWIuTkYq4AtgqwMbZTodYPOK41azqq8vB3pUHSuog3bl4+jZmP/ANU/I0LX7+xtonnck/8AKDVvCXbzdi091jBaB1SrA3JJTaq+La6Gi47IRoQGYGfNTB9VcLx6O2Wb8h9RizqEtR4m5HwoLuFxNwFCEGYR2EuP7DTtbukGOvMekXuXoXzGbSov1a31lYnU5QrMYifhrRSXQcJW3YeH6NYi0xcOokAHNbMdnbdtDRNauA64iPui0o/5nqK3wkgBlsoBAIe7lAg7dpiBrB03qW9w/cuuydZC5YCcmAjUVXO+7RFC2yY6YXL2jjYnlmw5PuY1Wui1t17nvm8q+5bZq3a4HezBUtouZc4kDUbxPf4UGIwRtojuSwuAlYP2YBB7txTP6NZPZHbwmGjTFuT9kXXPwtVC/UHQ5io+19JPsggUSOx2lf8APeaIqgAJ7Z8Kmoy6S8sSYPB75HJ/u8Qfi8VDFgHWySP7lJ/5nNTgs3IIPKOdMVRfE7b7U1WNFBtZwzAxhm05lbA9+tQWXVSQto/8S1+Vs1ZCu06BQNNIHv50djq0OmpirnkZdOIa4mR/qwXxa6I91qqhxTqdFTyD3iPcRU+V7hk6L3D0RRM6oI0J15zTOyKmh0x90jRbUePXE+w3KpteedTan+6n3s1TrmbQkAeYFA15U5rp3kE1M7LkQ4u3SN0UeFq2PjUDZ5/eH8Fv/wAakbFhj6aAd2ZaX0q0u91PxL86ZmVQjyx7bXeV1x6kH/bQ3Hf+JcPk5Hwqtc4tanW6kc+0v5UJ4rhhteU+0/AVE5FaiWc0H5/KjXXkfaAKE2V2jT8VMMIh16sHxIAFYsdAi0bkD4+2lavrmHaTf6zj3CaYKBoAB4AVKqdyTruapGGg3k/VO3lzqFG7WpXUwGeVXwknsj11bW8ZjMBo2kDuqu4VhBBcHfmvrHdQhocJ402He4AoDnKi5hl1YnM2saDs+Yqfi/B2tNdu2hNzrFMxKubh7dnKNSAsN5msrAwhW3dE2GIVSxlrDE9kAn6h91dJ0m4swPVHRgDmKaEQACR3MeVelVYxjsjg283syMPirdp3DEtmR0yBetyMwEJcAETvofXUi8XslbVsrcAQIcptOUdkBGQH6kGNdiD4UHBbqozKMloPadEzHKC4ykAk8/8AGtDG46ylm2t27bOlpGdXVjbbtS5iZWcoPnXJeivZ7lI9JFMtcRi75Uv219AqCwORmOsyp35Gm/pEXHZs3xdAgPlXKGVSEb0tR8as8cxlqCti9ZtXvSzt1eUoHeVBOmnZkbkERR3uJ4Y3EViqIc+VxtnII6q4OQYEMvlFXcbFDG8TNxLK3cK2XMGCoyj9qNHADghkMiOYmmfpDdLsPopyZTbNsXFAXK0ntdXp3RQJxNLduyitZcJeZr3WAs9tSVIYQezIB9gq1iON2XxCuLt1QhfNZCsUvAliH+yQQRqdoqFsQ/TcSysLlvtE3Gs3cwGQOVbLlVBnAKjWocdisVczHqBlzdYGFu8VGZVDKIMZRlmfGpbXH7RBYsxvOpQHJdS2SpUqcp9DQakQppXOM2n1cXTnS2CQjjW3cJeF2X0tO/1Uf1C+hnLhcS05sqiMxAVxC94ltqhvulu0WWTchiDuBA0la2LnSLtftrDyFuW5swym3cgr6ZmVgjurHvOOqcW00yP2m3iD3c6w0kdE2077GJd4ldb0ryepVqH9YPyvgeSr8qz8dbhvVVeK9apx6PE6s+zpeEYu5cuZDeNwEGVMRpGugroMPatgEE6wef58q5Xg2AuW8QFuKbZyn0tPfXTWrdtZEgkqZ1HKvPVspbHppXcLtlW8gY6TGuoZ9fYaqcQw6rZf0s0adpp5Rzq610mQgPxqDHYeLTlvszWE9zpJbHJ3gJ1UHzLH4mhAH2F9lHiLik6HlUmHwbv6MctSQBrXu2Pn7lzo+8XgQqg5SNFFdEdTsNfBflWNgMC1rEKulwwfQBYRHhXQDC3mMLbf8LR768tb9Wx7KH6TjMZcK3HAC6MeQqL6S3ePZW5c4AzXLmcuhDwB1bnMI1YEDvqnf4BeEZUuPO+W2+ntFemMlY8sk7s7ocJxH8JlHgKNeC3z/VN/MQBVU4+7p+0YfzH8zUT3ix1Zj5E18/Oj6WSRqp0fxH2UUeDCfKk3R+93Zj43FA+NZQBjRY8z796ucJxIt3ke5cAUSSBqNqqmrmXTfZYs8BugHMLKCDqWHPvPKmbgR3bE2B4B1FWuLcVsNYuKjMxaPqkbGd65lFj0bXrI9+u1bdvBzjmfOxtHo6pEG7ZcEQZufLzpk4XlIzYiyFAgsWZmPISSNazAXIIJRahdLZgsxPkTp7qhqxrX+F4R9LmLtMO4rpUtng+EHoXrI0jS3yrD69Qeyk+MT76sA3W7gOY2NQppXuF4fTNiFABkZbY37x41XWxw8SDeusTqeyd+/aqTWF+u+p5A93hUbX7SnsrJG2k0LZm7aTCEdm5dHj1W+neRTX7GDHpPdbTUGB7IFYrvecaAgezlQrgp1uP6p9tNhZ9mqOIYEHSzdPKZBqyuIwzb274/mEe6sc37NucozHbTU1BiMQ76ICPVFQtjdu3MGv8AUM33mPsqtd4zYYG2uEGUgrIcgwd4MaVm2sBGruR4E0b4q2g0IJ+73UuModvg+CbV8NcB8b5P/bRXcHgLfo4UE/2rjmZ3GhFVDfd9gYnuAGtWbHDkjM57tyPhW88uzGlHo0ujxtXL4/8A5rSgI0NLsR/ZGdiIrdZECu/VWwVUkdgR8K5izjltSUJDBQJGp1NQnjeKuSpZiCNQQNjuNqmpbkKi29i+3SZh6AQeSDlVW5xzEPIJtFTuMg9lVUw8byPOja4ABGtcs0ju4R6Li4t1Ho2R5W0B+FA/GXHOPIJ8qpdYzba+2gGH1ltPcKZn2TKuia3xW+To5HqUfBasDiF873G9v+FUSyqdNdO80xuzoAal32XLHotXOIXP4j/iIqD6bdmOsufib51H9HMST/nypEAUuLLos6dyjz1olcfaX1CuCXpXe7k/CT+dWF6R4nKDmtgNIXsbkbzrXXQkcvkwOzzCebUSqZEIo75rjTx/FaZmUEj+HHrEnWtDg/Ebly4RdYZQs9kQfzpKhNK7JHEQcrI6HK0nVeegqK4TrLx5bmq2LY5OwCrMyqGbUDMY1FVG4bfP9auo5KBSEboTmovculV8W9tSLdj0bM686zbvAbmWesjxGk+6pL/Di1hWyZCwQZwWDamC2pj3UcLeQqqfCNUXLjaQq+oae2gfDmJa6B4CucbhLg6Yhh3aA7eqit8Ou/7S/sB/KmX2TWj0bWW0DPaffXWPZTDiEeioG2/51jcO4bfvL2b1w6sIAEaEjeNNu+qljgjus3LlwNJlWBB0MCrk9k1o9HUtfZj2rqKPvL3edB1Fs+leB05H5Vz39HVGvWNNDc4TluInWPDZ51P1QPHxpkXYVe3g6TrbazlUncSdar3OIvtsPLlXK9I8O1kJ1dy4SxIjMxPLQAb1WtdHce6dZ1d6O5jldvJGMmqqbfBHXj0dlbv2yYe9A7qmzWVOhDbwZmvLmZlMMXBG4bMCPMHavR+jXDL17C2gnaJtyBpJE76xUlCxuFW5bucQb6oEd+kHSqlziC73HC7ba153jcHcsu1u6ro6mGRjqs6xofGkmIIHz1rWkjDxHSPSeG43DMxVXJciYM8tTVq9xEAaQB7vbXEdEbue+g+tD7DlFdhj8BbWxclpOXY7A71znFKSR1pzbi5AHiSne4o8yKccQww1a+ntrhHdeRX2ijtQY1UiQIB8a7/Hj2eb5cujtv6Q4UbX7ZnaDNA/HbJ2urt41zeKwwAIjQejrtyFZmIxCoNT5a0+PHsfKl0dknE7M9q4CPAHlTPx/DrszHv7LVwh4msH3a1m3r+YzPqmZrLoQXk0sVN+EejP0osHYuQOeRjUI6R2ImW/CZrmBiFSzZJ0zBthvBG5qlxBwt1xMeEabVFSiPkz9Ho2G6J4IRnxLN92w4J79Sa6XhuH4bZUC3MjUM9l2YE85JrmUxl2ARYJHIy3zq3b4oiAPcdEAIJDJiI0OxIWK9KlDwzzOE1yjq7zYRxluHOO5rLe4zp6qwXwHDcNc6xsTcRWBVVKGNNTrvVnC/pFsPPZwymSACl4kgbNomgNVOMcSt44qOpw7rbzRF3qwc0akNB+r7zRtPkR2d0WMbieHsQBimUKq3yOrYygIhvKr/CuI4Atlt3Q7gMTNu4SMmjbnSNK5luHSZWwjtk6rLbvq7G2BAXIvxq7wO4LV25d+itad1ZDmt33BDsWJARTBEx5VlKC4Nyk5cmo3S3h7LrfYhgSB1L9oAgGJOuprO/XfDWZVL4iC+RV6tlXMrAQZ5SQPXVE4TCW1ti6MoQ9hrlvErBzh98gnUAeVWMbcw7vbuJdwjNae5cQriCkPdcXGMOIMFRA8608r5ItuCXGcT4aSxzX0y3TZaFWBcUZiNfjsaCxxrhloZiMTcACsSUBUZtVBgQG8N6pWcNZYMEtWL27MiYnOWYqVL5QJntGgdldSjYC+EZEVlU3QD1eisRHpeNZtBA7uzirLKpVbqqQCAFtqIOo09dR4hLDL2kvGPBJquvTe3aRVcC3CqAr4e/MAQNYg7VNium1hrRyX8GSw/duWtnXcNJ7Jo5J7GbPkp4q1hXAHV3ljQFRbH/uqT8LwpZXP0qVmP3X1onl4VSvdIVClowRA5LiZPqA1NY69NS7BEtW8xMLGcz5d9LUzN5LbY9FsW8NZVctpzmQMHhC0NuMx56VXvcQw/8ACuk+LqK5nBdL7ltcl1mTLp1ZtK6x45iD6q0MF0wsuwF0pkO5NlUgfeDmiklsacXySYrH4ViScKGJGUlrqyR3HTUVVXEYcW1tLh2RFYMoTExly7AGJC+ExXNcQ6WKl5reaYOWTZyyxaNNYynQhvGt67h8Uv1bDT9h7R9varTyebkWdcFfiPCsBfuPduYe6Xcyx+lsJMRO3cBWbj+C8OVYXC3gTPaXFFmHjlOjeRq5isdft+mir+E/Amqd3iJf0lU+oCsuUDSjO+5W4FwKzbxC3LWKUABhkxA6p+1oIYdk+6tbiHD7vV3AQSMrCVIYHloyyKpdZbbcEeRBHsNT2ECn9ldAM5RlLWyZ55dorhJJtM9EJuKaPPWwhhoVjp3GoOGWnDKMj6kfVbv8q9Msi657epBIGiqcs6A5dCfGpfoZO4NWVddEhh21uzkuruF7oZCBJCmN9d6zsdwe47AHbvCGvQreFjxprmUcqw67NrDezyzF8EuqeyjNvJyn3UsPwW+w/dMI5kRNenvfHKaiYVVX9FeG9nJDhDHDoMvaXMAp3151Q4lwi6bsi2SPCO6u6Fon4VMmDP8AjTW9D4y7D4ey9WozOOyvwFZ3Sy7OGYZmOq7iOdcXa4/ijlHW7DTKANhse+iucav3gVuOGXfYeqsqi1K5K1eLpyXohVsp0MaEe2ifiBAAyKYESZJpBJI8ifYKyzfM8vZXo8nhwzvD7mgvE2BkKoPeJB9oM1MOkF7vP47nzrBu4gg/4U9u8T3Uys73Ruvx+4dwD95nPxNRni7fYT31mXZA+JIqO7nBiNtxz8NKZWLo1043cGqgDxBYH3Gpl6R3u8/juf8AlWCxcAEiAaVy4w3ilmLo3H4/cb0lB82c/E0B4w32U99Yf0gjuojfbwpZi6NxOIs/ZIUAjlNCbhRlYbjUVmcPvkuB5/CtDHGFnuFLHirS/uxLDcauHkvvP51G/FnOnZ102NY+GvlmAOs0AxBJ9dMp7ro3eNr+zwx5m3qe+G0of1vc7rf4BUvHP3GE/uj/ANVc+MS3hW6keCRe25trxi9yyDyQUQ4ze71/CPnWOmIMwYFC2LYfZ9lcsprMjcXjN7vX8P8AjWjwLi+I6+3kNuQwMtbBAA3JE1yI4i/cv4avYXG3rY6xDHKYHspkfgqkvJ6zcxK5iREnu+Q2FR/TTBy6H1xr3TXl46UYknVl/AKkHSPFCJI/CK46Ejv8iJ6NcxLHn6xUJY85P5V5+OkuJjVhP3YqM9KcQfrj8IppSJrxPRVNSC3OwNeZt0oxHJ49Qpv6S4qNLreymjIuvE9TWydZkU4018K8qfpLi/47+75UH9IMUT++b3fKrosmvE17d1ZkovsFWOpt3DAAQkROsR4DvrNa4JMDmdO6l13OJ8JE/OvdVUGuNz5+WUk1cv4rANauZW+wxBGxEb1z2GsNccKi5mPIf412JvddbtqT+0VWUsdJDAZZrP4Nwa5YxCtcXNbgy6ftBBEaqDIrnCO6zeTnh1OFPLLlX/77nIYhSDrR4Y/2Z8e6rmM4ZdJLKjEEnaNp051ewfRXGlAyYZyp1klB7i00ex6TIt5lMnadJNTtiGadieZ0kU+OsOnZdSpB1B5Gn4bYvXCVs2mumdlQv8Nt6EK9y6QILT4b7c6C9dLHMTqa7HB9Asc8m5him0AtbU+oF9KvYv8ARfitclpjA/sGT4Q21YdRJ/6JmPPLq9xkeymroekHRfFWJa9YdQNzkOURvqNAPOufY1pNPdGizw6TdX1/Ctri+HKp2lKkg77Ed61DwvDPbdTkAI5gg5lMEyD4aV1fGwL2DfTVBmUkRMbkDeOVcnUWax4MU3GcZeLpHnWD/eL50yakd891aPCLQe5bt9WNSBn1nziYpcPswwf0SO0AIIB8QeVdG7K57zrulmCB4dw24oEizczQNxnXXxiuBC6V6Xxa+XwGCBQqFF9RIgMMynMB3a15kswY5b+2tveKZbbExSDUdxOcinvXSTry05VEXrJBstdHh8O30dpUxEyQY85rnSdK9XPT3reGNhjZE9SLQYCIyjcma0nY0mecYXAlgSD6I38e6hdWJkkkz7/VW7wPDCAZMsNu7kKyLwI33nXznWuMZXbRhCFrWCNx5699SDAjuFS227XqqyK0UpJw4eFC2D1gedaFRMYYeRqFKlrCyOW9GcMfD2VPZOh8zRGrYjZUxtsC5cyt2QxymSwOuwPOobbXD6I13mK0FW+bYUS9sktClSM3M+BqReD4rqzc6huqBjNKQG7t55iqlZGpNXduCnaLrqwIPL863uG9JSiZCgadnGj+XjWXxfhmIyKGSFthjoyMBMEyV1nzrn0vEEEHXlXSM2o2MOMZSTZ3vE7tl1Rmt9UzgkOGCiF5uJgTyneqOC4sFVmW4YBAg7kGe0J0MRqPEVW4Z0ha0Ay9W0gK1u6sg5TI1MwNaLA4jD/Qrlh7C/SGcNbvlwMqzqja7cvX4VmM6ivdf5OtWnRutNtr2rHRXUwl4jrQtwjWRnSfAkQYPhT21uMWRrlq3ZABREuph17wqrMnzJNcpir7NdJm1lYz2SAizuBrsPXT420+c58snUEOII2VhB2MVt25Rx0077/k7yz0NxWIuZrQtMipC5b6OQW2LQTOs791WcJ+j7iSsh0GUGSL0EnkRBqv+hnG2bOLcMwVryLbRRmOZgWbtfZgbTvNesdLOkKYLDm86ljIVEGmZzsJ5DxrGZk0l2UMH0efEYUW+IAG6pgOjHNlEZSSNCfAyK5TH/olQu1zrLa79rLlkf21HZJ8RFH0d/Sq1y8qYi0iI5Ch0LdkkwCQ266juPhXpuIsq6lWAKsIIOxB3FYa2N5V5PEn/RviSHa1fw90ITlyHUHluCJidCa59LQfDXCzAnKYBMAFgIJPfptyr3S1hcFhSVVVtliHOjGTEBp11jSvE8Twy0n0pEllzOLZOpiW21k8h41wlFRseXGxVllb5X15RyPArii/bHPPB7tAefPaosBDyzKSqjQbTO5B7xV3g3Dwl5GZbvZk6CNgZOo2oLVzUFJAOywNZOhAPfW5y22PSzYOLDW7aD6ikEFi3gMoPoDy3rjMEiEsHYqNpC5ufdXS2MYDCAbEjQattJ1E8u/yisq/YTO0EJqezBgeGtWE7K25pcWMq+Ndwddxz8YpiK17WAVzAOZu4CTXY8E/R5ZdC2IxS2mI7KDtEff7vKszxEYLdP8Ahs1kbPO8PcUK0iSdB4eNbnDx+xPl+VdTif0fWEIy4xH/AN0/xUEVbw3QtApX6XaAPetwED1rvVhioN+fvF/g1GNjnuF8NxQtLcXCuyqpJeU9HefS0Fc2b+aIEAma9o4f0VsfRmsdehDjKLgEuB6xvWYP0T4UbYtvUF+dcI4mkm7ssqb2seYoutSgeNenD9FmH/2w+xfnUDfo9wY0+nMCNxlHyrosTSf6Xf6GMsujzn10L716Un6M7Dzkx4IHeF+dRv8AoqXljrfr/wDdcHj6Cdm2vs/wayM84Wka9G/0WoozPjkAHcAfzpv9HmE/+w18FFbhjaUn/Tf+H+CODPOsN0luJaFpVUATDSZ1591X+HdIMZdQWBdPUs2Z1AUmZBz/AOTXNYO0C0sSsaiFza8pHdXT8NxN8XUuW3VSs6iwRvoQcikEeYr3HO6Og4vwdraHrbzXQRMqpCMrkRttpOp3IrzrLl0PIkT3xXoeN4dir6QnVINvrrodYhhMAyQPE1m4noViGWMuFB+0ucNPfJ0qXIcnbvp9bUd0kfCtOzwq4Cqm2cz6qsAl45qAfjWjg+gOIDAt1ZAO2dhryMgTW9/RR7j57x15st66T6tBFBc4Ti9wi5lZGRkAUqwAOnM1o8M4Fib6B7dqVMgMSqeZ11jxrs7nQfCsZbrSe83CT76v2OAW0AC3L8DQDrWiB4UQuUcdw/GZ7d2wuGsuiKgNtjoV+scy6trvUGPXjF8BL5W9bVs0B7e45zA13rp7KBRAn1kk++p7eJZfRYjyNBucFjOC4rQdQTy7OUQO86wTVteK8Zdx14ulZGZkCZoHIANEnvrt7fE7o2c+78xUn64vH+s9y/KguzCwNq68jrsVZVjJRyhn+Ygx6qtYPoZaXN2nuZpBl7fOJ2gjuq5exLt6Rn1AfCoIrm6SfJW78oj/AKIW1R1tr1ef6xyOwjaCzGN+VYDdAbYEHEAHvKajwBU10ZSmy1NL2XP6Me90Qt5w1u/zElx2gB9nLA27xUf+j+01zM2KkEyw+tPnFboWKKKqpteRmXRTPBLdiFw+RlO59FvXIM+2nNlqtUq1lJcqFDzHup/UfdVommJplJcrAjuPsFMWHd8KsGmIq2FyDOO6i62jKillpYoBuDupgR3CjK0JFLC4QYd1OXHdQFaA2v7TDyIpYXJlw6DZVHkBUqIANhSpUMhMN6iY0qVChk1ExpUqpAZ1PnUiUqVUoPIUKbnypqVAWLIqVqelQAnahalSoiD0IOtKlQDtTU1KgHpGlSqAE0xpUqoGJpqVKoUE7UlpqVCiakaVKhBmohSpVQf/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solidFill>
                <a:srgbClr val="FFFFFF"/>
              </a:solidFill>
            </a:endParaRPr>
          </a:p>
        </p:txBody>
      </p:sp>
      <p:sp>
        <p:nvSpPr>
          <p:cNvPr id="8" name="AutoShape 8" descr="data:image/jpeg;base64,/9j/4AAQSkZJRgABAQAAAQABAAD/2wCEAAkGBxQTEhUUExQWFRUVFxgVFhUWGBYYFhcXFRcYFxQVFxcYHCggGBwlHBUVITEiJSkrLi4uFx8zODMsNygtLisBCgoKDg0OGxAQGy8kICQsLCwsLCwsLCwsLCwsLCwsLCwsLCw0LCwsLCwsLCwsLCwsLCwsLCwsLCwsLCwsLCwsLP/AABEIANIA8AMBIgACEQEDEQH/xAAbAAABBQEBAAAAAAAAAAAAAAACAAEDBAUGB//EAEoQAAIBAgQCBgYGBgYKAwEAAAECEQADBBIhMQVBBhMiUWFxMoGRobHRFEJScpLBBxUjM1OCFkNic+HwFzRUg5OissLS8URVYyT/xAAaAQEBAQEBAQEAAAAAAAAAAAAAAQIDBAUG/8QALBEAAgECBgIBAwMFAAAAAAAAAAECAxEEEhMhMVFBYRRxgdEyQpEiI8Hh8P/aAAwDAQACEQMRAD8A2op4oopRX6E+MDFPFEBSigAilFHFKKEAilFHFKKAGKaKOKUUAMUooopUAMUoo4pRUKBSoopRQAxTRRxSigBimijimoAYpRRRSigAilFHFKKACKUUUUoqACKaKkilFABFNFHFKKFJYpRRRTgUIBFKKOKUUAMUooopRQAxSiiy0+WgAilFHFLLQARSijy02WgBilFHFNFADFKKKKUUAEUoo4pRQARSiiilFADFNFHFKKACKUUcU0UAMUooopooAYpRRRSihQIpRRxTEUBNFPFFFPFCARSijillqACKUVJFKKACKWWjikRQARSijilFABFPFFFKKXAGWlFGBT5PClwRxTRUhFCzAbkDzIpcAxTRQDF2/wCIn4l+dPaxCMSFdWI1IBnSpmRbMKKUUcU0VSAxTRRxSigAilFHFNFABFKKOKUUKBFNFHFIigAilFHFNFLgsRSijilFS4AiniiilFQAxSijilFLgCKzf1hc/hLE/bPtMLWrFZGWJjnPL868eMrSp2ys9mEowqXzDHG3iYC218yx+VJ8VdyzNseOVvnSuX8pGm+23ypLcYnRTr7tfKvA8XVfk9ywtLoBLl8yTcHqtj8zUQ69jrduARplVRJnaOVXT3a+0+veq/EMV1al8phdSFgmO/Wsa9V/uZrQpL9qAS1cYAM10HmucH2ELrStYDxc90ux901DhcZ1zkDMCIYzEDNqIArTw6xoDp3yBUlUn5bLGnT8JfwZ/wCrkI1UExrOYnz1NS/QFgdhfYDU9kCTqT8fZRNt4Dz99c3Js6WRAuGA2CgeC/Kjt2ZOnZjZoiD3+XhUgXQGB+VRYu8bYzBS2okDcjnGvKkb325DtZ34Cu8WRGCXAwbnAlfMHuqfC4+3cMK2vcRB9nOosVhlvJ5bHWQeYM+W1ctjOstGVgMhnX8jX0qWMk+T51XCRXB28UiKpcP4rbuIGLIrcwWUa+RNSXeJ2V9K6g/mB+FfQU01yeDK1sWYpoql+vMN/GT2n5UD8ew4+vPkrH8qmpHsuSXRoRTRWYOkVjvf8D/KmHHkPo27r/dQ1nVh2XTl0akU0Vm/rdp/1bER3m2RrTNxd+WHb+a5bX4mprw7Loz6NMimisr9bXf9nH/Hs/Oo24te5W7Q+9dn/pFT5FPsujPo6WP8yKje+g3dB5sBWE7YUmfoziY2CkTz9NxQXWw49HCg/eFr8ia8rxsej0LBSZuNj7I3u2/xr86rHjuGBjr0nzms+ziUH/xlHd+0Qe4WjUqY5ywy2rajxJPvCis/O9GvhMuPxqwPrz91WPwFDb43abZbx8rNz5VCnFXP1bMxy687fz1UuY/EE6sgH3GIHtfWs/OZpYE1LnFI2s32/wB2w+NZ4xNznh7g1+vkX4tUnDrt+4wRDbZm2y2V95J0FQ3bjMWIuTkYq4AtgqwMbZTodYPOK41azqq8vB3pUHSuog3bl4+jZmP/ANU/I0LX7+xtonnck/8AKDVvCXbzdi091jBaB1SrA3JJTaq+La6Gi47IRoQGYGfNTB9VcLx6O2Wb8h9RizqEtR4m5HwoLuFxNwFCEGYR2EuP7DTtbukGOvMekXuXoXzGbSov1a31lYnU5QrMYifhrRSXQcJW3YeH6NYi0xcOokAHNbMdnbdtDRNauA64iPui0o/5nqK3wkgBlsoBAIe7lAg7dpiBrB03qW9w/cuuydZC5YCcmAjUVXO+7RFC2yY6YXL2jjYnlmw5PuY1Wui1t17nvm8q+5bZq3a4HezBUtouZc4kDUbxPf4UGIwRtojuSwuAlYP2YBB7txTP6NZPZHbwmGjTFuT9kXXPwtVC/UHQ5io+19JPsggUSOx2lf8APeaIqgAJ7Z8Kmoy6S8sSYPB75HJ/u8Qfi8VDFgHWySP7lJ/5nNTgs3IIPKOdMVRfE7b7U1WNFBtZwzAxhm05lbA9+tQWXVSQto/8S1+Vs1ZCu06BQNNIHv50djq0OmpirnkZdOIa4mR/qwXxa6I91qqhxTqdFTyD3iPcRU+V7hk6L3D0RRM6oI0J15zTOyKmh0x90jRbUePXE+w3KpteedTan+6n3s1TrmbQkAeYFA15U5rp3kE1M7LkQ4u3SN0UeFq2PjUDZ5/eH8Fv/wAakbFhj6aAd2ZaX0q0u91PxL86ZmVQjyx7bXeV1x6kH/bQ3Hf+JcPk5Hwqtc4tanW6kc+0v5UJ4rhhteU+0/AVE5FaiWc0H5/KjXXkfaAKE2V2jT8VMMIh16sHxIAFYsdAi0bkD4+2lavrmHaTf6zj3CaYKBoAB4AVKqdyTruapGGg3k/VO3lzqFG7WpXUwGeVXwknsj11bW8ZjMBo2kDuqu4VhBBcHfmvrHdQhocJ402He4AoDnKi5hl1YnM2saDs+Yqfi/B2tNdu2hNzrFMxKubh7dnKNSAsN5msrAwhW3dE2GIVSxlrDE9kAn6h91dJ0m4swPVHRgDmKaEQACR3MeVelVYxjsjg283syMPirdp3DEtmR0yBetyMwEJcAETvofXUi8XslbVsrcAQIcptOUdkBGQH6kGNdiD4UHBbqozKMloPadEzHKC4ykAk8/8AGtDG46ylm2t27bOlpGdXVjbbtS5iZWcoPnXJeivZ7lI9JFMtcRi75Uv219AqCwORmOsyp35Gm/pEXHZs3xdAgPlXKGVSEb0tR8as8cxlqCti9ZtXvSzt1eUoHeVBOmnZkbkERR3uJ4Y3EViqIc+VxtnII6q4OQYEMvlFXcbFDG8TNxLK3cK2XMGCoyj9qNHADghkMiOYmmfpDdLsPopyZTbNsXFAXK0ntdXp3RQJxNLduyitZcJeZr3WAs9tSVIYQezIB9gq1iON2XxCuLt1QhfNZCsUvAliH+yQQRqdoqFsQ/TcSysLlvtE3Gs3cwGQOVbLlVBnAKjWocdisVczHqBlzdYGFu8VGZVDKIMZRlmfGpbXH7RBYsxvOpQHJdS2SpUqcp9DQakQppXOM2n1cXTnS2CQjjW3cJeF2X0tO/1Uf1C+hnLhcS05sqiMxAVxC94ltqhvulu0WWTchiDuBA0la2LnSLtftrDyFuW5swym3cgr6ZmVgjurHvOOqcW00yP2m3iD3c6w0kdE2077GJd4ldb0ryepVqH9YPyvgeSr8qz8dbhvVVeK9apx6PE6s+zpeEYu5cuZDeNwEGVMRpGugroMPatgEE6wef58q5Xg2AuW8QFuKbZyn0tPfXTWrdtZEgkqZ1HKvPVspbHppXcLtlW8gY6TGuoZ9fYaqcQw6rZf0s0adpp5Rzq610mQgPxqDHYeLTlvszWE9zpJbHJ3gJ1UHzLH4mhAH2F9lHiLik6HlUmHwbv6MctSQBrXu2Pn7lzo+8XgQqg5SNFFdEdTsNfBflWNgMC1rEKulwwfQBYRHhXQDC3mMLbf8LR768tb9Wx7KH6TjMZcK3HAC6MeQqL6S3ePZW5c4AzXLmcuhDwB1bnMI1YEDvqnf4BeEZUuPO+W2+ntFemMlY8sk7s7ocJxH8JlHgKNeC3z/VN/MQBVU4+7p+0YfzH8zUT3ix1Zj5E18/Oj6WSRqp0fxH2UUeDCfKk3R+93Zj43FA+NZQBjRY8z796ucJxIt3ke5cAUSSBqNqqmrmXTfZYs8BugHMLKCDqWHPvPKmbgR3bE2B4B1FWuLcVsNYuKjMxaPqkbGd65lFj0bXrI9+u1bdvBzjmfOxtHo6pEG7ZcEQZufLzpk4XlIzYiyFAgsWZmPISSNazAXIIJRahdLZgsxPkTp7qhqxrX+F4R9LmLtMO4rpUtng+EHoXrI0jS3yrD69Qeyk+MT76sA3W7gOY2NQppXuF4fTNiFABkZbY37x41XWxw8SDeusTqeyd+/aqTWF+u+p5A93hUbX7SnsrJG2k0LZm7aTCEdm5dHj1W+neRTX7GDHpPdbTUGB7IFYrvecaAgezlQrgp1uP6p9tNhZ9mqOIYEHSzdPKZBqyuIwzb274/mEe6sc37NucozHbTU1BiMQ76ICPVFQtjdu3MGv8AUM33mPsqtd4zYYG2uEGUgrIcgwd4MaVm2sBGruR4E0b4q2g0IJ+73UuModvg+CbV8NcB8b5P/bRXcHgLfo4UE/2rjmZ3GhFVDfd9gYnuAGtWbHDkjM57tyPhW88uzGlHo0ujxtXL4/8A5rSgI0NLsR/ZGdiIrdZECu/VWwVUkdgR8K5izjltSUJDBQJGp1NQnjeKuSpZiCNQQNjuNqmpbkKi29i+3SZh6AQeSDlVW5xzEPIJtFTuMg9lVUw8byPOja4ABGtcs0ju4R6Li4t1Ho2R5W0B+FA/GXHOPIJ8qpdYzba+2gGH1ltPcKZn2TKuia3xW+To5HqUfBasDiF873G9v+FUSyqdNdO80xuzoAal32XLHotXOIXP4j/iIqD6bdmOsufib51H9HMST/nypEAUuLLos6dyjz1olcfaX1CuCXpXe7k/CT+dWF6R4nKDmtgNIXsbkbzrXXQkcvkwOzzCebUSqZEIo75rjTx/FaZmUEj+HHrEnWtDg/Ebly4RdYZQs9kQfzpKhNK7JHEQcrI6HK0nVeegqK4TrLx5bmq2LY5OwCrMyqGbUDMY1FVG4bfP9auo5KBSEboTmovculV8W9tSLdj0bM686zbvAbmWesjxGk+6pL/Di1hWyZCwQZwWDamC2pj3UcLeQqqfCNUXLjaQq+oae2gfDmJa6B4CucbhLg6Yhh3aA7eqit8Ou/7S/sB/KmX2TWj0bWW0DPaffXWPZTDiEeioG2/51jcO4bfvL2b1w6sIAEaEjeNNu+qljgjus3LlwNJlWBB0MCrk9k1o9HUtfZj2rqKPvL3edB1Fs+leB05H5Vz39HVGvWNNDc4TluInWPDZ51P1QPHxpkXYVe3g6TrbazlUncSdar3OIvtsPLlXK9I8O1kJ1dy4SxIjMxPLQAb1WtdHce6dZ1d6O5jldvJGMmqqbfBHXj0dlbv2yYe9A7qmzWVOhDbwZmvLmZlMMXBG4bMCPMHavR+jXDL17C2gnaJtyBpJE76xUlCxuFW5bucQb6oEd+kHSqlziC73HC7ba153jcHcsu1u6ro6mGRjqs6xofGkmIIHz1rWkjDxHSPSeG43DMxVXJciYM8tTVq9xEAaQB7vbXEdEbue+g+tD7DlFdhj8BbWxclpOXY7A71znFKSR1pzbi5AHiSne4o8yKccQww1a+ntrhHdeRX2ijtQY1UiQIB8a7/Hj2eb5cujtv6Q4UbX7ZnaDNA/HbJ2urt41zeKwwAIjQejrtyFZmIxCoNT5a0+PHsfKl0dknE7M9q4CPAHlTPx/DrszHv7LVwh4msH3a1m3r+YzPqmZrLoQXk0sVN+EejP0osHYuQOeRjUI6R2ImW/CZrmBiFSzZJ0zBthvBG5qlxBwt1xMeEabVFSiPkz9Ho2G6J4IRnxLN92w4J79Sa6XhuH4bZUC3MjUM9l2YE85JrmUxl2ARYJHIy3zq3b4oiAPcdEAIJDJiI0OxIWK9KlDwzzOE1yjq7zYRxluHOO5rLe4zp6qwXwHDcNc6xsTcRWBVVKGNNTrvVnC/pFsPPZwymSACl4kgbNomgNVOMcSt44qOpw7rbzRF3qwc0akNB+r7zRtPkR2d0WMbieHsQBimUKq3yOrYygIhvKr/CuI4Atlt3Q7gMTNu4SMmjbnSNK5luHSZWwjtk6rLbvq7G2BAXIvxq7wO4LV25d+itad1ZDmt33BDsWJARTBEx5VlKC4Nyk5cmo3S3h7LrfYhgSB1L9oAgGJOuprO/XfDWZVL4iC+RV6tlXMrAQZ5SQPXVE4TCW1ti6MoQ9hrlvErBzh98gnUAeVWMbcw7vbuJdwjNae5cQriCkPdcXGMOIMFRA8608r5ItuCXGcT4aSxzX0y3TZaFWBcUZiNfjsaCxxrhloZiMTcACsSUBUZtVBgQG8N6pWcNZYMEtWL27MiYnOWYqVL5QJntGgdldSjYC+EZEVlU3QD1eisRHpeNZtBA7uzirLKpVbqqQCAFtqIOo09dR4hLDL2kvGPBJquvTe3aRVcC3CqAr4e/MAQNYg7VNium1hrRyX8GSw/duWtnXcNJ7Jo5J7GbPkp4q1hXAHV3ljQFRbH/uqT8LwpZXP0qVmP3X1onl4VSvdIVClowRA5LiZPqA1NY69NS7BEtW8xMLGcz5d9LUzN5LbY9FsW8NZVctpzmQMHhC0NuMx56VXvcQw/8ACuk+LqK5nBdL7ltcl1mTLp1ZtK6x45iD6q0MF0wsuwF0pkO5NlUgfeDmiklsacXySYrH4ViScKGJGUlrqyR3HTUVVXEYcW1tLh2RFYMoTExly7AGJC+ExXNcQ6WKl5reaYOWTZyyxaNNYynQhvGt67h8Uv1bDT9h7R9varTyebkWdcFfiPCsBfuPduYe6Xcyx+lsJMRO3cBWbj+C8OVYXC3gTPaXFFmHjlOjeRq5isdft+mir+E/Amqd3iJf0lU+oCsuUDSjO+5W4FwKzbxC3LWKUABhkxA6p+1oIYdk+6tbiHD7vV3AQSMrCVIYHloyyKpdZbbcEeRBHsNT2ECn9ldAM5RlLWyZ55dorhJJtM9EJuKaPPWwhhoVjp3GoOGWnDKMj6kfVbv8q9Msi657epBIGiqcs6A5dCfGpfoZO4NWVddEhh21uzkuruF7oZCBJCmN9d6zsdwe47AHbvCGvQreFjxprmUcqw67NrDezyzF8EuqeyjNvJyn3UsPwW+w/dMI5kRNenvfHKaiYVVX9FeG9nJDhDHDoMvaXMAp3151Q4lwi6bsi2SPCO6u6Fon4VMmDP8AjTW9D4y7D4ey9WozOOyvwFZ3Sy7OGYZmOq7iOdcXa4/ijlHW7DTKANhse+iucav3gVuOGXfYeqsqi1K5K1eLpyXohVsp0MaEe2ifiBAAyKYESZJpBJI8ifYKyzfM8vZXo8nhwzvD7mgvE2BkKoPeJB9oM1MOkF7vP47nzrBu4gg/4U9u8T3Uys73Ruvx+4dwD95nPxNRni7fYT31mXZA+JIqO7nBiNtxz8NKZWLo1043cGqgDxBYH3Gpl6R3u8/juf8AlWCxcAEiAaVy4w3ilmLo3H4/cb0lB82c/E0B4w32U99Yf0gjuojfbwpZi6NxOIs/ZIUAjlNCbhRlYbjUVmcPvkuB5/CtDHGFnuFLHirS/uxLDcauHkvvP51G/FnOnZ102NY+GvlmAOs0AxBJ9dMp7ro3eNr+zwx5m3qe+G0of1vc7rf4BUvHP3GE/uj/ANVc+MS3hW6keCRe25trxi9yyDyQUQ4ze71/CPnWOmIMwYFC2LYfZ9lcsprMjcXjN7vX8P8AjWjwLi+I6+3kNuQwMtbBAA3JE1yI4i/cv4avYXG3rY6xDHKYHspkfgqkvJ6zcxK5iREnu+Q2FR/TTBy6H1xr3TXl46UYknVl/AKkHSPFCJI/CK46Ejv8iJ6NcxLHn6xUJY85P5V5+OkuJjVhP3YqM9KcQfrj8IppSJrxPRVNSC3OwNeZt0oxHJ49Qpv6S4qNLreymjIuvE9TWydZkU4018K8qfpLi/47+75UH9IMUT++b3fKrosmvE17d1ZkovsFWOpt3DAAQkROsR4DvrNa4JMDmdO6l13OJ8JE/OvdVUGuNz5+WUk1cv4rANauZW+wxBGxEb1z2GsNccKi5mPIf412JvddbtqT+0VWUsdJDAZZrP4Nwa5YxCtcXNbgy6ftBBEaqDIrnCO6zeTnh1OFPLLlX/77nIYhSDrR4Y/2Z8e6rmM4ZdJLKjEEnaNp051ewfRXGlAyYZyp1klB7i00ex6TIt5lMnadJNTtiGadieZ0kU+OsOnZdSpB1B5Gn4bYvXCVs2mumdlQv8Nt6EK9y6QILT4b7c6C9dLHMTqa7HB9Asc8m5him0AtbU+oF9KvYv8ARfitclpjA/sGT4Q21YdRJ/6JmPPLq9xkeymroekHRfFWJa9YdQNzkOURvqNAPOufY1pNPdGizw6TdX1/Ctri+HKp2lKkg77Ed61DwvDPbdTkAI5gg5lMEyD4aV1fGwL2DfTVBmUkRMbkDeOVcnUWax4MU3GcZeLpHnWD/eL50yakd891aPCLQe5bt9WNSBn1nziYpcPswwf0SO0AIIB8QeVdG7K57zrulmCB4dw24oEizczQNxnXXxiuBC6V6Xxa+XwGCBQqFF9RIgMMynMB3a15kswY5b+2tveKZbbExSDUdxOcinvXSTry05VEXrJBstdHh8O30dpUxEyQY85rnSdK9XPT3reGNhjZE9SLQYCIyjcma0nY0mecYXAlgSD6I38e6hdWJkkkz7/VW7wPDCAZMsNu7kKyLwI33nXznWuMZXbRhCFrWCNx5699SDAjuFS227XqqyK0UpJw4eFC2D1gedaFRMYYeRqFKlrCyOW9GcMfD2VPZOh8zRGrYjZUxtsC5cyt2QxymSwOuwPOobbXD6I13mK0FW+bYUS9sktClSM3M+BqReD4rqzc6huqBjNKQG7t55iqlZGpNXduCnaLrqwIPL863uG9JSiZCgadnGj+XjWXxfhmIyKGSFthjoyMBMEyV1nzrn0vEEEHXlXSM2o2MOMZSTZ3vE7tl1Rmt9UzgkOGCiF5uJgTyneqOC4sFVmW4YBAg7kGe0J0MRqPEVW4Z0ha0Ay9W0gK1u6sg5TI1MwNaLA4jD/Qrlh7C/SGcNbvlwMqzqja7cvX4VmM6ivdf5OtWnRutNtr2rHRXUwl4jrQtwjWRnSfAkQYPhT21uMWRrlq3ZABREuph17wqrMnzJNcpir7NdJm1lYz2SAizuBrsPXT420+c58snUEOII2VhB2MVt25Rx0077/k7yz0NxWIuZrQtMipC5b6OQW2LQTOs791WcJ+j7iSsh0GUGSL0EnkRBqv+hnG2bOLcMwVryLbRRmOZgWbtfZgbTvNesdLOkKYLDm86ljIVEGmZzsJ5DxrGZk0l2UMH0efEYUW+IAG6pgOjHNlEZSSNCfAyK5TH/olQu1zrLa79rLlkf21HZJ8RFH0d/Sq1y8qYi0iI5Ch0LdkkwCQ266juPhXpuIsq6lWAKsIIOxB3FYa2N5V5PEn/RviSHa1fw90ITlyHUHluCJidCa59LQfDXCzAnKYBMAFgIJPfptyr3S1hcFhSVVVtliHOjGTEBp11jSvE8Twy0n0pEllzOLZOpiW21k8h41wlFRseXGxVllb5X15RyPArii/bHPPB7tAefPaosBDyzKSqjQbTO5B7xV3g3Dwl5GZbvZk6CNgZOo2oLVzUFJAOywNZOhAPfW5y22PSzYOLDW7aD6ikEFi3gMoPoDy3rjMEiEsHYqNpC5ufdXS2MYDCAbEjQattJ1E8u/yisq/YTO0EJqezBgeGtWE7K25pcWMq+Ndwddxz8YpiK17WAVzAOZu4CTXY8E/R5ZdC2IxS2mI7KDtEff7vKszxEYLdP8Ahs1kbPO8PcUK0iSdB4eNbnDx+xPl+VdTif0fWEIy4xH/AN0/xUEVbw3QtApX6XaAPetwED1rvVhioN+fvF/g1GNjnuF8NxQtLcXCuyqpJeU9HefS0Fc2b+aIEAma9o4f0VsfRmsdehDjKLgEuB6xvWYP0T4UbYtvUF+dcI4mkm7ssqb2seYoutSgeNenD9FmH/2w+xfnUDfo9wY0+nMCNxlHyrosTSf6Xf6GMsujzn10L716Un6M7Dzkx4IHeF+dRv8AoqXljrfr/wDdcHj6Cdm2vs/wayM84Wka9G/0WoozPjkAHcAfzpv9HmE/+w18FFbhjaUn/Tf+H+CODPOsN0luJaFpVUATDSZ1591X+HdIMZdQWBdPUs2Z1AUmZBz/AOTXNYO0C0sSsaiFza8pHdXT8NxN8XUuW3VSs6iwRvoQcikEeYr3HO6Og4vwdraHrbzXQRMqpCMrkRttpOp3IrzrLl0PIkT3xXoeN4dir6QnVINvrrodYhhMAyQPE1m4noViGWMuFB+0ucNPfJ0qXIcnbvp9bUd0kfCtOzwq4Cqm2cz6qsAl45qAfjWjg+gOIDAt1ZAO2dhryMgTW9/RR7j57x15st66T6tBFBc4Ti9wi5lZGRkAUqwAOnM1o8M4Fib6B7dqVMgMSqeZ11jxrs7nQfCsZbrSe83CT76v2OAW0AC3L8DQDrWiB4UQuUcdw/GZ7d2wuGsuiKgNtjoV+scy6trvUGPXjF8BL5W9bVs0B7e45zA13rp7KBRAn1kk++p7eJZfRYjyNBucFjOC4rQdQTy7OUQO86wTVteK8Zdx14ulZGZkCZoHIANEnvrt7fE7o2c+78xUn64vH+s9y/KguzCwNq68jrsVZVjJRyhn+Ygx6qtYPoZaXN2nuZpBl7fOJ2gjuq5exLt6Rn1AfCoIrm6SfJW78oj/AKIW1R1tr1ef6xyOwjaCzGN+VYDdAbYEHEAHvKajwBU10ZSmy1NL2XP6Me90Qt5w1u/zElx2gB9nLA27xUf+j+01zM2KkEyw+tPnFboWKKKqpteRmXRTPBLdiFw+RlO59FvXIM+2nNlqtUq1lJcqFDzHup/UfdVommJplJcrAjuPsFMWHd8KsGmIq2FyDOO6i62jKillpYoBuDupgR3CjK0JFLC4QYd1OXHdQFaA2v7TDyIpYXJlw6DZVHkBUqIANhSpUMhMN6iY0qVChk1ExpUqpAZ1PnUiUqVUoPIUKbnypqVAWLIqVqelQAnahalSoiD0IOtKlQDtTU1KgHpGlSqAE0xpUqoGJpqVKoUE7UlpqVCiakaVKhBmohSpVQf/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solidFill>
                <a:srgbClr val="FFFFFF"/>
              </a:solidFill>
            </a:endParaRPr>
          </a:p>
        </p:txBody>
      </p:sp>
      <p:sp>
        <p:nvSpPr>
          <p:cNvPr id="9" name="AutoShape 10" descr="data:image/jpeg;base64,/9j/4AAQSkZJRgABAQAAAQABAAD/2wCEAAkGBxQTEhUUExQWFRUVFxgVFhUWGBYYFhcXFRcYFxQVFxcYHCggGBwlHBUVITEiJSkrLi4uFx8zODMsNygtLisBCgoKDg0OGxAQGy8kICQsLCwsLCwsLCwsLCwsLCwsLCwsLCw0LCwsLCwsLCwsLCwsLCwsLCwsLCwsLCwsLCwsLP/AABEIANIA8AMBIgACEQEDEQH/xAAbAAABBQEBAAAAAAAAAAAAAAACAAEDBAUGB//EAEoQAAIBAgQCBgYGBgYKAwEAAAECEQADBBIhMQVBBhMiUWFxMoGRobHRFEJScpLBBxUjM1OCFkNic+HwFzRUg5OissLS8URVYyT/xAAaAQEBAQEBAQEAAAAAAAAAAAAAAQIDBAUG/8QALBEAAgECBgIBAwMFAAAAAAAAAAECAxEEEhMhMVFBYRRxgdEyQpEiI8Hh8P/aAAwDAQACEQMRAD8A2op4oopRX6E+MDFPFEBSigAilFHFKKEAilFHFKKAGKaKOKUUAMUooopUAMUoo4pRUKBSoopRQAxTRRxSigBimijimoAYpRRRSigAilFHFKKACKUUUUoqACKaKkilFABFNFHFKKFJYpRRRTgUIBFKKOKUUAMUooopRQAxSiiy0+WgAilFHFLLQARSijy02WgBilFHFNFADFKKKKUUAEUoo4pRQARSiiilFADFNFHFKKACKUUcU0UAMUooopooAYpRRRSihQIpRRxTEUBNFPFFFPFCARSijillqACKUVJFKKACKWWjikRQARSijilFABFPFFFKKXAGWlFGBT5PClwRxTRUhFCzAbkDzIpcAxTRQDF2/wCIn4l+dPaxCMSFdWI1IBnSpmRbMKKUUcU0VSAxTRRxSigAilFHFNFABFKKOKUUKBFNFHFIigAilFHFNFLgsRSijilFS4AiniiilFQAxSijilFLgCKzf1hc/hLE/bPtMLWrFZGWJjnPL868eMrSp2ys9mEowqXzDHG3iYC218yx+VJ8VdyzNseOVvnSuX8pGm+23ypLcYnRTr7tfKvA8XVfk9ywtLoBLl8yTcHqtj8zUQ69jrduARplVRJnaOVXT3a+0+veq/EMV1al8phdSFgmO/Wsa9V/uZrQpL9qAS1cYAM10HmucH2ELrStYDxc90ux901DhcZ1zkDMCIYzEDNqIArTw6xoDp3yBUlUn5bLGnT8JfwZ/wCrkI1UExrOYnz1NS/QFgdhfYDU9kCTqT8fZRNt4Dz99c3Js6WRAuGA2CgeC/Kjt2ZOnZjZoiD3+XhUgXQGB+VRYu8bYzBS2okDcjnGvKkb325DtZ34Cu8WRGCXAwbnAlfMHuqfC4+3cMK2vcRB9nOosVhlvJ5bHWQeYM+W1ctjOstGVgMhnX8jX0qWMk+T51XCRXB28UiKpcP4rbuIGLIrcwWUa+RNSXeJ2V9K6g/mB+FfQU01yeDK1sWYpoql+vMN/GT2n5UD8ew4+vPkrH8qmpHsuSXRoRTRWYOkVjvf8D/KmHHkPo27r/dQ1nVh2XTl0akU0Vm/rdp/1bER3m2RrTNxd+WHb+a5bX4mprw7Loz6NMimisr9bXf9nH/Hs/Oo24te5W7Q+9dn/pFT5FPsujPo6WP8yKje+g3dB5sBWE7YUmfoziY2CkTz9NxQXWw49HCg/eFr8ia8rxsej0LBSZuNj7I3u2/xr86rHjuGBjr0nzms+ziUH/xlHd+0Qe4WjUqY5ywy2rajxJPvCis/O9GvhMuPxqwPrz91WPwFDb43abZbx8rNz5VCnFXP1bMxy687fz1UuY/EE6sgH3GIHtfWs/OZpYE1LnFI2s32/wB2w+NZ4xNznh7g1+vkX4tUnDrt+4wRDbZm2y2V95J0FQ3bjMWIuTkYq4AtgqwMbZTodYPOK41azqq8vB3pUHSuog3bl4+jZmP/ANU/I0LX7+xtonnck/8AKDVvCXbzdi091jBaB1SrA3JJTaq+La6Gi47IRoQGYGfNTB9VcLx6O2Wb8h9RizqEtR4m5HwoLuFxNwFCEGYR2EuP7DTtbukGOvMekXuXoXzGbSov1a31lYnU5QrMYifhrRSXQcJW3YeH6NYi0xcOokAHNbMdnbdtDRNauA64iPui0o/5nqK3wkgBlsoBAIe7lAg7dpiBrB03qW9w/cuuydZC5YCcmAjUVXO+7RFC2yY6YXL2jjYnlmw5PuY1Wui1t17nvm8q+5bZq3a4HezBUtouZc4kDUbxPf4UGIwRtojuSwuAlYP2YBB7txTP6NZPZHbwmGjTFuT9kXXPwtVC/UHQ5io+19JPsggUSOx2lf8APeaIqgAJ7Z8Kmoy6S8sSYPB75HJ/u8Qfi8VDFgHWySP7lJ/5nNTgs3IIPKOdMVRfE7b7U1WNFBtZwzAxhm05lbA9+tQWXVSQto/8S1+Vs1ZCu06BQNNIHv50djq0OmpirnkZdOIa4mR/qwXxa6I91qqhxTqdFTyD3iPcRU+V7hk6L3D0RRM6oI0J15zTOyKmh0x90jRbUePXE+w3KpteedTan+6n3s1TrmbQkAeYFA15U5rp3kE1M7LkQ4u3SN0UeFq2PjUDZ5/eH8Fv/wAakbFhj6aAd2ZaX0q0u91PxL86ZmVQjyx7bXeV1x6kH/bQ3Hf+JcPk5Hwqtc4tanW6kc+0v5UJ4rhhteU+0/AVE5FaiWc0H5/KjXXkfaAKE2V2jT8VMMIh16sHxIAFYsdAi0bkD4+2lavrmHaTf6zj3CaYKBoAB4AVKqdyTruapGGg3k/VO3lzqFG7WpXUwGeVXwknsj11bW8ZjMBo2kDuqu4VhBBcHfmvrHdQhocJ402He4AoDnKi5hl1YnM2saDs+Yqfi/B2tNdu2hNzrFMxKubh7dnKNSAsN5msrAwhW3dE2GIVSxlrDE9kAn6h91dJ0m4swPVHRgDmKaEQACR3MeVelVYxjsjg283syMPirdp3DEtmR0yBetyMwEJcAETvofXUi8XslbVsrcAQIcptOUdkBGQH6kGNdiD4UHBbqozKMloPadEzHKC4ykAk8/8AGtDG46ylm2t27bOlpGdXVjbbtS5iZWcoPnXJeivZ7lI9JFMtcRi75Uv219AqCwORmOsyp35Gm/pEXHZs3xdAgPlXKGVSEb0tR8as8cxlqCti9ZtXvSzt1eUoHeVBOmnZkbkERR3uJ4Y3EViqIc+VxtnII6q4OQYEMvlFXcbFDG8TNxLK3cK2XMGCoyj9qNHADghkMiOYmmfpDdLsPopyZTbNsXFAXK0ntdXp3RQJxNLduyitZcJeZr3WAs9tSVIYQezIB9gq1iON2XxCuLt1QhfNZCsUvAliH+yQQRqdoqFsQ/TcSysLlvtE3Gs3cwGQOVbLlVBnAKjWocdisVczHqBlzdYGFu8VGZVDKIMZRlmfGpbXH7RBYsxvOpQHJdS2SpUqcp9DQakQppXOM2n1cXTnS2CQjjW3cJeF2X0tO/1Uf1C+hnLhcS05sqiMxAVxC94ltqhvulu0WWTchiDuBA0la2LnSLtftrDyFuW5swym3cgr6ZmVgjurHvOOqcW00yP2m3iD3c6w0kdE2077GJd4ldb0ryepVqH9YPyvgeSr8qz8dbhvVVeK9apx6PE6s+zpeEYu5cuZDeNwEGVMRpGugroMPatgEE6wef58q5Xg2AuW8QFuKbZyn0tPfXTWrdtZEgkqZ1HKvPVspbHppXcLtlW8gY6TGuoZ9fYaqcQw6rZf0s0adpp5Rzq610mQgPxqDHYeLTlvszWE9zpJbHJ3gJ1UHzLH4mhAH2F9lHiLik6HlUmHwbv6MctSQBrXu2Pn7lzo+8XgQqg5SNFFdEdTsNfBflWNgMC1rEKulwwfQBYRHhXQDC3mMLbf8LR768tb9Wx7KH6TjMZcK3HAC6MeQqL6S3ePZW5c4AzXLmcuhDwB1bnMI1YEDvqnf4BeEZUuPO+W2+ntFemMlY8sk7s7ocJxH8JlHgKNeC3z/VN/MQBVU4+7p+0YfzH8zUT3ix1Zj5E18/Oj6WSRqp0fxH2UUeDCfKk3R+93Zj43FA+NZQBjRY8z796ucJxIt3ke5cAUSSBqNqqmrmXTfZYs8BugHMLKCDqWHPvPKmbgR3bE2B4B1FWuLcVsNYuKjMxaPqkbGd65lFj0bXrI9+u1bdvBzjmfOxtHo6pEG7ZcEQZufLzpk4XlIzYiyFAgsWZmPISSNazAXIIJRahdLZgsxPkTp7qhqxrX+F4R9LmLtMO4rpUtng+EHoXrI0jS3yrD69Qeyk+MT76sA3W7gOY2NQppXuF4fTNiFABkZbY37x41XWxw8SDeusTqeyd+/aqTWF+u+p5A93hUbX7SnsrJG2k0LZm7aTCEdm5dHj1W+neRTX7GDHpPdbTUGB7IFYrvecaAgezlQrgp1uP6p9tNhZ9mqOIYEHSzdPKZBqyuIwzb274/mEe6sc37NucozHbTU1BiMQ76ICPVFQtjdu3MGv8AUM33mPsqtd4zYYG2uEGUgrIcgwd4MaVm2sBGruR4E0b4q2g0IJ+73UuModvg+CbV8NcB8b5P/bRXcHgLfo4UE/2rjmZ3GhFVDfd9gYnuAGtWbHDkjM57tyPhW88uzGlHo0ujxtXL4/8A5rSgI0NLsR/ZGdiIrdZECu/VWwVUkdgR8K5izjltSUJDBQJGp1NQnjeKuSpZiCNQQNjuNqmpbkKi29i+3SZh6AQeSDlVW5xzEPIJtFTuMg9lVUw8byPOja4ABGtcs0ju4R6Li4t1Ho2R5W0B+FA/GXHOPIJ8qpdYzba+2gGH1ltPcKZn2TKuia3xW+To5HqUfBasDiF873G9v+FUSyqdNdO80xuzoAal32XLHotXOIXP4j/iIqD6bdmOsufib51H9HMST/nypEAUuLLos6dyjz1olcfaX1CuCXpXe7k/CT+dWF6R4nKDmtgNIXsbkbzrXXQkcvkwOzzCebUSqZEIo75rjTx/FaZmUEj+HHrEnWtDg/Ebly4RdYZQs9kQfzpKhNK7JHEQcrI6HK0nVeegqK4TrLx5bmq2LY5OwCrMyqGbUDMY1FVG4bfP9auo5KBSEboTmovculV8W9tSLdj0bM686zbvAbmWesjxGk+6pL/Di1hWyZCwQZwWDamC2pj3UcLeQqqfCNUXLjaQq+oae2gfDmJa6B4CucbhLg6Yhh3aA7eqit8Ou/7S/sB/KmX2TWj0bWW0DPaffXWPZTDiEeioG2/51jcO4bfvL2b1w6sIAEaEjeNNu+qljgjus3LlwNJlWBB0MCrk9k1o9HUtfZj2rqKPvL3edB1Fs+leB05H5Vz39HVGvWNNDc4TluInWPDZ51P1QPHxpkXYVe3g6TrbazlUncSdar3OIvtsPLlXK9I8O1kJ1dy4SxIjMxPLQAb1WtdHce6dZ1d6O5jldvJGMmqqbfBHXj0dlbv2yYe9A7qmzWVOhDbwZmvLmZlMMXBG4bMCPMHavR+jXDL17C2gnaJtyBpJE76xUlCxuFW5bucQb6oEd+kHSqlziC73HC7ba153jcHcsu1u6ro6mGRjqs6xofGkmIIHz1rWkjDxHSPSeG43DMxVXJciYM8tTVq9xEAaQB7vbXEdEbue+g+tD7DlFdhj8BbWxclpOXY7A71znFKSR1pzbi5AHiSne4o8yKccQww1a+ntrhHdeRX2ijtQY1UiQIB8a7/Hj2eb5cujtv6Q4UbX7ZnaDNA/HbJ2urt41zeKwwAIjQejrtyFZmIxCoNT5a0+PHsfKl0dknE7M9q4CPAHlTPx/DrszHv7LVwh4msH3a1m3r+YzPqmZrLoQXk0sVN+EejP0osHYuQOeRjUI6R2ImW/CZrmBiFSzZJ0zBthvBG5qlxBwt1xMeEabVFSiPkz9Ho2G6J4IRnxLN92w4J79Sa6XhuH4bZUC3MjUM9l2YE85JrmUxl2ARYJHIy3zq3b4oiAPcdEAIJDJiI0OxIWK9KlDwzzOE1yjq7zYRxluHOO5rLe4zp6qwXwHDcNc6xsTcRWBVVKGNNTrvVnC/pFsPPZwymSACl4kgbNomgNVOMcSt44qOpw7rbzRF3qwc0akNB+r7zRtPkR2d0WMbieHsQBimUKq3yOrYygIhvKr/CuI4Atlt3Q7gMTNu4SMmjbnSNK5luHSZWwjtk6rLbvq7G2BAXIvxq7wO4LV25d+itad1ZDmt33BDsWJARTBEx5VlKC4Nyk5cmo3S3h7LrfYhgSB1L9oAgGJOuprO/XfDWZVL4iC+RV6tlXMrAQZ5SQPXVE4TCW1ti6MoQ9hrlvErBzh98gnUAeVWMbcw7vbuJdwjNae5cQriCkPdcXGMOIMFRA8608r5ItuCXGcT4aSxzX0y3TZaFWBcUZiNfjsaCxxrhloZiMTcACsSUBUZtVBgQG8N6pWcNZYMEtWL27MiYnOWYqVL5QJntGgdldSjYC+EZEVlU3QD1eisRHpeNZtBA7uzirLKpVbqqQCAFtqIOo09dR4hLDL2kvGPBJquvTe3aRVcC3CqAr4e/MAQNYg7VNium1hrRyX8GSw/duWtnXcNJ7Jo5J7GbPkp4q1hXAHV3ljQFRbH/uqT8LwpZXP0qVmP3X1onl4VSvdIVClowRA5LiZPqA1NY69NS7BEtW8xMLGcz5d9LUzN5LbY9FsW8NZVctpzmQMHhC0NuMx56VXvcQw/8ACuk+LqK5nBdL7ltcl1mTLp1ZtK6x45iD6q0MF0wsuwF0pkO5NlUgfeDmiklsacXySYrH4ViScKGJGUlrqyR3HTUVVXEYcW1tLh2RFYMoTExly7AGJC+ExXNcQ6WKl5reaYOWTZyyxaNNYynQhvGt67h8Uv1bDT9h7R9varTyebkWdcFfiPCsBfuPduYe6Xcyx+lsJMRO3cBWbj+C8OVYXC3gTPaXFFmHjlOjeRq5isdft+mir+E/Amqd3iJf0lU+oCsuUDSjO+5W4FwKzbxC3LWKUABhkxA6p+1oIYdk+6tbiHD7vV3AQSMrCVIYHloyyKpdZbbcEeRBHsNT2ECn9ldAM5RlLWyZ55dorhJJtM9EJuKaPPWwhhoVjp3GoOGWnDKMj6kfVbv8q9Msi657epBIGiqcs6A5dCfGpfoZO4NWVddEhh21uzkuruF7oZCBJCmN9d6zsdwe47AHbvCGvQreFjxprmUcqw67NrDezyzF8EuqeyjNvJyn3UsPwW+w/dMI5kRNenvfHKaiYVVX9FeG9nJDhDHDoMvaXMAp3151Q4lwi6bsi2SPCO6u6Fon4VMmDP8AjTW9D4y7D4ey9WozOOyvwFZ3Sy7OGYZmOq7iOdcXa4/ijlHW7DTKANhse+iucav3gVuOGXfYeqsqi1K5K1eLpyXohVsp0MaEe2ifiBAAyKYESZJpBJI8ifYKyzfM8vZXo8nhwzvD7mgvE2BkKoPeJB9oM1MOkF7vP47nzrBu4gg/4U9u8T3Uys73Ruvx+4dwD95nPxNRni7fYT31mXZA+JIqO7nBiNtxz8NKZWLo1043cGqgDxBYH3Gpl6R3u8/juf8AlWCxcAEiAaVy4w3ilmLo3H4/cb0lB82c/E0B4w32U99Yf0gjuojfbwpZi6NxOIs/ZIUAjlNCbhRlYbjUVmcPvkuB5/CtDHGFnuFLHirS/uxLDcauHkvvP51G/FnOnZ102NY+GvlmAOs0AxBJ9dMp7ro3eNr+zwx5m3qe+G0of1vc7rf4BUvHP3GE/uj/ANVc+MS3hW6keCRe25trxi9yyDyQUQ4ze71/CPnWOmIMwYFC2LYfZ9lcsprMjcXjN7vX8P8AjWjwLi+I6+3kNuQwMtbBAA3JE1yI4i/cv4avYXG3rY6xDHKYHspkfgqkvJ6zcxK5iREnu+Q2FR/TTBy6H1xr3TXl46UYknVl/AKkHSPFCJI/CK46Ejv8iJ6NcxLHn6xUJY85P5V5+OkuJjVhP3YqM9KcQfrj8IppSJrxPRVNSC3OwNeZt0oxHJ49Qpv6S4qNLreymjIuvE9TWydZkU4018K8qfpLi/47+75UH9IMUT++b3fKrosmvE17d1ZkovsFWOpt3DAAQkROsR4DvrNa4JMDmdO6l13OJ8JE/OvdVUGuNz5+WUk1cv4rANauZW+wxBGxEb1z2GsNccKi5mPIf412JvddbtqT+0VWUsdJDAZZrP4Nwa5YxCtcXNbgy6ftBBEaqDIrnCO6zeTnh1OFPLLlX/77nIYhSDrR4Y/2Z8e6rmM4ZdJLKjEEnaNp051ewfRXGlAyYZyp1klB7i00ex6TIt5lMnadJNTtiGadieZ0kU+OsOnZdSpB1B5Gn4bYvXCVs2mumdlQv8Nt6EK9y6QILT4b7c6C9dLHMTqa7HB9Asc8m5him0AtbU+oF9KvYv8ARfitclpjA/sGT4Q21YdRJ/6JmPPLq9xkeymroekHRfFWJa9YdQNzkOURvqNAPOufY1pNPdGizw6TdX1/Ctri+HKp2lKkg77Ed61DwvDPbdTkAI5gg5lMEyD4aV1fGwL2DfTVBmUkRMbkDeOVcnUWax4MU3GcZeLpHnWD/eL50yakd891aPCLQe5bt9WNSBn1nziYpcPswwf0SO0AIIB8QeVdG7K57zrulmCB4dw24oEizczQNxnXXxiuBC6V6Xxa+XwGCBQqFF9RIgMMynMB3a15kswY5b+2tveKZbbExSDUdxOcinvXSTry05VEXrJBstdHh8O30dpUxEyQY85rnSdK9XPT3reGNhjZE9SLQYCIyjcma0nY0mecYXAlgSD6I38e6hdWJkkkz7/VW7wPDCAZMsNu7kKyLwI33nXznWuMZXbRhCFrWCNx5699SDAjuFS227XqqyK0UpJw4eFC2D1gedaFRMYYeRqFKlrCyOW9GcMfD2VPZOh8zRGrYjZUxtsC5cyt2QxymSwOuwPOobbXD6I13mK0FW+bYUS9sktClSM3M+BqReD4rqzc6huqBjNKQG7t55iqlZGpNXduCnaLrqwIPL863uG9JSiZCgadnGj+XjWXxfhmIyKGSFthjoyMBMEyV1nzrn0vEEEHXlXSM2o2MOMZSTZ3vE7tl1Rmt9UzgkOGCiF5uJgTyneqOC4sFVmW4YBAg7kGe0J0MRqPEVW4Z0ha0Ay9W0gK1u6sg5TI1MwNaLA4jD/Qrlh7C/SGcNbvlwMqzqja7cvX4VmM6ivdf5OtWnRutNtr2rHRXUwl4jrQtwjWRnSfAkQYPhT21uMWRrlq3ZABREuph17wqrMnzJNcpir7NdJm1lYz2SAizuBrsPXT420+c58snUEOII2VhB2MVt25Rx0077/k7yz0NxWIuZrQtMipC5b6OQW2LQTOs791WcJ+j7iSsh0GUGSL0EnkRBqv+hnG2bOLcMwVryLbRRmOZgWbtfZgbTvNesdLOkKYLDm86ljIVEGmZzsJ5DxrGZk0l2UMH0efEYUW+IAG6pgOjHNlEZSSNCfAyK5TH/olQu1zrLa79rLlkf21HZJ8RFH0d/Sq1y8qYi0iI5Ch0LdkkwCQ266juPhXpuIsq6lWAKsIIOxB3FYa2N5V5PEn/RviSHa1fw90ITlyHUHluCJidCa59LQfDXCzAnKYBMAFgIJPfptyr3S1hcFhSVVVtliHOjGTEBp11jSvE8Twy0n0pEllzOLZOpiW21k8h41wlFRseXGxVllb5X15RyPArii/bHPPB7tAefPaosBDyzKSqjQbTO5B7xV3g3Dwl5GZbvZk6CNgZOo2oLVzUFJAOywNZOhAPfW5y22PSzYOLDW7aD6ikEFi3gMoPoDy3rjMEiEsHYqNpC5ufdXS2MYDCAbEjQattJ1E8u/yisq/YTO0EJqezBgeGtWE7K25pcWMq+Ndwddxz8YpiK17WAVzAOZu4CTXY8E/R5ZdC2IxS2mI7KDtEff7vKszxEYLdP8Ahs1kbPO8PcUK0iSdB4eNbnDx+xPl+VdTif0fWEIy4xH/AN0/xUEVbw3QtApX6XaAPetwED1rvVhioN+fvF/g1GNjnuF8NxQtLcXCuyqpJeU9HefS0Fc2b+aIEAma9o4f0VsfRmsdehDjKLgEuB6xvWYP0T4UbYtvUF+dcI4mkm7ssqb2seYoutSgeNenD9FmH/2w+xfnUDfo9wY0+nMCNxlHyrosTSf6Xf6GMsujzn10L716Un6M7Dzkx4IHeF+dRv8AoqXljrfr/wDdcHj6Cdm2vs/wayM84Wka9G/0WoozPjkAHcAfzpv9HmE/+w18FFbhjaUn/Tf+H+CODPOsN0luJaFpVUATDSZ1591X+HdIMZdQWBdPUs2Z1AUmZBz/AOTXNYO0C0sSsaiFza8pHdXT8NxN8XUuW3VSs6iwRvoQcikEeYr3HO6Og4vwdraHrbzXQRMqpCMrkRttpOp3IrzrLl0PIkT3xXoeN4dir6QnVINvrrodYhhMAyQPE1m4noViGWMuFB+0ucNPfJ0qXIcnbvp9bUd0kfCtOzwq4Cqm2cz6qsAl45qAfjWjg+gOIDAt1ZAO2dhryMgTW9/RR7j57x15st66T6tBFBc4Ti9wi5lZGRkAUqwAOnM1o8M4Fib6B7dqVMgMSqeZ11jxrs7nQfCsZbrSe83CT76v2OAW0AC3L8DQDrWiB4UQuUcdw/GZ7d2wuGsuiKgNtjoV+scy6trvUGPXjF8BL5W9bVs0B7e45zA13rp7KBRAn1kk++p7eJZfRYjyNBucFjOC4rQdQTy7OUQO86wTVteK8Zdx14ulZGZkCZoHIANEnvrt7fE7o2c+78xUn64vH+s9y/KguzCwNq68jrsVZVjJRyhn+Ygx6qtYPoZaXN2nuZpBl7fOJ2gjuq5exLt6Rn1AfCoIrm6SfJW78oj/AKIW1R1tr1ef6xyOwjaCzGN+VYDdAbYEHEAHvKajwBU10ZSmy1NL2XP6Me90Qt5w1u/zElx2gB9nLA27xUf+j+01zM2KkEyw+tPnFboWKKKqpteRmXRTPBLdiFw+RlO59FvXIM+2nNlqtUq1lJcqFDzHup/UfdVommJplJcrAjuPsFMWHd8KsGmIq2FyDOO6i62jKillpYoBuDupgR3CjK0JFLC4QYd1OXHdQFaA2v7TDyIpYXJlw6DZVHkBUqIANhSpUMhMN6iY0qVChk1ExpUqpAZ1PnUiUqVUoPIUKbnypqVAWLIqVqelQAnahalSoiD0IOtKlQDtTU1KgHpGlSqAE0xpUqoGJpqVKoUE7UlpqVCiakaVKhBmohSpVQf/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solidFill>
                <a:srgbClr val="FFFFFF"/>
              </a:solidFill>
            </a:endParaRPr>
          </a:p>
        </p:txBody>
      </p:sp>
      <p:sp>
        <p:nvSpPr>
          <p:cNvPr id="10" name="AutoShape 12" descr="data:image/jpeg;base64,/9j/4AAQSkZJRgABAQAAAQABAAD/2wCEAAkGBxQTEhUUExQWFRUVFxgVFhUWGBYYFhcXFRcYFxQVFxcYHCggGBwlHBUVITEiJSkrLi4uFx8zODMsNygtLisBCgoKDg0OGxAQGy8kICQsLCwsLCwsLCwsLCwsLCwsLCwsLCw0LCwsLCwsLCwsLCwsLCwsLCwsLCwsLCwsLCwsLP/AABEIANIA8AMBIgACEQEDEQH/xAAbAAABBQEBAAAAAAAAAAAAAAACAAEDBAUGB//EAEoQAAIBAgQCBgYGBgYKAwEAAAECEQADBBIhMQVBBhMiUWFxMoGRobHRFEJScpLBBxUjM1OCFkNic+HwFzRUg5OissLS8URVYyT/xAAaAQEBAQEBAQEAAAAAAAAAAAAAAQIDBAUG/8QALBEAAgECBgIBAwMFAAAAAAAAAAECAxEEEhMhMVFBYRRxgdEyQpEiI8Hh8P/aAAwDAQACEQMRAD8A2op4oopRX6E+MDFPFEBSigAilFHFKKEAilFHFKKAGKaKOKUUAMUooopUAMUoo4pRUKBSoopRQAxTRRxSigBimijimoAYpRRRSigAilFHFKKACKUUUUoqACKaKkilFABFNFHFKKFJYpRRRTgUIBFKKOKUUAMUooopRQAxSiiy0+WgAilFHFLLQARSijy02WgBilFHFNFADFKKKKUUAEUoo4pRQARSiiilFADFNFHFKKACKUUcU0UAMUooopooAYpRRRSihQIpRRxTEUBNFPFFFPFCARSijillqACKUVJFKKACKWWjikRQARSijilFABFPFFFKKXAGWlFGBT5PClwRxTRUhFCzAbkDzIpcAxTRQDF2/wCIn4l+dPaxCMSFdWI1IBnSpmRbMKKUUcU0VSAxTRRxSigAilFHFNFABFKKOKUUKBFNFHFIigAilFHFNFLgsRSijilFS4AiniiilFQAxSijilFLgCKzf1hc/hLE/bPtMLWrFZGWJjnPL868eMrSp2ys9mEowqXzDHG3iYC218yx+VJ8VdyzNseOVvnSuX8pGm+23ypLcYnRTr7tfKvA8XVfk9ywtLoBLl8yTcHqtj8zUQ69jrduARplVRJnaOVXT3a+0+veq/EMV1al8phdSFgmO/Wsa9V/uZrQpL9qAS1cYAM10HmucH2ELrStYDxc90ux901DhcZ1zkDMCIYzEDNqIArTw6xoDp3yBUlUn5bLGnT8JfwZ/wCrkI1UExrOYnz1NS/QFgdhfYDU9kCTqT8fZRNt4Dz99c3Js6WRAuGA2CgeC/Kjt2ZOnZjZoiD3+XhUgXQGB+VRYu8bYzBS2okDcjnGvKkb325DtZ34Cu8WRGCXAwbnAlfMHuqfC4+3cMK2vcRB9nOosVhlvJ5bHWQeYM+W1ctjOstGVgMhnX8jX0qWMk+T51XCRXB28UiKpcP4rbuIGLIrcwWUa+RNSXeJ2V9K6g/mB+FfQU01yeDK1sWYpoql+vMN/GT2n5UD8ew4+vPkrH8qmpHsuSXRoRTRWYOkVjvf8D/KmHHkPo27r/dQ1nVh2XTl0akU0Vm/rdp/1bER3m2RrTNxd+WHb+a5bX4mprw7Loz6NMimisr9bXf9nH/Hs/Oo24te5W7Q+9dn/pFT5FPsujPo6WP8yKje+g3dB5sBWE7YUmfoziY2CkTz9NxQXWw49HCg/eFr8ia8rxsej0LBSZuNj7I3u2/xr86rHjuGBjr0nzms+ziUH/xlHd+0Qe4WjUqY5ywy2rajxJPvCis/O9GvhMuPxqwPrz91WPwFDb43abZbx8rNz5VCnFXP1bMxy687fz1UuY/EE6sgH3GIHtfWs/OZpYE1LnFI2s32/wB2w+NZ4xNznh7g1+vkX4tUnDrt+4wRDbZm2y2V95J0FQ3bjMWIuTkYq4AtgqwMbZTodYPOK41azqq8vB3pUHSuog3bl4+jZmP/ANU/I0LX7+xtonnck/8AKDVvCXbzdi091jBaB1SrA3JJTaq+La6Gi47IRoQGYGfNTB9VcLx6O2Wb8h9RizqEtR4m5HwoLuFxNwFCEGYR2EuP7DTtbukGOvMekXuXoXzGbSov1a31lYnU5QrMYifhrRSXQcJW3YeH6NYi0xcOokAHNbMdnbdtDRNauA64iPui0o/5nqK3wkgBlsoBAIe7lAg7dpiBrB03qW9w/cuuydZC5YCcmAjUVXO+7RFC2yY6YXL2jjYnlmw5PuY1Wui1t17nvm8q+5bZq3a4HezBUtouZc4kDUbxPf4UGIwRtojuSwuAlYP2YBB7txTP6NZPZHbwmGjTFuT9kXXPwtVC/UHQ5io+19JPsggUSOx2lf8APeaIqgAJ7Z8Kmoy6S8sSYPB75HJ/u8Qfi8VDFgHWySP7lJ/5nNTgs3IIPKOdMVRfE7b7U1WNFBtZwzAxhm05lbA9+tQWXVSQto/8S1+Vs1ZCu06BQNNIHv50djq0OmpirnkZdOIa4mR/qwXxa6I91qqhxTqdFTyD3iPcRU+V7hk6L3D0RRM6oI0J15zTOyKmh0x90jRbUePXE+w3KpteedTan+6n3s1TrmbQkAeYFA15U5rp3kE1M7LkQ4u3SN0UeFq2PjUDZ5/eH8Fv/wAakbFhj6aAd2ZaX0q0u91PxL86ZmVQjyx7bXeV1x6kH/bQ3Hf+JcPk5Hwqtc4tanW6kc+0v5UJ4rhhteU+0/AVE5FaiWc0H5/KjXXkfaAKE2V2jT8VMMIh16sHxIAFYsdAi0bkD4+2lavrmHaTf6zj3CaYKBoAB4AVKqdyTruapGGg3k/VO3lzqFG7WpXUwGeVXwknsj11bW8ZjMBo2kDuqu4VhBBcHfmvrHdQhocJ402He4AoDnKi5hl1YnM2saDs+Yqfi/B2tNdu2hNzrFMxKubh7dnKNSAsN5msrAwhW3dE2GIVSxlrDE9kAn6h91dJ0m4swPVHRgDmKaEQACR3MeVelVYxjsjg283syMPirdp3DEtmR0yBetyMwEJcAETvofXUi8XslbVsrcAQIcptOUdkBGQH6kGNdiD4UHBbqozKMloPadEzHKC4ykAk8/8AGtDG46ylm2t27bOlpGdXVjbbtS5iZWcoPnXJeivZ7lI9JFMtcRi75Uv219AqCwORmOsyp35Gm/pEXHZs3xdAgPlXKGVSEb0tR8as8cxlqCti9ZtXvSzt1eUoHeVBOmnZkbkERR3uJ4Y3EViqIc+VxtnII6q4OQYEMvlFXcbFDG8TNxLK3cK2XMGCoyj9qNHADghkMiOYmmfpDdLsPopyZTbNsXFAXK0ntdXp3RQJxNLduyitZcJeZr3WAs9tSVIYQezIB9gq1iON2XxCuLt1QhfNZCsUvAliH+yQQRqdoqFsQ/TcSysLlvtE3Gs3cwGQOVbLlVBnAKjWocdisVczHqBlzdYGFu8VGZVDKIMZRlmfGpbXH7RBYsxvOpQHJdS2SpUqcp9DQakQppXOM2n1cXTnS2CQjjW3cJeF2X0tO/1Uf1C+hnLhcS05sqiMxAVxC94ltqhvulu0WWTchiDuBA0la2LnSLtftrDyFuW5swym3cgr6ZmVgjurHvOOqcW00yP2m3iD3c6w0kdE2077GJd4ldb0ryepVqH9YPyvgeSr8qz8dbhvVVeK9apx6PE6s+zpeEYu5cuZDeNwEGVMRpGugroMPatgEE6wef58q5Xg2AuW8QFuKbZyn0tPfXTWrdtZEgkqZ1HKvPVspbHppXcLtlW8gY6TGuoZ9fYaqcQw6rZf0s0adpp5Rzq610mQgPxqDHYeLTlvszWE9zpJbHJ3gJ1UHzLH4mhAH2F9lHiLik6HlUmHwbv6MctSQBrXu2Pn7lzo+8XgQqg5SNFFdEdTsNfBflWNgMC1rEKulwwfQBYRHhXQDC3mMLbf8LR768tb9Wx7KH6TjMZcK3HAC6MeQqL6S3ePZW5c4AzXLmcuhDwB1bnMI1YEDvqnf4BeEZUuPO+W2+ntFemMlY8sk7s7ocJxH8JlHgKNeC3z/VN/MQBVU4+7p+0YfzH8zUT3ix1Zj5E18/Oj6WSRqp0fxH2UUeDCfKk3R+93Zj43FA+NZQBjRY8z796ucJxIt3ke5cAUSSBqNqqmrmXTfZYs8BugHMLKCDqWHPvPKmbgR3bE2B4B1FWuLcVsNYuKjMxaPqkbGd65lFj0bXrI9+u1bdvBzjmfOxtHo6pEG7ZcEQZufLzpk4XlIzYiyFAgsWZmPISSNazAXIIJRahdLZgsxPkTp7qhqxrX+F4R9LmLtMO4rpUtng+EHoXrI0jS3yrD69Qeyk+MT76sA3W7gOY2NQppXuF4fTNiFABkZbY37x41XWxw8SDeusTqeyd+/aqTWF+u+p5A93hUbX7SnsrJG2k0LZm7aTCEdm5dHj1W+neRTX7GDHpPdbTUGB7IFYrvecaAgezlQrgp1uP6p9tNhZ9mqOIYEHSzdPKZBqyuIwzb274/mEe6sc37NucozHbTU1BiMQ76ICPVFQtjdu3MGv8AUM33mPsqtd4zYYG2uEGUgrIcgwd4MaVm2sBGruR4E0b4q2g0IJ+73UuModvg+CbV8NcB8b5P/bRXcHgLfo4UE/2rjmZ3GhFVDfd9gYnuAGtWbHDkjM57tyPhW88uzGlHo0ujxtXL4/8A5rSgI0NLsR/ZGdiIrdZECu/VWwVUkdgR8K5izjltSUJDBQJGp1NQnjeKuSpZiCNQQNjuNqmpbkKi29i+3SZh6AQeSDlVW5xzEPIJtFTuMg9lVUw8byPOja4ABGtcs0ju4R6Li4t1Ho2R5W0B+FA/GXHOPIJ8qpdYzba+2gGH1ltPcKZn2TKuia3xW+To5HqUfBasDiF873G9v+FUSyqdNdO80xuzoAal32XLHotXOIXP4j/iIqD6bdmOsufib51H9HMST/nypEAUuLLos6dyjz1olcfaX1CuCXpXe7k/CT+dWF6R4nKDmtgNIXsbkbzrXXQkcvkwOzzCebUSqZEIo75rjTx/FaZmUEj+HHrEnWtDg/Ebly4RdYZQs9kQfzpKhNK7JHEQcrI6HK0nVeegqK4TrLx5bmq2LY5OwCrMyqGbUDMY1FVG4bfP9auo5KBSEboTmovculV8W9tSLdj0bM686zbvAbmWesjxGk+6pL/Di1hWyZCwQZwWDamC2pj3UcLeQqqfCNUXLjaQq+oae2gfDmJa6B4CucbhLg6Yhh3aA7eqit8Ou/7S/sB/KmX2TWj0bWW0DPaffXWPZTDiEeioG2/51jcO4bfvL2b1w6sIAEaEjeNNu+qljgjus3LlwNJlWBB0MCrk9k1o9HUtfZj2rqKPvL3edB1Fs+leB05H5Vz39HVGvWNNDc4TluInWPDZ51P1QPHxpkXYVe3g6TrbazlUncSdar3OIvtsPLlXK9I8O1kJ1dy4SxIjMxPLQAb1WtdHce6dZ1d6O5jldvJGMmqqbfBHXj0dlbv2yYe9A7qmzWVOhDbwZmvLmZlMMXBG4bMCPMHavR+jXDL17C2gnaJtyBpJE76xUlCxuFW5bucQb6oEd+kHSqlziC73HC7ba153jcHcsu1u6ro6mGRjqs6xofGkmIIHz1rWkjDxHSPSeG43DMxVXJciYM8tTVq9xEAaQB7vbXEdEbue+g+tD7DlFdhj8BbWxclpOXY7A71znFKSR1pzbi5AHiSne4o8yKccQww1a+ntrhHdeRX2ijtQY1UiQIB8a7/Hj2eb5cujtv6Q4UbX7ZnaDNA/HbJ2urt41zeKwwAIjQejrtyFZmIxCoNT5a0+PHsfKl0dknE7M9q4CPAHlTPx/DrszHv7LVwh4msH3a1m3r+YzPqmZrLoQXk0sVN+EejP0osHYuQOeRjUI6R2ImW/CZrmBiFSzZJ0zBthvBG5qlxBwt1xMeEabVFSiPkz9Ho2G6J4IRnxLN92w4J79Sa6XhuH4bZUC3MjUM9l2YE85JrmUxl2ARYJHIy3zq3b4oiAPcdEAIJDJiI0OxIWK9KlDwzzOE1yjq7zYRxluHOO5rLe4zp6qwXwHDcNc6xsTcRWBVVKGNNTrvVnC/pFsPPZwymSACl4kgbNomgNVOMcSt44qOpw7rbzRF3qwc0akNB+r7zRtPkR2d0WMbieHsQBimUKq3yOrYygIhvKr/CuI4Atlt3Q7gMTNu4SMmjbnSNK5luHSZWwjtk6rLbvq7G2BAXIvxq7wO4LV25d+itad1ZDmt33BDsWJARTBEx5VlKC4Nyk5cmo3S3h7LrfYhgSB1L9oAgGJOuprO/XfDWZVL4iC+RV6tlXMrAQZ5SQPXVE4TCW1ti6MoQ9hrlvErBzh98gnUAeVWMbcw7vbuJdwjNae5cQriCkPdcXGMOIMFRA8608r5ItuCXGcT4aSxzX0y3TZaFWBcUZiNfjsaCxxrhloZiMTcACsSUBUZtVBgQG8N6pWcNZYMEtWL27MiYnOWYqVL5QJntGgdldSjYC+EZEVlU3QD1eisRHpeNZtBA7uzirLKpVbqqQCAFtqIOo09dR4hLDL2kvGPBJquvTe3aRVcC3CqAr4e/MAQNYg7VNium1hrRyX8GSw/duWtnXcNJ7Jo5J7GbPkp4q1hXAHV3ljQFRbH/uqT8LwpZXP0qVmP3X1onl4VSvdIVClowRA5LiZPqA1NY69NS7BEtW8xMLGcz5d9LUzN5LbY9FsW8NZVctpzmQMHhC0NuMx56VXvcQw/8ACuk+LqK5nBdL7ltcl1mTLp1ZtK6x45iD6q0MF0wsuwF0pkO5NlUgfeDmiklsacXySYrH4ViScKGJGUlrqyR3HTUVVXEYcW1tLh2RFYMoTExly7AGJC+ExXNcQ6WKl5reaYOWTZyyxaNNYynQhvGt67h8Uv1bDT9h7R9varTyebkWdcFfiPCsBfuPduYe6Xcyx+lsJMRO3cBWbj+C8OVYXC3gTPaXFFmHjlOjeRq5isdft+mir+E/Amqd3iJf0lU+oCsuUDSjO+5W4FwKzbxC3LWKUABhkxA6p+1oIYdk+6tbiHD7vV3AQSMrCVIYHloyyKpdZbbcEeRBHsNT2ECn9ldAM5RlLWyZ55dorhJJtM9EJuKaPPWwhhoVjp3GoOGWnDKMj6kfVbv8q9Msi657epBIGiqcs6A5dCfGpfoZO4NWVddEhh21uzkuruF7oZCBJCmN9d6zsdwe47AHbvCGvQreFjxprmUcqw67NrDezyzF8EuqeyjNvJyn3UsPwW+w/dMI5kRNenvfHKaiYVVX9FeG9nJDhDHDoMvaXMAp3151Q4lwi6bsi2SPCO6u6Fon4VMmDP8AjTW9D4y7D4ey9WozOOyvwFZ3Sy7OGYZmOq7iOdcXa4/ijlHW7DTKANhse+iucav3gVuOGXfYeqsqi1K5K1eLpyXohVsp0MaEe2ifiBAAyKYESZJpBJI8ifYKyzfM8vZXo8nhwzvD7mgvE2BkKoPeJB9oM1MOkF7vP47nzrBu4gg/4U9u8T3Uys73Ruvx+4dwD95nPxNRni7fYT31mXZA+JIqO7nBiNtxz8NKZWLo1043cGqgDxBYH3Gpl6R3u8/juf8AlWCxcAEiAaVy4w3ilmLo3H4/cb0lB82c/E0B4w32U99Yf0gjuojfbwpZi6NxOIs/ZIUAjlNCbhRlYbjUVmcPvkuB5/CtDHGFnuFLHirS/uxLDcauHkvvP51G/FnOnZ102NY+GvlmAOs0AxBJ9dMp7ro3eNr+zwx5m3qe+G0of1vc7rf4BUvHP3GE/uj/ANVc+MS3hW6keCRe25trxi9yyDyQUQ4ze71/CPnWOmIMwYFC2LYfZ9lcsprMjcXjN7vX8P8AjWjwLi+I6+3kNuQwMtbBAA3JE1yI4i/cv4avYXG3rY6xDHKYHspkfgqkvJ6zcxK5iREnu+Q2FR/TTBy6H1xr3TXl46UYknVl/AKkHSPFCJI/CK46Ejv8iJ6NcxLHn6xUJY85P5V5+OkuJjVhP3YqM9KcQfrj8IppSJrxPRVNSC3OwNeZt0oxHJ49Qpv6S4qNLreymjIuvE9TWydZkU4018K8qfpLi/47+75UH9IMUT++b3fKrosmvE17d1ZkovsFWOpt3DAAQkROsR4DvrNa4JMDmdO6l13OJ8JE/OvdVUGuNz5+WUk1cv4rANauZW+wxBGxEb1z2GsNccKi5mPIf412JvddbtqT+0VWUsdJDAZZrP4Nwa5YxCtcXNbgy6ftBBEaqDIrnCO6zeTnh1OFPLLlX/77nIYhSDrR4Y/2Z8e6rmM4ZdJLKjEEnaNp051ewfRXGlAyYZyp1klB7i00ex6TIt5lMnadJNTtiGadieZ0kU+OsOnZdSpB1B5Gn4bYvXCVs2mumdlQv8Nt6EK9y6QILT4b7c6C9dLHMTqa7HB9Asc8m5him0AtbU+oF9KvYv8ARfitclpjA/sGT4Q21YdRJ/6JmPPLq9xkeymroekHRfFWJa9YdQNzkOURvqNAPOufY1pNPdGizw6TdX1/Ctri+HKp2lKkg77Ed61DwvDPbdTkAI5gg5lMEyD4aV1fGwL2DfTVBmUkRMbkDeOVcnUWax4MU3GcZeLpHnWD/eL50yakd891aPCLQe5bt9WNSBn1nziYpcPswwf0SO0AIIB8QeVdG7K57zrulmCB4dw24oEizczQNxnXXxiuBC6V6Xxa+XwGCBQqFF9RIgMMynMB3a15kswY5b+2tveKZbbExSDUdxOcinvXSTry05VEXrJBstdHh8O30dpUxEyQY85rnSdK9XPT3reGNhjZE9SLQYCIyjcma0nY0mecYXAlgSD6I38e6hdWJkkkz7/VW7wPDCAZMsNu7kKyLwI33nXznWuMZXbRhCFrWCNx5699SDAjuFS227XqqyK0UpJw4eFC2D1gedaFRMYYeRqFKlrCyOW9GcMfD2VPZOh8zRGrYjZUxtsC5cyt2QxymSwOuwPOobbXD6I13mK0FW+bYUS9sktClSM3M+BqReD4rqzc6huqBjNKQG7t55iqlZGpNXduCnaLrqwIPL863uG9JSiZCgadnGj+XjWXxfhmIyKGSFthjoyMBMEyV1nzrn0vEEEHXlXSM2o2MOMZSTZ3vE7tl1Rmt9UzgkOGCiF5uJgTyneqOC4sFVmW4YBAg7kGe0J0MRqPEVW4Z0ha0Ay9W0gK1u6sg5TI1MwNaLA4jD/Qrlh7C/SGcNbvlwMqzqja7cvX4VmM6ivdf5OtWnRutNtr2rHRXUwl4jrQtwjWRnSfAkQYPhT21uMWRrlq3ZABREuph17wqrMnzJNcpir7NdJm1lYz2SAizuBrsPXT420+c58snUEOII2VhB2MVt25Rx0077/k7yz0NxWIuZrQtMipC5b6OQW2LQTOs791WcJ+j7iSsh0GUGSL0EnkRBqv+hnG2bOLcMwVryLbRRmOZgWbtfZgbTvNesdLOkKYLDm86ljIVEGmZzsJ5DxrGZk0l2UMH0efEYUW+IAG6pgOjHNlEZSSNCfAyK5TH/olQu1zrLa79rLlkf21HZJ8RFH0d/Sq1y8qYi0iI5Ch0LdkkwCQ266juPhXpuIsq6lWAKsIIOxB3FYa2N5V5PEn/RviSHa1fw90ITlyHUHluCJidCa59LQfDXCzAnKYBMAFgIJPfptyr3S1hcFhSVVVtliHOjGTEBp11jSvE8Twy0n0pEllzOLZOpiW21k8h41wlFRseXGxVllb5X15RyPArii/bHPPB7tAefPaosBDyzKSqjQbTO5B7xV3g3Dwl5GZbvZk6CNgZOo2oLVzUFJAOywNZOhAPfW5y22PSzYOLDW7aD6ikEFi3gMoPoDy3rjMEiEsHYqNpC5ufdXS2MYDCAbEjQattJ1E8u/yisq/YTO0EJqezBgeGtWE7K25pcWMq+Ndwddxz8YpiK17WAVzAOZu4CTXY8E/R5ZdC2IxS2mI7KDtEff7vKszxEYLdP8Ahs1kbPO8PcUK0iSdB4eNbnDx+xPl+VdTif0fWEIy4xH/AN0/xUEVbw3QtApX6XaAPetwED1rvVhioN+fvF/g1GNjnuF8NxQtLcXCuyqpJeU9HefS0Fc2b+aIEAma9o4f0VsfRmsdehDjKLgEuB6xvWYP0T4UbYtvUF+dcI4mkm7ssqb2seYoutSgeNenD9FmH/2w+xfnUDfo9wY0+nMCNxlHyrosTSf6Xf6GMsujzn10L716Un6M7Dzkx4IHeF+dRv8AoqXljrfr/wDdcHj6Cdm2vs/wayM84Wka9G/0WoozPjkAHcAfzpv9HmE/+w18FFbhjaUn/Tf+H+CODPOsN0luJaFpVUATDSZ1591X+HdIMZdQWBdPUs2Z1AUmZBz/AOTXNYO0C0sSsaiFza8pHdXT8NxN8XUuW3VSs6iwRvoQcikEeYr3HO6Og4vwdraHrbzXQRMqpCMrkRttpOp3IrzrLl0PIkT3xXoeN4dir6QnVINvrrodYhhMAyQPE1m4noViGWMuFB+0ucNPfJ0qXIcnbvp9bUd0kfCtOzwq4Cqm2cz6qsAl45qAfjWjg+gOIDAt1ZAO2dhryMgTW9/RR7j57x15st66T6tBFBc4Ti9wi5lZGRkAUqwAOnM1o8M4Fib6B7dqVMgMSqeZ11jxrs7nQfCsZbrSe83CT76v2OAW0AC3L8DQDrWiB4UQuUcdw/GZ7d2wuGsuiKgNtjoV+scy6trvUGPXjF8BL5W9bVs0B7e45zA13rp7KBRAn1kk++p7eJZfRYjyNBucFjOC4rQdQTy7OUQO86wTVteK8Zdx14ulZGZkCZoHIANEnvrt7fE7o2c+78xUn64vH+s9y/KguzCwNq68jrsVZVjJRyhn+Ygx6qtYPoZaXN2nuZpBl7fOJ2gjuq5exLt6Rn1AfCoIrm6SfJW78oj/AKIW1R1tr1ef6xyOwjaCzGN+VYDdAbYEHEAHvKajwBU10ZSmy1NL2XP6Me90Qt5w1u/zElx2gB9nLA27xUf+j+01zM2KkEyw+tPnFboWKKKqpteRmXRTPBLdiFw+RlO59FvXIM+2nNlqtUq1lJcqFDzHup/UfdVommJplJcrAjuPsFMWHd8KsGmIq2FyDOO6i62jKillpYoBuDupgR3CjK0JFLC4QYd1OXHdQFaA2v7TDyIpYXJlw6DZVHkBUqIANhSpUMhMN6iY0qVChk1ExpUqpAZ1PnUiUqVUoPIUKbnypqVAWLIqVqelQAnahalSoiD0IOtKlQDtTU1KgHpGlSqAE0xpUqoGJpqVKoUE7UlpqVCiakaVKhBmohSpVQf/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solidFill>
                <a:srgbClr val="FFFFFF"/>
              </a:solidFill>
            </a:endParaRPr>
          </a:p>
        </p:txBody>
      </p:sp>
      <p:sp>
        <p:nvSpPr>
          <p:cNvPr id="11" name="AutoShape 14" descr="data:image/jpeg;base64,/9j/4AAQSkZJRgABAQAAAQABAAD/2wCEAAkGBxQTEhUUExQWFRUVFxgVFhUWGBYYFhcXFRcYFxQVFxcYHCggGBwlHBUVITEiJSkrLi4uFx8zODMsNygtLisBCgoKDg0OGxAQGy8kICQsLCwsLCwsLCwsLCwsLCwsLCwsLCw0LCwsLCwsLCwsLCwsLCwsLCwsLCwsLCwsLCwsLP/AABEIANIA8AMBIgACEQEDEQH/xAAbAAABBQEBAAAAAAAAAAAAAAACAAEDBAUGB//EAEoQAAIBAgQCBgYGBgYKAwEAAAECEQADBBIhMQVBBhMiUWFxMoGRobHRFEJScpLBBxUjM1OCFkNic+HwFzRUg5OissLS8URVYyT/xAAaAQEBAQEBAQEAAAAAAAAAAAAAAQIDBAUG/8QALBEAAgECBgIBAwMFAAAAAAAAAAECAxEEEhMhMVFBYRRxgdEyQpEiI8Hh8P/aAAwDAQACEQMRAD8A2op4oopRX6E+MDFPFEBSigAilFHFKKEAilFHFKKAGKaKOKUUAMUooopUAMUoo4pRUKBSoopRQAxTRRxSigBimijimoAYpRRRSigAilFHFKKACKUUUUoqACKaKkilFABFNFHFKKFJYpRRRTgUIBFKKOKUUAMUooopRQAxSiiy0+WgAilFHFLLQARSijy02WgBilFHFNFADFKKKKUUAEUoo4pRQARSiiilFADFNFHFKKACKUUcU0UAMUooopooAYpRRRSihQIpRRxTEUBNFPFFFPFCARSijillqACKUVJFKKACKWWjikRQARSijilFABFPFFFKKXAGWlFGBT5PClwRxTRUhFCzAbkDzIpcAxTRQDF2/wCIn4l+dPaxCMSFdWI1IBnSpmRbMKKUUcU0VSAxTRRxSigAilFHFNFABFKKOKUUKBFNFHFIigAilFHFNFLgsRSijilFS4AiniiilFQAxSijilFLgCKzf1hc/hLE/bPtMLWrFZGWJjnPL868eMrSp2ys9mEowqXzDHG3iYC218yx+VJ8VdyzNseOVvnSuX8pGm+23ypLcYnRTr7tfKvA8XVfk9ywtLoBLl8yTcHqtj8zUQ69jrduARplVRJnaOVXT3a+0+veq/EMV1al8phdSFgmO/Wsa9V/uZrQpL9qAS1cYAM10HmucH2ELrStYDxc90ux901DhcZ1zkDMCIYzEDNqIArTw6xoDp3yBUlUn5bLGnT8JfwZ/wCrkI1UExrOYnz1NS/QFgdhfYDU9kCTqT8fZRNt4Dz99c3Js6WRAuGA2CgeC/Kjt2ZOnZjZoiD3+XhUgXQGB+VRYu8bYzBS2okDcjnGvKkb325DtZ34Cu8WRGCXAwbnAlfMHuqfC4+3cMK2vcRB9nOosVhlvJ5bHWQeYM+W1ctjOstGVgMhnX8jX0qWMk+T51XCRXB28UiKpcP4rbuIGLIrcwWUa+RNSXeJ2V9K6g/mB+FfQU01yeDK1sWYpoql+vMN/GT2n5UD8ew4+vPkrH8qmpHsuSXRoRTRWYOkVjvf8D/KmHHkPo27r/dQ1nVh2XTl0akU0Vm/rdp/1bER3m2RrTNxd+WHb+a5bX4mprw7Loz6NMimisr9bXf9nH/Hs/Oo24te5W7Q+9dn/pFT5FPsujPo6WP8yKje+g3dB5sBWE7YUmfoziY2CkTz9NxQXWw49HCg/eFr8ia8rxsej0LBSZuNj7I3u2/xr86rHjuGBjr0nzms+ziUH/xlHd+0Qe4WjUqY5ywy2rajxJPvCis/O9GvhMuPxqwPrz91WPwFDb43abZbx8rNz5VCnFXP1bMxy687fz1UuY/EE6sgH3GIHtfWs/OZpYE1LnFI2s32/wB2w+NZ4xNznh7g1+vkX4tUnDrt+4wRDbZm2y2V95J0FQ3bjMWIuTkYq4AtgqwMbZTodYPOK41azqq8vB3pUHSuog3bl4+jZmP/ANU/I0LX7+xtonnck/8AKDVvCXbzdi091jBaB1SrA3JJTaq+La6Gi47IRoQGYGfNTB9VcLx6O2Wb8h9RizqEtR4m5HwoLuFxNwFCEGYR2EuP7DTtbukGOvMekXuXoXzGbSov1a31lYnU5QrMYifhrRSXQcJW3YeH6NYi0xcOokAHNbMdnbdtDRNauA64iPui0o/5nqK3wkgBlsoBAIe7lAg7dpiBrB03qW9w/cuuydZC5YCcmAjUVXO+7RFC2yY6YXL2jjYnlmw5PuY1Wui1t17nvm8q+5bZq3a4HezBUtouZc4kDUbxPf4UGIwRtojuSwuAlYP2YBB7txTP6NZPZHbwmGjTFuT9kXXPwtVC/UHQ5io+19JPsggUSOx2lf8APeaIqgAJ7Z8Kmoy6S8sSYPB75HJ/u8Qfi8VDFgHWySP7lJ/5nNTgs3IIPKOdMVRfE7b7U1WNFBtZwzAxhm05lbA9+tQWXVSQto/8S1+Vs1ZCu06BQNNIHv50djq0OmpirnkZdOIa4mR/qwXxa6I91qqhxTqdFTyD3iPcRU+V7hk6L3D0RRM6oI0J15zTOyKmh0x90jRbUePXE+w3KpteedTan+6n3s1TrmbQkAeYFA15U5rp3kE1M7LkQ4u3SN0UeFq2PjUDZ5/eH8Fv/wAakbFhj6aAd2ZaX0q0u91PxL86ZmVQjyx7bXeV1x6kH/bQ3Hf+JcPk5Hwqtc4tanW6kc+0v5UJ4rhhteU+0/AVE5FaiWc0H5/KjXXkfaAKE2V2jT8VMMIh16sHxIAFYsdAi0bkD4+2lavrmHaTf6zj3CaYKBoAB4AVKqdyTruapGGg3k/VO3lzqFG7WpXUwGeVXwknsj11bW8ZjMBo2kDuqu4VhBBcHfmvrHdQhocJ402He4AoDnKi5hl1YnM2saDs+Yqfi/B2tNdu2hNzrFMxKubh7dnKNSAsN5msrAwhW3dE2GIVSxlrDE9kAn6h91dJ0m4swPVHRgDmKaEQACR3MeVelVYxjsjg283syMPirdp3DEtmR0yBetyMwEJcAETvofXUi8XslbVsrcAQIcptOUdkBGQH6kGNdiD4UHBbqozKMloPadEzHKC4ykAk8/8AGtDG46ylm2t27bOlpGdXVjbbtS5iZWcoPnXJeivZ7lI9JFMtcRi75Uv219AqCwORmOsyp35Gm/pEXHZs3xdAgPlXKGVSEb0tR8as8cxlqCti9ZtXvSzt1eUoHeVBOmnZkbkERR3uJ4Y3EViqIc+VxtnII6q4OQYEMvlFXcbFDG8TNxLK3cK2XMGCoyj9qNHADghkMiOYmmfpDdLsPopyZTbNsXFAXK0ntdXp3RQJxNLduyitZcJeZr3WAs9tSVIYQezIB9gq1iON2XxCuLt1QhfNZCsUvAliH+yQQRqdoqFsQ/TcSysLlvtE3Gs3cwGQOVbLlVBnAKjWocdisVczHqBlzdYGFu8VGZVDKIMZRlmfGpbXH7RBYsxvOpQHJdS2SpUqcp9DQakQppXOM2n1cXTnS2CQjjW3cJeF2X0tO/1Uf1C+hnLhcS05sqiMxAVxC94ltqhvulu0WWTchiDuBA0la2LnSLtftrDyFuW5swym3cgr6ZmVgjurHvOOqcW00yP2m3iD3c6w0kdE2077GJd4ldb0ryepVqH9YPyvgeSr8qz8dbhvVVeK9apx6PE6s+zpeEYu5cuZDeNwEGVMRpGugroMPatgEE6wef58q5Xg2AuW8QFuKbZyn0tPfXTWrdtZEgkqZ1HKvPVspbHppXcLtlW8gY6TGuoZ9fYaqcQw6rZf0s0adpp5Rzq610mQgPxqDHYeLTlvszWE9zpJbHJ3gJ1UHzLH4mhAH2F9lHiLik6HlUmHwbv6MctSQBrXu2Pn7lzo+8XgQqg5SNFFdEdTsNfBflWNgMC1rEKulwwfQBYRHhXQDC3mMLbf8LR768tb9Wx7KH6TjMZcK3HAC6MeQqL6S3ePZW5c4AzXLmcuhDwB1bnMI1YEDvqnf4BeEZUuPO+W2+ntFemMlY8sk7s7ocJxH8JlHgKNeC3z/VN/MQBVU4+7p+0YfzH8zUT3ix1Zj5E18/Oj6WSRqp0fxH2UUeDCfKk3R+93Zj43FA+NZQBjRY8z796ucJxIt3ke5cAUSSBqNqqmrmXTfZYs8BugHMLKCDqWHPvPKmbgR3bE2B4B1FWuLcVsNYuKjMxaPqkbGd65lFj0bXrI9+u1bdvBzjmfOxtHo6pEG7ZcEQZufLzpk4XlIzYiyFAgsWZmPISSNazAXIIJRahdLZgsxPkTp7qhqxrX+F4R9LmLtMO4rpUtng+EHoXrI0jS3yrD69Qeyk+MT76sA3W7gOY2NQppXuF4fTNiFABkZbY37x41XWxw8SDeusTqeyd+/aqTWF+u+p5A93hUbX7SnsrJG2k0LZm7aTCEdm5dHj1W+neRTX7GDHpPdbTUGB7IFYrvecaAgezlQrgp1uP6p9tNhZ9mqOIYEHSzdPKZBqyuIwzb274/mEe6sc37NucozHbTU1BiMQ76ICPVFQtjdu3MGv8AUM33mPsqtd4zYYG2uEGUgrIcgwd4MaVm2sBGruR4E0b4q2g0IJ+73UuModvg+CbV8NcB8b5P/bRXcHgLfo4UE/2rjmZ3GhFVDfd9gYnuAGtWbHDkjM57tyPhW88uzGlHo0ujxtXL4/8A5rSgI0NLsR/ZGdiIrdZECu/VWwVUkdgR8K5izjltSUJDBQJGp1NQnjeKuSpZiCNQQNjuNqmpbkKi29i+3SZh6AQeSDlVW5xzEPIJtFTuMg9lVUw8byPOja4ABGtcs0ju4R6Li4t1Ho2R5W0B+FA/GXHOPIJ8qpdYzba+2gGH1ltPcKZn2TKuia3xW+To5HqUfBasDiF873G9v+FUSyqdNdO80xuzoAal32XLHotXOIXP4j/iIqD6bdmOsufib51H9HMST/nypEAUuLLos6dyjz1olcfaX1CuCXpXe7k/CT+dWF6R4nKDmtgNIXsbkbzrXXQkcvkwOzzCebUSqZEIo75rjTx/FaZmUEj+HHrEnWtDg/Ebly4RdYZQs9kQfzpKhNK7JHEQcrI6HK0nVeegqK4TrLx5bmq2LY5OwCrMyqGbUDMY1FVG4bfP9auo5KBSEboTmovculV8W9tSLdj0bM686zbvAbmWesjxGk+6pL/Di1hWyZCwQZwWDamC2pj3UcLeQqqfCNUXLjaQq+oae2gfDmJa6B4CucbhLg6Yhh3aA7eqit8Ou/7S/sB/KmX2TWj0bWW0DPaffXWPZTDiEeioG2/51jcO4bfvL2b1w6sIAEaEjeNNu+qljgjus3LlwNJlWBB0MCrk9k1o9HUtfZj2rqKPvL3edB1Fs+leB05H5Vz39HVGvWNNDc4TluInWPDZ51P1QPHxpkXYVe3g6TrbazlUncSdar3OIvtsPLlXK9I8O1kJ1dy4SxIjMxPLQAb1WtdHce6dZ1d6O5jldvJGMmqqbfBHXj0dlbv2yYe9A7qmzWVOhDbwZmvLmZlMMXBG4bMCPMHavR+jXDL17C2gnaJtyBpJE76xUlCxuFW5bucQb6oEd+kHSqlziC73HC7ba153jcHcsu1u6ro6mGRjqs6xofGkmIIHz1rWkjDxHSPSeG43DMxVXJciYM8tTVq9xEAaQB7vbXEdEbue+g+tD7DlFdhj8BbWxclpOXY7A71znFKSR1pzbi5AHiSne4o8yKccQww1a+ntrhHdeRX2ijtQY1UiQIB8a7/Hj2eb5cujtv6Q4UbX7ZnaDNA/HbJ2urt41zeKwwAIjQejrtyFZmIxCoNT5a0+PHsfKl0dknE7M9q4CPAHlTPx/DrszHv7LVwh4msH3a1m3r+YzPqmZrLoQXk0sVN+EejP0osHYuQOeRjUI6R2ImW/CZrmBiFSzZJ0zBthvBG5qlxBwt1xMeEabVFSiPkz9Ho2G6J4IRnxLN92w4J79Sa6XhuH4bZUC3MjUM9l2YE85JrmUxl2ARYJHIy3zq3b4oiAPcdEAIJDJiI0OxIWK9KlDwzzOE1yjq7zYRxluHOO5rLe4zp6qwXwHDcNc6xsTcRWBVVKGNNTrvVnC/pFsPPZwymSACl4kgbNomgNVOMcSt44qOpw7rbzRF3qwc0akNB+r7zRtPkR2d0WMbieHsQBimUKq3yOrYygIhvKr/CuI4Atlt3Q7gMTNu4SMmjbnSNK5luHSZWwjtk6rLbvq7G2BAXIvxq7wO4LV25d+itad1ZDmt33BDsWJARTBEx5VlKC4Nyk5cmo3S3h7LrfYhgSB1L9oAgGJOuprO/XfDWZVL4iC+RV6tlXMrAQZ5SQPXVE4TCW1ti6MoQ9hrlvErBzh98gnUAeVWMbcw7vbuJdwjNae5cQriCkPdcXGMOIMFRA8608r5ItuCXGcT4aSxzX0y3TZaFWBcUZiNfjsaCxxrhloZiMTcACsSUBUZtVBgQG8N6pWcNZYMEtWL27MiYnOWYqVL5QJntGgdldSjYC+EZEVlU3QD1eisRHpeNZtBA7uzirLKpVbqqQCAFtqIOo09dR4hLDL2kvGPBJquvTe3aRVcC3CqAr4e/MAQNYg7VNium1hrRyX8GSw/duWtnXcNJ7Jo5J7GbPkp4q1hXAHV3ljQFRbH/uqT8LwpZXP0qVmP3X1onl4VSvdIVClowRA5LiZPqA1NY69NS7BEtW8xMLGcz5d9LUzN5LbY9FsW8NZVctpzmQMHhC0NuMx56VXvcQw/8ACuk+LqK5nBdL7ltcl1mTLp1ZtK6x45iD6q0MF0wsuwF0pkO5NlUgfeDmiklsacXySYrH4ViScKGJGUlrqyR3HTUVVXEYcW1tLh2RFYMoTExly7AGJC+ExXNcQ6WKl5reaYOWTZyyxaNNYynQhvGt67h8Uv1bDT9h7R9varTyebkWdcFfiPCsBfuPduYe6Xcyx+lsJMRO3cBWbj+C8OVYXC3gTPaXFFmHjlOjeRq5isdft+mir+E/Amqd3iJf0lU+oCsuUDSjO+5W4FwKzbxC3LWKUABhkxA6p+1oIYdk+6tbiHD7vV3AQSMrCVIYHloyyKpdZbbcEeRBHsNT2ECn9ldAM5RlLWyZ55dorhJJtM9EJuKaPPWwhhoVjp3GoOGWnDKMj6kfVbv8q9Msi657epBIGiqcs6A5dCfGpfoZO4NWVddEhh21uzkuruF7oZCBJCmN9d6zsdwe47AHbvCGvQreFjxprmUcqw67NrDezyzF8EuqeyjNvJyn3UsPwW+w/dMI5kRNenvfHKaiYVVX9FeG9nJDhDHDoMvaXMAp3151Q4lwi6bsi2SPCO6u6Fon4VMmDP8AjTW9D4y7D4ey9WozOOyvwFZ3Sy7OGYZmOq7iOdcXa4/ijlHW7DTKANhse+iucav3gVuOGXfYeqsqi1K5K1eLpyXohVsp0MaEe2ifiBAAyKYESZJpBJI8ifYKyzfM8vZXo8nhwzvD7mgvE2BkKoPeJB9oM1MOkF7vP47nzrBu4gg/4U9u8T3Uys73Ruvx+4dwD95nPxNRni7fYT31mXZA+JIqO7nBiNtxz8NKZWLo1043cGqgDxBYH3Gpl6R3u8/juf8AlWCxcAEiAaVy4w3ilmLo3H4/cb0lB82c/E0B4w32U99Yf0gjuojfbwpZi6NxOIs/ZIUAjlNCbhRlYbjUVmcPvkuB5/CtDHGFnuFLHirS/uxLDcauHkvvP51G/FnOnZ102NY+GvlmAOs0AxBJ9dMp7ro3eNr+zwx5m3qe+G0of1vc7rf4BUvHP3GE/uj/ANVc+MS3hW6keCRe25trxi9yyDyQUQ4ze71/CPnWOmIMwYFC2LYfZ9lcsprMjcXjN7vX8P8AjWjwLi+I6+3kNuQwMtbBAA3JE1yI4i/cv4avYXG3rY6xDHKYHspkfgqkvJ6zcxK5iREnu+Q2FR/TTBy6H1xr3TXl46UYknVl/AKkHSPFCJI/CK46Ejv8iJ6NcxLHn6xUJY85P5V5+OkuJjVhP3YqM9KcQfrj8IppSJrxPRVNSC3OwNeZt0oxHJ49Qpv6S4qNLreymjIuvE9TWydZkU4018K8qfpLi/47+75UH9IMUT++b3fKrosmvE17d1ZkovsFWOpt3DAAQkROsR4DvrNa4JMDmdO6l13OJ8JE/OvdVUGuNz5+WUk1cv4rANauZW+wxBGxEb1z2GsNccKi5mPIf412JvddbtqT+0VWUsdJDAZZrP4Nwa5YxCtcXNbgy6ftBBEaqDIrnCO6zeTnh1OFPLLlX/77nIYhSDrR4Y/2Z8e6rmM4ZdJLKjEEnaNp051ewfRXGlAyYZyp1klB7i00ex6TIt5lMnadJNTtiGadieZ0kU+OsOnZdSpB1B5Gn4bYvXCVs2mumdlQv8Nt6EK9y6QILT4b7c6C9dLHMTqa7HB9Asc8m5him0AtbU+oF9KvYv8ARfitclpjA/sGT4Q21YdRJ/6JmPPLq9xkeymroekHRfFWJa9YdQNzkOURvqNAPOufY1pNPdGizw6TdX1/Ctri+HKp2lKkg77Ed61DwvDPbdTkAI5gg5lMEyD4aV1fGwL2DfTVBmUkRMbkDeOVcnUWax4MU3GcZeLpHnWD/eL50yakd891aPCLQe5bt9WNSBn1nziYpcPswwf0SO0AIIB8QeVdG7K57zrulmCB4dw24oEizczQNxnXXxiuBC6V6Xxa+XwGCBQqFF9RIgMMynMB3a15kswY5b+2tveKZbbExSDUdxOcinvXSTry05VEXrJBstdHh8O30dpUxEyQY85rnSdK9XPT3reGNhjZE9SLQYCIyjcma0nY0mecYXAlgSD6I38e6hdWJkkkz7/VW7wPDCAZMsNu7kKyLwI33nXznWuMZXbRhCFrWCNx5699SDAjuFS227XqqyK0UpJw4eFC2D1gedaFRMYYeRqFKlrCyOW9GcMfD2VPZOh8zRGrYjZUxtsC5cyt2QxymSwOuwPOobbXD6I13mK0FW+bYUS9sktClSM3M+BqReD4rqzc6huqBjNKQG7t55iqlZGpNXduCnaLrqwIPL863uG9JSiZCgadnGj+XjWXxfhmIyKGSFthjoyMBMEyV1nzrn0vEEEHXlXSM2o2MOMZSTZ3vE7tl1Rmt9UzgkOGCiF5uJgTyneqOC4sFVmW4YBAg7kGe0J0MRqPEVW4Z0ha0Ay9W0gK1u6sg5TI1MwNaLA4jD/Qrlh7C/SGcNbvlwMqzqja7cvX4VmM6ivdf5OtWnRutNtr2rHRXUwl4jrQtwjWRnSfAkQYPhT21uMWRrlq3ZABREuph17wqrMnzJNcpir7NdJm1lYz2SAizuBrsPXT420+c58snUEOII2VhB2MVt25Rx0077/k7yz0NxWIuZrQtMipC5b6OQW2LQTOs791WcJ+j7iSsh0GUGSL0EnkRBqv+hnG2bOLcMwVryLbRRmOZgWbtfZgbTvNesdLOkKYLDm86ljIVEGmZzsJ5DxrGZk0l2UMH0efEYUW+IAG6pgOjHNlEZSSNCfAyK5TH/olQu1zrLa79rLlkf21HZJ8RFH0d/Sq1y8qYi0iI5Ch0LdkkwCQ266juPhXpuIsq6lWAKsIIOxB3FYa2N5V5PEn/RviSHa1fw90ITlyHUHluCJidCa59LQfDXCzAnKYBMAFgIJPfptyr3S1hcFhSVVVtliHOjGTEBp11jSvE8Twy0n0pEllzOLZOpiW21k8h41wlFRseXGxVllb5X15RyPArii/bHPPB7tAefPaosBDyzKSqjQbTO5B7xV3g3Dwl5GZbvZk6CNgZOo2oLVzUFJAOywNZOhAPfW5y22PSzYOLDW7aD6ikEFi3gMoPoDy3rjMEiEsHYqNpC5ufdXS2MYDCAbEjQattJ1E8u/yisq/YTO0EJqezBgeGtWE7K25pcWMq+Ndwddxz8YpiK17WAVzAOZu4CTXY8E/R5ZdC2IxS2mI7KDtEff7vKszxEYLdP8Ahs1kbPO8PcUK0iSdB4eNbnDx+xPl+VdTif0fWEIy4xH/AN0/xUEVbw3QtApX6XaAPetwED1rvVhioN+fvF/g1GNjnuF8NxQtLcXCuyqpJeU9HefS0Fc2b+aIEAma9o4f0VsfRmsdehDjKLgEuB6xvWYP0T4UbYtvUF+dcI4mkm7ssqb2seYoutSgeNenD9FmH/2w+xfnUDfo9wY0+nMCNxlHyrosTSf6Xf6GMsujzn10L716Un6M7Dzkx4IHeF+dRv8AoqXljrfr/wDdcHj6Cdm2vs/wayM84Wka9G/0WoozPjkAHcAfzpv9HmE/+w18FFbhjaUn/Tf+H+CODPOsN0luJaFpVUATDSZ1591X+HdIMZdQWBdPUs2Z1AUmZBz/AOTXNYO0C0sSsaiFza8pHdXT8NxN8XUuW3VSs6iwRvoQcikEeYr3HO6Og4vwdraHrbzXQRMqpCMrkRttpOp3IrzrLl0PIkT3xXoeN4dir6QnVINvrrodYhhMAyQPE1m4noViGWMuFB+0ucNPfJ0qXIcnbvp9bUd0kfCtOzwq4Cqm2cz6qsAl45qAfjWjg+gOIDAt1ZAO2dhryMgTW9/RR7j57x15st66T6tBFBc4Ti9wi5lZGRkAUqwAOnM1o8M4Fib6B7dqVMgMSqeZ11jxrs7nQfCsZbrSe83CT76v2OAW0AC3L8DQDrWiB4UQuUcdw/GZ7d2wuGsuiKgNtjoV+scy6trvUGPXjF8BL5W9bVs0B7e45zA13rp7KBRAn1kk++p7eJZfRYjyNBucFjOC4rQdQTy7OUQO86wTVteK8Zdx14ulZGZkCZoHIANEnvrt7fE7o2c+78xUn64vH+s9y/KguzCwNq68jrsVZVjJRyhn+Ygx6qtYPoZaXN2nuZpBl7fOJ2gjuq5exLt6Rn1AfCoIrm6SfJW78oj/AKIW1R1tr1ef6xyOwjaCzGN+VYDdAbYEHEAHvKajwBU10ZSmy1NL2XP6Me90Qt5w1u/zElx2gB9nLA27xUf+j+01zM2KkEyw+tPnFboWKKKqpteRmXRTPBLdiFw+RlO59FvXIM+2nNlqtUq1lJcqFDzHup/UfdVommJplJcrAjuPsFMWHd8KsGmIq2FyDOO6i62jKillpYoBuDupgR3CjK0JFLC4QYd1OXHdQFaA2v7TDyIpYXJlw6DZVHkBUqIANhSpUMhMN6iY0qVChk1ExpUqpAZ1PnUiUqVUoPIUKbnypqVAWLIqVqelQAnahalSoiD0IOtKlQDtTU1KgHpGlSqAE0xpUqoGJpqVKoUE7UlpqVCiakaVKhBmohSpVQf/2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solidFill>
                <a:srgbClr val="FFFFFF"/>
              </a:solidFill>
            </a:endParaRPr>
          </a:p>
        </p:txBody>
      </p:sp>
      <p:sp>
        <p:nvSpPr>
          <p:cNvPr id="12" name="AutoShape 16" descr="data:image/jpeg;base64,/9j/4AAQSkZJRgABAQAAAQABAAD/2wCEAAkGBxQTEhUUExQWFRUVFxgVFhUWGBYYFhcXFRcYFxQVFxcYHCggGBwlHBUVITEiJSkrLi4uFx8zODMsNygtLisBCgoKDg0OGxAQGy8kICQsLCwsLCwsLCwsLCwsLCwsLCwsLCw0LCwsLCwsLCwsLCwsLCwsLCwsLCwsLCwsLCwsLP/AABEIANIA8AMBIgACEQEDEQH/xAAbAAABBQEBAAAAAAAAAAAAAAACAAEDBAUGB//EAEoQAAIBAgQCBgYGBgYKAwEAAAECEQADBBIhMQVBBhMiUWFxMoGRobHRFEJScpLBBxUjM1OCFkNic+HwFzRUg5OissLS8URVYyT/xAAaAQEBAQEBAQEAAAAAAAAAAAAAAQIDBAUG/8QALBEAAgECBgIBAwMFAAAAAAAAAAECAxEEEhMhMVFBYRRxgdEyQpEiI8Hh8P/aAAwDAQACEQMRAD8A2op4oopRX6E+MDFPFEBSigAilFHFKKEAilFHFKKAGKaKOKUUAMUooopUAMUoo4pRUKBSoopRQAxTRRxSigBimijimoAYpRRRSigAilFHFKKACKUUUUoqACKaKkilFABFNFHFKKFJYpRRRTgUIBFKKOKUUAMUooopRQAxSiiy0+WgAilFHFLLQARSijy02WgBilFHFNFADFKKKKUUAEUoo4pRQARSiiilFADFNFHFKKACKUUcU0UAMUooopooAYpRRRSihQIpRRxTEUBNFPFFFPFCARSijillqACKUVJFKKACKWWjikRQARSijilFABFPFFFKKXAGWlFGBT5PClwRxTRUhFCzAbkDzIpcAxTRQDF2/wCIn4l+dPaxCMSFdWI1IBnSpmRbMKKUUcU0VSAxTRRxSigAilFHFNFABFKKOKUUKBFNFHFIigAilFHFNFLgsRSijilFS4AiniiilFQAxSijilFLgCKzf1hc/hLE/bPtMLWrFZGWJjnPL868eMrSp2ys9mEowqXzDHG3iYC218yx+VJ8VdyzNseOVvnSuX8pGm+23ypLcYnRTr7tfKvA8XVfk9ywtLoBLl8yTcHqtj8zUQ69jrduARplVRJnaOVXT3a+0+veq/EMV1al8phdSFgmO/Wsa9V/uZrQpL9qAS1cYAM10HmucH2ELrStYDxc90ux901DhcZ1zkDMCIYzEDNqIArTw6xoDp3yBUlUn5bLGnT8JfwZ/wCrkI1UExrOYnz1NS/QFgdhfYDU9kCTqT8fZRNt4Dz99c3Js6WRAuGA2CgeC/Kjt2ZOnZjZoiD3+XhUgXQGB+VRYu8bYzBS2okDcjnGvKkb325DtZ34Cu8WRGCXAwbnAlfMHuqfC4+3cMK2vcRB9nOosVhlvJ5bHWQeYM+W1ctjOstGVgMhnX8jX0qWMk+T51XCRXB28UiKpcP4rbuIGLIrcwWUa+RNSXeJ2V9K6g/mB+FfQU01yeDK1sWYpoql+vMN/GT2n5UD8ew4+vPkrH8qmpHsuSXRoRTRWYOkVjvf8D/KmHHkPo27r/dQ1nVh2XTl0akU0Vm/rdp/1bER3m2RrTNxd+WHb+a5bX4mprw7Loz6NMimisr9bXf9nH/Hs/Oo24te5W7Q+9dn/pFT5FPsujPo6WP8yKje+g3dB5sBWE7YUmfoziY2CkTz9NxQXWw49HCg/eFr8ia8rxsej0LBSZuNj7I3u2/xr86rHjuGBjr0nzms+ziUH/xlHd+0Qe4WjUqY5ywy2rajxJPvCis/O9GvhMuPxqwPrz91WPwFDb43abZbx8rNz5VCnFXP1bMxy687fz1UuY/EE6sgH3GIHtfWs/OZpYE1LnFI2s32/wB2w+NZ4xNznh7g1+vkX4tUnDrt+4wRDbZm2y2V95J0FQ3bjMWIuTkYq4AtgqwMbZTodYPOK41azqq8vB3pUHSuog3bl4+jZmP/ANU/I0LX7+xtonnck/8AKDVvCXbzdi091jBaB1SrA3JJTaq+La6Gi47IRoQGYGfNTB9VcLx6O2Wb8h9RizqEtR4m5HwoLuFxNwFCEGYR2EuP7DTtbukGOvMekXuXoXzGbSov1a31lYnU5QrMYifhrRSXQcJW3YeH6NYi0xcOokAHNbMdnbdtDRNauA64iPui0o/5nqK3wkgBlsoBAIe7lAg7dpiBrB03qW9w/cuuydZC5YCcmAjUVXO+7RFC2yY6YXL2jjYnlmw5PuY1Wui1t17nvm8q+5bZq3a4HezBUtouZc4kDUbxPf4UGIwRtojuSwuAlYP2YBB7txTP6NZPZHbwmGjTFuT9kXXPwtVC/UHQ5io+19JPsggUSOx2lf8APeaIqgAJ7Z8Kmoy6S8sSYPB75HJ/u8Qfi8VDFgHWySP7lJ/5nNTgs3IIPKOdMVRfE7b7U1WNFBtZwzAxhm05lbA9+tQWXVSQto/8S1+Vs1ZCu06BQNNIHv50djq0OmpirnkZdOIa4mR/qwXxa6I91qqhxTqdFTyD3iPcRU+V7hk6L3D0RRM6oI0J15zTOyKmh0x90jRbUePXE+w3KpteedTan+6n3s1TrmbQkAeYFA15U5rp3kE1M7LkQ4u3SN0UeFq2PjUDZ5/eH8Fv/wAakbFhj6aAd2ZaX0q0u91PxL86ZmVQjyx7bXeV1x6kH/bQ3Hf+JcPk5Hwqtc4tanW6kc+0v5UJ4rhhteU+0/AVE5FaiWc0H5/KjXXkfaAKE2V2jT8VMMIh16sHxIAFYsdAi0bkD4+2lavrmHaTf6zj3CaYKBoAB4AVKqdyTruapGGg3k/VO3lzqFG7WpXUwGeVXwknsj11bW8ZjMBo2kDuqu4VhBBcHfmvrHdQhocJ402He4AoDnKi5hl1YnM2saDs+Yqfi/B2tNdu2hNzrFMxKubh7dnKNSAsN5msrAwhW3dE2GIVSxlrDE9kAn6h91dJ0m4swPVHRgDmKaEQACR3MeVelVYxjsjg283syMPirdp3DEtmR0yBetyMwEJcAETvofXUi8XslbVsrcAQIcptOUdkBGQH6kGNdiD4UHBbqozKMloPadEzHKC4ykAk8/8AGtDG46ylm2t27bOlpGdXVjbbtS5iZWcoPnXJeivZ7lI9JFMtcRi75Uv219AqCwORmOsyp35Gm/pEXHZs3xdAgPlXKGVSEb0tR8as8cxlqCti9ZtXvSzt1eUoHeVBOmnZkbkERR3uJ4Y3EViqIc+VxtnII6q4OQYEMvlFXcbFDG8TNxLK3cK2XMGCoyj9qNHADghkMiOYmmfpDdLsPopyZTbNsXFAXK0ntdXp3RQJxNLduyitZcJeZr3WAs9tSVIYQezIB9gq1iON2XxCuLt1QhfNZCsUvAliH+yQQRqdoqFsQ/TcSysLlvtE3Gs3cwGQOVbLlVBnAKjWocdisVczHqBlzdYGFu8VGZVDKIMZRlmfGpbXH7RBYsxvOpQHJdS2SpUqcp9DQakQppXOM2n1cXTnS2CQjjW3cJeF2X0tO/1Uf1C+hnLhcS05sqiMxAVxC94ltqhvulu0WWTchiDuBA0la2LnSLtftrDyFuW5swym3cgr6ZmVgjurHvOOqcW00yP2m3iD3c6w0kdE2077GJd4ldb0ryepVqH9YPyvgeSr8qz8dbhvVVeK9apx6PE6s+zpeEYu5cuZDeNwEGVMRpGugroMPatgEE6wef58q5Xg2AuW8QFuKbZyn0tPfXTWrdtZEgkqZ1HKvPVspbHppXcLtlW8gY6TGuoZ9fYaqcQw6rZf0s0adpp5Rzq610mQgPxqDHYeLTlvszWE9zpJbHJ3gJ1UHzLH4mhAH2F9lHiLik6HlUmHwbv6MctSQBrXu2Pn7lzo+8XgQqg5SNFFdEdTsNfBflWNgMC1rEKulwwfQBYRHhXQDC3mMLbf8LR768tb9Wx7KH6TjMZcK3HAC6MeQqL6S3ePZW5c4AzXLmcuhDwB1bnMI1YEDvqnf4BeEZUuPO+W2+ntFemMlY8sk7s7ocJxH8JlHgKNeC3z/VN/MQBVU4+7p+0YfzH8zUT3ix1Zj5E18/Oj6WSRqp0fxH2UUeDCfKk3R+93Zj43FA+NZQBjRY8z796ucJxIt3ke5cAUSSBqNqqmrmXTfZYs8BugHMLKCDqWHPvPKmbgR3bE2B4B1FWuLcVsNYuKjMxaPqkbGd65lFj0bXrI9+u1bdvBzjmfOxtHo6pEG7ZcEQZufLzpk4XlIzYiyFAgsWZmPISSNazAXIIJRahdLZgsxPkTp7qhqxrX+F4R9LmLtMO4rpUtng+EHoXrI0jS3yrD69Qeyk+MT76sA3W7gOY2NQppXuF4fTNiFABkZbY37x41XWxw8SDeusTqeyd+/aqTWF+u+p5A93hUbX7SnsrJG2k0LZm7aTCEdm5dHj1W+neRTX7GDHpPdbTUGB7IFYrvecaAgezlQrgp1uP6p9tNhZ9mqOIYEHSzdPKZBqyuIwzb274/mEe6sc37NucozHbTU1BiMQ76ICPVFQtjdu3MGv8AUM33mPsqtd4zYYG2uEGUgrIcgwd4MaVm2sBGruR4E0b4q2g0IJ+73UuModvg+CbV8NcB8b5P/bRXcHgLfo4UE/2rjmZ3GhFVDfd9gYnuAGtWbHDkjM57tyPhW88uzGlHo0ujxtXL4/8A5rSgI0NLsR/ZGdiIrdZECu/VWwVUkdgR8K5izjltSUJDBQJGp1NQnjeKuSpZiCNQQNjuNqmpbkKi29i+3SZh6AQeSDlVW5xzEPIJtFTuMg9lVUw8byPOja4ABGtcs0ju4R6Li4t1Ho2R5W0B+FA/GXHOPIJ8qpdYzba+2gGH1ltPcKZn2TKuia3xW+To5HqUfBasDiF873G9v+FUSyqdNdO80xuzoAal32XLHotXOIXP4j/iIqD6bdmOsufib51H9HMST/nypEAUuLLos6dyjz1olcfaX1CuCXpXe7k/CT+dWF6R4nKDmtgNIXsbkbzrXXQkcvkwOzzCebUSqZEIo75rjTx/FaZmUEj+HHrEnWtDg/Ebly4RdYZQs9kQfzpKhNK7JHEQcrI6HK0nVeegqK4TrLx5bmq2LY5OwCrMyqGbUDMY1FVG4bfP9auo5KBSEboTmovculV8W9tSLdj0bM686zbvAbmWesjxGk+6pL/Di1hWyZCwQZwWDamC2pj3UcLeQqqfCNUXLjaQq+oae2gfDmJa6B4CucbhLg6Yhh3aA7eqit8Ou/7S/sB/KmX2TWj0bWW0DPaffXWPZTDiEeioG2/51jcO4bfvL2b1w6sIAEaEjeNNu+qljgjus3LlwNJlWBB0MCrk9k1o9HUtfZj2rqKPvL3edB1Fs+leB05H5Vz39HVGvWNNDc4TluInWPDZ51P1QPHxpkXYVe3g6TrbazlUncSdar3OIvtsPLlXK9I8O1kJ1dy4SxIjMxPLQAb1WtdHce6dZ1d6O5jldvJGMmqqbfBHXj0dlbv2yYe9A7qmzWVOhDbwZmvLmZlMMXBG4bMCPMHavR+jXDL17C2gnaJtyBpJE76xUlCxuFW5bucQb6oEd+kHSqlziC73HC7ba153jcHcsu1u6ro6mGRjqs6xofGkmIIHz1rWkjDxHSPSeG43DMxVXJciYM8tTVq9xEAaQB7vbXEdEbue+g+tD7DlFdhj8BbWxclpOXY7A71znFKSR1pzbi5AHiSne4o8yKccQww1a+ntrhHdeRX2ijtQY1UiQIB8a7/Hj2eb5cujtv6Q4UbX7ZnaDNA/HbJ2urt41zeKwwAIjQejrtyFZmIxCoNT5a0+PHsfKl0dknE7M9q4CPAHlTPx/DrszHv7LVwh4msH3a1m3r+YzPqmZrLoQXk0sVN+EejP0osHYuQOeRjUI6R2ImW/CZrmBiFSzZJ0zBthvBG5qlxBwt1xMeEabVFSiPkz9Ho2G6J4IRnxLN92w4J79Sa6XhuH4bZUC3MjUM9l2YE85JrmUxl2ARYJHIy3zq3b4oiAPcdEAIJDJiI0OxIWK9KlDwzzOE1yjq7zYRxluHOO5rLe4zp6qwXwHDcNc6xsTcRWBVVKGNNTrvVnC/pFsPPZwymSACl4kgbNomgNVOMcSt44qOpw7rbzRF3qwc0akNB+r7zRtPkR2d0WMbieHsQBimUKq3yOrYygIhvKr/CuI4Atlt3Q7gMTNu4SMmjbnSNK5luHSZWwjtk6rLbvq7G2BAXIvxq7wO4LV25d+itad1ZDmt33BDsWJARTBEx5VlKC4Nyk5cmo3S3h7LrfYhgSB1L9oAgGJOuprO/XfDWZVL4iC+RV6tlXMrAQZ5SQPXVE4TCW1ti6MoQ9hrlvErBzh98gnUAeVWMbcw7vbuJdwjNae5cQriCkPdcXGMOIMFRA8608r5ItuCXGcT4aSxzX0y3TZaFWBcUZiNfjsaCxxrhloZiMTcACsSUBUZtVBgQG8N6pWcNZYMEtWL27MiYnOWYqVL5QJntGgdldSjYC+EZEVlU3QD1eisRHpeNZtBA7uzirLKpVbqqQCAFtqIOo09dR4hLDL2kvGPBJquvTe3aRVcC3CqAr4e/MAQNYg7VNium1hrRyX8GSw/duWtnXcNJ7Jo5J7GbPkp4q1hXAHV3ljQFRbH/uqT8LwpZXP0qVmP3X1onl4VSvdIVClowRA5LiZPqA1NY69NS7BEtW8xMLGcz5d9LUzN5LbY9FsW8NZVctpzmQMHhC0NuMx56VXvcQw/8ACuk+LqK5nBdL7ltcl1mTLp1ZtK6x45iD6q0MF0wsuwF0pkO5NlUgfeDmiklsacXySYrH4ViScKGJGUlrqyR3HTUVVXEYcW1tLh2RFYMoTExly7AGJC+ExXNcQ6WKl5reaYOWTZyyxaNNYynQhvGt67h8Uv1bDT9h7R9varTyebkWdcFfiPCsBfuPduYe6Xcyx+lsJMRO3cBWbj+C8OVYXC3gTPaXFFmHjlOjeRq5isdft+mir+E/Amqd3iJf0lU+oCsuUDSjO+5W4FwKzbxC3LWKUABhkxA6p+1oIYdk+6tbiHD7vV3AQSMrCVIYHloyyKpdZbbcEeRBHsNT2ECn9ldAM5RlLWyZ55dorhJJtM9EJuKaPPWwhhoVjp3GoOGWnDKMj6kfVbv8q9Msi657epBIGiqcs6A5dCfGpfoZO4NWVddEhh21uzkuruF7oZCBJCmN9d6zsdwe47AHbvCGvQreFjxprmUcqw67NrDezyzF8EuqeyjNvJyn3UsPwW+w/dMI5kRNenvfHKaiYVVX9FeG9nJDhDHDoMvaXMAp3151Q4lwi6bsi2SPCO6u6Fon4VMmDP8AjTW9D4y7D4ey9WozOOyvwFZ3Sy7OGYZmOq7iOdcXa4/ijlHW7DTKANhse+iucav3gVuOGXfYeqsqi1K5K1eLpyXohVsp0MaEe2ifiBAAyKYESZJpBJI8ifYKyzfM8vZXo8nhwzvD7mgvE2BkKoPeJB9oM1MOkF7vP47nzrBu4gg/4U9u8T3Uys73Ruvx+4dwD95nPxNRni7fYT31mXZA+JIqO7nBiNtxz8NKZWLo1043cGqgDxBYH3Gpl6R3u8/juf8AlWCxcAEiAaVy4w3ilmLo3H4/cb0lB82c/E0B4w32U99Yf0gjuojfbwpZi6NxOIs/ZIUAjlNCbhRlYbjUVmcPvkuB5/CtDHGFnuFLHirS/uxLDcauHkvvP51G/FnOnZ102NY+GvlmAOs0AxBJ9dMp7ro3eNr+zwx5m3qe+G0of1vc7rf4BUvHP3GE/uj/ANVc+MS3hW6keCRe25trxi9yyDyQUQ4ze71/CPnWOmIMwYFC2LYfZ9lcsprMjcXjN7vX8P8AjWjwLi+I6+3kNuQwMtbBAA3JE1yI4i/cv4avYXG3rY6xDHKYHspkfgqkvJ6zcxK5iREnu+Q2FR/TTBy6H1xr3TXl46UYknVl/AKkHSPFCJI/CK46Ejv8iJ6NcxLHn6xUJY85P5V5+OkuJjVhP3YqM9KcQfrj8IppSJrxPRVNSC3OwNeZt0oxHJ49Qpv6S4qNLreymjIuvE9TWydZkU4018K8qfpLi/47+75UH9IMUT++b3fKrosmvE17d1ZkovsFWOpt3DAAQkROsR4DvrNa4JMDmdO6l13OJ8JE/OvdVUGuNz5+WUk1cv4rANauZW+wxBGxEb1z2GsNccKi5mPIf412JvddbtqT+0VWUsdJDAZZrP4Nwa5YxCtcXNbgy6ftBBEaqDIrnCO6zeTnh1OFPLLlX/77nIYhSDrR4Y/2Z8e6rmM4ZdJLKjEEnaNp051ewfRXGlAyYZyp1klB7i00ex6TIt5lMnadJNTtiGadieZ0kU+OsOnZdSpB1B5Gn4bYvXCVs2mumdlQv8Nt6EK9y6QILT4b7c6C9dLHMTqa7HB9Asc8m5him0AtbU+oF9KvYv8ARfitclpjA/sGT4Q21YdRJ/6JmPPLq9xkeymroekHRfFWJa9YdQNzkOURvqNAPOufY1pNPdGizw6TdX1/Ctri+HKp2lKkg77Ed61DwvDPbdTkAI5gg5lMEyD4aV1fGwL2DfTVBmUkRMbkDeOVcnUWax4MU3GcZeLpHnWD/eL50yakd891aPCLQe5bt9WNSBn1nziYpcPswwf0SO0AIIB8QeVdG7K57zrulmCB4dw24oEizczQNxnXXxiuBC6V6Xxa+XwGCBQqFF9RIgMMynMB3a15kswY5b+2tveKZbbExSDUdxOcinvXSTry05VEXrJBstdHh8O30dpUxEyQY85rnSdK9XPT3reGNhjZE9SLQYCIyjcma0nY0mecYXAlgSD6I38e6hdWJkkkz7/VW7wPDCAZMsNu7kKyLwI33nXznWuMZXbRhCFrWCNx5699SDAjuFS227XqqyK0UpJw4eFC2D1gedaFRMYYeRqFKlrCyOW9GcMfD2VPZOh8zRGrYjZUxtsC5cyt2QxymSwOuwPOobbXD6I13mK0FW+bYUS9sktClSM3M+BqReD4rqzc6huqBjNKQG7t55iqlZGpNXduCnaLrqwIPL863uG9JSiZCgadnGj+XjWXxfhmIyKGSFthjoyMBMEyV1nzrn0vEEEHXlXSM2o2MOMZSTZ3vE7tl1Rmt9UzgkOGCiF5uJgTyneqOC4sFVmW4YBAg7kGe0J0MRqPEVW4Z0ha0Ay9W0gK1u6sg5TI1MwNaLA4jD/Qrlh7C/SGcNbvlwMqzqja7cvX4VmM6ivdf5OtWnRutNtr2rHRXUwl4jrQtwjWRnSfAkQYPhT21uMWRrlq3ZABREuph17wqrMnzJNcpir7NdJm1lYz2SAizuBrsPXT420+c58snUEOII2VhB2MVt25Rx0077/k7yz0NxWIuZrQtMipC5b6OQW2LQTOs791WcJ+j7iSsh0GUGSL0EnkRBqv+hnG2bOLcMwVryLbRRmOZgWbtfZgbTvNesdLOkKYLDm86ljIVEGmZzsJ5DxrGZk0l2UMH0efEYUW+IAG6pgOjHNlEZSSNCfAyK5TH/olQu1zrLa79rLlkf21HZJ8RFH0d/Sq1y8qYi0iI5Ch0LdkkwCQ266juPhXpuIsq6lWAKsIIOxB3FYa2N5V5PEn/RviSHa1fw90ITlyHUHluCJidCa59LQfDXCzAnKYBMAFgIJPfptyr3S1hcFhSVVVtliHOjGTEBp11jSvE8Twy0n0pEllzOLZOpiW21k8h41wlFRseXGxVllb5X15RyPArii/bHPPB7tAefPaosBDyzKSqjQbTO5B7xV3g3Dwl5GZbvZk6CNgZOo2oLVzUFJAOywNZOhAPfW5y22PSzYOLDW7aD6ikEFi3gMoPoDy3rjMEiEsHYqNpC5ufdXS2MYDCAbEjQattJ1E8u/yisq/YTO0EJqezBgeGtWE7K25pcWMq+Ndwddxz8YpiK17WAVzAOZu4CTXY8E/R5ZdC2IxS2mI7KDtEff7vKszxEYLdP8Ahs1kbPO8PcUK0iSdB4eNbnDx+xPl+VdTif0fWEIy4xH/AN0/xUEVbw3QtApX6XaAPetwED1rvVhioN+fvF/g1GNjnuF8NxQtLcXCuyqpJeU9HefS0Fc2b+aIEAma9o4f0VsfRmsdehDjKLgEuB6xvWYP0T4UbYtvUF+dcI4mkm7ssqb2seYoutSgeNenD9FmH/2w+xfnUDfo9wY0+nMCNxlHyrosTSf6Xf6GMsujzn10L716Un6M7Dzkx4IHeF+dRv8AoqXljrfr/wDdcHj6Cdm2vs/wayM84Wka9G/0WoozPjkAHcAfzpv9HmE/+w18FFbhjaUn/Tf+H+CODPOsN0luJaFpVUATDSZ1591X+HdIMZdQWBdPUs2Z1AUmZBz/AOTXNYO0C0sSsaiFza8pHdXT8NxN8XUuW3VSs6iwRvoQcikEeYr3HO6Og4vwdraHrbzXQRMqpCMrkRttpOp3IrzrLl0PIkT3xXoeN4dir6QnVINvrrodYhhMAyQPE1m4noViGWMuFB+0ucNPfJ0qXIcnbvp9bUd0kfCtOzwq4Cqm2cz6qsAl45qAfjWjg+gOIDAt1ZAO2dhryMgTW9/RR7j57x15st66T6tBFBc4Ti9wi5lZGRkAUqwAOnM1o8M4Fib6B7dqVMgMSqeZ11jxrs7nQfCsZbrSe83CT76v2OAW0AC3L8DQDrWiB4UQuUcdw/GZ7d2wuGsuiKgNtjoV+scy6trvUGPXjF8BL5W9bVs0B7e45zA13rp7KBRAn1kk++p7eJZfRYjyNBucFjOC4rQdQTy7OUQO86wTVteK8Zdx14ulZGZkCZoHIANEnvrt7fE7o2c+78xUn64vH+s9y/KguzCwNq68jrsVZVjJRyhn+Ygx6qtYPoZaXN2nuZpBl7fOJ2gjuq5exLt6Rn1AfCoIrm6SfJW78oj/AKIW1R1tr1ef6xyOwjaCzGN+VYDdAbYEHEAHvKajwBU10ZSmy1NL2XP6Me90Qt5w1u/zElx2gB9nLA27xUf+j+01zM2KkEyw+tPnFboWKKKqpteRmXRTPBLdiFw+RlO59FvXIM+2nNlqtUq1lJcqFDzHup/UfdVommJplJcrAjuPsFMWHd8KsGmIq2FyDOO6i62jKillpYoBuDupgR3CjK0JFLC4QYd1OXHdQFaA2v7TDyIpYXJlw6DZVHkBUqIANhSpUMhMN6iY0qVChk1ExpUqpAZ1PnUiUqVUoPIUKbnypqVAWLIqVqelQAnahalSoiD0IOtKlQDtTU1KgHpGlSqAE0xpUqoGJpqVKoUE7UlpqVCiakaVKhBmohSpVQf/2Q=="/>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solidFill>
                <a:srgbClr val="FFFFFF"/>
              </a:solidFill>
            </a:endParaRPr>
          </a:p>
        </p:txBody>
      </p:sp>
      <p:sp>
        <p:nvSpPr>
          <p:cNvPr id="13" name="AutoShape 18" descr="data:image/jpeg;base64,/9j/4AAQSkZJRgABAQAAAQABAAD/2wCEAAkGBxQTEhUUExQWFRUVFxgVFhUWGBYYFhcXFRcYFxQVFxcYHCggGBwlHBUVITEiJSkrLi4uFx8zODMsNygtLisBCgoKDg0OGxAQGy8kICQsLCwsLCwsLCwsLCwsLCwsLCwsLCw0LCwsLCwsLCwsLCwsLCwsLCwsLCwsLCwsLCwsLP/AABEIANIA8AMBIgACEQEDEQH/xAAbAAABBQEBAAAAAAAAAAAAAAACAAEDBAUGB//EAEoQAAIBAgQCBgYGBgYKAwEAAAECEQADBBIhMQVBBhMiUWFxMoGRobHRFEJScpLBBxUjM1OCFkNic+HwFzRUg5OissLS8URVYyT/xAAaAQEBAQEBAQEAAAAAAAAAAAAAAQIDBAUG/8QALBEAAgECBgIBAwMFAAAAAAAAAAECAxEEEhMhMVFBYRRxgdEyQpEiI8Hh8P/aAAwDAQACEQMRAD8A2op4oopRX6E+MDFPFEBSigAilFHFKKEAilFHFKKAGKaKOKUUAMUooopUAMUoo4pRUKBSoopRQAxTRRxSigBimijimoAYpRRRSigAilFHFKKACKUUUUoqACKaKkilFABFNFHFKKFJYpRRRTgUIBFKKOKUUAMUooopRQAxSiiy0+WgAilFHFLLQARSijy02WgBilFHFNFADFKKKKUUAEUoo4pRQARSiiilFADFNFHFKKACKUUcU0UAMUooopooAYpRRRSihQIpRRxTEUBNFPFFFPFCARSijillqACKUVJFKKACKWWjikRQARSijilFABFPFFFKKXAGWlFGBT5PClwRxTRUhFCzAbkDzIpcAxTRQDF2/wCIn4l+dPaxCMSFdWI1IBnSpmRbMKKUUcU0VSAxTRRxSigAilFHFNFABFKKOKUUKBFNFHFIigAilFHFNFLgsRSijilFS4AiniiilFQAxSijilFLgCKzf1hc/hLE/bPtMLWrFZGWJjnPL868eMrSp2ys9mEowqXzDHG3iYC218yx+VJ8VdyzNseOVvnSuX8pGm+23ypLcYnRTr7tfKvA8XVfk9ywtLoBLl8yTcHqtj8zUQ69jrduARplVRJnaOVXT3a+0+veq/EMV1al8phdSFgmO/Wsa9V/uZrQpL9qAS1cYAM10HmucH2ELrStYDxc90ux901DhcZ1zkDMCIYzEDNqIArTw6xoDp3yBUlUn5bLGnT8JfwZ/wCrkI1UExrOYnz1NS/QFgdhfYDU9kCTqT8fZRNt4Dz99c3Js6WRAuGA2CgeC/Kjt2ZOnZjZoiD3+XhUgXQGB+VRYu8bYzBS2okDcjnGvKkb325DtZ34Cu8WRGCXAwbnAlfMHuqfC4+3cMK2vcRB9nOosVhlvJ5bHWQeYM+W1ctjOstGVgMhnX8jX0qWMk+T51XCRXB28UiKpcP4rbuIGLIrcwWUa+RNSXeJ2V9K6g/mB+FfQU01yeDK1sWYpoql+vMN/GT2n5UD8ew4+vPkrH8qmpHsuSXRoRTRWYOkVjvf8D/KmHHkPo27r/dQ1nVh2XTl0akU0Vm/rdp/1bER3m2RrTNxd+WHb+a5bX4mprw7Loz6NMimisr9bXf9nH/Hs/Oo24te5W7Q+9dn/pFT5FPsujPo6WP8yKje+g3dB5sBWE7YUmfoziY2CkTz9NxQXWw49HCg/eFr8ia8rxsej0LBSZuNj7I3u2/xr86rHjuGBjr0nzms+ziUH/xlHd+0Qe4WjUqY5ywy2rajxJPvCis/O9GvhMuPxqwPrz91WPwFDb43abZbx8rNz5VCnFXP1bMxy687fz1UuY/EE6sgH3GIHtfWs/OZpYE1LnFI2s32/wB2w+NZ4xNznh7g1+vkX4tUnDrt+4wRDbZm2y2V95J0FQ3bjMWIuTkYq4AtgqwMbZTodYPOK41azqq8vB3pUHSuog3bl4+jZmP/ANU/I0LX7+xtonnck/8AKDVvCXbzdi091jBaB1SrA3JJTaq+La6Gi47IRoQGYGfNTB9VcLx6O2Wb8h9RizqEtR4m5HwoLuFxNwFCEGYR2EuP7DTtbukGOvMekXuXoXzGbSov1a31lYnU5QrMYifhrRSXQcJW3YeH6NYi0xcOokAHNbMdnbdtDRNauA64iPui0o/5nqK3wkgBlsoBAIe7lAg7dpiBrB03qW9w/cuuydZC5YCcmAjUVXO+7RFC2yY6YXL2jjYnlmw5PuY1Wui1t17nvm8q+5bZq3a4HezBUtouZc4kDUbxPf4UGIwRtojuSwuAlYP2YBB7txTP6NZPZHbwmGjTFuT9kXXPwtVC/UHQ5io+19JPsggUSOx2lf8APeaIqgAJ7Z8Kmoy6S8sSYPB75HJ/u8Qfi8VDFgHWySP7lJ/5nNTgs3IIPKOdMVRfE7b7U1WNFBtZwzAxhm05lbA9+tQWXVSQto/8S1+Vs1ZCu06BQNNIHv50djq0OmpirnkZdOIa4mR/qwXxa6I91qqhxTqdFTyD3iPcRU+V7hk6L3D0RRM6oI0J15zTOyKmh0x90jRbUePXE+w3KpteedTan+6n3s1TrmbQkAeYFA15U5rp3kE1M7LkQ4u3SN0UeFq2PjUDZ5/eH8Fv/wAakbFhj6aAd2ZaX0q0u91PxL86ZmVQjyx7bXeV1x6kH/bQ3Hf+JcPk5Hwqtc4tanW6kc+0v5UJ4rhhteU+0/AVE5FaiWc0H5/KjXXkfaAKE2V2jT8VMMIh16sHxIAFYsdAi0bkD4+2lavrmHaTf6zj3CaYKBoAB4AVKqdyTruapGGg3k/VO3lzqFG7WpXUwGeVXwknsj11bW8ZjMBo2kDuqu4VhBBcHfmvrHdQhocJ402He4AoDnKi5hl1YnM2saDs+Yqfi/B2tNdu2hNzrFMxKubh7dnKNSAsN5msrAwhW3dE2GIVSxlrDE9kAn6h91dJ0m4swPVHRgDmKaEQACR3MeVelVYxjsjg283syMPirdp3DEtmR0yBetyMwEJcAETvofXUi8XslbVsrcAQIcptOUdkBGQH6kGNdiD4UHBbqozKMloPadEzHKC4ykAk8/8AGtDG46ylm2t27bOlpGdXVjbbtS5iZWcoPnXJeivZ7lI9JFMtcRi75Uv219AqCwORmOsyp35Gm/pEXHZs3xdAgPlXKGVSEb0tR8as8cxlqCti9ZtXvSzt1eUoHeVBOmnZkbkERR3uJ4Y3EViqIc+VxtnII6q4OQYEMvlFXcbFDG8TNxLK3cK2XMGCoyj9qNHADghkMiOYmmfpDdLsPopyZTbNsXFAXK0ntdXp3RQJxNLduyitZcJeZr3WAs9tSVIYQezIB9gq1iON2XxCuLt1QhfNZCsUvAliH+yQQRqdoqFsQ/TcSysLlvtE3Gs3cwGQOVbLlVBnAKjWocdisVczHqBlzdYGFu8VGZVDKIMZRlmfGpbXH7RBYsxvOpQHJdS2SpUqcp9DQakQppXOM2n1cXTnS2CQjjW3cJeF2X0tO/1Uf1C+hnLhcS05sqiMxAVxC94ltqhvulu0WWTchiDuBA0la2LnSLtftrDyFuW5swym3cgr6ZmVgjurHvOOqcW00yP2m3iD3c6w0kdE2077GJd4ldb0ryepVqH9YPyvgeSr8qz8dbhvVVeK9apx6PE6s+zpeEYu5cuZDeNwEGVMRpGugroMPatgEE6wef58q5Xg2AuW8QFuKbZyn0tPfXTWrdtZEgkqZ1HKvPVspbHppXcLtlW8gY6TGuoZ9fYaqcQw6rZf0s0adpp5Rzq610mQgPxqDHYeLTlvszWE9zpJbHJ3gJ1UHzLH4mhAH2F9lHiLik6HlUmHwbv6MctSQBrXu2Pn7lzo+8XgQqg5SNFFdEdTsNfBflWNgMC1rEKulwwfQBYRHhXQDC3mMLbf8LR768tb9Wx7KH6TjMZcK3HAC6MeQqL6S3ePZW5c4AzXLmcuhDwB1bnMI1YEDvqnf4BeEZUuPO+W2+ntFemMlY8sk7s7ocJxH8JlHgKNeC3z/VN/MQBVU4+7p+0YfzH8zUT3ix1Zj5E18/Oj6WSRqp0fxH2UUeDCfKk3R+93Zj43FA+NZQBjRY8z796ucJxIt3ke5cAUSSBqNqqmrmXTfZYs8BugHMLKCDqWHPvPKmbgR3bE2B4B1FWuLcVsNYuKjMxaPqkbGd65lFj0bXrI9+u1bdvBzjmfOxtHo6pEG7ZcEQZufLzpk4XlIzYiyFAgsWZmPISSNazAXIIJRahdLZgsxPkTp7qhqxrX+F4R9LmLtMO4rpUtng+EHoXrI0jS3yrD69Qeyk+MT76sA3W7gOY2NQppXuF4fTNiFABkZbY37x41XWxw8SDeusTqeyd+/aqTWF+u+p5A93hUbX7SnsrJG2k0LZm7aTCEdm5dHj1W+neRTX7GDHpPdbTUGB7IFYrvecaAgezlQrgp1uP6p9tNhZ9mqOIYEHSzdPKZBqyuIwzb274/mEe6sc37NucozHbTU1BiMQ76ICPVFQtjdu3MGv8AUM33mPsqtd4zYYG2uEGUgrIcgwd4MaVm2sBGruR4E0b4q2g0IJ+73UuModvg+CbV8NcB8b5P/bRXcHgLfo4UE/2rjmZ3GhFVDfd9gYnuAGtWbHDkjM57tyPhW88uzGlHo0ujxtXL4/8A5rSgI0NLsR/ZGdiIrdZECu/VWwVUkdgR8K5izjltSUJDBQJGp1NQnjeKuSpZiCNQQNjuNqmpbkKi29i+3SZh6AQeSDlVW5xzEPIJtFTuMg9lVUw8byPOja4ABGtcs0ju4R6Li4t1Ho2R5W0B+FA/GXHOPIJ8qpdYzba+2gGH1ltPcKZn2TKuia3xW+To5HqUfBasDiF873G9v+FUSyqdNdO80xuzoAal32XLHotXOIXP4j/iIqD6bdmOsufib51H9HMST/nypEAUuLLos6dyjz1olcfaX1CuCXpXe7k/CT+dWF6R4nKDmtgNIXsbkbzrXXQkcvkwOzzCebUSqZEIo75rjTx/FaZmUEj+HHrEnWtDg/Ebly4RdYZQs9kQfzpKhNK7JHEQcrI6HK0nVeegqK4TrLx5bmq2LY5OwCrMyqGbUDMY1FVG4bfP9auo5KBSEboTmovculV8W9tSLdj0bM686zbvAbmWesjxGk+6pL/Di1hWyZCwQZwWDamC2pj3UcLeQqqfCNUXLjaQq+oae2gfDmJa6B4CucbhLg6Yhh3aA7eqit8Ou/7S/sB/KmX2TWj0bWW0DPaffXWPZTDiEeioG2/51jcO4bfvL2b1w6sIAEaEjeNNu+qljgjus3LlwNJlWBB0MCrk9k1o9HUtfZj2rqKPvL3edB1Fs+leB05H5Vz39HVGvWNNDc4TluInWPDZ51P1QPHxpkXYVe3g6TrbazlUncSdar3OIvtsPLlXK9I8O1kJ1dy4SxIjMxPLQAb1WtdHce6dZ1d6O5jldvJGMmqqbfBHXj0dlbv2yYe9A7qmzWVOhDbwZmvLmZlMMXBG4bMCPMHavR+jXDL17C2gnaJtyBpJE76xUlCxuFW5bucQb6oEd+kHSqlziC73HC7ba153jcHcsu1u6ro6mGRjqs6xofGkmIIHz1rWkjDxHSPSeG43DMxVXJciYM8tTVq9xEAaQB7vbXEdEbue+g+tD7DlFdhj8BbWxclpOXY7A71znFKSR1pzbi5AHiSne4o8yKccQww1a+ntrhHdeRX2ijtQY1UiQIB8a7/Hj2eb5cujtv6Q4UbX7ZnaDNA/HbJ2urt41zeKwwAIjQejrtyFZmIxCoNT5a0+PHsfKl0dknE7M9q4CPAHlTPx/DrszHv7LVwh4msH3a1m3r+YzPqmZrLoQXk0sVN+EejP0osHYuQOeRjUI6R2ImW/CZrmBiFSzZJ0zBthvBG5qlxBwt1xMeEabVFSiPkz9Ho2G6J4IRnxLN92w4J79Sa6XhuH4bZUC3MjUM9l2YE85JrmUxl2ARYJHIy3zq3b4oiAPcdEAIJDJiI0OxIWK9KlDwzzOE1yjq7zYRxluHOO5rLe4zp6qwXwHDcNc6xsTcRWBVVKGNNTrvVnC/pFsPPZwymSACl4kgbNomgNVOMcSt44qOpw7rbzRF3qwc0akNB+r7zRtPkR2d0WMbieHsQBimUKq3yOrYygIhvKr/CuI4Atlt3Q7gMTNu4SMmjbnSNK5luHSZWwjtk6rLbvq7G2BAXIvxq7wO4LV25d+itad1ZDmt33BDsWJARTBEx5VlKC4Nyk5cmo3S3h7LrfYhgSB1L9oAgGJOuprO/XfDWZVL4iC+RV6tlXMrAQZ5SQPXVE4TCW1ti6MoQ9hrlvErBzh98gnUAeVWMbcw7vbuJdwjNae5cQriCkPdcXGMOIMFRA8608r5ItuCXGcT4aSxzX0y3TZaFWBcUZiNfjsaCxxrhloZiMTcACsSUBUZtVBgQG8N6pWcNZYMEtWL27MiYnOWYqVL5QJntGgdldSjYC+EZEVlU3QD1eisRHpeNZtBA7uzirLKpVbqqQCAFtqIOo09dR4hLDL2kvGPBJquvTe3aRVcC3CqAr4e/MAQNYg7VNium1hrRyX8GSw/duWtnXcNJ7Jo5J7GbPkp4q1hXAHV3ljQFRbH/uqT8LwpZXP0qVmP3X1onl4VSvdIVClowRA5LiZPqA1NY69NS7BEtW8xMLGcz5d9LUzN5LbY9FsW8NZVctpzmQMHhC0NuMx56VXvcQw/8ACuk+LqK5nBdL7ltcl1mTLp1ZtK6x45iD6q0MF0wsuwF0pkO5NlUgfeDmiklsacXySYrH4ViScKGJGUlrqyR3HTUVVXEYcW1tLh2RFYMoTExly7AGJC+ExXNcQ6WKl5reaYOWTZyyxaNNYynQhvGt67h8Uv1bDT9h7R9varTyebkWdcFfiPCsBfuPduYe6Xcyx+lsJMRO3cBWbj+C8OVYXC3gTPaXFFmHjlOjeRq5isdft+mir+E/Amqd3iJf0lU+oCsuUDSjO+5W4FwKzbxC3LWKUABhkxA6p+1oIYdk+6tbiHD7vV3AQSMrCVIYHloyyKpdZbbcEeRBHsNT2ECn9ldAM5RlLWyZ55dorhJJtM9EJuKaPPWwhhoVjp3GoOGWnDKMj6kfVbv8q9Msi657epBIGiqcs6A5dCfGpfoZO4NWVddEhh21uzkuruF7oZCBJCmN9d6zsdwe47AHbvCGvQreFjxprmUcqw67NrDezyzF8EuqeyjNvJyn3UsPwW+w/dMI5kRNenvfHKaiYVVX9FeG9nJDhDHDoMvaXMAp3151Q4lwi6bsi2SPCO6u6Fon4VMmDP8AjTW9D4y7D4ey9WozOOyvwFZ3Sy7OGYZmOq7iOdcXa4/ijlHW7DTKANhse+iucav3gVuOGXfYeqsqi1K5K1eLpyXohVsp0MaEe2ifiBAAyKYESZJpBJI8ifYKyzfM8vZXo8nhwzvD7mgvE2BkKoPeJB9oM1MOkF7vP47nzrBu4gg/4U9u8T3Uys73Ruvx+4dwD95nPxNRni7fYT31mXZA+JIqO7nBiNtxz8NKZWLo1043cGqgDxBYH3Gpl6R3u8/juf8AlWCxcAEiAaVy4w3ilmLo3H4/cb0lB82c/E0B4w32U99Yf0gjuojfbwpZi6NxOIs/ZIUAjlNCbhRlYbjUVmcPvkuB5/CtDHGFnuFLHirS/uxLDcauHkvvP51G/FnOnZ102NY+GvlmAOs0AxBJ9dMp7ro3eNr+zwx5m3qe+G0of1vc7rf4BUvHP3GE/uj/ANVc+MS3hW6keCRe25trxi9yyDyQUQ4ze71/CPnWOmIMwYFC2LYfZ9lcsprMjcXjN7vX8P8AjWjwLi+I6+3kNuQwMtbBAA3JE1yI4i/cv4avYXG3rY6xDHKYHspkfgqkvJ6zcxK5iREnu+Q2FR/TTBy6H1xr3TXl46UYknVl/AKkHSPFCJI/CK46Ejv8iJ6NcxLHn6xUJY85P5V5+OkuJjVhP3YqM9KcQfrj8IppSJrxPRVNSC3OwNeZt0oxHJ49Qpv6S4qNLreymjIuvE9TWydZkU4018K8qfpLi/47+75UH9IMUT++b3fKrosmvE17d1ZkovsFWOpt3DAAQkROsR4DvrNa4JMDmdO6l13OJ8JE/OvdVUGuNz5+WUk1cv4rANauZW+wxBGxEb1z2GsNccKi5mPIf412JvddbtqT+0VWUsdJDAZZrP4Nwa5YxCtcXNbgy6ftBBEaqDIrnCO6zeTnh1OFPLLlX/77nIYhSDrR4Y/2Z8e6rmM4ZdJLKjEEnaNp051ewfRXGlAyYZyp1klB7i00ex6TIt5lMnadJNTtiGadieZ0kU+OsOnZdSpB1B5Gn4bYvXCVs2mumdlQv8Nt6EK9y6QILT4b7c6C9dLHMTqa7HB9Asc8m5him0AtbU+oF9KvYv8ARfitclpjA/sGT4Q21YdRJ/6JmPPLq9xkeymroekHRfFWJa9YdQNzkOURvqNAPOufY1pNPdGizw6TdX1/Ctri+HKp2lKkg77Ed61DwvDPbdTkAI5gg5lMEyD4aV1fGwL2DfTVBmUkRMbkDeOVcnUWax4MU3GcZeLpHnWD/eL50yakd891aPCLQe5bt9WNSBn1nziYpcPswwf0SO0AIIB8QeVdG7K57zrulmCB4dw24oEizczQNxnXXxiuBC6V6Xxa+XwGCBQqFF9RIgMMynMB3a15kswY5b+2tveKZbbExSDUdxOcinvXSTry05VEXrJBstdHh8O30dpUxEyQY85rnSdK9XPT3reGNhjZE9SLQYCIyjcma0nY0mecYXAlgSD6I38e6hdWJkkkz7/VW7wPDCAZMsNu7kKyLwI33nXznWuMZXbRhCFrWCNx5699SDAjuFS227XqqyK0UpJw4eFC2D1gedaFRMYYeRqFKlrCyOW9GcMfD2VPZOh8zRGrYjZUxtsC5cyt2QxymSwOuwPOobbXD6I13mK0FW+bYUS9sktClSM3M+BqReD4rqzc6huqBjNKQG7t55iqlZGpNXduCnaLrqwIPL863uG9JSiZCgadnGj+XjWXxfhmIyKGSFthjoyMBMEyV1nzrn0vEEEHXlXSM2o2MOMZSTZ3vE7tl1Rmt9UzgkOGCiF5uJgTyneqOC4sFVmW4YBAg7kGe0J0MRqPEVW4Z0ha0Ay9W0gK1u6sg5TI1MwNaLA4jD/Qrlh7C/SGcNbvlwMqzqja7cvX4VmM6ivdf5OtWnRutNtr2rHRXUwl4jrQtwjWRnSfAkQYPhT21uMWRrlq3ZABREuph17wqrMnzJNcpir7NdJm1lYz2SAizuBrsPXT420+c58snUEOII2VhB2MVt25Rx0077/k7yz0NxWIuZrQtMipC5b6OQW2LQTOs791WcJ+j7iSsh0GUGSL0EnkRBqv+hnG2bOLcMwVryLbRRmOZgWbtfZgbTvNesdLOkKYLDm86ljIVEGmZzsJ5DxrGZk0l2UMH0efEYUW+IAG6pgOjHNlEZSSNCfAyK5TH/olQu1zrLa79rLlkf21HZJ8RFH0d/Sq1y8qYi0iI5Ch0LdkkwCQ266juPhXpuIsq6lWAKsIIOxB3FYa2N5V5PEn/RviSHa1fw90ITlyHUHluCJidCa59LQfDXCzAnKYBMAFgIJPfptyr3S1hcFhSVVVtliHOjGTEBp11jSvE8Twy0n0pEllzOLZOpiW21k8h41wlFRseXGxVllb5X15RyPArii/bHPPB7tAefPaosBDyzKSqjQbTO5B7xV3g3Dwl5GZbvZk6CNgZOo2oLVzUFJAOywNZOhAPfW5y22PSzYOLDW7aD6ikEFi3gMoPoDy3rjMEiEsHYqNpC5ufdXS2MYDCAbEjQattJ1E8u/yisq/YTO0EJqezBgeGtWE7K25pcWMq+Ndwddxz8YpiK17WAVzAOZu4CTXY8E/R5ZdC2IxS2mI7KDtEff7vKszxEYLdP8Ahs1kbPO8PcUK0iSdB4eNbnDx+xPl+VdTif0fWEIy4xH/AN0/xUEVbw3QtApX6XaAPetwED1rvVhioN+fvF/g1GNjnuF8NxQtLcXCuyqpJeU9HefS0Fc2b+aIEAma9o4f0VsfRmsdehDjKLgEuB6xvWYP0T4UbYtvUF+dcI4mkm7ssqb2seYoutSgeNenD9FmH/2w+xfnUDfo9wY0+nMCNxlHyrosTSf6Xf6GMsujzn10L716Un6M7Dzkx4IHeF+dRv8AoqXljrfr/wDdcHj6Cdm2vs/wayM84Wka9G/0WoozPjkAHcAfzpv9HmE/+w18FFbhjaUn/Tf+H+CODPOsN0luJaFpVUATDSZ1591X+HdIMZdQWBdPUs2Z1AUmZBz/AOTXNYO0C0sSsaiFza8pHdXT8NxN8XUuW3VSs6iwRvoQcikEeYr3HO6Og4vwdraHrbzXQRMqpCMrkRttpOp3IrzrLl0PIkT3xXoeN4dir6QnVINvrrodYhhMAyQPE1m4noViGWMuFB+0ucNPfJ0qXIcnbvp9bUd0kfCtOzwq4Cqm2cz6qsAl45qAfjWjg+gOIDAt1ZAO2dhryMgTW9/RR7j57x15st66T6tBFBc4Ti9wi5lZGRkAUqwAOnM1o8M4Fib6B7dqVMgMSqeZ11jxrs7nQfCsZbrSe83CT76v2OAW0AC3L8DQDrWiB4UQuUcdw/GZ7d2wuGsuiKgNtjoV+scy6trvUGPXjF8BL5W9bVs0B7e45zA13rp7KBRAn1kk++p7eJZfRYjyNBucFjOC4rQdQTy7OUQO86wTVteK8Zdx14ulZGZkCZoHIANEnvrt7fE7o2c+78xUn64vH+s9y/KguzCwNq68jrsVZVjJRyhn+Ygx6qtYPoZaXN2nuZpBl7fOJ2gjuq5exLt6Rn1AfCoIrm6SfJW78oj/AKIW1R1tr1ef6xyOwjaCzGN+VYDdAbYEHEAHvKajwBU10ZSmy1NL2XP6Me90Qt5w1u/zElx2gB9nLA27xUf+j+01zM2KkEyw+tPnFboWKKKqpteRmXRTPBLdiFw+RlO59FvXIM+2nNlqtUq1lJcqFDzHup/UfdVommJplJcrAjuPsFMWHd8KsGmIq2FyDOO6i62jKillpYoBuDupgR3CjK0JFLC4QYd1OXHdQFaA2v7TDyIpYXJlw6DZVHkBUqIANhSpUMhMN6iY0qVChk1ExpUqpAZ1PnUiUqVUoPIUKbnypqVAWLIqVqelQAnahalSoiD0IOtKlQDtTU1KgHpGlSqAE0xpUqoGJpqVKoUE7UlpqVCiakaVKhBmohSpVQf/2Q=="/>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solidFill>
                <a:srgbClr val="FFFFFF"/>
              </a:solidFill>
            </a:endParaRPr>
          </a:p>
        </p:txBody>
      </p:sp>
      <p:sp>
        <p:nvSpPr>
          <p:cNvPr id="14" name="AutoShape 20" descr="data:image/jpeg;base64,/9j/4AAQSkZJRgABAQAAAQABAAD/2wCEAAkGBxQTEhUUExQWFRUVFxgVFhUWGBYYFhcXFRcYFxQVFxcYHCggGBwlHBUVITEiJSkrLi4uFx8zODMsNygtLisBCgoKDg0OGxAQGy8kICQsLCwsLCwsLCwsLCwsLCwsLCwsLCw0LCwsLCwsLCwsLCwsLCwsLCwsLCwsLCwsLCwsLP/AABEIANIA8AMBIgACEQEDEQH/xAAbAAABBQEBAAAAAAAAAAAAAAACAAEDBAUGB//EAEoQAAIBAgQCBgYGBgYKAwEAAAECEQADBBIhMQVBBhMiUWFxMoGRobHRFEJScpLBBxUjM1OCFkNic+HwFzRUg5OissLS8URVYyT/xAAaAQEBAQEBAQEAAAAAAAAAAAAAAQIDBAUG/8QALBEAAgECBgIBAwMFAAAAAAAAAAECAxEEEhMhMVFBYRRxgdEyQpEiI8Hh8P/aAAwDAQACEQMRAD8A2op4oopRX6E+MDFPFEBSigAilFHFKKEAilFHFKKAGKaKOKUUAMUooopUAMUoo4pRUKBSoopRQAxTRRxSigBimijimoAYpRRRSigAilFHFKKACKUUUUoqACKaKkilFABFNFHFKKFJYpRRRTgUIBFKKOKUUAMUooopRQAxSiiy0+WgAilFHFLLQARSijy02WgBilFHFNFADFKKKKUUAEUoo4pRQARSiiilFADFNFHFKKACKUUcU0UAMUooopooAYpRRRSihQIpRRxTEUBNFPFFFPFCARSijillqACKUVJFKKACKWWjikRQARSijilFABFPFFFKKXAGWlFGBT5PClwRxTRUhFCzAbkDzIpcAxTRQDF2/wCIn4l+dPaxCMSFdWI1IBnSpmRbMKKUUcU0VSAxTRRxSigAilFHFNFABFKKOKUUKBFNFHFIigAilFHFNFLgsRSijilFS4AiniiilFQAxSijilFLgCKzf1hc/hLE/bPtMLWrFZGWJjnPL868eMrSp2ys9mEowqXzDHG3iYC218yx+VJ8VdyzNseOVvnSuX8pGm+23ypLcYnRTr7tfKvA8XVfk9ywtLoBLl8yTcHqtj8zUQ69jrduARplVRJnaOVXT3a+0+veq/EMV1al8phdSFgmO/Wsa9V/uZrQpL9qAS1cYAM10HmucH2ELrStYDxc90ux901DhcZ1zkDMCIYzEDNqIArTw6xoDp3yBUlUn5bLGnT8JfwZ/wCrkI1UExrOYnz1NS/QFgdhfYDU9kCTqT8fZRNt4Dz99c3Js6WRAuGA2CgeC/Kjt2ZOnZjZoiD3+XhUgXQGB+VRYu8bYzBS2okDcjnGvKkb325DtZ34Cu8WRGCXAwbnAlfMHuqfC4+3cMK2vcRB9nOosVhlvJ5bHWQeYM+W1ctjOstGVgMhnX8jX0qWMk+T51XCRXB28UiKpcP4rbuIGLIrcwWUa+RNSXeJ2V9K6g/mB+FfQU01yeDK1sWYpoql+vMN/GT2n5UD8ew4+vPkrH8qmpHsuSXRoRTRWYOkVjvf8D/KmHHkPo27r/dQ1nVh2XTl0akU0Vm/rdp/1bER3m2RrTNxd+WHb+a5bX4mprw7Loz6NMimisr9bXf9nH/Hs/Oo24te5W7Q+9dn/pFT5FPsujPo6WP8yKje+g3dB5sBWE7YUmfoziY2CkTz9NxQXWw49HCg/eFr8ia8rxsej0LBSZuNj7I3u2/xr86rHjuGBjr0nzms+ziUH/xlHd+0Qe4WjUqY5ywy2rajxJPvCis/O9GvhMuPxqwPrz91WPwFDb43abZbx8rNz5VCnFXP1bMxy687fz1UuY/EE6sgH3GIHtfWs/OZpYE1LnFI2s32/wB2w+NZ4xNznh7g1+vkX4tUnDrt+4wRDbZm2y2V95J0FQ3bjMWIuTkYq4AtgqwMbZTodYPOK41azqq8vB3pUHSuog3bl4+jZmP/ANU/I0LX7+xtonnck/8AKDVvCXbzdi091jBaB1SrA3JJTaq+La6Gi47IRoQGYGfNTB9VcLx6O2Wb8h9RizqEtR4m5HwoLuFxNwFCEGYR2EuP7DTtbukGOvMekXuXoXzGbSov1a31lYnU5QrMYifhrRSXQcJW3YeH6NYi0xcOokAHNbMdnbdtDRNauA64iPui0o/5nqK3wkgBlsoBAIe7lAg7dpiBrB03qW9w/cuuydZC5YCcmAjUVXO+7RFC2yY6YXL2jjYnlmw5PuY1Wui1t17nvm8q+5bZq3a4HezBUtouZc4kDUbxPf4UGIwRtojuSwuAlYP2YBB7txTP6NZPZHbwmGjTFuT9kXXPwtVC/UHQ5io+19JPsggUSOx2lf8APeaIqgAJ7Z8Kmoy6S8sSYPB75HJ/u8Qfi8VDFgHWySP7lJ/5nNTgs3IIPKOdMVRfE7b7U1WNFBtZwzAxhm05lbA9+tQWXVSQto/8S1+Vs1ZCu06BQNNIHv50djq0OmpirnkZdOIa4mR/qwXxa6I91qqhxTqdFTyD3iPcRU+V7hk6L3D0RRM6oI0J15zTOyKmh0x90jRbUePXE+w3KpteedTan+6n3s1TrmbQkAeYFA15U5rp3kE1M7LkQ4u3SN0UeFq2PjUDZ5/eH8Fv/wAakbFhj6aAd2ZaX0q0u91PxL86ZmVQjyx7bXeV1x6kH/bQ3Hf+JcPk5Hwqtc4tanW6kc+0v5UJ4rhhteU+0/AVE5FaiWc0H5/KjXXkfaAKE2V2jT8VMMIh16sHxIAFYsdAi0bkD4+2lavrmHaTf6zj3CaYKBoAB4AVKqdyTruapGGg3k/VO3lzqFG7WpXUwGeVXwknsj11bW8ZjMBo2kDuqu4VhBBcHfmvrHdQhocJ402He4AoDnKi5hl1YnM2saDs+Yqfi/B2tNdu2hNzrFMxKubh7dnKNSAsN5msrAwhW3dE2GIVSxlrDE9kAn6h91dJ0m4swPVHRgDmKaEQACR3MeVelVYxjsjg283syMPirdp3DEtmR0yBetyMwEJcAETvofXUi8XslbVsrcAQIcptOUdkBGQH6kGNdiD4UHBbqozKMloPadEzHKC4ykAk8/8AGtDG46ylm2t27bOlpGdXVjbbtS5iZWcoPnXJeivZ7lI9JFMtcRi75Uv219AqCwORmOsyp35Gm/pEXHZs3xdAgPlXKGVSEb0tR8as8cxlqCti9ZtXvSzt1eUoHeVBOmnZkbkERR3uJ4Y3EViqIc+VxtnII6q4OQYEMvlFXcbFDG8TNxLK3cK2XMGCoyj9qNHADghkMiOYmmfpDdLsPopyZTbNsXFAXK0ntdXp3RQJxNLduyitZcJeZr3WAs9tSVIYQezIB9gq1iON2XxCuLt1QhfNZCsUvAliH+yQQRqdoqFsQ/TcSysLlvtE3Gs3cwGQOVbLlVBnAKjWocdisVczHqBlzdYGFu8VGZVDKIMZRlmfGpbXH7RBYsxvOpQHJdS2SpUqcp9DQakQppXOM2n1cXTnS2CQjjW3cJeF2X0tO/1Uf1C+hnLhcS05sqiMxAVxC94ltqhvulu0WWTchiDuBA0la2LnSLtftrDyFuW5swym3cgr6ZmVgjurHvOOqcW00yP2m3iD3c6w0kdE2077GJd4ldb0ryepVqH9YPyvgeSr8qz8dbhvVVeK9apx6PE6s+zpeEYu5cuZDeNwEGVMRpGugroMPatgEE6wef58q5Xg2AuW8QFuKbZyn0tPfXTWrdtZEgkqZ1HKvPVspbHppXcLtlW8gY6TGuoZ9fYaqcQw6rZf0s0adpp5Rzq610mQgPxqDHYeLTlvszWE9zpJbHJ3gJ1UHzLH4mhAH2F9lHiLik6HlUmHwbv6MctSQBrXu2Pn7lzo+8XgQqg5SNFFdEdTsNfBflWNgMC1rEKulwwfQBYRHhXQDC3mMLbf8LR768tb9Wx7KH6TjMZcK3HAC6MeQqL6S3ePZW5c4AzXLmcuhDwB1bnMI1YEDvqnf4BeEZUuPO+W2+ntFemMlY8sk7s7ocJxH8JlHgKNeC3z/VN/MQBVU4+7p+0YfzH8zUT3ix1Zj5E18/Oj6WSRqp0fxH2UUeDCfKk3R+93Zj43FA+NZQBjRY8z796ucJxIt3ke5cAUSSBqNqqmrmXTfZYs8BugHMLKCDqWHPvPKmbgR3bE2B4B1FWuLcVsNYuKjMxaPqkbGd65lFj0bXrI9+u1bdvBzjmfOxtHo6pEG7ZcEQZufLzpk4XlIzYiyFAgsWZmPISSNazAXIIJRahdLZgsxPkTp7qhqxrX+F4R9LmLtMO4rpUtng+EHoXrI0jS3yrD69Qeyk+MT76sA3W7gOY2NQppXuF4fTNiFABkZbY37x41XWxw8SDeusTqeyd+/aqTWF+u+p5A93hUbX7SnsrJG2k0LZm7aTCEdm5dHj1W+neRTX7GDHpPdbTUGB7IFYrvecaAgezlQrgp1uP6p9tNhZ9mqOIYEHSzdPKZBqyuIwzb274/mEe6sc37NucozHbTU1BiMQ76ICPVFQtjdu3MGv8AUM33mPsqtd4zYYG2uEGUgrIcgwd4MaVm2sBGruR4E0b4q2g0IJ+73UuModvg+CbV8NcB8b5P/bRXcHgLfo4UE/2rjmZ3GhFVDfd9gYnuAGtWbHDkjM57tyPhW88uzGlHo0ujxtXL4/8A5rSgI0NLsR/ZGdiIrdZECu/VWwVUkdgR8K5izjltSUJDBQJGp1NQnjeKuSpZiCNQQNjuNqmpbkKi29i+3SZh6AQeSDlVW5xzEPIJtFTuMg9lVUw8byPOja4ABGtcs0ju4R6Li4t1Ho2R5W0B+FA/GXHOPIJ8qpdYzba+2gGH1ltPcKZn2TKuia3xW+To5HqUfBasDiF873G9v+FUSyqdNdO80xuzoAal32XLHotXOIXP4j/iIqD6bdmOsufib51H9HMST/nypEAUuLLos6dyjz1olcfaX1CuCXpXe7k/CT+dWF6R4nKDmtgNIXsbkbzrXXQkcvkwOzzCebUSqZEIo75rjTx/FaZmUEj+HHrEnWtDg/Ebly4RdYZQs9kQfzpKhNK7JHEQcrI6HK0nVeegqK4TrLx5bmq2LY5OwCrMyqGbUDMY1FVG4bfP9auo5KBSEboTmovculV8W9tSLdj0bM686zbvAbmWesjxGk+6pL/Di1hWyZCwQZwWDamC2pj3UcLeQqqfCNUXLjaQq+oae2gfDmJa6B4CucbhLg6Yhh3aA7eqit8Ou/7S/sB/KmX2TWj0bWW0DPaffXWPZTDiEeioG2/51jcO4bfvL2b1w6sIAEaEjeNNu+qljgjus3LlwNJlWBB0MCrk9k1o9HUtfZj2rqKPvL3edB1Fs+leB05H5Vz39HVGvWNNDc4TluInWPDZ51P1QPHxpkXYVe3g6TrbazlUncSdar3OIvtsPLlXK9I8O1kJ1dy4SxIjMxPLQAb1WtdHce6dZ1d6O5jldvJGMmqqbfBHXj0dlbv2yYe9A7qmzWVOhDbwZmvLmZlMMXBG4bMCPMHavR+jXDL17C2gnaJtyBpJE76xUlCxuFW5bucQb6oEd+kHSqlziC73HC7ba153jcHcsu1u6ro6mGRjqs6xofGkmIIHz1rWkjDxHSPSeG43DMxVXJciYM8tTVq9xEAaQB7vbXEdEbue+g+tD7DlFdhj8BbWxclpOXY7A71znFKSR1pzbi5AHiSne4o8yKccQww1a+ntrhHdeRX2ijtQY1UiQIB8a7/Hj2eb5cujtv6Q4UbX7ZnaDNA/HbJ2urt41zeKwwAIjQejrtyFZmIxCoNT5a0+PHsfKl0dknE7M9q4CPAHlTPx/DrszHv7LVwh4msH3a1m3r+YzPqmZrLoQXk0sVN+EejP0osHYuQOeRjUI6R2ImW/CZrmBiFSzZJ0zBthvBG5qlxBwt1xMeEabVFSiPkz9Ho2G6J4IRnxLN92w4J79Sa6XhuH4bZUC3MjUM9l2YE85JrmUxl2ARYJHIy3zq3b4oiAPcdEAIJDJiI0OxIWK9KlDwzzOE1yjq7zYRxluHOO5rLe4zp6qwXwHDcNc6xsTcRWBVVKGNNTrvVnC/pFsPPZwymSACl4kgbNomgNVOMcSt44qOpw7rbzRF3qwc0akNB+r7zRtPkR2d0WMbieHsQBimUKq3yOrYygIhvKr/CuI4Atlt3Q7gMTNu4SMmjbnSNK5luHSZWwjtk6rLbvq7G2BAXIvxq7wO4LV25d+itad1ZDmt33BDsWJARTBEx5VlKC4Nyk5cmo3S3h7LrfYhgSB1L9oAgGJOuprO/XfDWZVL4iC+RV6tlXMrAQZ5SQPXVE4TCW1ti6MoQ9hrlvErBzh98gnUAeVWMbcw7vbuJdwjNae5cQriCkPdcXGMOIMFRA8608r5ItuCXGcT4aSxzX0y3TZaFWBcUZiNfjsaCxxrhloZiMTcACsSUBUZtVBgQG8N6pWcNZYMEtWL27MiYnOWYqVL5QJntGgdldSjYC+EZEVlU3QD1eisRHpeNZtBA7uzirLKpVbqqQCAFtqIOo09dR4hLDL2kvGPBJquvTe3aRVcC3CqAr4e/MAQNYg7VNium1hrRyX8GSw/duWtnXcNJ7Jo5J7GbPkp4q1hXAHV3ljQFRbH/uqT8LwpZXP0qVmP3X1onl4VSvdIVClowRA5LiZPqA1NY69NS7BEtW8xMLGcz5d9LUzN5LbY9FsW8NZVctpzmQMHhC0NuMx56VXvcQw/8ACuk+LqK5nBdL7ltcl1mTLp1ZtK6x45iD6q0MF0wsuwF0pkO5NlUgfeDmiklsacXySYrH4ViScKGJGUlrqyR3HTUVVXEYcW1tLh2RFYMoTExly7AGJC+ExXNcQ6WKl5reaYOWTZyyxaNNYynQhvGt67h8Uv1bDT9h7R9varTyebkWdcFfiPCsBfuPduYe6Xcyx+lsJMRO3cBWbj+C8OVYXC3gTPaXFFmHjlOjeRq5isdft+mir+E/Amqd3iJf0lU+oCsuUDSjO+5W4FwKzbxC3LWKUABhkxA6p+1oIYdk+6tbiHD7vV3AQSMrCVIYHloyyKpdZbbcEeRBHsNT2ECn9ldAM5RlLWyZ55dorhJJtM9EJuKaPPWwhhoVjp3GoOGWnDKMj6kfVbv8q9Msi657epBIGiqcs6A5dCfGpfoZO4NWVddEhh21uzkuruF7oZCBJCmN9d6zsdwe47AHbvCGvQreFjxprmUcqw67NrDezyzF8EuqeyjNvJyn3UsPwW+w/dMI5kRNenvfHKaiYVVX9FeG9nJDhDHDoMvaXMAp3151Q4lwi6bsi2SPCO6u6Fon4VMmDP8AjTW9D4y7D4ey9WozOOyvwFZ3Sy7OGYZmOq7iOdcXa4/ijlHW7DTKANhse+iucav3gVuOGXfYeqsqi1K5K1eLpyXohVsp0MaEe2ifiBAAyKYESZJpBJI8ifYKyzfM8vZXo8nhwzvD7mgvE2BkKoPeJB9oM1MOkF7vP47nzrBu4gg/4U9u8T3Uys73Ruvx+4dwD95nPxNRni7fYT31mXZA+JIqO7nBiNtxz8NKZWLo1043cGqgDxBYH3Gpl6R3u8/juf8AlWCxcAEiAaVy4w3ilmLo3H4/cb0lB82c/E0B4w32U99Yf0gjuojfbwpZi6NxOIs/ZIUAjlNCbhRlYbjUVmcPvkuB5/CtDHGFnuFLHirS/uxLDcauHkvvP51G/FnOnZ102NY+GvlmAOs0AxBJ9dMp7ro3eNr+zwx5m3qe+G0of1vc7rf4BUvHP3GE/uj/ANVc+MS3hW6keCRe25trxi9yyDyQUQ4ze71/CPnWOmIMwYFC2LYfZ9lcsprMjcXjN7vX8P8AjWjwLi+I6+3kNuQwMtbBAA3JE1yI4i/cv4avYXG3rY6xDHKYHspkfgqkvJ6zcxK5iREnu+Q2FR/TTBy6H1xr3TXl46UYknVl/AKkHSPFCJI/CK46Ejv8iJ6NcxLHn6xUJY85P5V5+OkuJjVhP3YqM9KcQfrj8IppSJrxPRVNSC3OwNeZt0oxHJ49Qpv6S4qNLreymjIuvE9TWydZkU4018K8qfpLi/47+75UH9IMUT++b3fKrosmvE17d1ZkovsFWOpt3DAAQkROsR4DvrNa4JMDmdO6l13OJ8JE/OvdVUGuNz5+WUk1cv4rANauZW+wxBGxEb1z2GsNccKi5mPIf412JvddbtqT+0VWUsdJDAZZrP4Nwa5YxCtcXNbgy6ftBBEaqDIrnCO6zeTnh1OFPLLlX/77nIYhSDrR4Y/2Z8e6rmM4ZdJLKjEEnaNp051ewfRXGlAyYZyp1klB7i00ex6TIt5lMnadJNTtiGadieZ0kU+OsOnZdSpB1B5Gn4bYvXCVs2mumdlQv8Nt6EK9y6QILT4b7c6C9dLHMTqa7HB9Asc8m5him0AtbU+oF9KvYv8ARfitclpjA/sGT4Q21YdRJ/6JmPPLq9xkeymroekHRfFWJa9YdQNzkOURvqNAPOufY1pNPdGizw6TdX1/Ctri+HKp2lKkg77Ed61DwvDPbdTkAI5gg5lMEyD4aV1fGwL2DfTVBmUkRMbkDeOVcnUWax4MU3GcZeLpHnWD/eL50yakd891aPCLQe5bt9WNSBn1nziYpcPswwf0SO0AIIB8QeVdG7K57zrulmCB4dw24oEizczQNxnXXxiuBC6V6Xxa+XwGCBQqFF9RIgMMynMB3a15kswY5b+2tveKZbbExSDUdxOcinvXSTry05VEXrJBstdHh8O30dpUxEyQY85rnSdK9XPT3reGNhjZE9SLQYCIyjcma0nY0mecYXAlgSD6I38e6hdWJkkkz7/VW7wPDCAZMsNu7kKyLwI33nXznWuMZXbRhCFrWCNx5699SDAjuFS227XqqyK0UpJw4eFC2D1gedaFRMYYeRqFKlrCyOW9GcMfD2VPZOh8zRGrYjZUxtsC5cyt2QxymSwOuwPOobbXD6I13mK0FW+bYUS9sktClSM3M+BqReD4rqzc6huqBjNKQG7t55iqlZGpNXduCnaLrqwIPL863uG9JSiZCgadnGj+XjWXxfhmIyKGSFthjoyMBMEyV1nzrn0vEEEHXlXSM2o2MOMZSTZ3vE7tl1Rmt9UzgkOGCiF5uJgTyneqOC4sFVmW4YBAg7kGe0J0MRqPEVW4Z0ha0Ay9W0gK1u6sg5TI1MwNaLA4jD/Qrlh7C/SGcNbvlwMqzqja7cvX4VmM6ivdf5OtWnRutNtr2rHRXUwl4jrQtwjWRnSfAkQYPhT21uMWRrlq3ZABREuph17wqrMnzJNcpir7NdJm1lYz2SAizuBrsPXT420+c58snUEOII2VhB2MVt25Rx0077/k7yz0NxWIuZrQtMipC5b6OQW2LQTOs791WcJ+j7iSsh0GUGSL0EnkRBqv+hnG2bOLcMwVryLbRRmOZgWbtfZgbTvNesdLOkKYLDm86ljIVEGmZzsJ5DxrGZk0l2UMH0efEYUW+IAG6pgOjHNlEZSSNCfAyK5TH/olQu1zrLa79rLlkf21HZJ8RFH0d/Sq1y8qYi0iI5Ch0LdkkwCQ266juPhXpuIsq6lWAKsIIOxB3FYa2N5V5PEn/RviSHa1fw90ITlyHUHluCJidCa59LQfDXCzAnKYBMAFgIJPfptyr3S1hcFhSVVVtliHOjGTEBp11jSvE8Twy0n0pEllzOLZOpiW21k8h41wlFRseXGxVllb5X15RyPArii/bHPPB7tAefPaosBDyzKSqjQbTO5B7xV3g3Dwl5GZbvZk6CNgZOo2oLVzUFJAOywNZOhAPfW5y22PSzYOLDW7aD6ikEFi3gMoPoDy3rjMEiEsHYqNpC5ufdXS2MYDCAbEjQattJ1E8u/yisq/YTO0EJqezBgeGtWE7K25pcWMq+Ndwddxz8YpiK17WAVzAOZu4CTXY8E/R5ZdC2IxS2mI7KDtEff7vKszxEYLdP8Ahs1kbPO8PcUK0iSdB4eNbnDx+xPl+VdTif0fWEIy4xH/AN0/xUEVbw3QtApX6XaAPetwED1rvVhioN+fvF/g1GNjnuF8NxQtLcXCuyqpJeU9HefS0Fc2b+aIEAma9o4f0VsfRmsdehDjKLgEuB6xvWYP0T4UbYtvUF+dcI4mkm7ssqb2seYoutSgeNenD9FmH/2w+xfnUDfo9wY0+nMCNxlHyrosTSf6Xf6GMsujzn10L716Un6M7Dzkx4IHeF+dRv8AoqXljrfr/wDdcHj6Cdm2vs/wayM84Wka9G/0WoozPjkAHcAfzpv9HmE/+w18FFbhjaUn/Tf+H+CODPOsN0luJaFpVUATDSZ1591X+HdIMZdQWBdPUs2Z1AUmZBz/AOTXNYO0C0sSsaiFza8pHdXT8NxN8XUuW3VSs6iwRvoQcikEeYr3HO6Og4vwdraHrbzXQRMqpCMrkRttpOp3IrzrLl0PIkT3xXoeN4dir6QnVINvrrodYhhMAyQPE1m4noViGWMuFB+0ucNPfJ0qXIcnbvp9bUd0kfCtOzwq4Cqm2cz6qsAl45qAfjWjg+gOIDAt1ZAO2dhryMgTW9/RR7j57x15st66T6tBFBc4Ti9wi5lZGRkAUqwAOnM1o8M4Fib6B7dqVMgMSqeZ11jxrs7nQfCsZbrSe83CT76v2OAW0AC3L8DQDrWiB4UQuUcdw/GZ7d2wuGsuiKgNtjoV+scy6trvUGPXjF8BL5W9bVs0B7e45zA13rp7KBRAn1kk++p7eJZfRYjyNBucFjOC4rQdQTy7OUQO86wTVteK8Zdx14ulZGZkCZoHIANEnvrt7fE7o2c+78xUn64vH+s9y/KguzCwNq68jrsVZVjJRyhn+Ygx6qtYPoZaXN2nuZpBl7fOJ2gjuq5exLt6Rn1AfCoIrm6SfJW78oj/AKIW1R1tr1ef6xyOwjaCzGN+VYDdAbYEHEAHvKajwBU10ZSmy1NL2XP6Me90Qt5w1u/zElx2gB9nLA27xUf+j+01zM2KkEyw+tPnFboWKKKqpteRmXRTPBLdiFw+RlO59FvXIM+2nNlqtUq1lJcqFDzHup/UfdVommJplJcrAjuPsFMWHd8KsGmIq2FyDOO6i62jKillpYoBuDupgR3CjK0JFLC4QYd1OXHdQFaA2v7TDyIpYXJlw6DZVHkBUqIANhSpUMhMN6iY0qVChk1ExpUqpAZ1PnUiUqVUoPIUKbnypqVAWLIqVqelQAnahalSoiD0IOtKlQDtTU1KgHpGlSqAE0xpUqoGJpqVKoUE7UlpqVCiakaVKhBmohSpVQf/2Q=="/>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solidFill>
                <a:srgbClr val="FFFFFF"/>
              </a:solidFill>
            </a:endParaRPr>
          </a:p>
        </p:txBody>
      </p:sp>
      <p:sp>
        <p:nvSpPr>
          <p:cNvPr id="15" name="AutoShape 22" descr="data:image/jpeg;base64,/9j/4AAQSkZJRgABAQAAAQABAAD/2wCEAAkGBxQTEhUUExQWFRUVFxgVFhUWGBYYFhcXFRcYFxQVFxcYHCggGBwlHBUVITEiJSkrLi4uFx8zODMsNygtLisBCgoKDg0OGxAQGy8kICQsLCwsLCwsLCwsLCwsLCwsLCwsLCw0LCwsLCwsLCwsLCwsLCwsLCwsLCwsLCwsLCwsLP/AABEIANIA8AMBIgACEQEDEQH/xAAbAAABBQEBAAAAAAAAAAAAAAACAAEDBAUGB//EAEoQAAIBAgQCBgYGBgYKAwEAAAECEQADBBIhMQVBBhMiUWFxMoGRobHRFEJScpLBBxUjM1OCFkNic+HwFzRUg5OissLS8URVYyT/xAAaAQEBAQEBAQEAAAAAAAAAAAAAAQIDBAUG/8QALBEAAgECBgIBAwMFAAAAAAAAAAECAxEEEhMhMVFBYRRxgdEyQpEiI8Hh8P/aAAwDAQACEQMRAD8A2op4oopRX6E+MDFPFEBSigAilFHFKKEAilFHFKKAGKaKOKUUAMUooopUAMUoo4pRUKBSoopRQAxTRRxSigBimijimoAYpRRRSigAilFHFKKACKUUUUoqACKaKkilFABFNFHFKKFJYpRRRTgUIBFKKOKUUAMUooopRQAxSiiy0+WgAilFHFLLQARSijy02WgBilFHFNFADFKKKKUUAEUoo4pRQARSiiilFADFNFHFKKACKUUcU0UAMUooopooAYpRRRSihQIpRRxTEUBNFPFFFPFCARSijillqACKUVJFKKACKWWjikRQARSijilFABFPFFFKKXAGWlFGBT5PClwRxTRUhFCzAbkDzIpcAxTRQDF2/wCIn4l+dPaxCMSFdWI1IBnSpmRbMKKUUcU0VSAxTRRxSigAilFHFNFABFKKOKUUKBFNFHFIigAilFHFNFLgsRSijilFS4AiniiilFQAxSijilFLgCKzf1hc/hLE/bPtMLWrFZGWJjnPL868eMrSp2ys9mEowqXzDHG3iYC218yx+VJ8VdyzNseOVvnSuX8pGm+23ypLcYnRTr7tfKvA8XVfk9ywtLoBLl8yTcHqtj8zUQ69jrduARplVRJnaOVXT3a+0+veq/EMV1al8phdSFgmO/Wsa9V/uZrQpL9qAS1cYAM10HmucH2ELrStYDxc90ux901DhcZ1zkDMCIYzEDNqIArTw6xoDp3yBUlUn5bLGnT8JfwZ/wCrkI1UExrOYnz1NS/QFgdhfYDU9kCTqT8fZRNt4Dz99c3Js6WRAuGA2CgeC/Kjt2ZOnZjZoiD3+XhUgXQGB+VRYu8bYzBS2okDcjnGvKkb325DtZ34Cu8WRGCXAwbnAlfMHuqfC4+3cMK2vcRB9nOosVhlvJ5bHWQeYM+W1ctjOstGVgMhnX8jX0qWMk+T51XCRXB28UiKpcP4rbuIGLIrcwWUa+RNSXeJ2V9K6g/mB+FfQU01yeDK1sWYpoql+vMN/GT2n5UD8ew4+vPkrH8qmpHsuSXRoRTRWYOkVjvf8D/KmHHkPo27r/dQ1nVh2XTl0akU0Vm/rdp/1bER3m2RrTNxd+WHb+a5bX4mprw7Loz6NMimisr9bXf9nH/Hs/Oo24te5W7Q+9dn/pFT5FPsujPo6WP8yKje+g3dB5sBWE7YUmfoziY2CkTz9NxQXWw49HCg/eFr8ia8rxsej0LBSZuNj7I3u2/xr86rHjuGBjr0nzms+ziUH/xlHd+0Qe4WjUqY5ywy2rajxJPvCis/O9GvhMuPxqwPrz91WPwFDb43abZbx8rNz5VCnFXP1bMxy687fz1UuY/EE6sgH3GIHtfWs/OZpYE1LnFI2s32/wB2w+NZ4xNznh7g1+vkX4tUnDrt+4wRDbZm2y2V95J0FQ3bjMWIuTkYq4AtgqwMbZTodYPOK41azqq8vB3pUHSuog3bl4+jZmP/ANU/I0LX7+xtonnck/8AKDVvCXbzdi091jBaB1SrA3JJTaq+La6Gi47IRoQGYGfNTB9VcLx6O2Wb8h9RizqEtR4m5HwoLuFxNwFCEGYR2EuP7DTtbukGOvMekXuXoXzGbSov1a31lYnU5QrMYifhrRSXQcJW3YeH6NYi0xcOokAHNbMdnbdtDRNauA64iPui0o/5nqK3wkgBlsoBAIe7lAg7dpiBrB03qW9w/cuuydZC5YCcmAjUVXO+7RFC2yY6YXL2jjYnlmw5PuY1Wui1t17nvm8q+5bZq3a4HezBUtouZc4kDUbxPf4UGIwRtojuSwuAlYP2YBB7txTP6NZPZHbwmGjTFuT9kXXPwtVC/UHQ5io+19JPsggUSOx2lf8APeaIqgAJ7Z8Kmoy6S8sSYPB75HJ/u8Qfi8VDFgHWySP7lJ/5nNTgs3IIPKOdMVRfE7b7U1WNFBtZwzAxhm05lbA9+tQWXVSQto/8S1+Vs1ZCu06BQNNIHv50djq0OmpirnkZdOIa4mR/qwXxa6I91qqhxTqdFTyD3iPcRU+V7hk6L3D0RRM6oI0J15zTOyKmh0x90jRbUePXE+w3KpteedTan+6n3s1TrmbQkAeYFA15U5rp3kE1M7LkQ4u3SN0UeFq2PjUDZ5/eH8Fv/wAakbFhj6aAd2ZaX0q0u91PxL86ZmVQjyx7bXeV1x6kH/bQ3Hf+JcPk5Hwqtc4tanW6kc+0v5UJ4rhhteU+0/AVE5FaiWc0H5/KjXXkfaAKE2V2jT8VMMIh16sHxIAFYsdAi0bkD4+2lavrmHaTf6zj3CaYKBoAB4AVKqdyTruapGGg3k/VO3lzqFG7WpXUwGeVXwknsj11bW8ZjMBo2kDuqu4VhBBcHfmvrHdQhocJ402He4AoDnKi5hl1YnM2saDs+Yqfi/B2tNdu2hNzrFMxKubh7dnKNSAsN5msrAwhW3dE2GIVSxlrDE9kAn6h91dJ0m4swPVHRgDmKaEQACR3MeVelVYxjsjg283syMPirdp3DEtmR0yBetyMwEJcAETvofXUi8XslbVsrcAQIcptOUdkBGQH6kGNdiD4UHBbqozKMloPadEzHKC4ykAk8/8AGtDG46ylm2t27bOlpGdXVjbbtS5iZWcoPnXJeivZ7lI9JFMtcRi75Uv219AqCwORmOsyp35Gm/pEXHZs3xdAgPlXKGVSEb0tR8as8cxlqCti9ZtXvSzt1eUoHeVBOmnZkbkERR3uJ4Y3EViqIc+VxtnII6q4OQYEMvlFXcbFDG8TNxLK3cK2XMGCoyj9qNHADghkMiOYmmfpDdLsPopyZTbNsXFAXK0ntdXp3RQJxNLduyitZcJeZr3WAs9tSVIYQezIB9gq1iON2XxCuLt1QhfNZCsUvAliH+yQQRqdoqFsQ/TcSysLlvtE3Gs3cwGQOVbLlVBnAKjWocdisVczHqBlzdYGFu8VGZVDKIMZRlmfGpbXH7RBYsxvOpQHJdS2SpUqcp9DQakQppXOM2n1cXTnS2CQjjW3cJeF2X0tO/1Uf1C+hnLhcS05sqiMxAVxC94ltqhvulu0WWTchiDuBA0la2LnSLtftrDyFuW5swym3cgr6ZmVgjurHvOOqcW00yP2m3iD3c6w0kdE2077GJd4ldb0ryepVqH9YPyvgeSr8qz8dbhvVVeK9apx6PE6s+zpeEYu5cuZDeNwEGVMRpGugroMPatgEE6wef58q5Xg2AuW8QFuKbZyn0tPfXTWrdtZEgkqZ1HKvPVspbHppXcLtlW8gY6TGuoZ9fYaqcQw6rZf0s0adpp5Rzq610mQgPxqDHYeLTlvszWE9zpJbHJ3gJ1UHzLH4mhAH2F9lHiLik6HlUmHwbv6MctSQBrXu2Pn7lzo+8XgQqg5SNFFdEdTsNfBflWNgMC1rEKulwwfQBYRHhXQDC3mMLbf8LR768tb9Wx7KH6TjMZcK3HAC6MeQqL6S3ePZW5c4AzXLmcuhDwB1bnMI1YEDvqnf4BeEZUuPO+W2+ntFemMlY8sk7s7ocJxH8JlHgKNeC3z/VN/MQBVU4+7p+0YfzH8zUT3ix1Zj5E18/Oj6WSRqp0fxH2UUeDCfKk3R+93Zj43FA+NZQBjRY8z796ucJxIt3ke5cAUSSBqNqqmrmXTfZYs8BugHMLKCDqWHPvPKmbgR3bE2B4B1FWuLcVsNYuKjMxaPqkbGd65lFj0bXrI9+u1bdvBzjmfOxtHo6pEG7ZcEQZufLzpk4XlIzYiyFAgsWZmPISSNazAXIIJRahdLZgsxPkTp7qhqxrX+F4R9LmLtMO4rpUtng+EHoXrI0jS3yrD69Qeyk+MT76sA3W7gOY2NQppXuF4fTNiFABkZbY37x41XWxw8SDeusTqeyd+/aqTWF+u+p5A93hUbX7SnsrJG2k0LZm7aTCEdm5dHj1W+neRTX7GDHpPdbTUGB7IFYrvecaAgezlQrgp1uP6p9tNhZ9mqOIYEHSzdPKZBqyuIwzb274/mEe6sc37NucozHbTU1BiMQ76ICPVFQtjdu3MGv8AUM33mPsqtd4zYYG2uEGUgrIcgwd4MaVm2sBGruR4E0b4q2g0IJ+73UuModvg+CbV8NcB8b5P/bRXcHgLfo4UE/2rjmZ3GhFVDfd9gYnuAGtWbHDkjM57tyPhW88uzGlHo0ujxtXL4/8A5rSgI0NLsR/ZGdiIrdZECu/VWwVUkdgR8K5izjltSUJDBQJGp1NQnjeKuSpZiCNQQNjuNqmpbkKi29i+3SZh6AQeSDlVW5xzEPIJtFTuMg9lVUw8byPOja4ABGtcs0ju4R6Li4t1Ho2R5W0B+FA/GXHOPIJ8qpdYzba+2gGH1ltPcKZn2TKuia3xW+To5HqUfBasDiF873G9v+FUSyqdNdO80xuzoAal32XLHotXOIXP4j/iIqD6bdmOsufib51H9HMST/nypEAUuLLos6dyjz1olcfaX1CuCXpXe7k/CT+dWF6R4nKDmtgNIXsbkbzrXXQkcvkwOzzCebUSqZEIo75rjTx/FaZmUEj+HHrEnWtDg/Ebly4RdYZQs9kQfzpKhNK7JHEQcrI6HK0nVeegqK4TrLx5bmq2LY5OwCrMyqGbUDMY1FVG4bfP9auo5KBSEboTmovculV8W9tSLdj0bM686zbvAbmWesjxGk+6pL/Di1hWyZCwQZwWDamC2pj3UcLeQqqfCNUXLjaQq+oae2gfDmJa6B4CucbhLg6Yhh3aA7eqit8Ou/7S/sB/KmX2TWj0bWW0DPaffXWPZTDiEeioG2/51jcO4bfvL2b1w6sIAEaEjeNNu+qljgjus3LlwNJlWBB0MCrk9k1o9HUtfZj2rqKPvL3edB1Fs+leB05H5Vz39HVGvWNNDc4TluInWPDZ51P1QPHxpkXYVe3g6TrbazlUncSdar3OIvtsPLlXK9I8O1kJ1dy4SxIjMxPLQAb1WtdHce6dZ1d6O5jldvJGMmqqbfBHXj0dlbv2yYe9A7qmzWVOhDbwZmvLmZlMMXBG4bMCPMHavR+jXDL17C2gnaJtyBpJE76xUlCxuFW5bucQb6oEd+kHSqlziC73HC7ba153jcHcsu1u6ro6mGRjqs6xofGkmIIHz1rWkjDxHSPSeG43DMxVXJciYM8tTVq9xEAaQB7vbXEdEbue+g+tD7DlFdhj8BbWxclpOXY7A71znFKSR1pzbi5AHiSne4o8yKccQww1a+ntrhHdeRX2ijtQY1UiQIB8a7/Hj2eb5cujtv6Q4UbX7ZnaDNA/HbJ2urt41zeKwwAIjQejrtyFZmIxCoNT5a0+PHsfKl0dknE7M9q4CPAHlTPx/DrszHv7LVwh4msH3a1m3r+YzPqmZrLoQXk0sVN+EejP0osHYuQOeRjUI6R2ImW/CZrmBiFSzZJ0zBthvBG5qlxBwt1xMeEabVFSiPkz9Ho2G6J4IRnxLN92w4J79Sa6XhuH4bZUC3MjUM9l2YE85JrmUxl2ARYJHIy3zq3b4oiAPcdEAIJDJiI0OxIWK9KlDwzzOE1yjq7zYRxluHOO5rLe4zp6qwXwHDcNc6xsTcRWBVVKGNNTrvVnC/pFsPPZwymSACl4kgbNomgNVOMcSt44qOpw7rbzRF3qwc0akNB+r7zRtPkR2d0WMbieHsQBimUKq3yOrYygIhvKr/CuI4Atlt3Q7gMTNu4SMmjbnSNK5luHSZWwjtk6rLbvq7G2BAXIvxq7wO4LV25d+itad1ZDmt33BDsWJARTBEx5VlKC4Nyk5cmo3S3h7LrfYhgSB1L9oAgGJOuprO/XfDWZVL4iC+RV6tlXMrAQZ5SQPXVE4TCW1ti6MoQ9hrlvErBzh98gnUAeVWMbcw7vbuJdwjNae5cQriCkPdcXGMOIMFRA8608r5ItuCXGcT4aSxzX0y3TZaFWBcUZiNfjsaCxxrhloZiMTcACsSUBUZtVBgQG8N6pWcNZYMEtWL27MiYnOWYqVL5QJntGgdldSjYC+EZEVlU3QD1eisRHpeNZtBA7uzirLKpVbqqQCAFtqIOo09dR4hLDL2kvGPBJquvTe3aRVcC3CqAr4e/MAQNYg7VNium1hrRyX8GSw/duWtnXcNJ7Jo5J7GbPkp4q1hXAHV3ljQFRbH/uqT8LwpZXP0qVmP3X1onl4VSvdIVClowRA5LiZPqA1NY69NS7BEtW8xMLGcz5d9LUzN5LbY9FsW8NZVctpzmQMHhC0NuMx56VXvcQw/8ACuk+LqK5nBdL7ltcl1mTLp1ZtK6x45iD6q0MF0wsuwF0pkO5NlUgfeDmiklsacXySYrH4ViScKGJGUlrqyR3HTUVVXEYcW1tLh2RFYMoTExly7AGJC+ExXNcQ6WKl5reaYOWTZyyxaNNYynQhvGt67h8Uv1bDT9h7R9varTyebkWdcFfiPCsBfuPduYe6Xcyx+lsJMRO3cBWbj+C8OVYXC3gTPaXFFmHjlOjeRq5isdft+mir+E/Amqd3iJf0lU+oCsuUDSjO+5W4FwKzbxC3LWKUABhkxA6p+1oIYdk+6tbiHD7vV3AQSMrCVIYHloyyKpdZbbcEeRBHsNT2ECn9ldAM5RlLWyZ55dorhJJtM9EJuKaPPWwhhoVjp3GoOGWnDKMj6kfVbv8q9Msi657epBIGiqcs6A5dCfGpfoZO4NWVddEhh21uzkuruF7oZCBJCmN9d6zsdwe47AHbvCGvQreFjxprmUcqw67NrDezyzF8EuqeyjNvJyn3UsPwW+w/dMI5kRNenvfHKaiYVVX9FeG9nJDhDHDoMvaXMAp3151Q4lwi6bsi2SPCO6u6Fon4VMmDP8AjTW9D4y7D4ey9WozOOyvwFZ3Sy7OGYZmOq7iOdcXa4/ijlHW7DTKANhse+iucav3gVuOGXfYeqsqi1K5K1eLpyXohVsp0MaEe2ifiBAAyKYESZJpBJI8ifYKyzfM8vZXo8nhwzvD7mgvE2BkKoPeJB9oM1MOkF7vP47nzrBu4gg/4U9u8T3Uys73Ruvx+4dwD95nPxNRni7fYT31mXZA+JIqO7nBiNtxz8NKZWLo1043cGqgDxBYH3Gpl6R3u8/juf8AlWCxcAEiAaVy4w3ilmLo3H4/cb0lB82c/E0B4w32U99Yf0gjuojfbwpZi6NxOIs/ZIUAjlNCbhRlYbjUVmcPvkuB5/CtDHGFnuFLHirS/uxLDcauHkvvP51G/FnOnZ102NY+GvlmAOs0AxBJ9dMp7ro3eNr+zwx5m3qe+G0of1vc7rf4BUvHP3GE/uj/ANVc+MS3hW6keCRe25trxi9yyDyQUQ4ze71/CPnWOmIMwYFC2LYfZ9lcsprMjcXjN7vX8P8AjWjwLi+I6+3kNuQwMtbBAA3JE1yI4i/cv4avYXG3rY6xDHKYHspkfgqkvJ6zcxK5iREnu+Q2FR/TTBy6H1xr3TXl46UYknVl/AKkHSPFCJI/CK46Ejv8iJ6NcxLHn6xUJY85P5V5+OkuJjVhP3YqM9KcQfrj8IppSJrxPRVNSC3OwNeZt0oxHJ49Qpv6S4qNLreymjIuvE9TWydZkU4018K8qfpLi/47+75UH9IMUT++b3fKrosmvE17d1ZkovsFWOpt3DAAQkROsR4DvrNa4JMDmdO6l13OJ8JE/OvdVUGuNz5+WUk1cv4rANauZW+wxBGxEb1z2GsNccKi5mPIf412JvddbtqT+0VWUsdJDAZZrP4Nwa5YxCtcXNbgy6ftBBEaqDIrnCO6zeTnh1OFPLLlX/77nIYhSDrR4Y/2Z8e6rmM4ZdJLKjEEnaNp051ewfRXGlAyYZyp1klB7i00ex6TIt5lMnadJNTtiGadieZ0kU+OsOnZdSpB1B5Gn4bYvXCVs2mumdlQv8Nt6EK9y6QILT4b7c6C9dLHMTqa7HB9Asc8m5him0AtbU+oF9KvYv8ARfitclpjA/sGT4Q21YdRJ/6JmPPLq9xkeymroekHRfFWJa9YdQNzkOURvqNAPOufY1pNPdGizw6TdX1/Ctri+HKp2lKkg77Ed61DwvDPbdTkAI5gg5lMEyD4aV1fGwL2DfTVBmUkRMbkDeOVcnUWax4MU3GcZeLpHnWD/eL50yakd891aPCLQe5bt9WNSBn1nziYpcPswwf0SO0AIIB8QeVdG7K57zrulmCB4dw24oEizczQNxnXXxiuBC6V6Xxa+XwGCBQqFF9RIgMMynMB3a15kswY5b+2tveKZbbExSDUdxOcinvXSTry05VEXrJBstdHh8O30dpUxEyQY85rnSdK9XPT3reGNhjZE9SLQYCIyjcma0nY0mecYXAlgSD6I38e6hdWJkkkz7/VW7wPDCAZMsNu7kKyLwI33nXznWuMZXbRhCFrWCNx5699SDAjuFS227XqqyK0UpJw4eFC2D1gedaFRMYYeRqFKlrCyOW9GcMfD2VPZOh8zRGrYjZUxtsC5cyt2QxymSwOuwPOobbXD6I13mK0FW+bYUS9sktClSM3M+BqReD4rqzc6huqBjNKQG7t55iqlZGpNXduCnaLrqwIPL863uG9JSiZCgadnGj+XjWXxfhmIyKGSFthjoyMBMEyV1nzrn0vEEEHXlXSM2o2MOMZSTZ3vE7tl1Rmt9UzgkOGCiF5uJgTyneqOC4sFVmW4YBAg7kGe0J0MRqPEVW4Z0ha0Ay9W0gK1u6sg5TI1MwNaLA4jD/Qrlh7C/SGcNbvlwMqzqja7cvX4VmM6ivdf5OtWnRutNtr2rHRXUwl4jrQtwjWRnSfAkQYPhT21uMWRrlq3ZABREuph17wqrMnzJNcpir7NdJm1lYz2SAizuBrsPXT420+c58snUEOII2VhB2MVt25Rx0077/k7yz0NxWIuZrQtMipC5b6OQW2LQTOs791WcJ+j7iSsh0GUGSL0EnkRBqv+hnG2bOLcMwVryLbRRmOZgWbtfZgbTvNesdLOkKYLDm86ljIVEGmZzsJ5DxrGZk0l2UMH0efEYUW+IAG6pgOjHNlEZSSNCfAyK5TH/olQu1zrLa79rLlkf21HZJ8RFH0d/Sq1y8qYi0iI5Ch0LdkkwCQ266juPhXpuIsq6lWAKsIIOxB3FYa2N5V5PEn/RviSHa1fw90ITlyHUHluCJidCa59LQfDXCzAnKYBMAFgIJPfptyr3S1hcFhSVVVtliHOjGTEBp11jSvE8Twy0n0pEllzOLZOpiW21k8h41wlFRseXGxVllb5X15RyPArii/bHPPB7tAefPaosBDyzKSqjQbTO5B7xV3g3Dwl5GZbvZk6CNgZOo2oLVzUFJAOywNZOhAPfW5y22PSzYOLDW7aD6ikEFi3gMoPoDy3rjMEiEsHYqNpC5ufdXS2MYDCAbEjQattJ1E8u/yisq/YTO0EJqezBgeGtWE7K25pcWMq+Ndwddxz8YpiK17WAVzAOZu4CTXY8E/R5ZdC2IxS2mI7KDtEff7vKszxEYLdP8Ahs1kbPO8PcUK0iSdB4eNbnDx+xPl+VdTif0fWEIy4xH/AN0/xUEVbw3QtApX6XaAPetwED1rvVhioN+fvF/g1GNjnuF8NxQtLcXCuyqpJeU9HefS0Fc2b+aIEAma9o4f0VsfRmsdehDjKLgEuB6xvWYP0T4UbYtvUF+dcI4mkm7ssqb2seYoutSgeNenD9FmH/2w+xfnUDfo9wY0+nMCNxlHyrosTSf6Xf6GMsujzn10L716Un6M7Dzkx4IHeF+dRv8AoqXljrfr/wDdcHj6Cdm2vs/wayM84Wka9G/0WoozPjkAHcAfzpv9HmE/+w18FFbhjaUn/Tf+H+CODPOsN0luJaFpVUATDSZ1591X+HdIMZdQWBdPUs2Z1AUmZBz/AOTXNYO0C0sSsaiFza8pHdXT8NxN8XUuW3VSs6iwRvoQcikEeYr3HO6Og4vwdraHrbzXQRMqpCMrkRttpOp3IrzrLl0PIkT3xXoeN4dir6QnVINvrrodYhhMAyQPE1m4noViGWMuFB+0ucNPfJ0qXIcnbvp9bUd0kfCtOzwq4Cqm2cz6qsAl45qAfjWjg+gOIDAt1ZAO2dhryMgTW9/RR7j57x15st66T6tBFBc4Ti9wi5lZGRkAUqwAOnM1o8M4Fib6B7dqVMgMSqeZ11jxrs7nQfCsZbrSe83CT76v2OAW0AC3L8DQDrWiB4UQuUcdw/GZ7d2wuGsuiKgNtjoV+scy6trvUGPXjF8BL5W9bVs0B7e45zA13rp7KBRAn1kk++p7eJZfRYjyNBucFjOC4rQdQTy7OUQO86wTVteK8Zdx14ulZGZkCZoHIANEnvrt7fE7o2c+78xUn64vH+s9y/KguzCwNq68jrsVZVjJRyhn+Ygx6qtYPoZaXN2nuZpBl7fOJ2gjuq5exLt6Rn1AfCoIrm6SfJW78oj/AKIW1R1tr1ef6xyOwjaCzGN+VYDdAbYEHEAHvKajwBU10ZSmy1NL2XP6Me90Qt5w1u/zElx2gB9nLA27xUf+j+01zM2KkEyw+tPnFboWKKKqpteRmXRTPBLdiFw+RlO59FvXIM+2nNlqtUq1lJcqFDzHup/UfdVommJplJcrAjuPsFMWHd8KsGmIq2FyDOO6i62jKillpYoBuDupgR3CjK0JFLC4QYd1OXHdQFaA2v7TDyIpYXJlw6DZVHkBUqIANhSpUMhMN6iY0qVChk1ExpUqpAZ1PnUiUqVUoPIUKbnypqVAWLIqVqelQAnahalSoiD0IOtKlQDtTU1KgHpGlSqAE0xpUqoGJpqVKoUE7UlpqVCiakaVKhBmohSpVQf/2Q=="/>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solidFill>
                <a:srgbClr val="FFFFFF"/>
              </a:solidFill>
            </a:endParaRPr>
          </a:p>
        </p:txBody>
      </p:sp>
      <p:sp>
        <p:nvSpPr>
          <p:cNvPr id="16" name="AutoShape 24" descr="data:image/jpeg;base64,/9j/4AAQSkZJRgABAQAAAQABAAD/2wCEAAkGBxQTEhUUExQWFRUVFxgVFhUWGBYYFhcXFRcYFxQVFxcYHCggGBwlHBUVITEiJSkrLi4uFx8zODMsNygtLisBCgoKDg0OGxAQGy8kICQsLCwsLCwsLCwsLCwsLCwsLCwsLCw0LCwsLCwsLCwsLCwsLCwsLCwsLCwsLCwsLCwsLP/AABEIANIA8AMBIgACEQEDEQH/xAAbAAABBQEBAAAAAAAAAAAAAAACAAEDBAUGB//EAEoQAAIBAgQCBgYGBgYKAwEAAAECEQADBBIhMQVBBhMiUWFxMoGRobHRFEJScpLBBxUjM1OCFkNic+HwFzRUg5OissLS8URVYyT/xAAaAQEBAQEBAQEAAAAAAAAAAAAAAQIDBAUG/8QALBEAAgECBgIBAwMFAAAAAAAAAAECAxEEEhMhMVFBYRRxgdEyQpEiI8Hh8P/aAAwDAQACEQMRAD8A2op4oopRX6E+MDFPFEBSigAilFHFKKEAilFHFKKAGKaKOKUUAMUooopUAMUoo4pRUKBSoopRQAxTRRxSigBimijimoAYpRRRSigAilFHFKKACKUUUUoqACKaKkilFABFNFHFKKFJYpRRRTgUIBFKKOKUUAMUooopRQAxSiiy0+WgAilFHFLLQARSijy02WgBilFHFNFADFKKKKUUAEUoo4pRQARSiiilFADFNFHFKKACKUUcU0UAMUooopooAYpRRRSihQIpRRxTEUBNFPFFFPFCARSijillqACKUVJFKKACKWWjikRQARSijilFABFPFFFKKXAGWlFGBT5PClwRxTRUhFCzAbkDzIpcAxTRQDF2/wCIn4l+dPaxCMSFdWI1IBnSpmRbMKKUUcU0VSAxTRRxSigAilFHFNFABFKKOKUUKBFNFHFIigAilFHFNFLgsRSijilFS4AiniiilFQAxSijilFLgCKzf1hc/hLE/bPtMLWrFZGWJjnPL868eMrSp2ys9mEowqXzDHG3iYC218yx+VJ8VdyzNseOVvnSuX8pGm+23ypLcYnRTr7tfKvA8XVfk9ywtLoBLl8yTcHqtj8zUQ69jrduARplVRJnaOVXT3a+0+veq/EMV1al8phdSFgmO/Wsa9V/uZrQpL9qAS1cYAM10HmucH2ELrStYDxc90ux901DhcZ1zkDMCIYzEDNqIArTw6xoDp3yBUlUn5bLGnT8JfwZ/wCrkI1UExrOYnz1NS/QFgdhfYDU9kCTqT8fZRNt4Dz99c3Js6WRAuGA2CgeC/Kjt2ZOnZjZoiD3+XhUgXQGB+VRYu8bYzBS2okDcjnGvKkb325DtZ34Cu8WRGCXAwbnAlfMHuqfC4+3cMK2vcRB9nOosVhlvJ5bHWQeYM+W1ctjOstGVgMhnX8jX0qWMk+T51XCRXB28UiKpcP4rbuIGLIrcwWUa+RNSXeJ2V9K6g/mB+FfQU01yeDK1sWYpoql+vMN/GT2n5UD8ew4+vPkrH8qmpHsuSXRoRTRWYOkVjvf8D/KmHHkPo27r/dQ1nVh2XTl0akU0Vm/rdp/1bER3m2RrTNxd+WHb+a5bX4mprw7Loz6NMimisr9bXf9nH/Hs/Oo24te5W7Q+9dn/pFT5FPsujPo6WP8yKje+g3dB5sBWE7YUmfoziY2CkTz9NxQXWw49HCg/eFr8ia8rxsej0LBSZuNj7I3u2/xr86rHjuGBjr0nzms+ziUH/xlHd+0Qe4WjUqY5ywy2rajxJPvCis/O9GvhMuPxqwPrz91WPwFDb43abZbx8rNz5VCnFXP1bMxy687fz1UuY/EE6sgH3GIHtfWs/OZpYE1LnFI2s32/wB2w+NZ4xNznh7g1+vkX4tUnDrt+4wRDbZm2y2V95J0FQ3bjMWIuTkYq4AtgqwMbZTodYPOK41azqq8vB3pUHSuog3bl4+jZmP/ANU/I0LX7+xtonnck/8AKDVvCXbzdi091jBaB1SrA3JJTaq+La6Gi47IRoQGYGfNTB9VcLx6O2Wb8h9RizqEtR4m5HwoLuFxNwFCEGYR2EuP7DTtbukGOvMekXuXoXzGbSov1a31lYnU5QrMYifhrRSXQcJW3YeH6NYi0xcOokAHNbMdnbdtDRNauA64iPui0o/5nqK3wkgBlsoBAIe7lAg7dpiBrB03qW9w/cuuydZC5YCcmAjUVXO+7RFC2yY6YXL2jjYnlmw5PuY1Wui1t17nvm8q+5bZq3a4HezBUtouZc4kDUbxPf4UGIwRtojuSwuAlYP2YBB7txTP6NZPZHbwmGjTFuT9kXXPwtVC/UHQ5io+19JPsggUSOx2lf8APeaIqgAJ7Z8Kmoy6S8sSYPB75HJ/u8Qfi8VDFgHWySP7lJ/5nNTgs3IIPKOdMVRfE7b7U1WNFBtZwzAxhm05lbA9+tQWXVSQto/8S1+Vs1ZCu06BQNNIHv50djq0OmpirnkZdOIa4mR/qwXxa6I91qqhxTqdFTyD3iPcRU+V7hk6L3D0RRM6oI0J15zTOyKmh0x90jRbUePXE+w3KpteedTan+6n3s1TrmbQkAeYFA15U5rp3kE1M7LkQ4u3SN0UeFq2PjUDZ5/eH8Fv/wAakbFhj6aAd2ZaX0q0u91PxL86ZmVQjyx7bXeV1x6kH/bQ3Hf+JcPk5Hwqtc4tanW6kc+0v5UJ4rhhteU+0/AVE5FaiWc0H5/KjXXkfaAKE2V2jT8VMMIh16sHxIAFYsdAi0bkD4+2lavrmHaTf6zj3CaYKBoAB4AVKqdyTruapGGg3k/VO3lzqFG7WpXUwGeVXwknsj11bW8ZjMBo2kDuqu4VhBBcHfmvrHdQhocJ402He4AoDnKi5hl1YnM2saDs+Yqfi/B2tNdu2hNzrFMxKubh7dnKNSAsN5msrAwhW3dE2GIVSxlrDE9kAn6h91dJ0m4swPVHRgDmKaEQACR3MeVelVYxjsjg283syMPirdp3DEtmR0yBetyMwEJcAETvofXUi8XslbVsrcAQIcptOUdkBGQH6kGNdiD4UHBbqozKMloPadEzHKC4ykAk8/8AGtDG46ylm2t27bOlpGdXVjbbtS5iZWcoPnXJeivZ7lI9JFMtcRi75Uv219AqCwORmOsyp35Gm/pEXHZs3xdAgPlXKGVSEb0tR8as8cxlqCti9ZtXvSzt1eUoHeVBOmnZkbkERR3uJ4Y3EViqIc+VxtnII6q4OQYEMvlFXcbFDG8TNxLK3cK2XMGCoyj9qNHADghkMiOYmmfpDdLsPopyZTbNsXFAXK0ntdXp3RQJxNLduyitZcJeZr3WAs9tSVIYQezIB9gq1iON2XxCuLt1QhfNZCsUvAliH+yQQRqdoqFsQ/TcSysLlvtE3Gs3cwGQOVbLlVBnAKjWocdisVczHqBlzdYGFu8VGZVDKIMZRlmfGpbXH7RBYsxvOpQHJdS2SpUqcp9DQakQppXOM2n1cXTnS2CQjjW3cJeF2X0tO/1Uf1C+hnLhcS05sqiMxAVxC94ltqhvulu0WWTchiDuBA0la2LnSLtftrDyFuW5swym3cgr6ZmVgjurHvOOqcW00yP2m3iD3c6w0kdE2077GJd4ldb0ryepVqH9YPyvgeSr8qz8dbhvVVeK9apx6PE6s+zpeEYu5cuZDeNwEGVMRpGugroMPatgEE6wef58q5Xg2AuW8QFuKbZyn0tPfXTWrdtZEgkqZ1HKvPVspbHppXcLtlW8gY6TGuoZ9fYaqcQw6rZf0s0adpp5Rzq610mQgPxqDHYeLTlvszWE9zpJbHJ3gJ1UHzLH4mhAH2F9lHiLik6HlUmHwbv6MctSQBrXu2Pn7lzo+8XgQqg5SNFFdEdTsNfBflWNgMC1rEKulwwfQBYRHhXQDC3mMLbf8LR768tb9Wx7KH6TjMZcK3HAC6MeQqL6S3ePZW5c4AzXLmcuhDwB1bnMI1YEDvqnf4BeEZUuPO+W2+ntFemMlY8sk7s7ocJxH8JlHgKNeC3z/VN/MQBVU4+7p+0YfzH8zUT3ix1Zj5E18/Oj6WSRqp0fxH2UUeDCfKk3R+93Zj43FA+NZQBjRY8z796ucJxIt3ke5cAUSSBqNqqmrmXTfZYs8BugHMLKCDqWHPvPKmbgR3bE2B4B1FWuLcVsNYuKjMxaPqkbGd65lFj0bXrI9+u1bdvBzjmfOxtHo6pEG7ZcEQZufLzpk4XlIzYiyFAgsWZmPISSNazAXIIJRahdLZgsxPkTp7qhqxrX+F4R9LmLtMO4rpUtng+EHoXrI0jS3yrD69Qeyk+MT76sA3W7gOY2NQppXuF4fTNiFABkZbY37x41XWxw8SDeusTqeyd+/aqTWF+u+p5A93hUbX7SnsrJG2k0LZm7aTCEdm5dHj1W+neRTX7GDHpPdbTUGB7IFYrvecaAgezlQrgp1uP6p9tNhZ9mqOIYEHSzdPKZBqyuIwzb274/mEe6sc37NucozHbTU1BiMQ76ICPVFQtjdu3MGv8AUM33mPsqtd4zYYG2uEGUgrIcgwd4MaVm2sBGruR4E0b4q2g0IJ+73UuModvg+CbV8NcB8b5P/bRXcHgLfo4UE/2rjmZ3GhFVDfd9gYnuAGtWbHDkjM57tyPhW88uzGlHo0ujxtXL4/8A5rSgI0NLsR/ZGdiIrdZECu/VWwVUkdgR8K5izjltSUJDBQJGp1NQnjeKuSpZiCNQQNjuNqmpbkKi29i+3SZh6AQeSDlVW5xzEPIJtFTuMg9lVUw8byPOja4ABGtcs0ju4R6Li4t1Ho2R5W0B+FA/GXHOPIJ8qpdYzba+2gGH1ltPcKZn2TKuia3xW+To5HqUfBasDiF873G9v+FUSyqdNdO80xuzoAal32XLHotXOIXP4j/iIqD6bdmOsufib51H9HMST/nypEAUuLLos6dyjz1olcfaX1CuCXpXe7k/CT+dWF6R4nKDmtgNIXsbkbzrXXQkcvkwOzzCebUSqZEIo75rjTx/FaZmUEj+HHrEnWtDg/Ebly4RdYZQs9kQfzpKhNK7JHEQcrI6HK0nVeegqK4TrLx5bmq2LY5OwCrMyqGbUDMY1FVG4bfP9auo5KBSEboTmovculV8W9tSLdj0bM686zbvAbmWesjxGk+6pL/Di1hWyZCwQZwWDamC2pj3UcLeQqqfCNUXLjaQq+oae2gfDmJa6B4CucbhLg6Yhh3aA7eqit8Ou/7S/sB/KmX2TWj0bWW0DPaffXWPZTDiEeioG2/51jcO4bfvL2b1w6sIAEaEjeNNu+qljgjus3LlwNJlWBB0MCrk9k1o9HUtfZj2rqKPvL3edB1Fs+leB05H5Vz39HVGvWNNDc4TluInWPDZ51P1QPHxpkXYVe3g6TrbazlUncSdar3OIvtsPLlXK9I8O1kJ1dy4SxIjMxPLQAb1WtdHce6dZ1d6O5jldvJGMmqqbfBHXj0dlbv2yYe9A7qmzWVOhDbwZmvLmZlMMXBG4bMCPMHavR+jXDL17C2gnaJtyBpJE76xUlCxuFW5bucQb6oEd+kHSqlziC73HC7ba153jcHcsu1u6ro6mGRjqs6xofGkmIIHz1rWkjDxHSPSeG43DMxVXJciYM8tTVq9xEAaQB7vbXEdEbue+g+tD7DlFdhj8BbWxclpOXY7A71znFKSR1pzbi5AHiSne4o8yKccQww1a+ntrhHdeRX2ijtQY1UiQIB8a7/Hj2eb5cujtv6Q4UbX7ZnaDNA/HbJ2urt41zeKwwAIjQejrtyFZmIxCoNT5a0+PHsfKl0dknE7M9q4CPAHlTPx/DrszHv7LVwh4msH3a1m3r+YzPqmZrLoQXk0sVN+EejP0osHYuQOeRjUI6R2ImW/CZrmBiFSzZJ0zBthvBG5qlxBwt1xMeEabVFSiPkz9Ho2G6J4IRnxLN92w4J79Sa6XhuH4bZUC3MjUM9l2YE85JrmUxl2ARYJHIy3zq3b4oiAPcdEAIJDJiI0OxIWK9KlDwzzOE1yjq7zYRxluHOO5rLe4zp6qwXwHDcNc6xsTcRWBVVKGNNTrvVnC/pFsPPZwymSACl4kgbNomgNVOMcSt44qOpw7rbzRF3qwc0akNB+r7zRtPkR2d0WMbieHsQBimUKq3yOrYygIhvKr/CuI4Atlt3Q7gMTNu4SMmjbnSNK5luHSZWwjtk6rLbvq7G2BAXIvxq7wO4LV25d+itad1ZDmt33BDsWJARTBEx5VlKC4Nyk5cmo3S3h7LrfYhgSB1L9oAgGJOuprO/XfDWZVL4iC+RV6tlXMrAQZ5SQPXVE4TCW1ti6MoQ9hrlvErBzh98gnUAeVWMbcw7vbuJdwjNae5cQriCkPdcXGMOIMFRA8608r5ItuCXGcT4aSxzX0y3TZaFWBcUZiNfjsaCxxrhloZiMTcACsSUBUZtVBgQG8N6pWcNZYMEtWL27MiYnOWYqVL5QJntGgdldSjYC+EZEVlU3QD1eisRHpeNZtBA7uzirLKpVbqqQCAFtqIOo09dR4hLDL2kvGPBJquvTe3aRVcC3CqAr4e/MAQNYg7VNium1hrRyX8GSw/duWtnXcNJ7Jo5J7GbPkp4q1hXAHV3ljQFRbH/uqT8LwpZXP0qVmP3X1onl4VSvdIVClowRA5LiZPqA1NY69NS7BEtW8xMLGcz5d9LUzN5LbY9FsW8NZVctpzmQMHhC0NuMx56VXvcQw/8ACuk+LqK5nBdL7ltcl1mTLp1ZtK6x45iD6q0MF0wsuwF0pkO5NlUgfeDmiklsacXySYrH4ViScKGJGUlrqyR3HTUVVXEYcW1tLh2RFYMoTExly7AGJC+ExXNcQ6WKl5reaYOWTZyyxaNNYynQhvGt67h8Uv1bDT9h7R9varTyebkWdcFfiPCsBfuPduYe6Xcyx+lsJMRO3cBWbj+C8OVYXC3gTPaXFFmHjlOjeRq5isdft+mir+E/Amqd3iJf0lU+oCsuUDSjO+5W4FwKzbxC3LWKUABhkxA6p+1oIYdk+6tbiHD7vV3AQSMrCVIYHloyyKpdZbbcEeRBHsNT2ECn9ldAM5RlLWyZ55dorhJJtM9EJuKaPPWwhhoVjp3GoOGWnDKMj6kfVbv8q9Msi657epBIGiqcs6A5dCfGpfoZO4NWVddEhh21uzkuruF7oZCBJCmN9d6zsdwe47AHbvCGvQreFjxprmUcqw67NrDezyzF8EuqeyjNvJyn3UsPwW+w/dMI5kRNenvfHKaiYVVX9FeG9nJDhDHDoMvaXMAp3151Q4lwi6bsi2SPCO6u6Fon4VMmDP8AjTW9D4y7D4ey9WozOOyvwFZ3Sy7OGYZmOq7iOdcXa4/ijlHW7DTKANhse+iucav3gVuOGXfYeqsqi1K5K1eLpyXohVsp0MaEe2ifiBAAyKYESZJpBJI8ifYKyzfM8vZXo8nhwzvD7mgvE2BkKoPeJB9oM1MOkF7vP47nzrBu4gg/4U9u8T3Uys73Ruvx+4dwD95nPxNRni7fYT31mXZA+JIqO7nBiNtxz8NKZWLo1043cGqgDxBYH3Gpl6R3u8/juf8AlWCxcAEiAaVy4w3ilmLo3H4/cb0lB82c/E0B4w32U99Yf0gjuojfbwpZi6NxOIs/ZIUAjlNCbhRlYbjUVmcPvkuB5/CtDHGFnuFLHirS/uxLDcauHkvvP51G/FnOnZ102NY+GvlmAOs0AxBJ9dMp7ro3eNr+zwx5m3qe+G0of1vc7rf4BUvHP3GE/uj/ANVc+MS3hW6keCRe25trxi9yyDyQUQ4ze71/CPnWOmIMwYFC2LYfZ9lcsprMjcXjN7vX8P8AjWjwLi+I6+3kNuQwMtbBAA3JE1yI4i/cv4avYXG3rY6xDHKYHspkfgqkvJ6zcxK5iREnu+Q2FR/TTBy6H1xr3TXl46UYknVl/AKkHSPFCJI/CK46Ejv8iJ6NcxLHn6xUJY85P5V5+OkuJjVhP3YqM9KcQfrj8IppSJrxPRVNSC3OwNeZt0oxHJ49Qpv6S4qNLreymjIuvE9TWydZkU4018K8qfpLi/47+75UH9IMUT++b3fKrosmvE17d1ZkovsFWOpt3DAAQkROsR4DvrNa4JMDmdO6l13OJ8JE/OvdVUGuNz5+WUk1cv4rANauZW+wxBGxEb1z2GsNccKi5mPIf412JvddbtqT+0VWUsdJDAZZrP4Nwa5YxCtcXNbgy6ftBBEaqDIrnCO6zeTnh1OFPLLlX/77nIYhSDrR4Y/2Z8e6rmM4ZdJLKjEEnaNp051ewfRXGlAyYZyp1klB7i00ex6TIt5lMnadJNTtiGadieZ0kU+OsOnZdSpB1B5Gn4bYvXCVs2mumdlQv8Nt6EK9y6QILT4b7c6C9dLHMTqa7HB9Asc8m5him0AtbU+oF9KvYv8ARfitclpjA/sGT4Q21YdRJ/6JmPPLq9xkeymroekHRfFWJa9YdQNzkOURvqNAPOufY1pNPdGizw6TdX1/Ctri+HKp2lKkg77Ed61DwvDPbdTkAI5gg5lMEyD4aV1fGwL2DfTVBmUkRMbkDeOVcnUWax4MU3GcZeLpHnWD/eL50yakd891aPCLQe5bt9WNSBn1nziYpcPswwf0SO0AIIB8QeVdG7K57zrulmCB4dw24oEizczQNxnXXxiuBC6V6Xxa+XwGCBQqFF9RIgMMynMB3a15kswY5b+2tveKZbbExSDUdxOcinvXSTry05VEXrJBstdHh8O30dpUxEyQY85rnSdK9XPT3reGNhjZE9SLQYCIyjcma0nY0mecYXAlgSD6I38e6hdWJkkkz7/VW7wPDCAZMsNu7kKyLwI33nXznWuMZXbRhCFrWCNx5699SDAjuFS227XqqyK0UpJw4eFC2D1gedaFRMYYeRqFKlrCyOW9GcMfD2VPZOh8zRGrYjZUxtsC5cyt2QxymSwOuwPOobbXD6I13mK0FW+bYUS9sktClSM3M+BqReD4rqzc6huqBjNKQG7t55iqlZGpNXduCnaLrqwIPL863uG9JSiZCgadnGj+XjWXxfhmIyKGSFthjoyMBMEyV1nzrn0vEEEHXlXSM2o2MOMZSTZ3vE7tl1Rmt9UzgkOGCiF5uJgTyneqOC4sFVmW4YBAg7kGe0J0MRqPEVW4Z0ha0Ay9W0gK1u6sg5TI1MwNaLA4jD/Qrlh7C/SGcNbvlwMqzqja7cvX4VmM6ivdf5OtWnRutNtr2rHRXUwl4jrQtwjWRnSfAkQYPhT21uMWRrlq3ZABREuph17wqrMnzJNcpir7NdJm1lYz2SAizuBrsPXT420+c58snUEOII2VhB2MVt25Rx0077/k7yz0NxWIuZrQtMipC5b6OQW2LQTOs791WcJ+j7iSsh0GUGSL0EnkRBqv+hnG2bOLcMwVryLbRRmOZgWbtfZgbTvNesdLOkKYLDm86ljIVEGmZzsJ5DxrGZk0l2UMH0efEYUW+IAG6pgOjHNlEZSSNCfAyK5TH/olQu1zrLa79rLlkf21HZJ8RFH0d/Sq1y8qYi0iI5Ch0LdkkwCQ266juPhXpuIsq6lWAKsIIOxB3FYa2N5V5PEn/RviSHa1fw90ITlyHUHluCJidCa59LQfDXCzAnKYBMAFgIJPfptyr3S1hcFhSVVVtliHOjGTEBp11jSvE8Twy0n0pEllzOLZOpiW21k8h41wlFRseXGxVllb5X15RyPArii/bHPPB7tAefPaosBDyzKSqjQbTO5B7xV3g3Dwl5GZbvZk6CNgZOo2oLVzUFJAOywNZOhAPfW5y22PSzYOLDW7aD6ikEFi3gMoPoDy3rjMEiEsHYqNpC5ufdXS2MYDCAbEjQattJ1E8u/yisq/YTO0EJqezBgeGtWE7K25pcWMq+Ndwddxz8YpiK17WAVzAOZu4CTXY8E/R5ZdC2IxS2mI7KDtEff7vKszxEYLdP8Ahs1kbPO8PcUK0iSdB4eNbnDx+xPl+VdTif0fWEIy4xH/AN0/xUEVbw3QtApX6XaAPetwED1rvVhioN+fvF/g1GNjnuF8NxQtLcXCuyqpJeU9HefS0Fc2b+aIEAma9o4f0VsfRmsdehDjKLgEuB6xvWYP0T4UbYtvUF+dcI4mkm7ssqb2seYoutSgeNenD9FmH/2w+xfnUDfo9wY0+nMCNxlHyrosTSf6Xf6GMsujzn10L716Un6M7Dzkx4IHeF+dRv8AoqXljrfr/wDdcHj6Cdm2vs/wayM84Wka9G/0WoozPjkAHcAfzpv9HmE/+w18FFbhjaUn/Tf+H+CODPOsN0luJaFpVUATDSZ1591X+HdIMZdQWBdPUs2Z1AUmZBz/AOTXNYO0C0sSsaiFza8pHdXT8NxN8XUuW3VSs6iwRvoQcikEeYr3HO6Og4vwdraHrbzXQRMqpCMrkRttpOp3IrzrLl0PIkT3xXoeN4dir6QnVINvrrodYhhMAyQPE1m4noViGWMuFB+0ucNPfJ0qXIcnbvp9bUd0kfCtOzwq4Cqm2cz6qsAl45qAfjWjg+gOIDAt1ZAO2dhryMgTW9/RR7j57x15st66T6tBFBc4Ti9wi5lZGRkAUqwAOnM1o8M4Fib6B7dqVMgMSqeZ11jxrs7nQfCsZbrSe83CT76v2OAW0AC3L8DQDrWiB4UQuUcdw/GZ7d2wuGsuiKgNtjoV+scy6trvUGPXjF8BL5W9bVs0B7e45zA13rp7KBRAn1kk++p7eJZfRYjyNBucFjOC4rQdQTy7OUQO86wTVteK8Zdx14ulZGZkCZoHIANEnvrt7fE7o2c+78xUn64vH+s9y/KguzCwNq68jrsVZVjJRyhn+Ygx6qtYPoZaXN2nuZpBl7fOJ2gjuq5exLt6Rn1AfCoIrm6SfJW78oj/AKIW1R1tr1ef6xyOwjaCzGN+VYDdAbYEHEAHvKajwBU10ZSmy1NL2XP6Me90Qt5w1u/zElx2gB9nLA27xUf+j+01zM2KkEyw+tPnFboWKKKqpteRmXRTPBLdiFw+RlO59FvXIM+2nNlqtUq1lJcqFDzHup/UfdVommJplJcrAjuPsFMWHd8KsGmIq2FyDOO6i62jKillpYoBuDupgR3CjK0JFLC4QYd1OXHdQFaA2v7TDyIpYXJlw6DZVHkBUqIANhSpUMhMN6iY0qVChk1ExpUqpAZ1PnUiUqVUoPIUKbnypqVAWLIqVqelQAnahalSoiD0IOtKlQDtTU1KgHpGlSqAE0xpUqoGJpqVKoUE7UlpqVCiakaVKhBmohSpVQf/2Q=="/>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solidFill>
                <a:srgbClr val="FFFFFF"/>
              </a:solidFill>
            </a:endParaRPr>
          </a:p>
        </p:txBody>
      </p:sp>
      <p:pic>
        <p:nvPicPr>
          <p:cNvPr id="18" name="Picture 24" descr="http://static.panoramio.com/photos/large/1549614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2008" y="3792131"/>
            <a:ext cx="2595655" cy="1731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49234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p:cNvGraphicFramePr>
            <a:graphicFrameLocks noGrp="1"/>
          </p:cNvGraphicFramePr>
          <p:nvPr>
            <p:ph idx="1"/>
            <p:extLst>
              <p:ext uri="{D42A27DB-BD31-4B8C-83A1-F6EECF244321}">
                <p14:modId xmlns:p14="http://schemas.microsoft.com/office/powerpoint/2010/main" val="3025520201"/>
              </p:ext>
            </p:extLst>
          </p:nvPr>
        </p:nvGraphicFramePr>
        <p:xfrm>
          <a:off x="374650" y="1563689"/>
          <a:ext cx="8210550" cy="4862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a:spLocks noGrp="1"/>
          </p:cNvSpPr>
          <p:nvPr>
            <p:ph type="title"/>
          </p:nvPr>
        </p:nvSpPr>
        <p:spPr>
          <a:xfrm>
            <a:off x="628650" y="111126"/>
            <a:ext cx="7886700" cy="1325563"/>
          </a:xfrm>
        </p:spPr>
        <p:txBody>
          <a:bodyPr/>
          <a:lstStyle/>
          <a:p>
            <a:pPr algn="ctr"/>
            <a:r>
              <a:rPr lang="es-VE" b="1" dirty="0" smtClean="0">
                <a:solidFill>
                  <a:srgbClr val="FFFF00"/>
                </a:solidFill>
                <a:latin typeface="Cambria" panose="02040503050406030204" pitchFamily="18" charset="0"/>
              </a:rPr>
              <a:t>SUJETOS Y MÉTODOS</a:t>
            </a:r>
            <a:endParaRPr lang="es-VE" b="1" dirty="0">
              <a:solidFill>
                <a:srgbClr val="FFFF00"/>
              </a:solidFill>
              <a:latin typeface="Cambria" panose="02040503050406030204" pitchFamily="18" charset="0"/>
            </a:endParaRPr>
          </a:p>
        </p:txBody>
      </p:sp>
      <p:sp>
        <p:nvSpPr>
          <p:cNvPr id="5" name="Rectángulo 4"/>
          <p:cNvSpPr/>
          <p:nvPr/>
        </p:nvSpPr>
        <p:spPr>
          <a:xfrm>
            <a:off x="1630813" y="6546334"/>
            <a:ext cx="5898153" cy="307777"/>
          </a:xfrm>
          <a:prstGeom prst="rect">
            <a:avLst/>
          </a:prstGeom>
        </p:spPr>
        <p:txBody>
          <a:bodyPr wrap="none">
            <a:spAutoFit/>
          </a:bodyPr>
          <a:lstStyle/>
          <a:p>
            <a:r>
              <a:rPr lang="en-US" sz="1400" dirty="0" err="1">
                <a:solidFill>
                  <a:schemeClr val="bg1"/>
                </a:solidFill>
              </a:rPr>
              <a:t>Wolfet</a:t>
            </a:r>
            <a:r>
              <a:rPr lang="en-US" sz="1400" dirty="0">
                <a:solidFill>
                  <a:schemeClr val="bg1"/>
                </a:solidFill>
              </a:rPr>
              <a:t> al Atrial Fibrillation and Risk of </a:t>
            </a:r>
            <a:r>
              <a:rPr lang="en-US" sz="1400" dirty="0" smtClean="0">
                <a:solidFill>
                  <a:schemeClr val="bg1"/>
                </a:solidFill>
              </a:rPr>
              <a:t>Stroke.</a:t>
            </a:r>
            <a:r>
              <a:rPr lang="nl-NL" sz="1400" dirty="0">
                <a:solidFill>
                  <a:schemeClr val="bg1"/>
                </a:solidFill>
              </a:rPr>
              <a:t> Stroke Vol 22, No 8 August 1991</a:t>
            </a:r>
            <a:r>
              <a:rPr lang="en-US" sz="1400" dirty="0" smtClean="0">
                <a:solidFill>
                  <a:schemeClr val="bg1"/>
                </a:solidFill>
              </a:rPr>
              <a:t> </a:t>
            </a:r>
            <a:endParaRPr lang="es-VE" sz="1400" dirty="0">
              <a:solidFill>
                <a:schemeClr val="bg1"/>
              </a:solidFill>
            </a:endParaRPr>
          </a:p>
        </p:txBody>
      </p:sp>
    </p:spTree>
    <p:extLst>
      <p:ext uri="{BB962C8B-B14F-4D97-AF65-F5344CB8AC3E}">
        <p14:creationId xmlns:p14="http://schemas.microsoft.com/office/powerpoint/2010/main" val="356674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1A34B420-9321-47E4-B993-C4269DBBC89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graphicEl>
                                              <a:dgm id="{A3AB6F51-7D63-46CB-9CBE-2A50E9B616B0}"/>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graphicEl>
                                              <a:dgm id="{4828FA80-469A-45B1-B03B-118C1575C7A5}"/>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graphicEl>
                                              <a:dgm id="{A7F0B097-3968-4C61-84BE-11EE53191CC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p:cNvGraphicFramePr>
            <a:graphicFrameLocks noGrp="1"/>
          </p:cNvGraphicFramePr>
          <p:nvPr>
            <p:ph idx="1"/>
            <p:extLst>
              <p:ext uri="{D42A27DB-BD31-4B8C-83A1-F6EECF244321}">
                <p14:modId xmlns:p14="http://schemas.microsoft.com/office/powerpoint/2010/main" val="3406620416"/>
              </p:ext>
            </p:extLst>
          </p:nvPr>
        </p:nvGraphicFramePr>
        <p:xfrm>
          <a:off x="199571" y="1690689"/>
          <a:ext cx="8643257" cy="48842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ítulo 1"/>
          <p:cNvSpPr>
            <a:spLocks noGrp="1"/>
          </p:cNvSpPr>
          <p:nvPr>
            <p:ph type="title"/>
          </p:nvPr>
        </p:nvSpPr>
        <p:spPr>
          <a:xfrm>
            <a:off x="628650" y="238126"/>
            <a:ext cx="7886700" cy="1325563"/>
          </a:xfrm>
        </p:spPr>
        <p:txBody>
          <a:bodyPr/>
          <a:lstStyle/>
          <a:p>
            <a:pPr algn="ctr"/>
            <a:r>
              <a:rPr lang="es-VE" b="1" dirty="0" smtClean="0">
                <a:solidFill>
                  <a:srgbClr val="FFFF00"/>
                </a:solidFill>
                <a:latin typeface="Cambria" panose="02040503050406030204" pitchFamily="18" charset="0"/>
              </a:rPr>
              <a:t>SUJETOS Y MÉTODOS</a:t>
            </a:r>
            <a:endParaRPr lang="es-VE" b="1" dirty="0">
              <a:solidFill>
                <a:srgbClr val="FFFF00"/>
              </a:solidFill>
              <a:latin typeface="Cambria" panose="02040503050406030204" pitchFamily="18" charset="0"/>
            </a:endParaRPr>
          </a:p>
        </p:txBody>
      </p:sp>
      <p:sp>
        <p:nvSpPr>
          <p:cNvPr id="5" name="Rectángulo 4"/>
          <p:cNvSpPr/>
          <p:nvPr/>
        </p:nvSpPr>
        <p:spPr>
          <a:xfrm>
            <a:off x="1757813" y="6546334"/>
            <a:ext cx="5898153" cy="307777"/>
          </a:xfrm>
          <a:prstGeom prst="rect">
            <a:avLst/>
          </a:prstGeom>
        </p:spPr>
        <p:txBody>
          <a:bodyPr wrap="none">
            <a:spAutoFit/>
          </a:bodyPr>
          <a:lstStyle/>
          <a:p>
            <a:r>
              <a:rPr lang="en-US" sz="1400" dirty="0" err="1">
                <a:solidFill>
                  <a:schemeClr val="bg1"/>
                </a:solidFill>
              </a:rPr>
              <a:t>Wolfet</a:t>
            </a:r>
            <a:r>
              <a:rPr lang="en-US" sz="1400" dirty="0">
                <a:solidFill>
                  <a:schemeClr val="bg1"/>
                </a:solidFill>
              </a:rPr>
              <a:t> al Atrial Fibrillation and Risk of </a:t>
            </a:r>
            <a:r>
              <a:rPr lang="en-US" sz="1400" dirty="0" smtClean="0">
                <a:solidFill>
                  <a:schemeClr val="bg1"/>
                </a:solidFill>
              </a:rPr>
              <a:t>Stroke.</a:t>
            </a:r>
            <a:r>
              <a:rPr lang="nl-NL" sz="1400" dirty="0">
                <a:solidFill>
                  <a:schemeClr val="bg1"/>
                </a:solidFill>
              </a:rPr>
              <a:t> Stroke Vol 22, No 8 August 1991</a:t>
            </a:r>
            <a:r>
              <a:rPr lang="en-US" sz="1400" dirty="0" smtClean="0">
                <a:solidFill>
                  <a:schemeClr val="bg1"/>
                </a:solidFill>
              </a:rPr>
              <a:t> </a:t>
            </a:r>
            <a:endParaRPr lang="es-VE" sz="1400" dirty="0">
              <a:solidFill>
                <a:schemeClr val="bg1"/>
              </a:solidFill>
            </a:endParaRPr>
          </a:p>
        </p:txBody>
      </p:sp>
    </p:spTree>
    <p:extLst>
      <p:ext uri="{BB962C8B-B14F-4D97-AF65-F5344CB8AC3E}">
        <p14:creationId xmlns:p14="http://schemas.microsoft.com/office/powerpoint/2010/main" val="26018948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p:cNvGraphicFramePr>
            <a:graphicFrameLocks noGrp="1"/>
          </p:cNvGraphicFramePr>
          <p:nvPr>
            <p:ph idx="1"/>
            <p:extLst>
              <p:ext uri="{D42A27DB-BD31-4B8C-83A1-F6EECF244321}">
                <p14:modId xmlns:p14="http://schemas.microsoft.com/office/powerpoint/2010/main" val="2051442389"/>
              </p:ext>
            </p:extLst>
          </p:nvPr>
        </p:nvGraphicFramePr>
        <p:xfrm>
          <a:off x="326571" y="1651000"/>
          <a:ext cx="8552543" cy="485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ítulo 1"/>
          <p:cNvSpPr>
            <a:spLocks noGrp="1"/>
          </p:cNvSpPr>
          <p:nvPr>
            <p:ph type="title"/>
          </p:nvPr>
        </p:nvSpPr>
        <p:spPr>
          <a:xfrm>
            <a:off x="628650" y="198437"/>
            <a:ext cx="7886700" cy="1325563"/>
          </a:xfrm>
        </p:spPr>
        <p:txBody>
          <a:bodyPr/>
          <a:lstStyle/>
          <a:p>
            <a:pPr algn="ctr"/>
            <a:r>
              <a:rPr lang="es-VE" b="1" dirty="0" smtClean="0">
                <a:solidFill>
                  <a:srgbClr val="FFFF00"/>
                </a:solidFill>
                <a:latin typeface="Cambria" panose="02040503050406030204" pitchFamily="18" charset="0"/>
              </a:rPr>
              <a:t>SUJETOS Y MÉTODOS</a:t>
            </a:r>
            <a:endParaRPr lang="es-VE" b="1" dirty="0">
              <a:solidFill>
                <a:srgbClr val="FFFF00"/>
              </a:solidFill>
              <a:latin typeface="Cambria" panose="02040503050406030204" pitchFamily="18" charset="0"/>
            </a:endParaRPr>
          </a:p>
        </p:txBody>
      </p:sp>
    </p:spTree>
    <p:extLst>
      <p:ext uri="{BB962C8B-B14F-4D97-AF65-F5344CB8AC3E}">
        <p14:creationId xmlns:p14="http://schemas.microsoft.com/office/powerpoint/2010/main" val="160535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A36E8270-DB03-41D5-856F-A5B8E5CBB65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85E98D6D-1125-4D2C-BD03-A82FA2A1FDE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6C214110-DA68-46E5-9C22-D2857F7535C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p:cNvGraphicFramePr>
            <a:graphicFrameLocks noGrp="1"/>
          </p:cNvGraphicFramePr>
          <p:nvPr>
            <p:ph idx="1"/>
            <p:extLst>
              <p:ext uri="{D42A27DB-BD31-4B8C-83A1-F6EECF244321}">
                <p14:modId xmlns:p14="http://schemas.microsoft.com/office/powerpoint/2010/main" val="3888834309"/>
              </p:ext>
            </p:extLst>
          </p:nvPr>
        </p:nvGraphicFramePr>
        <p:xfrm>
          <a:off x="254001" y="1625600"/>
          <a:ext cx="8625113" cy="5011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a:spLocks noGrp="1"/>
          </p:cNvSpPr>
          <p:nvPr>
            <p:ph type="title"/>
          </p:nvPr>
        </p:nvSpPr>
        <p:spPr>
          <a:xfrm>
            <a:off x="628650" y="238126"/>
            <a:ext cx="7886700" cy="1325563"/>
          </a:xfrm>
        </p:spPr>
        <p:txBody>
          <a:bodyPr/>
          <a:lstStyle/>
          <a:p>
            <a:pPr algn="ctr"/>
            <a:r>
              <a:rPr lang="es-VE" b="1" dirty="0" smtClean="0">
                <a:solidFill>
                  <a:srgbClr val="FFFF00"/>
                </a:solidFill>
                <a:latin typeface="Cambria" panose="02040503050406030204" pitchFamily="18" charset="0"/>
              </a:rPr>
              <a:t>SUJETOS Y MÉTODOS</a:t>
            </a:r>
            <a:endParaRPr lang="es-VE" b="1" dirty="0">
              <a:solidFill>
                <a:srgbClr val="FFFF00"/>
              </a:solidFill>
              <a:latin typeface="Cambria" panose="02040503050406030204" pitchFamily="18" charset="0"/>
            </a:endParaRPr>
          </a:p>
        </p:txBody>
      </p:sp>
      <p:pic>
        <p:nvPicPr>
          <p:cNvPr id="3" name="Imagen 2"/>
          <p:cNvPicPr>
            <a:picLocks noChangeAspect="1"/>
          </p:cNvPicPr>
          <p:nvPr/>
        </p:nvPicPr>
        <p:blipFill>
          <a:blip r:embed="rId7"/>
          <a:stretch>
            <a:fillRect/>
          </a:stretch>
        </p:blipFill>
        <p:spPr>
          <a:xfrm>
            <a:off x="676972" y="1298957"/>
            <a:ext cx="7779170" cy="5337700"/>
          </a:xfrm>
          <a:prstGeom prst="rect">
            <a:avLst/>
          </a:prstGeom>
        </p:spPr>
      </p:pic>
      <p:pic>
        <p:nvPicPr>
          <p:cNvPr id="5" name="Imagen 4"/>
          <p:cNvPicPr>
            <a:picLocks noChangeAspect="1"/>
          </p:cNvPicPr>
          <p:nvPr/>
        </p:nvPicPr>
        <p:blipFill>
          <a:blip r:embed="rId8"/>
          <a:stretch>
            <a:fillRect/>
          </a:stretch>
        </p:blipFill>
        <p:spPr>
          <a:xfrm>
            <a:off x="197741" y="480301"/>
            <a:ext cx="8748518" cy="6151397"/>
          </a:xfrm>
          <a:prstGeom prst="rect">
            <a:avLst/>
          </a:prstGeom>
        </p:spPr>
      </p:pic>
      <p:sp>
        <p:nvSpPr>
          <p:cNvPr id="6" name="Rectángulo 5"/>
          <p:cNvSpPr/>
          <p:nvPr/>
        </p:nvSpPr>
        <p:spPr>
          <a:xfrm>
            <a:off x="1757813" y="6546334"/>
            <a:ext cx="5898153" cy="307777"/>
          </a:xfrm>
          <a:prstGeom prst="rect">
            <a:avLst/>
          </a:prstGeom>
        </p:spPr>
        <p:txBody>
          <a:bodyPr wrap="none">
            <a:spAutoFit/>
          </a:bodyPr>
          <a:lstStyle/>
          <a:p>
            <a:r>
              <a:rPr lang="en-US" sz="1400" dirty="0" err="1">
                <a:solidFill>
                  <a:schemeClr val="bg1"/>
                </a:solidFill>
              </a:rPr>
              <a:t>Wolfet</a:t>
            </a:r>
            <a:r>
              <a:rPr lang="en-US" sz="1400" dirty="0">
                <a:solidFill>
                  <a:schemeClr val="bg1"/>
                </a:solidFill>
              </a:rPr>
              <a:t> al Atrial Fibrillation and Risk of </a:t>
            </a:r>
            <a:r>
              <a:rPr lang="en-US" sz="1400" dirty="0" smtClean="0">
                <a:solidFill>
                  <a:schemeClr val="bg1"/>
                </a:solidFill>
              </a:rPr>
              <a:t>Stroke.</a:t>
            </a:r>
            <a:r>
              <a:rPr lang="nl-NL" sz="1400" dirty="0">
                <a:solidFill>
                  <a:schemeClr val="bg1"/>
                </a:solidFill>
              </a:rPr>
              <a:t> Stroke Vol 22, No 8 August 1991</a:t>
            </a:r>
            <a:r>
              <a:rPr lang="en-US" sz="1400" dirty="0" smtClean="0">
                <a:solidFill>
                  <a:schemeClr val="bg1"/>
                </a:solidFill>
              </a:rPr>
              <a:t> </a:t>
            </a:r>
            <a:endParaRPr lang="es-VE" sz="1400" dirty="0">
              <a:solidFill>
                <a:schemeClr val="bg1"/>
              </a:solidFill>
            </a:endParaRPr>
          </a:p>
        </p:txBody>
      </p:sp>
      <p:sp>
        <p:nvSpPr>
          <p:cNvPr id="7" name="Rectángulo 6"/>
          <p:cNvSpPr/>
          <p:nvPr/>
        </p:nvSpPr>
        <p:spPr>
          <a:xfrm>
            <a:off x="197741" y="762000"/>
            <a:ext cx="8681373" cy="53695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8238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B97B06CD-D76E-4935-BCEF-221CE56155C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0BF6119D-E8EE-4325-A486-66E59C18A36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E61F7A83-D32B-44AA-9FC3-A6F5AA934FB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p:cNvGraphicFramePr>
            <a:graphicFrameLocks noGrp="1"/>
          </p:cNvGraphicFramePr>
          <p:nvPr>
            <p:ph idx="1"/>
            <p:extLst>
              <p:ext uri="{D42A27DB-BD31-4B8C-83A1-F6EECF244321}">
                <p14:modId xmlns:p14="http://schemas.microsoft.com/office/powerpoint/2010/main" val="249745399"/>
              </p:ext>
            </p:extLst>
          </p:nvPr>
        </p:nvGraphicFramePr>
        <p:xfrm>
          <a:off x="370115" y="1817689"/>
          <a:ext cx="8425542" cy="4731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a:spLocks noGrp="1"/>
          </p:cNvSpPr>
          <p:nvPr>
            <p:ph type="title"/>
          </p:nvPr>
        </p:nvSpPr>
        <p:spPr/>
        <p:txBody>
          <a:bodyPr/>
          <a:lstStyle/>
          <a:p>
            <a:pPr algn="ctr"/>
            <a:r>
              <a:rPr lang="es-VE" b="1" dirty="0" smtClean="0">
                <a:solidFill>
                  <a:srgbClr val="FFFF00"/>
                </a:solidFill>
                <a:latin typeface="Cambria" panose="02040503050406030204" pitchFamily="18" charset="0"/>
              </a:rPr>
              <a:t>SUJETOS Y MÉTODOS</a:t>
            </a:r>
            <a:endParaRPr lang="es-VE" b="1" dirty="0">
              <a:solidFill>
                <a:srgbClr val="FFFF00"/>
              </a:solidFill>
              <a:latin typeface="Cambria" panose="02040503050406030204" pitchFamily="18" charset="0"/>
            </a:endParaRPr>
          </a:p>
        </p:txBody>
      </p:sp>
      <p:sp>
        <p:nvSpPr>
          <p:cNvPr id="5" name="Rectángulo 4"/>
          <p:cNvSpPr/>
          <p:nvPr/>
        </p:nvSpPr>
        <p:spPr>
          <a:xfrm>
            <a:off x="1757813" y="6546334"/>
            <a:ext cx="5898153" cy="307777"/>
          </a:xfrm>
          <a:prstGeom prst="rect">
            <a:avLst/>
          </a:prstGeom>
        </p:spPr>
        <p:txBody>
          <a:bodyPr wrap="none">
            <a:spAutoFit/>
          </a:bodyPr>
          <a:lstStyle/>
          <a:p>
            <a:r>
              <a:rPr lang="en-US" sz="1400" dirty="0" err="1">
                <a:solidFill>
                  <a:schemeClr val="bg1"/>
                </a:solidFill>
              </a:rPr>
              <a:t>Wolfet</a:t>
            </a:r>
            <a:r>
              <a:rPr lang="en-US" sz="1400" dirty="0">
                <a:solidFill>
                  <a:schemeClr val="bg1"/>
                </a:solidFill>
              </a:rPr>
              <a:t> al Atrial Fibrillation and Risk of </a:t>
            </a:r>
            <a:r>
              <a:rPr lang="en-US" sz="1400" dirty="0" smtClean="0">
                <a:solidFill>
                  <a:schemeClr val="bg1"/>
                </a:solidFill>
              </a:rPr>
              <a:t>Stroke.</a:t>
            </a:r>
            <a:r>
              <a:rPr lang="nl-NL" sz="1400" dirty="0">
                <a:solidFill>
                  <a:schemeClr val="bg1"/>
                </a:solidFill>
              </a:rPr>
              <a:t> Stroke Vol 22, No 8 August 1991</a:t>
            </a:r>
            <a:r>
              <a:rPr lang="en-US" sz="1400" dirty="0" smtClean="0">
                <a:solidFill>
                  <a:schemeClr val="bg1"/>
                </a:solidFill>
              </a:rPr>
              <a:t> </a:t>
            </a:r>
            <a:endParaRPr lang="es-VE" sz="1400" dirty="0">
              <a:solidFill>
                <a:schemeClr val="bg1"/>
              </a:solidFill>
            </a:endParaRPr>
          </a:p>
        </p:txBody>
      </p:sp>
    </p:spTree>
    <p:extLst>
      <p:ext uri="{BB962C8B-B14F-4D97-AF65-F5344CB8AC3E}">
        <p14:creationId xmlns:p14="http://schemas.microsoft.com/office/powerpoint/2010/main" val="217014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4ED1329F-08F9-431E-A74B-467E80F8BA3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9C81E82B-C33D-4992-B632-36C09D1DD9A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EADE073E-F59C-4CFE-BDE7-09E248ACCA5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p:cNvGraphicFramePr>
            <a:graphicFrameLocks noGrp="1"/>
          </p:cNvGraphicFramePr>
          <p:nvPr>
            <p:ph idx="1"/>
            <p:extLst>
              <p:ext uri="{D42A27DB-BD31-4B8C-83A1-F6EECF244321}">
                <p14:modId xmlns:p14="http://schemas.microsoft.com/office/powerpoint/2010/main" val="46002429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a:spLocks noGrp="1"/>
          </p:cNvSpPr>
          <p:nvPr>
            <p:ph type="title"/>
          </p:nvPr>
        </p:nvSpPr>
        <p:spPr/>
        <p:txBody>
          <a:bodyPr/>
          <a:lstStyle/>
          <a:p>
            <a:pPr algn="ctr"/>
            <a:r>
              <a:rPr lang="es-VE" b="1" dirty="0" smtClean="0">
                <a:solidFill>
                  <a:srgbClr val="FFFF00"/>
                </a:solidFill>
                <a:latin typeface="Cambria" panose="02040503050406030204" pitchFamily="18" charset="0"/>
              </a:rPr>
              <a:t>SUJETOS Y MÉTODOS</a:t>
            </a:r>
            <a:endParaRPr lang="es-VE" b="1" dirty="0">
              <a:solidFill>
                <a:srgbClr val="FFFF00"/>
              </a:solidFill>
              <a:latin typeface="Cambria" panose="02040503050406030204" pitchFamily="18" charset="0"/>
            </a:endParaRPr>
          </a:p>
        </p:txBody>
      </p:sp>
      <p:sp>
        <p:nvSpPr>
          <p:cNvPr id="5" name="Rectángulo 4"/>
          <p:cNvSpPr/>
          <p:nvPr/>
        </p:nvSpPr>
        <p:spPr>
          <a:xfrm>
            <a:off x="1757813" y="6546334"/>
            <a:ext cx="5898153" cy="307777"/>
          </a:xfrm>
          <a:prstGeom prst="rect">
            <a:avLst/>
          </a:prstGeom>
        </p:spPr>
        <p:txBody>
          <a:bodyPr wrap="none">
            <a:spAutoFit/>
          </a:bodyPr>
          <a:lstStyle/>
          <a:p>
            <a:r>
              <a:rPr lang="en-US" sz="1400" dirty="0" err="1">
                <a:solidFill>
                  <a:schemeClr val="bg1"/>
                </a:solidFill>
              </a:rPr>
              <a:t>Wolfet</a:t>
            </a:r>
            <a:r>
              <a:rPr lang="en-US" sz="1400" dirty="0">
                <a:solidFill>
                  <a:schemeClr val="bg1"/>
                </a:solidFill>
              </a:rPr>
              <a:t> al Atrial Fibrillation and Risk of </a:t>
            </a:r>
            <a:r>
              <a:rPr lang="en-US" sz="1400" dirty="0" smtClean="0">
                <a:solidFill>
                  <a:schemeClr val="bg1"/>
                </a:solidFill>
              </a:rPr>
              <a:t>Stroke.</a:t>
            </a:r>
            <a:r>
              <a:rPr lang="nl-NL" sz="1400" dirty="0">
                <a:solidFill>
                  <a:schemeClr val="bg1"/>
                </a:solidFill>
              </a:rPr>
              <a:t> Stroke Vol 22, No 8 August 1991</a:t>
            </a:r>
            <a:r>
              <a:rPr lang="en-US" sz="1400" dirty="0" smtClean="0">
                <a:solidFill>
                  <a:schemeClr val="bg1"/>
                </a:solidFill>
              </a:rPr>
              <a:t> </a:t>
            </a:r>
            <a:endParaRPr lang="es-VE" sz="1400" dirty="0">
              <a:solidFill>
                <a:schemeClr val="bg1"/>
              </a:solidFill>
            </a:endParaRPr>
          </a:p>
        </p:txBody>
      </p:sp>
    </p:spTree>
    <p:extLst>
      <p:ext uri="{BB962C8B-B14F-4D97-AF65-F5344CB8AC3E}">
        <p14:creationId xmlns:p14="http://schemas.microsoft.com/office/powerpoint/2010/main" val="34509443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1432102501"/>
              </p:ext>
            </p:extLst>
          </p:nvPr>
        </p:nvGraphicFramePr>
        <p:xfrm>
          <a:off x="628650" y="2079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ítulo 1"/>
          <p:cNvSpPr>
            <a:spLocks noGrp="1"/>
          </p:cNvSpPr>
          <p:nvPr>
            <p:ph type="title"/>
          </p:nvPr>
        </p:nvSpPr>
        <p:spPr/>
        <p:txBody>
          <a:bodyPr/>
          <a:lstStyle/>
          <a:p>
            <a:pPr algn="ctr"/>
            <a:r>
              <a:rPr lang="es-VE" b="1" dirty="0" smtClean="0">
                <a:solidFill>
                  <a:srgbClr val="FFFF00"/>
                </a:solidFill>
                <a:latin typeface="Cambria" panose="02040503050406030204" pitchFamily="18" charset="0"/>
              </a:rPr>
              <a:t>SUJETOS Y MÉTODOS</a:t>
            </a:r>
            <a:endParaRPr lang="es-VE" b="1" dirty="0">
              <a:solidFill>
                <a:srgbClr val="FFFF00"/>
              </a:solidFill>
              <a:latin typeface="Cambria" panose="02040503050406030204" pitchFamily="18" charset="0"/>
            </a:endParaRPr>
          </a:p>
        </p:txBody>
      </p:sp>
      <p:sp>
        <p:nvSpPr>
          <p:cNvPr id="6" name="Rectángulo 5"/>
          <p:cNvSpPr/>
          <p:nvPr/>
        </p:nvSpPr>
        <p:spPr>
          <a:xfrm>
            <a:off x="1757813" y="6546334"/>
            <a:ext cx="5898153" cy="307777"/>
          </a:xfrm>
          <a:prstGeom prst="rect">
            <a:avLst/>
          </a:prstGeom>
        </p:spPr>
        <p:txBody>
          <a:bodyPr wrap="none">
            <a:spAutoFit/>
          </a:bodyPr>
          <a:lstStyle/>
          <a:p>
            <a:r>
              <a:rPr lang="en-US" sz="1400" dirty="0" err="1">
                <a:solidFill>
                  <a:schemeClr val="bg1"/>
                </a:solidFill>
              </a:rPr>
              <a:t>Wolfet</a:t>
            </a:r>
            <a:r>
              <a:rPr lang="en-US" sz="1400" dirty="0">
                <a:solidFill>
                  <a:schemeClr val="bg1"/>
                </a:solidFill>
              </a:rPr>
              <a:t> al Atrial Fibrillation and Risk of </a:t>
            </a:r>
            <a:r>
              <a:rPr lang="en-US" sz="1400" dirty="0" smtClean="0">
                <a:solidFill>
                  <a:schemeClr val="bg1"/>
                </a:solidFill>
              </a:rPr>
              <a:t>Stroke.</a:t>
            </a:r>
            <a:r>
              <a:rPr lang="nl-NL" sz="1400" dirty="0">
                <a:solidFill>
                  <a:schemeClr val="bg1"/>
                </a:solidFill>
              </a:rPr>
              <a:t> Stroke Vol 22, No 8 August 1991</a:t>
            </a:r>
            <a:r>
              <a:rPr lang="en-US" sz="1400" dirty="0" smtClean="0">
                <a:solidFill>
                  <a:schemeClr val="bg1"/>
                </a:solidFill>
              </a:rPr>
              <a:t> </a:t>
            </a:r>
            <a:endParaRPr lang="es-VE" sz="1400" dirty="0">
              <a:solidFill>
                <a:schemeClr val="bg1"/>
              </a:solidFill>
            </a:endParaRPr>
          </a:p>
        </p:txBody>
      </p:sp>
    </p:spTree>
    <p:extLst>
      <p:ext uri="{BB962C8B-B14F-4D97-AF65-F5344CB8AC3E}">
        <p14:creationId xmlns:p14="http://schemas.microsoft.com/office/powerpoint/2010/main" val="8812718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p:cNvGraphicFramePr>
            <a:graphicFrameLocks noGrp="1"/>
          </p:cNvGraphicFramePr>
          <p:nvPr>
            <p:ph idx="1"/>
            <p:extLst>
              <p:ext uri="{D42A27DB-BD31-4B8C-83A1-F6EECF244321}">
                <p14:modId xmlns:p14="http://schemas.microsoft.com/office/powerpoint/2010/main" val="309356184"/>
              </p:ext>
            </p:extLst>
          </p:nvPr>
        </p:nvGraphicFramePr>
        <p:xfrm>
          <a:off x="457200" y="1825625"/>
          <a:ext cx="8058150" cy="4553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a:spLocks noGrp="1"/>
          </p:cNvSpPr>
          <p:nvPr>
            <p:ph type="title"/>
          </p:nvPr>
        </p:nvSpPr>
        <p:spPr>
          <a:xfrm>
            <a:off x="628650" y="238126"/>
            <a:ext cx="7886700" cy="1325563"/>
          </a:xfrm>
        </p:spPr>
        <p:txBody>
          <a:bodyPr/>
          <a:lstStyle/>
          <a:p>
            <a:pPr algn="ctr"/>
            <a:r>
              <a:rPr lang="es-VE" b="1" dirty="0" smtClean="0">
                <a:solidFill>
                  <a:srgbClr val="FFFF00"/>
                </a:solidFill>
                <a:latin typeface="Cambria" panose="02040503050406030204" pitchFamily="18" charset="0"/>
              </a:rPr>
              <a:t>SUJETOS Y MÉTODOS</a:t>
            </a:r>
            <a:endParaRPr lang="es-VE" b="1" dirty="0">
              <a:solidFill>
                <a:srgbClr val="FFFF00"/>
              </a:solidFill>
              <a:latin typeface="Cambria" panose="02040503050406030204" pitchFamily="18" charset="0"/>
            </a:endParaRPr>
          </a:p>
        </p:txBody>
      </p:sp>
      <p:pic>
        <p:nvPicPr>
          <p:cNvPr id="5" name="Imagen 4"/>
          <p:cNvPicPr>
            <a:picLocks noChangeAspect="1"/>
          </p:cNvPicPr>
          <p:nvPr/>
        </p:nvPicPr>
        <p:blipFill>
          <a:blip r:embed="rId7"/>
          <a:stretch>
            <a:fillRect/>
          </a:stretch>
        </p:blipFill>
        <p:spPr>
          <a:xfrm>
            <a:off x="95416" y="1566510"/>
            <a:ext cx="8757341" cy="4812519"/>
          </a:xfrm>
          <a:prstGeom prst="rect">
            <a:avLst/>
          </a:prstGeom>
        </p:spPr>
      </p:pic>
      <p:pic>
        <p:nvPicPr>
          <p:cNvPr id="6" name="Imagen 5"/>
          <p:cNvPicPr>
            <a:picLocks noChangeAspect="1"/>
          </p:cNvPicPr>
          <p:nvPr/>
        </p:nvPicPr>
        <p:blipFill>
          <a:blip r:embed="rId8"/>
          <a:stretch>
            <a:fillRect/>
          </a:stretch>
        </p:blipFill>
        <p:spPr>
          <a:xfrm>
            <a:off x="267667" y="3307564"/>
            <a:ext cx="8437215" cy="2723122"/>
          </a:xfrm>
          <a:prstGeom prst="rect">
            <a:avLst/>
          </a:prstGeom>
        </p:spPr>
      </p:pic>
      <p:sp>
        <p:nvSpPr>
          <p:cNvPr id="7" name="Rectángulo 6"/>
          <p:cNvSpPr/>
          <p:nvPr/>
        </p:nvSpPr>
        <p:spPr>
          <a:xfrm>
            <a:off x="1757813" y="6546334"/>
            <a:ext cx="5898153" cy="307777"/>
          </a:xfrm>
          <a:prstGeom prst="rect">
            <a:avLst/>
          </a:prstGeom>
        </p:spPr>
        <p:txBody>
          <a:bodyPr wrap="none">
            <a:spAutoFit/>
          </a:bodyPr>
          <a:lstStyle/>
          <a:p>
            <a:r>
              <a:rPr lang="en-US" sz="1400" dirty="0" err="1">
                <a:solidFill>
                  <a:schemeClr val="bg1"/>
                </a:solidFill>
              </a:rPr>
              <a:t>Wolfet</a:t>
            </a:r>
            <a:r>
              <a:rPr lang="en-US" sz="1400" dirty="0">
                <a:solidFill>
                  <a:schemeClr val="bg1"/>
                </a:solidFill>
              </a:rPr>
              <a:t> al Atrial Fibrillation and Risk of </a:t>
            </a:r>
            <a:r>
              <a:rPr lang="en-US" sz="1400" dirty="0" smtClean="0">
                <a:solidFill>
                  <a:schemeClr val="bg1"/>
                </a:solidFill>
              </a:rPr>
              <a:t>Stroke.</a:t>
            </a:r>
            <a:r>
              <a:rPr lang="nl-NL" sz="1400" dirty="0">
                <a:solidFill>
                  <a:schemeClr val="bg1"/>
                </a:solidFill>
              </a:rPr>
              <a:t> Stroke Vol 22, No 8 August 1991</a:t>
            </a:r>
            <a:r>
              <a:rPr lang="en-US" sz="1400" dirty="0" smtClean="0">
                <a:solidFill>
                  <a:schemeClr val="bg1"/>
                </a:solidFill>
              </a:rPr>
              <a:t> </a:t>
            </a:r>
            <a:endParaRPr lang="es-VE" sz="1400" dirty="0">
              <a:solidFill>
                <a:schemeClr val="bg1"/>
              </a:solidFill>
            </a:endParaRPr>
          </a:p>
        </p:txBody>
      </p:sp>
    </p:spTree>
    <p:extLst>
      <p:ext uri="{BB962C8B-B14F-4D97-AF65-F5344CB8AC3E}">
        <p14:creationId xmlns:p14="http://schemas.microsoft.com/office/powerpoint/2010/main" val="65434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45FDED7A-B0D0-4E0E-8A40-706CA9B59C3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8CAB5E3F-7020-45A0-ADCC-491D397D18F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79A55EBD-DF2C-44F9-ABFC-C51A4161AE3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p:cNvGraphicFramePr>
            <a:graphicFrameLocks noGrp="1"/>
          </p:cNvGraphicFramePr>
          <p:nvPr>
            <p:ph idx="1"/>
            <p:extLst>
              <p:ext uri="{D42A27DB-BD31-4B8C-83A1-F6EECF244321}">
                <p14:modId xmlns:p14="http://schemas.microsoft.com/office/powerpoint/2010/main" val="2311132837"/>
              </p:ext>
            </p:extLst>
          </p:nvPr>
        </p:nvGraphicFramePr>
        <p:xfrm>
          <a:off x="628650" y="2079625"/>
          <a:ext cx="7886700" cy="1962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a:spLocks noGrp="1"/>
          </p:cNvSpPr>
          <p:nvPr>
            <p:ph type="title"/>
          </p:nvPr>
        </p:nvSpPr>
        <p:spPr/>
        <p:txBody>
          <a:bodyPr/>
          <a:lstStyle/>
          <a:p>
            <a:pPr algn="ctr"/>
            <a:r>
              <a:rPr lang="es-VE" b="1" dirty="0" smtClean="0">
                <a:solidFill>
                  <a:srgbClr val="FFFF00"/>
                </a:solidFill>
                <a:latin typeface="Cambria" panose="02040503050406030204" pitchFamily="18" charset="0"/>
              </a:rPr>
              <a:t>SUJETOS Y MÉTODOS</a:t>
            </a:r>
            <a:endParaRPr lang="es-VE" b="1" dirty="0">
              <a:solidFill>
                <a:srgbClr val="FFFF00"/>
              </a:solidFill>
              <a:latin typeface="Cambria" panose="02040503050406030204" pitchFamily="18" charset="0"/>
            </a:endParaRPr>
          </a:p>
        </p:txBody>
      </p:sp>
      <p:sp>
        <p:nvSpPr>
          <p:cNvPr id="5" name="Marcador de contenido 2"/>
          <p:cNvSpPr txBox="1">
            <a:spLocks/>
          </p:cNvSpPr>
          <p:nvPr/>
        </p:nvSpPr>
        <p:spPr>
          <a:xfrm>
            <a:off x="628650" y="1825625"/>
            <a:ext cx="7886700" cy="2920546"/>
          </a:xfrm>
          <a:prstGeom prst="rect">
            <a:avLst/>
          </a:prstGeom>
          <a:solidFill>
            <a:schemeClr val="accent6">
              <a:lumMod val="5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VE" b="1" dirty="0" smtClean="0">
                <a:solidFill>
                  <a:srgbClr val="FFFF00"/>
                </a:solidFill>
                <a:effectLst>
                  <a:outerShdw blurRad="38100" dist="38100" dir="2700000" algn="tl">
                    <a:srgbClr val="000000">
                      <a:alpha val="43137"/>
                    </a:srgbClr>
                  </a:outerShdw>
                </a:effectLst>
              </a:rPr>
              <a:t>RIESGO ATRIBUTABLE</a:t>
            </a:r>
          </a:p>
          <a:p>
            <a:pPr marL="0" indent="0" algn="just">
              <a:buFont typeface="Arial" panose="020B0604020202020204" pitchFamily="34" charset="0"/>
              <a:buNone/>
            </a:pPr>
            <a:r>
              <a:rPr lang="es-VE" dirty="0" smtClean="0">
                <a:solidFill>
                  <a:schemeClr val="bg1"/>
                </a:solidFill>
              </a:rPr>
              <a:t>Se podría definir como la cantidad de riesgo que sufre toda la población como consecuencia de la exposición. Representa lo mismo que el </a:t>
            </a:r>
            <a:r>
              <a:rPr lang="es-VE" dirty="0" err="1" smtClean="0">
                <a:solidFill>
                  <a:schemeClr val="bg1"/>
                </a:solidFill>
              </a:rPr>
              <a:t>RAe</a:t>
            </a:r>
            <a:r>
              <a:rPr lang="es-VE" dirty="0" smtClean="0">
                <a:solidFill>
                  <a:schemeClr val="bg1"/>
                </a:solidFill>
              </a:rPr>
              <a:t>, pero referido a la comunidad.</a:t>
            </a:r>
          </a:p>
          <a:p>
            <a:pPr marL="0" indent="0">
              <a:buFont typeface="Arial" panose="020B0604020202020204" pitchFamily="34" charset="0"/>
              <a:buNone/>
            </a:pPr>
            <a:r>
              <a:rPr lang="es-VE" sz="3200" b="1" dirty="0" err="1" smtClean="0">
                <a:solidFill>
                  <a:schemeClr val="bg1"/>
                </a:solidFill>
                <a:effectLst>
                  <a:outerShdw blurRad="38100" dist="38100" dir="2700000" algn="tl">
                    <a:srgbClr val="000000">
                      <a:alpha val="43137"/>
                    </a:srgbClr>
                  </a:outerShdw>
                </a:effectLst>
              </a:rPr>
              <a:t>RAe</a:t>
            </a:r>
            <a:r>
              <a:rPr lang="es-VE" sz="3200" b="1" dirty="0" smtClean="0">
                <a:solidFill>
                  <a:schemeClr val="bg1"/>
                </a:solidFill>
                <a:effectLst>
                  <a:outerShdw blurRad="38100" dist="38100" dir="2700000" algn="tl">
                    <a:srgbClr val="000000">
                      <a:alpha val="43137"/>
                    </a:srgbClr>
                  </a:outerShdw>
                </a:effectLst>
              </a:rPr>
              <a:t> = </a:t>
            </a:r>
            <a:r>
              <a:rPr lang="es-VE" sz="3200" b="1" dirty="0" err="1" smtClean="0">
                <a:solidFill>
                  <a:schemeClr val="bg1"/>
                </a:solidFill>
                <a:effectLst>
                  <a:outerShdw blurRad="38100" dist="38100" dir="2700000" algn="tl">
                    <a:srgbClr val="000000">
                      <a:alpha val="43137"/>
                    </a:srgbClr>
                  </a:outerShdw>
                </a:effectLst>
              </a:rPr>
              <a:t>Ie</a:t>
            </a:r>
            <a:r>
              <a:rPr lang="es-VE" sz="3200" b="1" dirty="0" smtClean="0">
                <a:solidFill>
                  <a:schemeClr val="bg1"/>
                </a:solidFill>
                <a:effectLst>
                  <a:outerShdw blurRad="38100" dist="38100" dir="2700000" algn="tl">
                    <a:srgbClr val="000000">
                      <a:alpha val="43137"/>
                    </a:srgbClr>
                  </a:outerShdw>
                </a:effectLst>
              </a:rPr>
              <a:t> – </a:t>
            </a:r>
            <a:r>
              <a:rPr lang="es-VE" sz="3200" b="1" dirty="0" err="1" smtClean="0">
                <a:solidFill>
                  <a:schemeClr val="bg1"/>
                </a:solidFill>
                <a:effectLst>
                  <a:outerShdw blurRad="38100" dist="38100" dir="2700000" algn="tl">
                    <a:srgbClr val="000000">
                      <a:alpha val="43137"/>
                    </a:srgbClr>
                  </a:outerShdw>
                </a:effectLst>
              </a:rPr>
              <a:t>Io</a:t>
            </a:r>
            <a:endParaRPr lang="es-VE" sz="3200" b="1" dirty="0">
              <a:solidFill>
                <a:schemeClr val="bg1"/>
              </a:solidFill>
              <a:effectLst>
                <a:outerShdw blurRad="38100" dist="38100" dir="2700000" algn="tl">
                  <a:srgbClr val="000000">
                    <a:alpha val="43137"/>
                  </a:srgbClr>
                </a:outerShdw>
              </a:effectLst>
            </a:endParaRPr>
          </a:p>
        </p:txBody>
      </p:sp>
      <p:sp>
        <p:nvSpPr>
          <p:cNvPr id="6" name="Rectángulo 5"/>
          <p:cNvSpPr/>
          <p:nvPr/>
        </p:nvSpPr>
        <p:spPr>
          <a:xfrm>
            <a:off x="1757813" y="6546334"/>
            <a:ext cx="5898153" cy="307777"/>
          </a:xfrm>
          <a:prstGeom prst="rect">
            <a:avLst/>
          </a:prstGeom>
        </p:spPr>
        <p:txBody>
          <a:bodyPr wrap="none">
            <a:spAutoFit/>
          </a:bodyPr>
          <a:lstStyle/>
          <a:p>
            <a:r>
              <a:rPr lang="en-US" sz="1400" dirty="0" err="1">
                <a:solidFill>
                  <a:schemeClr val="bg1"/>
                </a:solidFill>
              </a:rPr>
              <a:t>Wolfet</a:t>
            </a:r>
            <a:r>
              <a:rPr lang="en-US" sz="1400" dirty="0">
                <a:solidFill>
                  <a:schemeClr val="bg1"/>
                </a:solidFill>
              </a:rPr>
              <a:t> al Atrial Fibrillation and Risk of </a:t>
            </a:r>
            <a:r>
              <a:rPr lang="en-US" sz="1400" dirty="0" smtClean="0">
                <a:solidFill>
                  <a:schemeClr val="bg1"/>
                </a:solidFill>
              </a:rPr>
              <a:t>Stroke.</a:t>
            </a:r>
            <a:r>
              <a:rPr lang="nl-NL" sz="1400" dirty="0">
                <a:solidFill>
                  <a:schemeClr val="bg1"/>
                </a:solidFill>
              </a:rPr>
              <a:t> Stroke Vol 22, No 8 August 1991</a:t>
            </a:r>
            <a:r>
              <a:rPr lang="en-US" sz="1400" dirty="0" smtClean="0">
                <a:solidFill>
                  <a:schemeClr val="bg1"/>
                </a:solidFill>
              </a:rPr>
              <a:t> </a:t>
            </a:r>
            <a:endParaRPr lang="es-VE" sz="1400" dirty="0">
              <a:solidFill>
                <a:schemeClr val="bg1"/>
              </a:solidFill>
            </a:endParaRPr>
          </a:p>
        </p:txBody>
      </p:sp>
    </p:spTree>
    <p:extLst>
      <p:ext uri="{BB962C8B-B14F-4D97-AF65-F5344CB8AC3E}">
        <p14:creationId xmlns:p14="http://schemas.microsoft.com/office/powerpoint/2010/main" val="224286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p:cNvGraphicFramePr>
            <a:graphicFrameLocks noGrp="1"/>
          </p:cNvGraphicFramePr>
          <p:nvPr>
            <p:ph idx="1"/>
            <p:extLst>
              <p:ext uri="{D42A27DB-BD31-4B8C-83A1-F6EECF244321}">
                <p14:modId xmlns:p14="http://schemas.microsoft.com/office/powerpoint/2010/main" val="271485890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a:spLocks noGrp="1"/>
          </p:cNvSpPr>
          <p:nvPr>
            <p:ph type="title"/>
          </p:nvPr>
        </p:nvSpPr>
        <p:spPr/>
        <p:txBody>
          <a:bodyPr/>
          <a:lstStyle/>
          <a:p>
            <a:pPr algn="ctr"/>
            <a:r>
              <a:rPr lang="es-VE" b="1" dirty="0" smtClean="0">
                <a:solidFill>
                  <a:srgbClr val="FFFF00"/>
                </a:solidFill>
                <a:latin typeface="Cambria" panose="02040503050406030204" pitchFamily="18" charset="0"/>
              </a:rPr>
              <a:t>SUJETOS Y MÉTODOS</a:t>
            </a:r>
            <a:endParaRPr lang="es-VE" b="1" dirty="0">
              <a:solidFill>
                <a:srgbClr val="FFFF00"/>
              </a:solidFill>
              <a:latin typeface="Cambria" panose="02040503050406030204" pitchFamily="18" charset="0"/>
            </a:endParaRPr>
          </a:p>
        </p:txBody>
      </p:sp>
      <p:sp>
        <p:nvSpPr>
          <p:cNvPr id="5" name="Rectángulo 4"/>
          <p:cNvSpPr/>
          <p:nvPr/>
        </p:nvSpPr>
        <p:spPr>
          <a:xfrm>
            <a:off x="1757813" y="6546334"/>
            <a:ext cx="5898153" cy="307777"/>
          </a:xfrm>
          <a:prstGeom prst="rect">
            <a:avLst/>
          </a:prstGeom>
        </p:spPr>
        <p:txBody>
          <a:bodyPr wrap="none">
            <a:spAutoFit/>
          </a:bodyPr>
          <a:lstStyle/>
          <a:p>
            <a:r>
              <a:rPr lang="en-US" sz="1400" dirty="0" err="1">
                <a:solidFill>
                  <a:schemeClr val="bg1"/>
                </a:solidFill>
              </a:rPr>
              <a:t>Wolfet</a:t>
            </a:r>
            <a:r>
              <a:rPr lang="en-US" sz="1400" dirty="0">
                <a:solidFill>
                  <a:schemeClr val="bg1"/>
                </a:solidFill>
              </a:rPr>
              <a:t> al Atrial Fibrillation and Risk of </a:t>
            </a:r>
            <a:r>
              <a:rPr lang="en-US" sz="1400" dirty="0" smtClean="0">
                <a:solidFill>
                  <a:schemeClr val="bg1"/>
                </a:solidFill>
              </a:rPr>
              <a:t>Stroke.</a:t>
            </a:r>
            <a:r>
              <a:rPr lang="nl-NL" sz="1400" dirty="0">
                <a:solidFill>
                  <a:schemeClr val="bg1"/>
                </a:solidFill>
              </a:rPr>
              <a:t> Stroke Vol 22, No 8 August 1991</a:t>
            </a:r>
            <a:r>
              <a:rPr lang="en-US" sz="1400" dirty="0" smtClean="0">
                <a:solidFill>
                  <a:schemeClr val="bg1"/>
                </a:solidFill>
              </a:rPr>
              <a:t> </a:t>
            </a:r>
            <a:endParaRPr lang="es-VE" sz="1400" dirty="0">
              <a:solidFill>
                <a:schemeClr val="bg1"/>
              </a:solidFill>
            </a:endParaRPr>
          </a:p>
        </p:txBody>
      </p:sp>
    </p:spTree>
    <p:extLst>
      <p:ext uri="{BB962C8B-B14F-4D97-AF65-F5344CB8AC3E}">
        <p14:creationId xmlns:p14="http://schemas.microsoft.com/office/powerpoint/2010/main" val="645329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nvPr>
        </p:nvGraphicFramePr>
        <p:xfrm>
          <a:off x="683568" y="1340768"/>
          <a:ext cx="7728520" cy="4948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1 Título"/>
          <p:cNvSpPr txBox="1">
            <a:spLocks/>
          </p:cNvSpPr>
          <p:nvPr/>
        </p:nvSpPr>
        <p:spPr>
          <a:xfrm>
            <a:off x="107504" y="115888"/>
            <a:ext cx="8892480" cy="792832"/>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algn="ctr"/>
            <a:r>
              <a:rPr lang="en-US" sz="3600" b="1" smtClean="0">
                <a:solidFill>
                  <a:srgbClr val="FFFF00"/>
                </a:solidFill>
                <a:latin typeface="Times New Roman" pitchFamily="18" charset="0"/>
                <a:cs typeface="Times New Roman" pitchFamily="18" charset="0"/>
              </a:rPr>
              <a:t>Estudio Framingham: Cohorte Original</a:t>
            </a:r>
            <a:endParaRPr lang="es-VE" sz="3600" b="1" dirty="0">
              <a:solidFill>
                <a:srgbClr val="FFFF00"/>
              </a:solidFill>
              <a:latin typeface="Times New Roman" pitchFamily="18" charset="0"/>
              <a:cs typeface="Times New Roman" pitchFamily="18" charset="0"/>
            </a:endParaRPr>
          </a:p>
        </p:txBody>
      </p:sp>
      <p:sp>
        <p:nvSpPr>
          <p:cNvPr id="4" name="3 CuadroTexto"/>
          <p:cNvSpPr txBox="1"/>
          <p:nvPr/>
        </p:nvSpPr>
        <p:spPr>
          <a:xfrm>
            <a:off x="0" y="6320933"/>
            <a:ext cx="9144000" cy="492443"/>
          </a:xfrm>
          <a:prstGeom prst="rect">
            <a:avLst/>
          </a:prstGeom>
          <a:noFill/>
        </p:spPr>
        <p:txBody>
          <a:bodyPr wrap="square" rtlCol="0">
            <a:spAutoFit/>
          </a:bodyPr>
          <a:lstStyle/>
          <a:p>
            <a:pPr algn="ctr"/>
            <a:r>
              <a:rPr lang="es-VE" sz="13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Dawber</a:t>
            </a:r>
            <a:r>
              <a:rPr lang="es-VE" sz="13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T. 1980. </a:t>
            </a:r>
            <a:r>
              <a:rPr lang="es-VE" sz="13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The</a:t>
            </a:r>
            <a:r>
              <a:rPr lang="es-VE" sz="13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a:t>
            </a:r>
            <a:r>
              <a:rPr lang="es-VE" sz="13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Framingham</a:t>
            </a:r>
            <a:r>
              <a:rPr lang="es-VE" sz="13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a:t>
            </a:r>
            <a:r>
              <a:rPr lang="es-VE" sz="1300" dirty="0" err="1">
                <a:solidFill>
                  <a:srgbClr val="FFFFFF"/>
                </a:solidFill>
                <a:latin typeface="Times New Roman" panose="02020603050405020304" pitchFamily="18" charset="0"/>
                <a:ea typeface="Tahoma" panose="020B0604030504040204" pitchFamily="34" charset="0"/>
                <a:cs typeface="Times New Roman" panose="02020603050405020304" pitchFamily="18" charset="0"/>
              </a:rPr>
              <a:t>s</a:t>
            </a:r>
            <a:r>
              <a:rPr lang="es-VE" sz="13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tudy</a:t>
            </a:r>
            <a:r>
              <a:rPr lang="es-VE" sz="13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a:t>
            </a:r>
            <a:r>
              <a:rPr lang="es-VE" sz="13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the</a:t>
            </a:r>
            <a:r>
              <a:rPr lang="es-VE" sz="13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a:t>
            </a:r>
            <a:r>
              <a:rPr lang="es-VE" sz="13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Epidemiology</a:t>
            </a:r>
            <a:r>
              <a:rPr lang="es-VE" sz="13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of </a:t>
            </a:r>
            <a:r>
              <a:rPr lang="es-VE" sz="13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Atherosclerotic</a:t>
            </a:r>
            <a:r>
              <a:rPr lang="es-VE" sz="13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a:t>
            </a:r>
            <a:r>
              <a:rPr lang="es-VE" sz="13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Disease</a:t>
            </a:r>
            <a:r>
              <a:rPr lang="es-VE" sz="13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a:t>
            </a:r>
            <a:r>
              <a:rPr lang="es-VE" sz="13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United</a:t>
            </a:r>
            <a:r>
              <a:rPr lang="es-VE" sz="13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a:t>
            </a:r>
            <a:r>
              <a:rPr lang="es-VE" sz="13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States</a:t>
            </a:r>
            <a:r>
              <a:rPr lang="es-VE" sz="13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of </a:t>
            </a:r>
            <a:r>
              <a:rPr lang="es-VE" sz="13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America</a:t>
            </a:r>
            <a:r>
              <a:rPr lang="es-VE" sz="13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Page 1-222</a:t>
            </a:r>
          </a:p>
          <a:p>
            <a:pPr algn="ctr"/>
            <a:r>
              <a:rPr lang="en-US" sz="1300" dirty="0" err="1">
                <a:solidFill>
                  <a:srgbClr val="FFFFFF"/>
                </a:solidFill>
                <a:latin typeface="Times New Roman" panose="02020603050405020304" pitchFamily="18" charset="0"/>
                <a:ea typeface="Tahoma" panose="020B0604030504040204" pitchFamily="34" charset="0"/>
                <a:cs typeface="Times New Roman" panose="02020603050405020304" pitchFamily="18" charset="0"/>
              </a:rPr>
              <a:t>Dawber</a:t>
            </a:r>
            <a:r>
              <a:rPr lang="en-US" sz="1300" dirty="0">
                <a:solidFill>
                  <a:srgbClr val="FFFFFF"/>
                </a:solidFill>
                <a:latin typeface="Times New Roman" panose="02020603050405020304" pitchFamily="18" charset="0"/>
                <a:ea typeface="Tahoma" panose="020B0604030504040204" pitchFamily="34" charset="0"/>
                <a:cs typeface="Times New Roman" panose="02020603050405020304" pitchFamily="18" charset="0"/>
              </a:rPr>
              <a:t> </a:t>
            </a:r>
            <a:r>
              <a:rPr lang="en-US" sz="1300" i="1" dirty="0">
                <a:solidFill>
                  <a:srgbClr val="FFFFFF"/>
                </a:solidFill>
                <a:latin typeface="Times New Roman" panose="02020603050405020304" pitchFamily="18" charset="0"/>
                <a:ea typeface="Tahoma" panose="020B0604030504040204" pitchFamily="34" charset="0"/>
                <a:cs typeface="Times New Roman" panose="02020603050405020304" pitchFamily="18" charset="0"/>
              </a:rPr>
              <a:t>et al. </a:t>
            </a:r>
            <a:r>
              <a:rPr lang="en-US" sz="1300" dirty="0">
                <a:solidFill>
                  <a:srgbClr val="FFFFFF"/>
                </a:solidFill>
                <a:latin typeface="Times New Roman" panose="02020603050405020304" pitchFamily="18" charset="0"/>
                <a:cs typeface="Times New Roman" panose="02020603050405020304" pitchFamily="18" charset="0"/>
              </a:rPr>
              <a:t>An Approach to longitudinal studies in a community: The Framingham Study</a:t>
            </a:r>
            <a:r>
              <a:rPr lang="en-US" sz="1300" dirty="0">
                <a:solidFill>
                  <a:srgbClr val="FFFFFF"/>
                </a:solidFill>
                <a:latin typeface="Times New Roman" panose="02020603050405020304" pitchFamily="18" charset="0"/>
                <a:ea typeface="Tahoma" panose="020B0604030504040204" pitchFamily="34" charset="0"/>
                <a:cs typeface="Times New Roman" panose="02020603050405020304" pitchFamily="18" charset="0"/>
              </a:rPr>
              <a:t>. Page 539-556 </a:t>
            </a:r>
            <a:endParaRPr lang="es-VE" sz="1300" dirty="0">
              <a:solidFill>
                <a:srgbClr val="FFFF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1 Título"/>
          <p:cNvSpPr txBox="1">
            <a:spLocks/>
          </p:cNvSpPr>
          <p:nvPr/>
        </p:nvSpPr>
        <p:spPr>
          <a:xfrm>
            <a:off x="2555776" y="836712"/>
            <a:ext cx="3567988" cy="612440"/>
          </a:xfrm>
          <a:prstGeom prst="rect">
            <a:avLst/>
          </a:prstGeom>
          <a:noFill/>
          <a:ln>
            <a:noFill/>
          </a:ln>
          <a:scene3d>
            <a:camera prst="orthographicFront"/>
            <a:lightRig rig="threePt" dir="t"/>
          </a:scene3d>
          <a:sp3d>
            <a:bevelT prst="angle"/>
          </a:sp3d>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algn="ctr"/>
            <a:r>
              <a:rPr lang="en-US" sz="3200" b="1" dirty="0" smtClean="0">
                <a:solidFill>
                  <a:srgbClr val="FFFF00"/>
                </a:solidFill>
                <a:latin typeface="Times New Roman" pitchFamily="18" charset="0"/>
                <a:cs typeface="Times New Roman" pitchFamily="18" charset="0"/>
              </a:rPr>
              <a:t>OBJETIVOS</a:t>
            </a:r>
            <a:endParaRPr lang="es-VE" sz="32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4154275388"/>
      </p:ext>
    </p:extLst>
  </p:cSld>
  <p:clrMapOvr>
    <a:masterClrMapping/>
  </p:clrMapOvr>
  <p:transition spd="slow">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55651" y="1127126"/>
            <a:ext cx="6229350" cy="1325563"/>
          </a:xfrm>
          <a:solidFill>
            <a:schemeClr val="accent1">
              <a:lumMod val="75000"/>
            </a:schemeClr>
          </a:solidFill>
        </p:spPr>
        <p:txBody>
          <a:bodyPr>
            <a:normAutofit/>
          </a:bodyPr>
          <a:lstStyle/>
          <a:p>
            <a:pPr algn="ctr"/>
            <a:r>
              <a:rPr lang="es-VE" sz="7200" b="1" dirty="0" smtClean="0">
                <a:solidFill>
                  <a:srgbClr val="FFFF00"/>
                </a:solidFill>
                <a:latin typeface="Cambria" panose="02040503050406030204" pitchFamily="18" charset="0"/>
              </a:rPr>
              <a:t>RESULTADOS</a:t>
            </a:r>
            <a:endParaRPr lang="es-VE" sz="7200" b="1" dirty="0">
              <a:solidFill>
                <a:srgbClr val="FFFF00"/>
              </a:solidFill>
              <a:latin typeface="Cambria" panose="02040503050406030204" pitchFamily="18" charset="0"/>
            </a:endParaRPr>
          </a:p>
        </p:txBody>
      </p:sp>
      <p:pic>
        <p:nvPicPr>
          <p:cNvPr id="2" name="Imagen 1"/>
          <p:cNvPicPr>
            <a:picLocks noChangeAspect="1"/>
          </p:cNvPicPr>
          <p:nvPr/>
        </p:nvPicPr>
        <p:blipFill>
          <a:blip r:embed="rId2"/>
          <a:stretch>
            <a:fillRect/>
          </a:stretch>
        </p:blipFill>
        <p:spPr>
          <a:xfrm>
            <a:off x="2071528" y="2895454"/>
            <a:ext cx="2206943" cy="3353091"/>
          </a:xfrm>
          <a:prstGeom prst="rect">
            <a:avLst/>
          </a:prstGeom>
        </p:spPr>
      </p:pic>
    </p:spTree>
    <p:extLst>
      <p:ext uri="{BB962C8B-B14F-4D97-AF65-F5344CB8AC3E}">
        <p14:creationId xmlns:p14="http://schemas.microsoft.com/office/powerpoint/2010/main" val="4926637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5134" t="19184" r="4687" b="7347"/>
          <a:stretch/>
        </p:blipFill>
        <p:spPr>
          <a:xfrm>
            <a:off x="29756" y="1273628"/>
            <a:ext cx="9088845" cy="4506685"/>
          </a:xfrm>
          <a:prstGeom prst="rect">
            <a:avLst/>
          </a:prstGeom>
        </p:spPr>
      </p:pic>
      <p:sp>
        <p:nvSpPr>
          <p:cNvPr id="3" name="Rectángulo 2"/>
          <p:cNvSpPr/>
          <p:nvPr/>
        </p:nvSpPr>
        <p:spPr>
          <a:xfrm>
            <a:off x="0" y="2373087"/>
            <a:ext cx="8752114" cy="8273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5" name="Imagen 4"/>
          <p:cNvPicPr>
            <a:picLocks noChangeAspect="1"/>
          </p:cNvPicPr>
          <p:nvPr/>
        </p:nvPicPr>
        <p:blipFill>
          <a:blip r:embed="rId3"/>
          <a:stretch>
            <a:fillRect/>
          </a:stretch>
        </p:blipFill>
        <p:spPr>
          <a:xfrm>
            <a:off x="21771" y="4647146"/>
            <a:ext cx="8730343" cy="817483"/>
          </a:xfrm>
          <a:prstGeom prst="rect">
            <a:avLst/>
          </a:prstGeom>
        </p:spPr>
      </p:pic>
      <p:sp>
        <p:nvSpPr>
          <p:cNvPr id="6" name="Elipse 5"/>
          <p:cNvSpPr/>
          <p:nvPr/>
        </p:nvSpPr>
        <p:spPr>
          <a:xfrm>
            <a:off x="3240314" y="4811486"/>
            <a:ext cx="391886" cy="391885"/>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Elipse 7"/>
          <p:cNvSpPr/>
          <p:nvPr/>
        </p:nvSpPr>
        <p:spPr>
          <a:xfrm>
            <a:off x="4916714" y="4836886"/>
            <a:ext cx="391886" cy="391885"/>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Elipse 8"/>
          <p:cNvSpPr/>
          <p:nvPr/>
        </p:nvSpPr>
        <p:spPr>
          <a:xfrm>
            <a:off x="6567714" y="4836886"/>
            <a:ext cx="391886" cy="391885"/>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0" name="Elipse 9"/>
          <p:cNvSpPr/>
          <p:nvPr/>
        </p:nvSpPr>
        <p:spPr>
          <a:xfrm>
            <a:off x="8345714" y="4836886"/>
            <a:ext cx="391886" cy="391885"/>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1" name="Rectángulo 10"/>
          <p:cNvSpPr/>
          <p:nvPr/>
        </p:nvSpPr>
        <p:spPr>
          <a:xfrm>
            <a:off x="1757813" y="6546334"/>
            <a:ext cx="5898153" cy="307777"/>
          </a:xfrm>
          <a:prstGeom prst="rect">
            <a:avLst/>
          </a:prstGeom>
        </p:spPr>
        <p:txBody>
          <a:bodyPr wrap="none">
            <a:spAutoFit/>
          </a:bodyPr>
          <a:lstStyle/>
          <a:p>
            <a:r>
              <a:rPr lang="en-US" sz="1400" dirty="0" err="1">
                <a:solidFill>
                  <a:schemeClr val="bg1"/>
                </a:solidFill>
              </a:rPr>
              <a:t>Wolfet</a:t>
            </a:r>
            <a:r>
              <a:rPr lang="en-US" sz="1400" dirty="0">
                <a:solidFill>
                  <a:schemeClr val="bg1"/>
                </a:solidFill>
              </a:rPr>
              <a:t> al Atrial Fibrillation and Risk of </a:t>
            </a:r>
            <a:r>
              <a:rPr lang="en-US" sz="1400" dirty="0" smtClean="0">
                <a:solidFill>
                  <a:schemeClr val="bg1"/>
                </a:solidFill>
              </a:rPr>
              <a:t>Stroke.</a:t>
            </a:r>
            <a:r>
              <a:rPr lang="nl-NL" sz="1400" dirty="0">
                <a:solidFill>
                  <a:schemeClr val="bg1"/>
                </a:solidFill>
              </a:rPr>
              <a:t> Stroke Vol 22, No 8 August 1991</a:t>
            </a:r>
            <a:r>
              <a:rPr lang="en-US" sz="1400" dirty="0" smtClean="0">
                <a:solidFill>
                  <a:schemeClr val="bg1"/>
                </a:solidFill>
              </a:rPr>
              <a:t> </a:t>
            </a:r>
            <a:endParaRPr lang="es-VE" sz="1400" dirty="0">
              <a:solidFill>
                <a:schemeClr val="bg1"/>
              </a:solidFill>
            </a:endParaRPr>
          </a:p>
        </p:txBody>
      </p:sp>
    </p:spTree>
    <p:extLst>
      <p:ext uri="{BB962C8B-B14F-4D97-AF65-F5344CB8AC3E}">
        <p14:creationId xmlns:p14="http://schemas.microsoft.com/office/powerpoint/2010/main" val="324052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4241" t="36735" r="3125" b="7755"/>
          <a:stretch/>
        </p:blipFill>
        <p:spPr>
          <a:xfrm>
            <a:off x="0" y="1324428"/>
            <a:ext cx="9144001" cy="3966029"/>
          </a:xfrm>
          <a:prstGeom prst="rect">
            <a:avLst/>
          </a:prstGeom>
        </p:spPr>
      </p:pic>
      <p:sp>
        <p:nvSpPr>
          <p:cNvPr id="3" name="Rectángulo 2"/>
          <p:cNvSpPr/>
          <p:nvPr/>
        </p:nvSpPr>
        <p:spPr>
          <a:xfrm>
            <a:off x="0" y="2852057"/>
            <a:ext cx="8948057" cy="4136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 name="Rectángulo 4"/>
          <p:cNvSpPr/>
          <p:nvPr/>
        </p:nvSpPr>
        <p:spPr>
          <a:xfrm>
            <a:off x="25400" y="3893457"/>
            <a:ext cx="8948057" cy="4136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6" name="Rectángulo 5"/>
          <p:cNvSpPr/>
          <p:nvPr/>
        </p:nvSpPr>
        <p:spPr>
          <a:xfrm>
            <a:off x="1757813" y="6546334"/>
            <a:ext cx="5898153" cy="307777"/>
          </a:xfrm>
          <a:prstGeom prst="rect">
            <a:avLst/>
          </a:prstGeom>
        </p:spPr>
        <p:txBody>
          <a:bodyPr wrap="none">
            <a:spAutoFit/>
          </a:bodyPr>
          <a:lstStyle/>
          <a:p>
            <a:r>
              <a:rPr lang="en-US" sz="1400" dirty="0" err="1">
                <a:solidFill>
                  <a:schemeClr val="bg1"/>
                </a:solidFill>
              </a:rPr>
              <a:t>Wolfet</a:t>
            </a:r>
            <a:r>
              <a:rPr lang="en-US" sz="1400" dirty="0">
                <a:solidFill>
                  <a:schemeClr val="bg1"/>
                </a:solidFill>
              </a:rPr>
              <a:t> al Atrial Fibrillation and Risk of </a:t>
            </a:r>
            <a:r>
              <a:rPr lang="en-US" sz="1400" dirty="0" smtClean="0">
                <a:solidFill>
                  <a:schemeClr val="bg1"/>
                </a:solidFill>
              </a:rPr>
              <a:t>Stroke.</a:t>
            </a:r>
            <a:r>
              <a:rPr lang="nl-NL" sz="1400" dirty="0">
                <a:solidFill>
                  <a:schemeClr val="bg1"/>
                </a:solidFill>
              </a:rPr>
              <a:t> Stroke Vol 22, No 8 August 1991</a:t>
            </a:r>
            <a:r>
              <a:rPr lang="en-US" sz="1400" dirty="0" smtClean="0">
                <a:solidFill>
                  <a:schemeClr val="bg1"/>
                </a:solidFill>
              </a:rPr>
              <a:t> </a:t>
            </a:r>
            <a:endParaRPr lang="es-VE" sz="1400" dirty="0">
              <a:solidFill>
                <a:schemeClr val="bg1"/>
              </a:solidFill>
            </a:endParaRPr>
          </a:p>
        </p:txBody>
      </p:sp>
    </p:spTree>
    <p:extLst>
      <p:ext uri="{BB962C8B-B14F-4D97-AF65-F5344CB8AC3E}">
        <p14:creationId xmlns:p14="http://schemas.microsoft.com/office/powerpoint/2010/main" val="72282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2704" t="34534" r="49593" b="6957"/>
          <a:stretch/>
        </p:blipFill>
        <p:spPr>
          <a:xfrm>
            <a:off x="1019629" y="427770"/>
            <a:ext cx="7110580" cy="6034382"/>
          </a:xfrm>
          <a:prstGeom prst="rect">
            <a:avLst/>
          </a:prstGeom>
        </p:spPr>
      </p:pic>
      <p:sp>
        <p:nvSpPr>
          <p:cNvPr id="3" name="Rectángulo 2"/>
          <p:cNvSpPr/>
          <p:nvPr/>
        </p:nvSpPr>
        <p:spPr>
          <a:xfrm>
            <a:off x="1757813" y="6546334"/>
            <a:ext cx="5898153" cy="307777"/>
          </a:xfrm>
          <a:prstGeom prst="rect">
            <a:avLst/>
          </a:prstGeom>
        </p:spPr>
        <p:txBody>
          <a:bodyPr wrap="none">
            <a:spAutoFit/>
          </a:bodyPr>
          <a:lstStyle/>
          <a:p>
            <a:r>
              <a:rPr lang="en-US" sz="1400" dirty="0" err="1">
                <a:solidFill>
                  <a:schemeClr val="bg1"/>
                </a:solidFill>
              </a:rPr>
              <a:t>Wolfet</a:t>
            </a:r>
            <a:r>
              <a:rPr lang="en-US" sz="1400" dirty="0">
                <a:solidFill>
                  <a:schemeClr val="bg1"/>
                </a:solidFill>
              </a:rPr>
              <a:t> al Atrial Fibrillation and Risk of </a:t>
            </a:r>
            <a:r>
              <a:rPr lang="en-US" sz="1400" dirty="0" smtClean="0">
                <a:solidFill>
                  <a:schemeClr val="bg1"/>
                </a:solidFill>
              </a:rPr>
              <a:t>Stroke.</a:t>
            </a:r>
            <a:r>
              <a:rPr lang="nl-NL" sz="1400" dirty="0">
                <a:solidFill>
                  <a:schemeClr val="bg1"/>
                </a:solidFill>
              </a:rPr>
              <a:t> Stroke Vol 22, No 8 August 1991</a:t>
            </a:r>
            <a:r>
              <a:rPr lang="en-US" sz="1400" dirty="0" smtClean="0">
                <a:solidFill>
                  <a:schemeClr val="bg1"/>
                </a:solidFill>
              </a:rPr>
              <a:t> </a:t>
            </a:r>
            <a:endParaRPr lang="es-VE" sz="1400" dirty="0">
              <a:solidFill>
                <a:schemeClr val="bg1"/>
              </a:solidFill>
            </a:endParaRPr>
          </a:p>
        </p:txBody>
      </p:sp>
    </p:spTree>
    <p:extLst>
      <p:ext uri="{BB962C8B-B14F-4D97-AF65-F5344CB8AC3E}">
        <p14:creationId xmlns:p14="http://schemas.microsoft.com/office/powerpoint/2010/main" val="21449246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1277" t="25217" r="48777" b="19255"/>
          <a:stretch/>
        </p:blipFill>
        <p:spPr>
          <a:xfrm>
            <a:off x="795129" y="536712"/>
            <a:ext cx="7692888" cy="5848165"/>
          </a:xfrm>
          <a:prstGeom prst="rect">
            <a:avLst/>
          </a:prstGeom>
        </p:spPr>
      </p:pic>
      <p:sp>
        <p:nvSpPr>
          <p:cNvPr id="3" name="Rectángulo 2"/>
          <p:cNvSpPr/>
          <p:nvPr/>
        </p:nvSpPr>
        <p:spPr>
          <a:xfrm>
            <a:off x="1757813" y="6546334"/>
            <a:ext cx="5898153" cy="307777"/>
          </a:xfrm>
          <a:prstGeom prst="rect">
            <a:avLst/>
          </a:prstGeom>
        </p:spPr>
        <p:txBody>
          <a:bodyPr wrap="none">
            <a:spAutoFit/>
          </a:bodyPr>
          <a:lstStyle/>
          <a:p>
            <a:r>
              <a:rPr lang="en-US" sz="1400" dirty="0" err="1">
                <a:solidFill>
                  <a:schemeClr val="bg1"/>
                </a:solidFill>
              </a:rPr>
              <a:t>Wolfet</a:t>
            </a:r>
            <a:r>
              <a:rPr lang="en-US" sz="1400" dirty="0">
                <a:solidFill>
                  <a:schemeClr val="bg1"/>
                </a:solidFill>
              </a:rPr>
              <a:t> al Atrial Fibrillation and Risk of </a:t>
            </a:r>
            <a:r>
              <a:rPr lang="en-US" sz="1400" dirty="0" smtClean="0">
                <a:solidFill>
                  <a:schemeClr val="bg1"/>
                </a:solidFill>
              </a:rPr>
              <a:t>Stroke.</a:t>
            </a:r>
            <a:r>
              <a:rPr lang="nl-NL" sz="1400" dirty="0">
                <a:solidFill>
                  <a:schemeClr val="bg1"/>
                </a:solidFill>
              </a:rPr>
              <a:t> Stroke Vol 22, No 8 August 1991</a:t>
            </a:r>
            <a:r>
              <a:rPr lang="en-US" sz="1400" dirty="0" smtClean="0">
                <a:solidFill>
                  <a:schemeClr val="bg1"/>
                </a:solidFill>
              </a:rPr>
              <a:t> </a:t>
            </a:r>
            <a:endParaRPr lang="es-VE" sz="1400" dirty="0">
              <a:solidFill>
                <a:schemeClr val="bg1"/>
              </a:solidFill>
            </a:endParaRPr>
          </a:p>
        </p:txBody>
      </p:sp>
    </p:spTree>
    <p:extLst>
      <p:ext uri="{BB962C8B-B14F-4D97-AF65-F5344CB8AC3E}">
        <p14:creationId xmlns:p14="http://schemas.microsoft.com/office/powerpoint/2010/main" val="20697162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8481" t="15102" r="6697" b="3265"/>
          <a:stretch/>
        </p:blipFill>
        <p:spPr>
          <a:xfrm>
            <a:off x="191590" y="1139372"/>
            <a:ext cx="8810894" cy="4637314"/>
          </a:xfrm>
          <a:prstGeom prst="rect">
            <a:avLst/>
          </a:prstGeom>
        </p:spPr>
      </p:pic>
      <p:sp>
        <p:nvSpPr>
          <p:cNvPr id="3" name="Rectángulo 2"/>
          <p:cNvSpPr/>
          <p:nvPr/>
        </p:nvSpPr>
        <p:spPr>
          <a:xfrm>
            <a:off x="217715" y="2438400"/>
            <a:ext cx="8382000" cy="76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6" name="Rectángulo 5"/>
          <p:cNvSpPr/>
          <p:nvPr/>
        </p:nvSpPr>
        <p:spPr>
          <a:xfrm>
            <a:off x="217715" y="4680857"/>
            <a:ext cx="8407399" cy="8309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 name="Rectángulo 4"/>
          <p:cNvSpPr/>
          <p:nvPr/>
        </p:nvSpPr>
        <p:spPr>
          <a:xfrm>
            <a:off x="1757813" y="6546334"/>
            <a:ext cx="5898153" cy="307777"/>
          </a:xfrm>
          <a:prstGeom prst="rect">
            <a:avLst/>
          </a:prstGeom>
        </p:spPr>
        <p:txBody>
          <a:bodyPr wrap="none">
            <a:spAutoFit/>
          </a:bodyPr>
          <a:lstStyle/>
          <a:p>
            <a:r>
              <a:rPr lang="en-US" sz="1400" dirty="0" err="1">
                <a:solidFill>
                  <a:schemeClr val="bg1"/>
                </a:solidFill>
              </a:rPr>
              <a:t>Wolfet</a:t>
            </a:r>
            <a:r>
              <a:rPr lang="en-US" sz="1400" dirty="0">
                <a:solidFill>
                  <a:schemeClr val="bg1"/>
                </a:solidFill>
              </a:rPr>
              <a:t> al Atrial Fibrillation and Risk of </a:t>
            </a:r>
            <a:r>
              <a:rPr lang="en-US" sz="1400" dirty="0" smtClean="0">
                <a:solidFill>
                  <a:schemeClr val="bg1"/>
                </a:solidFill>
              </a:rPr>
              <a:t>Stroke.</a:t>
            </a:r>
            <a:r>
              <a:rPr lang="nl-NL" sz="1400" dirty="0">
                <a:solidFill>
                  <a:schemeClr val="bg1"/>
                </a:solidFill>
              </a:rPr>
              <a:t> Stroke Vol 22, No 8 August 1991</a:t>
            </a:r>
            <a:r>
              <a:rPr lang="en-US" sz="1400" dirty="0" smtClean="0">
                <a:solidFill>
                  <a:schemeClr val="bg1"/>
                </a:solidFill>
              </a:rPr>
              <a:t> </a:t>
            </a:r>
            <a:endParaRPr lang="es-VE" sz="1400" dirty="0">
              <a:solidFill>
                <a:schemeClr val="bg1"/>
              </a:solidFill>
            </a:endParaRPr>
          </a:p>
        </p:txBody>
      </p:sp>
    </p:spTree>
    <p:extLst>
      <p:ext uri="{BB962C8B-B14F-4D97-AF65-F5344CB8AC3E}">
        <p14:creationId xmlns:p14="http://schemas.microsoft.com/office/powerpoint/2010/main" val="378318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p:cNvGraphicFramePr>
            <a:graphicFrameLocks noGrp="1"/>
          </p:cNvGraphicFramePr>
          <p:nvPr>
            <p:ph idx="1"/>
            <p:extLst>
              <p:ext uri="{D42A27DB-BD31-4B8C-83A1-F6EECF244321}">
                <p14:modId xmlns:p14="http://schemas.microsoft.com/office/powerpoint/2010/main" val="1352689632"/>
              </p:ext>
            </p:extLst>
          </p:nvPr>
        </p:nvGraphicFramePr>
        <p:xfrm>
          <a:off x="501650" y="1698625"/>
          <a:ext cx="8210550" cy="4749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a:spLocks noGrp="1"/>
          </p:cNvSpPr>
          <p:nvPr>
            <p:ph type="title"/>
          </p:nvPr>
        </p:nvSpPr>
        <p:spPr/>
        <p:txBody>
          <a:bodyPr/>
          <a:lstStyle/>
          <a:p>
            <a:pPr algn="ctr"/>
            <a:r>
              <a:rPr lang="es-VE" b="1" dirty="0" smtClean="0">
                <a:solidFill>
                  <a:srgbClr val="FFFF00"/>
                </a:solidFill>
                <a:latin typeface="Cambria" panose="02040503050406030204" pitchFamily="18" charset="0"/>
              </a:rPr>
              <a:t>DISCUSIÓN</a:t>
            </a:r>
            <a:endParaRPr lang="es-VE" b="1" dirty="0">
              <a:solidFill>
                <a:srgbClr val="FFFF00"/>
              </a:solidFill>
              <a:latin typeface="Cambria" panose="02040503050406030204" pitchFamily="18" charset="0"/>
            </a:endParaRPr>
          </a:p>
        </p:txBody>
      </p:sp>
      <p:sp>
        <p:nvSpPr>
          <p:cNvPr id="5" name="Rectángulo 4"/>
          <p:cNvSpPr/>
          <p:nvPr/>
        </p:nvSpPr>
        <p:spPr>
          <a:xfrm>
            <a:off x="1630813" y="6546334"/>
            <a:ext cx="5898153" cy="307777"/>
          </a:xfrm>
          <a:prstGeom prst="rect">
            <a:avLst/>
          </a:prstGeom>
        </p:spPr>
        <p:txBody>
          <a:bodyPr wrap="none">
            <a:spAutoFit/>
          </a:bodyPr>
          <a:lstStyle/>
          <a:p>
            <a:r>
              <a:rPr lang="en-US" sz="1400" dirty="0" err="1">
                <a:solidFill>
                  <a:schemeClr val="bg1"/>
                </a:solidFill>
              </a:rPr>
              <a:t>Wolfet</a:t>
            </a:r>
            <a:r>
              <a:rPr lang="en-US" sz="1400" dirty="0">
                <a:solidFill>
                  <a:schemeClr val="bg1"/>
                </a:solidFill>
              </a:rPr>
              <a:t> al Atrial Fibrillation and Risk of </a:t>
            </a:r>
            <a:r>
              <a:rPr lang="en-US" sz="1400" dirty="0" smtClean="0">
                <a:solidFill>
                  <a:schemeClr val="bg1"/>
                </a:solidFill>
              </a:rPr>
              <a:t>Stroke.</a:t>
            </a:r>
            <a:r>
              <a:rPr lang="nl-NL" sz="1400" dirty="0">
                <a:solidFill>
                  <a:schemeClr val="bg1"/>
                </a:solidFill>
              </a:rPr>
              <a:t> Stroke Vol 22, No 8 August 1991</a:t>
            </a:r>
            <a:r>
              <a:rPr lang="en-US" sz="1400" dirty="0" smtClean="0">
                <a:solidFill>
                  <a:schemeClr val="bg1"/>
                </a:solidFill>
              </a:rPr>
              <a:t> </a:t>
            </a:r>
            <a:endParaRPr lang="es-VE" sz="1400" dirty="0">
              <a:solidFill>
                <a:schemeClr val="bg1"/>
              </a:solidFill>
            </a:endParaRPr>
          </a:p>
        </p:txBody>
      </p:sp>
    </p:spTree>
    <p:extLst>
      <p:ext uri="{BB962C8B-B14F-4D97-AF65-F5344CB8AC3E}">
        <p14:creationId xmlns:p14="http://schemas.microsoft.com/office/powerpoint/2010/main" val="199892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E98DD8FF-6629-48E4-8348-37B47CBE381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DE5F6E7E-A889-4D18-A5F7-6804A607345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75AFE276-B1E5-404C-BA4D-1BA1AA570A3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p:cNvGraphicFramePr>
            <a:graphicFrameLocks noGrp="1"/>
          </p:cNvGraphicFramePr>
          <p:nvPr>
            <p:ph idx="1"/>
            <p:extLst>
              <p:ext uri="{D42A27DB-BD31-4B8C-83A1-F6EECF244321}">
                <p14:modId xmlns:p14="http://schemas.microsoft.com/office/powerpoint/2010/main" val="38267411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a:spLocks noGrp="1"/>
          </p:cNvSpPr>
          <p:nvPr>
            <p:ph type="title"/>
          </p:nvPr>
        </p:nvSpPr>
        <p:spPr/>
        <p:txBody>
          <a:bodyPr/>
          <a:lstStyle/>
          <a:p>
            <a:pPr algn="ctr"/>
            <a:r>
              <a:rPr lang="es-VE" b="1" dirty="0" smtClean="0">
                <a:solidFill>
                  <a:srgbClr val="FFFF00"/>
                </a:solidFill>
                <a:latin typeface="Cambria" panose="02040503050406030204" pitchFamily="18" charset="0"/>
              </a:rPr>
              <a:t>DISCUSIÓN</a:t>
            </a:r>
            <a:endParaRPr lang="es-VE" b="1" dirty="0">
              <a:solidFill>
                <a:srgbClr val="FFFF00"/>
              </a:solidFill>
              <a:latin typeface="Cambria" panose="02040503050406030204" pitchFamily="18" charset="0"/>
            </a:endParaRPr>
          </a:p>
        </p:txBody>
      </p:sp>
      <p:sp>
        <p:nvSpPr>
          <p:cNvPr id="5" name="Rectángulo 4"/>
          <p:cNvSpPr/>
          <p:nvPr/>
        </p:nvSpPr>
        <p:spPr>
          <a:xfrm>
            <a:off x="1630813" y="6546334"/>
            <a:ext cx="5898153" cy="307777"/>
          </a:xfrm>
          <a:prstGeom prst="rect">
            <a:avLst/>
          </a:prstGeom>
        </p:spPr>
        <p:txBody>
          <a:bodyPr wrap="none">
            <a:spAutoFit/>
          </a:bodyPr>
          <a:lstStyle/>
          <a:p>
            <a:r>
              <a:rPr lang="en-US" sz="1400" dirty="0" err="1">
                <a:solidFill>
                  <a:schemeClr val="bg1"/>
                </a:solidFill>
              </a:rPr>
              <a:t>Wolfet</a:t>
            </a:r>
            <a:r>
              <a:rPr lang="en-US" sz="1400" dirty="0">
                <a:solidFill>
                  <a:schemeClr val="bg1"/>
                </a:solidFill>
              </a:rPr>
              <a:t> al Atrial Fibrillation and Risk of </a:t>
            </a:r>
            <a:r>
              <a:rPr lang="en-US" sz="1400" dirty="0" smtClean="0">
                <a:solidFill>
                  <a:schemeClr val="bg1"/>
                </a:solidFill>
              </a:rPr>
              <a:t>Stroke.</a:t>
            </a:r>
            <a:r>
              <a:rPr lang="nl-NL" sz="1400" dirty="0">
                <a:solidFill>
                  <a:schemeClr val="bg1"/>
                </a:solidFill>
              </a:rPr>
              <a:t> Stroke Vol 22, No 8 August 1991</a:t>
            </a:r>
            <a:r>
              <a:rPr lang="en-US" sz="1400" dirty="0" smtClean="0">
                <a:solidFill>
                  <a:schemeClr val="bg1"/>
                </a:solidFill>
              </a:rPr>
              <a:t> </a:t>
            </a:r>
            <a:endParaRPr lang="es-VE" sz="1400" dirty="0">
              <a:solidFill>
                <a:schemeClr val="bg1"/>
              </a:solidFill>
            </a:endParaRPr>
          </a:p>
        </p:txBody>
      </p:sp>
    </p:spTree>
    <p:extLst>
      <p:ext uri="{BB962C8B-B14F-4D97-AF65-F5344CB8AC3E}">
        <p14:creationId xmlns:p14="http://schemas.microsoft.com/office/powerpoint/2010/main" val="21947354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p:cNvGraphicFramePr>
            <a:graphicFrameLocks noGrp="1"/>
          </p:cNvGraphicFramePr>
          <p:nvPr>
            <p:ph idx="1"/>
            <p:extLst>
              <p:ext uri="{D42A27DB-BD31-4B8C-83A1-F6EECF244321}">
                <p14:modId xmlns:p14="http://schemas.microsoft.com/office/powerpoint/2010/main" val="49619308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a:spLocks noGrp="1"/>
          </p:cNvSpPr>
          <p:nvPr>
            <p:ph type="title"/>
          </p:nvPr>
        </p:nvSpPr>
        <p:spPr/>
        <p:txBody>
          <a:bodyPr/>
          <a:lstStyle/>
          <a:p>
            <a:pPr algn="ctr"/>
            <a:r>
              <a:rPr lang="es-VE" b="1" dirty="0" smtClean="0">
                <a:solidFill>
                  <a:srgbClr val="FFFF00"/>
                </a:solidFill>
                <a:latin typeface="Cambria" panose="02040503050406030204" pitchFamily="18" charset="0"/>
              </a:rPr>
              <a:t>DISCUSIÓN</a:t>
            </a:r>
            <a:endParaRPr lang="es-VE" b="1" dirty="0">
              <a:solidFill>
                <a:srgbClr val="FFFF00"/>
              </a:solidFill>
              <a:latin typeface="Cambria" panose="02040503050406030204" pitchFamily="18" charset="0"/>
            </a:endParaRPr>
          </a:p>
        </p:txBody>
      </p:sp>
      <p:sp>
        <p:nvSpPr>
          <p:cNvPr id="5" name="Rectángulo 4"/>
          <p:cNvSpPr/>
          <p:nvPr/>
        </p:nvSpPr>
        <p:spPr>
          <a:xfrm>
            <a:off x="1630813" y="6546334"/>
            <a:ext cx="5898153" cy="307777"/>
          </a:xfrm>
          <a:prstGeom prst="rect">
            <a:avLst/>
          </a:prstGeom>
        </p:spPr>
        <p:txBody>
          <a:bodyPr wrap="none">
            <a:spAutoFit/>
          </a:bodyPr>
          <a:lstStyle/>
          <a:p>
            <a:r>
              <a:rPr lang="en-US" sz="1400" dirty="0" err="1">
                <a:solidFill>
                  <a:schemeClr val="bg1"/>
                </a:solidFill>
              </a:rPr>
              <a:t>Wolfet</a:t>
            </a:r>
            <a:r>
              <a:rPr lang="en-US" sz="1400" dirty="0">
                <a:solidFill>
                  <a:schemeClr val="bg1"/>
                </a:solidFill>
              </a:rPr>
              <a:t> al Atrial Fibrillation and Risk of </a:t>
            </a:r>
            <a:r>
              <a:rPr lang="en-US" sz="1400" dirty="0" smtClean="0">
                <a:solidFill>
                  <a:schemeClr val="bg1"/>
                </a:solidFill>
              </a:rPr>
              <a:t>Stroke.</a:t>
            </a:r>
            <a:r>
              <a:rPr lang="nl-NL" sz="1400" dirty="0">
                <a:solidFill>
                  <a:schemeClr val="bg1"/>
                </a:solidFill>
              </a:rPr>
              <a:t> Stroke Vol 22, No 8 August 1991</a:t>
            </a:r>
            <a:r>
              <a:rPr lang="en-US" sz="1400" dirty="0" smtClean="0">
                <a:solidFill>
                  <a:schemeClr val="bg1"/>
                </a:solidFill>
              </a:rPr>
              <a:t> </a:t>
            </a:r>
            <a:endParaRPr lang="es-VE" sz="1400" dirty="0">
              <a:solidFill>
                <a:schemeClr val="bg1"/>
              </a:solidFill>
            </a:endParaRPr>
          </a:p>
        </p:txBody>
      </p:sp>
    </p:spTree>
    <p:extLst>
      <p:ext uri="{BB962C8B-B14F-4D97-AF65-F5344CB8AC3E}">
        <p14:creationId xmlns:p14="http://schemas.microsoft.com/office/powerpoint/2010/main" val="427966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0AEBC3AD-18C0-4240-914C-CDFFDA3AC4D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992A5524-B66B-46AE-807E-F9E382F65E8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C446701E-339A-4A66-8A11-54679DBEED4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DA219C54-CDE4-4A10-BE65-7832A53F799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4348" t="24245" r="11310" b="2404"/>
          <a:stretch/>
        </p:blipFill>
        <p:spPr>
          <a:xfrm>
            <a:off x="152400" y="154682"/>
            <a:ext cx="8850864" cy="6550918"/>
          </a:xfrm>
          <a:prstGeom prst="rect">
            <a:avLst/>
          </a:prstGeom>
          <a:ln w="57150">
            <a:solidFill>
              <a:srgbClr val="FF0000"/>
            </a:solidFill>
          </a:ln>
        </p:spPr>
      </p:pic>
      <p:sp>
        <p:nvSpPr>
          <p:cNvPr id="23" name="22 CuadroTexto"/>
          <p:cNvSpPr txBox="1"/>
          <p:nvPr/>
        </p:nvSpPr>
        <p:spPr>
          <a:xfrm>
            <a:off x="5744996" y="2382912"/>
            <a:ext cx="720080" cy="523220"/>
          </a:xfrm>
          <a:prstGeom prst="rect">
            <a:avLst/>
          </a:prstGeom>
          <a:noFill/>
        </p:spPr>
        <p:txBody>
          <a:bodyPr wrap="square" rtlCol="0">
            <a:spAutoFit/>
          </a:bodyPr>
          <a:lstStyle/>
          <a:p>
            <a:r>
              <a:rPr lang="es-VE" sz="2800" dirty="0" smtClean="0"/>
              <a:t>    X</a:t>
            </a:r>
            <a:endParaRPr lang="es-VE" sz="2800" dirty="0"/>
          </a:p>
        </p:txBody>
      </p:sp>
      <p:sp>
        <p:nvSpPr>
          <p:cNvPr id="24" name="23 CuadroTexto"/>
          <p:cNvSpPr txBox="1"/>
          <p:nvPr/>
        </p:nvSpPr>
        <p:spPr>
          <a:xfrm>
            <a:off x="6379996" y="3067249"/>
            <a:ext cx="720080" cy="523220"/>
          </a:xfrm>
          <a:prstGeom prst="rect">
            <a:avLst/>
          </a:prstGeom>
          <a:noFill/>
        </p:spPr>
        <p:txBody>
          <a:bodyPr wrap="square" rtlCol="0">
            <a:spAutoFit/>
          </a:bodyPr>
          <a:lstStyle/>
          <a:p>
            <a:r>
              <a:rPr lang="es-VE" sz="2800" dirty="0" smtClean="0"/>
              <a:t>    X</a:t>
            </a:r>
            <a:endParaRPr lang="es-VE" sz="2800" dirty="0"/>
          </a:p>
        </p:txBody>
      </p:sp>
      <p:sp>
        <p:nvSpPr>
          <p:cNvPr id="25" name="24 CuadroTexto"/>
          <p:cNvSpPr txBox="1"/>
          <p:nvPr/>
        </p:nvSpPr>
        <p:spPr>
          <a:xfrm>
            <a:off x="6025388" y="3826054"/>
            <a:ext cx="540060" cy="830997"/>
          </a:xfrm>
          <a:prstGeom prst="rect">
            <a:avLst/>
          </a:prstGeom>
          <a:noFill/>
        </p:spPr>
        <p:txBody>
          <a:bodyPr wrap="square" rtlCol="0">
            <a:spAutoFit/>
          </a:bodyPr>
          <a:lstStyle/>
          <a:p>
            <a:r>
              <a:rPr lang="es-VE" sz="2800" dirty="0" smtClean="0"/>
              <a:t>       </a:t>
            </a:r>
            <a:r>
              <a:rPr lang="es-VE" sz="2000" dirty="0" smtClean="0"/>
              <a:t>X</a:t>
            </a:r>
            <a:endParaRPr lang="es-VE" sz="2000" dirty="0"/>
          </a:p>
        </p:txBody>
      </p:sp>
      <p:sp>
        <p:nvSpPr>
          <p:cNvPr id="26" name="25 CuadroTexto"/>
          <p:cNvSpPr txBox="1"/>
          <p:nvPr/>
        </p:nvSpPr>
        <p:spPr>
          <a:xfrm>
            <a:off x="5744996" y="3717469"/>
            <a:ext cx="720080" cy="523220"/>
          </a:xfrm>
          <a:prstGeom prst="rect">
            <a:avLst/>
          </a:prstGeom>
          <a:noFill/>
        </p:spPr>
        <p:txBody>
          <a:bodyPr wrap="square" rtlCol="0">
            <a:spAutoFit/>
          </a:bodyPr>
          <a:lstStyle/>
          <a:p>
            <a:r>
              <a:rPr lang="es-VE" sz="2800" dirty="0" smtClean="0"/>
              <a:t>    X</a:t>
            </a:r>
            <a:endParaRPr lang="es-VE" sz="2800" dirty="0"/>
          </a:p>
        </p:txBody>
      </p:sp>
      <p:sp>
        <p:nvSpPr>
          <p:cNvPr id="27" name="26 CuadroTexto"/>
          <p:cNvSpPr txBox="1"/>
          <p:nvPr/>
        </p:nvSpPr>
        <p:spPr>
          <a:xfrm>
            <a:off x="6025388" y="4228813"/>
            <a:ext cx="540060" cy="830997"/>
          </a:xfrm>
          <a:prstGeom prst="rect">
            <a:avLst/>
          </a:prstGeom>
          <a:noFill/>
        </p:spPr>
        <p:txBody>
          <a:bodyPr wrap="square" rtlCol="0">
            <a:spAutoFit/>
          </a:bodyPr>
          <a:lstStyle/>
          <a:p>
            <a:r>
              <a:rPr lang="es-VE" sz="2800" dirty="0" smtClean="0"/>
              <a:t>       </a:t>
            </a:r>
          </a:p>
          <a:p>
            <a:r>
              <a:rPr lang="es-VE" sz="2000" dirty="0" smtClean="0"/>
              <a:t>X</a:t>
            </a:r>
            <a:endParaRPr lang="es-VE" sz="2000" dirty="0"/>
          </a:p>
        </p:txBody>
      </p:sp>
      <p:sp>
        <p:nvSpPr>
          <p:cNvPr id="28" name="27 CuadroTexto"/>
          <p:cNvSpPr txBox="1"/>
          <p:nvPr/>
        </p:nvSpPr>
        <p:spPr>
          <a:xfrm>
            <a:off x="5617996" y="5058719"/>
            <a:ext cx="720080" cy="523220"/>
          </a:xfrm>
          <a:prstGeom prst="rect">
            <a:avLst/>
          </a:prstGeom>
          <a:noFill/>
        </p:spPr>
        <p:txBody>
          <a:bodyPr wrap="square" rtlCol="0">
            <a:spAutoFit/>
          </a:bodyPr>
          <a:lstStyle/>
          <a:p>
            <a:r>
              <a:rPr lang="es-VE" sz="2800" dirty="0" smtClean="0"/>
              <a:t>    X</a:t>
            </a:r>
            <a:endParaRPr lang="es-VE" sz="2800" dirty="0"/>
          </a:p>
        </p:txBody>
      </p:sp>
      <p:sp>
        <p:nvSpPr>
          <p:cNvPr id="29" name="28 CuadroTexto"/>
          <p:cNvSpPr txBox="1"/>
          <p:nvPr/>
        </p:nvSpPr>
        <p:spPr>
          <a:xfrm>
            <a:off x="5647300" y="5708939"/>
            <a:ext cx="720080" cy="523220"/>
          </a:xfrm>
          <a:prstGeom prst="rect">
            <a:avLst/>
          </a:prstGeom>
          <a:noFill/>
        </p:spPr>
        <p:txBody>
          <a:bodyPr wrap="square" rtlCol="0">
            <a:spAutoFit/>
          </a:bodyPr>
          <a:lstStyle/>
          <a:p>
            <a:r>
              <a:rPr lang="es-VE" sz="2800" dirty="0" smtClean="0"/>
              <a:t>    X</a:t>
            </a:r>
            <a:endParaRPr lang="es-VE" sz="2800" dirty="0"/>
          </a:p>
        </p:txBody>
      </p:sp>
      <p:sp>
        <p:nvSpPr>
          <p:cNvPr id="30" name="29 CuadroTexto"/>
          <p:cNvSpPr txBox="1"/>
          <p:nvPr/>
        </p:nvSpPr>
        <p:spPr>
          <a:xfrm>
            <a:off x="7600280" y="6249949"/>
            <a:ext cx="720080" cy="523220"/>
          </a:xfrm>
          <a:prstGeom prst="rect">
            <a:avLst/>
          </a:prstGeom>
          <a:noFill/>
        </p:spPr>
        <p:txBody>
          <a:bodyPr wrap="square" rtlCol="0">
            <a:spAutoFit/>
          </a:bodyPr>
          <a:lstStyle/>
          <a:p>
            <a:r>
              <a:rPr lang="es-VE" sz="2800" dirty="0" smtClean="0"/>
              <a:t>    X</a:t>
            </a:r>
            <a:endParaRPr lang="es-VE" sz="2800" dirty="0"/>
          </a:p>
        </p:txBody>
      </p:sp>
    </p:spTree>
    <p:extLst>
      <p:ext uri="{BB962C8B-B14F-4D97-AF65-F5344CB8AC3E}">
        <p14:creationId xmlns:p14="http://schemas.microsoft.com/office/powerpoint/2010/main" val="1205171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Grupo"/>
          <p:cNvGrpSpPr/>
          <p:nvPr/>
        </p:nvGrpSpPr>
        <p:grpSpPr>
          <a:xfrm>
            <a:off x="0" y="6165304"/>
            <a:ext cx="9144000" cy="637039"/>
            <a:chOff x="0" y="5991671"/>
            <a:chExt cx="9144000" cy="637039"/>
          </a:xfrm>
        </p:grpSpPr>
        <p:sp>
          <p:nvSpPr>
            <p:cNvPr id="8" name="7 CuadroTexto"/>
            <p:cNvSpPr txBox="1"/>
            <p:nvPr/>
          </p:nvSpPr>
          <p:spPr>
            <a:xfrm>
              <a:off x="0" y="6351711"/>
              <a:ext cx="9144000" cy="276999"/>
            </a:xfrm>
            <a:prstGeom prst="rect">
              <a:avLst/>
            </a:prstGeom>
            <a:noFill/>
          </p:spPr>
          <p:txBody>
            <a:bodyPr wrap="square" rtlCol="0">
              <a:spAutoFit/>
            </a:bodyPr>
            <a:lstStyle/>
            <a:p>
              <a:pPr algn="ctr"/>
              <a:r>
                <a:rPr lang="es-VE" sz="12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Dawber</a:t>
              </a:r>
              <a:r>
                <a:rPr lang="es-VE" sz="12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T. 1980. </a:t>
              </a:r>
              <a:r>
                <a:rPr lang="es-VE" sz="12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The</a:t>
              </a:r>
              <a:r>
                <a:rPr lang="es-VE" sz="12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a:t>
              </a:r>
              <a:r>
                <a:rPr lang="es-VE" sz="12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Framingham</a:t>
              </a:r>
              <a:r>
                <a:rPr lang="es-VE" sz="12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a:t>
              </a:r>
              <a:r>
                <a:rPr lang="es-VE" sz="1200" dirty="0" err="1">
                  <a:solidFill>
                    <a:srgbClr val="FFFFFF"/>
                  </a:solidFill>
                  <a:latin typeface="Times New Roman" panose="02020603050405020304" pitchFamily="18" charset="0"/>
                  <a:ea typeface="Tahoma" panose="020B0604030504040204" pitchFamily="34" charset="0"/>
                  <a:cs typeface="Times New Roman" panose="02020603050405020304" pitchFamily="18" charset="0"/>
                </a:rPr>
                <a:t>s</a:t>
              </a:r>
              <a:r>
                <a:rPr lang="es-VE" sz="12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tudy</a:t>
              </a:r>
              <a:r>
                <a:rPr lang="es-VE" sz="12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a:t>
              </a:r>
              <a:r>
                <a:rPr lang="es-VE" sz="12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the</a:t>
              </a:r>
              <a:r>
                <a:rPr lang="es-VE" sz="12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a:t>
              </a:r>
              <a:r>
                <a:rPr lang="es-VE" sz="12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Epidemiology</a:t>
              </a:r>
              <a:r>
                <a:rPr lang="es-VE" sz="12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of </a:t>
              </a:r>
              <a:r>
                <a:rPr lang="es-VE" sz="12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Atherosclerotic</a:t>
              </a:r>
              <a:r>
                <a:rPr lang="es-VE" sz="12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a:t>
              </a:r>
              <a:r>
                <a:rPr lang="es-VE" sz="12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Disease</a:t>
              </a:r>
              <a:r>
                <a:rPr lang="es-VE" sz="12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a:t>
              </a:r>
              <a:r>
                <a:rPr lang="es-VE" sz="12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United</a:t>
              </a:r>
              <a:r>
                <a:rPr lang="es-VE" sz="12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a:t>
              </a:r>
              <a:r>
                <a:rPr lang="es-VE" sz="12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States</a:t>
              </a:r>
              <a:r>
                <a:rPr lang="es-VE" sz="12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of </a:t>
              </a:r>
              <a:r>
                <a:rPr lang="es-VE" sz="12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America</a:t>
              </a:r>
              <a:r>
                <a:rPr lang="es-VE" sz="12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Page 1-222</a:t>
              </a:r>
            </a:p>
          </p:txBody>
        </p:sp>
        <p:sp>
          <p:nvSpPr>
            <p:cNvPr id="9" name="8 Rectángulo"/>
            <p:cNvSpPr/>
            <p:nvPr/>
          </p:nvSpPr>
          <p:spPr>
            <a:xfrm>
              <a:off x="35496" y="5991671"/>
              <a:ext cx="9075898" cy="461665"/>
            </a:xfrm>
            <a:prstGeom prst="rect">
              <a:avLst/>
            </a:prstGeom>
            <a:noFill/>
          </p:spPr>
          <p:txBody>
            <a:bodyPr wrap="square">
              <a:spAutoFit/>
            </a:bodyPr>
            <a:lstStyle/>
            <a:p>
              <a:pPr algn="ctr"/>
              <a:r>
                <a:rPr lang="es-VE" sz="1200" dirty="0" err="1" smtClean="0">
                  <a:solidFill>
                    <a:srgbClr val="FFFFFF"/>
                  </a:solidFill>
                  <a:latin typeface="Times New Roman" panose="02020603050405020304" pitchFamily="18" charset="0"/>
                  <a:cs typeface="Times New Roman" panose="02020603050405020304" pitchFamily="18" charset="0"/>
                </a:rPr>
                <a:t>O’Donnella</a:t>
              </a:r>
              <a:r>
                <a:rPr lang="es-VE" sz="1200" dirty="0" smtClean="0">
                  <a:solidFill>
                    <a:srgbClr val="FFFFFF"/>
                  </a:solidFill>
                  <a:latin typeface="Times New Roman" panose="02020603050405020304" pitchFamily="18" charset="0"/>
                  <a:cs typeface="Times New Roman" panose="02020603050405020304" pitchFamily="18" charset="0"/>
                </a:rPr>
                <a:t> and </a:t>
              </a:r>
              <a:r>
                <a:rPr lang="es-VE" sz="1200" dirty="0" err="1" smtClean="0">
                  <a:solidFill>
                    <a:srgbClr val="FFFFFF"/>
                  </a:solidFill>
                  <a:latin typeface="Times New Roman" panose="02020603050405020304" pitchFamily="18" charset="0"/>
                  <a:cs typeface="Times New Roman" panose="02020603050405020304" pitchFamily="18" charset="0"/>
                </a:rPr>
                <a:t>Elosuac</a:t>
              </a:r>
              <a:r>
                <a:rPr lang="es-VE" sz="1200" dirty="0" smtClean="0">
                  <a:solidFill>
                    <a:srgbClr val="FFFFFF"/>
                  </a:solidFill>
                  <a:latin typeface="Times New Roman" panose="02020603050405020304" pitchFamily="18" charset="0"/>
                  <a:cs typeface="Times New Roman" panose="02020603050405020304" pitchFamily="18" charset="0"/>
                </a:rPr>
                <a:t>.  2008. Cardiovascular </a:t>
              </a:r>
              <a:r>
                <a:rPr lang="es-VE" sz="1200" dirty="0" err="1" smtClean="0">
                  <a:solidFill>
                    <a:srgbClr val="FFFFFF"/>
                  </a:solidFill>
                  <a:latin typeface="Times New Roman" panose="02020603050405020304" pitchFamily="18" charset="0"/>
                  <a:cs typeface="Times New Roman" panose="02020603050405020304" pitchFamily="18" charset="0"/>
                </a:rPr>
                <a:t>Risk</a:t>
              </a:r>
              <a:r>
                <a:rPr lang="es-VE" sz="1200" dirty="0" smtClean="0">
                  <a:solidFill>
                    <a:srgbClr val="FFFFFF"/>
                  </a:solidFill>
                  <a:latin typeface="Times New Roman" panose="02020603050405020304" pitchFamily="18" charset="0"/>
                  <a:cs typeface="Times New Roman" panose="02020603050405020304" pitchFamily="18" charset="0"/>
                </a:rPr>
                <a:t> </a:t>
              </a:r>
              <a:r>
                <a:rPr lang="es-VE" sz="1200" dirty="0" err="1" smtClean="0">
                  <a:solidFill>
                    <a:srgbClr val="FFFFFF"/>
                  </a:solidFill>
                  <a:latin typeface="Times New Roman" panose="02020603050405020304" pitchFamily="18" charset="0"/>
                  <a:cs typeface="Times New Roman" panose="02020603050405020304" pitchFamily="18" charset="0"/>
                </a:rPr>
                <a:t>Factors</a:t>
              </a:r>
              <a:r>
                <a:rPr lang="es-VE" sz="1200" dirty="0" smtClean="0">
                  <a:solidFill>
                    <a:srgbClr val="FFFFFF"/>
                  </a:solidFill>
                  <a:latin typeface="Times New Roman" panose="02020603050405020304" pitchFamily="18" charset="0"/>
                  <a:cs typeface="Times New Roman" panose="02020603050405020304" pitchFamily="18" charset="0"/>
                </a:rPr>
                <a:t>. </a:t>
              </a:r>
              <a:r>
                <a:rPr lang="es-VE" sz="1200" dirty="0" err="1" smtClean="0">
                  <a:solidFill>
                    <a:srgbClr val="FFFFFF"/>
                  </a:solidFill>
                  <a:latin typeface="Times New Roman" panose="02020603050405020304" pitchFamily="18" charset="0"/>
                  <a:cs typeface="Times New Roman" panose="02020603050405020304" pitchFamily="18" charset="0"/>
                </a:rPr>
                <a:t>Insights</a:t>
              </a:r>
              <a:r>
                <a:rPr lang="es-VE" sz="1200" dirty="0" smtClean="0">
                  <a:solidFill>
                    <a:srgbClr val="FFFFFF"/>
                  </a:solidFill>
                  <a:latin typeface="Times New Roman" panose="02020603050405020304" pitchFamily="18" charset="0"/>
                  <a:cs typeface="Times New Roman" panose="02020603050405020304" pitchFamily="18" charset="0"/>
                </a:rPr>
                <a:t> </a:t>
              </a:r>
              <a:r>
                <a:rPr lang="es-VE" sz="1200" dirty="0" err="1" smtClean="0">
                  <a:solidFill>
                    <a:srgbClr val="FFFFFF"/>
                  </a:solidFill>
                  <a:latin typeface="Times New Roman" panose="02020603050405020304" pitchFamily="18" charset="0"/>
                  <a:cs typeface="Times New Roman" panose="02020603050405020304" pitchFamily="18" charset="0"/>
                </a:rPr>
                <a:t>from</a:t>
              </a:r>
              <a:r>
                <a:rPr lang="es-VE" sz="1200" dirty="0" smtClean="0">
                  <a:solidFill>
                    <a:srgbClr val="FFFFFF"/>
                  </a:solidFill>
                  <a:latin typeface="Times New Roman" panose="02020603050405020304" pitchFamily="18" charset="0"/>
                  <a:cs typeface="Times New Roman" panose="02020603050405020304" pitchFamily="18" charset="0"/>
                </a:rPr>
                <a:t> </a:t>
              </a:r>
              <a:r>
                <a:rPr lang="es-VE" sz="1200" dirty="0" err="1" smtClean="0">
                  <a:solidFill>
                    <a:srgbClr val="FFFFFF"/>
                  </a:solidFill>
                  <a:latin typeface="Times New Roman" panose="02020603050405020304" pitchFamily="18" charset="0"/>
                  <a:cs typeface="Times New Roman" panose="02020603050405020304" pitchFamily="18" charset="0"/>
                </a:rPr>
                <a:t>Framingham</a:t>
              </a:r>
              <a:r>
                <a:rPr lang="es-VE" sz="1200" dirty="0" smtClean="0">
                  <a:solidFill>
                    <a:srgbClr val="FFFFFF"/>
                  </a:solidFill>
                  <a:latin typeface="Times New Roman" panose="02020603050405020304" pitchFamily="18" charset="0"/>
                  <a:cs typeface="Times New Roman" panose="02020603050405020304" pitchFamily="18" charset="0"/>
                </a:rPr>
                <a:t> </a:t>
              </a:r>
              <a:r>
                <a:rPr lang="es-VE" sz="1200" dirty="0" err="1" smtClean="0">
                  <a:solidFill>
                    <a:srgbClr val="FFFFFF"/>
                  </a:solidFill>
                  <a:latin typeface="Times New Roman" panose="02020603050405020304" pitchFamily="18" charset="0"/>
                  <a:cs typeface="Times New Roman" panose="02020603050405020304" pitchFamily="18" charset="0"/>
                </a:rPr>
                <a:t>Heart</a:t>
              </a:r>
              <a:r>
                <a:rPr lang="es-VE" sz="1200" dirty="0" smtClean="0">
                  <a:solidFill>
                    <a:srgbClr val="FFFFFF"/>
                  </a:solidFill>
                  <a:latin typeface="Times New Roman" panose="02020603050405020304" pitchFamily="18" charset="0"/>
                  <a:cs typeface="Times New Roman" panose="02020603050405020304" pitchFamily="18" charset="0"/>
                </a:rPr>
                <a:t> </a:t>
              </a:r>
              <a:r>
                <a:rPr lang="es-VE" sz="1200" dirty="0" err="1" smtClean="0">
                  <a:solidFill>
                    <a:srgbClr val="FFFFFF"/>
                  </a:solidFill>
                  <a:latin typeface="Times New Roman" panose="02020603050405020304" pitchFamily="18" charset="0"/>
                  <a:cs typeface="Times New Roman" panose="02020603050405020304" pitchFamily="18" charset="0"/>
                </a:rPr>
                <a:t>Study</a:t>
              </a:r>
              <a:r>
                <a:rPr lang="es-VE" sz="1200" dirty="0" smtClean="0">
                  <a:solidFill>
                    <a:srgbClr val="FFFFFF"/>
                  </a:solidFill>
                  <a:latin typeface="Times New Roman" panose="02020603050405020304" pitchFamily="18" charset="0"/>
                  <a:cs typeface="Times New Roman" panose="02020603050405020304" pitchFamily="18" charset="0"/>
                </a:rPr>
                <a:t>. </a:t>
              </a:r>
              <a:r>
                <a:rPr lang="es-VE" sz="1200" i="1" dirty="0" err="1" smtClean="0">
                  <a:solidFill>
                    <a:prstClr val="white"/>
                  </a:solidFill>
                  <a:latin typeface="Times New Roman" panose="02020603050405020304" pitchFamily="18" charset="0"/>
                  <a:cs typeface="Times New Roman" panose="02020603050405020304" pitchFamily="18" charset="0"/>
                </a:rPr>
                <a:t>Rev</a:t>
              </a:r>
              <a:r>
                <a:rPr lang="es-VE" sz="1200" i="1" dirty="0" smtClean="0">
                  <a:solidFill>
                    <a:prstClr val="white"/>
                  </a:solidFill>
                  <a:latin typeface="Times New Roman" panose="02020603050405020304" pitchFamily="18" charset="0"/>
                  <a:cs typeface="Times New Roman" panose="02020603050405020304" pitchFamily="18" charset="0"/>
                </a:rPr>
                <a:t> </a:t>
              </a:r>
              <a:r>
                <a:rPr lang="es-VE" sz="1200" i="1" dirty="0" err="1" smtClean="0">
                  <a:solidFill>
                    <a:prstClr val="white"/>
                  </a:solidFill>
                  <a:latin typeface="Times New Roman" panose="02020603050405020304" pitchFamily="18" charset="0"/>
                  <a:cs typeface="Times New Roman" panose="02020603050405020304" pitchFamily="18" charset="0"/>
                </a:rPr>
                <a:t>Esp</a:t>
              </a:r>
              <a:r>
                <a:rPr lang="es-VE" sz="1200" i="1" dirty="0" smtClean="0">
                  <a:solidFill>
                    <a:prstClr val="white"/>
                  </a:solidFill>
                  <a:latin typeface="Times New Roman" panose="02020603050405020304" pitchFamily="18" charset="0"/>
                  <a:cs typeface="Times New Roman" panose="02020603050405020304" pitchFamily="18" charset="0"/>
                </a:rPr>
                <a:t> </a:t>
              </a:r>
              <a:r>
                <a:rPr lang="es-VE" sz="1200" i="1" dirty="0" err="1" smtClean="0">
                  <a:solidFill>
                    <a:prstClr val="white"/>
                  </a:solidFill>
                  <a:latin typeface="Times New Roman" panose="02020603050405020304" pitchFamily="18" charset="0"/>
                  <a:cs typeface="Times New Roman" panose="02020603050405020304" pitchFamily="18" charset="0"/>
                </a:rPr>
                <a:t>Cardiol</a:t>
              </a:r>
              <a:r>
                <a:rPr lang="es-VE" sz="1200" dirty="0" smtClean="0">
                  <a:solidFill>
                    <a:prstClr val="white"/>
                  </a:solidFill>
                  <a:latin typeface="Times New Roman" panose="02020603050405020304" pitchFamily="18" charset="0"/>
                  <a:cs typeface="Times New Roman" panose="02020603050405020304" pitchFamily="18" charset="0"/>
                </a:rPr>
                <a:t>. 61(3):299-310</a:t>
              </a:r>
            </a:p>
            <a:p>
              <a:pPr algn="ctr"/>
              <a:r>
                <a:rPr lang="es-VE" sz="1200" dirty="0" smtClean="0">
                  <a:solidFill>
                    <a:prstClr val="white"/>
                  </a:solidFill>
                  <a:latin typeface="Times New Roman" panose="02020603050405020304" pitchFamily="18" charset="0"/>
                  <a:cs typeface="Times New Roman" panose="02020603050405020304" pitchFamily="18" charset="0"/>
                </a:rPr>
                <a:t>Wilson et al. 1998. </a:t>
              </a:r>
              <a:r>
                <a:rPr lang="es-VE" sz="1200" dirty="0" err="1" smtClean="0">
                  <a:solidFill>
                    <a:prstClr val="white"/>
                  </a:solidFill>
                  <a:latin typeface="Times New Roman" panose="02020603050405020304" pitchFamily="18" charset="0"/>
                  <a:cs typeface="Times New Roman" panose="02020603050405020304" pitchFamily="18" charset="0"/>
                </a:rPr>
                <a:t>Prediction</a:t>
              </a:r>
              <a:r>
                <a:rPr lang="es-VE" sz="1200" dirty="0" smtClean="0">
                  <a:solidFill>
                    <a:prstClr val="white"/>
                  </a:solidFill>
                  <a:latin typeface="Times New Roman" panose="02020603050405020304" pitchFamily="18" charset="0"/>
                  <a:cs typeface="Times New Roman" panose="02020603050405020304" pitchFamily="18" charset="0"/>
                </a:rPr>
                <a:t> of </a:t>
              </a:r>
              <a:r>
                <a:rPr lang="es-VE" sz="1200" dirty="0" err="1" smtClean="0">
                  <a:solidFill>
                    <a:prstClr val="white"/>
                  </a:solidFill>
                  <a:latin typeface="Times New Roman" panose="02020603050405020304" pitchFamily="18" charset="0"/>
                  <a:cs typeface="Times New Roman" panose="02020603050405020304" pitchFamily="18" charset="0"/>
                </a:rPr>
                <a:t>Coronary</a:t>
              </a:r>
              <a:r>
                <a:rPr lang="es-VE" sz="1200" dirty="0" smtClean="0">
                  <a:solidFill>
                    <a:prstClr val="white"/>
                  </a:solidFill>
                  <a:latin typeface="Times New Roman" panose="02020603050405020304" pitchFamily="18" charset="0"/>
                  <a:cs typeface="Times New Roman" panose="02020603050405020304" pitchFamily="18" charset="0"/>
                </a:rPr>
                <a:t> </a:t>
              </a:r>
              <a:r>
                <a:rPr lang="es-VE" sz="1200" dirty="0" err="1" smtClean="0">
                  <a:solidFill>
                    <a:prstClr val="white"/>
                  </a:solidFill>
                  <a:latin typeface="Times New Roman" panose="02020603050405020304" pitchFamily="18" charset="0"/>
                  <a:cs typeface="Times New Roman" panose="02020603050405020304" pitchFamily="18" charset="0"/>
                </a:rPr>
                <a:t>Heart</a:t>
              </a:r>
              <a:r>
                <a:rPr lang="es-VE" sz="1200" dirty="0" smtClean="0">
                  <a:solidFill>
                    <a:prstClr val="white"/>
                  </a:solidFill>
                  <a:latin typeface="Times New Roman" panose="02020603050405020304" pitchFamily="18" charset="0"/>
                  <a:cs typeface="Times New Roman" panose="02020603050405020304" pitchFamily="18" charset="0"/>
                </a:rPr>
                <a:t> </a:t>
              </a:r>
              <a:r>
                <a:rPr lang="es-VE" sz="1200" dirty="0" err="1" smtClean="0">
                  <a:solidFill>
                    <a:prstClr val="white"/>
                  </a:solidFill>
                  <a:latin typeface="Times New Roman" panose="02020603050405020304" pitchFamily="18" charset="0"/>
                  <a:cs typeface="Times New Roman" panose="02020603050405020304" pitchFamily="18" charset="0"/>
                </a:rPr>
                <a:t>Disease</a:t>
              </a:r>
              <a:r>
                <a:rPr lang="es-VE" sz="1200" dirty="0" smtClean="0">
                  <a:solidFill>
                    <a:prstClr val="white"/>
                  </a:solidFill>
                  <a:latin typeface="Times New Roman" panose="02020603050405020304" pitchFamily="18" charset="0"/>
                  <a:cs typeface="Times New Roman" panose="02020603050405020304" pitchFamily="18" charset="0"/>
                </a:rPr>
                <a:t> </a:t>
              </a:r>
              <a:r>
                <a:rPr lang="es-VE" sz="1200" dirty="0" err="1" smtClean="0">
                  <a:solidFill>
                    <a:prstClr val="white"/>
                  </a:solidFill>
                  <a:latin typeface="Times New Roman" panose="02020603050405020304" pitchFamily="18" charset="0"/>
                  <a:cs typeface="Times New Roman" panose="02020603050405020304" pitchFamily="18" charset="0"/>
                </a:rPr>
                <a:t>Using</a:t>
              </a:r>
              <a:r>
                <a:rPr lang="es-VE" sz="1200" dirty="0" smtClean="0">
                  <a:solidFill>
                    <a:prstClr val="white"/>
                  </a:solidFill>
                  <a:latin typeface="Times New Roman" panose="02020603050405020304" pitchFamily="18" charset="0"/>
                  <a:cs typeface="Times New Roman" panose="02020603050405020304" pitchFamily="18" charset="0"/>
                </a:rPr>
                <a:t> </a:t>
              </a:r>
              <a:r>
                <a:rPr lang="es-VE" sz="1200" dirty="0" err="1" smtClean="0">
                  <a:solidFill>
                    <a:prstClr val="white"/>
                  </a:solidFill>
                  <a:latin typeface="Times New Roman" panose="02020603050405020304" pitchFamily="18" charset="0"/>
                  <a:cs typeface="Times New Roman" panose="02020603050405020304" pitchFamily="18" charset="0"/>
                </a:rPr>
                <a:t>Risk</a:t>
              </a:r>
              <a:r>
                <a:rPr lang="es-VE" sz="1200" dirty="0" smtClean="0">
                  <a:solidFill>
                    <a:prstClr val="white"/>
                  </a:solidFill>
                  <a:latin typeface="Times New Roman" panose="02020603050405020304" pitchFamily="18" charset="0"/>
                  <a:cs typeface="Times New Roman" panose="02020603050405020304" pitchFamily="18" charset="0"/>
                </a:rPr>
                <a:t> Factor </a:t>
              </a:r>
              <a:r>
                <a:rPr lang="es-VE" sz="1200" dirty="0" err="1" smtClean="0">
                  <a:solidFill>
                    <a:prstClr val="white"/>
                  </a:solidFill>
                  <a:latin typeface="Times New Roman" panose="02020603050405020304" pitchFamily="18" charset="0"/>
                  <a:cs typeface="Times New Roman" panose="02020603050405020304" pitchFamily="18" charset="0"/>
                </a:rPr>
                <a:t>Categories</a:t>
              </a:r>
              <a:r>
                <a:rPr lang="es-VE" sz="1200" i="1" dirty="0" smtClean="0">
                  <a:solidFill>
                    <a:prstClr val="white"/>
                  </a:solidFill>
                  <a:latin typeface="Times New Roman" panose="02020603050405020304" pitchFamily="18" charset="0"/>
                  <a:cs typeface="Times New Roman" panose="02020603050405020304" pitchFamily="18" charset="0"/>
                </a:rPr>
                <a:t>. </a:t>
              </a:r>
              <a:r>
                <a:rPr lang="es-VE" sz="1200" i="1" dirty="0" err="1" smtClean="0">
                  <a:solidFill>
                    <a:prstClr val="white"/>
                  </a:solidFill>
                  <a:latin typeface="Times New Roman" panose="02020603050405020304" pitchFamily="18" charset="0"/>
                  <a:cs typeface="Times New Roman" panose="02020603050405020304" pitchFamily="18" charset="0"/>
                </a:rPr>
                <a:t>Circulation</a:t>
              </a:r>
              <a:r>
                <a:rPr lang="es-VE" sz="1200" dirty="0" smtClean="0">
                  <a:solidFill>
                    <a:prstClr val="white"/>
                  </a:solidFill>
                  <a:latin typeface="Times New Roman" panose="02020603050405020304" pitchFamily="18" charset="0"/>
                  <a:cs typeface="Times New Roman" panose="02020603050405020304" pitchFamily="18" charset="0"/>
                </a:rPr>
                <a:t>. 97:1837-1847</a:t>
              </a:r>
              <a:endParaRPr lang="es-VE" sz="1200" dirty="0">
                <a:solidFill>
                  <a:prstClr val="white"/>
                </a:solidFill>
                <a:latin typeface="Times New Roman" panose="02020603050405020304" pitchFamily="18" charset="0"/>
                <a:cs typeface="Times New Roman" panose="02020603050405020304" pitchFamily="18" charset="0"/>
              </a:endParaRPr>
            </a:p>
          </p:txBody>
        </p:sp>
      </p:grpSp>
      <p:sp>
        <p:nvSpPr>
          <p:cNvPr id="12" name="11 CuadroTexto"/>
          <p:cNvSpPr txBox="1"/>
          <p:nvPr/>
        </p:nvSpPr>
        <p:spPr>
          <a:xfrm>
            <a:off x="251520" y="908720"/>
            <a:ext cx="8496944" cy="584775"/>
          </a:xfrm>
          <a:prstGeom prst="rect">
            <a:avLst/>
          </a:prstGeom>
          <a:noFill/>
          <a:ln>
            <a:solidFill>
              <a:srgbClr val="002060"/>
            </a:solidFill>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s-VE" sz="3200" b="1" dirty="0" smtClean="0">
                <a:solidFill>
                  <a:srgbClr val="FFFF00"/>
                </a:solidFill>
                <a:latin typeface="Times New Roman" panose="02020603050405020304" pitchFamily="18" charset="0"/>
                <a:cs typeface="Times New Roman" panose="02020603050405020304" pitchFamily="18" charset="0"/>
              </a:rPr>
              <a:t>DISE</a:t>
            </a:r>
            <a:r>
              <a:rPr lang="es-ES" sz="3200" b="1" dirty="0" smtClean="0">
                <a:solidFill>
                  <a:srgbClr val="FFFF00"/>
                </a:solidFill>
                <a:latin typeface="Times New Roman" panose="02020603050405020304" pitchFamily="18" charset="0"/>
                <a:cs typeface="Times New Roman" panose="02020603050405020304" pitchFamily="18" charset="0"/>
              </a:rPr>
              <a:t>Ñ</a:t>
            </a:r>
            <a:r>
              <a:rPr lang="es-VE" sz="3200" b="1" dirty="0" smtClean="0">
                <a:solidFill>
                  <a:srgbClr val="FFFF00"/>
                </a:solidFill>
                <a:latin typeface="Times New Roman" panose="02020603050405020304" pitchFamily="18" charset="0"/>
                <a:cs typeface="Times New Roman" panose="02020603050405020304" pitchFamily="18" charset="0"/>
              </a:rPr>
              <a:t>O: </a:t>
            </a:r>
            <a:r>
              <a:rPr lang="es-VE" sz="3200" b="1" dirty="0" smtClean="0">
                <a:solidFill>
                  <a:srgbClr val="FFFFFF"/>
                </a:solidFill>
                <a:latin typeface="Times New Roman" panose="02020603050405020304" pitchFamily="18" charset="0"/>
                <a:cs typeface="Times New Roman" panose="02020603050405020304" pitchFamily="18" charset="0"/>
              </a:rPr>
              <a:t>Estudio </a:t>
            </a:r>
            <a:r>
              <a:rPr lang="es-VE" sz="3200" b="1" dirty="0" smtClean="0">
                <a:solidFill>
                  <a:srgbClr val="FFFF00"/>
                </a:solidFill>
                <a:latin typeface="Times New Roman" panose="02020603050405020304" pitchFamily="18" charset="0"/>
                <a:cs typeface="Times New Roman" panose="02020603050405020304" pitchFamily="18" charset="0"/>
              </a:rPr>
              <a:t>longitudinal prospectivo</a:t>
            </a:r>
          </a:p>
        </p:txBody>
      </p:sp>
      <p:sp>
        <p:nvSpPr>
          <p:cNvPr id="13" name="1 Título"/>
          <p:cNvSpPr txBox="1">
            <a:spLocks/>
          </p:cNvSpPr>
          <p:nvPr/>
        </p:nvSpPr>
        <p:spPr>
          <a:xfrm>
            <a:off x="2514555" y="148057"/>
            <a:ext cx="4073669" cy="760663"/>
          </a:xfrm>
          <a:prstGeom prst="rect">
            <a:avLst/>
          </a:prstGeom>
          <a:noFill/>
          <a:ln>
            <a:noFill/>
          </a:ln>
          <a:scene3d>
            <a:camera prst="orthographicFront"/>
            <a:lightRig rig="threePt" dir="t"/>
          </a:scene3d>
          <a:sp3d>
            <a:bevelT prst="angle"/>
          </a:sp3d>
        </p:spPr>
        <p:txBody>
          <a:bodyPr/>
          <a:lstStyle>
            <a:lvl1pPr algn="l" rtl="0" eaLnBrk="1" latinLnBrk="0" hangingPunct="1">
              <a:spcBef>
                <a:spcPct val="0"/>
              </a:spcBef>
              <a:buNone/>
              <a:defRPr kumimoji="1" sz="4000" b="1" kern="1200" cap="none" spc="0" baseline="0">
                <a:ln/>
                <a:gradFill>
                  <a:gsLst>
                    <a:gs pos="0">
                      <a:schemeClr val="tx2">
                        <a:lumMod val="90000"/>
                      </a:schemeClr>
                    </a:gs>
                    <a:gs pos="50000">
                      <a:schemeClr val="tx2">
                        <a:lumMod val="50000"/>
                      </a:schemeClr>
                    </a:gs>
                    <a:gs pos="100000">
                      <a:schemeClr val="tx2">
                        <a:lumMod val="25000"/>
                      </a:schemeClr>
                    </a:gs>
                  </a:gsLst>
                  <a:lin ang="5400000" scaled="0"/>
                </a:gradFill>
                <a:effectLst/>
                <a:latin typeface="+mj-lt"/>
                <a:ea typeface="+mj-ea"/>
                <a:cs typeface="+mj-cs"/>
              </a:defRPr>
            </a:lvl1pPr>
            <a:extLst/>
          </a:lstStyle>
          <a:p>
            <a:pPr algn="ctr"/>
            <a:r>
              <a:rPr lang="es-VE" sz="3600" dirty="0" smtClean="0">
                <a:solidFill>
                  <a:srgbClr val="FFFF00"/>
                </a:solidFill>
                <a:latin typeface="Times New Roman" panose="02020603050405020304" pitchFamily="18" charset="0"/>
                <a:cs typeface="Times New Roman" panose="02020603050405020304" pitchFamily="18" charset="0"/>
              </a:rPr>
              <a:t>METODOLOGIA</a:t>
            </a:r>
            <a:endParaRPr lang="es-VE" sz="3600" dirty="0">
              <a:solidFill>
                <a:srgbClr val="FFFF00"/>
              </a:solidFill>
              <a:latin typeface="Times New Roman" panose="02020603050405020304" pitchFamily="18" charset="0"/>
              <a:cs typeface="Times New Roman" panose="02020603050405020304" pitchFamily="18" charset="0"/>
            </a:endParaRPr>
          </a:p>
        </p:txBody>
      </p:sp>
      <p:grpSp>
        <p:nvGrpSpPr>
          <p:cNvPr id="10" name="9 Grupo"/>
          <p:cNvGrpSpPr/>
          <p:nvPr/>
        </p:nvGrpSpPr>
        <p:grpSpPr>
          <a:xfrm>
            <a:off x="611560" y="1664432"/>
            <a:ext cx="7704856" cy="4572880"/>
            <a:chOff x="755576" y="944352"/>
            <a:chExt cx="7704856" cy="4572880"/>
          </a:xfrm>
        </p:grpSpPr>
        <p:sp>
          <p:nvSpPr>
            <p:cNvPr id="14" name="1 Título"/>
            <p:cNvSpPr txBox="1">
              <a:spLocks/>
            </p:cNvSpPr>
            <p:nvPr/>
          </p:nvSpPr>
          <p:spPr>
            <a:xfrm>
              <a:off x="2159732" y="944352"/>
              <a:ext cx="5364596" cy="612440"/>
            </a:xfrm>
            <a:prstGeom prst="rect">
              <a:avLst/>
            </a:prstGeom>
            <a:noFill/>
            <a:ln>
              <a:noFill/>
            </a:ln>
            <a:scene3d>
              <a:camera prst="orthographicFront"/>
              <a:lightRig rig="threePt" dir="t"/>
            </a:scene3d>
            <a:sp3d>
              <a:bevelT prst="angle"/>
            </a:sp3d>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algn="ctr"/>
              <a:r>
                <a:rPr lang="es-VE" sz="3200" b="1" dirty="0" smtClean="0">
                  <a:solidFill>
                    <a:srgbClr val="FFFF00"/>
                  </a:solidFill>
                  <a:latin typeface="Times New Roman" pitchFamily="18" charset="0"/>
                  <a:cs typeface="Times New Roman" pitchFamily="18" charset="0"/>
                </a:rPr>
                <a:t>Organización de la comunidad</a:t>
              </a:r>
              <a:endParaRPr lang="es-VE" sz="3200" b="1" dirty="0">
                <a:solidFill>
                  <a:srgbClr val="FFFF00"/>
                </a:solidFill>
                <a:latin typeface="Times New Roman" pitchFamily="18" charset="0"/>
                <a:cs typeface="Times New Roman" pitchFamily="18" charset="0"/>
              </a:endParaRPr>
            </a:p>
          </p:txBody>
        </p:sp>
        <p:graphicFrame>
          <p:nvGraphicFramePr>
            <p:cNvPr id="15" name="14 Diagrama"/>
            <p:cNvGraphicFramePr/>
            <p:nvPr>
              <p:extLst/>
            </p:nvPr>
          </p:nvGraphicFramePr>
          <p:xfrm>
            <a:off x="755576" y="1251496"/>
            <a:ext cx="7704856" cy="4265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Tree>
    <p:extLst>
      <p:ext uri="{BB962C8B-B14F-4D97-AF65-F5344CB8AC3E}">
        <p14:creationId xmlns:p14="http://schemas.microsoft.com/office/powerpoint/2010/main" val="419300144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4788" t="29395" r="12957" b="1991"/>
          <a:stretch/>
        </p:blipFill>
        <p:spPr>
          <a:xfrm>
            <a:off x="174171" y="174171"/>
            <a:ext cx="8817429" cy="6485825"/>
          </a:xfrm>
          <a:prstGeom prst="rect">
            <a:avLst/>
          </a:prstGeom>
          <a:ln w="57150">
            <a:solidFill>
              <a:srgbClr val="FF0000"/>
            </a:solidFill>
          </a:ln>
        </p:spPr>
      </p:pic>
      <p:sp>
        <p:nvSpPr>
          <p:cNvPr id="13" name="12 CuadroTexto"/>
          <p:cNvSpPr txBox="1"/>
          <p:nvPr/>
        </p:nvSpPr>
        <p:spPr>
          <a:xfrm>
            <a:off x="5436096" y="3861048"/>
            <a:ext cx="720080" cy="523220"/>
          </a:xfrm>
          <a:prstGeom prst="rect">
            <a:avLst/>
          </a:prstGeom>
          <a:noFill/>
        </p:spPr>
        <p:txBody>
          <a:bodyPr wrap="square" rtlCol="0">
            <a:spAutoFit/>
          </a:bodyPr>
          <a:lstStyle/>
          <a:p>
            <a:r>
              <a:rPr lang="es-VE" sz="2800" dirty="0" smtClean="0"/>
              <a:t>    X</a:t>
            </a:r>
            <a:endParaRPr lang="es-VE" sz="2800" dirty="0"/>
          </a:p>
        </p:txBody>
      </p:sp>
      <p:sp>
        <p:nvSpPr>
          <p:cNvPr id="14" name="13 CuadroTexto"/>
          <p:cNvSpPr txBox="1"/>
          <p:nvPr/>
        </p:nvSpPr>
        <p:spPr>
          <a:xfrm>
            <a:off x="5436096" y="4547076"/>
            <a:ext cx="720080" cy="523220"/>
          </a:xfrm>
          <a:prstGeom prst="rect">
            <a:avLst/>
          </a:prstGeom>
          <a:noFill/>
        </p:spPr>
        <p:txBody>
          <a:bodyPr wrap="square" rtlCol="0">
            <a:spAutoFit/>
          </a:bodyPr>
          <a:lstStyle/>
          <a:p>
            <a:r>
              <a:rPr lang="es-VE" sz="2800" dirty="0" smtClean="0"/>
              <a:t>    X</a:t>
            </a:r>
            <a:endParaRPr lang="es-VE" sz="2800" dirty="0"/>
          </a:p>
        </p:txBody>
      </p:sp>
      <p:sp>
        <p:nvSpPr>
          <p:cNvPr id="15" name="14 CuadroTexto"/>
          <p:cNvSpPr txBox="1"/>
          <p:nvPr/>
        </p:nvSpPr>
        <p:spPr>
          <a:xfrm>
            <a:off x="7253311" y="5221514"/>
            <a:ext cx="740431" cy="529938"/>
          </a:xfrm>
          <a:prstGeom prst="rect">
            <a:avLst/>
          </a:prstGeom>
          <a:noFill/>
        </p:spPr>
        <p:txBody>
          <a:bodyPr wrap="square" rtlCol="0">
            <a:spAutoFit/>
          </a:bodyPr>
          <a:lstStyle/>
          <a:p>
            <a:r>
              <a:rPr lang="es-VE" sz="2800" dirty="0" smtClean="0"/>
              <a:t>    X</a:t>
            </a:r>
            <a:endParaRPr lang="es-VE" sz="2800" dirty="0"/>
          </a:p>
        </p:txBody>
      </p:sp>
      <p:sp>
        <p:nvSpPr>
          <p:cNvPr id="16" name="15 CuadroTexto"/>
          <p:cNvSpPr txBox="1"/>
          <p:nvPr/>
        </p:nvSpPr>
        <p:spPr>
          <a:xfrm>
            <a:off x="6516216" y="6005452"/>
            <a:ext cx="720080" cy="523220"/>
          </a:xfrm>
          <a:prstGeom prst="rect">
            <a:avLst/>
          </a:prstGeom>
          <a:noFill/>
        </p:spPr>
        <p:txBody>
          <a:bodyPr wrap="square" rtlCol="0">
            <a:spAutoFit/>
          </a:bodyPr>
          <a:lstStyle/>
          <a:p>
            <a:r>
              <a:rPr lang="es-VE" sz="2800" dirty="0" smtClean="0"/>
              <a:t>    X</a:t>
            </a:r>
            <a:endParaRPr lang="es-VE" sz="2800" dirty="0"/>
          </a:p>
        </p:txBody>
      </p:sp>
      <p:sp>
        <p:nvSpPr>
          <p:cNvPr id="9" name="8 CuadroTexto"/>
          <p:cNvSpPr txBox="1"/>
          <p:nvPr/>
        </p:nvSpPr>
        <p:spPr>
          <a:xfrm>
            <a:off x="5626576" y="580038"/>
            <a:ext cx="504056" cy="369332"/>
          </a:xfrm>
          <a:prstGeom prst="rect">
            <a:avLst/>
          </a:prstGeom>
          <a:noFill/>
        </p:spPr>
        <p:txBody>
          <a:bodyPr wrap="square" rtlCol="0">
            <a:spAutoFit/>
          </a:bodyPr>
          <a:lstStyle/>
          <a:p>
            <a:r>
              <a:rPr lang="es-VE" dirty="0" smtClean="0"/>
              <a:t>  SI</a:t>
            </a:r>
            <a:endParaRPr lang="es-VE" dirty="0"/>
          </a:p>
        </p:txBody>
      </p:sp>
      <p:sp>
        <p:nvSpPr>
          <p:cNvPr id="17" name="16 CuadroTexto"/>
          <p:cNvSpPr txBox="1"/>
          <p:nvPr/>
        </p:nvSpPr>
        <p:spPr>
          <a:xfrm>
            <a:off x="6732240" y="580956"/>
            <a:ext cx="504056" cy="369332"/>
          </a:xfrm>
          <a:prstGeom prst="rect">
            <a:avLst/>
          </a:prstGeom>
          <a:noFill/>
        </p:spPr>
        <p:txBody>
          <a:bodyPr wrap="square" rtlCol="0">
            <a:spAutoFit/>
          </a:bodyPr>
          <a:lstStyle/>
          <a:p>
            <a:r>
              <a:rPr lang="es-VE" dirty="0" smtClean="0"/>
              <a:t>NO</a:t>
            </a:r>
            <a:endParaRPr lang="es-VE" dirty="0"/>
          </a:p>
        </p:txBody>
      </p:sp>
      <p:sp>
        <p:nvSpPr>
          <p:cNvPr id="18" name="17 CuadroTexto"/>
          <p:cNvSpPr txBox="1"/>
          <p:nvPr/>
        </p:nvSpPr>
        <p:spPr>
          <a:xfrm>
            <a:off x="7380312" y="612354"/>
            <a:ext cx="720080" cy="369332"/>
          </a:xfrm>
          <a:prstGeom prst="rect">
            <a:avLst/>
          </a:prstGeom>
          <a:noFill/>
        </p:spPr>
        <p:txBody>
          <a:bodyPr wrap="square" rtlCol="0">
            <a:spAutoFit/>
          </a:bodyPr>
          <a:lstStyle/>
          <a:p>
            <a:r>
              <a:rPr lang="es-VE" dirty="0" smtClean="0"/>
              <a:t>N/A</a:t>
            </a:r>
            <a:endParaRPr lang="es-VE" dirty="0"/>
          </a:p>
        </p:txBody>
      </p:sp>
      <p:sp>
        <p:nvSpPr>
          <p:cNvPr id="19" name="18 CuadroTexto"/>
          <p:cNvSpPr txBox="1"/>
          <p:nvPr/>
        </p:nvSpPr>
        <p:spPr>
          <a:xfrm>
            <a:off x="6534564" y="1645816"/>
            <a:ext cx="720080" cy="523220"/>
          </a:xfrm>
          <a:prstGeom prst="rect">
            <a:avLst/>
          </a:prstGeom>
          <a:noFill/>
        </p:spPr>
        <p:txBody>
          <a:bodyPr wrap="square" rtlCol="0">
            <a:spAutoFit/>
          </a:bodyPr>
          <a:lstStyle/>
          <a:p>
            <a:r>
              <a:rPr lang="es-VE" sz="2800" dirty="0" smtClean="0"/>
              <a:t>    X</a:t>
            </a:r>
            <a:endParaRPr lang="es-VE" sz="2800" dirty="0"/>
          </a:p>
        </p:txBody>
      </p:sp>
      <p:sp>
        <p:nvSpPr>
          <p:cNvPr id="20" name="19 CuadroTexto"/>
          <p:cNvSpPr txBox="1"/>
          <p:nvPr/>
        </p:nvSpPr>
        <p:spPr>
          <a:xfrm>
            <a:off x="5495056" y="1056472"/>
            <a:ext cx="720080" cy="523220"/>
          </a:xfrm>
          <a:prstGeom prst="rect">
            <a:avLst/>
          </a:prstGeom>
          <a:noFill/>
        </p:spPr>
        <p:txBody>
          <a:bodyPr wrap="square" rtlCol="0">
            <a:spAutoFit/>
          </a:bodyPr>
          <a:lstStyle/>
          <a:p>
            <a:r>
              <a:rPr lang="es-VE" sz="2800" dirty="0" smtClean="0"/>
              <a:t>    X</a:t>
            </a:r>
            <a:endParaRPr lang="es-VE" sz="2800" dirty="0"/>
          </a:p>
        </p:txBody>
      </p:sp>
      <p:sp>
        <p:nvSpPr>
          <p:cNvPr id="21" name="20 CuadroTexto"/>
          <p:cNvSpPr txBox="1"/>
          <p:nvPr/>
        </p:nvSpPr>
        <p:spPr>
          <a:xfrm>
            <a:off x="5483656" y="2564904"/>
            <a:ext cx="720080" cy="523220"/>
          </a:xfrm>
          <a:prstGeom prst="rect">
            <a:avLst/>
          </a:prstGeom>
          <a:noFill/>
        </p:spPr>
        <p:txBody>
          <a:bodyPr wrap="square" rtlCol="0">
            <a:spAutoFit/>
          </a:bodyPr>
          <a:lstStyle/>
          <a:p>
            <a:r>
              <a:rPr lang="es-VE" sz="2800" dirty="0" smtClean="0"/>
              <a:t>    X</a:t>
            </a:r>
            <a:endParaRPr lang="es-VE" sz="2800" dirty="0"/>
          </a:p>
        </p:txBody>
      </p:sp>
      <p:sp>
        <p:nvSpPr>
          <p:cNvPr id="2" name="CuadroTexto 1"/>
          <p:cNvSpPr txBox="1"/>
          <p:nvPr/>
        </p:nvSpPr>
        <p:spPr>
          <a:xfrm>
            <a:off x="7109295" y="2294932"/>
            <a:ext cx="1515819" cy="584775"/>
          </a:xfrm>
          <a:prstGeom prst="rect">
            <a:avLst/>
          </a:prstGeom>
          <a:noFill/>
        </p:spPr>
        <p:txBody>
          <a:bodyPr wrap="square" rtlCol="0">
            <a:spAutoFit/>
          </a:bodyPr>
          <a:lstStyle/>
          <a:p>
            <a:r>
              <a:rPr lang="es-VE" sz="3200" b="1" dirty="0" smtClean="0">
                <a:effectLst>
                  <a:outerShdw blurRad="38100" dist="38100" dir="2700000" algn="tl">
                    <a:srgbClr val="000000">
                      <a:alpha val="43137"/>
                    </a:srgbClr>
                  </a:outerShdw>
                </a:effectLst>
              </a:rPr>
              <a:t>RR</a:t>
            </a:r>
            <a:r>
              <a:rPr lang="es-VE" sz="3200" b="1" dirty="0" smtClean="0">
                <a:effectLst>
                  <a:outerShdw blurRad="38100" dist="38100" dir="2700000" algn="tl">
                    <a:srgbClr val="000000">
                      <a:alpha val="43137"/>
                    </a:srgbClr>
                  </a:outerShdw>
                </a:effectLst>
              </a:rPr>
              <a:t>= 4.5</a:t>
            </a:r>
            <a:endParaRPr lang="es-VE"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1660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549966974"/>
              </p:ext>
            </p:extLst>
          </p:nvPr>
        </p:nvGraphicFramePr>
        <p:xfrm>
          <a:off x="501650" y="1698625"/>
          <a:ext cx="8123464" cy="47058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a:spLocks noGrp="1"/>
          </p:cNvSpPr>
          <p:nvPr>
            <p:ph type="title"/>
          </p:nvPr>
        </p:nvSpPr>
        <p:spPr/>
        <p:txBody>
          <a:bodyPr/>
          <a:lstStyle/>
          <a:p>
            <a:pPr algn="ctr"/>
            <a:r>
              <a:rPr lang="es-VE" b="1" dirty="0" smtClean="0">
                <a:solidFill>
                  <a:srgbClr val="FFFF00"/>
                </a:solidFill>
                <a:latin typeface="Cambria" panose="02040503050406030204" pitchFamily="18" charset="0"/>
              </a:rPr>
              <a:t>APORTES</a:t>
            </a:r>
            <a:endParaRPr lang="es-VE" b="1" dirty="0">
              <a:solidFill>
                <a:srgbClr val="FFFF00"/>
              </a:solidFill>
              <a:latin typeface="Cambria" panose="02040503050406030204" pitchFamily="18" charset="0"/>
            </a:endParaRPr>
          </a:p>
        </p:txBody>
      </p:sp>
    </p:spTree>
    <p:extLst>
      <p:ext uri="{BB962C8B-B14F-4D97-AF65-F5344CB8AC3E}">
        <p14:creationId xmlns:p14="http://schemas.microsoft.com/office/powerpoint/2010/main" val="168455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59EBB28C-539F-4CEB-98F4-DD14FF30AC9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99E827B2-7851-42C6-8C4F-A08FD8346A3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65AC3966-AE00-432A-B98C-DE00BCD3DA5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5D7CE441-869B-47ED-B245-F4AFD2F13CB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9144000" cy="3766457"/>
          </a:xfrm>
          <a:prstGeom prst="rect">
            <a:avLst/>
          </a:prstGeom>
        </p:spPr>
      </p:pic>
      <p:pic>
        <p:nvPicPr>
          <p:cNvPr id="5" name="Imagen 4"/>
          <p:cNvPicPr>
            <a:picLocks noChangeAspect="1"/>
          </p:cNvPicPr>
          <p:nvPr/>
        </p:nvPicPr>
        <p:blipFill>
          <a:blip r:embed="rId3"/>
          <a:stretch>
            <a:fillRect/>
          </a:stretch>
        </p:blipFill>
        <p:spPr>
          <a:xfrm>
            <a:off x="0" y="3494314"/>
            <a:ext cx="9144000" cy="3363686"/>
          </a:xfrm>
          <a:prstGeom prst="rect">
            <a:avLst/>
          </a:prstGeom>
        </p:spPr>
      </p:pic>
      <p:sp>
        <p:nvSpPr>
          <p:cNvPr id="6" name="Rectángulo 5"/>
          <p:cNvSpPr/>
          <p:nvPr/>
        </p:nvSpPr>
        <p:spPr>
          <a:xfrm>
            <a:off x="100742" y="5761335"/>
            <a:ext cx="4116512" cy="110799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6600" b="1" dirty="0" smtClean="0">
                <a:ln/>
                <a:solidFill>
                  <a:schemeClr val="accent4"/>
                </a:solidFill>
              </a:rPr>
              <a:t>GRACIAS!!!</a:t>
            </a:r>
            <a:endParaRPr lang="es-ES" sz="6600" b="1" cap="none" spc="0" dirty="0">
              <a:ln/>
              <a:solidFill>
                <a:schemeClr val="accent4"/>
              </a:solidFill>
              <a:effectLst/>
            </a:endParaRPr>
          </a:p>
        </p:txBody>
      </p:sp>
    </p:spTree>
    <p:extLst>
      <p:ext uri="{BB962C8B-B14F-4D97-AF65-F5344CB8AC3E}">
        <p14:creationId xmlns:p14="http://schemas.microsoft.com/office/powerpoint/2010/main" val="91550216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Grupo"/>
          <p:cNvGrpSpPr/>
          <p:nvPr/>
        </p:nvGrpSpPr>
        <p:grpSpPr>
          <a:xfrm>
            <a:off x="0" y="6165304"/>
            <a:ext cx="9144000" cy="637039"/>
            <a:chOff x="0" y="5991671"/>
            <a:chExt cx="9144000" cy="637039"/>
          </a:xfrm>
        </p:grpSpPr>
        <p:sp>
          <p:nvSpPr>
            <p:cNvPr id="8" name="7 CuadroTexto"/>
            <p:cNvSpPr txBox="1"/>
            <p:nvPr/>
          </p:nvSpPr>
          <p:spPr>
            <a:xfrm>
              <a:off x="0" y="6351711"/>
              <a:ext cx="9144000" cy="276999"/>
            </a:xfrm>
            <a:prstGeom prst="rect">
              <a:avLst/>
            </a:prstGeom>
            <a:noFill/>
          </p:spPr>
          <p:txBody>
            <a:bodyPr wrap="square" rtlCol="0">
              <a:spAutoFit/>
            </a:bodyPr>
            <a:lstStyle/>
            <a:p>
              <a:pPr algn="ctr"/>
              <a:r>
                <a:rPr lang="es-VE" sz="12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Dawber</a:t>
              </a:r>
              <a:r>
                <a:rPr lang="es-VE" sz="12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T. 1980. </a:t>
              </a:r>
              <a:r>
                <a:rPr lang="es-VE" sz="12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The</a:t>
              </a:r>
              <a:r>
                <a:rPr lang="es-VE" sz="12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a:t>
              </a:r>
              <a:r>
                <a:rPr lang="es-VE" sz="12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Framingham</a:t>
              </a:r>
              <a:r>
                <a:rPr lang="es-VE" sz="12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a:t>
              </a:r>
              <a:r>
                <a:rPr lang="es-VE" sz="1200" dirty="0" err="1">
                  <a:solidFill>
                    <a:srgbClr val="FFFFFF"/>
                  </a:solidFill>
                  <a:latin typeface="Times New Roman" panose="02020603050405020304" pitchFamily="18" charset="0"/>
                  <a:ea typeface="Tahoma" panose="020B0604030504040204" pitchFamily="34" charset="0"/>
                  <a:cs typeface="Times New Roman" panose="02020603050405020304" pitchFamily="18" charset="0"/>
                </a:rPr>
                <a:t>s</a:t>
              </a:r>
              <a:r>
                <a:rPr lang="es-VE" sz="12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tudy</a:t>
              </a:r>
              <a:r>
                <a:rPr lang="es-VE" sz="12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a:t>
              </a:r>
              <a:r>
                <a:rPr lang="es-VE" sz="12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the</a:t>
              </a:r>
              <a:r>
                <a:rPr lang="es-VE" sz="12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a:t>
              </a:r>
              <a:r>
                <a:rPr lang="es-VE" sz="12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Epidemiology</a:t>
              </a:r>
              <a:r>
                <a:rPr lang="es-VE" sz="12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of </a:t>
              </a:r>
              <a:r>
                <a:rPr lang="es-VE" sz="12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Atherosclerotic</a:t>
              </a:r>
              <a:r>
                <a:rPr lang="es-VE" sz="12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a:t>
              </a:r>
              <a:r>
                <a:rPr lang="es-VE" sz="12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Disease</a:t>
              </a:r>
              <a:r>
                <a:rPr lang="es-VE" sz="12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a:t>
              </a:r>
              <a:r>
                <a:rPr lang="es-VE" sz="12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United</a:t>
              </a:r>
              <a:r>
                <a:rPr lang="es-VE" sz="12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a:t>
              </a:r>
              <a:r>
                <a:rPr lang="es-VE" sz="12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States</a:t>
              </a:r>
              <a:r>
                <a:rPr lang="es-VE" sz="12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of </a:t>
              </a:r>
              <a:r>
                <a:rPr lang="es-VE" sz="12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America</a:t>
              </a:r>
              <a:r>
                <a:rPr lang="es-VE" sz="12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Page 1-222</a:t>
              </a:r>
            </a:p>
          </p:txBody>
        </p:sp>
        <p:sp>
          <p:nvSpPr>
            <p:cNvPr id="9" name="8 Rectángulo"/>
            <p:cNvSpPr/>
            <p:nvPr/>
          </p:nvSpPr>
          <p:spPr>
            <a:xfrm>
              <a:off x="35496" y="5991671"/>
              <a:ext cx="9075898" cy="461665"/>
            </a:xfrm>
            <a:prstGeom prst="rect">
              <a:avLst/>
            </a:prstGeom>
            <a:noFill/>
          </p:spPr>
          <p:txBody>
            <a:bodyPr wrap="square">
              <a:spAutoFit/>
            </a:bodyPr>
            <a:lstStyle/>
            <a:p>
              <a:pPr algn="ctr"/>
              <a:r>
                <a:rPr lang="es-VE" sz="1200" dirty="0" err="1" smtClean="0">
                  <a:solidFill>
                    <a:srgbClr val="FFFFFF"/>
                  </a:solidFill>
                  <a:latin typeface="Times New Roman" panose="02020603050405020304" pitchFamily="18" charset="0"/>
                  <a:cs typeface="Times New Roman" panose="02020603050405020304" pitchFamily="18" charset="0"/>
                </a:rPr>
                <a:t>O’Donnella</a:t>
              </a:r>
              <a:r>
                <a:rPr lang="es-VE" sz="1200" dirty="0" smtClean="0">
                  <a:solidFill>
                    <a:srgbClr val="FFFFFF"/>
                  </a:solidFill>
                  <a:latin typeface="Times New Roman" panose="02020603050405020304" pitchFamily="18" charset="0"/>
                  <a:cs typeface="Times New Roman" panose="02020603050405020304" pitchFamily="18" charset="0"/>
                </a:rPr>
                <a:t> and </a:t>
              </a:r>
              <a:r>
                <a:rPr lang="es-VE" sz="1200" dirty="0" err="1" smtClean="0">
                  <a:solidFill>
                    <a:srgbClr val="FFFFFF"/>
                  </a:solidFill>
                  <a:latin typeface="Times New Roman" panose="02020603050405020304" pitchFamily="18" charset="0"/>
                  <a:cs typeface="Times New Roman" panose="02020603050405020304" pitchFamily="18" charset="0"/>
                </a:rPr>
                <a:t>Elosuac</a:t>
              </a:r>
              <a:r>
                <a:rPr lang="es-VE" sz="1200" dirty="0" smtClean="0">
                  <a:solidFill>
                    <a:srgbClr val="FFFFFF"/>
                  </a:solidFill>
                  <a:latin typeface="Times New Roman" panose="02020603050405020304" pitchFamily="18" charset="0"/>
                  <a:cs typeface="Times New Roman" panose="02020603050405020304" pitchFamily="18" charset="0"/>
                </a:rPr>
                <a:t>.  2008. Cardiovascular </a:t>
              </a:r>
              <a:r>
                <a:rPr lang="es-VE" sz="1200" dirty="0" err="1" smtClean="0">
                  <a:solidFill>
                    <a:srgbClr val="FFFFFF"/>
                  </a:solidFill>
                  <a:latin typeface="Times New Roman" panose="02020603050405020304" pitchFamily="18" charset="0"/>
                  <a:cs typeface="Times New Roman" panose="02020603050405020304" pitchFamily="18" charset="0"/>
                </a:rPr>
                <a:t>Risk</a:t>
              </a:r>
              <a:r>
                <a:rPr lang="es-VE" sz="1200" dirty="0" smtClean="0">
                  <a:solidFill>
                    <a:srgbClr val="FFFFFF"/>
                  </a:solidFill>
                  <a:latin typeface="Times New Roman" panose="02020603050405020304" pitchFamily="18" charset="0"/>
                  <a:cs typeface="Times New Roman" panose="02020603050405020304" pitchFamily="18" charset="0"/>
                </a:rPr>
                <a:t> </a:t>
              </a:r>
              <a:r>
                <a:rPr lang="es-VE" sz="1200" dirty="0" err="1" smtClean="0">
                  <a:solidFill>
                    <a:srgbClr val="FFFFFF"/>
                  </a:solidFill>
                  <a:latin typeface="Times New Roman" panose="02020603050405020304" pitchFamily="18" charset="0"/>
                  <a:cs typeface="Times New Roman" panose="02020603050405020304" pitchFamily="18" charset="0"/>
                </a:rPr>
                <a:t>Factors</a:t>
              </a:r>
              <a:r>
                <a:rPr lang="es-VE" sz="1200" dirty="0" smtClean="0">
                  <a:solidFill>
                    <a:srgbClr val="FFFFFF"/>
                  </a:solidFill>
                  <a:latin typeface="Times New Roman" panose="02020603050405020304" pitchFamily="18" charset="0"/>
                  <a:cs typeface="Times New Roman" panose="02020603050405020304" pitchFamily="18" charset="0"/>
                </a:rPr>
                <a:t>. </a:t>
              </a:r>
              <a:r>
                <a:rPr lang="es-VE" sz="1200" dirty="0" err="1" smtClean="0">
                  <a:solidFill>
                    <a:srgbClr val="FFFFFF"/>
                  </a:solidFill>
                  <a:latin typeface="Times New Roman" panose="02020603050405020304" pitchFamily="18" charset="0"/>
                  <a:cs typeface="Times New Roman" panose="02020603050405020304" pitchFamily="18" charset="0"/>
                </a:rPr>
                <a:t>Insights</a:t>
              </a:r>
              <a:r>
                <a:rPr lang="es-VE" sz="1200" dirty="0" smtClean="0">
                  <a:solidFill>
                    <a:srgbClr val="FFFFFF"/>
                  </a:solidFill>
                  <a:latin typeface="Times New Roman" panose="02020603050405020304" pitchFamily="18" charset="0"/>
                  <a:cs typeface="Times New Roman" panose="02020603050405020304" pitchFamily="18" charset="0"/>
                </a:rPr>
                <a:t> </a:t>
              </a:r>
              <a:r>
                <a:rPr lang="es-VE" sz="1200" dirty="0" err="1" smtClean="0">
                  <a:solidFill>
                    <a:srgbClr val="FFFFFF"/>
                  </a:solidFill>
                  <a:latin typeface="Times New Roman" panose="02020603050405020304" pitchFamily="18" charset="0"/>
                  <a:cs typeface="Times New Roman" panose="02020603050405020304" pitchFamily="18" charset="0"/>
                </a:rPr>
                <a:t>from</a:t>
              </a:r>
              <a:r>
                <a:rPr lang="es-VE" sz="1200" dirty="0" smtClean="0">
                  <a:solidFill>
                    <a:srgbClr val="FFFFFF"/>
                  </a:solidFill>
                  <a:latin typeface="Times New Roman" panose="02020603050405020304" pitchFamily="18" charset="0"/>
                  <a:cs typeface="Times New Roman" panose="02020603050405020304" pitchFamily="18" charset="0"/>
                </a:rPr>
                <a:t> </a:t>
              </a:r>
              <a:r>
                <a:rPr lang="es-VE" sz="1200" dirty="0" err="1" smtClean="0">
                  <a:solidFill>
                    <a:srgbClr val="FFFFFF"/>
                  </a:solidFill>
                  <a:latin typeface="Times New Roman" panose="02020603050405020304" pitchFamily="18" charset="0"/>
                  <a:cs typeface="Times New Roman" panose="02020603050405020304" pitchFamily="18" charset="0"/>
                </a:rPr>
                <a:t>Framingham</a:t>
              </a:r>
              <a:r>
                <a:rPr lang="es-VE" sz="1200" dirty="0" smtClean="0">
                  <a:solidFill>
                    <a:srgbClr val="FFFFFF"/>
                  </a:solidFill>
                  <a:latin typeface="Times New Roman" panose="02020603050405020304" pitchFamily="18" charset="0"/>
                  <a:cs typeface="Times New Roman" panose="02020603050405020304" pitchFamily="18" charset="0"/>
                </a:rPr>
                <a:t> </a:t>
              </a:r>
              <a:r>
                <a:rPr lang="es-VE" sz="1200" dirty="0" err="1" smtClean="0">
                  <a:solidFill>
                    <a:srgbClr val="FFFFFF"/>
                  </a:solidFill>
                  <a:latin typeface="Times New Roman" panose="02020603050405020304" pitchFamily="18" charset="0"/>
                  <a:cs typeface="Times New Roman" panose="02020603050405020304" pitchFamily="18" charset="0"/>
                </a:rPr>
                <a:t>Heart</a:t>
              </a:r>
              <a:r>
                <a:rPr lang="es-VE" sz="1200" dirty="0" smtClean="0">
                  <a:solidFill>
                    <a:srgbClr val="FFFFFF"/>
                  </a:solidFill>
                  <a:latin typeface="Times New Roman" panose="02020603050405020304" pitchFamily="18" charset="0"/>
                  <a:cs typeface="Times New Roman" panose="02020603050405020304" pitchFamily="18" charset="0"/>
                </a:rPr>
                <a:t> </a:t>
              </a:r>
              <a:r>
                <a:rPr lang="es-VE" sz="1200" dirty="0" err="1" smtClean="0">
                  <a:solidFill>
                    <a:srgbClr val="FFFFFF"/>
                  </a:solidFill>
                  <a:latin typeface="Times New Roman" panose="02020603050405020304" pitchFamily="18" charset="0"/>
                  <a:cs typeface="Times New Roman" panose="02020603050405020304" pitchFamily="18" charset="0"/>
                </a:rPr>
                <a:t>Study</a:t>
              </a:r>
              <a:r>
                <a:rPr lang="es-VE" sz="1200" dirty="0" smtClean="0">
                  <a:solidFill>
                    <a:srgbClr val="FFFFFF"/>
                  </a:solidFill>
                  <a:latin typeface="Times New Roman" panose="02020603050405020304" pitchFamily="18" charset="0"/>
                  <a:cs typeface="Times New Roman" panose="02020603050405020304" pitchFamily="18" charset="0"/>
                </a:rPr>
                <a:t>. </a:t>
              </a:r>
              <a:r>
                <a:rPr lang="es-VE" sz="1200" i="1" dirty="0" err="1" smtClean="0">
                  <a:solidFill>
                    <a:prstClr val="white"/>
                  </a:solidFill>
                  <a:latin typeface="Times New Roman" panose="02020603050405020304" pitchFamily="18" charset="0"/>
                  <a:cs typeface="Times New Roman" panose="02020603050405020304" pitchFamily="18" charset="0"/>
                </a:rPr>
                <a:t>Rev</a:t>
              </a:r>
              <a:r>
                <a:rPr lang="es-VE" sz="1200" i="1" dirty="0" smtClean="0">
                  <a:solidFill>
                    <a:prstClr val="white"/>
                  </a:solidFill>
                  <a:latin typeface="Times New Roman" panose="02020603050405020304" pitchFamily="18" charset="0"/>
                  <a:cs typeface="Times New Roman" panose="02020603050405020304" pitchFamily="18" charset="0"/>
                </a:rPr>
                <a:t> </a:t>
              </a:r>
              <a:r>
                <a:rPr lang="es-VE" sz="1200" i="1" dirty="0" err="1" smtClean="0">
                  <a:solidFill>
                    <a:prstClr val="white"/>
                  </a:solidFill>
                  <a:latin typeface="Times New Roman" panose="02020603050405020304" pitchFamily="18" charset="0"/>
                  <a:cs typeface="Times New Roman" panose="02020603050405020304" pitchFamily="18" charset="0"/>
                </a:rPr>
                <a:t>Esp</a:t>
              </a:r>
              <a:r>
                <a:rPr lang="es-VE" sz="1200" i="1" dirty="0" smtClean="0">
                  <a:solidFill>
                    <a:prstClr val="white"/>
                  </a:solidFill>
                  <a:latin typeface="Times New Roman" panose="02020603050405020304" pitchFamily="18" charset="0"/>
                  <a:cs typeface="Times New Roman" panose="02020603050405020304" pitchFamily="18" charset="0"/>
                </a:rPr>
                <a:t> </a:t>
              </a:r>
              <a:r>
                <a:rPr lang="es-VE" sz="1200" i="1" dirty="0" err="1" smtClean="0">
                  <a:solidFill>
                    <a:prstClr val="white"/>
                  </a:solidFill>
                  <a:latin typeface="Times New Roman" panose="02020603050405020304" pitchFamily="18" charset="0"/>
                  <a:cs typeface="Times New Roman" panose="02020603050405020304" pitchFamily="18" charset="0"/>
                </a:rPr>
                <a:t>Cardiol</a:t>
              </a:r>
              <a:r>
                <a:rPr lang="es-VE" sz="1200" dirty="0" smtClean="0">
                  <a:solidFill>
                    <a:prstClr val="white"/>
                  </a:solidFill>
                  <a:latin typeface="Times New Roman" panose="02020603050405020304" pitchFamily="18" charset="0"/>
                  <a:cs typeface="Times New Roman" panose="02020603050405020304" pitchFamily="18" charset="0"/>
                </a:rPr>
                <a:t>. 61(3):299-310</a:t>
              </a:r>
            </a:p>
            <a:p>
              <a:pPr algn="ctr"/>
              <a:r>
                <a:rPr lang="es-VE" sz="1200" dirty="0" smtClean="0">
                  <a:solidFill>
                    <a:prstClr val="white"/>
                  </a:solidFill>
                  <a:latin typeface="Times New Roman" panose="02020603050405020304" pitchFamily="18" charset="0"/>
                  <a:cs typeface="Times New Roman" panose="02020603050405020304" pitchFamily="18" charset="0"/>
                </a:rPr>
                <a:t>Wilson et al. 1998. </a:t>
              </a:r>
              <a:r>
                <a:rPr lang="es-VE" sz="1200" dirty="0" err="1" smtClean="0">
                  <a:solidFill>
                    <a:prstClr val="white"/>
                  </a:solidFill>
                  <a:latin typeface="Times New Roman" panose="02020603050405020304" pitchFamily="18" charset="0"/>
                  <a:cs typeface="Times New Roman" panose="02020603050405020304" pitchFamily="18" charset="0"/>
                </a:rPr>
                <a:t>Prediction</a:t>
              </a:r>
              <a:r>
                <a:rPr lang="es-VE" sz="1200" dirty="0" smtClean="0">
                  <a:solidFill>
                    <a:prstClr val="white"/>
                  </a:solidFill>
                  <a:latin typeface="Times New Roman" panose="02020603050405020304" pitchFamily="18" charset="0"/>
                  <a:cs typeface="Times New Roman" panose="02020603050405020304" pitchFamily="18" charset="0"/>
                </a:rPr>
                <a:t> of </a:t>
              </a:r>
              <a:r>
                <a:rPr lang="es-VE" sz="1200" dirty="0" err="1" smtClean="0">
                  <a:solidFill>
                    <a:prstClr val="white"/>
                  </a:solidFill>
                  <a:latin typeface="Times New Roman" panose="02020603050405020304" pitchFamily="18" charset="0"/>
                  <a:cs typeface="Times New Roman" panose="02020603050405020304" pitchFamily="18" charset="0"/>
                </a:rPr>
                <a:t>Coronary</a:t>
              </a:r>
              <a:r>
                <a:rPr lang="es-VE" sz="1200" dirty="0" smtClean="0">
                  <a:solidFill>
                    <a:prstClr val="white"/>
                  </a:solidFill>
                  <a:latin typeface="Times New Roman" panose="02020603050405020304" pitchFamily="18" charset="0"/>
                  <a:cs typeface="Times New Roman" panose="02020603050405020304" pitchFamily="18" charset="0"/>
                </a:rPr>
                <a:t> </a:t>
              </a:r>
              <a:r>
                <a:rPr lang="es-VE" sz="1200" dirty="0" err="1" smtClean="0">
                  <a:solidFill>
                    <a:prstClr val="white"/>
                  </a:solidFill>
                  <a:latin typeface="Times New Roman" panose="02020603050405020304" pitchFamily="18" charset="0"/>
                  <a:cs typeface="Times New Roman" panose="02020603050405020304" pitchFamily="18" charset="0"/>
                </a:rPr>
                <a:t>Heart</a:t>
              </a:r>
              <a:r>
                <a:rPr lang="es-VE" sz="1200" dirty="0" smtClean="0">
                  <a:solidFill>
                    <a:prstClr val="white"/>
                  </a:solidFill>
                  <a:latin typeface="Times New Roman" panose="02020603050405020304" pitchFamily="18" charset="0"/>
                  <a:cs typeface="Times New Roman" panose="02020603050405020304" pitchFamily="18" charset="0"/>
                </a:rPr>
                <a:t> </a:t>
              </a:r>
              <a:r>
                <a:rPr lang="es-VE" sz="1200" dirty="0" err="1" smtClean="0">
                  <a:solidFill>
                    <a:prstClr val="white"/>
                  </a:solidFill>
                  <a:latin typeface="Times New Roman" panose="02020603050405020304" pitchFamily="18" charset="0"/>
                  <a:cs typeface="Times New Roman" panose="02020603050405020304" pitchFamily="18" charset="0"/>
                </a:rPr>
                <a:t>Disease</a:t>
              </a:r>
              <a:r>
                <a:rPr lang="es-VE" sz="1200" dirty="0" smtClean="0">
                  <a:solidFill>
                    <a:prstClr val="white"/>
                  </a:solidFill>
                  <a:latin typeface="Times New Roman" panose="02020603050405020304" pitchFamily="18" charset="0"/>
                  <a:cs typeface="Times New Roman" panose="02020603050405020304" pitchFamily="18" charset="0"/>
                </a:rPr>
                <a:t> </a:t>
              </a:r>
              <a:r>
                <a:rPr lang="es-VE" sz="1200" dirty="0" err="1" smtClean="0">
                  <a:solidFill>
                    <a:prstClr val="white"/>
                  </a:solidFill>
                  <a:latin typeface="Times New Roman" panose="02020603050405020304" pitchFamily="18" charset="0"/>
                  <a:cs typeface="Times New Roman" panose="02020603050405020304" pitchFamily="18" charset="0"/>
                </a:rPr>
                <a:t>Using</a:t>
              </a:r>
              <a:r>
                <a:rPr lang="es-VE" sz="1200" dirty="0" smtClean="0">
                  <a:solidFill>
                    <a:prstClr val="white"/>
                  </a:solidFill>
                  <a:latin typeface="Times New Roman" panose="02020603050405020304" pitchFamily="18" charset="0"/>
                  <a:cs typeface="Times New Roman" panose="02020603050405020304" pitchFamily="18" charset="0"/>
                </a:rPr>
                <a:t> </a:t>
              </a:r>
              <a:r>
                <a:rPr lang="es-VE" sz="1200" dirty="0" err="1" smtClean="0">
                  <a:solidFill>
                    <a:prstClr val="white"/>
                  </a:solidFill>
                  <a:latin typeface="Times New Roman" panose="02020603050405020304" pitchFamily="18" charset="0"/>
                  <a:cs typeface="Times New Roman" panose="02020603050405020304" pitchFamily="18" charset="0"/>
                </a:rPr>
                <a:t>Risk</a:t>
              </a:r>
              <a:r>
                <a:rPr lang="es-VE" sz="1200" dirty="0" smtClean="0">
                  <a:solidFill>
                    <a:prstClr val="white"/>
                  </a:solidFill>
                  <a:latin typeface="Times New Roman" panose="02020603050405020304" pitchFamily="18" charset="0"/>
                  <a:cs typeface="Times New Roman" panose="02020603050405020304" pitchFamily="18" charset="0"/>
                </a:rPr>
                <a:t> Factor </a:t>
              </a:r>
              <a:r>
                <a:rPr lang="es-VE" sz="1200" dirty="0" err="1" smtClean="0">
                  <a:solidFill>
                    <a:prstClr val="white"/>
                  </a:solidFill>
                  <a:latin typeface="Times New Roman" panose="02020603050405020304" pitchFamily="18" charset="0"/>
                  <a:cs typeface="Times New Roman" panose="02020603050405020304" pitchFamily="18" charset="0"/>
                </a:rPr>
                <a:t>Categories</a:t>
              </a:r>
              <a:r>
                <a:rPr lang="es-VE" sz="1200" i="1" dirty="0" smtClean="0">
                  <a:solidFill>
                    <a:prstClr val="white"/>
                  </a:solidFill>
                  <a:latin typeface="Times New Roman" panose="02020603050405020304" pitchFamily="18" charset="0"/>
                  <a:cs typeface="Times New Roman" panose="02020603050405020304" pitchFamily="18" charset="0"/>
                </a:rPr>
                <a:t>. </a:t>
              </a:r>
              <a:r>
                <a:rPr lang="es-VE" sz="1200" i="1" dirty="0" err="1" smtClean="0">
                  <a:solidFill>
                    <a:prstClr val="white"/>
                  </a:solidFill>
                  <a:latin typeface="Times New Roman" panose="02020603050405020304" pitchFamily="18" charset="0"/>
                  <a:cs typeface="Times New Roman" panose="02020603050405020304" pitchFamily="18" charset="0"/>
                </a:rPr>
                <a:t>Circulation</a:t>
              </a:r>
              <a:r>
                <a:rPr lang="es-VE" sz="1200" dirty="0" smtClean="0">
                  <a:solidFill>
                    <a:prstClr val="white"/>
                  </a:solidFill>
                  <a:latin typeface="Times New Roman" panose="02020603050405020304" pitchFamily="18" charset="0"/>
                  <a:cs typeface="Times New Roman" panose="02020603050405020304" pitchFamily="18" charset="0"/>
                </a:rPr>
                <a:t>. 97:1837-1847</a:t>
              </a:r>
              <a:endParaRPr lang="es-VE" sz="1200" dirty="0">
                <a:solidFill>
                  <a:prstClr val="white"/>
                </a:solidFill>
                <a:latin typeface="Times New Roman" panose="02020603050405020304" pitchFamily="18" charset="0"/>
                <a:cs typeface="Times New Roman" panose="02020603050405020304" pitchFamily="18" charset="0"/>
              </a:endParaRPr>
            </a:p>
          </p:txBody>
        </p:sp>
      </p:grpSp>
      <p:sp>
        <p:nvSpPr>
          <p:cNvPr id="13" name="1 Título"/>
          <p:cNvSpPr txBox="1">
            <a:spLocks/>
          </p:cNvSpPr>
          <p:nvPr/>
        </p:nvSpPr>
        <p:spPr>
          <a:xfrm>
            <a:off x="2514555" y="148057"/>
            <a:ext cx="4073669" cy="760663"/>
          </a:xfrm>
          <a:prstGeom prst="rect">
            <a:avLst/>
          </a:prstGeom>
          <a:noFill/>
          <a:ln>
            <a:noFill/>
          </a:ln>
          <a:scene3d>
            <a:camera prst="orthographicFront"/>
            <a:lightRig rig="threePt" dir="t"/>
          </a:scene3d>
          <a:sp3d>
            <a:bevelT prst="angle"/>
          </a:sp3d>
        </p:spPr>
        <p:txBody>
          <a:bodyPr/>
          <a:lstStyle>
            <a:lvl1pPr algn="l" rtl="0" eaLnBrk="1" latinLnBrk="0" hangingPunct="1">
              <a:spcBef>
                <a:spcPct val="0"/>
              </a:spcBef>
              <a:buNone/>
              <a:defRPr kumimoji="1" sz="4000" b="1" kern="1200" cap="none" spc="0" baseline="0">
                <a:ln/>
                <a:gradFill>
                  <a:gsLst>
                    <a:gs pos="0">
                      <a:schemeClr val="tx2">
                        <a:lumMod val="90000"/>
                      </a:schemeClr>
                    </a:gs>
                    <a:gs pos="50000">
                      <a:schemeClr val="tx2">
                        <a:lumMod val="50000"/>
                      </a:schemeClr>
                    </a:gs>
                    <a:gs pos="100000">
                      <a:schemeClr val="tx2">
                        <a:lumMod val="25000"/>
                      </a:schemeClr>
                    </a:gs>
                  </a:gsLst>
                  <a:lin ang="5400000" scaled="0"/>
                </a:gradFill>
                <a:effectLst/>
                <a:latin typeface="+mj-lt"/>
                <a:ea typeface="+mj-ea"/>
                <a:cs typeface="+mj-cs"/>
              </a:defRPr>
            </a:lvl1pPr>
            <a:extLst/>
          </a:lstStyle>
          <a:p>
            <a:pPr algn="ctr"/>
            <a:r>
              <a:rPr lang="es-VE" sz="3600" dirty="0" smtClean="0">
                <a:solidFill>
                  <a:srgbClr val="FFFF00"/>
                </a:solidFill>
                <a:latin typeface="Times New Roman" panose="02020603050405020304" pitchFamily="18" charset="0"/>
                <a:cs typeface="Times New Roman" panose="02020603050405020304" pitchFamily="18" charset="0"/>
              </a:rPr>
              <a:t>METODOLOGIA</a:t>
            </a:r>
            <a:endParaRPr lang="es-VE" sz="3600" dirty="0">
              <a:solidFill>
                <a:srgbClr val="FFFF00"/>
              </a:solidFill>
              <a:latin typeface="Times New Roman" panose="02020603050405020304" pitchFamily="18" charset="0"/>
              <a:cs typeface="Times New Roman" panose="02020603050405020304" pitchFamily="18" charset="0"/>
            </a:endParaRPr>
          </a:p>
        </p:txBody>
      </p:sp>
      <p:graphicFrame>
        <p:nvGraphicFramePr>
          <p:cNvPr id="2" name="1 Diagrama"/>
          <p:cNvGraphicFramePr/>
          <p:nvPr>
            <p:extLst/>
          </p:nvPr>
        </p:nvGraphicFramePr>
        <p:xfrm>
          <a:off x="1043608" y="1397000"/>
          <a:ext cx="693643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908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nvPr>
        </p:nvGraphicFramePr>
        <p:xfrm>
          <a:off x="1619672" y="980728"/>
          <a:ext cx="6084676" cy="3601720"/>
        </p:xfrm>
        <a:graphic>
          <a:graphicData uri="http://schemas.openxmlformats.org/drawingml/2006/table">
            <a:tbl>
              <a:tblPr firstRow="1" bandRow="1">
                <a:tableStyleId>{7DF18680-E054-41AD-8BC1-D1AEF772440D}</a:tableStyleId>
              </a:tblPr>
              <a:tblGrid>
                <a:gridCol w="2700300"/>
                <a:gridCol w="3384376"/>
              </a:tblGrid>
              <a:tr h="0">
                <a:tc gridSpan="2">
                  <a:txBody>
                    <a:bodyPr/>
                    <a:lstStyle/>
                    <a:p>
                      <a:pPr algn="ctr"/>
                      <a:r>
                        <a:rPr lang="es-VE" sz="1800" dirty="0" smtClean="0">
                          <a:solidFill>
                            <a:srgbClr val="FFFF00"/>
                          </a:solidFill>
                          <a:latin typeface="Times New Roman" panose="02020603050405020304" pitchFamily="18" charset="0"/>
                          <a:cs typeface="Times New Roman" panose="02020603050405020304" pitchFamily="18" charset="0"/>
                        </a:rPr>
                        <a:t>VARIABLES EMPLEADAS</a:t>
                      </a:r>
                      <a:endParaRPr lang="es-VE" sz="1800" dirty="0">
                        <a:solidFill>
                          <a:srgbClr val="FFFF00"/>
                        </a:solidFill>
                        <a:latin typeface="Times New Roman" panose="02020603050405020304" pitchFamily="18" charset="0"/>
                        <a:cs typeface="Times New Roman" panose="02020603050405020304" pitchFamily="18" charset="0"/>
                      </a:endParaRPr>
                    </a:p>
                  </a:txBody>
                  <a:tcPr>
                    <a:solidFill>
                      <a:srgbClr val="002060"/>
                    </a:solidFill>
                  </a:tcPr>
                </a:tc>
                <a:tc hMerge="1">
                  <a:txBody>
                    <a:bodyPr/>
                    <a:lstStyle/>
                    <a:p>
                      <a:pPr algn="ctr"/>
                      <a:endParaRPr lang="es-VE" sz="1400" dirty="0">
                        <a:latin typeface="Times New Roman" panose="02020603050405020304" pitchFamily="18" charset="0"/>
                        <a:cs typeface="Times New Roman" panose="02020603050405020304" pitchFamily="18" charset="0"/>
                      </a:endParaRPr>
                    </a:p>
                  </a:txBody>
                  <a:tcPr>
                    <a:solidFill>
                      <a:srgbClr val="002060"/>
                    </a:solidFill>
                  </a:tcPr>
                </a:tc>
              </a:tr>
              <a:tr h="370840">
                <a:tc>
                  <a:txBody>
                    <a:bodyPr/>
                    <a:lstStyle/>
                    <a:p>
                      <a:pPr algn="l"/>
                      <a:r>
                        <a:rPr lang="es-VE" sz="1800" dirty="0" smtClean="0">
                          <a:latin typeface="Times New Roman" panose="02020603050405020304" pitchFamily="18" charset="0"/>
                          <a:cs typeface="Times New Roman" panose="02020603050405020304" pitchFamily="18" charset="0"/>
                        </a:rPr>
                        <a:t>Edad</a:t>
                      </a:r>
                      <a:endParaRPr lang="es-VE" sz="1800" dirty="0">
                        <a:latin typeface="Times New Roman" panose="02020603050405020304" pitchFamily="18" charset="0"/>
                        <a:cs typeface="Times New Roman" panose="02020603050405020304" pitchFamily="18" charset="0"/>
                      </a:endParaRPr>
                    </a:p>
                  </a:txBody>
                  <a:tcPr/>
                </a:tc>
                <a:tc>
                  <a:txBody>
                    <a:bodyPr/>
                    <a:lstStyle/>
                    <a:p>
                      <a:pPr algn="l"/>
                      <a:r>
                        <a:rPr lang="es-VE" sz="1800" dirty="0" smtClean="0">
                          <a:latin typeface="Times New Roman" panose="02020603050405020304" pitchFamily="18" charset="0"/>
                          <a:cs typeface="Times New Roman" panose="02020603050405020304" pitchFamily="18" charset="0"/>
                        </a:rPr>
                        <a:t>Hemoglobina y Hematocrito</a:t>
                      </a:r>
                      <a:endParaRPr lang="es-VE" sz="1800" dirty="0">
                        <a:latin typeface="Times New Roman" panose="02020603050405020304" pitchFamily="18" charset="0"/>
                        <a:cs typeface="Times New Roman" panose="02020603050405020304" pitchFamily="18" charset="0"/>
                      </a:endParaRPr>
                    </a:p>
                  </a:txBody>
                  <a:tcPr/>
                </a:tc>
              </a:tr>
              <a:tr h="370840">
                <a:tc>
                  <a:txBody>
                    <a:bodyPr/>
                    <a:lstStyle/>
                    <a:p>
                      <a:pPr algn="l"/>
                      <a:r>
                        <a:rPr lang="es-VE" sz="1800" dirty="0" smtClean="0">
                          <a:latin typeface="Times New Roman" panose="02020603050405020304" pitchFamily="18" charset="0"/>
                          <a:cs typeface="Times New Roman" panose="02020603050405020304" pitchFamily="18" charset="0"/>
                        </a:rPr>
                        <a:t>Sexo</a:t>
                      </a:r>
                      <a:endParaRPr lang="es-VE" sz="1800" dirty="0">
                        <a:latin typeface="Times New Roman" panose="02020603050405020304" pitchFamily="18" charset="0"/>
                        <a:cs typeface="Times New Roman" panose="02020603050405020304" pitchFamily="18" charset="0"/>
                      </a:endParaRPr>
                    </a:p>
                  </a:txBody>
                  <a:tcPr/>
                </a:tc>
                <a:tc>
                  <a:txBody>
                    <a:bodyPr/>
                    <a:lstStyle/>
                    <a:p>
                      <a:pPr algn="l"/>
                      <a:r>
                        <a:rPr lang="es-VE" sz="1800" dirty="0" smtClean="0">
                          <a:latin typeface="Times New Roman" panose="02020603050405020304" pitchFamily="18" charset="0"/>
                          <a:cs typeface="Times New Roman" panose="02020603050405020304" pitchFamily="18" charset="0"/>
                        </a:rPr>
                        <a:t>Ingesta</a:t>
                      </a:r>
                      <a:r>
                        <a:rPr lang="es-VE" sz="1800" baseline="0" dirty="0" smtClean="0">
                          <a:latin typeface="Times New Roman" panose="02020603050405020304" pitchFamily="18" charset="0"/>
                          <a:cs typeface="Times New Roman" panose="02020603050405020304" pitchFamily="18" charset="0"/>
                        </a:rPr>
                        <a:t> de Alcohol</a:t>
                      </a:r>
                      <a:endParaRPr lang="es-VE" sz="1800" dirty="0">
                        <a:latin typeface="Times New Roman" panose="02020603050405020304" pitchFamily="18" charset="0"/>
                        <a:cs typeface="Times New Roman" panose="02020603050405020304" pitchFamily="18" charset="0"/>
                      </a:endParaRPr>
                    </a:p>
                  </a:txBody>
                  <a:tcPr/>
                </a:tc>
              </a:tr>
              <a:tr h="370840">
                <a:tc>
                  <a:txBody>
                    <a:bodyPr/>
                    <a:lstStyle/>
                    <a:p>
                      <a:pPr algn="l"/>
                      <a:r>
                        <a:rPr lang="es-VE" sz="1800" dirty="0" smtClean="0">
                          <a:latin typeface="Times New Roman" panose="02020603050405020304" pitchFamily="18" charset="0"/>
                          <a:cs typeface="Times New Roman" panose="02020603050405020304" pitchFamily="18" charset="0"/>
                        </a:rPr>
                        <a:t>Hipertensión</a:t>
                      </a:r>
                      <a:endParaRPr lang="es-VE" sz="1800" dirty="0">
                        <a:latin typeface="Times New Roman" panose="02020603050405020304" pitchFamily="18" charset="0"/>
                        <a:cs typeface="Times New Roman" panose="02020603050405020304" pitchFamily="18" charset="0"/>
                      </a:endParaRPr>
                    </a:p>
                  </a:txBody>
                  <a:tcPr/>
                </a:tc>
                <a:tc>
                  <a:txBody>
                    <a:bodyPr/>
                    <a:lstStyle/>
                    <a:p>
                      <a:pPr algn="l"/>
                      <a:r>
                        <a:rPr lang="es-VE" sz="1800" dirty="0" smtClean="0">
                          <a:latin typeface="Times New Roman" panose="02020603050405020304" pitchFamily="18" charset="0"/>
                          <a:cs typeface="Times New Roman" panose="02020603050405020304" pitchFamily="18" charset="0"/>
                        </a:rPr>
                        <a:t>Consumo de Café</a:t>
                      </a:r>
                      <a:endParaRPr lang="es-VE" sz="1800" dirty="0">
                        <a:latin typeface="Times New Roman" panose="02020603050405020304" pitchFamily="18" charset="0"/>
                        <a:cs typeface="Times New Roman" panose="02020603050405020304" pitchFamily="18" charset="0"/>
                      </a:endParaRPr>
                    </a:p>
                  </a:txBody>
                  <a:tcPr/>
                </a:tc>
              </a:tr>
              <a:tr h="370840">
                <a:tc>
                  <a:txBody>
                    <a:bodyPr/>
                    <a:lstStyle/>
                    <a:p>
                      <a:pPr algn="l"/>
                      <a:r>
                        <a:rPr lang="es-VE" sz="1800" dirty="0" err="1" smtClean="0">
                          <a:latin typeface="Times New Roman" panose="02020603050405020304" pitchFamily="18" charset="0"/>
                          <a:cs typeface="Times New Roman" panose="02020603050405020304" pitchFamily="18" charset="0"/>
                        </a:rPr>
                        <a:t>Dislipidemia</a:t>
                      </a:r>
                      <a:endParaRPr lang="es-VE" sz="1800" dirty="0">
                        <a:latin typeface="Times New Roman" panose="02020603050405020304" pitchFamily="18" charset="0"/>
                        <a:cs typeface="Times New Roman" panose="02020603050405020304" pitchFamily="18" charset="0"/>
                      </a:endParaRPr>
                    </a:p>
                  </a:txBody>
                  <a:tcPr/>
                </a:tc>
                <a:tc>
                  <a:txBody>
                    <a:bodyPr/>
                    <a:lstStyle/>
                    <a:p>
                      <a:pPr algn="l"/>
                      <a:r>
                        <a:rPr lang="es-VE" sz="1800" dirty="0" smtClean="0">
                          <a:latin typeface="Times New Roman" panose="02020603050405020304" pitchFamily="18" charset="0"/>
                          <a:cs typeface="Times New Roman" panose="02020603050405020304" pitchFamily="18" charset="0"/>
                        </a:rPr>
                        <a:t>Anomalías Cardiacas</a:t>
                      </a:r>
                      <a:endParaRPr lang="es-VE" sz="1800" dirty="0">
                        <a:latin typeface="Times New Roman" panose="02020603050405020304" pitchFamily="18" charset="0"/>
                        <a:cs typeface="Times New Roman" panose="02020603050405020304" pitchFamily="18" charset="0"/>
                      </a:endParaRPr>
                    </a:p>
                  </a:txBody>
                  <a:tcPr/>
                </a:tc>
              </a:tr>
              <a:tr h="370840">
                <a:tc>
                  <a:txBody>
                    <a:bodyPr/>
                    <a:lstStyle/>
                    <a:p>
                      <a:pPr algn="l"/>
                      <a:r>
                        <a:rPr lang="es-VE" sz="1800" dirty="0" smtClean="0">
                          <a:latin typeface="Times New Roman" panose="02020603050405020304" pitchFamily="18" charset="0"/>
                          <a:cs typeface="Times New Roman" panose="02020603050405020304" pitchFamily="18" charset="0"/>
                        </a:rPr>
                        <a:t>Obesidad</a:t>
                      </a:r>
                      <a:endParaRPr lang="es-VE" sz="1800" dirty="0">
                        <a:latin typeface="Times New Roman" panose="02020603050405020304" pitchFamily="18" charset="0"/>
                        <a:cs typeface="Times New Roman" panose="02020603050405020304" pitchFamily="18" charset="0"/>
                      </a:endParaRPr>
                    </a:p>
                  </a:txBody>
                  <a:tcPr/>
                </a:tc>
                <a:tc>
                  <a:txBody>
                    <a:bodyPr/>
                    <a:lstStyle/>
                    <a:p>
                      <a:pPr algn="l"/>
                      <a:r>
                        <a:rPr lang="es-VE" sz="1800" dirty="0" smtClean="0">
                          <a:latin typeface="Times New Roman" panose="02020603050405020304" pitchFamily="18" charset="0"/>
                          <a:cs typeface="Times New Roman" panose="02020603050405020304" pitchFamily="18" charset="0"/>
                        </a:rPr>
                        <a:t>Anomalías en el ECG: HVI, cambios</a:t>
                      </a:r>
                      <a:r>
                        <a:rPr lang="es-VE" sz="1800" baseline="0" dirty="0" smtClean="0">
                          <a:latin typeface="Times New Roman" panose="02020603050405020304" pitchFamily="18" charset="0"/>
                          <a:cs typeface="Times New Roman" panose="02020603050405020304" pitchFamily="18" charset="0"/>
                        </a:rPr>
                        <a:t> inespecíficos, BRD/BRI</a:t>
                      </a:r>
                      <a:endParaRPr lang="es-VE" sz="1800" dirty="0">
                        <a:latin typeface="Times New Roman" panose="02020603050405020304" pitchFamily="18" charset="0"/>
                        <a:cs typeface="Times New Roman" panose="02020603050405020304" pitchFamily="18" charset="0"/>
                      </a:endParaRPr>
                    </a:p>
                  </a:txBody>
                  <a:tcPr/>
                </a:tc>
              </a:tr>
              <a:tr h="370840">
                <a:tc>
                  <a:txBody>
                    <a:bodyPr/>
                    <a:lstStyle/>
                    <a:p>
                      <a:pPr algn="l"/>
                      <a:r>
                        <a:rPr lang="es-VE" sz="1800" dirty="0" smtClean="0">
                          <a:latin typeface="Times New Roman" panose="02020603050405020304" pitchFamily="18" charset="0"/>
                          <a:cs typeface="Times New Roman" panose="02020603050405020304" pitchFamily="18" charset="0"/>
                        </a:rPr>
                        <a:t>Actividad Física</a:t>
                      </a:r>
                      <a:endParaRPr lang="es-VE" sz="1800" dirty="0">
                        <a:latin typeface="Times New Roman" panose="02020603050405020304" pitchFamily="18" charset="0"/>
                        <a:cs typeface="Times New Roman" panose="02020603050405020304" pitchFamily="18" charset="0"/>
                      </a:endParaRPr>
                    </a:p>
                  </a:txBody>
                  <a:tcPr/>
                </a:tc>
                <a:tc>
                  <a:txBody>
                    <a:bodyPr/>
                    <a:lstStyle/>
                    <a:p>
                      <a:pPr algn="l"/>
                      <a:r>
                        <a:rPr lang="es-VE" sz="1800" dirty="0" smtClean="0">
                          <a:latin typeface="Times New Roman" panose="02020603050405020304" pitchFamily="18" charset="0"/>
                          <a:cs typeface="Times New Roman" panose="02020603050405020304" pitchFamily="18" charset="0"/>
                        </a:rPr>
                        <a:t>Función tiroidea</a:t>
                      </a:r>
                      <a:endParaRPr lang="es-VE" sz="1800" dirty="0">
                        <a:latin typeface="Times New Roman" panose="02020603050405020304" pitchFamily="18" charset="0"/>
                        <a:cs typeface="Times New Roman" panose="02020603050405020304" pitchFamily="18" charset="0"/>
                      </a:endParaRPr>
                    </a:p>
                  </a:txBody>
                  <a:tcPr/>
                </a:tc>
              </a:tr>
              <a:tr h="370840">
                <a:tc>
                  <a:txBody>
                    <a:bodyPr/>
                    <a:lstStyle/>
                    <a:p>
                      <a:pPr algn="l"/>
                      <a:r>
                        <a:rPr lang="es-VE" sz="1800" dirty="0" smtClean="0">
                          <a:latin typeface="Times New Roman" panose="02020603050405020304" pitchFamily="18" charset="0"/>
                          <a:cs typeface="Times New Roman" panose="02020603050405020304" pitchFamily="18" charset="0"/>
                        </a:rPr>
                        <a:t>Tabaquismo</a:t>
                      </a:r>
                      <a:endParaRPr lang="es-VE" sz="1800" dirty="0">
                        <a:latin typeface="Times New Roman" panose="02020603050405020304" pitchFamily="18" charset="0"/>
                        <a:cs typeface="Times New Roman" panose="02020603050405020304" pitchFamily="18" charset="0"/>
                      </a:endParaRPr>
                    </a:p>
                  </a:txBody>
                  <a:tcPr/>
                </a:tc>
                <a:tc rowSpan="2">
                  <a:txBody>
                    <a:bodyPr/>
                    <a:lstStyle/>
                    <a:p>
                      <a:pPr algn="l"/>
                      <a:r>
                        <a:rPr lang="es-VE" sz="1800" dirty="0" smtClean="0">
                          <a:latin typeface="Times New Roman" panose="02020603050405020304" pitchFamily="18" charset="0"/>
                          <a:cs typeface="Times New Roman" panose="02020603050405020304" pitchFamily="18" charset="0"/>
                        </a:rPr>
                        <a:t>Gota</a:t>
                      </a:r>
                      <a:endParaRPr lang="es-VE" sz="1800" dirty="0">
                        <a:latin typeface="Times New Roman" panose="02020603050405020304" pitchFamily="18" charset="0"/>
                        <a:cs typeface="Times New Roman" panose="02020603050405020304" pitchFamily="18" charset="0"/>
                      </a:endParaRPr>
                    </a:p>
                  </a:txBody>
                  <a:tcPr/>
                </a:tc>
              </a:tr>
              <a:tr h="370840">
                <a:tc>
                  <a:txBody>
                    <a:bodyPr/>
                    <a:lstStyle/>
                    <a:p>
                      <a:pPr algn="l"/>
                      <a:r>
                        <a:rPr lang="es-VE" sz="1800" dirty="0" smtClean="0">
                          <a:latin typeface="Times New Roman" panose="02020603050405020304" pitchFamily="18" charset="0"/>
                          <a:cs typeface="Times New Roman" panose="02020603050405020304" pitchFamily="18" charset="0"/>
                        </a:rPr>
                        <a:t>Diabetes</a:t>
                      </a:r>
                      <a:endParaRPr lang="es-VE" sz="1800" dirty="0">
                        <a:latin typeface="Times New Roman" panose="02020603050405020304" pitchFamily="18" charset="0"/>
                        <a:cs typeface="Times New Roman" panose="02020603050405020304" pitchFamily="18" charset="0"/>
                      </a:endParaRPr>
                    </a:p>
                  </a:txBody>
                  <a:tcPr/>
                </a:tc>
                <a:tc vMerge="1">
                  <a:txBody>
                    <a:bodyPr/>
                    <a:lstStyle/>
                    <a:p>
                      <a:pPr algn="l"/>
                      <a:endParaRPr lang="es-VE" sz="1800" dirty="0">
                        <a:latin typeface="Times New Roman" panose="02020603050405020304" pitchFamily="18" charset="0"/>
                        <a:cs typeface="Times New Roman" panose="02020603050405020304" pitchFamily="18" charset="0"/>
                      </a:endParaRPr>
                    </a:p>
                  </a:txBody>
                  <a:tcPr/>
                </a:tc>
              </a:tr>
            </a:tbl>
          </a:graphicData>
        </a:graphic>
      </p:graphicFrame>
      <p:sp>
        <p:nvSpPr>
          <p:cNvPr id="7" name="6 CuadroTexto"/>
          <p:cNvSpPr txBox="1"/>
          <p:nvPr/>
        </p:nvSpPr>
        <p:spPr>
          <a:xfrm>
            <a:off x="0" y="6320933"/>
            <a:ext cx="9144000" cy="492443"/>
          </a:xfrm>
          <a:prstGeom prst="rect">
            <a:avLst/>
          </a:prstGeom>
          <a:noFill/>
        </p:spPr>
        <p:txBody>
          <a:bodyPr wrap="square" rtlCol="0">
            <a:spAutoFit/>
          </a:bodyPr>
          <a:lstStyle/>
          <a:p>
            <a:pPr algn="ctr"/>
            <a:r>
              <a:rPr lang="es-VE" sz="13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Dawber</a:t>
            </a:r>
            <a:r>
              <a:rPr lang="es-VE" sz="13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T. 1980. </a:t>
            </a:r>
            <a:r>
              <a:rPr lang="es-VE" sz="13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The</a:t>
            </a:r>
            <a:r>
              <a:rPr lang="es-VE" sz="13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a:t>
            </a:r>
            <a:r>
              <a:rPr lang="es-VE" sz="13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Framingham</a:t>
            </a:r>
            <a:r>
              <a:rPr lang="es-VE" sz="13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a:t>
            </a:r>
            <a:r>
              <a:rPr lang="es-VE" sz="1300" dirty="0" err="1">
                <a:solidFill>
                  <a:srgbClr val="FFFFFF"/>
                </a:solidFill>
                <a:latin typeface="Times New Roman" panose="02020603050405020304" pitchFamily="18" charset="0"/>
                <a:ea typeface="Tahoma" panose="020B0604030504040204" pitchFamily="34" charset="0"/>
                <a:cs typeface="Times New Roman" panose="02020603050405020304" pitchFamily="18" charset="0"/>
              </a:rPr>
              <a:t>s</a:t>
            </a:r>
            <a:r>
              <a:rPr lang="es-VE" sz="13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tudy</a:t>
            </a:r>
            <a:r>
              <a:rPr lang="es-VE" sz="13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a:t>
            </a:r>
            <a:r>
              <a:rPr lang="es-VE" sz="13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the</a:t>
            </a:r>
            <a:r>
              <a:rPr lang="es-VE" sz="13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a:t>
            </a:r>
            <a:r>
              <a:rPr lang="es-VE" sz="13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Epidemiology</a:t>
            </a:r>
            <a:r>
              <a:rPr lang="es-VE" sz="13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of </a:t>
            </a:r>
            <a:r>
              <a:rPr lang="es-VE" sz="13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Atherosclerotic</a:t>
            </a:r>
            <a:r>
              <a:rPr lang="es-VE" sz="13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a:t>
            </a:r>
            <a:r>
              <a:rPr lang="es-VE" sz="13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Disease</a:t>
            </a:r>
            <a:r>
              <a:rPr lang="es-VE" sz="13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a:t>
            </a:r>
            <a:r>
              <a:rPr lang="es-VE" sz="13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United</a:t>
            </a:r>
            <a:r>
              <a:rPr lang="es-VE" sz="13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a:t>
            </a:r>
            <a:r>
              <a:rPr lang="es-VE" sz="13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States</a:t>
            </a:r>
            <a:r>
              <a:rPr lang="es-VE" sz="13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of </a:t>
            </a:r>
            <a:r>
              <a:rPr lang="es-VE" sz="1300" dirty="0" err="1"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America</a:t>
            </a:r>
            <a:r>
              <a:rPr lang="es-VE" sz="13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Page 1-222</a:t>
            </a:r>
          </a:p>
          <a:p>
            <a:pPr algn="ctr"/>
            <a:r>
              <a:rPr lang="en-US" sz="1300" dirty="0" err="1">
                <a:solidFill>
                  <a:srgbClr val="FFFFFF"/>
                </a:solidFill>
                <a:latin typeface="Times New Roman" panose="02020603050405020304" pitchFamily="18" charset="0"/>
                <a:ea typeface="Tahoma" panose="020B0604030504040204" pitchFamily="34" charset="0"/>
                <a:cs typeface="Times New Roman" panose="02020603050405020304" pitchFamily="18" charset="0"/>
              </a:rPr>
              <a:t>Dawber</a:t>
            </a:r>
            <a:r>
              <a:rPr lang="en-US" sz="1300" dirty="0">
                <a:solidFill>
                  <a:srgbClr val="FFFFFF"/>
                </a:solidFill>
                <a:latin typeface="Times New Roman" panose="02020603050405020304" pitchFamily="18" charset="0"/>
                <a:ea typeface="Tahoma" panose="020B0604030504040204" pitchFamily="34" charset="0"/>
                <a:cs typeface="Times New Roman" panose="02020603050405020304" pitchFamily="18" charset="0"/>
              </a:rPr>
              <a:t> </a:t>
            </a:r>
            <a:r>
              <a:rPr lang="en-US" sz="1300" i="1" dirty="0">
                <a:solidFill>
                  <a:srgbClr val="FFFFFF"/>
                </a:solidFill>
                <a:latin typeface="Times New Roman" panose="02020603050405020304" pitchFamily="18" charset="0"/>
                <a:ea typeface="Tahoma" panose="020B0604030504040204" pitchFamily="34" charset="0"/>
                <a:cs typeface="Times New Roman" panose="02020603050405020304" pitchFamily="18" charset="0"/>
              </a:rPr>
              <a:t>et al. </a:t>
            </a:r>
            <a:r>
              <a:rPr lang="en-US" sz="1300" dirty="0">
                <a:solidFill>
                  <a:srgbClr val="FFFFFF"/>
                </a:solidFill>
                <a:latin typeface="Times New Roman" panose="02020603050405020304" pitchFamily="18" charset="0"/>
                <a:cs typeface="Times New Roman" panose="02020603050405020304" pitchFamily="18" charset="0"/>
              </a:rPr>
              <a:t>An Approach to longitudinal studies in a community: The Framingham Study</a:t>
            </a:r>
            <a:r>
              <a:rPr lang="en-US" sz="1300" dirty="0">
                <a:solidFill>
                  <a:srgbClr val="FFFFFF"/>
                </a:solidFill>
                <a:latin typeface="Times New Roman" panose="02020603050405020304" pitchFamily="18" charset="0"/>
                <a:ea typeface="Tahoma" panose="020B0604030504040204" pitchFamily="34" charset="0"/>
                <a:cs typeface="Times New Roman" panose="02020603050405020304" pitchFamily="18" charset="0"/>
              </a:rPr>
              <a:t>. Page 539-556 </a:t>
            </a:r>
            <a:endParaRPr lang="es-VE" sz="1300" dirty="0">
              <a:solidFill>
                <a:srgbClr val="FFFF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1 Título"/>
          <p:cNvSpPr txBox="1">
            <a:spLocks/>
          </p:cNvSpPr>
          <p:nvPr/>
        </p:nvSpPr>
        <p:spPr>
          <a:xfrm>
            <a:off x="2514555" y="148057"/>
            <a:ext cx="4073669" cy="760663"/>
          </a:xfrm>
          <a:prstGeom prst="rect">
            <a:avLst/>
          </a:prstGeom>
          <a:noFill/>
          <a:ln>
            <a:noFill/>
          </a:ln>
          <a:scene3d>
            <a:camera prst="orthographicFront"/>
            <a:lightRig rig="threePt" dir="t"/>
          </a:scene3d>
          <a:sp3d>
            <a:bevelT prst="angle"/>
          </a:sp3d>
        </p:spPr>
        <p:txBody>
          <a:bodyPr/>
          <a:lstStyle>
            <a:lvl1pPr algn="l" rtl="0" eaLnBrk="1" latinLnBrk="0" hangingPunct="1">
              <a:spcBef>
                <a:spcPct val="0"/>
              </a:spcBef>
              <a:buNone/>
              <a:defRPr kumimoji="1" sz="4000" b="1" kern="1200" cap="none" spc="0" baseline="0">
                <a:ln/>
                <a:gradFill>
                  <a:gsLst>
                    <a:gs pos="0">
                      <a:schemeClr val="tx2">
                        <a:lumMod val="90000"/>
                      </a:schemeClr>
                    </a:gs>
                    <a:gs pos="50000">
                      <a:schemeClr val="tx2">
                        <a:lumMod val="50000"/>
                      </a:schemeClr>
                    </a:gs>
                    <a:gs pos="100000">
                      <a:schemeClr val="tx2">
                        <a:lumMod val="25000"/>
                      </a:schemeClr>
                    </a:gs>
                  </a:gsLst>
                  <a:lin ang="5400000" scaled="0"/>
                </a:gradFill>
                <a:effectLst/>
                <a:latin typeface="+mj-lt"/>
                <a:ea typeface="+mj-ea"/>
                <a:cs typeface="+mj-cs"/>
              </a:defRPr>
            </a:lvl1pPr>
            <a:extLst/>
          </a:lstStyle>
          <a:p>
            <a:pPr algn="ctr"/>
            <a:r>
              <a:rPr lang="es-VE" sz="3600" dirty="0" smtClean="0">
                <a:solidFill>
                  <a:srgbClr val="FFFF00"/>
                </a:solidFill>
                <a:latin typeface="Times New Roman" panose="02020603050405020304" pitchFamily="18" charset="0"/>
                <a:cs typeface="Times New Roman" panose="02020603050405020304" pitchFamily="18" charset="0"/>
              </a:rPr>
              <a:t>METODOLOGIA</a:t>
            </a:r>
            <a:endParaRPr lang="es-VE" sz="36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37049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idx="4294967295"/>
          </p:nvPr>
        </p:nvSpPr>
        <p:spPr>
          <a:xfrm>
            <a:off x="0" y="333375"/>
            <a:ext cx="7772400" cy="914400"/>
          </a:xfrm>
        </p:spPr>
        <p:txBody>
          <a:bodyPr/>
          <a:lstStyle/>
          <a:p>
            <a:r>
              <a:rPr lang="es-VE" sz="3200" b="1" dirty="0" smtClean="0">
                <a:solidFill>
                  <a:srgbClr val="FFFF00"/>
                </a:solidFill>
                <a:latin typeface="Times New Roman" panose="02020603050405020304" pitchFamily="18" charset="0"/>
                <a:cs typeface="Times New Roman" panose="02020603050405020304" pitchFamily="18" charset="0"/>
              </a:rPr>
              <a:t>Cohortes </a:t>
            </a:r>
            <a:r>
              <a:rPr lang="es-VE" sz="3200" b="1" dirty="0" err="1" smtClean="0">
                <a:solidFill>
                  <a:srgbClr val="FFFF00"/>
                </a:solidFill>
                <a:latin typeface="Times New Roman" panose="02020603050405020304" pitchFamily="18" charset="0"/>
                <a:cs typeface="Times New Roman" panose="02020603050405020304" pitchFamily="18" charset="0"/>
              </a:rPr>
              <a:t>Framingham</a:t>
            </a:r>
            <a:endParaRPr lang="es-VE" sz="3200" b="1" dirty="0">
              <a:solidFill>
                <a:srgbClr val="FFFF00"/>
              </a:solidFill>
              <a:latin typeface="Times New Roman" panose="02020603050405020304" pitchFamily="18" charset="0"/>
              <a:cs typeface="Times New Roman" panose="02020603050405020304" pitchFamily="18" charset="0"/>
            </a:endParaRPr>
          </a:p>
        </p:txBody>
      </p:sp>
      <p:graphicFrame>
        <p:nvGraphicFramePr>
          <p:cNvPr id="6" name="5 Diagrama"/>
          <p:cNvGraphicFramePr/>
          <p:nvPr>
            <p:extLst/>
          </p:nvPr>
        </p:nvGraphicFramePr>
        <p:xfrm>
          <a:off x="683568" y="1196752"/>
          <a:ext cx="7704856"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2 Grupo"/>
          <p:cNvGrpSpPr/>
          <p:nvPr/>
        </p:nvGrpSpPr>
        <p:grpSpPr>
          <a:xfrm>
            <a:off x="35496" y="6248345"/>
            <a:ext cx="9075898" cy="637039"/>
            <a:chOff x="35496" y="6248345"/>
            <a:chExt cx="9075898" cy="637039"/>
          </a:xfrm>
        </p:grpSpPr>
        <p:sp>
          <p:nvSpPr>
            <p:cNvPr id="2" name="1 Rectángulo"/>
            <p:cNvSpPr/>
            <p:nvPr/>
          </p:nvSpPr>
          <p:spPr>
            <a:xfrm>
              <a:off x="467544" y="6608385"/>
              <a:ext cx="8352928" cy="276999"/>
            </a:xfrm>
            <a:prstGeom prst="rect">
              <a:avLst/>
            </a:prstGeom>
          </p:spPr>
          <p:txBody>
            <a:bodyPr wrap="square">
              <a:spAutoFit/>
            </a:bodyPr>
            <a:lstStyle/>
            <a:p>
              <a:pPr algn="ctr"/>
              <a:r>
                <a:rPr lang="en-US" sz="1200" dirty="0" err="1">
                  <a:solidFill>
                    <a:srgbClr val="FFFFFF"/>
                  </a:solidFill>
                  <a:latin typeface="Times New Roman" panose="02020603050405020304" pitchFamily="18" charset="0"/>
                  <a:ea typeface="Tahoma" panose="020B0604030504040204" pitchFamily="34" charset="0"/>
                  <a:cs typeface="Times New Roman" panose="02020603050405020304" pitchFamily="18" charset="0"/>
                </a:rPr>
                <a:t>Dawber</a:t>
              </a:r>
              <a:r>
                <a:rPr lang="en-US" sz="1200" dirty="0">
                  <a:solidFill>
                    <a:srgbClr val="FFFFFF"/>
                  </a:solidFill>
                  <a:latin typeface="Times New Roman" panose="02020603050405020304" pitchFamily="18" charset="0"/>
                  <a:ea typeface="Tahoma" panose="020B0604030504040204" pitchFamily="34" charset="0"/>
                  <a:cs typeface="Times New Roman" panose="02020603050405020304" pitchFamily="18" charset="0"/>
                </a:rPr>
                <a:t> </a:t>
              </a:r>
              <a:r>
                <a:rPr lang="en-US" sz="1200" i="1" dirty="0">
                  <a:solidFill>
                    <a:srgbClr val="FFFFFF"/>
                  </a:solidFill>
                  <a:latin typeface="Times New Roman" panose="02020603050405020304" pitchFamily="18" charset="0"/>
                  <a:ea typeface="Tahoma" panose="020B0604030504040204" pitchFamily="34" charset="0"/>
                  <a:cs typeface="Times New Roman" panose="02020603050405020304" pitchFamily="18" charset="0"/>
                </a:rPr>
                <a:t>et al</a:t>
              </a:r>
              <a:r>
                <a:rPr lang="en-US" sz="1200" i="1"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a:t>
              </a:r>
              <a:r>
                <a:rPr lang="en-US" sz="1200" dirty="0" smtClean="0">
                  <a:solidFill>
                    <a:srgbClr val="FFFFFF"/>
                  </a:solidFill>
                  <a:latin typeface="Times New Roman" panose="02020603050405020304" pitchFamily="18" charset="0"/>
                  <a:cs typeface="Times New Roman" panose="02020603050405020304" pitchFamily="18" charset="0"/>
                </a:rPr>
                <a:t>An Approach to </a:t>
              </a:r>
              <a:r>
                <a:rPr lang="en-US" sz="1200" dirty="0">
                  <a:solidFill>
                    <a:srgbClr val="FFFFFF"/>
                  </a:solidFill>
                  <a:latin typeface="Times New Roman" panose="02020603050405020304" pitchFamily="18" charset="0"/>
                  <a:cs typeface="Times New Roman" panose="02020603050405020304" pitchFamily="18" charset="0"/>
                </a:rPr>
                <a:t>l</a:t>
              </a:r>
              <a:r>
                <a:rPr lang="en-US" sz="1200" dirty="0" smtClean="0">
                  <a:solidFill>
                    <a:srgbClr val="FFFFFF"/>
                  </a:solidFill>
                  <a:latin typeface="Times New Roman" panose="02020603050405020304" pitchFamily="18" charset="0"/>
                  <a:cs typeface="Times New Roman" panose="02020603050405020304" pitchFamily="18" charset="0"/>
                </a:rPr>
                <a:t>ongitudinal </a:t>
              </a:r>
              <a:r>
                <a:rPr lang="en-US" sz="1200" dirty="0">
                  <a:solidFill>
                    <a:srgbClr val="FFFFFF"/>
                  </a:solidFill>
                  <a:latin typeface="Times New Roman" panose="02020603050405020304" pitchFamily="18" charset="0"/>
                  <a:cs typeface="Times New Roman" panose="02020603050405020304" pitchFamily="18" charset="0"/>
                </a:rPr>
                <a:t>s</a:t>
              </a:r>
              <a:r>
                <a:rPr lang="en-US" sz="1200" dirty="0" smtClean="0">
                  <a:solidFill>
                    <a:srgbClr val="FFFFFF"/>
                  </a:solidFill>
                  <a:latin typeface="Times New Roman" panose="02020603050405020304" pitchFamily="18" charset="0"/>
                  <a:cs typeface="Times New Roman" panose="02020603050405020304" pitchFamily="18" charset="0"/>
                </a:rPr>
                <a:t>tudies </a:t>
              </a:r>
              <a:r>
                <a:rPr lang="en-US" sz="1200" dirty="0">
                  <a:solidFill>
                    <a:srgbClr val="FFFFFF"/>
                  </a:solidFill>
                  <a:latin typeface="Times New Roman" panose="02020603050405020304" pitchFamily="18" charset="0"/>
                  <a:cs typeface="Times New Roman" panose="02020603050405020304" pitchFamily="18" charset="0"/>
                </a:rPr>
                <a:t>i</a:t>
              </a:r>
              <a:r>
                <a:rPr lang="en-US" sz="1200" dirty="0" smtClean="0">
                  <a:solidFill>
                    <a:srgbClr val="FFFFFF"/>
                  </a:solidFill>
                  <a:latin typeface="Times New Roman" panose="02020603050405020304" pitchFamily="18" charset="0"/>
                  <a:cs typeface="Times New Roman" panose="02020603050405020304" pitchFamily="18" charset="0"/>
                </a:rPr>
                <a:t>n </a:t>
              </a:r>
              <a:r>
                <a:rPr lang="en-US" sz="1200" dirty="0">
                  <a:solidFill>
                    <a:srgbClr val="FFFFFF"/>
                  </a:solidFill>
                  <a:latin typeface="Times New Roman" panose="02020603050405020304" pitchFamily="18" charset="0"/>
                  <a:cs typeface="Times New Roman" panose="02020603050405020304" pitchFamily="18" charset="0"/>
                </a:rPr>
                <a:t>a</a:t>
              </a:r>
              <a:r>
                <a:rPr lang="en-US" sz="1200" dirty="0" smtClean="0">
                  <a:solidFill>
                    <a:srgbClr val="FFFFFF"/>
                  </a:solidFill>
                  <a:latin typeface="Times New Roman" panose="02020603050405020304" pitchFamily="18" charset="0"/>
                  <a:cs typeface="Times New Roman" panose="02020603050405020304" pitchFamily="18" charset="0"/>
                </a:rPr>
                <a:t> </a:t>
              </a:r>
              <a:r>
                <a:rPr lang="en-US" sz="1200" dirty="0">
                  <a:solidFill>
                    <a:srgbClr val="FFFFFF"/>
                  </a:solidFill>
                  <a:latin typeface="Times New Roman" panose="02020603050405020304" pitchFamily="18" charset="0"/>
                  <a:cs typeface="Times New Roman" panose="02020603050405020304" pitchFamily="18" charset="0"/>
                </a:rPr>
                <a:t>c</a:t>
              </a:r>
              <a:r>
                <a:rPr lang="en-US" sz="1200" dirty="0" smtClean="0">
                  <a:solidFill>
                    <a:srgbClr val="FFFFFF"/>
                  </a:solidFill>
                  <a:latin typeface="Times New Roman" panose="02020603050405020304" pitchFamily="18" charset="0"/>
                  <a:cs typeface="Times New Roman" panose="02020603050405020304" pitchFamily="18" charset="0"/>
                </a:rPr>
                <a:t>ommunity: The Framingham Study</a:t>
              </a:r>
              <a:r>
                <a:rPr lang="en-US" sz="1200" dirty="0" smtClean="0">
                  <a:solidFill>
                    <a:srgbClr val="FFFFFF"/>
                  </a:solidFill>
                  <a:latin typeface="Times New Roman" panose="02020603050405020304" pitchFamily="18" charset="0"/>
                  <a:ea typeface="Tahoma" panose="020B0604030504040204" pitchFamily="34" charset="0"/>
                  <a:cs typeface="Times New Roman" panose="02020603050405020304" pitchFamily="18" charset="0"/>
                </a:rPr>
                <a:t>. Page 539-556 </a:t>
              </a:r>
              <a:endParaRPr lang="es-VE" sz="1200" dirty="0">
                <a:solidFill>
                  <a:srgbClr val="FFFF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7 Rectángulo"/>
            <p:cNvSpPr/>
            <p:nvPr/>
          </p:nvSpPr>
          <p:spPr>
            <a:xfrm>
              <a:off x="35496" y="6248345"/>
              <a:ext cx="9075898" cy="461665"/>
            </a:xfrm>
            <a:prstGeom prst="rect">
              <a:avLst/>
            </a:prstGeom>
            <a:noFill/>
          </p:spPr>
          <p:txBody>
            <a:bodyPr wrap="square">
              <a:spAutoFit/>
            </a:bodyPr>
            <a:lstStyle/>
            <a:p>
              <a:pPr algn="ctr"/>
              <a:r>
                <a:rPr lang="en-US" sz="1200" dirty="0" err="1" smtClean="0">
                  <a:solidFill>
                    <a:srgbClr val="FFFFFF"/>
                  </a:solidFill>
                  <a:latin typeface="Times New Roman" panose="02020603050405020304" pitchFamily="18" charset="0"/>
                  <a:cs typeface="Times New Roman" panose="02020603050405020304" pitchFamily="18" charset="0"/>
                </a:rPr>
                <a:t>O’Donnella</a:t>
              </a:r>
              <a:r>
                <a:rPr lang="en-US" sz="1200" dirty="0" smtClean="0">
                  <a:solidFill>
                    <a:srgbClr val="FFFFFF"/>
                  </a:solidFill>
                  <a:latin typeface="Times New Roman" panose="02020603050405020304" pitchFamily="18" charset="0"/>
                  <a:cs typeface="Times New Roman" panose="02020603050405020304" pitchFamily="18" charset="0"/>
                </a:rPr>
                <a:t> and </a:t>
              </a:r>
              <a:r>
                <a:rPr lang="en-US" sz="1200" dirty="0" err="1" smtClean="0">
                  <a:solidFill>
                    <a:srgbClr val="FFFFFF"/>
                  </a:solidFill>
                  <a:latin typeface="Times New Roman" panose="02020603050405020304" pitchFamily="18" charset="0"/>
                  <a:cs typeface="Times New Roman" panose="02020603050405020304" pitchFamily="18" charset="0"/>
                </a:rPr>
                <a:t>Elosuac</a:t>
              </a:r>
              <a:r>
                <a:rPr lang="en-US" sz="1200" dirty="0" smtClean="0">
                  <a:solidFill>
                    <a:srgbClr val="FFFFFF"/>
                  </a:solidFill>
                  <a:latin typeface="Times New Roman" panose="02020603050405020304" pitchFamily="18" charset="0"/>
                  <a:cs typeface="Times New Roman" panose="02020603050405020304" pitchFamily="18" charset="0"/>
                </a:rPr>
                <a:t>.  2008. Cardiovascular Risk </a:t>
              </a:r>
              <a:r>
                <a:rPr lang="en-US" sz="1200" dirty="0">
                  <a:solidFill>
                    <a:srgbClr val="FFFFFF"/>
                  </a:solidFill>
                  <a:latin typeface="Times New Roman" panose="02020603050405020304" pitchFamily="18" charset="0"/>
                  <a:cs typeface="Times New Roman" panose="02020603050405020304" pitchFamily="18" charset="0"/>
                </a:rPr>
                <a:t>Factors. Insights </a:t>
              </a:r>
              <a:r>
                <a:rPr lang="en-US" sz="1200" dirty="0" smtClean="0">
                  <a:solidFill>
                    <a:srgbClr val="FFFFFF"/>
                  </a:solidFill>
                  <a:latin typeface="Times New Roman" panose="02020603050405020304" pitchFamily="18" charset="0"/>
                  <a:cs typeface="Times New Roman" panose="02020603050405020304" pitchFamily="18" charset="0"/>
                </a:rPr>
                <a:t>from </a:t>
              </a:r>
              <a:r>
                <a:rPr lang="en-US" sz="1200" dirty="0">
                  <a:solidFill>
                    <a:srgbClr val="FFFFFF"/>
                  </a:solidFill>
                  <a:latin typeface="Times New Roman" panose="02020603050405020304" pitchFamily="18" charset="0"/>
                  <a:cs typeface="Times New Roman" panose="02020603050405020304" pitchFamily="18" charset="0"/>
                </a:rPr>
                <a:t>Framingham </a:t>
              </a:r>
              <a:r>
                <a:rPr lang="en-US" sz="1200" dirty="0" smtClean="0">
                  <a:solidFill>
                    <a:srgbClr val="FFFFFF"/>
                  </a:solidFill>
                  <a:latin typeface="Times New Roman" panose="02020603050405020304" pitchFamily="18" charset="0"/>
                  <a:cs typeface="Times New Roman" panose="02020603050405020304" pitchFamily="18" charset="0"/>
                </a:rPr>
                <a:t>Heart </a:t>
              </a:r>
              <a:r>
                <a:rPr lang="es-VE" sz="1200" dirty="0" err="1" smtClean="0">
                  <a:solidFill>
                    <a:srgbClr val="FFFFFF"/>
                  </a:solidFill>
                  <a:latin typeface="Times New Roman" panose="02020603050405020304" pitchFamily="18" charset="0"/>
                  <a:cs typeface="Times New Roman" panose="02020603050405020304" pitchFamily="18" charset="0"/>
                </a:rPr>
                <a:t>Study</a:t>
              </a:r>
              <a:r>
                <a:rPr lang="es-VE" sz="1200" dirty="0" smtClean="0">
                  <a:solidFill>
                    <a:srgbClr val="FFFFFF"/>
                  </a:solidFill>
                  <a:latin typeface="Times New Roman" panose="02020603050405020304" pitchFamily="18" charset="0"/>
                  <a:cs typeface="Times New Roman" panose="02020603050405020304" pitchFamily="18" charset="0"/>
                </a:rPr>
                <a:t>. </a:t>
              </a:r>
              <a:r>
                <a:rPr lang="en-US" sz="1200" i="1" dirty="0" smtClean="0">
                  <a:solidFill>
                    <a:prstClr val="white"/>
                  </a:solidFill>
                  <a:latin typeface="Times New Roman" panose="02020603050405020304" pitchFamily="18" charset="0"/>
                  <a:cs typeface="Times New Roman" panose="02020603050405020304" pitchFamily="18" charset="0"/>
                </a:rPr>
                <a:t>Rev </a:t>
              </a:r>
              <a:r>
                <a:rPr lang="en-US" sz="1200" i="1" dirty="0" err="1">
                  <a:solidFill>
                    <a:prstClr val="white"/>
                  </a:solidFill>
                  <a:latin typeface="Times New Roman" panose="02020603050405020304" pitchFamily="18" charset="0"/>
                  <a:cs typeface="Times New Roman" panose="02020603050405020304" pitchFamily="18" charset="0"/>
                </a:rPr>
                <a:t>Esp</a:t>
              </a:r>
              <a:r>
                <a:rPr lang="en-US" sz="1200" i="1" dirty="0">
                  <a:solidFill>
                    <a:prstClr val="white"/>
                  </a:solidFill>
                  <a:latin typeface="Times New Roman" panose="02020603050405020304" pitchFamily="18" charset="0"/>
                  <a:cs typeface="Times New Roman" panose="02020603050405020304" pitchFamily="18" charset="0"/>
                </a:rPr>
                <a:t> </a:t>
              </a:r>
              <a:r>
                <a:rPr lang="en-US" sz="1200" i="1" dirty="0" err="1" smtClean="0">
                  <a:solidFill>
                    <a:prstClr val="white"/>
                  </a:solidFill>
                  <a:latin typeface="Times New Roman" panose="02020603050405020304" pitchFamily="18" charset="0"/>
                  <a:cs typeface="Times New Roman" panose="02020603050405020304" pitchFamily="18" charset="0"/>
                </a:rPr>
                <a:t>Cardiol</a:t>
              </a:r>
              <a:r>
                <a:rPr lang="en-US" sz="1200" dirty="0" smtClean="0">
                  <a:solidFill>
                    <a:prstClr val="white"/>
                  </a:solidFill>
                  <a:latin typeface="Times New Roman" panose="02020603050405020304" pitchFamily="18" charset="0"/>
                  <a:cs typeface="Times New Roman" panose="02020603050405020304" pitchFamily="18" charset="0"/>
                </a:rPr>
                <a:t>. 61(3</a:t>
              </a:r>
              <a:r>
                <a:rPr lang="en-US" sz="1200" dirty="0">
                  <a:solidFill>
                    <a:prstClr val="white"/>
                  </a:solidFill>
                  <a:latin typeface="Times New Roman" panose="02020603050405020304" pitchFamily="18" charset="0"/>
                  <a:cs typeface="Times New Roman" panose="02020603050405020304" pitchFamily="18" charset="0"/>
                </a:rPr>
                <a:t>):299-310</a:t>
              </a:r>
            </a:p>
            <a:p>
              <a:pPr algn="ctr"/>
              <a:r>
                <a:rPr lang="es-VE" sz="1200" dirty="0" smtClean="0">
                  <a:solidFill>
                    <a:prstClr val="white"/>
                  </a:solidFill>
                  <a:latin typeface="Times New Roman" panose="02020603050405020304" pitchFamily="18" charset="0"/>
                  <a:cs typeface="Times New Roman" panose="02020603050405020304" pitchFamily="18" charset="0"/>
                </a:rPr>
                <a:t>Wilson et al.</a:t>
              </a:r>
              <a:r>
                <a:rPr lang="en-US" sz="1200" dirty="0">
                  <a:solidFill>
                    <a:prstClr val="white"/>
                  </a:solidFill>
                  <a:latin typeface="Times New Roman" panose="02020603050405020304" pitchFamily="18" charset="0"/>
                  <a:cs typeface="Times New Roman" panose="02020603050405020304" pitchFamily="18" charset="0"/>
                </a:rPr>
                <a:t> </a:t>
              </a:r>
              <a:r>
                <a:rPr lang="en-US" sz="1200" dirty="0" smtClean="0">
                  <a:solidFill>
                    <a:prstClr val="white"/>
                  </a:solidFill>
                  <a:latin typeface="Times New Roman" panose="02020603050405020304" pitchFamily="18" charset="0"/>
                  <a:cs typeface="Times New Roman" panose="02020603050405020304" pitchFamily="18" charset="0"/>
                </a:rPr>
                <a:t>1998. Prediction </a:t>
              </a:r>
              <a:r>
                <a:rPr lang="en-US" sz="1200" dirty="0">
                  <a:solidFill>
                    <a:prstClr val="white"/>
                  </a:solidFill>
                  <a:latin typeface="Times New Roman" panose="02020603050405020304" pitchFamily="18" charset="0"/>
                  <a:cs typeface="Times New Roman" panose="02020603050405020304" pitchFamily="18" charset="0"/>
                </a:rPr>
                <a:t>of Coronary Heart Disease Using Risk Factor </a:t>
              </a:r>
              <a:r>
                <a:rPr lang="en-US" sz="1200" dirty="0" smtClean="0">
                  <a:solidFill>
                    <a:prstClr val="white"/>
                  </a:solidFill>
                  <a:latin typeface="Times New Roman" panose="02020603050405020304" pitchFamily="18" charset="0"/>
                  <a:cs typeface="Times New Roman" panose="02020603050405020304" pitchFamily="18" charset="0"/>
                </a:rPr>
                <a:t>Categories</a:t>
              </a:r>
              <a:r>
                <a:rPr lang="en-US" sz="1200" i="1" dirty="0" smtClean="0">
                  <a:solidFill>
                    <a:prstClr val="white"/>
                  </a:solidFill>
                  <a:latin typeface="Times New Roman" panose="02020603050405020304" pitchFamily="18" charset="0"/>
                  <a:cs typeface="Times New Roman" panose="02020603050405020304" pitchFamily="18" charset="0"/>
                </a:rPr>
                <a:t>.</a:t>
              </a:r>
              <a:r>
                <a:rPr lang="es-VE" sz="1200" i="1" dirty="0" smtClean="0">
                  <a:solidFill>
                    <a:prstClr val="white"/>
                  </a:solidFill>
                  <a:latin typeface="Times New Roman" panose="02020603050405020304" pitchFamily="18" charset="0"/>
                  <a:cs typeface="Times New Roman" panose="02020603050405020304" pitchFamily="18" charset="0"/>
                </a:rPr>
                <a:t> </a:t>
              </a:r>
              <a:r>
                <a:rPr lang="es-VE" sz="1200" i="1" dirty="0" err="1" smtClean="0">
                  <a:solidFill>
                    <a:prstClr val="white"/>
                  </a:solidFill>
                  <a:latin typeface="Times New Roman" panose="02020603050405020304" pitchFamily="18" charset="0"/>
                  <a:cs typeface="Times New Roman" panose="02020603050405020304" pitchFamily="18" charset="0"/>
                </a:rPr>
                <a:t>Circulation</a:t>
              </a:r>
              <a:r>
                <a:rPr lang="es-VE" sz="1200" dirty="0" smtClean="0">
                  <a:solidFill>
                    <a:prstClr val="white"/>
                  </a:solidFill>
                  <a:latin typeface="Times New Roman" panose="02020603050405020304" pitchFamily="18" charset="0"/>
                  <a:cs typeface="Times New Roman" panose="02020603050405020304" pitchFamily="18" charset="0"/>
                </a:rPr>
                <a:t>. 97:1837-1847</a:t>
              </a:r>
              <a:endParaRPr lang="es-VE" sz="1200" dirty="0">
                <a:solidFill>
                  <a:prstClr val="white"/>
                </a:solidFill>
                <a:latin typeface="Times New Roman" panose="02020603050405020304" pitchFamily="18" charset="0"/>
                <a:cs typeface="Times New Roman" panose="02020603050405020304" pitchFamily="18" charset="0"/>
              </a:endParaRPr>
            </a:p>
          </p:txBody>
        </p:sp>
      </p:grpSp>
      <p:sp>
        <p:nvSpPr>
          <p:cNvPr id="5" name="4 Elipse"/>
          <p:cNvSpPr/>
          <p:nvPr/>
        </p:nvSpPr>
        <p:spPr>
          <a:xfrm>
            <a:off x="3347864" y="1700808"/>
            <a:ext cx="2376264" cy="1584176"/>
          </a:xfrm>
          <a:prstGeom prst="ellipse">
            <a:avLst/>
          </a:prstGeom>
          <a:noFill/>
          <a:ln w="76200">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rgbClr val="FFFFFF"/>
              </a:solidFill>
            </a:endParaRPr>
          </a:p>
        </p:txBody>
      </p:sp>
      <p:pic>
        <p:nvPicPr>
          <p:cNvPr id="9" name="Picture 2" descr="FHS staff in front of 5 Thurber St Jan 02[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55492" y="133389"/>
            <a:ext cx="2281004" cy="1711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7" name="6 Rectángulo redondeado"/>
          <p:cNvSpPr/>
          <p:nvPr/>
        </p:nvSpPr>
        <p:spPr>
          <a:xfrm>
            <a:off x="3635896" y="5517232"/>
            <a:ext cx="4752528" cy="576064"/>
          </a:xfrm>
          <a:prstGeom prst="roundRect">
            <a:avLst/>
          </a:prstGeom>
          <a:solidFill>
            <a:srgbClr val="7030A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2600" b="1" dirty="0" smtClean="0">
                <a:solidFill>
                  <a:srgbClr val="FFFFFF"/>
                </a:solidFill>
                <a:latin typeface="Times New Roman" panose="02020603050405020304" pitchFamily="18" charset="0"/>
                <a:cs typeface="Times New Roman" panose="02020603050405020304" pitchFamily="18" charset="0"/>
              </a:rPr>
              <a:t>14.346 PARTICIPANTES</a:t>
            </a:r>
            <a:endParaRPr lang="es-VE" sz="2600"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144957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8 Grupo"/>
          <p:cNvGrpSpPr/>
          <p:nvPr/>
        </p:nvGrpSpPr>
        <p:grpSpPr>
          <a:xfrm>
            <a:off x="107504" y="116632"/>
            <a:ext cx="8856984" cy="6624736"/>
            <a:chOff x="467544" y="116632"/>
            <a:chExt cx="7992888" cy="6624736"/>
          </a:xfrm>
        </p:grpSpPr>
        <p:grpSp>
          <p:nvGrpSpPr>
            <p:cNvPr id="3" name="5 Grupo"/>
            <p:cNvGrpSpPr/>
            <p:nvPr/>
          </p:nvGrpSpPr>
          <p:grpSpPr>
            <a:xfrm>
              <a:off x="467544" y="116632"/>
              <a:ext cx="7992888" cy="6624736"/>
              <a:chOff x="467544" y="116632"/>
              <a:chExt cx="7992888" cy="6624736"/>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581" b="9710"/>
              <a:stretch/>
            </p:blipFill>
            <p:spPr bwMode="auto">
              <a:xfrm>
                <a:off x="467544" y="116632"/>
                <a:ext cx="7992888" cy="6624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3 Rectángulo"/>
              <p:cNvSpPr/>
              <p:nvPr/>
            </p:nvSpPr>
            <p:spPr>
              <a:xfrm>
                <a:off x="5694158" y="6300028"/>
                <a:ext cx="2550250" cy="369332"/>
              </a:xfrm>
              <a:prstGeom prst="rect">
                <a:avLst/>
              </a:prstGeom>
            </p:spPr>
            <p:txBody>
              <a:bodyPr wrap="none">
                <a:spAutoFit/>
              </a:bodyPr>
              <a:lstStyle/>
              <a:p>
                <a:pPr>
                  <a:defRPr/>
                </a:pPr>
                <a:r>
                  <a:rPr lang="es-VE" kern="0" dirty="0">
                    <a:solidFill>
                      <a:prstClr val="black"/>
                    </a:solidFill>
                  </a:rPr>
                  <a:t>SCORE DE FRAMINGHAM</a:t>
                </a:r>
              </a:p>
            </p:txBody>
          </p:sp>
          <p:sp>
            <p:nvSpPr>
              <p:cNvPr id="7" name="4 Elipse"/>
              <p:cNvSpPr/>
              <p:nvPr/>
            </p:nvSpPr>
            <p:spPr>
              <a:xfrm>
                <a:off x="1619672" y="1844824"/>
                <a:ext cx="360040" cy="144016"/>
              </a:xfrm>
              <a:prstGeom prst="ellipse">
                <a:avLst/>
              </a:prstGeom>
              <a:noFill/>
              <a:ln w="31750" cap="flat" cmpd="sng" algn="ctr">
                <a:solidFill>
                  <a:srgbClr val="FF0000"/>
                </a:solidFill>
                <a:prstDash val="solid"/>
              </a:ln>
              <a:effectLst/>
            </p:spPr>
            <p:txBody>
              <a:bodyPr rtlCol="0" anchor="ctr"/>
              <a:lstStyle/>
              <a:p>
                <a:pPr algn="ctr">
                  <a:defRPr/>
                </a:pPr>
                <a:endParaRPr lang="es-VE" kern="0">
                  <a:solidFill>
                    <a:prstClr val="white"/>
                  </a:solidFill>
                  <a:latin typeface="Calibri"/>
                </a:endParaRPr>
              </a:p>
            </p:txBody>
          </p:sp>
          <p:sp>
            <p:nvSpPr>
              <p:cNvPr id="8" name="6 Elipse"/>
              <p:cNvSpPr/>
              <p:nvPr/>
            </p:nvSpPr>
            <p:spPr>
              <a:xfrm>
                <a:off x="1619672" y="3140968"/>
                <a:ext cx="360040" cy="144016"/>
              </a:xfrm>
              <a:prstGeom prst="ellipse">
                <a:avLst/>
              </a:prstGeom>
              <a:noFill/>
              <a:ln w="31750" cap="flat" cmpd="sng" algn="ctr">
                <a:solidFill>
                  <a:srgbClr val="FF0000"/>
                </a:solidFill>
                <a:prstDash val="solid"/>
              </a:ln>
              <a:effectLst/>
            </p:spPr>
            <p:txBody>
              <a:bodyPr rtlCol="0" anchor="ctr"/>
              <a:lstStyle/>
              <a:p>
                <a:pPr algn="ctr">
                  <a:defRPr/>
                </a:pPr>
                <a:endParaRPr lang="es-VE" kern="0">
                  <a:solidFill>
                    <a:prstClr val="white"/>
                  </a:solidFill>
                  <a:latin typeface="Calibri"/>
                </a:endParaRPr>
              </a:p>
            </p:txBody>
          </p:sp>
          <p:sp>
            <p:nvSpPr>
              <p:cNvPr id="9" name="7 Elipse"/>
              <p:cNvSpPr/>
              <p:nvPr/>
            </p:nvSpPr>
            <p:spPr>
              <a:xfrm>
                <a:off x="1619672" y="4437112"/>
                <a:ext cx="360040" cy="144016"/>
              </a:xfrm>
              <a:prstGeom prst="ellipse">
                <a:avLst/>
              </a:prstGeom>
              <a:noFill/>
              <a:ln w="31750" cap="flat" cmpd="sng" algn="ctr">
                <a:solidFill>
                  <a:srgbClr val="FF0000"/>
                </a:solidFill>
                <a:prstDash val="solid"/>
              </a:ln>
              <a:effectLst/>
            </p:spPr>
            <p:txBody>
              <a:bodyPr rtlCol="0" anchor="ctr"/>
              <a:lstStyle/>
              <a:p>
                <a:pPr algn="ctr">
                  <a:defRPr/>
                </a:pPr>
                <a:endParaRPr lang="es-VE" kern="0">
                  <a:solidFill>
                    <a:prstClr val="white"/>
                  </a:solidFill>
                  <a:latin typeface="Calibri"/>
                </a:endParaRPr>
              </a:p>
            </p:txBody>
          </p:sp>
          <p:sp>
            <p:nvSpPr>
              <p:cNvPr id="10" name="8 Elipse"/>
              <p:cNvSpPr/>
              <p:nvPr/>
            </p:nvSpPr>
            <p:spPr>
              <a:xfrm>
                <a:off x="1619672" y="6453336"/>
                <a:ext cx="360040" cy="144016"/>
              </a:xfrm>
              <a:prstGeom prst="ellipse">
                <a:avLst/>
              </a:prstGeom>
              <a:noFill/>
              <a:ln w="31750" cap="flat" cmpd="sng" algn="ctr">
                <a:solidFill>
                  <a:srgbClr val="FF0000"/>
                </a:solidFill>
                <a:prstDash val="solid"/>
              </a:ln>
              <a:effectLst/>
            </p:spPr>
            <p:txBody>
              <a:bodyPr rtlCol="0" anchor="ctr"/>
              <a:lstStyle/>
              <a:p>
                <a:pPr algn="ctr">
                  <a:defRPr/>
                </a:pPr>
                <a:endParaRPr lang="es-VE" kern="0">
                  <a:solidFill>
                    <a:prstClr val="white"/>
                  </a:solidFill>
                  <a:latin typeface="Calibri"/>
                </a:endParaRPr>
              </a:p>
            </p:txBody>
          </p:sp>
          <p:sp>
            <p:nvSpPr>
              <p:cNvPr id="11" name="9 Elipse"/>
              <p:cNvSpPr/>
              <p:nvPr/>
            </p:nvSpPr>
            <p:spPr>
              <a:xfrm>
                <a:off x="4139952" y="1556792"/>
                <a:ext cx="360040" cy="144016"/>
              </a:xfrm>
              <a:prstGeom prst="ellipse">
                <a:avLst/>
              </a:prstGeom>
              <a:noFill/>
              <a:ln w="31750" cap="flat" cmpd="sng" algn="ctr">
                <a:solidFill>
                  <a:srgbClr val="FF0000"/>
                </a:solidFill>
                <a:prstDash val="solid"/>
              </a:ln>
              <a:effectLst/>
            </p:spPr>
            <p:txBody>
              <a:bodyPr rtlCol="0" anchor="ctr"/>
              <a:lstStyle/>
              <a:p>
                <a:pPr algn="ctr">
                  <a:defRPr/>
                </a:pPr>
                <a:endParaRPr lang="es-VE" kern="0">
                  <a:solidFill>
                    <a:prstClr val="white"/>
                  </a:solidFill>
                  <a:latin typeface="Calibri"/>
                </a:endParaRPr>
              </a:p>
            </p:txBody>
          </p:sp>
          <p:sp>
            <p:nvSpPr>
              <p:cNvPr id="12" name="10 Elipse"/>
              <p:cNvSpPr/>
              <p:nvPr/>
            </p:nvSpPr>
            <p:spPr>
              <a:xfrm>
                <a:off x="5724128" y="4149080"/>
                <a:ext cx="360040" cy="144016"/>
              </a:xfrm>
              <a:prstGeom prst="ellipse">
                <a:avLst/>
              </a:prstGeom>
              <a:noFill/>
              <a:ln w="31750" cap="flat" cmpd="sng" algn="ctr">
                <a:solidFill>
                  <a:srgbClr val="FF0000"/>
                </a:solidFill>
                <a:prstDash val="solid"/>
              </a:ln>
              <a:effectLst/>
            </p:spPr>
            <p:txBody>
              <a:bodyPr rtlCol="0" anchor="ctr"/>
              <a:lstStyle/>
              <a:p>
                <a:pPr algn="ctr">
                  <a:defRPr/>
                </a:pPr>
                <a:endParaRPr lang="es-VE" kern="0">
                  <a:solidFill>
                    <a:prstClr val="white"/>
                  </a:solidFill>
                  <a:latin typeface="Calibri"/>
                </a:endParaRPr>
              </a:p>
            </p:txBody>
          </p:sp>
        </p:grpSp>
        <p:sp>
          <p:nvSpPr>
            <p:cNvPr id="4" name="11 Rectángulo"/>
            <p:cNvSpPr/>
            <p:nvPr/>
          </p:nvSpPr>
          <p:spPr>
            <a:xfrm>
              <a:off x="6084168" y="1484784"/>
              <a:ext cx="1872208" cy="288032"/>
            </a:xfrm>
            <a:prstGeom prst="rect">
              <a:avLst/>
            </a:prstGeom>
            <a:solidFill>
              <a:sysClr val="window" lastClr="FFFFFF"/>
            </a:solidFill>
            <a:ln w="25400" cap="flat" cmpd="sng" algn="ctr">
              <a:solidFill>
                <a:sysClr val="window" lastClr="FFFFFF"/>
              </a:solidFill>
              <a:prstDash val="solid"/>
            </a:ln>
            <a:effectLst/>
          </p:spPr>
          <p:txBody>
            <a:bodyPr rtlCol="0" anchor="ctr"/>
            <a:lstStyle/>
            <a:p>
              <a:pPr algn="ctr">
                <a:defRPr/>
              </a:pPr>
              <a:endParaRPr lang="es-VE" kern="0">
                <a:solidFill>
                  <a:prstClr val="white"/>
                </a:solidFill>
                <a:latin typeface="Calibri"/>
              </a:endParaRPr>
            </a:p>
          </p:txBody>
        </p:sp>
      </p:grpSp>
    </p:spTree>
    <p:extLst>
      <p:ext uri="{BB962C8B-B14F-4D97-AF65-F5344CB8AC3E}">
        <p14:creationId xmlns:p14="http://schemas.microsoft.com/office/powerpoint/2010/main" val="367064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38544" y="1651000"/>
            <a:ext cx="8859983" cy="3416320"/>
          </a:xfrm>
          <a:prstGeom prst="rect">
            <a:avLst/>
          </a:prstGeom>
          <a:solidFill>
            <a:srgbClr val="C00000"/>
          </a:solidFill>
          <a:ln w="57150">
            <a:solidFill>
              <a:schemeClr val="bg1"/>
            </a:solid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VE" sz="5400" b="1" cap="none" spc="0" dirty="0" smtClean="0">
                <a:ln/>
                <a:solidFill>
                  <a:schemeClr val="accent4"/>
                </a:solidFill>
                <a:effectLst/>
              </a:rPr>
              <a:t>¿LA PRESENCIA DE FA TENDRÁ ALGUNA RELACIÓN CON EL DESARROLLO DE </a:t>
            </a:r>
            <a:r>
              <a:rPr lang="es-VE" sz="5400" b="1" dirty="0">
                <a:ln/>
                <a:solidFill>
                  <a:schemeClr val="accent4"/>
                </a:solidFill>
              </a:rPr>
              <a:t>E</a:t>
            </a:r>
            <a:r>
              <a:rPr lang="es-VE" sz="5400" b="1" cap="none" spc="0" dirty="0" smtClean="0">
                <a:ln/>
                <a:solidFill>
                  <a:schemeClr val="accent4"/>
                </a:solidFill>
                <a:effectLst/>
              </a:rPr>
              <a:t>VENTOS CARDIOVASCULARES?</a:t>
            </a:r>
            <a:endParaRPr lang="es-VE" sz="5400" b="1" cap="none" spc="0" dirty="0">
              <a:ln/>
              <a:solidFill>
                <a:schemeClr val="accent4"/>
              </a:solidFill>
              <a:effectLst/>
            </a:endParaRPr>
          </a:p>
        </p:txBody>
      </p:sp>
    </p:spTree>
    <p:extLst>
      <p:ext uri="{BB962C8B-B14F-4D97-AF65-F5344CB8AC3E}">
        <p14:creationId xmlns:p14="http://schemas.microsoft.com/office/powerpoint/2010/main" val="147803752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orizonte">
  <a:themeElements>
    <a:clrScheme name="Horizonte">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te">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e">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2344</TotalTime>
  <Words>3243</Words>
  <Application>Microsoft Office PowerPoint</Application>
  <PresentationFormat>Presentación en pantalla (4:3)</PresentationFormat>
  <Paragraphs>255</Paragraphs>
  <Slides>42</Slides>
  <Notes>6</Notes>
  <HiddenSlides>0</HiddenSlides>
  <MMClips>0</MMClips>
  <ScaleCrop>false</ScaleCrop>
  <HeadingPairs>
    <vt:vector size="6" baseType="variant">
      <vt:variant>
        <vt:lpstr>Fuentes usadas</vt:lpstr>
      </vt:variant>
      <vt:variant>
        <vt:i4>11</vt:i4>
      </vt:variant>
      <vt:variant>
        <vt:lpstr>Tema</vt:lpstr>
      </vt:variant>
      <vt:variant>
        <vt:i4>2</vt:i4>
      </vt:variant>
      <vt:variant>
        <vt:lpstr>Títulos de diapositiva</vt:lpstr>
      </vt:variant>
      <vt:variant>
        <vt:i4>42</vt:i4>
      </vt:variant>
    </vt:vector>
  </HeadingPairs>
  <TitlesOfParts>
    <vt:vector size="55" baseType="lpstr">
      <vt:lpstr>Angsana New</vt:lpstr>
      <vt:lpstr>Arial</vt:lpstr>
      <vt:lpstr>Arial Narrow</vt:lpstr>
      <vt:lpstr>Calibri</vt:lpstr>
      <vt:lpstr>Calibri Light</vt:lpstr>
      <vt:lpstr>Cambria</vt:lpstr>
      <vt:lpstr>Playbill</vt:lpstr>
      <vt:lpstr>Segoe Script</vt:lpstr>
      <vt:lpstr>Tahoma</vt:lpstr>
      <vt:lpstr>Times New Roman</vt:lpstr>
      <vt:lpstr>Wingdings</vt:lpstr>
      <vt:lpstr>Tema de Office</vt:lpstr>
      <vt:lpstr>Horizonte</vt:lpstr>
      <vt:lpstr>Presentación de PowerPoint</vt:lpstr>
      <vt:lpstr>Framingham</vt:lpstr>
      <vt:lpstr>Presentación de PowerPoint</vt:lpstr>
      <vt:lpstr>Presentación de PowerPoint</vt:lpstr>
      <vt:lpstr>Presentación de PowerPoint</vt:lpstr>
      <vt:lpstr>Presentación de PowerPoint</vt:lpstr>
      <vt:lpstr>Cohortes Framingham</vt:lpstr>
      <vt:lpstr>Presentación de PowerPoint</vt:lpstr>
      <vt:lpstr>Presentación de PowerPoint</vt:lpstr>
      <vt:lpstr>Presentación de PowerPoint</vt:lpstr>
      <vt:lpstr>INTRODUCCIÓN</vt:lpstr>
      <vt:lpstr>INTRODUCCIÓN</vt:lpstr>
      <vt:lpstr>INTRODUCCIÓN</vt:lpstr>
      <vt:lpstr>OBJETIVO</vt:lpstr>
      <vt:lpstr>SUJETOS Y MÉTODOS</vt:lpstr>
      <vt:lpstr>SUJETOS Y MÉTODOS</vt:lpstr>
      <vt:lpstr>SUJETOS Y MÉTODOS</vt:lpstr>
      <vt:lpstr>SUJETOS Y MÉTODOS</vt:lpstr>
      <vt:lpstr>SUJETOS Y MÉTODOS</vt:lpstr>
      <vt:lpstr>SUJETOS Y MÉTODOS</vt:lpstr>
      <vt:lpstr>SUJETOS Y MÉTODOS</vt:lpstr>
      <vt:lpstr>SUJETOS Y MÉTODOS</vt:lpstr>
      <vt:lpstr>SUJETOS Y MÉTODOS</vt:lpstr>
      <vt:lpstr>SUJETOS Y MÉTODOS</vt:lpstr>
      <vt:lpstr>SUJETOS Y MÉTODOS</vt:lpstr>
      <vt:lpstr>SUJETOS Y MÉTODOS</vt:lpstr>
      <vt:lpstr>SUJETOS Y MÉTODOS</vt:lpstr>
      <vt:lpstr>SUJETOS Y MÉTODOS</vt:lpstr>
      <vt:lpstr>SUJETOS Y MÉTODOS</vt:lpstr>
      <vt:lpstr>RESULTADOS</vt:lpstr>
      <vt:lpstr>Presentación de PowerPoint</vt:lpstr>
      <vt:lpstr>Presentación de PowerPoint</vt:lpstr>
      <vt:lpstr>Presentación de PowerPoint</vt:lpstr>
      <vt:lpstr>Presentación de PowerPoint</vt:lpstr>
      <vt:lpstr>Presentación de PowerPoint</vt:lpstr>
      <vt:lpstr>DISCUSIÓN</vt:lpstr>
      <vt:lpstr>DISCUSIÓN</vt:lpstr>
      <vt:lpstr>DISCUSIÓN</vt:lpstr>
      <vt:lpstr>Presentación de PowerPoint</vt:lpstr>
      <vt:lpstr>Presentación de PowerPoint</vt:lpstr>
      <vt:lpstr>APORTES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142</cp:revision>
  <dcterms:created xsi:type="dcterms:W3CDTF">2016-02-11T03:16:04Z</dcterms:created>
  <dcterms:modified xsi:type="dcterms:W3CDTF">2016-02-15T18:15:44Z</dcterms:modified>
</cp:coreProperties>
</file>