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82" r:id="rId2"/>
    <p:sldId id="425" r:id="rId3"/>
    <p:sldId id="429" r:id="rId4"/>
    <p:sldId id="426" r:id="rId5"/>
    <p:sldId id="453" r:id="rId6"/>
    <p:sldId id="438" r:id="rId7"/>
    <p:sldId id="439" r:id="rId8"/>
    <p:sldId id="452" r:id="rId9"/>
    <p:sldId id="445" r:id="rId10"/>
    <p:sldId id="446" r:id="rId11"/>
    <p:sldId id="469" r:id="rId12"/>
    <p:sldId id="441" r:id="rId13"/>
    <p:sldId id="442" r:id="rId14"/>
    <p:sldId id="443" r:id="rId15"/>
    <p:sldId id="451" r:id="rId16"/>
    <p:sldId id="430" r:id="rId17"/>
    <p:sldId id="466" r:id="rId18"/>
    <p:sldId id="461" r:id="rId19"/>
    <p:sldId id="393" r:id="rId20"/>
    <p:sldId id="431" r:id="rId21"/>
    <p:sldId id="473" r:id="rId22"/>
    <p:sldId id="433" r:id="rId23"/>
    <p:sldId id="432" r:id="rId24"/>
    <p:sldId id="465" r:id="rId25"/>
    <p:sldId id="434" r:id="rId26"/>
    <p:sldId id="435" r:id="rId27"/>
    <p:sldId id="467" r:id="rId28"/>
    <p:sldId id="436" r:id="rId29"/>
    <p:sldId id="437" r:id="rId30"/>
    <p:sldId id="462" r:id="rId31"/>
    <p:sldId id="464" r:id="rId32"/>
    <p:sldId id="463" r:id="rId33"/>
    <p:sldId id="447" r:id="rId34"/>
    <p:sldId id="448" r:id="rId35"/>
    <p:sldId id="449" r:id="rId36"/>
    <p:sldId id="450" r:id="rId37"/>
    <p:sldId id="456" r:id="rId38"/>
    <p:sldId id="457" r:id="rId39"/>
    <p:sldId id="458" r:id="rId40"/>
    <p:sldId id="459" r:id="rId41"/>
    <p:sldId id="470" r:id="rId42"/>
    <p:sldId id="460" r:id="rId43"/>
    <p:sldId id="472" r:id="rId44"/>
    <p:sldId id="471" r:id="rId45"/>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5B05"/>
    <a:srgbClr val="F6A006"/>
    <a:srgbClr val="FC9E14"/>
    <a:srgbClr val="9F6805"/>
    <a:srgbClr val="FCF164"/>
    <a:srgbClr val="EAEF0D"/>
    <a:srgbClr val="9A7B0A"/>
    <a:srgbClr val="A2FB65"/>
    <a:srgbClr val="5FE913"/>
    <a:srgbClr val="529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64093" autoAdjust="0"/>
  </p:normalViewPr>
  <p:slideViewPr>
    <p:cSldViewPr snapToGrid="0">
      <p:cViewPr varScale="1">
        <p:scale>
          <a:sx n="47" d="100"/>
          <a:sy n="47" d="100"/>
        </p:scale>
        <p:origin x="1638" y="60"/>
      </p:cViewPr>
      <p:guideLst/>
    </p:cSldViewPr>
  </p:slideViewPr>
  <p:notesTextViewPr>
    <p:cViewPr>
      <p:scale>
        <a:sx n="3" d="2"/>
        <a:sy n="3" d="2"/>
      </p:scale>
      <p:origin x="0" y="0"/>
    </p:cViewPr>
  </p:notesTextViewPr>
  <p:sorterViewPr>
    <p:cViewPr>
      <p:scale>
        <a:sx n="100" d="100"/>
        <a:sy n="100" d="100"/>
      </p:scale>
      <p:origin x="0" y="-62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224DD-D510-4438-B68B-570792D5EC0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VE"/>
        </a:p>
      </dgm:t>
    </dgm:pt>
    <dgm:pt modelId="{FA603091-5704-4271-8AA9-364E90FC4EE7}">
      <dgm:prSet phldrT="[Texto]" custT="1"/>
      <dgm:spPr/>
      <dgm:t>
        <a:bodyPr/>
        <a:lstStyle/>
        <a:p>
          <a:r>
            <a:rPr lang="es-VE" sz="3200" b="1" dirty="0">
              <a:latin typeface="+mj-lt"/>
              <a:cs typeface="Calibri" pitchFamily="34" charset="0"/>
            </a:rPr>
            <a:t>Punto Final Primario</a:t>
          </a:r>
        </a:p>
      </dgm:t>
    </dgm:pt>
    <dgm:pt modelId="{C67C4A47-3193-4ED6-92F9-C586783B3EAA}" type="parTrans" cxnId="{C3233003-C18F-4509-9E7F-6F08524E5CAB}">
      <dgm:prSet/>
      <dgm:spPr/>
      <dgm:t>
        <a:bodyPr/>
        <a:lstStyle/>
        <a:p>
          <a:endParaRPr lang="es-VE">
            <a:latin typeface="Calibri" pitchFamily="34" charset="0"/>
            <a:cs typeface="Calibri" pitchFamily="34" charset="0"/>
          </a:endParaRPr>
        </a:p>
      </dgm:t>
    </dgm:pt>
    <dgm:pt modelId="{AF3A3A11-EA3A-4F8B-9EA5-44FA45F7A6D2}" type="sibTrans" cxnId="{C3233003-C18F-4509-9E7F-6F08524E5CAB}">
      <dgm:prSet/>
      <dgm:spPr/>
      <dgm:t>
        <a:bodyPr/>
        <a:lstStyle/>
        <a:p>
          <a:endParaRPr lang="es-VE">
            <a:latin typeface="Calibri" pitchFamily="34" charset="0"/>
            <a:cs typeface="Calibri" pitchFamily="34" charset="0"/>
          </a:endParaRPr>
        </a:p>
      </dgm:t>
    </dgm:pt>
    <dgm:pt modelId="{5E9DFFF6-066B-4CFF-BC12-48E2340C4DA5}">
      <dgm:prSet custT="1"/>
      <dgm:spPr/>
      <dgm:t>
        <a:bodyPr/>
        <a:lstStyle/>
        <a:p>
          <a:r>
            <a:rPr lang="es-VE" sz="4800" dirty="0"/>
            <a:t>EVENTOS MACCE </a:t>
          </a:r>
        </a:p>
      </dgm:t>
    </dgm:pt>
    <dgm:pt modelId="{4D243097-8CC1-427B-A586-AFDAE32F38F3}" type="parTrans" cxnId="{D9F43AE0-9214-4555-9FCD-7CDF06333FE1}">
      <dgm:prSet/>
      <dgm:spPr/>
      <dgm:t>
        <a:bodyPr/>
        <a:lstStyle/>
        <a:p>
          <a:endParaRPr lang="es-VE"/>
        </a:p>
      </dgm:t>
    </dgm:pt>
    <dgm:pt modelId="{BE6D2A6D-3645-4DC5-98D8-B31D076DB457}" type="sibTrans" cxnId="{D9F43AE0-9214-4555-9FCD-7CDF06333FE1}">
      <dgm:prSet/>
      <dgm:spPr/>
      <dgm:t>
        <a:bodyPr/>
        <a:lstStyle/>
        <a:p>
          <a:endParaRPr lang="es-VE"/>
        </a:p>
      </dgm:t>
    </dgm:pt>
    <dgm:pt modelId="{77F9408B-0693-43FE-A338-4D7604E39A82}">
      <dgm:prSet custT="1"/>
      <dgm:spPr/>
      <dgm:t>
        <a:bodyPr/>
        <a:lstStyle/>
        <a:p>
          <a:endParaRPr lang="es-VE" sz="4800" dirty="0"/>
        </a:p>
      </dgm:t>
    </dgm:pt>
    <dgm:pt modelId="{03012951-4C7A-4AA5-A0C8-A89D57EEE5F4}" type="parTrans" cxnId="{94F584C1-06A0-4A71-AD6A-137445130C91}">
      <dgm:prSet/>
      <dgm:spPr/>
      <dgm:t>
        <a:bodyPr/>
        <a:lstStyle/>
        <a:p>
          <a:endParaRPr lang="es-VE"/>
        </a:p>
      </dgm:t>
    </dgm:pt>
    <dgm:pt modelId="{957ECA2E-3019-49DA-B3E8-C915AF2514F5}" type="sibTrans" cxnId="{94F584C1-06A0-4A71-AD6A-137445130C91}">
      <dgm:prSet/>
      <dgm:spPr/>
      <dgm:t>
        <a:bodyPr/>
        <a:lstStyle/>
        <a:p>
          <a:endParaRPr lang="es-VE"/>
        </a:p>
      </dgm:t>
    </dgm:pt>
    <dgm:pt modelId="{AB47FE1F-085A-4BA4-9FEB-F97159744E80}" type="pres">
      <dgm:prSet presAssocID="{0C0224DD-D510-4438-B68B-570792D5EC08}" presName="Name0" presStyleCnt="0">
        <dgm:presLayoutVars>
          <dgm:dir/>
          <dgm:animLvl val="lvl"/>
          <dgm:resizeHandles/>
        </dgm:presLayoutVars>
      </dgm:prSet>
      <dgm:spPr/>
      <dgm:t>
        <a:bodyPr/>
        <a:lstStyle/>
        <a:p>
          <a:endParaRPr lang="es-VE"/>
        </a:p>
      </dgm:t>
    </dgm:pt>
    <dgm:pt modelId="{CDF1D1C1-4541-4978-9950-0B0709CCEF14}" type="pres">
      <dgm:prSet presAssocID="{FA603091-5704-4271-8AA9-364E90FC4EE7}" presName="linNode" presStyleCnt="0"/>
      <dgm:spPr/>
    </dgm:pt>
    <dgm:pt modelId="{D7A7CFF1-BB3F-4187-BE65-9A82BE40E7C9}" type="pres">
      <dgm:prSet presAssocID="{FA603091-5704-4271-8AA9-364E90FC4EE7}" presName="parentShp" presStyleLbl="node1" presStyleIdx="0" presStyleCnt="1" custLinFactNeighborX="1339">
        <dgm:presLayoutVars>
          <dgm:bulletEnabled val="1"/>
        </dgm:presLayoutVars>
      </dgm:prSet>
      <dgm:spPr/>
      <dgm:t>
        <a:bodyPr/>
        <a:lstStyle/>
        <a:p>
          <a:endParaRPr lang="es-VE"/>
        </a:p>
      </dgm:t>
    </dgm:pt>
    <dgm:pt modelId="{0036816C-906C-43B8-8D81-E826D99BDBCF}" type="pres">
      <dgm:prSet presAssocID="{FA603091-5704-4271-8AA9-364E90FC4EE7}" presName="childShp" presStyleLbl="bgAccFollowNode1" presStyleIdx="0" presStyleCnt="1" custScaleX="128505" custLinFactNeighborX="2960">
        <dgm:presLayoutVars>
          <dgm:bulletEnabled val="1"/>
        </dgm:presLayoutVars>
      </dgm:prSet>
      <dgm:spPr/>
      <dgm:t>
        <a:bodyPr/>
        <a:lstStyle/>
        <a:p>
          <a:endParaRPr lang="es-VE"/>
        </a:p>
      </dgm:t>
    </dgm:pt>
  </dgm:ptLst>
  <dgm:cxnLst>
    <dgm:cxn modelId="{7DD05B13-5413-4DC6-8E84-6E9FE8066354}" type="presOf" srcId="{5E9DFFF6-066B-4CFF-BC12-48E2340C4DA5}" destId="{0036816C-906C-43B8-8D81-E826D99BDBCF}" srcOrd="0" destOrd="1" presId="urn:microsoft.com/office/officeart/2005/8/layout/vList6"/>
    <dgm:cxn modelId="{EDC8F563-D0F1-4DD3-A0CB-29E69EEB166A}" type="presOf" srcId="{0C0224DD-D510-4438-B68B-570792D5EC08}" destId="{AB47FE1F-085A-4BA4-9FEB-F97159744E80}" srcOrd="0" destOrd="0" presId="urn:microsoft.com/office/officeart/2005/8/layout/vList6"/>
    <dgm:cxn modelId="{94F584C1-06A0-4A71-AD6A-137445130C91}" srcId="{FA603091-5704-4271-8AA9-364E90FC4EE7}" destId="{77F9408B-0693-43FE-A338-4D7604E39A82}" srcOrd="0" destOrd="0" parTransId="{03012951-4C7A-4AA5-A0C8-A89D57EEE5F4}" sibTransId="{957ECA2E-3019-49DA-B3E8-C915AF2514F5}"/>
    <dgm:cxn modelId="{D03791A8-981E-42A3-818F-1A6422A47C86}" type="presOf" srcId="{FA603091-5704-4271-8AA9-364E90FC4EE7}" destId="{D7A7CFF1-BB3F-4187-BE65-9A82BE40E7C9}" srcOrd="0" destOrd="0" presId="urn:microsoft.com/office/officeart/2005/8/layout/vList6"/>
    <dgm:cxn modelId="{43658E2A-F07B-4E80-A9F8-8EAC47D1E9F7}" type="presOf" srcId="{77F9408B-0693-43FE-A338-4D7604E39A82}" destId="{0036816C-906C-43B8-8D81-E826D99BDBCF}" srcOrd="0" destOrd="0" presId="urn:microsoft.com/office/officeart/2005/8/layout/vList6"/>
    <dgm:cxn modelId="{C3233003-C18F-4509-9E7F-6F08524E5CAB}" srcId="{0C0224DD-D510-4438-B68B-570792D5EC08}" destId="{FA603091-5704-4271-8AA9-364E90FC4EE7}" srcOrd="0" destOrd="0" parTransId="{C67C4A47-3193-4ED6-92F9-C586783B3EAA}" sibTransId="{AF3A3A11-EA3A-4F8B-9EA5-44FA45F7A6D2}"/>
    <dgm:cxn modelId="{D9F43AE0-9214-4555-9FCD-7CDF06333FE1}" srcId="{FA603091-5704-4271-8AA9-364E90FC4EE7}" destId="{5E9DFFF6-066B-4CFF-BC12-48E2340C4DA5}" srcOrd="1" destOrd="0" parTransId="{4D243097-8CC1-427B-A586-AFDAE32F38F3}" sibTransId="{BE6D2A6D-3645-4DC5-98D8-B31D076DB457}"/>
    <dgm:cxn modelId="{85D76D67-1888-4C04-ABA4-5F0AF3F7C282}" type="presParOf" srcId="{AB47FE1F-085A-4BA4-9FEB-F97159744E80}" destId="{CDF1D1C1-4541-4978-9950-0B0709CCEF14}" srcOrd="0" destOrd="0" presId="urn:microsoft.com/office/officeart/2005/8/layout/vList6"/>
    <dgm:cxn modelId="{CCD1E1FF-55C6-4389-AAF7-E989715980BF}" type="presParOf" srcId="{CDF1D1C1-4541-4978-9950-0B0709CCEF14}" destId="{D7A7CFF1-BB3F-4187-BE65-9A82BE40E7C9}" srcOrd="0" destOrd="0" presId="urn:microsoft.com/office/officeart/2005/8/layout/vList6"/>
    <dgm:cxn modelId="{F8CAF653-9A85-4657-B52B-3DF9D99085B1}" type="presParOf" srcId="{CDF1D1C1-4541-4978-9950-0B0709CCEF14}" destId="{0036816C-906C-43B8-8D81-E826D99BDBC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0224DD-D510-4438-B68B-570792D5EC0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VE"/>
        </a:p>
      </dgm:t>
    </dgm:pt>
    <dgm:pt modelId="{FA603091-5704-4271-8AA9-364E90FC4EE7}">
      <dgm:prSet phldrT="[Texto]" custT="1"/>
      <dgm:spPr/>
      <dgm:t>
        <a:bodyPr/>
        <a:lstStyle/>
        <a:p>
          <a:r>
            <a:rPr lang="es-VE" sz="3200" b="1" dirty="0">
              <a:latin typeface="+mj-lt"/>
              <a:cs typeface="Calibri" pitchFamily="34" charset="0"/>
            </a:rPr>
            <a:t>Punto Finales Secundarios</a:t>
          </a:r>
        </a:p>
      </dgm:t>
    </dgm:pt>
    <dgm:pt modelId="{C67C4A47-3193-4ED6-92F9-C586783B3EAA}" type="parTrans" cxnId="{C3233003-C18F-4509-9E7F-6F08524E5CAB}">
      <dgm:prSet/>
      <dgm:spPr/>
      <dgm:t>
        <a:bodyPr/>
        <a:lstStyle/>
        <a:p>
          <a:endParaRPr lang="es-VE">
            <a:latin typeface="Calibri" pitchFamily="34" charset="0"/>
            <a:cs typeface="Calibri" pitchFamily="34" charset="0"/>
          </a:endParaRPr>
        </a:p>
      </dgm:t>
    </dgm:pt>
    <dgm:pt modelId="{AF3A3A11-EA3A-4F8B-9EA5-44FA45F7A6D2}" type="sibTrans" cxnId="{C3233003-C18F-4509-9E7F-6F08524E5CAB}">
      <dgm:prSet/>
      <dgm:spPr/>
      <dgm:t>
        <a:bodyPr/>
        <a:lstStyle/>
        <a:p>
          <a:endParaRPr lang="es-VE">
            <a:latin typeface="Calibri" pitchFamily="34" charset="0"/>
            <a:cs typeface="Calibri" pitchFamily="34" charset="0"/>
          </a:endParaRPr>
        </a:p>
      </dgm:t>
    </dgm:pt>
    <dgm:pt modelId="{77F9408B-0693-43FE-A338-4D7604E39A82}">
      <dgm:prSet custT="1"/>
      <dgm:spPr/>
      <dgm:t>
        <a:bodyPr/>
        <a:lstStyle/>
        <a:p>
          <a:r>
            <a:rPr lang="es-VE" sz="2800" dirty="0"/>
            <a:t>Muerte por todas las causas, revascularización, accidente cerebrovascular e infarto de miocardio (IM)  </a:t>
          </a:r>
          <a:endParaRPr lang="es-VE" sz="4800" dirty="0"/>
        </a:p>
      </dgm:t>
    </dgm:pt>
    <dgm:pt modelId="{03012951-4C7A-4AA5-A0C8-A89D57EEE5F4}" type="parTrans" cxnId="{94F584C1-06A0-4A71-AD6A-137445130C91}">
      <dgm:prSet/>
      <dgm:spPr/>
      <dgm:t>
        <a:bodyPr/>
        <a:lstStyle/>
        <a:p>
          <a:endParaRPr lang="es-VE"/>
        </a:p>
      </dgm:t>
    </dgm:pt>
    <dgm:pt modelId="{957ECA2E-3019-49DA-B3E8-C915AF2514F5}" type="sibTrans" cxnId="{94F584C1-06A0-4A71-AD6A-137445130C91}">
      <dgm:prSet/>
      <dgm:spPr/>
      <dgm:t>
        <a:bodyPr/>
        <a:lstStyle/>
        <a:p>
          <a:endParaRPr lang="es-VE"/>
        </a:p>
      </dgm:t>
    </dgm:pt>
    <dgm:pt modelId="{AB47FE1F-085A-4BA4-9FEB-F97159744E80}" type="pres">
      <dgm:prSet presAssocID="{0C0224DD-D510-4438-B68B-570792D5EC08}" presName="Name0" presStyleCnt="0">
        <dgm:presLayoutVars>
          <dgm:dir/>
          <dgm:animLvl val="lvl"/>
          <dgm:resizeHandles/>
        </dgm:presLayoutVars>
      </dgm:prSet>
      <dgm:spPr/>
      <dgm:t>
        <a:bodyPr/>
        <a:lstStyle/>
        <a:p>
          <a:endParaRPr lang="es-VE"/>
        </a:p>
      </dgm:t>
    </dgm:pt>
    <dgm:pt modelId="{CDF1D1C1-4541-4978-9950-0B0709CCEF14}" type="pres">
      <dgm:prSet presAssocID="{FA603091-5704-4271-8AA9-364E90FC4EE7}" presName="linNode" presStyleCnt="0"/>
      <dgm:spPr/>
    </dgm:pt>
    <dgm:pt modelId="{D7A7CFF1-BB3F-4187-BE65-9A82BE40E7C9}" type="pres">
      <dgm:prSet presAssocID="{FA603091-5704-4271-8AA9-364E90FC4EE7}" presName="parentShp" presStyleLbl="node1" presStyleIdx="0" presStyleCnt="1" custLinFactNeighborX="1339">
        <dgm:presLayoutVars>
          <dgm:bulletEnabled val="1"/>
        </dgm:presLayoutVars>
      </dgm:prSet>
      <dgm:spPr/>
      <dgm:t>
        <a:bodyPr/>
        <a:lstStyle/>
        <a:p>
          <a:endParaRPr lang="es-VE"/>
        </a:p>
      </dgm:t>
    </dgm:pt>
    <dgm:pt modelId="{0036816C-906C-43B8-8D81-E826D99BDBCF}" type="pres">
      <dgm:prSet presAssocID="{FA603091-5704-4271-8AA9-364E90FC4EE7}" presName="childShp" presStyleLbl="bgAccFollowNode1" presStyleIdx="0" presStyleCnt="1" custLinFactNeighborX="2960">
        <dgm:presLayoutVars>
          <dgm:bulletEnabled val="1"/>
        </dgm:presLayoutVars>
      </dgm:prSet>
      <dgm:spPr/>
      <dgm:t>
        <a:bodyPr/>
        <a:lstStyle/>
        <a:p>
          <a:endParaRPr lang="es-VE"/>
        </a:p>
      </dgm:t>
    </dgm:pt>
  </dgm:ptLst>
  <dgm:cxnLst>
    <dgm:cxn modelId="{94F584C1-06A0-4A71-AD6A-137445130C91}" srcId="{FA603091-5704-4271-8AA9-364E90FC4EE7}" destId="{77F9408B-0693-43FE-A338-4D7604E39A82}" srcOrd="0" destOrd="0" parTransId="{03012951-4C7A-4AA5-A0C8-A89D57EEE5F4}" sibTransId="{957ECA2E-3019-49DA-B3E8-C915AF2514F5}"/>
    <dgm:cxn modelId="{CA18F735-FDCD-44CF-BE2B-E1AD6DF7E111}" type="presOf" srcId="{FA603091-5704-4271-8AA9-364E90FC4EE7}" destId="{D7A7CFF1-BB3F-4187-BE65-9A82BE40E7C9}" srcOrd="0" destOrd="0" presId="urn:microsoft.com/office/officeart/2005/8/layout/vList6"/>
    <dgm:cxn modelId="{7EC401A0-391C-4785-94B6-928F6E3DB392}" type="presOf" srcId="{77F9408B-0693-43FE-A338-4D7604E39A82}" destId="{0036816C-906C-43B8-8D81-E826D99BDBCF}" srcOrd="0" destOrd="0" presId="urn:microsoft.com/office/officeart/2005/8/layout/vList6"/>
    <dgm:cxn modelId="{C3233003-C18F-4509-9E7F-6F08524E5CAB}" srcId="{0C0224DD-D510-4438-B68B-570792D5EC08}" destId="{FA603091-5704-4271-8AA9-364E90FC4EE7}" srcOrd="0" destOrd="0" parTransId="{C67C4A47-3193-4ED6-92F9-C586783B3EAA}" sibTransId="{AF3A3A11-EA3A-4F8B-9EA5-44FA45F7A6D2}"/>
    <dgm:cxn modelId="{D2648660-A932-4ACA-8009-E1B78079CC07}" type="presOf" srcId="{0C0224DD-D510-4438-B68B-570792D5EC08}" destId="{AB47FE1F-085A-4BA4-9FEB-F97159744E80}" srcOrd="0" destOrd="0" presId="urn:microsoft.com/office/officeart/2005/8/layout/vList6"/>
    <dgm:cxn modelId="{EE116E83-8E5E-42CC-A1D0-8E3F99CE12E8}" type="presParOf" srcId="{AB47FE1F-085A-4BA4-9FEB-F97159744E80}" destId="{CDF1D1C1-4541-4978-9950-0B0709CCEF14}" srcOrd="0" destOrd="0" presId="urn:microsoft.com/office/officeart/2005/8/layout/vList6"/>
    <dgm:cxn modelId="{5A14B4E8-444D-47E5-A4BD-7CEB20EA0A1C}" type="presParOf" srcId="{CDF1D1C1-4541-4978-9950-0B0709CCEF14}" destId="{D7A7CFF1-BB3F-4187-BE65-9A82BE40E7C9}" srcOrd="0" destOrd="0" presId="urn:microsoft.com/office/officeart/2005/8/layout/vList6"/>
    <dgm:cxn modelId="{E549C40E-24BF-4632-8C3D-52C3B3C5FE6F}" type="presParOf" srcId="{CDF1D1C1-4541-4978-9950-0B0709CCEF14}" destId="{0036816C-906C-43B8-8D81-E826D99BDBC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6816C-906C-43B8-8D81-E826D99BDBCF}">
      <dsp:nvSpPr>
        <dsp:cNvPr id="0" name=""/>
        <dsp:cNvSpPr/>
      </dsp:nvSpPr>
      <dsp:spPr>
        <a:xfrm>
          <a:off x="3087379" y="0"/>
          <a:ext cx="5942319" cy="340354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endParaRPr lang="es-VE" sz="4800" kern="1200" dirty="0"/>
        </a:p>
        <a:p>
          <a:pPr marL="285750" lvl="1" indent="-285750" algn="l" defTabSz="2133600">
            <a:lnSpc>
              <a:spcPct val="90000"/>
            </a:lnSpc>
            <a:spcBef>
              <a:spcPct val="0"/>
            </a:spcBef>
            <a:spcAft>
              <a:spcPct val="15000"/>
            </a:spcAft>
            <a:buChar char="••"/>
          </a:pPr>
          <a:r>
            <a:rPr lang="es-VE" sz="4800" kern="1200" dirty="0"/>
            <a:t>EVENTOS MACCE </a:t>
          </a:r>
        </a:p>
      </dsp:txBody>
      <dsp:txXfrm>
        <a:off x="3087379" y="425444"/>
        <a:ext cx="4665988" cy="2552661"/>
      </dsp:txXfrm>
    </dsp:sp>
    <dsp:sp modelId="{D7A7CFF1-BB3F-4187-BE65-9A82BE40E7C9}">
      <dsp:nvSpPr>
        <dsp:cNvPr id="0" name=""/>
        <dsp:cNvSpPr/>
      </dsp:nvSpPr>
      <dsp:spPr>
        <a:xfrm>
          <a:off x="64209" y="0"/>
          <a:ext cx="3082795" cy="3403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VE" sz="3200" b="1" kern="1200" dirty="0">
              <a:latin typeface="+mj-lt"/>
              <a:cs typeface="Calibri" pitchFamily="34" charset="0"/>
            </a:rPr>
            <a:t>Punto Final Primario</a:t>
          </a:r>
        </a:p>
      </dsp:txBody>
      <dsp:txXfrm>
        <a:off x="214699" y="150490"/>
        <a:ext cx="2781815" cy="3102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6816C-906C-43B8-8D81-E826D99BDBCF}">
      <dsp:nvSpPr>
        <dsp:cNvPr id="0" name=""/>
        <dsp:cNvSpPr/>
      </dsp:nvSpPr>
      <dsp:spPr>
        <a:xfrm>
          <a:off x="3611879" y="0"/>
          <a:ext cx="5417819" cy="340354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VE" sz="2800" kern="1200" dirty="0"/>
            <a:t>Muerte por todas las causas, revascularización, accidente cerebrovascular e infarto de miocardio (IM)  </a:t>
          </a:r>
          <a:endParaRPr lang="es-VE" sz="4800" kern="1200" dirty="0"/>
        </a:p>
      </dsp:txBody>
      <dsp:txXfrm>
        <a:off x="3611879" y="425444"/>
        <a:ext cx="4141488" cy="2552661"/>
      </dsp:txXfrm>
    </dsp:sp>
    <dsp:sp modelId="{D7A7CFF1-BB3F-4187-BE65-9A82BE40E7C9}">
      <dsp:nvSpPr>
        <dsp:cNvPr id="0" name=""/>
        <dsp:cNvSpPr/>
      </dsp:nvSpPr>
      <dsp:spPr>
        <a:xfrm>
          <a:off x="72544" y="0"/>
          <a:ext cx="3611879" cy="3403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VE" sz="3200" b="1" kern="1200" dirty="0">
              <a:latin typeface="+mj-lt"/>
              <a:cs typeface="Calibri" pitchFamily="34" charset="0"/>
            </a:rPr>
            <a:t>Punto Finales Secundarios</a:t>
          </a:r>
        </a:p>
      </dsp:txBody>
      <dsp:txXfrm>
        <a:off x="238692" y="166148"/>
        <a:ext cx="3279583" cy="307125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785B3-1096-46C4-863F-FE3F02F24331}" type="datetimeFigureOut">
              <a:rPr lang="es-VE" smtClean="0"/>
              <a:t>10/11/2021</a:t>
            </a:fld>
            <a:endParaRPr lang="es-V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D122C-A57A-4B66-9789-5304921CB279}" type="slidenum">
              <a:rPr lang="es-VE" smtClean="0"/>
              <a:t>‹Nº›</a:t>
            </a:fld>
            <a:endParaRPr lang="es-VE"/>
          </a:p>
        </p:txBody>
      </p:sp>
    </p:spTree>
    <p:extLst>
      <p:ext uri="{BB962C8B-B14F-4D97-AF65-F5344CB8AC3E}">
        <p14:creationId xmlns:p14="http://schemas.microsoft.com/office/powerpoint/2010/main" val="5351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a:t>
            </a:fld>
            <a:endParaRPr lang="es-VE"/>
          </a:p>
        </p:txBody>
      </p:sp>
    </p:spTree>
    <p:extLst>
      <p:ext uri="{BB962C8B-B14F-4D97-AF65-F5344CB8AC3E}">
        <p14:creationId xmlns:p14="http://schemas.microsoft.com/office/powerpoint/2010/main" val="423879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13</a:t>
            </a:fld>
            <a:endParaRPr lang="es-VE"/>
          </a:p>
        </p:txBody>
      </p:sp>
    </p:spTree>
    <p:extLst>
      <p:ext uri="{BB962C8B-B14F-4D97-AF65-F5344CB8AC3E}">
        <p14:creationId xmlns:p14="http://schemas.microsoft.com/office/powerpoint/2010/main" val="98658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14</a:t>
            </a:fld>
            <a:endParaRPr lang="es-VE"/>
          </a:p>
        </p:txBody>
      </p:sp>
    </p:spTree>
    <p:extLst>
      <p:ext uri="{BB962C8B-B14F-4D97-AF65-F5344CB8AC3E}">
        <p14:creationId xmlns:p14="http://schemas.microsoft.com/office/powerpoint/2010/main" val="109220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15</a:t>
            </a:fld>
            <a:endParaRPr lang="es-VE"/>
          </a:p>
        </p:txBody>
      </p:sp>
    </p:spTree>
    <p:extLst>
      <p:ext uri="{BB962C8B-B14F-4D97-AF65-F5344CB8AC3E}">
        <p14:creationId xmlns:p14="http://schemas.microsoft.com/office/powerpoint/2010/main" val="98323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t>
            </a:r>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16</a:t>
            </a:fld>
            <a:endParaRPr lang="es-VE"/>
          </a:p>
        </p:txBody>
      </p:sp>
    </p:spTree>
    <p:extLst>
      <p:ext uri="{BB962C8B-B14F-4D97-AF65-F5344CB8AC3E}">
        <p14:creationId xmlns:p14="http://schemas.microsoft.com/office/powerpoint/2010/main" val="4839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18</a:t>
            </a:fld>
            <a:endParaRPr lang="es-VE"/>
          </a:p>
        </p:txBody>
      </p:sp>
    </p:spTree>
    <p:extLst>
      <p:ext uri="{BB962C8B-B14F-4D97-AF65-F5344CB8AC3E}">
        <p14:creationId xmlns:p14="http://schemas.microsoft.com/office/powerpoint/2010/main" val="32486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b="0"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19</a:t>
            </a:fld>
            <a:endParaRPr lang="es-VE"/>
          </a:p>
        </p:txBody>
      </p:sp>
    </p:spTree>
    <p:extLst>
      <p:ext uri="{BB962C8B-B14F-4D97-AF65-F5344CB8AC3E}">
        <p14:creationId xmlns:p14="http://schemas.microsoft.com/office/powerpoint/2010/main" val="125749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20</a:t>
            </a:fld>
            <a:endParaRPr lang="es-VE"/>
          </a:p>
        </p:txBody>
      </p:sp>
    </p:spTree>
    <p:extLst>
      <p:ext uri="{BB962C8B-B14F-4D97-AF65-F5344CB8AC3E}">
        <p14:creationId xmlns:p14="http://schemas.microsoft.com/office/powerpoint/2010/main" val="82446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22</a:t>
            </a:fld>
            <a:endParaRPr lang="es-VE"/>
          </a:p>
        </p:txBody>
      </p:sp>
    </p:spTree>
    <p:extLst>
      <p:ext uri="{BB962C8B-B14F-4D97-AF65-F5344CB8AC3E}">
        <p14:creationId xmlns:p14="http://schemas.microsoft.com/office/powerpoint/2010/main" val="388137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23</a:t>
            </a:fld>
            <a:endParaRPr lang="es-VE"/>
          </a:p>
        </p:txBody>
      </p:sp>
    </p:spTree>
    <p:extLst>
      <p:ext uri="{BB962C8B-B14F-4D97-AF65-F5344CB8AC3E}">
        <p14:creationId xmlns:p14="http://schemas.microsoft.com/office/powerpoint/2010/main" val="281291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24</a:t>
            </a:fld>
            <a:endParaRPr lang="es-VE"/>
          </a:p>
        </p:txBody>
      </p:sp>
    </p:spTree>
    <p:extLst>
      <p:ext uri="{BB962C8B-B14F-4D97-AF65-F5344CB8AC3E}">
        <p14:creationId xmlns:p14="http://schemas.microsoft.com/office/powerpoint/2010/main" val="385604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3</a:t>
            </a:fld>
            <a:endParaRPr lang="es-VE"/>
          </a:p>
        </p:txBody>
      </p:sp>
    </p:spTree>
    <p:extLst>
      <p:ext uri="{BB962C8B-B14F-4D97-AF65-F5344CB8AC3E}">
        <p14:creationId xmlns:p14="http://schemas.microsoft.com/office/powerpoint/2010/main" val="162779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25</a:t>
            </a:fld>
            <a:endParaRPr lang="es-VE"/>
          </a:p>
        </p:txBody>
      </p:sp>
    </p:spTree>
    <p:extLst>
      <p:ext uri="{BB962C8B-B14F-4D97-AF65-F5344CB8AC3E}">
        <p14:creationId xmlns:p14="http://schemas.microsoft.com/office/powerpoint/2010/main" val="138669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26</a:t>
            </a:fld>
            <a:endParaRPr lang="es-VE"/>
          </a:p>
        </p:txBody>
      </p:sp>
    </p:spTree>
    <p:extLst>
      <p:ext uri="{BB962C8B-B14F-4D97-AF65-F5344CB8AC3E}">
        <p14:creationId xmlns:p14="http://schemas.microsoft.com/office/powerpoint/2010/main" val="230663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28</a:t>
            </a:fld>
            <a:endParaRPr lang="es-VE"/>
          </a:p>
        </p:txBody>
      </p:sp>
    </p:spTree>
    <p:extLst>
      <p:ext uri="{BB962C8B-B14F-4D97-AF65-F5344CB8AC3E}">
        <p14:creationId xmlns:p14="http://schemas.microsoft.com/office/powerpoint/2010/main" val="351804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59D122C-A57A-4B66-9789-5304921CB279}" type="slidenum">
              <a:rPr lang="es-VE" smtClean="0"/>
              <a:t>29</a:t>
            </a:fld>
            <a:endParaRPr lang="es-VE"/>
          </a:p>
        </p:txBody>
      </p:sp>
    </p:spTree>
    <p:extLst>
      <p:ext uri="{BB962C8B-B14F-4D97-AF65-F5344CB8AC3E}">
        <p14:creationId xmlns:p14="http://schemas.microsoft.com/office/powerpoint/2010/main" val="169974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31</a:t>
            </a:fld>
            <a:endParaRPr lang="es-VE"/>
          </a:p>
        </p:txBody>
      </p:sp>
    </p:spTree>
    <p:extLst>
      <p:ext uri="{BB962C8B-B14F-4D97-AF65-F5344CB8AC3E}">
        <p14:creationId xmlns:p14="http://schemas.microsoft.com/office/powerpoint/2010/main" val="282364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32</a:t>
            </a:fld>
            <a:endParaRPr lang="es-VE"/>
          </a:p>
        </p:txBody>
      </p:sp>
    </p:spTree>
    <p:extLst>
      <p:ext uri="{BB962C8B-B14F-4D97-AF65-F5344CB8AC3E}">
        <p14:creationId xmlns:p14="http://schemas.microsoft.com/office/powerpoint/2010/main" val="2213491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33</a:t>
            </a:fld>
            <a:endParaRPr lang="es-VE"/>
          </a:p>
        </p:txBody>
      </p:sp>
    </p:spTree>
    <p:extLst>
      <p:ext uri="{BB962C8B-B14F-4D97-AF65-F5344CB8AC3E}">
        <p14:creationId xmlns:p14="http://schemas.microsoft.com/office/powerpoint/2010/main" val="3879679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a:p>
        </p:txBody>
      </p:sp>
      <p:sp>
        <p:nvSpPr>
          <p:cNvPr id="4" name="Marcador de número de diapositiva 3"/>
          <p:cNvSpPr>
            <a:spLocks noGrp="1"/>
          </p:cNvSpPr>
          <p:nvPr>
            <p:ph type="sldNum" sz="quarter" idx="10"/>
          </p:nvPr>
        </p:nvSpPr>
        <p:spPr/>
        <p:txBody>
          <a:bodyPr/>
          <a:lstStyle/>
          <a:p>
            <a:fld id="{D59D122C-A57A-4B66-9789-5304921CB279}" type="slidenum">
              <a:rPr lang="es-VE" smtClean="0"/>
              <a:t>36</a:t>
            </a:fld>
            <a:endParaRPr lang="es-VE"/>
          </a:p>
        </p:txBody>
      </p:sp>
    </p:spTree>
    <p:extLst>
      <p:ext uri="{BB962C8B-B14F-4D97-AF65-F5344CB8AC3E}">
        <p14:creationId xmlns:p14="http://schemas.microsoft.com/office/powerpoint/2010/main" val="1669495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37</a:t>
            </a:fld>
            <a:endParaRPr lang="en-US"/>
          </a:p>
        </p:txBody>
      </p:sp>
    </p:spTree>
    <p:extLst>
      <p:ext uri="{BB962C8B-B14F-4D97-AF65-F5344CB8AC3E}">
        <p14:creationId xmlns:p14="http://schemas.microsoft.com/office/powerpoint/2010/main" val="2540439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 baseline="0"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38</a:t>
            </a:fld>
            <a:endParaRPr lang="en-US"/>
          </a:p>
        </p:txBody>
      </p:sp>
    </p:spTree>
    <p:extLst>
      <p:ext uri="{BB962C8B-B14F-4D97-AF65-F5344CB8AC3E}">
        <p14:creationId xmlns:p14="http://schemas.microsoft.com/office/powerpoint/2010/main" val="304708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VE" sz="1200" dirty="0"/>
          </a:p>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4</a:t>
            </a:fld>
            <a:endParaRPr lang="es-VE"/>
          </a:p>
        </p:txBody>
      </p:sp>
    </p:spTree>
    <p:extLst>
      <p:ext uri="{BB962C8B-B14F-4D97-AF65-F5344CB8AC3E}">
        <p14:creationId xmlns:p14="http://schemas.microsoft.com/office/powerpoint/2010/main" val="3932585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39</a:t>
            </a:fld>
            <a:endParaRPr lang="en-US"/>
          </a:p>
        </p:txBody>
      </p:sp>
    </p:spTree>
    <p:extLst>
      <p:ext uri="{BB962C8B-B14F-4D97-AF65-F5344CB8AC3E}">
        <p14:creationId xmlns:p14="http://schemas.microsoft.com/office/powerpoint/2010/main" val="3442661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40</a:t>
            </a:fld>
            <a:endParaRPr lang="en-US"/>
          </a:p>
        </p:txBody>
      </p:sp>
    </p:spTree>
    <p:extLst>
      <p:ext uri="{BB962C8B-B14F-4D97-AF65-F5344CB8AC3E}">
        <p14:creationId xmlns:p14="http://schemas.microsoft.com/office/powerpoint/2010/main" val="4231122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41</a:t>
            </a:fld>
            <a:endParaRPr lang="es-VE"/>
          </a:p>
        </p:txBody>
      </p:sp>
    </p:spTree>
    <p:extLst>
      <p:ext uri="{BB962C8B-B14F-4D97-AF65-F5344CB8AC3E}">
        <p14:creationId xmlns:p14="http://schemas.microsoft.com/office/powerpoint/2010/main" val="3793526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42</a:t>
            </a:fld>
            <a:endParaRPr lang="es-VE"/>
          </a:p>
        </p:txBody>
      </p:sp>
    </p:spTree>
    <p:extLst>
      <p:ext uri="{BB962C8B-B14F-4D97-AF65-F5344CB8AC3E}">
        <p14:creationId xmlns:p14="http://schemas.microsoft.com/office/powerpoint/2010/main" val="1176132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43</a:t>
            </a:fld>
            <a:endParaRPr lang="es-VE"/>
          </a:p>
        </p:txBody>
      </p:sp>
    </p:spTree>
    <p:extLst>
      <p:ext uri="{BB962C8B-B14F-4D97-AF65-F5344CB8AC3E}">
        <p14:creationId xmlns:p14="http://schemas.microsoft.com/office/powerpoint/2010/main" val="239234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6</a:t>
            </a:fld>
            <a:endParaRPr lang="es-VE"/>
          </a:p>
        </p:txBody>
      </p:sp>
    </p:spTree>
    <p:extLst>
      <p:ext uri="{BB962C8B-B14F-4D97-AF65-F5344CB8AC3E}">
        <p14:creationId xmlns:p14="http://schemas.microsoft.com/office/powerpoint/2010/main" val="422996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7</a:t>
            </a:fld>
            <a:endParaRPr lang="es-VE"/>
          </a:p>
        </p:txBody>
      </p:sp>
    </p:spTree>
    <p:extLst>
      <p:ext uri="{BB962C8B-B14F-4D97-AF65-F5344CB8AC3E}">
        <p14:creationId xmlns:p14="http://schemas.microsoft.com/office/powerpoint/2010/main" val="209778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9</a:t>
            </a:fld>
            <a:endParaRPr lang="es-VE"/>
          </a:p>
        </p:txBody>
      </p:sp>
    </p:spTree>
    <p:extLst>
      <p:ext uri="{BB962C8B-B14F-4D97-AF65-F5344CB8AC3E}">
        <p14:creationId xmlns:p14="http://schemas.microsoft.com/office/powerpoint/2010/main" val="115538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a:t>
            </a:r>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10</a:t>
            </a:fld>
            <a:endParaRPr lang="es-VE"/>
          </a:p>
        </p:txBody>
      </p:sp>
    </p:spTree>
    <p:extLst>
      <p:ext uri="{BB962C8B-B14F-4D97-AF65-F5344CB8AC3E}">
        <p14:creationId xmlns:p14="http://schemas.microsoft.com/office/powerpoint/2010/main" val="309958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11</a:t>
            </a:fld>
            <a:endParaRPr lang="es-VE"/>
          </a:p>
        </p:txBody>
      </p:sp>
    </p:spTree>
    <p:extLst>
      <p:ext uri="{BB962C8B-B14F-4D97-AF65-F5344CB8AC3E}">
        <p14:creationId xmlns:p14="http://schemas.microsoft.com/office/powerpoint/2010/main" val="140775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12</a:t>
            </a:fld>
            <a:endParaRPr lang="es-VE"/>
          </a:p>
        </p:txBody>
      </p:sp>
    </p:spTree>
    <p:extLst>
      <p:ext uri="{BB962C8B-B14F-4D97-AF65-F5344CB8AC3E}">
        <p14:creationId xmlns:p14="http://schemas.microsoft.com/office/powerpoint/2010/main" val="19962805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ítulo principal">
    <p:bg>
      <p:bgPr>
        <a:gradFill rotWithShape="1">
          <a:gsLst>
            <a:gs pos="0">
              <a:schemeClr val="bg1">
                <a:tint val="93000"/>
                <a:satMod val="150000"/>
                <a:shade val="98000"/>
                <a:lumMod val="102000"/>
              </a:schemeClr>
            </a:gs>
            <a:gs pos="100000">
              <a:srgbClr val="E2E2E2"/>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DA4BD-F85A-4403-9459-2841B7031ED4}"/>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dirty="0" err="1"/>
              <a:t>Título</a:t>
            </a:r>
            <a:r>
              <a:rPr lang="en-US" dirty="0"/>
              <a:t> de la </a:t>
            </a:r>
            <a:r>
              <a:rPr lang="en-US" dirty="0" err="1"/>
              <a:t>presentación</a:t>
            </a:r>
            <a:endParaRPr lang="es-VE" dirty="0"/>
          </a:p>
        </p:txBody>
      </p:sp>
      <p:sp>
        <p:nvSpPr>
          <p:cNvPr id="3" name="Text Placeholder 2">
            <a:extLst>
              <a:ext uri="{FF2B5EF4-FFF2-40B4-BE49-F238E27FC236}">
                <a16:creationId xmlns:a16="http://schemas.microsoft.com/office/drawing/2014/main" xmlns="" id="{1B8B0AE9-5616-4FC3-B1E8-831170F7C7F1}"/>
              </a:ext>
            </a:extLst>
          </p:cNvPr>
          <p:cNvSpPr>
            <a:spLocks noGrp="1"/>
          </p:cNvSpPr>
          <p:nvPr>
            <p:ph type="body" idx="1" hasCustomPrompt="1"/>
          </p:nvPr>
        </p:nvSpPr>
        <p:spPr>
          <a:xfrm>
            <a:off x="831850" y="4589463"/>
            <a:ext cx="10515600" cy="5587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Subtítulo</a:t>
            </a:r>
            <a:endParaRPr lang="en-US" dirty="0"/>
          </a:p>
          <a:p>
            <a:pPr lvl="0"/>
            <a:endParaRPr lang="en-US" dirty="0"/>
          </a:p>
        </p:txBody>
      </p:sp>
      <p:sp>
        <p:nvSpPr>
          <p:cNvPr id="7" name="Text Placeholder 2">
            <a:extLst>
              <a:ext uri="{FF2B5EF4-FFF2-40B4-BE49-F238E27FC236}">
                <a16:creationId xmlns:a16="http://schemas.microsoft.com/office/drawing/2014/main" xmlns="" id="{1F3D4D7B-999D-40CE-8FAB-BCA4F0C7F20F}"/>
              </a:ext>
            </a:extLst>
          </p:cNvPr>
          <p:cNvSpPr>
            <a:spLocks noGrp="1"/>
          </p:cNvSpPr>
          <p:nvPr>
            <p:ph type="body" idx="13" hasCustomPrompt="1"/>
          </p:nvPr>
        </p:nvSpPr>
        <p:spPr>
          <a:xfrm>
            <a:off x="831850" y="5273676"/>
            <a:ext cx="10515600" cy="5587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Identificación</a:t>
            </a:r>
            <a:endParaRPr lang="en-US" dirty="0"/>
          </a:p>
          <a:p>
            <a:pPr lvl="0"/>
            <a:endParaRPr lang="en-US" dirty="0"/>
          </a:p>
        </p:txBody>
      </p:sp>
      <p:cxnSp>
        <p:nvCxnSpPr>
          <p:cNvPr id="8" name="Straight Connector 7">
            <a:extLst>
              <a:ext uri="{FF2B5EF4-FFF2-40B4-BE49-F238E27FC236}">
                <a16:creationId xmlns:a16="http://schemas.microsoft.com/office/drawing/2014/main" xmlns="" id="{970BF473-F96F-475F-84D8-53EA13428BE5}"/>
              </a:ext>
            </a:extLst>
          </p:cNvPr>
          <p:cNvCxnSpPr/>
          <p:nvPr/>
        </p:nvCxnSpPr>
        <p:spPr>
          <a:xfrm>
            <a:off x="819150" y="6098302"/>
            <a:ext cx="104965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BAA5BEB0-CDEF-4349-B66F-FEB11E3EA57D}"/>
              </a:ext>
            </a:extLst>
          </p:cNvPr>
          <p:cNvGrpSpPr/>
          <p:nvPr/>
        </p:nvGrpSpPr>
        <p:grpSpPr>
          <a:xfrm>
            <a:off x="182108" y="195197"/>
            <a:ext cx="662442" cy="1660656"/>
            <a:chOff x="448317" y="357689"/>
            <a:chExt cx="655582" cy="1643459"/>
          </a:xfrm>
        </p:grpSpPr>
        <p:pic>
          <p:nvPicPr>
            <p:cNvPr id="11" name="Picture 10">
              <a:extLst>
                <a:ext uri="{FF2B5EF4-FFF2-40B4-BE49-F238E27FC236}">
                  <a16:creationId xmlns:a16="http://schemas.microsoft.com/office/drawing/2014/main" xmlns="" id="{839A4B7D-6D4A-467A-B989-F39F555A794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11">
              <a:extLst>
                <a:ext uri="{FF2B5EF4-FFF2-40B4-BE49-F238E27FC236}">
                  <a16:creationId xmlns:a16="http://schemas.microsoft.com/office/drawing/2014/main" xmlns="" id="{58D0D3A3-1484-425C-8370-9A4AFA856B6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cxnSp>
        <p:nvCxnSpPr>
          <p:cNvPr id="16" name="Straight Connector 15">
            <a:extLst>
              <a:ext uri="{FF2B5EF4-FFF2-40B4-BE49-F238E27FC236}">
                <a16:creationId xmlns:a16="http://schemas.microsoft.com/office/drawing/2014/main" xmlns="" id="{F956D46F-8EF4-4BCE-BFA6-4003FA55578C}"/>
              </a:ext>
            </a:extLst>
          </p:cNvPr>
          <p:cNvCxnSpPr>
            <a:cxnSpLocks/>
          </p:cNvCxnSpPr>
          <p:nvPr/>
        </p:nvCxnSpPr>
        <p:spPr>
          <a:xfrm>
            <a:off x="844549" y="4589463"/>
            <a:ext cx="9385301"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xmlns="" id="{F867C48A-2C55-439B-A1EF-65E6BD5CD6B0}"/>
              </a:ext>
            </a:extLst>
          </p:cNvPr>
          <p:cNvSpPr txBox="1"/>
          <p:nvPr/>
        </p:nvSpPr>
        <p:spPr>
          <a:xfrm>
            <a:off x="1470025" y="195197"/>
            <a:ext cx="9239250" cy="1200329"/>
          </a:xfrm>
          <a:prstGeom prst="rect">
            <a:avLst/>
          </a:prstGeom>
          <a:noFill/>
        </p:spPr>
        <p:txBody>
          <a:bodyPr wrap="square" rtlCol="0">
            <a:spAutoFit/>
          </a:bodyPr>
          <a:lstStyle/>
          <a:p>
            <a:pPr algn="ctr"/>
            <a:r>
              <a:rPr lang="es-VE" spc="300" dirty="0">
                <a:solidFill>
                  <a:schemeClr val="bg1">
                    <a:lumMod val="50000"/>
                  </a:schemeClr>
                </a:solidFill>
              </a:rPr>
              <a:t>República Bolivariana de Venezuela</a:t>
            </a:r>
          </a:p>
          <a:p>
            <a:pPr algn="ctr"/>
            <a:r>
              <a:rPr lang="es-VE" spc="300" dirty="0">
                <a:solidFill>
                  <a:schemeClr val="bg1">
                    <a:lumMod val="50000"/>
                  </a:schemeClr>
                </a:solidFill>
              </a:rPr>
              <a:t>Universidad Centroccidental Lisandro Alvarado</a:t>
            </a:r>
          </a:p>
          <a:p>
            <a:pPr algn="ctr"/>
            <a:r>
              <a:rPr lang="es-VE" spc="300" dirty="0">
                <a:solidFill>
                  <a:schemeClr val="bg1">
                    <a:lumMod val="50000"/>
                  </a:schemeClr>
                </a:solidFill>
              </a:rPr>
              <a:t>Centro Cardiovascular Regional Centro Occidental</a:t>
            </a:r>
          </a:p>
          <a:p>
            <a:pPr algn="ctr"/>
            <a:r>
              <a:rPr lang="es-VE" spc="300" dirty="0">
                <a:solidFill>
                  <a:schemeClr val="bg1">
                    <a:lumMod val="50000"/>
                  </a:schemeClr>
                </a:solidFill>
              </a:rPr>
              <a:t>Postgrado de Cardiología</a:t>
            </a:r>
          </a:p>
        </p:txBody>
      </p:sp>
    </p:spTree>
    <p:extLst>
      <p:ext uri="{BB962C8B-B14F-4D97-AF65-F5344CB8AC3E}">
        <p14:creationId xmlns:p14="http://schemas.microsoft.com/office/powerpoint/2010/main" val="251902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448AA1-A502-4614-90C0-F9974DA7AD6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VE"/>
          </a:p>
        </p:txBody>
      </p:sp>
      <p:sp>
        <p:nvSpPr>
          <p:cNvPr id="3" name="Vertical Text Placeholder 2">
            <a:extLst>
              <a:ext uri="{FF2B5EF4-FFF2-40B4-BE49-F238E27FC236}">
                <a16:creationId xmlns:a16="http://schemas.microsoft.com/office/drawing/2014/main" xmlns="" id="{1799494A-73CA-497F-AFA1-B0D303CBBE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xmlns="" id="{90F28CF8-B260-42B9-9AC5-87E7BEB32365}"/>
              </a:ext>
            </a:extLst>
          </p:cNvPr>
          <p:cNvSpPr>
            <a:spLocks noGrp="1"/>
          </p:cNvSpPr>
          <p:nvPr>
            <p:ph type="dt" sz="half" idx="10"/>
          </p:nvPr>
        </p:nvSpPr>
        <p:spPr>
          <a:xfrm>
            <a:off x="838200" y="6356350"/>
            <a:ext cx="2743200" cy="365125"/>
          </a:xfrm>
          <a:prstGeom prst="rect">
            <a:avLst/>
          </a:prstGeom>
        </p:spPr>
        <p:txBody>
          <a:bodyPr/>
          <a:lstStyle/>
          <a:p>
            <a:fld id="{277598BB-C5AA-42BE-88C4-07128357EAE4}" type="datetimeFigureOut">
              <a:rPr lang="es-VE" smtClean="0"/>
              <a:t>10/11/2021</a:t>
            </a:fld>
            <a:endParaRPr lang="es-VE" dirty="0"/>
          </a:p>
        </p:txBody>
      </p:sp>
      <p:sp>
        <p:nvSpPr>
          <p:cNvPr id="5" name="Footer Placeholder 4">
            <a:extLst>
              <a:ext uri="{FF2B5EF4-FFF2-40B4-BE49-F238E27FC236}">
                <a16:creationId xmlns:a16="http://schemas.microsoft.com/office/drawing/2014/main" xmlns="" id="{5E21B7B2-8EEA-47DF-8789-403344F780FF}"/>
              </a:ext>
            </a:extLst>
          </p:cNvPr>
          <p:cNvSpPr>
            <a:spLocks noGrp="1"/>
          </p:cNvSpPr>
          <p:nvPr>
            <p:ph type="ftr" sz="quarter" idx="11"/>
          </p:nvPr>
        </p:nvSpPr>
        <p:spPr>
          <a:xfrm>
            <a:off x="4038600" y="6356350"/>
            <a:ext cx="4114800" cy="365125"/>
          </a:xfrm>
          <a:prstGeom prst="rect">
            <a:avLst/>
          </a:prstGeom>
        </p:spPr>
        <p:txBody>
          <a:bodyPr/>
          <a:lstStyle/>
          <a:p>
            <a:endParaRPr lang="es-VE" dirty="0"/>
          </a:p>
        </p:txBody>
      </p:sp>
      <p:sp>
        <p:nvSpPr>
          <p:cNvPr id="6" name="Slide Number Placeholder 5">
            <a:extLst>
              <a:ext uri="{FF2B5EF4-FFF2-40B4-BE49-F238E27FC236}">
                <a16:creationId xmlns:a16="http://schemas.microsoft.com/office/drawing/2014/main" xmlns="" id="{4A9283DD-56AF-4116-A1BB-70FFDFB5ED19}"/>
              </a:ext>
            </a:extLst>
          </p:cNvPr>
          <p:cNvSpPr>
            <a:spLocks noGrp="1"/>
          </p:cNvSpPr>
          <p:nvPr>
            <p:ph type="sldNum" sz="quarter" idx="12"/>
          </p:nvPr>
        </p:nvSpPr>
        <p:spPr/>
        <p:txBody>
          <a:bodyPr/>
          <a:lstStyle/>
          <a:p>
            <a:fld id="{2399C600-271A-4B19-A470-B4BD410E4470}" type="slidenum">
              <a:rPr lang="es-VE" smtClean="0"/>
              <a:t>‹Nº›</a:t>
            </a:fld>
            <a:endParaRPr lang="es-VE" dirty="0"/>
          </a:p>
        </p:txBody>
      </p:sp>
    </p:spTree>
    <p:extLst>
      <p:ext uri="{BB962C8B-B14F-4D97-AF65-F5344CB8AC3E}">
        <p14:creationId xmlns:p14="http://schemas.microsoft.com/office/powerpoint/2010/main" val="198506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AF15F-A089-4A30-BC7D-B022747A7581}"/>
              </a:ext>
            </a:extLst>
          </p:cNvPr>
          <p:cNvSpPr>
            <a:spLocks noGrp="1"/>
          </p:cNvSpPr>
          <p:nvPr>
            <p:ph type="ctrTitle" hasCustomPrompt="1"/>
          </p:nvPr>
        </p:nvSpPr>
        <p:spPr>
          <a:xfrm>
            <a:off x="1524000" y="2560637"/>
            <a:ext cx="9144000" cy="1031805"/>
          </a:xfrm>
          <a:prstGeom prst="rect">
            <a:avLst/>
          </a:prstGeom>
        </p:spPr>
        <p:txBody>
          <a:bodyPr anchor="b">
            <a:normAutofit/>
          </a:bodyPr>
          <a:lstStyle>
            <a:lvl1pPr algn="ctr">
              <a:defRPr sz="5400"/>
            </a:lvl1pPr>
          </a:lstStyle>
          <a:p>
            <a:r>
              <a:rPr lang="en-US" dirty="0" err="1"/>
              <a:t>Título</a:t>
            </a:r>
            <a:r>
              <a:rPr lang="en-US" dirty="0"/>
              <a:t> de la </a:t>
            </a:r>
            <a:r>
              <a:rPr lang="en-US" dirty="0" err="1"/>
              <a:t>presentación</a:t>
            </a:r>
            <a:endParaRPr lang="es-VE" dirty="0"/>
          </a:p>
        </p:txBody>
      </p:sp>
      <p:sp>
        <p:nvSpPr>
          <p:cNvPr id="3" name="Subtitle 2">
            <a:extLst>
              <a:ext uri="{FF2B5EF4-FFF2-40B4-BE49-F238E27FC236}">
                <a16:creationId xmlns:a16="http://schemas.microsoft.com/office/drawing/2014/main" xmlns="" id="{23060C6A-A69C-4138-B16C-1C027C84CAC3}"/>
              </a:ext>
            </a:extLst>
          </p:cNvPr>
          <p:cNvSpPr>
            <a:spLocks noGrp="1"/>
          </p:cNvSpPr>
          <p:nvPr>
            <p:ph type="subTitle" idx="1" hasCustomPrompt="1"/>
          </p:nvPr>
        </p:nvSpPr>
        <p:spPr>
          <a:xfrm>
            <a:off x="1524000" y="3837059"/>
            <a:ext cx="9144000" cy="1031802"/>
          </a:xfrm>
        </p:spPr>
        <p:txBody>
          <a:bodyPr>
            <a:normAutofit/>
          </a:bodyPr>
          <a:lstStyle>
            <a:lvl1pPr marL="0" indent="0" algn="ctr">
              <a:buNone/>
              <a:defRPr sz="15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Dr. Luis Gutiérrez Abarca</a:t>
            </a:r>
          </a:p>
          <a:p>
            <a:r>
              <a:rPr lang="en-US" dirty="0"/>
              <a:t>Residente de Segundo año</a:t>
            </a:r>
            <a:endParaRPr lang="es-VE" dirty="0"/>
          </a:p>
        </p:txBody>
      </p:sp>
      <p:sp>
        <p:nvSpPr>
          <p:cNvPr id="5" name="Footer Placeholder 4">
            <a:extLst>
              <a:ext uri="{FF2B5EF4-FFF2-40B4-BE49-F238E27FC236}">
                <a16:creationId xmlns:a16="http://schemas.microsoft.com/office/drawing/2014/main" xmlns="" id="{BCE44770-FFD0-4127-84DF-7172F56DA238}"/>
              </a:ext>
            </a:extLst>
          </p:cNvPr>
          <p:cNvSpPr>
            <a:spLocks noGrp="1"/>
          </p:cNvSpPr>
          <p:nvPr>
            <p:ph type="ftr" sz="quarter" idx="11"/>
          </p:nvPr>
        </p:nvSpPr>
        <p:spPr>
          <a:xfrm>
            <a:off x="4038600" y="6356350"/>
            <a:ext cx="4114800" cy="365125"/>
          </a:xfrm>
          <a:prstGeom prst="rect">
            <a:avLst/>
          </a:prstGeom>
        </p:spPr>
        <p:txBody>
          <a:bodyPr/>
          <a:lstStyle/>
          <a:p>
            <a:endParaRPr lang="es-VE" dirty="0"/>
          </a:p>
        </p:txBody>
      </p:sp>
      <p:pic>
        <p:nvPicPr>
          <p:cNvPr id="8" name="Picture 7">
            <a:extLst>
              <a:ext uri="{FF2B5EF4-FFF2-40B4-BE49-F238E27FC236}">
                <a16:creationId xmlns:a16="http://schemas.microsoft.com/office/drawing/2014/main" xmlns="" id="{FDD6906F-F131-4654-85B9-DD5F6FE166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24858" y="423721"/>
            <a:ext cx="685800" cy="831532"/>
          </a:xfrm>
          <a:prstGeom prst="rect">
            <a:avLst/>
          </a:prstGeom>
        </p:spPr>
      </p:pic>
      <p:pic>
        <p:nvPicPr>
          <p:cNvPr id="9" name="Picture 8">
            <a:extLst>
              <a:ext uri="{FF2B5EF4-FFF2-40B4-BE49-F238E27FC236}">
                <a16:creationId xmlns:a16="http://schemas.microsoft.com/office/drawing/2014/main" xmlns="" id="{57B65F31-221E-4F88-94B9-2A909F1E11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946208" y="423722"/>
            <a:ext cx="750492" cy="831531"/>
          </a:xfrm>
          <a:prstGeom prst="rect">
            <a:avLst/>
          </a:prstGeom>
        </p:spPr>
      </p:pic>
      <p:cxnSp>
        <p:nvCxnSpPr>
          <p:cNvPr id="14" name="Straight Connector 13">
            <a:extLst>
              <a:ext uri="{FF2B5EF4-FFF2-40B4-BE49-F238E27FC236}">
                <a16:creationId xmlns:a16="http://schemas.microsoft.com/office/drawing/2014/main" xmlns="" id="{17119BBB-8626-46A7-9037-78929F279DFF}"/>
              </a:ext>
            </a:extLst>
          </p:cNvPr>
          <p:cNvCxnSpPr/>
          <p:nvPr/>
        </p:nvCxnSpPr>
        <p:spPr>
          <a:xfrm>
            <a:off x="2400300" y="3714750"/>
            <a:ext cx="75819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9429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3782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8256F14-4617-48B2-BCB9-018D58D5E7DA}" type="datetimeFigureOut">
              <a:rPr lang="es-VE" smtClean="0"/>
              <a:t>10/11/2021</a:t>
            </a:fld>
            <a:endParaRPr lang="es-VE"/>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VE"/>
          </a:p>
        </p:txBody>
      </p:sp>
      <p:sp>
        <p:nvSpPr>
          <p:cNvPr id="5" name="Marcador de número de diapositiva 4"/>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669466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34626" y="6041362"/>
            <a:ext cx="1343706" cy="365125"/>
          </a:xfrm>
          <a:prstGeom prst="rect">
            <a:avLst/>
          </a:prstGeom>
        </p:spPr>
        <p:txBody>
          <a:bodyPr/>
          <a:lstStyle/>
          <a:p>
            <a:fld id="{8818C68F-D26B-8F47-958C-23B49CF8A634}" type="datetimeFigureOut">
              <a:rPr lang="en-US" dirty="0"/>
              <a:pPr/>
              <a:t>11/10/2021</a:t>
            </a:fld>
            <a:endParaRPr lang="en-US" dirty="0"/>
          </a:p>
        </p:txBody>
      </p:sp>
      <p:sp>
        <p:nvSpPr>
          <p:cNvPr id="3" name="Footer Placeholder 2"/>
          <p:cNvSpPr>
            <a:spLocks noGrp="1"/>
          </p:cNvSpPr>
          <p:nvPr>
            <p:ph type="ftr" sz="quarter" idx="11"/>
          </p:nvPr>
        </p:nvSpPr>
        <p:spPr>
          <a:xfrm>
            <a:off x="451514" y="6041362"/>
            <a:ext cx="864432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54926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F208A84-1A7C-4F38-BE5A-7AC37BF60C7E}"/>
              </a:ext>
            </a:extLst>
          </p:cNvPr>
          <p:cNvSpPr>
            <a:spLocks noGrp="1"/>
          </p:cNvSpPr>
          <p:nvPr>
            <p:ph idx="1"/>
          </p:nvPr>
        </p:nvSpPr>
        <p:spPr/>
        <p:txBody>
          <a:bodyPr/>
          <a:lstStyle>
            <a:lvl1pPr>
              <a:defRPr>
                <a:solidFill>
                  <a:srgbClr val="0D193F"/>
                </a:solidFill>
              </a:defRPr>
            </a:lvl1pPr>
            <a:lvl2pPr>
              <a:defRPr>
                <a:solidFill>
                  <a:srgbClr val="0D193F"/>
                </a:solidFill>
              </a:defRPr>
            </a:lvl2pPr>
            <a:lvl3pPr>
              <a:defRPr>
                <a:solidFill>
                  <a:srgbClr val="0D193F"/>
                </a:solidFill>
              </a:defRPr>
            </a:lvl3pPr>
            <a:lvl4pPr>
              <a:defRPr>
                <a:solidFill>
                  <a:srgbClr val="0D193F"/>
                </a:solidFill>
              </a:defRPr>
            </a:lvl4pPr>
            <a:lvl5pPr>
              <a:defRPr>
                <a:solidFill>
                  <a:srgbClr val="0D19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dirty="0"/>
          </a:p>
        </p:txBody>
      </p:sp>
      <p:sp>
        <p:nvSpPr>
          <p:cNvPr id="6" name="Slide Number Placeholder 5">
            <a:extLst>
              <a:ext uri="{FF2B5EF4-FFF2-40B4-BE49-F238E27FC236}">
                <a16:creationId xmlns:a16="http://schemas.microsoft.com/office/drawing/2014/main" xmlns="" id="{E5227EDC-B972-4D3F-8CD8-ED18C24FBFC0}"/>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21" name="Title Placeholder 1">
            <a:extLst>
              <a:ext uri="{FF2B5EF4-FFF2-40B4-BE49-F238E27FC236}">
                <a16:creationId xmlns:a16="http://schemas.microsoft.com/office/drawing/2014/main" xmlns="" id="{3E53C66A-B80F-45B9-8890-90CE89FDB5AE}"/>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
        <p:nvSpPr>
          <p:cNvPr id="23" name="Text Placeholder 22">
            <a:extLst>
              <a:ext uri="{FF2B5EF4-FFF2-40B4-BE49-F238E27FC236}">
                <a16:creationId xmlns:a16="http://schemas.microsoft.com/office/drawing/2014/main" xmlns="" id="{B4A514E0-A535-4EAB-98B9-9C4817368E97}"/>
              </a:ext>
            </a:extLst>
          </p:cNvPr>
          <p:cNvSpPr>
            <a:spLocks noGrp="1"/>
          </p:cNvSpPr>
          <p:nvPr>
            <p:ph type="body" sz="quarter" idx="13" hasCustomPrompt="1"/>
          </p:nvPr>
        </p:nvSpPr>
        <p:spPr>
          <a:xfrm>
            <a:off x="838200" y="6356350"/>
            <a:ext cx="3886200" cy="365125"/>
          </a:xfrm>
        </p:spPr>
        <p:txBody>
          <a:bodyPr>
            <a:noAutofit/>
          </a:bodyPr>
          <a:lstStyle>
            <a:lvl1pPr marL="0" indent="0">
              <a:buNone/>
              <a:defRPr sz="1200">
                <a:solidFill>
                  <a:schemeClr val="bg1">
                    <a:lumMod val="50000"/>
                  </a:schemeClr>
                </a:solidFill>
              </a:defRPr>
            </a:lvl1pPr>
          </a:lstStyle>
          <a:p>
            <a:pPr lvl="0"/>
            <a:r>
              <a:rPr lang="es-VE" dirty="0"/>
              <a:t>Referencia bibliográfica</a:t>
            </a:r>
          </a:p>
        </p:txBody>
      </p:sp>
    </p:spTree>
    <p:extLst>
      <p:ext uri="{BB962C8B-B14F-4D97-AF65-F5344CB8AC3E}">
        <p14:creationId xmlns:p14="http://schemas.microsoft.com/office/powerpoint/2010/main" val="16780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5EA0E34-167D-40AC-AE48-6C6DE40BE3E1}"/>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6" name="Footer Placeholder 5">
            <a:extLst>
              <a:ext uri="{FF2B5EF4-FFF2-40B4-BE49-F238E27FC236}">
                <a16:creationId xmlns:a16="http://schemas.microsoft.com/office/drawing/2014/main" xmlns="" id="{642DC115-1820-4792-9077-75D386E0DCBD}"/>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7" name="Title Placeholder 1">
            <a:extLst>
              <a:ext uri="{FF2B5EF4-FFF2-40B4-BE49-F238E27FC236}">
                <a16:creationId xmlns:a16="http://schemas.microsoft.com/office/drawing/2014/main" xmlns="" id="{E17EB0AE-A255-4542-B5DA-ADC808960CA0}"/>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grpSp>
        <p:nvGrpSpPr>
          <p:cNvPr id="8" name="Group 7">
            <a:extLst>
              <a:ext uri="{FF2B5EF4-FFF2-40B4-BE49-F238E27FC236}">
                <a16:creationId xmlns:a16="http://schemas.microsoft.com/office/drawing/2014/main" xmlns="" id="{365690BD-90B1-4593-A399-714D571160FA}"/>
              </a:ext>
            </a:extLst>
          </p:cNvPr>
          <p:cNvGrpSpPr/>
          <p:nvPr/>
        </p:nvGrpSpPr>
        <p:grpSpPr>
          <a:xfrm>
            <a:off x="102881" y="883819"/>
            <a:ext cx="420363" cy="1053795"/>
            <a:chOff x="448317" y="357689"/>
            <a:chExt cx="655582" cy="1643459"/>
          </a:xfrm>
        </p:grpSpPr>
        <p:pic>
          <p:nvPicPr>
            <p:cNvPr id="9" name="Picture 8">
              <a:extLst>
                <a:ext uri="{FF2B5EF4-FFF2-40B4-BE49-F238E27FC236}">
                  <a16:creationId xmlns:a16="http://schemas.microsoft.com/office/drawing/2014/main" xmlns="" id="{155AC842-0E77-4D4F-A3EA-591A304C247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0" name="Picture 9">
              <a:extLst>
                <a:ext uri="{FF2B5EF4-FFF2-40B4-BE49-F238E27FC236}">
                  <a16:creationId xmlns:a16="http://schemas.microsoft.com/office/drawing/2014/main" xmlns="" id="{7CADF922-6BFD-472C-8307-2F43669D704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267114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3208C41-7AE7-4558-A98A-F9218CF2CA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Content Placeholder 3">
            <a:extLst>
              <a:ext uri="{FF2B5EF4-FFF2-40B4-BE49-F238E27FC236}">
                <a16:creationId xmlns:a16="http://schemas.microsoft.com/office/drawing/2014/main" xmlns="" id="{F496FA90-6FF2-4F0D-9436-5398C9754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a:extLst>
              <a:ext uri="{FF2B5EF4-FFF2-40B4-BE49-F238E27FC236}">
                <a16:creationId xmlns:a16="http://schemas.microsoft.com/office/drawing/2014/main" xmlns="" id="{4ED715CE-3132-4D58-A8A7-3E82F887C2EE}"/>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7" name="Slide Number Placeholder 6">
            <a:extLst>
              <a:ext uri="{FF2B5EF4-FFF2-40B4-BE49-F238E27FC236}">
                <a16:creationId xmlns:a16="http://schemas.microsoft.com/office/drawing/2014/main" xmlns="" id="{B082FD8E-3FF5-4CE4-A2B3-3723AD0CD204}"/>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Title Placeholder 1">
            <a:extLst>
              <a:ext uri="{FF2B5EF4-FFF2-40B4-BE49-F238E27FC236}">
                <a16:creationId xmlns:a16="http://schemas.microsoft.com/office/drawing/2014/main" xmlns="" id="{908A072E-F4BD-438F-A783-4B13073AE40D}"/>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165592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8983284-B0F9-4E02-8434-E2F332423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F68F24-B8CA-4BF8-BE77-0C732C798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Text Placeholder 4">
            <a:extLst>
              <a:ext uri="{FF2B5EF4-FFF2-40B4-BE49-F238E27FC236}">
                <a16:creationId xmlns:a16="http://schemas.microsoft.com/office/drawing/2014/main" xmlns="" id="{9FEBD8E6-3378-487C-A0B0-C6B6C99D5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7230426-7020-4A82-9BD8-95671C8594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9" name="Slide Number Placeholder 8">
            <a:extLst>
              <a:ext uri="{FF2B5EF4-FFF2-40B4-BE49-F238E27FC236}">
                <a16:creationId xmlns:a16="http://schemas.microsoft.com/office/drawing/2014/main" xmlns="" id="{44A208F0-3699-4DEC-98B6-B9F4B59DBFE5}"/>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10" name="Footer Placeholder 5">
            <a:extLst>
              <a:ext uri="{FF2B5EF4-FFF2-40B4-BE49-F238E27FC236}">
                <a16:creationId xmlns:a16="http://schemas.microsoft.com/office/drawing/2014/main" xmlns="" id="{51833FEA-D085-420E-8865-A5F08F613657}"/>
              </a:ext>
            </a:extLst>
          </p:cNvPr>
          <p:cNvSpPr txBox="1">
            <a:spLocks/>
          </p:cNvSpPr>
          <p:nvPr/>
        </p:nvSpPr>
        <p:spPr>
          <a:xfrm>
            <a:off x="838200" y="6356350"/>
            <a:ext cx="4114800" cy="365125"/>
          </a:xfrm>
          <a:prstGeom prst="rect">
            <a:avLst/>
          </a:prstGeom>
        </p:spPr>
        <p:txBody>
          <a:bodyPr/>
          <a:ls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VE"/>
              <a:t>Referencia bibliográfica</a:t>
            </a:r>
            <a:endParaRPr lang="es-VE" dirty="0"/>
          </a:p>
        </p:txBody>
      </p:sp>
      <p:sp>
        <p:nvSpPr>
          <p:cNvPr id="11" name="Title Placeholder 1">
            <a:extLst>
              <a:ext uri="{FF2B5EF4-FFF2-40B4-BE49-F238E27FC236}">
                <a16:creationId xmlns:a16="http://schemas.microsoft.com/office/drawing/2014/main" xmlns="" id="{46BF7CD1-6A7F-49E0-9D3F-B9FBA1B87DAF}"/>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20350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8C14909-D2F6-4C95-AF43-983676B7AA06}"/>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5" name="Footer Placeholder 5">
            <a:extLst>
              <a:ext uri="{FF2B5EF4-FFF2-40B4-BE49-F238E27FC236}">
                <a16:creationId xmlns:a16="http://schemas.microsoft.com/office/drawing/2014/main" xmlns="" id="{A4B82428-ABB7-4C53-B6C4-80BF40BF8BF9}"/>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6" name="Title Placeholder 1">
            <a:extLst>
              <a:ext uri="{FF2B5EF4-FFF2-40B4-BE49-F238E27FC236}">
                <a16:creationId xmlns:a16="http://schemas.microsoft.com/office/drawing/2014/main" xmlns="" id="{F42EFBE3-3C61-4833-96FE-5B2B6FC90423}"/>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181642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148100-46B0-4A30-ABD5-84877CA38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Text Placeholder 3">
            <a:extLst>
              <a:ext uri="{FF2B5EF4-FFF2-40B4-BE49-F238E27FC236}">
                <a16:creationId xmlns:a16="http://schemas.microsoft.com/office/drawing/2014/main" xmlns="" id="{9C8D2882-0A3F-4C83-B0DF-C5AF62CC0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xmlns="" id="{4A8C601C-F66E-483A-86D8-FCB9003710D0}"/>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Footer Placeholder 5">
            <a:extLst>
              <a:ext uri="{FF2B5EF4-FFF2-40B4-BE49-F238E27FC236}">
                <a16:creationId xmlns:a16="http://schemas.microsoft.com/office/drawing/2014/main" xmlns="" id="{0FF34977-B422-485A-86CE-463399479857}"/>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9" name="Title Placeholder 1">
            <a:extLst>
              <a:ext uri="{FF2B5EF4-FFF2-40B4-BE49-F238E27FC236}">
                <a16:creationId xmlns:a16="http://schemas.microsoft.com/office/drawing/2014/main" xmlns="" id="{562FD840-F358-457B-AFD6-E14367F826D1}"/>
              </a:ext>
            </a:extLst>
          </p:cNvPr>
          <p:cNvSpPr txBox="1">
            <a:spLocks/>
          </p:cNvSpPr>
          <p:nvPr/>
        </p:nvSpPr>
        <p:spPr>
          <a:xfrm>
            <a:off x="800100" y="-75024"/>
            <a:ext cx="10515600" cy="9735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2D3D55"/>
                </a:solidFill>
                <a:latin typeface="Arial" panose="020B0604020202020204" pitchFamily="34" charset="0"/>
                <a:ea typeface="+mj-ea"/>
                <a:cs typeface="Arial" panose="020B0604020202020204" pitchFamily="34" charset="0"/>
              </a:defRPr>
            </a:lvl1pPr>
          </a:lstStyle>
          <a:p>
            <a:r>
              <a:rPr lang="en-US"/>
              <a:t>Título</a:t>
            </a:r>
            <a:endParaRPr lang="es-VE" dirty="0"/>
          </a:p>
        </p:txBody>
      </p:sp>
    </p:spTree>
    <p:extLst>
      <p:ext uri="{BB962C8B-B14F-4D97-AF65-F5344CB8AC3E}">
        <p14:creationId xmlns:p14="http://schemas.microsoft.com/office/powerpoint/2010/main" val="341584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19BBE76-B654-475B-9A92-143CCD3E7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VE" dirty="0"/>
          </a:p>
        </p:txBody>
      </p:sp>
      <p:sp>
        <p:nvSpPr>
          <p:cNvPr id="4" name="Text Placeholder 3">
            <a:extLst>
              <a:ext uri="{FF2B5EF4-FFF2-40B4-BE49-F238E27FC236}">
                <a16:creationId xmlns:a16="http://schemas.microsoft.com/office/drawing/2014/main" xmlns="" id="{F0BDE971-9017-4488-A88C-52963D0E8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xmlns="" id="{C0CE3ABC-C6D7-4F15-912E-42619497E441}"/>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Footer Placeholder 5">
            <a:extLst>
              <a:ext uri="{FF2B5EF4-FFF2-40B4-BE49-F238E27FC236}">
                <a16:creationId xmlns:a16="http://schemas.microsoft.com/office/drawing/2014/main" xmlns="" id="{06508F05-BEBE-4E32-9C83-4C1BCCE49FD1}"/>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9" name="Title Placeholder 1">
            <a:extLst>
              <a:ext uri="{FF2B5EF4-FFF2-40B4-BE49-F238E27FC236}">
                <a16:creationId xmlns:a16="http://schemas.microsoft.com/office/drawing/2014/main" xmlns="" id="{01D3206B-E5B2-49DE-A0AE-1652C8EDFBF4}"/>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424841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BB6AEBB2-F255-4ACF-B389-A7382C163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Slide Number Placeholder 5">
            <a:extLst>
              <a:ext uri="{FF2B5EF4-FFF2-40B4-BE49-F238E27FC236}">
                <a16:creationId xmlns:a16="http://schemas.microsoft.com/office/drawing/2014/main" xmlns="" id="{7246E96B-DEE5-4D16-A543-EF369448018C}"/>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7" name="Footer Placeholder 5">
            <a:extLst>
              <a:ext uri="{FF2B5EF4-FFF2-40B4-BE49-F238E27FC236}">
                <a16:creationId xmlns:a16="http://schemas.microsoft.com/office/drawing/2014/main" xmlns="" id="{CA511B86-9289-4E45-B711-12FDB2F08197}"/>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8" name="Title Placeholder 1">
            <a:extLst>
              <a:ext uri="{FF2B5EF4-FFF2-40B4-BE49-F238E27FC236}">
                <a16:creationId xmlns:a16="http://schemas.microsoft.com/office/drawing/2014/main" xmlns="" id="{2CC46D2B-2112-4658-A350-191665040D19}"/>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38899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microsoft.com/office/2007/relationships/hdphoto" Target="../media/hdphoto2.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rgbClr val="F7F7F7"/>
            </a:gs>
          </a:gsLst>
          <a:lin ang="540000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4EC2098-6EB8-431C-B0CE-FF044F815BDE}"/>
              </a:ext>
            </a:extLst>
          </p:cNvPr>
          <p:cNvSpPr>
            <a:spLocks noGrp="1"/>
          </p:cNvSpPr>
          <p:nvPr>
            <p:ph type="body" idx="1"/>
          </p:nvPr>
        </p:nvSpPr>
        <p:spPr>
          <a:xfrm>
            <a:off x="838200" y="1451772"/>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a:extLst>
              <a:ext uri="{FF2B5EF4-FFF2-40B4-BE49-F238E27FC236}">
                <a16:creationId xmlns:a16="http://schemas.microsoft.com/office/drawing/2014/main" xmlns="" id="{96F64E6C-2E8B-49B4-A311-FEA845B61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C600-271A-4B19-A470-B4BD410E4470}" type="slidenum">
              <a:rPr lang="es-VE" smtClean="0"/>
              <a:t>‹Nº›</a:t>
            </a:fld>
            <a:endParaRPr lang="es-VE" dirty="0"/>
          </a:p>
        </p:txBody>
      </p:sp>
      <p:grpSp>
        <p:nvGrpSpPr>
          <p:cNvPr id="7" name="Group 6">
            <a:extLst>
              <a:ext uri="{FF2B5EF4-FFF2-40B4-BE49-F238E27FC236}">
                <a16:creationId xmlns:a16="http://schemas.microsoft.com/office/drawing/2014/main" xmlns="" id="{2AEE38E8-2161-41A3-9BA8-D9CF1D9562CE}"/>
              </a:ext>
            </a:extLst>
          </p:cNvPr>
          <p:cNvGrpSpPr/>
          <p:nvPr/>
        </p:nvGrpSpPr>
        <p:grpSpPr>
          <a:xfrm>
            <a:off x="102881" y="883819"/>
            <a:ext cx="420363" cy="1053795"/>
            <a:chOff x="448317" y="357689"/>
            <a:chExt cx="655582" cy="1643459"/>
          </a:xfrm>
        </p:grpSpPr>
        <p:pic>
          <p:nvPicPr>
            <p:cNvPr id="8" name="Picture 7">
              <a:extLst>
                <a:ext uri="{FF2B5EF4-FFF2-40B4-BE49-F238E27FC236}">
                  <a16:creationId xmlns:a16="http://schemas.microsoft.com/office/drawing/2014/main" xmlns="" id="{CAFC91DA-EF6F-4657-A546-31A34EB63DBB}"/>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9" name="Picture 8">
              <a:extLst>
                <a:ext uri="{FF2B5EF4-FFF2-40B4-BE49-F238E27FC236}">
                  <a16:creationId xmlns:a16="http://schemas.microsoft.com/office/drawing/2014/main" xmlns="" id="{E50F041C-2781-42B4-830A-B774166419EA}"/>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grpSp>
        <p:nvGrpSpPr>
          <p:cNvPr id="10" name="Group 9">
            <a:extLst>
              <a:ext uri="{FF2B5EF4-FFF2-40B4-BE49-F238E27FC236}">
                <a16:creationId xmlns:a16="http://schemas.microsoft.com/office/drawing/2014/main" xmlns="" id="{61BF28AE-65AF-45FF-9D2A-FA81A3EBA08E}"/>
              </a:ext>
            </a:extLst>
          </p:cNvPr>
          <p:cNvGrpSpPr/>
          <p:nvPr/>
        </p:nvGrpSpPr>
        <p:grpSpPr>
          <a:xfrm>
            <a:off x="0" y="0"/>
            <a:ext cx="12192000" cy="759697"/>
            <a:chOff x="0" y="0"/>
            <a:chExt cx="12192000" cy="759698"/>
          </a:xfrm>
        </p:grpSpPr>
        <p:sp>
          <p:nvSpPr>
            <p:cNvPr id="11" name="Rectangle 10">
              <a:extLst>
                <a:ext uri="{FF2B5EF4-FFF2-40B4-BE49-F238E27FC236}">
                  <a16:creationId xmlns:a16="http://schemas.microsoft.com/office/drawing/2014/main" xmlns="" id="{8BC7A367-16C5-4686-BB19-63ED64C0F094}"/>
                </a:ext>
              </a:extLst>
            </p:cNvPr>
            <p:cNvSpPr/>
            <p:nvPr/>
          </p:nvSpPr>
          <p:spPr>
            <a:xfrm>
              <a:off x="0" y="0"/>
              <a:ext cx="12192000" cy="759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cxnSp>
          <p:nvCxnSpPr>
            <p:cNvPr id="12" name="Straight Connector 11">
              <a:extLst>
                <a:ext uri="{FF2B5EF4-FFF2-40B4-BE49-F238E27FC236}">
                  <a16:creationId xmlns:a16="http://schemas.microsoft.com/office/drawing/2014/main" xmlns="" id="{5763CFF7-4BA9-401C-AFD7-2E6327BCE064}"/>
                </a:ext>
              </a:extLst>
            </p:cNvPr>
            <p:cNvCxnSpPr>
              <a:cxnSpLocks/>
            </p:cNvCxnSpPr>
            <p:nvPr/>
          </p:nvCxnSpPr>
          <p:spPr>
            <a:xfrm>
              <a:off x="0" y="759698"/>
              <a:ext cx="12192000" cy="0"/>
            </a:xfrm>
            <a:prstGeom prst="line">
              <a:avLst/>
            </a:prstGeom>
            <a:ln w="38100">
              <a:solidFill>
                <a:srgbClr val="2D3D55"/>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xmlns="" id="{734D115D-8B11-4DFE-BED5-682D6B92F2E6}"/>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dirty="0" err="1"/>
              <a:t>Título</a:t>
            </a:r>
            <a:endParaRPr lang="es-VE" dirty="0"/>
          </a:p>
        </p:txBody>
      </p:sp>
      <p:cxnSp>
        <p:nvCxnSpPr>
          <p:cNvPr id="14" name="Straight Connector 13">
            <a:extLst>
              <a:ext uri="{FF2B5EF4-FFF2-40B4-BE49-F238E27FC236}">
                <a16:creationId xmlns:a16="http://schemas.microsoft.com/office/drawing/2014/main" xmlns="" id="{6F68CFAB-384E-4330-BAE3-5F88A9B186B9}"/>
              </a:ext>
            </a:extLst>
          </p:cNvPr>
          <p:cNvCxnSpPr/>
          <p:nvPr/>
        </p:nvCxnSpPr>
        <p:spPr>
          <a:xfrm>
            <a:off x="819150" y="6098302"/>
            <a:ext cx="104965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5762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 id="214748364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3200" b="1" kern="1200">
          <a:solidFill>
            <a:srgbClr val="2D3D5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rgbClr val="0F1A2F"/>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8429A-D764-4F50-9342-F30AD3F93F78}"/>
              </a:ext>
            </a:extLst>
          </p:cNvPr>
          <p:cNvSpPr>
            <a:spLocks noGrp="1"/>
          </p:cNvSpPr>
          <p:nvPr>
            <p:ph type="title"/>
          </p:nvPr>
        </p:nvSpPr>
        <p:spPr>
          <a:xfrm>
            <a:off x="838200" y="2519362"/>
            <a:ext cx="10515600" cy="1819275"/>
          </a:xfrm>
        </p:spPr>
        <p:txBody>
          <a:bodyPr>
            <a:normAutofit/>
          </a:bodyPr>
          <a:lstStyle/>
          <a:p>
            <a:r>
              <a:rPr lang="es-VE" sz="4800" dirty="0"/>
              <a:t>EVIDENCIA CIENTIFICA</a:t>
            </a:r>
          </a:p>
        </p:txBody>
      </p:sp>
      <p:sp>
        <p:nvSpPr>
          <p:cNvPr id="3" name="Text Placeholder 2">
            <a:extLst>
              <a:ext uri="{FF2B5EF4-FFF2-40B4-BE49-F238E27FC236}">
                <a16:creationId xmlns:a16="http://schemas.microsoft.com/office/drawing/2014/main" xmlns="" id="{0B952F41-6434-4B9D-841F-98C9D83B2A5C}"/>
              </a:ext>
            </a:extLst>
          </p:cNvPr>
          <p:cNvSpPr>
            <a:spLocks noGrp="1"/>
          </p:cNvSpPr>
          <p:nvPr>
            <p:ph type="body" idx="1"/>
          </p:nvPr>
        </p:nvSpPr>
        <p:spPr>
          <a:xfrm>
            <a:off x="831850" y="4589463"/>
            <a:ext cx="10515600" cy="1335087"/>
          </a:xfrm>
        </p:spPr>
        <p:txBody>
          <a:bodyPr>
            <a:normAutofit/>
          </a:bodyPr>
          <a:lstStyle/>
          <a:p>
            <a:r>
              <a:rPr lang="es-VE" b="1" dirty="0">
                <a:solidFill>
                  <a:schemeClr val="tx2"/>
                </a:solidFill>
              </a:rPr>
              <a:t>Grupo 5</a:t>
            </a:r>
          </a:p>
          <a:p>
            <a:r>
              <a:rPr lang="es-VE" sz="2000" b="1" dirty="0">
                <a:solidFill>
                  <a:schemeClr val="tx1">
                    <a:lumMod val="65000"/>
                    <a:lumOff val="35000"/>
                  </a:schemeClr>
                </a:solidFill>
              </a:rPr>
              <a:t>Dr. Jesús Silva R1 (Expositor)  Dra. Dariana Chávez  R3, Dr. Miguel Cabeza R2 (Relator)</a:t>
            </a:r>
            <a:endParaRPr lang="es-VE" sz="2000" b="1" dirty="0"/>
          </a:p>
        </p:txBody>
      </p:sp>
    </p:spTree>
    <p:extLst>
      <p:ext uri="{BB962C8B-B14F-4D97-AF65-F5344CB8AC3E}">
        <p14:creationId xmlns:p14="http://schemas.microsoft.com/office/powerpoint/2010/main" val="4128884354"/>
      </p:ext>
    </p:extLst>
  </p:cSld>
  <p:clrMapOvr>
    <a:masterClrMapping/>
  </p:clrMapOvr>
  <mc:AlternateContent xmlns:mc="http://schemas.openxmlformats.org/markup-compatibility/2006" xmlns:p14="http://schemas.microsoft.com/office/powerpoint/2010/main">
    <mc:Choice Requires="p14">
      <p:transition spd="slow" p14:dur="2000" advTm="1926"/>
    </mc:Choice>
    <mc:Fallback xmlns="">
      <p:transition spd="slow" advTm="19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VE" dirty="0"/>
              <a:t>METODOLOGIA </a:t>
            </a:r>
          </a:p>
        </p:txBody>
      </p:sp>
      <p:sp>
        <p:nvSpPr>
          <p:cNvPr id="5" name="Marcador de texto 3"/>
          <p:cNvSpPr>
            <a:spLocks noGrp="1"/>
          </p:cNvSpPr>
          <p:nvPr>
            <p:ph type="body" sz="quarter" idx="13"/>
          </p:nvPr>
        </p:nvSpPr>
        <p:spPr>
          <a:xfrm>
            <a:off x="838200" y="6356350"/>
            <a:ext cx="10515600" cy="501650"/>
          </a:xfrm>
        </p:spPr>
        <p:txBody>
          <a:bodyPr/>
          <a:lstStyle/>
          <a:p>
            <a:r>
              <a:rPr lang="es-VE" sz="1400" dirty="0" err="1"/>
              <a:t>Percutaneous</a:t>
            </a:r>
            <a:r>
              <a:rPr lang="es-VE" sz="1400" dirty="0"/>
              <a:t> </a:t>
            </a:r>
            <a:r>
              <a:rPr lang="es-VE" sz="1400" dirty="0" err="1"/>
              <a:t>Intervention</a:t>
            </a:r>
            <a:r>
              <a:rPr lang="es-VE" sz="1400" dirty="0"/>
              <a:t> </a:t>
            </a:r>
            <a:r>
              <a:rPr lang="es-VE" sz="1400" dirty="0" err="1"/>
              <a:t>or</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graphicFrame>
        <p:nvGraphicFramePr>
          <p:cNvPr id="6" name="Diagrama 3">
            <a:extLst>
              <a:ext uri="{FF2B5EF4-FFF2-40B4-BE49-F238E27FC236}">
                <a16:creationId xmlns:a16="http://schemas.microsoft.com/office/drawing/2014/main" xmlns="" id="{0D9013EE-90B1-4B0F-9E33-70F66ED074A6}"/>
              </a:ext>
            </a:extLst>
          </p:cNvPr>
          <p:cNvGraphicFramePr/>
          <p:nvPr>
            <p:extLst>
              <p:ext uri="{D42A27DB-BD31-4B8C-83A1-F6EECF244321}">
                <p14:modId xmlns:p14="http://schemas.microsoft.com/office/powerpoint/2010/main" val="995816364"/>
              </p:ext>
            </p:extLst>
          </p:nvPr>
        </p:nvGraphicFramePr>
        <p:xfrm>
          <a:off x="1211581" y="2213479"/>
          <a:ext cx="9029699" cy="3403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27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VE" dirty="0"/>
              <a:t>METODOLOGIA </a:t>
            </a:r>
          </a:p>
        </p:txBody>
      </p:sp>
      <p:sp>
        <p:nvSpPr>
          <p:cNvPr id="5" name="Marcador de texto 3"/>
          <p:cNvSpPr>
            <a:spLocks noGrp="1"/>
          </p:cNvSpPr>
          <p:nvPr>
            <p:ph type="body" sz="quarter" idx="13"/>
          </p:nvPr>
        </p:nvSpPr>
        <p:spPr>
          <a:xfrm>
            <a:off x="838200" y="6356350"/>
            <a:ext cx="10515600" cy="501650"/>
          </a:xfrm>
        </p:spPr>
        <p:txBody>
          <a:bodyPr/>
          <a:lstStyle/>
          <a:p>
            <a:r>
              <a:rPr lang="es-VE" sz="1400" dirty="0" err="1"/>
              <a:t>Percutaneous</a:t>
            </a:r>
            <a:r>
              <a:rPr lang="es-VE" sz="1400" dirty="0"/>
              <a:t> </a:t>
            </a:r>
            <a:r>
              <a:rPr lang="es-VE" sz="1400" dirty="0" err="1"/>
              <a:t>Intervention</a:t>
            </a:r>
            <a:r>
              <a:rPr lang="es-VE" sz="1400" dirty="0"/>
              <a:t> </a:t>
            </a:r>
            <a:r>
              <a:rPr lang="es-VE" sz="1400" dirty="0" err="1"/>
              <a:t>or</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graphicFrame>
        <p:nvGraphicFramePr>
          <p:cNvPr id="6" name="Diagrama 3">
            <a:extLst>
              <a:ext uri="{FF2B5EF4-FFF2-40B4-BE49-F238E27FC236}">
                <a16:creationId xmlns:a16="http://schemas.microsoft.com/office/drawing/2014/main" xmlns="" id="{0D9013EE-90B1-4B0F-9E33-70F66ED074A6}"/>
              </a:ext>
            </a:extLst>
          </p:cNvPr>
          <p:cNvGraphicFramePr/>
          <p:nvPr>
            <p:extLst>
              <p:ext uri="{D42A27DB-BD31-4B8C-83A1-F6EECF244321}">
                <p14:modId xmlns:p14="http://schemas.microsoft.com/office/powerpoint/2010/main" val="1211695782"/>
              </p:ext>
            </p:extLst>
          </p:nvPr>
        </p:nvGraphicFramePr>
        <p:xfrm>
          <a:off x="1211581" y="2213479"/>
          <a:ext cx="9029699" cy="3403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13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lgn="just"/>
            <a:r>
              <a:rPr lang="es-VE" dirty="0"/>
              <a:t>El análisis estadístico se realizó mediante la prueba de </a:t>
            </a:r>
            <a:r>
              <a:rPr lang="es-VE" dirty="0" err="1"/>
              <a:t>Cochran</a:t>
            </a:r>
            <a:r>
              <a:rPr lang="es-VE" dirty="0"/>
              <a:t>-Mantel-</a:t>
            </a:r>
            <a:r>
              <a:rPr lang="es-VE" dirty="0" err="1"/>
              <a:t>Haenszel</a:t>
            </a:r>
            <a:r>
              <a:rPr lang="es-VE" dirty="0"/>
              <a:t> en un modelo de efectos aleatorios para calcular una razón de posibilidades no ajustada.</a:t>
            </a:r>
          </a:p>
          <a:p>
            <a:pPr algn="just"/>
            <a:endParaRPr lang="es-VE" dirty="0"/>
          </a:p>
          <a:p>
            <a:pPr algn="just"/>
            <a:r>
              <a:rPr lang="es-VE" dirty="0"/>
              <a:t>Se realizó una evaluación del riesgo relativo (RR) para los resultados dicotómicos de los ECR. </a:t>
            </a:r>
          </a:p>
          <a:p>
            <a:pPr algn="just"/>
            <a:endParaRPr lang="es-VE" dirty="0"/>
          </a:p>
          <a:p>
            <a:pPr algn="just"/>
            <a:r>
              <a:rPr lang="es-VE" dirty="0"/>
              <a:t>El valor de probabilidad de p &lt;0,05 se consideró estadísticamente significativo. </a:t>
            </a:r>
          </a:p>
        </p:txBody>
      </p:sp>
      <p:sp>
        <p:nvSpPr>
          <p:cNvPr id="3" name="Título 2"/>
          <p:cNvSpPr>
            <a:spLocks noGrp="1"/>
          </p:cNvSpPr>
          <p:nvPr>
            <p:ph type="title"/>
          </p:nvPr>
        </p:nvSpPr>
        <p:spPr/>
        <p:txBody>
          <a:bodyPr/>
          <a:lstStyle/>
          <a:p>
            <a:pPr algn="ctr"/>
            <a:r>
              <a:rPr lang="es-VE" dirty="0"/>
              <a:t>METODOLOGIA (Extracción de Datos)</a:t>
            </a:r>
          </a:p>
        </p:txBody>
      </p:sp>
      <p:sp>
        <p:nvSpPr>
          <p:cNvPr id="5" name="Marcador de texto 3"/>
          <p:cNvSpPr>
            <a:spLocks noGrp="1"/>
          </p:cNvSpPr>
          <p:nvPr>
            <p:ph type="body" sz="quarter" idx="13"/>
          </p:nvPr>
        </p:nvSpPr>
        <p:spPr>
          <a:xfrm>
            <a:off x="838200" y="6356351"/>
            <a:ext cx="10477500" cy="325804"/>
          </a:xfrm>
        </p:spPr>
        <p:txBody>
          <a:bodyPr/>
          <a:lstStyle/>
          <a:p>
            <a:r>
              <a:rPr lang="es-VE" sz="1400" dirty="0" err="1"/>
              <a:t>Percutaneous</a:t>
            </a:r>
            <a:r>
              <a:rPr lang="es-VE" sz="1400" dirty="0"/>
              <a:t> </a:t>
            </a:r>
            <a:r>
              <a:rPr lang="es-VE" sz="1400" dirty="0" err="1"/>
              <a:t>Interventionor</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33133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lnSpcReduction="10000"/>
          </a:bodyPr>
          <a:lstStyle/>
          <a:p>
            <a:pPr algn="just"/>
            <a:r>
              <a:rPr lang="es-VE" dirty="0"/>
              <a:t>Análisis estratificado basado en el tipo de estudio (OCS versus RCT), puntuación SYNTAX angiográfica (&lt;0-32 frente a&gt; 32), se realizaron diferentes diseños de </a:t>
            </a:r>
            <a:r>
              <a:rPr lang="es-VE" dirty="0" err="1"/>
              <a:t>stents</a:t>
            </a:r>
            <a:r>
              <a:rPr lang="es-VE" dirty="0"/>
              <a:t>.</a:t>
            </a:r>
          </a:p>
          <a:p>
            <a:pPr algn="just"/>
            <a:endParaRPr lang="es-VE" dirty="0"/>
          </a:p>
          <a:p>
            <a:pPr algn="just"/>
            <a:r>
              <a:rPr lang="es-VE" dirty="0"/>
              <a:t>La reconstrucción de los datos fue posible gracias a la ampliación extrema y la digitalización de las curvas de Kaplan-</a:t>
            </a:r>
            <a:r>
              <a:rPr lang="es-VE" dirty="0" err="1"/>
              <a:t>Meier</a:t>
            </a:r>
            <a:r>
              <a:rPr lang="es-VE" dirty="0"/>
              <a:t> de los ECA individuales. </a:t>
            </a:r>
          </a:p>
          <a:p>
            <a:pPr algn="just"/>
            <a:endParaRPr lang="es-VE" dirty="0"/>
          </a:p>
          <a:p>
            <a:pPr algn="just"/>
            <a:r>
              <a:rPr lang="es-VE" dirty="0"/>
              <a:t>Se utilizó el modelo estadístico de </a:t>
            </a:r>
            <a:r>
              <a:rPr lang="es-VE" dirty="0" err="1"/>
              <a:t>Higgins</a:t>
            </a:r>
            <a:r>
              <a:rPr lang="es-VE" dirty="0"/>
              <a:t> </a:t>
            </a:r>
            <a:r>
              <a:rPr lang="es-VE" dirty="0" err="1"/>
              <a:t>Isquared</a:t>
            </a:r>
            <a:r>
              <a:rPr lang="es-VE" dirty="0"/>
              <a:t> (I2) para evaluar las variaciones en los resultados de los estudios incluidos.</a:t>
            </a:r>
          </a:p>
        </p:txBody>
      </p:sp>
      <p:sp>
        <p:nvSpPr>
          <p:cNvPr id="3" name="Título 2"/>
          <p:cNvSpPr>
            <a:spLocks noGrp="1"/>
          </p:cNvSpPr>
          <p:nvPr>
            <p:ph type="title"/>
          </p:nvPr>
        </p:nvSpPr>
        <p:spPr/>
        <p:txBody>
          <a:bodyPr/>
          <a:lstStyle/>
          <a:p>
            <a:pPr algn="ctr"/>
            <a:r>
              <a:rPr lang="es-VE" dirty="0"/>
              <a:t>METODOLOGIA (Extracción de Datos) </a:t>
            </a:r>
          </a:p>
        </p:txBody>
      </p:sp>
      <p:sp>
        <p:nvSpPr>
          <p:cNvPr id="5" name="Marcador de texto 3"/>
          <p:cNvSpPr>
            <a:spLocks noGrp="1"/>
          </p:cNvSpPr>
          <p:nvPr>
            <p:ph type="body" sz="quarter" idx="13"/>
          </p:nvPr>
        </p:nvSpPr>
        <p:spPr>
          <a:xfrm>
            <a:off x="838200" y="6379796"/>
            <a:ext cx="10515600" cy="255465"/>
          </a:xfrm>
        </p:spPr>
        <p:txBody>
          <a:bodyPr/>
          <a:lstStyle/>
          <a:p>
            <a:r>
              <a:rPr lang="es-VE" sz="1400" dirty="0" err="1"/>
              <a:t>Percutaneous</a:t>
            </a:r>
            <a:r>
              <a:rPr lang="es-VE" sz="1400" dirty="0"/>
              <a:t> </a:t>
            </a:r>
            <a:r>
              <a:rPr lang="es-VE" sz="1400" dirty="0" err="1"/>
              <a:t>Interventionor</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221261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lnSpcReduction="10000"/>
          </a:bodyPr>
          <a:lstStyle/>
          <a:p>
            <a:pPr algn="just"/>
            <a:r>
              <a:rPr lang="es-VE" dirty="0"/>
              <a:t>El sesgo se ilustró gráficamente utilizando un gráfico de embudo y se calculó cuantitativamente utilizando la Ecuación de regresión de </a:t>
            </a:r>
            <a:r>
              <a:rPr lang="es-VE" dirty="0" err="1"/>
              <a:t>Egger</a:t>
            </a:r>
            <a:r>
              <a:rPr lang="es-VE" dirty="0"/>
              <a:t> </a:t>
            </a:r>
          </a:p>
          <a:p>
            <a:pPr algn="just"/>
            <a:endParaRPr lang="es-VE" dirty="0"/>
          </a:p>
          <a:p>
            <a:pPr algn="just"/>
            <a:r>
              <a:rPr lang="es-VE" dirty="0"/>
              <a:t>La evaluación de la calidad metodológica se realizó utilizando la escala de puntuación de </a:t>
            </a:r>
            <a:r>
              <a:rPr lang="es-VE" dirty="0" err="1"/>
              <a:t>Oxfords</a:t>
            </a:r>
            <a:r>
              <a:rPr lang="es-VE" dirty="0"/>
              <a:t> y la herramienta de colaboración Cochrane para la revisión sistemática y el </a:t>
            </a:r>
            <a:r>
              <a:rPr lang="es-VE" dirty="0" err="1"/>
              <a:t>metaanálisis</a:t>
            </a:r>
            <a:r>
              <a:rPr lang="es-VE" dirty="0"/>
              <a:t>.</a:t>
            </a:r>
          </a:p>
          <a:p>
            <a:pPr algn="just"/>
            <a:endParaRPr lang="es-VE" dirty="0"/>
          </a:p>
          <a:p>
            <a:pPr algn="just"/>
            <a:r>
              <a:rPr lang="es-VE" dirty="0"/>
              <a:t>La escala de Newcastle-Ottawa se utilizó para la evaluación del sesgo de estudios observacionales. </a:t>
            </a:r>
          </a:p>
        </p:txBody>
      </p:sp>
      <p:sp>
        <p:nvSpPr>
          <p:cNvPr id="3" name="Título 2"/>
          <p:cNvSpPr>
            <a:spLocks noGrp="1"/>
          </p:cNvSpPr>
          <p:nvPr>
            <p:ph type="title"/>
          </p:nvPr>
        </p:nvSpPr>
        <p:spPr/>
        <p:txBody>
          <a:bodyPr/>
          <a:lstStyle/>
          <a:p>
            <a:pPr algn="ctr"/>
            <a:r>
              <a:rPr lang="es-VE" dirty="0"/>
              <a:t>METODOLOGIA (Extracción de Datos)</a:t>
            </a:r>
          </a:p>
        </p:txBody>
      </p:sp>
      <p:sp>
        <p:nvSpPr>
          <p:cNvPr id="5" name="Marcador de texto 3"/>
          <p:cNvSpPr>
            <a:spLocks noGrp="1"/>
          </p:cNvSpPr>
          <p:nvPr>
            <p:ph type="body" sz="quarter" idx="13"/>
          </p:nvPr>
        </p:nvSpPr>
        <p:spPr>
          <a:xfrm>
            <a:off x="838200" y="6356351"/>
            <a:ext cx="10477500" cy="278912"/>
          </a:xfrm>
        </p:spPr>
        <p:txBody>
          <a:bodyPr/>
          <a:lstStyle/>
          <a:p>
            <a:r>
              <a:rPr lang="es-VE" sz="1400" dirty="0" err="1"/>
              <a:t>Percutaneous</a:t>
            </a:r>
            <a:r>
              <a:rPr lang="es-VE" sz="1400" dirty="0"/>
              <a:t> </a:t>
            </a:r>
            <a:r>
              <a:rPr lang="es-VE" sz="1400" dirty="0" err="1"/>
              <a:t>Interventiono</a:t>
            </a:r>
            <a:r>
              <a:rPr lang="es-VE" sz="1400" dirty="0"/>
              <a:t> </a:t>
            </a:r>
            <a:r>
              <a:rPr lang="es-VE" sz="1400" dirty="0" err="1"/>
              <a:t>rBypass</a:t>
            </a:r>
            <a:r>
              <a:rPr lang="es-VE" sz="1400" dirty="0"/>
              <a:t> </a:t>
            </a:r>
            <a:r>
              <a:rPr lang="es-VE" sz="1400" dirty="0" err="1"/>
              <a:t>Graftfor</a:t>
            </a:r>
            <a:r>
              <a:rPr lang="es-VE" sz="1400" dirty="0"/>
              <a:t> </a:t>
            </a:r>
            <a:r>
              <a:rPr lang="es-VE" sz="1400" dirty="0" err="1"/>
              <a:t>Left</a:t>
            </a:r>
            <a:r>
              <a:rPr lang="es-VE" sz="1400" dirty="0"/>
              <a:t> </a:t>
            </a:r>
            <a:r>
              <a:rPr lang="es-VE" sz="1400" dirty="0" err="1"/>
              <a:t>MainCoronary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341091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3884" y="2644730"/>
            <a:ext cx="10515600" cy="973557"/>
          </a:xfrm>
        </p:spPr>
        <p:txBody>
          <a:bodyPr>
            <a:normAutofit/>
          </a:bodyPr>
          <a:lstStyle/>
          <a:p>
            <a:pPr algn="ctr"/>
            <a:r>
              <a:rPr lang="es-VE" sz="4800" dirty="0"/>
              <a:t>RESULTADOS</a:t>
            </a:r>
          </a:p>
        </p:txBody>
      </p:sp>
    </p:spTree>
    <p:extLst>
      <p:ext uri="{BB962C8B-B14F-4D97-AF65-F5344CB8AC3E}">
        <p14:creationId xmlns:p14="http://schemas.microsoft.com/office/powerpoint/2010/main" val="102190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VE" dirty="0"/>
              <a:t>METODOLOGIA</a:t>
            </a:r>
          </a:p>
        </p:txBody>
      </p:sp>
      <p:pic>
        <p:nvPicPr>
          <p:cNvPr id="9" name="Marcador de contenido 8"/>
          <p:cNvPicPr>
            <a:picLocks noGrp="1" noChangeAspect="1"/>
          </p:cNvPicPr>
          <p:nvPr>
            <p:ph idx="1"/>
          </p:nvPr>
        </p:nvPicPr>
        <p:blipFill rotWithShape="1">
          <a:blip r:embed="rId3"/>
          <a:srcRect l="42848" t="11539" r="20985" b="6346"/>
          <a:stretch/>
        </p:blipFill>
        <p:spPr>
          <a:xfrm>
            <a:off x="2407298" y="1336431"/>
            <a:ext cx="6997960" cy="4454769"/>
          </a:xfrm>
          <a:prstGeom prst="rect">
            <a:avLst/>
          </a:prstGeom>
        </p:spPr>
      </p:pic>
      <p:pic>
        <p:nvPicPr>
          <p:cNvPr id="10" name="Imagen 9"/>
          <p:cNvPicPr>
            <a:picLocks noChangeAspect="1"/>
          </p:cNvPicPr>
          <p:nvPr/>
        </p:nvPicPr>
        <p:blipFill rotWithShape="1">
          <a:blip r:embed="rId4"/>
          <a:srcRect l="41156" t="31697" r="13953" b="6569"/>
          <a:stretch/>
        </p:blipFill>
        <p:spPr>
          <a:xfrm>
            <a:off x="2407298" y="1275182"/>
            <a:ext cx="5840965" cy="4516018"/>
          </a:xfrm>
          <a:prstGeom prst="rect">
            <a:avLst/>
          </a:prstGeom>
        </p:spPr>
      </p:pic>
      <p:pic>
        <p:nvPicPr>
          <p:cNvPr id="11" name="Imagen 10"/>
          <p:cNvPicPr>
            <a:picLocks noChangeAspect="1"/>
          </p:cNvPicPr>
          <p:nvPr/>
        </p:nvPicPr>
        <p:blipFill rotWithShape="1">
          <a:blip r:embed="rId5"/>
          <a:srcRect l="42303" t="14860" r="5920" b="15689"/>
          <a:stretch/>
        </p:blipFill>
        <p:spPr>
          <a:xfrm>
            <a:off x="2407298" y="1131872"/>
            <a:ext cx="6736702" cy="5080518"/>
          </a:xfrm>
          <a:prstGeom prst="rect">
            <a:avLst/>
          </a:prstGeom>
        </p:spPr>
      </p:pic>
      <p:sp>
        <p:nvSpPr>
          <p:cNvPr id="12" name="Marcador de texto 3"/>
          <p:cNvSpPr>
            <a:spLocks noGrp="1"/>
          </p:cNvSpPr>
          <p:nvPr>
            <p:ph type="body" sz="quarter" idx="13"/>
          </p:nvPr>
        </p:nvSpPr>
        <p:spPr>
          <a:xfrm>
            <a:off x="838199" y="6356350"/>
            <a:ext cx="10251831" cy="185127"/>
          </a:xfrm>
        </p:spPr>
        <p:txBody>
          <a:bodyPr/>
          <a:lstStyle/>
          <a:p>
            <a:r>
              <a:rPr lang="es-VE" sz="1400" dirty="0" err="1"/>
              <a:t>Percutaneous</a:t>
            </a:r>
            <a:r>
              <a:rPr lang="es-VE" sz="1400" dirty="0"/>
              <a:t> </a:t>
            </a:r>
            <a:r>
              <a:rPr lang="es-VE" sz="1400" dirty="0" err="1"/>
              <a:t>Interventiono</a:t>
            </a:r>
            <a:r>
              <a:rPr lang="es-VE" sz="1400" dirty="0"/>
              <a:t> </a:t>
            </a:r>
            <a:r>
              <a:rPr lang="es-VE" sz="1400" dirty="0" err="1"/>
              <a:t>rBypass</a:t>
            </a:r>
            <a:r>
              <a:rPr lang="es-VE" sz="1400" dirty="0"/>
              <a:t> </a:t>
            </a:r>
            <a:r>
              <a:rPr lang="es-VE" sz="1400" dirty="0" err="1"/>
              <a:t>Graftfor</a:t>
            </a:r>
            <a:r>
              <a:rPr lang="es-VE" sz="1400" dirty="0"/>
              <a:t> </a:t>
            </a:r>
            <a:r>
              <a:rPr lang="es-VE" sz="1400" dirty="0" err="1"/>
              <a:t>Left</a:t>
            </a:r>
            <a:r>
              <a:rPr lang="es-VE" sz="1400" dirty="0"/>
              <a:t> </a:t>
            </a:r>
            <a:r>
              <a:rPr lang="es-VE" sz="1400" dirty="0" err="1"/>
              <a:t>MainCoronary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10048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dirty="0"/>
          </a:p>
          <a:p>
            <a:pPr algn="just"/>
            <a:r>
              <a:rPr lang="es-ES" dirty="0"/>
              <a:t>Se incluyó un total de 29.187 pacientes, 13.709 en el PCI y 15.478 en el grupo CABG. </a:t>
            </a:r>
          </a:p>
          <a:p>
            <a:pPr algn="just"/>
            <a:r>
              <a:rPr lang="es-ES" dirty="0"/>
              <a:t>La edad media de los pacientes sometidos a ICP fue de 66 años y la de CABG fue de 65 años, con un 74% y un 77% de pacientes varones, respectivamente. </a:t>
            </a:r>
          </a:p>
          <a:p>
            <a:pPr algn="just"/>
            <a:r>
              <a:rPr lang="es-ES" dirty="0"/>
              <a:t>Todos los pacientes tenían isquemia miocárdica documentada con estenosis ≥ 50% de la LMCAD. </a:t>
            </a:r>
            <a:endParaRPr lang="es-VE" dirty="0"/>
          </a:p>
        </p:txBody>
      </p:sp>
      <p:sp>
        <p:nvSpPr>
          <p:cNvPr id="3" name="Título 2"/>
          <p:cNvSpPr>
            <a:spLocks noGrp="1"/>
          </p:cNvSpPr>
          <p:nvPr>
            <p:ph type="title"/>
          </p:nvPr>
        </p:nvSpPr>
        <p:spPr/>
        <p:txBody>
          <a:bodyPr/>
          <a:lstStyle/>
          <a:p>
            <a:r>
              <a:rPr lang="es-VE" dirty="0"/>
              <a:t> Metodología (Búsqueda Resultados) </a:t>
            </a:r>
          </a:p>
        </p:txBody>
      </p:sp>
      <p:sp>
        <p:nvSpPr>
          <p:cNvPr id="5" name="Marcador de texto 3"/>
          <p:cNvSpPr>
            <a:spLocks noGrp="1"/>
          </p:cNvSpPr>
          <p:nvPr>
            <p:ph type="body" sz="quarter" idx="13"/>
          </p:nvPr>
        </p:nvSpPr>
        <p:spPr>
          <a:xfrm>
            <a:off x="838200" y="6356350"/>
            <a:ext cx="11049000" cy="501650"/>
          </a:xfrm>
        </p:spPr>
        <p:txBody>
          <a:bodyPr/>
          <a:lstStyle/>
          <a:p>
            <a:r>
              <a:rPr lang="es-VE" sz="1400" dirty="0" err="1"/>
              <a:t>Percutaneous</a:t>
            </a:r>
            <a:r>
              <a:rPr lang="es-VE" sz="1400" dirty="0"/>
              <a:t> </a:t>
            </a:r>
            <a:r>
              <a:rPr lang="es-VE" sz="1400" dirty="0" err="1"/>
              <a:t>Intervention</a:t>
            </a:r>
            <a:r>
              <a:rPr lang="es-VE" sz="1400" dirty="0"/>
              <a:t> </a:t>
            </a:r>
            <a:r>
              <a:rPr lang="es-VE" sz="1400" dirty="0" err="1"/>
              <a:t>or</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300048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VE" dirty="0"/>
              <a:t>METODOLOGIA</a:t>
            </a:r>
          </a:p>
        </p:txBody>
      </p:sp>
      <p:pic>
        <p:nvPicPr>
          <p:cNvPr id="7" name="Marcador de contenido 6"/>
          <p:cNvPicPr>
            <a:picLocks noGrp="1" noChangeAspect="1"/>
          </p:cNvPicPr>
          <p:nvPr>
            <p:ph idx="1"/>
          </p:nvPr>
        </p:nvPicPr>
        <p:blipFill rotWithShape="1">
          <a:blip r:embed="rId3"/>
          <a:srcRect l="12133" t="13496" r="10012" b="6219"/>
          <a:stretch/>
        </p:blipFill>
        <p:spPr>
          <a:xfrm>
            <a:off x="1312985" y="1195755"/>
            <a:ext cx="9167446" cy="4736122"/>
          </a:xfrm>
          <a:prstGeom prst="rect">
            <a:avLst/>
          </a:prstGeom>
        </p:spPr>
      </p:pic>
      <p:sp>
        <p:nvSpPr>
          <p:cNvPr id="8" name="Marcador de texto 3"/>
          <p:cNvSpPr>
            <a:spLocks noGrp="1"/>
          </p:cNvSpPr>
          <p:nvPr>
            <p:ph type="body" sz="quarter" idx="13"/>
          </p:nvPr>
        </p:nvSpPr>
        <p:spPr>
          <a:xfrm>
            <a:off x="838200" y="6356351"/>
            <a:ext cx="10477500" cy="278912"/>
          </a:xfrm>
        </p:spPr>
        <p:txBody>
          <a:bodyPr/>
          <a:lstStyle/>
          <a:p>
            <a:r>
              <a:rPr lang="es-VE" sz="1400" dirty="0" err="1"/>
              <a:t>Percutaneous</a:t>
            </a:r>
            <a:r>
              <a:rPr lang="es-VE" sz="1400" dirty="0"/>
              <a:t> </a:t>
            </a:r>
            <a:r>
              <a:rPr lang="es-VE" sz="1400" dirty="0" err="1"/>
              <a:t>Intervention</a:t>
            </a:r>
            <a:r>
              <a:rPr lang="es-VE" sz="1400" dirty="0"/>
              <a:t> </a:t>
            </a:r>
            <a:r>
              <a:rPr lang="es-VE" sz="1400" dirty="0" err="1"/>
              <a:t>or</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2174172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a:spLocks noGrp="1"/>
          </p:cNvSpPr>
          <p:nvPr>
            <p:ph type="title"/>
          </p:nvPr>
        </p:nvSpPr>
        <p:spPr>
          <a:xfrm>
            <a:off x="800100" y="-75024"/>
            <a:ext cx="10515600" cy="973557"/>
          </a:xfrm>
        </p:spPr>
        <p:txBody>
          <a:bodyPr/>
          <a:lstStyle/>
          <a:p>
            <a:pPr algn="ctr"/>
            <a:r>
              <a:rPr lang="es-VE" dirty="0"/>
              <a:t>RESULTADOS</a:t>
            </a:r>
          </a:p>
        </p:txBody>
      </p:sp>
      <p:sp>
        <p:nvSpPr>
          <p:cNvPr id="6" name="Marcador de texto 3"/>
          <p:cNvSpPr>
            <a:spLocks noGrp="1"/>
          </p:cNvSpPr>
          <p:nvPr>
            <p:ph type="body" sz="quarter" idx="13"/>
          </p:nvPr>
        </p:nvSpPr>
        <p:spPr>
          <a:xfrm>
            <a:off x="0" y="6356349"/>
            <a:ext cx="11840308" cy="602030"/>
          </a:xfrm>
        </p:spPr>
        <p:txBody>
          <a:bodyPr/>
          <a:lstStyle/>
          <a:p>
            <a:r>
              <a:rPr lang="es-VE" sz="1400" dirty="0" err="1"/>
              <a:t>Percutaneous</a:t>
            </a:r>
            <a:r>
              <a:rPr lang="es-VE" sz="1400" dirty="0"/>
              <a:t> </a:t>
            </a:r>
            <a:r>
              <a:rPr lang="es-VE" sz="1400" dirty="0" err="1"/>
              <a:t>Interventionor</a:t>
            </a:r>
            <a:r>
              <a:rPr lang="es-VE" sz="1400" dirty="0"/>
              <a:t> Bypass </a:t>
            </a:r>
            <a:r>
              <a:rPr lang="es-VE" sz="1400" dirty="0" err="1"/>
              <a:t>Graftfor</a:t>
            </a:r>
            <a:r>
              <a:rPr lang="es-VE" sz="1400" dirty="0"/>
              <a:t> </a:t>
            </a:r>
            <a:r>
              <a:rPr lang="es-VE" sz="1400" dirty="0" err="1"/>
              <a:t>LeftMainCoronary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pic>
        <p:nvPicPr>
          <p:cNvPr id="7" name="Imagen 6"/>
          <p:cNvPicPr>
            <a:picLocks noChangeAspect="1"/>
          </p:cNvPicPr>
          <p:nvPr/>
        </p:nvPicPr>
        <p:blipFill rotWithShape="1">
          <a:blip r:embed="rId3"/>
          <a:srcRect l="17203" t="15204" r="49639" b="8372"/>
          <a:stretch/>
        </p:blipFill>
        <p:spPr>
          <a:xfrm>
            <a:off x="2391508" y="765889"/>
            <a:ext cx="7338646" cy="5283220"/>
          </a:xfrm>
          <a:prstGeom prst="rect">
            <a:avLst/>
          </a:prstGeom>
        </p:spPr>
      </p:pic>
      <p:sp>
        <p:nvSpPr>
          <p:cNvPr id="8" name="CuadroTexto 7">
            <a:extLst>
              <a:ext uri="{FF2B5EF4-FFF2-40B4-BE49-F238E27FC236}">
                <a16:creationId xmlns:a16="http://schemas.microsoft.com/office/drawing/2014/main" xmlns="" id="{8E71F8F4-95D8-4D67-8892-13AB16822AD1}"/>
              </a:ext>
            </a:extLst>
          </p:cNvPr>
          <p:cNvSpPr txBox="1"/>
          <p:nvPr/>
        </p:nvSpPr>
        <p:spPr>
          <a:xfrm>
            <a:off x="609600" y="5547131"/>
            <a:ext cx="11013440" cy="646331"/>
          </a:xfrm>
          <a:prstGeom prst="rect">
            <a:avLst/>
          </a:prstGeom>
          <a:solidFill>
            <a:schemeClr val="bg1"/>
          </a:solidFill>
        </p:spPr>
        <p:txBody>
          <a:bodyPr wrap="square">
            <a:spAutoFit/>
          </a:bodyPr>
          <a:lstStyle/>
          <a:p>
            <a:r>
              <a:rPr lang="es-ES" b="1" dirty="0"/>
              <a:t>Figura 2. La evaluación de la calidad metodológica de los estudios incluidos que muestra un riesgo mínimo de sesgo. </a:t>
            </a:r>
          </a:p>
        </p:txBody>
      </p:sp>
    </p:spTree>
    <p:extLst>
      <p:ext uri="{BB962C8B-B14F-4D97-AF65-F5344CB8AC3E}">
        <p14:creationId xmlns:p14="http://schemas.microsoft.com/office/powerpoint/2010/main" val="310048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VE" dirty="0"/>
              <a:t>INTERROGANTE CICLO</a:t>
            </a:r>
          </a:p>
        </p:txBody>
      </p:sp>
    </p:spTree>
    <p:extLst>
      <p:ext uri="{BB962C8B-B14F-4D97-AF65-F5344CB8AC3E}">
        <p14:creationId xmlns:p14="http://schemas.microsoft.com/office/powerpoint/2010/main" val="420788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VE" dirty="0"/>
              <a:t>RESULTADOS</a:t>
            </a:r>
          </a:p>
        </p:txBody>
      </p:sp>
      <p:sp>
        <p:nvSpPr>
          <p:cNvPr id="7" name="Marcador de texto 3"/>
          <p:cNvSpPr>
            <a:spLocks noGrp="1"/>
          </p:cNvSpPr>
          <p:nvPr>
            <p:ph type="body" sz="quarter" idx="13"/>
          </p:nvPr>
        </p:nvSpPr>
        <p:spPr>
          <a:xfrm>
            <a:off x="838200" y="6356351"/>
            <a:ext cx="10791092" cy="241174"/>
          </a:xfrm>
        </p:spPr>
        <p:txBody>
          <a:bodyPr/>
          <a:lstStyle/>
          <a:p>
            <a:r>
              <a:rPr lang="es-VE" sz="1400" dirty="0" err="1"/>
              <a:t>Percutaneous</a:t>
            </a:r>
            <a:r>
              <a:rPr lang="es-VE" sz="1400" dirty="0"/>
              <a:t> </a:t>
            </a:r>
            <a:r>
              <a:rPr lang="es-VE" sz="1400" dirty="0" err="1"/>
              <a:t>Interventionon</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pic>
        <p:nvPicPr>
          <p:cNvPr id="9" name="Marcador de contenido 8"/>
          <p:cNvPicPr>
            <a:picLocks noGrp="1" noChangeAspect="1"/>
          </p:cNvPicPr>
          <p:nvPr>
            <p:ph idx="1"/>
          </p:nvPr>
        </p:nvPicPr>
        <p:blipFill rotWithShape="1">
          <a:blip r:embed="rId3"/>
          <a:srcRect l="8800" t="19284" r="12435" b="7836"/>
          <a:stretch/>
        </p:blipFill>
        <p:spPr>
          <a:xfrm>
            <a:off x="1638299" y="1641231"/>
            <a:ext cx="8604739" cy="4213595"/>
          </a:xfrm>
          <a:prstGeom prst="rect">
            <a:avLst/>
          </a:prstGeom>
        </p:spPr>
      </p:pic>
      <p:sp>
        <p:nvSpPr>
          <p:cNvPr id="5" name="CuadroTexto 4">
            <a:extLst>
              <a:ext uri="{FF2B5EF4-FFF2-40B4-BE49-F238E27FC236}">
                <a16:creationId xmlns:a16="http://schemas.microsoft.com/office/drawing/2014/main" xmlns="" id="{8E71F8F4-95D8-4D67-8892-13AB16822AD1}"/>
              </a:ext>
            </a:extLst>
          </p:cNvPr>
          <p:cNvSpPr txBox="1"/>
          <p:nvPr/>
        </p:nvSpPr>
        <p:spPr>
          <a:xfrm>
            <a:off x="1638299" y="5213037"/>
            <a:ext cx="10017760" cy="892552"/>
          </a:xfrm>
          <a:prstGeom prst="rect">
            <a:avLst/>
          </a:prstGeom>
          <a:solidFill>
            <a:schemeClr val="bg1"/>
          </a:solidFill>
        </p:spPr>
        <p:txBody>
          <a:bodyPr wrap="square">
            <a:spAutoFit/>
          </a:bodyPr>
          <a:lstStyle/>
          <a:p>
            <a:endParaRPr lang="es-ES" sz="1600" b="1" dirty="0"/>
          </a:p>
          <a:p>
            <a:r>
              <a:rPr lang="es-ES" sz="1600" b="1" dirty="0"/>
              <a:t>Figura 3 Características basales de los pacientes sometidos a PCI frente a CABG (porcentajes del eje y</a:t>
            </a:r>
            <a:r>
              <a:rPr lang="es-ES" b="1" dirty="0"/>
              <a:t>)</a:t>
            </a:r>
          </a:p>
          <a:p>
            <a:endParaRPr lang="es-ES" b="1" dirty="0"/>
          </a:p>
        </p:txBody>
      </p:sp>
    </p:spTree>
    <p:extLst>
      <p:ext uri="{BB962C8B-B14F-4D97-AF65-F5344CB8AC3E}">
        <p14:creationId xmlns:p14="http://schemas.microsoft.com/office/powerpoint/2010/main" val="108780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pic>
        <p:nvPicPr>
          <p:cNvPr id="3" name="Imagen 2"/>
          <p:cNvPicPr>
            <a:picLocks noChangeAspect="1"/>
          </p:cNvPicPr>
          <p:nvPr/>
        </p:nvPicPr>
        <p:blipFill rotWithShape="1">
          <a:blip r:embed="rId2"/>
          <a:srcRect l="5959" t="20204" r="5931" b="8190"/>
          <a:stretch/>
        </p:blipFill>
        <p:spPr>
          <a:xfrm>
            <a:off x="243841" y="731520"/>
            <a:ext cx="11826239" cy="5913119"/>
          </a:xfrm>
          <a:prstGeom prst="rect">
            <a:avLst/>
          </a:prstGeom>
        </p:spPr>
      </p:pic>
    </p:spTree>
    <p:extLst>
      <p:ext uri="{BB962C8B-B14F-4D97-AF65-F5344CB8AC3E}">
        <p14:creationId xmlns:p14="http://schemas.microsoft.com/office/powerpoint/2010/main" val="2352626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3"/>
          <a:srcRect l="5473" t="24566" r="3868" b="15873"/>
          <a:stretch/>
        </p:blipFill>
        <p:spPr>
          <a:xfrm>
            <a:off x="1338632" y="2072640"/>
            <a:ext cx="9106677" cy="3977207"/>
          </a:xfrm>
          <a:prstGeom prst="rect">
            <a:avLst/>
          </a:prstGeom>
        </p:spPr>
      </p:pic>
      <p:sp>
        <p:nvSpPr>
          <p:cNvPr id="9" name="Título 2"/>
          <p:cNvSpPr>
            <a:spLocks noGrp="1"/>
          </p:cNvSpPr>
          <p:nvPr>
            <p:ph type="title"/>
          </p:nvPr>
        </p:nvSpPr>
        <p:spPr/>
        <p:txBody>
          <a:bodyPr/>
          <a:lstStyle/>
          <a:p>
            <a:pPr algn="ctr"/>
            <a:r>
              <a:rPr lang="es-VE" dirty="0"/>
              <a:t>RESULTADOS</a:t>
            </a:r>
          </a:p>
        </p:txBody>
      </p:sp>
      <p:sp>
        <p:nvSpPr>
          <p:cNvPr id="10" name="Marcador de texto 3"/>
          <p:cNvSpPr>
            <a:spLocks noGrp="1"/>
          </p:cNvSpPr>
          <p:nvPr>
            <p:ph type="body" sz="quarter" idx="13"/>
          </p:nvPr>
        </p:nvSpPr>
        <p:spPr>
          <a:xfrm>
            <a:off x="838200" y="6356351"/>
            <a:ext cx="10477500" cy="209606"/>
          </a:xfrm>
        </p:spPr>
        <p:txBody>
          <a:bodyPr/>
          <a:lstStyle/>
          <a:p>
            <a:r>
              <a:rPr lang="es-VE" sz="1400" dirty="0" err="1"/>
              <a:t>Percutaneous</a:t>
            </a:r>
            <a:r>
              <a:rPr lang="es-VE" sz="1400" dirty="0"/>
              <a:t> </a:t>
            </a:r>
            <a:r>
              <a:rPr lang="es-VE" sz="1400" dirty="0" err="1"/>
              <a:t>Interventionor</a:t>
            </a:r>
            <a:r>
              <a:rPr lang="es-VE" sz="1400" dirty="0"/>
              <a:t> Bypass </a:t>
            </a:r>
            <a:r>
              <a:rPr lang="es-VE" sz="1400" dirty="0" err="1"/>
              <a:t>Graftfo</a:t>
            </a:r>
            <a:r>
              <a:rPr lang="es-VE" sz="1400" dirty="0"/>
              <a:t> </a:t>
            </a:r>
            <a:r>
              <a:rPr lang="es-VE" sz="1400" dirty="0" err="1"/>
              <a:t>rLeft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
        <p:nvSpPr>
          <p:cNvPr id="6" name="Rectangle 9">
            <a:extLst>
              <a:ext uri="{FF2B5EF4-FFF2-40B4-BE49-F238E27FC236}">
                <a16:creationId xmlns:a16="http://schemas.microsoft.com/office/drawing/2014/main" xmlns="" id="{E5024EB1-A037-49A6-AF2D-F0B6FA3B94FB}"/>
              </a:ext>
            </a:extLst>
          </p:cNvPr>
          <p:cNvSpPr/>
          <p:nvPr/>
        </p:nvSpPr>
        <p:spPr>
          <a:xfrm>
            <a:off x="3305909" y="3141783"/>
            <a:ext cx="1406768" cy="51581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7" name="Rectangle 9">
            <a:extLst>
              <a:ext uri="{FF2B5EF4-FFF2-40B4-BE49-F238E27FC236}">
                <a16:creationId xmlns:a16="http://schemas.microsoft.com/office/drawing/2014/main" xmlns="" id="{E5024EB1-A037-49A6-AF2D-F0B6FA3B94FB}"/>
              </a:ext>
            </a:extLst>
          </p:cNvPr>
          <p:cNvSpPr/>
          <p:nvPr/>
        </p:nvSpPr>
        <p:spPr>
          <a:xfrm>
            <a:off x="3305909" y="4618892"/>
            <a:ext cx="1406768" cy="51581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1" name="Rectangle 9">
            <a:extLst>
              <a:ext uri="{FF2B5EF4-FFF2-40B4-BE49-F238E27FC236}">
                <a16:creationId xmlns:a16="http://schemas.microsoft.com/office/drawing/2014/main" xmlns="" id="{E5024EB1-A037-49A6-AF2D-F0B6FA3B94FB}"/>
              </a:ext>
            </a:extLst>
          </p:cNvPr>
          <p:cNvSpPr/>
          <p:nvPr/>
        </p:nvSpPr>
        <p:spPr>
          <a:xfrm>
            <a:off x="4982309" y="4618892"/>
            <a:ext cx="1406768" cy="51581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2" name="Rectangle 9">
            <a:extLst>
              <a:ext uri="{FF2B5EF4-FFF2-40B4-BE49-F238E27FC236}">
                <a16:creationId xmlns:a16="http://schemas.microsoft.com/office/drawing/2014/main" xmlns="" id="{E5024EB1-A037-49A6-AF2D-F0B6FA3B94FB}"/>
              </a:ext>
            </a:extLst>
          </p:cNvPr>
          <p:cNvSpPr/>
          <p:nvPr/>
        </p:nvSpPr>
        <p:spPr>
          <a:xfrm>
            <a:off x="6869725" y="4595446"/>
            <a:ext cx="1406768" cy="51581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3" name="Rectangle 9">
            <a:extLst>
              <a:ext uri="{FF2B5EF4-FFF2-40B4-BE49-F238E27FC236}">
                <a16:creationId xmlns:a16="http://schemas.microsoft.com/office/drawing/2014/main" xmlns="" id="{E5024EB1-A037-49A6-AF2D-F0B6FA3B94FB}"/>
              </a:ext>
            </a:extLst>
          </p:cNvPr>
          <p:cNvSpPr/>
          <p:nvPr/>
        </p:nvSpPr>
        <p:spPr>
          <a:xfrm>
            <a:off x="3305909" y="5175934"/>
            <a:ext cx="1406768" cy="51581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4" name="CuadroTexto 13">
            <a:extLst>
              <a:ext uri="{FF2B5EF4-FFF2-40B4-BE49-F238E27FC236}">
                <a16:creationId xmlns:a16="http://schemas.microsoft.com/office/drawing/2014/main" xmlns="" id="{8E71F8F4-95D8-4D67-8892-13AB16822AD1}"/>
              </a:ext>
            </a:extLst>
          </p:cNvPr>
          <p:cNvSpPr txBox="1"/>
          <p:nvPr/>
        </p:nvSpPr>
        <p:spPr>
          <a:xfrm>
            <a:off x="1178560" y="1987996"/>
            <a:ext cx="11013440" cy="923330"/>
          </a:xfrm>
          <a:prstGeom prst="rect">
            <a:avLst/>
          </a:prstGeom>
          <a:solidFill>
            <a:schemeClr val="bg1"/>
          </a:solidFill>
        </p:spPr>
        <p:txBody>
          <a:bodyPr wrap="square">
            <a:spAutoFit/>
          </a:bodyPr>
          <a:lstStyle/>
          <a:p>
            <a:r>
              <a:rPr lang="es-ES" b="1" dirty="0"/>
              <a:t>Tabla 1 Resultados agrupados de los 43 estudios que muestran la comparación de la razón de posibilidades con el IC del 95% para los criterios de valoración primarios y secundarios de PCI frente a CABG durante todo el seguimiento</a:t>
            </a:r>
          </a:p>
        </p:txBody>
      </p:sp>
    </p:spTree>
    <p:extLst>
      <p:ext uri="{BB962C8B-B14F-4D97-AF65-F5344CB8AC3E}">
        <p14:creationId xmlns:p14="http://schemas.microsoft.com/office/powerpoint/2010/main" val="37374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a:spLocks noGrp="1"/>
          </p:cNvSpPr>
          <p:nvPr>
            <p:ph type="title"/>
          </p:nvPr>
        </p:nvSpPr>
        <p:spPr/>
        <p:txBody>
          <a:bodyPr/>
          <a:lstStyle/>
          <a:p>
            <a:pPr algn="ctr"/>
            <a:r>
              <a:rPr lang="es-VE" dirty="0"/>
              <a:t>RESULTADOS</a:t>
            </a:r>
          </a:p>
        </p:txBody>
      </p:sp>
      <p:sp>
        <p:nvSpPr>
          <p:cNvPr id="7" name="Marcador de texto 3"/>
          <p:cNvSpPr>
            <a:spLocks noGrp="1"/>
          </p:cNvSpPr>
          <p:nvPr>
            <p:ph type="body" sz="quarter" idx="13"/>
          </p:nvPr>
        </p:nvSpPr>
        <p:spPr>
          <a:xfrm>
            <a:off x="838199" y="6356350"/>
            <a:ext cx="10251832" cy="501650"/>
          </a:xfrm>
        </p:spPr>
        <p:txBody>
          <a:bodyPr/>
          <a:lstStyle/>
          <a:p>
            <a:r>
              <a:rPr lang="es-VE" sz="1400" dirty="0" err="1"/>
              <a:t>Percutaneous</a:t>
            </a:r>
            <a:r>
              <a:rPr lang="es-VE" sz="1400" dirty="0"/>
              <a:t> </a:t>
            </a:r>
            <a:r>
              <a:rPr lang="es-VE" sz="1400" dirty="0" err="1"/>
              <a:t>Interventiono</a:t>
            </a:r>
            <a:r>
              <a:rPr lang="es-VE" sz="1400" dirty="0"/>
              <a:t> </a:t>
            </a:r>
            <a:r>
              <a:rPr lang="es-VE" sz="1400" dirty="0" err="1"/>
              <a:t>rBypass</a:t>
            </a:r>
            <a:r>
              <a:rPr lang="es-VE" sz="1400" dirty="0"/>
              <a:t> </a:t>
            </a:r>
            <a:r>
              <a:rPr lang="es-VE" sz="1400" dirty="0" err="1"/>
              <a:t>GraftforLeftMainCoronary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pic>
        <p:nvPicPr>
          <p:cNvPr id="9" name="Marcador de contenido 8"/>
          <p:cNvPicPr>
            <a:picLocks noGrp="1" noChangeAspect="1"/>
          </p:cNvPicPr>
          <p:nvPr>
            <p:ph idx="1"/>
          </p:nvPr>
        </p:nvPicPr>
        <p:blipFill rotWithShape="1">
          <a:blip r:embed="rId3"/>
          <a:srcRect l="12864" t="9724" r="13262" b="15462"/>
          <a:stretch/>
        </p:blipFill>
        <p:spPr>
          <a:xfrm>
            <a:off x="984737" y="1142149"/>
            <a:ext cx="10175631" cy="4970585"/>
          </a:xfrm>
          <a:prstGeom prst="rect">
            <a:avLst/>
          </a:prstGeom>
        </p:spPr>
      </p:pic>
      <p:sp>
        <p:nvSpPr>
          <p:cNvPr id="8" name="CuadroTexto 7">
            <a:extLst>
              <a:ext uri="{FF2B5EF4-FFF2-40B4-BE49-F238E27FC236}">
                <a16:creationId xmlns:a16="http://schemas.microsoft.com/office/drawing/2014/main" xmlns="" id="{8E71F8F4-95D8-4D67-8892-13AB16822AD1}"/>
              </a:ext>
            </a:extLst>
          </p:cNvPr>
          <p:cNvSpPr txBox="1"/>
          <p:nvPr/>
        </p:nvSpPr>
        <p:spPr>
          <a:xfrm>
            <a:off x="565832" y="5710019"/>
            <a:ext cx="11013440" cy="646331"/>
          </a:xfrm>
          <a:prstGeom prst="rect">
            <a:avLst/>
          </a:prstGeom>
          <a:solidFill>
            <a:schemeClr val="bg1"/>
          </a:solidFill>
        </p:spPr>
        <p:txBody>
          <a:bodyPr wrap="square">
            <a:spAutoFit/>
          </a:bodyPr>
          <a:lstStyle/>
          <a:p>
            <a:r>
              <a:rPr lang="es-ES" b="1"/>
              <a:t>Figura 4: Diagrama de bosque de todos los estudios (ECA + OCS) que muestra los datos estimados de lo resultados entre el PCI y el CABG. entre los seguimientos actuales</a:t>
            </a:r>
            <a:endParaRPr lang="es-ES" b="1" dirty="0"/>
          </a:p>
        </p:txBody>
      </p:sp>
    </p:spTree>
    <p:extLst>
      <p:ext uri="{BB962C8B-B14F-4D97-AF65-F5344CB8AC3E}">
        <p14:creationId xmlns:p14="http://schemas.microsoft.com/office/powerpoint/2010/main" val="311335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VE"/>
          </a:p>
        </p:txBody>
      </p:sp>
      <p:pic>
        <p:nvPicPr>
          <p:cNvPr id="5" name="Marcador de contenido 4"/>
          <p:cNvPicPr>
            <a:picLocks noGrp="1" noChangeAspect="1"/>
          </p:cNvPicPr>
          <p:nvPr>
            <p:ph idx="1"/>
          </p:nvPr>
        </p:nvPicPr>
        <p:blipFill rotWithShape="1">
          <a:blip r:embed="rId3"/>
          <a:srcRect l="17925" t="11138" r="49639" b="7481"/>
          <a:stretch/>
        </p:blipFill>
        <p:spPr>
          <a:xfrm>
            <a:off x="1805354" y="898533"/>
            <a:ext cx="8135815" cy="5181197"/>
          </a:xfrm>
          <a:prstGeom prst="rect">
            <a:avLst/>
          </a:prstGeom>
        </p:spPr>
      </p:pic>
      <p:sp>
        <p:nvSpPr>
          <p:cNvPr id="6" name="Marcador de texto 3"/>
          <p:cNvSpPr>
            <a:spLocks noGrp="1"/>
          </p:cNvSpPr>
          <p:nvPr>
            <p:ph type="body" sz="quarter" idx="13"/>
          </p:nvPr>
        </p:nvSpPr>
        <p:spPr>
          <a:xfrm>
            <a:off x="838200" y="6283570"/>
            <a:ext cx="10477500" cy="437906"/>
          </a:xfrm>
        </p:spPr>
        <p:txBody>
          <a:bodyPr/>
          <a:lstStyle/>
          <a:p>
            <a:r>
              <a:rPr lang="es-VE" sz="1400" dirty="0" err="1"/>
              <a:t>Percutaneous</a:t>
            </a:r>
            <a:r>
              <a:rPr lang="es-VE" sz="1400" dirty="0"/>
              <a:t> </a:t>
            </a:r>
            <a:r>
              <a:rPr lang="es-VE" sz="1400" dirty="0" err="1"/>
              <a:t>InterventionorBypass</a:t>
            </a:r>
            <a:r>
              <a:rPr lang="es-VE" sz="1400" dirty="0"/>
              <a:t> </a:t>
            </a:r>
            <a:r>
              <a:rPr lang="es-VE" sz="1400" dirty="0" err="1"/>
              <a:t>Graftfo</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
        <p:nvSpPr>
          <p:cNvPr id="2" name="Rectangle 1"/>
          <p:cNvSpPr>
            <a:spLocks noChangeArrowheads="1"/>
          </p:cNvSpPr>
          <p:nvPr/>
        </p:nvSpPr>
        <p:spPr bwMode="auto">
          <a:xfrm>
            <a:off x="203200" y="6320155"/>
            <a:ext cx="11988800" cy="18018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rgbClr val="202124"/>
                </a:solidFill>
                <a:effectLst/>
                <a:latin typeface="inherit"/>
              </a:rPr>
              <a:t>Figura 5: Análisis de Kaplan-</a:t>
            </a:r>
            <a:r>
              <a:rPr kumimoji="0" lang="es-ES" sz="1400" b="1" i="0" u="none" strike="noStrike" cap="none" normalizeH="0" baseline="0" dirty="0" err="1">
                <a:ln>
                  <a:noFill/>
                </a:ln>
                <a:solidFill>
                  <a:srgbClr val="202124"/>
                </a:solidFill>
                <a:effectLst/>
                <a:latin typeface="inherit"/>
              </a:rPr>
              <a:t>Meier</a:t>
            </a:r>
            <a:r>
              <a:rPr kumimoji="0" lang="es-ES" sz="1400" b="1" i="0" u="none" strike="noStrike" cap="none" normalizeH="0" baseline="0" dirty="0">
                <a:ln>
                  <a:noFill/>
                </a:ln>
                <a:solidFill>
                  <a:srgbClr val="202124"/>
                </a:solidFill>
                <a:effectLst/>
                <a:latin typeface="inherit"/>
              </a:rPr>
              <a:t> que muestra resultados que favorecen la CABG para una menor incidencia acumulada de MACCE (ECA)</a:t>
            </a:r>
            <a:r>
              <a:rPr kumimoji="0" lang="es-ES" sz="1400" b="1" i="0" u="none" strike="noStrike" cap="none" normalizeH="0" baseline="0" dirty="0">
                <a:ln>
                  <a:noFill/>
                </a:ln>
                <a:solidFill>
                  <a:schemeClr val="tx1"/>
                </a:solidFill>
                <a:effectLst/>
              </a:rPr>
              <a:t> </a:t>
            </a:r>
            <a:endParaRPr kumimoji="0" lang="es-ES" sz="1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6388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3"/>
          <a:srcRect l="8608" t="12935" r="5072" b="7297"/>
          <a:stretch/>
        </p:blipFill>
        <p:spPr>
          <a:xfrm>
            <a:off x="0" y="604931"/>
            <a:ext cx="12192000" cy="5202816"/>
          </a:xfrm>
          <a:prstGeom prst="rect">
            <a:avLst/>
          </a:prstGeom>
        </p:spPr>
      </p:pic>
      <p:sp>
        <p:nvSpPr>
          <p:cNvPr id="6" name="Título 2"/>
          <p:cNvSpPr>
            <a:spLocks noGrp="1"/>
          </p:cNvSpPr>
          <p:nvPr>
            <p:ph type="title"/>
          </p:nvPr>
        </p:nvSpPr>
        <p:spPr/>
        <p:txBody>
          <a:bodyPr/>
          <a:lstStyle/>
          <a:p>
            <a:pPr algn="ctr"/>
            <a:r>
              <a:rPr lang="es-VE" dirty="0"/>
              <a:t>RESULTADOS</a:t>
            </a:r>
          </a:p>
        </p:txBody>
      </p:sp>
      <p:sp>
        <p:nvSpPr>
          <p:cNvPr id="7" name="Marcador de texto 3"/>
          <p:cNvSpPr>
            <a:spLocks noGrp="1"/>
          </p:cNvSpPr>
          <p:nvPr>
            <p:ph type="body" sz="quarter" idx="13"/>
          </p:nvPr>
        </p:nvSpPr>
        <p:spPr>
          <a:xfrm>
            <a:off x="838199" y="6356350"/>
            <a:ext cx="10153261" cy="501650"/>
          </a:xfrm>
        </p:spPr>
        <p:txBody>
          <a:bodyPr/>
          <a:lstStyle/>
          <a:p>
            <a:r>
              <a:rPr lang="es-VE" sz="1400" dirty="0" err="1"/>
              <a:t>PercutaneousInterventionorBypassGraftforLeftMainCoronary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
        <p:nvSpPr>
          <p:cNvPr id="8" name="Rectangle 9">
            <a:extLst>
              <a:ext uri="{FF2B5EF4-FFF2-40B4-BE49-F238E27FC236}">
                <a16:creationId xmlns:a16="http://schemas.microsoft.com/office/drawing/2014/main" xmlns="" id="{E5024EB1-A037-49A6-AF2D-F0B6FA3B94FB}"/>
              </a:ext>
            </a:extLst>
          </p:cNvPr>
          <p:cNvSpPr/>
          <p:nvPr/>
        </p:nvSpPr>
        <p:spPr>
          <a:xfrm>
            <a:off x="4454770" y="2341396"/>
            <a:ext cx="857158" cy="2579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9" name="Rectangle 9">
            <a:extLst>
              <a:ext uri="{FF2B5EF4-FFF2-40B4-BE49-F238E27FC236}">
                <a16:creationId xmlns:a16="http://schemas.microsoft.com/office/drawing/2014/main" xmlns="" id="{E5024EB1-A037-49A6-AF2D-F0B6FA3B94FB}"/>
              </a:ext>
            </a:extLst>
          </p:cNvPr>
          <p:cNvSpPr/>
          <p:nvPr/>
        </p:nvSpPr>
        <p:spPr>
          <a:xfrm>
            <a:off x="4454770" y="4988260"/>
            <a:ext cx="857158" cy="2579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0" name="CuadroTexto 9">
            <a:extLst>
              <a:ext uri="{FF2B5EF4-FFF2-40B4-BE49-F238E27FC236}">
                <a16:creationId xmlns:a16="http://schemas.microsoft.com/office/drawing/2014/main" xmlns="" id="{A7297F5C-9DDE-4149-B13C-C4910DE403C5}"/>
              </a:ext>
            </a:extLst>
          </p:cNvPr>
          <p:cNvSpPr txBox="1"/>
          <p:nvPr/>
        </p:nvSpPr>
        <p:spPr>
          <a:xfrm>
            <a:off x="406400" y="5848518"/>
            <a:ext cx="11582400" cy="1015663"/>
          </a:xfrm>
          <a:prstGeom prst="rect">
            <a:avLst/>
          </a:prstGeom>
          <a:solidFill>
            <a:schemeClr val="bg1"/>
          </a:solidFill>
        </p:spPr>
        <p:txBody>
          <a:bodyPr wrap="square">
            <a:spAutoFit/>
          </a:bodyPr>
          <a:lstStyle/>
          <a:p>
            <a:pPr algn="just"/>
            <a:r>
              <a:rPr lang="es-ES" sz="1200" dirty="0"/>
              <a:t>FIGURA 6. Diagramas de bosque que muestran una RRR individual y combinada para los RCT que comparan la MACCE en el PCI frente al CABG para la LMCAD a los 5 años ((a) SINTAXIS baja, (b) SINTAXIS alta, (c) DES, (d) mortalidad cardiovascular y (e) IM no relacionado al procedimiento). Los RR combinados con IC del 95% se calcularon mediante modelos de efectos aleatorios. El peso se refiere a la contribución de cada estudio a la estimación agrupada general del efecto del tratamiento. Cada línea cuadrada y horizontal denota la estimación puntual y el IC del 95% para el RR de cada ensayo, respectivamente. Los diamantes representan el RR agrupado; el centro del diamante denota la estimación puntual y el ancho denota el IC del 95%.</a:t>
            </a:r>
            <a:endParaRPr lang="es-VE" sz="1200" dirty="0"/>
          </a:p>
        </p:txBody>
      </p:sp>
      <p:graphicFrame>
        <p:nvGraphicFramePr>
          <p:cNvPr id="13" name="26 Tabla"/>
          <p:cNvGraphicFramePr>
            <a:graphicFrameLocks noGrp="1"/>
          </p:cNvGraphicFramePr>
          <p:nvPr>
            <p:extLst>
              <p:ext uri="{D42A27DB-BD31-4B8C-83A1-F6EECF244321}">
                <p14:modId xmlns:p14="http://schemas.microsoft.com/office/powerpoint/2010/main" val="2439933796"/>
              </p:ext>
            </p:extLst>
          </p:nvPr>
        </p:nvGraphicFramePr>
        <p:xfrm>
          <a:off x="2499954" y="4111242"/>
          <a:ext cx="1954816" cy="1483360"/>
        </p:xfrm>
        <a:graphic>
          <a:graphicData uri="http://schemas.openxmlformats.org/drawingml/2006/table">
            <a:tbl>
              <a:tblPr firstRow="1" bandRow="1">
                <a:tableStyleId>{21E4AEA4-8DFA-4A89-87EB-49C32662AFE0}</a:tableStyleId>
              </a:tblPr>
              <a:tblGrid>
                <a:gridCol w="491513">
                  <a:extLst>
                    <a:ext uri="{9D8B030D-6E8A-4147-A177-3AD203B41FA5}">
                      <a16:colId xmlns:a16="http://schemas.microsoft.com/office/drawing/2014/main" xmlns="" val="20000"/>
                    </a:ext>
                  </a:extLst>
                </a:gridCol>
                <a:gridCol w="1463303">
                  <a:extLst>
                    <a:ext uri="{9D8B030D-6E8A-4147-A177-3AD203B41FA5}">
                      <a16:colId xmlns:a16="http://schemas.microsoft.com/office/drawing/2014/main" xmlns="" val="20001"/>
                    </a:ext>
                  </a:extLst>
                </a:gridCol>
              </a:tblGrid>
              <a:tr h="370840">
                <a:tc>
                  <a:txBody>
                    <a:bodyPr/>
                    <a:lstStyle/>
                    <a:p>
                      <a:r>
                        <a:rPr lang="es-VE" sz="1200" dirty="0"/>
                        <a:t>%</a:t>
                      </a:r>
                    </a:p>
                  </a:txBody>
                  <a:tcPr/>
                </a:tc>
                <a:tc>
                  <a:txBody>
                    <a:bodyPr/>
                    <a:lstStyle/>
                    <a:p>
                      <a:r>
                        <a:rPr lang="es-VE" sz="1200" dirty="0"/>
                        <a:t>HETEROGENEIDAD</a:t>
                      </a:r>
                    </a:p>
                  </a:txBody>
                  <a:tcPr/>
                </a:tc>
                <a:extLst>
                  <a:ext uri="{0D108BD9-81ED-4DB2-BD59-A6C34878D82A}">
                    <a16:rowId xmlns:a16="http://schemas.microsoft.com/office/drawing/2014/main" xmlns="" val="10000"/>
                  </a:ext>
                </a:extLst>
              </a:tr>
              <a:tr h="370840">
                <a:tc>
                  <a:txBody>
                    <a:bodyPr/>
                    <a:lstStyle/>
                    <a:p>
                      <a:r>
                        <a:rPr lang="es-VE" sz="1200" dirty="0"/>
                        <a:t>25%</a:t>
                      </a:r>
                    </a:p>
                  </a:txBody>
                  <a:tcPr/>
                </a:tc>
                <a:tc>
                  <a:txBody>
                    <a:bodyPr/>
                    <a:lstStyle/>
                    <a:p>
                      <a:r>
                        <a:rPr lang="es-VE" sz="1200" dirty="0"/>
                        <a:t>Hay poca</a:t>
                      </a:r>
                    </a:p>
                  </a:txBody>
                  <a:tcPr/>
                </a:tc>
                <a:extLst>
                  <a:ext uri="{0D108BD9-81ED-4DB2-BD59-A6C34878D82A}">
                    <a16:rowId xmlns:a16="http://schemas.microsoft.com/office/drawing/2014/main" xmlns="" val="10001"/>
                  </a:ext>
                </a:extLst>
              </a:tr>
              <a:tr h="370840">
                <a:tc>
                  <a:txBody>
                    <a:bodyPr/>
                    <a:lstStyle/>
                    <a:p>
                      <a:r>
                        <a:rPr lang="es-VE" sz="1200" dirty="0"/>
                        <a:t>50%</a:t>
                      </a:r>
                    </a:p>
                  </a:txBody>
                  <a:tcPr/>
                </a:tc>
                <a:tc>
                  <a:txBody>
                    <a:bodyPr/>
                    <a:lstStyle/>
                    <a:p>
                      <a:r>
                        <a:rPr lang="es-VE" sz="1200" dirty="0"/>
                        <a:t>Moderada</a:t>
                      </a:r>
                    </a:p>
                  </a:txBody>
                  <a:tcPr/>
                </a:tc>
                <a:extLst>
                  <a:ext uri="{0D108BD9-81ED-4DB2-BD59-A6C34878D82A}">
                    <a16:rowId xmlns:a16="http://schemas.microsoft.com/office/drawing/2014/main" xmlns="" val="10002"/>
                  </a:ext>
                </a:extLst>
              </a:tr>
              <a:tr h="370840">
                <a:tc>
                  <a:txBody>
                    <a:bodyPr/>
                    <a:lstStyle/>
                    <a:p>
                      <a:r>
                        <a:rPr lang="es-VE" sz="1200" dirty="0"/>
                        <a:t>75%</a:t>
                      </a:r>
                    </a:p>
                  </a:txBody>
                  <a:tcPr/>
                </a:tc>
                <a:tc>
                  <a:txBody>
                    <a:bodyPr/>
                    <a:lstStyle/>
                    <a:p>
                      <a:r>
                        <a:rPr lang="es-VE" sz="1200" dirty="0"/>
                        <a:t>Alta</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255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rotWithShape="1">
          <a:blip r:embed="rId3"/>
          <a:srcRect l="4027" t="14221" r="2498" b="6694"/>
          <a:stretch/>
        </p:blipFill>
        <p:spPr>
          <a:xfrm>
            <a:off x="104727" y="787789"/>
            <a:ext cx="12090400" cy="5085834"/>
          </a:xfrm>
          <a:prstGeom prst="rect">
            <a:avLst/>
          </a:prstGeom>
        </p:spPr>
      </p:pic>
      <p:sp>
        <p:nvSpPr>
          <p:cNvPr id="9" name="Título 2"/>
          <p:cNvSpPr>
            <a:spLocks noGrp="1"/>
          </p:cNvSpPr>
          <p:nvPr>
            <p:ph type="title"/>
          </p:nvPr>
        </p:nvSpPr>
        <p:spPr/>
        <p:txBody>
          <a:bodyPr/>
          <a:lstStyle/>
          <a:p>
            <a:pPr algn="ctr"/>
            <a:r>
              <a:rPr lang="es-VE" dirty="0"/>
              <a:t>RESULTADOS</a:t>
            </a:r>
          </a:p>
        </p:txBody>
      </p:sp>
      <p:sp>
        <p:nvSpPr>
          <p:cNvPr id="5" name="Rectangle 9">
            <a:extLst>
              <a:ext uri="{FF2B5EF4-FFF2-40B4-BE49-F238E27FC236}">
                <a16:creationId xmlns:a16="http://schemas.microsoft.com/office/drawing/2014/main" xmlns="" id="{E5024EB1-A037-49A6-AF2D-F0B6FA3B94FB}"/>
              </a:ext>
            </a:extLst>
          </p:cNvPr>
          <p:cNvSpPr/>
          <p:nvPr/>
        </p:nvSpPr>
        <p:spPr>
          <a:xfrm>
            <a:off x="4079632" y="2336236"/>
            <a:ext cx="1219199" cy="35169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 name="Rectangle 9">
            <a:extLst>
              <a:ext uri="{FF2B5EF4-FFF2-40B4-BE49-F238E27FC236}">
                <a16:creationId xmlns:a16="http://schemas.microsoft.com/office/drawing/2014/main" xmlns="" id="{E5024EB1-A037-49A6-AF2D-F0B6FA3B94FB}"/>
              </a:ext>
            </a:extLst>
          </p:cNvPr>
          <p:cNvSpPr/>
          <p:nvPr/>
        </p:nvSpPr>
        <p:spPr>
          <a:xfrm>
            <a:off x="3985847" y="4868231"/>
            <a:ext cx="1219199" cy="37513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8" name="Rectangle 9">
            <a:extLst>
              <a:ext uri="{FF2B5EF4-FFF2-40B4-BE49-F238E27FC236}">
                <a16:creationId xmlns:a16="http://schemas.microsoft.com/office/drawing/2014/main" xmlns="" id="{E5024EB1-A037-49A6-AF2D-F0B6FA3B94FB}"/>
              </a:ext>
            </a:extLst>
          </p:cNvPr>
          <p:cNvSpPr/>
          <p:nvPr/>
        </p:nvSpPr>
        <p:spPr>
          <a:xfrm>
            <a:off x="4079632" y="5203540"/>
            <a:ext cx="1406768" cy="33938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1" name="CuadroTexto 10">
            <a:extLst>
              <a:ext uri="{FF2B5EF4-FFF2-40B4-BE49-F238E27FC236}">
                <a16:creationId xmlns:a16="http://schemas.microsoft.com/office/drawing/2014/main" xmlns="" id="{F075B210-C3EB-4F41-A576-2E5445C0A6FE}"/>
              </a:ext>
            </a:extLst>
          </p:cNvPr>
          <p:cNvSpPr txBox="1"/>
          <p:nvPr/>
        </p:nvSpPr>
        <p:spPr>
          <a:xfrm>
            <a:off x="304800" y="5762879"/>
            <a:ext cx="11582400" cy="1015663"/>
          </a:xfrm>
          <a:prstGeom prst="rect">
            <a:avLst/>
          </a:prstGeom>
          <a:solidFill>
            <a:schemeClr val="bg1"/>
          </a:solidFill>
        </p:spPr>
        <p:txBody>
          <a:bodyPr wrap="square">
            <a:spAutoFit/>
          </a:bodyPr>
          <a:lstStyle/>
          <a:p>
            <a:pPr algn="just"/>
            <a:r>
              <a:rPr lang="es-ES" sz="1200" dirty="0"/>
              <a:t>FIGURA 6. Diagramas de bosque que muestran una RRR individual y combinada para los RCT que comparan la MACCE en el PCI frente al CABG para la LMCAD a los 5 años ((a) SINTAXIS baja, (b) SINTAXIS alta, (c) DES, (d) mortalidad cardiovascular y (e) IM no relacionado al procedimiento). Los RR combinados con IC del 95% se calcularon mediante modelos de efectos aleatorios. El peso se refiere a la contribución de cada estudio a la estimación agrupada general del efecto del tratamiento. Cada línea cuadrada y horizontal denota la estimación puntual y el IC del 95% para el RR de cada ensayo, respectivamente. Los diamantes representan el RR agrupado; el centro del diamante denota la estimación puntual y el ancho denota el IC del 95%.</a:t>
            </a:r>
            <a:endParaRPr lang="es-VE" sz="1200" dirty="0"/>
          </a:p>
        </p:txBody>
      </p:sp>
    </p:spTree>
    <p:extLst>
      <p:ext uri="{BB962C8B-B14F-4D97-AF65-F5344CB8AC3E}">
        <p14:creationId xmlns:p14="http://schemas.microsoft.com/office/powerpoint/2010/main" val="14071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VE" dirty="0"/>
              <a:t>RESULTADOS</a:t>
            </a:r>
          </a:p>
        </p:txBody>
      </p:sp>
      <p:pic>
        <p:nvPicPr>
          <p:cNvPr id="5" name="Marcador de contenido 4"/>
          <p:cNvPicPr>
            <a:picLocks noGrp="1" noChangeAspect="1"/>
          </p:cNvPicPr>
          <p:nvPr>
            <p:ph idx="1"/>
          </p:nvPr>
        </p:nvPicPr>
        <p:blipFill rotWithShape="1">
          <a:blip r:embed="rId2"/>
          <a:srcRect l="3435" t="21748" r="2623" b="33100"/>
          <a:stretch/>
        </p:blipFill>
        <p:spPr>
          <a:xfrm>
            <a:off x="112637" y="815690"/>
            <a:ext cx="11966725" cy="3931427"/>
          </a:xfrm>
          <a:prstGeom prst="rect">
            <a:avLst/>
          </a:prstGeom>
        </p:spPr>
      </p:pic>
      <p:sp>
        <p:nvSpPr>
          <p:cNvPr id="6" name="Marcador de texto 3"/>
          <p:cNvSpPr>
            <a:spLocks noGrp="1"/>
          </p:cNvSpPr>
          <p:nvPr>
            <p:ph type="body" sz="quarter" idx="13"/>
          </p:nvPr>
        </p:nvSpPr>
        <p:spPr>
          <a:xfrm>
            <a:off x="838200" y="6356350"/>
            <a:ext cx="10515600" cy="501650"/>
          </a:xfrm>
        </p:spPr>
        <p:txBody>
          <a:bodyPr/>
          <a:lstStyle/>
          <a:p>
            <a:r>
              <a:rPr lang="es-VE" sz="1400" dirty="0" err="1"/>
              <a:t>Percutaneous</a:t>
            </a:r>
            <a:r>
              <a:rPr lang="es-VE" sz="1400" dirty="0"/>
              <a:t> </a:t>
            </a:r>
            <a:r>
              <a:rPr lang="es-VE" sz="1400" dirty="0" err="1"/>
              <a:t>Interventionor</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
        <p:nvSpPr>
          <p:cNvPr id="7" name="Rectangle 9">
            <a:extLst>
              <a:ext uri="{FF2B5EF4-FFF2-40B4-BE49-F238E27FC236}">
                <a16:creationId xmlns:a16="http://schemas.microsoft.com/office/drawing/2014/main" xmlns="" id="{E5024EB1-A037-49A6-AF2D-F0B6FA3B94FB}"/>
              </a:ext>
            </a:extLst>
          </p:cNvPr>
          <p:cNvSpPr/>
          <p:nvPr/>
        </p:nvSpPr>
        <p:spPr>
          <a:xfrm>
            <a:off x="4095263" y="3429000"/>
            <a:ext cx="1289537" cy="39858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8" name="CuadroTexto 7">
            <a:extLst>
              <a:ext uri="{FF2B5EF4-FFF2-40B4-BE49-F238E27FC236}">
                <a16:creationId xmlns:a16="http://schemas.microsoft.com/office/drawing/2014/main" xmlns="" id="{63BDBAFB-F95A-4CC9-8676-C42CD94DAC45}"/>
              </a:ext>
            </a:extLst>
          </p:cNvPr>
          <p:cNvSpPr txBox="1"/>
          <p:nvPr/>
        </p:nvSpPr>
        <p:spPr>
          <a:xfrm>
            <a:off x="304799" y="4806834"/>
            <a:ext cx="11582400" cy="1015663"/>
          </a:xfrm>
          <a:prstGeom prst="rect">
            <a:avLst/>
          </a:prstGeom>
          <a:solidFill>
            <a:schemeClr val="bg1"/>
          </a:solidFill>
        </p:spPr>
        <p:txBody>
          <a:bodyPr wrap="square">
            <a:spAutoFit/>
          </a:bodyPr>
          <a:lstStyle/>
          <a:p>
            <a:pPr algn="just"/>
            <a:r>
              <a:rPr lang="es-ES" sz="1200" dirty="0"/>
              <a:t>FIGURA 6. Diagramas de bosque que muestran una RRR individual y combinada para los RCT que comparan la MACCE en el PCI frente al CABG para la LMCAD a los 5 años ((a) SINTAXIS baja, (b) SINTAXIS alta, (c) DES, (d) mortalidad cardiovascular y (e) IM no relacionado al procedimiento). Los RR combinados con IC del 95% se calcularon mediante modelos de efectos aleatorios. El peso se refiere a la contribución de cada estudio a la estimación agrupada general del efecto del tratamiento. Cada línea cuadrada y horizontal denota la estimación puntual y el IC del 95% para el RR de cada ensayo, respectivamente. Los diamantes representan el RR agrupado; el centro del diamante denota la estimación puntual y el ancho denota el IC del 95%.</a:t>
            </a:r>
            <a:endParaRPr lang="es-VE" sz="1200" dirty="0"/>
          </a:p>
        </p:txBody>
      </p:sp>
    </p:spTree>
    <p:extLst>
      <p:ext uri="{BB962C8B-B14F-4D97-AF65-F5344CB8AC3E}">
        <p14:creationId xmlns:p14="http://schemas.microsoft.com/office/powerpoint/2010/main" val="6066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a:spLocks noGrp="1"/>
          </p:cNvSpPr>
          <p:nvPr>
            <p:ph type="title"/>
          </p:nvPr>
        </p:nvSpPr>
        <p:spPr/>
        <p:txBody>
          <a:bodyPr/>
          <a:lstStyle/>
          <a:p>
            <a:pPr algn="ctr"/>
            <a:r>
              <a:rPr lang="es-VE" dirty="0"/>
              <a:t>RESULTADOS</a:t>
            </a:r>
          </a:p>
        </p:txBody>
      </p:sp>
      <p:sp>
        <p:nvSpPr>
          <p:cNvPr id="7" name="Marcador de texto 3"/>
          <p:cNvSpPr>
            <a:spLocks noGrp="1"/>
          </p:cNvSpPr>
          <p:nvPr>
            <p:ph type="body" sz="quarter" idx="13"/>
          </p:nvPr>
        </p:nvSpPr>
        <p:spPr>
          <a:xfrm>
            <a:off x="838199" y="6356351"/>
            <a:ext cx="10228385" cy="302358"/>
          </a:xfrm>
        </p:spPr>
        <p:txBody>
          <a:bodyPr/>
          <a:lstStyle/>
          <a:p>
            <a:r>
              <a:rPr lang="es-VE" sz="1400" dirty="0" err="1"/>
              <a:t>Percutaneous</a:t>
            </a:r>
            <a:r>
              <a:rPr lang="es-VE" sz="1400" dirty="0"/>
              <a:t> </a:t>
            </a:r>
            <a:r>
              <a:rPr lang="es-VE" sz="1400" dirty="0" err="1"/>
              <a:t>InterventionorBypass</a:t>
            </a:r>
            <a:r>
              <a:rPr lang="es-VE" sz="1400" dirty="0"/>
              <a:t> </a:t>
            </a:r>
            <a:r>
              <a:rPr lang="es-VE" sz="1400" dirty="0" err="1"/>
              <a:t>Graftfo</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pic>
        <p:nvPicPr>
          <p:cNvPr id="9" name="Marcador de contenido 8"/>
          <p:cNvPicPr>
            <a:picLocks noGrp="1" noChangeAspect="1"/>
          </p:cNvPicPr>
          <p:nvPr>
            <p:ph idx="1"/>
          </p:nvPr>
        </p:nvPicPr>
        <p:blipFill rotWithShape="1">
          <a:blip r:embed="rId3"/>
          <a:srcRect l="4558" t="29854" r="5165" b="11938"/>
          <a:stretch/>
        </p:blipFill>
        <p:spPr>
          <a:xfrm>
            <a:off x="1008184" y="1336431"/>
            <a:ext cx="9800492" cy="4595446"/>
          </a:xfrm>
          <a:prstGeom prst="rect">
            <a:avLst/>
          </a:prstGeom>
        </p:spPr>
      </p:pic>
      <p:sp>
        <p:nvSpPr>
          <p:cNvPr id="5" name="Rectangle 9">
            <a:extLst>
              <a:ext uri="{FF2B5EF4-FFF2-40B4-BE49-F238E27FC236}">
                <a16:creationId xmlns:a16="http://schemas.microsoft.com/office/drawing/2014/main" xmlns="" id="{E5024EB1-A037-49A6-AF2D-F0B6FA3B94FB}"/>
              </a:ext>
            </a:extLst>
          </p:cNvPr>
          <p:cNvSpPr/>
          <p:nvPr/>
        </p:nvSpPr>
        <p:spPr>
          <a:xfrm>
            <a:off x="3915509" y="3322642"/>
            <a:ext cx="1312983" cy="33495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8" name="CuadroTexto 7">
            <a:extLst>
              <a:ext uri="{FF2B5EF4-FFF2-40B4-BE49-F238E27FC236}">
                <a16:creationId xmlns:a16="http://schemas.microsoft.com/office/drawing/2014/main" xmlns="" id="{E89F14E8-3D17-4820-B64A-B01B74F2D29D}"/>
              </a:ext>
            </a:extLst>
          </p:cNvPr>
          <p:cNvSpPr txBox="1"/>
          <p:nvPr/>
        </p:nvSpPr>
        <p:spPr>
          <a:xfrm>
            <a:off x="426720" y="4574454"/>
            <a:ext cx="11582400" cy="1569660"/>
          </a:xfrm>
          <a:prstGeom prst="rect">
            <a:avLst/>
          </a:prstGeom>
          <a:solidFill>
            <a:schemeClr val="bg1"/>
          </a:solidFill>
        </p:spPr>
        <p:txBody>
          <a:bodyPr wrap="square">
            <a:spAutoFit/>
          </a:bodyPr>
          <a:lstStyle/>
          <a:p>
            <a:pPr algn="just"/>
            <a:r>
              <a:rPr lang="es-ES" sz="1600" dirty="0"/>
              <a:t>Diagramas de bosque que muestran una RRR individual y combinada para los RCT que comparan la MACCE en el PCI frente al CABG para la LMCAD a los 5 años ((a) SINTAXIS baja, (b) SINTAXIS alta, (c) DES, (d) mortalidad cardiovascular y (e) IM sin procedimiento). Los RR combinados con IC del 95% se calcularon mediante modelos de efectos aleatorios. El peso se refiere a la contribución de cada estudio a la estimación agrupada general del efecto del tratamiento. Cada línea cuadrada y horizontal denota la estimación puntual y el IC del 95% para el RR de cada ensayo, respectivamente. Los diamantes representan el RR agrupado; el centro del diamante denota la estimación puntual y el ancho denota el IC del 95%.</a:t>
            </a:r>
            <a:endParaRPr lang="es-VE" sz="1600" dirty="0"/>
          </a:p>
        </p:txBody>
      </p:sp>
    </p:spTree>
    <p:extLst>
      <p:ext uri="{BB962C8B-B14F-4D97-AF65-F5344CB8AC3E}">
        <p14:creationId xmlns:p14="http://schemas.microsoft.com/office/powerpoint/2010/main" val="2935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3"/>
          <a:srcRect l="892" t="18510" r="732" b="7296"/>
          <a:stretch/>
        </p:blipFill>
        <p:spPr>
          <a:xfrm>
            <a:off x="1791479" y="1436914"/>
            <a:ext cx="8770774" cy="4553339"/>
          </a:xfrm>
          <a:prstGeom prst="rect">
            <a:avLst/>
          </a:prstGeom>
        </p:spPr>
      </p:pic>
      <p:sp>
        <p:nvSpPr>
          <p:cNvPr id="6" name="Título 2"/>
          <p:cNvSpPr>
            <a:spLocks noGrp="1"/>
          </p:cNvSpPr>
          <p:nvPr>
            <p:ph type="title"/>
          </p:nvPr>
        </p:nvSpPr>
        <p:spPr/>
        <p:txBody>
          <a:bodyPr/>
          <a:lstStyle/>
          <a:p>
            <a:pPr algn="ctr"/>
            <a:r>
              <a:rPr lang="es-VE" dirty="0"/>
              <a:t>RESULTADOS</a:t>
            </a:r>
          </a:p>
        </p:txBody>
      </p:sp>
      <p:sp>
        <p:nvSpPr>
          <p:cNvPr id="7" name="Marcador de texto 3"/>
          <p:cNvSpPr>
            <a:spLocks noGrp="1"/>
          </p:cNvSpPr>
          <p:nvPr>
            <p:ph type="body" sz="quarter" idx="13"/>
          </p:nvPr>
        </p:nvSpPr>
        <p:spPr>
          <a:xfrm>
            <a:off x="838200" y="6356350"/>
            <a:ext cx="10477500" cy="501650"/>
          </a:xfrm>
        </p:spPr>
        <p:txBody>
          <a:bodyPr/>
          <a:lstStyle/>
          <a:p>
            <a:r>
              <a:rPr lang="es-VE" sz="1400" dirty="0" err="1"/>
              <a:t>Percutaneous</a:t>
            </a:r>
            <a:r>
              <a:rPr lang="es-VE" sz="1400" dirty="0"/>
              <a:t> </a:t>
            </a:r>
            <a:r>
              <a:rPr lang="es-VE" sz="1400" dirty="0" err="1"/>
              <a:t>Interventiono</a:t>
            </a:r>
            <a:r>
              <a:rPr lang="es-VE" sz="1400" dirty="0"/>
              <a:t> </a:t>
            </a:r>
            <a:r>
              <a:rPr lang="es-VE" sz="1400" dirty="0" err="1"/>
              <a:t>rBypass</a:t>
            </a:r>
            <a:r>
              <a:rPr lang="es-VE" sz="1400" dirty="0"/>
              <a:t> </a:t>
            </a:r>
            <a:r>
              <a:rPr lang="es-VE" sz="1400" dirty="0" err="1"/>
              <a:t>Graftfor</a:t>
            </a:r>
            <a:r>
              <a:rPr lang="es-VE" sz="1400" dirty="0"/>
              <a:t> </a:t>
            </a:r>
            <a:r>
              <a:rPr lang="es-VE" sz="1400" dirty="0" err="1"/>
              <a:t>Left</a:t>
            </a:r>
            <a:r>
              <a:rPr lang="es-VE" sz="1400" dirty="0"/>
              <a:t> </a:t>
            </a:r>
            <a:r>
              <a:rPr lang="es-VE" sz="1400" dirty="0" err="1"/>
              <a:t>MainCoronary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
        <p:nvSpPr>
          <p:cNvPr id="8" name="CuadroTexto 7">
            <a:extLst>
              <a:ext uri="{FF2B5EF4-FFF2-40B4-BE49-F238E27FC236}">
                <a16:creationId xmlns:a16="http://schemas.microsoft.com/office/drawing/2014/main" xmlns="" id="{8E71F8F4-95D8-4D67-8892-13AB16822AD1}"/>
              </a:ext>
            </a:extLst>
          </p:cNvPr>
          <p:cNvSpPr txBox="1"/>
          <p:nvPr/>
        </p:nvSpPr>
        <p:spPr>
          <a:xfrm>
            <a:off x="1463040" y="5421086"/>
            <a:ext cx="10342880" cy="646331"/>
          </a:xfrm>
          <a:prstGeom prst="rect">
            <a:avLst/>
          </a:prstGeom>
          <a:solidFill>
            <a:schemeClr val="bg1"/>
          </a:solidFill>
        </p:spPr>
        <p:txBody>
          <a:bodyPr wrap="square">
            <a:spAutoFit/>
          </a:bodyPr>
          <a:lstStyle/>
          <a:p>
            <a:r>
              <a:rPr lang="es-ES" b="1" dirty="0"/>
              <a:t>Figura 7 Gráfico de embudo que muestra un sesgo de publicación mínimo en los estudios que comparan la estimación combinada de MACCE a 1 y 5 años de </a:t>
            </a:r>
            <a:r>
              <a:rPr lang="es-ES" b="1" dirty="0" err="1"/>
              <a:t>seg</a:t>
            </a:r>
            <a:endParaRPr lang="es-ES" b="1" dirty="0"/>
          </a:p>
        </p:txBody>
      </p:sp>
    </p:spTree>
    <p:extLst>
      <p:ext uri="{BB962C8B-B14F-4D97-AF65-F5344CB8AC3E}">
        <p14:creationId xmlns:p14="http://schemas.microsoft.com/office/powerpoint/2010/main" val="47149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4740" y="2575282"/>
            <a:ext cx="10410092" cy="3970318"/>
          </a:xfrm>
          <a:prstGeom prst="rect">
            <a:avLst/>
          </a:prstGeom>
        </p:spPr>
        <p:txBody>
          <a:bodyPr wrap="square">
            <a:spAutoFit/>
          </a:bodyPr>
          <a:lstStyle/>
          <a:p>
            <a:pPr algn="just"/>
            <a:r>
              <a:rPr lang="es-VE" sz="3600" dirty="0">
                <a:solidFill>
                  <a:srgbClr val="201F1E"/>
                </a:solidFill>
                <a:latin typeface="Arial" panose="020B0604020202020204" pitchFamily="34" charset="0"/>
              </a:rPr>
              <a:t>En los pacientes con enfermedad arterial del tronco de coronaria izquierda, </a:t>
            </a:r>
            <a:r>
              <a:rPr lang="es-VE" sz="3600" b="1" dirty="0">
                <a:solidFill>
                  <a:srgbClr val="201F1E"/>
                </a:solidFill>
                <a:latin typeface="Arial" panose="020B0604020202020204" pitchFamily="34" charset="0"/>
              </a:rPr>
              <a:t>¿Cuál escenario clínico o </a:t>
            </a:r>
            <a:r>
              <a:rPr lang="es-VE" sz="3600" b="1" dirty="0" err="1">
                <a:solidFill>
                  <a:srgbClr val="201F1E"/>
                </a:solidFill>
                <a:latin typeface="Arial" panose="020B0604020202020204" pitchFamily="34" charset="0"/>
              </a:rPr>
              <a:t>angiográfico</a:t>
            </a:r>
            <a:r>
              <a:rPr lang="es-VE" sz="3600" b="1" dirty="0">
                <a:solidFill>
                  <a:srgbClr val="201F1E"/>
                </a:solidFill>
                <a:latin typeface="Arial" panose="020B0604020202020204" pitchFamily="34" charset="0"/>
              </a:rPr>
              <a:t> ofrece beneficio (o no inferioridad) en relación a eventos cardiovasculares con la  revascularización percutánea al ser comparada con la revascularización quirúrgica?</a:t>
            </a:r>
            <a:endParaRPr lang="es-VE" sz="3600" dirty="0"/>
          </a:p>
        </p:txBody>
      </p:sp>
      <p:pic>
        <p:nvPicPr>
          <p:cNvPr id="3" name="Marcador de posición de imagen 17">
            <a:extLst>
              <a:ext uri="{FF2B5EF4-FFF2-40B4-BE49-F238E27FC236}">
                <a16:creationId xmlns:a16="http://schemas.microsoft.com/office/drawing/2014/main" xmlns="" id="{05F9C2CD-DAC4-4302-A25E-0B1C40B6C147}"/>
              </a:ext>
            </a:extLst>
          </p:cNvPr>
          <p:cNvPicPr>
            <a:picLocks noChangeAspect="1"/>
          </p:cNvPicPr>
          <p:nvPr/>
        </p:nvPicPr>
        <p:blipFill>
          <a:blip r:embed="rId3"/>
          <a:srcRect l="4833" r="4833"/>
          <a:stretch>
            <a:fillRect/>
          </a:stretch>
        </p:blipFill>
        <p:spPr>
          <a:xfrm>
            <a:off x="4595446" y="291191"/>
            <a:ext cx="2284091" cy="2284091"/>
          </a:xfrm>
          <a:prstGeom prst="ellipse">
            <a:avLst/>
          </a:prstGeom>
        </p:spPr>
      </p:pic>
    </p:spTree>
    <p:extLst>
      <p:ext uri="{BB962C8B-B14F-4D97-AF65-F5344CB8AC3E}">
        <p14:creationId xmlns:p14="http://schemas.microsoft.com/office/powerpoint/2010/main" val="1858069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439" y="2879191"/>
            <a:ext cx="10515600" cy="973557"/>
          </a:xfrm>
        </p:spPr>
        <p:txBody>
          <a:bodyPr>
            <a:normAutofit/>
          </a:bodyPr>
          <a:lstStyle/>
          <a:p>
            <a:pPr algn="ctr"/>
            <a:r>
              <a:rPr lang="es-VE" sz="6000" dirty="0"/>
              <a:t>DISCUSION</a:t>
            </a:r>
          </a:p>
        </p:txBody>
      </p:sp>
    </p:spTree>
    <p:extLst>
      <p:ext uri="{BB962C8B-B14F-4D97-AF65-F5344CB8AC3E}">
        <p14:creationId xmlns:p14="http://schemas.microsoft.com/office/powerpoint/2010/main" val="227763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lgn="just"/>
            <a:r>
              <a:rPr lang="es-ES" dirty="0">
                <a:latin typeface="Calibri" panose="020F0502020204030204" pitchFamily="34" charset="0"/>
                <a:ea typeface="Calibri" panose="020F0502020204030204" pitchFamily="34" charset="0"/>
                <a:cs typeface="Times New Roman" panose="02020603050405020304" pitchFamily="18" charset="0"/>
              </a:rPr>
              <a:t>A los 30 días, se encontró que la ICP tenía una menor incidencia de MACCE con probabilidades comparables de infarto de miocardio y la necesidad de revascularización. </a:t>
            </a:r>
          </a:p>
          <a:p>
            <a:pPr algn="just"/>
            <a:r>
              <a:rPr lang="es-ES" dirty="0"/>
              <a:t>Los pacientes sometidos a PCI tenían un 63% menos de probabilidades de accidente cerebrovascular en comparación con CABG</a:t>
            </a:r>
          </a:p>
          <a:p>
            <a:pPr algn="just"/>
            <a:r>
              <a:rPr lang="es-ES" dirty="0"/>
              <a:t>Al año, la tasa de MACCE e IM fue menor en los pacientes sometidos a CABG, aunque hubo un 50% menos de riesgo de accidente cerebrovascular con PCI. </a:t>
            </a:r>
            <a:endParaRPr lang="es-VE" dirty="0"/>
          </a:p>
        </p:txBody>
      </p:sp>
      <p:sp>
        <p:nvSpPr>
          <p:cNvPr id="3" name="Título 2"/>
          <p:cNvSpPr>
            <a:spLocks noGrp="1"/>
          </p:cNvSpPr>
          <p:nvPr>
            <p:ph type="title"/>
          </p:nvPr>
        </p:nvSpPr>
        <p:spPr/>
        <p:txBody>
          <a:bodyPr/>
          <a:lstStyle/>
          <a:p>
            <a:pPr algn="ctr"/>
            <a:r>
              <a:rPr lang="es-VE" dirty="0"/>
              <a:t>DISCUSION</a:t>
            </a:r>
          </a:p>
        </p:txBody>
      </p:sp>
      <p:sp>
        <p:nvSpPr>
          <p:cNvPr id="5" name="Marcador de texto 3"/>
          <p:cNvSpPr>
            <a:spLocks noGrp="1"/>
          </p:cNvSpPr>
          <p:nvPr>
            <p:ph type="body" sz="quarter" idx="13"/>
          </p:nvPr>
        </p:nvSpPr>
        <p:spPr>
          <a:xfrm>
            <a:off x="838199" y="6356350"/>
            <a:ext cx="10251831" cy="255465"/>
          </a:xfrm>
        </p:spPr>
        <p:txBody>
          <a:bodyPr/>
          <a:lstStyle/>
          <a:p>
            <a:r>
              <a:rPr lang="es-VE" sz="1400" dirty="0" err="1"/>
              <a:t>Percutaneous</a:t>
            </a:r>
            <a:r>
              <a:rPr lang="es-VE" sz="1400" dirty="0"/>
              <a:t> </a:t>
            </a:r>
            <a:r>
              <a:rPr lang="es-VE" sz="1400" dirty="0" err="1"/>
              <a:t>InterventionorBypas</a:t>
            </a:r>
            <a:r>
              <a:rPr lang="es-VE" sz="1400" dirty="0"/>
              <a:t> </a:t>
            </a:r>
            <a:r>
              <a:rPr lang="es-VE" sz="1400" dirty="0" err="1"/>
              <a:t>sGraftfor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173023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lgn="just"/>
            <a:r>
              <a:rPr lang="es-VE" dirty="0">
                <a:latin typeface="Calibri" panose="020F0502020204030204" pitchFamily="34" charset="0"/>
                <a:ea typeface="Calibri" panose="020F0502020204030204" pitchFamily="34" charset="0"/>
                <a:cs typeface="Times New Roman" panose="02020603050405020304" pitchFamily="18" charset="0"/>
              </a:rPr>
              <a:t>El estudio SYNTAX sugirió que el grado de complejidad anatómica, como se indica con la puntuación SYNTAX, debería tenerse en cuenta al decidir entre PCI y CABG.</a:t>
            </a:r>
          </a:p>
          <a:p>
            <a:pPr algn="just"/>
            <a:r>
              <a:rPr lang="es-VE" dirty="0"/>
              <a:t>Pacientes con una puntuación de SYNTAX más alta (&gt; 32), la tasa de MACCE fue mayor con PCI, mientras que la tasa fue idéntica con una puntuación de SYNTAX más baja (&lt;32)</a:t>
            </a:r>
          </a:p>
          <a:p>
            <a:pPr algn="just"/>
            <a:r>
              <a:rPr lang="es-VE" dirty="0"/>
              <a:t>El tratamiento de LMCAD sin protección con revascularización es el estándar de atención aceptado con claros beneficios de supervivencia en comparación con el tratamiento médico </a:t>
            </a:r>
          </a:p>
        </p:txBody>
      </p:sp>
      <p:sp>
        <p:nvSpPr>
          <p:cNvPr id="3" name="Título 2"/>
          <p:cNvSpPr>
            <a:spLocks noGrp="1"/>
          </p:cNvSpPr>
          <p:nvPr>
            <p:ph type="title"/>
          </p:nvPr>
        </p:nvSpPr>
        <p:spPr/>
        <p:txBody>
          <a:bodyPr/>
          <a:lstStyle/>
          <a:p>
            <a:pPr algn="ctr"/>
            <a:r>
              <a:rPr lang="es-VE"/>
              <a:t>DISCUSION</a:t>
            </a:r>
          </a:p>
        </p:txBody>
      </p:sp>
      <p:sp>
        <p:nvSpPr>
          <p:cNvPr id="5" name="Marcador de texto 3"/>
          <p:cNvSpPr>
            <a:spLocks noGrp="1"/>
          </p:cNvSpPr>
          <p:nvPr>
            <p:ph type="body" sz="quarter" idx="13"/>
          </p:nvPr>
        </p:nvSpPr>
        <p:spPr>
          <a:xfrm>
            <a:off x="838200" y="6356351"/>
            <a:ext cx="10515600" cy="278912"/>
          </a:xfrm>
        </p:spPr>
        <p:txBody>
          <a:bodyPr/>
          <a:lstStyle/>
          <a:p>
            <a:r>
              <a:rPr lang="es-VE" sz="1400" dirty="0" err="1"/>
              <a:t>Percutaneous</a:t>
            </a:r>
            <a:r>
              <a:rPr lang="es-VE" sz="1400" dirty="0"/>
              <a:t> </a:t>
            </a:r>
            <a:r>
              <a:rPr lang="es-VE" sz="1400" dirty="0" err="1"/>
              <a:t>InterventionorBypas</a:t>
            </a:r>
            <a:r>
              <a:rPr lang="es-VE" sz="1400" dirty="0"/>
              <a:t> </a:t>
            </a:r>
            <a:r>
              <a:rPr lang="es-VE" sz="1400" dirty="0" err="1"/>
              <a:t>sGraftfor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2017748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lgn="just"/>
            <a:r>
              <a:rPr lang="es-ES" dirty="0"/>
              <a:t>Faltaban datos a nivel de paciente para determinar el impacto de las técnicas de ICP.</a:t>
            </a:r>
          </a:p>
          <a:p>
            <a:pPr algn="just"/>
            <a:endParaRPr lang="es-ES" dirty="0"/>
          </a:p>
          <a:p>
            <a:pPr algn="just"/>
            <a:r>
              <a:rPr lang="es-ES" dirty="0"/>
              <a:t> No se evaluaron las complicaciones relacionadas con la CABG, como hemorragia, insuficiencia renal e infecciones posteriores al procedimiento. </a:t>
            </a:r>
          </a:p>
          <a:p>
            <a:pPr algn="just"/>
            <a:endParaRPr lang="es-ES" dirty="0"/>
          </a:p>
          <a:p>
            <a:pPr algn="just"/>
            <a:r>
              <a:rPr lang="es-ES" dirty="0"/>
              <a:t>La incidencia acumulada de resultados a los 10 años no tuvo el poder estadístico suficiente.</a:t>
            </a:r>
            <a:endParaRPr lang="es-VE" dirty="0"/>
          </a:p>
        </p:txBody>
      </p:sp>
      <p:sp>
        <p:nvSpPr>
          <p:cNvPr id="3" name="Título 2"/>
          <p:cNvSpPr>
            <a:spLocks noGrp="1"/>
          </p:cNvSpPr>
          <p:nvPr>
            <p:ph type="title"/>
          </p:nvPr>
        </p:nvSpPr>
        <p:spPr/>
        <p:txBody>
          <a:bodyPr/>
          <a:lstStyle/>
          <a:p>
            <a:pPr algn="ctr"/>
            <a:r>
              <a:rPr lang="es-VE" dirty="0"/>
              <a:t>LIMITACIONES DEL ESTUDIO </a:t>
            </a:r>
          </a:p>
        </p:txBody>
      </p:sp>
      <p:sp>
        <p:nvSpPr>
          <p:cNvPr id="5" name="Marcador de texto 3"/>
          <p:cNvSpPr>
            <a:spLocks noGrp="1"/>
          </p:cNvSpPr>
          <p:nvPr>
            <p:ph type="body" sz="quarter" idx="13"/>
          </p:nvPr>
        </p:nvSpPr>
        <p:spPr>
          <a:xfrm>
            <a:off x="838199" y="6356351"/>
            <a:ext cx="10298723" cy="302358"/>
          </a:xfrm>
        </p:spPr>
        <p:txBody>
          <a:bodyPr/>
          <a:lstStyle/>
          <a:p>
            <a:r>
              <a:rPr lang="es-VE" sz="1400" dirty="0" err="1"/>
              <a:t>Percutaneous</a:t>
            </a:r>
            <a:r>
              <a:rPr lang="es-VE" sz="1400" dirty="0"/>
              <a:t> </a:t>
            </a:r>
            <a:r>
              <a:rPr lang="es-VE" sz="1400" dirty="0" err="1"/>
              <a:t>InterventionorBypas</a:t>
            </a:r>
            <a:r>
              <a:rPr lang="es-VE" sz="1400" dirty="0"/>
              <a:t> </a:t>
            </a:r>
            <a:r>
              <a:rPr lang="es-VE" sz="1400" dirty="0" err="1"/>
              <a:t>sGraftfor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2286185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dirty="0"/>
          </a:p>
          <a:p>
            <a:endParaRPr lang="es-ES" dirty="0"/>
          </a:p>
          <a:p>
            <a:endParaRPr lang="es-ES" dirty="0"/>
          </a:p>
          <a:p>
            <a:r>
              <a:rPr lang="es-ES" dirty="0"/>
              <a:t>No se incluyeron variables como la edad del paciente, la esperanza de vida, las habilidades de los operadores, las calcificaciones aórticas, las comorbilidades del paciente y los riesgos de hemorragia</a:t>
            </a:r>
            <a:endParaRPr lang="es-VE" dirty="0"/>
          </a:p>
        </p:txBody>
      </p:sp>
      <p:sp>
        <p:nvSpPr>
          <p:cNvPr id="3" name="Título 2"/>
          <p:cNvSpPr>
            <a:spLocks noGrp="1"/>
          </p:cNvSpPr>
          <p:nvPr>
            <p:ph type="title"/>
          </p:nvPr>
        </p:nvSpPr>
        <p:spPr/>
        <p:txBody>
          <a:bodyPr/>
          <a:lstStyle/>
          <a:p>
            <a:pPr algn="ctr"/>
            <a:r>
              <a:rPr lang="es-VE" dirty="0"/>
              <a:t>LIMITACIONES DEL ESTUDIO </a:t>
            </a:r>
          </a:p>
        </p:txBody>
      </p:sp>
      <p:sp>
        <p:nvSpPr>
          <p:cNvPr id="5" name="Marcador de texto 3"/>
          <p:cNvSpPr>
            <a:spLocks noGrp="1"/>
          </p:cNvSpPr>
          <p:nvPr>
            <p:ph type="body" sz="quarter" idx="13"/>
          </p:nvPr>
        </p:nvSpPr>
        <p:spPr>
          <a:xfrm>
            <a:off x="838200" y="6356350"/>
            <a:ext cx="10477500" cy="501650"/>
          </a:xfrm>
        </p:spPr>
        <p:txBody>
          <a:bodyPr/>
          <a:lstStyle/>
          <a:p>
            <a:r>
              <a:rPr lang="es-VE" sz="1400" dirty="0" err="1"/>
              <a:t>PercutaneousInterventionorBypassGraftforLeftMainCoronary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2682210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439" y="2879191"/>
            <a:ext cx="10515600" cy="973557"/>
          </a:xfrm>
        </p:spPr>
        <p:txBody>
          <a:bodyPr>
            <a:normAutofit/>
          </a:bodyPr>
          <a:lstStyle/>
          <a:p>
            <a:pPr algn="ctr"/>
            <a:r>
              <a:rPr lang="es-VE" sz="6000" dirty="0"/>
              <a:t>CONCLUSION</a:t>
            </a:r>
          </a:p>
        </p:txBody>
      </p:sp>
    </p:spTree>
    <p:extLst>
      <p:ext uri="{BB962C8B-B14F-4D97-AF65-F5344CB8AC3E}">
        <p14:creationId xmlns:p14="http://schemas.microsoft.com/office/powerpoint/2010/main" val="2050301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dirty="0"/>
          </a:p>
          <a:p>
            <a:pPr algn="just"/>
            <a:r>
              <a:rPr lang="es-ES" dirty="0"/>
              <a:t>CABG parece proporcionar una mayor durabilidad traducido en un riesgo consistentemente menor de MACCE  confiriendo menor necesidad de revascularización. </a:t>
            </a:r>
          </a:p>
          <a:p>
            <a:pPr algn="just"/>
            <a:endParaRPr lang="es-ES" dirty="0"/>
          </a:p>
          <a:p>
            <a:pPr algn="just"/>
            <a:r>
              <a:rPr lang="es-ES" dirty="0"/>
              <a:t>En relación a la mortalidad por todas las causas se evidencio un riesgo equivalente entre ambos procedimientos </a:t>
            </a:r>
            <a:endParaRPr lang="es-VE" dirty="0"/>
          </a:p>
        </p:txBody>
      </p:sp>
      <p:sp>
        <p:nvSpPr>
          <p:cNvPr id="3" name="Título 2"/>
          <p:cNvSpPr>
            <a:spLocks noGrp="1"/>
          </p:cNvSpPr>
          <p:nvPr>
            <p:ph type="title"/>
          </p:nvPr>
        </p:nvSpPr>
        <p:spPr/>
        <p:txBody>
          <a:bodyPr/>
          <a:lstStyle/>
          <a:p>
            <a:pPr algn="ctr"/>
            <a:r>
              <a:rPr lang="es-VE" dirty="0"/>
              <a:t>CONCLUSION</a:t>
            </a:r>
          </a:p>
        </p:txBody>
      </p:sp>
      <p:sp>
        <p:nvSpPr>
          <p:cNvPr id="4" name="Marcador de texto 3"/>
          <p:cNvSpPr>
            <a:spLocks noGrp="1"/>
          </p:cNvSpPr>
          <p:nvPr>
            <p:ph type="body" sz="quarter" idx="13"/>
          </p:nvPr>
        </p:nvSpPr>
        <p:spPr>
          <a:xfrm>
            <a:off x="0" y="6356349"/>
            <a:ext cx="11840308" cy="602030"/>
          </a:xfrm>
        </p:spPr>
        <p:txBody>
          <a:bodyPr/>
          <a:lstStyle/>
          <a:p>
            <a:r>
              <a:rPr lang="es-VE" sz="1400" dirty="0" err="1"/>
              <a:t>Percutaneous</a:t>
            </a:r>
            <a:r>
              <a:rPr lang="es-VE" sz="1400" dirty="0"/>
              <a:t> </a:t>
            </a:r>
            <a:r>
              <a:rPr lang="es-VE" sz="1400" dirty="0" err="1"/>
              <a:t>Interventionor</a:t>
            </a:r>
            <a:r>
              <a:rPr lang="es-VE" sz="1400" dirty="0"/>
              <a:t> Bypass </a:t>
            </a:r>
            <a:r>
              <a:rPr lang="es-VE" sz="1400" dirty="0" err="1"/>
              <a:t>Graftfor</a:t>
            </a:r>
            <a:r>
              <a:rPr lang="es-VE" sz="1400" dirty="0"/>
              <a:t> </a:t>
            </a:r>
            <a:r>
              <a:rPr lang="es-VE" sz="1400" dirty="0" err="1"/>
              <a:t>LeftMain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1911884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C60A542-A502-457F-AE8C-65503FFEB0E5}"/>
              </a:ext>
            </a:extLst>
          </p:cNvPr>
          <p:cNvSpPr/>
          <p:nvPr/>
        </p:nvSpPr>
        <p:spPr>
          <a:xfrm>
            <a:off x="479376" y="1545180"/>
            <a:ext cx="11089232" cy="442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7" name="Rectangle 7"/>
          <p:cNvSpPr/>
          <p:nvPr/>
        </p:nvSpPr>
        <p:spPr>
          <a:xfrm>
            <a:off x="479376" y="1545180"/>
            <a:ext cx="11161240" cy="1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5"/>
          <p:cNvSpPr/>
          <p:nvPr/>
        </p:nvSpPr>
        <p:spPr>
          <a:xfrm>
            <a:off x="479376" y="2780929"/>
            <a:ext cx="111612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6"/>
          <p:cNvSpPr/>
          <p:nvPr/>
        </p:nvSpPr>
        <p:spPr>
          <a:xfrm>
            <a:off x="479376" y="3909562"/>
            <a:ext cx="11161240" cy="205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479376" y="1628798"/>
            <a:ext cx="8784976" cy="4278094"/>
          </a:xfrm>
          <a:prstGeom prst="rect">
            <a:avLst/>
          </a:prstGeom>
          <a:noFill/>
        </p:spPr>
        <p:txBody>
          <a:bodyPr wrap="square" rtlCol="0">
            <a:spAutoFit/>
          </a:bodyPr>
          <a:lstStyle/>
          <a:p>
            <a:r>
              <a:rPr lang="es-VE" sz="1600" b="1" dirty="0"/>
              <a:t>1. ¿Fue proporcionado el diseño del estudio?</a:t>
            </a:r>
          </a:p>
          <a:p>
            <a:r>
              <a:rPr lang="es-VE" sz="1600" dirty="0"/>
              <a:t>La pregunta de investigación y los criterios de inclusión deben establecerse antes de la realización de la </a:t>
            </a:r>
            <a:r>
              <a:rPr lang="es-VE" sz="1600" dirty="0" err="1"/>
              <a:t>revision</a:t>
            </a:r>
            <a:r>
              <a:rPr lang="es-VE" sz="1600" dirty="0"/>
              <a:t>.</a:t>
            </a:r>
          </a:p>
          <a:p>
            <a:r>
              <a:rPr lang="es-VE" sz="1600" dirty="0"/>
              <a:t/>
            </a:r>
            <a:br>
              <a:rPr lang="es-VE" sz="1600" dirty="0"/>
            </a:br>
            <a:endParaRPr lang="es-VE" sz="1600" dirty="0"/>
          </a:p>
          <a:p>
            <a:r>
              <a:rPr lang="es-VE" sz="1600" b="1" dirty="0"/>
              <a:t>2. ¿Hubo selección de estudios y extracción de datos duplicada?</a:t>
            </a:r>
          </a:p>
          <a:p>
            <a:r>
              <a:rPr lang="es-VE" sz="1600" dirty="0"/>
              <a:t>Debe haber al menos dos extractores de datos independientes y debe existir un procedimiento de consenso para desacuerdos</a:t>
            </a:r>
          </a:p>
          <a:p>
            <a:r>
              <a:rPr lang="es-VE" sz="1600" dirty="0"/>
              <a:t/>
            </a:r>
            <a:br>
              <a:rPr lang="es-VE" sz="1600" dirty="0"/>
            </a:br>
            <a:endParaRPr lang="es-VE" sz="1600" dirty="0"/>
          </a:p>
          <a:p>
            <a:r>
              <a:rPr lang="es-VE" sz="1600" b="1" dirty="0"/>
              <a:t>3. ¿Se realizó una búsqueda exhaustiva de literatura?</a:t>
            </a:r>
          </a:p>
          <a:p>
            <a:r>
              <a:rPr lang="es-VE" sz="1600" dirty="0"/>
              <a:t>Al menos dos fuentes electrónicas deben ser buscadas.. El informe debe incluir los años y las bases de datos utilizadas ( EMBASE y MEDLINE) / Las palabras clave y / o los términos MESH deben establecerse y, cuando sea factible, debe proporcionarse la estrategia de búsqueda. Todas las búsquedas deben complementarse consultando los contenidos actuales, revisiones, libros de texto, registros especializados o expertos en el campo particular de estudio, y revisando las referencias en los estudios encontrados.</a:t>
            </a:r>
          </a:p>
        </p:txBody>
      </p:sp>
      <p:grpSp>
        <p:nvGrpSpPr>
          <p:cNvPr id="11" name="Group 14"/>
          <p:cNvGrpSpPr/>
          <p:nvPr/>
        </p:nvGrpSpPr>
        <p:grpSpPr>
          <a:xfrm>
            <a:off x="9273917" y="1628798"/>
            <a:ext cx="2294691" cy="1077218"/>
            <a:chOff x="9273917" y="1628798"/>
            <a:chExt cx="2241547" cy="1077218"/>
          </a:xfrm>
        </p:grpSpPr>
        <p:sp>
          <p:nvSpPr>
            <p:cNvPr id="12" name="TextBox 8"/>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3" name="Rectangle 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7"/>
          <p:cNvGrpSpPr/>
          <p:nvPr/>
        </p:nvGrpSpPr>
        <p:grpSpPr>
          <a:xfrm>
            <a:off x="9109576" y="2806671"/>
            <a:ext cx="2294691" cy="1077218"/>
            <a:chOff x="9273917" y="1628798"/>
            <a:chExt cx="2241547" cy="1077218"/>
          </a:xfrm>
        </p:grpSpPr>
        <p:sp>
          <p:nvSpPr>
            <p:cNvPr id="18" name="TextBox 18"/>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9" name="Rectangle 1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0"/>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1"/>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2"/>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p:cNvGrpSpPr/>
          <p:nvPr/>
        </p:nvGrpSpPr>
        <p:grpSpPr>
          <a:xfrm>
            <a:off x="9273917" y="4432808"/>
            <a:ext cx="2294691" cy="1077218"/>
            <a:chOff x="9273917" y="1628798"/>
            <a:chExt cx="2241547" cy="1077218"/>
          </a:xfrm>
        </p:grpSpPr>
        <p:sp>
          <p:nvSpPr>
            <p:cNvPr id="24" name="TextBox 24"/>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25" name="Rectangle 25"/>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6"/>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7"/>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8"/>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1 Título">
            <a:extLst>
              <a:ext uri="{FF2B5EF4-FFF2-40B4-BE49-F238E27FC236}">
                <a16:creationId xmlns:a16="http://schemas.microsoft.com/office/drawing/2014/main" xmlns="" id="{882EE9FB-7E70-49AC-8744-FE3C1284E338}"/>
              </a:ext>
            </a:extLst>
          </p:cNvPr>
          <p:cNvSpPr txBox="1">
            <a:spLocks/>
          </p:cNvSpPr>
          <p:nvPr/>
        </p:nvSpPr>
        <p:spPr>
          <a:xfrm>
            <a:off x="1032284" y="862856"/>
            <a:ext cx="4256689" cy="625531"/>
          </a:xfrm>
          <a:prstGeom prst="rect">
            <a:avLst/>
          </a:prstGeom>
        </p:spPr>
        <p:txBody>
          <a:bodyPr vert="horz" lIns="91440" tIns="45720" rIns="4572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dirty="0"/>
          </a:p>
        </p:txBody>
      </p:sp>
      <p:cxnSp>
        <p:nvCxnSpPr>
          <p:cNvPr id="32"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4" name="TextBox 11">
            <a:extLst>
              <a:ext uri="{FF2B5EF4-FFF2-40B4-BE49-F238E27FC236}">
                <a16:creationId xmlns:a16="http://schemas.microsoft.com/office/drawing/2014/main" xmlns="" id="{AD04322F-151E-4E57-AC5C-89AE0C8A870B}"/>
              </a:ext>
            </a:extLst>
          </p:cNvPr>
          <p:cNvSpPr txBox="1"/>
          <p:nvPr/>
        </p:nvSpPr>
        <p:spPr>
          <a:xfrm>
            <a:off x="1101465" y="180984"/>
            <a:ext cx="10829980" cy="584775"/>
          </a:xfrm>
          <a:prstGeom prst="rect">
            <a:avLst/>
          </a:prstGeom>
          <a:noFill/>
        </p:spPr>
        <p:txBody>
          <a:bodyPr wrap="square" rtlCol="0">
            <a:spAutoFit/>
          </a:bodyPr>
          <a:lstStyle/>
          <a:p>
            <a:pPr algn="ctr"/>
            <a:r>
              <a:rPr lang="es-VE" sz="3200" b="1" dirty="0">
                <a:solidFill>
                  <a:srgbClr val="5B9BD5">
                    <a:lumMod val="50000"/>
                  </a:srgbClr>
                </a:solidFill>
              </a:rPr>
              <a:t>Lista De Cotejo</a:t>
            </a:r>
          </a:p>
        </p:txBody>
      </p:sp>
      <p:sp>
        <p:nvSpPr>
          <p:cNvPr id="35"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36" name="5 CuadroTexto"/>
          <p:cNvSpPr txBox="1"/>
          <p:nvPr/>
        </p:nvSpPr>
        <p:spPr>
          <a:xfrm>
            <a:off x="8976320" y="1628801"/>
            <a:ext cx="648072" cy="461665"/>
          </a:xfrm>
          <a:prstGeom prst="rect">
            <a:avLst/>
          </a:prstGeom>
          <a:noFill/>
        </p:spPr>
        <p:txBody>
          <a:bodyPr wrap="square" rtlCol="0">
            <a:spAutoFit/>
          </a:bodyPr>
          <a:lstStyle/>
          <a:p>
            <a:pPr>
              <a:buClr>
                <a:srgbClr val="FF0000"/>
              </a:buClr>
              <a:buSzPct val="200000"/>
              <a:buFont typeface="Wingdings" pitchFamily="2" charset="2"/>
              <a:buChar char="ü"/>
            </a:pPr>
            <a:endParaRPr lang="en-US" sz="2400" b="1" dirty="0">
              <a:solidFill>
                <a:srgbClr val="FF0000"/>
              </a:solidFill>
            </a:endParaRPr>
          </a:p>
        </p:txBody>
      </p:sp>
      <p:sp>
        <p:nvSpPr>
          <p:cNvPr id="37" name="Rectángulo 36"/>
          <p:cNvSpPr/>
          <p:nvPr/>
        </p:nvSpPr>
        <p:spPr>
          <a:xfrm>
            <a:off x="9168261" y="1756623"/>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8" name="Rectángulo 37"/>
          <p:cNvSpPr/>
          <p:nvPr/>
        </p:nvSpPr>
        <p:spPr>
          <a:xfrm>
            <a:off x="9045219" y="2847589"/>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9" name="Rectángulo 38"/>
          <p:cNvSpPr/>
          <p:nvPr/>
        </p:nvSpPr>
        <p:spPr>
          <a:xfrm>
            <a:off x="9178396" y="4446201"/>
            <a:ext cx="595035" cy="369332"/>
          </a:xfrm>
          <a:prstGeom prst="rect">
            <a:avLst/>
          </a:prstGeom>
        </p:spPr>
        <p:txBody>
          <a:bodyPr wrap="squar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39025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11F43ECF-3972-46AB-AF01-809D4E792447}"/>
              </a:ext>
            </a:extLst>
          </p:cNvPr>
          <p:cNvSpPr/>
          <p:nvPr/>
        </p:nvSpPr>
        <p:spPr>
          <a:xfrm>
            <a:off x="479376" y="1849980"/>
            <a:ext cx="11089232" cy="442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27" name="Rectangle 8"/>
          <p:cNvSpPr/>
          <p:nvPr/>
        </p:nvSpPr>
        <p:spPr>
          <a:xfrm>
            <a:off x="479376" y="2097341"/>
            <a:ext cx="11161240" cy="1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p:cNvSpPr/>
          <p:nvPr/>
        </p:nvSpPr>
        <p:spPr>
          <a:xfrm>
            <a:off x="479376" y="3333090"/>
            <a:ext cx="111612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0"/>
          <p:cNvSpPr/>
          <p:nvPr/>
        </p:nvSpPr>
        <p:spPr>
          <a:xfrm>
            <a:off x="479376" y="4461723"/>
            <a:ext cx="11161240" cy="157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11"/>
          <p:cNvSpPr txBox="1"/>
          <p:nvPr/>
        </p:nvSpPr>
        <p:spPr>
          <a:xfrm>
            <a:off x="479376" y="2132156"/>
            <a:ext cx="8784976" cy="3785652"/>
          </a:xfrm>
          <a:prstGeom prst="rect">
            <a:avLst/>
          </a:prstGeom>
          <a:noFill/>
        </p:spPr>
        <p:txBody>
          <a:bodyPr wrap="square" rtlCol="0">
            <a:spAutoFit/>
          </a:bodyPr>
          <a:lstStyle/>
          <a:p>
            <a:r>
              <a:rPr lang="es-VE" sz="1600" b="1" dirty="0"/>
              <a:t>4. ¿Se utilizó el estado de publicación  como criterio de inclusión?</a:t>
            </a:r>
          </a:p>
          <a:p>
            <a:r>
              <a:rPr lang="es-VE" sz="1600" dirty="0"/>
              <a:t>Los autores deben indicar que buscaron informes independientemente de su tipo de publicación. Los autores deben indicar si excluyeron o no algún informe (de la revisión sistemática), en función de su estado de publicación, idioma, etc.</a:t>
            </a:r>
          </a:p>
          <a:p>
            <a:r>
              <a:rPr lang="es-VE" sz="1600" b="1" dirty="0"/>
              <a:t/>
            </a:r>
            <a:br>
              <a:rPr lang="es-VE" sz="1600" b="1" dirty="0"/>
            </a:br>
            <a:r>
              <a:rPr lang="es-VE" sz="1600" b="1" dirty="0"/>
              <a:t>5. ¿Se proporcionó una lista de estudios (incluidos y excluidos)?</a:t>
            </a:r>
          </a:p>
          <a:p>
            <a:r>
              <a:rPr lang="es-VE" sz="1600" dirty="0"/>
              <a:t>Se debe proporcionar una lista de estudios incluidos y excluidos.</a:t>
            </a:r>
          </a:p>
          <a:p>
            <a:r>
              <a:rPr lang="es-VE" sz="1600" b="1" dirty="0"/>
              <a:t/>
            </a:r>
            <a:br>
              <a:rPr lang="es-VE" sz="1600" b="1" dirty="0"/>
            </a:br>
            <a:endParaRPr lang="es-VE" sz="1600" b="1" dirty="0"/>
          </a:p>
          <a:p>
            <a:endParaRPr lang="es-VE" sz="1600" b="1" dirty="0"/>
          </a:p>
          <a:p>
            <a:r>
              <a:rPr lang="es-VE" sz="1600" b="1" dirty="0"/>
              <a:t>6. ¿Se proporcionaron las características de los estudios incluidos?</a:t>
            </a:r>
          </a:p>
          <a:p>
            <a:r>
              <a:rPr lang="es-VE" sz="1600" dirty="0"/>
              <a:t>De forma agregada, como una tabla, los datos de los estudios originales deben proporcionarse a los participantes, las intervenciones y los resultados. Los rangos de características en todos los estudios analizados. Se debe informar la edad, raza, sexo, datos socioeconómicos relevantes, estado de la enfermedad, duración, gravedad u otras enfermedades.</a:t>
            </a:r>
          </a:p>
        </p:txBody>
      </p:sp>
      <p:grpSp>
        <p:nvGrpSpPr>
          <p:cNvPr id="31" name="Group 12"/>
          <p:cNvGrpSpPr/>
          <p:nvPr/>
        </p:nvGrpSpPr>
        <p:grpSpPr>
          <a:xfrm>
            <a:off x="9273917" y="2180959"/>
            <a:ext cx="2294691" cy="1077218"/>
            <a:chOff x="9273917" y="1628798"/>
            <a:chExt cx="2241547" cy="1077218"/>
          </a:xfrm>
        </p:grpSpPr>
        <p:sp>
          <p:nvSpPr>
            <p:cNvPr id="32" name="TextBox 13"/>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33" name="Rectangle 14"/>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6"/>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7"/>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
          <p:cNvGrpSpPr/>
          <p:nvPr/>
        </p:nvGrpSpPr>
        <p:grpSpPr>
          <a:xfrm>
            <a:off x="9295803" y="3582320"/>
            <a:ext cx="2294691" cy="954107"/>
            <a:chOff x="9273917" y="1660498"/>
            <a:chExt cx="2241547" cy="954107"/>
          </a:xfrm>
        </p:grpSpPr>
        <p:sp>
          <p:nvSpPr>
            <p:cNvPr id="38" name="TextBox 19"/>
            <p:cNvSpPr txBox="1"/>
            <p:nvPr/>
          </p:nvSpPr>
          <p:spPr>
            <a:xfrm>
              <a:off x="9489808" y="1660498"/>
              <a:ext cx="2025656" cy="954107"/>
            </a:xfrm>
            <a:prstGeom prst="rect">
              <a:avLst/>
            </a:prstGeom>
            <a:noFill/>
          </p:spPr>
          <p:txBody>
            <a:bodyPr wrap="square" rtlCol="0">
              <a:spAutoFit/>
            </a:bodyPr>
            <a:lstStyle/>
            <a:p>
              <a:r>
                <a:rPr lang="en-US" sz="1400" b="1" dirty="0"/>
                <a:t>Si</a:t>
              </a:r>
            </a:p>
            <a:p>
              <a:r>
                <a:rPr lang="en-US" sz="1400" b="1" dirty="0"/>
                <a:t>No</a:t>
              </a:r>
            </a:p>
            <a:p>
              <a:r>
                <a:rPr lang="en-US" sz="1400" b="1" dirty="0"/>
                <a:t>No </a:t>
              </a:r>
              <a:r>
                <a:rPr lang="en-US" sz="1400" b="1" dirty="0" err="1"/>
                <a:t>puede</a:t>
              </a:r>
              <a:r>
                <a:rPr lang="en-US" sz="1400" b="1" dirty="0"/>
                <a:t> responder</a:t>
              </a:r>
            </a:p>
            <a:p>
              <a:r>
                <a:rPr lang="en-US" sz="1400" b="1" dirty="0"/>
                <a:t>No </a:t>
              </a:r>
              <a:r>
                <a:rPr lang="en-US" sz="1400" b="1" dirty="0" err="1"/>
                <a:t>aplica</a:t>
              </a:r>
              <a:endParaRPr lang="en-US" sz="1400" dirty="0"/>
            </a:p>
          </p:txBody>
        </p:sp>
        <p:sp>
          <p:nvSpPr>
            <p:cNvPr id="39" name="Rectangle 20"/>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4"/>
          <p:cNvGrpSpPr/>
          <p:nvPr/>
        </p:nvGrpSpPr>
        <p:grpSpPr>
          <a:xfrm>
            <a:off x="9273917" y="4647514"/>
            <a:ext cx="2294691" cy="1077218"/>
            <a:chOff x="9273917" y="1628798"/>
            <a:chExt cx="2241547" cy="1077218"/>
          </a:xfrm>
        </p:grpSpPr>
        <p:sp>
          <p:nvSpPr>
            <p:cNvPr id="44" name="TextBox 25"/>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45" name="Rectangle 26"/>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7"/>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8"/>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9"/>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xmlns="" id="{1B9EF703-E435-4761-9904-3E1261D7906A}"/>
              </a:ext>
            </a:extLst>
          </p:cNvPr>
          <p:cNvGrpSpPr/>
          <p:nvPr/>
        </p:nvGrpSpPr>
        <p:grpSpPr>
          <a:xfrm>
            <a:off x="162567" y="224339"/>
            <a:ext cx="420363" cy="1053795"/>
            <a:chOff x="448317" y="357689"/>
            <a:chExt cx="655582" cy="1643459"/>
          </a:xfrm>
        </p:grpSpPr>
        <p:pic>
          <p:nvPicPr>
            <p:cNvPr id="51" name="Picture 50">
              <a:extLst>
                <a:ext uri="{FF2B5EF4-FFF2-40B4-BE49-F238E27FC236}">
                  <a16:creationId xmlns:a16="http://schemas.microsoft.com/office/drawing/2014/main" xmlns="" id="{5181B46C-AFAC-4D2A-A35A-8A5EAD5751B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52" name="Picture 51">
              <a:extLst>
                <a:ext uri="{FF2B5EF4-FFF2-40B4-BE49-F238E27FC236}">
                  <a16:creationId xmlns:a16="http://schemas.microsoft.com/office/drawing/2014/main" xmlns="" id="{F4D55006-D292-45C0-9DAC-0645A77C5F6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cxnSp>
        <p:nvCxnSpPr>
          <p:cNvPr id="56"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57" name="TextBox 11">
            <a:extLst>
              <a:ext uri="{FF2B5EF4-FFF2-40B4-BE49-F238E27FC236}">
                <a16:creationId xmlns:a16="http://schemas.microsoft.com/office/drawing/2014/main" xmlns="" id="{AD04322F-151E-4E57-AC5C-89AE0C8A870B}"/>
              </a:ext>
            </a:extLst>
          </p:cNvPr>
          <p:cNvSpPr txBox="1"/>
          <p:nvPr/>
        </p:nvSpPr>
        <p:spPr>
          <a:xfrm>
            <a:off x="1101465" y="180984"/>
            <a:ext cx="10829980" cy="584775"/>
          </a:xfrm>
          <a:prstGeom prst="rect">
            <a:avLst/>
          </a:prstGeom>
          <a:noFill/>
        </p:spPr>
        <p:txBody>
          <a:bodyPr wrap="square" rtlCol="0">
            <a:spAutoFit/>
          </a:bodyPr>
          <a:lstStyle/>
          <a:p>
            <a:pPr algn="ctr"/>
            <a:r>
              <a:rPr lang="es-VE" sz="3200" b="1" dirty="0">
                <a:solidFill>
                  <a:srgbClr val="5B9BD5">
                    <a:lumMod val="50000"/>
                  </a:srgbClr>
                </a:solidFill>
              </a:rPr>
              <a:t>Lista De Cotejo</a:t>
            </a:r>
            <a:r>
              <a:rPr lang="es-VE" sz="3200" b="1" dirty="0">
                <a:solidFill>
                  <a:prstClr val="black"/>
                </a:solidFill>
              </a:rPr>
              <a:t> </a:t>
            </a:r>
            <a:endParaRPr lang="es-VE" sz="3200" b="1" dirty="0">
              <a:solidFill>
                <a:srgbClr val="5B9BD5">
                  <a:lumMod val="50000"/>
                </a:srgbClr>
              </a:solidFill>
            </a:endParaRPr>
          </a:p>
        </p:txBody>
      </p:sp>
      <p:sp>
        <p:nvSpPr>
          <p:cNvPr id="5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9" name="Rectángulo 48"/>
          <p:cNvSpPr/>
          <p:nvPr/>
        </p:nvSpPr>
        <p:spPr>
          <a:xfrm>
            <a:off x="9155724" y="3661789"/>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pic>
        <p:nvPicPr>
          <p:cNvPr id="2" name="Imagen 1"/>
          <p:cNvPicPr>
            <a:picLocks noChangeAspect="1"/>
          </p:cNvPicPr>
          <p:nvPr/>
        </p:nvPicPr>
        <p:blipFill>
          <a:blip r:embed="rId7"/>
          <a:stretch>
            <a:fillRect/>
          </a:stretch>
        </p:blipFill>
        <p:spPr>
          <a:xfrm>
            <a:off x="8987016" y="1975519"/>
            <a:ext cx="871804" cy="890093"/>
          </a:xfrm>
          <a:prstGeom prst="rect">
            <a:avLst/>
          </a:prstGeom>
        </p:spPr>
      </p:pic>
      <p:sp>
        <p:nvSpPr>
          <p:cNvPr id="59" name="Rectángulo 58"/>
          <p:cNvSpPr/>
          <p:nvPr/>
        </p:nvSpPr>
        <p:spPr>
          <a:xfrm>
            <a:off x="9156518" y="4655469"/>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363162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8EAC6E16-E77C-4587-9EBB-22C2B8E48895}"/>
              </a:ext>
            </a:extLst>
          </p:cNvPr>
          <p:cNvSpPr/>
          <p:nvPr/>
        </p:nvSpPr>
        <p:spPr>
          <a:xfrm>
            <a:off x="479376" y="1687420"/>
            <a:ext cx="11089232" cy="442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 name="5 CuadroTexto"/>
          <p:cNvSpPr txBox="1"/>
          <p:nvPr/>
        </p:nvSpPr>
        <p:spPr>
          <a:xfrm>
            <a:off x="8976320" y="1628801"/>
            <a:ext cx="648072" cy="461665"/>
          </a:xfrm>
          <a:prstGeom prst="rect">
            <a:avLst/>
          </a:prstGeom>
          <a:noFill/>
        </p:spPr>
        <p:txBody>
          <a:bodyPr wrap="square" rtlCol="0">
            <a:spAutoFit/>
          </a:bodyPr>
          <a:lstStyle/>
          <a:p>
            <a:pPr>
              <a:buClr>
                <a:srgbClr val="FF0000"/>
              </a:buClr>
              <a:buSzPct val="200000"/>
              <a:buFont typeface="Wingdings" pitchFamily="2" charset="2"/>
              <a:buChar char="ü"/>
            </a:pPr>
            <a:endParaRPr lang="en-US" sz="2400" b="1" dirty="0">
              <a:solidFill>
                <a:srgbClr val="FF0000"/>
              </a:solidFill>
            </a:endParaRPr>
          </a:p>
        </p:txBody>
      </p:sp>
      <p:sp>
        <p:nvSpPr>
          <p:cNvPr id="8" name="5 CuadroTexto"/>
          <p:cNvSpPr txBox="1"/>
          <p:nvPr/>
        </p:nvSpPr>
        <p:spPr>
          <a:xfrm>
            <a:off x="8976320" y="1628801"/>
            <a:ext cx="648072" cy="461665"/>
          </a:xfrm>
          <a:prstGeom prst="rect">
            <a:avLst/>
          </a:prstGeom>
          <a:noFill/>
        </p:spPr>
        <p:txBody>
          <a:bodyPr wrap="square" rtlCol="0">
            <a:spAutoFit/>
          </a:bodyPr>
          <a:lstStyle/>
          <a:p>
            <a:pPr>
              <a:buClr>
                <a:srgbClr val="FF0000"/>
              </a:buClr>
              <a:buSzPct val="200000"/>
              <a:buFont typeface="Wingdings" pitchFamily="2" charset="2"/>
              <a:buChar char="ü"/>
            </a:pPr>
            <a:endParaRPr lang="en-US" sz="2400" b="1" dirty="0">
              <a:solidFill>
                <a:srgbClr val="FF0000"/>
              </a:solidFill>
            </a:endParaRPr>
          </a:p>
        </p:txBody>
      </p:sp>
      <p:sp>
        <p:nvSpPr>
          <p:cNvPr id="9" name="Rectangle 7"/>
          <p:cNvSpPr/>
          <p:nvPr/>
        </p:nvSpPr>
        <p:spPr>
          <a:xfrm>
            <a:off x="479376" y="1697262"/>
            <a:ext cx="11161240" cy="1448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p:cNvSpPr/>
          <p:nvPr/>
        </p:nvSpPr>
        <p:spPr>
          <a:xfrm>
            <a:off x="479376" y="3392666"/>
            <a:ext cx="11161240" cy="115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p:cNvSpPr/>
          <p:nvPr/>
        </p:nvSpPr>
        <p:spPr>
          <a:xfrm>
            <a:off x="479376" y="4763566"/>
            <a:ext cx="11161240" cy="1584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0"/>
          <p:cNvSpPr txBox="1"/>
          <p:nvPr/>
        </p:nvSpPr>
        <p:spPr>
          <a:xfrm>
            <a:off x="522188" y="1697262"/>
            <a:ext cx="8784976" cy="4278094"/>
          </a:xfrm>
          <a:prstGeom prst="rect">
            <a:avLst/>
          </a:prstGeom>
          <a:noFill/>
        </p:spPr>
        <p:txBody>
          <a:bodyPr wrap="square" rtlCol="0">
            <a:spAutoFit/>
          </a:bodyPr>
          <a:lstStyle/>
          <a:p>
            <a:r>
              <a:rPr lang="es-VE" sz="1600" b="1" dirty="0"/>
              <a:t>7. ¿Se evaluó y documentó la calidad científica de los estudios incluidos?</a:t>
            </a:r>
          </a:p>
          <a:p>
            <a:r>
              <a:rPr lang="es-VE" sz="1600" dirty="0"/>
              <a:t>Se deben proporcionar métodos de evaluación "a priori" (p. Ej., Para los estudios de efectividad si el autor eligió incluir solo estudios aleatorizados, doble ciego, controlados con placebo o la ocultación de la asignación como criterios de inclusión); para otros tipos de estudios, los artículos alternativos serán relevantes.</a:t>
            </a:r>
          </a:p>
          <a:p>
            <a:endParaRPr lang="es-VE" sz="1600" b="1" dirty="0"/>
          </a:p>
          <a:p>
            <a:endParaRPr lang="es-VE" sz="1600" b="1" dirty="0"/>
          </a:p>
          <a:p>
            <a:r>
              <a:rPr lang="es-VE" sz="1600" b="1" dirty="0"/>
              <a:t>8. ¿La calidad científica de los estudios incluidos se utilizó adecuadamente al formular conclusiones?</a:t>
            </a:r>
          </a:p>
          <a:p>
            <a:r>
              <a:rPr lang="es-VE" sz="1600" dirty="0"/>
              <a:t>Los resultados del rigor metodológico y la calidad científica deben ser considerados en el análisis y las conclusiones de la revisión, y expresados ​​explícitamente en la formulación de recomendaciones.</a:t>
            </a:r>
          </a:p>
          <a:p>
            <a:endParaRPr lang="es-VE" sz="1600" b="1" dirty="0"/>
          </a:p>
          <a:p>
            <a:endParaRPr lang="es-VE" sz="1600" b="1" dirty="0"/>
          </a:p>
          <a:p>
            <a:r>
              <a:rPr lang="es-VE" sz="1600" b="1" dirty="0"/>
              <a:t>9. ¿Fueron apropiados los métodos utilizados para combinar los hallazgos de los estudios?</a:t>
            </a:r>
          </a:p>
          <a:p>
            <a:r>
              <a:rPr lang="es-VE" sz="1600" dirty="0"/>
              <a:t>Para los resultados combinados, se debe realizar una prueba para garantizar que los estudios sean combinables, para evaluar su homogeneidad (es decir, la prueba de Chi cuadrado para la homogeneidad, I2). si existe heterogeneidad, se debe usar un modelo de efectos aleatorios y / o se debe tener en cuenta la conveniencia clínica de combinar (es decir, ¿es sensato combinar?).</a:t>
            </a:r>
          </a:p>
        </p:txBody>
      </p:sp>
      <p:grpSp>
        <p:nvGrpSpPr>
          <p:cNvPr id="13" name="Group 11"/>
          <p:cNvGrpSpPr/>
          <p:nvPr/>
        </p:nvGrpSpPr>
        <p:grpSpPr>
          <a:xfrm>
            <a:off x="9273917" y="1780881"/>
            <a:ext cx="2294691" cy="1077218"/>
            <a:chOff x="9273917" y="1628798"/>
            <a:chExt cx="2241547" cy="1077218"/>
          </a:xfrm>
        </p:grpSpPr>
        <p:sp>
          <p:nvSpPr>
            <p:cNvPr id="14" name="TextBox 12"/>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5"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7"/>
          <p:cNvGrpSpPr/>
          <p:nvPr/>
        </p:nvGrpSpPr>
        <p:grpSpPr>
          <a:xfrm>
            <a:off x="9273917" y="3419186"/>
            <a:ext cx="2294691" cy="954107"/>
            <a:chOff x="9273917" y="1660498"/>
            <a:chExt cx="2241547" cy="954107"/>
          </a:xfrm>
        </p:grpSpPr>
        <p:sp>
          <p:nvSpPr>
            <p:cNvPr id="20" name="TextBox 18"/>
            <p:cNvSpPr txBox="1"/>
            <p:nvPr/>
          </p:nvSpPr>
          <p:spPr>
            <a:xfrm>
              <a:off x="9489808" y="1660498"/>
              <a:ext cx="2025656" cy="954107"/>
            </a:xfrm>
            <a:prstGeom prst="rect">
              <a:avLst/>
            </a:prstGeom>
            <a:noFill/>
          </p:spPr>
          <p:txBody>
            <a:bodyPr wrap="square" rtlCol="0">
              <a:spAutoFit/>
            </a:bodyPr>
            <a:lstStyle/>
            <a:p>
              <a:r>
                <a:rPr lang="en-US" sz="1400" b="1" dirty="0"/>
                <a:t>Si</a:t>
              </a:r>
            </a:p>
            <a:p>
              <a:r>
                <a:rPr lang="en-US" sz="1400" b="1" dirty="0"/>
                <a:t>No</a:t>
              </a:r>
            </a:p>
            <a:p>
              <a:r>
                <a:rPr lang="en-US" sz="1400" b="1" dirty="0"/>
                <a:t>No </a:t>
              </a:r>
              <a:r>
                <a:rPr lang="en-US" sz="1400" b="1" dirty="0" err="1"/>
                <a:t>puede</a:t>
              </a:r>
              <a:r>
                <a:rPr lang="en-US" sz="1400" b="1" dirty="0"/>
                <a:t> responder</a:t>
              </a:r>
            </a:p>
            <a:p>
              <a:r>
                <a:rPr lang="en-US" sz="1400" b="1" dirty="0"/>
                <a:t>No </a:t>
              </a:r>
              <a:r>
                <a:rPr lang="en-US" sz="1400" b="1" dirty="0" err="1"/>
                <a:t>aplica</a:t>
              </a:r>
              <a:endParaRPr lang="en-US" sz="1400" dirty="0"/>
            </a:p>
          </p:txBody>
        </p:sp>
        <p:sp>
          <p:nvSpPr>
            <p:cNvPr id="21" name="Rectangle 1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0"/>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2"/>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
          <p:cNvGrpSpPr/>
          <p:nvPr/>
        </p:nvGrpSpPr>
        <p:grpSpPr>
          <a:xfrm>
            <a:off x="9273917" y="5010661"/>
            <a:ext cx="2294691" cy="1077218"/>
            <a:chOff x="9273917" y="1628798"/>
            <a:chExt cx="2241547" cy="1077218"/>
          </a:xfrm>
        </p:grpSpPr>
        <p:sp>
          <p:nvSpPr>
            <p:cNvPr id="26" name="TextBox 24"/>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27" name="Rectangle 25"/>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6"/>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7"/>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8"/>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ángulo 30"/>
          <p:cNvSpPr/>
          <p:nvPr/>
        </p:nvSpPr>
        <p:spPr>
          <a:xfrm>
            <a:off x="9168261" y="1756623"/>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2" name="Rectángulo 31"/>
          <p:cNvSpPr/>
          <p:nvPr/>
        </p:nvSpPr>
        <p:spPr>
          <a:xfrm>
            <a:off x="9155724" y="3661789"/>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3" name="Rectángulo 32"/>
          <p:cNvSpPr/>
          <p:nvPr/>
        </p:nvSpPr>
        <p:spPr>
          <a:xfrm>
            <a:off x="9120337" y="5058305"/>
            <a:ext cx="504056" cy="369332"/>
          </a:xfrm>
          <a:prstGeom prst="rect">
            <a:avLst/>
          </a:prstGeom>
        </p:spPr>
        <p:txBody>
          <a:bodyPr wrap="squar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34" name="Group 33">
            <a:extLst>
              <a:ext uri="{FF2B5EF4-FFF2-40B4-BE49-F238E27FC236}">
                <a16:creationId xmlns:a16="http://schemas.microsoft.com/office/drawing/2014/main" xmlns="" id="{E3DFD7FD-D4D0-4439-BF25-8D038315A21C}"/>
              </a:ext>
            </a:extLst>
          </p:cNvPr>
          <p:cNvGrpSpPr/>
          <p:nvPr/>
        </p:nvGrpSpPr>
        <p:grpSpPr>
          <a:xfrm>
            <a:off x="162567" y="224339"/>
            <a:ext cx="420363" cy="1053795"/>
            <a:chOff x="448317" y="357689"/>
            <a:chExt cx="655582" cy="1643459"/>
          </a:xfrm>
        </p:grpSpPr>
        <p:pic>
          <p:nvPicPr>
            <p:cNvPr id="35" name="Picture 34">
              <a:extLst>
                <a:ext uri="{FF2B5EF4-FFF2-40B4-BE49-F238E27FC236}">
                  <a16:creationId xmlns:a16="http://schemas.microsoft.com/office/drawing/2014/main" xmlns="" id="{1688F02A-B5BD-4174-96FF-369B6E8E26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36" name="Picture 35">
              <a:extLst>
                <a:ext uri="{FF2B5EF4-FFF2-40B4-BE49-F238E27FC236}">
                  <a16:creationId xmlns:a16="http://schemas.microsoft.com/office/drawing/2014/main" xmlns="" id="{CFD8D2FD-118B-4D70-9FB4-0448537E12F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cxnSp>
        <p:nvCxnSpPr>
          <p:cNvPr id="40"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41" name="TextBox 11">
            <a:extLst>
              <a:ext uri="{FF2B5EF4-FFF2-40B4-BE49-F238E27FC236}">
                <a16:creationId xmlns:a16="http://schemas.microsoft.com/office/drawing/2014/main" xmlns=""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a:solidFill>
                  <a:prstClr val="black"/>
                </a:solidFill>
              </a:rPr>
              <a:t> </a:t>
            </a:r>
            <a:endParaRPr lang="es-VE" sz="3500" b="1" dirty="0">
              <a:solidFill>
                <a:srgbClr val="5B9BD5">
                  <a:lumMod val="50000"/>
                </a:srgbClr>
              </a:solidFill>
            </a:endParaRPr>
          </a:p>
        </p:txBody>
      </p:sp>
      <p:sp>
        <p:nvSpPr>
          <p:cNvPr id="42"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37" name="TextBox 11">
            <a:extLst>
              <a:ext uri="{FF2B5EF4-FFF2-40B4-BE49-F238E27FC236}">
                <a16:creationId xmlns:a16="http://schemas.microsoft.com/office/drawing/2014/main" xmlns="" id="{AD04322F-151E-4E57-AC5C-89AE0C8A870B}"/>
              </a:ext>
            </a:extLst>
          </p:cNvPr>
          <p:cNvSpPr txBox="1"/>
          <p:nvPr/>
        </p:nvSpPr>
        <p:spPr>
          <a:xfrm>
            <a:off x="1101465" y="180984"/>
            <a:ext cx="10829980" cy="584775"/>
          </a:xfrm>
          <a:prstGeom prst="rect">
            <a:avLst/>
          </a:prstGeom>
          <a:noFill/>
        </p:spPr>
        <p:txBody>
          <a:bodyPr wrap="square" rtlCol="0">
            <a:spAutoFit/>
          </a:bodyPr>
          <a:lstStyle/>
          <a:p>
            <a:pPr algn="ctr"/>
            <a:r>
              <a:rPr lang="es-VE" sz="3200" b="1" dirty="0">
                <a:solidFill>
                  <a:srgbClr val="5B9BD5">
                    <a:lumMod val="50000"/>
                  </a:srgbClr>
                </a:solidFill>
              </a:rPr>
              <a:t>Lista De Cotejo</a:t>
            </a:r>
            <a:r>
              <a:rPr lang="es-VE" sz="3200" b="1" dirty="0">
                <a:solidFill>
                  <a:prstClr val="black"/>
                </a:solidFill>
              </a:rPr>
              <a:t> </a:t>
            </a:r>
            <a:endParaRPr lang="es-VE" sz="3200" b="1" dirty="0">
              <a:solidFill>
                <a:srgbClr val="5B9BD5">
                  <a:lumMod val="50000"/>
                </a:srgbClr>
              </a:solidFill>
            </a:endParaRPr>
          </a:p>
        </p:txBody>
      </p:sp>
    </p:spTree>
    <p:extLst>
      <p:ext uri="{BB962C8B-B14F-4D97-AF65-F5344CB8AC3E}">
        <p14:creationId xmlns:p14="http://schemas.microsoft.com/office/powerpoint/2010/main" val="273525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marL="0" indent="0">
              <a:buNone/>
            </a:pPr>
            <a:endParaRPr lang="es-VE" dirty="0"/>
          </a:p>
          <a:p>
            <a:pPr marL="0" indent="0">
              <a:buNone/>
            </a:pPr>
            <a:endParaRPr lang="es-VE" dirty="0"/>
          </a:p>
          <a:p>
            <a:pPr marL="0" indent="0" algn="just">
              <a:buNone/>
            </a:pPr>
            <a:r>
              <a:rPr lang="es-VE" dirty="0"/>
              <a:t>En 1964 OMS Conjunto de actividades necesarias para asegurar a los cardiópatas una condición física, mental, social óptimos, que les permita ocupar, por sus propios medios, un lugar tan normal como les sea posible, en la sociedad. </a:t>
            </a:r>
          </a:p>
          <a:p>
            <a:pPr marL="0" indent="0">
              <a:buNone/>
            </a:pPr>
            <a:endParaRPr lang="es-VE" dirty="0"/>
          </a:p>
          <a:p>
            <a:pPr marL="0" indent="0">
              <a:buNone/>
            </a:pPr>
            <a:endParaRPr lang="es-VE" dirty="0"/>
          </a:p>
        </p:txBody>
      </p:sp>
      <p:sp>
        <p:nvSpPr>
          <p:cNvPr id="3" name="Título 2"/>
          <p:cNvSpPr>
            <a:spLocks noGrp="1"/>
          </p:cNvSpPr>
          <p:nvPr>
            <p:ph type="title"/>
          </p:nvPr>
        </p:nvSpPr>
        <p:spPr/>
        <p:txBody>
          <a:bodyPr/>
          <a:lstStyle/>
          <a:p>
            <a:pPr algn="ctr"/>
            <a:r>
              <a:rPr lang="es-VE" dirty="0"/>
              <a:t>ARTICULO</a:t>
            </a:r>
          </a:p>
        </p:txBody>
      </p:sp>
      <p:sp>
        <p:nvSpPr>
          <p:cNvPr id="4" name="Marcador de texto 3"/>
          <p:cNvSpPr>
            <a:spLocks noGrp="1"/>
          </p:cNvSpPr>
          <p:nvPr>
            <p:ph type="body" sz="quarter" idx="13"/>
          </p:nvPr>
        </p:nvSpPr>
        <p:spPr/>
        <p:txBody>
          <a:bodyPr/>
          <a:lstStyle/>
          <a:p>
            <a:endParaRPr lang="es-VE"/>
          </a:p>
        </p:txBody>
      </p:sp>
      <p:pic>
        <p:nvPicPr>
          <p:cNvPr id="5" name="Imagen 4"/>
          <p:cNvPicPr>
            <a:picLocks noChangeAspect="1"/>
          </p:cNvPicPr>
          <p:nvPr/>
        </p:nvPicPr>
        <p:blipFill rotWithShape="1">
          <a:blip r:embed="rId3"/>
          <a:srcRect l="5443" t="23787" r="2909" b="8522"/>
          <a:stretch/>
        </p:blipFill>
        <p:spPr>
          <a:xfrm>
            <a:off x="95638" y="916977"/>
            <a:ext cx="11924523" cy="5202469"/>
          </a:xfrm>
          <a:prstGeom prst="rect">
            <a:avLst/>
          </a:prstGeom>
        </p:spPr>
      </p:pic>
      <p:sp>
        <p:nvSpPr>
          <p:cNvPr id="6" name="9 Rectángulo">
            <a:extLst>
              <a:ext uri="{FF2B5EF4-FFF2-40B4-BE49-F238E27FC236}">
                <a16:creationId xmlns:a16="http://schemas.microsoft.com/office/drawing/2014/main" xmlns="" id="{5219FD07-207D-42A1-9CB1-3EB3AF092CEE}"/>
              </a:ext>
            </a:extLst>
          </p:cNvPr>
          <p:cNvSpPr/>
          <p:nvPr/>
        </p:nvSpPr>
        <p:spPr>
          <a:xfrm>
            <a:off x="171839" y="3429000"/>
            <a:ext cx="11504346" cy="1077218"/>
          </a:xfrm>
          <a:prstGeom prst="rect">
            <a:avLst/>
          </a:prstGeom>
          <a:solidFill>
            <a:srgbClr val="FFFFFF"/>
          </a:solidFill>
        </p:spPr>
        <p:txBody>
          <a:bodyPr wrap="square">
            <a:spAutoFit/>
          </a:bodyPr>
          <a:lstStyle/>
          <a:p>
            <a:pPr algn="just"/>
            <a:r>
              <a:rPr lang="es-ES" sz="3200" dirty="0"/>
              <a:t>Intervención percutánea o bypass del tronco de la arteria coronaria izquierda? Una revisión sistemática y un </a:t>
            </a:r>
            <a:r>
              <a:rPr lang="es-ES" sz="3200" dirty="0" err="1"/>
              <a:t>metaanálisis</a:t>
            </a:r>
            <a:endParaRPr lang="es-VE" sz="3200" b="1" dirty="0">
              <a:latin typeface="Titillium Web" panose="020B0604020202020204" charset="0"/>
              <a:ea typeface="Yu Gothic UI Semibold" panose="020B0700000000000000" pitchFamily="34" charset="-128"/>
            </a:endParaRPr>
          </a:p>
        </p:txBody>
      </p:sp>
    </p:spTree>
    <p:extLst>
      <p:ext uri="{BB962C8B-B14F-4D97-AF65-F5344CB8AC3E}">
        <p14:creationId xmlns:p14="http://schemas.microsoft.com/office/powerpoint/2010/main" val="9098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CD55442F-8F29-4BC2-BE03-4EF0BD6E5B9E}"/>
              </a:ext>
            </a:extLst>
          </p:cNvPr>
          <p:cNvSpPr/>
          <p:nvPr/>
        </p:nvSpPr>
        <p:spPr>
          <a:xfrm>
            <a:off x="479376" y="1545180"/>
            <a:ext cx="11089232" cy="3655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 name="Rectangle 5"/>
          <p:cNvSpPr/>
          <p:nvPr/>
        </p:nvSpPr>
        <p:spPr>
          <a:xfrm>
            <a:off x="479376" y="2420888"/>
            <a:ext cx="11161240" cy="132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9376" y="3930534"/>
            <a:ext cx="11161240" cy="115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479376" y="2506791"/>
            <a:ext cx="8784976" cy="2308324"/>
          </a:xfrm>
          <a:prstGeom prst="rect">
            <a:avLst/>
          </a:prstGeom>
          <a:noFill/>
        </p:spPr>
        <p:txBody>
          <a:bodyPr wrap="square" rtlCol="0">
            <a:spAutoFit/>
          </a:bodyPr>
          <a:lstStyle/>
          <a:p>
            <a:r>
              <a:rPr lang="es-VE" sz="1600" b="1"/>
              <a:t>10. ¿Se evaluó la probabilidad de sesgo de publicación?</a:t>
            </a:r>
          </a:p>
          <a:p>
            <a:r>
              <a:rPr lang="es-VE" sz="1600"/>
              <a:t>Una evaluación del sesgo de publicación debería incluir una combinación de ayudas gráficas (por ejemplo, gráfico de embudo, otras pruebas disponibles) y / o pruebas estadísticas (por ejemplo, prueba de regresión de Egger).</a:t>
            </a:r>
          </a:p>
          <a:p>
            <a:r>
              <a:rPr lang="es-VE" sz="1600" b="1"/>
              <a:t/>
            </a:r>
            <a:br>
              <a:rPr lang="es-VE" sz="1600" b="1"/>
            </a:br>
            <a:endParaRPr lang="es-VE" sz="1600" b="1"/>
          </a:p>
          <a:p>
            <a:r>
              <a:rPr lang="es-VE" sz="1600" b="1"/>
              <a:t>11. ¿Se declaró el conflicto de interés?</a:t>
            </a:r>
          </a:p>
          <a:p>
            <a:r>
              <a:rPr lang="es-VE" sz="1600"/>
              <a:t>Las posibles fuentes de apoyo deben ser claramente reconocidas tanto en la revisión sistemática como en los estudios incluidos.</a:t>
            </a:r>
          </a:p>
        </p:txBody>
      </p:sp>
      <p:grpSp>
        <p:nvGrpSpPr>
          <p:cNvPr id="9" name="Group 9"/>
          <p:cNvGrpSpPr/>
          <p:nvPr/>
        </p:nvGrpSpPr>
        <p:grpSpPr>
          <a:xfrm>
            <a:off x="9273917" y="2551382"/>
            <a:ext cx="2294691" cy="1077218"/>
            <a:chOff x="9273917" y="1628798"/>
            <a:chExt cx="2241547" cy="1077218"/>
          </a:xfrm>
        </p:grpSpPr>
        <p:sp>
          <p:nvSpPr>
            <p:cNvPr id="10" name="TextBox 10"/>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1" name="Rectangle 11"/>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3"/>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4"/>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9253592" y="4151966"/>
            <a:ext cx="2294691" cy="954107"/>
            <a:chOff x="9273917" y="1660498"/>
            <a:chExt cx="2241547" cy="954107"/>
          </a:xfrm>
        </p:grpSpPr>
        <p:sp>
          <p:nvSpPr>
            <p:cNvPr id="16" name="TextBox 16"/>
            <p:cNvSpPr txBox="1"/>
            <p:nvPr/>
          </p:nvSpPr>
          <p:spPr>
            <a:xfrm>
              <a:off x="9489808" y="1660498"/>
              <a:ext cx="2025656" cy="954107"/>
            </a:xfrm>
            <a:prstGeom prst="rect">
              <a:avLst/>
            </a:prstGeom>
            <a:noFill/>
          </p:spPr>
          <p:txBody>
            <a:bodyPr wrap="square" rtlCol="0">
              <a:spAutoFit/>
            </a:bodyPr>
            <a:lstStyle/>
            <a:p>
              <a:r>
                <a:rPr lang="en-US" sz="1400" b="1" dirty="0"/>
                <a:t>Si</a:t>
              </a:r>
            </a:p>
            <a:p>
              <a:r>
                <a:rPr lang="en-US" sz="1400" b="1" dirty="0"/>
                <a:t>No</a:t>
              </a:r>
            </a:p>
            <a:p>
              <a:r>
                <a:rPr lang="en-US" sz="1400" b="1" dirty="0"/>
                <a:t>No </a:t>
              </a:r>
              <a:r>
                <a:rPr lang="en-US" sz="1400" b="1" dirty="0" err="1"/>
                <a:t>puede</a:t>
              </a:r>
              <a:r>
                <a:rPr lang="en-US" sz="1400" b="1" dirty="0"/>
                <a:t> responder</a:t>
              </a:r>
            </a:p>
            <a:p>
              <a:r>
                <a:rPr lang="en-US" sz="1400" b="1" dirty="0"/>
                <a:t>No </a:t>
              </a:r>
              <a:r>
                <a:rPr lang="en-US" sz="1400" b="1" dirty="0" err="1"/>
                <a:t>aplica</a:t>
              </a:r>
              <a:endParaRPr lang="en-US" sz="1400" dirty="0"/>
            </a:p>
          </p:txBody>
        </p:sp>
        <p:sp>
          <p:nvSpPr>
            <p:cNvPr id="17" name="Rectangle 17"/>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9"/>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0"/>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ángulo 20"/>
          <p:cNvSpPr/>
          <p:nvPr/>
        </p:nvSpPr>
        <p:spPr>
          <a:xfrm>
            <a:off x="9120336" y="2526804"/>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2" name="Rectángulo 21"/>
          <p:cNvSpPr/>
          <p:nvPr/>
        </p:nvSpPr>
        <p:spPr>
          <a:xfrm>
            <a:off x="9120336" y="4421217"/>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23" name="Group 22">
            <a:extLst>
              <a:ext uri="{FF2B5EF4-FFF2-40B4-BE49-F238E27FC236}">
                <a16:creationId xmlns:a16="http://schemas.microsoft.com/office/drawing/2014/main" xmlns="" id="{BA1BA99D-14DC-4C55-BD49-97B731C6AB0B}"/>
              </a:ext>
            </a:extLst>
          </p:cNvPr>
          <p:cNvGrpSpPr/>
          <p:nvPr/>
        </p:nvGrpSpPr>
        <p:grpSpPr>
          <a:xfrm>
            <a:off x="162567" y="224339"/>
            <a:ext cx="420363" cy="1053795"/>
            <a:chOff x="448317" y="357689"/>
            <a:chExt cx="655582" cy="1643459"/>
          </a:xfrm>
        </p:grpSpPr>
        <p:pic>
          <p:nvPicPr>
            <p:cNvPr id="24" name="Picture 23">
              <a:extLst>
                <a:ext uri="{FF2B5EF4-FFF2-40B4-BE49-F238E27FC236}">
                  <a16:creationId xmlns:a16="http://schemas.microsoft.com/office/drawing/2014/main" xmlns="" id="{1D19ECDF-C6D7-434F-8ED6-6BCE174B854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25" name="Picture 24">
              <a:extLst>
                <a:ext uri="{FF2B5EF4-FFF2-40B4-BE49-F238E27FC236}">
                  <a16:creationId xmlns:a16="http://schemas.microsoft.com/office/drawing/2014/main" xmlns="" id="{A48D7C4C-CE1B-403D-9C48-F9D11F618F4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cxnSp>
        <p:nvCxnSpPr>
          <p:cNvPr id="32"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3" name="TextBox 11">
            <a:extLst>
              <a:ext uri="{FF2B5EF4-FFF2-40B4-BE49-F238E27FC236}">
                <a16:creationId xmlns:a16="http://schemas.microsoft.com/office/drawing/2014/main" xmlns=""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a:solidFill>
                  <a:prstClr val="black"/>
                </a:solidFill>
              </a:rPr>
              <a:t> </a:t>
            </a:r>
            <a:endParaRPr lang="es-VE" sz="3500" b="1" dirty="0">
              <a:solidFill>
                <a:srgbClr val="5B9BD5">
                  <a:lumMod val="50000"/>
                </a:srgbClr>
              </a:solidFill>
            </a:endParaRPr>
          </a:p>
        </p:txBody>
      </p:sp>
      <p:sp>
        <p:nvSpPr>
          <p:cNvPr id="34"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27" name="TextBox 11">
            <a:extLst>
              <a:ext uri="{FF2B5EF4-FFF2-40B4-BE49-F238E27FC236}">
                <a16:creationId xmlns:a16="http://schemas.microsoft.com/office/drawing/2014/main" xmlns="" id="{AD04322F-151E-4E57-AC5C-89AE0C8A870B}"/>
              </a:ext>
            </a:extLst>
          </p:cNvPr>
          <p:cNvSpPr txBox="1"/>
          <p:nvPr/>
        </p:nvSpPr>
        <p:spPr>
          <a:xfrm>
            <a:off x="1101465" y="180984"/>
            <a:ext cx="10829980" cy="584775"/>
          </a:xfrm>
          <a:prstGeom prst="rect">
            <a:avLst/>
          </a:prstGeom>
          <a:noFill/>
        </p:spPr>
        <p:txBody>
          <a:bodyPr wrap="square" rtlCol="0">
            <a:spAutoFit/>
          </a:bodyPr>
          <a:lstStyle/>
          <a:p>
            <a:pPr algn="ctr"/>
            <a:r>
              <a:rPr lang="es-VE" sz="3200" b="1" dirty="0">
                <a:solidFill>
                  <a:srgbClr val="5B9BD5">
                    <a:lumMod val="50000"/>
                  </a:srgbClr>
                </a:solidFill>
              </a:rPr>
              <a:t>Lista De Cotejo</a:t>
            </a:r>
            <a:r>
              <a:rPr lang="es-VE" sz="3200" b="1" dirty="0">
                <a:solidFill>
                  <a:prstClr val="black"/>
                </a:solidFill>
              </a:rPr>
              <a:t> </a:t>
            </a:r>
            <a:endParaRPr lang="es-VE" sz="3200" b="1" dirty="0">
              <a:solidFill>
                <a:srgbClr val="5B9BD5">
                  <a:lumMod val="50000"/>
                </a:srgbClr>
              </a:solidFill>
            </a:endParaRPr>
          </a:p>
        </p:txBody>
      </p:sp>
    </p:spTree>
    <p:extLst>
      <p:ext uri="{BB962C8B-B14F-4D97-AF65-F5344CB8AC3E}">
        <p14:creationId xmlns:p14="http://schemas.microsoft.com/office/powerpoint/2010/main" val="268416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4740" y="2575282"/>
            <a:ext cx="10410092" cy="3970318"/>
          </a:xfrm>
          <a:prstGeom prst="rect">
            <a:avLst/>
          </a:prstGeom>
        </p:spPr>
        <p:txBody>
          <a:bodyPr wrap="square">
            <a:spAutoFit/>
          </a:bodyPr>
          <a:lstStyle/>
          <a:p>
            <a:pPr algn="just"/>
            <a:r>
              <a:rPr lang="es-VE" sz="3600" dirty="0">
                <a:solidFill>
                  <a:srgbClr val="201F1E"/>
                </a:solidFill>
                <a:latin typeface="Arial" panose="020B0604020202020204" pitchFamily="34" charset="0"/>
              </a:rPr>
              <a:t>En los pacientes con enfermedad arterial del tronco de coronaria izquierda, </a:t>
            </a:r>
            <a:r>
              <a:rPr lang="es-VE" sz="3600" b="1" dirty="0">
                <a:solidFill>
                  <a:srgbClr val="201F1E"/>
                </a:solidFill>
                <a:latin typeface="Arial" panose="020B0604020202020204" pitchFamily="34" charset="0"/>
              </a:rPr>
              <a:t>¿Cuál escenario clínico o </a:t>
            </a:r>
            <a:r>
              <a:rPr lang="es-VE" sz="3600" b="1" dirty="0" err="1">
                <a:solidFill>
                  <a:srgbClr val="201F1E"/>
                </a:solidFill>
                <a:latin typeface="Arial" panose="020B0604020202020204" pitchFamily="34" charset="0"/>
              </a:rPr>
              <a:t>angiográfico</a:t>
            </a:r>
            <a:r>
              <a:rPr lang="es-VE" sz="3600" b="1" dirty="0">
                <a:solidFill>
                  <a:srgbClr val="201F1E"/>
                </a:solidFill>
                <a:latin typeface="Arial" panose="020B0604020202020204" pitchFamily="34" charset="0"/>
              </a:rPr>
              <a:t> ofrece beneficio (o no inferioridad) en relación a eventos cardiovasculares con la  revascularización percutánea al ser comparada con la revascularización quirúrgica?</a:t>
            </a:r>
            <a:endParaRPr lang="es-VE" sz="3600" dirty="0"/>
          </a:p>
        </p:txBody>
      </p:sp>
      <p:pic>
        <p:nvPicPr>
          <p:cNvPr id="3" name="Marcador de posición de imagen 17">
            <a:extLst>
              <a:ext uri="{FF2B5EF4-FFF2-40B4-BE49-F238E27FC236}">
                <a16:creationId xmlns:a16="http://schemas.microsoft.com/office/drawing/2014/main" xmlns="" id="{05F9C2CD-DAC4-4302-A25E-0B1C40B6C147}"/>
              </a:ext>
            </a:extLst>
          </p:cNvPr>
          <p:cNvPicPr>
            <a:picLocks noChangeAspect="1"/>
          </p:cNvPicPr>
          <p:nvPr/>
        </p:nvPicPr>
        <p:blipFill>
          <a:blip r:embed="rId3"/>
          <a:srcRect l="4833" r="4833"/>
          <a:stretch>
            <a:fillRect/>
          </a:stretch>
        </p:blipFill>
        <p:spPr>
          <a:xfrm>
            <a:off x="4595446" y="291191"/>
            <a:ext cx="2284091" cy="2284091"/>
          </a:xfrm>
          <a:prstGeom prst="ellipse">
            <a:avLst/>
          </a:prstGeom>
        </p:spPr>
      </p:pic>
    </p:spTree>
    <p:extLst>
      <p:ext uri="{BB962C8B-B14F-4D97-AF65-F5344CB8AC3E}">
        <p14:creationId xmlns:p14="http://schemas.microsoft.com/office/powerpoint/2010/main" val="1632600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439" y="2879191"/>
            <a:ext cx="10515600" cy="973557"/>
          </a:xfrm>
        </p:spPr>
        <p:txBody>
          <a:bodyPr>
            <a:normAutofit/>
          </a:bodyPr>
          <a:lstStyle/>
          <a:p>
            <a:pPr algn="ctr"/>
            <a:r>
              <a:rPr lang="es-VE" sz="6000" dirty="0"/>
              <a:t>APORTES DE GRUPO</a:t>
            </a:r>
          </a:p>
        </p:txBody>
      </p:sp>
    </p:spTree>
    <p:extLst>
      <p:ext uri="{BB962C8B-B14F-4D97-AF65-F5344CB8AC3E}">
        <p14:creationId xmlns:p14="http://schemas.microsoft.com/office/powerpoint/2010/main" val="33805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10000"/>
          </a:bodyPr>
          <a:lstStyle/>
          <a:p>
            <a:pPr marL="457200" indent="-457200" algn="just"/>
            <a:endParaRPr lang="es-VE" b="1" dirty="0">
              <a:solidFill>
                <a:srgbClr val="C00000"/>
              </a:solidFill>
            </a:endParaRPr>
          </a:p>
          <a:p>
            <a:pPr marL="457200" indent="-457200" algn="just"/>
            <a:r>
              <a:rPr lang="es-VE" b="1" dirty="0">
                <a:solidFill>
                  <a:srgbClr val="C00000"/>
                </a:solidFill>
              </a:rPr>
              <a:t>Este </a:t>
            </a:r>
            <a:r>
              <a:rPr lang="es-VE" b="1" dirty="0" err="1">
                <a:solidFill>
                  <a:srgbClr val="C00000"/>
                </a:solidFill>
              </a:rPr>
              <a:t>metanálisis</a:t>
            </a:r>
            <a:r>
              <a:rPr lang="es-VE" b="1" dirty="0">
                <a:solidFill>
                  <a:srgbClr val="C00000"/>
                </a:solidFill>
              </a:rPr>
              <a:t> no responde la pregunta del ciclo</a:t>
            </a:r>
            <a:r>
              <a:rPr lang="es-VE" dirty="0"/>
              <a:t>, ya que no se evaluaron escenarios </a:t>
            </a:r>
            <a:r>
              <a:rPr lang="es-VE"/>
              <a:t>clínicos específicos.</a:t>
            </a:r>
            <a:endParaRPr lang="es-VE" dirty="0"/>
          </a:p>
          <a:p>
            <a:pPr marL="457200" indent="-457200" algn="just"/>
            <a:r>
              <a:rPr lang="es-ES" dirty="0"/>
              <a:t>Sugerimos incluir estudios que evalúen STENT de nueva generación para evaluar el tronco de la arteria coronaria izquierda. </a:t>
            </a:r>
          </a:p>
          <a:p>
            <a:pPr marL="457200" indent="-457200" algn="just"/>
            <a:r>
              <a:rPr lang="es-ES" dirty="0"/>
              <a:t>Sería conveniente incluir en el análisis estadístico de las comorbilidades de estos pacientes y su comportamiento a lo largo del tiempo.</a:t>
            </a:r>
          </a:p>
          <a:p>
            <a:pPr marL="457200" indent="-457200" algn="just"/>
            <a:r>
              <a:rPr lang="es-ES" dirty="0"/>
              <a:t>Se sugiere la realización de mas ensayos clínicos aleatorizados para evaluar los eventos cardiovasculares mayores en pacientes que fueron a CABG comparándolo a los pacientes que fueron a revascularización de percutánea con </a:t>
            </a:r>
            <a:r>
              <a:rPr lang="es-ES" dirty="0" err="1"/>
              <a:t>Stents</a:t>
            </a:r>
            <a:r>
              <a:rPr lang="es-ES" dirty="0"/>
              <a:t> de nuevas generaciones.</a:t>
            </a:r>
            <a:endParaRPr lang="es-VE" sz="600" dirty="0"/>
          </a:p>
          <a:p>
            <a:pPr marL="457200" indent="-457200" algn="just"/>
            <a:endParaRPr lang="es-VE" dirty="0"/>
          </a:p>
          <a:p>
            <a:pPr marL="457200" indent="-457200" algn="just"/>
            <a:endParaRPr lang="es-VE" dirty="0"/>
          </a:p>
          <a:p>
            <a:pPr marL="457200" indent="-457200" algn="just"/>
            <a:endParaRPr lang="es-VE" sz="1400" dirty="0"/>
          </a:p>
          <a:p>
            <a:endParaRPr lang="es-VE" dirty="0"/>
          </a:p>
        </p:txBody>
      </p:sp>
      <p:sp>
        <p:nvSpPr>
          <p:cNvPr id="3" name="Título 2"/>
          <p:cNvSpPr>
            <a:spLocks noGrp="1"/>
          </p:cNvSpPr>
          <p:nvPr>
            <p:ph type="title"/>
          </p:nvPr>
        </p:nvSpPr>
        <p:spPr/>
        <p:txBody>
          <a:bodyPr/>
          <a:lstStyle/>
          <a:p>
            <a:pPr algn="ctr"/>
            <a:r>
              <a:rPr lang="es-VE" dirty="0"/>
              <a:t>APORTES DE GRUPO</a:t>
            </a:r>
          </a:p>
        </p:txBody>
      </p:sp>
      <p:sp>
        <p:nvSpPr>
          <p:cNvPr id="4" name="Marcador de texto 3"/>
          <p:cNvSpPr>
            <a:spLocks noGrp="1"/>
          </p:cNvSpPr>
          <p:nvPr>
            <p:ph type="body" sz="quarter" idx="13"/>
          </p:nvPr>
        </p:nvSpPr>
        <p:spPr/>
        <p:txBody>
          <a:bodyPr/>
          <a:lstStyle/>
          <a:p>
            <a:endParaRPr lang="es-VE"/>
          </a:p>
        </p:txBody>
      </p:sp>
    </p:spTree>
    <p:extLst>
      <p:ext uri="{BB962C8B-B14F-4D97-AF65-F5344CB8AC3E}">
        <p14:creationId xmlns:p14="http://schemas.microsoft.com/office/powerpoint/2010/main" val="1072257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57164" y="6412675"/>
            <a:ext cx="1083310" cy="369332"/>
          </a:xfrm>
          <a:prstGeom prst="rect">
            <a:avLst/>
          </a:prstGeom>
          <a:noFill/>
        </p:spPr>
        <p:txBody>
          <a:bodyPr wrap="none" rtlCol="0">
            <a:spAutoFit/>
          </a:bodyPr>
          <a:lstStyle/>
          <a:p>
            <a:r>
              <a:rPr lang="es-VE" dirty="0"/>
              <a:t>GRACIAS</a:t>
            </a:r>
          </a:p>
        </p:txBody>
      </p:sp>
      <p:pic>
        <p:nvPicPr>
          <p:cNvPr id="1030" name="Picture 6" descr="Paradise Coche - Como llegar — Paradise Hot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969165" y="5505685"/>
            <a:ext cx="2671309" cy="830997"/>
          </a:xfrm>
          <a:prstGeom prst="rect">
            <a:avLst/>
          </a:prstGeom>
          <a:noFill/>
        </p:spPr>
        <p:txBody>
          <a:bodyPr wrap="none" rtlCol="0">
            <a:spAutoFit/>
          </a:bodyPr>
          <a:lstStyle/>
          <a:p>
            <a:r>
              <a:rPr lang="es-VE" sz="4800" b="1" dirty="0">
                <a:solidFill>
                  <a:schemeClr val="bg1"/>
                </a:solidFill>
              </a:rPr>
              <a:t>GRACIAS</a:t>
            </a:r>
          </a:p>
        </p:txBody>
      </p:sp>
    </p:spTree>
    <p:extLst>
      <p:ext uri="{BB962C8B-B14F-4D97-AF65-F5344CB8AC3E}">
        <p14:creationId xmlns:p14="http://schemas.microsoft.com/office/powerpoint/2010/main" val="417257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3884" y="2644730"/>
            <a:ext cx="10515600" cy="973557"/>
          </a:xfrm>
        </p:spPr>
        <p:txBody>
          <a:bodyPr>
            <a:normAutofit/>
          </a:bodyPr>
          <a:lstStyle/>
          <a:p>
            <a:pPr algn="ctr"/>
            <a:r>
              <a:rPr lang="es-VE" sz="4800" dirty="0"/>
              <a:t>INTRODUCCION</a:t>
            </a:r>
          </a:p>
        </p:txBody>
      </p:sp>
    </p:spTree>
    <p:extLst>
      <p:ext uri="{BB962C8B-B14F-4D97-AF65-F5344CB8AC3E}">
        <p14:creationId xmlns:p14="http://schemas.microsoft.com/office/powerpoint/2010/main" val="295979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dirty="0"/>
          </a:p>
          <a:p>
            <a:pPr algn="just"/>
            <a:r>
              <a:rPr lang="es-ES" dirty="0"/>
              <a:t>Las guías del American </a:t>
            </a:r>
            <a:r>
              <a:rPr lang="es-ES" dirty="0" err="1"/>
              <a:t>College</a:t>
            </a:r>
            <a:r>
              <a:rPr lang="es-ES" dirty="0"/>
              <a:t> of </a:t>
            </a:r>
            <a:r>
              <a:rPr lang="es-ES" dirty="0" err="1"/>
              <a:t>Cardiology</a:t>
            </a:r>
            <a:r>
              <a:rPr lang="es-ES" dirty="0"/>
              <a:t> (ACC) y la </a:t>
            </a:r>
            <a:r>
              <a:rPr lang="es-ES" dirty="0" err="1"/>
              <a:t>European</a:t>
            </a:r>
            <a:r>
              <a:rPr lang="es-ES" dirty="0"/>
              <a:t> </a:t>
            </a:r>
            <a:r>
              <a:rPr lang="es-ES" dirty="0" err="1"/>
              <a:t>Society</a:t>
            </a:r>
            <a:r>
              <a:rPr lang="es-ES" dirty="0"/>
              <a:t> of </a:t>
            </a:r>
            <a:r>
              <a:rPr lang="es-ES" dirty="0" err="1"/>
              <a:t>Cardiology</a:t>
            </a:r>
            <a:r>
              <a:rPr lang="es-ES" dirty="0"/>
              <a:t> (ESC), recomiendan CABG en pacientes con LMCAD estable con anatomía coronaria favorable y mortalidad quirúrgica de baja predicción. </a:t>
            </a:r>
          </a:p>
          <a:p>
            <a:pPr algn="just"/>
            <a:endParaRPr lang="es-ES" dirty="0"/>
          </a:p>
          <a:p>
            <a:pPr algn="just"/>
            <a:r>
              <a:rPr lang="es-ES" dirty="0"/>
              <a:t> Las recomendaciones para ICP varían según la complejidad anatómica (baja, intermedia y alta) de la LMCAD y la complejidad del paciente . </a:t>
            </a:r>
            <a:endParaRPr lang="es-VE" dirty="0"/>
          </a:p>
        </p:txBody>
      </p:sp>
      <p:sp>
        <p:nvSpPr>
          <p:cNvPr id="3" name="Título 2"/>
          <p:cNvSpPr>
            <a:spLocks noGrp="1"/>
          </p:cNvSpPr>
          <p:nvPr>
            <p:ph type="title"/>
          </p:nvPr>
        </p:nvSpPr>
        <p:spPr/>
        <p:txBody>
          <a:bodyPr/>
          <a:lstStyle/>
          <a:p>
            <a:pPr algn="ctr"/>
            <a:r>
              <a:rPr lang="es-VE" dirty="0"/>
              <a:t>INTRODUCCION </a:t>
            </a:r>
          </a:p>
        </p:txBody>
      </p:sp>
      <p:sp>
        <p:nvSpPr>
          <p:cNvPr id="5" name="Marcador de texto 3"/>
          <p:cNvSpPr>
            <a:spLocks noGrp="1"/>
          </p:cNvSpPr>
          <p:nvPr>
            <p:ph type="body" sz="quarter" idx="13"/>
          </p:nvPr>
        </p:nvSpPr>
        <p:spPr>
          <a:xfrm>
            <a:off x="838200" y="6356350"/>
            <a:ext cx="10158046" cy="501650"/>
          </a:xfrm>
        </p:spPr>
        <p:txBody>
          <a:bodyPr/>
          <a:lstStyle/>
          <a:p>
            <a:r>
              <a:rPr lang="es-VE" sz="1400" dirty="0" err="1"/>
              <a:t>Percutaneous</a:t>
            </a:r>
            <a:r>
              <a:rPr lang="es-VE" sz="1400" dirty="0"/>
              <a:t> </a:t>
            </a:r>
            <a:r>
              <a:rPr lang="es-VE" sz="1400" dirty="0" err="1"/>
              <a:t>Intervention</a:t>
            </a:r>
            <a:r>
              <a:rPr lang="es-VE" sz="1400" dirty="0"/>
              <a:t> </a:t>
            </a:r>
            <a:r>
              <a:rPr lang="es-VE" sz="1400" dirty="0" err="1"/>
              <a:t>or</a:t>
            </a:r>
            <a:r>
              <a:rPr lang="es-VE" sz="1400" dirty="0"/>
              <a:t> Bypass </a:t>
            </a:r>
            <a:r>
              <a:rPr lang="es-VE" sz="1400" dirty="0" err="1"/>
              <a:t>GraftforLef</a:t>
            </a:r>
            <a:r>
              <a:rPr lang="es-VE" sz="1400" dirty="0"/>
              <a:t> </a:t>
            </a:r>
            <a:r>
              <a:rPr lang="es-VE" sz="1400" dirty="0" err="1"/>
              <a:t>tMainCoronary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234340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lgn="just"/>
            <a:r>
              <a:rPr lang="es-ES" dirty="0"/>
              <a:t>La preocupación fue el uso de una nueva definición de MI que favorece al brazo de ICP</a:t>
            </a:r>
          </a:p>
          <a:p>
            <a:pPr marL="0" indent="0" algn="just">
              <a:buNone/>
            </a:pPr>
            <a:endParaRPr lang="es-ES" dirty="0"/>
          </a:p>
          <a:p>
            <a:pPr algn="just"/>
            <a:r>
              <a:rPr lang="es-ES" dirty="0"/>
              <a:t>La Asociación Europea de Cirugía </a:t>
            </a:r>
            <a:r>
              <a:rPr lang="es-ES" dirty="0" err="1"/>
              <a:t>Cardio</a:t>
            </a:r>
            <a:r>
              <a:rPr lang="es-ES" dirty="0"/>
              <a:t>-Torácica (EACTS)  respaldan el uso de </a:t>
            </a:r>
            <a:r>
              <a:rPr lang="es-ES" dirty="0" err="1"/>
              <a:t>stents</a:t>
            </a:r>
            <a:r>
              <a:rPr lang="es-ES" dirty="0"/>
              <a:t> coronarios en muchos pacientes con LMCAD.</a:t>
            </a:r>
          </a:p>
          <a:p>
            <a:pPr algn="just"/>
            <a:endParaRPr lang="es-ES" dirty="0"/>
          </a:p>
          <a:p>
            <a:pPr algn="just"/>
            <a:r>
              <a:rPr lang="es-ES" dirty="0"/>
              <a:t>6 ensayos clínicos realizados anteriormente también han demostrado resultados contradictorios con respecto al manejo de LMCAD</a:t>
            </a:r>
          </a:p>
        </p:txBody>
      </p:sp>
      <p:sp>
        <p:nvSpPr>
          <p:cNvPr id="3" name="Título 2"/>
          <p:cNvSpPr>
            <a:spLocks noGrp="1"/>
          </p:cNvSpPr>
          <p:nvPr>
            <p:ph type="title"/>
          </p:nvPr>
        </p:nvSpPr>
        <p:spPr/>
        <p:txBody>
          <a:bodyPr/>
          <a:lstStyle/>
          <a:p>
            <a:pPr algn="ctr"/>
            <a:r>
              <a:rPr lang="es-VE" dirty="0"/>
              <a:t>INTRODUCCION </a:t>
            </a:r>
          </a:p>
        </p:txBody>
      </p:sp>
      <p:sp>
        <p:nvSpPr>
          <p:cNvPr id="5" name="Marcador de texto 3"/>
          <p:cNvSpPr>
            <a:spLocks noGrp="1"/>
          </p:cNvSpPr>
          <p:nvPr>
            <p:ph type="body" sz="quarter" idx="13"/>
          </p:nvPr>
        </p:nvSpPr>
        <p:spPr>
          <a:xfrm>
            <a:off x="838200" y="6356350"/>
            <a:ext cx="10515600" cy="501650"/>
          </a:xfrm>
        </p:spPr>
        <p:txBody>
          <a:bodyPr/>
          <a:lstStyle/>
          <a:p>
            <a:r>
              <a:rPr lang="es-VE" sz="1400" dirty="0" err="1"/>
              <a:t>Percutaneous</a:t>
            </a:r>
            <a:r>
              <a:rPr lang="es-VE" sz="1400" dirty="0"/>
              <a:t> </a:t>
            </a:r>
            <a:r>
              <a:rPr lang="es-VE" sz="1400" dirty="0" err="1"/>
              <a:t>Intervention</a:t>
            </a:r>
            <a:r>
              <a:rPr lang="es-VE" sz="1400" dirty="0"/>
              <a:t> </a:t>
            </a:r>
            <a:r>
              <a:rPr lang="es-VE" sz="1400" dirty="0" err="1"/>
              <a:t>or</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spTree>
    <p:extLst>
      <p:ext uri="{BB962C8B-B14F-4D97-AF65-F5344CB8AC3E}">
        <p14:creationId xmlns:p14="http://schemas.microsoft.com/office/powerpoint/2010/main" val="75965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3884" y="2644730"/>
            <a:ext cx="10515600" cy="973557"/>
          </a:xfrm>
        </p:spPr>
        <p:txBody>
          <a:bodyPr>
            <a:normAutofit/>
          </a:bodyPr>
          <a:lstStyle/>
          <a:p>
            <a:pPr algn="ctr"/>
            <a:r>
              <a:rPr lang="es-VE" sz="4800" dirty="0"/>
              <a:t>METODOLOGIA</a:t>
            </a:r>
          </a:p>
        </p:txBody>
      </p:sp>
    </p:spTree>
    <p:extLst>
      <p:ext uri="{BB962C8B-B14F-4D97-AF65-F5344CB8AC3E}">
        <p14:creationId xmlns:p14="http://schemas.microsoft.com/office/powerpoint/2010/main" val="300149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VE" dirty="0"/>
              <a:t>METODOLOGIA (Selección de estudios)</a:t>
            </a:r>
          </a:p>
        </p:txBody>
      </p:sp>
      <p:sp>
        <p:nvSpPr>
          <p:cNvPr id="5" name="3 Rectángulo"/>
          <p:cNvSpPr>
            <a:spLocks noGrp="1"/>
          </p:cNvSpPr>
          <p:nvPr>
            <p:ph idx="1"/>
          </p:nvPr>
        </p:nvSpPr>
        <p:spPr>
          <a:prstGeom prst="rect">
            <a:avLst/>
          </a:prstGeom>
        </p:spPr>
        <p:txBody>
          <a:bodyPr wrap="square">
            <a:spAutoFit/>
          </a:bodyPr>
          <a:lstStyle/>
          <a:p>
            <a:pPr algn="ctr"/>
            <a:r>
              <a:rPr lang="es-ES" sz="2400" b="1" dirty="0"/>
              <a:t>PRISMA: </a:t>
            </a:r>
            <a:r>
              <a:rPr lang="es-ES" b="1" i="1" dirty="0"/>
              <a:t>(</a:t>
            </a:r>
            <a:r>
              <a:rPr lang="es-VE" b="1" i="1" dirty="0" err="1"/>
              <a:t>Preferred</a:t>
            </a:r>
            <a:r>
              <a:rPr lang="es-VE" b="1" i="1" dirty="0"/>
              <a:t> </a:t>
            </a:r>
            <a:r>
              <a:rPr lang="es-VE" b="1" i="1" dirty="0" err="1"/>
              <a:t>Reporting</a:t>
            </a:r>
            <a:r>
              <a:rPr lang="es-VE" b="1" i="1" dirty="0"/>
              <a:t> </a:t>
            </a:r>
            <a:r>
              <a:rPr lang="es-VE" b="1" i="1" dirty="0" err="1"/>
              <a:t>Items</a:t>
            </a:r>
            <a:r>
              <a:rPr lang="es-VE" b="1" i="1" dirty="0"/>
              <a:t> </a:t>
            </a:r>
            <a:r>
              <a:rPr lang="es-VE" b="1" i="1" dirty="0" err="1"/>
              <a:t>for</a:t>
            </a:r>
            <a:r>
              <a:rPr lang="es-VE" b="1" i="1" dirty="0"/>
              <a:t> </a:t>
            </a:r>
            <a:r>
              <a:rPr lang="es-VE" b="1" i="1" dirty="0" err="1"/>
              <a:t>Systematic</a:t>
            </a:r>
            <a:r>
              <a:rPr lang="es-VE" b="1" i="1" dirty="0"/>
              <a:t> </a:t>
            </a:r>
            <a:r>
              <a:rPr lang="es-VE" b="1" i="1" dirty="0" err="1"/>
              <a:t>Reviews</a:t>
            </a:r>
            <a:r>
              <a:rPr lang="es-VE" b="1" i="1" dirty="0"/>
              <a:t> and </a:t>
            </a:r>
            <a:r>
              <a:rPr lang="es-VE" b="1" i="1" dirty="0" err="1"/>
              <a:t>Metaanálisis</a:t>
            </a:r>
            <a:r>
              <a:rPr lang="es-VE" b="1" i="1" dirty="0"/>
              <a:t> </a:t>
            </a:r>
            <a:r>
              <a:rPr lang="es-ES" dirty="0"/>
              <a:t>) </a:t>
            </a:r>
            <a:endParaRPr lang="es-VE" dirty="0"/>
          </a:p>
        </p:txBody>
      </p:sp>
      <p:pic>
        <p:nvPicPr>
          <p:cNvPr id="6" name="Picture 2" descr="PubMed, a free search engine | European Scientific Research and Publication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680" y="2858945"/>
            <a:ext cx="1813620" cy="7599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 mejor de la Biblioteca Cochrane: revisión de 2019 | Cochrane Iberoamér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7912" y="4094296"/>
            <a:ext cx="2793810" cy="2062281"/>
          </a:xfrm>
          <a:prstGeom prst="rect">
            <a:avLst/>
          </a:prstGeom>
          <a:noFill/>
          <a:extLst>
            <a:ext uri="{909E8E84-426E-40DD-AFC4-6F175D3DCCD1}">
              <a14:hiddenFill xmlns:a14="http://schemas.microsoft.com/office/drawing/2010/main">
                <a:solidFill>
                  <a:srgbClr val="FFFFFF"/>
                </a:solidFill>
              </a14:hiddenFill>
            </a:ext>
          </a:extLst>
        </p:spPr>
      </p:pic>
      <p:sp>
        <p:nvSpPr>
          <p:cNvPr id="9" name="5 Flecha derecha"/>
          <p:cNvSpPr/>
          <p:nvPr/>
        </p:nvSpPr>
        <p:spPr>
          <a:xfrm>
            <a:off x="7346494" y="3946864"/>
            <a:ext cx="1008994"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VE"/>
          </a:p>
        </p:txBody>
      </p:sp>
      <p:sp>
        <p:nvSpPr>
          <p:cNvPr id="10" name="1 Rectángulo"/>
          <p:cNvSpPr/>
          <p:nvPr/>
        </p:nvSpPr>
        <p:spPr>
          <a:xfrm>
            <a:off x="8898867" y="3327354"/>
            <a:ext cx="2922565" cy="17980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VE" sz="2400" dirty="0"/>
              <a:t>15 de abril de 2020 </a:t>
            </a:r>
            <a:endParaRPr lang="es-VE" sz="2400" b="1" spc="600" dirty="0"/>
          </a:p>
        </p:txBody>
      </p:sp>
      <p:sp>
        <p:nvSpPr>
          <p:cNvPr id="11" name="Marcador de texto 3"/>
          <p:cNvSpPr>
            <a:spLocks noGrp="1"/>
          </p:cNvSpPr>
          <p:nvPr>
            <p:ph type="body" sz="quarter" idx="13"/>
          </p:nvPr>
        </p:nvSpPr>
        <p:spPr>
          <a:xfrm>
            <a:off x="838200" y="6260310"/>
            <a:ext cx="10515600" cy="367443"/>
          </a:xfrm>
        </p:spPr>
        <p:txBody>
          <a:bodyPr/>
          <a:lstStyle/>
          <a:p>
            <a:r>
              <a:rPr lang="es-VE" sz="1400" dirty="0" err="1"/>
              <a:t>Percutaneous</a:t>
            </a:r>
            <a:r>
              <a:rPr lang="es-VE" sz="1400" dirty="0"/>
              <a:t> </a:t>
            </a:r>
            <a:r>
              <a:rPr lang="es-VE" sz="1400" dirty="0" err="1"/>
              <a:t>Interventionor</a:t>
            </a:r>
            <a:r>
              <a:rPr lang="es-VE" sz="1400" dirty="0"/>
              <a:t> Bypass </a:t>
            </a:r>
            <a:r>
              <a:rPr lang="es-VE" sz="1400" dirty="0" err="1"/>
              <a:t>Graftfor</a:t>
            </a:r>
            <a:r>
              <a:rPr lang="es-VE" sz="1400" dirty="0"/>
              <a:t> </a:t>
            </a:r>
            <a:r>
              <a:rPr lang="es-VE" sz="1400" dirty="0" err="1"/>
              <a:t>Left</a:t>
            </a:r>
            <a:r>
              <a:rPr lang="es-VE" sz="1400" dirty="0"/>
              <a:t> </a:t>
            </a:r>
            <a:r>
              <a:rPr lang="es-VE" sz="1400" dirty="0" err="1"/>
              <a:t>Main</a:t>
            </a:r>
            <a:r>
              <a:rPr lang="es-VE" sz="1400" dirty="0"/>
              <a:t> </a:t>
            </a:r>
            <a:r>
              <a:rPr lang="es-VE" sz="1400" dirty="0" err="1"/>
              <a:t>Coronary</a:t>
            </a:r>
            <a:r>
              <a:rPr lang="es-VE" sz="1400" dirty="0"/>
              <a:t> </a:t>
            </a:r>
            <a:r>
              <a:rPr lang="es-VE" sz="1400" dirty="0" err="1"/>
              <a:t>Artery</a:t>
            </a:r>
            <a:r>
              <a:rPr lang="es-VE" sz="1400" dirty="0"/>
              <a:t> </a:t>
            </a:r>
            <a:r>
              <a:rPr lang="es-VE" sz="1400" dirty="0" err="1"/>
              <a:t>Disease</a:t>
            </a:r>
            <a:r>
              <a:rPr lang="es-VE" sz="1400" dirty="0"/>
              <a:t>? A </a:t>
            </a:r>
            <a:r>
              <a:rPr lang="es-VE" sz="1400" dirty="0" err="1"/>
              <a:t>Systematic</a:t>
            </a:r>
            <a:r>
              <a:rPr lang="es-VE" sz="1400" dirty="0"/>
              <a:t> </a:t>
            </a:r>
            <a:r>
              <a:rPr lang="es-VE" sz="1400" dirty="0" err="1"/>
              <a:t>Review</a:t>
            </a:r>
            <a:r>
              <a:rPr lang="es-VE" sz="1400" dirty="0"/>
              <a:t> and Meta-</a:t>
            </a:r>
            <a:r>
              <a:rPr lang="es-VE" sz="1400" dirty="0" err="1"/>
              <a:t>Analysis</a:t>
            </a:r>
            <a:r>
              <a:rPr lang="es-VE" sz="1400" dirty="0"/>
              <a:t> </a:t>
            </a:r>
            <a:r>
              <a:rPr lang="es-VE" sz="1400" dirty="0" err="1"/>
              <a:t>Waqas</a:t>
            </a:r>
            <a:r>
              <a:rPr lang="es-VE" sz="1400" dirty="0"/>
              <a:t> U  ; </a:t>
            </a:r>
            <a:r>
              <a:rPr lang="es-VE" sz="1400" dirty="0" err="1"/>
              <a:t>Sattar</a:t>
            </a:r>
            <a:r>
              <a:rPr lang="es-VE" sz="1400" dirty="0"/>
              <a:t> Y</a:t>
            </a:r>
          </a:p>
        </p:txBody>
      </p:sp>
      <p:pic>
        <p:nvPicPr>
          <p:cNvPr id="1026" name="Picture 2" descr="Medline Log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980" y="2401429"/>
            <a:ext cx="2275053" cy="2012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vid - LibraryFor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186" y="2746307"/>
            <a:ext cx="2378383" cy="9719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BASE-Elsevier: Nuevo recurso electrónico en prueba – USALbioméd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2973" y="406956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3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Modelo de diapositivas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de diapositivas 1" id="{157469C3-DA1A-460C-95E1-3E45BE937C9C}" vid="{98759C79-559C-4726-9A7A-B7D001E1B3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Modelo de diapositivas 1</Template>
  <TotalTime>12825</TotalTime>
  <Words>2734</Words>
  <Application>Microsoft Office PowerPoint</Application>
  <PresentationFormat>Panorámica</PresentationFormat>
  <Paragraphs>277</Paragraphs>
  <Slides>44</Slides>
  <Notes>34</Notes>
  <HiddenSlides>1</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44</vt:i4>
      </vt:variant>
    </vt:vector>
  </HeadingPairs>
  <TitlesOfParts>
    <vt:vector size="53" baseType="lpstr">
      <vt:lpstr>Yu Gothic UI Semibold</vt:lpstr>
      <vt:lpstr>Arial</vt:lpstr>
      <vt:lpstr>Calibri</vt:lpstr>
      <vt:lpstr>Calibri Light</vt:lpstr>
      <vt:lpstr>inherit</vt:lpstr>
      <vt:lpstr>Times New Roman</vt:lpstr>
      <vt:lpstr>Titillium Web</vt:lpstr>
      <vt:lpstr>Wingdings</vt:lpstr>
      <vt:lpstr>Modelo de diapositivas 1</vt:lpstr>
      <vt:lpstr>EVIDENCIA CIENTIFICA</vt:lpstr>
      <vt:lpstr>INTERROGANTE CICLO</vt:lpstr>
      <vt:lpstr>Presentación de PowerPoint</vt:lpstr>
      <vt:lpstr>ARTICULO</vt:lpstr>
      <vt:lpstr>INTRODUCCION</vt:lpstr>
      <vt:lpstr>INTRODUCCION </vt:lpstr>
      <vt:lpstr>INTRODUCCION </vt:lpstr>
      <vt:lpstr>METODOLOGIA</vt:lpstr>
      <vt:lpstr>METODOLOGIA (Selección de estudios)</vt:lpstr>
      <vt:lpstr>METODOLOGIA </vt:lpstr>
      <vt:lpstr>METODOLOGIA </vt:lpstr>
      <vt:lpstr>METODOLOGIA (Extracción de Datos)</vt:lpstr>
      <vt:lpstr>METODOLOGIA (Extracción de Datos) </vt:lpstr>
      <vt:lpstr>METODOLOGIA (Extracción de Datos)</vt:lpstr>
      <vt:lpstr>RESULTADOS</vt:lpstr>
      <vt:lpstr>METODOLOGIA</vt:lpstr>
      <vt:lpstr> Metodología (Búsqueda Resultados) </vt:lpstr>
      <vt:lpstr>METODOLOGIA</vt:lpstr>
      <vt:lpstr>RESULTADOS</vt:lpstr>
      <vt:lpstr>RESULTADOS</vt:lpstr>
      <vt:lpstr>Presentación de PowerPoint</vt:lpstr>
      <vt:lpstr>RESULTADOS</vt:lpstr>
      <vt:lpstr>RESULTADOS</vt:lpstr>
      <vt:lpstr>Presentación de PowerPoint</vt:lpstr>
      <vt:lpstr>RESULTADOS</vt:lpstr>
      <vt:lpstr>RESULTADOS</vt:lpstr>
      <vt:lpstr>RESULTADOS</vt:lpstr>
      <vt:lpstr>RESULTADOS</vt:lpstr>
      <vt:lpstr>RESULTADOS</vt:lpstr>
      <vt:lpstr>DISCUSION</vt:lpstr>
      <vt:lpstr>DISCUSION</vt:lpstr>
      <vt:lpstr>DISCUSION</vt:lpstr>
      <vt:lpstr>LIMITACIONES DEL ESTUDIO </vt:lpstr>
      <vt:lpstr>LIMITACIONES DEL ESTUDIO </vt:lpstr>
      <vt:lpstr>CONCLUSION</vt:lpstr>
      <vt:lpstr>CONCLUSION</vt:lpstr>
      <vt:lpstr>Presentación de PowerPoint</vt:lpstr>
      <vt:lpstr>Presentación de PowerPoint</vt:lpstr>
      <vt:lpstr>Presentación de PowerPoint</vt:lpstr>
      <vt:lpstr>Presentación de PowerPoint</vt:lpstr>
      <vt:lpstr>Presentación de PowerPoint</vt:lpstr>
      <vt:lpstr>APORTES DE GRUPO</vt:lpstr>
      <vt:lpstr>APORTES DE GRUPO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Taquicardia ventricular</dc:title>
  <dc:creator>Luis Gutierrez</dc:creator>
  <cp:lastModifiedBy>UsuarioPC</cp:lastModifiedBy>
  <cp:revision>316</cp:revision>
  <dcterms:created xsi:type="dcterms:W3CDTF">2020-02-09T23:47:55Z</dcterms:created>
  <dcterms:modified xsi:type="dcterms:W3CDTF">2021-11-10T14:17:36Z</dcterms:modified>
</cp:coreProperties>
</file>