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56" r:id="rId2"/>
    <p:sldId id="361" r:id="rId3"/>
    <p:sldId id="362" r:id="rId4"/>
    <p:sldId id="369" r:id="rId5"/>
    <p:sldId id="363" r:id="rId6"/>
    <p:sldId id="370" r:id="rId7"/>
    <p:sldId id="371" r:id="rId8"/>
    <p:sldId id="372" r:id="rId9"/>
    <p:sldId id="386" r:id="rId10"/>
    <p:sldId id="388" r:id="rId11"/>
    <p:sldId id="376" r:id="rId12"/>
    <p:sldId id="373" r:id="rId13"/>
    <p:sldId id="368" r:id="rId14"/>
    <p:sldId id="365" r:id="rId15"/>
    <p:sldId id="394" r:id="rId16"/>
    <p:sldId id="377" r:id="rId17"/>
    <p:sldId id="378" r:id="rId18"/>
    <p:sldId id="379" r:id="rId19"/>
    <p:sldId id="367" r:id="rId20"/>
    <p:sldId id="391" r:id="rId21"/>
    <p:sldId id="276" r:id="rId22"/>
    <p:sldId id="382" r:id="rId23"/>
    <p:sldId id="383" r:id="rId24"/>
    <p:sldId id="384" r:id="rId25"/>
    <p:sldId id="381" r:id="rId26"/>
    <p:sldId id="393" r:id="rId27"/>
    <p:sldId id="38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47" autoAdjust="0"/>
    <p:restoredTop sz="81658" autoAdjust="0"/>
  </p:normalViewPr>
  <p:slideViewPr>
    <p:cSldViewPr snapToGrid="0">
      <p:cViewPr varScale="1">
        <p:scale>
          <a:sx n="76" d="100"/>
          <a:sy n="76" d="100"/>
        </p:scale>
        <p:origin x="390" y="5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image" Target="../media/image3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image" Target="../media/image33.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E993BD-0596-45E7-9F6D-F8C2C0F8F358}" type="doc">
      <dgm:prSet loTypeId="urn:microsoft.com/office/officeart/2005/8/layout/vList3" loCatId="list" qsTypeId="urn:microsoft.com/office/officeart/2005/8/quickstyle/simple5" qsCatId="simple" csTypeId="urn:microsoft.com/office/officeart/2005/8/colors/accent0_2" csCatId="mainScheme" phldr="1"/>
      <dgm:spPr/>
    </dgm:pt>
    <dgm:pt modelId="{10F69B68-ECB0-4629-8A4D-42F55F4BC4F5}">
      <dgm:prSet phldrT="[Texto]"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just"/>
          <a:r>
            <a:rPr lang="es-VE" sz="1800" b="1" dirty="0" smtClean="0">
              <a:latin typeface="Cambria" panose="02040503050406030204" pitchFamily="18" charset="0"/>
            </a:rPr>
            <a:t>En el estudio DANISH aunque los resultados no fueron favorables para la reducción de muerte por cualquier causas, si hubo una reducción significativa en el riesgo de muerte súbita en el grupo de pacientes con cardiopatía dilatada no isquémica con </a:t>
          </a:r>
          <a:r>
            <a:rPr lang="es-VE" sz="1800" b="1" dirty="0" smtClean="0">
              <a:latin typeface="Cambria" panose="02040503050406030204" pitchFamily="18" charset="0"/>
            </a:rPr>
            <a:t>DAI, </a:t>
          </a:r>
          <a:r>
            <a:rPr lang="es-VE" sz="1800" b="1" dirty="0" smtClean="0">
              <a:latin typeface="Cambria" panose="02040503050406030204" pitchFamily="18" charset="0"/>
            </a:rPr>
            <a:t>sin embargo aunque  recibían TMO solo el 6% recibía tratamiento antiarrítmico con amiodarona y no fueron comparados los grupos entre si, por lo que responde de forma incompleta la pregunta del ciclo.</a:t>
          </a:r>
          <a:endParaRPr lang="es-VE" sz="1800" b="1" dirty="0">
            <a:latin typeface="Cambria" panose="02040503050406030204" pitchFamily="18" charset="0"/>
          </a:endParaRPr>
        </a:p>
      </dgm:t>
    </dgm:pt>
    <dgm:pt modelId="{7B87618C-05CE-474F-A9B9-57C44E131AAA}" type="parTrans" cxnId="{6E1FFA77-72EF-42C1-93E7-C4E270AD6CCA}">
      <dgm:prSet/>
      <dgm:spPr/>
      <dgm:t>
        <a:bodyPr/>
        <a:lstStyle/>
        <a:p>
          <a:endParaRPr lang="es-VE"/>
        </a:p>
      </dgm:t>
    </dgm:pt>
    <dgm:pt modelId="{0F768B6A-2B0C-4880-95D3-8447B61E60FE}" type="sibTrans" cxnId="{6E1FFA77-72EF-42C1-93E7-C4E270AD6CCA}">
      <dgm:prSet/>
      <dgm:spPr/>
      <dgm:t>
        <a:bodyPr/>
        <a:lstStyle/>
        <a:p>
          <a:endParaRPr lang="es-VE"/>
        </a:p>
      </dgm:t>
    </dgm:pt>
    <dgm:pt modelId="{4CF28866-4E55-4E38-962D-05355B8F01EB}">
      <dgm:prSet phldrT="[Texto]"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just"/>
          <a:r>
            <a:rPr lang="es-VE" sz="1800" b="1" dirty="0" smtClean="0">
              <a:latin typeface="Cambria" panose="02040503050406030204" pitchFamily="18" charset="0"/>
            </a:rPr>
            <a:t>Hubo disminución considerable en el numero de pacientes en cada grupo, durante el periodo de seguimiento del estudio, sin aclarar el destino de  estos, lo que puede restar peso a las conclusiones finales.  </a:t>
          </a:r>
          <a:endParaRPr lang="es-VE" sz="1800" b="1" dirty="0">
            <a:latin typeface="Cambria" panose="02040503050406030204" pitchFamily="18" charset="0"/>
          </a:endParaRPr>
        </a:p>
      </dgm:t>
    </dgm:pt>
    <dgm:pt modelId="{F2FA332E-3B05-4820-8EB9-C5E7A7A1E4B3}" type="parTrans" cxnId="{A6A4E473-8D11-496F-B5D0-DB81A7E025B4}">
      <dgm:prSet/>
      <dgm:spPr/>
      <dgm:t>
        <a:bodyPr/>
        <a:lstStyle/>
        <a:p>
          <a:endParaRPr lang="es-VE"/>
        </a:p>
      </dgm:t>
    </dgm:pt>
    <dgm:pt modelId="{3D2BFFD6-351B-4983-8121-AA3BBCA84AF8}" type="sibTrans" cxnId="{A6A4E473-8D11-496F-B5D0-DB81A7E025B4}">
      <dgm:prSet/>
      <dgm:spPr/>
      <dgm:t>
        <a:bodyPr/>
        <a:lstStyle/>
        <a:p>
          <a:endParaRPr lang="es-VE"/>
        </a:p>
      </dgm:t>
    </dgm:pt>
    <dgm:pt modelId="{874E985B-99CF-45CF-AF46-E90739B7D575}">
      <dgm:prSet custT="1"/>
      <dgm:spPr/>
      <dgm:t>
        <a:bodyPr/>
        <a:lstStyle/>
        <a:p>
          <a:pPr algn="just"/>
          <a:r>
            <a:rPr lang="es-VE" sz="1800" b="1" dirty="0" smtClean="0">
              <a:latin typeface="Cambria" panose="02040503050406030204" pitchFamily="18" charset="0"/>
            </a:rPr>
            <a:t>En el protocolo del estudio y en las definiciones de eventos no se estableció una distinción </a:t>
          </a:r>
          <a:r>
            <a:rPr lang="es-VE" sz="1800" b="1" dirty="0" smtClean="0">
              <a:latin typeface="Cambria" panose="02040503050406030204" pitchFamily="18" charset="0"/>
            </a:rPr>
            <a:t>clara </a:t>
          </a:r>
          <a:r>
            <a:rPr lang="es-VE" sz="1800" b="1" dirty="0" smtClean="0">
              <a:latin typeface="Cambria" panose="02040503050406030204" pitchFamily="18" charset="0"/>
            </a:rPr>
            <a:t>entre la muerte súbita cardíaca y la muerte súbita vascular, por lo cual creemos que le resta valor a los resultados aportados. </a:t>
          </a:r>
          <a:endParaRPr lang="es-VE" sz="1800" b="1" dirty="0">
            <a:latin typeface="Cambria" panose="02040503050406030204" pitchFamily="18" charset="0"/>
          </a:endParaRPr>
        </a:p>
      </dgm:t>
    </dgm:pt>
    <dgm:pt modelId="{37A8C28C-12EB-4854-A44F-9B8D40A06CD2}" type="parTrans" cxnId="{5980181A-21BF-4AF3-A13F-80D90BAE62EB}">
      <dgm:prSet/>
      <dgm:spPr/>
      <dgm:t>
        <a:bodyPr/>
        <a:lstStyle/>
        <a:p>
          <a:endParaRPr lang="es-VE"/>
        </a:p>
      </dgm:t>
    </dgm:pt>
    <dgm:pt modelId="{747FBD0A-4DCD-4309-9922-6FF4E41D8DB2}" type="sibTrans" cxnId="{5980181A-21BF-4AF3-A13F-80D90BAE62EB}">
      <dgm:prSet/>
      <dgm:spPr/>
      <dgm:t>
        <a:bodyPr/>
        <a:lstStyle/>
        <a:p>
          <a:endParaRPr lang="es-VE"/>
        </a:p>
      </dgm:t>
    </dgm:pt>
    <dgm:pt modelId="{690551E6-C58A-4232-96F3-9B18A4845EDC}" type="pres">
      <dgm:prSet presAssocID="{8EE993BD-0596-45E7-9F6D-F8C2C0F8F358}" presName="linearFlow" presStyleCnt="0">
        <dgm:presLayoutVars>
          <dgm:dir/>
          <dgm:resizeHandles val="exact"/>
        </dgm:presLayoutVars>
      </dgm:prSet>
      <dgm:spPr/>
    </dgm:pt>
    <dgm:pt modelId="{8C726033-8D1D-4CDA-BD9E-FE6C99394C09}" type="pres">
      <dgm:prSet presAssocID="{10F69B68-ECB0-4629-8A4D-42F55F4BC4F5}" presName="composite" presStyleCnt="0"/>
      <dgm:spPr/>
    </dgm:pt>
    <dgm:pt modelId="{ECABC786-7D35-42D3-A8D1-67A982451C75}" type="pres">
      <dgm:prSet presAssocID="{10F69B68-ECB0-4629-8A4D-42F55F4BC4F5}"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dgm:spPr>
      <dgm:t>
        <a:bodyPr/>
        <a:lstStyle/>
        <a:p>
          <a:endParaRPr lang="es-VE"/>
        </a:p>
      </dgm:t>
    </dgm:pt>
    <dgm:pt modelId="{89109720-3DD9-40F9-BB7F-4911146F2B42}" type="pres">
      <dgm:prSet presAssocID="{10F69B68-ECB0-4629-8A4D-42F55F4BC4F5}" presName="txShp" presStyleLbl="node1" presStyleIdx="0" presStyleCnt="3" custScaleX="100418" custScaleY="129014">
        <dgm:presLayoutVars>
          <dgm:bulletEnabled val="1"/>
        </dgm:presLayoutVars>
      </dgm:prSet>
      <dgm:spPr/>
      <dgm:t>
        <a:bodyPr/>
        <a:lstStyle/>
        <a:p>
          <a:endParaRPr lang="es-VE"/>
        </a:p>
      </dgm:t>
    </dgm:pt>
    <dgm:pt modelId="{044D3EE3-E817-440F-9347-FEB031B4A947}" type="pres">
      <dgm:prSet presAssocID="{0F768B6A-2B0C-4880-95D3-8447B61E60FE}" presName="spacing" presStyleCnt="0"/>
      <dgm:spPr/>
    </dgm:pt>
    <dgm:pt modelId="{645E44E9-988A-4A0B-A451-2CB080147786}" type="pres">
      <dgm:prSet presAssocID="{874E985B-99CF-45CF-AF46-E90739B7D575}" presName="composite" presStyleCnt="0"/>
      <dgm:spPr/>
    </dgm:pt>
    <dgm:pt modelId="{04210CA8-D0E4-40C1-ADAB-8D12DB944B59}" type="pres">
      <dgm:prSet presAssocID="{874E985B-99CF-45CF-AF46-E90739B7D575}"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A2B8E771-68FC-43C2-82BC-C8BED342508C}" type="pres">
      <dgm:prSet presAssocID="{874E985B-99CF-45CF-AF46-E90739B7D575}" presName="txShp" presStyleLbl="node1" presStyleIdx="1" presStyleCnt="3">
        <dgm:presLayoutVars>
          <dgm:bulletEnabled val="1"/>
        </dgm:presLayoutVars>
      </dgm:prSet>
      <dgm:spPr/>
      <dgm:t>
        <a:bodyPr/>
        <a:lstStyle/>
        <a:p>
          <a:endParaRPr lang="es-VE"/>
        </a:p>
      </dgm:t>
    </dgm:pt>
    <dgm:pt modelId="{2EA0AF64-0D3A-41C1-80E1-EAAEACF1C545}" type="pres">
      <dgm:prSet presAssocID="{747FBD0A-4DCD-4309-9922-6FF4E41D8DB2}" presName="spacing" presStyleCnt="0"/>
      <dgm:spPr/>
    </dgm:pt>
    <dgm:pt modelId="{1B603F15-1A41-4450-98B3-43536073CDA0}" type="pres">
      <dgm:prSet presAssocID="{4CF28866-4E55-4E38-962D-05355B8F01EB}" presName="composite" presStyleCnt="0"/>
      <dgm:spPr/>
    </dgm:pt>
    <dgm:pt modelId="{EA1E35F8-B1C8-415A-BC94-0E67FA8681F8}" type="pres">
      <dgm:prSet presAssocID="{4CF28866-4E55-4E38-962D-05355B8F01EB}"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7000" r="-37000"/>
          </a:stretch>
        </a:blipFill>
      </dgm:spPr>
    </dgm:pt>
    <dgm:pt modelId="{9AC7BE19-3E8A-466A-908D-05FC2291A3DB}" type="pres">
      <dgm:prSet presAssocID="{4CF28866-4E55-4E38-962D-05355B8F01EB}" presName="txShp" presStyleLbl="node1" presStyleIdx="2" presStyleCnt="3">
        <dgm:presLayoutVars>
          <dgm:bulletEnabled val="1"/>
        </dgm:presLayoutVars>
      </dgm:prSet>
      <dgm:spPr/>
      <dgm:t>
        <a:bodyPr/>
        <a:lstStyle/>
        <a:p>
          <a:endParaRPr lang="es-VE"/>
        </a:p>
      </dgm:t>
    </dgm:pt>
  </dgm:ptLst>
  <dgm:cxnLst>
    <dgm:cxn modelId="{B234B740-AD44-4DF4-89AA-C4C79F5DEC56}" type="presOf" srcId="{874E985B-99CF-45CF-AF46-E90739B7D575}" destId="{A2B8E771-68FC-43C2-82BC-C8BED342508C}" srcOrd="0" destOrd="0" presId="urn:microsoft.com/office/officeart/2005/8/layout/vList3"/>
    <dgm:cxn modelId="{5980181A-21BF-4AF3-A13F-80D90BAE62EB}" srcId="{8EE993BD-0596-45E7-9F6D-F8C2C0F8F358}" destId="{874E985B-99CF-45CF-AF46-E90739B7D575}" srcOrd="1" destOrd="0" parTransId="{37A8C28C-12EB-4854-A44F-9B8D40A06CD2}" sibTransId="{747FBD0A-4DCD-4309-9922-6FF4E41D8DB2}"/>
    <dgm:cxn modelId="{A6A4E473-8D11-496F-B5D0-DB81A7E025B4}" srcId="{8EE993BD-0596-45E7-9F6D-F8C2C0F8F358}" destId="{4CF28866-4E55-4E38-962D-05355B8F01EB}" srcOrd="2" destOrd="0" parTransId="{F2FA332E-3B05-4820-8EB9-C5E7A7A1E4B3}" sibTransId="{3D2BFFD6-351B-4983-8121-AA3BBCA84AF8}"/>
    <dgm:cxn modelId="{6E1FFA77-72EF-42C1-93E7-C4E270AD6CCA}" srcId="{8EE993BD-0596-45E7-9F6D-F8C2C0F8F358}" destId="{10F69B68-ECB0-4629-8A4D-42F55F4BC4F5}" srcOrd="0" destOrd="0" parTransId="{7B87618C-05CE-474F-A9B9-57C44E131AAA}" sibTransId="{0F768B6A-2B0C-4880-95D3-8447B61E60FE}"/>
    <dgm:cxn modelId="{9338B269-E3E8-4366-9615-4B1552B354BB}" type="presOf" srcId="{4CF28866-4E55-4E38-962D-05355B8F01EB}" destId="{9AC7BE19-3E8A-466A-908D-05FC2291A3DB}" srcOrd="0" destOrd="0" presId="urn:microsoft.com/office/officeart/2005/8/layout/vList3"/>
    <dgm:cxn modelId="{B7688053-B876-49EB-A5C0-E814CB69AA39}" type="presOf" srcId="{8EE993BD-0596-45E7-9F6D-F8C2C0F8F358}" destId="{690551E6-C58A-4232-96F3-9B18A4845EDC}" srcOrd="0" destOrd="0" presId="urn:microsoft.com/office/officeart/2005/8/layout/vList3"/>
    <dgm:cxn modelId="{B94F5C19-63ED-4F5E-AE11-8CA3DB4522DA}" type="presOf" srcId="{10F69B68-ECB0-4629-8A4D-42F55F4BC4F5}" destId="{89109720-3DD9-40F9-BB7F-4911146F2B42}" srcOrd="0" destOrd="0" presId="urn:microsoft.com/office/officeart/2005/8/layout/vList3"/>
    <dgm:cxn modelId="{6553D727-9021-420E-8473-A29962DB0D82}" type="presParOf" srcId="{690551E6-C58A-4232-96F3-9B18A4845EDC}" destId="{8C726033-8D1D-4CDA-BD9E-FE6C99394C09}" srcOrd="0" destOrd="0" presId="urn:microsoft.com/office/officeart/2005/8/layout/vList3"/>
    <dgm:cxn modelId="{ECE4906B-816C-48F9-BC31-60A7C89E0F10}" type="presParOf" srcId="{8C726033-8D1D-4CDA-BD9E-FE6C99394C09}" destId="{ECABC786-7D35-42D3-A8D1-67A982451C75}" srcOrd="0" destOrd="0" presId="urn:microsoft.com/office/officeart/2005/8/layout/vList3"/>
    <dgm:cxn modelId="{5B67CB3E-CC89-4A08-9442-022F6C60E4CD}" type="presParOf" srcId="{8C726033-8D1D-4CDA-BD9E-FE6C99394C09}" destId="{89109720-3DD9-40F9-BB7F-4911146F2B42}" srcOrd="1" destOrd="0" presId="urn:microsoft.com/office/officeart/2005/8/layout/vList3"/>
    <dgm:cxn modelId="{7050ED40-50B1-4A9A-A037-314AFB627AB2}" type="presParOf" srcId="{690551E6-C58A-4232-96F3-9B18A4845EDC}" destId="{044D3EE3-E817-440F-9347-FEB031B4A947}" srcOrd="1" destOrd="0" presId="urn:microsoft.com/office/officeart/2005/8/layout/vList3"/>
    <dgm:cxn modelId="{5ABA7B42-72BC-40BC-902B-7ECD62442624}" type="presParOf" srcId="{690551E6-C58A-4232-96F3-9B18A4845EDC}" destId="{645E44E9-988A-4A0B-A451-2CB080147786}" srcOrd="2" destOrd="0" presId="urn:microsoft.com/office/officeart/2005/8/layout/vList3"/>
    <dgm:cxn modelId="{A68C9589-B6B3-4C73-9907-60A901C09441}" type="presParOf" srcId="{645E44E9-988A-4A0B-A451-2CB080147786}" destId="{04210CA8-D0E4-40C1-ADAB-8D12DB944B59}" srcOrd="0" destOrd="0" presId="urn:microsoft.com/office/officeart/2005/8/layout/vList3"/>
    <dgm:cxn modelId="{E342B27C-CFFF-46F0-B411-020A1CF57523}" type="presParOf" srcId="{645E44E9-988A-4A0B-A451-2CB080147786}" destId="{A2B8E771-68FC-43C2-82BC-C8BED342508C}" srcOrd="1" destOrd="0" presId="urn:microsoft.com/office/officeart/2005/8/layout/vList3"/>
    <dgm:cxn modelId="{F999722F-131B-405C-9D12-293AF18FDBBF}" type="presParOf" srcId="{690551E6-C58A-4232-96F3-9B18A4845EDC}" destId="{2EA0AF64-0D3A-41C1-80E1-EAAEACF1C545}" srcOrd="3" destOrd="0" presId="urn:microsoft.com/office/officeart/2005/8/layout/vList3"/>
    <dgm:cxn modelId="{A9C7BEB4-58A0-41DE-A599-36754BF0C65C}" type="presParOf" srcId="{690551E6-C58A-4232-96F3-9B18A4845EDC}" destId="{1B603F15-1A41-4450-98B3-43536073CDA0}" srcOrd="4" destOrd="0" presId="urn:microsoft.com/office/officeart/2005/8/layout/vList3"/>
    <dgm:cxn modelId="{036C1F44-0472-495F-8BA7-05868EE0DD24}" type="presParOf" srcId="{1B603F15-1A41-4450-98B3-43536073CDA0}" destId="{EA1E35F8-B1C8-415A-BC94-0E67FA8681F8}" srcOrd="0" destOrd="0" presId="urn:microsoft.com/office/officeart/2005/8/layout/vList3"/>
    <dgm:cxn modelId="{8A3F931C-DE1B-451C-852F-0F932B52333F}" type="presParOf" srcId="{1B603F15-1A41-4450-98B3-43536073CDA0}" destId="{9AC7BE19-3E8A-466A-908D-05FC2291A3DB}"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09720-3DD9-40F9-BB7F-4911146F2B42}">
      <dsp:nvSpPr>
        <dsp:cNvPr id="0" name=""/>
        <dsp:cNvSpPr/>
      </dsp:nvSpPr>
      <dsp:spPr>
        <a:xfrm rot="10800000">
          <a:off x="2451856" y="1207"/>
          <a:ext cx="8582619" cy="1681628"/>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3">
          <a:scrgbClr r="0" g="0" b="0"/>
        </a:effectRef>
        <a:fontRef idx="minor">
          <a:schemeClr val="lt1"/>
        </a:fontRef>
      </dsp:style>
      <dsp:txBody>
        <a:bodyPr spcFirstLastPara="0" vert="horz" wrap="square" lIns="574784" tIns="68580" rIns="128016" bIns="68580" numCol="1" spcCol="1270" anchor="ctr" anchorCtr="0">
          <a:noAutofit/>
        </a:bodyPr>
        <a:lstStyle/>
        <a:p>
          <a:pPr lvl="0" algn="just" defTabSz="800100">
            <a:lnSpc>
              <a:spcPct val="90000"/>
            </a:lnSpc>
            <a:spcBef>
              <a:spcPct val="0"/>
            </a:spcBef>
            <a:spcAft>
              <a:spcPct val="35000"/>
            </a:spcAft>
          </a:pPr>
          <a:r>
            <a:rPr lang="es-VE" sz="1800" b="1" kern="1200" dirty="0" smtClean="0">
              <a:latin typeface="Cambria" panose="02040503050406030204" pitchFamily="18" charset="0"/>
            </a:rPr>
            <a:t>En el estudio DANISH aunque los resultados no fueron favorables para la reducción de muerte por cualquier causas, si hubo una reducción significativa en el riesgo de muerte súbita en el grupo de pacientes con cardiopatía dilatada no isquémica con </a:t>
          </a:r>
          <a:r>
            <a:rPr lang="es-VE" sz="1800" b="1" kern="1200" dirty="0" smtClean="0">
              <a:latin typeface="Cambria" panose="02040503050406030204" pitchFamily="18" charset="0"/>
            </a:rPr>
            <a:t>DAI, </a:t>
          </a:r>
          <a:r>
            <a:rPr lang="es-VE" sz="1800" b="1" kern="1200" dirty="0" smtClean="0">
              <a:latin typeface="Cambria" panose="02040503050406030204" pitchFamily="18" charset="0"/>
            </a:rPr>
            <a:t>sin embargo aunque  recibían TMO solo el 6% recibía tratamiento antiarrítmico con amiodarona y no fueron comparados los grupos entre si, por lo que responde de forma incompleta la pregunta del ciclo.</a:t>
          </a:r>
          <a:endParaRPr lang="es-VE" sz="1800" b="1" kern="1200" dirty="0">
            <a:latin typeface="Cambria" panose="02040503050406030204" pitchFamily="18" charset="0"/>
          </a:endParaRPr>
        </a:p>
      </dsp:txBody>
      <dsp:txXfrm rot="10800000">
        <a:off x="2872263" y="1207"/>
        <a:ext cx="8162212" cy="1681628"/>
      </dsp:txXfrm>
    </dsp:sp>
    <dsp:sp modelId="{ECABC786-7D35-42D3-A8D1-67A982451C75}">
      <dsp:nvSpPr>
        <dsp:cNvPr id="0" name=""/>
        <dsp:cNvSpPr/>
      </dsp:nvSpPr>
      <dsp:spPr>
        <a:xfrm>
          <a:off x="1817995" y="190298"/>
          <a:ext cx="1303446" cy="130344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2B8E771-68FC-43C2-82BC-C8BED342508C}">
      <dsp:nvSpPr>
        <dsp:cNvPr id="0" name=""/>
        <dsp:cNvSpPr/>
      </dsp:nvSpPr>
      <dsp:spPr>
        <a:xfrm rot="10800000">
          <a:off x="2478650" y="2065514"/>
          <a:ext cx="8546893" cy="1303446"/>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4784" tIns="68580" rIns="128016" bIns="68580" numCol="1" spcCol="1270" anchor="ctr" anchorCtr="0">
          <a:noAutofit/>
        </a:bodyPr>
        <a:lstStyle/>
        <a:p>
          <a:pPr lvl="0" algn="just" defTabSz="800100">
            <a:lnSpc>
              <a:spcPct val="90000"/>
            </a:lnSpc>
            <a:spcBef>
              <a:spcPct val="0"/>
            </a:spcBef>
            <a:spcAft>
              <a:spcPct val="35000"/>
            </a:spcAft>
          </a:pPr>
          <a:r>
            <a:rPr lang="es-VE" sz="1800" b="1" kern="1200" dirty="0" smtClean="0">
              <a:latin typeface="Cambria" panose="02040503050406030204" pitchFamily="18" charset="0"/>
            </a:rPr>
            <a:t>En el protocolo del estudio y en las definiciones de eventos no se estableció una distinción </a:t>
          </a:r>
          <a:r>
            <a:rPr lang="es-VE" sz="1800" b="1" kern="1200" dirty="0" smtClean="0">
              <a:latin typeface="Cambria" panose="02040503050406030204" pitchFamily="18" charset="0"/>
            </a:rPr>
            <a:t>clara </a:t>
          </a:r>
          <a:r>
            <a:rPr lang="es-VE" sz="1800" b="1" kern="1200" dirty="0" smtClean="0">
              <a:latin typeface="Cambria" panose="02040503050406030204" pitchFamily="18" charset="0"/>
            </a:rPr>
            <a:t>entre la muerte súbita cardíaca y la muerte súbita vascular, por lo cual creemos que le resta valor a los resultados aportados. </a:t>
          </a:r>
          <a:endParaRPr lang="es-VE" sz="1800" b="1" kern="1200" dirty="0">
            <a:latin typeface="Cambria" panose="02040503050406030204" pitchFamily="18" charset="0"/>
          </a:endParaRPr>
        </a:p>
      </dsp:txBody>
      <dsp:txXfrm rot="10800000">
        <a:off x="2804511" y="2065514"/>
        <a:ext cx="8221032" cy="1303446"/>
      </dsp:txXfrm>
    </dsp:sp>
    <dsp:sp modelId="{04210CA8-D0E4-40C1-ADAB-8D12DB944B59}">
      <dsp:nvSpPr>
        <dsp:cNvPr id="0" name=""/>
        <dsp:cNvSpPr/>
      </dsp:nvSpPr>
      <dsp:spPr>
        <a:xfrm>
          <a:off x="1826927" y="2065514"/>
          <a:ext cx="1303446" cy="130344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AC7BE19-3E8A-466A-908D-05FC2291A3DB}">
      <dsp:nvSpPr>
        <dsp:cNvPr id="0" name=""/>
        <dsp:cNvSpPr/>
      </dsp:nvSpPr>
      <dsp:spPr>
        <a:xfrm rot="10800000">
          <a:off x="2478650" y="3751639"/>
          <a:ext cx="8546893" cy="1303446"/>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3">
          <a:scrgbClr r="0" g="0" b="0"/>
        </a:effectRef>
        <a:fontRef idx="minor">
          <a:schemeClr val="lt1"/>
        </a:fontRef>
      </dsp:style>
      <dsp:txBody>
        <a:bodyPr spcFirstLastPara="0" vert="horz" wrap="square" lIns="574784" tIns="68580" rIns="128016" bIns="68580" numCol="1" spcCol="1270" anchor="ctr" anchorCtr="0">
          <a:noAutofit/>
        </a:bodyPr>
        <a:lstStyle/>
        <a:p>
          <a:pPr lvl="0" algn="just" defTabSz="800100">
            <a:lnSpc>
              <a:spcPct val="90000"/>
            </a:lnSpc>
            <a:spcBef>
              <a:spcPct val="0"/>
            </a:spcBef>
            <a:spcAft>
              <a:spcPct val="35000"/>
            </a:spcAft>
          </a:pPr>
          <a:r>
            <a:rPr lang="es-VE" sz="1800" b="1" kern="1200" dirty="0" smtClean="0">
              <a:latin typeface="Cambria" panose="02040503050406030204" pitchFamily="18" charset="0"/>
            </a:rPr>
            <a:t>Hubo disminución considerable en el numero de pacientes en cada grupo, durante el periodo de seguimiento del estudio, sin aclarar el destino de  estos, lo que puede restar peso a las conclusiones finales.  </a:t>
          </a:r>
          <a:endParaRPr lang="es-VE" sz="1800" b="1" kern="1200" dirty="0">
            <a:latin typeface="Cambria" panose="02040503050406030204" pitchFamily="18" charset="0"/>
          </a:endParaRPr>
        </a:p>
      </dsp:txBody>
      <dsp:txXfrm rot="10800000">
        <a:off x="2804511" y="3751639"/>
        <a:ext cx="8221032" cy="1303446"/>
      </dsp:txXfrm>
    </dsp:sp>
    <dsp:sp modelId="{EA1E35F8-B1C8-415A-BC94-0E67FA8681F8}">
      <dsp:nvSpPr>
        <dsp:cNvPr id="0" name=""/>
        <dsp:cNvSpPr/>
      </dsp:nvSpPr>
      <dsp:spPr>
        <a:xfrm>
          <a:off x="1826927" y="3751639"/>
          <a:ext cx="1303446" cy="130344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7000" r="-37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V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39393A-3FE3-429F-941C-46ACECEBB198}" type="datetimeFigureOut">
              <a:rPr lang="es-VE" smtClean="0"/>
              <a:t>19/7/2021</a:t>
            </a:fld>
            <a:endParaRPr lang="es-V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V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V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0AFEA9-625D-422F-BCCC-D5278FD51754}" type="slidenum">
              <a:rPr lang="es-VE" smtClean="0"/>
              <a:t>‹Nº›</a:t>
            </a:fld>
            <a:endParaRPr lang="es-VE"/>
          </a:p>
        </p:txBody>
      </p:sp>
    </p:spTree>
    <p:extLst>
      <p:ext uri="{BB962C8B-B14F-4D97-AF65-F5344CB8AC3E}">
        <p14:creationId xmlns:p14="http://schemas.microsoft.com/office/powerpoint/2010/main" val="4177564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F80AFEA9-625D-422F-BCCC-D5278FD51754}" type="slidenum">
              <a:rPr lang="es-VE" smtClean="0">
                <a:solidFill>
                  <a:prstClr val="black"/>
                </a:solidFill>
              </a:rPr>
              <a:pPr/>
              <a:t>1</a:t>
            </a:fld>
            <a:endParaRPr lang="es-VE">
              <a:solidFill>
                <a:prstClr val="black"/>
              </a:solidFill>
            </a:endParaRPr>
          </a:p>
        </p:txBody>
      </p:sp>
    </p:spTree>
    <p:extLst>
      <p:ext uri="{BB962C8B-B14F-4D97-AF65-F5344CB8AC3E}">
        <p14:creationId xmlns:p14="http://schemas.microsoft.com/office/powerpoint/2010/main" val="367479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VE" dirty="0" smtClean="0"/>
              <a:t>La aleatorización por bloques, también llamada por bloques permutados, tiene como objetivo el asegurar un balance periódico en el número de sujetos asignados a cada grupo de intervención. Elegir el tamaño y número de bloques necesarios para el estudio. El tamaño debe ser múltiplo del número de grupos del ensayo.</a:t>
            </a:r>
            <a:endParaRPr lang="es-VE" dirty="0"/>
          </a:p>
        </p:txBody>
      </p:sp>
      <p:sp>
        <p:nvSpPr>
          <p:cNvPr id="4" name="Marcador de número de diapositiva 3"/>
          <p:cNvSpPr>
            <a:spLocks noGrp="1"/>
          </p:cNvSpPr>
          <p:nvPr>
            <p:ph type="sldNum" sz="quarter" idx="5"/>
          </p:nvPr>
        </p:nvSpPr>
        <p:spPr/>
        <p:txBody>
          <a:bodyPr/>
          <a:lstStyle/>
          <a:p>
            <a:fld id="{F80AFEA9-625D-422F-BCCC-D5278FD51754}" type="slidenum">
              <a:rPr lang="es-VE" smtClean="0">
                <a:solidFill>
                  <a:prstClr val="black"/>
                </a:solidFill>
              </a:rPr>
              <a:pPr/>
              <a:t>10</a:t>
            </a:fld>
            <a:endParaRPr lang="es-VE">
              <a:solidFill>
                <a:prstClr val="black"/>
              </a:solidFill>
            </a:endParaRPr>
          </a:p>
        </p:txBody>
      </p:sp>
    </p:spTree>
    <p:extLst>
      <p:ext uri="{BB962C8B-B14F-4D97-AF65-F5344CB8AC3E}">
        <p14:creationId xmlns:p14="http://schemas.microsoft.com/office/powerpoint/2010/main" val="2963849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VE" b="1" dirty="0" smtClean="0"/>
              <a:t>ICD 512, Placebo 533</a:t>
            </a:r>
            <a:endParaRPr lang="es-VE" b="1" dirty="0"/>
          </a:p>
        </p:txBody>
      </p:sp>
      <p:sp>
        <p:nvSpPr>
          <p:cNvPr id="4" name="Marcador de número de diapositiva 3"/>
          <p:cNvSpPr>
            <a:spLocks noGrp="1"/>
          </p:cNvSpPr>
          <p:nvPr>
            <p:ph type="sldNum" sz="quarter" idx="5"/>
          </p:nvPr>
        </p:nvSpPr>
        <p:spPr/>
        <p:txBody>
          <a:bodyPr/>
          <a:lstStyle/>
          <a:p>
            <a:fld id="{F80AFEA9-625D-422F-BCCC-D5278FD51754}" type="slidenum">
              <a:rPr lang="es-VE" smtClean="0">
                <a:solidFill>
                  <a:prstClr val="black"/>
                </a:solidFill>
              </a:rPr>
              <a:pPr/>
              <a:t>11</a:t>
            </a:fld>
            <a:endParaRPr lang="es-VE">
              <a:solidFill>
                <a:prstClr val="black"/>
              </a:solidFill>
            </a:endParaRPr>
          </a:p>
        </p:txBody>
      </p:sp>
    </p:spTree>
    <p:extLst>
      <p:ext uri="{BB962C8B-B14F-4D97-AF65-F5344CB8AC3E}">
        <p14:creationId xmlns:p14="http://schemas.microsoft.com/office/powerpoint/2010/main" val="2085367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VE" b="1" dirty="0" smtClean="0"/>
              <a:t>El resultado designado como "muerte cardíaca súbita" probablemente incluyó algunos casos de muerte vascular súbita porque, como nos dimos cuenta durante la adjudicación de los resultados, una distinción clara a menudo no se pudo establecer entre la muerte súbita cardíaca y la muerte súbita vascular. Sin embargo, debido a que el término “muerte cardíaca súbita” se usó en el protocolo y en las definiciones de eventos, lo hemos mantenido en todo momento. Se pre especificó el resultado de seguridad de la infección del dispositivo; Todos los demás resultados de seguridad se basaron en la notificación de eventos adversos. Un comité de clasificación de criterios de valoración, cuyos miembros desconocían las asignaciones de tratamiento, utilizó criterios preespecificados para adjudicar todos los resultados clínicos preespecificados</a:t>
            </a:r>
            <a:endParaRPr lang="es-VE" b="1" dirty="0"/>
          </a:p>
        </p:txBody>
      </p:sp>
      <p:sp>
        <p:nvSpPr>
          <p:cNvPr id="4" name="Marcador de número de diapositiva 3"/>
          <p:cNvSpPr>
            <a:spLocks noGrp="1"/>
          </p:cNvSpPr>
          <p:nvPr>
            <p:ph type="sldNum" sz="quarter" idx="5"/>
          </p:nvPr>
        </p:nvSpPr>
        <p:spPr/>
        <p:txBody>
          <a:bodyPr/>
          <a:lstStyle/>
          <a:p>
            <a:fld id="{F80AFEA9-625D-422F-BCCC-D5278FD51754}" type="slidenum">
              <a:rPr lang="es-VE" smtClean="0">
                <a:solidFill>
                  <a:prstClr val="black"/>
                </a:solidFill>
              </a:rPr>
              <a:pPr/>
              <a:t>12</a:t>
            </a:fld>
            <a:endParaRPr lang="es-VE">
              <a:solidFill>
                <a:prstClr val="black"/>
              </a:solidFill>
            </a:endParaRPr>
          </a:p>
        </p:txBody>
      </p:sp>
    </p:spTree>
    <p:extLst>
      <p:ext uri="{BB962C8B-B14F-4D97-AF65-F5344CB8AC3E}">
        <p14:creationId xmlns:p14="http://schemas.microsoft.com/office/powerpoint/2010/main" val="2902054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b="1" dirty="0" smtClean="0"/>
              <a:t>El estudio fue diseñado para tener un poder estadístico del 80% para detectar una diferencia del 25% en la mortalidad total entre los grupos de tratamiento. PODER DEL ENSAYO CLÍNICO (</a:t>
            </a:r>
            <a:r>
              <a:rPr lang="es-VE" b="1" dirty="0" err="1" smtClean="0"/>
              <a:t>Power</a:t>
            </a:r>
            <a:r>
              <a:rPr lang="es-VE" b="1" dirty="0" smtClean="0"/>
              <a:t>):</a:t>
            </a:r>
          </a:p>
          <a:p>
            <a:r>
              <a:rPr lang="es-VE" b="1" dirty="0" smtClean="0"/>
              <a:t>Probabilidad de rechazar la hipótesis nula cuando ésta es falsa. Generalmente se acepta el</a:t>
            </a:r>
          </a:p>
          <a:p>
            <a:r>
              <a:rPr lang="es-VE" b="1" dirty="0" smtClean="0"/>
              <a:t>80% (1-beta). </a:t>
            </a:r>
          </a:p>
          <a:p>
            <a:endParaRPr lang="es-VE" dirty="0"/>
          </a:p>
        </p:txBody>
      </p:sp>
      <p:sp>
        <p:nvSpPr>
          <p:cNvPr id="4" name="Marcador de número de diapositiva 3"/>
          <p:cNvSpPr>
            <a:spLocks noGrp="1"/>
          </p:cNvSpPr>
          <p:nvPr>
            <p:ph type="sldNum" sz="quarter" idx="10"/>
          </p:nvPr>
        </p:nvSpPr>
        <p:spPr/>
        <p:txBody>
          <a:bodyPr/>
          <a:lstStyle/>
          <a:p>
            <a:fld id="{F80AFEA9-625D-422F-BCCC-D5278FD51754}" type="slidenum">
              <a:rPr lang="es-VE" smtClean="0"/>
              <a:t>13</a:t>
            </a:fld>
            <a:endParaRPr lang="es-VE"/>
          </a:p>
        </p:txBody>
      </p:sp>
    </p:spTree>
    <p:extLst>
      <p:ext uri="{BB962C8B-B14F-4D97-AF65-F5344CB8AC3E}">
        <p14:creationId xmlns:p14="http://schemas.microsoft.com/office/powerpoint/2010/main" val="818731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VE" dirty="0"/>
          </a:p>
        </p:txBody>
      </p:sp>
      <p:sp>
        <p:nvSpPr>
          <p:cNvPr id="4" name="Marcador de número de diapositiva 3"/>
          <p:cNvSpPr>
            <a:spLocks noGrp="1"/>
          </p:cNvSpPr>
          <p:nvPr>
            <p:ph type="sldNum" sz="quarter" idx="5"/>
          </p:nvPr>
        </p:nvSpPr>
        <p:spPr/>
        <p:txBody>
          <a:bodyPr/>
          <a:lstStyle/>
          <a:p>
            <a:fld id="{F80AFEA9-625D-422F-BCCC-D5278FD51754}" type="slidenum">
              <a:rPr lang="es-VE" smtClean="0">
                <a:solidFill>
                  <a:prstClr val="black"/>
                </a:solidFill>
              </a:rPr>
              <a:pPr/>
              <a:t>16</a:t>
            </a:fld>
            <a:endParaRPr lang="es-VE">
              <a:solidFill>
                <a:prstClr val="black"/>
              </a:solidFill>
            </a:endParaRPr>
          </a:p>
        </p:txBody>
      </p:sp>
    </p:spTree>
    <p:extLst>
      <p:ext uri="{BB962C8B-B14F-4D97-AF65-F5344CB8AC3E}">
        <p14:creationId xmlns:p14="http://schemas.microsoft.com/office/powerpoint/2010/main" val="117366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smtClean="0"/>
              <a:t>;hubo una reducción del riesgo relativo de presentar</a:t>
            </a:r>
            <a:r>
              <a:rPr lang="es-VE" baseline="0" dirty="0" smtClean="0"/>
              <a:t> MCS</a:t>
            </a:r>
            <a:r>
              <a:rPr lang="es-VE" dirty="0" smtClean="0"/>
              <a:t> del 50% en el grupo de ICD comparado con el grupo que recibió tratamiento estándar, DURANTE LA DURACION DEL ESTUDIO ( Esta ultima es la coletilla del HR) </a:t>
            </a:r>
          </a:p>
          <a:p>
            <a:r>
              <a:rPr lang="es-VE" dirty="0" smtClean="0"/>
              <a:t>OR: L a razón entre ocurrencia y  no ocurrencia</a:t>
            </a:r>
            <a:r>
              <a:rPr lang="es-VE" baseline="0" dirty="0" smtClean="0"/>
              <a:t> de infecciones asociadas al dispositivo es de 6 veces mayor en el grupo de pacientes en quienes se les implanto in DAI</a:t>
            </a:r>
            <a:endParaRPr lang="es-VE" dirty="0"/>
          </a:p>
        </p:txBody>
      </p:sp>
      <p:sp>
        <p:nvSpPr>
          <p:cNvPr id="4" name="Marcador de número de diapositiva 3"/>
          <p:cNvSpPr>
            <a:spLocks noGrp="1"/>
          </p:cNvSpPr>
          <p:nvPr>
            <p:ph type="sldNum" sz="quarter" idx="10"/>
          </p:nvPr>
        </p:nvSpPr>
        <p:spPr/>
        <p:txBody>
          <a:bodyPr/>
          <a:lstStyle/>
          <a:p>
            <a:fld id="{F80AFEA9-625D-422F-BCCC-D5278FD51754}" type="slidenum">
              <a:rPr lang="es-VE" smtClean="0"/>
              <a:t>17</a:t>
            </a:fld>
            <a:endParaRPr lang="es-VE"/>
          </a:p>
        </p:txBody>
      </p:sp>
    </p:spTree>
    <p:extLst>
      <p:ext uri="{BB962C8B-B14F-4D97-AF65-F5344CB8AC3E}">
        <p14:creationId xmlns:p14="http://schemas.microsoft.com/office/powerpoint/2010/main" val="2001165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smtClean="0"/>
              <a:t>Para el NT-proBNP el rango de referencia es 68-112 pg/ml. </a:t>
            </a:r>
          </a:p>
          <a:p>
            <a:r>
              <a:rPr lang="es-VE" dirty="0" smtClean="0"/>
              <a:t>P INTERACCION PARA LA COMPARACION ENTRE GRUPOS DE ALATORIACION DE TRATAMIENTO DENTRO DE CADA GRUPO, ES LA COMPARACION</a:t>
            </a:r>
            <a:r>
              <a:rPr lang="es-VE" baseline="0" dirty="0" smtClean="0"/>
              <a:t> ENTRE LOS COMPONENTES DE CADA GRUPO ( EDDA, PROBNP, SEXO)</a:t>
            </a:r>
            <a:r>
              <a:rPr lang="es-VE" dirty="0" smtClean="0"/>
              <a:t> , EJEMPLO SE ENCONTRO UNA P DE 0.009 AL COMPARAR LA MORTALIDAD EN TODOS LOS GRUPOS DE EDADES </a:t>
            </a:r>
          </a:p>
          <a:p>
            <a:r>
              <a:rPr lang="es-VE" dirty="0" smtClean="0"/>
              <a:t>TASA</a:t>
            </a:r>
            <a:r>
              <a:rPr lang="es-VE" baseline="0" dirty="0" smtClean="0"/>
              <a:t> DE MORTALIDAD POR CUALQUIER CAUSA SEGÚN CADA GRUPO. INTERPRETACION: MURIERON 17 PACIENTES MENORES DE </a:t>
            </a:r>
            <a:r>
              <a:rPr lang="es-VE" baseline="0" dirty="0" err="1" smtClean="0"/>
              <a:t>DE</a:t>
            </a:r>
            <a:r>
              <a:rPr lang="es-VE" baseline="0" dirty="0" smtClean="0"/>
              <a:t> 59 ANOS EN EL GRUPO ALEATORIZADO ´PARA ICD</a:t>
            </a:r>
            <a:endParaRPr lang="es-VE" dirty="0"/>
          </a:p>
        </p:txBody>
      </p:sp>
      <p:sp>
        <p:nvSpPr>
          <p:cNvPr id="4" name="Marcador de número de diapositiva 3"/>
          <p:cNvSpPr>
            <a:spLocks noGrp="1"/>
          </p:cNvSpPr>
          <p:nvPr>
            <p:ph type="sldNum" sz="quarter" idx="10"/>
          </p:nvPr>
        </p:nvSpPr>
        <p:spPr/>
        <p:txBody>
          <a:bodyPr/>
          <a:lstStyle/>
          <a:p>
            <a:fld id="{F80AFEA9-625D-422F-BCCC-D5278FD51754}" type="slidenum">
              <a:rPr lang="es-VE" smtClean="0"/>
              <a:t>18</a:t>
            </a:fld>
            <a:endParaRPr lang="es-VE"/>
          </a:p>
        </p:txBody>
      </p:sp>
    </p:spTree>
    <p:extLst>
      <p:ext uri="{BB962C8B-B14F-4D97-AF65-F5344CB8AC3E}">
        <p14:creationId xmlns:p14="http://schemas.microsoft.com/office/powerpoint/2010/main" val="3826223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632753" rtl="0" eaLnBrk="1" fontAlgn="auto" latinLnBrk="0" hangingPunct="1">
              <a:lnSpc>
                <a:spcPct val="100000"/>
              </a:lnSpc>
              <a:spcBef>
                <a:spcPts val="0"/>
              </a:spcBef>
              <a:spcAft>
                <a:spcPts val="0"/>
              </a:spcAft>
              <a:buClrTx/>
              <a:buSzTx/>
              <a:buFontTx/>
              <a:buNone/>
              <a:tabLst/>
              <a:defRPr/>
            </a:pPr>
            <a:endParaRPr lang="en-US" dirty="0"/>
          </a:p>
        </p:txBody>
      </p:sp>
      <p:sp>
        <p:nvSpPr>
          <p:cNvPr id="4" name="Marcador de número de diapositiva 3"/>
          <p:cNvSpPr>
            <a:spLocks noGrp="1"/>
          </p:cNvSpPr>
          <p:nvPr>
            <p:ph type="sldNum" sz="quarter" idx="10"/>
          </p:nvPr>
        </p:nvSpPr>
        <p:spPr/>
        <p:txBody>
          <a:bodyPr/>
          <a:lstStyle/>
          <a:p>
            <a:fld id="{BA0F6D12-D0E5-42E3-AE9E-4CBB24513023}" type="slidenum">
              <a:rPr kumimoji="1" lang="ja-JP" altLang="en-US" smtClean="0"/>
              <a:t>20</a:t>
            </a:fld>
            <a:endParaRPr kumimoji="1" lang="ja-JP" altLang="en-US"/>
          </a:p>
        </p:txBody>
      </p:sp>
    </p:spTree>
    <p:extLst>
      <p:ext uri="{BB962C8B-B14F-4D97-AF65-F5344CB8AC3E}">
        <p14:creationId xmlns:p14="http://schemas.microsoft.com/office/powerpoint/2010/main" val="4210586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F80AFEA9-625D-422F-BCCC-D5278FD51754}" type="slidenum">
              <a:rPr lang="es-VE" smtClean="0"/>
              <a:t>26</a:t>
            </a:fld>
            <a:endParaRPr lang="es-VE"/>
          </a:p>
        </p:txBody>
      </p:sp>
    </p:spTree>
    <p:extLst>
      <p:ext uri="{BB962C8B-B14F-4D97-AF65-F5344CB8AC3E}">
        <p14:creationId xmlns:p14="http://schemas.microsoft.com/office/powerpoint/2010/main" val="2276813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V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VE" dirty="0"/>
          </a:p>
        </p:txBody>
      </p:sp>
      <p:sp>
        <p:nvSpPr>
          <p:cNvPr id="4" name="Marcador de número de diapositiva 3"/>
          <p:cNvSpPr>
            <a:spLocks noGrp="1"/>
          </p:cNvSpPr>
          <p:nvPr>
            <p:ph type="sldNum" sz="quarter" idx="5"/>
          </p:nvPr>
        </p:nvSpPr>
        <p:spPr/>
        <p:txBody>
          <a:bodyPr/>
          <a:lstStyle/>
          <a:p>
            <a:fld id="{F80AFEA9-625D-422F-BCCC-D5278FD51754}" type="slidenum">
              <a:rPr lang="es-VE" smtClean="0">
                <a:solidFill>
                  <a:prstClr val="black"/>
                </a:solidFill>
              </a:rPr>
              <a:pPr/>
              <a:t>2</a:t>
            </a:fld>
            <a:endParaRPr lang="es-VE">
              <a:solidFill>
                <a:prstClr val="black"/>
              </a:solidFill>
            </a:endParaRPr>
          </a:p>
        </p:txBody>
      </p:sp>
    </p:spTree>
    <p:extLst>
      <p:ext uri="{BB962C8B-B14F-4D97-AF65-F5344CB8AC3E}">
        <p14:creationId xmlns:p14="http://schemas.microsoft.com/office/powerpoint/2010/main" val="2481930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VE" dirty="0"/>
          </a:p>
        </p:txBody>
      </p:sp>
      <p:sp>
        <p:nvSpPr>
          <p:cNvPr id="4" name="Marcador de número de diapositiva 3"/>
          <p:cNvSpPr>
            <a:spLocks noGrp="1"/>
          </p:cNvSpPr>
          <p:nvPr>
            <p:ph type="sldNum" sz="quarter" idx="5"/>
          </p:nvPr>
        </p:nvSpPr>
        <p:spPr/>
        <p:txBody>
          <a:bodyPr/>
          <a:lstStyle/>
          <a:p>
            <a:fld id="{F80AFEA9-625D-422F-BCCC-D5278FD51754}" type="slidenum">
              <a:rPr lang="es-VE" smtClean="0">
                <a:solidFill>
                  <a:prstClr val="black"/>
                </a:solidFill>
              </a:rPr>
              <a:pPr/>
              <a:t>3</a:t>
            </a:fld>
            <a:endParaRPr lang="es-VE">
              <a:solidFill>
                <a:prstClr val="black"/>
              </a:solidFill>
            </a:endParaRPr>
          </a:p>
        </p:txBody>
      </p:sp>
    </p:spTree>
    <p:extLst>
      <p:ext uri="{BB962C8B-B14F-4D97-AF65-F5344CB8AC3E}">
        <p14:creationId xmlns:p14="http://schemas.microsoft.com/office/powerpoint/2010/main" val="864595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VE" dirty="0"/>
          </a:p>
        </p:txBody>
      </p:sp>
      <p:sp>
        <p:nvSpPr>
          <p:cNvPr id="4" name="Marcador de número de diapositiva 3"/>
          <p:cNvSpPr>
            <a:spLocks noGrp="1"/>
          </p:cNvSpPr>
          <p:nvPr>
            <p:ph type="sldNum" sz="quarter" idx="5"/>
          </p:nvPr>
        </p:nvSpPr>
        <p:spPr/>
        <p:txBody>
          <a:bodyPr/>
          <a:lstStyle/>
          <a:p>
            <a:fld id="{F80AFEA9-625D-422F-BCCC-D5278FD51754}" type="slidenum">
              <a:rPr lang="es-VE" smtClean="0">
                <a:solidFill>
                  <a:prstClr val="black"/>
                </a:solidFill>
              </a:rPr>
              <a:pPr/>
              <a:t>4</a:t>
            </a:fld>
            <a:endParaRPr lang="es-VE">
              <a:solidFill>
                <a:prstClr val="black"/>
              </a:solidFill>
            </a:endParaRPr>
          </a:p>
        </p:txBody>
      </p:sp>
    </p:spTree>
    <p:extLst>
      <p:ext uri="{BB962C8B-B14F-4D97-AF65-F5344CB8AC3E}">
        <p14:creationId xmlns:p14="http://schemas.microsoft.com/office/powerpoint/2010/main" val="4162045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VE" dirty="0"/>
          </a:p>
        </p:txBody>
      </p:sp>
      <p:sp>
        <p:nvSpPr>
          <p:cNvPr id="4" name="Marcador de número de diapositiva 3"/>
          <p:cNvSpPr>
            <a:spLocks noGrp="1"/>
          </p:cNvSpPr>
          <p:nvPr>
            <p:ph type="sldNum" sz="quarter" idx="5"/>
          </p:nvPr>
        </p:nvSpPr>
        <p:spPr/>
        <p:txBody>
          <a:bodyPr/>
          <a:lstStyle/>
          <a:p>
            <a:fld id="{F80AFEA9-625D-422F-BCCC-D5278FD51754}" type="slidenum">
              <a:rPr lang="es-VE" smtClean="0">
                <a:solidFill>
                  <a:prstClr val="black"/>
                </a:solidFill>
              </a:rPr>
              <a:pPr/>
              <a:t>5</a:t>
            </a:fld>
            <a:endParaRPr lang="es-VE">
              <a:solidFill>
                <a:prstClr val="black"/>
              </a:solidFill>
            </a:endParaRPr>
          </a:p>
        </p:txBody>
      </p:sp>
    </p:spTree>
    <p:extLst>
      <p:ext uri="{BB962C8B-B14F-4D97-AF65-F5344CB8AC3E}">
        <p14:creationId xmlns:p14="http://schemas.microsoft.com/office/powerpoint/2010/main" val="1549614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VE" dirty="0" smtClean="0"/>
              <a:t>Estudio clínico que incluye un grupo de comparación (control). El grupo de comparación recibe un placebo, otro tratamiento o no recibe tratamiento.</a:t>
            </a:r>
          </a:p>
          <a:p>
            <a:pPr marL="0" marR="0" lvl="0" indent="0" algn="l" defTabSz="914400" rtl="0" eaLnBrk="1" fontAlgn="auto" latinLnBrk="0" hangingPunct="1">
              <a:lnSpc>
                <a:spcPct val="100000"/>
              </a:lnSpc>
              <a:spcBef>
                <a:spcPts val="0"/>
              </a:spcBef>
              <a:spcAft>
                <a:spcPts val="0"/>
              </a:spcAft>
              <a:buClrTx/>
              <a:buSzTx/>
              <a:buFontTx/>
              <a:buNone/>
              <a:tabLst/>
              <a:defRPr/>
            </a:pPr>
            <a:r>
              <a:rPr lang="es-VE" dirty="0" smtClean="0"/>
              <a:t>UASIGNACIÓN ALEATORIA O RANDOMIZACIÓN (Randomization):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s-VE" dirty="0" smtClean="0"/>
              <a:t>Procedimiento sistemático y reproducible por el cual los sujetos participantes en un ensayos</a:t>
            </a:r>
          </a:p>
          <a:p>
            <a:pPr marL="0" marR="0" lvl="0" indent="0" algn="l" defTabSz="914400" rtl="0" eaLnBrk="1" fontAlgn="auto" latinLnBrk="0" hangingPunct="1">
              <a:lnSpc>
                <a:spcPct val="100000"/>
              </a:lnSpc>
              <a:spcBef>
                <a:spcPts val="0"/>
              </a:spcBef>
              <a:spcAft>
                <a:spcPts val="0"/>
              </a:spcAft>
              <a:buClrTx/>
              <a:buSzTx/>
              <a:buFontTx/>
              <a:buNone/>
              <a:tabLst/>
              <a:defRPr/>
            </a:pPr>
            <a:r>
              <a:rPr lang="es-VE" dirty="0" smtClean="0"/>
              <a:t>clínico son distribuidos al azar en los distintos grupos de tratamiento.</a:t>
            </a:r>
            <a:r>
              <a:rPr lang="es-VE" baseline="0" dirty="0" smtClean="0"/>
              <a:t> </a:t>
            </a:r>
            <a:r>
              <a:rPr lang="es-VE" dirty="0" smtClean="0"/>
              <a:t>estudio no</a:t>
            </a:r>
            <a:r>
              <a:rPr lang="es-VE" baseline="0" dirty="0" smtClean="0"/>
              <a:t> ciego es igual a uno abierto</a:t>
            </a:r>
          </a:p>
          <a:p>
            <a:pPr marL="0" marR="0" lvl="0" indent="0" algn="l" defTabSz="914400" rtl="0" eaLnBrk="1" fontAlgn="auto" latinLnBrk="0" hangingPunct="1">
              <a:lnSpc>
                <a:spcPct val="100000"/>
              </a:lnSpc>
              <a:spcBef>
                <a:spcPts val="0"/>
              </a:spcBef>
              <a:spcAft>
                <a:spcPts val="0"/>
              </a:spcAft>
              <a:buClrTx/>
              <a:buSzTx/>
              <a:buFontTx/>
              <a:buNone/>
              <a:tabLst/>
              <a:defRPr/>
            </a:pPr>
            <a:r>
              <a:rPr lang="es-VE" dirty="0" smtClean="0"/>
              <a:t>ABIERTO, ENSAYO Clínica (Open Clinical Trial):</a:t>
            </a:r>
          </a:p>
          <a:p>
            <a:pPr marL="0" marR="0" lvl="0" indent="0" algn="l" defTabSz="914400" rtl="0" eaLnBrk="1" fontAlgn="auto" latinLnBrk="0" hangingPunct="1">
              <a:lnSpc>
                <a:spcPct val="100000"/>
              </a:lnSpc>
              <a:spcBef>
                <a:spcPts val="0"/>
              </a:spcBef>
              <a:spcAft>
                <a:spcPts val="0"/>
              </a:spcAft>
              <a:buClrTx/>
              <a:buSzTx/>
              <a:buFontTx/>
              <a:buNone/>
              <a:tabLst/>
              <a:defRPr/>
            </a:pPr>
            <a:r>
              <a:rPr lang="es-VE" dirty="0" smtClean="0"/>
              <a:t>Ensayo clínico en el que tanto el paciente como el investigador conocen la identidad de los</a:t>
            </a:r>
          </a:p>
          <a:p>
            <a:pPr marL="0" marR="0" lvl="0" indent="0" algn="l" defTabSz="914400" rtl="0" eaLnBrk="1" fontAlgn="auto" latinLnBrk="0" hangingPunct="1">
              <a:lnSpc>
                <a:spcPct val="100000"/>
              </a:lnSpc>
              <a:spcBef>
                <a:spcPts val="0"/>
              </a:spcBef>
              <a:spcAft>
                <a:spcPts val="0"/>
              </a:spcAft>
              <a:buClrTx/>
              <a:buSzTx/>
              <a:buFontTx/>
              <a:buNone/>
              <a:tabLst/>
              <a:defRPr/>
            </a:pPr>
            <a:r>
              <a:rPr lang="es-VE" dirty="0" smtClean="0"/>
              <a:t>fármacos empleados. Este término debe utilizarse únicamente con esta acepción </a:t>
            </a:r>
          </a:p>
          <a:p>
            <a:pPr marL="0" marR="0" lvl="0" indent="0" algn="l" defTabSz="914400" rtl="0" eaLnBrk="1" fontAlgn="auto" latinLnBrk="0" hangingPunct="1">
              <a:lnSpc>
                <a:spcPct val="100000"/>
              </a:lnSpc>
              <a:spcBef>
                <a:spcPts val="0"/>
              </a:spcBef>
              <a:spcAft>
                <a:spcPts val="0"/>
              </a:spcAft>
              <a:buClrTx/>
              <a:buSzTx/>
              <a:buFontTx/>
              <a:buNone/>
              <a:tabLst/>
              <a:defRPr/>
            </a:pPr>
            <a:r>
              <a:rPr lang="es-VE" dirty="0" smtClean="0"/>
              <a:t>Ensayo clínico que incluye al menos dos grupos de pacientes y/o voluntarios sanos, cuya</a:t>
            </a:r>
            <a:r>
              <a:rPr lang="es-VE" baseline="0" dirty="0" smtClean="0"/>
              <a:t> </a:t>
            </a:r>
            <a:r>
              <a:rPr lang="es-VE" dirty="0" smtClean="0"/>
              <a:t>asignación a un tratamiento experimental o control se realiza al azar, de forma que ni el</a:t>
            </a:r>
            <a:r>
              <a:rPr lang="es-VE" baseline="0" dirty="0" smtClean="0"/>
              <a:t> </a:t>
            </a:r>
            <a:r>
              <a:rPr lang="es-VE" dirty="0" smtClean="0"/>
              <a:t>paciente ni el médico responsable de su selección o tratamiento puedan influir en su</a:t>
            </a:r>
            <a:r>
              <a:rPr lang="es-VE" baseline="0" dirty="0" smtClean="0"/>
              <a:t> </a:t>
            </a:r>
            <a:r>
              <a:rPr lang="es-VE" dirty="0" smtClean="0"/>
              <a:t>asignación. Tanto el periodo de reclutamiento como el de tratamiento y de seguimiento han de</a:t>
            </a:r>
            <a:r>
              <a:rPr lang="es-VE" baseline="0" dirty="0" smtClean="0"/>
              <a:t> </a:t>
            </a:r>
            <a:r>
              <a:rPr lang="es-VE" dirty="0" smtClean="0"/>
              <a:t>tener lugar simultáneamente. En la gran mayoría de los casos es la única forma científicamente</a:t>
            </a:r>
            <a:r>
              <a:rPr lang="es-VE" baseline="0" dirty="0" smtClean="0"/>
              <a:t> </a:t>
            </a:r>
            <a:r>
              <a:rPr lang="es-VE" dirty="0" smtClean="0"/>
              <a:t>válida para evaluar la eficacia y seguridad de una intervención terapéutica.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VE" dirty="0"/>
          </a:p>
        </p:txBody>
      </p:sp>
      <p:sp>
        <p:nvSpPr>
          <p:cNvPr id="4" name="Marcador de número de diapositiva 3"/>
          <p:cNvSpPr>
            <a:spLocks noGrp="1"/>
          </p:cNvSpPr>
          <p:nvPr>
            <p:ph type="sldNum" sz="quarter" idx="5"/>
          </p:nvPr>
        </p:nvSpPr>
        <p:spPr/>
        <p:txBody>
          <a:bodyPr/>
          <a:lstStyle/>
          <a:p>
            <a:fld id="{F80AFEA9-625D-422F-BCCC-D5278FD51754}" type="slidenum">
              <a:rPr lang="es-VE" smtClean="0">
                <a:solidFill>
                  <a:prstClr val="black"/>
                </a:solidFill>
              </a:rPr>
              <a:pPr/>
              <a:t>6</a:t>
            </a:fld>
            <a:endParaRPr lang="es-VE">
              <a:solidFill>
                <a:prstClr val="black"/>
              </a:solidFill>
            </a:endParaRPr>
          </a:p>
        </p:txBody>
      </p:sp>
    </p:spTree>
    <p:extLst>
      <p:ext uri="{BB962C8B-B14F-4D97-AF65-F5344CB8AC3E}">
        <p14:creationId xmlns:p14="http://schemas.microsoft.com/office/powerpoint/2010/main" val="1194820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VE" b="1" dirty="0" smtClean="0"/>
              <a:t>Los pacientes con un marcapasos convencional existente o un dispositivo de marcapasos CRT podrían incluirse si los pacientes estuvieran dispuestos a cambiar o actualizar el dispositivo</a:t>
            </a:r>
            <a:endParaRPr lang="es-VE" b="1" dirty="0"/>
          </a:p>
        </p:txBody>
      </p:sp>
      <p:sp>
        <p:nvSpPr>
          <p:cNvPr id="4" name="Marcador de número de diapositiva 3"/>
          <p:cNvSpPr>
            <a:spLocks noGrp="1"/>
          </p:cNvSpPr>
          <p:nvPr>
            <p:ph type="sldNum" sz="quarter" idx="5"/>
          </p:nvPr>
        </p:nvSpPr>
        <p:spPr/>
        <p:txBody>
          <a:bodyPr/>
          <a:lstStyle/>
          <a:p>
            <a:fld id="{F80AFEA9-625D-422F-BCCC-D5278FD51754}" type="slidenum">
              <a:rPr lang="es-VE" smtClean="0">
                <a:solidFill>
                  <a:prstClr val="black"/>
                </a:solidFill>
              </a:rPr>
              <a:pPr/>
              <a:t>7</a:t>
            </a:fld>
            <a:endParaRPr lang="es-VE">
              <a:solidFill>
                <a:prstClr val="black"/>
              </a:solidFill>
            </a:endParaRPr>
          </a:p>
        </p:txBody>
      </p:sp>
    </p:spTree>
    <p:extLst>
      <p:ext uri="{BB962C8B-B14F-4D97-AF65-F5344CB8AC3E}">
        <p14:creationId xmlns:p14="http://schemas.microsoft.com/office/powerpoint/2010/main" val="3421613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VE" dirty="0"/>
          </a:p>
        </p:txBody>
      </p:sp>
      <p:sp>
        <p:nvSpPr>
          <p:cNvPr id="4" name="Marcador de número de diapositiva 3"/>
          <p:cNvSpPr>
            <a:spLocks noGrp="1"/>
          </p:cNvSpPr>
          <p:nvPr>
            <p:ph type="sldNum" sz="quarter" idx="5"/>
          </p:nvPr>
        </p:nvSpPr>
        <p:spPr/>
        <p:txBody>
          <a:bodyPr/>
          <a:lstStyle/>
          <a:p>
            <a:fld id="{F80AFEA9-625D-422F-BCCC-D5278FD51754}" type="slidenum">
              <a:rPr lang="es-VE" smtClean="0">
                <a:solidFill>
                  <a:prstClr val="black"/>
                </a:solidFill>
              </a:rPr>
              <a:pPr/>
              <a:t>8</a:t>
            </a:fld>
            <a:endParaRPr lang="es-VE">
              <a:solidFill>
                <a:prstClr val="black"/>
              </a:solidFill>
            </a:endParaRPr>
          </a:p>
        </p:txBody>
      </p:sp>
    </p:spTree>
    <p:extLst>
      <p:ext uri="{BB962C8B-B14F-4D97-AF65-F5344CB8AC3E}">
        <p14:creationId xmlns:p14="http://schemas.microsoft.com/office/powerpoint/2010/main" val="513755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VE" dirty="0"/>
          </a:p>
        </p:txBody>
      </p:sp>
      <p:sp>
        <p:nvSpPr>
          <p:cNvPr id="4" name="Marcador de número de diapositiva 3"/>
          <p:cNvSpPr>
            <a:spLocks noGrp="1"/>
          </p:cNvSpPr>
          <p:nvPr>
            <p:ph type="sldNum" sz="quarter" idx="5"/>
          </p:nvPr>
        </p:nvSpPr>
        <p:spPr/>
        <p:txBody>
          <a:bodyPr/>
          <a:lstStyle/>
          <a:p>
            <a:fld id="{F80AFEA9-625D-422F-BCCC-D5278FD51754}" type="slidenum">
              <a:rPr lang="es-VE" smtClean="0">
                <a:solidFill>
                  <a:prstClr val="black"/>
                </a:solidFill>
              </a:rPr>
              <a:pPr/>
              <a:t>9</a:t>
            </a:fld>
            <a:endParaRPr lang="es-VE">
              <a:solidFill>
                <a:prstClr val="black"/>
              </a:solidFill>
            </a:endParaRPr>
          </a:p>
        </p:txBody>
      </p:sp>
    </p:spTree>
    <p:extLst>
      <p:ext uri="{BB962C8B-B14F-4D97-AF65-F5344CB8AC3E}">
        <p14:creationId xmlns:p14="http://schemas.microsoft.com/office/powerpoint/2010/main" val="2697392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V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VE"/>
          </a:p>
        </p:txBody>
      </p:sp>
      <p:sp>
        <p:nvSpPr>
          <p:cNvPr id="4" name="Marcador de fecha 3"/>
          <p:cNvSpPr>
            <a:spLocks noGrp="1"/>
          </p:cNvSpPr>
          <p:nvPr>
            <p:ph type="dt" sz="half" idx="10"/>
          </p:nvPr>
        </p:nvSpPr>
        <p:spPr/>
        <p:txBody>
          <a:bodyPr/>
          <a:lstStyle/>
          <a:p>
            <a:fld id="{E8256F14-4617-48B2-BCB9-018D58D5E7DA}" type="datetimeFigureOut">
              <a:rPr lang="es-VE" smtClean="0"/>
              <a:t>19/7/2021</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0BDD4356-9EF1-464A-804B-FB3491EE9C19}" type="slidenum">
              <a:rPr lang="es-VE" smtClean="0"/>
              <a:t>‹Nº›</a:t>
            </a:fld>
            <a:endParaRPr lang="es-VE"/>
          </a:p>
        </p:txBody>
      </p:sp>
    </p:spTree>
    <p:extLst>
      <p:ext uri="{BB962C8B-B14F-4D97-AF65-F5344CB8AC3E}">
        <p14:creationId xmlns:p14="http://schemas.microsoft.com/office/powerpoint/2010/main" val="647822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10"/>
          </p:nvPr>
        </p:nvSpPr>
        <p:spPr/>
        <p:txBody>
          <a:bodyPr/>
          <a:lstStyle/>
          <a:p>
            <a:fld id="{E8256F14-4617-48B2-BCB9-018D58D5E7DA}" type="datetimeFigureOut">
              <a:rPr lang="es-VE" smtClean="0"/>
              <a:t>19/7/2021</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0BDD4356-9EF1-464A-804B-FB3491EE9C19}" type="slidenum">
              <a:rPr lang="es-VE" smtClean="0"/>
              <a:t>‹Nº›</a:t>
            </a:fld>
            <a:endParaRPr lang="es-VE"/>
          </a:p>
        </p:txBody>
      </p:sp>
    </p:spTree>
    <p:extLst>
      <p:ext uri="{BB962C8B-B14F-4D97-AF65-F5344CB8AC3E}">
        <p14:creationId xmlns:p14="http://schemas.microsoft.com/office/powerpoint/2010/main" val="4136908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V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10"/>
          </p:nvPr>
        </p:nvSpPr>
        <p:spPr/>
        <p:txBody>
          <a:bodyPr/>
          <a:lstStyle/>
          <a:p>
            <a:fld id="{E8256F14-4617-48B2-BCB9-018D58D5E7DA}" type="datetimeFigureOut">
              <a:rPr lang="es-VE" smtClean="0"/>
              <a:t>19/7/2021</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0BDD4356-9EF1-464A-804B-FB3491EE9C19}" type="slidenum">
              <a:rPr lang="es-VE" smtClean="0"/>
              <a:t>‹Nº›</a:t>
            </a:fld>
            <a:endParaRPr lang="es-VE"/>
          </a:p>
        </p:txBody>
      </p:sp>
    </p:spTree>
    <p:extLst>
      <p:ext uri="{BB962C8B-B14F-4D97-AF65-F5344CB8AC3E}">
        <p14:creationId xmlns:p14="http://schemas.microsoft.com/office/powerpoint/2010/main" val="3819698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 Simple List">
    <p:spTree>
      <p:nvGrpSpPr>
        <p:cNvPr id="1" name=""/>
        <p:cNvGrpSpPr/>
        <p:nvPr/>
      </p:nvGrpSpPr>
      <p:grpSpPr>
        <a:xfrm>
          <a:off x="0" y="0"/>
          <a:ext cx="0" cy="0"/>
          <a:chOff x="0" y="0"/>
          <a:chExt cx="0" cy="0"/>
        </a:xfrm>
      </p:grpSpPr>
      <p:sp>
        <p:nvSpPr>
          <p:cNvPr id="3"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‹Nº›</a:t>
            </a:fld>
            <a:endParaRPr lang="ja-JP" altLang="en-US"/>
          </a:p>
        </p:txBody>
      </p:sp>
      <p:sp>
        <p:nvSpPr>
          <p:cNvPr id="5" name="正方形/長方形 4"/>
          <p:cNvSpPr/>
          <p:nvPr userDrawn="1"/>
        </p:nvSpPr>
        <p:spPr>
          <a:xfrm>
            <a:off x="0" y="0"/>
            <a:ext cx="12192000" cy="74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 name="円/楕円 5"/>
          <p:cNvSpPr/>
          <p:nvPr userDrawn="1"/>
        </p:nvSpPr>
        <p:spPr>
          <a:xfrm>
            <a:off x="1771139" y="1896217"/>
            <a:ext cx="439509" cy="4394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1</a:t>
            </a:r>
            <a:endParaRPr kumimoji="1" lang="ja-JP" altLang="en-US" sz="1200" dirty="0"/>
          </a:p>
        </p:txBody>
      </p:sp>
      <p:sp>
        <p:nvSpPr>
          <p:cNvPr id="7" name="円/楕円 6"/>
          <p:cNvSpPr/>
          <p:nvPr userDrawn="1"/>
        </p:nvSpPr>
        <p:spPr>
          <a:xfrm>
            <a:off x="1771139" y="2789402"/>
            <a:ext cx="439509" cy="4394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2</a:t>
            </a:r>
          </a:p>
        </p:txBody>
      </p:sp>
      <p:sp>
        <p:nvSpPr>
          <p:cNvPr id="8" name="テキスト プレースホルダー 6"/>
          <p:cNvSpPr>
            <a:spLocks noGrp="1"/>
          </p:cNvSpPr>
          <p:nvPr>
            <p:ph type="body" sz="quarter" idx="28" hasCustomPrompt="1"/>
          </p:nvPr>
        </p:nvSpPr>
        <p:spPr>
          <a:xfrm>
            <a:off x="2374879" y="1823891"/>
            <a:ext cx="8208027" cy="594764"/>
          </a:xfrm>
        </p:spPr>
        <p:txBody>
          <a:bodyPr anchor="ctr">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9" name="テキスト プレースホルダー 6"/>
          <p:cNvSpPr>
            <a:spLocks noGrp="1"/>
          </p:cNvSpPr>
          <p:nvPr>
            <p:ph type="body" sz="quarter" idx="29" hasCustomPrompt="1"/>
          </p:nvPr>
        </p:nvSpPr>
        <p:spPr>
          <a:xfrm>
            <a:off x="2374879" y="2717076"/>
            <a:ext cx="8208027" cy="594764"/>
          </a:xfrm>
        </p:spPr>
        <p:txBody>
          <a:bodyPr anchor="ctr">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10" name="円/楕円 9"/>
          <p:cNvSpPr/>
          <p:nvPr userDrawn="1"/>
        </p:nvSpPr>
        <p:spPr>
          <a:xfrm>
            <a:off x="1771139" y="3682587"/>
            <a:ext cx="439509" cy="4394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3</a:t>
            </a:r>
            <a:endParaRPr kumimoji="1" lang="ja-JP" altLang="en-US" sz="1200" dirty="0"/>
          </a:p>
        </p:txBody>
      </p:sp>
      <p:sp>
        <p:nvSpPr>
          <p:cNvPr id="11" name="テキスト プレースホルダー 6"/>
          <p:cNvSpPr>
            <a:spLocks noGrp="1"/>
          </p:cNvSpPr>
          <p:nvPr>
            <p:ph type="body" sz="quarter" idx="31" hasCustomPrompt="1"/>
          </p:nvPr>
        </p:nvSpPr>
        <p:spPr>
          <a:xfrm>
            <a:off x="2374879" y="3610261"/>
            <a:ext cx="8208027" cy="594764"/>
          </a:xfrm>
        </p:spPr>
        <p:txBody>
          <a:bodyPr anchor="ctr">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12" name="円/楕円 11"/>
          <p:cNvSpPr/>
          <p:nvPr userDrawn="1"/>
        </p:nvSpPr>
        <p:spPr>
          <a:xfrm>
            <a:off x="1771139" y="4575773"/>
            <a:ext cx="439509" cy="43947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4</a:t>
            </a:r>
          </a:p>
        </p:txBody>
      </p:sp>
      <p:sp>
        <p:nvSpPr>
          <p:cNvPr id="13" name="テキスト プレースホルダー 6"/>
          <p:cNvSpPr>
            <a:spLocks noGrp="1"/>
          </p:cNvSpPr>
          <p:nvPr>
            <p:ph type="body" sz="quarter" idx="33" hasCustomPrompt="1"/>
          </p:nvPr>
        </p:nvSpPr>
        <p:spPr>
          <a:xfrm>
            <a:off x="2374879" y="4503447"/>
            <a:ext cx="8208027" cy="594764"/>
          </a:xfrm>
        </p:spPr>
        <p:txBody>
          <a:bodyPr anchor="ctr">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14" name="円/楕円 13"/>
          <p:cNvSpPr/>
          <p:nvPr userDrawn="1"/>
        </p:nvSpPr>
        <p:spPr>
          <a:xfrm>
            <a:off x="1771139" y="5468958"/>
            <a:ext cx="439509" cy="43947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5</a:t>
            </a:r>
            <a:endParaRPr kumimoji="1" lang="ja-JP" altLang="en-US" sz="1200" dirty="0"/>
          </a:p>
        </p:txBody>
      </p:sp>
      <p:sp>
        <p:nvSpPr>
          <p:cNvPr id="15" name="テキスト プレースホルダー 6"/>
          <p:cNvSpPr>
            <a:spLocks noGrp="1"/>
          </p:cNvSpPr>
          <p:nvPr>
            <p:ph type="body" sz="quarter" idx="35" hasCustomPrompt="1"/>
          </p:nvPr>
        </p:nvSpPr>
        <p:spPr>
          <a:xfrm>
            <a:off x="2374879" y="5396632"/>
            <a:ext cx="8208027" cy="594764"/>
          </a:xfrm>
        </p:spPr>
        <p:txBody>
          <a:bodyPr anchor="ctr">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16" name="正方形/長方形 15"/>
          <p:cNvSpPr/>
          <p:nvPr userDrawn="1"/>
        </p:nvSpPr>
        <p:spPr>
          <a:xfrm>
            <a:off x="0" y="0"/>
            <a:ext cx="12192000" cy="13449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7" name="タイトル 1"/>
          <p:cNvSpPr>
            <a:spLocks noGrp="1"/>
          </p:cNvSpPr>
          <p:nvPr>
            <p:ph type="title" hasCustomPrompt="1"/>
          </p:nvPr>
        </p:nvSpPr>
        <p:spPr>
          <a:xfrm>
            <a:off x="589917" y="304800"/>
            <a:ext cx="11012164" cy="774095"/>
          </a:xfrm>
        </p:spPr>
        <p:txBody>
          <a:bodyPr>
            <a:noAutofit/>
          </a:bodyPr>
          <a:lstStyle>
            <a:lvl1pPr algn="ctr">
              <a:defRPr sz="4400">
                <a:solidFill>
                  <a:schemeClr val="bg1"/>
                </a:solidFill>
                <a:latin typeface="Route 159 UltraLight" pitchFamily="50" charset="0"/>
              </a:defRPr>
            </a:lvl1pPr>
          </a:lstStyle>
          <a:p>
            <a:r>
              <a:rPr kumimoji="1" lang="en-US" altLang="ja-JP" dirty="0"/>
              <a:t>Text</a:t>
            </a:r>
            <a:endParaRPr kumimoji="1" lang="ja-JP" altLang="en-US" dirty="0"/>
          </a:p>
        </p:txBody>
      </p:sp>
    </p:spTree>
    <p:extLst>
      <p:ext uri="{BB962C8B-B14F-4D97-AF65-F5344CB8AC3E}">
        <p14:creationId xmlns:p14="http://schemas.microsoft.com/office/powerpoint/2010/main" val="379302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50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left)">
                                      <p:cBhvr>
                                        <p:cTn id="21" dur="500"/>
                                        <p:tgtEl>
                                          <p:spTgt spid="8">
                                            <p:txEl>
                                              <p:pRg st="0" end="0"/>
                                            </p:txEl>
                                          </p:spTgt>
                                        </p:tgtEl>
                                      </p:cBhvr>
                                    </p:animEffect>
                                  </p:childTnLst>
                                </p:cTn>
                              </p:par>
                            </p:childTnLst>
                          </p:cTn>
                        </p:par>
                        <p:par>
                          <p:cTn id="22" fill="hold">
                            <p:stCondLst>
                              <p:cond delay="2500"/>
                            </p:stCondLst>
                            <p:childTnLst>
                              <p:par>
                                <p:cTn id="23" presetID="2" presetClass="entr" presetSubtype="1" decel="10000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wipe(left)">
                                      <p:cBhvr>
                                        <p:cTn id="30" dur="500"/>
                                        <p:tgtEl>
                                          <p:spTgt spid="9">
                                            <p:txEl>
                                              <p:pRg st="0" end="0"/>
                                            </p:txEl>
                                          </p:spTgt>
                                        </p:tgtEl>
                                      </p:cBhvr>
                                    </p:animEffect>
                                  </p:childTnLst>
                                </p:cTn>
                              </p:par>
                            </p:childTnLst>
                          </p:cTn>
                        </p:par>
                        <p:par>
                          <p:cTn id="31" fill="hold">
                            <p:stCondLst>
                              <p:cond delay="3500"/>
                            </p:stCondLst>
                            <p:childTnLst>
                              <p:par>
                                <p:cTn id="32" presetID="2" presetClass="entr" presetSubtype="1" decel="10000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0-#ppt_h/2"/>
                                          </p:val>
                                        </p:tav>
                                        <p:tav tm="100000">
                                          <p:val>
                                            <p:strVal val="#ppt_y"/>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animEffect transition="in" filter="wipe(left)">
                                      <p:cBhvr>
                                        <p:cTn id="39" dur="500"/>
                                        <p:tgtEl>
                                          <p:spTgt spid="11">
                                            <p:txEl>
                                              <p:pRg st="0" end="0"/>
                                            </p:txEl>
                                          </p:spTgt>
                                        </p:tgtEl>
                                      </p:cBhvr>
                                    </p:animEffect>
                                  </p:childTnLst>
                                </p:cTn>
                              </p:par>
                            </p:childTnLst>
                          </p:cTn>
                        </p:par>
                        <p:par>
                          <p:cTn id="40" fill="hold">
                            <p:stCondLst>
                              <p:cond delay="4500"/>
                            </p:stCondLst>
                            <p:childTnLst>
                              <p:par>
                                <p:cTn id="41" presetID="2" presetClass="entr" presetSubtype="1" decel="10000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13">
                                            <p:txEl>
                                              <p:pRg st="0" end="0"/>
                                            </p:txEl>
                                          </p:spTgt>
                                        </p:tgtEl>
                                        <p:attrNameLst>
                                          <p:attrName>style.visibility</p:attrName>
                                        </p:attrNameLst>
                                      </p:cBhvr>
                                      <p:to>
                                        <p:strVal val="visible"/>
                                      </p:to>
                                    </p:set>
                                    <p:animEffect transition="in" filter="wipe(left)">
                                      <p:cBhvr>
                                        <p:cTn id="48" dur="500"/>
                                        <p:tgtEl>
                                          <p:spTgt spid="13">
                                            <p:txEl>
                                              <p:pRg st="0" end="0"/>
                                            </p:txEl>
                                          </p:spTgt>
                                        </p:tgtEl>
                                      </p:cBhvr>
                                    </p:animEffect>
                                  </p:childTnLst>
                                </p:cTn>
                              </p:par>
                            </p:childTnLst>
                          </p:cTn>
                        </p:par>
                        <p:par>
                          <p:cTn id="49" fill="hold">
                            <p:stCondLst>
                              <p:cond delay="5500"/>
                            </p:stCondLst>
                            <p:childTnLst>
                              <p:par>
                                <p:cTn id="50" presetID="2" presetClass="entr" presetSubtype="1" decel="10000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0-#ppt_h/2"/>
                                          </p:val>
                                        </p:tav>
                                        <p:tav tm="100000">
                                          <p:val>
                                            <p:strVal val="#ppt_y"/>
                                          </p:val>
                                        </p:tav>
                                      </p:tavLst>
                                    </p:anim>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15">
                                            <p:txEl>
                                              <p:pRg st="0" end="0"/>
                                            </p:txEl>
                                          </p:spTgt>
                                        </p:tgtEl>
                                        <p:attrNameLst>
                                          <p:attrName>style.visibility</p:attrName>
                                        </p:attrNameLst>
                                      </p:cBhvr>
                                      <p:to>
                                        <p:strVal val="visible"/>
                                      </p:to>
                                    </p:set>
                                    <p:animEffect transition="in" filter="wipe(left)">
                                      <p:cBhvr>
                                        <p:cTn id="5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animBg="1"/>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animBg="1"/>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animBg="1"/>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animBg="1"/>
      <p:bldP spid="17"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10"/>
          </p:nvPr>
        </p:nvSpPr>
        <p:spPr/>
        <p:txBody>
          <a:bodyPr/>
          <a:lstStyle/>
          <a:p>
            <a:fld id="{E8256F14-4617-48B2-BCB9-018D58D5E7DA}" type="datetimeFigureOut">
              <a:rPr lang="es-VE" smtClean="0"/>
              <a:t>19/7/2021</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0BDD4356-9EF1-464A-804B-FB3491EE9C19}" type="slidenum">
              <a:rPr lang="es-VE" smtClean="0"/>
              <a:t>‹Nº›</a:t>
            </a:fld>
            <a:endParaRPr lang="es-VE"/>
          </a:p>
        </p:txBody>
      </p:sp>
    </p:spTree>
    <p:extLst>
      <p:ext uri="{BB962C8B-B14F-4D97-AF65-F5344CB8AC3E}">
        <p14:creationId xmlns:p14="http://schemas.microsoft.com/office/powerpoint/2010/main" val="1038347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V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E8256F14-4617-48B2-BCB9-018D58D5E7DA}" type="datetimeFigureOut">
              <a:rPr lang="es-VE" smtClean="0"/>
              <a:t>19/7/2021</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0BDD4356-9EF1-464A-804B-FB3491EE9C19}" type="slidenum">
              <a:rPr lang="es-VE" smtClean="0"/>
              <a:t>‹Nº›</a:t>
            </a:fld>
            <a:endParaRPr lang="es-VE"/>
          </a:p>
        </p:txBody>
      </p:sp>
    </p:spTree>
    <p:extLst>
      <p:ext uri="{BB962C8B-B14F-4D97-AF65-F5344CB8AC3E}">
        <p14:creationId xmlns:p14="http://schemas.microsoft.com/office/powerpoint/2010/main" val="4209214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Marcador de fecha 4"/>
          <p:cNvSpPr>
            <a:spLocks noGrp="1"/>
          </p:cNvSpPr>
          <p:nvPr>
            <p:ph type="dt" sz="half" idx="10"/>
          </p:nvPr>
        </p:nvSpPr>
        <p:spPr/>
        <p:txBody>
          <a:bodyPr/>
          <a:lstStyle/>
          <a:p>
            <a:fld id="{E8256F14-4617-48B2-BCB9-018D58D5E7DA}" type="datetimeFigureOut">
              <a:rPr lang="es-VE" smtClean="0"/>
              <a:t>19/7/2021</a:t>
            </a:fld>
            <a:endParaRPr lang="es-VE"/>
          </a:p>
        </p:txBody>
      </p:sp>
      <p:sp>
        <p:nvSpPr>
          <p:cNvPr id="6" name="Marcador de pie de página 5"/>
          <p:cNvSpPr>
            <a:spLocks noGrp="1"/>
          </p:cNvSpPr>
          <p:nvPr>
            <p:ph type="ftr" sz="quarter" idx="11"/>
          </p:nvPr>
        </p:nvSpPr>
        <p:spPr/>
        <p:txBody>
          <a:bodyPr/>
          <a:lstStyle/>
          <a:p>
            <a:endParaRPr lang="es-VE"/>
          </a:p>
        </p:txBody>
      </p:sp>
      <p:sp>
        <p:nvSpPr>
          <p:cNvPr id="7" name="Marcador de número de diapositiva 6"/>
          <p:cNvSpPr>
            <a:spLocks noGrp="1"/>
          </p:cNvSpPr>
          <p:nvPr>
            <p:ph type="sldNum" sz="quarter" idx="12"/>
          </p:nvPr>
        </p:nvSpPr>
        <p:spPr/>
        <p:txBody>
          <a:bodyPr/>
          <a:lstStyle/>
          <a:p>
            <a:fld id="{0BDD4356-9EF1-464A-804B-FB3491EE9C19}" type="slidenum">
              <a:rPr lang="es-VE" smtClean="0"/>
              <a:t>‹Nº›</a:t>
            </a:fld>
            <a:endParaRPr lang="es-VE"/>
          </a:p>
        </p:txBody>
      </p:sp>
    </p:spTree>
    <p:extLst>
      <p:ext uri="{BB962C8B-B14F-4D97-AF65-F5344CB8AC3E}">
        <p14:creationId xmlns:p14="http://schemas.microsoft.com/office/powerpoint/2010/main" val="1084337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V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Marcador de fecha 6"/>
          <p:cNvSpPr>
            <a:spLocks noGrp="1"/>
          </p:cNvSpPr>
          <p:nvPr>
            <p:ph type="dt" sz="half" idx="10"/>
          </p:nvPr>
        </p:nvSpPr>
        <p:spPr/>
        <p:txBody>
          <a:bodyPr/>
          <a:lstStyle/>
          <a:p>
            <a:fld id="{E8256F14-4617-48B2-BCB9-018D58D5E7DA}" type="datetimeFigureOut">
              <a:rPr lang="es-VE" smtClean="0"/>
              <a:t>19/7/2021</a:t>
            </a:fld>
            <a:endParaRPr lang="es-VE"/>
          </a:p>
        </p:txBody>
      </p:sp>
      <p:sp>
        <p:nvSpPr>
          <p:cNvPr id="8" name="Marcador de pie de página 7"/>
          <p:cNvSpPr>
            <a:spLocks noGrp="1"/>
          </p:cNvSpPr>
          <p:nvPr>
            <p:ph type="ftr" sz="quarter" idx="11"/>
          </p:nvPr>
        </p:nvSpPr>
        <p:spPr/>
        <p:txBody>
          <a:bodyPr/>
          <a:lstStyle/>
          <a:p>
            <a:endParaRPr lang="es-VE"/>
          </a:p>
        </p:txBody>
      </p:sp>
      <p:sp>
        <p:nvSpPr>
          <p:cNvPr id="9" name="Marcador de número de diapositiva 8"/>
          <p:cNvSpPr>
            <a:spLocks noGrp="1"/>
          </p:cNvSpPr>
          <p:nvPr>
            <p:ph type="sldNum" sz="quarter" idx="12"/>
          </p:nvPr>
        </p:nvSpPr>
        <p:spPr/>
        <p:txBody>
          <a:bodyPr/>
          <a:lstStyle/>
          <a:p>
            <a:fld id="{0BDD4356-9EF1-464A-804B-FB3491EE9C19}" type="slidenum">
              <a:rPr lang="es-VE" smtClean="0"/>
              <a:t>‹Nº›</a:t>
            </a:fld>
            <a:endParaRPr lang="es-VE"/>
          </a:p>
        </p:txBody>
      </p:sp>
    </p:spTree>
    <p:extLst>
      <p:ext uri="{BB962C8B-B14F-4D97-AF65-F5344CB8AC3E}">
        <p14:creationId xmlns:p14="http://schemas.microsoft.com/office/powerpoint/2010/main" val="2284554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fecha 2"/>
          <p:cNvSpPr>
            <a:spLocks noGrp="1"/>
          </p:cNvSpPr>
          <p:nvPr>
            <p:ph type="dt" sz="half" idx="10"/>
          </p:nvPr>
        </p:nvSpPr>
        <p:spPr/>
        <p:txBody>
          <a:bodyPr/>
          <a:lstStyle/>
          <a:p>
            <a:fld id="{E8256F14-4617-48B2-BCB9-018D58D5E7DA}" type="datetimeFigureOut">
              <a:rPr lang="es-VE" smtClean="0"/>
              <a:t>19/7/2021</a:t>
            </a:fld>
            <a:endParaRPr lang="es-VE"/>
          </a:p>
        </p:txBody>
      </p:sp>
      <p:sp>
        <p:nvSpPr>
          <p:cNvPr id="4" name="Marcador de pie de página 3"/>
          <p:cNvSpPr>
            <a:spLocks noGrp="1"/>
          </p:cNvSpPr>
          <p:nvPr>
            <p:ph type="ftr" sz="quarter" idx="11"/>
          </p:nvPr>
        </p:nvSpPr>
        <p:spPr/>
        <p:txBody>
          <a:bodyPr/>
          <a:lstStyle/>
          <a:p>
            <a:endParaRPr lang="es-VE"/>
          </a:p>
        </p:txBody>
      </p:sp>
      <p:sp>
        <p:nvSpPr>
          <p:cNvPr id="5" name="Marcador de número de diapositiva 4"/>
          <p:cNvSpPr>
            <a:spLocks noGrp="1"/>
          </p:cNvSpPr>
          <p:nvPr>
            <p:ph type="sldNum" sz="quarter" idx="12"/>
          </p:nvPr>
        </p:nvSpPr>
        <p:spPr/>
        <p:txBody>
          <a:bodyPr/>
          <a:lstStyle/>
          <a:p>
            <a:fld id="{0BDD4356-9EF1-464A-804B-FB3491EE9C19}" type="slidenum">
              <a:rPr lang="es-VE" smtClean="0"/>
              <a:t>‹Nº›</a:t>
            </a:fld>
            <a:endParaRPr lang="es-VE"/>
          </a:p>
        </p:txBody>
      </p:sp>
    </p:spTree>
    <p:extLst>
      <p:ext uri="{BB962C8B-B14F-4D97-AF65-F5344CB8AC3E}">
        <p14:creationId xmlns:p14="http://schemas.microsoft.com/office/powerpoint/2010/main" val="3763373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8256F14-4617-48B2-BCB9-018D58D5E7DA}" type="datetimeFigureOut">
              <a:rPr lang="es-VE" smtClean="0"/>
              <a:t>19/7/2021</a:t>
            </a:fld>
            <a:endParaRPr lang="es-VE"/>
          </a:p>
        </p:txBody>
      </p:sp>
      <p:sp>
        <p:nvSpPr>
          <p:cNvPr id="3" name="Marcador de pie de página 2"/>
          <p:cNvSpPr>
            <a:spLocks noGrp="1"/>
          </p:cNvSpPr>
          <p:nvPr>
            <p:ph type="ftr" sz="quarter" idx="11"/>
          </p:nvPr>
        </p:nvSpPr>
        <p:spPr/>
        <p:txBody>
          <a:bodyPr/>
          <a:lstStyle/>
          <a:p>
            <a:endParaRPr lang="es-VE"/>
          </a:p>
        </p:txBody>
      </p:sp>
      <p:sp>
        <p:nvSpPr>
          <p:cNvPr id="4" name="Marcador de número de diapositiva 3"/>
          <p:cNvSpPr>
            <a:spLocks noGrp="1"/>
          </p:cNvSpPr>
          <p:nvPr>
            <p:ph type="sldNum" sz="quarter" idx="12"/>
          </p:nvPr>
        </p:nvSpPr>
        <p:spPr/>
        <p:txBody>
          <a:bodyPr/>
          <a:lstStyle/>
          <a:p>
            <a:fld id="{0BDD4356-9EF1-464A-804B-FB3491EE9C19}" type="slidenum">
              <a:rPr lang="es-VE" smtClean="0"/>
              <a:t>‹Nº›</a:t>
            </a:fld>
            <a:endParaRPr lang="es-VE"/>
          </a:p>
        </p:txBody>
      </p:sp>
    </p:spTree>
    <p:extLst>
      <p:ext uri="{BB962C8B-B14F-4D97-AF65-F5344CB8AC3E}">
        <p14:creationId xmlns:p14="http://schemas.microsoft.com/office/powerpoint/2010/main" val="4067965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V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8256F14-4617-48B2-BCB9-018D58D5E7DA}" type="datetimeFigureOut">
              <a:rPr lang="es-VE" smtClean="0"/>
              <a:t>19/7/2021</a:t>
            </a:fld>
            <a:endParaRPr lang="es-VE"/>
          </a:p>
        </p:txBody>
      </p:sp>
      <p:sp>
        <p:nvSpPr>
          <p:cNvPr id="6" name="Marcador de pie de página 5"/>
          <p:cNvSpPr>
            <a:spLocks noGrp="1"/>
          </p:cNvSpPr>
          <p:nvPr>
            <p:ph type="ftr" sz="quarter" idx="11"/>
          </p:nvPr>
        </p:nvSpPr>
        <p:spPr/>
        <p:txBody>
          <a:bodyPr/>
          <a:lstStyle/>
          <a:p>
            <a:endParaRPr lang="es-VE"/>
          </a:p>
        </p:txBody>
      </p:sp>
      <p:sp>
        <p:nvSpPr>
          <p:cNvPr id="7" name="Marcador de número de diapositiva 6"/>
          <p:cNvSpPr>
            <a:spLocks noGrp="1"/>
          </p:cNvSpPr>
          <p:nvPr>
            <p:ph type="sldNum" sz="quarter" idx="12"/>
          </p:nvPr>
        </p:nvSpPr>
        <p:spPr/>
        <p:txBody>
          <a:bodyPr/>
          <a:lstStyle/>
          <a:p>
            <a:fld id="{0BDD4356-9EF1-464A-804B-FB3491EE9C19}" type="slidenum">
              <a:rPr lang="es-VE" smtClean="0"/>
              <a:t>‹Nº›</a:t>
            </a:fld>
            <a:endParaRPr lang="es-VE"/>
          </a:p>
        </p:txBody>
      </p:sp>
    </p:spTree>
    <p:extLst>
      <p:ext uri="{BB962C8B-B14F-4D97-AF65-F5344CB8AC3E}">
        <p14:creationId xmlns:p14="http://schemas.microsoft.com/office/powerpoint/2010/main" val="846480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V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8256F14-4617-48B2-BCB9-018D58D5E7DA}" type="datetimeFigureOut">
              <a:rPr lang="es-VE" smtClean="0"/>
              <a:t>19/7/2021</a:t>
            </a:fld>
            <a:endParaRPr lang="es-VE"/>
          </a:p>
        </p:txBody>
      </p:sp>
      <p:sp>
        <p:nvSpPr>
          <p:cNvPr id="6" name="Marcador de pie de página 5"/>
          <p:cNvSpPr>
            <a:spLocks noGrp="1"/>
          </p:cNvSpPr>
          <p:nvPr>
            <p:ph type="ftr" sz="quarter" idx="11"/>
          </p:nvPr>
        </p:nvSpPr>
        <p:spPr/>
        <p:txBody>
          <a:bodyPr/>
          <a:lstStyle/>
          <a:p>
            <a:endParaRPr lang="es-VE"/>
          </a:p>
        </p:txBody>
      </p:sp>
      <p:sp>
        <p:nvSpPr>
          <p:cNvPr id="7" name="Marcador de número de diapositiva 6"/>
          <p:cNvSpPr>
            <a:spLocks noGrp="1"/>
          </p:cNvSpPr>
          <p:nvPr>
            <p:ph type="sldNum" sz="quarter" idx="12"/>
          </p:nvPr>
        </p:nvSpPr>
        <p:spPr/>
        <p:txBody>
          <a:bodyPr/>
          <a:lstStyle/>
          <a:p>
            <a:fld id="{0BDD4356-9EF1-464A-804B-FB3491EE9C19}" type="slidenum">
              <a:rPr lang="es-VE" smtClean="0"/>
              <a:t>‹Nº›</a:t>
            </a:fld>
            <a:endParaRPr lang="es-VE"/>
          </a:p>
        </p:txBody>
      </p:sp>
    </p:spTree>
    <p:extLst>
      <p:ext uri="{BB962C8B-B14F-4D97-AF65-F5344CB8AC3E}">
        <p14:creationId xmlns:p14="http://schemas.microsoft.com/office/powerpoint/2010/main" val="1330714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V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256F14-4617-48B2-BCB9-018D58D5E7DA}" type="datetimeFigureOut">
              <a:rPr lang="es-VE" smtClean="0"/>
              <a:t>19/7/2021</a:t>
            </a:fld>
            <a:endParaRPr lang="es-V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D4356-9EF1-464A-804B-FB3491EE9C19}" type="slidenum">
              <a:rPr lang="es-VE" smtClean="0"/>
              <a:t>‹Nº›</a:t>
            </a:fld>
            <a:endParaRPr lang="es-VE"/>
          </a:p>
        </p:txBody>
      </p:sp>
    </p:spTree>
    <p:extLst>
      <p:ext uri="{BB962C8B-B14F-4D97-AF65-F5344CB8AC3E}">
        <p14:creationId xmlns:p14="http://schemas.microsoft.com/office/powerpoint/2010/main" val="3004025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6.wdp"/><Relationship Id="rId7" Type="http://schemas.microsoft.com/office/2007/relationships/hdphoto" Target="../media/hdphoto8.wdp"/><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microsoft.com/office/2007/relationships/hdphoto" Target="../media/hdphoto7.wdp"/><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10.wdp"/><Relationship Id="rId5" Type="http://schemas.openxmlformats.org/officeDocument/2006/relationships/image" Target="../media/image16.png"/><Relationship Id="rId4" Type="http://schemas.microsoft.com/office/2007/relationships/hdphoto" Target="../media/hdphoto9.wdp"/><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1.wdp"/></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2.wdp"/></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microsoft.com/office/2007/relationships/hdphoto" Target="../media/hdphoto14.wdp"/><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8.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6 Grupo"/>
          <p:cNvGrpSpPr/>
          <p:nvPr/>
        </p:nvGrpSpPr>
        <p:grpSpPr>
          <a:xfrm>
            <a:off x="511809" y="310708"/>
            <a:ext cx="1324303" cy="1270734"/>
            <a:chOff x="383488" y="275638"/>
            <a:chExt cx="1296988" cy="1570038"/>
          </a:xfrm>
        </p:grpSpPr>
        <p:sp>
          <p:nvSpPr>
            <p:cNvPr id="13" name="5 Rectángulo"/>
            <p:cNvSpPr/>
            <p:nvPr/>
          </p:nvSpPr>
          <p:spPr>
            <a:xfrm>
              <a:off x="827584" y="476672"/>
              <a:ext cx="504056" cy="936104"/>
            </a:xfrm>
            <a:prstGeom prst="rect">
              <a:avLst/>
            </a:prstGeom>
            <a:solidFill>
              <a:sysClr val="window" lastClr="FFFFFF"/>
            </a:solidFill>
            <a:ln w="25400" cap="flat" cmpd="sng" algn="ctr">
              <a:solidFill>
                <a:srgbClr val="797B4F">
                  <a:shade val="50000"/>
                </a:srgbClr>
              </a:solidFill>
              <a:prstDash val="solid"/>
            </a:ln>
            <a:effectLst/>
          </p:spPr>
          <p:txBody>
            <a:bodyPr rtlCol="0" anchor="ctr"/>
            <a:lstStyle/>
            <a:p>
              <a:pPr algn="ctr">
                <a:defRPr/>
              </a:pPr>
              <a:endParaRPr lang="es-VE" kern="0">
                <a:solidFill>
                  <a:prstClr val="white"/>
                </a:solidFill>
                <a:latin typeface="Arial"/>
                <a:ea typeface="Arial Unicode MS"/>
              </a:endParaRPr>
            </a:p>
          </p:txBody>
        </p:sp>
        <p:pic>
          <p:nvPicPr>
            <p:cNvPr id="14" name="Picture 4" descr="http://www.ucla.edu.ve/imagen/Escudo.jpg">
              <a:extLst>
                <a:ext uri="{FF2B5EF4-FFF2-40B4-BE49-F238E27FC236}">
                  <a16:creationId xmlns:a16="http://schemas.microsoft.com/office/drawing/2014/main" xmlns="" id="{ED363EAF-166D-47C4-B6FE-C8305BDFD1E7}"/>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488" y="275638"/>
              <a:ext cx="12969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8447" y="264211"/>
            <a:ext cx="1141096" cy="127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CuadroTexto 16"/>
          <p:cNvSpPr txBox="1"/>
          <p:nvPr/>
        </p:nvSpPr>
        <p:spPr>
          <a:xfrm>
            <a:off x="2825575" y="310708"/>
            <a:ext cx="6668976" cy="1200329"/>
          </a:xfrm>
          <a:prstGeom prst="rect">
            <a:avLst/>
          </a:prstGeom>
          <a:noFill/>
        </p:spPr>
        <p:txBody>
          <a:bodyPr wrap="square" rtlCol="0">
            <a:spAutoFit/>
          </a:bodyPr>
          <a:lstStyle/>
          <a:p>
            <a:pPr algn="ctr"/>
            <a:r>
              <a:rPr lang="es-VE" b="1" dirty="0">
                <a:solidFill>
                  <a:prstClr val="black"/>
                </a:solidFill>
                <a:latin typeface="Cambria" panose="02040503050406030204" pitchFamily="18" charset="0"/>
              </a:rPr>
              <a:t>UNIVERSIDAD CENTRO OCCIDENTAL “LISANDRO ALVARADO”</a:t>
            </a:r>
          </a:p>
          <a:p>
            <a:pPr algn="ctr"/>
            <a:r>
              <a:rPr lang="es-VE" b="1" dirty="0">
                <a:solidFill>
                  <a:prstClr val="black"/>
                </a:solidFill>
                <a:latin typeface="Cambria" panose="02040503050406030204" pitchFamily="18" charset="0"/>
              </a:rPr>
              <a:t>CENTRO CARDIOVASCULAR REGIONAL CENTRO OCCIDENTAL</a:t>
            </a:r>
          </a:p>
          <a:p>
            <a:pPr algn="ctr"/>
            <a:r>
              <a:rPr lang="es-VE" b="1" dirty="0">
                <a:solidFill>
                  <a:prstClr val="black"/>
                </a:solidFill>
                <a:latin typeface="Cambria" panose="02040503050406030204" pitchFamily="18" charset="0"/>
              </a:rPr>
              <a:t>POSTGRADO DE CARDIOLOGÍA CLÍNICA</a:t>
            </a:r>
          </a:p>
          <a:p>
            <a:pPr algn="ctr"/>
            <a:r>
              <a:rPr lang="es-VE" b="1" dirty="0" smtClean="0">
                <a:solidFill>
                  <a:prstClr val="black"/>
                </a:solidFill>
                <a:latin typeface="Cambria" panose="02040503050406030204" pitchFamily="18" charset="0"/>
              </a:rPr>
              <a:t>CATEDRA DE EVIDENCIA CIENTIFICA</a:t>
            </a:r>
            <a:endParaRPr lang="es-VE" b="1" dirty="0">
              <a:solidFill>
                <a:prstClr val="black"/>
              </a:solidFill>
              <a:latin typeface="Cambria" panose="02040503050406030204" pitchFamily="18" charset="0"/>
            </a:endParaRPr>
          </a:p>
        </p:txBody>
      </p:sp>
      <p:sp>
        <p:nvSpPr>
          <p:cNvPr id="21" name="Rectángulo 20"/>
          <p:cNvSpPr/>
          <p:nvPr/>
        </p:nvSpPr>
        <p:spPr>
          <a:xfrm>
            <a:off x="973967" y="2434818"/>
            <a:ext cx="10126077" cy="1015663"/>
          </a:xfrm>
          <a:prstGeom prst="rect">
            <a:avLst/>
          </a:prstGeom>
        </p:spPr>
        <p:txBody>
          <a:bodyPr wrap="square">
            <a:spAutoFit/>
          </a:bodyPr>
          <a:lstStyle/>
          <a:p>
            <a:r>
              <a:rPr lang="es-VE" sz="6000" b="1" dirty="0" smtClean="0">
                <a:solidFill>
                  <a:srgbClr val="4472C4">
                    <a:lumMod val="50000"/>
                  </a:srgbClr>
                </a:solidFill>
                <a:effectLst>
                  <a:outerShdw blurRad="38100" dist="38100" dir="2700000" algn="tl">
                    <a:srgbClr val="000000">
                      <a:alpha val="43137"/>
                    </a:srgbClr>
                  </a:outerShdw>
                  <a:reflection blurRad="6350" stA="55000" endA="300" endPos="45500" dir="5400000" sy="-100000" algn="bl" rotWithShape="0"/>
                </a:effectLst>
                <a:latin typeface="Cambria" panose="02040503050406030204" pitchFamily="18" charset="0"/>
              </a:rPr>
              <a:t>EVIDENCIA CIENTÍFICA </a:t>
            </a:r>
            <a:endParaRPr lang="es-VE" sz="6000" b="1" dirty="0">
              <a:solidFill>
                <a:srgbClr val="4472C4">
                  <a:lumMod val="50000"/>
                </a:srgbClr>
              </a:solidFill>
              <a:effectLst>
                <a:outerShdw blurRad="38100" dist="38100" dir="2700000" algn="tl">
                  <a:srgbClr val="000000">
                    <a:alpha val="43137"/>
                  </a:srgbClr>
                </a:outerShdw>
                <a:reflection blurRad="6350" stA="55000" endA="300" endPos="45500" dir="5400000" sy="-100000" algn="bl" rotWithShape="0"/>
              </a:effectLst>
              <a:latin typeface="Cambria" panose="02040503050406030204" pitchFamily="18" charset="0"/>
            </a:endParaRPr>
          </a:p>
        </p:txBody>
      </p:sp>
      <p:sp>
        <p:nvSpPr>
          <p:cNvPr id="16" name="Rectángulo 15"/>
          <p:cNvSpPr/>
          <p:nvPr/>
        </p:nvSpPr>
        <p:spPr>
          <a:xfrm>
            <a:off x="-117987" y="6544418"/>
            <a:ext cx="12309987" cy="31358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18" name="CuadroTexto 17"/>
          <p:cNvSpPr txBox="1"/>
          <p:nvPr/>
        </p:nvSpPr>
        <p:spPr>
          <a:xfrm>
            <a:off x="4120435" y="6501154"/>
            <a:ext cx="4398572" cy="400110"/>
          </a:xfrm>
          <a:prstGeom prst="rect">
            <a:avLst/>
          </a:prstGeom>
          <a:noFill/>
        </p:spPr>
        <p:txBody>
          <a:bodyPr wrap="square" rtlCol="0">
            <a:spAutoFit/>
          </a:bodyPr>
          <a:lstStyle/>
          <a:p>
            <a:pPr algn="ctr"/>
            <a:r>
              <a:rPr lang="es-VE" sz="2000" b="1" dirty="0">
                <a:solidFill>
                  <a:schemeClr val="bg1"/>
                </a:solidFill>
                <a:latin typeface="Cambria" panose="02040503050406030204" pitchFamily="18" charset="0"/>
              </a:rPr>
              <a:t>Barquisimeto, </a:t>
            </a:r>
            <a:r>
              <a:rPr lang="es-VE" sz="2000" b="1" dirty="0" smtClean="0">
                <a:solidFill>
                  <a:schemeClr val="bg1"/>
                </a:solidFill>
                <a:latin typeface="Cambria" panose="02040503050406030204" pitchFamily="18" charset="0"/>
              </a:rPr>
              <a:t>Junio 2021</a:t>
            </a:r>
            <a:r>
              <a:rPr lang="es-VE" sz="2000" b="1" dirty="0">
                <a:solidFill>
                  <a:schemeClr val="bg1"/>
                </a:solidFill>
                <a:latin typeface="Cambria" panose="02040503050406030204" pitchFamily="18" charset="0"/>
              </a:rPr>
              <a:t>.</a:t>
            </a:r>
          </a:p>
        </p:txBody>
      </p:sp>
      <p:graphicFrame>
        <p:nvGraphicFramePr>
          <p:cNvPr id="2" name="Tabla 1"/>
          <p:cNvGraphicFramePr>
            <a:graphicFrameLocks noGrp="1"/>
          </p:cNvGraphicFramePr>
          <p:nvPr>
            <p:extLst>
              <p:ext uri="{D42A27DB-BD31-4B8C-83A1-F6EECF244321}">
                <p14:modId xmlns:p14="http://schemas.microsoft.com/office/powerpoint/2010/main" val="3396963283"/>
              </p:ext>
            </p:extLst>
          </p:nvPr>
        </p:nvGraphicFramePr>
        <p:xfrm>
          <a:off x="654545" y="4497896"/>
          <a:ext cx="7371854" cy="1889760"/>
        </p:xfrm>
        <a:graphic>
          <a:graphicData uri="http://schemas.openxmlformats.org/drawingml/2006/table">
            <a:tbl>
              <a:tblPr firstRow="1" bandRow="1">
                <a:tableStyleId>{2D5ABB26-0587-4C30-8999-92F81FD0307C}</a:tableStyleId>
              </a:tblPr>
              <a:tblGrid>
                <a:gridCol w="3685927">
                  <a:extLst>
                    <a:ext uri="{9D8B030D-6E8A-4147-A177-3AD203B41FA5}">
                      <a16:colId xmlns:a16="http://schemas.microsoft.com/office/drawing/2014/main" xmlns="" val="20000"/>
                    </a:ext>
                  </a:extLst>
                </a:gridCol>
                <a:gridCol w="3685927">
                  <a:extLst>
                    <a:ext uri="{9D8B030D-6E8A-4147-A177-3AD203B41FA5}">
                      <a16:colId xmlns:a16="http://schemas.microsoft.com/office/drawing/2014/main" xmlns="" val="20001"/>
                    </a:ext>
                  </a:extLst>
                </a:gridCol>
              </a:tblGrid>
              <a:tr h="1145899">
                <a:tc>
                  <a:txBody>
                    <a:bodyPr/>
                    <a:lstStyle/>
                    <a:p>
                      <a:pPr algn="l"/>
                      <a:r>
                        <a:rPr lang="es-VE" sz="1800" b="1" dirty="0" smtClean="0">
                          <a:latin typeface="Cambria" panose="02040503050406030204" pitchFamily="18" charset="0"/>
                        </a:rPr>
                        <a:t>INTEGRANTES:</a:t>
                      </a:r>
                      <a:r>
                        <a:rPr lang="es-VE" sz="1800" b="1" baseline="0" dirty="0" smtClean="0">
                          <a:latin typeface="Cambria" panose="02040503050406030204" pitchFamily="18" charset="0"/>
                        </a:rPr>
                        <a:t> </a:t>
                      </a:r>
                    </a:p>
                    <a:p>
                      <a:pPr algn="l"/>
                      <a:r>
                        <a:rPr lang="es-VE" sz="1800" b="0" baseline="0" dirty="0" smtClean="0">
                          <a:latin typeface="Cambria" panose="02040503050406030204" pitchFamily="18" charset="0"/>
                        </a:rPr>
                        <a:t>Dr. </a:t>
                      </a:r>
                      <a:r>
                        <a:rPr lang="es-VE" sz="1800" b="0" baseline="0" dirty="0" err="1" smtClean="0">
                          <a:latin typeface="Cambria" panose="02040503050406030204" pitchFamily="18" charset="0"/>
                        </a:rPr>
                        <a:t>Kleiber</a:t>
                      </a:r>
                      <a:r>
                        <a:rPr lang="es-VE" sz="1800" b="0" baseline="0" dirty="0" smtClean="0">
                          <a:latin typeface="Cambria" panose="02040503050406030204" pitchFamily="18" charset="0"/>
                        </a:rPr>
                        <a:t> Ruiz ( R3)</a:t>
                      </a:r>
                    </a:p>
                    <a:p>
                      <a:pPr algn="l"/>
                      <a:r>
                        <a:rPr lang="es-VE" sz="1800" b="1" dirty="0" smtClean="0">
                          <a:latin typeface="Cambria" panose="02040503050406030204" pitchFamily="18" charset="0"/>
                        </a:rPr>
                        <a:t>Dra</a:t>
                      </a:r>
                      <a:r>
                        <a:rPr lang="es-VE" sz="1800" b="1" dirty="0">
                          <a:latin typeface="Cambria" panose="02040503050406030204" pitchFamily="18" charset="0"/>
                        </a:rPr>
                        <a:t>. </a:t>
                      </a:r>
                      <a:r>
                        <a:rPr lang="es-VE" sz="1800" b="1" dirty="0" smtClean="0">
                          <a:latin typeface="Cambria" panose="02040503050406030204" pitchFamily="18" charset="0"/>
                        </a:rPr>
                        <a:t>Marlin</a:t>
                      </a:r>
                      <a:r>
                        <a:rPr lang="es-VE" sz="1800" b="1" baseline="0" dirty="0" smtClean="0">
                          <a:latin typeface="Cambria" panose="02040503050406030204" pitchFamily="18" charset="0"/>
                        </a:rPr>
                        <a:t> Sánchez ( R2)</a:t>
                      </a:r>
                    </a:p>
                    <a:p>
                      <a:pPr algn="l"/>
                      <a:r>
                        <a:rPr lang="es-VE" sz="1800" b="0" baseline="0" dirty="0" smtClean="0">
                          <a:latin typeface="Cambria" panose="02040503050406030204" pitchFamily="18" charset="0"/>
                        </a:rPr>
                        <a:t>Dra. María Herrera ( R2) ( Relator)</a:t>
                      </a:r>
                    </a:p>
                    <a:p>
                      <a:pPr algn="l"/>
                      <a:r>
                        <a:rPr lang="es-VE" sz="1800" b="0" baseline="0" dirty="0" smtClean="0">
                          <a:latin typeface="Cambria" panose="02040503050406030204" pitchFamily="18" charset="0"/>
                        </a:rPr>
                        <a:t>Dr. Miguel Ascencio ( R1)</a:t>
                      </a:r>
                      <a:endParaRPr lang="es-VE" sz="1800" b="0" dirty="0">
                        <a:latin typeface="Cambria" panose="020405030504060302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s-VE" sz="2200"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0"/>
                  </a:ext>
                </a:extLst>
              </a:tr>
              <a:tr h="334221">
                <a:tc gridSpan="2">
                  <a:txBody>
                    <a:bodyPr/>
                    <a:lstStyle/>
                    <a:p>
                      <a:pPr algn="ctr"/>
                      <a:r>
                        <a:rPr lang="es-VE" sz="2200" b="1" dirty="0" smtClean="0"/>
                        <a:t> </a:t>
                      </a:r>
                      <a:endParaRPr lang="es-VE" sz="2200" b="1" dirty="0"/>
                    </a:p>
                  </a:txBody>
                  <a:tcPr>
                    <a:lnB w="12700" cap="flat" cmpd="sng" algn="ctr">
                      <a:solidFill>
                        <a:schemeClr val="tx1"/>
                      </a:solidFill>
                      <a:prstDash val="solid"/>
                      <a:round/>
                      <a:headEnd type="none" w="med" len="med"/>
                      <a:tailEnd type="none" w="med" len="med"/>
                    </a:lnB>
                  </a:tcPr>
                </a:tc>
                <a:tc hMerge="1">
                  <a:txBody>
                    <a:bodyPr/>
                    <a:lstStyle/>
                    <a:p>
                      <a:endParaRPr lang="es-VE"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976916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977071" y="888870"/>
            <a:ext cx="11174361" cy="29496"/>
          </a:xfrm>
          <a:prstGeom prst="line">
            <a:avLst/>
          </a:prstGeom>
          <a:ln w="28575">
            <a:solidFill>
              <a:srgbClr val="002060"/>
            </a:solidFill>
          </a:ln>
        </p:spPr>
        <p:style>
          <a:lnRef idx="3">
            <a:schemeClr val="accent5"/>
          </a:lnRef>
          <a:fillRef idx="0">
            <a:schemeClr val="accent5"/>
          </a:fillRef>
          <a:effectRef idx="2">
            <a:schemeClr val="accent5"/>
          </a:effectRef>
          <a:fontRef idx="minor">
            <a:schemeClr val="tx1"/>
          </a:fontRef>
        </p:style>
      </p:cxnSp>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24" y="161627"/>
            <a:ext cx="633292" cy="70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117987" y="6544418"/>
            <a:ext cx="12309987" cy="31358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3200" dirty="0" smtClean="0">
                <a:solidFill>
                  <a:prstClr val="white"/>
                </a:solidFill>
                <a:latin typeface="Arial" panose="020B0604020202020204" pitchFamily="34" charset="0"/>
                <a:ea typeface="Calibri" panose="020F0502020204030204" pitchFamily="34" charset="0"/>
              </a:rPr>
              <a:t> </a:t>
            </a:r>
            <a:endParaRPr lang="es-VE" dirty="0">
              <a:solidFill>
                <a:prstClr val="white"/>
              </a:solidFill>
            </a:endParaRPr>
          </a:p>
        </p:txBody>
      </p:sp>
      <p:sp>
        <p:nvSpPr>
          <p:cNvPr id="2" name="Rectángulo 1"/>
          <p:cNvSpPr/>
          <p:nvPr/>
        </p:nvSpPr>
        <p:spPr>
          <a:xfrm>
            <a:off x="50723" y="6563817"/>
            <a:ext cx="12024244" cy="307777"/>
          </a:xfrm>
          <a:prstGeom prst="rect">
            <a:avLst/>
          </a:prstGeom>
        </p:spPr>
        <p:txBody>
          <a:bodyPr wrap="square">
            <a:spAutoFit/>
          </a:bodyPr>
          <a:lstStyle/>
          <a:p>
            <a:pPr algn="ctr"/>
            <a:r>
              <a:rPr lang="en-US" sz="1400" dirty="0">
                <a:solidFill>
                  <a:prstClr val="white"/>
                </a:solidFill>
              </a:rPr>
              <a:t> </a:t>
            </a:r>
            <a:endParaRPr lang="es-VE" sz="1400" dirty="0">
              <a:solidFill>
                <a:prstClr val="white"/>
              </a:solidFill>
            </a:endParaRPr>
          </a:p>
        </p:txBody>
      </p:sp>
      <p:sp>
        <p:nvSpPr>
          <p:cNvPr id="4" name="Título 3"/>
          <p:cNvSpPr>
            <a:spLocks noGrp="1"/>
          </p:cNvSpPr>
          <p:nvPr>
            <p:ph type="title"/>
          </p:nvPr>
        </p:nvSpPr>
        <p:spPr>
          <a:xfrm>
            <a:off x="838200" y="0"/>
            <a:ext cx="10515600" cy="1325563"/>
          </a:xfrm>
        </p:spPr>
        <p:txBody>
          <a:bodyPr>
            <a:normAutofit/>
          </a:bodyPr>
          <a:lstStyle/>
          <a:p>
            <a:r>
              <a:rPr lang="es-VE" sz="4000" b="1" dirty="0" smtClean="0">
                <a:latin typeface="Cambria" panose="02040503050406030204" pitchFamily="18" charset="0"/>
              </a:rPr>
              <a:t>PROCEDIMIENTO </a:t>
            </a:r>
            <a:r>
              <a:rPr lang="es-VE" sz="4000" b="1" dirty="0" smtClean="0">
                <a:latin typeface="Cambria" panose="02040503050406030204" pitchFamily="18" charset="0"/>
              </a:rPr>
              <a:t>DEL ENSAYO </a:t>
            </a:r>
            <a:endParaRPr lang="es-VE" sz="4000" dirty="0">
              <a:latin typeface="Cambria" panose="02040503050406030204" pitchFamily="18" charset="0"/>
            </a:endParaRPr>
          </a:p>
        </p:txBody>
      </p:sp>
      <p:sp>
        <p:nvSpPr>
          <p:cNvPr id="6" name="Marcador de contenido 5"/>
          <p:cNvSpPr>
            <a:spLocks noGrp="1"/>
          </p:cNvSpPr>
          <p:nvPr>
            <p:ph idx="1"/>
          </p:nvPr>
        </p:nvSpPr>
        <p:spPr>
          <a:xfrm>
            <a:off x="166141" y="1344962"/>
            <a:ext cx="11741730" cy="4351338"/>
          </a:xfrm>
        </p:spPr>
        <p:txBody>
          <a:bodyPr>
            <a:noAutofit/>
          </a:bodyPr>
          <a:lstStyle/>
          <a:p>
            <a:pPr>
              <a:lnSpc>
                <a:spcPct val="150000"/>
              </a:lnSpc>
              <a:buFont typeface="Wingdings" panose="05000000000000000000" pitchFamily="2" charset="2"/>
              <a:buChar char="v"/>
            </a:pPr>
            <a:r>
              <a:rPr lang="es-VE" sz="2000" dirty="0">
                <a:latin typeface="Cambria" panose="02040503050406030204" pitchFamily="18" charset="0"/>
              </a:rPr>
              <a:t>Los participantes fueron asignados al azar en una proporción de 1: 1 al grupo </a:t>
            </a:r>
            <a:r>
              <a:rPr lang="es-VE" sz="2000" dirty="0" smtClean="0">
                <a:latin typeface="Cambria" panose="02040503050406030204" pitchFamily="18" charset="0"/>
              </a:rPr>
              <a:t>DAI</a:t>
            </a:r>
            <a:r>
              <a:rPr lang="es-VE" sz="2000" dirty="0" smtClean="0">
                <a:latin typeface="Cambria" panose="02040503050406030204" pitchFamily="18" charset="0"/>
              </a:rPr>
              <a:t> </a:t>
            </a:r>
            <a:r>
              <a:rPr lang="es-VE" sz="2000" dirty="0">
                <a:latin typeface="Cambria" panose="02040503050406030204" pitchFamily="18" charset="0"/>
              </a:rPr>
              <a:t>o al grupo de </a:t>
            </a:r>
            <a:r>
              <a:rPr lang="es-VE" sz="2000" dirty="0" smtClean="0">
                <a:latin typeface="Cambria" panose="02040503050406030204" pitchFamily="18" charset="0"/>
              </a:rPr>
              <a:t>control.</a:t>
            </a:r>
          </a:p>
          <a:p>
            <a:pPr>
              <a:lnSpc>
                <a:spcPct val="150000"/>
              </a:lnSpc>
              <a:buFont typeface="Wingdings" panose="05000000000000000000" pitchFamily="2" charset="2"/>
              <a:buChar char="v"/>
            </a:pPr>
            <a:r>
              <a:rPr lang="es-VE" sz="2000" dirty="0" smtClean="0">
                <a:latin typeface="Cambria" panose="02040503050406030204" pitchFamily="18" charset="0"/>
              </a:rPr>
              <a:t>Estratificación </a:t>
            </a:r>
            <a:r>
              <a:rPr lang="es-VE" sz="2000" dirty="0">
                <a:latin typeface="Cambria" panose="02040503050406030204" pitchFamily="18" charset="0"/>
              </a:rPr>
              <a:t>según centro </a:t>
            </a:r>
            <a:r>
              <a:rPr lang="es-VE" sz="2000" dirty="0" smtClean="0">
                <a:latin typeface="Cambria" panose="02040503050406030204" pitchFamily="18" charset="0"/>
              </a:rPr>
              <a:t>programación </a:t>
            </a:r>
            <a:r>
              <a:rPr lang="es-VE" sz="2000" dirty="0">
                <a:latin typeface="Cambria" panose="02040503050406030204" pitchFamily="18" charset="0"/>
              </a:rPr>
              <a:t>para recibir </a:t>
            </a:r>
            <a:r>
              <a:rPr lang="es-VE" sz="2000" dirty="0" smtClean="0">
                <a:latin typeface="Cambria" panose="02040503050406030204" pitchFamily="18" charset="0"/>
              </a:rPr>
              <a:t>TRC.</a:t>
            </a:r>
          </a:p>
          <a:p>
            <a:pPr>
              <a:lnSpc>
                <a:spcPct val="150000"/>
              </a:lnSpc>
              <a:buFont typeface="Wingdings" panose="05000000000000000000" pitchFamily="2" charset="2"/>
              <a:buChar char="v"/>
            </a:pPr>
            <a:r>
              <a:rPr lang="es-VE" sz="2000" dirty="0">
                <a:latin typeface="Cambria" panose="02040503050406030204" pitchFamily="18" charset="0"/>
              </a:rPr>
              <a:t>I</a:t>
            </a:r>
            <a:r>
              <a:rPr lang="es-VE" sz="2000" dirty="0" smtClean="0">
                <a:latin typeface="Cambria" panose="02040503050406030204" pitchFamily="18" charset="0"/>
              </a:rPr>
              <a:t>mplantación </a:t>
            </a:r>
            <a:r>
              <a:rPr lang="es-VE" sz="2000" dirty="0">
                <a:latin typeface="Cambria" panose="02040503050406030204" pitchFamily="18" charset="0"/>
              </a:rPr>
              <a:t>de un DAI (o un marcapasos TRC o desfibrilador TRC) </a:t>
            </a:r>
            <a:r>
              <a:rPr lang="es-VE" sz="2000" dirty="0" smtClean="0">
                <a:latin typeface="Cambria" panose="02040503050406030204" pitchFamily="18" charset="0"/>
              </a:rPr>
              <a:t>4 </a:t>
            </a:r>
            <a:r>
              <a:rPr lang="es-VE" sz="2000" dirty="0">
                <a:latin typeface="Cambria" panose="02040503050406030204" pitchFamily="18" charset="0"/>
              </a:rPr>
              <a:t>semanas después de la aleatorización; </a:t>
            </a:r>
            <a:r>
              <a:rPr lang="es-VE" sz="2000" dirty="0" smtClean="0">
                <a:latin typeface="Cambria" panose="02040503050406030204" pitchFamily="18" charset="0"/>
              </a:rPr>
              <a:t>seguimiento </a:t>
            </a:r>
            <a:r>
              <a:rPr lang="es-VE" sz="2000" dirty="0">
                <a:latin typeface="Cambria" panose="02040503050406030204" pitchFamily="18" charset="0"/>
              </a:rPr>
              <a:t>después de 2 meses y cada 6 meses a partir de entonces hasta el final del ensayo</a:t>
            </a:r>
          </a:p>
        </p:txBody>
      </p:sp>
      <p:pic>
        <p:nvPicPr>
          <p:cNvPr id="7" name="Imagen 6"/>
          <p:cNvPicPr>
            <a:picLocks noChangeAspect="1"/>
          </p:cNvPicPr>
          <p:nvPr/>
        </p:nvPicPr>
        <p:blipFill>
          <a:blip r:embed="rId4"/>
          <a:stretch>
            <a:fillRect/>
          </a:stretch>
        </p:blipFill>
        <p:spPr>
          <a:xfrm>
            <a:off x="6006131" y="6096002"/>
            <a:ext cx="6145301" cy="499915"/>
          </a:xfrm>
          <a:prstGeom prst="rect">
            <a:avLst/>
          </a:prstGeom>
        </p:spPr>
      </p:pic>
      <p:sp>
        <p:nvSpPr>
          <p:cNvPr id="8" name="Flecha derecha 7"/>
          <p:cNvSpPr/>
          <p:nvPr/>
        </p:nvSpPr>
        <p:spPr>
          <a:xfrm>
            <a:off x="609538" y="4569763"/>
            <a:ext cx="10793186" cy="734787"/>
          </a:xfrm>
          <a:prstGeom prst="rightArrow">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smtClean="0">
                <a:latin typeface="Cambria" panose="02040503050406030204" pitchFamily="18" charset="0"/>
              </a:rPr>
              <a:t>PERIODO DE SEGUIMIENTO </a:t>
            </a:r>
            <a:endParaRPr lang="es-VE" b="1" dirty="0">
              <a:latin typeface="Cambria" panose="02040503050406030204" pitchFamily="18" charset="0"/>
            </a:endParaRPr>
          </a:p>
        </p:txBody>
      </p:sp>
      <p:sp>
        <p:nvSpPr>
          <p:cNvPr id="9" name="Rectángulo 8"/>
          <p:cNvSpPr/>
          <p:nvPr/>
        </p:nvSpPr>
        <p:spPr>
          <a:xfrm>
            <a:off x="3556710" y="5302611"/>
            <a:ext cx="5397247" cy="369332"/>
          </a:xfrm>
          <a:prstGeom prst="rect">
            <a:avLst/>
          </a:prstGeom>
        </p:spPr>
        <p:txBody>
          <a:bodyPr wrap="none">
            <a:spAutoFit/>
          </a:bodyPr>
          <a:lstStyle/>
          <a:p>
            <a:r>
              <a:rPr lang="es-VE" b="1" dirty="0">
                <a:latin typeface="Cambria" panose="02040503050406030204" pitchFamily="18" charset="0"/>
              </a:rPr>
              <a:t>7 de febrero de 2008 hasta el 30 de junio de </a:t>
            </a:r>
            <a:r>
              <a:rPr lang="es-VE" b="1" dirty="0" smtClean="0">
                <a:latin typeface="Cambria" panose="02040503050406030204" pitchFamily="18" charset="0"/>
              </a:rPr>
              <a:t>2014</a:t>
            </a:r>
            <a:endParaRPr lang="es-VE" b="1" dirty="0">
              <a:latin typeface="Cambria" panose="02040503050406030204" pitchFamily="18" charset="0"/>
            </a:endParaRPr>
          </a:p>
        </p:txBody>
      </p:sp>
    </p:spTree>
    <p:extLst>
      <p:ext uri="{BB962C8B-B14F-4D97-AF65-F5344CB8AC3E}">
        <p14:creationId xmlns:p14="http://schemas.microsoft.com/office/powerpoint/2010/main" val="3292369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977071" y="888870"/>
            <a:ext cx="11174361" cy="29496"/>
          </a:xfrm>
          <a:prstGeom prst="line">
            <a:avLst/>
          </a:prstGeom>
          <a:ln w="28575">
            <a:solidFill>
              <a:srgbClr val="002060"/>
            </a:solidFill>
          </a:ln>
        </p:spPr>
        <p:style>
          <a:lnRef idx="3">
            <a:schemeClr val="accent5"/>
          </a:lnRef>
          <a:fillRef idx="0">
            <a:schemeClr val="accent5"/>
          </a:fillRef>
          <a:effectRef idx="2">
            <a:schemeClr val="accent5"/>
          </a:effectRef>
          <a:fontRef idx="minor">
            <a:schemeClr val="tx1"/>
          </a:fontRef>
        </p:style>
      </p:cxnSp>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24" y="161627"/>
            <a:ext cx="633292" cy="70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58994" y="6544418"/>
            <a:ext cx="12309987" cy="31358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3200" dirty="0" smtClean="0">
                <a:solidFill>
                  <a:prstClr val="white"/>
                </a:solidFill>
                <a:latin typeface="Arial" panose="020B0604020202020204" pitchFamily="34" charset="0"/>
                <a:ea typeface="Calibri" panose="020F0502020204030204" pitchFamily="34" charset="0"/>
              </a:rPr>
              <a:t> </a:t>
            </a:r>
            <a:endParaRPr lang="es-VE" dirty="0">
              <a:solidFill>
                <a:prstClr val="white"/>
              </a:solidFill>
            </a:endParaRPr>
          </a:p>
        </p:txBody>
      </p:sp>
      <p:sp>
        <p:nvSpPr>
          <p:cNvPr id="2" name="Rectángulo 1"/>
          <p:cNvSpPr/>
          <p:nvPr/>
        </p:nvSpPr>
        <p:spPr>
          <a:xfrm>
            <a:off x="50723" y="6563817"/>
            <a:ext cx="12024244" cy="307777"/>
          </a:xfrm>
          <a:prstGeom prst="rect">
            <a:avLst/>
          </a:prstGeom>
        </p:spPr>
        <p:txBody>
          <a:bodyPr wrap="square">
            <a:spAutoFit/>
          </a:bodyPr>
          <a:lstStyle/>
          <a:p>
            <a:pPr algn="ctr"/>
            <a:r>
              <a:rPr lang="en-US" sz="1400" dirty="0">
                <a:solidFill>
                  <a:prstClr val="white"/>
                </a:solidFill>
              </a:rPr>
              <a:t> </a:t>
            </a:r>
            <a:endParaRPr lang="es-VE" sz="1400" dirty="0">
              <a:solidFill>
                <a:prstClr val="white"/>
              </a:solidFill>
            </a:endParaRPr>
          </a:p>
        </p:txBody>
      </p:sp>
      <p:sp>
        <p:nvSpPr>
          <p:cNvPr id="4" name="Título 3"/>
          <p:cNvSpPr>
            <a:spLocks noGrp="1"/>
          </p:cNvSpPr>
          <p:nvPr>
            <p:ph type="title"/>
          </p:nvPr>
        </p:nvSpPr>
        <p:spPr>
          <a:xfrm>
            <a:off x="838200" y="0"/>
            <a:ext cx="10515600" cy="1325563"/>
          </a:xfrm>
        </p:spPr>
        <p:txBody>
          <a:bodyPr>
            <a:normAutofit/>
          </a:bodyPr>
          <a:lstStyle/>
          <a:p>
            <a:r>
              <a:rPr lang="es-VE" sz="4000" b="1" dirty="0" smtClean="0">
                <a:latin typeface="Cambria" panose="02040503050406030204" pitchFamily="18" charset="0"/>
              </a:rPr>
              <a:t>INSCRIPCION Y ALEATORIZACION </a:t>
            </a:r>
            <a:endParaRPr lang="es-VE" sz="4000" dirty="0">
              <a:latin typeface="Cambria" panose="02040503050406030204" pitchFamily="18" charset="0"/>
            </a:endParaRPr>
          </a:p>
        </p:txBody>
      </p:sp>
      <p:pic>
        <p:nvPicPr>
          <p:cNvPr id="8" name="Imagen 7"/>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50723" y="937764"/>
            <a:ext cx="12024244" cy="5555155"/>
          </a:xfrm>
          <a:prstGeom prst="rect">
            <a:avLst/>
          </a:prstGeom>
        </p:spPr>
      </p:pic>
      <p:sp>
        <p:nvSpPr>
          <p:cNvPr id="9" name="Rectángulo 8"/>
          <p:cNvSpPr/>
          <p:nvPr/>
        </p:nvSpPr>
        <p:spPr>
          <a:xfrm>
            <a:off x="-329784" y="6491346"/>
            <a:ext cx="6235909" cy="419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smtClean="0">
                <a:solidFill>
                  <a:schemeClr val="bg1"/>
                </a:solidFill>
                <a:latin typeface="Cambria" panose="02040503050406030204" pitchFamily="18" charset="0"/>
              </a:rPr>
              <a:t>Figura 1. Inscripción </a:t>
            </a:r>
            <a:r>
              <a:rPr lang="es-VE" b="1" dirty="0">
                <a:solidFill>
                  <a:schemeClr val="bg1"/>
                </a:solidFill>
                <a:latin typeface="Cambria" panose="02040503050406030204" pitchFamily="18" charset="0"/>
              </a:rPr>
              <a:t>y aleatorización de pacientes</a:t>
            </a:r>
            <a:r>
              <a:rPr lang="es-VE" b="1" dirty="0">
                <a:solidFill>
                  <a:schemeClr val="tx1"/>
                </a:solidFill>
                <a:latin typeface="Cambria" panose="02040503050406030204" pitchFamily="18" charset="0"/>
              </a:rPr>
              <a:t>.</a:t>
            </a:r>
          </a:p>
        </p:txBody>
      </p:sp>
      <p:sp>
        <p:nvSpPr>
          <p:cNvPr id="6" name="Elipse 5"/>
          <p:cNvSpPr/>
          <p:nvPr/>
        </p:nvSpPr>
        <p:spPr>
          <a:xfrm>
            <a:off x="1287623" y="3274192"/>
            <a:ext cx="2239347" cy="914400"/>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 name="Elipse 6"/>
          <p:cNvSpPr/>
          <p:nvPr/>
        </p:nvSpPr>
        <p:spPr>
          <a:xfrm>
            <a:off x="6158203" y="3224189"/>
            <a:ext cx="2090057" cy="914400"/>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0" name="Rectángulo redondeado 9"/>
          <p:cNvSpPr/>
          <p:nvPr/>
        </p:nvSpPr>
        <p:spPr>
          <a:xfrm>
            <a:off x="3732245" y="3523052"/>
            <a:ext cx="2045451" cy="41668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1" name="Rectángulo redondeado 10"/>
          <p:cNvSpPr/>
          <p:nvPr/>
        </p:nvSpPr>
        <p:spPr>
          <a:xfrm>
            <a:off x="8628767" y="3523052"/>
            <a:ext cx="2064115" cy="41668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36373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977071" y="888870"/>
            <a:ext cx="11174361" cy="29496"/>
          </a:xfrm>
          <a:prstGeom prst="line">
            <a:avLst/>
          </a:prstGeom>
          <a:ln w="28575">
            <a:solidFill>
              <a:srgbClr val="002060"/>
            </a:solidFill>
          </a:ln>
        </p:spPr>
        <p:style>
          <a:lnRef idx="3">
            <a:schemeClr val="accent5"/>
          </a:lnRef>
          <a:fillRef idx="0">
            <a:schemeClr val="accent5"/>
          </a:fillRef>
          <a:effectRef idx="2">
            <a:schemeClr val="accent5"/>
          </a:effectRef>
          <a:fontRef idx="minor">
            <a:schemeClr val="tx1"/>
          </a:fontRef>
        </p:style>
      </p:cxnSp>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24" y="161627"/>
            <a:ext cx="633292" cy="70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117987" y="6544418"/>
            <a:ext cx="12309987" cy="31358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3200" dirty="0" smtClean="0">
                <a:solidFill>
                  <a:prstClr val="white"/>
                </a:solidFill>
                <a:latin typeface="Arial" panose="020B0604020202020204" pitchFamily="34" charset="0"/>
                <a:ea typeface="Calibri" panose="020F0502020204030204" pitchFamily="34" charset="0"/>
              </a:rPr>
              <a:t> </a:t>
            </a:r>
            <a:endParaRPr lang="es-VE" dirty="0">
              <a:solidFill>
                <a:prstClr val="white"/>
              </a:solidFill>
            </a:endParaRPr>
          </a:p>
        </p:txBody>
      </p:sp>
      <p:sp>
        <p:nvSpPr>
          <p:cNvPr id="2" name="Rectángulo 1"/>
          <p:cNvSpPr/>
          <p:nvPr/>
        </p:nvSpPr>
        <p:spPr>
          <a:xfrm>
            <a:off x="50723" y="6563817"/>
            <a:ext cx="12024244" cy="307777"/>
          </a:xfrm>
          <a:prstGeom prst="rect">
            <a:avLst/>
          </a:prstGeom>
        </p:spPr>
        <p:txBody>
          <a:bodyPr wrap="square">
            <a:spAutoFit/>
          </a:bodyPr>
          <a:lstStyle/>
          <a:p>
            <a:pPr algn="ctr"/>
            <a:r>
              <a:rPr lang="en-US" sz="1400" dirty="0">
                <a:solidFill>
                  <a:prstClr val="white"/>
                </a:solidFill>
              </a:rPr>
              <a:t> </a:t>
            </a:r>
            <a:endParaRPr lang="es-VE" sz="1400" dirty="0">
              <a:solidFill>
                <a:prstClr val="white"/>
              </a:solidFill>
            </a:endParaRPr>
          </a:p>
        </p:txBody>
      </p:sp>
      <p:sp>
        <p:nvSpPr>
          <p:cNvPr id="4" name="Título 3"/>
          <p:cNvSpPr>
            <a:spLocks noGrp="1"/>
          </p:cNvSpPr>
          <p:nvPr>
            <p:ph type="title"/>
          </p:nvPr>
        </p:nvSpPr>
        <p:spPr>
          <a:xfrm>
            <a:off x="413797" y="937766"/>
            <a:ext cx="4793343" cy="1257350"/>
          </a:xfrm>
        </p:spPr>
        <p:txBody>
          <a:bodyPr>
            <a:normAutofit/>
          </a:bodyPr>
          <a:lstStyle/>
          <a:p>
            <a:r>
              <a:rPr lang="es-VE" sz="2800" b="1" dirty="0" smtClean="0">
                <a:latin typeface="Cambria" panose="02040503050406030204" pitchFamily="18" charset="0"/>
              </a:rPr>
              <a:t>PUNTO FINAL PRIMARIO</a:t>
            </a:r>
            <a:endParaRPr lang="es-VE" sz="2800" dirty="0">
              <a:latin typeface="Cambria" panose="02040503050406030204" pitchFamily="18" charset="0"/>
            </a:endParaRPr>
          </a:p>
        </p:txBody>
      </p:sp>
      <p:sp>
        <p:nvSpPr>
          <p:cNvPr id="6" name="Marcador de contenido 5"/>
          <p:cNvSpPr>
            <a:spLocks noGrp="1"/>
          </p:cNvSpPr>
          <p:nvPr>
            <p:ph idx="1"/>
          </p:nvPr>
        </p:nvSpPr>
        <p:spPr>
          <a:xfrm>
            <a:off x="133624" y="2195115"/>
            <a:ext cx="5073516" cy="1296638"/>
          </a:xfrm>
        </p:spPr>
        <p:txBody>
          <a:bodyPr>
            <a:normAutofit/>
          </a:bodyPr>
          <a:lstStyle/>
          <a:p>
            <a:pPr>
              <a:lnSpc>
                <a:spcPct val="150000"/>
              </a:lnSpc>
              <a:buFont typeface="Wingdings" panose="05000000000000000000" pitchFamily="2" charset="2"/>
              <a:buChar char="v"/>
            </a:pPr>
            <a:r>
              <a:rPr lang="es-VE" sz="2400" dirty="0" smtClean="0">
                <a:latin typeface="Cambria" panose="02040503050406030204" pitchFamily="18" charset="0"/>
              </a:rPr>
              <a:t>MUERTE POR CUALQUIER CAUSA</a:t>
            </a:r>
            <a:endParaRPr lang="es-VE" sz="2400" dirty="0">
              <a:latin typeface="Cambria" panose="02040503050406030204" pitchFamily="18" charset="0"/>
            </a:endParaRPr>
          </a:p>
        </p:txBody>
      </p:sp>
      <p:sp>
        <p:nvSpPr>
          <p:cNvPr id="8" name="Rectángulo 7"/>
          <p:cNvSpPr/>
          <p:nvPr/>
        </p:nvSpPr>
        <p:spPr>
          <a:xfrm>
            <a:off x="6388246" y="1109241"/>
            <a:ext cx="532674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2800" b="1" dirty="0" smtClean="0">
                <a:solidFill>
                  <a:schemeClr val="tx1"/>
                </a:solidFill>
                <a:latin typeface="Cambria" panose="02040503050406030204" pitchFamily="18" charset="0"/>
              </a:rPr>
              <a:t>PUNTO FINAL SECUNDARIO</a:t>
            </a:r>
            <a:endParaRPr lang="es-VE" sz="2800" b="1" dirty="0">
              <a:solidFill>
                <a:schemeClr val="tx1"/>
              </a:solidFill>
              <a:latin typeface="Cambria" panose="02040503050406030204" pitchFamily="18" charset="0"/>
            </a:endParaRPr>
          </a:p>
        </p:txBody>
      </p:sp>
      <p:sp>
        <p:nvSpPr>
          <p:cNvPr id="9" name="Rectángulo 8"/>
          <p:cNvSpPr/>
          <p:nvPr/>
        </p:nvSpPr>
        <p:spPr>
          <a:xfrm>
            <a:off x="6564251" y="2218281"/>
            <a:ext cx="6096000" cy="2308324"/>
          </a:xfrm>
          <a:prstGeom prst="rect">
            <a:avLst/>
          </a:prstGeom>
        </p:spPr>
        <p:txBody>
          <a:bodyPr>
            <a:spAutoFit/>
          </a:bodyPr>
          <a:lstStyle/>
          <a:p>
            <a:pPr marL="342900" indent="-342900">
              <a:buFont typeface="Wingdings" panose="05000000000000000000" pitchFamily="2" charset="2"/>
              <a:buChar char="v"/>
            </a:pPr>
            <a:r>
              <a:rPr lang="es-VE" sz="2400" b="1" dirty="0" smtClean="0">
                <a:latin typeface="Cambria" panose="02040503050406030204" pitchFamily="18" charset="0"/>
              </a:rPr>
              <a:t>Muerte </a:t>
            </a:r>
            <a:r>
              <a:rPr lang="es-VE" sz="2400" b="1" dirty="0">
                <a:latin typeface="Cambria" panose="02040503050406030204" pitchFamily="18" charset="0"/>
              </a:rPr>
              <a:t>cardíaca </a:t>
            </a:r>
            <a:r>
              <a:rPr lang="es-VE" sz="2400" b="1" dirty="0" smtClean="0">
                <a:latin typeface="Cambria" panose="02040503050406030204" pitchFamily="18" charset="0"/>
              </a:rPr>
              <a:t>súbita</a:t>
            </a:r>
          </a:p>
          <a:p>
            <a:pPr marL="342900" indent="-342900">
              <a:buFont typeface="Wingdings" panose="05000000000000000000" pitchFamily="2" charset="2"/>
              <a:buChar char="v"/>
            </a:pPr>
            <a:r>
              <a:rPr lang="es-VE" sz="2400" dirty="0">
                <a:latin typeface="Cambria" panose="02040503050406030204" pitchFamily="18" charset="0"/>
              </a:rPr>
              <a:t>M</a:t>
            </a:r>
            <a:r>
              <a:rPr lang="es-VE" sz="2400" dirty="0" smtClean="0">
                <a:latin typeface="Cambria" panose="02040503050406030204" pitchFamily="18" charset="0"/>
              </a:rPr>
              <a:t>uerte cardiovascular</a:t>
            </a:r>
          </a:p>
          <a:p>
            <a:pPr marL="342900" indent="-342900">
              <a:buFont typeface="Wingdings" panose="05000000000000000000" pitchFamily="2" charset="2"/>
              <a:buChar char="v"/>
            </a:pPr>
            <a:r>
              <a:rPr lang="es-VE" sz="2400" dirty="0">
                <a:latin typeface="Cambria" panose="02040503050406030204" pitchFamily="18" charset="0"/>
              </a:rPr>
              <a:t>P</a:t>
            </a:r>
            <a:r>
              <a:rPr lang="es-VE" sz="2400" dirty="0" smtClean="0">
                <a:latin typeface="Cambria" panose="02040503050406030204" pitchFamily="18" charset="0"/>
              </a:rPr>
              <a:t>aro </a:t>
            </a:r>
            <a:r>
              <a:rPr lang="es-VE" sz="2400" dirty="0">
                <a:latin typeface="Cambria" panose="02040503050406030204" pitchFamily="18" charset="0"/>
              </a:rPr>
              <a:t>cardíaco reanimado o taquicardia ventricular sostenida </a:t>
            </a:r>
            <a:endParaRPr lang="es-VE" sz="2400" dirty="0" smtClean="0">
              <a:latin typeface="Cambria" panose="02040503050406030204" pitchFamily="18" charset="0"/>
            </a:endParaRPr>
          </a:p>
          <a:p>
            <a:pPr marL="342900" indent="-342900">
              <a:buFont typeface="Wingdings" panose="05000000000000000000" pitchFamily="2" charset="2"/>
              <a:buChar char="v"/>
            </a:pPr>
            <a:r>
              <a:rPr lang="es-VE" sz="2400" dirty="0">
                <a:latin typeface="Cambria" panose="02040503050406030204" pitchFamily="18" charset="0"/>
              </a:rPr>
              <a:t>C</a:t>
            </a:r>
            <a:r>
              <a:rPr lang="es-VE" sz="2400" dirty="0" smtClean="0">
                <a:latin typeface="Cambria" panose="02040503050406030204" pitchFamily="18" charset="0"/>
              </a:rPr>
              <a:t>ambio </a:t>
            </a:r>
            <a:r>
              <a:rPr lang="es-VE" sz="2400" dirty="0">
                <a:latin typeface="Cambria" panose="02040503050406030204" pitchFamily="18" charset="0"/>
              </a:rPr>
              <a:t>desde el inicio </a:t>
            </a:r>
            <a:r>
              <a:rPr lang="es-VE" sz="2400" dirty="0" smtClean="0">
                <a:latin typeface="Cambria" panose="02040503050406030204" pitchFamily="18" charset="0"/>
              </a:rPr>
              <a:t>en </a:t>
            </a:r>
            <a:r>
              <a:rPr lang="es-VE" sz="2400" dirty="0">
                <a:latin typeface="Cambria" panose="02040503050406030204" pitchFamily="18" charset="0"/>
              </a:rPr>
              <a:t>la calidad de vida </a:t>
            </a:r>
          </a:p>
        </p:txBody>
      </p:sp>
      <p:pic>
        <p:nvPicPr>
          <p:cNvPr id="7" name="Imagen 6"/>
          <p:cNvPicPr>
            <a:picLocks noChangeAspect="1"/>
          </p:cNvPicPr>
          <p:nvPr/>
        </p:nvPicPr>
        <p:blipFill>
          <a:blip r:embed="rId4"/>
          <a:stretch>
            <a:fillRect/>
          </a:stretch>
        </p:blipFill>
        <p:spPr>
          <a:xfrm>
            <a:off x="5978967" y="6034803"/>
            <a:ext cx="6145301" cy="499915"/>
          </a:xfrm>
          <a:prstGeom prst="rect">
            <a:avLst/>
          </a:prstGeom>
        </p:spPr>
      </p:pic>
      <p:sp>
        <p:nvSpPr>
          <p:cNvPr id="10" name="Rectángulo redondeado 9"/>
          <p:cNvSpPr/>
          <p:nvPr/>
        </p:nvSpPr>
        <p:spPr>
          <a:xfrm>
            <a:off x="413797" y="1099540"/>
            <a:ext cx="4321489" cy="9144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1" name="Rectángulo redondeado 10"/>
          <p:cNvSpPr/>
          <p:nvPr/>
        </p:nvSpPr>
        <p:spPr>
          <a:xfrm>
            <a:off x="6564251" y="1109241"/>
            <a:ext cx="4879533" cy="90469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40103233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17987" y="6544418"/>
            <a:ext cx="12309987" cy="31358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cxnSp>
        <p:nvCxnSpPr>
          <p:cNvPr id="22" name="Conector recto 21"/>
          <p:cNvCxnSpPr/>
          <p:nvPr/>
        </p:nvCxnSpPr>
        <p:spPr>
          <a:xfrm>
            <a:off x="977071" y="888870"/>
            <a:ext cx="11174361" cy="29496"/>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pic>
        <p:nvPicPr>
          <p:cNvPr id="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24" y="161627"/>
            <a:ext cx="633292" cy="70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ángulo 5"/>
          <p:cNvSpPr/>
          <p:nvPr/>
        </p:nvSpPr>
        <p:spPr>
          <a:xfrm>
            <a:off x="290286" y="195732"/>
            <a:ext cx="7024913" cy="707886"/>
          </a:xfrm>
          <a:prstGeom prst="rect">
            <a:avLst/>
          </a:prstGeom>
          <a:noFill/>
        </p:spPr>
        <p:txBody>
          <a:bodyPr wrap="square" lIns="91440" tIns="45720" rIns="91440" bIns="45720">
            <a:spAutoFit/>
          </a:bodyPr>
          <a:lstStyle/>
          <a:p>
            <a:pPr algn="ctr"/>
            <a:r>
              <a:rPr lang="es-ES" sz="4000" b="1" dirty="0" smtClean="0">
                <a:ln w="0"/>
                <a:latin typeface="Cambria" panose="02040503050406030204" pitchFamily="18" charset="0"/>
              </a:rPr>
              <a:t>ANALISIS ESTADISTICO</a:t>
            </a:r>
            <a:endParaRPr lang="es-ES" sz="4000" b="1" cap="none" spc="0" dirty="0">
              <a:ln w="0"/>
              <a:solidFill>
                <a:schemeClr val="tx1"/>
              </a:solidFill>
              <a:latin typeface="Cambria" panose="02040503050406030204" pitchFamily="18" charset="0"/>
            </a:endParaRPr>
          </a:p>
        </p:txBody>
      </p:sp>
      <p:sp>
        <p:nvSpPr>
          <p:cNvPr id="4" name="Marcador de contenido 3"/>
          <p:cNvSpPr>
            <a:spLocks noGrp="1"/>
          </p:cNvSpPr>
          <p:nvPr>
            <p:ph idx="1"/>
          </p:nvPr>
        </p:nvSpPr>
        <p:spPr>
          <a:xfrm>
            <a:off x="0" y="1132510"/>
            <a:ext cx="12151432" cy="5411908"/>
          </a:xfrm>
          <a:blipFill dpi="0" rotWithShape="1">
            <a:blip r:embed="rId4">
              <a:alphaModFix amt="18000"/>
            </a:blip>
            <a:srcRect/>
            <a:stretch>
              <a:fillRect l="-37000" r="-37000"/>
            </a:stretch>
          </a:blipFill>
        </p:spPr>
        <p:txBody>
          <a:bodyPr>
            <a:noAutofit/>
          </a:bodyPr>
          <a:lstStyle/>
          <a:p>
            <a:pPr>
              <a:lnSpc>
                <a:spcPct val="150000"/>
              </a:lnSpc>
              <a:buFont typeface="Wingdings" panose="05000000000000000000" pitchFamily="2" charset="2"/>
              <a:buChar char="v"/>
            </a:pPr>
            <a:r>
              <a:rPr lang="es-VE" sz="2400" b="1" dirty="0">
                <a:latin typeface="Cambria" panose="02040503050406030204" pitchFamily="18" charset="0"/>
              </a:rPr>
              <a:t>P</a:t>
            </a:r>
            <a:r>
              <a:rPr lang="es-VE" sz="2400" b="1" dirty="0" smtClean="0">
                <a:latin typeface="Cambria" panose="02040503050406030204" pitchFamily="18" charset="0"/>
              </a:rPr>
              <a:t>oder </a:t>
            </a:r>
            <a:r>
              <a:rPr lang="es-VE" sz="2400" b="1" dirty="0">
                <a:latin typeface="Cambria" panose="02040503050406030204" pitchFamily="18" charset="0"/>
              </a:rPr>
              <a:t>estadístico del 80% para detectar una diferencia del 25% en la mortalidad total entre los grupos de </a:t>
            </a:r>
            <a:r>
              <a:rPr lang="es-VE" sz="2400" b="1" dirty="0" smtClean="0">
                <a:latin typeface="Cambria" panose="02040503050406030204" pitchFamily="18" charset="0"/>
              </a:rPr>
              <a:t>tratamiento.</a:t>
            </a:r>
          </a:p>
          <a:p>
            <a:pPr>
              <a:lnSpc>
                <a:spcPct val="150000"/>
              </a:lnSpc>
              <a:buFont typeface="Wingdings" panose="05000000000000000000" pitchFamily="2" charset="2"/>
              <a:buChar char="v"/>
            </a:pPr>
            <a:r>
              <a:rPr lang="es-VE" sz="2400" b="1" dirty="0">
                <a:latin typeface="Cambria" panose="02040503050406030204" pitchFamily="18" charset="0"/>
              </a:rPr>
              <a:t>G</a:t>
            </a:r>
            <a:r>
              <a:rPr lang="es-VE" sz="2400" b="1" dirty="0" smtClean="0">
                <a:latin typeface="Cambria" panose="02040503050406030204" pitchFamily="18" charset="0"/>
              </a:rPr>
              <a:t>ráficos </a:t>
            </a:r>
            <a:r>
              <a:rPr lang="es-VE" sz="2400" b="1" dirty="0">
                <a:latin typeface="Cambria" panose="02040503050406030204" pitchFamily="18" charset="0"/>
              </a:rPr>
              <a:t>de </a:t>
            </a:r>
            <a:r>
              <a:rPr lang="es-VE" sz="2400" b="1" dirty="0" smtClean="0">
                <a:latin typeface="Cambria" panose="02040503050406030204" pitchFamily="18" charset="0"/>
              </a:rPr>
              <a:t>Kaplan- Meier </a:t>
            </a:r>
            <a:r>
              <a:rPr lang="es-VE" sz="2400" b="1" dirty="0">
                <a:latin typeface="Cambria" panose="02040503050406030204" pitchFamily="18" charset="0"/>
              </a:rPr>
              <a:t>para la mortalidad total </a:t>
            </a:r>
            <a:r>
              <a:rPr lang="es-VE" sz="2400" b="1" dirty="0" smtClean="0">
                <a:latin typeface="Cambria" panose="02040503050406030204" pitchFamily="18" charset="0"/>
              </a:rPr>
              <a:t>y </a:t>
            </a:r>
            <a:r>
              <a:rPr lang="es-VE" sz="2400" b="1" dirty="0">
                <a:latin typeface="Cambria" panose="02040503050406030204" pitchFamily="18" charset="0"/>
              </a:rPr>
              <a:t>curvas de incidencia acumulada para los </a:t>
            </a:r>
            <a:r>
              <a:rPr lang="es-VE" sz="2400" b="1" dirty="0" smtClean="0">
                <a:latin typeface="Cambria" panose="02040503050406030204" pitchFamily="18" charset="0"/>
              </a:rPr>
              <a:t>eventos.</a:t>
            </a:r>
          </a:p>
          <a:p>
            <a:pPr>
              <a:lnSpc>
                <a:spcPct val="150000"/>
              </a:lnSpc>
              <a:buFont typeface="Wingdings" panose="05000000000000000000" pitchFamily="2" charset="2"/>
              <a:buChar char="v"/>
            </a:pPr>
            <a:r>
              <a:rPr lang="es-VE" sz="2400" b="1" dirty="0" smtClean="0">
                <a:latin typeface="Cambria" panose="02040503050406030204" pitchFamily="18" charset="0"/>
              </a:rPr>
              <a:t> Análisis </a:t>
            </a:r>
            <a:r>
              <a:rPr lang="es-VE" sz="2400" b="1" dirty="0">
                <a:latin typeface="Cambria" panose="02040503050406030204" pitchFamily="18" charset="0"/>
              </a:rPr>
              <a:t>de subgrupos preespecificados del resultado </a:t>
            </a:r>
            <a:r>
              <a:rPr lang="es-VE" sz="2400" b="1" dirty="0" smtClean="0">
                <a:latin typeface="Cambria" panose="02040503050406030204" pitchFamily="18" charset="0"/>
              </a:rPr>
              <a:t>primario</a:t>
            </a:r>
          </a:p>
          <a:p>
            <a:pPr>
              <a:lnSpc>
                <a:spcPct val="150000"/>
              </a:lnSpc>
              <a:buFont typeface="Wingdings" panose="05000000000000000000" pitchFamily="2" charset="2"/>
              <a:buChar char="v"/>
            </a:pPr>
            <a:r>
              <a:rPr lang="es-VE" sz="2400" b="1" dirty="0">
                <a:latin typeface="Cambria" panose="02040503050406030204" pitchFamily="18" charset="0"/>
              </a:rPr>
              <a:t> Todos los análisis se realizaron en la población por intención de tratar. </a:t>
            </a:r>
            <a:endParaRPr lang="es-VE" sz="2400" b="1" dirty="0" smtClean="0">
              <a:latin typeface="Cambria" panose="02040503050406030204" pitchFamily="18" charset="0"/>
            </a:endParaRPr>
          </a:p>
          <a:p>
            <a:pPr>
              <a:lnSpc>
                <a:spcPct val="150000"/>
              </a:lnSpc>
              <a:buFont typeface="Wingdings" panose="05000000000000000000" pitchFamily="2" charset="2"/>
              <a:buChar char="v"/>
            </a:pPr>
            <a:r>
              <a:rPr lang="es-VE" sz="2400" b="1" dirty="0" smtClean="0">
                <a:latin typeface="Cambria" panose="02040503050406030204" pitchFamily="18" charset="0"/>
              </a:rPr>
              <a:t> </a:t>
            </a:r>
            <a:r>
              <a:rPr lang="es-VE" sz="2400" b="1" dirty="0">
                <a:latin typeface="Cambria" panose="02040503050406030204" pitchFamily="18" charset="0"/>
              </a:rPr>
              <a:t>valores de P de dos lados de 0,05 o menos indicaban significación estadística. </a:t>
            </a:r>
            <a:endParaRPr lang="es-VE" sz="2400" b="1" dirty="0" smtClean="0">
              <a:latin typeface="Cambria" panose="02040503050406030204" pitchFamily="18" charset="0"/>
            </a:endParaRPr>
          </a:p>
        </p:txBody>
      </p:sp>
    </p:spTree>
    <p:extLst>
      <p:ext uri="{BB962C8B-B14F-4D97-AF65-F5344CB8AC3E}">
        <p14:creationId xmlns:p14="http://schemas.microsoft.com/office/powerpoint/2010/main" val="35976641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17987" y="6544418"/>
            <a:ext cx="12309987" cy="31358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cxnSp>
        <p:nvCxnSpPr>
          <p:cNvPr id="22" name="Conector recto 21"/>
          <p:cNvCxnSpPr/>
          <p:nvPr/>
        </p:nvCxnSpPr>
        <p:spPr>
          <a:xfrm>
            <a:off x="977071" y="888870"/>
            <a:ext cx="11174361" cy="29496"/>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pic>
        <p:nvPicPr>
          <p:cNvPr id="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624" y="161627"/>
            <a:ext cx="633292" cy="70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ángulo 5"/>
          <p:cNvSpPr/>
          <p:nvPr/>
        </p:nvSpPr>
        <p:spPr>
          <a:xfrm>
            <a:off x="3802742" y="2874645"/>
            <a:ext cx="4673600" cy="830997"/>
          </a:xfrm>
          <a:prstGeom prst="rect">
            <a:avLst/>
          </a:prstGeom>
          <a:noFill/>
        </p:spPr>
        <p:txBody>
          <a:bodyPr wrap="square" lIns="91440" tIns="45720" rIns="91440" bIns="45720">
            <a:spAutoFit/>
          </a:bodyPr>
          <a:lstStyle/>
          <a:p>
            <a:pPr algn="ctr"/>
            <a:r>
              <a:rPr lang="es-ES" sz="4800" b="1" dirty="0" smtClean="0">
                <a:ln w="0"/>
                <a:effectLst>
                  <a:outerShdw blurRad="38100" dist="19050" dir="2700000" algn="tl" rotWithShape="0">
                    <a:schemeClr val="dk1">
                      <a:alpha val="40000"/>
                    </a:schemeClr>
                  </a:outerShdw>
                </a:effectLst>
                <a:latin typeface="Cambria" panose="02040503050406030204" pitchFamily="18" charset="0"/>
              </a:rPr>
              <a:t>RESULTADOS</a:t>
            </a:r>
            <a:endParaRPr lang="es-ES" sz="4800" b="1"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ndParaRPr>
          </a:p>
        </p:txBody>
      </p:sp>
    </p:spTree>
    <p:extLst>
      <p:ext uri="{BB962C8B-B14F-4D97-AF65-F5344CB8AC3E}">
        <p14:creationId xmlns:p14="http://schemas.microsoft.com/office/powerpoint/2010/main" val="2334358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4007947" y="96950"/>
            <a:ext cx="3993226" cy="6761050"/>
          </a:xfrm>
          <a:prstGeom prst="rect">
            <a:avLst/>
          </a:prstGeom>
        </p:spPr>
      </p:pic>
      <p:pic>
        <p:nvPicPr>
          <p:cNvPr id="5" name="Imagen 4"/>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0" y="0"/>
            <a:ext cx="12192000" cy="6858000"/>
          </a:xfrm>
          <a:prstGeom prst="rect">
            <a:avLst/>
          </a:prstGeom>
        </p:spPr>
      </p:pic>
      <p:sp>
        <p:nvSpPr>
          <p:cNvPr id="6" name="Rectángulo 5"/>
          <p:cNvSpPr/>
          <p:nvPr/>
        </p:nvSpPr>
        <p:spPr>
          <a:xfrm>
            <a:off x="137160" y="1051560"/>
            <a:ext cx="11551920" cy="2743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 name="Rectángulo 6"/>
          <p:cNvSpPr/>
          <p:nvPr/>
        </p:nvSpPr>
        <p:spPr>
          <a:xfrm>
            <a:off x="137160" y="2861549"/>
            <a:ext cx="11691983" cy="3193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Rectángulo 7"/>
          <p:cNvSpPr/>
          <p:nvPr/>
        </p:nvSpPr>
        <p:spPr>
          <a:xfrm>
            <a:off x="137160" y="3477475"/>
            <a:ext cx="11691983" cy="3442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9" name="Imagen 8"/>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137160" y="96950"/>
            <a:ext cx="12054840" cy="6761050"/>
          </a:xfrm>
          <a:prstGeom prst="rect">
            <a:avLst/>
          </a:prstGeom>
        </p:spPr>
      </p:pic>
      <p:sp>
        <p:nvSpPr>
          <p:cNvPr id="10" name="Rectángulo 9"/>
          <p:cNvSpPr/>
          <p:nvPr/>
        </p:nvSpPr>
        <p:spPr>
          <a:xfrm>
            <a:off x="457200" y="1257859"/>
            <a:ext cx="11369040" cy="4326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1" name="Rectángulo 10"/>
          <p:cNvSpPr/>
          <p:nvPr/>
        </p:nvSpPr>
        <p:spPr>
          <a:xfrm>
            <a:off x="457200" y="2072383"/>
            <a:ext cx="11369040" cy="4144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2" name="Rectángulo 11"/>
          <p:cNvSpPr/>
          <p:nvPr/>
        </p:nvSpPr>
        <p:spPr>
          <a:xfrm>
            <a:off x="457200" y="4125778"/>
            <a:ext cx="11369040" cy="16185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270440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0723" y="6563817"/>
            <a:ext cx="12024244" cy="307777"/>
          </a:xfrm>
          <a:prstGeom prst="rect">
            <a:avLst/>
          </a:prstGeom>
        </p:spPr>
        <p:txBody>
          <a:bodyPr wrap="square">
            <a:spAutoFit/>
          </a:bodyPr>
          <a:lstStyle/>
          <a:p>
            <a:pPr algn="ctr"/>
            <a:r>
              <a:rPr lang="en-US" sz="1400" dirty="0">
                <a:solidFill>
                  <a:prstClr val="white"/>
                </a:solidFill>
              </a:rPr>
              <a:t> </a:t>
            </a:r>
            <a:endParaRPr lang="es-VE" sz="1400" dirty="0">
              <a:solidFill>
                <a:prstClr val="white"/>
              </a:solidFill>
            </a:endParaRPr>
          </a:p>
        </p:txBody>
      </p:sp>
      <p:sp>
        <p:nvSpPr>
          <p:cNvPr id="4" name="Título 3"/>
          <p:cNvSpPr>
            <a:spLocks noGrp="1"/>
          </p:cNvSpPr>
          <p:nvPr>
            <p:ph type="title"/>
          </p:nvPr>
        </p:nvSpPr>
        <p:spPr>
          <a:xfrm>
            <a:off x="50723" y="6142020"/>
            <a:ext cx="10515600" cy="715980"/>
          </a:xfrm>
        </p:spPr>
        <p:txBody>
          <a:bodyPr>
            <a:normAutofit fontScale="90000"/>
          </a:bodyPr>
          <a:lstStyle/>
          <a:p>
            <a:r>
              <a:rPr lang="es-VE" sz="2400" b="1" dirty="0" smtClean="0">
                <a:solidFill>
                  <a:srgbClr val="C00000"/>
                </a:solidFill>
                <a:latin typeface="Cambria" panose="02040503050406030204" pitchFamily="18" charset="0"/>
              </a:rPr>
              <a:t>Figura 2. </a:t>
            </a:r>
            <a:r>
              <a:rPr lang="es-VE" sz="2400" b="1" dirty="0" smtClean="0">
                <a:latin typeface="Cambria" panose="02040503050406030204" pitchFamily="18" charset="0"/>
              </a:rPr>
              <a:t>Curvas</a:t>
            </a:r>
            <a:r>
              <a:rPr lang="es-VE" sz="2400" b="1" dirty="0" smtClean="0">
                <a:solidFill>
                  <a:schemeClr val="accent2"/>
                </a:solidFill>
                <a:latin typeface="Cambria" panose="02040503050406030204" pitchFamily="18" charset="0"/>
              </a:rPr>
              <a:t> </a:t>
            </a:r>
            <a:r>
              <a:rPr lang="es-VE" sz="2400" b="1" dirty="0" smtClean="0">
                <a:latin typeface="Cambria" panose="02040503050406030204" pitchFamily="18" charset="0"/>
              </a:rPr>
              <a:t>de </a:t>
            </a:r>
            <a:r>
              <a:rPr lang="es-VE" sz="2400" b="1" dirty="0">
                <a:latin typeface="Cambria" panose="02040503050406030204" pitchFamily="18" charset="0"/>
              </a:rPr>
              <a:t>tiempo hasta el evento para la muerte por cualquier causa, muerte cardiovascular y muerte cardíaca súbita.</a:t>
            </a:r>
            <a:endParaRPr lang="es-VE" sz="2400" dirty="0">
              <a:latin typeface="Cambria" panose="02040503050406030204" pitchFamily="18" charset="0"/>
            </a:endParaRPr>
          </a:p>
        </p:txBody>
      </p:sp>
      <p:pic>
        <p:nvPicPr>
          <p:cNvPr id="3" name="Imagen 2"/>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11536" t="16781" r="58509" b="50080"/>
          <a:stretch/>
        </p:blipFill>
        <p:spPr>
          <a:xfrm>
            <a:off x="50723" y="0"/>
            <a:ext cx="6041036" cy="5068348"/>
          </a:xfrm>
          <a:prstGeom prst="rect">
            <a:avLst/>
          </a:prstGeom>
        </p:spPr>
      </p:pic>
      <p:pic>
        <p:nvPicPr>
          <p:cNvPr id="5" name="Imagen 4"/>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t="49998"/>
          <a:stretch/>
        </p:blipFill>
        <p:spPr>
          <a:xfrm>
            <a:off x="6062845" y="0"/>
            <a:ext cx="6033931" cy="5068348"/>
          </a:xfrm>
          <a:prstGeom prst="rect">
            <a:avLst/>
          </a:prstGeom>
        </p:spPr>
      </p:pic>
      <p:pic>
        <p:nvPicPr>
          <p:cNvPr id="7" name="Imagen 6"/>
          <p:cNvPicPr>
            <a:picLocks noChangeAspect="1"/>
          </p:cNvPicPr>
          <p:nvPr/>
        </p:nvPicPr>
        <p:blipFill rotWithShape="1">
          <a:blip r:embed="rId7"/>
          <a:srcRect t="9099" b="7557"/>
          <a:stretch/>
        </p:blipFill>
        <p:spPr>
          <a:xfrm>
            <a:off x="50723" y="4872475"/>
            <a:ext cx="6041036" cy="975361"/>
          </a:xfrm>
          <a:prstGeom prst="rect">
            <a:avLst/>
          </a:prstGeom>
        </p:spPr>
      </p:pic>
      <p:pic>
        <p:nvPicPr>
          <p:cNvPr id="10" name="Imagen 9"/>
          <p:cNvPicPr>
            <a:picLocks noChangeAspect="1"/>
          </p:cNvPicPr>
          <p:nvPr/>
        </p:nvPicPr>
        <p:blipFill>
          <a:blip r:embed="rId8"/>
          <a:stretch>
            <a:fillRect/>
          </a:stretch>
        </p:blipFill>
        <p:spPr>
          <a:xfrm>
            <a:off x="6033307" y="4906563"/>
            <a:ext cx="6041660" cy="975445"/>
          </a:xfrm>
          <a:prstGeom prst="rect">
            <a:avLst/>
          </a:prstGeom>
        </p:spPr>
      </p:pic>
      <p:pic>
        <p:nvPicPr>
          <p:cNvPr id="11" name="Imagen 10"/>
          <p:cNvPicPr>
            <a:picLocks noChangeAspect="1"/>
          </p:cNvPicPr>
          <p:nvPr/>
        </p:nvPicPr>
        <p:blipFill>
          <a:blip r:embed="rId9"/>
          <a:stretch>
            <a:fillRect/>
          </a:stretch>
        </p:blipFill>
        <p:spPr>
          <a:xfrm>
            <a:off x="19706" y="0"/>
            <a:ext cx="12055261" cy="6128426"/>
          </a:xfrm>
          <a:prstGeom prst="rect">
            <a:avLst/>
          </a:prstGeom>
        </p:spPr>
      </p:pic>
    </p:spTree>
    <p:extLst>
      <p:ext uri="{BB962C8B-B14F-4D97-AF65-F5344CB8AC3E}">
        <p14:creationId xmlns:p14="http://schemas.microsoft.com/office/powerpoint/2010/main" val="155548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14779" t="16126" r="31500" b="5906"/>
          <a:stretch/>
        </p:blipFill>
        <p:spPr>
          <a:xfrm>
            <a:off x="1" y="419725"/>
            <a:ext cx="12192000" cy="6280877"/>
          </a:xfrm>
          <a:prstGeom prst="rect">
            <a:avLst/>
          </a:prstGeom>
        </p:spPr>
      </p:pic>
      <p:sp>
        <p:nvSpPr>
          <p:cNvPr id="7" name="Rectángulo 6"/>
          <p:cNvSpPr/>
          <p:nvPr/>
        </p:nvSpPr>
        <p:spPr>
          <a:xfrm>
            <a:off x="0" y="0"/>
            <a:ext cx="6880487" cy="509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VE" b="1" dirty="0" smtClean="0">
                <a:solidFill>
                  <a:srgbClr val="C00000"/>
                </a:solidFill>
                <a:latin typeface="Cambria" panose="02040503050406030204" pitchFamily="18" charset="0"/>
              </a:rPr>
              <a:t>TABLA 2. </a:t>
            </a:r>
            <a:r>
              <a:rPr lang="es-VE" b="1" dirty="0" smtClean="0">
                <a:solidFill>
                  <a:schemeClr val="tx1"/>
                </a:solidFill>
                <a:latin typeface="Cambria" panose="02040503050406030204" pitchFamily="18" charset="0"/>
              </a:rPr>
              <a:t>RESULTADOS Y EVENTOS ADVERSOS </a:t>
            </a:r>
            <a:endParaRPr lang="es-VE" b="1" dirty="0">
              <a:solidFill>
                <a:schemeClr val="tx1"/>
              </a:solidFill>
              <a:latin typeface="Cambria" panose="02040503050406030204" pitchFamily="18" charset="0"/>
            </a:endParaRPr>
          </a:p>
        </p:txBody>
      </p:sp>
      <p:sp>
        <p:nvSpPr>
          <p:cNvPr id="2" name="Rectángulo 1"/>
          <p:cNvSpPr/>
          <p:nvPr/>
        </p:nvSpPr>
        <p:spPr>
          <a:xfrm>
            <a:off x="167951" y="1567545"/>
            <a:ext cx="11588620" cy="3172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142404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6560878"/>
            <a:ext cx="10515600" cy="297122"/>
          </a:xfrm>
        </p:spPr>
        <p:txBody>
          <a:bodyPr>
            <a:noAutofit/>
          </a:bodyPr>
          <a:lstStyle/>
          <a:p>
            <a:r>
              <a:rPr lang="es-VE" sz="1800" b="1" dirty="0" smtClean="0">
                <a:solidFill>
                  <a:srgbClr val="C00000"/>
                </a:solidFill>
                <a:latin typeface="Cambria" panose="02040503050406030204" pitchFamily="18" charset="0"/>
              </a:rPr>
              <a:t>Figura 3. </a:t>
            </a:r>
            <a:r>
              <a:rPr lang="es-VE" sz="1800" b="1" dirty="0" smtClean="0">
                <a:latin typeface="Cambria" panose="02040503050406030204" pitchFamily="18" charset="0"/>
              </a:rPr>
              <a:t>Tasa de muerte por cualquier causa (resultado primario) en subgrupos preespecificados.</a:t>
            </a:r>
            <a:endParaRPr lang="es-VE" sz="1800" b="1" dirty="0">
              <a:latin typeface="Cambria" panose="02040503050406030204" pitchFamily="18" charset="0"/>
            </a:endParaRPr>
          </a:p>
        </p:txBody>
      </p:sp>
      <p:pic>
        <p:nvPicPr>
          <p:cNvPr id="4" name="Marcador de contenido 3"/>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18301" t="13508" r="40832" b="10013"/>
          <a:stretch/>
        </p:blipFill>
        <p:spPr>
          <a:xfrm>
            <a:off x="-134912" y="0"/>
            <a:ext cx="12326912" cy="6235908"/>
          </a:xfrm>
          <a:prstGeom prst="rect">
            <a:avLst/>
          </a:prstGeom>
        </p:spPr>
      </p:pic>
      <p:sp>
        <p:nvSpPr>
          <p:cNvPr id="5" name="Rectángulo 4"/>
          <p:cNvSpPr/>
          <p:nvPr/>
        </p:nvSpPr>
        <p:spPr>
          <a:xfrm>
            <a:off x="0" y="6235908"/>
            <a:ext cx="8994098" cy="415498"/>
          </a:xfrm>
          <a:prstGeom prst="rect">
            <a:avLst/>
          </a:prstGeom>
        </p:spPr>
        <p:txBody>
          <a:bodyPr wrap="square">
            <a:spAutoFit/>
          </a:bodyPr>
          <a:lstStyle/>
          <a:p>
            <a:pPr algn="just"/>
            <a:r>
              <a:rPr lang="es-VE" sz="1050" b="1" dirty="0">
                <a:latin typeface="Cambria" panose="02040503050406030204" pitchFamily="18" charset="0"/>
              </a:rPr>
              <a:t>GFR denotes glomerular filtration rate, LV left ventricular, NT-proBNP N-terminal </a:t>
            </a:r>
            <a:r>
              <a:rPr lang="es-VE" sz="1050" b="1" dirty="0" smtClean="0">
                <a:latin typeface="Cambria" panose="02040503050406030204" pitchFamily="18" charset="0"/>
              </a:rPr>
              <a:t>pro–</a:t>
            </a:r>
            <a:r>
              <a:rPr lang="es-VE" sz="1050" b="1" dirty="0" err="1" smtClean="0">
                <a:latin typeface="Cambria" panose="02040503050406030204" pitchFamily="18" charset="0"/>
              </a:rPr>
              <a:t>brain</a:t>
            </a:r>
            <a:r>
              <a:rPr lang="es-VE" sz="1050" b="1" dirty="0" smtClean="0">
                <a:latin typeface="Cambria" panose="02040503050406030204" pitchFamily="18" charset="0"/>
              </a:rPr>
              <a:t> </a:t>
            </a:r>
            <a:r>
              <a:rPr lang="es-VE" sz="1050" b="1" dirty="0">
                <a:latin typeface="Cambria" panose="02040503050406030204" pitchFamily="18" charset="0"/>
              </a:rPr>
              <a:t>natriuretic peptide, and NYHA New </a:t>
            </a:r>
            <a:r>
              <a:rPr lang="es-VE" sz="1050" b="1" dirty="0" smtClean="0">
                <a:latin typeface="Cambria" panose="02040503050406030204" pitchFamily="18" charset="0"/>
              </a:rPr>
              <a:t>York Heart </a:t>
            </a:r>
            <a:r>
              <a:rPr lang="es-VE" sz="1050" b="1" dirty="0">
                <a:latin typeface="Cambria" panose="02040503050406030204" pitchFamily="18" charset="0"/>
              </a:rPr>
              <a:t>Association</a:t>
            </a:r>
            <a:r>
              <a:rPr lang="es-VE" sz="900" dirty="0">
                <a:latin typeface="Cambria" panose="02040503050406030204" pitchFamily="18" charset="0"/>
              </a:rPr>
              <a:t>.</a:t>
            </a:r>
          </a:p>
        </p:txBody>
      </p:sp>
      <p:cxnSp>
        <p:nvCxnSpPr>
          <p:cNvPr id="7" name="Conector recto 6"/>
          <p:cNvCxnSpPr/>
          <p:nvPr/>
        </p:nvCxnSpPr>
        <p:spPr>
          <a:xfrm flipV="1">
            <a:off x="149290" y="774440"/>
            <a:ext cx="4627983" cy="186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flipV="1">
            <a:off x="149290" y="1567543"/>
            <a:ext cx="4627983" cy="1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296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17987" y="6544418"/>
            <a:ext cx="12309987" cy="31358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cxnSp>
        <p:nvCxnSpPr>
          <p:cNvPr id="22" name="Conector recto 21"/>
          <p:cNvCxnSpPr/>
          <p:nvPr/>
        </p:nvCxnSpPr>
        <p:spPr>
          <a:xfrm>
            <a:off x="977071" y="888870"/>
            <a:ext cx="11174361" cy="29496"/>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pic>
        <p:nvPicPr>
          <p:cNvPr id="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624" y="161627"/>
            <a:ext cx="633292" cy="70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ángulo 5"/>
          <p:cNvSpPr/>
          <p:nvPr/>
        </p:nvSpPr>
        <p:spPr>
          <a:xfrm>
            <a:off x="3802742" y="2874645"/>
            <a:ext cx="4673600" cy="830997"/>
          </a:xfrm>
          <a:prstGeom prst="rect">
            <a:avLst/>
          </a:prstGeom>
          <a:noFill/>
        </p:spPr>
        <p:txBody>
          <a:bodyPr wrap="square" lIns="91440" tIns="45720" rIns="91440" bIns="45720">
            <a:spAutoFit/>
          </a:bodyPr>
          <a:lstStyle/>
          <a:p>
            <a:pPr algn="ctr"/>
            <a:r>
              <a:rPr lang="es-ES" sz="4800" b="1" dirty="0" smtClean="0">
                <a:ln w="0"/>
                <a:effectLst>
                  <a:outerShdw blurRad="38100" dist="19050" dir="2700000" algn="tl" rotWithShape="0">
                    <a:schemeClr val="dk1">
                      <a:alpha val="40000"/>
                    </a:schemeClr>
                  </a:outerShdw>
                </a:effectLst>
                <a:latin typeface="Cambria" panose="02040503050406030204" pitchFamily="18" charset="0"/>
              </a:rPr>
              <a:t>DISCUSION</a:t>
            </a:r>
            <a:endParaRPr lang="es-ES" sz="4800" b="1"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ndParaRPr>
          </a:p>
        </p:txBody>
      </p:sp>
    </p:spTree>
    <p:extLst>
      <p:ext uri="{BB962C8B-B14F-4D97-AF65-F5344CB8AC3E}">
        <p14:creationId xmlns:p14="http://schemas.microsoft.com/office/powerpoint/2010/main" val="3461377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977071" y="888870"/>
            <a:ext cx="11174361" cy="29496"/>
          </a:xfrm>
          <a:prstGeom prst="line">
            <a:avLst/>
          </a:prstGeom>
          <a:ln w="28575">
            <a:solidFill>
              <a:srgbClr val="002060"/>
            </a:solidFill>
          </a:ln>
        </p:spPr>
        <p:style>
          <a:lnRef idx="3">
            <a:schemeClr val="accent5"/>
          </a:lnRef>
          <a:fillRef idx="0">
            <a:schemeClr val="accent5"/>
          </a:fillRef>
          <a:effectRef idx="2">
            <a:schemeClr val="accent5"/>
          </a:effectRef>
          <a:fontRef idx="minor">
            <a:schemeClr val="tx1"/>
          </a:fontRef>
        </p:style>
      </p:cxnSp>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24" y="161627"/>
            <a:ext cx="633292" cy="70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1" y="6508876"/>
            <a:ext cx="12192000" cy="34912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VE" b="1" dirty="0">
              <a:solidFill>
                <a:prstClr val="white"/>
              </a:solidFill>
            </a:endParaRPr>
          </a:p>
        </p:txBody>
      </p:sp>
      <p:sp>
        <p:nvSpPr>
          <p:cNvPr id="2" name="Rectángulo 1"/>
          <p:cNvSpPr/>
          <p:nvPr/>
        </p:nvSpPr>
        <p:spPr>
          <a:xfrm>
            <a:off x="50723" y="6563817"/>
            <a:ext cx="12024244" cy="307777"/>
          </a:xfrm>
          <a:prstGeom prst="rect">
            <a:avLst/>
          </a:prstGeom>
        </p:spPr>
        <p:txBody>
          <a:bodyPr wrap="square">
            <a:spAutoFit/>
          </a:bodyPr>
          <a:lstStyle/>
          <a:p>
            <a:pPr algn="ctr"/>
            <a:r>
              <a:rPr lang="en-US" sz="1400" dirty="0">
                <a:solidFill>
                  <a:prstClr val="white"/>
                </a:solidFill>
              </a:rPr>
              <a:t> </a:t>
            </a:r>
            <a:endParaRPr lang="es-VE" sz="1400" dirty="0">
              <a:solidFill>
                <a:prstClr val="white"/>
              </a:solidFill>
            </a:endParaRPr>
          </a:p>
        </p:txBody>
      </p:sp>
      <p:sp>
        <p:nvSpPr>
          <p:cNvPr id="8" name="Título 7"/>
          <p:cNvSpPr>
            <a:spLocks noGrp="1"/>
          </p:cNvSpPr>
          <p:nvPr>
            <p:ph type="title"/>
          </p:nvPr>
        </p:nvSpPr>
        <p:spPr>
          <a:xfrm>
            <a:off x="838200" y="365125"/>
            <a:ext cx="10515600" cy="553241"/>
          </a:xfrm>
        </p:spPr>
        <p:txBody>
          <a:bodyPr>
            <a:normAutofit fontScale="90000"/>
          </a:bodyPr>
          <a:lstStyle/>
          <a:p>
            <a:r>
              <a:rPr lang="es-VE" b="1" dirty="0" smtClean="0">
                <a:latin typeface="Cambria" panose="02040503050406030204" pitchFamily="18" charset="0"/>
              </a:rPr>
              <a:t>INTERROGANTE DEL CICLO </a:t>
            </a:r>
            <a:endParaRPr lang="es-VE" b="1" dirty="0">
              <a:latin typeface="Cambria" panose="02040503050406030204" pitchFamily="18" charset="0"/>
            </a:endParaRPr>
          </a:p>
        </p:txBody>
      </p:sp>
      <p:sp>
        <p:nvSpPr>
          <p:cNvPr id="9" name="Marcador de contenido 8"/>
          <p:cNvSpPr>
            <a:spLocks noGrp="1"/>
          </p:cNvSpPr>
          <p:nvPr>
            <p:ph idx="1"/>
          </p:nvPr>
        </p:nvSpPr>
        <p:spPr>
          <a:xfrm>
            <a:off x="766916" y="1390612"/>
            <a:ext cx="10515600" cy="4351338"/>
          </a:xfrm>
        </p:spPr>
        <p:txBody>
          <a:bodyPr/>
          <a:lstStyle/>
          <a:p>
            <a:pPr marL="0" indent="0" algn="ctr">
              <a:buNone/>
            </a:pPr>
            <a:endParaRPr lang="es-VE" dirty="0" smtClean="0"/>
          </a:p>
          <a:p>
            <a:pPr marL="0" indent="0" algn="ctr">
              <a:buNone/>
            </a:pPr>
            <a:endParaRPr lang="es-VE" dirty="0" smtClean="0"/>
          </a:p>
          <a:p>
            <a:pPr marL="0" indent="0" algn="ctr">
              <a:buNone/>
            </a:pPr>
            <a:r>
              <a:rPr lang="es-VE" b="1" dirty="0" smtClean="0">
                <a:latin typeface="Cambria" panose="02040503050406030204" pitchFamily="18" charset="0"/>
              </a:rPr>
              <a:t>“ En el paciente con miocardiopatía dilatada no isquémica con FEVI severamente deprimida, </a:t>
            </a:r>
            <a:r>
              <a:rPr lang="es-VE" b="1" i="1" dirty="0" smtClean="0">
                <a:latin typeface="Cambria" panose="02040503050406030204" pitchFamily="18" charset="0"/>
              </a:rPr>
              <a:t>¿ Que efecto tiene sobre la mortalidad el uso de desfibriladores automáticos implantables para la prevención primaria de muerte súbita en comparación al tratamiento antiarrítmico?”</a:t>
            </a:r>
          </a:p>
          <a:p>
            <a:endParaRPr lang="es-VE" dirty="0"/>
          </a:p>
        </p:txBody>
      </p:sp>
    </p:spTree>
    <p:extLst>
      <p:ext uri="{BB962C8B-B14F-4D97-AF65-F5344CB8AC3E}">
        <p14:creationId xmlns:p14="http://schemas.microsoft.com/office/powerpoint/2010/main" val="1756495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texto 13"/>
          <p:cNvSpPr>
            <a:spLocks noGrp="1"/>
          </p:cNvSpPr>
          <p:nvPr>
            <p:ph type="body" sz="quarter" idx="28"/>
          </p:nvPr>
        </p:nvSpPr>
        <p:spPr>
          <a:xfrm>
            <a:off x="2375201" y="1907785"/>
            <a:ext cx="9437354" cy="594764"/>
          </a:xfrm>
        </p:spPr>
        <p:txBody>
          <a:bodyPr/>
          <a:lstStyle/>
          <a:p>
            <a:pPr marL="0" indent="0" algn="just">
              <a:buNone/>
            </a:pPr>
            <a:r>
              <a:rPr lang="es-VE" sz="2000" b="1" dirty="0" smtClean="0">
                <a:solidFill>
                  <a:schemeClr val="tx1"/>
                </a:solidFill>
                <a:latin typeface="Cambria" panose="02040503050406030204" pitchFamily="18" charset="0"/>
              </a:rPr>
              <a:t>El implante </a:t>
            </a:r>
            <a:r>
              <a:rPr lang="es-VE" sz="2000" b="1" dirty="0">
                <a:solidFill>
                  <a:schemeClr val="tx1"/>
                </a:solidFill>
                <a:latin typeface="Cambria" panose="02040503050406030204" pitchFamily="18" charset="0"/>
              </a:rPr>
              <a:t>de un DAI en pacientes </a:t>
            </a:r>
            <a:r>
              <a:rPr lang="es-VE" sz="2000" b="1" dirty="0" smtClean="0">
                <a:solidFill>
                  <a:schemeClr val="tx1"/>
                </a:solidFill>
                <a:latin typeface="Cambria" panose="02040503050406030204" pitchFamily="18" charset="0"/>
              </a:rPr>
              <a:t>con insuficiencia </a:t>
            </a:r>
            <a:r>
              <a:rPr lang="es-VE" sz="2000" b="1" dirty="0">
                <a:solidFill>
                  <a:schemeClr val="tx1"/>
                </a:solidFill>
                <a:latin typeface="Cambria" panose="02040503050406030204" pitchFamily="18" charset="0"/>
              </a:rPr>
              <a:t>cardíaca </a:t>
            </a:r>
            <a:r>
              <a:rPr lang="es-VE" sz="2000" b="1" dirty="0" smtClean="0">
                <a:solidFill>
                  <a:schemeClr val="tx1"/>
                </a:solidFill>
                <a:latin typeface="Cambria" panose="02040503050406030204" pitchFamily="18" charset="0"/>
              </a:rPr>
              <a:t>no isquémica </a:t>
            </a:r>
            <a:r>
              <a:rPr lang="es-VE" sz="2000" b="1" dirty="0">
                <a:solidFill>
                  <a:schemeClr val="tx1"/>
                </a:solidFill>
                <a:latin typeface="Cambria" panose="02040503050406030204" pitchFamily="18" charset="0"/>
              </a:rPr>
              <a:t>no proporcionó un beneficio de supervivencia general, aunque el riesgo de muerte súbita cardíaca se redujo a la </a:t>
            </a:r>
            <a:r>
              <a:rPr lang="es-VE" sz="2000" b="1" dirty="0" smtClean="0">
                <a:solidFill>
                  <a:schemeClr val="tx1"/>
                </a:solidFill>
                <a:latin typeface="Cambria" panose="02040503050406030204" pitchFamily="18" charset="0"/>
              </a:rPr>
              <a:t>mitad. </a:t>
            </a:r>
            <a:r>
              <a:rPr lang="es-VE" sz="2000" b="1" dirty="0">
                <a:solidFill>
                  <a:schemeClr val="tx1"/>
                </a:solidFill>
                <a:latin typeface="Cambria" panose="02040503050406030204" pitchFamily="18" charset="0"/>
              </a:rPr>
              <a:t>Hubo una interacción importante con la </a:t>
            </a:r>
            <a:r>
              <a:rPr lang="es-VE" sz="2000" b="1" dirty="0" smtClean="0">
                <a:solidFill>
                  <a:schemeClr val="tx1"/>
                </a:solidFill>
                <a:latin typeface="Cambria" panose="02040503050406030204" pitchFamily="18" charset="0"/>
              </a:rPr>
              <a:t>edad.</a:t>
            </a:r>
            <a:endParaRPr lang="en-US" sz="2000" dirty="0">
              <a:latin typeface="Cambria" panose="02040503050406030204" pitchFamily="18" charset="0"/>
            </a:endParaRPr>
          </a:p>
        </p:txBody>
      </p:sp>
      <p:sp>
        <p:nvSpPr>
          <p:cNvPr id="13" name="Título 12"/>
          <p:cNvSpPr>
            <a:spLocks noGrp="1"/>
          </p:cNvSpPr>
          <p:nvPr>
            <p:ph type="title"/>
          </p:nvPr>
        </p:nvSpPr>
        <p:spPr>
          <a:xfrm>
            <a:off x="0" y="0"/>
            <a:ext cx="12192000" cy="1324947"/>
          </a:xfrm>
          <a:solidFill>
            <a:srgbClr val="002060"/>
          </a:solidFill>
        </p:spPr>
        <p:txBody>
          <a:bodyPr/>
          <a:lstStyle/>
          <a:p>
            <a:r>
              <a:rPr lang="es-ES" b="1" dirty="0" smtClean="0">
                <a:latin typeface="Cambria" panose="02040503050406030204" pitchFamily="18" charset="0"/>
              </a:rPr>
              <a:t>DISCUSION</a:t>
            </a:r>
            <a:r>
              <a:rPr lang="es-ES" sz="4000" b="1" dirty="0" smtClean="0">
                <a:latin typeface="Cambria" panose="02040503050406030204" pitchFamily="18" charset="0"/>
              </a:rPr>
              <a:t> </a:t>
            </a:r>
            <a:endParaRPr lang="en-US" sz="4000" b="1" dirty="0">
              <a:latin typeface="Cambria" panose="02040503050406030204" pitchFamily="18" charset="0"/>
            </a:endParaRPr>
          </a:p>
        </p:txBody>
      </p:sp>
      <p:sp>
        <p:nvSpPr>
          <p:cNvPr id="3" name="Marcador de texto 2"/>
          <p:cNvSpPr>
            <a:spLocks noGrp="1"/>
          </p:cNvSpPr>
          <p:nvPr>
            <p:ph type="body" sz="quarter" idx="33"/>
          </p:nvPr>
        </p:nvSpPr>
        <p:spPr>
          <a:xfrm>
            <a:off x="2374879" y="4582953"/>
            <a:ext cx="9437676" cy="594764"/>
          </a:xfrm>
        </p:spPr>
        <p:txBody>
          <a:bodyPr/>
          <a:lstStyle/>
          <a:p>
            <a:pPr marL="0" indent="0" algn="just">
              <a:buNone/>
            </a:pPr>
            <a:r>
              <a:rPr lang="es-VE" sz="2000" b="1" dirty="0">
                <a:solidFill>
                  <a:schemeClr val="tx1"/>
                </a:solidFill>
                <a:latin typeface="Cambria" panose="02040503050406030204" pitchFamily="18" charset="0"/>
              </a:rPr>
              <a:t>T</a:t>
            </a:r>
            <a:r>
              <a:rPr lang="es-VE" sz="2000" b="1" dirty="0" smtClean="0">
                <a:solidFill>
                  <a:schemeClr val="tx1"/>
                </a:solidFill>
                <a:latin typeface="Cambria" panose="02040503050406030204" pitchFamily="18" charset="0"/>
              </a:rPr>
              <a:t>asa </a:t>
            </a:r>
            <a:r>
              <a:rPr lang="es-VE" sz="2000" b="1" dirty="0">
                <a:solidFill>
                  <a:schemeClr val="tx1"/>
                </a:solidFill>
                <a:latin typeface="Cambria" panose="02040503050406030204" pitchFamily="18" charset="0"/>
              </a:rPr>
              <a:t>de eventos fue menor que la observada en estudios más antiguos, el 31% de las muertes se atribuyeron a causas no cardiovasculares.</a:t>
            </a:r>
          </a:p>
        </p:txBody>
      </p:sp>
      <p:sp>
        <p:nvSpPr>
          <p:cNvPr id="4" name="Marcador de texto 3"/>
          <p:cNvSpPr>
            <a:spLocks noGrp="1"/>
          </p:cNvSpPr>
          <p:nvPr>
            <p:ph type="body" sz="quarter" idx="35"/>
          </p:nvPr>
        </p:nvSpPr>
        <p:spPr>
          <a:xfrm>
            <a:off x="2374879" y="5477329"/>
            <a:ext cx="9437676" cy="594764"/>
          </a:xfrm>
        </p:spPr>
        <p:txBody>
          <a:bodyPr/>
          <a:lstStyle/>
          <a:p>
            <a:pPr marL="0" indent="0" algn="just">
              <a:buNone/>
            </a:pPr>
            <a:r>
              <a:rPr lang="es-VE" sz="2000" b="1" dirty="0">
                <a:solidFill>
                  <a:schemeClr val="tx1"/>
                </a:solidFill>
                <a:latin typeface="Cambria" panose="02040503050406030204" pitchFamily="18" charset="0"/>
              </a:rPr>
              <a:t>Los efectos secundarios asociados con la implantación de </a:t>
            </a:r>
            <a:r>
              <a:rPr lang="es-VE" sz="2000" b="1" dirty="0" smtClean="0">
                <a:solidFill>
                  <a:schemeClr val="tx1"/>
                </a:solidFill>
                <a:latin typeface="Cambria" panose="02040503050406030204" pitchFamily="18" charset="0"/>
              </a:rPr>
              <a:t>dispositivos no fueron triviales.</a:t>
            </a:r>
            <a:endParaRPr lang="es-VE" sz="2000" b="1" dirty="0">
              <a:solidFill>
                <a:schemeClr val="tx1"/>
              </a:solidFill>
              <a:latin typeface="Cambria" panose="02040503050406030204" pitchFamily="18" charset="0"/>
            </a:endParaRPr>
          </a:p>
        </p:txBody>
      </p:sp>
      <p:sp>
        <p:nvSpPr>
          <p:cNvPr id="5" name="Marcador de texto 4"/>
          <p:cNvSpPr>
            <a:spLocks noGrp="1"/>
          </p:cNvSpPr>
          <p:nvPr>
            <p:ph type="body" sz="quarter" idx="29"/>
          </p:nvPr>
        </p:nvSpPr>
        <p:spPr>
          <a:xfrm>
            <a:off x="2374879" y="2865097"/>
            <a:ext cx="9437676" cy="594764"/>
          </a:xfrm>
        </p:spPr>
        <p:txBody>
          <a:bodyPr/>
          <a:lstStyle/>
          <a:p>
            <a:pPr marL="0" indent="0" algn="just">
              <a:buNone/>
            </a:pPr>
            <a:r>
              <a:rPr lang="es-VE" sz="2000" b="1" dirty="0">
                <a:solidFill>
                  <a:schemeClr val="tx1"/>
                </a:solidFill>
                <a:latin typeface="Cambria" panose="02040503050406030204" pitchFamily="18" charset="0"/>
              </a:rPr>
              <a:t>Los resultados fueron independientes de si un paciente recibió </a:t>
            </a:r>
            <a:r>
              <a:rPr lang="es-VE" sz="2000" b="1" dirty="0" smtClean="0">
                <a:solidFill>
                  <a:schemeClr val="tx1"/>
                </a:solidFill>
                <a:latin typeface="Cambria" panose="02040503050406030204" pitchFamily="18" charset="0"/>
              </a:rPr>
              <a:t>un dispositivo </a:t>
            </a:r>
            <a:r>
              <a:rPr lang="es-VE" sz="2000" b="1" dirty="0" smtClean="0">
                <a:solidFill>
                  <a:schemeClr val="tx1"/>
                </a:solidFill>
                <a:latin typeface="Cambria" panose="02040503050406030204" pitchFamily="18" charset="0"/>
              </a:rPr>
              <a:t>TRC</a:t>
            </a:r>
            <a:r>
              <a:rPr lang="es-VE" sz="1800" b="1" dirty="0" smtClean="0">
                <a:solidFill>
                  <a:schemeClr val="tx1"/>
                </a:solidFill>
                <a:latin typeface="Cambria" panose="02040503050406030204" pitchFamily="18" charset="0"/>
              </a:rPr>
              <a:t>.</a:t>
            </a:r>
            <a:endParaRPr lang="es-VE" sz="1800" b="1" dirty="0">
              <a:solidFill>
                <a:schemeClr val="tx1"/>
              </a:solidFill>
              <a:latin typeface="Cambria" panose="02040503050406030204" pitchFamily="18" charset="0"/>
            </a:endParaRPr>
          </a:p>
        </p:txBody>
      </p:sp>
      <p:sp>
        <p:nvSpPr>
          <p:cNvPr id="7" name="Rectángulo 6"/>
          <p:cNvSpPr/>
          <p:nvPr/>
        </p:nvSpPr>
        <p:spPr>
          <a:xfrm>
            <a:off x="2374879" y="3646351"/>
            <a:ext cx="9139097" cy="707886"/>
          </a:xfrm>
          <a:prstGeom prst="rect">
            <a:avLst/>
          </a:prstGeom>
        </p:spPr>
        <p:txBody>
          <a:bodyPr wrap="square">
            <a:spAutoFit/>
          </a:bodyPr>
          <a:lstStyle/>
          <a:p>
            <a:r>
              <a:rPr lang="es-VE" sz="2000" b="1" dirty="0">
                <a:latin typeface="Cambria" panose="02040503050406030204" pitchFamily="18" charset="0"/>
              </a:rPr>
              <a:t>Todas las curvas de tiempo transcurrido hasta el evento parecieron divergir durante los primeros 5 años del ensayo y luego </a:t>
            </a:r>
            <a:r>
              <a:rPr lang="es-VE" sz="2000" b="1" dirty="0" smtClean="0">
                <a:latin typeface="Cambria" panose="02040503050406030204" pitchFamily="18" charset="0"/>
              </a:rPr>
              <a:t>converger. </a:t>
            </a:r>
            <a:endParaRPr lang="es-VE" sz="2000" b="1" dirty="0">
              <a:latin typeface="Cambria" panose="02040503050406030204" pitchFamily="18" charset="0"/>
            </a:endParaRPr>
          </a:p>
        </p:txBody>
      </p:sp>
      <p:pic>
        <p:nvPicPr>
          <p:cNvPr id="2" name="Imagen 1"/>
          <p:cNvPicPr>
            <a:picLocks noChangeAspect="1"/>
          </p:cNvPicPr>
          <p:nvPr/>
        </p:nvPicPr>
        <p:blipFill>
          <a:blip r:embed="rId3"/>
          <a:stretch>
            <a:fillRect/>
          </a:stretch>
        </p:blipFill>
        <p:spPr>
          <a:xfrm>
            <a:off x="6046699" y="6300809"/>
            <a:ext cx="6145301" cy="499915"/>
          </a:xfrm>
          <a:prstGeom prst="rect">
            <a:avLst/>
          </a:prstGeom>
        </p:spPr>
      </p:pic>
    </p:spTree>
    <p:extLst>
      <p:ext uri="{BB962C8B-B14F-4D97-AF65-F5344CB8AC3E}">
        <p14:creationId xmlns:p14="http://schemas.microsoft.com/office/powerpoint/2010/main" val="27006197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17987" y="6544418"/>
            <a:ext cx="12309987" cy="31358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cxnSp>
        <p:nvCxnSpPr>
          <p:cNvPr id="22" name="Conector recto 21"/>
          <p:cNvCxnSpPr/>
          <p:nvPr/>
        </p:nvCxnSpPr>
        <p:spPr>
          <a:xfrm>
            <a:off x="977071" y="888870"/>
            <a:ext cx="11174361" cy="29496"/>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pic>
        <p:nvPicPr>
          <p:cNvPr id="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624" y="161627"/>
            <a:ext cx="633292" cy="70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ángulo 5"/>
          <p:cNvSpPr/>
          <p:nvPr/>
        </p:nvSpPr>
        <p:spPr>
          <a:xfrm>
            <a:off x="133624" y="1784035"/>
            <a:ext cx="4604221" cy="830997"/>
          </a:xfrm>
          <a:prstGeom prst="rect">
            <a:avLst/>
          </a:prstGeom>
          <a:noFill/>
        </p:spPr>
        <p:txBody>
          <a:bodyPr wrap="square" lIns="91440" tIns="45720" rIns="91440" bIns="45720">
            <a:spAutoFit/>
          </a:bodyPr>
          <a:lstStyle/>
          <a:p>
            <a:pPr algn="ctr"/>
            <a:r>
              <a:rPr lang="es-ES" sz="4800" b="1" dirty="0" smtClean="0">
                <a:ln w="0"/>
                <a:latin typeface="Cambria" panose="02040503050406030204" pitchFamily="18" charset="0"/>
              </a:rPr>
              <a:t>CONCLUSION:</a:t>
            </a:r>
            <a:endParaRPr lang="es-ES" sz="4800" b="1" cap="none" spc="0" dirty="0">
              <a:ln w="0"/>
              <a:solidFill>
                <a:schemeClr val="tx1"/>
              </a:solidFill>
              <a:latin typeface="Cambria" panose="02040503050406030204" pitchFamily="18" charset="0"/>
            </a:endParaRPr>
          </a:p>
        </p:txBody>
      </p:sp>
      <p:sp>
        <p:nvSpPr>
          <p:cNvPr id="2" name="Rectángulo 1"/>
          <p:cNvSpPr/>
          <p:nvPr/>
        </p:nvSpPr>
        <p:spPr>
          <a:xfrm>
            <a:off x="614597" y="2828836"/>
            <a:ext cx="11197652" cy="1384995"/>
          </a:xfrm>
          <a:prstGeom prst="rect">
            <a:avLst/>
          </a:prstGeom>
        </p:spPr>
        <p:txBody>
          <a:bodyPr wrap="square">
            <a:spAutoFit/>
          </a:bodyPr>
          <a:lstStyle/>
          <a:p>
            <a:r>
              <a:rPr lang="es-VE" sz="2800" dirty="0" smtClean="0">
                <a:latin typeface="Cambria" panose="02040503050406030204" pitchFamily="18" charset="0"/>
              </a:rPr>
              <a:t>No </a:t>
            </a:r>
            <a:r>
              <a:rPr lang="es-VE" sz="2800" dirty="0">
                <a:latin typeface="Cambria" panose="02040503050406030204" pitchFamily="18" charset="0"/>
              </a:rPr>
              <a:t>se encontró que la implantación profiláctica de DAI en pacientes con insuficiencia cardíaca sistólica sintomática que no fue causada por enfermedad arterial coronaria redujera la mortalidad a largo plazo. </a:t>
            </a:r>
          </a:p>
        </p:txBody>
      </p:sp>
      <p:pic>
        <p:nvPicPr>
          <p:cNvPr id="4" name="Imagen 3"/>
          <p:cNvPicPr>
            <a:picLocks noChangeAspect="1"/>
          </p:cNvPicPr>
          <p:nvPr/>
        </p:nvPicPr>
        <p:blipFill>
          <a:blip r:embed="rId3"/>
          <a:stretch>
            <a:fillRect/>
          </a:stretch>
        </p:blipFill>
        <p:spPr>
          <a:xfrm>
            <a:off x="6006131" y="5874343"/>
            <a:ext cx="6145301" cy="499915"/>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1512" y="161626"/>
            <a:ext cx="3169920" cy="1618783"/>
          </a:xfrm>
          <a:prstGeom prst="rect">
            <a:avLst/>
          </a:prstGeom>
        </p:spPr>
      </p:pic>
    </p:spTree>
    <p:extLst>
      <p:ext uri="{BB962C8B-B14F-4D97-AF65-F5344CB8AC3E}">
        <p14:creationId xmlns:p14="http://schemas.microsoft.com/office/powerpoint/2010/main" val="26035595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179882"/>
            <a:ext cx="12191999" cy="6385810"/>
          </a:xfrm>
          <a:prstGeom prst="rect">
            <a:avLst/>
          </a:prstGeom>
        </p:spPr>
      </p:pic>
      <p:pic>
        <p:nvPicPr>
          <p:cNvPr id="2" name="Imagen 1"/>
          <p:cNvPicPr>
            <a:picLocks noChangeAspect="1"/>
          </p:cNvPicPr>
          <p:nvPr/>
        </p:nvPicPr>
        <p:blipFill>
          <a:blip r:embed="rId4"/>
          <a:stretch>
            <a:fillRect/>
          </a:stretch>
        </p:blipFill>
        <p:spPr>
          <a:xfrm>
            <a:off x="8970234" y="3581376"/>
            <a:ext cx="682811" cy="548688"/>
          </a:xfrm>
          <a:prstGeom prst="rect">
            <a:avLst/>
          </a:prstGeom>
        </p:spPr>
      </p:pic>
      <p:pic>
        <p:nvPicPr>
          <p:cNvPr id="3" name="Imagen 2"/>
          <p:cNvPicPr>
            <a:picLocks noChangeAspect="1"/>
          </p:cNvPicPr>
          <p:nvPr/>
        </p:nvPicPr>
        <p:blipFill>
          <a:blip r:embed="rId4"/>
          <a:stretch>
            <a:fillRect/>
          </a:stretch>
        </p:blipFill>
        <p:spPr>
          <a:xfrm>
            <a:off x="9000714" y="2712696"/>
            <a:ext cx="682811" cy="548688"/>
          </a:xfrm>
          <a:prstGeom prst="rect">
            <a:avLst/>
          </a:prstGeom>
        </p:spPr>
      </p:pic>
      <p:sp>
        <p:nvSpPr>
          <p:cNvPr id="6" name="Multiplicar 5"/>
          <p:cNvSpPr/>
          <p:nvPr/>
        </p:nvSpPr>
        <p:spPr>
          <a:xfrm>
            <a:off x="8854438" y="5336998"/>
            <a:ext cx="914400" cy="914400"/>
          </a:xfrm>
          <a:prstGeom prst="mathMultiply">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5" name="Imagen 4"/>
          <p:cNvPicPr>
            <a:picLocks noChangeAspect="1"/>
          </p:cNvPicPr>
          <p:nvPr/>
        </p:nvPicPr>
        <p:blipFill>
          <a:blip r:embed="rId5"/>
          <a:stretch>
            <a:fillRect/>
          </a:stretch>
        </p:blipFill>
        <p:spPr>
          <a:xfrm>
            <a:off x="8964137" y="4468318"/>
            <a:ext cx="688908" cy="554784"/>
          </a:xfrm>
          <a:prstGeom prst="rect">
            <a:avLst/>
          </a:prstGeom>
        </p:spPr>
      </p:pic>
    </p:spTree>
    <p:extLst>
      <p:ext uri="{BB962C8B-B14F-4D97-AF65-F5344CB8AC3E}">
        <p14:creationId xmlns:p14="http://schemas.microsoft.com/office/powerpoint/2010/main" val="22015649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69823" y="449705"/>
            <a:ext cx="11922177" cy="6190938"/>
          </a:xfrm>
          <a:prstGeom prst="rect">
            <a:avLst/>
          </a:prstGeom>
        </p:spPr>
      </p:pic>
      <p:pic>
        <p:nvPicPr>
          <p:cNvPr id="2" name="Imagen 1"/>
          <p:cNvPicPr>
            <a:picLocks noChangeAspect="1"/>
          </p:cNvPicPr>
          <p:nvPr/>
        </p:nvPicPr>
        <p:blipFill>
          <a:blip r:embed="rId4"/>
          <a:stretch>
            <a:fillRect/>
          </a:stretch>
        </p:blipFill>
        <p:spPr>
          <a:xfrm>
            <a:off x="8845266" y="746736"/>
            <a:ext cx="688908" cy="548688"/>
          </a:xfrm>
          <a:prstGeom prst="rect">
            <a:avLst/>
          </a:prstGeom>
        </p:spPr>
      </p:pic>
      <p:pic>
        <p:nvPicPr>
          <p:cNvPr id="3" name="Imagen 2"/>
          <p:cNvPicPr>
            <a:picLocks noChangeAspect="1"/>
          </p:cNvPicPr>
          <p:nvPr/>
        </p:nvPicPr>
        <p:blipFill>
          <a:blip r:embed="rId5"/>
          <a:stretch>
            <a:fillRect/>
          </a:stretch>
        </p:blipFill>
        <p:spPr>
          <a:xfrm>
            <a:off x="8775158" y="1408143"/>
            <a:ext cx="743776" cy="749873"/>
          </a:xfrm>
          <a:prstGeom prst="rect">
            <a:avLst/>
          </a:prstGeom>
        </p:spPr>
      </p:pic>
      <p:pic>
        <p:nvPicPr>
          <p:cNvPr id="5" name="Imagen 4"/>
          <p:cNvPicPr>
            <a:picLocks noChangeAspect="1"/>
          </p:cNvPicPr>
          <p:nvPr/>
        </p:nvPicPr>
        <p:blipFill>
          <a:blip r:embed="rId5"/>
          <a:stretch>
            <a:fillRect/>
          </a:stretch>
        </p:blipFill>
        <p:spPr>
          <a:xfrm>
            <a:off x="8772909" y="2741517"/>
            <a:ext cx="743776" cy="749873"/>
          </a:xfrm>
          <a:prstGeom prst="rect">
            <a:avLst/>
          </a:prstGeom>
        </p:spPr>
      </p:pic>
      <p:pic>
        <p:nvPicPr>
          <p:cNvPr id="6" name="Imagen 5"/>
          <p:cNvPicPr>
            <a:picLocks noChangeAspect="1"/>
          </p:cNvPicPr>
          <p:nvPr/>
        </p:nvPicPr>
        <p:blipFill>
          <a:blip r:embed="rId6"/>
          <a:stretch>
            <a:fillRect/>
          </a:stretch>
        </p:blipFill>
        <p:spPr>
          <a:xfrm>
            <a:off x="8845266" y="2158016"/>
            <a:ext cx="688908" cy="554784"/>
          </a:xfrm>
          <a:prstGeom prst="rect">
            <a:avLst/>
          </a:prstGeom>
        </p:spPr>
      </p:pic>
      <p:pic>
        <p:nvPicPr>
          <p:cNvPr id="7" name="Imagen 6"/>
          <p:cNvPicPr>
            <a:picLocks noChangeAspect="1"/>
          </p:cNvPicPr>
          <p:nvPr/>
        </p:nvPicPr>
        <p:blipFill>
          <a:blip r:embed="rId6"/>
          <a:stretch>
            <a:fillRect/>
          </a:stretch>
        </p:blipFill>
        <p:spPr>
          <a:xfrm>
            <a:off x="8949697" y="5203153"/>
            <a:ext cx="688908" cy="554784"/>
          </a:xfrm>
          <a:prstGeom prst="rect">
            <a:avLst/>
          </a:prstGeom>
        </p:spPr>
      </p:pic>
      <p:pic>
        <p:nvPicPr>
          <p:cNvPr id="8" name="Imagen 7"/>
          <p:cNvPicPr>
            <a:picLocks noChangeAspect="1"/>
          </p:cNvPicPr>
          <p:nvPr/>
        </p:nvPicPr>
        <p:blipFill>
          <a:blip r:embed="rId6"/>
          <a:stretch>
            <a:fillRect/>
          </a:stretch>
        </p:blipFill>
        <p:spPr>
          <a:xfrm>
            <a:off x="8982426" y="5783202"/>
            <a:ext cx="688908" cy="554784"/>
          </a:xfrm>
          <a:prstGeom prst="rect">
            <a:avLst/>
          </a:prstGeom>
        </p:spPr>
      </p:pic>
      <p:pic>
        <p:nvPicPr>
          <p:cNvPr id="9" name="Imagen 8"/>
          <p:cNvPicPr>
            <a:picLocks noChangeAspect="1"/>
          </p:cNvPicPr>
          <p:nvPr/>
        </p:nvPicPr>
        <p:blipFill>
          <a:blip r:embed="rId7"/>
          <a:stretch>
            <a:fillRect/>
          </a:stretch>
        </p:blipFill>
        <p:spPr>
          <a:xfrm>
            <a:off x="8949697" y="4486953"/>
            <a:ext cx="688908" cy="554784"/>
          </a:xfrm>
          <a:prstGeom prst="rect">
            <a:avLst/>
          </a:prstGeom>
        </p:spPr>
      </p:pic>
      <p:pic>
        <p:nvPicPr>
          <p:cNvPr id="10" name="Imagen 9"/>
          <p:cNvPicPr>
            <a:picLocks noChangeAspect="1"/>
          </p:cNvPicPr>
          <p:nvPr/>
        </p:nvPicPr>
        <p:blipFill>
          <a:blip r:embed="rId8"/>
          <a:stretch>
            <a:fillRect/>
          </a:stretch>
        </p:blipFill>
        <p:spPr>
          <a:xfrm>
            <a:off x="10463738" y="3718560"/>
            <a:ext cx="1048603" cy="234708"/>
          </a:xfrm>
          <a:prstGeom prst="rect">
            <a:avLst/>
          </a:prstGeom>
        </p:spPr>
      </p:pic>
      <p:pic>
        <p:nvPicPr>
          <p:cNvPr id="11" name="Imagen 10"/>
          <p:cNvPicPr>
            <a:picLocks noChangeAspect="1"/>
          </p:cNvPicPr>
          <p:nvPr/>
        </p:nvPicPr>
        <p:blipFill>
          <a:blip r:embed="rId8"/>
          <a:stretch>
            <a:fillRect/>
          </a:stretch>
        </p:blipFill>
        <p:spPr>
          <a:xfrm>
            <a:off x="10463738" y="4251960"/>
            <a:ext cx="1048603" cy="234993"/>
          </a:xfrm>
          <a:prstGeom prst="rect">
            <a:avLst/>
          </a:prstGeom>
        </p:spPr>
      </p:pic>
    </p:spTree>
    <p:extLst>
      <p:ext uri="{BB962C8B-B14F-4D97-AF65-F5344CB8AC3E}">
        <p14:creationId xmlns:p14="http://schemas.microsoft.com/office/powerpoint/2010/main" val="436325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64892" y="254834"/>
            <a:ext cx="11797259" cy="6310858"/>
          </a:xfrm>
          <a:prstGeom prst="rect">
            <a:avLst/>
          </a:prstGeom>
        </p:spPr>
      </p:pic>
      <p:pic>
        <p:nvPicPr>
          <p:cNvPr id="2" name="Imagen 1"/>
          <p:cNvPicPr>
            <a:picLocks noChangeAspect="1"/>
          </p:cNvPicPr>
          <p:nvPr/>
        </p:nvPicPr>
        <p:blipFill>
          <a:blip r:embed="rId4"/>
          <a:stretch>
            <a:fillRect/>
          </a:stretch>
        </p:blipFill>
        <p:spPr>
          <a:xfrm>
            <a:off x="8570946" y="3669768"/>
            <a:ext cx="688908" cy="554784"/>
          </a:xfrm>
          <a:prstGeom prst="rect">
            <a:avLst/>
          </a:prstGeom>
        </p:spPr>
      </p:pic>
      <p:pic>
        <p:nvPicPr>
          <p:cNvPr id="3" name="Imagen 2"/>
          <p:cNvPicPr>
            <a:picLocks noChangeAspect="1"/>
          </p:cNvPicPr>
          <p:nvPr/>
        </p:nvPicPr>
        <p:blipFill>
          <a:blip r:embed="rId4"/>
          <a:stretch>
            <a:fillRect/>
          </a:stretch>
        </p:blipFill>
        <p:spPr>
          <a:xfrm>
            <a:off x="8570946" y="2679168"/>
            <a:ext cx="688908" cy="554784"/>
          </a:xfrm>
          <a:prstGeom prst="rect">
            <a:avLst/>
          </a:prstGeom>
        </p:spPr>
      </p:pic>
      <p:pic>
        <p:nvPicPr>
          <p:cNvPr id="5" name="Imagen 4"/>
          <p:cNvPicPr>
            <a:picLocks noChangeAspect="1"/>
          </p:cNvPicPr>
          <p:nvPr/>
        </p:nvPicPr>
        <p:blipFill>
          <a:blip r:embed="rId4"/>
          <a:stretch>
            <a:fillRect/>
          </a:stretch>
        </p:blipFill>
        <p:spPr>
          <a:xfrm>
            <a:off x="8570946" y="1669831"/>
            <a:ext cx="688908" cy="554784"/>
          </a:xfrm>
          <a:prstGeom prst="rect">
            <a:avLst/>
          </a:prstGeom>
        </p:spPr>
      </p:pic>
      <p:pic>
        <p:nvPicPr>
          <p:cNvPr id="6" name="Imagen 5"/>
          <p:cNvPicPr>
            <a:picLocks noChangeAspect="1"/>
          </p:cNvPicPr>
          <p:nvPr/>
        </p:nvPicPr>
        <p:blipFill>
          <a:blip r:embed="rId4"/>
          <a:stretch>
            <a:fillRect/>
          </a:stretch>
        </p:blipFill>
        <p:spPr>
          <a:xfrm>
            <a:off x="8570946" y="5468088"/>
            <a:ext cx="688908" cy="554784"/>
          </a:xfrm>
          <a:prstGeom prst="rect">
            <a:avLst/>
          </a:prstGeom>
        </p:spPr>
      </p:pic>
    </p:spTree>
    <p:extLst>
      <p:ext uri="{BB962C8B-B14F-4D97-AF65-F5344CB8AC3E}">
        <p14:creationId xmlns:p14="http://schemas.microsoft.com/office/powerpoint/2010/main" val="122011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17987" y="6544418"/>
            <a:ext cx="12309987" cy="31358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cxnSp>
        <p:nvCxnSpPr>
          <p:cNvPr id="22" name="Conector recto 21"/>
          <p:cNvCxnSpPr/>
          <p:nvPr/>
        </p:nvCxnSpPr>
        <p:spPr>
          <a:xfrm>
            <a:off x="977071" y="888870"/>
            <a:ext cx="11174361" cy="29496"/>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pic>
        <p:nvPicPr>
          <p:cNvPr id="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624" y="161627"/>
            <a:ext cx="633292" cy="70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ángulo 5"/>
          <p:cNvSpPr/>
          <p:nvPr/>
        </p:nvSpPr>
        <p:spPr>
          <a:xfrm>
            <a:off x="3205653" y="2484896"/>
            <a:ext cx="6477993" cy="830997"/>
          </a:xfrm>
          <a:prstGeom prst="rect">
            <a:avLst/>
          </a:prstGeom>
          <a:noFill/>
        </p:spPr>
        <p:txBody>
          <a:bodyPr wrap="square" lIns="91440" tIns="45720" rIns="91440" bIns="45720">
            <a:spAutoFit/>
          </a:bodyPr>
          <a:lstStyle/>
          <a:p>
            <a:pPr algn="ctr"/>
            <a:r>
              <a:rPr lang="es-ES" sz="4800" b="1" dirty="0" smtClean="0">
                <a:ln w="0"/>
                <a:latin typeface="Cambria" panose="02040503050406030204" pitchFamily="18" charset="0"/>
              </a:rPr>
              <a:t>APORTES DEL GRUPO</a:t>
            </a:r>
            <a:endParaRPr lang="es-ES" sz="4800" b="1" cap="none" spc="0" dirty="0">
              <a:ln w="0"/>
              <a:solidFill>
                <a:schemeClr val="tx1"/>
              </a:solidFill>
              <a:latin typeface="Cambria" panose="02040503050406030204" pitchFamily="18" charset="0"/>
            </a:endParaRPr>
          </a:p>
        </p:txBody>
      </p:sp>
    </p:spTree>
    <p:extLst>
      <p:ext uri="{BB962C8B-B14F-4D97-AF65-F5344CB8AC3E}">
        <p14:creationId xmlns:p14="http://schemas.microsoft.com/office/powerpoint/2010/main" val="26132077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17987" y="6544418"/>
            <a:ext cx="12309987" cy="31358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cxnSp>
        <p:nvCxnSpPr>
          <p:cNvPr id="22" name="Conector recto 21"/>
          <p:cNvCxnSpPr/>
          <p:nvPr/>
        </p:nvCxnSpPr>
        <p:spPr>
          <a:xfrm>
            <a:off x="977071" y="888870"/>
            <a:ext cx="11174361" cy="29496"/>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pic>
        <p:nvPicPr>
          <p:cNvPr id="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24" y="161627"/>
            <a:ext cx="633292" cy="70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Diagrama 1"/>
          <p:cNvGraphicFramePr/>
          <p:nvPr>
            <p:extLst>
              <p:ext uri="{D42A27DB-BD31-4B8C-83A1-F6EECF244321}">
                <p14:modId xmlns:p14="http://schemas.microsoft.com/office/powerpoint/2010/main" val="2315973398"/>
              </p:ext>
            </p:extLst>
          </p:nvPr>
        </p:nvGraphicFramePr>
        <p:xfrm>
          <a:off x="-701040" y="1082040"/>
          <a:ext cx="12852472" cy="50562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706640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17987" y="6544418"/>
            <a:ext cx="12309987" cy="31358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cxnSp>
        <p:nvCxnSpPr>
          <p:cNvPr id="22" name="Conector recto 21"/>
          <p:cNvCxnSpPr/>
          <p:nvPr/>
        </p:nvCxnSpPr>
        <p:spPr>
          <a:xfrm>
            <a:off x="977071" y="888870"/>
            <a:ext cx="11174361" cy="29496"/>
          </a:xfrm>
          <a:prstGeom prst="line">
            <a:avLst/>
          </a:prstGeom>
          <a:ln w="28575">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pic>
        <p:nvPicPr>
          <p:cNvPr id="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624" y="161627"/>
            <a:ext cx="633292" cy="70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ángulo 5"/>
          <p:cNvSpPr/>
          <p:nvPr/>
        </p:nvSpPr>
        <p:spPr>
          <a:xfrm>
            <a:off x="4582608" y="3021183"/>
            <a:ext cx="3292428" cy="861774"/>
          </a:xfrm>
          <a:prstGeom prst="rect">
            <a:avLst/>
          </a:prstGeom>
          <a:noFill/>
        </p:spPr>
        <p:txBody>
          <a:bodyPr wrap="square" lIns="91440" tIns="45720" rIns="91440" bIns="45720">
            <a:spAutoFit/>
          </a:bodyPr>
          <a:lstStyle/>
          <a:p>
            <a:pPr algn="ctr"/>
            <a:r>
              <a:rPr lang="es-ES" sz="5000" b="1" dirty="0" smtClean="0">
                <a:ln w="0"/>
                <a:effectLst>
                  <a:outerShdw blurRad="38100" dist="19050" dir="2700000" algn="tl" rotWithShape="0">
                    <a:schemeClr val="dk1">
                      <a:alpha val="40000"/>
                    </a:schemeClr>
                  </a:outerShdw>
                </a:effectLst>
                <a:latin typeface="Cambria" panose="02040503050406030204" pitchFamily="18" charset="0"/>
              </a:rPr>
              <a:t>GRACIAS</a:t>
            </a:r>
            <a:endParaRPr lang="es-ES" sz="5000" b="1"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ndParaRPr>
          </a:p>
        </p:txBody>
      </p:sp>
    </p:spTree>
    <p:extLst>
      <p:ext uri="{BB962C8B-B14F-4D97-AF65-F5344CB8AC3E}">
        <p14:creationId xmlns:p14="http://schemas.microsoft.com/office/powerpoint/2010/main" val="1681560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977071" y="888870"/>
            <a:ext cx="11174361" cy="29496"/>
          </a:xfrm>
          <a:prstGeom prst="line">
            <a:avLst/>
          </a:prstGeom>
          <a:ln w="28575">
            <a:solidFill>
              <a:srgbClr val="002060"/>
            </a:solidFill>
          </a:ln>
        </p:spPr>
        <p:style>
          <a:lnRef idx="3">
            <a:schemeClr val="accent5"/>
          </a:lnRef>
          <a:fillRef idx="0">
            <a:schemeClr val="accent5"/>
          </a:fillRef>
          <a:effectRef idx="2">
            <a:schemeClr val="accent5"/>
          </a:effectRef>
          <a:fontRef idx="minor">
            <a:schemeClr val="tx1"/>
          </a:fontRef>
        </p:style>
      </p:cxnSp>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24" y="161627"/>
            <a:ext cx="633292" cy="70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0" y="6544418"/>
            <a:ext cx="12192000" cy="31358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VE" sz="3200" dirty="0" smtClean="0">
                <a:solidFill>
                  <a:prstClr val="white"/>
                </a:solidFill>
                <a:latin typeface="Arial" panose="020B0604020202020204" pitchFamily="34" charset="0"/>
                <a:ea typeface="Calibri" panose="020F0502020204030204" pitchFamily="34" charset="0"/>
              </a:rPr>
              <a:t> </a:t>
            </a:r>
            <a:endParaRPr lang="es-VE" dirty="0">
              <a:solidFill>
                <a:prstClr val="white"/>
              </a:solidFill>
            </a:endParaRPr>
          </a:p>
        </p:txBody>
      </p:sp>
      <p:sp>
        <p:nvSpPr>
          <p:cNvPr id="2" name="Rectángulo 1"/>
          <p:cNvSpPr/>
          <p:nvPr/>
        </p:nvSpPr>
        <p:spPr>
          <a:xfrm>
            <a:off x="50723" y="6563817"/>
            <a:ext cx="12024244" cy="307777"/>
          </a:xfrm>
          <a:prstGeom prst="rect">
            <a:avLst/>
          </a:prstGeom>
        </p:spPr>
        <p:txBody>
          <a:bodyPr wrap="square">
            <a:spAutoFit/>
          </a:bodyPr>
          <a:lstStyle/>
          <a:p>
            <a:pPr algn="ctr"/>
            <a:r>
              <a:rPr lang="en-US" sz="1400" dirty="0">
                <a:solidFill>
                  <a:prstClr val="white"/>
                </a:solidFill>
              </a:rPr>
              <a:t> </a:t>
            </a:r>
            <a:endParaRPr lang="es-VE" sz="1400" dirty="0">
              <a:solidFill>
                <a:prstClr val="white"/>
              </a:solidFill>
            </a:endParaRPr>
          </a:p>
        </p:txBody>
      </p:sp>
      <p:sp>
        <p:nvSpPr>
          <p:cNvPr id="4" name="Título 3"/>
          <p:cNvSpPr>
            <a:spLocks noGrp="1"/>
          </p:cNvSpPr>
          <p:nvPr>
            <p:ph type="title"/>
          </p:nvPr>
        </p:nvSpPr>
        <p:spPr>
          <a:xfrm>
            <a:off x="838200" y="-148535"/>
            <a:ext cx="10515600" cy="1325563"/>
          </a:xfrm>
        </p:spPr>
        <p:txBody>
          <a:bodyPr>
            <a:normAutofit/>
          </a:bodyPr>
          <a:lstStyle/>
          <a:p>
            <a:pPr algn="ctr"/>
            <a:r>
              <a:rPr lang="es-VE" sz="4000" b="1" dirty="0" smtClean="0">
                <a:latin typeface="Cambria" panose="02040503050406030204" pitchFamily="18" charset="0"/>
              </a:rPr>
              <a:t>ARTICULO </a:t>
            </a:r>
            <a:endParaRPr lang="es-VE" sz="4000" b="1" dirty="0">
              <a:latin typeface="Cambria" panose="02040503050406030204" pitchFamily="18" charset="0"/>
            </a:endParaRPr>
          </a:p>
        </p:txBody>
      </p:sp>
      <p:pic>
        <p:nvPicPr>
          <p:cNvPr id="9" name="Imagen 8"/>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Lst>
          </a:blip>
          <a:srcRect l="3596" t="10936" r="34623" b="22722"/>
          <a:stretch/>
        </p:blipFill>
        <p:spPr>
          <a:xfrm>
            <a:off x="838200" y="1196427"/>
            <a:ext cx="10985373" cy="5089329"/>
          </a:xfrm>
          <a:prstGeom prst="rect">
            <a:avLst/>
          </a:prstGeom>
        </p:spPr>
      </p:pic>
      <p:sp>
        <p:nvSpPr>
          <p:cNvPr id="10" name="Rectángulo 9"/>
          <p:cNvSpPr/>
          <p:nvPr/>
        </p:nvSpPr>
        <p:spPr>
          <a:xfrm>
            <a:off x="2026171" y="2786984"/>
            <a:ext cx="7839856" cy="954107"/>
          </a:xfrm>
          <a:prstGeom prst="rect">
            <a:avLst/>
          </a:prstGeom>
          <a:solidFill>
            <a:schemeClr val="bg1"/>
          </a:solidFill>
        </p:spPr>
        <p:txBody>
          <a:bodyPr wrap="square">
            <a:spAutoFit/>
          </a:bodyPr>
          <a:lstStyle/>
          <a:p>
            <a:pPr algn="ctr"/>
            <a:r>
              <a:rPr lang="es-VE" sz="2800" b="1" dirty="0">
                <a:latin typeface="Cambria" panose="02040503050406030204" pitchFamily="18" charset="0"/>
              </a:rPr>
              <a:t>Implante de desfibrilador en pacientes con insuficiencia cardíaca sistólica no isquémica</a:t>
            </a:r>
          </a:p>
        </p:txBody>
      </p:sp>
    </p:spTree>
    <p:extLst>
      <p:ext uri="{BB962C8B-B14F-4D97-AF65-F5344CB8AC3E}">
        <p14:creationId xmlns:p14="http://schemas.microsoft.com/office/powerpoint/2010/main" val="69466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977071" y="888870"/>
            <a:ext cx="11174361" cy="29496"/>
          </a:xfrm>
          <a:prstGeom prst="line">
            <a:avLst/>
          </a:prstGeom>
          <a:ln w="28575">
            <a:solidFill>
              <a:srgbClr val="002060"/>
            </a:solidFill>
          </a:ln>
        </p:spPr>
        <p:style>
          <a:lnRef idx="3">
            <a:schemeClr val="accent5"/>
          </a:lnRef>
          <a:fillRef idx="0">
            <a:schemeClr val="accent5"/>
          </a:fillRef>
          <a:effectRef idx="2">
            <a:schemeClr val="accent5"/>
          </a:effectRef>
          <a:fontRef idx="minor">
            <a:schemeClr val="tx1"/>
          </a:fontRef>
        </p:style>
      </p:cxnSp>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24" y="161627"/>
            <a:ext cx="633292" cy="70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117987" y="6544418"/>
            <a:ext cx="12309987" cy="31358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3200" dirty="0" smtClean="0">
                <a:solidFill>
                  <a:prstClr val="white"/>
                </a:solidFill>
                <a:latin typeface="Arial" panose="020B0604020202020204" pitchFamily="34" charset="0"/>
                <a:ea typeface="Calibri" panose="020F0502020204030204" pitchFamily="34" charset="0"/>
              </a:rPr>
              <a:t> </a:t>
            </a:r>
            <a:endParaRPr lang="es-VE" dirty="0">
              <a:solidFill>
                <a:prstClr val="white"/>
              </a:solidFill>
            </a:endParaRPr>
          </a:p>
        </p:txBody>
      </p:sp>
      <p:sp>
        <p:nvSpPr>
          <p:cNvPr id="2" name="Rectángulo 1"/>
          <p:cNvSpPr/>
          <p:nvPr/>
        </p:nvSpPr>
        <p:spPr>
          <a:xfrm>
            <a:off x="50723" y="6563817"/>
            <a:ext cx="12024244" cy="307777"/>
          </a:xfrm>
          <a:prstGeom prst="rect">
            <a:avLst/>
          </a:prstGeom>
        </p:spPr>
        <p:txBody>
          <a:bodyPr wrap="square">
            <a:spAutoFit/>
          </a:bodyPr>
          <a:lstStyle/>
          <a:p>
            <a:pPr algn="ctr"/>
            <a:r>
              <a:rPr lang="en-US" sz="1400" dirty="0">
                <a:solidFill>
                  <a:prstClr val="white"/>
                </a:solidFill>
              </a:rPr>
              <a:t> </a:t>
            </a:r>
            <a:endParaRPr lang="es-VE" sz="1400" dirty="0">
              <a:solidFill>
                <a:prstClr val="white"/>
              </a:solidFill>
            </a:endParaRPr>
          </a:p>
        </p:txBody>
      </p:sp>
      <p:sp>
        <p:nvSpPr>
          <p:cNvPr id="4" name="Título 3"/>
          <p:cNvSpPr>
            <a:spLocks noGrp="1"/>
          </p:cNvSpPr>
          <p:nvPr>
            <p:ph type="title"/>
          </p:nvPr>
        </p:nvSpPr>
        <p:spPr>
          <a:xfrm>
            <a:off x="838200" y="-7999"/>
            <a:ext cx="10515600" cy="1325563"/>
          </a:xfrm>
        </p:spPr>
        <p:txBody>
          <a:bodyPr>
            <a:normAutofit/>
          </a:bodyPr>
          <a:lstStyle/>
          <a:p>
            <a:r>
              <a:rPr lang="es-VE" sz="4000" b="1" dirty="0" smtClean="0">
                <a:latin typeface="Cambria" panose="02040503050406030204" pitchFamily="18" charset="0"/>
              </a:rPr>
              <a:t>INTRODUCCION </a:t>
            </a:r>
            <a:r>
              <a:rPr lang="es-VE" sz="4000" dirty="0" smtClean="0">
                <a:latin typeface="Cambria" panose="02040503050406030204" pitchFamily="18" charset="0"/>
              </a:rPr>
              <a:t> </a:t>
            </a:r>
            <a:endParaRPr lang="es-VE" sz="4000" dirty="0">
              <a:latin typeface="Cambria" panose="02040503050406030204" pitchFamily="18" charset="0"/>
            </a:endParaRPr>
          </a:p>
        </p:txBody>
      </p:sp>
      <p:sp>
        <p:nvSpPr>
          <p:cNvPr id="6" name="Marcador de contenido 5"/>
          <p:cNvSpPr>
            <a:spLocks noGrp="1"/>
          </p:cNvSpPr>
          <p:nvPr>
            <p:ph idx="1"/>
          </p:nvPr>
        </p:nvSpPr>
        <p:spPr>
          <a:xfrm>
            <a:off x="450270" y="1895763"/>
            <a:ext cx="10515600" cy="4351338"/>
          </a:xfrm>
        </p:spPr>
        <p:txBody>
          <a:bodyPr>
            <a:normAutofit/>
          </a:bodyPr>
          <a:lstStyle/>
          <a:p>
            <a:pPr algn="just">
              <a:lnSpc>
                <a:spcPct val="100000"/>
              </a:lnSpc>
              <a:buFont typeface="Wingdings" panose="05000000000000000000" pitchFamily="2" charset="2"/>
              <a:buChar char="v"/>
            </a:pPr>
            <a:r>
              <a:rPr lang="es-VE" sz="2400" dirty="0">
                <a:latin typeface="Cambria" panose="02040503050406030204" pitchFamily="18" charset="0"/>
              </a:rPr>
              <a:t>Tanto en las guías europeas como estadounidenses, </a:t>
            </a:r>
            <a:r>
              <a:rPr lang="es-VE" sz="2400" dirty="0" smtClean="0">
                <a:latin typeface="Cambria" panose="02040503050406030204" pitchFamily="18" charset="0"/>
              </a:rPr>
              <a:t>la implantación </a:t>
            </a:r>
            <a:r>
              <a:rPr lang="es-VE" sz="2400" dirty="0">
                <a:latin typeface="Cambria" panose="02040503050406030204" pitchFamily="18" charset="0"/>
              </a:rPr>
              <a:t>profiláctica de un desfibrilador </a:t>
            </a:r>
            <a:r>
              <a:rPr lang="es-VE" sz="2400" dirty="0" smtClean="0">
                <a:latin typeface="Cambria" panose="02040503050406030204" pitchFamily="18" charset="0"/>
              </a:rPr>
              <a:t>automático implantable </a:t>
            </a:r>
            <a:r>
              <a:rPr lang="es-VE" sz="2400" dirty="0">
                <a:latin typeface="Cambria" panose="02040503050406030204" pitchFamily="18" charset="0"/>
              </a:rPr>
              <a:t>(DAI) es una recomendación de clase 1 para pacientes con insuficiencia cardíaca y función sistólica ventricular izquierda </a:t>
            </a:r>
            <a:r>
              <a:rPr lang="es-VE" sz="2400" dirty="0" smtClean="0">
                <a:latin typeface="Cambria" panose="02040503050406030204" pitchFamily="18" charset="0"/>
              </a:rPr>
              <a:t>reducida. </a:t>
            </a:r>
          </a:p>
          <a:p>
            <a:pPr algn="just">
              <a:lnSpc>
                <a:spcPct val="100000"/>
              </a:lnSpc>
              <a:buFont typeface="Wingdings" panose="05000000000000000000" pitchFamily="2" charset="2"/>
              <a:buChar char="v"/>
            </a:pPr>
            <a:r>
              <a:rPr lang="es-VE" sz="2400" dirty="0" smtClean="0">
                <a:latin typeface="Cambria" panose="02040503050406030204" pitchFamily="18" charset="0"/>
              </a:rPr>
              <a:t>La </a:t>
            </a:r>
            <a:r>
              <a:rPr lang="es-VE" sz="2400" dirty="0">
                <a:latin typeface="Cambria" panose="02040503050406030204" pitchFamily="18" charset="0"/>
              </a:rPr>
              <a:t>evidencia de un beneficio es mucho más sólida para los pacientes con enfermedad cardiaca isquémica de lo que es para los pacientes con insuficiencia cardíaca por otras </a:t>
            </a:r>
            <a:r>
              <a:rPr lang="es-VE" sz="2400" dirty="0" smtClean="0">
                <a:latin typeface="Cambria" panose="02040503050406030204" pitchFamily="18" charset="0"/>
              </a:rPr>
              <a:t>causas.</a:t>
            </a:r>
          </a:p>
          <a:p>
            <a:pPr algn="just">
              <a:lnSpc>
                <a:spcPct val="100000"/>
              </a:lnSpc>
              <a:buFont typeface="Wingdings" panose="05000000000000000000" pitchFamily="2" charset="2"/>
              <a:buChar char="v"/>
            </a:pPr>
            <a:r>
              <a:rPr lang="es-VE" sz="2400" dirty="0" smtClean="0">
                <a:latin typeface="Cambria" panose="02040503050406030204" pitchFamily="18" charset="0"/>
              </a:rPr>
              <a:t>En el caso de pacientes sin cardiopatía isquémica, ningún </a:t>
            </a:r>
            <a:r>
              <a:rPr lang="es-VE" sz="2400" dirty="0">
                <a:latin typeface="Cambria" panose="02040503050406030204" pitchFamily="18" charset="0"/>
              </a:rPr>
              <a:t>ensayo ha demostrado un efecto convincente sobre la mortalidad total.</a:t>
            </a:r>
          </a:p>
        </p:txBody>
      </p:sp>
      <p:sp>
        <p:nvSpPr>
          <p:cNvPr id="7" name="Rectángulo 6"/>
          <p:cNvSpPr/>
          <p:nvPr/>
        </p:nvSpPr>
        <p:spPr>
          <a:xfrm>
            <a:off x="5978967" y="6123739"/>
            <a:ext cx="6096000" cy="369332"/>
          </a:xfrm>
          <a:prstGeom prst="rect">
            <a:avLst/>
          </a:prstGeom>
        </p:spPr>
        <p:txBody>
          <a:bodyPr>
            <a:spAutoFit/>
          </a:bodyPr>
          <a:lstStyle/>
          <a:p>
            <a:pPr algn="r"/>
            <a:r>
              <a:rPr lang="es-VE" b="1" dirty="0">
                <a:latin typeface="Cambria" panose="02040503050406030204" pitchFamily="18" charset="0"/>
              </a:rPr>
              <a:t>N Engl J </a:t>
            </a:r>
            <a:r>
              <a:rPr lang="es-VE" b="1" dirty="0" smtClean="0">
                <a:latin typeface="Cambria" panose="02040503050406030204" pitchFamily="18" charset="0"/>
              </a:rPr>
              <a:t>Med. </a:t>
            </a:r>
            <a:r>
              <a:rPr lang="es-VE" b="1" dirty="0">
                <a:latin typeface="Cambria" panose="02040503050406030204" pitchFamily="18" charset="0"/>
              </a:rPr>
              <a:t>2016 Sep 29;375(13):1221-30</a:t>
            </a:r>
          </a:p>
        </p:txBody>
      </p:sp>
      <p:pic>
        <p:nvPicPr>
          <p:cNvPr id="8" name="Imagen 7"/>
          <p:cNvPicPr>
            <a:picLocks noChangeAspect="1"/>
          </p:cNvPicPr>
          <p:nvPr/>
        </p:nvPicPr>
        <p:blipFill>
          <a:blip r:embed="rId4">
            <a:extLst>
              <a:ext uri="{BEBA8EAE-BF5A-486C-A8C5-ECC9F3942E4B}">
                <a14:imgProps xmlns:a14="http://schemas.microsoft.com/office/drawing/2010/main">
                  <a14:imgLayer r:embed="rId5">
                    <a14:imgEffect>
                      <a14:backgroundRemoval t="385" b="93462" l="10000" r="90000"/>
                    </a14:imgEffect>
                  </a14:imgLayer>
                </a14:imgProps>
              </a:ext>
              <a:ext uri="{28A0092B-C50C-407E-A947-70E740481C1C}">
                <a14:useLocalDpi xmlns:a14="http://schemas.microsoft.com/office/drawing/2010/main" val="0"/>
              </a:ext>
            </a:extLst>
          </a:blip>
          <a:stretch>
            <a:fillRect/>
          </a:stretch>
        </p:blipFill>
        <p:spPr>
          <a:xfrm>
            <a:off x="7828085" y="169776"/>
            <a:ext cx="4762500" cy="1497179"/>
          </a:xfrm>
          <a:prstGeom prst="rect">
            <a:avLst/>
          </a:prstGeom>
        </p:spPr>
      </p:pic>
    </p:spTree>
    <p:extLst>
      <p:ext uri="{BB962C8B-B14F-4D97-AF65-F5344CB8AC3E}">
        <p14:creationId xmlns:p14="http://schemas.microsoft.com/office/powerpoint/2010/main" val="1252751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977071" y="888870"/>
            <a:ext cx="11174361" cy="29496"/>
          </a:xfrm>
          <a:prstGeom prst="line">
            <a:avLst/>
          </a:prstGeom>
          <a:ln w="28575">
            <a:solidFill>
              <a:srgbClr val="002060"/>
            </a:solidFill>
          </a:ln>
        </p:spPr>
        <p:style>
          <a:lnRef idx="3">
            <a:schemeClr val="accent5"/>
          </a:lnRef>
          <a:fillRef idx="0">
            <a:schemeClr val="accent5"/>
          </a:fillRef>
          <a:effectRef idx="2">
            <a:schemeClr val="accent5"/>
          </a:effectRef>
          <a:fontRef idx="minor">
            <a:schemeClr val="tx1"/>
          </a:fontRef>
        </p:style>
      </p:cxnSp>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24" y="161627"/>
            <a:ext cx="633292" cy="70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117987" y="6544418"/>
            <a:ext cx="12309987" cy="31358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3200" dirty="0" smtClean="0">
                <a:solidFill>
                  <a:prstClr val="white"/>
                </a:solidFill>
                <a:latin typeface="Arial" panose="020B0604020202020204" pitchFamily="34" charset="0"/>
                <a:ea typeface="Calibri" panose="020F0502020204030204" pitchFamily="34" charset="0"/>
              </a:rPr>
              <a:t> </a:t>
            </a:r>
            <a:endParaRPr lang="es-VE" dirty="0">
              <a:solidFill>
                <a:prstClr val="white"/>
              </a:solidFill>
            </a:endParaRPr>
          </a:p>
        </p:txBody>
      </p:sp>
      <p:sp>
        <p:nvSpPr>
          <p:cNvPr id="2" name="Rectángulo 1"/>
          <p:cNvSpPr/>
          <p:nvPr/>
        </p:nvSpPr>
        <p:spPr>
          <a:xfrm>
            <a:off x="50723" y="6563817"/>
            <a:ext cx="12024244" cy="307777"/>
          </a:xfrm>
          <a:prstGeom prst="rect">
            <a:avLst/>
          </a:prstGeom>
        </p:spPr>
        <p:txBody>
          <a:bodyPr wrap="square">
            <a:spAutoFit/>
          </a:bodyPr>
          <a:lstStyle/>
          <a:p>
            <a:pPr algn="ctr"/>
            <a:r>
              <a:rPr lang="en-US" sz="1400" dirty="0">
                <a:solidFill>
                  <a:prstClr val="white"/>
                </a:solidFill>
              </a:rPr>
              <a:t> </a:t>
            </a:r>
            <a:endParaRPr lang="es-VE" sz="1400" dirty="0">
              <a:solidFill>
                <a:prstClr val="white"/>
              </a:solidFill>
            </a:endParaRPr>
          </a:p>
        </p:txBody>
      </p:sp>
      <p:sp>
        <p:nvSpPr>
          <p:cNvPr id="4" name="Título 3"/>
          <p:cNvSpPr>
            <a:spLocks noGrp="1"/>
          </p:cNvSpPr>
          <p:nvPr>
            <p:ph type="title"/>
          </p:nvPr>
        </p:nvSpPr>
        <p:spPr>
          <a:xfrm>
            <a:off x="838200" y="0"/>
            <a:ext cx="10515600" cy="1325563"/>
          </a:xfrm>
        </p:spPr>
        <p:txBody>
          <a:bodyPr>
            <a:normAutofit/>
          </a:bodyPr>
          <a:lstStyle/>
          <a:p>
            <a:r>
              <a:rPr lang="es-VE" sz="4000" b="1" dirty="0" smtClean="0">
                <a:latin typeface="Cambria" panose="02040503050406030204" pitchFamily="18" charset="0"/>
              </a:rPr>
              <a:t>OBJETIVO</a:t>
            </a:r>
            <a:r>
              <a:rPr lang="es-VE" sz="4000" dirty="0" smtClean="0">
                <a:latin typeface="Cambria" panose="02040503050406030204" pitchFamily="18" charset="0"/>
              </a:rPr>
              <a:t> </a:t>
            </a:r>
            <a:endParaRPr lang="es-VE" sz="4000" dirty="0">
              <a:latin typeface="Cambria" panose="02040503050406030204" pitchFamily="18" charset="0"/>
            </a:endParaRPr>
          </a:p>
        </p:txBody>
      </p:sp>
      <p:sp>
        <p:nvSpPr>
          <p:cNvPr id="6" name="Marcador de contenido 5"/>
          <p:cNvSpPr>
            <a:spLocks noGrp="1"/>
          </p:cNvSpPr>
          <p:nvPr>
            <p:ph idx="1"/>
          </p:nvPr>
        </p:nvSpPr>
        <p:spPr>
          <a:xfrm>
            <a:off x="649514" y="2561979"/>
            <a:ext cx="10515600" cy="2053564"/>
          </a:xfrm>
        </p:spPr>
        <p:txBody>
          <a:bodyPr/>
          <a:lstStyle/>
          <a:p>
            <a:pPr marL="0" indent="0" algn="just">
              <a:buNone/>
            </a:pPr>
            <a:r>
              <a:rPr lang="es-VE" dirty="0" smtClean="0"/>
              <a:t>Realizar </a:t>
            </a:r>
            <a:r>
              <a:rPr lang="es-VE" dirty="0"/>
              <a:t>un ensayo aleatorizado en el que pacientes </a:t>
            </a:r>
            <a:r>
              <a:rPr lang="es-VE" dirty="0" smtClean="0"/>
              <a:t>en condición  </a:t>
            </a:r>
            <a:r>
              <a:rPr lang="es-VE" dirty="0"/>
              <a:t>estable </a:t>
            </a:r>
            <a:r>
              <a:rPr lang="es-VE" dirty="0" smtClean="0"/>
              <a:t>con insuficiencia </a:t>
            </a:r>
            <a:r>
              <a:rPr lang="es-VE" dirty="0"/>
              <a:t>cardíaca sintomática crónica, fracción de eyección reducida y niveles aumentados de péptido natriurético con o sin necesidad de </a:t>
            </a:r>
            <a:r>
              <a:rPr lang="es-VE" dirty="0" smtClean="0"/>
              <a:t>TRC </a:t>
            </a:r>
            <a:r>
              <a:rPr lang="es-VE" dirty="0"/>
              <a:t>,</a:t>
            </a:r>
            <a:r>
              <a:rPr lang="es-VE" dirty="0" smtClean="0"/>
              <a:t> asignados al </a:t>
            </a:r>
            <a:r>
              <a:rPr lang="es-VE" dirty="0"/>
              <a:t>azar para recibir o no recibir un </a:t>
            </a:r>
            <a:r>
              <a:rPr lang="es-VE" dirty="0" smtClean="0"/>
              <a:t>DAI.</a:t>
            </a:r>
            <a:endParaRPr lang="es-VE" dirty="0"/>
          </a:p>
        </p:txBody>
      </p:sp>
      <p:pic>
        <p:nvPicPr>
          <p:cNvPr id="7" name="Imagen 6"/>
          <p:cNvPicPr>
            <a:picLocks noChangeAspect="1"/>
          </p:cNvPicPr>
          <p:nvPr/>
        </p:nvPicPr>
        <p:blipFill>
          <a:blip r:embed="rId4"/>
          <a:stretch>
            <a:fillRect/>
          </a:stretch>
        </p:blipFill>
        <p:spPr>
          <a:xfrm>
            <a:off x="5929666" y="6039530"/>
            <a:ext cx="6145301" cy="499915"/>
          </a:xfrm>
          <a:prstGeom prst="rect">
            <a:avLst/>
          </a:prstGeom>
        </p:spPr>
      </p:pic>
      <p:pic>
        <p:nvPicPr>
          <p:cNvPr id="9" name="Imagen 8"/>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596555" y="161627"/>
            <a:ext cx="4059928" cy="1995419"/>
          </a:xfrm>
          <a:prstGeom prst="rect">
            <a:avLst/>
          </a:prstGeom>
        </p:spPr>
      </p:pic>
    </p:spTree>
    <p:extLst>
      <p:ext uri="{BB962C8B-B14F-4D97-AF65-F5344CB8AC3E}">
        <p14:creationId xmlns:p14="http://schemas.microsoft.com/office/powerpoint/2010/main" val="4122800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977071" y="888870"/>
            <a:ext cx="11174361" cy="29496"/>
          </a:xfrm>
          <a:prstGeom prst="line">
            <a:avLst/>
          </a:prstGeom>
          <a:ln w="28575">
            <a:solidFill>
              <a:srgbClr val="002060"/>
            </a:solidFill>
          </a:ln>
        </p:spPr>
        <p:style>
          <a:lnRef idx="3">
            <a:schemeClr val="accent5"/>
          </a:lnRef>
          <a:fillRef idx="0">
            <a:schemeClr val="accent5"/>
          </a:fillRef>
          <a:effectRef idx="2">
            <a:schemeClr val="accent5"/>
          </a:effectRef>
          <a:fontRef idx="minor">
            <a:schemeClr val="tx1"/>
          </a:fontRef>
        </p:style>
      </p:cxnSp>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24" y="161627"/>
            <a:ext cx="633292" cy="70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117987" y="6544418"/>
            <a:ext cx="12309987" cy="31358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3200" dirty="0" smtClean="0">
                <a:solidFill>
                  <a:prstClr val="white"/>
                </a:solidFill>
                <a:latin typeface="Arial" panose="020B0604020202020204" pitchFamily="34" charset="0"/>
                <a:ea typeface="Calibri" panose="020F0502020204030204" pitchFamily="34" charset="0"/>
              </a:rPr>
              <a:t> </a:t>
            </a:r>
            <a:endParaRPr lang="es-VE" dirty="0">
              <a:solidFill>
                <a:prstClr val="white"/>
              </a:solidFill>
            </a:endParaRPr>
          </a:p>
        </p:txBody>
      </p:sp>
      <p:sp>
        <p:nvSpPr>
          <p:cNvPr id="2" name="Rectángulo 1"/>
          <p:cNvSpPr/>
          <p:nvPr/>
        </p:nvSpPr>
        <p:spPr>
          <a:xfrm>
            <a:off x="50723" y="6563817"/>
            <a:ext cx="12024244" cy="307777"/>
          </a:xfrm>
          <a:prstGeom prst="rect">
            <a:avLst/>
          </a:prstGeom>
        </p:spPr>
        <p:txBody>
          <a:bodyPr wrap="square">
            <a:spAutoFit/>
          </a:bodyPr>
          <a:lstStyle/>
          <a:p>
            <a:pPr algn="ctr"/>
            <a:r>
              <a:rPr lang="en-US" sz="1400" dirty="0">
                <a:solidFill>
                  <a:prstClr val="white"/>
                </a:solidFill>
              </a:rPr>
              <a:t> </a:t>
            </a:r>
            <a:endParaRPr lang="es-VE" sz="1400" dirty="0">
              <a:solidFill>
                <a:prstClr val="white"/>
              </a:solidFill>
            </a:endParaRPr>
          </a:p>
        </p:txBody>
      </p:sp>
      <p:sp>
        <p:nvSpPr>
          <p:cNvPr id="4" name="Título 3"/>
          <p:cNvSpPr>
            <a:spLocks noGrp="1"/>
          </p:cNvSpPr>
          <p:nvPr>
            <p:ph type="title"/>
          </p:nvPr>
        </p:nvSpPr>
        <p:spPr>
          <a:xfrm>
            <a:off x="838200" y="0"/>
            <a:ext cx="10515600" cy="1325563"/>
          </a:xfrm>
        </p:spPr>
        <p:txBody>
          <a:bodyPr>
            <a:normAutofit/>
          </a:bodyPr>
          <a:lstStyle/>
          <a:p>
            <a:r>
              <a:rPr lang="es-VE" sz="4000" b="1" dirty="0" smtClean="0">
                <a:latin typeface="Cambria" panose="02040503050406030204" pitchFamily="18" charset="0"/>
              </a:rPr>
              <a:t>METODOLOGIA </a:t>
            </a:r>
            <a:endParaRPr lang="es-VE" sz="4000" dirty="0">
              <a:latin typeface="Cambria" panose="02040503050406030204" pitchFamily="18" charset="0"/>
            </a:endParaRPr>
          </a:p>
        </p:txBody>
      </p:sp>
      <p:sp>
        <p:nvSpPr>
          <p:cNvPr id="6" name="Marcador de contenido 5"/>
          <p:cNvSpPr>
            <a:spLocks noGrp="1"/>
          </p:cNvSpPr>
          <p:nvPr>
            <p:ph idx="1"/>
          </p:nvPr>
        </p:nvSpPr>
        <p:spPr>
          <a:xfrm>
            <a:off x="450270" y="1932585"/>
            <a:ext cx="10515600" cy="2802495"/>
          </a:xfrm>
        </p:spPr>
        <p:txBody>
          <a:bodyPr>
            <a:normAutofit fontScale="85000" lnSpcReduction="10000"/>
          </a:bodyPr>
          <a:lstStyle/>
          <a:p>
            <a:pPr marL="0" indent="0">
              <a:lnSpc>
                <a:spcPct val="150000"/>
              </a:lnSpc>
              <a:buNone/>
            </a:pPr>
            <a:r>
              <a:rPr lang="es-VE" sz="2400" b="1" dirty="0" smtClean="0">
                <a:latin typeface="Cambria" panose="02040503050406030204" pitchFamily="18" charset="0"/>
              </a:rPr>
              <a:t>ENSAYO CONTROLADO, ALEATORIZADO, NO CIEGO Y MULTICÉNTRICO</a:t>
            </a:r>
            <a:r>
              <a:rPr lang="es-VE" sz="2400" dirty="0" smtClean="0">
                <a:latin typeface="Cambria" panose="02040503050406030204" pitchFamily="18" charset="0"/>
              </a:rPr>
              <a:t>. </a:t>
            </a:r>
          </a:p>
          <a:p>
            <a:pPr>
              <a:lnSpc>
                <a:spcPct val="150000"/>
              </a:lnSpc>
              <a:buFont typeface="Wingdings" panose="05000000000000000000" pitchFamily="2" charset="2"/>
              <a:buChar char="v"/>
            </a:pPr>
            <a:r>
              <a:rPr lang="es-VE" sz="2400" dirty="0" smtClean="0">
                <a:latin typeface="Cambria" panose="02040503050406030204" pitchFamily="18" charset="0"/>
              </a:rPr>
              <a:t>Diseñado </a:t>
            </a:r>
            <a:r>
              <a:rPr lang="es-VE" sz="2400" dirty="0">
                <a:latin typeface="Cambria" panose="02040503050406030204" pitchFamily="18" charset="0"/>
              </a:rPr>
              <a:t>y supervisado por un comité directivo </a:t>
            </a:r>
            <a:r>
              <a:rPr lang="es-VE" sz="2400" dirty="0" smtClean="0">
                <a:latin typeface="Cambria" panose="02040503050406030204" pitchFamily="18" charset="0"/>
              </a:rPr>
              <a:t>, apoyado </a:t>
            </a:r>
            <a:r>
              <a:rPr lang="es-VE" sz="2400" dirty="0">
                <a:latin typeface="Cambria" panose="02040503050406030204" pitchFamily="18" charset="0"/>
              </a:rPr>
              <a:t>por subvenciones sin restricciones de Medtronic, St. Jude Medical, TrygFonden y la Danish Heart </a:t>
            </a:r>
            <a:r>
              <a:rPr lang="es-VE" sz="2400" dirty="0" smtClean="0">
                <a:latin typeface="Cambria" panose="02040503050406030204" pitchFamily="18" charset="0"/>
              </a:rPr>
              <a:t>Foundation.</a:t>
            </a:r>
          </a:p>
          <a:p>
            <a:pPr>
              <a:lnSpc>
                <a:spcPct val="150000"/>
              </a:lnSpc>
              <a:buFont typeface="Wingdings" panose="05000000000000000000" pitchFamily="2" charset="2"/>
              <a:buChar char="v"/>
            </a:pPr>
            <a:r>
              <a:rPr lang="es-VE" sz="2400" dirty="0" smtClean="0">
                <a:latin typeface="Cambria" panose="02040503050406030204" pitchFamily="18" charset="0"/>
              </a:rPr>
              <a:t>El </a:t>
            </a:r>
            <a:r>
              <a:rPr lang="es-VE" sz="2400" dirty="0">
                <a:latin typeface="Cambria" panose="02040503050406030204" pitchFamily="18" charset="0"/>
              </a:rPr>
              <a:t>protocolo del ensayo</a:t>
            </a:r>
            <a:r>
              <a:rPr lang="es-VE" sz="2400" dirty="0" smtClean="0">
                <a:latin typeface="Cambria" panose="02040503050406030204" pitchFamily="18" charset="0"/>
              </a:rPr>
              <a:t>, </a:t>
            </a:r>
            <a:r>
              <a:rPr lang="es-VE" sz="2400" dirty="0">
                <a:latin typeface="Cambria" panose="02040503050406030204" pitchFamily="18" charset="0"/>
              </a:rPr>
              <a:t>fue aprobado por el comité regional de ética científica </a:t>
            </a:r>
            <a:r>
              <a:rPr lang="es-VE" sz="2400" dirty="0" smtClean="0">
                <a:latin typeface="Cambria" panose="02040503050406030204" pitchFamily="18" charset="0"/>
              </a:rPr>
              <a:t>de </a:t>
            </a:r>
            <a:r>
              <a:rPr lang="es-VE" sz="2400" dirty="0">
                <a:latin typeface="Cambria" panose="02040503050406030204" pitchFamily="18" charset="0"/>
              </a:rPr>
              <a:t>acuerdo con los principios de la Declaración de Helsinki. </a:t>
            </a:r>
          </a:p>
        </p:txBody>
      </p:sp>
      <p:pic>
        <p:nvPicPr>
          <p:cNvPr id="7" name="Imagen 6"/>
          <p:cNvPicPr>
            <a:picLocks noChangeAspect="1"/>
          </p:cNvPicPr>
          <p:nvPr/>
        </p:nvPicPr>
        <p:blipFill>
          <a:blip r:embed="rId4"/>
          <a:stretch>
            <a:fillRect/>
          </a:stretch>
        </p:blipFill>
        <p:spPr>
          <a:xfrm>
            <a:off x="5929666" y="6030909"/>
            <a:ext cx="6145301" cy="499915"/>
          </a:xfrm>
          <a:prstGeom prst="rect">
            <a:avLst/>
          </a:prstGeom>
        </p:spPr>
      </p:pic>
      <p:pic>
        <p:nvPicPr>
          <p:cNvPr id="9" name="Imagen 8"/>
          <p:cNvPicPr>
            <a:picLocks noChangeAspect="1"/>
          </p:cNvPicPr>
          <p:nvPr/>
        </p:nvPicPr>
        <p:blipFill>
          <a:blip r:embed="rId5">
            <a:extLst>
              <a:ext uri="{BEBA8EAE-BF5A-486C-A8C5-ECC9F3942E4B}">
                <a14:imgProps xmlns:a14="http://schemas.microsoft.com/office/drawing/2010/main">
                  <a14:imgLayer r:embed="rId6">
                    <a14:imgEffect>
                      <a14:backgroundRemoval t="9268" b="83902" l="9350" r="95122"/>
                    </a14:imgEffect>
                  </a14:imgLayer>
                </a14:imgProps>
              </a:ext>
              <a:ext uri="{28A0092B-C50C-407E-A947-70E740481C1C}">
                <a14:useLocalDpi xmlns:a14="http://schemas.microsoft.com/office/drawing/2010/main" val="0"/>
              </a:ext>
            </a:extLst>
          </a:blip>
          <a:stretch>
            <a:fillRect/>
          </a:stretch>
        </p:blipFill>
        <p:spPr>
          <a:xfrm>
            <a:off x="8534400" y="333782"/>
            <a:ext cx="2958271" cy="1952625"/>
          </a:xfrm>
          <a:prstGeom prst="rect">
            <a:avLst/>
          </a:prstGeom>
        </p:spPr>
      </p:pic>
    </p:spTree>
    <p:extLst>
      <p:ext uri="{BB962C8B-B14F-4D97-AF65-F5344CB8AC3E}">
        <p14:creationId xmlns:p14="http://schemas.microsoft.com/office/powerpoint/2010/main" val="4001213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977071" y="888870"/>
            <a:ext cx="11174361" cy="29496"/>
          </a:xfrm>
          <a:prstGeom prst="line">
            <a:avLst/>
          </a:prstGeom>
          <a:ln w="28575">
            <a:solidFill>
              <a:srgbClr val="002060"/>
            </a:solidFill>
          </a:ln>
        </p:spPr>
        <p:style>
          <a:lnRef idx="3">
            <a:schemeClr val="accent5"/>
          </a:lnRef>
          <a:fillRef idx="0">
            <a:schemeClr val="accent5"/>
          </a:fillRef>
          <a:effectRef idx="2">
            <a:schemeClr val="accent5"/>
          </a:effectRef>
          <a:fontRef idx="minor">
            <a:schemeClr val="tx1"/>
          </a:fontRef>
        </p:style>
      </p:cxnSp>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24" y="161627"/>
            <a:ext cx="633292" cy="70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117987" y="6544418"/>
            <a:ext cx="12309987" cy="31358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3200" dirty="0" smtClean="0">
                <a:solidFill>
                  <a:prstClr val="white"/>
                </a:solidFill>
                <a:latin typeface="Arial" panose="020B0604020202020204" pitchFamily="34" charset="0"/>
                <a:ea typeface="Calibri" panose="020F0502020204030204" pitchFamily="34" charset="0"/>
              </a:rPr>
              <a:t> </a:t>
            </a:r>
            <a:endParaRPr lang="es-VE" dirty="0">
              <a:solidFill>
                <a:prstClr val="white"/>
              </a:solidFill>
            </a:endParaRPr>
          </a:p>
        </p:txBody>
      </p:sp>
      <p:sp>
        <p:nvSpPr>
          <p:cNvPr id="2" name="Rectángulo 1"/>
          <p:cNvSpPr/>
          <p:nvPr/>
        </p:nvSpPr>
        <p:spPr>
          <a:xfrm>
            <a:off x="50723" y="6563817"/>
            <a:ext cx="12024244" cy="307777"/>
          </a:xfrm>
          <a:prstGeom prst="rect">
            <a:avLst/>
          </a:prstGeom>
        </p:spPr>
        <p:txBody>
          <a:bodyPr wrap="square">
            <a:spAutoFit/>
          </a:bodyPr>
          <a:lstStyle/>
          <a:p>
            <a:pPr algn="ctr"/>
            <a:r>
              <a:rPr lang="en-US" sz="1400" dirty="0">
                <a:solidFill>
                  <a:prstClr val="white"/>
                </a:solidFill>
              </a:rPr>
              <a:t> </a:t>
            </a:r>
            <a:endParaRPr lang="es-VE" sz="1400" dirty="0">
              <a:solidFill>
                <a:prstClr val="white"/>
              </a:solidFill>
            </a:endParaRPr>
          </a:p>
        </p:txBody>
      </p:sp>
      <p:sp>
        <p:nvSpPr>
          <p:cNvPr id="4" name="Título 3"/>
          <p:cNvSpPr>
            <a:spLocks noGrp="1"/>
          </p:cNvSpPr>
          <p:nvPr>
            <p:ph type="title"/>
          </p:nvPr>
        </p:nvSpPr>
        <p:spPr>
          <a:xfrm>
            <a:off x="838200" y="0"/>
            <a:ext cx="10515600" cy="1325563"/>
          </a:xfrm>
        </p:spPr>
        <p:txBody>
          <a:bodyPr>
            <a:normAutofit/>
          </a:bodyPr>
          <a:lstStyle/>
          <a:p>
            <a:r>
              <a:rPr lang="es-VE" sz="4000" b="1" dirty="0" smtClean="0">
                <a:latin typeface="Cambria" panose="02040503050406030204" pitchFamily="18" charset="0"/>
              </a:rPr>
              <a:t>SELECCIÓN DE PACIENTES </a:t>
            </a:r>
            <a:endParaRPr lang="es-VE" sz="4000" dirty="0">
              <a:latin typeface="Cambria" panose="02040503050406030204" pitchFamily="18" charset="0"/>
            </a:endParaRPr>
          </a:p>
        </p:txBody>
      </p:sp>
      <p:sp>
        <p:nvSpPr>
          <p:cNvPr id="6" name="Marcador de contenido 5"/>
          <p:cNvSpPr>
            <a:spLocks noGrp="1"/>
          </p:cNvSpPr>
          <p:nvPr>
            <p:ph idx="1"/>
          </p:nvPr>
        </p:nvSpPr>
        <p:spPr>
          <a:xfrm>
            <a:off x="166141" y="1344962"/>
            <a:ext cx="11741730" cy="4351338"/>
          </a:xfrm>
        </p:spPr>
        <p:txBody>
          <a:bodyPr>
            <a:normAutofit fontScale="92500" lnSpcReduction="20000"/>
          </a:bodyPr>
          <a:lstStyle/>
          <a:p>
            <a:pPr marL="0" indent="0">
              <a:lnSpc>
                <a:spcPct val="150000"/>
              </a:lnSpc>
              <a:buNone/>
            </a:pPr>
            <a:r>
              <a:rPr lang="es-VE" sz="2400" b="1" dirty="0">
                <a:latin typeface="Cambria" panose="02040503050406030204" pitchFamily="18" charset="0"/>
              </a:rPr>
              <a:t>Pacientes sintomáticos (clase II o III de la NYHA, o clase IV de la NYHA si se planificó TRC) con insuficiencia cardíaca sistólica no isquémica (fracción de eyección del ventrículo izquierdo ≤35%) y un nivel elevado (&gt; 200 pg por mililitro) de </a:t>
            </a:r>
            <a:r>
              <a:rPr lang="es-VE" sz="2400" b="1" dirty="0" smtClean="0">
                <a:latin typeface="Cambria" panose="02040503050406030204" pitchFamily="18" charset="0"/>
              </a:rPr>
              <a:t>péptido </a:t>
            </a:r>
            <a:r>
              <a:rPr lang="es-VE" sz="2400" b="1" dirty="0">
                <a:latin typeface="Cambria" panose="02040503050406030204" pitchFamily="18" charset="0"/>
              </a:rPr>
              <a:t>n</a:t>
            </a:r>
            <a:r>
              <a:rPr lang="es-VE" sz="2400" b="1" dirty="0" smtClean="0">
                <a:latin typeface="Cambria" panose="02040503050406030204" pitchFamily="18" charset="0"/>
              </a:rPr>
              <a:t>atriurético(NT-proBNP).</a:t>
            </a:r>
          </a:p>
          <a:p>
            <a:pPr>
              <a:lnSpc>
                <a:spcPct val="150000"/>
              </a:lnSpc>
              <a:buFont typeface="Wingdings" panose="05000000000000000000" pitchFamily="2" charset="2"/>
              <a:buChar char="v"/>
            </a:pPr>
            <a:r>
              <a:rPr lang="es-VE" sz="2400" dirty="0">
                <a:latin typeface="Cambria" panose="02040503050406030204" pitchFamily="18" charset="0"/>
              </a:rPr>
              <a:t> </a:t>
            </a:r>
            <a:r>
              <a:rPr lang="es-VE" sz="2400" dirty="0" smtClean="0">
                <a:latin typeface="Cambria" panose="02040503050406030204" pitchFamily="18" charset="0"/>
              </a:rPr>
              <a:t> </a:t>
            </a:r>
            <a:r>
              <a:rPr lang="es-VE" sz="2400" b="1" dirty="0" smtClean="0">
                <a:latin typeface="Cambria" panose="02040503050406030204" pitchFamily="18" charset="0"/>
              </a:rPr>
              <a:t>FEVI calificada </a:t>
            </a:r>
            <a:r>
              <a:rPr lang="es-VE" sz="2400" b="1" dirty="0">
                <a:latin typeface="Cambria" panose="02040503050406030204" pitchFamily="18" charset="0"/>
              </a:rPr>
              <a:t>y el nivel de NT-proBNP </a:t>
            </a:r>
            <a:r>
              <a:rPr lang="es-VE" sz="2400" b="1" dirty="0" smtClean="0">
                <a:latin typeface="Cambria" panose="02040503050406030204" pitchFamily="18" charset="0"/>
              </a:rPr>
              <a:t> </a:t>
            </a:r>
            <a:r>
              <a:rPr lang="es-VE" sz="2400" dirty="0" smtClean="0">
                <a:latin typeface="Cambria" panose="02040503050406030204" pitchFamily="18" charset="0"/>
              </a:rPr>
              <a:t>medidos </a:t>
            </a:r>
            <a:r>
              <a:rPr lang="es-VE" sz="2400" dirty="0">
                <a:latin typeface="Cambria" panose="02040503050406030204" pitchFamily="18" charset="0"/>
              </a:rPr>
              <a:t>después de que las dosis de </a:t>
            </a:r>
            <a:r>
              <a:rPr lang="es-VE" sz="2400" dirty="0" smtClean="0">
                <a:latin typeface="Cambria" panose="02040503050406030204" pitchFamily="18" charset="0"/>
              </a:rPr>
              <a:t>IECAS </a:t>
            </a:r>
            <a:r>
              <a:rPr lang="es-VE" sz="2400" dirty="0">
                <a:latin typeface="Cambria" panose="02040503050406030204" pitchFamily="18" charset="0"/>
              </a:rPr>
              <a:t>o </a:t>
            </a:r>
            <a:r>
              <a:rPr lang="es-VE" sz="2400" dirty="0" smtClean="0">
                <a:latin typeface="Cambria" panose="02040503050406030204" pitchFamily="18" charset="0"/>
              </a:rPr>
              <a:t>ARA II y BB se </a:t>
            </a:r>
            <a:r>
              <a:rPr lang="es-VE" sz="2400" dirty="0">
                <a:latin typeface="Cambria" panose="02040503050406030204" pitchFamily="18" charset="0"/>
              </a:rPr>
              <a:t>hubieran incrementado hasta los niveles </a:t>
            </a:r>
            <a:r>
              <a:rPr lang="es-VE" sz="2400" dirty="0" smtClean="0">
                <a:latin typeface="Cambria" panose="02040503050406030204" pitchFamily="18" charset="0"/>
              </a:rPr>
              <a:t>deseados.</a:t>
            </a:r>
          </a:p>
          <a:p>
            <a:pPr>
              <a:lnSpc>
                <a:spcPct val="150000"/>
              </a:lnSpc>
              <a:buFont typeface="Wingdings" panose="05000000000000000000" pitchFamily="2" charset="2"/>
              <a:buChar char="v"/>
            </a:pPr>
            <a:r>
              <a:rPr lang="es-VE" sz="2400" b="1" dirty="0" smtClean="0">
                <a:latin typeface="Cambria" panose="02040503050406030204" pitchFamily="18" charset="0"/>
              </a:rPr>
              <a:t>  INSUFICIENCIA CARDÍACA NO ISQUEMICA  </a:t>
            </a:r>
            <a:r>
              <a:rPr lang="es-VE" sz="2400" dirty="0" smtClean="0">
                <a:latin typeface="Cambria" panose="02040503050406030204" pitchFamily="18" charset="0"/>
              </a:rPr>
              <a:t>angiografía </a:t>
            </a:r>
            <a:r>
              <a:rPr lang="es-VE" sz="2400" dirty="0">
                <a:latin typeface="Cambria" panose="02040503050406030204" pitchFamily="18" charset="0"/>
              </a:rPr>
              <a:t>coronaria, </a:t>
            </a:r>
            <a:r>
              <a:rPr lang="es-VE" sz="2400" dirty="0" smtClean="0">
                <a:latin typeface="Cambria" panose="02040503050406030204" pitchFamily="18" charset="0"/>
              </a:rPr>
              <a:t>angiografía </a:t>
            </a:r>
            <a:r>
              <a:rPr lang="es-VE" sz="2400" dirty="0">
                <a:latin typeface="Cambria" panose="02040503050406030204" pitchFamily="18" charset="0"/>
              </a:rPr>
              <a:t>por tomografía computarizada (TC) normal o un estudio de imágenes de perfusión miocárdica nuclear. </a:t>
            </a:r>
          </a:p>
        </p:txBody>
      </p:sp>
      <p:pic>
        <p:nvPicPr>
          <p:cNvPr id="7" name="Imagen 6"/>
          <p:cNvPicPr>
            <a:picLocks noChangeAspect="1"/>
          </p:cNvPicPr>
          <p:nvPr/>
        </p:nvPicPr>
        <p:blipFill>
          <a:blip r:embed="rId4"/>
          <a:stretch>
            <a:fillRect/>
          </a:stretch>
        </p:blipFill>
        <p:spPr>
          <a:xfrm>
            <a:off x="5929666" y="6030909"/>
            <a:ext cx="6145301" cy="499915"/>
          </a:xfrm>
          <a:prstGeom prst="rect">
            <a:avLst/>
          </a:prstGeom>
        </p:spPr>
      </p:pic>
      <p:sp>
        <p:nvSpPr>
          <p:cNvPr id="8" name="Rectángulo redondeado 7"/>
          <p:cNvSpPr/>
          <p:nvPr/>
        </p:nvSpPr>
        <p:spPr>
          <a:xfrm>
            <a:off x="565756" y="4220308"/>
            <a:ext cx="5363910" cy="370023"/>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Rectángulo redondeado 8"/>
          <p:cNvSpPr/>
          <p:nvPr/>
        </p:nvSpPr>
        <p:spPr>
          <a:xfrm>
            <a:off x="565756" y="3326800"/>
            <a:ext cx="5084767" cy="370023"/>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4254913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977071" y="888870"/>
            <a:ext cx="11174361" cy="29496"/>
          </a:xfrm>
          <a:prstGeom prst="line">
            <a:avLst/>
          </a:prstGeom>
          <a:ln w="28575">
            <a:solidFill>
              <a:srgbClr val="002060"/>
            </a:solidFill>
          </a:ln>
        </p:spPr>
        <p:style>
          <a:lnRef idx="3">
            <a:schemeClr val="accent5"/>
          </a:lnRef>
          <a:fillRef idx="0">
            <a:schemeClr val="accent5"/>
          </a:fillRef>
          <a:effectRef idx="2">
            <a:schemeClr val="accent5"/>
          </a:effectRef>
          <a:fontRef idx="minor">
            <a:schemeClr val="tx1"/>
          </a:fontRef>
        </p:style>
      </p:cxnSp>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24" y="161627"/>
            <a:ext cx="633292" cy="70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117987" y="6544418"/>
            <a:ext cx="12309987" cy="31358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3200" dirty="0" smtClean="0">
                <a:solidFill>
                  <a:prstClr val="white"/>
                </a:solidFill>
                <a:latin typeface="Arial" panose="020B0604020202020204" pitchFamily="34" charset="0"/>
                <a:ea typeface="Calibri" panose="020F0502020204030204" pitchFamily="34" charset="0"/>
              </a:rPr>
              <a:t> </a:t>
            </a:r>
            <a:endParaRPr lang="es-VE" dirty="0">
              <a:solidFill>
                <a:prstClr val="white"/>
              </a:solidFill>
            </a:endParaRPr>
          </a:p>
        </p:txBody>
      </p:sp>
      <p:sp>
        <p:nvSpPr>
          <p:cNvPr id="2" name="Rectángulo 1"/>
          <p:cNvSpPr/>
          <p:nvPr/>
        </p:nvSpPr>
        <p:spPr>
          <a:xfrm>
            <a:off x="50723" y="6563817"/>
            <a:ext cx="12024244" cy="307777"/>
          </a:xfrm>
          <a:prstGeom prst="rect">
            <a:avLst/>
          </a:prstGeom>
        </p:spPr>
        <p:txBody>
          <a:bodyPr wrap="square">
            <a:spAutoFit/>
          </a:bodyPr>
          <a:lstStyle/>
          <a:p>
            <a:pPr algn="ctr"/>
            <a:r>
              <a:rPr lang="en-US" sz="1400" dirty="0">
                <a:solidFill>
                  <a:prstClr val="white"/>
                </a:solidFill>
              </a:rPr>
              <a:t> </a:t>
            </a:r>
            <a:endParaRPr lang="es-VE" sz="1400" dirty="0">
              <a:solidFill>
                <a:prstClr val="white"/>
              </a:solidFill>
            </a:endParaRPr>
          </a:p>
        </p:txBody>
      </p:sp>
      <p:sp>
        <p:nvSpPr>
          <p:cNvPr id="4" name="Título 3"/>
          <p:cNvSpPr>
            <a:spLocks noGrp="1"/>
          </p:cNvSpPr>
          <p:nvPr>
            <p:ph type="title"/>
          </p:nvPr>
        </p:nvSpPr>
        <p:spPr>
          <a:xfrm>
            <a:off x="838200" y="0"/>
            <a:ext cx="10515600" cy="1325563"/>
          </a:xfrm>
        </p:spPr>
        <p:txBody>
          <a:bodyPr>
            <a:normAutofit/>
          </a:bodyPr>
          <a:lstStyle/>
          <a:p>
            <a:r>
              <a:rPr lang="es-VE" sz="4000" b="1" dirty="0" smtClean="0">
                <a:latin typeface="Cambria" panose="02040503050406030204" pitchFamily="18" charset="0"/>
              </a:rPr>
              <a:t>CRITERIOS DE INCLUSION  </a:t>
            </a:r>
            <a:endParaRPr lang="es-VE" sz="4000" dirty="0">
              <a:latin typeface="Cambria" panose="02040503050406030204" pitchFamily="18" charset="0"/>
            </a:endParaRPr>
          </a:p>
        </p:txBody>
      </p:sp>
      <p:sp>
        <p:nvSpPr>
          <p:cNvPr id="6" name="Marcador de contenido 5"/>
          <p:cNvSpPr>
            <a:spLocks noGrp="1"/>
          </p:cNvSpPr>
          <p:nvPr>
            <p:ph idx="1"/>
          </p:nvPr>
        </p:nvSpPr>
        <p:spPr>
          <a:xfrm>
            <a:off x="166141" y="1344962"/>
            <a:ext cx="11741730" cy="4351338"/>
          </a:xfrm>
        </p:spPr>
        <p:txBody>
          <a:bodyPr>
            <a:normAutofit/>
          </a:bodyPr>
          <a:lstStyle/>
          <a:p>
            <a:pPr>
              <a:lnSpc>
                <a:spcPct val="150000"/>
              </a:lnSpc>
              <a:buFont typeface="Wingdings" panose="05000000000000000000" pitchFamily="2" charset="2"/>
              <a:buChar char="v"/>
            </a:pPr>
            <a:r>
              <a:rPr lang="es-VE" sz="2400" dirty="0" smtClean="0">
                <a:latin typeface="Cambria" panose="02040503050406030204" pitchFamily="18" charset="0"/>
              </a:rPr>
              <a:t>Insuficiencia </a:t>
            </a:r>
            <a:r>
              <a:rPr lang="es-VE" sz="2400" dirty="0">
                <a:latin typeface="Cambria" panose="02040503050406030204" pitchFamily="18" charset="0"/>
              </a:rPr>
              <a:t>cardíaca </a:t>
            </a:r>
            <a:r>
              <a:rPr lang="es-VE" sz="2400" dirty="0" smtClean="0">
                <a:latin typeface="Cambria" panose="02040503050406030204" pitchFamily="18" charset="0"/>
              </a:rPr>
              <a:t>clínica</a:t>
            </a:r>
          </a:p>
          <a:p>
            <a:pPr>
              <a:lnSpc>
                <a:spcPct val="150000"/>
              </a:lnSpc>
              <a:buFont typeface="Wingdings" panose="05000000000000000000" pitchFamily="2" charset="2"/>
              <a:buChar char="v"/>
            </a:pPr>
            <a:r>
              <a:rPr lang="es-VE" sz="2400" dirty="0" smtClean="0">
                <a:latin typeface="Cambria" panose="02040503050406030204" pitchFamily="18" charset="0"/>
              </a:rPr>
              <a:t> Etiología </a:t>
            </a:r>
            <a:r>
              <a:rPr lang="es-VE" sz="2400" dirty="0">
                <a:latin typeface="Cambria" panose="02040503050406030204" pitchFamily="18" charset="0"/>
              </a:rPr>
              <a:t>no </a:t>
            </a:r>
            <a:r>
              <a:rPr lang="es-VE" sz="2400" dirty="0" smtClean="0">
                <a:latin typeface="Cambria" panose="02040503050406030204" pitchFamily="18" charset="0"/>
              </a:rPr>
              <a:t>isquémica</a:t>
            </a:r>
          </a:p>
          <a:p>
            <a:pPr>
              <a:lnSpc>
                <a:spcPct val="150000"/>
              </a:lnSpc>
              <a:buFont typeface="Wingdings" panose="05000000000000000000" pitchFamily="2" charset="2"/>
              <a:buChar char="v"/>
            </a:pPr>
            <a:r>
              <a:rPr lang="es-VE" sz="2400" dirty="0" smtClean="0">
                <a:latin typeface="Cambria" panose="02040503050406030204" pitchFamily="18" charset="0"/>
              </a:rPr>
              <a:t> Tratamiento </a:t>
            </a:r>
            <a:r>
              <a:rPr lang="es-VE" sz="2400" dirty="0">
                <a:latin typeface="Cambria" panose="02040503050406030204" pitchFamily="18" charset="0"/>
              </a:rPr>
              <a:t>médico </a:t>
            </a:r>
            <a:r>
              <a:rPr lang="es-VE" sz="2400" dirty="0" smtClean="0">
                <a:latin typeface="Cambria" panose="02040503050406030204" pitchFamily="18" charset="0"/>
              </a:rPr>
              <a:t>óptimo</a:t>
            </a:r>
          </a:p>
          <a:p>
            <a:pPr>
              <a:lnSpc>
                <a:spcPct val="150000"/>
              </a:lnSpc>
              <a:buFont typeface="Wingdings" panose="05000000000000000000" pitchFamily="2" charset="2"/>
              <a:buChar char="v"/>
            </a:pPr>
            <a:r>
              <a:rPr lang="es-VE" sz="2400" dirty="0" smtClean="0">
                <a:latin typeface="Cambria" panose="02040503050406030204" pitchFamily="18" charset="0"/>
              </a:rPr>
              <a:t> CF </a:t>
            </a:r>
            <a:r>
              <a:rPr lang="es-VE" sz="2400" dirty="0">
                <a:latin typeface="Cambria" panose="02040503050406030204" pitchFamily="18" charset="0"/>
              </a:rPr>
              <a:t>II o III </a:t>
            </a:r>
            <a:r>
              <a:rPr lang="es-VE" sz="2400" dirty="0" smtClean="0">
                <a:latin typeface="Cambria" panose="02040503050406030204" pitchFamily="18" charset="0"/>
              </a:rPr>
              <a:t>NYHA (Clase </a:t>
            </a:r>
            <a:r>
              <a:rPr lang="es-VE" sz="2400" dirty="0">
                <a:latin typeface="Cambria" panose="02040503050406030204" pitchFamily="18" charset="0"/>
              </a:rPr>
              <a:t>IV de la NYHA podrían incluirse si </a:t>
            </a:r>
            <a:r>
              <a:rPr lang="es-VE" sz="2400" dirty="0" smtClean="0">
                <a:latin typeface="Cambria" panose="02040503050406030204" pitchFamily="18" charset="0"/>
              </a:rPr>
              <a:t>se planifico TRC)</a:t>
            </a:r>
          </a:p>
          <a:p>
            <a:pPr>
              <a:lnSpc>
                <a:spcPct val="150000"/>
              </a:lnSpc>
              <a:buFont typeface="Wingdings" panose="05000000000000000000" pitchFamily="2" charset="2"/>
              <a:buChar char="v"/>
            </a:pPr>
            <a:r>
              <a:rPr lang="es-VE" sz="2400" dirty="0" smtClean="0">
                <a:latin typeface="Cambria" panose="02040503050406030204" pitchFamily="18" charset="0"/>
              </a:rPr>
              <a:t>FEVI </a:t>
            </a:r>
            <a:r>
              <a:rPr lang="es-VE" sz="2400" dirty="0">
                <a:latin typeface="Cambria" panose="02040503050406030204" pitchFamily="18" charset="0"/>
              </a:rPr>
              <a:t>igual o inferior al 35%</a:t>
            </a:r>
          </a:p>
        </p:txBody>
      </p:sp>
      <p:pic>
        <p:nvPicPr>
          <p:cNvPr id="7" name="Imagen 6"/>
          <p:cNvPicPr>
            <a:picLocks noChangeAspect="1"/>
          </p:cNvPicPr>
          <p:nvPr/>
        </p:nvPicPr>
        <p:blipFill>
          <a:blip r:embed="rId4"/>
          <a:stretch>
            <a:fillRect/>
          </a:stretch>
        </p:blipFill>
        <p:spPr>
          <a:xfrm>
            <a:off x="6006131" y="6063902"/>
            <a:ext cx="6145301" cy="499915"/>
          </a:xfrm>
          <a:prstGeom prst="rect">
            <a:avLst/>
          </a:prstGeom>
        </p:spPr>
      </p:pic>
      <p:pic>
        <p:nvPicPr>
          <p:cNvPr id="8" name="Imagen 7"/>
          <p:cNvPicPr>
            <a:picLocks noChangeAspect="1"/>
          </p:cNvPicPr>
          <p:nvPr/>
        </p:nvPicPr>
        <p:blipFill>
          <a:blip r:embed="rId5"/>
          <a:stretch>
            <a:fillRect/>
          </a:stretch>
        </p:blipFill>
        <p:spPr>
          <a:xfrm>
            <a:off x="9284678" y="1396461"/>
            <a:ext cx="1247766" cy="102658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3701695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977071" y="888870"/>
            <a:ext cx="11174361" cy="29496"/>
          </a:xfrm>
          <a:prstGeom prst="line">
            <a:avLst/>
          </a:prstGeom>
          <a:ln w="28575">
            <a:solidFill>
              <a:srgbClr val="002060"/>
            </a:solidFill>
          </a:ln>
        </p:spPr>
        <p:style>
          <a:lnRef idx="3">
            <a:schemeClr val="accent5"/>
          </a:lnRef>
          <a:fillRef idx="0">
            <a:schemeClr val="accent5"/>
          </a:fillRef>
          <a:effectRef idx="2">
            <a:schemeClr val="accent5"/>
          </a:effectRef>
          <a:fontRef idx="minor">
            <a:schemeClr val="tx1"/>
          </a:fontRef>
        </p:style>
      </p:cxnSp>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24" y="161627"/>
            <a:ext cx="633292" cy="70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117987" y="6544418"/>
            <a:ext cx="12309987" cy="31358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3200" dirty="0" smtClean="0">
                <a:solidFill>
                  <a:prstClr val="white"/>
                </a:solidFill>
                <a:latin typeface="Arial" panose="020B0604020202020204" pitchFamily="34" charset="0"/>
                <a:ea typeface="Calibri" panose="020F0502020204030204" pitchFamily="34" charset="0"/>
              </a:rPr>
              <a:t> </a:t>
            </a:r>
            <a:endParaRPr lang="es-VE" dirty="0">
              <a:solidFill>
                <a:prstClr val="white"/>
              </a:solidFill>
            </a:endParaRPr>
          </a:p>
        </p:txBody>
      </p:sp>
      <p:sp>
        <p:nvSpPr>
          <p:cNvPr id="2" name="Rectángulo 1"/>
          <p:cNvSpPr/>
          <p:nvPr/>
        </p:nvSpPr>
        <p:spPr>
          <a:xfrm>
            <a:off x="50723" y="6563817"/>
            <a:ext cx="12024244" cy="307777"/>
          </a:xfrm>
          <a:prstGeom prst="rect">
            <a:avLst/>
          </a:prstGeom>
        </p:spPr>
        <p:txBody>
          <a:bodyPr wrap="square">
            <a:spAutoFit/>
          </a:bodyPr>
          <a:lstStyle/>
          <a:p>
            <a:pPr algn="ctr"/>
            <a:r>
              <a:rPr lang="en-US" sz="1400" dirty="0">
                <a:solidFill>
                  <a:prstClr val="white"/>
                </a:solidFill>
              </a:rPr>
              <a:t> </a:t>
            </a:r>
            <a:endParaRPr lang="es-VE" sz="1400" dirty="0">
              <a:solidFill>
                <a:prstClr val="white"/>
              </a:solidFill>
            </a:endParaRPr>
          </a:p>
        </p:txBody>
      </p:sp>
      <p:sp>
        <p:nvSpPr>
          <p:cNvPr id="4" name="Título 3"/>
          <p:cNvSpPr>
            <a:spLocks noGrp="1"/>
          </p:cNvSpPr>
          <p:nvPr>
            <p:ph type="title"/>
          </p:nvPr>
        </p:nvSpPr>
        <p:spPr>
          <a:xfrm>
            <a:off x="838200" y="0"/>
            <a:ext cx="10515600" cy="1325563"/>
          </a:xfrm>
        </p:spPr>
        <p:txBody>
          <a:bodyPr>
            <a:normAutofit/>
          </a:bodyPr>
          <a:lstStyle/>
          <a:p>
            <a:r>
              <a:rPr lang="es-VE" sz="4000" b="1" dirty="0" smtClean="0">
                <a:latin typeface="Cambria" panose="02040503050406030204" pitchFamily="18" charset="0"/>
              </a:rPr>
              <a:t>CRITERIOS DE EXCLUSION  </a:t>
            </a:r>
            <a:endParaRPr lang="es-VE" sz="4000" dirty="0">
              <a:latin typeface="Cambria" panose="02040503050406030204" pitchFamily="18" charset="0"/>
            </a:endParaRPr>
          </a:p>
        </p:txBody>
      </p:sp>
      <p:sp>
        <p:nvSpPr>
          <p:cNvPr id="6" name="Marcador de contenido 5"/>
          <p:cNvSpPr>
            <a:spLocks noGrp="1"/>
          </p:cNvSpPr>
          <p:nvPr>
            <p:ph idx="1"/>
          </p:nvPr>
        </p:nvSpPr>
        <p:spPr>
          <a:xfrm>
            <a:off x="166141" y="1344962"/>
            <a:ext cx="11741730" cy="4351338"/>
          </a:xfrm>
        </p:spPr>
        <p:txBody>
          <a:bodyPr>
            <a:noAutofit/>
          </a:bodyPr>
          <a:lstStyle/>
          <a:p>
            <a:pPr>
              <a:lnSpc>
                <a:spcPct val="150000"/>
              </a:lnSpc>
              <a:buFont typeface="Wingdings" panose="05000000000000000000" pitchFamily="2" charset="2"/>
              <a:buChar char="v"/>
            </a:pPr>
            <a:r>
              <a:rPr lang="es-VE" sz="2000" dirty="0">
                <a:latin typeface="Cambria" panose="02040503050406030204" pitchFamily="18" charset="0"/>
              </a:rPr>
              <a:t>Fibrilación auricular permanente </a:t>
            </a:r>
            <a:r>
              <a:rPr lang="es-VE" sz="2000" dirty="0" smtClean="0">
                <a:latin typeface="Cambria" panose="02040503050406030204" pitchFamily="18" charset="0"/>
              </a:rPr>
              <a:t>desregulada.</a:t>
            </a:r>
          </a:p>
          <a:p>
            <a:pPr algn="just">
              <a:lnSpc>
                <a:spcPct val="100000"/>
              </a:lnSpc>
              <a:buFont typeface="Wingdings" panose="05000000000000000000" pitchFamily="2" charset="2"/>
              <a:buChar char="v"/>
            </a:pPr>
            <a:r>
              <a:rPr lang="es-VE" sz="2000" dirty="0">
                <a:latin typeface="Cambria" panose="02040503050406030204" pitchFamily="18" charset="0"/>
              </a:rPr>
              <a:t>Enfermedad cardíaca congénita no corregida u obstrucción valvular, miocardiopatía obstructiva, miocarditis activa, pericarditis constrictiva, hipotiroidismo o hipertiroidismo no tratado, insuficiencia suprarrenal, vasculitis activa debido a enfermedad vascular del </a:t>
            </a:r>
            <a:r>
              <a:rPr lang="es-VE" sz="2000" dirty="0" smtClean="0">
                <a:latin typeface="Cambria" panose="02040503050406030204" pitchFamily="18" charset="0"/>
              </a:rPr>
              <a:t>colágeno, HIV+.</a:t>
            </a:r>
          </a:p>
          <a:p>
            <a:pPr algn="just">
              <a:lnSpc>
                <a:spcPct val="100000"/>
              </a:lnSpc>
              <a:buFont typeface="Wingdings" panose="05000000000000000000" pitchFamily="2" charset="2"/>
              <a:buChar char="v"/>
            </a:pPr>
            <a:r>
              <a:rPr lang="es-VE" sz="2000" dirty="0">
                <a:latin typeface="Cambria" panose="02040503050406030204" pitchFamily="18" charset="0"/>
              </a:rPr>
              <a:t>En lista de espera urgente para un trasplante de corazón, Receptor de cualquier trasplante de órganos </a:t>
            </a:r>
            <a:r>
              <a:rPr lang="es-VE" sz="2000" dirty="0" smtClean="0">
                <a:latin typeface="Cambria" panose="02040503050406030204" pitchFamily="18" charset="0"/>
              </a:rPr>
              <a:t>importante.</a:t>
            </a:r>
          </a:p>
          <a:p>
            <a:pPr algn="just">
              <a:lnSpc>
                <a:spcPct val="100000"/>
              </a:lnSpc>
              <a:buFont typeface="Wingdings" panose="05000000000000000000" pitchFamily="2" charset="2"/>
              <a:buChar char="v"/>
            </a:pPr>
            <a:r>
              <a:rPr lang="es-VE" sz="2000" dirty="0">
                <a:latin typeface="Cambria" panose="02040503050406030204" pitchFamily="18" charset="0"/>
              </a:rPr>
              <a:t>Recibir o haber recibido quimioterapia citotóxica o citostática y / o radioterapia </a:t>
            </a:r>
            <a:r>
              <a:rPr lang="es-VE" sz="2000" dirty="0" smtClean="0">
                <a:latin typeface="Cambria" panose="02040503050406030204" pitchFamily="18" charset="0"/>
              </a:rPr>
              <a:t>para tratamiento </a:t>
            </a:r>
            <a:r>
              <a:rPr lang="es-VE" sz="2000" dirty="0">
                <a:latin typeface="Cambria" panose="02040503050406030204" pitchFamily="18" charset="0"/>
              </a:rPr>
              <a:t>de una neoplasia </a:t>
            </a:r>
            <a:r>
              <a:rPr lang="es-VE" sz="2000" dirty="0" smtClean="0">
                <a:latin typeface="Cambria" panose="02040503050406030204" pitchFamily="18" charset="0"/>
              </a:rPr>
              <a:t>maligna.</a:t>
            </a:r>
          </a:p>
          <a:p>
            <a:pPr algn="just">
              <a:lnSpc>
                <a:spcPct val="100000"/>
              </a:lnSpc>
              <a:buFont typeface="Wingdings" panose="05000000000000000000" pitchFamily="2" charset="2"/>
              <a:buChar char="v"/>
            </a:pPr>
            <a:r>
              <a:rPr lang="es-VE" sz="2000" dirty="0">
                <a:latin typeface="Cambria" panose="02040503050406030204" pitchFamily="18" charset="0"/>
              </a:rPr>
              <a:t>Insuficiencia renal tratada con diálisis</a:t>
            </a:r>
            <a:r>
              <a:rPr lang="es-VE" sz="2000" dirty="0" smtClean="0">
                <a:latin typeface="Cambria" panose="02040503050406030204" pitchFamily="18" charset="0"/>
              </a:rPr>
              <a:t>.</a:t>
            </a:r>
          </a:p>
          <a:p>
            <a:pPr algn="just">
              <a:lnSpc>
                <a:spcPct val="100000"/>
              </a:lnSpc>
              <a:buFont typeface="Wingdings" panose="05000000000000000000" pitchFamily="2" charset="2"/>
              <a:buChar char="v"/>
            </a:pPr>
            <a:r>
              <a:rPr lang="es-VE" sz="2000" dirty="0" smtClean="0">
                <a:latin typeface="Cambria" panose="02040503050406030204" pitchFamily="18" charset="0"/>
              </a:rPr>
              <a:t>Historia </a:t>
            </a:r>
            <a:r>
              <a:rPr lang="es-VE" sz="2000" dirty="0">
                <a:latin typeface="Cambria" panose="02040503050406030204" pitchFamily="18" charset="0"/>
              </a:rPr>
              <a:t>reciente (dentro de los 3 meses) de trastorno por abuso de alcohol o drogas ilícitas, según el </a:t>
            </a:r>
            <a:r>
              <a:rPr lang="es-VE" sz="2000" dirty="0" smtClean="0">
                <a:latin typeface="Cambria" panose="02040503050406030204" pitchFamily="18" charset="0"/>
              </a:rPr>
              <a:t>auto informe- </a:t>
            </a:r>
            <a:r>
              <a:rPr lang="es-VE" sz="2000" dirty="0">
                <a:latin typeface="Cambria" panose="02040503050406030204" pitchFamily="18" charset="0"/>
              </a:rPr>
              <a:t>Cualquier condición (por ejemplo, enfermedad psiquiátrica) o situación que, en opinión del investigador, podría </a:t>
            </a:r>
            <a:r>
              <a:rPr lang="es-VE" sz="2000" dirty="0" smtClean="0">
                <a:latin typeface="Cambria" panose="02040503050406030204" pitchFamily="18" charset="0"/>
              </a:rPr>
              <a:t>poner al sujeto </a:t>
            </a:r>
            <a:r>
              <a:rPr lang="es-VE" sz="2000" dirty="0">
                <a:latin typeface="Cambria" panose="02040503050406030204" pitchFamily="18" charset="0"/>
              </a:rPr>
              <a:t>en riesgo </a:t>
            </a:r>
            <a:r>
              <a:rPr lang="es-VE" sz="2000" dirty="0" smtClean="0">
                <a:latin typeface="Cambria" panose="02040503050406030204" pitchFamily="18" charset="0"/>
              </a:rPr>
              <a:t>significativo.</a:t>
            </a:r>
          </a:p>
          <a:p>
            <a:pPr algn="just">
              <a:lnSpc>
                <a:spcPct val="100000"/>
              </a:lnSpc>
              <a:buFont typeface="Wingdings" panose="05000000000000000000" pitchFamily="2" charset="2"/>
              <a:buChar char="v"/>
            </a:pPr>
            <a:r>
              <a:rPr lang="es-VE" sz="2000" dirty="0" smtClean="0">
                <a:latin typeface="Cambria" panose="02040503050406030204" pitchFamily="18" charset="0"/>
              </a:rPr>
              <a:t>Falta de consentimiento informado.</a:t>
            </a:r>
            <a:endParaRPr lang="es-VE" sz="2000" dirty="0">
              <a:latin typeface="Cambria" panose="02040503050406030204" pitchFamily="18" charset="0"/>
            </a:endParaRPr>
          </a:p>
        </p:txBody>
      </p:sp>
      <p:sp>
        <p:nvSpPr>
          <p:cNvPr id="7" name="Multiplicar 6"/>
          <p:cNvSpPr/>
          <p:nvPr/>
        </p:nvSpPr>
        <p:spPr>
          <a:xfrm>
            <a:off x="9401908" y="591785"/>
            <a:ext cx="1219200" cy="125531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386688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10219</TotalTime>
  <Words>1879</Words>
  <Application>Microsoft Office PowerPoint</Application>
  <PresentationFormat>Panorámica</PresentationFormat>
  <Paragraphs>147</Paragraphs>
  <Slides>27</Slides>
  <Notes>18</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27</vt:i4>
      </vt:variant>
    </vt:vector>
  </HeadingPairs>
  <TitlesOfParts>
    <vt:vector size="37" baseType="lpstr">
      <vt:lpstr>Arial Unicode MS</vt:lpstr>
      <vt:lpstr>ＭＳ Ｐゴシック</vt:lpstr>
      <vt:lpstr>Arial</vt:lpstr>
      <vt:lpstr>Calibri</vt:lpstr>
      <vt:lpstr>Calibri Light</vt:lpstr>
      <vt:lpstr>Cambria</vt:lpstr>
      <vt:lpstr>Route 159 UltraLight</vt:lpstr>
      <vt:lpstr>Times New Roman</vt:lpstr>
      <vt:lpstr>Wingdings</vt:lpstr>
      <vt:lpstr>Tema de Office</vt:lpstr>
      <vt:lpstr>Presentación de PowerPoint</vt:lpstr>
      <vt:lpstr>INTERROGANTE DEL CICLO </vt:lpstr>
      <vt:lpstr>ARTICULO </vt:lpstr>
      <vt:lpstr>INTRODUCCION  </vt:lpstr>
      <vt:lpstr>OBJETIVO </vt:lpstr>
      <vt:lpstr>METODOLOGIA </vt:lpstr>
      <vt:lpstr>SELECCIÓN DE PACIENTES </vt:lpstr>
      <vt:lpstr>CRITERIOS DE INCLUSION  </vt:lpstr>
      <vt:lpstr>CRITERIOS DE EXCLUSION  </vt:lpstr>
      <vt:lpstr>PROCEDIMIENTO DEL ENSAYO </vt:lpstr>
      <vt:lpstr>INSCRIPCION Y ALEATORIZACION </vt:lpstr>
      <vt:lpstr>PUNTO FINAL PRIMARIO</vt:lpstr>
      <vt:lpstr>Presentación de PowerPoint</vt:lpstr>
      <vt:lpstr>Presentación de PowerPoint</vt:lpstr>
      <vt:lpstr>Presentación de PowerPoint</vt:lpstr>
      <vt:lpstr>Figura 2. Curvas de tiempo hasta el evento para la muerte por cualquier causa, muerte cardiovascular y muerte cardíaca súbita.</vt:lpstr>
      <vt:lpstr>Presentación de PowerPoint</vt:lpstr>
      <vt:lpstr>Figura 3. Tasa de muerte por cualquier causa (resultado primario) en subgrupos preespecificados.</vt:lpstr>
      <vt:lpstr>Presentación de PowerPoint</vt:lpstr>
      <vt:lpstr>DISCUSION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 Martin</dc:creator>
  <cp:lastModifiedBy>Usuario de Windows</cp:lastModifiedBy>
  <cp:revision>525</cp:revision>
  <dcterms:created xsi:type="dcterms:W3CDTF">2020-03-03T20:57:29Z</dcterms:created>
  <dcterms:modified xsi:type="dcterms:W3CDTF">2021-07-19T16:21:20Z</dcterms:modified>
</cp:coreProperties>
</file>