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87" r:id="rId2"/>
    <p:sldId id="304" r:id="rId3"/>
    <p:sldId id="296" r:id="rId4"/>
    <p:sldId id="297" r:id="rId5"/>
    <p:sldId id="298" r:id="rId6"/>
    <p:sldId id="299" r:id="rId7"/>
    <p:sldId id="300" r:id="rId8"/>
    <p:sldId id="301" r:id="rId9"/>
    <p:sldId id="302" r:id="rId10"/>
    <p:sldId id="303" r:id="rId11"/>
    <p:sldId id="288" r:id="rId12"/>
    <p:sldId id="289" r:id="rId13"/>
    <p:sldId id="256" r:id="rId14"/>
    <p:sldId id="257" r:id="rId15"/>
    <p:sldId id="260" r:id="rId16"/>
    <p:sldId id="259" r:id="rId17"/>
    <p:sldId id="261" r:id="rId18"/>
    <p:sldId id="279" r:id="rId19"/>
    <p:sldId id="280" r:id="rId20"/>
    <p:sldId id="282" r:id="rId21"/>
    <p:sldId id="283" r:id="rId22"/>
    <p:sldId id="284" r:id="rId23"/>
    <p:sldId id="285" r:id="rId24"/>
    <p:sldId id="286" r:id="rId25"/>
    <p:sldId id="263" r:id="rId26"/>
    <p:sldId id="264" r:id="rId27"/>
    <p:sldId id="266" r:id="rId28"/>
    <p:sldId id="267" r:id="rId29"/>
    <p:sldId id="268" r:id="rId30"/>
    <p:sldId id="269" r:id="rId31"/>
    <p:sldId id="270" r:id="rId32"/>
    <p:sldId id="271" r:id="rId33"/>
    <p:sldId id="272" r:id="rId34"/>
    <p:sldId id="273" r:id="rId35"/>
    <p:sldId id="274" r:id="rId36"/>
    <p:sldId id="275" r:id="rId37"/>
    <p:sldId id="276" r:id="rId38"/>
    <p:sldId id="291" r:id="rId39"/>
    <p:sldId id="292" r:id="rId40"/>
    <p:sldId id="294" r:id="rId41"/>
    <p:sldId id="295" r:id="rId42"/>
    <p:sldId id="278"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0" autoAdjust="0"/>
    <p:restoredTop sz="84746" autoAdjust="0"/>
  </p:normalViewPr>
  <p:slideViewPr>
    <p:cSldViewPr snapToGrid="0">
      <p:cViewPr>
        <p:scale>
          <a:sx n="50" d="100"/>
          <a:sy n="50" d="100"/>
        </p:scale>
        <p:origin x="936" y="19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5B0C9-B67E-4698-860D-36D25C93E29A}" type="datetimeFigureOut">
              <a:rPr lang="es-ES" smtClean="0"/>
              <a:t>18/09/2017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83675-9266-44DC-8FC4-8F7F21642E9B}" type="slidenum">
              <a:rPr lang="es-ES" smtClean="0"/>
              <a:t>‹Nº›</a:t>
            </a:fld>
            <a:endParaRPr lang="es-ES"/>
          </a:p>
        </p:txBody>
      </p:sp>
    </p:spTree>
    <p:extLst>
      <p:ext uri="{BB962C8B-B14F-4D97-AF65-F5344CB8AC3E}">
        <p14:creationId xmlns:p14="http://schemas.microsoft.com/office/powerpoint/2010/main" val="157024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thrombosisadviser.com/es/vida-real/registros-del-sindrome-coronario-agudo-sca/#ref-354" TargetMode="External"/><Relationship Id="rId3" Type="http://schemas.openxmlformats.org/officeDocument/2006/relationships/hyperlink" Target="https://www.thrombosisadviser.com/es/vida-real/registros-del-sindrome-coronario-agudo-sca/#ref-349" TargetMode="External"/><Relationship Id="rId7" Type="http://schemas.openxmlformats.org/officeDocument/2006/relationships/hyperlink" Target="https://www.thrombosisadviser.com/es/vida-real/registros-del-sindrome-coronario-agudo-sca/#ref-35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hrombosisadviser.com/es/vida-real/registros-del-sindrome-coronario-agudo-sca/#ref-352" TargetMode="External"/><Relationship Id="rId5" Type="http://schemas.openxmlformats.org/officeDocument/2006/relationships/hyperlink" Target="https://www.thrombosisadviser.com/es/vida-real/registros-del-sindrome-coronario-agudo-sca/#ref-351" TargetMode="External"/><Relationship Id="rId4" Type="http://schemas.openxmlformats.org/officeDocument/2006/relationships/hyperlink" Target="https://www.thrombosisadviser.com/es/vida-real/registros-del-sindrome-coronario-agudo-sca/#ref-35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VE" altLang="es-ES" smtClean="0"/>
              <a:t>5 veces mas eventos tromboemboilicos  que los que presenta FA</a:t>
            </a:r>
          </a:p>
          <a:p>
            <a:pPr>
              <a:spcBef>
                <a:spcPct val="0"/>
              </a:spcBef>
            </a:pPr>
            <a:r>
              <a:rPr lang="es-VE" altLang="es-ES" smtClean="0"/>
              <a:t>La estrategua terapeutica va dirigida evitar los Strokes, por su alto impacto impacto. Es por ello que la anticoagulacion es indispensable, a expensas de aumentar el riesgo de sangrado. Por ello que las escalas que evaluan riesgos de eventos tromboembolico y de sangrado son herramietas indispensable a para tomar las deciciones terapeuticas</a:t>
            </a:r>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1B0A852-B9D8-4F22-8A53-E0AEE3A60EB7}" type="slidenum">
              <a:rPr lang="es-ES" altLang="es-ES">
                <a:latin typeface="Calibri" panose="020F0502020204030204" pitchFamily="34" charset="0"/>
              </a:rPr>
              <a:pPr/>
              <a:t>3</a:t>
            </a:fld>
            <a:endParaRPr lang="es-ES" altLang="es-ES">
              <a:latin typeface="Calibri" panose="020F0502020204030204" pitchFamily="34" charset="0"/>
            </a:endParaRPr>
          </a:p>
        </p:txBody>
      </p:sp>
    </p:spTree>
    <p:extLst>
      <p:ext uri="{BB962C8B-B14F-4D97-AF65-F5344CB8AC3E}">
        <p14:creationId xmlns:p14="http://schemas.microsoft.com/office/powerpoint/2010/main" val="52372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Se observa el análisis de la readmisión</a:t>
            </a:r>
            <a:r>
              <a:rPr lang="es-ES" baseline="0" dirty="0" smtClean="0"/>
              <a:t> por IM, según  el estimador de KAPLAN-MEIER, observándose en el eje de las Y la incidencia acumulada representada por los porcentajes, y en el eje de las X el numero de pacientes en riesgo de presentar el evento (rojo TT) (azul DT) en relación al tiempo tras el alta. Se puede indicar que la tasa de eventos para la readmisión por IM en los pacientes mayores de 65 años, que usaron DT es de 8,5 % vs 8,1 % TT al cabo de 730 días, lo que se traduce que aquellos pacientes que usaron DT se infartaron menos.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30</a:t>
            </a:fld>
            <a:endParaRPr lang="es-ES"/>
          </a:p>
        </p:txBody>
      </p:sp>
    </p:spTree>
    <p:extLst>
      <p:ext uri="{BB962C8B-B14F-4D97-AF65-F5344CB8AC3E}">
        <p14:creationId xmlns:p14="http://schemas.microsoft.com/office/powerpoint/2010/main" val="311303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Se observa el análisis de la aparición</a:t>
            </a:r>
            <a:r>
              <a:rPr lang="es-ES" baseline="0" dirty="0" smtClean="0"/>
              <a:t> de readmisión por EVC </a:t>
            </a:r>
            <a:r>
              <a:rPr lang="es-ES" baseline="0" dirty="0" err="1" smtClean="0"/>
              <a:t>isquemico</a:t>
            </a:r>
            <a:r>
              <a:rPr lang="es-ES" baseline="0" dirty="0" smtClean="0"/>
              <a:t>, según  el estimador de KAPLAN-MEIER, observándose en el eje de las Y la incidencia acumulada representada por los porcentajes, y en el eje de las X el numero de pacientes en riesgo de presentar el evento (rojo TT) (azul DT) en relación al tiempo tras el alta. Se puede </a:t>
            </a:r>
            <a:r>
              <a:rPr lang="es-ES" baseline="0" dirty="0" smtClean="0"/>
              <a:t>señalar </a:t>
            </a:r>
            <a:r>
              <a:rPr lang="es-ES" baseline="0" dirty="0" smtClean="0"/>
              <a:t>que la tasa de eventos para la readmisión por EVC isquémico en los pacientes mayores de 65 años, que usaron DT es de 4,7 % vs 5,3 % TT al cabo de 730 días, lo que se traduce estadística y clínicamente en menor ingreso por ECV en los pacientes que usaron TT.</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31</a:t>
            </a:fld>
            <a:endParaRPr lang="es-ES"/>
          </a:p>
        </p:txBody>
      </p:sp>
    </p:spTree>
    <p:extLst>
      <p:ext uri="{BB962C8B-B14F-4D97-AF65-F5344CB8AC3E}">
        <p14:creationId xmlns:p14="http://schemas.microsoft.com/office/powerpoint/2010/main" val="300338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Se observa el análisis de la aparición</a:t>
            </a:r>
            <a:r>
              <a:rPr lang="es-ES" baseline="0" dirty="0" smtClean="0"/>
              <a:t> de EVC </a:t>
            </a:r>
            <a:r>
              <a:rPr lang="es-ES" baseline="0" dirty="0" err="1" smtClean="0"/>
              <a:t>isquemico</a:t>
            </a:r>
            <a:r>
              <a:rPr lang="es-ES" baseline="0" dirty="0" smtClean="0"/>
              <a:t>, según  el estimador de KAPLAN-MEIER, observándose en el eje de las Y la incidencia acumulada representada por los porcentajes, y en el eje de las X el numero de pacientes en riesgo de presentar el evento (rojo TT) (azul DT) en relación al tiempo tras el alta. Se puede indicar que la tasa de eventos para la readmisión por EVC isquémico en los pacientes mayores de 65 años, que usaron DT es de 4,7 % vs 5,3 % TT al cabo de 730 días, lo que se traduce estadística y clínicamente en menor incidencia de este punto en los para la readmisión por ECV ISQUEMICO en aquellos pacientes que usaron TT.</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32</a:t>
            </a:fld>
            <a:endParaRPr lang="es-ES"/>
          </a:p>
        </p:txBody>
      </p:sp>
    </p:spTree>
    <p:extLst>
      <p:ext uri="{BB962C8B-B14F-4D97-AF65-F5344CB8AC3E}">
        <p14:creationId xmlns:p14="http://schemas.microsoft.com/office/powerpoint/2010/main" val="235758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Se observa el análisis de la aparición</a:t>
            </a:r>
            <a:r>
              <a:rPr lang="es-ES" baseline="0" dirty="0" smtClean="0"/>
              <a:t> de sangrado, según  el estimador de KAPLAN-MEIER, observándose en el eje de las Y la incidencia acumulada representada por los porcentajes, y en el eje de las X el numero de pacientes en riesgo de presentar el evento (rojo TT) (azul DT) en relación al tiempo tras el alta. Se puede indicar que la tasa de eventos para la readmisión por EVC isquémico en los pacientes mayores de 65 años, que usaron DT es de 11.5 % vs 17.6 % TT al cabo de 730 días, estadística y clínicamente significativo en menor incidencia de readmisión por sangrado en los pacientes que usaron DT:</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33</a:t>
            </a:fld>
            <a:endParaRPr lang="es-ES"/>
          </a:p>
        </p:txBody>
      </p:sp>
    </p:spTree>
    <p:extLst>
      <p:ext uri="{BB962C8B-B14F-4D97-AF65-F5344CB8AC3E}">
        <p14:creationId xmlns:p14="http://schemas.microsoft.com/office/powerpoint/2010/main" val="333196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Se observa el análisis de la aparición</a:t>
            </a:r>
            <a:r>
              <a:rPr lang="es-ES" baseline="0" dirty="0" smtClean="0"/>
              <a:t> de hemorragia intracraneal, según  el estimador de KAPLAN-MEIER, observándose en el eje de las Y la incidencia acumulada representada por los porcentajes, y en el eje de las X el numero de pacientes en riesgo de presentar el evento (rojo TT) (azul DT) en relación al tiempo tras el alta. Se puede indicar que la tasa de eventos para la readmisión por EVC </a:t>
            </a:r>
            <a:r>
              <a:rPr lang="es-ES" baseline="0" dirty="0" smtClean="0"/>
              <a:t>ICH en </a:t>
            </a:r>
            <a:r>
              <a:rPr lang="es-ES" baseline="0" dirty="0" smtClean="0"/>
              <a:t>los pacientes mayores de 65 años, que usaron DT es de 1,5% vs 3,4 % TT al cabo de 730 días, estadística y clínicamente significativo en mayor incidencia hemorragia intracraneal en los pacientes que usaron TT.</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34</a:t>
            </a:fld>
            <a:endParaRPr lang="es-ES"/>
          </a:p>
        </p:txBody>
      </p:sp>
    </p:spTree>
    <p:extLst>
      <p:ext uri="{BB962C8B-B14F-4D97-AF65-F5344CB8AC3E}">
        <p14:creationId xmlns:p14="http://schemas.microsoft.com/office/powerpoint/2010/main" val="406376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a:t>
            </a:r>
            <a:r>
              <a:rPr lang="es-ES" baseline="0" dirty="0" smtClean="0"/>
              <a:t> esta imagen puede observarse un análisis de riesgo mediante FOREST PLOTZ, donde se pueden apreciar dos paralelas, y a los lados de estas en forma de cuadros la exposición de los subgrupos al riesgo de presentar sangrado en relación con la terapia farmacológica usada. Ej. </a:t>
            </a:r>
            <a:r>
              <a:rPr lang="es-ES" b="1" baseline="0" dirty="0" err="1" smtClean="0">
                <a:solidFill>
                  <a:srgbClr val="FF0000"/>
                </a:solidFill>
              </a:rPr>
              <a:t>Age</a:t>
            </a:r>
            <a:r>
              <a:rPr lang="es-ES" b="1" baseline="0" dirty="0" smtClean="0">
                <a:solidFill>
                  <a:srgbClr val="FF0000"/>
                </a:solidFill>
              </a:rPr>
              <a:t> &lt;75 años, HR: 2,15</a:t>
            </a:r>
            <a:r>
              <a:rPr lang="es-ES" b="0" baseline="0" dirty="0" smtClean="0">
                <a:solidFill>
                  <a:schemeClr val="tx1"/>
                </a:solidFill>
              </a:rPr>
              <a:t>:</a:t>
            </a:r>
            <a:r>
              <a:rPr lang="es-ES" baseline="0" dirty="0" smtClean="0"/>
              <a:t> es decir, en este subgrupo se aprecia que hay 2.15 menos riesgo de presentar algún sangrado en pacientes &lt;75a que recibieron doble terapia vs aquellos que recibieron triple t, durante 730 días de seguimiento desde su alta. </a:t>
            </a:r>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35</a:t>
            </a:fld>
            <a:endParaRPr lang="es-ES"/>
          </a:p>
        </p:txBody>
      </p:sp>
    </p:spTree>
    <p:extLst>
      <p:ext uri="{BB962C8B-B14F-4D97-AF65-F5344CB8AC3E}">
        <p14:creationId xmlns:p14="http://schemas.microsoft.com/office/powerpoint/2010/main" val="271471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0" i="0" kern="1200" dirty="0" smtClean="0">
                <a:solidFill>
                  <a:schemeClr val="tx1"/>
                </a:solidFill>
                <a:effectLst/>
                <a:latin typeface="+mn-lt"/>
                <a:ea typeface="+mn-ea"/>
                <a:cs typeface="+mn-cs"/>
              </a:rPr>
              <a:t>una tendencia no significativa a reducir el riesgo de accidente cerebrovascular isquémico asociado con la terapia triple, un criterio de valoración para el cual se podría esperar que la warfarina tuviera el mayor beneficio potencial. </a:t>
            </a:r>
          </a:p>
          <a:p>
            <a:endParaRPr lang="es-V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falta de asociación entre el uso de terapia triple y MACE riesgo, pero una asociación significativa con el aumento de sangrado entre los pacientes de edad avanzada con infarto agudo de miocardio y la FA.</a:t>
            </a:r>
          </a:p>
          <a:p>
            <a:endParaRPr lang="es-VE" dirty="0"/>
          </a:p>
        </p:txBody>
      </p:sp>
      <p:sp>
        <p:nvSpPr>
          <p:cNvPr id="4" name="Marcador de número de diapositiva 3"/>
          <p:cNvSpPr>
            <a:spLocks noGrp="1"/>
          </p:cNvSpPr>
          <p:nvPr>
            <p:ph type="sldNum" sz="quarter" idx="10"/>
          </p:nvPr>
        </p:nvSpPr>
        <p:spPr/>
        <p:txBody>
          <a:bodyPr/>
          <a:lstStyle/>
          <a:p>
            <a:fld id="{112A2671-AB71-48C2-AFBE-0BE6626AB4AE}" type="slidenum">
              <a:rPr lang="es-VE" smtClean="0"/>
              <a:t>41</a:t>
            </a:fld>
            <a:endParaRPr lang="es-VE"/>
          </a:p>
        </p:txBody>
      </p:sp>
    </p:spTree>
    <p:extLst>
      <p:ext uri="{BB962C8B-B14F-4D97-AF65-F5344CB8AC3E}">
        <p14:creationId xmlns:p14="http://schemas.microsoft.com/office/powerpoint/2010/main" val="371459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VE" altLang="es-ES" smtClean="0"/>
              <a:t>Contamos con algunas escalas como por ejemplo:</a:t>
            </a:r>
          </a:p>
          <a:p>
            <a:pPr>
              <a:spcBef>
                <a:spcPct val="0"/>
              </a:spcBef>
            </a:pPr>
            <a:r>
              <a:rPr lang="es-VE" altLang="es-ES" smtClean="0"/>
              <a:t>Chasd2 chdasvasc para eventos tromboembolico y para sangrado tenemos hasbled atria herroges</a:t>
            </a:r>
          </a:p>
          <a:p>
            <a:pPr>
              <a:spcBef>
                <a:spcPct val="0"/>
              </a:spcBef>
            </a:pPr>
            <a:r>
              <a:rPr lang="es-VE" altLang="es-ES" smtClean="0"/>
              <a:t>Ya que estamos en una condicion que desquilibra al sistema de coagulacion</a:t>
            </a:r>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5F20CC2-7CA3-4C5C-98F9-1E3B206912CD}" type="slidenum">
              <a:rPr lang="es-ES" altLang="es-ES">
                <a:latin typeface="Calibri" panose="020F0502020204030204" pitchFamily="34" charset="0"/>
              </a:rPr>
              <a:pPr/>
              <a:t>4</a:t>
            </a:fld>
            <a:endParaRPr lang="es-ES" altLang="es-ES">
              <a:latin typeface="Calibri" panose="020F0502020204030204" pitchFamily="34" charset="0"/>
            </a:endParaRPr>
          </a:p>
        </p:txBody>
      </p:sp>
    </p:spTree>
    <p:extLst>
      <p:ext uri="{BB962C8B-B14F-4D97-AF65-F5344CB8AC3E}">
        <p14:creationId xmlns:p14="http://schemas.microsoft.com/office/powerpoint/2010/main" val="284958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VE" altLang="es-ES" smtClean="0"/>
              <a:t>En vista de el estudio de revision: “action”   emplea como score de sangrado la escala ATRIA, hablaremos un poco de ella.</a:t>
            </a:r>
          </a:p>
          <a:p>
            <a:pPr>
              <a:spcBef>
                <a:spcPct val="0"/>
              </a:spcBef>
            </a:pPr>
            <a:r>
              <a:rPr lang="es-VE" altLang="es-ES" smtClean="0"/>
              <a:t>Tomando encuenta la refencia empleada en este estudio.</a:t>
            </a:r>
          </a:p>
          <a:p>
            <a:pPr>
              <a:spcBef>
                <a:spcPct val="0"/>
              </a:spcBef>
            </a:pPr>
            <a:endParaRPr lang="es-VE" altLang="es-ES" smtClean="0"/>
          </a:p>
          <a:p>
            <a:pPr>
              <a:spcBef>
                <a:spcPct val="0"/>
              </a:spcBef>
            </a:pPr>
            <a:r>
              <a:rPr lang="es-VE" altLang="es-ES" smtClean="0"/>
              <a:t>Buscar que significan la leyenda dentro del articulo</a:t>
            </a:r>
          </a:p>
          <a:p>
            <a:pPr>
              <a:spcBef>
                <a:spcPct val="0"/>
              </a:spcBef>
            </a:pPr>
            <a:r>
              <a:rPr lang="es-VE" altLang="es-ES" smtClean="0"/>
              <a:t>Factores de riesgo defiitvo stroke  mayor presencia en grupo con warfarina igualmente los factores posibles para riesgo stroke se evidencio mayor tasa dentro del hrupo de warfarina</a:t>
            </a:r>
          </a:p>
          <a:p>
            <a:pPr>
              <a:spcBef>
                <a:spcPct val="0"/>
              </a:spcBef>
            </a:pPr>
            <a:endParaRPr lang="es-VE" altLang="es-ES" smtClean="0"/>
          </a:p>
          <a:p>
            <a:pPr>
              <a:spcBef>
                <a:spcPct val="0"/>
              </a:spcBef>
            </a:pPr>
            <a:r>
              <a:rPr lang="es-VE" altLang="es-ES" smtClean="0"/>
              <a:t>Contraindicaciones mayor en grupoq no uso  warafarina</a:t>
            </a:r>
          </a:p>
          <a:p>
            <a:pPr>
              <a:spcBef>
                <a:spcPct val="0"/>
              </a:spcBef>
            </a:pPr>
            <a:endParaRPr lang="es-VE" altLang="es-ES" smtClean="0"/>
          </a:p>
          <a:p>
            <a:pPr>
              <a:spcBef>
                <a:spcPct val="0"/>
              </a:spcBef>
            </a:pPr>
            <a:r>
              <a:rPr lang="es-VE" altLang="es-ES" smtClean="0"/>
              <a:t>Finalmente la escala esta compuesta por 5 variables, con puntajes para iten asignados de forma arbritraria</a:t>
            </a:r>
          </a:p>
          <a:p>
            <a:pPr>
              <a:spcBef>
                <a:spcPct val="0"/>
              </a:spcBef>
            </a:pPr>
            <a:endParaRPr lang="es-VE" altLang="es-ES"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5AD12EC-EB45-443F-BB71-E0A19C4F00CC}" type="slidenum">
              <a:rPr lang="es-ES" altLang="es-ES">
                <a:latin typeface="Calibri" panose="020F0502020204030204" pitchFamily="34" charset="0"/>
              </a:rPr>
              <a:pPr/>
              <a:t>6</a:t>
            </a:fld>
            <a:endParaRPr lang="es-ES" altLang="es-ES">
              <a:latin typeface="Calibri" panose="020F0502020204030204" pitchFamily="34" charset="0"/>
            </a:endParaRPr>
          </a:p>
        </p:txBody>
      </p:sp>
    </p:spTree>
    <p:extLst>
      <p:ext uri="{BB962C8B-B14F-4D97-AF65-F5344CB8AC3E}">
        <p14:creationId xmlns:p14="http://schemas.microsoft.com/office/powerpoint/2010/main" val="244998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14</a:t>
            </a:fld>
            <a:endParaRPr lang="es-ES"/>
          </a:p>
        </p:txBody>
      </p:sp>
    </p:spTree>
    <p:extLst>
      <p:ext uri="{BB962C8B-B14F-4D97-AF65-F5344CB8AC3E}">
        <p14:creationId xmlns:p14="http://schemas.microsoft.com/office/powerpoint/2010/main" val="286387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 Las decisiones terapéuticas para pacientes de edad avanzada con FA y enfermedad coronaria pueden ser especialmente difíciles. Ya que los pacientes mayores están en mayor riesgo de sufrir un accidente cerebrovascular y eventos recurrentes relacionados con la FA, pero también tienen un mayor riesgo de eventos hemorrágicos. Es importante destacar que la población mayor ha sido excluida o </a:t>
            </a:r>
            <a:r>
              <a:rPr lang="es-ES" sz="1200" b="0" i="0" kern="1200" dirty="0" err="1" smtClean="0">
                <a:solidFill>
                  <a:schemeClr val="tx1"/>
                </a:solidFill>
                <a:effectLst/>
                <a:latin typeface="+mn-lt"/>
                <a:ea typeface="+mn-ea"/>
                <a:cs typeface="+mn-cs"/>
              </a:rPr>
              <a:t>subrepresentada</a:t>
            </a:r>
            <a:r>
              <a:rPr lang="es-ES" sz="1200" b="0" i="0" kern="1200" dirty="0" smtClean="0">
                <a:solidFill>
                  <a:schemeClr val="tx1"/>
                </a:solidFill>
                <a:effectLst/>
                <a:latin typeface="+mn-lt"/>
                <a:ea typeface="+mn-ea"/>
                <a:cs typeface="+mn-cs"/>
              </a:rPr>
              <a:t> en ensayos clínicos y, por lo tanto, sigue siendo poco estudiada.</a:t>
            </a:r>
            <a:endParaRPr lang="es-ES" dirty="0" smtClean="0"/>
          </a:p>
          <a:p>
            <a:endParaRPr lang="es-ES" dirty="0" smtClean="0"/>
          </a:p>
          <a:p>
            <a:r>
              <a:rPr lang="es-ES" dirty="0" err="1" smtClean="0"/>
              <a:t>Incognitas</a:t>
            </a:r>
            <a:r>
              <a:rPr lang="es-ES" baseline="0" dirty="0" smtClean="0"/>
              <a:t> que sustentan este estudio </a:t>
            </a:r>
          </a:p>
          <a:p>
            <a:endParaRPr lang="es-ES" baseline="0" dirty="0" smtClean="0"/>
          </a:p>
          <a:p>
            <a:endParaRPr lang="es-ES" baseline="0" dirty="0" smtClean="0"/>
          </a:p>
          <a:p>
            <a:endParaRPr lang="es-ES" baseline="0" dirty="0" smtClean="0"/>
          </a:p>
          <a:p>
            <a:r>
              <a:rPr lang="es-ES" baseline="0" dirty="0" smtClean="0"/>
              <a:t>v</a:t>
            </a:r>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15</a:t>
            </a:fld>
            <a:endParaRPr lang="es-ES"/>
          </a:p>
        </p:txBody>
      </p:sp>
    </p:spTree>
    <p:extLst>
      <p:ext uri="{BB962C8B-B14F-4D97-AF65-F5344CB8AC3E}">
        <p14:creationId xmlns:p14="http://schemas.microsoft.com/office/powerpoint/2010/main" val="269041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rtl="0"/>
            <a:r>
              <a:rPr lang="es-ES" sz="1200" b="0" i="0" kern="1200" dirty="0" smtClean="0">
                <a:solidFill>
                  <a:schemeClr val="tx1"/>
                </a:solidFill>
                <a:effectLst/>
                <a:latin typeface="+mn-lt"/>
                <a:ea typeface="+mn-ea"/>
                <a:cs typeface="+mn-cs"/>
              </a:rPr>
              <a:t>El registro ha concluido:</a:t>
            </a:r>
          </a:p>
          <a:p>
            <a:pPr rtl="0"/>
            <a:r>
              <a:rPr lang="es-ES" sz="1200" b="0" i="0" kern="1200" dirty="0" smtClean="0">
                <a:solidFill>
                  <a:schemeClr val="tx1"/>
                </a:solidFill>
                <a:effectLst/>
                <a:latin typeface="+mn-lt"/>
                <a:ea typeface="+mn-ea"/>
                <a:cs typeface="+mn-cs"/>
              </a:rPr>
              <a:t>El grado con el que numerosos factores, como la edad</a:t>
            </a:r>
            <a:r>
              <a:rPr lang="es-ES" sz="1200" b="0" i="0" u="none" strike="noStrike" kern="1200" baseline="30000" dirty="0" smtClean="0">
                <a:solidFill>
                  <a:schemeClr val="tx1"/>
                </a:solidFill>
                <a:effectLst/>
                <a:latin typeface="+mn-lt"/>
                <a:ea typeface="+mn-ea"/>
                <a:cs typeface="+mn-cs"/>
                <a:hlinkClick r:id="rId3"/>
              </a:rPr>
              <a:t>349</a:t>
            </a:r>
            <a:r>
              <a:rPr lang="es-ES" sz="1200" b="0" i="0" kern="1200" dirty="0" smtClean="0">
                <a:solidFill>
                  <a:schemeClr val="tx1"/>
                </a:solidFill>
                <a:effectLst/>
                <a:latin typeface="+mn-lt"/>
                <a:ea typeface="+mn-ea"/>
                <a:cs typeface="+mn-cs"/>
              </a:rPr>
              <a:t> y el sexo,</a:t>
            </a:r>
            <a:r>
              <a:rPr lang="es-ES" sz="1200" b="0" i="0" u="none" strike="noStrike" kern="1200" baseline="30000" dirty="0" smtClean="0">
                <a:solidFill>
                  <a:schemeClr val="tx1"/>
                </a:solidFill>
                <a:effectLst/>
                <a:latin typeface="+mn-lt"/>
                <a:ea typeface="+mn-ea"/>
                <a:cs typeface="+mn-cs"/>
                <a:hlinkClick r:id="rId4"/>
              </a:rPr>
              <a:t>350</a:t>
            </a:r>
            <a:r>
              <a:rPr lang="es-ES" sz="1200" b="0" i="0" kern="1200" dirty="0" smtClean="0">
                <a:solidFill>
                  <a:schemeClr val="tx1"/>
                </a:solidFill>
                <a:effectLst/>
                <a:latin typeface="+mn-lt"/>
                <a:ea typeface="+mn-ea"/>
                <a:cs typeface="+mn-cs"/>
              </a:rPr>
              <a:t> pueden influir en el desenlace de los pacientes</a:t>
            </a:r>
          </a:p>
          <a:p>
            <a:pPr rtl="0"/>
            <a:r>
              <a:rPr lang="es-ES" sz="1200" b="0" i="0" kern="1200" dirty="0" smtClean="0">
                <a:solidFill>
                  <a:schemeClr val="tx1"/>
                </a:solidFill>
                <a:effectLst/>
                <a:latin typeface="+mn-lt"/>
                <a:ea typeface="+mn-ea"/>
                <a:cs typeface="+mn-cs"/>
              </a:rPr>
              <a:t>Diferencias étnicas en los patrones de tratamiento en pacientes que acuden con IAMCEST</a:t>
            </a:r>
            <a:r>
              <a:rPr lang="es-ES" sz="1200" b="0" i="0" u="none" strike="noStrike" kern="1200" baseline="30000" dirty="0" smtClean="0">
                <a:solidFill>
                  <a:schemeClr val="tx1"/>
                </a:solidFill>
                <a:effectLst/>
                <a:latin typeface="+mn-lt"/>
                <a:ea typeface="+mn-ea"/>
                <a:cs typeface="+mn-cs"/>
                <a:hlinkClick r:id="rId5"/>
              </a:rPr>
              <a:t>351</a:t>
            </a:r>
            <a:endParaRPr lang="es-ES" sz="1200" b="0" i="0" kern="1200" dirty="0" smtClean="0">
              <a:solidFill>
                <a:schemeClr val="tx1"/>
              </a:solidFill>
              <a:effectLst/>
              <a:latin typeface="+mn-lt"/>
              <a:ea typeface="+mn-ea"/>
              <a:cs typeface="+mn-cs"/>
            </a:endParaRPr>
          </a:p>
          <a:p>
            <a:pPr rtl="0"/>
            <a:r>
              <a:rPr lang="es-ES" sz="1200" b="0" i="0" kern="1200" dirty="0" smtClean="0">
                <a:solidFill>
                  <a:schemeClr val="tx1"/>
                </a:solidFill>
                <a:effectLst/>
                <a:latin typeface="+mn-lt"/>
                <a:ea typeface="+mn-ea"/>
                <a:cs typeface="+mn-cs"/>
              </a:rPr>
              <a:t>El riesgo de hemorragia de los pacientes que acudían con IM que fueron tratados con terapia anticoagulante</a:t>
            </a:r>
            <a:r>
              <a:rPr lang="es-ES" sz="1200" b="0" i="0" u="none" strike="noStrike" kern="1200" baseline="30000" dirty="0" smtClean="0">
                <a:solidFill>
                  <a:schemeClr val="tx1"/>
                </a:solidFill>
                <a:effectLst/>
                <a:latin typeface="+mn-lt"/>
                <a:ea typeface="+mn-ea"/>
                <a:cs typeface="+mn-cs"/>
                <a:hlinkClick r:id="rId6"/>
              </a:rPr>
              <a:t>352</a:t>
            </a:r>
            <a:endParaRPr lang="es-ES" sz="1200" b="0" i="0" kern="1200" dirty="0" smtClean="0">
              <a:solidFill>
                <a:schemeClr val="tx1"/>
              </a:solidFill>
              <a:effectLst/>
              <a:latin typeface="+mn-lt"/>
              <a:ea typeface="+mn-ea"/>
              <a:cs typeface="+mn-cs"/>
            </a:endParaRPr>
          </a:p>
          <a:p>
            <a:pPr rtl="0"/>
            <a:r>
              <a:rPr lang="es-ES" sz="1200" b="0" i="0" kern="1200" dirty="0" smtClean="0">
                <a:solidFill>
                  <a:schemeClr val="tx1"/>
                </a:solidFill>
                <a:effectLst/>
                <a:latin typeface="+mn-lt"/>
                <a:ea typeface="+mn-ea"/>
                <a:cs typeface="+mn-cs"/>
              </a:rPr>
              <a:t>El grupo del Registro ACTION–GWTG ha desarrollado también modelos que evalúan la hemorragia</a:t>
            </a:r>
            <a:r>
              <a:rPr lang="es-ES" sz="1200" b="0" i="0" u="none" strike="noStrike" kern="1200" baseline="30000" dirty="0" smtClean="0">
                <a:solidFill>
                  <a:schemeClr val="tx1"/>
                </a:solidFill>
                <a:effectLst/>
                <a:latin typeface="+mn-lt"/>
                <a:ea typeface="+mn-ea"/>
                <a:cs typeface="+mn-cs"/>
                <a:hlinkClick r:id="rId7"/>
              </a:rPr>
              <a:t>353</a:t>
            </a:r>
            <a:r>
              <a:rPr lang="es-ES" sz="1200" b="0" i="0" kern="1200" dirty="0" smtClean="0">
                <a:solidFill>
                  <a:schemeClr val="tx1"/>
                </a:solidFill>
                <a:effectLst/>
                <a:latin typeface="+mn-lt"/>
                <a:ea typeface="+mn-ea"/>
                <a:cs typeface="+mn-cs"/>
              </a:rPr>
              <a:t> y mortalidad en el hospital</a:t>
            </a:r>
            <a:r>
              <a:rPr lang="es-ES" sz="1200" b="0" i="0" u="none" strike="noStrike" kern="1200" baseline="30000" dirty="0" smtClean="0">
                <a:solidFill>
                  <a:schemeClr val="tx1"/>
                </a:solidFill>
                <a:effectLst/>
                <a:latin typeface="+mn-lt"/>
                <a:ea typeface="+mn-ea"/>
                <a:cs typeface="+mn-cs"/>
                <a:hlinkClick r:id="rId8"/>
              </a:rPr>
              <a:t>354</a:t>
            </a:r>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18</a:t>
            </a:fld>
            <a:endParaRPr lang="es-ES"/>
          </a:p>
        </p:txBody>
      </p:sp>
    </p:spTree>
    <p:extLst>
      <p:ext uri="{BB962C8B-B14F-4D97-AF65-F5344CB8AC3E}">
        <p14:creationId xmlns:p14="http://schemas.microsoft.com/office/powerpoint/2010/main" val="40046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VE" dirty="0" smtClean="0">
                <a:effectLst/>
                <a:latin typeface="Calibri" panose="020F0502020204030204" pitchFamily="34" charset="0"/>
                <a:ea typeface="Calibri" panose="020F0502020204030204" pitchFamily="34" charset="0"/>
                <a:cs typeface="Times New Roman" panose="02020603050405020304" pitchFamily="18" charset="0"/>
              </a:rPr>
              <a:t>Para identificar los resultados (MACE, hemorragias ETC ) usaron los códigos de la Clasificación Internacional de Enfermedades-Novena Revisión de los datos de reclamos de pacientes hospitalizados de Medicare.</a:t>
            </a:r>
          </a:p>
          <a:p>
            <a:pPr algn="just">
              <a:lnSpc>
                <a:spcPct val="107000"/>
              </a:lnSpc>
              <a:spcAft>
                <a:spcPts val="800"/>
              </a:spcAft>
            </a:pPr>
            <a:r>
              <a:rPr lang="es-VE" dirty="0" smtClean="0">
                <a:effectLst/>
                <a:latin typeface="Calibri" panose="020F0502020204030204" pitchFamily="34" charset="0"/>
                <a:ea typeface="Calibri" panose="020F0502020204030204" pitchFamily="34" charset="0"/>
                <a:cs typeface="Times New Roman" panose="02020603050405020304" pitchFamily="18" charset="0"/>
              </a:rPr>
              <a:t>El riesgo de accidente cerebrovascular utilizando el puntaje de riesgo CHADS 2</a:t>
            </a:r>
          </a:p>
          <a:p>
            <a:pPr algn="just">
              <a:lnSpc>
                <a:spcPct val="107000"/>
              </a:lnSpc>
              <a:spcAft>
                <a:spcPts val="800"/>
              </a:spcAft>
            </a:pPr>
            <a:r>
              <a:rPr lang="es-VE" dirty="0" smtClean="0">
                <a:effectLst/>
                <a:latin typeface="Calibri" panose="020F0502020204030204" pitchFamily="34" charset="0"/>
                <a:ea typeface="Calibri" panose="020F0502020204030204" pitchFamily="34" charset="0"/>
                <a:cs typeface="Times New Roman" panose="02020603050405020304" pitchFamily="18" charset="0"/>
              </a:rPr>
              <a:t>el riesgo de hemorragia del paciente, se calculó el puntaje de riesgo ATRIA</a:t>
            </a:r>
          </a:p>
          <a:p>
            <a:endParaRPr lang="es-VE" dirty="0"/>
          </a:p>
        </p:txBody>
      </p:sp>
      <p:sp>
        <p:nvSpPr>
          <p:cNvPr id="4" name="Marcador de número de diapositiva 3"/>
          <p:cNvSpPr>
            <a:spLocks noGrp="1"/>
          </p:cNvSpPr>
          <p:nvPr>
            <p:ph type="sldNum" sz="quarter" idx="10"/>
          </p:nvPr>
        </p:nvSpPr>
        <p:spPr/>
        <p:txBody>
          <a:bodyPr/>
          <a:lstStyle/>
          <a:p>
            <a:fld id="{AA79333B-6DB7-4C23-B1F4-EB5BE50F8C5B}" type="slidenum">
              <a:rPr lang="es-VE" smtClean="0"/>
              <a:t>23</a:t>
            </a:fld>
            <a:endParaRPr lang="es-VE"/>
          </a:p>
        </p:txBody>
      </p:sp>
    </p:spTree>
    <p:extLst>
      <p:ext uri="{BB962C8B-B14F-4D97-AF65-F5344CB8AC3E}">
        <p14:creationId xmlns:p14="http://schemas.microsoft.com/office/powerpoint/2010/main" val="427513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Se observa el análisis de la aparición</a:t>
            </a:r>
            <a:r>
              <a:rPr lang="es-ES" baseline="0" dirty="0" smtClean="0"/>
              <a:t> de MACE, según  el estimador de KAPLAN-MEIER, observándose en el eje de las Y la incidencia acumulada representada por los porcentajes, y en el eje de las X el numero de pacientes en riesgo de presentar el evento (rojo TT) (azul DT) en relación al tiempo tras el alta. Se puede indicar que la tasa de eventos para la aparición de MACE en los pacientes mayores de 65 años, que usaron DT es de 32,6 % vs 32,7% TT al cabo de 730 días, lo que se traduce clínicamente en que no hay diferencias en la mortalidad, readmisión por IM o presencia de EVC.</a:t>
            </a:r>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28</a:t>
            </a:fld>
            <a:endParaRPr lang="es-ES"/>
          </a:p>
        </p:txBody>
      </p:sp>
    </p:spTree>
    <p:extLst>
      <p:ext uri="{BB962C8B-B14F-4D97-AF65-F5344CB8AC3E}">
        <p14:creationId xmlns:p14="http://schemas.microsoft.com/office/powerpoint/2010/main" val="306504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Se observa el análisis de la aparición</a:t>
            </a:r>
            <a:r>
              <a:rPr lang="es-ES" baseline="0" dirty="0" smtClean="0"/>
              <a:t> Mortalidad por todas las causas, según  el estimador de KAPLAN-MEIER, observándose en el eje de las Y la incidencia acumulada representada por los porcentajes, y en el eje de las X el numero de pacientes en riesgo de presentar el evento (rojo TT) (azul DT) en relación al tiempo tras el alta. Se puede indicar que la tasa de eventos para la aparición de MACE en los pacientes mayores de 65 años, que usaron DT es de 23,7 % vs 24,8 % TT al cabo de 730 días, lo que se traduce en hay una ligera diferencia en la mortalidad por todas las causas, no siendo importante desde el punto de vista clínico. </a:t>
            </a:r>
            <a:endParaRPr lang="es-ES" dirty="0"/>
          </a:p>
        </p:txBody>
      </p:sp>
      <p:sp>
        <p:nvSpPr>
          <p:cNvPr id="4" name="Marcador de número de diapositiva 3"/>
          <p:cNvSpPr>
            <a:spLocks noGrp="1"/>
          </p:cNvSpPr>
          <p:nvPr>
            <p:ph type="sldNum" sz="quarter" idx="10"/>
          </p:nvPr>
        </p:nvSpPr>
        <p:spPr/>
        <p:txBody>
          <a:bodyPr/>
          <a:lstStyle/>
          <a:p>
            <a:fld id="{20E83675-9266-44DC-8FC4-8F7F21642E9B}" type="slidenum">
              <a:rPr lang="es-ES" smtClean="0"/>
              <a:t>29</a:t>
            </a:fld>
            <a:endParaRPr lang="es-ES"/>
          </a:p>
        </p:txBody>
      </p:sp>
    </p:spTree>
    <p:extLst>
      <p:ext uri="{BB962C8B-B14F-4D97-AF65-F5344CB8AC3E}">
        <p14:creationId xmlns:p14="http://schemas.microsoft.com/office/powerpoint/2010/main" val="85010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5414ACA-7BD4-4994-8FA5-A209D5F99689}" type="datetimeFigureOut">
              <a:rPr lang="es-ES" smtClean="0"/>
              <a:t>18/09/2017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102423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414ACA-7BD4-4994-8FA5-A209D5F99689}" type="datetimeFigureOut">
              <a:rPr lang="es-ES" smtClean="0"/>
              <a:t>18/09/2017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300033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414ACA-7BD4-4994-8FA5-A209D5F99689}" type="datetimeFigureOut">
              <a:rPr lang="es-ES" smtClean="0"/>
              <a:t>18/09/2017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151346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414ACA-7BD4-4994-8FA5-A209D5F99689}" type="datetimeFigureOut">
              <a:rPr lang="es-ES" smtClean="0"/>
              <a:t>18/09/2017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408138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414ACA-7BD4-4994-8FA5-A209D5F99689}" type="datetimeFigureOut">
              <a:rPr lang="es-ES" smtClean="0"/>
              <a:t>18/09/2017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390702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5414ACA-7BD4-4994-8FA5-A209D5F99689}" type="datetimeFigureOut">
              <a:rPr lang="es-ES" smtClean="0"/>
              <a:t>18/09/2017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165629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5414ACA-7BD4-4994-8FA5-A209D5F99689}" type="datetimeFigureOut">
              <a:rPr lang="es-ES" smtClean="0"/>
              <a:t>18/09/2017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351700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5414ACA-7BD4-4994-8FA5-A209D5F99689}" type="datetimeFigureOut">
              <a:rPr lang="es-ES" smtClean="0"/>
              <a:t>18/09/2017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314478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14ACA-7BD4-4994-8FA5-A209D5F99689}" type="datetimeFigureOut">
              <a:rPr lang="es-ES" smtClean="0"/>
              <a:t>18/09/2017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316065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414ACA-7BD4-4994-8FA5-A209D5F99689}" type="datetimeFigureOut">
              <a:rPr lang="es-ES" smtClean="0"/>
              <a:t>18/09/2017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25663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414ACA-7BD4-4994-8FA5-A209D5F99689}" type="datetimeFigureOut">
              <a:rPr lang="es-ES" smtClean="0"/>
              <a:t>18/09/2017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126BF4-C069-48A4-95CB-DB1E1D116CC7}" type="slidenum">
              <a:rPr lang="es-ES" smtClean="0"/>
              <a:t>‹Nº›</a:t>
            </a:fld>
            <a:endParaRPr lang="es-ES"/>
          </a:p>
        </p:txBody>
      </p:sp>
    </p:spTree>
    <p:extLst>
      <p:ext uri="{BB962C8B-B14F-4D97-AF65-F5344CB8AC3E}">
        <p14:creationId xmlns:p14="http://schemas.microsoft.com/office/powerpoint/2010/main" val="152949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14ACA-7BD4-4994-8FA5-A209D5F99689}" type="datetimeFigureOut">
              <a:rPr lang="es-ES" smtClean="0"/>
              <a:t>18/09/2017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26BF4-C069-48A4-95CB-DB1E1D116CC7}" type="slidenum">
              <a:rPr lang="es-ES" smtClean="0"/>
              <a:t>‹Nº›</a:t>
            </a:fld>
            <a:endParaRPr lang="es-ES"/>
          </a:p>
        </p:txBody>
      </p:sp>
    </p:spTree>
    <p:extLst>
      <p:ext uri="{BB962C8B-B14F-4D97-AF65-F5344CB8AC3E}">
        <p14:creationId xmlns:p14="http://schemas.microsoft.com/office/powerpoint/2010/main" val="7502758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revespcardiol.org/es/escalas-evaluacion-del-riesgo-tromboembolico/articulo/90460433/#bib23" TargetMode="External"/><Relationship Id="rId2" Type="http://schemas.openxmlformats.org/officeDocument/2006/relationships/hyperlink" Target="http://www.revespcardiol.org/es/escalas-evaluacion-del-riesgo-tromboembolico/articulo/90460433/#bib44" TargetMode="External"/><Relationship Id="rId1" Type="http://schemas.openxmlformats.org/officeDocument/2006/relationships/slideLayout" Target="../slideLayouts/slideLayout1.xml"/><Relationship Id="rId4" Type="http://schemas.openxmlformats.org/officeDocument/2006/relationships/hyperlink" Target="http://www.revespcardiol.org/es/escalas-evaluacion-del-riesgo-tromboembolico/articulo/90460433/#bib4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514500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t="32422" r="28587" b="48535"/>
          <a:stretch>
            <a:fillRect/>
          </a:stretch>
        </p:blipFill>
        <p:spPr bwMode="auto">
          <a:xfrm>
            <a:off x="285750" y="1000125"/>
            <a:ext cx="82867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t="33887" r="28349" b="41211"/>
          <a:stretch>
            <a:fillRect/>
          </a:stretch>
        </p:blipFill>
        <p:spPr bwMode="auto">
          <a:xfrm>
            <a:off x="285750" y="2143125"/>
            <a:ext cx="84296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l="4703" t="57324" r="37646" b="11914"/>
          <a:stretch>
            <a:fillRect/>
          </a:stretch>
        </p:blipFill>
        <p:spPr bwMode="auto">
          <a:xfrm>
            <a:off x="285750" y="3429000"/>
            <a:ext cx="82153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a:spLocks noChangeArrowheads="1"/>
          </p:cNvSpPr>
          <p:nvPr/>
        </p:nvSpPr>
        <p:spPr bwMode="auto">
          <a:xfrm>
            <a:off x="500063" y="5357813"/>
            <a:ext cx="785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s-VE" altLang="es-ES" b="1"/>
              <a:t>El esquema CHA</a:t>
            </a:r>
            <a:r>
              <a:rPr lang="es-VE" altLang="es-ES" b="1" baseline="-25000"/>
              <a:t>2</a:t>
            </a:r>
            <a:r>
              <a:rPr lang="es-VE" altLang="es-ES" b="1"/>
              <a:t>DS</a:t>
            </a:r>
            <a:r>
              <a:rPr lang="es-VE" altLang="es-ES" b="1" baseline="-25000"/>
              <a:t>2</a:t>
            </a:r>
            <a:r>
              <a:rPr lang="es-VE" altLang="es-ES" b="1"/>
              <a:t>-VASc es superior a la escala ATRIA para clasificar correctamente a los pacientes de bajo riesgo, con mayor poder predictivo y asociación con los eventos trombóticos, tanto en los pacientes anticoagulados como en los no anticoagulados.</a:t>
            </a:r>
          </a:p>
        </p:txBody>
      </p:sp>
      <p:sp>
        <p:nvSpPr>
          <p:cNvPr id="19" name="3 Título"/>
          <p:cNvSpPr txBox="1">
            <a:spLocks/>
          </p:cNvSpPr>
          <p:nvPr/>
        </p:nvSpPr>
        <p:spPr>
          <a:xfrm>
            <a:off x="714375" y="285750"/>
            <a:ext cx="7429500" cy="809625"/>
          </a:xfrm>
          <a:prstGeom prst="rect">
            <a:avLst/>
          </a:prstGeom>
        </p:spPr>
        <p:txBody>
          <a:bodyPr/>
          <a:lstStyle/>
          <a:p>
            <a:pPr algn="r" fontAlgn="auto">
              <a:spcAft>
                <a:spcPts val="0"/>
              </a:spcAft>
              <a:defRPr/>
            </a:pPr>
            <a:r>
              <a:rPr lang="es-VE" sz="3600" cap="all" spc="-60" dirty="0">
                <a:solidFill>
                  <a:srgbClr val="C00000"/>
                </a:solidFill>
                <a:latin typeface="Arial Black" panose="020B0A04020102020204" pitchFamily="34" charset="0"/>
                <a:ea typeface="+mj-ea"/>
                <a:cs typeface="+mj-cs"/>
              </a:rPr>
              <a:t>ESCALA DE RIESGO ATRIA</a:t>
            </a:r>
            <a:endParaRPr lang="es-VE" sz="3600" cap="all" spc="-60" dirty="0">
              <a:solidFill>
                <a:srgbClr val="C00000"/>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006471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ox(in)">
                                      <p:cBhvr>
                                        <p:cTn id="12" dur="500"/>
                                        <p:tgtEl>
                                          <p:spTgt spid="32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box(in)">
                                      <p:cBhvr>
                                        <p:cTn id="17" dur="5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ox(in)">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p:nvPr/>
        </p:nvSpPr>
        <p:spPr>
          <a:xfrm>
            <a:off x="692983" y="1015259"/>
            <a:ext cx="7841417" cy="1962076"/>
          </a:xfrm>
          <a:prstGeom prst="rect">
            <a:avLst/>
          </a:prstGeom>
        </p:spPr>
        <p:txBody>
          <a:bodyPr wrap="square">
            <a:spAutoFit/>
          </a:bodyPr>
          <a:lstStyle/>
          <a:p>
            <a:pPr algn="just">
              <a:lnSpc>
                <a:spcPct val="150000"/>
              </a:lnSpc>
            </a:pPr>
            <a:r>
              <a:rPr lang="es-VE" sz="1350" dirty="0">
                <a:solidFill>
                  <a:srgbClr val="000000"/>
                </a:solidFill>
                <a:latin typeface="Arial" panose="020B0604020202020204" pitchFamily="34" charset="0"/>
              </a:rPr>
              <a:t>ATRIA cuenta con </a:t>
            </a:r>
            <a:r>
              <a:rPr lang="es-VE" sz="1350" dirty="0">
                <a:solidFill>
                  <a:srgbClr val="000000"/>
                </a:solidFill>
                <a:latin typeface="Arial" panose="020B0604020202020204" pitchFamily="34" charset="0"/>
              </a:rPr>
              <a:t>un buen poder predictivo de sangrado mayor (C = 0,74)</a:t>
            </a:r>
            <a:r>
              <a:rPr lang="es-VE" sz="1350" baseline="30000" dirty="0">
                <a:latin typeface="Arial" panose="020B0604020202020204" pitchFamily="34" charset="0"/>
                <a:hlinkClick r:id="rId2"/>
              </a:rPr>
              <a:t>44</a:t>
            </a:r>
            <a:r>
              <a:rPr lang="es-VE" sz="1350" dirty="0">
                <a:solidFill>
                  <a:srgbClr val="000000"/>
                </a:solidFill>
                <a:latin typeface="Arial" panose="020B0604020202020204" pitchFamily="34" charset="0"/>
              </a:rPr>
              <a:t>. No obstante, se ha puesto de manifiesto en varios estudios</a:t>
            </a:r>
            <a:r>
              <a:rPr lang="es-VE" sz="1350" baseline="30000" dirty="0">
                <a:latin typeface="Arial" panose="020B0604020202020204" pitchFamily="34" charset="0"/>
                <a:hlinkClick r:id="rId3"/>
              </a:rPr>
              <a:t>23</a:t>
            </a:r>
            <a:r>
              <a:rPr lang="es-VE" sz="1350" baseline="30000" dirty="0">
                <a:solidFill>
                  <a:srgbClr val="000000"/>
                </a:solidFill>
                <a:latin typeface="Arial" panose="020B0604020202020204" pitchFamily="34" charset="0"/>
              </a:rPr>
              <a:t>,</a:t>
            </a:r>
            <a:r>
              <a:rPr lang="es-VE" sz="1350" baseline="30000" dirty="0">
                <a:latin typeface="Arial" panose="020B0604020202020204" pitchFamily="34" charset="0"/>
                <a:hlinkClick r:id="rId4"/>
              </a:rPr>
              <a:t>45</a:t>
            </a:r>
            <a:r>
              <a:rPr lang="es-VE" sz="1350" dirty="0">
                <a:solidFill>
                  <a:srgbClr val="000000"/>
                </a:solidFill>
                <a:latin typeface="Arial" panose="020B0604020202020204" pitchFamily="34" charset="0"/>
              </a:rPr>
              <a:t> su pobre poder predictivo y su incapacidad para predecir el sangrado intracraneal en comparación con la escala HAS-BLED. En una población de 937 pacientes </a:t>
            </a:r>
            <a:r>
              <a:rPr lang="es-VE" sz="1350" dirty="0" err="1">
                <a:solidFill>
                  <a:srgbClr val="000000"/>
                </a:solidFill>
                <a:latin typeface="Arial" panose="020B0604020202020204" pitchFamily="34" charset="0"/>
              </a:rPr>
              <a:t>anticoagulados</a:t>
            </a:r>
            <a:r>
              <a:rPr lang="es-VE" sz="1350" dirty="0">
                <a:solidFill>
                  <a:srgbClr val="000000"/>
                </a:solidFill>
                <a:latin typeface="Arial" panose="020B0604020202020204" pitchFamily="34" charset="0"/>
              </a:rPr>
              <a:t> con </a:t>
            </a:r>
            <a:r>
              <a:rPr lang="es-VE" sz="1350" dirty="0" err="1">
                <a:solidFill>
                  <a:srgbClr val="000000"/>
                </a:solidFill>
                <a:latin typeface="Arial" panose="020B0604020202020204" pitchFamily="34" charset="0"/>
              </a:rPr>
              <a:t>acenocumarol</a:t>
            </a:r>
            <a:r>
              <a:rPr lang="es-VE" sz="1350" dirty="0">
                <a:solidFill>
                  <a:srgbClr val="000000"/>
                </a:solidFill>
                <a:latin typeface="Arial" panose="020B0604020202020204" pitchFamily="34" charset="0"/>
              </a:rPr>
              <a:t>, el esquema HAS-BLED presentó mayor poder predictivo (C = 0,68 frente a </a:t>
            </a:r>
            <a:r>
              <a:rPr lang="es-VE" sz="1350" i="1" dirty="0">
                <a:solidFill>
                  <a:srgbClr val="000000"/>
                </a:solidFill>
                <a:latin typeface="Arial" panose="020B0604020202020204" pitchFamily="34" charset="0"/>
              </a:rPr>
              <a:t>C</a:t>
            </a:r>
            <a:r>
              <a:rPr lang="es-VE" sz="1350" dirty="0">
                <a:solidFill>
                  <a:srgbClr val="000000"/>
                </a:solidFill>
                <a:latin typeface="Arial" panose="020B0604020202020204" pitchFamily="34" charset="0"/>
              </a:rPr>
              <a:t> = 0,59; p = 0,035) en comparación con el esquema ATRIA, lo que refuerza el valor del sencillo esquema HAS-BLED</a:t>
            </a:r>
            <a:endParaRPr lang="es-VE" sz="1350" dirty="0"/>
          </a:p>
        </p:txBody>
      </p:sp>
    </p:spTree>
    <p:extLst>
      <p:ext uri="{BB962C8B-B14F-4D97-AF65-F5344CB8AC3E}">
        <p14:creationId xmlns:p14="http://schemas.microsoft.com/office/powerpoint/2010/main" val="2243505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04553" y="2053516"/>
            <a:ext cx="7244366" cy="2862322"/>
          </a:xfrm>
          <a:prstGeom prst="rect">
            <a:avLst/>
          </a:prstGeom>
        </p:spPr>
        <p:txBody>
          <a:bodyPr wrap="square">
            <a:spAutoFit/>
          </a:bodyPr>
          <a:lstStyle/>
          <a:p>
            <a:pPr algn="ctr">
              <a:lnSpc>
                <a:spcPct val="150000"/>
              </a:lnSpc>
            </a:pPr>
            <a:r>
              <a:rPr lang="es-ES" sz="2400" b="1" dirty="0">
                <a:effectLst>
                  <a:glow rad="139700">
                    <a:schemeClr val="bg2">
                      <a:alpha val="40000"/>
                    </a:schemeClr>
                  </a:glow>
                </a:effectLst>
                <a:latin typeface="Arial" panose="020B0604020202020204" pitchFamily="34" charset="0"/>
                <a:cs typeface="Arial" panose="020B0604020202020204" pitchFamily="34" charset="0"/>
              </a:rPr>
              <a:t>¿Existe beneficio clínico (reducción de morbimortalidad) con el uso de la triple terapia anti-</a:t>
            </a:r>
            <a:r>
              <a:rPr lang="es-ES" sz="2400" b="1" dirty="0" err="1">
                <a:effectLst>
                  <a:glow rad="139700">
                    <a:schemeClr val="bg2">
                      <a:alpha val="40000"/>
                    </a:schemeClr>
                  </a:glow>
                </a:effectLst>
                <a:latin typeface="Arial" panose="020B0604020202020204" pitchFamily="34" charset="0"/>
                <a:cs typeface="Arial" panose="020B0604020202020204" pitchFamily="34" charset="0"/>
              </a:rPr>
              <a:t>trombótica</a:t>
            </a:r>
            <a:r>
              <a:rPr lang="es-ES" sz="2400" b="1" dirty="0">
                <a:effectLst>
                  <a:glow rad="139700">
                    <a:schemeClr val="bg2">
                      <a:alpha val="40000"/>
                    </a:schemeClr>
                  </a:glow>
                </a:effectLst>
                <a:latin typeface="Arial" panose="020B0604020202020204" pitchFamily="34" charset="0"/>
                <a:cs typeface="Arial" panose="020B0604020202020204" pitchFamily="34" charset="0"/>
              </a:rPr>
              <a:t> en pacientes con FA sometidos a ICP con implantación de </a:t>
            </a:r>
            <a:r>
              <a:rPr lang="es-ES" sz="2400" b="1" dirty="0" err="1">
                <a:effectLst>
                  <a:glow rad="139700">
                    <a:schemeClr val="bg2">
                      <a:alpha val="40000"/>
                    </a:schemeClr>
                  </a:glow>
                </a:effectLst>
                <a:latin typeface="Arial" panose="020B0604020202020204" pitchFamily="34" charset="0"/>
                <a:cs typeface="Arial" panose="020B0604020202020204" pitchFamily="34" charset="0"/>
              </a:rPr>
              <a:t>Stent</a:t>
            </a:r>
            <a:r>
              <a:rPr lang="es-ES" sz="2400" b="1" dirty="0">
                <a:effectLst>
                  <a:glow rad="139700">
                    <a:schemeClr val="bg2">
                      <a:alpha val="40000"/>
                    </a:schemeClr>
                  </a:glow>
                </a:effectLst>
                <a:latin typeface="Arial" panose="020B0604020202020204" pitchFamily="34" charset="0"/>
                <a:cs typeface="Arial" panose="020B0604020202020204" pitchFamily="34" charset="0"/>
              </a:rPr>
              <a:t> medicado o metálico?</a:t>
            </a:r>
            <a:endParaRPr lang="es-ES" sz="2400" b="1" dirty="0">
              <a:effectLst>
                <a:glow rad="139700">
                  <a:schemeClr val="bg2">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30772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79884" y="1073819"/>
            <a:ext cx="6148137" cy="715581"/>
          </a:xfrm>
          <a:prstGeom prst="rect">
            <a:avLst/>
          </a:prstGeom>
          <a:noFill/>
        </p:spPr>
        <p:txBody>
          <a:bodyPr wrap="square" rtlCol="0">
            <a:spAutoFit/>
          </a:bodyPr>
          <a:lstStyle/>
          <a:p>
            <a:pPr algn="ctr"/>
            <a:r>
              <a:rPr lang="es-ES" sz="1350" dirty="0"/>
              <a:t>UNIVERSIDAD CENTRO OCCIDENTAL LISANDRO ALVARADO</a:t>
            </a:r>
          </a:p>
          <a:p>
            <a:pPr algn="ctr"/>
            <a:r>
              <a:rPr lang="es-ES" sz="1350" dirty="0"/>
              <a:t>POSTGRADO DE CARDIOLOGÍA</a:t>
            </a:r>
          </a:p>
          <a:p>
            <a:pPr algn="ctr"/>
            <a:r>
              <a:rPr lang="es-ES" sz="1350" dirty="0"/>
              <a:t>CCR ASCARDIO- EDO LARA</a:t>
            </a:r>
          </a:p>
        </p:txBody>
      </p:sp>
      <p:sp>
        <p:nvSpPr>
          <p:cNvPr id="8" name="CuadroTexto 7"/>
          <p:cNvSpPr txBox="1"/>
          <p:nvPr/>
        </p:nvSpPr>
        <p:spPr>
          <a:xfrm>
            <a:off x="6955256" y="5004713"/>
            <a:ext cx="1949116" cy="1754326"/>
          </a:xfrm>
          <a:prstGeom prst="rect">
            <a:avLst/>
          </a:prstGeom>
          <a:noFill/>
        </p:spPr>
        <p:txBody>
          <a:bodyPr wrap="square" rtlCol="0">
            <a:spAutoFit/>
          </a:bodyPr>
          <a:lstStyle/>
          <a:p>
            <a:pPr algn="ctr"/>
            <a:r>
              <a:rPr lang="es-ES" sz="1350" i="1" dirty="0"/>
              <a:t>Grupo 7 </a:t>
            </a:r>
          </a:p>
          <a:p>
            <a:pPr algn="ctr"/>
            <a:endParaRPr lang="es-ES" sz="1350" i="1" dirty="0"/>
          </a:p>
          <a:p>
            <a:r>
              <a:rPr lang="es-ES" sz="1350" dirty="0"/>
              <a:t>Dr. Marcos Pérez (Expositor)</a:t>
            </a:r>
          </a:p>
          <a:p>
            <a:r>
              <a:rPr lang="es-ES" sz="1350" dirty="0"/>
              <a:t>Dra. Silvia Morales (Relator)</a:t>
            </a:r>
          </a:p>
          <a:p>
            <a:r>
              <a:rPr lang="es-ES" sz="1350" dirty="0"/>
              <a:t>Dra. Gloria Hernández</a:t>
            </a:r>
          </a:p>
          <a:p>
            <a:r>
              <a:rPr lang="es-ES" sz="1350" dirty="0"/>
              <a:t>Dr. Luis Velázquez</a:t>
            </a:r>
          </a:p>
        </p:txBody>
      </p:sp>
      <p:sp>
        <p:nvSpPr>
          <p:cNvPr id="9" name="CuadroTexto 8"/>
          <p:cNvSpPr txBox="1"/>
          <p:nvPr/>
        </p:nvSpPr>
        <p:spPr>
          <a:xfrm>
            <a:off x="3320716" y="5453312"/>
            <a:ext cx="2406316" cy="300082"/>
          </a:xfrm>
          <a:prstGeom prst="rect">
            <a:avLst/>
          </a:prstGeom>
          <a:noFill/>
        </p:spPr>
        <p:txBody>
          <a:bodyPr wrap="square" rtlCol="0">
            <a:spAutoFit/>
          </a:bodyPr>
          <a:lstStyle/>
          <a:p>
            <a:r>
              <a:rPr lang="es-ES" sz="1350" dirty="0"/>
              <a:t>Barquisimeto, Septiembre 2017</a:t>
            </a:r>
          </a:p>
        </p:txBody>
      </p:sp>
      <p:pic>
        <p:nvPicPr>
          <p:cNvPr id="6" name="Imagen 5"/>
          <p:cNvPicPr>
            <a:picLocks noChangeAspect="1"/>
          </p:cNvPicPr>
          <p:nvPr/>
        </p:nvPicPr>
        <p:blipFill rotWithShape="1">
          <a:blip r:embed="rId2"/>
          <a:srcRect t="4489"/>
          <a:stretch/>
        </p:blipFill>
        <p:spPr>
          <a:xfrm>
            <a:off x="596643" y="1851501"/>
            <a:ext cx="7854461" cy="2642513"/>
          </a:xfrm>
          <a:prstGeom prst="rect">
            <a:avLst/>
          </a:prstGeom>
        </p:spPr>
      </p:pic>
    </p:spTree>
    <p:extLst>
      <p:ext uri="{BB962C8B-B14F-4D97-AF65-F5344CB8AC3E}">
        <p14:creationId xmlns:p14="http://schemas.microsoft.com/office/powerpoint/2010/main" val="372688609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3"/>
          <a:stretch>
            <a:fillRect/>
          </a:stretch>
        </p:blipFill>
        <p:spPr>
          <a:xfrm>
            <a:off x="-48975" y="1502381"/>
            <a:ext cx="9192975" cy="3679287"/>
          </a:xfrm>
          <a:prstGeom prst="rect">
            <a:avLst/>
          </a:prstGeom>
        </p:spPr>
      </p:pic>
      <p:sp>
        <p:nvSpPr>
          <p:cNvPr id="5" name="Rectángulo 4"/>
          <p:cNvSpPr/>
          <p:nvPr/>
        </p:nvSpPr>
        <p:spPr>
          <a:xfrm>
            <a:off x="228600" y="5517813"/>
            <a:ext cx="6930190" cy="438582"/>
          </a:xfrm>
          <a:prstGeom prst="rect">
            <a:avLst/>
          </a:prstGeom>
        </p:spPr>
        <p:txBody>
          <a:bodyPr wrap="square">
            <a:spAutoFit/>
          </a:bodyPr>
          <a:lstStyle/>
          <a:p>
            <a:r>
              <a:rPr lang="en-US" sz="750" dirty="0">
                <a:solidFill>
                  <a:srgbClr val="000000"/>
                </a:solidFill>
                <a:latin typeface="Arial" panose="020B0604020202020204" pitchFamily="34" charset="0"/>
                <a:cs typeface="Arial" panose="020B0604020202020204" pitchFamily="34" charset="0"/>
              </a:rPr>
              <a:t>JOU RNAL OF THE AME R I CAN COL L EG E OF CARD I OLOGY VOL. 66, NO. 6, 2015</a:t>
            </a:r>
          </a:p>
          <a:p>
            <a:r>
              <a:rPr lang="en-US" sz="750" dirty="0">
                <a:solidFill>
                  <a:srgbClr val="000000"/>
                </a:solidFill>
                <a:latin typeface="Arial" panose="020B0604020202020204" pitchFamily="34" charset="0"/>
                <a:cs typeface="Arial" panose="020B0604020202020204" pitchFamily="34" charset="0"/>
              </a:rPr>
              <a:t>ª 20 1 5 B Y THE AM E R I C AN COL L E G E OF CARDI O L OGY FOUND A TION I S SN 07 3 5 - 109 7 / $ 3 6 .00</a:t>
            </a:r>
          </a:p>
          <a:p>
            <a:r>
              <a:rPr lang="pt-BR" sz="750" dirty="0">
                <a:solidFill>
                  <a:srgbClr val="000000"/>
                </a:solidFill>
                <a:latin typeface="Arial" panose="020B0604020202020204" pitchFamily="34" charset="0"/>
                <a:cs typeface="Arial" panose="020B0604020202020204" pitchFamily="34" charset="0"/>
              </a:rPr>
              <a:t>P U B LI S H ED B Y E L S E VI E R INC . </a:t>
            </a:r>
            <a:r>
              <a:rPr lang="pt-BR" sz="750" dirty="0">
                <a:solidFill>
                  <a:srgbClr val="2197D2"/>
                </a:solidFill>
                <a:latin typeface="Arial" panose="020B0604020202020204" pitchFamily="34" charset="0"/>
                <a:cs typeface="Arial" panose="020B0604020202020204" pitchFamily="34" charset="0"/>
              </a:rPr>
              <a:t>h t </a:t>
            </a:r>
            <a:r>
              <a:rPr lang="pt-BR" sz="750" dirty="0" err="1">
                <a:solidFill>
                  <a:srgbClr val="2197D2"/>
                </a:solidFill>
                <a:latin typeface="Arial" panose="020B0604020202020204" pitchFamily="34" charset="0"/>
                <a:cs typeface="Arial" panose="020B0604020202020204" pitchFamily="34" charset="0"/>
              </a:rPr>
              <a:t>t</a:t>
            </a:r>
            <a:r>
              <a:rPr lang="pt-BR" sz="750" dirty="0">
                <a:solidFill>
                  <a:srgbClr val="2197D2"/>
                </a:solidFill>
                <a:latin typeface="Arial" panose="020B0604020202020204" pitchFamily="34" charset="0"/>
                <a:cs typeface="Arial" panose="020B0604020202020204" pitchFamily="34" charset="0"/>
              </a:rPr>
              <a:t> p : / / d x . d o i . o r g / 1 0 . 1 0 1 6 / j . j a c </a:t>
            </a:r>
            <a:r>
              <a:rPr lang="pt-BR" sz="750" dirty="0" err="1">
                <a:solidFill>
                  <a:srgbClr val="2197D2"/>
                </a:solidFill>
                <a:latin typeface="Arial" panose="020B0604020202020204" pitchFamily="34" charset="0"/>
                <a:cs typeface="Arial" panose="020B0604020202020204" pitchFamily="34" charset="0"/>
              </a:rPr>
              <a:t>c</a:t>
            </a:r>
            <a:r>
              <a:rPr lang="pt-BR" sz="750" dirty="0">
                <a:solidFill>
                  <a:srgbClr val="2197D2"/>
                </a:solidFill>
                <a:latin typeface="Arial" panose="020B0604020202020204" pitchFamily="34" charset="0"/>
                <a:cs typeface="Arial" panose="020B0604020202020204" pitchFamily="34" charset="0"/>
              </a:rPr>
              <a:t> . 20 1 5 . 0 5 . 0 6 2</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31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latin typeface="Arial" panose="020B0604020202020204" pitchFamily="34" charset="0"/>
                <a:cs typeface="Arial" panose="020B0604020202020204" pitchFamily="34" charset="0"/>
              </a:rPr>
              <a:t>INTRODUCCIÓN</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60258" y="3814227"/>
            <a:ext cx="7103872" cy="1181887"/>
          </a:xfrm>
        </p:spPr>
        <p:txBody>
          <a:bodyPr>
            <a:normAutofit fontScale="92500" lnSpcReduction="10000"/>
          </a:bodyPr>
          <a:lstStyle/>
          <a:p>
            <a:pPr algn="just"/>
            <a:r>
              <a:rPr lang="es-ES" sz="1500" dirty="0">
                <a:latin typeface="Arial" panose="020B0604020202020204" pitchFamily="34" charset="0"/>
                <a:cs typeface="Arial" panose="020B0604020202020204" pitchFamily="34" charset="0"/>
              </a:rPr>
              <a:t>La triple terapia </a:t>
            </a:r>
            <a:r>
              <a:rPr lang="es-ES" sz="1500" dirty="0" err="1">
                <a:latin typeface="Arial" panose="020B0604020202020204" pitchFamily="34" charset="0"/>
                <a:cs typeface="Arial" panose="020B0604020202020204" pitchFamily="34" charset="0"/>
              </a:rPr>
              <a:t>antiplaquetaria</a:t>
            </a:r>
            <a:r>
              <a:rPr lang="es-ES" sz="1500" dirty="0">
                <a:latin typeface="Arial" panose="020B0604020202020204" pitchFamily="34" charset="0"/>
                <a:cs typeface="Arial" panose="020B0604020202020204" pitchFamily="34" charset="0"/>
              </a:rPr>
              <a:t>-anticoagulación sigue controvertida</a:t>
            </a:r>
          </a:p>
          <a:p>
            <a:pPr algn="just"/>
            <a:r>
              <a:rPr lang="es-ES" sz="1500" dirty="0">
                <a:latin typeface="Arial" panose="020B0604020202020204" pitchFamily="34" charset="0"/>
                <a:cs typeface="Arial" panose="020B0604020202020204" pitchFamily="34" charset="0"/>
              </a:rPr>
              <a:t>¿Siendo esta necesaria en pacientes ancianos en contexto de IM mas FA?</a:t>
            </a:r>
          </a:p>
          <a:p>
            <a:pPr algn="just"/>
            <a:r>
              <a:rPr lang="es-ES" sz="1500" dirty="0">
                <a:latin typeface="Arial" panose="020B0604020202020204" pitchFamily="34" charset="0"/>
                <a:cs typeface="Arial" panose="020B0604020202020204" pitchFamily="34" charset="0"/>
              </a:rPr>
              <a:t>¿Es realmente necesario prevenir EVC exponiendo a mayor riesgo de sangrado?</a:t>
            </a:r>
          </a:p>
          <a:p>
            <a:pPr algn="just"/>
            <a:r>
              <a:rPr lang="es-ES" sz="1500" dirty="0">
                <a:latin typeface="Arial" panose="020B0604020202020204" pitchFamily="34" charset="0"/>
                <a:cs typeface="Arial" panose="020B0604020202020204" pitchFamily="34" charset="0"/>
              </a:rPr>
              <a:t>¿Es realmente segura en pacientes mayores de 65 años</a:t>
            </a:r>
            <a:r>
              <a:rPr lang="es-ES" sz="1350" dirty="0">
                <a:latin typeface="Arial" panose="020B0604020202020204" pitchFamily="34" charset="0"/>
                <a:cs typeface="Arial" panose="020B0604020202020204" pitchFamily="34" charset="0"/>
              </a:rPr>
              <a:t>?</a:t>
            </a:r>
          </a:p>
        </p:txBody>
      </p:sp>
      <p:sp>
        <p:nvSpPr>
          <p:cNvPr id="4" name="CuadroTexto 3"/>
          <p:cNvSpPr txBox="1"/>
          <p:nvPr/>
        </p:nvSpPr>
        <p:spPr>
          <a:xfrm>
            <a:off x="628650" y="2264945"/>
            <a:ext cx="7886700" cy="1754326"/>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La selección del régimen antitrombótico para pacientes con infarto  agudo de miocardio (IM) con fibrilación auricular concomitante (FA) y tratados con intervención coronaria percutánea (PCI), presenta un reto terapéutico, siendo especialmente difícil en adultos mayores. </a:t>
            </a:r>
          </a:p>
          <a:p>
            <a:pPr algn="just"/>
            <a:endParaRPr lang="es-ES" dirty="0"/>
          </a:p>
          <a:p>
            <a:pPr algn="just"/>
            <a:endParaRPr lang="es-ES" dirty="0"/>
          </a:p>
        </p:txBody>
      </p:sp>
    </p:spTree>
    <p:extLst>
      <p:ext uri="{BB962C8B-B14F-4D97-AF65-F5344CB8AC3E}">
        <p14:creationId xmlns:p14="http://schemas.microsoft.com/office/powerpoint/2010/main" val="194457919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latin typeface="Arial" panose="020B0604020202020204" pitchFamily="34" charset="0"/>
                <a:cs typeface="Arial" panose="020B0604020202020204" pitchFamily="34" charset="0"/>
              </a:rPr>
              <a:t>OBJETIVOS DEL ESTUDIO </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68674" y="2630593"/>
            <a:ext cx="7606653" cy="2437710"/>
          </a:xfrm>
        </p:spPr>
        <p:txBody>
          <a:bodyPr>
            <a:normAutofit/>
          </a:bodyPr>
          <a:lstStyle/>
          <a:p>
            <a:r>
              <a:rPr lang="es-ES" sz="1800" dirty="0"/>
              <a:t>Describir el comportamiento del de la triple terapia </a:t>
            </a:r>
            <a:r>
              <a:rPr lang="es-ES" sz="1800" dirty="0" smtClean="0"/>
              <a:t>(TAPT) </a:t>
            </a:r>
            <a:r>
              <a:rPr lang="es-ES" sz="1800" dirty="0"/>
              <a:t>vs la doble terapia </a:t>
            </a:r>
            <a:r>
              <a:rPr lang="es-ES" sz="1800" dirty="0" smtClean="0"/>
              <a:t>(DAPT) </a:t>
            </a:r>
            <a:r>
              <a:rPr lang="es-ES" sz="1800" dirty="0"/>
              <a:t>en pacientes con IM y FA, que fueron llevados a ICP.</a:t>
            </a:r>
          </a:p>
          <a:p>
            <a:pPr marL="0" indent="0">
              <a:buNone/>
            </a:pPr>
            <a:endParaRPr lang="es-ES" sz="1800" dirty="0"/>
          </a:p>
          <a:p>
            <a:r>
              <a:rPr lang="es-ES" sz="1800" dirty="0"/>
              <a:t>Caracterizar el comportamiento del tratamiento con </a:t>
            </a:r>
            <a:r>
              <a:rPr lang="es-ES" sz="1800" dirty="0" err="1"/>
              <a:t>Warfarina</a:t>
            </a:r>
            <a:r>
              <a:rPr lang="es-ES" sz="1800" dirty="0"/>
              <a:t> al egreso y durante el seguimiento </a:t>
            </a:r>
          </a:p>
          <a:p>
            <a:endParaRPr lang="es-ES" sz="1800" dirty="0"/>
          </a:p>
          <a:p>
            <a:r>
              <a:rPr lang="es-ES" sz="1800" dirty="0"/>
              <a:t>Comparar la seguridad y eficacia de triple terapia Vs doble terapia.</a:t>
            </a:r>
          </a:p>
        </p:txBody>
      </p:sp>
    </p:spTree>
    <p:extLst>
      <p:ext uri="{BB962C8B-B14F-4D97-AF65-F5344CB8AC3E}">
        <p14:creationId xmlns:p14="http://schemas.microsoft.com/office/powerpoint/2010/main" val="83879942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latin typeface="Arial" panose="020B0604020202020204" pitchFamily="34" charset="0"/>
                <a:cs typeface="Arial" panose="020B0604020202020204" pitchFamily="34" charset="0"/>
              </a:rPr>
              <a:t>PUNTOS FINALES</a:t>
            </a:r>
            <a:endParaRPr lang="es-ES" dirty="0">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828220" y="1903643"/>
            <a:ext cx="7377317" cy="3910617"/>
          </a:xfrm>
        </p:spPr>
        <p:txBody>
          <a:bodyPr>
            <a:normAutofit fontScale="92500"/>
          </a:bodyPr>
          <a:lstStyle/>
          <a:p>
            <a:r>
              <a:rPr lang="es-ES" sz="2250" b="1" dirty="0"/>
              <a:t>PRIMARIO </a:t>
            </a:r>
          </a:p>
          <a:p>
            <a:pPr lvl="1"/>
            <a:r>
              <a:rPr lang="es-ES" sz="1950" i="1" dirty="0"/>
              <a:t>EFICACIA</a:t>
            </a:r>
            <a:r>
              <a:rPr lang="es-ES" sz="1950" dirty="0"/>
              <a:t> </a:t>
            </a:r>
          </a:p>
          <a:p>
            <a:pPr marL="342900" lvl="1" indent="0">
              <a:buNone/>
            </a:pPr>
            <a:r>
              <a:rPr lang="es-ES" sz="1650" dirty="0"/>
              <a:t>Eventos cardiovasculares mayores  (MACE) a los 2 años de seguimiento:  </a:t>
            </a:r>
          </a:p>
          <a:p>
            <a:pPr marL="342900" lvl="1" indent="0">
              <a:buNone/>
            </a:pPr>
            <a:r>
              <a:rPr lang="es-ES" sz="1650" dirty="0"/>
              <a:t>	Re-hospitalización por IM, EVC (isquémico o hemorrágico)</a:t>
            </a:r>
          </a:p>
          <a:p>
            <a:pPr marL="342900" lvl="1" indent="0">
              <a:buNone/>
            </a:pPr>
            <a:endParaRPr lang="es-ES" sz="1650" dirty="0"/>
          </a:p>
          <a:p>
            <a:r>
              <a:rPr lang="es-ES" sz="2250" b="1" dirty="0"/>
              <a:t>PUNTO PRIMARIO DE SEGURIDAD </a:t>
            </a:r>
          </a:p>
          <a:p>
            <a:pPr marL="342900" lvl="1" indent="0">
              <a:buNone/>
            </a:pPr>
            <a:r>
              <a:rPr lang="es-ES" sz="1650" dirty="0"/>
              <a:t>Re- hospitalización a los dos años del primer ingreso por hemorragia intracraneal </a:t>
            </a:r>
          </a:p>
          <a:p>
            <a:pPr marL="0" indent="0">
              <a:buNone/>
            </a:pPr>
            <a:endParaRPr lang="es-ES" sz="1950" dirty="0"/>
          </a:p>
          <a:p>
            <a:r>
              <a:rPr lang="es-ES" sz="2400" b="1" dirty="0"/>
              <a:t>SECUNDARIOS </a:t>
            </a:r>
          </a:p>
          <a:p>
            <a:pPr lvl="1"/>
            <a:r>
              <a:rPr lang="es-ES" i="1" dirty="0"/>
              <a:t>EFICACIA</a:t>
            </a:r>
            <a:r>
              <a:rPr lang="es-ES" b="1" dirty="0"/>
              <a:t> </a:t>
            </a:r>
          </a:p>
          <a:p>
            <a:pPr marL="0" indent="0">
              <a:buNone/>
            </a:pPr>
            <a:r>
              <a:rPr lang="es-ES" dirty="0"/>
              <a:t> </a:t>
            </a:r>
            <a:r>
              <a:rPr lang="es-ES" dirty="0" smtClean="0"/>
              <a:t>     </a:t>
            </a:r>
            <a:r>
              <a:rPr lang="es-ES" sz="1650" dirty="0"/>
              <a:t>Efectividad de la terapia en la aparición de MACE, EVC isquémico</a:t>
            </a:r>
          </a:p>
          <a:p>
            <a:pPr marL="0" indent="0">
              <a:buNone/>
            </a:pPr>
            <a:endParaRPr lang="es-ES" sz="1950" b="1" dirty="0">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61497586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921707" y="1133171"/>
            <a:ext cx="5053851" cy="662543"/>
          </a:xfrm>
          <a:prstGeom prst="rect">
            <a:avLst/>
          </a:prstGeom>
        </p:spPr>
      </p:pic>
      <p:pic>
        <p:nvPicPr>
          <p:cNvPr id="5" name="Imagen 4"/>
          <p:cNvPicPr>
            <a:picLocks noChangeAspect="1"/>
          </p:cNvPicPr>
          <p:nvPr/>
        </p:nvPicPr>
        <p:blipFill>
          <a:blip r:embed="rId4"/>
          <a:stretch>
            <a:fillRect/>
          </a:stretch>
        </p:blipFill>
        <p:spPr>
          <a:xfrm>
            <a:off x="364318" y="1024904"/>
            <a:ext cx="2691703" cy="662525"/>
          </a:xfrm>
          <a:prstGeom prst="rect">
            <a:avLst/>
          </a:prstGeom>
        </p:spPr>
      </p:pic>
      <p:pic>
        <p:nvPicPr>
          <p:cNvPr id="6" name="Imagen 5"/>
          <p:cNvPicPr>
            <a:picLocks noChangeAspect="1"/>
          </p:cNvPicPr>
          <p:nvPr/>
        </p:nvPicPr>
        <p:blipFill rotWithShape="1">
          <a:blip r:embed="rId5"/>
          <a:srcRect l="1034" t="13477" b="24104"/>
          <a:stretch/>
        </p:blipFill>
        <p:spPr>
          <a:xfrm>
            <a:off x="0" y="1964155"/>
            <a:ext cx="9144000" cy="4036595"/>
          </a:xfrm>
          <a:prstGeom prst="rect">
            <a:avLst/>
          </a:prstGeom>
        </p:spPr>
      </p:pic>
      <p:sp>
        <p:nvSpPr>
          <p:cNvPr id="7" name="Rectángulo 6"/>
          <p:cNvSpPr/>
          <p:nvPr/>
        </p:nvSpPr>
        <p:spPr>
          <a:xfrm>
            <a:off x="0" y="1964155"/>
            <a:ext cx="9144000" cy="403659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p:cNvGrpSpPr/>
          <p:nvPr/>
        </p:nvGrpSpPr>
        <p:grpSpPr>
          <a:xfrm>
            <a:off x="-21698" y="2918181"/>
            <a:ext cx="9288379" cy="1744579"/>
            <a:chOff x="0" y="2759242"/>
            <a:chExt cx="12384505" cy="2326105"/>
          </a:xfrm>
        </p:grpSpPr>
        <p:sp>
          <p:nvSpPr>
            <p:cNvPr id="9" name="Rectángulo 8"/>
            <p:cNvSpPr/>
            <p:nvPr/>
          </p:nvSpPr>
          <p:spPr>
            <a:xfrm>
              <a:off x="0" y="2759242"/>
              <a:ext cx="12384505" cy="232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 name="Rectángulo 7"/>
            <p:cNvSpPr/>
            <p:nvPr/>
          </p:nvSpPr>
          <p:spPr>
            <a:xfrm>
              <a:off x="1989221" y="2982975"/>
              <a:ext cx="8213558" cy="1969770"/>
            </a:xfrm>
            <a:prstGeom prst="rect">
              <a:avLst/>
            </a:prstGeom>
          </p:spPr>
          <p:txBody>
            <a:bodyPr wrap="square">
              <a:spAutoFit/>
            </a:bodyPr>
            <a:lstStyle/>
            <a:p>
              <a:r>
                <a:rPr lang="es-ES" dirty="0">
                  <a:latin typeface="Arial" panose="020B0604020202020204" pitchFamily="34" charset="0"/>
                  <a:cs typeface="Arial" panose="020B0604020202020204" pitchFamily="34" charset="0"/>
                </a:rPr>
                <a:t>Registro nacional creado en 2007 mediante la fusión: </a:t>
              </a:r>
              <a:r>
                <a:rPr lang="es-ES" u="sng" dirty="0" err="1">
                  <a:latin typeface="Arial" panose="020B0604020202020204" pitchFamily="34" charset="0"/>
                  <a:cs typeface="Arial" panose="020B0604020202020204" pitchFamily="34" charset="0"/>
                </a:rPr>
                <a:t>N</a:t>
              </a:r>
              <a:r>
                <a:rPr lang="es-ES" dirty="0" err="1">
                  <a:latin typeface="Arial" panose="020B0604020202020204" pitchFamily="34" charset="0"/>
                  <a:cs typeface="Arial" panose="020B0604020202020204" pitchFamily="34" charset="0"/>
                </a:rPr>
                <a:t>ational</a:t>
              </a:r>
              <a:r>
                <a:rPr lang="es-ES" dirty="0">
                  <a:latin typeface="Arial" panose="020B0604020202020204" pitchFamily="34" charset="0"/>
                  <a:cs typeface="Arial" panose="020B0604020202020204" pitchFamily="34" charset="0"/>
                </a:rPr>
                <a:t> </a:t>
              </a:r>
              <a:r>
                <a:rPr lang="es-ES" u="sng" dirty="0">
                  <a:latin typeface="Arial" panose="020B0604020202020204" pitchFamily="34" charset="0"/>
                  <a:cs typeface="Arial" panose="020B0604020202020204" pitchFamily="34" charset="0"/>
                </a:rPr>
                <a:t>C</a:t>
              </a:r>
              <a:r>
                <a:rPr lang="es-ES" dirty="0">
                  <a:latin typeface="Arial" panose="020B0604020202020204" pitchFamily="34" charset="0"/>
                  <a:cs typeface="Arial" panose="020B0604020202020204" pitchFamily="34" charset="0"/>
                </a:rPr>
                <a:t>ardiovascular </a:t>
              </a:r>
              <a:r>
                <a:rPr lang="es-ES" u="sng" dirty="0">
                  <a:latin typeface="Arial" panose="020B0604020202020204" pitchFamily="34" charset="0"/>
                  <a:cs typeface="Arial" panose="020B0604020202020204" pitchFamily="34" charset="0"/>
                </a:rPr>
                <a:t>D</a:t>
              </a:r>
              <a:r>
                <a:rPr lang="es-ES" dirty="0">
                  <a:latin typeface="Arial" panose="020B0604020202020204" pitchFamily="34" charset="0"/>
                  <a:cs typeface="Arial" panose="020B0604020202020204" pitchFamily="34" charset="0"/>
                </a:rPr>
                <a:t>ata </a:t>
              </a:r>
              <a:r>
                <a:rPr lang="es-ES" u="sng" dirty="0" err="1">
                  <a:latin typeface="Arial" panose="020B0604020202020204" pitchFamily="34" charset="0"/>
                  <a:cs typeface="Arial" panose="020B0604020202020204" pitchFamily="34" charset="0"/>
                </a:rPr>
                <a:t>R</a:t>
              </a:r>
              <a:r>
                <a:rPr lang="es-ES" dirty="0" err="1">
                  <a:latin typeface="Arial" panose="020B0604020202020204" pitchFamily="34" charset="0"/>
                  <a:cs typeface="Arial" panose="020B0604020202020204" pitchFamily="34" charset="0"/>
                </a:rPr>
                <a:t>egistry</a:t>
              </a:r>
              <a:r>
                <a:rPr lang="es-ES" dirty="0">
                  <a:latin typeface="Arial" panose="020B0604020202020204" pitchFamily="34" charset="0"/>
                  <a:cs typeface="Arial" panose="020B0604020202020204" pitchFamily="34" charset="0"/>
                </a:rPr>
                <a:t> (NCDR), el registro ACTION de la </a:t>
              </a:r>
              <a:r>
                <a:rPr lang="es-ES" u="sng" dirty="0">
                  <a:latin typeface="Arial" panose="020B0604020202020204" pitchFamily="34" charset="0"/>
                  <a:cs typeface="Arial" panose="020B0604020202020204" pitchFamily="34" charset="0"/>
                </a:rPr>
                <a:t>A</a:t>
              </a:r>
              <a:r>
                <a:rPr lang="es-ES" dirty="0">
                  <a:latin typeface="Arial" panose="020B0604020202020204" pitchFamily="34" charset="0"/>
                  <a:cs typeface="Arial" panose="020B0604020202020204" pitchFamily="34" charset="0"/>
                </a:rPr>
                <a:t>merican </a:t>
              </a:r>
              <a:r>
                <a:rPr lang="es-ES" u="sng" dirty="0" err="1">
                  <a:latin typeface="Arial" panose="020B0604020202020204" pitchFamily="34" charset="0"/>
                  <a:cs typeface="Arial" panose="020B0604020202020204" pitchFamily="34" charset="0"/>
                </a:rPr>
                <a:t>C</a:t>
              </a:r>
              <a:r>
                <a:rPr lang="es-ES" dirty="0" err="1">
                  <a:latin typeface="Arial" panose="020B0604020202020204" pitchFamily="34" charset="0"/>
                  <a:cs typeface="Arial" panose="020B0604020202020204" pitchFamily="34" charset="0"/>
                </a:rPr>
                <a:t>ollege</a:t>
              </a:r>
              <a:r>
                <a:rPr lang="es-ES" dirty="0">
                  <a:latin typeface="Arial" panose="020B0604020202020204" pitchFamily="34" charset="0"/>
                  <a:cs typeface="Arial" panose="020B0604020202020204" pitchFamily="34" charset="0"/>
                </a:rPr>
                <a:t> of </a:t>
              </a:r>
              <a:r>
                <a:rPr lang="es-ES" u="sng" dirty="0" err="1">
                  <a:latin typeface="Arial" panose="020B0604020202020204" pitchFamily="34" charset="0"/>
                  <a:cs typeface="Arial" panose="020B0604020202020204" pitchFamily="34" charset="0"/>
                </a:rPr>
                <a:t>C</a:t>
              </a:r>
              <a:r>
                <a:rPr lang="es-ES" dirty="0" err="1">
                  <a:latin typeface="Arial" panose="020B0604020202020204" pitchFamily="34" charset="0"/>
                  <a:cs typeface="Arial" panose="020B0604020202020204" pitchFamily="34" charset="0"/>
                </a:rPr>
                <a:t>ardiology</a:t>
              </a:r>
              <a:r>
                <a:rPr lang="es-ES" dirty="0">
                  <a:latin typeface="Arial" panose="020B0604020202020204" pitchFamily="34" charset="0"/>
                  <a:cs typeface="Arial" panose="020B0604020202020204" pitchFamily="34" charset="0"/>
                </a:rPr>
                <a:t> (ACC) y el programa GWTG-enfermedad arterial coronaria (EAC) de la </a:t>
              </a:r>
              <a:r>
                <a:rPr lang="es-ES" u="sng" dirty="0">
                  <a:latin typeface="Arial" panose="020B0604020202020204" pitchFamily="34" charset="0"/>
                  <a:cs typeface="Arial" panose="020B0604020202020204" pitchFamily="34" charset="0"/>
                </a:rPr>
                <a:t>A</a:t>
              </a:r>
              <a:r>
                <a:rPr lang="es-ES" dirty="0">
                  <a:latin typeface="Arial" panose="020B0604020202020204" pitchFamily="34" charset="0"/>
                  <a:cs typeface="Arial" panose="020B0604020202020204" pitchFamily="34" charset="0"/>
                </a:rPr>
                <a:t>merican </a:t>
              </a:r>
              <a:r>
                <a:rPr lang="es-ES" u="sng" dirty="0" err="1">
                  <a:latin typeface="Arial" panose="020B0604020202020204" pitchFamily="34" charset="0"/>
                  <a:cs typeface="Arial" panose="020B0604020202020204" pitchFamily="34" charset="0"/>
                </a:rPr>
                <a:t>H</a:t>
              </a:r>
              <a:r>
                <a:rPr lang="es-ES" dirty="0" err="1">
                  <a:latin typeface="Arial" panose="020B0604020202020204" pitchFamily="34" charset="0"/>
                  <a:cs typeface="Arial" panose="020B0604020202020204" pitchFamily="34" charset="0"/>
                </a:rPr>
                <a:t>eart</a:t>
              </a:r>
              <a:r>
                <a:rPr lang="es-ES" dirty="0">
                  <a:latin typeface="Arial" panose="020B0604020202020204" pitchFamily="34" charset="0"/>
                  <a:cs typeface="Arial" panose="020B0604020202020204" pitchFamily="34" charset="0"/>
                </a:rPr>
                <a:t> </a:t>
              </a:r>
              <a:r>
                <a:rPr lang="es-ES" u="sng" dirty="0" err="1">
                  <a:latin typeface="Arial" panose="020B0604020202020204" pitchFamily="34" charset="0"/>
                  <a:cs typeface="Arial" panose="020B0604020202020204" pitchFamily="34" charset="0"/>
                </a:rPr>
                <a:t>A</a:t>
              </a:r>
              <a:r>
                <a:rPr lang="es-ES" dirty="0" err="1">
                  <a:latin typeface="Arial" panose="020B0604020202020204" pitchFamily="34" charset="0"/>
                  <a:cs typeface="Arial" panose="020B0604020202020204" pitchFamily="34" charset="0"/>
                </a:rPr>
                <a:t>ssociation</a:t>
              </a:r>
              <a:r>
                <a:rPr lang="es-ES" dirty="0">
                  <a:latin typeface="Arial" panose="020B0604020202020204" pitchFamily="34" charset="0"/>
                  <a:cs typeface="Arial" panose="020B0604020202020204" pitchFamily="34" charset="0"/>
                </a:rPr>
                <a:t> (AHA)</a:t>
              </a:r>
            </a:p>
          </p:txBody>
        </p:sp>
      </p:grpSp>
      <p:grpSp>
        <p:nvGrpSpPr>
          <p:cNvPr id="13" name="Grupo 12"/>
          <p:cNvGrpSpPr/>
          <p:nvPr/>
        </p:nvGrpSpPr>
        <p:grpSpPr>
          <a:xfrm>
            <a:off x="0" y="2478232"/>
            <a:ext cx="9144000" cy="2668385"/>
            <a:chOff x="0" y="2161309"/>
            <a:chExt cx="12192000" cy="3557847"/>
          </a:xfrm>
        </p:grpSpPr>
        <p:sp>
          <p:nvSpPr>
            <p:cNvPr id="12" name="Rectángulo 11"/>
            <p:cNvSpPr/>
            <p:nvPr/>
          </p:nvSpPr>
          <p:spPr>
            <a:xfrm>
              <a:off x="0" y="2161309"/>
              <a:ext cx="12192000" cy="3557847"/>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10"/>
            <p:cNvSpPr/>
            <p:nvPr/>
          </p:nvSpPr>
          <p:spPr>
            <a:xfrm>
              <a:off x="733069" y="2325910"/>
              <a:ext cx="10968335" cy="3200876"/>
            </a:xfrm>
            <a:prstGeom prst="rect">
              <a:avLst/>
            </a:prstGeom>
          </p:spPr>
          <p:txBody>
            <a:bodyPr wrap="square">
              <a:spAutoFit/>
            </a:bodyPr>
            <a:lstStyle/>
            <a:p>
              <a:r>
                <a:rPr lang="es-ES" sz="1500" dirty="0">
                  <a:latin typeface="Arial" panose="020B0604020202020204" pitchFamily="34" charset="0"/>
                  <a:cs typeface="Arial" panose="020B0604020202020204" pitchFamily="34" charset="0"/>
                </a:rPr>
                <a:t>Objetivo: recopilar información sobre:</a:t>
              </a:r>
              <a:br>
                <a:rPr lang="es-ES" sz="1500" dirty="0">
                  <a:latin typeface="Arial" panose="020B0604020202020204" pitchFamily="34" charset="0"/>
                  <a:cs typeface="Arial" panose="020B0604020202020204" pitchFamily="34" charset="0"/>
                </a:rPr>
              </a:br>
              <a:endParaRPr lang="es-ES" sz="1500" dirty="0">
                <a:latin typeface="Arial" panose="020B0604020202020204" pitchFamily="34" charset="0"/>
                <a:cs typeface="Arial" panose="020B0604020202020204" pitchFamily="34" charset="0"/>
              </a:endParaRPr>
            </a:p>
            <a:p>
              <a:pPr marL="600075" lvl="1" indent="-257175">
                <a:buFont typeface="Wingdings" panose="05000000000000000000" pitchFamily="2" charset="2"/>
                <a:buChar char="ü"/>
              </a:pPr>
              <a:r>
                <a:rPr lang="es-ES" sz="1500" dirty="0">
                  <a:latin typeface="Arial" panose="020B0604020202020204" pitchFamily="34" charset="0"/>
                  <a:cs typeface="Arial" panose="020B0604020202020204" pitchFamily="34" charset="0"/>
                </a:rPr>
                <a:t>Pautas de tratamiento</a:t>
              </a:r>
            </a:p>
            <a:p>
              <a:pPr marL="600075" lvl="1" indent="-257175">
                <a:buFont typeface="Wingdings" panose="05000000000000000000" pitchFamily="2" charset="2"/>
                <a:buChar char="ü"/>
              </a:pPr>
              <a:r>
                <a:rPr lang="es-ES" sz="1500" dirty="0">
                  <a:latin typeface="Arial" panose="020B0604020202020204" pitchFamily="34" charset="0"/>
                  <a:cs typeface="Arial" panose="020B0604020202020204" pitchFamily="34" charset="0"/>
                </a:rPr>
                <a:t>Resultados clínicos</a:t>
              </a:r>
            </a:p>
            <a:p>
              <a:pPr marL="600075" lvl="1" indent="-257175">
                <a:buFont typeface="Wingdings" panose="05000000000000000000" pitchFamily="2" charset="2"/>
                <a:buChar char="ü"/>
              </a:pPr>
              <a:r>
                <a:rPr lang="es-ES" sz="1500" dirty="0">
                  <a:latin typeface="Arial" panose="020B0604020202020204" pitchFamily="34" charset="0"/>
                  <a:cs typeface="Arial" panose="020B0604020202020204" pitchFamily="34" charset="0"/>
                </a:rPr>
                <a:t>Perfil de seguridad de los fármacos</a:t>
              </a:r>
            </a:p>
            <a:p>
              <a:pPr marL="600075" lvl="1" indent="-257175">
                <a:buFont typeface="Wingdings" panose="05000000000000000000" pitchFamily="2" charset="2"/>
                <a:buChar char="ü"/>
              </a:pPr>
              <a:r>
                <a:rPr lang="es-ES" sz="1500" dirty="0">
                  <a:latin typeface="Arial" panose="020B0604020202020204" pitchFamily="34" charset="0"/>
                  <a:cs typeface="Arial" panose="020B0604020202020204" pitchFamily="34" charset="0"/>
                </a:rPr>
                <a:t>Calidad global de la atención (medida por el seguimiento de las guías clínicas de la ACC/AHA) que se les dispensa a los pacientes con IAMCEST e IAMSEST.</a:t>
              </a:r>
            </a:p>
            <a:p>
              <a:endParaRPr lang="es-ES" sz="1500" dirty="0">
                <a:latin typeface="Arial" panose="020B0604020202020204" pitchFamily="34" charset="0"/>
                <a:cs typeface="Arial" panose="020B0604020202020204" pitchFamily="34" charset="0"/>
              </a:endParaRPr>
            </a:p>
            <a:p>
              <a:r>
                <a:rPr lang="es-ES" sz="1500" dirty="0">
                  <a:latin typeface="Arial" panose="020B0604020202020204" pitchFamily="34" charset="0"/>
                  <a:cs typeface="Arial" panose="020B0604020202020204" pitchFamily="34" charset="0"/>
                </a:rPr>
                <a:t>Incluye una detallada información clínica sobre &gt;147.000 pacientes con IAMCEST o IAMSEST en 383 hospitales </a:t>
              </a:r>
              <a:endParaRPr lang="es-ES" sz="2400" dirty="0">
                <a:latin typeface="Arial" panose="020B0604020202020204" pitchFamily="34" charset="0"/>
                <a:cs typeface="Arial" panose="020B0604020202020204" pitchFamily="34" charset="0"/>
              </a:endParaRPr>
            </a:p>
          </p:txBody>
        </p:sp>
      </p:grpSp>
      <p:grpSp>
        <p:nvGrpSpPr>
          <p:cNvPr id="14" name="Grupo 13"/>
          <p:cNvGrpSpPr/>
          <p:nvPr/>
        </p:nvGrpSpPr>
        <p:grpSpPr>
          <a:xfrm>
            <a:off x="0" y="2534703"/>
            <a:ext cx="9144000" cy="2784513"/>
            <a:chOff x="0" y="2161309"/>
            <a:chExt cx="12192000" cy="3712684"/>
          </a:xfrm>
        </p:grpSpPr>
        <p:sp>
          <p:nvSpPr>
            <p:cNvPr id="15" name="Rectángulo 14"/>
            <p:cNvSpPr/>
            <p:nvPr/>
          </p:nvSpPr>
          <p:spPr>
            <a:xfrm>
              <a:off x="0" y="2161309"/>
              <a:ext cx="12192000" cy="3557847"/>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Rectángulo 15"/>
            <p:cNvSpPr/>
            <p:nvPr/>
          </p:nvSpPr>
          <p:spPr>
            <a:xfrm>
              <a:off x="364521" y="2180674"/>
              <a:ext cx="10968335" cy="3693319"/>
            </a:xfrm>
            <a:prstGeom prst="rect">
              <a:avLst/>
            </a:prstGeom>
          </p:spPr>
          <p:txBody>
            <a:bodyPr wrap="square">
              <a:spAutoFit/>
            </a:bodyPr>
            <a:lstStyle/>
            <a:p>
              <a:r>
                <a:rPr lang="es-ES" sz="1500" dirty="0">
                  <a:latin typeface="Arial" panose="020B0604020202020204" pitchFamily="34" charset="0"/>
                  <a:cs typeface="Arial" panose="020B0604020202020204" pitchFamily="34" charset="0"/>
                </a:rPr>
                <a:t>El registro ha concluido:</a:t>
              </a:r>
            </a:p>
            <a:p>
              <a:pPr marL="257175" indent="-257175">
                <a:buFont typeface="Wingdings" panose="05000000000000000000" pitchFamily="2" charset="2"/>
                <a:buChar char="§"/>
              </a:pPr>
              <a:r>
                <a:rPr lang="es-ES" sz="1500" dirty="0">
                  <a:latin typeface="Arial" panose="020B0604020202020204" pitchFamily="34" charset="0"/>
                  <a:cs typeface="Arial" panose="020B0604020202020204" pitchFamily="34" charset="0"/>
                </a:rPr>
                <a:t>Factores, como la edad y el sexo, pueden influir en el desenlace de los pacientes.</a:t>
              </a:r>
            </a:p>
            <a:p>
              <a:pPr marL="257175" indent="-257175">
                <a:buFont typeface="Wingdings" panose="05000000000000000000" pitchFamily="2" charset="2"/>
                <a:buChar char="§"/>
              </a:pPr>
              <a:endParaRPr lang="es-ES" sz="1500" dirty="0">
                <a:latin typeface="Arial" panose="020B0604020202020204" pitchFamily="34" charset="0"/>
                <a:cs typeface="Arial" panose="020B0604020202020204" pitchFamily="34" charset="0"/>
              </a:endParaRPr>
            </a:p>
            <a:p>
              <a:pPr marL="257175" indent="-257175">
                <a:buFont typeface="Wingdings" panose="05000000000000000000" pitchFamily="2" charset="2"/>
                <a:buChar char="§"/>
              </a:pPr>
              <a:r>
                <a:rPr lang="es-ES" sz="1500" dirty="0">
                  <a:latin typeface="Arial" panose="020B0604020202020204" pitchFamily="34" charset="0"/>
                  <a:cs typeface="Arial" panose="020B0604020202020204" pitchFamily="34" charset="0"/>
                </a:rPr>
                <a:t>Diferencias étnicas en los patrones de tratamiento en pacientes que acuden con IAMCEST</a:t>
              </a:r>
            </a:p>
            <a:p>
              <a:pPr marL="257175" indent="-257175">
                <a:buFont typeface="Wingdings" panose="05000000000000000000" pitchFamily="2" charset="2"/>
                <a:buChar char="§"/>
              </a:pPr>
              <a:endParaRPr lang="es-ES" sz="1500" dirty="0">
                <a:latin typeface="Arial" panose="020B0604020202020204" pitchFamily="34" charset="0"/>
                <a:cs typeface="Arial" panose="020B0604020202020204" pitchFamily="34" charset="0"/>
              </a:endParaRPr>
            </a:p>
            <a:p>
              <a:pPr marL="257175" indent="-257175">
                <a:buFont typeface="Wingdings" panose="05000000000000000000" pitchFamily="2" charset="2"/>
                <a:buChar char="§"/>
              </a:pPr>
              <a:r>
                <a:rPr lang="es-ES" sz="1500" dirty="0">
                  <a:latin typeface="Arial" panose="020B0604020202020204" pitchFamily="34" charset="0"/>
                  <a:cs typeface="Arial" panose="020B0604020202020204" pitchFamily="34" charset="0"/>
                </a:rPr>
                <a:t>El riesgo de hemorragia de los pacientes que acudían con IM que fueron tratados con terapia anticoagulante</a:t>
              </a:r>
            </a:p>
            <a:p>
              <a:pPr marL="257175" indent="-257175">
                <a:buFont typeface="Wingdings" panose="05000000000000000000" pitchFamily="2" charset="2"/>
                <a:buChar char="§"/>
              </a:pPr>
              <a:endParaRPr lang="es-ES" sz="1500" dirty="0">
                <a:latin typeface="Arial" panose="020B0604020202020204" pitchFamily="34" charset="0"/>
                <a:cs typeface="Arial" panose="020B0604020202020204" pitchFamily="34" charset="0"/>
              </a:endParaRPr>
            </a:p>
            <a:p>
              <a:pPr marL="257175" indent="-257175">
                <a:buFont typeface="Wingdings" panose="05000000000000000000" pitchFamily="2" charset="2"/>
                <a:buChar char="§"/>
              </a:pPr>
              <a:r>
                <a:rPr lang="es-ES" sz="1500" dirty="0">
                  <a:latin typeface="Arial" panose="020B0604020202020204" pitchFamily="34" charset="0"/>
                  <a:cs typeface="Arial" panose="020B0604020202020204" pitchFamily="34" charset="0"/>
                </a:rPr>
                <a:t>El grupo del Registro ACTION–GWTG ha desarrollado también modelos que evalúan la hemorragia</a:t>
              </a:r>
              <a:r>
                <a:rPr lang="es-ES" sz="1500" baseline="30000" dirty="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y mortalidad en el hospital</a:t>
              </a:r>
              <a:r>
                <a:rPr lang="es-ES" sz="1500" baseline="30000" dirty="0">
                  <a:latin typeface="Arial" panose="020B0604020202020204" pitchFamily="34" charset="0"/>
                  <a:cs typeface="Arial" panose="020B0604020202020204" pitchFamily="34" charset="0"/>
                </a:rPr>
                <a:t>.</a:t>
              </a:r>
              <a:endParaRPr lang="es-ES" sz="15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735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21698" y="1852443"/>
            <a:ext cx="9144000" cy="4040023"/>
            <a:chOff x="28931" y="1326923"/>
            <a:chExt cx="12192000" cy="5386697"/>
          </a:xfrm>
        </p:grpSpPr>
        <p:pic>
          <p:nvPicPr>
            <p:cNvPr id="18" name="Imagen 17"/>
            <p:cNvPicPr>
              <a:picLocks noChangeAspect="1"/>
            </p:cNvPicPr>
            <p:nvPr/>
          </p:nvPicPr>
          <p:blipFill rotWithShape="1">
            <a:blip r:embed="rId2"/>
            <a:srcRect l="1034" t="13477" b="24104"/>
            <a:stretch/>
          </p:blipFill>
          <p:spPr>
            <a:xfrm>
              <a:off x="28931" y="1331494"/>
              <a:ext cx="12192000" cy="5382126"/>
            </a:xfrm>
            <a:prstGeom prst="rect">
              <a:avLst/>
            </a:prstGeom>
          </p:spPr>
        </p:pic>
        <p:sp>
          <p:nvSpPr>
            <p:cNvPr id="19" name="Rectángulo 18"/>
            <p:cNvSpPr/>
            <p:nvPr/>
          </p:nvSpPr>
          <p:spPr>
            <a:xfrm>
              <a:off x="28931" y="1326923"/>
              <a:ext cx="12192000" cy="538212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4" name="Rectángulo 3"/>
          <p:cNvSpPr/>
          <p:nvPr/>
        </p:nvSpPr>
        <p:spPr>
          <a:xfrm>
            <a:off x="4151376" y="1386602"/>
            <a:ext cx="4572000" cy="1131079"/>
          </a:xfrm>
          <a:prstGeom prst="rect">
            <a:avLst/>
          </a:prstGeom>
        </p:spPr>
        <p:txBody>
          <a:bodyPr>
            <a:spAutoFit/>
          </a:bodyPr>
          <a:lstStyle/>
          <a:p>
            <a:pPr algn="just"/>
            <a:r>
              <a:rPr lang="es-ES" sz="1350" dirty="0">
                <a:solidFill>
                  <a:srgbClr val="4C4C4C"/>
                </a:solidFill>
                <a:latin typeface="Arial" panose="020B0604020202020204" pitchFamily="34" charset="0"/>
              </a:rPr>
              <a:t>Programa federal de seguro médico para personas de al menos 65 años de edad, ciertas personas más jóvenes con incapacidades y personas con enfermedad renal terminal (insuficiencia renal crónica que requiere diálisis o </a:t>
            </a:r>
            <a:r>
              <a:rPr lang="es-ES" sz="1350" dirty="0" smtClean="0">
                <a:solidFill>
                  <a:srgbClr val="4C4C4C"/>
                </a:solidFill>
                <a:latin typeface="Arial" panose="020B0604020202020204" pitchFamily="34" charset="0"/>
              </a:rPr>
              <a:t>trasplante.</a:t>
            </a:r>
            <a:endParaRPr lang="es-ES" sz="1350" dirty="0"/>
          </a:p>
        </p:txBody>
      </p:sp>
      <p:pic>
        <p:nvPicPr>
          <p:cNvPr id="1026" name="Picture 2" descr="Resultado de imagen para medic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8" y="1114426"/>
            <a:ext cx="2938322"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2002536" y="3048382"/>
            <a:ext cx="6871716" cy="128374"/>
            <a:chOff x="2523744" y="2135125"/>
            <a:chExt cx="9162288" cy="171165"/>
          </a:xfrm>
        </p:grpSpPr>
        <p:cxnSp>
          <p:nvCxnSpPr>
            <p:cNvPr id="10" name="Conector recto 9"/>
            <p:cNvCxnSpPr/>
            <p:nvPr/>
          </p:nvCxnSpPr>
          <p:spPr>
            <a:xfrm flipV="1">
              <a:off x="2523744" y="2269714"/>
              <a:ext cx="9162288" cy="3657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2523744" y="2135125"/>
              <a:ext cx="9162288" cy="3657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Imagen 10"/>
          <p:cNvPicPr>
            <a:picLocks noChangeAspect="1"/>
          </p:cNvPicPr>
          <p:nvPr/>
        </p:nvPicPr>
        <p:blipFill>
          <a:blip r:embed="rId4"/>
          <a:stretch>
            <a:fillRect/>
          </a:stretch>
        </p:blipFill>
        <p:spPr>
          <a:xfrm>
            <a:off x="109728" y="2971231"/>
            <a:ext cx="2592324" cy="2030181"/>
          </a:xfrm>
          <a:prstGeom prst="rect">
            <a:avLst/>
          </a:prstGeom>
        </p:spPr>
      </p:pic>
      <p:pic>
        <p:nvPicPr>
          <p:cNvPr id="14" name="Imagen 13"/>
          <p:cNvPicPr>
            <a:picLocks noChangeAspect="1"/>
          </p:cNvPicPr>
          <p:nvPr/>
        </p:nvPicPr>
        <p:blipFill rotWithShape="1">
          <a:blip r:embed="rId5">
            <a:extLst>
              <a:ext uri="{28A0092B-C50C-407E-A947-70E740481C1C}">
                <a14:useLocalDpi xmlns:a14="http://schemas.microsoft.com/office/drawing/2010/main" val="0"/>
              </a:ext>
            </a:extLst>
          </a:blip>
          <a:srcRect b="58525"/>
          <a:stretch/>
        </p:blipFill>
        <p:spPr>
          <a:xfrm>
            <a:off x="3043809" y="3250266"/>
            <a:ext cx="5488686" cy="2133265"/>
          </a:xfrm>
          <a:prstGeom prst="rect">
            <a:avLst/>
          </a:prstGeom>
        </p:spPr>
      </p:pic>
      <p:pic>
        <p:nvPicPr>
          <p:cNvPr id="16" name="Imagen 15"/>
          <p:cNvPicPr>
            <a:picLocks noChangeAspect="1"/>
          </p:cNvPicPr>
          <p:nvPr/>
        </p:nvPicPr>
        <p:blipFill rotWithShape="1">
          <a:blip r:embed="rId5">
            <a:extLst>
              <a:ext uri="{28A0092B-C50C-407E-A947-70E740481C1C}">
                <a14:useLocalDpi xmlns:a14="http://schemas.microsoft.com/office/drawing/2010/main" val="0"/>
              </a:ext>
            </a:extLst>
          </a:blip>
          <a:srcRect t="40989" b="30210"/>
          <a:stretch/>
        </p:blipFill>
        <p:spPr>
          <a:xfrm>
            <a:off x="3043809" y="4260748"/>
            <a:ext cx="5488686" cy="1481328"/>
          </a:xfrm>
          <a:prstGeom prst="rect">
            <a:avLst/>
          </a:prstGeom>
        </p:spPr>
      </p:pic>
      <p:pic>
        <p:nvPicPr>
          <p:cNvPr id="17" name="Imagen 16"/>
          <p:cNvPicPr>
            <a:picLocks noChangeAspect="1"/>
          </p:cNvPicPr>
          <p:nvPr/>
        </p:nvPicPr>
        <p:blipFill rotWithShape="1">
          <a:blip r:embed="rId5">
            <a:extLst>
              <a:ext uri="{28A0092B-C50C-407E-A947-70E740481C1C}">
                <a14:useLocalDpi xmlns:a14="http://schemas.microsoft.com/office/drawing/2010/main" val="0"/>
              </a:ext>
            </a:extLst>
          </a:blip>
          <a:srcRect t="71342"/>
          <a:stretch/>
        </p:blipFill>
        <p:spPr>
          <a:xfrm>
            <a:off x="3043809" y="4260748"/>
            <a:ext cx="5488686" cy="1474043"/>
          </a:xfrm>
          <a:prstGeom prst="rect">
            <a:avLst/>
          </a:prstGeom>
        </p:spPr>
      </p:pic>
    </p:spTree>
    <p:extLst>
      <p:ext uri="{BB962C8B-B14F-4D97-AF65-F5344CB8AC3E}">
        <p14:creationId xmlns:p14="http://schemas.microsoft.com/office/powerpoint/2010/main" val="32686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79884" y="1073819"/>
            <a:ext cx="6148137" cy="715581"/>
          </a:xfrm>
          <a:prstGeom prst="rect">
            <a:avLst/>
          </a:prstGeom>
          <a:noFill/>
        </p:spPr>
        <p:txBody>
          <a:bodyPr wrap="square" rtlCol="0">
            <a:spAutoFit/>
          </a:bodyPr>
          <a:lstStyle/>
          <a:p>
            <a:pPr algn="ctr"/>
            <a:r>
              <a:rPr lang="es-ES" sz="1350" dirty="0"/>
              <a:t>UNIVERSIDAD CENTRO OCCIDENTAL LISANDRO ALVARADO</a:t>
            </a:r>
          </a:p>
          <a:p>
            <a:pPr algn="ctr"/>
            <a:r>
              <a:rPr lang="es-ES" sz="1350" dirty="0"/>
              <a:t>POSTGRADO DE CARDIOLOGÍA</a:t>
            </a:r>
          </a:p>
          <a:p>
            <a:pPr algn="ctr"/>
            <a:r>
              <a:rPr lang="es-ES" sz="1350" dirty="0"/>
              <a:t>CCR ASCARDIO- EDO LARA</a:t>
            </a:r>
          </a:p>
        </p:txBody>
      </p:sp>
      <p:sp>
        <p:nvSpPr>
          <p:cNvPr id="8" name="CuadroTexto 7"/>
          <p:cNvSpPr txBox="1"/>
          <p:nvPr/>
        </p:nvSpPr>
        <p:spPr>
          <a:xfrm>
            <a:off x="6648450" y="5271413"/>
            <a:ext cx="2313072" cy="1338828"/>
          </a:xfrm>
          <a:prstGeom prst="rect">
            <a:avLst/>
          </a:prstGeom>
          <a:noFill/>
        </p:spPr>
        <p:txBody>
          <a:bodyPr wrap="square" rtlCol="0">
            <a:spAutoFit/>
          </a:bodyPr>
          <a:lstStyle/>
          <a:p>
            <a:pPr algn="ctr"/>
            <a:r>
              <a:rPr lang="es-ES" sz="1350" i="1" dirty="0"/>
              <a:t>Grupo 7 </a:t>
            </a:r>
          </a:p>
          <a:p>
            <a:pPr algn="ctr"/>
            <a:endParaRPr lang="es-ES" sz="1350" i="1" dirty="0"/>
          </a:p>
          <a:p>
            <a:r>
              <a:rPr lang="es-ES" sz="1350" dirty="0"/>
              <a:t>Dr. Marcos Pérez (Expositor)</a:t>
            </a:r>
          </a:p>
          <a:p>
            <a:r>
              <a:rPr lang="es-ES" sz="1350" dirty="0"/>
              <a:t>Dra. Silvia Morales (Relator)</a:t>
            </a:r>
          </a:p>
          <a:p>
            <a:r>
              <a:rPr lang="es-ES" sz="1350" dirty="0"/>
              <a:t>Dra. Gloria Hernández</a:t>
            </a:r>
          </a:p>
          <a:p>
            <a:r>
              <a:rPr lang="es-ES" sz="1350" dirty="0"/>
              <a:t>Dr. Luis </a:t>
            </a:r>
            <a:r>
              <a:rPr lang="es-ES" sz="1350" dirty="0" smtClean="0"/>
              <a:t>Velázquez (expositor)</a:t>
            </a:r>
            <a:endParaRPr lang="es-ES" sz="1350" dirty="0"/>
          </a:p>
        </p:txBody>
      </p:sp>
      <p:sp>
        <p:nvSpPr>
          <p:cNvPr id="9" name="CuadroTexto 8"/>
          <p:cNvSpPr txBox="1"/>
          <p:nvPr/>
        </p:nvSpPr>
        <p:spPr>
          <a:xfrm>
            <a:off x="3320716" y="5453312"/>
            <a:ext cx="2406316" cy="300082"/>
          </a:xfrm>
          <a:prstGeom prst="rect">
            <a:avLst/>
          </a:prstGeom>
          <a:noFill/>
        </p:spPr>
        <p:txBody>
          <a:bodyPr wrap="square" rtlCol="0">
            <a:spAutoFit/>
          </a:bodyPr>
          <a:lstStyle/>
          <a:p>
            <a:r>
              <a:rPr lang="es-ES" sz="1350" dirty="0"/>
              <a:t>Barquisimeto, Septiembre 2017</a:t>
            </a:r>
          </a:p>
        </p:txBody>
      </p:sp>
      <p:sp>
        <p:nvSpPr>
          <p:cNvPr id="2" name="CuadroTexto 1"/>
          <p:cNvSpPr txBox="1"/>
          <p:nvPr/>
        </p:nvSpPr>
        <p:spPr>
          <a:xfrm>
            <a:off x="2466474" y="3298190"/>
            <a:ext cx="4488782" cy="646331"/>
          </a:xfrm>
          <a:prstGeom prst="rect">
            <a:avLst/>
          </a:prstGeom>
          <a:noFill/>
        </p:spPr>
        <p:txBody>
          <a:bodyPr wrap="square" rtlCol="0">
            <a:spAutoFit/>
          </a:bodyPr>
          <a:lstStyle/>
          <a:p>
            <a:r>
              <a:rPr lang="es-ES" sz="3600" b="1" i="1" dirty="0" smtClean="0"/>
              <a:t>EVIDENCIA CIENTIFICA</a:t>
            </a:r>
            <a:endParaRPr lang="es-ES" sz="3600" b="1" i="1" dirty="0"/>
          </a:p>
        </p:txBody>
      </p:sp>
    </p:spTree>
    <p:extLst>
      <p:ext uri="{BB962C8B-B14F-4D97-AF65-F5344CB8AC3E}">
        <p14:creationId xmlns:p14="http://schemas.microsoft.com/office/powerpoint/2010/main" val="206291899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50" y="2125266"/>
            <a:ext cx="8102206" cy="2595839"/>
          </a:xfrm>
          <a:prstGeom prst="rect">
            <a:avLst/>
          </a:prstGeom>
        </p:spPr>
        <p:txBody>
          <a:bodyPr wrap="square">
            <a:spAutoFit/>
          </a:bodyPr>
          <a:lstStyle/>
          <a:p>
            <a:pPr algn="just">
              <a:lnSpc>
                <a:spcPct val="107000"/>
              </a:lnSpc>
              <a:spcAft>
                <a:spcPts val="600"/>
              </a:spcAft>
            </a:pPr>
            <a:r>
              <a:rPr lang="es-VE" b="1" dirty="0">
                <a:latin typeface="Arial" panose="020B0604020202020204" pitchFamily="34" charset="0"/>
                <a:ea typeface="Calibri" panose="020F0502020204030204" pitchFamily="34" charset="0"/>
                <a:cs typeface="Arial" panose="020B0604020202020204" pitchFamily="34" charset="0"/>
              </a:rPr>
              <a:t>FUENTE DE DATOS</a:t>
            </a:r>
          </a:p>
          <a:p>
            <a:pPr algn="just">
              <a:lnSpc>
                <a:spcPct val="107000"/>
              </a:lnSpc>
              <a:spcAft>
                <a:spcPts val="600"/>
              </a:spcAft>
            </a:pPr>
            <a:r>
              <a:rPr lang="es-VE" sz="1600" dirty="0">
                <a:latin typeface="Arial" panose="020B0604020202020204" pitchFamily="34" charset="0"/>
                <a:ea typeface="Calibri" panose="020F0502020204030204" pitchFamily="34" charset="0"/>
                <a:cs typeface="Arial" panose="020B0604020202020204" pitchFamily="34" charset="0"/>
              </a:rPr>
              <a:t>1 de enero de 2007 hasta el 31 de diciembre de 2010.</a:t>
            </a:r>
          </a:p>
          <a:p>
            <a:pPr algn="just">
              <a:lnSpc>
                <a:spcPct val="107000"/>
              </a:lnSpc>
              <a:spcAft>
                <a:spcPts val="600"/>
              </a:spcAft>
            </a:pPr>
            <a:r>
              <a:rPr lang="es-VE" sz="1600" dirty="0">
                <a:latin typeface="Arial" panose="020B0604020202020204" pitchFamily="34" charset="0"/>
                <a:ea typeface="Calibri" panose="020F0502020204030204" pitchFamily="34" charset="0"/>
                <a:cs typeface="Arial" panose="020B0604020202020204" pitchFamily="34" charset="0"/>
              </a:rPr>
              <a:t>REGISTRO ACTION GWTG </a:t>
            </a:r>
          </a:p>
          <a:p>
            <a:pPr algn="just">
              <a:lnSpc>
                <a:spcPct val="107000"/>
              </a:lnSpc>
              <a:spcAft>
                <a:spcPts val="600"/>
              </a:spcAft>
            </a:pPr>
            <a:r>
              <a:rPr lang="es-VE" sz="1000" dirty="0">
                <a:latin typeface="Arial" panose="020B0604020202020204" pitchFamily="34" charset="0"/>
                <a:ea typeface="Calibri" panose="020F0502020204030204" pitchFamily="34" charset="0"/>
                <a:cs typeface="Arial" panose="020B0604020202020204" pitchFamily="34" charset="0"/>
              </a:rPr>
              <a:t>(medicare- Registro Nacional de Datos Cardiovasculares Registro de Redes </a:t>
            </a:r>
            <a:r>
              <a:rPr lang="es-VE" sz="1000" dirty="0" err="1">
                <a:latin typeface="Arial" panose="020B0604020202020204" pitchFamily="34" charset="0"/>
                <a:ea typeface="Calibri" panose="020F0502020204030204" pitchFamily="34" charset="0"/>
                <a:cs typeface="Arial" panose="020B0604020202020204" pitchFamily="34" charset="0"/>
              </a:rPr>
              <a:t>Acute</a:t>
            </a:r>
            <a:r>
              <a:rPr lang="es-VE" sz="1000" dirty="0">
                <a:latin typeface="Arial" panose="020B0604020202020204" pitchFamily="34" charset="0"/>
                <a:ea typeface="Calibri" panose="020F0502020204030204" pitchFamily="34" charset="0"/>
                <a:cs typeface="Arial" panose="020B0604020202020204" pitchFamily="34" charset="0"/>
              </a:rPr>
              <a:t> </a:t>
            </a:r>
            <a:r>
              <a:rPr lang="es-VE" sz="1000" dirty="0" err="1">
                <a:latin typeface="Arial" panose="020B0604020202020204" pitchFamily="34" charset="0"/>
                <a:ea typeface="Calibri" panose="020F0502020204030204" pitchFamily="34" charset="0"/>
                <a:cs typeface="Arial" panose="020B0604020202020204" pitchFamily="34" charset="0"/>
              </a:rPr>
              <a:t>Coronary</a:t>
            </a:r>
            <a:r>
              <a:rPr lang="es-VE" sz="1000" dirty="0">
                <a:latin typeface="Arial" panose="020B0604020202020204" pitchFamily="34" charset="0"/>
                <a:ea typeface="Calibri" panose="020F0502020204030204" pitchFamily="34" charset="0"/>
                <a:cs typeface="Arial" panose="020B0604020202020204" pitchFamily="34" charset="0"/>
              </a:rPr>
              <a:t> </a:t>
            </a:r>
            <a:r>
              <a:rPr lang="es-VE" sz="1000" dirty="0" err="1">
                <a:latin typeface="Arial" panose="020B0604020202020204" pitchFamily="34" charset="0"/>
                <a:ea typeface="Calibri" panose="020F0502020204030204" pitchFamily="34" charset="0"/>
                <a:cs typeface="Arial" panose="020B0604020202020204" pitchFamily="34" charset="0"/>
              </a:rPr>
              <a:t>Treatment</a:t>
            </a:r>
            <a:r>
              <a:rPr lang="es-VE" sz="1000" dirty="0">
                <a:latin typeface="Arial" panose="020B0604020202020204" pitchFamily="34" charset="0"/>
                <a:ea typeface="Calibri" panose="020F0502020204030204" pitchFamily="34" charset="0"/>
                <a:cs typeface="Arial" panose="020B0604020202020204" pitchFamily="34" charset="0"/>
              </a:rPr>
              <a:t> and </a:t>
            </a:r>
            <a:r>
              <a:rPr lang="es-VE" sz="1000" dirty="0" err="1">
                <a:latin typeface="Arial" panose="020B0604020202020204" pitchFamily="34" charset="0"/>
                <a:ea typeface="Calibri" panose="020F0502020204030204" pitchFamily="34" charset="0"/>
                <a:cs typeface="Arial" panose="020B0604020202020204" pitchFamily="34" charset="0"/>
              </a:rPr>
              <a:t>Intervention</a:t>
            </a:r>
            <a:r>
              <a:rPr lang="es-VE" sz="1000" dirty="0">
                <a:latin typeface="Arial" panose="020B0604020202020204" pitchFamily="34" charset="0"/>
                <a:ea typeface="Calibri" panose="020F0502020204030204" pitchFamily="34" charset="0"/>
                <a:cs typeface="Arial" panose="020B0604020202020204" pitchFamily="34" charset="0"/>
              </a:rPr>
              <a:t> </a:t>
            </a:r>
            <a:r>
              <a:rPr lang="es-VE" sz="1000" dirty="0" err="1">
                <a:latin typeface="Arial" panose="020B0604020202020204" pitchFamily="34" charset="0"/>
                <a:ea typeface="Calibri" panose="020F0502020204030204" pitchFamily="34" charset="0"/>
                <a:cs typeface="Arial" panose="020B0604020202020204" pitchFamily="34" charset="0"/>
              </a:rPr>
              <a:t>Outcome</a:t>
            </a:r>
            <a:r>
              <a:rPr lang="es-VE" sz="1000" dirty="0">
                <a:latin typeface="Arial" panose="020B0604020202020204" pitchFamily="34" charset="0"/>
                <a:ea typeface="Calibri" panose="020F0502020204030204" pitchFamily="34" charset="0"/>
                <a:cs typeface="Arial" panose="020B0604020202020204" pitchFamily="34" charset="0"/>
              </a:rPr>
              <a:t> -GWTG)</a:t>
            </a:r>
          </a:p>
          <a:p>
            <a:pPr marL="214313" indent="-214313" algn="just">
              <a:lnSpc>
                <a:spcPct val="107000"/>
              </a:lnSpc>
              <a:spcAft>
                <a:spcPts val="600"/>
              </a:spcAft>
              <a:buFont typeface="Arial" panose="020B0604020202020204" pitchFamily="34" charset="0"/>
              <a:buChar char="•"/>
            </a:pPr>
            <a:r>
              <a:rPr lang="es-VE" sz="1600" dirty="0">
                <a:latin typeface="Arial" panose="020B0604020202020204" pitchFamily="34" charset="0"/>
                <a:ea typeface="Calibri" panose="020F0502020204030204" pitchFamily="34" charset="0"/>
                <a:cs typeface="Arial" panose="020B0604020202020204" pitchFamily="34" charset="0"/>
              </a:rPr>
              <a:t>Fecha de nacimiento, sexo, identificación del hospital, fecha de admisión y fecha de alta</a:t>
            </a:r>
          </a:p>
          <a:p>
            <a:pPr marL="214313" indent="-214313" algn="just">
              <a:lnSpc>
                <a:spcPct val="107000"/>
              </a:lnSpc>
              <a:spcAft>
                <a:spcPts val="600"/>
              </a:spcAft>
              <a:buFont typeface="Arial" panose="020B0604020202020204" pitchFamily="34" charset="0"/>
              <a:buChar char="•"/>
            </a:pPr>
            <a:r>
              <a:rPr lang="es-VE" sz="1600" dirty="0">
                <a:latin typeface="Arial" panose="020B0604020202020204" pitchFamily="34" charset="0"/>
                <a:ea typeface="Calibri" panose="020F0502020204030204" pitchFamily="34" charset="0"/>
                <a:cs typeface="Arial" panose="020B0604020202020204" pitchFamily="34" charset="0"/>
              </a:rPr>
              <a:t>Datos administrativos (Parte A Medicare), </a:t>
            </a:r>
          </a:p>
          <a:p>
            <a:pPr marL="214313" indent="-214313" algn="just">
              <a:lnSpc>
                <a:spcPct val="107000"/>
              </a:lnSpc>
              <a:spcAft>
                <a:spcPts val="600"/>
              </a:spcAft>
              <a:buFont typeface="Arial" panose="020B0604020202020204" pitchFamily="34" charset="0"/>
              <a:buChar char="•"/>
            </a:pPr>
            <a:r>
              <a:rPr lang="es-VE" sz="1600" dirty="0">
                <a:latin typeface="Arial" panose="020B0604020202020204" pitchFamily="34" charset="0"/>
                <a:ea typeface="Calibri" panose="020F0502020204030204" pitchFamily="34" charset="0"/>
                <a:cs typeface="Arial" panose="020B0604020202020204" pitchFamily="34" charset="0"/>
              </a:rPr>
              <a:t>ACO: Warfarina  y P2Y 12 (Parte D).</a:t>
            </a:r>
          </a:p>
        </p:txBody>
      </p:sp>
      <p:sp>
        <p:nvSpPr>
          <p:cNvPr id="5" name="Título 4"/>
          <p:cNvSpPr>
            <a:spLocks noGrp="1"/>
          </p:cNvSpPr>
          <p:nvPr>
            <p:ph type="title"/>
          </p:nvPr>
        </p:nvSpPr>
        <p:spPr/>
        <p:txBody>
          <a:bodyPr/>
          <a:lstStyle/>
          <a:p>
            <a:pPr algn="ctr"/>
            <a:r>
              <a:rPr lang="es-VE" b="1" dirty="0" smtClean="0">
                <a:effectLst/>
                <a:latin typeface="Calibri" panose="020F0502020204030204" pitchFamily="34" charset="0"/>
                <a:ea typeface="Calibri" panose="020F0502020204030204" pitchFamily="34" charset="0"/>
                <a:cs typeface="Times New Roman" panose="02020603050405020304" pitchFamily="18" charset="0"/>
              </a:rPr>
              <a:t>METODOS</a:t>
            </a:r>
            <a:endParaRPr lang="es-VE" b="1" dirty="0"/>
          </a:p>
        </p:txBody>
      </p:sp>
    </p:spTree>
    <p:extLst>
      <p:ext uri="{BB962C8B-B14F-4D97-AF65-F5344CB8AC3E}">
        <p14:creationId xmlns:p14="http://schemas.microsoft.com/office/powerpoint/2010/main" val="225684433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t>POBLACION </a:t>
            </a:r>
            <a:endParaRPr lang="es-VE" b="1" dirty="0"/>
          </a:p>
        </p:txBody>
      </p:sp>
      <p:pic>
        <p:nvPicPr>
          <p:cNvPr id="4" name="Marcador de contenido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9843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latin typeface="Arial" panose="020B0604020202020204" pitchFamily="34" charset="0"/>
                <a:cs typeface="Arial" panose="020B0604020202020204" pitchFamily="34" charset="0"/>
              </a:rPr>
              <a:t>CRITERIOS</a:t>
            </a:r>
            <a:r>
              <a:rPr lang="es-VE" dirty="0" smtClean="0">
                <a:latin typeface="Arial" panose="020B0604020202020204" pitchFamily="34" charset="0"/>
                <a:cs typeface="Arial" panose="020B0604020202020204" pitchFamily="34" charset="0"/>
              </a:rPr>
              <a:t> </a:t>
            </a:r>
            <a:endParaRPr lang="es-VE" dirty="0">
              <a:latin typeface="Arial" panose="020B0604020202020204" pitchFamily="34" charset="0"/>
              <a:cs typeface="Arial" panose="020B0604020202020204" pitchFamily="34" charset="0"/>
            </a:endParaRPr>
          </a:p>
        </p:txBody>
      </p:sp>
      <p:sp>
        <p:nvSpPr>
          <p:cNvPr id="3" name="Rectángulo 2"/>
          <p:cNvSpPr/>
          <p:nvPr/>
        </p:nvSpPr>
        <p:spPr>
          <a:xfrm>
            <a:off x="519985" y="2001211"/>
            <a:ext cx="7863152" cy="1558119"/>
          </a:xfrm>
          <a:prstGeom prst="rect">
            <a:avLst/>
          </a:prstGeom>
        </p:spPr>
        <p:txBody>
          <a:bodyPr wrap="square">
            <a:spAutoFit/>
          </a:bodyPr>
          <a:lstStyle/>
          <a:p>
            <a:pPr algn="just">
              <a:lnSpc>
                <a:spcPct val="107000"/>
              </a:lnSpc>
              <a:spcAft>
                <a:spcPts val="600"/>
              </a:spcAft>
            </a:pPr>
            <a:r>
              <a:rPr lang="es-VE" sz="1500" b="1" dirty="0">
                <a:latin typeface="Arial" panose="020B0604020202020204" pitchFamily="34" charset="0"/>
                <a:ea typeface="Calibri" panose="020F0502020204030204" pitchFamily="34" charset="0"/>
                <a:cs typeface="Arial" panose="020B0604020202020204" pitchFamily="34" charset="0"/>
              </a:rPr>
              <a:t>INCLUSION</a:t>
            </a: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&gt; 65 años</a:t>
            </a: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FA o Flutter durante las 2 semanas previas al ingreso por IM</a:t>
            </a: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El uso de ICP y </a:t>
            </a:r>
            <a:r>
              <a:rPr lang="es-VE" sz="1500" dirty="0" err="1">
                <a:latin typeface="Arial" panose="020B0604020202020204" pitchFamily="34" charset="0"/>
                <a:ea typeface="Calibri" panose="020F0502020204030204" pitchFamily="34" charset="0"/>
                <a:cs typeface="Arial" panose="020B0604020202020204" pitchFamily="34" charset="0"/>
              </a:rPr>
              <a:t>stent</a:t>
            </a:r>
            <a:r>
              <a:rPr lang="es-VE" sz="1500" dirty="0">
                <a:latin typeface="Arial" panose="020B0604020202020204" pitchFamily="34" charset="0"/>
                <a:ea typeface="Calibri" panose="020F0502020204030204" pitchFamily="34" charset="0"/>
                <a:cs typeface="Arial" panose="020B0604020202020204" pitchFamily="34" charset="0"/>
              </a:rPr>
              <a:t> en el hospital se determinó a partir del formulario ACTION </a:t>
            </a:r>
            <a:r>
              <a:rPr lang="es-VE" sz="1500" dirty="0" err="1">
                <a:latin typeface="Arial" panose="020B0604020202020204" pitchFamily="34" charset="0"/>
                <a:ea typeface="Calibri" panose="020F0502020204030204" pitchFamily="34" charset="0"/>
                <a:cs typeface="Arial" panose="020B0604020202020204" pitchFamily="34" charset="0"/>
              </a:rPr>
              <a:t>Registry</a:t>
            </a:r>
            <a:r>
              <a:rPr lang="es-VE" sz="1500" dirty="0">
                <a:latin typeface="Arial" panose="020B0604020202020204" pitchFamily="34" charset="0"/>
                <a:ea typeface="Calibri" panose="020F0502020204030204" pitchFamily="34" charset="0"/>
                <a:cs typeface="Arial" panose="020B0604020202020204" pitchFamily="34" charset="0"/>
              </a:rPr>
              <a:t>-GWTG.</a:t>
            </a:r>
          </a:p>
        </p:txBody>
      </p:sp>
      <p:sp>
        <p:nvSpPr>
          <p:cNvPr id="4" name="Rectángulo 3"/>
          <p:cNvSpPr/>
          <p:nvPr/>
        </p:nvSpPr>
        <p:spPr>
          <a:xfrm>
            <a:off x="519985" y="3767977"/>
            <a:ext cx="7995365" cy="2129044"/>
          </a:xfrm>
          <a:prstGeom prst="rect">
            <a:avLst/>
          </a:prstGeom>
        </p:spPr>
        <p:txBody>
          <a:bodyPr wrap="square">
            <a:spAutoFit/>
          </a:bodyPr>
          <a:lstStyle/>
          <a:p>
            <a:pPr algn="just">
              <a:lnSpc>
                <a:spcPct val="107000"/>
              </a:lnSpc>
              <a:spcAft>
                <a:spcPts val="600"/>
              </a:spcAft>
            </a:pPr>
            <a:r>
              <a:rPr lang="es-VE" sz="1500" b="1" dirty="0">
                <a:latin typeface="Arial" panose="020B0604020202020204" pitchFamily="34" charset="0"/>
                <a:ea typeface="Calibri" panose="020F0502020204030204" pitchFamily="34" charset="0"/>
                <a:cs typeface="Arial" panose="020B0604020202020204" pitchFamily="34" charset="0"/>
              </a:rPr>
              <a:t>EXCLUSION</a:t>
            </a: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Fallecidos durante la hospitalización.</a:t>
            </a: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Pacientes referidos a otro hospital de cuidados agudos, los que se </a:t>
            </a:r>
            <a:r>
              <a:rPr lang="es-VE" sz="1500" dirty="0" err="1" smtClean="0">
                <a:latin typeface="Arial" panose="020B0604020202020204" pitchFamily="34" charset="0"/>
                <a:ea typeface="Calibri" panose="020F0502020204030204" pitchFamily="34" charset="0"/>
                <a:cs typeface="Arial" panose="020B0604020202020204" pitchFamily="34" charset="0"/>
              </a:rPr>
              <a:t>rtiraron</a:t>
            </a:r>
            <a:r>
              <a:rPr lang="es-VE" sz="1500" dirty="0" smtClean="0">
                <a:latin typeface="Arial" panose="020B0604020202020204" pitchFamily="34" charset="0"/>
                <a:ea typeface="Calibri" panose="020F0502020204030204" pitchFamily="34" charset="0"/>
                <a:cs typeface="Arial" panose="020B0604020202020204" pitchFamily="34" charset="0"/>
              </a:rPr>
              <a:t> contra opinión medica </a:t>
            </a:r>
            <a:r>
              <a:rPr lang="es-VE" sz="1500" dirty="0">
                <a:latin typeface="Arial" panose="020B0604020202020204" pitchFamily="34" charset="0"/>
                <a:ea typeface="Calibri" panose="020F0502020204030204" pitchFamily="34" charset="0"/>
                <a:cs typeface="Arial" panose="020B0604020202020204" pitchFamily="34" charset="0"/>
              </a:rPr>
              <a:t>o se les dio de alta con medidas de confort </a:t>
            </a:r>
            <a:r>
              <a:rPr lang="es-VE" sz="1500" dirty="0" smtClean="0">
                <a:latin typeface="Arial" panose="020B0604020202020204" pitchFamily="34" charset="0"/>
                <a:ea typeface="Calibri" panose="020F0502020204030204" pitchFamily="34" charset="0"/>
                <a:cs typeface="Arial" panose="020B0604020202020204" pitchFamily="34" charset="0"/>
              </a:rPr>
              <a:t>u hospicio. </a:t>
            </a:r>
            <a:endParaRPr lang="es-VE" sz="15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No recibieron DAT o TT.</a:t>
            </a:r>
          </a:p>
          <a:p>
            <a:pPr marL="285750" indent="-285750" algn="just">
              <a:lnSpc>
                <a:spcPct val="107000"/>
              </a:lnSpc>
              <a:spcAft>
                <a:spcPts val="600"/>
              </a:spcAft>
              <a:buFont typeface="Arial" panose="020B0604020202020204" pitchFamily="34" charset="0"/>
              <a:buChar char="•"/>
            </a:pPr>
            <a:r>
              <a:rPr lang="es-VE" sz="1500" dirty="0">
                <a:latin typeface="Arial" panose="020B0604020202020204" pitchFamily="34" charset="0"/>
                <a:ea typeface="Calibri" panose="020F0502020204030204" pitchFamily="34" charset="0"/>
                <a:cs typeface="Arial" panose="020B0604020202020204" pitchFamily="34" charset="0"/>
              </a:rPr>
              <a:t>Datos incompletos sobre la warfarina, y admisiones no internas para pacientes con registros múltiples.</a:t>
            </a:r>
          </a:p>
        </p:txBody>
      </p:sp>
    </p:spTree>
    <p:extLst>
      <p:ext uri="{BB962C8B-B14F-4D97-AF65-F5344CB8AC3E}">
        <p14:creationId xmlns:p14="http://schemas.microsoft.com/office/powerpoint/2010/main" val="85088291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28650" y="1449135"/>
            <a:ext cx="7886700" cy="4165820"/>
          </a:xfrm>
          <a:prstGeom prst="rect">
            <a:avLst/>
          </a:prstGeom>
        </p:spPr>
        <p:txBody>
          <a:bodyPr wrap="square">
            <a:spAutoFit/>
          </a:bodyPr>
          <a:lstStyle/>
          <a:p>
            <a:pPr marL="285750" indent="-285750" algn="just">
              <a:lnSpc>
                <a:spcPct val="107000"/>
              </a:lnSpc>
              <a:spcAft>
                <a:spcPts val="600"/>
              </a:spcAft>
              <a:buFont typeface="Arial" panose="020B0604020202020204" pitchFamily="34" charset="0"/>
              <a:buChar char="•"/>
            </a:pPr>
            <a:r>
              <a:rPr lang="es-VE" dirty="0">
                <a:latin typeface="Arial" panose="020B0604020202020204" pitchFamily="34" charset="0"/>
                <a:ea typeface="Calibri" panose="020F0502020204030204" pitchFamily="34" charset="0"/>
                <a:cs typeface="Arial" panose="020B0604020202020204" pitchFamily="34" charset="0"/>
              </a:rPr>
              <a:t>Para identificar los resultados (MACE, hemorragias </a:t>
            </a:r>
            <a:r>
              <a:rPr lang="es-VE" dirty="0" smtClean="0">
                <a:latin typeface="Arial" panose="020B0604020202020204" pitchFamily="34" charset="0"/>
                <a:ea typeface="Calibri" panose="020F0502020204030204" pitchFamily="34" charset="0"/>
                <a:cs typeface="Arial" panose="020B0604020202020204" pitchFamily="34" charset="0"/>
              </a:rPr>
              <a:t>EVC </a:t>
            </a:r>
            <a:r>
              <a:rPr lang="es-VE" dirty="0">
                <a:latin typeface="Arial" panose="020B0604020202020204" pitchFamily="34" charset="0"/>
                <a:ea typeface="Calibri" panose="020F0502020204030204" pitchFamily="34" charset="0"/>
                <a:cs typeface="Arial" panose="020B0604020202020204" pitchFamily="34" charset="0"/>
              </a:rPr>
              <a:t>) usaron los códigos de la CIE 9 de los datos de reclamos de pacientes hospitalizados de Medicare.</a:t>
            </a:r>
          </a:p>
          <a:p>
            <a:pPr marL="285750" indent="-285750" algn="just">
              <a:lnSpc>
                <a:spcPct val="107000"/>
              </a:lnSpc>
              <a:spcAft>
                <a:spcPts val="600"/>
              </a:spcAft>
              <a:buFont typeface="Arial" panose="020B0604020202020204" pitchFamily="34" charset="0"/>
              <a:buChar char="•"/>
            </a:pPr>
            <a:endParaRPr lang="es-VE"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es-VE" dirty="0">
                <a:latin typeface="Arial" panose="020B0604020202020204" pitchFamily="34" charset="0"/>
                <a:ea typeface="Calibri" panose="020F0502020204030204" pitchFamily="34" charset="0"/>
                <a:cs typeface="Arial" panose="020B0604020202020204" pitchFamily="34" charset="0"/>
              </a:rPr>
              <a:t>El riesgo de accidente cerebrovascular utilizando el puntaje de riesgo CHADS 2</a:t>
            </a:r>
          </a:p>
          <a:p>
            <a:pPr marL="285750" indent="-285750" algn="just">
              <a:lnSpc>
                <a:spcPct val="107000"/>
              </a:lnSpc>
              <a:spcAft>
                <a:spcPts val="600"/>
              </a:spcAft>
              <a:buFont typeface="Arial" panose="020B0604020202020204" pitchFamily="34" charset="0"/>
              <a:buChar char="•"/>
            </a:pPr>
            <a:endParaRPr lang="es-VE"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es-VE" dirty="0">
                <a:latin typeface="Arial" panose="020B0604020202020204" pitchFamily="34" charset="0"/>
                <a:ea typeface="Calibri" panose="020F0502020204030204" pitchFamily="34" charset="0"/>
                <a:cs typeface="Arial" panose="020B0604020202020204" pitchFamily="34" charset="0"/>
              </a:rPr>
              <a:t>El riesgo de hemorragia del paciente, se calculó el puntaje de riesgo ATRIA.</a:t>
            </a:r>
          </a:p>
          <a:p>
            <a:pPr marL="285750" indent="-285750" algn="just">
              <a:lnSpc>
                <a:spcPct val="107000"/>
              </a:lnSpc>
              <a:spcAft>
                <a:spcPts val="600"/>
              </a:spcAft>
              <a:buFont typeface="Arial" panose="020B0604020202020204" pitchFamily="34" charset="0"/>
              <a:buChar char="•"/>
            </a:pPr>
            <a:endParaRPr lang="es-VE" dirty="0">
              <a:latin typeface="Arial" panose="020B060402020202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es-VE" dirty="0" smtClean="0">
                <a:latin typeface="Arial" panose="020B0604020202020204" pitchFamily="34" charset="0"/>
                <a:cs typeface="Arial" panose="020B0604020202020204" pitchFamily="34" charset="0"/>
              </a:rPr>
              <a:t> </a:t>
            </a:r>
            <a:r>
              <a:rPr lang="es-VE" dirty="0">
                <a:latin typeface="Arial" panose="020B0604020202020204" pitchFamily="34" charset="0"/>
                <a:cs typeface="Arial" panose="020B0604020202020204" pitchFamily="34" charset="0"/>
              </a:rPr>
              <a:t>ATRIA&gt; 3 </a:t>
            </a:r>
            <a:r>
              <a:rPr lang="es-VE" dirty="0" err="1">
                <a:latin typeface="Arial" panose="020B0604020202020204" pitchFamily="34" charset="0"/>
                <a:cs typeface="Arial" panose="020B0604020202020204" pitchFamily="34" charset="0"/>
              </a:rPr>
              <a:t>pts</a:t>
            </a:r>
            <a:r>
              <a:rPr lang="es-VE" dirty="0">
                <a:latin typeface="Arial" panose="020B0604020202020204" pitchFamily="34" charset="0"/>
                <a:cs typeface="Arial" panose="020B0604020202020204" pitchFamily="34" charset="0"/>
              </a:rPr>
              <a:t>, se consideró alto riesgo de sangrado.</a:t>
            </a:r>
            <a:endParaRPr lang="es-VE"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VE"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422269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t>ANÁLISIS ESTADÍSTICO</a:t>
            </a:r>
            <a:endParaRPr lang="es-VE" b="1" dirty="0"/>
          </a:p>
        </p:txBody>
      </p:sp>
      <p:sp>
        <p:nvSpPr>
          <p:cNvPr id="3" name="Rectángulo 2"/>
          <p:cNvSpPr/>
          <p:nvPr/>
        </p:nvSpPr>
        <p:spPr>
          <a:xfrm>
            <a:off x="474260" y="2125266"/>
            <a:ext cx="8041090" cy="2308324"/>
          </a:xfrm>
          <a:prstGeom prst="rect">
            <a:avLst/>
          </a:prstGeom>
        </p:spPr>
        <p:txBody>
          <a:bodyPr wrap="square">
            <a:spAutoFit/>
          </a:bodyPr>
          <a:lstStyle/>
          <a:p>
            <a:pPr algn="just"/>
            <a:r>
              <a:rPr lang="es-VE" dirty="0">
                <a:latin typeface="Arial" panose="020B0604020202020204" pitchFamily="34" charset="0"/>
                <a:ea typeface="Calibri" panose="020F0502020204030204" pitchFamily="34" charset="0"/>
              </a:rPr>
              <a:t>Variables continuas y categóricas se presenta usando medianas con rangos y proporciones </a:t>
            </a:r>
            <a:r>
              <a:rPr lang="es-VE" dirty="0" err="1">
                <a:latin typeface="Arial" panose="020B0604020202020204" pitchFamily="34" charset="0"/>
                <a:ea typeface="Calibri" panose="020F0502020204030204" pitchFamily="34" charset="0"/>
              </a:rPr>
              <a:t>intercuartiles</a:t>
            </a:r>
            <a:r>
              <a:rPr lang="es-VE" dirty="0">
                <a:latin typeface="Arial" panose="020B0604020202020204" pitchFamily="34" charset="0"/>
                <a:ea typeface="Calibri" panose="020F0502020204030204" pitchFamily="34" charset="0"/>
              </a:rPr>
              <a:t>, respectivamente, y se compararon usando las pruebas de </a:t>
            </a:r>
            <a:r>
              <a:rPr lang="es-VE" dirty="0" err="1">
                <a:latin typeface="Arial" panose="020B0604020202020204" pitchFamily="34" charset="0"/>
                <a:ea typeface="Calibri" panose="020F0502020204030204" pitchFamily="34" charset="0"/>
              </a:rPr>
              <a:t>Wilcoxon</a:t>
            </a:r>
            <a:r>
              <a:rPr lang="es-VE" dirty="0">
                <a:latin typeface="Arial" panose="020B0604020202020204" pitchFamily="34" charset="0"/>
                <a:ea typeface="Calibri" panose="020F0502020204030204" pitchFamily="34" charset="0"/>
              </a:rPr>
              <a:t> </a:t>
            </a:r>
            <a:r>
              <a:rPr lang="es-VE" dirty="0" err="1">
                <a:latin typeface="Arial" panose="020B0604020202020204" pitchFamily="34" charset="0"/>
                <a:ea typeface="Calibri" panose="020F0502020204030204" pitchFamily="34" charset="0"/>
              </a:rPr>
              <a:t>rank</a:t>
            </a:r>
            <a:r>
              <a:rPr lang="es-VE" dirty="0">
                <a:latin typeface="Arial" panose="020B0604020202020204" pitchFamily="34" charset="0"/>
                <a:ea typeface="Calibri" panose="020F0502020204030204" pitchFamily="34" charset="0"/>
              </a:rPr>
              <a:t>-sum y </a:t>
            </a:r>
            <a:r>
              <a:rPr lang="es-VE" dirty="0" err="1">
                <a:latin typeface="Arial" panose="020B0604020202020204" pitchFamily="34" charset="0"/>
                <a:ea typeface="Calibri" panose="020F0502020204030204" pitchFamily="34" charset="0"/>
              </a:rPr>
              <a:t>chi-square</a:t>
            </a:r>
            <a:r>
              <a:rPr lang="es-VE" dirty="0">
                <a:latin typeface="Arial" panose="020B0604020202020204" pitchFamily="34" charset="0"/>
                <a:ea typeface="Calibri" panose="020F0502020204030204" pitchFamily="34" charset="0"/>
              </a:rPr>
              <a:t>. Kaplan-</a:t>
            </a:r>
            <a:r>
              <a:rPr lang="es-VE" dirty="0" err="1">
                <a:latin typeface="Arial" panose="020B0604020202020204" pitchFamily="34" charset="0"/>
                <a:ea typeface="Calibri" panose="020F0502020204030204" pitchFamily="34" charset="0"/>
              </a:rPr>
              <a:t>Meier</a:t>
            </a:r>
            <a:r>
              <a:rPr lang="es-VE" dirty="0">
                <a:latin typeface="Arial" panose="020B0604020202020204" pitchFamily="34" charset="0"/>
                <a:ea typeface="Calibri" panose="020F0502020204030204" pitchFamily="34" charset="0"/>
              </a:rPr>
              <a:t> </a:t>
            </a:r>
            <a:r>
              <a:rPr lang="es-VE" dirty="0" smtClean="0">
                <a:latin typeface="Arial" panose="020B0604020202020204" pitchFamily="34" charset="0"/>
                <a:ea typeface="Calibri" panose="020F0502020204030204" pitchFamily="34" charset="0"/>
              </a:rPr>
              <a:t>como estimador </a:t>
            </a:r>
            <a:r>
              <a:rPr lang="es-VE" dirty="0">
                <a:latin typeface="Arial" panose="020B0604020202020204" pitchFamily="34" charset="0"/>
                <a:ea typeface="Calibri" panose="020F0502020204030204" pitchFamily="34" charset="0"/>
              </a:rPr>
              <a:t>de la mortalidad por todas las causas y los resultados MACE</a:t>
            </a:r>
          </a:p>
          <a:p>
            <a:pPr algn="just"/>
            <a:endParaRPr lang="es-VE" dirty="0">
              <a:latin typeface="Arial" panose="020B0604020202020204" pitchFamily="34" charset="0"/>
            </a:endParaRPr>
          </a:p>
          <a:p>
            <a:pPr algn="just"/>
            <a:r>
              <a:rPr lang="es-VE" dirty="0">
                <a:latin typeface="Arial" panose="020B0604020202020204" pitchFamily="34" charset="0"/>
                <a:cs typeface="Arial" panose="020B0604020202020204" pitchFamily="34" charset="0"/>
              </a:rPr>
              <a:t>Se informaron las razones de riesgo (HR) para la terapia triple versus DAPT y los correspondientes intervalos de confianza del 95% (IC).</a:t>
            </a:r>
          </a:p>
          <a:p>
            <a:pPr algn="just"/>
            <a:endParaRPr lang="es-VE" dirty="0"/>
          </a:p>
        </p:txBody>
      </p:sp>
    </p:spTree>
    <p:extLst>
      <p:ext uri="{BB962C8B-B14F-4D97-AF65-F5344CB8AC3E}">
        <p14:creationId xmlns:p14="http://schemas.microsoft.com/office/powerpoint/2010/main" val="103196052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Imagen 3"/>
          <p:cNvPicPr>
            <a:picLocks noChangeAspect="1"/>
          </p:cNvPicPr>
          <p:nvPr/>
        </p:nvPicPr>
        <p:blipFill>
          <a:blip r:embed="rId2"/>
          <a:stretch>
            <a:fillRect/>
          </a:stretch>
        </p:blipFill>
        <p:spPr>
          <a:xfrm>
            <a:off x="1277233" y="0"/>
            <a:ext cx="5787191" cy="6858000"/>
          </a:xfrm>
          <a:prstGeom prst="rect">
            <a:avLst/>
          </a:prstGeom>
        </p:spPr>
      </p:pic>
    </p:spTree>
    <p:extLst>
      <p:ext uri="{BB962C8B-B14F-4D97-AF65-F5344CB8AC3E}">
        <p14:creationId xmlns:p14="http://schemas.microsoft.com/office/powerpoint/2010/main" val="4049114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1491537" y="0"/>
            <a:ext cx="6045853" cy="6857999"/>
          </a:xfrm>
          <a:prstGeom prst="rect">
            <a:avLst/>
          </a:prstGeom>
        </p:spPr>
      </p:pic>
    </p:spTree>
    <p:extLst>
      <p:ext uri="{BB962C8B-B14F-4D97-AF65-F5344CB8AC3E}">
        <p14:creationId xmlns:p14="http://schemas.microsoft.com/office/powerpoint/2010/main" val="290111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0" y="857250"/>
            <a:ext cx="4511842" cy="5143500"/>
          </a:xfrm>
          <a:prstGeom prst="rect">
            <a:avLst/>
          </a:prstGeom>
        </p:spPr>
      </p:pic>
      <p:pic>
        <p:nvPicPr>
          <p:cNvPr id="5" name="Imagen 4"/>
          <p:cNvPicPr>
            <a:picLocks noChangeAspect="1"/>
          </p:cNvPicPr>
          <p:nvPr/>
        </p:nvPicPr>
        <p:blipFill>
          <a:blip r:embed="rId3"/>
          <a:stretch>
            <a:fillRect/>
          </a:stretch>
        </p:blipFill>
        <p:spPr>
          <a:xfrm>
            <a:off x="4391525" y="857250"/>
            <a:ext cx="4860759" cy="5143500"/>
          </a:xfrm>
          <a:prstGeom prst="rect">
            <a:avLst/>
          </a:prstGeom>
        </p:spPr>
      </p:pic>
    </p:spTree>
    <p:extLst>
      <p:ext uri="{BB962C8B-B14F-4D97-AF65-F5344CB8AC3E}">
        <p14:creationId xmlns:p14="http://schemas.microsoft.com/office/powerpoint/2010/main" val="93944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945942" y="857250"/>
            <a:ext cx="6472990" cy="5175321"/>
          </a:xfrm>
          <a:prstGeom prst="rect">
            <a:avLst/>
          </a:prstGeom>
        </p:spPr>
      </p:pic>
    </p:spTree>
    <p:extLst>
      <p:ext uri="{BB962C8B-B14F-4D97-AF65-F5344CB8AC3E}">
        <p14:creationId xmlns:p14="http://schemas.microsoft.com/office/powerpoint/2010/main" val="1249405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1022590" y="926475"/>
            <a:ext cx="6319694" cy="5074276"/>
          </a:xfrm>
          <a:prstGeom prst="rect">
            <a:avLst/>
          </a:prstGeom>
        </p:spPr>
      </p:pic>
    </p:spTree>
    <p:extLst>
      <p:ext uri="{BB962C8B-B14F-4D97-AF65-F5344CB8AC3E}">
        <p14:creationId xmlns:p14="http://schemas.microsoft.com/office/powerpoint/2010/main" val="2201012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contenido 2"/>
          <p:cNvSpPr txBox="1">
            <a:spLocks/>
          </p:cNvSpPr>
          <p:nvPr/>
        </p:nvSpPr>
        <p:spPr bwMode="auto">
          <a:xfrm>
            <a:off x="500063" y="1428750"/>
            <a:ext cx="7643812"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ts val="1000"/>
              </a:spcBef>
              <a:buFont typeface="Arial" panose="020B0604020202020204" pitchFamily="34" charset="0"/>
              <a:buNone/>
            </a:pPr>
            <a:endParaRPr lang="es-VE" altLang="es-ES" sz="2400">
              <a:solidFill>
                <a:schemeClr val="bg1"/>
              </a:solidFill>
              <a:latin typeface="Arial Black" panose="020B0A04020102020204" pitchFamily="34" charset="0"/>
            </a:endParaRPr>
          </a:p>
          <a:p>
            <a:pPr>
              <a:lnSpc>
                <a:spcPct val="90000"/>
              </a:lnSpc>
              <a:spcBef>
                <a:spcPts val="1000"/>
              </a:spcBef>
              <a:buFont typeface="Arial" panose="020B0604020202020204" pitchFamily="34" charset="0"/>
              <a:buNone/>
            </a:pPr>
            <a:r>
              <a:rPr lang="es-VE" altLang="es-ES" sz="2400">
                <a:latin typeface="Arial Black" panose="020B0A04020102020204" pitchFamily="34" charset="0"/>
              </a:rPr>
              <a:t>FA arritmia mas frecuente.</a:t>
            </a:r>
          </a:p>
          <a:p>
            <a:pPr>
              <a:lnSpc>
                <a:spcPct val="90000"/>
              </a:lnSpc>
              <a:spcBef>
                <a:spcPts val="1000"/>
              </a:spcBef>
              <a:buFont typeface="Arial" panose="020B0604020202020204" pitchFamily="34" charset="0"/>
              <a:buNone/>
            </a:pPr>
            <a:endParaRPr lang="es-VE" altLang="es-ES" sz="2400">
              <a:latin typeface="Arial Black" panose="020B0A04020102020204" pitchFamily="34" charset="0"/>
            </a:endParaRPr>
          </a:p>
          <a:p>
            <a:pPr>
              <a:lnSpc>
                <a:spcPct val="90000"/>
              </a:lnSpc>
              <a:spcBef>
                <a:spcPts val="1000"/>
              </a:spcBef>
              <a:buFont typeface="Arial" panose="020B0604020202020204" pitchFamily="34" charset="0"/>
              <a:buNone/>
            </a:pPr>
            <a:r>
              <a:rPr lang="es-VE" altLang="es-ES" sz="2400">
                <a:latin typeface="Arial Black" panose="020B0A04020102020204" pitchFamily="34" charset="0"/>
              </a:rPr>
              <a:t>Aumenta riesgo de ictus.</a:t>
            </a:r>
          </a:p>
          <a:p>
            <a:pPr>
              <a:lnSpc>
                <a:spcPct val="90000"/>
              </a:lnSpc>
              <a:spcBef>
                <a:spcPts val="1000"/>
              </a:spcBef>
              <a:buFont typeface="Arial" panose="020B0604020202020204" pitchFamily="34" charset="0"/>
              <a:buNone/>
            </a:pPr>
            <a:endParaRPr lang="es-VE" altLang="es-ES" sz="2400">
              <a:latin typeface="Arial Black" panose="020B0A04020102020204" pitchFamily="34" charset="0"/>
            </a:endParaRPr>
          </a:p>
          <a:p>
            <a:pPr>
              <a:lnSpc>
                <a:spcPct val="90000"/>
              </a:lnSpc>
              <a:spcBef>
                <a:spcPts val="1000"/>
              </a:spcBef>
              <a:buFont typeface="Arial" panose="020B0604020202020204" pitchFamily="34" charset="0"/>
              <a:buNone/>
            </a:pPr>
            <a:r>
              <a:rPr lang="es-VE" altLang="es-ES" sz="2400">
                <a:latin typeface="Arial Black" panose="020B0A04020102020204" pitchFamily="34" charset="0"/>
              </a:rPr>
              <a:t>Tratamiento disminuye la morbimortalidad.</a:t>
            </a:r>
          </a:p>
          <a:p>
            <a:pPr>
              <a:lnSpc>
                <a:spcPct val="90000"/>
              </a:lnSpc>
              <a:spcBef>
                <a:spcPts val="1000"/>
              </a:spcBef>
              <a:buFont typeface="Arial" panose="020B0604020202020204" pitchFamily="34" charset="0"/>
              <a:buNone/>
            </a:pPr>
            <a:endParaRPr lang="es-VE" altLang="es-ES" sz="2400">
              <a:latin typeface="Arial Black" panose="020B0A04020102020204" pitchFamily="34" charset="0"/>
            </a:endParaRPr>
          </a:p>
          <a:p>
            <a:pPr>
              <a:lnSpc>
                <a:spcPct val="90000"/>
              </a:lnSpc>
              <a:spcBef>
                <a:spcPts val="1000"/>
              </a:spcBef>
              <a:buFont typeface="Arial" panose="020B0604020202020204" pitchFamily="34" charset="0"/>
              <a:buNone/>
            </a:pPr>
            <a:r>
              <a:rPr lang="es-VE" altLang="es-ES" sz="2400">
                <a:latin typeface="Arial Black" panose="020B0A04020102020204" pitchFamily="34" charset="0"/>
              </a:rPr>
              <a:t>Mayor tasa de sangrado.</a:t>
            </a:r>
          </a:p>
        </p:txBody>
      </p:sp>
      <p:pic>
        <p:nvPicPr>
          <p:cNvPr id="5123" name="Picture 12" descr="Resultado de imagen para logo ascardi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800" y="0"/>
            <a:ext cx="8223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877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1073713" y="857250"/>
            <a:ext cx="6620087" cy="5143500"/>
          </a:xfrm>
          <a:prstGeom prst="rect">
            <a:avLst/>
          </a:prstGeom>
        </p:spPr>
      </p:pic>
    </p:spTree>
    <p:extLst>
      <p:ext uri="{BB962C8B-B14F-4D97-AF65-F5344CB8AC3E}">
        <p14:creationId xmlns:p14="http://schemas.microsoft.com/office/powerpoint/2010/main" val="3413793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rotWithShape="1">
          <a:blip r:embed="rId3"/>
          <a:srcRect t="3011"/>
          <a:stretch/>
        </p:blipFill>
        <p:spPr>
          <a:xfrm>
            <a:off x="0" y="0"/>
            <a:ext cx="9144000" cy="6844699"/>
          </a:xfrm>
          <a:prstGeom prst="rect">
            <a:avLst/>
          </a:prstGeom>
        </p:spPr>
      </p:pic>
    </p:spTree>
    <p:extLst>
      <p:ext uri="{BB962C8B-B14F-4D97-AF65-F5344CB8AC3E}">
        <p14:creationId xmlns:p14="http://schemas.microsoft.com/office/powerpoint/2010/main" val="3997636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74669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0" y="0"/>
            <a:ext cx="9144000" cy="6731876"/>
          </a:xfrm>
          <a:prstGeom prst="rect">
            <a:avLst/>
          </a:prstGeom>
        </p:spPr>
      </p:pic>
    </p:spTree>
    <p:extLst>
      <p:ext uri="{BB962C8B-B14F-4D97-AF65-F5344CB8AC3E}">
        <p14:creationId xmlns:p14="http://schemas.microsoft.com/office/powerpoint/2010/main" val="3150655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0" y="-1"/>
            <a:ext cx="9144000" cy="6700345"/>
          </a:xfrm>
          <a:prstGeom prst="rect">
            <a:avLst/>
          </a:prstGeom>
        </p:spPr>
      </p:pic>
    </p:spTree>
    <p:extLst>
      <p:ext uri="{BB962C8B-B14F-4D97-AF65-F5344CB8AC3E}">
        <p14:creationId xmlns:p14="http://schemas.microsoft.com/office/powerpoint/2010/main" val="2284653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1" y="0"/>
            <a:ext cx="9091599" cy="6858000"/>
          </a:xfrm>
          <a:prstGeom prst="rect">
            <a:avLst/>
          </a:prstGeom>
        </p:spPr>
      </p:pic>
    </p:spTree>
    <p:extLst>
      <p:ext uri="{BB962C8B-B14F-4D97-AF65-F5344CB8AC3E}">
        <p14:creationId xmlns:p14="http://schemas.microsoft.com/office/powerpoint/2010/main" val="633680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Discusión </a:t>
            </a:r>
            <a:endParaRPr lang="es-ES" dirty="0"/>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2826345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a:xfrm>
            <a:off x="628650" y="1349375"/>
            <a:ext cx="7886700" cy="4351338"/>
          </a:xfrm>
        </p:spPr>
        <p:txBody>
          <a:bodyPr>
            <a:normAutofit/>
          </a:bodyPr>
          <a:lstStyle/>
          <a:p>
            <a:pPr algn="just"/>
            <a:r>
              <a:rPr lang="es-ES" dirty="0" smtClean="0"/>
              <a:t>No existe razón para el uso de la triple terapia </a:t>
            </a:r>
            <a:r>
              <a:rPr lang="es-ES" dirty="0" err="1" smtClean="0"/>
              <a:t>antiplaquetaria</a:t>
            </a:r>
            <a:r>
              <a:rPr lang="es-ES" dirty="0" smtClean="0"/>
              <a:t> de forma rutinaria para los pacientes que hayan sufrido un IM y que fueran llevas a ICP y presentaran FA.</a:t>
            </a:r>
            <a:endParaRPr lang="es-ES" dirty="0"/>
          </a:p>
        </p:txBody>
      </p:sp>
    </p:spTree>
    <p:extLst>
      <p:ext uri="{BB962C8B-B14F-4D97-AF65-F5344CB8AC3E}">
        <p14:creationId xmlns:p14="http://schemas.microsoft.com/office/powerpoint/2010/main" val="222557756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clrChange>
              <a:clrFrom>
                <a:srgbClr val="FFFFFF"/>
              </a:clrFrom>
              <a:clrTo>
                <a:srgbClr val="FFFFFF">
                  <a:alpha val="0"/>
                </a:srgbClr>
              </a:clrTo>
            </a:clrChange>
          </a:blip>
          <a:stretch>
            <a:fillRect/>
          </a:stretch>
        </p:blipFill>
        <p:spPr>
          <a:xfrm>
            <a:off x="11165234" y="2207583"/>
            <a:ext cx="496576" cy="528962"/>
          </a:xfrm>
          <a:prstGeom prst="rect">
            <a:avLst/>
          </a:prstGeom>
        </p:spPr>
      </p:pic>
      <p:pic>
        <p:nvPicPr>
          <p:cNvPr id="13" name="Imagen 12"/>
          <p:cNvPicPr>
            <a:picLocks noChangeAspect="1"/>
          </p:cNvPicPr>
          <p:nvPr/>
        </p:nvPicPr>
        <p:blipFill>
          <a:blip r:embed="rId2">
            <a:clrChange>
              <a:clrFrom>
                <a:srgbClr val="FFFFFF"/>
              </a:clrFrom>
              <a:clrTo>
                <a:srgbClr val="FFFFFF">
                  <a:alpha val="0"/>
                </a:srgbClr>
              </a:clrTo>
            </a:clrChange>
          </a:blip>
          <a:stretch>
            <a:fillRect/>
          </a:stretch>
        </p:blipFill>
        <p:spPr>
          <a:xfrm>
            <a:off x="11165235" y="4335584"/>
            <a:ext cx="496576" cy="528962"/>
          </a:xfrm>
          <a:prstGeom prst="rect">
            <a:avLst/>
          </a:prstGeom>
        </p:spPr>
      </p:pic>
      <p:grpSp>
        <p:nvGrpSpPr>
          <p:cNvPr id="17" name="Grupo 16"/>
          <p:cNvGrpSpPr/>
          <p:nvPr/>
        </p:nvGrpSpPr>
        <p:grpSpPr>
          <a:xfrm>
            <a:off x="676141" y="1230527"/>
            <a:ext cx="8065395" cy="4732986"/>
            <a:chOff x="901521" y="497702"/>
            <a:chExt cx="10753860" cy="6310648"/>
          </a:xfrm>
        </p:grpSpPr>
        <p:pic>
          <p:nvPicPr>
            <p:cNvPr id="15" name="Imagen 14"/>
            <p:cNvPicPr>
              <a:picLocks noChangeAspect="1"/>
            </p:cNvPicPr>
            <p:nvPr/>
          </p:nvPicPr>
          <p:blipFill rotWithShape="1">
            <a:blip r:embed="rId3"/>
            <a:srcRect l="5916" t="20267" r="5881" b="11155"/>
            <a:stretch/>
          </p:blipFill>
          <p:spPr>
            <a:xfrm>
              <a:off x="901521" y="497702"/>
              <a:ext cx="10753860" cy="4700789"/>
            </a:xfrm>
            <a:prstGeom prst="rect">
              <a:avLst/>
            </a:prstGeom>
          </p:spPr>
        </p:pic>
        <p:pic>
          <p:nvPicPr>
            <p:cNvPr id="16" name="Imagen 15"/>
            <p:cNvPicPr>
              <a:picLocks noChangeAspect="1"/>
            </p:cNvPicPr>
            <p:nvPr/>
          </p:nvPicPr>
          <p:blipFill rotWithShape="1">
            <a:blip r:embed="rId4"/>
            <a:srcRect l="6445" t="19140" r="6408" b="57375"/>
            <a:stretch/>
          </p:blipFill>
          <p:spPr>
            <a:xfrm>
              <a:off x="965915" y="5198491"/>
              <a:ext cx="10625072" cy="1609859"/>
            </a:xfrm>
            <a:prstGeom prst="rect">
              <a:avLst/>
            </a:prstGeom>
          </p:spPr>
        </p:pic>
      </p:gr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6334968" y="2071693"/>
            <a:ext cx="496576" cy="528962"/>
          </a:xfrm>
          <a:prstGeom prst="rect">
            <a:avLst/>
          </a:prstGeom>
        </p:spPr>
      </p:pic>
      <p:pic>
        <p:nvPicPr>
          <p:cNvPr id="6" name="Imagen 5"/>
          <p:cNvPicPr>
            <a:picLocks noChangeAspect="1"/>
          </p:cNvPicPr>
          <p:nvPr/>
        </p:nvPicPr>
        <p:blipFill>
          <a:blip r:embed="rId2">
            <a:clrChange>
              <a:clrFrom>
                <a:srgbClr val="FFFFFF"/>
              </a:clrFrom>
              <a:clrTo>
                <a:srgbClr val="FFFFFF">
                  <a:alpha val="0"/>
                </a:srgbClr>
              </a:clrTo>
            </a:clrChange>
          </a:blip>
          <a:stretch>
            <a:fillRect/>
          </a:stretch>
        </p:blipFill>
        <p:spPr>
          <a:xfrm>
            <a:off x="6325670" y="2472064"/>
            <a:ext cx="496576" cy="528962"/>
          </a:xfrm>
          <a:prstGeom prst="rect">
            <a:avLst/>
          </a:prstGeom>
        </p:spPr>
      </p:pic>
      <p:pic>
        <p:nvPicPr>
          <p:cNvPr id="8" name="Imagen 7"/>
          <p:cNvPicPr>
            <a:picLocks noChangeAspect="1"/>
          </p:cNvPicPr>
          <p:nvPr/>
        </p:nvPicPr>
        <p:blipFill>
          <a:blip r:embed="rId2">
            <a:clrChange>
              <a:clrFrom>
                <a:srgbClr val="FFFFFF"/>
              </a:clrFrom>
              <a:clrTo>
                <a:srgbClr val="FFFFFF">
                  <a:alpha val="0"/>
                </a:srgbClr>
              </a:clrTo>
            </a:clrChange>
          </a:blip>
          <a:stretch>
            <a:fillRect/>
          </a:stretch>
        </p:blipFill>
        <p:spPr>
          <a:xfrm>
            <a:off x="6307073" y="2978403"/>
            <a:ext cx="496576" cy="528962"/>
          </a:xfrm>
          <a:prstGeom prst="rect">
            <a:avLst/>
          </a:prstGeom>
        </p:spPr>
      </p:pic>
      <p:pic>
        <p:nvPicPr>
          <p:cNvPr id="9" name="Imagen 8"/>
          <p:cNvPicPr>
            <a:picLocks noChangeAspect="1"/>
          </p:cNvPicPr>
          <p:nvPr/>
        </p:nvPicPr>
        <p:blipFill>
          <a:blip r:embed="rId2">
            <a:clrChange>
              <a:clrFrom>
                <a:srgbClr val="FFFFFF"/>
              </a:clrFrom>
              <a:clrTo>
                <a:srgbClr val="FFFFFF">
                  <a:alpha val="0"/>
                </a:srgbClr>
              </a:clrTo>
            </a:clrChange>
          </a:blip>
          <a:stretch>
            <a:fillRect/>
          </a:stretch>
        </p:blipFill>
        <p:spPr>
          <a:xfrm>
            <a:off x="6316371" y="2736544"/>
            <a:ext cx="496576" cy="528962"/>
          </a:xfrm>
          <a:prstGeom prst="rect">
            <a:avLst/>
          </a:prstGeom>
        </p:spPr>
      </p:pic>
      <p:pic>
        <p:nvPicPr>
          <p:cNvPr id="10" name="Imagen 9"/>
          <p:cNvPicPr>
            <a:picLocks noChangeAspect="1"/>
          </p:cNvPicPr>
          <p:nvPr/>
        </p:nvPicPr>
        <p:blipFill>
          <a:blip r:embed="rId2">
            <a:clrChange>
              <a:clrFrom>
                <a:srgbClr val="FFFFFF"/>
              </a:clrFrom>
              <a:clrTo>
                <a:srgbClr val="FFFFFF">
                  <a:alpha val="0"/>
                </a:srgbClr>
              </a:clrTo>
            </a:clrChange>
          </a:blip>
          <a:stretch>
            <a:fillRect/>
          </a:stretch>
        </p:blipFill>
        <p:spPr>
          <a:xfrm>
            <a:off x="6316371" y="3227950"/>
            <a:ext cx="496576" cy="528962"/>
          </a:xfrm>
          <a:prstGeom prst="rect">
            <a:avLst/>
          </a:prstGeom>
        </p:spPr>
      </p:pic>
      <p:pic>
        <p:nvPicPr>
          <p:cNvPr id="11" name="Imagen 10"/>
          <p:cNvPicPr>
            <a:picLocks noChangeAspect="1"/>
          </p:cNvPicPr>
          <p:nvPr/>
        </p:nvPicPr>
        <p:blipFill>
          <a:blip r:embed="rId2">
            <a:clrChange>
              <a:clrFrom>
                <a:srgbClr val="FFFFFF"/>
              </a:clrFrom>
              <a:clrTo>
                <a:srgbClr val="FFFFFF">
                  <a:alpha val="0"/>
                </a:srgbClr>
              </a:clrTo>
            </a:clrChange>
          </a:blip>
          <a:stretch>
            <a:fillRect/>
          </a:stretch>
        </p:blipFill>
        <p:spPr>
          <a:xfrm>
            <a:off x="6296766" y="4614790"/>
            <a:ext cx="496576" cy="528962"/>
          </a:xfrm>
          <a:prstGeom prst="rect">
            <a:avLst/>
          </a:prstGeom>
        </p:spPr>
      </p:pic>
      <p:pic>
        <p:nvPicPr>
          <p:cNvPr id="12" name="Imagen 11"/>
          <p:cNvPicPr>
            <a:picLocks noChangeAspect="1"/>
          </p:cNvPicPr>
          <p:nvPr/>
        </p:nvPicPr>
        <p:blipFill>
          <a:blip r:embed="rId2">
            <a:clrChange>
              <a:clrFrom>
                <a:srgbClr val="FFFFFF"/>
              </a:clrFrom>
              <a:clrTo>
                <a:srgbClr val="FFFFFF">
                  <a:alpha val="0"/>
                </a:srgbClr>
              </a:clrTo>
            </a:clrChange>
          </a:blip>
          <a:stretch>
            <a:fillRect/>
          </a:stretch>
        </p:blipFill>
        <p:spPr>
          <a:xfrm>
            <a:off x="6356176" y="3661724"/>
            <a:ext cx="496576" cy="528962"/>
          </a:xfrm>
          <a:prstGeom prst="rect">
            <a:avLst/>
          </a:prstGeom>
        </p:spPr>
      </p:pic>
      <p:pic>
        <p:nvPicPr>
          <p:cNvPr id="14" name="Imagen 13"/>
          <p:cNvPicPr>
            <a:picLocks noChangeAspect="1"/>
          </p:cNvPicPr>
          <p:nvPr/>
        </p:nvPicPr>
        <p:blipFill>
          <a:blip r:embed="rId2">
            <a:clrChange>
              <a:clrFrom>
                <a:srgbClr val="FFFFFF"/>
              </a:clrFrom>
              <a:clrTo>
                <a:srgbClr val="FFFFFF">
                  <a:alpha val="0"/>
                </a:srgbClr>
              </a:clrTo>
            </a:clrChange>
          </a:blip>
          <a:stretch>
            <a:fillRect/>
          </a:stretch>
        </p:blipFill>
        <p:spPr>
          <a:xfrm>
            <a:off x="6344265" y="1542731"/>
            <a:ext cx="496576" cy="528962"/>
          </a:xfrm>
          <a:prstGeom prst="rect">
            <a:avLst/>
          </a:prstGeom>
        </p:spPr>
      </p:pic>
      <p:pic>
        <p:nvPicPr>
          <p:cNvPr id="18" name="Imagen 17"/>
          <p:cNvPicPr>
            <a:picLocks noChangeAspect="1"/>
          </p:cNvPicPr>
          <p:nvPr/>
        </p:nvPicPr>
        <p:blipFill>
          <a:blip r:embed="rId2">
            <a:clrChange>
              <a:clrFrom>
                <a:srgbClr val="FFFFFF"/>
              </a:clrFrom>
              <a:clrTo>
                <a:srgbClr val="FFFFFF">
                  <a:alpha val="0"/>
                </a:srgbClr>
              </a:clrTo>
            </a:clrChange>
          </a:blip>
          <a:stretch>
            <a:fillRect/>
          </a:stretch>
        </p:blipFill>
        <p:spPr>
          <a:xfrm>
            <a:off x="6316370" y="5057070"/>
            <a:ext cx="496576" cy="528962"/>
          </a:xfrm>
          <a:prstGeom prst="rect">
            <a:avLst/>
          </a:prstGeom>
        </p:spPr>
      </p:pic>
      <p:pic>
        <p:nvPicPr>
          <p:cNvPr id="19" name="Imagen 18"/>
          <p:cNvPicPr>
            <a:picLocks noChangeAspect="1"/>
          </p:cNvPicPr>
          <p:nvPr/>
        </p:nvPicPr>
        <p:blipFill>
          <a:blip r:embed="rId2">
            <a:clrChange>
              <a:clrFrom>
                <a:srgbClr val="FFFFFF"/>
              </a:clrFrom>
              <a:clrTo>
                <a:srgbClr val="FFFFFF">
                  <a:alpha val="0"/>
                </a:srgbClr>
              </a:clrTo>
            </a:clrChange>
          </a:blip>
          <a:stretch>
            <a:fillRect/>
          </a:stretch>
        </p:blipFill>
        <p:spPr>
          <a:xfrm>
            <a:off x="6911918" y="5321551"/>
            <a:ext cx="496576" cy="528962"/>
          </a:xfrm>
          <a:prstGeom prst="rect">
            <a:avLst/>
          </a:prstGeom>
        </p:spPr>
      </p:pic>
      <p:sp>
        <p:nvSpPr>
          <p:cNvPr id="20" name="Título 1"/>
          <p:cNvSpPr txBox="1">
            <a:spLocks/>
          </p:cNvSpPr>
          <p:nvPr/>
        </p:nvSpPr>
        <p:spPr>
          <a:xfrm>
            <a:off x="676141" y="-83719"/>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mtClean="0"/>
              <a:t>LISTA DE COTEJO</a:t>
            </a:r>
            <a:endParaRPr lang="es-ES" dirty="0"/>
          </a:p>
        </p:txBody>
      </p:sp>
    </p:spTree>
    <p:extLst>
      <p:ext uri="{BB962C8B-B14F-4D97-AF65-F5344CB8AC3E}">
        <p14:creationId xmlns:p14="http://schemas.microsoft.com/office/powerpoint/2010/main" val="2932396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79551" y="1523732"/>
            <a:ext cx="8017099" cy="4027868"/>
            <a:chOff x="759855" y="321971"/>
            <a:chExt cx="10689465" cy="5370491"/>
          </a:xfrm>
        </p:grpSpPr>
        <p:pic>
          <p:nvPicPr>
            <p:cNvPr id="4" name="Imagen 3"/>
            <p:cNvPicPr>
              <a:picLocks noChangeAspect="1"/>
            </p:cNvPicPr>
            <p:nvPr/>
          </p:nvPicPr>
          <p:blipFill rotWithShape="1">
            <a:blip r:embed="rId2"/>
            <a:srcRect l="6445" t="44129" r="6408" b="28629"/>
            <a:stretch/>
          </p:blipFill>
          <p:spPr>
            <a:xfrm>
              <a:off x="785611" y="321971"/>
              <a:ext cx="10625072" cy="1867437"/>
            </a:xfrm>
            <a:prstGeom prst="rect">
              <a:avLst/>
            </a:prstGeom>
          </p:spPr>
        </p:pic>
        <p:pic>
          <p:nvPicPr>
            <p:cNvPr id="5" name="Imagen 4"/>
            <p:cNvPicPr>
              <a:picLocks noChangeAspect="1"/>
            </p:cNvPicPr>
            <p:nvPr/>
          </p:nvPicPr>
          <p:blipFill rotWithShape="1">
            <a:blip r:embed="rId3"/>
            <a:srcRect l="6337" t="24777" r="5987" b="24119"/>
            <a:stretch/>
          </p:blipFill>
          <p:spPr>
            <a:xfrm>
              <a:off x="759855" y="2189408"/>
              <a:ext cx="10689465" cy="3503054"/>
            </a:xfrm>
            <a:prstGeom prst="rect">
              <a:avLst/>
            </a:prstGeom>
          </p:spPr>
        </p:pic>
      </p:grpSp>
      <p:pic>
        <p:nvPicPr>
          <p:cNvPr id="7" name="Imagen 6"/>
          <p:cNvPicPr>
            <a:picLocks noChangeAspect="1"/>
          </p:cNvPicPr>
          <p:nvPr/>
        </p:nvPicPr>
        <p:blipFill>
          <a:blip r:embed="rId4">
            <a:clrChange>
              <a:clrFrom>
                <a:srgbClr val="FFFFFF"/>
              </a:clrFrom>
              <a:clrTo>
                <a:srgbClr val="FFFFFF">
                  <a:alpha val="0"/>
                </a:srgbClr>
              </a:clrTo>
            </a:clrChange>
          </a:blip>
          <a:stretch>
            <a:fillRect/>
          </a:stretch>
        </p:blipFill>
        <p:spPr>
          <a:xfrm>
            <a:off x="6230091" y="4852915"/>
            <a:ext cx="496576" cy="528962"/>
          </a:xfrm>
          <a:prstGeom prst="rect">
            <a:avLst/>
          </a:prstGeom>
        </p:spPr>
      </p:pic>
      <p:pic>
        <p:nvPicPr>
          <p:cNvPr id="8" name="Imagen 7"/>
          <p:cNvPicPr>
            <a:picLocks noChangeAspect="1"/>
          </p:cNvPicPr>
          <p:nvPr/>
        </p:nvPicPr>
        <p:blipFill rotWithShape="1">
          <a:blip r:embed="rId5"/>
          <a:srcRect l="67583" t="25791" r="7834" b="70133"/>
          <a:stretch/>
        </p:blipFill>
        <p:spPr>
          <a:xfrm>
            <a:off x="6230091" y="1561832"/>
            <a:ext cx="2247901" cy="209551"/>
          </a:xfrm>
          <a:prstGeom prst="rect">
            <a:avLst/>
          </a:prstGeom>
        </p:spPr>
      </p:pic>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6230091" y="3133150"/>
            <a:ext cx="496576" cy="528962"/>
          </a:xfrm>
          <a:prstGeom prst="rect">
            <a:avLst/>
          </a:prstGeom>
        </p:spPr>
      </p:pic>
      <p:pic>
        <p:nvPicPr>
          <p:cNvPr id="10" name="Imagen 9"/>
          <p:cNvPicPr>
            <a:picLocks noChangeAspect="1"/>
          </p:cNvPicPr>
          <p:nvPr/>
        </p:nvPicPr>
        <p:blipFill>
          <a:blip r:embed="rId4">
            <a:clrChange>
              <a:clrFrom>
                <a:srgbClr val="FFFFFF"/>
              </a:clrFrom>
              <a:clrTo>
                <a:srgbClr val="FFFFFF">
                  <a:alpha val="0"/>
                </a:srgbClr>
              </a:clrTo>
            </a:clrChange>
          </a:blip>
          <a:stretch>
            <a:fillRect/>
          </a:stretch>
        </p:blipFill>
        <p:spPr>
          <a:xfrm>
            <a:off x="6857465" y="3591006"/>
            <a:ext cx="496576" cy="528962"/>
          </a:xfrm>
          <a:prstGeom prst="rect">
            <a:avLst/>
          </a:prstGeom>
        </p:spPr>
      </p:pic>
      <p:pic>
        <p:nvPicPr>
          <p:cNvPr id="11" name="Imagen 10"/>
          <p:cNvPicPr>
            <a:picLocks noChangeAspect="1"/>
          </p:cNvPicPr>
          <p:nvPr/>
        </p:nvPicPr>
        <p:blipFill>
          <a:blip r:embed="rId4">
            <a:clrChange>
              <a:clrFrom>
                <a:srgbClr val="FFFFFF"/>
              </a:clrFrom>
              <a:clrTo>
                <a:srgbClr val="FFFFFF">
                  <a:alpha val="0"/>
                </a:srgbClr>
              </a:clrTo>
            </a:clrChange>
          </a:blip>
          <a:stretch>
            <a:fillRect/>
          </a:stretch>
        </p:blipFill>
        <p:spPr>
          <a:xfrm>
            <a:off x="6230090" y="3812755"/>
            <a:ext cx="496576" cy="528962"/>
          </a:xfrm>
          <a:prstGeom prst="rect">
            <a:avLst/>
          </a:prstGeom>
        </p:spPr>
      </p:pic>
      <p:pic>
        <p:nvPicPr>
          <p:cNvPr id="12" name="Imagen 11"/>
          <p:cNvPicPr>
            <a:picLocks noChangeAspect="1"/>
          </p:cNvPicPr>
          <p:nvPr/>
        </p:nvPicPr>
        <p:blipFill>
          <a:blip r:embed="rId4">
            <a:clrChange>
              <a:clrFrom>
                <a:srgbClr val="FFFFFF"/>
              </a:clrFrom>
              <a:clrTo>
                <a:srgbClr val="FFFFFF">
                  <a:alpha val="0"/>
                </a:srgbClr>
              </a:clrTo>
            </a:clrChange>
          </a:blip>
          <a:stretch>
            <a:fillRect/>
          </a:stretch>
        </p:blipFill>
        <p:spPr>
          <a:xfrm>
            <a:off x="7860138" y="4047991"/>
            <a:ext cx="496576" cy="528962"/>
          </a:xfrm>
          <a:prstGeom prst="rect">
            <a:avLst/>
          </a:prstGeom>
        </p:spPr>
      </p:pic>
    </p:spTree>
    <p:extLst>
      <p:ext uri="{BB962C8B-B14F-4D97-AF65-F5344CB8AC3E}">
        <p14:creationId xmlns:p14="http://schemas.microsoft.com/office/powerpoint/2010/main" val="29758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Resultado de imagen para logo ascardi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800" y="0"/>
            <a:ext cx="8223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5462588" y="3244850"/>
            <a:ext cx="184150" cy="368300"/>
          </a:xfrm>
          <a:prstGeom prst="rect">
            <a:avLst/>
          </a:prstGeom>
        </p:spPr>
        <p:txBody>
          <a:bodyPr wrap="none">
            <a:spAutoFit/>
          </a:bodyPr>
          <a:lstStyle/>
          <a:p>
            <a:pPr algn="r" fontAlgn="auto">
              <a:spcAft>
                <a:spcPts val="0"/>
              </a:spcAft>
              <a:defRPr/>
            </a:pPr>
            <a:endParaRPr lang="es-VE" cap="all" spc="-60" dirty="0">
              <a:solidFill>
                <a:schemeClr val="tx2"/>
              </a:solidFill>
              <a:latin typeface="+mn-lt"/>
              <a:cs typeface="+mn-cs"/>
            </a:endParaRPr>
          </a:p>
        </p:txBody>
      </p:sp>
      <p:pic>
        <p:nvPicPr>
          <p:cNvPr id="6148" name="Picture 2" descr="Resultado de imagen para balan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928688"/>
            <a:ext cx="8572500"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642938" y="2484438"/>
            <a:ext cx="3214687" cy="1016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s-VE" sz="2000" b="1" dirty="0"/>
              <a:t>Riesgo tromboembolico:</a:t>
            </a:r>
          </a:p>
          <a:p>
            <a:pPr algn="ctr" fontAlgn="auto">
              <a:spcBef>
                <a:spcPts val="0"/>
              </a:spcBef>
              <a:spcAft>
                <a:spcPts val="0"/>
              </a:spcAft>
              <a:defRPr/>
            </a:pPr>
            <a:endParaRPr lang="es-VE" sz="2000" dirty="0"/>
          </a:p>
          <a:p>
            <a:pPr algn="ctr" fontAlgn="auto">
              <a:spcBef>
                <a:spcPts val="0"/>
              </a:spcBef>
              <a:spcAft>
                <a:spcPts val="0"/>
              </a:spcAft>
              <a:defRPr/>
            </a:pPr>
            <a:r>
              <a:rPr lang="es-VE" sz="2000" dirty="0"/>
              <a:t>CHADS2. CHA2DS2Vac.</a:t>
            </a:r>
            <a:endParaRPr lang="es-VE" sz="2000" dirty="0"/>
          </a:p>
        </p:txBody>
      </p:sp>
      <p:sp>
        <p:nvSpPr>
          <p:cNvPr id="8" name="7 CuadroTexto"/>
          <p:cNvSpPr txBox="1"/>
          <p:nvPr/>
        </p:nvSpPr>
        <p:spPr>
          <a:xfrm>
            <a:off x="5429250" y="2500313"/>
            <a:ext cx="3214688" cy="1016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s-VE" sz="2000" b="1" dirty="0"/>
              <a:t>Riesgo hemorrágico.</a:t>
            </a:r>
          </a:p>
          <a:p>
            <a:pPr algn="ctr" fontAlgn="auto">
              <a:spcBef>
                <a:spcPts val="0"/>
              </a:spcBef>
              <a:spcAft>
                <a:spcPts val="0"/>
              </a:spcAft>
              <a:defRPr/>
            </a:pPr>
            <a:endParaRPr lang="es-VE" sz="2000" dirty="0"/>
          </a:p>
          <a:p>
            <a:pPr algn="ctr" fontAlgn="auto">
              <a:spcBef>
                <a:spcPts val="0"/>
              </a:spcBef>
              <a:spcAft>
                <a:spcPts val="0"/>
              </a:spcAft>
              <a:defRPr/>
            </a:pPr>
            <a:r>
              <a:rPr lang="es-VE" sz="2000" dirty="0"/>
              <a:t>HASBLED. ATRIA..</a:t>
            </a:r>
            <a:endParaRPr lang="es-VE" sz="2000" dirty="0"/>
          </a:p>
        </p:txBody>
      </p:sp>
      <p:sp>
        <p:nvSpPr>
          <p:cNvPr id="12" name="11 Rectángulo"/>
          <p:cNvSpPr/>
          <p:nvPr/>
        </p:nvSpPr>
        <p:spPr>
          <a:xfrm>
            <a:off x="714375" y="5857875"/>
            <a:ext cx="7858125" cy="646113"/>
          </a:xfrm>
          <a:prstGeom prst="rect">
            <a:avLst/>
          </a:prstGeom>
        </p:spPr>
        <p:txBody>
          <a:bodyPr>
            <a:spAutoFit/>
          </a:bodyPr>
          <a:lstStyle/>
          <a:p>
            <a:pPr algn="ctr" fontAlgn="auto">
              <a:spcBef>
                <a:spcPts val="0"/>
              </a:spcBef>
              <a:spcAft>
                <a:spcPts val="0"/>
              </a:spcAft>
              <a:defRPr/>
            </a:pPr>
            <a:r>
              <a:rPr lang="en-US" b="1" dirty="0">
                <a:latin typeface="+mj-lt"/>
                <a:cs typeface="+mn-cs"/>
              </a:rPr>
              <a:t>La decision de </a:t>
            </a:r>
            <a:r>
              <a:rPr lang="en-US" b="1" dirty="0" err="1">
                <a:latin typeface="+mj-lt"/>
                <a:cs typeface="+mn-cs"/>
              </a:rPr>
              <a:t>iniciar</a:t>
            </a:r>
            <a:r>
              <a:rPr lang="en-US" b="1" dirty="0">
                <a:latin typeface="+mj-lt"/>
                <a:cs typeface="+mn-cs"/>
              </a:rPr>
              <a:t> </a:t>
            </a:r>
            <a:r>
              <a:rPr lang="en-US" b="1" dirty="0" err="1">
                <a:latin typeface="+mj-lt"/>
                <a:cs typeface="+mn-cs"/>
              </a:rPr>
              <a:t>tratamiento</a:t>
            </a:r>
            <a:r>
              <a:rPr lang="en-US" b="1" dirty="0">
                <a:latin typeface="+mj-lt"/>
                <a:cs typeface="+mn-cs"/>
              </a:rPr>
              <a:t> ACO </a:t>
            </a:r>
            <a:r>
              <a:rPr lang="en-US" b="1" dirty="0" err="1">
                <a:latin typeface="+mj-lt"/>
                <a:cs typeface="+mn-cs"/>
              </a:rPr>
              <a:t>debe</a:t>
            </a:r>
            <a:r>
              <a:rPr lang="en-US" b="1" dirty="0">
                <a:latin typeface="+mj-lt"/>
                <a:cs typeface="+mn-cs"/>
              </a:rPr>
              <a:t> </a:t>
            </a:r>
            <a:r>
              <a:rPr lang="en-US" b="1" dirty="0" err="1">
                <a:latin typeface="+mj-lt"/>
                <a:cs typeface="+mn-cs"/>
              </a:rPr>
              <a:t>basarse</a:t>
            </a:r>
            <a:r>
              <a:rPr lang="en-US" b="1" dirty="0">
                <a:latin typeface="+mj-lt"/>
                <a:cs typeface="+mn-cs"/>
              </a:rPr>
              <a:t> en la </a:t>
            </a:r>
            <a:r>
              <a:rPr lang="en-US" b="1" dirty="0" err="1">
                <a:latin typeface="+mj-lt"/>
                <a:cs typeface="+mn-cs"/>
              </a:rPr>
              <a:t>evaluación</a:t>
            </a:r>
            <a:r>
              <a:rPr lang="en-US" b="1" dirty="0">
                <a:latin typeface="+mj-lt"/>
                <a:cs typeface="+mn-cs"/>
              </a:rPr>
              <a:t> de </a:t>
            </a:r>
            <a:r>
              <a:rPr lang="en-US" b="1" dirty="0" err="1">
                <a:latin typeface="+mj-lt"/>
                <a:cs typeface="+mn-cs"/>
              </a:rPr>
              <a:t>las</a:t>
            </a:r>
            <a:r>
              <a:rPr lang="en-US" b="1" dirty="0">
                <a:latin typeface="+mj-lt"/>
                <a:cs typeface="+mn-cs"/>
              </a:rPr>
              <a:t> </a:t>
            </a:r>
            <a:r>
              <a:rPr lang="en-US" b="1" dirty="0" err="1">
                <a:latin typeface="+mj-lt"/>
                <a:cs typeface="+mn-cs"/>
              </a:rPr>
              <a:t>escalas</a:t>
            </a:r>
            <a:r>
              <a:rPr lang="en-US" b="1" dirty="0">
                <a:latin typeface="+mj-lt"/>
                <a:cs typeface="+mn-cs"/>
              </a:rPr>
              <a:t> de </a:t>
            </a:r>
            <a:r>
              <a:rPr lang="en-US" b="1" dirty="0" err="1">
                <a:latin typeface="+mj-lt"/>
                <a:cs typeface="+mn-cs"/>
              </a:rPr>
              <a:t>riesgo</a:t>
            </a:r>
            <a:r>
              <a:rPr lang="en-US" b="1" dirty="0">
                <a:latin typeface="+mj-lt"/>
                <a:cs typeface="+mn-cs"/>
              </a:rPr>
              <a:t>.</a:t>
            </a:r>
            <a:endParaRPr lang="es-VE" b="1" dirty="0">
              <a:latin typeface="+mj-lt"/>
              <a:cs typeface="+mn-cs"/>
            </a:endParaRPr>
          </a:p>
        </p:txBody>
      </p:sp>
      <p:sp>
        <p:nvSpPr>
          <p:cNvPr id="6152" name="12 Rectángulo"/>
          <p:cNvSpPr>
            <a:spLocks noChangeArrowheads="1"/>
          </p:cNvSpPr>
          <p:nvPr/>
        </p:nvSpPr>
        <p:spPr bwMode="auto">
          <a:xfrm>
            <a:off x="5346700" y="65008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s-ES"/>
              <a:t>J Am Coll Cardiol 2011;58:395–401</a:t>
            </a:r>
            <a:endParaRPr lang="es-VE" altLang="es-ES"/>
          </a:p>
        </p:txBody>
      </p:sp>
    </p:spTree>
    <p:extLst>
      <p:ext uri="{BB962C8B-B14F-4D97-AF65-F5344CB8AC3E}">
        <p14:creationId xmlns:p14="http://schemas.microsoft.com/office/powerpoint/2010/main" val="487744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04553" y="2053516"/>
            <a:ext cx="7244366" cy="2862322"/>
          </a:xfrm>
          <a:prstGeom prst="rect">
            <a:avLst/>
          </a:prstGeom>
        </p:spPr>
        <p:txBody>
          <a:bodyPr wrap="square">
            <a:spAutoFit/>
          </a:bodyPr>
          <a:lstStyle/>
          <a:p>
            <a:pPr algn="ctr">
              <a:lnSpc>
                <a:spcPct val="150000"/>
              </a:lnSpc>
            </a:pPr>
            <a:r>
              <a:rPr lang="es-ES" sz="2400" b="1" dirty="0">
                <a:effectLst>
                  <a:glow rad="139700">
                    <a:schemeClr val="bg2">
                      <a:alpha val="40000"/>
                    </a:schemeClr>
                  </a:glow>
                </a:effectLst>
                <a:latin typeface="Arial" panose="020B0604020202020204" pitchFamily="34" charset="0"/>
                <a:cs typeface="Arial" panose="020B0604020202020204" pitchFamily="34" charset="0"/>
              </a:rPr>
              <a:t>¿Existe beneficio clínico (reducción de morbimortalidad) con el uso de la triple terapia anti-</a:t>
            </a:r>
            <a:r>
              <a:rPr lang="es-ES" sz="2400" b="1" dirty="0" err="1">
                <a:effectLst>
                  <a:glow rad="139700">
                    <a:schemeClr val="bg2">
                      <a:alpha val="40000"/>
                    </a:schemeClr>
                  </a:glow>
                </a:effectLst>
                <a:latin typeface="Arial" panose="020B0604020202020204" pitchFamily="34" charset="0"/>
                <a:cs typeface="Arial" panose="020B0604020202020204" pitchFamily="34" charset="0"/>
              </a:rPr>
              <a:t>trombótica</a:t>
            </a:r>
            <a:r>
              <a:rPr lang="es-ES" sz="2400" b="1" dirty="0">
                <a:effectLst>
                  <a:glow rad="139700">
                    <a:schemeClr val="bg2">
                      <a:alpha val="40000"/>
                    </a:schemeClr>
                  </a:glow>
                </a:effectLst>
                <a:latin typeface="Arial" panose="020B0604020202020204" pitchFamily="34" charset="0"/>
                <a:cs typeface="Arial" panose="020B0604020202020204" pitchFamily="34" charset="0"/>
              </a:rPr>
              <a:t> en pacientes con FA sometidos a ICP con implantación de </a:t>
            </a:r>
            <a:r>
              <a:rPr lang="es-ES" sz="2400" b="1" dirty="0" err="1">
                <a:effectLst>
                  <a:glow rad="139700">
                    <a:schemeClr val="bg2">
                      <a:alpha val="40000"/>
                    </a:schemeClr>
                  </a:glow>
                </a:effectLst>
                <a:latin typeface="Arial" panose="020B0604020202020204" pitchFamily="34" charset="0"/>
                <a:cs typeface="Arial" panose="020B0604020202020204" pitchFamily="34" charset="0"/>
              </a:rPr>
              <a:t>Stent</a:t>
            </a:r>
            <a:r>
              <a:rPr lang="es-ES" sz="2400" b="1" dirty="0">
                <a:effectLst>
                  <a:glow rad="139700">
                    <a:schemeClr val="bg2">
                      <a:alpha val="40000"/>
                    </a:schemeClr>
                  </a:glow>
                </a:effectLst>
                <a:latin typeface="Arial" panose="020B0604020202020204" pitchFamily="34" charset="0"/>
                <a:cs typeface="Arial" panose="020B0604020202020204" pitchFamily="34" charset="0"/>
              </a:rPr>
              <a:t> medicado o metálico?</a:t>
            </a:r>
            <a:endParaRPr lang="es-ES" sz="2400" b="1" dirty="0">
              <a:effectLst>
                <a:glow rad="139700">
                  <a:schemeClr val="bg2">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5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548" y="435156"/>
            <a:ext cx="8172450" cy="2497931"/>
          </a:xfrm>
        </p:spPr>
        <p:txBody>
          <a:bodyPr>
            <a:noAutofit/>
          </a:bodyPr>
          <a:lstStyle/>
          <a:p>
            <a:pPr algn="just"/>
            <a:r>
              <a:rPr lang="es-VE" sz="2400" dirty="0" smtClean="0"/>
              <a:t>No hay beneficio clínico, en vista de no existir reducción del riesgo </a:t>
            </a:r>
            <a:r>
              <a:rPr lang="es-VE" sz="2400" dirty="0"/>
              <a:t>de </a:t>
            </a:r>
            <a:r>
              <a:rPr lang="es-VE" sz="2400" dirty="0" smtClean="0"/>
              <a:t>Eventos Cardíacos Adversos Mayores (MACE)</a:t>
            </a:r>
            <a:r>
              <a:rPr lang="es-VE" sz="2400" dirty="0"/>
              <a:t> </a:t>
            </a:r>
            <a:r>
              <a:rPr lang="es-VE" sz="2400" dirty="0" smtClean="0"/>
              <a:t>con el uso de triple terapia (ACO y DAPT), con esta combinación se presenta aumento del riesgo de sangrado entre los pacientes de edad avanzada con infarto de miocardio (IM) y fibrilación auricular (FA).</a:t>
            </a:r>
          </a:p>
          <a:p>
            <a:pPr algn="just"/>
            <a:endParaRPr lang="es-VE" sz="2400" dirty="0" smtClean="0"/>
          </a:p>
          <a:p>
            <a:pPr algn="just"/>
            <a:r>
              <a:rPr lang="es-VE" sz="2400" dirty="0" smtClean="0"/>
              <a:t>Se mantiene incertidumbre en </a:t>
            </a:r>
            <a:r>
              <a:rPr lang="es-VE" sz="2400" dirty="0"/>
              <a:t>torno a la estrategia de </a:t>
            </a:r>
            <a:r>
              <a:rPr lang="es-VE" sz="2400" dirty="0" smtClean="0"/>
              <a:t>tratamiento </a:t>
            </a:r>
            <a:r>
              <a:rPr lang="es-VE" sz="2400" dirty="0"/>
              <a:t>óptimo para los pacientes con </a:t>
            </a:r>
            <a:r>
              <a:rPr lang="es-VE" sz="2400" dirty="0" smtClean="0"/>
              <a:t>indicación </a:t>
            </a:r>
            <a:r>
              <a:rPr lang="es-VE" sz="2400" dirty="0"/>
              <a:t>de </a:t>
            </a:r>
            <a:r>
              <a:rPr lang="es-VE" sz="2400" dirty="0" smtClean="0"/>
              <a:t>Anticoagulación y Doble Terapia antiagregante.</a:t>
            </a:r>
          </a:p>
          <a:p>
            <a:pPr algn="just"/>
            <a:endParaRPr lang="es-VE" sz="2400" dirty="0" smtClean="0"/>
          </a:p>
          <a:p>
            <a:pPr algn="just"/>
            <a:r>
              <a:rPr lang="es-VE" sz="2400" dirty="0" smtClean="0"/>
              <a:t>Las escalas de riesgo tromboembolico y de sangrado cobran especial importancia para la toma de decisiones, permitiéndonos considerar la </a:t>
            </a:r>
            <a:r>
              <a:rPr lang="es-VE" sz="2400" dirty="0"/>
              <a:t>relación riesgo / beneficio del uso </a:t>
            </a:r>
            <a:r>
              <a:rPr lang="es-VE" sz="2400" dirty="0" smtClean="0"/>
              <a:t>de </a:t>
            </a:r>
            <a:r>
              <a:rPr lang="es-VE" sz="2400" dirty="0"/>
              <a:t>terapia triple entre los pacientes </a:t>
            </a:r>
            <a:r>
              <a:rPr lang="es-VE" sz="2400" dirty="0" smtClean="0"/>
              <a:t>con FA </a:t>
            </a:r>
            <a:r>
              <a:rPr lang="es-VE" sz="2400" dirty="0"/>
              <a:t>y el </a:t>
            </a:r>
            <a:r>
              <a:rPr lang="es-VE" sz="2400" dirty="0" smtClean="0"/>
              <a:t>IM tratado </a:t>
            </a:r>
            <a:r>
              <a:rPr lang="es-VE" sz="2400" dirty="0"/>
              <a:t>con ICP.</a:t>
            </a:r>
            <a:endParaRPr lang="es-VE" sz="2400" dirty="0" smtClean="0"/>
          </a:p>
        </p:txBody>
      </p:sp>
      <p:sp>
        <p:nvSpPr>
          <p:cNvPr id="4" name="CuadroTexto 3"/>
          <p:cNvSpPr txBox="1"/>
          <p:nvPr/>
        </p:nvSpPr>
        <p:spPr>
          <a:xfrm>
            <a:off x="6489290" y="6226001"/>
            <a:ext cx="2654710" cy="369332"/>
          </a:xfrm>
          <a:prstGeom prst="rect">
            <a:avLst/>
          </a:prstGeom>
          <a:noFill/>
        </p:spPr>
        <p:txBody>
          <a:bodyPr wrap="square" rtlCol="0">
            <a:spAutoFit/>
          </a:bodyPr>
          <a:lstStyle/>
          <a:p>
            <a:r>
              <a:rPr lang="es-VE" b="1" i="1" dirty="0">
                <a:latin typeface="Arial" panose="020B0604020202020204" pitchFamily="34" charset="0"/>
                <a:cs typeface="Arial" panose="020B0604020202020204" pitchFamily="34" charset="0"/>
              </a:rPr>
              <a:t>APORTE DEL GRUPO</a:t>
            </a:r>
            <a:endParaRPr lang="es-VE"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606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APORTES </a:t>
            </a:r>
            <a:endParaRPr lang="es-ES" dirty="0"/>
          </a:p>
        </p:txBody>
      </p:sp>
      <p:sp>
        <p:nvSpPr>
          <p:cNvPr id="3" name="Marcador de contenido 2"/>
          <p:cNvSpPr>
            <a:spLocks noGrp="1"/>
          </p:cNvSpPr>
          <p:nvPr>
            <p:ph idx="1"/>
          </p:nvPr>
        </p:nvSpPr>
        <p:spPr>
          <a:xfrm>
            <a:off x="628650" y="1368425"/>
            <a:ext cx="7886700" cy="4351338"/>
          </a:xfrm>
        </p:spPr>
        <p:txBody>
          <a:bodyPr/>
          <a:lstStyle/>
          <a:p>
            <a:pPr algn="just"/>
            <a:r>
              <a:rPr lang="es-ES" dirty="0" smtClean="0"/>
              <a:t>LA TRIPLE TERAPIA ANTIPLAQUETARIA NO ES BENEFICIOSA PARA ADULTOS MAYORES DE 65 AÑOS YA QUE NO REDUCE MORTALIDAD.</a:t>
            </a:r>
          </a:p>
          <a:p>
            <a:pPr algn="just"/>
            <a:r>
              <a:rPr lang="es-ES" dirty="0" smtClean="0"/>
              <a:t>NO VALE LA PENA EXPONER A LOS PACIENTES ANCIANOS A MAYOR RIESGO DE SANGRADO.</a:t>
            </a:r>
          </a:p>
          <a:p>
            <a:pPr algn="just"/>
            <a:r>
              <a:rPr lang="es-ES" dirty="0" smtClean="0"/>
              <a:t>NO SE ACONSEJA SU USO RUTINARIO. </a:t>
            </a:r>
          </a:p>
          <a:p>
            <a:pPr algn="just"/>
            <a:r>
              <a:rPr lang="es-ES" dirty="0" smtClean="0"/>
              <a:t>SOLO DEBE USARSE POR CORTO PERIODO DE TIEMPO SI EXISTE IM MAS FA Y SEGÚN EL TIPO DE STENT (GUIAS FA 2016)</a:t>
            </a:r>
          </a:p>
          <a:p>
            <a:endParaRPr lang="es-ES" dirty="0"/>
          </a:p>
        </p:txBody>
      </p:sp>
    </p:spTree>
    <p:extLst>
      <p:ext uri="{BB962C8B-B14F-4D97-AF65-F5344CB8AC3E}">
        <p14:creationId xmlns:p14="http://schemas.microsoft.com/office/powerpoint/2010/main" val="452406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7568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l="15410" t="25098" r="12115" b="13379"/>
          <a:stretch>
            <a:fillRect/>
          </a:stretch>
        </p:blipFill>
        <p:spPr bwMode="auto">
          <a:xfrm>
            <a:off x="142875" y="857250"/>
            <a:ext cx="8858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Título"/>
          <p:cNvSpPr txBox="1">
            <a:spLocks/>
          </p:cNvSpPr>
          <p:nvPr/>
        </p:nvSpPr>
        <p:spPr>
          <a:xfrm>
            <a:off x="714375" y="285750"/>
            <a:ext cx="7429500" cy="809625"/>
          </a:xfrm>
          <a:prstGeom prst="rect">
            <a:avLst/>
          </a:prstGeom>
        </p:spPr>
        <p:txBody>
          <a:bodyPr/>
          <a:lstStyle/>
          <a:p>
            <a:pPr algn="r" fontAlgn="auto">
              <a:spcAft>
                <a:spcPts val="0"/>
              </a:spcAft>
              <a:defRPr/>
            </a:pPr>
            <a:r>
              <a:rPr lang="es-VE" sz="3600" cap="all" spc="-60" dirty="0">
                <a:latin typeface="Arial Black" panose="020B0A04020102020204" pitchFamily="34" charset="0"/>
                <a:ea typeface="+mj-ea"/>
                <a:cs typeface="+mj-cs"/>
              </a:rPr>
              <a:t>ESCALA DE RIESGO ATRIA</a:t>
            </a:r>
            <a:endParaRPr lang="es-VE" sz="3600" cap="all" spc="-60" dirty="0">
              <a:latin typeface="Arial Black" panose="020B0A04020102020204" pitchFamily="34" charset="0"/>
              <a:ea typeface="+mj-ea"/>
              <a:cs typeface="+mj-cs"/>
            </a:endParaRPr>
          </a:p>
        </p:txBody>
      </p:sp>
      <p:pic>
        <p:nvPicPr>
          <p:cNvPr id="8196" name="Picture 12" descr="Resultado de imagen para logo ascardi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71438"/>
            <a:ext cx="5651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285750" y="3929063"/>
            <a:ext cx="85725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s-ES" altLang="es-ES"/>
              <a:t>Estudio aleatorizado, 2 cohortes: una de derivación y una de validación, repartidos en proporción: 2:1.</a:t>
            </a:r>
          </a:p>
          <a:p>
            <a:pPr algn="just"/>
            <a:endParaRPr lang="es-ES" altLang="es-ES"/>
          </a:p>
          <a:p>
            <a:pPr algn="just"/>
            <a:r>
              <a:rPr lang="es-ES" altLang="es-ES"/>
              <a:t>Se usó la información de la base de datos del plan de salud para identificar a los miembros adultos del Kaiser Permanente Northern California con diagnostico de FA de forma ambulatoria entre 1/07/1996 y 31/12/1997.</a:t>
            </a:r>
          </a:p>
        </p:txBody>
      </p:sp>
      <p:sp>
        <p:nvSpPr>
          <p:cNvPr id="9" name="8 CuadroTexto"/>
          <p:cNvSpPr txBox="1"/>
          <p:nvPr/>
        </p:nvSpPr>
        <p:spPr>
          <a:xfrm>
            <a:off x="142875" y="3786188"/>
            <a:ext cx="4286250" cy="2338387"/>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VE" sz="2000" b="1" dirty="0" err="1">
                <a:solidFill>
                  <a:schemeClr val="tx1"/>
                </a:solidFill>
              </a:rPr>
              <a:t>Critetio</a:t>
            </a:r>
            <a:r>
              <a:rPr lang="es-VE" sz="2000" b="1" dirty="0">
                <a:solidFill>
                  <a:schemeClr val="tx1"/>
                </a:solidFill>
              </a:rPr>
              <a:t> de </a:t>
            </a:r>
            <a:r>
              <a:rPr lang="es-VE" sz="2000" b="1" dirty="0" err="1">
                <a:solidFill>
                  <a:schemeClr val="tx1"/>
                </a:solidFill>
              </a:rPr>
              <a:t>inclusion</a:t>
            </a:r>
            <a:r>
              <a:rPr lang="es-VE" sz="2000" b="1" dirty="0">
                <a:solidFill>
                  <a:schemeClr val="tx1"/>
                </a:solidFill>
              </a:rPr>
              <a:t>:</a:t>
            </a:r>
          </a:p>
          <a:p>
            <a:pPr fontAlgn="auto">
              <a:spcBef>
                <a:spcPts val="0"/>
              </a:spcBef>
              <a:spcAft>
                <a:spcPts val="0"/>
              </a:spcAft>
              <a:defRPr/>
            </a:pPr>
            <a:endParaRPr lang="es-VE" dirty="0"/>
          </a:p>
          <a:p>
            <a:pPr fontAlgn="auto">
              <a:spcBef>
                <a:spcPts val="0"/>
              </a:spcBef>
              <a:spcAft>
                <a:spcPts val="0"/>
              </a:spcAft>
              <a:buFont typeface="Wingdings" pitchFamily="2" charset="2"/>
              <a:buChar char="Ø"/>
              <a:defRPr/>
            </a:pPr>
            <a:r>
              <a:rPr lang="es-VE" dirty="0"/>
              <a:t>18 años.</a:t>
            </a:r>
          </a:p>
          <a:p>
            <a:pPr fontAlgn="auto">
              <a:spcBef>
                <a:spcPts val="0"/>
              </a:spcBef>
              <a:spcAft>
                <a:spcPts val="0"/>
              </a:spcAft>
              <a:buFont typeface="Wingdings" pitchFamily="2" charset="2"/>
              <a:buChar char="Ø"/>
              <a:defRPr/>
            </a:pPr>
            <a:r>
              <a:rPr lang="es-VE" dirty="0"/>
              <a:t>FA no valvular permanente.</a:t>
            </a:r>
          </a:p>
          <a:p>
            <a:pPr fontAlgn="auto">
              <a:spcBef>
                <a:spcPts val="0"/>
              </a:spcBef>
              <a:spcAft>
                <a:spcPts val="0"/>
              </a:spcAft>
              <a:buFont typeface="Wingdings" pitchFamily="2" charset="2"/>
              <a:buChar char="Ø"/>
              <a:defRPr/>
            </a:pPr>
            <a:r>
              <a:rPr lang="es-VE" dirty="0"/>
              <a:t>2 o mas diagnósticos de FA de forma ambulatoria corroborado por ECG.</a:t>
            </a:r>
          </a:p>
          <a:p>
            <a:pPr fontAlgn="auto">
              <a:spcBef>
                <a:spcPts val="0"/>
              </a:spcBef>
              <a:spcAft>
                <a:spcPts val="0"/>
              </a:spcAft>
              <a:buFont typeface="Wingdings" pitchFamily="2" charset="2"/>
              <a:buChar char="Ø"/>
              <a:defRPr/>
            </a:pPr>
            <a:r>
              <a:rPr lang="es-VE" dirty="0"/>
              <a:t>Diagnostico entre 01/07/1996 y 31/12/1997.</a:t>
            </a:r>
          </a:p>
        </p:txBody>
      </p:sp>
      <p:sp>
        <p:nvSpPr>
          <p:cNvPr id="11" name="10 CuadroTexto"/>
          <p:cNvSpPr txBox="1"/>
          <p:nvPr/>
        </p:nvSpPr>
        <p:spPr>
          <a:xfrm>
            <a:off x="142875" y="1797050"/>
            <a:ext cx="4286250" cy="163195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VE" sz="2000" b="1" dirty="0">
                <a:solidFill>
                  <a:schemeClr val="tx1"/>
                </a:solidFill>
              </a:rPr>
              <a:t>Cohorte ATRIA: </a:t>
            </a:r>
          </a:p>
          <a:p>
            <a:pPr fontAlgn="auto">
              <a:spcBef>
                <a:spcPts val="0"/>
              </a:spcBef>
              <a:spcAft>
                <a:spcPts val="0"/>
              </a:spcAft>
              <a:defRPr/>
            </a:pPr>
            <a:endParaRPr lang="es-VE" sz="2000" dirty="0"/>
          </a:p>
          <a:p>
            <a:pPr fontAlgn="auto">
              <a:spcBef>
                <a:spcPts val="0"/>
              </a:spcBef>
              <a:spcAft>
                <a:spcPts val="0"/>
              </a:spcAft>
              <a:defRPr/>
            </a:pPr>
            <a:r>
              <a:rPr lang="es-VE" sz="2000" dirty="0"/>
              <a:t>13559 pacientes de los cuales 9217 usaron </a:t>
            </a:r>
            <a:r>
              <a:rPr lang="es-VE" sz="2000" dirty="0" err="1"/>
              <a:t>warfarina</a:t>
            </a:r>
            <a:r>
              <a:rPr lang="es-VE" sz="2000" dirty="0"/>
              <a:t> en algún punto del </a:t>
            </a:r>
            <a:r>
              <a:rPr lang="es-VE" sz="2000" dirty="0" err="1"/>
              <a:t>segumiento</a:t>
            </a:r>
            <a:r>
              <a:rPr lang="es-VE" sz="2000" dirty="0"/>
              <a:t>.</a:t>
            </a:r>
          </a:p>
        </p:txBody>
      </p:sp>
      <p:sp>
        <p:nvSpPr>
          <p:cNvPr id="12" name="11 CuadroTexto"/>
          <p:cNvSpPr txBox="1"/>
          <p:nvPr/>
        </p:nvSpPr>
        <p:spPr>
          <a:xfrm>
            <a:off x="4572000" y="1785938"/>
            <a:ext cx="4286250" cy="132397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VE" sz="2000" b="1" dirty="0">
                <a:solidFill>
                  <a:schemeClr val="tx1"/>
                </a:solidFill>
              </a:rPr>
              <a:t>Cohorte de validación</a:t>
            </a:r>
          </a:p>
          <a:p>
            <a:pPr fontAlgn="auto">
              <a:spcBef>
                <a:spcPts val="0"/>
              </a:spcBef>
              <a:spcAft>
                <a:spcPts val="0"/>
              </a:spcAft>
              <a:defRPr/>
            </a:pPr>
            <a:endParaRPr lang="es-VE" sz="2000" dirty="0"/>
          </a:p>
          <a:p>
            <a:pPr fontAlgn="auto">
              <a:spcBef>
                <a:spcPts val="0"/>
              </a:spcBef>
              <a:spcAft>
                <a:spcPts val="0"/>
              </a:spcAft>
              <a:defRPr/>
            </a:pPr>
            <a:endParaRPr lang="es-VE" sz="2000" dirty="0"/>
          </a:p>
          <a:p>
            <a:pPr fontAlgn="auto">
              <a:spcBef>
                <a:spcPts val="0"/>
              </a:spcBef>
              <a:spcAft>
                <a:spcPts val="0"/>
              </a:spcAft>
              <a:defRPr/>
            </a:pPr>
            <a:r>
              <a:rPr lang="es-VE" sz="2000" dirty="0"/>
              <a:t>33247 pacientes</a:t>
            </a:r>
          </a:p>
        </p:txBody>
      </p:sp>
      <p:sp>
        <p:nvSpPr>
          <p:cNvPr id="13" name="12 CuadroTexto"/>
          <p:cNvSpPr txBox="1"/>
          <p:nvPr/>
        </p:nvSpPr>
        <p:spPr>
          <a:xfrm>
            <a:off x="4572000" y="3608388"/>
            <a:ext cx="4286250" cy="289242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VE" sz="2000" b="1" dirty="0" err="1">
                <a:solidFill>
                  <a:schemeClr val="tx1"/>
                </a:solidFill>
              </a:rPr>
              <a:t>Critetio</a:t>
            </a:r>
            <a:r>
              <a:rPr lang="es-VE" sz="2000" b="1" dirty="0">
                <a:solidFill>
                  <a:schemeClr val="tx1"/>
                </a:solidFill>
              </a:rPr>
              <a:t> de </a:t>
            </a:r>
            <a:r>
              <a:rPr lang="es-VE" sz="2000" b="1" dirty="0" err="1">
                <a:solidFill>
                  <a:schemeClr val="tx1"/>
                </a:solidFill>
              </a:rPr>
              <a:t>inclusion</a:t>
            </a:r>
            <a:r>
              <a:rPr lang="es-VE" sz="2000" b="1" dirty="0">
                <a:solidFill>
                  <a:schemeClr val="tx1"/>
                </a:solidFill>
              </a:rPr>
              <a:t>:</a:t>
            </a:r>
          </a:p>
          <a:p>
            <a:pPr fontAlgn="auto">
              <a:spcBef>
                <a:spcPts val="0"/>
              </a:spcBef>
              <a:spcAft>
                <a:spcPts val="0"/>
              </a:spcAft>
              <a:defRPr/>
            </a:pPr>
            <a:endParaRPr lang="es-VE" dirty="0"/>
          </a:p>
          <a:p>
            <a:pPr fontAlgn="auto">
              <a:spcBef>
                <a:spcPts val="0"/>
              </a:spcBef>
              <a:spcAft>
                <a:spcPts val="0"/>
              </a:spcAft>
              <a:buFont typeface="Wingdings" pitchFamily="2" charset="2"/>
              <a:buChar char="Ø"/>
              <a:defRPr/>
            </a:pPr>
            <a:r>
              <a:rPr lang="es-VE" dirty="0"/>
              <a:t>21 años.</a:t>
            </a:r>
          </a:p>
          <a:p>
            <a:pPr fontAlgn="auto">
              <a:spcBef>
                <a:spcPts val="0"/>
              </a:spcBef>
              <a:spcAft>
                <a:spcPts val="0"/>
              </a:spcAft>
              <a:buFont typeface="Wingdings" pitchFamily="2" charset="2"/>
              <a:buChar char="Ø"/>
              <a:defRPr/>
            </a:pPr>
            <a:r>
              <a:rPr lang="es-VE" dirty="0"/>
              <a:t>&gt; 1 diagnostico de FA o </a:t>
            </a:r>
            <a:r>
              <a:rPr lang="es-VE" dirty="0" err="1"/>
              <a:t>flutter</a:t>
            </a:r>
            <a:r>
              <a:rPr lang="es-VE" dirty="0"/>
              <a:t> no valvular hospitalario.</a:t>
            </a:r>
          </a:p>
          <a:p>
            <a:pPr fontAlgn="auto">
              <a:spcBef>
                <a:spcPts val="0"/>
              </a:spcBef>
              <a:spcAft>
                <a:spcPts val="0"/>
              </a:spcAft>
              <a:buFont typeface="Wingdings" pitchFamily="2" charset="2"/>
              <a:buChar char="Ø"/>
              <a:defRPr/>
            </a:pPr>
            <a:r>
              <a:rPr lang="es-VE" dirty="0"/>
              <a:t>&gt;2 </a:t>
            </a:r>
            <a:r>
              <a:rPr lang="es-VE" dirty="0" err="1"/>
              <a:t>diagnosticos</a:t>
            </a:r>
            <a:r>
              <a:rPr lang="es-VE" dirty="0"/>
              <a:t> de FA o </a:t>
            </a:r>
            <a:r>
              <a:rPr lang="es-VE" dirty="0" err="1"/>
              <a:t>flutter</a:t>
            </a:r>
            <a:r>
              <a:rPr lang="es-VE" dirty="0"/>
              <a:t> de forma ambulatorio corroborado por ECG.</a:t>
            </a:r>
          </a:p>
          <a:p>
            <a:pPr fontAlgn="auto">
              <a:spcBef>
                <a:spcPts val="0"/>
              </a:spcBef>
              <a:spcAft>
                <a:spcPts val="0"/>
              </a:spcAft>
              <a:buFont typeface="Wingdings" pitchFamily="2" charset="2"/>
              <a:buChar char="Ø"/>
              <a:defRPr/>
            </a:pPr>
            <a:r>
              <a:rPr lang="es-VE" dirty="0"/>
              <a:t>Diagnostico entre junio 2006 y junio 2009.</a:t>
            </a:r>
          </a:p>
        </p:txBody>
      </p:sp>
      <p:pic>
        <p:nvPicPr>
          <p:cNvPr id="14" name="Picture 2" descr="Resultado de imagen para Warfarin use among ambulatory patients with nonvalvular atrial fibrillation: the anticoagulation and risk factors in atrial fibrillation (ATRIA) stu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1000125"/>
            <a:ext cx="8929687"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l="17880" t="49203" r="60480" b="35716"/>
          <a:stretch>
            <a:fillRect/>
          </a:stretch>
        </p:blipFill>
        <p:spPr bwMode="auto">
          <a:xfrm>
            <a:off x="1143000" y="1571625"/>
            <a:ext cx="678656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15 Rectángulo"/>
          <p:cNvSpPr>
            <a:spLocks noChangeArrowheads="1"/>
          </p:cNvSpPr>
          <p:nvPr/>
        </p:nvSpPr>
        <p:spPr bwMode="auto">
          <a:xfrm>
            <a:off x="5346700" y="65008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s-ES"/>
              <a:t>J Am Coll Cardiol 2011;58:395–401</a:t>
            </a:r>
            <a:endParaRPr lang="es-VE" altLang="es-ES"/>
          </a:p>
        </p:txBody>
      </p:sp>
    </p:spTree>
    <p:extLst>
      <p:ext uri="{BB962C8B-B14F-4D97-AF65-F5344CB8AC3E}">
        <p14:creationId xmlns:p14="http://schemas.microsoft.com/office/powerpoint/2010/main" val="636309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ox(in)">
                                      <p:cBhvr>
                                        <p:cTn id="10" dur="500"/>
                                        <p:tgtEl>
                                          <p:spTgt spid="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3 Grupo"/>
          <p:cNvGrpSpPr>
            <a:grpSpLocks/>
          </p:cNvGrpSpPr>
          <p:nvPr/>
        </p:nvGrpSpPr>
        <p:grpSpPr bwMode="auto">
          <a:xfrm>
            <a:off x="571500" y="4857750"/>
            <a:ext cx="7786688" cy="1785938"/>
            <a:chOff x="500034" y="4500570"/>
            <a:chExt cx="7786742" cy="1785950"/>
          </a:xfrm>
        </p:grpSpPr>
        <p:pic>
          <p:nvPicPr>
            <p:cNvPr id="5" name="Picture 4"/>
            <p:cNvPicPr>
              <a:picLocks noChangeAspect="1" noChangeArrowheads="1"/>
            </p:cNvPicPr>
            <p:nvPr/>
          </p:nvPicPr>
          <p:blipFill>
            <a:blip r:embed="rId2"/>
            <a:srcRect l="6350" t="47070" r="41764" b="47071"/>
            <a:stretch>
              <a:fillRect/>
            </a:stretch>
          </p:blipFill>
          <p:spPr bwMode="auto">
            <a:xfrm>
              <a:off x="500034" y="4500570"/>
              <a:ext cx="7786742" cy="50006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3"/>
            <a:srcRect l="6589" t="66113" r="39293" b="25098"/>
            <a:stretch>
              <a:fillRect/>
            </a:stretch>
          </p:blipFill>
          <p:spPr bwMode="auto">
            <a:xfrm>
              <a:off x="500034" y="5072074"/>
              <a:ext cx="7786742" cy="57150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4"/>
            <a:srcRect l="6112" t="82227" r="38708" b="8984"/>
            <a:stretch>
              <a:fillRect/>
            </a:stretch>
          </p:blipFill>
          <p:spPr bwMode="auto">
            <a:xfrm>
              <a:off x="500034" y="5715016"/>
              <a:ext cx="7786742" cy="571504"/>
            </a:xfrm>
            <a:prstGeom prst="rect">
              <a:avLst/>
            </a:prstGeom>
            <a:ln>
              <a:noFill/>
            </a:ln>
            <a:effectLst>
              <a:outerShdw blurRad="292100" dist="139700" dir="2700000" algn="tl" rotWithShape="0">
                <a:srgbClr val="333333">
                  <a:alpha val="65000"/>
                </a:srgbClr>
              </a:outerShdw>
            </a:effectLst>
          </p:spPr>
        </p:pic>
      </p:grpSp>
      <p:sp>
        <p:nvSpPr>
          <p:cNvPr id="8" name="7 Rectángulo"/>
          <p:cNvSpPr/>
          <p:nvPr/>
        </p:nvSpPr>
        <p:spPr>
          <a:xfrm>
            <a:off x="1071563" y="357188"/>
            <a:ext cx="6929437" cy="461962"/>
          </a:xfrm>
          <a:prstGeom prst="rect">
            <a:avLst/>
          </a:prstGeom>
        </p:spPr>
        <p:txBody>
          <a:bodyPr wrap="none">
            <a:spAutoFit/>
          </a:bodyPr>
          <a:lstStyle/>
          <a:p>
            <a:pPr algn="r" fontAlgn="auto">
              <a:spcAft>
                <a:spcPts val="0"/>
              </a:spcAft>
              <a:defRPr/>
            </a:pPr>
            <a:r>
              <a:rPr lang="es-VE" sz="2400" cap="all" spc="-60" dirty="0">
                <a:latin typeface="Arial Black" panose="020B0A04020102020204" pitchFamily="34" charset="0"/>
                <a:cs typeface="+mn-cs"/>
              </a:rPr>
              <a:t>ATRIA SCORE EVENTOS HEMORRAGICOS</a:t>
            </a:r>
            <a:endParaRPr lang="es-VE" sz="2400" cap="all" spc="-60" dirty="0">
              <a:latin typeface="Arial Black" panose="020B0A04020102020204" pitchFamily="34" charset="0"/>
              <a:cs typeface="+mn-cs"/>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l="17880" t="48665" r="60098" b="34639"/>
          <a:stretch>
            <a:fillRect/>
          </a:stretch>
        </p:blipFill>
        <p:spPr bwMode="auto">
          <a:xfrm>
            <a:off x="1500188" y="857250"/>
            <a:ext cx="55721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9 Rectángulo"/>
          <p:cNvSpPr>
            <a:spLocks noChangeArrowheads="1"/>
          </p:cNvSpPr>
          <p:nvPr/>
        </p:nvSpPr>
        <p:spPr bwMode="auto">
          <a:xfrm>
            <a:off x="5346700" y="65008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s-ES"/>
              <a:t>J Am Coll Cardiol 2011;58:395–401</a:t>
            </a:r>
            <a:endParaRPr lang="es-VE" altLang="es-ES"/>
          </a:p>
        </p:txBody>
      </p:sp>
    </p:spTree>
    <p:extLst>
      <p:ext uri="{BB962C8B-B14F-4D97-AF65-F5344CB8AC3E}">
        <p14:creationId xmlns:p14="http://schemas.microsoft.com/office/powerpoint/2010/main" val="1637737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71563"/>
            <a:ext cx="74295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14313" y="5576888"/>
            <a:ext cx="4357687"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VE" dirty="0"/>
              <a:t>0- 5 puntos: Bajo riesgo de sangrado.</a:t>
            </a:r>
          </a:p>
          <a:p>
            <a:pPr fontAlgn="auto">
              <a:spcBef>
                <a:spcPts val="0"/>
              </a:spcBef>
              <a:spcAft>
                <a:spcPts val="0"/>
              </a:spcAft>
              <a:defRPr/>
            </a:pPr>
            <a:r>
              <a:rPr lang="es-VE" dirty="0"/>
              <a:t>6 puntos: moderado riesgo de sangrado.</a:t>
            </a:r>
          </a:p>
          <a:p>
            <a:pPr fontAlgn="auto">
              <a:spcBef>
                <a:spcPts val="0"/>
              </a:spcBef>
              <a:spcAft>
                <a:spcPts val="0"/>
              </a:spcAft>
              <a:defRPr/>
            </a:pPr>
            <a:r>
              <a:rPr lang="es-VE" dirty="0"/>
              <a:t>7-15 puntos: alto riesgo de sangrado.</a:t>
            </a:r>
            <a:endParaRPr lang="es-VE" dirty="0"/>
          </a:p>
        </p:txBody>
      </p:sp>
      <p:sp>
        <p:nvSpPr>
          <p:cNvPr id="10" name="9 CuadroTexto"/>
          <p:cNvSpPr txBox="1"/>
          <p:nvPr/>
        </p:nvSpPr>
        <p:spPr>
          <a:xfrm>
            <a:off x="4643438" y="5443538"/>
            <a:ext cx="4214812"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VE" dirty="0"/>
              <a:t>Probabilidad de eventos </a:t>
            </a:r>
            <a:r>
              <a:rPr lang="es-VE" dirty="0" err="1"/>
              <a:t>hemorragicos</a:t>
            </a:r>
            <a:r>
              <a:rPr lang="es-VE" dirty="0"/>
              <a:t>.</a:t>
            </a:r>
          </a:p>
          <a:p>
            <a:pPr fontAlgn="auto">
              <a:spcBef>
                <a:spcPts val="0"/>
              </a:spcBef>
              <a:spcAft>
                <a:spcPts val="0"/>
              </a:spcAft>
              <a:defRPr/>
            </a:pPr>
            <a:r>
              <a:rPr lang="es-VE" dirty="0"/>
              <a:t>Bajo riesgo: &lt;  1 % anual.</a:t>
            </a:r>
          </a:p>
          <a:p>
            <a:pPr fontAlgn="auto">
              <a:spcBef>
                <a:spcPts val="0"/>
              </a:spcBef>
              <a:spcAft>
                <a:spcPts val="0"/>
              </a:spcAft>
              <a:defRPr/>
            </a:pPr>
            <a:r>
              <a:rPr lang="es-VE" dirty="0"/>
              <a:t>Moderado riesgo: 1-2 % anual.</a:t>
            </a:r>
          </a:p>
          <a:p>
            <a:pPr fontAlgn="auto">
              <a:spcBef>
                <a:spcPts val="0"/>
              </a:spcBef>
              <a:spcAft>
                <a:spcPts val="0"/>
              </a:spcAft>
              <a:defRPr/>
            </a:pPr>
            <a:r>
              <a:rPr lang="es-VE" dirty="0"/>
              <a:t>Alto riesgo: &gt; 2 % anual.</a:t>
            </a:r>
            <a:endParaRPr lang="es-VE" dirty="0"/>
          </a:p>
        </p:txBody>
      </p:sp>
      <p:sp>
        <p:nvSpPr>
          <p:cNvPr id="11" name="3 Título"/>
          <p:cNvSpPr txBox="1">
            <a:spLocks/>
          </p:cNvSpPr>
          <p:nvPr/>
        </p:nvSpPr>
        <p:spPr>
          <a:xfrm>
            <a:off x="714375" y="285750"/>
            <a:ext cx="7429500" cy="809625"/>
          </a:xfrm>
          <a:prstGeom prst="rect">
            <a:avLst/>
          </a:prstGeom>
        </p:spPr>
        <p:txBody>
          <a:bodyPr/>
          <a:lstStyle/>
          <a:p>
            <a:pPr algn="r" fontAlgn="auto">
              <a:spcAft>
                <a:spcPts val="0"/>
              </a:spcAft>
              <a:defRPr/>
            </a:pPr>
            <a:r>
              <a:rPr lang="es-VE" sz="3600" cap="all" spc="-60" dirty="0">
                <a:solidFill>
                  <a:srgbClr val="C00000"/>
                </a:solidFill>
                <a:latin typeface="Arial Black" panose="020B0A04020102020204" pitchFamily="34" charset="0"/>
                <a:ea typeface="+mj-ea"/>
                <a:cs typeface="+mj-cs"/>
              </a:rPr>
              <a:t>ESCALA DE RIESGO ATRIA</a:t>
            </a:r>
            <a:endParaRPr lang="es-VE" sz="3600" cap="all" spc="-60" dirty="0">
              <a:solidFill>
                <a:srgbClr val="C00000"/>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23537804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14313" y="642938"/>
            <a:ext cx="8501062" cy="13239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es-VE" sz="2000" dirty="0"/>
              <a:t>Paciente femenino de 78 años de edad con diagnostico de FA no valvular, con antecedente de HTA, y Diabetes </a:t>
            </a:r>
            <a:r>
              <a:rPr lang="es-VE" sz="2000" dirty="0" err="1"/>
              <a:t>Mellitus</a:t>
            </a:r>
            <a:r>
              <a:rPr lang="es-VE" sz="2000" dirty="0"/>
              <a:t>, niega otros antecedentes, TFG en 60 </a:t>
            </a:r>
            <a:r>
              <a:rPr lang="es-VE" sz="2000" dirty="0" err="1"/>
              <a:t>cc</a:t>
            </a:r>
            <a:r>
              <a:rPr lang="es-VE" sz="2000" dirty="0"/>
              <a:t>/min/1.73 m2. ¿Cuál es el riesgo de sangrado?</a:t>
            </a:r>
            <a:endParaRPr lang="es-VE" sz="2000" dirty="0"/>
          </a:p>
        </p:txBody>
      </p:sp>
      <p:sp>
        <p:nvSpPr>
          <p:cNvPr id="5" name="3 Título"/>
          <p:cNvSpPr txBox="1">
            <a:spLocks/>
          </p:cNvSpPr>
          <p:nvPr/>
        </p:nvSpPr>
        <p:spPr>
          <a:xfrm>
            <a:off x="1785938" y="0"/>
            <a:ext cx="5214937" cy="809625"/>
          </a:xfrm>
          <a:prstGeom prst="rect">
            <a:avLst/>
          </a:prstGeom>
        </p:spPr>
        <p:txBody>
          <a:bodyPr/>
          <a:lstStyle/>
          <a:p>
            <a:pPr algn="r" fontAlgn="auto">
              <a:spcAft>
                <a:spcPts val="0"/>
              </a:spcAft>
              <a:defRPr/>
            </a:pPr>
            <a:r>
              <a:rPr lang="es-VE" sz="3600" cap="all" spc="-60" dirty="0">
                <a:latin typeface="Arial Black" panose="020B0A04020102020204" pitchFamily="34" charset="0"/>
                <a:ea typeface="+mj-ea"/>
                <a:cs typeface="+mj-cs"/>
              </a:rPr>
              <a:t>EJEMPLO CLÍNICO.</a:t>
            </a:r>
            <a:endParaRPr lang="es-VE" sz="3600" cap="all" spc="-60" dirty="0">
              <a:latin typeface="Arial Black" panose="020B0A04020102020204" pitchFamily="34" charset="0"/>
              <a:ea typeface="+mj-ea"/>
              <a:cs typeface="+mj-cs"/>
            </a:endParaRPr>
          </a:p>
        </p:txBody>
      </p:sp>
      <p:pic>
        <p:nvPicPr>
          <p:cNvPr id="11268" name="Picture 1"/>
          <p:cNvPicPr>
            <a:picLocks noChangeAspect="1" noChangeArrowheads="1"/>
          </p:cNvPicPr>
          <p:nvPr/>
        </p:nvPicPr>
        <p:blipFill>
          <a:blip r:embed="rId2">
            <a:extLst>
              <a:ext uri="{28A0092B-C50C-407E-A947-70E740481C1C}">
                <a14:useLocalDpi xmlns:a14="http://schemas.microsoft.com/office/drawing/2010/main" val="0"/>
              </a:ext>
            </a:extLst>
          </a:blip>
          <a:srcRect l="5527" t="13379" r="35999" b="6055"/>
          <a:stretch>
            <a:fillRect/>
          </a:stretch>
        </p:blipFill>
        <p:spPr bwMode="auto">
          <a:xfrm>
            <a:off x="1143000" y="2428875"/>
            <a:ext cx="67151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21 Rectángulo"/>
          <p:cNvSpPr>
            <a:spLocks noChangeArrowheads="1"/>
          </p:cNvSpPr>
          <p:nvPr/>
        </p:nvSpPr>
        <p:spPr bwMode="auto">
          <a:xfrm>
            <a:off x="5346700" y="65008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s-ES"/>
              <a:t>J Am Coll Cardiol 2011;58:395–401</a:t>
            </a:r>
            <a:endParaRPr lang="es-VE" altLang="es-ES"/>
          </a:p>
        </p:txBody>
      </p:sp>
    </p:spTree>
    <p:extLst>
      <p:ext uri="{BB962C8B-B14F-4D97-AF65-F5344CB8AC3E}">
        <p14:creationId xmlns:p14="http://schemas.microsoft.com/office/powerpoint/2010/main" val="3578484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19483</TotalTime>
  <Words>2618</Words>
  <Application>Microsoft Office PowerPoint</Application>
  <PresentationFormat>Presentación en pantalla (4:3)</PresentationFormat>
  <Paragraphs>224</Paragraphs>
  <Slides>42</Slides>
  <Notes>16</Notes>
  <HiddenSlides>6</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Arial Black</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INTRODUCCIÓN </vt:lpstr>
      <vt:lpstr>OBJETIVOS DEL ESTUDIO </vt:lpstr>
      <vt:lpstr>PUNTOS FINALES</vt:lpstr>
      <vt:lpstr>Presentación de PowerPoint</vt:lpstr>
      <vt:lpstr>Presentación de PowerPoint</vt:lpstr>
      <vt:lpstr>METODOS</vt:lpstr>
      <vt:lpstr>POBLACION </vt:lpstr>
      <vt:lpstr>CRITERIOS </vt:lpstr>
      <vt:lpstr>Presentación de PowerPoint</vt:lpstr>
      <vt:lpstr>ANÁLISIS ESTADÍSTICO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 </vt:lpstr>
      <vt:lpstr>CONCLUSIONES</vt:lpstr>
      <vt:lpstr>Presentación de PowerPoint</vt:lpstr>
      <vt:lpstr>Presentación de PowerPoint</vt:lpstr>
      <vt:lpstr>Presentación de PowerPoint</vt:lpstr>
      <vt:lpstr>Presentación de PowerPoint</vt:lpstr>
      <vt:lpstr>APORTES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ACTION</dc:title>
  <dc:creator>Marco Antonio</dc:creator>
  <cp:lastModifiedBy>Marco Antonio</cp:lastModifiedBy>
  <cp:revision>40</cp:revision>
  <dcterms:created xsi:type="dcterms:W3CDTF">2017-09-12T10:12:38Z</dcterms:created>
  <dcterms:modified xsi:type="dcterms:W3CDTF">2017-09-18T13:43:32Z</dcterms:modified>
</cp:coreProperties>
</file>