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41"/>
  </p:notesMasterIdLst>
  <p:sldIdLst>
    <p:sldId id="256" r:id="rId2"/>
    <p:sldId id="260" r:id="rId3"/>
    <p:sldId id="258" r:id="rId4"/>
    <p:sldId id="259" r:id="rId5"/>
    <p:sldId id="257" r:id="rId6"/>
    <p:sldId id="285" r:id="rId7"/>
    <p:sldId id="264" r:id="rId8"/>
    <p:sldId id="308" r:id="rId9"/>
    <p:sldId id="309" r:id="rId10"/>
    <p:sldId id="310" r:id="rId11"/>
    <p:sldId id="311" r:id="rId12"/>
    <p:sldId id="262" r:id="rId13"/>
    <p:sldId id="312" r:id="rId14"/>
    <p:sldId id="261" r:id="rId15"/>
    <p:sldId id="296" r:id="rId16"/>
    <p:sldId id="297" r:id="rId17"/>
    <p:sldId id="313" r:id="rId18"/>
    <p:sldId id="314" r:id="rId19"/>
    <p:sldId id="298" r:id="rId20"/>
    <p:sldId id="299" r:id="rId21"/>
    <p:sldId id="300" r:id="rId22"/>
    <p:sldId id="301" r:id="rId23"/>
    <p:sldId id="303" r:id="rId24"/>
    <p:sldId id="315" r:id="rId25"/>
    <p:sldId id="302" r:id="rId26"/>
    <p:sldId id="304" r:id="rId27"/>
    <p:sldId id="305" r:id="rId28"/>
    <p:sldId id="306" r:id="rId29"/>
    <p:sldId id="317" r:id="rId30"/>
    <p:sldId id="283" r:id="rId31"/>
    <p:sldId id="321" r:id="rId32"/>
    <p:sldId id="318" r:id="rId33"/>
    <p:sldId id="320" r:id="rId34"/>
    <p:sldId id="322" r:id="rId35"/>
    <p:sldId id="325" r:id="rId36"/>
    <p:sldId id="326" r:id="rId37"/>
    <p:sldId id="327" r:id="rId38"/>
    <p:sldId id="328" r:id="rId39"/>
    <p:sldId id="278" r:id="rId40"/>
  </p:sldIdLst>
  <p:sldSz cx="9144000" cy="5143500" type="screen16x9"/>
  <p:notesSz cx="6858000" cy="9144000"/>
  <p:embeddedFontLst>
    <p:embeddedFont>
      <p:font typeface="Montserrat Light" charset="0"/>
      <p:regular r:id="rId42"/>
      <p:bold r:id="rId43"/>
      <p:italic r:id="rId44"/>
      <p:boldItalic r:id="rId45"/>
    </p:embeddedFont>
    <p:embeddedFont>
      <p:font typeface="Calibri" pitchFamily="34" charset="0"/>
      <p:regular r:id="rId46"/>
      <p:bold r:id="rId47"/>
      <p:italic r:id="rId48"/>
      <p:boldItalic r:id="rId49"/>
    </p:embeddedFont>
    <p:embeddedFont>
      <p:font typeface="Montserrat" charset="0"/>
      <p:regular r:id="rId50"/>
      <p:bold r:id="rId51"/>
      <p:italic r:id="rId52"/>
      <p:boldItalic r:id="rId53"/>
    </p:embeddedFont>
    <p:embeddedFont>
      <p:font typeface="DM Serif Display" charset="0"/>
      <p:regular r:id="rId54"/>
      <p: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A5CF634-BF82-445E-975C-3A6A0FACAB5D}">
  <a:tblStyle styleId="{2A5CF634-BF82-445E-975C-3A6A0FACAB5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EFE7647-697C-4ABB-AA9B-82A436A19AF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4070" autoAdjust="0"/>
  </p:normalViewPr>
  <p:slideViewPr>
    <p:cSldViewPr snapToGrid="0">
      <p:cViewPr>
        <p:scale>
          <a:sx n="67" d="100"/>
          <a:sy n="67" d="100"/>
        </p:scale>
        <p:origin x="-1464" y="-72"/>
      </p:cViewPr>
      <p:guideLst>
        <p:guide orient="horz" pos="1620"/>
        <p:guide pos="2880"/>
      </p:guideLst>
    </p:cSldViewPr>
  </p:slideViewPr>
  <p:outlineViewPr>
    <p:cViewPr>
      <p:scale>
        <a:sx n="33" d="100"/>
        <a:sy n="33" d="100"/>
      </p:scale>
      <p:origin x="0" y="152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87F56-C2DA-47E6-BDC1-B84D86E31490}"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VE"/>
        </a:p>
      </dgm:t>
    </dgm:pt>
    <dgm:pt modelId="{83BA84B0-D52D-4B04-A7FE-D73C078A7261}">
      <dgm:prSet phldrT="[Texto]"/>
      <dgm:spPr/>
      <dgm:t>
        <a:bodyPr/>
        <a:lstStyle/>
        <a:p>
          <a:r>
            <a:rPr lang="es-VE" dirty="0"/>
            <a:t>Shock</a:t>
          </a:r>
        </a:p>
      </dgm:t>
    </dgm:pt>
    <dgm:pt modelId="{5EAC7E5F-4682-4A46-99FE-E649D9BBA2B1}" type="parTrans" cxnId="{09AB7E72-9AB1-475A-A5A4-66841D3A9D1E}">
      <dgm:prSet/>
      <dgm:spPr/>
      <dgm:t>
        <a:bodyPr/>
        <a:lstStyle/>
        <a:p>
          <a:endParaRPr lang="es-VE"/>
        </a:p>
      </dgm:t>
    </dgm:pt>
    <dgm:pt modelId="{3C39220D-34E2-4BC4-9543-E84C3D9F7701}" type="sibTrans" cxnId="{09AB7E72-9AB1-475A-A5A4-66841D3A9D1E}">
      <dgm:prSet/>
      <dgm:spPr/>
      <dgm:t>
        <a:bodyPr/>
        <a:lstStyle/>
        <a:p>
          <a:endParaRPr lang="es-VE"/>
        </a:p>
      </dgm:t>
    </dgm:pt>
    <dgm:pt modelId="{63B208C1-0FA3-4D8E-A258-BEBC9DBDCDAD}">
      <dgm:prSet phldrT="[Texto]" custT="1"/>
      <dgm:spPr/>
      <dgm:t>
        <a:bodyPr/>
        <a:lstStyle/>
        <a:p>
          <a:r>
            <a:rPr lang="es-VE" sz="1400" b="1" dirty="0"/>
            <a:t>Incapacidad del corazón y/o de la circulación periférica de mantener la perfusión adecuada de órganos vitales. </a:t>
          </a:r>
        </a:p>
      </dgm:t>
    </dgm:pt>
    <dgm:pt modelId="{16F8FEB5-936A-4EAE-8910-82153FE38E9B}" type="parTrans" cxnId="{3EEA3F5F-F201-49DF-9AAF-FA7F6178B85C}">
      <dgm:prSet/>
      <dgm:spPr/>
      <dgm:t>
        <a:bodyPr/>
        <a:lstStyle/>
        <a:p>
          <a:endParaRPr lang="es-VE"/>
        </a:p>
      </dgm:t>
    </dgm:pt>
    <dgm:pt modelId="{79F1D662-42FF-4E1D-A1B0-7B05FB376EF0}" type="sibTrans" cxnId="{3EEA3F5F-F201-49DF-9AAF-FA7F6178B85C}">
      <dgm:prSet/>
      <dgm:spPr/>
      <dgm:t>
        <a:bodyPr/>
        <a:lstStyle/>
        <a:p>
          <a:endParaRPr lang="es-VE"/>
        </a:p>
      </dgm:t>
    </dgm:pt>
    <dgm:pt modelId="{A78EFB68-AB9B-4D3B-92F2-E117FE32684B}">
      <dgm:prSet phldrT="[Texto]"/>
      <dgm:spPr/>
      <dgm:t>
        <a:bodyPr/>
        <a:lstStyle/>
        <a:p>
          <a:r>
            <a:rPr lang="es-VE" b="1" dirty="0"/>
            <a:t>Hipoxia tisular</a:t>
          </a:r>
        </a:p>
        <a:p>
          <a:r>
            <a:rPr lang="es-VE" b="1" dirty="0"/>
            <a:t>Fallo metabólico celular</a:t>
          </a:r>
        </a:p>
      </dgm:t>
    </dgm:pt>
    <dgm:pt modelId="{EC787DEA-E881-4C4F-96AD-69852EC76C71}" type="parTrans" cxnId="{D82B160A-39EF-4412-A5B5-5A7214FC5E7B}">
      <dgm:prSet/>
      <dgm:spPr/>
      <dgm:t>
        <a:bodyPr/>
        <a:lstStyle/>
        <a:p>
          <a:endParaRPr lang="es-VE"/>
        </a:p>
      </dgm:t>
    </dgm:pt>
    <dgm:pt modelId="{46342EA5-C169-492E-B651-08601C2C0C52}" type="sibTrans" cxnId="{D82B160A-39EF-4412-A5B5-5A7214FC5E7B}">
      <dgm:prSet/>
      <dgm:spPr/>
      <dgm:t>
        <a:bodyPr/>
        <a:lstStyle/>
        <a:p>
          <a:endParaRPr lang="es-VE"/>
        </a:p>
      </dgm:t>
    </dgm:pt>
    <dgm:pt modelId="{143D36B1-1055-457E-A355-8779DF8171C3}">
      <dgm:prSet phldrT="[Texto]"/>
      <dgm:spPr/>
      <dgm:t>
        <a:bodyPr/>
        <a:lstStyle/>
        <a:p>
          <a:r>
            <a:rPr lang="es-VE" b="1" dirty="0"/>
            <a:t>Bajo flujo sanguíneo, </a:t>
          </a:r>
        </a:p>
        <a:p>
          <a:r>
            <a:rPr lang="es-VE" b="1" dirty="0"/>
            <a:t>Distribución irregular</a:t>
          </a:r>
        </a:p>
      </dgm:t>
    </dgm:pt>
    <dgm:pt modelId="{C8640814-ED81-49C1-85AF-279D0FE742BD}" type="parTrans" cxnId="{E83C2AB2-AC77-45B4-9FA5-E83B967EA297}">
      <dgm:prSet/>
      <dgm:spPr/>
      <dgm:t>
        <a:bodyPr/>
        <a:lstStyle/>
        <a:p>
          <a:endParaRPr lang="es-VE"/>
        </a:p>
      </dgm:t>
    </dgm:pt>
    <dgm:pt modelId="{2A4E15E2-B09D-4487-A360-2A59380B77BB}" type="sibTrans" cxnId="{E83C2AB2-AC77-45B4-9FA5-E83B967EA297}">
      <dgm:prSet/>
      <dgm:spPr/>
      <dgm:t>
        <a:bodyPr/>
        <a:lstStyle/>
        <a:p>
          <a:endParaRPr lang="es-VE"/>
        </a:p>
      </dgm:t>
    </dgm:pt>
    <dgm:pt modelId="{6C8FF52D-5622-46CA-B171-348241D3EFD6}">
      <dgm:prSet phldrT="[Texto]"/>
      <dgm:spPr/>
      <dgm:t>
        <a:bodyPr/>
        <a:lstStyle/>
        <a:p>
          <a:r>
            <a:rPr lang="es-VE" b="1" dirty="0"/>
            <a:t>Signos y alteraciones analíticas y hemodinámicas</a:t>
          </a:r>
        </a:p>
      </dgm:t>
    </dgm:pt>
    <dgm:pt modelId="{A77AC874-CEE6-47AB-B5E2-C8161D351486}" type="parTrans" cxnId="{F0549F5E-D5D3-4541-B2E0-0D25CF7BAEDF}">
      <dgm:prSet/>
      <dgm:spPr/>
      <dgm:t>
        <a:bodyPr/>
        <a:lstStyle/>
        <a:p>
          <a:endParaRPr lang="es-VE"/>
        </a:p>
      </dgm:t>
    </dgm:pt>
    <dgm:pt modelId="{098E889E-0D87-4498-A998-43EFFD9FAED8}" type="sibTrans" cxnId="{F0549F5E-D5D3-4541-B2E0-0D25CF7BAEDF}">
      <dgm:prSet/>
      <dgm:spPr/>
      <dgm:t>
        <a:bodyPr/>
        <a:lstStyle/>
        <a:p>
          <a:endParaRPr lang="es-VE"/>
        </a:p>
      </dgm:t>
    </dgm:pt>
    <dgm:pt modelId="{2A9CB7EC-A2A8-41E5-B0A0-CD1AC0CAEB83}" type="pres">
      <dgm:prSet presAssocID="{FA587F56-C2DA-47E6-BDC1-B84D86E31490}" presName="Name0" presStyleCnt="0">
        <dgm:presLayoutVars>
          <dgm:chMax val="1"/>
          <dgm:dir/>
          <dgm:animLvl val="ctr"/>
          <dgm:resizeHandles val="exact"/>
        </dgm:presLayoutVars>
      </dgm:prSet>
      <dgm:spPr/>
      <dgm:t>
        <a:bodyPr/>
        <a:lstStyle/>
        <a:p>
          <a:endParaRPr lang="es-ES"/>
        </a:p>
      </dgm:t>
    </dgm:pt>
    <dgm:pt modelId="{2480F3B7-4AC1-42F2-9A76-28759803C32F}" type="pres">
      <dgm:prSet presAssocID="{83BA84B0-D52D-4B04-A7FE-D73C078A7261}" presName="centerShape" presStyleLbl="node0" presStyleIdx="0" presStyleCnt="1"/>
      <dgm:spPr/>
      <dgm:t>
        <a:bodyPr/>
        <a:lstStyle/>
        <a:p>
          <a:endParaRPr lang="es-ES"/>
        </a:p>
      </dgm:t>
    </dgm:pt>
    <dgm:pt modelId="{3D4C33DD-EBF7-4206-B7DE-6CF0299CA053}" type="pres">
      <dgm:prSet presAssocID="{16F8FEB5-936A-4EAE-8910-82153FE38E9B}" presName="parTrans" presStyleLbl="sibTrans2D1" presStyleIdx="0" presStyleCnt="4"/>
      <dgm:spPr/>
      <dgm:t>
        <a:bodyPr/>
        <a:lstStyle/>
        <a:p>
          <a:endParaRPr lang="es-ES"/>
        </a:p>
      </dgm:t>
    </dgm:pt>
    <dgm:pt modelId="{22DA91D2-414B-4ADA-AF2A-3501232D2143}" type="pres">
      <dgm:prSet presAssocID="{16F8FEB5-936A-4EAE-8910-82153FE38E9B}" presName="connectorText" presStyleLbl="sibTrans2D1" presStyleIdx="0" presStyleCnt="4"/>
      <dgm:spPr/>
      <dgm:t>
        <a:bodyPr/>
        <a:lstStyle/>
        <a:p>
          <a:endParaRPr lang="es-ES"/>
        </a:p>
      </dgm:t>
    </dgm:pt>
    <dgm:pt modelId="{C1B84477-6BCB-4B7D-BF7F-59C186F2CE47}" type="pres">
      <dgm:prSet presAssocID="{63B208C1-0FA3-4D8E-A258-BEBC9DBDCDAD}" presName="node" presStyleLbl="node1" presStyleIdx="0" presStyleCnt="4" custScaleX="277920">
        <dgm:presLayoutVars>
          <dgm:bulletEnabled val="1"/>
        </dgm:presLayoutVars>
      </dgm:prSet>
      <dgm:spPr/>
      <dgm:t>
        <a:bodyPr/>
        <a:lstStyle/>
        <a:p>
          <a:endParaRPr lang="es-ES"/>
        </a:p>
      </dgm:t>
    </dgm:pt>
    <dgm:pt modelId="{F2C2DA2D-09E5-4555-ABD0-3720AE08437C}" type="pres">
      <dgm:prSet presAssocID="{EC787DEA-E881-4C4F-96AD-69852EC76C71}" presName="parTrans" presStyleLbl="sibTrans2D1" presStyleIdx="1" presStyleCnt="4"/>
      <dgm:spPr/>
      <dgm:t>
        <a:bodyPr/>
        <a:lstStyle/>
        <a:p>
          <a:endParaRPr lang="es-ES"/>
        </a:p>
      </dgm:t>
    </dgm:pt>
    <dgm:pt modelId="{76DB9512-369E-496D-904F-A9AD91B0D1E9}" type="pres">
      <dgm:prSet presAssocID="{EC787DEA-E881-4C4F-96AD-69852EC76C71}" presName="connectorText" presStyleLbl="sibTrans2D1" presStyleIdx="1" presStyleCnt="4"/>
      <dgm:spPr/>
      <dgm:t>
        <a:bodyPr/>
        <a:lstStyle/>
        <a:p>
          <a:endParaRPr lang="es-ES"/>
        </a:p>
      </dgm:t>
    </dgm:pt>
    <dgm:pt modelId="{7EF4D430-5809-415C-A6C2-3F7F593816A3}" type="pres">
      <dgm:prSet presAssocID="{A78EFB68-AB9B-4D3B-92F2-E117FE32684B}" presName="node" presStyleLbl="node1" presStyleIdx="1" presStyleCnt="4" custScaleX="229788" custRadScaleRad="143650">
        <dgm:presLayoutVars>
          <dgm:bulletEnabled val="1"/>
        </dgm:presLayoutVars>
      </dgm:prSet>
      <dgm:spPr/>
      <dgm:t>
        <a:bodyPr/>
        <a:lstStyle/>
        <a:p>
          <a:endParaRPr lang="es-ES"/>
        </a:p>
      </dgm:t>
    </dgm:pt>
    <dgm:pt modelId="{CD05F2DC-6D49-40C3-ABC9-796DB0222B5B}" type="pres">
      <dgm:prSet presAssocID="{C8640814-ED81-49C1-85AF-279D0FE742BD}" presName="parTrans" presStyleLbl="sibTrans2D1" presStyleIdx="2" presStyleCnt="4"/>
      <dgm:spPr/>
      <dgm:t>
        <a:bodyPr/>
        <a:lstStyle/>
        <a:p>
          <a:endParaRPr lang="es-ES"/>
        </a:p>
      </dgm:t>
    </dgm:pt>
    <dgm:pt modelId="{6965266B-4E2E-4A43-8894-3AA53E02BC55}" type="pres">
      <dgm:prSet presAssocID="{C8640814-ED81-49C1-85AF-279D0FE742BD}" presName="connectorText" presStyleLbl="sibTrans2D1" presStyleIdx="2" presStyleCnt="4"/>
      <dgm:spPr/>
      <dgm:t>
        <a:bodyPr/>
        <a:lstStyle/>
        <a:p>
          <a:endParaRPr lang="es-ES"/>
        </a:p>
      </dgm:t>
    </dgm:pt>
    <dgm:pt modelId="{D8E41EB3-3508-468B-9D81-C166C6089AEA}" type="pres">
      <dgm:prSet presAssocID="{143D36B1-1055-457E-A355-8779DF8171C3}" presName="node" presStyleLbl="node1" presStyleIdx="2" presStyleCnt="4" custScaleX="250089">
        <dgm:presLayoutVars>
          <dgm:bulletEnabled val="1"/>
        </dgm:presLayoutVars>
      </dgm:prSet>
      <dgm:spPr/>
      <dgm:t>
        <a:bodyPr/>
        <a:lstStyle/>
        <a:p>
          <a:endParaRPr lang="es-ES"/>
        </a:p>
      </dgm:t>
    </dgm:pt>
    <dgm:pt modelId="{BBC878A9-5F47-4E7A-80CC-437575D086F8}" type="pres">
      <dgm:prSet presAssocID="{A77AC874-CEE6-47AB-B5E2-C8161D351486}" presName="parTrans" presStyleLbl="sibTrans2D1" presStyleIdx="3" presStyleCnt="4"/>
      <dgm:spPr/>
      <dgm:t>
        <a:bodyPr/>
        <a:lstStyle/>
        <a:p>
          <a:endParaRPr lang="es-ES"/>
        </a:p>
      </dgm:t>
    </dgm:pt>
    <dgm:pt modelId="{ECE1C8BF-5C09-4B46-93E7-40041C79D2E6}" type="pres">
      <dgm:prSet presAssocID="{A77AC874-CEE6-47AB-B5E2-C8161D351486}" presName="connectorText" presStyleLbl="sibTrans2D1" presStyleIdx="3" presStyleCnt="4"/>
      <dgm:spPr/>
      <dgm:t>
        <a:bodyPr/>
        <a:lstStyle/>
        <a:p>
          <a:endParaRPr lang="es-ES"/>
        </a:p>
      </dgm:t>
    </dgm:pt>
    <dgm:pt modelId="{80B4DD0D-A7C5-4906-8BEA-26AE5B3E8986}" type="pres">
      <dgm:prSet presAssocID="{6C8FF52D-5622-46CA-B171-348241D3EFD6}" presName="node" presStyleLbl="node1" presStyleIdx="3" presStyleCnt="4" custScaleX="228497" custRadScaleRad="149608" custRadScaleInc="1126">
        <dgm:presLayoutVars>
          <dgm:bulletEnabled val="1"/>
        </dgm:presLayoutVars>
      </dgm:prSet>
      <dgm:spPr/>
      <dgm:t>
        <a:bodyPr/>
        <a:lstStyle/>
        <a:p>
          <a:endParaRPr lang="es-ES"/>
        </a:p>
      </dgm:t>
    </dgm:pt>
  </dgm:ptLst>
  <dgm:cxnLst>
    <dgm:cxn modelId="{D82B160A-39EF-4412-A5B5-5A7214FC5E7B}" srcId="{83BA84B0-D52D-4B04-A7FE-D73C078A7261}" destId="{A78EFB68-AB9B-4D3B-92F2-E117FE32684B}" srcOrd="1" destOrd="0" parTransId="{EC787DEA-E881-4C4F-96AD-69852EC76C71}" sibTransId="{46342EA5-C169-492E-B651-08601C2C0C52}"/>
    <dgm:cxn modelId="{09AB7E72-9AB1-475A-A5A4-66841D3A9D1E}" srcId="{FA587F56-C2DA-47E6-BDC1-B84D86E31490}" destId="{83BA84B0-D52D-4B04-A7FE-D73C078A7261}" srcOrd="0" destOrd="0" parTransId="{5EAC7E5F-4682-4A46-99FE-E649D9BBA2B1}" sibTransId="{3C39220D-34E2-4BC4-9543-E84C3D9F7701}"/>
    <dgm:cxn modelId="{031E4557-ED2B-4AFF-A065-5CEAE0BF8C02}" type="presOf" srcId="{143D36B1-1055-457E-A355-8779DF8171C3}" destId="{D8E41EB3-3508-468B-9D81-C166C6089AEA}" srcOrd="0" destOrd="0" presId="urn:microsoft.com/office/officeart/2005/8/layout/radial5"/>
    <dgm:cxn modelId="{D037A999-BDE5-4793-87A6-70D0A0103BDE}" type="presOf" srcId="{C8640814-ED81-49C1-85AF-279D0FE742BD}" destId="{6965266B-4E2E-4A43-8894-3AA53E02BC55}" srcOrd="1" destOrd="0" presId="urn:microsoft.com/office/officeart/2005/8/layout/radial5"/>
    <dgm:cxn modelId="{AAA59DF9-10CB-4FA6-9ACC-984120242E36}" type="presOf" srcId="{6C8FF52D-5622-46CA-B171-348241D3EFD6}" destId="{80B4DD0D-A7C5-4906-8BEA-26AE5B3E8986}" srcOrd="0" destOrd="0" presId="urn:microsoft.com/office/officeart/2005/8/layout/radial5"/>
    <dgm:cxn modelId="{589A3C84-C007-47CA-BF82-B104F48B70DE}" type="presOf" srcId="{FA587F56-C2DA-47E6-BDC1-B84D86E31490}" destId="{2A9CB7EC-A2A8-41E5-B0A0-CD1AC0CAEB83}" srcOrd="0" destOrd="0" presId="urn:microsoft.com/office/officeart/2005/8/layout/radial5"/>
    <dgm:cxn modelId="{AD7DE5ED-2812-461E-830A-625308F86342}" type="presOf" srcId="{83BA84B0-D52D-4B04-A7FE-D73C078A7261}" destId="{2480F3B7-4AC1-42F2-9A76-28759803C32F}" srcOrd="0" destOrd="0" presId="urn:microsoft.com/office/officeart/2005/8/layout/radial5"/>
    <dgm:cxn modelId="{653EBB83-8D2F-4461-9353-E231F8D7C2C2}" type="presOf" srcId="{EC787DEA-E881-4C4F-96AD-69852EC76C71}" destId="{76DB9512-369E-496D-904F-A9AD91B0D1E9}" srcOrd="1" destOrd="0" presId="urn:microsoft.com/office/officeart/2005/8/layout/radial5"/>
    <dgm:cxn modelId="{2A18BDA5-9D57-498E-86A2-3698D958EC92}" type="presOf" srcId="{16F8FEB5-936A-4EAE-8910-82153FE38E9B}" destId="{3D4C33DD-EBF7-4206-B7DE-6CF0299CA053}" srcOrd="0" destOrd="0" presId="urn:microsoft.com/office/officeart/2005/8/layout/radial5"/>
    <dgm:cxn modelId="{B6086D49-DBFF-448A-AC69-02B6D1BD5C93}" type="presOf" srcId="{C8640814-ED81-49C1-85AF-279D0FE742BD}" destId="{CD05F2DC-6D49-40C3-ABC9-796DB0222B5B}" srcOrd="0" destOrd="0" presId="urn:microsoft.com/office/officeart/2005/8/layout/radial5"/>
    <dgm:cxn modelId="{3EEA3F5F-F201-49DF-9AAF-FA7F6178B85C}" srcId="{83BA84B0-D52D-4B04-A7FE-D73C078A7261}" destId="{63B208C1-0FA3-4D8E-A258-BEBC9DBDCDAD}" srcOrd="0" destOrd="0" parTransId="{16F8FEB5-936A-4EAE-8910-82153FE38E9B}" sibTransId="{79F1D662-42FF-4E1D-A1B0-7B05FB376EF0}"/>
    <dgm:cxn modelId="{26EBD7A1-89B3-4D5B-A1E4-A4BDDAEA72E8}" type="presOf" srcId="{A77AC874-CEE6-47AB-B5E2-C8161D351486}" destId="{ECE1C8BF-5C09-4B46-93E7-40041C79D2E6}" srcOrd="1" destOrd="0" presId="urn:microsoft.com/office/officeart/2005/8/layout/radial5"/>
    <dgm:cxn modelId="{3824867B-67FB-4E9C-87FC-F9E8AFE63690}" type="presOf" srcId="{63B208C1-0FA3-4D8E-A258-BEBC9DBDCDAD}" destId="{C1B84477-6BCB-4B7D-BF7F-59C186F2CE47}" srcOrd="0" destOrd="0" presId="urn:microsoft.com/office/officeart/2005/8/layout/radial5"/>
    <dgm:cxn modelId="{E83C2AB2-AC77-45B4-9FA5-E83B967EA297}" srcId="{83BA84B0-D52D-4B04-A7FE-D73C078A7261}" destId="{143D36B1-1055-457E-A355-8779DF8171C3}" srcOrd="2" destOrd="0" parTransId="{C8640814-ED81-49C1-85AF-279D0FE742BD}" sibTransId="{2A4E15E2-B09D-4487-A360-2A59380B77BB}"/>
    <dgm:cxn modelId="{CE5BBC0C-8B41-49E7-AE62-7FF0B910CD00}" type="presOf" srcId="{16F8FEB5-936A-4EAE-8910-82153FE38E9B}" destId="{22DA91D2-414B-4ADA-AF2A-3501232D2143}" srcOrd="1" destOrd="0" presId="urn:microsoft.com/office/officeart/2005/8/layout/radial5"/>
    <dgm:cxn modelId="{8B91570B-5E49-4124-9D75-2E162DE0E204}" type="presOf" srcId="{EC787DEA-E881-4C4F-96AD-69852EC76C71}" destId="{F2C2DA2D-09E5-4555-ABD0-3720AE08437C}" srcOrd="0" destOrd="0" presId="urn:microsoft.com/office/officeart/2005/8/layout/radial5"/>
    <dgm:cxn modelId="{9430C7E1-B4CB-4181-84A5-2EF010C88490}" type="presOf" srcId="{A78EFB68-AB9B-4D3B-92F2-E117FE32684B}" destId="{7EF4D430-5809-415C-A6C2-3F7F593816A3}" srcOrd="0" destOrd="0" presId="urn:microsoft.com/office/officeart/2005/8/layout/radial5"/>
    <dgm:cxn modelId="{B1924745-3971-4E8C-AE17-11500C56A7F2}" type="presOf" srcId="{A77AC874-CEE6-47AB-B5E2-C8161D351486}" destId="{BBC878A9-5F47-4E7A-80CC-437575D086F8}" srcOrd="0" destOrd="0" presId="urn:microsoft.com/office/officeart/2005/8/layout/radial5"/>
    <dgm:cxn modelId="{F0549F5E-D5D3-4541-B2E0-0D25CF7BAEDF}" srcId="{83BA84B0-D52D-4B04-A7FE-D73C078A7261}" destId="{6C8FF52D-5622-46CA-B171-348241D3EFD6}" srcOrd="3" destOrd="0" parTransId="{A77AC874-CEE6-47AB-B5E2-C8161D351486}" sibTransId="{098E889E-0D87-4498-A998-43EFFD9FAED8}"/>
    <dgm:cxn modelId="{8BCCB79C-120F-48E7-81B0-34510467E362}" type="presParOf" srcId="{2A9CB7EC-A2A8-41E5-B0A0-CD1AC0CAEB83}" destId="{2480F3B7-4AC1-42F2-9A76-28759803C32F}" srcOrd="0" destOrd="0" presId="urn:microsoft.com/office/officeart/2005/8/layout/radial5"/>
    <dgm:cxn modelId="{D558F5B3-4BEC-4507-B26E-872F971FA342}" type="presParOf" srcId="{2A9CB7EC-A2A8-41E5-B0A0-CD1AC0CAEB83}" destId="{3D4C33DD-EBF7-4206-B7DE-6CF0299CA053}" srcOrd="1" destOrd="0" presId="urn:microsoft.com/office/officeart/2005/8/layout/radial5"/>
    <dgm:cxn modelId="{70ECA08A-ABE2-4B63-ADED-0CC3DCA13228}" type="presParOf" srcId="{3D4C33DD-EBF7-4206-B7DE-6CF0299CA053}" destId="{22DA91D2-414B-4ADA-AF2A-3501232D2143}" srcOrd="0" destOrd="0" presId="urn:microsoft.com/office/officeart/2005/8/layout/radial5"/>
    <dgm:cxn modelId="{7AD2EA73-E7C7-447A-9727-E4A8AA142247}" type="presParOf" srcId="{2A9CB7EC-A2A8-41E5-B0A0-CD1AC0CAEB83}" destId="{C1B84477-6BCB-4B7D-BF7F-59C186F2CE47}" srcOrd="2" destOrd="0" presId="urn:microsoft.com/office/officeart/2005/8/layout/radial5"/>
    <dgm:cxn modelId="{53914B4A-ECB4-42E1-8E22-F1365DFF6840}" type="presParOf" srcId="{2A9CB7EC-A2A8-41E5-B0A0-CD1AC0CAEB83}" destId="{F2C2DA2D-09E5-4555-ABD0-3720AE08437C}" srcOrd="3" destOrd="0" presId="urn:microsoft.com/office/officeart/2005/8/layout/radial5"/>
    <dgm:cxn modelId="{B82FEE82-16E4-401E-89F6-1C79A1897562}" type="presParOf" srcId="{F2C2DA2D-09E5-4555-ABD0-3720AE08437C}" destId="{76DB9512-369E-496D-904F-A9AD91B0D1E9}" srcOrd="0" destOrd="0" presId="urn:microsoft.com/office/officeart/2005/8/layout/radial5"/>
    <dgm:cxn modelId="{4F4B7BDC-FCB2-4BB3-92C5-B70621D73A00}" type="presParOf" srcId="{2A9CB7EC-A2A8-41E5-B0A0-CD1AC0CAEB83}" destId="{7EF4D430-5809-415C-A6C2-3F7F593816A3}" srcOrd="4" destOrd="0" presId="urn:microsoft.com/office/officeart/2005/8/layout/radial5"/>
    <dgm:cxn modelId="{E810DCDE-FA0D-426C-9208-02A232B741AC}" type="presParOf" srcId="{2A9CB7EC-A2A8-41E5-B0A0-CD1AC0CAEB83}" destId="{CD05F2DC-6D49-40C3-ABC9-796DB0222B5B}" srcOrd="5" destOrd="0" presId="urn:microsoft.com/office/officeart/2005/8/layout/radial5"/>
    <dgm:cxn modelId="{EA926AAB-2888-4719-9A10-D009E004E661}" type="presParOf" srcId="{CD05F2DC-6D49-40C3-ABC9-796DB0222B5B}" destId="{6965266B-4E2E-4A43-8894-3AA53E02BC55}" srcOrd="0" destOrd="0" presId="urn:microsoft.com/office/officeart/2005/8/layout/radial5"/>
    <dgm:cxn modelId="{EF4C41EC-1A8B-4597-9DA6-C511C8A605CD}" type="presParOf" srcId="{2A9CB7EC-A2A8-41E5-B0A0-CD1AC0CAEB83}" destId="{D8E41EB3-3508-468B-9D81-C166C6089AEA}" srcOrd="6" destOrd="0" presId="urn:microsoft.com/office/officeart/2005/8/layout/radial5"/>
    <dgm:cxn modelId="{597F73FB-5D7F-4050-B81C-5D330E30CF95}" type="presParOf" srcId="{2A9CB7EC-A2A8-41E5-B0A0-CD1AC0CAEB83}" destId="{BBC878A9-5F47-4E7A-80CC-437575D086F8}" srcOrd="7" destOrd="0" presId="urn:microsoft.com/office/officeart/2005/8/layout/radial5"/>
    <dgm:cxn modelId="{B71F7CC9-A433-4270-9116-5E6857AEE62A}" type="presParOf" srcId="{BBC878A9-5F47-4E7A-80CC-437575D086F8}" destId="{ECE1C8BF-5C09-4B46-93E7-40041C79D2E6}" srcOrd="0" destOrd="0" presId="urn:microsoft.com/office/officeart/2005/8/layout/radial5"/>
    <dgm:cxn modelId="{B8D23637-0B78-45D4-8056-69EF41B46C87}" type="presParOf" srcId="{2A9CB7EC-A2A8-41E5-B0A0-CD1AC0CAEB83}" destId="{80B4DD0D-A7C5-4906-8BEA-26AE5B3E898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0F3B7-4AC1-42F2-9A76-28759803C32F}">
      <dsp:nvSpPr>
        <dsp:cNvPr id="0" name=""/>
        <dsp:cNvSpPr/>
      </dsp:nvSpPr>
      <dsp:spPr>
        <a:xfrm>
          <a:off x="2980466" y="1563434"/>
          <a:ext cx="937131" cy="9371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VE" sz="1700" kern="1200" dirty="0"/>
            <a:t>Shock</a:t>
          </a:r>
        </a:p>
      </dsp:txBody>
      <dsp:txXfrm>
        <a:off x="3117706" y="1700674"/>
        <a:ext cx="662651" cy="662651"/>
      </dsp:txXfrm>
    </dsp:sp>
    <dsp:sp modelId="{3D4C33DD-EBF7-4206-B7DE-6CF0299CA053}">
      <dsp:nvSpPr>
        <dsp:cNvPr id="0" name=""/>
        <dsp:cNvSpPr/>
      </dsp:nvSpPr>
      <dsp:spPr>
        <a:xfrm rot="16200000">
          <a:off x="3349266" y="1230127"/>
          <a:ext cx="199531" cy="3014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VE" sz="1300" kern="1200"/>
        </a:p>
      </dsp:txBody>
      <dsp:txXfrm>
        <a:off x="3379196" y="1320344"/>
        <a:ext cx="139672" cy="180859"/>
      </dsp:txXfrm>
    </dsp:sp>
    <dsp:sp modelId="{C1B84477-6BCB-4B7D-BF7F-59C186F2CE47}">
      <dsp:nvSpPr>
        <dsp:cNvPr id="0" name=""/>
        <dsp:cNvSpPr/>
      </dsp:nvSpPr>
      <dsp:spPr>
        <a:xfrm>
          <a:off x="1821234" y="15546"/>
          <a:ext cx="3255594" cy="11714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VE" sz="1400" b="1" kern="1200" dirty="0"/>
            <a:t>Incapacidad del corazón y/o de la circulación periférica de mantener la perfusión adecuada de órganos vitales. </a:t>
          </a:r>
        </a:p>
      </dsp:txBody>
      <dsp:txXfrm>
        <a:off x="2298005" y="187096"/>
        <a:ext cx="2302052" cy="828314"/>
      </dsp:txXfrm>
    </dsp:sp>
    <dsp:sp modelId="{F2C2DA2D-09E5-4555-ABD0-3720AE08437C}">
      <dsp:nvSpPr>
        <dsp:cNvPr id="0" name=""/>
        <dsp:cNvSpPr/>
      </dsp:nvSpPr>
      <dsp:spPr>
        <a:xfrm>
          <a:off x="3970577" y="1881283"/>
          <a:ext cx="127633" cy="3014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VE" sz="1300" kern="1200"/>
        </a:p>
      </dsp:txBody>
      <dsp:txXfrm>
        <a:off x="3970577" y="1941570"/>
        <a:ext cx="89343" cy="180859"/>
      </dsp:txXfrm>
    </dsp:sp>
    <dsp:sp modelId="{7EF4D430-5809-415C-A6C2-3F7F593816A3}">
      <dsp:nvSpPr>
        <dsp:cNvPr id="0" name=""/>
        <dsp:cNvSpPr/>
      </dsp:nvSpPr>
      <dsp:spPr>
        <a:xfrm>
          <a:off x="4158414" y="1446292"/>
          <a:ext cx="2691769" cy="11714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VE" sz="1400" b="1" kern="1200" dirty="0"/>
            <a:t>Hipoxia tisular</a:t>
          </a:r>
        </a:p>
        <a:p>
          <a:pPr lvl="0" algn="ctr" defTabSz="622300">
            <a:lnSpc>
              <a:spcPct val="90000"/>
            </a:lnSpc>
            <a:spcBef>
              <a:spcPct val="0"/>
            </a:spcBef>
            <a:spcAft>
              <a:spcPct val="35000"/>
            </a:spcAft>
          </a:pPr>
          <a:r>
            <a:rPr lang="es-VE" sz="1400" b="1" kern="1200" dirty="0"/>
            <a:t>Fallo metabólico celular</a:t>
          </a:r>
        </a:p>
      </dsp:txBody>
      <dsp:txXfrm>
        <a:off x="4552614" y="1617842"/>
        <a:ext cx="1903369" cy="828314"/>
      </dsp:txXfrm>
    </dsp:sp>
    <dsp:sp modelId="{CD05F2DC-6D49-40C3-ABC9-796DB0222B5B}">
      <dsp:nvSpPr>
        <dsp:cNvPr id="0" name=""/>
        <dsp:cNvSpPr/>
      </dsp:nvSpPr>
      <dsp:spPr>
        <a:xfrm rot="5400000">
          <a:off x="3349266" y="2532438"/>
          <a:ext cx="199531" cy="3014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VE" sz="1300" kern="1200"/>
        </a:p>
      </dsp:txBody>
      <dsp:txXfrm>
        <a:off x="3379196" y="2562796"/>
        <a:ext cx="139672" cy="180859"/>
      </dsp:txXfrm>
    </dsp:sp>
    <dsp:sp modelId="{D8E41EB3-3508-468B-9D81-C166C6089AEA}">
      <dsp:nvSpPr>
        <dsp:cNvPr id="0" name=""/>
        <dsp:cNvSpPr/>
      </dsp:nvSpPr>
      <dsp:spPr>
        <a:xfrm>
          <a:off x="1984242" y="2877039"/>
          <a:ext cx="2929578" cy="11714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VE" sz="1400" b="1" kern="1200" dirty="0"/>
            <a:t>Bajo flujo sanguíneo, </a:t>
          </a:r>
        </a:p>
        <a:p>
          <a:pPr lvl="0" algn="ctr" defTabSz="622300">
            <a:lnSpc>
              <a:spcPct val="90000"/>
            </a:lnSpc>
            <a:spcBef>
              <a:spcPct val="0"/>
            </a:spcBef>
            <a:spcAft>
              <a:spcPct val="35000"/>
            </a:spcAft>
          </a:pPr>
          <a:r>
            <a:rPr lang="es-VE" sz="1400" b="1" kern="1200" dirty="0"/>
            <a:t>Distribución irregular</a:t>
          </a:r>
        </a:p>
      </dsp:txBody>
      <dsp:txXfrm>
        <a:off x="2413269" y="3048589"/>
        <a:ext cx="2071524" cy="828314"/>
      </dsp:txXfrm>
    </dsp:sp>
    <dsp:sp modelId="{BBC878A9-5F47-4E7A-80CC-437575D086F8}">
      <dsp:nvSpPr>
        <dsp:cNvPr id="0" name=""/>
        <dsp:cNvSpPr/>
      </dsp:nvSpPr>
      <dsp:spPr>
        <a:xfrm rot="10830830">
          <a:off x="2752392" y="1875758"/>
          <a:ext cx="161189" cy="3014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VE" sz="1300" kern="1200"/>
        </a:p>
      </dsp:txBody>
      <dsp:txXfrm rot="10800000">
        <a:off x="2800748" y="1936262"/>
        <a:ext cx="112832" cy="180859"/>
      </dsp:txXfrm>
    </dsp:sp>
    <dsp:sp modelId="{80B4DD0D-A7C5-4906-8BEA-26AE5B3E8986}">
      <dsp:nvSpPr>
        <dsp:cNvPr id="0" name=""/>
        <dsp:cNvSpPr/>
      </dsp:nvSpPr>
      <dsp:spPr>
        <a:xfrm>
          <a:off x="0" y="1427363"/>
          <a:ext cx="2676646" cy="11714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VE" sz="1400" b="1" kern="1200" dirty="0"/>
            <a:t>Signos y alteraciones analíticas y hemodinámicas</a:t>
          </a:r>
        </a:p>
      </dsp:txBody>
      <dsp:txXfrm>
        <a:off x="391986" y="1598913"/>
        <a:ext cx="1892674" cy="82831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14849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d2b7078103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d2b707810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Lo anterior, es demostrado en un estudio </a:t>
            </a:r>
            <a:r>
              <a:rPr lang="es-ES" dirty="0" err="1"/>
              <a:t>realizado</a:t>
            </a:r>
            <a:r>
              <a:rPr lang="es-ES" dirty="0"/>
              <a:t> por Jensen, </a:t>
            </a:r>
            <a:r>
              <a:rPr lang="es-ES" dirty="0" err="1"/>
              <a:t>Sloth</a:t>
            </a:r>
            <a:r>
              <a:rPr lang="es-ES" dirty="0"/>
              <a:t>, Larsen y Schmidt (2004)13 donde el protocolo FATE proporcionó imágenes utilizables del corazón en 97% de los pacientes, 58% subcostal, 80% apical y 69% paraesternal. Las imágenes a través de una ventana se obtuvieron en 23%, a través de dos ventanas en 41% y en tres </a:t>
            </a:r>
            <a:r>
              <a:rPr lang="es-ES" dirty="0" err="1"/>
              <a:t>ventanas</a:t>
            </a:r>
            <a:r>
              <a:rPr lang="es-ES" dirty="0"/>
              <a:t> en 34%. En 97,4% de los pacientes el </a:t>
            </a:r>
            <a:r>
              <a:rPr lang="es-ES" dirty="0" err="1"/>
              <a:t>protocolo</a:t>
            </a:r>
            <a:r>
              <a:rPr lang="es-ES" dirty="0"/>
              <a:t> contribuyó positivamente, obteniendo que 24,5% de los casos la información proporcionada fuera decisiva, 37,3% fuera complementaria y en 35,6% de apoyo. Igualmente, Rincón, Hernández, Vidal, Monares, </a:t>
            </a:r>
            <a:r>
              <a:rPr lang="es-ES" dirty="0" err="1"/>
              <a:t>Cardonatti</a:t>
            </a:r>
            <a:r>
              <a:rPr lang="es-ES" dirty="0"/>
              <a:t>, </a:t>
            </a:r>
            <a:r>
              <a:rPr lang="es-ES" dirty="0" err="1"/>
              <a:t>Nogue</a:t>
            </a:r>
            <a:r>
              <a:rPr lang="es-ES" dirty="0"/>
              <a:t> y colaboradores demostraron que FATE añadió nueva información en 37,3% de los pacientes e información decisiva en 24,5%. Solamente en 2,6% de los estudios realizados, la información fue limitada para añadir algún nuevo manejo al paciente.</a:t>
            </a:r>
            <a:endParaRPr dirty="0"/>
          </a:p>
        </p:txBody>
      </p:sp>
    </p:spTree>
    <p:extLst>
      <p:ext uri="{BB962C8B-B14F-4D97-AF65-F5344CB8AC3E}">
        <p14:creationId xmlns:p14="http://schemas.microsoft.com/office/powerpoint/2010/main" val="2540413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532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ES" dirty="0"/>
              <a:t>En esta investigación se utilizó una ficha de recolección de datos, donde se anotaron los datos provenientes del interrogatorio y de los hallazgos obtenidos del ecocardiograma transtorácico de cada paciente con shock; el mismo constó de cinco partes: </a:t>
            </a:r>
          </a:p>
          <a:p>
            <a:pPr marL="457200" indent="-317500">
              <a:buFontTx/>
              <a:buChar char="-"/>
            </a:pPr>
            <a:r>
              <a:rPr lang="es-ES" dirty="0"/>
              <a:t>Parte I: Características demográficas: </a:t>
            </a:r>
            <a:r>
              <a:rPr lang="es-ES" dirty="0" err="1"/>
              <a:t>iniciales</a:t>
            </a:r>
            <a:r>
              <a:rPr lang="es-ES" dirty="0"/>
              <a:t> de nombre y apellido, número de historia, edad, sexo y teléfono de contacto. </a:t>
            </a:r>
          </a:p>
          <a:p>
            <a:pPr marL="457200" indent="-317500">
              <a:buFontTx/>
              <a:buChar char="-"/>
            </a:pPr>
            <a:r>
              <a:rPr lang="es-ES" dirty="0"/>
              <a:t>Parte II: Identificación y clasificación del estado de shock según Weil y </a:t>
            </a:r>
            <a:r>
              <a:rPr lang="es-ES" dirty="0" err="1"/>
              <a:t>Shubin</a:t>
            </a:r>
            <a:r>
              <a:rPr lang="es-ES" dirty="0"/>
              <a:t> con base en la revisión de la historia clínica, diagnósticos planteados y corroboración de los datos por el investigador en: </a:t>
            </a:r>
            <a:r>
              <a:rPr lang="es-ES" dirty="0" err="1"/>
              <a:t>hipovolémico</a:t>
            </a:r>
            <a:r>
              <a:rPr lang="es-ES" dirty="0"/>
              <a:t>, cardiogénico, obstructivo, </a:t>
            </a:r>
            <a:r>
              <a:rPr lang="es-ES" dirty="0" err="1"/>
              <a:t>distributivo</a:t>
            </a:r>
            <a:r>
              <a:rPr lang="es-ES" dirty="0"/>
              <a:t>.</a:t>
            </a:r>
          </a:p>
          <a:p>
            <a:pPr marL="457200" indent="-317500">
              <a:buFontTx/>
              <a:buChar char="-"/>
            </a:pPr>
            <a:r>
              <a:rPr lang="es-ES" dirty="0"/>
              <a:t>Parte III: Hallazgos ecocardiográficos según posición del transductor: cuatro cámaras (aurícula derecha, aurícula </a:t>
            </a:r>
            <a:r>
              <a:rPr lang="es-ES" dirty="0" err="1"/>
              <a:t>izquierda</a:t>
            </a:r>
            <a:r>
              <a:rPr lang="es-ES" dirty="0"/>
              <a:t>, ventrículo derecho, ventrículo </a:t>
            </a:r>
            <a:r>
              <a:rPr lang="es-ES" dirty="0" err="1"/>
              <a:t>izquierdo</a:t>
            </a:r>
            <a:r>
              <a:rPr lang="es-ES" dirty="0"/>
              <a:t>), contractilidad y función sistólica del ventrículo izquierdo, presencia de derrame pericárdico, visualización de la pleura en las primeras 24 horas del diagnóstico. </a:t>
            </a:r>
          </a:p>
          <a:p>
            <a:pPr marL="457200" indent="-317500">
              <a:buFontTx/>
              <a:buChar char="-"/>
            </a:pPr>
            <a:r>
              <a:rPr lang="es-ES" dirty="0"/>
              <a:t>Parte IV: Valor cualitativo determinante de la utilidad del monitoreo por protocolo FATE en una escala de cuatro niveles: no hay imagen/información demasiado pobre, soporte de información disponible, nueva información agregada, añadida </a:t>
            </a:r>
            <a:r>
              <a:rPr lang="es-ES" dirty="0" err="1"/>
              <a:t>información</a:t>
            </a:r>
            <a:r>
              <a:rPr lang="es-ES" dirty="0"/>
              <a:t> decisiva. </a:t>
            </a:r>
          </a:p>
          <a:p>
            <a:pPr marL="457200" indent="-317500">
              <a:buFontTx/>
              <a:buChar char="-"/>
            </a:pPr>
            <a:r>
              <a:rPr lang="es-ES" dirty="0"/>
              <a:t>Parte V: Mortalidad a los 7 días. - Los resultados se procesaron en el paquete estadístico </a:t>
            </a:r>
            <a:r>
              <a:rPr lang="es-ES" dirty="0" err="1"/>
              <a:t>Statistical</a:t>
            </a:r>
            <a:r>
              <a:rPr lang="es-ES" dirty="0"/>
              <a:t> </a:t>
            </a:r>
            <a:r>
              <a:rPr lang="es-ES" dirty="0" err="1"/>
              <a:t>Package</a:t>
            </a:r>
            <a:r>
              <a:rPr lang="es-ES" dirty="0"/>
              <a:t> </a:t>
            </a:r>
            <a:r>
              <a:rPr lang="es-ES" dirty="0" err="1"/>
              <a:t>for</a:t>
            </a:r>
            <a:r>
              <a:rPr lang="es-ES" dirty="0"/>
              <a:t> Social </a:t>
            </a:r>
            <a:r>
              <a:rPr lang="es-ES" dirty="0" err="1"/>
              <a:t>Sciences</a:t>
            </a:r>
            <a:r>
              <a:rPr lang="es-ES" dirty="0"/>
              <a:t> (SPSS), para Windows versión 18.0, para luego elaborar los cuadros correspondientes. Por tratarse de un </a:t>
            </a:r>
            <a:r>
              <a:rPr lang="es-ES" dirty="0" err="1"/>
              <a:t>estudio</a:t>
            </a:r>
            <a:r>
              <a:rPr lang="es-ES" dirty="0"/>
              <a:t> descriptivo se utilizaron medidas de frecuencia relativa (frecuencias absolutas y porcentual) y de tendencia central y </a:t>
            </a:r>
            <a:r>
              <a:rPr lang="es-ES" dirty="0" err="1"/>
              <a:t>dispersión</a:t>
            </a:r>
            <a:r>
              <a:rPr lang="es-ES" dirty="0"/>
              <a:t> (promedio y desviación estándar) según sea el caso.</a:t>
            </a:r>
            <a:endParaRPr lang="es-VE" dirty="0"/>
          </a:p>
        </p:txBody>
      </p:sp>
    </p:spTree>
    <p:extLst>
      <p:ext uri="{BB962C8B-B14F-4D97-AF65-F5344CB8AC3E}">
        <p14:creationId xmlns:p14="http://schemas.microsoft.com/office/powerpoint/2010/main" val="78209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0281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ES" dirty="0"/>
              <a:t>De los pacientes con shock ingresados a la Unidad de Cuidados Intermedios el grupo de edad más afectado fue de 71-80 años con 23,33%, </a:t>
            </a:r>
            <a:r>
              <a:rPr lang="es-ES" dirty="0" err="1"/>
              <a:t>seguido</a:t>
            </a:r>
            <a:r>
              <a:rPr lang="es-ES" dirty="0"/>
              <a:t> del rango de 61-70 años con 20% y con 16,67% los grupos de 41-50 años y 51-60 años, respectivamente; siendo el promedio de edad de 56,86±15,85 años. Por otra parte, se encontró predominio del sexo masculino con 63,33%. Tabla 1.</a:t>
            </a:r>
            <a:endParaRPr lang="es-VE" dirty="0"/>
          </a:p>
        </p:txBody>
      </p:sp>
    </p:spTree>
    <p:extLst>
      <p:ext uri="{BB962C8B-B14F-4D97-AF65-F5344CB8AC3E}">
        <p14:creationId xmlns:p14="http://schemas.microsoft.com/office/powerpoint/2010/main" val="3984149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VE" dirty="0"/>
          </a:p>
        </p:txBody>
      </p:sp>
    </p:spTree>
    <p:extLst>
      <p:ext uri="{BB962C8B-B14F-4D97-AF65-F5344CB8AC3E}">
        <p14:creationId xmlns:p14="http://schemas.microsoft.com/office/powerpoint/2010/main" val="3115481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ES" dirty="0"/>
              <a:t>De acuerdo con la clasificación según la causa del shock por Weil </a:t>
            </a:r>
            <a:r>
              <a:rPr lang="es-ES" dirty="0" err="1"/>
              <a:t>Shubin</a:t>
            </a:r>
            <a:r>
              <a:rPr lang="es-ES" dirty="0"/>
              <a:t> de los pacientes estudiados, se evidencia que </a:t>
            </a:r>
            <a:r>
              <a:rPr lang="es-ES" b="1" dirty="0"/>
              <a:t>50% fueron distributivo</a:t>
            </a:r>
            <a:r>
              <a:rPr lang="es-ES" dirty="0"/>
              <a:t> </a:t>
            </a:r>
            <a:r>
              <a:rPr lang="es-ES" b="1" dirty="0"/>
              <a:t>cardiogénico con 20%</a:t>
            </a:r>
            <a:r>
              <a:rPr lang="es-ES" dirty="0"/>
              <a:t>, hipovolémico con 16,67% y obstructivo con 13,33%. Grafico 1.</a:t>
            </a:r>
            <a:endParaRPr lang="es-VE" dirty="0"/>
          </a:p>
          <a:p>
            <a:endParaRPr lang="es-VE" dirty="0"/>
          </a:p>
        </p:txBody>
      </p:sp>
    </p:spTree>
    <p:extLst>
      <p:ext uri="{BB962C8B-B14F-4D97-AF65-F5344CB8AC3E}">
        <p14:creationId xmlns:p14="http://schemas.microsoft.com/office/powerpoint/2010/main" val="414961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En cuanto a los hallazgos ecocardiográficos 33,33% de los pacientes reportaran derrame pleural bilateral, seguido de 30% derrame pleural unilateral y 23,33% derrame pericárdico.</a:t>
            </a:r>
            <a:endParaRPr lang="es-VE" dirty="0"/>
          </a:p>
        </p:txBody>
      </p:sp>
    </p:spTree>
    <p:extLst>
      <p:ext uri="{BB962C8B-B14F-4D97-AF65-F5344CB8AC3E}">
        <p14:creationId xmlns:p14="http://schemas.microsoft.com/office/powerpoint/2010/main" val="2300597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33,33% dimensiones VD-VI aumentados, 70% la contractibilidad era patológica; mientras, que 20% de los pacientes registraron función sistólica ventricular levemente deprimida, 16,67% moderadamente y 10% severamente deprimida. Como último hallazgo se encontró que la visualización pulmonar fue patológica en 60% de los pacientes</a:t>
            </a:r>
            <a:endParaRPr lang="es-VE" dirty="0"/>
          </a:p>
        </p:txBody>
      </p:sp>
    </p:spTree>
    <p:extLst>
      <p:ext uri="{BB962C8B-B14F-4D97-AF65-F5344CB8AC3E}">
        <p14:creationId xmlns:p14="http://schemas.microsoft.com/office/powerpoint/2010/main" val="205368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Se aprecia el valor cualitativo del monitoreo a través de protocolo FATE en pacientes con shock resultando que 43,33% soporta la información disponible, 26,67% añade información decisiva a la terapéutica, 23,33% agrega nueva información y solo 6,67% la información fue pobre/mala ventana.</a:t>
            </a:r>
            <a:endParaRPr lang="es-VE" dirty="0"/>
          </a:p>
        </p:txBody>
      </p:sp>
    </p:spTree>
    <p:extLst>
      <p:ext uri="{BB962C8B-B14F-4D97-AF65-F5344CB8AC3E}">
        <p14:creationId xmlns:p14="http://schemas.microsoft.com/office/powerpoint/2010/main" val="334957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La mortalidad a los 7 días se reflejó en 43,33% de defunciones durante este período</a:t>
            </a:r>
            <a:endParaRPr lang="es-VE" dirty="0"/>
          </a:p>
        </p:txBody>
      </p:sp>
    </p:spTree>
    <p:extLst>
      <p:ext uri="{BB962C8B-B14F-4D97-AF65-F5344CB8AC3E}">
        <p14:creationId xmlns:p14="http://schemas.microsoft.com/office/powerpoint/2010/main" val="2716379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Se presenta la frecuencia de defunciones según la clasificación de Weil y </a:t>
            </a:r>
            <a:r>
              <a:rPr lang="es-ES" dirty="0" err="1"/>
              <a:t>Shubin</a:t>
            </a:r>
            <a:r>
              <a:rPr lang="es-ES" dirty="0"/>
              <a:t>, obteniendo que 61,54% fueran distributivos, seguido de cardiogénico con 23,08% y obstructivo con 15,38%, no se reportaron defunciones por shock hipovolémico. Gráfico 7.</a:t>
            </a:r>
            <a:endParaRPr lang="es-VE" dirty="0"/>
          </a:p>
        </p:txBody>
      </p:sp>
    </p:spTree>
    <p:extLst>
      <p:ext uri="{BB962C8B-B14F-4D97-AF65-F5344CB8AC3E}">
        <p14:creationId xmlns:p14="http://schemas.microsoft.com/office/powerpoint/2010/main" val="4064558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Se determinó el valor cualitativo del monitoreo a través de protocolo FATE en pacientes fallecidos según causa de shock, mostrando que aquellos con shock distributivo 37,5% reportaron la información disponible y agrega información, respectivamente. En cambio, en 100% de los pacientes fallecidos por shock cardiogénico y obstructivo el protocolo FATE añadió información decisiva a la terapéutica</a:t>
            </a:r>
            <a:endParaRPr lang="es-VE" dirty="0"/>
          </a:p>
        </p:txBody>
      </p:sp>
    </p:spTree>
    <p:extLst>
      <p:ext uri="{BB962C8B-B14F-4D97-AF65-F5344CB8AC3E}">
        <p14:creationId xmlns:p14="http://schemas.microsoft.com/office/powerpoint/2010/main" val="2781873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d2b707810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d2b707810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b="1" dirty="0"/>
              <a:t>Jensen, </a:t>
            </a:r>
            <a:r>
              <a:rPr lang="es-ES" b="1" dirty="0" err="1"/>
              <a:t>Sloth</a:t>
            </a:r>
            <a:r>
              <a:rPr lang="es-ES" b="1" dirty="0"/>
              <a:t>, Larsen y Schmidt (2004),</a:t>
            </a:r>
            <a:r>
              <a:rPr lang="es-ES" dirty="0"/>
              <a:t> </a:t>
            </a:r>
            <a:r>
              <a:rPr lang="es-ES" b="1" dirty="0"/>
              <a:t>quienes crearon el algoritmo </a:t>
            </a:r>
            <a:r>
              <a:rPr lang="es-ES" dirty="0"/>
              <a:t>conocido como </a:t>
            </a:r>
            <a:r>
              <a:rPr lang="es-ES" b="1" dirty="0"/>
              <a:t>FATE, </a:t>
            </a:r>
            <a:r>
              <a:rPr lang="es-ES" dirty="0"/>
              <a:t>el protocolo proporcionó</a:t>
            </a:r>
            <a:r>
              <a:rPr lang="es-ES" b="1" dirty="0"/>
              <a:t> imágenes utilizables del corazón en 97% </a:t>
            </a:r>
            <a:r>
              <a:rPr lang="es-ES" dirty="0"/>
              <a:t>de los pacientes, 58% subcostal, 80% apical y 69% paraesternal. Las imágenes a través de una ventana se podían obtener en 23%, a través de dos ventanas en 41% y a través de tres ventanas en 34%. En 97,4%, el protocolo de eco evaluado focalmente contribuyó positivamente. </a:t>
            </a:r>
            <a:r>
              <a:rPr lang="es-ES" b="1" dirty="0"/>
              <a:t>En 24,5% de los casos la información fue decisiva, en 37,3% suplementaria y en 35,6% de apoyo.</a:t>
            </a:r>
          </a:p>
          <a:p>
            <a:pPr marL="0" lvl="0" indent="0" algn="l" rtl="0">
              <a:spcBef>
                <a:spcPts val="0"/>
              </a:spcBef>
              <a:spcAft>
                <a:spcPts val="0"/>
              </a:spcAft>
              <a:buNone/>
            </a:pPr>
            <a:endParaRPr lang="es-ES" dirty="0"/>
          </a:p>
          <a:p>
            <a:pPr marL="0" lvl="0" indent="0" algn="l" rtl="0">
              <a:spcBef>
                <a:spcPts val="0"/>
              </a:spcBef>
              <a:spcAft>
                <a:spcPts val="0"/>
              </a:spcAft>
              <a:buNone/>
            </a:pPr>
            <a:r>
              <a:rPr lang="es-ES" b="1" dirty="0" err="1"/>
              <a:t>Manasia</a:t>
            </a:r>
            <a:r>
              <a:rPr lang="es-ES" dirty="0"/>
              <a:t>, </a:t>
            </a:r>
            <a:r>
              <a:rPr lang="es-ES" dirty="0" err="1"/>
              <a:t>Nagaraj</a:t>
            </a:r>
            <a:r>
              <a:rPr lang="es-ES" dirty="0"/>
              <a:t>, </a:t>
            </a:r>
            <a:r>
              <a:rPr lang="es-ES" dirty="0" err="1"/>
              <a:t>Kodali</a:t>
            </a:r>
            <a:r>
              <a:rPr lang="es-ES" dirty="0"/>
              <a:t>, </a:t>
            </a:r>
            <a:r>
              <a:rPr lang="es-ES" dirty="0" err="1"/>
              <a:t>Croft</a:t>
            </a:r>
            <a:r>
              <a:rPr lang="es-ES" dirty="0"/>
              <a:t>, </a:t>
            </a:r>
            <a:r>
              <a:rPr lang="es-ES" dirty="0" err="1"/>
              <a:t>Oropello</a:t>
            </a:r>
            <a:r>
              <a:rPr lang="es-ES" dirty="0"/>
              <a:t>, </a:t>
            </a:r>
            <a:r>
              <a:rPr lang="es-ES" dirty="0" err="1"/>
              <a:t>Kohli</a:t>
            </a:r>
            <a:r>
              <a:rPr lang="es-ES" dirty="0"/>
              <a:t>, </a:t>
            </a:r>
            <a:r>
              <a:rPr lang="es-ES" dirty="0" err="1"/>
              <a:t>Leibowitz</a:t>
            </a:r>
            <a:r>
              <a:rPr lang="es-ES" dirty="0"/>
              <a:t>, y </a:t>
            </a:r>
            <a:r>
              <a:rPr lang="es-ES" dirty="0" err="1"/>
              <a:t>cols</a:t>
            </a:r>
            <a:r>
              <a:rPr lang="es-ES" dirty="0"/>
              <a:t> </a:t>
            </a:r>
            <a:r>
              <a:rPr lang="es-ES" b="1" dirty="0"/>
              <a:t>(2005) </a:t>
            </a:r>
            <a:r>
              <a:rPr lang="es-ES" dirty="0"/>
              <a:t>23 evaluaron </a:t>
            </a:r>
            <a:r>
              <a:rPr lang="es-ES" b="1" dirty="0"/>
              <a:t>90 ingresos </a:t>
            </a:r>
            <a:r>
              <a:rPr lang="es-ES" dirty="0"/>
              <a:t>consecutivos a una Unidad de </a:t>
            </a:r>
            <a:r>
              <a:rPr lang="es-ES" b="1" dirty="0"/>
              <a:t>Cuidados Intensivos quirúrgicos</a:t>
            </a:r>
            <a:r>
              <a:rPr lang="es-ES" dirty="0"/>
              <a:t>, logrando </a:t>
            </a:r>
            <a:r>
              <a:rPr lang="es-ES" b="1" dirty="0"/>
              <a:t>realizar satisfactoriamente el examen en 94% de los casos</a:t>
            </a:r>
            <a:r>
              <a:rPr lang="es-ES" dirty="0"/>
              <a:t>, logrando una interpretación adecuada por el proveedor con entrenamiento limitado en 84% de los casos. </a:t>
            </a:r>
            <a:r>
              <a:rPr lang="es-ES" b="1" dirty="0"/>
              <a:t>Los hallazgos aportaron datos nuevos y cambiaron el manejo en 37% de los casos y adicionaron información considerada útil en otro 47%.</a:t>
            </a:r>
          </a:p>
          <a:p>
            <a:pPr marL="0" lvl="0" indent="0" algn="l" rtl="0">
              <a:spcBef>
                <a:spcPts val="0"/>
              </a:spcBef>
              <a:spcAft>
                <a:spcPts val="0"/>
              </a:spcAft>
              <a:buNone/>
            </a:pPr>
            <a:endParaRPr lang="es-ES" b="1" dirty="0"/>
          </a:p>
          <a:p>
            <a:pPr marL="0" lvl="0" indent="0" algn="l" rtl="0">
              <a:spcBef>
                <a:spcPts val="0"/>
              </a:spcBef>
              <a:spcAft>
                <a:spcPts val="0"/>
              </a:spcAft>
              <a:buNone/>
            </a:pPr>
            <a:r>
              <a:rPr lang="es-ES" b="1" dirty="0" err="1"/>
              <a:t>Breitkreutz</a:t>
            </a:r>
            <a:r>
              <a:rPr lang="es-ES" b="1" dirty="0"/>
              <a:t>, Price, Steiger, </a:t>
            </a:r>
            <a:r>
              <a:rPr lang="es-ES" b="1" dirty="0" err="1"/>
              <a:t>Seeger</a:t>
            </a:r>
            <a:r>
              <a:rPr lang="es-ES" b="1" dirty="0"/>
              <a:t>, </a:t>
            </a:r>
            <a:r>
              <a:rPr lang="es-ES" b="1" dirty="0" err="1"/>
              <a:t>Ilper</a:t>
            </a:r>
            <a:r>
              <a:rPr lang="es-ES" b="1" dirty="0"/>
              <a:t>, Ackermann, Rudolph, y </a:t>
            </a:r>
            <a:r>
              <a:rPr lang="es-ES" b="1" dirty="0" err="1"/>
              <a:t>cols</a:t>
            </a:r>
            <a:r>
              <a:rPr lang="es-ES" b="1" dirty="0"/>
              <a:t> (2010)</a:t>
            </a:r>
            <a:r>
              <a:rPr lang="es-ES" b="0" dirty="0"/>
              <a:t> obtuvieron </a:t>
            </a:r>
            <a:r>
              <a:rPr lang="es-ES" b="1" dirty="0"/>
              <a:t>imágenes de calidad diagnóstica en 96%, </a:t>
            </a:r>
            <a:r>
              <a:rPr lang="es-ES" b="0" dirty="0"/>
              <a:t>35% de aquellos con un diagnóstico de ECG de asistolia, y 58% se detectó movimiento cardíaco coordinado y se asoció con una mayor supervivencia. </a:t>
            </a:r>
            <a:r>
              <a:rPr lang="es-ES" b="1" dirty="0"/>
              <a:t>Los hallazgos ecocardiográficos modificaron el manejo en 78% de los casos.</a:t>
            </a:r>
          </a:p>
          <a:p>
            <a:pPr marL="0" lvl="0" indent="0" algn="l" rtl="0">
              <a:spcBef>
                <a:spcPts val="0"/>
              </a:spcBef>
              <a:spcAft>
                <a:spcPts val="0"/>
              </a:spcAft>
              <a:buNone/>
            </a:pPr>
            <a:endParaRPr lang="es-ES" b="1" dirty="0"/>
          </a:p>
          <a:p>
            <a:pPr marL="0" lvl="0" indent="0" algn="l" rtl="0">
              <a:spcBef>
                <a:spcPts val="0"/>
              </a:spcBef>
              <a:spcAft>
                <a:spcPts val="0"/>
              </a:spcAft>
              <a:buNone/>
            </a:pPr>
            <a:r>
              <a:rPr lang="es-ES" b="1" dirty="0"/>
              <a:t>Osorio y Ortiz (2014) </a:t>
            </a:r>
            <a:r>
              <a:rPr lang="es-ES" dirty="0"/>
              <a:t>quienes identificaron </a:t>
            </a:r>
            <a:r>
              <a:rPr lang="es-ES" b="1" dirty="0"/>
              <a:t>35 pacientes con diagnóstico de shock dentro de las 24 horas previas al momento de la evaluación,</a:t>
            </a:r>
            <a:r>
              <a:rPr lang="es-ES" dirty="0"/>
              <a:t> de los cuales </a:t>
            </a:r>
            <a:r>
              <a:rPr lang="es-ES" b="1" dirty="0"/>
              <a:t>50% eran hombres y 50% mujeres, con una edad promedio de 63,9±16,1 años,  46,88% fueron cardiogénicos, 18,75% distributivos, 21,88% obstructivos y 12,5% hipovolémicos/hemorrágicos. </a:t>
            </a:r>
          </a:p>
          <a:p>
            <a:pPr marL="0" lvl="0" indent="0" algn="l" rtl="0">
              <a:spcBef>
                <a:spcPts val="0"/>
              </a:spcBef>
              <a:spcAft>
                <a:spcPts val="0"/>
              </a:spcAft>
              <a:buNone/>
            </a:pPr>
            <a:endParaRPr lang="es-ES" b="1" dirty="0"/>
          </a:p>
          <a:p>
            <a:pPr marL="0" lvl="0" indent="0" algn="l" rtl="0">
              <a:spcBef>
                <a:spcPts val="0"/>
              </a:spcBef>
              <a:spcAft>
                <a:spcPts val="0"/>
              </a:spcAft>
              <a:buNone/>
            </a:pPr>
            <a:r>
              <a:rPr lang="es-ES" b="1" dirty="0"/>
              <a:t>Macas, </a:t>
            </a:r>
            <a:r>
              <a:rPr lang="es-ES" b="1" dirty="0" err="1"/>
              <a:t>Maciuliene</a:t>
            </a:r>
            <a:r>
              <a:rPr lang="es-ES" b="1" dirty="0"/>
              <a:t>, </a:t>
            </a:r>
            <a:r>
              <a:rPr lang="es-ES" b="1" dirty="0" err="1"/>
              <a:t>Ovsianas</a:t>
            </a:r>
            <a:r>
              <a:rPr lang="es-ES" b="1" dirty="0"/>
              <a:t>, </a:t>
            </a:r>
            <a:r>
              <a:rPr lang="es-ES" b="1" dirty="0" err="1"/>
              <a:t>Juodviroyte</a:t>
            </a:r>
            <a:r>
              <a:rPr lang="es-ES" b="1" dirty="0"/>
              <a:t> y </a:t>
            </a:r>
            <a:r>
              <a:rPr lang="es-ES" b="1" dirty="0" err="1"/>
              <a:t>Bakoyte</a:t>
            </a:r>
            <a:r>
              <a:rPr lang="es-ES" b="1" dirty="0"/>
              <a:t> (2014)</a:t>
            </a:r>
            <a:r>
              <a:rPr lang="es-ES" dirty="0"/>
              <a:t> expresan que la ecocardiografía transtorácica evaluada con enfoque </a:t>
            </a:r>
            <a:r>
              <a:rPr lang="es-ES" b="1" dirty="0"/>
              <a:t>(FATE) es una herramienta complementaria eficaz. </a:t>
            </a:r>
          </a:p>
          <a:p>
            <a:pPr marL="0" lvl="0" indent="0" algn="l" rtl="0">
              <a:spcBef>
                <a:spcPts val="0"/>
              </a:spcBef>
              <a:spcAft>
                <a:spcPts val="0"/>
              </a:spcAft>
              <a:buNone/>
            </a:pPr>
            <a:endParaRPr lang="es-ES" b="1" dirty="0"/>
          </a:p>
          <a:p>
            <a:pPr marL="0" lvl="0" indent="0" algn="l" rtl="0">
              <a:spcBef>
                <a:spcPts val="0"/>
              </a:spcBef>
              <a:spcAft>
                <a:spcPts val="0"/>
              </a:spcAft>
              <a:buNone/>
            </a:pPr>
            <a:r>
              <a:rPr lang="es-VE" b="1" dirty="0" err="1"/>
              <a:t>Bedeker</a:t>
            </a:r>
            <a:r>
              <a:rPr lang="es-VE" b="1" dirty="0"/>
              <a:t>, Lachman, </a:t>
            </a:r>
            <a:r>
              <a:rPr lang="es-VE" b="1" dirty="0" err="1"/>
              <a:t>Borkum</a:t>
            </a:r>
            <a:r>
              <a:rPr lang="es-VE" b="1" dirty="0"/>
              <a:t>, </a:t>
            </a:r>
            <a:r>
              <a:rPr lang="es-VE" b="1" dirty="0" err="1"/>
              <a:t>Hellenberg</a:t>
            </a:r>
            <a:r>
              <a:rPr lang="es-VE" b="1" dirty="0"/>
              <a:t> y Cupido (2015) </a:t>
            </a:r>
            <a:r>
              <a:rPr lang="es-VE" dirty="0"/>
              <a:t>describen que la </a:t>
            </a:r>
            <a:r>
              <a:rPr lang="es-VE" b="1" dirty="0"/>
              <a:t>edad promedio de los pacientes estudiados fue de 50,0±20,13 años</a:t>
            </a:r>
            <a:r>
              <a:rPr lang="es-VE" dirty="0"/>
              <a:t>, con ligero </a:t>
            </a:r>
            <a:r>
              <a:rPr lang="es-VE" b="1" dirty="0"/>
              <a:t>predominio del sexo masculino (51,43%). </a:t>
            </a:r>
            <a:r>
              <a:rPr lang="es-ES" dirty="0"/>
              <a:t>resultados reportados por el </a:t>
            </a:r>
            <a:r>
              <a:rPr lang="es-ES" b="1" dirty="0"/>
              <a:t>ecocardiograma tuvieron un impacto en el manejo del 84% de los pacientes</a:t>
            </a:r>
            <a:r>
              <a:rPr lang="es-ES" dirty="0"/>
              <a:t>. </a:t>
            </a:r>
            <a:endParaRPr lang="es-VE" b="1" dirty="0"/>
          </a:p>
          <a:p>
            <a:pPr marL="0" lvl="0" indent="0" algn="l" rtl="0">
              <a:spcBef>
                <a:spcPts val="0"/>
              </a:spcBef>
              <a:spcAft>
                <a:spcPts val="0"/>
              </a:spcAft>
              <a:buNone/>
            </a:pPr>
            <a:endParaRPr lang="es-VE" b="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d2b707810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d2b707810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b="1" dirty="0" err="1"/>
              <a:t>Ghane</a:t>
            </a:r>
            <a:r>
              <a:rPr lang="es-ES" b="1" dirty="0"/>
              <a:t>, </a:t>
            </a:r>
            <a:r>
              <a:rPr lang="es-ES" b="1" dirty="0" err="1"/>
              <a:t>Gharib</a:t>
            </a:r>
            <a:r>
              <a:rPr lang="es-ES" b="1" dirty="0"/>
              <a:t>, </a:t>
            </a:r>
            <a:r>
              <a:rPr lang="es-ES" b="1" dirty="0" err="1"/>
              <a:t>Ebrahimi</a:t>
            </a:r>
            <a:r>
              <a:rPr lang="es-ES" b="1" dirty="0"/>
              <a:t>, </a:t>
            </a:r>
            <a:r>
              <a:rPr lang="es-ES" b="1" dirty="0" err="1"/>
              <a:t>Saeedi</a:t>
            </a:r>
            <a:r>
              <a:rPr lang="es-ES" b="1" dirty="0"/>
              <a:t>, </a:t>
            </a:r>
            <a:r>
              <a:rPr lang="es-ES" b="1" dirty="0" err="1"/>
              <a:t>Akbari-Kamrani</a:t>
            </a:r>
            <a:r>
              <a:rPr lang="es-ES" b="1" dirty="0"/>
              <a:t>, </a:t>
            </a:r>
            <a:r>
              <a:rPr lang="es-ES" b="1" dirty="0" err="1"/>
              <a:t>Rezaee</a:t>
            </a:r>
            <a:r>
              <a:rPr lang="es-ES" b="1" dirty="0"/>
              <a:t> y </a:t>
            </a:r>
            <a:r>
              <a:rPr lang="es-ES" b="1" dirty="0" err="1"/>
              <a:t>Rasouli</a:t>
            </a:r>
            <a:r>
              <a:rPr lang="es-ES" b="1" dirty="0"/>
              <a:t> (2015) </a:t>
            </a:r>
            <a:r>
              <a:rPr lang="es-ES" dirty="0"/>
              <a:t>seleccionaron </a:t>
            </a:r>
            <a:r>
              <a:rPr lang="es-ES" b="1" dirty="0"/>
              <a:t>52 pacientes con estado de shock</a:t>
            </a:r>
            <a:r>
              <a:rPr lang="es-ES" dirty="0"/>
              <a:t> cuya </a:t>
            </a:r>
            <a:r>
              <a:rPr lang="es-ES" b="1" dirty="0"/>
              <a:t>edad media fue de 51,6 años y 53,85% eran hombres. </a:t>
            </a:r>
            <a:r>
              <a:rPr lang="es-ES" dirty="0"/>
              <a:t>Los tipos de shock más frecuentes fueron el </a:t>
            </a:r>
            <a:r>
              <a:rPr lang="es-ES" b="1" dirty="0"/>
              <a:t>shock cardiogénico (23,1%) y el shock debido a múltiples etiologías, siendo los más frecuentes en este grupo shock hipovolémico y distributivo (15,38%, respectivamente), y 13,5% eran de tipo obstructivo</a:t>
            </a:r>
            <a:r>
              <a:rPr lang="es-ES" dirty="0"/>
              <a:t>; también, se determinó que </a:t>
            </a:r>
            <a:r>
              <a:rPr lang="es-ES" b="1" dirty="0"/>
              <a:t>13,5% fallecieron antes de confirmar clínicamente la causa precisa del estado de shock y se clasificaron como "etiología no definida".</a:t>
            </a:r>
          </a:p>
          <a:p>
            <a:pPr marL="0" lvl="0" indent="0" algn="l" rtl="0">
              <a:spcBef>
                <a:spcPts val="0"/>
              </a:spcBef>
              <a:spcAft>
                <a:spcPts val="0"/>
              </a:spcAft>
              <a:buNone/>
            </a:pPr>
            <a:endParaRPr lang="es-ES" b="1" dirty="0"/>
          </a:p>
          <a:p>
            <a:pPr marL="0" lvl="0" indent="0" algn="l" rtl="0">
              <a:spcBef>
                <a:spcPts val="0"/>
              </a:spcBef>
              <a:spcAft>
                <a:spcPts val="0"/>
              </a:spcAft>
              <a:buNone/>
            </a:pPr>
            <a:r>
              <a:rPr lang="es-ES" b="1" dirty="0"/>
              <a:t>Pérez y Franco (2015) </a:t>
            </a:r>
            <a:r>
              <a:rPr lang="es-ES" dirty="0"/>
              <a:t>mencionan que </a:t>
            </a:r>
            <a:r>
              <a:rPr lang="es-ES" b="1" dirty="0"/>
              <a:t>la diferenciación clínica entre shock hipovolémico, distributivo, cardiogénico u obstructivo no siempre puede realizarse correctamente</a:t>
            </a:r>
            <a:r>
              <a:rPr lang="es-ES" dirty="0"/>
              <a:t>, pues </a:t>
            </a:r>
            <a:r>
              <a:rPr lang="es-ES" b="1" dirty="0"/>
              <a:t>el examen físico solo detecta 57% de las anomalías cardíacas</a:t>
            </a:r>
            <a:r>
              <a:rPr lang="es-ES" dirty="0"/>
              <a:t>. Al respecto, </a:t>
            </a:r>
            <a:r>
              <a:rPr lang="es-ES" b="1" dirty="0"/>
              <a:t>los pacientes estudiados se clasificaron</a:t>
            </a:r>
            <a:r>
              <a:rPr lang="es-ES" dirty="0"/>
              <a:t> según Weil y </a:t>
            </a:r>
            <a:r>
              <a:rPr lang="es-ES" dirty="0" err="1"/>
              <a:t>Shubin</a:t>
            </a:r>
            <a:r>
              <a:rPr lang="es-ES" dirty="0"/>
              <a:t>, obteniendo </a:t>
            </a:r>
            <a:r>
              <a:rPr lang="es-ES" b="1" dirty="0"/>
              <a:t>que 50% fueron distributivo, 20% cardiogénico, 16,67% hipovolémico y 13,33% obstructivo. </a:t>
            </a:r>
            <a:r>
              <a:rPr lang="es-ES" dirty="0"/>
              <a:t>e el </a:t>
            </a:r>
            <a:r>
              <a:rPr lang="es-ES" b="1" dirty="0"/>
              <a:t>protocolo FATE </a:t>
            </a:r>
            <a:r>
              <a:rPr lang="es-ES" dirty="0"/>
              <a:t>centra su evaluación en </a:t>
            </a:r>
            <a:r>
              <a:rPr lang="es-ES" b="1" dirty="0"/>
              <a:t>la exclusión de la patología causal obvia</a:t>
            </a:r>
            <a:r>
              <a:rPr lang="es-ES" dirty="0"/>
              <a:t>, la evaluación de la </a:t>
            </a:r>
            <a:r>
              <a:rPr lang="es-ES" b="1" dirty="0"/>
              <a:t>contractilidad del ventrículo izquierdo</a:t>
            </a:r>
            <a:r>
              <a:rPr lang="es-ES" dirty="0"/>
              <a:t>, la </a:t>
            </a:r>
            <a:r>
              <a:rPr lang="es-ES" b="1" dirty="0"/>
              <a:t>estimación del grosor de la pared </a:t>
            </a:r>
            <a:r>
              <a:rPr lang="es-ES" dirty="0"/>
              <a:t>y las </a:t>
            </a:r>
            <a:r>
              <a:rPr lang="es-ES" b="1" dirty="0"/>
              <a:t>dimensiones de la cámara</a:t>
            </a:r>
            <a:r>
              <a:rPr lang="es-ES" dirty="0"/>
              <a:t>, la </a:t>
            </a:r>
            <a:r>
              <a:rPr lang="es-ES" b="1" dirty="0"/>
              <a:t>exclusión de la patología pleural </a:t>
            </a:r>
            <a:r>
              <a:rPr lang="es-ES" dirty="0"/>
              <a:t>y, además, la relación de la información ecocardiográfica con el contexto clínico es aportado por este método</a:t>
            </a:r>
          </a:p>
          <a:p>
            <a:pPr marL="0" lvl="0" indent="0" algn="l" rtl="0">
              <a:spcBef>
                <a:spcPts val="0"/>
              </a:spcBef>
              <a:spcAft>
                <a:spcPts val="0"/>
              </a:spcAft>
              <a:buNone/>
            </a:pPr>
            <a:endParaRPr lang="es-ES" b="1" dirty="0"/>
          </a:p>
          <a:p>
            <a:pPr marL="0" lvl="0" indent="0" algn="l" rtl="0">
              <a:spcBef>
                <a:spcPts val="0"/>
              </a:spcBef>
              <a:spcAft>
                <a:spcPts val="0"/>
              </a:spcAft>
              <a:buNone/>
            </a:pPr>
            <a:r>
              <a:rPr lang="es-ES" b="1" dirty="0"/>
              <a:t>Goldberg y Liu (2015) </a:t>
            </a:r>
            <a:r>
              <a:rPr lang="es-ES" dirty="0"/>
              <a:t>informan que la </a:t>
            </a:r>
            <a:r>
              <a:rPr lang="es-ES" b="1" dirty="0"/>
              <a:t>mortalidad puede llegar hasta 50% en pacientes con shock</a:t>
            </a:r>
            <a:r>
              <a:rPr lang="es-ES" dirty="0"/>
              <a:t>. En el presente estudio, la mortalidad a los 7 días fue de 43,33%, de los cuales 61,54% fueron distributivos, lo sigue el cardiogénico con 23,08% y 15,38% obstructivo, no hubo defunciones por shock hipovolémico. </a:t>
            </a:r>
          </a:p>
          <a:p>
            <a:pPr marL="0" lvl="0" indent="0" algn="l" rtl="0">
              <a:spcBef>
                <a:spcPts val="0"/>
              </a:spcBef>
              <a:spcAft>
                <a:spcPts val="0"/>
              </a:spcAft>
              <a:buNone/>
            </a:pPr>
            <a:endParaRPr lang="es-ES" b="1" dirty="0"/>
          </a:p>
          <a:p>
            <a:pPr marL="0" lvl="0" indent="0" algn="l" rtl="0">
              <a:spcBef>
                <a:spcPts val="0"/>
              </a:spcBef>
              <a:spcAft>
                <a:spcPts val="0"/>
              </a:spcAft>
              <a:buNone/>
            </a:pPr>
            <a:r>
              <a:rPr lang="es-ES" b="1" dirty="0"/>
              <a:t>Si, Cao, Wu, Chen, Liu, Chen, </a:t>
            </a:r>
            <a:r>
              <a:rPr lang="es-ES" b="1" dirty="0" err="1"/>
              <a:t>Ouyang</a:t>
            </a:r>
            <a:r>
              <a:rPr lang="es-ES" b="1" dirty="0"/>
              <a:t> y Guan (2016)</a:t>
            </a:r>
            <a:r>
              <a:rPr lang="es-ES" dirty="0"/>
              <a:t> realizaron un </a:t>
            </a:r>
            <a:r>
              <a:rPr lang="es-ES" b="1" dirty="0" err="1"/>
              <a:t>metanálisis</a:t>
            </a:r>
            <a:r>
              <a:rPr lang="es-ES" b="1" dirty="0"/>
              <a:t> </a:t>
            </a:r>
            <a:r>
              <a:rPr lang="es-ES" dirty="0"/>
              <a:t>donde reportan que los </a:t>
            </a:r>
            <a:r>
              <a:rPr lang="es-ES" b="1" dirty="0"/>
              <a:t>pacientes en shock obstructivo suelen tener mayor mortalidad explicada principalmente por la baja tasa de sospecha asociada con este mecanismo</a:t>
            </a:r>
            <a:r>
              <a:rPr lang="es-ES" dirty="0"/>
              <a:t>, gran parte de las embolias pulmonares fatales no son detectadas clínicamente, agregando a la gravedad de la situación</a:t>
            </a:r>
            <a:endParaRPr lang="es-ES" b="1" dirty="0"/>
          </a:p>
          <a:p>
            <a:pPr marL="0" lvl="0" indent="0" algn="l" rtl="0">
              <a:spcBef>
                <a:spcPts val="0"/>
              </a:spcBef>
              <a:spcAft>
                <a:spcPts val="0"/>
              </a:spcAft>
              <a:buNone/>
            </a:pPr>
            <a:endParaRPr lang="es-ES" b="1" dirty="0"/>
          </a:p>
          <a:p>
            <a:pPr marL="0" lvl="0" indent="0" algn="l" rtl="0">
              <a:spcBef>
                <a:spcPts val="0"/>
              </a:spcBef>
              <a:spcAft>
                <a:spcPts val="0"/>
              </a:spcAft>
              <a:buNone/>
            </a:pPr>
            <a:r>
              <a:rPr lang="es-ES" b="1" dirty="0"/>
              <a:t>Sánchez, Lara, </a:t>
            </a:r>
            <a:r>
              <a:rPr lang="es-ES" b="1" dirty="0" err="1"/>
              <a:t>Clausdorff</a:t>
            </a:r>
            <a:r>
              <a:rPr lang="es-ES" b="1" dirty="0"/>
              <a:t> y Guzmán (2018) </a:t>
            </a:r>
            <a:r>
              <a:rPr lang="es-ES" dirty="0"/>
              <a:t>registran </a:t>
            </a:r>
            <a:r>
              <a:rPr lang="es-ES" b="1" dirty="0"/>
              <a:t>60% de shock séptico, cerca de 15% a shock cardiogénico e hipovolémico</a:t>
            </a:r>
            <a:r>
              <a:rPr lang="es-ES" dirty="0"/>
              <a:t>, cada uno y finalmente cerca de 4% obstructivo. </a:t>
            </a:r>
            <a:endParaRPr lang="es-ES" b="1" dirty="0"/>
          </a:p>
          <a:p>
            <a:pPr marL="0" lvl="0" indent="0" algn="l" rtl="0">
              <a:spcBef>
                <a:spcPts val="0"/>
              </a:spcBef>
              <a:spcAft>
                <a:spcPts val="0"/>
              </a:spcAft>
              <a:buNone/>
            </a:pPr>
            <a:endParaRPr lang="es-ES" b="1" dirty="0"/>
          </a:p>
          <a:p>
            <a:pPr marL="0" lvl="0" indent="0" algn="l" rtl="0">
              <a:spcBef>
                <a:spcPts val="0"/>
              </a:spcBef>
              <a:spcAft>
                <a:spcPts val="0"/>
              </a:spcAft>
              <a:buNone/>
            </a:pPr>
            <a:r>
              <a:rPr lang="es-ES" b="1" dirty="0" err="1"/>
              <a:t>Nagre</a:t>
            </a:r>
            <a:r>
              <a:rPr lang="es-ES" b="1" dirty="0"/>
              <a:t> (2019)</a:t>
            </a:r>
            <a:r>
              <a:rPr lang="es-ES" dirty="0"/>
              <a:t> refiere que el FATE intenta evaluar la función cardíaca, incluida la contractilidad, tamaño de la cámara y la hipertrofia, la disfunción valvular, el taponamiento cardíaco y los derrames </a:t>
            </a:r>
            <a:r>
              <a:rPr lang="es-ES" dirty="0" err="1"/>
              <a:t>pericardicos</a:t>
            </a:r>
            <a:r>
              <a:rPr lang="es-ES" dirty="0"/>
              <a:t> y pleurales. </a:t>
            </a:r>
            <a:endParaRPr lang="es-ES" b="1" dirty="0"/>
          </a:p>
        </p:txBody>
      </p:sp>
    </p:spTree>
    <p:extLst>
      <p:ext uri="{BB962C8B-B14F-4D97-AF65-F5344CB8AC3E}">
        <p14:creationId xmlns:p14="http://schemas.microsoft.com/office/powerpoint/2010/main" val="1591135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755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Los resultados demuestran la importancia del Protocolo FATE en el manejo de pacientes con shock, lo que se traduce en mejores resultados de salud en atención en la Unidad de Cuidados Intermedios. Estos efectos podrían evaluarse en un estudio de seguimiento, aparte de su impacto clínico, por lo cual deben estudiarse las implicaciones de costo de un recurso restringido.</a:t>
            </a:r>
            <a:endParaRPr dirty="0"/>
          </a:p>
        </p:txBody>
      </p:sp>
    </p:spTree>
    <p:extLst>
      <p:ext uri="{BB962C8B-B14F-4D97-AF65-F5344CB8AC3E}">
        <p14:creationId xmlns:p14="http://schemas.microsoft.com/office/powerpoint/2010/main" val="47502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884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3293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978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e559b0b4d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e559b0b4d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d2b707810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d2b707810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139700" indent="0">
              <a:buNone/>
            </a:pPr>
            <a:r>
              <a:rPr lang="es-VE" dirty="0"/>
              <a:t>Sin embargo, uno de los protocolos es </a:t>
            </a:r>
            <a:r>
              <a:rPr lang="es-VE" b="1" dirty="0" err="1"/>
              <a:t>focused</a:t>
            </a:r>
            <a:r>
              <a:rPr lang="es-VE" b="1" dirty="0"/>
              <a:t> </a:t>
            </a:r>
            <a:r>
              <a:rPr lang="es-VE" b="1" dirty="0" err="1"/>
              <a:t>assessment</a:t>
            </a:r>
            <a:r>
              <a:rPr lang="es-VE" b="1" dirty="0"/>
              <a:t> </a:t>
            </a:r>
            <a:r>
              <a:rPr lang="es-VE" b="1" dirty="0" err="1"/>
              <a:t>with</a:t>
            </a:r>
            <a:r>
              <a:rPr lang="es-VE" b="1" dirty="0"/>
              <a:t> </a:t>
            </a:r>
            <a:r>
              <a:rPr lang="es-VE" b="1" dirty="0" err="1"/>
              <a:t>transthoracic</a:t>
            </a:r>
            <a:r>
              <a:rPr lang="es-VE" b="1" dirty="0"/>
              <a:t> </a:t>
            </a:r>
            <a:r>
              <a:rPr lang="es-VE" b="1" dirty="0" err="1"/>
              <a:t>echocardiography</a:t>
            </a:r>
            <a:r>
              <a:rPr lang="es-VE" b="1" dirty="0"/>
              <a:t> (FATE), </a:t>
            </a:r>
            <a:r>
              <a:rPr lang="es-VE" dirty="0"/>
              <a:t>desarrollado en los últimos 15 años, el cual permite tomar decisiones de forma fácil y rápida en situaciones de riesgo para la vida. Su aprendizaje es sencillo y es una exploración fundamentalmente torácica, que incluye </a:t>
            </a:r>
            <a:r>
              <a:rPr lang="es-VE" b="1" dirty="0"/>
              <a:t>3 imágenes cardiacas (subcostal, apical y paraesternal) y una imagen de la pleura, en una secuencia rápida.</a:t>
            </a:r>
          </a:p>
        </p:txBody>
      </p:sp>
    </p:spTree>
    <p:extLst>
      <p:ext uri="{BB962C8B-B14F-4D97-AF65-F5344CB8AC3E}">
        <p14:creationId xmlns:p14="http://schemas.microsoft.com/office/powerpoint/2010/main" val="2521273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139700" indent="0">
              <a:buNone/>
            </a:pPr>
            <a:r>
              <a:rPr lang="es-VE" dirty="0"/>
              <a:t>Los objetivos de este protocolo incluyen: excluir patología evidente, evaluar grosor de las paredes y dimensiones de las cavidades, evaluar la contractilidad, visualizar la pleura de ambos lados y relacionar la información con el contexto clínico. 12 Este abordaje sistemático </a:t>
            </a:r>
            <a:r>
              <a:rPr lang="es-VE" b="1" dirty="0"/>
              <a:t>permite una evaluación rápida de las condiciones de precarga, dimensiones y contractilidad, lo que facilita el diagnóstico y la posible intervención apropiada.</a:t>
            </a:r>
          </a:p>
        </p:txBody>
      </p:sp>
    </p:spTree>
    <p:extLst>
      <p:ext uri="{BB962C8B-B14F-4D97-AF65-F5344CB8AC3E}">
        <p14:creationId xmlns:p14="http://schemas.microsoft.com/office/powerpoint/2010/main" val="224116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9540"/>
            <a:ext cx="9144191" cy="5133975"/>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91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1188725" y="2380200"/>
            <a:ext cx="6766500" cy="16857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ullscreen Image with Caption">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1588"/>
            <a:ext cx="9144000" cy="51435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タイトル プレースホルダー 1"/>
          <p:cNvSpPr>
            <a:spLocks noGrp="1"/>
          </p:cNvSpPr>
          <p:nvPr>
            <p:ph type="title" hasCustomPrompt="1"/>
          </p:nvPr>
        </p:nvSpPr>
        <p:spPr>
          <a:xfrm>
            <a:off x="0" y="4281715"/>
            <a:ext cx="4571603" cy="585309"/>
          </a:xfrm>
          <a:prstGeom prst="rect">
            <a:avLst/>
          </a:prstGeom>
          <a:solidFill>
            <a:schemeClr val="tx2">
              <a:alpha val="70000"/>
            </a:schemeClr>
          </a:solidFill>
        </p:spPr>
        <p:txBody>
          <a:bodyPr vert="horz" lIns="81638" tIns="40819" rIns="81638" bIns="40819" rtlCol="0" anchor="ctr">
            <a:normAutofit/>
          </a:bodyPr>
          <a:lstStyle>
            <a:lvl1pPr algn="ctr">
              <a:defRPr baseline="0">
                <a:solidFill>
                  <a:schemeClr val="bg1"/>
                </a:solidFill>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279387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p:nvPr/>
        </p:nvSpPr>
        <p:spPr>
          <a:xfrm>
            <a:off x="0" y="0"/>
            <a:ext cx="9144191" cy="5143500"/>
          </a:xfrm>
          <a:custGeom>
            <a:avLst/>
            <a:gdLst/>
            <a:ahLst/>
            <a:cxnLst/>
            <a:rect l="l" t="t" r="r" b="b"/>
            <a:pathLst>
              <a:path w="12192254" h="6858000" extrusionOk="0">
                <a:moveTo>
                  <a:pt x="12192000" y="5069650"/>
                </a:moveTo>
                <a:lnTo>
                  <a:pt x="9906381" y="4900168"/>
                </a:lnTo>
                <a:lnTo>
                  <a:pt x="12192000" y="4948873"/>
                </a:lnTo>
                <a:lnTo>
                  <a:pt x="12192000" y="4944682"/>
                </a:lnTo>
                <a:lnTo>
                  <a:pt x="9826181" y="4893882"/>
                </a:lnTo>
                <a:lnTo>
                  <a:pt x="9797034" y="4891723"/>
                </a:lnTo>
                <a:lnTo>
                  <a:pt x="12192000" y="4817682"/>
                </a:lnTo>
                <a:lnTo>
                  <a:pt x="12192000" y="4813300"/>
                </a:lnTo>
                <a:lnTo>
                  <a:pt x="9756775" y="4888929"/>
                </a:lnTo>
                <a:lnTo>
                  <a:pt x="9714484" y="4885754"/>
                </a:lnTo>
                <a:lnTo>
                  <a:pt x="12192000" y="4680331"/>
                </a:lnTo>
                <a:lnTo>
                  <a:pt x="12192000" y="4676077"/>
                </a:lnTo>
                <a:lnTo>
                  <a:pt x="9687433" y="4883912"/>
                </a:lnTo>
                <a:lnTo>
                  <a:pt x="9638602" y="4880293"/>
                </a:lnTo>
                <a:lnTo>
                  <a:pt x="12192000" y="4536948"/>
                </a:lnTo>
                <a:lnTo>
                  <a:pt x="12192000" y="4532694"/>
                </a:lnTo>
                <a:lnTo>
                  <a:pt x="9618091" y="4878769"/>
                </a:lnTo>
                <a:lnTo>
                  <a:pt x="9565386" y="4874832"/>
                </a:lnTo>
                <a:lnTo>
                  <a:pt x="12192000" y="4387850"/>
                </a:lnTo>
                <a:lnTo>
                  <a:pt x="12192000" y="4383532"/>
                </a:lnTo>
                <a:lnTo>
                  <a:pt x="9548749" y="4873625"/>
                </a:lnTo>
                <a:lnTo>
                  <a:pt x="9493504" y="4869498"/>
                </a:lnTo>
                <a:lnTo>
                  <a:pt x="12192254" y="4232466"/>
                </a:lnTo>
                <a:lnTo>
                  <a:pt x="12192254" y="4228148"/>
                </a:lnTo>
                <a:lnTo>
                  <a:pt x="9479470" y="4868482"/>
                </a:lnTo>
                <a:lnTo>
                  <a:pt x="9422320" y="4864227"/>
                </a:lnTo>
                <a:lnTo>
                  <a:pt x="12192000" y="4071493"/>
                </a:lnTo>
                <a:lnTo>
                  <a:pt x="12192000" y="4067048"/>
                </a:lnTo>
                <a:lnTo>
                  <a:pt x="9410129" y="4863338"/>
                </a:lnTo>
                <a:lnTo>
                  <a:pt x="9351708" y="4859020"/>
                </a:lnTo>
                <a:lnTo>
                  <a:pt x="12192000" y="3904742"/>
                </a:lnTo>
                <a:lnTo>
                  <a:pt x="12192000" y="3900297"/>
                </a:lnTo>
                <a:lnTo>
                  <a:pt x="9340850" y="4858195"/>
                </a:lnTo>
                <a:lnTo>
                  <a:pt x="9281414" y="4853813"/>
                </a:lnTo>
                <a:lnTo>
                  <a:pt x="12192000" y="3732403"/>
                </a:lnTo>
                <a:lnTo>
                  <a:pt x="12192000" y="3727831"/>
                </a:lnTo>
                <a:lnTo>
                  <a:pt x="9271444" y="4853051"/>
                </a:lnTo>
                <a:lnTo>
                  <a:pt x="9211246" y="4848606"/>
                </a:lnTo>
                <a:lnTo>
                  <a:pt x="12192000" y="3554413"/>
                </a:lnTo>
                <a:lnTo>
                  <a:pt x="12192000" y="3549650"/>
                </a:lnTo>
                <a:lnTo>
                  <a:pt x="9202166" y="4847908"/>
                </a:lnTo>
                <a:lnTo>
                  <a:pt x="9141269" y="4843399"/>
                </a:lnTo>
                <a:lnTo>
                  <a:pt x="12192000" y="3370897"/>
                </a:lnTo>
                <a:lnTo>
                  <a:pt x="12192000" y="3366199"/>
                </a:lnTo>
                <a:lnTo>
                  <a:pt x="9132824" y="4842764"/>
                </a:lnTo>
                <a:lnTo>
                  <a:pt x="9071483" y="4838192"/>
                </a:lnTo>
                <a:lnTo>
                  <a:pt x="12192000" y="3181985"/>
                </a:lnTo>
                <a:lnTo>
                  <a:pt x="12192000" y="3177223"/>
                </a:lnTo>
                <a:lnTo>
                  <a:pt x="9063545" y="4837621"/>
                </a:lnTo>
                <a:lnTo>
                  <a:pt x="9001696" y="4833049"/>
                </a:lnTo>
                <a:lnTo>
                  <a:pt x="12192000" y="2987739"/>
                </a:lnTo>
                <a:lnTo>
                  <a:pt x="12192000" y="2982786"/>
                </a:lnTo>
                <a:lnTo>
                  <a:pt x="8994204" y="4832350"/>
                </a:lnTo>
                <a:lnTo>
                  <a:pt x="8932037" y="4827778"/>
                </a:lnTo>
                <a:lnTo>
                  <a:pt x="12192000" y="2788095"/>
                </a:lnTo>
                <a:lnTo>
                  <a:pt x="12192000" y="2783078"/>
                </a:lnTo>
                <a:lnTo>
                  <a:pt x="8924861" y="4827334"/>
                </a:lnTo>
                <a:lnTo>
                  <a:pt x="8862441" y="4822698"/>
                </a:lnTo>
                <a:lnTo>
                  <a:pt x="12192000" y="2583244"/>
                </a:lnTo>
                <a:lnTo>
                  <a:pt x="12192000" y="2578100"/>
                </a:lnTo>
                <a:lnTo>
                  <a:pt x="8855583" y="4822190"/>
                </a:lnTo>
                <a:lnTo>
                  <a:pt x="8792845" y="4817555"/>
                </a:lnTo>
                <a:lnTo>
                  <a:pt x="12192000" y="2373186"/>
                </a:lnTo>
                <a:lnTo>
                  <a:pt x="12192000" y="2367979"/>
                </a:lnTo>
                <a:lnTo>
                  <a:pt x="8786305" y="4817047"/>
                </a:lnTo>
                <a:lnTo>
                  <a:pt x="8723312" y="4812411"/>
                </a:lnTo>
                <a:lnTo>
                  <a:pt x="12192000" y="2158111"/>
                </a:lnTo>
                <a:lnTo>
                  <a:pt x="12192000" y="2152650"/>
                </a:lnTo>
                <a:lnTo>
                  <a:pt x="8716962" y="4811903"/>
                </a:lnTo>
                <a:lnTo>
                  <a:pt x="8653844" y="4807268"/>
                </a:lnTo>
                <a:lnTo>
                  <a:pt x="12192000" y="1937830"/>
                </a:lnTo>
                <a:lnTo>
                  <a:pt x="12192000" y="1932369"/>
                </a:lnTo>
                <a:lnTo>
                  <a:pt x="8647684" y="4806950"/>
                </a:lnTo>
                <a:lnTo>
                  <a:pt x="8584184" y="4802251"/>
                </a:lnTo>
                <a:lnTo>
                  <a:pt x="12192000" y="1712659"/>
                </a:lnTo>
                <a:lnTo>
                  <a:pt x="12192000" y="1707070"/>
                </a:lnTo>
                <a:lnTo>
                  <a:pt x="8578342" y="4801616"/>
                </a:lnTo>
                <a:lnTo>
                  <a:pt x="8514842" y="4796917"/>
                </a:lnTo>
                <a:lnTo>
                  <a:pt x="12192000" y="1482535"/>
                </a:lnTo>
                <a:lnTo>
                  <a:pt x="12192000" y="1476820"/>
                </a:lnTo>
                <a:lnTo>
                  <a:pt x="8509000" y="4796473"/>
                </a:lnTo>
                <a:lnTo>
                  <a:pt x="8445500" y="4791774"/>
                </a:lnTo>
                <a:lnTo>
                  <a:pt x="12192000" y="1247521"/>
                </a:lnTo>
                <a:lnTo>
                  <a:pt x="12192000" y="1241679"/>
                </a:lnTo>
                <a:lnTo>
                  <a:pt x="8439721" y="4791329"/>
                </a:lnTo>
                <a:lnTo>
                  <a:pt x="8376222" y="4786567"/>
                </a:lnTo>
                <a:lnTo>
                  <a:pt x="12192000" y="1007682"/>
                </a:lnTo>
                <a:lnTo>
                  <a:pt x="12192000" y="1001713"/>
                </a:lnTo>
                <a:lnTo>
                  <a:pt x="8370444" y="4786313"/>
                </a:lnTo>
                <a:lnTo>
                  <a:pt x="8306944" y="4781550"/>
                </a:lnTo>
                <a:lnTo>
                  <a:pt x="12192000" y="763080"/>
                </a:lnTo>
                <a:lnTo>
                  <a:pt x="12192000" y="756730"/>
                </a:lnTo>
                <a:lnTo>
                  <a:pt x="8301165" y="4781106"/>
                </a:lnTo>
                <a:lnTo>
                  <a:pt x="8237220" y="4776343"/>
                </a:lnTo>
                <a:lnTo>
                  <a:pt x="12192000" y="513842"/>
                </a:lnTo>
                <a:lnTo>
                  <a:pt x="12192000" y="507492"/>
                </a:lnTo>
                <a:lnTo>
                  <a:pt x="8231823" y="4775962"/>
                </a:lnTo>
                <a:lnTo>
                  <a:pt x="8167878" y="4771200"/>
                </a:lnTo>
                <a:lnTo>
                  <a:pt x="12192000" y="259906"/>
                </a:lnTo>
                <a:lnTo>
                  <a:pt x="12192000" y="253556"/>
                </a:lnTo>
                <a:lnTo>
                  <a:pt x="8162544" y="4770819"/>
                </a:lnTo>
                <a:lnTo>
                  <a:pt x="8098473" y="4766056"/>
                </a:lnTo>
                <a:lnTo>
                  <a:pt x="12192000" y="1397"/>
                </a:lnTo>
                <a:lnTo>
                  <a:pt x="12192000" y="0"/>
                </a:lnTo>
                <a:lnTo>
                  <a:pt x="12187619" y="0"/>
                </a:lnTo>
                <a:lnTo>
                  <a:pt x="8093266" y="4765675"/>
                </a:lnTo>
                <a:lnTo>
                  <a:pt x="0" y="4165600"/>
                </a:lnTo>
                <a:lnTo>
                  <a:pt x="0" y="4169855"/>
                </a:lnTo>
                <a:lnTo>
                  <a:pt x="8089900" y="4769930"/>
                </a:lnTo>
                <a:lnTo>
                  <a:pt x="8016050" y="4855845"/>
                </a:lnTo>
                <a:lnTo>
                  <a:pt x="0" y="4684586"/>
                </a:lnTo>
                <a:lnTo>
                  <a:pt x="0" y="4688840"/>
                </a:lnTo>
                <a:lnTo>
                  <a:pt x="8012431" y="4859719"/>
                </a:lnTo>
                <a:lnTo>
                  <a:pt x="7938770" y="4945507"/>
                </a:lnTo>
                <a:lnTo>
                  <a:pt x="0" y="5192014"/>
                </a:lnTo>
                <a:lnTo>
                  <a:pt x="0" y="5196205"/>
                </a:lnTo>
                <a:lnTo>
                  <a:pt x="7935024" y="4949825"/>
                </a:lnTo>
                <a:lnTo>
                  <a:pt x="7861300" y="5035550"/>
                </a:lnTo>
                <a:lnTo>
                  <a:pt x="0" y="5687695"/>
                </a:lnTo>
                <a:lnTo>
                  <a:pt x="0" y="5691950"/>
                </a:lnTo>
                <a:lnTo>
                  <a:pt x="7857554" y="5039995"/>
                </a:lnTo>
                <a:lnTo>
                  <a:pt x="7784275" y="5125339"/>
                </a:lnTo>
                <a:lnTo>
                  <a:pt x="0" y="6172200"/>
                </a:lnTo>
                <a:lnTo>
                  <a:pt x="0" y="6176518"/>
                </a:lnTo>
                <a:lnTo>
                  <a:pt x="7780084" y="5130165"/>
                </a:lnTo>
                <a:lnTo>
                  <a:pt x="7706995" y="5215255"/>
                </a:lnTo>
                <a:lnTo>
                  <a:pt x="0" y="6644704"/>
                </a:lnTo>
                <a:lnTo>
                  <a:pt x="0" y="6649022"/>
                </a:lnTo>
                <a:lnTo>
                  <a:pt x="7702550" y="5220272"/>
                </a:lnTo>
                <a:lnTo>
                  <a:pt x="7629716" y="5305108"/>
                </a:lnTo>
                <a:lnTo>
                  <a:pt x="1051878" y="6858000"/>
                </a:lnTo>
                <a:lnTo>
                  <a:pt x="1070293" y="6858000"/>
                </a:lnTo>
                <a:lnTo>
                  <a:pt x="7625081" y="5310569"/>
                </a:lnTo>
                <a:lnTo>
                  <a:pt x="7552500" y="5395024"/>
                </a:lnTo>
                <a:lnTo>
                  <a:pt x="2441512" y="6858000"/>
                </a:lnTo>
                <a:lnTo>
                  <a:pt x="2456879" y="6858000"/>
                </a:lnTo>
                <a:lnTo>
                  <a:pt x="7547483" y="5400866"/>
                </a:lnTo>
                <a:lnTo>
                  <a:pt x="7475284" y="5484940"/>
                </a:lnTo>
                <a:lnTo>
                  <a:pt x="3388424" y="6858000"/>
                </a:lnTo>
                <a:lnTo>
                  <a:pt x="3401759" y="6858000"/>
                </a:lnTo>
                <a:lnTo>
                  <a:pt x="7469886" y="5491226"/>
                </a:lnTo>
                <a:lnTo>
                  <a:pt x="7398068" y="5574856"/>
                </a:lnTo>
                <a:lnTo>
                  <a:pt x="4067620" y="6858000"/>
                </a:lnTo>
                <a:lnTo>
                  <a:pt x="4079431" y="6858000"/>
                </a:lnTo>
                <a:lnTo>
                  <a:pt x="7392226" y="5581650"/>
                </a:lnTo>
                <a:lnTo>
                  <a:pt x="7320788" y="5664772"/>
                </a:lnTo>
                <a:lnTo>
                  <a:pt x="4572508" y="6858000"/>
                </a:lnTo>
                <a:lnTo>
                  <a:pt x="4583176" y="6858000"/>
                </a:lnTo>
                <a:lnTo>
                  <a:pt x="7314438" y="5672138"/>
                </a:lnTo>
                <a:lnTo>
                  <a:pt x="7243572" y="5754688"/>
                </a:lnTo>
                <a:lnTo>
                  <a:pt x="4957572" y="6858000"/>
                </a:lnTo>
                <a:lnTo>
                  <a:pt x="4967351" y="6858000"/>
                </a:lnTo>
                <a:lnTo>
                  <a:pt x="7236651" y="5762689"/>
                </a:lnTo>
                <a:lnTo>
                  <a:pt x="7166357" y="5844540"/>
                </a:lnTo>
                <a:lnTo>
                  <a:pt x="5256848" y="6858000"/>
                </a:lnTo>
                <a:lnTo>
                  <a:pt x="5265865" y="6858000"/>
                </a:lnTo>
                <a:lnTo>
                  <a:pt x="7158736" y="5853367"/>
                </a:lnTo>
                <a:lnTo>
                  <a:pt x="7088886" y="5934456"/>
                </a:lnTo>
                <a:lnTo>
                  <a:pt x="5492750" y="6858000"/>
                </a:lnTo>
                <a:lnTo>
                  <a:pt x="5501196" y="6858000"/>
                </a:lnTo>
                <a:lnTo>
                  <a:pt x="7081076" y="5944172"/>
                </a:lnTo>
                <a:lnTo>
                  <a:pt x="7012178" y="6024309"/>
                </a:lnTo>
                <a:lnTo>
                  <a:pt x="5679504" y="6858000"/>
                </a:lnTo>
                <a:lnTo>
                  <a:pt x="5687505" y="6858000"/>
                </a:lnTo>
                <a:lnTo>
                  <a:pt x="7002590" y="6035167"/>
                </a:lnTo>
                <a:lnTo>
                  <a:pt x="6934644" y="6114225"/>
                </a:lnTo>
                <a:lnTo>
                  <a:pt x="5828792" y="6858000"/>
                </a:lnTo>
                <a:lnTo>
                  <a:pt x="5836412" y="6858000"/>
                </a:lnTo>
                <a:lnTo>
                  <a:pt x="6924231" y="6126353"/>
                </a:lnTo>
                <a:lnTo>
                  <a:pt x="6857429" y="6203950"/>
                </a:lnTo>
                <a:lnTo>
                  <a:pt x="5948109" y="6858000"/>
                </a:lnTo>
                <a:lnTo>
                  <a:pt x="5955348" y="6858000"/>
                </a:lnTo>
                <a:lnTo>
                  <a:pt x="6845682" y="6217793"/>
                </a:lnTo>
                <a:lnTo>
                  <a:pt x="6780149" y="6293993"/>
                </a:lnTo>
                <a:lnTo>
                  <a:pt x="6043168" y="6858000"/>
                </a:lnTo>
                <a:lnTo>
                  <a:pt x="6050153" y="6858000"/>
                </a:lnTo>
                <a:lnTo>
                  <a:pt x="6766814" y="6309614"/>
                </a:lnTo>
                <a:lnTo>
                  <a:pt x="6702933" y="6383909"/>
                </a:lnTo>
                <a:lnTo>
                  <a:pt x="6118352" y="6858000"/>
                </a:lnTo>
                <a:lnTo>
                  <a:pt x="6125083" y="6858000"/>
                </a:lnTo>
                <a:lnTo>
                  <a:pt x="6687503" y="6401880"/>
                </a:lnTo>
                <a:lnTo>
                  <a:pt x="6625718" y="6473825"/>
                </a:lnTo>
                <a:lnTo>
                  <a:pt x="6177090" y="6858000"/>
                </a:lnTo>
                <a:lnTo>
                  <a:pt x="6183440" y="6858000"/>
                </a:lnTo>
                <a:lnTo>
                  <a:pt x="6607429" y="6494907"/>
                </a:lnTo>
                <a:lnTo>
                  <a:pt x="6548374" y="6563678"/>
                </a:lnTo>
                <a:lnTo>
                  <a:pt x="6221984" y="6858000"/>
                </a:lnTo>
                <a:lnTo>
                  <a:pt x="6228334" y="6858000"/>
                </a:lnTo>
                <a:lnTo>
                  <a:pt x="6526784" y="6588951"/>
                </a:lnTo>
                <a:lnTo>
                  <a:pt x="6471285" y="6653531"/>
                </a:lnTo>
                <a:lnTo>
                  <a:pt x="6255385" y="6858000"/>
                </a:lnTo>
                <a:lnTo>
                  <a:pt x="6261735" y="6858000"/>
                </a:lnTo>
                <a:lnTo>
                  <a:pt x="6444869" y="6684709"/>
                </a:lnTo>
                <a:lnTo>
                  <a:pt x="6394450" y="6743382"/>
                </a:lnTo>
                <a:lnTo>
                  <a:pt x="6278753" y="6857682"/>
                </a:lnTo>
                <a:lnTo>
                  <a:pt x="6284786" y="6857682"/>
                </a:lnTo>
                <a:lnTo>
                  <a:pt x="6360097" y="6783070"/>
                </a:lnTo>
                <a:lnTo>
                  <a:pt x="6317234" y="6832982"/>
                </a:lnTo>
                <a:lnTo>
                  <a:pt x="6292850" y="6858000"/>
                </a:lnTo>
                <a:lnTo>
                  <a:pt x="6306249" y="6858000"/>
                </a:lnTo>
                <a:lnTo>
                  <a:pt x="6318949" y="6843459"/>
                </a:lnTo>
                <a:lnTo>
                  <a:pt x="6472174" y="6678359"/>
                </a:lnTo>
                <a:lnTo>
                  <a:pt x="6624574" y="6520625"/>
                </a:lnTo>
                <a:lnTo>
                  <a:pt x="6776403" y="6370257"/>
                </a:lnTo>
                <a:lnTo>
                  <a:pt x="6927914" y="6226937"/>
                </a:lnTo>
                <a:lnTo>
                  <a:pt x="7078409" y="6091301"/>
                </a:lnTo>
                <a:lnTo>
                  <a:pt x="7229285" y="5962650"/>
                </a:lnTo>
                <a:lnTo>
                  <a:pt x="7378700" y="5841429"/>
                </a:lnTo>
                <a:lnTo>
                  <a:pt x="7527481" y="5727700"/>
                </a:lnTo>
                <a:lnTo>
                  <a:pt x="7675753" y="5621147"/>
                </a:lnTo>
                <a:lnTo>
                  <a:pt x="7823518" y="5521706"/>
                </a:lnTo>
                <a:lnTo>
                  <a:pt x="7970330" y="5429822"/>
                </a:lnTo>
                <a:lnTo>
                  <a:pt x="8116824" y="5345113"/>
                </a:lnTo>
                <a:lnTo>
                  <a:pt x="8262874" y="5267706"/>
                </a:lnTo>
                <a:lnTo>
                  <a:pt x="8407971" y="5197856"/>
                </a:lnTo>
                <a:lnTo>
                  <a:pt x="8552561" y="5135118"/>
                </a:lnTo>
                <a:lnTo>
                  <a:pt x="8696516" y="5079619"/>
                </a:lnTo>
                <a:lnTo>
                  <a:pt x="8839962" y="5031423"/>
                </a:lnTo>
                <a:lnTo>
                  <a:pt x="8982646" y="4990592"/>
                </a:lnTo>
                <a:lnTo>
                  <a:pt x="9124696" y="4957064"/>
                </a:lnTo>
                <a:lnTo>
                  <a:pt x="9266174" y="4930839"/>
                </a:lnTo>
                <a:lnTo>
                  <a:pt x="9407144" y="4911789"/>
                </a:lnTo>
                <a:lnTo>
                  <a:pt x="9547289" y="4900168"/>
                </a:lnTo>
                <a:lnTo>
                  <a:pt x="9686989" y="4895850"/>
                </a:lnTo>
                <a:lnTo>
                  <a:pt x="9826117" y="4898835"/>
                </a:lnTo>
                <a:lnTo>
                  <a:pt x="12192000" y="5073650"/>
                </a:lnTo>
                <a:close/>
                <a:moveTo>
                  <a:pt x="6316282" y="6840538"/>
                </a:moveTo>
                <a:lnTo>
                  <a:pt x="6315139" y="6841744"/>
                </a:lnTo>
                <a:lnTo>
                  <a:pt x="6320028" y="6836093"/>
                </a:lnTo>
                <a:lnTo>
                  <a:pt x="6322949" y="6833044"/>
                </a:lnTo>
                <a:close/>
                <a:moveTo>
                  <a:pt x="9549003" y="4877880"/>
                </a:moveTo>
                <a:lnTo>
                  <a:pt x="9597707" y="4881499"/>
                </a:lnTo>
                <a:lnTo>
                  <a:pt x="9547479" y="4888230"/>
                </a:lnTo>
                <a:lnTo>
                  <a:pt x="9498711" y="4887214"/>
                </a:lnTo>
                <a:close/>
                <a:moveTo>
                  <a:pt x="9479788" y="4872736"/>
                </a:moveTo>
                <a:lnTo>
                  <a:pt x="9532366" y="4876673"/>
                </a:lnTo>
                <a:lnTo>
                  <a:pt x="9477883" y="4886770"/>
                </a:lnTo>
                <a:lnTo>
                  <a:pt x="9425178" y="4885627"/>
                </a:lnTo>
                <a:close/>
                <a:moveTo>
                  <a:pt x="6724650" y="6388926"/>
                </a:moveTo>
                <a:lnTo>
                  <a:pt x="6780467" y="6326315"/>
                </a:lnTo>
                <a:lnTo>
                  <a:pt x="6831902" y="6284659"/>
                </a:lnTo>
                <a:lnTo>
                  <a:pt x="6775704" y="6345238"/>
                </a:lnTo>
                <a:close/>
                <a:moveTo>
                  <a:pt x="6750494" y="6372352"/>
                </a:moveTo>
                <a:lnTo>
                  <a:pt x="6699123" y="6427788"/>
                </a:lnTo>
                <a:lnTo>
                  <a:pt x="6652705" y="6469571"/>
                </a:lnTo>
                <a:lnTo>
                  <a:pt x="6703505" y="6412421"/>
                </a:lnTo>
                <a:close/>
                <a:moveTo>
                  <a:pt x="9197086" y="4906455"/>
                </a:moveTo>
                <a:lnTo>
                  <a:pt x="9139936" y="4908169"/>
                </a:lnTo>
                <a:lnTo>
                  <a:pt x="9199944" y="4885055"/>
                </a:lnTo>
                <a:lnTo>
                  <a:pt x="9257094" y="4886325"/>
                </a:lnTo>
                <a:close/>
                <a:moveTo>
                  <a:pt x="9269476" y="4886579"/>
                </a:moveTo>
                <a:lnTo>
                  <a:pt x="9324657" y="4887722"/>
                </a:lnTo>
                <a:lnTo>
                  <a:pt x="9266999" y="4904232"/>
                </a:lnTo>
                <a:lnTo>
                  <a:pt x="9211755" y="4905947"/>
                </a:lnTo>
                <a:close/>
                <a:moveTo>
                  <a:pt x="8914574" y="4947984"/>
                </a:moveTo>
                <a:lnTo>
                  <a:pt x="8855075" y="4952937"/>
                </a:lnTo>
                <a:lnTo>
                  <a:pt x="8918575" y="4919282"/>
                </a:lnTo>
                <a:lnTo>
                  <a:pt x="8978011" y="4917440"/>
                </a:lnTo>
                <a:close/>
                <a:moveTo>
                  <a:pt x="8988298" y="4917123"/>
                </a:moveTo>
                <a:lnTo>
                  <a:pt x="9046718" y="4915345"/>
                </a:lnTo>
                <a:lnTo>
                  <a:pt x="8985250" y="4942205"/>
                </a:lnTo>
                <a:lnTo>
                  <a:pt x="8926830" y="4947031"/>
                </a:lnTo>
                <a:close/>
                <a:moveTo>
                  <a:pt x="7247445" y="5876925"/>
                </a:moveTo>
                <a:lnTo>
                  <a:pt x="7311518" y="5810695"/>
                </a:lnTo>
                <a:lnTo>
                  <a:pt x="7370255" y="5776722"/>
                </a:lnTo>
                <a:lnTo>
                  <a:pt x="7306119" y="5840222"/>
                </a:lnTo>
                <a:close/>
                <a:moveTo>
                  <a:pt x="7292404" y="5853811"/>
                </a:moveTo>
                <a:lnTo>
                  <a:pt x="7230110" y="5915533"/>
                </a:lnTo>
                <a:lnTo>
                  <a:pt x="7172960" y="5953633"/>
                </a:lnTo>
                <a:lnTo>
                  <a:pt x="7235127" y="5889371"/>
                </a:lnTo>
                <a:close/>
                <a:moveTo>
                  <a:pt x="8630539" y="5011547"/>
                </a:moveTo>
                <a:lnTo>
                  <a:pt x="8569452" y="5019739"/>
                </a:lnTo>
                <a:lnTo>
                  <a:pt x="8635365" y="4975289"/>
                </a:lnTo>
                <a:lnTo>
                  <a:pt x="8696261" y="4970209"/>
                </a:lnTo>
                <a:close/>
                <a:moveTo>
                  <a:pt x="8705469" y="4969637"/>
                </a:moveTo>
                <a:lnTo>
                  <a:pt x="8765731" y="4964621"/>
                </a:lnTo>
                <a:lnTo>
                  <a:pt x="8701024" y="5002086"/>
                </a:lnTo>
                <a:lnTo>
                  <a:pt x="8640699" y="5010150"/>
                </a:lnTo>
                <a:close/>
                <a:moveTo>
                  <a:pt x="7545895" y="5608701"/>
                </a:moveTo>
                <a:lnTo>
                  <a:pt x="7612570" y="5542661"/>
                </a:lnTo>
                <a:lnTo>
                  <a:pt x="7673531" y="5516245"/>
                </a:lnTo>
                <a:lnTo>
                  <a:pt x="7606793" y="5579301"/>
                </a:lnTo>
                <a:close/>
                <a:moveTo>
                  <a:pt x="7596695" y="5588953"/>
                </a:moveTo>
                <a:lnTo>
                  <a:pt x="7531100" y="5650929"/>
                </a:lnTo>
                <a:lnTo>
                  <a:pt x="7471093" y="5682679"/>
                </a:lnTo>
                <a:lnTo>
                  <a:pt x="7536625" y="5617782"/>
                </a:lnTo>
                <a:close/>
                <a:moveTo>
                  <a:pt x="8344472" y="5097018"/>
                </a:moveTo>
                <a:lnTo>
                  <a:pt x="8282369" y="5108512"/>
                </a:lnTo>
                <a:lnTo>
                  <a:pt x="8350187" y="5053521"/>
                </a:lnTo>
                <a:lnTo>
                  <a:pt x="8412226" y="5045202"/>
                </a:lnTo>
                <a:close/>
                <a:moveTo>
                  <a:pt x="8420671" y="5044059"/>
                </a:moveTo>
                <a:lnTo>
                  <a:pt x="8482203" y="5035741"/>
                </a:lnTo>
                <a:lnTo>
                  <a:pt x="8415338" y="5083874"/>
                </a:lnTo>
                <a:lnTo>
                  <a:pt x="8353679" y="5095304"/>
                </a:lnTo>
                <a:close/>
                <a:moveTo>
                  <a:pt x="7843584" y="5361242"/>
                </a:moveTo>
                <a:lnTo>
                  <a:pt x="7912100" y="5296599"/>
                </a:lnTo>
                <a:lnTo>
                  <a:pt x="7974203" y="5278819"/>
                </a:lnTo>
                <a:lnTo>
                  <a:pt x="7905750" y="5340350"/>
                </a:lnTo>
                <a:close/>
                <a:moveTo>
                  <a:pt x="7897813" y="5347462"/>
                </a:moveTo>
                <a:lnTo>
                  <a:pt x="7830312" y="5408295"/>
                </a:lnTo>
                <a:lnTo>
                  <a:pt x="7768718" y="5432044"/>
                </a:lnTo>
                <a:lnTo>
                  <a:pt x="7835900" y="5368163"/>
                </a:lnTo>
                <a:close/>
                <a:moveTo>
                  <a:pt x="8056563" y="5204397"/>
                </a:moveTo>
                <a:lnTo>
                  <a:pt x="7993698" y="5219256"/>
                </a:lnTo>
                <a:lnTo>
                  <a:pt x="8063167" y="5153470"/>
                </a:lnTo>
                <a:lnTo>
                  <a:pt x="8125969" y="5141849"/>
                </a:lnTo>
                <a:close/>
                <a:moveTo>
                  <a:pt x="8133969" y="5140389"/>
                </a:moveTo>
                <a:lnTo>
                  <a:pt x="8196390" y="5128768"/>
                </a:lnTo>
                <a:lnTo>
                  <a:pt x="8128000" y="5187950"/>
                </a:lnTo>
                <a:lnTo>
                  <a:pt x="8065389" y="5202682"/>
                </a:lnTo>
                <a:close/>
                <a:moveTo>
                  <a:pt x="8050022" y="5210239"/>
                </a:moveTo>
                <a:lnTo>
                  <a:pt x="7981188" y="5272278"/>
                </a:lnTo>
                <a:lnTo>
                  <a:pt x="7918577" y="5290249"/>
                </a:lnTo>
                <a:lnTo>
                  <a:pt x="7987538" y="5224971"/>
                </a:lnTo>
                <a:close/>
                <a:moveTo>
                  <a:pt x="7983284" y="5276088"/>
                </a:moveTo>
                <a:lnTo>
                  <a:pt x="8044879" y="5258499"/>
                </a:lnTo>
                <a:lnTo>
                  <a:pt x="7977506" y="5316157"/>
                </a:lnTo>
                <a:lnTo>
                  <a:pt x="7915847" y="5336921"/>
                </a:lnTo>
                <a:close/>
                <a:moveTo>
                  <a:pt x="7990459" y="5269738"/>
                </a:moveTo>
                <a:lnTo>
                  <a:pt x="8058594" y="5208270"/>
                </a:lnTo>
                <a:lnTo>
                  <a:pt x="8120698" y="5193602"/>
                </a:lnTo>
                <a:lnTo>
                  <a:pt x="8052626" y="5251895"/>
                </a:lnTo>
                <a:close/>
                <a:moveTo>
                  <a:pt x="8129715" y="5191506"/>
                </a:moveTo>
                <a:lnTo>
                  <a:pt x="8191246" y="5176965"/>
                </a:lnTo>
                <a:lnTo>
                  <a:pt x="8124063" y="5231448"/>
                </a:lnTo>
                <a:lnTo>
                  <a:pt x="8062405" y="5249101"/>
                </a:lnTo>
                <a:close/>
                <a:moveTo>
                  <a:pt x="8136700" y="5185474"/>
                </a:moveTo>
                <a:lnTo>
                  <a:pt x="8204708" y="5127244"/>
                </a:lnTo>
                <a:lnTo>
                  <a:pt x="8266748" y="5115751"/>
                </a:lnTo>
                <a:lnTo>
                  <a:pt x="8198866" y="5170805"/>
                </a:lnTo>
                <a:close/>
                <a:moveTo>
                  <a:pt x="8275511" y="5114100"/>
                </a:moveTo>
                <a:lnTo>
                  <a:pt x="8337043" y="5102670"/>
                </a:lnTo>
                <a:lnTo>
                  <a:pt x="8269986" y="5154041"/>
                </a:lnTo>
                <a:lnTo>
                  <a:pt x="8208328" y="5168583"/>
                </a:lnTo>
                <a:close/>
                <a:moveTo>
                  <a:pt x="8273669" y="5110163"/>
                </a:moveTo>
                <a:lnTo>
                  <a:pt x="8211122" y="5121720"/>
                </a:lnTo>
                <a:lnTo>
                  <a:pt x="8279765" y="5062982"/>
                </a:lnTo>
                <a:lnTo>
                  <a:pt x="8342122" y="5054600"/>
                </a:lnTo>
                <a:close/>
                <a:moveTo>
                  <a:pt x="8202803" y="5123307"/>
                </a:moveTo>
                <a:lnTo>
                  <a:pt x="8139938" y="5134928"/>
                </a:lnTo>
                <a:lnTo>
                  <a:pt x="8209281" y="5072444"/>
                </a:lnTo>
                <a:lnTo>
                  <a:pt x="8272019" y="5063998"/>
                </a:lnTo>
                <a:close/>
                <a:moveTo>
                  <a:pt x="8132001" y="5136388"/>
                </a:moveTo>
                <a:lnTo>
                  <a:pt x="8068819" y="5148136"/>
                </a:lnTo>
                <a:lnTo>
                  <a:pt x="8138669" y="5081905"/>
                </a:lnTo>
                <a:lnTo>
                  <a:pt x="8201724" y="5073460"/>
                </a:lnTo>
                <a:close/>
                <a:moveTo>
                  <a:pt x="8061135" y="5149850"/>
                </a:moveTo>
                <a:lnTo>
                  <a:pt x="7997635" y="5161661"/>
                </a:lnTo>
                <a:lnTo>
                  <a:pt x="8068247" y="5091811"/>
                </a:lnTo>
                <a:lnTo>
                  <a:pt x="8131747" y="5083302"/>
                </a:lnTo>
                <a:close/>
                <a:moveTo>
                  <a:pt x="8055419" y="5155248"/>
                </a:moveTo>
                <a:lnTo>
                  <a:pt x="7985569" y="5221478"/>
                </a:lnTo>
                <a:lnTo>
                  <a:pt x="7922069" y="5236401"/>
                </a:lnTo>
                <a:lnTo>
                  <a:pt x="7992301" y="5166932"/>
                </a:lnTo>
                <a:close/>
                <a:moveTo>
                  <a:pt x="7979219" y="5227320"/>
                </a:moveTo>
                <a:lnTo>
                  <a:pt x="7909369" y="5293106"/>
                </a:lnTo>
                <a:lnTo>
                  <a:pt x="7846378" y="5311140"/>
                </a:lnTo>
                <a:lnTo>
                  <a:pt x="7916228" y="5242116"/>
                </a:lnTo>
                <a:close/>
                <a:moveTo>
                  <a:pt x="7903019" y="5299456"/>
                </a:moveTo>
                <a:lnTo>
                  <a:pt x="7833931" y="5364798"/>
                </a:lnTo>
                <a:lnTo>
                  <a:pt x="7771320" y="5385816"/>
                </a:lnTo>
                <a:lnTo>
                  <a:pt x="7840472" y="5317363"/>
                </a:lnTo>
                <a:close/>
                <a:moveTo>
                  <a:pt x="7826819" y="5371719"/>
                </a:moveTo>
                <a:lnTo>
                  <a:pt x="7758431" y="5436362"/>
                </a:lnTo>
                <a:lnTo>
                  <a:pt x="7696264" y="5460365"/>
                </a:lnTo>
                <a:lnTo>
                  <a:pt x="7764653" y="5392547"/>
                </a:lnTo>
                <a:close/>
                <a:moveTo>
                  <a:pt x="7750619" y="5444046"/>
                </a:moveTo>
                <a:lnTo>
                  <a:pt x="7683056" y="5508054"/>
                </a:lnTo>
                <a:lnTo>
                  <a:pt x="7621397" y="5534787"/>
                </a:lnTo>
                <a:lnTo>
                  <a:pt x="7688517" y="5467350"/>
                </a:lnTo>
                <a:close/>
                <a:moveTo>
                  <a:pt x="7685406" y="5511610"/>
                </a:moveTo>
                <a:lnTo>
                  <a:pt x="7745476" y="5485511"/>
                </a:lnTo>
                <a:lnTo>
                  <a:pt x="7679944" y="5544566"/>
                </a:lnTo>
                <a:lnTo>
                  <a:pt x="7619937" y="5573586"/>
                </a:lnTo>
                <a:close/>
                <a:moveTo>
                  <a:pt x="7694422" y="5503101"/>
                </a:moveTo>
                <a:lnTo>
                  <a:pt x="7761034" y="5440045"/>
                </a:lnTo>
                <a:lnTo>
                  <a:pt x="7821994" y="5416550"/>
                </a:lnTo>
                <a:lnTo>
                  <a:pt x="7755382" y="5476621"/>
                </a:lnTo>
                <a:close/>
                <a:moveTo>
                  <a:pt x="7833043" y="5412296"/>
                </a:moveTo>
                <a:lnTo>
                  <a:pt x="7893177" y="5389118"/>
                </a:lnTo>
                <a:lnTo>
                  <a:pt x="7827709" y="5445189"/>
                </a:lnTo>
                <a:lnTo>
                  <a:pt x="7767574" y="5471287"/>
                </a:lnTo>
                <a:close/>
                <a:moveTo>
                  <a:pt x="7841869" y="5404358"/>
                </a:moveTo>
                <a:lnTo>
                  <a:pt x="7908354" y="5344414"/>
                </a:lnTo>
                <a:lnTo>
                  <a:pt x="7969377" y="5323904"/>
                </a:lnTo>
                <a:lnTo>
                  <a:pt x="7902829" y="5381054"/>
                </a:lnTo>
                <a:close/>
                <a:moveTo>
                  <a:pt x="7980045" y="5320348"/>
                </a:moveTo>
                <a:lnTo>
                  <a:pt x="8040244" y="5300091"/>
                </a:lnTo>
                <a:lnTo>
                  <a:pt x="7974394" y="5353050"/>
                </a:lnTo>
                <a:lnTo>
                  <a:pt x="7914195" y="5376228"/>
                </a:lnTo>
                <a:close/>
                <a:moveTo>
                  <a:pt x="7988682" y="5312982"/>
                </a:moveTo>
                <a:lnTo>
                  <a:pt x="8055102" y="5255832"/>
                </a:lnTo>
                <a:lnTo>
                  <a:pt x="8116062" y="5238369"/>
                </a:lnTo>
                <a:lnTo>
                  <a:pt x="8049705" y="5292217"/>
                </a:lnTo>
                <a:close/>
                <a:moveTo>
                  <a:pt x="8126476" y="5235639"/>
                </a:moveTo>
                <a:lnTo>
                  <a:pt x="8186738" y="5218367"/>
                </a:lnTo>
                <a:lnTo>
                  <a:pt x="8121460" y="5268341"/>
                </a:lnTo>
                <a:lnTo>
                  <a:pt x="8061135" y="5288598"/>
                </a:lnTo>
                <a:close/>
                <a:moveTo>
                  <a:pt x="8134858" y="5228844"/>
                </a:moveTo>
                <a:lnTo>
                  <a:pt x="8201216" y="5174996"/>
                </a:lnTo>
                <a:lnTo>
                  <a:pt x="8262239" y="5160645"/>
                </a:lnTo>
                <a:lnTo>
                  <a:pt x="8195945" y="5211445"/>
                </a:lnTo>
                <a:close/>
                <a:moveTo>
                  <a:pt x="8272272" y="5158232"/>
                </a:moveTo>
                <a:lnTo>
                  <a:pt x="8332534" y="5144008"/>
                </a:lnTo>
                <a:lnTo>
                  <a:pt x="8267382" y="5190871"/>
                </a:lnTo>
                <a:lnTo>
                  <a:pt x="8207057" y="5208143"/>
                </a:lnTo>
                <a:close/>
                <a:moveTo>
                  <a:pt x="8280527" y="5151882"/>
                </a:moveTo>
                <a:lnTo>
                  <a:pt x="8346694" y="5101082"/>
                </a:lnTo>
                <a:lnTo>
                  <a:pt x="8407718" y="5089779"/>
                </a:lnTo>
                <a:lnTo>
                  <a:pt x="8341043" y="5137150"/>
                </a:lnTo>
                <a:close/>
                <a:moveTo>
                  <a:pt x="8417496" y="5088382"/>
                </a:moveTo>
                <a:lnTo>
                  <a:pt x="8477758" y="5077206"/>
                </a:lnTo>
                <a:lnTo>
                  <a:pt x="8412670" y="5120958"/>
                </a:lnTo>
                <a:lnTo>
                  <a:pt x="8352345" y="5135182"/>
                </a:lnTo>
                <a:close/>
                <a:moveTo>
                  <a:pt x="8425561" y="5082540"/>
                </a:moveTo>
                <a:lnTo>
                  <a:pt x="8491601" y="5035106"/>
                </a:lnTo>
                <a:lnTo>
                  <a:pt x="8552561" y="5026851"/>
                </a:lnTo>
                <a:lnTo>
                  <a:pt x="8486584" y="5071301"/>
                </a:lnTo>
                <a:close/>
                <a:moveTo>
                  <a:pt x="8562022" y="5025390"/>
                </a:moveTo>
                <a:lnTo>
                  <a:pt x="8622284" y="5017326"/>
                </a:lnTo>
                <a:lnTo>
                  <a:pt x="8557451" y="5057902"/>
                </a:lnTo>
                <a:lnTo>
                  <a:pt x="8497062" y="5069078"/>
                </a:lnTo>
                <a:close/>
                <a:moveTo>
                  <a:pt x="8560498" y="5021326"/>
                </a:moveTo>
                <a:lnTo>
                  <a:pt x="8498904" y="5029645"/>
                </a:lnTo>
                <a:lnTo>
                  <a:pt x="8565706" y="4981575"/>
                </a:lnTo>
                <a:lnTo>
                  <a:pt x="8627173" y="4976495"/>
                </a:lnTo>
                <a:close/>
                <a:moveTo>
                  <a:pt x="8489950" y="5030851"/>
                </a:moveTo>
                <a:lnTo>
                  <a:pt x="8427910" y="5039170"/>
                </a:lnTo>
                <a:lnTo>
                  <a:pt x="8495538" y="4987417"/>
                </a:lnTo>
                <a:lnTo>
                  <a:pt x="8557514" y="4982274"/>
                </a:lnTo>
                <a:close/>
                <a:moveTo>
                  <a:pt x="8419465" y="5040313"/>
                </a:moveTo>
                <a:lnTo>
                  <a:pt x="8356600" y="5048250"/>
                </a:lnTo>
                <a:lnTo>
                  <a:pt x="8424990" y="4992815"/>
                </a:lnTo>
                <a:lnTo>
                  <a:pt x="8487346" y="4987608"/>
                </a:lnTo>
                <a:close/>
                <a:moveTo>
                  <a:pt x="8348917" y="5049774"/>
                </a:moveTo>
                <a:lnTo>
                  <a:pt x="8286115" y="5058220"/>
                </a:lnTo>
                <a:lnTo>
                  <a:pt x="8355203" y="4999038"/>
                </a:lnTo>
                <a:lnTo>
                  <a:pt x="8417878" y="4993831"/>
                </a:lnTo>
                <a:close/>
                <a:moveTo>
                  <a:pt x="8278369" y="5059299"/>
                </a:moveTo>
                <a:lnTo>
                  <a:pt x="8215313" y="5067745"/>
                </a:lnTo>
                <a:lnTo>
                  <a:pt x="8285163" y="5004880"/>
                </a:lnTo>
                <a:lnTo>
                  <a:pt x="8348155" y="4999673"/>
                </a:lnTo>
                <a:close/>
                <a:moveTo>
                  <a:pt x="8207883" y="5068761"/>
                </a:moveTo>
                <a:lnTo>
                  <a:pt x="8144383" y="5077270"/>
                </a:lnTo>
                <a:lnTo>
                  <a:pt x="8214424" y="5010150"/>
                </a:lnTo>
                <a:lnTo>
                  <a:pt x="8277924" y="5004880"/>
                </a:lnTo>
                <a:close/>
                <a:moveTo>
                  <a:pt x="8137335" y="5078222"/>
                </a:moveTo>
                <a:lnTo>
                  <a:pt x="8073835" y="5086795"/>
                </a:lnTo>
                <a:lnTo>
                  <a:pt x="8144257" y="5016500"/>
                </a:lnTo>
                <a:lnTo>
                  <a:pt x="8207757" y="5011230"/>
                </a:lnTo>
                <a:close/>
                <a:moveTo>
                  <a:pt x="8066850" y="5087684"/>
                </a:moveTo>
                <a:lnTo>
                  <a:pt x="8003350" y="5096256"/>
                </a:lnTo>
                <a:lnTo>
                  <a:pt x="8074851" y="5022342"/>
                </a:lnTo>
                <a:lnTo>
                  <a:pt x="8138351" y="5017072"/>
                </a:lnTo>
                <a:close/>
                <a:moveTo>
                  <a:pt x="8061833" y="5092637"/>
                </a:moveTo>
                <a:lnTo>
                  <a:pt x="7990269" y="5162550"/>
                </a:lnTo>
                <a:lnTo>
                  <a:pt x="7926769" y="5174361"/>
                </a:lnTo>
                <a:lnTo>
                  <a:pt x="7997952" y="5100765"/>
                </a:lnTo>
                <a:close/>
                <a:moveTo>
                  <a:pt x="7985633" y="5168329"/>
                </a:moveTo>
                <a:lnTo>
                  <a:pt x="7914957" y="5238179"/>
                </a:lnTo>
                <a:lnTo>
                  <a:pt x="7851457" y="5253165"/>
                </a:lnTo>
                <a:lnTo>
                  <a:pt x="7922260" y="5179949"/>
                </a:lnTo>
                <a:close/>
                <a:moveTo>
                  <a:pt x="7909433" y="5244021"/>
                </a:moveTo>
                <a:lnTo>
                  <a:pt x="7839202" y="5313871"/>
                </a:lnTo>
                <a:lnTo>
                  <a:pt x="7775702" y="5331968"/>
                </a:lnTo>
                <a:lnTo>
                  <a:pt x="7846060" y="5259197"/>
                </a:lnTo>
                <a:close/>
                <a:moveTo>
                  <a:pt x="7833233" y="5319776"/>
                </a:moveTo>
                <a:lnTo>
                  <a:pt x="7763383" y="5388864"/>
                </a:lnTo>
                <a:lnTo>
                  <a:pt x="7700391" y="5410010"/>
                </a:lnTo>
                <a:lnTo>
                  <a:pt x="7770241" y="5337810"/>
                </a:lnTo>
                <a:close/>
                <a:moveTo>
                  <a:pt x="7756652" y="5395659"/>
                </a:moveTo>
                <a:lnTo>
                  <a:pt x="7687437" y="5464175"/>
                </a:lnTo>
                <a:lnTo>
                  <a:pt x="7624826" y="5488305"/>
                </a:lnTo>
                <a:lnTo>
                  <a:pt x="7694041" y="5416677"/>
                </a:lnTo>
                <a:close/>
                <a:moveTo>
                  <a:pt x="7679944" y="5471859"/>
                </a:moveTo>
                <a:lnTo>
                  <a:pt x="7611428" y="5539677"/>
                </a:lnTo>
                <a:lnTo>
                  <a:pt x="7549261" y="5566664"/>
                </a:lnTo>
                <a:lnTo>
                  <a:pt x="7617841" y="5495798"/>
                </a:lnTo>
                <a:close/>
                <a:moveTo>
                  <a:pt x="7603109" y="5548059"/>
                </a:moveTo>
                <a:lnTo>
                  <a:pt x="7535419" y="5615115"/>
                </a:lnTo>
                <a:lnTo>
                  <a:pt x="7473823" y="5644833"/>
                </a:lnTo>
                <a:lnTo>
                  <a:pt x="7541578" y="5574983"/>
                </a:lnTo>
                <a:close/>
                <a:moveTo>
                  <a:pt x="7526147" y="5624259"/>
                </a:moveTo>
                <a:lnTo>
                  <a:pt x="7458139" y="5689600"/>
                </a:lnTo>
                <a:lnTo>
                  <a:pt x="7397306" y="5721922"/>
                </a:lnTo>
                <a:lnTo>
                  <a:pt x="7464044" y="5652897"/>
                </a:lnTo>
                <a:close/>
                <a:moveTo>
                  <a:pt x="7448994" y="5700459"/>
                </a:moveTo>
                <a:lnTo>
                  <a:pt x="7383399" y="5765419"/>
                </a:lnTo>
                <a:lnTo>
                  <a:pt x="7323519" y="5800027"/>
                </a:lnTo>
                <a:lnTo>
                  <a:pt x="7389051" y="5732272"/>
                </a:lnTo>
                <a:close/>
                <a:moveTo>
                  <a:pt x="7385050" y="5768340"/>
                </a:moveTo>
                <a:lnTo>
                  <a:pt x="7442200" y="5735193"/>
                </a:lnTo>
                <a:lnTo>
                  <a:pt x="7379844" y="5794185"/>
                </a:lnTo>
                <a:lnTo>
                  <a:pt x="7322694" y="5829999"/>
                </a:lnTo>
                <a:close/>
                <a:moveTo>
                  <a:pt x="7396925" y="5756593"/>
                </a:moveTo>
                <a:lnTo>
                  <a:pt x="7460996" y="5693093"/>
                </a:lnTo>
                <a:lnTo>
                  <a:pt x="7519861" y="5661787"/>
                </a:lnTo>
                <a:lnTo>
                  <a:pt x="7455726" y="5722493"/>
                </a:lnTo>
                <a:close/>
                <a:moveTo>
                  <a:pt x="7533894" y="5654421"/>
                </a:moveTo>
                <a:lnTo>
                  <a:pt x="7591425" y="5623878"/>
                </a:lnTo>
                <a:lnTo>
                  <a:pt x="7528941" y="5680202"/>
                </a:lnTo>
                <a:lnTo>
                  <a:pt x="7471791" y="5713413"/>
                </a:lnTo>
                <a:close/>
                <a:moveTo>
                  <a:pt x="7545451" y="5643499"/>
                </a:moveTo>
                <a:lnTo>
                  <a:pt x="7609586" y="5582857"/>
                </a:lnTo>
                <a:lnTo>
                  <a:pt x="7668514" y="5554409"/>
                </a:lnTo>
                <a:lnTo>
                  <a:pt x="7604379" y="5612257"/>
                </a:lnTo>
                <a:close/>
                <a:moveTo>
                  <a:pt x="7682167" y="5547805"/>
                </a:moveTo>
                <a:lnTo>
                  <a:pt x="7739888" y="5519992"/>
                </a:lnTo>
                <a:lnTo>
                  <a:pt x="7677341" y="5573522"/>
                </a:lnTo>
                <a:lnTo>
                  <a:pt x="7619746" y="5604066"/>
                </a:lnTo>
                <a:close/>
                <a:moveTo>
                  <a:pt x="7693407" y="5537708"/>
                </a:moveTo>
                <a:lnTo>
                  <a:pt x="7757478" y="5479923"/>
                </a:lnTo>
                <a:lnTo>
                  <a:pt x="7816596" y="5454523"/>
                </a:lnTo>
                <a:lnTo>
                  <a:pt x="7752461" y="5509451"/>
                </a:lnTo>
                <a:close/>
                <a:moveTo>
                  <a:pt x="7829550" y="5448300"/>
                </a:moveTo>
                <a:lnTo>
                  <a:pt x="7887399" y="5423218"/>
                </a:lnTo>
                <a:lnTo>
                  <a:pt x="7824851" y="5474018"/>
                </a:lnTo>
                <a:lnTo>
                  <a:pt x="7767130" y="5501831"/>
                </a:lnTo>
                <a:close/>
                <a:moveTo>
                  <a:pt x="7840472" y="5438966"/>
                </a:moveTo>
                <a:lnTo>
                  <a:pt x="7904607" y="5384038"/>
                </a:lnTo>
                <a:lnTo>
                  <a:pt x="7963789" y="5361242"/>
                </a:lnTo>
                <a:lnTo>
                  <a:pt x="7899654" y="5413312"/>
                </a:lnTo>
                <a:close/>
                <a:moveTo>
                  <a:pt x="7976553" y="5356416"/>
                </a:moveTo>
                <a:lnTo>
                  <a:pt x="8034528" y="5334064"/>
                </a:lnTo>
                <a:lnTo>
                  <a:pt x="7971981" y="5381943"/>
                </a:lnTo>
                <a:lnTo>
                  <a:pt x="7914069" y="5407343"/>
                </a:lnTo>
                <a:close/>
                <a:moveTo>
                  <a:pt x="7987220" y="5347716"/>
                </a:moveTo>
                <a:lnTo>
                  <a:pt x="8051293" y="5295773"/>
                </a:lnTo>
                <a:lnTo>
                  <a:pt x="8110538" y="5275898"/>
                </a:lnTo>
                <a:lnTo>
                  <a:pt x="8046466" y="5324920"/>
                </a:lnTo>
                <a:close/>
                <a:moveTo>
                  <a:pt x="8122984" y="5271516"/>
                </a:moveTo>
                <a:lnTo>
                  <a:pt x="8181086" y="5252022"/>
                </a:lnTo>
                <a:lnTo>
                  <a:pt x="8118539" y="5296980"/>
                </a:lnTo>
                <a:lnTo>
                  <a:pt x="8060500" y="5319332"/>
                </a:lnTo>
                <a:close/>
                <a:moveTo>
                  <a:pt x="8133398" y="5263515"/>
                </a:moveTo>
                <a:lnTo>
                  <a:pt x="8197406" y="5214557"/>
                </a:lnTo>
                <a:lnTo>
                  <a:pt x="8256778" y="5197602"/>
                </a:lnTo>
                <a:lnTo>
                  <a:pt x="8192706" y="5243640"/>
                </a:lnTo>
                <a:close/>
                <a:moveTo>
                  <a:pt x="8268716" y="5194300"/>
                </a:moveTo>
                <a:lnTo>
                  <a:pt x="8326882" y="5177663"/>
                </a:lnTo>
                <a:lnTo>
                  <a:pt x="8264398" y="5219700"/>
                </a:lnTo>
                <a:lnTo>
                  <a:pt x="8206295" y="5239258"/>
                </a:lnTo>
                <a:close/>
                <a:moveTo>
                  <a:pt x="8278940" y="5186998"/>
                </a:moveTo>
                <a:lnTo>
                  <a:pt x="8342820" y="5141024"/>
                </a:lnTo>
                <a:lnTo>
                  <a:pt x="8402193" y="5126990"/>
                </a:lnTo>
                <a:lnTo>
                  <a:pt x="8338312" y="5169980"/>
                </a:lnTo>
                <a:close/>
                <a:moveTo>
                  <a:pt x="8413750" y="5124450"/>
                </a:moveTo>
                <a:lnTo>
                  <a:pt x="8471980" y="5110671"/>
                </a:lnTo>
                <a:lnTo>
                  <a:pt x="8409559" y="5149723"/>
                </a:lnTo>
                <a:lnTo>
                  <a:pt x="8351330" y="5166424"/>
                </a:lnTo>
                <a:close/>
                <a:moveTo>
                  <a:pt x="8423719" y="5117719"/>
                </a:moveTo>
                <a:lnTo>
                  <a:pt x="8487537" y="5074793"/>
                </a:lnTo>
                <a:lnTo>
                  <a:pt x="8546909" y="5063808"/>
                </a:lnTo>
                <a:lnTo>
                  <a:pt x="8483409" y="5103686"/>
                </a:lnTo>
                <a:close/>
                <a:moveTo>
                  <a:pt x="8558276" y="5061649"/>
                </a:moveTo>
                <a:lnTo>
                  <a:pt x="8616632" y="5050854"/>
                </a:lnTo>
                <a:lnTo>
                  <a:pt x="8554276" y="5086922"/>
                </a:lnTo>
                <a:lnTo>
                  <a:pt x="8495982" y="5100701"/>
                </a:lnTo>
                <a:close/>
                <a:moveTo>
                  <a:pt x="8568055" y="5055299"/>
                </a:moveTo>
                <a:lnTo>
                  <a:pt x="8631555" y="5015421"/>
                </a:lnTo>
                <a:lnTo>
                  <a:pt x="8690991" y="5007420"/>
                </a:lnTo>
                <a:lnTo>
                  <a:pt x="8627491" y="5044250"/>
                </a:lnTo>
                <a:close/>
                <a:moveTo>
                  <a:pt x="8702231" y="5005959"/>
                </a:moveTo>
                <a:lnTo>
                  <a:pt x="8760587" y="4998085"/>
                </a:lnTo>
                <a:lnTo>
                  <a:pt x="8698420" y="5031105"/>
                </a:lnTo>
                <a:lnTo>
                  <a:pt x="8640001" y="5041964"/>
                </a:lnTo>
                <a:close/>
                <a:moveTo>
                  <a:pt x="8711882" y="5000371"/>
                </a:moveTo>
                <a:lnTo>
                  <a:pt x="8775382" y="4963605"/>
                </a:lnTo>
                <a:lnTo>
                  <a:pt x="8834819" y="4958715"/>
                </a:lnTo>
                <a:lnTo>
                  <a:pt x="8771319" y="4992370"/>
                </a:lnTo>
                <a:close/>
                <a:moveTo>
                  <a:pt x="8845614" y="4957826"/>
                </a:moveTo>
                <a:lnTo>
                  <a:pt x="8903970" y="4952937"/>
                </a:lnTo>
                <a:lnTo>
                  <a:pt x="8841931" y="4982909"/>
                </a:lnTo>
                <a:lnTo>
                  <a:pt x="8783510" y="4990783"/>
                </a:lnTo>
                <a:close/>
                <a:moveTo>
                  <a:pt x="8844344" y="4953635"/>
                </a:moveTo>
                <a:lnTo>
                  <a:pt x="8784019" y="4958652"/>
                </a:lnTo>
                <a:lnTo>
                  <a:pt x="8848598" y="4921314"/>
                </a:lnTo>
                <a:lnTo>
                  <a:pt x="8908859" y="4919409"/>
                </a:lnTo>
                <a:close/>
                <a:moveTo>
                  <a:pt x="8774112" y="4959477"/>
                </a:moveTo>
                <a:lnTo>
                  <a:pt x="8713089" y="4964557"/>
                </a:lnTo>
                <a:lnTo>
                  <a:pt x="8778748" y="4923473"/>
                </a:lnTo>
                <a:lnTo>
                  <a:pt x="8839708" y="4921568"/>
                </a:lnTo>
                <a:close/>
                <a:moveTo>
                  <a:pt x="8703881" y="4965319"/>
                </a:moveTo>
                <a:lnTo>
                  <a:pt x="8642350" y="4970399"/>
                </a:lnTo>
                <a:lnTo>
                  <a:pt x="8708961" y="4925949"/>
                </a:lnTo>
                <a:lnTo>
                  <a:pt x="8770366" y="4924044"/>
                </a:lnTo>
                <a:close/>
                <a:moveTo>
                  <a:pt x="8634031" y="4971161"/>
                </a:moveTo>
                <a:lnTo>
                  <a:pt x="8571992" y="4976305"/>
                </a:lnTo>
                <a:lnTo>
                  <a:pt x="8639429" y="4927791"/>
                </a:lnTo>
                <a:lnTo>
                  <a:pt x="8701278" y="4925886"/>
                </a:lnTo>
                <a:close/>
                <a:moveTo>
                  <a:pt x="8563801" y="4976940"/>
                </a:moveTo>
                <a:lnTo>
                  <a:pt x="8501380" y="4982147"/>
                </a:lnTo>
                <a:lnTo>
                  <a:pt x="8569579" y="4929950"/>
                </a:lnTo>
                <a:lnTo>
                  <a:pt x="8631809" y="4928045"/>
                </a:lnTo>
                <a:close/>
                <a:moveTo>
                  <a:pt x="8493569" y="4982782"/>
                </a:moveTo>
                <a:lnTo>
                  <a:pt x="8430831" y="4987989"/>
                </a:lnTo>
                <a:lnTo>
                  <a:pt x="8499729" y="4932109"/>
                </a:lnTo>
                <a:lnTo>
                  <a:pt x="8562277" y="4930204"/>
                </a:lnTo>
                <a:close/>
                <a:moveTo>
                  <a:pt x="8423339" y="4988624"/>
                </a:moveTo>
                <a:lnTo>
                  <a:pt x="8360347" y="4993831"/>
                </a:lnTo>
                <a:lnTo>
                  <a:pt x="8430196" y="4934331"/>
                </a:lnTo>
                <a:lnTo>
                  <a:pt x="8493061" y="4932363"/>
                </a:lnTo>
                <a:close/>
                <a:moveTo>
                  <a:pt x="8353107" y="4994466"/>
                </a:moveTo>
                <a:lnTo>
                  <a:pt x="8289607" y="4999673"/>
                </a:lnTo>
                <a:lnTo>
                  <a:pt x="8359457" y="4936173"/>
                </a:lnTo>
                <a:lnTo>
                  <a:pt x="8422513" y="4934204"/>
                </a:lnTo>
                <a:close/>
                <a:moveTo>
                  <a:pt x="8282877" y="5000244"/>
                </a:moveTo>
                <a:lnTo>
                  <a:pt x="8219377" y="5005515"/>
                </a:lnTo>
                <a:lnTo>
                  <a:pt x="8290116" y="4938649"/>
                </a:lnTo>
                <a:lnTo>
                  <a:pt x="8353616" y="4936681"/>
                </a:lnTo>
                <a:close/>
                <a:moveTo>
                  <a:pt x="8213027" y="5006086"/>
                </a:moveTo>
                <a:lnTo>
                  <a:pt x="8149527" y="5011357"/>
                </a:lnTo>
                <a:lnTo>
                  <a:pt x="8220774" y="4940808"/>
                </a:lnTo>
                <a:lnTo>
                  <a:pt x="8284274" y="4938840"/>
                </a:lnTo>
                <a:close/>
                <a:moveTo>
                  <a:pt x="8142795" y="5011928"/>
                </a:moveTo>
                <a:lnTo>
                  <a:pt x="8079295" y="5017199"/>
                </a:lnTo>
                <a:lnTo>
                  <a:pt x="8151051" y="4942967"/>
                </a:lnTo>
                <a:lnTo>
                  <a:pt x="8214551" y="4940999"/>
                </a:lnTo>
                <a:close/>
                <a:moveTo>
                  <a:pt x="8072565" y="5017770"/>
                </a:moveTo>
                <a:lnTo>
                  <a:pt x="8008620" y="5023041"/>
                </a:lnTo>
                <a:lnTo>
                  <a:pt x="8080883" y="4945126"/>
                </a:lnTo>
                <a:lnTo>
                  <a:pt x="8144383" y="4943158"/>
                </a:lnTo>
                <a:close/>
                <a:moveTo>
                  <a:pt x="8068119" y="5022342"/>
                </a:moveTo>
                <a:lnTo>
                  <a:pt x="7996238" y="5096701"/>
                </a:lnTo>
                <a:lnTo>
                  <a:pt x="7931849" y="5105400"/>
                </a:lnTo>
                <a:lnTo>
                  <a:pt x="8003921" y="5027803"/>
                </a:lnTo>
                <a:close/>
                <a:moveTo>
                  <a:pt x="7991475" y="5101590"/>
                </a:moveTo>
                <a:lnTo>
                  <a:pt x="7919911" y="5175631"/>
                </a:lnTo>
                <a:lnTo>
                  <a:pt x="7855649" y="5187950"/>
                </a:lnTo>
                <a:lnTo>
                  <a:pt x="7927340" y="5110607"/>
                </a:lnTo>
                <a:close/>
                <a:moveTo>
                  <a:pt x="7914831" y="5180902"/>
                </a:moveTo>
                <a:lnTo>
                  <a:pt x="7843584" y="5254562"/>
                </a:lnTo>
                <a:lnTo>
                  <a:pt x="7780084" y="5269611"/>
                </a:lnTo>
                <a:lnTo>
                  <a:pt x="7851457" y="5192713"/>
                </a:lnTo>
                <a:close/>
                <a:moveTo>
                  <a:pt x="7838123" y="5260213"/>
                </a:moveTo>
                <a:lnTo>
                  <a:pt x="7766812" y="5334000"/>
                </a:lnTo>
                <a:lnTo>
                  <a:pt x="7703312" y="5352225"/>
                </a:lnTo>
                <a:lnTo>
                  <a:pt x="7774306" y="5275707"/>
                </a:lnTo>
                <a:close/>
                <a:moveTo>
                  <a:pt x="7761351" y="5339588"/>
                </a:moveTo>
                <a:lnTo>
                  <a:pt x="7690930" y="5412486"/>
                </a:lnTo>
                <a:lnTo>
                  <a:pt x="7627430" y="5433759"/>
                </a:lnTo>
                <a:lnTo>
                  <a:pt x="7697978" y="5357559"/>
                </a:lnTo>
                <a:close/>
                <a:moveTo>
                  <a:pt x="7684516" y="5419090"/>
                </a:moveTo>
                <a:lnTo>
                  <a:pt x="7614666" y="5491417"/>
                </a:lnTo>
                <a:lnTo>
                  <a:pt x="7551611" y="5515674"/>
                </a:lnTo>
                <a:lnTo>
                  <a:pt x="7621461" y="5440236"/>
                </a:lnTo>
                <a:close/>
                <a:moveTo>
                  <a:pt x="7607300" y="5499100"/>
                </a:moveTo>
                <a:lnTo>
                  <a:pt x="7537958" y="5570792"/>
                </a:lnTo>
                <a:lnTo>
                  <a:pt x="7475284" y="5597970"/>
                </a:lnTo>
                <a:lnTo>
                  <a:pt x="7544689" y="5523230"/>
                </a:lnTo>
                <a:close/>
                <a:moveTo>
                  <a:pt x="7530275" y="5578729"/>
                </a:moveTo>
                <a:lnTo>
                  <a:pt x="7461250" y="5649468"/>
                </a:lnTo>
                <a:lnTo>
                  <a:pt x="7399084" y="5679440"/>
                </a:lnTo>
                <a:lnTo>
                  <a:pt x="7467727" y="5605463"/>
                </a:lnTo>
                <a:close/>
                <a:moveTo>
                  <a:pt x="7453122" y="5658549"/>
                </a:moveTo>
                <a:lnTo>
                  <a:pt x="7385304" y="5728399"/>
                </a:lnTo>
                <a:lnTo>
                  <a:pt x="7323773" y="5761101"/>
                </a:lnTo>
                <a:lnTo>
                  <a:pt x="7391400" y="5688013"/>
                </a:lnTo>
                <a:close/>
                <a:moveTo>
                  <a:pt x="7375779" y="5738495"/>
                </a:moveTo>
                <a:lnTo>
                  <a:pt x="7308850" y="5807329"/>
                </a:lnTo>
                <a:lnTo>
                  <a:pt x="7248081" y="5842508"/>
                </a:lnTo>
                <a:lnTo>
                  <a:pt x="7314819" y="5770499"/>
                </a:lnTo>
                <a:close/>
                <a:moveTo>
                  <a:pt x="7298245" y="5818696"/>
                </a:moveTo>
                <a:lnTo>
                  <a:pt x="7232650" y="5886450"/>
                </a:lnTo>
                <a:lnTo>
                  <a:pt x="7172897" y="5923852"/>
                </a:lnTo>
                <a:lnTo>
                  <a:pt x="7238429" y="5853240"/>
                </a:lnTo>
                <a:close/>
                <a:moveTo>
                  <a:pt x="7220332" y="5899150"/>
                </a:moveTo>
                <a:lnTo>
                  <a:pt x="7156450" y="5965190"/>
                </a:lnTo>
                <a:lnTo>
                  <a:pt x="7097903" y="6004560"/>
                </a:lnTo>
                <a:lnTo>
                  <a:pt x="7161911" y="5935599"/>
                </a:lnTo>
                <a:close/>
                <a:moveTo>
                  <a:pt x="7142099" y="5980049"/>
                </a:moveTo>
                <a:lnTo>
                  <a:pt x="7080250" y="6044121"/>
                </a:lnTo>
                <a:lnTo>
                  <a:pt x="7023100" y="6084951"/>
                </a:lnTo>
                <a:lnTo>
                  <a:pt x="7085140" y="6018149"/>
                </a:lnTo>
                <a:close/>
                <a:moveTo>
                  <a:pt x="7063359" y="6061520"/>
                </a:moveTo>
                <a:lnTo>
                  <a:pt x="7003606" y="6123305"/>
                </a:lnTo>
                <a:lnTo>
                  <a:pt x="6949059" y="6165025"/>
                </a:lnTo>
                <a:lnTo>
                  <a:pt x="7008559" y="6100890"/>
                </a:lnTo>
                <a:close/>
                <a:moveTo>
                  <a:pt x="7082409" y="6047613"/>
                </a:moveTo>
                <a:lnTo>
                  <a:pt x="7134607" y="6010085"/>
                </a:lnTo>
                <a:lnTo>
                  <a:pt x="7077774" y="6066346"/>
                </a:lnTo>
                <a:lnTo>
                  <a:pt x="7026021" y="6105970"/>
                </a:lnTo>
                <a:close/>
                <a:moveTo>
                  <a:pt x="7098982" y="6030468"/>
                </a:moveTo>
                <a:lnTo>
                  <a:pt x="7158673" y="5968746"/>
                </a:lnTo>
                <a:lnTo>
                  <a:pt x="7213791" y="5931662"/>
                </a:lnTo>
                <a:lnTo>
                  <a:pt x="7153847" y="5991035"/>
                </a:lnTo>
                <a:close/>
                <a:moveTo>
                  <a:pt x="7232332" y="5919089"/>
                </a:moveTo>
                <a:lnTo>
                  <a:pt x="7284847" y="5883720"/>
                </a:lnTo>
                <a:lnTo>
                  <a:pt x="7227697" y="5937695"/>
                </a:lnTo>
                <a:lnTo>
                  <a:pt x="7175500" y="5975223"/>
                </a:lnTo>
                <a:close/>
                <a:moveTo>
                  <a:pt x="7248398" y="5903151"/>
                </a:moveTo>
                <a:lnTo>
                  <a:pt x="7308343" y="5843842"/>
                </a:lnTo>
                <a:lnTo>
                  <a:pt x="7363651" y="5809171"/>
                </a:lnTo>
                <a:lnTo>
                  <a:pt x="7303516" y="5866321"/>
                </a:lnTo>
                <a:close/>
                <a:moveTo>
                  <a:pt x="7381748" y="5797804"/>
                </a:moveTo>
                <a:lnTo>
                  <a:pt x="7434517" y="5764784"/>
                </a:lnTo>
                <a:lnTo>
                  <a:pt x="7377367" y="5816410"/>
                </a:lnTo>
                <a:lnTo>
                  <a:pt x="7324852" y="5851716"/>
                </a:lnTo>
                <a:close/>
                <a:moveTo>
                  <a:pt x="7397306" y="5783072"/>
                </a:moveTo>
                <a:lnTo>
                  <a:pt x="7457377" y="5726240"/>
                </a:lnTo>
                <a:lnTo>
                  <a:pt x="7512939" y="5694109"/>
                </a:lnTo>
                <a:lnTo>
                  <a:pt x="7452678" y="5748401"/>
                </a:lnTo>
                <a:close/>
                <a:moveTo>
                  <a:pt x="7530656" y="5683885"/>
                </a:moveTo>
                <a:lnTo>
                  <a:pt x="7583806" y="5653151"/>
                </a:lnTo>
                <a:lnTo>
                  <a:pt x="7526338" y="5702364"/>
                </a:lnTo>
                <a:lnTo>
                  <a:pt x="7473443" y="5735447"/>
                </a:lnTo>
                <a:close/>
                <a:moveTo>
                  <a:pt x="7545769" y="5670233"/>
                </a:moveTo>
                <a:lnTo>
                  <a:pt x="7605967" y="5616004"/>
                </a:lnTo>
                <a:lnTo>
                  <a:pt x="7661783" y="5586349"/>
                </a:lnTo>
                <a:lnTo>
                  <a:pt x="7601394" y="5638102"/>
                </a:lnTo>
                <a:close/>
                <a:moveTo>
                  <a:pt x="7679119" y="5577269"/>
                </a:moveTo>
                <a:lnTo>
                  <a:pt x="7732522" y="5548948"/>
                </a:lnTo>
                <a:lnTo>
                  <a:pt x="7674864" y="5595684"/>
                </a:lnTo>
                <a:lnTo>
                  <a:pt x="7621651" y="5626481"/>
                </a:lnTo>
                <a:close/>
                <a:moveTo>
                  <a:pt x="7693851" y="5564569"/>
                </a:moveTo>
                <a:lnTo>
                  <a:pt x="7754176" y="5512943"/>
                </a:lnTo>
                <a:lnTo>
                  <a:pt x="7810119" y="5485956"/>
                </a:lnTo>
                <a:lnTo>
                  <a:pt x="7749668" y="5534978"/>
                </a:lnTo>
                <a:close/>
                <a:moveTo>
                  <a:pt x="7826757" y="5477891"/>
                </a:moveTo>
                <a:lnTo>
                  <a:pt x="7880477" y="5451983"/>
                </a:lnTo>
                <a:lnTo>
                  <a:pt x="7822629" y="5496433"/>
                </a:lnTo>
                <a:lnTo>
                  <a:pt x="7769098" y="5524818"/>
                </a:lnTo>
                <a:close/>
                <a:moveTo>
                  <a:pt x="7841044" y="5466271"/>
                </a:moveTo>
                <a:lnTo>
                  <a:pt x="7901495" y="5417312"/>
                </a:lnTo>
                <a:lnTo>
                  <a:pt x="7957694" y="5392928"/>
                </a:lnTo>
                <a:lnTo>
                  <a:pt x="7897114" y="5439220"/>
                </a:lnTo>
                <a:close/>
                <a:moveTo>
                  <a:pt x="7973759" y="5385943"/>
                </a:moveTo>
                <a:lnTo>
                  <a:pt x="8027734" y="5362512"/>
                </a:lnTo>
                <a:lnTo>
                  <a:pt x="7969822" y="5404168"/>
                </a:lnTo>
                <a:lnTo>
                  <a:pt x="7915974" y="5430139"/>
                </a:lnTo>
                <a:close/>
                <a:moveTo>
                  <a:pt x="7987729" y="5375275"/>
                </a:moveTo>
                <a:lnTo>
                  <a:pt x="8048181" y="5328984"/>
                </a:lnTo>
                <a:lnTo>
                  <a:pt x="8104569" y="5307267"/>
                </a:lnTo>
                <a:lnTo>
                  <a:pt x="8043990" y="5350828"/>
                </a:lnTo>
                <a:close/>
                <a:moveTo>
                  <a:pt x="8120190" y="5301234"/>
                </a:moveTo>
                <a:lnTo>
                  <a:pt x="8174419" y="5280343"/>
                </a:lnTo>
                <a:lnTo>
                  <a:pt x="8116316" y="5319395"/>
                </a:lnTo>
                <a:lnTo>
                  <a:pt x="8062278" y="5342890"/>
                </a:lnTo>
                <a:close/>
                <a:moveTo>
                  <a:pt x="8133779" y="5291455"/>
                </a:moveTo>
                <a:lnTo>
                  <a:pt x="8194294" y="5247958"/>
                </a:lnTo>
                <a:lnTo>
                  <a:pt x="8250809" y="5228908"/>
                </a:lnTo>
                <a:lnTo>
                  <a:pt x="8190231" y="5269675"/>
                </a:lnTo>
                <a:close/>
                <a:moveTo>
                  <a:pt x="8265986" y="5223828"/>
                </a:moveTo>
                <a:lnTo>
                  <a:pt x="8320406" y="5205603"/>
                </a:lnTo>
                <a:lnTo>
                  <a:pt x="8262239" y="5241925"/>
                </a:lnTo>
                <a:lnTo>
                  <a:pt x="8208010" y="5262880"/>
                </a:lnTo>
                <a:close/>
                <a:moveTo>
                  <a:pt x="8279257" y="5214938"/>
                </a:moveTo>
                <a:lnTo>
                  <a:pt x="8339773" y="5174234"/>
                </a:lnTo>
                <a:lnTo>
                  <a:pt x="8396415" y="5157978"/>
                </a:lnTo>
                <a:lnTo>
                  <a:pt x="8335836" y="5196078"/>
                </a:lnTo>
                <a:close/>
                <a:moveTo>
                  <a:pt x="8411146" y="5153787"/>
                </a:moveTo>
                <a:lnTo>
                  <a:pt x="8465820" y="5138166"/>
                </a:lnTo>
                <a:lnTo>
                  <a:pt x="8407591" y="5171821"/>
                </a:lnTo>
                <a:lnTo>
                  <a:pt x="8353044" y="5190109"/>
                </a:lnTo>
                <a:close/>
                <a:moveTo>
                  <a:pt x="8423846" y="5145659"/>
                </a:moveTo>
                <a:lnTo>
                  <a:pt x="8484362" y="5107559"/>
                </a:lnTo>
                <a:lnTo>
                  <a:pt x="8541131" y="5094097"/>
                </a:lnTo>
                <a:lnTo>
                  <a:pt x="8480552" y="5129149"/>
                </a:lnTo>
                <a:close/>
                <a:moveTo>
                  <a:pt x="8555419" y="5090986"/>
                </a:moveTo>
                <a:lnTo>
                  <a:pt x="8610219" y="5078286"/>
                </a:lnTo>
                <a:lnTo>
                  <a:pt x="8551990" y="5109147"/>
                </a:lnTo>
                <a:lnTo>
                  <a:pt x="8497316" y="5124831"/>
                </a:lnTo>
                <a:close/>
                <a:moveTo>
                  <a:pt x="8568119" y="5083683"/>
                </a:moveTo>
                <a:lnTo>
                  <a:pt x="8628634" y="5048695"/>
                </a:lnTo>
                <a:lnTo>
                  <a:pt x="8685784" y="5038154"/>
                </a:lnTo>
                <a:lnTo>
                  <a:pt x="8625269" y="5069904"/>
                </a:lnTo>
                <a:close/>
                <a:moveTo>
                  <a:pt x="8699373" y="5035550"/>
                </a:moveTo>
                <a:lnTo>
                  <a:pt x="8754301" y="5025390"/>
                </a:lnTo>
                <a:lnTo>
                  <a:pt x="8696134" y="5053457"/>
                </a:lnTo>
                <a:lnTo>
                  <a:pt x="8641270" y="5066157"/>
                </a:lnTo>
                <a:close/>
                <a:moveTo>
                  <a:pt x="8712073" y="5029200"/>
                </a:moveTo>
                <a:lnTo>
                  <a:pt x="8772461" y="4997450"/>
                </a:lnTo>
                <a:lnTo>
                  <a:pt x="8829611" y="4989767"/>
                </a:lnTo>
                <a:lnTo>
                  <a:pt x="8769223" y="5018913"/>
                </a:lnTo>
                <a:close/>
                <a:moveTo>
                  <a:pt x="8842883" y="4987671"/>
                </a:moveTo>
                <a:lnTo>
                  <a:pt x="8897938" y="4980242"/>
                </a:lnTo>
                <a:lnTo>
                  <a:pt x="8839835" y="5005642"/>
                </a:lnTo>
                <a:lnTo>
                  <a:pt x="8784844" y="5015865"/>
                </a:lnTo>
                <a:close/>
                <a:moveTo>
                  <a:pt x="8855202" y="4981702"/>
                </a:moveTo>
                <a:lnTo>
                  <a:pt x="8915464" y="4952619"/>
                </a:lnTo>
                <a:lnTo>
                  <a:pt x="8972614" y="4947857"/>
                </a:lnTo>
                <a:lnTo>
                  <a:pt x="8912352" y="4974082"/>
                </a:lnTo>
                <a:close/>
                <a:moveTo>
                  <a:pt x="8985631" y="4946777"/>
                </a:moveTo>
                <a:lnTo>
                  <a:pt x="9040749" y="4942205"/>
                </a:lnTo>
                <a:lnTo>
                  <a:pt x="8982773" y="4964557"/>
                </a:lnTo>
                <a:lnTo>
                  <a:pt x="8927592" y="4971987"/>
                </a:lnTo>
                <a:close/>
                <a:moveTo>
                  <a:pt x="8997696" y="4941570"/>
                </a:moveTo>
                <a:lnTo>
                  <a:pt x="9057894" y="4915408"/>
                </a:lnTo>
                <a:lnTo>
                  <a:pt x="9115044" y="4913630"/>
                </a:lnTo>
                <a:lnTo>
                  <a:pt x="9054909" y="4936808"/>
                </a:lnTo>
                <a:close/>
                <a:moveTo>
                  <a:pt x="9127744" y="4913249"/>
                </a:moveTo>
                <a:lnTo>
                  <a:pt x="9182926" y="4911535"/>
                </a:lnTo>
                <a:lnTo>
                  <a:pt x="9125077" y="4930966"/>
                </a:lnTo>
                <a:lnTo>
                  <a:pt x="9069832" y="4935538"/>
                </a:lnTo>
                <a:close/>
                <a:moveTo>
                  <a:pt x="9126855" y="4909058"/>
                </a:moveTo>
                <a:lnTo>
                  <a:pt x="9068371" y="4910836"/>
                </a:lnTo>
                <a:lnTo>
                  <a:pt x="9130157" y="4884039"/>
                </a:lnTo>
                <a:lnTo>
                  <a:pt x="9188514" y="4885309"/>
                </a:lnTo>
                <a:close/>
                <a:moveTo>
                  <a:pt x="9057005" y="4911217"/>
                </a:moveTo>
                <a:lnTo>
                  <a:pt x="8997506" y="4913059"/>
                </a:lnTo>
                <a:lnTo>
                  <a:pt x="9061006" y="4882579"/>
                </a:lnTo>
                <a:lnTo>
                  <a:pt x="9120378" y="4883849"/>
                </a:lnTo>
                <a:close/>
                <a:moveTo>
                  <a:pt x="8987155" y="4913376"/>
                </a:moveTo>
                <a:lnTo>
                  <a:pt x="8926830" y="4915281"/>
                </a:lnTo>
                <a:lnTo>
                  <a:pt x="8991600" y="4880610"/>
                </a:lnTo>
                <a:lnTo>
                  <a:pt x="9051798" y="4881944"/>
                </a:lnTo>
                <a:close/>
                <a:moveTo>
                  <a:pt x="8917305" y="4915535"/>
                </a:moveTo>
                <a:lnTo>
                  <a:pt x="8856281" y="4917440"/>
                </a:lnTo>
                <a:lnTo>
                  <a:pt x="8921750" y="4879340"/>
                </a:lnTo>
                <a:lnTo>
                  <a:pt x="8982583" y="4880610"/>
                </a:lnTo>
                <a:close/>
                <a:moveTo>
                  <a:pt x="8847455" y="4917694"/>
                </a:moveTo>
                <a:lnTo>
                  <a:pt x="8785923" y="4919663"/>
                </a:lnTo>
                <a:lnTo>
                  <a:pt x="8852281" y="4878134"/>
                </a:lnTo>
                <a:lnTo>
                  <a:pt x="8913685" y="4879404"/>
                </a:lnTo>
                <a:close/>
                <a:moveTo>
                  <a:pt x="8777605" y="4919917"/>
                </a:moveTo>
                <a:lnTo>
                  <a:pt x="8715693" y="4921822"/>
                </a:lnTo>
                <a:lnTo>
                  <a:pt x="8782876" y="4876610"/>
                </a:lnTo>
                <a:lnTo>
                  <a:pt x="8844661" y="4877943"/>
                </a:lnTo>
                <a:close/>
                <a:moveTo>
                  <a:pt x="8707755" y="4922076"/>
                </a:moveTo>
                <a:lnTo>
                  <a:pt x="8645461" y="4923981"/>
                </a:lnTo>
                <a:lnTo>
                  <a:pt x="8713406" y="4875149"/>
                </a:lnTo>
                <a:lnTo>
                  <a:pt x="8775573" y="4876483"/>
                </a:lnTo>
                <a:close/>
                <a:moveTo>
                  <a:pt x="8637905" y="4924235"/>
                </a:moveTo>
                <a:lnTo>
                  <a:pt x="8575294" y="4926203"/>
                </a:lnTo>
                <a:lnTo>
                  <a:pt x="8643938" y="4873689"/>
                </a:lnTo>
                <a:lnTo>
                  <a:pt x="8706421" y="4875022"/>
                </a:lnTo>
                <a:close/>
                <a:moveTo>
                  <a:pt x="8568055" y="4926394"/>
                </a:moveTo>
                <a:lnTo>
                  <a:pt x="8505127" y="4928362"/>
                </a:lnTo>
                <a:lnTo>
                  <a:pt x="8574405" y="4872165"/>
                </a:lnTo>
                <a:lnTo>
                  <a:pt x="8637206" y="4873498"/>
                </a:lnTo>
                <a:close/>
                <a:moveTo>
                  <a:pt x="8498205" y="4928553"/>
                </a:moveTo>
                <a:lnTo>
                  <a:pt x="8435086" y="4930521"/>
                </a:lnTo>
                <a:lnTo>
                  <a:pt x="8504936" y="4870704"/>
                </a:lnTo>
                <a:lnTo>
                  <a:pt x="8567928" y="4872038"/>
                </a:lnTo>
                <a:close/>
                <a:moveTo>
                  <a:pt x="8428355" y="4930775"/>
                </a:moveTo>
                <a:lnTo>
                  <a:pt x="8364856" y="4932744"/>
                </a:lnTo>
                <a:lnTo>
                  <a:pt x="8435340" y="4869244"/>
                </a:lnTo>
                <a:lnTo>
                  <a:pt x="8498522" y="4870641"/>
                </a:lnTo>
                <a:close/>
                <a:moveTo>
                  <a:pt x="8358506" y="4932934"/>
                </a:moveTo>
                <a:lnTo>
                  <a:pt x="8295006" y="4934903"/>
                </a:lnTo>
                <a:lnTo>
                  <a:pt x="8365998" y="4867720"/>
                </a:lnTo>
                <a:lnTo>
                  <a:pt x="8429498" y="4869053"/>
                </a:lnTo>
                <a:close/>
                <a:moveTo>
                  <a:pt x="8288656" y="4935093"/>
                </a:moveTo>
                <a:lnTo>
                  <a:pt x="8225156" y="4937062"/>
                </a:lnTo>
                <a:lnTo>
                  <a:pt x="8296657" y="4866259"/>
                </a:lnTo>
                <a:lnTo>
                  <a:pt x="8360157" y="4867593"/>
                </a:lnTo>
                <a:close/>
                <a:moveTo>
                  <a:pt x="8218806" y="4937252"/>
                </a:moveTo>
                <a:lnTo>
                  <a:pt x="8155306" y="4939221"/>
                </a:lnTo>
                <a:lnTo>
                  <a:pt x="8226552" y="4864100"/>
                </a:lnTo>
                <a:lnTo>
                  <a:pt x="8290052" y="4865497"/>
                </a:lnTo>
                <a:close/>
                <a:moveTo>
                  <a:pt x="8148956" y="4939411"/>
                </a:moveTo>
                <a:lnTo>
                  <a:pt x="8085011" y="4941443"/>
                </a:lnTo>
                <a:lnTo>
                  <a:pt x="8157528" y="4863275"/>
                </a:lnTo>
                <a:lnTo>
                  <a:pt x="8221028" y="4864608"/>
                </a:lnTo>
                <a:close/>
                <a:moveTo>
                  <a:pt x="8079106" y="4941634"/>
                </a:moveTo>
                <a:lnTo>
                  <a:pt x="8015034" y="4943602"/>
                </a:lnTo>
                <a:lnTo>
                  <a:pt x="8087995" y="4861814"/>
                </a:lnTo>
                <a:lnTo>
                  <a:pt x="8151940" y="4863148"/>
                </a:lnTo>
                <a:close/>
                <a:moveTo>
                  <a:pt x="8075105" y="4945952"/>
                </a:moveTo>
                <a:lnTo>
                  <a:pt x="8002461" y="5024184"/>
                </a:lnTo>
                <a:lnTo>
                  <a:pt x="7938389" y="5029518"/>
                </a:lnTo>
                <a:lnTo>
                  <a:pt x="8011160" y="4947920"/>
                </a:lnTo>
                <a:close/>
                <a:moveTo>
                  <a:pt x="7998207" y="5028502"/>
                </a:moveTo>
                <a:lnTo>
                  <a:pt x="7925880" y="5106480"/>
                </a:lnTo>
                <a:lnTo>
                  <a:pt x="7861300" y="5114989"/>
                </a:lnTo>
                <a:lnTo>
                  <a:pt x="7933818" y="5033645"/>
                </a:lnTo>
                <a:close/>
                <a:moveTo>
                  <a:pt x="7921307" y="5111052"/>
                </a:moveTo>
                <a:lnTo>
                  <a:pt x="7848600" y="5188966"/>
                </a:lnTo>
                <a:lnTo>
                  <a:pt x="7784593" y="5200650"/>
                </a:lnTo>
                <a:lnTo>
                  <a:pt x="7856856" y="5119624"/>
                </a:lnTo>
                <a:close/>
                <a:moveTo>
                  <a:pt x="7843838" y="5194300"/>
                </a:moveTo>
                <a:lnTo>
                  <a:pt x="7772019" y="5271707"/>
                </a:lnTo>
                <a:lnTo>
                  <a:pt x="7708075" y="5286756"/>
                </a:lnTo>
                <a:lnTo>
                  <a:pt x="7780020" y="5206111"/>
                </a:lnTo>
                <a:close/>
                <a:moveTo>
                  <a:pt x="7766812" y="5276850"/>
                </a:moveTo>
                <a:lnTo>
                  <a:pt x="7695375" y="5353876"/>
                </a:lnTo>
                <a:lnTo>
                  <a:pt x="7631875" y="5372164"/>
                </a:lnTo>
                <a:lnTo>
                  <a:pt x="7703503" y="5291900"/>
                </a:lnTo>
                <a:close/>
                <a:moveTo>
                  <a:pt x="7689850" y="5360162"/>
                </a:moveTo>
                <a:lnTo>
                  <a:pt x="7618794" y="5436743"/>
                </a:lnTo>
                <a:lnTo>
                  <a:pt x="7555294" y="5458143"/>
                </a:lnTo>
                <a:lnTo>
                  <a:pt x="7626350" y="5378450"/>
                </a:lnTo>
                <a:close/>
                <a:moveTo>
                  <a:pt x="7612761" y="5443284"/>
                </a:moveTo>
                <a:lnTo>
                  <a:pt x="7542149" y="5519484"/>
                </a:lnTo>
                <a:lnTo>
                  <a:pt x="7478649" y="5543868"/>
                </a:lnTo>
                <a:lnTo>
                  <a:pt x="7549325" y="5464620"/>
                </a:lnTo>
                <a:close/>
                <a:moveTo>
                  <a:pt x="7535545" y="5526405"/>
                </a:moveTo>
                <a:lnTo>
                  <a:pt x="7465695" y="5601970"/>
                </a:lnTo>
                <a:lnTo>
                  <a:pt x="7402576" y="5629339"/>
                </a:lnTo>
                <a:lnTo>
                  <a:pt x="7472426" y="5550662"/>
                </a:lnTo>
                <a:close/>
                <a:moveTo>
                  <a:pt x="7458329" y="5609654"/>
                </a:moveTo>
                <a:lnTo>
                  <a:pt x="7388860" y="5684520"/>
                </a:lnTo>
                <a:lnTo>
                  <a:pt x="7326186" y="5714746"/>
                </a:lnTo>
                <a:lnTo>
                  <a:pt x="7395655" y="5636832"/>
                </a:lnTo>
                <a:close/>
                <a:moveTo>
                  <a:pt x="7380923" y="5693029"/>
                </a:moveTo>
                <a:lnTo>
                  <a:pt x="7312216" y="5767134"/>
                </a:lnTo>
                <a:lnTo>
                  <a:pt x="7250049" y="5800090"/>
                </a:lnTo>
                <a:lnTo>
                  <a:pt x="7318819" y="5723065"/>
                </a:lnTo>
                <a:close/>
                <a:moveTo>
                  <a:pt x="7303453" y="5776595"/>
                </a:moveTo>
                <a:lnTo>
                  <a:pt x="7235571" y="5849684"/>
                </a:lnTo>
                <a:lnTo>
                  <a:pt x="7174103" y="5885307"/>
                </a:lnTo>
                <a:lnTo>
                  <a:pt x="7241921" y="5809107"/>
                </a:lnTo>
                <a:close/>
                <a:moveTo>
                  <a:pt x="7225793" y="5860288"/>
                </a:moveTo>
                <a:lnTo>
                  <a:pt x="7158990" y="5932297"/>
                </a:lnTo>
                <a:lnTo>
                  <a:pt x="7098284" y="5970397"/>
                </a:lnTo>
                <a:lnTo>
                  <a:pt x="7165086" y="5895531"/>
                </a:lnTo>
                <a:close/>
                <a:moveTo>
                  <a:pt x="7147941" y="5944172"/>
                </a:moveTo>
                <a:lnTo>
                  <a:pt x="7082345" y="6014847"/>
                </a:lnTo>
                <a:lnTo>
                  <a:pt x="7022719" y="6054979"/>
                </a:lnTo>
                <a:lnTo>
                  <a:pt x="7088188" y="5981700"/>
                </a:lnTo>
                <a:close/>
                <a:moveTo>
                  <a:pt x="7069773" y="6028436"/>
                </a:moveTo>
                <a:lnTo>
                  <a:pt x="7005765" y="6097461"/>
                </a:lnTo>
                <a:lnTo>
                  <a:pt x="6947408" y="6139434"/>
                </a:lnTo>
                <a:lnTo>
                  <a:pt x="7011289" y="6067806"/>
                </a:lnTo>
                <a:close/>
                <a:moveTo>
                  <a:pt x="6991350" y="6113145"/>
                </a:moveTo>
                <a:lnTo>
                  <a:pt x="6929247" y="6180074"/>
                </a:lnTo>
                <a:lnTo>
                  <a:pt x="6872669" y="6223318"/>
                </a:lnTo>
                <a:lnTo>
                  <a:pt x="6934518" y="6153976"/>
                </a:lnTo>
                <a:close/>
                <a:moveTo>
                  <a:pt x="6912166" y="6198426"/>
                </a:moveTo>
                <a:lnTo>
                  <a:pt x="6852666" y="6262624"/>
                </a:lnTo>
                <a:lnTo>
                  <a:pt x="6798374" y="6306630"/>
                </a:lnTo>
                <a:lnTo>
                  <a:pt x="6857682" y="6240145"/>
                </a:lnTo>
                <a:close/>
                <a:moveTo>
                  <a:pt x="6855524" y="6265672"/>
                </a:moveTo>
                <a:lnTo>
                  <a:pt x="6903022" y="6227191"/>
                </a:lnTo>
                <a:lnTo>
                  <a:pt x="6851079" y="6280912"/>
                </a:lnTo>
                <a:lnTo>
                  <a:pt x="6804152" y="6321108"/>
                </a:lnTo>
                <a:close/>
                <a:moveTo>
                  <a:pt x="6875970" y="6243701"/>
                </a:moveTo>
                <a:lnTo>
                  <a:pt x="6932105" y="6183186"/>
                </a:lnTo>
                <a:lnTo>
                  <a:pt x="6983920" y="6143562"/>
                </a:lnTo>
                <a:lnTo>
                  <a:pt x="6927406" y="6201982"/>
                </a:lnTo>
                <a:close/>
                <a:moveTo>
                  <a:pt x="7006527" y="6126226"/>
                </a:moveTo>
                <a:lnTo>
                  <a:pt x="7054469" y="6089523"/>
                </a:lnTo>
                <a:lnTo>
                  <a:pt x="7002209" y="6141339"/>
                </a:lnTo>
                <a:lnTo>
                  <a:pt x="6954711" y="6179820"/>
                </a:lnTo>
                <a:close/>
                <a:moveTo>
                  <a:pt x="7081012" y="6069076"/>
                </a:moveTo>
                <a:lnTo>
                  <a:pt x="7123176" y="6036755"/>
                </a:lnTo>
                <a:lnTo>
                  <a:pt x="7077012" y="6080443"/>
                </a:lnTo>
                <a:lnTo>
                  <a:pt x="7035419" y="6114161"/>
                </a:lnTo>
                <a:close/>
                <a:moveTo>
                  <a:pt x="7104698" y="6045581"/>
                </a:moveTo>
                <a:lnTo>
                  <a:pt x="7156958" y="5993829"/>
                </a:lnTo>
                <a:lnTo>
                  <a:pt x="7205409" y="5959031"/>
                </a:lnTo>
                <a:lnTo>
                  <a:pt x="7152704" y="6008878"/>
                </a:lnTo>
                <a:close/>
                <a:moveTo>
                  <a:pt x="7231126" y="5940489"/>
                </a:moveTo>
                <a:lnTo>
                  <a:pt x="7273925" y="5909755"/>
                </a:lnTo>
                <a:lnTo>
                  <a:pt x="7227126" y="5951919"/>
                </a:lnTo>
                <a:lnTo>
                  <a:pt x="7184962" y="5984177"/>
                </a:lnTo>
                <a:close/>
                <a:moveTo>
                  <a:pt x="7254113" y="5918772"/>
                </a:moveTo>
                <a:lnTo>
                  <a:pt x="7306755" y="5868924"/>
                </a:lnTo>
                <a:lnTo>
                  <a:pt x="7355650" y="5836095"/>
                </a:lnTo>
                <a:lnTo>
                  <a:pt x="7302564" y="5883910"/>
                </a:lnTo>
                <a:close/>
                <a:moveTo>
                  <a:pt x="7380542" y="5819331"/>
                </a:moveTo>
                <a:lnTo>
                  <a:pt x="7424039" y="5790057"/>
                </a:lnTo>
                <a:lnTo>
                  <a:pt x="7376795" y="5830570"/>
                </a:lnTo>
                <a:lnTo>
                  <a:pt x="7333869" y="5861431"/>
                </a:lnTo>
                <a:close/>
                <a:moveTo>
                  <a:pt x="7402894" y="5799201"/>
                </a:moveTo>
                <a:lnTo>
                  <a:pt x="7455916" y="5751386"/>
                </a:lnTo>
                <a:lnTo>
                  <a:pt x="7505319" y="5720461"/>
                </a:lnTo>
                <a:lnTo>
                  <a:pt x="7451852" y="5766245"/>
                </a:lnTo>
                <a:close/>
                <a:moveTo>
                  <a:pt x="7529513" y="5705348"/>
                </a:moveTo>
                <a:lnTo>
                  <a:pt x="7573519" y="5677789"/>
                </a:lnTo>
                <a:lnTo>
                  <a:pt x="7525703" y="5716588"/>
                </a:lnTo>
                <a:lnTo>
                  <a:pt x="7482206" y="5745798"/>
                </a:lnTo>
                <a:close/>
                <a:moveTo>
                  <a:pt x="7551166" y="5686806"/>
                </a:moveTo>
                <a:lnTo>
                  <a:pt x="7604507" y="5641086"/>
                </a:lnTo>
                <a:lnTo>
                  <a:pt x="7654227" y="5612321"/>
                </a:lnTo>
                <a:lnTo>
                  <a:pt x="7600506" y="5655882"/>
                </a:lnTo>
                <a:close/>
                <a:moveTo>
                  <a:pt x="7677722" y="5598732"/>
                </a:moveTo>
                <a:lnTo>
                  <a:pt x="7722172" y="5572887"/>
                </a:lnTo>
                <a:lnTo>
                  <a:pt x="7673912" y="5609844"/>
                </a:lnTo>
                <a:lnTo>
                  <a:pt x="7629462" y="5637467"/>
                </a:lnTo>
                <a:close/>
                <a:moveTo>
                  <a:pt x="7698740" y="5581714"/>
                </a:moveTo>
                <a:lnTo>
                  <a:pt x="7752461" y="5538153"/>
                </a:lnTo>
                <a:lnTo>
                  <a:pt x="7802626" y="5511546"/>
                </a:lnTo>
                <a:lnTo>
                  <a:pt x="7748588" y="5552885"/>
                </a:lnTo>
                <a:close/>
                <a:moveTo>
                  <a:pt x="7825359" y="5499481"/>
                </a:moveTo>
                <a:lnTo>
                  <a:pt x="7870571" y="5475478"/>
                </a:lnTo>
                <a:lnTo>
                  <a:pt x="7821867" y="5510467"/>
                </a:lnTo>
                <a:lnTo>
                  <a:pt x="7777417" y="5536375"/>
                </a:lnTo>
                <a:close/>
                <a:moveTo>
                  <a:pt x="7845807" y="5483797"/>
                </a:moveTo>
                <a:lnTo>
                  <a:pt x="7899782" y="5442458"/>
                </a:lnTo>
                <a:lnTo>
                  <a:pt x="7950582" y="5418074"/>
                </a:lnTo>
                <a:lnTo>
                  <a:pt x="7896289" y="5457127"/>
                </a:lnTo>
                <a:close/>
                <a:moveTo>
                  <a:pt x="7972425" y="5407597"/>
                </a:moveTo>
                <a:lnTo>
                  <a:pt x="8018081" y="5385499"/>
                </a:lnTo>
                <a:lnTo>
                  <a:pt x="7968996" y="5418519"/>
                </a:lnTo>
                <a:lnTo>
                  <a:pt x="7923720" y="5442585"/>
                </a:lnTo>
                <a:close/>
                <a:moveTo>
                  <a:pt x="7992301" y="5393246"/>
                </a:moveTo>
                <a:lnTo>
                  <a:pt x="8046530" y="5354257"/>
                </a:lnTo>
                <a:lnTo>
                  <a:pt x="8097330" y="5332159"/>
                </a:lnTo>
                <a:lnTo>
                  <a:pt x="8042847" y="5368862"/>
                </a:lnTo>
                <a:close/>
                <a:moveTo>
                  <a:pt x="8118793" y="5322888"/>
                </a:moveTo>
                <a:lnTo>
                  <a:pt x="8164957" y="5302822"/>
                </a:lnTo>
                <a:lnTo>
                  <a:pt x="8115300" y="5334000"/>
                </a:lnTo>
                <a:lnTo>
                  <a:pt x="8069517" y="5356098"/>
                </a:lnTo>
                <a:close/>
                <a:moveTo>
                  <a:pt x="8137843" y="5310188"/>
                </a:moveTo>
                <a:lnTo>
                  <a:pt x="8192326" y="5273548"/>
                </a:lnTo>
                <a:lnTo>
                  <a:pt x="8243506" y="5253863"/>
                </a:lnTo>
                <a:lnTo>
                  <a:pt x="8188769" y="5288090"/>
                </a:lnTo>
                <a:close/>
                <a:moveTo>
                  <a:pt x="8264271" y="5245862"/>
                </a:moveTo>
                <a:lnTo>
                  <a:pt x="8310944" y="5227828"/>
                </a:lnTo>
                <a:lnTo>
                  <a:pt x="8261160" y="5256657"/>
                </a:lnTo>
                <a:lnTo>
                  <a:pt x="8214869" y="5276723"/>
                </a:lnTo>
                <a:close/>
                <a:moveTo>
                  <a:pt x="8283321" y="5233988"/>
                </a:moveTo>
                <a:lnTo>
                  <a:pt x="8337932" y="5199825"/>
                </a:lnTo>
                <a:lnTo>
                  <a:pt x="8389493" y="5182553"/>
                </a:lnTo>
                <a:lnTo>
                  <a:pt x="8334629" y="5214303"/>
                </a:lnTo>
                <a:close/>
                <a:moveTo>
                  <a:pt x="8409622" y="5175758"/>
                </a:moveTo>
                <a:lnTo>
                  <a:pt x="8456676" y="5159947"/>
                </a:lnTo>
                <a:lnTo>
                  <a:pt x="8406702" y="5186490"/>
                </a:lnTo>
                <a:lnTo>
                  <a:pt x="8359966" y="5204460"/>
                </a:lnTo>
                <a:close/>
                <a:moveTo>
                  <a:pt x="8428101" y="5165090"/>
                </a:moveTo>
                <a:lnTo>
                  <a:pt x="8482838" y="5133340"/>
                </a:lnTo>
                <a:lnTo>
                  <a:pt x="8534400" y="5118100"/>
                </a:lnTo>
                <a:lnTo>
                  <a:pt x="8479472" y="5147247"/>
                </a:lnTo>
                <a:close/>
                <a:moveTo>
                  <a:pt x="8554212" y="5112957"/>
                </a:moveTo>
                <a:lnTo>
                  <a:pt x="8601646" y="5099431"/>
                </a:lnTo>
                <a:lnTo>
                  <a:pt x="8551355" y="5123688"/>
                </a:lnTo>
                <a:lnTo>
                  <a:pt x="8504301" y="5139500"/>
                </a:lnTo>
                <a:close/>
                <a:moveTo>
                  <a:pt x="8572246" y="5103432"/>
                </a:moveTo>
                <a:lnTo>
                  <a:pt x="8627110" y="5074285"/>
                </a:lnTo>
                <a:lnTo>
                  <a:pt x="8679117" y="5062030"/>
                </a:lnTo>
                <a:lnTo>
                  <a:pt x="8624062" y="5088573"/>
                </a:lnTo>
                <a:close/>
                <a:moveTo>
                  <a:pt x="8698167" y="5057521"/>
                </a:moveTo>
                <a:lnTo>
                  <a:pt x="8745919" y="5046218"/>
                </a:lnTo>
                <a:lnTo>
                  <a:pt x="8695563" y="5068126"/>
                </a:lnTo>
                <a:lnTo>
                  <a:pt x="8648002" y="5081715"/>
                </a:lnTo>
                <a:close/>
                <a:moveTo>
                  <a:pt x="8715819" y="5049012"/>
                </a:moveTo>
                <a:lnTo>
                  <a:pt x="8770747" y="5022469"/>
                </a:lnTo>
                <a:lnTo>
                  <a:pt x="8822944" y="5012817"/>
                </a:lnTo>
                <a:lnTo>
                  <a:pt x="8767890" y="5036693"/>
                </a:lnTo>
                <a:close/>
                <a:moveTo>
                  <a:pt x="8841549" y="5009388"/>
                </a:moveTo>
                <a:lnTo>
                  <a:pt x="8889556" y="5000435"/>
                </a:lnTo>
                <a:lnTo>
                  <a:pt x="8838756" y="5019929"/>
                </a:lnTo>
                <a:lnTo>
                  <a:pt x="8790940" y="5031232"/>
                </a:lnTo>
                <a:close/>
                <a:moveTo>
                  <a:pt x="8858821" y="5001832"/>
                </a:moveTo>
                <a:lnTo>
                  <a:pt x="8913812" y="4977956"/>
                </a:lnTo>
                <a:lnTo>
                  <a:pt x="8966136" y="4970971"/>
                </a:lnTo>
                <a:lnTo>
                  <a:pt x="8911082" y="4992116"/>
                </a:lnTo>
                <a:close/>
                <a:moveTo>
                  <a:pt x="8984234" y="4968494"/>
                </a:moveTo>
                <a:lnTo>
                  <a:pt x="9032494" y="4962144"/>
                </a:lnTo>
                <a:lnTo>
                  <a:pt x="8981694" y="4979162"/>
                </a:lnTo>
                <a:lnTo>
                  <a:pt x="8933561" y="4988052"/>
                </a:lnTo>
                <a:close/>
                <a:moveTo>
                  <a:pt x="9001316" y="4962144"/>
                </a:moveTo>
                <a:lnTo>
                  <a:pt x="9056243" y="4940999"/>
                </a:lnTo>
                <a:lnTo>
                  <a:pt x="9108694" y="4936617"/>
                </a:lnTo>
                <a:lnTo>
                  <a:pt x="9053767" y="4955096"/>
                </a:lnTo>
                <a:close/>
                <a:moveTo>
                  <a:pt x="9126347" y="4935157"/>
                </a:moveTo>
                <a:lnTo>
                  <a:pt x="9174797" y="4931156"/>
                </a:lnTo>
                <a:lnTo>
                  <a:pt x="9124315" y="4945571"/>
                </a:lnTo>
                <a:lnTo>
                  <a:pt x="9075928" y="4951921"/>
                </a:lnTo>
                <a:close/>
                <a:moveTo>
                  <a:pt x="9143174" y="4929505"/>
                </a:moveTo>
                <a:lnTo>
                  <a:pt x="9198039" y="4911090"/>
                </a:lnTo>
                <a:lnTo>
                  <a:pt x="9250553" y="4909439"/>
                </a:lnTo>
                <a:lnTo>
                  <a:pt x="9195753" y="4925124"/>
                </a:lnTo>
                <a:close/>
                <a:moveTo>
                  <a:pt x="9267825" y="4908550"/>
                </a:moveTo>
                <a:lnTo>
                  <a:pt x="9316466" y="4907026"/>
                </a:lnTo>
                <a:lnTo>
                  <a:pt x="9265666" y="4918964"/>
                </a:lnTo>
                <a:lnTo>
                  <a:pt x="9217089" y="4922965"/>
                </a:lnTo>
                <a:close/>
                <a:moveTo>
                  <a:pt x="9284462" y="4903788"/>
                </a:moveTo>
                <a:lnTo>
                  <a:pt x="9339199" y="4888103"/>
                </a:lnTo>
                <a:lnTo>
                  <a:pt x="9391841" y="4889246"/>
                </a:lnTo>
                <a:lnTo>
                  <a:pt x="9337104" y="4901946"/>
                </a:lnTo>
                <a:close/>
                <a:moveTo>
                  <a:pt x="9408731" y="4889564"/>
                </a:moveTo>
                <a:lnTo>
                  <a:pt x="9457436" y="4890643"/>
                </a:lnTo>
                <a:lnTo>
                  <a:pt x="9407017" y="4899978"/>
                </a:lnTo>
                <a:lnTo>
                  <a:pt x="9358312" y="4901502"/>
                </a:lnTo>
                <a:close/>
                <a:moveTo>
                  <a:pt x="9410573" y="4867656"/>
                </a:moveTo>
                <a:lnTo>
                  <a:pt x="9465755" y="4871784"/>
                </a:lnTo>
                <a:lnTo>
                  <a:pt x="9408287" y="4885373"/>
                </a:lnTo>
                <a:lnTo>
                  <a:pt x="9352979" y="4884166"/>
                </a:lnTo>
                <a:close/>
                <a:moveTo>
                  <a:pt x="9341358" y="4862576"/>
                </a:moveTo>
                <a:lnTo>
                  <a:pt x="9398508" y="4866767"/>
                </a:lnTo>
                <a:lnTo>
                  <a:pt x="9338818" y="4883849"/>
                </a:lnTo>
                <a:lnTo>
                  <a:pt x="9281668" y="4882642"/>
                </a:lnTo>
                <a:close/>
                <a:moveTo>
                  <a:pt x="9272080" y="4857433"/>
                </a:moveTo>
                <a:lnTo>
                  <a:pt x="9330436" y="4861751"/>
                </a:lnTo>
                <a:lnTo>
                  <a:pt x="9269031" y="4882388"/>
                </a:lnTo>
                <a:lnTo>
                  <a:pt x="9210548" y="4881118"/>
                </a:lnTo>
                <a:close/>
                <a:moveTo>
                  <a:pt x="9202865" y="4852289"/>
                </a:moveTo>
                <a:lnTo>
                  <a:pt x="9262237" y="4856671"/>
                </a:lnTo>
                <a:lnTo>
                  <a:pt x="9199372" y="4880864"/>
                </a:lnTo>
                <a:lnTo>
                  <a:pt x="9139936" y="4879594"/>
                </a:lnTo>
                <a:close/>
                <a:moveTo>
                  <a:pt x="9133649" y="4847146"/>
                </a:moveTo>
                <a:lnTo>
                  <a:pt x="9193784" y="4851591"/>
                </a:lnTo>
                <a:lnTo>
                  <a:pt x="9129776" y="4879404"/>
                </a:lnTo>
                <a:lnTo>
                  <a:pt x="9069451" y="4878134"/>
                </a:lnTo>
                <a:close/>
                <a:moveTo>
                  <a:pt x="9064434" y="4842002"/>
                </a:moveTo>
                <a:lnTo>
                  <a:pt x="9125204" y="4846511"/>
                </a:lnTo>
                <a:lnTo>
                  <a:pt x="9060117" y="4877943"/>
                </a:lnTo>
                <a:lnTo>
                  <a:pt x="8999220" y="4876610"/>
                </a:lnTo>
                <a:close/>
                <a:moveTo>
                  <a:pt x="8995219" y="4836859"/>
                </a:moveTo>
                <a:lnTo>
                  <a:pt x="9056497" y="4841431"/>
                </a:lnTo>
                <a:lnTo>
                  <a:pt x="8990520" y="4876419"/>
                </a:lnTo>
                <a:lnTo>
                  <a:pt x="8929053" y="4875149"/>
                </a:lnTo>
                <a:close/>
                <a:moveTo>
                  <a:pt x="8925941" y="4831715"/>
                </a:moveTo>
                <a:lnTo>
                  <a:pt x="8987727" y="4836351"/>
                </a:lnTo>
                <a:lnTo>
                  <a:pt x="8920924" y="4874959"/>
                </a:lnTo>
                <a:lnTo>
                  <a:pt x="8859012" y="4873625"/>
                </a:lnTo>
                <a:close/>
                <a:moveTo>
                  <a:pt x="8856726" y="4826635"/>
                </a:moveTo>
                <a:lnTo>
                  <a:pt x="8918829" y="4831207"/>
                </a:lnTo>
                <a:lnTo>
                  <a:pt x="8851265" y="4873435"/>
                </a:lnTo>
                <a:lnTo>
                  <a:pt x="8789035" y="4872165"/>
                </a:lnTo>
                <a:close/>
                <a:moveTo>
                  <a:pt x="8787511" y="4821492"/>
                </a:moveTo>
                <a:lnTo>
                  <a:pt x="8849868" y="4826127"/>
                </a:lnTo>
                <a:lnTo>
                  <a:pt x="8781669" y="4871974"/>
                </a:lnTo>
                <a:lnTo>
                  <a:pt x="8719121" y="4870641"/>
                </a:lnTo>
                <a:close/>
                <a:moveTo>
                  <a:pt x="8718232" y="4816348"/>
                </a:moveTo>
                <a:lnTo>
                  <a:pt x="8780907" y="4820984"/>
                </a:lnTo>
                <a:lnTo>
                  <a:pt x="8712200" y="4870450"/>
                </a:lnTo>
                <a:lnTo>
                  <a:pt x="8649335" y="4869117"/>
                </a:lnTo>
                <a:close/>
                <a:moveTo>
                  <a:pt x="8649018" y="4811205"/>
                </a:moveTo>
                <a:lnTo>
                  <a:pt x="8711882" y="4815840"/>
                </a:lnTo>
                <a:lnTo>
                  <a:pt x="8642350" y="4868926"/>
                </a:lnTo>
                <a:lnTo>
                  <a:pt x="8579231" y="4867593"/>
                </a:lnTo>
                <a:close/>
                <a:moveTo>
                  <a:pt x="8579803" y="4806061"/>
                </a:moveTo>
                <a:lnTo>
                  <a:pt x="8642858" y="4810760"/>
                </a:lnTo>
                <a:lnTo>
                  <a:pt x="8573008" y="4867529"/>
                </a:lnTo>
                <a:lnTo>
                  <a:pt x="8509508" y="4866196"/>
                </a:lnTo>
                <a:close/>
                <a:moveTo>
                  <a:pt x="8510524" y="4800918"/>
                </a:moveTo>
                <a:lnTo>
                  <a:pt x="8574024" y="4805617"/>
                </a:lnTo>
                <a:lnTo>
                  <a:pt x="8503476" y="4866069"/>
                </a:lnTo>
                <a:lnTo>
                  <a:pt x="8439976" y="4864672"/>
                </a:lnTo>
                <a:close/>
                <a:moveTo>
                  <a:pt x="8441309" y="4795774"/>
                </a:moveTo>
                <a:lnTo>
                  <a:pt x="8504809" y="4800473"/>
                </a:lnTo>
                <a:lnTo>
                  <a:pt x="8433753" y="4864545"/>
                </a:lnTo>
                <a:lnTo>
                  <a:pt x="8370253" y="4863211"/>
                </a:lnTo>
                <a:close/>
                <a:moveTo>
                  <a:pt x="8372031" y="4790631"/>
                </a:moveTo>
                <a:lnTo>
                  <a:pt x="8435531" y="4795393"/>
                </a:lnTo>
                <a:lnTo>
                  <a:pt x="8363966" y="4863084"/>
                </a:lnTo>
                <a:lnTo>
                  <a:pt x="8300466" y="4861687"/>
                </a:lnTo>
                <a:close/>
                <a:moveTo>
                  <a:pt x="8302816" y="4785551"/>
                </a:moveTo>
                <a:lnTo>
                  <a:pt x="8366316" y="4790250"/>
                </a:lnTo>
                <a:lnTo>
                  <a:pt x="8294244" y="4861560"/>
                </a:lnTo>
                <a:lnTo>
                  <a:pt x="8230744" y="4860227"/>
                </a:lnTo>
                <a:close/>
                <a:moveTo>
                  <a:pt x="8233537" y="4780407"/>
                </a:moveTo>
                <a:lnTo>
                  <a:pt x="8297037" y="4785106"/>
                </a:lnTo>
                <a:lnTo>
                  <a:pt x="8224520" y="4860100"/>
                </a:lnTo>
                <a:lnTo>
                  <a:pt x="8160576" y="4858766"/>
                </a:lnTo>
                <a:close/>
                <a:moveTo>
                  <a:pt x="8164322" y="4775264"/>
                </a:moveTo>
                <a:lnTo>
                  <a:pt x="8227822" y="4779963"/>
                </a:lnTo>
                <a:lnTo>
                  <a:pt x="8154861" y="4858639"/>
                </a:lnTo>
                <a:lnTo>
                  <a:pt x="8090853" y="4857242"/>
                </a:lnTo>
                <a:close/>
                <a:moveTo>
                  <a:pt x="8095044" y="4770120"/>
                </a:moveTo>
                <a:lnTo>
                  <a:pt x="8158988" y="4774883"/>
                </a:lnTo>
                <a:lnTo>
                  <a:pt x="8085582" y="4857115"/>
                </a:lnTo>
                <a:lnTo>
                  <a:pt x="8021447" y="4855782"/>
                </a:lnTo>
                <a:close/>
                <a:moveTo>
                  <a:pt x="8017891" y="4859909"/>
                </a:moveTo>
                <a:lnTo>
                  <a:pt x="8081899" y="4861306"/>
                </a:lnTo>
                <a:lnTo>
                  <a:pt x="8008620" y="4943412"/>
                </a:lnTo>
                <a:lnTo>
                  <a:pt x="7944485" y="4945380"/>
                </a:lnTo>
                <a:close/>
                <a:moveTo>
                  <a:pt x="7940739" y="4949762"/>
                </a:moveTo>
                <a:lnTo>
                  <a:pt x="8004747" y="4947730"/>
                </a:lnTo>
                <a:lnTo>
                  <a:pt x="7931722" y="5029645"/>
                </a:lnTo>
                <a:lnTo>
                  <a:pt x="7867523" y="5034979"/>
                </a:lnTo>
                <a:close/>
                <a:moveTo>
                  <a:pt x="7863586" y="5039551"/>
                </a:moveTo>
                <a:lnTo>
                  <a:pt x="7927594" y="5034217"/>
                </a:lnTo>
                <a:lnTo>
                  <a:pt x="7854950" y="5115814"/>
                </a:lnTo>
                <a:lnTo>
                  <a:pt x="7790561" y="5124450"/>
                </a:lnTo>
                <a:close/>
                <a:moveTo>
                  <a:pt x="7786434" y="5129340"/>
                </a:moveTo>
                <a:lnTo>
                  <a:pt x="7850442" y="5120767"/>
                </a:lnTo>
                <a:lnTo>
                  <a:pt x="7777798" y="5202174"/>
                </a:lnTo>
                <a:lnTo>
                  <a:pt x="7713663" y="5214049"/>
                </a:lnTo>
                <a:close/>
                <a:moveTo>
                  <a:pt x="7709218" y="5219192"/>
                </a:moveTo>
                <a:lnTo>
                  <a:pt x="7773226" y="5207318"/>
                </a:lnTo>
                <a:lnTo>
                  <a:pt x="7700899" y="5288407"/>
                </a:lnTo>
                <a:lnTo>
                  <a:pt x="7636764" y="5303520"/>
                </a:lnTo>
                <a:close/>
                <a:moveTo>
                  <a:pt x="7632065" y="5308981"/>
                </a:moveTo>
                <a:lnTo>
                  <a:pt x="7695946" y="5293932"/>
                </a:lnTo>
                <a:lnTo>
                  <a:pt x="7623937" y="5374640"/>
                </a:lnTo>
                <a:lnTo>
                  <a:pt x="7559929" y="5392992"/>
                </a:lnTo>
                <a:close/>
                <a:moveTo>
                  <a:pt x="7554913" y="5398834"/>
                </a:moveTo>
                <a:lnTo>
                  <a:pt x="7618413" y="5380609"/>
                </a:lnTo>
                <a:lnTo>
                  <a:pt x="7547039" y="5461000"/>
                </a:lnTo>
                <a:lnTo>
                  <a:pt x="7483157" y="5482463"/>
                </a:lnTo>
                <a:close/>
                <a:moveTo>
                  <a:pt x="7477697" y="5488686"/>
                </a:moveTo>
                <a:lnTo>
                  <a:pt x="7541197" y="5467287"/>
                </a:lnTo>
                <a:lnTo>
                  <a:pt x="7469950" y="5547170"/>
                </a:lnTo>
                <a:lnTo>
                  <a:pt x="7406450" y="5571681"/>
                </a:lnTo>
                <a:close/>
                <a:moveTo>
                  <a:pt x="7400544" y="5578475"/>
                </a:moveTo>
                <a:lnTo>
                  <a:pt x="7464044" y="5554091"/>
                </a:lnTo>
                <a:lnTo>
                  <a:pt x="7393242" y="5633403"/>
                </a:lnTo>
                <a:lnTo>
                  <a:pt x="7329742" y="5660962"/>
                </a:lnTo>
                <a:close/>
                <a:moveTo>
                  <a:pt x="7323392" y="5668328"/>
                </a:moveTo>
                <a:lnTo>
                  <a:pt x="7386447" y="5640959"/>
                </a:lnTo>
                <a:lnTo>
                  <a:pt x="7316216" y="5719636"/>
                </a:lnTo>
                <a:lnTo>
                  <a:pt x="7253097" y="5750116"/>
                </a:lnTo>
                <a:close/>
                <a:moveTo>
                  <a:pt x="7246176" y="5758117"/>
                </a:moveTo>
                <a:lnTo>
                  <a:pt x="7308850" y="5727700"/>
                </a:lnTo>
                <a:lnTo>
                  <a:pt x="7239000" y="5805678"/>
                </a:lnTo>
                <a:lnTo>
                  <a:pt x="7176326" y="5838952"/>
                </a:lnTo>
                <a:close/>
                <a:moveTo>
                  <a:pt x="7169150" y="5847906"/>
                </a:moveTo>
                <a:lnTo>
                  <a:pt x="7231253" y="5814949"/>
                </a:lnTo>
                <a:lnTo>
                  <a:pt x="7162482" y="5892102"/>
                </a:lnTo>
                <a:lnTo>
                  <a:pt x="7100316" y="5928043"/>
                </a:lnTo>
                <a:close/>
                <a:moveTo>
                  <a:pt x="7091998" y="5937758"/>
                </a:moveTo>
                <a:lnTo>
                  <a:pt x="7153466" y="5902198"/>
                </a:lnTo>
                <a:lnTo>
                  <a:pt x="7085584" y="5978398"/>
                </a:lnTo>
                <a:lnTo>
                  <a:pt x="7024053" y="6016498"/>
                </a:lnTo>
                <a:close/>
                <a:moveTo>
                  <a:pt x="7014781" y="6027611"/>
                </a:moveTo>
                <a:lnTo>
                  <a:pt x="7075488" y="5989511"/>
                </a:lnTo>
                <a:lnTo>
                  <a:pt x="7008622" y="6064441"/>
                </a:lnTo>
                <a:lnTo>
                  <a:pt x="6947980" y="6105208"/>
                </a:lnTo>
                <a:close/>
                <a:moveTo>
                  <a:pt x="6937629" y="6117400"/>
                </a:moveTo>
                <a:lnTo>
                  <a:pt x="6997256" y="6077331"/>
                </a:lnTo>
                <a:lnTo>
                  <a:pt x="6931724" y="6150801"/>
                </a:lnTo>
                <a:lnTo>
                  <a:pt x="6872161" y="6193600"/>
                </a:lnTo>
                <a:close/>
                <a:moveTo>
                  <a:pt x="6860413" y="6207252"/>
                </a:moveTo>
                <a:lnTo>
                  <a:pt x="6918707" y="6165342"/>
                </a:lnTo>
                <a:lnTo>
                  <a:pt x="6854762" y="6237034"/>
                </a:lnTo>
                <a:lnTo>
                  <a:pt x="6796595" y="6281484"/>
                </a:lnTo>
                <a:close/>
                <a:moveTo>
                  <a:pt x="6783261" y="6297105"/>
                </a:moveTo>
                <a:lnTo>
                  <a:pt x="6839776" y="6253861"/>
                </a:lnTo>
                <a:lnTo>
                  <a:pt x="6777863" y="6323267"/>
                </a:lnTo>
                <a:lnTo>
                  <a:pt x="6721539" y="6368923"/>
                </a:lnTo>
                <a:close/>
                <a:moveTo>
                  <a:pt x="6706044" y="6386957"/>
                </a:moveTo>
                <a:lnTo>
                  <a:pt x="6760274" y="6342952"/>
                </a:lnTo>
                <a:lnTo>
                  <a:pt x="6700901" y="6409500"/>
                </a:lnTo>
                <a:lnTo>
                  <a:pt x="6646990" y="6455664"/>
                </a:lnTo>
                <a:close/>
                <a:moveTo>
                  <a:pt x="6628702" y="6477000"/>
                </a:moveTo>
                <a:lnTo>
                  <a:pt x="6679502" y="6433312"/>
                </a:lnTo>
                <a:lnTo>
                  <a:pt x="6623685" y="6495923"/>
                </a:lnTo>
                <a:lnTo>
                  <a:pt x="6572885" y="6541516"/>
                </a:lnTo>
                <a:close/>
                <a:moveTo>
                  <a:pt x="6551549" y="6566789"/>
                </a:moveTo>
                <a:lnTo>
                  <a:pt x="6597968" y="6525007"/>
                </a:lnTo>
                <a:lnTo>
                  <a:pt x="6547168" y="6582157"/>
                </a:lnTo>
                <a:lnTo>
                  <a:pt x="6501321" y="6625527"/>
                </a:lnTo>
                <a:close/>
                <a:moveTo>
                  <a:pt x="6393180" y="6754559"/>
                </a:moveTo>
                <a:lnTo>
                  <a:pt x="6367018" y="6781610"/>
                </a:lnTo>
                <a:lnTo>
                  <a:pt x="6397181" y="6746494"/>
                </a:lnTo>
                <a:lnTo>
                  <a:pt x="6424486" y="6719444"/>
                </a:lnTo>
                <a:close/>
                <a:moveTo>
                  <a:pt x="6470079" y="6668326"/>
                </a:moveTo>
                <a:lnTo>
                  <a:pt x="6431534" y="6706426"/>
                </a:lnTo>
                <a:lnTo>
                  <a:pt x="6474333" y="6656578"/>
                </a:lnTo>
                <a:lnTo>
                  <a:pt x="6513640" y="6619431"/>
                </a:lnTo>
                <a:close/>
                <a:moveTo>
                  <a:pt x="6546279" y="6593078"/>
                </a:moveTo>
                <a:lnTo>
                  <a:pt x="6518910" y="6620129"/>
                </a:lnTo>
                <a:lnTo>
                  <a:pt x="6550216" y="6585141"/>
                </a:lnTo>
                <a:lnTo>
                  <a:pt x="6578600" y="6558217"/>
                </a:lnTo>
                <a:close/>
                <a:moveTo>
                  <a:pt x="6622860" y="6510528"/>
                </a:moveTo>
                <a:lnTo>
                  <a:pt x="6583490" y="6547739"/>
                </a:lnTo>
                <a:lnTo>
                  <a:pt x="6627114" y="6498908"/>
                </a:lnTo>
                <a:lnTo>
                  <a:pt x="6667119" y="6462776"/>
                </a:lnTo>
                <a:close/>
                <a:moveTo>
                  <a:pt x="6698552" y="6438964"/>
                </a:moveTo>
                <a:lnTo>
                  <a:pt x="6670104" y="6465824"/>
                </a:lnTo>
                <a:lnTo>
                  <a:pt x="6702425" y="6430963"/>
                </a:lnTo>
                <a:lnTo>
                  <a:pt x="6731953" y="6404420"/>
                </a:lnTo>
                <a:close/>
                <a:moveTo>
                  <a:pt x="6774752" y="6359970"/>
                </a:moveTo>
                <a:lnTo>
                  <a:pt x="6734683" y="6396101"/>
                </a:lnTo>
                <a:lnTo>
                  <a:pt x="6779133" y="6348476"/>
                </a:lnTo>
                <a:lnTo>
                  <a:pt x="6819900" y="6313551"/>
                </a:lnTo>
                <a:close/>
                <a:moveTo>
                  <a:pt x="6850126" y="6292025"/>
                </a:moveTo>
                <a:lnTo>
                  <a:pt x="6820535" y="6318250"/>
                </a:lnTo>
                <a:lnTo>
                  <a:pt x="6853873" y="6283833"/>
                </a:lnTo>
                <a:lnTo>
                  <a:pt x="6884353" y="6257671"/>
                </a:lnTo>
                <a:close/>
                <a:moveTo>
                  <a:pt x="6930200" y="6205284"/>
                </a:moveTo>
                <a:lnTo>
                  <a:pt x="6971729" y="6171629"/>
                </a:lnTo>
                <a:lnTo>
                  <a:pt x="6926072" y="6216841"/>
                </a:lnTo>
                <a:lnTo>
                  <a:pt x="6885306" y="6251766"/>
                </a:lnTo>
                <a:close/>
                <a:moveTo>
                  <a:pt x="7001193" y="6152515"/>
                </a:moveTo>
                <a:lnTo>
                  <a:pt x="6970586" y="6178677"/>
                </a:lnTo>
                <a:lnTo>
                  <a:pt x="7005003" y="6144641"/>
                </a:lnTo>
                <a:lnTo>
                  <a:pt x="7036753" y="6119241"/>
                </a:lnTo>
                <a:close/>
                <a:moveTo>
                  <a:pt x="7151688" y="6020245"/>
                </a:moveTo>
                <a:lnTo>
                  <a:pt x="7119938" y="6045645"/>
                </a:lnTo>
                <a:lnTo>
                  <a:pt x="7155181" y="6012307"/>
                </a:lnTo>
                <a:lnTo>
                  <a:pt x="7187693" y="5987415"/>
                </a:lnTo>
                <a:close/>
                <a:moveTo>
                  <a:pt x="7301611" y="5895277"/>
                </a:moveTo>
                <a:lnTo>
                  <a:pt x="7268972" y="5920232"/>
                </a:lnTo>
                <a:lnTo>
                  <a:pt x="7305168" y="5887593"/>
                </a:lnTo>
                <a:lnTo>
                  <a:pt x="7338695" y="5863463"/>
                </a:lnTo>
                <a:close/>
                <a:moveTo>
                  <a:pt x="7450836" y="5777611"/>
                </a:moveTo>
                <a:lnTo>
                  <a:pt x="7417308" y="5801741"/>
                </a:lnTo>
                <a:lnTo>
                  <a:pt x="7454329" y="5769991"/>
                </a:lnTo>
                <a:lnTo>
                  <a:pt x="7488745" y="5746877"/>
                </a:lnTo>
                <a:close/>
                <a:moveTo>
                  <a:pt x="7599553" y="5667248"/>
                </a:moveTo>
                <a:lnTo>
                  <a:pt x="7565073" y="5690426"/>
                </a:lnTo>
                <a:lnTo>
                  <a:pt x="7603173" y="5659755"/>
                </a:lnTo>
                <a:lnTo>
                  <a:pt x="7638479" y="5637657"/>
                </a:lnTo>
                <a:close/>
                <a:moveTo>
                  <a:pt x="7747635" y="5564188"/>
                </a:moveTo>
                <a:lnTo>
                  <a:pt x="7712266" y="5586286"/>
                </a:lnTo>
                <a:lnTo>
                  <a:pt x="7750874" y="5556758"/>
                </a:lnTo>
                <a:lnTo>
                  <a:pt x="7787006" y="5535867"/>
                </a:lnTo>
                <a:close/>
                <a:moveTo>
                  <a:pt x="7895019" y="5468493"/>
                </a:moveTo>
                <a:lnTo>
                  <a:pt x="7858887" y="5489448"/>
                </a:lnTo>
                <a:lnTo>
                  <a:pt x="7898194" y="5461127"/>
                </a:lnTo>
                <a:lnTo>
                  <a:pt x="7935087" y="5441569"/>
                </a:lnTo>
                <a:close/>
                <a:moveTo>
                  <a:pt x="8041894" y="5380101"/>
                </a:moveTo>
                <a:lnTo>
                  <a:pt x="8004937" y="5399659"/>
                </a:lnTo>
                <a:lnTo>
                  <a:pt x="8044943" y="5372799"/>
                </a:lnTo>
                <a:lnTo>
                  <a:pt x="8082598" y="5354638"/>
                </a:lnTo>
                <a:close/>
                <a:moveTo>
                  <a:pt x="8187944" y="5298948"/>
                </a:moveTo>
                <a:lnTo>
                  <a:pt x="8149844" y="5317173"/>
                </a:lnTo>
                <a:lnTo>
                  <a:pt x="8190420" y="5291773"/>
                </a:lnTo>
                <a:lnTo>
                  <a:pt x="8228520" y="5275072"/>
                </a:lnTo>
                <a:close/>
                <a:moveTo>
                  <a:pt x="8333486" y="5225161"/>
                </a:moveTo>
                <a:lnTo>
                  <a:pt x="8295069" y="5241862"/>
                </a:lnTo>
                <a:lnTo>
                  <a:pt x="8336281" y="5218049"/>
                </a:lnTo>
                <a:lnTo>
                  <a:pt x="8375269" y="5203000"/>
                </a:lnTo>
                <a:close/>
                <a:moveTo>
                  <a:pt x="8478520" y="5158677"/>
                </a:moveTo>
                <a:lnTo>
                  <a:pt x="8439468" y="5173726"/>
                </a:lnTo>
                <a:lnTo>
                  <a:pt x="8481123" y="5151628"/>
                </a:lnTo>
                <a:lnTo>
                  <a:pt x="8520684" y="5138293"/>
                </a:lnTo>
                <a:close/>
                <a:moveTo>
                  <a:pt x="8623300" y="5099050"/>
                </a:moveTo>
                <a:lnTo>
                  <a:pt x="8583612" y="5112385"/>
                </a:lnTo>
                <a:lnTo>
                  <a:pt x="8625713" y="5092065"/>
                </a:lnTo>
                <a:lnTo>
                  <a:pt x="8665908" y="5080572"/>
                </a:lnTo>
                <a:close/>
                <a:moveTo>
                  <a:pt x="8767064" y="5047171"/>
                </a:moveTo>
                <a:lnTo>
                  <a:pt x="8726869" y="5058664"/>
                </a:lnTo>
                <a:lnTo>
                  <a:pt x="8769350" y="5040249"/>
                </a:lnTo>
                <a:lnTo>
                  <a:pt x="8809990" y="5030661"/>
                </a:lnTo>
                <a:close/>
                <a:moveTo>
                  <a:pt x="8910320" y="5002721"/>
                </a:moveTo>
                <a:lnTo>
                  <a:pt x="8869617" y="5012373"/>
                </a:lnTo>
                <a:lnTo>
                  <a:pt x="8912416" y="4995863"/>
                </a:lnTo>
                <a:lnTo>
                  <a:pt x="8953436" y="4988243"/>
                </a:lnTo>
                <a:close/>
                <a:moveTo>
                  <a:pt x="9052941" y="4965510"/>
                </a:moveTo>
                <a:lnTo>
                  <a:pt x="9011793" y="4973130"/>
                </a:lnTo>
                <a:lnTo>
                  <a:pt x="9054846" y="4958652"/>
                </a:lnTo>
                <a:lnTo>
                  <a:pt x="9096248" y="4953064"/>
                </a:lnTo>
                <a:close/>
                <a:moveTo>
                  <a:pt x="9153461" y="4941126"/>
                </a:moveTo>
                <a:lnTo>
                  <a:pt x="9196642" y="4928743"/>
                </a:lnTo>
                <a:lnTo>
                  <a:pt x="9238361" y="4925314"/>
                </a:lnTo>
                <a:lnTo>
                  <a:pt x="9194991" y="4935538"/>
                </a:lnTo>
                <a:close/>
                <a:moveTo>
                  <a:pt x="9294495" y="4916361"/>
                </a:moveTo>
                <a:lnTo>
                  <a:pt x="9337802" y="4906201"/>
                </a:lnTo>
                <a:lnTo>
                  <a:pt x="9379712" y="4904867"/>
                </a:lnTo>
                <a:lnTo>
                  <a:pt x="9336342" y="4912932"/>
                </a:lnTo>
                <a:close/>
                <a:moveTo>
                  <a:pt x="9435084" y="4898898"/>
                </a:moveTo>
                <a:lnTo>
                  <a:pt x="9478391" y="4890897"/>
                </a:lnTo>
                <a:lnTo>
                  <a:pt x="9520428" y="4891786"/>
                </a:lnTo>
                <a:lnTo>
                  <a:pt x="9477057" y="4897628"/>
                </a:lnTo>
                <a:close/>
                <a:moveTo>
                  <a:pt x="9574784" y="4888738"/>
                </a:moveTo>
                <a:lnTo>
                  <a:pt x="9618028" y="4882896"/>
                </a:lnTo>
                <a:lnTo>
                  <a:pt x="9660192" y="4886008"/>
                </a:lnTo>
                <a:lnTo>
                  <a:pt x="9616948" y="4889627"/>
                </a:lnTo>
                <a:close/>
              </a:path>
            </a:pathLst>
          </a:custGeom>
          <a:solidFill>
            <a:srgbClr val="A7C1FF">
              <a:alpha val="391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14;p3"/>
          <p:cNvSpPr txBox="1">
            <a:spLocks noGrp="1"/>
          </p:cNvSpPr>
          <p:nvPr>
            <p:ph type="ctrTitle"/>
          </p:nvPr>
        </p:nvSpPr>
        <p:spPr>
          <a:xfrm>
            <a:off x="1188725" y="2378350"/>
            <a:ext cx="6766500" cy="13050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188725" y="3780303"/>
            <a:ext cx="6766500" cy="2856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6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Google Shape;17;p4"/>
          <p:cNvSpPr/>
          <p:nvPr/>
        </p:nvSpPr>
        <p:spPr>
          <a:xfrm rot="5400000">
            <a:off x="2006359" y="-1980394"/>
            <a:ext cx="5136998" cy="9138285"/>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18;p4"/>
          <p:cNvSpPr txBox="1">
            <a:spLocks noGrp="1"/>
          </p:cNvSpPr>
          <p:nvPr>
            <p:ph type="body" idx="1"/>
          </p:nvPr>
        </p:nvSpPr>
        <p:spPr>
          <a:xfrm>
            <a:off x="1188725" y="1231800"/>
            <a:ext cx="6766500" cy="2679900"/>
          </a:xfrm>
          <a:prstGeom prst="rect">
            <a:avLst/>
          </a:prstGeom>
        </p:spPr>
        <p:txBody>
          <a:bodyPr spcFirstLastPara="1" wrap="square" lIns="0" tIns="0" rIns="0" bIns="0" anchor="t" anchorCtr="0">
            <a:noAutofit/>
          </a:bodyPr>
          <a:lstStyle>
            <a:lvl1pPr marL="457200" lvl="0" indent="-457200" rtl="0">
              <a:spcBef>
                <a:spcPts val="600"/>
              </a:spcBef>
              <a:spcAft>
                <a:spcPts val="0"/>
              </a:spcAft>
              <a:buSzPts val="3600"/>
              <a:buFont typeface="DM Serif Display"/>
              <a:buChar char="╺"/>
              <a:defRPr sz="3600">
                <a:latin typeface="DM Serif Display"/>
                <a:ea typeface="DM Serif Display"/>
                <a:cs typeface="DM Serif Display"/>
                <a:sym typeface="DM Serif Display"/>
              </a:defRPr>
            </a:lvl1pPr>
            <a:lvl2pPr marL="914400" lvl="1"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2pPr>
            <a:lvl3pPr marL="1371600" lvl="2"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3pPr>
            <a:lvl4pPr marL="1828800" lvl="3"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4pPr>
            <a:lvl5pPr marL="2286000" lvl="4"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5pPr>
            <a:lvl6pPr marL="2743200" lvl="5"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6pPr>
            <a:lvl7pPr marL="3200400" lvl="6"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7pPr>
            <a:lvl8pPr marL="3657600" lvl="7"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8pPr>
            <a:lvl9pPr marL="4114800" lvl="8"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9pPr>
          </a:lstStyle>
          <a:p>
            <a:endParaRPr/>
          </a:p>
        </p:txBody>
      </p:sp>
      <p:sp>
        <p:nvSpPr>
          <p:cNvPr id="19" name="Google Shape;19;p4"/>
          <p:cNvSpPr txBox="1"/>
          <p:nvPr/>
        </p:nvSpPr>
        <p:spPr>
          <a:xfrm>
            <a:off x="755988" y="1181777"/>
            <a:ext cx="463200" cy="685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6000">
                <a:solidFill>
                  <a:schemeClr val="accent6"/>
                </a:solidFill>
                <a:latin typeface="DM Serif Display"/>
                <a:ea typeface="DM Serif Display"/>
                <a:cs typeface="DM Serif Display"/>
                <a:sym typeface="DM Serif Display"/>
              </a:rPr>
              <a:t>“</a:t>
            </a:r>
            <a:endParaRPr sz="6000" dirty="0">
              <a:solidFill>
                <a:schemeClr val="accent6"/>
              </a:solidFill>
              <a:latin typeface="DM Serif Display"/>
              <a:ea typeface="DM Serif Display"/>
              <a:cs typeface="DM Serif Display"/>
              <a:sym typeface="DM Serif Display"/>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2934816" y="0"/>
            <a:ext cx="6214110"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 name="Google Shape;23;p5"/>
          <p:cNvSpPr txBox="1">
            <a:spLocks noGrp="1"/>
          </p:cNvSpPr>
          <p:nvPr>
            <p:ph type="title"/>
          </p:nvPr>
        </p:nvSpPr>
        <p:spPr>
          <a:xfrm>
            <a:off x="1188725" y="1028875"/>
            <a:ext cx="6766500" cy="1567500"/>
          </a:xfrm>
          <a:prstGeom prst="rect">
            <a:avLst/>
          </a:prstGeom>
        </p:spPr>
        <p:txBody>
          <a:bodyPr spcFirstLastPara="1" wrap="square" lIns="0" tIns="0" rIns="0" bIns="0" anchor="b"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24" name="Google Shape;24;p5"/>
          <p:cNvSpPr txBox="1">
            <a:spLocks noGrp="1"/>
          </p:cNvSpPr>
          <p:nvPr>
            <p:ph type="body" idx="1"/>
          </p:nvPr>
        </p:nvSpPr>
        <p:spPr>
          <a:xfrm>
            <a:off x="1188725" y="2851925"/>
            <a:ext cx="6766500" cy="15675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Font typeface="Montserrat Light"/>
              <a:buChar char="╺"/>
              <a:defRPr sz="1600">
                <a:latin typeface="Montserrat Light"/>
                <a:ea typeface="Montserrat Light"/>
                <a:cs typeface="Montserrat Light"/>
                <a:sym typeface="Montserrat Light"/>
              </a:defRPr>
            </a:lvl1pPr>
            <a:lvl2pPr marL="914400" lvl="1" indent="-330200" rtl="0">
              <a:spcBef>
                <a:spcPts val="0"/>
              </a:spcBef>
              <a:spcAft>
                <a:spcPts val="0"/>
              </a:spcAft>
              <a:buSzPts val="1600"/>
              <a:buFont typeface="Montserrat Light"/>
              <a:buChar char="-"/>
              <a:defRPr sz="1600">
                <a:latin typeface="Montserrat Light"/>
                <a:ea typeface="Montserrat Light"/>
                <a:cs typeface="Montserrat Light"/>
                <a:sym typeface="Montserrat Light"/>
              </a:defRPr>
            </a:lvl2pPr>
            <a:lvl3pPr marL="1371600" lvl="2"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3pPr>
            <a:lvl4pPr marL="1828800" lvl="3"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4pPr>
            <a:lvl5pPr marL="2286000" lvl="4"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5pPr>
            <a:lvl6pPr marL="2743200" lvl="5"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6pPr>
            <a:lvl7pPr marL="3200400" lvl="6"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7pPr>
            <a:lvl8pPr marL="3657600" lvl="7"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8pPr>
            <a:lvl9pPr marL="4114800" lvl="8"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9pPr>
          </a:lstStyle>
          <a:p>
            <a:endParaRPr/>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dk2"/>
                </a:solidFill>
                <a:latin typeface="DM Serif Display"/>
                <a:ea typeface="DM Serif Display"/>
                <a:cs typeface="DM Serif Display"/>
                <a:sym typeface="DM Serif Display"/>
              </a:defRPr>
            </a:lvl1pPr>
            <a:lvl2pPr lvl="1" rtl="0">
              <a:buNone/>
              <a:defRPr>
                <a:solidFill>
                  <a:schemeClr val="dk2"/>
                </a:solidFill>
                <a:latin typeface="DM Serif Display"/>
                <a:ea typeface="DM Serif Display"/>
                <a:cs typeface="DM Serif Display"/>
                <a:sym typeface="DM Serif Display"/>
              </a:defRPr>
            </a:lvl2pPr>
            <a:lvl3pPr lvl="2" rtl="0">
              <a:buNone/>
              <a:defRPr>
                <a:solidFill>
                  <a:schemeClr val="dk2"/>
                </a:solidFill>
                <a:latin typeface="DM Serif Display"/>
                <a:ea typeface="DM Serif Display"/>
                <a:cs typeface="DM Serif Display"/>
                <a:sym typeface="DM Serif Display"/>
              </a:defRPr>
            </a:lvl3pPr>
            <a:lvl4pPr lvl="3" rtl="0">
              <a:buNone/>
              <a:defRPr>
                <a:solidFill>
                  <a:schemeClr val="dk2"/>
                </a:solidFill>
                <a:latin typeface="DM Serif Display"/>
                <a:ea typeface="DM Serif Display"/>
                <a:cs typeface="DM Serif Display"/>
                <a:sym typeface="DM Serif Display"/>
              </a:defRPr>
            </a:lvl4pPr>
            <a:lvl5pPr lvl="4" rtl="0">
              <a:buNone/>
              <a:defRPr>
                <a:solidFill>
                  <a:schemeClr val="dk2"/>
                </a:solidFill>
                <a:latin typeface="DM Serif Display"/>
                <a:ea typeface="DM Serif Display"/>
                <a:cs typeface="DM Serif Display"/>
                <a:sym typeface="DM Serif Display"/>
              </a:defRPr>
            </a:lvl5pPr>
            <a:lvl6pPr lvl="5" rtl="0">
              <a:buNone/>
              <a:defRPr>
                <a:solidFill>
                  <a:schemeClr val="dk2"/>
                </a:solidFill>
                <a:latin typeface="DM Serif Display"/>
                <a:ea typeface="DM Serif Display"/>
                <a:cs typeface="DM Serif Display"/>
                <a:sym typeface="DM Serif Display"/>
              </a:defRPr>
            </a:lvl6pPr>
            <a:lvl7pPr lvl="6" rtl="0">
              <a:buNone/>
              <a:defRPr>
                <a:solidFill>
                  <a:schemeClr val="dk2"/>
                </a:solidFill>
                <a:latin typeface="DM Serif Display"/>
                <a:ea typeface="DM Serif Display"/>
                <a:cs typeface="DM Serif Display"/>
                <a:sym typeface="DM Serif Display"/>
              </a:defRPr>
            </a:lvl7pPr>
            <a:lvl8pPr lvl="7" rtl="0">
              <a:buNone/>
              <a:defRPr>
                <a:solidFill>
                  <a:schemeClr val="dk2"/>
                </a:solidFill>
                <a:latin typeface="DM Serif Display"/>
                <a:ea typeface="DM Serif Display"/>
                <a:cs typeface="DM Serif Display"/>
                <a:sym typeface="DM Serif Display"/>
              </a:defRPr>
            </a:lvl8pPr>
            <a:lvl9pPr lvl="8" rtl="0">
              <a:buNone/>
              <a:defRPr>
                <a:solidFill>
                  <a:schemeClr val="dk2"/>
                </a:solidFill>
                <a:latin typeface="DM Serif Display"/>
                <a:ea typeface="DM Serif Display"/>
                <a:cs typeface="DM Serif Display"/>
                <a:sym typeface="DM Serif Display"/>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2934816" y="0"/>
            <a:ext cx="6214110"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 name="Google Shape;28;p6"/>
          <p:cNvSpPr txBox="1">
            <a:spLocks noGrp="1"/>
          </p:cNvSpPr>
          <p:nvPr>
            <p:ph type="title"/>
          </p:nvPr>
        </p:nvSpPr>
        <p:spPr>
          <a:xfrm>
            <a:off x="1188725" y="1028875"/>
            <a:ext cx="6766500" cy="1567500"/>
          </a:xfrm>
          <a:prstGeom prst="rect">
            <a:avLst/>
          </a:prstGeom>
        </p:spPr>
        <p:txBody>
          <a:bodyPr spcFirstLastPara="1" wrap="square" lIns="0" tIns="0" rIns="0" bIns="0" anchor="b"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29" name="Google Shape;29;p6"/>
          <p:cNvSpPr txBox="1">
            <a:spLocks noGrp="1"/>
          </p:cNvSpPr>
          <p:nvPr>
            <p:ph type="body" idx="1"/>
          </p:nvPr>
        </p:nvSpPr>
        <p:spPr>
          <a:xfrm>
            <a:off x="1188725" y="2851925"/>
            <a:ext cx="3183600" cy="15675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0" name="Google Shape;30;p6"/>
          <p:cNvSpPr txBox="1">
            <a:spLocks noGrp="1"/>
          </p:cNvSpPr>
          <p:nvPr>
            <p:ph type="body" idx="2"/>
          </p:nvPr>
        </p:nvSpPr>
        <p:spPr>
          <a:xfrm>
            <a:off x="4771764" y="2851925"/>
            <a:ext cx="3183600" cy="15675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1" name="Google Shape;3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2934816" y="0"/>
            <a:ext cx="6214110"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 name="Google Shape;34;p7"/>
          <p:cNvSpPr txBox="1">
            <a:spLocks noGrp="1"/>
          </p:cNvSpPr>
          <p:nvPr>
            <p:ph type="title"/>
          </p:nvPr>
        </p:nvSpPr>
        <p:spPr>
          <a:xfrm>
            <a:off x="1188725" y="1028875"/>
            <a:ext cx="6766500" cy="1567500"/>
          </a:xfrm>
          <a:prstGeom prst="rect">
            <a:avLst/>
          </a:prstGeom>
        </p:spPr>
        <p:txBody>
          <a:bodyPr spcFirstLastPara="1" wrap="square" lIns="0" tIns="0" rIns="0" bIns="0" anchor="b"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35" name="Google Shape;35;p7"/>
          <p:cNvSpPr txBox="1">
            <a:spLocks noGrp="1"/>
          </p:cNvSpPr>
          <p:nvPr>
            <p:ph type="body" idx="1"/>
          </p:nvPr>
        </p:nvSpPr>
        <p:spPr>
          <a:xfrm>
            <a:off x="1188725" y="2851925"/>
            <a:ext cx="2031600" cy="1567500"/>
          </a:xfrm>
          <a:prstGeom prst="rect">
            <a:avLst/>
          </a:prstGeom>
        </p:spPr>
        <p:txBody>
          <a:bodyPr spcFirstLastPara="1" wrap="square" lIns="0" tIns="0" rIns="0" bIns="0"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3524053" y="2851925"/>
            <a:ext cx="2031600" cy="1567500"/>
          </a:xfrm>
          <a:prstGeom prst="rect">
            <a:avLst/>
          </a:prstGeom>
        </p:spPr>
        <p:txBody>
          <a:bodyPr spcFirstLastPara="1" wrap="square" lIns="0" tIns="0" rIns="0" bIns="0"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5859380" y="2851925"/>
            <a:ext cx="2031600" cy="1567500"/>
          </a:xfrm>
          <a:prstGeom prst="rect">
            <a:avLst/>
          </a:prstGeom>
        </p:spPr>
        <p:txBody>
          <a:bodyPr spcFirstLastPara="1" wrap="square" lIns="0" tIns="0" rIns="0" bIns="0"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2934816" y="0"/>
            <a:ext cx="6214110"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 name="Google Shape;41;p8"/>
          <p:cNvSpPr txBox="1">
            <a:spLocks noGrp="1"/>
          </p:cNvSpPr>
          <p:nvPr>
            <p:ph type="title"/>
          </p:nvPr>
        </p:nvSpPr>
        <p:spPr>
          <a:xfrm>
            <a:off x="1188725" y="1048275"/>
            <a:ext cx="6766500" cy="4785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2" name="Google Shape;42;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1" type="blank">
  <p:cSld name="BLANK">
    <p:spTree>
      <p:nvGrpSpPr>
        <p:cNvPr id="1" name="Shape 47"/>
        <p:cNvGrpSpPr/>
        <p:nvPr/>
      </p:nvGrpSpPr>
      <p:grpSpPr>
        <a:xfrm>
          <a:off x="0" y="0"/>
          <a:ext cx="0" cy="0"/>
          <a:chOff x="0" y="0"/>
          <a:chExt cx="0" cy="0"/>
        </a:xfrm>
      </p:grpSpPr>
      <p:sp>
        <p:nvSpPr>
          <p:cNvPr id="48" name="Google Shape;48;p10"/>
          <p:cNvSpPr/>
          <p:nvPr/>
        </p:nvSpPr>
        <p:spPr>
          <a:xfrm>
            <a:off x="0" y="9540"/>
            <a:ext cx="9144191" cy="5133975"/>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 name="Google Shape;49;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Dark 3">
  <p:cSld name="BLANK_1_1">
    <p:spTree>
      <p:nvGrpSpPr>
        <p:cNvPr id="1" name="Shape 59"/>
        <p:cNvGrpSpPr/>
        <p:nvPr/>
      </p:nvGrpSpPr>
      <p:grpSpPr>
        <a:xfrm>
          <a:off x="0" y="0"/>
          <a:ext cx="0" cy="0"/>
          <a:chOff x="0" y="0"/>
          <a:chExt cx="0" cy="0"/>
        </a:xfrm>
      </p:grpSpPr>
      <p:sp>
        <p:nvSpPr>
          <p:cNvPr id="60" name="Google Shape;60;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
        <p:nvSpPr>
          <p:cNvPr id="61" name="Google Shape;61;p14"/>
          <p:cNvSpPr/>
          <p:nvPr/>
        </p:nvSpPr>
        <p:spPr>
          <a:xfrm rot="5400000" flipH="1">
            <a:off x="-248212" y="246209"/>
            <a:ext cx="5151227" cy="4654804"/>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50000">
              <a:schemeClr val="accent1"/>
            </a:gs>
            <a:gs pos="100000">
              <a:schemeClr val="accent2"/>
            </a:gs>
          </a:gsLst>
          <a:lin ang="168002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8725" y="1028875"/>
            <a:ext cx="6766500" cy="15675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1pPr>
            <a:lvl2pPr lvl="1"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2pPr>
            <a:lvl3pPr lvl="2"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3pPr>
            <a:lvl4pPr lvl="3"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4pPr>
            <a:lvl5pPr lvl="4"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5pPr>
            <a:lvl6pPr lvl="5"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6pPr>
            <a:lvl7pPr lvl="6"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7pPr>
            <a:lvl8pPr lvl="7"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8pPr>
            <a:lvl9pPr lvl="8"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1188725" y="2851925"/>
            <a:ext cx="6766500" cy="15675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60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1pPr>
            <a:lvl2pPr marL="914400" lvl="1" indent="-330200" rtl="0">
              <a:lnSpc>
                <a:spcPct val="115000"/>
              </a:lnSpc>
              <a:spcBef>
                <a:spcPts val="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2pPr>
            <a:lvl3pPr marL="1371600" lvl="2"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3pPr>
            <a:lvl4pPr marL="1828800" lvl="3"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4pPr>
            <a:lvl5pPr marL="2286000" lvl="4"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5pPr>
            <a:lvl6pPr marL="2743200" lvl="5"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6pPr>
            <a:lvl7pPr marL="3200400" lvl="6"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7pPr>
            <a:lvl8pPr marL="3657600" lvl="7"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8pPr>
            <a:lvl9pPr marL="4114800" lvl="8"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DM Serif Display"/>
                <a:ea typeface="DM Serif Display"/>
                <a:cs typeface="DM Serif Display"/>
                <a:sym typeface="DM Serif Display"/>
              </a:defRPr>
            </a:lvl1pPr>
            <a:lvl2pPr lvl="1" algn="r" rtl="0">
              <a:buNone/>
              <a:defRPr sz="1300">
                <a:solidFill>
                  <a:schemeClr val="dk2"/>
                </a:solidFill>
                <a:latin typeface="DM Serif Display"/>
                <a:ea typeface="DM Serif Display"/>
                <a:cs typeface="DM Serif Display"/>
                <a:sym typeface="DM Serif Display"/>
              </a:defRPr>
            </a:lvl2pPr>
            <a:lvl3pPr lvl="2" algn="r" rtl="0">
              <a:buNone/>
              <a:defRPr sz="1300">
                <a:solidFill>
                  <a:schemeClr val="dk2"/>
                </a:solidFill>
                <a:latin typeface="DM Serif Display"/>
                <a:ea typeface="DM Serif Display"/>
                <a:cs typeface="DM Serif Display"/>
                <a:sym typeface="DM Serif Display"/>
              </a:defRPr>
            </a:lvl3pPr>
            <a:lvl4pPr lvl="3" algn="r" rtl="0">
              <a:buNone/>
              <a:defRPr sz="1300">
                <a:solidFill>
                  <a:schemeClr val="dk2"/>
                </a:solidFill>
                <a:latin typeface="DM Serif Display"/>
                <a:ea typeface="DM Serif Display"/>
                <a:cs typeface="DM Serif Display"/>
                <a:sym typeface="DM Serif Display"/>
              </a:defRPr>
            </a:lvl4pPr>
            <a:lvl5pPr lvl="4" algn="r" rtl="0">
              <a:buNone/>
              <a:defRPr sz="1300">
                <a:solidFill>
                  <a:schemeClr val="dk2"/>
                </a:solidFill>
                <a:latin typeface="DM Serif Display"/>
                <a:ea typeface="DM Serif Display"/>
                <a:cs typeface="DM Serif Display"/>
                <a:sym typeface="DM Serif Display"/>
              </a:defRPr>
            </a:lvl5pPr>
            <a:lvl6pPr lvl="5" algn="r" rtl="0">
              <a:buNone/>
              <a:defRPr sz="1300">
                <a:solidFill>
                  <a:schemeClr val="dk2"/>
                </a:solidFill>
                <a:latin typeface="DM Serif Display"/>
                <a:ea typeface="DM Serif Display"/>
                <a:cs typeface="DM Serif Display"/>
                <a:sym typeface="DM Serif Display"/>
              </a:defRPr>
            </a:lvl6pPr>
            <a:lvl7pPr lvl="6" algn="r" rtl="0">
              <a:buNone/>
              <a:defRPr sz="1300">
                <a:solidFill>
                  <a:schemeClr val="dk2"/>
                </a:solidFill>
                <a:latin typeface="DM Serif Display"/>
                <a:ea typeface="DM Serif Display"/>
                <a:cs typeface="DM Serif Display"/>
                <a:sym typeface="DM Serif Display"/>
              </a:defRPr>
            </a:lvl7pPr>
            <a:lvl8pPr lvl="7" algn="r" rtl="0">
              <a:buNone/>
              <a:defRPr sz="1300">
                <a:solidFill>
                  <a:schemeClr val="dk2"/>
                </a:solidFill>
                <a:latin typeface="DM Serif Display"/>
                <a:ea typeface="DM Serif Display"/>
                <a:cs typeface="DM Serif Display"/>
                <a:sym typeface="DM Serif Display"/>
              </a:defRPr>
            </a:lvl8pPr>
            <a:lvl9pPr lvl="8" algn="r" rtl="0">
              <a:buNone/>
              <a:defRPr sz="1300">
                <a:solidFill>
                  <a:schemeClr val="dk2"/>
                </a:solidFill>
                <a:latin typeface="DM Serif Display"/>
                <a:ea typeface="DM Serif Display"/>
                <a:cs typeface="DM Serif Display"/>
                <a:sym typeface="DM Serif Display"/>
              </a:defRPr>
            </a:lvl9pPr>
          </a:lstStyle>
          <a:p>
            <a:pPr marL="0" lvl="0" indent="0" algn="r" rtl="0">
              <a:spcBef>
                <a:spcPts val="0"/>
              </a:spcBef>
              <a:spcAft>
                <a:spcPts val="0"/>
              </a:spcAft>
              <a:buNone/>
            </a:pPr>
            <a:fld id="{00000000-1234-1234-1234-123412341234}" type="slidenum">
              <a:rPr lang="en"/>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60" r:id="rId9"/>
    <p:sldLayoutId id="2147483663"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ctrTitle"/>
          </p:nvPr>
        </p:nvSpPr>
        <p:spPr>
          <a:xfrm>
            <a:off x="1274450" y="1728900"/>
            <a:ext cx="6766500" cy="1685700"/>
          </a:xfrm>
          <a:prstGeom prst="rect">
            <a:avLst/>
          </a:prstGeom>
        </p:spPr>
        <p:txBody>
          <a:bodyPr spcFirstLastPara="1" wrap="square" lIns="0" tIns="0" rIns="0" bIns="0" anchor="b" anchorCtr="0">
            <a:noAutofit/>
          </a:bodyPr>
          <a:lstStyle/>
          <a:p>
            <a:pPr lvl="0"/>
            <a:r>
              <a:rPr lang="es-VE" sz="4800" dirty="0"/>
              <a:t>MEDICINA BASADA EN LA </a:t>
            </a:r>
            <a:r>
              <a:rPr lang="es-VE" sz="4800" dirty="0">
                <a:solidFill>
                  <a:schemeClr val="accent6"/>
                </a:solidFill>
              </a:rPr>
              <a:t>EVIDENCIA</a:t>
            </a:r>
            <a:endParaRPr sz="4800" dirty="0">
              <a:solidFill>
                <a:schemeClr val="accent6"/>
              </a:solidFill>
            </a:endParaRPr>
          </a:p>
        </p:txBody>
      </p:sp>
      <p:sp>
        <p:nvSpPr>
          <p:cNvPr id="2" name="1 Rectángulo"/>
          <p:cNvSpPr/>
          <p:nvPr/>
        </p:nvSpPr>
        <p:spPr>
          <a:xfrm>
            <a:off x="2219325" y="523072"/>
            <a:ext cx="4572000" cy="1077218"/>
          </a:xfrm>
          <a:prstGeom prst="rect">
            <a:avLst/>
          </a:prstGeom>
        </p:spPr>
        <p:txBody>
          <a:bodyPr>
            <a:spAutoFit/>
          </a:bodyPr>
          <a:lstStyle/>
          <a:p>
            <a:pPr algn="ctr"/>
            <a:r>
              <a:rPr lang="en-US" sz="1600" b="1" spc="-100" dirty="0">
                <a:solidFill>
                  <a:schemeClr val="bg1"/>
                </a:solidFill>
                <a:latin typeface="DM Serif Display" charset="0"/>
              </a:rPr>
              <a:t>Universidad </a:t>
            </a:r>
            <a:r>
              <a:rPr lang="es-VE" sz="1600" b="1" spc="-100" dirty="0" err="1">
                <a:solidFill>
                  <a:schemeClr val="bg1"/>
                </a:solidFill>
                <a:latin typeface="DM Serif Display" charset="0"/>
              </a:rPr>
              <a:t>Centroccidental</a:t>
            </a:r>
            <a:r>
              <a:rPr lang="en-US" sz="1600" b="1" spc="-100" dirty="0">
                <a:solidFill>
                  <a:schemeClr val="bg1"/>
                </a:solidFill>
                <a:latin typeface="DM Serif Display" charset="0"/>
              </a:rPr>
              <a:t> </a:t>
            </a:r>
            <a:r>
              <a:rPr lang="en-US" sz="1600" b="1" spc="-100" dirty="0" err="1">
                <a:solidFill>
                  <a:schemeClr val="bg1"/>
                </a:solidFill>
                <a:latin typeface="DM Serif Display" charset="0"/>
              </a:rPr>
              <a:t>Lisandro</a:t>
            </a:r>
            <a:r>
              <a:rPr lang="en-US" sz="1600" b="1" spc="-100" dirty="0">
                <a:solidFill>
                  <a:schemeClr val="bg1"/>
                </a:solidFill>
                <a:latin typeface="DM Serif Display" charset="0"/>
              </a:rPr>
              <a:t> Alvarado</a:t>
            </a:r>
          </a:p>
          <a:p>
            <a:pPr algn="ctr"/>
            <a:r>
              <a:rPr lang="en-US" sz="1600" b="1" spc="-100" dirty="0">
                <a:solidFill>
                  <a:schemeClr val="bg1"/>
                </a:solidFill>
                <a:latin typeface="DM Serif Display" charset="0"/>
              </a:rPr>
              <a:t>Centro Cardiovascular Regional Centro Occidental ASCARDIO</a:t>
            </a:r>
          </a:p>
          <a:p>
            <a:pPr algn="ctr"/>
            <a:r>
              <a:rPr lang="es-VE" sz="1600" b="1" spc="-100" dirty="0">
                <a:solidFill>
                  <a:schemeClr val="bg1"/>
                </a:solidFill>
                <a:latin typeface="DM Serif Display" charset="0"/>
              </a:rPr>
              <a:t>Cardiología Clínica</a:t>
            </a:r>
          </a:p>
        </p:txBody>
      </p:sp>
      <p:sp>
        <p:nvSpPr>
          <p:cNvPr id="3" name="2 Rectángulo"/>
          <p:cNvSpPr/>
          <p:nvPr/>
        </p:nvSpPr>
        <p:spPr>
          <a:xfrm>
            <a:off x="6600915" y="3798987"/>
            <a:ext cx="2462534" cy="954107"/>
          </a:xfrm>
          <a:prstGeom prst="rect">
            <a:avLst/>
          </a:prstGeom>
        </p:spPr>
        <p:txBody>
          <a:bodyPr wrap="none">
            <a:spAutoFit/>
          </a:bodyPr>
          <a:lstStyle/>
          <a:p>
            <a:r>
              <a:rPr lang="en-US" b="1" spc="-100" dirty="0">
                <a:solidFill>
                  <a:schemeClr val="accent6"/>
                </a:solidFill>
              </a:rPr>
              <a:t>GRUPO N° 6</a:t>
            </a:r>
          </a:p>
          <a:p>
            <a:r>
              <a:rPr lang="en-US" b="1" spc="-100" dirty="0">
                <a:solidFill>
                  <a:schemeClr val="bg1"/>
                </a:solidFill>
              </a:rPr>
              <a:t>Dr Endher  Castillo (PONENTE)</a:t>
            </a:r>
          </a:p>
          <a:p>
            <a:r>
              <a:rPr lang="en-US" b="1" spc="-100" dirty="0">
                <a:solidFill>
                  <a:schemeClr val="bg1"/>
                </a:solidFill>
              </a:rPr>
              <a:t>Dra Maria </a:t>
            </a:r>
            <a:r>
              <a:rPr lang="en-US" b="1" spc="-100" dirty="0" smtClean="0">
                <a:solidFill>
                  <a:schemeClr val="bg1"/>
                </a:solidFill>
              </a:rPr>
              <a:t>Olivarez </a:t>
            </a:r>
            <a:r>
              <a:rPr lang="en-US" b="1" spc="-100" dirty="0">
                <a:solidFill>
                  <a:schemeClr val="bg1"/>
                </a:solidFill>
              </a:rPr>
              <a:t>(RELATOR)</a:t>
            </a:r>
          </a:p>
          <a:p>
            <a:r>
              <a:rPr lang="es-VE" b="1" dirty="0" err="1">
                <a:solidFill>
                  <a:schemeClr val="bg1"/>
                </a:solidFill>
              </a:rPr>
              <a:t>Dr</a:t>
            </a:r>
            <a:r>
              <a:rPr lang="es-VE" b="1" dirty="0">
                <a:solidFill>
                  <a:schemeClr val="bg1"/>
                </a:solidFill>
              </a:rPr>
              <a:t> Rafael Guiñan</a:t>
            </a:r>
            <a:endParaRPr lang="en-US" b="1" spc="-100" dirty="0">
              <a:solidFill>
                <a:schemeClr val="bg1"/>
              </a:solidFill>
            </a:endParaRPr>
          </a:p>
        </p:txBody>
      </p:sp>
      <p:sp>
        <p:nvSpPr>
          <p:cNvPr id="4" name="3 CuadroTexto"/>
          <p:cNvSpPr txBox="1"/>
          <p:nvPr/>
        </p:nvSpPr>
        <p:spPr>
          <a:xfrm>
            <a:off x="2833687" y="4857095"/>
            <a:ext cx="3343275" cy="276999"/>
          </a:xfrm>
          <a:prstGeom prst="rect">
            <a:avLst/>
          </a:prstGeom>
          <a:noFill/>
        </p:spPr>
        <p:txBody>
          <a:bodyPr wrap="square" rtlCol="0">
            <a:spAutoFit/>
          </a:bodyPr>
          <a:lstStyle/>
          <a:p>
            <a:pPr algn="ctr"/>
            <a:r>
              <a:rPr lang="es-VE" sz="1200" b="1" dirty="0">
                <a:solidFill>
                  <a:schemeClr val="bg1"/>
                </a:solidFill>
              </a:rPr>
              <a:t>Barquisimeto, 14 de marzo de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9"/>
          <p:cNvSpPr txBox="1">
            <a:spLocks noGrp="1"/>
          </p:cNvSpPr>
          <p:nvPr>
            <p:ph type="title" idx="4294967295"/>
          </p:nvPr>
        </p:nvSpPr>
        <p:spPr>
          <a:xfrm>
            <a:off x="467100" y="0"/>
            <a:ext cx="8209800" cy="467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200" dirty="0"/>
              <a:t>ANTECEDENTES</a:t>
            </a:r>
            <a:endParaRPr sz="1200" dirty="0"/>
          </a:p>
        </p:txBody>
      </p:sp>
      <p:sp>
        <p:nvSpPr>
          <p:cNvPr id="544" name="Google Shape;544;p49"/>
          <p:cNvSpPr/>
          <p:nvPr/>
        </p:nvSpPr>
        <p:spPr>
          <a:xfrm>
            <a:off x="467100" y="467100"/>
            <a:ext cx="8209800" cy="42090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45" name="Google Shape;545;p49"/>
          <p:cNvGrpSpPr/>
          <p:nvPr/>
        </p:nvGrpSpPr>
        <p:grpSpPr>
          <a:xfrm>
            <a:off x="638150" y="467111"/>
            <a:ext cx="7867750" cy="4209098"/>
            <a:chOff x="638138" y="467100"/>
            <a:chExt cx="7867750" cy="4194000"/>
          </a:xfrm>
        </p:grpSpPr>
        <p:cxnSp>
          <p:nvCxnSpPr>
            <p:cNvPr id="546" name="Google Shape;546;p49"/>
            <p:cNvCxnSpPr/>
            <p:nvPr/>
          </p:nvCxnSpPr>
          <p:spPr>
            <a:xfrm>
              <a:off x="63813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47" name="Google Shape;547;p49"/>
            <p:cNvCxnSpPr/>
            <p:nvPr/>
          </p:nvCxnSpPr>
          <p:spPr>
            <a:xfrm>
              <a:off x="80917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48" name="Google Shape;548;p49"/>
            <p:cNvCxnSpPr/>
            <p:nvPr/>
          </p:nvCxnSpPr>
          <p:spPr>
            <a:xfrm>
              <a:off x="98021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49" name="Google Shape;549;p49"/>
            <p:cNvCxnSpPr/>
            <p:nvPr/>
          </p:nvCxnSpPr>
          <p:spPr>
            <a:xfrm>
              <a:off x="115125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50" name="Google Shape;550;p49"/>
            <p:cNvCxnSpPr/>
            <p:nvPr/>
          </p:nvCxnSpPr>
          <p:spPr>
            <a:xfrm>
              <a:off x="132228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51" name="Google Shape;551;p49"/>
            <p:cNvCxnSpPr/>
            <p:nvPr/>
          </p:nvCxnSpPr>
          <p:spPr>
            <a:xfrm>
              <a:off x="149332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52" name="Google Shape;552;p49"/>
            <p:cNvCxnSpPr/>
            <p:nvPr/>
          </p:nvCxnSpPr>
          <p:spPr>
            <a:xfrm>
              <a:off x="166436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53" name="Google Shape;553;p49"/>
            <p:cNvCxnSpPr/>
            <p:nvPr/>
          </p:nvCxnSpPr>
          <p:spPr>
            <a:xfrm>
              <a:off x="183540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54" name="Google Shape;554;p49"/>
            <p:cNvCxnSpPr/>
            <p:nvPr/>
          </p:nvCxnSpPr>
          <p:spPr>
            <a:xfrm>
              <a:off x="200643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55" name="Google Shape;555;p49"/>
            <p:cNvCxnSpPr/>
            <p:nvPr/>
          </p:nvCxnSpPr>
          <p:spPr>
            <a:xfrm>
              <a:off x="217747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56" name="Google Shape;556;p49"/>
            <p:cNvCxnSpPr/>
            <p:nvPr/>
          </p:nvCxnSpPr>
          <p:spPr>
            <a:xfrm>
              <a:off x="234851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57" name="Google Shape;557;p49"/>
            <p:cNvCxnSpPr/>
            <p:nvPr/>
          </p:nvCxnSpPr>
          <p:spPr>
            <a:xfrm>
              <a:off x="251955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58" name="Google Shape;558;p49"/>
            <p:cNvCxnSpPr/>
            <p:nvPr/>
          </p:nvCxnSpPr>
          <p:spPr>
            <a:xfrm>
              <a:off x="269058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59" name="Google Shape;559;p49"/>
            <p:cNvCxnSpPr/>
            <p:nvPr/>
          </p:nvCxnSpPr>
          <p:spPr>
            <a:xfrm>
              <a:off x="286162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60" name="Google Shape;560;p49"/>
            <p:cNvCxnSpPr/>
            <p:nvPr/>
          </p:nvCxnSpPr>
          <p:spPr>
            <a:xfrm>
              <a:off x="303266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61" name="Google Shape;561;p49"/>
            <p:cNvCxnSpPr/>
            <p:nvPr/>
          </p:nvCxnSpPr>
          <p:spPr>
            <a:xfrm>
              <a:off x="320370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62" name="Google Shape;562;p49"/>
            <p:cNvCxnSpPr/>
            <p:nvPr/>
          </p:nvCxnSpPr>
          <p:spPr>
            <a:xfrm>
              <a:off x="337473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63" name="Google Shape;563;p49"/>
            <p:cNvCxnSpPr/>
            <p:nvPr/>
          </p:nvCxnSpPr>
          <p:spPr>
            <a:xfrm>
              <a:off x="354577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64" name="Google Shape;564;p49"/>
            <p:cNvCxnSpPr/>
            <p:nvPr/>
          </p:nvCxnSpPr>
          <p:spPr>
            <a:xfrm>
              <a:off x="371681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65" name="Google Shape;565;p49"/>
            <p:cNvCxnSpPr/>
            <p:nvPr/>
          </p:nvCxnSpPr>
          <p:spPr>
            <a:xfrm>
              <a:off x="388785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66" name="Google Shape;566;p49"/>
            <p:cNvCxnSpPr/>
            <p:nvPr/>
          </p:nvCxnSpPr>
          <p:spPr>
            <a:xfrm>
              <a:off x="405888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67" name="Google Shape;567;p49"/>
            <p:cNvCxnSpPr/>
            <p:nvPr/>
          </p:nvCxnSpPr>
          <p:spPr>
            <a:xfrm>
              <a:off x="422992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68" name="Google Shape;568;p49"/>
            <p:cNvCxnSpPr/>
            <p:nvPr/>
          </p:nvCxnSpPr>
          <p:spPr>
            <a:xfrm>
              <a:off x="440096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69" name="Google Shape;569;p49"/>
            <p:cNvCxnSpPr/>
            <p:nvPr/>
          </p:nvCxnSpPr>
          <p:spPr>
            <a:xfrm>
              <a:off x="474306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70" name="Google Shape;570;p49"/>
            <p:cNvCxnSpPr/>
            <p:nvPr/>
          </p:nvCxnSpPr>
          <p:spPr>
            <a:xfrm>
              <a:off x="491410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71" name="Google Shape;571;p49"/>
            <p:cNvCxnSpPr/>
            <p:nvPr/>
          </p:nvCxnSpPr>
          <p:spPr>
            <a:xfrm>
              <a:off x="508513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72" name="Google Shape;572;p49"/>
            <p:cNvCxnSpPr/>
            <p:nvPr/>
          </p:nvCxnSpPr>
          <p:spPr>
            <a:xfrm>
              <a:off x="525617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73" name="Google Shape;573;p49"/>
            <p:cNvCxnSpPr/>
            <p:nvPr/>
          </p:nvCxnSpPr>
          <p:spPr>
            <a:xfrm>
              <a:off x="542721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74" name="Google Shape;574;p49"/>
            <p:cNvCxnSpPr/>
            <p:nvPr/>
          </p:nvCxnSpPr>
          <p:spPr>
            <a:xfrm>
              <a:off x="559825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75" name="Google Shape;575;p49"/>
            <p:cNvCxnSpPr/>
            <p:nvPr/>
          </p:nvCxnSpPr>
          <p:spPr>
            <a:xfrm>
              <a:off x="576928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76" name="Google Shape;576;p49"/>
            <p:cNvCxnSpPr/>
            <p:nvPr/>
          </p:nvCxnSpPr>
          <p:spPr>
            <a:xfrm>
              <a:off x="594032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77" name="Google Shape;577;p49"/>
            <p:cNvCxnSpPr/>
            <p:nvPr/>
          </p:nvCxnSpPr>
          <p:spPr>
            <a:xfrm>
              <a:off x="611136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78" name="Google Shape;578;p49"/>
            <p:cNvCxnSpPr/>
            <p:nvPr/>
          </p:nvCxnSpPr>
          <p:spPr>
            <a:xfrm>
              <a:off x="628240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79" name="Google Shape;579;p49"/>
            <p:cNvCxnSpPr/>
            <p:nvPr/>
          </p:nvCxnSpPr>
          <p:spPr>
            <a:xfrm>
              <a:off x="645343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80" name="Google Shape;580;p49"/>
            <p:cNvCxnSpPr/>
            <p:nvPr/>
          </p:nvCxnSpPr>
          <p:spPr>
            <a:xfrm>
              <a:off x="662447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81" name="Google Shape;581;p49"/>
            <p:cNvCxnSpPr/>
            <p:nvPr/>
          </p:nvCxnSpPr>
          <p:spPr>
            <a:xfrm>
              <a:off x="679551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82" name="Google Shape;582;p49"/>
            <p:cNvCxnSpPr/>
            <p:nvPr/>
          </p:nvCxnSpPr>
          <p:spPr>
            <a:xfrm>
              <a:off x="696655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83" name="Google Shape;583;p49"/>
            <p:cNvCxnSpPr/>
            <p:nvPr/>
          </p:nvCxnSpPr>
          <p:spPr>
            <a:xfrm>
              <a:off x="713758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84" name="Google Shape;584;p49"/>
            <p:cNvCxnSpPr/>
            <p:nvPr/>
          </p:nvCxnSpPr>
          <p:spPr>
            <a:xfrm>
              <a:off x="730862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85" name="Google Shape;585;p49"/>
            <p:cNvCxnSpPr/>
            <p:nvPr/>
          </p:nvCxnSpPr>
          <p:spPr>
            <a:xfrm>
              <a:off x="747966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86" name="Google Shape;586;p49"/>
            <p:cNvCxnSpPr/>
            <p:nvPr/>
          </p:nvCxnSpPr>
          <p:spPr>
            <a:xfrm>
              <a:off x="765070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87" name="Google Shape;587;p49"/>
            <p:cNvCxnSpPr/>
            <p:nvPr/>
          </p:nvCxnSpPr>
          <p:spPr>
            <a:xfrm>
              <a:off x="7821738"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88" name="Google Shape;588;p49"/>
            <p:cNvCxnSpPr/>
            <p:nvPr/>
          </p:nvCxnSpPr>
          <p:spPr>
            <a:xfrm>
              <a:off x="7992775"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89" name="Google Shape;589;p49"/>
            <p:cNvCxnSpPr/>
            <p:nvPr/>
          </p:nvCxnSpPr>
          <p:spPr>
            <a:xfrm>
              <a:off x="8163813"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90" name="Google Shape;590;p49"/>
            <p:cNvCxnSpPr/>
            <p:nvPr/>
          </p:nvCxnSpPr>
          <p:spPr>
            <a:xfrm>
              <a:off x="8334850" y="46710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91" name="Google Shape;591;p49"/>
            <p:cNvCxnSpPr/>
            <p:nvPr/>
          </p:nvCxnSpPr>
          <p:spPr>
            <a:xfrm>
              <a:off x="8505888" y="467100"/>
              <a:ext cx="0" cy="4194000"/>
            </a:xfrm>
            <a:prstGeom prst="straightConnector1">
              <a:avLst/>
            </a:prstGeom>
            <a:noFill/>
            <a:ln w="9525" cap="flat" cmpd="sng">
              <a:solidFill>
                <a:schemeClr val="accent2"/>
              </a:solidFill>
              <a:prstDash val="solid"/>
              <a:round/>
              <a:headEnd type="none" w="med" len="med"/>
              <a:tailEnd type="none" w="med" len="med"/>
            </a:ln>
          </p:spPr>
        </p:cxnSp>
      </p:grpSp>
      <p:sp>
        <p:nvSpPr>
          <p:cNvPr id="592" name="Google Shape;592;p4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dirty="0"/>
          </a:p>
        </p:txBody>
      </p:sp>
      <p:grpSp>
        <p:nvGrpSpPr>
          <p:cNvPr id="593" name="Google Shape;593;p49"/>
          <p:cNvGrpSpPr/>
          <p:nvPr/>
        </p:nvGrpSpPr>
        <p:grpSpPr>
          <a:xfrm>
            <a:off x="467107" y="642473"/>
            <a:ext cx="8209755" cy="3858239"/>
            <a:chOff x="467088" y="642474"/>
            <a:chExt cx="4194000" cy="3858239"/>
          </a:xfrm>
        </p:grpSpPr>
        <p:cxnSp>
          <p:nvCxnSpPr>
            <p:cNvPr id="594" name="Google Shape;594;p49"/>
            <p:cNvCxnSpPr/>
            <p:nvPr/>
          </p:nvCxnSpPr>
          <p:spPr>
            <a:xfrm>
              <a:off x="2564088" y="-1454526"/>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95" name="Google Shape;595;p49"/>
            <p:cNvCxnSpPr/>
            <p:nvPr/>
          </p:nvCxnSpPr>
          <p:spPr>
            <a:xfrm>
              <a:off x="2564088" y="-1279151"/>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96" name="Google Shape;596;p49"/>
            <p:cNvCxnSpPr/>
            <p:nvPr/>
          </p:nvCxnSpPr>
          <p:spPr>
            <a:xfrm>
              <a:off x="2564088" y="-1103777"/>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97" name="Google Shape;597;p49"/>
            <p:cNvCxnSpPr/>
            <p:nvPr/>
          </p:nvCxnSpPr>
          <p:spPr>
            <a:xfrm>
              <a:off x="2564088" y="-928402"/>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98" name="Google Shape;598;p49"/>
            <p:cNvCxnSpPr/>
            <p:nvPr/>
          </p:nvCxnSpPr>
          <p:spPr>
            <a:xfrm>
              <a:off x="2564088" y="-753028"/>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599" name="Google Shape;599;p49"/>
            <p:cNvCxnSpPr/>
            <p:nvPr/>
          </p:nvCxnSpPr>
          <p:spPr>
            <a:xfrm>
              <a:off x="2564088" y="-577653"/>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00" name="Google Shape;600;p49"/>
            <p:cNvCxnSpPr/>
            <p:nvPr/>
          </p:nvCxnSpPr>
          <p:spPr>
            <a:xfrm>
              <a:off x="2564088" y="-402279"/>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01" name="Google Shape;601;p49"/>
            <p:cNvCxnSpPr/>
            <p:nvPr/>
          </p:nvCxnSpPr>
          <p:spPr>
            <a:xfrm>
              <a:off x="2564088" y="-226904"/>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02" name="Google Shape;602;p49"/>
            <p:cNvCxnSpPr/>
            <p:nvPr/>
          </p:nvCxnSpPr>
          <p:spPr>
            <a:xfrm>
              <a:off x="2564088" y="-5153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03" name="Google Shape;603;p49"/>
            <p:cNvCxnSpPr/>
            <p:nvPr/>
          </p:nvCxnSpPr>
          <p:spPr>
            <a:xfrm>
              <a:off x="2564088" y="123845"/>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04" name="Google Shape;604;p49"/>
            <p:cNvCxnSpPr/>
            <p:nvPr/>
          </p:nvCxnSpPr>
          <p:spPr>
            <a:xfrm>
              <a:off x="2564088" y="299219"/>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05" name="Google Shape;605;p49"/>
            <p:cNvCxnSpPr/>
            <p:nvPr/>
          </p:nvCxnSpPr>
          <p:spPr>
            <a:xfrm>
              <a:off x="2564088" y="649968"/>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06" name="Google Shape;606;p49"/>
            <p:cNvCxnSpPr/>
            <p:nvPr/>
          </p:nvCxnSpPr>
          <p:spPr>
            <a:xfrm>
              <a:off x="2564088" y="825343"/>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07" name="Google Shape;607;p49"/>
            <p:cNvCxnSpPr/>
            <p:nvPr/>
          </p:nvCxnSpPr>
          <p:spPr>
            <a:xfrm>
              <a:off x="2564088" y="1000717"/>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08" name="Google Shape;608;p49"/>
            <p:cNvCxnSpPr/>
            <p:nvPr/>
          </p:nvCxnSpPr>
          <p:spPr>
            <a:xfrm>
              <a:off x="2564088" y="1176092"/>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09" name="Google Shape;609;p49"/>
            <p:cNvCxnSpPr/>
            <p:nvPr/>
          </p:nvCxnSpPr>
          <p:spPr>
            <a:xfrm>
              <a:off x="2564088" y="1351466"/>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10" name="Google Shape;610;p49"/>
            <p:cNvCxnSpPr/>
            <p:nvPr/>
          </p:nvCxnSpPr>
          <p:spPr>
            <a:xfrm>
              <a:off x="2564088" y="1526841"/>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11" name="Google Shape;611;p49"/>
            <p:cNvCxnSpPr/>
            <p:nvPr/>
          </p:nvCxnSpPr>
          <p:spPr>
            <a:xfrm>
              <a:off x="2564088" y="1702215"/>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12" name="Google Shape;612;p49"/>
            <p:cNvCxnSpPr/>
            <p:nvPr/>
          </p:nvCxnSpPr>
          <p:spPr>
            <a:xfrm>
              <a:off x="2564088" y="1877590"/>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13" name="Google Shape;613;p49"/>
            <p:cNvCxnSpPr/>
            <p:nvPr/>
          </p:nvCxnSpPr>
          <p:spPr>
            <a:xfrm>
              <a:off x="2564088" y="2052964"/>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14" name="Google Shape;614;p49"/>
            <p:cNvCxnSpPr/>
            <p:nvPr/>
          </p:nvCxnSpPr>
          <p:spPr>
            <a:xfrm>
              <a:off x="2564088" y="2228339"/>
              <a:ext cx="0" cy="4194000"/>
            </a:xfrm>
            <a:prstGeom prst="straightConnector1">
              <a:avLst/>
            </a:prstGeom>
            <a:noFill/>
            <a:ln w="9525" cap="flat" cmpd="sng">
              <a:solidFill>
                <a:schemeClr val="accent2"/>
              </a:solidFill>
              <a:prstDash val="solid"/>
              <a:round/>
              <a:headEnd type="none" w="med" len="med"/>
              <a:tailEnd type="none" w="med" len="med"/>
            </a:ln>
          </p:spPr>
        </p:cxnSp>
        <p:cxnSp>
          <p:nvCxnSpPr>
            <p:cNvPr id="615" name="Google Shape;615;p49"/>
            <p:cNvCxnSpPr/>
            <p:nvPr/>
          </p:nvCxnSpPr>
          <p:spPr>
            <a:xfrm>
              <a:off x="2564088" y="2403713"/>
              <a:ext cx="0" cy="4194000"/>
            </a:xfrm>
            <a:prstGeom prst="straightConnector1">
              <a:avLst/>
            </a:prstGeom>
            <a:noFill/>
            <a:ln w="9525" cap="flat" cmpd="sng">
              <a:solidFill>
                <a:schemeClr val="accent2"/>
              </a:solidFill>
              <a:prstDash val="solid"/>
              <a:round/>
              <a:headEnd type="none" w="med" len="med"/>
              <a:tailEnd type="none" w="med" len="med"/>
            </a:ln>
          </p:spPr>
        </p:cxnSp>
      </p:grpSp>
      <p:cxnSp>
        <p:nvCxnSpPr>
          <p:cNvPr id="616" name="Google Shape;616;p49"/>
          <p:cNvCxnSpPr/>
          <p:nvPr/>
        </p:nvCxnSpPr>
        <p:spPr>
          <a:xfrm>
            <a:off x="4572000" y="467100"/>
            <a:ext cx="0" cy="4209000"/>
          </a:xfrm>
          <a:prstGeom prst="straightConnector1">
            <a:avLst/>
          </a:prstGeom>
          <a:noFill/>
          <a:ln w="19050" cap="flat" cmpd="sng">
            <a:solidFill>
              <a:schemeClr val="lt1"/>
            </a:solidFill>
            <a:prstDash val="solid"/>
            <a:round/>
            <a:headEnd type="triangle" w="sm" len="sm"/>
            <a:tailEnd type="triangle" w="sm" len="sm"/>
          </a:ln>
        </p:spPr>
      </p:cxnSp>
      <p:cxnSp>
        <p:nvCxnSpPr>
          <p:cNvPr id="617" name="Google Shape;617;p49"/>
          <p:cNvCxnSpPr/>
          <p:nvPr/>
        </p:nvCxnSpPr>
        <p:spPr>
          <a:xfrm>
            <a:off x="467100" y="2571600"/>
            <a:ext cx="8209800" cy="0"/>
          </a:xfrm>
          <a:prstGeom prst="straightConnector1">
            <a:avLst/>
          </a:prstGeom>
          <a:noFill/>
          <a:ln w="19050" cap="flat" cmpd="sng">
            <a:solidFill>
              <a:schemeClr val="lt1"/>
            </a:solidFill>
            <a:prstDash val="solid"/>
            <a:round/>
            <a:headEnd type="triangle" w="sm" len="sm"/>
            <a:tailEnd type="triangle" w="sm" len="sm"/>
          </a:ln>
        </p:spPr>
      </p:cxnSp>
      <p:sp>
        <p:nvSpPr>
          <p:cNvPr id="618" name="Google Shape;618;p49"/>
          <p:cNvSpPr txBox="1"/>
          <p:nvPr/>
        </p:nvSpPr>
        <p:spPr>
          <a:xfrm rot="-5400000">
            <a:off x="-258750" y="2488938"/>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Montserrat"/>
                <a:ea typeface="Montserrat"/>
                <a:cs typeface="Montserrat"/>
                <a:sym typeface="Montserrat"/>
              </a:rPr>
              <a:t>LOW VALUE 1</a:t>
            </a:r>
            <a:endParaRPr sz="800" dirty="0">
              <a:solidFill>
                <a:schemeClr val="lt1"/>
              </a:solidFill>
              <a:latin typeface="Montserrat"/>
              <a:ea typeface="Montserrat"/>
              <a:cs typeface="Montserrat"/>
              <a:sym typeface="Montserrat"/>
            </a:endParaRPr>
          </a:p>
        </p:txBody>
      </p:sp>
      <p:sp>
        <p:nvSpPr>
          <p:cNvPr id="619" name="Google Shape;619;p49"/>
          <p:cNvSpPr txBox="1"/>
          <p:nvPr/>
        </p:nvSpPr>
        <p:spPr>
          <a:xfrm rot="5400000">
            <a:off x="8116400" y="2488925"/>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Montserrat"/>
                <a:ea typeface="Montserrat"/>
                <a:cs typeface="Montserrat"/>
                <a:sym typeface="Montserrat"/>
              </a:rPr>
              <a:t>HIGH VALUE 1</a:t>
            </a:r>
            <a:endParaRPr sz="800" dirty="0">
              <a:solidFill>
                <a:schemeClr val="lt1"/>
              </a:solidFill>
              <a:latin typeface="Montserrat"/>
              <a:ea typeface="Montserrat"/>
              <a:cs typeface="Montserrat"/>
              <a:sym typeface="Montserrat"/>
            </a:endParaRPr>
          </a:p>
        </p:txBody>
      </p:sp>
      <p:sp>
        <p:nvSpPr>
          <p:cNvPr id="620" name="Google Shape;620;p49"/>
          <p:cNvSpPr txBox="1"/>
          <p:nvPr/>
        </p:nvSpPr>
        <p:spPr>
          <a:xfrm>
            <a:off x="3928825" y="4676063"/>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Montserrat"/>
                <a:ea typeface="Montserrat"/>
                <a:cs typeface="Montserrat"/>
                <a:sym typeface="Montserrat"/>
              </a:rPr>
              <a:t>LOW VALUE 2</a:t>
            </a:r>
            <a:endParaRPr sz="800" dirty="0">
              <a:solidFill>
                <a:schemeClr val="lt1"/>
              </a:solidFill>
              <a:latin typeface="Montserrat"/>
              <a:ea typeface="Montserrat"/>
              <a:cs typeface="Montserrat"/>
              <a:sym typeface="Montserrat"/>
            </a:endParaRPr>
          </a:p>
        </p:txBody>
      </p:sp>
      <p:sp>
        <p:nvSpPr>
          <p:cNvPr id="621" name="Google Shape;621;p49"/>
          <p:cNvSpPr txBox="1"/>
          <p:nvPr/>
        </p:nvSpPr>
        <p:spPr>
          <a:xfrm>
            <a:off x="3928775" y="301788"/>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lt1"/>
                </a:solidFill>
                <a:latin typeface="Montserrat"/>
                <a:ea typeface="Montserrat"/>
                <a:cs typeface="Montserrat"/>
                <a:sym typeface="Montserrat"/>
              </a:rPr>
              <a:t>HIGH VALUE 2</a:t>
            </a:r>
            <a:endParaRPr sz="800" dirty="0">
              <a:solidFill>
                <a:schemeClr val="lt1"/>
              </a:solidFill>
              <a:latin typeface="Montserrat"/>
              <a:ea typeface="Montserrat"/>
              <a:cs typeface="Montserrat"/>
              <a:sym typeface="Montserrat"/>
            </a:endParaRPr>
          </a:p>
        </p:txBody>
      </p:sp>
      <p:sp>
        <p:nvSpPr>
          <p:cNvPr id="622" name="Google Shape;622;p49"/>
          <p:cNvSpPr/>
          <p:nvPr/>
        </p:nvSpPr>
        <p:spPr>
          <a:xfrm>
            <a:off x="6726004" y="826250"/>
            <a:ext cx="1678380" cy="1000200"/>
          </a:xfrm>
          <a:prstGeom prst="ellipse">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None/>
            </a:pPr>
            <a:r>
              <a:rPr lang="es-VE" dirty="0">
                <a:solidFill>
                  <a:schemeClr val="lt1"/>
                </a:solidFill>
                <a:latin typeface="Montserrat"/>
                <a:ea typeface="Montserrat"/>
                <a:cs typeface="Montserrat"/>
                <a:sym typeface="Montserrat"/>
              </a:rPr>
              <a:t>Información fue limitada</a:t>
            </a:r>
          </a:p>
        </p:txBody>
      </p:sp>
      <p:sp>
        <p:nvSpPr>
          <p:cNvPr id="623" name="Google Shape;623;p49"/>
          <p:cNvSpPr/>
          <p:nvPr/>
        </p:nvSpPr>
        <p:spPr>
          <a:xfrm>
            <a:off x="2480959" y="700563"/>
            <a:ext cx="2085023" cy="885350"/>
          </a:xfrm>
          <a:prstGeom prst="ellipse">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None/>
            </a:pPr>
            <a:r>
              <a:rPr lang="es-ES" dirty="0">
                <a:solidFill>
                  <a:schemeClr val="lt1"/>
                </a:solidFill>
                <a:latin typeface="Montserrat"/>
                <a:ea typeface="Montserrat"/>
                <a:cs typeface="Montserrat"/>
                <a:sym typeface="Montserrat"/>
              </a:rPr>
              <a:t>Imágenes</a:t>
            </a:r>
          </a:p>
          <a:p>
            <a:pPr marL="0" lvl="0" indent="0" algn="ctr" rtl="0">
              <a:spcBef>
                <a:spcPts val="0"/>
              </a:spcBef>
              <a:spcAft>
                <a:spcPts val="0"/>
              </a:spcAft>
              <a:buNone/>
            </a:pPr>
            <a:r>
              <a:rPr lang="es-ES" dirty="0">
                <a:solidFill>
                  <a:schemeClr val="lt1"/>
                </a:solidFill>
                <a:latin typeface="Montserrat"/>
                <a:ea typeface="Montserrat"/>
                <a:cs typeface="Montserrat"/>
                <a:sym typeface="Montserrat"/>
              </a:rPr>
              <a:t>utilizables del corazón en 97%</a:t>
            </a:r>
            <a:endParaRPr dirty="0">
              <a:solidFill>
                <a:schemeClr val="lt1"/>
              </a:solidFill>
              <a:latin typeface="Montserrat"/>
              <a:ea typeface="Montserrat"/>
              <a:cs typeface="Montserrat"/>
              <a:sym typeface="Montserrat"/>
            </a:endParaRPr>
          </a:p>
        </p:txBody>
      </p:sp>
      <p:sp>
        <p:nvSpPr>
          <p:cNvPr id="624" name="Google Shape;624;p49"/>
          <p:cNvSpPr/>
          <p:nvPr/>
        </p:nvSpPr>
        <p:spPr>
          <a:xfrm>
            <a:off x="1474491" y="1602307"/>
            <a:ext cx="2196097" cy="885349"/>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s-ES" dirty="0">
                <a:solidFill>
                  <a:schemeClr val="lt1"/>
                </a:solidFill>
                <a:latin typeface="Montserrat"/>
                <a:ea typeface="Montserrat"/>
                <a:cs typeface="Montserrat"/>
                <a:sym typeface="Montserrat"/>
              </a:rPr>
              <a:t>58% subcostal, </a:t>
            </a:r>
          </a:p>
          <a:p>
            <a:pPr marL="0" lvl="0" indent="0" algn="ctr" rtl="0">
              <a:spcBef>
                <a:spcPts val="0"/>
              </a:spcBef>
              <a:spcAft>
                <a:spcPts val="0"/>
              </a:spcAft>
              <a:buNone/>
            </a:pPr>
            <a:r>
              <a:rPr lang="es-ES" dirty="0">
                <a:solidFill>
                  <a:schemeClr val="lt1"/>
                </a:solidFill>
                <a:latin typeface="Montserrat"/>
                <a:ea typeface="Montserrat"/>
                <a:cs typeface="Montserrat"/>
                <a:sym typeface="Montserrat"/>
              </a:rPr>
              <a:t>80% apical </a:t>
            </a:r>
          </a:p>
          <a:p>
            <a:pPr marL="0" lvl="0" indent="0" algn="ctr" rtl="0">
              <a:spcBef>
                <a:spcPts val="0"/>
              </a:spcBef>
              <a:spcAft>
                <a:spcPts val="0"/>
              </a:spcAft>
              <a:buNone/>
            </a:pPr>
            <a:r>
              <a:rPr lang="es-ES" dirty="0">
                <a:solidFill>
                  <a:schemeClr val="lt1"/>
                </a:solidFill>
                <a:latin typeface="Montserrat"/>
                <a:ea typeface="Montserrat"/>
                <a:cs typeface="Montserrat"/>
                <a:sym typeface="Montserrat"/>
              </a:rPr>
              <a:t>69% paraesternal</a:t>
            </a:r>
            <a:endParaRPr lang="es-VE" dirty="0">
              <a:solidFill>
                <a:schemeClr val="lt1"/>
              </a:solidFill>
              <a:latin typeface="Montserrat"/>
              <a:ea typeface="Montserrat"/>
              <a:cs typeface="Montserrat"/>
              <a:sym typeface="Montserrat"/>
            </a:endParaRPr>
          </a:p>
        </p:txBody>
      </p:sp>
      <p:sp>
        <p:nvSpPr>
          <p:cNvPr id="625" name="Google Shape;625;p49"/>
          <p:cNvSpPr/>
          <p:nvPr/>
        </p:nvSpPr>
        <p:spPr>
          <a:xfrm>
            <a:off x="5175159" y="2804949"/>
            <a:ext cx="2612282" cy="1078193"/>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s-VE" dirty="0">
                <a:solidFill>
                  <a:schemeClr val="lt1"/>
                </a:solidFill>
                <a:latin typeface="Montserrat"/>
                <a:ea typeface="Montserrat"/>
                <a:cs typeface="Montserrat"/>
                <a:sym typeface="Montserrat"/>
              </a:rPr>
              <a:t>37,3% </a:t>
            </a:r>
            <a:r>
              <a:rPr lang="en" dirty="0">
                <a:solidFill>
                  <a:schemeClr val="lt1"/>
                </a:solidFill>
                <a:latin typeface="Montserrat"/>
                <a:ea typeface="Montserrat"/>
                <a:cs typeface="Montserrat"/>
                <a:sym typeface="Montserrat"/>
              </a:rPr>
              <a:t> </a:t>
            </a:r>
            <a:r>
              <a:rPr lang="es-VE" dirty="0">
                <a:solidFill>
                  <a:schemeClr val="lt1"/>
                </a:solidFill>
                <a:latin typeface="Montserrat"/>
                <a:ea typeface="Montserrat"/>
                <a:cs typeface="Montserrat"/>
                <a:sym typeface="Montserrat"/>
              </a:rPr>
              <a:t>Nueva información</a:t>
            </a:r>
          </a:p>
          <a:p>
            <a:pPr marL="0" lvl="0" indent="0" algn="ctr" rtl="0">
              <a:spcBef>
                <a:spcPts val="0"/>
              </a:spcBef>
              <a:spcAft>
                <a:spcPts val="0"/>
              </a:spcAft>
              <a:buNone/>
            </a:pPr>
            <a:r>
              <a:rPr lang="es-ES" dirty="0">
                <a:solidFill>
                  <a:schemeClr val="lt1"/>
                </a:solidFill>
                <a:latin typeface="Montserrat"/>
                <a:ea typeface="Montserrat"/>
                <a:cs typeface="Montserrat"/>
                <a:sym typeface="Montserrat"/>
              </a:rPr>
              <a:t>24,5% Información decisiva</a:t>
            </a:r>
            <a:endParaRPr dirty="0">
              <a:solidFill>
                <a:schemeClr val="lt1"/>
              </a:solidFill>
              <a:latin typeface="Montserrat"/>
              <a:ea typeface="Montserrat"/>
              <a:cs typeface="Montserrat"/>
              <a:sym typeface="Montserrat"/>
            </a:endParaRPr>
          </a:p>
        </p:txBody>
      </p:sp>
      <p:sp>
        <p:nvSpPr>
          <p:cNvPr id="626" name="Google Shape;626;p49"/>
          <p:cNvSpPr/>
          <p:nvPr/>
        </p:nvSpPr>
        <p:spPr>
          <a:xfrm>
            <a:off x="6761218" y="3904362"/>
            <a:ext cx="1858372" cy="596350"/>
          </a:xfrm>
          <a:prstGeom prst="ellipse">
            <a:avLst/>
          </a:prstGeom>
          <a:solidFill>
            <a:schemeClr val="accent5"/>
          </a:solidFill>
          <a:ln>
            <a:noFill/>
          </a:ln>
        </p:spPr>
        <p:txBody>
          <a:bodyPr spcFirstLastPara="1" wrap="square" lIns="0" tIns="0" rIns="0" bIns="0" anchor="ctr" anchorCtr="0">
            <a:noAutofit/>
          </a:bodyPr>
          <a:lstStyle/>
          <a:p>
            <a:pPr marL="0" lvl="0" indent="0" algn="ctr" rtl="0">
              <a:spcBef>
                <a:spcPts val="0"/>
              </a:spcBef>
              <a:spcAft>
                <a:spcPts val="0"/>
              </a:spcAft>
              <a:buNone/>
            </a:pPr>
            <a:r>
              <a:rPr lang="es-ES" dirty="0">
                <a:solidFill>
                  <a:schemeClr val="lt1"/>
                </a:solidFill>
                <a:latin typeface="Montserrat"/>
                <a:ea typeface="Montserrat"/>
                <a:cs typeface="Montserrat"/>
                <a:sym typeface="Montserrat"/>
              </a:rPr>
              <a:t>Rincón, y colaboradores</a:t>
            </a:r>
            <a:endParaRPr dirty="0">
              <a:solidFill>
                <a:schemeClr val="lt1"/>
              </a:solidFill>
              <a:latin typeface="Montserrat"/>
              <a:ea typeface="Montserrat"/>
              <a:cs typeface="Montserrat"/>
              <a:sym typeface="Montserrat"/>
            </a:endParaRPr>
          </a:p>
        </p:txBody>
      </p:sp>
      <p:sp>
        <p:nvSpPr>
          <p:cNvPr id="627" name="Google Shape;627;p49"/>
          <p:cNvSpPr/>
          <p:nvPr/>
        </p:nvSpPr>
        <p:spPr>
          <a:xfrm>
            <a:off x="4776415" y="507626"/>
            <a:ext cx="1467323" cy="1377654"/>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s-VE" dirty="0">
                <a:solidFill>
                  <a:schemeClr val="lt1"/>
                </a:solidFill>
                <a:latin typeface="Montserrat"/>
                <a:ea typeface="Montserrat"/>
                <a:cs typeface="Montserrat"/>
                <a:sym typeface="Montserrat"/>
              </a:rPr>
              <a:t>2,6% de los estudios</a:t>
            </a:r>
          </a:p>
        </p:txBody>
      </p:sp>
      <p:sp>
        <p:nvSpPr>
          <p:cNvPr id="628" name="Google Shape;628;p49"/>
          <p:cNvSpPr/>
          <p:nvPr/>
        </p:nvSpPr>
        <p:spPr>
          <a:xfrm>
            <a:off x="688014" y="489915"/>
            <a:ext cx="1741486" cy="989101"/>
          </a:xfrm>
          <a:prstGeom prst="ellipse">
            <a:avLst/>
          </a:prstGeom>
          <a:solidFill>
            <a:schemeClr val="accent6"/>
          </a:solidFill>
          <a:ln>
            <a:noFill/>
          </a:ln>
        </p:spPr>
        <p:txBody>
          <a:bodyPr spcFirstLastPara="1" wrap="square" lIns="0" tIns="0" rIns="0" bIns="0" anchor="ctr" anchorCtr="0">
            <a:noAutofit/>
          </a:bodyPr>
          <a:lstStyle/>
          <a:p>
            <a:pPr marL="0" lvl="0" indent="0" algn="ctr" rtl="0">
              <a:spcBef>
                <a:spcPts val="0"/>
              </a:spcBef>
              <a:spcAft>
                <a:spcPts val="0"/>
              </a:spcAft>
              <a:buNone/>
            </a:pPr>
            <a:r>
              <a:rPr lang="nb-NO" dirty="0">
                <a:solidFill>
                  <a:schemeClr val="lt1"/>
                </a:solidFill>
                <a:latin typeface="Montserrat"/>
                <a:ea typeface="Montserrat"/>
                <a:cs typeface="Montserrat"/>
                <a:sym typeface="Montserrat"/>
              </a:rPr>
              <a:t>Jensen, Sloth, Larsen y Schmidt (2004)</a:t>
            </a:r>
            <a:endParaRPr dirty="0">
              <a:solidFill>
                <a:schemeClr val="lt1"/>
              </a:solidFill>
              <a:latin typeface="Montserrat"/>
              <a:ea typeface="Montserrat"/>
              <a:cs typeface="Montserrat"/>
              <a:sym typeface="Montserrat"/>
            </a:endParaRPr>
          </a:p>
        </p:txBody>
      </p:sp>
      <p:sp>
        <p:nvSpPr>
          <p:cNvPr id="88" name="Google Shape;624;p49">
            <a:extLst>
              <a:ext uri="{FF2B5EF4-FFF2-40B4-BE49-F238E27FC236}">
                <a16:creationId xmlns:a16="http://schemas.microsoft.com/office/drawing/2014/main" xmlns="" id="{5CF9E3EB-216E-44B3-993D-45C89127B206}"/>
              </a:ext>
            </a:extLst>
          </p:cNvPr>
          <p:cNvSpPr/>
          <p:nvPr/>
        </p:nvSpPr>
        <p:spPr>
          <a:xfrm>
            <a:off x="837851" y="2647060"/>
            <a:ext cx="2058014" cy="885349"/>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s-ES" dirty="0">
                <a:solidFill>
                  <a:schemeClr val="lt1"/>
                </a:solidFill>
                <a:latin typeface="Montserrat"/>
                <a:ea typeface="Montserrat"/>
                <a:cs typeface="Montserrat"/>
                <a:sym typeface="Montserrat"/>
              </a:rPr>
              <a:t>1 ventana 23%</a:t>
            </a:r>
          </a:p>
          <a:p>
            <a:pPr marL="0" lvl="0" indent="0" algn="ctr" rtl="0">
              <a:spcBef>
                <a:spcPts val="0"/>
              </a:spcBef>
              <a:spcAft>
                <a:spcPts val="0"/>
              </a:spcAft>
              <a:buNone/>
            </a:pPr>
            <a:r>
              <a:rPr lang="es-ES" dirty="0">
                <a:solidFill>
                  <a:schemeClr val="lt1"/>
                </a:solidFill>
                <a:latin typeface="Montserrat"/>
                <a:ea typeface="Montserrat"/>
                <a:cs typeface="Montserrat"/>
                <a:sym typeface="Montserrat"/>
              </a:rPr>
              <a:t>2 ventanas 41%</a:t>
            </a:r>
          </a:p>
          <a:p>
            <a:pPr marL="0" lvl="0" indent="0" algn="ctr" rtl="0">
              <a:spcBef>
                <a:spcPts val="0"/>
              </a:spcBef>
              <a:spcAft>
                <a:spcPts val="0"/>
              </a:spcAft>
              <a:buNone/>
            </a:pPr>
            <a:r>
              <a:rPr lang="es-ES" dirty="0">
                <a:solidFill>
                  <a:schemeClr val="lt1"/>
                </a:solidFill>
                <a:latin typeface="Montserrat"/>
                <a:ea typeface="Montserrat"/>
                <a:cs typeface="Montserrat"/>
                <a:sym typeface="Montserrat"/>
              </a:rPr>
              <a:t> 3 ventanas 34%</a:t>
            </a:r>
            <a:endParaRPr lang="es-VE" dirty="0">
              <a:solidFill>
                <a:schemeClr val="lt1"/>
              </a:solidFill>
              <a:latin typeface="Montserrat"/>
              <a:ea typeface="Montserrat"/>
              <a:cs typeface="Montserrat"/>
              <a:sym typeface="Montserrat"/>
            </a:endParaRPr>
          </a:p>
        </p:txBody>
      </p:sp>
      <p:sp>
        <p:nvSpPr>
          <p:cNvPr id="89" name="Google Shape;624;p49">
            <a:extLst>
              <a:ext uri="{FF2B5EF4-FFF2-40B4-BE49-F238E27FC236}">
                <a16:creationId xmlns:a16="http://schemas.microsoft.com/office/drawing/2014/main" xmlns="" id="{8D0495FE-1CCD-47F9-9175-C78F9573258D}"/>
              </a:ext>
            </a:extLst>
          </p:cNvPr>
          <p:cNvSpPr/>
          <p:nvPr/>
        </p:nvSpPr>
        <p:spPr>
          <a:xfrm>
            <a:off x="1583875" y="3323210"/>
            <a:ext cx="2953883" cy="1394862"/>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s-ES" b="1" dirty="0">
                <a:solidFill>
                  <a:schemeClr val="lt1"/>
                </a:solidFill>
                <a:latin typeface="Montserrat"/>
                <a:ea typeface="Montserrat"/>
                <a:cs typeface="Montserrat"/>
                <a:sym typeface="Montserrat"/>
              </a:rPr>
              <a:t>IMFORMACION</a:t>
            </a:r>
          </a:p>
          <a:p>
            <a:pPr marL="0" lvl="0" indent="0" algn="ctr" rtl="0">
              <a:spcBef>
                <a:spcPts val="0"/>
              </a:spcBef>
              <a:spcAft>
                <a:spcPts val="0"/>
              </a:spcAft>
              <a:buNone/>
            </a:pPr>
            <a:r>
              <a:rPr lang="es-ES" dirty="0">
                <a:solidFill>
                  <a:schemeClr val="lt1"/>
                </a:solidFill>
                <a:latin typeface="Montserrat"/>
                <a:ea typeface="Montserrat"/>
                <a:cs typeface="Montserrat"/>
                <a:sym typeface="Montserrat"/>
              </a:rPr>
              <a:t>24,5% Información decisiva,</a:t>
            </a:r>
          </a:p>
          <a:p>
            <a:pPr marL="0" lvl="0" indent="0" algn="ctr" rtl="0">
              <a:spcBef>
                <a:spcPts val="0"/>
              </a:spcBef>
              <a:spcAft>
                <a:spcPts val="0"/>
              </a:spcAft>
              <a:buNone/>
            </a:pPr>
            <a:r>
              <a:rPr lang="es-ES" dirty="0">
                <a:solidFill>
                  <a:schemeClr val="lt1"/>
                </a:solidFill>
                <a:latin typeface="Montserrat"/>
                <a:ea typeface="Montserrat"/>
                <a:cs typeface="Montserrat"/>
                <a:sym typeface="Montserrat"/>
              </a:rPr>
              <a:t>37,3% complementaria,</a:t>
            </a:r>
          </a:p>
          <a:p>
            <a:pPr marL="0" lvl="0" indent="0" algn="ctr" rtl="0">
              <a:spcBef>
                <a:spcPts val="0"/>
              </a:spcBef>
              <a:spcAft>
                <a:spcPts val="0"/>
              </a:spcAft>
              <a:buNone/>
            </a:pPr>
            <a:r>
              <a:rPr lang="es-VE" dirty="0">
                <a:solidFill>
                  <a:schemeClr val="lt1"/>
                </a:solidFill>
                <a:latin typeface="Montserrat"/>
                <a:ea typeface="Montserrat"/>
                <a:cs typeface="Montserrat"/>
                <a:sym typeface="Montserrat"/>
              </a:rPr>
              <a:t>35,6% de apoyo</a:t>
            </a:r>
          </a:p>
        </p:txBody>
      </p:sp>
    </p:spTree>
    <p:extLst>
      <p:ext uri="{BB962C8B-B14F-4D97-AF65-F5344CB8AC3E}">
        <p14:creationId xmlns:p14="http://schemas.microsoft.com/office/powerpoint/2010/main" val="324165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8"/>
                                        </p:tgtEl>
                                        <p:attrNameLst>
                                          <p:attrName>style.visibility</p:attrName>
                                        </p:attrNameLst>
                                      </p:cBhvr>
                                      <p:to>
                                        <p:strVal val="visible"/>
                                      </p:to>
                                    </p:set>
                                    <p:anim calcmode="lin" valueType="num">
                                      <p:cBhvr additive="base">
                                        <p:cTn id="7" dur="500" fill="hold"/>
                                        <p:tgtEl>
                                          <p:spTgt spid="628"/>
                                        </p:tgtEl>
                                        <p:attrNameLst>
                                          <p:attrName>ppt_x</p:attrName>
                                        </p:attrNameLst>
                                      </p:cBhvr>
                                      <p:tavLst>
                                        <p:tav tm="0">
                                          <p:val>
                                            <p:strVal val="#ppt_x"/>
                                          </p:val>
                                        </p:tav>
                                        <p:tav tm="100000">
                                          <p:val>
                                            <p:strVal val="#ppt_x"/>
                                          </p:val>
                                        </p:tav>
                                      </p:tavLst>
                                    </p:anim>
                                    <p:anim calcmode="lin" valueType="num">
                                      <p:cBhvr additive="base">
                                        <p:cTn id="8" dur="500" fill="hold"/>
                                        <p:tgtEl>
                                          <p:spTgt spid="6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3"/>
                                        </p:tgtEl>
                                        <p:attrNameLst>
                                          <p:attrName>style.visibility</p:attrName>
                                        </p:attrNameLst>
                                      </p:cBhvr>
                                      <p:to>
                                        <p:strVal val="visible"/>
                                      </p:to>
                                    </p:set>
                                    <p:anim calcmode="lin" valueType="num">
                                      <p:cBhvr additive="base">
                                        <p:cTn id="13" dur="500" fill="hold"/>
                                        <p:tgtEl>
                                          <p:spTgt spid="623"/>
                                        </p:tgtEl>
                                        <p:attrNameLst>
                                          <p:attrName>ppt_x</p:attrName>
                                        </p:attrNameLst>
                                      </p:cBhvr>
                                      <p:tavLst>
                                        <p:tav tm="0">
                                          <p:val>
                                            <p:strVal val="#ppt_x"/>
                                          </p:val>
                                        </p:tav>
                                        <p:tav tm="100000">
                                          <p:val>
                                            <p:strVal val="#ppt_x"/>
                                          </p:val>
                                        </p:tav>
                                      </p:tavLst>
                                    </p:anim>
                                    <p:anim calcmode="lin" valueType="num">
                                      <p:cBhvr additive="base">
                                        <p:cTn id="14" dur="500" fill="hold"/>
                                        <p:tgtEl>
                                          <p:spTgt spid="6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
                                        </p:tgtEl>
                                        <p:attrNameLst>
                                          <p:attrName>style.visibility</p:attrName>
                                        </p:attrNameLst>
                                      </p:cBhvr>
                                      <p:to>
                                        <p:strVal val="visible"/>
                                      </p:to>
                                    </p:set>
                                    <p:anim calcmode="lin" valueType="num">
                                      <p:cBhvr additive="base">
                                        <p:cTn id="19" dur="500" fill="hold"/>
                                        <p:tgtEl>
                                          <p:spTgt spid="624"/>
                                        </p:tgtEl>
                                        <p:attrNameLst>
                                          <p:attrName>ppt_x</p:attrName>
                                        </p:attrNameLst>
                                      </p:cBhvr>
                                      <p:tavLst>
                                        <p:tav tm="0">
                                          <p:val>
                                            <p:strVal val="#ppt_x"/>
                                          </p:val>
                                        </p:tav>
                                        <p:tav tm="100000">
                                          <p:val>
                                            <p:strVal val="#ppt_x"/>
                                          </p:val>
                                        </p:tav>
                                      </p:tavLst>
                                    </p:anim>
                                    <p:anim calcmode="lin" valueType="num">
                                      <p:cBhvr additive="base">
                                        <p:cTn id="20" dur="500" fill="hold"/>
                                        <p:tgtEl>
                                          <p:spTgt spid="6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additive="base">
                                        <p:cTn id="25" dur="500" fill="hold"/>
                                        <p:tgtEl>
                                          <p:spTgt spid="88"/>
                                        </p:tgtEl>
                                        <p:attrNameLst>
                                          <p:attrName>ppt_x</p:attrName>
                                        </p:attrNameLst>
                                      </p:cBhvr>
                                      <p:tavLst>
                                        <p:tav tm="0">
                                          <p:val>
                                            <p:strVal val="#ppt_x"/>
                                          </p:val>
                                        </p:tav>
                                        <p:tav tm="100000">
                                          <p:val>
                                            <p:strVal val="#ppt_x"/>
                                          </p:val>
                                        </p:tav>
                                      </p:tavLst>
                                    </p:anim>
                                    <p:anim calcmode="lin" valueType="num">
                                      <p:cBhvr additive="base">
                                        <p:cTn id="26"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additive="base">
                                        <p:cTn id="31" dur="500" fill="hold"/>
                                        <p:tgtEl>
                                          <p:spTgt spid="89"/>
                                        </p:tgtEl>
                                        <p:attrNameLst>
                                          <p:attrName>ppt_x</p:attrName>
                                        </p:attrNameLst>
                                      </p:cBhvr>
                                      <p:tavLst>
                                        <p:tav tm="0">
                                          <p:val>
                                            <p:strVal val="#ppt_x"/>
                                          </p:val>
                                        </p:tav>
                                        <p:tav tm="100000">
                                          <p:val>
                                            <p:strVal val="#ppt_x"/>
                                          </p:val>
                                        </p:tav>
                                      </p:tavLst>
                                    </p:anim>
                                    <p:anim calcmode="lin" valueType="num">
                                      <p:cBhvr additive="base">
                                        <p:cTn id="32"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26"/>
                                        </p:tgtEl>
                                        <p:attrNameLst>
                                          <p:attrName>style.visibility</p:attrName>
                                        </p:attrNameLst>
                                      </p:cBhvr>
                                      <p:to>
                                        <p:strVal val="visible"/>
                                      </p:to>
                                    </p:set>
                                    <p:anim calcmode="lin" valueType="num">
                                      <p:cBhvr additive="base">
                                        <p:cTn id="37" dur="500" fill="hold"/>
                                        <p:tgtEl>
                                          <p:spTgt spid="626"/>
                                        </p:tgtEl>
                                        <p:attrNameLst>
                                          <p:attrName>ppt_x</p:attrName>
                                        </p:attrNameLst>
                                      </p:cBhvr>
                                      <p:tavLst>
                                        <p:tav tm="0">
                                          <p:val>
                                            <p:strVal val="#ppt_x"/>
                                          </p:val>
                                        </p:tav>
                                        <p:tav tm="100000">
                                          <p:val>
                                            <p:strVal val="#ppt_x"/>
                                          </p:val>
                                        </p:tav>
                                      </p:tavLst>
                                    </p:anim>
                                    <p:anim calcmode="lin" valueType="num">
                                      <p:cBhvr additive="base">
                                        <p:cTn id="38" dur="500" fill="hold"/>
                                        <p:tgtEl>
                                          <p:spTgt spid="6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25"/>
                                        </p:tgtEl>
                                        <p:attrNameLst>
                                          <p:attrName>style.visibility</p:attrName>
                                        </p:attrNameLst>
                                      </p:cBhvr>
                                      <p:to>
                                        <p:strVal val="visible"/>
                                      </p:to>
                                    </p:set>
                                    <p:anim calcmode="lin" valueType="num">
                                      <p:cBhvr additive="base">
                                        <p:cTn id="43" dur="500" fill="hold"/>
                                        <p:tgtEl>
                                          <p:spTgt spid="625"/>
                                        </p:tgtEl>
                                        <p:attrNameLst>
                                          <p:attrName>ppt_x</p:attrName>
                                        </p:attrNameLst>
                                      </p:cBhvr>
                                      <p:tavLst>
                                        <p:tav tm="0">
                                          <p:val>
                                            <p:strVal val="#ppt_x"/>
                                          </p:val>
                                        </p:tav>
                                        <p:tav tm="100000">
                                          <p:val>
                                            <p:strVal val="#ppt_x"/>
                                          </p:val>
                                        </p:tav>
                                      </p:tavLst>
                                    </p:anim>
                                    <p:anim calcmode="lin" valueType="num">
                                      <p:cBhvr additive="base">
                                        <p:cTn id="44" dur="500" fill="hold"/>
                                        <p:tgtEl>
                                          <p:spTgt spid="6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627"/>
                                        </p:tgtEl>
                                        <p:attrNameLst>
                                          <p:attrName>style.visibility</p:attrName>
                                        </p:attrNameLst>
                                      </p:cBhvr>
                                      <p:to>
                                        <p:strVal val="visible"/>
                                      </p:to>
                                    </p:set>
                                    <p:anim calcmode="lin" valueType="num">
                                      <p:cBhvr additive="base">
                                        <p:cTn id="49" dur="500" fill="hold"/>
                                        <p:tgtEl>
                                          <p:spTgt spid="627"/>
                                        </p:tgtEl>
                                        <p:attrNameLst>
                                          <p:attrName>ppt_x</p:attrName>
                                        </p:attrNameLst>
                                      </p:cBhvr>
                                      <p:tavLst>
                                        <p:tav tm="0">
                                          <p:val>
                                            <p:strVal val="#ppt_x"/>
                                          </p:val>
                                        </p:tav>
                                        <p:tav tm="100000">
                                          <p:val>
                                            <p:strVal val="#ppt_x"/>
                                          </p:val>
                                        </p:tav>
                                      </p:tavLst>
                                    </p:anim>
                                    <p:anim calcmode="lin" valueType="num">
                                      <p:cBhvr additive="base">
                                        <p:cTn id="50" dur="500" fill="hold"/>
                                        <p:tgtEl>
                                          <p:spTgt spid="62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622"/>
                                        </p:tgtEl>
                                        <p:attrNameLst>
                                          <p:attrName>style.visibility</p:attrName>
                                        </p:attrNameLst>
                                      </p:cBhvr>
                                      <p:to>
                                        <p:strVal val="visible"/>
                                      </p:to>
                                    </p:set>
                                    <p:animEffect transition="in" filter="fade">
                                      <p:cBhvr>
                                        <p:cTn id="55" dur="1000"/>
                                        <p:tgtEl>
                                          <p:spTgt spid="622"/>
                                        </p:tgtEl>
                                      </p:cBhvr>
                                    </p:animEffect>
                                    <p:anim calcmode="lin" valueType="num">
                                      <p:cBhvr>
                                        <p:cTn id="56" dur="1000" fill="hold"/>
                                        <p:tgtEl>
                                          <p:spTgt spid="622"/>
                                        </p:tgtEl>
                                        <p:attrNameLst>
                                          <p:attrName>ppt_x</p:attrName>
                                        </p:attrNameLst>
                                      </p:cBhvr>
                                      <p:tavLst>
                                        <p:tav tm="0">
                                          <p:val>
                                            <p:strVal val="#ppt_x"/>
                                          </p:val>
                                        </p:tav>
                                        <p:tav tm="100000">
                                          <p:val>
                                            <p:strVal val="#ppt_x"/>
                                          </p:val>
                                        </p:tav>
                                      </p:tavLst>
                                    </p:anim>
                                    <p:anim calcmode="lin" valueType="num">
                                      <p:cBhvr>
                                        <p:cTn id="57" dur="1000" fill="hold"/>
                                        <p:tgtEl>
                                          <p:spTgt spid="6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animBg="1"/>
      <p:bldP spid="623" grpId="0" animBg="1"/>
      <p:bldP spid="624" grpId="0" animBg="1"/>
      <p:bldP spid="625" grpId="0" animBg="1"/>
      <p:bldP spid="626" grpId="0" animBg="1"/>
      <p:bldP spid="627" grpId="0" animBg="1"/>
      <p:bldP spid="628" grpId="0" animBg="1"/>
      <p:bldP spid="88" grpId="0" animBg="1"/>
      <p:bldP spid="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24E719B1-CA61-449F-B5FC-6CC1B10008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11</a:t>
            </a:fld>
            <a:endParaRPr lang="es-VE" dirty="0"/>
          </a:p>
        </p:txBody>
      </p:sp>
      <p:grpSp>
        <p:nvGrpSpPr>
          <p:cNvPr id="3" name="Google Shape;955;p51">
            <a:extLst>
              <a:ext uri="{FF2B5EF4-FFF2-40B4-BE49-F238E27FC236}">
                <a16:creationId xmlns:a16="http://schemas.microsoft.com/office/drawing/2014/main" xmlns="" id="{50A21216-092A-4039-886D-E9049FF5EC93}"/>
              </a:ext>
            </a:extLst>
          </p:cNvPr>
          <p:cNvGrpSpPr/>
          <p:nvPr/>
        </p:nvGrpSpPr>
        <p:grpSpPr>
          <a:xfrm>
            <a:off x="7176407" y="137079"/>
            <a:ext cx="1874648" cy="1449186"/>
            <a:chOff x="6649150" y="309350"/>
            <a:chExt cx="395800" cy="395800"/>
          </a:xfrm>
          <a:solidFill>
            <a:schemeClr val="accent6"/>
          </a:solidFill>
        </p:grpSpPr>
        <p:sp>
          <p:nvSpPr>
            <p:cNvPr id="4" name="Google Shape;956;p51">
              <a:extLst>
                <a:ext uri="{FF2B5EF4-FFF2-40B4-BE49-F238E27FC236}">
                  <a16:creationId xmlns:a16="http://schemas.microsoft.com/office/drawing/2014/main" xmlns="" id="{D1F2D487-3471-4A41-97B6-F0C92ECF2CB3}"/>
                </a:ext>
              </a:extLst>
            </p:cNvPr>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957;p51">
              <a:extLst>
                <a:ext uri="{FF2B5EF4-FFF2-40B4-BE49-F238E27FC236}">
                  <a16:creationId xmlns:a16="http://schemas.microsoft.com/office/drawing/2014/main" xmlns="" id="{F771BB8D-87DB-4637-A940-B8C390B9A53A}"/>
                </a:ext>
              </a:extLst>
            </p:cNvPr>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958;p51">
              <a:extLst>
                <a:ext uri="{FF2B5EF4-FFF2-40B4-BE49-F238E27FC236}">
                  <a16:creationId xmlns:a16="http://schemas.microsoft.com/office/drawing/2014/main" xmlns="" id="{51614C40-2EB5-41CD-99F5-376C7F3C0797}"/>
                </a:ext>
              </a:extLst>
            </p:cNvPr>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959;p51">
              <a:extLst>
                <a:ext uri="{FF2B5EF4-FFF2-40B4-BE49-F238E27FC236}">
                  <a16:creationId xmlns:a16="http://schemas.microsoft.com/office/drawing/2014/main" xmlns="" id="{1EE41E43-34B1-418F-BB59-4BC2A8F8B78D}"/>
                </a:ext>
              </a:extLst>
            </p:cNvPr>
            <p:cNvSpPr/>
            <p:nvPr/>
          </p:nvSpPr>
          <p:spPr>
            <a:xfrm>
              <a:off x="6847025" y="333700"/>
              <a:ext cx="25" cy="29250"/>
            </a:xfrm>
            <a:custGeom>
              <a:avLst/>
              <a:gdLst/>
              <a:ahLst/>
              <a:cxnLst/>
              <a:rect l="l" t="t" r="r" b="b"/>
              <a:pathLst>
                <a:path w="1" h="1170" fill="none" extrusionOk="0">
                  <a:moveTo>
                    <a:pt x="1" y="1170"/>
                  </a:moveTo>
                  <a:lnTo>
                    <a:pt x="1" y="1"/>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960;p51">
              <a:extLst>
                <a:ext uri="{FF2B5EF4-FFF2-40B4-BE49-F238E27FC236}">
                  <a16:creationId xmlns:a16="http://schemas.microsoft.com/office/drawing/2014/main" xmlns="" id="{12322663-0A4C-42AA-820D-891A3DA46FA2}"/>
                </a:ext>
              </a:extLst>
            </p:cNvPr>
            <p:cNvSpPr/>
            <p:nvPr/>
          </p:nvSpPr>
          <p:spPr>
            <a:xfrm>
              <a:off x="6760575" y="356850"/>
              <a:ext cx="25" cy="25"/>
            </a:xfrm>
            <a:custGeom>
              <a:avLst/>
              <a:gdLst/>
              <a:ahLst/>
              <a:cxnLst/>
              <a:rect l="l" t="t" r="r" b="b"/>
              <a:pathLst>
                <a:path w="1" h="1" fill="none" extrusionOk="0">
                  <a:moveTo>
                    <a:pt x="1" y="0"/>
                  </a:moveTo>
                  <a:lnTo>
                    <a:pt x="1" y="0"/>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61;p51">
              <a:extLst>
                <a:ext uri="{FF2B5EF4-FFF2-40B4-BE49-F238E27FC236}">
                  <a16:creationId xmlns:a16="http://schemas.microsoft.com/office/drawing/2014/main" xmlns="" id="{70FA1042-BEEC-45EF-8C4D-E41E4F1E36A3}"/>
                </a:ext>
              </a:extLst>
            </p:cNvPr>
            <p:cNvSpPr/>
            <p:nvPr/>
          </p:nvSpPr>
          <p:spPr>
            <a:xfrm>
              <a:off x="6760575" y="356850"/>
              <a:ext cx="14025" cy="24975"/>
            </a:xfrm>
            <a:custGeom>
              <a:avLst/>
              <a:gdLst/>
              <a:ahLst/>
              <a:cxnLst/>
              <a:rect l="l" t="t" r="r" b="b"/>
              <a:pathLst>
                <a:path w="561" h="999" fill="none" extrusionOk="0">
                  <a:moveTo>
                    <a:pt x="1" y="0"/>
                  </a:moveTo>
                  <a:lnTo>
                    <a:pt x="561" y="999"/>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962;p51">
              <a:extLst>
                <a:ext uri="{FF2B5EF4-FFF2-40B4-BE49-F238E27FC236}">
                  <a16:creationId xmlns:a16="http://schemas.microsoft.com/office/drawing/2014/main" xmlns="" id="{D50B44AC-6008-49DD-8C85-7911460AE380}"/>
                </a:ext>
              </a:extLst>
            </p:cNvPr>
            <p:cNvSpPr/>
            <p:nvPr/>
          </p:nvSpPr>
          <p:spPr>
            <a:xfrm>
              <a:off x="6696650" y="420775"/>
              <a:ext cx="25" cy="25"/>
            </a:xfrm>
            <a:custGeom>
              <a:avLst/>
              <a:gdLst/>
              <a:ahLst/>
              <a:cxnLst/>
              <a:rect l="l" t="t" r="r" b="b"/>
              <a:pathLst>
                <a:path w="1" h="1" fill="none" extrusionOk="0">
                  <a:moveTo>
                    <a:pt x="0" y="0"/>
                  </a:moveTo>
                  <a:lnTo>
                    <a:pt x="0" y="0"/>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963;p51">
              <a:extLst>
                <a:ext uri="{FF2B5EF4-FFF2-40B4-BE49-F238E27FC236}">
                  <a16:creationId xmlns:a16="http://schemas.microsoft.com/office/drawing/2014/main" xmlns="" id="{DC7F085A-5512-4E37-A3A4-6434E6F949BF}"/>
                </a:ext>
              </a:extLst>
            </p:cNvPr>
            <p:cNvSpPr/>
            <p:nvPr/>
          </p:nvSpPr>
          <p:spPr>
            <a:xfrm>
              <a:off x="6696650" y="420775"/>
              <a:ext cx="24975" cy="14025"/>
            </a:xfrm>
            <a:custGeom>
              <a:avLst/>
              <a:gdLst/>
              <a:ahLst/>
              <a:cxnLst/>
              <a:rect l="l" t="t" r="r" b="b"/>
              <a:pathLst>
                <a:path w="999" h="561" fill="none" extrusionOk="0">
                  <a:moveTo>
                    <a:pt x="0" y="0"/>
                  </a:moveTo>
                  <a:lnTo>
                    <a:pt x="999" y="561"/>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964;p51">
              <a:extLst>
                <a:ext uri="{FF2B5EF4-FFF2-40B4-BE49-F238E27FC236}">
                  <a16:creationId xmlns:a16="http://schemas.microsoft.com/office/drawing/2014/main" xmlns="" id="{3D196D9A-7427-4524-82C3-A2DBFE8B3B4F}"/>
                </a:ext>
              </a:extLst>
            </p:cNvPr>
            <p:cNvSpPr/>
            <p:nvPr/>
          </p:nvSpPr>
          <p:spPr>
            <a:xfrm>
              <a:off x="6673500" y="507225"/>
              <a:ext cx="29250" cy="25"/>
            </a:xfrm>
            <a:custGeom>
              <a:avLst/>
              <a:gdLst/>
              <a:ahLst/>
              <a:cxnLst/>
              <a:rect l="l" t="t" r="r" b="b"/>
              <a:pathLst>
                <a:path w="1170" h="1" fill="none" extrusionOk="0">
                  <a:moveTo>
                    <a:pt x="1" y="1"/>
                  </a:moveTo>
                  <a:lnTo>
                    <a:pt x="1170" y="1"/>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965;p51">
              <a:extLst>
                <a:ext uri="{FF2B5EF4-FFF2-40B4-BE49-F238E27FC236}">
                  <a16:creationId xmlns:a16="http://schemas.microsoft.com/office/drawing/2014/main" xmlns="" id="{338D00F4-CFC0-441E-AD17-0D808111CECA}"/>
                </a:ext>
              </a:extLst>
            </p:cNvPr>
            <p:cNvSpPr/>
            <p:nvPr/>
          </p:nvSpPr>
          <p:spPr>
            <a:xfrm>
              <a:off x="6696650" y="593700"/>
              <a:ext cx="25" cy="25"/>
            </a:xfrm>
            <a:custGeom>
              <a:avLst/>
              <a:gdLst/>
              <a:ahLst/>
              <a:cxnLst/>
              <a:rect l="l" t="t" r="r" b="b"/>
              <a:pathLst>
                <a:path w="1" h="1" fill="none" extrusionOk="0">
                  <a:moveTo>
                    <a:pt x="0" y="0"/>
                  </a:moveTo>
                  <a:lnTo>
                    <a:pt x="0" y="0"/>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966;p51">
              <a:extLst>
                <a:ext uri="{FF2B5EF4-FFF2-40B4-BE49-F238E27FC236}">
                  <a16:creationId xmlns:a16="http://schemas.microsoft.com/office/drawing/2014/main" xmlns="" id="{3EA1E8CB-20C5-4FE3-A139-A4B9FC62FE99}"/>
                </a:ext>
              </a:extLst>
            </p:cNvPr>
            <p:cNvSpPr/>
            <p:nvPr/>
          </p:nvSpPr>
          <p:spPr>
            <a:xfrm>
              <a:off x="6696650" y="579700"/>
              <a:ext cx="24975" cy="14025"/>
            </a:xfrm>
            <a:custGeom>
              <a:avLst/>
              <a:gdLst/>
              <a:ahLst/>
              <a:cxnLst/>
              <a:rect l="l" t="t" r="r" b="b"/>
              <a:pathLst>
                <a:path w="999" h="561" fill="none" extrusionOk="0">
                  <a:moveTo>
                    <a:pt x="0" y="560"/>
                  </a:moveTo>
                  <a:lnTo>
                    <a:pt x="999" y="0"/>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67;p51">
              <a:extLst>
                <a:ext uri="{FF2B5EF4-FFF2-40B4-BE49-F238E27FC236}">
                  <a16:creationId xmlns:a16="http://schemas.microsoft.com/office/drawing/2014/main" xmlns="" id="{28EB49BC-59E3-41F7-88DA-C420489607D1}"/>
                </a:ext>
              </a:extLst>
            </p:cNvPr>
            <p:cNvSpPr/>
            <p:nvPr/>
          </p:nvSpPr>
          <p:spPr>
            <a:xfrm>
              <a:off x="6760575" y="632675"/>
              <a:ext cx="14025" cy="24975"/>
            </a:xfrm>
            <a:custGeom>
              <a:avLst/>
              <a:gdLst/>
              <a:ahLst/>
              <a:cxnLst/>
              <a:rect l="l" t="t" r="r" b="b"/>
              <a:pathLst>
                <a:path w="561" h="999" fill="none" extrusionOk="0">
                  <a:moveTo>
                    <a:pt x="1" y="999"/>
                  </a:moveTo>
                  <a:lnTo>
                    <a:pt x="561" y="0"/>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968;p51">
              <a:extLst>
                <a:ext uri="{FF2B5EF4-FFF2-40B4-BE49-F238E27FC236}">
                  <a16:creationId xmlns:a16="http://schemas.microsoft.com/office/drawing/2014/main" xmlns="" id="{CB16423E-1A44-46A5-9918-391ECEDAFB7E}"/>
                </a:ext>
              </a:extLst>
            </p:cNvPr>
            <p:cNvSpPr/>
            <p:nvPr/>
          </p:nvSpPr>
          <p:spPr>
            <a:xfrm>
              <a:off x="6760575" y="657625"/>
              <a:ext cx="25" cy="25"/>
            </a:xfrm>
            <a:custGeom>
              <a:avLst/>
              <a:gdLst/>
              <a:ahLst/>
              <a:cxnLst/>
              <a:rect l="l" t="t" r="r" b="b"/>
              <a:pathLst>
                <a:path w="1" h="1" fill="none" extrusionOk="0">
                  <a:moveTo>
                    <a:pt x="1" y="1"/>
                  </a:moveTo>
                  <a:lnTo>
                    <a:pt x="1" y="1"/>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969;p51">
              <a:extLst>
                <a:ext uri="{FF2B5EF4-FFF2-40B4-BE49-F238E27FC236}">
                  <a16:creationId xmlns:a16="http://schemas.microsoft.com/office/drawing/2014/main" xmlns="" id="{52C1A5CD-F3C5-4A40-BBCD-1A028FF7BF50}"/>
                </a:ext>
              </a:extLst>
            </p:cNvPr>
            <p:cNvSpPr/>
            <p:nvPr/>
          </p:nvSpPr>
          <p:spPr>
            <a:xfrm>
              <a:off x="6847025" y="651550"/>
              <a:ext cx="25" cy="29250"/>
            </a:xfrm>
            <a:custGeom>
              <a:avLst/>
              <a:gdLst/>
              <a:ahLst/>
              <a:cxnLst/>
              <a:rect l="l" t="t" r="r" b="b"/>
              <a:pathLst>
                <a:path w="1" h="1170" fill="none" extrusionOk="0">
                  <a:moveTo>
                    <a:pt x="1" y="0"/>
                  </a:moveTo>
                  <a:lnTo>
                    <a:pt x="1" y="1169"/>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970;p51">
              <a:extLst>
                <a:ext uri="{FF2B5EF4-FFF2-40B4-BE49-F238E27FC236}">
                  <a16:creationId xmlns:a16="http://schemas.microsoft.com/office/drawing/2014/main" xmlns="" id="{E680C1D8-4DA3-45E3-8C45-808B2E64273F}"/>
                </a:ext>
              </a:extLst>
            </p:cNvPr>
            <p:cNvSpPr/>
            <p:nvPr/>
          </p:nvSpPr>
          <p:spPr>
            <a:xfrm>
              <a:off x="6919500" y="632675"/>
              <a:ext cx="14025" cy="24975"/>
            </a:xfrm>
            <a:custGeom>
              <a:avLst/>
              <a:gdLst/>
              <a:ahLst/>
              <a:cxnLst/>
              <a:rect l="l" t="t" r="r" b="b"/>
              <a:pathLst>
                <a:path w="561" h="999" fill="none" extrusionOk="0">
                  <a:moveTo>
                    <a:pt x="560" y="999"/>
                  </a:moveTo>
                  <a:lnTo>
                    <a:pt x="0" y="0"/>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971;p51">
              <a:extLst>
                <a:ext uri="{FF2B5EF4-FFF2-40B4-BE49-F238E27FC236}">
                  <a16:creationId xmlns:a16="http://schemas.microsoft.com/office/drawing/2014/main" xmlns="" id="{F03FF057-FA22-4A88-9133-A3A3C2629DC7}"/>
                </a:ext>
              </a:extLst>
            </p:cNvPr>
            <p:cNvSpPr/>
            <p:nvPr/>
          </p:nvSpPr>
          <p:spPr>
            <a:xfrm>
              <a:off x="6933500" y="657625"/>
              <a:ext cx="25" cy="25"/>
            </a:xfrm>
            <a:custGeom>
              <a:avLst/>
              <a:gdLst/>
              <a:ahLst/>
              <a:cxnLst/>
              <a:rect l="l" t="t" r="r" b="b"/>
              <a:pathLst>
                <a:path w="1" h="1" fill="none" extrusionOk="0">
                  <a:moveTo>
                    <a:pt x="0" y="1"/>
                  </a:moveTo>
                  <a:lnTo>
                    <a:pt x="0" y="1"/>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972;p51">
              <a:extLst>
                <a:ext uri="{FF2B5EF4-FFF2-40B4-BE49-F238E27FC236}">
                  <a16:creationId xmlns:a16="http://schemas.microsoft.com/office/drawing/2014/main" xmlns="" id="{2DE38472-B515-45AD-8D5A-1D5CE2C6913F}"/>
                </a:ext>
              </a:extLst>
            </p:cNvPr>
            <p:cNvSpPr/>
            <p:nvPr/>
          </p:nvSpPr>
          <p:spPr>
            <a:xfrm>
              <a:off x="6972475" y="579700"/>
              <a:ext cx="24975" cy="14025"/>
            </a:xfrm>
            <a:custGeom>
              <a:avLst/>
              <a:gdLst/>
              <a:ahLst/>
              <a:cxnLst/>
              <a:rect l="l" t="t" r="r" b="b"/>
              <a:pathLst>
                <a:path w="999" h="561" fill="none" extrusionOk="0">
                  <a:moveTo>
                    <a:pt x="999" y="560"/>
                  </a:moveTo>
                  <a:lnTo>
                    <a:pt x="0" y="0"/>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973;p51">
              <a:extLst>
                <a:ext uri="{FF2B5EF4-FFF2-40B4-BE49-F238E27FC236}">
                  <a16:creationId xmlns:a16="http://schemas.microsoft.com/office/drawing/2014/main" xmlns="" id="{E500F217-5C13-4C55-8798-F1547256B9AF}"/>
                </a:ext>
              </a:extLst>
            </p:cNvPr>
            <p:cNvSpPr/>
            <p:nvPr/>
          </p:nvSpPr>
          <p:spPr>
            <a:xfrm>
              <a:off x="6997425" y="593700"/>
              <a:ext cx="25" cy="25"/>
            </a:xfrm>
            <a:custGeom>
              <a:avLst/>
              <a:gdLst/>
              <a:ahLst/>
              <a:cxnLst/>
              <a:rect l="l" t="t" r="r" b="b"/>
              <a:pathLst>
                <a:path w="1" h="1" fill="none" extrusionOk="0">
                  <a:moveTo>
                    <a:pt x="1" y="0"/>
                  </a:moveTo>
                  <a:lnTo>
                    <a:pt x="1" y="0"/>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974;p51">
              <a:extLst>
                <a:ext uri="{FF2B5EF4-FFF2-40B4-BE49-F238E27FC236}">
                  <a16:creationId xmlns:a16="http://schemas.microsoft.com/office/drawing/2014/main" xmlns="" id="{A1626000-72D8-4858-8EFE-16299AA2FB80}"/>
                </a:ext>
              </a:extLst>
            </p:cNvPr>
            <p:cNvSpPr/>
            <p:nvPr/>
          </p:nvSpPr>
          <p:spPr>
            <a:xfrm>
              <a:off x="6991350" y="507225"/>
              <a:ext cx="29250" cy="25"/>
            </a:xfrm>
            <a:custGeom>
              <a:avLst/>
              <a:gdLst/>
              <a:ahLst/>
              <a:cxnLst/>
              <a:rect l="l" t="t" r="r" b="b"/>
              <a:pathLst>
                <a:path w="1170" h="1" fill="none" extrusionOk="0">
                  <a:moveTo>
                    <a:pt x="1169" y="1"/>
                  </a:moveTo>
                  <a:lnTo>
                    <a:pt x="0" y="1"/>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975;p51">
              <a:extLst>
                <a:ext uri="{FF2B5EF4-FFF2-40B4-BE49-F238E27FC236}">
                  <a16:creationId xmlns:a16="http://schemas.microsoft.com/office/drawing/2014/main" xmlns="" id="{68DEBB25-05C2-4B8A-8D17-F59C5E590880}"/>
                </a:ext>
              </a:extLst>
            </p:cNvPr>
            <p:cNvSpPr/>
            <p:nvPr/>
          </p:nvSpPr>
          <p:spPr>
            <a:xfrm>
              <a:off x="6972475" y="420775"/>
              <a:ext cx="24975" cy="14025"/>
            </a:xfrm>
            <a:custGeom>
              <a:avLst/>
              <a:gdLst/>
              <a:ahLst/>
              <a:cxnLst/>
              <a:rect l="l" t="t" r="r" b="b"/>
              <a:pathLst>
                <a:path w="999" h="561" fill="none" extrusionOk="0">
                  <a:moveTo>
                    <a:pt x="0" y="561"/>
                  </a:moveTo>
                  <a:lnTo>
                    <a:pt x="999" y="0"/>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976;p51">
              <a:extLst>
                <a:ext uri="{FF2B5EF4-FFF2-40B4-BE49-F238E27FC236}">
                  <a16:creationId xmlns:a16="http://schemas.microsoft.com/office/drawing/2014/main" xmlns="" id="{64D5049C-CBAC-4A80-9012-8650CEB139BC}"/>
                </a:ext>
              </a:extLst>
            </p:cNvPr>
            <p:cNvSpPr/>
            <p:nvPr/>
          </p:nvSpPr>
          <p:spPr>
            <a:xfrm>
              <a:off x="6997425" y="420775"/>
              <a:ext cx="25" cy="25"/>
            </a:xfrm>
            <a:custGeom>
              <a:avLst/>
              <a:gdLst/>
              <a:ahLst/>
              <a:cxnLst/>
              <a:rect l="l" t="t" r="r" b="b"/>
              <a:pathLst>
                <a:path w="1" h="1" fill="none" extrusionOk="0">
                  <a:moveTo>
                    <a:pt x="1" y="0"/>
                  </a:moveTo>
                  <a:lnTo>
                    <a:pt x="1" y="0"/>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977;p51">
              <a:extLst>
                <a:ext uri="{FF2B5EF4-FFF2-40B4-BE49-F238E27FC236}">
                  <a16:creationId xmlns:a16="http://schemas.microsoft.com/office/drawing/2014/main" xmlns="" id="{E97E899D-18D1-4FE6-A368-7B1B0375B5A0}"/>
                </a:ext>
              </a:extLst>
            </p:cNvPr>
            <p:cNvSpPr/>
            <p:nvPr/>
          </p:nvSpPr>
          <p:spPr>
            <a:xfrm>
              <a:off x="6919500" y="356850"/>
              <a:ext cx="14025" cy="24975"/>
            </a:xfrm>
            <a:custGeom>
              <a:avLst/>
              <a:gdLst/>
              <a:ahLst/>
              <a:cxnLst/>
              <a:rect l="l" t="t" r="r" b="b"/>
              <a:pathLst>
                <a:path w="561" h="999" fill="none" extrusionOk="0">
                  <a:moveTo>
                    <a:pt x="560" y="0"/>
                  </a:moveTo>
                  <a:lnTo>
                    <a:pt x="0" y="999"/>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978;p51">
              <a:extLst>
                <a:ext uri="{FF2B5EF4-FFF2-40B4-BE49-F238E27FC236}">
                  <a16:creationId xmlns:a16="http://schemas.microsoft.com/office/drawing/2014/main" xmlns="" id="{A4CFE1EA-9188-4A81-BAD5-5D253401864B}"/>
                </a:ext>
              </a:extLst>
            </p:cNvPr>
            <p:cNvSpPr/>
            <p:nvPr/>
          </p:nvSpPr>
          <p:spPr>
            <a:xfrm>
              <a:off x="6933500" y="356850"/>
              <a:ext cx="25" cy="25"/>
            </a:xfrm>
            <a:custGeom>
              <a:avLst/>
              <a:gdLst/>
              <a:ahLst/>
              <a:cxnLst/>
              <a:rect l="l" t="t" r="r" b="b"/>
              <a:pathLst>
                <a:path w="1" h="1" fill="none" extrusionOk="0">
                  <a:moveTo>
                    <a:pt x="0" y="0"/>
                  </a:moveTo>
                  <a:lnTo>
                    <a:pt x="0" y="0"/>
                  </a:lnTo>
                </a:path>
              </a:pathLst>
            </a:custGeom>
            <a:grpFill/>
            <a:ln w="762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 name="CuadroTexto 27">
            <a:extLst>
              <a:ext uri="{FF2B5EF4-FFF2-40B4-BE49-F238E27FC236}">
                <a16:creationId xmlns:a16="http://schemas.microsoft.com/office/drawing/2014/main" xmlns="" id="{5B6D7DA0-E8A8-4B30-B680-AA96E84A5ECF}"/>
              </a:ext>
            </a:extLst>
          </p:cNvPr>
          <p:cNvSpPr txBox="1"/>
          <p:nvPr/>
        </p:nvSpPr>
        <p:spPr>
          <a:xfrm>
            <a:off x="507512" y="1272696"/>
            <a:ext cx="8543188" cy="3785652"/>
          </a:xfrm>
          <a:prstGeom prst="rect">
            <a:avLst/>
          </a:prstGeom>
          <a:noFill/>
        </p:spPr>
        <p:txBody>
          <a:bodyPr wrap="square">
            <a:spAutoFit/>
          </a:bodyPr>
          <a:lstStyle/>
          <a:p>
            <a:pPr marL="342900" indent="-342900">
              <a:buClr>
                <a:schemeClr val="bg1"/>
              </a:buClr>
              <a:buFont typeface="Wingdings" panose="05000000000000000000" pitchFamily="2" charset="2"/>
              <a:buChar char="Ø"/>
            </a:pPr>
            <a:r>
              <a:rPr lang="es-VE" sz="2400" dirty="0">
                <a:solidFill>
                  <a:schemeClr val="bg1"/>
                </a:solidFill>
              </a:rPr>
              <a:t>Shock es una patología dinámica.</a:t>
            </a:r>
          </a:p>
          <a:p>
            <a:pPr marL="342900" indent="-342900">
              <a:buClr>
                <a:schemeClr val="bg1"/>
              </a:buClr>
              <a:buFont typeface="Wingdings" panose="05000000000000000000" pitchFamily="2" charset="2"/>
              <a:buChar char="Ø"/>
            </a:pPr>
            <a:r>
              <a:rPr lang="es-VE" sz="2400" dirty="0">
                <a:solidFill>
                  <a:schemeClr val="bg1"/>
                </a:solidFill>
              </a:rPr>
              <a:t>El tiempo factor fundamental que empeora el pronóstico si no se inician medidas terapéuticas precoces y correctas tras su diagnóstico. </a:t>
            </a:r>
          </a:p>
          <a:p>
            <a:pPr marL="342900" indent="-342900">
              <a:buClr>
                <a:schemeClr val="bg1"/>
              </a:buClr>
              <a:buFont typeface="Wingdings" panose="05000000000000000000" pitchFamily="2" charset="2"/>
              <a:buChar char="Ø"/>
            </a:pPr>
            <a:r>
              <a:rPr lang="es-VE" sz="2400" dirty="0">
                <a:solidFill>
                  <a:schemeClr val="bg1"/>
                </a:solidFill>
              </a:rPr>
              <a:t>Disminución de la morbilidad y mortalidad en pacientes con shock si se reconoce de manera temprana y se realiza una rápida intervención. </a:t>
            </a:r>
          </a:p>
          <a:p>
            <a:pPr marL="342900" indent="-342900">
              <a:buClr>
                <a:schemeClr val="bg1"/>
              </a:buClr>
              <a:buFont typeface="Wingdings" panose="05000000000000000000" pitchFamily="2" charset="2"/>
              <a:buChar char="Ø"/>
            </a:pPr>
            <a:r>
              <a:rPr lang="es-VE" sz="2400" dirty="0">
                <a:solidFill>
                  <a:schemeClr val="bg1"/>
                </a:solidFill>
              </a:rPr>
              <a:t>Objetivo del protocolo FATE es detectar enfermedades con riesgo vital y obtener información sobre el estado del volumen y la contractilidad del corazón.</a:t>
            </a:r>
          </a:p>
        </p:txBody>
      </p:sp>
    </p:spTree>
    <p:extLst>
      <p:ext uri="{BB962C8B-B14F-4D97-AF65-F5344CB8AC3E}">
        <p14:creationId xmlns:p14="http://schemas.microsoft.com/office/powerpoint/2010/main" val="413783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 calcmode="lin" valueType="num">
                                      <p:cBhvr additive="base">
                                        <p:cTn id="13"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anim calcmode="lin" valueType="num">
                                      <p:cBhvr additive="base">
                                        <p:cTn id="19"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xEl>
                                              <p:pRg st="3" end="3"/>
                                            </p:txEl>
                                          </p:spTgt>
                                        </p:tgtEl>
                                        <p:attrNameLst>
                                          <p:attrName>style.visibility</p:attrName>
                                        </p:attrNameLst>
                                      </p:cBhvr>
                                      <p:to>
                                        <p:strVal val="visible"/>
                                      </p:to>
                                    </p:set>
                                    <p:anim calcmode="lin" valueType="num">
                                      <p:cBhvr additive="base">
                                        <p:cTn id="25" dur="500" fill="hold"/>
                                        <p:tgtEl>
                                          <p:spTgt spid="2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idx="4294967295"/>
          </p:nvPr>
        </p:nvSpPr>
        <p:spPr>
          <a:xfrm>
            <a:off x="283425" y="1917023"/>
            <a:ext cx="6766500" cy="1159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 sz="7200" dirty="0">
                <a:solidFill>
                  <a:schemeClr val="accent6"/>
                </a:solidFill>
              </a:rPr>
              <a:t>OBJETIVO</a:t>
            </a:r>
            <a:endParaRPr sz="7200" dirty="0"/>
          </a:p>
        </p:txBody>
      </p:sp>
      <p:sp>
        <p:nvSpPr>
          <p:cNvPr id="111" name="Google Shape;111;p22"/>
          <p:cNvSpPr txBox="1">
            <a:spLocks noGrp="1"/>
          </p:cNvSpPr>
          <p:nvPr>
            <p:ph type="subTitle" idx="4294967295"/>
          </p:nvPr>
        </p:nvSpPr>
        <p:spPr>
          <a:xfrm>
            <a:off x="817250" y="3168432"/>
            <a:ext cx="6766500" cy="784800"/>
          </a:xfrm>
          <a:prstGeom prst="rect">
            <a:avLst/>
          </a:prstGeom>
        </p:spPr>
        <p:txBody>
          <a:bodyPr spcFirstLastPara="1" wrap="square" lIns="0" tIns="0" rIns="0" bIns="0" anchor="t" anchorCtr="0">
            <a:noAutofit/>
          </a:bodyPr>
          <a:lstStyle/>
          <a:p>
            <a:r>
              <a:rPr lang="es-VE" b="1" dirty="0"/>
              <a:t>Es el Protocolo FATE útil en la evaluación de los pacientes en estado de shock ingresados a la Unidad de Cuidados Intermedios del Hospital Central Universitario Dr. “Antonio María Pineda”.</a:t>
            </a:r>
            <a:endParaRPr b="1" dirty="0"/>
          </a:p>
        </p:txBody>
      </p:sp>
      <p:grpSp>
        <p:nvGrpSpPr>
          <p:cNvPr id="112" name="Google Shape;112;p22"/>
          <p:cNvGrpSpPr/>
          <p:nvPr/>
        </p:nvGrpSpPr>
        <p:grpSpPr>
          <a:xfrm rot="978695">
            <a:off x="5259028" y="551564"/>
            <a:ext cx="1828987" cy="1828931"/>
            <a:chOff x="6643075" y="3664250"/>
            <a:chExt cx="407950" cy="407975"/>
          </a:xfrm>
        </p:grpSpPr>
        <p:sp>
          <p:nvSpPr>
            <p:cNvPr id="113" name="Google Shape;113;p22"/>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22"/>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5" name="Google Shape;115;p22"/>
          <p:cNvGrpSpPr/>
          <p:nvPr/>
        </p:nvGrpSpPr>
        <p:grpSpPr>
          <a:xfrm rot="391303">
            <a:off x="4900829" y="2376230"/>
            <a:ext cx="751973" cy="751930"/>
            <a:chOff x="576250" y="4319400"/>
            <a:chExt cx="442075" cy="442050"/>
          </a:xfrm>
        </p:grpSpPr>
        <p:sp>
          <p:nvSpPr>
            <p:cNvPr id="116" name="Google Shape;116;p22"/>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22"/>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22"/>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22"/>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0" name="Google Shape;120;p22"/>
          <p:cNvSpPr/>
          <p:nvPr/>
        </p:nvSpPr>
        <p:spPr>
          <a:xfrm rot="978736">
            <a:off x="4816697" y="1007455"/>
            <a:ext cx="285894" cy="27298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22"/>
          <p:cNvSpPr/>
          <p:nvPr/>
        </p:nvSpPr>
        <p:spPr>
          <a:xfrm rot="3675659">
            <a:off x="6343618" y="2570105"/>
            <a:ext cx="311555" cy="29746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22"/>
          <p:cNvSpPr/>
          <p:nvPr/>
        </p:nvSpPr>
        <p:spPr>
          <a:xfrm rot="978569">
            <a:off x="6799133" y="2375170"/>
            <a:ext cx="173823" cy="16605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22"/>
          <p:cNvSpPr/>
          <p:nvPr/>
        </p:nvSpPr>
        <p:spPr>
          <a:xfrm rot="2257894">
            <a:off x="4362453" y="1834001"/>
            <a:ext cx="173805" cy="16604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131450" y="552625"/>
            <a:ext cx="8688700" cy="904700"/>
          </a:xfrm>
          <a:prstGeom prst="rect">
            <a:avLst/>
          </a:prstGeom>
        </p:spPr>
        <p:txBody>
          <a:bodyPr spcFirstLastPara="1" wrap="square" lIns="0" tIns="0" rIns="0" bIns="0" anchor="b" anchorCtr="0">
            <a:noAutofit/>
          </a:bodyPr>
          <a:lstStyle/>
          <a:p>
            <a:pPr lvl="0"/>
            <a:r>
              <a:rPr lang="es-VE" dirty="0">
                <a:solidFill>
                  <a:schemeClr val="accent6"/>
                </a:solidFill>
              </a:rPr>
              <a:t>Métodos</a:t>
            </a:r>
            <a:endParaRPr dirty="0"/>
          </a:p>
        </p:txBody>
      </p:sp>
      <p:sp>
        <p:nvSpPr>
          <p:cNvPr id="104" name="Google Shape;104;p21"/>
          <p:cNvSpPr txBox="1">
            <a:spLocks noGrp="1"/>
          </p:cNvSpPr>
          <p:nvPr>
            <p:ph type="body" idx="1"/>
          </p:nvPr>
        </p:nvSpPr>
        <p:spPr>
          <a:xfrm>
            <a:off x="131450" y="1569824"/>
            <a:ext cx="7232735" cy="393600"/>
          </a:xfrm>
          <a:prstGeom prst="rect">
            <a:avLst/>
          </a:prstGeom>
        </p:spPr>
        <p:style>
          <a:lnRef idx="3">
            <a:schemeClr val="lt1"/>
          </a:lnRef>
          <a:fillRef idx="1">
            <a:schemeClr val="dk1"/>
          </a:fillRef>
          <a:effectRef idx="1">
            <a:schemeClr val="dk1"/>
          </a:effectRef>
          <a:fontRef idx="minor">
            <a:schemeClr val="lt1"/>
          </a:fontRef>
        </p:style>
        <p:txBody>
          <a:bodyPr spcFirstLastPara="1" wrap="square" lIns="0" tIns="0" rIns="0" bIns="0" anchor="t" anchorCtr="0">
            <a:noAutofit/>
          </a:bodyPr>
          <a:lstStyle/>
          <a:p>
            <a:r>
              <a:rPr lang="es-ES" sz="1800" b="1" dirty="0"/>
              <a:t>Investigación: observacional, de tipo descriptivo y transversal. </a:t>
            </a:r>
          </a:p>
        </p:txBody>
      </p:sp>
      <p:sp>
        <p:nvSpPr>
          <p:cNvPr id="105" name="Google Shape;105;p21"/>
          <p:cNvSpPr txBox="1">
            <a:spLocks noGrp="1"/>
          </p:cNvSpPr>
          <p:nvPr>
            <p:ph type="sldNum" idx="12"/>
          </p:nvPr>
        </p:nvSpPr>
        <p:spPr>
          <a:xfrm>
            <a:off x="8404384" y="475529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1400"/>
              <a:t>13</a:t>
            </a:fld>
            <a:endParaRPr sz="1400" dirty="0"/>
          </a:p>
        </p:txBody>
      </p:sp>
      <p:sp>
        <p:nvSpPr>
          <p:cNvPr id="6" name="Google Shape;104;p21">
            <a:extLst>
              <a:ext uri="{FF2B5EF4-FFF2-40B4-BE49-F238E27FC236}">
                <a16:creationId xmlns:a16="http://schemas.microsoft.com/office/drawing/2014/main" xmlns="" id="{30BE6876-3CDA-460E-98AC-7B35F534D3FA}"/>
              </a:ext>
            </a:extLst>
          </p:cNvPr>
          <p:cNvSpPr txBox="1">
            <a:spLocks/>
          </p:cNvSpPr>
          <p:nvPr/>
        </p:nvSpPr>
        <p:spPr>
          <a:xfrm>
            <a:off x="131450" y="2120055"/>
            <a:ext cx="8688700" cy="652316"/>
          </a:xfrm>
          <a:prstGeom prst="rect">
            <a:avLst/>
          </a:prstGeom>
          <a:ln/>
        </p:spPr>
        <p:style>
          <a:lnRef idx="3">
            <a:schemeClr val="lt1"/>
          </a:lnRef>
          <a:fillRef idx="1">
            <a:schemeClr val="dk1"/>
          </a:fillRef>
          <a:effectRef idx="1">
            <a:schemeClr val="dk1"/>
          </a:effectRef>
          <a:fontRef idx="minor">
            <a:schemeClr val="lt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dk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1pPr>
            <a:lvl2pPr marL="914400" marR="0" lvl="1" indent="-330200" algn="l" rtl="0">
              <a:lnSpc>
                <a:spcPct val="115000"/>
              </a:lnSpc>
              <a:spcBef>
                <a:spcPts val="0"/>
              </a:spcBef>
              <a:spcAft>
                <a:spcPts val="0"/>
              </a:spcAft>
              <a:buClr>
                <a:schemeClr val="dk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2pPr>
            <a:lvl3pPr marL="1371600" marR="0" lvl="2"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3pPr>
            <a:lvl4pPr marL="1828800" marR="0" lvl="3"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4pPr>
            <a:lvl5pPr marL="2286000" marR="0" lvl="4"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5pPr>
            <a:lvl6pPr marL="2743200" marR="0" lvl="5"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6pPr>
            <a:lvl7pPr marL="3200400" marR="0" lvl="6"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7pPr>
            <a:lvl8pPr marL="3657600" marR="0" lvl="7"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8pPr>
            <a:lvl9pPr marL="4114800" marR="0" lvl="8"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9pPr>
          </a:lstStyle>
          <a:p>
            <a:r>
              <a:rPr lang="es-ES" b="1" dirty="0"/>
              <a:t>Población: todo paciente con diagnóstico de Shock que ingresó a la Unidad de Cuidados Intermedios del Hospital Central Universitario Dr. “Antonio María Pineda”</a:t>
            </a:r>
          </a:p>
        </p:txBody>
      </p:sp>
      <p:sp>
        <p:nvSpPr>
          <p:cNvPr id="7" name="Google Shape;104;p21">
            <a:extLst>
              <a:ext uri="{FF2B5EF4-FFF2-40B4-BE49-F238E27FC236}">
                <a16:creationId xmlns:a16="http://schemas.microsoft.com/office/drawing/2014/main" xmlns="" id="{296B4BFC-52FE-4655-B93A-92D7AAD13692}"/>
              </a:ext>
            </a:extLst>
          </p:cNvPr>
          <p:cNvSpPr txBox="1">
            <a:spLocks/>
          </p:cNvSpPr>
          <p:nvPr/>
        </p:nvSpPr>
        <p:spPr>
          <a:xfrm>
            <a:off x="131450" y="2957577"/>
            <a:ext cx="7681771" cy="410581"/>
          </a:xfrm>
          <a:prstGeom prst="rect">
            <a:avLst/>
          </a:prstGeom>
          <a:ln/>
        </p:spPr>
        <p:style>
          <a:lnRef idx="3">
            <a:schemeClr val="lt1"/>
          </a:lnRef>
          <a:fillRef idx="1">
            <a:schemeClr val="dk1"/>
          </a:fillRef>
          <a:effectRef idx="1">
            <a:schemeClr val="dk1"/>
          </a:effectRef>
          <a:fontRef idx="minor">
            <a:schemeClr val="lt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dk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1pPr>
            <a:lvl2pPr marL="914400" marR="0" lvl="1" indent="-330200" algn="l" rtl="0">
              <a:lnSpc>
                <a:spcPct val="115000"/>
              </a:lnSpc>
              <a:spcBef>
                <a:spcPts val="0"/>
              </a:spcBef>
              <a:spcAft>
                <a:spcPts val="0"/>
              </a:spcAft>
              <a:buClr>
                <a:schemeClr val="dk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2pPr>
            <a:lvl3pPr marL="1371600" marR="0" lvl="2"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3pPr>
            <a:lvl4pPr marL="1828800" marR="0" lvl="3"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4pPr>
            <a:lvl5pPr marL="2286000" marR="0" lvl="4"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5pPr>
            <a:lvl6pPr marL="2743200" marR="0" lvl="5"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6pPr>
            <a:lvl7pPr marL="3200400" marR="0" lvl="6"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7pPr>
            <a:lvl8pPr marL="3657600" marR="0" lvl="7"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8pPr>
            <a:lvl9pPr marL="4114800" marR="0" lvl="8"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9pPr>
          </a:lstStyle>
          <a:p>
            <a:r>
              <a:rPr lang="es-ES" sz="1800" b="1" dirty="0"/>
              <a:t>Referencia: promedio de 170 pacientes registrados durante 2018. </a:t>
            </a:r>
          </a:p>
        </p:txBody>
      </p:sp>
      <p:sp>
        <p:nvSpPr>
          <p:cNvPr id="10" name="Google Shape;104;p21">
            <a:extLst>
              <a:ext uri="{FF2B5EF4-FFF2-40B4-BE49-F238E27FC236}">
                <a16:creationId xmlns:a16="http://schemas.microsoft.com/office/drawing/2014/main" xmlns="" id="{CF02A1EF-12AB-4458-B43A-8F90CD76781E}"/>
              </a:ext>
            </a:extLst>
          </p:cNvPr>
          <p:cNvSpPr txBox="1">
            <a:spLocks/>
          </p:cNvSpPr>
          <p:nvPr/>
        </p:nvSpPr>
        <p:spPr>
          <a:xfrm>
            <a:off x="131450" y="4158601"/>
            <a:ext cx="7804236" cy="420031"/>
          </a:xfrm>
          <a:prstGeom prst="rect">
            <a:avLst/>
          </a:prstGeom>
          <a:ln/>
        </p:spPr>
        <p:style>
          <a:lnRef idx="3">
            <a:schemeClr val="lt1"/>
          </a:lnRef>
          <a:fillRef idx="1">
            <a:schemeClr val="dk1"/>
          </a:fillRef>
          <a:effectRef idx="1">
            <a:schemeClr val="dk1"/>
          </a:effectRef>
          <a:fontRef idx="minor">
            <a:schemeClr val="lt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dk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1pPr>
            <a:lvl2pPr marL="914400" marR="0" lvl="1" indent="-330200" algn="l" rtl="0">
              <a:lnSpc>
                <a:spcPct val="115000"/>
              </a:lnSpc>
              <a:spcBef>
                <a:spcPts val="0"/>
              </a:spcBef>
              <a:spcAft>
                <a:spcPts val="0"/>
              </a:spcAft>
              <a:buClr>
                <a:schemeClr val="dk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2pPr>
            <a:lvl3pPr marL="1371600" marR="0" lvl="2"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3pPr>
            <a:lvl4pPr marL="1828800" marR="0" lvl="3"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4pPr>
            <a:lvl5pPr marL="2286000" marR="0" lvl="4"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5pPr>
            <a:lvl6pPr marL="2743200" marR="0" lvl="5"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6pPr>
            <a:lvl7pPr marL="3200400" marR="0" lvl="6"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7pPr>
            <a:lvl8pPr marL="3657600" marR="0" lvl="7"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8pPr>
            <a:lvl9pPr marL="4114800" marR="0" lvl="8"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9pPr>
          </a:lstStyle>
          <a:p>
            <a:r>
              <a:rPr lang="es-ES" sz="1800" b="1" dirty="0"/>
              <a:t>Muestra: 30 pacientes durante el período agosto-octubre 2019</a:t>
            </a:r>
            <a:endParaRPr lang="pt-BR" sz="1800" b="1" dirty="0"/>
          </a:p>
        </p:txBody>
      </p:sp>
      <p:sp>
        <p:nvSpPr>
          <p:cNvPr id="11" name="Google Shape;104;p21">
            <a:extLst>
              <a:ext uri="{FF2B5EF4-FFF2-40B4-BE49-F238E27FC236}">
                <a16:creationId xmlns:a16="http://schemas.microsoft.com/office/drawing/2014/main" xmlns="" id="{D5B0DBEC-C8BA-4241-8AF2-31D9BC331768}"/>
              </a:ext>
            </a:extLst>
          </p:cNvPr>
          <p:cNvSpPr txBox="1">
            <a:spLocks/>
          </p:cNvSpPr>
          <p:nvPr/>
        </p:nvSpPr>
        <p:spPr>
          <a:xfrm>
            <a:off x="131450" y="3553364"/>
            <a:ext cx="5008612" cy="420031"/>
          </a:xfrm>
          <a:prstGeom prst="rect">
            <a:avLst/>
          </a:prstGeom>
          <a:ln/>
        </p:spPr>
        <p:style>
          <a:lnRef idx="3">
            <a:schemeClr val="lt1"/>
          </a:lnRef>
          <a:fillRef idx="1">
            <a:schemeClr val="dk1"/>
          </a:fillRef>
          <a:effectRef idx="1">
            <a:schemeClr val="dk1"/>
          </a:effectRef>
          <a:fontRef idx="minor">
            <a:schemeClr val="lt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dk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1pPr>
            <a:lvl2pPr marL="914400" marR="0" lvl="1" indent="-330200" algn="l" rtl="0">
              <a:lnSpc>
                <a:spcPct val="115000"/>
              </a:lnSpc>
              <a:spcBef>
                <a:spcPts val="0"/>
              </a:spcBef>
              <a:spcAft>
                <a:spcPts val="0"/>
              </a:spcAft>
              <a:buClr>
                <a:schemeClr val="dk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2pPr>
            <a:lvl3pPr marL="1371600" marR="0" lvl="2"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3pPr>
            <a:lvl4pPr marL="1828800" marR="0" lvl="3"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4pPr>
            <a:lvl5pPr marL="2286000" marR="0" lvl="4"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5pPr>
            <a:lvl6pPr marL="2743200" marR="0" lvl="5"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6pPr>
            <a:lvl7pPr marL="3200400" marR="0" lvl="6"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7pPr>
            <a:lvl8pPr marL="3657600" marR="0" lvl="7"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8pPr>
            <a:lvl9pPr marL="4114800" marR="0" lvl="8"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9pPr>
          </a:lstStyle>
          <a:p>
            <a:r>
              <a:rPr lang="es-ES" sz="1800" b="1" dirty="0"/>
              <a:t>Muestreo: no probabilístico intencional </a:t>
            </a:r>
          </a:p>
        </p:txBody>
      </p:sp>
    </p:spTree>
    <p:extLst>
      <p:ext uri="{BB962C8B-B14F-4D97-AF65-F5344CB8AC3E}">
        <p14:creationId xmlns:p14="http://schemas.microsoft.com/office/powerpoint/2010/main" val="216251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
                                            <p:bg/>
                                          </p:spTgt>
                                        </p:tgtEl>
                                        <p:attrNameLst>
                                          <p:attrName>style.visibility</p:attrName>
                                        </p:attrNameLst>
                                      </p:cBhvr>
                                      <p:to>
                                        <p:strVal val="visible"/>
                                      </p:to>
                                    </p:set>
                                    <p:anim calcmode="lin" valueType="num">
                                      <p:cBhvr additive="base">
                                        <p:cTn id="7" dur="500" fill="hold"/>
                                        <p:tgtEl>
                                          <p:spTgt spid="10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
                                            <p:txEl>
                                              <p:pRg st="0" end="0"/>
                                            </p:txEl>
                                          </p:spTgt>
                                        </p:tgtEl>
                                        <p:attrNameLst>
                                          <p:attrName>style.visibility</p:attrName>
                                        </p:attrNameLst>
                                      </p:cBhvr>
                                      <p:to>
                                        <p:strVal val="visible"/>
                                      </p:to>
                                    </p:set>
                                    <p:anim calcmode="lin" valueType="num">
                                      <p:cBhvr additive="base">
                                        <p:cTn id="11"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uild="p" animBg="1"/>
      <p:bldP spid="6" grpId="0" animBg="1"/>
      <p:bldP spid="7"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131450" y="143050"/>
            <a:ext cx="8688700" cy="904700"/>
          </a:xfrm>
          <a:prstGeom prst="rect">
            <a:avLst/>
          </a:prstGeom>
        </p:spPr>
        <p:txBody>
          <a:bodyPr spcFirstLastPara="1" wrap="square" lIns="0" tIns="0" rIns="0" bIns="0" anchor="b" anchorCtr="0">
            <a:noAutofit/>
          </a:bodyPr>
          <a:lstStyle/>
          <a:p>
            <a:pPr lvl="0"/>
            <a:r>
              <a:rPr lang="es-VE" dirty="0"/>
              <a:t>Criterios de </a:t>
            </a:r>
            <a:r>
              <a:rPr lang="es-VE" dirty="0">
                <a:solidFill>
                  <a:schemeClr val="accent6"/>
                </a:solidFill>
              </a:rPr>
              <a:t>Inclusión</a:t>
            </a:r>
            <a:endParaRPr dirty="0"/>
          </a:p>
        </p:txBody>
      </p:sp>
      <p:sp>
        <p:nvSpPr>
          <p:cNvPr id="104" name="Google Shape;104;p21"/>
          <p:cNvSpPr txBox="1">
            <a:spLocks noGrp="1"/>
          </p:cNvSpPr>
          <p:nvPr>
            <p:ph type="body" idx="1"/>
          </p:nvPr>
        </p:nvSpPr>
        <p:spPr>
          <a:xfrm>
            <a:off x="398150" y="1308874"/>
            <a:ext cx="7412350" cy="2558275"/>
          </a:xfrm>
          <a:prstGeom prst="rect">
            <a:avLst/>
          </a:prstGeom>
        </p:spPr>
        <p:txBody>
          <a:bodyPr spcFirstLastPara="1" wrap="square" lIns="0" tIns="0" rIns="0" bIns="0" anchor="t" anchorCtr="0">
            <a:noAutofit/>
          </a:bodyPr>
          <a:lstStyle/>
          <a:p>
            <a:r>
              <a:rPr lang="es-VE" b="1" dirty="0"/>
              <a:t>Paciente en shock de cualquier causa, definido como: PAS &lt;90 mmHg y/o PAM ≤ 65 mmHg con: </a:t>
            </a:r>
            <a:r>
              <a:rPr lang="pt-BR" b="1" dirty="0"/>
              <a:t>oligoanuria (&lt;0.5 ml/Kg/h) y/o deterioro </a:t>
            </a:r>
            <a:r>
              <a:rPr lang="es-VE" b="1" dirty="0"/>
              <a:t>neurológico (Glasgow ≤13) y/o signos de hipoperfusión tisular (frialdad distal, palidez, diaforesis).</a:t>
            </a:r>
          </a:p>
          <a:p>
            <a:r>
              <a:rPr lang="es-VE" b="1" dirty="0"/>
              <a:t>Paciente con requerimiento de </a:t>
            </a:r>
            <a:r>
              <a:rPr lang="es-VE" b="1" dirty="0" err="1"/>
              <a:t>vasopresores</a:t>
            </a:r>
            <a:r>
              <a:rPr lang="es-VE" b="1" dirty="0"/>
              <a:t> o inotrópicos para mantener una PAM ≥ 65 mmHg, con o sin oligoanuria, deterioro neurológico y/o signos de hipoperfusión.</a:t>
            </a:r>
          </a:p>
          <a:p>
            <a:r>
              <a:rPr lang="es-VE" b="1" dirty="0"/>
              <a:t>Paciente mayor a 18 anos de ambos sexos.</a:t>
            </a:r>
          </a:p>
          <a:p>
            <a:r>
              <a:rPr lang="es-VE" b="1" dirty="0"/>
              <a:t>Paciente con ≤ 24 horas del diagnostico de shock.</a:t>
            </a:r>
            <a:endParaRPr b="1" dirty="0"/>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1000"/>
                                        <p:tgtEl>
                                          <p:spTgt spid="104">
                                            <p:txEl>
                                              <p:pRg st="0" end="0"/>
                                            </p:txEl>
                                          </p:spTgt>
                                        </p:tgtEl>
                                      </p:cBhvr>
                                    </p:animEffect>
                                    <p:anim calcmode="lin" valueType="num">
                                      <p:cBhvr>
                                        <p:cTn id="8"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
                                            <p:txEl>
                                              <p:pRg st="1" end="1"/>
                                            </p:txEl>
                                          </p:spTgt>
                                        </p:tgtEl>
                                        <p:attrNameLst>
                                          <p:attrName>style.visibility</p:attrName>
                                        </p:attrNameLst>
                                      </p:cBhvr>
                                      <p:to>
                                        <p:strVal val="visible"/>
                                      </p:to>
                                    </p:set>
                                    <p:animEffect transition="in" filter="fade">
                                      <p:cBhvr>
                                        <p:cTn id="14" dur="1000"/>
                                        <p:tgtEl>
                                          <p:spTgt spid="104">
                                            <p:txEl>
                                              <p:pRg st="1" end="1"/>
                                            </p:txEl>
                                          </p:spTgt>
                                        </p:tgtEl>
                                      </p:cBhvr>
                                    </p:animEffect>
                                    <p:anim calcmode="lin" valueType="num">
                                      <p:cBhvr>
                                        <p:cTn id="15" dur="1000" fill="hold"/>
                                        <p:tgtEl>
                                          <p:spTgt spid="10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4">
                                            <p:txEl>
                                              <p:pRg st="2" end="2"/>
                                            </p:txEl>
                                          </p:spTgt>
                                        </p:tgtEl>
                                        <p:attrNameLst>
                                          <p:attrName>style.visibility</p:attrName>
                                        </p:attrNameLst>
                                      </p:cBhvr>
                                      <p:to>
                                        <p:strVal val="visible"/>
                                      </p:to>
                                    </p:set>
                                    <p:animEffect transition="in" filter="fade">
                                      <p:cBhvr>
                                        <p:cTn id="21" dur="1000"/>
                                        <p:tgtEl>
                                          <p:spTgt spid="104">
                                            <p:txEl>
                                              <p:pRg st="2" end="2"/>
                                            </p:txEl>
                                          </p:spTgt>
                                        </p:tgtEl>
                                      </p:cBhvr>
                                    </p:animEffect>
                                    <p:anim calcmode="lin" valueType="num">
                                      <p:cBhvr>
                                        <p:cTn id="22"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4">
                                            <p:txEl>
                                              <p:pRg st="3" end="3"/>
                                            </p:txEl>
                                          </p:spTgt>
                                        </p:tgtEl>
                                        <p:attrNameLst>
                                          <p:attrName>style.visibility</p:attrName>
                                        </p:attrNameLst>
                                      </p:cBhvr>
                                      <p:to>
                                        <p:strVal val="visible"/>
                                      </p:to>
                                    </p:set>
                                    <p:animEffect transition="in" filter="fade">
                                      <p:cBhvr>
                                        <p:cTn id="28" dur="1000"/>
                                        <p:tgtEl>
                                          <p:spTgt spid="104">
                                            <p:txEl>
                                              <p:pRg st="3" end="3"/>
                                            </p:txEl>
                                          </p:spTgt>
                                        </p:tgtEl>
                                      </p:cBhvr>
                                    </p:animEffect>
                                    <p:anim calcmode="lin" valueType="num">
                                      <p:cBhvr>
                                        <p:cTn id="29"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131450" y="552625"/>
            <a:ext cx="8688700" cy="904700"/>
          </a:xfrm>
          <a:prstGeom prst="rect">
            <a:avLst/>
          </a:prstGeom>
        </p:spPr>
        <p:txBody>
          <a:bodyPr spcFirstLastPara="1" wrap="square" lIns="0" tIns="0" rIns="0" bIns="0" anchor="b" anchorCtr="0">
            <a:noAutofit/>
          </a:bodyPr>
          <a:lstStyle/>
          <a:p>
            <a:pPr lvl="0"/>
            <a:r>
              <a:rPr lang="es-VE" dirty="0"/>
              <a:t>Criterios de </a:t>
            </a:r>
            <a:r>
              <a:rPr lang="es-VE" dirty="0">
                <a:solidFill>
                  <a:schemeClr val="accent6"/>
                </a:solidFill>
              </a:rPr>
              <a:t>Exclusión</a:t>
            </a:r>
            <a:endParaRPr dirty="0"/>
          </a:p>
        </p:txBody>
      </p:sp>
      <p:sp>
        <p:nvSpPr>
          <p:cNvPr id="104" name="Google Shape;104;p21"/>
          <p:cNvSpPr txBox="1">
            <a:spLocks noGrp="1"/>
          </p:cNvSpPr>
          <p:nvPr>
            <p:ph type="body" idx="1"/>
          </p:nvPr>
        </p:nvSpPr>
        <p:spPr>
          <a:xfrm>
            <a:off x="398150" y="1718449"/>
            <a:ext cx="6766500" cy="2558275"/>
          </a:xfrm>
          <a:prstGeom prst="rect">
            <a:avLst/>
          </a:prstGeom>
        </p:spPr>
        <p:txBody>
          <a:bodyPr spcFirstLastPara="1" wrap="square" lIns="0" tIns="0" rIns="0" bIns="0" anchor="t" anchorCtr="0">
            <a:noAutofit/>
          </a:bodyPr>
          <a:lstStyle/>
          <a:p>
            <a:r>
              <a:rPr lang="pt-BR" b="1" dirty="0"/>
              <a:t>Paciente menor de 18 anos.</a:t>
            </a:r>
          </a:p>
          <a:p>
            <a:r>
              <a:rPr lang="es-VE" b="1" dirty="0"/>
              <a:t>Paciente con shock de causa iatrogénica.</a:t>
            </a:r>
          </a:p>
          <a:p>
            <a:r>
              <a:rPr lang="es-VE" b="1" dirty="0"/>
              <a:t>Paciente con ≥ 24 horas de su diagnostico.</a:t>
            </a:r>
            <a:endParaRPr b="1" dirty="0"/>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dirty="0"/>
          </a:p>
        </p:txBody>
      </p:sp>
      <p:pic>
        <p:nvPicPr>
          <p:cNvPr id="5" name="Picture 2" descr="Ver las imágenes de origen">
            <a:extLst>
              <a:ext uri="{FF2B5EF4-FFF2-40B4-BE49-F238E27FC236}">
                <a16:creationId xmlns:a16="http://schemas.microsoft.com/office/drawing/2014/main" xmlns="" id="{E48B4CD7-D0AB-418C-89CE-D3614D28C0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6" t="13015" r="2667" b="14445"/>
          <a:stretch/>
        </p:blipFill>
        <p:spPr bwMode="auto">
          <a:xfrm>
            <a:off x="5171502" y="3088688"/>
            <a:ext cx="3030468" cy="139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40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1000"/>
                                        <p:tgtEl>
                                          <p:spTgt spid="104">
                                            <p:txEl>
                                              <p:pRg st="0" end="0"/>
                                            </p:txEl>
                                          </p:spTgt>
                                        </p:tgtEl>
                                      </p:cBhvr>
                                    </p:animEffect>
                                    <p:anim calcmode="lin" valueType="num">
                                      <p:cBhvr>
                                        <p:cTn id="8"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
                                            <p:txEl>
                                              <p:pRg st="1" end="1"/>
                                            </p:txEl>
                                          </p:spTgt>
                                        </p:tgtEl>
                                        <p:attrNameLst>
                                          <p:attrName>style.visibility</p:attrName>
                                        </p:attrNameLst>
                                      </p:cBhvr>
                                      <p:to>
                                        <p:strVal val="visible"/>
                                      </p:to>
                                    </p:set>
                                    <p:animEffect transition="in" filter="fade">
                                      <p:cBhvr>
                                        <p:cTn id="14" dur="1000"/>
                                        <p:tgtEl>
                                          <p:spTgt spid="104">
                                            <p:txEl>
                                              <p:pRg st="1" end="1"/>
                                            </p:txEl>
                                          </p:spTgt>
                                        </p:tgtEl>
                                      </p:cBhvr>
                                    </p:animEffect>
                                    <p:anim calcmode="lin" valueType="num">
                                      <p:cBhvr>
                                        <p:cTn id="15" dur="1000" fill="hold"/>
                                        <p:tgtEl>
                                          <p:spTgt spid="10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4">
                                            <p:txEl>
                                              <p:pRg st="2" end="2"/>
                                            </p:txEl>
                                          </p:spTgt>
                                        </p:tgtEl>
                                        <p:attrNameLst>
                                          <p:attrName>style.visibility</p:attrName>
                                        </p:attrNameLst>
                                      </p:cBhvr>
                                      <p:to>
                                        <p:strVal val="visible"/>
                                      </p:to>
                                    </p:set>
                                    <p:animEffect transition="in" filter="fade">
                                      <p:cBhvr>
                                        <p:cTn id="21" dur="1000"/>
                                        <p:tgtEl>
                                          <p:spTgt spid="104">
                                            <p:txEl>
                                              <p:pRg st="2" end="2"/>
                                            </p:txEl>
                                          </p:spTgt>
                                        </p:tgtEl>
                                      </p:cBhvr>
                                    </p:animEffect>
                                    <p:anim calcmode="lin" valueType="num">
                                      <p:cBhvr>
                                        <p:cTn id="22"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16</a:t>
            </a:fld>
            <a:endParaRPr lang="es-VE" dirty="0"/>
          </a:p>
        </p:txBody>
      </p:sp>
      <p:pic>
        <p:nvPicPr>
          <p:cNvPr id="5" name="Marcador de posición de imagen 5" descr="Imagen que contiene texto, captura de pantalla&#10;&#10;Descripción generada automáticamente">
            <a:extLst>
              <a:ext uri="{FF2B5EF4-FFF2-40B4-BE49-F238E27FC236}">
                <a16:creationId xmlns:a16="http://schemas.microsoft.com/office/drawing/2014/main" xmlns="" id="{048BA979-20E7-45F3-8B16-D3A5C5833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925" y="76120"/>
            <a:ext cx="4015322" cy="4972130"/>
          </a:xfrm>
          <a:prstGeom prst="rect">
            <a:avLst/>
          </a:prstGeom>
          <a:noFill/>
          <a:ln>
            <a:noFill/>
          </a:ln>
        </p:spPr>
      </p:pic>
    </p:spTree>
    <p:extLst>
      <p:ext uri="{BB962C8B-B14F-4D97-AF65-F5344CB8AC3E}">
        <p14:creationId xmlns:p14="http://schemas.microsoft.com/office/powerpoint/2010/main" val="2525920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ctrTitle"/>
          </p:nvPr>
        </p:nvSpPr>
        <p:spPr>
          <a:xfrm>
            <a:off x="1188725" y="2378350"/>
            <a:ext cx="6766500" cy="130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6"/>
                </a:solidFill>
              </a:rPr>
              <a:t/>
            </a:r>
            <a:br>
              <a:rPr lang="en" dirty="0">
                <a:solidFill>
                  <a:schemeClr val="accent6"/>
                </a:solidFill>
              </a:rPr>
            </a:br>
            <a:r>
              <a:rPr lang="en" dirty="0"/>
              <a:t>RESULTADOS</a:t>
            </a:r>
            <a:endParaRPr dirty="0"/>
          </a:p>
        </p:txBody>
      </p:sp>
      <p:sp>
        <p:nvSpPr>
          <p:cNvPr id="2" name="1 Subtítulo"/>
          <p:cNvSpPr>
            <a:spLocks noGrp="1"/>
          </p:cNvSpPr>
          <p:nvPr>
            <p:ph type="subTitle" idx="1"/>
          </p:nvPr>
        </p:nvSpPr>
        <p:spPr/>
        <p:txBody>
          <a:bodyPr/>
          <a:lstStyle/>
          <a:p>
            <a:endParaRPr lang="es-VE"/>
          </a:p>
        </p:txBody>
      </p:sp>
    </p:spTree>
    <p:extLst>
      <p:ext uri="{BB962C8B-B14F-4D97-AF65-F5344CB8AC3E}">
        <p14:creationId xmlns:p14="http://schemas.microsoft.com/office/powerpoint/2010/main" val="1993739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E7C43165-BE5D-4A75-9B16-1A0C3F84B3D8}"/>
              </a:ext>
            </a:extLst>
          </p:cNvPr>
          <p:cNvPicPr>
            <a:picLocks noChangeAspect="1"/>
          </p:cNvPicPr>
          <p:nvPr/>
        </p:nvPicPr>
        <p:blipFill rotWithShape="1">
          <a:blip r:embed="rId3"/>
          <a:srcRect l="9465" t="14445" r="51786" b="7778"/>
          <a:stretch/>
        </p:blipFill>
        <p:spPr>
          <a:xfrm>
            <a:off x="2622244" y="111468"/>
            <a:ext cx="4358213" cy="4920563"/>
          </a:xfrm>
          <a:prstGeom prst="rect">
            <a:avLst/>
          </a:prstGeom>
        </p:spPr>
      </p:pic>
      <p:sp>
        <p:nvSpPr>
          <p:cNvPr id="6" name="Rectángulo 5">
            <a:extLst>
              <a:ext uri="{FF2B5EF4-FFF2-40B4-BE49-F238E27FC236}">
                <a16:creationId xmlns:a16="http://schemas.microsoft.com/office/drawing/2014/main" xmlns="" id="{F2B6F3C5-71D2-4001-B249-D801A72BD9D9}"/>
              </a:ext>
            </a:extLst>
          </p:cNvPr>
          <p:cNvSpPr/>
          <p:nvPr/>
        </p:nvSpPr>
        <p:spPr>
          <a:xfrm>
            <a:off x="2622249" y="3165021"/>
            <a:ext cx="4358213" cy="220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a:extLst>
              <a:ext uri="{FF2B5EF4-FFF2-40B4-BE49-F238E27FC236}">
                <a16:creationId xmlns:a16="http://schemas.microsoft.com/office/drawing/2014/main" xmlns="" id="{CA752CCB-3833-4CE4-A617-11C83C51B097}"/>
              </a:ext>
            </a:extLst>
          </p:cNvPr>
          <p:cNvSpPr/>
          <p:nvPr/>
        </p:nvSpPr>
        <p:spPr>
          <a:xfrm>
            <a:off x="2622250" y="2887435"/>
            <a:ext cx="4358213" cy="220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7">
            <a:extLst>
              <a:ext uri="{FF2B5EF4-FFF2-40B4-BE49-F238E27FC236}">
                <a16:creationId xmlns:a16="http://schemas.microsoft.com/office/drawing/2014/main" xmlns="" id="{0C1E2CAB-A149-457E-8B8A-8CA30D17703C}"/>
              </a:ext>
            </a:extLst>
          </p:cNvPr>
          <p:cNvSpPr/>
          <p:nvPr/>
        </p:nvSpPr>
        <p:spPr>
          <a:xfrm>
            <a:off x="2622246" y="3959733"/>
            <a:ext cx="4358213" cy="220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Rectángulo 8">
            <a:extLst>
              <a:ext uri="{FF2B5EF4-FFF2-40B4-BE49-F238E27FC236}">
                <a16:creationId xmlns:a16="http://schemas.microsoft.com/office/drawing/2014/main" xmlns="" id="{3910CBE1-4EA4-46BA-8EE9-5C37A8329FAD}"/>
              </a:ext>
            </a:extLst>
          </p:cNvPr>
          <p:cNvSpPr/>
          <p:nvPr/>
        </p:nvSpPr>
        <p:spPr>
          <a:xfrm>
            <a:off x="2622245" y="4754445"/>
            <a:ext cx="4358213" cy="220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53728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Imagen que contiene aparato&#10;&#10;Descripción generada automáticamente">
            <a:extLst>
              <a:ext uri="{FF2B5EF4-FFF2-40B4-BE49-F238E27FC236}">
                <a16:creationId xmlns:a16="http://schemas.microsoft.com/office/drawing/2014/main" xmlns="" id="{2B76B047-57E1-4079-B3CC-E809C6CD7DAE}"/>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 r="4"/>
          <a:stretch>
            <a:fillRect/>
          </a:stretch>
        </p:blipFill>
        <p:spPr/>
      </p:pic>
      <p:sp>
        <p:nvSpPr>
          <p:cNvPr id="14" name="タイトル 13"/>
          <p:cNvSpPr>
            <a:spLocks noGrp="1"/>
          </p:cNvSpPr>
          <p:nvPr>
            <p:ph type="title"/>
          </p:nvPr>
        </p:nvSpPr>
        <p:spPr>
          <a:xfrm>
            <a:off x="0" y="4398580"/>
            <a:ext cx="2562119" cy="468444"/>
          </a:xfrm>
        </p:spPr>
        <p:txBody>
          <a:bodyPr>
            <a:normAutofit fontScale="90000"/>
          </a:bodyPr>
          <a:lstStyle/>
          <a:p>
            <a:r>
              <a:rPr kumimoji="1" lang="en-US" altLang="ja-JP" sz="2000" dirty="0" err="1">
                <a:solidFill>
                  <a:schemeClr val="accent6"/>
                </a:solidFill>
              </a:rPr>
              <a:t>Resultados</a:t>
            </a:r>
            <a:r>
              <a:rPr kumimoji="1" lang="en-US" altLang="ja-JP" dirty="0">
                <a:solidFill>
                  <a:schemeClr val="accent6"/>
                </a:solidFill>
              </a:rPr>
              <a:t> </a:t>
            </a:r>
            <a:endParaRPr kumimoji="1" lang="ja-JP" altLang="en-US" dirty="0">
              <a:solidFill>
                <a:schemeClr val="accent6"/>
              </a:solidFill>
            </a:endParaRPr>
          </a:p>
        </p:txBody>
      </p:sp>
    </p:spTree>
    <p:extLst>
      <p:ext uri="{BB962C8B-B14F-4D97-AF65-F5344CB8AC3E}">
        <p14:creationId xmlns:p14="http://schemas.microsoft.com/office/powerpoint/2010/main" val="343578337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body" idx="1"/>
          </p:nvPr>
        </p:nvSpPr>
        <p:spPr>
          <a:xfrm>
            <a:off x="1188724" y="1231800"/>
            <a:ext cx="7564751" cy="2679900"/>
          </a:xfrm>
          <a:prstGeom prst="rect">
            <a:avLst/>
          </a:prstGeom>
        </p:spPr>
        <p:txBody>
          <a:bodyPr spcFirstLastPara="1" wrap="square" lIns="0" tIns="0" rIns="0" bIns="0" anchor="t" anchorCtr="0">
            <a:noAutofit/>
          </a:bodyPr>
          <a:lstStyle/>
          <a:p>
            <a:pPr marL="0" lvl="0" indent="0" algn="just">
              <a:buNone/>
            </a:pPr>
            <a:r>
              <a:rPr lang="es-VE" sz="2400" dirty="0"/>
              <a:t>En pacientes con shock cardiogénico de origen isquémico, en instituciones que cuentan con laboratorio de hemodinámia y cirugía cardiovascular, el soporte hemodinámico guiado por  monitoreo invasivo  versus no invasivo con ecocardiografía </a:t>
            </a:r>
            <a:r>
              <a:rPr lang="es-VE" sz="2400" dirty="0" err="1"/>
              <a:t>trastorácica</a:t>
            </a:r>
            <a:r>
              <a:rPr lang="es-VE" sz="2400" dirty="0"/>
              <a:t> </a:t>
            </a:r>
            <a:r>
              <a:rPr lang="es-VE" sz="2400" dirty="0">
                <a:solidFill>
                  <a:schemeClr val="accent6">
                    <a:lumMod val="60000"/>
                    <a:lumOff val="40000"/>
                  </a:schemeClr>
                </a:solidFill>
              </a:rPr>
              <a:t>¿reduce la mortalidad?”</a:t>
            </a:r>
            <a:r>
              <a:rPr lang="es-VE" sz="2400" dirty="0"/>
              <a:t>.</a:t>
            </a:r>
          </a:p>
          <a:p>
            <a:pPr marL="0" lvl="0" indent="0" algn="just" rtl="0">
              <a:spcBef>
                <a:spcPts val="600"/>
              </a:spcBef>
              <a:spcAft>
                <a:spcPts val="0"/>
              </a:spcAft>
              <a:buNone/>
            </a:pPr>
            <a:r>
              <a:rPr lang="en" sz="2400" dirty="0"/>
              <a:t>.</a:t>
            </a:r>
            <a:endParaRPr sz="2400" dirty="0"/>
          </a:p>
        </p:txBody>
      </p:sp>
      <p:sp>
        <p:nvSpPr>
          <p:cNvPr id="98" name="Google Shape;98;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xmlns="" id="{8D8A9ECD-29E6-46E1-B80C-C8F5C42B817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 r="4"/>
          <a:stretch>
            <a:fillRect/>
          </a:stretch>
        </p:blipFill>
        <p:spPr/>
      </p:pic>
      <p:sp>
        <p:nvSpPr>
          <p:cNvPr id="14" name="タイトル 13"/>
          <p:cNvSpPr>
            <a:spLocks noGrp="1"/>
          </p:cNvSpPr>
          <p:nvPr>
            <p:ph type="title"/>
          </p:nvPr>
        </p:nvSpPr>
        <p:spPr>
          <a:xfrm>
            <a:off x="0" y="4398580"/>
            <a:ext cx="2562119" cy="468444"/>
          </a:xfrm>
        </p:spPr>
        <p:txBody>
          <a:bodyPr>
            <a:normAutofit fontScale="90000"/>
          </a:bodyPr>
          <a:lstStyle/>
          <a:p>
            <a:r>
              <a:rPr kumimoji="1" lang="en-US" altLang="ja-JP" sz="2000" dirty="0" err="1">
                <a:solidFill>
                  <a:schemeClr val="accent6"/>
                </a:solidFill>
              </a:rPr>
              <a:t>Resultados</a:t>
            </a:r>
            <a:r>
              <a:rPr kumimoji="1" lang="en-US" altLang="ja-JP" dirty="0">
                <a:solidFill>
                  <a:schemeClr val="accent6"/>
                </a:solidFill>
              </a:rPr>
              <a:t> </a:t>
            </a:r>
            <a:endParaRPr kumimoji="1" lang="ja-JP" altLang="en-US" dirty="0">
              <a:solidFill>
                <a:schemeClr val="accent6"/>
              </a:solidFill>
            </a:endParaRPr>
          </a:p>
        </p:txBody>
      </p:sp>
    </p:spTree>
    <p:extLst>
      <p:ext uri="{BB962C8B-B14F-4D97-AF65-F5344CB8AC3E}">
        <p14:creationId xmlns:p14="http://schemas.microsoft.com/office/powerpoint/2010/main" val="1316505748"/>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xmlns="" id="{0D6F5F2D-E33B-4F2A-84E3-E66E1F0691B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 r="4"/>
          <a:stretch>
            <a:fillRect/>
          </a:stretch>
        </p:blipFill>
        <p:spPr/>
      </p:pic>
      <p:sp>
        <p:nvSpPr>
          <p:cNvPr id="14" name="タイトル 13"/>
          <p:cNvSpPr>
            <a:spLocks noGrp="1"/>
          </p:cNvSpPr>
          <p:nvPr>
            <p:ph type="title"/>
          </p:nvPr>
        </p:nvSpPr>
        <p:spPr>
          <a:xfrm>
            <a:off x="0" y="4398580"/>
            <a:ext cx="2562119" cy="468444"/>
          </a:xfrm>
        </p:spPr>
        <p:txBody>
          <a:bodyPr>
            <a:normAutofit fontScale="90000"/>
          </a:bodyPr>
          <a:lstStyle/>
          <a:p>
            <a:r>
              <a:rPr kumimoji="1" lang="en-US" altLang="ja-JP" sz="2000" dirty="0" err="1">
                <a:solidFill>
                  <a:schemeClr val="accent6"/>
                </a:solidFill>
              </a:rPr>
              <a:t>Resultados</a:t>
            </a:r>
            <a:r>
              <a:rPr kumimoji="1" lang="en-US" altLang="ja-JP" dirty="0">
                <a:solidFill>
                  <a:schemeClr val="accent6"/>
                </a:solidFill>
              </a:rPr>
              <a:t> </a:t>
            </a:r>
            <a:endParaRPr kumimoji="1" lang="ja-JP" altLang="en-US" dirty="0">
              <a:solidFill>
                <a:schemeClr val="accent6"/>
              </a:solidFill>
            </a:endParaRPr>
          </a:p>
        </p:txBody>
      </p:sp>
    </p:spTree>
    <p:extLst>
      <p:ext uri="{BB962C8B-B14F-4D97-AF65-F5344CB8AC3E}">
        <p14:creationId xmlns:p14="http://schemas.microsoft.com/office/powerpoint/2010/main" val="2434030114"/>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descr="Imagen que contiene electrónica&#10;&#10;Descripción generada automáticamente">
            <a:extLst>
              <a:ext uri="{FF2B5EF4-FFF2-40B4-BE49-F238E27FC236}">
                <a16:creationId xmlns:a16="http://schemas.microsoft.com/office/drawing/2014/main" xmlns="" id="{E3D16A72-9A51-45EA-8123-84AABBDCEB4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 r="4"/>
          <a:stretch>
            <a:fillRect/>
          </a:stretch>
        </p:blipFill>
        <p:spPr/>
      </p:pic>
      <p:sp>
        <p:nvSpPr>
          <p:cNvPr id="14" name="タイトル 13"/>
          <p:cNvSpPr>
            <a:spLocks noGrp="1"/>
          </p:cNvSpPr>
          <p:nvPr>
            <p:ph type="title"/>
          </p:nvPr>
        </p:nvSpPr>
        <p:spPr>
          <a:xfrm>
            <a:off x="0" y="4398580"/>
            <a:ext cx="2562119" cy="468444"/>
          </a:xfrm>
        </p:spPr>
        <p:txBody>
          <a:bodyPr>
            <a:normAutofit fontScale="90000"/>
          </a:bodyPr>
          <a:lstStyle/>
          <a:p>
            <a:r>
              <a:rPr kumimoji="1" lang="en-US" altLang="ja-JP" sz="2000" dirty="0" err="1">
                <a:solidFill>
                  <a:schemeClr val="accent6"/>
                </a:solidFill>
              </a:rPr>
              <a:t>Resultados</a:t>
            </a:r>
            <a:r>
              <a:rPr kumimoji="1" lang="en-US" altLang="ja-JP" dirty="0">
                <a:solidFill>
                  <a:schemeClr val="accent6"/>
                </a:solidFill>
              </a:rPr>
              <a:t> </a:t>
            </a:r>
            <a:endParaRPr kumimoji="1" lang="ja-JP" altLang="en-US" dirty="0">
              <a:solidFill>
                <a:schemeClr val="accent6"/>
              </a:solidFill>
            </a:endParaRPr>
          </a:p>
        </p:txBody>
      </p:sp>
    </p:spTree>
    <p:extLst>
      <p:ext uri="{BB962C8B-B14F-4D97-AF65-F5344CB8AC3E}">
        <p14:creationId xmlns:p14="http://schemas.microsoft.com/office/powerpoint/2010/main" val="317001357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descr="Imagen que contiene electrónica&#10;&#10;Descripción generada automáticamente">
            <a:extLst>
              <a:ext uri="{FF2B5EF4-FFF2-40B4-BE49-F238E27FC236}">
                <a16:creationId xmlns:a16="http://schemas.microsoft.com/office/drawing/2014/main" xmlns="" id="{61CAEDB3-C2AB-409F-80EC-067F2CA9FF8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 r="4"/>
          <a:stretch>
            <a:fillRect/>
          </a:stretch>
        </p:blipFill>
        <p:spPr/>
      </p:pic>
      <p:sp>
        <p:nvSpPr>
          <p:cNvPr id="14" name="タイトル 13"/>
          <p:cNvSpPr>
            <a:spLocks noGrp="1"/>
          </p:cNvSpPr>
          <p:nvPr>
            <p:ph type="title"/>
          </p:nvPr>
        </p:nvSpPr>
        <p:spPr>
          <a:xfrm>
            <a:off x="0" y="4398580"/>
            <a:ext cx="2562119" cy="468444"/>
          </a:xfrm>
        </p:spPr>
        <p:txBody>
          <a:bodyPr>
            <a:normAutofit fontScale="90000"/>
          </a:bodyPr>
          <a:lstStyle/>
          <a:p>
            <a:r>
              <a:rPr kumimoji="1" lang="en-US" altLang="ja-JP" sz="2000" dirty="0" err="1">
                <a:solidFill>
                  <a:schemeClr val="accent6"/>
                </a:solidFill>
              </a:rPr>
              <a:t>Resultados</a:t>
            </a:r>
            <a:r>
              <a:rPr kumimoji="1" lang="en-US" altLang="ja-JP" dirty="0">
                <a:solidFill>
                  <a:schemeClr val="accent6"/>
                </a:solidFill>
              </a:rPr>
              <a:t> </a:t>
            </a:r>
            <a:endParaRPr kumimoji="1" lang="ja-JP" altLang="en-US" dirty="0">
              <a:solidFill>
                <a:schemeClr val="accent6"/>
              </a:solidFill>
            </a:endParaRPr>
          </a:p>
        </p:txBody>
      </p:sp>
    </p:spTree>
    <p:extLst>
      <p:ext uri="{BB962C8B-B14F-4D97-AF65-F5344CB8AC3E}">
        <p14:creationId xmlns:p14="http://schemas.microsoft.com/office/powerpoint/2010/main" val="2716438093"/>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25E88280-E966-4E63-8811-57EB0D67A379}"/>
              </a:ext>
            </a:extLst>
          </p:cNvPr>
          <p:cNvPicPr>
            <a:picLocks noChangeAspect="1"/>
          </p:cNvPicPr>
          <p:nvPr/>
        </p:nvPicPr>
        <p:blipFill rotWithShape="1">
          <a:blip r:embed="rId3"/>
          <a:srcRect l="25982" t="16190" r="50626" b="11746"/>
          <a:stretch/>
        </p:blipFill>
        <p:spPr>
          <a:xfrm>
            <a:off x="2979963" y="34156"/>
            <a:ext cx="2939143" cy="5093016"/>
          </a:xfrm>
          <a:prstGeom prst="rect">
            <a:avLst/>
          </a:prstGeom>
        </p:spPr>
      </p:pic>
      <p:pic>
        <p:nvPicPr>
          <p:cNvPr id="8" name="Imagen 7">
            <a:extLst>
              <a:ext uri="{FF2B5EF4-FFF2-40B4-BE49-F238E27FC236}">
                <a16:creationId xmlns:a16="http://schemas.microsoft.com/office/drawing/2014/main" xmlns="" id="{E59F6651-0E13-482B-8559-4709D20F95D2}"/>
              </a:ext>
            </a:extLst>
          </p:cNvPr>
          <p:cNvPicPr>
            <a:picLocks noChangeAspect="1"/>
          </p:cNvPicPr>
          <p:nvPr/>
        </p:nvPicPr>
        <p:blipFill rotWithShape="1">
          <a:blip r:embed="rId3"/>
          <a:srcRect l="25982" t="16190" r="50626" b="47096"/>
          <a:stretch/>
        </p:blipFill>
        <p:spPr>
          <a:xfrm>
            <a:off x="104708" y="653892"/>
            <a:ext cx="4344826" cy="3835715"/>
          </a:xfrm>
          <a:prstGeom prst="rect">
            <a:avLst/>
          </a:prstGeom>
        </p:spPr>
      </p:pic>
      <p:pic>
        <p:nvPicPr>
          <p:cNvPr id="9" name="Imagen 8">
            <a:extLst>
              <a:ext uri="{FF2B5EF4-FFF2-40B4-BE49-F238E27FC236}">
                <a16:creationId xmlns:a16="http://schemas.microsoft.com/office/drawing/2014/main" xmlns="" id="{F8B32F26-E947-4109-A017-5878330E0CA7}"/>
              </a:ext>
            </a:extLst>
          </p:cNvPr>
          <p:cNvPicPr>
            <a:picLocks noChangeAspect="1"/>
          </p:cNvPicPr>
          <p:nvPr/>
        </p:nvPicPr>
        <p:blipFill rotWithShape="1">
          <a:blip r:embed="rId3"/>
          <a:srcRect l="25982" t="53174" r="50626" b="11746"/>
          <a:stretch/>
        </p:blipFill>
        <p:spPr>
          <a:xfrm>
            <a:off x="4449534" y="621234"/>
            <a:ext cx="4624712" cy="3901030"/>
          </a:xfrm>
          <a:prstGeom prst="rect">
            <a:avLst/>
          </a:prstGeom>
        </p:spPr>
      </p:pic>
      <p:sp>
        <p:nvSpPr>
          <p:cNvPr id="6" name="Rectángulo 5">
            <a:extLst>
              <a:ext uri="{FF2B5EF4-FFF2-40B4-BE49-F238E27FC236}">
                <a16:creationId xmlns:a16="http://schemas.microsoft.com/office/drawing/2014/main" xmlns="" id="{05B34139-E34F-463B-8790-71F31C2F4636}"/>
              </a:ext>
            </a:extLst>
          </p:cNvPr>
          <p:cNvSpPr/>
          <p:nvPr/>
        </p:nvSpPr>
        <p:spPr>
          <a:xfrm>
            <a:off x="213785" y="1909695"/>
            <a:ext cx="4096957" cy="2149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a:extLst>
              <a:ext uri="{FF2B5EF4-FFF2-40B4-BE49-F238E27FC236}">
                <a16:creationId xmlns:a16="http://schemas.microsoft.com/office/drawing/2014/main" xmlns="" id="{C4E8C667-E401-4908-B8EB-7D189F6E41CB}"/>
              </a:ext>
            </a:extLst>
          </p:cNvPr>
          <p:cNvSpPr/>
          <p:nvPr/>
        </p:nvSpPr>
        <p:spPr>
          <a:xfrm>
            <a:off x="213784" y="1694701"/>
            <a:ext cx="4096957" cy="2149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0" name="Rectángulo 9">
            <a:extLst>
              <a:ext uri="{FF2B5EF4-FFF2-40B4-BE49-F238E27FC236}">
                <a16:creationId xmlns:a16="http://schemas.microsoft.com/office/drawing/2014/main" xmlns="" id="{2E15B865-AB9C-46CB-9DBB-6E19675F03A4}"/>
              </a:ext>
            </a:extLst>
          </p:cNvPr>
          <p:cNvSpPr/>
          <p:nvPr/>
        </p:nvSpPr>
        <p:spPr>
          <a:xfrm>
            <a:off x="148249" y="3092154"/>
            <a:ext cx="4096957" cy="2149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Rectángulo 10">
            <a:extLst>
              <a:ext uri="{FF2B5EF4-FFF2-40B4-BE49-F238E27FC236}">
                <a16:creationId xmlns:a16="http://schemas.microsoft.com/office/drawing/2014/main" xmlns="" id="{94914660-CD39-4888-A85E-93561EB3305A}"/>
              </a:ext>
            </a:extLst>
          </p:cNvPr>
          <p:cNvSpPr/>
          <p:nvPr/>
        </p:nvSpPr>
        <p:spPr>
          <a:xfrm>
            <a:off x="148249" y="3984170"/>
            <a:ext cx="4096957" cy="2149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Rectángulo 11">
            <a:extLst>
              <a:ext uri="{FF2B5EF4-FFF2-40B4-BE49-F238E27FC236}">
                <a16:creationId xmlns:a16="http://schemas.microsoft.com/office/drawing/2014/main" xmlns="" id="{379799CC-0883-4766-B0DB-021B6567C070}"/>
              </a:ext>
            </a:extLst>
          </p:cNvPr>
          <p:cNvSpPr/>
          <p:nvPr/>
        </p:nvSpPr>
        <p:spPr>
          <a:xfrm>
            <a:off x="4540098" y="1074963"/>
            <a:ext cx="4096957" cy="2149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Rectángulo 13">
            <a:extLst>
              <a:ext uri="{FF2B5EF4-FFF2-40B4-BE49-F238E27FC236}">
                <a16:creationId xmlns:a16="http://schemas.microsoft.com/office/drawing/2014/main" xmlns="" id="{967618AF-3F93-4BA5-8D87-A3DC0F80D379}"/>
              </a:ext>
            </a:extLst>
          </p:cNvPr>
          <p:cNvSpPr/>
          <p:nvPr/>
        </p:nvSpPr>
        <p:spPr>
          <a:xfrm>
            <a:off x="4572000" y="2280556"/>
            <a:ext cx="4096957" cy="2149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Rectángulo 14">
            <a:extLst>
              <a:ext uri="{FF2B5EF4-FFF2-40B4-BE49-F238E27FC236}">
                <a16:creationId xmlns:a16="http://schemas.microsoft.com/office/drawing/2014/main" xmlns="" id="{A8DD88BD-57F2-48F4-90B2-CF36CA1DA78B}"/>
              </a:ext>
            </a:extLst>
          </p:cNvPr>
          <p:cNvSpPr/>
          <p:nvPr/>
        </p:nvSpPr>
        <p:spPr>
          <a:xfrm>
            <a:off x="4572000" y="2495550"/>
            <a:ext cx="4096957" cy="2149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Rectángulo 15">
            <a:extLst>
              <a:ext uri="{FF2B5EF4-FFF2-40B4-BE49-F238E27FC236}">
                <a16:creationId xmlns:a16="http://schemas.microsoft.com/office/drawing/2014/main" xmlns="" id="{A66C4892-96FF-44C6-A0BC-47EEEAAC511B}"/>
              </a:ext>
            </a:extLst>
          </p:cNvPr>
          <p:cNvSpPr/>
          <p:nvPr/>
        </p:nvSpPr>
        <p:spPr>
          <a:xfrm>
            <a:off x="4571999" y="2756055"/>
            <a:ext cx="4096957" cy="2149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Rectángulo 16">
            <a:extLst>
              <a:ext uri="{FF2B5EF4-FFF2-40B4-BE49-F238E27FC236}">
                <a16:creationId xmlns:a16="http://schemas.microsoft.com/office/drawing/2014/main" xmlns="" id="{CFA06856-6320-4338-8DFA-0C16E4D17E8C}"/>
              </a:ext>
            </a:extLst>
          </p:cNvPr>
          <p:cNvSpPr/>
          <p:nvPr/>
        </p:nvSpPr>
        <p:spPr>
          <a:xfrm>
            <a:off x="4540098" y="3762831"/>
            <a:ext cx="4096957" cy="2149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07908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descr="Imagen que contiene captura de pantalla&#10;&#10;Descripción generada automáticamente">
            <a:extLst>
              <a:ext uri="{FF2B5EF4-FFF2-40B4-BE49-F238E27FC236}">
                <a16:creationId xmlns:a16="http://schemas.microsoft.com/office/drawing/2014/main" xmlns="" id="{B680A4A8-DC31-4E4F-ACD2-1F971689D52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 r="4"/>
          <a:stretch>
            <a:fillRect/>
          </a:stretch>
        </p:blipFill>
        <p:spPr/>
      </p:pic>
      <p:sp>
        <p:nvSpPr>
          <p:cNvPr id="14" name="タイトル 13"/>
          <p:cNvSpPr>
            <a:spLocks noGrp="1"/>
          </p:cNvSpPr>
          <p:nvPr>
            <p:ph type="title"/>
          </p:nvPr>
        </p:nvSpPr>
        <p:spPr>
          <a:xfrm>
            <a:off x="0" y="583325"/>
            <a:ext cx="2562119" cy="468444"/>
          </a:xfrm>
        </p:spPr>
        <p:txBody>
          <a:bodyPr>
            <a:normAutofit fontScale="90000"/>
          </a:bodyPr>
          <a:lstStyle/>
          <a:p>
            <a:r>
              <a:rPr kumimoji="1" lang="en-US" altLang="ja-JP" sz="2000" dirty="0" err="1">
                <a:solidFill>
                  <a:schemeClr val="accent6"/>
                </a:solidFill>
              </a:rPr>
              <a:t>Resultados</a:t>
            </a:r>
            <a:r>
              <a:rPr kumimoji="1" lang="en-US" altLang="ja-JP" dirty="0">
                <a:solidFill>
                  <a:schemeClr val="accent6"/>
                </a:solidFill>
              </a:rPr>
              <a:t> </a:t>
            </a:r>
            <a:endParaRPr kumimoji="1" lang="ja-JP" altLang="en-US" dirty="0">
              <a:solidFill>
                <a:schemeClr val="accent6"/>
              </a:solidFill>
            </a:endParaRPr>
          </a:p>
        </p:txBody>
      </p:sp>
    </p:spTree>
    <p:extLst>
      <p:ext uri="{BB962C8B-B14F-4D97-AF65-F5344CB8AC3E}">
        <p14:creationId xmlns:p14="http://schemas.microsoft.com/office/powerpoint/2010/main" val="3184618198"/>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xmlns="" id="{EC563A4C-6A48-41EE-BB32-CA2B9874810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 r="4"/>
          <a:stretch>
            <a:fillRect/>
          </a:stretch>
        </p:blipFill>
        <p:spPr/>
      </p:pic>
      <p:sp>
        <p:nvSpPr>
          <p:cNvPr id="14" name="タイトル 13"/>
          <p:cNvSpPr>
            <a:spLocks noGrp="1"/>
          </p:cNvSpPr>
          <p:nvPr>
            <p:ph type="title"/>
          </p:nvPr>
        </p:nvSpPr>
        <p:spPr>
          <a:xfrm>
            <a:off x="0" y="4398580"/>
            <a:ext cx="2562119" cy="468444"/>
          </a:xfrm>
        </p:spPr>
        <p:txBody>
          <a:bodyPr>
            <a:normAutofit fontScale="90000"/>
          </a:bodyPr>
          <a:lstStyle/>
          <a:p>
            <a:r>
              <a:rPr kumimoji="1" lang="en-US" altLang="ja-JP" sz="2000" dirty="0" err="1">
                <a:solidFill>
                  <a:schemeClr val="accent6"/>
                </a:solidFill>
              </a:rPr>
              <a:t>Resultados</a:t>
            </a:r>
            <a:r>
              <a:rPr kumimoji="1" lang="en-US" altLang="ja-JP" dirty="0">
                <a:solidFill>
                  <a:schemeClr val="accent6"/>
                </a:solidFill>
              </a:rPr>
              <a:t> </a:t>
            </a:r>
            <a:endParaRPr kumimoji="1" lang="ja-JP" altLang="en-US" dirty="0">
              <a:solidFill>
                <a:schemeClr val="accent6"/>
              </a:solidFill>
            </a:endParaRPr>
          </a:p>
        </p:txBody>
      </p:sp>
    </p:spTree>
    <p:extLst>
      <p:ext uri="{BB962C8B-B14F-4D97-AF65-F5344CB8AC3E}">
        <p14:creationId xmlns:p14="http://schemas.microsoft.com/office/powerpoint/2010/main" val="666290092"/>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descr="Imagen que contiene aparato&#10;&#10;Descripción generada automáticamente">
            <a:extLst>
              <a:ext uri="{FF2B5EF4-FFF2-40B4-BE49-F238E27FC236}">
                <a16:creationId xmlns:a16="http://schemas.microsoft.com/office/drawing/2014/main" xmlns="" id="{51690563-0598-44C3-BB5F-3122006FF56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 r="4"/>
          <a:stretch>
            <a:fillRect/>
          </a:stretch>
        </p:blipFill>
        <p:spPr/>
      </p:pic>
      <p:sp>
        <p:nvSpPr>
          <p:cNvPr id="14" name="タイトル 13"/>
          <p:cNvSpPr>
            <a:spLocks noGrp="1"/>
          </p:cNvSpPr>
          <p:nvPr>
            <p:ph type="title"/>
          </p:nvPr>
        </p:nvSpPr>
        <p:spPr>
          <a:xfrm>
            <a:off x="0" y="4398580"/>
            <a:ext cx="2562119" cy="468444"/>
          </a:xfrm>
        </p:spPr>
        <p:txBody>
          <a:bodyPr>
            <a:normAutofit fontScale="90000"/>
          </a:bodyPr>
          <a:lstStyle/>
          <a:p>
            <a:r>
              <a:rPr kumimoji="1" lang="en-US" altLang="ja-JP" sz="2000" dirty="0" err="1">
                <a:solidFill>
                  <a:schemeClr val="accent6"/>
                </a:solidFill>
              </a:rPr>
              <a:t>Resultados</a:t>
            </a:r>
            <a:r>
              <a:rPr kumimoji="1" lang="en-US" altLang="ja-JP" dirty="0">
                <a:solidFill>
                  <a:schemeClr val="accent6"/>
                </a:solidFill>
              </a:rPr>
              <a:t> </a:t>
            </a:r>
            <a:endParaRPr kumimoji="1" lang="ja-JP" altLang="en-US" dirty="0">
              <a:solidFill>
                <a:schemeClr val="accent6"/>
              </a:solidFill>
            </a:endParaRPr>
          </a:p>
        </p:txBody>
      </p:sp>
    </p:spTree>
    <p:extLst>
      <p:ext uri="{BB962C8B-B14F-4D97-AF65-F5344CB8AC3E}">
        <p14:creationId xmlns:p14="http://schemas.microsoft.com/office/powerpoint/2010/main" val="152307332"/>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descr="Imagen que contiene electrónica&#10;&#10;Descripción generada automáticamente">
            <a:extLst>
              <a:ext uri="{FF2B5EF4-FFF2-40B4-BE49-F238E27FC236}">
                <a16:creationId xmlns:a16="http://schemas.microsoft.com/office/drawing/2014/main" xmlns="" id="{FE5598CA-1E6B-4C45-BC2F-25366EC2F05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 r="4"/>
          <a:stretch>
            <a:fillRect/>
          </a:stretch>
        </p:blipFill>
        <p:spPr/>
      </p:pic>
      <p:sp>
        <p:nvSpPr>
          <p:cNvPr id="14" name="タイトル 13"/>
          <p:cNvSpPr>
            <a:spLocks noGrp="1"/>
          </p:cNvSpPr>
          <p:nvPr>
            <p:ph type="title"/>
          </p:nvPr>
        </p:nvSpPr>
        <p:spPr>
          <a:xfrm>
            <a:off x="0" y="4398580"/>
            <a:ext cx="2562119" cy="468444"/>
          </a:xfrm>
        </p:spPr>
        <p:txBody>
          <a:bodyPr>
            <a:normAutofit fontScale="90000"/>
          </a:bodyPr>
          <a:lstStyle/>
          <a:p>
            <a:r>
              <a:rPr kumimoji="1" lang="en-US" altLang="ja-JP" sz="2000" dirty="0" err="1">
                <a:solidFill>
                  <a:schemeClr val="accent6"/>
                </a:solidFill>
              </a:rPr>
              <a:t>Resultados</a:t>
            </a:r>
            <a:r>
              <a:rPr kumimoji="1" lang="en-US" altLang="ja-JP" dirty="0">
                <a:solidFill>
                  <a:schemeClr val="accent6"/>
                </a:solidFill>
              </a:rPr>
              <a:t> </a:t>
            </a:r>
            <a:endParaRPr kumimoji="1" lang="ja-JP" altLang="en-US" dirty="0">
              <a:solidFill>
                <a:schemeClr val="accent6"/>
              </a:solidFill>
            </a:endParaRPr>
          </a:p>
        </p:txBody>
      </p:sp>
    </p:spTree>
    <p:extLst>
      <p:ext uri="{BB962C8B-B14F-4D97-AF65-F5344CB8AC3E}">
        <p14:creationId xmlns:p14="http://schemas.microsoft.com/office/powerpoint/2010/main" val="4248380600"/>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a:xfrm>
            <a:off x="0" y="4398580"/>
            <a:ext cx="2562119" cy="468444"/>
          </a:xfrm>
        </p:spPr>
        <p:txBody>
          <a:bodyPr>
            <a:normAutofit fontScale="90000"/>
          </a:bodyPr>
          <a:lstStyle/>
          <a:p>
            <a:r>
              <a:rPr kumimoji="1" lang="en-US" altLang="ja-JP" sz="2000" dirty="0" err="1">
                <a:solidFill>
                  <a:schemeClr val="accent6"/>
                </a:solidFill>
              </a:rPr>
              <a:t>Resultados</a:t>
            </a:r>
            <a:r>
              <a:rPr kumimoji="1" lang="en-US" altLang="ja-JP" dirty="0">
                <a:solidFill>
                  <a:schemeClr val="accent6"/>
                </a:solidFill>
              </a:rPr>
              <a:t> </a:t>
            </a:r>
            <a:endParaRPr kumimoji="1" lang="ja-JP" altLang="en-US" dirty="0">
              <a:solidFill>
                <a:schemeClr val="accent6"/>
              </a:solidFill>
            </a:endParaRPr>
          </a:p>
        </p:txBody>
      </p:sp>
      <p:pic>
        <p:nvPicPr>
          <p:cNvPr id="8" name="Marcador de posición de imagen 7">
            <a:extLst>
              <a:ext uri="{FF2B5EF4-FFF2-40B4-BE49-F238E27FC236}">
                <a16:creationId xmlns:a16="http://schemas.microsoft.com/office/drawing/2014/main" xmlns="" id="{C2CE3DCE-EA1D-40E2-A555-54970F33BF04}"/>
              </a:ext>
            </a:extLst>
          </p:cNvPr>
          <p:cNvPicPr>
            <a:picLocks noGrp="1" noChangeAspect="1"/>
          </p:cNvPicPr>
          <p:nvPr>
            <p:ph type="pic" sz="quarter" idx="14"/>
          </p:nvPr>
        </p:nvPicPr>
        <p:blipFill rotWithShape="1">
          <a:blip r:embed="rId3"/>
          <a:srcRect l="146" r="2268"/>
          <a:stretch/>
        </p:blipFill>
        <p:spPr>
          <a:xfrm>
            <a:off x="-16779" y="441075"/>
            <a:ext cx="9160779" cy="3957505"/>
          </a:xfrm>
        </p:spPr>
      </p:pic>
      <p:sp>
        <p:nvSpPr>
          <p:cNvPr id="10" name="Rectángulo 9">
            <a:extLst>
              <a:ext uri="{FF2B5EF4-FFF2-40B4-BE49-F238E27FC236}">
                <a16:creationId xmlns:a16="http://schemas.microsoft.com/office/drawing/2014/main" xmlns="" id="{2B938C76-B197-46A7-BBCC-D8A7A4F41856}"/>
              </a:ext>
            </a:extLst>
          </p:cNvPr>
          <p:cNvSpPr/>
          <p:nvPr/>
        </p:nvSpPr>
        <p:spPr>
          <a:xfrm>
            <a:off x="4785027" y="2954565"/>
            <a:ext cx="2407709" cy="6785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Rectángulo 10">
            <a:extLst>
              <a:ext uri="{FF2B5EF4-FFF2-40B4-BE49-F238E27FC236}">
                <a16:creationId xmlns:a16="http://schemas.microsoft.com/office/drawing/2014/main" xmlns="" id="{28D7E4A9-1F45-4486-ABC9-F43D7CE6D5FD}"/>
              </a:ext>
            </a:extLst>
          </p:cNvPr>
          <p:cNvSpPr/>
          <p:nvPr/>
        </p:nvSpPr>
        <p:spPr>
          <a:xfrm>
            <a:off x="2377318" y="3715837"/>
            <a:ext cx="2407709" cy="3029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Rectángulo 11">
            <a:extLst>
              <a:ext uri="{FF2B5EF4-FFF2-40B4-BE49-F238E27FC236}">
                <a16:creationId xmlns:a16="http://schemas.microsoft.com/office/drawing/2014/main" xmlns="" id="{052E8620-5524-4412-94DD-E323D63BFF60}"/>
              </a:ext>
            </a:extLst>
          </p:cNvPr>
          <p:cNvSpPr/>
          <p:nvPr/>
        </p:nvSpPr>
        <p:spPr>
          <a:xfrm>
            <a:off x="7363430" y="3715837"/>
            <a:ext cx="1780570" cy="3029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9648877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8"/>
          <p:cNvPicPr preferRelativeResize="0"/>
          <p:nvPr/>
        </p:nvPicPr>
        <p:blipFill rotWithShape="1">
          <a:blip r:embed="rId3">
            <a:alphaModFix amt="40000"/>
          </a:blip>
          <a:srcRect t="31971" b="24565"/>
          <a:stretch/>
        </p:blipFill>
        <p:spPr>
          <a:xfrm flipH="1">
            <a:off x="0" y="2"/>
            <a:ext cx="9144000" cy="5143501"/>
          </a:xfrm>
          <a:prstGeom prst="rect">
            <a:avLst/>
          </a:prstGeom>
          <a:noFill/>
          <a:ln>
            <a:noFill/>
          </a:ln>
        </p:spPr>
      </p:pic>
      <p:sp>
        <p:nvSpPr>
          <p:cNvPr id="86" name="Google Shape;86;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3" name="Imagen 2">
            <a:extLst>
              <a:ext uri="{FF2B5EF4-FFF2-40B4-BE49-F238E27FC236}">
                <a16:creationId xmlns:a16="http://schemas.microsoft.com/office/drawing/2014/main" xmlns="" id="{9BA4B1AB-E8C8-4406-8D85-109BC3A0F983}"/>
              </a:ext>
            </a:extLst>
          </p:cNvPr>
          <p:cNvPicPr>
            <a:picLocks noChangeAspect="1"/>
          </p:cNvPicPr>
          <p:nvPr/>
        </p:nvPicPr>
        <p:blipFill rotWithShape="1">
          <a:blip r:embed="rId4"/>
          <a:srcRect l="8359" t="29861" r="7266" b="7778"/>
          <a:stretch/>
        </p:blipFill>
        <p:spPr>
          <a:xfrm>
            <a:off x="514349" y="356025"/>
            <a:ext cx="8267908" cy="408024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3"/>
          <p:cNvSpPr txBox="1">
            <a:spLocks noGrp="1"/>
          </p:cNvSpPr>
          <p:nvPr>
            <p:ph type="title"/>
          </p:nvPr>
        </p:nvSpPr>
        <p:spPr>
          <a:xfrm>
            <a:off x="667864" y="560486"/>
            <a:ext cx="6766500" cy="47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accent6"/>
                </a:solidFill>
              </a:rPr>
              <a:t>DISCUSION</a:t>
            </a:r>
            <a:endParaRPr dirty="0">
              <a:solidFill>
                <a:schemeClr val="accent6"/>
              </a:solidFill>
            </a:endParaRPr>
          </a:p>
        </p:txBody>
      </p:sp>
      <p:sp>
        <p:nvSpPr>
          <p:cNvPr id="398" name="Google Shape;398;p4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dirty="0"/>
          </a:p>
        </p:txBody>
      </p:sp>
      <p:sp>
        <p:nvSpPr>
          <p:cNvPr id="399" name="Google Shape;399;p43"/>
          <p:cNvSpPr/>
          <p:nvPr/>
        </p:nvSpPr>
        <p:spPr>
          <a:xfrm>
            <a:off x="0" y="26758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ontserrat"/>
              <a:ea typeface="Montserrat"/>
              <a:cs typeface="Montserrat"/>
              <a:sym typeface="Montserrat"/>
            </a:endParaRPr>
          </a:p>
        </p:txBody>
      </p:sp>
      <p:sp>
        <p:nvSpPr>
          <p:cNvPr id="400" name="Google Shape;400;p43"/>
          <p:cNvSpPr/>
          <p:nvPr/>
        </p:nvSpPr>
        <p:spPr>
          <a:xfrm>
            <a:off x="0" y="26758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Montserrat"/>
              <a:ea typeface="Montserrat"/>
              <a:cs typeface="Montserrat"/>
              <a:sym typeface="Montserrat"/>
            </a:endParaRPr>
          </a:p>
        </p:txBody>
      </p:sp>
      <p:grpSp>
        <p:nvGrpSpPr>
          <p:cNvPr id="401" name="Google Shape;401;p43"/>
          <p:cNvGrpSpPr/>
          <p:nvPr/>
        </p:nvGrpSpPr>
        <p:grpSpPr>
          <a:xfrm>
            <a:off x="1786339" y="2008201"/>
            <a:ext cx="473400" cy="473400"/>
            <a:chOff x="1786339" y="1703401"/>
            <a:chExt cx="473400" cy="473400"/>
          </a:xfrm>
        </p:grpSpPr>
        <p:sp>
          <p:nvSpPr>
            <p:cNvPr id="402" name="Google Shape;402;p43"/>
            <p:cNvSpPr/>
            <p:nvPr/>
          </p:nvSpPr>
          <p:spPr>
            <a:xfrm rot="8100000">
              <a:off x="1855667" y="1772729"/>
              <a:ext cx="334744" cy="334744"/>
            </a:xfrm>
            <a:prstGeom prst="teardrop">
              <a:avLst>
                <a:gd name="adj" fmla="val 1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a:ea typeface="Montserrat"/>
                <a:cs typeface="Montserrat"/>
                <a:sym typeface="Montserrat"/>
              </a:endParaRPr>
            </a:p>
          </p:txBody>
        </p:sp>
        <p:sp>
          <p:nvSpPr>
            <p:cNvPr id="403" name="Google Shape;403;p43"/>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ontserrat"/>
                  <a:ea typeface="Montserrat"/>
                  <a:cs typeface="Montserrat"/>
                  <a:sym typeface="Montserrat"/>
                </a:rPr>
                <a:t>1</a:t>
              </a:r>
              <a:endParaRPr sz="600" dirty="0">
                <a:solidFill>
                  <a:schemeClr val="dk2"/>
                </a:solidFill>
                <a:latin typeface="Montserrat"/>
                <a:ea typeface="Montserrat"/>
                <a:cs typeface="Montserrat"/>
                <a:sym typeface="Montserrat"/>
              </a:endParaRPr>
            </a:p>
          </p:txBody>
        </p:sp>
      </p:grpSp>
      <p:grpSp>
        <p:nvGrpSpPr>
          <p:cNvPr id="404" name="Google Shape;404;p43"/>
          <p:cNvGrpSpPr/>
          <p:nvPr/>
        </p:nvGrpSpPr>
        <p:grpSpPr>
          <a:xfrm>
            <a:off x="3814414" y="2008201"/>
            <a:ext cx="473400" cy="473400"/>
            <a:chOff x="3814414" y="1703401"/>
            <a:chExt cx="473400" cy="473400"/>
          </a:xfrm>
        </p:grpSpPr>
        <p:sp>
          <p:nvSpPr>
            <p:cNvPr id="405" name="Google Shape;405;p43"/>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a:ea typeface="Montserrat"/>
                <a:cs typeface="Montserrat"/>
                <a:sym typeface="Montserrat"/>
              </a:endParaRPr>
            </a:p>
          </p:txBody>
        </p:sp>
        <p:sp>
          <p:nvSpPr>
            <p:cNvPr id="406" name="Google Shape;406;p43"/>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ontserrat"/>
                  <a:ea typeface="Montserrat"/>
                  <a:cs typeface="Montserrat"/>
                  <a:sym typeface="Montserrat"/>
                </a:rPr>
                <a:t>3</a:t>
              </a:r>
              <a:endParaRPr sz="600" dirty="0">
                <a:solidFill>
                  <a:schemeClr val="dk2"/>
                </a:solidFill>
                <a:latin typeface="Montserrat"/>
                <a:ea typeface="Montserrat"/>
                <a:cs typeface="Montserrat"/>
                <a:sym typeface="Montserrat"/>
              </a:endParaRPr>
            </a:p>
          </p:txBody>
        </p:sp>
      </p:grpSp>
      <p:grpSp>
        <p:nvGrpSpPr>
          <p:cNvPr id="407" name="Google Shape;407;p43"/>
          <p:cNvGrpSpPr/>
          <p:nvPr/>
        </p:nvGrpSpPr>
        <p:grpSpPr>
          <a:xfrm>
            <a:off x="5842489" y="2008201"/>
            <a:ext cx="473400" cy="473400"/>
            <a:chOff x="5842489" y="1703401"/>
            <a:chExt cx="473400" cy="473400"/>
          </a:xfrm>
        </p:grpSpPr>
        <p:sp>
          <p:nvSpPr>
            <p:cNvPr id="408" name="Google Shape;408;p43"/>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a:ea typeface="Montserrat"/>
                <a:cs typeface="Montserrat"/>
                <a:sym typeface="Montserrat"/>
              </a:endParaRPr>
            </a:p>
          </p:txBody>
        </p:sp>
        <p:sp>
          <p:nvSpPr>
            <p:cNvPr id="409" name="Google Shape;409;p43"/>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ontserrat"/>
                  <a:ea typeface="Montserrat"/>
                  <a:cs typeface="Montserrat"/>
                  <a:sym typeface="Montserrat"/>
                </a:rPr>
                <a:t>5</a:t>
              </a:r>
              <a:endParaRPr sz="600" dirty="0">
                <a:solidFill>
                  <a:schemeClr val="dk2"/>
                </a:solidFill>
                <a:latin typeface="Montserrat"/>
                <a:ea typeface="Montserrat"/>
                <a:cs typeface="Montserrat"/>
                <a:sym typeface="Montserrat"/>
              </a:endParaRPr>
            </a:p>
          </p:txBody>
        </p:sp>
      </p:grpSp>
      <p:grpSp>
        <p:nvGrpSpPr>
          <p:cNvPr id="410" name="Google Shape;410;p43"/>
          <p:cNvGrpSpPr/>
          <p:nvPr/>
        </p:nvGrpSpPr>
        <p:grpSpPr>
          <a:xfrm>
            <a:off x="6880814" y="3881100"/>
            <a:ext cx="473400" cy="473400"/>
            <a:chOff x="6880814" y="3576300"/>
            <a:chExt cx="473400" cy="473400"/>
          </a:xfrm>
        </p:grpSpPr>
        <p:sp>
          <p:nvSpPr>
            <p:cNvPr id="411" name="Google Shape;411;p43"/>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a:ea typeface="Montserrat"/>
                <a:cs typeface="Montserrat"/>
                <a:sym typeface="Montserrat"/>
              </a:endParaRPr>
            </a:p>
          </p:txBody>
        </p:sp>
        <p:sp>
          <p:nvSpPr>
            <p:cNvPr id="412" name="Google Shape;412;p43"/>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ontserrat"/>
                  <a:ea typeface="Montserrat"/>
                  <a:cs typeface="Montserrat"/>
                  <a:sym typeface="Montserrat"/>
                </a:rPr>
                <a:t>6</a:t>
              </a:r>
              <a:endParaRPr sz="600" dirty="0">
                <a:solidFill>
                  <a:schemeClr val="dk2"/>
                </a:solidFill>
                <a:latin typeface="Montserrat"/>
                <a:ea typeface="Montserrat"/>
                <a:cs typeface="Montserrat"/>
                <a:sym typeface="Montserrat"/>
              </a:endParaRPr>
            </a:p>
          </p:txBody>
        </p:sp>
      </p:grpSp>
      <p:grpSp>
        <p:nvGrpSpPr>
          <p:cNvPr id="413" name="Google Shape;413;p43"/>
          <p:cNvGrpSpPr/>
          <p:nvPr/>
        </p:nvGrpSpPr>
        <p:grpSpPr>
          <a:xfrm>
            <a:off x="4852739" y="3881100"/>
            <a:ext cx="473400" cy="473400"/>
            <a:chOff x="4852739" y="3576300"/>
            <a:chExt cx="473400" cy="473400"/>
          </a:xfrm>
        </p:grpSpPr>
        <p:sp>
          <p:nvSpPr>
            <p:cNvPr id="414" name="Google Shape;414;p43"/>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a:ea typeface="Montserrat"/>
                <a:cs typeface="Montserrat"/>
                <a:sym typeface="Montserrat"/>
              </a:endParaRPr>
            </a:p>
          </p:txBody>
        </p:sp>
        <p:sp>
          <p:nvSpPr>
            <p:cNvPr id="415" name="Google Shape;415;p43"/>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ontserrat"/>
                  <a:ea typeface="Montserrat"/>
                  <a:cs typeface="Montserrat"/>
                  <a:sym typeface="Montserrat"/>
                </a:rPr>
                <a:t>4</a:t>
              </a:r>
              <a:endParaRPr sz="600" dirty="0">
                <a:solidFill>
                  <a:schemeClr val="dk2"/>
                </a:solidFill>
                <a:latin typeface="Montserrat"/>
                <a:ea typeface="Montserrat"/>
                <a:cs typeface="Montserrat"/>
                <a:sym typeface="Montserrat"/>
              </a:endParaRPr>
            </a:p>
          </p:txBody>
        </p:sp>
      </p:grpSp>
      <p:grpSp>
        <p:nvGrpSpPr>
          <p:cNvPr id="416" name="Google Shape;416;p43"/>
          <p:cNvGrpSpPr/>
          <p:nvPr/>
        </p:nvGrpSpPr>
        <p:grpSpPr>
          <a:xfrm>
            <a:off x="2824664" y="3881100"/>
            <a:ext cx="473400" cy="473400"/>
            <a:chOff x="2824664" y="3576300"/>
            <a:chExt cx="473400" cy="473400"/>
          </a:xfrm>
        </p:grpSpPr>
        <p:sp>
          <p:nvSpPr>
            <p:cNvPr id="417" name="Google Shape;417;p43"/>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a:ea typeface="Montserrat"/>
                <a:cs typeface="Montserrat"/>
                <a:sym typeface="Montserrat"/>
              </a:endParaRPr>
            </a:p>
          </p:txBody>
        </p:sp>
        <p:sp>
          <p:nvSpPr>
            <p:cNvPr id="418" name="Google Shape;418;p43"/>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ontserrat"/>
                  <a:ea typeface="Montserrat"/>
                  <a:cs typeface="Montserrat"/>
                  <a:sym typeface="Montserrat"/>
                </a:rPr>
                <a:t>2</a:t>
              </a:r>
              <a:endParaRPr sz="600" dirty="0">
                <a:solidFill>
                  <a:schemeClr val="dk2"/>
                </a:solidFill>
                <a:latin typeface="Montserrat"/>
                <a:ea typeface="Montserrat"/>
                <a:cs typeface="Montserrat"/>
                <a:sym typeface="Montserrat"/>
              </a:endParaRPr>
            </a:p>
          </p:txBody>
        </p:sp>
      </p:grpSp>
      <p:sp>
        <p:nvSpPr>
          <p:cNvPr id="419" name="Google Shape;419;p43"/>
          <p:cNvSpPr txBox="1"/>
          <p:nvPr/>
        </p:nvSpPr>
        <p:spPr>
          <a:xfrm>
            <a:off x="1379850" y="14609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b="1" dirty="0">
                <a:solidFill>
                  <a:schemeClr val="bg1"/>
                </a:solidFill>
                <a:latin typeface="Montserrat"/>
                <a:ea typeface="Montserrat"/>
                <a:cs typeface="Montserrat"/>
                <a:sym typeface="Montserrat"/>
              </a:rPr>
              <a:t>Jensen (2004)</a:t>
            </a:r>
          </a:p>
        </p:txBody>
      </p:sp>
      <p:sp>
        <p:nvSpPr>
          <p:cNvPr id="420" name="Google Shape;420;p43"/>
          <p:cNvSpPr txBox="1"/>
          <p:nvPr/>
        </p:nvSpPr>
        <p:spPr>
          <a:xfrm>
            <a:off x="3453353" y="1498569"/>
            <a:ext cx="1286400" cy="478501"/>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b="1" dirty="0" err="1">
                <a:solidFill>
                  <a:schemeClr val="bg1"/>
                </a:solidFill>
                <a:latin typeface="Montserrat"/>
                <a:ea typeface="Montserrat"/>
                <a:cs typeface="Montserrat"/>
                <a:sym typeface="Montserrat"/>
              </a:rPr>
              <a:t>Breitkreutz</a:t>
            </a:r>
            <a:r>
              <a:rPr lang="en-US" b="1" dirty="0">
                <a:solidFill>
                  <a:schemeClr val="bg1"/>
                </a:solidFill>
                <a:latin typeface="Montserrat"/>
                <a:ea typeface="Montserrat"/>
                <a:cs typeface="Montserrat"/>
                <a:sym typeface="Montserrat"/>
              </a:rPr>
              <a:t> (2010) </a:t>
            </a:r>
          </a:p>
        </p:txBody>
      </p:sp>
      <p:sp>
        <p:nvSpPr>
          <p:cNvPr id="421" name="Google Shape;421;p43"/>
          <p:cNvSpPr txBox="1"/>
          <p:nvPr/>
        </p:nvSpPr>
        <p:spPr>
          <a:xfrm>
            <a:off x="5436010" y="14609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s-ES" b="1" dirty="0">
                <a:solidFill>
                  <a:schemeClr val="bg1"/>
                </a:solidFill>
                <a:latin typeface="Montserrat"/>
                <a:ea typeface="Montserrat"/>
                <a:cs typeface="Montserrat"/>
                <a:sym typeface="Montserrat"/>
              </a:rPr>
              <a:t>Macas </a:t>
            </a:r>
          </a:p>
          <a:p>
            <a:pPr marL="0" marR="0" lvl="0" indent="0" algn="ctr" rtl="0">
              <a:lnSpc>
                <a:spcPct val="100000"/>
              </a:lnSpc>
              <a:spcBef>
                <a:spcPts val="0"/>
              </a:spcBef>
              <a:spcAft>
                <a:spcPts val="0"/>
              </a:spcAft>
              <a:buNone/>
            </a:pPr>
            <a:r>
              <a:rPr lang="es-ES" b="1" dirty="0">
                <a:solidFill>
                  <a:schemeClr val="bg1"/>
                </a:solidFill>
                <a:latin typeface="Montserrat"/>
                <a:ea typeface="Montserrat"/>
                <a:cs typeface="Montserrat"/>
                <a:sym typeface="Montserrat"/>
              </a:rPr>
              <a:t>(2014)</a:t>
            </a:r>
            <a:endParaRPr lang="en-US" b="1" dirty="0">
              <a:solidFill>
                <a:schemeClr val="bg1"/>
              </a:solidFill>
              <a:latin typeface="Montserrat"/>
              <a:ea typeface="Montserrat"/>
              <a:cs typeface="Montserrat"/>
              <a:sym typeface="Montserrat"/>
            </a:endParaRPr>
          </a:p>
        </p:txBody>
      </p:sp>
      <p:sp>
        <p:nvSpPr>
          <p:cNvPr id="422" name="Google Shape;422;p43"/>
          <p:cNvSpPr txBox="1"/>
          <p:nvPr/>
        </p:nvSpPr>
        <p:spPr>
          <a:xfrm>
            <a:off x="241817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b="1" dirty="0" err="1">
                <a:solidFill>
                  <a:schemeClr val="bg1"/>
                </a:solidFill>
                <a:latin typeface="Montserrat"/>
                <a:ea typeface="Montserrat"/>
                <a:cs typeface="Montserrat"/>
                <a:sym typeface="Montserrat"/>
              </a:rPr>
              <a:t>Manasia</a:t>
            </a:r>
            <a:r>
              <a:rPr lang="en-US" b="1" dirty="0">
                <a:solidFill>
                  <a:schemeClr val="bg1"/>
                </a:solidFill>
                <a:latin typeface="Montserrat"/>
                <a:ea typeface="Montserrat"/>
                <a:cs typeface="Montserrat"/>
                <a:sym typeface="Montserrat"/>
              </a:rPr>
              <a:t> (2005</a:t>
            </a:r>
          </a:p>
        </p:txBody>
      </p:sp>
      <p:sp>
        <p:nvSpPr>
          <p:cNvPr id="423" name="Google Shape;423;p43"/>
          <p:cNvSpPr txBox="1"/>
          <p:nvPr/>
        </p:nvSpPr>
        <p:spPr>
          <a:xfrm>
            <a:off x="444625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b="1" dirty="0">
                <a:solidFill>
                  <a:schemeClr val="bg1"/>
                </a:solidFill>
                <a:latin typeface="Montserrat"/>
                <a:ea typeface="Montserrat"/>
                <a:cs typeface="Montserrat"/>
                <a:sym typeface="Montserrat"/>
              </a:rPr>
              <a:t>Osorio</a:t>
            </a:r>
          </a:p>
          <a:p>
            <a:pPr marL="0" marR="0" lvl="0" indent="0" algn="ctr" rtl="0">
              <a:lnSpc>
                <a:spcPct val="100000"/>
              </a:lnSpc>
              <a:spcBef>
                <a:spcPts val="0"/>
              </a:spcBef>
              <a:spcAft>
                <a:spcPts val="0"/>
              </a:spcAft>
              <a:buNone/>
            </a:pPr>
            <a:r>
              <a:rPr lang="en-US" b="1" dirty="0">
                <a:solidFill>
                  <a:schemeClr val="bg1"/>
                </a:solidFill>
                <a:latin typeface="Montserrat"/>
                <a:ea typeface="Montserrat"/>
                <a:cs typeface="Montserrat"/>
                <a:sym typeface="Montserrat"/>
              </a:rPr>
              <a:t>(2014) </a:t>
            </a:r>
          </a:p>
        </p:txBody>
      </p:sp>
      <p:sp>
        <p:nvSpPr>
          <p:cNvPr id="424" name="Google Shape;424;p43"/>
          <p:cNvSpPr txBox="1"/>
          <p:nvPr/>
        </p:nvSpPr>
        <p:spPr>
          <a:xfrm>
            <a:off x="647433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b="1" dirty="0" err="1">
                <a:solidFill>
                  <a:schemeClr val="bg1"/>
                </a:solidFill>
                <a:latin typeface="Montserrat"/>
                <a:ea typeface="Montserrat"/>
                <a:cs typeface="Montserrat"/>
                <a:sym typeface="Montserrat"/>
              </a:rPr>
              <a:t>Bedeker</a:t>
            </a:r>
            <a:r>
              <a:rPr lang="en-US" b="1" dirty="0">
                <a:solidFill>
                  <a:schemeClr val="bg1"/>
                </a:solidFill>
                <a:latin typeface="Montserrat"/>
                <a:ea typeface="Montserrat"/>
                <a:cs typeface="Montserrat"/>
                <a:sym typeface="Montserrat"/>
              </a:rPr>
              <a:t> (2015)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3"/>
          <p:cNvSpPr txBox="1">
            <a:spLocks noGrp="1"/>
          </p:cNvSpPr>
          <p:nvPr>
            <p:ph type="title"/>
          </p:nvPr>
        </p:nvSpPr>
        <p:spPr>
          <a:xfrm>
            <a:off x="667864" y="560486"/>
            <a:ext cx="6766500" cy="47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accent6"/>
                </a:solidFill>
              </a:rPr>
              <a:t>DISCUSION</a:t>
            </a:r>
            <a:endParaRPr dirty="0">
              <a:solidFill>
                <a:schemeClr val="accent6"/>
              </a:solidFill>
            </a:endParaRPr>
          </a:p>
        </p:txBody>
      </p:sp>
      <p:sp>
        <p:nvSpPr>
          <p:cNvPr id="398" name="Google Shape;398;p4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dirty="0"/>
          </a:p>
        </p:txBody>
      </p:sp>
      <p:sp>
        <p:nvSpPr>
          <p:cNvPr id="399" name="Google Shape;399;p43"/>
          <p:cNvSpPr/>
          <p:nvPr/>
        </p:nvSpPr>
        <p:spPr>
          <a:xfrm>
            <a:off x="0" y="26758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Montserrat"/>
              <a:ea typeface="Montserrat"/>
              <a:cs typeface="Montserrat"/>
              <a:sym typeface="Montserrat"/>
            </a:endParaRPr>
          </a:p>
        </p:txBody>
      </p:sp>
      <p:sp>
        <p:nvSpPr>
          <p:cNvPr id="400" name="Google Shape;400;p43"/>
          <p:cNvSpPr/>
          <p:nvPr/>
        </p:nvSpPr>
        <p:spPr>
          <a:xfrm>
            <a:off x="0" y="26758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Montserrat"/>
              <a:ea typeface="Montserrat"/>
              <a:cs typeface="Montserrat"/>
              <a:sym typeface="Montserrat"/>
            </a:endParaRPr>
          </a:p>
        </p:txBody>
      </p:sp>
      <p:grpSp>
        <p:nvGrpSpPr>
          <p:cNvPr id="401" name="Google Shape;401;p43"/>
          <p:cNvGrpSpPr/>
          <p:nvPr/>
        </p:nvGrpSpPr>
        <p:grpSpPr>
          <a:xfrm>
            <a:off x="1786339" y="2008201"/>
            <a:ext cx="473400" cy="473400"/>
            <a:chOff x="1786339" y="1703401"/>
            <a:chExt cx="473400" cy="473400"/>
          </a:xfrm>
        </p:grpSpPr>
        <p:sp>
          <p:nvSpPr>
            <p:cNvPr id="402" name="Google Shape;402;p43"/>
            <p:cNvSpPr/>
            <p:nvPr/>
          </p:nvSpPr>
          <p:spPr>
            <a:xfrm rot="8100000">
              <a:off x="1855667" y="1772729"/>
              <a:ext cx="334744" cy="334744"/>
            </a:xfrm>
            <a:prstGeom prst="teardrop">
              <a:avLst>
                <a:gd name="adj" fmla="val 1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a:ea typeface="Montserrat"/>
                <a:cs typeface="Montserrat"/>
                <a:sym typeface="Montserrat"/>
              </a:endParaRPr>
            </a:p>
          </p:txBody>
        </p:sp>
        <p:sp>
          <p:nvSpPr>
            <p:cNvPr id="403" name="Google Shape;403;p43"/>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ontserrat"/>
                  <a:ea typeface="Montserrat"/>
                  <a:cs typeface="Montserrat"/>
                  <a:sym typeface="Montserrat"/>
                </a:rPr>
                <a:t>1</a:t>
              </a:r>
              <a:endParaRPr sz="600" dirty="0">
                <a:solidFill>
                  <a:schemeClr val="dk2"/>
                </a:solidFill>
                <a:latin typeface="Montserrat"/>
                <a:ea typeface="Montserrat"/>
                <a:cs typeface="Montserrat"/>
                <a:sym typeface="Montserrat"/>
              </a:endParaRPr>
            </a:p>
          </p:txBody>
        </p:sp>
      </p:grpSp>
      <p:grpSp>
        <p:nvGrpSpPr>
          <p:cNvPr id="404" name="Google Shape;404;p43"/>
          <p:cNvGrpSpPr/>
          <p:nvPr/>
        </p:nvGrpSpPr>
        <p:grpSpPr>
          <a:xfrm>
            <a:off x="3814414" y="2008201"/>
            <a:ext cx="473400" cy="473400"/>
            <a:chOff x="3814414" y="1703401"/>
            <a:chExt cx="473400" cy="473400"/>
          </a:xfrm>
        </p:grpSpPr>
        <p:sp>
          <p:nvSpPr>
            <p:cNvPr id="405" name="Google Shape;405;p43"/>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a:ea typeface="Montserrat"/>
                <a:cs typeface="Montserrat"/>
                <a:sym typeface="Montserrat"/>
              </a:endParaRPr>
            </a:p>
          </p:txBody>
        </p:sp>
        <p:sp>
          <p:nvSpPr>
            <p:cNvPr id="406" name="Google Shape;406;p43"/>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ontserrat"/>
                  <a:ea typeface="Montserrat"/>
                  <a:cs typeface="Montserrat"/>
                  <a:sym typeface="Montserrat"/>
                </a:rPr>
                <a:t>3</a:t>
              </a:r>
              <a:endParaRPr sz="600" dirty="0">
                <a:solidFill>
                  <a:schemeClr val="dk2"/>
                </a:solidFill>
                <a:latin typeface="Montserrat"/>
                <a:ea typeface="Montserrat"/>
                <a:cs typeface="Montserrat"/>
                <a:sym typeface="Montserrat"/>
              </a:endParaRPr>
            </a:p>
          </p:txBody>
        </p:sp>
      </p:grpSp>
      <p:grpSp>
        <p:nvGrpSpPr>
          <p:cNvPr id="407" name="Google Shape;407;p43"/>
          <p:cNvGrpSpPr/>
          <p:nvPr/>
        </p:nvGrpSpPr>
        <p:grpSpPr>
          <a:xfrm>
            <a:off x="5842489" y="2008201"/>
            <a:ext cx="473400" cy="473400"/>
            <a:chOff x="5842489" y="1703401"/>
            <a:chExt cx="473400" cy="473400"/>
          </a:xfrm>
        </p:grpSpPr>
        <p:sp>
          <p:nvSpPr>
            <p:cNvPr id="408" name="Google Shape;408;p43"/>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a:ea typeface="Montserrat"/>
                <a:cs typeface="Montserrat"/>
                <a:sym typeface="Montserrat"/>
              </a:endParaRPr>
            </a:p>
          </p:txBody>
        </p:sp>
        <p:sp>
          <p:nvSpPr>
            <p:cNvPr id="409" name="Google Shape;409;p43"/>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ontserrat"/>
                  <a:ea typeface="Montserrat"/>
                  <a:cs typeface="Montserrat"/>
                  <a:sym typeface="Montserrat"/>
                </a:rPr>
                <a:t>5</a:t>
              </a:r>
              <a:endParaRPr sz="600" dirty="0">
                <a:solidFill>
                  <a:schemeClr val="dk2"/>
                </a:solidFill>
                <a:latin typeface="Montserrat"/>
                <a:ea typeface="Montserrat"/>
                <a:cs typeface="Montserrat"/>
                <a:sym typeface="Montserrat"/>
              </a:endParaRPr>
            </a:p>
          </p:txBody>
        </p:sp>
      </p:grpSp>
      <p:grpSp>
        <p:nvGrpSpPr>
          <p:cNvPr id="410" name="Google Shape;410;p43"/>
          <p:cNvGrpSpPr/>
          <p:nvPr/>
        </p:nvGrpSpPr>
        <p:grpSpPr>
          <a:xfrm>
            <a:off x="6880814" y="3881100"/>
            <a:ext cx="473400" cy="473400"/>
            <a:chOff x="6880814" y="3576300"/>
            <a:chExt cx="473400" cy="473400"/>
          </a:xfrm>
        </p:grpSpPr>
        <p:sp>
          <p:nvSpPr>
            <p:cNvPr id="411" name="Google Shape;411;p43"/>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a:ea typeface="Montserrat"/>
                <a:cs typeface="Montserrat"/>
                <a:sym typeface="Montserrat"/>
              </a:endParaRPr>
            </a:p>
          </p:txBody>
        </p:sp>
        <p:sp>
          <p:nvSpPr>
            <p:cNvPr id="412" name="Google Shape;412;p43"/>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ontserrat"/>
                  <a:ea typeface="Montserrat"/>
                  <a:cs typeface="Montserrat"/>
                  <a:sym typeface="Montserrat"/>
                </a:rPr>
                <a:t>6</a:t>
              </a:r>
              <a:endParaRPr sz="600" dirty="0">
                <a:solidFill>
                  <a:schemeClr val="dk2"/>
                </a:solidFill>
                <a:latin typeface="Montserrat"/>
                <a:ea typeface="Montserrat"/>
                <a:cs typeface="Montserrat"/>
                <a:sym typeface="Montserrat"/>
              </a:endParaRPr>
            </a:p>
          </p:txBody>
        </p:sp>
      </p:grpSp>
      <p:grpSp>
        <p:nvGrpSpPr>
          <p:cNvPr id="413" name="Google Shape;413;p43"/>
          <p:cNvGrpSpPr/>
          <p:nvPr/>
        </p:nvGrpSpPr>
        <p:grpSpPr>
          <a:xfrm>
            <a:off x="4852739" y="3881100"/>
            <a:ext cx="473400" cy="473400"/>
            <a:chOff x="4852739" y="3576300"/>
            <a:chExt cx="473400" cy="473400"/>
          </a:xfrm>
        </p:grpSpPr>
        <p:sp>
          <p:nvSpPr>
            <p:cNvPr id="414" name="Google Shape;414;p43"/>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a:ea typeface="Montserrat"/>
                <a:cs typeface="Montserrat"/>
                <a:sym typeface="Montserrat"/>
              </a:endParaRPr>
            </a:p>
          </p:txBody>
        </p:sp>
        <p:sp>
          <p:nvSpPr>
            <p:cNvPr id="415" name="Google Shape;415;p43"/>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ontserrat"/>
                  <a:ea typeface="Montserrat"/>
                  <a:cs typeface="Montserrat"/>
                  <a:sym typeface="Montserrat"/>
                </a:rPr>
                <a:t>4</a:t>
              </a:r>
              <a:endParaRPr sz="600" dirty="0">
                <a:solidFill>
                  <a:schemeClr val="dk2"/>
                </a:solidFill>
                <a:latin typeface="Montserrat"/>
                <a:ea typeface="Montserrat"/>
                <a:cs typeface="Montserrat"/>
                <a:sym typeface="Montserrat"/>
              </a:endParaRPr>
            </a:p>
          </p:txBody>
        </p:sp>
      </p:grpSp>
      <p:grpSp>
        <p:nvGrpSpPr>
          <p:cNvPr id="416" name="Google Shape;416;p43"/>
          <p:cNvGrpSpPr/>
          <p:nvPr/>
        </p:nvGrpSpPr>
        <p:grpSpPr>
          <a:xfrm>
            <a:off x="2824664" y="3881100"/>
            <a:ext cx="473400" cy="473400"/>
            <a:chOff x="2824664" y="3576300"/>
            <a:chExt cx="473400" cy="473400"/>
          </a:xfrm>
        </p:grpSpPr>
        <p:sp>
          <p:nvSpPr>
            <p:cNvPr id="417" name="Google Shape;417;p43"/>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a:ea typeface="Montserrat"/>
                <a:cs typeface="Montserrat"/>
                <a:sym typeface="Montserrat"/>
              </a:endParaRPr>
            </a:p>
          </p:txBody>
        </p:sp>
        <p:sp>
          <p:nvSpPr>
            <p:cNvPr id="418" name="Google Shape;418;p43"/>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ontserrat"/>
                  <a:ea typeface="Montserrat"/>
                  <a:cs typeface="Montserrat"/>
                  <a:sym typeface="Montserrat"/>
                </a:rPr>
                <a:t>2</a:t>
              </a:r>
              <a:endParaRPr sz="600" dirty="0">
                <a:solidFill>
                  <a:schemeClr val="dk2"/>
                </a:solidFill>
                <a:latin typeface="Montserrat"/>
                <a:ea typeface="Montserrat"/>
                <a:cs typeface="Montserrat"/>
                <a:sym typeface="Montserrat"/>
              </a:endParaRPr>
            </a:p>
          </p:txBody>
        </p:sp>
      </p:grpSp>
      <p:sp>
        <p:nvSpPr>
          <p:cNvPr id="419" name="Google Shape;419;p43"/>
          <p:cNvSpPr txBox="1"/>
          <p:nvPr/>
        </p:nvSpPr>
        <p:spPr>
          <a:xfrm>
            <a:off x="1379850" y="14609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b="1" dirty="0" err="1">
                <a:solidFill>
                  <a:schemeClr val="bg1"/>
                </a:solidFill>
                <a:latin typeface="Montserrat"/>
                <a:ea typeface="Montserrat"/>
                <a:cs typeface="Montserrat"/>
                <a:sym typeface="Montserrat"/>
              </a:rPr>
              <a:t>Ghane</a:t>
            </a:r>
            <a:endParaRPr lang="en-US" b="1" dirty="0">
              <a:solidFill>
                <a:schemeClr val="bg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n-US" b="1" dirty="0">
                <a:solidFill>
                  <a:schemeClr val="bg1"/>
                </a:solidFill>
                <a:latin typeface="Montserrat"/>
                <a:ea typeface="Montserrat"/>
                <a:cs typeface="Montserrat"/>
                <a:sym typeface="Montserrat"/>
              </a:rPr>
              <a:t>(2015)</a:t>
            </a:r>
          </a:p>
        </p:txBody>
      </p:sp>
      <p:sp>
        <p:nvSpPr>
          <p:cNvPr id="420" name="Google Shape;420;p43"/>
          <p:cNvSpPr txBox="1"/>
          <p:nvPr/>
        </p:nvSpPr>
        <p:spPr>
          <a:xfrm>
            <a:off x="3453353" y="1498569"/>
            <a:ext cx="1286400" cy="478501"/>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b="1" dirty="0">
                <a:solidFill>
                  <a:schemeClr val="bg1"/>
                </a:solidFill>
                <a:latin typeface="Montserrat"/>
                <a:ea typeface="Montserrat"/>
                <a:cs typeface="Montserrat"/>
                <a:sym typeface="Montserrat"/>
              </a:rPr>
              <a:t>Goldberg (2015) </a:t>
            </a:r>
          </a:p>
        </p:txBody>
      </p:sp>
      <p:sp>
        <p:nvSpPr>
          <p:cNvPr id="421" name="Google Shape;421;p43"/>
          <p:cNvSpPr txBox="1"/>
          <p:nvPr/>
        </p:nvSpPr>
        <p:spPr>
          <a:xfrm>
            <a:off x="5436010" y="14609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s-ES" b="1" dirty="0">
                <a:solidFill>
                  <a:schemeClr val="bg1"/>
                </a:solidFill>
                <a:latin typeface="Montserrat"/>
                <a:ea typeface="Montserrat"/>
                <a:cs typeface="Montserrat"/>
                <a:sym typeface="Montserrat"/>
              </a:rPr>
              <a:t>Sánchez</a:t>
            </a:r>
          </a:p>
          <a:p>
            <a:pPr marL="0" marR="0" lvl="0" indent="0" algn="ctr" rtl="0">
              <a:lnSpc>
                <a:spcPct val="100000"/>
              </a:lnSpc>
              <a:spcBef>
                <a:spcPts val="0"/>
              </a:spcBef>
              <a:spcAft>
                <a:spcPts val="0"/>
              </a:spcAft>
              <a:buNone/>
            </a:pPr>
            <a:r>
              <a:rPr lang="es-ES" b="1" dirty="0">
                <a:solidFill>
                  <a:schemeClr val="bg1"/>
                </a:solidFill>
                <a:latin typeface="Montserrat"/>
                <a:ea typeface="Montserrat"/>
                <a:cs typeface="Montserrat"/>
                <a:sym typeface="Montserrat"/>
              </a:rPr>
              <a:t>(2018) </a:t>
            </a:r>
            <a:endParaRPr lang="en-US" b="1" dirty="0">
              <a:solidFill>
                <a:schemeClr val="bg1"/>
              </a:solidFill>
              <a:latin typeface="Montserrat"/>
              <a:ea typeface="Montserrat"/>
              <a:cs typeface="Montserrat"/>
              <a:sym typeface="Montserrat"/>
            </a:endParaRPr>
          </a:p>
        </p:txBody>
      </p:sp>
      <p:sp>
        <p:nvSpPr>
          <p:cNvPr id="422" name="Google Shape;422;p43"/>
          <p:cNvSpPr txBox="1"/>
          <p:nvPr/>
        </p:nvSpPr>
        <p:spPr>
          <a:xfrm>
            <a:off x="241817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b="1" dirty="0">
                <a:solidFill>
                  <a:schemeClr val="bg1"/>
                </a:solidFill>
                <a:latin typeface="Montserrat"/>
                <a:ea typeface="Montserrat"/>
                <a:cs typeface="Montserrat"/>
                <a:sym typeface="Montserrat"/>
              </a:rPr>
              <a:t>Pérez</a:t>
            </a:r>
          </a:p>
          <a:p>
            <a:pPr marL="0" marR="0" lvl="0" indent="0" algn="ctr" rtl="0">
              <a:lnSpc>
                <a:spcPct val="100000"/>
              </a:lnSpc>
              <a:spcBef>
                <a:spcPts val="0"/>
              </a:spcBef>
              <a:spcAft>
                <a:spcPts val="0"/>
              </a:spcAft>
              <a:buNone/>
            </a:pPr>
            <a:r>
              <a:rPr lang="en-US" b="1" dirty="0">
                <a:solidFill>
                  <a:schemeClr val="bg1"/>
                </a:solidFill>
                <a:latin typeface="Montserrat"/>
                <a:ea typeface="Montserrat"/>
                <a:cs typeface="Montserrat"/>
                <a:sym typeface="Montserrat"/>
              </a:rPr>
              <a:t>(2015) </a:t>
            </a:r>
          </a:p>
        </p:txBody>
      </p:sp>
      <p:sp>
        <p:nvSpPr>
          <p:cNvPr id="423" name="Google Shape;423;p43"/>
          <p:cNvSpPr txBox="1"/>
          <p:nvPr/>
        </p:nvSpPr>
        <p:spPr>
          <a:xfrm>
            <a:off x="444625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fr-FR" b="1" dirty="0">
                <a:solidFill>
                  <a:schemeClr val="bg1"/>
                </a:solidFill>
                <a:latin typeface="Montserrat"/>
                <a:ea typeface="Montserrat"/>
                <a:cs typeface="Montserrat"/>
                <a:sym typeface="Montserrat"/>
              </a:rPr>
              <a:t>Si</a:t>
            </a:r>
          </a:p>
          <a:p>
            <a:pPr marL="0" marR="0" lvl="0" indent="0" algn="ctr" rtl="0">
              <a:lnSpc>
                <a:spcPct val="100000"/>
              </a:lnSpc>
              <a:spcBef>
                <a:spcPts val="0"/>
              </a:spcBef>
              <a:spcAft>
                <a:spcPts val="0"/>
              </a:spcAft>
              <a:buNone/>
            </a:pPr>
            <a:r>
              <a:rPr lang="fr-FR" b="1" dirty="0">
                <a:solidFill>
                  <a:schemeClr val="bg1"/>
                </a:solidFill>
                <a:latin typeface="Montserrat"/>
                <a:ea typeface="Montserrat"/>
                <a:cs typeface="Montserrat"/>
                <a:sym typeface="Montserrat"/>
              </a:rPr>
              <a:t>(2016)</a:t>
            </a:r>
            <a:endParaRPr lang="en-US" b="1" dirty="0">
              <a:solidFill>
                <a:schemeClr val="bg1"/>
              </a:solidFill>
              <a:latin typeface="Montserrat"/>
              <a:ea typeface="Montserrat"/>
              <a:cs typeface="Montserrat"/>
              <a:sym typeface="Montserrat"/>
            </a:endParaRPr>
          </a:p>
        </p:txBody>
      </p:sp>
      <p:sp>
        <p:nvSpPr>
          <p:cNvPr id="424" name="Google Shape;424;p43"/>
          <p:cNvSpPr txBox="1"/>
          <p:nvPr/>
        </p:nvSpPr>
        <p:spPr>
          <a:xfrm>
            <a:off x="647433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b="1" dirty="0" err="1">
                <a:solidFill>
                  <a:schemeClr val="bg1"/>
                </a:solidFill>
                <a:latin typeface="Montserrat"/>
                <a:ea typeface="Montserrat"/>
                <a:cs typeface="Montserrat"/>
                <a:sym typeface="Montserrat"/>
              </a:rPr>
              <a:t>Nagre</a:t>
            </a:r>
            <a:r>
              <a:rPr lang="en-US" b="1" dirty="0">
                <a:solidFill>
                  <a:schemeClr val="bg1"/>
                </a:solidFill>
                <a:latin typeface="Montserrat"/>
                <a:ea typeface="Montserrat"/>
                <a:cs typeface="Montserrat"/>
                <a:sym typeface="Montserrat"/>
              </a:rPr>
              <a:t> </a:t>
            </a:r>
          </a:p>
          <a:p>
            <a:pPr marL="0" marR="0" lvl="0" indent="0" algn="ctr" rtl="0">
              <a:lnSpc>
                <a:spcPct val="100000"/>
              </a:lnSpc>
              <a:spcBef>
                <a:spcPts val="0"/>
              </a:spcBef>
              <a:spcAft>
                <a:spcPts val="0"/>
              </a:spcAft>
              <a:buNone/>
            </a:pPr>
            <a:r>
              <a:rPr lang="en-US" b="1" dirty="0">
                <a:solidFill>
                  <a:schemeClr val="bg1"/>
                </a:solidFill>
                <a:latin typeface="Montserrat"/>
                <a:ea typeface="Montserrat"/>
                <a:cs typeface="Montserrat"/>
                <a:sym typeface="Montserrat"/>
              </a:rPr>
              <a:t>(2019)</a:t>
            </a:r>
          </a:p>
        </p:txBody>
      </p:sp>
    </p:spTree>
    <p:extLst>
      <p:ext uri="{BB962C8B-B14F-4D97-AF65-F5344CB8AC3E}">
        <p14:creationId xmlns:p14="http://schemas.microsoft.com/office/powerpoint/2010/main" val="1449454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3"/>
          <p:cNvSpPr txBox="1">
            <a:spLocks noGrp="1"/>
          </p:cNvSpPr>
          <p:nvPr>
            <p:ph type="title" idx="4294967295"/>
          </p:nvPr>
        </p:nvSpPr>
        <p:spPr>
          <a:xfrm>
            <a:off x="1188725" y="1048275"/>
            <a:ext cx="6766500" cy="47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dirty="0">
                <a:solidFill>
                  <a:schemeClr val="accent6"/>
                </a:solidFill>
              </a:rPr>
              <a:t>Conclusiones</a:t>
            </a:r>
            <a:endParaRPr sz="3600" dirty="0"/>
          </a:p>
        </p:txBody>
      </p:sp>
      <p:sp>
        <p:nvSpPr>
          <p:cNvPr id="251" name="Google Shape;251;p33"/>
          <p:cNvSpPr txBox="1">
            <a:spLocks noGrp="1"/>
          </p:cNvSpPr>
          <p:nvPr>
            <p:ph type="body" idx="4294967295"/>
          </p:nvPr>
        </p:nvSpPr>
        <p:spPr>
          <a:xfrm>
            <a:off x="293914" y="1725375"/>
            <a:ext cx="8490857" cy="740239"/>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es-ES" sz="1400" b="1" dirty="0"/>
              <a:t>Durante el lapso agosto-octubre 2019, 30 pacientes con diagnóstico de shock ingresados a la Unidad de Cuidados Intermedios, se caracterizaron por un promedio de edad de 56,86±15,85 años, siendo los más afectos el grupo de 71-80 años y de 61-70 años, con predominio del sexo masculino</a:t>
            </a:r>
            <a:endParaRPr lang="en-US" sz="1400" dirty="0"/>
          </a:p>
        </p:txBody>
      </p:sp>
      <p:sp>
        <p:nvSpPr>
          <p:cNvPr id="252" name="Google Shape;252;p33"/>
          <p:cNvSpPr txBox="1">
            <a:spLocks noGrp="1"/>
          </p:cNvSpPr>
          <p:nvPr>
            <p:ph type="body" idx="4294967295"/>
          </p:nvPr>
        </p:nvSpPr>
        <p:spPr>
          <a:xfrm>
            <a:off x="293914" y="2677887"/>
            <a:ext cx="8603247" cy="740239"/>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es-ES" sz="1400" b="1" dirty="0"/>
              <a:t>Según la clasificación del shock por Weil y </a:t>
            </a:r>
            <a:r>
              <a:rPr lang="es-ES" sz="1400" b="1" dirty="0" err="1"/>
              <a:t>Shubin</a:t>
            </a:r>
            <a:r>
              <a:rPr lang="es-ES" sz="1400" b="1" dirty="0"/>
              <a:t> se encontró que la mitad de los pacientes presentó shock distributivo, todos en contexto de sepsis, seguido en orden de frecuencia por cardiogénico, hipovolémico y obstructivo. </a:t>
            </a:r>
            <a:endParaRPr sz="1400" b="1" dirty="0"/>
          </a:p>
        </p:txBody>
      </p:sp>
      <p:sp>
        <p:nvSpPr>
          <p:cNvPr id="254" name="Google Shape;254;p3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dirty="0"/>
          </a:p>
        </p:txBody>
      </p:sp>
      <p:sp>
        <p:nvSpPr>
          <p:cNvPr id="10" name="Google Shape;253;p33">
            <a:extLst>
              <a:ext uri="{FF2B5EF4-FFF2-40B4-BE49-F238E27FC236}">
                <a16:creationId xmlns:a16="http://schemas.microsoft.com/office/drawing/2014/main" xmlns="" id="{A3370BE8-F590-4D9D-AF2F-8D03B1AFB9AB}"/>
              </a:ext>
            </a:extLst>
          </p:cNvPr>
          <p:cNvSpPr txBox="1">
            <a:spLocks/>
          </p:cNvSpPr>
          <p:nvPr/>
        </p:nvSpPr>
        <p:spPr>
          <a:xfrm>
            <a:off x="345412" y="3619986"/>
            <a:ext cx="8500250" cy="1376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dk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1pPr>
            <a:lvl2pPr marL="914400" marR="0" lvl="1" indent="-330200" algn="l" rtl="0">
              <a:lnSpc>
                <a:spcPct val="115000"/>
              </a:lnSpc>
              <a:spcBef>
                <a:spcPts val="0"/>
              </a:spcBef>
              <a:spcAft>
                <a:spcPts val="0"/>
              </a:spcAft>
              <a:buClr>
                <a:schemeClr val="dk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2pPr>
            <a:lvl3pPr marL="1371600" marR="0" lvl="2"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3pPr>
            <a:lvl4pPr marL="1828800" marR="0" lvl="3"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4pPr>
            <a:lvl5pPr marL="2286000" marR="0" lvl="4"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5pPr>
            <a:lvl6pPr marL="2743200" marR="0" lvl="5"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6pPr>
            <a:lvl7pPr marL="3200400" marR="0" lvl="6"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7pPr>
            <a:lvl8pPr marL="3657600" marR="0" lvl="7"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8pPr>
            <a:lvl9pPr marL="4114800" marR="0" lvl="8"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9pPr>
          </a:lstStyle>
          <a:p>
            <a:pPr marL="0" indent="0" algn="just">
              <a:buFont typeface="Montserrat Light"/>
              <a:buNone/>
            </a:pPr>
            <a:r>
              <a:rPr lang="es-ES" sz="1400" b="1" dirty="0"/>
              <a:t>Los principales hallazgos ecocardiográficos fueron presencia de </a:t>
            </a:r>
            <a:r>
              <a:rPr lang="es-ES" sz="1400" b="1" u="sng" dirty="0">
                <a:solidFill>
                  <a:schemeClr val="accent6"/>
                </a:solidFill>
              </a:rPr>
              <a:t>derrame pleural bilateral</a:t>
            </a:r>
            <a:r>
              <a:rPr lang="es-ES" sz="1400" b="1" dirty="0">
                <a:solidFill>
                  <a:schemeClr val="accent6"/>
                </a:solidFill>
              </a:rPr>
              <a:t>, </a:t>
            </a:r>
            <a:r>
              <a:rPr lang="es-ES" sz="1400" b="1" dirty="0"/>
              <a:t>seguido de </a:t>
            </a:r>
            <a:r>
              <a:rPr lang="es-ES" sz="1400" b="1" u="sng" dirty="0">
                <a:solidFill>
                  <a:schemeClr val="accent6"/>
                </a:solidFill>
              </a:rPr>
              <a:t>derrame pleural unilateral </a:t>
            </a:r>
            <a:r>
              <a:rPr lang="es-ES" sz="1400" b="1" dirty="0"/>
              <a:t>y </a:t>
            </a:r>
            <a:r>
              <a:rPr lang="es-ES" sz="1400" b="1" u="sng" dirty="0">
                <a:solidFill>
                  <a:schemeClr val="accent6"/>
                </a:solidFill>
              </a:rPr>
              <a:t>derrame pericárdico</a:t>
            </a:r>
            <a:r>
              <a:rPr lang="es-ES" sz="1400" b="1" dirty="0"/>
              <a:t>. Además, </a:t>
            </a:r>
            <a:r>
              <a:rPr lang="es-ES" sz="1400" b="1" u="sng" dirty="0">
                <a:solidFill>
                  <a:schemeClr val="accent6"/>
                </a:solidFill>
              </a:rPr>
              <a:t>en menos de la mitad </a:t>
            </a:r>
            <a:r>
              <a:rPr lang="es-ES" sz="1400" b="1" dirty="0"/>
              <a:t>de los pacientes se pudo constatar </a:t>
            </a:r>
            <a:r>
              <a:rPr lang="es-ES" sz="1400" b="1" u="sng" dirty="0">
                <a:solidFill>
                  <a:schemeClr val="accent6"/>
                </a:solidFill>
              </a:rPr>
              <a:t>espesor miocárdico patológico</a:t>
            </a:r>
            <a:r>
              <a:rPr lang="es-ES" sz="1400" b="1" dirty="0"/>
              <a:t>, </a:t>
            </a:r>
            <a:r>
              <a:rPr lang="es-ES" sz="1400" b="1" u="sng" dirty="0">
                <a:solidFill>
                  <a:schemeClr val="accent6"/>
                </a:solidFill>
              </a:rPr>
              <a:t>dimensiones VD-VI aumentados, función sistólica ventricular levemente deprimida;</a:t>
            </a:r>
            <a:r>
              <a:rPr lang="es-ES" sz="1400" b="1" dirty="0"/>
              <a:t> aunque en </a:t>
            </a:r>
            <a:r>
              <a:rPr lang="es-ES" sz="1400" b="1" u="sng" dirty="0">
                <a:solidFill>
                  <a:schemeClr val="accent6"/>
                </a:solidFill>
              </a:rPr>
              <a:t>tres cuartos </a:t>
            </a:r>
            <a:r>
              <a:rPr lang="es-ES" sz="1400" b="1" dirty="0"/>
              <a:t>de los pacientes la </a:t>
            </a:r>
            <a:r>
              <a:rPr lang="es-ES" sz="1400" b="1" u="sng" dirty="0">
                <a:solidFill>
                  <a:schemeClr val="accent6"/>
                </a:solidFill>
              </a:rPr>
              <a:t>contractibilidad era patológica </a:t>
            </a:r>
            <a:r>
              <a:rPr lang="es-ES" sz="1400" b="1" dirty="0"/>
              <a:t>al igual que la visualización pulmonar</a:t>
            </a:r>
            <a:endParaRPr lang="es-ES" sz="1200" b="1" dirty="0"/>
          </a:p>
        </p:txBody>
      </p:sp>
    </p:spTree>
    <p:extLst>
      <p:ext uri="{BB962C8B-B14F-4D97-AF65-F5344CB8AC3E}">
        <p14:creationId xmlns:p14="http://schemas.microsoft.com/office/powerpoint/2010/main" val="221686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anim calcmode="lin" valueType="num">
                                      <p:cBhvr additive="base">
                                        <p:cTn id="7" dur="500" fill="hold"/>
                                        <p:tgtEl>
                                          <p:spTgt spid="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2">
                                            <p:txEl>
                                              <p:pRg st="0" end="0"/>
                                            </p:txEl>
                                          </p:spTgt>
                                        </p:tgtEl>
                                        <p:attrNameLst>
                                          <p:attrName>style.visibility</p:attrName>
                                        </p:attrNameLst>
                                      </p:cBhvr>
                                      <p:to>
                                        <p:strVal val="visible"/>
                                      </p:to>
                                    </p:set>
                                    <p:anim calcmode="lin" valueType="num">
                                      <p:cBhvr additive="base">
                                        <p:cTn id="13" dur="500" fill="hold"/>
                                        <p:tgtEl>
                                          <p:spTgt spid="25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build="p"/>
      <p:bldP spid="252" grpId="0" build="p"/>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3"/>
          <p:cNvSpPr txBox="1">
            <a:spLocks noGrp="1"/>
          </p:cNvSpPr>
          <p:nvPr>
            <p:ph type="title" idx="4294967295"/>
          </p:nvPr>
        </p:nvSpPr>
        <p:spPr>
          <a:xfrm>
            <a:off x="1188725" y="1048275"/>
            <a:ext cx="6766500" cy="47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dirty="0">
                <a:solidFill>
                  <a:schemeClr val="accent6"/>
                </a:solidFill>
              </a:rPr>
              <a:t>Conclusiones</a:t>
            </a:r>
            <a:endParaRPr sz="3600" dirty="0"/>
          </a:p>
        </p:txBody>
      </p:sp>
      <p:sp>
        <p:nvSpPr>
          <p:cNvPr id="251" name="Google Shape;251;p33"/>
          <p:cNvSpPr txBox="1">
            <a:spLocks noGrp="1"/>
          </p:cNvSpPr>
          <p:nvPr>
            <p:ph type="body" idx="4294967295"/>
          </p:nvPr>
        </p:nvSpPr>
        <p:spPr>
          <a:xfrm>
            <a:off x="293914" y="1725375"/>
            <a:ext cx="8490857" cy="740239"/>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es-ES" sz="1400" b="1" dirty="0"/>
              <a:t>El valor cualitativo del monitoreo a través de protocolo FATE resultó en orden de frecuencia: soporta la información disponible, añadió información decisiva a la terapéutica, seguido de agregar nueva información y solo un bajo porcentaje la información fue pobre/mala ventana.</a:t>
            </a:r>
            <a:endParaRPr lang="en-US" sz="1400" dirty="0"/>
          </a:p>
        </p:txBody>
      </p:sp>
      <p:sp>
        <p:nvSpPr>
          <p:cNvPr id="252" name="Google Shape;252;p33"/>
          <p:cNvSpPr txBox="1">
            <a:spLocks noGrp="1"/>
          </p:cNvSpPr>
          <p:nvPr>
            <p:ph type="body" idx="4294967295"/>
          </p:nvPr>
        </p:nvSpPr>
        <p:spPr>
          <a:xfrm>
            <a:off x="293914" y="2677887"/>
            <a:ext cx="8603247" cy="740239"/>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es-ES" sz="1400" b="1" dirty="0"/>
              <a:t>La mortalidad a los 7 días fue cercana a la mitad de los pacientes, siendo más frecuente en aquellos que fueron diagnosticados con shock distributivo y en menor frecuencia cardiogénico y obstructivo, no se reportaron defunciones por shock hipovolémico.</a:t>
            </a:r>
            <a:endParaRPr sz="1400" b="1" dirty="0"/>
          </a:p>
        </p:txBody>
      </p:sp>
      <p:sp>
        <p:nvSpPr>
          <p:cNvPr id="254" name="Google Shape;254;p3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dirty="0"/>
          </a:p>
        </p:txBody>
      </p:sp>
      <p:sp>
        <p:nvSpPr>
          <p:cNvPr id="10" name="Google Shape;253;p33">
            <a:extLst>
              <a:ext uri="{FF2B5EF4-FFF2-40B4-BE49-F238E27FC236}">
                <a16:creationId xmlns:a16="http://schemas.microsoft.com/office/drawing/2014/main" xmlns="" id="{A3370BE8-F590-4D9D-AF2F-8D03B1AFB9AB}"/>
              </a:ext>
            </a:extLst>
          </p:cNvPr>
          <p:cNvSpPr txBox="1">
            <a:spLocks/>
          </p:cNvSpPr>
          <p:nvPr/>
        </p:nvSpPr>
        <p:spPr>
          <a:xfrm>
            <a:off x="293914" y="3630399"/>
            <a:ext cx="8500250" cy="1376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dk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1pPr>
            <a:lvl2pPr marL="914400" marR="0" lvl="1" indent="-330200" algn="l" rtl="0">
              <a:lnSpc>
                <a:spcPct val="115000"/>
              </a:lnSpc>
              <a:spcBef>
                <a:spcPts val="0"/>
              </a:spcBef>
              <a:spcAft>
                <a:spcPts val="0"/>
              </a:spcAft>
              <a:buClr>
                <a:schemeClr val="dk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2pPr>
            <a:lvl3pPr marL="1371600" marR="0" lvl="2"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3pPr>
            <a:lvl4pPr marL="1828800" marR="0" lvl="3"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4pPr>
            <a:lvl5pPr marL="2286000" marR="0" lvl="4"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5pPr>
            <a:lvl6pPr marL="2743200" marR="0" lvl="5"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6pPr>
            <a:lvl7pPr marL="3200400" marR="0" lvl="6"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7pPr>
            <a:lvl8pPr marL="3657600" marR="0" lvl="7"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8pPr>
            <a:lvl9pPr marL="4114800" marR="0" lvl="8" indent="-330200" algn="l" rtl="0">
              <a:lnSpc>
                <a:spcPct val="115000"/>
              </a:lnSpc>
              <a:spcBef>
                <a:spcPts val="0"/>
              </a:spcBef>
              <a:spcAft>
                <a:spcPts val="0"/>
              </a:spcAft>
              <a:buClr>
                <a:schemeClr val="accent2"/>
              </a:buClr>
              <a:buSzPts val="1600"/>
              <a:buFont typeface="Montserrat Light"/>
              <a:buChar char="■"/>
              <a:defRPr sz="1600" b="0" i="0" u="none" strike="noStrike" cap="none">
                <a:solidFill>
                  <a:schemeClr val="lt1"/>
                </a:solidFill>
                <a:latin typeface="Montserrat Light"/>
                <a:ea typeface="Montserrat Light"/>
                <a:cs typeface="Montserrat Light"/>
                <a:sym typeface="Montserrat Light"/>
              </a:defRPr>
            </a:lvl9pPr>
          </a:lstStyle>
          <a:p>
            <a:pPr marL="0" indent="0" algn="just">
              <a:buFont typeface="Montserrat Light"/>
              <a:buNone/>
            </a:pPr>
            <a:r>
              <a:rPr lang="es-ES" sz="1400" b="1" dirty="0"/>
              <a:t>Entre los valores cualitativos del protocolo FATE en pacientes fallecidos según causa de shock, se encontró que aquellos con shock distributivo se soportó la información disponible y agregó nueva información. En cambio, todos los pacientes fallecidos por shock cardiogénico y obstructivo el protocolo FATE añadió información decisiva a la terapéutica.</a:t>
            </a:r>
            <a:endParaRPr lang="es-ES" sz="1100" b="1" dirty="0"/>
          </a:p>
        </p:txBody>
      </p:sp>
    </p:spTree>
    <p:extLst>
      <p:ext uri="{BB962C8B-B14F-4D97-AF65-F5344CB8AC3E}">
        <p14:creationId xmlns:p14="http://schemas.microsoft.com/office/powerpoint/2010/main" val="21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anim calcmode="lin" valueType="num">
                                      <p:cBhvr additive="base">
                                        <p:cTn id="7" dur="500" fill="hold"/>
                                        <p:tgtEl>
                                          <p:spTgt spid="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2">
                                            <p:txEl>
                                              <p:pRg st="0" end="0"/>
                                            </p:txEl>
                                          </p:spTgt>
                                        </p:tgtEl>
                                        <p:attrNameLst>
                                          <p:attrName>style.visibility</p:attrName>
                                        </p:attrNameLst>
                                      </p:cBhvr>
                                      <p:to>
                                        <p:strVal val="visible"/>
                                      </p:to>
                                    </p:set>
                                    <p:anim calcmode="lin" valueType="num">
                                      <p:cBhvr additive="base">
                                        <p:cTn id="13" dur="500" fill="hold"/>
                                        <p:tgtEl>
                                          <p:spTgt spid="25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build="p"/>
      <p:bldP spid="252" grpId="0" build="p"/>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body" idx="1"/>
          </p:nvPr>
        </p:nvSpPr>
        <p:spPr>
          <a:xfrm>
            <a:off x="1188724" y="1231800"/>
            <a:ext cx="7564751" cy="2679900"/>
          </a:xfrm>
          <a:prstGeom prst="rect">
            <a:avLst/>
          </a:prstGeom>
        </p:spPr>
        <p:txBody>
          <a:bodyPr spcFirstLastPara="1" wrap="square" lIns="0" tIns="0" rIns="0" bIns="0" anchor="t" anchorCtr="0">
            <a:noAutofit/>
          </a:bodyPr>
          <a:lstStyle/>
          <a:p>
            <a:pPr marL="0" lvl="0" indent="0" algn="just">
              <a:buNone/>
            </a:pPr>
            <a:r>
              <a:rPr lang="es-VE" sz="2400" dirty="0"/>
              <a:t>En pacientes con shock cardiogénico de origen isquémico, en instituciones que cuentan con laboratorio de hemodinámia y cirugía cardiovascular, el soporte hemodinámico guiado por  monitoreo invasivo  versus no invasivo con ecocardiografía </a:t>
            </a:r>
            <a:r>
              <a:rPr lang="es-VE" sz="2400" dirty="0" err="1"/>
              <a:t>trastorácica</a:t>
            </a:r>
            <a:r>
              <a:rPr lang="es-VE" sz="2400" dirty="0"/>
              <a:t> </a:t>
            </a:r>
            <a:r>
              <a:rPr lang="es-VE" sz="2400" dirty="0">
                <a:solidFill>
                  <a:schemeClr val="accent6">
                    <a:lumMod val="60000"/>
                    <a:lumOff val="40000"/>
                  </a:schemeClr>
                </a:solidFill>
              </a:rPr>
              <a:t>¿reduce la mortalidad?”</a:t>
            </a:r>
            <a:r>
              <a:rPr lang="es-VE" sz="2400" dirty="0"/>
              <a:t>.</a:t>
            </a:r>
          </a:p>
          <a:p>
            <a:pPr marL="0" lvl="0" indent="0" algn="just" rtl="0">
              <a:spcBef>
                <a:spcPts val="600"/>
              </a:spcBef>
              <a:spcAft>
                <a:spcPts val="0"/>
              </a:spcAft>
              <a:buNone/>
            </a:pPr>
            <a:r>
              <a:rPr lang="en" sz="2400" dirty="0"/>
              <a:t>.</a:t>
            </a:r>
            <a:endParaRPr sz="2400" dirty="0"/>
          </a:p>
        </p:txBody>
      </p:sp>
      <p:sp>
        <p:nvSpPr>
          <p:cNvPr id="98" name="Google Shape;98;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2776519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0A3B4918-6F5F-4062-831B-AD8AFC29A3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35</a:t>
            </a:fld>
            <a:endParaRPr lang="es-VE" dirty="0"/>
          </a:p>
        </p:txBody>
      </p:sp>
      <p:pic>
        <p:nvPicPr>
          <p:cNvPr id="3" name="Imagen 2">
            <a:extLst>
              <a:ext uri="{FF2B5EF4-FFF2-40B4-BE49-F238E27FC236}">
                <a16:creationId xmlns:a16="http://schemas.microsoft.com/office/drawing/2014/main" xmlns="" id="{CF0639EC-9BAD-4EF8-81FE-8788585C259F}"/>
              </a:ext>
            </a:extLst>
          </p:cNvPr>
          <p:cNvPicPr>
            <a:picLocks noChangeAspect="1"/>
          </p:cNvPicPr>
          <p:nvPr/>
        </p:nvPicPr>
        <p:blipFill rotWithShape="1">
          <a:blip r:embed="rId2"/>
          <a:srcRect b="-52"/>
          <a:stretch/>
        </p:blipFill>
        <p:spPr>
          <a:xfrm>
            <a:off x="765544" y="58729"/>
            <a:ext cx="7830842" cy="5169917"/>
          </a:xfrm>
          <a:prstGeom prst="rect">
            <a:avLst/>
          </a:prstGeom>
        </p:spPr>
      </p:pic>
      <p:pic>
        <p:nvPicPr>
          <p:cNvPr id="4" name="Picture 2">
            <a:extLst>
              <a:ext uri="{FF2B5EF4-FFF2-40B4-BE49-F238E27FC236}">
                <a16:creationId xmlns:a16="http://schemas.microsoft.com/office/drawing/2014/main" xmlns="" id="{A06B5232-4B69-4204-9929-9FE3E71139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9397" y="1284482"/>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ruz cristiana, símbolo, computadora, iconos, norteamericano, cruz roja,  cristiano, cruz, ángulo, cristianismo png | PNGEgg">
            <a:extLst>
              <a:ext uri="{FF2B5EF4-FFF2-40B4-BE49-F238E27FC236}">
                <a16:creationId xmlns:a16="http://schemas.microsoft.com/office/drawing/2014/main" xmlns="" id="{6DE2F751-7925-4F12-809D-7429EEF5255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7912256" y="2422500"/>
            <a:ext cx="319978" cy="2175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xmlns="" id="{0010105F-3059-498A-9DD6-F55695BB6C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308" y="1686410"/>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2F270D27-E8AB-474E-8937-F046C97BCA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308" y="2079957"/>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xmlns="" id="{AB880BC3-7E27-455D-AC22-A7452FFAC2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9397" y="2622083"/>
            <a:ext cx="219289" cy="2204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DAD7BDA7-6184-4ABF-8B19-86A0F921E1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224" y="4067019"/>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xmlns="" id="{40555F73-2A45-4D39-847D-309ECD3C38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224" y="4488190"/>
            <a:ext cx="317634" cy="3192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xmlns="" id="{5687023B-52F4-4538-92B9-1EAB65658F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297" y="2836845"/>
            <a:ext cx="219289" cy="2204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ruz cristiana, símbolo, computadora, iconos, norteamericano, cruz roja,  cristiano, cruz, ángulo, cristianismo png | PNGEgg">
            <a:extLst>
              <a:ext uri="{FF2B5EF4-FFF2-40B4-BE49-F238E27FC236}">
                <a16:creationId xmlns:a16="http://schemas.microsoft.com/office/drawing/2014/main" xmlns="" id="{E30A64EE-FC10-4E6F-9E79-13EEA7E98D4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7124856" y="3743300"/>
            <a:ext cx="319978" cy="2175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ruz cristiana, símbolo, computadora, iconos, norteamericano, cruz roja,  cristiano, cruz, ángulo, cristianismo png | PNGEgg">
            <a:extLst>
              <a:ext uri="{FF2B5EF4-FFF2-40B4-BE49-F238E27FC236}">
                <a16:creationId xmlns:a16="http://schemas.microsoft.com/office/drawing/2014/main" xmlns="" id="{D1CD2494-D5A1-4C08-A7A9-988BFD006DD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7941804" y="4805063"/>
            <a:ext cx="319978" cy="2175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ruz cristiana, símbolo, computadora, iconos, norteamericano, cruz roja,  cristiano, cruz, ángulo, cristianismo png | PNGEgg">
            <a:extLst>
              <a:ext uri="{FF2B5EF4-FFF2-40B4-BE49-F238E27FC236}">
                <a16:creationId xmlns:a16="http://schemas.microsoft.com/office/drawing/2014/main" xmlns="" id="{5AF33AA5-7241-4A96-9FD2-C2E9247EFE1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7123994" y="3332174"/>
            <a:ext cx="319978" cy="21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665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D0A320A3-CA46-456C-B691-EB211E125D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36</a:t>
            </a:fld>
            <a:endParaRPr lang="es-VE" dirty="0"/>
          </a:p>
        </p:txBody>
      </p:sp>
      <p:pic>
        <p:nvPicPr>
          <p:cNvPr id="3" name="Imagen 2">
            <a:extLst>
              <a:ext uri="{FF2B5EF4-FFF2-40B4-BE49-F238E27FC236}">
                <a16:creationId xmlns:a16="http://schemas.microsoft.com/office/drawing/2014/main" xmlns="" id="{0B7DF9DD-1654-4199-9902-C18CBFAE737A}"/>
              </a:ext>
            </a:extLst>
          </p:cNvPr>
          <p:cNvPicPr>
            <a:picLocks noChangeAspect="1"/>
          </p:cNvPicPr>
          <p:nvPr/>
        </p:nvPicPr>
        <p:blipFill rotWithShape="1">
          <a:blip r:embed="rId2"/>
          <a:srcRect r="-1" b="40"/>
          <a:stretch/>
        </p:blipFill>
        <p:spPr>
          <a:xfrm>
            <a:off x="7223" y="331586"/>
            <a:ext cx="9070987" cy="4399784"/>
          </a:xfrm>
          <a:prstGeom prst="rect">
            <a:avLst/>
          </a:prstGeom>
        </p:spPr>
      </p:pic>
      <p:pic>
        <p:nvPicPr>
          <p:cNvPr id="4" name="Picture 2">
            <a:extLst>
              <a:ext uri="{FF2B5EF4-FFF2-40B4-BE49-F238E27FC236}">
                <a16:creationId xmlns:a16="http://schemas.microsoft.com/office/drawing/2014/main" xmlns="" id="{6C5BF1A1-5B42-4A5A-B2BE-0FED36D63E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261" y="2351560"/>
            <a:ext cx="279054" cy="2805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xmlns="" id="{B1527F4A-A9FD-4559-B779-2D0FEAA443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261" y="2931708"/>
            <a:ext cx="279054" cy="2805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ruz cristiana, símbolo, computadora, iconos, norteamericano, cruz roja,  cristiano, cruz, ángulo, cristianismo png | PNGEgg">
            <a:extLst>
              <a:ext uri="{FF2B5EF4-FFF2-40B4-BE49-F238E27FC236}">
                <a16:creationId xmlns:a16="http://schemas.microsoft.com/office/drawing/2014/main" xmlns="" id="{289E4157-CEE0-4095-9F9D-DCCE589BD11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8404384" y="3232452"/>
            <a:ext cx="281111" cy="1911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0FA43C71-9626-4B70-9688-86BAB9987B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261" y="4345941"/>
            <a:ext cx="279054" cy="2805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ruz cristiana, símbolo, computadora, iconos, norteamericano, cruz roja,  cristiano, cruz, ángulo, cristianismo png | PNGEgg">
            <a:extLst>
              <a:ext uri="{FF2B5EF4-FFF2-40B4-BE49-F238E27FC236}">
                <a16:creationId xmlns:a16="http://schemas.microsoft.com/office/drawing/2014/main" xmlns="" id="{2B176347-D245-4F96-84FF-71BB8DA254B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8404384" y="3495656"/>
            <a:ext cx="281111" cy="1911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ruz cristiana, símbolo, computadora, iconos, norteamericano, cruz roja,  cristiano, cruz, ángulo, cristianismo png | PNGEgg">
            <a:extLst>
              <a:ext uri="{FF2B5EF4-FFF2-40B4-BE49-F238E27FC236}">
                <a16:creationId xmlns:a16="http://schemas.microsoft.com/office/drawing/2014/main" xmlns="" id="{60E219E4-54B9-495E-B97F-1B80E3127DE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8404384" y="1130090"/>
            <a:ext cx="281111" cy="1911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ruz cristiana, símbolo, computadora, iconos, norteamericano, cruz roja,  cristiano, cruz, ángulo, cristianismo png | PNGEgg">
            <a:extLst>
              <a:ext uri="{FF2B5EF4-FFF2-40B4-BE49-F238E27FC236}">
                <a16:creationId xmlns:a16="http://schemas.microsoft.com/office/drawing/2014/main" xmlns="" id="{2C1DC194-D764-4268-BC93-CAF54D2A9C8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8404384" y="731443"/>
            <a:ext cx="281111" cy="1911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ruz cristiana, símbolo, computadora, iconos, norteamericano, cruz roja,  cristiano, cruz, ángulo, cristianismo png | PNGEgg">
            <a:extLst>
              <a:ext uri="{FF2B5EF4-FFF2-40B4-BE49-F238E27FC236}">
                <a16:creationId xmlns:a16="http://schemas.microsoft.com/office/drawing/2014/main" xmlns="" id="{0862F261-67AA-4824-9B26-AEF9DDD7700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3" b="99183" l="10000" r="90000">
                        <a14:foregroundMark x1="22667" y1="6046" x2="27556" y2="16176"/>
                        <a14:foregroundMark x1="73889" y1="5065" x2="78444" y2="4902"/>
                        <a14:foregroundMark x1="23778" y1="92157" x2="23889" y2="97222"/>
                        <a14:foregroundMark x1="22333" y1="1961" x2="24556" y2="2288"/>
                        <a14:foregroundMark x1="77222" y1="1307" x2="78667" y2="1307"/>
                        <a14:foregroundMark x1="76444" y1="98039" x2="79222" y2="98529"/>
                        <a14:foregroundMark x1="23000" y1="98039" x2="23111" y2="99346"/>
                        <a14:foregroundMark x1="24000" y1="163" x2="24000" y2="2288"/>
                      </a14:backgroundRemoval>
                    </a14:imgEffect>
                  </a14:imgLayer>
                </a14:imgProps>
              </a:ext>
              <a:ext uri="{28A0092B-C50C-407E-A947-70E740481C1C}">
                <a14:useLocalDpi xmlns:a14="http://schemas.microsoft.com/office/drawing/2010/main" val="0"/>
              </a:ext>
            </a:extLst>
          </a:blip>
          <a:srcRect/>
          <a:stretch>
            <a:fillRect/>
          </a:stretch>
        </p:blipFill>
        <p:spPr bwMode="auto">
          <a:xfrm>
            <a:off x="8404384" y="1528737"/>
            <a:ext cx="281111" cy="19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295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131450" y="143050"/>
            <a:ext cx="8688700" cy="904700"/>
          </a:xfrm>
          <a:prstGeom prst="rect">
            <a:avLst/>
          </a:prstGeom>
        </p:spPr>
        <p:txBody>
          <a:bodyPr spcFirstLastPara="1" wrap="square" lIns="0" tIns="0" rIns="0" bIns="0" anchor="b" anchorCtr="0">
            <a:noAutofit/>
          </a:bodyPr>
          <a:lstStyle/>
          <a:p>
            <a:pPr lvl="0"/>
            <a:r>
              <a:rPr lang="es-VE" dirty="0"/>
              <a:t>Aportes del </a:t>
            </a:r>
            <a:r>
              <a:rPr lang="es-VE" dirty="0">
                <a:solidFill>
                  <a:schemeClr val="accent6"/>
                </a:solidFill>
              </a:rPr>
              <a:t>Grupo</a:t>
            </a:r>
            <a:endParaRPr dirty="0"/>
          </a:p>
        </p:txBody>
      </p:sp>
      <p:sp>
        <p:nvSpPr>
          <p:cNvPr id="104" name="Google Shape;104;p21"/>
          <p:cNvSpPr txBox="1">
            <a:spLocks noGrp="1"/>
          </p:cNvSpPr>
          <p:nvPr>
            <p:ph type="body" idx="1"/>
          </p:nvPr>
        </p:nvSpPr>
        <p:spPr>
          <a:xfrm>
            <a:off x="227650" y="1047750"/>
            <a:ext cx="8688700" cy="2558275"/>
          </a:xfrm>
          <a:prstGeom prst="rect">
            <a:avLst/>
          </a:prstGeom>
        </p:spPr>
        <p:txBody>
          <a:bodyPr spcFirstLastPara="1" wrap="square" lIns="0" tIns="0" rIns="0" bIns="0" anchor="t" anchorCtr="0">
            <a:noAutofit/>
          </a:bodyPr>
          <a:lstStyle/>
          <a:p>
            <a:r>
              <a:rPr lang="es-ES" sz="1800" b="1" dirty="0"/>
              <a:t>Este articulo no responde del todo la pregunta del ciclo,  en vista de a pesar de utilizar un método de ecográfico en contexto  shock cardiogénico no se describe si la causa fue de tipo isquémico.</a:t>
            </a:r>
          </a:p>
          <a:p>
            <a:r>
              <a:rPr lang="es-VE" sz="1800" b="1" dirty="0"/>
              <a:t>El shock cardiogénico ocupa la segunda posición en cuanto a la etiología y mortalidad del shock, tanto en nuestros centros asistenciales como en otros centros internacionales.</a:t>
            </a:r>
          </a:p>
          <a:p>
            <a:r>
              <a:rPr lang="es-VE" sz="1800" b="1" dirty="0"/>
              <a:t>Entre los hallazgos del estudio destaca que::</a:t>
            </a:r>
          </a:p>
          <a:p>
            <a:pPr lvl="1"/>
            <a:r>
              <a:rPr lang="es-ES" sz="1800" b="1" dirty="0"/>
              <a:t>Un tercio (33%) presenta Dimensiones VD-VI aumentados</a:t>
            </a:r>
          </a:p>
          <a:p>
            <a:pPr lvl="1"/>
            <a:r>
              <a:rPr lang="es-ES" sz="1800" b="1" dirty="0"/>
              <a:t>Mas de dos tercios (70%) presenta contractibilidad patológica</a:t>
            </a:r>
          </a:p>
          <a:p>
            <a:pPr lvl="1"/>
            <a:r>
              <a:rPr lang="es-ES" sz="1800" b="1" dirty="0"/>
              <a:t>Casi la mitad (46,67%) registraron afectación de la función sistólica en algún grado (leve, moderado o severo)</a:t>
            </a:r>
            <a:endParaRPr lang="es-VE" sz="1800" b="1" dirty="0"/>
          </a:p>
          <a:p>
            <a:endParaRPr sz="1800" b="1" dirty="0"/>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dirty="0"/>
          </a:p>
        </p:txBody>
      </p:sp>
    </p:spTree>
    <p:extLst>
      <p:ext uri="{BB962C8B-B14F-4D97-AF65-F5344CB8AC3E}">
        <p14:creationId xmlns:p14="http://schemas.microsoft.com/office/powerpoint/2010/main" val="19538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 calcmode="lin" valueType="num">
                                      <p:cBhvr additive="base">
                                        <p:cTn id="7" dur="500" fill="hold"/>
                                        <p:tgtEl>
                                          <p:spTgt spid="1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
                                            <p:txEl>
                                              <p:pRg st="1" end="1"/>
                                            </p:txEl>
                                          </p:spTgt>
                                        </p:tgtEl>
                                        <p:attrNameLst>
                                          <p:attrName>style.visibility</p:attrName>
                                        </p:attrNameLst>
                                      </p:cBhvr>
                                      <p:to>
                                        <p:strVal val="visible"/>
                                      </p:to>
                                    </p:set>
                                    <p:anim calcmode="lin" valueType="num">
                                      <p:cBhvr additive="base">
                                        <p:cTn id="13" dur="500" fill="hold"/>
                                        <p:tgtEl>
                                          <p:spTgt spid="1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
                                            <p:txEl>
                                              <p:pRg st="2" end="2"/>
                                            </p:txEl>
                                          </p:spTgt>
                                        </p:tgtEl>
                                        <p:attrNameLst>
                                          <p:attrName>style.visibility</p:attrName>
                                        </p:attrNameLst>
                                      </p:cBhvr>
                                      <p:to>
                                        <p:strVal val="visible"/>
                                      </p:to>
                                    </p:set>
                                    <p:anim calcmode="lin" valueType="num">
                                      <p:cBhvr additive="base">
                                        <p:cTn id="19" dur="500" fill="hold"/>
                                        <p:tgtEl>
                                          <p:spTgt spid="1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4">
                                            <p:txEl>
                                              <p:pRg st="3" end="3"/>
                                            </p:txEl>
                                          </p:spTgt>
                                        </p:tgtEl>
                                        <p:attrNameLst>
                                          <p:attrName>style.visibility</p:attrName>
                                        </p:attrNameLst>
                                      </p:cBhvr>
                                      <p:to>
                                        <p:strVal val="visible"/>
                                      </p:to>
                                    </p:set>
                                    <p:anim calcmode="lin" valueType="num">
                                      <p:cBhvr additive="base">
                                        <p:cTn id="23" dur="500" fill="hold"/>
                                        <p:tgtEl>
                                          <p:spTgt spid="10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4">
                                            <p:txEl>
                                              <p:pRg st="4" end="4"/>
                                            </p:txEl>
                                          </p:spTgt>
                                        </p:tgtEl>
                                        <p:attrNameLst>
                                          <p:attrName>style.visibility</p:attrName>
                                        </p:attrNameLst>
                                      </p:cBhvr>
                                      <p:to>
                                        <p:strVal val="visible"/>
                                      </p:to>
                                    </p:set>
                                    <p:anim calcmode="lin" valueType="num">
                                      <p:cBhvr additive="base">
                                        <p:cTn id="27" dur="500" fill="hold"/>
                                        <p:tgtEl>
                                          <p:spTgt spid="10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4">
                                            <p:txEl>
                                              <p:pRg st="5" end="5"/>
                                            </p:txEl>
                                          </p:spTgt>
                                        </p:tgtEl>
                                        <p:attrNameLst>
                                          <p:attrName>style.visibility</p:attrName>
                                        </p:attrNameLst>
                                      </p:cBhvr>
                                      <p:to>
                                        <p:strVal val="visible"/>
                                      </p:to>
                                    </p:set>
                                    <p:anim calcmode="lin" valueType="num">
                                      <p:cBhvr additive="base">
                                        <p:cTn id="31" dur="500" fill="hold"/>
                                        <p:tgtEl>
                                          <p:spTgt spid="10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131450" y="143050"/>
            <a:ext cx="8688700" cy="904700"/>
          </a:xfrm>
          <a:prstGeom prst="rect">
            <a:avLst/>
          </a:prstGeom>
        </p:spPr>
        <p:txBody>
          <a:bodyPr spcFirstLastPara="1" wrap="square" lIns="0" tIns="0" rIns="0" bIns="0" anchor="b" anchorCtr="0">
            <a:noAutofit/>
          </a:bodyPr>
          <a:lstStyle/>
          <a:p>
            <a:pPr lvl="0"/>
            <a:r>
              <a:rPr lang="es-VE" dirty="0"/>
              <a:t>Aportes del </a:t>
            </a:r>
            <a:r>
              <a:rPr lang="es-VE" dirty="0">
                <a:solidFill>
                  <a:schemeClr val="accent6"/>
                </a:solidFill>
              </a:rPr>
              <a:t>Grupo</a:t>
            </a:r>
            <a:endParaRPr dirty="0"/>
          </a:p>
        </p:txBody>
      </p:sp>
      <p:sp>
        <p:nvSpPr>
          <p:cNvPr id="104" name="Google Shape;104;p21"/>
          <p:cNvSpPr txBox="1">
            <a:spLocks noGrp="1"/>
          </p:cNvSpPr>
          <p:nvPr>
            <p:ph type="body" idx="1"/>
          </p:nvPr>
        </p:nvSpPr>
        <p:spPr>
          <a:xfrm>
            <a:off x="323850" y="1128121"/>
            <a:ext cx="8688700" cy="2558275"/>
          </a:xfrm>
          <a:prstGeom prst="rect">
            <a:avLst/>
          </a:prstGeom>
        </p:spPr>
        <p:txBody>
          <a:bodyPr spcFirstLastPara="1" wrap="square" lIns="0" tIns="0" rIns="0" bIns="0" anchor="t" anchorCtr="0">
            <a:noAutofit/>
          </a:bodyPr>
          <a:lstStyle/>
          <a:p>
            <a:r>
              <a:rPr lang="es-VE" sz="1800" b="1" dirty="0"/>
              <a:t>Dos tercios de los paciente en shock presentan afectación </a:t>
            </a:r>
            <a:r>
              <a:rPr lang="es-VE" sz="1800" b="1" dirty="0" err="1"/>
              <a:t>pulomnar</a:t>
            </a:r>
            <a:r>
              <a:rPr lang="es-VE" sz="1800" b="1" dirty="0"/>
              <a:t>, dado por derrame pleural unilateral o bilateral</a:t>
            </a:r>
          </a:p>
          <a:p>
            <a:r>
              <a:rPr lang="es-VE" sz="1800" b="1" dirty="0"/>
              <a:t>El protocolo FATE es un método sencillo de realizar.</a:t>
            </a:r>
          </a:p>
          <a:p>
            <a:r>
              <a:rPr lang="es-VE" sz="1800" b="1" dirty="0"/>
              <a:t>El protocolo FATE puede aportar información valiosa al momento de abordar un paciente en contexto de shock </a:t>
            </a:r>
            <a:r>
              <a:rPr lang="es-VE" sz="1800" b="1" dirty="0" err="1" smtClean="0"/>
              <a:t>cardiogénico</a:t>
            </a:r>
            <a:r>
              <a:rPr lang="es-VE" sz="1800" b="1" dirty="0" smtClean="0"/>
              <a:t>, </a:t>
            </a:r>
            <a:r>
              <a:rPr lang="es-VE" sz="1800" b="1" dirty="0" err="1" smtClean="0"/>
              <a:t>septico</a:t>
            </a:r>
            <a:r>
              <a:rPr lang="es-VE" sz="1800" b="1" dirty="0" smtClean="0"/>
              <a:t>, distributivo e </a:t>
            </a:r>
            <a:r>
              <a:rPr lang="es-VE" sz="1800" b="1" dirty="0" err="1" smtClean="0"/>
              <a:t>hipovolemico</a:t>
            </a:r>
            <a:r>
              <a:rPr lang="es-VE" sz="1800" b="1" dirty="0" smtClean="0"/>
              <a:t> </a:t>
            </a:r>
            <a:r>
              <a:rPr lang="es-VE" sz="1800" b="1" dirty="0"/>
              <a:t>para definir conducta </a:t>
            </a:r>
            <a:r>
              <a:rPr lang="es-VE" sz="1800" b="1" dirty="0" smtClean="0"/>
              <a:t>terapéutica.</a:t>
            </a:r>
            <a:endParaRPr lang="es-VE" sz="1800" b="1" dirty="0"/>
          </a:p>
          <a:p>
            <a:r>
              <a:rPr lang="es-VE" sz="1800" b="1" dirty="0"/>
              <a:t>Se debe evaluar el protocolo FATE frente a otro método de monitorización.</a:t>
            </a:r>
          </a:p>
          <a:p>
            <a:r>
              <a:rPr lang="es-VE" sz="1800" b="1" dirty="0"/>
              <a:t>Seria útil la aplicación del protocolo FATE en medio hospitalario, previo entrenamiento del personal</a:t>
            </a:r>
          </a:p>
          <a:p>
            <a:endParaRPr sz="1800" b="1" dirty="0"/>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38</a:t>
            </a:fld>
            <a:endParaRPr dirty="0"/>
          </a:p>
        </p:txBody>
      </p:sp>
    </p:spTree>
    <p:extLst>
      <p:ext uri="{BB962C8B-B14F-4D97-AF65-F5344CB8AC3E}">
        <p14:creationId xmlns:p14="http://schemas.microsoft.com/office/powerpoint/2010/main" val="409449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 calcmode="lin" valueType="num">
                                      <p:cBhvr additive="base">
                                        <p:cTn id="7" dur="500" fill="hold"/>
                                        <p:tgtEl>
                                          <p:spTgt spid="1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
                                            <p:txEl>
                                              <p:pRg st="1" end="1"/>
                                            </p:txEl>
                                          </p:spTgt>
                                        </p:tgtEl>
                                        <p:attrNameLst>
                                          <p:attrName>style.visibility</p:attrName>
                                        </p:attrNameLst>
                                      </p:cBhvr>
                                      <p:to>
                                        <p:strVal val="visible"/>
                                      </p:to>
                                    </p:set>
                                    <p:anim calcmode="lin" valueType="num">
                                      <p:cBhvr additive="base">
                                        <p:cTn id="13" dur="500" fill="hold"/>
                                        <p:tgtEl>
                                          <p:spTgt spid="1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
                                            <p:txEl>
                                              <p:pRg st="2" end="2"/>
                                            </p:txEl>
                                          </p:spTgt>
                                        </p:tgtEl>
                                        <p:attrNameLst>
                                          <p:attrName>style.visibility</p:attrName>
                                        </p:attrNameLst>
                                      </p:cBhvr>
                                      <p:to>
                                        <p:strVal val="visible"/>
                                      </p:to>
                                    </p:set>
                                    <p:anim calcmode="lin" valueType="num">
                                      <p:cBhvr additive="base">
                                        <p:cTn id="19" dur="500" fill="hold"/>
                                        <p:tgtEl>
                                          <p:spTgt spid="1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
                                            <p:txEl>
                                              <p:pRg st="3" end="3"/>
                                            </p:txEl>
                                          </p:spTgt>
                                        </p:tgtEl>
                                        <p:attrNameLst>
                                          <p:attrName>style.visibility</p:attrName>
                                        </p:attrNameLst>
                                      </p:cBhvr>
                                      <p:to>
                                        <p:strVal val="visible"/>
                                      </p:to>
                                    </p:set>
                                    <p:anim calcmode="lin" valueType="num">
                                      <p:cBhvr additive="base">
                                        <p:cTn id="25" dur="500" fill="hold"/>
                                        <p:tgtEl>
                                          <p:spTgt spid="1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
                                            <p:txEl>
                                              <p:pRg st="4" end="4"/>
                                            </p:txEl>
                                          </p:spTgt>
                                        </p:tgtEl>
                                        <p:attrNameLst>
                                          <p:attrName>style.visibility</p:attrName>
                                        </p:attrNameLst>
                                      </p:cBhvr>
                                      <p:to>
                                        <p:strVal val="visible"/>
                                      </p:to>
                                    </p:set>
                                    <p:anim calcmode="lin" valueType="num">
                                      <p:cBhvr additive="base">
                                        <p:cTn id="31" dur="500" fill="hold"/>
                                        <p:tgtEl>
                                          <p:spTgt spid="10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38"/>
          <p:cNvSpPr txBox="1">
            <a:spLocks noGrp="1"/>
          </p:cNvSpPr>
          <p:nvPr>
            <p:ph type="ctrTitle" idx="4294967295"/>
          </p:nvPr>
        </p:nvSpPr>
        <p:spPr>
          <a:xfrm>
            <a:off x="1188725" y="1911525"/>
            <a:ext cx="5587800" cy="94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a:solidFill>
                  <a:schemeClr val="accent6"/>
                </a:solidFill>
              </a:rPr>
              <a:t/>
            </a:r>
            <a:br>
              <a:rPr lang="en" sz="7200" dirty="0">
                <a:solidFill>
                  <a:schemeClr val="accent6"/>
                </a:solidFill>
              </a:rPr>
            </a:br>
            <a:r>
              <a:rPr lang="en" sz="7200" dirty="0">
                <a:solidFill>
                  <a:schemeClr val="accent6"/>
                </a:solidFill>
              </a:rPr>
              <a:t>GRACIAS!</a:t>
            </a:r>
            <a:endParaRPr sz="7200" dirty="0">
              <a:solidFill>
                <a:schemeClr val="accent6"/>
              </a:solidFill>
            </a:endParaRPr>
          </a:p>
        </p:txBody>
      </p:sp>
      <p:sp>
        <p:nvSpPr>
          <p:cNvPr id="328" name="Google Shape;328;p3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39</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ctrTitle"/>
          </p:nvPr>
        </p:nvSpPr>
        <p:spPr>
          <a:xfrm>
            <a:off x="1188725" y="2378350"/>
            <a:ext cx="6766500" cy="130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accent6"/>
                </a:solidFill>
              </a:rPr>
              <a:t/>
            </a:r>
            <a:br>
              <a:rPr lang="en" dirty="0">
                <a:solidFill>
                  <a:schemeClr val="accent6"/>
                </a:solidFill>
              </a:rPr>
            </a:br>
            <a:r>
              <a:rPr lang="en" dirty="0"/>
              <a:t>INTRODUCCION</a:t>
            </a:r>
            <a:endParaRPr dirty="0"/>
          </a:p>
        </p:txBody>
      </p:sp>
      <p:sp>
        <p:nvSpPr>
          <p:cNvPr id="2" name="1 Subtítulo"/>
          <p:cNvSpPr>
            <a:spLocks noGrp="1"/>
          </p:cNvSpPr>
          <p:nvPr>
            <p:ph type="subTitle" idx="1"/>
          </p:nvPr>
        </p:nvSpPr>
        <p:spPr/>
        <p:txBody>
          <a:bodyPr/>
          <a:lstStyle/>
          <a:p>
            <a:endParaRPr lang="es-V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998225" y="200550"/>
            <a:ext cx="6766500" cy="47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VE" sz="3600" dirty="0"/>
              <a:t>Introducción</a:t>
            </a:r>
            <a:endParaRPr lang="es-VE" sz="3600" dirty="0">
              <a:solidFill>
                <a:schemeClr val="accent6"/>
              </a:solidFill>
            </a:endParaRPr>
          </a:p>
        </p:txBody>
      </p:sp>
      <p:sp>
        <p:nvSpPr>
          <p:cNvPr id="78" name="Google Shape;78;p1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dirty="0"/>
          </a:p>
        </p:txBody>
      </p:sp>
      <p:graphicFrame>
        <p:nvGraphicFramePr>
          <p:cNvPr id="5" name="4 Diagrama"/>
          <p:cNvGraphicFramePr/>
          <p:nvPr>
            <p:extLst>
              <p:ext uri="{D42A27DB-BD31-4B8C-83A1-F6EECF244321}">
                <p14:modId xmlns:p14="http://schemas.microsoft.com/office/powerpoint/2010/main" val="1342988544"/>
              </p:ext>
            </p:extLst>
          </p:nvPr>
        </p:nvGraphicFramePr>
        <p:xfrm>
          <a:off x="1333499" y="567353"/>
          <a:ext cx="690562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257081" y="4270058"/>
            <a:ext cx="3095719" cy="36933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VE" sz="1800" b="1" dirty="0">
                <a:solidFill>
                  <a:schemeClr val="bg1"/>
                </a:solidFill>
              </a:rPr>
              <a:t>Hipoperfusión sistémica…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5"/>
          <p:cNvSpPr txBox="1">
            <a:spLocks noGrp="1"/>
          </p:cNvSpPr>
          <p:nvPr>
            <p:ph type="title"/>
          </p:nvPr>
        </p:nvSpPr>
        <p:spPr>
          <a:xfrm>
            <a:off x="639186" y="123510"/>
            <a:ext cx="6766500" cy="478500"/>
          </a:xfrm>
          <a:prstGeom prst="rect">
            <a:avLst/>
          </a:prstGeom>
        </p:spPr>
        <p:txBody>
          <a:bodyPr spcFirstLastPara="1" wrap="square" lIns="0" tIns="0" rIns="0" bIns="0" anchor="t" anchorCtr="0">
            <a:noAutofit/>
          </a:bodyPr>
          <a:lstStyle/>
          <a:p>
            <a:pPr lvl="0"/>
            <a:r>
              <a:rPr lang="es-VE" dirty="0"/>
              <a:t>Introducción</a:t>
            </a:r>
            <a:endParaRPr dirty="0"/>
          </a:p>
        </p:txBody>
      </p:sp>
      <p:sp>
        <p:nvSpPr>
          <p:cNvPr id="437" name="Google Shape;437;p4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dirty="0"/>
          </a:p>
        </p:txBody>
      </p:sp>
      <p:sp>
        <p:nvSpPr>
          <p:cNvPr id="438" name="Google Shape;438;p45"/>
          <p:cNvSpPr/>
          <p:nvPr/>
        </p:nvSpPr>
        <p:spPr>
          <a:xfrm>
            <a:off x="645800" y="660050"/>
            <a:ext cx="3404100" cy="1282500"/>
          </a:xfrm>
          <a:prstGeom prst="rect">
            <a:avLst/>
          </a:prstGeom>
          <a:solidFill>
            <a:schemeClr val="accent2"/>
          </a:solidFill>
          <a:ln>
            <a:noFill/>
          </a:ln>
        </p:spPr>
        <p:txBody>
          <a:bodyPr spcFirstLastPara="1" wrap="square" lIns="91425" tIns="91425" rIns="1371600" bIns="91425" anchor="t" anchorCtr="0">
            <a:noAutofit/>
          </a:bodyPr>
          <a:lstStyle/>
          <a:p>
            <a:pPr lvl="0"/>
            <a:r>
              <a:rPr lang="es-VE" b="1" dirty="0">
                <a:solidFill>
                  <a:schemeClr val="lt1"/>
                </a:solidFill>
                <a:latin typeface="Montserrat"/>
                <a:ea typeface="Montserrat"/>
                <a:cs typeface="Montserrat"/>
                <a:sym typeface="Montserrat"/>
              </a:rPr>
              <a:t>HIPOVOLÉMICO</a:t>
            </a:r>
          </a:p>
          <a:p>
            <a:pPr lvl="0">
              <a:spcBef>
                <a:spcPts val="600"/>
              </a:spcBef>
              <a:spcAft>
                <a:spcPts val="600"/>
              </a:spcAft>
            </a:pPr>
            <a:r>
              <a:rPr lang="es-VE" dirty="0">
                <a:solidFill>
                  <a:schemeClr val="lt1"/>
                </a:solidFill>
                <a:latin typeface="Montserrat"/>
                <a:ea typeface="Montserrat"/>
                <a:cs typeface="Montserrat"/>
                <a:sym typeface="Montserrat"/>
              </a:rPr>
              <a:t>Disminución critica, real o relativa de la volemia</a:t>
            </a:r>
          </a:p>
        </p:txBody>
      </p:sp>
      <p:sp>
        <p:nvSpPr>
          <p:cNvPr id="439" name="Google Shape;439;p45"/>
          <p:cNvSpPr/>
          <p:nvPr/>
        </p:nvSpPr>
        <p:spPr>
          <a:xfrm>
            <a:off x="4190810" y="660050"/>
            <a:ext cx="3404100" cy="1282500"/>
          </a:xfrm>
          <a:prstGeom prst="rect">
            <a:avLst/>
          </a:prstGeom>
          <a:solidFill>
            <a:schemeClr val="accent2"/>
          </a:solidFill>
          <a:ln>
            <a:noFill/>
          </a:ln>
        </p:spPr>
        <p:txBody>
          <a:bodyPr spcFirstLastPara="1" wrap="square" lIns="1371600" tIns="91425" rIns="91425" bIns="91425" anchor="t" anchorCtr="0">
            <a:noAutofit/>
          </a:bodyPr>
          <a:lstStyle/>
          <a:p>
            <a:pPr lvl="0" algn="r">
              <a:buClr>
                <a:schemeClr val="dk1"/>
              </a:buClr>
              <a:buSzPts val="1100"/>
            </a:pPr>
            <a:r>
              <a:rPr lang="es-VE" b="1" dirty="0">
                <a:solidFill>
                  <a:schemeClr val="lt1"/>
                </a:solidFill>
                <a:latin typeface="Montserrat"/>
                <a:ea typeface="Montserrat"/>
                <a:cs typeface="Montserrat"/>
                <a:sym typeface="Montserrat"/>
              </a:rPr>
              <a:t>CARDIOGÉNICO</a:t>
            </a:r>
          </a:p>
          <a:p>
            <a:pPr lvl="0" algn="r">
              <a:spcBef>
                <a:spcPts val="600"/>
              </a:spcBef>
              <a:spcAft>
                <a:spcPts val="600"/>
              </a:spcAft>
            </a:pPr>
            <a:r>
              <a:rPr lang="es-VE" dirty="0">
                <a:solidFill>
                  <a:schemeClr val="lt1"/>
                </a:solidFill>
                <a:latin typeface="Montserrat"/>
                <a:ea typeface="Montserrat"/>
                <a:cs typeface="Montserrat"/>
                <a:sym typeface="Montserrat"/>
              </a:rPr>
              <a:t>Falla en la bomba circulatoria</a:t>
            </a:r>
          </a:p>
        </p:txBody>
      </p:sp>
      <p:sp>
        <p:nvSpPr>
          <p:cNvPr id="440" name="Google Shape;440;p45"/>
          <p:cNvSpPr/>
          <p:nvPr/>
        </p:nvSpPr>
        <p:spPr>
          <a:xfrm>
            <a:off x="645800" y="2083219"/>
            <a:ext cx="3404100" cy="1282500"/>
          </a:xfrm>
          <a:prstGeom prst="rect">
            <a:avLst/>
          </a:prstGeom>
          <a:solidFill>
            <a:schemeClr val="accen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lt1"/>
              </a:solidFill>
              <a:latin typeface="Montserrat"/>
              <a:ea typeface="Montserrat"/>
              <a:cs typeface="Montserrat"/>
              <a:sym typeface="Montserrat"/>
            </a:endParaRPr>
          </a:p>
          <a:p>
            <a:pPr lvl="0">
              <a:spcBef>
                <a:spcPts val="600"/>
              </a:spcBef>
              <a:buClr>
                <a:schemeClr val="dk1"/>
              </a:buClr>
              <a:buSzPts val="1100"/>
            </a:pPr>
            <a:r>
              <a:rPr lang="es-VE" dirty="0">
                <a:solidFill>
                  <a:schemeClr val="lt1"/>
                </a:solidFill>
                <a:latin typeface="Montserrat"/>
                <a:ea typeface="Montserrat"/>
                <a:cs typeface="Montserrat"/>
                <a:sym typeface="Montserrat"/>
              </a:rPr>
              <a:t>Obstáculo mecánico severo al flujo sanguíneo</a:t>
            </a:r>
          </a:p>
          <a:p>
            <a:pPr lvl="0">
              <a:spcBef>
                <a:spcPts val="600"/>
              </a:spcBef>
              <a:spcAft>
                <a:spcPts val="600"/>
              </a:spcAft>
              <a:buClr>
                <a:schemeClr val="dk1"/>
              </a:buClr>
              <a:buSzPts val="1100"/>
            </a:pPr>
            <a:r>
              <a:rPr lang="es-VE" b="1" dirty="0">
                <a:solidFill>
                  <a:schemeClr val="lt1"/>
                </a:solidFill>
                <a:latin typeface="Montserrat"/>
                <a:ea typeface="Montserrat"/>
                <a:cs typeface="Montserrat"/>
                <a:sym typeface="Montserrat"/>
              </a:rPr>
              <a:t>OBSTRUCTIVO</a:t>
            </a:r>
          </a:p>
        </p:txBody>
      </p:sp>
      <p:sp>
        <p:nvSpPr>
          <p:cNvPr id="441" name="Google Shape;441;p45"/>
          <p:cNvSpPr/>
          <p:nvPr/>
        </p:nvSpPr>
        <p:spPr>
          <a:xfrm>
            <a:off x="4190810" y="2083219"/>
            <a:ext cx="3404100" cy="1282500"/>
          </a:xfrm>
          <a:prstGeom prst="rect">
            <a:avLst/>
          </a:prstGeom>
          <a:solidFill>
            <a:schemeClr val="accent2"/>
          </a:solidFill>
          <a:ln>
            <a:noFill/>
          </a:ln>
        </p:spPr>
        <p:txBody>
          <a:bodyPr spcFirstLastPara="1" wrap="square" lIns="1371600" tIns="91425" rIns="91425" bIns="91425" anchor="b" anchorCtr="0">
            <a:noAutofit/>
          </a:bodyPr>
          <a:lstStyle/>
          <a:p>
            <a:pPr lvl="0" algn="r">
              <a:buClr>
                <a:schemeClr val="dk1"/>
              </a:buClr>
              <a:buSzPts val="1100"/>
            </a:pPr>
            <a:r>
              <a:rPr lang="es-VE" dirty="0">
                <a:solidFill>
                  <a:schemeClr val="lt1"/>
                </a:solidFill>
                <a:latin typeface="Montserrat"/>
                <a:ea typeface="Montserrat"/>
                <a:cs typeface="Montserrat"/>
                <a:sym typeface="Montserrat"/>
              </a:rPr>
              <a:t>Aumento de la capacitancia vascular por vasoplejia</a:t>
            </a:r>
          </a:p>
          <a:p>
            <a:pPr lvl="0" algn="r">
              <a:spcBef>
                <a:spcPts val="600"/>
              </a:spcBef>
              <a:spcAft>
                <a:spcPts val="600"/>
              </a:spcAft>
            </a:pPr>
            <a:r>
              <a:rPr lang="es-VE" b="1" dirty="0">
                <a:solidFill>
                  <a:schemeClr val="lt1"/>
                </a:solidFill>
                <a:latin typeface="Montserrat"/>
                <a:ea typeface="Montserrat"/>
                <a:cs typeface="Montserrat"/>
                <a:sym typeface="Montserrat"/>
              </a:rPr>
              <a:t>DISTRIBUTIVO</a:t>
            </a:r>
          </a:p>
        </p:txBody>
      </p:sp>
      <p:sp>
        <p:nvSpPr>
          <p:cNvPr id="442" name="Google Shape;442;p45"/>
          <p:cNvSpPr/>
          <p:nvPr/>
        </p:nvSpPr>
        <p:spPr>
          <a:xfrm>
            <a:off x="3072792" y="963532"/>
            <a:ext cx="1956300" cy="19563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45"/>
          <p:cNvSpPr/>
          <p:nvPr/>
        </p:nvSpPr>
        <p:spPr>
          <a:xfrm rot="5400000">
            <a:off x="3213694" y="963532"/>
            <a:ext cx="1956300" cy="1956300"/>
          </a:xfrm>
          <a:prstGeom prst="pie">
            <a:avLst>
              <a:gd name="adj1" fmla="val 10788866"/>
              <a:gd name="adj2" fmla="val 162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45"/>
          <p:cNvSpPr/>
          <p:nvPr/>
        </p:nvSpPr>
        <p:spPr>
          <a:xfrm rot="10800000">
            <a:off x="3213694" y="1105540"/>
            <a:ext cx="1956300" cy="1956300"/>
          </a:xfrm>
          <a:prstGeom prst="pie">
            <a:avLst>
              <a:gd name="adj1" fmla="val 10788866"/>
              <a:gd name="adj2" fmla="val 162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45"/>
          <p:cNvSpPr/>
          <p:nvPr/>
        </p:nvSpPr>
        <p:spPr>
          <a:xfrm rot="-5400000">
            <a:off x="3072792" y="1105540"/>
            <a:ext cx="1956300" cy="19563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45"/>
          <p:cNvSpPr/>
          <p:nvPr/>
        </p:nvSpPr>
        <p:spPr>
          <a:xfrm>
            <a:off x="3523151" y="1371576"/>
            <a:ext cx="251918" cy="368875"/>
          </a:xfrm>
          <a:prstGeom prst="rect">
            <a:avLst/>
          </a:prstGeom>
        </p:spPr>
        <p:txBody>
          <a:bodyPr>
            <a:prstTxWarp prst="textPlain">
              <a:avLst/>
            </a:prstTxWarp>
          </a:bodyPr>
          <a:lstStyle/>
          <a:p>
            <a:pPr lvl="0" algn="ctr"/>
            <a:r>
              <a:rPr lang="es-VE" b="1" dirty="0">
                <a:solidFill>
                  <a:schemeClr val="lt1"/>
                </a:solidFill>
                <a:latin typeface="DM Serif Display"/>
              </a:rPr>
              <a:t>H</a:t>
            </a:r>
            <a:endParaRPr b="1" i="0" dirty="0">
              <a:ln>
                <a:noFill/>
              </a:ln>
              <a:solidFill>
                <a:schemeClr val="lt1"/>
              </a:solidFill>
              <a:latin typeface="DM Serif Display"/>
            </a:endParaRPr>
          </a:p>
        </p:txBody>
      </p:sp>
      <p:sp>
        <p:nvSpPr>
          <p:cNvPr id="447" name="Google Shape;447;p45"/>
          <p:cNvSpPr/>
          <p:nvPr/>
        </p:nvSpPr>
        <p:spPr>
          <a:xfrm>
            <a:off x="4345101" y="1377823"/>
            <a:ext cx="474846" cy="352380"/>
          </a:xfrm>
          <a:prstGeom prst="rect">
            <a:avLst/>
          </a:prstGeom>
        </p:spPr>
        <p:txBody>
          <a:bodyPr>
            <a:prstTxWarp prst="textPlain">
              <a:avLst/>
            </a:prstTxWarp>
          </a:bodyPr>
          <a:lstStyle/>
          <a:p>
            <a:pPr lvl="0" algn="ctr"/>
            <a:r>
              <a:rPr lang="es-VE" b="1" dirty="0">
                <a:solidFill>
                  <a:schemeClr val="lt1"/>
                </a:solidFill>
                <a:latin typeface="DM Serif Display"/>
              </a:rPr>
              <a:t>C</a:t>
            </a:r>
            <a:endParaRPr b="1" i="0" dirty="0">
              <a:ln>
                <a:noFill/>
              </a:ln>
              <a:solidFill>
                <a:schemeClr val="lt1"/>
              </a:solidFill>
              <a:latin typeface="DM Serif Display"/>
            </a:endParaRPr>
          </a:p>
        </p:txBody>
      </p:sp>
      <p:sp>
        <p:nvSpPr>
          <p:cNvPr id="448" name="Google Shape;448;p45"/>
          <p:cNvSpPr/>
          <p:nvPr/>
        </p:nvSpPr>
        <p:spPr>
          <a:xfrm>
            <a:off x="3495160" y="2266975"/>
            <a:ext cx="335891" cy="368875"/>
          </a:xfrm>
          <a:prstGeom prst="rect">
            <a:avLst/>
          </a:prstGeom>
        </p:spPr>
        <p:txBody>
          <a:bodyPr>
            <a:prstTxWarp prst="textPlain">
              <a:avLst/>
            </a:prstTxWarp>
          </a:bodyPr>
          <a:lstStyle/>
          <a:p>
            <a:pPr lvl="0" algn="ctr"/>
            <a:r>
              <a:rPr b="1" i="0" dirty="0">
                <a:ln>
                  <a:noFill/>
                </a:ln>
                <a:solidFill>
                  <a:schemeClr val="lt1"/>
                </a:solidFill>
                <a:latin typeface="DM Serif Display"/>
              </a:rPr>
              <a:t>O</a:t>
            </a:r>
          </a:p>
        </p:txBody>
      </p:sp>
      <p:sp>
        <p:nvSpPr>
          <p:cNvPr id="449" name="Google Shape;449;p45"/>
          <p:cNvSpPr/>
          <p:nvPr/>
        </p:nvSpPr>
        <p:spPr>
          <a:xfrm>
            <a:off x="4437571" y="2273222"/>
            <a:ext cx="314398" cy="350881"/>
          </a:xfrm>
          <a:prstGeom prst="rect">
            <a:avLst/>
          </a:prstGeom>
        </p:spPr>
        <p:txBody>
          <a:bodyPr>
            <a:prstTxWarp prst="textPlain">
              <a:avLst/>
            </a:prstTxWarp>
          </a:bodyPr>
          <a:lstStyle/>
          <a:p>
            <a:pPr lvl="0" algn="ctr"/>
            <a:r>
              <a:rPr lang="es-VE" b="1" dirty="0">
                <a:solidFill>
                  <a:schemeClr val="lt1"/>
                </a:solidFill>
                <a:latin typeface="DM Serif Display"/>
              </a:rPr>
              <a:t>D</a:t>
            </a:r>
            <a:endParaRPr b="1" i="0" dirty="0">
              <a:ln>
                <a:noFill/>
              </a:ln>
              <a:solidFill>
                <a:schemeClr val="lt1"/>
              </a:solidFill>
              <a:latin typeface="DM Serif Display"/>
            </a:endParaRPr>
          </a:p>
        </p:txBody>
      </p:sp>
      <p:sp>
        <p:nvSpPr>
          <p:cNvPr id="16" name="15 Rectángulo"/>
          <p:cNvSpPr/>
          <p:nvPr/>
        </p:nvSpPr>
        <p:spPr>
          <a:xfrm>
            <a:off x="6629400" y="1586562"/>
            <a:ext cx="1552575"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VE" b="1" dirty="0">
                <a:solidFill>
                  <a:schemeClr val="bg1"/>
                </a:solidFill>
              </a:rPr>
              <a:t>Mortalidad  50%</a:t>
            </a:r>
          </a:p>
        </p:txBody>
      </p:sp>
      <p:sp>
        <p:nvSpPr>
          <p:cNvPr id="17" name="16 Rectángulo"/>
          <p:cNvSpPr/>
          <p:nvPr/>
        </p:nvSpPr>
        <p:spPr>
          <a:xfrm>
            <a:off x="6629400" y="3250228"/>
            <a:ext cx="1552575"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VE" b="1" dirty="0">
                <a:solidFill>
                  <a:schemeClr val="bg1"/>
                </a:solidFill>
              </a:rPr>
              <a:t>Mortalidad  40%</a:t>
            </a:r>
          </a:p>
        </p:txBody>
      </p:sp>
      <p:sp>
        <p:nvSpPr>
          <p:cNvPr id="2" name="1 Rectángulo"/>
          <p:cNvSpPr/>
          <p:nvPr/>
        </p:nvSpPr>
        <p:spPr>
          <a:xfrm>
            <a:off x="6351552" y="208872"/>
            <a:ext cx="2108269" cy="307777"/>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pPr lvl="0"/>
            <a:r>
              <a:rPr lang="es-VE" b="1" dirty="0"/>
              <a:t>WEIL Y SHUBIN (1972)</a:t>
            </a:r>
          </a:p>
        </p:txBody>
      </p:sp>
      <p:pic>
        <p:nvPicPr>
          <p:cNvPr id="19" name="Marcador de posición de imagen 4">
            <a:extLst>
              <a:ext uri="{FF2B5EF4-FFF2-40B4-BE49-F238E27FC236}">
                <a16:creationId xmlns:a16="http://schemas.microsoft.com/office/drawing/2014/main" xmlns="" id="{1379C7D7-EC02-482F-A11F-2C3BC44DC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6" y="3404116"/>
            <a:ext cx="5895974" cy="15143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950600" y="0"/>
            <a:ext cx="6766500" cy="1567500"/>
          </a:xfrm>
          <a:prstGeom prst="rect">
            <a:avLst/>
          </a:prstGeom>
        </p:spPr>
        <p:txBody>
          <a:bodyPr spcFirstLastPara="1" wrap="square" lIns="0" tIns="0" rIns="0" bIns="0" anchor="b" anchorCtr="0">
            <a:noAutofit/>
          </a:bodyPr>
          <a:lstStyle/>
          <a:p>
            <a:pPr lvl="0"/>
            <a:r>
              <a:rPr lang="es-VE" dirty="0"/>
              <a:t>Ultrasonido</a:t>
            </a:r>
            <a:endParaRPr dirty="0"/>
          </a:p>
        </p:txBody>
      </p:sp>
      <p:sp>
        <p:nvSpPr>
          <p:cNvPr id="138" name="Google Shape;138;p24"/>
          <p:cNvSpPr txBox="1">
            <a:spLocks noGrp="1"/>
          </p:cNvSpPr>
          <p:nvPr>
            <p:ph type="body" idx="1"/>
          </p:nvPr>
        </p:nvSpPr>
        <p:spPr>
          <a:xfrm>
            <a:off x="609600" y="2851925"/>
            <a:ext cx="2667875" cy="919975"/>
          </a:xfrm>
          <a:prstGeom prst="rect">
            <a:avLst/>
          </a:prstGeom>
        </p:spPr>
        <p:txBody>
          <a:bodyPr spcFirstLastPara="1" wrap="square" lIns="0" tIns="0" rIns="0" bIns="0" anchor="t" anchorCtr="0">
            <a:noAutofit/>
          </a:bodyPr>
          <a:lstStyle/>
          <a:p>
            <a:pPr marL="0" lvl="0" indent="0">
              <a:buNone/>
            </a:pPr>
            <a:r>
              <a:rPr lang="es-VE" b="1" dirty="0"/>
              <a:t>Herramienta indispensable</a:t>
            </a:r>
          </a:p>
          <a:p>
            <a:pPr marL="0" lvl="0" indent="0">
              <a:buNone/>
            </a:pPr>
            <a:r>
              <a:rPr lang="es-VE" dirty="0"/>
              <a:t>Evaluación del paciente en estado de shock debido a su accesibilidad</a:t>
            </a:r>
            <a:endParaRPr dirty="0"/>
          </a:p>
        </p:txBody>
      </p:sp>
      <p:sp>
        <p:nvSpPr>
          <p:cNvPr id="139" name="Google Shape;139;p24"/>
          <p:cNvSpPr txBox="1">
            <a:spLocks noGrp="1"/>
          </p:cNvSpPr>
          <p:nvPr>
            <p:ph type="body" idx="2"/>
          </p:nvPr>
        </p:nvSpPr>
        <p:spPr>
          <a:xfrm>
            <a:off x="3447853" y="2861450"/>
            <a:ext cx="2390972" cy="881875"/>
          </a:xfrm>
          <a:prstGeom prst="rect">
            <a:avLst/>
          </a:prstGeom>
        </p:spPr>
        <p:txBody>
          <a:bodyPr spcFirstLastPara="1" wrap="square" lIns="0" tIns="0" rIns="0" bIns="0" anchor="t" anchorCtr="0">
            <a:noAutofit/>
          </a:bodyPr>
          <a:lstStyle/>
          <a:p>
            <a:pPr marL="0" lvl="0" indent="0">
              <a:buNone/>
            </a:pPr>
            <a:r>
              <a:rPr lang="es-VE" b="1" dirty="0"/>
              <a:t>Versatilidad y disponibilidad </a:t>
            </a:r>
          </a:p>
          <a:p>
            <a:pPr marL="0" lvl="0" indent="0">
              <a:buNone/>
            </a:pPr>
            <a:r>
              <a:rPr lang="es-VE" dirty="0"/>
              <a:t>Además de ser dinámico y repetible</a:t>
            </a:r>
            <a:endParaRPr dirty="0"/>
          </a:p>
        </p:txBody>
      </p:sp>
      <p:sp>
        <p:nvSpPr>
          <p:cNvPr id="140" name="Google Shape;140;p24"/>
          <p:cNvSpPr txBox="1">
            <a:spLocks noGrp="1"/>
          </p:cNvSpPr>
          <p:nvPr>
            <p:ph type="body" idx="3"/>
          </p:nvPr>
        </p:nvSpPr>
        <p:spPr>
          <a:xfrm>
            <a:off x="6145129" y="2870975"/>
            <a:ext cx="2532146" cy="919975"/>
          </a:xfrm>
          <a:prstGeom prst="rect">
            <a:avLst/>
          </a:prstGeom>
        </p:spPr>
        <p:txBody>
          <a:bodyPr spcFirstLastPara="1" wrap="square" lIns="0" tIns="0" rIns="0" bIns="0" anchor="t" anchorCtr="0">
            <a:noAutofit/>
          </a:bodyPr>
          <a:lstStyle/>
          <a:p>
            <a:pPr marL="0" lvl="0" indent="0">
              <a:buNone/>
            </a:pPr>
            <a:r>
              <a:rPr lang="es-VE" b="1" dirty="0"/>
              <a:t>Obtención de imágenes</a:t>
            </a:r>
          </a:p>
          <a:p>
            <a:pPr marL="0" lvl="0" indent="0">
              <a:buNone/>
            </a:pPr>
            <a:r>
              <a:rPr lang="es-VE" dirty="0"/>
              <a:t>Tiempo real, de alta resolución y con capacidad de registro.</a:t>
            </a:r>
            <a:endParaRPr dirty="0"/>
          </a:p>
          <a:p>
            <a:pPr marL="0" lvl="0" indent="0" algn="l" rtl="0">
              <a:spcBef>
                <a:spcPts val="600"/>
              </a:spcBef>
              <a:spcAft>
                <a:spcPts val="0"/>
              </a:spcAft>
              <a:buNone/>
            </a:pPr>
            <a:endParaRPr dirty="0"/>
          </a:p>
        </p:txBody>
      </p:sp>
      <p:sp>
        <p:nvSpPr>
          <p:cNvPr id="141" name="Google Shape;141;p2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4" name="AutoShape 4" descr="Herramientas de estudio ... | Portal de oposiciones | listado de  oposiciones | convocatorias de ayuntamien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1030" name="Picture 6" descr="GBCe | Herramienta HADES beta"/>
          <p:cNvPicPr>
            <a:picLocks noChangeAspect="1" noChangeArrowheads="1"/>
          </p:cNvPicPr>
          <p:nvPr/>
        </p:nvPicPr>
        <p:blipFill rotWithShape="1">
          <a:blip r:embed="rId3">
            <a:extLst>
              <a:ext uri="{28A0092B-C50C-407E-A947-70E740481C1C}">
                <a14:useLocalDpi xmlns:a14="http://schemas.microsoft.com/office/drawing/2010/main" val="0"/>
              </a:ext>
            </a:extLst>
          </a:blip>
          <a:srcRect l="8225" t="6984" r="2872" b="6463"/>
          <a:stretch/>
        </p:blipFill>
        <p:spPr bwMode="auto">
          <a:xfrm>
            <a:off x="1181098" y="1531679"/>
            <a:ext cx="1371601" cy="13353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mazon.com: Victorinox Work Champ Navaja suiza de bolsillo : Herramientas y  Mejoras del Ho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3" y="1531679"/>
            <a:ext cx="1371601" cy="13353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cocardiograma / Información general sobre pruebas de esfuerz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4644" y="1531680"/>
            <a:ext cx="1371601" cy="1335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8</a:t>
            </a:fld>
            <a:endParaRPr lang="es-VE" dirty="0"/>
          </a:p>
        </p:txBody>
      </p:sp>
      <p:pic>
        <p:nvPicPr>
          <p:cNvPr id="21" name="Marcador de posición de imagen 30" descr="Imagen que contiene interior&#10;&#10;Descripción generada automáticamente">
            <a:extLst>
              <a:ext uri="{FF2B5EF4-FFF2-40B4-BE49-F238E27FC236}">
                <a16:creationId xmlns:a16="http://schemas.microsoft.com/office/drawing/2014/main" xmlns="" id="{028A34D2-B751-4360-AA74-4D242A651233}"/>
              </a:ext>
            </a:extLst>
          </p:cNvPr>
          <p:cNvPicPr>
            <a:picLocks noChangeAspect="1"/>
          </p:cNvPicPr>
          <p:nvPr/>
        </p:nvPicPr>
        <p:blipFill rotWithShape="1">
          <a:blip r:embed="rId3">
            <a:extLst>
              <a:ext uri="{28A0092B-C50C-407E-A947-70E740481C1C}">
                <a14:useLocalDpi xmlns:a14="http://schemas.microsoft.com/office/drawing/2010/main" val="0"/>
              </a:ext>
            </a:extLst>
          </a:blip>
          <a:srcRect b="14172"/>
          <a:stretch/>
        </p:blipFill>
        <p:spPr>
          <a:xfrm>
            <a:off x="75744" y="57547"/>
            <a:ext cx="4412130" cy="5045196"/>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22" name="タイトル 6"/>
          <p:cNvSpPr>
            <a:spLocks noGrp="1"/>
          </p:cNvSpPr>
          <p:nvPr>
            <p:ph type="title"/>
          </p:nvPr>
        </p:nvSpPr>
        <p:spPr>
          <a:xfrm>
            <a:off x="4600254" y="137838"/>
            <a:ext cx="4302205" cy="914581"/>
          </a:xfrm>
        </p:spPr>
        <p:txBody>
          <a:bodyPr/>
          <a:lstStyle/>
          <a:p>
            <a:r>
              <a:rPr lang="es-VE" altLang="ja-JP" sz="2400" dirty="0"/>
              <a:t>Protocolo </a:t>
            </a:r>
            <a:r>
              <a:rPr lang="es-VE" sz="2400" i="1" dirty="0" err="1"/>
              <a:t>focused</a:t>
            </a:r>
            <a:r>
              <a:rPr lang="es-VE" sz="2400" i="1" dirty="0"/>
              <a:t/>
            </a:r>
            <a:br>
              <a:rPr lang="es-VE" sz="2400" i="1" dirty="0"/>
            </a:br>
            <a:r>
              <a:rPr lang="es-VE" sz="2400" i="1" dirty="0" err="1"/>
              <a:t>assessment</a:t>
            </a:r>
            <a:r>
              <a:rPr lang="es-VE" sz="2400" i="1" dirty="0"/>
              <a:t> </a:t>
            </a:r>
            <a:r>
              <a:rPr lang="es-VE" sz="2400" i="1" dirty="0" err="1"/>
              <a:t>with</a:t>
            </a:r>
            <a:r>
              <a:rPr lang="es-VE" sz="2400" i="1" dirty="0"/>
              <a:t> </a:t>
            </a:r>
            <a:r>
              <a:rPr lang="es-VE" sz="2400" i="1" dirty="0" err="1"/>
              <a:t>transthoracic</a:t>
            </a:r>
            <a:r>
              <a:rPr lang="es-VE" sz="2400" i="1" dirty="0"/>
              <a:t> </a:t>
            </a:r>
            <a:r>
              <a:rPr lang="es-VE" sz="2400" i="1" dirty="0" err="1"/>
              <a:t>echocardiography</a:t>
            </a:r>
            <a:r>
              <a:rPr lang="es-VE" sz="2400" i="1" dirty="0"/>
              <a:t> (FATE)</a:t>
            </a:r>
            <a:endParaRPr kumimoji="1" lang="ja-JP" altLang="en-US" sz="2400" dirty="0">
              <a:solidFill>
                <a:schemeClr val="accent1"/>
              </a:solidFill>
              <a:latin typeface="Route 159 Bold" pitchFamily="50" charset="0"/>
            </a:endParaRPr>
          </a:p>
        </p:txBody>
      </p:sp>
      <p:sp>
        <p:nvSpPr>
          <p:cNvPr id="23" name="テキスト プレースホルダー 9"/>
          <p:cNvSpPr>
            <a:spLocks noGrp="1"/>
          </p:cNvSpPr>
          <p:nvPr>
            <p:ph type="body" sz="quarter" idx="4294967295"/>
          </p:nvPr>
        </p:nvSpPr>
        <p:spPr>
          <a:xfrm>
            <a:off x="4124523" y="1119909"/>
            <a:ext cx="452209" cy="288073"/>
          </a:xfrm>
          <a:prstGeom prst="rect">
            <a:avLst/>
          </a:prstGeom>
          <a:solidFill>
            <a:schemeClr val="accent4"/>
          </a:solidFill>
        </p:spPr>
        <p:txBody>
          <a:bodyPr/>
          <a:lstStyle/>
          <a:p>
            <a:endParaRPr kumimoji="1" lang="ja-JP" altLang="en-US" dirty="0">
              <a:solidFill>
                <a:schemeClr val="tx1"/>
              </a:solidFill>
            </a:endParaRPr>
          </a:p>
        </p:txBody>
      </p:sp>
      <p:sp>
        <p:nvSpPr>
          <p:cNvPr id="24" name="テキスト プレースホルダー 11"/>
          <p:cNvSpPr>
            <a:spLocks noGrp="1"/>
          </p:cNvSpPr>
          <p:nvPr>
            <p:ph type="body" sz="quarter" idx="4294967295"/>
          </p:nvPr>
        </p:nvSpPr>
        <p:spPr>
          <a:xfrm>
            <a:off x="3795859" y="1044983"/>
            <a:ext cx="272474" cy="425658"/>
          </a:xfrm>
          <a:prstGeom prst="rect">
            <a:avLst/>
          </a:prstGeom>
        </p:spPr>
        <p:txBody>
          <a:bodyPr/>
          <a:lstStyle/>
          <a:p>
            <a:r>
              <a:rPr kumimoji="1" lang="en-US" altLang="ja-JP" dirty="0">
                <a:solidFill>
                  <a:schemeClr val="tx1"/>
                </a:solidFill>
              </a:rPr>
              <a:t>1</a:t>
            </a:r>
            <a:endParaRPr kumimoji="1" lang="ja-JP" altLang="en-US" dirty="0">
              <a:solidFill>
                <a:schemeClr val="tx1"/>
              </a:solidFill>
            </a:endParaRPr>
          </a:p>
        </p:txBody>
      </p:sp>
      <p:sp>
        <p:nvSpPr>
          <p:cNvPr id="25" name="テキスト プレースホルダー 10"/>
          <p:cNvSpPr>
            <a:spLocks noGrp="1"/>
          </p:cNvSpPr>
          <p:nvPr>
            <p:ph type="body" sz="quarter" idx="4294967295"/>
          </p:nvPr>
        </p:nvSpPr>
        <p:spPr>
          <a:xfrm>
            <a:off x="4622236" y="1114877"/>
            <a:ext cx="3239355" cy="288073"/>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lang="en-US" altLang="ja-JP" dirty="0">
                <a:solidFill>
                  <a:schemeClr val="bg1"/>
                </a:solidFill>
              </a:rPr>
              <a:t>Subcostal o </a:t>
            </a:r>
            <a:r>
              <a:rPr lang="en-US" altLang="ja-JP" dirty="0" err="1">
                <a:solidFill>
                  <a:schemeClr val="bg1"/>
                </a:solidFill>
              </a:rPr>
              <a:t>subxifoidea</a:t>
            </a:r>
            <a:endParaRPr kumimoji="1" lang="ja-JP" altLang="en-US" dirty="0">
              <a:solidFill>
                <a:schemeClr val="bg1"/>
              </a:solidFill>
            </a:endParaRPr>
          </a:p>
        </p:txBody>
      </p:sp>
      <p:sp>
        <p:nvSpPr>
          <p:cNvPr id="26" name="テキスト プレースホルダー 12"/>
          <p:cNvSpPr>
            <a:spLocks noGrp="1"/>
          </p:cNvSpPr>
          <p:nvPr>
            <p:ph type="body" sz="quarter" idx="4294967295"/>
          </p:nvPr>
        </p:nvSpPr>
        <p:spPr>
          <a:xfrm>
            <a:off x="4610098" y="1462458"/>
            <a:ext cx="3413458" cy="230459"/>
          </a:xfrm>
          <a:prstGeom prst="rect">
            <a:avLst/>
          </a:prstGeom>
        </p:spPr>
        <p:txBody>
          <a:bodyPr/>
          <a:lstStyle/>
          <a:p>
            <a:r>
              <a:rPr lang="en-US" altLang="ja-JP" sz="1400" dirty="0" err="1">
                <a:solidFill>
                  <a:schemeClr val="bg1"/>
                </a:solidFill>
              </a:rPr>
              <a:t>Patología</a:t>
            </a:r>
            <a:r>
              <a:rPr lang="en-US" altLang="ja-JP" sz="1400" dirty="0">
                <a:solidFill>
                  <a:schemeClr val="bg1"/>
                </a:solidFill>
              </a:rPr>
              <a:t> </a:t>
            </a:r>
            <a:r>
              <a:rPr lang="en-US" altLang="ja-JP" sz="1400" dirty="0" err="1">
                <a:solidFill>
                  <a:schemeClr val="bg1"/>
                </a:solidFill>
              </a:rPr>
              <a:t>pericárdica</a:t>
            </a:r>
            <a:r>
              <a:rPr lang="en-US" altLang="ja-JP" sz="1400" dirty="0">
                <a:solidFill>
                  <a:schemeClr val="bg1"/>
                </a:solidFill>
              </a:rPr>
              <a:t> y </a:t>
            </a:r>
            <a:r>
              <a:rPr lang="en-US" altLang="ja-JP" sz="1400" dirty="0" err="1">
                <a:solidFill>
                  <a:schemeClr val="bg1"/>
                </a:solidFill>
              </a:rPr>
              <a:t>cámaras</a:t>
            </a:r>
            <a:r>
              <a:rPr lang="en-US" altLang="ja-JP" sz="1400" dirty="0">
                <a:solidFill>
                  <a:schemeClr val="bg1"/>
                </a:solidFill>
              </a:rPr>
              <a:t> </a:t>
            </a:r>
            <a:r>
              <a:rPr lang="en-US" altLang="ja-JP" sz="1400" dirty="0" err="1">
                <a:solidFill>
                  <a:schemeClr val="bg1"/>
                </a:solidFill>
              </a:rPr>
              <a:t>derechas</a:t>
            </a:r>
            <a:r>
              <a:rPr lang="en-US" altLang="ja-JP" sz="1400" dirty="0">
                <a:solidFill>
                  <a:schemeClr val="bg1"/>
                </a:solidFill>
              </a:rPr>
              <a:t> (y </a:t>
            </a:r>
            <a:r>
              <a:rPr lang="en-US" altLang="ja-JP" sz="1400" dirty="0" err="1">
                <a:solidFill>
                  <a:schemeClr val="bg1"/>
                </a:solidFill>
              </a:rPr>
              <a:t>otros</a:t>
            </a:r>
            <a:r>
              <a:rPr lang="en-US" altLang="ja-JP" sz="1400" dirty="0">
                <a:solidFill>
                  <a:schemeClr val="bg1"/>
                </a:solidFill>
              </a:rPr>
              <a:t>)</a:t>
            </a:r>
            <a:endParaRPr lang="ja-JP" altLang="en-US" sz="1400" dirty="0">
              <a:solidFill>
                <a:schemeClr val="bg1"/>
              </a:solidFill>
            </a:endParaRPr>
          </a:p>
        </p:txBody>
      </p:sp>
      <p:sp>
        <p:nvSpPr>
          <p:cNvPr id="27" name="テキスト プレースホルダー 13"/>
          <p:cNvSpPr>
            <a:spLocks noGrp="1"/>
          </p:cNvSpPr>
          <p:nvPr>
            <p:ph type="body" sz="quarter" idx="4294967295"/>
          </p:nvPr>
        </p:nvSpPr>
        <p:spPr>
          <a:xfrm>
            <a:off x="4112289" y="2188546"/>
            <a:ext cx="452209" cy="288073"/>
          </a:xfrm>
          <a:prstGeom prst="rect">
            <a:avLst/>
          </a:prstGeom>
          <a:solidFill>
            <a:schemeClr val="accent4"/>
          </a:solidFill>
        </p:spPr>
        <p:txBody>
          <a:bodyPr/>
          <a:lstStyle/>
          <a:p>
            <a:endParaRPr kumimoji="1" lang="ja-JP" altLang="en-US" dirty="0">
              <a:solidFill>
                <a:schemeClr val="tx1"/>
              </a:solidFill>
            </a:endParaRPr>
          </a:p>
        </p:txBody>
      </p:sp>
      <p:sp>
        <p:nvSpPr>
          <p:cNvPr id="28" name="テキスト プレースホルダー 14"/>
          <p:cNvSpPr>
            <a:spLocks noGrp="1"/>
          </p:cNvSpPr>
          <p:nvPr>
            <p:ph type="body" sz="quarter" idx="4294967295"/>
          </p:nvPr>
        </p:nvSpPr>
        <p:spPr>
          <a:xfrm>
            <a:off x="3795315" y="2130930"/>
            <a:ext cx="271325" cy="403304"/>
          </a:xfrm>
          <a:prstGeom prst="rect">
            <a:avLst/>
          </a:prstGeom>
        </p:spPr>
        <p:txBody>
          <a:bodyPr/>
          <a:lstStyle/>
          <a:p>
            <a:r>
              <a:rPr kumimoji="1" lang="en-US" altLang="ja-JP" dirty="0">
                <a:solidFill>
                  <a:schemeClr val="tx1"/>
                </a:solidFill>
              </a:rPr>
              <a:t>2</a:t>
            </a:r>
            <a:endParaRPr kumimoji="1" lang="ja-JP" altLang="en-US" dirty="0">
              <a:solidFill>
                <a:schemeClr val="tx1"/>
              </a:solidFill>
            </a:endParaRPr>
          </a:p>
        </p:txBody>
      </p:sp>
      <p:sp>
        <p:nvSpPr>
          <p:cNvPr id="29" name="テキスト プレースホルダー 15"/>
          <p:cNvSpPr>
            <a:spLocks noGrp="1"/>
          </p:cNvSpPr>
          <p:nvPr>
            <p:ph type="body" sz="quarter" idx="4294967295"/>
          </p:nvPr>
        </p:nvSpPr>
        <p:spPr>
          <a:xfrm>
            <a:off x="4610098" y="2188546"/>
            <a:ext cx="3239355" cy="28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r>
              <a:rPr kumimoji="1" lang="en-US" altLang="ja-JP" dirty="0">
                <a:solidFill>
                  <a:schemeClr val="bg1"/>
                </a:solidFill>
              </a:rPr>
              <a:t>Apical</a:t>
            </a:r>
            <a:endParaRPr kumimoji="1" lang="ja-JP" altLang="en-US" dirty="0">
              <a:solidFill>
                <a:schemeClr val="bg1"/>
              </a:solidFill>
            </a:endParaRPr>
          </a:p>
        </p:txBody>
      </p:sp>
      <p:sp>
        <p:nvSpPr>
          <p:cNvPr id="30" name="テキスト プレースホルダー 16"/>
          <p:cNvSpPr>
            <a:spLocks noGrp="1"/>
          </p:cNvSpPr>
          <p:nvPr>
            <p:ph type="body" sz="quarter" idx="4294967295"/>
          </p:nvPr>
        </p:nvSpPr>
        <p:spPr>
          <a:xfrm>
            <a:off x="4622236" y="2512785"/>
            <a:ext cx="3811316" cy="230459"/>
          </a:xfrm>
          <a:prstGeom prst="rect">
            <a:avLst/>
          </a:prstGeom>
        </p:spPr>
        <p:txBody>
          <a:bodyPr/>
          <a:lstStyle/>
          <a:p>
            <a:r>
              <a:rPr lang="es-VE" altLang="ja-JP" sz="1400" dirty="0">
                <a:solidFill>
                  <a:schemeClr val="bg1"/>
                </a:solidFill>
              </a:rPr>
              <a:t>Morfología y cambios en cámaras izquierdas y derechas </a:t>
            </a:r>
            <a:r>
              <a:rPr lang="en-US" altLang="ja-JP" sz="1400" dirty="0">
                <a:solidFill>
                  <a:schemeClr val="bg1"/>
                </a:solidFill>
              </a:rPr>
              <a:t>(y </a:t>
            </a:r>
            <a:r>
              <a:rPr lang="en-US" altLang="ja-JP" sz="1400" dirty="0" err="1">
                <a:solidFill>
                  <a:schemeClr val="bg1"/>
                </a:solidFill>
              </a:rPr>
              <a:t>otros</a:t>
            </a:r>
            <a:r>
              <a:rPr lang="en-US" altLang="ja-JP" sz="1400" dirty="0">
                <a:solidFill>
                  <a:schemeClr val="bg1"/>
                </a:solidFill>
              </a:rPr>
              <a:t>)</a:t>
            </a:r>
            <a:endParaRPr lang="ja-JP" altLang="en-US" sz="1400" dirty="0">
              <a:solidFill>
                <a:schemeClr val="bg1"/>
              </a:solidFill>
            </a:endParaRPr>
          </a:p>
        </p:txBody>
      </p:sp>
      <p:sp>
        <p:nvSpPr>
          <p:cNvPr id="31" name="テキスト プレースホルダー 17"/>
          <p:cNvSpPr>
            <a:spLocks noGrp="1"/>
          </p:cNvSpPr>
          <p:nvPr>
            <p:ph type="body" sz="quarter" idx="4294967295"/>
          </p:nvPr>
        </p:nvSpPr>
        <p:spPr>
          <a:xfrm>
            <a:off x="4124523" y="3254431"/>
            <a:ext cx="452209" cy="288073"/>
          </a:xfrm>
          <a:prstGeom prst="rect">
            <a:avLst/>
          </a:prstGeom>
          <a:solidFill>
            <a:schemeClr val="accent4"/>
          </a:solidFill>
        </p:spPr>
        <p:txBody>
          <a:bodyPr/>
          <a:lstStyle/>
          <a:p>
            <a:pPr marL="127000" indent="0">
              <a:buNone/>
            </a:pPr>
            <a:endParaRPr kumimoji="1" lang="ja-JP" altLang="en-US" dirty="0">
              <a:solidFill>
                <a:schemeClr val="tx1"/>
              </a:solidFill>
            </a:endParaRPr>
          </a:p>
        </p:txBody>
      </p:sp>
      <p:sp>
        <p:nvSpPr>
          <p:cNvPr id="32" name="テキスト プレースホルダー 18"/>
          <p:cNvSpPr>
            <a:spLocks noGrp="1"/>
          </p:cNvSpPr>
          <p:nvPr>
            <p:ph type="body" sz="quarter" idx="4294967295"/>
          </p:nvPr>
        </p:nvSpPr>
        <p:spPr>
          <a:xfrm>
            <a:off x="3805067" y="3173584"/>
            <a:ext cx="271325" cy="403304"/>
          </a:xfrm>
          <a:prstGeom prst="rect">
            <a:avLst/>
          </a:prstGeom>
        </p:spPr>
        <p:txBody>
          <a:bodyPr/>
          <a:lstStyle/>
          <a:p>
            <a:r>
              <a:rPr kumimoji="1" lang="en-US" altLang="ja-JP" dirty="0">
                <a:solidFill>
                  <a:schemeClr val="tx1"/>
                </a:solidFill>
              </a:rPr>
              <a:t>3</a:t>
            </a:r>
            <a:endParaRPr kumimoji="1" lang="ja-JP" altLang="en-US" dirty="0">
              <a:solidFill>
                <a:schemeClr val="tx1"/>
              </a:solidFill>
            </a:endParaRPr>
          </a:p>
        </p:txBody>
      </p:sp>
      <p:sp>
        <p:nvSpPr>
          <p:cNvPr id="33" name="テキスト プレースホルダー 19"/>
          <p:cNvSpPr>
            <a:spLocks noGrp="1"/>
          </p:cNvSpPr>
          <p:nvPr>
            <p:ph type="body" sz="quarter" idx="4294967295"/>
          </p:nvPr>
        </p:nvSpPr>
        <p:spPr>
          <a:xfrm>
            <a:off x="4584136" y="3240328"/>
            <a:ext cx="4037350" cy="288073"/>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kumimoji="1" lang="en-US" altLang="ja-JP" dirty="0" err="1">
                <a:solidFill>
                  <a:schemeClr val="bg1"/>
                </a:solidFill>
              </a:rPr>
              <a:t>Paraesternal</a:t>
            </a:r>
            <a:r>
              <a:rPr kumimoji="1" lang="en-US" altLang="ja-JP" dirty="0">
                <a:solidFill>
                  <a:schemeClr val="bg1"/>
                </a:solidFill>
              </a:rPr>
              <a:t> </a:t>
            </a:r>
            <a:r>
              <a:rPr kumimoji="1" lang="en-US" altLang="ja-JP" dirty="0" err="1">
                <a:solidFill>
                  <a:schemeClr val="bg1"/>
                </a:solidFill>
              </a:rPr>
              <a:t>eje</a:t>
            </a:r>
            <a:r>
              <a:rPr kumimoji="1" lang="en-US" altLang="ja-JP" dirty="0">
                <a:solidFill>
                  <a:schemeClr val="bg1"/>
                </a:solidFill>
              </a:rPr>
              <a:t> largo y </a:t>
            </a:r>
            <a:r>
              <a:rPr kumimoji="1" lang="en-US" altLang="ja-JP" dirty="0" err="1">
                <a:solidFill>
                  <a:schemeClr val="bg1"/>
                </a:solidFill>
              </a:rPr>
              <a:t>corto</a:t>
            </a:r>
            <a:endParaRPr kumimoji="1" lang="ja-JP" altLang="en-US" dirty="0">
              <a:solidFill>
                <a:schemeClr val="bg1"/>
              </a:solidFill>
            </a:endParaRPr>
          </a:p>
        </p:txBody>
      </p:sp>
      <p:sp>
        <p:nvSpPr>
          <p:cNvPr id="34" name="テキスト プレースホルダー 20"/>
          <p:cNvSpPr>
            <a:spLocks noGrp="1"/>
          </p:cNvSpPr>
          <p:nvPr>
            <p:ph type="body" sz="quarter" idx="4294967295"/>
          </p:nvPr>
        </p:nvSpPr>
        <p:spPr>
          <a:xfrm>
            <a:off x="4585300" y="3483898"/>
            <a:ext cx="3224951" cy="230459"/>
          </a:xfrm>
          <a:prstGeom prst="rect">
            <a:avLst/>
          </a:prstGeom>
        </p:spPr>
        <p:txBody>
          <a:bodyPr/>
          <a:lstStyle/>
          <a:p>
            <a:r>
              <a:rPr lang="en-US" altLang="ja-JP" sz="1400" dirty="0" err="1">
                <a:solidFill>
                  <a:schemeClr val="bg1"/>
                </a:solidFill>
              </a:rPr>
              <a:t>Estimación</a:t>
            </a:r>
            <a:r>
              <a:rPr lang="en-US" altLang="ja-JP" sz="1400" dirty="0">
                <a:solidFill>
                  <a:schemeClr val="bg1"/>
                </a:solidFill>
              </a:rPr>
              <a:t> de </a:t>
            </a:r>
            <a:r>
              <a:rPr lang="en-US" altLang="ja-JP" sz="1400" dirty="0" err="1">
                <a:solidFill>
                  <a:schemeClr val="bg1"/>
                </a:solidFill>
              </a:rPr>
              <a:t>función</a:t>
            </a:r>
            <a:r>
              <a:rPr lang="en-US" altLang="ja-JP" sz="1400" dirty="0">
                <a:solidFill>
                  <a:schemeClr val="bg1"/>
                </a:solidFill>
              </a:rPr>
              <a:t> </a:t>
            </a:r>
            <a:r>
              <a:rPr lang="en-US" altLang="ja-JP" sz="1400" dirty="0" err="1">
                <a:solidFill>
                  <a:schemeClr val="bg1"/>
                </a:solidFill>
              </a:rPr>
              <a:t>sistólica</a:t>
            </a:r>
            <a:r>
              <a:rPr lang="en-US" altLang="ja-JP" sz="1400" dirty="0">
                <a:solidFill>
                  <a:schemeClr val="bg1"/>
                </a:solidFill>
              </a:rPr>
              <a:t> global (y </a:t>
            </a:r>
            <a:r>
              <a:rPr lang="en-US" altLang="ja-JP" sz="1400" dirty="0" err="1">
                <a:solidFill>
                  <a:schemeClr val="bg1"/>
                </a:solidFill>
              </a:rPr>
              <a:t>otros</a:t>
            </a:r>
            <a:r>
              <a:rPr lang="en-US" altLang="ja-JP" sz="1400" dirty="0">
                <a:solidFill>
                  <a:schemeClr val="bg1"/>
                </a:solidFill>
              </a:rPr>
              <a:t>)</a:t>
            </a:r>
            <a:endParaRPr lang="ja-JP" altLang="en-US" sz="1400" dirty="0">
              <a:solidFill>
                <a:schemeClr val="bg1"/>
              </a:solidFill>
            </a:endParaRPr>
          </a:p>
        </p:txBody>
      </p:sp>
      <p:sp>
        <p:nvSpPr>
          <p:cNvPr id="35" name="テキスト プレースホルダー 21"/>
          <p:cNvSpPr>
            <a:spLocks noGrp="1"/>
          </p:cNvSpPr>
          <p:nvPr>
            <p:ph type="body" sz="quarter" idx="4294967295"/>
          </p:nvPr>
        </p:nvSpPr>
        <p:spPr>
          <a:xfrm>
            <a:off x="4124523" y="4146184"/>
            <a:ext cx="452209" cy="288073"/>
          </a:xfrm>
          <a:prstGeom prst="rect">
            <a:avLst/>
          </a:prstGeom>
          <a:solidFill>
            <a:schemeClr val="accent4"/>
          </a:solidFill>
        </p:spPr>
        <p:txBody>
          <a:bodyPr/>
          <a:lstStyle/>
          <a:p>
            <a:endParaRPr kumimoji="1" lang="ja-JP" altLang="en-US" dirty="0">
              <a:solidFill>
                <a:schemeClr val="tx1"/>
              </a:solidFill>
            </a:endParaRPr>
          </a:p>
        </p:txBody>
      </p:sp>
      <p:sp>
        <p:nvSpPr>
          <p:cNvPr id="36" name="テキスト プレースホルダー 22"/>
          <p:cNvSpPr>
            <a:spLocks noGrp="1"/>
          </p:cNvSpPr>
          <p:nvPr>
            <p:ph type="body" sz="quarter" idx="4294967295"/>
          </p:nvPr>
        </p:nvSpPr>
        <p:spPr>
          <a:xfrm>
            <a:off x="3795315" y="4072413"/>
            <a:ext cx="271325" cy="403304"/>
          </a:xfrm>
          <a:prstGeom prst="rect">
            <a:avLst/>
          </a:prstGeom>
        </p:spPr>
        <p:txBody>
          <a:bodyPr/>
          <a:lstStyle/>
          <a:p>
            <a:r>
              <a:rPr kumimoji="1" lang="en-US" altLang="ja-JP" dirty="0">
                <a:solidFill>
                  <a:schemeClr val="tx1"/>
                </a:solidFill>
              </a:rPr>
              <a:t>4</a:t>
            </a:r>
            <a:endParaRPr kumimoji="1" lang="ja-JP" altLang="en-US" dirty="0">
              <a:solidFill>
                <a:schemeClr val="tx1"/>
              </a:solidFill>
            </a:endParaRPr>
          </a:p>
        </p:txBody>
      </p:sp>
      <p:sp>
        <p:nvSpPr>
          <p:cNvPr id="37" name="テキスト プレースホルダー 23"/>
          <p:cNvSpPr>
            <a:spLocks noGrp="1"/>
          </p:cNvSpPr>
          <p:nvPr>
            <p:ph type="body" sz="quarter" idx="4294967295"/>
          </p:nvPr>
        </p:nvSpPr>
        <p:spPr>
          <a:xfrm>
            <a:off x="4597504" y="4130029"/>
            <a:ext cx="3239355" cy="288073"/>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r>
              <a:rPr kumimoji="1" lang="en-US" altLang="ja-JP" dirty="0">
                <a:solidFill>
                  <a:schemeClr val="bg1"/>
                </a:solidFill>
              </a:rPr>
              <a:t>Pleuro</a:t>
            </a:r>
            <a:r>
              <a:rPr lang="en-US" altLang="ja-JP" dirty="0">
                <a:solidFill>
                  <a:schemeClr val="bg1"/>
                </a:solidFill>
              </a:rPr>
              <a:t>-</a:t>
            </a:r>
            <a:r>
              <a:rPr lang="en-US" altLang="ja-JP" dirty="0" err="1">
                <a:solidFill>
                  <a:schemeClr val="bg1"/>
                </a:solidFill>
              </a:rPr>
              <a:t>pulmonar</a:t>
            </a:r>
            <a:endParaRPr kumimoji="1" lang="ja-JP" altLang="en-US" dirty="0">
              <a:solidFill>
                <a:schemeClr val="bg1"/>
              </a:solidFill>
            </a:endParaRPr>
          </a:p>
        </p:txBody>
      </p:sp>
      <p:sp>
        <p:nvSpPr>
          <p:cNvPr id="38" name="テキスト プレースホルダー 24"/>
          <p:cNvSpPr>
            <a:spLocks noGrp="1"/>
          </p:cNvSpPr>
          <p:nvPr>
            <p:ph type="body" sz="quarter" idx="4294967295"/>
          </p:nvPr>
        </p:nvSpPr>
        <p:spPr>
          <a:xfrm>
            <a:off x="4593068" y="4549298"/>
            <a:ext cx="3224951" cy="230459"/>
          </a:xfrm>
          <a:prstGeom prst="rect">
            <a:avLst/>
          </a:prstGeom>
        </p:spPr>
        <p:txBody>
          <a:bodyPr/>
          <a:lstStyle/>
          <a:p>
            <a:r>
              <a:rPr lang="en-US" altLang="ja-JP" sz="1400" dirty="0" err="1">
                <a:solidFill>
                  <a:schemeClr val="bg1"/>
                </a:solidFill>
              </a:rPr>
              <a:t>Patología</a:t>
            </a:r>
            <a:r>
              <a:rPr lang="en-US" altLang="ja-JP" sz="1400" dirty="0">
                <a:solidFill>
                  <a:schemeClr val="bg1"/>
                </a:solidFill>
              </a:rPr>
              <a:t> </a:t>
            </a:r>
            <a:r>
              <a:rPr lang="en-US" altLang="ja-JP" sz="1400" dirty="0" err="1">
                <a:solidFill>
                  <a:schemeClr val="bg1"/>
                </a:solidFill>
              </a:rPr>
              <a:t>pulmonar</a:t>
            </a:r>
            <a:r>
              <a:rPr lang="en-US" altLang="ja-JP" sz="1400" dirty="0">
                <a:solidFill>
                  <a:schemeClr val="bg1"/>
                </a:solidFill>
              </a:rPr>
              <a:t> y pleural</a:t>
            </a:r>
            <a:endParaRPr kumimoji="1" lang="ja-JP" altLang="en-US" sz="1400" dirty="0">
              <a:solidFill>
                <a:schemeClr val="bg1"/>
              </a:solidFill>
            </a:endParaRPr>
          </a:p>
        </p:txBody>
      </p:sp>
      <p:sp>
        <p:nvSpPr>
          <p:cNvPr id="39" name="Elipse 1">
            <a:extLst>
              <a:ext uri="{FF2B5EF4-FFF2-40B4-BE49-F238E27FC236}">
                <a16:creationId xmlns:a16="http://schemas.microsoft.com/office/drawing/2014/main" xmlns="" id="{479813D7-0B30-4AE6-8CE5-9766B8625E41}"/>
              </a:ext>
            </a:extLst>
          </p:cNvPr>
          <p:cNvSpPr/>
          <p:nvPr/>
        </p:nvSpPr>
        <p:spPr>
          <a:xfrm>
            <a:off x="1936380" y="3206713"/>
            <a:ext cx="541241" cy="5274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0" name="Elipse 26">
            <a:extLst>
              <a:ext uri="{FF2B5EF4-FFF2-40B4-BE49-F238E27FC236}">
                <a16:creationId xmlns:a16="http://schemas.microsoft.com/office/drawing/2014/main" xmlns="" id="{340A1DFB-EB80-44CD-9D7E-08C41241DB8D}"/>
              </a:ext>
            </a:extLst>
          </p:cNvPr>
          <p:cNvSpPr/>
          <p:nvPr/>
        </p:nvSpPr>
        <p:spPr>
          <a:xfrm>
            <a:off x="2644739" y="2942997"/>
            <a:ext cx="541241" cy="52743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1" name="Elipse 27">
            <a:extLst>
              <a:ext uri="{FF2B5EF4-FFF2-40B4-BE49-F238E27FC236}">
                <a16:creationId xmlns:a16="http://schemas.microsoft.com/office/drawing/2014/main" xmlns="" id="{CA3132AF-DE35-4073-9AC2-3EAA3AE188DF}"/>
              </a:ext>
            </a:extLst>
          </p:cNvPr>
          <p:cNvSpPr/>
          <p:nvPr/>
        </p:nvSpPr>
        <p:spPr>
          <a:xfrm>
            <a:off x="2189331" y="2415564"/>
            <a:ext cx="541241" cy="52743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2" name="Elipse 29">
            <a:extLst>
              <a:ext uri="{FF2B5EF4-FFF2-40B4-BE49-F238E27FC236}">
                <a16:creationId xmlns:a16="http://schemas.microsoft.com/office/drawing/2014/main" xmlns="" id="{2C1DB530-5F67-4CFA-9343-AA1C26BD17A1}"/>
              </a:ext>
            </a:extLst>
          </p:cNvPr>
          <p:cNvSpPr/>
          <p:nvPr/>
        </p:nvSpPr>
        <p:spPr>
          <a:xfrm>
            <a:off x="1114224" y="3688662"/>
            <a:ext cx="541241" cy="52743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3" name="Elipse 31">
            <a:extLst>
              <a:ext uri="{FF2B5EF4-FFF2-40B4-BE49-F238E27FC236}">
                <a16:creationId xmlns:a16="http://schemas.microsoft.com/office/drawing/2014/main" xmlns="" id="{BA691E1B-C249-4EA2-86B2-066E37FF3E67}"/>
              </a:ext>
            </a:extLst>
          </p:cNvPr>
          <p:cNvSpPr/>
          <p:nvPr/>
        </p:nvSpPr>
        <p:spPr>
          <a:xfrm>
            <a:off x="2776270" y="3688662"/>
            <a:ext cx="541241" cy="52743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Tree>
    <p:extLst>
      <p:ext uri="{BB962C8B-B14F-4D97-AF65-F5344CB8AC3E}">
        <p14:creationId xmlns:p14="http://schemas.microsoft.com/office/powerpoint/2010/main" val="237250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9</a:t>
            </a:fld>
            <a:endParaRPr lang="es-VE" dirty="0"/>
          </a:p>
        </p:txBody>
      </p:sp>
      <p:pic>
        <p:nvPicPr>
          <p:cNvPr id="7" name="Marcador de posición de imagen 5" descr="Imagen que contiene texto&#10;&#10;Descripción generada automáticamente">
            <a:extLst>
              <a:ext uri="{FF2B5EF4-FFF2-40B4-BE49-F238E27FC236}">
                <a16:creationId xmlns:a16="http://schemas.microsoft.com/office/drawing/2014/main" xmlns="" id="{5F88C933-88EA-4E64-A6F5-694E9C930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401" y="0"/>
            <a:ext cx="4171600" cy="5143500"/>
          </a:xfrm>
          <a:prstGeom prst="rect">
            <a:avLst/>
          </a:prstGeom>
          <a:noFill/>
          <a:ln>
            <a:noFill/>
          </a:ln>
        </p:spPr>
      </p:pic>
      <p:sp>
        <p:nvSpPr>
          <p:cNvPr id="8" name="7 Rectángulo"/>
          <p:cNvSpPr/>
          <p:nvPr/>
        </p:nvSpPr>
        <p:spPr>
          <a:xfrm>
            <a:off x="222601" y="1295162"/>
            <a:ext cx="4572000" cy="3477875"/>
          </a:xfrm>
          <a:prstGeom prst="rect">
            <a:avLst/>
          </a:prstGeom>
        </p:spPr>
        <p:txBody>
          <a:bodyPr>
            <a:spAutoFit/>
          </a:bodyPr>
          <a:lstStyle/>
          <a:p>
            <a:pPr marL="285750" lvl="0" indent="-285750">
              <a:buClr>
                <a:schemeClr val="bg1"/>
              </a:buClr>
              <a:buFont typeface="Wingdings" pitchFamily="2" charset="2"/>
              <a:buChar char="Ø"/>
            </a:pPr>
            <a:r>
              <a:rPr lang="es-VE" sz="2000" b="1" dirty="0">
                <a:solidFill>
                  <a:schemeClr val="bg1"/>
                </a:solidFill>
              </a:rPr>
              <a:t>Excluir patologías cardiacas evidentes.</a:t>
            </a:r>
            <a:endParaRPr lang="en-US" sz="2000" b="1" dirty="0">
              <a:solidFill>
                <a:schemeClr val="bg1"/>
              </a:solidFill>
            </a:endParaRPr>
          </a:p>
          <a:p>
            <a:pPr marL="285750" lvl="0" indent="-285750">
              <a:buClr>
                <a:schemeClr val="bg1"/>
              </a:buClr>
              <a:buFont typeface="Wingdings" pitchFamily="2" charset="2"/>
              <a:buChar char="Ø"/>
            </a:pPr>
            <a:r>
              <a:rPr lang="es-VE" sz="2000" b="1" dirty="0">
                <a:solidFill>
                  <a:schemeClr val="bg1"/>
                </a:solidFill>
              </a:rPr>
              <a:t>Evaluar el espesor de la pared y las dimensiones de las cámaras, la contractilidad y la función ventricular bilateral.</a:t>
            </a:r>
            <a:endParaRPr lang="en-US" sz="2000" b="1" dirty="0">
              <a:solidFill>
                <a:schemeClr val="bg1"/>
              </a:solidFill>
            </a:endParaRPr>
          </a:p>
          <a:p>
            <a:pPr marL="285750" lvl="0" indent="-285750">
              <a:buClr>
                <a:schemeClr val="bg1"/>
              </a:buClr>
              <a:buFont typeface="Wingdings" pitchFamily="2" charset="2"/>
              <a:buChar char="Ø"/>
            </a:pPr>
            <a:r>
              <a:rPr lang="es-VE" sz="2000" b="1" dirty="0">
                <a:solidFill>
                  <a:schemeClr val="bg1"/>
                </a:solidFill>
              </a:rPr>
              <a:t>Visualizar la pleura en ambos lados. </a:t>
            </a:r>
            <a:endParaRPr lang="en-US" sz="2000" b="1" dirty="0">
              <a:solidFill>
                <a:schemeClr val="bg1"/>
              </a:solidFill>
            </a:endParaRPr>
          </a:p>
          <a:p>
            <a:pPr marL="285750" lvl="0" indent="-285750">
              <a:buClr>
                <a:schemeClr val="bg1"/>
              </a:buClr>
              <a:buFont typeface="Wingdings" pitchFamily="2" charset="2"/>
              <a:buChar char="Ø"/>
            </a:pPr>
            <a:r>
              <a:rPr lang="es-VE" sz="2000" b="1" dirty="0">
                <a:solidFill>
                  <a:schemeClr val="bg1"/>
                </a:solidFill>
              </a:rPr>
              <a:t>Asociar la información recopilada en el contexto clínico del paciente.</a:t>
            </a:r>
            <a:endParaRPr lang="en-US" sz="2000" b="1" dirty="0">
              <a:solidFill>
                <a:schemeClr val="bg1"/>
              </a:solidFill>
            </a:endParaRPr>
          </a:p>
        </p:txBody>
      </p:sp>
      <p:sp>
        <p:nvSpPr>
          <p:cNvPr id="9" name="タイトル 6"/>
          <p:cNvSpPr>
            <a:spLocks noGrp="1"/>
          </p:cNvSpPr>
          <p:nvPr>
            <p:ph type="title"/>
          </p:nvPr>
        </p:nvSpPr>
        <p:spPr>
          <a:xfrm>
            <a:off x="357498" y="226738"/>
            <a:ext cx="4302205" cy="914581"/>
          </a:xfrm>
        </p:spPr>
        <p:txBody>
          <a:bodyPr/>
          <a:lstStyle/>
          <a:p>
            <a:r>
              <a:rPr lang="es-VE" altLang="ja-JP" sz="2400" dirty="0"/>
              <a:t>OBJETIVOS</a:t>
            </a:r>
            <a:endParaRPr kumimoji="1" lang="ja-JP" altLang="en-US" sz="2400" dirty="0">
              <a:solidFill>
                <a:schemeClr val="accent1"/>
              </a:solidFill>
              <a:latin typeface="Route 159 Bold" pitchFamily="50" charset="0"/>
            </a:endParaRPr>
          </a:p>
        </p:txBody>
      </p:sp>
    </p:spTree>
    <p:extLst>
      <p:ext uri="{BB962C8B-B14F-4D97-AF65-F5344CB8AC3E}">
        <p14:creationId xmlns:p14="http://schemas.microsoft.com/office/powerpoint/2010/main" val="87038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Mutius template">
  <a:themeElements>
    <a:clrScheme name="Custom 347">
      <a:dk1>
        <a:srgbClr val="11191F"/>
      </a:dk1>
      <a:lt1>
        <a:srgbClr val="FFFFFF"/>
      </a:lt1>
      <a:dk2>
        <a:srgbClr val="97A5C2"/>
      </a:dk2>
      <a:lt2>
        <a:srgbClr val="E6E6EC"/>
      </a:lt2>
      <a:accent1>
        <a:srgbClr val="11191F"/>
      </a:accent1>
      <a:accent2>
        <a:srgbClr val="525666"/>
      </a:accent2>
      <a:accent3>
        <a:srgbClr val="757B96"/>
      </a:accent3>
      <a:accent4>
        <a:srgbClr val="9CA1B6"/>
      </a:accent4>
      <a:accent5>
        <a:srgbClr val="CC5900"/>
      </a:accent5>
      <a:accent6>
        <a:srgbClr val="FF8800"/>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3183</Words>
  <Application>Microsoft Office PowerPoint</Application>
  <PresentationFormat>Presentación en pantalla (16:9)</PresentationFormat>
  <Paragraphs>239</Paragraphs>
  <Slides>39</Slides>
  <Notes>33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39</vt:i4>
      </vt:variant>
    </vt:vector>
  </HeadingPairs>
  <TitlesOfParts>
    <vt:vector size="47" baseType="lpstr">
      <vt:lpstr>Arial</vt:lpstr>
      <vt:lpstr>Montserrat Light</vt:lpstr>
      <vt:lpstr>Calibri</vt:lpstr>
      <vt:lpstr>Montserrat</vt:lpstr>
      <vt:lpstr>DM Serif Display</vt:lpstr>
      <vt:lpstr>Wingdings</vt:lpstr>
      <vt:lpstr>Route 159 Bold</vt:lpstr>
      <vt:lpstr>Mutius template</vt:lpstr>
      <vt:lpstr>MEDICINA BASADA EN LA EVIDENCIA</vt:lpstr>
      <vt:lpstr>Presentación de PowerPoint</vt:lpstr>
      <vt:lpstr>Presentación de PowerPoint</vt:lpstr>
      <vt:lpstr> INTRODUCCION</vt:lpstr>
      <vt:lpstr>Introducción</vt:lpstr>
      <vt:lpstr>Introducción</vt:lpstr>
      <vt:lpstr>Ultrasonido</vt:lpstr>
      <vt:lpstr>Protocolo focused assessment with transthoracic echocardiography (FATE)</vt:lpstr>
      <vt:lpstr>OBJETIVOS</vt:lpstr>
      <vt:lpstr>ANTECEDENTES</vt:lpstr>
      <vt:lpstr>Presentación de PowerPoint</vt:lpstr>
      <vt:lpstr>OBJETIVO</vt:lpstr>
      <vt:lpstr>Métodos</vt:lpstr>
      <vt:lpstr>Criterios de Inclusión</vt:lpstr>
      <vt:lpstr>Criterios de Exclusión</vt:lpstr>
      <vt:lpstr>Presentación de PowerPoint</vt:lpstr>
      <vt:lpstr> RESULTADOS</vt:lpstr>
      <vt:lpstr>Presentación de PowerPoint</vt:lpstr>
      <vt:lpstr>Resultados </vt:lpstr>
      <vt:lpstr>Resultados </vt:lpstr>
      <vt:lpstr>Resultados </vt:lpstr>
      <vt:lpstr>Resultados </vt:lpstr>
      <vt:lpstr>Resultados </vt:lpstr>
      <vt:lpstr>Presentación de PowerPoint</vt:lpstr>
      <vt:lpstr>Resultados </vt:lpstr>
      <vt:lpstr>Resultados </vt:lpstr>
      <vt:lpstr>Resultados </vt:lpstr>
      <vt:lpstr>Resultados </vt:lpstr>
      <vt:lpstr>Resultados </vt:lpstr>
      <vt:lpstr>DISCUSION</vt:lpstr>
      <vt:lpstr>DISCUSION</vt:lpstr>
      <vt:lpstr>Conclusiones</vt:lpstr>
      <vt:lpstr>Conclusiones</vt:lpstr>
      <vt:lpstr>Presentación de PowerPoint</vt:lpstr>
      <vt:lpstr>Presentación de PowerPoint</vt:lpstr>
      <vt:lpstr>Presentación de PowerPoint</vt:lpstr>
      <vt:lpstr>Aportes del Grupo</vt:lpstr>
      <vt:lpstr>Aportes del Grupo</vt:lpstr>
      <vt:lpstr>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Endher José Castillo Mendoza</dc:creator>
  <cp:lastModifiedBy>PERSONAL</cp:lastModifiedBy>
  <cp:revision>28</cp:revision>
  <dcterms:modified xsi:type="dcterms:W3CDTF">2022-03-17T20:46:14Z</dcterms:modified>
</cp:coreProperties>
</file>