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48"/>
  </p:notesMasterIdLst>
  <p:sldIdLst>
    <p:sldId id="256" r:id="rId3"/>
    <p:sldId id="314" r:id="rId4"/>
    <p:sldId id="315" r:id="rId5"/>
    <p:sldId id="316" r:id="rId6"/>
    <p:sldId id="317" r:id="rId7"/>
    <p:sldId id="318" r:id="rId8"/>
    <p:sldId id="319" r:id="rId9"/>
    <p:sldId id="320" r:id="rId10"/>
    <p:sldId id="321" r:id="rId11"/>
    <p:sldId id="322" r:id="rId12"/>
    <p:sldId id="261" r:id="rId13"/>
    <p:sldId id="270" r:id="rId14"/>
    <p:sldId id="257" r:id="rId15"/>
    <p:sldId id="260" r:id="rId16"/>
    <p:sldId id="280" r:id="rId17"/>
    <p:sldId id="276" r:id="rId18"/>
    <p:sldId id="287" r:id="rId19"/>
    <p:sldId id="281" r:id="rId20"/>
    <p:sldId id="310" r:id="rId21"/>
    <p:sldId id="311" r:id="rId22"/>
    <p:sldId id="312" r:id="rId23"/>
    <p:sldId id="284" r:id="rId24"/>
    <p:sldId id="286" r:id="rId25"/>
    <p:sldId id="282" r:id="rId26"/>
    <p:sldId id="289" r:id="rId27"/>
    <p:sldId id="290" r:id="rId28"/>
    <p:sldId id="291" r:id="rId29"/>
    <p:sldId id="292" r:id="rId30"/>
    <p:sldId id="298" r:id="rId31"/>
    <p:sldId id="304" r:id="rId32"/>
    <p:sldId id="303" r:id="rId33"/>
    <p:sldId id="293" r:id="rId34"/>
    <p:sldId id="294" r:id="rId35"/>
    <p:sldId id="295" r:id="rId36"/>
    <p:sldId id="296" r:id="rId37"/>
    <p:sldId id="299" r:id="rId38"/>
    <p:sldId id="308" r:id="rId39"/>
    <p:sldId id="313" r:id="rId40"/>
    <p:sldId id="307" r:id="rId41"/>
    <p:sldId id="297" r:id="rId42"/>
    <p:sldId id="301" r:id="rId43"/>
    <p:sldId id="305" r:id="rId44"/>
    <p:sldId id="302" r:id="rId45"/>
    <p:sldId id="323" r:id="rId46"/>
    <p:sldId id="306" r:id="rId47"/>
  </p:sldIdLst>
  <p:sldSz cx="9144000" cy="5143500" type="screen16x9"/>
  <p:notesSz cx="6858000" cy="9144000"/>
  <p:embeddedFontLst>
    <p:embeddedFont>
      <p:font typeface="Calibri Light" charset="0"/>
      <p:regular r:id="rId49"/>
      <p:italic r:id="rId50"/>
    </p:embeddedFont>
    <p:embeddedFont>
      <p:font typeface="Berlin Sans FB Demi" pitchFamily="34" charset="0"/>
      <p:bold r:id="rId51"/>
    </p:embeddedFont>
    <p:embeddedFont>
      <p:font typeface="Poppins" charset="0"/>
      <p:regular r:id="rId52"/>
      <p:bold r:id="rId53"/>
      <p:italic r:id="rId54"/>
      <p:boldItalic r:id="rId55"/>
    </p:embeddedFont>
    <p:embeddedFont>
      <p:font typeface="Century Gothic" pitchFamily="34" charset="0"/>
      <p:regular r:id="rId56"/>
      <p:bold r:id="rId57"/>
      <p:italic r:id="rId58"/>
      <p:boldItalic r:id="rId59"/>
    </p:embeddedFont>
    <p:embeddedFont>
      <p:font typeface="Overpass" charset="0"/>
      <p:regular r:id="rId60"/>
      <p:bold r:id="rId61"/>
      <p:italic r:id="rId62"/>
      <p:boldItalic r:id="rId63"/>
    </p:embeddedFont>
    <p:embeddedFont>
      <p:font typeface="Roboto Condensed" charset="0"/>
      <p:regular r:id="rId64"/>
      <p:bold r:id="rId65"/>
      <p:italic r:id="rId66"/>
      <p:boldItalic r:id="rId67"/>
    </p:embeddedFont>
    <p:embeddedFont>
      <p:font typeface="맑은 고딕" pitchFamily="34" charset="-127"/>
      <p:regular r:id="rId68"/>
      <p:bold r:id="rId69"/>
    </p:embeddedFont>
    <p:embeddedFont>
      <p:font typeface="Cambria" pitchFamily="18" charset="0"/>
      <p:regular r:id="rId70"/>
      <p:bold r:id="rId71"/>
      <p:italic r:id="rId72"/>
      <p:boldItalic r:id="rId73"/>
    </p:embeddedFont>
    <p:embeddedFont>
      <p:font typeface="Calibri" pitchFamily="34" charset="0"/>
      <p:regular r:id="rId74"/>
      <p:bold r:id="rId75"/>
      <p:italic r:id="rId76"/>
      <p:boldItalic r:id="rId77"/>
    </p:embeddedFont>
    <p:embeddedFont>
      <p:font typeface="Lato"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26312D8-764E-418F-A670-7BEF1235934D}">
  <a:tblStyle styleId="{426312D8-764E-418F-A670-7BEF123593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42233" autoAdjust="0"/>
  </p:normalViewPr>
  <p:slideViewPr>
    <p:cSldViewPr>
      <p:cViewPr>
        <p:scale>
          <a:sx n="120" d="100"/>
          <a:sy n="120" d="100"/>
        </p:scale>
        <p:origin x="174" y="79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6" Type="http://schemas.openxmlformats.org/officeDocument/2006/relationships/font" Target="fonts/font28.fntdata"/><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23.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font" Target="fonts/font26.fntdata"/><Relationship Id="rId79" Type="http://schemas.openxmlformats.org/officeDocument/2006/relationships/font" Target="fonts/font31.fntdata"/><Relationship Id="rId5" Type="http://schemas.openxmlformats.org/officeDocument/2006/relationships/slide" Target="slides/slide3.xml"/><Relationship Id="rId61" Type="http://schemas.openxmlformats.org/officeDocument/2006/relationships/font" Target="fonts/font13.fntdata"/><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font" Target="fonts/font29.fntdata"/><Relationship Id="rId8" Type="http://schemas.openxmlformats.org/officeDocument/2006/relationships/slide" Target="slides/slide6.xml"/><Relationship Id="rId51" Type="http://schemas.openxmlformats.org/officeDocument/2006/relationships/font" Target="fonts/font3.fntdata"/><Relationship Id="rId72" Type="http://schemas.openxmlformats.org/officeDocument/2006/relationships/font" Target="fonts/font24.fntdata"/><Relationship Id="rId80" Type="http://schemas.openxmlformats.org/officeDocument/2006/relationships/font" Target="fonts/font32.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font" Target="fonts/font27.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openxmlformats.org/officeDocument/2006/relationships/font" Target="fonts/font30.fntdata"/><Relationship Id="rId81" Type="http://schemas.openxmlformats.org/officeDocument/2006/relationships/font" Target="fonts/font3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058918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aa5f3edd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aa5f3edd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d13202ad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d13202ad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1633027" rtl="0" eaLnBrk="1" fontAlgn="auto" latinLnBrk="0" hangingPunct="1">
              <a:lnSpc>
                <a:spcPct val="100000"/>
              </a:lnSpc>
              <a:spcBef>
                <a:spcPts val="0"/>
              </a:spcBef>
              <a:spcAft>
                <a:spcPts val="0"/>
              </a:spcAft>
              <a:buClrTx/>
              <a:buSzTx/>
              <a:buFontTx/>
              <a:buNone/>
              <a:tabLst/>
              <a:defRPr/>
            </a:pPr>
            <a:endParaRPr lang="es-VE"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680aa7d3d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680aa7d3d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1633027" rtl="0" eaLnBrk="1" fontAlgn="auto" latinLnBrk="0" hangingPunct="1">
              <a:lnSpc>
                <a:spcPct val="100000"/>
              </a:lnSpc>
              <a:spcBef>
                <a:spcPts val="0"/>
              </a:spcBef>
              <a:spcAft>
                <a:spcPts val="0"/>
              </a:spcAft>
              <a:buClrTx/>
              <a:buSzTx/>
              <a:buFontTx/>
              <a:buNone/>
              <a:tabLst/>
              <a:defRPr/>
            </a:pPr>
            <a:endParaRPr kumimoji="1" lang="es-VE" sz="1100" b="1" i="0" u="none" strike="noStrike" kern="1200" cap="none" dirty="0" smtClean="0">
              <a:solidFill>
                <a:schemeClr val="tx1"/>
              </a:solidFill>
              <a:effectLst/>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d136aaa59_1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d136aaa59_1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fontAlgn="base"/>
            <a:r>
              <a:rPr lang="es-VE" sz="1100" b="0" i="0" u="none" strike="noStrike" cap="none" dirty="0" smtClean="0">
                <a:solidFill>
                  <a:srgbClr val="000000"/>
                </a:solidFill>
                <a:latin typeface="Arial"/>
                <a:ea typeface="Arial"/>
                <a:cs typeface="Arial"/>
                <a:sym typeface="Arial"/>
              </a:rPr>
              <a: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60f4421e2_0_1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60f4421e2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algn="just">
              <a:buNone/>
            </a:pPr>
            <a:endParaRPr lang="es-VE" sz="1100" b="1" dirty="0">
              <a:latin typeface="Cambria" panose="020405030504060302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6d13202ad6_1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6d13202ad6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fontScale="92500"/>
          </a:bodyPr>
          <a:lstStyle/>
          <a:p>
            <a:pPr>
              <a:buNone/>
            </a:pPr>
            <a:endParaRPr lang="es-V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fontScale="92500"/>
          </a:bodyPr>
          <a:lstStyle/>
          <a:p>
            <a:pPr algn="just">
              <a:buNone/>
            </a:pPr>
            <a:endParaRPr lang="es-V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lvl="0" indent="0" algn="l" rtl="0">
              <a:spcBef>
                <a:spcPts val="0"/>
              </a:spcBef>
              <a:spcAft>
                <a:spcPts val="0"/>
              </a:spcAft>
              <a:buNone/>
            </a:pPr>
            <a:endParaRPr lang="es-PY" dirty="0"/>
          </a:p>
        </p:txBody>
      </p:sp>
    </p:spTree>
    <p:extLst>
      <p:ext uri="{BB962C8B-B14F-4D97-AF65-F5344CB8AC3E}">
        <p14:creationId xmlns:p14="http://schemas.microsoft.com/office/powerpoint/2010/main" val="4165438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algn="just"/>
            <a:endParaRPr lang="es-V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a:buNone/>
            </a:pPr>
            <a:endParaRPr lang="es-V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algn="just"/>
            <a:endParaRPr lang="es-ES"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1633027" rtl="0" eaLnBrk="1" fontAlgn="auto" latinLnBrk="0" hangingPunct="1">
              <a:lnSpc>
                <a:spcPct val="100000"/>
              </a:lnSpc>
              <a:spcBef>
                <a:spcPts val="0"/>
              </a:spcBef>
              <a:spcAft>
                <a:spcPts val="0"/>
              </a:spcAft>
              <a:buClrTx/>
              <a:buSzTx/>
              <a:buFontTx/>
              <a:buNone/>
              <a:tabLst/>
              <a:defRPr/>
            </a:pPr>
            <a:endParaRPr lang="es-VE" sz="1100" b="0" i="0" u="none" strike="noStrike" cap="none" baseline="0" dirty="0" smtClean="0">
              <a:solidFill>
                <a:srgbClr val="000000"/>
              </a:solidFill>
              <a:effectLst/>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s-V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a:xfrm>
            <a:off x="3884613" y="8685213"/>
            <a:ext cx="2971800" cy="458787"/>
          </a:xfrm>
          <a:prstGeom prst="rect">
            <a:avLst/>
          </a:prstGeom>
        </p:spPr>
        <p:txBody>
          <a:bodyPr/>
          <a:lstStyle/>
          <a:p>
            <a:fld id="{033E14CE-C1A2-4B3F-AD17-4C0ECC13EBC2}" type="slidenum">
              <a:rPr lang="es-PY" smtClean="0">
                <a:solidFill>
                  <a:prstClr val="black"/>
                </a:solidFill>
                <a:latin typeface="Calibri" panose="020F0502020204030204"/>
              </a:rPr>
              <a:pPr/>
              <a:t>3</a:t>
            </a:fld>
            <a:endParaRPr lang="es-PY">
              <a:solidFill>
                <a:prstClr val="black"/>
              </a:solidFill>
              <a:latin typeface="Calibri" panose="020F0502020204030204"/>
            </a:endParaRPr>
          </a:p>
        </p:txBody>
      </p:sp>
    </p:spTree>
    <p:extLst>
      <p:ext uri="{BB962C8B-B14F-4D97-AF65-F5344CB8AC3E}">
        <p14:creationId xmlns:p14="http://schemas.microsoft.com/office/powerpoint/2010/main" val="190182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d13202ad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d13202ad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algn="just"/>
            <a:endParaRPr lang="es-V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aa5f3edd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aa5f3edd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a:xfrm>
            <a:off x="3884613" y="8685213"/>
            <a:ext cx="2971800" cy="458787"/>
          </a:xfrm>
          <a:prstGeom prst="rect">
            <a:avLst/>
          </a:prstGeom>
        </p:spPr>
        <p:txBody>
          <a:bodyPr/>
          <a:lstStyle/>
          <a:p>
            <a:fld id="{033E14CE-C1A2-4B3F-AD17-4C0ECC13EBC2}" type="slidenum">
              <a:rPr lang="es-PY" smtClean="0">
                <a:solidFill>
                  <a:prstClr val="black"/>
                </a:solidFill>
                <a:latin typeface="Calibri" panose="020F0502020204030204"/>
              </a:rPr>
              <a:pPr/>
              <a:t>4</a:t>
            </a:fld>
            <a:endParaRPr lang="es-PY">
              <a:solidFill>
                <a:prstClr val="black"/>
              </a:solidFill>
              <a:latin typeface="Calibri" panose="020F0502020204030204"/>
            </a:endParaRPr>
          </a:p>
        </p:txBody>
      </p:sp>
    </p:spTree>
    <p:extLst>
      <p:ext uri="{BB962C8B-B14F-4D97-AF65-F5344CB8AC3E}">
        <p14:creationId xmlns:p14="http://schemas.microsoft.com/office/powerpoint/2010/main" val="315143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PY" dirty="0"/>
          </a:p>
        </p:txBody>
      </p:sp>
    </p:spTree>
    <p:extLst>
      <p:ext uri="{BB962C8B-B14F-4D97-AF65-F5344CB8AC3E}">
        <p14:creationId xmlns:p14="http://schemas.microsoft.com/office/powerpoint/2010/main" val="342595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PY" dirty="0"/>
          </a:p>
        </p:txBody>
      </p:sp>
    </p:spTree>
    <p:extLst>
      <p:ext uri="{BB962C8B-B14F-4D97-AF65-F5344CB8AC3E}">
        <p14:creationId xmlns:p14="http://schemas.microsoft.com/office/powerpoint/2010/main" val="349927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Y" dirty="0"/>
          </a:p>
        </p:txBody>
      </p:sp>
    </p:spTree>
    <p:extLst>
      <p:ext uri="{BB962C8B-B14F-4D97-AF65-F5344CB8AC3E}">
        <p14:creationId xmlns:p14="http://schemas.microsoft.com/office/powerpoint/2010/main" val="95783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Y" dirty="0"/>
          </a:p>
        </p:txBody>
      </p:sp>
    </p:spTree>
    <p:extLst>
      <p:ext uri="{BB962C8B-B14F-4D97-AF65-F5344CB8AC3E}">
        <p14:creationId xmlns:p14="http://schemas.microsoft.com/office/powerpoint/2010/main" val="3149201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PY" dirty="0"/>
          </a:p>
        </p:txBody>
      </p:sp>
    </p:spTree>
    <p:extLst>
      <p:ext uri="{BB962C8B-B14F-4D97-AF65-F5344CB8AC3E}">
        <p14:creationId xmlns:p14="http://schemas.microsoft.com/office/powerpoint/2010/main" val="381495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400000">
            <a:off x="125" y="0"/>
            <a:ext cx="5139900" cy="5139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5079048" y="1265126"/>
            <a:ext cx="3453000" cy="846900"/>
          </a:xfrm>
          <a:prstGeom prst="rect">
            <a:avLst/>
          </a:prstGeom>
          <a:noFill/>
        </p:spPr>
        <p:txBody>
          <a:bodyPr spcFirstLastPara="1" wrap="square" lIns="91425" tIns="91425" rIns="91425" bIns="91425" anchor="ctr" anchorCtr="0">
            <a:noAutofit/>
          </a:bodyPr>
          <a:lstStyle>
            <a:lvl1pPr lvl="0" algn="r">
              <a:lnSpc>
                <a:spcPct val="80000"/>
              </a:lnSpc>
              <a:spcBef>
                <a:spcPts val="0"/>
              </a:spcBef>
              <a:spcAft>
                <a:spcPts val="0"/>
              </a:spcAft>
              <a:buClr>
                <a:schemeClr val="dk2"/>
              </a:buClr>
              <a:buSzPts val="4800"/>
              <a:buNone/>
              <a:defRPr sz="6300">
                <a:solidFill>
                  <a:schemeClr val="dk2"/>
                </a:solidFill>
              </a:defRPr>
            </a:lvl1pPr>
            <a:lvl2pPr lvl="1" algn="ctr">
              <a:lnSpc>
                <a:spcPct val="90000"/>
              </a:lnSpc>
              <a:spcBef>
                <a:spcPts val="0"/>
              </a:spcBef>
              <a:spcAft>
                <a:spcPts val="0"/>
              </a:spcAft>
              <a:buClr>
                <a:schemeClr val="dk1"/>
              </a:buClr>
              <a:buSzPts val="5200"/>
              <a:buNone/>
              <a:defRPr sz="5200">
                <a:solidFill>
                  <a:schemeClr val="dk1"/>
                </a:solidFill>
              </a:defRPr>
            </a:lvl2pPr>
            <a:lvl3pPr lvl="2" algn="ctr">
              <a:lnSpc>
                <a:spcPct val="90000"/>
              </a:lnSpc>
              <a:spcBef>
                <a:spcPts val="0"/>
              </a:spcBef>
              <a:spcAft>
                <a:spcPts val="0"/>
              </a:spcAft>
              <a:buClr>
                <a:schemeClr val="dk1"/>
              </a:buClr>
              <a:buSzPts val="5200"/>
              <a:buNone/>
              <a:defRPr sz="5200">
                <a:solidFill>
                  <a:schemeClr val="dk1"/>
                </a:solidFill>
              </a:defRPr>
            </a:lvl3pPr>
            <a:lvl4pPr lvl="3" algn="ctr">
              <a:lnSpc>
                <a:spcPct val="90000"/>
              </a:lnSpc>
              <a:spcBef>
                <a:spcPts val="0"/>
              </a:spcBef>
              <a:spcAft>
                <a:spcPts val="0"/>
              </a:spcAft>
              <a:buClr>
                <a:schemeClr val="dk1"/>
              </a:buClr>
              <a:buSzPts val="5200"/>
              <a:buNone/>
              <a:defRPr sz="5200">
                <a:solidFill>
                  <a:schemeClr val="dk1"/>
                </a:solidFill>
              </a:defRPr>
            </a:lvl4pPr>
            <a:lvl5pPr lvl="4" algn="ctr">
              <a:lnSpc>
                <a:spcPct val="90000"/>
              </a:lnSpc>
              <a:spcBef>
                <a:spcPts val="0"/>
              </a:spcBef>
              <a:spcAft>
                <a:spcPts val="0"/>
              </a:spcAft>
              <a:buClr>
                <a:schemeClr val="dk1"/>
              </a:buClr>
              <a:buSzPts val="5200"/>
              <a:buNone/>
              <a:defRPr sz="5200">
                <a:solidFill>
                  <a:schemeClr val="dk1"/>
                </a:solidFill>
              </a:defRPr>
            </a:lvl5pPr>
            <a:lvl6pPr lvl="5" algn="ctr">
              <a:lnSpc>
                <a:spcPct val="90000"/>
              </a:lnSpc>
              <a:spcBef>
                <a:spcPts val="0"/>
              </a:spcBef>
              <a:spcAft>
                <a:spcPts val="0"/>
              </a:spcAft>
              <a:buClr>
                <a:schemeClr val="dk1"/>
              </a:buClr>
              <a:buSzPts val="5200"/>
              <a:buNone/>
              <a:defRPr sz="5200">
                <a:solidFill>
                  <a:schemeClr val="dk1"/>
                </a:solidFill>
              </a:defRPr>
            </a:lvl6pPr>
            <a:lvl7pPr lvl="6" algn="ctr">
              <a:lnSpc>
                <a:spcPct val="90000"/>
              </a:lnSpc>
              <a:spcBef>
                <a:spcPts val="0"/>
              </a:spcBef>
              <a:spcAft>
                <a:spcPts val="0"/>
              </a:spcAft>
              <a:buClr>
                <a:schemeClr val="dk1"/>
              </a:buClr>
              <a:buSzPts val="5200"/>
              <a:buNone/>
              <a:defRPr sz="5200">
                <a:solidFill>
                  <a:schemeClr val="dk1"/>
                </a:solidFill>
              </a:defRPr>
            </a:lvl7pPr>
            <a:lvl8pPr lvl="7" algn="ctr">
              <a:lnSpc>
                <a:spcPct val="90000"/>
              </a:lnSpc>
              <a:spcBef>
                <a:spcPts val="0"/>
              </a:spcBef>
              <a:spcAft>
                <a:spcPts val="0"/>
              </a:spcAft>
              <a:buClr>
                <a:schemeClr val="dk1"/>
              </a:buClr>
              <a:buSzPts val="5200"/>
              <a:buNone/>
              <a:defRPr sz="5200">
                <a:solidFill>
                  <a:schemeClr val="dk1"/>
                </a:solidFill>
              </a:defRPr>
            </a:lvl8pPr>
            <a:lvl9pPr lvl="8" algn="ctr">
              <a:lnSpc>
                <a:spcPct val="90000"/>
              </a:lnSpc>
              <a:spcBef>
                <a:spcPts val="0"/>
              </a:spcBef>
              <a:spcAft>
                <a:spcPts val="0"/>
              </a:spcAft>
              <a:buClr>
                <a:schemeClr val="dk1"/>
              </a:buClr>
              <a:buSzPts val="5200"/>
              <a:buNone/>
              <a:defRPr sz="5200">
                <a:solidFill>
                  <a:schemeClr val="dk1"/>
                </a:solidFill>
              </a:defRPr>
            </a:lvl9pPr>
          </a:lstStyle>
          <a:p>
            <a:endParaRPr/>
          </a:p>
        </p:txBody>
      </p:sp>
      <p:sp>
        <p:nvSpPr>
          <p:cNvPr id="11" name="Google Shape;11;p2"/>
          <p:cNvSpPr txBox="1">
            <a:spLocks noGrp="1"/>
          </p:cNvSpPr>
          <p:nvPr>
            <p:ph type="subTitle" idx="1"/>
          </p:nvPr>
        </p:nvSpPr>
        <p:spPr>
          <a:xfrm>
            <a:off x="5594600" y="3367769"/>
            <a:ext cx="2421900" cy="51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ctrTitle" idx="2"/>
          </p:nvPr>
        </p:nvSpPr>
        <p:spPr>
          <a:xfrm>
            <a:off x="5079050" y="1916726"/>
            <a:ext cx="3453000" cy="1242000"/>
          </a:xfrm>
          <a:prstGeom prst="rect">
            <a:avLst/>
          </a:prstGeom>
          <a:noFill/>
        </p:spPr>
        <p:txBody>
          <a:bodyPr spcFirstLastPara="1" wrap="square" lIns="91425" tIns="91425" rIns="91425" bIns="91425" anchor="ctr" anchorCtr="0">
            <a:noAutofit/>
          </a:bodyPr>
          <a:lstStyle>
            <a:lvl1pPr lvl="0" algn="r" rtl="0">
              <a:lnSpc>
                <a:spcPct val="70000"/>
              </a:lnSpc>
              <a:spcBef>
                <a:spcPts val="0"/>
              </a:spcBef>
              <a:spcAft>
                <a:spcPts val="0"/>
              </a:spcAft>
              <a:buSzPts val="4800"/>
              <a:buNone/>
              <a:defRPr sz="6000"/>
            </a:lvl1pPr>
            <a:lvl2pPr lvl="1" algn="ctr" rtl="0">
              <a:lnSpc>
                <a:spcPct val="90000"/>
              </a:lnSpc>
              <a:spcBef>
                <a:spcPts val="0"/>
              </a:spcBef>
              <a:spcAft>
                <a:spcPts val="0"/>
              </a:spcAft>
              <a:buSzPts val="5200"/>
              <a:buNone/>
              <a:defRPr sz="5200"/>
            </a:lvl2pPr>
            <a:lvl3pPr lvl="2" algn="ctr" rtl="0">
              <a:lnSpc>
                <a:spcPct val="90000"/>
              </a:lnSpc>
              <a:spcBef>
                <a:spcPts val="0"/>
              </a:spcBef>
              <a:spcAft>
                <a:spcPts val="0"/>
              </a:spcAft>
              <a:buSzPts val="5200"/>
              <a:buNone/>
              <a:defRPr sz="5200"/>
            </a:lvl3pPr>
            <a:lvl4pPr lvl="3" algn="ctr" rtl="0">
              <a:lnSpc>
                <a:spcPct val="90000"/>
              </a:lnSpc>
              <a:spcBef>
                <a:spcPts val="0"/>
              </a:spcBef>
              <a:spcAft>
                <a:spcPts val="0"/>
              </a:spcAft>
              <a:buSzPts val="5200"/>
              <a:buNone/>
              <a:defRPr sz="5200"/>
            </a:lvl4pPr>
            <a:lvl5pPr lvl="4" algn="ctr" rtl="0">
              <a:lnSpc>
                <a:spcPct val="90000"/>
              </a:lnSpc>
              <a:spcBef>
                <a:spcPts val="0"/>
              </a:spcBef>
              <a:spcAft>
                <a:spcPts val="0"/>
              </a:spcAft>
              <a:buSzPts val="5200"/>
              <a:buNone/>
              <a:defRPr sz="5200"/>
            </a:lvl5pPr>
            <a:lvl6pPr lvl="5" algn="ctr" rtl="0">
              <a:lnSpc>
                <a:spcPct val="90000"/>
              </a:lnSpc>
              <a:spcBef>
                <a:spcPts val="0"/>
              </a:spcBef>
              <a:spcAft>
                <a:spcPts val="0"/>
              </a:spcAft>
              <a:buSzPts val="5200"/>
              <a:buNone/>
              <a:defRPr sz="5200"/>
            </a:lvl6pPr>
            <a:lvl7pPr lvl="6" algn="ctr" rtl="0">
              <a:lnSpc>
                <a:spcPct val="90000"/>
              </a:lnSpc>
              <a:spcBef>
                <a:spcPts val="0"/>
              </a:spcBef>
              <a:spcAft>
                <a:spcPts val="0"/>
              </a:spcAft>
              <a:buSzPts val="5200"/>
              <a:buNone/>
              <a:defRPr sz="5200"/>
            </a:lvl7pPr>
            <a:lvl8pPr lvl="7" algn="ctr" rtl="0">
              <a:lnSpc>
                <a:spcPct val="90000"/>
              </a:lnSpc>
              <a:spcBef>
                <a:spcPts val="0"/>
              </a:spcBef>
              <a:spcAft>
                <a:spcPts val="0"/>
              </a:spcAft>
              <a:buSzPts val="5200"/>
              <a:buNone/>
              <a:defRPr sz="5200"/>
            </a:lvl8pPr>
            <a:lvl9pPr lvl="8" algn="ctr" rtl="0">
              <a:lnSpc>
                <a:spcPct val="90000"/>
              </a:lnSpc>
              <a:spcBef>
                <a:spcPts val="0"/>
              </a:spcBef>
              <a:spcAft>
                <a:spcPts val="0"/>
              </a:spcAft>
              <a:buSzPts val="5200"/>
              <a:buNone/>
              <a:defRPr sz="5200"/>
            </a:lvl9pPr>
          </a:lstStyle>
          <a:p>
            <a:endParaRPr/>
          </a:p>
        </p:txBody>
      </p:sp>
      <p:sp>
        <p:nvSpPr>
          <p:cNvPr id="13" name="Google Shape;13;p2"/>
          <p:cNvSpPr/>
          <p:nvPr/>
        </p:nvSpPr>
        <p:spPr>
          <a:xfrm flipH="1">
            <a:off x="8250900" y="4250425"/>
            <a:ext cx="893100" cy="893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Four Columns">
  <p:cSld name="BIG_NUMBER_1_1">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flipH="1">
            <a:off x="713175" y="2297490"/>
            <a:ext cx="1493700" cy="82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1" name="Google Shape;141;p22"/>
          <p:cNvSpPr txBox="1">
            <a:spLocks noGrp="1"/>
          </p:cNvSpPr>
          <p:nvPr>
            <p:ph type="subTitle" idx="2"/>
          </p:nvPr>
        </p:nvSpPr>
        <p:spPr>
          <a:xfrm flipH="1">
            <a:off x="713175" y="3352065"/>
            <a:ext cx="1493700" cy="82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2" name="Google Shape;142;p22"/>
          <p:cNvSpPr txBox="1">
            <a:spLocks noGrp="1"/>
          </p:cNvSpPr>
          <p:nvPr>
            <p:ph type="subTitle" idx="3"/>
          </p:nvPr>
        </p:nvSpPr>
        <p:spPr>
          <a:xfrm>
            <a:off x="6937200" y="2294540"/>
            <a:ext cx="1493700" cy="82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3" name="Google Shape;143;p22"/>
          <p:cNvSpPr txBox="1">
            <a:spLocks noGrp="1"/>
          </p:cNvSpPr>
          <p:nvPr>
            <p:ph type="subTitle" idx="4"/>
          </p:nvPr>
        </p:nvSpPr>
        <p:spPr>
          <a:xfrm>
            <a:off x="6937200" y="3359365"/>
            <a:ext cx="1493700" cy="74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4" name="Google Shape;144;p22"/>
          <p:cNvSpPr txBox="1">
            <a:spLocks noGrp="1"/>
          </p:cNvSpPr>
          <p:nvPr>
            <p:ph type="title" hasCustomPrompt="1"/>
          </p:nvPr>
        </p:nvSpPr>
        <p:spPr>
          <a:xfrm>
            <a:off x="2310850" y="2347246"/>
            <a:ext cx="803700" cy="48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45" name="Google Shape;145;p22"/>
          <p:cNvSpPr txBox="1">
            <a:spLocks noGrp="1"/>
          </p:cNvSpPr>
          <p:nvPr>
            <p:ph type="title" idx="5" hasCustomPrompt="1"/>
          </p:nvPr>
        </p:nvSpPr>
        <p:spPr>
          <a:xfrm>
            <a:off x="2310850" y="3411629"/>
            <a:ext cx="803700" cy="48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46" name="Google Shape;146;p22"/>
          <p:cNvSpPr txBox="1">
            <a:spLocks noGrp="1"/>
          </p:cNvSpPr>
          <p:nvPr>
            <p:ph type="title" idx="6" hasCustomPrompt="1"/>
          </p:nvPr>
        </p:nvSpPr>
        <p:spPr>
          <a:xfrm flipH="1">
            <a:off x="6029414" y="2348849"/>
            <a:ext cx="803700" cy="48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47" name="Google Shape;147;p22"/>
          <p:cNvSpPr txBox="1">
            <a:spLocks noGrp="1"/>
          </p:cNvSpPr>
          <p:nvPr>
            <p:ph type="title" idx="7" hasCustomPrompt="1"/>
          </p:nvPr>
        </p:nvSpPr>
        <p:spPr>
          <a:xfrm flipH="1">
            <a:off x="6029414" y="3413231"/>
            <a:ext cx="803700" cy="48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48" name="Google Shape;148;p22"/>
          <p:cNvSpPr txBox="1">
            <a:spLocks noGrp="1"/>
          </p:cNvSpPr>
          <p:nvPr>
            <p:ph type="title" idx="8"/>
          </p:nvPr>
        </p:nvSpPr>
        <p:spPr>
          <a:xfrm>
            <a:off x="590075" y="551450"/>
            <a:ext cx="3848100" cy="743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chemeClr val="dk1"/>
              </a:buClr>
              <a:buSzPts val="2400"/>
              <a:buNone/>
              <a:defRPr>
                <a:solidFill>
                  <a:schemeClr val="dk2"/>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9" name="Google Shape;149;p22"/>
          <p:cNvSpPr/>
          <p:nvPr/>
        </p:nvSpPr>
        <p:spPr>
          <a:xfrm rot="10800000">
            <a:off x="8081400" y="-102"/>
            <a:ext cx="1062600" cy="106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0;p22"/>
          <p:cNvCxnSpPr/>
          <p:nvPr/>
        </p:nvCxnSpPr>
        <p:spPr>
          <a:xfrm>
            <a:off x="-588300" y="1291150"/>
            <a:ext cx="5154600" cy="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ONE_COLUMN_TEXT_2_1">
    <p:bg>
      <p:bgPr>
        <a:solidFill>
          <a:schemeClr val="dk2"/>
        </a:solidFill>
        <a:effectLst/>
      </p:bgPr>
    </p:bg>
    <p:spTree>
      <p:nvGrpSpPr>
        <p:cNvPr id="1" name="Shape 2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smtClean="0"/>
              <a:t>Haga clic para modificar el estilo de título del patrón</a:t>
            </a:r>
            <a:endParaRPr lang="es-PY"/>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PY"/>
          </a:p>
        </p:txBody>
      </p:sp>
      <p:sp>
        <p:nvSpPr>
          <p:cNvPr id="4" name="Marcador de fecha 3"/>
          <p:cNvSpPr>
            <a:spLocks noGrp="1"/>
          </p:cNvSpPr>
          <p:nvPr>
            <p:ph type="dt" sz="half" idx="10"/>
          </p:nvPr>
        </p:nvSpPr>
        <p:spPr/>
        <p:txBody>
          <a:bodyPr/>
          <a:lstStyle/>
          <a:p>
            <a:fld id="{6E70EBC9-6CBC-467E-9783-D14DD6259CC3}" type="datetimeFigureOut">
              <a:rPr lang="es-PY" smtClean="0">
                <a:solidFill>
                  <a:prstClr val="black">
                    <a:tint val="75000"/>
                  </a:prstClr>
                </a:solidFill>
              </a:rPr>
              <a:pPr/>
              <a:t>10/09/2021</a:t>
            </a:fld>
            <a:endParaRPr lang="es-PY">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84DFD83-993F-4D4B-907E-40E999491F93}" type="slidenum">
              <a:rPr lang="es-PY" smtClean="0">
                <a:solidFill>
                  <a:prstClr val="black">
                    <a:tint val="75000"/>
                  </a:prstClr>
                </a:solidFill>
              </a:rPr>
              <a:pPr/>
              <a:t>‹Nº›</a:t>
            </a:fld>
            <a:endParaRPr lang="es-PY">
              <a:solidFill>
                <a:prstClr val="black">
                  <a:tint val="75000"/>
                </a:prstClr>
              </a:solidFill>
            </a:endParaRPr>
          </a:p>
        </p:txBody>
      </p:sp>
    </p:spTree>
    <p:extLst>
      <p:ext uri="{BB962C8B-B14F-4D97-AF65-F5344CB8AC3E}">
        <p14:creationId xmlns:p14="http://schemas.microsoft.com/office/powerpoint/2010/main" val="184391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6E70EBC9-6CBC-467E-9783-D14DD6259CC3}" type="datetimeFigureOut">
              <a:rPr lang="es-PY" smtClean="0">
                <a:solidFill>
                  <a:prstClr val="black">
                    <a:tint val="75000"/>
                  </a:prstClr>
                </a:solidFill>
              </a:rPr>
              <a:pPr/>
              <a:t>10/09/2021</a:t>
            </a:fld>
            <a:endParaRPr lang="es-PY">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84DFD83-993F-4D4B-907E-40E999491F93}" type="slidenum">
              <a:rPr lang="es-PY" smtClean="0">
                <a:solidFill>
                  <a:prstClr val="black">
                    <a:tint val="75000"/>
                  </a:prstClr>
                </a:solidFill>
              </a:rPr>
              <a:pPr/>
              <a:t>‹Nº›</a:t>
            </a:fld>
            <a:endParaRPr lang="es-PY">
              <a:solidFill>
                <a:prstClr val="black">
                  <a:tint val="75000"/>
                </a:prstClr>
              </a:solidFill>
            </a:endParaRPr>
          </a:p>
        </p:txBody>
      </p:sp>
    </p:spTree>
    <p:extLst>
      <p:ext uri="{BB962C8B-B14F-4D97-AF65-F5344CB8AC3E}">
        <p14:creationId xmlns:p14="http://schemas.microsoft.com/office/powerpoint/2010/main" val="1220245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E70EBC9-6CBC-467E-9783-D14DD6259CC3}" type="datetimeFigureOut">
              <a:rPr lang="es-PY" smtClean="0">
                <a:solidFill>
                  <a:prstClr val="black">
                    <a:tint val="75000"/>
                  </a:prstClr>
                </a:solidFill>
              </a:rPr>
              <a:pPr/>
              <a:t>10/09/2021</a:t>
            </a:fld>
            <a:endParaRPr lang="es-PY">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84DFD83-993F-4D4B-907E-40E999491F93}" type="slidenum">
              <a:rPr lang="es-PY" smtClean="0">
                <a:solidFill>
                  <a:prstClr val="black">
                    <a:tint val="75000"/>
                  </a:prstClr>
                </a:solidFill>
              </a:rPr>
              <a:pPr/>
              <a:t>‹Nº›</a:t>
            </a:fld>
            <a:endParaRPr lang="es-PY">
              <a:solidFill>
                <a:prstClr val="black">
                  <a:tint val="75000"/>
                </a:prstClr>
              </a:solidFill>
            </a:endParaRPr>
          </a:p>
        </p:txBody>
      </p:sp>
    </p:spTree>
    <p:extLst>
      <p:ext uri="{BB962C8B-B14F-4D97-AF65-F5344CB8AC3E}">
        <p14:creationId xmlns:p14="http://schemas.microsoft.com/office/powerpoint/2010/main" val="418236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contenido 2"/>
          <p:cNvSpPr>
            <a:spLocks noGrp="1"/>
          </p:cNvSpPr>
          <p:nvPr>
            <p:ph sz="half" idx="1"/>
          </p:nvPr>
        </p:nvSpPr>
        <p:spPr>
          <a:xfrm>
            <a:off x="628650" y="1369219"/>
            <a:ext cx="3886200" cy="32635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contenido 3"/>
          <p:cNvSpPr>
            <a:spLocks noGrp="1"/>
          </p:cNvSpPr>
          <p:nvPr>
            <p:ph sz="half" idx="2"/>
          </p:nvPr>
        </p:nvSpPr>
        <p:spPr>
          <a:xfrm>
            <a:off x="4629150" y="1369219"/>
            <a:ext cx="3886200" cy="32635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Marcador de fecha 4"/>
          <p:cNvSpPr>
            <a:spLocks noGrp="1"/>
          </p:cNvSpPr>
          <p:nvPr>
            <p:ph type="dt" sz="half" idx="10"/>
          </p:nvPr>
        </p:nvSpPr>
        <p:spPr/>
        <p:txBody>
          <a:bodyPr/>
          <a:lstStyle/>
          <a:p>
            <a:fld id="{6E70EBC9-6CBC-467E-9783-D14DD6259CC3}" type="datetimeFigureOut">
              <a:rPr lang="es-PY" smtClean="0">
                <a:solidFill>
                  <a:prstClr val="black">
                    <a:tint val="75000"/>
                  </a:prstClr>
                </a:solidFill>
              </a:rPr>
              <a:pPr/>
              <a:t>10/09/2021</a:t>
            </a:fld>
            <a:endParaRPr lang="es-PY">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Y">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84DFD83-993F-4D4B-907E-40E999491F93}" type="slidenum">
              <a:rPr lang="es-PY" smtClean="0">
                <a:solidFill>
                  <a:prstClr val="black">
                    <a:tint val="75000"/>
                  </a:prstClr>
                </a:solidFill>
              </a:rPr>
              <a:pPr/>
              <a:t>‹Nº›</a:t>
            </a:fld>
            <a:endParaRPr lang="es-PY">
              <a:solidFill>
                <a:prstClr val="black">
                  <a:tint val="75000"/>
                </a:prstClr>
              </a:solidFill>
            </a:endParaRPr>
          </a:p>
        </p:txBody>
      </p:sp>
    </p:spTree>
    <p:extLst>
      <p:ext uri="{BB962C8B-B14F-4D97-AF65-F5344CB8AC3E}">
        <p14:creationId xmlns:p14="http://schemas.microsoft.com/office/powerpoint/2010/main" val="2429618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Marcador de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1878806"/>
            <a:ext cx="3887391" cy="276344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Marcador de fecha 6"/>
          <p:cNvSpPr>
            <a:spLocks noGrp="1"/>
          </p:cNvSpPr>
          <p:nvPr>
            <p:ph type="dt" sz="half" idx="10"/>
          </p:nvPr>
        </p:nvSpPr>
        <p:spPr/>
        <p:txBody>
          <a:bodyPr/>
          <a:lstStyle/>
          <a:p>
            <a:fld id="{6E70EBC9-6CBC-467E-9783-D14DD6259CC3}" type="datetimeFigureOut">
              <a:rPr lang="es-PY" smtClean="0">
                <a:solidFill>
                  <a:prstClr val="black">
                    <a:tint val="75000"/>
                  </a:prstClr>
                </a:solidFill>
              </a:rPr>
              <a:pPr/>
              <a:t>10/09/2021</a:t>
            </a:fld>
            <a:endParaRPr lang="es-PY">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Y">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84DFD83-993F-4D4B-907E-40E999491F93}" type="slidenum">
              <a:rPr lang="es-PY" smtClean="0">
                <a:solidFill>
                  <a:prstClr val="black">
                    <a:tint val="75000"/>
                  </a:prstClr>
                </a:solidFill>
              </a:rPr>
              <a:pPr/>
              <a:t>‹Nº›</a:t>
            </a:fld>
            <a:endParaRPr lang="es-PY">
              <a:solidFill>
                <a:prstClr val="black">
                  <a:tint val="75000"/>
                </a:prstClr>
              </a:solidFill>
            </a:endParaRPr>
          </a:p>
        </p:txBody>
      </p:sp>
    </p:spTree>
    <p:extLst>
      <p:ext uri="{BB962C8B-B14F-4D97-AF65-F5344CB8AC3E}">
        <p14:creationId xmlns:p14="http://schemas.microsoft.com/office/powerpoint/2010/main" val="97698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fecha 2"/>
          <p:cNvSpPr>
            <a:spLocks noGrp="1"/>
          </p:cNvSpPr>
          <p:nvPr>
            <p:ph type="dt" sz="half" idx="10"/>
          </p:nvPr>
        </p:nvSpPr>
        <p:spPr/>
        <p:txBody>
          <a:bodyPr/>
          <a:lstStyle/>
          <a:p>
            <a:fld id="{6E70EBC9-6CBC-467E-9783-D14DD6259CC3}" type="datetimeFigureOut">
              <a:rPr lang="es-PY" smtClean="0">
                <a:solidFill>
                  <a:prstClr val="black">
                    <a:tint val="75000"/>
                  </a:prstClr>
                </a:solidFill>
              </a:rPr>
              <a:pPr/>
              <a:t>10/09/2021</a:t>
            </a:fld>
            <a:endParaRPr lang="es-PY">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Y">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84DFD83-993F-4D4B-907E-40E999491F93}" type="slidenum">
              <a:rPr lang="es-PY" smtClean="0">
                <a:solidFill>
                  <a:prstClr val="black">
                    <a:tint val="75000"/>
                  </a:prstClr>
                </a:solidFill>
              </a:rPr>
              <a:pPr/>
              <a:t>‹Nº›</a:t>
            </a:fld>
            <a:endParaRPr lang="es-PY">
              <a:solidFill>
                <a:prstClr val="black">
                  <a:tint val="75000"/>
                </a:prstClr>
              </a:solidFill>
            </a:endParaRPr>
          </a:p>
        </p:txBody>
      </p:sp>
    </p:spTree>
    <p:extLst>
      <p:ext uri="{BB962C8B-B14F-4D97-AF65-F5344CB8AC3E}">
        <p14:creationId xmlns:p14="http://schemas.microsoft.com/office/powerpoint/2010/main" val="1727987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E70EBC9-6CBC-467E-9783-D14DD6259CC3}" type="datetimeFigureOut">
              <a:rPr lang="es-PY" smtClean="0">
                <a:solidFill>
                  <a:prstClr val="black">
                    <a:tint val="75000"/>
                  </a:prstClr>
                </a:solidFill>
              </a:rPr>
              <a:pPr/>
              <a:t>10/09/2021</a:t>
            </a:fld>
            <a:endParaRPr lang="es-PY">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Y">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84DFD83-993F-4D4B-907E-40E999491F93}" type="slidenum">
              <a:rPr lang="es-PY" smtClean="0">
                <a:solidFill>
                  <a:prstClr val="black">
                    <a:tint val="75000"/>
                  </a:prstClr>
                </a:solidFill>
              </a:rPr>
              <a:pPr/>
              <a:t>‹Nº›</a:t>
            </a:fld>
            <a:endParaRPr lang="es-PY">
              <a:solidFill>
                <a:prstClr val="black">
                  <a:tint val="75000"/>
                </a:prstClr>
              </a:solidFill>
            </a:endParaRPr>
          </a:p>
        </p:txBody>
      </p:sp>
    </p:spTree>
    <p:extLst>
      <p:ext uri="{BB962C8B-B14F-4D97-AF65-F5344CB8AC3E}">
        <p14:creationId xmlns:p14="http://schemas.microsoft.com/office/powerpoint/2010/main" val="445704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PY"/>
          </a:p>
        </p:txBody>
      </p:sp>
      <p:sp>
        <p:nvSpPr>
          <p:cNvPr id="3" name="Marcador de conteni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E70EBC9-6CBC-467E-9783-D14DD6259CC3}" type="datetimeFigureOut">
              <a:rPr lang="es-PY" smtClean="0">
                <a:solidFill>
                  <a:prstClr val="black">
                    <a:tint val="75000"/>
                  </a:prstClr>
                </a:solidFill>
              </a:rPr>
              <a:pPr/>
              <a:t>10/09/2021</a:t>
            </a:fld>
            <a:endParaRPr lang="es-PY">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Y">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84DFD83-993F-4D4B-907E-40E999491F93}" type="slidenum">
              <a:rPr lang="es-PY" smtClean="0">
                <a:solidFill>
                  <a:prstClr val="black">
                    <a:tint val="75000"/>
                  </a:prstClr>
                </a:solidFill>
              </a:rPr>
              <a:pPr/>
              <a:t>‹Nº›</a:t>
            </a:fld>
            <a:endParaRPr lang="es-PY">
              <a:solidFill>
                <a:prstClr val="black">
                  <a:tint val="75000"/>
                </a:prstClr>
              </a:solidFill>
            </a:endParaRPr>
          </a:p>
        </p:txBody>
      </p:sp>
    </p:spTree>
    <p:extLst>
      <p:ext uri="{BB962C8B-B14F-4D97-AF65-F5344CB8AC3E}">
        <p14:creationId xmlns:p14="http://schemas.microsoft.com/office/powerpoint/2010/main" val="225400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p:nvPr/>
        </p:nvSpPr>
        <p:spPr>
          <a:xfrm flipH="1">
            <a:off x="7714075" y="3709150"/>
            <a:ext cx="1429800" cy="1429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4"/>
          <p:cNvCxnSpPr/>
          <p:nvPr/>
        </p:nvCxnSpPr>
        <p:spPr>
          <a:xfrm>
            <a:off x="-15025" y="1291150"/>
            <a:ext cx="8446800" cy="0"/>
          </a:xfrm>
          <a:prstGeom prst="straightConnector1">
            <a:avLst/>
          </a:prstGeom>
          <a:noFill/>
          <a:ln w="38100" cap="flat" cmpd="sng">
            <a:solidFill>
              <a:schemeClr val="dk2"/>
            </a:solidFill>
            <a:prstDash val="solid"/>
            <a:round/>
            <a:headEnd type="none" w="med" len="med"/>
            <a:tailEnd type="none" w="med" len="med"/>
          </a:ln>
        </p:spPr>
      </p:cxnSp>
      <p:sp>
        <p:nvSpPr>
          <p:cNvPr id="25" name="Google Shape;25;p4"/>
          <p:cNvSpPr txBox="1">
            <a:spLocks noGrp="1"/>
          </p:cNvSpPr>
          <p:nvPr>
            <p:ph type="body" idx="1"/>
          </p:nvPr>
        </p:nvSpPr>
        <p:spPr>
          <a:xfrm>
            <a:off x="708250" y="1291149"/>
            <a:ext cx="7728000" cy="2997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26" name="Google Shape;26;p4"/>
          <p:cNvSpPr txBox="1">
            <a:spLocks noGrp="1"/>
          </p:cNvSpPr>
          <p:nvPr>
            <p:ph type="title"/>
          </p:nvPr>
        </p:nvSpPr>
        <p:spPr>
          <a:xfrm>
            <a:off x="702950" y="601534"/>
            <a:ext cx="7738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PY"/>
          </a:p>
        </p:txBody>
      </p:sp>
      <p:sp>
        <p:nvSpPr>
          <p:cNvPr id="3" name="Marcador de posición de imagen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Y"/>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E70EBC9-6CBC-467E-9783-D14DD6259CC3}" type="datetimeFigureOut">
              <a:rPr lang="es-PY" smtClean="0">
                <a:solidFill>
                  <a:prstClr val="black">
                    <a:tint val="75000"/>
                  </a:prstClr>
                </a:solidFill>
              </a:rPr>
              <a:pPr/>
              <a:t>10/09/2021</a:t>
            </a:fld>
            <a:endParaRPr lang="es-PY">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Y">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84DFD83-993F-4D4B-907E-40E999491F93}" type="slidenum">
              <a:rPr lang="es-PY" smtClean="0">
                <a:solidFill>
                  <a:prstClr val="black">
                    <a:tint val="75000"/>
                  </a:prstClr>
                </a:solidFill>
              </a:rPr>
              <a:pPr/>
              <a:t>‹Nº›</a:t>
            </a:fld>
            <a:endParaRPr lang="es-PY">
              <a:solidFill>
                <a:prstClr val="black">
                  <a:tint val="75000"/>
                </a:prstClr>
              </a:solidFill>
            </a:endParaRPr>
          </a:p>
        </p:txBody>
      </p:sp>
    </p:spTree>
    <p:extLst>
      <p:ext uri="{BB962C8B-B14F-4D97-AF65-F5344CB8AC3E}">
        <p14:creationId xmlns:p14="http://schemas.microsoft.com/office/powerpoint/2010/main" val="624091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6E70EBC9-6CBC-467E-9783-D14DD6259CC3}" type="datetimeFigureOut">
              <a:rPr lang="es-PY" smtClean="0">
                <a:solidFill>
                  <a:prstClr val="black">
                    <a:tint val="75000"/>
                  </a:prstClr>
                </a:solidFill>
              </a:rPr>
              <a:pPr/>
              <a:t>10/09/2021</a:t>
            </a:fld>
            <a:endParaRPr lang="es-PY">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84DFD83-993F-4D4B-907E-40E999491F93}" type="slidenum">
              <a:rPr lang="es-PY" smtClean="0">
                <a:solidFill>
                  <a:prstClr val="black">
                    <a:tint val="75000"/>
                  </a:prstClr>
                </a:solidFill>
              </a:rPr>
              <a:pPr/>
              <a:t>‹Nº›</a:t>
            </a:fld>
            <a:endParaRPr lang="es-PY">
              <a:solidFill>
                <a:prstClr val="black">
                  <a:tint val="75000"/>
                </a:prstClr>
              </a:solidFill>
            </a:endParaRPr>
          </a:p>
        </p:txBody>
      </p:sp>
    </p:spTree>
    <p:extLst>
      <p:ext uri="{BB962C8B-B14F-4D97-AF65-F5344CB8AC3E}">
        <p14:creationId xmlns:p14="http://schemas.microsoft.com/office/powerpoint/2010/main" val="3970078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smtClean="0"/>
              <a:t>Haga clic para modificar el estilo de título del patrón</a:t>
            </a:r>
            <a:endParaRPr lang="es-PY"/>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6E70EBC9-6CBC-467E-9783-D14DD6259CC3}" type="datetimeFigureOut">
              <a:rPr lang="es-PY" smtClean="0">
                <a:solidFill>
                  <a:prstClr val="black">
                    <a:tint val="75000"/>
                  </a:prstClr>
                </a:solidFill>
              </a:rPr>
              <a:pPr/>
              <a:t>10/09/2021</a:t>
            </a:fld>
            <a:endParaRPr lang="es-PY">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84DFD83-993F-4D4B-907E-40E999491F93}" type="slidenum">
              <a:rPr lang="es-PY" smtClean="0">
                <a:solidFill>
                  <a:prstClr val="black">
                    <a:tint val="75000"/>
                  </a:prstClr>
                </a:solidFill>
              </a:rPr>
              <a:pPr/>
              <a:t>‹Nº›</a:t>
            </a:fld>
            <a:endParaRPr lang="es-PY">
              <a:solidFill>
                <a:prstClr val="black">
                  <a:tint val="75000"/>
                </a:prstClr>
              </a:solidFill>
            </a:endParaRPr>
          </a:p>
        </p:txBody>
      </p:sp>
    </p:spTree>
    <p:extLst>
      <p:ext uri="{BB962C8B-B14F-4D97-AF65-F5344CB8AC3E}">
        <p14:creationId xmlns:p14="http://schemas.microsoft.com/office/powerpoint/2010/main" val="394924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cxnSp>
        <p:nvCxnSpPr>
          <p:cNvPr id="34" name="Google Shape;34;p6"/>
          <p:cNvCxnSpPr/>
          <p:nvPr/>
        </p:nvCxnSpPr>
        <p:spPr>
          <a:xfrm>
            <a:off x="-1250" y="1289350"/>
            <a:ext cx="7368300" cy="0"/>
          </a:xfrm>
          <a:prstGeom prst="straightConnector1">
            <a:avLst/>
          </a:prstGeom>
          <a:noFill/>
          <a:ln w="38100" cap="flat" cmpd="sng">
            <a:solidFill>
              <a:schemeClr val="dk2"/>
            </a:solidFill>
            <a:prstDash val="solid"/>
            <a:round/>
            <a:headEnd type="none" w="med" len="med"/>
            <a:tailEnd type="none" w="med" len="med"/>
          </a:ln>
        </p:spPr>
      </p:cxnSp>
      <p:sp>
        <p:nvSpPr>
          <p:cNvPr id="35" name="Google Shape;35;p6"/>
          <p:cNvSpPr txBox="1">
            <a:spLocks noGrp="1"/>
          </p:cNvSpPr>
          <p:nvPr>
            <p:ph type="title"/>
          </p:nvPr>
        </p:nvSpPr>
        <p:spPr>
          <a:xfrm>
            <a:off x="1655575" y="599856"/>
            <a:ext cx="5832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6" name="Google Shape;36;p6"/>
          <p:cNvSpPr/>
          <p:nvPr/>
        </p:nvSpPr>
        <p:spPr>
          <a:xfrm rot="-5400000" flipH="1">
            <a:off x="7894975" y="0"/>
            <a:ext cx="1248900" cy="1248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rot="5400000" flipH="1">
            <a:off x="0" y="3890025"/>
            <a:ext cx="1248900" cy="1248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grpSp>
        <p:nvGrpSpPr>
          <p:cNvPr id="39" name="Google Shape;39;p7"/>
          <p:cNvGrpSpPr/>
          <p:nvPr/>
        </p:nvGrpSpPr>
        <p:grpSpPr>
          <a:xfrm>
            <a:off x="0" y="1141500"/>
            <a:ext cx="9138400" cy="3997500"/>
            <a:chOff x="0" y="1141500"/>
            <a:chExt cx="9138400" cy="3997500"/>
          </a:xfrm>
        </p:grpSpPr>
        <p:sp>
          <p:nvSpPr>
            <p:cNvPr id="40" name="Google Shape;40;p7"/>
            <p:cNvSpPr/>
            <p:nvPr/>
          </p:nvSpPr>
          <p:spPr>
            <a:xfrm>
              <a:off x="0" y="1141500"/>
              <a:ext cx="3997500" cy="39975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7"/>
            <p:cNvCxnSpPr/>
            <p:nvPr/>
          </p:nvCxnSpPr>
          <p:spPr>
            <a:xfrm>
              <a:off x="5123800" y="1291150"/>
              <a:ext cx="4014600" cy="0"/>
            </a:xfrm>
            <a:prstGeom prst="straightConnector1">
              <a:avLst/>
            </a:prstGeom>
            <a:noFill/>
            <a:ln w="38100" cap="flat" cmpd="sng">
              <a:solidFill>
                <a:schemeClr val="lt2"/>
              </a:solidFill>
              <a:prstDash val="solid"/>
              <a:round/>
              <a:headEnd type="none" w="med" len="med"/>
              <a:tailEnd type="none" w="med" len="med"/>
            </a:ln>
          </p:spPr>
        </p:cxnSp>
      </p:grpSp>
      <p:sp>
        <p:nvSpPr>
          <p:cNvPr id="42" name="Google Shape;42;p7"/>
          <p:cNvSpPr txBox="1">
            <a:spLocks noGrp="1"/>
          </p:cNvSpPr>
          <p:nvPr>
            <p:ph type="body" idx="1"/>
          </p:nvPr>
        </p:nvSpPr>
        <p:spPr>
          <a:xfrm>
            <a:off x="4572000" y="1804650"/>
            <a:ext cx="3858600" cy="15342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7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43" name="Google Shape;43;p7"/>
          <p:cNvSpPr txBox="1">
            <a:spLocks noGrp="1"/>
          </p:cNvSpPr>
          <p:nvPr>
            <p:ph type="title"/>
          </p:nvPr>
        </p:nvSpPr>
        <p:spPr>
          <a:xfrm>
            <a:off x="4572000" y="598168"/>
            <a:ext cx="39870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cxnSp>
        <p:nvCxnSpPr>
          <p:cNvPr id="44" name="Google Shape;44;p7"/>
          <p:cNvCxnSpPr/>
          <p:nvPr/>
        </p:nvCxnSpPr>
        <p:spPr>
          <a:xfrm>
            <a:off x="4572000" y="1291150"/>
            <a:ext cx="4584300" cy="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5684450" y="563023"/>
            <a:ext cx="2746200" cy="2131800"/>
          </a:xfrm>
          <a:prstGeom prst="rect">
            <a:avLst/>
          </a:prstGeom>
          <a:noFill/>
        </p:spPr>
        <p:txBody>
          <a:bodyPr spcFirstLastPara="1" wrap="square" lIns="91425" tIns="91425" rIns="91425" bIns="91425" anchor="ctr" anchorCtr="0">
            <a:noAutofit/>
          </a:bodyPr>
          <a:lstStyle>
            <a:lvl1pPr lvl="0">
              <a:lnSpc>
                <a:spcPct val="90000"/>
              </a:lnSpc>
              <a:spcBef>
                <a:spcPts val="0"/>
              </a:spcBef>
              <a:spcAft>
                <a:spcPts val="0"/>
              </a:spcAft>
              <a:buClr>
                <a:schemeClr val="accent1"/>
              </a:buClr>
              <a:buSzPts val="4800"/>
              <a:buNone/>
              <a:defRPr sz="3500">
                <a:solidFill>
                  <a:schemeClr val="l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cxnSp>
        <p:nvCxnSpPr>
          <p:cNvPr id="47" name="Google Shape;47;p8"/>
          <p:cNvCxnSpPr/>
          <p:nvPr/>
        </p:nvCxnSpPr>
        <p:spPr>
          <a:xfrm>
            <a:off x="5267569" y="0"/>
            <a:ext cx="0" cy="2843700"/>
          </a:xfrm>
          <a:prstGeom prst="straightConnector1">
            <a:avLst/>
          </a:prstGeom>
          <a:noFill/>
          <a:ln w="38100" cap="flat" cmpd="sng">
            <a:solidFill>
              <a:schemeClr val="lt2"/>
            </a:solidFill>
            <a:prstDash val="solid"/>
            <a:round/>
            <a:headEnd type="none" w="med" len="med"/>
            <a:tailEnd type="none" w="med" len="med"/>
          </a:ln>
        </p:spPr>
      </p:cxnSp>
      <p:pic>
        <p:nvPicPr>
          <p:cNvPr id="48" name="Google Shape;48;p8"/>
          <p:cNvPicPr preferRelativeResize="0"/>
          <p:nvPr/>
        </p:nvPicPr>
        <p:blipFill rotWithShape="1">
          <a:blip r:embed="rId2">
            <a:alphaModFix/>
          </a:blip>
          <a:srcRect l="4" t="57459" r="57458"/>
          <a:stretch/>
        </p:blipFill>
        <p:spPr>
          <a:xfrm flipH="1">
            <a:off x="5853900" y="3173400"/>
            <a:ext cx="3290100" cy="1970100"/>
          </a:xfrm>
          <a:prstGeom prst="rtTriangle">
            <a:avLst/>
          </a:prstGeom>
          <a:noFill/>
          <a:ln>
            <a:noFill/>
          </a:ln>
        </p:spPr>
      </p:pic>
      <p:pic>
        <p:nvPicPr>
          <p:cNvPr id="49" name="Google Shape;49;p8"/>
          <p:cNvPicPr preferRelativeResize="0"/>
          <p:nvPr/>
        </p:nvPicPr>
        <p:blipFill rotWithShape="1">
          <a:blip r:embed="rId2">
            <a:alphaModFix/>
          </a:blip>
          <a:srcRect/>
          <a:stretch/>
        </p:blipFill>
        <p:spPr>
          <a:xfrm rot="10800000" flipH="1">
            <a:off x="0" y="175"/>
            <a:ext cx="1401600" cy="858300"/>
          </a:xfrm>
          <a:prstGeom prst="rtTriangle">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731074" y="611816"/>
            <a:ext cx="8036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ly Title 2">
  <p:cSld name="CUSTOM_5">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587175" y="482021"/>
            <a:ext cx="3880200" cy="19755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4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3" name="Google Shape;73;p14"/>
          <p:cNvSpPr/>
          <p:nvPr/>
        </p:nvSpPr>
        <p:spPr>
          <a:xfrm rot="-5400000">
            <a:off x="7894975" y="3890025"/>
            <a:ext cx="1248900" cy="1248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14"/>
          <p:cNvCxnSpPr/>
          <p:nvPr/>
        </p:nvCxnSpPr>
        <p:spPr>
          <a:xfrm>
            <a:off x="0" y="2579880"/>
            <a:ext cx="4564500" cy="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ly Title 3">
  <p:cSld name="CUSTOM_2">
    <p:spTree>
      <p:nvGrpSpPr>
        <p:cNvPr id="1" name="Shape 75"/>
        <p:cNvGrpSpPr/>
        <p:nvPr/>
      </p:nvGrpSpPr>
      <p:grpSpPr>
        <a:xfrm>
          <a:off x="0" y="0"/>
          <a:ext cx="0" cy="0"/>
          <a:chOff x="0" y="0"/>
          <a:chExt cx="0" cy="0"/>
        </a:xfrm>
      </p:grpSpPr>
      <p:sp>
        <p:nvSpPr>
          <p:cNvPr id="76" name="Google Shape;76;p15"/>
          <p:cNvSpPr/>
          <p:nvPr/>
        </p:nvSpPr>
        <p:spPr>
          <a:xfrm rot="10800000" flipH="1">
            <a:off x="0" y="0"/>
            <a:ext cx="5139900" cy="5139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a:spLocks noGrp="1"/>
          </p:cNvSpPr>
          <p:nvPr>
            <p:ph type="title"/>
          </p:nvPr>
        </p:nvSpPr>
        <p:spPr>
          <a:xfrm>
            <a:off x="571950" y="608241"/>
            <a:ext cx="33351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400"/>
              <a:buNone/>
              <a:defRPr>
                <a:solidFill>
                  <a:schemeClr val="lt2"/>
                </a:solidFill>
              </a:defRPr>
            </a:lvl1pPr>
            <a:lvl2pPr lvl="1" rtl="0">
              <a:spcBef>
                <a:spcPts val="0"/>
              </a:spcBef>
              <a:spcAft>
                <a:spcPts val="0"/>
              </a:spcAft>
              <a:buClr>
                <a:schemeClr val="dk1"/>
              </a:buClr>
              <a:buSzPts val="4000"/>
              <a:buNone/>
              <a:defRPr>
                <a:solidFill>
                  <a:schemeClr val="dk1"/>
                </a:solidFill>
              </a:defRPr>
            </a:lvl2pPr>
            <a:lvl3pPr lvl="2" rtl="0">
              <a:spcBef>
                <a:spcPts val="0"/>
              </a:spcBef>
              <a:spcAft>
                <a:spcPts val="0"/>
              </a:spcAft>
              <a:buClr>
                <a:schemeClr val="dk1"/>
              </a:buClr>
              <a:buSzPts val="4000"/>
              <a:buNone/>
              <a:defRPr>
                <a:solidFill>
                  <a:schemeClr val="dk1"/>
                </a:solidFill>
              </a:defRPr>
            </a:lvl3pPr>
            <a:lvl4pPr lvl="3" rtl="0">
              <a:spcBef>
                <a:spcPts val="0"/>
              </a:spcBef>
              <a:spcAft>
                <a:spcPts val="0"/>
              </a:spcAft>
              <a:buClr>
                <a:schemeClr val="dk1"/>
              </a:buClr>
              <a:buSzPts val="4000"/>
              <a:buNone/>
              <a:defRPr>
                <a:solidFill>
                  <a:schemeClr val="dk1"/>
                </a:solidFill>
              </a:defRPr>
            </a:lvl4pPr>
            <a:lvl5pPr lvl="4" rtl="0">
              <a:spcBef>
                <a:spcPts val="0"/>
              </a:spcBef>
              <a:spcAft>
                <a:spcPts val="0"/>
              </a:spcAft>
              <a:buClr>
                <a:schemeClr val="dk1"/>
              </a:buClr>
              <a:buSzPts val="4000"/>
              <a:buNone/>
              <a:defRPr>
                <a:solidFill>
                  <a:schemeClr val="dk1"/>
                </a:solidFill>
              </a:defRPr>
            </a:lvl5pPr>
            <a:lvl6pPr lvl="5" rtl="0">
              <a:spcBef>
                <a:spcPts val="0"/>
              </a:spcBef>
              <a:spcAft>
                <a:spcPts val="0"/>
              </a:spcAft>
              <a:buClr>
                <a:schemeClr val="dk1"/>
              </a:buClr>
              <a:buSzPts val="4000"/>
              <a:buNone/>
              <a:defRPr>
                <a:solidFill>
                  <a:schemeClr val="dk1"/>
                </a:solidFill>
              </a:defRPr>
            </a:lvl6pPr>
            <a:lvl7pPr lvl="6" rtl="0">
              <a:spcBef>
                <a:spcPts val="0"/>
              </a:spcBef>
              <a:spcAft>
                <a:spcPts val="0"/>
              </a:spcAft>
              <a:buClr>
                <a:schemeClr val="dk1"/>
              </a:buClr>
              <a:buSzPts val="4000"/>
              <a:buNone/>
              <a:defRPr>
                <a:solidFill>
                  <a:schemeClr val="dk1"/>
                </a:solidFill>
              </a:defRPr>
            </a:lvl7pPr>
            <a:lvl8pPr lvl="7" rtl="0">
              <a:spcBef>
                <a:spcPts val="0"/>
              </a:spcBef>
              <a:spcAft>
                <a:spcPts val="0"/>
              </a:spcAft>
              <a:buClr>
                <a:schemeClr val="dk1"/>
              </a:buClr>
              <a:buSzPts val="4000"/>
              <a:buNone/>
              <a:defRPr>
                <a:solidFill>
                  <a:schemeClr val="dk1"/>
                </a:solidFill>
              </a:defRPr>
            </a:lvl8pPr>
            <a:lvl9pPr lvl="8" rtl="0">
              <a:spcBef>
                <a:spcPts val="0"/>
              </a:spcBef>
              <a:spcAft>
                <a:spcPts val="0"/>
              </a:spcAft>
              <a:buClr>
                <a:schemeClr val="dk1"/>
              </a:buClr>
              <a:buSzPts val="4000"/>
              <a:buNone/>
              <a:defRPr>
                <a:solidFill>
                  <a:schemeClr val="dk1"/>
                </a:solidFill>
              </a:defRPr>
            </a:lvl9pPr>
          </a:lstStyle>
          <a:p>
            <a:endParaRPr/>
          </a:p>
        </p:txBody>
      </p:sp>
      <p:sp>
        <p:nvSpPr>
          <p:cNvPr id="78" name="Google Shape;78;p15"/>
          <p:cNvSpPr/>
          <p:nvPr/>
        </p:nvSpPr>
        <p:spPr>
          <a:xfrm rot="-5400000" flipH="1">
            <a:off x="8337600" y="0"/>
            <a:ext cx="806400" cy="806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 name="Google Shape;79;p15"/>
          <p:cNvCxnSpPr/>
          <p:nvPr/>
        </p:nvCxnSpPr>
        <p:spPr>
          <a:xfrm>
            <a:off x="-29375" y="1291150"/>
            <a:ext cx="3911400" cy="0"/>
          </a:xfrm>
          <a:prstGeom prst="straightConnector1">
            <a:avLst/>
          </a:prstGeom>
          <a:noFill/>
          <a:ln w="38100" cap="flat" cmpd="sng">
            <a:solidFill>
              <a:schemeClr val="l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One Column 1">
  <p:cSld name="ONE_COLUMN_TEXT_1">
    <p:spTree>
      <p:nvGrpSpPr>
        <p:cNvPr id="1" name="Shape 105"/>
        <p:cNvGrpSpPr/>
        <p:nvPr/>
      </p:nvGrpSpPr>
      <p:grpSpPr>
        <a:xfrm>
          <a:off x="0" y="0"/>
          <a:ext cx="0" cy="0"/>
          <a:chOff x="0" y="0"/>
          <a:chExt cx="0" cy="0"/>
        </a:xfrm>
      </p:grpSpPr>
      <p:sp>
        <p:nvSpPr>
          <p:cNvPr id="106" name="Google Shape;106;p18"/>
          <p:cNvSpPr/>
          <p:nvPr/>
        </p:nvSpPr>
        <p:spPr>
          <a:xfrm rot="-5400000">
            <a:off x="6596575" y="2591325"/>
            <a:ext cx="2547600" cy="2547600"/>
          </a:xfrm>
          <a:prstGeom prst="rtTriangl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rot="5400000" flipH="1">
            <a:off x="0" y="4398525"/>
            <a:ext cx="740400" cy="740400"/>
          </a:xfrm>
          <a:prstGeom prst="rtTriangl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txBox="1">
            <a:spLocks noGrp="1"/>
          </p:cNvSpPr>
          <p:nvPr>
            <p:ph type="body" idx="1"/>
          </p:nvPr>
        </p:nvSpPr>
        <p:spPr>
          <a:xfrm>
            <a:off x="713225" y="2450825"/>
            <a:ext cx="5313000" cy="1976100"/>
          </a:xfrm>
          <a:prstGeom prst="rect">
            <a:avLst/>
          </a:prstGeom>
          <a:solidFill>
            <a:schemeClr val="dk2"/>
          </a:solidFill>
        </p:spPr>
        <p:txBody>
          <a:bodyPr spcFirstLastPara="1" wrap="square" lIns="91425" tIns="91425" rIns="91425" bIns="91425" anchor="ctr"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
        <p:nvSpPr>
          <p:cNvPr id="109" name="Google Shape;109;p18"/>
          <p:cNvSpPr txBox="1">
            <a:spLocks noGrp="1"/>
          </p:cNvSpPr>
          <p:nvPr>
            <p:ph type="title"/>
          </p:nvPr>
        </p:nvSpPr>
        <p:spPr>
          <a:xfrm>
            <a:off x="571956" y="601543"/>
            <a:ext cx="6923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cxnSp>
        <p:nvCxnSpPr>
          <p:cNvPr id="110" name="Google Shape;110;p18"/>
          <p:cNvCxnSpPr/>
          <p:nvPr/>
        </p:nvCxnSpPr>
        <p:spPr>
          <a:xfrm>
            <a:off x="0" y="1300413"/>
            <a:ext cx="7643700" cy="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4000"/>
              <a:buFont typeface="Overpass"/>
              <a:buNone/>
              <a:defRPr sz="4000" b="1">
                <a:solidFill>
                  <a:schemeClr val="lt1"/>
                </a:solidFill>
                <a:latin typeface="Overpass"/>
                <a:ea typeface="Overpass"/>
                <a:cs typeface="Overpass"/>
                <a:sym typeface="Overpass"/>
              </a:defRPr>
            </a:lvl1pPr>
            <a:lvl2pPr lvl="1">
              <a:spcBef>
                <a:spcPts val="0"/>
              </a:spcBef>
              <a:spcAft>
                <a:spcPts val="0"/>
              </a:spcAft>
              <a:buClr>
                <a:schemeClr val="lt1"/>
              </a:buClr>
              <a:buSzPts val="4000"/>
              <a:buFont typeface="Muli"/>
              <a:buNone/>
              <a:defRPr sz="4000" b="1">
                <a:solidFill>
                  <a:schemeClr val="lt1"/>
                </a:solidFill>
                <a:latin typeface="Muli"/>
                <a:ea typeface="Muli"/>
                <a:cs typeface="Muli"/>
                <a:sym typeface="Muli"/>
              </a:defRPr>
            </a:lvl2pPr>
            <a:lvl3pPr lvl="2">
              <a:spcBef>
                <a:spcPts val="0"/>
              </a:spcBef>
              <a:spcAft>
                <a:spcPts val="0"/>
              </a:spcAft>
              <a:buClr>
                <a:schemeClr val="lt1"/>
              </a:buClr>
              <a:buSzPts val="4000"/>
              <a:buFont typeface="Muli"/>
              <a:buNone/>
              <a:defRPr sz="4000" b="1">
                <a:solidFill>
                  <a:schemeClr val="lt1"/>
                </a:solidFill>
                <a:latin typeface="Muli"/>
                <a:ea typeface="Muli"/>
                <a:cs typeface="Muli"/>
                <a:sym typeface="Muli"/>
              </a:defRPr>
            </a:lvl3pPr>
            <a:lvl4pPr lvl="3">
              <a:spcBef>
                <a:spcPts val="0"/>
              </a:spcBef>
              <a:spcAft>
                <a:spcPts val="0"/>
              </a:spcAft>
              <a:buClr>
                <a:schemeClr val="lt1"/>
              </a:buClr>
              <a:buSzPts val="4000"/>
              <a:buFont typeface="Muli"/>
              <a:buNone/>
              <a:defRPr sz="4000" b="1">
                <a:solidFill>
                  <a:schemeClr val="lt1"/>
                </a:solidFill>
                <a:latin typeface="Muli"/>
                <a:ea typeface="Muli"/>
                <a:cs typeface="Muli"/>
                <a:sym typeface="Muli"/>
              </a:defRPr>
            </a:lvl4pPr>
            <a:lvl5pPr lvl="4">
              <a:spcBef>
                <a:spcPts val="0"/>
              </a:spcBef>
              <a:spcAft>
                <a:spcPts val="0"/>
              </a:spcAft>
              <a:buClr>
                <a:schemeClr val="lt1"/>
              </a:buClr>
              <a:buSzPts val="4000"/>
              <a:buFont typeface="Muli"/>
              <a:buNone/>
              <a:defRPr sz="4000" b="1">
                <a:solidFill>
                  <a:schemeClr val="lt1"/>
                </a:solidFill>
                <a:latin typeface="Muli"/>
                <a:ea typeface="Muli"/>
                <a:cs typeface="Muli"/>
                <a:sym typeface="Muli"/>
              </a:defRPr>
            </a:lvl5pPr>
            <a:lvl6pPr lvl="5">
              <a:spcBef>
                <a:spcPts val="0"/>
              </a:spcBef>
              <a:spcAft>
                <a:spcPts val="0"/>
              </a:spcAft>
              <a:buClr>
                <a:schemeClr val="lt1"/>
              </a:buClr>
              <a:buSzPts val="4000"/>
              <a:buFont typeface="Muli"/>
              <a:buNone/>
              <a:defRPr sz="4000" b="1">
                <a:solidFill>
                  <a:schemeClr val="lt1"/>
                </a:solidFill>
                <a:latin typeface="Muli"/>
                <a:ea typeface="Muli"/>
                <a:cs typeface="Muli"/>
                <a:sym typeface="Muli"/>
              </a:defRPr>
            </a:lvl6pPr>
            <a:lvl7pPr lvl="6">
              <a:spcBef>
                <a:spcPts val="0"/>
              </a:spcBef>
              <a:spcAft>
                <a:spcPts val="0"/>
              </a:spcAft>
              <a:buClr>
                <a:schemeClr val="lt1"/>
              </a:buClr>
              <a:buSzPts val="4000"/>
              <a:buFont typeface="Muli"/>
              <a:buNone/>
              <a:defRPr sz="4000" b="1">
                <a:solidFill>
                  <a:schemeClr val="lt1"/>
                </a:solidFill>
                <a:latin typeface="Muli"/>
                <a:ea typeface="Muli"/>
                <a:cs typeface="Muli"/>
                <a:sym typeface="Muli"/>
              </a:defRPr>
            </a:lvl7pPr>
            <a:lvl8pPr lvl="7">
              <a:spcBef>
                <a:spcPts val="0"/>
              </a:spcBef>
              <a:spcAft>
                <a:spcPts val="0"/>
              </a:spcAft>
              <a:buClr>
                <a:schemeClr val="lt1"/>
              </a:buClr>
              <a:buSzPts val="4000"/>
              <a:buFont typeface="Muli"/>
              <a:buNone/>
              <a:defRPr sz="4000" b="1">
                <a:solidFill>
                  <a:schemeClr val="lt1"/>
                </a:solidFill>
                <a:latin typeface="Muli"/>
                <a:ea typeface="Muli"/>
                <a:cs typeface="Muli"/>
                <a:sym typeface="Muli"/>
              </a:defRPr>
            </a:lvl8pPr>
            <a:lvl9pPr lvl="8">
              <a:spcBef>
                <a:spcPts val="0"/>
              </a:spcBef>
              <a:spcAft>
                <a:spcPts val="0"/>
              </a:spcAft>
              <a:buClr>
                <a:schemeClr val="lt1"/>
              </a:buClr>
              <a:buSzPts val="4000"/>
              <a:buFont typeface="Muli"/>
              <a:buNone/>
              <a:defRPr sz="4000" b="1">
                <a:solidFill>
                  <a:schemeClr val="lt1"/>
                </a:solidFill>
                <a:latin typeface="Muli"/>
                <a:ea typeface="Muli"/>
                <a:cs typeface="Muli"/>
                <a:sym typeface="Mul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uli"/>
              <a:buChar char="●"/>
              <a:defRPr>
                <a:solidFill>
                  <a:schemeClr val="dk1"/>
                </a:solidFill>
                <a:latin typeface="Muli"/>
                <a:ea typeface="Muli"/>
                <a:cs typeface="Muli"/>
                <a:sym typeface="Muli"/>
              </a:defRPr>
            </a:lvl1pPr>
            <a:lvl2pPr marL="914400" lvl="1" indent="-317500">
              <a:lnSpc>
                <a:spcPct val="100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2pPr>
            <a:lvl3pPr marL="1371600" lvl="2" indent="-317500">
              <a:lnSpc>
                <a:spcPct val="100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3pPr>
            <a:lvl4pPr marL="1828800" lvl="3" indent="-317500">
              <a:lnSpc>
                <a:spcPct val="100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4pPr>
            <a:lvl5pPr marL="2286000" lvl="4" indent="-317500">
              <a:lnSpc>
                <a:spcPct val="100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5pPr>
            <a:lvl6pPr marL="2743200" lvl="5" indent="-317500">
              <a:lnSpc>
                <a:spcPct val="100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6pPr>
            <a:lvl7pPr marL="3200400" lvl="6" indent="-317500">
              <a:lnSpc>
                <a:spcPct val="100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7pPr>
            <a:lvl8pPr marL="3657600" lvl="7" indent="-317500">
              <a:lnSpc>
                <a:spcPct val="100000"/>
              </a:lnSpc>
              <a:spcBef>
                <a:spcPts val="1600"/>
              </a:spcBef>
              <a:spcAft>
                <a:spcPts val="0"/>
              </a:spcAft>
              <a:buClr>
                <a:schemeClr val="dk1"/>
              </a:buClr>
              <a:buSzPts val="1400"/>
              <a:buFont typeface="Muli"/>
              <a:buChar char="○"/>
              <a:defRPr>
                <a:solidFill>
                  <a:schemeClr val="dk1"/>
                </a:solidFill>
                <a:latin typeface="Muli"/>
                <a:ea typeface="Muli"/>
                <a:cs typeface="Muli"/>
                <a:sym typeface="Muli"/>
              </a:defRPr>
            </a:lvl8pPr>
            <a:lvl9pPr marL="4114800" lvl="8" indent="-317500">
              <a:lnSpc>
                <a:spcPct val="100000"/>
              </a:lnSpc>
              <a:spcBef>
                <a:spcPts val="1600"/>
              </a:spcBef>
              <a:spcAft>
                <a:spcPts val="1600"/>
              </a:spcAft>
              <a:buClr>
                <a:schemeClr val="dk1"/>
              </a:buClr>
              <a:buSzPts val="1400"/>
              <a:buFont typeface="Muli"/>
              <a:buChar char="■"/>
              <a:defRPr>
                <a:solidFill>
                  <a:schemeClr val="dk1"/>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6" r:id="rId6"/>
    <p:sldLayoutId id="2147483660" r:id="rId7"/>
    <p:sldLayoutId id="2147483661" r:id="rId8"/>
    <p:sldLayoutId id="2147483664" r:id="rId9"/>
    <p:sldLayoutId id="2147483668"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6E70EBC9-6CBC-467E-9783-D14DD6259CC3}" type="datetimeFigureOut">
              <a:rPr lang="es-PY" kern="1200" smtClean="0">
                <a:solidFill>
                  <a:prstClr val="black">
                    <a:tint val="75000"/>
                  </a:prstClr>
                </a:solidFill>
                <a:latin typeface="Calibri" panose="020F0502020204030204"/>
              </a:rPr>
              <a:pPr>
                <a:buClrTx/>
                <a:buFontTx/>
                <a:buNone/>
              </a:pPr>
              <a:t>10/09/2021</a:t>
            </a:fld>
            <a:endParaRPr lang="es-PY" kern="1200">
              <a:solidFill>
                <a:prstClr val="black">
                  <a:tint val="75000"/>
                </a:prstClr>
              </a:solidFill>
              <a:latin typeface="Calibri" panose="020F0502020204030204"/>
            </a:endParaRPr>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s-PY" kern="1200">
              <a:solidFill>
                <a:prstClr val="black">
                  <a:tint val="75000"/>
                </a:prstClr>
              </a:solidFill>
              <a:latin typeface="Calibri" panose="020F0502020204030204"/>
            </a:endParaRPr>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384DFD83-993F-4D4B-907E-40E999491F93}" type="slidenum">
              <a:rPr lang="es-PY" kern="1200" smtClean="0">
                <a:solidFill>
                  <a:prstClr val="black">
                    <a:tint val="75000"/>
                  </a:prstClr>
                </a:solidFill>
                <a:latin typeface="Calibri" panose="020F0502020204030204"/>
              </a:rPr>
              <a:pPr>
                <a:buClrTx/>
                <a:buFontTx/>
                <a:buNone/>
              </a:pPr>
              <a:t>‹Nº›</a:t>
            </a:fld>
            <a:endParaRPr lang="es-PY"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39782953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Y"/>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Google Shape;225;p32"/>
          <p:cNvSpPr txBox="1">
            <a:spLocks noGrp="1"/>
          </p:cNvSpPr>
          <p:nvPr>
            <p:ph type="subTitle" idx="1"/>
          </p:nvPr>
        </p:nvSpPr>
        <p:spPr>
          <a:xfrm>
            <a:off x="4580168" y="3723878"/>
            <a:ext cx="4563832" cy="5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VE" b="1" dirty="0" smtClean="0"/>
              <a:t>Relator: Dr. Julio Muñoz (R3)</a:t>
            </a:r>
          </a:p>
          <a:p>
            <a:pPr marL="0" lvl="0" indent="0" algn="ctr" rtl="0">
              <a:spcBef>
                <a:spcPts val="0"/>
              </a:spcBef>
              <a:spcAft>
                <a:spcPts val="0"/>
              </a:spcAft>
              <a:buNone/>
            </a:pPr>
            <a:r>
              <a:rPr lang="es-VE" b="1" dirty="0" smtClean="0"/>
              <a:t>Expositor: Dra. Angely Anuel (R2)</a:t>
            </a:r>
          </a:p>
          <a:p>
            <a:pPr marL="0" lvl="0" indent="0" algn="ctr" rtl="0">
              <a:spcBef>
                <a:spcPts val="0"/>
              </a:spcBef>
              <a:spcAft>
                <a:spcPts val="0"/>
              </a:spcAft>
              <a:buNone/>
            </a:pPr>
            <a:r>
              <a:rPr lang="es-VE" b="1" dirty="0" smtClean="0"/>
              <a:t>Expositor: Dra. </a:t>
            </a:r>
            <a:r>
              <a:rPr lang="es-VE" b="1" dirty="0" err="1" smtClean="0"/>
              <a:t>Lisseth</a:t>
            </a:r>
            <a:r>
              <a:rPr lang="es-VE" b="1" dirty="0" smtClean="0"/>
              <a:t> Pérez Jaspe (R1</a:t>
            </a:r>
            <a:r>
              <a:rPr lang="es-VE" sz="1600" dirty="0" smtClean="0"/>
              <a:t>) </a:t>
            </a:r>
            <a:endParaRPr sz="1600" dirty="0"/>
          </a:p>
        </p:txBody>
      </p:sp>
      <p:cxnSp>
        <p:nvCxnSpPr>
          <p:cNvPr id="227" name="Google Shape;227;p32"/>
          <p:cNvCxnSpPr/>
          <p:nvPr/>
        </p:nvCxnSpPr>
        <p:spPr>
          <a:xfrm>
            <a:off x="4867500" y="3415300"/>
            <a:ext cx="4276500" cy="0"/>
          </a:xfrm>
          <a:prstGeom prst="straightConnector1">
            <a:avLst/>
          </a:prstGeom>
          <a:noFill/>
          <a:ln w="38100" cap="flat" cmpd="sng">
            <a:solidFill>
              <a:schemeClr val="dk2"/>
            </a:solidFill>
            <a:prstDash val="solid"/>
            <a:round/>
            <a:headEnd type="none" w="med" len="med"/>
            <a:tailEnd type="none" w="med" len="med"/>
          </a:ln>
        </p:spPr>
      </p:cxn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07654"/>
            <a:ext cx="1141096" cy="127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3491880" y="4866501"/>
            <a:ext cx="2952328" cy="276999"/>
          </a:xfrm>
          <a:prstGeom prst="rect">
            <a:avLst/>
          </a:prstGeom>
          <a:noFill/>
        </p:spPr>
        <p:txBody>
          <a:bodyPr wrap="square" rtlCol="0">
            <a:spAutoFit/>
          </a:bodyPr>
          <a:lstStyle/>
          <a:p>
            <a:r>
              <a:rPr lang="es-VE" sz="1200" b="1" dirty="0" smtClean="0">
                <a:solidFill>
                  <a:srgbClr val="002060"/>
                </a:solidFill>
              </a:rPr>
              <a:t>Barquisimeto, septiembre 2021</a:t>
            </a:r>
            <a:endParaRPr lang="es-VE" sz="1200" b="1" dirty="0">
              <a:solidFill>
                <a:srgbClr val="002060"/>
              </a:solidFill>
            </a:endParaRPr>
          </a:p>
        </p:txBody>
      </p:sp>
      <p:pic>
        <p:nvPicPr>
          <p:cNvPr id="9" name="8 Imagen"/>
          <p:cNvPicPr>
            <a:picLocks noChangeAspect="1"/>
          </p:cNvPicPr>
          <p:nvPr/>
        </p:nvPicPr>
        <p:blipFill rotWithShape="1">
          <a:blip r:embed="rId4" cstate="print">
            <a:extLst>
              <a:ext uri="{28A0092B-C50C-407E-A947-70E740481C1C}">
                <a14:useLocalDpi xmlns:a14="http://schemas.microsoft.com/office/drawing/2010/main" val="0"/>
              </a:ext>
            </a:extLst>
          </a:blip>
          <a:srcRect l="15954" t="29075" r="16708" b="33761"/>
          <a:stretch/>
        </p:blipFill>
        <p:spPr>
          <a:xfrm>
            <a:off x="0" y="-308570"/>
            <a:ext cx="3360111" cy="1989668"/>
          </a:xfrm>
          <a:prstGeom prst="rect">
            <a:avLst/>
          </a:prstGeom>
        </p:spPr>
      </p:pic>
      <p:sp>
        <p:nvSpPr>
          <p:cNvPr id="11" name="10 Título"/>
          <p:cNvSpPr>
            <a:spLocks noGrp="1"/>
          </p:cNvSpPr>
          <p:nvPr>
            <p:ph type="ctrTitle" idx="2"/>
          </p:nvPr>
        </p:nvSpPr>
        <p:spPr/>
        <p:txBody>
          <a:bodyPr/>
          <a:lstStyle/>
          <a:p>
            <a:endParaRPr lang="es-VE"/>
          </a:p>
        </p:txBody>
      </p:sp>
      <p:sp>
        <p:nvSpPr>
          <p:cNvPr id="12" name="Google Shape;184;p11"/>
          <p:cNvSpPr txBox="1">
            <a:spLocks noGrp="1"/>
          </p:cNvSpPr>
          <p:nvPr>
            <p:ph type="ctrTitle"/>
          </p:nvPr>
        </p:nvSpPr>
        <p:spPr>
          <a:xfrm>
            <a:off x="3563888" y="1851670"/>
            <a:ext cx="6053700" cy="15075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solidFill>
                  <a:srgbClr val="002060"/>
                </a:solidFill>
                <a:latin typeface="Cambria" pitchFamily="18" charset="0"/>
              </a:rPr>
              <a:t>ACTIVIDAD MERIDIANA:</a:t>
            </a:r>
            <a:br>
              <a:rPr lang="en" sz="3200" dirty="0" smtClean="0">
                <a:solidFill>
                  <a:srgbClr val="002060"/>
                </a:solidFill>
                <a:latin typeface="Cambria" pitchFamily="18" charset="0"/>
              </a:rPr>
            </a:br>
            <a:r>
              <a:rPr lang="en" sz="3200" dirty="0" smtClean="0">
                <a:solidFill>
                  <a:srgbClr val="002060"/>
                </a:solidFill>
                <a:latin typeface="Cambria" pitchFamily="18" charset="0"/>
              </a:rPr>
              <a:t>MEDICINA BASADA EN EVIDENCIA</a:t>
            </a:r>
            <a:endParaRPr sz="1200" dirty="0">
              <a:solidFill>
                <a:srgbClr val="002060"/>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p:cNvSpPr/>
          <p:nvPr/>
        </p:nvSpPr>
        <p:spPr>
          <a:xfrm>
            <a:off x="-722870" y="0"/>
            <a:ext cx="10917194" cy="54122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pic>
        <p:nvPicPr>
          <p:cNvPr id="3" name="Imagen 2"/>
          <p:cNvPicPr>
            <a:picLocks noChangeAspect="1"/>
          </p:cNvPicPr>
          <p:nvPr/>
        </p:nvPicPr>
        <p:blipFill>
          <a:blip r:embed="rId3"/>
          <a:stretch>
            <a:fillRect/>
          </a:stretch>
        </p:blipFill>
        <p:spPr>
          <a:xfrm>
            <a:off x="1719535" y="2399676"/>
            <a:ext cx="7424465" cy="2743824"/>
          </a:xfrm>
          <a:prstGeom prst="rect">
            <a:avLst/>
          </a:prstGeom>
        </p:spPr>
      </p:pic>
      <p:sp>
        <p:nvSpPr>
          <p:cNvPr id="4" name="Rectángulo 3"/>
          <p:cNvSpPr/>
          <p:nvPr/>
        </p:nvSpPr>
        <p:spPr>
          <a:xfrm>
            <a:off x="6220758" y="1668162"/>
            <a:ext cx="1297460" cy="7315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cxnSp>
        <p:nvCxnSpPr>
          <p:cNvPr id="13" name="Conector recto 12"/>
          <p:cNvCxnSpPr/>
          <p:nvPr/>
        </p:nvCxnSpPr>
        <p:spPr>
          <a:xfrm>
            <a:off x="7700915" y="722871"/>
            <a:ext cx="45904" cy="1329584"/>
          </a:xfrm>
          <a:prstGeom prst="line">
            <a:avLst/>
          </a:prstGeom>
          <a:ln w="28575">
            <a:solidFill>
              <a:srgbClr val="777675"/>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rotWithShape="1">
          <a:blip r:embed="rId4"/>
          <a:srcRect b="41297"/>
          <a:stretch/>
        </p:blipFill>
        <p:spPr>
          <a:xfrm>
            <a:off x="6220758" y="154968"/>
            <a:ext cx="2923242" cy="1408670"/>
          </a:xfrm>
          <a:prstGeom prst="rect">
            <a:avLst/>
          </a:prstGeom>
        </p:spPr>
      </p:pic>
      <p:cxnSp>
        <p:nvCxnSpPr>
          <p:cNvPr id="17" name="Conector recto 16"/>
          <p:cNvCxnSpPr/>
          <p:nvPr/>
        </p:nvCxnSpPr>
        <p:spPr>
          <a:xfrm flipH="1">
            <a:off x="3150973" y="2052455"/>
            <a:ext cx="4595846" cy="0"/>
          </a:xfrm>
          <a:prstGeom prst="line">
            <a:avLst/>
          </a:prstGeom>
          <a:ln w="28575">
            <a:solidFill>
              <a:srgbClr val="777675"/>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H="1" flipV="1">
            <a:off x="6858908" y="2050599"/>
            <a:ext cx="1958521" cy="20392"/>
          </a:xfrm>
          <a:prstGeom prst="line">
            <a:avLst/>
          </a:prstGeom>
          <a:ln w="28575">
            <a:solidFill>
              <a:srgbClr val="777675"/>
            </a:solidFill>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H="1">
            <a:off x="8817429" y="2070990"/>
            <a:ext cx="973" cy="328686"/>
          </a:xfrm>
          <a:prstGeom prst="straightConnector1">
            <a:avLst/>
          </a:prstGeom>
          <a:ln w="28575">
            <a:solidFill>
              <a:srgbClr val="77767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H="1">
            <a:off x="3159708" y="2052455"/>
            <a:ext cx="973" cy="328686"/>
          </a:xfrm>
          <a:prstGeom prst="straightConnector1">
            <a:avLst/>
          </a:prstGeom>
          <a:ln w="28575">
            <a:solidFill>
              <a:srgbClr val="777675"/>
            </a:solidFill>
            <a:tailEnd type="triangle"/>
          </a:ln>
        </p:spPr>
        <p:style>
          <a:lnRef idx="1">
            <a:schemeClr val="accent1"/>
          </a:lnRef>
          <a:fillRef idx="0">
            <a:schemeClr val="accent1"/>
          </a:fillRef>
          <a:effectRef idx="0">
            <a:schemeClr val="accent1"/>
          </a:effectRef>
          <a:fontRef idx="minor">
            <a:schemeClr val="tx1"/>
          </a:fontRef>
        </p:style>
      </p:cxnSp>
      <p:pic>
        <p:nvPicPr>
          <p:cNvPr id="29" name="Imagen 28"/>
          <p:cNvPicPr>
            <a:picLocks noChangeAspect="1"/>
          </p:cNvPicPr>
          <p:nvPr/>
        </p:nvPicPr>
        <p:blipFill>
          <a:blip r:embed="rId5"/>
          <a:stretch>
            <a:fillRect/>
          </a:stretch>
        </p:blipFill>
        <p:spPr>
          <a:xfrm>
            <a:off x="3370072" y="1710307"/>
            <a:ext cx="400050" cy="235744"/>
          </a:xfrm>
          <a:prstGeom prst="rect">
            <a:avLst/>
          </a:prstGeom>
        </p:spPr>
      </p:pic>
      <p:pic>
        <p:nvPicPr>
          <p:cNvPr id="30" name="Imagen 29"/>
          <p:cNvPicPr>
            <a:picLocks noChangeAspect="1"/>
          </p:cNvPicPr>
          <p:nvPr/>
        </p:nvPicPr>
        <p:blipFill>
          <a:blip r:embed="rId6"/>
          <a:stretch>
            <a:fillRect/>
          </a:stretch>
        </p:blipFill>
        <p:spPr>
          <a:xfrm>
            <a:off x="8538823" y="1752224"/>
            <a:ext cx="278606" cy="214313"/>
          </a:xfrm>
          <a:prstGeom prst="rect">
            <a:avLst/>
          </a:prstGeom>
        </p:spPr>
      </p:pic>
      <p:sp>
        <p:nvSpPr>
          <p:cNvPr id="16" name="Decisión 15"/>
          <p:cNvSpPr/>
          <p:nvPr/>
        </p:nvSpPr>
        <p:spPr>
          <a:xfrm>
            <a:off x="7055632" y="225559"/>
            <a:ext cx="1370127" cy="1173843"/>
          </a:xfrm>
          <a:prstGeom prst="flowChartDecision">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solidFill>
                <a:prstClr val="white"/>
              </a:solidFill>
            </a:endParaRPr>
          </a:p>
        </p:txBody>
      </p:sp>
      <p:sp>
        <p:nvSpPr>
          <p:cNvPr id="14" name="CuadroTexto 13"/>
          <p:cNvSpPr txBox="1"/>
          <p:nvPr/>
        </p:nvSpPr>
        <p:spPr>
          <a:xfrm>
            <a:off x="7113492" y="481485"/>
            <a:ext cx="1202924" cy="830997"/>
          </a:xfrm>
          <a:prstGeom prst="rect">
            <a:avLst/>
          </a:prstGeom>
          <a:noFill/>
          <a:ln>
            <a:noFill/>
          </a:ln>
        </p:spPr>
        <p:txBody>
          <a:bodyPr wrap="square" rtlCol="0">
            <a:spAutoFit/>
          </a:bodyPr>
          <a:lstStyle/>
          <a:p>
            <a:pPr algn="ctr"/>
            <a:r>
              <a:rPr lang="es-PY" sz="1200" b="1" dirty="0" smtClean="0">
                <a:latin typeface="Calibri"/>
              </a:rPr>
              <a:t>ASIA o </a:t>
            </a:r>
            <a:r>
              <a:rPr lang="es-PY" sz="1200" b="1" dirty="0" err="1" smtClean="0">
                <a:latin typeface="Calibri"/>
              </a:rPr>
              <a:t>shunt</a:t>
            </a:r>
            <a:r>
              <a:rPr lang="es-PY" sz="1200" b="1" dirty="0" smtClean="0">
                <a:latin typeface="Calibri"/>
              </a:rPr>
              <a:t> </a:t>
            </a:r>
            <a:r>
              <a:rPr lang="es-PY" sz="1200" b="1" dirty="0">
                <a:latin typeface="Calibri"/>
              </a:rPr>
              <a:t>grande de derecha a izquierda </a:t>
            </a:r>
          </a:p>
        </p:txBody>
      </p:sp>
      <p:sp>
        <p:nvSpPr>
          <p:cNvPr id="6" name="Rectángulo 5"/>
          <p:cNvSpPr/>
          <p:nvPr/>
        </p:nvSpPr>
        <p:spPr>
          <a:xfrm>
            <a:off x="1937583" y="2495327"/>
            <a:ext cx="2774741" cy="2227303"/>
          </a:xfrm>
          <a:prstGeom prst="rect">
            <a:avLst/>
          </a:prstGeom>
          <a:solidFill>
            <a:srgbClr val="E8DC09"/>
          </a:solidFill>
          <a:ln>
            <a:solidFill>
              <a:srgbClr val="E8DC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solidFill>
                <a:prstClr val="white"/>
              </a:solidFill>
            </a:endParaRPr>
          </a:p>
        </p:txBody>
      </p:sp>
      <p:sp>
        <p:nvSpPr>
          <p:cNvPr id="5" name="CuadroTexto 4"/>
          <p:cNvSpPr txBox="1"/>
          <p:nvPr/>
        </p:nvSpPr>
        <p:spPr>
          <a:xfrm>
            <a:off x="1869267" y="2485595"/>
            <a:ext cx="2774741" cy="2246769"/>
          </a:xfrm>
          <a:prstGeom prst="rect">
            <a:avLst/>
          </a:prstGeom>
          <a:solidFill>
            <a:srgbClr val="E8DC09"/>
          </a:solidFill>
          <a:ln>
            <a:solidFill>
              <a:srgbClr val="E8DC09"/>
            </a:solidFill>
          </a:ln>
        </p:spPr>
        <p:txBody>
          <a:bodyPr wrap="square" rtlCol="0">
            <a:spAutoFit/>
          </a:bodyPr>
          <a:lstStyle/>
          <a:p>
            <a:pPr algn="ctr"/>
            <a:r>
              <a:rPr lang="es-PY" b="1" u="sng" dirty="0" smtClean="0">
                <a:latin typeface="Calibri"/>
              </a:rPr>
              <a:t>FOP de alto riesgo</a:t>
            </a:r>
            <a:endParaRPr lang="es-PY" b="1" u="sng" dirty="0">
              <a:latin typeface="Calibri"/>
            </a:endParaRPr>
          </a:p>
          <a:p>
            <a:pPr algn="ctr"/>
            <a:r>
              <a:rPr lang="es-PY" b="1" u="sng" dirty="0" smtClean="0">
                <a:latin typeface="Calibri"/>
              </a:rPr>
              <a:t>El cierre del FOP es razonable</a:t>
            </a:r>
            <a:r>
              <a:rPr lang="es-PY" dirty="0">
                <a:latin typeface="Calibri"/>
              </a:rPr>
              <a:t> </a:t>
            </a:r>
          </a:p>
          <a:p>
            <a:r>
              <a:rPr lang="es-PY" dirty="0" smtClean="0">
                <a:latin typeface="Calibri"/>
              </a:rPr>
              <a:t>Factores </a:t>
            </a:r>
            <a:r>
              <a:rPr lang="es-PY" dirty="0">
                <a:latin typeface="Calibri"/>
              </a:rPr>
              <a:t>que reducen el beneficio potencial del </a:t>
            </a:r>
            <a:r>
              <a:rPr lang="es-PY" dirty="0" smtClean="0">
                <a:latin typeface="Calibri"/>
              </a:rPr>
              <a:t>cierre: </a:t>
            </a:r>
            <a:r>
              <a:rPr lang="es-PY" dirty="0">
                <a:latin typeface="Calibri"/>
              </a:rPr>
              <a:t> </a:t>
            </a:r>
          </a:p>
          <a:p>
            <a:r>
              <a:rPr lang="es-PY" dirty="0">
                <a:latin typeface="Calibri"/>
              </a:rPr>
              <a:t> </a:t>
            </a:r>
          </a:p>
          <a:p>
            <a:pPr marL="285750" indent="-285750" algn="ctr">
              <a:buFont typeface="Arial" panose="020B0604020202020204" pitchFamily="34" charset="0"/>
              <a:buChar char="•"/>
            </a:pPr>
            <a:r>
              <a:rPr lang="es-PY" dirty="0" smtClean="0">
                <a:latin typeface="Calibri"/>
              </a:rPr>
              <a:t>Bajo puntaje ROPE, incluidos los mas ancianos y </a:t>
            </a:r>
            <a:r>
              <a:rPr lang="es-PY" dirty="0" err="1" smtClean="0">
                <a:latin typeface="Calibri"/>
              </a:rPr>
              <a:t>multiples</a:t>
            </a:r>
            <a:r>
              <a:rPr lang="es-PY" dirty="0" smtClean="0">
                <a:latin typeface="Calibri"/>
              </a:rPr>
              <a:t> factores de riesgo. </a:t>
            </a:r>
            <a:r>
              <a:rPr lang="es-PY" dirty="0">
                <a:latin typeface="Calibri"/>
              </a:rPr>
              <a:t> </a:t>
            </a:r>
          </a:p>
          <a:p>
            <a:pPr marL="285750" indent="-285750" algn="ctr">
              <a:buFont typeface="Arial" panose="020B0604020202020204" pitchFamily="34" charset="0"/>
              <a:buChar char="•"/>
            </a:pPr>
            <a:r>
              <a:rPr lang="es-PY" dirty="0" smtClean="0">
                <a:latin typeface="Calibri"/>
              </a:rPr>
              <a:t>Necesidad de anticoagulación. </a:t>
            </a:r>
            <a:r>
              <a:rPr lang="es-PY" dirty="0">
                <a:latin typeface="Calibri"/>
              </a:rPr>
              <a:t> </a:t>
            </a:r>
          </a:p>
          <a:p>
            <a:pPr algn="ctr"/>
            <a:r>
              <a:rPr lang="es-ES" b="1" dirty="0">
                <a:latin typeface="Calibri"/>
              </a:rPr>
              <a:t>(</a:t>
            </a:r>
            <a:r>
              <a:rPr lang="es-PY" b="1" dirty="0" smtClean="0">
                <a:latin typeface="Calibri"/>
              </a:rPr>
              <a:t>Clase 2a)</a:t>
            </a:r>
            <a:endParaRPr lang="es-PY" b="1" dirty="0">
              <a:latin typeface="Calibri"/>
            </a:endParaRPr>
          </a:p>
        </p:txBody>
      </p:sp>
      <p:sp>
        <p:nvSpPr>
          <p:cNvPr id="19" name="Rectángulo 18"/>
          <p:cNvSpPr/>
          <p:nvPr/>
        </p:nvSpPr>
        <p:spPr>
          <a:xfrm>
            <a:off x="5485862" y="2792719"/>
            <a:ext cx="2774741" cy="2227303"/>
          </a:xfrm>
          <a:prstGeom prst="rect">
            <a:avLst/>
          </a:prstGeom>
          <a:solidFill>
            <a:srgbClr val="F69012"/>
          </a:solidFill>
          <a:ln>
            <a:solidFill>
              <a:srgbClr val="F69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solidFill>
                <a:prstClr val="white"/>
              </a:solidFill>
            </a:endParaRPr>
          </a:p>
        </p:txBody>
      </p:sp>
      <p:sp>
        <p:nvSpPr>
          <p:cNvPr id="18" name="CuadroTexto 17"/>
          <p:cNvSpPr txBox="1"/>
          <p:nvPr/>
        </p:nvSpPr>
        <p:spPr>
          <a:xfrm>
            <a:off x="5155040" y="2505061"/>
            <a:ext cx="3801184" cy="2462213"/>
          </a:xfrm>
          <a:prstGeom prst="rect">
            <a:avLst/>
          </a:prstGeom>
          <a:solidFill>
            <a:srgbClr val="F69012"/>
          </a:solidFill>
          <a:ln>
            <a:solidFill>
              <a:srgbClr val="F69012"/>
            </a:solidFill>
          </a:ln>
        </p:spPr>
        <p:txBody>
          <a:bodyPr wrap="square" rtlCol="0">
            <a:spAutoFit/>
          </a:bodyPr>
          <a:lstStyle/>
          <a:p>
            <a:pPr algn="ctr"/>
            <a:r>
              <a:rPr lang="es-PY" b="1" u="sng" dirty="0" smtClean="0">
                <a:latin typeface="Calibri"/>
              </a:rPr>
              <a:t>FOP de bajo riesgo</a:t>
            </a:r>
            <a:endParaRPr lang="es-PY" b="1" u="sng" dirty="0">
              <a:latin typeface="Calibri"/>
            </a:endParaRPr>
          </a:p>
          <a:p>
            <a:pPr algn="ctr"/>
            <a:r>
              <a:rPr lang="es-PY" b="1" u="sng" dirty="0"/>
              <a:t>El beneficio del cierre del PFO no está bien establecido </a:t>
            </a:r>
          </a:p>
          <a:p>
            <a:r>
              <a:rPr lang="es-PY" dirty="0" smtClean="0">
                <a:latin typeface="Calibri"/>
              </a:rPr>
              <a:t>Factores </a:t>
            </a:r>
            <a:r>
              <a:rPr lang="es-PY" dirty="0">
                <a:latin typeface="Calibri"/>
              </a:rPr>
              <a:t>que </a:t>
            </a:r>
            <a:r>
              <a:rPr lang="es-PY" dirty="0" smtClean="0">
                <a:latin typeface="Calibri"/>
              </a:rPr>
              <a:t>incrementan el potencial </a:t>
            </a:r>
            <a:r>
              <a:rPr lang="es-PY" dirty="0">
                <a:latin typeface="Calibri"/>
              </a:rPr>
              <a:t>beneficio </a:t>
            </a:r>
            <a:r>
              <a:rPr lang="es-PY" dirty="0" smtClean="0">
                <a:latin typeface="Calibri"/>
              </a:rPr>
              <a:t>del cierre: </a:t>
            </a:r>
            <a:r>
              <a:rPr lang="es-PY" dirty="0">
                <a:latin typeface="Calibri"/>
              </a:rPr>
              <a:t> </a:t>
            </a:r>
          </a:p>
          <a:p>
            <a:pPr marL="285750" indent="-285750">
              <a:buFont typeface="Arial" panose="020B0604020202020204" pitchFamily="34" charset="0"/>
              <a:buChar char="•"/>
            </a:pPr>
            <a:r>
              <a:rPr lang="es-PY" dirty="0">
                <a:latin typeface="Calibri"/>
              </a:rPr>
              <a:t> </a:t>
            </a:r>
            <a:r>
              <a:rPr lang="es-PY" dirty="0" smtClean="0">
                <a:latin typeface="Calibri"/>
              </a:rPr>
              <a:t>Alto puntaje ROPE, incluidos los mas jóvenes sin factores de riesgo. </a:t>
            </a:r>
            <a:r>
              <a:rPr lang="es-PY" dirty="0">
                <a:latin typeface="Calibri"/>
              </a:rPr>
              <a:t> </a:t>
            </a:r>
          </a:p>
          <a:p>
            <a:pPr marL="285750" indent="-285750">
              <a:buFont typeface="Arial" panose="020B0604020202020204" pitchFamily="34" charset="0"/>
              <a:buChar char="•"/>
            </a:pPr>
            <a:r>
              <a:rPr lang="es-PY" dirty="0" smtClean="0">
                <a:latin typeface="Calibri"/>
              </a:rPr>
              <a:t>Historia de TVP o condición </a:t>
            </a:r>
            <a:r>
              <a:rPr lang="es-PY" dirty="0" err="1" smtClean="0">
                <a:latin typeface="Calibri"/>
              </a:rPr>
              <a:t>protrombotica</a:t>
            </a:r>
            <a:r>
              <a:rPr lang="es-PY" dirty="0" smtClean="0">
                <a:latin typeface="Calibri"/>
              </a:rPr>
              <a:t> </a:t>
            </a:r>
            <a:endParaRPr lang="es-PY" dirty="0"/>
          </a:p>
          <a:p>
            <a:r>
              <a:rPr lang="es-PY" dirty="0"/>
              <a:t> </a:t>
            </a:r>
            <a:r>
              <a:rPr lang="es-PY" dirty="0" smtClean="0"/>
              <a:t>     </a:t>
            </a:r>
            <a:r>
              <a:rPr lang="pt-BR" dirty="0" smtClean="0"/>
              <a:t>Ictus </a:t>
            </a:r>
            <a:r>
              <a:rPr lang="pt-BR" dirty="0"/>
              <a:t>no lacunar </a:t>
            </a:r>
            <a:r>
              <a:rPr lang="pt-BR" dirty="0" err="1"/>
              <a:t>previo</a:t>
            </a:r>
            <a:r>
              <a:rPr lang="pt-BR" dirty="0"/>
              <a:t> o AIT cortical </a:t>
            </a:r>
            <a:r>
              <a:rPr lang="pt-BR" dirty="0" smtClean="0"/>
              <a:t> </a:t>
            </a:r>
            <a:r>
              <a:rPr lang="es-PY" dirty="0"/>
              <a:t> </a:t>
            </a:r>
          </a:p>
          <a:p>
            <a:pPr marL="285750" indent="-285750">
              <a:buFont typeface="Arial" panose="020B0604020202020204" pitchFamily="34" charset="0"/>
              <a:buChar char="•"/>
            </a:pPr>
            <a:r>
              <a:rPr lang="pt-BR" dirty="0" err="1" smtClean="0"/>
              <a:t>Falla</a:t>
            </a:r>
            <a:r>
              <a:rPr lang="pt-BR" dirty="0" smtClean="0"/>
              <a:t> de tratamento </a:t>
            </a:r>
            <a:r>
              <a:rPr lang="pt-BR" dirty="0" err="1" smtClean="0"/>
              <a:t>antiplaquetario</a:t>
            </a:r>
            <a:r>
              <a:rPr lang="es-PY" dirty="0">
                <a:latin typeface="Calibri"/>
              </a:rPr>
              <a:t> </a:t>
            </a:r>
          </a:p>
          <a:p>
            <a:pPr algn="ctr"/>
            <a:r>
              <a:rPr lang="es-ES" b="1" dirty="0">
                <a:latin typeface="Calibri"/>
              </a:rPr>
              <a:t>(</a:t>
            </a:r>
            <a:r>
              <a:rPr lang="es-PY" b="1" dirty="0" smtClean="0">
                <a:latin typeface="Calibri"/>
              </a:rPr>
              <a:t>Clase 2b)</a:t>
            </a:r>
            <a:endParaRPr lang="es-PY" b="1" dirty="0">
              <a:latin typeface="Calibri"/>
            </a:endParaRPr>
          </a:p>
        </p:txBody>
      </p:sp>
    </p:spTree>
    <p:extLst>
      <p:ext uri="{BB962C8B-B14F-4D97-AF65-F5344CB8AC3E}">
        <p14:creationId xmlns:p14="http://schemas.microsoft.com/office/powerpoint/2010/main" val="3879551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par>
                                <p:cTn id="18" presetID="22" presetClass="entr" presetSubtype="2"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par>
                                <p:cTn id="21" presetID="22" presetClass="entr" presetSubtype="8"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8"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par>
                                <p:cTn id="31" presetID="22" presetClass="entr" presetSubtype="1"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5" grpId="0" animBg="1"/>
      <p:bldP spid="19"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5" name="Título 7"/>
          <p:cNvSpPr>
            <a:spLocks noGrp="1"/>
          </p:cNvSpPr>
          <p:nvPr>
            <p:ph type="title"/>
          </p:nvPr>
        </p:nvSpPr>
        <p:spPr>
          <a:xfrm>
            <a:off x="712788" y="601663"/>
            <a:ext cx="7718425" cy="573087"/>
          </a:xfrm>
        </p:spPr>
        <p:txBody>
          <a:bodyPr>
            <a:normAutofit fontScale="90000"/>
          </a:bodyPr>
          <a:lstStyle/>
          <a:p>
            <a:r>
              <a:rPr lang="es-VE" b="1" dirty="0" smtClean="0">
                <a:solidFill>
                  <a:srgbClr val="002060"/>
                </a:solidFill>
                <a:latin typeface="Cambria" panose="02040503050406030204" pitchFamily="18" charset="0"/>
              </a:rPr>
              <a:t>INTERROGANTE DEL CICLO </a:t>
            </a:r>
            <a:endParaRPr lang="es-VE" b="1" dirty="0">
              <a:solidFill>
                <a:srgbClr val="002060"/>
              </a:solidFill>
              <a:latin typeface="Cambria" panose="02040503050406030204" pitchFamily="18" charset="0"/>
            </a:endParaRPr>
          </a:p>
        </p:txBody>
      </p:sp>
      <p:sp>
        <p:nvSpPr>
          <p:cNvPr id="6" name="5 Rectángulo"/>
          <p:cNvSpPr/>
          <p:nvPr/>
        </p:nvSpPr>
        <p:spPr>
          <a:xfrm>
            <a:off x="827584" y="1995686"/>
            <a:ext cx="7488832" cy="1631216"/>
          </a:xfrm>
          <a:prstGeom prst="rect">
            <a:avLst/>
          </a:prstGeom>
        </p:spPr>
        <p:txBody>
          <a:bodyPr wrap="square">
            <a:spAutoFit/>
          </a:bodyPr>
          <a:lstStyle/>
          <a:p>
            <a:pPr algn="ctr">
              <a:buNone/>
            </a:pPr>
            <a:r>
              <a:rPr lang="es-VE" sz="2000" b="1" dirty="0" smtClean="0">
                <a:latin typeface="Cambria" pitchFamily="18" charset="0"/>
              </a:rPr>
              <a:t>En pacientes adultos portadores de foramen oval permeable, con antecedentes de ictus </a:t>
            </a:r>
            <a:r>
              <a:rPr lang="es-VE" sz="2000" b="1" dirty="0" err="1" smtClean="0">
                <a:latin typeface="Cambria" pitchFamily="18" charset="0"/>
              </a:rPr>
              <a:t>criptogénico</a:t>
            </a:r>
            <a:r>
              <a:rPr lang="es-VE" sz="2000" b="1" dirty="0" smtClean="0">
                <a:latin typeface="Cambria" pitchFamily="18" charset="0"/>
              </a:rPr>
              <a:t> ¿Cuál es la recurrencia de ictus ante el cierre percutáneo versus el tratamiento con ASA?</a:t>
            </a:r>
            <a:endParaRPr lang="es-VE" sz="2000" dirty="0" smtClean="0">
              <a:latin typeface="Cambria" pitchFamily="18" charset="0"/>
            </a:endParaRPr>
          </a:p>
          <a:p>
            <a:endParaRPr lang="es-VE"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23" name="22 Subtítulo"/>
          <p:cNvSpPr>
            <a:spLocks noGrp="1"/>
          </p:cNvSpPr>
          <p:nvPr>
            <p:ph type="subTitle" idx="3"/>
          </p:nvPr>
        </p:nvSpPr>
        <p:spPr/>
        <p:txBody>
          <a:bodyPr/>
          <a:lstStyle/>
          <a:p>
            <a:endParaRPr lang="es-VE"/>
          </a:p>
        </p:txBody>
      </p:sp>
      <p:sp>
        <p:nvSpPr>
          <p:cNvPr id="24" name="23 Subtítulo"/>
          <p:cNvSpPr>
            <a:spLocks noGrp="1"/>
          </p:cNvSpPr>
          <p:nvPr>
            <p:ph type="subTitle" idx="4"/>
          </p:nvPr>
        </p:nvSpPr>
        <p:spPr/>
        <p:txBody>
          <a:bodyPr/>
          <a:lstStyle/>
          <a:p>
            <a:endParaRPr lang="es-VE"/>
          </a:p>
        </p:txBody>
      </p:sp>
      <p:sp>
        <p:nvSpPr>
          <p:cNvPr id="25" name="24 Subtítulo"/>
          <p:cNvSpPr>
            <a:spLocks noGrp="1"/>
          </p:cNvSpPr>
          <p:nvPr>
            <p:ph type="subTitle" idx="1"/>
          </p:nvPr>
        </p:nvSpPr>
        <p:spPr/>
        <p:txBody>
          <a:bodyPr/>
          <a:lstStyle/>
          <a:p>
            <a:endParaRPr lang="es-VE"/>
          </a:p>
        </p:txBody>
      </p:sp>
      <p:sp>
        <p:nvSpPr>
          <p:cNvPr id="26" name="25 Subtítulo"/>
          <p:cNvSpPr>
            <a:spLocks noGrp="1"/>
          </p:cNvSpPr>
          <p:nvPr>
            <p:ph type="subTitle" idx="2"/>
          </p:nvPr>
        </p:nvSpPr>
        <p:spPr/>
        <p:txBody>
          <a:bodyPr/>
          <a:lstStyle/>
          <a:p>
            <a:endParaRPr lang="es-VE"/>
          </a:p>
        </p:txBody>
      </p:sp>
      <p:sp>
        <p:nvSpPr>
          <p:cNvPr id="28" name="Título 3"/>
          <p:cNvSpPr>
            <a:spLocks noGrp="1"/>
          </p:cNvSpPr>
          <p:nvPr>
            <p:ph type="title"/>
          </p:nvPr>
        </p:nvSpPr>
        <p:spPr>
          <a:xfrm>
            <a:off x="-684584" y="0"/>
            <a:ext cx="10515600" cy="1325563"/>
          </a:xfrm>
        </p:spPr>
        <p:txBody>
          <a:bodyPr>
            <a:normAutofit/>
          </a:bodyPr>
          <a:lstStyle/>
          <a:p>
            <a:pPr algn="ctr"/>
            <a:r>
              <a:rPr lang="es-VE" sz="4000" b="1" dirty="0" smtClean="0">
                <a:solidFill>
                  <a:srgbClr val="002060"/>
                </a:solidFill>
                <a:latin typeface="Cambria" panose="02040503050406030204" pitchFamily="18" charset="0"/>
              </a:rPr>
              <a:t>ARTICULO </a:t>
            </a:r>
            <a:endParaRPr lang="es-VE" sz="4000" b="1" dirty="0">
              <a:solidFill>
                <a:srgbClr val="002060"/>
              </a:solidFill>
              <a:latin typeface="Cambria" panose="02040503050406030204" pitchFamily="18" charset="0"/>
            </a:endParaRPr>
          </a:p>
        </p:txBody>
      </p:sp>
      <p:pic>
        <p:nvPicPr>
          <p:cNvPr id="69633" name="Picture 1"/>
          <p:cNvPicPr>
            <a:picLocks noChangeAspect="1" noChangeArrowheads="1"/>
          </p:cNvPicPr>
          <p:nvPr/>
        </p:nvPicPr>
        <p:blipFill>
          <a:blip r:embed="rId3"/>
          <a:srcRect l="11894" t="20390" r="8411" b="10704"/>
          <a:stretch>
            <a:fillRect/>
          </a:stretch>
        </p:blipFill>
        <p:spPr bwMode="auto">
          <a:xfrm>
            <a:off x="755576" y="1563638"/>
            <a:ext cx="7956376" cy="28821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Rectángulo 9"/>
          <p:cNvSpPr/>
          <p:nvPr/>
        </p:nvSpPr>
        <p:spPr>
          <a:xfrm>
            <a:off x="755576" y="2931790"/>
            <a:ext cx="783985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VE" sz="2400" b="1" dirty="0" smtClean="0">
                <a:latin typeface="Cambria" panose="02040503050406030204" pitchFamily="18" charset="0"/>
              </a:rPr>
              <a:t>Cierre  percutáneo del foramen oval permeable en ictus </a:t>
            </a:r>
            <a:r>
              <a:rPr lang="es-VE" sz="2400" b="1" dirty="0" err="1" smtClean="0">
                <a:latin typeface="Cambria" panose="02040503050406030204" pitchFamily="18" charset="0"/>
              </a:rPr>
              <a:t>criptogénico</a:t>
            </a:r>
            <a:endParaRPr lang="es-VE" sz="2400" b="1" dirty="0">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33"/>
          <p:cNvSpPr txBox="1">
            <a:spLocks noGrp="1"/>
          </p:cNvSpPr>
          <p:nvPr>
            <p:ph type="title"/>
          </p:nvPr>
        </p:nvSpPr>
        <p:spPr>
          <a:xfrm>
            <a:off x="702950" y="601534"/>
            <a:ext cx="7738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VE" dirty="0" smtClean="0">
                <a:solidFill>
                  <a:srgbClr val="002060"/>
                </a:solidFill>
                <a:latin typeface="Cambria" pitchFamily="18" charset="0"/>
              </a:rPr>
              <a:t>INTRODUCCIÓN</a:t>
            </a:r>
            <a:endParaRPr lang="es-VE" dirty="0">
              <a:solidFill>
                <a:srgbClr val="002060"/>
              </a:solidFill>
              <a:latin typeface="Cambria" pitchFamily="18" charset="0"/>
            </a:endParaRPr>
          </a:p>
        </p:txBody>
      </p:sp>
      <p:sp>
        <p:nvSpPr>
          <p:cNvPr id="5" name="4 CuadroTexto"/>
          <p:cNvSpPr txBox="1"/>
          <p:nvPr/>
        </p:nvSpPr>
        <p:spPr>
          <a:xfrm>
            <a:off x="251520" y="2355726"/>
            <a:ext cx="8640960" cy="1200329"/>
          </a:xfrm>
          <a:prstGeom prst="rect">
            <a:avLst/>
          </a:prstGeom>
          <a:noFill/>
        </p:spPr>
        <p:txBody>
          <a:bodyPr wrap="square" rtlCol="0">
            <a:spAutoFit/>
          </a:bodyPr>
          <a:lstStyle/>
          <a:p>
            <a:pPr algn="just">
              <a:lnSpc>
                <a:spcPct val="150000"/>
              </a:lnSpc>
              <a:buFont typeface="Wingdings" pitchFamily="2" charset="2"/>
              <a:buChar char="ü"/>
            </a:pPr>
            <a:r>
              <a:rPr lang="es-VE" sz="1600" dirty="0" smtClean="0">
                <a:latin typeface="Cambria" pitchFamily="18" charset="0"/>
              </a:rPr>
              <a:t>Los datos de observación a largo plazo sugieren que el cierre  del FOP  en pacientes con antecedentes de EVC isquémico puede reducir el riesgo de  EVC recurrente en comparación con el tratamiento médico solo.</a:t>
            </a:r>
            <a:endParaRPr lang="es-VE" sz="1600" dirty="0">
              <a:latin typeface="Cambria" pitchFamily="18" charset="0"/>
            </a:endParaRPr>
          </a:p>
        </p:txBody>
      </p:sp>
      <p:sp>
        <p:nvSpPr>
          <p:cNvPr id="7" name="6 CuadroTexto"/>
          <p:cNvSpPr txBox="1"/>
          <p:nvPr/>
        </p:nvSpPr>
        <p:spPr>
          <a:xfrm>
            <a:off x="251520" y="1419622"/>
            <a:ext cx="8640960" cy="830997"/>
          </a:xfrm>
          <a:prstGeom prst="rect">
            <a:avLst/>
          </a:prstGeom>
          <a:noFill/>
        </p:spPr>
        <p:txBody>
          <a:bodyPr wrap="square" rtlCol="0">
            <a:spAutoFit/>
          </a:bodyPr>
          <a:lstStyle/>
          <a:p>
            <a:pPr algn="just">
              <a:lnSpc>
                <a:spcPct val="150000"/>
              </a:lnSpc>
              <a:buFont typeface="Wingdings" pitchFamily="2" charset="2"/>
              <a:buChar char="ü"/>
            </a:pPr>
            <a:r>
              <a:rPr lang="es-VE" sz="1600" dirty="0" smtClean="0">
                <a:latin typeface="Cambria" pitchFamily="18" charset="0"/>
              </a:rPr>
              <a:t> La embolia paradójica por medio de un FOP se ha atribuido como la causa de EVC isquémico y otros eventos  </a:t>
            </a:r>
            <a:r>
              <a:rPr lang="es-VE" sz="1600" dirty="0" err="1" smtClean="0">
                <a:latin typeface="Cambria" pitchFamily="18" charset="0"/>
              </a:rPr>
              <a:t>embolicos</a:t>
            </a:r>
            <a:r>
              <a:rPr lang="es-VE" sz="1600" dirty="0" smtClean="0">
                <a:latin typeface="Cambria" pitchFamily="18" charset="0"/>
              </a:rPr>
              <a:t> sistémicos.</a:t>
            </a:r>
            <a:endParaRPr lang="es-VE" sz="1600" dirty="0">
              <a:latin typeface="Cambria" pitchFamily="18" charset="0"/>
            </a:endParaRPr>
          </a:p>
        </p:txBody>
      </p:sp>
      <p:sp>
        <p:nvSpPr>
          <p:cNvPr id="8" name="7 Rectángulo"/>
          <p:cNvSpPr/>
          <p:nvPr/>
        </p:nvSpPr>
        <p:spPr>
          <a:xfrm>
            <a:off x="251520" y="5524078"/>
            <a:ext cx="8424936" cy="830997"/>
          </a:xfrm>
          <a:prstGeom prst="rect">
            <a:avLst/>
          </a:prstGeom>
        </p:spPr>
        <p:txBody>
          <a:bodyPr wrap="square">
            <a:spAutoFit/>
          </a:bodyPr>
          <a:lstStyle/>
          <a:p>
            <a:pPr algn="just">
              <a:lnSpc>
                <a:spcPct val="150000"/>
              </a:lnSpc>
              <a:buFont typeface="Wingdings" pitchFamily="2" charset="2"/>
              <a:buChar char="ü"/>
            </a:pPr>
            <a:r>
              <a:rPr lang="es-VE" sz="1600" dirty="0" smtClean="0">
                <a:latin typeface="Cambria" pitchFamily="18" charset="0"/>
              </a:rPr>
              <a:t>la American </a:t>
            </a:r>
            <a:r>
              <a:rPr lang="es-VE" sz="1600" dirty="0" err="1" smtClean="0">
                <a:latin typeface="Cambria" pitchFamily="18" charset="0"/>
              </a:rPr>
              <a:t>Heart</a:t>
            </a:r>
            <a:r>
              <a:rPr lang="es-VE" sz="1600" dirty="0" smtClean="0">
                <a:latin typeface="Cambria" pitchFamily="18" charset="0"/>
              </a:rPr>
              <a:t> </a:t>
            </a:r>
            <a:r>
              <a:rPr lang="es-VE" sz="1600" dirty="0" err="1" smtClean="0">
                <a:latin typeface="Cambria" pitchFamily="18" charset="0"/>
              </a:rPr>
              <a:t>Association</a:t>
            </a:r>
            <a:r>
              <a:rPr lang="es-VE" sz="1600" dirty="0" smtClean="0">
                <a:latin typeface="Cambria" pitchFamily="18" charset="0"/>
              </a:rPr>
              <a:t> y la American </a:t>
            </a:r>
            <a:r>
              <a:rPr lang="es-VE" sz="1600" dirty="0" err="1" smtClean="0">
                <a:latin typeface="Cambria" pitchFamily="18" charset="0"/>
              </a:rPr>
              <a:t>Stroke</a:t>
            </a:r>
            <a:r>
              <a:rPr lang="es-VE" sz="1600" dirty="0" smtClean="0">
                <a:latin typeface="Cambria" pitchFamily="18" charset="0"/>
              </a:rPr>
              <a:t> </a:t>
            </a:r>
            <a:r>
              <a:rPr lang="es-VE" sz="1600" dirty="0" err="1" smtClean="0">
                <a:latin typeface="Cambria" pitchFamily="18" charset="0"/>
              </a:rPr>
              <a:t>Association</a:t>
            </a:r>
            <a:r>
              <a:rPr lang="es-VE" sz="1600" dirty="0" smtClean="0">
                <a:latin typeface="Cambria" pitchFamily="18" charset="0"/>
              </a:rPr>
              <a:t> recomendó restringir el cierre del foramen oval permeable a ensayos </a:t>
            </a:r>
            <a:r>
              <a:rPr lang="es-VE" sz="1600" dirty="0" err="1" smtClean="0">
                <a:latin typeface="Cambria" pitchFamily="18" charset="0"/>
              </a:rPr>
              <a:t>aleatorizados</a:t>
            </a:r>
            <a:r>
              <a:rPr lang="es-VE" sz="1600" dirty="0" smtClean="0">
                <a:latin typeface="Cambria" pitchFamily="18" charset="0"/>
              </a:rPr>
              <a:t>.</a:t>
            </a:r>
            <a:endParaRPr lang="es-VE" sz="1600" dirty="0">
              <a:latin typeface="Cambria" pitchFamily="18" charset="0"/>
            </a:endParaRPr>
          </a:p>
        </p:txBody>
      </p:sp>
      <p:pic>
        <p:nvPicPr>
          <p:cNvPr id="50178" name="Picture 2" descr="Agujero oval persistente - Síntomas y causas - Mayo Clinic"/>
          <p:cNvPicPr>
            <a:picLocks noChangeAspect="1" noChangeArrowheads="1"/>
          </p:cNvPicPr>
          <p:nvPr/>
        </p:nvPicPr>
        <p:blipFill>
          <a:blip r:embed="rId3"/>
          <a:srcRect l="3589" t="10872" b="6793"/>
          <a:stretch>
            <a:fillRect/>
          </a:stretch>
        </p:blipFill>
        <p:spPr bwMode="auto">
          <a:xfrm>
            <a:off x="7380312" y="267494"/>
            <a:ext cx="953610" cy="864096"/>
          </a:xfrm>
          <a:prstGeom prst="rect">
            <a:avLst/>
          </a:prstGeom>
          <a:noFill/>
        </p:spPr>
      </p:pic>
      <p:sp>
        <p:nvSpPr>
          <p:cNvPr id="9" name="8 Rectángulo"/>
          <p:cNvSpPr/>
          <p:nvPr/>
        </p:nvSpPr>
        <p:spPr>
          <a:xfrm>
            <a:off x="251520" y="3651870"/>
            <a:ext cx="8640960" cy="830997"/>
          </a:xfrm>
          <a:prstGeom prst="rect">
            <a:avLst/>
          </a:prstGeom>
        </p:spPr>
        <p:txBody>
          <a:bodyPr wrap="square">
            <a:spAutoFit/>
          </a:bodyPr>
          <a:lstStyle/>
          <a:p>
            <a:pPr algn="just">
              <a:lnSpc>
                <a:spcPct val="150000"/>
              </a:lnSpc>
              <a:buFont typeface="Wingdings" pitchFamily="2" charset="2"/>
              <a:buChar char="ü"/>
            </a:pPr>
            <a:r>
              <a:rPr lang="es-VE" sz="1600" dirty="0" smtClean="0">
                <a:latin typeface="Cambria" pitchFamily="18" charset="0"/>
              </a:rPr>
              <a:t>Sin embargo, los </a:t>
            </a:r>
            <a:r>
              <a:rPr lang="es-VE" sz="1600" dirty="0" err="1" smtClean="0">
                <a:latin typeface="Cambria" pitchFamily="18" charset="0"/>
              </a:rPr>
              <a:t>metanálisis</a:t>
            </a:r>
            <a:r>
              <a:rPr lang="es-VE" sz="1600" dirty="0" smtClean="0">
                <a:latin typeface="Cambria" pitchFamily="18" charset="0"/>
              </a:rPr>
              <a:t>  sugieren que los efectos adversos del cierre con catéter del  FOP pueden resultar en un curso clínico inferior al que se produce después del tratamiento médico.</a:t>
            </a:r>
            <a:endParaRPr lang="es-VE" sz="1600"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body" idx="1"/>
          </p:nvPr>
        </p:nvSpPr>
        <p:spPr>
          <a:xfrm>
            <a:off x="2987824" y="2018448"/>
            <a:ext cx="5904656" cy="1849445"/>
          </a:xfrm>
          <a:prstGeom prst="rect">
            <a:avLst/>
          </a:prstGeom>
        </p:spPr>
        <p:txBody>
          <a:bodyPr spcFirstLastPara="1" wrap="square" lIns="91425" tIns="91425" rIns="91425" bIns="91425" anchor="t" anchorCtr="0">
            <a:noAutofit/>
          </a:bodyPr>
          <a:lstStyle/>
          <a:p>
            <a:pPr marL="0" indent="0">
              <a:spcBef>
                <a:spcPts val="1600"/>
              </a:spcBef>
              <a:spcAft>
                <a:spcPts val="1600"/>
              </a:spcAft>
              <a:buNone/>
            </a:pPr>
            <a:r>
              <a:rPr lang="es-VE" sz="1600" b="1" dirty="0" smtClean="0">
                <a:solidFill>
                  <a:schemeClr val="tx1">
                    <a:lumMod val="50000"/>
                  </a:schemeClr>
                </a:solidFill>
                <a:latin typeface="Cambria" pitchFamily="18" charset="0"/>
                <a:ea typeface="Arial"/>
                <a:cs typeface="Arial"/>
                <a:sym typeface="Arial"/>
              </a:rPr>
              <a:t> Investigar si el cierre percutáneo  del foramen oval permeable es superior al tratamiento médico  para prevenir la recurrencia de eventos </a:t>
            </a:r>
            <a:r>
              <a:rPr lang="es-VE" sz="1600" b="1" dirty="0" err="1" smtClean="0">
                <a:solidFill>
                  <a:schemeClr val="tx1">
                    <a:lumMod val="50000"/>
                  </a:schemeClr>
                </a:solidFill>
                <a:latin typeface="Cambria" pitchFamily="18" charset="0"/>
                <a:ea typeface="Arial"/>
                <a:cs typeface="Arial"/>
                <a:sym typeface="Arial"/>
              </a:rPr>
              <a:t>embólicos</a:t>
            </a:r>
            <a:r>
              <a:rPr lang="es-VE" sz="1600" b="1" dirty="0" smtClean="0">
                <a:solidFill>
                  <a:schemeClr val="tx1">
                    <a:lumMod val="50000"/>
                  </a:schemeClr>
                </a:solidFill>
                <a:latin typeface="Cambria" pitchFamily="18" charset="0"/>
                <a:ea typeface="Arial"/>
                <a:cs typeface="Arial"/>
                <a:sym typeface="Arial"/>
              </a:rPr>
              <a:t>.</a:t>
            </a:r>
            <a:endParaRPr lang="es-VE" sz="1600" b="1" dirty="0" smtClean="0">
              <a:solidFill>
                <a:schemeClr val="tx1">
                  <a:lumMod val="50000"/>
                </a:schemeClr>
              </a:solidFill>
              <a:latin typeface="Cambria" pitchFamily="18" charset="0"/>
            </a:endParaRPr>
          </a:p>
          <a:p>
            <a:pPr marL="0" lvl="0" indent="0" algn="ctr" rtl="0">
              <a:spcBef>
                <a:spcPts val="1600"/>
              </a:spcBef>
              <a:spcAft>
                <a:spcPts val="1600"/>
              </a:spcAft>
              <a:buNone/>
            </a:pPr>
            <a:r>
              <a:rPr lang="es-VE" sz="1600" dirty="0" smtClean="0">
                <a:solidFill>
                  <a:schemeClr val="tx1">
                    <a:lumMod val="50000"/>
                  </a:schemeClr>
                </a:solidFill>
                <a:latin typeface="Cambria" pitchFamily="18" charset="0"/>
              </a:rPr>
              <a:t> </a:t>
            </a:r>
            <a:endParaRPr sz="1600" dirty="0">
              <a:solidFill>
                <a:schemeClr val="tx1">
                  <a:lumMod val="50000"/>
                </a:schemeClr>
              </a:solidFill>
              <a:latin typeface="Cambria" pitchFamily="18" charset="0"/>
            </a:endParaRPr>
          </a:p>
        </p:txBody>
      </p:sp>
      <p:sp>
        <p:nvSpPr>
          <p:cNvPr id="264" name="Google Shape;264;p36"/>
          <p:cNvSpPr txBox="1">
            <a:spLocks noGrp="1"/>
          </p:cNvSpPr>
          <p:nvPr>
            <p:ph type="title"/>
          </p:nvPr>
        </p:nvSpPr>
        <p:spPr>
          <a:xfrm>
            <a:off x="713225" y="598175"/>
            <a:ext cx="77178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002060"/>
                </a:solidFill>
                <a:latin typeface="Cambria" pitchFamily="18" charset="0"/>
              </a:rPr>
              <a:t>OBJETIVO</a:t>
            </a:r>
            <a:endParaRPr dirty="0">
              <a:solidFill>
                <a:srgbClr val="002060"/>
              </a:solidFill>
              <a:latin typeface="Cambria" pitchFamily="18" charset="0"/>
            </a:endParaRPr>
          </a:p>
        </p:txBody>
      </p:sp>
      <p:pic>
        <p:nvPicPr>
          <p:cNvPr id="5" name="Imagen 7"/>
          <p:cNvPicPr>
            <a:picLocks noChangeAspect="1"/>
          </p:cNvPicPr>
          <p:nvPr/>
        </p:nvPicPr>
        <p:blipFill>
          <a:blip r:embed="rId3">
            <a:extLst>
              <a:ext uri="{BEBA8EAE-BF5A-486C-A8C5-ECC9F3942E4B}">
                <a14:imgProps xmlns:a14="http://schemas.microsoft.com/office/drawing/2010/main">
                  <a14:imgLayer r:embed="rId4">
                    <a14:imgEffect>
                      <a14:backgroundRemoval t="385" b="93462" l="10000" r="90000"/>
                    </a14:imgEffect>
                  </a14:imgLayer>
                </a14:imgProps>
              </a:ext>
              <a:ext uri="{28A0092B-C50C-407E-A947-70E740481C1C}">
                <a14:useLocalDpi xmlns:a14="http://schemas.microsoft.com/office/drawing/2010/main" val="0"/>
              </a:ext>
            </a:extLst>
          </a:blip>
          <a:stretch>
            <a:fillRect/>
          </a:stretch>
        </p:blipFill>
        <p:spPr>
          <a:xfrm>
            <a:off x="0" y="1635646"/>
            <a:ext cx="3178324" cy="243328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VE" dirty="0" smtClean="0">
                <a:solidFill>
                  <a:srgbClr val="002060"/>
                </a:solidFill>
              </a:rPr>
              <a:t>METODOLOGIA</a:t>
            </a:r>
            <a:endParaRPr lang="es-VE" dirty="0">
              <a:solidFill>
                <a:srgbClr val="002060"/>
              </a:solidFill>
            </a:endParaRPr>
          </a:p>
        </p:txBody>
      </p:sp>
      <p:sp>
        <p:nvSpPr>
          <p:cNvPr id="5" name="4 CuadroTexto"/>
          <p:cNvSpPr txBox="1"/>
          <p:nvPr/>
        </p:nvSpPr>
        <p:spPr>
          <a:xfrm>
            <a:off x="2195736" y="1491630"/>
            <a:ext cx="3888432" cy="369332"/>
          </a:xfrm>
          <a:prstGeom prst="rect">
            <a:avLst/>
          </a:prstGeom>
          <a:noFill/>
        </p:spPr>
        <p:txBody>
          <a:bodyPr wrap="square" rtlCol="0">
            <a:spAutoFit/>
          </a:bodyPr>
          <a:lstStyle/>
          <a:p>
            <a:pPr algn="ctr"/>
            <a:r>
              <a:rPr lang="es-VE" sz="1800" b="1" dirty="0" smtClean="0">
                <a:solidFill>
                  <a:srgbClr val="FF0000"/>
                </a:solidFill>
              </a:rPr>
              <a:t>DISEÑO DEL ESTUDIO</a:t>
            </a:r>
            <a:endParaRPr lang="es-VE" sz="1800" b="1" dirty="0">
              <a:solidFill>
                <a:srgbClr val="FF0000"/>
              </a:solidFill>
            </a:endParaRPr>
          </a:p>
        </p:txBody>
      </p:sp>
      <p:sp>
        <p:nvSpPr>
          <p:cNvPr id="7" name="Google Shape;269;p18"/>
          <p:cNvSpPr txBox="1">
            <a:spLocks noGrp="1"/>
          </p:cNvSpPr>
          <p:nvPr>
            <p:ph type="body" idx="4294967295"/>
          </p:nvPr>
        </p:nvSpPr>
        <p:spPr>
          <a:xfrm>
            <a:off x="1043608" y="2283718"/>
            <a:ext cx="3528392" cy="1898271"/>
          </a:xfrm>
          <a:prstGeom prst="rect">
            <a:avLst/>
          </a:prstGeom>
        </p:spPr>
        <p:txBody>
          <a:bodyPr spcFirstLastPara="1" wrap="square" lIns="91425" tIns="91425" rIns="91425" bIns="91425" anchor="t" anchorCtr="0">
            <a:noAutofit/>
          </a:bodyPr>
          <a:lstStyle/>
          <a:p>
            <a:r>
              <a:rPr lang="es-VE" sz="1800" dirty="0" smtClean="0">
                <a:solidFill>
                  <a:schemeClr val="tx1">
                    <a:lumMod val="50000"/>
                  </a:schemeClr>
                </a:solidFill>
                <a:latin typeface="Cambria" pitchFamily="18" charset="0"/>
              </a:rPr>
              <a:t>Ensayo clínico </a:t>
            </a:r>
            <a:r>
              <a:rPr lang="es-VE" sz="1800" dirty="0" err="1" smtClean="0">
                <a:solidFill>
                  <a:schemeClr val="tx1">
                    <a:lumMod val="50000"/>
                  </a:schemeClr>
                </a:solidFill>
                <a:latin typeface="Cambria" pitchFamily="18" charset="0"/>
              </a:rPr>
              <a:t>Multicentrico</a:t>
            </a:r>
            <a:r>
              <a:rPr lang="es-VE" sz="1800" dirty="0" smtClean="0">
                <a:solidFill>
                  <a:schemeClr val="tx1">
                    <a:lumMod val="50000"/>
                  </a:schemeClr>
                </a:solidFill>
                <a:latin typeface="Cambria" pitchFamily="18" charset="0"/>
              </a:rPr>
              <a:t>,</a:t>
            </a:r>
          </a:p>
          <a:p>
            <a:r>
              <a:rPr lang="es-VE" sz="1800" dirty="0" smtClean="0">
                <a:solidFill>
                  <a:schemeClr val="tx1">
                    <a:lumMod val="50000"/>
                  </a:schemeClr>
                </a:solidFill>
                <a:latin typeface="Cambria" pitchFamily="18" charset="0"/>
              </a:rPr>
              <a:t>Prospectivo</a:t>
            </a:r>
            <a:r>
              <a:rPr lang="es-VE" sz="1800" dirty="0">
                <a:solidFill>
                  <a:schemeClr val="tx1">
                    <a:lumMod val="50000"/>
                  </a:schemeClr>
                </a:solidFill>
                <a:latin typeface="Cambria" pitchFamily="18" charset="0"/>
              </a:rPr>
              <a:t>, </a:t>
            </a:r>
            <a:endParaRPr lang="es-VE" sz="1800" dirty="0" smtClean="0">
              <a:solidFill>
                <a:schemeClr val="tx1">
                  <a:lumMod val="50000"/>
                </a:schemeClr>
              </a:solidFill>
              <a:latin typeface="Cambria" pitchFamily="18" charset="0"/>
            </a:endParaRPr>
          </a:p>
          <a:p>
            <a:r>
              <a:rPr lang="es-VE" sz="1800" dirty="0" err="1" smtClean="0">
                <a:solidFill>
                  <a:schemeClr val="tx1">
                    <a:lumMod val="50000"/>
                  </a:schemeClr>
                </a:solidFill>
                <a:latin typeface="Cambria" pitchFamily="18" charset="0"/>
              </a:rPr>
              <a:t>Aleatorizado</a:t>
            </a:r>
            <a:r>
              <a:rPr lang="es-VE" sz="1800" dirty="0">
                <a:solidFill>
                  <a:schemeClr val="tx1">
                    <a:lumMod val="50000"/>
                  </a:schemeClr>
                </a:solidFill>
                <a:latin typeface="Cambria" pitchFamily="18" charset="0"/>
              </a:rPr>
              <a:t>, </a:t>
            </a:r>
            <a:endParaRPr lang="es-VE" sz="1800" dirty="0" smtClean="0">
              <a:solidFill>
                <a:schemeClr val="tx1">
                  <a:lumMod val="50000"/>
                </a:schemeClr>
              </a:solidFill>
              <a:latin typeface="Cambria" pitchFamily="18" charset="0"/>
            </a:endParaRPr>
          </a:p>
          <a:p>
            <a:r>
              <a:rPr lang="es-VE" sz="1800" dirty="0" smtClean="0">
                <a:solidFill>
                  <a:schemeClr val="tx1">
                    <a:lumMod val="50000"/>
                  </a:schemeClr>
                </a:solidFill>
                <a:latin typeface="Cambria" pitchFamily="18" charset="0"/>
              </a:rPr>
              <a:t>Comparativo</a:t>
            </a:r>
          </a:p>
          <a:p>
            <a:r>
              <a:rPr lang="es-VE" sz="1800" dirty="0" smtClean="0">
                <a:solidFill>
                  <a:schemeClr val="tx1">
                    <a:lumMod val="50000"/>
                  </a:schemeClr>
                </a:solidFill>
                <a:latin typeface="Cambria" pitchFamily="18" charset="0"/>
              </a:rPr>
              <a:t>Abierto</a:t>
            </a:r>
          </a:p>
          <a:p>
            <a:endParaRPr lang="es-VE" sz="1800" dirty="0" smtClean="0">
              <a:solidFill>
                <a:schemeClr val="tx1">
                  <a:lumMod val="50000"/>
                </a:schemeClr>
              </a:solidFill>
              <a:latin typeface="Cambria" pitchFamily="18" charset="0"/>
            </a:endParaRPr>
          </a:p>
          <a:p>
            <a:endParaRPr lang="en-US" sz="1800" dirty="0" smtClean="0">
              <a:solidFill>
                <a:schemeClr val="tx1">
                  <a:lumMod val="50000"/>
                </a:schemeClr>
              </a:solidFill>
              <a:latin typeface="Cambria" pitchFamily="18" charset="0"/>
            </a:endParaRPr>
          </a:p>
        </p:txBody>
      </p:sp>
      <p:sp>
        <p:nvSpPr>
          <p:cNvPr id="6" name="5 Rectángulo"/>
          <p:cNvSpPr/>
          <p:nvPr/>
        </p:nvSpPr>
        <p:spPr>
          <a:xfrm>
            <a:off x="539552" y="1851670"/>
            <a:ext cx="216024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VE" sz="2000" b="1" dirty="0" smtClean="0">
                <a:solidFill>
                  <a:srgbClr val="002060"/>
                </a:solidFill>
              </a:rPr>
              <a:t>ENSAYO PC</a:t>
            </a:r>
            <a:endParaRPr lang="es-VE" sz="2000" b="1" dirty="0">
              <a:solidFill>
                <a:srgbClr val="002060"/>
              </a:solidFill>
            </a:endParaRPr>
          </a:p>
        </p:txBody>
      </p:sp>
      <p:pic>
        <p:nvPicPr>
          <p:cNvPr id="8" name="Google Shape;251;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00192" y="2355726"/>
            <a:ext cx="2149800" cy="2149800"/>
          </a:xfrm>
          <a:prstGeom prst="ellipse">
            <a:avLst/>
          </a:prstGeom>
          <a:noFill/>
          <a:ln>
            <a:noFill/>
          </a:ln>
        </p:spPr>
      </p:pic>
      <p:sp>
        <p:nvSpPr>
          <p:cNvPr id="10" name="9 Rectángulo"/>
          <p:cNvSpPr/>
          <p:nvPr/>
        </p:nvSpPr>
        <p:spPr>
          <a:xfrm>
            <a:off x="755576" y="3939902"/>
            <a:ext cx="5719891" cy="553998"/>
          </a:xfrm>
          <a:prstGeom prst="rect">
            <a:avLst/>
          </a:prstGeom>
        </p:spPr>
        <p:txBody>
          <a:bodyPr wrap="square">
            <a:spAutoFit/>
          </a:bodyPr>
          <a:lstStyle/>
          <a:p>
            <a:pPr lvl="0" algn="just">
              <a:defRPr/>
            </a:pPr>
            <a:r>
              <a:rPr lang="es-VE" sz="1600" b="1" dirty="0" smtClean="0">
                <a:solidFill>
                  <a:srgbClr val="FF0000"/>
                </a:solidFill>
                <a:latin typeface="Cambria" pitchFamily="18" charset="0"/>
              </a:rPr>
              <a:t>Participaron:</a:t>
            </a:r>
          </a:p>
          <a:p>
            <a:pPr lvl="0" algn="just">
              <a:buFont typeface="Arial" pitchFamily="34" charset="0"/>
              <a:buChar char="•"/>
              <a:defRPr/>
            </a:pPr>
            <a:r>
              <a:rPr lang="es-VE" b="1" dirty="0" smtClean="0">
                <a:solidFill>
                  <a:schemeClr val="tx1">
                    <a:lumMod val="50000"/>
                  </a:schemeClr>
                </a:solidFill>
                <a:latin typeface="Cambria" pitchFamily="18" charset="0"/>
              </a:rPr>
              <a:t>29 centros de Europa, Canadá, Brasil y Australia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graphicFrame>
        <p:nvGraphicFramePr>
          <p:cNvPr id="623" name="Google Shape;623;p52"/>
          <p:cNvGraphicFramePr/>
          <p:nvPr/>
        </p:nvGraphicFramePr>
        <p:xfrm>
          <a:off x="-396552" y="1419622"/>
          <a:ext cx="7344815" cy="2656152"/>
        </p:xfrm>
        <a:graphic>
          <a:graphicData uri="http://schemas.openxmlformats.org/drawingml/2006/table">
            <a:tbl>
              <a:tblPr>
                <a:noFill/>
                <a:tableStyleId>{426312D8-764E-418F-A670-7BEF1235934D}</a:tableStyleId>
              </a:tblPr>
              <a:tblGrid>
                <a:gridCol w="1229653"/>
                <a:gridCol w="1935527"/>
                <a:gridCol w="4179635"/>
              </a:tblGrid>
              <a:tr h="594651">
                <a:tc>
                  <a:txBody>
                    <a:bodyPr/>
                    <a:lstStyle/>
                    <a:p>
                      <a:pPr marL="0" lvl="0" indent="0" algn="just" rtl="0">
                        <a:lnSpc>
                          <a:spcPct val="100000"/>
                        </a:lnSpc>
                        <a:spcBef>
                          <a:spcPts val="0"/>
                        </a:spcBef>
                        <a:spcAft>
                          <a:spcPts val="0"/>
                        </a:spcAft>
                        <a:buNone/>
                      </a:pPr>
                      <a:endParaRPr sz="2500" b="1" dirty="0">
                        <a:solidFill>
                          <a:schemeClr val="lt1"/>
                        </a:solidFill>
                        <a:latin typeface="Poppins"/>
                        <a:ea typeface="Poppins"/>
                        <a:cs typeface="Poppins"/>
                        <a:sym typeface="Poppins"/>
                      </a:endParaRPr>
                    </a:p>
                  </a:txBody>
                  <a:tcPr marL="91425" marR="91425" marT="91425" marB="91425" anchor="ctr">
                    <a:lnL w="28575" cap="flat" cmpd="sng">
                      <a:solidFill>
                        <a:schemeClr val="dk1">
                          <a:alpha val="0"/>
                        </a:schemeClr>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38100" cap="flat" cmpd="sng">
                      <a:solidFill>
                        <a:schemeClr val="dk2">
                          <a:alpha val="0"/>
                        </a:schemeClr>
                      </a:solidFill>
                      <a:prstDash val="solid"/>
                      <a:round/>
                      <a:headEnd type="none" w="sm" len="sm"/>
                      <a:tailEnd type="none" w="sm" len="sm"/>
                    </a:lnT>
                    <a:lnB w="38100" cap="flat" cmpd="sng">
                      <a:solidFill>
                        <a:schemeClr val="dk2">
                          <a:alpha val="0"/>
                        </a:schemeClr>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endParaRPr sz="2000" b="1" dirty="0">
                        <a:solidFill>
                          <a:schemeClr val="lt2"/>
                        </a:solidFill>
                        <a:latin typeface="Overpass"/>
                        <a:ea typeface="Overpass"/>
                        <a:cs typeface="Overpass"/>
                        <a:sym typeface="Overpass"/>
                      </a:endParaRPr>
                    </a:p>
                  </a:txBody>
                  <a:tcPr marL="91425" marR="91425" marT="91425" marB="91425" anchor="ctr">
                    <a:lnL w="28575" cap="flat" cmpd="sng">
                      <a:solidFill>
                        <a:schemeClr val="dk1">
                          <a:alpha val="0"/>
                        </a:schemeClr>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38100" cap="flat" cmpd="sng">
                      <a:solidFill>
                        <a:schemeClr val="dk2">
                          <a:alpha val="0"/>
                        </a:schemeClr>
                      </a:solidFill>
                      <a:prstDash val="solid"/>
                      <a:round/>
                      <a:headEnd type="none" w="sm" len="sm"/>
                      <a:tailEnd type="none" w="sm" len="sm"/>
                    </a:lnT>
                    <a:lnB w="38100" cap="flat" cmpd="sng">
                      <a:solidFill>
                        <a:schemeClr val="dk2">
                          <a:alpha val="0"/>
                        </a:schemeClr>
                      </a:solidFill>
                      <a:prstDash val="solid"/>
                      <a:round/>
                      <a:headEnd type="none" w="sm" len="sm"/>
                      <a:tailEnd type="none" w="sm" len="sm"/>
                    </a:lnB>
                    <a:solidFill>
                      <a:schemeClr val="dk2"/>
                    </a:solidFill>
                  </a:tcPr>
                </a:tc>
                <a:tc>
                  <a:txBody>
                    <a:bodyPr/>
                    <a:lstStyle/>
                    <a:p>
                      <a:pPr marL="0" lvl="0" indent="0" algn="just" rtl="0">
                        <a:spcBef>
                          <a:spcPts val="0"/>
                        </a:spcBef>
                        <a:spcAft>
                          <a:spcPts val="0"/>
                        </a:spcAft>
                        <a:buNone/>
                      </a:pPr>
                      <a:endParaRPr dirty="0">
                        <a:solidFill>
                          <a:schemeClr val="dk1"/>
                        </a:solidFill>
                        <a:latin typeface="Lato"/>
                        <a:ea typeface="Lato"/>
                        <a:cs typeface="Lato"/>
                        <a:sym typeface="Lato"/>
                      </a:endParaRPr>
                    </a:p>
                  </a:txBody>
                  <a:tcPr marL="320025" marR="320025" marT="91425" marB="91425" anchor="ctr">
                    <a:lnL w="28575" cap="flat" cmpd="sng">
                      <a:solidFill>
                        <a:schemeClr val="dk1">
                          <a:alpha val="0"/>
                        </a:schemeClr>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38100" cap="flat" cmpd="sng">
                      <a:solidFill>
                        <a:schemeClr val="dk2">
                          <a:alpha val="0"/>
                        </a:schemeClr>
                      </a:solidFill>
                      <a:prstDash val="solid"/>
                      <a:round/>
                      <a:headEnd type="none" w="sm" len="sm"/>
                      <a:tailEnd type="none" w="sm" len="sm"/>
                    </a:lnT>
                    <a:lnB w="38100" cap="flat" cmpd="sng">
                      <a:solidFill>
                        <a:schemeClr val="dk2">
                          <a:alpha val="0"/>
                        </a:schemeClr>
                      </a:solidFill>
                      <a:prstDash val="solid"/>
                      <a:round/>
                      <a:headEnd type="none" w="sm" len="sm"/>
                      <a:tailEnd type="none" w="sm" len="sm"/>
                    </a:lnB>
                  </a:tcPr>
                </a:tc>
              </a:tr>
              <a:tr h="594651">
                <a:tc>
                  <a:txBody>
                    <a:bodyPr/>
                    <a:lstStyle/>
                    <a:p>
                      <a:pPr marL="0" lvl="0" indent="0" algn="just" rtl="0">
                        <a:spcBef>
                          <a:spcPts val="0"/>
                        </a:spcBef>
                        <a:spcAft>
                          <a:spcPts val="0"/>
                        </a:spcAft>
                        <a:buClr>
                          <a:schemeClr val="dk1"/>
                        </a:buClr>
                        <a:buSzPts val="1100"/>
                        <a:buFont typeface="Arial"/>
                        <a:buNone/>
                      </a:pPr>
                      <a:endParaRPr sz="2500" b="1" dirty="0">
                        <a:solidFill>
                          <a:schemeClr val="lt1"/>
                        </a:solidFill>
                        <a:latin typeface="Poppins"/>
                        <a:ea typeface="Poppins"/>
                        <a:cs typeface="Poppins"/>
                        <a:sym typeface="Poppins"/>
                      </a:endParaRPr>
                    </a:p>
                  </a:txBody>
                  <a:tcPr marL="91425" marR="91425" marT="91425" marB="91425" anchor="ctr">
                    <a:lnL w="28575" cap="flat" cmpd="sng">
                      <a:solidFill>
                        <a:schemeClr val="dk1">
                          <a:alpha val="0"/>
                        </a:schemeClr>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38100" cap="flat" cmpd="sng">
                      <a:solidFill>
                        <a:schemeClr val="dk2">
                          <a:alpha val="0"/>
                        </a:schemeClr>
                      </a:solidFill>
                      <a:prstDash val="solid"/>
                      <a:round/>
                      <a:headEnd type="none" w="sm" len="sm"/>
                      <a:tailEnd type="none" w="sm" len="sm"/>
                    </a:lnT>
                    <a:lnB w="38100" cap="flat" cmpd="sng">
                      <a:solidFill>
                        <a:schemeClr val="dk2">
                          <a:alpha val="0"/>
                        </a:schemeClr>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endParaRPr sz="2000" b="1" dirty="0">
                        <a:solidFill>
                          <a:schemeClr val="lt2"/>
                        </a:solidFill>
                        <a:latin typeface="Overpass"/>
                        <a:ea typeface="Overpass"/>
                        <a:cs typeface="Overpass"/>
                        <a:sym typeface="Overpass"/>
                      </a:endParaRPr>
                    </a:p>
                  </a:txBody>
                  <a:tcPr marL="91425" marR="91425" marT="91425" marB="91425" anchor="ctr">
                    <a:lnL w="28575" cap="flat" cmpd="sng">
                      <a:solidFill>
                        <a:schemeClr val="dk1">
                          <a:alpha val="0"/>
                        </a:schemeClr>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38100" cap="flat" cmpd="sng">
                      <a:solidFill>
                        <a:schemeClr val="dk2">
                          <a:alpha val="0"/>
                        </a:schemeClr>
                      </a:solidFill>
                      <a:prstDash val="solid"/>
                      <a:round/>
                      <a:headEnd type="none" w="sm" len="sm"/>
                      <a:tailEnd type="none" w="sm" len="sm"/>
                    </a:lnT>
                    <a:lnB w="38100" cap="flat" cmpd="sng">
                      <a:solidFill>
                        <a:schemeClr val="dk2">
                          <a:alpha val="0"/>
                        </a:schemeClr>
                      </a:solidFill>
                      <a:prstDash val="solid"/>
                      <a:round/>
                      <a:headEnd type="none" w="sm" len="sm"/>
                      <a:tailEnd type="none" w="sm" len="sm"/>
                    </a:lnB>
                    <a:solidFill>
                      <a:schemeClr val="dk2"/>
                    </a:solidFill>
                  </a:tcPr>
                </a:tc>
                <a:tc>
                  <a:txBody>
                    <a:bodyPr/>
                    <a:lstStyle/>
                    <a:p>
                      <a:pPr marL="0" lvl="0" indent="0" algn="just" rtl="0">
                        <a:spcBef>
                          <a:spcPts val="0"/>
                        </a:spcBef>
                        <a:spcAft>
                          <a:spcPts val="0"/>
                        </a:spcAft>
                        <a:buClr>
                          <a:schemeClr val="dk1"/>
                        </a:buClr>
                        <a:buSzPts val="1100"/>
                        <a:buFont typeface="Arial"/>
                        <a:buNone/>
                      </a:pPr>
                      <a:endParaRPr dirty="0">
                        <a:solidFill>
                          <a:schemeClr val="dk1"/>
                        </a:solidFill>
                        <a:latin typeface="Lato"/>
                        <a:ea typeface="Lato"/>
                        <a:cs typeface="Lato"/>
                        <a:sym typeface="Lato"/>
                      </a:endParaRPr>
                    </a:p>
                  </a:txBody>
                  <a:tcPr marL="320025" marR="320025" marT="91425" marB="91425" anchor="ctr">
                    <a:lnL w="28575" cap="flat" cmpd="sng">
                      <a:solidFill>
                        <a:schemeClr val="dk1">
                          <a:alpha val="0"/>
                        </a:schemeClr>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38100" cap="flat" cmpd="sng">
                      <a:solidFill>
                        <a:schemeClr val="dk2">
                          <a:alpha val="0"/>
                        </a:schemeClr>
                      </a:solidFill>
                      <a:prstDash val="solid"/>
                      <a:round/>
                      <a:headEnd type="none" w="sm" len="sm"/>
                      <a:tailEnd type="none" w="sm" len="sm"/>
                    </a:lnT>
                    <a:lnB w="38100" cap="flat" cmpd="sng">
                      <a:solidFill>
                        <a:schemeClr val="dk2">
                          <a:alpha val="0"/>
                        </a:schemeClr>
                      </a:solidFill>
                      <a:prstDash val="solid"/>
                      <a:round/>
                      <a:headEnd type="none" w="sm" len="sm"/>
                      <a:tailEnd type="none" w="sm" len="sm"/>
                    </a:lnB>
                  </a:tcPr>
                </a:tc>
              </a:tr>
              <a:tr h="903000">
                <a:tc>
                  <a:txBody>
                    <a:bodyPr/>
                    <a:lstStyle/>
                    <a:p>
                      <a:pPr marL="0" lvl="0" indent="0" algn="just" rtl="0">
                        <a:spcBef>
                          <a:spcPts val="0"/>
                        </a:spcBef>
                        <a:spcAft>
                          <a:spcPts val="0"/>
                        </a:spcAft>
                        <a:buClr>
                          <a:schemeClr val="dk1"/>
                        </a:buClr>
                        <a:buSzPts val="1100"/>
                        <a:buFont typeface="Arial"/>
                        <a:buNone/>
                      </a:pPr>
                      <a:endParaRPr sz="2500" b="1" dirty="0">
                        <a:solidFill>
                          <a:schemeClr val="lt1"/>
                        </a:solidFill>
                        <a:latin typeface="Poppins"/>
                        <a:ea typeface="Poppins"/>
                        <a:cs typeface="Poppins"/>
                        <a:sym typeface="Poppins"/>
                      </a:endParaRPr>
                    </a:p>
                  </a:txBody>
                  <a:tcPr marL="91425" marR="91425" marT="91425" marB="91425" anchor="ctr">
                    <a:lnL w="28575" cap="flat" cmpd="sng">
                      <a:solidFill>
                        <a:schemeClr val="dk1">
                          <a:alpha val="0"/>
                        </a:schemeClr>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38100" cap="flat" cmpd="sng">
                      <a:solidFill>
                        <a:schemeClr val="dk2">
                          <a:alpha val="0"/>
                        </a:schemeClr>
                      </a:solidFill>
                      <a:prstDash val="solid"/>
                      <a:round/>
                      <a:headEnd type="none" w="sm" len="sm"/>
                      <a:tailEnd type="none" w="sm" len="sm"/>
                    </a:lnT>
                    <a:lnB w="38100" cap="flat" cmpd="sng">
                      <a:solidFill>
                        <a:schemeClr val="dk2">
                          <a:alpha val="0"/>
                        </a:schemeClr>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endParaRPr sz="2000" b="1" dirty="0">
                        <a:solidFill>
                          <a:schemeClr val="lt2"/>
                        </a:solidFill>
                        <a:latin typeface="Overpass"/>
                        <a:ea typeface="Overpass"/>
                        <a:cs typeface="Overpass"/>
                        <a:sym typeface="Overpass"/>
                      </a:endParaRPr>
                    </a:p>
                  </a:txBody>
                  <a:tcPr marL="91425" marR="91425" marT="91425" marB="91425" anchor="ctr">
                    <a:lnL w="28575" cap="flat" cmpd="sng">
                      <a:solidFill>
                        <a:schemeClr val="dk1">
                          <a:alpha val="0"/>
                        </a:schemeClr>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38100" cap="flat" cmpd="sng">
                      <a:solidFill>
                        <a:schemeClr val="dk2">
                          <a:alpha val="0"/>
                        </a:schemeClr>
                      </a:solidFill>
                      <a:prstDash val="solid"/>
                      <a:round/>
                      <a:headEnd type="none" w="sm" len="sm"/>
                      <a:tailEnd type="none" w="sm" len="sm"/>
                    </a:lnT>
                    <a:lnB w="38100" cap="flat" cmpd="sng">
                      <a:solidFill>
                        <a:schemeClr val="dk2">
                          <a:alpha val="0"/>
                        </a:schemeClr>
                      </a:solidFill>
                      <a:prstDash val="solid"/>
                      <a:round/>
                      <a:headEnd type="none" w="sm" len="sm"/>
                      <a:tailEnd type="none" w="sm" len="sm"/>
                    </a:lnB>
                    <a:solidFill>
                      <a:schemeClr val="dk2"/>
                    </a:solidFill>
                  </a:tcPr>
                </a:tc>
                <a:tc>
                  <a:txBody>
                    <a:bodyPr/>
                    <a:lstStyle/>
                    <a:p>
                      <a:pPr marL="0" lvl="0" indent="0" algn="just" rtl="0">
                        <a:spcBef>
                          <a:spcPts val="0"/>
                        </a:spcBef>
                        <a:spcAft>
                          <a:spcPts val="0"/>
                        </a:spcAft>
                        <a:buNone/>
                      </a:pPr>
                      <a:endParaRPr dirty="0">
                        <a:solidFill>
                          <a:schemeClr val="dk1"/>
                        </a:solidFill>
                        <a:latin typeface="Lato"/>
                        <a:ea typeface="Lato"/>
                        <a:cs typeface="Lato"/>
                        <a:sym typeface="Lato"/>
                      </a:endParaRPr>
                    </a:p>
                  </a:txBody>
                  <a:tcPr marL="320025" marR="320025" marT="91425" marB="91425" anchor="ctr">
                    <a:lnL w="28575" cap="flat" cmpd="sng">
                      <a:solidFill>
                        <a:schemeClr val="dk1">
                          <a:alpha val="0"/>
                        </a:schemeClr>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38100" cap="flat" cmpd="sng">
                      <a:solidFill>
                        <a:schemeClr val="dk2">
                          <a:alpha val="0"/>
                        </a:schemeClr>
                      </a:solidFill>
                      <a:prstDash val="solid"/>
                      <a:round/>
                      <a:headEnd type="none" w="sm" len="sm"/>
                      <a:tailEnd type="none" w="sm" len="sm"/>
                    </a:lnT>
                    <a:lnB w="38100" cap="flat" cmpd="sng">
                      <a:solidFill>
                        <a:schemeClr val="dk2">
                          <a:alpha val="0"/>
                        </a:schemeClr>
                      </a:solidFill>
                      <a:prstDash val="solid"/>
                      <a:round/>
                      <a:headEnd type="none" w="sm" len="sm"/>
                      <a:tailEnd type="none" w="sm" len="sm"/>
                    </a:lnB>
                  </a:tcPr>
                </a:tc>
              </a:tr>
              <a:tr h="407439">
                <a:tc>
                  <a:txBody>
                    <a:bodyPr/>
                    <a:lstStyle/>
                    <a:p>
                      <a:pPr marL="0" lvl="0" indent="0" algn="just" rtl="0">
                        <a:spcBef>
                          <a:spcPts val="0"/>
                        </a:spcBef>
                        <a:spcAft>
                          <a:spcPts val="0"/>
                        </a:spcAft>
                        <a:buClr>
                          <a:schemeClr val="dk1"/>
                        </a:buClr>
                        <a:buSzPts val="1100"/>
                        <a:buFont typeface="Arial"/>
                        <a:buNone/>
                      </a:pPr>
                      <a:endParaRPr sz="2500" b="1">
                        <a:solidFill>
                          <a:schemeClr val="lt1"/>
                        </a:solidFill>
                        <a:latin typeface="Poppins"/>
                        <a:ea typeface="Poppins"/>
                        <a:cs typeface="Poppins"/>
                        <a:sym typeface="Poppins"/>
                      </a:endParaRPr>
                    </a:p>
                  </a:txBody>
                  <a:tcPr marL="91425" marR="91425" marT="91425" marB="91425" anchor="ctr">
                    <a:lnL w="28575" cap="flat" cmpd="sng">
                      <a:solidFill>
                        <a:schemeClr val="dk1">
                          <a:alpha val="0"/>
                        </a:schemeClr>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38100" cap="flat" cmpd="sng">
                      <a:solidFill>
                        <a:schemeClr val="dk2">
                          <a:alpha val="0"/>
                        </a:schemeClr>
                      </a:solidFill>
                      <a:prstDash val="solid"/>
                      <a:round/>
                      <a:headEnd type="none" w="sm" len="sm"/>
                      <a:tailEnd type="none" w="sm" len="sm"/>
                    </a:lnT>
                    <a:lnB w="38100" cap="flat" cmpd="sng">
                      <a:solidFill>
                        <a:schemeClr val="dk2">
                          <a:alpha val="0"/>
                        </a:schemeClr>
                      </a:solidFill>
                      <a:prstDash val="solid"/>
                      <a:round/>
                      <a:headEnd type="none" w="sm" len="sm"/>
                      <a:tailEnd type="none" w="sm" len="sm"/>
                    </a:lnB>
                  </a:tcPr>
                </a:tc>
                <a:tc>
                  <a:txBody>
                    <a:bodyPr/>
                    <a:lstStyle/>
                    <a:p>
                      <a:pPr marL="0" lvl="0" indent="0" algn="just" rtl="0">
                        <a:lnSpc>
                          <a:spcPct val="100000"/>
                        </a:lnSpc>
                        <a:spcBef>
                          <a:spcPts val="0"/>
                        </a:spcBef>
                        <a:spcAft>
                          <a:spcPts val="0"/>
                        </a:spcAft>
                        <a:buNone/>
                      </a:pPr>
                      <a:endParaRPr sz="2000" b="1" dirty="0">
                        <a:solidFill>
                          <a:schemeClr val="lt2"/>
                        </a:solidFill>
                        <a:latin typeface="Overpass"/>
                        <a:ea typeface="Overpass"/>
                        <a:cs typeface="Overpass"/>
                        <a:sym typeface="Overpass"/>
                      </a:endParaRPr>
                    </a:p>
                  </a:txBody>
                  <a:tcPr marL="91425" marR="91425" marT="91425" marB="91425" anchor="ctr">
                    <a:lnL w="28575" cap="flat" cmpd="sng">
                      <a:solidFill>
                        <a:schemeClr val="dk1">
                          <a:alpha val="0"/>
                        </a:schemeClr>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38100" cap="flat" cmpd="sng">
                      <a:solidFill>
                        <a:schemeClr val="dk2">
                          <a:alpha val="0"/>
                        </a:schemeClr>
                      </a:solidFill>
                      <a:prstDash val="solid"/>
                      <a:round/>
                      <a:headEnd type="none" w="sm" len="sm"/>
                      <a:tailEnd type="none" w="sm" len="sm"/>
                    </a:lnT>
                    <a:lnB w="38100" cap="flat" cmpd="sng">
                      <a:solidFill>
                        <a:schemeClr val="dk2">
                          <a:alpha val="0"/>
                        </a:schemeClr>
                      </a:solidFill>
                      <a:prstDash val="solid"/>
                      <a:round/>
                      <a:headEnd type="none" w="sm" len="sm"/>
                      <a:tailEnd type="none" w="sm" len="sm"/>
                    </a:lnB>
                    <a:solidFill>
                      <a:schemeClr val="dk2"/>
                    </a:solidFill>
                  </a:tcPr>
                </a:tc>
                <a:tc>
                  <a:txBody>
                    <a:bodyPr/>
                    <a:lstStyle/>
                    <a:p>
                      <a:pPr marL="0" lvl="0" indent="0" algn="just" rtl="0">
                        <a:spcBef>
                          <a:spcPts val="0"/>
                        </a:spcBef>
                        <a:spcAft>
                          <a:spcPts val="0"/>
                        </a:spcAft>
                        <a:buNone/>
                      </a:pPr>
                      <a:endParaRPr dirty="0">
                        <a:solidFill>
                          <a:schemeClr val="dk1"/>
                        </a:solidFill>
                        <a:latin typeface="Lato"/>
                        <a:ea typeface="Lato"/>
                        <a:cs typeface="Lato"/>
                        <a:sym typeface="Lato"/>
                      </a:endParaRPr>
                    </a:p>
                  </a:txBody>
                  <a:tcPr marL="320025" marR="320025" marT="91425" marB="91425" anchor="ctr">
                    <a:lnL w="28575" cap="flat" cmpd="sng">
                      <a:solidFill>
                        <a:schemeClr val="dk1">
                          <a:alpha val="0"/>
                        </a:schemeClr>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38100" cap="flat" cmpd="sng">
                      <a:solidFill>
                        <a:schemeClr val="dk2">
                          <a:alpha val="0"/>
                        </a:schemeClr>
                      </a:solidFill>
                      <a:prstDash val="solid"/>
                      <a:round/>
                      <a:headEnd type="none" w="sm" len="sm"/>
                      <a:tailEnd type="none" w="sm" len="sm"/>
                    </a:lnT>
                    <a:lnB w="38100" cap="flat" cmpd="sng">
                      <a:solidFill>
                        <a:schemeClr val="dk2">
                          <a:alpha val="0"/>
                        </a:schemeClr>
                      </a:solidFill>
                      <a:prstDash val="solid"/>
                      <a:round/>
                      <a:headEnd type="none" w="sm" len="sm"/>
                      <a:tailEnd type="none" w="sm" len="sm"/>
                    </a:lnB>
                  </a:tcPr>
                </a:tc>
              </a:tr>
            </a:tbl>
          </a:graphicData>
        </a:graphic>
      </p:graphicFrame>
      <p:sp>
        <p:nvSpPr>
          <p:cNvPr id="20" name="Google Shape;240;p34"/>
          <p:cNvSpPr txBox="1">
            <a:spLocks/>
          </p:cNvSpPr>
          <p:nvPr/>
        </p:nvSpPr>
        <p:spPr>
          <a:xfrm>
            <a:off x="251520" y="267494"/>
            <a:ext cx="8646924" cy="1138500"/>
          </a:xfrm>
          <a:prstGeom prst="rect">
            <a:avLst/>
          </a:prstGeom>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s-VE" sz="3400" b="1" i="0" u="none" strike="noStrike" kern="0" cap="none" spc="0" normalizeH="0" baseline="0" noProof="0" dirty="0" smtClean="0">
                <a:ln>
                  <a:noFill/>
                </a:ln>
                <a:solidFill>
                  <a:srgbClr val="002060"/>
                </a:solidFill>
                <a:effectLst/>
                <a:uLnTx/>
                <a:uFillTx/>
                <a:latin typeface="Arial"/>
                <a:ea typeface="Arial"/>
                <a:cs typeface="Arial"/>
                <a:sym typeface="Arial"/>
              </a:rPr>
              <a:t>METODOLOGIA</a:t>
            </a:r>
            <a:br>
              <a:rPr kumimoji="0" lang="es-VE" sz="3400" b="1" i="0" u="none" strike="noStrike" kern="0" cap="none" spc="0" normalizeH="0" baseline="0" noProof="0" dirty="0" smtClean="0">
                <a:ln>
                  <a:noFill/>
                </a:ln>
                <a:solidFill>
                  <a:srgbClr val="002060"/>
                </a:solidFill>
                <a:effectLst/>
                <a:uLnTx/>
                <a:uFillTx/>
                <a:latin typeface="Arial"/>
                <a:ea typeface="Arial"/>
                <a:cs typeface="Arial"/>
                <a:sym typeface="Arial"/>
              </a:rPr>
            </a:br>
            <a:r>
              <a:rPr kumimoji="0" lang="es-VE" sz="2400" b="1" i="0" u="none" strike="noStrike" kern="0" cap="none" spc="0" normalizeH="0" baseline="0" noProof="0" dirty="0" smtClean="0">
                <a:ln>
                  <a:noFill/>
                </a:ln>
                <a:solidFill>
                  <a:srgbClr val="FF0000"/>
                </a:solidFill>
                <a:effectLst/>
                <a:uLnTx/>
                <a:uFillTx/>
                <a:latin typeface="Arial"/>
                <a:ea typeface="Arial"/>
                <a:cs typeface="Arial"/>
                <a:sym typeface="Arial"/>
              </a:rPr>
              <a:t>Diseño del estudio y supervisión</a:t>
            </a:r>
            <a:endParaRPr kumimoji="0" lang="es-VE" sz="2400" b="1"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23" name="22 Rectángulo"/>
          <p:cNvSpPr/>
          <p:nvPr/>
        </p:nvSpPr>
        <p:spPr>
          <a:xfrm>
            <a:off x="2987824" y="1779662"/>
            <a:ext cx="4358886" cy="307777"/>
          </a:xfrm>
          <a:prstGeom prst="rect">
            <a:avLst/>
          </a:prstGeom>
        </p:spPr>
        <p:txBody>
          <a:bodyPr wrap="none">
            <a:spAutoFit/>
          </a:bodyPr>
          <a:lstStyle/>
          <a:p>
            <a:pPr lvl="0" algn="just">
              <a:buClr>
                <a:schemeClr val="dk1"/>
              </a:buClr>
              <a:buSzPts val="1100"/>
              <a:buFont typeface="Wingdings" pitchFamily="2" charset="2"/>
              <a:buChar char="ü"/>
              <a:defRPr/>
            </a:pPr>
            <a:r>
              <a:rPr lang="es-VE" b="1" dirty="0" smtClean="0">
                <a:solidFill>
                  <a:schemeClr val="tx1">
                    <a:lumMod val="50000"/>
                  </a:schemeClr>
                </a:solidFill>
                <a:latin typeface="Cambria" pitchFamily="18" charset="0"/>
              </a:rPr>
              <a:t>Diseñado y supervisado por un comité directivo.  </a:t>
            </a:r>
          </a:p>
        </p:txBody>
      </p:sp>
      <p:sp>
        <p:nvSpPr>
          <p:cNvPr id="24" name="23 Rectángulo"/>
          <p:cNvSpPr/>
          <p:nvPr/>
        </p:nvSpPr>
        <p:spPr>
          <a:xfrm>
            <a:off x="2987824" y="2355726"/>
            <a:ext cx="5904656" cy="738664"/>
          </a:xfrm>
          <a:prstGeom prst="rect">
            <a:avLst/>
          </a:prstGeom>
        </p:spPr>
        <p:txBody>
          <a:bodyPr wrap="square">
            <a:spAutoFit/>
          </a:bodyPr>
          <a:lstStyle/>
          <a:p>
            <a:pPr lvl="0" algn="just">
              <a:buFont typeface="Wingdings" pitchFamily="2" charset="2"/>
              <a:buChar char="ü"/>
              <a:defRPr/>
            </a:pPr>
            <a:r>
              <a:rPr lang="es-VE" b="1" dirty="0" smtClean="0">
                <a:solidFill>
                  <a:schemeClr val="tx1">
                    <a:lumMod val="50000"/>
                  </a:schemeClr>
                </a:solidFill>
                <a:latin typeface="Cambria" pitchFamily="18" charset="0"/>
              </a:rPr>
              <a:t>El protocolo del ensayo, fue aprobado por el comité regional de ética científica de acuerdo con los principios de la Declaración de Helsinki. </a:t>
            </a:r>
          </a:p>
        </p:txBody>
      </p:sp>
      <p:sp>
        <p:nvSpPr>
          <p:cNvPr id="25" name="24 Rectángulo"/>
          <p:cNvSpPr/>
          <p:nvPr/>
        </p:nvSpPr>
        <p:spPr>
          <a:xfrm>
            <a:off x="2987824" y="3219822"/>
            <a:ext cx="5472608" cy="738664"/>
          </a:xfrm>
          <a:prstGeom prst="rect">
            <a:avLst/>
          </a:prstGeom>
        </p:spPr>
        <p:txBody>
          <a:bodyPr wrap="square">
            <a:spAutoFit/>
          </a:bodyPr>
          <a:lstStyle/>
          <a:p>
            <a:pPr lvl="0" algn="just">
              <a:buFont typeface="Wingdings" pitchFamily="2" charset="2"/>
              <a:buChar char="ü"/>
              <a:defRPr/>
            </a:pPr>
            <a:endParaRPr lang="es-VE" b="1" dirty="0" smtClean="0">
              <a:solidFill>
                <a:schemeClr val="tx1">
                  <a:lumMod val="50000"/>
                </a:schemeClr>
              </a:solidFill>
              <a:latin typeface="Cambria" pitchFamily="18" charset="0"/>
            </a:endParaRPr>
          </a:p>
          <a:p>
            <a:pPr lvl="0" algn="just">
              <a:buFont typeface="Wingdings" pitchFamily="2" charset="2"/>
              <a:buChar char="ü"/>
              <a:defRPr/>
            </a:pPr>
            <a:r>
              <a:rPr lang="es-VE" b="1" dirty="0" smtClean="0">
                <a:solidFill>
                  <a:schemeClr val="tx1">
                    <a:lumMod val="50000"/>
                  </a:schemeClr>
                </a:solidFill>
                <a:latin typeface="Cambria" pitchFamily="18" charset="0"/>
              </a:rPr>
              <a:t>Financiado por</a:t>
            </a:r>
          </a:p>
          <a:p>
            <a:pPr lvl="0" algn="just">
              <a:buFont typeface="Wingdings" pitchFamily="2" charset="2"/>
              <a:buChar char="ü"/>
            </a:pPr>
            <a:endParaRPr lang="es-VE" dirty="0">
              <a:solidFill>
                <a:schemeClr val="dk1"/>
              </a:solidFill>
              <a:latin typeface="Lato"/>
              <a:ea typeface="Lato"/>
              <a:cs typeface="Lato"/>
              <a:sym typeface="Lato"/>
            </a:endParaRPr>
          </a:p>
        </p:txBody>
      </p:sp>
      <p:sp>
        <p:nvSpPr>
          <p:cNvPr id="26" name="25 Rectángulo"/>
          <p:cNvSpPr/>
          <p:nvPr/>
        </p:nvSpPr>
        <p:spPr>
          <a:xfrm>
            <a:off x="1115616" y="4227934"/>
            <a:ext cx="7632848" cy="523220"/>
          </a:xfrm>
          <a:prstGeom prst="rect">
            <a:avLst/>
          </a:prstGeom>
        </p:spPr>
        <p:txBody>
          <a:bodyPr wrap="square">
            <a:spAutoFit/>
          </a:bodyPr>
          <a:lstStyle/>
          <a:p>
            <a:pPr algn="ctr"/>
            <a:r>
              <a:rPr lang="es-VE" b="1" dirty="0" smtClean="0">
                <a:solidFill>
                  <a:schemeClr val="tx1">
                    <a:lumMod val="50000"/>
                  </a:schemeClr>
                </a:solidFill>
                <a:latin typeface="Cambria" pitchFamily="18" charset="0"/>
                <a:ea typeface="Roboto Condensed" charset="0"/>
              </a:rPr>
              <a:t>El patrocinador no tuvo ningún papel en el diseño, en la recopilación o análisis de los datos, en la redacción del manuscrito o en la decisión de publicación del ensayo.</a:t>
            </a:r>
            <a:endParaRPr lang="es-VE" sz="1800" b="1" dirty="0">
              <a:solidFill>
                <a:schemeClr val="tx1">
                  <a:lumMod val="50000"/>
                </a:schemeClr>
              </a:solidFill>
              <a:latin typeface="Cambria" pitchFamily="18" charset="0"/>
              <a:ea typeface="Roboto Condensed" charset="0"/>
            </a:endParaRPr>
          </a:p>
        </p:txBody>
      </p:sp>
      <p:pic>
        <p:nvPicPr>
          <p:cNvPr id="44034" name="Picture 2" descr="Top Global Medical Device Companies - Medical Product Outsourcing"/>
          <p:cNvPicPr>
            <a:picLocks noChangeAspect="1" noChangeArrowheads="1"/>
          </p:cNvPicPr>
          <p:nvPr/>
        </p:nvPicPr>
        <p:blipFill>
          <a:blip r:embed="rId3"/>
          <a:srcRect t="35910" b="37631"/>
          <a:stretch>
            <a:fillRect/>
          </a:stretch>
        </p:blipFill>
        <p:spPr bwMode="auto">
          <a:xfrm>
            <a:off x="4860032" y="3363838"/>
            <a:ext cx="2700808" cy="432048"/>
          </a:xfrm>
          <a:prstGeom prst="rect">
            <a:avLst/>
          </a:prstGeom>
          <a:noFill/>
        </p:spPr>
      </p:pic>
      <p:pic>
        <p:nvPicPr>
          <p:cNvPr id="44036" name="Picture 4" descr="Crees que dominas el diseño Estudio de Caso? ¡Revisa estas notas! 🤔"/>
          <p:cNvPicPr>
            <a:picLocks noChangeAspect="1" noChangeArrowheads="1"/>
          </p:cNvPicPr>
          <p:nvPr/>
        </p:nvPicPr>
        <p:blipFill>
          <a:blip r:embed="rId4"/>
          <a:srcRect r="50878"/>
          <a:stretch>
            <a:fillRect/>
          </a:stretch>
        </p:blipFill>
        <p:spPr bwMode="auto">
          <a:xfrm>
            <a:off x="1259632" y="1779662"/>
            <a:ext cx="1642245" cy="19442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203598"/>
            <a:ext cx="4920930" cy="1584176"/>
          </a:xfrm>
        </p:spPr>
        <p:txBody>
          <a:bodyPr/>
          <a:lstStyle/>
          <a:p>
            <a:pPr algn="ctr"/>
            <a:r>
              <a:rPr lang="es-VE" sz="3600" dirty="0" smtClean="0">
                <a:solidFill>
                  <a:schemeClr val="tx1"/>
                </a:solidFill>
                <a:latin typeface="Cambria" pitchFamily="18" charset="0"/>
              </a:rPr>
              <a:t>ALEATORIZACIÓN</a:t>
            </a:r>
            <a:endParaRPr lang="es-VE" sz="3600" dirty="0">
              <a:solidFill>
                <a:schemeClr val="tx1"/>
              </a:solidFill>
              <a:latin typeface="Cambria" pitchFamily="18" charset="0"/>
            </a:endParaRPr>
          </a:p>
        </p:txBody>
      </p:sp>
      <p:sp>
        <p:nvSpPr>
          <p:cNvPr id="4" name="2 Título"/>
          <p:cNvSpPr txBox="1">
            <a:spLocks/>
          </p:cNvSpPr>
          <p:nvPr/>
        </p:nvSpPr>
        <p:spPr>
          <a:xfrm>
            <a:off x="683568" y="627534"/>
            <a:ext cx="7738200" cy="572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chemeClr val="lt1"/>
              </a:buClr>
              <a:buSzPts val="2400"/>
              <a:buFont typeface="Overpass"/>
              <a:buNone/>
              <a:tabLst/>
              <a:defRPr/>
            </a:pPr>
            <a:r>
              <a:rPr kumimoji="0" lang="es-VE" sz="4000" b="1" i="0" u="none" strike="noStrike" kern="0" cap="none" spc="0" normalizeH="0" baseline="0" noProof="0" dirty="0" smtClean="0">
                <a:ln>
                  <a:noFill/>
                </a:ln>
                <a:solidFill>
                  <a:srgbClr val="002060"/>
                </a:solidFill>
                <a:effectLst/>
                <a:uLnTx/>
                <a:uFillTx/>
                <a:latin typeface="Overpass"/>
                <a:ea typeface="Overpass"/>
                <a:cs typeface="Overpass"/>
                <a:sym typeface="Overpass"/>
              </a:rPr>
              <a:t>SELECCIÓN DEL PACIENTE</a:t>
            </a:r>
            <a:endParaRPr kumimoji="0" lang="es-VE" sz="4000" b="1" i="0" u="none" strike="noStrike" kern="0" cap="none" spc="0" normalizeH="0" baseline="0" noProof="0" dirty="0">
              <a:ln>
                <a:noFill/>
              </a:ln>
              <a:solidFill>
                <a:srgbClr val="FF0000"/>
              </a:solidFill>
              <a:effectLst/>
              <a:uLnTx/>
              <a:uFillTx/>
              <a:latin typeface="Overpass"/>
              <a:ea typeface="Overpass"/>
              <a:cs typeface="Overpass"/>
              <a:sym typeface="Overpass"/>
            </a:endParaRPr>
          </a:p>
        </p:txBody>
      </p:sp>
      <p:grpSp>
        <p:nvGrpSpPr>
          <p:cNvPr id="6" name="Grupo 41"/>
          <p:cNvGrpSpPr/>
          <p:nvPr/>
        </p:nvGrpSpPr>
        <p:grpSpPr>
          <a:xfrm>
            <a:off x="971601" y="2859782"/>
            <a:ext cx="2304255" cy="936104"/>
            <a:chOff x="4859718" y="2199806"/>
            <a:chExt cx="2647749" cy="1573050"/>
          </a:xfrm>
        </p:grpSpPr>
        <p:grpSp>
          <p:nvGrpSpPr>
            <p:cNvPr id="7" name="그룹 2">
              <a:extLst>
                <a:ext uri="{FF2B5EF4-FFF2-40B4-BE49-F238E27FC236}">
                  <a16:creationId xmlns="" xmlns:a16="http://schemas.microsoft.com/office/drawing/2014/main" id="{E51EB3D3-B455-40F0-9A41-63094832294E}"/>
                </a:ext>
              </a:extLst>
            </p:cNvPr>
            <p:cNvGrpSpPr/>
            <p:nvPr/>
          </p:nvGrpSpPr>
          <p:grpSpPr>
            <a:xfrm>
              <a:off x="4876341" y="2986331"/>
              <a:ext cx="2577675" cy="786525"/>
              <a:chOff x="1346041" y="4916856"/>
              <a:chExt cx="3677214" cy="1122027"/>
            </a:xfrm>
            <a:solidFill>
              <a:schemeClr val="accent2"/>
            </a:solidFill>
          </p:grpSpPr>
          <p:sp>
            <p:nvSpPr>
              <p:cNvPr id="14" name="Round Same Side Corner Rectangle 8">
                <a:extLst>
                  <a:ext uri="{FF2B5EF4-FFF2-40B4-BE49-F238E27FC236}">
                    <a16:creationId xmlns="" xmlns:a16="http://schemas.microsoft.com/office/drawing/2014/main" id="{6E3E526B-1774-443D-BC7E-628E1228C1A5}"/>
                  </a:ext>
                </a:extLst>
              </p:cNvPr>
              <p:cNvSpPr/>
              <p:nvPr/>
            </p:nvSpPr>
            <p:spPr>
              <a:xfrm>
                <a:off x="1346041"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Round Same Side Corner Rectangle 8">
                <a:extLst>
                  <a:ext uri="{FF2B5EF4-FFF2-40B4-BE49-F238E27FC236}">
                    <a16:creationId xmlns="" xmlns:a16="http://schemas.microsoft.com/office/drawing/2014/main" id="{92706218-68BE-40CC-A38A-3E79DB2D953D}"/>
                  </a:ext>
                </a:extLst>
              </p:cNvPr>
              <p:cNvSpPr/>
              <p:nvPr/>
            </p:nvSpPr>
            <p:spPr>
              <a:xfrm>
                <a:off x="2158841"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Round Same Side Corner Rectangle 8">
                <a:extLst>
                  <a:ext uri="{FF2B5EF4-FFF2-40B4-BE49-F238E27FC236}">
                    <a16:creationId xmlns="" xmlns:a16="http://schemas.microsoft.com/office/drawing/2014/main" id="{79321B47-CE9B-4413-8D1E-81B39ED17386}"/>
                  </a:ext>
                </a:extLst>
              </p:cNvPr>
              <p:cNvSpPr/>
              <p:nvPr/>
            </p:nvSpPr>
            <p:spPr>
              <a:xfrm>
                <a:off x="2971640"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Round Same Side Corner Rectangle 8">
                <a:extLst>
                  <a:ext uri="{FF2B5EF4-FFF2-40B4-BE49-F238E27FC236}">
                    <a16:creationId xmlns="" xmlns:a16="http://schemas.microsoft.com/office/drawing/2014/main" id="{27A170C9-27EB-471F-84DF-D5798A4EA293}"/>
                  </a:ext>
                </a:extLst>
              </p:cNvPr>
              <p:cNvSpPr/>
              <p:nvPr/>
            </p:nvSpPr>
            <p:spPr>
              <a:xfrm>
                <a:off x="3784440"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8" name="Round Same Side Corner Rectangle 8">
                <a:extLst>
                  <a:ext uri="{FF2B5EF4-FFF2-40B4-BE49-F238E27FC236}">
                    <a16:creationId xmlns="" xmlns:a16="http://schemas.microsoft.com/office/drawing/2014/main" id="{F4392634-014D-4EC4-ABC6-94131B34C06B}"/>
                  </a:ext>
                </a:extLst>
              </p:cNvPr>
              <p:cNvSpPr/>
              <p:nvPr/>
            </p:nvSpPr>
            <p:spPr>
              <a:xfrm>
                <a:off x="4597236"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8" name="그룹 1">
              <a:extLst>
                <a:ext uri="{FF2B5EF4-FFF2-40B4-BE49-F238E27FC236}">
                  <a16:creationId xmlns="" xmlns:a16="http://schemas.microsoft.com/office/drawing/2014/main" id="{4483B123-B4B7-4526-9C02-359F6C449919}"/>
                </a:ext>
              </a:extLst>
            </p:cNvPr>
            <p:cNvGrpSpPr/>
            <p:nvPr/>
          </p:nvGrpSpPr>
          <p:grpSpPr>
            <a:xfrm>
              <a:off x="4859718" y="2199806"/>
              <a:ext cx="2647749" cy="786525"/>
              <a:chOff x="1296059" y="3679602"/>
              <a:chExt cx="3777179" cy="1122027"/>
            </a:xfrm>
            <a:solidFill>
              <a:schemeClr val="accent1"/>
            </a:solidFill>
          </p:grpSpPr>
          <p:sp>
            <p:nvSpPr>
              <p:cNvPr id="9" name="Round Same Side Corner Rectangle 20">
                <a:extLst>
                  <a:ext uri="{FF2B5EF4-FFF2-40B4-BE49-F238E27FC236}">
                    <a16:creationId xmlns="" xmlns:a16="http://schemas.microsoft.com/office/drawing/2014/main" id="{0AAAD62E-C022-4816-BEB7-0B2C262489E5}"/>
                  </a:ext>
                </a:extLst>
              </p:cNvPr>
              <p:cNvSpPr/>
              <p:nvPr/>
            </p:nvSpPr>
            <p:spPr>
              <a:xfrm rot="10800000">
                <a:off x="1296059"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Round Same Side Corner Rectangle 20">
                <a:extLst>
                  <a:ext uri="{FF2B5EF4-FFF2-40B4-BE49-F238E27FC236}">
                    <a16:creationId xmlns="" xmlns:a16="http://schemas.microsoft.com/office/drawing/2014/main" id="{C3C6451B-0885-4282-BFB5-A7BB83786F2F}"/>
                  </a:ext>
                </a:extLst>
              </p:cNvPr>
              <p:cNvSpPr/>
              <p:nvPr/>
            </p:nvSpPr>
            <p:spPr>
              <a:xfrm rot="10800000">
                <a:off x="2108859"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 name="Round Same Side Corner Rectangle 20">
                <a:extLst>
                  <a:ext uri="{FF2B5EF4-FFF2-40B4-BE49-F238E27FC236}">
                    <a16:creationId xmlns="" xmlns:a16="http://schemas.microsoft.com/office/drawing/2014/main" id="{553E1988-1217-45B3-BD35-3AE0BC0A1CCD}"/>
                  </a:ext>
                </a:extLst>
              </p:cNvPr>
              <p:cNvSpPr/>
              <p:nvPr/>
            </p:nvSpPr>
            <p:spPr>
              <a:xfrm rot="10800000">
                <a:off x="2921658"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Round Same Side Corner Rectangle 20">
                <a:extLst>
                  <a:ext uri="{FF2B5EF4-FFF2-40B4-BE49-F238E27FC236}">
                    <a16:creationId xmlns="" xmlns:a16="http://schemas.microsoft.com/office/drawing/2014/main" id="{16FFC0CD-4E9A-424C-80EF-2DFC2FD27A55}"/>
                  </a:ext>
                </a:extLst>
              </p:cNvPr>
              <p:cNvSpPr/>
              <p:nvPr/>
            </p:nvSpPr>
            <p:spPr>
              <a:xfrm rot="10800000">
                <a:off x="3734456"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ound Same Side Corner Rectangle 20">
                <a:extLst>
                  <a:ext uri="{FF2B5EF4-FFF2-40B4-BE49-F238E27FC236}">
                    <a16:creationId xmlns="" xmlns:a16="http://schemas.microsoft.com/office/drawing/2014/main" id="{1E4A67DE-F860-491F-9D86-B3BD0E61F07E}"/>
                  </a:ext>
                </a:extLst>
              </p:cNvPr>
              <p:cNvSpPr/>
              <p:nvPr/>
            </p:nvSpPr>
            <p:spPr>
              <a:xfrm rot="10800000">
                <a:off x="4547254"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grpSp>
        <p:nvGrpSpPr>
          <p:cNvPr id="19" name="Grupo 42"/>
          <p:cNvGrpSpPr/>
          <p:nvPr/>
        </p:nvGrpSpPr>
        <p:grpSpPr>
          <a:xfrm>
            <a:off x="6084168" y="2643758"/>
            <a:ext cx="1999677" cy="1141002"/>
            <a:chOff x="4859718" y="2199806"/>
            <a:chExt cx="2647749" cy="1573050"/>
          </a:xfrm>
        </p:grpSpPr>
        <p:grpSp>
          <p:nvGrpSpPr>
            <p:cNvPr id="20" name="그룹 2">
              <a:extLst>
                <a:ext uri="{FF2B5EF4-FFF2-40B4-BE49-F238E27FC236}">
                  <a16:creationId xmlns="" xmlns:a16="http://schemas.microsoft.com/office/drawing/2014/main" id="{E51EB3D3-B455-40F0-9A41-63094832294E}"/>
                </a:ext>
              </a:extLst>
            </p:cNvPr>
            <p:cNvGrpSpPr/>
            <p:nvPr/>
          </p:nvGrpSpPr>
          <p:grpSpPr>
            <a:xfrm>
              <a:off x="4876341" y="2986331"/>
              <a:ext cx="2577675" cy="786525"/>
              <a:chOff x="1346041" y="4916856"/>
              <a:chExt cx="3677214" cy="1122027"/>
            </a:xfrm>
            <a:solidFill>
              <a:schemeClr val="accent2"/>
            </a:solidFill>
          </p:grpSpPr>
          <p:sp>
            <p:nvSpPr>
              <p:cNvPr id="27" name="Round Same Side Corner Rectangle 8">
                <a:extLst>
                  <a:ext uri="{FF2B5EF4-FFF2-40B4-BE49-F238E27FC236}">
                    <a16:creationId xmlns="" xmlns:a16="http://schemas.microsoft.com/office/drawing/2014/main" id="{6E3E526B-1774-443D-BC7E-628E1228C1A5}"/>
                  </a:ext>
                </a:extLst>
              </p:cNvPr>
              <p:cNvSpPr/>
              <p:nvPr/>
            </p:nvSpPr>
            <p:spPr>
              <a:xfrm>
                <a:off x="1346041"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ound Same Side Corner Rectangle 8">
                <a:extLst>
                  <a:ext uri="{FF2B5EF4-FFF2-40B4-BE49-F238E27FC236}">
                    <a16:creationId xmlns="" xmlns:a16="http://schemas.microsoft.com/office/drawing/2014/main" id="{92706218-68BE-40CC-A38A-3E79DB2D953D}"/>
                  </a:ext>
                </a:extLst>
              </p:cNvPr>
              <p:cNvSpPr/>
              <p:nvPr/>
            </p:nvSpPr>
            <p:spPr>
              <a:xfrm>
                <a:off x="2158841"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ound Same Side Corner Rectangle 8">
                <a:extLst>
                  <a:ext uri="{FF2B5EF4-FFF2-40B4-BE49-F238E27FC236}">
                    <a16:creationId xmlns="" xmlns:a16="http://schemas.microsoft.com/office/drawing/2014/main" id="{79321B47-CE9B-4413-8D1E-81B39ED17386}"/>
                  </a:ext>
                </a:extLst>
              </p:cNvPr>
              <p:cNvSpPr/>
              <p:nvPr/>
            </p:nvSpPr>
            <p:spPr>
              <a:xfrm>
                <a:off x="2971640"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ound Same Side Corner Rectangle 8">
                <a:extLst>
                  <a:ext uri="{FF2B5EF4-FFF2-40B4-BE49-F238E27FC236}">
                    <a16:creationId xmlns="" xmlns:a16="http://schemas.microsoft.com/office/drawing/2014/main" id="{27A170C9-27EB-471F-84DF-D5798A4EA293}"/>
                  </a:ext>
                </a:extLst>
              </p:cNvPr>
              <p:cNvSpPr/>
              <p:nvPr/>
            </p:nvSpPr>
            <p:spPr>
              <a:xfrm>
                <a:off x="3784440"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 Same Side Corner Rectangle 8">
                <a:extLst>
                  <a:ext uri="{FF2B5EF4-FFF2-40B4-BE49-F238E27FC236}">
                    <a16:creationId xmlns="" xmlns:a16="http://schemas.microsoft.com/office/drawing/2014/main" id="{F4392634-014D-4EC4-ABC6-94131B34C06B}"/>
                  </a:ext>
                </a:extLst>
              </p:cNvPr>
              <p:cNvSpPr/>
              <p:nvPr/>
            </p:nvSpPr>
            <p:spPr>
              <a:xfrm>
                <a:off x="4597236"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21" name="그룹 1">
              <a:extLst>
                <a:ext uri="{FF2B5EF4-FFF2-40B4-BE49-F238E27FC236}">
                  <a16:creationId xmlns="" xmlns:a16="http://schemas.microsoft.com/office/drawing/2014/main" id="{4483B123-B4B7-4526-9C02-359F6C449919}"/>
                </a:ext>
              </a:extLst>
            </p:cNvPr>
            <p:cNvGrpSpPr/>
            <p:nvPr/>
          </p:nvGrpSpPr>
          <p:grpSpPr>
            <a:xfrm>
              <a:off x="4859718" y="2199806"/>
              <a:ext cx="2647749" cy="786525"/>
              <a:chOff x="1296059" y="3679602"/>
              <a:chExt cx="3777179" cy="1122027"/>
            </a:xfrm>
            <a:solidFill>
              <a:schemeClr val="accent1"/>
            </a:solidFill>
          </p:grpSpPr>
          <p:sp>
            <p:nvSpPr>
              <p:cNvPr id="22" name="Round Same Side Corner Rectangle 20">
                <a:extLst>
                  <a:ext uri="{FF2B5EF4-FFF2-40B4-BE49-F238E27FC236}">
                    <a16:creationId xmlns="" xmlns:a16="http://schemas.microsoft.com/office/drawing/2014/main" id="{0AAAD62E-C022-4816-BEB7-0B2C262489E5}"/>
                  </a:ext>
                </a:extLst>
              </p:cNvPr>
              <p:cNvSpPr/>
              <p:nvPr/>
            </p:nvSpPr>
            <p:spPr>
              <a:xfrm rot="10800000">
                <a:off x="1296059"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Round Same Side Corner Rectangle 20">
                <a:extLst>
                  <a:ext uri="{FF2B5EF4-FFF2-40B4-BE49-F238E27FC236}">
                    <a16:creationId xmlns="" xmlns:a16="http://schemas.microsoft.com/office/drawing/2014/main" id="{C3C6451B-0885-4282-BFB5-A7BB83786F2F}"/>
                  </a:ext>
                </a:extLst>
              </p:cNvPr>
              <p:cNvSpPr/>
              <p:nvPr/>
            </p:nvSpPr>
            <p:spPr>
              <a:xfrm rot="10800000">
                <a:off x="2108859"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ound Same Side Corner Rectangle 20">
                <a:extLst>
                  <a:ext uri="{FF2B5EF4-FFF2-40B4-BE49-F238E27FC236}">
                    <a16:creationId xmlns="" xmlns:a16="http://schemas.microsoft.com/office/drawing/2014/main" id="{553E1988-1217-45B3-BD35-3AE0BC0A1CCD}"/>
                  </a:ext>
                </a:extLst>
              </p:cNvPr>
              <p:cNvSpPr/>
              <p:nvPr/>
            </p:nvSpPr>
            <p:spPr>
              <a:xfrm rot="10800000">
                <a:off x="2921658"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 Same Side Corner Rectangle 20">
                <a:extLst>
                  <a:ext uri="{FF2B5EF4-FFF2-40B4-BE49-F238E27FC236}">
                    <a16:creationId xmlns="" xmlns:a16="http://schemas.microsoft.com/office/drawing/2014/main" id="{16FFC0CD-4E9A-424C-80EF-2DFC2FD27A55}"/>
                  </a:ext>
                </a:extLst>
              </p:cNvPr>
              <p:cNvSpPr/>
              <p:nvPr/>
            </p:nvSpPr>
            <p:spPr>
              <a:xfrm rot="10800000">
                <a:off x="3734456"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Round Same Side Corner Rectangle 20">
                <a:extLst>
                  <a:ext uri="{FF2B5EF4-FFF2-40B4-BE49-F238E27FC236}">
                    <a16:creationId xmlns="" xmlns:a16="http://schemas.microsoft.com/office/drawing/2014/main" id="{1E4A67DE-F860-491F-9D86-B3BD0E61F07E}"/>
                  </a:ext>
                </a:extLst>
              </p:cNvPr>
              <p:cNvSpPr/>
              <p:nvPr/>
            </p:nvSpPr>
            <p:spPr>
              <a:xfrm rot="10800000">
                <a:off x="4547254"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sp>
        <p:nvSpPr>
          <p:cNvPr id="33" name="Rectángulo 58"/>
          <p:cNvSpPr/>
          <p:nvPr/>
        </p:nvSpPr>
        <p:spPr>
          <a:xfrm>
            <a:off x="10443970" y="4445231"/>
            <a:ext cx="2840434" cy="1077218"/>
          </a:xfrm>
          <a:prstGeom prst="rect">
            <a:avLst/>
          </a:prstGeom>
        </p:spPr>
        <p:txBody>
          <a:bodyPr wrap="square">
            <a:spAutoFit/>
          </a:bodyPr>
          <a:lstStyle/>
          <a:p>
            <a:pPr algn="ctr"/>
            <a:r>
              <a:rPr lang="es-VE" b="1" dirty="0" smtClean="0">
                <a:solidFill>
                  <a:schemeClr val="accent1"/>
                </a:solidFill>
              </a:rPr>
              <a:t>Terapia Antiarrítmica</a:t>
            </a:r>
            <a:endParaRPr lang="es-VE" b="1" dirty="0">
              <a:solidFill>
                <a:schemeClr val="accent1"/>
              </a:solidFill>
            </a:endParaRPr>
          </a:p>
        </p:txBody>
      </p:sp>
      <p:sp>
        <p:nvSpPr>
          <p:cNvPr id="34" name="33 Rectángulo"/>
          <p:cNvSpPr/>
          <p:nvPr/>
        </p:nvSpPr>
        <p:spPr>
          <a:xfrm>
            <a:off x="3923928" y="3075806"/>
            <a:ext cx="1398140" cy="523220"/>
          </a:xfrm>
          <a:prstGeom prst="rect">
            <a:avLst/>
          </a:prstGeom>
        </p:spPr>
        <p:txBody>
          <a:bodyPr wrap="none">
            <a:spAutoFit/>
          </a:bodyPr>
          <a:lstStyle/>
          <a:p>
            <a:r>
              <a:rPr lang="es-VE" b="1" dirty="0" smtClean="0">
                <a:solidFill>
                  <a:schemeClr val="tx1">
                    <a:lumMod val="75000"/>
                  </a:schemeClr>
                </a:solidFill>
              </a:rPr>
              <a:t>Proporción de</a:t>
            </a:r>
          </a:p>
          <a:p>
            <a:pPr algn="ctr"/>
            <a:r>
              <a:rPr lang="es-VE" b="1" dirty="0" smtClean="0">
                <a:solidFill>
                  <a:schemeClr val="tx1">
                    <a:lumMod val="75000"/>
                  </a:schemeClr>
                </a:solidFill>
              </a:rPr>
              <a:t> 1: 1 </a:t>
            </a:r>
            <a:endParaRPr lang="es-VE" dirty="0"/>
          </a:p>
        </p:txBody>
      </p:sp>
      <p:sp>
        <p:nvSpPr>
          <p:cNvPr id="35" name="34 Rectángulo"/>
          <p:cNvSpPr/>
          <p:nvPr/>
        </p:nvSpPr>
        <p:spPr>
          <a:xfrm>
            <a:off x="899592" y="3867894"/>
            <a:ext cx="2569934" cy="523220"/>
          </a:xfrm>
          <a:prstGeom prst="rect">
            <a:avLst/>
          </a:prstGeom>
        </p:spPr>
        <p:txBody>
          <a:bodyPr wrap="none">
            <a:spAutoFit/>
          </a:bodyPr>
          <a:lstStyle/>
          <a:p>
            <a:pPr algn="ctr"/>
            <a:r>
              <a:rPr lang="es-VE" b="1" dirty="0" smtClean="0">
                <a:solidFill>
                  <a:srgbClr val="FF0000"/>
                </a:solidFill>
                <a:latin typeface="Cambria" pitchFamily="18" charset="0"/>
              </a:rPr>
              <a:t> Grupo de cierre del FOP con </a:t>
            </a:r>
          </a:p>
          <a:p>
            <a:pPr algn="ctr"/>
            <a:r>
              <a:rPr lang="es-VE" b="1" dirty="0" err="1" smtClean="0">
                <a:solidFill>
                  <a:srgbClr val="FF0000"/>
                </a:solidFill>
                <a:latin typeface="Cambria" pitchFamily="18" charset="0"/>
              </a:rPr>
              <a:t>Amplatzer</a:t>
            </a:r>
            <a:r>
              <a:rPr lang="es-VE" b="1" dirty="0" smtClean="0">
                <a:solidFill>
                  <a:srgbClr val="FF0000"/>
                </a:solidFill>
                <a:latin typeface="Cambria" pitchFamily="18" charset="0"/>
              </a:rPr>
              <a:t> </a:t>
            </a:r>
            <a:endParaRPr lang="es-VE" dirty="0">
              <a:solidFill>
                <a:srgbClr val="FF0000"/>
              </a:solidFill>
            </a:endParaRPr>
          </a:p>
        </p:txBody>
      </p:sp>
      <p:sp>
        <p:nvSpPr>
          <p:cNvPr id="36" name="35 Rectángulo"/>
          <p:cNvSpPr/>
          <p:nvPr/>
        </p:nvSpPr>
        <p:spPr>
          <a:xfrm>
            <a:off x="6300192" y="3795886"/>
            <a:ext cx="1513555" cy="523220"/>
          </a:xfrm>
          <a:prstGeom prst="rect">
            <a:avLst/>
          </a:prstGeom>
        </p:spPr>
        <p:txBody>
          <a:bodyPr wrap="none">
            <a:spAutoFit/>
          </a:bodyPr>
          <a:lstStyle/>
          <a:p>
            <a:pPr algn="ctr"/>
            <a:r>
              <a:rPr lang="es-VE" b="1" dirty="0" smtClean="0">
                <a:solidFill>
                  <a:srgbClr val="FF0000"/>
                </a:solidFill>
                <a:latin typeface="Cambria" pitchFamily="18" charset="0"/>
              </a:rPr>
              <a:t> Grupo de</a:t>
            </a:r>
          </a:p>
          <a:p>
            <a:pPr algn="ctr"/>
            <a:r>
              <a:rPr lang="es-VE" b="1" dirty="0" smtClean="0">
                <a:solidFill>
                  <a:srgbClr val="FF0000"/>
                </a:solidFill>
                <a:latin typeface="Cambria" pitchFamily="18" charset="0"/>
              </a:rPr>
              <a:t>Terapia médica </a:t>
            </a:r>
            <a:endParaRPr lang="es-VE" dirty="0">
              <a:solidFill>
                <a:srgbClr val="FF0000"/>
              </a:solidFill>
            </a:endParaRPr>
          </a:p>
        </p:txBody>
      </p:sp>
      <p:sp>
        <p:nvSpPr>
          <p:cNvPr id="37" name="36 Rectángulo"/>
          <p:cNvSpPr/>
          <p:nvPr/>
        </p:nvSpPr>
        <p:spPr>
          <a:xfrm>
            <a:off x="1547664" y="4371950"/>
            <a:ext cx="6768752" cy="523220"/>
          </a:xfrm>
          <a:prstGeom prst="rect">
            <a:avLst/>
          </a:prstGeom>
        </p:spPr>
        <p:txBody>
          <a:bodyPr wrap="square">
            <a:spAutoFit/>
          </a:bodyPr>
          <a:lstStyle/>
          <a:p>
            <a:pPr algn="ctr"/>
            <a:r>
              <a:rPr lang="es-VE" dirty="0" smtClean="0"/>
              <a:t>Estratificación según la edad del paciente (&lt;45 o ≥45 años) y presencia o</a:t>
            </a:r>
          </a:p>
          <a:p>
            <a:pPr algn="ctr"/>
            <a:r>
              <a:rPr lang="es-VE" dirty="0" smtClean="0"/>
              <a:t>ausencia de aneurisma del tabique auricular.</a:t>
            </a:r>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339502"/>
            <a:ext cx="7738200" cy="572700"/>
          </a:xfrm>
        </p:spPr>
        <p:txBody>
          <a:bodyPr/>
          <a:lstStyle/>
          <a:p>
            <a:r>
              <a:rPr lang="es-VE" dirty="0" smtClean="0">
                <a:solidFill>
                  <a:srgbClr val="002060"/>
                </a:solidFill>
              </a:rPr>
              <a:t>SELECCIÓN DEL PACIENTE</a:t>
            </a:r>
            <a:br>
              <a:rPr lang="es-VE" dirty="0" smtClean="0">
                <a:solidFill>
                  <a:srgbClr val="002060"/>
                </a:solidFill>
              </a:rPr>
            </a:br>
            <a:r>
              <a:rPr lang="es-VE" sz="2400" dirty="0" err="1" smtClean="0">
                <a:solidFill>
                  <a:srgbClr val="FF0000"/>
                </a:solidFill>
              </a:rPr>
              <a:t>Tratatamiento</a:t>
            </a:r>
            <a:endParaRPr lang="es-VE" dirty="0">
              <a:solidFill>
                <a:srgbClr val="FF0000"/>
              </a:solidFill>
            </a:endParaRPr>
          </a:p>
        </p:txBody>
      </p:sp>
      <p:sp>
        <p:nvSpPr>
          <p:cNvPr id="4" name="Google Shape;283;p39"/>
          <p:cNvSpPr txBox="1">
            <a:spLocks/>
          </p:cNvSpPr>
          <p:nvPr/>
        </p:nvSpPr>
        <p:spPr>
          <a:xfrm>
            <a:off x="0" y="1347614"/>
            <a:ext cx="4824536" cy="572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Overpass"/>
              <a:buNone/>
              <a:tabLst/>
              <a:defRPr/>
            </a:pPr>
            <a:r>
              <a:rPr kumimoji="0" lang="es-VE" sz="2300" b="1" i="0" u="none" strike="noStrike" kern="0" cap="none" spc="0" normalizeH="0" baseline="0" noProof="0" dirty="0" smtClean="0">
                <a:ln>
                  <a:noFill/>
                </a:ln>
                <a:solidFill>
                  <a:srgbClr val="002060"/>
                </a:solidFill>
                <a:effectLst/>
                <a:uLnTx/>
                <a:uFillTx/>
                <a:latin typeface="Overpass"/>
                <a:ea typeface="Overpass"/>
                <a:cs typeface="Overpass"/>
                <a:sym typeface="Overpass"/>
              </a:rPr>
              <a:t>Grupo de cierre percutáneo </a:t>
            </a:r>
            <a:endParaRPr kumimoji="0" lang="es-VE" sz="2300" b="1" i="0" u="none" strike="noStrike" kern="0" cap="none" spc="0" normalizeH="0" baseline="0" noProof="0" dirty="0">
              <a:ln>
                <a:noFill/>
              </a:ln>
              <a:solidFill>
                <a:srgbClr val="002060"/>
              </a:solidFill>
              <a:effectLst/>
              <a:uLnTx/>
              <a:uFillTx/>
              <a:latin typeface="Overpass"/>
              <a:ea typeface="Overpass"/>
              <a:cs typeface="Overpass"/>
              <a:sym typeface="Overpass"/>
            </a:endParaRPr>
          </a:p>
        </p:txBody>
      </p:sp>
      <p:sp>
        <p:nvSpPr>
          <p:cNvPr id="5" name="4 Rectángulo"/>
          <p:cNvSpPr/>
          <p:nvPr/>
        </p:nvSpPr>
        <p:spPr>
          <a:xfrm>
            <a:off x="683568" y="1851670"/>
            <a:ext cx="8064896" cy="584775"/>
          </a:xfrm>
          <a:prstGeom prst="rect">
            <a:avLst/>
          </a:prstGeom>
        </p:spPr>
        <p:txBody>
          <a:bodyPr wrap="square">
            <a:spAutoFit/>
          </a:bodyPr>
          <a:lstStyle/>
          <a:p>
            <a:pPr algn="just"/>
            <a:r>
              <a:rPr lang="es-VE" sz="1600" dirty="0" smtClean="0">
                <a:latin typeface="Cambria" pitchFamily="18" charset="0"/>
              </a:rPr>
              <a:t>Se realizó típicamente con el uso de anestesia local y la implantación del dispositivo fue guiado  por medio de </a:t>
            </a:r>
            <a:r>
              <a:rPr lang="es-VE" sz="1600" dirty="0" err="1" smtClean="0">
                <a:latin typeface="Cambria" pitchFamily="18" charset="0"/>
              </a:rPr>
              <a:t>fluoroscopia</a:t>
            </a:r>
            <a:r>
              <a:rPr lang="es-VE" sz="1600" dirty="0" smtClean="0">
                <a:latin typeface="Cambria" pitchFamily="18" charset="0"/>
              </a:rPr>
              <a:t> con o sin </a:t>
            </a:r>
            <a:r>
              <a:rPr lang="es-VE" sz="1600" dirty="0" err="1" smtClean="0">
                <a:latin typeface="Cambria" pitchFamily="18" charset="0"/>
              </a:rPr>
              <a:t>ecocardiografía</a:t>
            </a:r>
            <a:r>
              <a:rPr lang="es-VE" sz="1600" dirty="0" smtClean="0">
                <a:latin typeface="Cambria" pitchFamily="18" charset="0"/>
              </a:rPr>
              <a:t> </a:t>
            </a:r>
            <a:r>
              <a:rPr lang="es-VE" sz="1600" dirty="0" err="1" smtClean="0">
                <a:latin typeface="Cambria" pitchFamily="18" charset="0"/>
              </a:rPr>
              <a:t>transesofágica</a:t>
            </a:r>
            <a:r>
              <a:rPr lang="es-VE" sz="1600" dirty="0" smtClean="0">
                <a:latin typeface="Cambria" pitchFamily="18" charset="0"/>
              </a:rPr>
              <a:t>.</a:t>
            </a:r>
            <a:endParaRPr lang="es-VE" sz="1600" dirty="0">
              <a:latin typeface="Cambria" pitchFamily="18" charset="0"/>
            </a:endParaRPr>
          </a:p>
        </p:txBody>
      </p:sp>
      <p:sp>
        <p:nvSpPr>
          <p:cNvPr id="6" name="Google Shape;285;p39"/>
          <p:cNvSpPr txBox="1">
            <a:spLocks/>
          </p:cNvSpPr>
          <p:nvPr/>
        </p:nvSpPr>
        <p:spPr>
          <a:xfrm>
            <a:off x="-828600" y="2787774"/>
            <a:ext cx="6120680" cy="572700"/>
          </a:xfrm>
          <a:prstGeom prst="rect">
            <a:avLst/>
          </a:prstGeom>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VE" sz="2300" b="1" i="0" u="none" strike="noStrike" kern="0" cap="none" spc="0" normalizeH="0" baseline="0" noProof="0" dirty="0" smtClean="0">
                <a:ln>
                  <a:noFill/>
                </a:ln>
                <a:solidFill>
                  <a:srgbClr val="002060"/>
                </a:solidFill>
                <a:effectLst/>
                <a:uLnTx/>
                <a:uFillTx/>
                <a:latin typeface="Overpass" charset="0"/>
                <a:sym typeface="Arial"/>
              </a:rPr>
              <a:t>Grupo de terapia medica</a:t>
            </a:r>
            <a:endParaRPr kumimoji="0" lang="es-VE" sz="2300" b="1" i="0" u="none" strike="noStrike" kern="0" cap="none" spc="0" normalizeH="0" baseline="0" noProof="0" dirty="0">
              <a:ln>
                <a:noFill/>
              </a:ln>
              <a:solidFill>
                <a:srgbClr val="002060"/>
              </a:solidFill>
              <a:effectLst/>
              <a:uLnTx/>
              <a:uFillTx/>
              <a:latin typeface="Overpass" charset="0"/>
              <a:sym typeface="Arial"/>
            </a:endParaRPr>
          </a:p>
        </p:txBody>
      </p:sp>
      <p:sp>
        <p:nvSpPr>
          <p:cNvPr id="7" name="6 Rectángulo"/>
          <p:cNvSpPr/>
          <p:nvPr/>
        </p:nvSpPr>
        <p:spPr>
          <a:xfrm>
            <a:off x="683568" y="3435846"/>
            <a:ext cx="8064896" cy="830997"/>
          </a:xfrm>
          <a:prstGeom prst="rect">
            <a:avLst/>
          </a:prstGeom>
        </p:spPr>
        <p:txBody>
          <a:bodyPr wrap="square">
            <a:spAutoFit/>
          </a:bodyPr>
          <a:lstStyle/>
          <a:p>
            <a:pPr algn="just"/>
            <a:r>
              <a:rPr lang="es-VE" sz="1600" dirty="0" smtClean="0">
                <a:latin typeface="Cambria" pitchFamily="18" charset="0"/>
              </a:rPr>
              <a:t>El tratamiento </a:t>
            </a:r>
            <a:r>
              <a:rPr lang="es-VE" sz="1600" dirty="0" err="1" smtClean="0">
                <a:latin typeface="Cambria" pitchFamily="18" charset="0"/>
              </a:rPr>
              <a:t>antitrombótico</a:t>
            </a:r>
            <a:r>
              <a:rPr lang="es-VE" sz="1600" dirty="0" smtClean="0">
                <a:latin typeface="Cambria" pitchFamily="18" charset="0"/>
              </a:rPr>
              <a:t> se dejó a criterio del médico tratante  que podría haber incluido terapia </a:t>
            </a:r>
            <a:r>
              <a:rPr lang="es-VE" sz="1600" dirty="0" err="1" smtClean="0">
                <a:latin typeface="Cambria" pitchFamily="18" charset="0"/>
              </a:rPr>
              <a:t>antiplaquetaria</a:t>
            </a:r>
            <a:r>
              <a:rPr lang="es-VE" sz="1600" dirty="0" smtClean="0">
                <a:latin typeface="Cambria" pitchFamily="18" charset="0"/>
              </a:rPr>
              <a:t> o </a:t>
            </a:r>
            <a:r>
              <a:rPr lang="es-VE" sz="1600" dirty="0" err="1" smtClean="0">
                <a:latin typeface="Cambria" pitchFamily="18" charset="0"/>
              </a:rPr>
              <a:t>anticoagulación</a:t>
            </a:r>
            <a:r>
              <a:rPr lang="es-VE" sz="1600" dirty="0" smtClean="0">
                <a:latin typeface="Cambria" pitchFamily="18" charset="0"/>
              </a:rPr>
              <a:t> oral, siempre que los pacientes recibieran al menos un fármaco </a:t>
            </a:r>
            <a:r>
              <a:rPr lang="es-VE" sz="1600" dirty="0" err="1" smtClean="0">
                <a:latin typeface="Cambria" pitchFamily="18" charset="0"/>
              </a:rPr>
              <a:t>antitrombótico</a:t>
            </a:r>
            <a:endParaRPr lang="es-VE" sz="1600" dirty="0">
              <a:latin typeface="Cambr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p:txBody>
          <a:bodyPr/>
          <a:lstStyle/>
          <a:p>
            <a:r>
              <a:rPr lang="es-VE" b="1" dirty="0">
                <a:solidFill>
                  <a:srgbClr val="002060"/>
                </a:solidFill>
                <a:effectLst/>
                <a:latin typeface="Cambria" pitchFamily="18" charset="0"/>
              </a:rPr>
              <a:t>SEGUIMIENTO</a:t>
            </a:r>
            <a:endParaRPr lang="es-VE" dirty="0">
              <a:solidFill>
                <a:srgbClr val="002060"/>
              </a:solidFill>
              <a:latin typeface="Cambria" pitchFamily="18" charset="0"/>
            </a:endParaRPr>
          </a:p>
        </p:txBody>
      </p:sp>
      <p:sp>
        <p:nvSpPr>
          <p:cNvPr id="5" name="4 Rectángulo"/>
          <p:cNvSpPr/>
          <p:nvPr/>
        </p:nvSpPr>
        <p:spPr>
          <a:xfrm>
            <a:off x="1259632" y="1635646"/>
            <a:ext cx="2088232"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s-VE" b="1" dirty="0" smtClean="0">
                <a:solidFill>
                  <a:srgbClr val="0070C0"/>
                </a:solidFill>
              </a:rPr>
              <a:t> 24 de febrero de 2000</a:t>
            </a:r>
            <a:endParaRPr lang="es-VE" b="1" dirty="0">
              <a:solidFill>
                <a:srgbClr val="0070C0"/>
              </a:solidFill>
            </a:endParaRPr>
          </a:p>
        </p:txBody>
      </p:sp>
      <p:sp>
        <p:nvSpPr>
          <p:cNvPr id="8" name="7 Rectángulo"/>
          <p:cNvSpPr/>
          <p:nvPr/>
        </p:nvSpPr>
        <p:spPr>
          <a:xfrm>
            <a:off x="5148064" y="1635646"/>
            <a:ext cx="2063385"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s-VE" b="1" dirty="0" smtClean="0">
                <a:solidFill>
                  <a:srgbClr val="0070C0"/>
                </a:solidFill>
              </a:rPr>
              <a:t>19 de febrero de 2009 </a:t>
            </a:r>
            <a:endParaRPr lang="es-VE" b="1" dirty="0">
              <a:solidFill>
                <a:srgbClr val="0070C0"/>
              </a:solidFill>
            </a:endParaRPr>
          </a:p>
        </p:txBody>
      </p:sp>
      <p:sp>
        <p:nvSpPr>
          <p:cNvPr id="10" name="9 Flecha izquierda y derecha"/>
          <p:cNvSpPr/>
          <p:nvPr/>
        </p:nvSpPr>
        <p:spPr>
          <a:xfrm>
            <a:off x="3563888" y="1635646"/>
            <a:ext cx="1296144" cy="288032"/>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VE"/>
          </a:p>
        </p:txBody>
      </p:sp>
      <p:sp>
        <p:nvSpPr>
          <p:cNvPr id="12" name="11 Rectángulo"/>
          <p:cNvSpPr/>
          <p:nvPr/>
        </p:nvSpPr>
        <p:spPr>
          <a:xfrm>
            <a:off x="2195736" y="2571750"/>
            <a:ext cx="1620702"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VE" b="1" dirty="0" smtClean="0"/>
              <a:t>204</a:t>
            </a:r>
          </a:p>
          <a:p>
            <a:pPr algn="ctr"/>
            <a:r>
              <a:rPr lang="es-VE" b="1" dirty="0" smtClean="0"/>
              <a:t>Grupo de cierre</a:t>
            </a:r>
          </a:p>
          <a:p>
            <a:pPr algn="ctr"/>
            <a:r>
              <a:rPr lang="es-VE" b="1" dirty="0" smtClean="0"/>
              <a:t> </a:t>
            </a:r>
            <a:endParaRPr lang="es-VE" b="1" dirty="0"/>
          </a:p>
        </p:txBody>
      </p:sp>
      <p:sp>
        <p:nvSpPr>
          <p:cNvPr id="14" name="13 Rectángulo"/>
          <p:cNvSpPr/>
          <p:nvPr/>
        </p:nvSpPr>
        <p:spPr>
          <a:xfrm>
            <a:off x="5004048" y="2571750"/>
            <a:ext cx="1872208"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VE" b="1" dirty="0" smtClean="0"/>
              <a:t>210 </a:t>
            </a:r>
          </a:p>
          <a:p>
            <a:pPr algn="ctr"/>
            <a:r>
              <a:rPr lang="es-VE" b="1" dirty="0" smtClean="0"/>
              <a:t> Grupo de terapia médica</a:t>
            </a:r>
            <a:endParaRPr lang="es-VE" b="1" dirty="0"/>
          </a:p>
        </p:txBody>
      </p:sp>
      <p:cxnSp>
        <p:nvCxnSpPr>
          <p:cNvPr id="16" name="15 Conector recto"/>
          <p:cNvCxnSpPr/>
          <p:nvPr/>
        </p:nvCxnSpPr>
        <p:spPr>
          <a:xfrm>
            <a:off x="-540568" y="3435846"/>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a:stCxn id="12" idx="3"/>
            <a:endCxn id="14" idx="1"/>
          </p:cNvCxnSpPr>
          <p:nvPr/>
        </p:nvCxnSpPr>
        <p:spPr>
          <a:xfrm>
            <a:off x="3816438" y="2941082"/>
            <a:ext cx="1187610" cy="0"/>
          </a:xfrm>
          <a:prstGeom prst="line">
            <a:avLst/>
          </a:prstGeom>
        </p:spPr>
        <p:style>
          <a:lnRef idx="2">
            <a:schemeClr val="dk1"/>
          </a:lnRef>
          <a:fillRef idx="0">
            <a:schemeClr val="dk1"/>
          </a:fillRef>
          <a:effectRef idx="1">
            <a:schemeClr val="dk1"/>
          </a:effectRef>
          <a:fontRef idx="minor">
            <a:schemeClr val="tx1"/>
          </a:fontRef>
        </p:style>
      </p:cxnSp>
      <p:cxnSp>
        <p:nvCxnSpPr>
          <p:cNvPr id="33" name="32 Conector recto"/>
          <p:cNvCxnSpPr/>
          <p:nvPr/>
        </p:nvCxnSpPr>
        <p:spPr>
          <a:xfrm>
            <a:off x="4355976" y="2283718"/>
            <a:ext cx="0" cy="648072"/>
          </a:xfrm>
          <a:prstGeom prst="line">
            <a:avLst/>
          </a:prstGeom>
        </p:spPr>
        <p:style>
          <a:lnRef idx="1">
            <a:schemeClr val="dk1"/>
          </a:lnRef>
          <a:fillRef idx="0">
            <a:schemeClr val="dk1"/>
          </a:fillRef>
          <a:effectRef idx="0">
            <a:schemeClr val="dk1"/>
          </a:effectRef>
          <a:fontRef idx="minor">
            <a:schemeClr val="tx1"/>
          </a:fontRef>
        </p:style>
      </p:cxnSp>
      <p:sp>
        <p:nvSpPr>
          <p:cNvPr id="9" name="8 Rectángulo"/>
          <p:cNvSpPr/>
          <p:nvPr/>
        </p:nvSpPr>
        <p:spPr>
          <a:xfrm>
            <a:off x="3635896" y="2067694"/>
            <a:ext cx="1406154"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s-VE" b="1" dirty="0" smtClean="0">
                <a:solidFill>
                  <a:srgbClr val="FF0000"/>
                </a:solidFill>
              </a:rPr>
              <a:t> 414 pacientes</a:t>
            </a:r>
            <a:endParaRPr lang="es-VE" b="1" dirty="0">
              <a:solidFill>
                <a:srgbClr val="FF0000"/>
              </a:solidFill>
            </a:endParaRPr>
          </a:p>
        </p:txBody>
      </p:sp>
      <p:sp>
        <p:nvSpPr>
          <p:cNvPr id="35" name="34 Rectángulo"/>
          <p:cNvSpPr/>
          <p:nvPr/>
        </p:nvSpPr>
        <p:spPr>
          <a:xfrm>
            <a:off x="2267744" y="3651870"/>
            <a:ext cx="4572000" cy="52322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r>
              <a:rPr lang="es-VE" b="1" dirty="0" smtClean="0">
                <a:solidFill>
                  <a:srgbClr val="002060"/>
                </a:solidFill>
              </a:rPr>
              <a:t>Seguidos en el hospital, a los 6 meses y luego en intervalos anuales hasta los 5 años.</a:t>
            </a:r>
            <a:endParaRPr lang="es-VE"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323528" y="-164554"/>
            <a:ext cx="8596932" cy="4863894"/>
          </a:xfrm>
          <a:prstGeom prst="rect">
            <a:avLst/>
          </a:prstGeom>
        </p:spPr>
      </p:pic>
    </p:spTree>
    <p:extLst>
      <p:ext uri="{BB962C8B-B14F-4D97-AF65-F5344CB8AC3E}">
        <p14:creationId xmlns:p14="http://schemas.microsoft.com/office/powerpoint/2010/main" val="3485053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pPr algn="ctr">
              <a:buNone/>
            </a:pPr>
            <a:r>
              <a:rPr lang="es-VE" b="1" dirty="0" smtClean="0">
                <a:solidFill>
                  <a:schemeClr val="tx1">
                    <a:lumMod val="50000"/>
                  </a:schemeClr>
                </a:solidFill>
              </a:rPr>
              <a:t>Combinación de Muerte, Accidente </a:t>
            </a:r>
            <a:r>
              <a:rPr lang="es-VE" b="1" dirty="0" err="1" smtClean="0">
                <a:solidFill>
                  <a:schemeClr val="tx1">
                    <a:lumMod val="50000"/>
                  </a:schemeClr>
                </a:solidFill>
              </a:rPr>
              <a:t>Cerebrovascular</a:t>
            </a:r>
            <a:r>
              <a:rPr lang="es-VE" b="1" dirty="0" smtClean="0">
                <a:solidFill>
                  <a:schemeClr val="tx1">
                    <a:lumMod val="50000"/>
                  </a:schemeClr>
                </a:solidFill>
              </a:rPr>
              <a:t>  no fatal, AIT o embolia periférica a los 5 años de seguimiento</a:t>
            </a:r>
            <a:endParaRPr lang="es-VE" dirty="0">
              <a:solidFill>
                <a:schemeClr val="tx1">
                  <a:lumMod val="50000"/>
                </a:schemeClr>
              </a:solidFill>
            </a:endParaRPr>
          </a:p>
        </p:txBody>
      </p:sp>
      <p:sp>
        <p:nvSpPr>
          <p:cNvPr id="3" name="2 Título"/>
          <p:cNvSpPr>
            <a:spLocks noGrp="1"/>
          </p:cNvSpPr>
          <p:nvPr>
            <p:ph type="title"/>
          </p:nvPr>
        </p:nvSpPr>
        <p:spPr/>
        <p:txBody>
          <a:bodyPr/>
          <a:lstStyle/>
          <a:p>
            <a:pPr algn="ctr"/>
            <a:r>
              <a:rPr lang="es-VE" dirty="0" smtClean="0">
                <a:solidFill>
                  <a:srgbClr val="002060"/>
                </a:solidFill>
                <a:latin typeface="Cambria" pitchFamily="18" charset="0"/>
              </a:rPr>
              <a:t>PUNTO FINAL PRIMARIO</a:t>
            </a:r>
            <a:endParaRPr lang="es-VE" dirty="0">
              <a:solidFill>
                <a:srgbClr val="002060"/>
              </a:solidFill>
              <a:latin typeface="Cambria" pitchFamily="18" charset="0"/>
            </a:endParaRPr>
          </a:p>
        </p:txBody>
      </p:sp>
      <p:sp>
        <p:nvSpPr>
          <p:cNvPr id="1026" name="AutoShape 2" descr="Accidente Cerebrovascular (ACV) - PORTALGERIATRI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1563638"/>
            <a:ext cx="2232248" cy="1741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713224" y="1419622"/>
            <a:ext cx="5802991" cy="3312368"/>
          </a:xfrm>
        </p:spPr>
        <p:txBody>
          <a:bodyPr/>
          <a:lstStyle/>
          <a:p>
            <a:pPr algn="just">
              <a:lnSpc>
                <a:spcPct val="150000"/>
              </a:lnSpc>
              <a:buFont typeface="Wingdings" pitchFamily="2" charset="2"/>
              <a:buChar char="ü"/>
            </a:pPr>
            <a:r>
              <a:rPr lang="es-VE" b="1" dirty="0" smtClean="0">
                <a:solidFill>
                  <a:schemeClr val="tx1">
                    <a:lumMod val="50000"/>
                  </a:schemeClr>
                </a:solidFill>
                <a:latin typeface="Cambria" pitchFamily="18" charset="0"/>
              </a:rPr>
              <a:t>Componentes individuales del punto final primario, </a:t>
            </a:r>
          </a:p>
          <a:p>
            <a:pPr algn="just">
              <a:lnSpc>
                <a:spcPct val="150000"/>
              </a:lnSpc>
              <a:buFont typeface="Wingdings" pitchFamily="2" charset="2"/>
              <a:buChar char="ü"/>
            </a:pPr>
            <a:r>
              <a:rPr lang="es-VE" b="1" dirty="0" smtClean="0">
                <a:solidFill>
                  <a:schemeClr val="tx1">
                    <a:lumMod val="50000"/>
                  </a:schemeClr>
                </a:solidFill>
                <a:latin typeface="Cambria" pitchFamily="18" charset="0"/>
              </a:rPr>
              <a:t> Muerte cardiovascular, </a:t>
            </a:r>
          </a:p>
          <a:p>
            <a:pPr algn="just">
              <a:lnSpc>
                <a:spcPct val="150000"/>
              </a:lnSpc>
              <a:buFont typeface="Wingdings" pitchFamily="2" charset="2"/>
              <a:buChar char="ü"/>
            </a:pPr>
            <a:r>
              <a:rPr lang="es-VE" b="1" dirty="0" smtClean="0">
                <a:solidFill>
                  <a:schemeClr val="tx1">
                    <a:lumMod val="50000"/>
                  </a:schemeClr>
                </a:solidFill>
                <a:latin typeface="Cambria" pitchFamily="18" charset="0"/>
              </a:rPr>
              <a:t>Nuevas arritmias,</a:t>
            </a:r>
          </a:p>
          <a:p>
            <a:pPr algn="just">
              <a:lnSpc>
                <a:spcPct val="150000"/>
              </a:lnSpc>
              <a:buFont typeface="Wingdings" pitchFamily="2" charset="2"/>
              <a:buChar char="ü"/>
            </a:pPr>
            <a:r>
              <a:rPr lang="es-VE" b="1" dirty="0" smtClean="0">
                <a:solidFill>
                  <a:schemeClr val="tx1">
                    <a:lumMod val="50000"/>
                  </a:schemeClr>
                </a:solidFill>
                <a:latin typeface="Cambria" pitchFamily="18" charset="0"/>
              </a:rPr>
              <a:t> Infarto de miocardio,</a:t>
            </a:r>
          </a:p>
          <a:p>
            <a:pPr algn="just">
              <a:lnSpc>
                <a:spcPct val="150000"/>
              </a:lnSpc>
              <a:buFont typeface="Wingdings" pitchFamily="2" charset="2"/>
              <a:buChar char="ü"/>
            </a:pPr>
            <a:r>
              <a:rPr lang="es-VE" b="1" dirty="0" smtClean="0">
                <a:solidFill>
                  <a:schemeClr val="tx1">
                    <a:lumMod val="50000"/>
                  </a:schemeClr>
                </a:solidFill>
                <a:latin typeface="Cambria" pitchFamily="18" charset="0"/>
              </a:rPr>
              <a:t> Hospitalización relacionada con el foramen oval permeable o su tratamiento, </a:t>
            </a:r>
          </a:p>
          <a:p>
            <a:pPr algn="just">
              <a:lnSpc>
                <a:spcPct val="150000"/>
              </a:lnSpc>
              <a:buFont typeface="Wingdings" pitchFamily="2" charset="2"/>
              <a:buChar char="ü"/>
            </a:pPr>
            <a:r>
              <a:rPr lang="es-VE" b="1" dirty="0" smtClean="0">
                <a:solidFill>
                  <a:schemeClr val="tx1">
                    <a:lumMod val="50000"/>
                  </a:schemeClr>
                </a:solidFill>
                <a:latin typeface="Cambria" pitchFamily="18" charset="0"/>
              </a:rPr>
              <a:t>Problemas con el dispositivo ,</a:t>
            </a:r>
          </a:p>
          <a:p>
            <a:pPr algn="just">
              <a:lnSpc>
                <a:spcPct val="150000"/>
              </a:lnSpc>
              <a:buFont typeface="Wingdings" pitchFamily="2" charset="2"/>
              <a:buChar char="ü"/>
            </a:pPr>
            <a:r>
              <a:rPr lang="es-VE" b="1" dirty="0" smtClean="0">
                <a:solidFill>
                  <a:schemeClr val="tx1">
                    <a:lumMod val="50000"/>
                  </a:schemeClr>
                </a:solidFill>
                <a:latin typeface="Cambria" pitchFamily="18" charset="0"/>
              </a:rPr>
              <a:t> Hemorragia.</a:t>
            </a:r>
          </a:p>
          <a:p>
            <a:pPr algn="ctr">
              <a:buNone/>
            </a:pPr>
            <a:endParaRPr lang="es-VE" b="1" dirty="0">
              <a:solidFill>
                <a:schemeClr val="tx1">
                  <a:lumMod val="50000"/>
                </a:schemeClr>
              </a:solidFill>
            </a:endParaRPr>
          </a:p>
        </p:txBody>
      </p:sp>
      <p:sp>
        <p:nvSpPr>
          <p:cNvPr id="3" name="2 Título"/>
          <p:cNvSpPr>
            <a:spLocks noGrp="1"/>
          </p:cNvSpPr>
          <p:nvPr>
            <p:ph type="title"/>
          </p:nvPr>
        </p:nvSpPr>
        <p:spPr/>
        <p:txBody>
          <a:bodyPr/>
          <a:lstStyle/>
          <a:p>
            <a:pPr algn="ctr"/>
            <a:r>
              <a:rPr lang="es-VE" dirty="0" smtClean="0">
                <a:solidFill>
                  <a:srgbClr val="002060"/>
                </a:solidFill>
                <a:latin typeface="Cambria" pitchFamily="18" charset="0"/>
              </a:rPr>
              <a:t>PUNTO FINAL SECUNDARIO</a:t>
            </a:r>
            <a:endParaRPr lang="es-VE" dirty="0">
              <a:solidFill>
                <a:srgbClr val="002060"/>
              </a:solidFill>
              <a:latin typeface="Cambria" pitchFamily="18" charset="0"/>
            </a:endParaRPr>
          </a:p>
        </p:txBody>
      </p:sp>
      <p:sp>
        <p:nvSpPr>
          <p:cNvPr id="1026" name="AutoShape 2" descr="Accidente Cerebrovascular (ACV) - PORTALGERIATRI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6" name="Marcador de posición de imagen 3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228184" y="2859782"/>
            <a:ext cx="2102054" cy="2102054"/>
          </a:xfrm>
          <a:prstGeom prst="ellipse">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a:spLocks noGrp="1"/>
          </p:cNvSpPr>
          <p:nvPr>
            <p:ph type="title"/>
          </p:nvPr>
        </p:nvSpPr>
        <p:spPr/>
        <p:txBody>
          <a:bodyPr>
            <a:normAutofit fontScale="90000"/>
          </a:bodyPr>
          <a:lstStyle/>
          <a:p>
            <a:r>
              <a:rPr lang="es-VE" dirty="0" smtClean="0">
                <a:solidFill>
                  <a:srgbClr val="002060"/>
                </a:solidFill>
                <a:latin typeface="Cambria" panose="02040503050406030204" pitchFamily="18" charset="0"/>
              </a:rPr>
              <a:t>CRITERIOS DE INCLUSIÓN</a:t>
            </a:r>
            <a:endParaRPr lang="es-VE" sz="4000" dirty="0">
              <a:solidFill>
                <a:srgbClr val="002060"/>
              </a:solidFill>
              <a:latin typeface="Cambria" panose="02040503050406030204" pitchFamily="18" charset="0"/>
            </a:endParaRPr>
          </a:p>
        </p:txBody>
      </p:sp>
      <p:sp>
        <p:nvSpPr>
          <p:cNvPr id="4" name="3 Rectángulo"/>
          <p:cNvSpPr/>
          <p:nvPr/>
        </p:nvSpPr>
        <p:spPr>
          <a:xfrm>
            <a:off x="323528" y="2211710"/>
            <a:ext cx="1811714" cy="375552"/>
          </a:xfrm>
          <a:prstGeom prst="rect">
            <a:avLst/>
          </a:prstGeom>
        </p:spPr>
        <p:txBody>
          <a:bodyPr wrap="none">
            <a:spAutoFit/>
          </a:bodyPr>
          <a:lstStyle/>
          <a:p>
            <a:pPr algn="just">
              <a:lnSpc>
                <a:spcPct val="150000"/>
              </a:lnSpc>
            </a:pPr>
            <a:r>
              <a:rPr lang="es-VE" dirty="0" smtClean="0">
                <a:solidFill>
                  <a:schemeClr val="tx1">
                    <a:lumMod val="50000"/>
                  </a:schemeClr>
                </a:solidFill>
              </a:rPr>
              <a:t>Pacientes &lt; 60 años</a:t>
            </a:r>
          </a:p>
        </p:txBody>
      </p:sp>
      <p:sp>
        <p:nvSpPr>
          <p:cNvPr id="5" name="4 Rectángulo"/>
          <p:cNvSpPr/>
          <p:nvPr/>
        </p:nvSpPr>
        <p:spPr>
          <a:xfrm>
            <a:off x="2627784" y="1995686"/>
            <a:ext cx="2934072" cy="2031325"/>
          </a:xfrm>
          <a:prstGeom prst="rect">
            <a:avLst/>
          </a:prstGeom>
        </p:spPr>
        <p:txBody>
          <a:bodyPr wrap="square">
            <a:spAutoFit/>
          </a:bodyPr>
          <a:lstStyle/>
          <a:p>
            <a:pPr algn="just">
              <a:lnSpc>
                <a:spcPct val="150000"/>
              </a:lnSpc>
              <a:buFont typeface="Wingdings" pitchFamily="2" charset="2"/>
              <a:buChar char="ü"/>
            </a:pPr>
            <a:r>
              <a:rPr lang="es-VE" dirty="0" smtClean="0">
                <a:solidFill>
                  <a:schemeClr val="tx1">
                    <a:lumMod val="50000"/>
                  </a:schemeClr>
                </a:solidFill>
              </a:rPr>
              <a:t>Evidencia de un FOP, según lo documentado por ETE con un estudio de burbujas, que muestra un </a:t>
            </a:r>
            <a:r>
              <a:rPr lang="es-VE" dirty="0" err="1" smtClean="0">
                <a:solidFill>
                  <a:schemeClr val="tx1">
                    <a:lumMod val="50000"/>
                  </a:schemeClr>
                </a:solidFill>
              </a:rPr>
              <a:t>shunt</a:t>
            </a:r>
            <a:r>
              <a:rPr lang="es-VE" dirty="0" smtClean="0">
                <a:solidFill>
                  <a:schemeClr val="tx1">
                    <a:lumMod val="50000"/>
                  </a:schemeClr>
                </a:solidFill>
              </a:rPr>
              <a:t> de derecha a izquierda a nivel auricular durante una maniobra de </a:t>
            </a:r>
            <a:r>
              <a:rPr lang="es-VE" dirty="0" err="1" smtClean="0">
                <a:solidFill>
                  <a:schemeClr val="tx1">
                    <a:lumMod val="50000"/>
                  </a:schemeClr>
                </a:solidFill>
              </a:rPr>
              <a:t>Valsalva</a:t>
            </a:r>
            <a:r>
              <a:rPr lang="es-VE" dirty="0" smtClean="0">
                <a:solidFill>
                  <a:schemeClr val="tx1">
                    <a:lumMod val="50000"/>
                  </a:schemeClr>
                </a:solidFill>
              </a:rPr>
              <a:t>.</a:t>
            </a:r>
          </a:p>
        </p:txBody>
      </p:sp>
      <p:sp>
        <p:nvSpPr>
          <p:cNvPr id="8" name="7 Rectángulo"/>
          <p:cNvSpPr/>
          <p:nvPr/>
        </p:nvSpPr>
        <p:spPr>
          <a:xfrm>
            <a:off x="6084168" y="1995686"/>
            <a:ext cx="2790056" cy="2031325"/>
          </a:xfrm>
          <a:prstGeom prst="rect">
            <a:avLst/>
          </a:prstGeom>
        </p:spPr>
        <p:txBody>
          <a:bodyPr wrap="square">
            <a:spAutoFit/>
          </a:bodyPr>
          <a:lstStyle/>
          <a:p>
            <a:pPr algn="just">
              <a:lnSpc>
                <a:spcPct val="150000"/>
              </a:lnSpc>
              <a:buFont typeface="Wingdings" pitchFamily="2" charset="2"/>
              <a:buChar char="ü"/>
            </a:pPr>
            <a:r>
              <a:rPr lang="es-VE" dirty="0" smtClean="0">
                <a:solidFill>
                  <a:schemeClr val="tx1">
                    <a:lumMod val="50000"/>
                  </a:schemeClr>
                </a:solidFill>
              </a:rPr>
              <a:t>Paciente con EVC isquémico, AIT, </a:t>
            </a:r>
            <a:r>
              <a:rPr lang="es-VE" dirty="0" err="1" smtClean="0">
                <a:solidFill>
                  <a:schemeClr val="tx1">
                    <a:lumMod val="50000"/>
                  </a:schemeClr>
                </a:solidFill>
              </a:rPr>
              <a:t>Tromboembolismo</a:t>
            </a:r>
            <a:r>
              <a:rPr lang="es-VE" dirty="0" smtClean="0">
                <a:solidFill>
                  <a:schemeClr val="tx1">
                    <a:lumMod val="50000"/>
                  </a:schemeClr>
                </a:solidFill>
              </a:rPr>
              <a:t> periférico, verificado clínica y mediante RNM, TC, Angiografía en ausencia de otra causa identificable </a:t>
            </a:r>
          </a:p>
        </p:txBody>
      </p:sp>
      <p:pic>
        <p:nvPicPr>
          <p:cNvPr id="38914" name="Picture 2" descr="5 cualidades que las personas maduras tienen en común - Mejor con Salud"/>
          <p:cNvPicPr>
            <a:picLocks noChangeAspect="1" noChangeArrowheads="1"/>
          </p:cNvPicPr>
          <p:nvPr/>
        </p:nvPicPr>
        <p:blipFill>
          <a:blip r:embed="rId3"/>
          <a:srcRect/>
          <a:stretch>
            <a:fillRect/>
          </a:stretch>
        </p:blipFill>
        <p:spPr bwMode="auto">
          <a:xfrm>
            <a:off x="323528" y="2787774"/>
            <a:ext cx="1752023" cy="116859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a:spLocks noGrp="1"/>
          </p:cNvSpPr>
          <p:nvPr>
            <p:ph type="title"/>
          </p:nvPr>
        </p:nvSpPr>
        <p:spPr>
          <a:xfrm>
            <a:off x="539552" y="339502"/>
            <a:ext cx="7738200" cy="572700"/>
          </a:xfrm>
        </p:spPr>
        <p:txBody>
          <a:bodyPr>
            <a:normAutofit fontScale="90000"/>
          </a:bodyPr>
          <a:lstStyle/>
          <a:p>
            <a:r>
              <a:rPr lang="es-VE" sz="4000" dirty="0" smtClean="0">
                <a:solidFill>
                  <a:srgbClr val="002060"/>
                </a:solidFill>
                <a:latin typeface="Cambria" panose="02040503050406030204" pitchFamily="18" charset="0"/>
              </a:rPr>
              <a:t>CRITERIOS DE EXCLUSION</a:t>
            </a:r>
            <a:endParaRPr lang="es-VE" sz="4000" dirty="0">
              <a:solidFill>
                <a:srgbClr val="002060"/>
              </a:solidFill>
              <a:latin typeface="Cambria" panose="02040503050406030204" pitchFamily="18" charset="0"/>
            </a:endParaRPr>
          </a:p>
        </p:txBody>
      </p:sp>
      <p:sp>
        <p:nvSpPr>
          <p:cNvPr id="8" name="7 Rectángulo"/>
          <p:cNvSpPr/>
          <p:nvPr/>
        </p:nvSpPr>
        <p:spPr>
          <a:xfrm>
            <a:off x="323528" y="1851670"/>
            <a:ext cx="4104456" cy="1384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buFont typeface="Wingdings" pitchFamily="2" charset="2"/>
              <a:buChar char="ü"/>
            </a:pPr>
            <a:r>
              <a:rPr lang="es-VE" dirty="0" smtClean="0">
                <a:solidFill>
                  <a:schemeClr val="tx1"/>
                </a:solidFill>
                <a:latin typeface="Cambria" pitchFamily="18" charset="0"/>
              </a:rPr>
              <a:t>Contraindicaciones para la terapia </a:t>
            </a:r>
            <a:r>
              <a:rPr lang="es-VE" dirty="0" err="1" smtClean="0">
                <a:solidFill>
                  <a:schemeClr val="tx1"/>
                </a:solidFill>
                <a:latin typeface="Cambria" pitchFamily="18" charset="0"/>
              </a:rPr>
              <a:t>antiplaquetaria</a:t>
            </a:r>
            <a:r>
              <a:rPr lang="es-VE" dirty="0" smtClean="0">
                <a:solidFill>
                  <a:schemeClr val="tx1"/>
                </a:solidFill>
                <a:latin typeface="Cambria" pitchFamily="18" charset="0"/>
              </a:rPr>
              <a:t> oral crónica con anticoagulantes orales</a:t>
            </a:r>
          </a:p>
          <a:p>
            <a:pPr algn="just">
              <a:buFont typeface="Wingdings" pitchFamily="2" charset="2"/>
              <a:buChar char="ü"/>
            </a:pPr>
            <a:r>
              <a:rPr lang="es-VE" dirty="0" smtClean="0">
                <a:solidFill>
                  <a:schemeClr val="tx1"/>
                </a:solidFill>
                <a:latin typeface="Cambria" pitchFamily="18" charset="0"/>
              </a:rPr>
              <a:t>Pacientes que están en tratamiento anticoagulante crónico para otra entidad patológica</a:t>
            </a:r>
          </a:p>
          <a:p>
            <a:pPr algn="just">
              <a:buFont typeface="Wingdings" pitchFamily="2" charset="2"/>
              <a:buChar char="ü"/>
            </a:pPr>
            <a:r>
              <a:rPr lang="es-VE" dirty="0" smtClean="0">
                <a:solidFill>
                  <a:schemeClr val="tx1"/>
                </a:solidFill>
                <a:latin typeface="Cambria" pitchFamily="18" charset="0"/>
              </a:rPr>
              <a:t>Septicemia o infección localizada grave</a:t>
            </a:r>
          </a:p>
        </p:txBody>
      </p:sp>
      <p:sp>
        <p:nvSpPr>
          <p:cNvPr id="36866" name="AutoShape 2" descr="Criterios de inclusión y excl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36867" name="Picture 3"/>
          <p:cNvPicPr>
            <a:picLocks noChangeAspect="1" noChangeArrowheads="1"/>
          </p:cNvPicPr>
          <p:nvPr/>
        </p:nvPicPr>
        <p:blipFill>
          <a:blip r:embed="rId3"/>
          <a:srcRect l="79059" t="63984" r="10979" b="17313"/>
          <a:stretch>
            <a:fillRect/>
          </a:stretch>
        </p:blipFill>
        <p:spPr bwMode="auto">
          <a:xfrm>
            <a:off x="7452320" y="267494"/>
            <a:ext cx="1280984" cy="1352150"/>
          </a:xfrm>
          <a:prstGeom prst="rect">
            <a:avLst/>
          </a:prstGeom>
          <a:noFill/>
          <a:ln w="9525">
            <a:noFill/>
            <a:miter lim="800000"/>
            <a:headEnd/>
            <a:tailEnd/>
          </a:ln>
        </p:spPr>
      </p:pic>
      <p:sp>
        <p:nvSpPr>
          <p:cNvPr id="7" name="6 Rectángulo"/>
          <p:cNvSpPr/>
          <p:nvPr/>
        </p:nvSpPr>
        <p:spPr>
          <a:xfrm>
            <a:off x="4788024" y="1851670"/>
            <a:ext cx="3779912" cy="1384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buFont typeface="Wingdings" pitchFamily="2" charset="2"/>
              <a:buChar char="ü"/>
            </a:pPr>
            <a:r>
              <a:rPr lang="es-VE" dirty="0" smtClean="0">
                <a:solidFill>
                  <a:schemeClr val="tx1"/>
                </a:solidFill>
                <a:latin typeface="Cambria" pitchFamily="18" charset="0"/>
              </a:rPr>
              <a:t>Enfermedad grave del sistema nervioso central</a:t>
            </a:r>
          </a:p>
          <a:p>
            <a:pPr algn="just">
              <a:buFont typeface="Wingdings" pitchFamily="2" charset="2"/>
              <a:buChar char="ü"/>
            </a:pPr>
            <a:r>
              <a:rPr lang="es-VE" dirty="0" smtClean="0">
                <a:solidFill>
                  <a:schemeClr val="tx1"/>
                </a:solidFill>
                <a:latin typeface="Cambria" pitchFamily="18" charset="0"/>
              </a:rPr>
              <a:t>Sin consentimiento informado</a:t>
            </a:r>
          </a:p>
          <a:p>
            <a:pPr algn="just">
              <a:buFont typeface="Wingdings" pitchFamily="2" charset="2"/>
              <a:buChar char="ü"/>
            </a:pPr>
            <a:r>
              <a:rPr lang="es-VE" dirty="0" smtClean="0">
                <a:solidFill>
                  <a:schemeClr val="tx1"/>
                </a:solidFill>
                <a:latin typeface="Cambria" pitchFamily="18" charset="0"/>
              </a:rPr>
              <a:t>No es posible el seguimiento durante los próximos 5 años</a:t>
            </a:r>
          </a:p>
          <a:p>
            <a:pPr algn="just"/>
            <a:endParaRPr lang="es-VE" dirty="0">
              <a:solidFill>
                <a:schemeClr val="tx1"/>
              </a:solidFill>
              <a:latin typeface="Cambria" pitchFamily="18" charset="0"/>
            </a:endParaRPr>
          </a:p>
        </p:txBody>
      </p:sp>
      <p:sp>
        <p:nvSpPr>
          <p:cNvPr id="9" name="8 Rectángulo"/>
          <p:cNvSpPr/>
          <p:nvPr/>
        </p:nvSpPr>
        <p:spPr>
          <a:xfrm>
            <a:off x="2123728" y="3579862"/>
            <a:ext cx="457200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buFont typeface="Wingdings" pitchFamily="2" charset="2"/>
              <a:buChar char="ü"/>
            </a:pPr>
            <a:r>
              <a:rPr lang="es-VE" dirty="0" smtClean="0">
                <a:solidFill>
                  <a:schemeClr val="tx1"/>
                </a:solidFill>
                <a:latin typeface="Cambria" pitchFamily="18" charset="0"/>
              </a:rPr>
              <a:t>Cualquier causa potencial identificada de ictus isquémico o AIT distinta del FOP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1026" name="Picture 2"/>
          <p:cNvPicPr>
            <a:picLocks noChangeAspect="1" noChangeArrowheads="1"/>
          </p:cNvPicPr>
          <p:nvPr/>
        </p:nvPicPr>
        <p:blipFill>
          <a:blip r:embed="rId3"/>
          <a:srcRect l="21030" t="20672" r="23626" b="16329"/>
          <a:stretch>
            <a:fillRect/>
          </a:stretch>
        </p:blipFill>
        <p:spPr bwMode="auto">
          <a:xfrm>
            <a:off x="827584" y="195486"/>
            <a:ext cx="720080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84450" y="563023"/>
            <a:ext cx="3136022" cy="2131800"/>
          </a:xfrm>
        </p:spPr>
        <p:txBody>
          <a:bodyPr/>
          <a:lstStyle/>
          <a:p>
            <a:r>
              <a:rPr lang="es-VE" dirty="0" smtClean="0">
                <a:solidFill>
                  <a:srgbClr val="002060"/>
                </a:solidFill>
                <a:latin typeface="Cambria" pitchFamily="18" charset="0"/>
              </a:rPr>
              <a:t>ANALISIS ESTADISTICO</a:t>
            </a:r>
            <a:endParaRPr lang="es-VE" dirty="0">
              <a:solidFill>
                <a:srgbClr val="002060"/>
              </a:solidFill>
              <a:latin typeface="Cambria" pitchFamily="18" charset="0"/>
            </a:endParaRPr>
          </a:p>
        </p:txBody>
      </p:sp>
      <p:pic>
        <p:nvPicPr>
          <p:cNvPr id="32770" name="Picture 2" descr="Servicios de Análisis Estadístico de Datos - Universidad Agrícol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1923678"/>
            <a:ext cx="3926210" cy="199340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627534"/>
            <a:ext cx="5832900" cy="572700"/>
          </a:xfrm>
        </p:spPr>
        <p:txBody>
          <a:bodyPr/>
          <a:lstStyle/>
          <a:p>
            <a:r>
              <a:rPr lang="es-VE" sz="1800" dirty="0" smtClean="0">
                <a:solidFill>
                  <a:srgbClr val="FF0000"/>
                </a:solidFill>
                <a:latin typeface="Cambria" pitchFamily="18" charset="0"/>
              </a:rPr>
              <a:t>Determinación del tamaño de la muestra</a:t>
            </a:r>
            <a:endParaRPr lang="es-VE" sz="1800" dirty="0">
              <a:solidFill>
                <a:srgbClr val="FF0000"/>
              </a:solidFill>
              <a:latin typeface="Cambria" pitchFamily="18" charset="0"/>
            </a:endParaRPr>
          </a:p>
        </p:txBody>
      </p:sp>
      <p:sp>
        <p:nvSpPr>
          <p:cNvPr id="3" name="2 CuadroTexto"/>
          <p:cNvSpPr txBox="1"/>
          <p:nvPr/>
        </p:nvSpPr>
        <p:spPr>
          <a:xfrm>
            <a:off x="683568" y="2139702"/>
            <a:ext cx="1080120" cy="307777"/>
          </a:xfrm>
          <a:prstGeom prst="rect">
            <a:avLst/>
          </a:prstGeom>
          <a:noFill/>
        </p:spPr>
        <p:txBody>
          <a:bodyPr wrap="square" rtlCol="0">
            <a:spAutoFit/>
          </a:bodyPr>
          <a:lstStyle/>
          <a:p>
            <a:endParaRPr lang="es-VE" dirty="0"/>
          </a:p>
        </p:txBody>
      </p:sp>
      <p:sp>
        <p:nvSpPr>
          <p:cNvPr id="5" name="Content Placeholder 6"/>
          <p:cNvSpPr txBox="1">
            <a:spLocks/>
          </p:cNvSpPr>
          <p:nvPr/>
        </p:nvSpPr>
        <p:spPr>
          <a:xfrm>
            <a:off x="755576" y="1995686"/>
            <a:ext cx="10515600" cy="3501228"/>
          </a:xfrm>
          <a:prstGeom prst="rect">
            <a:avLst/>
          </a:prstGeom>
        </p:spPr>
        <p:txBody>
          <a:bodyPr>
            <a:norm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s-VE" sz="1400" b="0" i="0" u="none" strike="noStrike" kern="0" cap="none" spc="0" normalizeH="0" baseline="0" noProof="0" dirty="0" smtClean="0">
                <a:ln>
                  <a:noFill/>
                </a:ln>
                <a:solidFill>
                  <a:srgbClr val="000000"/>
                </a:solidFill>
                <a:effectLst/>
                <a:uLnTx/>
                <a:uFillTx/>
                <a:latin typeface="Arial"/>
                <a:ea typeface="Arial"/>
                <a:cs typeface="Arial"/>
                <a:sym typeface="Arial"/>
              </a:rPr>
              <a:t>Se estimó:</a:t>
            </a:r>
          </a:p>
          <a:p>
            <a:pPr marL="800100" marR="0" lvl="1" indent="-34290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s-VE" sz="1400" b="0" i="0" u="none" strike="noStrike" kern="0" cap="none" spc="0" normalizeH="0" baseline="0" noProof="0" dirty="0" smtClean="0">
                <a:ln>
                  <a:noFill/>
                </a:ln>
                <a:solidFill>
                  <a:srgbClr val="000000"/>
                </a:solidFill>
                <a:effectLst/>
                <a:uLnTx/>
                <a:uFillTx/>
                <a:latin typeface="Arial"/>
                <a:ea typeface="Arial"/>
                <a:cs typeface="Arial"/>
                <a:sym typeface="Arial"/>
              </a:rPr>
              <a:t>Tamaño </a:t>
            </a:r>
            <a:r>
              <a:rPr kumimoji="0" lang="es-VE" sz="1400" b="0" i="0" u="none" strike="noStrike" kern="0" cap="none" spc="0" normalizeH="0" baseline="0" noProof="0" dirty="0" err="1" smtClean="0">
                <a:ln>
                  <a:noFill/>
                </a:ln>
                <a:solidFill>
                  <a:srgbClr val="000000"/>
                </a:solidFill>
                <a:effectLst/>
                <a:uLnTx/>
                <a:uFillTx/>
                <a:latin typeface="Arial"/>
                <a:ea typeface="Arial"/>
                <a:cs typeface="Arial"/>
                <a:sym typeface="Arial"/>
              </a:rPr>
              <a:t>muestral</a:t>
            </a:r>
            <a:r>
              <a:rPr kumimoji="0" lang="es-VE" sz="1400" b="0" i="0" u="none" strike="noStrike" kern="0" cap="none" spc="0" normalizeH="0" baseline="0" noProof="0" dirty="0" smtClean="0">
                <a:ln>
                  <a:noFill/>
                </a:ln>
                <a:solidFill>
                  <a:srgbClr val="000000"/>
                </a:solidFill>
                <a:effectLst/>
                <a:uLnTx/>
                <a:uFillTx/>
                <a:latin typeface="Arial"/>
                <a:ea typeface="Arial"/>
                <a:cs typeface="Arial"/>
                <a:sym typeface="Arial"/>
              </a:rPr>
              <a:t> de 205 </a:t>
            </a:r>
            <a:r>
              <a:rPr kumimoji="0" lang="es-VE" sz="14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s-VE" sz="1400" b="0" i="0" u="none" strike="noStrike" kern="0" cap="none" spc="0" normalizeH="0" baseline="0" noProof="0" dirty="0" smtClean="0">
                <a:ln>
                  <a:noFill/>
                </a:ln>
                <a:solidFill>
                  <a:srgbClr val="000000"/>
                </a:solidFill>
                <a:effectLst/>
                <a:uLnTx/>
                <a:uFillTx/>
                <a:latin typeface="Arial"/>
                <a:ea typeface="Arial"/>
                <a:cs typeface="Arial"/>
                <a:sym typeface="Arial"/>
              </a:rPr>
              <a:t>para cada grupo</a:t>
            </a:r>
          </a:p>
          <a:p>
            <a:pPr marL="800100" marR="0" lvl="1" indent="-34290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s-VE" sz="1400" b="0" i="0" u="none" strike="noStrike" kern="0" cap="none" spc="0" normalizeH="0" baseline="0" noProof="0" dirty="0" smtClean="0">
                <a:ln>
                  <a:noFill/>
                </a:ln>
                <a:solidFill>
                  <a:srgbClr val="000000"/>
                </a:solidFill>
                <a:effectLst/>
                <a:uLnTx/>
                <a:uFillTx/>
                <a:latin typeface="Arial"/>
                <a:ea typeface="Arial"/>
                <a:cs typeface="Arial"/>
                <a:sym typeface="Arial"/>
              </a:rPr>
              <a:t>Poder estadístico de 80%</a:t>
            </a:r>
          </a:p>
          <a:p>
            <a:pPr marL="800100" marR="0" lvl="1" indent="-34290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s-VE" dirty="0" smtClean="0"/>
              <a:t> </a:t>
            </a:r>
            <a:r>
              <a:rPr lang="es-VE" b="1" dirty="0" smtClean="0">
                <a:solidFill>
                  <a:srgbClr val="FF0000"/>
                </a:solidFill>
              </a:rPr>
              <a:t>Reducción del 3% al 1% por año con un seguimiento medio de 4,5 años</a:t>
            </a:r>
          </a:p>
          <a:p>
            <a:pPr marL="800100" lvl="1" indent="-342900">
              <a:lnSpc>
                <a:spcPct val="150000"/>
              </a:lnSpc>
              <a:buFont typeface="Arial" panose="020B0604020202020204" pitchFamily="34" charset="0"/>
              <a:buChar char="•"/>
            </a:pPr>
            <a:r>
              <a:rPr lang="es-VE" dirty="0" smtClean="0"/>
              <a:t>Nivel de significancia de 5% (p = &lt;0,05)</a:t>
            </a:r>
            <a:endParaRPr kumimoji="0" lang="es-VE" sz="1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es-VE" sz="1400" b="0" i="0" u="none" strike="noStrike" kern="0" cap="none" spc="0" normalizeH="0" baseline="0" noProof="0" dirty="0" smtClean="0">
              <a:ln>
                <a:noFill/>
              </a:ln>
              <a:solidFill>
                <a:srgbClr val="000000"/>
              </a:solidFill>
              <a:effectLst/>
              <a:uLnTx/>
              <a:uFillTx/>
              <a:latin typeface="Arial"/>
              <a:ea typeface="Arial"/>
              <a:cs typeface="Arial"/>
              <a:sym typeface="Arial"/>
            </a:endParaRPr>
          </a:p>
        </p:txBody>
      </p:sp>
      <p:sp>
        <p:nvSpPr>
          <p:cNvPr id="6" name="1 Título"/>
          <p:cNvSpPr txBox="1">
            <a:spLocks/>
          </p:cNvSpPr>
          <p:nvPr/>
        </p:nvSpPr>
        <p:spPr>
          <a:xfrm>
            <a:off x="1115616" y="-524594"/>
            <a:ext cx="6408712" cy="2131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Overpass"/>
              <a:buNone/>
              <a:tabLst/>
              <a:defRPr/>
            </a:pPr>
            <a:r>
              <a:rPr kumimoji="0" lang="es-VE" sz="2800" b="1" i="0" u="none" strike="noStrike" kern="0" cap="none" spc="0" normalizeH="0" baseline="0" noProof="0" smtClean="0">
                <a:ln>
                  <a:noFill/>
                </a:ln>
                <a:solidFill>
                  <a:srgbClr val="002060"/>
                </a:solidFill>
                <a:effectLst/>
                <a:uLnTx/>
                <a:uFillTx/>
                <a:latin typeface="Cambria" pitchFamily="18" charset="0"/>
                <a:ea typeface="Overpass"/>
                <a:cs typeface="Overpass"/>
                <a:sym typeface="Overpass"/>
              </a:rPr>
              <a:t>ANALISIS ESTADISTICO</a:t>
            </a:r>
            <a:endParaRPr kumimoji="0" lang="es-VE" sz="2800" b="1" i="0" u="none" strike="noStrike" kern="0" cap="none" spc="0" normalizeH="0" baseline="0" noProof="0" dirty="0">
              <a:ln>
                <a:noFill/>
              </a:ln>
              <a:solidFill>
                <a:srgbClr val="002060"/>
              </a:solidFill>
              <a:effectLst/>
              <a:uLnTx/>
              <a:uFillTx/>
              <a:latin typeface="Cambria" pitchFamily="18" charset="0"/>
              <a:ea typeface="Overpass"/>
              <a:cs typeface="Overpass"/>
              <a:sym typeface="Overpass"/>
            </a:endParaRPr>
          </a:p>
        </p:txBody>
      </p:sp>
      <p:pic>
        <p:nvPicPr>
          <p:cNvPr id="31745" name="Picture 1"/>
          <p:cNvPicPr>
            <a:picLocks noChangeAspect="1" noChangeArrowheads="1"/>
          </p:cNvPicPr>
          <p:nvPr/>
        </p:nvPicPr>
        <p:blipFill>
          <a:blip r:embed="rId3">
            <a:clrChange>
              <a:clrFrom>
                <a:srgbClr val="FDFDFD"/>
              </a:clrFrom>
              <a:clrTo>
                <a:srgbClr val="FDFDFD">
                  <a:alpha val="0"/>
                </a:srgbClr>
              </a:clrTo>
            </a:clrChange>
          </a:blip>
          <a:srcRect l="58937" t="27562" r="9237" b="27157"/>
          <a:stretch>
            <a:fillRect/>
          </a:stretch>
        </p:blipFill>
        <p:spPr bwMode="auto">
          <a:xfrm>
            <a:off x="6732240" y="1491630"/>
            <a:ext cx="2232557" cy="1282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627534"/>
            <a:ext cx="5832900" cy="572700"/>
          </a:xfrm>
        </p:spPr>
        <p:txBody>
          <a:bodyPr/>
          <a:lstStyle/>
          <a:p>
            <a:endParaRPr lang="es-VE" sz="1800" dirty="0">
              <a:solidFill>
                <a:srgbClr val="FF0000"/>
              </a:solidFill>
              <a:latin typeface="Cambria" pitchFamily="18" charset="0"/>
            </a:endParaRPr>
          </a:p>
        </p:txBody>
      </p:sp>
      <p:sp>
        <p:nvSpPr>
          <p:cNvPr id="3" name="2 CuadroTexto"/>
          <p:cNvSpPr txBox="1"/>
          <p:nvPr/>
        </p:nvSpPr>
        <p:spPr>
          <a:xfrm>
            <a:off x="683568" y="2139702"/>
            <a:ext cx="1080120" cy="307777"/>
          </a:xfrm>
          <a:prstGeom prst="rect">
            <a:avLst/>
          </a:prstGeom>
          <a:noFill/>
        </p:spPr>
        <p:txBody>
          <a:bodyPr wrap="square" rtlCol="0">
            <a:spAutoFit/>
          </a:bodyPr>
          <a:lstStyle/>
          <a:p>
            <a:endParaRPr lang="es-VE" dirty="0"/>
          </a:p>
        </p:txBody>
      </p:sp>
      <p:sp>
        <p:nvSpPr>
          <p:cNvPr id="6" name="1 Título"/>
          <p:cNvSpPr txBox="1">
            <a:spLocks/>
          </p:cNvSpPr>
          <p:nvPr/>
        </p:nvSpPr>
        <p:spPr>
          <a:xfrm>
            <a:off x="1115616" y="-524594"/>
            <a:ext cx="6408712" cy="2131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Overpass"/>
              <a:buNone/>
              <a:tabLst/>
              <a:defRPr/>
            </a:pPr>
            <a:r>
              <a:rPr kumimoji="0" lang="es-VE" sz="2800" b="1" i="0" u="none" strike="noStrike" kern="0" cap="none" spc="0" normalizeH="0" baseline="0" noProof="0" smtClean="0">
                <a:ln>
                  <a:noFill/>
                </a:ln>
                <a:solidFill>
                  <a:srgbClr val="002060"/>
                </a:solidFill>
                <a:effectLst/>
                <a:uLnTx/>
                <a:uFillTx/>
                <a:latin typeface="Cambria" pitchFamily="18" charset="0"/>
                <a:ea typeface="Overpass"/>
                <a:cs typeface="Overpass"/>
                <a:sym typeface="Overpass"/>
              </a:rPr>
              <a:t>ANALISIS ESTADISTICO</a:t>
            </a:r>
            <a:endParaRPr kumimoji="0" lang="es-VE" sz="2800" b="1" i="0" u="none" strike="noStrike" kern="0" cap="none" spc="0" normalizeH="0" baseline="0" noProof="0" dirty="0">
              <a:ln>
                <a:noFill/>
              </a:ln>
              <a:solidFill>
                <a:srgbClr val="002060"/>
              </a:solidFill>
              <a:effectLst/>
              <a:uLnTx/>
              <a:uFillTx/>
              <a:latin typeface="Cambria" pitchFamily="18" charset="0"/>
              <a:ea typeface="Overpass"/>
              <a:cs typeface="Overpass"/>
              <a:sym typeface="Overpass"/>
            </a:endParaRPr>
          </a:p>
        </p:txBody>
      </p:sp>
      <p:sp>
        <p:nvSpPr>
          <p:cNvPr id="8" name="7 Forma libre"/>
          <p:cNvSpPr/>
          <p:nvPr/>
        </p:nvSpPr>
        <p:spPr>
          <a:xfrm>
            <a:off x="539552" y="1563638"/>
            <a:ext cx="3416070" cy="1373768"/>
          </a:xfrm>
          <a:custGeom>
            <a:avLst/>
            <a:gdLst>
              <a:gd name="connsiteX0" fmla="*/ 0 w 2767998"/>
              <a:gd name="connsiteY0" fmla="*/ 0 h 1660799"/>
              <a:gd name="connsiteX1" fmla="*/ 2767998 w 2767998"/>
              <a:gd name="connsiteY1" fmla="*/ 0 h 1660799"/>
              <a:gd name="connsiteX2" fmla="*/ 2767998 w 2767998"/>
              <a:gd name="connsiteY2" fmla="*/ 1660799 h 1660799"/>
              <a:gd name="connsiteX3" fmla="*/ 0 w 2767998"/>
              <a:gd name="connsiteY3" fmla="*/ 1660799 h 1660799"/>
              <a:gd name="connsiteX4" fmla="*/ 0 w 2767998"/>
              <a:gd name="connsiteY4" fmla="*/ 0 h 166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998" h="1660799">
                <a:moveTo>
                  <a:pt x="0" y="0"/>
                </a:moveTo>
                <a:lnTo>
                  <a:pt x="2767998" y="0"/>
                </a:lnTo>
                <a:lnTo>
                  <a:pt x="2767998" y="1660799"/>
                </a:lnTo>
                <a:lnTo>
                  <a:pt x="0" y="1660799"/>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VE" b="0" i="0" u="none" strike="noStrike" kern="1200" cap="none" dirty="0" smtClean="0">
                <a:solidFill>
                  <a:schemeClr val="tx1">
                    <a:lumMod val="50000"/>
                  </a:schemeClr>
                </a:solidFill>
                <a:effectLst/>
                <a:latin typeface="Cambria" pitchFamily="18" charset="0"/>
                <a:ea typeface="Roboto Condensed" charset="0"/>
                <a:cs typeface="Arial"/>
                <a:sym typeface="Arial"/>
              </a:rPr>
              <a:t>El análisis principal se realizó en la población por intención a tratar.</a:t>
            </a:r>
            <a:endParaRPr lang="es-VE" kern="1200" dirty="0">
              <a:solidFill>
                <a:schemeClr val="tx1">
                  <a:lumMod val="50000"/>
                </a:schemeClr>
              </a:solidFill>
              <a:latin typeface="Cambria" pitchFamily="18" charset="0"/>
              <a:ea typeface="Roboto Condensed" charset="0"/>
            </a:endParaRPr>
          </a:p>
        </p:txBody>
      </p:sp>
      <p:sp>
        <p:nvSpPr>
          <p:cNvPr id="9" name="8 Forma libre"/>
          <p:cNvSpPr/>
          <p:nvPr/>
        </p:nvSpPr>
        <p:spPr>
          <a:xfrm>
            <a:off x="4572000" y="1569255"/>
            <a:ext cx="3600400" cy="1373768"/>
          </a:xfrm>
          <a:custGeom>
            <a:avLst/>
            <a:gdLst>
              <a:gd name="connsiteX0" fmla="*/ 0 w 2767998"/>
              <a:gd name="connsiteY0" fmla="*/ 0 h 1660799"/>
              <a:gd name="connsiteX1" fmla="*/ 2767998 w 2767998"/>
              <a:gd name="connsiteY1" fmla="*/ 0 h 1660799"/>
              <a:gd name="connsiteX2" fmla="*/ 2767998 w 2767998"/>
              <a:gd name="connsiteY2" fmla="*/ 1660799 h 1660799"/>
              <a:gd name="connsiteX3" fmla="*/ 0 w 2767998"/>
              <a:gd name="connsiteY3" fmla="*/ 1660799 h 1660799"/>
              <a:gd name="connsiteX4" fmla="*/ 0 w 2767998"/>
              <a:gd name="connsiteY4" fmla="*/ 0 h 166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998" h="1660799">
                <a:moveTo>
                  <a:pt x="0" y="0"/>
                </a:moveTo>
                <a:lnTo>
                  <a:pt x="2767998" y="0"/>
                </a:lnTo>
                <a:lnTo>
                  <a:pt x="2767998" y="1660799"/>
                </a:lnTo>
                <a:lnTo>
                  <a:pt x="0" y="1660799"/>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VE" b="0" i="0" u="none" strike="noStrike" kern="1200" cap="none" dirty="0" smtClean="0">
                <a:solidFill>
                  <a:schemeClr val="tx1">
                    <a:lumMod val="50000"/>
                  </a:schemeClr>
                </a:solidFill>
                <a:effectLst/>
                <a:latin typeface="Cambria" pitchFamily="18" charset="0"/>
                <a:ea typeface="Roboto Condensed" charset="0"/>
                <a:cs typeface="Arial"/>
                <a:sym typeface="Arial"/>
              </a:rPr>
              <a:t>Se realizaron curvas de Kaplan-</a:t>
            </a:r>
            <a:r>
              <a:rPr lang="es-VE" b="0" i="0" u="none" strike="noStrike" kern="1200" cap="none" dirty="0" err="1" smtClean="0">
                <a:solidFill>
                  <a:schemeClr val="tx1">
                    <a:lumMod val="50000"/>
                  </a:schemeClr>
                </a:solidFill>
                <a:effectLst/>
                <a:latin typeface="Cambria" pitchFamily="18" charset="0"/>
                <a:ea typeface="Roboto Condensed" charset="0"/>
                <a:cs typeface="Arial"/>
                <a:sym typeface="Arial"/>
              </a:rPr>
              <a:t>Meier</a:t>
            </a:r>
            <a:r>
              <a:rPr lang="es-VE" b="0" i="0" u="none" strike="noStrike" kern="1200" cap="none" dirty="0" smtClean="0">
                <a:solidFill>
                  <a:schemeClr val="tx1">
                    <a:lumMod val="50000"/>
                  </a:schemeClr>
                </a:solidFill>
                <a:effectLst/>
                <a:latin typeface="Cambria" pitchFamily="18" charset="0"/>
                <a:ea typeface="Roboto Condensed" charset="0"/>
                <a:cs typeface="Arial"/>
                <a:sym typeface="Arial"/>
              </a:rPr>
              <a:t> de la proporción de pacientes que alcanzaron el punto final primario a lo largo de 2 años de seguimiento.</a:t>
            </a:r>
            <a:endParaRPr lang="es-VE" b="0" kern="1200" dirty="0">
              <a:solidFill>
                <a:schemeClr val="tx1">
                  <a:lumMod val="50000"/>
                </a:schemeClr>
              </a:solidFill>
              <a:latin typeface="Cambria" pitchFamily="18" charset="0"/>
              <a:ea typeface="Roboto Condensed" charset="0"/>
            </a:endParaRPr>
          </a:p>
        </p:txBody>
      </p:sp>
      <p:sp>
        <p:nvSpPr>
          <p:cNvPr id="10" name="9 Forma libre"/>
          <p:cNvSpPr/>
          <p:nvPr/>
        </p:nvSpPr>
        <p:spPr>
          <a:xfrm>
            <a:off x="539552" y="3219822"/>
            <a:ext cx="3416070" cy="1373768"/>
          </a:xfrm>
          <a:custGeom>
            <a:avLst/>
            <a:gdLst>
              <a:gd name="connsiteX0" fmla="*/ 0 w 2767998"/>
              <a:gd name="connsiteY0" fmla="*/ 0 h 1660799"/>
              <a:gd name="connsiteX1" fmla="*/ 2767998 w 2767998"/>
              <a:gd name="connsiteY1" fmla="*/ 0 h 1660799"/>
              <a:gd name="connsiteX2" fmla="*/ 2767998 w 2767998"/>
              <a:gd name="connsiteY2" fmla="*/ 1660799 h 1660799"/>
              <a:gd name="connsiteX3" fmla="*/ 0 w 2767998"/>
              <a:gd name="connsiteY3" fmla="*/ 1660799 h 1660799"/>
              <a:gd name="connsiteX4" fmla="*/ 0 w 2767998"/>
              <a:gd name="connsiteY4" fmla="*/ 0 h 166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998" h="1660799">
                <a:moveTo>
                  <a:pt x="0" y="0"/>
                </a:moveTo>
                <a:lnTo>
                  <a:pt x="2767998" y="0"/>
                </a:lnTo>
                <a:lnTo>
                  <a:pt x="2767998" y="1660799"/>
                </a:lnTo>
                <a:lnTo>
                  <a:pt x="0" y="1660799"/>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VE" b="0" i="0" u="none" strike="noStrike" kern="1200" cap="none" dirty="0" smtClean="0">
                <a:solidFill>
                  <a:schemeClr val="tx1">
                    <a:lumMod val="50000"/>
                  </a:schemeClr>
                </a:solidFill>
                <a:effectLst/>
                <a:latin typeface="Cambria" pitchFamily="18" charset="0"/>
                <a:ea typeface="Roboto Condensed" charset="0"/>
                <a:cs typeface="Arial"/>
                <a:sym typeface="Arial"/>
              </a:rPr>
              <a:t>Se calculó el </a:t>
            </a:r>
            <a:r>
              <a:rPr lang="es-VE" b="0" i="0" u="none" strike="noStrike" kern="1200" cap="none" dirty="0" err="1" smtClean="0">
                <a:solidFill>
                  <a:schemeClr val="tx1">
                    <a:lumMod val="50000"/>
                  </a:schemeClr>
                </a:solidFill>
                <a:effectLst/>
                <a:latin typeface="Cambria" pitchFamily="18" charset="0"/>
                <a:ea typeface="Roboto Condensed" charset="0"/>
                <a:cs typeface="Arial"/>
                <a:sym typeface="Arial"/>
              </a:rPr>
              <a:t>Hazard</a:t>
            </a:r>
            <a:r>
              <a:rPr lang="es-VE" b="0" i="0" u="none" strike="noStrike" kern="1200" cap="none" dirty="0" smtClean="0">
                <a:solidFill>
                  <a:schemeClr val="tx1">
                    <a:lumMod val="50000"/>
                  </a:schemeClr>
                </a:solidFill>
                <a:effectLst/>
                <a:latin typeface="Cambria" pitchFamily="18" charset="0"/>
                <a:ea typeface="Roboto Condensed" charset="0"/>
                <a:cs typeface="Arial"/>
                <a:sym typeface="Arial"/>
              </a:rPr>
              <a:t> Ratio ajustado para el punto final primario (en el grupo de cierre en comparación con el grupo de terapia médica) y su intervalo de confianza del 95%.</a:t>
            </a:r>
            <a:endParaRPr lang="es-VE" kern="1200" dirty="0">
              <a:solidFill>
                <a:schemeClr val="tx1">
                  <a:lumMod val="50000"/>
                </a:schemeClr>
              </a:solidFill>
              <a:latin typeface="Cambria" pitchFamily="18" charset="0"/>
              <a:ea typeface="Roboto Condensed" charset="0"/>
            </a:endParaRPr>
          </a:p>
        </p:txBody>
      </p:sp>
      <p:sp>
        <p:nvSpPr>
          <p:cNvPr id="11" name="10 Forma libre"/>
          <p:cNvSpPr/>
          <p:nvPr/>
        </p:nvSpPr>
        <p:spPr>
          <a:xfrm>
            <a:off x="4572000" y="3219822"/>
            <a:ext cx="3528392" cy="1373768"/>
          </a:xfrm>
          <a:custGeom>
            <a:avLst/>
            <a:gdLst>
              <a:gd name="connsiteX0" fmla="*/ 0 w 2767998"/>
              <a:gd name="connsiteY0" fmla="*/ 0 h 1660799"/>
              <a:gd name="connsiteX1" fmla="*/ 2767998 w 2767998"/>
              <a:gd name="connsiteY1" fmla="*/ 0 h 1660799"/>
              <a:gd name="connsiteX2" fmla="*/ 2767998 w 2767998"/>
              <a:gd name="connsiteY2" fmla="*/ 1660799 h 1660799"/>
              <a:gd name="connsiteX3" fmla="*/ 0 w 2767998"/>
              <a:gd name="connsiteY3" fmla="*/ 1660799 h 1660799"/>
              <a:gd name="connsiteX4" fmla="*/ 0 w 2767998"/>
              <a:gd name="connsiteY4" fmla="*/ 0 h 166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998" h="1660799">
                <a:moveTo>
                  <a:pt x="0" y="0"/>
                </a:moveTo>
                <a:lnTo>
                  <a:pt x="2767998" y="0"/>
                </a:lnTo>
                <a:lnTo>
                  <a:pt x="2767998" y="1660799"/>
                </a:lnTo>
                <a:lnTo>
                  <a:pt x="0" y="1660799"/>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VE" b="0" i="0" u="none" strike="noStrike" kern="1200" cap="none" dirty="0" smtClean="0">
                <a:solidFill>
                  <a:schemeClr val="tx1">
                    <a:lumMod val="50000"/>
                  </a:schemeClr>
                </a:solidFill>
                <a:effectLst/>
                <a:latin typeface="Cambria" pitchFamily="18" charset="0"/>
                <a:ea typeface="Roboto Condensed" charset="0"/>
                <a:cs typeface="Arial"/>
                <a:sym typeface="Arial"/>
              </a:rPr>
              <a:t>Se utilizó un nivel de significancia de 0.05 para determinar si los resultados diferían significativamente entre los dos grupos de tratamiento.</a:t>
            </a:r>
            <a:endParaRPr lang="es-VE" kern="1200" dirty="0">
              <a:solidFill>
                <a:schemeClr val="tx1">
                  <a:lumMod val="50000"/>
                </a:schemeClr>
              </a:solidFill>
              <a:latin typeface="Cambria" pitchFamily="18" charset="0"/>
              <a:ea typeface="Roboto Condense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36096" y="339502"/>
            <a:ext cx="3459550" cy="2131800"/>
          </a:xfrm>
        </p:spPr>
        <p:txBody>
          <a:bodyPr/>
          <a:lstStyle/>
          <a:p>
            <a:pPr algn="ctr"/>
            <a:r>
              <a:rPr lang="es-VE" dirty="0" smtClean="0">
                <a:solidFill>
                  <a:srgbClr val="002060"/>
                </a:solidFill>
              </a:rPr>
              <a:t>RESULTADOS</a:t>
            </a:r>
            <a:endParaRPr lang="es-VE" dirty="0">
              <a:solidFill>
                <a:srgbClr val="002060"/>
              </a:solidFill>
            </a:endParaRPr>
          </a:p>
        </p:txBody>
      </p:sp>
      <p:sp>
        <p:nvSpPr>
          <p:cNvPr id="27650" name="AutoShape 2" descr="RESULTADOS&#10;&#10;&#10;&#10;&#10;Thursday, February 4, 2010&#10;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276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1491630"/>
            <a:ext cx="3672408"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7170" name="Picture 2"/>
          <p:cNvPicPr>
            <a:picLocks noChangeAspect="1" noChangeArrowheads="1"/>
          </p:cNvPicPr>
          <p:nvPr/>
        </p:nvPicPr>
        <p:blipFill>
          <a:blip r:embed="rId3"/>
          <a:srcRect l="24904" t="15750" r="51298" b="6486"/>
          <a:stretch>
            <a:fillRect/>
          </a:stretch>
        </p:blipFill>
        <p:spPr bwMode="auto">
          <a:xfrm>
            <a:off x="2483768" y="0"/>
            <a:ext cx="432048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2063" y="-158649"/>
            <a:ext cx="9121937" cy="7594340"/>
          </a:xfrm>
          <a:prstGeom prst="rect">
            <a:avLst/>
          </a:prstGeom>
        </p:spPr>
      </p:pic>
      <p:sp>
        <p:nvSpPr>
          <p:cNvPr id="5" name="Rectángulo 4"/>
          <p:cNvSpPr/>
          <p:nvPr/>
        </p:nvSpPr>
        <p:spPr>
          <a:xfrm>
            <a:off x="379972" y="295010"/>
            <a:ext cx="3894161" cy="1477328"/>
          </a:xfrm>
          <a:prstGeom prst="rect">
            <a:avLst/>
          </a:prstGeom>
        </p:spPr>
        <p:txBody>
          <a:bodyPr wrap="square">
            <a:spAutoFit/>
          </a:bodyPr>
          <a:lstStyle/>
          <a:p>
            <a:pPr algn="ctr">
              <a:buClrTx/>
              <a:buFontTx/>
              <a:buNone/>
            </a:pPr>
            <a:r>
              <a:rPr lang="es-ES" sz="3000" b="1" kern="1200" dirty="0">
                <a:ln w="28575">
                  <a:solidFill>
                    <a:prstClr val="black"/>
                  </a:solidFill>
                </a:ln>
                <a:solidFill>
                  <a:prstClr val="white"/>
                </a:solidFill>
                <a:latin typeface="Berlin Sans FB Demi" panose="020E0802020502020306" pitchFamily="34" charset="0"/>
                <a:ea typeface="Roboto Condensed" panose="020B0604020202020204" charset="0"/>
                <a:cs typeface="Times New Roman" panose="02020603050405020304" pitchFamily="18" charset="0"/>
              </a:rPr>
              <a:t>ACCIDENTE CEREBROVASCULAR CRIPTOGÉNICO</a:t>
            </a:r>
            <a:endParaRPr lang="es-PY" sz="3000" kern="1200" dirty="0">
              <a:ln w="28575">
                <a:solidFill>
                  <a:prstClr val="black"/>
                </a:solidFill>
              </a:ln>
              <a:solidFill>
                <a:prstClr val="white"/>
              </a:solidFill>
              <a:latin typeface="Berlin Sans FB Demi" panose="020E0802020502020306" pitchFamily="34" charset="0"/>
              <a:ea typeface="Roboto Condensed" panose="020B0604020202020204" charset="0"/>
            </a:endParaRPr>
          </a:p>
        </p:txBody>
      </p:sp>
      <p:sp>
        <p:nvSpPr>
          <p:cNvPr id="7" name="Rectángulo 6"/>
          <p:cNvSpPr/>
          <p:nvPr/>
        </p:nvSpPr>
        <p:spPr>
          <a:xfrm>
            <a:off x="180939" y="1769095"/>
            <a:ext cx="4431679" cy="206819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07000"/>
              </a:lnSpc>
              <a:buClrTx/>
              <a:buFontTx/>
              <a:buNone/>
            </a:pPr>
            <a:r>
              <a:rPr lang="es-ES" sz="2400" kern="1200" dirty="0">
                <a:solidFill>
                  <a:prstClr val="white"/>
                </a:solidFill>
                <a:ea typeface="Calibri" panose="020F0502020204030204" pitchFamily="34" charset="0"/>
                <a:cs typeface="Times New Roman" panose="02020603050405020304" pitchFamily="18" charset="0"/>
              </a:rPr>
              <a:t>Accidente cerebrovascular confirmado por imágenes de origen desconocido a pesar de una evaluación diagnóstica exhaustiva </a:t>
            </a:r>
            <a:endParaRPr lang="es-PY" sz="2400" kern="1200" dirty="0">
              <a:solidFill>
                <a:prstClr val="white"/>
              </a:solidFill>
              <a:ea typeface="Calibri" panose="020F0502020204030204" pitchFamily="34" charset="0"/>
              <a:cs typeface="Times New Roman" panose="02020603050405020304" pitchFamily="18" charset="0"/>
            </a:endParaRPr>
          </a:p>
        </p:txBody>
      </p:sp>
      <p:sp>
        <p:nvSpPr>
          <p:cNvPr id="8" name="Rectángulo 7"/>
          <p:cNvSpPr/>
          <p:nvPr/>
        </p:nvSpPr>
        <p:spPr>
          <a:xfrm>
            <a:off x="4722953" y="3251631"/>
            <a:ext cx="4361032" cy="167302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107000"/>
              </a:lnSpc>
              <a:buClrTx/>
              <a:buFontTx/>
              <a:buNone/>
            </a:pPr>
            <a:r>
              <a:rPr lang="es-ES" sz="2400" kern="1200" dirty="0">
                <a:solidFill>
                  <a:prstClr val="white"/>
                </a:solidFill>
                <a:ea typeface="Calibri" panose="020F0502020204030204" pitchFamily="34" charset="0"/>
                <a:cs typeface="Times New Roman" panose="02020603050405020304" pitchFamily="18" charset="0"/>
              </a:rPr>
              <a:t>Accidente cerebrovascular atribuible a oclusión de un émbolo que aparentemente surgió en el corazón. </a:t>
            </a:r>
            <a:endParaRPr lang="es-PY" sz="2400" kern="1200" dirty="0">
              <a:solidFill>
                <a:prstClr val="white"/>
              </a:solidFill>
              <a:ea typeface="Calibri" panose="020F0502020204030204" pitchFamily="34" charset="0"/>
              <a:cs typeface="Times New Roman" panose="02020603050405020304" pitchFamily="18" charset="0"/>
            </a:endParaRPr>
          </a:p>
        </p:txBody>
      </p:sp>
      <p:sp>
        <p:nvSpPr>
          <p:cNvPr id="9" name="Rectángulo 8"/>
          <p:cNvSpPr/>
          <p:nvPr/>
        </p:nvSpPr>
        <p:spPr>
          <a:xfrm>
            <a:off x="4504060" y="1787467"/>
            <a:ext cx="4798816" cy="1477328"/>
          </a:xfrm>
          <a:prstGeom prst="rect">
            <a:avLst/>
          </a:prstGeom>
        </p:spPr>
        <p:txBody>
          <a:bodyPr wrap="square">
            <a:spAutoFit/>
          </a:bodyPr>
          <a:lstStyle/>
          <a:p>
            <a:pPr algn="ctr">
              <a:buClrTx/>
              <a:buFontTx/>
              <a:buNone/>
            </a:pPr>
            <a:r>
              <a:rPr lang="es-ES" sz="3000" b="1" kern="1200" dirty="0">
                <a:ln w="28575">
                  <a:solidFill>
                    <a:prstClr val="black"/>
                  </a:solidFill>
                </a:ln>
                <a:solidFill>
                  <a:prstClr val="white"/>
                </a:solidFill>
                <a:latin typeface="Berlin Sans FB Demi" panose="020E0802020502020306" pitchFamily="34" charset="0"/>
                <a:ea typeface="Roboto Condensed" panose="020B0604020202020204" charset="0"/>
                <a:cs typeface="Times New Roman" panose="02020603050405020304" pitchFamily="18" charset="0"/>
              </a:rPr>
              <a:t>ACCIDENTE CEREBROVASCULAR CARDIOEMBÓLICO</a:t>
            </a:r>
            <a:endParaRPr lang="es-PY" sz="3000" b="1" kern="1200" dirty="0">
              <a:ln w="28575">
                <a:solidFill>
                  <a:prstClr val="black"/>
                </a:solidFill>
              </a:ln>
              <a:solidFill>
                <a:prstClr val="white"/>
              </a:solidFill>
              <a:latin typeface="Berlin Sans FB Demi" panose="020E0802020502020306" pitchFamily="34" charset="0"/>
              <a:ea typeface="Roboto Condensed" panose="020B0604020202020204" charset="0"/>
            </a:endParaRPr>
          </a:p>
        </p:txBody>
      </p:sp>
    </p:spTree>
    <p:extLst>
      <p:ext uri="{BB962C8B-B14F-4D97-AF65-F5344CB8AC3E}">
        <p14:creationId xmlns:p14="http://schemas.microsoft.com/office/powerpoint/2010/main" val="383054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3" name="Picture 3"/>
          <p:cNvPicPr>
            <a:picLocks noChangeAspect="1" noChangeArrowheads="1"/>
          </p:cNvPicPr>
          <p:nvPr/>
        </p:nvPicPr>
        <p:blipFill>
          <a:blip r:embed="rId3"/>
          <a:srcRect l="7194" t="18703" r="41889" b="7470"/>
          <a:stretch>
            <a:fillRect/>
          </a:stretch>
        </p:blipFill>
        <p:spPr bwMode="auto">
          <a:xfrm>
            <a:off x="1403648" y="0"/>
            <a:ext cx="6768752" cy="4299942"/>
          </a:xfrm>
          <a:prstGeom prst="rect">
            <a:avLst/>
          </a:prstGeom>
          <a:noFill/>
          <a:ln w="9525">
            <a:noFill/>
            <a:miter lim="800000"/>
            <a:headEnd/>
            <a:tailEnd/>
          </a:ln>
        </p:spPr>
      </p:pic>
      <p:pic>
        <p:nvPicPr>
          <p:cNvPr id="4" name="Picture 5"/>
          <p:cNvPicPr>
            <a:picLocks noChangeAspect="1" noChangeArrowheads="1"/>
          </p:cNvPicPr>
          <p:nvPr/>
        </p:nvPicPr>
        <p:blipFill>
          <a:blip r:embed="rId4"/>
          <a:srcRect l="7195" t="54016" r="41889" b="21375"/>
          <a:stretch>
            <a:fillRect/>
          </a:stretch>
        </p:blipFill>
        <p:spPr bwMode="auto">
          <a:xfrm>
            <a:off x="1403648" y="4371950"/>
            <a:ext cx="6912768" cy="771550"/>
          </a:xfrm>
          <a:prstGeom prst="rect">
            <a:avLst/>
          </a:prstGeom>
          <a:noFill/>
          <a:ln w="9525">
            <a:noFill/>
            <a:miter lim="800000"/>
            <a:headEnd/>
            <a:tailEnd/>
          </a:ln>
        </p:spPr>
      </p:pic>
      <p:sp>
        <p:nvSpPr>
          <p:cNvPr id="5" name="Rectángulo 7"/>
          <p:cNvSpPr/>
          <p:nvPr/>
        </p:nvSpPr>
        <p:spPr>
          <a:xfrm>
            <a:off x="1403648" y="843557"/>
            <a:ext cx="6768752"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7"/>
          <p:cNvSpPr/>
          <p:nvPr/>
        </p:nvSpPr>
        <p:spPr>
          <a:xfrm>
            <a:off x="1403648" y="1131590"/>
            <a:ext cx="6768752" cy="21602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p:cNvSpPr/>
          <p:nvPr/>
        </p:nvSpPr>
        <p:spPr>
          <a:xfrm>
            <a:off x="1403648" y="1347614"/>
            <a:ext cx="6768752" cy="2160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7"/>
          <p:cNvSpPr/>
          <p:nvPr/>
        </p:nvSpPr>
        <p:spPr>
          <a:xfrm>
            <a:off x="1403648" y="2283718"/>
            <a:ext cx="6768752" cy="28803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solidFill>
                <a:srgbClr val="C00000"/>
              </a:solidFill>
            </a:endParaRPr>
          </a:p>
        </p:txBody>
      </p:sp>
      <p:sp>
        <p:nvSpPr>
          <p:cNvPr id="11" name="Rectángulo 7"/>
          <p:cNvSpPr/>
          <p:nvPr/>
        </p:nvSpPr>
        <p:spPr>
          <a:xfrm>
            <a:off x="1403648" y="1995686"/>
            <a:ext cx="6768752" cy="28803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Rectángulo 7"/>
          <p:cNvSpPr/>
          <p:nvPr/>
        </p:nvSpPr>
        <p:spPr>
          <a:xfrm>
            <a:off x="1403648" y="2787774"/>
            <a:ext cx="6768752" cy="28803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5" name="Picture 5"/>
          <p:cNvPicPr>
            <a:picLocks noChangeAspect="1" noChangeArrowheads="1"/>
          </p:cNvPicPr>
          <p:nvPr/>
        </p:nvPicPr>
        <p:blipFill>
          <a:blip r:embed="rId3"/>
          <a:srcRect l="7195" t="54016" r="41889" b="21375"/>
          <a:stretch>
            <a:fillRect/>
          </a:stretch>
        </p:blipFill>
        <p:spPr bwMode="auto">
          <a:xfrm>
            <a:off x="1115616" y="3939902"/>
            <a:ext cx="6624736" cy="915566"/>
          </a:xfrm>
          <a:prstGeom prst="rect">
            <a:avLst/>
          </a:prstGeom>
          <a:noFill/>
          <a:ln w="9525">
            <a:noFill/>
            <a:miter lim="800000"/>
            <a:headEnd/>
            <a:tailEnd/>
          </a:ln>
        </p:spPr>
      </p:pic>
      <p:pic>
        <p:nvPicPr>
          <p:cNvPr id="1026" name="Picture 2"/>
          <p:cNvPicPr>
            <a:picLocks noChangeAspect="1" noChangeArrowheads="1"/>
          </p:cNvPicPr>
          <p:nvPr/>
        </p:nvPicPr>
        <p:blipFill>
          <a:blip r:embed="rId4"/>
          <a:srcRect l="8301" t="16734" r="32481" b="11407"/>
          <a:stretch>
            <a:fillRect/>
          </a:stretch>
        </p:blipFill>
        <p:spPr bwMode="auto">
          <a:xfrm>
            <a:off x="611560" y="555526"/>
            <a:ext cx="7704856" cy="3168352"/>
          </a:xfrm>
          <a:prstGeom prst="rect">
            <a:avLst/>
          </a:prstGeom>
          <a:noFill/>
          <a:ln w="9525">
            <a:noFill/>
            <a:miter lim="800000"/>
            <a:headEnd/>
            <a:tailEnd/>
          </a:ln>
        </p:spPr>
      </p:pic>
      <p:pic>
        <p:nvPicPr>
          <p:cNvPr id="7" name="Picture 3"/>
          <p:cNvPicPr>
            <a:picLocks noChangeAspect="1" noChangeArrowheads="1"/>
          </p:cNvPicPr>
          <p:nvPr/>
        </p:nvPicPr>
        <p:blipFill>
          <a:blip r:embed="rId5"/>
          <a:srcRect l="7194" t="18703" r="41889" b="67138"/>
          <a:stretch>
            <a:fillRect/>
          </a:stretch>
        </p:blipFill>
        <p:spPr bwMode="auto">
          <a:xfrm>
            <a:off x="611560" y="0"/>
            <a:ext cx="7704856" cy="627534"/>
          </a:xfrm>
          <a:prstGeom prst="rect">
            <a:avLst/>
          </a:prstGeom>
          <a:noFill/>
          <a:ln w="9525">
            <a:noFill/>
            <a:miter lim="800000"/>
            <a:headEnd/>
            <a:tailEnd/>
          </a:ln>
        </p:spPr>
      </p:pic>
      <p:sp>
        <p:nvSpPr>
          <p:cNvPr id="6" name="Rectángulo 7"/>
          <p:cNvSpPr/>
          <p:nvPr/>
        </p:nvSpPr>
        <p:spPr>
          <a:xfrm>
            <a:off x="611560" y="1203598"/>
            <a:ext cx="7704856"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p:cNvSpPr/>
          <p:nvPr/>
        </p:nvSpPr>
        <p:spPr>
          <a:xfrm>
            <a:off x="611560" y="2355726"/>
            <a:ext cx="7704856"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Rectángulo 7"/>
          <p:cNvSpPr/>
          <p:nvPr/>
        </p:nvSpPr>
        <p:spPr>
          <a:xfrm>
            <a:off x="611560" y="3147814"/>
            <a:ext cx="7776864"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16603" t="21656" r="26947" b="10423"/>
          <a:stretch>
            <a:fillRect/>
          </a:stretch>
        </p:blipFill>
        <p:spPr bwMode="auto">
          <a:xfrm>
            <a:off x="971600" y="267494"/>
            <a:ext cx="7344816" cy="4680520"/>
          </a:xfrm>
          <a:prstGeom prst="rect">
            <a:avLst/>
          </a:prstGeom>
          <a:noFill/>
          <a:ln w="9525">
            <a:noFill/>
            <a:miter lim="800000"/>
            <a:headEnd/>
            <a:tailEnd/>
          </a:ln>
        </p:spPr>
      </p:pic>
      <p:sp>
        <p:nvSpPr>
          <p:cNvPr id="3" name="Rectángulo 7"/>
          <p:cNvSpPr/>
          <p:nvPr/>
        </p:nvSpPr>
        <p:spPr>
          <a:xfrm>
            <a:off x="971600" y="1275606"/>
            <a:ext cx="734481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Rectángulo 7"/>
          <p:cNvSpPr/>
          <p:nvPr/>
        </p:nvSpPr>
        <p:spPr>
          <a:xfrm>
            <a:off x="1043608" y="3363838"/>
            <a:ext cx="734481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4098" name="Picture 2"/>
          <p:cNvPicPr>
            <a:picLocks noChangeAspect="1" noChangeArrowheads="1"/>
          </p:cNvPicPr>
          <p:nvPr/>
        </p:nvPicPr>
        <p:blipFill>
          <a:blip r:embed="rId3"/>
          <a:srcRect l="27672" t="17797" r="13111" b="9360"/>
          <a:stretch>
            <a:fillRect/>
          </a:stretch>
        </p:blipFill>
        <p:spPr bwMode="auto">
          <a:xfrm>
            <a:off x="1547664" y="267494"/>
            <a:ext cx="5904656" cy="3579538"/>
          </a:xfrm>
          <a:prstGeom prst="rect">
            <a:avLst/>
          </a:prstGeom>
          <a:noFill/>
          <a:ln w="9525">
            <a:noFill/>
            <a:miter lim="800000"/>
            <a:headEnd/>
            <a:tailEnd/>
          </a:ln>
        </p:spPr>
      </p:pic>
      <p:pic>
        <p:nvPicPr>
          <p:cNvPr id="4099" name="Picture 3"/>
          <p:cNvPicPr>
            <a:picLocks noChangeAspect="1" noChangeArrowheads="1"/>
          </p:cNvPicPr>
          <p:nvPr/>
        </p:nvPicPr>
        <p:blipFill>
          <a:blip r:embed="rId4"/>
          <a:srcRect l="27118" t="57093" r="13111" b="25189"/>
          <a:stretch>
            <a:fillRect/>
          </a:stretch>
        </p:blipFill>
        <p:spPr bwMode="auto">
          <a:xfrm>
            <a:off x="1547664" y="3867894"/>
            <a:ext cx="590465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5122" name="Picture 2"/>
          <p:cNvPicPr>
            <a:picLocks noChangeAspect="1" noChangeArrowheads="1"/>
          </p:cNvPicPr>
          <p:nvPr/>
        </p:nvPicPr>
        <p:blipFill>
          <a:blip r:embed="rId3"/>
          <a:srcRect l="6641" t="16734" r="16432" b="7470"/>
          <a:stretch>
            <a:fillRect/>
          </a:stretch>
        </p:blipFill>
        <p:spPr bwMode="auto">
          <a:xfrm>
            <a:off x="611560" y="267494"/>
            <a:ext cx="7992888" cy="4427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5" name="4 Imagen" descr="https://www.nejm.org/na101/home/literatum/publisher/mms/journals/content/nejm/2013/nejm_2013.368.issue-12/nejmoa1211716/20130315-01/images/img_medium/nejmoa1211716_t3.jpeg"/>
          <p:cNvPicPr/>
          <p:nvPr/>
        </p:nvPicPr>
        <p:blipFill>
          <a:blip r:embed="rId3" cstate="print"/>
          <a:srcRect b="23400"/>
          <a:stretch>
            <a:fillRect/>
          </a:stretch>
        </p:blipFill>
        <p:spPr bwMode="auto">
          <a:xfrm>
            <a:off x="1619672" y="0"/>
            <a:ext cx="5544616" cy="4227934"/>
          </a:xfrm>
          <a:prstGeom prst="rect">
            <a:avLst/>
          </a:prstGeom>
          <a:noFill/>
          <a:ln w="9525">
            <a:noFill/>
            <a:miter lim="800000"/>
            <a:headEnd/>
            <a:tailEnd/>
          </a:ln>
        </p:spPr>
      </p:pic>
      <p:pic>
        <p:nvPicPr>
          <p:cNvPr id="6" name="5 Imagen" descr="https://www.nejm.org/na101/home/literatum/publisher/mms/journals/content/nejm/2013/nejm_2013.368.issue-12/nejmoa1211716/20130315-01/images/img_medium/nejmoa1211716_t3.jpeg"/>
          <p:cNvPicPr/>
          <p:nvPr/>
        </p:nvPicPr>
        <p:blipFill>
          <a:blip r:embed="rId3" cstate="print"/>
          <a:srcRect t="76438"/>
          <a:stretch>
            <a:fillRect/>
          </a:stretch>
        </p:blipFill>
        <p:spPr bwMode="auto">
          <a:xfrm>
            <a:off x="1691680" y="4245025"/>
            <a:ext cx="5400600" cy="898475"/>
          </a:xfrm>
          <a:prstGeom prst="rect">
            <a:avLst/>
          </a:prstGeom>
          <a:noFill/>
          <a:ln w="9525">
            <a:noFill/>
            <a:miter lim="800000"/>
            <a:headEnd/>
            <a:tailEnd/>
          </a:ln>
        </p:spPr>
      </p:pic>
      <p:sp>
        <p:nvSpPr>
          <p:cNvPr id="7" name="Rectángulo 7"/>
          <p:cNvSpPr/>
          <p:nvPr/>
        </p:nvSpPr>
        <p:spPr>
          <a:xfrm>
            <a:off x="1691680" y="1635646"/>
            <a:ext cx="540060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5"/>
          <p:cNvSpPr/>
          <p:nvPr/>
        </p:nvSpPr>
        <p:spPr>
          <a:xfrm>
            <a:off x="7008220" y="1851670"/>
            <a:ext cx="3108396" cy="430887"/>
          </a:xfrm>
          <a:prstGeom prst="rect">
            <a:avLst/>
          </a:prstGeom>
        </p:spPr>
        <p:txBody>
          <a:bodyPr wrap="square">
            <a:spAutoFit/>
          </a:bodyPr>
          <a:lstStyle/>
          <a:p>
            <a:pPr lvl="0" defTabSz="914400">
              <a:defRPr/>
            </a:pPr>
            <a:r>
              <a:rPr lang="es-VE" sz="1100" b="1" dirty="0">
                <a:solidFill>
                  <a:srgbClr val="002060"/>
                </a:solidFill>
                <a:effectLst>
                  <a:outerShdw blurRad="38100" dist="38100" dir="2700000" algn="tl">
                    <a:srgbClr val="000000">
                      <a:alpha val="43137"/>
                    </a:srgbClr>
                  </a:outerShdw>
                </a:effectLst>
                <a:latin typeface="Century Gothic" pitchFamily="34" charset="0"/>
              </a:rPr>
              <a:t>NNH= </a:t>
            </a:r>
            <a:r>
              <a:rPr lang="es-VE" sz="1100" b="1" u="sng" dirty="0">
                <a:solidFill>
                  <a:srgbClr val="002060"/>
                </a:solidFill>
                <a:effectLst>
                  <a:outerShdw blurRad="38100" dist="38100" dir="2700000" algn="tl">
                    <a:srgbClr val="000000">
                      <a:alpha val="43137"/>
                    </a:srgbClr>
                  </a:outerShdw>
                </a:effectLst>
                <a:latin typeface="Century Gothic" pitchFamily="34" charset="0"/>
              </a:rPr>
              <a:t>    1  	</a:t>
            </a:r>
            <a:r>
              <a:rPr lang="es-VE" sz="1100" b="1" dirty="0">
                <a:solidFill>
                  <a:srgbClr val="002060"/>
                </a:solidFill>
                <a:effectLst>
                  <a:outerShdw blurRad="38100" dist="38100" dir="2700000" algn="tl">
                    <a:srgbClr val="000000">
                      <a:alpha val="43137"/>
                    </a:srgbClr>
                  </a:outerShdw>
                </a:effectLst>
                <a:latin typeface="Century Gothic" pitchFamily="34" charset="0"/>
              </a:rPr>
              <a:t>=  </a:t>
            </a:r>
            <a:r>
              <a:rPr lang="es-VE" sz="1100" b="1" dirty="0" smtClean="0">
                <a:solidFill>
                  <a:srgbClr val="002060"/>
                </a:solidFill>
                <a:effectLst>
                  <a:outerShdw blurRad="38100" dist="38100" dir="2700000" algn="tl">
                    <a:srgbClr val="000000">
                      <a:alpha val="43137"/>
                    </a:srgbClr>
                  </a:outerShdw>
                </a:effectLst>
                <a:latin typeface="Century Gothic" pitchFamily="34" charset="0"/>
              </a:rPr>
              <a:t>0.08 x </a:t>
            </a:r>
            <a:r>
              <a:rPr lang="es-VE" sz="1100" b="1" dirty="0">
                <a:solidFill>
                  <a:srgbClr val="002060"/>
                </a:solidFill>
                <a:effectLst>
                  <a:outerShdw blurRad="38100" dist="38100" dir="2700000" algn="tl">
                    <a:srgbClr val="000000">
                      <a:alpha val="43137"/>
                    </a:srgbClr>
                  </a:outerShdw>
                </a:effectLst>
                <a:latin typeface="Century Gothic" pitchFamily="34" charset="0"/>
              </a:rPr>
              <a:t>100= </a:t>
            </a:r>
            <a:r>
              <a:rPr lang="es-VE" sz="1100" b="1" dirty="0" smtClean="0">
                <a:solidFill>
                  <a:srgbClr val="002060"/>
                </a:solidFill>
                <a:effectLst>
                  <a:outerShdw blurRad="38100" dist="38100" dir="2700000" algn="tl">
                    <a:srgbClr val="000000">
                      <a:alpha val="43137"/>
                    </a:srgbClr>
                  </a:outerShdw>
                </a:effectLst>
                <a:latin typeface="Century Gothic" pitchFamily="34" charset="0"/>
              </a:rPr>
              <a:t>8</a:t>
            </a:r>
            <a:r>
              <a:rPr lang="es-VE" sz="1100" u="sng" dirty="0">
                <a:solidFill>
                  <a:srgbClr val="002060"/>
                </a:solidFill>
                <a:effectLst>
                  <a:outerShdw blurRad="38100" dist="38100" dir="2700000" algn="tl">
                    <a:srgbClr val="000000">
                      <a:alpha val="43137"/>
                    </a:srgbClr>
                  </a:outerShdw>
                </a:effectLst>
                <a:latin typeface="Century Gothic" pitchFamily="34" charset="0"/>
              </a:rPr>
              <a:t/>
            </a:r>
            <a:br>
              <a:rPr lang="es-VE" sz="1100" u="sng" dirty="0">
                <a:solidFill>
                  <a:srgbClr val="002060"/>
                </a:solidFill>
                <a:effectLst>
                  <a:outerShdw blurRad="38100" dist="38100" dir="2700000" algn="tl">
                    <a:srgbClr val="000000">
                      <a:alpha val="43137"/>
                    </a:srgbClr>
                  </a:outerShdw>
                </a:effectLst>
                <a:latin typeface="Century Gothic" pitchFamily="34" charset="0"/>
              </a:rPr>
            </a:br>
            <a:r>
              <a:rPr lang="es-VE" sz="1100" dirty="0">
                <a:solidFill>
                  <a:srgbClr val="002060"/>
                </a:solidFill>
                <a:effectLst>
                  <a:outerShdw blurRad="38100" dist="38100" dir="2700000" algn="tl">
                    <a:srgbClr val="000000">
                      <a:alpha val="43137"/>
                    </a:srgbClr>
                  </a:outerShdw>
                </a:effectLst>
                <a:latin typeface="Century Gothic" pitchFamily="34" charset="0"/>
              </a:rPr>
              <a:t>          </a:t>
            </a:r>
            <a:r>
              <a:rPr lang="es-VE" sz="1100" b="1" dirty="0" smtClean="0">
                <a:solidFill>
                  <a:srgbClr val="002060"/>
                </a:solidFill>
                <a:effectLst>
                  <a:outerShdw blurRad="38100" dist="38100" dir="2700000" algn="tl">
                    <a:srgbClr val="000000">
                      <a:alpha val="43137"/>
                    </a:srgbClr>
                  </a:outerShdw>
                </a:effectLst>
                <a:latin typeface="Century Gothic" pitchFamily="34" charset="0"/>
              </a:rPr>
              <a:t>0,34-0,26</a:t>
            </a:r>
            <a:endParaRPr lang="es-VE" sz="1100" b="1" u="sng" dirty="0">
              <a:solidFill>
                <a:srgbClr val="002060"/>
              </a:solidFill>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solidFill>
                  <a:srgbClr val="002060"/>
                </a:solidFill>
              </a:rPr>
              <a:t>DISCUSION</a:t>
            </a:r>
            <a:endParaRPr lang="es-VE" dirty="0">
              <a:solidFill>
                <a:srgbClr val="00206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VE" dirty="0" smtClean="0">
                <a:solidFill>
                  <a:srgbClr val="002060"/>
                </a:solidFill>
                <a:latin typeface="Cambria" pitchFamily="18" charset="0"/>
              </a:rPr>
              <a:t>DISCUSION</a:t>
            </a:r>
            <a:endParaRPr lang="es-VE" dirty="0">
              <a:solidFill>
                <a:srgbClr val="002060"/>
              </a:solidFill>
              <a:latin typeface="Cambria" pitchFamily="18" charset="0"/>
            </a:endParaRPr>
          </a:p>
        </p:txBody>
      </p:sp>
      <p:sp>
        <p:nvSpPr>
          <p:cNvPr id="4" name="3 Rectángulo"/>
          <p:cNvSpPr/>
          <p:nvPr/>
        </p:nvSpPr>
        <p:spPr>
          <a:xfrm>
            <a:off x="179512" y="1851670"/>
            <a:ext cx="2736304" cy="2862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lnSpc>
                <a:spcPct val="150000"/>
              </a:lnSpc>
            </a:pPr>
            <a:r>
              <a:rPr lang="es-VE" sz="1200" b="1" dirty="0" smtClean="0">
                <a:solidFill>
                  <a:schemeClr val="tx1">
                    <a:lumMod val="75000"/>
                  </a:schemeClr>
                </a:solidFill>
                <a:latin typeface="Cambria" pitchFamily="18" charset="0"/>
              </a:rPr>
              <a:t>El cierre del FOP para la prevención secundaria de la embolia </a:t>
            </a:r>
            <a:r>
              <a:rPr lang="es-VE" sz="1200" b="1" dirty="0" err="1" smtClean="0">
                <a:solidFill>
                  <a:schemeClr val="tx1">
                    <a:lumMod val="75000"/>
                  </a:schemeClr>
                </a:solidFill>
                <a:latin typeface="Cambria" pitchFamily="18" charset="0"/>
              </a:rPr>
              <a:t>criptogénica</a:t>
            </a:r>
            <a:r>
              <a:rPr lang="es-VE" sz="1200" b="1" dirty="0" smtClean="0">
                <a:solidFill>
                  <a:schemeClr val="tx1">
                    <a:lumMod val="75000"/>
                  </a:schemeClr>
                </a:solidFill>
                <a:latin typeface="Cambria" pitchFamily="18" charset="0"/>
              </a:rPr>
              <a:t> no </a:t>
            </a:r>
            <a:r>
              <a:rPr lang="es-VE" sz="1200" b="1" dirty="0" err="1" smtClean="0">
                <a:solidFill>
                  <a:schemeClr val="tx1">
                    <a:lumMod val="75000"/>
                  </a:schemeClr>
                </a:solidFill>
                <a:latin typeface="Cambria" pitchFamily="18" charset="0"/>
              </a:rPr>
              <a:t>obervo</a:t>
            </a:r>
            <a:r>
              <a:rPr lang="es-VE" sz="1200" b="1" dirty="0" smtClean="0">
                <a:solidFill>
                  <a:schemeClr val="tx1">
                    <a:lumMod val="75000"/>
                  </a:schemeClr>
                </a:solidFill>
                <a:latin typeface="Cambria" pitchFamily="18" charset="0"/>
              </a:rPr>
              <a:t>  una reducción significativa en el riesgo de eventos </a:t>
            </a:r>
            <a:r>
              <a:rPr lang="es-VE" sz="1200" b="1" dirty="0" err="1" smtClean="0">
                <a:solidFill>
                  <a:schemeClr val="tx1">
                    <a:lumMod val="75000"/>
                  </a:schemeClr>
                </a:solidFill>
                <a:latin typeface="Cambria" pitchFamily="18" charset="0"/>
              </a:rPr>
              <a:t>embólicos</a:t>
            </a:r>
            <a:r>
              <a:rPr lang="es-VE" sz="1200" b="1" dirty="0" smtClean="0">
                <a:solidFill>
                  <a:schemeClr val="tx1">
                    <a:lumMod val="75000"/>
                  </a:schemeClr>
                </a:solidFill>
                <a:latin typeface="Cambria" pitchFamily="18" charset="0"/>
              </a:rPr>
              <a:t> o muerte, en comparación con la terapia médica sola.</a:t>
            </a:r>
          </a:p>
          <a:p>
            <a:pPr algn="just">
              <a:lnSpc>
                <a:spcPct val="150000"/>
              </a:lnSpc>
            </a:pPr>
            <a:endParaRPr lang="es-VE" sz="1200" b="1" dirty="0" smtClean="0">
              <a:solidFill>
                <a:schemeClr val="tx1">
                  <a:lumMod val="75000"/>
                </a:schemeClr>
              </a:solidFill>
              <a:latin typeface="Cambria" pitchFamily="18" charset="0"/>
            </a:endParaRPr>
          </a:p>
          <a:p>
            <a:pPr algn="just">
              <a:lnSpc>
                <a:spcPct val="150000"/>
              </a:lnSpc>
            </a:pPr>
            <a:endParaRPr lang="es-VE" sz="1200" b="1" dirty="0" smtClean="0">
              <a:solidFill>
                <a:schemeClr val="tx1">
                  <a:lumMod val="75000"/>
                </a:schemeClr>
              </a:solidFill>
              <a:latin typeface="Cambria" pitchFamily="18" charset="0"/>
            </a:endParaRPr>
          </a:p>
          <a:p>
            <a:pPr algn="just">
              <a:lnSpc>
                <a:spcPct val="150000"/>
              </a:lnSpc>
            </a:pPr>
            <a:endParaRPr lang="es-VE" sz="1200" b="1" dirty="0">
              <a:solidFill>
                <a:schemeClr val="tx1">
                  <a:lumMod val="75000"/>
                </a:schemeClr>
              </a:solidFill>
              <a:latin typeface="Cambria" pitchFamily="18" charset="0"/>
            </a:endParaRPr>
          </a:p>
        </p:txBody>
      </p:sp>
      <p:sp>
        <p:nvSpPr>
          <p:cNvPr id="5" name="4 Rectángulo"/>
          <p:cNvSpPr/>
          <p:nvPr/>
        </p:nvSpPr>
        <p:spPr>
          <a:xfrm>
            <a:off x="3131840" y="1851670"/>
            <a:ext cx="2592288" cy="2862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lnSpc>
                <a:spcPct val="150000"/>
              </a:lnSpc>
            </a:pPr>
            <a:r>
              <a:rPr lang="es-VE" sz="1200" b="1" dirty="0" smtClean="0">
                <a:solidFill>
                  <a:schemeClr val="tx1">
                    <a:lumMod val="75000"/>
                  </a:schemeClr>
                </a:solidFill>
                <a:latin typeface="Cambria" pitchFamily="18" charset="0"/>
              </a:rPr>
              <a:t>Hubo menos accidentes </a:t>
            </a:r>
            <a:r>
              <a:rPr lang="es-VE" sz="1200" b="1" dirty="0" err="1" smtClean="0">
                <a:solidFill>
                  <a:schemeClr val="tx1">
                    <a:lumMod val="75000"/>
                  </a:schemeClr>
                </a:solidFill>
                <a:latin typeface="Cambria" pitchFamily="18" charset="0"/>
              </a:rPr>
              <a:t>cerebrovasculares</a:t>
            </a:r>
            <a:r>
              <a:rPr lang="es-VE" sz="1200" b="1" dirty="0" smtClean="0">
                <a:solidFill>
                  <a:schemeClr val="tx1">
                    <a:lumMod val="75000"/>
                  </a:schemeClr>
                </a:solidFill>
                <a:latin typeface="Cambria" pitchFamily="18" charset="0"/>
              </a:rPr>
              <a:t> en el grupo de cierre, pero en general, pocos pacientes tuvieron un accidente </a:t>
            </a:r>
            <a:r>
              <a:rPr lang="es-VE" sz="1200" b="1" dirty="0" err="1" smtClean="0">
                <a:solidFill>
                  <a:schemeClr val="tx1">
                    <a:lumMod val="75000"/>
                  </a:schemeClr>
                </a:solidFill>
                <a:latin typeface="Cambria" pitchFamily="18" charset="0"/>
              </a:rPr>
              <a:t>cerebrovascular</a:t>
            </a:r>
            <a:r>
              <a:rPr lang="es-VE" sz="1200" b="1" dirty="0" smtClean="0">
                <a:solidFill>
                  <a:schemeClr val="tx1">
                    <a:lumMod val="75000"/>
                  </a:schemeClr>
                </a:solidFill>
                <a:latin typeface="Cambria" pitchFamily="18" charset="0"/>
              </a:rPr>
              <a:t> y la diferencia no fue significativa. </a:t>
            </a:r>
          </a:p>
          <a:p>
            <a:pPr algn="just">
              <a:lnSpc>
                <a:spcPct val="150000"/>
              </a:lnSpc>
            </a:pPr>
            <a:endParaRPr lang="es-VE" sz="1200" b="1" dirty="0" smtClean="0">
              <a:solidFill>
                <a:schemeClr val="tx1">
                  <a:lumMod val="75000"/>
                </a:schemeClr>
              </a:solidFill>
              <a:latin typeface="Cambria" pitchFamily="18" charset="0"/>
            </a:endParaRPr>
          </a:p>
          <a:p>
            <a:pPr algn="just">
              <a:lnSpc>
                <a:spcPct val="150000"/>
              </a:lnSpc>
            </a:pPr>
            <a:endParaRPr lang="es-VE" sz="1200" b="1" dirty="0" smtClean="0">
              <a:solidFill>
                <a:schemeClr val="tx1">
                  <a:lumMod val="75000"/>
                </a:schemeClr>
              </a:solidFill>
              <a:latin typeface="Cambria" pitchFamily="18" charset="0"/>
            </a:endParaRPr>
          </a:p>
          <a:p>
            <a:pPr algn="just">
              <a:lnSpc>
                <a:spcPct val="150000"/>
              </a:lnSpc>
            </a:pPr>
            <a:endParaRPr lang="es-VE" sz="1200" b="1" dirty="0" smtClean="0">
              <a:solidFill>
                <a:schemeClr val="tx1">
                  <a:lumMod val="75000"/>
                </a:schemeClr>
              </a:solidFill>
              <a:latin typeface="Cambria" pitchFamily="18" charset="0"/>
            </a:endParaRPr>
          </a:p>
          <a:p>
            <a:pPr algn="just">
              <a:lnSpc>
                <a:spcPct val="150000"/>
              </a:lnSpc>
            </a:pPr>
            <a:endParaRPr lang="es-VE" sz="1200" b="1" dirty="0">
              <a:solidFill>
                <a:schemeClr val="tx1">
                  <a:lumMod val="75000"/>
                </a:schemeClr>
              </a:solidFill>
              <a:latin typeface="Cambria" pitchFamily="18" charset="0"/>
            </a:endParaRPr>
          </a:p>
        </p:txBody>
      </p:sp>
      <p:sp>
        <p:nvSpPr>
          <p:cNvPr id="6" name="5 Rectángulo"/>
          <p:cNvSpPr/>
          <p:nvPr/>
        </p:nvSpPr>
        <p:spPr>
          <a:xfrm>
            <a:off x="5940152" y="1851670"/>
            <a:ext cx="2664296" cy="28280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s-VE" sz="1200" b="1" dirty="0" smtClean="0">
                <a:latin typeface="Cambria" pitchFamily="18" charset="0"/>
              </a:rPr>
              <a:t>El ensayo fue diseñado para detectar una reducción de 66%, del 3% por año en el grupo de terapia médica al 1% por año en el grupo de cierre.  Sin embargo, en un seguimiento medio de 4 años, encontramos una tasa de eventos del 5,2% en el grupo de tratamiento médico, que fue menos de la mitad del 12% previsto</a:t>
            </a:r>
            <a:endParaRPr lang="es-VE" sz="1200" b="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VE" dirty="0" smtClean="0">
                <a:solidFill>
                  <a:srgbClr val="002060"/>
                </a:solidFill>
                <a:latin typeface="Cambria" pitchFamily="18" charset="0"/>
              </a:rPr>
              <a:t>DISCUSION</a:t>
            </a:r>
            <a:endParaRPr lang="es-VE" dirty="0">
              <a:solidFill>
                <a:srgbClr val="002060"/>
              </a:solidFill>
              <a:latin typeface="Cambria" pitchFamily="18" charset="0"/>
            </a:endParaRPr>
          </a:p>
        </p:txBody>
      </p:sp>
      <p:sp>
        <p:nvSpPr>
          <p:cNvPr id="4" name="3 Rectángulo"/>
          <p:cNvSpPr/>
          <p:nvPr/>
        </p:nvSpPr>
        <p:spPr>
          <a:xfrm>
            <a:off x="179512" y="1923678"/>
            <a:ext cx="3960440" cy="2031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lnSpc>
                <a:spcPct val="150000"/>
              </a:lnSpc>
            </a:pPr>
            <a:r>
              <a:rPr lang="es-VE" sz="1200" dirty="0" smtClean="0">
                <a:solidFill>
                  <a:schemeClr val="tx1">
                    <a:lumMod val="75000"/>
                  </a:schemeClr>
                </a:solidFill>
              </a:rPr>
              <a:t>El poder de nuestro ensayo para detectar la reducción planificada del 66% en el riesgo relativo fue, por lo tanto, inferior al 40%. Por lo tanto, existe el riesgo de un error de tipo II en nuestro ensayo, es decir, podría existir un beneficio clínicamente relevante del cierre del foramen oval permeable, pero no pudimos detectarlo</a:t>
            </a:r>
          </a:p>
          <a:p>
            <a:pPr algn="just">
              <a:lnSpc>
                <a:spcPct val="150000"/>
              </a:lnSpc>
            </a:pPr>
            <a:endParaRPr lang="es-VE" sz="1200" b="1" dirty="0">
              <a:solidFill>
                <a:schemeClr val="tx1">
                  <a:lumMod val="75000"/>
                </a:schemeClr>
              </a:solidFill>
              <a:latin typeface="Cambria" pitchFamily="18" charset="0"/>
            </a:endParaRPr>
          </a:p>
        </p:txBody>
      </p:sp>
      <p:sp>
        <p:nvSpPr>
          <p:cNvPr id="5" name="4 Rectángulo"/>
          <p:cNvSpPr/>
          <p:nvPr/>
        </p:nvSpPr>
        <p:spPr>
          <a:xfrm>
            <a:off x="4716016" y="1923678"/>
            <a:ext cx="3816424" cy="2031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lnSpc>
                <a:spcPct val="150000"/>
              </a:lnSpc>
            </a:pPr>
            <a:r>
              <a:rPr lang="es-VE" sz="1200" dirty="0" smtClean="0">
                <a:solidFill>
                  <a:schemeClr val="tx1">
                    <a:lumMod val="75000"/>
                  </a:schemeClr>
                </a:solidFill>
              </a:rPr>
              <a:t>Los pacientes de nuestro estudio parecían haber tenido un riesgo menor de eventos cardiovasculares que las cohortes de pacientes que se sometieron al cierre del foramen oval permeable en entornos clínicos de rutina. un factor que puede haber contribuido a la tasa de eventos considerablemente más baja de lo esperado en nuestro estudio</a:t>
            </a:r>
            <a:endParaRPr lang="es-VE" sz="1200" b="1" dirty="0">
              <a:solidFill>
                <a:schemeClr val="tx1">
                  <a:lumMod val="7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VE" dirty="0" smtClean="0">
                <a:solidFill>
                  <a:srgbClr val="002060"/>
                </a:solidFill>
                <a:latin typeface="Cambria" pitchFamily="18" charset="0"/>
              </a:rPr>
              <a:t>CONCLUSIÓN</a:t>
            </a:r>
            <a:endParaRPr lang="es-VE" dirty="0">
              <a:latin typeface="Cambria" pitchFamily="18" charset="0"/>
            </a:endParaRPr>
          </a:p>
        </p:txBody>
      </p:sp>
      <p:sp>
        <p:nvSpPr>
          <p:cNvPr id="5" name="4 Rectángulo"/>
          <p:cNvSpPr/>
          <p:nvPr/>
        </p:nvSpPr>
        <p:spPr>
          <a:xfrm>
            <a:off x="683568" y="2067694"/>
            <a:ext cx="806489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VE" sz="1600" b="1" dirty="0" smtClean="0">
                <a:solidFill>
                  <a:schemeClr val="tx1">
                    <a:lumMod val="75000"/>
                  </a:schemeClr>
                </a:solidFill>
                <a:latin typeface="Cambria" pitchFamily="18" charset="0"/>
              </a:rPr>
              <a:t>Al  comparar el cierre del foramen oval permeable y la administración de terapia médica en pacientes con foramen oval permeable y antecedentes de embolia </a:t>
            </a:r>
            <a:r>
              <a:rPr lang="es-VE" sz="1600" b="1" dirty="0" err="1" smtClean="0">
                <a:solidFill>
                  <a:schemeClr val="tx1">
                    <a:lumMod val="75000"/>
                  </a:schemeClr>
                </a:solidFill>
                <a:latin typeface="Cambria" pitchFamily="18" charset="0"/>
              </a:rPr>
              <a:t>criptogénica</a:t>
            </a:r>
            <a:r>
              <a:rPr lang="es-VE" sz="1600" b="1" dirty="0" smtClean="0">
                <a:solidFill>
                  <a:schemeClr val="tx1">
                    <a:lumMod val="75000"/>
                  </a:schemeClr>
                </a:solidFill>
                <a:latin typeface="Cambria" pitchFamily="18" charset="0"/>
              </a:rPr>
              <a:t> , no se evidenció reducción significativa en el riesgo de eventos </a:t>
            </a:r>
            <a:r>
              <a:rPr lang="es-VE" sz="1600" b="1" dirty="0" err="1" smtClean="0">
                <a:solidFill>
                  <a:schemeClr val="tx1">
                    <a:lumMod val="75000"/>
                  </a:schemeClr>
                </a:solidFill>
                <a:latin typeface="Cambria" pitchFamily="18" charset="0"/>
              </a:rPr>
              <a:t>embólicos</a:t>
            </a:r>
            <a:r>
              <a:rPr lang="es-VE" sz="1600" b="1" dirty="0" smtClean="0">
                <a:solidFill>
                  <a:schemeClr val="tx1">
                    <a:lumMod val="75000"/>
                  </a:schemeClr>
                </a:solidFill>
                <a:latin typeface="Cambria" pitchFamily="18" charset="0"/>
              </a:rPr>
              <a:t> recurrentes o muerte entre ambos grupos</a:t>
            </a:r>
            <a:endParaRPr lang="es-VE" sz="1600" b="1" dirty="0">
              <a:solidFill>
                <a:schemeClr val="tx1">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t="23102" b="4785"/>
          <a:stretch/>
        </p:blipFill>
        <p:spPr bwMode="auto">
          <a:xfrm>
            <a:off x="389238" y="158018"/>
            <a:ext cx="8211065" cy="567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634793" y="1491630"/>
            <a:ext cx="7988643" cy="2169825"/>
          </a:xfrm>
          <a:prstGeom prst="rect">
            <a:avLst/>
          </a:prstGeom>
        </p:spPr>
        <p:txBody>
          <a:bodyPr wrap="square">
            <a:spAutoFit/>
          </a:bodyPr>
          <a:lstStyle/>
          <a:p>
            <a:pPr algn="ctr">
              <a:buClrTx/>
              <a:buFontTx/>
              <a:buNone/>
            </a:pPr>
            <a:r>
              <a:rPr lang="es-ES" sz="27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La evidencia epidemiológica sustancial </a:t>
            </a:r>
            <a:r>
              <a:rPr lang="es-ES" sz="2700" kern="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sugiere </a:t>
            </a:r>
            <a:r>
              <a:rPr lang="es-ES" sz="27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 papel causal del FOP en el accidente </a:t>
            </a:r>
            <a:r>
              <a:rPr lang="es-ES" sz="2700" kern="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cerebrovascular.          Esto llevó </a:t>
            </a:r>
            <a:r>
              <a:rPr lang="es-ES" sz="27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ensayos aleatorios del cierre del Foramen con dispositivos en pacientes &lt;60 años de edad con </a:t>
            </a:r>
            <a:r>
              <a:rPr lang="es-ES" sz="2700" kern="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ictus de </a:t>
            </a:r>
            <a:r>
              <a:rPr lang="es-ES" sz="27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origen indeterminado. </a:t>
            </a:r>
            <a:endParaRPr lang="es-PY" sz="2700" kern="1200" dirty="0">
              <a:solidFill>
                <a:prstClr val="black"/>
              </a:solidFill>
              <a:latin typeface="Calibri" panose="020F0502020204030204"/>
            </a:endParaRPr>
          </a:p>
        </p:txBody>
      </p:sp>
      <p:sp>
        <p:nvSpPr>
          <p:cNvPr id="2" name="Rectángulo 1"/>
          <p:cNvSpPr/>
          <p:nvPr/>
        </p:nvSpPr>
        <p:spPr>
          <a:xfrm>
            <a:off x="4038" y="4979372"/>
            <a:ext cx="8835366" cy="184666"/>
          </a:xfrm>
          <a:prstGeom prst="rect">
            <a:avLst/>
          </a:prstGeom>
        </p:spPr>
        <p:txBody>
          <a:bodyPr wrap="square">
            <a:spAutoFit/>
          </a:bodyPr>
          <a:lstStyle/>
          <a:p>
            <a:r>
              <a:rPr lang="en-US" sz="600" dirty="0" smtClean="0">
                <a:solidFill>
                  <a:srgbClr val="231F20"/>
                </a:solidFill>
                <a:latin typeface="Times New Roman" panose="02020603050405020304" pitchFamily="18" charset="0"/>
                <a:cs typeface="Times New Roman" panose="02020603050405020304" pitchFamily="18" charset="0"/>
              </a:rPr>
              <a:t>Cryptogenic </a:t>
            </a:r>
            <a:r>
              <a:rPr lang="en-US" sz="600" dirty="0">
                <a:solidFill>
                  <a:srgbClr val="231F20"/>
                </a:solidFill>
                <a:latin typeface="Times New Roman" panose="02020603050405020304" pitchFamily="18" charset="0"/>
                <a:cs typeface="Times New Roman" panose="02020603050405020304" pitchFamily="18" charset="0"/>
              </a:rPr>
              <a:t>stroke and high-risk patent </a:t>
            </a:r>
            <a:r>
              <a:rPr lang="en-US" sz="600" dirty="0" smtClean="0">
                <a:solidFill>
                  <a:srgbClr val="231F20"/>
                </a:solidFill>
                <a:latin typeface="Times New Roman" panose="02020603050405020304" pitchFamily="18" charset="0"/>
                <a:cs typeface="Times New Roman" panose="02020603050405020304" pitchFamily="18" charset="0"/>
              </a:rPr>
              <a:t>foramen </a:t>
            </a:r>
            <a:r>
              <a:rPr lang="en-US" sz="600" dirty="0" err="1" smtClean="0">
                <a:solidFill>
                  <a:srgbClr val="231F20"/>
                </a:solidFill>
                <a:latin typeface="Times New Roman" panose="02020603050405020304" pitchFamily="18" charset="0"/>
                <a:cs typeface="Times New Roman" panose="02020603050405020304" pitchFamily="18" charset="0"/>
              </a:rPr>
              <a:t>ovale</a:t>
            </a:r>
            <a:r>
              <a:rPr lang="en-US" sz="600" dirty="0">
                <a:solidFill>
                  <a:srgbClr val="231F20"/>
                </a:solidFill>
                <a:latin typeface="Times New Roman" panose="02020603050405020304" pitchFamily="18" charset="0"/>
                <a:cs typeface="Times New Roman" panose="02020603050405020304" pitchFamily="18" charset="0"/>
              </a:rPr>
              <a:t>: the DEFENSE-PFO trial. </a:t>
            </a:r>
            <a:r>
              <a:rPr lang="en-US" sz="600" i="1" dirty="0">
                <a:solidFill>
                  <a:srgbClr val="231F20"/>
                </a:solidFill>
                <a:latin typeface="Times New Roman" panose="02020603050405020304" pitchFamily="18" charset="0"/>
                <a:cs typeface="Times New Roman" panose="02020603050405020304" pitchFamily="18" charset="0"/>
              </a:rPr>
              <a:t>J Am </a:t>
            </a:r>
            <a:r>
              <a:rPr lang="en-US" sz="600" i="1" dirty="0" err="1">
                <a:solidFill>
                  <a:srgbClr val="231F20"/>
                </a:solidFill>
                <a:latin typeface="Times New Roman" panose="02020603050405020304" pitchFamily="18" charset="0"/>
                <a:cs typeface="Times New Roman" panose="02020603050405020304" pitchFamily="18" charset="0"/>
              </a:rPr>
              <a:t>Coll</a:t>
            </a:r>
            <a:r>
              <a:rPr lang="en-US" sz="600" i="1" dirty="0">
                <a:solidFill>
                  <a:srgbClr val="231F20"/>
                </a:solidFill>
                <a:latin typeface="Times New Roman" panose="02020603050405020304" pitchFamily="18" charset="0"/>
                <a:cs typeface="Times New Roman" panose="02020603050405020304" pitchFamily="18" charset="0"/>
              </a:rPr>
              <a:t> </a:t>
            </a:r>
            <a:r>
              <a:rPr lang="en-US" sz="600" i="1" dirty="0" err="1">
                <a:solidFill>
                  <a:srgbClr val="231F20"/>
                </a:solidFill>
                <a:latin typeface="Times New Roman" panose="02020603050405020304" pitchFamily="18" charset="0"/>
                <a:cs typeface="Times New Roman" panose="02020603050405020304" pitchFamily="18" charset="0"/>
              </a:rPr>
              <a:t>Cardiol</a:t>
            </a:r>
            <a:r>
              <a:rPr lang="en-US" sz="600" i="1" dirty="0">
                <a:solidFill>
                  <a:srgbClr val="231F20"/>
                </a:solidFill>
                <a:latin typeface="Times New Roman" panose="02020603050405020304" pitchFamily="18" charset="0"/>
                <a:cs typeface="Times New Roman" panose="02020603050405020304" pitchFamily="18" charset="0"/>
              </a:rPr>
              <a:t>. 2018;71:2335–2342. </a:t>
            </a:r>
            <a:r>
              <a:rPr lang="en-US" sz="600" i="1" dirty="0" smtClean="0">
                <a:solidFill>
                  <a:srgbClr val="231F20"/>
                </a:solidFill>
                <a:latin typeface="Times New Roman" panose="02020603050405020304" pitchFamily="18" charset="0"/>
                <a:cs typeface="Times New Roman" panose="02020603050405020304" pitchFamily="18" charset="0"/>
              </a:rPr>
              <a:t> </a:t>
            </a:r>
            <a:r>
              <a:rPr lang="es-PY" sz="600" dirty="0" err="1" smtClean="0">
                <a:solidFill>
                  <a:srgbClr val="231F20"/>
                </a:solidFill>
                <a:latin typeface="Times New Roman" panose="02020603050405020304" pitchFamily="18" charset="0"/>
                <a:cs typeface="Times New Roman" panose="02020603050405020304" pitchFamily="18" charset="0"/>
              </a:rPr>
              <a:t>doi</a:t>
            </a:r>
            <a:r>
              <a:rPr lang="es-PY" sz="600" dirty="0">
                <a:solidFill>
                  <a:srgbClr val="231F20"/>
                </a:solidFill>
                <a:latin typeface="Times New Roman" panose="02020603050405020304" pitchFamily="18" charset="0"/>
                <a:cs typeface="Times New Roman" panose="02020603050405020304" pitchFamily="18" charset="0"/>
              </a:rPr>
              <a:t>: 10.1016/j.jacc.2018.02.046</a:t>
            </a:r>
            <a:endParaRPr lang="es-PY" sz="1100" dirty="0">
              <a:latin typeface="Times New Roman" panose="02020603050405020304" pitchFamily="18" charset="0"/>
              <a:cs typeface="Times New Roman" panose="02020603050405020304" pitchFamily="18" charset="0"/>
            </a:endParaRPr>
          </a:p>
        </p:txBody>
      </p:sp>
      <p:sp>
        <p:nvSpPr>
          <p:cNvPr id="3" name="Rectángulo 2"/>
          <p:cNvSpPr/>
          <p:nvPr/>
        </p:nvSpPr>
        <p:spPr>
          <a:xfrm>
            <a:off x="4038" y="4858806"/>
            <a:ext cx="9896972" cy="200055"/>
          </a:xfrm>
          <a:prstGeom prst="rect">
            <a:avLst/>
          </a:prstGeom>
        </p:spPr>
        <p:txBody>
          <a:bodyPr wrap="square">
            <a:spAutoFit/>
          </a:bodyPr>
          <a:lstStyle/>
          <a:p>
            <a:r>
              <a:rPr lang="en-US" sz="700" kern="1200" dirty="0">
                <a:solidFill>
                  <a:prstClr val="black"/>
                </a:solidFill>
                <a:latin typeface="Times New Roman" panose="02020603050405020304" pitchFamily="18" charset="0"/>
                <a:cs typeface="Times New Roman" panose="02020603050405020304" pitchFamily="18" charset="0"/>
              </a:rPr>
              <a:t>Safety outcomes after percutaneous </a:t>
            </a:r>
            <a:r>
              <a:rPr lang="en-US" sz="700" kern="1200" dirty="0" err="1">
                <a:solidFill>
                  <a:prstClr val="black"/>
                </a:solidFill>
                <a:latin typeface="Times New Roman" panose="02020603050405020304" pitchFamily="18" charset="0"/>
                <a:cs typeface="Times New Roman" panose="02020603050405020304" pitchFamily="18" charset="0"/>
              </a:rPr>
              <a:t>transcatheter</a:t>
            </a:r>
            <a:r>
              <a:rPr lang="en-US" sz="700" kern="1200" dirty="0">
                <a:solidFill>
                  <a:prstClr val="black"/>
                </a:solidFill>
                <a:latin typeface="Times New Roman" panose="02020603050405020304" pitchFamily="18" charset="0"/>
                <a:cs typeface="Times New Roman" panose="02020603050405020304" pitchFamily="18" charset="0"/>
              </a:rPr>
              <a:t> closure of patent </a:t>
            </a:r>
            <a:r>
              <a:rPr lang="es-PY" sz="700" kern="1200" dirty="0">
                <a:solidFill>
                  <a:prstClr val="black"/>
                </a:solidFill>
                <a:latin typeface="Times New Roman" panose="02020603050405020304" pitchFamily="18" charset="0"/>
                <a:cs typeface="Times New Roman" panose="02020603050405020304" pitchFamily="18" charset="0"/>
              </a:rPr>
              <a:t>foramen ovale</a:t>
            </a:r>
            <a:r>
              <a:rPr lang="es-PY" sz="700" kern="1200" dirty="0" smtClean="0">
                <a:solidFill>
                  <a:prstClr val="black"/>
                </a:solidFill>
                <a:latin typeface="Times New Roman" panose="02020603050405020304" pitchFamily="18" charset="0"/>
                <a:cs typeface="Times New Roman" panose="02020603050405020304" pitchFamily="18" charset="0"/>
              </a:rPr>
              <a:t>. S</a:t>
            </a:r>
            <a:r>
              <a:rPr lang="es-PY" sz="700" i="1" kern="1200" dirty="0" smtClean="0">
                <a:solidFill>
                  <a:prstClr val="black"/>
                </a:solidFill>
                <a:latin typeface="Times New Roman" panose="02020603050405020304" pitchFamily="18" charset="0"/>
                <a:cs typeface="Times New Roman" panose="02020603050405020304" pitchFamily="18" charset="0"/>
              </a:rPr>
              <a:t>troke.</a:t>
            </a:r>
            <a:r>
              <a:rPr lang="es-PY" sz="700" kern="1200" dirty="0" smtClean="0">
                <a:solidFill>
                  <a:prstClr val="black"/>
                </a:solidFill>
                <a:latin typeface="Times New Roman" panose="02020603050405020304" pitchFamily="18" charset="0"/>
                <a:cs typeface="Times New Roman" panose="02020603050405020304" pitchFamily="18" charset="0"/>
              </a:rPr>
              <a:t>2017;48:3073–3077</a:t>
            </a:r>
            <a:r>
              <a:rPr lang="es-PY" sz="700" kern="1200" dirty="0">
                <a:solidFill>
                  <a:prstClr val="black"/>
                </a:solidFill>
                <a:latin typeface="Times New Roman" panose="02020603050405020304" pitchFamily="18" charset="0"/>
                <a:cs typeface="Times New Roman" panose="02020603050405020304" pitchFamily="18" charset="0"/>
              </a:rPr>
              <a:t>. </a:t>
            </a:r>
            <a:r>
              <a:rPr lang="es-PY" sz="700" kern="1200" dirty="0" err="1">
                <a:solidFill>
                  <a:prstClr val="black"/>
                </a:solidFill>
                <a:latin typeface="Times New Roman" panose="02020603050405020304" pitchFamily="18" charset="0"/>
                <a:cs typeface="Times New Roman" panose="02020603050405020304" pitchFamily="18" charset="0"/>
              </a:rPr>
              <a:t>doi</a:t>
            </a:r>
            <a:r>
              <a:rPr lang="es-PY" sz="700" kern="1200" dirty="0">
                <a:solidFill>
                  <a:prstClr val="black"/>
                </a:solidFill>
                <a:latin typeface="Times New Roman" panose="02020603050405020304" pitchFamily="18" charset="0"/>
                <a:cs typeface="Times New Roman" panose="02020603050405020304" pitchFamily="18" charset="0"/>
              </a:rPr>
              <a:t>: 10.1161/STROKEAHA.117.018501</a:t>
            </a:r>
            <a:endParaRPr lang="es-PY" sz="700" dirty="0">
              <a:latin typeface="Times New Roman" panose="02020603050405020304" pitchFamily="18" charset="0"/>
              <a:cs typeface="Times New Roman" panose="02020603050405020304" pitchFamily="18" charset="0"/>
            </a:endParaRPr>
          </a:p>
        </p:txBody>
      </p:sp>
      <p:sp>
        <p:nvSpPr>
          <p:cNvPr id="6" name="Rectángulo 5"/>
          <p:cNvSpPr/>
          <p:nvPr/>
        </p:nvSpPr>
        <p:spPr>
          <a:xfrm>
            <a:off x="0" y="4747959"/>
            <a:ext cx="9896972" cy="200055"/>
          </a:xfrm>
          <a:prstGeom prst="rect">
            <a:avLst/>
          </a:prstGeom>
        </p:spPr>
        <p:txBody>
          <a:bodyPr wrap="square">
            <a:spAutoFit/>
          </a:bodyPr>
          <a:lstStyle/>
          <a:p>
            <a:r>
              <a:rPr lang="es-PY" sz="700" kern="1200" dirty="0" err="1">
                <a:solidFill>
                  <a:prstClr val="black"/>
                </a:solidFill>
                <a:latin typeface="Times New Roman" panose="02020603050405020304" pitchFamily="18" charset="0"/>
                <a:cs typeface="Times New Roman" panose="02020603050405020304" pitchFamily="18" charset="0"/>
              </a:rPr>
              <a:t>Merkler</a:t>
            </a:r>
            <a:r>
              <a:rPr lang="es-PY" sz="700" kern="1200" dirty="0">
                <a:solidFill>
                  <a:prstClr val="black"/>
                </a:solidFill>
                <a:latin typeface="Times New Roman" panose="02020603050405020304" pitchFamily="18" charset="0"/>
                <a:cs typeface="Times New Roman" panose="02020603050405020304" pitchFamily="18" charset="0"/>
              </a:rPr>
              <a:t> AE, </a:t>
            </a:r>
            <a:r>
              <a:rPr lang="es-PY" sz="700" kern="1200" dirty="0" err="1">
                <a:solidFill>
                  <a:prstClr val="black"/>
                </a:solidFill>
                <a:latin typeface="Times New Roman" panose="02020603050405020304" pitchFamily="18" charset="0"/>
                <a:cs typeface="Times New Roman" panose="02020603050405020304" pitchFamily="18" charset="0"/>
              </a:rPr>
              <a:t>Gialdini</a:t>
            </a:r>
            <a:r>
              <a:rPr lang="es-PY" sz="700" kern="1200" dirty="0">
                <a:solidFill>
                  <a:prstClr val="black"/>
                </a:solidFill>
                <a:latin typeface="Times New Roman" panose="02020603050405020304" pitchFamily="18" charset="0"/>
                <a:cs typeface="Times New Roman" panose="02020603050405020304" pitchFamily="18" charset="0"/>
              </a:rPr>
              <a:t> G, </a:t>
            </a:r>
            <a:r>
              <a:rPr lang="es-PY" sz="700" kern="1200" dirty="0" err="1">
                <a:solidFill>
                  <a:prstClr val="black"/>
                </a:solidFill>
                <a:latin typeface="Times New Roman" panose="02020603050405020304" pitchFamily="18" charset="0"/>
                <a:cs typeface="Times New Roman" panose="02020603050405020304" pitchFamily="18" charset="0"/>
              </a:rPr>
              <a:t>Yaghi</a:t>
            </a:r>
            <a:r>
              <a:rPr lang="es-PY" sz="700" kern="1200" dirty="0">
                <a:solidFill>
                  <a:prstClr val="black"/>
                </a:solidFill>
                <a:latin typeface="Times New Roman" panose="02020603050405020304" pitchFamily="18" charset="0"/>
                <a:cs typeface="Times New Roman" panose="02020603050405020304" pitchFamily="18" charset="0"/>
              </a:rPr>
              <a:t> S, </a:t>
            </a:r>
            <a:r>
              <a:rPr lang="es-PY" sz="700" kern="1200" dirty="0" err="1">
                <a:solidFill>
                  <a:prstClr val="black"/>
                </a:solidFill>
                <a:latin typeface="Times New Roman" panose="02020603050405020304" pitchFamily="18" charset="0"/>
                <a:cs typeface="Times New Roman" panose="02020603050405020304" pitchFamily="18" charset="0"/>
              </a:rPr>
              <a:t>Okin</a:t>
            </a:r>
            <a:r>
              <a:rPr lang="es-PY" sz="700" kern="1200" dirty="0">
                <a:solidFill>
                  <a:prstClr val="black"/>
                </a:solidFill>
                <a:latin typeface="Times New Roman" panose="02020603050405020304" pitchFamily="18" charset="0"/>
                <a:cs typeface="Times New Roman" panose="02020603050405020304" pitchFamily="18" charset="0"/>
              </a:rPr>
              <a:t> PM, </a:t>
            </a:r>
            <a:r>
              <a:rPr lang="es-PY" sz="700" kern="1200" dirty="0" err="1">
                <a:solidFill>
                  <a:prstClr val="black"/>
                </a:solidFill>
                <a:latin typeface="Times New Roman" panose="02020603050405020304" pitchFamily="18" charset="0"/>
                <a:cs typeface="Times New Roman" panose="02020603050405020304" pitchFamily="18" charset="0"/>
              </a:rPr>
              <a:t>Iadecola</a:t>
            </a:r>
            <a:r>
              <a:rPr lang="es-PY" sz="700" kern="1200" dirty="0">
                <a:solidFill>
                  <a:prstClr val="black"/>
                </a:solidFill>
                <a:latin typeface="Times New Roman" panose="02020603050405020304" pitchFamily="18" charset="0"/>
                <a:cs typeface="Times New Roman" panose="02020603050405020304" pitchFamily="18" charset="0"/>
              </a:rPr>
              <a:t> C, </a:t>
            </a:r>
            <a:r>
              <a:rPr lang="es-PY" sz="700" kern="1200" dirty="0" err="1">
                <a:solidFill>
                  <a:prstClr val="black"/>
                </a:solidFill>
                <a:latin typeface="Times New Roman" panose="02020603050405020304" pitchFamily="18" charset="0"/>
                <a:cs typeface="Times New Roman" panose="02020603050405020304" pitchFamily="18" charset="0"/>
              </a:rPr>
              <a:t>Navi</a:t>
            </a:r>
            <a:r>
              <a:rPr lang="es-PY" sz="700" kern="1200" dirty="0">
                <a:solidFill>
                  <a:prstClr val="black"/>
                </a:solidFill>
                <a:latin typeface="Times New Roman" panose="02020603050405020304" pitchFamily="18" charset="0"/>
                <a:cs typeface="Times New Roman" panose="02020603050405020304" pitchFamily="18" charset="0"/>
              </a:rPr>
              <a:t> BB, </a:t>
            </a:r>
            <a:r>
              <a:rPr lang="es-PY" sz="700" kern="1200" dirty="0" err="1">
                <a:solidFill>
                  <a:prstClr val="black"/>
                </a:solidFill>
                <a:latin typeface="Times New Roman" panose="02020603050405020304" pitchFamily="18" charset="0"/>
                <a:cs typeface="Times New Roman" panose="02020603050405020304" pitchFamily="18" charset="0"/>
              </a:rPr>
              <a:t>Kamel</a:t>
            </a:r>
            <a:r>
              <a:rPr lang="en-US" sz="700" kern="1200" dirty="0">
                <a:solidFill>
                  <a:prstClr val="black"/>
                </a:solidFill>
                <a:latin typeface="Times New Roman" panose="02020603050405020304" pitchFamily="18" charset="0"/>
                <a:cs typeface="Times New Roman" panose="02020603050405020304" pitchFamily="18" charset="0"/>
              </a:rPr>
              <a:t>H. Safety outcomes after percutaneous </a:t>
            </a:r>
            <a:r>
              <a:rPr lang="en-US" sz="700" kern="1200" dirty="0" err="1">
                <a:solidFill>
                  <a:prstClr val="black"/>
                </a:solidFill>
                <a:latin typeface="Times New Roman" panose="02020603050405020304" pitchFamily="18" charset="0"/>
                <a:cs typeface="Times New Roman" panose="02020603050405020304" pitchFamily="18" charset="0"/>
              </a:rPr>
              <a:t>transcatheter</a:t>
            </a:r>
            <a:r>
              <a:rPr lang="en-US" sz="700" kern="1200" dirty="0">
                <a:solidFill>
                  <a:prstClr val="black"/>
                </a:solidFill>
                <a:latin typeface="Times New Roman" panose="02020603050405020304" pitchFamily="18" charset="0"/>
                <a:cs typeface="Times New Roman" panose="02020603050405020304" pitchFamily="18" charset="0"/>
              </a:rPr>
              <a:t> closure of patent </a:t>
            </a:r>
            <a:r>
              <a:rPr lang="es-PY" sz="700" kern="1200" dirty="0">
                <a:solidFill>
                  <a:prstClr val="black"/>
                </a:solidFill>
                <a:latin typeface="Times New Roman" panose="02020603050405020304" pitchFamily="18" charset="0"/>
                <a:cs typeface="Times New Roman" panose="02020603050405020304" pitchFamily="18" charset="0"/>
              </a:rPr>
              <a:t>foramen ovale. S</a:t>
            </a:r>
            <a:r>
              <a:rPr lang="es-PY" sz="700" i="1" kern="1200" dirty="0">
                <a:solidFill>
                  <a:prstClr val="black"/>
                </a:solidFill>
                <a:latin typeface="Times New Roman" panose="02020603050405020304" pitchFamily="18" charset="0"/>
                <a:cs typeface="Times New Roman" panose="02020603050405020304" pitchFamily="18" charset="0"/>
              </a:rPr>
              <a:t>troke.</a:t>
            </a:r>
            <a:r>
              <a:rPr lang="es-PY" sz="700" kern="1200" dirty="0">
                <a:solidFill>
                  <a:prstClr val="black"/>
                </a:solidFill>
                <a:latin typeface="Times New Roman" panose="02020603050405020304" pitchFamily="18" charset="0"/>
                <a:cs typeface="Times New Roman" panose="02020603050405020304" pitchFamily="18" charset="0"/>
              </a:rPr>
              <a:t>2017;48:3073–3077. </a:t>
            </a:r>
            <a:r>
              <a:rPr lang="es-PY" sz="700" kern="1200" dirty="0" err="1">
                <a:solidFill>
                  <a:prstClr val="black"/>
                </a:solidFill>
                <a:latin typeface="Times New Roman" panose="02020603050405020304" pitchFamily="18" charset="0"/>
                <a:cs typeface="Times New Roman" panose="02020603050405020304" pitchFamily="18" charset="0"/>
              </a:rPr>
              <a:t>doi</a:t>
            </a:r>
            <a:r>
              <a:rPr lang="es-PY" sz="700" kern="1200" dirty="0">
                <a:solidFill>
                  <a:prstClr val="black"/>
                </a:solidFill>
                <a:latin typeface="Times New Roman" panose="02020603050405020304" pitchFamily="18" charset="0"/>
                <a:cs typeface="Times New Roman" panose="02020603050405020304" pitchFamily="18" charset="0"/>
              </a:rPr>
              <a:t>: 10.1161/STROKEAHA.117.018501 </a:t>
            </a:r>
            <a:endParaRPr lang="es-PY" sz="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674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92" t="11722" r="28941" b="1401"/>
          <a:stretch/>
        </p:blipFill>
        <p:spPr bwMode="auto">
          <a:xfrm>
            <a:off x="-36513" y="5060"/>
            <a:ext cx="9201499" cy="513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Estrella de 5 puntas"/>
          <p:cNvSpPr/>
          <p:nvPr/>
        </p:nvSpPr>
        <p:spPr>
          <a:xfrm>
            <a:off x="6516216" y="843558"/>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Estrella de 5 puntas"/>
          <p:cNvSpPr/>
          <p:nvPr/>
        </p:nvSpPr>
        <p:spPr>
          <a:xfrm>
            <a:off x="6516216" y="1195665"/>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Estrella de 5 puntas"/>
          <p:cNvSpPr/>
          <p:nvPr/>
        </p:nvSpPr>
        <p:spPr>
          <a:xfrm>
            <a:off x="6516216" y="1545038"/>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Estrella de 5 puntas"/>
          <p:cNvSpPr/>
          <p:nvPr/>
        </p:nvSpPr>
        <p:spPr>
          <a:xfrm>
            <a:off x="7164288" y="1923678"/>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Estrella de 5 puntas"/>
          <p:cNvSpPr/>
          <p:nvPr/>
        </p:nvSpPr>
        <p:spPr>
          <a:xfrm>
            <a:off x="7236296" y="2283718"/>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Estrella de 5 puntas"/>
          <p:cNvSpPr/>
          <p:nvPr/>
        </p:nvSpPr>
        <p:spPr>
          <a:xfrm>
            <a:off x="7236296" y="2643758"/>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11 Estrella de 5 puntas"/>
          <p:cNvSpPr/>
          <p:nvPr/>
        </p:nvSpPr>
        <p:spPr>
          <a:xfrm>
            <a:off x="6516216" y="3003798"/>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12 Estrella de 5 puntas"/>
          <p:cNvSpPr/>
          <p:nvPr/>
        </p:nvSpPr>
        <p:spPr>
          <a:xfrm>
            <a:off x="7236296" y="3291830"/>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13 Estrella de 5 puntas"/>
          <p:cNvSpPr/>
          <p:nvPr/>
        </p:nvSpPr>
        <p:spPr>
          <a:xfrm>
            <a:off x="8316416" y="3651870"/>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Estrella de 5 puntas"/>
          <p:cNvSpPr/>
          <p:nvPr/>
        </p:nvSpPr>
        <p:spPr>
          <a:xfrm>
            <a:off x="8244408" y="4299942"/>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15 Estrella de 5 puntas"/>
          <p:cNvSpPr/>
          <p:nvPr/>
        </p:nvSpPr>
        <p:spPr>
          <a:xfrm>
            <a:off x="6444208" y="4659982"/>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17 CuadroTexto"/>
          <p:cNvSpPr txBox="1"/>
          <p:nvPr/>
        </p:nvSpPr>
        <p:spPr>
          <a:xfrm>
            <a:off x="6012160" y="4083918"/>
            <a:ext cx="2520280" cy="2462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VE" sz="1000" b="1" dirty="0" smtClean="0">
                <a:solidFill>
                  <a:schemeClr val="tx1">
                    <a:lumMod val="75000"/>
                  </a:schemeClr>
                </a:solidFill>
              </a:rPr>
              <a:t>NNH (Cualquier evento adverso):8</a:t>
            </a:r>
            <a:endParaRPr lang="es-VE" sz="1000" b="1" dirty="0">
              <a:solidFill>
                <a:schemeClr val="tx1">
                  <a:lumMod val="75000"/>
                </a:schemeClr>
              </a:solidFill>
            </a:endParaRPr>
          </a:p>
        </p:txBody>
      </p:sp>
      <p:sp>
        <p:nvSpPr>
          <p:cNvPr id="20" name="19 CuadroTexto"/>
          <p:cNvSpPr txBox="1"/>
          <p:nvPr/>
        </p:nvSpPr>
        <p:spPr>
          <a:xfrm>
            <a:off x="6012160" y="3867894"/>
            <a:ext cx="2520280" cy="2462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VE" sz="1000" b="1" dirty="0" smtClean="0">
                <a:solidFill>
                  <a:schemeClr val="tx1">
                    <a:lumMod val="75000"/>
                  </a:schemeClr>
                </a:solidFill>
              </a:rPr>
              <a:t>IC: 0.24-1.62</a:t>
            </a:r>
            <a:endParaRPr lang="es-VE" sz="1000" b="1" dirty="0">
              <a:solidFill>
                <a:schemeClr val="tx1">
                  <a:lumMod val="75000"/>
                </a:schemeClr>
              </a:solidFill>
            </a:endParaRPr>
          </a:p>
        </p:txBody>
      </p:sp>
      <p:sp>
        <p:nvSpPr>
          <p:cNvPr id="17" name="16 Estrella de 5 puntas"/>
          <p:cNvSpPr/>
          <p:nvPr/>
        </p:nvSpPr>
        <p:spPr>
          <a:xfrm>
            <a:off x="6444208" y="4927476"/>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34" t="29722" r="18567" b="33020"/>
          <a:stretch/>
        </p:blipFill>
        <p:spPr bwMode="auto">
          <a:xfrm>
            <a:off x="-1" y="0"/>
            <a:ext cx="914251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579" t="21789" r="28941" b="72673"/>
          <a:stretch/>
        </p:blipFill>
        <p:spPr bwMode="auto">
          <a:xfrm>
            <a:off x="5258074" y="947835"/>
            <a:ext cx="3816000" cy="47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Estrella de 5 puntas"/>
          <p:cNvSpPr/>
          <p:nvPr/>
        </p:nvSpPr>
        <p:spPr>
          <a:xfrm>
            <a:off x="5436096" y="1419622"/>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Estrella de 5 puntas"/>
          <p:cNvSpPr/>
          <p:nvPr/>
        </p:nvSpPr>
        <p:spPr>
          <a:xfrm>
            <a:off x="5436096" y="2139702"/>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Estrella de 5 puntas"/>
          <p:cNvSpPr/>
          <p:nvPr/>
        </p:nvSpPr>
        <p:spPr>
          <a:xfrm>
            <a:off x="6372200" y="3003798"/>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Estrella de 5 puntas"/>
          <p:cNvSpPr/>
          <p:nvPr/>
        </p:nvSpPr>
        <p:spPr>
          <a:xfrm>
            <a:off x="5508104" y="4659982"/>
            <a:ext cx="288032"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5" name="Título 7"/>
          <p:cNvSpPr>
            <a:spLocks noGrp="1"/>
          </p:cNvSpPr>
          <p:nvPr>
            <p:ph type="title"/>
          </p:nvPr>
        </p:nvSpPr>
        <p:spPr>
          <a:xfrm>
            <a:off x="712788" y="601663"/>
            <a:ext cx="7718425" cy="573087"/>
          </a:xfrm>
        </p:spPr>
        <p:txBody>
          <a:bodyPr>
            <a:normAutofit fontScale="90000"/>
          </a:bodyPr>
          <a:lstStyle/>
          <a:p>
            <a:r>
              <a:rPr lang="es-VE" b="1" dirty="0" smtClean="0">
                <a:solidFill>
                  <a:srgbClr val="002060"/>
                </a:solidFill>
                <a:latin typeface="Cambria" panose="02040503050406030204" pitchFamily="18" charset="0"/>
              </a:rPr>
              <a:t>INTERROGANTE DEL CICLO </a:t>
            </a:r>
            <a:endParaRPr lang="es-VE" b="1" dirty="0">
              <a:solidFill>
                <a:srgbClr val="002060"/>
              </a:solidFill>
              <a:latin typeface="Cambria" panose="02040503050406030204" pitchFamily="18" charset="0"/>
            </a:endParaRPr>
          </a:p>
        </p:txBody>
      </p:sp>
      <p:sp>
        <p:nvSpPr>
          <p:cNvPr id="6" name="5 Rectángulo"/>
          <p:cNvSpPr/>
          <p:nvPr/>
        </p:nvSpPr>
        <p:spPr>
          <a:xfrm>
            <a:off x="827584" y="1995686"/>
            <a:ext cx="7488832" cy="1631216"/>
          </a:xfrm>
          <a:prstGeom prst="rect">
            <a:avLst/>
          </a:prstGeom>
        </p:spPr>
        <p:txBody>
          <a:bodyPr wrap="square">
            <a:spAutoFit/>
          </a:bodyPr>
          <a:lstStyle/>
          <a:p>
            <a:pPr algn="ctr">
              <a:buNone/>
            </a:pPr>
            <a:r>
              <a:rPr lang="es-VE" sz="2000" b="1" dirty="0" smtClean="0">
                <a:latin typeface="Cambria" pitchFamily="18" charset="0"/>
              </a:rPr>
              <a:t>En pacientes adultos portadores de foramen oval permeable, con antecedentes de ictus </a:t>
            </a:r>
            <a:r>
              <a:rPr lang="es-VE" sz="2000" b="1" dirty="0" err="1" smtClean="0">
                <a:latin typeface="Cambria" pitchFamily="18" charset="0"/>
              </a:rPr>
              <a:t>criptogénico</a:t>
            </a:r>
            <a:r>
              <a:rPr lang="es-VE" sz="2000" b="1" dirty="0" smtClean="0">
                <a:latin typeface="Cambria" pitchFamily="18" charset="0"/>
              </a:rPr>
              <a:t> ¿Cuál es la recurrencia de ictus ante el cierre percutáneo versus el tratamiento con ASA?</a:t>
            </a:r>
            <a:endParaRPr lang="es-VE" sz="2000" dirty="0" smtClean="0">
              <a:latin typeface="Cambria" pitchFamily="18" charset="0"/>
            </a:endParaRPr>
          </a:p>
          <a:p>
            <a:endParaRPr lang="es-VE" sz="2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555526"/>
            <a:ext cx="5832900" cy="572700"/>
          </a:xfrm>
        </p:spPr>
        <p:txBody>
          <a:bodyPr/>
          <a:lstStyle/>
          <a:p>
            <a:r>
              <a:rPr lang="es-VE" dirty="0" smtClean="0">
                <a:solidFill>
                  <a:srgbClr val="002060"/>
                </a:solidFill>
                <a:latin typeface="Cambria" pitchFamily="18" charset="0"/>
              </a:rPr>
              <a:t>APORTES DEL GRUPO</a:t>
            </a:r>
            <a:endParaRPr lang="es-VE" dirty="0">
              <a:solidFill>
                <a:srgbClr val="002060"/>
              </a:solidFill>
              <a:latin typeface="Cambria" pitchFamily="18" charset="0"/>
            </a:endParaRPr>
          </a:p>
        </p:txBody>
      </p:sp>
      <p:sp>
        <p:nvSpPr>
          <p:cNvPr id="3" name="1 Rectángulo"/>
          <p:cNvSpPr/>
          <p:nvPr/>
        </p:nvSpPr>
        <p:spPr>
          <a:xfrm>
            <a:off x="251520" y="1631448"/>
            <a:ext cx="8640960" cy="3554819"/>
          </a:xfrm>
          <a:prstGeom prst="rect">
            <a:avLst/>
          </a:prstGeom>
        </p:spPr>
        <p:txBody>
          <a:bodyPr wrap="square">
            <a:spAutoFit/>
          </a:bodyPr>
          <a:lstStyle/>
          <a:p>
            <a:pPr marL="425439" indent="-285743" algn="just">
              <a:lnSpc>
                <a:spcPct val="150000"/>
              </a:lnSpc>
              <a:buFont typeface="Arial" pitchFamily="34" charset="0"/>
              <a:buChar char="•"/>
            </a:pPr>
            <a:r>
              <a:rPr lang="es-VE" sz="1500" dirty="0">
                <a:latin typeface="Cambria" pitchFamily="18" charset="0"/>
                <a:ea typeface="Roboto Condensed" charset="0"/>
              </a:rPr>
              <a:t>El presente artículo responde la interrogante sobre cual es el riesgo de recurrencia de ictus criptogénico en pacientes con foramen oval permeable, y no se encontró reducción significativa de riesgo de recurrencia de ictus entre cierre percutáneo del FOP vs tratamiento médico</a:t>
            </a:r>
            <a:r>
              <a:rPr lang="es-VE" sz="1500" dirty="0" smtClean="0">
                <a:latin typeface="Cambria" pitchFamily="18" charset="0"/>
                <a:ea typeface="Roboto Condensed" charset="0"/>
              </a:rPr>
              <a:t>.</a:t>
            </a:r>
          </a:p>
          <a:p>
            <a:pPr marL="425439" indent="-285743" algn="just">
              <a:lnSpc>
                <a:spcPct val="150000"/>
              </a:lnSpc>
            </a:pPr>
            <a:endParaRPr lang="es-VE" sz="1500" dirty="0">
              <a:latin typeface="Cambria" pitchFamily="18" charset="0"/>
              <a:ea typeface="Roboto Condensed" charset="0"/>
            </a:endParaRPr>
          </a:p>
          <a:p>
            <a:pPr marL="425439" indent="-285743" algn="just">
              <a:lnSpc>
                <a:spcPct val="150000"/>
              </a:lnSpc>
              <a:buFont typeface="Arial" pitchFamily="34" charset="0"/>
              <a:buChar char="•"/>
            </a:pPr>
            <a:r>
              <a:rPr lang="es-VE" sz="1500" dirty="0" smtClean="0">
                <a:latin typeface="Cambria" pitchFamily="18" charset="0"/>
                <a:ea typeface="Roboto Condensed" charset="0"/>
              </a:rPr>
              <a:t>No hubo diferencias estadísticas en la tasa de eventos del punto final primario en el seguimiento de 5 años.</a:t>
            </a:r>
          </a:p>
          <a:p>
            <a:pPr marL="425439" indent="-285743" algn="just">
              <a:lnSpc>
                <a:spcPct val="150000"/>
              </a:lnSpc>
              <a:buFont typeface="Arial" pitchFamily="34" charset="0"/>
              <a:buChar char="•"/>
            </a:pPr>
            <a:endParaRPr lang="es-VE" sz="1500" dirty="0" smtClean="0">
              <a:latin typeface="Cambria" pitchFamily="18" charset="0"/>
              <a:ea typeface="Roboto Condensed" charset="0"/>
            </a:endParaRPr>
          </a:p>
          <a:p>
            <a:pPr marL="425439" indent="-285743" algn="just">
              <a:lnSpc>
                <a:spcPct val="150000"/>
              </a:lnSpc>
              <a:buFont typeface="Arial" pitchFamily="34" charset="0"/>
              <a:buChar char="•"/>
            </a:pPr>
            <a:r>
              <a:rPr lang="es-VE" sz="1500" dirty="0" smtClean="0">
                <a:latin typeface="Cambria" pitchFamily="18" charset="0"/>
                <a:ea typeface="Roboto Condensed" charset="0"/>
              </a:rPr>
              <a:t>En </a:t>
            </a:r>
            <a:r>
              <a:rPr lang="es-VE" sz="1500" dirty="0">
                <a:latin typeface="Cambria" pitchFamily="18" charset="0"/>
                <a:ea typeface="Roboto Condensed" charset="0"/>
              </a:rPr>
              <a:t>los pacientes que presentaron el punto final primario, de muerte fueron por causas no cardiovasculares </a:t>
            </a:r>
          </a:p>
          <a:p>
            <a:pPr marL="425439" indent="-285743" algn="just">
              <a:lnSpc>
                <a:spcPct val="150000"/>
              </a:lnSpc>
            </a:pPr>
            <a:r>
              <a:rPr lang="es-VE" sz="1500" i="1" dirty="0" smtClean="0">
                <a:latin typeface="Cambria" pitchFamily="18" charset="0"/>
                <a:ea typeface="Roboto Condensed" charset="0"/>
              </a:rPr>
              <a:t> </a:t>
            </a:r>
            <a:endParaRPr lang="es-VE" sz="1500" i="1" dirty="0">
              <a:latin typeface="Cambria" pitchFamily="18" charset="0"/>
              <a:ea typeface="Roboto Condense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VE"/>
          </a:p>
        </p:txBody>
      </p:sp>
      <p:sp>
        <p:nvSpPr>
          <p:cNvPr id="4" name="3 Rectángulo"/>
          <p:cNvSpPr/>
          <p:nvPr/>
        </p:nvSpPr>
        <p:spPr>
          <a:xfrm>
            <a:off x="611560" y="1563638"/>
            <a:ext cx="8064896" cy="2677656"/>
          </a:xfrm>
          <a:prstGeom prst="rect">
            <a:avLst/>
          </a:prstGeom>
        </p:spPr>
        <p:txBody>
          <a:bodyPr wrap="square">
            <a:spAutoFit/>
          </a:bodyPr>
          <a:lstStyle/>
          <a:p>
            <a:pPr marL="425439" indent="-285743" algn="just">
              <a:lnSpc>
                <a:spcPct val="150000"/>
              </a:lnSpc>
              <a:buFont typeface="Arial" pitchFamily="34" charset="0"/>
              <a:buChar char="•"/>
            </a:pPr>
            <a:r>
              <a:rPr lang="es-VE" dirty="0" smtClean="0">
                <a:latin typeface="Cambria" pitchFamily="18" charset="0"/>
                <a:ea typeface="Roboto Condensed" charset="0"/>
              </a:rPr>
              <a:t>No hubo diferencias del efecto del cierre versus tratamiento médico con respecto al punto final primario en los subgrupos, de edad y la presencia o ausencia de aneurisma del SIA, </a:t>
            </a:r>
            <a:r>
              <a:rPr lang="es-VE" i="1" dirty="0" smtClean="0">
                <a:latin typeface="Cambria" pitchFamily="18" charset="0"/>
                <a:ea typeface="Roboto Condensed" charset="0"/>
              </a:rPr>
              <a:t>*a pesar que hubo mayor numero de eventos en los &lt;45años*</a:t>
            </a:r>
          </a:p>
          <a:p>
            <a:pPr marL="425439" indent="-285743" algn="just">
              <a:lnSpc>
                <a:spcPct val="150000"/>
              </a:lnSpc>
              <a:buFont typeface="Arial" pitchFamily="34" charset="0"/>
              <a:buChar char="•"/>
            </a:pPr>
            <a:endParaRPr lang="es-VE" i="1" dirty="0" smtClean="0">
              <a:latin typeface="Cambria" pitchFamily="18" charset="0"/>
              <a:ea typeface="Roboto Condensed" charset="0"/>
            </a:endParaRPr>
          </a:p>
          <a:p>
            <a:pPr marL="425439" indent="-285743" algn="just">
              <a:lnSpc>
                <a:spcPct val="150000"/>
              </a:lnSpc>
              <a:buFont typeface="Arial" pitchFamily="34" charset="0"/>
              <a:buChar char="•"/>
            </a:pPr>
            <a:r>
              <a:rPr lang="es-VE" dirty="0" smtClean="0">
                <a:latin typeface="Cambria" pitchFamily="18" charset="0"/>
                <a:ea typeface="Roboto Condensed" charset="0"/>
              </a:rPr>
              <a:t>No hubo diferencias en cuanto a la eficacia o en la seguridad del cierre versus terapia médica </a:t>
            </a:r>
          </a:p>
          <a:p>
            <a:pPr marL="425439" indent="-285743" algn="just">
              <a:lnSpc>
                <a:spcPct val="150000"/>
              </a:lnSpc>
              <a:buFont typeface="Arial" pitchFamily="34" charset="0"/>
              <a:buChar char="•"/>
            </a:pPr>
            <a:endParaRPr lang="es-VE" i="1" dirty="0" smtClean="0">
              <a:latin typeface="Cambria" pitchFamily="18" charset="0"/>
              <a:ea typeface="Roboto Condensed" charset="0"/>
            </a:endParaRPr>
          </a:p>
          <a:p>
            <a:pPr marL="425439" indent="-285743" algn="just">
              <a:lnSpc>
                <a:spcPct val="150000"/>
              </a:lnSpc>
              <a:buFont typeface="Arial" pitchFamily="34" charset="0"/>
              <a:buChar char="•"/>
            </a:pPr>
            <a:r>
              <a:rPr lang="es-VE" dirty="0" smtClean="0">
                <a:latin typeface="Cambria" pitchFamily="18" charset="0"/>
                <a:ea typeface="Roboto Condensed" charset="0"/>
              </a:rPr>
              <a:t>En el grupo de cierre, se evidenció mayor frecuencia de fibrilación auricular como efecto adverso sin embargo no fue estadísticamente significativo </a:t>
            </a:r>
            <a:r>
              <a:rPr lang="es-VE" i="1" dirty="0" smtClean="0">
                <a:latin typeface="Cambria" pitchFamily="18" charset="0"/>
                <a:ea typeface="Roboto Condensed" charset="0"/>
              </a:rPr>
              <a:t>*a diferencia del estudio de la evidencia anterior</a:t>
            </a:r>
            <a:endParaRPr lang="es-VE" dirty="0">
              <a:latin typeface="Cambria" pitchFamily="18" charset="0"/>
            </a:endParaRPr>
          </a:p>
        </p:txBody>
      </p:sp>
      <p:sp>
        <p:nvSpPr>
          <p:cNvPr id="5" name="1 Título"/>
          <p:cNvSpPr txBox="1">
            <a:spLocks/>
          </p:cNvSpPr>
          <p:nvPr/>
        </p:nvSpPr>
        <p:spPr>
          <a:xfrm>
            <a:off x="1259632" y="555526"/>
            <a:ext cx="5832900" cy="572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Overpass"/>
              <a:buNone/>
              <a:tabLst/>
              <a:defRPr/>
            </a:pPr>
            <a:r>
              <a:rPr kumimoji="0" lang="es-VE" sz="4000" b="1" i="0" u="none" strike="noStrike" kern="0" cap="none" spc="0" normalizeH="0" baseline="0" noProof="0" smtClean="0">
                <a:ln>
                  <a:noFill/>
                </a:ln>
                <a:solidFill>
                  <a:srgbClr val="002060"/>
                </a:solidFill>
                <a:effectLst/>
                <a:uLnTx/>
                <a:uFillTx/>
                <a:latin typeface="Cambria" pitchFamily="18" charset="0"/>
                <a:ea typeface="Overpass"/>
                <a:cs typeface="Overpass"/>
                <a:sym typeface="Overpass"/>
              </a:rPr>
              <a:t>APORTES DEL GRUPO</a:t>
            </a:r>
            <a:endParaRPr kumimoji="0" lang="es-VE" sz="4000" b="1" i="0" u="none" strike="noStrike" kern="0" cap="none" spc="0" normalizeH="0" baseline="0" noProof="0" dirty="0">
              <a:ln>
                <a:noFill/>
              </a:ln>
              <a:solidFill>
                <a:srgbClr val="002060"/>
              </a:solidFill>
              <a:effectLst/>
              <a:uLnTx/>
              <a:uFillTx/>
              <a:latin typeface="Cambria" pitchFamily="18" charset="0"/>
              <a:ea typeface="Overpass"/>
              <a:cs typeface="Overpass"/>
              <a:sym typeface="Overpas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cxnSp>
        <p:nvCxnSpPr>
          <p:cNvPr id="227" name="Google Shape;227;p32"/>
          <p:cNvCxnSpPr/>
          <p:nvPr/>
        </p:nvCxnSpPr>
        <p:spPr>
          <a:xfrm>
            <a:off x="4867500" y="3415300"/>
            <a:ext cx="4276500" cy="0"/>
          </a:xfrm>
          <a:prstGeom prst="straightConnector1">
            <a:avLst/>
          </a:prstGeom>
          <a:noFill/>
          <a:ln w="38100" cap="flat" cmpd="sng">
            <a:solidFill>
              <a:schemeClr val="dk2"/>
            </a:solidFill>
            <a:prstDash val="solid"/>
            <a:round/>
            <a:headEnd type="none" w="med" len="med"/>
            <a:tailEnd type="none" w="med" len="med"/>
          </a:ln>
        </p:spPr>
      </p:cxn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07654"/>
            <a:ext cx="1141096" cy="127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a:picLocks noChangeAspect="1"/>
          </p:cNvPicPr>
          <p:nvPr/>
        </p:nvPicPr>
        <p:blipFill rotWithShape="1">
          <a:blip r:embed="rId4" cstate="print">
            <a:extLst>
              <a:ext uri="{28A0092B-C50C-407E-A947-70E740481C1C}">
                <a14:useLocalDpi xmlns:a14="http://schemas.microsoft.com/office/drawing/2010/main" val="0"/>
              </a:ext>
            </a:extLst>
          </a:blip>
          <a:srcRect l="15954" t="29075" r="16708" b="33761"/>
          <a:stretch/>
        </p:blipFill>
        <p:spPr>
          <a:xfrm>
            <a:off x="0" y="-308570"/>
            <a:ext cx="3360111" cy="1989668"/>
          </a:xfrm>
          <a:prstGeom prst="rect">
            <a:avLst/>
          </a:prstGeom>
        </p:spPr>
      </p:pic>
      <p:sp>
        <p:nvSpPr>
          <p:cNvPr id="11" name="10 Título"/>
          <p:cNvSpPr>
            <a:spLocks noGrp="1"/>
          </p:cNvSpPr>
          <p:nvPr>
            <p:ph type="ctrTitle" idx="2"/>
          </p:nvPr>
        </p:nvSpPr>
        <p:spPr/>
        <p:txBody>
          <a:bodyPr/>
          <a:lstStyle/>
          <a:p>
            <a:endParaRPr lang="es-VE"/>
          </a:p>
        </p:txBody>
      </p:sp>
      <p:sp>
        <p:nvSpPr>
          <p:cNvPr id="13" name="12 Subtítulo"/>
          <p:cNvSpPr>
            <a:spLocks noGrp="1"/>
          </p:cNvSpPr>
          <p:nvPr>
            <p:ph type="subTitle" idx="1"/>
          </p:nvPr>
        </p:nvSpPr>
        <p:spPr/>
        <p:txBody>
          <a:bodyPr/>
          <a:lstStyle/>
          <a:p>
            <a:endParaRPr lang="es-VE"/>
          </a:p>
        </p:txBody>
      </p:sp>
      <p:sp>
        <p:nvSpPr>
          <p:cNvPr id="10" name="9 Título"/>
          <p:cNvSpPr>
            <a:spLocks noGrp="1"/>
          </p:cNvSpPr>
          <p:nvPr>
            <p:ph type="ctrTitle"/>
          </p:nvPr>
        </p:nvSpPr>
        <p:spPr/>
        <p:txBody>
          <a:bodyPr/>
          <a:lstStyle/>
          <a:p>
            <a:endParaRPr lang="es-VE" dirty="0"/>
          </a:p>
        </p:txBody>
      </p:sp>
      <p:sp>
        <p:nvSpPr>
          <p:cNvPr id="14" name="テキスト プレースホルダー 2"/>
          <p:cNvSpPr txBox="1">
            <a:spLocks/>
          </p:cNvSpPr>
          <p:nvPr/>
        </p:nvSpPr>
        <p:spPr>
          <a:xfrm>
            <a:off x="-1260648" y="1842213"/>
            <a:ext cx="15904619" cy="6602573"/>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4000" b="0" i="0" u="none" strike="noStrike" kern="0" cap="none" spc="0" normalizeH="0" baseline="0" noProof="0" dirty="0" smtClean="0">
                <a:ln>
                  <a:noFill/>
                </a:ln>
                <a:solidFill>
                  <a:srgbClr val="000000"/>
                </a:solidFill>
                <a:effectLst/>
                <a:uLnTx/>
                <a:uFillTx/>
                <a:latin typeface="Cambria" pitchFamily="18" charset="0"/>
                <a:sym typeface="Arial"/>
              </a:rPr>
              <a:t>THANK YOU FOR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4000" b="0" i="0" u="none" strike="noStrike" kern="0" cap="none" spc="0" normalizeH="0" baseline="0" noProof="0" dirty="0" smtClean="0">
                <a:ln>
                  <a:noFill/>
                </a:ln>
                <a:solidFill>
                  <a:srgbClr val="000000"/>
                </a:solidFill>
                <a:effectLst/>
                <a:uLnTx/>
                <a:uFillTx/>
                <a:latin typeface="Cambria" pitchFamily="18" charset="0"/>
                <a:sym typeface="Arial"/>
              </a:rPr>
              <a:t>WATCHING!</a:t>
            </a:r>
            <a:endParaRPr kumimoji="0" lang="ja-JP" altLang="en-US" sz="4000" b="0" i="0" u="none" strike="noStrike" kern="0" cap="none" spc="0" normalizeH="0" baseline="0" noProof="0" dirty="0">
              <a:ln>
                <a:noFill/>
              </a:ln>
              <a:solidFill>
                <a:srgbClr val="000000"/>
              </a:solidFill>
              <a:effectLst/>
              <a:uLnTx/>
              <a:uFillTx/>
              <a:latin typeface="Cambria" pitchFamily="18" charset="0"/>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722870" y="0"/>
            <a:ext cx="10917194" cy="54122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s-ES" sz="1200">
                <a:solidFill>
                  <a:prstClr val="white"/>
                </a:solidFill>
              </a:rPr>
              <a:t>Evaluación de la causa por el equipo combinado de neurología / cardiología</a:t>
            </a:r>
            <a:endParaRPr lang="es-PY" sz="1350" kern="1200">
              <a:solidFill>
                <a:prstClr val="white"/>
              </a:solidFill>
            </a:endParaRPr>
          </a:p>
        </p:txBody>
      </p:sp>
      <p:sp>
        <p:nvSpPr>
          <p:cNvPr id="4" name="Rectángulo 3"/>
          <p:cNvSpPr/>
          <p:nvPr/>
        </p:nvSpPr>
        <p:spPr>
          <a:xfrm>
            <a:off x="626793" y="144592"/>
            <a:ext cx="7890844" cy="1083564"/>
          </a:xfrm>
          <a:prstGeom prst="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sp>
        <p:nvSpPr>
          <p:cNvPr id="2" name="Rectángulo 1"/>
          <p:cNvSpPr/>
          <p:nvPr/>
        </p:nvSpPr>
        <p:spPr>
          <a:xfrm>
            <a:off x="3739896" y="1657198"/>
            <a:ext cx="4572000" cy="1131079"/>
          </a:xfrm>
          <a:prstGeom prst="rect">
            <a:avLst/>
          </a:prstGeom>
        </p:spPr>
        <p:txBody>
          <a:bodyPr>
            <a:spAutoFit/>
          </a:bodyPr>
          <a:lstStyle/>
          <a:p>
            <a:pPr algn="just">
              <a:buClrTx/>
              <a:buFontTx/>
              <a:buNone/>
            </a:pPr>
            <a:r>
              <a:rPr lang="es-ES" sz="1350" kern="1200" dirty="0">
                <a:solidFill>
                  <a:prstClr val="black"/>
                </a:solidFill>
                <a:latin typeface="Calibri" panose="020F0502020204030204"/>
              </a:rPr>
              <a:t>1. En pacientes con un accidente cerebrovascular isquémico no </a:t>
            </a:r>
            <a:r>
              <a:rPr lang="es-ES" sz="1350" kern="1200" dirty="0" err="1">
                <a:solidFill>
                  <a:prstClr val="black"/>
                </a:solidFill>
                <a:latin typeface="Calibri" panose="020F0502020204030204"/>
              </a:rPr>
              <a:t>lacunar</a:t>
            </a:r>
            <a:r>
              <a:rPr lang="es-ES" sz="1350" kern="1200" dirty="0">
                <a:solidFill>
                  <a:prstClr val="black"/>
                </a:solidFill>
                <a:latin typeface="Calibri" panose="020F0502020204030204"/>
              </a:rPr>
              <a:t> de causa indeterminada y un FOP, </a:t>
            </a:r>
            <a:r>
              <a:rPr lang="es-ES" sz="1350" b="1" kern="1200" dirty="0" smtClean="0">
                <a:solidFill>
                  <a:prstClr val="black"/>
                </a:solidFill>
                <a:latin typeface="Calibri" panose="020F0502020204030204"/>
              </a:rPr>
              <a:t>un </a:t>
            </a:r>
            <a:r>
              <a:rPr lang="es-ES" sz="1350" b="1" kern="1200" dirty="0">
                <a:solidFill>
                  <a:prstClr val="black"/>
                </a:solidFill>
                <a:latin typeface="Calibri" panose="020F0502020204030204"/>
              </a:rPr>
              <a:t>cardiólogo y un neurólogo deben hacer recomendaciones conjuntas para el cierre del FOP frente al tratamiento médico, </a:t>
            </a:r>
            <a:r>
              <a:rPr lang="es-ES" sz="1350" kern="1200" dirty="0">
                <a:solidFill>
                  <a:prstClr val="black"/>
                </a:solidFill>
                <a:latin typeface="Calibri" panose="020F0502020204030204"/>
              </a:rPr>
              <a:t>teniendo en cuenta la probabilidad de un papel causal del FOP.</a:t>
            </a:r>
            <a:endParaRPr lang="es-PY" sz="1350" kern="1200" dirty="0">
              <a:solidFill>
                <a:prstClr val="black"/>
              </a:solidFill>
              <a:latin typeface="Calibri" panose="020F0502020204030204"/>
            </a:endParaRPr>
          </a:p>
        </p:txBody>
      </p:sp>
      <p:sp>
        <p:nvSpPr>
          <p:cNvPr id="5" name="CuadroTexto 4"/>
          <p:cNvSpPr txBox="1"/>
          <p:nvPr/>
        </p:nvSpPr>
        <p:spPr>
          <a:xfrm>
            <a:off x="822961" y="480799"/>
            <a:ext cx="4270248" cy="461665"/>
          </a:xfrm>
          <a:prstGeom prst="rect">
            <a:avLst/>
          </a:prstGeom>
          <a:noFill/>
        </p:spPr>
        <p:txBody>
          <a:bodyPr wrap="square" rtlCol="0">
            <a:spAutoFit/>
          </a:bodyPr>
          <a:lstStyle/>
          <a:p>
            <a:pPr>
              <a:buClrTx/>
              <a:buFontTx/>
              <a:buNone/>
            </a:pPr>
            <a:r>
              <a:rPr lang="es-PY" sz="2400" b="1" kern="1200" dirty="0">
                <a:solidFill>
                  <a:prstClr val="white"/>
                </a:solidFill>
                <a:latin typeface="Calibri" panose="020F0502020204030204"/>
              </a:rPr>
              <a:t>Recomendaciones para FOP</a:t>
            </a:r>
          </a:p>
        </p:txBody>
      </p:sp>
      <p:sp>
        <p:nvSpPr>
          <p:cNvPr id="6" name="Rectángulo 5"/>
          <p:cNvSpPr/>
          <p:nvPr/>
        </p:nvSpPr>
        <p:spPr>
          <a:xfrm>
            <a:off x="809245" y="1643482"/>
            <a:ext cx="1220723" cy="1107996"/>
          </a:xfrm>
          <a:prstGeom prst="rect">
            <a:avLst/>
          </a:prstGeom>
          <a:solidFill>
            <a:srgbClr val="6AC974"/>
          </a:solidFill>
          <a:ln>
            <a:solidFill>
              <a:srgbClr val="6AC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sp>
        <p:nvSpPr>
          <p:cNvPr id="7" name="Rectángulo 6"/>
          <p:cNvSpPr/>
          <p:nvPr/>
        </p:nvSpPr>
        <p:spPr>
          <a:xfrm>
            <a:off x="2226565" y="1643482"/>
            <a:ext cx="1220723" cy="1107996"/>
          </a:xfrm>
          <a:prstGeom prst="rect">
            <a:avLst/>
          </a:prstGeom>
          <a:solidFill>
            <a:srgbClr val="A6C2E9"/>
          </a:solidFill>
          <a:ln>
            <a:solidFill>
              <a:srgbClr val="A6C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sp>
        <p:nvSpPr>
          <p:cNvPr id="8" name="CuadroTexto 7"/>
          <p:cNvSpPr txBox="1"/>
          <p:nvPr/>
        </p:nvSpPr>
        <p:spPr>
          <a:xfrm>
            <a:off x="1249299" y="1932022"/>
            <a:ext cx="491490" cy="553998"/>
          </a:xfrm>
          <a:prstGeom prst="rect">
            <a:avLst/>
          </a:prstGeom>
          <a:noFill/>
        </p:spPr>
        <p:txBody>
          <a:bodyPr wrap="square" rtlCol="0">
            <a:spAutoFit/>
          </a:bodyPr>
          <a:lstStyle/>
          <a:p>
            <a:pPr>
              <a:buClrTx/>
              <a:buFontTx/>
              <a:buNone/>
            </a:pPr>
            <a:r>
              <a:rPr lang="es-PY" sz="3000" kern="1200" dirty="0">
                <a:solidFill>
                  <a:prstClr val="black"/>
                </a:solidFill>
                <a:latin typeface="Calibri" panose="020F0502020204030204"/>
              </a:rPr>
              <a:t>1</a:t>
            </a:r>
          </a:p>
        </p:txBody>
      </p:sp>
      <p:sp>
        <p:nvSpPr>
          <p:cNvPr id="9" name="CuadroTexto 8"/>
          <p:cNvSpPr txBox="1"/>
          <p:nvPr/>
        </p:nvSpPr>
        <p:spPr>
          <a:xfrm>
            <a:off x="2287144" y="1932022"/>
            <a:ext cx="1704213" cy="553998"/>
          </a:xfrm>
          <a:prstGeom prst="rect">
            <a:avLst/>
          </a:prstGeom>
          <a:noFill/>
        </p:spPr>
        <p:txBody>
          <a:bodyPr wrap="square" rtlCol="0">
            <a:spAutoFit/>
          </a:bodyPr>
          <a:lstStyle/>
          <a:p>
            <a:pPr>
              <a:buClrTx/>
              <a:buFontTx/>
              <a:buNone/>
            </a:pPr>
            <a:r>
              <a:rPr lang="es-PY" sz="3000" kern="1200" dirty="0">
                <a:solidFill>
                  <a:prstClr val="black"/>
                </a:solidFill>
                <a:latin typeface="Calibri" panose="020F0502020204030204"/>
              </a:rPr>
              <a:t>C - OE</a:t>
            </a:r>
          </a:p>
        </p:txBody>
      </p:sp>
      <p:sp>
        <p:nvSpPr>
          <p:cNvPr id="10" name="Rectángulo 9"/>
          <p:cNvSpPr/>
          <p:nvPr/>
        </p:nvSpPr>
        <p:spPr>
          <a:xfrm>
            <a:off x="3726180" y="3159617"/>
            <a:ext cx="5390388" cy="1338828"/>
          </a:xfrm>
          <a:prstGeom prst="rect">
            <a:avLst/>
          </a:prstGeom>
        </p:spPr>
        <p:txBody>
          <a:bodyPr wrap="square">
            <a:spAutoFit/>
          </a:bodyPr>
          <a:lstStyle/>
          <a:p>
            <a:pPr algn="just">
              <a:buClrTx/>
              <a:buFontTx/>
              <a:buNone/>
            </a:pPr>
            <a:r>
              <a:rPr lang="es-ES" sz="1350" kern="1200" dirty="0">
                <a:solidFill>
                  <a:prstClr val="black"/>
                </a:solidFill>
                <a:latin typeface="Calibri" panose="020F0502020204030204"/>
              </a:rPr>
              <a:t>2. En pacientes de 18 a 60 años con un accidente cerebrovascular isquémico no </a:t>
            </a:r>
            <a:r>
              <a:rPr lang="es-ES" sz="1350" kern="1200" dirty="0" err="1">
                <a:solidFill>
                  <a:prstClr val="black"/>
                </a:solidFill>
                <a:latin typeface="Calibri" panose="020F0502020204030204"/>
              </a:rPr>
              <a:t>lacunar</a:t>
            </a:r>
            <a:r>
              <a:rPr lang="es-ES" sz="1350" kern="1200" dirty="0">
                <a:solidFill>
                  <a:prstClr val="black"/>
                </a:solidFill>
                <a:latin typeface="Calibri" panose="020F0502020204030204"/>
              </a:rPr>
              <a:t> de causa indeterminada a pesar de una evaluación exhaustiva y </a:t>
            </a:r>
            <a:r>
              <a:rPr lang="es-ES" sz="1350" b="1" kern="1200" dirty="0">
                <a:solidFill>
                  <a:prstClr val="black"/>
                </a:solidFill>
                <a:latin typeface="Calibri" panose="020F0502020204030204"/>
              </a:rPr>
              <a:t>un FOP con características anatómicas de alto riesgo, * es razonable optar por el cierre con un dispositivo </a:t>
            </a:r>
            <a:r>
              <a:rPr lang="es-ES" sz="1350" b="1" kern="1200" dirty="0" err="1">
                <a:solidFill>
                  <a:prstClr val="black"/>
                </a:solidFill>
                <a:latin typeface="Calibri" panose="020F0502020204030204"/>
              </a:rPr>
              <a:t>transcatéter</a:t>
            </a:r>
            <a:r>
              <a:rPr lang="es-ES" sz="1350" b="1" kern="1200" dirty="0">
                <a:solidFill>
                  <a:prstClr val="black"/>
                </a:solidFill>
                <a:latin typeface="Calibri" panose="020F0502020204030204"/>
              </a:rPr>
              <a:t> y la terapia </a:t>
            </a:r>
            <a:r>
              <a:rPr lang="es-ES" sz="1350" b="1" kern="1200" dirty="0" err="1">
                <a:solidFill>
                  <a:prstClr val="black"/>
                </a:solidFill>
                <a:latin typeface="Calibri" panose="020F0502020204030204"/>
              </a:rPr>
              <a:t>antiplaquetaria</a:t>
            </a:r>
            <a:r>
              <a:rPr lang="es-ES" sz="1350" b="1" kern="1200" dirty="0">
                <a:solidFill>
                  <a:prstClr val="black"/>
                </a:solidFill>
                <a:latin typeface="Calibri" panose="020F0502020204030204"/>
              </a:rPr>
              <a:t> a largo plazo en lugar de terapia </a:t>
            </a:r>
            <a:r>
              <a:rPr lang="es-ES" sz="1350" b="1" kern="1200" dirty="0" err="1">
                <a:solidFill>
                  <a:prstClr val="black"/>
                </a:solidFill>
                <a:latin typeface="Calibri" panose="020F0502020204030204"/>
              </a:rPr>
              <a:t>antiplaquetaria</a:t>
            </a:r>
            <a:r>
              <a:rPr lang="es-ES" sz="1350" b="1" kern="1200" dirty="0">
                <a:solidFill>
                  <a:prstClr val="black"/>
                </a:solidFill>
                <a:latin typeface="Calibri" panose="020F0502020204030204"/>
              </a:rPr>
              <a:t> sola para prevenir el accidente cerebrovascular recurrente.</a:t>
            </a:r>
            <a:endParaRPr lang="es-PY" sz="1350" b="1" kern="1200" dirty="0">
              <a:solidFill>
                <a:prstClr val="black"/>
              </a:solidFill>
              <a:latin typeface="Calibri" panose="020F0502020204030204"/>
            </a:endParaRPr>
          </a:p>
        </p:txBody>
      </p:sp>
      <p:sp>
        <p:nvSpPr>
          <p:cNvPr id="11" name="Rectángulo 10"/>
          <p:cNvSpPr/>
          <p:nvPr/>
        </p:nvSpPr>
        <p:spPr>
          <a:xfrm>
            <a:off x="829534" y="3251048"/>
            <a:ext cx="1220723" cy="1107996"/>
          </a:xfrm>
          <a:prstGeom prst="rect">
            <a:avLst/>
          </a:prstGeom>
          <a:solidFill>
            <a:srgbClr val="FBD333"/>
          </a:solidFill>
          <a:ln>
            <a:solidFill>
              <a:srgbClr val="FBD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sp>
        <p:nvSpPr>
          <p:cNvPr id="12" name="Rectángulo 11"/>
          <p:cNvSpPr/>
          <p:nvPr/>
        </p:nvSpPr>
        <p:spPr>
          <a:xfrm>
            <a:off x="2229134" y="3264545"/>
            <a:ext cx="1220723" cy="1107996"/>
          </a:xfrm>
          <a:prstGeom prst="rect">
            <a:avLst/>
          </a:prstGeom>
          <a:solidFill>
            <a:srgbClr val="6B9CD8"/>
          </a:solidFill>
          <a:ln>
            <a:solidFill>
              <a:srgbClr val="6B9C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sp>
        <p:nvSpPr>
          <p:cNvPr id="13" name="CuadroTexto 12"/>
          <p:cNvSpPr txBox="1"/>
          <p:nvPr/>
        </p:nvSpPr>
        <p:spPr>
          <a:xfrm>
            <a:off x="1186297" y="3528047"/>
            <a:ext cx="676655" cy="553998"/>
          </a:xfrm>
          <a:prstGeom prst="rect">
            <a:avLst/>
          </a:prstGeom>
          <a:noFill/>
        </p:spPr>
        <p:txBody>
          <a:bodyPr wrap="square" rtlCol="0">
            <a:spAutoFit/>
          </a:bodyPr>
          <a:lstStyle/>
          <a:p>
            <a:pPr>
              <a:buClrTx/>
              <a:buFontTx/>
              <a:buNone/>
            </a:pPr>
            <a:r>
              <a:rPr lang="es-PY" sz="3000" kern="1200" dirty="0">
                <a:solidFill>
                  <a:prstClr val="black"/>
                </a:solidFill>
                <a:latin typeface="Calibri" panose="020F0502020204030204"/>
              </a:rPr>
              <a:t>2a</a:t>
            </a:r>
          </a:p>
        </p:txBody>
      </p:sp>
      <p:sp>
        <p:nvSpPr>
          <p:cNvPr id="14" name="CuadroTexto 13"/>
          <p:cNvSpPr txBox="1"/>
          <p:nvPr/>
        </p:nvSpPr>
        <p:spPr>
          <a:xfrm>
            <a:off x="2426873" y="3566801"/>
            <a:ext cx="1704213" cy="553998"/>
          </a:xfrm>
          <a:prstGeom prst="rect">
            <a:avLst/>
          </a:prstGeom>
          <a:noFill/>
        </p:spPr>
        <p:txBody>
          <a:bodyPr wrap="square" rtlCol="0">
            <a:spAutoFit/>
          </a:bodyPr>
          <a:lstStyle/>
          <a:p>
            <a:pPr>
              <a:buClrTx/>
              <a:buFontTx/>
              <a:buNone/>
            </a:pPr>
            <a:r>
              <a:rPr lang="es-PY" sz="3000" kern="1200" dirty="0">
                <a:solidFill>
                  <a:prstClr val="black"/>
                </a:solidFill>
                <a:latin typeface="Calibri" panose="020F0502020204030204"/>
              </a:rPr>
              <a:t>B - R</a:t>
            </a:r>
          </a:p>
        </p:txBody>
      </p:sp>
      <p:sp>
        <p:nvSpPr>
          <p:cNvPr id="3" name="Rectángulo redondeado 2"/>
          <p:cNvSpPr/>
          <p:nvPr/>
        </p:nvSpPr>
        <p:spPr>
          <a:xfrm>
            <a:off x="4585594" y="3222635"/>
            <a:ext cx="4407470" cy="1191816"/>
          </a:xfrm>
          <a:prstGeom prst="round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PY" sz="1600" dirty="0" smtClean="0">
                <a:solidFill>
                  <a:prstClr val="white"/>
                </a:solidFill>
              </a:rPr>
              <a:t>*edad </a:t>
            </a:r>
            <a:r>
              <a:rPr lang="es-PY" sz="1600" dirty="0">
                <a:solidFill>
                  <a:prstClr val="white"/>
                </a:solidFill>
              </a:rPr>
              <a:t>de 16 a 60 años;  </a:t>
            </a:r>
            <a:r>
              <a:rPr lang="es-PY" sz="1600" dirty="0" smtClean="0">
                <a:solidFill>
                  <a:prstClr val="white"/>
                </a:solidFill>
              </a:rPr>
              <a:t>ACV </a:t>
            </a:r>
            <a:r>
              <a:rPr lang="es-PY" sz="1600" dirty="0" err="1" smtClean="0">
                <a:solidFill>
                  <a:prstClr val="white"/>
                </a:solidFill>
              </a:rPr>
              <a:t>isquemico</a:t>
            </a:r>
            <a:r>
              <a:rPr lang="es-PY" sz="1600" dirty="0" smtClean="0">
                <a:solidFill>
                  <a:prstClr val="white"/>
                </a:solidFill>
              </a:rPr>
              <a:t> </a:t>
            </a:r>
            <a:r>
              <a:rPr lang="es-PY" sz="1600" dirty="0">
                <a:solidFill>
                  <a:prstClr val="white"/>
                </a:solidFill>
              </a:rPr>
              <a:t>reciente (</a:t>
            </a:r>
            <a:r>
              <a:rPr lang="es-PY" sz="1600" dirty="0" smtClean="0">
                <a:solidFill>
                  <a:prstClr val="white"/>
                </a:solidFill>
              </a:rPr>
              <a:t>≤6 meses</a:t>
            </a:r>
            <a:r>
              <a:rPr lang="es-PY" sz="1600" dirty="0">
                <a:solidFill>
                  <a:prstClr val="white"/>
                </a:solidFill>
              </a:rPr>
              <a:t>); FOP asociado a </a:t>
            </a:r>
            <a:r>
              <a:rPr lang="es-PY" sz="1600" dirty="0" smtClean="0">
                <a:solidFill>
                  <a:prstClr val="white"/>
                </a:solidFill>
              </a:rPr>
              <a:t>ASIA </a:t>
            </a:r>
            <a:r>
              <a:rPr lang="es-PY" sz="1600" dirty="0">
                <a:solidFill>
                  <a:prstClr val="white"/>
                </a:solidFill>
              </a:rPr>
              <a:t>(&gt; </a:t>
            </a:r>
            <a:r>
              <a:rPr lang="es-PY" sz="1600" dirty="0" smtClean="0">
                <a:solidFill>
                  <a:prstClr val="white"/>
                </a:solidFill>
              </a:rPr>
              <a:t>10mm</a:t>
            </a:r>
            <a:r>
              <a:rPr lang="es-PY" sz="1600" dirty="0">
                <a:solidFill>
                  <a:prstClr val="white"/>
                </a:solidFill>
              </a:rPr>
              <a:t>) o con un cortocircuito de derecha a izquierda  </a:t>
            </a:r>
            <a:r>
              <a:rPr lang="es-PY" sz="1600" dirty="0" smtClean="0">
                <a:solidFill>
                  <a:prstClr val="white"/>
                </a:solidFill>
              </a:rPr>
              <a:t>&gt;20 </a:t>
            </a:r>
            <a:r>
              <a:rPr lang="es-PY" sz="1600" dirty="0" err="1" smtClean="0">
                <a:solidFill>
                  <a:prstClr val="white"/>
                </a:solidFill>
              </a:rPr>
              <a:t>microburbujas</a:t>
            </a:r>
            <a:r>
              <a:rPr lang="es-PY" sz="1600" dirty="0" smtClean="0">
                <a:solidFill>
                  <a:prstClr val="white"/>
                </a:solidFill>
              </a:rPr>
              <a:t> </a:t>
            </a:r>
            <a:r>
              <a:rPr lang="es-PY" sz="1600" dirty="0">
                <a:solidFill>
                  <a:prstClr val="white"/>
                </a:solidFill>
              </a:rPr>
              <a:t>o con un diámetro  </a:t>
            </a:r>
            <a:r>
              <a:rPr lang="es-PY" sz="1600" dirty="0" smtClean="0">
                <a:solidFill>
                  <a:prstClr val="white"/>
                </a:solidFill>
              </a:rPr>
              <a:t>≥2mm</a:t>
            </a:r>
            <a:endParaRPr lang="es-PY" sz="1600" dirty="0">
              <a:solidFill>
                <a:prstClr val="white"/>
              </a:solidFill>
            </a:endParaRPr>
          </a:p>
        </p:txBody>
      </p:sp>
      <p:sp>
        <p:nvSpPr>
          <p:cNvPr id="16" name="Rectángulo 15"/>
          <p:cNvSpPr/>
          <p:nvPr/>
        </p:nvSpPr>
        <p:spPr>
          <a:xfrm>
            <a:off x="-67755" y="4885608"/>
            <a:ext cx="8838812" cy="307777"/>
          </a:xfrm>
          <a:prstGeom prst="rect">
            <a:avLst/>
          </a:prstGeom>
        </p:spPr>
        <p:txBody>
          <a:bodyPr wrap="square">
            <a:spAutoFit/>
          </a:bodyPr>
          <a:lstStyle/>
          <a:p>
            <a:r>
              <a:rPr lang="es-PY" sz="700" dirty="0" err="1">
                <a:solidFill>
                  <a:srgbClr val="231F20"/>
                </a:solidFill>
                <a:latin typeface="Times New Roman" panose="02020603050405020304" pitchFamily="18" charset="0"/>
                <a:cs typeface="Times New Roman" panose="02020603050405020304" pitchFamily="18" charset="0"/>
              </a:rPr>
              <a:t>Massardier</a:t>
            </a:r>
            <a:r>
              <a:rPr lang="es-PY" sz="700" dirty="0">
                <a:solidFill>
                  <a:srgbClr val="231F20"/>
                </a:solidFill>
                <a:latin typeface="Times New Roman" panose="02020603050405020304" pitchFamily="18" charset="0"/>
                <a:cs typeface="Times New Roman" panose="02020603050405020304" pitchFamily="18" charset="0"/>
              </a:rPr>
              <a:t> E, </a:t>
            </a:r>
            <a:r>
              <a:rPr lang="es-PY" sz="700" dirty="0" err="1">
                <a:solidFill>
                  <a:srgbClr val="231F20"/>
                </a:solidFill>
                <a:latin typeface="Times New Roman" panose="02020603050405020304" pitchFamily="18" charset="0"/>
                <a:cs typeface="Times New Roman" panose="02020603050405020304" pitchFamily="18" charset="0"/>
              </a:rPr>
              <a:t>Meneveau</a:t>
            </a:r>
            <a:r>
              <a:rPr lang="es-PY" sz="700" dirty="0">
                <a:solidFill>
                  <a:srgbClr val="231F20"/>
                </a:solidFill>
                <a:latin typeface="Times New Roman" panose="02020603050405020304" pitchFamily="18" charset="0"/>
                <a:cs typeface="Times New Roman" panose="02020603050405020304" pitchFamily="18" charset="0"/>
              </a:rPr>
              <a:t> N, </a:t>
            </a:r>
            <a:r>
              <a:rPr lang="es-PY" sz="700" dirty="0" err="1">
                <a:solidFill>
                  <a:srgbClr val="231F20"/>
                </a:solidFill>
                <a:latin typeface="Times New Roman" panose="02020603050405020304" pitchFamily="18" charset="0"/>
                <a:cs typeface="Times New Roman" panose="02020603050405020304" pitchFamily="18" charset="0"/>
              </a:rPr>
              <a:t>Vuillier</a:t>
            </a:r>
            <a:r>
              <a:rPr lang="es-PY" sz="700" dirty="0">
                <a:solidFill>
                  <a:srgbClr val="231F20"/>
                </a:solidFill>
                <a:latin typeface="Times New Roman" panose="02020603050405020304" pitchFamily="18" charset="0"/>
                <a:cs typeface="Times New Roman" panose="02020603050405020304" pitchFamily="18" charset="0"/>
              </a:rPr>
              <a:t> F. </a:t>
            </a:r>
            <a:r>
              <a:rPr lang="es-PY" sz="700" dirty="0" err="1">
                <a:solidFill>
                  <a:srgbClr val="231F20"/>
                </a:solidFill>
                <a:latin typeface="Times New Roman" panose="02020603050405020304" pitchFamily="18" charset="0"/>
                <a:cs typeface="Times New Roman" panose="02020603050405020304" pitchFamily="18" charset="0"/>
              </a:rPr>
              <a:t>Transcatheter</a:t>
            </a:r>
            <a:r>
              <a:rPr lang="es-PY" sz="700" dirty="0">
                <a:solidFill>
                  <a:srgbClr val="231F20"/>
                </a:solidFill>
                <a:latin typeface="Times New Roman" panose="02020603050405020304" pitchFamily="18" charset="0"/>
                <a:cs typeface="Times New Roman" panose="02020603050405020304" pitchFamily="18" charset="0"/>
              </a:rPr>
              <a:t> </a:t>
            </a:r>
            <a:r>
              <a:rPr lang="es-PY" sz="700" dirty="0" err="1">
                <a:solidFill>
                  <a:srgbClr val="231F20"/>
                </a:solidFill>
                <a:latin typeface="Times New Roman" panose="02020603050405020304" pitchFamily="18" charset="0"/>
                <a:cs typeface="Times New Roman" panose="02020603050405020304" pitchFamily="18" charset="0"/>
              </a:rPr>
              <a:t>closure</a:t>
            </a:r>
            <a:r>
              <a:rPr lang="es-PY" sz="700" dirty="0">
                <a:solidFill>
                  <a:srgbClr val="231F20"/>
                </a:solidFill>
                <a:latin typeface="Times New Roman" panose="02020603050405020304" pitchFamily="18" charset="0"/>
                <a:cs typeface="Times New Roman" panose="02020603050405020304" pitchFamily="18" charset="0"/>
              </a:rPr>
              <a:t> of </a:t>
            </a:r>
            <a:r>
              <a:rPr lang="es-PY" sz="700" dirty="0" err="1">
                <a:solidFill>
                  <a:srgbClr val="231F20"/>
                </a:solidFill>
                <a:latin typeface="Times New Roman" panose="02020603050405020304" pitchFamily="18" charset="0"/>
                <a:cs typeface="Times New Roman" panose="02020603050405020304" pitchFamily="18" charset="0"/>
              </a:rPr>
              <a:t>patent</a:t>
            </a:r>
            <a:r>
              <a:rPr lang="es-PY" sz="700" dirty="0">
                <a:solidFill>
                  <a:srgbClr val="231F20"/>
                </a:solidFill>
                <a:latin typeface="Times New Roman" panose="02020603050405020304" pitchFamily="18" charset="0"/>
                <a:cs typeface="Times New Roman" panose="02020603050405020304" pitchFamily="18" charset="0"/>
              </a:rPr>
              <a:t> </a:t>
            </a:r>
            <a:r>
              <a:rPr lang="es-PY" sz="700" dirty="0" smtClean="0">
                <a:solidFill>
                  <a:srgbClr val="231F20"/>
                </a:solidFill>
                <a:latin typeface="Times New Roman" panose="02020603050405020304" pitchFamily="18" charset="0"/>
                <a:cs typeface="Times New Roman" panose="02020603050405020304" pitchFamily="18" charset="0"/>
              </a:rPr>
              <a:t>foramen </a:t>
            </a:r>
            <a:r>
              <a:rPr lang="en-US" sz="700" dirty="0" err="1" smtClean="0">
                <a:solidFill>
                  <a:srgbClr val="231F20"/>
                </a:solidFill>
                <a:latin typeface="Times New Roman" panose="02020603050405020304" pitchFamily="18" charset="0"/>
                <a:cs typeface="Times New Roman" panose="02020603050405020304" pitchFamily="18" charset="0"/>
              </a:rPr>
              <a:t>ovale</a:t>
            </a:r>
            <a:r>
              <a:rPr lang="en-US" sz="700" dirty="0" smtClean="0">
                <a:solidFill>
                  <a:srgbClr val="231F20"/>
                </a:solidFill>
                <a:latin typeface="Times New Roman" panose="02020603050405020304" pitchFamily="18" charset="0"/>
                <a:cs typeface="Times New Roman" panose="02020603050405020304" pitchFamily="18" charset="0"/>
              </a:rPr>
              <a:t> </a:t>
            </a:r>
            <a:r>
              <a:rPr lang="en-US" sz="700" dirty="0">
                <a:solidFill>
                  <a:srgbClr val="231F20"/>
                </a:solidFill>
                <a:latin typeface="Times New Roman" panose="02020603050405020304" pitchFamily="18" charset="0"/>
                <a:cs typeface="Times New Roman" panose="02020603050405020304" pitchFamily="18" charset="0"/>
              </a:rPr>
              <a:t>to prevent stroke recurrence in patients with otherwise </a:t>
            </a:r>
            <a:r>
              <a:rPr lang="en-US" sz="700" dirty="0" smtClean="0">
                <a:solidFill>
                  <a:srgbClr val="231F20"/>
                </a:solidFill>
                <a:latin typeface="Times New Roman" panose="02020603050405020304" pitchFamily="18" charset="0"/>
                <a:cs typeface="Times New Roman" panose="02020603050405020304" pitchFamily="18" charset="0"/>
              </a:rPr>
              <a:t>unexplained </a:t>
            </a:r>
            <a:r>
              <a:rPr lang="en-US" sz="700" dirty="0" err="1">
                <a:solidFill>
                  <a:srgbClr val="231F20"/>
                </a:solidFill>
                <a:latin typeface="Times New Roman" panose="02020603050405020304" pitchFamily="18" charset="0"/>
                <a:cs typeface="Times New Roman" panose="02020603050405020304" pitchFamily="18" charset="0"/>
              </a:rPr>
              <a:t>ischaemic</a:t>
            </a:r>
            <a:r>
              <a:rPr lang="en-US" sz="700" dirty="0">
                <a:solidFill>
                  <a:srgbClr val="231F20"/>
                </a:solidFill>
                <a:latin typeface="Times New Roman" panose="02020603050405020304" pitchFamily="18" charset="0"/>
                <a:cs typeface="Times New Roman" panose="02020603050405020304" pitchFamily="18" charset="0"/>
              </a:rPr>
              <a:t> stroke: expert consensus of the French </a:t>
            </a:r>
            <a:r>
              <a:rPr lang="en-US" sz="700" dirty="0" smtClean="0">
                <a:solidFill>
                  <a:srgbClr val="231F20"/>
                </a:solidFill>
                <a:latin typeface="Times New Roman" panose="02020603050405020304" pitchFamily="18" charset="0"/>
                <a:cs typeface="Times New Roman" panose="02020603050405020304" pitchFamily="18" charset="0"/>
              </a:rPr>
              <a:t>Neurovascular Society </a:t>
            </a:r>
            <a:r>
              <a:rPr lang="en-US" sz="700" dirty="0">
                <a:solidFill>
                  <a:srgbClr val="231F20"/>
                </a:solidFill>
                <a:latin typeface="Times New Roman" panose="02020603050405020304" pitchFamily="18" charset="0"/>
                <a:cs typeface="Times New Roman" panose="02020603050405020304" pitchFamily="18" charset="0"/>
              </a:rPr>
              <a:t>and the French Society of Cardiology. </a:t>
            </a:r>
            <a:r>
              <a:rPr lang="en-US" sz="700" i="1" dirty="0">
                <a:solidFill>
                  <a:srgbClr val="231F20"/>
                </a:solidFill>
                <a:latin typeface="Times New Roman" panose="02020603050405020304" pitchFamily="18" charset="0"/>
                <a:cs typeface="Times New Roman" panose="02020603050405020304" pitchFamily="18" charset="0"/>
              </a:rPr>
              <a:t>Arch </a:t>
            </a:r>
            <a:r>
              <a:rPr lang="en-US" sz="700" i="1" dirty="0" err="1">
                <a:solidFill>
                  <a:srgbClr val="231F20"/>
                </a:solidFill>
                <a:latin typeface="Times New Roman" panose="02020603050405020304" pitchFamily="18" charset="0"/>
                <a:cs typeface="Times New Roman" panose="02020603050405020304" pitchFamily="18" charset="0"/>
              </a:rPr>
              <a:t>Cardiovasc</a:t>
            </a:r>
            <a:r>
              <a:rPr lang="en-US" sz="700" i="1" dirty="0">
                <a:solidFill>
                  <a:srgbClr val="231F20"/>
                </a:solidFill>
                <a:latin typeface="Times New Roman" panose="02020603050405020304" pitchFamily="18" charset="0"/>
                <a:cs typeface="Times New Roman" panose="02020603050405020304" pitchFamily="18" charset="0"/>
              </a:rPr>
              <a:t> </a:t>
            </a:r>
            <a:r>
              <a:rPr lang="en-US" sz="700" i="1" dirty="0" smtClean="0">
                <a:solidFill>
                  <a:srgbClr val="231F20"/>
                </a:solidFill>
                <a:latin typeface="Times New Roman" panose="02020603050405020304" pitchFamily="18" charset="0"/>
                <a:cs typeface="Times New Roman" panose="02020603050405020304" pitchFamily="18" charset="0"/>
              </a:rPr>
              <a:t>Dis </a:t>
            </a:r>
            <a:r>
              <a:rPr lang="es-PY" sz="700" dirty="0" smtClean="0">
                <a:solidFill>
                  <a:srgbClr val="231F20"/>
                </a:solidFill>
                <a:latin typeface="Times New Roman" panose="02020603050405020304" pitchFamily="18" charset="0"/>
                <a:cs typeface="Times New Roman" panose="02020603050405020304" pitchFamily="18" charset="0"/>
              </a:rPr>
              <a:t>2019;112:532–542</a:t>
            </a:r>
            <a:r>
              <a:rPr lang="es-PY" sz="700" dirty="0">
                <a:solidFill>
                  <a:srgbClr val="231F20"/>
                </a:solidFill>
                <a:latin typeface="Times New Roman" panose="02020603050405020304" pitchFamily="18" charset="0"/>
                <a:cs typeface="Times New Roman" panose="02020603050405020304" pitchFamily="18" charset="0"/>
              </a:rPr>
              <a:t>. </a:t>
            </a:r>
            <a:r>
              <a:rPr lang="es-PY" sz="700" dirty="0" err="1">
                <a:solidFill>
                  <a:srgbClr val="231F20"/>
                </a:solidFill>
                <a:latin typeface="Times New Roman" panose="02020603050405020304" pitchFamily="18" charset="0"/>
                <a:cs typeface="Times New Roman" panose="02020603050405020304" pitchFamily="18" charset="0"/>
              </a:rPr>
              <a:t>doi</a:t>
            </a:r>
            <a:r>
              <a:rPr lang="es-PY" sz="700" dirty="0">
                <a:solidFill>
                  <a:srgbClr val="231F20"/>
                </a:solidFill>
                <a:latin typeface="Times New Roman" panose="02020603050405020304" pitchFamily="18" charset="0"/>
                <a:cs typeface="Times New Roman" panose="02020603050405020304" pitchFamily="18" charset="0"/>
              </a:rPr>
              <a:t>: 10.1016/j.acvd.2019.06.002</a:t>
            </a:r>
          </a:p>
        </p:txBody>
      </p:sp>
    </p:spTree>
    <p:extLst>
      <p:ext uri="{BB962C8B-B14F-4D97-AF65-F5344CB8AC3E}">
        <p14:creationId xmlns:p14="http://schemas.microsoft.com/office/powerpoint/2010/main" val="178858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grpId="1" nodeType="clickEffect">
                                  <p:stCondLst>
                                    <p:cond delay="0"/>
                                  </p:stCondLst>
                                  <p:childTnLst>
                                    <p:anim calcmode="lin" valueType="num">
                                      <p:cBhvr>
                                        <p:cTn id="65" dur="500"/>
                                        <p:tgtEl>
                                          <p:spTgt spid="3"/>
                                        </p:tgtEl>
                                        <p:attrNameLst>
                                          <p:attrName>ppt_w</p:attrName>
                                        </p:attrNameLst>
                                      </p:cBhvr>
                                      <p:tavLst>
                                        <p:tav tm="0">
                                          <p:val>
                                            <p:strVal val="ppt_w"/>
                                          </p:val>
                                        </p:tav>
                                        <p:tav tm="100000">
                                          <p:val>
                                            <p:fltVal val="0"/>
                                          </p:val>
                                        </p:tav>
                                      </p:tavLst>
                                    </p:anim>
                                    <p:anim calcmode="lin" valueType="num">
                                      <p:cBhvr>
                                        <p:cTn id="66" dur="500"/>
                                        <p:tgtEl>
                                          <p:spTgt spid="3"/>
                                        </p:tgtEl>
                                        <p:attrNameLst>
                                          <p:attrName>ppt_h</p:attrName>
                                        </p:attrNameLst>
                                      </p:cBhvr>
                                      <p:tavLst>
                                        <p:tav tm="0">
                                          <p:val>
                                            <p:strVal val="ppt_h"/>
                                          </p:val>
                                        </p:tav>
                                        <p:tav tm="100000">
                                          <p:val>
                                            <p:fltVal val="0"/>
                                          </p:val>
                                        </p:tav>
                                      </p:tavLst>
                                    </p:anim>
                                    <p:animEffect transition="out" filter="fade">
                                      <p:cBhvr>
                                        <p:cTn id="67" dur="500"/>
                                        <p:tgtEl>
                                          <p:spTgt spid="3"/>
                                        </p:tgtEl>
                                      </p:cBhvr>
                                    </p:animEffect>
                                    <p:set>
                                      <p:cBhvr>
                                        <p:cTn id="6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p:bldP spid="9" grpId="0"/>
      <p:bldP spid="10" grpId="0"/>
      <p:bldP spid="11" grpId="0" animBg="1"/>
      <p:bldP spid="12" grpId="0" animBg="1"/>
      <p:bldP spid="13" grpId="0"/>
      <p:bldP spid="14" grpId="0"/>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722870" y="0"/>
            <a:ext cx="10917194" cy="54122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s-ES" sz="1200">
                <a:solidFill>
                  <a:prstClr val="white"/>
                </a:solidFill>
              </a:rPr>
              <a:t>Evaluación de la causa por el equipo combinado de neurología / cardiología</a:t>
            </a:r>
            <a:endParaRPr lang="es-PY" sz="1350" kern="1200">
              <a:solidFill>
                <a:prstClr val="white"/>
              </a:solidFill>
            </a:endParaRPr>
          </a:p>
        </p:txBody>
      </p:sp>
      <p:sp>
        <p:nvSpPr>
          <p:cNvPr id="4" name="Rectángulo 3"/>
          <p:cNvSpPr/>
          <p:nvPr/>
        </p:nvSpPr>
        <p:spPr>
          <a:xfrm>
            <a:off x="626793" y="117160"/>
            <a:ext cx="7890844" cy="1083564"/>
          </a:xfrm>
          <a:prstGeom prst="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sp>
        <p:nvSpPr>
          <p:cNvPr id="6" name="Rectángulo 5"/>
          <p:cNvSpPr/>
          <p:nvPr/>
        </p:nvSpPr>
        <p:spPr>
          <a:xfrm>
            <a:off x="809245" y="1643482"/>
            <a:ext cx="1220723" cy="1107996"/>
          </a:xfrm>
          <a:prstGeom prst="rect">
            <a:avLst/>
          </a:prstGeom>
          <a:solidFill>
            <a:srgbClr val="F79B36"/>
          </a:solidFill>
          <a:ln>
            <a:solidFill>
              <a:srgbClr val="F79B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sp>
        <p:nvSpPr>
          <p:cNvPr id="7" name="Rectángulo 6"/>
          <p:cNvSpPr/>
          <p:nvPr/>
        </p:nvSpPr>
        <p:spPr>
          <a:xfrm>
            <a:off x="2226565" y="1643482"/>
            <a:ext cx="1220723" cy="1107996"/>
          </a:xfrm>
          <a:prstGeom prst="rect">
            <a:avLst/>
          </a:prstGeom>
          <a:solidFill>
            <a:srgbClr val="A6C2E9"/>
          </a:solidFill>
          <a:ln>
            <a:solidFill>
              <a:srgbClr val="A6C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sp>
        <p:nvSpPr>
          <p:cNvPr id="8" name="CuadroTexto 7"/>
          <p:cNvSpPr txBox="1"/>
          <p:nvPr/>
        </p:nvSpPr>
        <p:spPr>
          <a:xfrm>
            <a:off x="1184148" y="1932022"/>
            <a:ext cx="676656" cy="553998"/>
          </a:xfrm>
          <a:prstGeom prst="rect">
            <a:avLst/>
          </a:prstGeom>
          <a:noFill/>
        </p:spPr>
        <p:txBody>
          <a:bodyPr wrap="square" rtlCol="0">
            <a:spAutoFit/>
          </a:bodyPr>
          <a:lstStyle/>
          <a:p>
            <a:pPr>
              <a:buClrTx/>
              <a:buFontTx/>
              <a:buNone/>
            </a:pPr>
            <a:r>
              <a:rPr lang="es-PY" sz="3000" kern="1200" dirty="0">
                <a:solidFill>
                  <a:prstClr val="black"/>
                </a:solidFill>
                <a:latin typeface="Calibri" panose="020F0502020204030204"/>
              </a:rPr>
              <a:t>2b</a:t>
            </a:r>
          </a:p>
        </p:txBody>
      </p:sp>
      <p:sp>
        <p:nvSpPr>
          <p:cNvPr id="9" name="CuadroTexto 8"/>
          <p:cNvSpPr txBox="1"/>
          <p:nvPr/>
        </p:nvSpPr>
        <p:spPr>
          <a:xfrm>
            <a:off x="2287144" y="1932022"/>
            <a:ext cx="1704213" cy="553998"/>
          </a:xfrm>
          <a:prstGeom prst="rect">
            <a:avLst/>
          </a:prstGeom>
          <a:noFill/>
        </p:spPr>
        <p:txBody>
          <a:bodyPr wrap="square" rtlCol="0">
            <a:spAutoFit/>
          </a:bodyPr>
          <a:lstStyle/>
          <a:p>
            <a:pPr>
              <a:buClrTx/>
              <a:buFontTx/>
              <a:buNone/>
            </a:pPr>
            <a:r>
              <a:rPr lang="es-PY" sz="3000" kern="1200" dirty="0">
                <a:solidFill>
                  <a:prstClr val="black"/>
                </a:solidFill>
                <a:latin typeface="Calibri" panose="020F0502020204030204"/>
              </a:rPr>
              <a:t>C - </a:t>
            </a:r>
            <a:r>
              <a:rPr lang="es-PY" sz="3000" kern="1200" dirty="0" smtClean="0">
                <a:solidFill>
                  <a:prstClr val="black"/>
                </a:solidFill>
                <a:latin typeface="Calibri" panose="020F0502020204030204"/>
              </a:rPr>
              <a:t>DL</a:t>
            </a:r>
            <a:endParaRPr lang="es-PY" sz="3000" kern="1200" dirty="0">
              <a:solidFill>
                <a:prstClr val="black"/>
              </a:solidFill>
              <a:latin typeface="Calibri" panose="020F0502020204030204"/>
            </a:endParaRPr>
          </a:p>
        </p:txBody>
      </p:sp>
      <p:sp>
        <p:nvSpPr>
          <p:cNvPr id="10" name="Rectángulo 9"/>
          <p:cNvSpPr/>
          <p:nvPr/>
        </p:nvSpPr>
        <p:spPr>
          <a:xfrm>
            <a:off x="3658743" y="3382135"/>
            <a:ext cx="5390388" cy="923330"/>
          </a:xfrm>
          <a:prstGeom prst="rect">
            <a:avLst/>
          </a:prstGeom>
        </p:spPr>
        <p:txBody>
          <a:bodyPr wrap="square">
            <a:spAutoFit/>
          </a:bodyPr>
          <a:lstStyle/>
          <a:p>
            <a:pPr algn="just">
              <a:buClrTx/>
              <a:buFontTx/>
              <a:buNone/>
            </a:pPr>
            <a:r>
              <a:rPr lang="es-ES" sz="1350" kern="1200" dirty="0">
                <a:solidFill>
                  <a:prstClr val="black"/>
                </a:solidFill>
                <a:latin typeface="Calibri" panose="020F0502020204030204"/>
              </a:rPr>
              <a:t>4. En pacientes de 18 a 60 años con un accidente cerebrovascular isquémico no </a:t>
            </a:r>
            <a:r>
              <a:rPr lang="es-ES" sz="1350" kern="1200" dirty="0" err="1">
                <a:solidFill>
                  <a:prstClr val="black"/>
                </a:solidFill>
                <a:latin typeface="Calibri" panose="020F0502020204030204"/>
              </a:rPr>
              <a:t>lacunar</a:t>
            </a:r>
            <a:r>
              <a:rPr lang="es-ES" sz="1350" kern="1200" dirty="0">
                <a:solidFill>
                  <a:prstClr val="black"/>
                </a:solidFill>
                <a:latin typeface="Calibri" panose="020F0502020204030204"/>
              </a:rPr>
              <a:t> de causa indeterminada a pesar de una evaluación exhaustiva y un FOP, </a:t>
            </a:r>
            <a:r>
              <a:rPr lang="es-ES" sz="1350" b="1" kern="1200" dirty="0">
                <a:solidFill>
                  <a:prstClr val="black"/>
                </a:solidFill>
                <a:latin typeface="Calibri" panose="020F0502020204030204"/>
              </a:rPr>
              <a:t>se desconoce el beneficio comparativo del cierre con un dispositivo </a:t>
            </a:r>
            <a:r>
              <a:rPr lang="es-ES" sz="1350" b="1" kern="1200" dirty="0" err="1">
                <a:solidFill>
                  <a:prstClr val="black"/>
                </a:solidFill>
                <a:latin typeface="Calibri" panose="020F0502020204030204"/>
              </a:rPr>
              <a:t>transcatéter</a:t>
            </a:r>
            <a:r>
              <a:rPr lang="es-ES" sz="1350" b="1" kern="1200" dirty="0">
                <a:solidFill>
                  <a:prstClr val="black"/>
                </a:solidFill>
                <a:latin typeface="Calibri" panose="020F0502020204030204"/>
              </a:rPr>
              <a:t> versus </a:t>
            </a:r>
            <a:r>
              <a:rPr lang="es-ES" sz="1350" b="1" kern="1200" dirty="0" err="1">
                <a:solidFill>
                  <a:prstClr val="black"/>
                </a:solidFill>
                <a:latin typeface="Calibri" panose="020F0502020204030204"/>
              </a:rPr>
              <a:t>warfarina</a:t>
            </a:r>
            <a:r>
              <a:rPr lang="es-ES" sz="1350" b="1" kern="1200" dirty="0">
                <a:solidFill>
                  <a:prstClr val="black"/>
                </a:solidFill>
                <a:latin typeface="Calibri" panose="020F0502020204030204"/>
              </a:rPr>
              <a:t>.</a:t>
            </a:r>
            <a:endParaRPr lang="es-PY" sz="1350" b="1" kern="1200" dirty="0">
              <a:solidFill>
                <a:prstClr val="black"/>
              </a:solidFill>
              <a:latin typeface="Calibri" panose="020F0502020204030204"/>
            </a:endParaRPr>
          </a:p>
        </p:txBody>
      </p:sp>
      <p:sp>
        <p:nvSpPr>
          <p:cNvPr id="11" name="Rectángulo 10"/>
          <p:cNvSpPr/>
          <p:nvPr/>
        </p:nvSpPr>
        <p:spPr>
          <a:xfrm>
            <a:off x="829534" y="3251048"/>
            <a:ext cx="1220723" cy="1107996"/>
          </a:xfrm>
          <a:prstGeom prst="rect">
            <a:avLst/>
          </a:prstGeom>
          <a:solidFill>
            <a:srgbClr val="F79B36"/>
          </a:solidFill>
          <a:ln>
            <a:solidFill>
              <a:srgbClr val="F79B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sp>
        <p:nvSpPr>
          <p:cNvPr id="12" name="Rectángulo 11"/>
          <p:cNvSpPr/>
          <p:nvPr/>
        </p:nvSpPr>
        <p:spPr>
          <a:xfrm>
            <a:off x="2229134" y="3264545"/>
            <a:ext cx="1220723" cy="1107996"/>
          </a:xfrm>
          <a:prstGeom prst="rect">
            <a:avLst/>
          </a:prstGeom>
          <a:solidFill>
            <a:srgbClr val="A6C2E9"/>
          </a:solidFill>
          <a:ln>
            <a:solidFill>
              <a:srgbClr val="A6C2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sp>
        <p:nvSpPr>
          <p:cNvPr id="13" name="CuadroTexto 12"/>
          <p:cNvSpPr txBox="1"/>
          <p:nvPr/>
        </p:nvSpPr>
        <p:spPr>
          <a:xfrm>
            <a:off x="1184149" y="3462010"/>
            <a:ext cx="676655" cy="553998"/>
          </a:xfrm>
          <a:prstGeom prst="rect">
            <a:avLst/>
          </a:prstGeom>
          <a:noFill/>
        </p:spPr>
        <p:txBody>
          <a:bodyPr wrap="square" rtlCol="0">
            <a:spAutoFit/>
          </a:bodyPr>
          <a:lstStyle/>
          <a:p>
            <a:pPr>
              <a:buClrTx/>
              <a:buFontTx/>
              <a:buNone/>
            </a:pPr>
            <a:r>
              <a:rPr lang="es-PY" sz="3000" kern="1200" dirty="0">
                <a:solidFill>
                  <a:prstClr val="black"/>
                </a:solidFill>
                <a:latin typeface="Calibri" panose="020F0502020204030204"/>
              </a:rPr>
              <a:t>2b</a:t>
            </a:r>
          </a:p>
        </p:txBody>
      </p:sp>
      <p:sp>
        <p:nvSpPr>
          <p:cNvPr id="16" name="CuadroTexto 15"/>
          <p:cNvSpPr txBox="1"/>
          <p:nvPr/>
        </p:nvSpPr>
        <p:spPr>
          <a:xfrm>
            <a:off x="829534" y="797882"/>
            <a:ext cx="4270248" cy="369332"/>
          </a:xfrm>
          <a:prstGeom prst="rect">
            <a:avLst/>
          </a:prstGeom>
          <a:noFill/>
        </p:spPr>
        <p:txBody>
          <a:bodyPr wrap="square" rtlCol="0">
            <a:spAutoFit/>
          </a:bodyPr>
          <a:lstStyle/>
          <a:p>
            <a:pPr>
              <a:buClrTx/>
              <a:buFontTx/>
              <a:buNone/>
            </a:pPr>
            <a:r>
              <a:rPr lang="es-PY" sz="1800" b="1" kern="1200" dirty="0">
                <a:solidFill>
                  <a:prstClr val="white"/>
                </a:solidFill>
                <a:latin typeface="Calibri" panose="020F0502020204030204"/>
              </a:rPr>
              <a:t>continuación</a:t>
            </a:r>
          </a:p>
        </p:txBody>
      </p:sp>
      <p:sp>
        <p:nvSpPr>
          <p:cNvPr id="18" name="CuadroTexto 17"/>
          <p:cNvSpPr txBox="1"/>
          <p:nvPr/>
        </p:nvSpPr>
        <p:spPr>
          <a:xfrm>
            <a:off x="2350007" y="3566801"/>
            <a:ext cx="1704213" cy="553998"/>
          </a:xfrm>
          <a:prstGeom prst="rect">
            <a:avLst/>
          </a:prstGeom>
          <a:noFill/>
        </p:spPr>
        <p:txBody>
          <a:bodyPr wrap="square" rtlCol="0">
            <a:spAutoFit/>
          </a:bodyPr>
          <a:lstStyle/>
          <a:p>
            <a:pPr>
              <a:buClrTx/>
              <a:buFontTx/>
              <a:buNone/>
            </a:pPr>
            <a:r>
              <a:rPr lang="es-PY" sz="3000" kern="1200" dirty="0">
                <a:solidFill>
                  <a:prstClr val="black"/>
                </a:solidFill>
                <a:latin typeface="Calibri" panose="020F0502020204030204"/>
              </a:rPr>
              <a:t>C - </a:t>
            </a:r>
            <a:r>
              <a:rPr lang="es-PY" sz="3000" kern="1200" dirty="0" smtClean="0">
                <a:solidFill>
                  <a:prstClr val="black"/>
                </a:solidFill>
                <a:latin typeface="Calibri" panose="020F0502020204030204"/>
              </a:rPr>
              <a:t>DL</a:t>
            </a:r>
            <a:endParaRPr lang="es-PY" sz="3000" kern="1200" dirty="0">
              <a:solidFill>
                <a:prstClr val="black"/>
              </a:solidFill>
              <a:latin typeface="Calibri" panose="020F0502020204030204"/>
            </a:endParaRPr>
          </a:p>
        </p:txBody>
      </p:sp>
      <p:sp>
        <p:nvSpPr>
          <p:cNvPr id="3" name="Rectángulo 2"/>
          <p:cNvSpPr/>
          <p:nvPr/>
        </p:nvSpPr>
        <p:spPr>
          <a:xfrm>
            <a:off x="3658743" y="1624472"/>
            <a:ext cx="5326380" cy="1338828"/>
          </a:xfrm>
          <a:prstGeom prst="rect">
            <a:avLst/>
          </a:prstGeom>
        </p:spPr>
        <p:txBody>
          <a:bodyPr wrap="square">
            <a:spAutoFit/>
          </a:bodyPr>
          <a:lstStyle/>
          <a:p>
            <a:pPr algn="just">
              <a:buClrTx/>
              <a:buFontTx/>
              <a:buNone/>
            </a:pPr>
            <a:r>
              <a:rPr lang="es-PY" sz="1350" kern="1200" dirty="0">
                <a:solidFill>
                  <a:prstClr val="black"/>
                </a:solidFill>
                <a:latin typeface="Calibri" panose="020F0502020204030204"/>
              </a:rPr>
              <a:t>3. En pacientes de 18 a 60 años con un ictus isquémico no </a:t>
            </a:r>
            <a:r>
              <a:rPr lang="es-PY" sz="1350" kern="1200" dirty="0" err="1">
                <a:solidFill>
                  <a:prstClr val="black"/>
                </a:solidFill>
                <a:latin typeface="Calibri" panose="020F0502020204030204"/>
              </a:rPr>
              <a:t>lacunar</a:t>
            </a:r>
            <a:r>
              <a:rPr lang="es-PY" sz="1350" kern="1200" dirty="0">
                <a:solidFill>
                  <a:prstClr val="black"/>
                </a:solidFill>
                <a:latin typeface="Calibri" panose="020F0502020204030204"/>
              </a:rPr>
              <a:t> de causa indeterminada a pesar de una evaluación exhaustiva y </a:t>
            </a:r>
            <a:r>
              <a:rPr lang="es-PY" sz="1350" b="1" kern="1200" dirty="0">
                <a:solidFill>
                  <a:prstClr val="black"/>
                </a:solidFill>
                <a:latin typeface="Calibri" panose="020F0502020204030204"/>
              </a:rPr>
              <a:t>un FOP sin características anatómicas de alto riesgo,* el beneficio del cierre con un dispositivo </a:t>
            </a:r>
            <a:r>
              <a:rPr lang="es-PY" sz="1350" b="1" kern="1200" dirty="0" err="1">
                <a:solidFill>
                  <a:prstClr val="black"/>
                </a:solidFill>
                <a:latin typeface="Calibri" panose="020F0502020204030204"/>
              </a:rPr>
              <a:t>transcatéter</a:t>
            </a:r>
            <a:r>
              <a:rPr lang="es-PY" sz="1350" b="1" kern="1200" dirty="0">
                <a:solidFill>
                  <a:prstClr val="black"/>
                </a:solidFill>
                <a:latin typeface="Calibri" panose="020F0502020204030204"/>
              </a:rPr>
              <a:t> y la terapia </a:t>
            </a:r>
            <a:r>
              <a:rPr lang="es-PY" sz="1350" b="1" kern="1200" dirty="0" err="1">
                <a:solidFill>
                  <a:prstClr val="black"/>
                </a:solidFill>
                <a:latin typeface="Calibri" panose="020F0502020204030204"/>
              </a:rPr>
              <a:t>antiplaquetaria</a:t>
            </a:r>
            <a:r>
              <a:rPr lang="es-PY" sz="1350" b="1" kern="1200" dirty="0">
                <a:solidFill>
                  <a:prstClr val="black"/>
                </a:solidFill>
                <a:latin typeface="Calibri" panose="020F0502020204030204"/>
              </a:rPr>
              <a:t> a largo plazo sobre la terapia </a:t>
            </a:r>
            <a:r>
              <a:rPr lang="es-PY" sz="1350" b="1" kern="1200" dirty="0" err="1">
                <a:solidFill>
                  <a:prstClr val="black"/>
                </a:solidFill>
                <a:latin typeface="Calibri" panose="020F0502020204030204"/>
              </a:rPr>
              <a:t>antiplaquetaria</a:t>
            </a:r>
            <a:r>
              <a:rPr lang="es-PY" sz="1350" b="1" kern="1200" dirty="0">
                <a:solidFill>
                  <a:prstClr val="black"/>
                </a:solidFill>
                <a:latin typeface="Calibri" panose="020F0502020204030204"/>
              </a:rPr>
              <a:t> sola para prevenir el accidente cerebrovascular recurrente no está bien establecido</a:t>
            </a:r>
          </a:p>
        </p:txBody>
      </p:sp>
      <p:sp>
        <p:nvSpPr>
          <p:cNvPr id="19" name="CuadroTexto 18"/>
          <p:cNvSpPr txBox="1"/>
          <p:nvPr/>
        </p:nvSpPr>
        <p:spPr>
          <a:xfrm>
            <a:off x="822961" y="480799"/>
            <a:ext cx="4270248" cy="461665"/>
          </a:xfrm>
          <a:prstGeom prst="rect">
            <a:avLst/>
          </a:prstGeom>
          <a:noFill/>
        </p:spPr>
        <p:txBody>
          <a:bodyPr wrap="square" rtlCol="0">
            <a:spAutoFit/>
          </a:bodyPr>
          <a:lstStyle/>
          <a:p>
            <a:pPr>
              <a:buClrTx/>
              <a:buFontTx/>
              <a:buNone/>
            </a:pPr>
            <a:r>
              <a:rPr lang="es-PY" sz="2400" b="1" kern="1200" dirty="0">
                <a:solidFill>
                  <a:prstClr val="white"/>
                </a:solidFill>
                <a:latin typeface="Calibri" panose="020F0502020204030204"/>
              </a:rPr>
              <a:t>Recomendaciones para FOP</a:t>
            </a:r>
          </a:p>
        </p:txBody>
      </p:sp>
    </p:spTree>
    <p:extLst>
      <p:ext uri="{BB962C8B-B14F-4D97-AF65-F5344CB8AC3E}">
        <p14:creationId xmlns:p14="http://schemas.microsoft.com/office/powerpoint/2010/main" val="54454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animBg="1"/>
      <p:bldP spid="12" grpId="0" animBg="1"/>
      <p:bldP spid="13" grpId="0"/>
      <p:bldP spid="1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22870" y="0"/>
            <a:ext cx="10917194" cy="54122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s-ES" sz="1200">
                <a:solidFill>
                  <a:prstClr val="white"/>
                </a:solidFill>
              </a:rPr>
              <a:t>Evaluación de la causa por el equipo combinado de neurología / cardiología</a:t>
            </a:r>
            <a:endParaRPr lang="es-PY" sz="1350" kern="1200">
              <a:solidFill>
                <a:prstClr val="white"/>
              </a:solidFill>
            </a:endParaRPr>
          </a:p>
        </p:txBody>
      </p:sp>
      <p:pic>
        <p:nvPicPr>
          <p:cNvPr id="2" name="Imagen 1"/>
          <p:cNvPicPr>
            <a:picLocks noChangeAspect="1"/>
          </p:cNvPicPr>
          <p:nvPr/>
        </p:nvPicPr>
        <p:blipFill>
          <a:blip r:embed="rId2"/>
          <a:stretch>
            <a:fillRect/>
          </a:stretch>
        </p:blipFill>
        <p:spPr>
          <a:xfrm>
            <a:off x="499290" y="92678"/>
            <a:ext cx="4230049" cy="4938336"/>
          </a:xfrm>
          <a:prstGeom prst="rect">
            <a:avLst/>
          </a:prstGeom>
        </p:spPr>
      </p:pic>
      <p:sp>
        <p:nvSpPr>
          <p:cNvPr id="3" name="Rectángulo 2"/>
          <p:cNvSpPr/>
          <p:nvPr/>
        </p:nvSpPr>
        <p:spPr>
          <a:xfrm>
            <a:off x="4896154" y="2319472"/>
            <a:ext cx="3815360" cy="507831"/>
          </a:xfrm>
          <a:prstGeom prst="rect">
            <a:avLst/>
          </a:prstGeom>
        </p:spPr>
        <p:txBody>
          <a:bodyPr wrap="square">
            <a:spAutoFit/>
          </a:bodyPr>
          <a:lstStyle/>
          <a:p>
            <a:pPr>
              <a:buClrTx/>
              <a:buFontTx/>
              <a:buNone/>
            </a:pPr>
            <a:r>
              <a:rPr lang="es-ES" sz="1350" kern="1200" dirty="0">
                <a:solidFill>
                  <a:prstClr val="black"/>
                </a:solidFill>
                <a:latin typeface="Calibri" panose="020F0502020204030204"/>
              </a:rPr>
              <a:t>Figura 5. Foramen oval permeable (FOP) y guía de manejo del accidente cerebrovascular isquémico</a:t>
            </a:r>
            <a:endParaRPr lang="es-PY" sz="1350" kern="1200" dirty="0">
              <a:solidFill>
                <a:prstClr val="black"/>
              </a:solidFill>
              <a:latin typeface="Calibri" panose="020F0502020204030204"/>
            </a:endParaRPr>
          </a:p>
        </p:txBody>
      </p:sp>
    </p:spTree>
    <p:extLst>
      <p:ext uri="{BB962C8B-B14F-4D97-AF65-F5344CB8AC3E}">
        <p14:creationId xmlns:p14="http://schemas.microsoft.com/office/powerpoint/2010/main" val="3935119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22870" y="0"/>
            <a:ext cx="10917194" cy="54122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s-ES" sz="1200">
                <a:solidFill>
                  <a:prstClr val="white"/>
                </a:solidFill>
              </a:rPr>
              <a:t>Evaluación de la causa por el equipo combinado de neurología / cardiología</a:t>
            </a:r>
            <a:endParaRPr lang="es-PY" sz="1350" kern="1200">
              <a:solidFill>
                <a:prstClr val="white"/>
              </a:solidFill>
            </a:endParaRPr>
          </a:p>
        </p:txBody>
      </p:sp>
      <p:pic>
        <p:nvPicPr>
          <p:cNvPr id="2" name="Imagen 1"/>
          <p:cNvPicPr>
            <a:picLocks noChangeAspect="1"/>
          </p:cNvPicPr>
          <p:nvPr/>
        </p:nvPicPr>
        <p:blipFill>
          <a:blip r:embed="rId3"/>
          <a:stretch>
            <a:fillRect/>
          </a:stretch>
        </p:blipFill>
        <p:spPr>
          <a:xfrm>
            <a:off x="0" y="985354"/>
            <a:ext cx="9144000" cy="2944094"/>
          </a:xfrm>
          <a:prstGeom prst="rect">
            <a:avLst/>
          </a:prstGeom>
        </p:spPr>
      </p:pic>
      <p:sp>
        <p:nvSpPr>
          <p:cNvPr id="5" name="CuadroTexto 4"/>
          <p:cNvSpPr txBox="1"/>
          <p:nvPr/>
        </p:nvSpPr>
        <p:spPr>
          <a:xfrm>
            <a:off x="827583" y="1626354"/>
            <a:ext cx="7200801" cy="369332"/>
          </a:xfrm>
          <a:prstGeom prst="rect">
            <a:avLst/>
          </a:prstGeom>
          <a:solidFill>
            <a:srgbClr val="FFFFFF"/>
          </a:solidFill>
        </p:spPr>
        <p:txBody>
          <a:bodyPr wrap="square" rtlCol="0">
            <a:spAutoFit/>
          </a:bodyPr>
          <a:lstStyle/>
          <a:p>
            <a:pPr algn="ctr"/>
            <a:r>
              <a:rPr lang="es-PY" sz="1800" b="1" dirty="0" smtClean="0">
                <a:latin typeface="Calibri"/>
              </a:rPr>
              <a:t>Pacientes </a:t>
            </a:r>
            <a:r>
              <a:rPr lang="es-PY" sz="1800" b="1" dirty="0">
                <a:latin typeface="Calibri"/>
              </a:rPr>
              <a:t>de 18 a 60 años con accidente cerebrovascular no </a:t>
            </a:r>
            <a:r>
              <a:rPr lang="es-PY" sz="1800" b="1" dirty="0" err="1">
                <a:latin typeface="Calibri"/>
              </a:rPr>
              <a:t>lacunar</a:t>
            </a:r>
            <a:r>
              <a:rPr lang="es-PY" sz="1800" b="1" dirty="0">
                <a:latin typeface="Calibri"/>
              </a:rPr>
              <a:t> y FOP </a:t>
            </a:r>
          </a:p>
        </p:txBody>
      </p:sp>
      <p:sp>
        <p:nvSpPr>
          <p:cNvPr id="6" name="CuadroTexto 5"/>
          <p:cNvSpPr txBox="1"/>
          <p:nvPr/>
        </p:nvSpPr>
        <p:spPr>
          <a:xfrm>
            <a:off x="323528" y="3147814"/>
            <a:ext cx="8208912" cy="369332"/>
          </a:xfrm>
          <a:prstGeom prst="rect">
            <a:avLst/>
          </a:prstGeom>
          <a:solidFill>
            <a:srgbClr val="FFFFFF"/>
          </a:solidFill>
        </p:spPr>
        <p:txBody>
          <a:bodyPr wrap="square" rtlCol="0">
            <a:spAutoFit/>
          </a:bodyPr>
          <a:lstStyle/>
          <a:p>
            <a:pPr algn="ctr"/>
            <a:r>
              <a:rPr lang="es-ES" sz="1800" b="1" dirty="0">
                <a:latin typeface="Calibri"/>
              </a:rPr>
              <a:t>Evaluación de la causa por el equipo combinado de neurología / cardiología</a:t>
            </a:r>
            <a:endParaRPr lang="es-PY" sz="1800" b="1" dirty="0">
              <a:latin typeface="Calibri"/>
            </a:endParaRPr>
          </a:p>
        </p:txBody>
      </p:sp>
    </p:spTree>
    <p:extLst>
      <p:ext uri="{BB962C8B-B14F-4D97-AF65-F5344CB8AC3E}">
        <p14:creationId xmlns:p14="http://schemas.microsoft.com/office/powerpoint/2010/main" val="99088988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722870" y="0"/>
            <a:ext cx="10917194" cy="54122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s-PY" sz="1350" kern="1200">
              <a:solidFill>
                <a:prstClr val="white"/>
              </a:solidFill>
            </a:endParaRPr>
          </a:p>
        </p:txBody>
      </p:sp>
      <p:pic>
        <p:nvPicPr>
          <p:cNvPr id="6" name="Imagen 5"/>
          <p:cNvPicPr>
            <a:picLocks noChangeAspect="1"/>
          </p:cNvPicPr>
          <p:nvPr/>
        </p:nvPicPr>
        <p:blipFill rotWithShape="1">
          <a:blip r:embed="rId3"/>
          <a:srcRect t="2" r="53091" b="24686"/>
          <a:stretch/>
        </p:blipFill>
        <p:spPr>
          <a:xfrm rot="5400000" flipH="1">
            <a:off x="7495403" y="3989065"/>
            <a:ext cx="854500" cy="220587"/>
          </a:xfrm>
          <a:prstGeom prst="rect">
            <a:avLst/>
          </a:prstGeom>
        </p:spPr>
      </p:pic>
      <p:pic>
        <p:nvPicPr>
          <p:cNvPr id="4" name="Imagen 3"/>
          <p:cNvPicPr>
            <a:picLocks noChangeAspect="1"/>
          </p:cNvPicPr>
          <p:nvPr/>
        </p:nvPicPr>
        <p:blipFill rotWithShape="1">
          <a:blip r:embed="rId4">
            <a:extLst>
              <a:ext uri="{BEBA8EAE-BF5A-486C-A8C5-ECC9F3942E4B}">
                <a14:imgProps xmlns:a14="http://schemas.microsoft.com/office/drawing/2010/main">
                  <a14:imgLayer r:embed="rId5">
                    <a14:imgEffect>
                      <a14:backgroundRemoval t="272" b="100000" l="0" r="100000">
                        <a14:foregroundMark x1="12666" y1="78261" x2="12666" y2="78261"/>
                        <a14:foregroundMark x1="62003" y1="75543" x2="62003" y2="75543"/>
                        <a14:foregroundMark x1="48306" y1="52174" x2="48306" y2="52174"/>
                        <a14:foregroundMark x1="60530" y1="57065" x2="60530" y2="57065"/>
                        <a14:foregroundMark x1="63181" y1="54891" x2="60530" y2="50000"/>
                        <a14:foregroundMark x1="33726" y1="53533" x2="39028" y2="52174"/>
                        <a14:foregroundMark x1="21060" y1="64130" x2="87629" y2="67663"/>
                        <a14:backgroundMark x1="73490" y1="25543" x2="78056" y2="26087"/>
                        <a14:backgroundMark x1="63918" y1="25543" x2="63918" y2="25543"/>
                        <a14:backgroundMark x1="81885" y1="25543" x2="93373" y2="25543"/>
                        <a14:backgroundMark x1="66568" y1="25543" x2="99853" y2="24728"/>
                      </a14:backgroundRemoval>
                    </a14:imgEffect>
                  </a14:imgLayer>
                </a14:imgProps>
              </a:ext>
            </a:extLst>
          </a:blip>
          <a:srcRect b="15893"/>
          <a:stretch/>
        </p:blipFill>
        <p:spPr>
          <a:xfrm>
            <a:off x="3902866" y="1419770"/>
            <a:ext cx="5370606" cy="2448124"/>
          </a:xfrm>
          <a:prstGeom prst="rect">
            <a:avLst/>
          </a:prstGeom>
        </p:spPr>
      </p:pic>
      <p:pic>
        <p:nvPicPr>
          <p:cNvPr id="3" name="Imagen 2"/>
          <p:cNvPicPr>
            <a:picLocks noChangeAspect="1"/>
          </p:cNvPicPr>
          <p:nvPr/>
        </p:nvPicPr>
        <p:blipFill>
          <a:blip r:embed="rId3"/>
          <a:stretch>
            <a:fillRect/>
          </a:stretch>
        </p:blipFill>
        <p:spPr>
          <a:xfrm flipH="1">
            <a:off x="3550522" y="1889871"/>
            <a:ext cx="1821656" cy="292894"/>
          </a:xfrm>
          <a:prstGeom prst="rect">
            <a:avLst/>
          </a:prstGeom>
        </p:spPr>
      </p:pic>
      <p:pic>
        <p:nvPicPr>
          <p:cNvPr id="2" name="Imagen 1"/>
          <p:cNvPicPr>
            <a:picLocks noChangeAspect="1"/>
          </p:cNvPicPr>
          <p:nvPr/>
        </p:nvPicPr>
        <p:blipFill>
          <a:blip r:embed="rId6"/>
          <a:stretch>
            <a:fillRect/>
          </a:stretch>
        </p:blipFill>
        <p:spPr>
          <a:xfrm>
            <a:off x="18536" y="0"/>
            <a:ext cx="3905392" cy="5185325"/>
          </a:xfrm>
          <a:prstGeom prst="rect">
            <a:avLst/>
          </a:prstGeom>
        </p:spPr>
      </p:pic>
      <p:sp>
        <p:nvSpPr>
          <p:cNvPr id="9" name="Rectángulo 8"/>
          <p:cNvSpPr/>
          <p:nvPr/>
        </p:nvSpPr>
        <p:spPr>
          <a:xfrm>
            <a:off x="107504" y="123478"/>
            <a:ext cx="3709734" cy="489654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1800">
              <a:solidFill>
                <a:prstClr val="white"/>
              </a:solidFill>
            </a:endParaRPr>
          </a:p>
        </p:txBody>
      </p:sp>
      <p:sp>
        <p:nvSpPr>
          <p:cNvPr id="8" name="CuadroTexto 7"/>
          <p:cNvSpPr txBox="1"/>
          <p:nvPr/>
        </p:nvSpPr>
        <p:spPr>
          <a:xfrm>
            <a:off x="0" y="263426"/>
            <a:ext cx="3867370" cy="4616648"/>
          </a:xfrm>
          <a:prstGeom prst="rect">
            <a:avLst/>
          </a:prstGeom>
          <a:noFill/>
        </p:spPr>
        <p:txBody>
          <a:bodyPr wrap="square" rtlCol="0">
            <a:spAutoFit/>
          </a:bodyPr>
          <a:lstStyle/>
          <a:p>
            <a:pPr marL="285750" indent="-285750" algn="just">
              <a:buFont typeface="Arial" panose="020B0604020202020204" pitchFamily="34" charset="0"/>
              <a:buChar char="•"/>
            </a:pPr>
            <a:r>
              <a:rPr lang="es-ES" b="1" dirty="0" smtClean="0">
                <a:latin typeface="Calibri"/>
              </a:rPr>
              <a:t>RMN cerebral que </a:t>
            </a:r>
            <a:r>
              <a:rPr lang="es-ES" b="1" dirty="0">
                <a:latin typeface="Calibri"/>
              </a:rPr>
              <a:t>confirma un accidente cerebrovascular </a:t>
            </a:r>
            <a:r>
              <a:rPr lang="es-ES" b="1" dirty="0" smtClean="0">
                <a:latin typeface="Calibri"/>
              </a:rPr>
              <a:t>isquémico. </a:t>
            </a:r>
            <a:r>
              <a:rPr lang="es-PY" b="1" dirty="0">
                <a:latin typeface="Calibri"/>
              </a:rPr>
              <a:t> </a:t>
            </a:r>
          </a:p>
          <a:p>
            <a:pPr marL="285750" indent="-285750" algn="just">
              <a:buFont typeface="Arial" panose="020B0604020202020204" pitchFamily="34" charset="0"/>
              <a:buChar char="•"/>
            </a:pPr>
            <a:r>
              <a:rPr lang="es-ES" b="1" dirty="0" smtClean="0">
                <a:latin typeface="Calibri"/>
              </a:rPr>
              <a:t>RMN o TC de vasos intracraneales y </a:t>
            </a:r>
            <a:r>
              <a:rPr lang="es-ES" b="1" dirty="0" err="1" smtClean="0">
                <a:latin typeface="Calibri"/>
              </a:rPr>
              <a:t>extracraneales</a:t>
            </a:r>
            <a:r>
              <a:rPr lang="es-ES" b="1" dirty="0" smtClean="0">
                <a:latin typeface="Calibri"/>
              </a:rPr>
              <a:t> con contraste. </a:t>
            </a:r>
            <a:r>
              <a:rPr lang="es-PY" b="1" dirty="0">
                <a:latin typeface="Calibri"/>
              </a:rPr>
              <a:t> </a:t>
            </a:r>
          </a:p>
          <a:p>
            <a:pPr marL="285750" indent="-285750" algn="just">
              <a:buFont typeface="Arial" panose="020B0604020202020204" pitchFamily="34" charset="0"/>
              <a:buChar char="•"/>
            </a:pPr>
            <a:r>
              <a:rPr lang="es-PY" b="1" dirty="0" smtClean="0">
                <a:latin typeface="Calibri"/>
              </a:rPr>
              <a:t>Ecocardiografía </a:t>
            </a:r>
            <a:r>
              <a:rPr lang="es-PY" b="1" dirty="0">
                <a:latin typeface="Calibri"/>
              </a:rPr>
              <a:t>de contraste u otras imágenes cardíacas avanzadas</a:t>
            </a:r>
            <a:r>
              <a:rPr lang="es-PY" b="1" dirty="0" smtClean="0">
                <a:latin typeface="Calibri"/>
              </a:rPr>
              <a:t>.</a:t>
            </a:r>
            <a:r>
              <a:rPr lang="es-PY" b="1" dirty="0">
                <a:latin typeface="Calibri"/>
              </a:rPr>
              <a:t>  </a:t>
            </a:r>
          </a:p>
          <a:p>
            <a:pPr marL="285750" indent="-285750" algn="just">
              <a:buFont typeface="Arial" panose="020B0604020202020204" pitchFamily="34" charset="0"/>
              <a:buChar char="•"/>
            </a:pPr>
            <a:r>
              <a:rPr lang="es-PY" b="1" dirty="0" smtClean="0">
                <a:latin typeface="Calibri"/>
              </a:rPr>
              <a:t>Evaluación </a:t>
            </a:r>
            <a:r>
              <a:rPr lang="es-PY" b="1" dirty="0">
                <a:latin typeface="Calibri"/>
              </a:rPr>
              <a:t>temprana de TVP, incluido Doppler de extremidades inferiores y consideración de resonancia magnética pélvica. </a:t>
            </a:r>
            <a:endParaRPr lang="es-PY" b="1" dirty="0"/>
          </a:p>
          <a:p>
            <a:pPr marL="285750" indent="-285750" algn="just">
              <a:buFont typeface="Arial" panose="020B0604020202020204" pitchFamily="34" charset="0"/>
              <a:buChar char="•"/>
            </a:pPr>
            <a:r>
              <a:rPr lang="es-PY" b="1" dirty="0" smtClean="0">
                <a:latin typeface="Calibri"/>
              </a:rPr>
              <a:t>Monitorización </a:t>
            </a:r>
            <a:r>
              <a:rPr lang="es-PY" b="1" dirty="0">
                <a:latin typeface="Calibri"/>
              </a:rPr>
              <a:t>cardíaca prolongada para detectar fibrilación auricular intermitente  </a:t>
            </a:r>
          </a:p>
          <a:p>
            <a:pPr marL="285750" indent="-285750" algn="just">
              <a:buFont typeface="Arial" panose="020B0604020202020204" pitchFamily="34" charset="0"/>
              <a:buChar char="•"/>
            </a:pPr>
            <a:r>
              <a:rPr lang="es-PY" b="1" dirty="0" smtClean="0">
                <a:latin typeface="Calibri"/>
              </a:rPr>
              <a:t>Considerar </a:t>
            </a:r>
            <a:r>
              <a:rPr lang="es-PY" b="1" dirty="0" err="1" smtClean="0">
                <a:latin typeface="Calibri"/>
              </a:rPr>
              <a:t>screen</a:t>
            </a:r>
            <a:r>
              <a:rPr lang="es-PY" b="1" dirty="0" smtClean="0">
                <a:latin typeface="Calibri"/>
              </a:rPr>
              <a:t> toxicológico, </a:t>
            </a:r>
            <a:r>
              <a:rPr lang="es-PY" b="1" dirty="0" err="1" smtClean="0">
                <a:latin typeface="Calibri"/>
              </a:rPr>
              <a:t>Proteina</a:t>
            </a:r>
            <a:r>
              <a:rPr lang="es-PY" b="1" dirty="0" smtClean="0">
                <a:latin typeface="Calibri"/>
              </a:rPr>
              <a:t> C reactiva, Anticuerpos </a:t>
            </a:r>
            <a:r>
              <a:rPr lang="es-PY" b="1" dirty="0" err="1" smtClean="0">
                <a:latin typeface="Calibri"/>
              </a:rPr>
              <a:t>antifosfolipidos</a:t>
            </a:r>
            <a:r>
              <a:rPr lang="es-PY" b="1" dirty="0">
                <a:latin typeface="Calibri"/>
              </a:rPr>
              <a:t> </a:t>
            </a:r>
            <a:r>
              <a:rPr lang="es-PY" b="1" dirty="0" smtClean="0">
                <a:latin typeface="Calibri"/>
              </a:rPr>
              <a:t>y otros.</a:t>
            </a:r>
            <a:r>
              <a:rPr lang="es-ES" b="1" dirty="0">
                <a:latin typeface="Calibri"/>
              </a:rPr>
              <a:t> </a:t>
            </a:r>
            <a:r>
              <a:rPr lang="es-PY" b="1" dirty="0">
                <a:latin typeface="Calibri"/>
              </a:rPr>
              <a:t> </a:t>
            </a:r>
          </a:p>
          <a:p>
            <a:pPr marL="285750" indent="-285750" algn="just">
              <a:buFont typeface="Arial" panose="020B0604020202020204" pitchFamily="34" charset="0"/>
              <a:buChar char="•"/>
            </a:pPr>
            <a:r>
              <a:rPr lang="es-ES" b="1" dirty="0" smtClean="0">
                <a:latin typeface="Calibri"/>
              </a:rPr>
              <a:t>Umbral </a:t>
            </a:r>
            <a:r>
              <a:rPr lang="es-ES" b="1" dirty="0">
                <a:latin typeface="Calibri"/>
              </a:rPr>
              <a:t>bajo para hemocultivos, evaluación de </a:t>
            </a:r>
            <a:r>
              <a:rPr lang="es-ES" b="1" dirty="0" err="1">
                <a:latin typeface="Calibri"/>
              </a:rPr>
              <a:t>hipercoagulabilidad</a:t>
            </a:r>
            <a:r>
              <a:rPr lang="es-ES" b="1" dirty="0">
                <a:latin typeface="Calibri"/>
              </a:rPr>
              <a:t>, evaluación de vasculitis que incluye angiografía con catéter y </a:t>
            </a:r>
            <a:r>
              <a:rPr lang="es-ES" b="1" dirty="0" smtClean="0">
                <a:latin typeface="Calibri"/>
              </a:rPr>
              <a:t>PL, </a:t>
            </a:r>
            <a:r>
              <a:rPr lang="es-ES" b="1" dirty="0">
                <a:latin typeface="Calibri"/>
              </a:rPr>
              <a:t>consideración de causas raras de accidente cerebrovascular, incluidas etiologías genéticas</a:t>
            </a:r>
            <a:endParaRPr lang="es-PY" b="1" dirty="0">
              <a:latin typeface="Calibri"/>
            </a:endParaRPr>
          </a:p>
        </p:txBody>
      </p:sp>
      <p:sp>
        <p:nvSpPr>
          <p:cNvPr id="10" name="CuadroTexto 9"/>
          <p:cNvSpPr txBox="1"/>
          <p:nvPr/>
        </p:nvSpPr>
        <p:spPr>
          <a:xfrm>
            <a:off x="4012896" y="3533608"/>
            <a:ext cx="2103248" cy="276999"/>
          </a:xfrm>
          <a:prstGeom prst="rect">
            <a:avLst/>
          </a:prstGeom>
          <a:solidFill>
            <a:srgbClr val="FFFFFF"/>
          </a:solidFill>
          <a:ln>
            <a:solidFill>
              <a:srgbClr val="FFFFFF"/>
            </a:solidFill>
          </a:ln>
        </p:spPr>
        <p:txBody>
          <a:bodyPr wrap="square" rtlCol="0">
            <a:spAutoFit/>
          </a:bodyPr>
          <a:lstStyle/>
          <a:p>
            <a:pPr algn="ctr"/>
            <a:r>
              <a:rPr lang="es-ES" sz="1200" b="1" dirty="0" smtClean="0">
                <a:latin typeface="Calibri"/>
              </a:rPr>
              <a:t>Tratar </a:t>
            </a:r>
            <a:r>
              <a:rPr lang="es-ES" sz="1200" b="1" dirty="0">
                <a:latin typeface="Calibri"/>
              </a:rPr>
              <a:t>la etiología subyacente </a:t>
            </a:r>
            <a:endParaRPr lang="es-PY" sz="1200" b="1" dirty="0">
              <a:latin typeface="Calibri"/>
            </a:endParaRPr>
          </a:p>
        </p:txBody>
      </p:sp>
      <p:sp>
        <p:nvSpPr>
          <p:cNvPr id="11" name="CuadroTexto 10"/>
          <p:cNvSpPr txBox="1"/>
          <p:nvPr/>
        </p:nvSpPr>
        <p:spPr>
          <a:xfrm>
            <a:off x="6655581" y="3535142"/>
            <a:ext cx="2488419" cy="276999"/>
          </a:xfrm>
          <a:prstGeom prst="rect">
            <a:avLst/>
          </a:prstGeom>
          <a:solidFill>
            <a:srgbClr val="FFFFFF"/>
          </a:solidFill>
          <a:ln>
            <a:solidFill>
              <a:srgbClr val="FFFFFF"/>
            </a:solidFill>
          </a:ln>
        </p:spPr>
        <p:txBody>
          <a:bodyPr wrap="square" rtlCol="0">
            <a:spAutoFit/>
          </a:bodyPr>
          <a:lstStyle/>
          <a:p>
            <a:pPr algn="ctr"/>
            <a:r>
              <a:rPr lang="es-ES" sz="1200" b="1" dirty="0" smtClean="0">
                <a:latin typeface="Calibri"/>
              </a:rPr>
              <a:t>Potencial embolismo paradójico</a:t>
            </a:r>
            <a:endParaRPr lang="es-PY" sz="1200" b="1" dirty="0">
              <a:latin typeface="Calibri"/>
            </a:endParaRPr>
          </a:p>
        </p:txBody>
      </p:sp>
      <p:sp>
        <p:nvSpPr>
          <p:cNvPr id="13" name="Decisión 12"/>
          <p:cNvSpPr/>
          <p:nvPr/>
        </p:nvSpPr>
        <p:spPr>
          <a:xfrm>
            <a:off x="5840266" y="1563638"/>
            <a:ext cx="1252014" cy="1043201"/>
          </a:xfrm>
          <a:prstGeom prst="flowChartDecision">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solidFill>
                <a:prstClr val="white"/>
              </a:solidFill>
            </a:endParaRPr>
          </a:p>
        </p:txBody>
      </p:sp>
      <p:sp>
        <p:nvSpPr>
          <p:cNvPr id="12" name="CuadroTexto 11"/>
          <p:cNvSpPr txBox="1"/>
          <p:nvPr/>
        </p:nvSpPr>
        <p:spPr>
          <a:xfrm>
            <a:off x="5898632" y="1842718"/>
            <a:ext cx="1128283" cy="523220"/>
          </a:xfrm>
          <a:prstGeom prst="rect">
            <a:avLst/>
          </a:prstGeom>
          <a:noFill/>
          <a:ln>
            <a:noFill/>
          </a:ln>
        </p:spPr>
        <p:txBody>
          <a:bodyPr wrap="square" rtlCol="0">
            <a:spAutoFit/>
          </a:bodyPr>
          <a:lstStyle/>
          <a:p>
            <a:pPr algn="ctr"/>
            <a:r>
              <a:rPr lang="es-ES" b="1" dirty="0" smtClean="0">
                <a:latin typeface="Calibri"/>
              </a:rPr>
              <a:t>Etiología alternativa?</a:t>
            </a:r>
            <a:endParaRPr lang="es-PY" b="1" dirty="0">
              <a:latin typeface="Calibri"/>
            </a:endParaRPr>
          </a:p>
        </p:txBody>
      </p:sp>
    </p:spTree>
    <p:extLst>
      <p:ext uri="{BB962C8B-B14F-4D97-AF65-F5344CB8AC3E}">
        <p14:creationId xmlns:p14="http://schemas.microsoft.com/office/powerpoint/2010/main" val="5435887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theme/theme1.xml><?xml version="1.0" encoding="utf-8"?>
<a:theme xmlns:a="http://schemas.openxmlformats.org/drawingml/2006/main" name="Formal Healthcare Center by Slidesgo">
  <a:themeElements>
    <a:clrScheme name="Simple Light">
      <a:dk1>
        <a:srgbClr val="666666"/>
      </a:dk1>
      <a:lt1>
        <a:srgbClr val="65B3B6"/>
      </a:lt1>
      <a:dk2>
        <a:srgbClr val="9DDBDE"/>
      </a:dk2>
      <a:lt2>
        <a:srgbClr val="FFFFFF"/>
      </a:lt2>
      <a:accent1>
        <a:srgbClr val="FFFFFF"/>
      </a:accent1>
      <a:accent2>
        <a:srgbClr val="FFFFFF"/>
      </a:accent2>
      <a:accent3>
        <a:srgbClr val="FFFFFF"/>
      </a:accent3>
      <a:accent4>
        <a:srgbClr val="9DDBDE"/>
      </a:accent4>
      <a:accent5>
        <a:srgbClr val="9DDBDE"/>
      </a:accent5>
      <a:accent6>
        <a:srgbClr val="9DDBDE"/>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4835</TotalTime>
  <Words>1847</Words>
  <Application>Microsoft Office PowerPoint</Application>
  <PresentationFormat>Presentación en pantalla (16:9)</PresentationFormat>
  <Paragraphs>189</Paragraphs>
  <Slides>45</Slides>
  <Notes>36</Notes>
  <HiddenSlides>0</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45</vt:i4>
      </vt:variant>
    </vt:vector>
  </HeadingPairs>
  <TitlesOfParts>
    <vt:vector size="61" baseType="lpstr">
      <vt:lpstr>Arial</vt:lpstr>
      <vt:lpstr>Muli</vt:lpstr>
      <vt:lpstr>Calibri Light</vt:lpstr>
      <vt:lpstr>Berlin Sans FB Demi</vt:lpstr>
      <vt:lpstr>Poppins</vt:lpstr>
      <vt:lpstr>Century Gothic</vt:lpstr>
      <vt:lpstr>Overpass</vt:lpstr>
      <vt:lpstr>Wingdings</vt:lpstr>
      <vt:lpstr>Roboto Condensed</vt:lpstr>
      <vt:lpstr>맑은 고딕</vt:lpstr>
      <vt:lpstr>Cambria</vt:lpstr>
      <vt:lpstr>Times New Roman</vt:lpstr>
      <vt:lpstr>Calibri</vt:lpstr>
      <vt:lpstr>Lato</vt:lpstr>
      <vt:lpstr>Formal Healthcare Center by Slidesgo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INTERROGANTE DEL CICLO </vt:lpstr>
      <vt:lpstr>ARTICULO </vt:lpstr>
      <vt:lpstr>INTRODUCCIÓN</vt:lpstr>
      <vt:lpstr>OBJETIVO</vt:lpstr>
      <vt:lpstr>METODOLOGIA</vt:lpstr>
      <vt:lpstr>Presentación de PowerPoint</vt:lpstr>
      <vt:lpstr>ALEATORIZACIÓN</vt:lpstr>
      <vt:lpstr>SELECCIÓN DEL PACIENTE Tratatamiento</vt:lpstr>
      <vt:lpstr>SEGUIMIENTO</vt:lpstr>
      <vt:lpstr>PUNTO FINAL PRIMARIO</vt:lpstr>
      <vt:lpstr>PUNTO FINAL SECUNDARIO</vt:lpstr>
      <vt:lpstr>CRITERIOS DE INCLUSIÓN</vt:lpstr>
      <vt:lpstr>CRITERIOS DE EXCLUSION</vt:lpstr>
      <vt:lpstr>Presentación de PowerPoint</vt:lpstr>
      <vt:lpstr>ANALISIS ESTADISTICO</vt:lpstr>
      <vt:lpstr>Determinación del tamaño de la muestra</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DISCUSION</vt:lpstr>
      <vt:lpstr>DISCUSION</vt:lpstr>
      <vt:lpstr>DISCUSION</vt:lpstr>
      <vt:lpstr>CONCLUSIÓN</vt:lpstr>
      <vt:lpstr>Presentación de PowerPoint</vt:lpstr>
      <vt:lpstr>Presentación de PowerPoint</vt:lpstr>
      <vt:lpstr>INTERROGANTE DEL CICLO </vt:lpstr>
      <vt:lpstr>APORTES DEL GRUPO</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 CIENTÍFICA</dc:title>
  <dc:creator>angely</dc:creator>
  <cp:lastModifiedBy>Karen Magdelaine Aguero Aguero</cp:lastModifiedBy>
  <cp:revision>65</cp:revision>
  <dcterms:modified xsi:type="dcterms:W3CDTF">2021-09-10T12:36:29Z</dcterms:modified>
</cp:coreProperties>
</file>