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2" r:id="rId13"/>
    <p:sldId id="269" r:id="rId14"/>
    <p:sldId id="261" r:id="rId15"/>
    <p:sldId id="270" r:id="rId16"/>
    <p:sldId id="271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>
      <p:cViewPr varScale="1">
        <p:scale>
          <a:sx n="50" d="100"/>
          <a:sy n="50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16D0-7061-4A6E-82D8-693ADC8A2E92}" type="datetimeFigureOut">
              <a:rPr lang="es-VE" smtClean="0"/>
              <a:t>13/12/2015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65E1-F49C-4AF6-90B3-AC9D2970B10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2292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16D0-7061-4A6E-82D8-693ADC8A2E92}" type="datetimeFigureOut">
              <a:rPr lang="es-VE" smtClean="0"/>
              <a:t>13/12/2015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65E1-F49C-4AF6-90B3-AC9D2970B10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95389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16D0-7061-4A6E-82D8-693ADC8A2E92}" type="datetimeFigureOut">
              <a:rPr lang="es-VE" smtClean="0"/>
              <a:t>13/12/2015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65E1-F49C-4AF6-90B3-AC9D2970B10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902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16D0-7061-4A6E-82D8-693ADC8A2E92}" type="datetimeFigureOut">
              <a:rPr lang="es-VE" smtClean="0"/>
              <a:t>13/12/2015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65E1-F49C-4AF6-90B3-AC9D2970B10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0457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16D0-7061-4A6E-82D8-693ADC8A2E92}" type="datetimeFigureOut">
              <a:rPr lang="es-VE" smtClean="0"/>
              <a:t>13/12/2015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65E1-F49C-4AF6-90B3-AC9D2970B10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8921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16D0-7061-4A6E-82D8-693ADC8A2E92}" type="datetimeFigureOut">
              <a:rPr lang="es-VE" smtClean="0"/>
              <a:t>13/12/2015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65E1-F49C-4AF6-90B3-AC9D2970B10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86244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16D0-7061-4A6E-82D8-693ADC8A2E92}" type="datetimeFigureOut">
              <a:rPr lang="es-VE" smtClean="0"/>
              <a:t>13/12/2015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65E1-F49C-4AF6-90B3-AC9D2970B10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3335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16D0-7061-4A6E-82D8-693ADC8A2E92}" type="datetimeFigureOut">
              <a:rPr lang="es-VE" smtClean="0"/>
              <a:t>13/12/2015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65E1-F49C-4AF6-90B3-AC9D2970B10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99127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16D0-7061-4A6E-82D8-693ADC8A2E92}" type="datetimeFigureOut">
              <a:rPr lang="es-VE" smtClean="0"/>
              <a:t>13/12/2015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65E1-F49C-4AF6-90B3-AC9D2970B10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6841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16D0-7061-4A6E-82D8-693ADC8A2E92}" type="datetimeFigureOut">
              <a:rPr lang="es-VE" smtClean="0"/>
              <a:t>13/12/2015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65E1-F49C-4AF6-90B3-AC9D2970B10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8606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16D0-7061-4A6E-82D8-693ADC8A2E92}" type="datetimeFigureOut">
              <a:rPr lang="es-VE" smtClean="0"/>
              <a:t>13/12/2015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65E1-F49C-4AF6-90B3-AC9D2970B10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54690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116D0-7061-4A6E-82D8-693ADC8A2E92}" type="datetimeFigureOut">
              <a:rPr lang="es-VE" smtClean="0"/>
              <a:t>13/12/2015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B65E1-F49C-4AF6-90B3-AC9D2970B10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538553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80340" y="2996952"/>
            <a:ext cx="8064896" cy="1512168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>
                <a:effectLst/>
              </a:rPr>
              <a:t>ACTIVIDAD MERIDIANA DE EVIDENCIA CIENTIFICA</a:t>
            </a:r>
            <a:br>
              <a:rPr lang="es-ES" sz="2800" dirty="0" smtClean="0">
                <a:effectLst/>
              </a:rPr>
            </a:br>
            <a:r>
              <a:rPr lang="es-ES" sz="2800" dirty="0" smtClean="0"/>
              <a:t>“</a:t>
            </a:r>
            <a:r>
              <a:rPr lang="es-ES" sz="2800" b="1" dirty="0" smtClean="0"/>
              <a:t>CONCLUSION</a:t>
            </a:r>
            <a:r>
              <a:rPr lang="es-ES" sz="2800" dirty="0" smtClean="0"/>
              <a:t>”</a:t>
            </a:r>
            <a:r>
              <a:rPr lang="es-VE" sz="2800" dirty="0">
                <a:effectLst/>
              </a:rPr>
              <a:t/>
            </a:r>
            <a:br>
              <a:rPr lang="es-VE" sz="2800" dirty="0">
                <a:effectLst/>
              </a:rPr>
            </a:br>
            <a:r>
              <a:rPr lang="es-ES" sz="2800" dirty="0">
                <a:effectLst/>
              </a:rPr>
              <a:t> </a:t>
            </a:r>
            <a:endParaRPr lang="es-VE" sz="2800" dirty="0">
              <a:effectLst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548680"/>
            <a:ext cx="7772400" cy="86409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ES" dirty="0"/>
              <a:t>ASOCIACIÓN CARDIOVASCULAR CENTROCCIDENTAL</a:t>
            </a:r>
            <a:endParaRPr lang="es-VE" dirty="0"/>
          </a:p>
          <a:p>
            <a:pPr algn="ctr"/>
            <a:r>
              <a:rPr lang="es-ES" dirty="0"/>
              <a:t>CENTRO CARDIOVASCULAR REGIONAL</a:t>
            </a:r>
            <a:endParaRPr lang="es-VE" dirty="0"/>
          </a:p>
        </p:txBody>
      </p:sp>
      <p:sp>
        <p:nvSpPr>
          <p:cNvPr id="4" name="3 Rectángulo"/>
          <p:cNvSpPr/>
          <p:nvPr/>
        </p:nvSpPr>
        <p:spPr>
          <a:xfrm>
            <a:off x="5474036" y="4953362"/>
            <a:ext cx="29143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000" b="1" dirty="0" smtClean="0"/>
              <a:t>DR. JOSE FLORES HIGUITA</a:t>
            </a:r>
          </a:p>
          <a:p>
            <a:pPr algn="r"/>
            <a:r>
              <a:rPr lang="es-VE" sz="2000" b="1" dirty="0" smtClean="0"/>
              <a:t>DR. FREDDY SIBADA</a:t>
            </a:r>
            <a:endParaRPr lang="es-VE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3513473" y="6093296"/>
            <a:ext cx="2499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/>
              <a:t>Barquisimeto, </a:t>
            </a:r>
            <a:r>
              <a:rPr lang="es-VE" dirty="0" smtClean="0"/>
              <a:t>Abril 2015</a:t>
            </a:r>
            <a:endParaRPr lang="es-VE" dirty="0"/>
          </a:p>
        </p:txBody>
      </p:sp>
      <p:pic>
        <p:nvPicPr>
          <p:cNvPr id="6" name="Picture 19" descr="Imagen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1601885" cy="136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80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096000" y="3277916"/>
            <a:ext cx="15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SI</a:t>
            </a:r>
            <a:endParaRPr lang="es-VE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083300" y="3685348"/>
            <a:ext cx="15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SI</a:t>
            </a:r>
            <a:endParaRPr lang="es-VE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083300" y="4140200"/>
            <a:ext cx="15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SI</a:t>
            </a:r>
            <a:endParaRPr lang="es-VE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083300" y="4534932"/>
            <a:ext cx="15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NO</a:t>
            </a:r>
            <a:endParaRPr lang="es-VE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981700" y="5372100"/>
            <a:ext cx="15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SI</a:t>
            </a:r>
            <a:endParaRPr lang="es-VE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85900" y="1600200"/>
            <a:ext cx="599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dirty="0" smtClean="0"/>
              <a:t>EL PRESENTE ESTUDIO NO APORTA INFORMACION RELEVANTE PARA CONTESTAR NUESTRA PREGUNTA DE INVESTIGACION YA QUE PRESENTA MULTIPLES </a:t>
            </a:r>
            <a:r>
              <a:rPr lang="es-ES_tradnl" sz="2000" dirty="0" smtClean="0"/>
              <a:t>INCONGRUENCIA</a:t>
            </a:r>
            <a:r>
              <a:rPr lang="es-ES_tradnl" sz="2000" dirty="0" smtClean="0"/>
              <a:t>S </a:t>
            </a:r>
            <a:r>
              <a:rPr lang="es-ES_tradnl" sz="2000" dirty="0" smtClean="0"/>
              <a:t>DESDE EL PUNTO DE VISTA METODOLOGICO:</a:t>
            </a:r>
          </a:p>
          <a:p>
            <a:pPr algn="just"/>
            <a:endParaRPr lang="es-ES_tradnl" sz="20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ES_tradnl" sz="2000" dirty="0" smtClean="0"/>
              <a:t>ESQUEMAS </a:t>
            </a:r>
            <a:r>
              <a:rPr lang="es-ES_tradnl" sz="2000" dirty="0" smtClean="0"/>
              <a:t>DE TRATAMIENTO EXCEDEN POBLACION EVALUADA.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_tradnl" sz="2000" dirty="0" smtClean="0"/>
              <a:t>DOSIS NO PONDERALES.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_tradnl" sz="2000" dirty="0" smtClean="0"/>
              <a:t>NO HAY ESPECIFICACION DE PACIENTES SEGÚN GRUPO DE HP.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VE" sz="2000" dirty="0"/>
          </a:p>
        </p:txBody>
      </p:sp>
    </p:spTree>
    <p:extLst>
      <p:ext uri="{BB962C8B-B14F-4D97-AF65-F5344CB8AC3E}">
        <p14:creationId xmlns:p14="http://schemas.microsoft.com/office/powerpoint/2010/main" val="21040290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18329" r="18372" b="35406"/>
          <a:stretch>
            <a:fillRect/>
          </a:stretch>
        </p:blipFill>
        <p:spPr bwMode="auto">
          <a:xfrm>
            <a:off x="395536" y="1484784"/>
            <a:ext cx="850307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0483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7" t="17724" r="24372" b="46828"/>
          <a:stretch/>
        </p:blipFill>
        <p:spPr bwMode="auto">
          <a:xfrm>
            <a:off x="441435" y="536596"/>
            <a:ext cx="439248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97419" y="2852936"/>
            <a:ext cx="86670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Métodos :</a:t>
            </a:r>
          </a:p>
          <a:p>
            <a:pPr algn="just"/>
            <a:r>
              <a:rPr lang="es-V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s-VE" sz="16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niños (n: 235; 8 kg de peso, 33% IPAH/HPAH) fueron aleatorizados para baja, media, o altas dosis de sildenafil o placebo por vía oral 3 veces al día durante 16 semanas.</a:t>
            </a:r>
          </a:p>
          <a:p>
            <a:pPr algn="just"/>
            <a:endParaRPr lang="es-VE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VE" sz="16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Edad: de 1 a 17 años, con Hipertensión Arterial Pulmonar (START-1) . Se comparó la variación porcentual con respecto al valor inicial en el consumo máximo de oxígeno (PvO2) con prueba de esfuerzo CP para las 3 dosis de sildenafil combinados versus placebo. </a:t>
            </a:r>
          </a:p>
          <a:p>
            <a:pPr algn="just"/>
            <a:endParaRPr lang="es-VE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VE" sz="16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realizó la prueba de esfuerzo en 115 niños capaces de ejercer el estudio de forma fiable.</a:t>
            </a:r>
          </a:p>
          <a:p>
            <a:pPr algn="just"/>
            <a:endParaRPr lang="es-VE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VE" sz="16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puntos finales secundarios (evaluados en todos los pacientes) incluyeron la hemodinámica y la clase funcional. </a:t>
            </a:r>
            <a:endParaRPr lang="es-VE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835" y="661820"/>
            <a:ext cx="1933363" cy="1448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287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23651" r="61410" b="52698"/>
          <a:stretch/>
        </p:blipFill>
        <p:spPr bwMode="auto">
          <a:xfrm>
            <a:off x="667920" y="1556792"/>
            <a:ext cx="772050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42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7" t="16047" r="44985" b="10650"/>
          <a:stretch/>
        </p:blipFill>
        <p:spPr bwMode="auto">
          <a:xfrm>
            <a:off x="179511" y="72008"/>
            <a:ext cx="8712969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89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9" t="19023" r="34811" b="31488"/>
          <a:stretch/>
        </p:blipFill>
        <p:spPr bwMode="auto">
          <a:xfrm>
            <a:off x="2483768" y="172540"/>
            <a:ext cx="4392488" cy="311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4" t="15302" r="16860" b="28512"/>
          <a:stretch/>
        </p:blipFill>
        <p:spPr bwMode="auto">
          <a:xfrm>
            <a:off x="107504" y="2996952"/>
            <a:ext cx="8964488" cy="379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379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6" t="11953" r="27834" b="14744"/>
          <a:stretch/>
        </p:blipFill>
        <p:spPr bwMode="auto">
          <a:xfrm>
            <a:off x="1115616" y="332656"/>
            <a:ext cx="6984776" cy="617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56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85900" y="1600200"/>
            <a:ext cx="599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dirty="0" smtClean="0"/>
              <a:t>EL PRESENTE ESTUDIO NO APORTA INFORMACION RELEVANTE PARA CONTESTAR NUESTRA PREGUNTA DE INVESTIGACION YA QUE PRESENTA MULTIPLES ERRORES DESDE EL PUNTO DE VISTA METODOLOGICO:</a:t>
            </a:r>
          </a:p>
          <a:p>
            <a:pPr algn="just"/>
            <a:endParaRPr lang="es-ES_tradnl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ES_tradnl" sz="2000" dirty="0" smtClean="0"/>
              <a:t>PFP ORIENTADO A VO2 (PECP)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_tradnl" sz="2000" dirty="0" smtClean="0"/>
              <a:t>8-12Kg NO RECIBEN DOSIS BAJAS.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_tradnl" sz="2000" dirty="0" smtClean="0"/>
              <a:t>DOSIS NO PONDERALES (20-80mg)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_tradnl" sz="2000" dirty="0" smtClean="0"/>
              <a:t>NO ABARCA EDAD DESDE ETAPA NEONATAL.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_tradnl" sz="2000" dirty="0" smtClean="0"/>
              <a:t>NO ESPECIFICA  EVOLUCION DE PMAP EN PACIENTES.</a:t>
            </a:r>
            <a:endParaRPr lang="es-VE" sz="2000" dirty="0"/>
          </a:p>
        </p:txBody>
      </p:sp>
    </p:spTree>
    <p:extLst>
      <p:ext uri="{BB962C8B-B14F-4D97-AF65-F5344CB8AC3E}">
        <p14:creationId xmlns:p14="http://schemas.microsoft.com/office/powerpoint/2010/main" val="41639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sz="6600" dirty="0" smtClean="0"/>
              <a:t>CONCLUSION</a:t>
            </a:r>
            <a:endParaRPr lang="es-VE" sz="6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VE" sz="4800" dirty="0" smtClean="0"/>
          </a:p>
          <a:p>
            <a:pPr marL="0" indent="0" algn="ctr">
              <a:buNone/>
            </a:pPr>
            <a:r>
              <a:rPr lang="es-VE" sz="4800" dirty="0" smtClean="0"/>
              <a:t>NO SE LOGRA RESPONDER PREGUNTA DE INVESTIGACION.</a:t>
            </a:r>
            <a:endParaRPr lang="es-VE" sz="4800" dirty="0"/>
          </a:p>
        </p:txBody>
      </p:sp>
    </p:spTree>
    <p:extLst>
      <p:ext uri="{BB962C8B-B14F-4D97-AF65-F5344CB8AC3E}">
        <p14:creationId xmlns:p14="http://schemas.microsoft.com/office/powerpoint/2010/main" val="3374800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709342" y="2537609"/>
            <a:ext cx="39508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GRACIAS</a:t>
            </a:r>
            <a:endParaRPr lang="es-E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981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476672"/>
            <a:ext cx="7848872" cy="576064"/>
          </a:xfrm>
        </p:spPr>
        <p:txBody>
          <a:bodyPr>
            <a:noAutofit/>
          </a:bodyPr>
          <a:lstStyle/>
          <a:p>
            <a:pPr algn="ctr"/>
            <a:r>
              <a:rPr lang="es-VE" sz="3600" b="1" dirty="0" smtClean="0"/>
              <a:t>PREGUNTA CLINICA RELEVANTE</a:t>
            </a:r>
            <a:endParaRPr lang="es-VE" sz="3600" b="1" dirty="0"/>
          </a:p>
        </p:txBody>
      </p:sp>
      <p:grpSp>
        <p:nvGrpSpPr>
          <p:cNvPr id="26" name="25 Grupo"/>
          <p:cNvGrpSpPr/>
          <p:nvPr/>
        </p:nvGrpSpPr>
        <p:grpSpPr>
          <a:xfrm>
            <a:off x="1057074" y="1268760"/>
            <a:ext cx="7259342" cy="3384376"/>
            <a:chOff x="1845722" y="3440616"/>
            <a:chExt cx="1835360" cy="3960440"/>
          </a:xfrm>
        </p:grpSpPr>
        <p:sp>
          <p:nvSpPr>
            <p:cNvPr id="23" name="22 Forma libre"/>
            <p:cNvSpPr/>
            <p:nvPr/>
          </p:nvSpPr>
          <p:spPr>
            <a:xfrm>
              <a:off x="1845722" y="3440616"/>
              <a:ext cx="1835360" cy="3960440"/>
            </a:xfrm>
            <a:custGeom>
              <a:avLst/>
              <a:gdLst>
                <a:gd name="connsiteX0" fmla="*/ 0 w 1835360"/>
                <a:gd name="connsiteY0" fmla="*/ 305899 h 5400600"/>
                <a:gd name="connsiteX1" fmla="*/ 89596 w 1835360"/>
                <a:gd name="connsiteY1" fmla="*/ 89596 h 5400600"/>
                <a:gd name="connsiteX2" fmla="*/ 305899 w 1835360"/>
                <a:gd name="connsiteY2" fmla="*/ 1 h 5400600"/>
                <a:gd name="connsiteX3" fmla="*/ 1529461 w 1835360"/>
                <a:gd name="connsiteY3" fmla="*/ 0 h 5400600"/>
                <a:gd name="connsiteX4" fmla="*/ 1745764 w 1835360"/>
                <a:gd name="connsiteY4" fmla="*/ 89596 h 5400600"/>
                <a:gd name="connsiteX5" fmla="*/ 1835359 w 1835360"/>
                <a:gd name="connsiteY5" fmla="*/ 305899 h 5400600"/>
                <a:gd name="connsiteX6" fmla="*/ 1835360 w 1835360"/>
                <a:gd name="connsiteY6" fmla="*/ 5094701 h 5400600"/>
                <a:gd name="connsiteX7" fmla="*/ 1745764 w 1835360"/>
                <a:gd name="connsiteY7" fmla="*/ 5311004 h 5400600"/>
                <a:gd name="connsiteX8" fmla="*/ 1529461 w 1835360"/>
                <a:gd name="connsiteY8" fmla="*/ 5400600 h 5400600"/>
                <a:gd name="connsiteX9" fmla="*/ 305899 w 1835360"/>
                <a:gd name="connsiteY9" fmla="*/ 5400600 h 5400600"/>
                <a:gd name="connsiteX10" fmla="*/ 89596 w 1835360"/>
                <a:gd name="connsiteY10" fmla="*/ 5311004 h 5400600"/>
                <a:gd name="connsiteX11" fmla="*/ 0 w 1835360"/>
                <a:gd name="connsiteY11" fmla="*/ 5094701 h 5400600"/>
                <a:gd name="connsiteX12" fmla="*/ 0 w 1835360"/>
                <a:gd name="connsiteY12" fmla="*/ 305899 h 540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5360" h="5400600">
                  <a:moveTo>
                    <a:pt x="0" y="305899"/>
                  </a:moveTo>
                  <a:cubicBezTo>
                    <a:pt x="0" y="224770"/>
                    <a:pt x="32229" y="146963"/>
                    <a:pt x="89596" y="89596"/>
                  </a:cubicBezTo>
                  <a:cubicBezTo>
                    <a:pt x="146963" y="32229"/>
                    <a:pt x="224770" y="0"/>
                    <a:pt x="305899" y="1"/>
                  </a:cubicBezTo>
                  <a:lnTo>
                    <a:pt x="1529461" y="0"/>
                  </a:lnTo>
                  <a:cubicBezTo>
                    <a:pt x="1610590" y="0"/>
                    <a:pt x="1688397" y="32229"/>
                    <a:pt x="1745764" y="89596"/>
                  </a:cubicBezTo>
                  <a:cubicBezTo>
                    <a:pt x="1803131" y="146963"/>
                    <a:pt x="1835360" y="224770"/>
                    <a:pt x="1835359" y="305899"/>
                  </a:cubicBezTo>
                  <a:cubicBezTo>
                    <a:pt x="1835359" y="1902166"/>
                    <a:pt x="1835360" y="3498434"/>
                    <a:pt x="1835360" y="5094701"/>
                  </a:cubicBezTo>
                  <a:cubicBezTo>
                    <a:pt x="1835360" y="5175830"/>
                    <a:pt x="1803131" y="5253637"/>
                    <a:pt x="1745764" y="5311004"/>
                  </a:cubicBezTo>
                  <a:cubicBezTo>
                    <a:pt x="1688397" y="5368371"/>
                    <a:pt x="1610590" y="5400600"/>
                    <a:pt x="1529461" y="5400600"/>
                  </a:cubicBezTo>
                  <a:lnTo>
                    <a:pt x="305899" y="5400600"/>
                  </a:lnTo>
                  <a:cubicBezTo>
                    <a:pt x="224770" y="5400600"/>
                    <a:pt x="146963" y="5368371"/>
                    <a:pt x="89596" y="5311004"/>
                  </a:cubicBezTo>
                  <a:cubicBezTo>
                    <a:pt x="32229" y="5253637"/>
                    <a:pt x="0" y="5175830"/>
                    <a:pt x="0" y="5094701"/>
                  </a:cubicBezTo>
                  <a:lnTo>
                    <a:pt x="0" y="305899"/>
                  </a:lnTo>
                  <a:close/>
                </a:path>
              </a:pathLst>
            </a:cu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73415" tIns="131505" rIns="173415" bIns="131505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VE" sz="3600" kern="1200" dirty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939846" y="4023034"/>
              <a:ext cx="1637909" cy="2701230"/>
            </a:xfrm>
            <a:prstGeom prst="rect">
              <a:avLst/>
            </a:prstGeom>
            <a:noFill/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3200" b="1" dirty="0" smtClean="0">
                  <a:solidFill>
                    <a:srgbClr val="FF0000"/>
                  </a:solidFill>
                </a:rPr>
                <a:t>¿Hay beneficios con el uso de </a:t>
              </a:r>
              <a:r>
                <a:rPr lang="es-VE" sz="3200" b="1" dirty="0" err="1" smtClean="0">
                  <a:solidFill>
                    <a:srgbClr val="FF0000"/>
                  </a:solidFill>
                </a:rPr>
                <a:t>sildenafil</a:t>
              </a:r>
              <a:r>
                <a:rPr lang="es-VE" sz="3200" b="1" dirty="0" smtClean="0">
                  <a:solidFill>
                    <a:srgbClr val="FF0000"/>
                  </a:solidFill>
                </a:rPr>
                <a:t> en pacientes de 0-2 años con </a:t>
              </a:r>
              <a:r>
                <a:rPr lang="es-VE" sz="3200" b="1" dirty="0">
                  <a:solidFill>
                    <a:srgbClr val="FF0000"/>
                  </a:solidFill>
                </a:rPr>
                <a:t>Cardiopatías congénitas con Cortocircuito de izquierda a </a:t>
              </a:r>
              <a:r>
                <a:rPr lang="es-VE" sz="3200" b="1" dirty="0" smtClean="0">
                  <a:solidFill>
                    <a:srgbClr val="FF0000"/>
                  </a:solidFill>
                </a:rPr>
                <a:t>derecha e Hipertensión Arterial Pulmonar?</a:t>
              </a:r>
              <a:endParaRPr lang="es-VE" sz="3200" b="1" dirty="0"/>
            </a:p>
          </p:txBody>
        </p:sp>
      </p:grpSp>
      <p:sp>
        <p:nvSpPr>
          <p:cNvPr id="3" name="AutoShape 4" descr="data:image/jpeg;base64,/9j/4AAQSkZJRgABAQAAAQABAAD/2wCEAAkGBxQSEhUUEhQWFhUXFRgXFRgWGBYdGxQXFRUXFhcYGhgaHCghGRolHBcVITEiJSkrLi4uFx8zODMsNygtLisBCgoKDg0OGhAQGywmHyQtOCwvLC8vLDcsLCwsLC80LCwsLCwsLCwsLCwsLC8sLCwsLCwsLCwsLCwsLCwsLCwsLP/AABEIAMEBBQMBIgACEQEDEQH/xAAcAAABBQEBAQAAAAAAAAAAAAAEAAECAwUGBwj/xABCEAACAAMFBQQGCQMEAQUAAAABAgADEQQSITFBBSJRYXETMoGRBkJSobHBBxQjM2JygpLRU+HwFUNjonMWJDTC8f/EABoBAQEBAQEBAQAAAAAAAAAAAAABAgUEAwb/xAAsEQEBAAIBAgUCBAcAAAAAAAAAAQIRAyExBAUSQVFhcSIygfAGExRCwdHx/9oADAMBAAIRAxEAPwD2+FDQiYB4aFDQDwoUMIB4URJhVgHh6xWZgEUtO4QBBcCK+3EDkxUbQt67eF7hXHygNFWBhxAQMWLPMASYVYrE0GMvbPpNZbIKz5yKfZrVj+kYwGwIUeb2v6WpOP1ezTp34iLq+eMYk36XLUTSXY0J4By58QuUXSbexwo8ef6VLfLW/NsKhdTVhTrnTxjTsX0uCgM+xzVU+tLIZeuQ+MNG3p0PHN7F9N7Fa8JU9Qx9V91vfn4R0VYinrDxGsKsBKFEL0QaeIC+FUQI08mIXoA6HgeXP4xdWAlChqwqwCMKEYUBGGJintocTRAW1hCKjMHGJX4CRMPWKGnRBphMBc0wCKmm1gS1z2QVC3uOOUDrtRTgoJbhh8coA2YTTAVMALtQDvqQeAx//IsKs3eag9lcPNtYlKVQKKBTlh58YB1vvjUKv4cSfHIROVY0U3gove1qfGKDZwMVJU/hw/65GIG3MhCsL/5O94rAaMA7Y2tJssszJ7hFHHNjwA1MBbe9JpNlkmY5qclT1mbQU+cebNsqftKb21sY0PclLgEXQQC9IPpCn2klLOTIlnK6C06YOQHd93WMrZ/o3aZrArJuFse1tJvMeYXQ+EekbE2MkoBQiqeQAvc+sbjWZbu9gOOVOYPGLtNOGsP0fqaG0zXnH2a3UH6RG/Y9iS5NEVQqnu0FP0n5RsSZ/q0LHQjAMONT76RZMkFxRiAOC5/uPyERWXaNly7pDgUOBB1rpTWOFk7O+o2gyWqLPONZTOO4eB9wx5GPTbMgU0I3vaObjjU68RAu39mS7RKMqZQVxU6q2hAgON2p6Fy3xK73tDA+6BLBtXaGzTusbTIGct63lH4T/nSN30e2m6FrJaaLNlglXfJ5YGB5kD3dIbae0bJrM7Q8lJHhpC5Sd28OLPP8st+zqPRn0vkW5L0k0Yd6W3eXw1HMRsmYY8D2hNVZ6zbLekzQcGwAJ4EDQx6h6Eely21SkwBLQg+0T2vxLyhLL1hnx58d1nNOphQoUGCh4aFAPWLJc2kVQoA1XBidYABpBEufxgLiYUNCgBDFFptKy6Xq45UEVzbOigteZQKkm8aAeMCWIzGW8XIDGqKQpIXQtzOcBqAw8Cfae0DTOq/wYXaTKepy7wgCiYYGuUZs20M7GUUVt28xDEBccAcMzj5RfKmlVAEvDSjD5wBbqCKHERB7OpFCoI4Uir6yf6beBX+YjMt4UVKuBgK3a4nAZQBCywABoMoSygK84rshwNSxNfWBHkIvgKZtnvClSOmZ5Vimf2ciWzsQqIpZjyGJNczBkeffSfb2mtLsMo4uO0nclHdU9T8BCjn0mNtG0m0zQwQYSEAJuqDgx5nnHbbMkFaArQ6MTQHwFceUcr6PW57MFWeg7PuiYMLpHqvhun3R3SWyWRjWh4jA14MN0+cT1RNxf9WLCjNT8opTxNT8IeSgBow3tGON7zyPKIiYy6bujMcutM+tYteTeFGJPTD+/viqe0XabxpwOoPERXLtBO7dx4nAEcRXHwpDy6Jg1Bwbj1PGKbTbZVMXFRkagUPGpiyW9kt0umyCwxamou4UPXP4QrOQKggBhnz51OYgaxbQWaSqul4Z3TWo4j/DBMyzA44kjInGnhlSFlnSksvZjelWy5dol3/Xl7ysBpqpPAx51MIBIJGEeqbRtAMmaPWCGoGNMM+keQ2rvt1Pxjy+I7x3fKPy5QprrUUzBFOtY2PSCwPJmJabOaTUowp6w1U00z+EYXCPR9r26zhApcFro3E3my9lamL4e92fN8Z+C/f/AA2vR70i+uSFmykArg95u6wzFBjGiVmHN6flFPeY8m9D9oGz28oC8qXPqFvUA7TSorkTh4x6tJtON1xdfQZq/NWPwzj0fZxfuaZZloSS1RjWpLDmDlDpamT7zeXRxp+YDLqIeZakGBNT7I3iPARTJntioQ4ZFiF3TlUZxddFaasCKg1ByIh4y5VnmISyMor6gBuHxOR6QZZrYGN07rjNTn1HEcxEQRChQoCaORDxFYUBjW21JMmXCwEuWavWtHcZLXgMzzoIImWwd4Op4iq5cuYgiRZQgCKKKOeZ4nidYsMgE1ND1A/iCxUjqwFCCM64YxG0zrilwpY5KoBxJy8zE1sEsV3FxNTgIIUUwEEBWGyFFxNWY3pjY4sdOmQHIQWExr5ROFARCQ4EPDQChQoUAo8l2czWq1z7To8wqo/Am6KHTKPSPSS1dlZJ8z2ZTkdbppHA+hUgrKQHDdBrTOuOZyMRXTLYkpeC3hSk1GxvLxofWHvEDrLex71nJnWY4mTWrSwdZfFfwmNtLMDnWvGvyyIiiTN7F7p7jGou5K3DDIHhxidqz2PYpsucl+RgDqpoAdQU49RE+zmoMwy8FFCOlagjlhGbtSwmWxtFnPZv66nuTuTKMm/FFsvboKgsGDUxVaUB/Nr7oxnyceHe6fTDhzz64xLbUxTIfAgkCl6priMjiPfHCnDhHVbT2kjSpgUFSQM8b28CaHQxw9oarE8Y7XlWczwurvr/AKc3x+GWGc9UaFntnZsGVqMMiILmW6a/emOf1GMFYulMaDE5R4PPp6bhlPq+PBldWNSTOKVIJFVKnmCI5lxiesa3WMg5nqfjHE48tx+o8iy3c4cCPStl26Q1mJkKqsBdZQACHOGNOJxrHmlDHf2ixECXPsqVndkjOvquBd01bPGPTxXpdPb5rNzC36sH002cRJqooZdHB1qMSfjB/op6VyLWFk2o3Zul5j2cw6XRkrcvKL7ZbltUolcDirqe8pyIIjyYrQkcDTyj2Tp0jgbu30PLvSFxBeWMiooydR6w5jHrFrWhTdmKR1GqnOteGced/R16ZUvSbVMwVaynapOGBQnXQivAx1v+py3asl5Sk94TJi3H/QtaHnh4xqUldBMWoIyqOtekDTLjIO0IFOJulWGBKnOB7FMM0ULkEZy0CqKcQ2JYcwfKJGxIHwUE94VqzVGDCp8InszU7PtEqaG9MT+oFO7+bDHqI05bhgCpBByIyMDS6Urj1Jy5ERS1nKm9KN0nMU+zfw9U8x74itIQoClbTTKZ9mwzDH3qcmEPAGwoeFANCh4pnWlE7zKOpHwgLYUB/X6iqI786XR5tSBLZtCahS8ESWxoXFXuE92uQAOVccaQGvFE61omDMoOgriegzMDNZa/eM7A5Va6Ol1Ke+JyZCrgqhToVUCvjARm7QN0lJUx6CuQWvS9QnyiuRaXmqHVkCn2QWI86AEcKQTWvC8PGv8AaM+0S2lMZssEqTWdL4/jUD1+I1HOAyvTyTSwWglmbcFCW4so7q4RmeioqiioG6MKY5c42/SsCbs+0GWbytJZhdHDe+WUcl6LWZ5qIWnMBdFBLAXT2sW8qRPdfZ20y7LFWYBeDsAPCuHhAz7ZlTFKy0edUUIloafvNFHnGHtiUlnudmqlzWrvvvhTV608Iz5m1ZzZzG8DT4R7OLweXJj6tzT08XhMuTH1bmm5bLVOEu5NVVUXe81XOOGWGmOJjLa0jrAMzaDUozFgThU1I6ViQaoHSOF5rwZcPJN/pXT8LwXjwsvyttE6qkU0jng1RG0+R6H4RhyzgOkdP+G8rbyb+ji+fST0a+qxYtk5DpFCmLpJwHSPt/EH9n6uLwe60RkucT1PxjWEZEzM9THB4e1fp/Ib+PP7Hj1D0an3pKkUrcQZ5BVp8ax5aDHpewUD2SUTQUXAjAihIzj18P5nR813/Kmvll+lmymDG0SCFmjvKMBNGoPOPKp71ZiMixOOlSTHrG3LeiggzReHqk3q9AMY8nnPVmPFifMkx699X55Wxi+zo7VK1N0VOIwHGJWXZU20B+yUG4AWqQKAmgzzPLkYMsnoNbpp3JYZfbvC6P1a+EXQosu2JssgpMZSMqHKNyV6Y2+gYTqgHAm5XLnjGjs/6JZpp9YtKJylqWPmafCNE/RJKGc2a3ii16bpgMKV6c29SSHXHPBMYuX6QLeNZZ6qvwrGmv0Z2fjPJDG8pdReGl1ioFf8wgmy/R3s9iQTOBGas5DDkRTMeRwIidiMV/pBtx/pjoF+Zho6uX9F+zzks1h/5iIUU07Y28HuI79FoPN6A+EQabOaoHZyzTCt5z5C6B5mLz7LeBJz4HrDA1wriOGA69DAZtgJmqwms/aoaTEvXVB0Iu0JQjEGDZMhVxRQCM6DHoSYE2jKNROlAdqgoyV+9TMoeeqnj1MEyrajoJqsLpFd4gYcCNCOB6QFruBvVFNan304w0xAVIIvIwoQaXaH5GAltqsbyBnUZBFNPzXjRffzh3SZoElg6kliK/hGHvMTaK7I5ksJMw1RsJL5k/8AGzH1hodQOIgyfaFXCYwB0LHE9BxgO1bOLgrNZ5iHIAhLpGIwGNRmDWKtkOFYyXAEwYq4WhmqPWr7Y1HjkYbUYLYW7iOxGRpcX/vQkdKxS7zmYBezQ0qwFXNNN4gCvDDSDWxzwI1J99PlFFmJarY3jpkLvqjpr4wqMi1WELebfeW17tpbGhBbAzERaAkarTHMY58Z6HTAAUvYy3ZK1wIU4GmopSPS5tKE4VGY1w+B5x5jt+xPZLVLmyu7aFrQ90zRiyngSMj1hO7cnRq+k8+roOCaV1P9o5h5xrmffG5aLcs+izB2U2m6G9bDIMMCIzhsptXSvCuPlSO34Tn45xyW6dfwvJjOPVAK2Osbco7q9BEbJsXeqTWmYpSNCbZ5csfaMANCSB8Y4vnk/qMsP5fs+18VxzoCmYg04H4RhjIdI6GTPX1EaYwrdIFAy6GrUHKvKF9Xdifs5UvjXebrQUHvieTX+mmXq67cPzSzxFx9PswFPXyMSlT1ug1FNDxje+pAfeTGI5EKPELj74otOzhJPbSFGA30OTjUgnFW56x9vMsp4m4ztpz+Pw/pnWg7Ohal0E+Bp5mKpuxZpYkLQEmgLDDrSN+x25JoNMKYMpU1U8Dwi6+te/Ucjl1pHPw8NMXS8Dy3gytx93MLsWZgCVFcMTlQVNcI6rZVhlJKRZ11jjTFiBj7JNKY50iu59oSo7q66k8a8hBWx515HmGmJooOiDLzNT5RvjxkvR7/ABPic+XDWXadf1/4y/SiakuUxRQtAaXQoxyGUcX6OejM61sLouyyaGYw3a50HtHAx0e0LKbTapdnRQwr2kwYDcTG6W0rl4x6BZJyugEpLtxlBlig7OhxUjTCvI1j0YzdcvK/Cv0c9HZNjS6qKGvVvtRmbAZ8NcBGhMsrBi8nBjiyNhLmeXdbmB1Bi4GmVKcMzEq4asvE6QKrslrD1A3XHflkYj5EcxgYI8MNQ2Y6Rl2u0SnpRizr3WkCrIeBYYAcQTTjFaW2cCqzVSUTgs1sQ5rlQGiseBbpWA2Mxqw8qRm23sQwN+7MXumULziuhUA1HKlIu+o3j9o7ueBN1D+laV8awTJlhN1QqfhUZ+UTQy2t8wU7Syux0YZMON0Xip5H3wo2FHh1MNFXal7bLbAEM40RS9D1AoAecRa+2KyVWms1h4i6tfiIKkzVZVeWbykAi6KAqccIkxpvCnPU00MEB/VC28XPNZaKgp1NWr4xnzbHLssztgq9k9BMJ3mlscpoY40PrefGNxsMcSDnXAA8Yg4GINCrYEAVz06GGhI4Y4lT4AV16GIjDDQ8BlyMZVmmizP2E0gSjUyHc5AZymrqNOI6QULeDuosyZwurRel9qA+BMAWRo2WhY+7rAm0bGJy3GJvKb0twKXWGTD5jUGI/bNuns5fA4uxHH1QD5xS1i7RrrvMe7iatdBJy3VAFKZgg5xLVk2z1tis/ZzGuTVVldVvMTUqQyU3rrCvTEQeJ0xqXEbCn3pCinIDHzEC7QsxHZmVclzEJClFwNVJusBjca74Z6QXYbaJy3gLrqbrqxxRhmp5cDrgY1vsz6e4W2tNKMWa7hduylFDU0oWNTXHQDOA9u7Cl2mQyoftBvI7MSyuuK5mo4EcI1bY965StS4BAw7tXp7hDzQDjQfPD4EROm2ruSPM7HtNHBl2hCXBusl0mjDDDQdYPk/WUU9ml+XTdScwLr0od4U0Y15wb6U7BLObRZwS4ALrj9quINPximEV+j1qV0BVr/FWrunUYZHrG5nG5lo1hsyT94zTUYFUAllTwIG+PODpezUQ1VaH28CfEsCYlbbOrtUIZUwDCZLIJHUDvLyIIihNqlDctBA0Exe635hmh93OPjyZS19JlbF9osz95WWoqQKUrxFa0x6RWkwOAbpPQ5eBpBt3VR5/IwI261a0DHxVvHQ/HrGuKa6vhy5dVYnC+Awu3RXEUFTgOQOcWtJWmYIOYFNeH8QrMQalgTeOHAgYCJvKAxKinHUeI08YZ/KWzszRYL6h5ZKzl3b2Ya6aXXBzB91Yts1o7RjLcBJqjFGANR7SmgvLEPrCLMe7NzAai71TkQQATXARTtI9sBSXMLChV6dmyHiC5x6UoYzZ121w/G1ltlXdwMR2hxoTuoKXsKnTDxiq3bQWVLY3sFApUeQFKAxkTtrzZTkThLVyoCuSbrBakgADvakVHLKCvRnYz2tu3nMRKV6y1UCrsPWoa0A4HOGL7c2U1p0XoVs0yZbz7QAk2cQ15iNxKVVeUa9qnrMN6TfM0YK8sUVh7LE0DLyqeUSk2NBvXb/OYSxHStadBSDA+GZZeWn9vGNvOFs9rmuxRylnmAZAXy44oTRSK8iRBS7PRjV70xv+U1U8wnd8QIhaZCutHwFaqwO8h0IIyPPziqXayhCT94E0SbkrE5Bhkre4+6A1ENMFwp6qjD+0J5YZSCoKnBlfH3RAtoxpwu/58oevEUPtH/PdACgtJHrTpPDEvL+cxfeOcHSpysoKsChxBXE/574BO00JohaY/CUKg9W7o8WEVybHO7S/LuWcN31798+0VFFVuYJrrWA1gK+reGhNPnCjPSzyiSHnO7DP7QrTP1ZdAMj5QoB5Y+rTrh+5nMTLxoJc04sn5WxYc6jhBTbQloxUOCfZlguwPAha0it9gq0tpcxrysgQ4UJKmqzDj94OIpENizyVaRMos2VRXCCgYepNUcGA8CCNICwTphwWVQHIzmA8Lq1PgaRRMlTGPZmceJ7IBQF4VNTXTMcY0rtQQRiNT7jFSABTUksDViNW4/28IssnVOt6M+0bGVlZCFqcVdie0BBqGD47wNIfZ+0CwMqfUTkAvUBukerMHI08DUQasq9vGivpxX+a6/2gDalndwJiffSq3GyVge9Lceww1x0OkZ9XzGvT8VO2MpZCaV3l3c6kVUg8ytPGJy7O1MCbwxN/EVOdNaHnGZatpypqLMBCMpDFcpgYNRkNMcBe90GdrMYgypbHnOIUU1FO95iJJLdt5WzGfv8AfcrZaDRSRQq693ECpocscjwgTaeA+sSWVWXvgsoExRmprgGGh/mJWuXOdSWYg6LJUUNDWhY1auGlMYtOzJXfCAt7Tks5p+ImoI6xvKdI+cs2z12uJrI8oNNAViboI4LQ3qAEVauJyggvNbeBlywdBvsfgAfOB7TI7BzaJd51b79RnQf7i09YajUcxBZIIExCAGANVxvDQ8DGOsbysoN7IpYFr0wEEm+cDQjJRQa5UjI2zsPf7aylUmU3kHcmAZVAyPONuZW8DS8MakZYjOnlxiLtTUAcBpzEJ7pfZzVm2zVuzmqUmj1X15qciOkbNUK/aMgX8VPnFO1bNKdaTEDrpXME+ycx4UjlZ8p7K/2MxHU6EXijV7pcYgHQmL6fc3dOgtUkyyDZWd1PeShu/oc0A6YiKJNrecCLqrSocMd9OFVAHxMBztpWlaGZJmDDEoQw8QMYz7VtVXoWV0cd17rBh40xHI4R9cPTJp88t2ugstW3GmsKYUUBajQ1oTBH1OWMSl/m5LEfuJjlF2+xI7RbxHrKho41BBGBgt7fNc0lS5xBOAfACuWLGtIxnrUkZm/dtW2esu66lRQ0IGRDYfGh8Izdq7bXAAsWOAVRvE8KCBV2bNeZ2c9xJDCoCC8X4gMcAw4Ujotl7LlSe4m8f9xsWbxOPhGdN49LtlbF2EZ7dpaR3TVZWhwBvOdc8hHTTZBUmZJuo+F5PVmAZdGpkw8YkHrgTjpSLL9M6LT1jFaqyxWtZgJUG8DR1fAqeBGh55GC1fgeqj/MDGDaZqzDfk3mnLgGQVRh7Lk0Vl8ajSNGUk96VKSeNzfbniQFHkYI0VagvAADW9p/ECtb5bgqgaeDgVRarzBY7vgTDy9lS61es1uMw3suC90eAjSWAzLBZbQAVvLLl+qG+0dBqL2ApwrepzgyVsyWaFy07gZjXh4KN0eUEsgYEEVBBBHEHAiKbDs8SjusxFKUJwzrU4VJ0qdIA1BQUGA4CJgxARIQFFr2fLm07Ra0rTEjPoYaChCgDIyNu2VgVtEkEzZQNVH+7KOLy+uq8xzjTtBN03cD0Jw1oBmaZRkS0tEwXqspK7tapcN4lWKjvbpAYHDDCAMlWhZktZ0sgqReDMcwcweHuxEDTdoS3oZZaaRkJSkg8i3dB6tAE2wy7PaQXRWkz23b2KyZ5xpQ4BX6d7rG6d054HRdD/BgAWec28iJKFM3N9iOF1aCv6oZrBe3nmTJvEA3FI4UWlfEmCms9GqCwBOpyPHGuBiJlEH7xyCdLuB8sjBdT5ZG0bKLOe2lKBKZbk9FFdylBMUe0tcRqOkHWGYHlJMXeBUVOhoKVHGCOxZcmopzqFNCfkYxJZ+rTOwDEyJjURhgJLtUmVUYANmvCtOEJN1rvO7ZmYYg4ahccOIip1pvAVGtfiIa0JLkirlEQ6s2R8TrAXbIT9lKeYDkSCqCvN6AjoDF6M9BE3DGtRqF+MYc4fVGvAUs7ne/4GY97/xk58Ca5VjQewzPXMuUp0QXiOV5hT/rEU2PKQ1KX64XphrTlQ4AdBDodAUzaCV3L03j2Y3Qfzmi++B5rTQCfs5Sa+uw8BQD3xZLkizOJT0MpjSS1AShP+0xz/KfCDDZQpwQAcSBhDodGKthB3pt6YNA+S/pFBj0wiyZLABUhQhFLtBSnDp4RoTJdMCajlpyPKKDJI0AHPTkYW7LdsWW5kMEeplE0lu3qE+o1dODeB5ms1MCcPhyMWTrOCCrC8pwpp0MZ6sbORLmkCWcJcxtPwOePA69YiDFwwphxPziLoDg29wpp4/3ipbQGwlo80aGlF/c1AR0rFqWScwozKg4ILxp+ZsPdAPaZSlCsygX2iaEEZGuhGhiixW1jVCrTqUuzFoFccyaAMNaVr7oOkbKQGpBduLksfCuXhGgkqABSVOcUZllj8IvNy3iAAfAwTK2YlQWBmNxmG9ToDgPACH2ZLnZTQOIYEVzyIAphxjSSVAMgiFpsZcqwYgrkK0BrxwOPOC1lxaqQFdmRgoDG8wGJpSp40ghRDqkRnz0lirsFHMgQFqiJiMv/Vr2EmW0zmd1fM4nwEDzrDbZhqZ8uWvsLLavi9+vlSA1rTbJcvvuq9TiegzMAvtd2UmRJZ8CQz7i4cjvHyEU2TY7yySEkOSa1YuD5kNBYE5VIMlDge7M66FRACbG+sWmRKnPN7MzJavdlqKLeFaVapMKBdkW+bKsdlEuXeBkipoxoRhTdGEKA7eGh4UANtCxJOltLmCqsKHiOBB0INCDxEZmxrW1Hs88jtZVATT71D3Jo668CDB1r2iELIFZnuMyClBMKitxWPrUxpGNtAzJp7WQFM+SoaWwrdmo9b8lgcQ2GVcDdOGUBuKK1Ugtwvaj/MMoHtFuly9ybMUGmCjFmHQVJPQQHZJYtMtZpnzHDCoVPs1B1Uhd4GtQQWg2TYlVfsUSU3GgqDzpn4mABa2vMrLlSmLU787dF08jVr1NKc4hN2U0xDJnzdwjuSlAvY1qXarFgcainGNOVKW7QEkg1/VrUjOLKXhopB8iP88jGrfaLb7RgbDkKkxpM1AZ6iqzXxadKrQNeNTeGTCuGesbP4WJPCmo4HnAu1bD26AoSJ0s3pbZhX4HQowwI1BiWzLd28s1AlujXZiay5gz8NQdQYyi1Upu0GOROo584qujusS3DgRwME3QwoQSR7joRXCKrTPVVPausumpIHQgmADtVjV0aVMUXGFMdf4YcYzLE5R/q88lzQ9k5ynINDp2i68c+MaItvaCkqTMmH2zuJyIZ8f2qYrtWyJs8KJ8xUCsGAkjeDLke1bHyUQELRdlj7RlRdCxHlU4VjP7YNhLlvNGjEXV/c9K9QDGnZ7PZlmUFGm1Iq5LtVcWAZq4jgMo0WUcIDm/9PnOKO6oOEsVNOF9x/8AWJStiS1Nbt5vaclm8C1aeEbxXlDFOUBgdtSYEdaVwUgg41IFRmKgV4QcLNGh2QrWgrEgnKABWzxYsiDAoh2ugVJAHE4D3wA6yYtWVAb7Xl1pKDTT+AYfuNBDBLTM1WSvLebzOA8oA2YyoKsQo4kgfGAm2upwko008QKL+4/KsWydhywbz1mNxck+Vco0klAZCkBkCRaZnecSl4IKt+4/ICCLNsSWpvEXm9pyWPmY0wsSAgK1l0yiYWJUh6QEQITDA9IlSK7VOuIzXS10E3VpU00FdYDK9Dv/AIcnkrDydh8oeA/o92gs6yAKrC47glhQGrs1BjjQEVhQGxsG2FlMp+/Lw/Mvqn5Rqxzu2JRkuJ6DFe8B6ynMRvWecHUMpqGFRASdAaVANDUV0OVRzxMPChQHPWj/ANnPv1pZ7Q2/wkzzgG5K+R/FTjGs9Ab1CR61cuuMWWyyrNRpcwXkYFWB1BjC2dtPsL1ntUyjy6dmxGM+Ue6woCWYZEDUc4Dam1G8SAPWpw446iIuMbygtxrqOVdekBSrXMOEmQxGjzjcFOhBc06CJLs6aw+1nkD2JIuDpfNX8iIC23WtJQDvMRB1AvDgK5nhQRjz77z0nWSU5buzTNBRJiaYtvXgciFOBIjbsey5Mo1SWobVji56u1WPnBcBlGxT5hrMnXB7MkUNOBmNUnwAi6zbKlSzeCAt7b1Zv3NUxOVJmLNJvX5b1JBp9mwyu8VIzHEV1MEPAQZ4qMWEQ1IDOtGzQ8xZl51uhgFUgCrEFjlWppSo5wXSLbsIrAVUhqQDbtuSJWBcM3spvH3ZeMZrbXtE7CRJuD2pmJ/aMPjAb5jJtXpBIQ3Q4dvZQg++tB5wMPR95uNpms/4a0X9owjUs2yZUsUVF8hABy7ROm90y5Y6h292A98XpsZCazC008XNR4LkIr2j6M2adi0oK47syXRXXowzHI1B4Rm/6fMs3flmen9SSWSav5pYNG6p+2A6iUoXAAAcovWOSmW+SqB5domzGY3UlI7M7N7AVqlSNb2WtI0NkWS1ULzp5Ut3ZYWWwljgXK1duJwHCA36Q9IDEudpMQ9UPyaJVnDSWfFh8jAF0hUgUT5usofpcH4gRIWs6ypg/afg0ATSFApt6jNZg6o3yBhf6nK1cD8wI+IgC4UDpb5RymJ+4fzFyTVOTA9CIBpElUF1FCipNAKCpNSfEkwotAhQFVsl3xSmfy/wRj7FnGTNMh+6xJlngdV8f54x0AGJ8vn/ABGPt+w31quDLiDwIio2YUA7Gt/bSwT3huuOBHyOcHRFKIlRWtMeMShoBQ0PCgGholDUgGit4F2jtmRI+9mqp9mtW/aMY521emBc0s0lm/E+A8hifdAdWFjN2jtyRI+8mKD7Ixb9oxjnJllttpr2s0qvsy90e7E+Jg/ZvonLQAkVPOAGn+lkyZhZrO355mH/AFH8wOthtM8j6xMYqcSibo8hn4x1smwKuQi4S8fD5xUZWzNiyUG4oqM6jEdRGqskCHeSD8iMx4xG+y57w4jMdRr4eURUrkMUiyXMDCqkEcolAUXYxU22GnCWiXgWABBa8Qe8927RVU4G8QcDhlXoCsQuUgMnaGwpU1xMoZc4CizpdFcA6E5MMsGBGEDi1WmR98nby/6skb6ji8nXqhP5RG9SGIgBLBb5c5b0pw4yNDiDwYZqeRg1GjMt+xpcxr+MubpNlm6/icmHJgRGBtLbO0LLNVfqptUkEX50sAPdOY7MHFhgaigPAQHaQ8D2a1B1V1rRhUVBBHIg4g8jF4aAeERCrFVqtaS1vOaD3k8ANTANaJMuhLqlBmWAjHfY8m0Y3FlppQUZ+Z9kcoKWTMnMHmCi13U+BbifhGiJBgMD/wBJSvVmOOjtDx0AkmFFQQmvX5CKbXkYUKIMT0Z+9n/p+LR0JhQoKaHhQoBoUKFAKB7f92/5T8IeFAeMWf75+sd7sXuiHhQRuScj0+UFJkOkKFFFkR18PnDwoKeEYUKCAbD97M/KsaEKFEUoYwoUBAwoUKAjDGFCgEYQh4UAox9rff2fq3yhQoDfOnURZChRUOIUKF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90431"/>
            <a:ext cx="1944216" cy="1634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s://encrypted-tbn3.gstatic.com/images?q=tbn:ANd9GcRZlg_RfZv3FTxqqmCCZmFCFCgp7Fby3l2aPiWwB1XJsLqPLP2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69160"/>
            <a:ext cx="2137052" cy="1626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742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8" t="18280" r="17587" b="44139"/>
          <a:stretch/>
        </p:blipFill>
        <p:spPr bwMode="auto">
          <a:xfrm>
            <a:off x="251520" y="1700808"/>
            <a:ext cx="871296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568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0" t="17163" r="17369" b="17721"/>
          <a:stretch/>
        </p:blipFill>
        <p:spPr bwMode="auto">
          <a:xfrm>
            <a:off x="179511" y="260648"/>
            <a:ext cx="8727365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3528" y="2486506"/>
            <a:ext cx="5688632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VE" sz="4400" b="1" dirty="0" smtClean="0">
                <a:solidFill>
                  <a:schemeClr val="bg1"/>
                </a:solidFill>
              </a:rPr>
              <a:t>SUPERPOSICION DE VALORES</a:t>
            </a:r>
            <a:endParaRPr lang="es-VE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7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Rectángulo"/>
          <p:cNvSpPr>
            <a:spLocks noChangeArrowheads="1"/>
          </p:cNvSpPr>
          <p:nvPr/>
        </p:nvSpPr>
        <p:spPr bwMode="auto">
          <a:xfrm>
            <a:off x="714375" y="1124744"/>
            <a:ext cx="77152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VE" sz="2400" dirty="0"/>
              <a:t>Este estudio no es concluyente, por varias razones, entre las que se mencionan: el diseño de la investigación no está bien dilucidado, se usaron dosis (</a:t>
            </a:r>
            <a:r>
              <a:rPr lang="es-VE" sz="2400" dirty="0" err="1"/>
              <a:t>suboptimas</a:t>
            </a:r>
            <a:r>
              <a:rPr lang="es-VE" sz="2400" dirty="0"/>
              <a:t>) que en la actualidad  son otras, en cuanto a los resultados las presiones pulmonares para ambos grupos, así como demás parámetros estudiados, se superpusieron  por lo cual no se pudo dar conclusiones eficientes, sobre la eficacia del tratamiento con </a:t>
            </a:r>
            <a:r>
              <a:rPr lang="es-VE" sz="2400" dirty="0" err="1"/>
              <a:t>sildenafil</a:t>
            </a:r>
            <a:r>
              <a:rPr lang="es-VE" sz="2400" dirty="0"/>
              <a:t> antes de la intervención quirúrgica en comparación con el grupo que la recibió durante el procedimiento. En espera de otras revisiones para dar conclusiones validas con respecto al tema sometido a investigación.</a:t>
            </a: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3500430" y="548680"/>
            <a:ext cx="4851482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VE" sz="3200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VE" sz="2400" b="1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 RESULTADO FINAL DE LA DISCUSIÓN</a:t>
            </a:r>
            <a:endParaRPr lang="es-VE" sz="3200" b="1" dirty="0"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259632" y="5664150"/>
            <a:ext cx="8001056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VE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1600" dirty="0">
                <a:latin typeface="+mn-lt"/>
                <a:cs typeface="+mn-cs"/>
              </a:rPr>
              <a:t>PARTICIPANTES PRESENTES DURANTE </a:t>
            </a:r>
            <a:r>
              <a:rPr lang="es-VE" sz="1600" b="1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REVISIÓN DE EVIDENCIA CIENTÍFICA: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VE" sz="1600" b="1" dirty="0"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altLang="es-VE" sz="1600" b="1" dirty="0">
                <a:latin typeface="Calibri" pitchFamily="34" charset="0"/>
                <a:cs typeface="+mn-cs"/>
              </a:rPr>
              <a:t>DRA. FINIZOLA/DRA. LOPEZ/DRA VELAZQUEZ/ DR. FLORES /DR. </a:t>
            </a:r>
            <a:r>
              <a:rPr lang="es-VE" altLang="es-VE" sz="1600" b="1" dirty="0" smtClean="0">
                <a:latin typeface="Calibri" pitchFamily="34" charset="0"/>
                <a:cs typeface="+mn-cs"/>
              </a:rPr>
              <a:t>SIBADA</a:t>
            </a:r>
            <a:endParaRPr lang="es-VE" sz="16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673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013" t="18702" r="16302" b="13221"/>
          <a:stretch/>
        </p:blipFill>
        <p:spPr>
          <a:xfrm>
            <a:off x="583347" y="1429557"/>
            <a:ext cx="7980015" cy="4035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ASCARDIO-LOGOTIPO-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8" y="244551"/>
            <a:ext cx="2929191" cy="1041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614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5771" y="-34117"/>
            <a:ext cx="7886700" cy="1325563"/>
          </a:xfrm>
        </p:spPr>
        <p:txBody>
          <a:bodyPr/>
          <a:lstStyle/>
          <a:p>
            <a:pPr algn="ctr"/>
            <a:r>
              <a:rPr lang="es-VE" b="1" dirty="0" smtClean="0"/>
              <a:t>OBJETIVOS</a:t>
            </a:r>
            <a:endParaRPr lang="es-V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65161"/>
            <a:ext cx="7886700" cy="520306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ES" b="1" dirty="0" smtClean="0"/>
              <a:t>Objetivos Primarios</a:t>
            </a:r>
            <a:r>
              <a:rPr lang="es-ES" dirty="0" smtClean="0"/>
              <a:t>:</a:t>
            </a:r>
          </a:p>
          <a:p>
            <a:pPr algn="just"/>
            <a:r>
              <a:rPr lang="es-ES" dirty="0" smtClean="0"/>
              <a:t>Evaluar </a:t>
            </a:r>
            <a:r>
              <a:rPr lang="es-ES" dirty="0"/>
              <a:t>la seguridad y tolerabilidad de terapias dirigidas a </a:t>
            </a:r>
            <a:r>
              <a:rPr lang="es-ES" dirty="0" smtClean="0"/>
              <a:t>la hipertensión pulmonar </a:t>
            </a:r>
            <a:r>
              <a:rPr lang="es-ES" dirty="0"/>
              <a:t>en niños (</a:t>
            </a:r>
            <a:r>
              <a:rPr lang="es-ES" dirty="0" smtClean="0"/>
              <a:t>incluyendo terapia </a:t>
            </a:r>
            <a:r>
              <a:rPr lang="es-ES" dirty="0"/>
              <a:t>de </a:t>
            </a:r>
            <a:r>
              <a:rPr lang="es-ES" dirty="0" smtClean="0"/>
              <a:t>combinación).</a:t>
            </a:r>
          </a:p>
          <a:p>
            <a:pPr algn="just"/>
            <a:r>
              <a:rPr lang="es-ES" dirty="0" smtClean="0"/>
              <a:t>Analizar </a:t>
            </a:r>
            <a:r>
              <a:rPr lang="es-ES" dirty="0"/>
              <a:t>la incidencia y el tipo de efectos adversos en la población </a:t>
            </a:r>
            <a:r>
              <a:rPr lang="es-ES" dirty="0" smtClean="0"/>
              <a:t>pediátrica.</a:t>
            </a:r>
          </a:p>
          <a:p>
            <a:pPr marL="0" indent="0" algn="just">
              <a:buNone/>
            </a:pPr>
            <a:r>
              <a:rPr lang="es-ES" b="1" dirty="0" smtClean="0"/>
              <a:t>Objetivos Secundarios</a:t>
            </a:r>
            <a:r>
              <a:rPr lang="es-ES" dirty="0" smtClean="0"/>
              <a:t>:</a:t>
            </a:r>
          </a:p>
          <a:p>
            <a:pPr algn="just"/>
            <a:r>
              <a:rPr lang="es-ES" dirty="0" smtClean="0"/>
              <a:t>Estudiar </a:t>
            </a:r>
            <a:r>
              <a:rPr lang="es-ES" dirty="0"/>
              <a:t>posibles factores de riesgo asociados con estas reacciones adversas en los niños, para comparar los efectos adversos que se describen en la población adulta de los detectados en la población </a:t>
            </a:r>
            <a:r>
              <a:rPr lang="es-ES" dirty="0" smtClean="0"/>
              <a:t>pediátrica</a:t>
            </a:r>
            <a:endParaRPr lang="es-ES" dirty="0"/>
          </a:p>
          <a:p>
            <a:pPr algn="just"/>
            <a:r>
              <a:rPr lang="es-ES" dirty="0" smtClean="0"/>
              <a:t>Estudiar </a:t>
            </a:r>
            <a:r>
              <a:rPr lang="es-ES" dirty="0"/>
              <a:t>las posibles diferencias en la supervivencia según la dosis de </a:t>
            </a:r>
            <a:r>
              <a:rPr lang="es-ES" dirty="0" err="1" smtClean="0"/>
              <a:t>sildenafil</a:t>
            </a:r>
            <a:r>
              <a:rPr lang="es-ES" dirty="0" smtClean="0"/>
              <a:t>.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53758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68560" y="274638"/>
            <a:ext cx="8229600" cy="1143000"/>
          </a:xfrm>
        </p:spPr>
        <p:txBody>
          <a:bodyPr/>
          <a:lstStyle/>
          <a:p>
            <a:r>
              <a:rPr lang="es-VE" b="1" dirty="0" smtClean="0"/>
              <a:t>RESULTADOS</a:t>
            </a:r>
            <a:endParaRPr lang="es-V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1821" y="1825625"/>
            <a:ext cx="5087154" cy="435133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VE" b="1" dirty="0" smtClean="0"/>
              <a:t>Características Demográficas y Basales</a:t>
            </a:r>
          </a:p>
          <a:p>
            <a:r>
              <a:rPr lang="es-VE" dirty="0" smtClean="0"/>
              <a:t>63 pacientes incluidos </a:t>
            </a:r>
            <a:r>
              <a:rPr lang="es-VE" dirty="0"/>
              <a:t>en el </a:t>
            </a:r>
            <a:r>
              <a:rPr lang="es-VE" dirty="0" smtClean="0"/>
              <a:t>estudio.</a:t>
            </a:r>
          </a:p>
          <a:p>
            <a:r>
              <a:rPr lang="es-VE" dirty="0"/>
              <a:t>S</a:t>
            </a:r>
            <a:r>
              <a:rPr lang="es-VE" dirty="0" smtClean="0"/>
              <a:t>e </a:t>
            </a:r>
            <a:r>
              <a:rPr lang="es-VE" dirty="0"/>
              <a:t>analizaron un total de 90 diferentes regímenes de tratamiento (monoterapia y combinación). </a:t>
            </a:r>
            <a:endParaRPr lang="es-VE" dirty="0" smtClean="0"/>
          </a:p>
          <a:p>
            <a:r>
              <a:rPr lang="es-VE" dirty="0" smtClean="0"/>
              <a:t>Mediana </a:t>
            </a:r>
            <a:r>
              <a:rPr lang="es-VE" dirty="0"/>
              <a:t>de edad al </a:t>
            </a:r>
            <a:r>
              <a:rPr lang="es-VE" dirty="0" smtClean="0"/>
              <a:t>inicio </a:t>
            </a:r>
            <a:r>
              <a:rPr lang="es-VE" dirty="0"/>
              <a:t>de 3,4 años (IQR 3,6 meses-10 años</a:t>
            </a:r>
            <a:r>
              <a:rPr lang="es-VE" dirty="0" smtClean="0"/>
              <a:t>), </a:t>
            </a:r>
            <a:r>
              <a:rPr lang="es-VE" dirty="0"/>
              <a:t>peso promedio fue de </a:t>
            </a:r>
            <a:r>
              <a:rPr lang="es-VE" dirty="0" smtClean="0"/>
              <a:t>13kg </a:t>
            </a:r>
            <a:r>
              <a:rPr lang="es-VE" dirty="0"/>
              <a:t>(IQR 6-30). </a:t>
            </a:r>
            <a:endParaRPr lang="es-VE" dirty="0" smtClean="0"/>
          </a:p>
          <a:p>
            <a:r>
              <a:rPr lang="es-VE" dirty="0" smtClean="0"/>
              <a:t>Rel. </a:t>
            </a:r>
            <a:r>
              <a:rPr lang="es-VE" dirty="0" err="1" smtClean="0"/>
              <a:t>Masc</a:t>
            </a:r>
            <a:r>
              <a:rPr lang="es-VE" dirty="0" smtClean="0"/>
              <a:t>/</a:t>
            </a:r>
            <a:r>
              <a:rPr lang="es-VE" dirty="0" err="1" smtClean="0"/>
              <a:t>fem</a:t>
            </a:r>
            <a:r>
              <a:rPr lang="es-VE" dirty="0" smtClean="0"/>
              <a:t> 1,03. </a:t>
            </a:r>
          </a:p>
          <a:p>
            <a:r>
              <a:rPr lang="es-VE" dirty="0"/>
              <a:t>C</a:t>
            </a:r>
            <a:r>
              <a:rPr lang="es-VE" dirty="0" smtClean="0"/>
              <a:t>lase </a:t>
            </a:r>
            <a:r>
              <a:rPr lang="es-VE" dirty="0"/>
              <a:t>funcional de la </a:t>
            </a:r>
            <a:r>
              <a:rPr lang="es-VE" dirty="0" smtClean="0"/>
              <a:t>NYHA.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1630" t="15722" r="21691" b="10365"/>
          <a:stretch/>
        </p:blipFill>
        <p:spPr>
          <a:xfrm>
            <a:off x="5277424" y="515155"/>
            <a:ext cx="3577270" cy="597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7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-111397"/>
            <a:ext cx="7886700" cy="1325563"/>
          </a:xfrm>
        </p:spPr>
        <p:txBody>
          <a:bodyPr/>
          <a:lstStyle/>
          <a:p>
            <a:pPr algn="ctr"/>
            <a:r>
              <a:rPr lang="es-VE" b="1" dirty="0" smtClean="0"/>
              <a:t>RESULTADOS</a:t>
            </a:r>
            <a:endParaRPr lang="es-V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6062" y="982354"/>
            <a:ext cx="8770512" cy="311312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s-VE" b="1" dirty="0" smtClean="0"/>
              <a:t>Características Demográficas y Basales</a:t>
            </a:r>
          </a:p>
          <a:p>
            <a:r>
              <a:rPr lang="es-VE" dirty="0" err="1" smtClean="0"/>
              <a:t>Sildenafil</a:t>
            </a:r>
            <a:r>
              <a:rPr lang="es-VE" dirty="0"/>
              <a:t>:</a:t>
            </a:r>
            <a:r>
              <a:rPr lang="es-VE" dirty="0" smtClean="0"/>
              <a:t> </a:t>
            </a:r>
            <a:r>
              <a:rPr lang="es-VE" dirty="0"/>
              <a:t>69 pacientes (58</a:t>
            </a:r>
            <a:r>
              <a:rPr lang="es-VE" dirty="0" smtClean="0"/>
              <a:t>%), </a:t>
            </a:r>
            <a:r>
              <a:rPr lang="es-VE" dirty="0"/>
              <a:t>dosis media de </a:t>
            </a:r>
            <a:r>
              <a:rPr lang="es-VE" dirty="0" smtClean="0"/>
              <a:t>3,6mg/ kg/día </a:t>
            </a:r>
            <a:r>
              <a:rPr lang="es-VE" dirty="0"/>
              <a:t>(rango 0.9- 7.9), </a:t>
            </a:r>
            <a:endParaRPr lang="es-VE" dirty="0" smtClean="0"/>
          </a:p>
          <a:p>
            <a:r>
              <a:rPr lang="es-VE" dirty="0" err="1" smtClean="0"/>
              <a:t>Bosentán</a:t>
            </a:r>
            <a:r>
              <a:rPr lang="es-VE" dirty="0"/>
              <a:t>:</a:t>
            </a:r>
            <a:r>
              <a:rPr lang="es-VE" dirty="0" smtClean="0"/>
              <a:t> </a:t>
            </a:r>
            <a:r>
              <a:rPr lang="es-VE" dirty="0"/>
              <a:t>27 pacientes (23</a:t>
            </a:r>
            <a:r>
              <a:rPr lang="es-VE" dirty="0" smtClean="0"/>
              <a:t>%), 2mg/kg/BID, funcionalismo hepático mensual.</a:t>
            </a:r>
          </a:p>
          <a:p>
            <a:r>
              <a:rPr lang="es-VE" dirty="0" err="1" smtClean="0"/>
              <a:t>Iloprost</a:t>
            </a:r>
            <a:r>
              <a:rPr lang="es-VE" dirty="0" smtClean="0"/>
              <a:t>: 12 </a:t>
            </a:r>
            <a:r>
              <a:rPr lang="es-VE" dirty="0"/>
              <a:t>pacientes (10</a:t>
            </a:r>
            <a:r>
              <a:rPr lang="es-VE" dirty="0" smtClean="0"/>
              <a:t>%), 10mcg/kg/dosis </a:t>
            </a:r>
            <a:r>
              <a:rPr lang="es-VE" dirty="0"/>
              <a:t>(rango </a:t>
            </a:r>
            <a:r>
              <a:rPr lang="es-VE" dirty="0" smtClean="0"/>
              <a:t>4-20)</a:t>
            </a:r>
          </a:p>
          <a:p>
            <a:r>
              <a:rPr lang="es-VE" dirty="0" err="1" smtClean="0"/>
              <a:t>Treprostinil</a:t>
            </a:r>
            <a:r>
              <a:rPr lang="es-VE" dirty="0" smtClean="0"/>
              <a:t>: 10 </a:t>
            </a:r>
            <a:r>
              <a:rPr lang="es-VE" dirty="0"/>
              <a:t>pacientes (8</a:t>
            </a:r>
            <a:r>
              <a:rPr lang="es-VE" dirty="0" smtClean="0"/>
              <a:t>%), 22,5ng/kg/min </a:t>
            </a:r>
            <a:r>
              <a:rPr lang="es-VE" dirty="0"/>
              <a:t>(intervalo </a:t>
            </a:r>
            <a:r>
              <a:rPr lang="es-VE" dirty="0" smtClean="0"/>
              <a:t>12-34)</a:t>
            </a:r>
          </a:p>
          <a:p>
            <a:r>
              <a:rPr lang="es-VE" dirty="0" err="1" smtClean="0"/>
              <a:t>Ambrisentan</a:t>
            </a:r>
            <a:r>
              <a:rPr lang="es-VE" dirty="0" smtClean="0"/>
              <a:t>: 2,5 </a:t>
            </a:r>
            <a:r>
              <a:rPr lang="es-VE" dirty="0"/>
              <a:t>mg una vez al </a:t>
            </a:r>
            <a:r>
              <a:rPr lang="es-VE" dirty="0" smtClean="0"/>
              <a:t>día</a:t>
            </a:r>
          </a:p>
          <a:p>
            <a:r>
              <a:rPr lang="es-VE" dirty="0" err="1" smtClean="0"/>
              <a:t>Sitaxentan</a:t>
            </a:r>
            <a:r>
              <a:rPr lang="es-VE" dirty="0" smtClean="0"/>
              <a:t>: 2mg/kg/BID</a:t>
            </a:r>
          </a:p>
          <a:p>
            <a:r>
              <a:rPr lang="es-VE" dirty="0" err="1" smtClean="0"/>
              <a:t>Epoprostenol</a:t>
            </a:r>
            <a:r>
              <a:rPr lang="es-VE" dirty="0" smtClean="0"/>
              <a:t>: 20-40ng/kg/min, en </a:t>
            </a:r>
            <a:r>
              <a:rPr lang="es-VE" dirty="0"/>
              <a:t>un paciente cada (1%).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7574" t="38088" r="20998" b="32926"/>
          <a:stretch/>
        </p:blipFill>
        <p:spPr>
          <a:xfrm>
            <a:off x="1039830" y="3822579"/>
            <a:ext cx="6948524" cy="273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8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675</Words>
  <Application>Microsoft Office PowerPoint</Application>
  <PresentationFormat>Presentación en pantalla (4:3)</PresentationFormat>
  <Paragraphs>67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ACTIVIDAD MERIDIANA DE EVIDENCIA CIENTIFICA “CONCLUSION”  </vt:lpstr>
      <vt:lpstr>PREGUNTA CLINICA RELEVANTE</vt:lpstr>
      <vt:lpstr>Presentación de PowerPoint</vt:lpstr>
      <vt:lpstr>Presentación de PowerPoint</vt:lpstr>
      <vt:lpstr>Presentación de PowerPoint</vt:lpstr>
      <vt:lpstr>Presentación de PowerPoint</vt:lpstr>
      <vt:lpstr>OBJETIVOS</vt:lpstr>
      <vt:lpstr>RESULTADOS</vt:lpstr>
      <vt:lpstr>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 MERIDIANA DE EVIDENCIA CIENTIFICA “CONCLUSION”</dc:title>
  <dc:creator>Luffi</dc:creator>
  <cp:lastModifiedBy>Luffi</cp:lastModifiedBy>
  <cp:revision>15</cp:revision>
  <dcterms:created xsi:type="dcterms:W3CDTF">2015-12-10T14:38:04Z</dcterms:created>
  <dcterms:modified xsi:type="dcterms:W3CDTF">2015-12-13T20:17:37Z</dcterms:modified>
</cp:coreProperties>
</file>