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71" r:id="rId5"/>
    <p:sldId id="260" r:id="rId6"/>
    <p:sldId id="261" r:id="rId7"/>
    <p:sldId id="262" r:id="rId8"/>
    <p:sldId id="288" r:id="rId9"/>
    <p:sldId id="289" r:id="rId10"/>
    <p:sldId id="290" r:id="rId11"/>
    <p:sldId id="291" r:id="rId12"/>
    <p:sldId id="263" r:id="rId13"/>
    <p:sldId id="264" r:id="rId14"/>
    <p:sldId id="269" r:id="rId15"/>
    <p:sldId id="265" r:id="rId16"/>
    <p:sldId id="266" r:id="rId17"/>
    <p:sldId id="267" r:id="rId18"/>
    <p:sldId id="268" r:id="rId19"/>
    <p:sldId id="272" r:id="rId20"/>
    <p:sldId id="273" r:id="rId21"/>
    <p:sldId id="274" r:id="rId22"/>
    <p:sldId id="275" r:id="rId23"/>
    <p:sldId id="276" r:id="rId24"/>
    <p:sldId id="278" r:id="rId25"/>
    <p:sldId id="282" r:id="rId26"/>
    <p:sldId id="283" r:id="rId27"/>
    <p:sldId id="284" r:id="rId28"/>
    <p:sldId id="287" r:id="rId29"/>
    <p:sldId id="285" r:id="rId30"/>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Maria Finizola" initials="R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40" autoAdjust="0"/>
  </p:normalViewPr>
  <p:slideViewPr>
    <p:cSldViewPr>
      <p:cViewPr>
        <p:scale>
          <a:sx n="60" d="100"/>
          <a:sy n="60" d="100"/>
        </p:scale>
        <p:origin x="-786" y="-264"/>
      </p:cViewPr>
      <p:guideLst>
        <p:guide orient="horz" pos="2160"/>
        <p:guide pos="2880"/>
      </p:guideLst>
    </p:cSldViewPr>
  </p:slideViewPr>
  <p:notesTextViewPr>
    <p:cViewPr>
      <p:scale>
        <a:sx n="1" d="1"/>
        <a:sy n="1" d="1"/>
      </p:scale>
      <p:origin x="0" y="11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CD0D4-5CC7-426A-BF0E-9AC38480BB6A}" type="datetimeFigureOut">
              <a:rPr lang="es-VE" smtClean="0"/>
              <a:t>18/01/2016</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A24E7-7375-419F-BD1A-E3568EDB271E}" type="slidenum">
              <a:rPr lang="es-VE" smtClean="0"/>
              <a:t>‹Nº›</a:t>
            </a:fld>
            <a:endParaRPr lang="es-VE" dirty="0"/>
          </a:p>
        </p:txBody>
      </p:sp>
    </p:spTree>
    <p:extLst>
      <p:ext uri="{BB962C8B-B14F-4D97-AF65-F5344CB8AC3E}">
        <p14:creationId xmlns:p14="http://schemas.microsoft.com/office/powerpoint/2010/main" val="133870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buNone/>
            </a:pPr>
            <a:r>
              <a:rPr lang="es-VE" dirty="0" smtClean="0"/>
              <a:t> </a:t>
            </a:r>
            <a:r>
              <a:rPr lang="es-ES" dirty="0" smtClean="0"/>
              <a:t>Para responder dicha pregunta se llevo a cabo una revisión exhaustiva en búsqueda de artículos que fueran relacionados al punto a tratar (Medline, PubMed, Cochrane, EBS Cohost), obteniendo un pool de bibliografías que fueron mostradas al servicio en una reunión denominada “Puesta al Día”, tomando como punto de partida para la evaluación los siguientes artículos:</a:t>
            </a:r>
          </a:p>
          <a:p>
            <a:pPr algn="just">
              <a:buNone/>
            </a:pPr>
            <a:endParaRPr lang="es-ES" dirty="0" smtClean="0"/>
          </a:p>
          <a:p>
            <a:pPr algn="just"/>
            <a:r>
              <a:rPr lang="es-ES" dirty="0" smtClean="0"/>
              <a:t> Guía de práctica clínica para el diagnóstico y tratamiento </a:t>
            </a:r>
            <a:r>
              <a:rPr lang="en-US" dirty="0" smtClean="0"/>
              <a:t>de la hipertensión pulmonar. </a:t>
            </a:r>
            <a:r>
              <a:rPr lang="es-ES" dirty="0" smtClean="0"/>
              <a:t>Grupo de Trabajo de la Sociedad Europea de Cardiología (ESC) y la European Respiratory Society (ERS) para el diagnóstico y tratamiento de la hipertensión pulmonar.</a:t>
            </a:r>
          </a:p>
          <a:p>
            <a:pPr algn="just"/>
            <a:endParaRPr lang="es-ES" dirty="0" smtClean="0"/>
          </a:p>
          <a:p>
            <a:pPr algn="just"/>
            <a:r>
              <a:rPr lang="es-ES" dirty="0" smtClean="0"/>
              <a:t>Artículo de revisión del instituto nacional de cardiología Ignacio Chávez: </a:t>
            </a:r>
            <a:r>
              <a:rPr lang="es-ES" b="1" dirty="0" smtClean="0"/>
              <a:t>Hipertensión pulmonar asociada a cardiopatías </a:t>
            </a:r>
            <a:r>
              <a:rPr lang="en-US" b="1" dirty="0" smtClean="0"/>
              <a:t>congénitas y síndrome de </a:t>
            </a:r>
            <a:r>
              <a:rPr lang="es-VE" b="1" dirty="0" smtClean="0"/>
              <a:t>Eisenmenger</a:t>
            </a:r>
            <a:endParaRPr lang="es-VE" dirty="0" smtClean="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7</a:t>
            </a:fld>
            <a:endParaRPr lang="es-VE" dirty="0"/>
          </a:p>
        </p:txBody>
      </p:sp>
    </p:spTree>
    <p:extLst>
      <p:ext uri="{BB962C8B-B14F-4D97-AF65-F5344CB8AC3E}">
        <p14:creationId xmlns:p14="http://schemas.microsoft.com/office/powerpoint/2010/main" val="270828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Artículo de revisión del instituto nacional de cardiología Ignacio Chávez: </a:t>
            </a:r>
            <a:r>
              <a:rPr lang="es-ES" b="1" dirty="0" smtClean="0"/>
              <a:t>Hipertensión pulmonar asociada a cardiopatías </a:t>
            </a:r>
            <a:r>
              <a:rPr lang="en-US" b="1" dirty="0" smtClean="0"/>
              <a:t>congénitas y síndrome de </a:t>
            </a:r>
            <a:r>
              <a:rPr lang="es-VE" b="1" dirty="0" smtClean="0"/>
              <a:t>Eisenmenger</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11</a:t>
            </a:fld>
            <a:endParaRPr lang="es-VE" dirty="0"/>
          </a:p>
        </p:txBody>
      </p:sp>
    </p:spTree>
    <p:extLst>
      <p:ext uri="{BB962C8B-B14F-4D97-AF65-F5344CB8AC3E}">
        <p14:creationId xmlns:p14="http://schemas.microsoft.com/office/powerpoint/2010/main" val="263792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dirty="0" smtClean="0"/>
              <a:t>Este estudio no es concluyente, por varias razones, entre las que se mencionan: el diseño de la investigación no está bien dilucidado, se usaron dosis (suboptimas) que en la actualidad  son otras, en cuanto a los resultados las presiones pulmonares para ambos grupos, así como demás parámetros estudiados, </a:t>
            </a:r>
            <a:r>
              <a:rPr lang="es-VE" sz="1200" dirty="0" smtClean="0">
                <a:solidFill>
                  <a:srgbClr val="FFFF00"/>
                </a:solidFill>
              </a:rPr>
              <a:t>presentaron resultados sin diferencia estadísticamente significativa (superposición de valores) por lo que se puede decir que no hubo diferencia entre ambos grupos.  </a:t>
            </a:r>
            <a:r>
              <a:rPr lang="es-VE" sz="1200" dirty="0" smtClean="0"/>
              <a:t>Finalmente no se pudo dar conclusiones eficientes, sobre la eficacia del tratamiento con sildenafil antes de la intervención quirúrgica en comparación con el grupo que la recibió durante el procedimiento. </a:t>
            </a:r>
          </a:p>
          <a:p>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18</a:t>
            </a:fld>
            <a:endParaRPr lang="es-VE" dirty="0"/>
          </a:p>
        </p:txBody>
      </p:sp>
    </p:spTree>
    <p:extLst>
      <p:ext uri="{BB962C8B-B14F-4D97-AF65-F5344CB8AC3E}">
        <p14:creationId xmlns:p14="http://schemas.microsoft.com/office/powerpoint/2010/main" val="12046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indent="-342900" algn="just">
              <a:buFont typeface="Arial" pitchFamily="34" charset="0"/>
              <a:buChar char="•"/>
            </a:pPr>
            <a:r>
              <a:rPr lang="es-VE" sz="1200" dirty="0" smtClean="0"/>
              <a:t>Con respecto a la Tabla 1: Hay una diferencia en la respuesta de los niños menores de 2 años con respecto a los mayores de 8 años </a:t>
            </a:r>
          </a:p>
          <a:p>
            <a:pPr marL="342900" indent="-342900" algn="just">
              <a:buFont typeface="Arial" pitchFamily="34" charset="0"/>
              <a:buChar char="•"/>
            </a:pPr>
            <a:r>
              <a:rPr lang="es-VE" sz="1200" dirty="0" smtClean="0"/>
              <a:t>El Bósentan reduce o solapa los eventos secundarios propios del Sildenafil</a:t>
            </a:r>
          </a:p>
          <a:p>
            <a:pPr marL="342900" indent="-342900" algn="just">
              <a:buFont typeface="Arial" pitchFamily="34" charset="0"/>
              <a:buChar char="•"/>
            </a:pPr>
            <a:r>
              <a:rPr lang="es-VE" sz="1200" dirty="0" smtClean="0"/>
              <a:t>No se puede distinguir cuál es la dosis recomendada y cuál es la dosis que produce eventos adversos </a:t>
            </a:r>
          </a:p>
          <a:p>
            <a:pPr marL="342900" indent="-342900" algn="just">
              <a:buFont typeface="Arial" pitchFamily="34" charset="0"/>
              <a:buChar char="•"/>
            </a:pPr>
            <a:r>
              <a:rPr lang="es-ES_tradnl" sz="1200" dirty="0" smtClean="0"/>
              <a:t>Esquemas de tratamiento exceden población evaluada.</a:t>
            </a:r>
          </a:p>
          <a:p>
            <a:pPr marL="342900" indent="-342900" algn="just">
              <a:buFont typeface="Arial" pitchFamily="34" charset="0"/>
              <a:buChar char="•"/>
            </a:pPr>
            <a:r>
              <a:rPr lang="es-ES_tradnl" sz="1200" dirty="0" smtClean="0"/>
              <a:t>Dosis no ponderales.</a:t>
            </a:r>
          </a:p>
          <a:p>
            <a:pPr marL="342900" indent="-342900" algn="just">
              <a:buFont typeface="Arial" pitchFamily="34" charset="0"/>
              <a:buChar char="•"/>
            </a:pPr>
            <a:r>
              <a:rPr lang="es-ES_tradnl" sz="1200" dirty="0" smtClean="0"/>
              <a:t>No hay especificación de pacientes según grupo de HP</a:t>
            </a:r>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22</a:t>
            </a:fld>
            <a:endParaRPr lang="es-VE" dirty="0"/>
          </a:p>
        </p:txBody>
      </p:sp>
    </p:spTree>
    <p:extLst>
      <p:ext uri="{BB962C8B-B14F-4D97-AF65-F5344CB8AC3E}">
        <p14:creationId xmlns:p14="http://schemas.microsoft.com/office/powerpoint/2010/main" val="352236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VE" sz="1200" dirty="0" smtClean="0">
                <a:latin typeface="Verdana" panose="020B0604030504040204" pitchFamily="34" charset="0"/>
                <a:ea typeface="Verdana" panose="020B0604030504040204" pitchFamily="34" charset="0"/>
                <a:cs typeface="Verdana" panose="020B0604030504040204" pitchFamily="34" charset="0"/>
              </a:rPr>
              <a:t>L</a:t>
            </a:r>
            <a:r>
              <a:rPr lang="es-VE" sz="1200" dirty="0" smtClean="0">
                <a:effectLst/>
                <a:latin typeface="Verdana" panose="020B0604030504040204" pitchFamily="34" charset="0"/>
                <a:ea typeface="Verdana" panose="020B0604030504040204" pitchFamily="34" charset="0"/>
                <a:cs typeface="Verdana" panose="020B0604030504040204" pitchFamily="34" charset="0"/>
              </a:rPr>
              <a:t>os niños (n: 235; 8 kg de peso, 33% IPAH/HPAH) fueron aleatorizados para baja, media, o altas dosis de sildenafil o placebo por vía oral 3 veces al día durante 16 semanas.</a:t>
            </a:r>
          </a:p>
          <a:p>
            <a:pPr algn="just"/>
            <a:endParaRPr lang="es-VE"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VE" sz="1200" dirty="0" smtClean="0">
                <a:effectLst/>
                <a:latin typeface="Verdana" panose="020B0604030504040204" pitchFamily="34" charset="0"/>
                <a:ea typeface="Verdana" panose="020B0604030504040204" pitchFamily="34" charset="0"/>
                <a:cs typeface="Verdana" panose="020B0604030504040204" pitchFamily="34" charset="0"/>
              </a:rPr>
              <a:t>Edad: de 1 a 17 años, con Hipertensión Arterial Pulmonar (START-1) . Se comparó la variación porcentual con respecto al valor inicial en el consumo máximo de oxígeno (PvO2) con prueba de esfuerzo CP para las 3 dosis de sildenafil combinados versus placebo. </a:t>
            </a:r>
          </a:p>
          <a:p>
            <a:pPr algn="just"/>
            <a:endParaRPr lang="es-VE"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VE" sz="1200" dirty="0" smtClean="0">
                <a:effectLst/>
                <a:latin typeface="Verdana" panose="020B0604030504040204" pitchFamily="34" charset="0"/>
                <a:ea typeface="Verdana" panose="020B0604030504040204" pitchFamily="34" charset="0"/>
                <a:cs typeface="Verdana" panose="020B0604030504040204" pitchFamily="34" charset="0"/>
              </a:rPr>
              <a:t>Se realizó la prueba de esfuerzo en 115 niños capaces de ejercer el estudio de forma fiable, El resto fue valorado a través de cateterismo cardiaco.</a:t>
            </a:r>
          </a:p>
          <a:p>
            <a:pPr algn="just"/>
            <a:endParaRPr lang="es-VE"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VE" sz="1200" dirty="0" smtClean="0">
                <a:effectLst/>
                <a:latin typeface="Verdana" panose="020B0604030504040204" pitchFamily="34" charset="0"/>
                <a:ea typeface="Verdana" panose="020B0604030504040204" pitchFamily="34" charset="0"/>
                <a:cs typeface="Verdana" panose="020B0604030504040204" pitchFamily="34" charset="0"/>
              </a:rPr>
              <a:t>Los puntos finales secundarios (evaluados en todos los pacientes) incluyeron la hemodinámica y la clase funcional. </a:t>
            </a:r>
            <a:endParaRPr lang="es-VE" sz="1200" dirty="0" smtClean="0">
              <a:latin typeface="Verdana" panose="020B0604030504040204" pitchFamily="34" charset="0"/>
              <a:ea typeface="Verdana" panose="020B0604030504040204" pitchFamily="34" charset="0"/>
              <a:cs typeface="Verdana" panose="020B0604030504040204" pitchFamily="34" charset="0"/>
            </a:endParaRPr>
          </a:p>
          <a:p>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23</a:t>
            </a:fld>
            <a:endParaRPr lang="es-VE" dirty="0"/>
          </a:p>
        </p:txBody>
      </p:sp>
    </p:spTree>
    <p:extLst>
      <p:ext uri="{BB962C8B-B14F-4D97-AF65-F5344CB8AC3E}">
        <p14:creationId xmlns:p14="http://schemas.microsoft.com/office/powerpoint/2010/main" val="192809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PFP: PUNTO</a:t>
            </a:r>
            <a:r>
              <a:rPr lang="es-ES" baseline="0" dirty="0" smtClean="0"/>
              <a:t> FINAL PRIMARIO</a:t>
            </a:r>
          </a:p>
          <a:p>
            <a:r>
              <a:rPr lang="es-ES" baseline="0" dirty="0" smtClean="0"/>
              <a:t>PECP: PRUEBA ESFUERZO CARDIOPULMONAR</a:t>
            </a:r>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25</a:t>
            </a:fld>
            <a:endParaRPr lang="es-VE" dirty="0"/>
          </a:p>
        </p:txBody>
      </p:sp>
    </p:spTree>
    <p:extLst>
      <p:ext uri="{BB962C8B-B14F-4D97-AF65-F5344CB8AC3E}">
        <p14:creationId xmlns:p14="http://schemas.microsoft.com/office/powerpoint/2010/main" val="2760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VE" sz="1200" dirty="0" smtClean="0"/>
              <a:t>Estos estudios no fueron concluyentes, </a:t>
            </a:r>
            <a:r>
              <a:rPr lang="es-ES_tradnl" sz="1200" dirty="0" smtClean="0"/>
              <a:t>y no aportaron información relevante para contestar nuestra pregunta de investigación ya que presentan múltiples incongruencias desde el punto de vista metodológico </a:t>
            </a:r>
            <a:r>
              <a:rPr lang="es-VE" sz="1200" dirty="0" smtClean="0"/>
              <a:t>por varias razones, entre las que se mencionan: el diseño de la investigación no está bien dilucidado, esquemas de tratamiento exceden población evaluada, se usaron dosis (suboptimas) que en la actualidad son otras, dosis no ponderales, no hay especificidad de pacientes según grupo de HAP en cuanto a los resultados las presiones pulmonares para ambos grupos, así como demás parámetros estudiados, se superpusieron  por lo cual no se pudo dar conclusiones eficientes, sobre la eficacia del tratamiento con sildenafil antes de la intervención quirúrgica en comparación con el grupo que la recibió durante el procedimiento. </a:t>
            </a:r>
          </a:p>
          <a:p>
            <a:pPr marL="0" indent="0" algn="just">
              <a:buNone/>
            </a:pPr>
            <a:endParaRPr lang="es-ES_tradnl" sz="1200" dirty="0" smtClean="0"/>
          </a:p>
          <a:p>
            <a:pPr marL="0" indent="0" algn="just">
              <a:buNone/>
            </a:pPr>
            <a:r>
              <a:rPr lang="es-ES_tradnl" sz="1200" dirty="0" smtClean="0"/>
              <a:t>Por lo tanto no hay evidencia científica sobre beneficios reales del uso de sildenafil en este grupo de pacientes, debido a que estudios que daban resultados favorables,  al analizarlos no aportaron resultados eficientes en este grupo etario.</a:t>
            </a:r>
            <a:endParaRPr lang="es-VE" sz="1200" dirty="0" smtClean="0"/>
          </a:p>
          <a:p>
            <a:endParaRPr lang="es-VE" dirty="0"/>
          </a:p>
        </p:txBody>
      </p:sp>
      <p:sp>
        <p:nvSpPr>
          <p:cNvPr id="4" name="3 Marcador de número de diapositiva"/>
          <p:cNvSpPr>
            <a:spLocks noGrp="1"/>
          </p:cNvSpPr>
          <p:nvPr>
            <p:ph type="sldNum" sz="quarter" idx="10"/>
          </p:nvPr>
        </p:nvSpPr>
        <p:spPr/>
        <p:txBody>
          <a:bodyPr/>
          <a:lstStyle/>
          <a:p>
            <a:fld id="{179A24E7-7375-419F-BD1A-E3568EDB271E}" type="slidenum">
              <a:rPr lang="es-VE" smtClean="0"/>
              <a:t>26</a:t>
            </a:fld>
            <a:endParaRPr lang="es-VE" dirty="0"/>
          </a:p>
        </p:txBody>
      </p:sp>
    </p:spTree>
    <p:extLst>
      <p:ext uri="{BB962C8B-B14F-4D97-AF65-F5344CB8AC3E}">
        <p14:creationId xmlns:p14="http://schemas.microsoft.com/office/powerpoint/2010/main" val="110813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8FFEF11-2EC8-4275-BB92-A486D72521C8}" type="slidenum">
              <a:rPr lang="es-VE" smtClean="0"/>
              <a:t>‹Nº›</a:t>
            </a:fld>
            <a:endParaRPr lang="es-VE"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8FFEF11-2EC8-4275-BB92-A486D72521C8}" type="slidenum">
              <a:rPr lang="es-VE" smtClean="0"/>
              <a:t>‹Nº›</a:t>
            </a:fld>
            <a:endParaRPr lang="es-VE" dirty="0"/>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5" name="Footer Placeholder 4"/>
          <p:cNvSpPr>
            <a:spLocks noGrp="1"/>
          </p:cNvSpPr>
          <p:nvPr>
            <p:ph type="ftr" sz="quarter" idx="11"/>
          </p:nvPr>
        </p:nvSpPr>
        <p:spPr/>
        <p:txBody>
          <a:bodyPr/>
          <a:lstStyle/>
          <a:p>
            <a:endParaRPr lang="es-VE" dirty="0"/>
          </a:p>
        </p:txBody>
      </p:sp>
      <p:sp>
        <p:nvSpPr>
          <p:cNvPr id="6" name="Slide Number Placeholder 5"/>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8" name="Footer Placeholder 7"/>
          <p:cNvSpPr>
            <a:spLocks noGrp="1"/>
          </p:cNvSpPr>
          <p:nvPr>
            <p:ph type="ftr" sz="quarter" idx="11"/>
          </p:nvPr>
        </p:nvSpPr>
        <p:spPr/>
        <p:txBody>
          <a:bodyPr/>
          <a:lstStyle/>
          <a:p>
            <a:endParaRPr lang="es-VE" dirty="0"/>
          </a:p>
        </p:txBody>
      </p:sp>
      <p:sp>
        <p:nvSpPr>
          <p:cNvPr id="9" name="Slide Number Placeholder 8"/>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4" name="Footer Placeholder 3"/>
          <p:cNvSpPr>
            <a:spLocks noGrp="1"/>
          </p:cNvSpPr>
          <p:nvPr>
            <p:ph type="ftr" sz="quarter" idx="11"/>
          </p:nvPr>
        </p:nvSpPr>
        <p:spPr/>
        <p:txBody>
          <a:bodyPr/>
          <a:lstStyle/>
          <a:p>
            <a:endParaRPr lang="es-VE" dirty="0"/>
          </a:p>
        </p:txBody>
      </p:sp>
      <p:sp>
        <p:nvSpPr>
          <p:cNvPr id="5" name="Slide Number Placeholder 4"/>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3" name="Footer Placeholder 2"/>
          <p:cNvSpPr>
            <a:spLocks noGrp="1"/>
          </p:cNvSpPr>
          <p:nvPr>
            <p:ph type="ftr" sz="quarter" idx="11"/>
          </p:nvPr>
        </p:nvSpPr>
        <p:spPr/>
        <p:txBody>
          <a:bodyPr/>
          <a:lstStyle/>
          <a:p>
            <a:endParaRPr lang="es-VE" dirty="0"/>
          </a:p>
        </p:txBody>
      </p:sp>
      <p:sp>
        <p:nvSpPr>
          <p:cNvPr id="4" name="Slide Number Placeholder 3"/>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881D56-B33A-4C23-AD33-D53988047253}" type="datetimeFigureOut">
              <a:rPr lang="es-VE" smtClean="0"/>
              <a:t>18/01/2016</a:t>
            </a:fld>
            <a:endParaRPr lang="es-VE" dirty="0"/>
          </a:p>
        </p:txBody>
      </p:sp>
      <p:sp>
        <p:nvSpPr>
          <p:cNvPr id="6" name="Footer Placeholder 5"/>
          <p:cNvSpPr>
            <a:spLocks noGrp="1"/>
          </p:cNvSpPr>
          <p:nvPr>
            <p:ph type="ftr" sz="quarter" idx="11"/>
          </p:nvPr>
        </p:nvSpPr>
        <p:spPr/>
        <p:txBody>
          <a:bodyPr/>
          <a:lstStyle/>
          <a:p>
            <a:endParaRPr lang="es-VE" dirty="0"/>
          </a:p>
        </p:txBody>
      </p:sp>
      <p:sp>
        <p:nvSpPr>
          <p:cNvPr id="7" name="Slide Number Placeholder 6"/>
          <p:cNvSpPr>
            <a:spLocks noGrp="1"/>
          </p:cNvSpPr>
          <p:nvPr>
            <p:ph type="sldNum" sz="quarter" idx="12"/>
          </p:nvPr>
        </p:nvSpPr>
        <p:spPr/>
        <p:txBody>
          <a:bodyPr/>
          <a:lstStyle/>
          <a:p>
            <a:fld id="{48FFEF11-2EC8-4275-BB92-A486D72521C8}" type="slidenum">
              <a:rPr lang="es-VE" smtClean="0"/>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1881D56-B33A-4C23-AD33-D53988047253}" type="datetimeFigureOut">
              <a:rPr lang="es-VE" smtClean="0"/>
              <a:t>18/01/2016</a:t>
            </a:fld>
            <a:endParaRPr lang="es-VE"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VE"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8FFEF11-2EC8-4275-BB92-A486D72521C8}" type="slidenum">
              <a:rPr lang="es-VE" smtClean="0"/>
              <a:t>‹Nº›</a:t>
            </a:fld>
            <a:endParaRPr lang="es-VE"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548680"/>
            <a:ext cx="7772400" cy="864096"/>
          </a:xfrm>
        </p:spPr>
        <p:txBody>
          <a:bodyPr>
            <a:normAutofit/>
          </a:bodyPr>
          <a:lstStyle/>
          <a:p>
            <a:pPr algn="ctr"/>
            <a:r>
              <a:rPr lang="es-ES" sz="1800" b="1" dirty="0">
                <a:solidFill>
                  <a:schemeClr val="tx1"/>
                </a:solidFill>
              </a:rPr>
              <a:t>ASOCIACIÓN CARDIOVASCULAR CENTROCCIDENTAL</a:t>
            </a:r>
            <a:endParaRPr lang="es-VE" sz="1800" b="1" dirty="0">
              <a:solidFill>
                <a:schemeClr val="tx1"/>
              </a:solidFill>
            </a:endParaRPr>
          </a:p>
          <a:p>
            <a:pPr algn="ctr"/>
            <a:r>
              <a:rPr lang="es-ES" sz="1800" b="1" dirty="0">
                <a:solidFill>
                  <a:schemeClr val="tx1"/>
                </a:solidFill>
              </a:rPr>
              <a:t>CENTRO CARDIOVASCULAR REGIONAL</a:t>
            </a:r>
            <a:endParaRPr lang="es-VE" sz="1800" b="1" dirty="0">
              <a:solidFill>
                <a:schemeClr val="tx1"/>
              </a:solidFill>
            </a:endParaRPr>
          </a:p>
        </p:txBody>
      </p:sp>
      <p:sp>
        <p:nvSpPr>
          <p:cNvPr id="2" name="1 Título"/>
          <p:cNvSpPr>
            <a:spLocks noGrp="1"/>
          </p:cNvSpPr>
          <p:nvPr>
            <p:ph type="ctrTitle"/>
          </p:nvPr>
        </p:nvSpPr>
        <p:spPr>
          <a:xfrm>
            <a:off x="1060630" y="2265348"/>
            <a:ext cx="8064896" cy="1512168"/>
          </a:xfrm>
        </p:spPr>
        <p:txBody>
          <a:bodyPr>
            <a:normAutofit/>
          </a:bodyPr>
          <a:lstStyle/>
          <a:p>
            <a:pPr algn="ctr"/>
            <a:r>
              <a:rPr lang="es-ES" sz="2800" b="1" dirty="0" smtClean="0">
                <a:effectLst/>
              </a:rPr>
              <a:t>ACTIVIDAD MERIDIANA DE EVIDENCIA CIENTIFICA</a:t>
            </a:r>
            <a:br>
              <a:rPr lang="es-ES" sz="2800" b="1" dirty="0" smtClean="0">
                <a:effectLst/>
              </a:rPr>
            </a:br>
            <a:r>
              <a:rPr lang="es-ES" sz="2800" b="1" dirty="0" smtClean="0">
                <a:solidFill>
                  <a:srgbClr val="FFFF00"/>
                </a:solidFill>
              </a:rPr>
              <a:t>“RESUMEN Y CONCLUSION 2015”</a:t>
            </a:r>
            <a:endParaRPr lang="es-VE" sz="2800" b="1" dirty="0">
              <a:effectLst/>
            </a:endParaRPr>
          </a:p>
        </p:txBody>
      </p:sp>
      <p:sp>
        <p:nvSpPr>
          <p:cNvPr id="4" name="3 Rectángulo"/>
          <p:cNvSpPr/>
          <p:nvPr/>
        </p:nvSpPr>
        <p:spPr>
          <a:xfrm>
            <a:off x="4788024" y="4521904"/>
            <a:ext cx="3853948" cy="1323439"/>
          </a:xfrm>
          <a:prstGeom prst="rect">
            <a:avLst/>
          </a:prstGeom>
        </p:spPr>
        <p:txBody>
          <a:bodyPr wrap="square">
            <a:spAutoFit/>
          </a:bodyPr>
          <a:lstStyle/>
          <a:p>
            <a:pPr algn="ctr"/>
            <a:r>
              <a:rPr lang="es-VE" sz="2000" b="1" dirty="0" smtClean="0"/>
              <a:t>Expositores:</a:t>
            </a:r>
          </a:p>
          <a:p>
            <a:pPr algn="ctr"/>
            <a:endParaRPr lang="es-VE" sz="2000" b="1" dirty="0"/>
          </a:p>
          <a:p>
            <a:pPr algn="ctr"/>
            <a:r>
              <a:rPr lang="es-VE" sz="2000" b="1" dirty="0" smtClean="0"/>
              <a:t>DR. JOSE FLORES HIGUITA</a:t>
            </a:r>
          </a:p>
          <a:p>
            <a:pPr algn="ctr"/>
            <a:r>
              <a:rPr lang="es-VE" sz="2000" b="1" dirty="0" smtClean="0"/>
              <a:t>DR. FREDDY SIBADA</a:t>
            </a:r>
          </a:p>
        </p:txBody>
      </p:sp>
      <p:sp>
        <p:nvSpPr>
          <p:cNvPr id="5" name="4 Rectángulo"/>
          <p:cNvSpPr/>
          <p:nvPr/>
        </p:nvSpPr>
        <p:spPr>
          <a:xfrm>
            <a:off x="3211069" y="6093296"/>
            <a:ext cx="2646815" cy="369332"/>
          </a:xfrm>
          <a:prstGeom prst="rect">
            <a:avLst/>
          </a:prstGeom>
        </p:spPr>
        <p:txBody>
          <a:bodyPr wrap="none">
            <a:spAutoFit/>
          </a:bodyPr>
          <a:lstStyle/>
          <a:p>
            <a:r>
              <a:rPr lang="es-VE" b="1" dirty="0"/>
              <a:t>Barquisimeto, </a:t>
            </a:r>
            <a:r>
              <a:rPr lang="es-VE" b="1" dirty="0" smtClean="0"/>
              <a:t>enero 2016</a:t>
            </a:r>
            <a:endParaRPr lang="es-VE" b="1" dirty="0"/>
          </a:p>
        </p:txBody>
      </p:sp>
      <p:pic>
        <p:nvPicPr>
          <p:cNvPr id="1026" name="Picture 2" descr="C:\Documents and Settings\jhflores.ASCARDIO\Escritorio\anoversario ascard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1128650"/>
            <a:ext cx="1872208" cy="1136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1520" y="4361036"/>
            <a:ext cx="3960440" cy="2585323"/>
          </a:xfrm>
          <a:prstGeom prst="rect">
            <a:avLst/>
          </a:prstGeom>
          <a:noFill/>
        </p:spPr>
        <p:txBody>
          <a:bodyPr wrap="square" rtlCol="0">
            <a:spAutoFit/>
          </a:bodyPr>
          <a:lstStyle/>
          <a:p>
            <a:pPr algn="just"/>
            <a:r>
              <a:rPr lang="es-VE" dirty="0" smtClean="0"/>
              <a:t>DOCTORAS </a:t>
            </a:r>
            <a:r>
              <a:rPr lang="es-VE" dirty="0"/>
              <a:t>PRESENTES DURANTE </a:t>
            </a:r>
            <a:r>
              <a:rPr lang="es-VE" b="1" dirty="0"/>
              <a:t>REVISIÓN DE EVIDENCIA CIENTÍFICA:</a:t>
            </a:r>
            <a:endParaRPr lang="es-VE" dirty="0"/>
          </a:p>
          <a:p>
            <a:pPr algn="just"/>
            <a:endParaRPr lang="es-ES_tradnl" dirty="0" smtClean="0"/>
          </a:p>
          <a:p>
            <a:pPr algn="just"/>
            <a:r>
              <a:rPr lang="es-ES_tradnl" dirty="0" smtClean="0"/>
              <a:t>Liankys </a:t>
            </a:r>
            <a:r>
              <a:rPr lang="es-ES_tradnl" dirty="0"/>
              <a:t>E. </a:t>
            </a:r>
            <a:r>
              <a:rPr lang="es-ES_tradnl" dirty="0" smtClean="0"/>
              <a:t>López</a:t>
            </a:r>
          </a:p>
          <a:p>
            <a:pPr algn="just"/>
            <a:r>
              <a:rPr lang="es-ES_tradnl" dirty="0" smtClean="0"/>
              <a:t>Irma </a:t>
            </a:r>
            <a:r>
              <a:rPr lang="es-ES_tradnl" dirty="0"/>
              <a:t>E. </a:t>
            </a:r>
            <a:r>
              <a:rPr lang="es-ES_tradnl" dirty="0" smtClean="0"/>
              <a:t>Velásquez</a:t>
            </a:r>
          </a:p>
          <a:p>
            <a:pPr algn="just"/>
            <a:r>
              <a:rPr lang="es-ES_tradnl" dirty="0" err="1" smtClean="0"/>
              <a:t>Darkis</a:t>
            </a:r>
            <a:r>
              <a:rPr lang="es-ES_tradnl" dirty="0" smtClean="0"/>
              <a:t> </a:t>
            </a:r>
            <a:r>
              <a:rPr lang="es-ES_tradnl" dirty="0"/>
              <a:t>Y. </a:t>
            </a:r>
            <a:r>
              <a:rPr lang="es-ES_tradnl" dirty="0" smtClean="0"/>
              <a:t>Díaz</a:t>
            </a:r>
          </a:p>
          <a:p>
            <a:pPr algn="just"/>
            <a:r>
              <a:rPr lang="es-ES_tradnl" dirty="0" smtClean="0"/>
              <a:t>Jennifer </a:t>
            </a:r>
            <a:r>
              <a:rPr lang="es-ES_tradnl" dirty="0"/>
              <a:t>G. </a:t>
            </a:r>
            <a:r>
              <a:rPr lang="es-ES_tradnl" dirty="0" smtClean="0"/>
              <a:t>Uzcategui</a:t>
            </a:r>
          </a:p>
          <a:p>
            <a:pPr algn="just"/>
            <a:r>
              <a:rPr lang="es-ES_tradnl" dirty="0" smtClean="0"/>
              <a:t>Rosa </a:t>
            </a:r>
            <a:r>
              <a:rPr lang="es-ES_tradnl" dirty="0"/>
              <a:t>M. Finizola</a:t>
            </a:r>
            <a:endParaRPr lang="es-VE" dirty="0"/>
          </a:p>
          <a:p>
            <a:pPr algn="just"/>
            <a:endParaRPr lang="es-VE" dirty="0"/>
          </a:p>
        </p:txBody>
      </p:sp>
    </p:spTree>
    <p:extLst>
      <p:ext uri="{BB962C8B-B14F-4D97-AF65-F5344CB8AC3E}">
        <p14:creationId xmlns:p14="http://schemas.microsoft.com/office/powerpoint/2010/main" val="244126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880" t="25391" r="20116" b="14563"/>
          <a:stretch/>
        </p:blipFill>
        <p:spPr>
          <a:xfrm>
            <a:off x="192268" y="548680"/>
            <a:ext cx="8928992" cy="5544616"/>
          </a:xfrm>
          <a:prstGeom prst="rect">
            <a:avLst/>
          </a:prstGeom>
        </p:spPr>
      </p:pic>
      <p:sp>
        <p:nvSpPr>
          <p:cNvPr id="5" name="Rectángulo 4"/>
          <p:cNvSpPr/>
          <p:nvPr/>
        </p:nvSpPr>
        <p:spPr>
          <a:xfrm>
            <a:off x="251520" y="4221088"/>
            <a:ext cx="882047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ángulo 5"/>
          <p:cNvSpPr/>
          <p:nvPr/>
        </p:nvSpPr>
        <p:spPr>
          <a:xfrm>
            <a:off x="251520" y="5301208"/>
            <a:ext cx="882047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lamada con línea 2 6"/>
          <p:cNvSpPr/>
          <p:nvPr/>
        </p:nvSpPr>
        <p:spPr>
          <a:xfrm>
            <a:off x="3131840" y="3459966"/>
            <a:ext cx="1728192" cy="648072"/>
          </a:xfrm>
          <a:prstGeom prst="borderCallout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p:cNvSpPr txBox="1"/>
          <p:nvPr/>
        </p:nvSpPr>
        <p:spPr>
          <a:xfrm>
            <a:off x="3563888" y="3573016"/>
            <a:ext cx="1008112" cy="369332"/>
          </a:xfrm>
          <a:prstGeom prst="rect">
            <a:avLst/>
          </a:prstGeom>
          <a:noFill/>
        </p:spPr>
        <p:txBody>
          <a:bodyPr wrap="square" rtlCol="0">
            <a:spAutoFit/>
          </a:bodyPr>
          <a:lstStyle/>
          <a:p>
            <a:r>
              <a:rPr lang="es-VE" dirty="0" smtClean="0">
                <a:solidFill>
                  <a:srgbClr val="FF0000"/>
                </a:solidFill>
              </a:rPr>
              <a:t>SUPER 1</a:t>
            </a:r>
            <a:endParaRPr lang="en-US" dirty="0">
              <a:solidFill>
                <a:srgbClr val="FF0000"/>
              </a:solidFill>
            </a:endParaRPr>
          </a:p>
        </p:txBody>
      </p:sp>
      <p:sp>
        <p:nvSpPr>
          <p:cNvPr id="9" name="Llamada con línea 2 8"/>
          <p:cNvSpPr/>
          <p:nvPr/>
        </p:nvSpPr>
        <p:spPr>
          <a:xfrm>
            <a:off x="5364088" y="4581128"/>
            <a:ext cx="1728192" cy="648072"/>
          </a:xfrm>
          <a:prstGeom prst="borderCallout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adroTexto 9"/>
          <p:cNvSpPr txBox="1"/>
          <p:nvPr/>
        </p:nvSpPr>
        <p:spPr>
          <a:xfrm>
            <a:off x="5580112" y="4725206"/>
            <a:ext cx="1296144" cy="369332"/>
          </a:xfrm>
          <a:prstGeom prst="rect">
            <a:avLst/>
          </a:prstGeom>
          <a:noFill/>
        </p:spPr>
        <p:txBody>
          <a:bodyPr wrap="square" rtlCol="0">
            <a:spAutoFit/>
          </a:bodyPr>
          <a:lstStyle/>
          <a:p>
            <a:r>
              <a:rPr lang="es-VE" dirty="0" smtClean="0">
                <a:solidFill>
                  <a:srgbClr val="FF0000"/>
                </a:solidFill>
              </a:rPr>
              <a:t>START 1 Y 2</a:t>
            </a:r>
            <a:endParaRPr lang="en-US" dirty="0">
              <a:solidFill>
                <a:srgbClr val="FF0000"/>
              </a:solidFill>
            </a:endParaRPr>
          </a:p>
        </p:txBody>
      </p:sp>
    </p:spTree>
    <p:extLst>
      <p:ext uri="{BB962C8B-B14F-4D97-AF65-F5344CB8AC3E}">
        <p14:creationId xmlns:p14="http://schemas.microsoft.com/office/powerpoint/2010/main" val="2241918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1775" t="49015" r="18454" b="12594"/>
          <a:stretch/>
        </p:blipFill>
        <p:spPr>
          <a:xfrm>
            <a:off x="611560" y="3789040"/>
            <a:ext cx="7776864" cy="2808312"/>
          </a:xfrm>
          <a:prstGeom prst="rect">
            <a:avLst/>
          </a:prstGeom>
        </p:spPr>
      </p:pic>
      <p:pic>
        <p:nvPicPr>
          <p:cNvPr id="5" name="Imagen 4"/>
          <p:cNvPicPr>
            <a:picLocks noChangeAspect="1"/>
          </p:cNvPicPr>
          <p:nvPr/>
        </p:nvPicPr>
        <p:blipFill rotWithShape="1">
          <a:blip r:embed="rId4"/>
          <a:srcRect l="23435" t="39172" r="42252" b="14563"/>
          <a:stretch/>
        </p:blipFill>
        <p:spPr>
          <a:xfrm>
            <a:off x="1788839" y="492669"/>
            <a:ext cx="5040561" cy="3089375"/>
          </a:xfrm>
          <a:prstGeom prst="rect">
            <a:avLst/>
          </a:prstGeom>
        </p:spPr>
      </p:pic>
      <p:sp>
        <p:nvSpPr>
          <p:cNvPr id="6" name="Rectángulo 5"/>
          <p:cNvSpPr/>
          <p:nvPr/>
        </p:nvSpPr>
        <p:spPr>
          <a:xfrm>
            <a:off x="611560" y="5157192"/>
            <a:ext cx="4320480"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6"/>
          <p:cNvSpPr/>
          <p:nvPr/>
        </p:nvSpPr>
        <p:spPr>
          <a:xfrm>
            <a:off x="1788839" y="2420888"/>
            <a:ext cx="5040561"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77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20" t="13690" r="33068" b="47538"/>
          <a:stretch/>
        </p:blipFill>
        <p:spPr bwMode="auto">
          <a:xfrm>
            <a:off x="285720" y="188640"/>
            <a:ext cx="421484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60" t="20325" r="22798" b="37823"/>
          <a:stretch/>
        </p:blipFill>
        <p:spPr bwMode="auto">
          <a:xfrm>
            <a:off x="4617211" y="188640"/>
            <a:ext cx="435771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274" t="16468" r="13213" b="32540"/>
          <a:stretch/>
        </p:blipFill>
        <p:spPr bwMode="auto">
          <a:xfrm>
            <a:off x="285720" y="2348881"/>
            <a:ext cx="420268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664" t="31343" r="20282" b="17911"/>
          <a:stretch/>
        </p:blipFill>
        <p:spPr bwMode="auto">
          <a:xfrm>
            <a:off x="4617210" y="2348881"/>
            <a:ext cx="4312507" cy="20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2447" t="17724" r="24372" b="46828"/>
          <a:stretch/>
        </p:blipFill>
        <p:spPr bwMode="auto">
          <a:xfrm>
            <a:off x="273566" y="4653136"/>
            <a:ext cx="4214842" cy="193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7" cstate="print"/>
          <a:srcRect l="10235" t="21282" r="8411" b="37375"/>
          <a:stretch>
            <a:fillRect/>
          </a:stretch>
        </p:blipFill>
        <p:spPr bwMode="auto">
          <a:xfrm>
            <a:off x="4617211" y="4653136"/>
            <a:ext cx="4345886" cy="1940812"/>
          </a:xfrm>
          <a:prstGeom prst="rect">
            <a:avLst/>
          </a:prstGeom>
          <a:noFill/>
          <a:ln w="9525">
            <a:noFill/>
            <a:miter lim="800000"/>
            <a:headEnd/>
            <a:tailEnd/>
          </a:ln>
        </p:spPr>
      </p:pic>
    </p:spTree>
    <p:extLst>
      <p:ext uri="{BB962C8B-B14F-4D97-AF65-F5344CB8AC3E}">
        <p14:creationId xmlns:p14="http://schemas.microsoft.com/office/powerpoint/2010/main" val="154875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28498" t="16360" r="2876" b="46234"/>
          <a:stretch>
            <a:fillRect/>
          </a:stretch>
        </p:blipFill>
        <p:spPr bwMode="auto">
          <a:xfrm>
            <a:off x="4709760" y="285728"/>
            <a:ext cx="4362802" cy="2063151"/>
          </a:xfrm>
          <a:prstGeom prst="rect">
            <a:avLst/>
          </a:prstGeom>
          <a:noFill/>
          <a:ln w="9525">
            <a:noFill/>
            <a:miter lim="800000"/>
            <a:headEnd/>
            <a:tailEnd/>
          </a:ln>
        </p:spPr>
      </p:pic>
      <p:pic>
        <p:nvPicPr>
          <p:cNvPr id="6" name="Imagen 3"/>
          <p:cNvPicPr>
            <a:picLocks noChangeAspect="1"/>
          </p:cNvPicPr>
          <p:nvPr/>
        </p:nvPicPr>
        <p:blipFill rotWithShape="1">
          <a:blip r:embed="rId3"/>
          <a:srcRect l="8013" t="18702" r="16302" b="30448"/>
          <a:stretch/>
        </p:blipFill>
        <p:spPr>
          <a:xfrm>
            <a:off x="138045" y="2492896"/>
            <a:ext cx="4433955" cy="187220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68" t="11867" r="28442" b="69779"/>
          <a:stretch/>
        </p:blipFill>
        <p:spPr bwMode="auto">
          <a:xfrm>
            <a:off x="4709760" y="2492896"/>
            <a:ext cx="436280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263" t="18473" r="17010" b="45135"/>
          <a:stretch/>
        </p:blipFill>
        <p:spPr bwMode="auto">
          <a:xfrm>
            <a:off x="142844" y="4509120"/>
            <a:ext cx="4429156" cy="19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1669" t="18315" r="19383" b="48299"/>
          <a:stretch/>
        </p:blipFill>
        <p:spPr bwMode="auto">
          <a:xfrm>
            <a:off x="4709761" y="4532021"/>
            <a:ext cx="4315903" cy="19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rotWithShape="1">
          <a:blip r:embed="rId7"/>
          <a:srcRect l="37272" t="18500" r="23435" b="41141"/>
          <a:stretch/>
        </p:blipFill>
        <p:spPr>
          <a:xfrm>
            <a:off x="138045" y="285728"/>
            <a:ext cx="4433955" cy="2063151"/>
          </a:xfrm>
          <a:prstGeom prst="rect">
            <a:avLst/>
          </a:prstGeom>
        </p:spPr>
      </p:pic>
    </p:spTree>
    <p:extLst>
      <p:ext uri="{BB962C8B-B14F-4D97-AF65-F5344CB8AC3E}">
        <p14:creationId xmlns:p14="http://schemas.microsoft.com/office/powerpoint/2010/main" val="2996195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7794"/>
            <a:ext cx="7924800" cy="652934"/>
          </a:xfrm>
        </p:spPr>
        <p:txBody>
          <a:bodyPr/>
          <a:lstStyle/>
          <a:p>
            <a:pPr algn="ctr"/>
            <a:r>
              <a:rPr lang="es-VE" sz="3600" b="1" dirty="0" smtClean="0">
                <a:solidFill>
                  <a:srgbClr val="FFFF00"/>
                </a:solidFill>
              </a:rPr>
              <a:t>CRITERIOS DE INCLUSION DE ESTUDIOS</a:t>
            </a:r>
            <a:endParaRPr lang="es-VE" sz="3600" b="1" dirty="0">
              <a:solidFill>
                <a:srgbClr val="FFFF00"/>
              </a:solidFill>
            </a:endParaRPr>
          </a:p>
        </p:txBody>
      </p:sp>
      <p:sp>
        <p:nvSpPr>
          <p:cNvPr id="4" name="3 CuadroTexto"/>
          <p:cNvSpPr txBox="1"/>
          <p:nvPr/>
        </p:nvSpPr>
        <p:spPr>
          <a:xfrm>
            <a:off x="683568" y="1373862"/>
            <a:ext cx="7992888" cy="4647426"/>
          </a:xfrm>
          <a:prstGeom prst="rect">
            <a:avLst/>
          </a:prstGeom>
          <a:noFill/>
        </p:spPr>
        <p:txBody>
          <a:bodyPr wrap="square" rtlCol="0">
            <a:spAutoFit/>
          </a:bodyPr>
          <a:lstStyle/>
          <a:p>
            <a:pPr marL="285750" indent="-285750" algn="just">
              <a:buFont typeface="Arial" pitchFamily="34" charset="0"/>
              <a:buChar char="•"/>
            </a:pPr>
            <a:r>
              <a:rPr lang="es-ES_tradnl" sz="2400" dirty="0" smtClean="0"/>
              <a:t>Pacientes  de 0 a 02 años de edad.</a:t>
            </a:r>
            <a:endParaRPr lang="es-VE" sz="2400" dirty="0" smtClean="0"/>
          </a:p>
          <a:p>
            <a:pPr marL="285750" indent="-285750" algn="just">
              <a:buFont typeface="Arial" pitchFamily="34" charset="0"/>
              <a:buChar char="•"/>
            </a:pPr>
            <a:r>
              <a:rPr lang="es-ES_tradnl" sz="2400" dirty="0" smtClean="0"/>
              <a:t>Portadores de cardiopatías congénitas con shunt de izquierda a derecha no corregidas.</a:t>
            </a:r>
          </a:p>
          <a:p>
            <a:pPr marL="285750" indent="-285750" algn="just">
              <a:buFont typeface="Arial" pitchFamily="34" charset="0"/>
              <a:buChar char="•"/>
            </a:pPr>
            <a:r>
              <a:rPr lang="es-ES_tradnl" sz="2400" dirty="0" smtClean="0"/>
              <a:t>Demostración ecocardiográfica o hemodinámica de hipertensión arterial pulmonar sin sindrome de Eisenmenger.</a:t>
            </a:r>
            <a:endParaRPr lang="es-ES_tradnl" sz="2400" dirty="0"/>
          </a:p>
          <a:p>
            <a:pPr marL="285750" indent="-285750" algn="just">
              <a:buFont typeface="Arial" pitchFamily="34" charset="0"/>
              <a:buChar char="•"/>
            </a:pPr>
            <a:endParaRPr lang="es-ES_tradnl" sz="2400" dirty="0" smtClean="0"/>
          </a:p>
          <a:p>
            <a:pPr marL="285750" indent="-285750" algn="just">
              <a:buFont typeface="Arial" pitchFamily="34" charset="0"/>
              <a:buChar char="•"/>
            </a:pPr>
            <a:endParaRPr lang="es-ES_tradnl" sz="2400" dirty="0"/>
          </a:p>
          <a:p>
            <a:pPr algn="just"/>
            <a:r>
              <a:rPr lang="es-ES_tradnl" sz="3000" dirty="0" smtClean="0">
                <a:solidFill>
                  <a:srgbClr val="FFC000"/>
                </a:solidFill>
              </a:rPr>
              <a:t>De los 12 estudios evaluados únicamente 03 cumplen con los criterios de inclusión y el resto fueron descartados por no cumplir con la edad requerida para su evaluación (menores a 02 años).</a:t>
            </a:r>
          </a:p>
        </p:txBody>
      </p:sp>
    </p:spTree>
    <p:extLst>
      <p:ext uri="{BB962C8B-B14F-4D97-AF65-F5344CB8AC3E}">
        <p14:creationId xmlns:p14="http://schemas.microsoft.com/office/powerpoint/2010/main" val="88687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0" t="20325" r="22798" b="37823"/>
          <a:stretch/>
        </p:blipFill>
        <p:spPr bwMode="auto">
          <a:xfrm>
            <a:off x="84403" y="1196752"/>
            <a:ext cx="4572033" cy="241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332656"/>
            <a:ext cx="9144000" cy="492443"/>
          </a:xfrm>
          <a:prstGeom prst="rect">
            <a:avLst/>
          </a:prstGeom>
          <a:noFill/>
        </p:spPr>
        <p:txBody>
          <a:bodyPr wrap="square" rtlCol="0">
            <a:spAutoFit/>
          </a:bodyPr>
          <a:lstStyle/>
          <a:p>
            <a:pPr algn="ctr"/>
            <a:r>
              <a:rPr lang="es-ES" sz="2600" b="1" dirty="0" smtClean="0">
                <a:solidFill>
                  <a:srgbClr val="FFFF00"/>
                </a:solidFill>
              </a:rPr>
              <a:t>ARTICULOS QUE CUMPLEN CON LOS CRITERIOS DE INCLUSION:</a:t>
            </a:r>
            <a:endParaRPr lang="es-ES" sz="2600" b="1" dirty="0">
              <a:solidFill>
                <a:srgbClr val="FFFF00"/>
              </a:solidFill>
            </a:endParaRPr>
          </a:p>
        </p:txBody>
      </p:sp>
      <p:pic>
        <p:nvPicPr>
          <p:cNvPr id="6" name="Imagen 3"/>
          <p:cNvPicPr>
            <a:picLocks noChangeAspect="1"/>
          </p:cNvPicPr>
          <p:nvPr/>
        </p:nvPicPr>
        <p:blipFill rotWithShape="1">
          <a:blip r:embed="rId3"/>
          <a:srcRect l="8013" t="18702" r="16302" b="30448"/>
          <a:stretch/>
        </p:blipFill>
        <p:spPr>
          <a:xfrm>
            <a:off x="4722094" y="1219250"/>
            <a:ext cx="4362517" cy="2414072"/>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srcRect l="20196" t="18329" r="18372" b="35406"/>
          <a:stretch>
            <a:fillRect/>
          </a:stretch>
        </p:blipFill>
        <p:spPr bwMode="auto">
          <a:xfrm>
            <a:off x="1907704" y="3905810"/>
            <a:ext cx="5544616" cy="2547526"/>
          </a:xfrm>
          <a:prstGeom prst="rect">
            <a:avLst/>
          </a:prstGeom>
          <a:noFill/>
          <a:ln w="9525">
            <a:noFill/>
            <a:miter lim="800000"/>
            <a:headEnd/>
            <a:tailEnd/>
          </a:ln>
        </p:spPr>
      </p:pic>
    </p:spTree>
    <p:extLst>
      <p:ext uri="{BB962C8B-B14F-4D97-AF65-F5344CB8AC3E}">
        <p14:creationId xmlns:p14="http://schemas.microsoft.com/office/powerpoint/2010/main" val="3326261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8" t="18280" r="17587" b="44139"/>
          <a:stretch/>
        </p:blipFill>
        <p:spPr bwMode="auto">
          <a:xfrm>
            <a:off x="251520" y="1700808"/>
            <a:ext cx="871296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43644" y="6021288"/>
            <a:ext cx="7710053" cy="646331"/>
          </a:xfrm>
          <a:prstGeom prst="rect">
            <a:avLst/>
          </a:prstGeom>
          <a:noFill/>
        </p:spPr>
        <p:txBody>
          <a:bodyPr wrap="square">
            <a:spAutoFit/>
          </a:bodyPr>
          <a:lstStyle/>
          <a:p>
            <a:r>
              <a:rPr lang="es-ES" sz="1200" dirty="0"/>
              <a:t> </a:t>
            </a:r>
            <a:endParaRPr lang="en-US" sz="1200" dirty="0"/>
          </a:p>
          <a:p>
            <a:pPr algn="r"/>
            <a:r>
              <a:rPr lang="es-VE" sz="1200" dirty="0"/>
              <a:t>PARTICIPANTES PRESENTES DURANTE </a:t>
            </a:r>
            <a:r>
              <a:rPr lang="es-VE" sz="1200" b="1" dirty="0"/>
              <a:t>REVISIÓN DE EVIDENCIA CIENTÍFICA:</a:t>
            </a:r>
            <a:endParaRPr lang="en-US" sz="1200" dirty="0"/>
          </a:p>
          <a:p>
            <a:pPr algn="r"/>
            <a:r>
              <a:rPr lang="es-ES_tradnl" sz="1200" dirty="0"/>
              <a:t>Liankys E. López, Irma E. Velásquez, </a:t>
            </a:r>
            <a:r>
              <a:rPr lang="es-ES_tradnl" sz="1200" dirty="0" err="1" smtClean="0"/>
              <a:t>Darkis</a:t>
            </a:r>
            <a:r>
              <a:rPr lang="es-ES_tradnl" sz="1200" dirty="0" smtClean="0"/>
              <a:t> </a:t>
            </a:r>
            <a:r>
              <a:rPr lang="es-ES_tradnl" sz="1200" dirty="0"/>
              <a:t>Y. Díaz, Jennifer G. Uzcategui,  José H. </a:t>
            </a:r>
            <a:r>
              <a:rPr lang="es-ES_tradnl" sz="1200" dirty="0" smtClean="0"/>
              <a:t>Flores,  </a:t>
            </a:r>
            <a:r>
              <a:rPr lang="es-ES_tradnl" sz="1200" dirty="0"/>
              <a:t>Freddy D. Sibada, Rosa M. Finizola</a:t>
            </a:r>
            <a:endParaRPr lang="en-US" sz="1200" dirty="0"/>
          </a:p>
        </p:txBody>
      </p:sp>
    </p:spTree>
    <p:extLst>
      <p:ext uri="{BB962C8B-B14F-4D97-AF65-F5344CB8AC3E}">
        <p14:creationId xmlns:p14="http://schemas.microsoft.com/office/powerpoint/2010/main" val="311383367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70" t="17163" r="17369" b="17721"/>
          <a:stretch/>
        </p:blipFill>
        <p:spPr bwMode="auto">
          <a:xfrm>
            <a:off x="179511" y="260648"/>
            <a:ext cx="872736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3528" y="2486506"/>
            <a:ext cx="5688632" cy="1446550"/>
          </a:xfrm>
          <a:prstGeom prst="rect">
            <a:avLst/>
          </a:prstGeom>
          <a:solidFill>
            <a:schemeClr val="tx1"/>
          </a:solidFill>
        </p:spPr>
        <p:txBody>
          <a:bodyPr wrap="square" rtlCol="0">
            <a:spAutoFit/>
          </a:bodyPr>
          <a:lstStyle/>
          <a:p>
            <a:pPr algn="ctr"/>
            <a:r>
              <a:rPr lang="es-VE" sz="4400" b="1" dirty="0" smtClean="0">
                <a:solidFill>
                  <a:schemeClr val="bg1"/>
                </a:solidFill>
              </a:rPr>
              <a:t>SUPERPOSICION DE VALORES</a:t>
            </a:r>
            <a:endParaRPr lang="es-VE" sz="4400" b="1" dirty="0">
              <a:solidFill>
                <a:schemeClr val="bg1"/>
              </a:solidFill>
            </a:endParaRPr>
          </a:p>
        </p:txBody>
      </p:sp>
    </p:spTree>
    <p:extLst>
      <p:ext uri="{BB962C8B-B14F-4D97-AF65-F5344CB8AC3E}">
        <p14:creationId xmlns:p14="http://schemas.microsoft.com/office/powerpoint/2010/main" val="186202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Rectángulo"/>
          <p:cNvSpPr>
            <a:spLocks noChangeArrowheads="1"/>
          </p:cNvSpPr>
          <p:nvPr/>
        </p:nvSpPr>
        <p:spPr bwMode="auto">
          <a:xfrm>
            <a:off x="745182" y="841698"/>
            <a:ext cx="7715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VE" sz="3600" dirty="0"/>
              <a:t>N</a:t>
            </a:r>
            <a:r>
              <a:rPr lang="es-VE" sz="3600" dirty="0" smtClean="0"/>
              <a:t>o  concluyente: </a:t>
            </a:r>
          </a:p>
          <a:p>
            <a:pPr algn="just"/>
            <a:endParaRPr lang="es-VE" sz="3600" dirty="0" smtClean="0"/>
          </a:p>
          <a:p>
            <a:pPr marL="342900" indent="-342900" algn="just">
              <a:buFontTx/>
              <a:buChar char="-"/>
            </a:pPr>
            <a:r>
              <a:rPr lang="es-VE" sz="2200" dirty="0"/>
              <a:t>D</a:t>
            </a:r>
            <a:r>
              <a:rPr lang="es-VE" sz="2200" dirty="0" smtClean="0"/>
              <a:t>iseño </a:t>
            </a:r>
            <a:r>
              <a:rPr lang="es-VE" sz="2200" dirty="0"/>
              <a:t>de la investigación no está bien </a:t>
            </a:r>
            <a:r>
              <a:rPr lang="es-VE" sz="2200" dirty="0" smtClean="0"/>
              <a:t>dilucidado. </a:t>
            </a:r>
          </a:p>
          <a:p>
            <a:pPr marL="342900" indent="-342900" algn="just">
              <a:buFontTx/>
              <a:buChar char="-"/>
            </a:pPr>
            <a:endParaRPr lang="es-VE" sz="2200" dirty="0" smtClean="0"/>
          </a:p>
          <a:p>
            <a:pPr marL="342900" indent="-342900" algn="just">
              <a:buFontTx/>
              <a:buChar char="-"/>
            </a:pPr>
            <a:r>
              <a:rPr lang="es-VE" sz="2200" dirty="0"/>
              <a:t>S</a:t>
            </a:r>
            <a:r>
              <a:rPr lang="es-VE" sz="2200" dirty="0" smtClean="0"/>
              <a:t>e </a:t>
            </a:r>
            <a:r>
              <a:rPr lang="es-VE" sz="2200" dirty="0"/>
              <a:t>usaron dosis (</a:t>
            </a:r>
            <a:r>
              <a:rPr lang="es-VE" sz="2200" dirty="0" smtClean="0"/>
              <a:t>suboptimas).</a:t>
            </a:r>
          </a:p>
          <a:p>
            <a:pPr marL="342900" indent="-342900" algn="just">
              <a:buFontTx/>
              <a:buChar char="-"/>
            </a:pPr>
            <a:endParaRPr lang="es-VE" sz="2200" dirty="0" smtClean="0"/>
          </a:p>
          <a:p>
            <a:pPr marL="342900" indent="-342900" algn="just">
              <a:buFontTx/>
              <a:buChar char="-"/>
            </a:pPr>
            <a:r>
              <a:rPr lang="es-VE" sz="2200" dirty="0" smtClean="0"/>
              <a:t>Resultados: presiones </a:t>
            </a:r>
            <a:r>
              <a:rPr lang="es-VE" sz="2200" dirty="0"/>
              <a:t>pulmonares para ambos grupos, así como demás parámetros estudiados, </a:t>
            </a:r>
            <a:r>
              <a:rPr lang="es-VE" sz="2200" dirty="0" smtClean="0">
                <a:solidFill>
                  <a:srgbClr val="FFFF00"/>
                </a:solidFill>
              </a:rPr>
              <a:t>presentaron resultados sin diferencia estadísticamente significativa (superposición de valores) por lo que se puede decir que no hubo diferencia entre ambos grupos. </a:t>
            </a:r>
          </a:p>
          <a:p>
            <a:pPr marL="342900" indent="-342900" algn="just">
              <a:buFontTx/>
              <a:buChar char="-"/>
            </a:pPr>
            <a:endParaRPr lang="es-VE" sz="2200" dirty="0" smtClean="0">
              <a:solidFill>
                <a:srgbClr val="FFFF00"/>
              </a:solidFill>
            </a:endParaRPr>
          </a:p>
          <a:p>
            <a:pPr marL="342900" indent="-342900" algn="just">
              <a:buFontTx/>
              <a:buChar char="-"/>
            </a:pPr>
            <a:r>
              <a:rPr lang="es-VE" sz="2200" dirty="0" smtClean="0">
                <a:solidFill>
                  <a:srgbClr val="FFFF00"/>
                </a:solidFill>
              </a:rPr>
              <a:t> </a:t>
            </a:r>
            <a:r>
              <a:rPr lang="es-VE" sz="2200" dirty="0" smtClean="0"/>
              <a:t>Finalmente no </a:t>
            </a:r>
            <a:r>
              <a:rPr lang="es-VE" sz="2200" dirty="0"/>
              <a:t>se pudo dar conclusiones eficientes, sobre la eficacia del tratamiento con sildenafil antes de la intervención quirúrgica en comparación con el grupo que la recibió durante el procedimiento. </a:t>
            </a:r>
          </a:p>
        </p:txBody>
      </p:sp>
      <p:sp>
        <p:nvSpPr>
          <p:cNvPr id="5" name="2 Subtítulo"/>
          <p:cNvSpPr txBox="1">
            <a:spLocks/>
          </p:cNvSpPr>
          <p:nvPr/>
        </p:nvSpPr>
        <p:spPr>
          <a:xfrm>
            <a:off x="3500430" y="404664"/>
            <a:ext cx="4851482" cy="432048"/>
          </a:xfrm>
          <a:prstGeom prst="rect">
            <a:avLst/>
          </a:prstGeom>
          <a:solidFill>
            <a:schemeClr val="accent1">
              <a:lumMod val="75000"/>
            </a:schemeClr>
          </a:solidFill>
          <a:effectLst>
            <a:outerShdw blurRad="50800" dist="38100" dir="2700000" algn="tl" rotWithShape="0">
              <a:prstClr val="black">
                <a:alpha val="40000"/>
              </a:prstClr>
            </a:outerShdw>
          </a:effectLst>
        </p:spPr>
        <p:txBody>
          <a:bodyPr>
            <a:normAutofit fontScale="77500" lnSpcReduction="20000"/>
          </a:bodyPr>
          <a:lstStyle/>
          <a:p>
            <a:pPr marL="342900" indent="-342900" fontAlgn="auto">
              <a:spcBef>
                <a:spcPct val="20000"/>
              </a:spcBef>
              <a:spcAft>
                <a:spcPts val="0"/>
              </a:spcAft>
              <a:defRPr/>
            </a:pPr>
            <a:r>
              <a:rPr lang="es-VE" sz="3200" dirty="0">
                <a:solidFill>
                  <a:srgbClr val="FFFF00"/>
                </a:solidFill>
                <a:effectLst>
                  <a:reflection blurRad="6350" stA="55000" endA="300" endPos="45500" dir="5400000" sy="-100000" algn="bl" rotWithShape="0"/>
                </a:effectLst>
                <a:latin typeface="Arial" pitchFamily="34" charset="0"/>
                <a:cs typeface="Arial" pitchFamily="34" charset="0"/>
              </a:rPr>
              <a:t> </a:t>
            </a:r>
            <a:r>
              <a:rPr lang="es-VE" sz="2400" b="1" dirty="0">
                <a:solidFill>
                  <a:srgbClr val="FFFF00"/>
                </a:solidFill>
                <a:effectLst>
                  <a:reflection blurRad="6350" stA="55000" endA="300" endPos="45500" dir="5400000" sy="-100000" algn="bl" rotWithShape="0"/>
                </a:effectLst>
                <a:latin typeface="Arial" pitchFamily="34" charset="0"/>
                <a:cs typeface="Arial" pitchFamily="34" charset="0"/>
              </a:rPr>
              <a:t>  RESULTADO FINAL DE LA DISCUSIÓN</a:t>
            </a:r>
            <a:endParaRPr lang="es-VE" sz="3200" b="1" dirty="0">
              <a:solidFill>
                <a:srgbClr val="FFFF00"/>
              </a:solidFill>
              <a:effectLst>
                <a:reflection blurRad="6350" stA="55000" endA="300" endPos="45500" dir="5400000" sy="-100000" algn="bl" rotWithShape="0"/>
              </a:effectLst>
              <a:latin typeface="Arial" pitchFamily="34" charset="0"/>
              <a:cs typeface="Arial" pitchFamily="34" charset="0"/>
            </a:endParaRPr>
          </a:p>
        </p:txBody>
      </p:sp>
      <p:sp>
        <p:nvSpPr>
          <p:cNvPr id="6" name="5 CuadroTexto"/>
          <p:cNvSpPr txBox="1"/>
          <p:nvPr/>
        </p:nvSpPr>
        <p:spPr>
          <a:xfrm>
            <a:off x="743644" y="6167045"/>
            <a:ext cx="8004820" cy="646331"/>
          </a:xfrm>
          <a:prstGeom prst="rect">
            <a:avLst/>
          </a:prstGeom>
          <a:noFill/>
        </p:spPr>
        <p:txBody>
          <a:bodyPr wrap="square">
            <a:spAutoFit/>
          </a:bodyPr>
          <a:lstStyle/>
          <a:p>
            <a:r>
              <a:rPr lang="es-ES" sz="1200" dirty="0"/>
              <a:t> </a:t>
            </a:r>
            <a:endParaRPr lang="en-US" sz="1200" dirty="0"/>
          </a:p>
          <a:p>
            <a:pPr algn="r"/>
            <a:r>
              <a:rPr lang="es-VE" sz="1200" dirty="0"/>
              <a:t>PARTICIPANTES PRESENTES DURANTE </a:t>
            </a:r>
            <a:r>
              <a:rPr lang="es-VE" sz="1200" b="1" dirty="0"/>
              <a:t>REVISIÓN DE EVIDENCIA CIENTÍFICA:</a:t>
            </a:r>
            <a:endParaRPr lang="en-US" sz="1200" dirty="0"/>
          </a:p>
          <a:p>
            <a:pPr algn="r"/>
            <a:r>
              <a:rPr lang="es-ES_tradnl" sz="1200" dirty="0"/>
              <a:t>Liankys E. López, Irma E. Velásquez, </a:t>
            </a:r>
            <a:r>
              <a:rPr lang="es-ES_tradnl" sz="1200" dirty="0" err="1" smtClean="0"/>
              <a:t>Darkis</a:t>
            </a:r>
            <a:r>
              <a:rPr lang="es-ES_tradnl" sz="1200" dirty="0" smtClean="0"/>
              <a:t> </a:t>
            </a:r>
            <a:r>
              <a:rPr lang="es-ES_tradnl" sz="1200" dirty="0"/>
              <a:t>Y. Díaz, Jennifer G. Uzcategui,  José H. Flores </a:t>
            </a:r>
            <a:r>
              <a:rPr lang="es-ES_tradnl" sz="1200" dirty="0" smtClean="0"/>
              <a:t>, Freddy </a:t>
            </a:r>
            <a:r>
              <a:rPr lang="es-ES_tradnl" sz="1200" dirty="0"/>
              <a:t>D. Sibada, Rosa M. Finizola</a:t>
            </a:r>
            <a:endParaRPr lang="en-US" sz="1200" dirty="0"/>
          </a:p>
        </p:txBody>
      </p:sp>
    </p:spTree>
    <p:extLst>
      <p:ext uri="{BB962C8B-B14F-4D97-AF65-F5344CB8AC3E}">
        <p14:creationId xmlns:p14="http://schemas.microsoft.com/office/powerpoint/2010/main" val="146970178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8013" t="18702" r="16302" b="13221"/>
          <a:stretch/>
        </p:blipFill>
        <p:spPr>
          <a:xfrm>
            <a:off x="583347" y="1429556"/>
            <a:ext cx="7980015" cy="4375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ASCARDIO-LOGOTIP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48" y="244551"/>
            <a:ext cx="2929191" cy="10418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43644" y="6021288"/>
            <a:ext cx="7710053" cy="646331"/>
          </a:xfrm>
          <a:prstGeom prst="rect">
            <a:avLst/>
          </a:prstGeom>
          <a:noFill/>
        </p:spPr>
        <p:txBody>
          <a:bodyPr wrap="square">
            <a:spAutoFit/>
          </a:bodyPr>
          <a:lstStyle/>
          <a:p>
            <a:r>
              <a:rPr lang="es-ES" sz="1200" dirty="0"/>
              <a:t> </a:t>
            </a:r>
            <a:endParaRPr lang="en-US" sz="1200" dirty="0"/>
          </a:p>
          <a:p>
            <a:pPr algn="r"/>
            <a:r>
              <a:rPr lang="es-VE" sz="1200" dirty="0"/>
              <a:t>PARTICIPANTES PRESENTES DURANTE </a:t>
            </a:r>
            <a:r>
              <a:rPr lang="es-VE" sz="1200" b="1" dirty="0"/>
              <a:t>REVISIÓN DE EVIDENCIA CIENTÍFICA:</a:t>
            </a:r>
            <a:endParaRPr lang="en-US" sz="1200" dirty="0"/>
          </a:p>
          <a:p>
            <a:pPr algn="r"/>
            <a:r>
              <a:rPr lang="es-ES_tradnl" sz="1200" dirty="0"/>
              <a:t>Liankys E. López, Irma E. Velásquez, </a:t>
            </a:r>
            <a:r>
              <a:rPr lang="es-ES_tradnl" sz="1200" dirty="0" err="1" smtClean="0"/>
              <a:t>Darkis</a:t>
            </a:r>
            <a:r>
              <a:rPr lang="es-ES_tradnl" sz="1200" dirty="0" smtClean="0"/>
              <a:t> </a:t>
            </a:r>
            <a:r>
              <a:rPr lang="es-ES_tradnl" sz="1200" dirty="0"/>
              <a:t>Y. Díaz, </a:t>
            </a:r>
            <a:r>
              <a:rPr lang="es-ES_tradnl" sz="1200" dirty="0" smtClean="0"/>
              <a:t> </a:t>
            </a:r>
            <a:r>
              <a:rPr lang="es-ES_tradnl" sz="1200" dirty="0"/>
              <a:t>Freddy D. Sibada, Rosa M. Finizola</a:t>
            </a:r>
            <a:endParaRPr lang="en-US" sz="1200" dirty="0"/>
          </a:p>
        </p:txBody>
      </p:sp>
      <p:sp>
        <p:nvSpPr>
          <p:cNvPr id="2" name="1 CuadroTexto"/>
          <p:cNvSpPr txBox="1"/>
          <p:nvPr/>
        </p:nvSpPr>
        <p:spPr>
          <a:xfrm>
            <a:off x="832305" y="4581128"/>
            <a:ext cx="748209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dirty="0">
                <a:solidFill>
                  <a:schemeClr val="bg1"/>
                </a:solidFill>
              </a:rPr>
              <a:t>S</a:t>
            </a:r>
            <a:r>
              <a:rPr lang="es-ES" dirty="0" smtClean="0">
                <a:solidFill>
                  <a:schemeClr val="bg1"/>
                </a:solidFill>
              </a:rPr>
              <a:t>eguridad </a:t>
            </a:r>
            <a:r>
              <a:rPr lang="es-ES" dirty="0">
                <a:solidFill>
                  <a:schemeClr val="bg1"/>
                </a:solidFill>
              </a:rPr>
              <a:t>y tolerabilidad de terapias dirigidas </a:t>
            </a:r>
            <a:r>
              <a:rPr lang="es-ES" dirty="0" smtClean="0">
                <a:solidFill>
                  <a:schemeClr val="bg1"/>
                </a:solidFill>
              </a:rPr>
              <a:t>para hipertensión </a:t>
            </a:r>
            <a:r>
              <a:rPr lang="es-ES" dirty="0">
                <a:solidFill>
                  <a:schemeClr val="bg1"/>
                </a:solidFill>
              </a:rPr>
              <a:t>pulmonar en niños</a:t>
            </a:r>
            <a:endParaRPr lang="es-VE" dirty="0">
              <a:solidFill>
                <a:schemeClr val="bg1"/>
              </a:solidFill>
            </a:endParaRPr>
          </a:p>
        </p:txBody>
      </p:sp>
    </p:spTree>
    <p:extLst>
      <p:ext uri="{BB962C8B-B14F-4D97-AF65-F5344CB8AC3E}">
        <p14:creationId xmlns:p14="http://schemas.microsoft.com/office/powerpoint/2010/main" val="54752083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solidFill>
                  <a:srgbClr val="FFFF00"/>
                </a:solidFill>
              </a:rPr>
              <a:t>EXPERIENCIA DEL SERVICIO DE CARDIOLOGIA INFANTIL CCR ASCARDIO</a:t>
            </a:r>
            <a:endParaRPr lang="es-ES" b="1" dirty="0"/>
          </a:p>
        </p:txBody>
      </p:sp>
      <p:sp>
        <p:nvSpPr>
          <p:cNvPr id="3" name="2 Marcador de contenido"/>
          <p:cNvSpPr>
            <a:spLocks noGrp="1"/>
          </p:cNvSpPr>
          <p:nvPr>
            <p:ph sz="quarter" idx="13"/>
          </p:nvPr>
        </p:nvSpPr>
        <p:spPr>
          <a:xfrm>
            <a:off x="428596" y="1689119"/>
            <a:ext cx="8229600" cy="4525963"/>
          </a:xfrm>
        </p:spPr>
        <p:txBody>
          <a:bodyPr>
            <a:normAutofit/>
          </a:bodyPr>
          <a:lstStyle/>
          <a:p>
            <a:pPr algn="just">
              <a:buNone/>
            </a:pPr>
            <a:r>
              <a:rPr lang="es-ES" sz="2800" b="1" dirty="0" smtClean="0"/>
              <a:t>     </a:t>
            </a:r>
            <a:r>
              <a:rPr lang="es-ES" sz="2800" b="1" u="sng" dirty="0" smtClean="0"/>
              <a:t>Preámbulo: </a:t>
            </a:r>
            <a:r>
              <a:rPr lang="es-ES" sz="2800" dirty="0" smtClean="0"/>
              <a:t>Generalmente  a todo paciente lactante con diagnostico de cardiopatía congénita compleja con cortocircuito de izquierda a derecha, HAP severa y con criterio quirúrgico correctivo precoz se asocia tratamiento con sildenafil. Algunas de las madres refieren beneficios clínicos, así como otras efectos deletéreos, además que al momento en el cual el paciente es referido al centro donde le es brindada la corrección quirúrgica es omitida la administración de dicho fármaco.</a:t>
            </a:r>
            <a:endParaRPr lang="es-ES" sz="2800" dirty="0"/>
          </a:p>
        </p:txBody>
      </p:sp>
    </p:spTree>
    <p:extLst>
      <p:ext uri="{BB962C8B-B14F-4D97-AF65-F5344CB8AC3E}">
        <p14:creationId xmlns:p14="http://schemas.microsoft.com/office/powerpoint/2010/main" val="203212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771" y="260648"/>
            <a:ext cx="7886700" cy="654805"/>
          </a:xfrm>
        </p:spPr>
        <p:txBody>
          <a:bodyPr/>
          <a:lstStyle/>
          <a:p>
            <a:pPr algn="ctr"/>
            <a:r>
              <a:rPr lang="es-VE" b="1" dirty="0" smtClean="0"/>
              <a:t>OBJETIVOS</a:t>
            </a:r>
            <a:endParaRPr lang="es-VE" b="1" dirty="0"/>
          </a:p>
        </p:txBody>
      </p:sp>
      <p:sp>
        <p:nvSpPr>
          <p:cNvPr id="3" name="Marcador de contenido 2"/>
          <p:cNvSpPr>
            <a:spLocks noGrp="1"/>
          </p:cNvSpPr>
          <p:nvPr>
            <p:ph sz="quarter" idx="13"/>
          </p:nvPr>
        </p:nvSpPr>
        <p:spPr>
          <a:xfrm>
            <a:off x="628650" y="1365161"/>
            <a:ext cx="7886700" cy="3287975"/>
          </a:xfrm>
        </p:spPr>
        <p:txBody>
          <a:bodyPr>
            <a:noAutofit/>
          </a:bodyPr>
          <a:lstStyle/>
          <a:p>
            <a:pPr marL="0" indent="0" algn="just">
              <a:buNone/>
            </a:pPr>
            <a:r>
              <a:rPr lang="es-ES" sz="2000" b="1" dirty="0" smtClean="0"/>
              <a:t>Objetivos Primarios</a:t>
            </a:r>
            <a:r>
              <a:rPr lang="es-ES" sz="2000" dirty="0" smtClean="0"/>
              <a:t>:</a:t>
            </a:r>
          </a:p>
          <a:p>
            <a:pPr algn="just"/>
            <a:r>
              <a:rPr lang="es-ES" sz="2000" dirty="0" smtClean="0"/>
              <a:t>Evaluar </a:t>
            </a:r>
            <a:r>
              <a:rPr lang="es-ES" sz="2000" dirty="0"/>
              <a:t>la seguridad y tolerabilidad de terapias dirigidas a </a:t>
            </a:r>
            <a:r>
              <a:rPr lang="es-ES" sz="2000" dirty="0" smtClean="0"/>
              <a:t>la hipertensión pulmonar </a:t>
            </a:r>
            <a:r>
              <a:rPr lang="es-ES" sz="2000" dirty="0"/>
              <a:t>en niños (</a:t>
            </a:r>
            <a:r>
              <a:rPr lang="es-ES" sz="2000" dirty="0" smtClean="0"/>
              <a:t>incluyendo terapia </a:t>
            </a:r>
            <a:r>
              <a:rPr lang="es-ES" sz="2000" dirty="0"/>
              <a:t>de </a:t>
            </a:r>
            <a:r>
              <a:rPr lang="es-ES" sz="2000" dirty="0" smtClean="0"/>
              <a:t>combinación).</a:t>
            </a:r>
          </a:p>
          <a:p>
            <a:pPr algn="just"/>
            <a:r>
              <a:rPr lang="es-ES" sz="2000" dirty="0" smtClean="0"/>
              <a:t>Analizar </a:t>
            </a:r>
            <a:r>
              <a:rPr lang="es-ES" sz="2000" dirty="0"/>
              <a:t>la incidencia y el tipo de efectos adversos en la población </a:t>
            </a:r>
            <a:r>
              <a:rPr lang="es-ES" sz="2000" dirty="0" smtClean="0"/>
              <a:t>pediátrica.</a:t>
            </a:r>
          </a:p>
          <a:p>
            <a:pPr marL="0" indent="0" algn="just">
              <a:buNone/>
            </a:pPr>
            <a:r>
              <a:rPr lang="es-ES" sz="2000" b="1" dirty="0" smtClean="0"/>
              <a:t>Objetivos Secundarios</a:t>
            </a:r>
            <a:r>
              <a:rPr lang="es-ES" sz="2000" dirty="0" smtClean="0"/>
              <a:t>:</a:t>
            </a:r>
          </a:p>
          <a:p>
            <a:pPr algn="just"/>
            <a:r>
              <a:rPr lang="es-ES" sz="2000" dirty="0" smtClean="0"/>
              <a:t>Estudiar </a:t>
            </a:r>
            <a:r>
              <a:rPr lang="es-ES" sz="2000" dirty="0"/>
              <a:t>posibles factores de riesgo asociados con estas reacciones adversas en los niños, para comparar los efectos adversos que se describen en la población adulta de los detectados en la población </a:t>
            </a:r>
            <a:r>
              <a:rPr lang="es-ES" sz="2000" dirty="0" smtClean="0"/>
              <a:t>pediátrica</a:t>
            </a:r>
            <a:endParaRPr lang="es-ES" sz="2000" dirty="0"/>
          </a:p>
          <a:p>
            <a:pPr algn="just"/>
            <a:r>
              <a:rPr lang="es-ES" sz="2000" dirty="0" smtClean="0"/>
              <a:t>Estudiar </a:t>
            </a:r>
            <a:r>
              <a:rPr lang="es-ES" sz="2000" dirty="0"/>
              <a:t>las posibles diferencias en la supervivencia según la dosis de </a:t>
            </a:r>
            <a:r>
              <a:rPr lang="es-ES" sz="2000" dirty="0" smtClean="0"/>
              <a:t>sildenafil.</a:t>
            </a:r>
            <a:endParaRPr lang="es-VE" sz="2000" dirty="0"/>
          </a:p>
        </p:txBody>
      </p:sp>
    </p:spTree>
    <p:extLst>
      <p:ext uri="{BB962C8B-B14F-4D97-AF65-F5344CB8AC3E}">
        <p14:creationId xmlns:p14="http://schemas.microsoft.com/office/powerpoint/2010/main" val="2959559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048" y="692696"/>
            <a:ext cx="3131840" cy="566936"/>
          </a:xfrm>
        </p:spPr>
        <p:txBody>
          <a:bodyPr/>
          <a:lstStyle/>
          <a:p>
            <a:r>
              <a:rPr lang="es-VE" b="1" dirty="0" smtClean="0"/>
              <a:t>RESULTADOS</a:t>
            </a:r>
            <a:endParaRPr lang="es-VE" b="1" dirty="0"/>
          </a:p>
        </p:txBody>
      </p:sp>
      <p:sp>
        <p:nvSpPr>
          <p:cNvPr id="3" name="Marcador de contenido 2"/>
          <p:cNvSpPr>
            <a:spLocks noGrp="1"/>
          </p:cNvSpPr>
          <p:nvPr>
            <p:ph sz="quarter" idx="13"/>
          </p:nvPr>
        </p:nvSpPr>
        <p:spPr>
          <a:xfrm>
            <a:off x="35496" y="1825625"/>
            <a:ext cx="5087154" cy="4351338"/>
          </a:xfrm>
        </p:spPr>
        <p:txBody>
          <a:bodyPr>
            <a:normAutofit/>
          </a:bodyPr>
          <a:lstStyle/>
          <a:p>
            <a:pPr marL="0" indent="0" algn="just">
              <a:buNone/>
            </a:pPr>
            <a:r>
              <a:rPr lang="es-VE" sz="1800" b="1" dirty="0" smtClean="0"/>
              <a:t>Características Demográficas y Basales</a:t>
            </a:r>
          </a:p>
          <a:p>
            <a:pPr algn="just"/>
            <a:r>
              <a:rPr lang="es-VE" sz="1800" dirty="0" smtClean="0"/>
              <a:t>63 pacientes incluidos </a:t>
            </a:r>
            <a:r>
              <a:rPr lang="es-VE" sz="1800" dirty="0"/>
              <a:t>en el </a:t>
            </a:r>
            <a:r>
              <a:rPr lang="es-VE" sz="1800" dirty="0" smtClean="0"/>
              <a:t>estudio.</a:t>
            </a:r>
          </a:p>
          <a:p>
            <a:pPr algn="just"/>
            <a:r>
              <a:rPr lang="es-VE" sz="1800" dirty="0"/>
              <a:t>S</a:t>
            </a:r>
            <a:r>
              <a:rPr lang="es-VE" sz="1800" dirty="0" smtClean="0"/>
              <a:t>e </a:t>
            </a:r>
            <a:r>
              <a:rPr lang="es-VE" sz="1800" dirty="0"/>
              <a:t>analizaron un total de 90 diferentes regímenes de tratamiento (monoterapia y combinación). </a:t>
            </a:r>
            <a:endParaRPr lang="es-VE" sz="1800" dirty="0" smtClean="0"/>
          </a:p>
          <a:p>
            <a:pPr algn="just"/>
            <a:r>
              <a:rPr lang="es-VE" sz="1800" dirty="0" smtClean="0"/>
              <a:t>Mediana </a:t>
            </a:r>
            <a:r>
              <a:rPr lang="es-VE" sz="1800" dirty="0"/>
              <a:t>de edad al </a:t>
            </a:r>
            <a:r>
              <a:rPr lang="es-VE" sz="1800" dirty="0" smtClean="0"/>
              <a:t>inicio </a:t>
            </a:r>
            <a:r>
              <a:rPr lang="es-VE" sz="1800" dirty="0"/>
              <a:t>de 3,4 años (IQR 3,6 meses-10 años</a:t>
            </a:r>
            <a:r>
              <a:rPr lang="es-VE" sz="1800" dirty="0" smtClean="0"/>
              <a:t>), </a:t>
            </a:r>
            <a:r>
              <a:rPr lang="es-VE" sz="1800" dirty="0"/>
              <a:t>peso promedio fue de </a:t>
            </a:r>
            <a:r>
              <a:rPr lang="es-VE" sz="1800" dirty="0" smtClean="0"/>
              <a:t>13kg </a:t>
            </a:r>
            <a:r>
              <a:rPr lang="es-VE" sz="1800" dirty="0"/>
              <a:t>(IQR 6-30). </a:t>
            </a:r>
            <a:endParaRPr lang="es-VE" sz="1800" dirty="0" smtClean="0"/>
          </a:p>
          <a:p>
            <a:pPr algn="just"/>
            <a:r>
              <a:rPr lang="es-VE" sz="1800" dirty="0" smtClean="0"/>
              <a:t>Rel. Masc/fem 1,03. </a:t>
            </a:r>
          </a:p>
          <a:p>
            <a:pPr algn="just"/>
            <a:r>
              <a:rPr lang="es-VE" sz="1800" dirty="0"/>
              <a:t>C</a:t>
            </a:r>
            <a:r>
              <a:rPr lang="es-VE" sz="1800" dirty="0" smtClean="0"/>
              <a:t>lase </a:t>
            </a:r>
            <a:r>
              <a:rPr lang="es-VE" sz="1800" dirty="0"/>
              <a:t>funcional de la </a:t>
            </a:r>
            <a:r>
              <a:rPr lang="es-VE" sz="1800" dirty="0" smtClean="0"/>
              <a:t>NYHA. </a:t>
            </a:r>
          </a:p>
        </p:txBody>
      </p:sp>
      <p:pic>
        <p:nvPicPr>
          <p:cNvPr id="4" name="Imagen 3"/>
          <p:cNvPicPr>
            <a:picLocks noChangeAspect="1"/>
          </p:cNvPicPr>
          <p:nvPr/>
        </p:nvPicPr>
        <p:blipFill rotWithShape="1">
          <a:blip r:embed="rId2"/>
          <a:srcRect l="51630" t="15722" r="21691" b="10365"/>
          <a:stretch/>
        </p:blipFill>
        <p:spPr>
          <a:xfrm>
            <a:off x="5277424" y="515155"/>
            <a:ext cx="3577270" cy="5971155"/>
          </a:xfrm>
          <a:prstGeom prst="rect">
            <a:avLst/>
          </a:prstGeom>
        </p:spPr>
      </p:pic>
    </p:spTree>
    <p:extLst>
      <p:ext uri="{BB962C8B-B14F-4D97-AF65-F5344CB8AC3E}">
        <p14:creationId xmlns:p14="http://schemas.microsoft.com/office/powerpoint/2010/main" val="1763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096000" y="3277916"/>
            <a:ext cx="1536700" cy="369332"/>
          </a:xfrm>
          <a:prstGeom prst="rect">
            <a:avLst/>
          </a:prstGeom>
          <a:noFill/>
        </p:spPr>
        <p:txBody>
          <a:bodyPr wrap="square" rtlCol="0">
            <a:spAutoFit/>
          </a:bodyPr>
          <a:lstStyle/>
          <a:p>
            <a:pPr algn="ctr"/>
            <a:r>
              <a:rPr lang="es-ES_tradnl" dirty="0" smtClean="0">
                <a:solidFill>
                  <a:schemeClr val="bg1"/>
                </a:solidFill>
              </a:rPr>
              <a:t>SI</a:t>
            </a:r>
            <a:endParaRPr lang="es-VE" dirty="0">
              <a:solidFill>
                <a:schemeClr val="bg1"/>
              </a:solidFill>
            </a:endParaRPr>
          </a:p>
        </p:txBody>
      </p:sp>
      <p:sp>
        <p:nvSpPr>
          <p:cNvPr id="6" name="5 CuadroTexto"/>
          <p:cNvSpPr txBox="1"/>
          <p:nvPr/>
        </p:nvSpPr>
        <p:spPr>
          <a:xfrm>
            <a:off x="6083300" y="3685348"/>
            <a:ext cx="1536700" cy="369332"/>
          </a:xfrm>
          <a:prstGeom prst="rect">
            <a:avLst/>
          </a:prstGeom>
          <a:noFill/>
        </p:spPr>
        <p:txBody>
          <a:bodyPr wrap="square" rtlCol="0">
            <a:spAutoFit/>
          </a:bodyPr>
          <a:lstStyle/>
          <a:p>
            <a:pPr algn="ctr"/>
            <a:r>
              <a:rPr lang="es-ES_tradnl" dirty="0" smtClean="0">
                <a:solidFill>
                  <a:schemeClr val="bg1"/>
                </a:solidFill>
              </a:rPr>
              <a:t>SI</a:t>
            </a:r>
            <a:endParaRPr lang="es-VE" dirty="0">
              <a:solidFill>
                <a:schemeClr val="bg1"/>
              </a:solidFill>
            </a:endParaRPr>
          </a:p>
        </p:txBody>
      </p:sp>
      <p:sp>
        <p:nvSpPr>
          <p:cNvPr id="7" name="6 CuadroTexto"/>
          <p:cNvSpPr txBox="1"/>
          <p:nvPr/>
        </p:nvSpPr>
        <p:spPr>
          <a:xfrm>
            <a:off x="6083300" y="4140200"/>
            <a:ext cx="1536700" cy="369332"/>
          </a:xfrm>
          <a:prstGeom prst="rect">
            <a:avLst/>
          </a:prstGeom>
          <a:noFill/>
        </p:spPr>
        <p:txBody>
          <a:bodyPr wrap="square" rtlCol="0">
            <a:spAutoFit/>
          </a:bodyPr>
          <a:lstStyle/>
          <a:p>
            <a:pPr algn="ctr"/>
            <a:r>
              <a:rPr lang="es-ES_tradnl" dirty="0" smtClean="0">
                <a:solidFill>
                  <a:schemeClr val="bg1"/>
                </a:solidFill>
              </a:rPr>
              <a:t>SI</a:t>
            </a:r>
            <a:endParaRPr lang="es-VE" dirty="0">
              <a:solidFill>
                <a:schemeClr val="bg1"/>
              </a:solidFill>
            </a:endParaRPr>
          </a:p>
        </p:txBody>
      </p:sp>
      <p:sp>
        <p:nvSpPr>
          <p:cNvPr id="8" name="7 CuadroTexto"/>
          <p:cNvSpPr txBox="1"/>
          <p:nvPr/>
        </p:nvSpPr>
        <p:spPr>
          <a:xfrm>
            <a:off x="6083300" y="4534932"/>
            <a:ext cx="1536700" cy="369332"/>
          </a:xfrm>
          <a:prstGeom prst="rect">
            <a:avLst/>
          </a:prstGeom>
          <a:noFill/>
        </p:spPr>
        <p:txBody>
          <a:bodyPr wrap="square" rtlCol="0">
            <a:spAutoFit/>
          </a:bodyPr>
          <a:lstStyle/>
          <a:p>
            <a:pPr algn="ctr"/>
            <a:r>
              <a:rPr lang="es-ES_tradnl" dirty="0" smtClean="0">
                <a:solidFill>
                  <a:schemeClr val="bg1"/>
                </a:solidFill>
              </a:rPr>
              <a:t>NO</a:t>
            </a:r>
            <a:endParaRPr lang="es-VE" dirty="0">
              <a:solidFill>
                <a:schemeClr val="bg1"/>
              </a:solidFill>
            </a:endParaRPr>
          </a:p>
        </p:txBody>
      </p:sp>
      <p:sp>
        <p:nvSpPr>
          <p:cNvPr id="9" name="8 CuadroTexto"/>
          <p:cNvSpPr txBox="1"/>
          <p:nvPr/>
        </p:nvSpPr>
        <p:spPr>
          <a:xfrm>
            <a:off x="5981700" y="5372100"/>
            <a:ext cx="1536700" cy="369332"/>
          </a:xfrm>
          <a:prstGeom prst="rect">
            <a:avLst/>
          </a:prstGeom>
          <a:noFill/>
        </p:spPr>
        <p:txBody>
          <a:bodyPr wrap="square" rtlCol="0">
            <a:spAutoFit/>
          </a:bodyPr>
          <a:lstStyle/>
          <a:p>
            <a:pPr algn="ctr"/>
            <a:r>
              <a:rPr lang="es-ES_tradnl" dirty="0" smtClean="0">
                <a:solidFill>
                  <a:schemeClr val="bg1"/>
                </a:solidFill>
              </a:rPr>
              <a:t>SI</a:t>
            </a:r>
            <a:endParaRPr lang="es-VE" dirty="0">
              <a:solidFill>
                <a:schemeClr val="bg1"/>
              </a:solidFill>
            </a:endParaRPr>
          </a:p>
        </p:txBody>
      </p:sp>
      <p:sp>
        <p:nvSpPr>
          <p:cNvPr id="2" name="1 CuadroTexto"/>
          <p:cNvSpPr txBox="1"/>
          <p:nvPr/>
        </p:nvSpPr>
        <p:spPr>
          <a:xfrm>
            <a:off x="323528" y="831092"/>
            <a:ext cx="8316416" cy="4154984"/>
          </a:xfrm>
          <a:prstGeom prst="rect">
            <a:avLst/>
          </a:prstGeom>
          <a:noFill/>
        </p:spPr>
        <p:txBody>
          <a:bodyPr wrap="square" rtlCol="0">
            <a:spAutoFit/>
          </a:bodyPr>
          <a:lstStyle/>
          <a:p>
            <a:pPr algn="just"/>
            <a:r>
              <a:rPr lang="es-ES_tradnl" sz="2400" b="1" dirty="0" smtClean="0"/>
              <a:t>EL PRESENTE ESTUDIO NO APORTA INFORMACION RELEVANTE PARA CONTESTAR NUESTRA PREGUNTA DE INVESTIGACION YA QUE PRESENTA MULTIPLES INCONGRUENCIAS DESDE EL PUNTO DE VISTA METODOLOGICO:</a:t>
            </a:r>
          </a:p>
          <a:p>
            <a:pPr algn="just"/>
            <a:endParaRPr lang="es-ES_tradnl" sz="2400" dirty="0" smtClean="0"/>
          </a:p>
          <a:p>
            <a:pPr marL="342900" indent="-342900" algn="just">
              <a:buFont typeface="Arial" pitchFamily="34" charset="0"/>
              <a:buChar char="•"/>
            </a:pPr>
            <a:r>
              <a:rPr lang="es-VE" sz="2400" dirty="0" smtClean="0"/>
              <a:t>No </a:t>
            </a:r>
            <a:r>
              <a:rPr lang="es-VE" sz="2400" dirty="0"/>
              <a:t>se puede distinguir cuál es la dosis recomendada y cuál es la dosis que produce eventos adversos </a:t>
            </a:r>
          </a:p>
          <a:p>
            <a:pPr marL="342900" indent="-342900" algn="just">
              <a:buFont typeface="Arial" pitchFamily="34" charset="0"/>
              <a:buChar char="•"/>
            </a:pPr>
            <a:r>
              <a:rPr lang="es-ES_tradnl" sz="2400" dirty="0" smtClean="0"/>
              <a:t>Esquemas de tratamiento exceden población evaluada.</a:t>
            </a:r>
          </a:p>
          <a:p>
            <a:pPr marL="342900" indent="-342900" algn="just">
              <a:buFont typeface="Arial" pitchFamily="34" charset="0"/>
              <a:buChar char="•"/>
            </a:pPr>
            <a:r>
              <a:rPr lang="es-ES_tradnl" sz="2400" dirty="0" smtClean="0"/>
              <a:t>Dosis no ponderales.</a:t>
            </a:r>
          </a:p>
          <a:p>
            <a:pPr marL="342900" indent="-342900" algn="just">
              <a:buFont typeface="Arial" pitchFamily="34" charset="0"/>
              <a:buChar char="•"/>
            </a:pPr>
            <a:r>
              <a:rPr lang="es-ES_tradnl" sz="2400" dirty="0" smtClean="0"/>
              <a:t>No hay especificación de pacientes según grupo de HP.</a:t>
            </a:r>
          </a:p>
          <a:p>
            <a:pPr marL="342900" indent="-342900" algn="just">
              <a:buFont typeface="Arial" pitchFamily="34" charset="0"/>
              <a:buChar char="•"/>
            </a:pPr>
            <a:endParaRPr lang="es-VE" sz="2400" dirty="0"/>
          </a:p>
        </p:txBody>
      </p:sp>
    </p:spTree>
    <p:extLst>
      <p:ext uri="{BB962C8B-B14F-4D97-AF65-F5344CB8AC3E}">
        <p14:creationId xmlns:p14="http://schemas.microsoft.com/office/powerpoint/2010/main" val="34633889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20196" t="18329" r="18372" b="35406"/>
          <a:stretch>
            <a:fillRect/>
          </a:stretch>
        </p:blipFill>
        <p:spPr bwMode="auto">
          <a:xfrm>
            <a:off x="1182427" y="260648"/>
            <a:ext cx="6888879" cy="2916913"/>
          </a:xfrm>
          <a:prstGeom prst="rect">
            <a:avLst/>
          </a:prstGeom>
          <a:noFill/>
          <a:ln w="9525">
            <a:noFill/>
            <a:miter lim="800000"/>
            <a:headEnd/>
            <a:tailEnd/>
          </a:ln>
        </p:spPr>
      </p:pic>
      <p:sp>
        <p:nvSpPr>
          <p:cNvPr id="3" name="2 CuadroTexto"/>
          <p:cNvSpPr txBox="1"/>
          <p:nvPr/>
        </p:nvSpPr>
        <p:spPr>
          <a:xfrm>
            <a:off x="1182427" y="6021288"/>
            <a:ext cx="7710053" cy="646331"/>
          </a:xfrm>
          <a:prstGeom prst="rect">
            <a:avLst/>
          </a:prstGeom>
          <a:noFill/>
        </p:spPr>
        <p:txBody>
          <a:bodyPr wrap="square">
            <a:spAutoFit/>
          </a:bodyPr>
          <a:lstStyle/>
          <a:p>
            <a:r>
              <a:rPr lang="es-ES" sz="1200" dirty="0"/>
              <a:t> </a:t>
            </a:r>
            <a:endParaRPr lang="en-US" sz="1200" dirty="0"/>
          </a:p>
          <a:p>
            <a:pPr algn="r"/>
            <a:r>
              <a:rPr lang="es-VE" sz="1200" dirty="0"/>
              <a:t>PARTICIPANTES PRESENTES DURANTE </a:t>
            </a:r>
            <a:r>
              <a:rPr lang="es-VE" sz="1200" b="1" dirty="0"/>
              <a:t>REVISIÓN DE EVIDENCIA CIENTÍFICA:</a:t>
            </a:r>
            <a:endParaRPr lang="en-US" sz="1200" dirty="0"/>
          </a:p>
          <a:p>
            <a:pPr algn="r"/>
            <a:r>
              <a:rPr lang="es-ES_tradnl" sz="1200" dirty="0"/>
              <a:t>Liankys E. López, Irma E. Velásquez, </a:t>
            </a:r>
            <a:r>
              <a:rPr lang="es-ES_tradnl" sz="1200" dirty="0" err="1" smtClean="0"/>
              <a:t>Darkis</a:t>
            </a:r>
            <a:r>
              <a:rPr lang="es-ES_tradnl" sz="1200" dirty="0" smtClean="0"/>
              <a:t> </a:t>
            </a:r>
            <a:r>
              <a:rPr lang="es-ES_tradnl" sz="1200" dirty="0"/>
              <a:t>Y. Díaz, </a:t>
            </a:r>
            <a:r>
              <a:rPr lang="es-ES_tradnl" sz="1200" dirty="0" smtClean="0"/>
              <a:t>José </a:t>
            </a:r>
            <a:r>
              <a:rPr lang="es-ES_tradnl" sz="1200" dirty="0"/>
              <a:t>H. </a:t>
            </a:r>
            <a:r>
              <a:rPr lang="es-ES_tradnl" sz="1200" dirty="0" smtClean="0"/>
              <a:t>Flores,  </a:t>
            </a:r>
            <a:r>
              <a:rPr lang="es-ES_tradnl" sz="1200" dirty="0"/>
              <a:t>Freddy D. Sibada, Rosa M. Finizola</a:t>
            </a:r>
            <a:endParaRPr lang="en-US" sz="1200" dirty="0"/>
          </a:p>
        </p:txBody>
      </p:sp>
      <p:sp>
        <p:nvSpPr>
          <p:cNvPr id="2" name="1 CuadroTexto"/>
          <p:cNvSpPr txBox="1"/>
          <p:nvPr/>
        </p:nvSpPr>
        <p:spPr>
          <a:xfrm>
            <a:off x="1043608" y="3068960"/>
            <a:ext cx="4104456" cy="369332"/>
          </a:xfrm>
          <a:prstGeom prst="rect">
            <a:avLst/>
          </a:prstGeom>
          <a:noFill/>
        </p:spPr>
        <p:txBody>
          <a:bodyPr wrap="square" rtlCol="0">
            <a:spAutoFit/>
          </a:bodyPr>
          <a:lstStyle/>
          <a:p>
            <a:endParaRPr lang="es-VE" dirty="0"/>
          </a:p>
        </p:txBody>
      </p:sp>
      <p:sp>
        <p:nvSpPr>
          <p:cNvPr id="5" name="4 CuadroTexto"/>
          <p:cNvSpPr txBox="1"/>
          <p:nvPr/>
        </p:nvSpPr>
        <p:spPr>
          <a:xfrm>
            <a:off x="225411" y="3434368"/>
            <a:ext cx="8667069" cy="2554545"/>
          </a:xfrm>
          <a:prstGeom prst="rect">
            <a:avLst/>
          </a:prstGeom>
          <a:noFill/>
        </p:spPr>
        <p:txBody>
          <a:bodyPr wrap="square" rtlCol="0">
            <a:spAutoFit/>
          </a:bodyPr>
          <a:lstStyle/>
          <a:p>
            <a:pPr algn="just"/>
            <a:r>
              <a:rPr lang="es-VE" sz="1600" dirty="0" smtClean="0">
                <a:effectLst/>
                <a:latin typeface="Verdana" panose="020B0604030504040204" pitchFamily="34" charset="0"/>
                <a:ea typeface="Verdana" panose="020B0604030504040204" pitchFamily="34" charset="0"/>
                <a:cs typeface="Verdana" panose="020B0604030504040204" pitchFamily="34" charset="0"/>
              </a:rPr>
              <a:t>n: 235; </a:t>
            </a:r>
            <a:r>
              <a:rPr lang="es-VE" sz="1600" dirty="0">
                <a:latin typeface="Verdana" panose="020B0604030504040204" pitchFamily="34" charset="0"/>
                <a:ea typeface="Verdana" panose="020B0604030504040204" pitchFamily="34" charset="0"/>
                <a:cs typeface="Verdana" panose="020B0604030504040204" pitchFamily="34" charset="0"/>
              </a:rPr>
              <a:t>de 1 a 17 </a:t>
            </a:r>
            <a:r>
              <a:rPr lang="es-VE" sz="1600" dirty="0" smtClean="0">
                <a:latin typeface="Verdana" panose="020B0604030504040204" pitchFamily="34" charset="0"/>
                <a:ea typeface="Verdana" panose="020B0604030504040204" pitchFamily="34" charset="0"/>
                <a:cs typeface="Verdana" panose="020B0604030504040204" pitchFamily="34" charset="0"/>
              </a:rPr>
              <a:t>años, 8 </a:t>
            </a:r>
            <a:r>
              <a:rPr lang="es-VE" sz="1600" dirty="0" smtClean="0">
                <a:effectLst/>
                <a:latin typeface="Verdana" panose="020B0604030504040204" pitchFamily="34" charset="0"/>
                <a:ea typeface="Verdana" panose="020B0604030504040204" pitchFamily="34" charset="0"/>
                <a:cs typeface="Verdana" panose="020B0604030504040204" pitchFamily="34" charset="0"/>
              </a:rPr>
              <a:t>kg de peso, fueron aleatorizados para baja, media, o altas dosis de sildenafil o placebo por vía oral 3 veces al día durante 16 semanas.</a:t>
            </a:r>
          </a:p>
          <a:p>
            <a:pPr algn="just"/>
            <a:endParaRPr lang="es-VE" sz="1600" dirty="0">
              <a:latin typeface="Verdana" panose="020B0604030504040204" pitchFamily="34" charset="0"/>
              <a:ea typeface="Verdana" panose="020B0604030504040204" pitchFamily="34" charset="0"/>
              <a:cs typeface="Verdana" panose="020B0604030504040204" pitchFamily="34" charset="0"/>
            </a:endParaRPr>
          </a:p>
          <a:p>
            <a:pPr algn="just"/>
            <a:endParaRPr lang="es-VE" sz="1600" dirty="0" smtClean="0">
              <a:effectLst/>
              <a:latin typeface="Verdana" panose="020B0604030504040204" pitchFamily="34" charset="0"/>
              <a:ea typeface="Verdana" panose="020B0604030504040204" pitchFamily="34" charset="0"/>
              <a:cs typeface="Verdana" panose="020B0604030504040204" pitchFamily="34" charset="0"/>
            </a:endParaRPr>
          </a:p>
          <a:p>
            <a:pPr algn="just"/>
            <a:r>
              <a:rPr lang="es-VE" sz="1600" dirty="0" smtClean="0">
                <a:effectLst/>
                <a:latin typeface="Verdana" panose="020B0604030504040204" pitchFamily="34" charset="0"/>
                <a:ea typeface="Verdana" panose="020B0604030504040204" pitchFamily="34" charset="0"/>
                <a:cs typeface="Verdana" panose="020B0604030504040204" pitchFamily="34" charset="0"/>
              </a:rPr>
              <a:t>Se comparó la variación porcentual con respecto al valor inicial </a:t>
            </a:r>
            <a:r>
              <a:rPr lang="es-VE" sz="1600" dirty="0" smtClean="0">
                <a:latin typeface="Verdana" panose="020B0604030504040204" pitchFamily="34" charset="0"/>
                <a:ea typeface="Verdana" panose="020B0604030504040204" pitchFamily="34" charset="0"/>
                <a:cs typeface="Verdana" panose="020B0604030504040204" pitchFamily="34" charset="0"/>
              </a:rPr>
              <a:t>del </a:t>
            </a:r>
            <a:r>
              <a:rPr lang="es-VE" sz="1600" dirty="0" smtClean="0">
                <a:effectLst/>
                <a:latin typeface="Verdana" panose="020B0604030504040204" pitchFamily="34" charset="0"/>
                <a:ea typeface="Verdana" panose="020B0604030504040204" pitchFamily="34" charset="0"/>
                <a:cs typeface="Verdana" panose="020B0604030504040204" pitchFamily="34" charset="0"/>
              </a:rPr>
              <a:t>PvO2 con prueba de esfuerzo CP. </a:t>
            </a:r>
          </a:p>
          <a:p>
            <a:pPr algn="just"/>
            <a:endParaRPr lang="es-VE" sz="1600" dirty="0">
              <a:latin typeface="Verdana" panose="020B0604030504040204" pitchFamily="34" charset="0"/>
              <a:ea typeface="Verdana" panose="020B0604030504040204" pitchFamily="34" charset="0"/>
              <a:cs typeface="Verdana" panose="020B0604030504040204" pitchFamily="34" charset="0"/>
            </a:endParaRPr>
          </a:p>
          <a:p>
            <a:pPr algn="just"/>
            <a:r>
              <a:rPr lang="es-VE" sz="1600" dirty="0" smtClean="0">
                <a:effectLst/>
                <a:latin typeface="Verdana" panose="020B0604030504040204" pitchFamily="34" charset="0"/>
                <a:ea typeface="Verdana" panose="020B0604030504040204" pitchFamily="34" charset="0"/>
                <a:cs typeface="Verdana" panose="020B0604030504040204" pitchFamily="34" charset="0"/>
              </a:rPr>
              <a:t>PE: 115 niños capaces de ejercer el estudio de forma fiable. </a:t>
            </a:r>
            <a:r>
              <a:rPr lang="es-VE" sz="1600" dirty="0">
                <a:latin typeface="Verdana" panose="020B0604030504040204" pitchFamily="34" charset="0"/>
                <a:ea typeface="Verdana" panose="020B0604030504040204" pitchFamily="34" charset="0"/>
                <a:cs typeface="Verdana" panose="020B0604030504040204" pitchFamily="34" charset="0"/>
              </a:rPr>
              <a:t>R</a:t>
            </a:r>
            <a:r>
              <a:rPr lang="es-VE" sz="1600" dirty="0" smtClean="0">
                <a:effectLst/>
                <a:latin typeface="Verdana" panose="020B0604030504040204" pitchFamily="34" charset="0"/>
                <a:ea typeface="Verdana" panose="020B0604030504040204" pitchFamily="34" charset="0"/>
                <a:cs typeface="Verdana" panose="020B0604030504040204" pitchFamily="34" charset="0"/>
              </a:rPr>
              <a:t>esto cateterismo cardiaco.</a:t>
            </a:r>
          </a:p>
          <a:p>
            <a:pPr algn="just"/>
            <a:endParaRPr lang="es-V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23052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7" t="23651" r="61410" b="52698"/>
          <a:stretch/>
        </p:blipFill>
        <p:spPr bwMode="auto">
          <a:xfrm>
            <a:off x="395536" y="1412776"/>
            <a:ext cx="854183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48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412776"/>
            <a:ext cx="8496944" cy="4401205"/>
          </a:xfrm>
          <a:prstGeom prst="rect">
            <a:avLst/>
          </a:prstGeom>
          <a:noFill/>
        </p:spPr>
        <p:txBody>
          <a:bodyPr wrap="square" rtlCol="0">
            <a:spAutoFit/>
          </a:bodyPr>
          <a:lstStyle/>
          <a:p>
            <a:pPr algn="just"/>
            <a:r>
              <a:rPr lang="es-ES_tradnl" sz="2800" dirty="0" smtClean="0"/>
              <a:t>EL PRESENTE ESTUDIO NO APORTA INFORMACION RELEVANTE PARA CONTESTAR NUESTRA PREGUNTA DE INVESTIGACION YA QUE PRESENTA MULTIPLES ERRORES DESDE EL PUNTO DE VISTA METODOLOGICO:</a:t>
            </a:r>
          </a:p>
          <a:p>
            <a:pPr algn="just"/>
            <a:endParaRPr lang="es-ES_tradnl" sz="2800" dirty="0"/>
          </a:p>
          <a:p>
            <a:pPr marL="457200" indent="-457200" algn="just">
              <a:buFont typeface="Arial" pitchFamily="34" charset="0"/>
              <a:buChar char="•"/>
            </a:pPr>
            <a:r>
              <a:rPr lang="es-ES_tradnl" sz="2800" dirty="0" smtClean="0"/>
              <a:t>PFP ORIENTADO A VO2 (PECP)</a:t>
            </a:r>
          </a:p>
          <a:p>
            <a:pPr marL="457200" indent="-457200" algn="just">
              <a:buFont typeface="Arial" pitchFamily="34" charset="0"/>
              <a:buChar char="•"/>
            </a:pPr>
            <a:r>
              <a:rPr lang="es-ES_tradnl" sz="2800" dirty="0" smtClean="0"/>
              <a:t>8-12Kg NO RECIBEN DOSIS BAJAS</a:t>
            </a:r>
          </a:p>
          <a:p>
            <a:pPr marL="457200" indent="-457200" algn="just">
              <a:buFont typeface="Arial" pitchFamily="34" charset="0"/>
              <a:buChar char="•"/>
            </a:pPr>
            <a:r>
              <a:rPr lang="es-ES_tradnl" sz="2800" dirty="0" smtClean="0"/>
              <a:t>DOSIS NO PONDERALES (20-80mg)</a:t>
            </a:r>
          </a:p>
          <a:p>
            <a:pPr marL="457200" indent="-457200" algn="just">
              <a:buFont typeface="Arial" pitchFamily="34" charset="0"/>
              <a:buChar char="•"/>
            </a:pPr>
            <a:r>
              <a:rPr lang="es-ES_tradnl" sz="2800" dirty="0" smtClean="0"/>
              <a:t>NO ABARCA EDAD DESDE ETAPA NEONATAL</a:t>
            </a:r>
          </a:p>
          <a:p>
            <a:pPr marL="457200" indent="-457200" algn="just">
              <a:buFont typeface="Arial" pitchFamily="34" charset="0"/>
              <a:buChar char="•"/>
            </a:pPr>
            <a:r>
              <a:rPr lang="es-ES_tradnl" sz="2800" dirty="0" smtClean="0"/>
              <a:t>NO ESPECIFICA  EVOLUCION DE PMAP EN PACIENTES.</a:t>
            </a:r>
            <a:endParaRPr lang="es-VE" sz="2800" dirty="0"/>
          </a:p>
        </p:txBody>
      </p:sp>
    </p:spTree>
    <p:extLst>
      <p:ext uri="{BB962C8B-B14F-4D97-AF65-F5344CB8AC3E}">
        <p14:creationId xmlns:p14="http://schemas.microsoft.com/office/powerpoint/2010/main" val="2695918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VE" sz="6600" dirty="0" smtClean="0"/>
              <a:t>CONCLUSION</a:t>
            </a:r>
            <a:endParaRPr lang="es-VE" sz="6600" dirty="0"/>
          </a:p>
        </p:txBody>
      </p:sp>
      <p:sp>
        <p:nvSpPr>
          <p:cNvPr id="3" name="2 Marcador de contenido"/>
          <p:cNvSpPr>
            <a:spLocks noGrp="1"/>
          </p:cNvSpPr>
          <p:nvPr>
            <p:ph sz="quarter" idx="13"/>
          </p:nvPr>
        </p:nvSpPr>
        <p:spPr>
          <a:xfrm>
            <a:off x="323528" y="1700808"/>
            <a:ext cx="8568952" cy="4464496"/>
          </a:xfrm>
        </p:spPr>
        <p:txBody>
          <a:bodyPr>
            <a:noAutofit/>
          </a:bodyPr>
          <a:lstStyle/>
          <a:p>
            <a:pPr marL="0" indent="0" algn="just">
              <a:buNone/>
            </a:pPr>
            <a:r>
              <a:rPr lang="es-VE" sz="1600" dirty="0" smtClean="0"/>
              <a:t>NO CONCLUYENTES. P</a:t>
            </a:r>
            <a:r>
              <a:rPr lang="es-ES_tradnl" sz="1600" dirty="0" smtClean="0"/>
              <a:t>resentan múltiples incongruencias desde el punto de vista metodológico:</a:t>
            </a:r>
          </a:p>
          <a:p>
            <a:pPr marL="0" indent="0" algn="just">
              <a:buNone/>
            </a:pPr>
            <a:endParaRPr lang="es-ES_tradnl" sz="1600" dirty="0"/>
          </a:p>
          <a:p>
            <a:pPr algn="just"/>
            <a:r>
              <a:rPr lang="es-VE" sz="1600" dirty="0" smtClean="0"/>
              <a:t>Diseño de la investigación no está bien dilucidado.</a:t>
            </a:r>
          </a:p>
          <a:p>
            <a:pPr algn="just"/>
            <a:r>
              <a:rPr lang="es-VE" sz="1600" dirty="0" smtClean="0"/>
              <a:t>Esquemas de tratamiento exceden población evaluada.</a:t>
            </a:r>
          </a:p>
          <a:p>
            <a:pPr algn="just"/>
            <a:r>
              <a:rPr lang="es-VE" sz="1600" dirty="0" smtClean="0"/>
              <a:t>Dosis no ponderales.</a:t>
            </a:r>
          </a:p>
          <a:p>
            <a:pPr algn="just"/>
            <a:r>
              <a:rPr lang="es-VE" sz="1600" dirty="0" smtClean="0"/>
              <a:t>No hay especificidad de pacientes según grupo de HAP en cuanto a los resultados de las presiones pulmonares para ambos grupos.</a:t>
            </a:r>
            <a:endParaRPr lang="es-VE" sz="1600" dirty="0"/>
          </a:p>
          <a:p>
            <a:pPr algn="just"/>
            <a:r>
              <a:rPr lang="es-VE" sz="1600" dirty="0" smtClean="0"/>
              <a:t>Demás parámetros estudiados se superpusieron.</a:t>
            </a:r>
          </a:p>
          <a:p>
            <a:pPr marL="0" indent="0" algn="just">
              <a:buNone/>
            </a:pPr>
            <a:endParaRPr lang="es-ES_tradnl" sz="1600" dirty="0"/>
          </a:p>
          <a:p>
            <a:pPr marL="0" indent="0" algn="just">
              <a:buNone/>
            </a:pPr>
            <a:r>
              <a:rPr lang="es-ES_tradnl" sz="1600" dirty="0" smtClean="0"/>
              <a:t>	Por lo tanto no hay evidencia científica sobre beneficios reales del uso de sildenafil en este grupo de pacientes, debido a que estudios que daban resultados favorables,  al analizarlos no aportaron resultados eficientes en este grupo etario.</a:t>
            </a:r>
            <a:endParaRPr lang="es-VE" sz="1600" dirty="0"/>
          </a:p>
          <a:p>
            <a:pPr marL="0" indent="0" algn="just">
              <a:buNone/>
            </a:pPr>
            <a:endParaRPr lang="es-VE" sz="1600" dirty="0" smtClean="0"/>
          </a:p>
        </p:txBody>
      </p:sp>
    </p:spTree>
    <p:extLst>
      <p:ext uri="{BB962C8B-B14F-4D97-AF65-F5344CB8AC3E}">
        <p14:creationId xmlns:p14="http://schemas.microsoft.com/office/powerpoint/2010/main" val="404485618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6632"/>
            <a:ext cx="7924800" cy="724942"/>
          </a:xfrm>
        </p:spPr>
        <p:txBody>
          <a:bodyPr/>
          <a:lstStyle/>
          <a:p>
            <a:r>
              <a:rPr lang="es-VE" b="1" dirty="0" smtClean="0">
                <a:solidFill>
                  <a:srgbClr val="FFFF00"/>
                </a:solidFill>
              </a:rPr>
              <a:t>POSICIÓN DEL SERVICIO AL RESPECTO?</a:t>
            </a:r>
            <a:endParaRPr lang="es-VE" b="1" dirty="0">
              <a:solidFill>
                <a:srgbClr val="FFFF00"/>
              </a:solidFill>
            </a:endParaRPr>
          </a:p>
        </p:txBody>
      </p:sp>
      <p:sp>
        <p:nvSpPr>
          <p:cNvPr id="3" name="2 Marcador de contenido"/>
          <p:cNvSpPr>
            <a:spLocks noGrp="1"/>
          </p:cNvSpPr>
          <p:nvPr>
            <p:ph sz="quarter" idx="13"/>
          </p:nvPr>
        </p:nvSpPr>
        <p:spPr>
          <a:xfrm>
            <a:off x="467544" y="1556792"/>
            <a:ext cx="7924800" cy="3096344"/>
          </a:xfrm>
        </p:spPr>
        <p:txBody>
          <a:bodyPr>
            <a:normAutofit/>
          </a:bodyPr>
          <a:lstStyle/>
          <a:p>
            <a:pPr marL="0" indent="0" algn="just">
              <a:lnSpc>
                <a:spcPct val="150000"/>
              </a:lnSpc>
              <a:buNone/>
            </a:pPr>
            <a:r>
              <a:rPr lang="es-ES_tradnl" sz="1800" dirty="0" smtClean="0"/>
              <a:t>Ante la evidencia estudiada, la cual es muy débil y no concluyente, se toma como pauta en el </a:t>
            </a:r>
            <a:r>
              <a:rPr lang="es-ES_tradnl" sz="1800" dirty="0"/>
              <a:t>s</a:t>
            </a:r>
            <a:r>
              <a:rPr lang="es-ES_tradnl" sz="1800" dirty="0" smtClean="0"/>
              <a:t>ervicio «</a:t>
            </a:r>
            <a:r>
              <a:rPr lang="es-ES_tradnl" sz="1800" dirty="0" smtClean="0">
                <a:solidFill>
                  <a:srgbClr val="FFC000"/>
                </a:solidFill>
              </a:rPr>
              <a:t>NO INDICAR LA ADMINISTRACION DE SILDENAFIL EN PACIENTES DE 0 A 02 AÑOS CON HIPERTENSION ARTERIAL PULMONAR ASOCIADA A CARDIOPATIAS CONGENITAS CON CORTOCIRCUITO DE IZQUIERDA A DERECHA</a:t>
            </a:r>
            <a:r>
              <a:rPr lang="es-ES_tradnl" sz="1800" dirty="0" smtClean="0"/>
              <a:t>». </a:t>
            </a:r>
          </a:p>
          <a:p>
            <a:pPr marL="0" indent="0" algn="just">
              <a:lnSpc>
                <a:spcPct val="150000"/>
              </a:lnSpc>
              <a:buNone/>
            </a:pPr>
            <a:endParaRPr lang="es-ES_tradnl" sz="1800" dirty="0"/>
          </a:p>
          <a:p>
            <a:pPr marL="0" indent="0" algn="just">
              <a:lnSpc>
                <a:spcPct val="150000"/>
              </a:lnSpc>
              <a:buNone/>
            </a:pPr>
            <a:r>
              <a:rPr lang="es-ES_tradnl" sz="1800" dirty="0" smtClean="0"/>
              <a:t>Por lo antes expuesto se genera una nueva pregunta de investigación…</a:t>
            </a:r>
            <a:endParaRPr lang="es-VE" sz="1800" dirty="0"/>
          </a:p>
        </p:txBody>
      </p:sp>
      <p:sp>
        <p:nvSpPr>
          <p:cNvPr id="4" name="3 CuadroTexto"/>
          <p:cNvSpPr txBox="1"/>
          <p:nvPr/>
        </p:nvSpPr>
        <p:spPr>
          <a:xfrm>
            <a:off x="971600" y="6021288"/>
            <a:ext cx="7710053" cy="646331"/>
          </a:xfrm>
          <a:prstGeom prst="rect">
            <a:avLst/>
          </a:prstGeom>
          <a:noFill/>
        </p:spPr>
        <p:txBody>
          <a:bodyPr wrap="square">
            <a:spAutoFit/>
          </a:bodyPr>
          <a:lstStyle/>
          <a:p>
            <a:r>
              <a:rPr lang="es-ES" sz="1200" dirty="0"/>
              <a:t> </a:t>
            </a:r>
            <a:endParaRPr lang="en-US" sz="1200" dirty="0"/>
          </a:p>
          <a:p>
            <a:pPr algn="r"/>
            <a:r>
              <a:rPr lang="es-VE" sz="1200" dirty="0"/>
              <a:t>PARTICIPANTES PRESENTES DURANTE </a:t>
            </a:r>
            <a:r>
              <a:rPr lang="es-VE" sz="1200" b="1" dirty="0"/>
              <a:t>REVISIÓN DE EVIDENCIA CIENTÍFICA:</a:t>
            </a:r>
            <a:endParaRPr lang="en-US" sz="1200" dirty="0"/>
          </a:p>
          <a:p>
            <a:pPr algn="r"/>
            <a:r>
              <a:rPr lang="es-ES_tradnl" sz="1200" dirty="0"/>
              <a:t>Liankys E. López, Irma E. Velásquez, </a:t>
            </a:r>
            <a:r>
              <a:rPr lang="es-ES_tradnl" sz="1200" dirty="0" err="1" smtClean="0"/>
              <a:t>Darkis</a:t>
            </a:r>
            <a:r>
              <a:rPr lang="es-ES_tradnl" sz="1200" dirty="0" smtClean="0"/>
              <a:t> </a:t>
            </a:r>
            <a:r>
              <a:rPr lang="es-ES_tradnl" sz="1200" dirty="0"/>
              <a:t>Y. Díaz, Jennifer G. Uzcategui,  José H. </a:t>
            </a:r>
            <a:r>
              <a:rPr lang="es-ES_tradnl" sz="1200" dirty="0" smtClean="0"/>
              <a:t>Flores,  </a:t>
            </a:r>
            <a:r>
              <a:rPr lang="es-ES_tradnl" sz="1200" dirty="0"/>
              <a:t>Freddy D. Sibada, Rosa M. Finizola</a:t>
            </a:r>
            <a:endParaRPr lang="en-US" sz="1200" dirty="0"/>
          </a:p>
        </p:txBody>
      </p:sp>
    </p:spTree>
    <p:extLst>
      <p:ext uri="{BB962C8B-B14F-4D97-AF65-F5344CB8AC3E}">
        <p14:creationId xmlns:p14="http://schemas.microsoft.com/office/powerpoint/2010/main" val="3607672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5 Grupo"/>
          <p:cNvGrpSpPr/>
          <p:nvPr/>
        </p:nvGrpSpPr>
        <p:grpSpPr>
          <a:xfrm>
            <a:off x="985066" y="1556792"/>
            <a:ext cx="7259342" cy="3384376"/>
            <a:chOff x="1863927" y="3440616"/>
            <a:chExt cx="1835360" cy="3960440"/>
          </a:xfrm>
        </p:grpSpPr>
        <p:sp>
          <p:nvSpPr>
            <p:cNvPr id="23" name="22 Forma libre"/>
            <p:cNvSpPr/>
            <p:nvPr/>
          </p:nvSpPr>
          <p:spPr>
            <a:xfrm>
              <a:off x="1863927" y="3440616"/>
              <a:ext cx="1835360" cy="3960440"/>
            </a:xfrm>
            <a:custGeom>
              <a:avLst/>
              <a:gdLst>
                <a:gd name="connsiteX0" fmla="*/ 0 w 1835360"/>
                <a:gd name="connsiteY0" fmla="*/ 305899 h 5400600"/>
                <a:gd name="connsiteX1" fmla="*/ 89596 w 1835360"/>
                <a:gd name="connsiteY1" fmla="*/ 89596 h 5400600"/>
                <a:gd name="connsiteX2" fmla="*/ 305899 w 1835360"/>
                <a:gd name="connsiteY2" fmla="*/ 1 h 5400600"/>
                <a:gd name="connsiteX3" fmla="*/ 1529461 w 1835360"/>
                <a:gd name="connsiteY3" fmla="*/ 0 h 5400600"/>
                <a:gd name="connsiteX4" fmla="*/ 1745764 w 1835360"/>
                <a:gd name="connsiteY4" fmla="*/ 89596 h 5400600"/>
                <a:gd name="connsiteX5" fmla="*/ 1835359 w 1835360"/>
                <a:gd name="connsiteY5" fmla="*/ 305899 h 5400600"/>
                <a:gd name="connsiteX6" fmla="*/ 1835360 w 1835360"/>
                <a:gd name="connsiteY6" fmla="*/ 5094701 h 5400600"/>
                <a:gd name="connsiteX7" fmla="*/ 1745764 w 1835360"/>
                <a:gd name="connsiteY7" fmla="*/ 5311004 h 5400600"/>
                <a:gd name="connsiteX8" fmla="*/ 1529461 w 1835360"/>
                <a:gd name="connsiteY8" fmla="*/ 5400600 h 5400600"/>
                <a:gd name="connsiteX9" fmla="*/ 305899 w 1835360"/>
                <a:gd name="connsiteY9" fmla="*/ 5400600 h 5400600"/>
                <a:gd name="connsiteX10" fmla="*/ 89596 w 1835360"/>
                <a:gd name="connsiteY10" fmla="*/ 5311004 h 5400600"/>
                <a:gd name="connsiteX11" fmla="*/ 0 w 1835360"/>
                <a:gd name="connsiteY11" fmla="*/ 5094701 h 5400600"/>
                <a:gd name="connsiteX12" fmla="*/ 0 w 1835360"/>
                <a:gd name="connsiteY12" fmla="*/ 305899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5360" h="5400600">
                  <a:moveTo>
                    <a:pt x="0" y="305899"/>
                  </a:moveTo>
                  <a:cubicBezTo>
                    <a:pt x="0" y="224770"/>
                    <a:pt x="32229" y="146963"/>
                    <a:pt x="89596" y="89596"/>
                  </a:cubicBezTo>
                  <a:cubicBezTo>
                    <a:pt x="146963" y="32229"/>
                    <a:pt x="224770" y="0"/>
                    <a:pt x="305899" y="1"/>
                  </a:cubicBezTo>
                  <a:lnTo>
                    <a:pt x="1529461" y="0"/>
                  </a:lnTo>
                  <a:cubicBezTo>
                    <a:pt x="1610590" y="0"/>
                    <a:pt x="1688397" y="32229"/>
                    <a:pt x="1745764" y="89596"/>
                  </a:cubicBezTo>
                  <a:cubicBezTo>
                    <a:pt x="1803131" y="146963"/>
                    <a:pt x="1835360" y="224770"/>
                    <a:pt x="1835359" y="305899"/>
                  </a:cubicBezTo>
                  <a:cubicBezTo>
                    <a:pt x="1835359" y="1902166"/>
                    <a:pt x="1835360" y="3498434"/>
                    <a:pt x="1835360" y="5094701"/>
                  </a:cubicBezTo>
                  <a:cubicBezTo>
                    <a:pt x="1835360" y="5175830"/>
                    <a:pt x="1803131" y="5253637"/>
                    <a:pt x="1745764" y="5311004"/>
                  </a:cubicBezTo>
                  <a:cubicBezTo>
                    <a:pt x="1688397" y="5368371"/>
                    <a:pt x="1610590" y="5400600"/>
                    <a:pt x="1529461" y="5400600"/>
                  </a:cubicBezTo>
                  <a:lnTo>
                    <a:pt x="305899" y="5400600"/>
                  </a:lnTo>
                  <a:cubicBezTo>
                    <a:pt x="224770" y="5400600"/>
                    <a:pt x="146963" y="5368371"/>
                    <a:pt x="89596" y="5311004"/>
                  </a:cubicBezTo>
                  <a:cubicBezTo>
                    <a:pt x="32229" y="5253637"/>
                    <a:pt x="0" y="5175830"/>
                    <a:pt x="0" y="5094701"/>
                  </a:cubicBezTo>
                  <a:lnTo>
                    <a:pt x="0" y="305899"/>
                  </a:lnTo>
                  <a:close/>
                </a:path>
              </a:pathLst>
            </a:custGeom>
            <a:ln w="76200"/>
          </p:spPr>
          <p:style>
            <a:lnRef idx="2">
              <a:schemeClr val="accent2"/>
            </a:lnRef>
            <a:fillRef idx="1">
              <a:schemeClr val="lt1"/>
            </a:fillRef>
            <a:effectRef idx="0">
              <a:schemeClr val="accent2"/>
            </a:effectRef>
            <a:fontRef idx="minor">
              <a:schemeClr val="dk1"/>
            </a:fontRef>
          </p:style>
          <p:txBody>
            <a:bodyPr spcFirstLastPara="0" vert="horz" wrap="square" lIns="173415" tIns="131505" rIns="173415" bIns="131505" numCol="1" spcCol="1270" anchor="ctr" anchorCtr="0">
              <a:noAutofit/>
            </a:bodyPr>
            <a:lstStyle/>
            <a:p>
              <a:pPr lvl="0" algn="ctr" defTabSz="977900">
                <a:lnSpc>
                  <a:spcPct val="90000"/>
                </a:lnSpc>
                <a:spcBef>
                  <a:spcPct val="0"/>
                </a:spcBef>
                <a:spcAft>
                  <a:spcPct val="35000"/>
                </a:spcAft>
              </a:pPr>
              <a:endParaRPr lang="es-VE" sz="3600" kern="1200" dirty="0"/>
            </a:p>
          </p:txBody>
        </p:sp>
        <p:sp>
          <p:nvSpPr>
            <p:cNvPr id="25" name="24 Rectángulo"/>
            <p:cNvSpPr/>
            <p:nvPr/>
          </p:nvSpPr>
          <p:spPr>
            <a:xfrm>
              <a:off x="1939846" y="4023034"/>
              <a:ext cx="1637909" cy="2701230"/>
            </a:xfrm>
            <a:prstGeom prst="rect">
              <a:avLst/>
            </a:prstGeom>
            <a:noFill/>
            <a:ln w="76200">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533400">
                <a:lnSpc>
                  <a:spcPct val="90000"/>
                </a:lnSpc>
                <a:spcBef>
                  <a:spcPct val="0"/>
                </a:spcBef>
                <a:spcAft>
                  <a:spcPct val="35000"/>
                </a:spcAft>
              </a:pPr>
              <a:r>
                <a:rPr lang="es-VE" sz="3200" b="1" dirty="0" smtClean="0">
                  <a:solidFill>
                    <a:srgbClr val="FF0000"/>
                  </a:solidFill>
                </a:rPr>
                <a:t>¿En que pacientes con Cardiopatías </a:t>
              </a:r>
              <a:r>
                <a:rPr lang="es-VE" sz="3200" b="1" dirty="0">
                  <a:solidFill>
                    <a:srgbClr val="FF0000"/>
                  </a:solidFill>
                </a:rPr>
                <a:t>congénitas con Cortocircuito de izquierda a </a:t>
              </a:r>
              <a:r>
                <a:rPr lang="es-VE" sz="3200" b="1" dirty="0" smtClean="0">
                  <a:solidFill>
                    <a:srgbClr val="FF0000"/>
                  </a:solidFill>
                </a:rPr>
                <a:t>derecha e Hipertensión Arterial Pulmonar realmente es prudente la utilización del sildenafil?</a:t>
              </a:r>
              <a:endParaRPr lang="es-VE" sz="3200" b="1" dirty="0"/>
            </a:p>
          </p:txBody>
        </p:sp>
      </p:grpSp>
      <p:sp>
        <p:nvSpPr>
          <p:cNvPr id="3" name="AutoShape 4" descr="data:image/jpeg;base64,/9j/4AAQSkZJRgABAQAAAQABAAD/2wCEAAkGBxQSEhUUEhQWFhUXFRgXFRgWGBYdGxQXFRUXFhcYGhgaHCghGRolHBcVITEiJSkrLi4uFx8zODMsNygtLisBCgoKDg0OGhAQGywmHyQtOCwvLC8vLDcsLCwsLC80LCwsLCwsLCwsLCwsLC8sLCwsLCwsLCwsLCwsLCwsLCwsLP/AABEIAMEBBQMBIgACEQEDEQH/xAAcAAABBQEBAQAAAAAAAAAAAAAEAAECAwUGBwj/xABCEAACAAMFBQQGCQMEAQUAAAABAgADEQQSITFBBSJRYXETMoGRBkJSobHBBxQjM2JygpLRU+HwFUNjonMWJDTC8f/EABoBAQEBAQEBAQAAAAAAAAAAAAABAgUEAwb/xAAsEQEBAAIBAgUCBAcAAAAAAAAAAQIRAyExBAUSQVFhcSIygfAGExRCwdHx/9oADAMBAAIRAxEAPwD2+FDQiYB4aFDQDwoUMIB4URJhVgHh6xWZgEUtO4QBBcCK+3EDkxUbQt67eF7hXHygNFWBhxAQMWLPMASYVYrE0GMvbPpNZbIKz5yKfZrVj+kYwGwIUeb2v6WpOP1ezTp34iLq+eMYk36XLUTSXY0J4By58QuUXSbexwo8ef6VLfLW/NsKhdTVhTrnTxjTsX0uCgM+xzVU+tLIZeuQ+MNG3p0PHN7F9N7Fa8JU9Qx9V91vfn4R0VYinrDxGsKsBKFEL0QaeIC+FUQI08mIXoA6HgeXP4xdWAlChqwqwCMKEYUBGGJintocTRAW1hCKjMHGJX4CRMPWKGnRBphMBc0wCKmm1gS1z2QVC3uOOUDrtRTgoJbhh8coA2YTTAVMALtQDvqQeAx//IsKs3eag9lcPNtYlKVQKKBTlh58YB1vvjUKv4cSfHIROVY0U3gove1qfGKDZwMVJU/hw/65GIG3MhCsL/5O94rAaMA7Y2tJssszJ7hFHHNjwA1MBbe9JpNlkmY5qclT1mbQU+cebNsqftKb21sY0PclLgEXQQC9IPpCn2klLOTIlnK6C06YOQHd93WMrZ/o3aZrArJuFse1tJvMeYXQ+EekbE2MkoBQiqeQAvc+sbjWZbu9gOOVOYPGLtNOGsP0fqaG0zXnH2a3UH6RG/Y9iS5NEVQqnu0FP0n5RsSZ/q0LHQjAMONT76RZMkFxRiAOC5/uPyERWXaNly7pDgUOBB1rpTWOFk7O+o2gyWqLPONZTOO4eB9wx5GPTbMgU0I3vaObjjU68RAu39mS7RKMqZQVxU6q2hAgON2p6Fy3xK73tDA+6BLBtXaGzTusbTIGct63lH4T/nSN30e2m6FrJaaLNlglXfJ5YGB5kD3dIbae0bJrM7Q8lJHhpC5Sd28OLPP8st+zqPRn0vkW5L0k0Yd6W3eXw1HMRsmYY8D2hNVZ6zbLekzQcGwAJ4EDQx6h6Eely21SkwBLQg+0T2vxLyhLL1hnx58d1nNOphQoUGCh4aFAPWLJc2kVQoA1XBidYABpBEufxgLiYUNCgBDFFptKy6Xq45UEVzbOigteZQKkm8aAeMCWIzGW8XIDGqKQpIXQtzOcBqAw8Cfae0DTOq/wYXaTKepy7wgCiYYGuUZs20M7GUUVt28xDEBccAcMzj5RfKmlVAEvDSjD5wBbqCKHERB7OpFCoI4Uir6yf6beBX+YjMt4UVKuBgK3a4nAZQBCywABoMoSygK84rshwNSxNfWBHkIvgKZtnvClSOmZ5Vimf2ciWzsQqIpZjyGJNczBkeffSfb2mtLsMo4uO0nclHdU9T8BCjn0mNtG0m0zQwQYSEAJuqDgx5nnHbbMkFaArQ6MTQHwFceUcr6PW57MFWeg7PuiYMLpHqvhun3R3SWyWRjWh4jA14MN0+cT1RNxf9WLCjNT8opTxNT8IeSgBow3tGON7zyPKIiYy6bujMcutM+tYteTeFGJPTD+/viqe0XabxpwOoPERXLtBO7dx4nAEcRXHwpDy6Jg1Bwbj1PGKbTbZVMXFRkagUPGpiyW9kt0umyCwxamou4UPXP4QrOQKggBhnz51OYgaxbQWaSqul4Z3TWo4j/DBMyzA44kjInGnhlSFlnSksvZjelWy5dol3/Xl7ysBpqpPAx51MIBIJGEeqbRtAMmaPWCGoGNMM+keQ2rvt1Pxjy+I7x3fKPy5QprrUUzBFOtY2PSCwPJmJabOaTUowp6w1U00z+EYXCPR9r26zhApcFro3E3my9lamL4e92fN8Z+C/f/AA2vR70i+uSFmykArg95u6wzFBjGiVmHN6flFPeY8m9D9oGz28oC8qXPqFvUA7TSorkTh4x6tJtON1xdfQZq/NWPwzj0fZxfuaZZloSS1RjWpLDmDlDpamT7zeXRxp+YDLqIeZakGBNT7I3iPARTJntioQ4ZFiF3TlUZxddFaasCKg1ByIh4y5VnmISyMor6gBuHxOR6QZZrYGN07rjNTn1HEcxEQRChQoCaORDxFYUBjW21JMmXCwEuWavWtHcZLXgMzzoIImWwd4Op4iq5cuYgiRZQgCKKKOeZ4nidYsMgE1ND1A/iCxUjqwFCCM64YxG0zrilwpY5KoBxJy8zE1sEsV3FxNTgIIUUwEEBWGyFFxNWY3pjY4sdOmQHIQWExr5ROFARCQ4EPDQChQoUAo8l2czWq1z7To8wqo/Am6KHTKPSPSS1dlZJ8z2ZTkdbppHA+hUgrKQHDdBrTOuOZyMRXTLYkpeC3hSk1GxvLxofWHvEDrLex71nJnWY4mTWrSwdZfFfwmNtLMDnWvGvyyIiiTN7F7p7jGou5K3DDIHhxidqz2PYpsucl+RgDqpoAdQU49RE+zmoMwy8FFCOlagjlhGbtSwmWxtFnPZv66nuTuTKMm/FFsvboKgsGDUxVaUB/Nr7oxnyceHe6fTDhzz64xLbUxTIfAgkCl6priMjiPfHCnDhHVbT2kjSpgUFSQM8b28CaHQxw9oarE8Y7XlWczwurvr/AKc3x+GWGc9UaFntnZsGVqMMiILmW6a/emOf1GMFYulMaDE5R4PPp6bhlPq+PBldWNSTOKVIJFVKnmCI5lxiesa3WMg5nqfjHE48tx+o8iy3c4cCPStl26Q1mJkKqsBdZQACHOGNOJxrHmlDHf2ixECXPsqVndkjOvquBd01bPGPTxXpdPb5rNzC36sH002cRJqooZdHB1qMSfjB/op6VyLWFk2o3Zul5j2cw6XRkrcvKL7ZbltUolcDirqe8pyIIjyYrQkcDTyj2Tp0jgbu30PLvSFxBeWMiooydR6w5jHrFrWhTdmKR1GqnOteGced/R16ZUvSbVMwVaynapOGBQnXQivAx1v+py3asl5Sk94TJi3H/QtaHnh4xqUldBMWoIyqOtekDTLjIO0IFOJulWGBKnOB7FMM0ULkEZy0CqKcQ2JYcwfKJGxIHwUE94VqzVGDCp8InszU7PtEqaG9MT+oFO7+bDHqI05bhgCpBByIyMDS6Urj1Jy5ERS1nKm9KN0nMU+zfw9U8x74itIQoClbTTKZ9mwzDH3qcmEPAGwoeFANCh4pnWlE7zKOpHwgLYUB/X6iqI786XR5tSBLZtCahS8ESWxoXFXuE92uQAOVccaQGvFE61omDMoOgriegzMDNZa/eM7A5Va6Ol1Ke+JyZCrgqhToVUCvjARm7QN0lJUx6CuQWvS9QnyiuRaXmqHVkCn2QWI86AEcKQTWvC8PGv8AaM+0S2lMZssEqTWdL4/jUD1+I1HOAyvTyTSwWglmbcFCW4so7q4RmeioqiioG6MKY5c42/SsCbs+0GWbytJZhdHDe+WUcl6LWZ5qIWnMBdFBLAXT2sW8qRPdfZ20y7LFWYBeDsAPCuHhAz7ZlTFKy0edUUIloafvNFHnGHtiUlnudmqlzWrvvvhTV608Iz5m1ZzZzG8DT4R7OLweXJj6tzT08XhMuTH1bmm5bLVOEu5NVVUXe81XOOGWGmOJjLa0jrAMzaDUozFgThU1I6ViQaoHSOF5rwZcPJN/pXT8LwXjwsvyttE6qkU0jng1RG0+R6H4RhyzgOkdP+G8rbyb+ji+fST0a+qxYtk5DpFCmLpJwHSPt/EH9n6uLwe60RkucT1PxjWEZEzM9THB4e1fp/Ib+PP7Hj1D0an3pKkUrcQZ5BVp8ax5aDHpewUD2SUTQUXAjAihIzj18P5nR813/Kmvll+lmymDG0SCFmjvKMBNGoPOPKp71ZiMixOOlSTHrG3LeiggzReHqk3q9AMY8nnPVmPFifMkx699X55Wxi+zo7VK1N0VOIwHGJWXZU20B+yUG4AWqQKAmgzzPLkYMsnoNbpp3JYZfbvC6P1a+EXQosu2JssgpMZSMqHKNyV6Y2+gYTqgHAm5XLnjGjs/6JZpp9YtKJylqWPmafCNE/RJKGc2a3ii16bpgMKV6c29SSHXHPBMYuX6QLeNZZ6qvwrGmv0Z2fjPJDG8pdReGl1ioFf8wgmy/R3s9iQTOBGas5DDkRTMeRwIidiMV/pBtx/pjoF+Zho6uX9F+zzks1h/5iIUU07Y28HuI79FoPN6A+EQabOaoHZyzTCt5z5C6B5mLz7LeBJz4HrDA1wriOGA69DAZtgJmqwms/aoaTEvXVB0Iu0JQjEGDZMhVxRQCM6DHoSYE2jKNROlAdqgoyV+9TMoeeqnj1MEyrajoJqsLpFd4gYcCNCOB6QFruBvVFNan304w0xAVIIvIwoQaXaH5GAltqsbyBnUZBFNPzXjRffzh3SZoElg6kliK/hGHvMTaK7I5ksJMw1RsJL5k/8AGzH1hodQOIgyfaFXCYwB0LHE9BxgO1bOLgrNZ5iHIAhLpGIwGNRmDWKtkOFYyXAEwYq4WhmqPWr7Y1HjkYbUYLYW7iOxGRpcX/vQkdKxS7zmYBezQ0qwFXNNN4gCvDDSDWxzwI1J99PlFFmJarY3jpkLvqjpr4wqMi1WELebfeW17tpbGhBbAzERaAkarTHMY58Z6HTAAUvYy3ZK1wIU4GmopSPS5tKE4VGY1w+B5x5jt+xPZLVLmyu7aFrQ90zRiyngSMj1hO7cnRq+k8+roOCaV1P9o5h5xrmffG5aLcs+izB2U2m6G9bDIMMCIzhsptXSvCuPlSO34Tn45xyW6dfwvJjOPVAK2Osbco7q9BEbJsXeqTWmYpSNCbZ5csfaMANCSB8Y4vnk/qMsP5fs+18VxzoCmYg04H4RhjIdI6GTPX1EaYwrdIFAy6GrUHKvKF9Xdifs5UvjXebrQUHvieTX+mmXq67cPzSzxFx9PswFPXyMSlT1ug1FNDxje+pAfeTGI5EKPELj74otOzhJPbSFGA30OTjUgnFW56x9vMsp4m4ztpz+Pw/pnWg7Ohal0E+Bp5mKpuxZpYkLQEmgLDDrSN+x25JoNMKYMpU1U8Dwi6+te/Ucjl1pHPw8NMXS8Dy3gytx93MLsWZgCVFcMTlQVNcI6rZVhlJKRZ11jjTFiBj7JNKY50iu59oSo7q66k8a8hBWx515HmGmJooOiDLzNT5RvjxkvR7/ABPic+XDWXadf1/4y/SiakuUxRQtAaXQoxyGUcX6OejM61sLouyyaGYw3a50HtHAx0e0LKbTapdnRQwr2kwYDcTG6W0rl4x6BZJyugEpLtxlBlig7OhxUjTCvI1j0YzdcvK/Cv0c9HZNjS6qKGvVvtRmbAZ8NcBGhMsrBi8nBjiyNhLmeXdbmB1Bi4GmVKcMzEq4asvE6QKrslrD1A3XHflkYj5EcxgYI8MNQ2Y6Rl2u0SnpRizr3WkCrIeBYYAcQTTjFaW2cCqzVSUTgs1sQ5rlQGiseBbpWA2Mxqw8qRm23sQwN+7MXumULziuhUA1HKlIu+o3j9o7ueBN1D+laV8awTJlhN1QqfhUZ+UTQy2t8wU7Syux0YZMON0Xip5H3wo2FHh1MNFXal7bLbAEM40RS9D1AoAecRa+2KyVWms1h4i6tfiIKkzVZVeWbykAi6KAqccIkxpvCnPU00MEB/VC28XPNZaKgp1NWr4xnzbHLssztgq9k9BMJ3mlscpoY40PrefGNxsMcSDnXAA8Yg4GINCrYEAVz06GGhI4Y4lT4AV16GIjDDQ8BlyMZVmmizP2E0gSjUyHc5AZymrqNOI6QULeDuosyZwurRel9qA+BMAWRo2WhY+7rAm0bGJy3GJvKb0twKXWGTD5jUGI/bNuns5fA4uxHH1QD5xS1i7RrrvMe7iatdBJy3VAFKZgg5xLVk2z1tis/ZzGuTVVldVvMTUqQyU3rrCvTEQeJ0xqXEbCn3pCinIDHzEC7QsxHZmVclzEJClFwNVJusBjca74Z6QXYbaJy3gLrqbrqxxRhmp5cDrgY1vsz6e4W2tNKMWa7hduylFDU0oWNTXHQDOA9u7Cl2mQyoftBvI7MSyuuK5mo4EcI1bY965StS4BAw7tXp7hDzQDjQfPD4EROm2ruSPM7HtNHBl2hCXBusl0mjDDDQdYPk/WUU9ml+XTdScwLr0od4U0Y15wb6U7BLObRZwS4ALrj9quINPximEV+j1qV0BVr/FWrunUYZHrG5nG5lo1hsyT94zTUYFUAllTwIG+PODpezUQ1VaH28CfEsCYlbbOrtUIZUwDCZLIJHUDvLyIIihNqlDctBA0Exe635hmh93OPjyZS19JlbF9osz95WWoqQKUrxFa0x6RWkwOAbpPQ5eBpBt3VR5/IwI261a0DHxVvHQ/HrGuKa6vhy5dVYnC+Awu3RXEUFTgOQOcWtJWmYIOYFNeH8QrMQalgTeOHAgYCJvKAxKinHUeI08YZ/KWzszRYL6h5ZKzl3b2Ya6aXXBzB91Yts1o7RjLcBJqjFGANR7SmgvLEPrCLMe7NzAai71TkQQATXARTtI9sBSXMLChV6dmyHiC5x6UoYzZ121w/G1ltlXdwMR2hxoTuoKXsKnTDxiq3bQWVLY3sFApUeQFKAxkTtrzZTkThLVyoCuSbrBakgADvakVHLKCvRnYz2tu3nMRKV6y1UCrsPWoa0A4HOGL7c2U1p0XoVs0yZbz7QAk2cQ15iNxKVVeUa9qnrMN6TfM0YK8sUVh7LE0DLyqeUSk2NBvXb/OYSxHStadBSDA+GZZeWn9vGNvOFs9rmuxRylnmAZAXy44oTRSK8iRBS7PRjV70xv+U1U8wnd8QIhaZCutHwFaqwO8h0IIyPPziqXayhCT94E0SbkrE5Bhkre4+6A1ENMFwp6qjD+0J5YZSCoKnBlfH3RAtoxpwu/58oevEUPtH/PdACgtJHrTpPDEvL+cxfeOcHSpysoKsChxBXE/574BO00JohaY/CUKg9W7o8WEVybHO7S/LuWcN31798+0VFFVuYJrrWA1gK+reGhNPnCjPSzyiSHnO7DP7QrTP1ZdAMj5QoB5Y+rTrh+5nMTLxoJc04sn5WxYc6jhBTbQloxUOCfZlguwPAha0it9gq0tpcxrysgQ4UJKmqzDj94OIpENizyVaRMos2VRXCCgYepNUcGA8CCNICwTphwWVQHIzmA8Lq1PgaRRMlTGPZmceJ7IBQF4VNTXTMcY0rtQQRiNT7jFSABTUksDViNW4/28IssnVOt6M+0bGVlZCFqcVdie0BBqGD47wNIfZ+0CwMqfUTkAvUBukerMHI08DUQasq9vGivpxX+a6/2gDalndwJiffSq3GyVge9Lceww1x0OkZ9XzGvT8VO2MpZCaV3l3c6kVUg8ytPGJy7O1MCbwxN/EVOdNaHnGZatpypqLMBCMpDFcpgYNRkNMcBe90GdrMYgypbHnOIUU1FO95iJJLdt5WzGfv8AfcrZaDRSRQq693ECpocscjwgTaeA+sSWVWXvgsoExRmprgGGh/mJWuXOdSWYg6LJUUNDWhY1auGlMYtOzJXfCAt7Tks5p+ImoI6xvKdI+cs2z12uJrI8oNNAViboI4LQ3qAEVauJyggvNbeBlywdBvsfgAfOB7TI7BzaJd51b79RnQf7i09YajUcxBZIIExCAGANVxvDQ8DGOsbysoN7IpYFr0wEEm+cDQjJRQa5UjI2zsPf7aylUmU3kHcmAZVAyPONuZW8DS8MakZYjOnlxiLtTUAcBpzEJ7pfZzVm2zVuzmqUmj1X15qciOkbNUK/aMgX8VPnFO1bNKdaTEDrpXME+ycx4UjlZ8p7K/2MxHU6EXijV7pcYgHQmL6fc3dOgtUkyyDZWd1PeShu/oc0A6YiKJNrecCLqrSocMd9OFVAHxMBztpWlaGZJmDDEoQw8QMYz7VtVXoWV0cd17rBh40xHI4R9cPTJp88t2ugstW3GmsKYUUBajQ1oTBH1OWMSl/m5LEfuJjlF2+xI7RbxHrKho41BBGBgt7fNc0lS5xBOAfACuWLGtIxnrUkZm/dtW2esu66lRQ0IGRDYfGh8Izdq7bXAAsWOAVRvE8KCBV2bNeZ2c9xJDCoCC8X4gMcAw4Ujotl7LlSe4m8f9xsWbxOPhGdN49LtlbF2EZ7dpaR3TVZWhwBvOdc8hHTTZBUmZJuo+F5PVmAZdGpkw8YkHrgTjpSLL9M6LT1jFaqyxWtZgJUG8DR1fAqeBGh55GC1fgeqj/MDGDaZqzDfk3mnLgGQVRh7Lk0Vl8ajSNGUk96VKSeNzfbniQFHkYI0VagvAADW9p/ECtb5bgqgaeDgVRarzBY7vgTDy9lS61es1uMw3suC90eAjSWAzLBZbQAVvLLl+qG+0dBqL2ApwrepzgyVsyWaFy07gZjXh4KN0eUEsgYEEVBBBHEHAiKbDs8SjusxFKUJwzrU4VJ0qdIA1BQUGA4CJgxARIQFFr2fLm07Ra0rTEjPoYaChCgDIyNu2VgVtEkEzZQNVH+7KOLy+uq8xzjTtBN03cD0Jw1oBmaZRkS0tEwXqspK7tapcN4lWKjvbpAYHDDCAMlWhZktZ0sgqReDMcwcweHuxEDTdoS3oZZaaRkJSkg8i3dB6tAE2wy7PaQXRWkz23b2KyZ5xpQ4BX6d7rG6d054HRdD/BgAWec28iJKFM3N9iOF1aCv6oZrBe3nmTJvEA3FI4UWlfEmCms9GqCwBOpyPHGuBiJlEH7xyCdLuB8sjBdT5ZG0bKLOe2lKBKZbk9FFdylBMUe0tcRqOkHWGYHlJMXeBUVOhoKVHGCOxZcmopzqFNCfkYxJZ+rTOwDEyJjURhgJLtUmVUYANmvCtOEJN1rvO7ZmYYg4ahccOIip1pvAVGtfiIa0JLkirlEQ6s2R8TrAXbIT9lKeYDkSCqCvN6AjoDF6M9BE3DGtRqF+MYc4fVGvAUs7ne/4GY97/xk58Ca5VjQewzPXMuUp0QXiOV5hT/rEU2PKQ1KX64XphrTlQ4AdBDodAUzaCV3L03j2Y3Qfzmi++B5rTQCfs5Sa+uw8BQD3xZLkizOJT0MpjSS1AShP+0xz/KfCDDZQpwQAcSBhDodGKthB3pt6YNA+S/pFBj0wiyZLABUhQhFLtBSnDp4RoTJdMCajlpyPKKDJI0AHPTkYW7LdsWW5kMEeplE0lu3qE+o1dODeB5ms1MCcPhyMWTrOCCrC8pwpp0MZ6sbORLmkCWcJcxtPwOePA69YiDFwwphxPziLoDg29wpp4/3ipbQGwlo80aGlF/c1AR0rFqWScwozKg4ILxp+ZsPdAPaZSlCsygX2iaEEZGuhGhiixW1jVCrTqUuzFoFccyaAMNaVr7oOkbKQGpBduLksfCuXhGgkqABSVOcUZllj8IvNy3iAAfAwTK2YlQWBmNxmG9ToDgPACH2ZLnZTQOIYEVzyIAphxjSSVAMgiFpsZcqwYgrkK0BrxwOPOC1lxaqQFdmRgoDG8wGJpSp40ghRDqkRnz0lirsFHMgQFqiJiMv/Vr2EmW0zmd1fM4nwEDzrDbZhqZ8uWvsLLavi9+vlSA1rTbJcvvuq9TiegzMAvtd2UmRJZ8CQz7i4cjvHyEU2TY7yySEkOSa1YuD5kNBYE5VIMlDge7M66FRACbG+sWmRKnPN7MzJavdlqKLeFaVapMKBdkW+bKsdlEuXeBkipoxoRhTdGEKA7eGh4UANtCxJOltLmCqsKHiOBB0INCDxEZmxrW1Hs88jtZVATT71D3Jo668CDB1r2iELIFZnuMyClBMKitxWPrUxpGNtAzJp7WQFM+SoaWwrdmo9b8lgcQ2GVcDdOGUBuKK1Ugtwvaj/MMoHtFuly9ybMUGmCjFmHQVJPQQHZJYtMtZpnzHDCoVPs1B1Uhd4GtQQWg2TYlVfsUSU3GgqDzpn4mABa2vMrLlSmLU787dF08jVr1NKc4hN2U0xDJnzdwjuSlAvY1qXarFgcainGNOVKW7QEkg1/VrUjOLKXhopB8iP88jGrfaLb7RgbDkKkxpM1AZ6iqzXxadKrQNeNTeGTCuGesbP4WJPCmo4HnAu1bD26AoSJ0s3pbZhX4HQowwI1BiWzLd28s1AlujXZiay5gz8NQdQYyi1Upu0GOROo584qujusS3DgRwME3QwoQSR7joRXCKrTPVVPausumpIHQgmADtVjV0aVMUXGFMdf4YcYzLE5R/q88lzQ9k5ynINDp2i68c+MaItvaCkqTMmH2zuJyIZ8f2qYrtWyJs8KJ8xUCsGAkjeDLke1bHyUQELRdlj7RlRdCxHlU4VjP7YNhLlvNGjEXV/c9K9QDGnZ7PZlmUFGm1Iq5LtVcWAZq4jgMo0WUcIDm/9PnOKO6oOEsVNOF9x/8AWJStiS1Nbt5vaclm8C1aeEbxXlDFOUBgdtSYEdaVwUgg41IFRmKgV4QcLNGh2QrWgrEgnKABWzxYsiDAoh2ugVJAHE4D3wA6yYtWVAb7Xl1pKDTT+AYfuNBDBLTM1WSvLebzOA8oA2YyoKsQo4kgfGAm2upwko008QKL+4/KsWydhywbz1mNxck+Vco0klAZCkBkCRaZnecSl4IKt+4/ICCLNsSWpvEXm9pyWPmY0wsSAgK1l0yiYWJUh6QEQITDA9IlSK7VOuIzXS10E3VpU00FdYDK9Dv/AIcnkrDydh8oeA/o92gs6yAKrC47glhQGrs1BjjQEVhQGxsG2FlMp+/Lw/Mvqn5Rqxzu2JRkuJ6DFe8B6ynMRvWecHUMpqGFRASdAaVANDUV0OVRzxMPChQHPWj/ANnPv1pZ7Q2/wkzzgG5K+R/FTjGs9Ab1CR61cuuMWWyyrNRpcwXkYFWB1BjC2dtPsL1ntUyjy6dmxGM+Ue6woCWYZEDUc4Dam1G8SAPWpw446iIuMbygtxrqOVdekBSrXMOEmQxGjzjcFOhBc06CJLs6aw+1nkD2JIuDpfNX8iIC23WtJQDvMRB1AvDgK5nhQRjz77z0nWSU5buzTNBRJiaYtvXgciFOBIjbsey5Mo1SWobVji56u1WPnBcBlGxT5hrMnXB7MkUNOBmNUnwAi6zbKlSzeCAt7b1Zv3NUxOVJmLNJvX5b1JBp9mwyu8VIzHEV1MEPAQZ4qMWEQ1IDOtGzQ8xZl51uhgFUgCrEFjlWppSo5wXSLbsIrAVUhqQDbtuSJWBcM3spvH3ZeMZrbXtE7CRJuD2pmJ/aMPjAb5jJtXpBIQ3Q4dvZQg++tB5wMPR95uNpms/4a0X9owjUs2yZUsUVF8hABy7ROm90y5Y6h292A98XpsZCazC008XNR4LkIr2j6M2adi0oK47syXRXXowzHI1B4Rm/6fMs3flmen9SSWSav5pYNG6p+2A6iUoXAAAcovWOSmW+SqB5domzGY3UlI7M7N7AVqlSNb2WtI0NkWS1ULzp5Ut3ZYWWwljgXK1duJwHCA36Q9IDEudpMQ9UPyaJVnDSWfFh8jAF0hUgUT5usofpcH4gRIWs6ypg/afg0ATSFApt6jNZg6o3yBhf6nK1cD8wI+IgC4UDpb5RymJ+4fzFyTVOTA9CIBpElUF1FCipNAKCpNSfEkwotAhQFVsl3xSmfy/wRj7FnGTNMh+6xJlngdV8f54x0AGJ8vn/ABGPt+w31quDLiDwIio2YUA7Gt/bSwT3huuOBHyOcHRFKIlRWtMeMShoBQ0PCgGholDUgGit4F2jtmRI+9mqp9mtW/aMY521emBc0s0lm/E+A8hifdAdWFjN2jtyRI+8mKD7Ixb9oxjnJllttpr2s0qvsy90e7E+Jg/ZvonLQAkVPOAGn+lkyZhZrO355mH/AFH8wOthtM8j6xMYqcSibo8hn4x1smwKuQi4S8fD5xUZWzNiyUG4oqM6jEdRGqskCHeSD8iMx4xG+y57w4jMdRr4eURUrkMUiyXMDCqkEcolAUXYxU22GnCWiXgWABBa8Qe8927RVU4G8QcDhlXoCsQuUgMnaGwpU1xMoZc4CizpdFcA6E5MMsGBGEDi1WmR98nby/6skb6ji8nXqhP5RG9SGIgBLBb5c5b0pw4yNDiDwYZqeRg1GjMt+xpcxr+MubpNlm6/icmHJgRGBtLbO0LLNVfqptUkEX50sAPdOY7MHFhgaigPAQHaQ8D2a1B1V1rRhUVBBHIg4g8jF4aAeERCrFVqtaS1vOaD3k8ANTANaJMuhLqlBmWAjHfY8m0Y3FlppQUZ+Z9kcoKWTMnMHmCi13U+BbifhGiJBgMD/wBJSvVmOOjtDx0AkmFFQQmvX5CKbXkYUKIMT0Z+9n/p+LR0JhQoKaHhQoBoUKFAKB7f92/5T8IeFAeMWf75+sd7sXuiHhQRuScj0+UFJkOkKFFFkR18PnDwoKeEYUKCAbD97M/KsaEKFEUoYwoUBAwoUKAjDGFCgEYQh4UAox9rff2fq3yhQoDfOnURZChRUOIUK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spTree>
    <p:extLst>
      <p:ext uri="{BB962C8B-B14F-4D97-AF65-F5344CB8AC3E}">
        <p14:creationId xmlns:p14="http://schemas.microsoft.com/office/powerpoint/2010/main" val="139666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09342" y="2537609"/>
            <a:ext cx="3950890" cy="1323439"/>
          </a:xfrm>
          <a:prstGeom prst="rect">
            <a:avLst/>
          </a:prstGeom>
          <a:noFill/>
        </p:spPr>
        <p:txBody>
          <a:bodyPr wrap="none" lIns="91440" tIns="45720" rIns="91440" bIns="45720">
            <a:spAutoFit/>
          </a:bodyPr>
          <a:lstStyle/>
          <a:p>
            <a:pPr algn="ctr"/>
            <a:r>
              <a:rPr lang="es-E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5">
                      <a:satMod val="175000"/>
                      <a:alpha val="40000"/>
                    </a:schemeClr>
                  </a:glow>
                  <a:outerShdw blurRad="50800" algn="tl" rotWithShape="0">
                    <a:srgbClr val="000000"/>
                  </a:outerShdw>
                </a:effectLst>
              </a:rPr>
              <a:t>GRACIAS</a:t>
            </a:r>
            <a:endParaRPr lang="es-E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5">
                    <a:satMod val="175000"/>
                    <a:alpha val="40000"/>
                  </a:schemeClr>
                </a:glow>
                <a:outerShdw blurRad="50800" algn="tl" rotWithShape="0">
                  <a:srgbClr val="000000"/>
                </a:outerShdw>
              </a:effectLst>
            </a:endParaRPr>
          </a:p>
        </p:txBody>
      </p:sp>
    </p:spTree>
    <p:extLst>
      <p:ext uri="{BB962C8B-B14F-4D97-AF65-F5344CB8AC3E}">
        <p14:creationId xmlns:p14="http://schemas.microsoft.com/office/powerpoint/2010/main" val="362341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solidFill>
                  <a:srgbClr val="FFFF00"/>
                </a:solidFill>
              </a:rPr>
              <a:t>EXPERIENCIA DEL SERVICIO DE CARDIOLOGIA INFANTIL CCR ASCARDIO</a:t>
            </a:r>
            <a:endParaRPr lang="es-ES" sz="3600" b="1" dirty="0"/>
          </a:p>
        </p:txBody>
      </p:sp>
      <p:sp>
        <p:nvSpPr>
          <p:cNvPr id="3" name="2 Marcador de contenido"/>
          <p:cNvSpPr>
            <a:spLocks noGrp="1"/>
          </p:cNvSpPr>
          <p:nvPr>
            <p:ph sz="quarter" idx="13"/>
          </p:nvPr>
        </p:nvSpPr>
        <p:spPr>
          <a:xfrm>
            <a:off x="428596" y="1689119"/>
            <a:ext cx="8229600" cy="4525963"/>
          </a:xfrm>
        </p:spPr>
        <p:txBody>
          <a:bodyPr>
            <a:normAutofit/>
          </a:bodyPr>
          <a:lstStyle/>
          <a:p>
            <a:pPr algn="just">
              <a:buNone/>
            </a:pPr>
            <a:r>
              <a:rPr lang="es-ES" sz="2800" dirty="0" smtClean="0"/>
              <a:t>     En vista de lo antes expuesto surgen dudas, ya que ante dichas cardiopatías que producen hiperflujo pulmonar se puede plantear que en un paciente lactante de reciente diagnostico en quien las resistencias pulmonares generalmente se encuentran bajas, el sildenafil al producir dilatación de la vasculatura pulmonar puede exacerbar dicho hiperflujo, que fisiopatológicamente aun no ha sido profundamente estudiado a manera de evidencia. </a:t>
            </a:r>
            <a:endParaRPr lang="es-ES" sz="2800" dirty="0"/>
          </a:p>
        </p:txBody>
      </p:sp>
    </p:spTree>
    <p:extLst>
      <p:ext uri="{BB962C8B-B14F-4D97-AF65-F5344CB8AC3E}">
        <p14:creationId xmlns:p14="http://schemas.microsoft.com/office/powerpoint/2010/main" val="560532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solidFill>
                  <a:srgbClr val="FFFF00"/>
                </a:solidFill>
              </a:rPr>
              <a:t>EXPERIENCIA DEL SERVICIO DE CARDIOLOGIA INFANTIL CCR ASCARDIO</a:t>
            </a:r>
            <a:endParaRPr lang="es-ES" sz="3600" b="1" dirty="0"/>
          </a:p>
        </p:txBody>
      </p:sp>
      <p:sp>
        <p:nvSpPr>
          <p:cNvPr id="3" name="2 Marcador de contenido"/>
          <p:cNvSpPr>
            <a:spLocks noGrp="1"/>
          </p:cNvSpPr>
          <p:nvPr>
            <p:ph sz="quarter" idx="13"/>
          </p:nvPr>
        </p:nvSpPr>
        <p:spPr>
          <a:xfrm>
            <a:off x="428596" y="1689119"/>
            <a:ext cx="8229600" cy="4525963"/>
          </a:xfrm>
        </p:spPr>
        <p:txBody>
          <a:bodyPr>
            <a:normAutofit/>
          </a:bodyPr>
          <a:lstStyle/>
          <a:p>
            <a:pPr algn="just">
              <a:buNone/>
            </a:pPr>
            <a:r>
              <a:rPr lang="es-ES" sz="2800" dirty="0" smtClean="0"/>
              <a:t>    Caso contrario sucede con pacientes mayores con exposición crónica al hiperflujo pulmonar y persistencia de hipertensión arterial pulmonar, en quienes las resistencias vasculares pulmonares se encuentran elevadas con hipertrofia de la capa muscular del vaso, en los cuales hay mayor compromiso del intercambio hematogaseoso, presentando verdaderos beneficios clínicos y paraclínicos con la administración del sildenafil ( ESTUDIOS SUPER 1 Y 2).</a:t>
            </a:r>
            <a:endParaRPr lang="es-ES" sz="2800" dirty="0"/>
          </a:p>
        </p:txBody>
      </p:sp>
    </p:spTree>
    <p:extLst>
      <p:ext uri="{BB962C8B-B14F-4D97-AF65-F5344CB8AC3E}">
        <p14:creationId xmlns:p14="http://schemas.microsoft.com/office/powerpoint/2010/main" val="356966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85804" y="928670"/>
            <a:ext cx="8229600" cy="2143140"/>
          </a:xfrm>
        </p:spPr>
        <p:txBody>
          <a:bodyPr>
            <a:normAutofit/>
          </a:bodyPr>
          <a:lstStyle/>
          <a:p>
            <a:pPr algn="ctr">
              <a:buNone/>
            </a:pPr>
            <a:r>
              <a:rPr lang="es-ES" sz="3600" dirty="0" smtClean="0">
                <a:solidFill>
                  <a:srgbClr val="FFFF00"/>
                </a:solidFill>
              </a:rPr>
              <a:t>Para el desarrollo de esta actividad durante el año 2015 inicialmente surge una pregunta clínica relevante…</a:t>
            </a:r>
          </a:p>
        </p:txBody>
      </p:sp>
      <p:sp>
        <p:nvSpPr>
          <p:cNvPr id="5" name="4 CuadroTexto"/>
          <p:cNvSpPr txBox="1"/>
          <p:nvPr/>
        </p:nvSpPr>
        <p:spPr>
          <a:xfrm>
            <a:off x="3643306" y="2708920"/>
            <a:ext cx="1785950" cy="3154710"/>
          </a:xfrm>
          <a:prstGeom prst="rect">
            <a:avLst/>
          </a:prstGeom>
          <a:solidFill>
            <a:srgbClr val="FFFF00"/>
          </a:solidFill>
          <a:ln>
            <a:solidFill>
              <a:srgbClr val="FF0000"/>
            </a:solidFill>
          </a:ln>
        </p:spPr>
        <p:txBody>
          <a:bodyPr wrap="square" rtlCol="0">
            <a:spAutoFit/>
          </a:bodyPr>
          <a:lstStyle/>
          <a:p>
            <a:pPr algn="ctr"/>
            <a:r>
              <a:rPr lang="es-ES" sz="19900" b="1" dirty="0" smtClean="0">
                <a:solidFill>
                  <a:srgbClr val="FF0000"/>
                </a:solidFill>
                <a:latin typeface="Algerian" pitchFamily="82" charset="0"/>
              </a:rPr>
              <a:t>?</a:t>
            </a:r>
            <a:endParaRPr lang="es-ES" sz="19900" b="1" dirty="0">
              <a:solidFill>
                <a:srgbClr val="FF0000"/>
              </a:solidFill>
              <a:latin typeface="Algerian" pitchFamily="82" charset="0"/>
            </a:endParaRPr>
          </a:p>
        </p:txBody>
      </p:sp>
    </p:spTree>
    <p:extLst>
      <p:ext uri="{BB962C8B-B14F-4D97-AF65-F5344CB8AC3E}">
        <p14:creationId xmlns:p14="http://schemas.microsoft.com/office/powerpoint/2010/main" val="3256439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5 Grupo"/>
          <p:cNvGrpSpPr/>
          <p:nvPr/>
        </p:nvGrpSpPr>
        <p:grpSpPr>
          <a:xfrm>
            <a:off x="1057074" y="830442"/>
            <a:ext cx="7259342" cy="3384376"/>
            <a:chOff x="1845722" y="3440616"/>
            <a:chExt cx="1835360" cy="3960440"/>
          </a:xfrm>
        </p:grpSpPr>
        <p:sp>
          <p:nvSpPr>
            <p:cNvPr id="23" name="22 Forma libre"/>
            <p:cNvSpPr/>
            <p:nvPr/>
          </p:nvSpPr>
          <p:spPr>
            <a:xfrm>
              <a:off x="1845722" y="3440616"/>
              <a:ext cx="1835360" cy="3960440"/>
            </a:xfrm>
            <a:custGeom>
              <a:avLst/>
              <a:gdLst>
                <a:gd name="connsiteX0" fmla="*/ 0 w 1835360"/>
                <a:gd name="connsiteY0" fmla="*/ 305899 h 5400600"/>
                <a:gd name="connsiteX1" fmla="*/ 89596 w 1835360"/>
                <a:gd name="connsiteY1" fmla="*/ 89596 h 5400600"/>
                <a:gd name="connsiteX2" fmla="*/ 305899 w 1835360"/>
                <a:gd name="connsiteY2" fmla="*/ 1 h 5400600"/>
                <a:gd name="connsiteX3" fmla="*/ 1529461 w 1835360"/>
                <a:gd name="connsiteY3" fmla="*/ 0 h 5400600"/>
                <a:gd name="connsiteX4" fmla="*/ 1745764 w 1835360"/>
                <a:gd name="connsiteY4" fmla="*/ 89596 h 5400600"/>
                <a:gd name="connsiteX5" fmla="*/ 1835359 w 1835360"/>
                <a:gd name="connsiteY5" fmla="*/ 305899 h 5400600"/>
                <a:gd name="connsiteX6" fmla="*/ 1835360 w 1835360"/>
                <a:gd name="connsiteY6" fmla="*/ 5094701 h 5400600"/>
                <a:gd name="connsiteX7" fmla="*/ 1745764 w 1835360"/>
                <a:gd name="connsiteY7" fmla="*/ 5311004 h 5400600"/>
                <a:gd name="connsiteX8" fmla="*/ 1529461 w 1835360"/>
                <a:gd name="connsiteY8" fmla="*/ 5400600 h 5400600"/>
                <a:gd name="connsiteX9" fmla="*/ 305899 w 1835360"/>
                <a:gd name="connsiteY9" fmla="*/ 5400600 h 5400600"/>
                <a:gd name="connsiteX10" fmla="*/ 89596 w 1835360"/>
                <a:gd name="connsiteY10" fmla="*/ 5311004 h 5400600"/>
                <a:gd name="connsiteX11" fmla="*/ 0 w 1835360"/>
                <a:gd name="connsiteY11" fmla="*/ 5094701 h 5400600"/>
                <a:gd name="connsiteX12" fmla="*/ 0 w 1835360"/>
                <a:gd name="connsiteY12" fmla="*/ 305899 h 54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5360" h="5400600">
                  <a:moveTo>
                    <a:pt x="0" y="305899"/>
                  </a:moveTo>
                  <a:cubicBezTo>
                    <a:pt x="0" y="224770"/>
                    <a:pt x="32229" y="146963"/>
                    <a:pt x="89596" y="89596"/>
                  </a:cubicBezTo>
                  <a:cubicBezTo>
                    <a:pt x="146963" y="32229"/>
                    <a:pt x="224770" y="0"/>
                    <a:pt x="305899" y="1"/>
                  </a:cubicBezTo>
                  <a:lnTo>
                    <a:pt x="1529461" y="0"/>
                  </a:lnTo>
                  <a:cubicBezTo>
                    <a:pt x="1610590" y="0"/>
                    <a:pt x="1688397" y="32229"/>
                    <a:pt x="1745764" y="89596"/>
                  </a:cubicBezTo>
                  <a:cubicBezTo>
                    <a:pt x="1803131" y="146963"/>
                    <a:pt x="1835360" y="224770"/>
                    <a:pt x="1835359" y="305899"/>
                  </a:cubicBezTo>
                  <a:cubicBezTo>
                    <a:pt x="1835359" y="1902166"/>
                    <a:pt x="1835360" y="3498434"/>
                    <a:pt x="1835360" y="5094701"/>
                  </a:cubicBezTo>
                  <a:cubicBezTo>
                    <a:pt x="1835360" y="5175830"/>
                    <a:pt x="1803131" y="5253637"/>
                    <a:pt x="1745764" y="5311004"/>
                  </a:cubicBezTo>
                  <a:cubicBezTo>
                    <a:pt x="1688397" y="5368371"/>
                    <a:pt x="1610590" y="5400600"/>
                    <a:pt x="1529461" y="5400600"/>
                  </a:cubicBezTo>
                  <a:lnTo>
                    <a:pt x="305899" y="5400600"/>
                  </a:lnTo>
                  <a:cubicBezTo>
                    <a:pt x="224770" y="5400600"/>
                    <a:pt x="146963" y="5368371"/>
                    <a:pt x="89596" y="5311004"/>
                  </a:cubicBezTo>
                  <a:cubicBezTo>
                    <a:pt x="32229" y="5253637"/>
                    <a:pt x="0" y="5175830"/>
                    <a:pt x="0" y="5094701"/>
                  </a:cubicBezTo>
                  <a:lnTo>
                    <a:pt x="0" y="305899"/>
                  </a:lnTo>
                  <a:close/>
                </a:path>
              </a:pathLst>
            </a:custGeom>
            <a:ln w="76200"/>
          </p:spPr>
          <p:style>
            <a:lnRef idx="2">
              <a:schemeClr val="accent2"/>
            </a:lnRef>
            <a:fillRef idx="1">
              <a:schemeClr val="lt1"/>
            </a:fillRef>
            <a:effectRef idx="0">
              <a:schemeClr val="accent2"/>
            </a:effectRef>
            <a:fontRef idx="minor">
              <a:schemeClr val="dk1"/>
            </a:fontRef>
          </p:style>
          <p:txBody>
            <a:bodyPr spcFirstLastPara="0" vert="horz" wrap="square" lIns="173415" tIns="131505" rIns="173415" bIns="131505" numCol="1" spcCol="1270" anchor="ctr" anchorCtr="0">
              <a:noAutofit/>
            </a:bodyPr>
            <a:lstStyle/>
            <a:p>
              <a:pPr lvl="0" algn="ctr" defTabSz="977900">
                <a:lnSpc>
                  <a:spcPct val="90000"/>
                </a:lnSpc>
                <a:spcBef>
                  <a:spcPct val="0"/>
                </a:spcBef>
                <a:spcAft>
                  <a:spcPct val="35000"/>
                </a:spcAft>
              </a:pPr>
              <a:endParaRPr lang="es-VE" sz="3600" kern="1200" dirty="0"/>
            </a:p>
          </p:txBody>
        </p:sp>
        <p:sp>
          <p:nvSpPr>
            <p:cNvPr id="25" name="24 Rectángulo"/>
            <p:cNvSpPr/>
            <p:nvPr/>
          </p:nvSpPr>
          <p:spPr>
            <a:xfrm>
              <a:off x="1939846" y="4023034"/>
              <a:ext cx="1637909" cy="2701230"/>
            </a:xfrm>
            <a:prstGeom prst="rect">
              <a:avLst/>
            </a:prstGeom>
            <a:noFill/>
            <a:ln w="76200">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533400">
                <a:lnSpc>
                  <a:spcPct val="90000"/>
                </a:lnSpc>
                <a:spcBef>
                  <a:spcPct val="0"/>
                </a:spcBef>
                <a:spcAft>
                  <a:spcPct val="35000"/>
                </a:spcAft>
              </a:pPr>
              <a:r>
                <a:rPr lang="es-VE" sz="3200" b="1" dirty="0" smtClean="0">
                  <a:solidFill>
                    <a:srgbClr val="FF0000"/>
                  </a:solidFill>
                </a:rPr>
                <a:t>¿Hay beneficios con el uso de sildenafil en pacientes de 0-2 años con </a:t>
              </a:r>
              <a:r>
                <a:rPr lang="es-VE" sz="3200" b="1" dirty="0">
                  <a:solidFill>
                    <a:srgbClr val="FF0000"/>
                  </a:solidFill>
                </a:rPr>
                <a:t>Cardiopatías congénitas con Cortocircuito de izquierda a </a:t>
              </a:r>
              <a:r>
                <a:rPr lang="es-VE" sz="3200" b="1" dirty="0" smtClean="0">
                  <a:solidFill>
                    <a:srgbClr val="FF0000"/>
                  </a:solidFill>
                </a:rPr>
                <a:t>derecha e Hipertensión Arterial Pulmonar?</a:t>
              </a:r>
              <a:endParaRPr lang="es-VE" sz="3200" b="1" dirty="0"/>
            </a:p>
          </p:txBody>
        </p:sp>
      </p:grpSp>
      <p:sp>
        <p:nvSpPr>
          <p:cNvPr id="3" name="AutoShape 4" descr="data:image/jpeg;base64,/9j/4AAQSkZJRgABAQAAAQABAAD/2wCEAAkGBxQSEhUUEhQWFhUXFRgXFRgWGBYdGxQXFRUXFhcYGhgaHCghGRolHBcVITEiJSkrLi4uFx8zODMsNygtLisBCgoKDg0OGhAQGywmHyQtOCwvLC8vLDcsLCwsLC80LCwsLCwsLCwsLCwsLC8sLCwsLCwsLCwsLCwsLCwsLCwsLP/AABEIAMEBBQMBIgACEQEDEQH/xAAcAAABBQEBAQAAAAAAAAAAAAAEAAECAwUGBwj/xABCEAACAAMFBQQGCQMEAQUAAAABAgADEQQSITFBBSJRYXETMoGRBkJSobHBBxQjM2JygpLRU+HwFUNjonMWJDTC8f/EABoBAQEBAQEBAQAAAAAAAAAAAAABAgUEAwb/xAAsEQEBAAIBAgUCBAcAAAAAAAAAAQIRAyExBAUSQVFhcSIygfAGExRCwdHx/9oADAMBAAIRAxEAPwD2+FDQiYB4aFDQDwoUMIB4URJhVgHh6xWZgEUtO4QBBcCK+3EDkxUbQt67eF7hXHygNFWBhxAQMWLPMASYVYrE0GMvbPpNZbIKz5yKfZrVj+kYwGwIUeb2v6WpOP1ezTp34iLq+eMYk36XLUTSXY0J4By58QuUXSbexwo8ef6VLfLW/NsKhdTVhTrnTxjTsX0uCgM+xzVU+tLIZeuQ+MNG3p0PHN7F9N7Fa8JU9Qx9V91vfn4R0VYinrDxGsKsBKFEL0QaeIC+FUQI08mIXoA6HgeXP4xdWAlChqwqwCMKEYUBGGJintocTRAW1hCKjMHGJX4CRMPWKGnRBphMBc0wCKmm1gS1z2QVC3uOOUDrtRTgoJbhh8coA2YTTAVMALtQDvqQeAx//IsKs3eag9lcPNtYlKVQKKBTlh58YB1vvjUKv4cSfHIROVY0U3gove1qfGKDZwMVJU/hw/65GIG3MhCsL/5O94rAaMA7Y2tJssszJ7hFHHNjwA1MBbe9JpNlkmY5qclT1mbQU+cebNsqftKb21sY0PclLgEXQQC9IPpCn2klLOTIlnK6C06YOQHd93WMrZ/o3aZrArJuFse1tJvMeYXQ+EekbE2MkoBQiqeQAvc+sbjWZbu9gOOVOYPGLtNOGsP0fqaG0zXnH2a3UH6RG/Y9iS5NEVQqnu0FP0n5RsSZ/q0LHQjAMONT76RZMkFxRiAOC5/uPyERWXaNly7pDgUOBB1rpTWOFk7O+o2gyWqLPONZTOO4eB9wx5GPTbMgU0I3vaObjjU68RAu39mS7RKMqZQVxU6q2hAgON2p6Fy3xK73tDA+6BLBtXaGzTusbTIGct63lH4T/nSN30e2m6FrJaaLNlglXfJ5YGB5kD3dIbae0bJrM7Q8lJHhpC5Sd28OLPP8st+zqPRn0vkW5L0k0Yd6W3eXw1HMRsmYY8D2hNVZ6zbLekzQcGwAJ4EDQx6h6Eely21SkwBLQg+0T2vxLyhLL1hnx58d1nNOphQoUGCh4aFAPWLJc2kVQoA1XBidYABpBEufxgLiYUNCgBDFFptKy6Xq45UEVzbOigteZQKkm8aAeMCWIzGW8XIDGqKQpIXQtzOcBqAw8Cfae0DTOq/wYXaTKepy7wgCiYYGuUZs20M7GUUVt28xDEBccAcMzj5RfKmlVAEvDSjD5wBbqCKHERB7OpFCoI4Uir6yf6beBX+YjMt4UVKuBgK3a4nAZQBCywABoMoSygK84rshwNSxNfWBHkIvgKZtnvClSOmZ5Vimf2ciWzsQqIpZjyGJNczBkeffSfb2mtLsMo4uO0nclHdU9T8BCjn0mNtG0m0zQwQYSEAJuqDgx5nnHbbMkFaArQ6MTQHwFceUcr6PW57MFWeg7PuiYMLpHqvhun3R3SWyWRjWh4jA14MN0+cT1RNxf9WLCjNT8opTxNT8IeSgBow3tGON7zyPKIiYy6bujMcutM+tYteTeFGJPTD+/viqe0XabxpwOoPERXLtBO7dx4nAEcRXHwpDy6Jg1Bwbj1PGKbTbZVMXFRkagUPGpiyW9kt0umyCwxamou4UPXP4QrOQKggBhnz51OYgaxbQWaSqul4Z3TWo4j/DBMyzA44kjInGnhlSFlnSksvZjelWy5dol3/Xl7ysBpqpPAx51MIBIJGEeqbRtAMmaPWCGoGNMM+keQ2rvt1Pxjy+I7x3fKPy5QprrUUzBFOtY2PSCwPJmJabOaTUowp6w1U00z+EYXCPR9r26zhApcFro3E3my9lamL4e92fN8Z+C/f/AA2vR70i+uSFmykArg95u6wzFBjGiVmHN6flFPeY8m9D9oGz28oC8qXPqFvUA7TSorkTh4x6tJtON1xdfQZq/NWPwzj0fZxfuaZZloSS1RjWpLDmDlDpamT7zeXRxp+YDLqIeZakGBNT7I3iPARTJntioQ4ZFiF3TlUZxddFaasCKg1ByIh4y5VnmISyMor6gBuHxOR6QZZrYGN07rjNTn1HEcxEQRChQoCaORDxFYUBjW21JMmXCwEuWavWtHcZLXgMzzoIImWwd4Op4iq5cuYgiRZQgCKKKOeZ4nidYsMgE1ND1A/iCxUjqwFCCM64YxG0zrilwpY5KoBxJy8zE1sEsV3FxNTgIIUUwEEBWGyFFxNWY3pjY4sdOmQHIQWExr5ROFARCQ4EPDQChQoUAo8l2czWq1z7To8wqo/Am6KHTKPSPSS1dlZJ8z2ZTkdbppHA+hUgrKQHDdBrTOuOZyMRXTLYkpeC3hSk1GxvLxofWHvEDrLex71nJnWY4mTWrSwdZfFfwmNtLMDnWvGvyyIiiTN7F7p7jGou5K3DDIHhxidqz2PYpsucl+RgDqpoAdQU49RE+zmoMwy8FFCOlagjlhGbtSwmWxtFnPZv66nuTuTKMm/FFsvboKgsGDUxVaUB/Nr7oxnyceHe6fTDhzz64xLbUxTIfAgkCl6priMjiPfHCnDhHVbT2kjSpgUFSQM8b28CaHQxw9oarE8Y7XlWczwurvr/AKc3x+GWGc9UaFntnZsGVqMMiILmW6a/emOf1GMFYulMaDE5R4PPp6bhlPq+PBldWNSTOKVIJFVKnmCI5lxiesa3WMg5nqfjHE48tx+o8iy3c4cCPStl26Q1mJkKqsBdZQACHOGNOJxrHmlDHf2ixECXPsqVndkjOvquBd01bPGPTxXpdPb5rNzC36sH002cRJqooZdHB1qMSfjB/op6VyLWFk2o3Zul5j2cw6XRkrcvKL7ZbltUolcDirqe8pyIIjyYrQkcDTyj2Tp0jgbu30PLvSFxBeWMiooydR6w5jHrFrWhTdmKR1GqnOteGced/R16ZUvSbVMwVaynapOGBQnXQivAx1v+py3asl5Sk94TJi3H/QtaHnh4xqUldBMWoIyqOtekDTLjIO0IFOJulWGBKnOB7FMM0ULkEZy0CqKcQ2JYcwfKJGxIHwUE94VqzVGDCp8InszU7PtEqaG9MT+oFO7+bDHqI05bhgCpBByIyMDS6Urj1Jy5ERS1nKm9KN0nMU+zfw9U8x74itIQoClbTTKZ9mwzDH3qcmEPAGwoeFANCh4pnWlE7zKOpHwgLYUB/X6iqI786XR5tSBLZtCahS8ESWxoXFXuE92uQAOVccaQGvFE61omDMoOgriegzMDNZa/eM7A5Va6Ol1Ke+JyZCrgqhToVUCvjARm7QN0lJUx6CuQWvS9QnyiuRaXmqHVkCn2QWI86AEcKQTWvC8PGv8AaM+0S2lMZssEqTWdL4/jUD1+I1HOAyvTyTSwWglmbcFCW4so7q4RmeioqiioG6MKY5c42/SsCbs+0GWbytJZhdHDe+WUcl6LWZ5qIWnMBdFBLAXT2sW8qRPdfZ20y7LFWYBeDsAPCuHhAz7ZlTFKy0edUUIloafvNFHnGHtiUlnudmqlzWrvvvhTV608Iz5m1ZzZzG8DT4R7OLweXJj6tzT08XhMuTH1bmm5bLVOEu5NVVUXe81XOOGWGmOJjLa0jrAMzaDUozFgThU1I6ViQaoHSOF5rwZcPJN/pXT8LwXjwsvyttE6qkU0jng1RG0+R6H4RhyzgOkdP+G8rbyb+ji+fST0a+qxYtk5DpFCmLpJwHSPt/EH9n6uLwe60RkucT1PxjWEZEzM9THB4e1fp/Ib+PP7Hj1D0an3pKkUrcQZ5BVp8ax5aDHpewUD2SUTQUXAjAihIzj18P5nR813/Kmvll+lmymDG0SCFmjvKMBNGoPOPKp71ZiMixOOlSTHrG3LeiggzReHqk3q9AMY8nnPVmPFifMkx699X55Wxi+zo7VK1N0VOIwHGJWXZU20B+yUG4AWqQKAmgzzPLkYMsnoNbpp3JYZfbvC6P1a+EXQosu2JssgpMZSMqHKNyV6Y2+gYTqgHAm5XLnjGjs/6JZpp9YtKJylqWPmafCNE/RJKGc2a3ii16bpgMKV6c29SSHXHPBMYuX6QLeNZZ6qvwrGmv0Z2fjPJDG8pdReGl1ioFf8wgmy/R3s9iQTOBGas5DDkRTMeRwIidiMV/pBtx/pjoF+Zho6uX9F+zzks1h/5iIUU07Y28HuI79FoPN6A+EQabOaoHZyzTCt5z5C6B5mLz7LeBJz4HrDA1wriOGA69DAZtgJmqwms/aoaTEvXVB0Iu0JQjEGDZMhVxRQCM6DHoSYE2jKNROlAdqgoyV+9TMoeeqnj1MEyrajoJqsLpFd4gYcCNCOB6QFruBvVFNan304w0xAVIIvIwoQaXaH5GAltqsbyBnUZBFNPzXjRffzh3SZoElg6kliK/hGHvMTaK7I5ksJMw1RsJL5k/8AGzH1hodQOIgyfaFXCYwB0LHE9BxgO1bOLgrNZ5iHIAhLpGIwGNRmDWKtkOFYyXAEwYq4WhmqPWr7Y1HjkYbUYLYW7iOxGRpcX/vQkdKxS7zmYBezQ0qwFXNNN4gCvDDSDWxzwI1J99PlFFmJarY3jpkLvqjpr4wqMi1WELebfeW17tpbGhBbAzERaAkarTHMY58Z6HTAAUvYy3ZK1wIU4GmopSPS5tKE4VGY1w+B5x5jt+xPZLVLmyu7aFrQ90zRiyngSMj1hO7cnRq+k8+roOCaV1P9o5h5xrmffG5aLcs+izB2U2m6G9bDIMMCIzhsptXSvCuPlSO34Tn45xyW6dfwvJjOPVAK2Osbco7q9BEbJsXeqTWmYpSNCbZ5csfaMANCSB8Y4vnk/qMsP5fs+18VxzoCmYg04H4RhjIdI6GTPX1EaYwrdIFAy6GrUHKvKF9Xdifs5UvjXebrQUHvieTX+mmXq67cPzSzxFx9PswFPXyMSlT1ug1FNDxje+pAfeTGI5EKPELj74otOzhJPbSFGA30OTjUgnFW56x9vMsp4m4ztpz+Pw/pnWg7Ohal0E+Bp5mKpuxZpYkLQEmgLDDrSN+x25JoNMKYMpU1U8Dwi6+te/Ucjl1pHPw8NMXS8Dy3gytx93MLsWZgCVFcMTlQVNcI6rZVhlJKRZ11jjTFiBj7JNKY50iu59oSo7q66k8a8hBWx515HmGmJooOiDLzNT5RvjxkvR7/ABPic+XDWXadf1/4y/SiakuUxRQtAaXQoxyGUcX6OejM61sLouyyaGYw3a50HtHAx0e0LKbTapdnRQwr2kwYDcTG6W0rl4x6BZJyugEpLtxlBlig7OhxUjTCvI1j0YzdcvK/Cv0c9HZNjS6qKGvVvtRmbAZ8NcBGhMsrBi8nBjiyNhLmeXdbmB1Bi4GmVKcMzEq4asvE6QKrslrD1A3XHflkYj5EcxgYI8MNQ2Y6Rl2u0SnpRizr3WkCrIeBYYAcQTTjFaW2cCqzVSUTgs1sQ5rlQGiseBbpWA2Mxqw8qRm23sQwN+7MXumULziuhUA1HKlIu+o3j9o7ueBN1D+laV8awTJlhN1QqfhUZ+UTQy2t8wU7Syux0YZMON0Xip5H3wo2FHh1MNFXal7bLbAEM40RS9D1AoAecRa+2KyVWms1h4i6tfiIKkzVZVeWbykAi6KAqccIkxpvCnPU00MEB/VC28XPNZaKgp1NWr4xnzbHLssztgq9k9BMJ3mlscpoY40PrefGNxsMcSDnXAA8Yg4GINCrYEAVz06GGhI4Y4lT4AV16GIjDDQ8BlyMZVmmizP2E0gSjUyHc5AZymrqNOI6QULeDuosyZwurRel9qA+BMAWRo2WhY+7rAm0bGJy3GJvKb0twKXWGTD5jUGI/bNuns5fA4uxHH1QD5xS1i7RrrvMe7iatdBJy3VAFKZgg5xLVk2z1tis/ZzGuTVVldVvMTUqQyU3rrCvTEQeJ0xqXEbCn3pCinIDHzEC7QsxHZmVclzEJClFwNVJusBjca74Z6QXYbaJy3gLrqbrqxxRhmp5cDrgY1vsz6e4W2tNKMWa7hduylFDU0oWNTXHQDOA9u7Cl2mQyoftBvI7MSyuuK5mo4EcI1bY965StS4BAw7tXp7hDzQDjQfPD4EROm2ruSPM7HtNHBl2hCXBusl0mjDDDQdYPk/WUU9ml+XTdScwLr0od4U0Y15wb6U7BLObRZwS4ALrj9quINPximEV+j1qV0BVr/FWrunUYZHrG5nG5lo1hsyT94zTUYFUAllTwIG+PODpezUQ1VaH28CfEsCYlbbOrtUIZUwDCZLIJHUDvLyIIihNqlDctBA0Exe635hmh93OPjyZS19JlbF9osz95WWoqQKUrxFa0x6RWkwOAbpPQ5eBpBt3VR5/IwI261a0DHxVvHQ/HrGuKa6vhy5dVYnC+Awu3RXEUFTgOQOcWtJWmYIOYFNeH8QrMQalgTeOHAgYCJvKAxKinHUeI08YZ/KWzszRYL6h5ZKzl3b2Ya6aXXBzB91Yts1o7RjLcBJqjFGANR7SmgvLEPrCLMe7NzAai71TkQQATXARTtI9sBSXMLChV6dmyHiC5x6UoYzZ121w/G1ltlXdwMR2hxoTuoKXsKnTDxiq3bQWVLY3sFApUeQFKAxkTtrzZTkThLVyoCuSbrBakgADvakVHLKCvRnYz2tu3nMRKV6y1UCrsPWoa0A4HOGL7c2U1p0XoVs0yZbz7QAk2cQ15iNxKVVeUa9qnrMN6TfM0YK8sUVh7LE0DLyqeUSk2NBvXb/OYSxHStadBSDA+GZZeWn9vGNvOFs9rmuxRylnmAZAXy44oTRSK8iRBS7PRjV70xv+U1U8wnd8QIhaZCutHwFaqwO8h0IIyPPziqXayhCT94E0SbkrE5Bhkre4+6A1ENMFwp6qjD+0J5YZSCoKnBlfH3RAtoxpwu/58oevEUPtH/PdACgtJHrTpPDEvL+cxfeOcHSpysoKsChxBXE/574BO00JohaY/CUKg9W7o8WEVybHO7S/LuWcN31798+0VFFVuYJrrWA1gK+reGhNPnCjPSzyiSHnO7DP7QrTP1ZdAMj5QoB5Y+rTrh+5nMTLxoJc04sn5WxYc6jhBTbQloxUOCfZlguwPAha0it9gq0tpcxrysgQ4UJKmqzDj94OIpENizyVaRMos2VRXCCgYepNUcGA8CCNICwTphwWVQHIzmA8Lq1PgaRRMlTGPZmceJ7IBQF4VNTXTMcY0rtQQRiNT7jFSABTUksDViNW4/28IssnVOt6M+0bGVlZCFqcVdie0BBqGD47wNIfZ+0CwMqfUTkAvUBukerMHI08DUQasq9vGivpxX+a6/2gDalndwJiffSq3GyVge9Lceww1x0OkZ9XzGvT8VO2MpZCaV3l3c6kVUg8ytPGJy7O1MCbwxN/EVOdNaHnGZatpypqLMBCMpDFcpgYNRkNMcBe90GdrMYgypbHnOIUU1FO95iJJLdt5WzGfv8AfcrZaDRSRQq693ECpocscjwgTaeA+sSWVWXvgsoExRmprgGGh/mJWuXOdSWYg6LJUUNDWhY1auGlMYtOzJXfCAt7Tks5p+ImoI6xvKdI+cs2z12uJrI8oNNAViboI4LQ3qAEVauJyggvNbeBlywdBvsfgAfOB7TI7BzaJd51b79RnQf7i09YajUcxBZIIExCAGANVxvDQ8DGOsbysoN7IpYFr0wEEm+cDQjJRQa5UjI2zsPf7aylUmU3kHcmAZVAyPONuZW8DS8MakZYjOnlxiLtTUAcBpzEJ7pfZzVm2zVuzmqUmj1X15qciOkbNUK/aMgX8VPnFO1bNKdaTEDrpXME+ycx4UjlZ8p7K/2MxHU6EXijV7pcYgHQmL6fc3dOgtUkyyDZWd1PeShu/oc0A6YiKJNrecCLqrSocMd9OFVAHxMBztpWlaGZJmDDEoQw8QMYz7VtVXoWV0cd17rBh40xHI4R9cPTJp88t2ugstW3GmsKYUUBajQ1oTBH1OWMSl/m5LEfuJjlF2+xI7RbxHrKho41BBGBgt7fNc0lS5xBOAfACuWLGtIxnrUkZm/dtW2esu66lRQ0IGRDYfGh8Izdq7bXAAsWOAVRvE8KCBV2bNeZ2c9xJDCoCC8X4gMcAw4Ujotl7LlSe4m8f9xsWbxOPhGdN49LtlbF2EZ7dpaR3TVZWhwBvOdc8hHTTZBUmZJuo+F5PVmAZdGpkw8YkHrgTjpSLL9M6LT1jFaqyxWtZgJUG8DR1fAqeBGh55GC1fgeqj/MDGDaZqzDfk3mnLgGQVRh7Lk0Vl8ajSNGUk96VKSeNzfbniQFHkYI0VagvAADW9p/ECtb5bgqgaeDgVRarzBY7vgTDy9lS61es1uMw3suC90eAjSWAzLBZbQAVvLLl+qG+0dBqL2ApwrepzgyVsyWaFy07gZjXh4KN0eUEsgYEEVBBBHEHAiKbDs8SjusxFKUJwzrU4VJ0qdIA1BQUGA4CJgxARIQFFr2fLm07Ra0rTEjPoYaChCgDIyNu2VgVtEkEzZQNVH+7KOLy+uq8xzjTtBN03cD0Jw1oBmaZRkS0tEwXqspK7tapcN4lWKjvbpAYHDDCAMlWhZktZ0sgqReDMcwcweHuxEDTdoS3oZZaaRkJSkg8i3dB6tAE2wy7PaQXRWkz23b2KyZ5xpQ4BX6d7rG6d054HRdD/BgAWec28iJKFM3N9iOF1aCv6oZrBe3nmTJvEA3FI4UWlfEmCms9GqCwBOpyPHGuBiJlEH7xyCdLuB8sjBdT5ZG0bKLOe2lKBKZbk9FFdylBMUe0tcRqOkHWGYHlJMXeBUVOhoKVHGCOxZcmopzqFNCfkYxJZ+rTOwDEyJjURhgJLtUmVUYANmvCtOEJN1rvO7ZmYYg4ahccOIip1pvAVGtfiIa0JLkirlEQ6s2R8TrAXbIT9lKeYDkSCqCvN6AjoDF6M9BE3DGtRqF+MYc4fVGvAUs7ne/4GY97/xk58Ca5VjQewzPXMuUp0QXiOV5hT/rEU2PKQ1KX64XphrTlQ4AdBDodAUzaCV3L03j2Y3Qfzmi++B5rTQCfs5Sa+uw8BQD3xZLkizOJT0MpjSS1AShP+0xz/KfCDDZQpwQAcSBhDodGKthB3pt6YNA+S/pFBj0wiyZLABUhQhFLtBSnDp4RoTJdMCajlpyPKKDJI0AHPTkYW7LdsWW5kMEeplE0lu3qE+o1dODeB5ms1MCcPhyMWTrOCCrC8pwpp0MZ6sbORLmkCWcJcxtPwOePA69YiDFwwphxPziLoDg29wpp4/3ipbQGwlo80aGlF/c1AR0rFqWScwozKg4ILxp+ZsPdAPaZSlCsygX2iaEEZGuhGhiixW1jVCrTqUuzFoFccyaAMNaVr7oOkbKQGpBduLksfCuXhGgkqABSVOcUZllj8IvNy3iAAfAwTK2YlQWBmNxmG9ToDgPACH2ZLnZTQOIYEVzyIAphxjSSVAMgiFpsZcqwYgrkK0BrxwOPOC1lxaqQFdmRgoDG8wGJpSp40ghRDqkRnz0lirsFHMgQFqiJiMv/Vr2EmW0zmd1fM4nwEDzrDbZhqZ8uWvsLLavi9+vlSA1rTbJcvvuq9TiegzMAvtd2UmRJZ8CQz7i4cjvHyEU2TY7yySEkOSa1YuD5kNBYE5VIMlDge7M66FRACbG+sWmRKnPN7MzJavdlqKLeFaVapMKBdkW+bKsdlEuXeBkipoxoRhTdGEKA7eGh4UANtCxJOltLmCqsKHiOBB0INCDxEZmxrW1Hs88jtZVATT71D3Jo668CDB1r2iELIFZnuMyClBMKitxWPrUxpGNtAzJp7WQFM+SoaWwrdmo9b8lgcQ2GVcDdOGUBuKK1Ugtwvaj/MMoHtFuly9ybMUGmCjFmHQVJPQQHZJYtMtZpnzHDCoVPs1B1Uhd4GtQQWg2TYlVfsUSU3GgqDzpn4mABa2vMrLlSmLU787dF08jVr1NKc4hN2U0xDJnzdwjuSlAvY1qXarFgcainGNOVKW7QEkg1/VrUjOLKXhopB8iP88jGrfaLb7RgbDkKkxpM1AZ6iqzXxadKrQNeNTeGTCuGesbP4WJPCmo4HnAu1bD26AoSJ0s3pbZhX4HQowwI1BiWzLd28s1AlujXZiay5gz8NQdQYyi1Upu0GOROo584qujusS3DgRwME3QwoQSR7joRXCKrTPVVPausumpIHQgmADtVjV0aVMUXGFMdf4YcYzLE5R/q88lzQ9k5ynINDp2i68c+MaItvaCkqTMmH2zuJyIZ8f2qYrtWyJs8KJ8xUCsGAkjeDLke1bHyUQELRdlj7RlRdCxHlU4VjP7YNhLlvNGjEXV/c9K9QDGnZ7PZlmUFGm1Iq5LtVcWAZq4jgMo0WUcIDm/9PnOKO6oOEsVNOF9x/8AWJStiS1Nbt5vaclm8C1aeEbxXlDFOUBgdtSYEdaVwUgg41IFRmKgV4QcLNGh2QrWgrEgnKABWzxYsiDAoh2ugVJAHE4D3wA6yYtWVAb7Xl1pKDTT+AYfuNBDBLTM1WSvLebzOA8oA2YyoKsQo4kgfGAm2upwko008QKL+4/KsWydhywbz1mNxck+Vco0klAZCkBkCRaZnecSl4IKt+4/ICCLNsSWpvEXm9pyWPmY0wsSAgK1l0yiYWJUh6QEQITDA9IlSK7VOuIzXS10E3VpU00FdYDK9Dv/AIcnkrDydh8oeA/o92gs6yAKrC47glhQGrs1BjjQEVhQGxsG2FlMp+/Lw/Mvqn5Rqxzu2JRkuJ6DFe8B6ynMRvWecHUMpqGFRASdAaVANDUV0OVRzxMPChQHPWj/ANnPv1pZ7Q2/wkzzgG5K+R/FTjGs9Ab1CR61cuuMWWyyrNRpcwXkYFWB1BjC2dtPsL1ntUyjy6dmxGM+Ue6woCWYZEDUc4Dam1G8SAPWpw446iIuMbygtxrqOVdekBSrXMOEmQxGjzjcFOhBc06CJLs6aw+1nkD2JIuDpfNX8iIC23WtJQDvMRB1AvDgK5nhQRjz77z0nWSU5buzTNBRJiaYtvXgciFOBIjbsey5Mo1SWobVji56u1WPnBcBlGxT5hrMnXB7MkUNOBmNUnwAi6zbKlSzeCAt7b1Zv3NUxOVJmLNJvX5b1JBp9mwyu8VIzHEV1MEPAQZ4qMWEQ1IDOtGzQ8xZl51uhgFUgCrEFjlWppSo5wXSLbsIrAVUhqQDbtuSJWBcM3spvH3ZeMZrbXtE7CRJuD2pmJ/aMPjAb5jJtXpBIQ3Q4dvZQg++tB5wMPR95uNpms/4a0X9owjUs2yZUsUVF8hABy7ROm90y5Y6h292A98XpsZCazC008XNR4LkIr2j6M2adi0oK47syXRXXowzHI1B4Rm/6fMs3flmen9SSWSav5pYNG6p+2A6iUoXAAAcovWOSmW+SqB5domzGY3UlI7M7N7AVqlSNb2WtI0NkWS1ULzp5Ut3ZYWWwljgXK1duJwHCA36Q9IDEudpMQ9UPyaJVnDSWfFh8jAF0hUgUT5usofpcH4gRIWs6ypg/afg0ATSFApt6jNZg6o3yBhf6nK1cD8wI+IgC4UDpb5RymJ+4fzFyTVOTA9CIBpElUF1FCipNAKCpNSfEkwotAhQFVsl3xSmfy/wRj7FnGTNMh+6xJlngdV8f54x0AGJ8vn/ABGPt+w31quDLiDwIio2YUA7Gt/bSwT3huuOBHyOcHRFKIlRWtMeMShoBQ0PCgGholDUgGit4F2jtmRI+9mqp9mtW/aMY521emBc0s0lm/E+A8hifdAdWFjN2jtyRI+8mKD7Ixb9oxjnJllttpr2s0qvsy90e7E+Jg/ZvonLQAkVPOAGn+lkyZhZrO355mH/AFH8wOthtM8j6xMYqcSibo8hn4x1smwKuQi4S8fD5xUZWzNiyUG4oqM6jEdRGqskCHeSD8iMx4xG+y57w4jMdRr4eURUrkMUiyXMDCqkEcolAUXYxU22GnCWiXgWABBa8Qe8927RVU4G8QcDhlXoCsQuUgMnaGwpU1xMoZc4CizpdFcA6E5MMsGBGEDi1WmR98nby/6skb6ji8nXqhP5RG9SGIgBLBb5c5b0pw4yNDiDwYZqeRg1GjMt+xpcxr+MubpNlm6/icmHJgRGBtLbO0LLNVfqptUkEX50sAPdOY7MHFhgaigPAQHaQ8D2a1B1V1rRhUVBBHIg4g8jF4aAeERCrFVqtaS1vOaD3k8ANTANaJMuhLqlBmWAjHfY8m0Y3FlppQUZ+Z9kcoKWTMnMHmCi13U+BbifhGiJBgMD/wBJSvVmOOjtDx0AkmFFQQmvX5CKbXkYUKIMT0Z+9n/p+LR0JhQoKaHhQoBoUKFAKB7f92/5T8IeFAeMWf75+sd7sXuiHhQRuScj0+UFJkOkKFFFkR18PnDwoKeEYUKCAbD97M/KsaEKFEUoYwoUBAwoUKAjDGFCgEYQh4UAox9rff2fq3yhQoDfOnURZChRUOIUK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dirty="0"/>
          </a:p>
        </p:txBody>
      </p:sp>
      <p:pic>
        <p:nvPicPr>
          <p:cNvPr id="2053" name="Picture 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71188" y="4736155"/>
            <a:ext cx="1944216" cy="16349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s://encrypted-tbn3.gstatic.com/images?q=tbn:ANd9GcRZlg_RfZv3FTxqqmCCZmFCFCgp7Fby3l2aPiWwB1XJsLqPLP2t"/>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8500" y="4754830"/>
            <a:ext cx="2137052" cy="1626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51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332656"/>
            <a:ext cx="8229600" cy="4525963"/>
          </a:xfrm>
        </p:spPr>
        <p:txBody>
          <a:bodyPr>
            <a:normAutofit/>
          </a:bodyPr>
          <a:lstStyle/>
          <a:p>
            <a:pPr algn="just">
              <a:buNone/>
            </a:pPr>
            <a:r>
              <a:rPr lang="es-ES" sz="2400" dirty="0"/>
              <a:t>S</a:t>
            </a:r>
            <a:r>
              <a:rPr lang="es-ES" sz="2400" dirty="0" smtClean="0"/>
              <a:t>e llevo a cabo una revisión de artículos relacionados al punto a </a:t>
            </a:r>
            <a:r>
              <a:rPr lang="es-ES" sz="2400" dirty="0" smtClean="0"/>
              <a:t>tratar. Tomando </a:t>
            </a:r>
            <a:r>
              <a:rPr lang="es-ES" sz="2400" dirty="0" smtClean="0"/>
              <a:t>como punto de partida para la evaluación los siguientes artículos:</a:t>
            </a:r>
          </a:p>
          <a:p>
            <a:pPr algn="just">
              <a:buNone/>
            </a:pPr>
            <a:endParaRPr lang="es-ES" sz="2400" dirty="0" smtClean="0"/>
          </a:p>
          <a:p>
            <a:pPr algn="just">
              <a:buNone/>
            </a:pPr>
            <a:endParaRPr lang="es-ES" sz="2400" dirty="0"/>
          </a:p>
          <a:p>
            <a:pPr algn="just">
              <a:buNone/>
            </a:pPr>
            <a:endParaRPr lang="es-ES" sz="2400" dirty="0" smtClean="0"/>
          </a:p>
          <a:p>
            <a:pPr algn="just">
              <a:buNone/>
            </a:pPr>
            <a:endParaRPr lang="es-ES" sz="2400" dirty="0"/>
          </a:p>
        </p:txBody>
      </p:sp>
      <p:pic>
        <p:nvPicPr>
          <p:cNvPr id="4" name="Imagen 3"/>
          <p:cNvPicPr>
            <a:picLocks noChangeAspect="1"/>
          </p:cNvPicPr>
          <p:nvPr/>
        </p:nvPicPr>
        <p:blipFill rotWithShape="1">
          <a:blip r:embed="rId3"/>
          <a:srcRect l="36013" t="26625" r="33895" b="53272"/>
          <a:stretch/>
        </p:blipFill>
        <p:spPr>
          <a:xfrm>
            <a:off x="1259632" y="4509120"/>
            <a:ext cx="7495299" cy="1828206"/>
          </a:xfrm>
          <a:prstGeom prst="rect">
            <a:avLst/>
          </a:prstGeom>
        </p:spPr>
      </p:pic>
      <p:pic>
        <p:nvPicPr>
          <p:cNvPr id="5" name="Imagen 4"/>
          <p:cNvPicPr>
            <a:picLocks noChangeAspect="1"/>
          </p:cNvPicPr>
          <p:nvPr/>
        </p:nvPicPr>
        <p:blipFill rotWithShape="1">
          <a:blip r:embed="rId4"/>
          <a:srcRect l="30630" t="16532" r="27862" b="58859"/>
          <a:stretch/>
        </p:blipFill>
        <p:spPr>
          <a:xfrm>
            <a:off x="606558" y="2060848"/>
            <a:ext cx="6796241" cy="1746870"/>
          </a:xfrm>
          <a:prstGeom prst="rect">
            <a:avLst/>
          </a:prstGeom>
        </p:spPr>
      </p:pic>
    </p:spTree>
    <p:extLst>
      <p:ext uri="{BB962C8B-B14F-4D97-AF65-F5344CB8AC3E}">
        <p14:creationId xmlns:p14="http://schemas.microsoft.com/office/powerpoint/2010/main" val="270486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9523" t="27360" r="28416" b="32358"/>
          <a:stretch/>
        </p:blipFill>
        <p:spPr>
          <a:xfrm>
            <a:off x="4361120" y="1783856"/>
            <a:ext cx="4598224" cy="4452118"/>
          </a:xfrm>
          <a:prstGeom prst="rect">
            <a:avLst/>
          </a:prstGeom>
        </p:spPr>
      </p:pic>
      <p:pic>
        <p:nvPicPr>
          <p:cNvPr id="6" name="Imagen 5"/>
          <p:cNvPicPr>
            <a:picLocks noChangeAspect="1"/>
          </p:cNvPicPr>
          <p:nvPr/>
        </p:nvPicPr>
        <p:blipFill rotWithShape="1">
          <a:blip r:embed="rId3"/>
          <a:srcRect l="28970" t="22438" r="49259" b="18500"/>
          <a:stretch/>
        </p:blipFill>
        <p:spPr>
          <a:xfrm>
            <a:off x="178279" y="1771478"/>
            <a:ext cx="4106922" cy="4464496"/>
          </a:xfrm>
          <a:prstGeom prst="rect">
            <a:avLst/>
          </a:prstGeom>
        </p:spPr>
      </p:pic>
      <p:pic>
        <p:nvPicPr>
          <p:cNvPr id="7" name="Imagen 6"/>
          <p:cNvPicPr>
            <a:picLocks noChangeAspect="1"/>
          </p:cNvPicPr>
          <p:nvPr/>
        </p:nvPicPr>
        <p:blipFill rotWithShape="1">
          <a:blip r:embed="rId4"/>
          <a:srcRect l="30630" t="16532" r="27862" b="58859"/>
          <a:stretch/>
        </p:blipFill>
        <p:spPr>
          <a:xfrm>
            <a:off x="1123209" y="473997"/>
            <a:ext cx="6684007" cy="1008112"/>
          </a:xfrm>
          <a:prstGeom prst="rect">
            <a:avLst/>
          </a:prstGeom>
        </p:spPr>
      </p:pic>
      <p:sp>
        <p:nvSpPr>
          <p:cNvPr id="8" name="CuadroTexto 7"/>
          <p:cNvSpPr txBox="1"/>
          <p:nvPr/>
        </p:nvSpPr>
        <p:spPr>
          <a:xfrm>
            <a:off x="107504" y="6525344"/>
            <a:ext cx="5472608" cy="246221"/>
          </a:xfrm>
          <a:prstGeom prst="rect">
            <a:avLst/>
          </a:prstGeom>
          <a:noFill/>
        </p:spPr>
        <p:txBody>
          <a:bodyPr wrap="square" rtlCol="0">
            <a:spAutoFit/>
          </a:bodyPr>
          <a:lstStyle/>
          <a:p>
            <a:r>
              <a:rPr lang="es-VE" sz="1000" dirty="0" smtClean="0"/>
              <a:t>Fragmentos paginas 30, 38 guía practica clínica para el diagnostico y tratamiento de la hipertensión pulmonar</a:t>
            </a:r>
            <a:endParaRPr lang="en-US" sz="1000" dirty="0"/>
          </a:p>
        </p:txBody>
      </p:sp>
      <p:sp>
        <p:nvSpPr>
          <p:cNvPr id="11" name="Rectángulo 10"/>
          <p:cNvSpPr/>
          <p:nvPr/>
        </p:nvSpPr>
        <p:spPr>
          <a:xfrm>
            <a:off x="178279" y="2060848"/>
            <a:ext cx="4106922" cy="6150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6670520" y="4544455"/>
            <a:ext cx="2293968"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p:cNvSpPr/>
          <p:nvPr/>
        </p:nvSpPr>
        <p:spPr>
          <a:xfrm>
            <a:off x="4366264" y="1937819"/>
            <a:ext cx="2212905" cy="5400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04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5611" t="14563" r="32290" b="12594"/>
          <a:stretch/>
        </p:blipFill>
        <p:spPr>
          <a:xfrm>
            <a:off x="1547664" y="188640"/>
            <a:ext cx="5760640" cy="6522930"/>
          </a:xfrm>
          <a:prstGeom prst="rect">
            <a:avLst/>
          </a:prstGeom>
        </p:spPr>
      </p:pic>
    </p:spTree>
    <p:extLst>
      <p:ext uri="{BB962C8B-B14F-4D97-AF65-F5344CB8AC3E}">
        <p14:creationId xmlns:p14="http://schemas.microsoft.com/office/powerpoint/2010/main" val="85978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552</TotalTime>
  <Words>1753</Words>
  <Application>Microsoft Office PowerPoint</Application>
  <PresentationFormat>Presentación en pantalla (4:3)</PresentationFormat>
  <Paragraphs>151</Paragraphs>
  <Slides>29</Slides>
  <Notes>7</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Horizonte</vt:lpstr>
      <vt:lpstr>ACTIVIDAD MERIDIANA DE EVIDENCIA CIENTIFICA “RESUMEN Y CONCLUSION 2015”</vt:lpstr>
      <vt:lpstr>EXPERIENCIA DEL SERVICIO DE CARDIOLOGIA INFANTIL CCR ASCARDIO</vt:lpstr>
      <vt:lpstr>EXPERIENCIA DEL SERVICIO DE CARDIOLOGIA INFANTIL CCR ASCARDIO</vt:lpstr>
      <vt:lpstr>EXPERIENCIA DEL SERVICIO DE CARDIOLOGIA INFANTIL CCR ASCARDIO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CRITERIOS DE INCLUSION DE ESTUDIOS</vt:lpstr>
      <vt:lpstr>Presentación de PowerPoint</vt:lpstr>
      <vt:lpstr>Presentación de PowerPoint</vt:lpstr>
      <vt:lpstr>Presentación de PowerPoint</vt:lpstr>
      <vt:lpstr>Presentación de PowerPoint</vt:lpstr>
      <vt:lpstr>Presentación de PowerPoint</vt:lpstr>
      <vt:lpstr>OBJETIVOS</vt:lpstr>
      <vt:lpstr>RESULTADOS</vt:lpstr>
      <vt:lpstr>Presentación de PowerPoint</vt:lpstr>
      <vt:lpstr>Presentación de PowerPoint</vt:lpstr>
      <vt:lpstr>Presentación de PowerPoint</vt:lpstr>
      <vt:lpstr>Presentación de PowerPoint</vt:lpstr>
      <vt:lpstr>CONCLUSION</vt:lpstr>
      <vt:lpstr>POSICIÓN DEL SERVICIO AL RESPECTO?</vt:lpstr>
      <vt:lpstr>Presentación de PowerPoint</vt:lpstr>
      <vt:lpstr>Presentación de PowerPoint</vt:lpstr>
    </vt:vector>
  </TitlesOfParts>
  <Company>ASCARDIO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MERIDIANA DE EVIDENCIA CIENTIFICA “RESUMEN Y CONCLUSION 2015”</dc:title>
  <dc:creator>Valmore Rubio</dc:creator>
  <cp:lastModifiedBy>Valmore Rubio</cp:lastModifiedBy>
  <cp:revision>56</cp:revision>
  <dcterms:created xsi:type="dcterms:W3CDTF">2016-01-07T18:41:04Z</dcterms:created>
  <dcterms:modified xsi:type="dcterms:W3CDTF">2016-01-18T14:46:34Z</dcterms:modified>
</cp:coreProperties>
</file>