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27" r:id="rId2"/>
    <p:sldId id="325" r:id="rId3"/>
    <p:sldId id="279" r:id="rId4"/>
    <p:sldId id="258" r:id="rId5"/>
    <p:sldId id="303" r:id="rId6"/>
    <p:sldId id="261" r:id="rId7"/>
    <p:sldId id="267" r:id="rId8"/>
    <p:sldId id="309" r:id="rId9"/>
    <p:sldId id="304" r:id="rId10"/>
    <p:sldId id="266" r:id="rId11"/>
    <p:sldId id="331" r:id="rId12"/>
    <p:sldId id="332" r:id="rId13"/>
    <p:sldId id="310" r:id="rId14"/>
    <p:sldId id="271" r:id="rId15"/>
    <p:sldId id="312" r:id="rId16"/>
    <p:sldId id="274" r:id="rId17"/>
    <p:sldId id="270" r:id="rId18"/>
    <p:sldId id="275" r:id="rId19"/>
    <p:sldId id="313" r:id="rId20"/>
    <p:sldId id="316" r:id="rId21"/>
    <p:sldId id="317" r:id="rId22"/>
    <p:sldId id="318" r:id="rId23"/>
    <p:sldId id="348" r:id="rId24"/>
    <p:sldId id="342" r:id="rId25"/>
    <p:sldId id="320" r:id="rId26"/>
    <p:sldId id="326" r:id="rId27"/>
    <p:sldId id="333" r:id="rId28"/>
    <p:sldId id="329" r:id="rId29"/>
    <p:sldId id="319" r:id="rId30"/>
    <p:sldId id="321" r:id="rId31"/>
    <p:sldId id="334" r:id="rId32"/>
    <p:sldId id="335" r:id="rId33"/>
    <p:sldId id="336" r:id="rId34"/>
    <p:sldId id="322" r:id="rId35"/>
    <p:sldId id="339" r:id="rId36"/>
    <p:sldId id="338" r:id="rId37"/>
    <p:sldId id="337" r:id="rId38"/>
    <p:sldId id="305" r:id="rId39"/>
    <p:sldId id="314" r:id="rId40"/>
    <p:sldId id="340" r:id="rId41"/>
    <p:sldId id="330" r:id="rId42"/>
    <p:sldId id="292" r:id="rId43"/>
    <p:sldId id="341" r:id="rId44"/>
    <p:sldId id="306" r:id="rId45"/>
    <p:sldId id="293" r:id="rId46"/>
    <p:sldId id="343" r:id="rId47"/>
    <p:sldId id="344" r:id="rId48"/>
    <p:sldId id="307" r:id="rId49"/>
    <p:sldId id="298" r:id="rId50"/>
    <p:sldId id="299" r:id="rId51"/>
    <p:sldId id="289" r:id="rId52"/>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1F8"/>
    <a:srgbClr val="E5E5E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67851" autoAdjust="0"/>
  </p:normalViewPr>
  <p:slideViewPr>
    <p:cSldViewPr snapToGrid="0">
      <p:cViewPr varScale="1">
        <p:scale>
          <a:sx n="33" d="100"/>
          <a:sy n="33" d="100"/>
        </p:scale>
        <p:origin x="1248" y="18"/>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1056"/>
    </p:cViewPr>
  </p:sorterViewPr>
  <p:notesViewPr>
    <p:cSldViewPr snapToGrid="0">
      <p:cViewPr varScale="1">
        <p:scale>
          <a:sx n="39" d="100"/>
          <a:sy n="39" d="100"/>
        </p:scale>
        <p:origin x="219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D1A96-4105-47B6-A6A5-7050450C9ADC}"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s-VE"/>
        </a:p>
      </dgm:t>
    </dgm:pt>
    <dgm:pt modelId="{D9D5E73E-BC0D-4DFC-A131-1E6C38F68AF5}">
      <dgm:prSet phldrT="[Texto]"/>
      <dgm:spPr/>
      <dgm:t>
        <a:bodyPr/>
        <a:lstStyle/>
        <a:p>
          <a:r>
            <a:rPr lang="es-VE" dirty="0" smtClean="0"/>
            <a:t>EXCEL </a:t>
          </a:r>
          <a:endParaRPr lang="es-VE" dirty="0"/>
        </a:p>
      </dgm:t>
    </dgm:pt>
    <dgm:pt modelId="{CC872C40-ED48-463F-8528-8B75E0D8BAC6}" type="parTrans" cxnId="{ABDF0458-8987-4590-8E8F-B8E6F88354EC}">
      <dgm:prSet/>
      <dgm:spPr/>
      <dgm:t>
        <a:bodyPr/>
        <a:lstStyle/>
        <a:p>
          <a:endParaRPr lang="es-VE"/>
        </a:p>
      </dgm:t>
    </dgm:pt>
    <dgm:pt modelId="{35CEB234-CE59-426D-B223-075DE91774A1}" type="sibTrans" cxnId="{ABDF0458-8987-4590-8E8F-B8E6F88354EC}">
      <dgm:prSet/>
      <dgm:spPr/>
      <dgm:t>
        <a:bodyPr/>
        <a:lstStyle/>
        <a:p>
          <a:endParaRPr lang="es-VE"/>
        </a:p>
      </dgm:t>
    </dgm:pt>
    <dgm:pt modelId="{D8DC8F16-AA4D-4BDD-A6D2-31243B3209F9}">
      <dgm:prSet phldrT="[Texto]"/>
      <dgm:spPr/>
      <dgm:t>
        <a:bodyPr/>
        <a:lstStyle/>
        <a:p>
          <a:r>
            <a:rPr lang="es-VE" dirty="0" smtClean="0"/>
            <a:t>NOBLE</a:t>
          </a:r>
          <a:endParaRPr lang="es-VE" dirty="0"/>
        </a:p>
      </dgm:t>
    </dgm:pt>
    <dgm:pt modelId="{C4A30B3C-144B-48B3-93D4-53961E2427BD}" type="parTrans" cxnId="{9D8F01E3-54EE-4956-80C9-08702999EFF8}">
      <dgm:prSet/>
      <dgm:spPr/>
      <dgm:t>
        <a:bodyPr/>
        <a:lstStyle/>
        <a:p>
          <a:endParaRPr lang="es-VE"/>
        </a:p>
      </dgm:t>
    </dgm:pt>
    <dgm:pt modelId="{F90754D1-D3E3-4BFF-9E90-95185CD602FA}" type="sibTrans" cxnId="{9D8F01E3-54EE-4956-80C9-08702999EFF8}">
      <dgm:prSet/>
      <dgm:spPr/>
      <dgm:t>
        <a:bodyPr/>
        <a:lstStyle/>
        <a:p>
          <a:endParaRPr lang="es-VE"/>
        </a:p>
      </dgm:t>
    </dgm:pt>
    <dgm:pt modelId="{0B56F3F8-9BCD-47F8-B6BF-5B26F1185456}" type="pres">
      <dgm:prSet presAssocID="{3AAD1A96-4105-47B6-A6A5-7050450C9ADC}" presName="diagram" presStyleCnt="0">
        <dgm:presLayoutVars>
          <dgm:dir/>
          <dgm:resizeHandles val="exact"/>
        </dgm:presLayoutVars>
      </dgm:prSet>
      <dgm:spPr/>
      <dgm:t>
        <a:bodyPr/>
        <a:lstStyle/>
        <a:p>
          <a:endParaRPr lang="es-VE"/>
        </a:p>
      </dgm:t>
    </dgm:pt>
    <dgm:pt modelId="{9143E58D-98EC-4085-B9AB-83491631AC52}" type="pres">
      <dgm:prSet presAssocID="{D9D5E73E-BC0D-4DFC-A131-1E6C38F68AF5}" presName="node" presStyleLbl="node1" presStyleIdx="0" presStyleCnt="2">
        <dgm:presLayoutVars>
          <dgm:bulletEnabled val="1"/>
        </dgm:presLayoutVars>
      </dgm:prSet>
      <dgm:spPr/>
      <dgm:t>
        <a:bodyPr/>
        <a:lstStyle/>
        <a:p>
          <a:endParaRPr lang="es-VE"/>
        </a:p>
      </dgm:t>
    </dgm:pt>
    <dgm:pt modelId="{512CDB00-5637-4FAA-93DD-0A4D2FCDB64F}" type="pres">
      <dgm:prSet presAssocID="{35CEB234-CE59-426D-B223-075DE91774A1}" presName="sibTrans" presStyleCnt="0"/>
      <dgm:spPr/>
    </dgm:pt>
    <dgm:pt modelId="{1F228C94-5C1C-410C-939C-C11EC73C5763}" type="pres">
      <dgm:prSet presAssocID="{D8DC8F16-AA4D-4BDD-A6D2-31243B3209F9}" presName="node" presStyleLbl="node1" presStyleIdx="1" presStyleCnt="2" custLinFactNeighborX="42340" custLinFactNeighborY="-28226">
        <dgm:presLayoutVars>
          <dgm:bulletEnabled val="1"/>
        </dgm:presLayoutVars>
      </dgm:prSet>
      <dgm:spPr/>
      <dgm:t>
        <a:bodyPr/>
        <a:lstStyle/>
        <a:p>
          <a:endParaRPr lang="es-VE"/>
        </a:p>
      </dgm:t>
    </dgm:pt>
  </dgm:ptLst>
  <dgm:cxnLst>
    <dgm:cxn modelId="{ABDF0458-8987-4590-8E8F-B8E6F88354EC}" srcId="{3AAD1A96-4105-47B6-A6A5-7050450C9ADC}" destId="{D9D5E73E-BC0D-4DFC-A131-1E6C38F68AF5}" srcOrd="0" destOrd="0" parTransId="{CC872C40-ED48-463F-8528-8B75E0D8BAC6}" sibTransId="{35CEB234-CE59-426D-B223-075DE91774A1}"/>
    <dgm:cxn modelId="{9D8F01E3-54EE-4956-80C9-08702999EFF8}" srcId="{3AAD1A96-4105-47B6-A6A5-7050450C9ADC}" destId="{D8DC8F16-AA4D-4BDD-A6D2-31243B3209F9}" srcOrd="1" destOrd="0" parTransId="{C4A30B3C-144B-48B3-93D4-53961E2427BD}" sibTransId="{F90754D1-D3E3-4BFF-9E90-95185CD602FA}"/>
    <dgm:cxn modelId="{55B7289C-59D6-4735-BC5B-02A3C11696FB}" type="presOf" srcId="{3AAD1A96-4105-47B6-A6A5-7050450C9ADC}" destId="{0B56F3F8-9BCD-47F8-B6BF-5B26F1185456}" srcOrd="0" destOrd="0" presId="urn:microsoft.com/office/officeart/2005/8/layout/default"/>
    <dgm:cxn modelId="{917B6EAF-27AB-442B-8DDC-FEC88EB519F6}" type="presOf" srcId="{D9D5E73E-BC0D-4DFC-A131-1E6C38F68AF5}" destId="{9143E58D-98EC-4085-B9AB-83491631AC52}" srcOrd="0" destOrd="0" presId="urn:microsoft.com/office/officeart/2005/8/layout/default"/>
    <dgm:cxn modelId="{B09CB9A4-B91B-4A79-B602-72F0D467015D}" type="presOf" srcId="{D8DC8F16-AA4D-4BDD-A6D2-31243B3209F9}" destId="{1F228C94-5C1C-410C-939C-C11EC73C5763}" srcOrd="0" destOrd="0" presId="urn:microsoft.com/office/officeart/2005/8/layout/default"/>
    <dgm:cxn modelId="{DFD1C086-B8F4-453F-97D2-C782E6ADDC4D}" type="presParOf" srcId="{0B56F3F8-9BCD-47F8-B6BF-5B26F1185456}" destId="{9143E58D-98EC-4085-B9AB-83491631AC52}" srcOrd="0" destOrd="0" presId="urn:microsoft.com/office/officeart/2005/8/layout/default"/>
    <dgm:cxn modelId="{0E1DBB97-5431-4A0B-B5F8-D3F8CB81ABB5}" type="presParOf" srcId="{0B56F3F8-9BCD-47F8-B6BF-5B26F1185456}" destId="{512CDB00-5637-4FAA-93DD-0A4D2FCDB64F}" srcOrd="1" destOrd="0" presId="urn:microsoft.com/office/officeart/2005/8/layout/default"/>
    <dgm:cxn modelId="{7D43DCDB-7B9B-4106-8BCC-E45FE7309C27}" type="presParOf" srcId="{0B56F3F8-9BCD-47F8-B6BF-5B26F1185456}" destId="{1F228C94-5C1C-410C-939C-C11EC73C576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4AAAC9-9746-4949-BB53-2D6C8689297A}" type="doc">
      <dgm:prSet loTypeId="urn:microsoft.com/office/officeart/2008/layout/HorizontalMultiLevelHierarchy" loCatId="hierarchy" qsTypeId="urn:microsoft.com/office/officeart/2005/8/quickstyle/simple3" qsCatId="simple" csTypeId="urn:microsoft.com/office/officeart/2005/8/colors/accent2_5" csCatId="accent2" phldr="1"/>
      <dgm:spPr/>
      <dgm:t>
        <a:bodyPr/>
        <a:lstStyle/>
        <a:p>
          <a:endParaRPr lang="es-VE"/>
        </a:p>
      </dgm:t>
    </dgm:pt>
    <dgm:pt modelId="{D21F3C9F-3B3A-4FFD-90EF-180D378C765A}">
      <dgm:prSet phldrT="[Texto]"/>
      <dgm:spPr/>
      <dgm:t>
        <a:bodyPr/>
        <a:lstStyle/>
        <a:p>
          <a:r>
            <a:rPr lang="es-VE" dirty="0" smtClean="0"/>
            <a:t>Diseño y Población </a:t>
          </a:r>
          <a:endParaRPr lang="es-VE" dirty="0"/>
        </a:p>
      </dgm:t>
    </dgm:pt>
    <dgm:pt modelId="{B5AFB5DD-A1C9-4723-B5D9-524FFB2CD01B}" type="parTrans" cxnId="{E0F7FD17-D33E-413D-852F-9FAA948120CA}">
      <dgm:prSet/>
      <dgm:spPr/>
      <dgm:t>
        <a:bodyPr/>
        <a:lstStyle/>
        <a:p>
          <a:endParaRPr lang="es-VE"/>
        </a:p>
      </dgm:t>
    </dgm:pt>
    <dgm:pt modelId="{46CFB4CE-38BB-48BD-BCA6-2591AB4FA8A0}" type="sibTrans" cxnId="{E0F7FD17-D33E-413D-852F-9FAA948120CA}">
      <dgm:prSet/>
      <dgm:spPr/>
      <dgm:t>
        <a:bodyPr/>
        <a:lstStyle/>
        <a:p>
          <a:endParaRPr lang="es-VE"/>
        </a:p>
      </dgm:t>
    </dgm:pt>
    <dgm:pt modelId="{27F619A6-2D5C-4748-A7AF-86878C4495A8}">
      <dgm:prSet phldrT="[Texto]" custT="1"/>
      <dgm:spPr/>
      <dgm:t>
        <a:bodyPr/>
        <a:lstStyle/>
        <a:p>
          <a:r>
            <a:rPr lang="es-VE" sz="2400" dirty="0" smtClean="0"/>
            <a:t>Estudio observacional del registro MAIN COMPARE</a:t>
          </a:r>
          <a:endParaRPr lang="es-VE" sz="2400" dirty="0"/>
        </a:p>
      </dgm:t>
    </dgm:pt>
    <dgm:pt modelId="{2F9EC095-F534-43D3-BF87-BD54CB2807CE}" type="parTrans" cxnId="{8587C1FC-880F-45D4-AF16-CD8CF18FFD48}">
      <dgm:prSet/>
      <dgm:spPr/>
      <dgm:t>
        <a:bodyPr/>
        <a:lstStyle/>
        <a:p>
          <a:endParaRPr lang="es-VE"/>
        </a:p>
      </dgm:t>
    </dgm:pt>
    <dgm:pt modelId="{ABEB2CE3-D687-4CD8-A0BC-5965EF30F2FB}" type="sibTrans" cxnId="{8587C1FC-880F-45D4-AF16-CD8CF18FFD48}">
      <dgm:prSet/>
      <dgm:spPr/>
      <dgm:t>
        <a:bodyPr/>
        <a:lstStyle/>
        <a:p>
          <a:endParaRPr lang="es-VE"/>
        </a:p>
      </dgm:t>
    </dgm:pt>
    <dgm:pt modelId="{DE6BE01F-6C6E-4E4D-9C9A-DF52F6BBD8BF}">
      <dgm:prSet phldrT="[Texto]" custT="1"/>
      <dgm:spPr/>
      <dgm:t>
        <a:bodyPr/>
        <a:lstStyle/>
        <a:p>
          <a:r>
            <a:rPr lang="es-VE" sz="2400" dirty="0" smtClean="0"/>
            <a:t>12 centros de Corea </a:t>
          </a:r>
          <a:endParaRPr lang="es-VE" sz="2400" dirty="0"/>
        </a:p>
      </dgm:t>
    </dgm:pt>
    <dgm:pt modelId="{7E31CE6D-E231-4809-BC4C-8EA0ED85B5F0}" type="parTrans" cxnId="{4E129E87-4DB8-4056-88E4-9664CBB0BF7B}">
      <dgm:prSet/>
      <dgm:spPr/>
      <dgm:t>
        <a:bodyPr/>
        <a:lstStyle/>
        <a:p>
          <a:endParaRPr lang="es-VE"/>
        </a:p>
      </dgm:t>
    </dgm:pt>
    <dgm:pt modelId="{49FEF41E-A023-4895-8A79-3A3C51876A64}" type="sibTrans" cxnId="{4E129E87-4DB8-4056-88E4-9664CBB0BF7B}">
      <dgm:prSet/>
      <dgm:spPr/>
      <dgm:t>
        <a:bodyPr/>
        <a:lstStyle/>
        <a:p>
          <a:endParaRPr lang="es-VE"/>
        </a:p>
      </dgm:t>
    </dgm:pt>
    <dgm:pt modelId="{5674032D-E4B7-4F4E-8FF8-92E2273B5A4C}">
      <dgm:prSet phldrT="[Texto]" custT="1"/>
      <dgm:spPr/>
      <dgm:t>
        <a:bodyPr/>
        <a:lstStyle/>
        <a:p>
          <a:r>
            <a:rPr lang="es-VE" sz="2400" dirty="0" smtClean="0"/>
            <a:t>Enero 2000 – Junio  2006</a:t>
          </a:r>
          <a:endParaRPr lang="es-VE" sz="2400" dirty="0"/>
        </a:p>
      </dgm:t>
    </dgm:pt>
    <dgm:pt modelId="{492B9AAD-E35D-41CF-8E2C-7F84F41CF4EA}" type="parTrans" cxnId="{FD4E7437-3243-43E3-99B2-BBB5B5C3FBE9}">
      <dgm:prSet/>
      <dgm:spPr/>
      <dgm:t>
        <a:bodyPr/>
        <a:lstStyle/>
        <a:p>
          <a:endParaRPr lang="es-VE"/>
        </a:p>
      </dgm:t>
    </dgm:pt>
    <dgm:pt modelId="{A8DF62C1-C2C0-4C73-875F-206B56F13369}" type="sibTrans" cxnId="{FD4E7437-3243-43E3-99B2-BBB5B5C3FBE9}">
      <dgm:prSet/>
      <dgm:spPr/>
      <dgm:t>
        <a:bodyPr/>
        <a:lstStyle/>
        <a:p>
          <a:endParaRPr lang="es-VE"/>
        </a:p>
      </dgm:t>
    </dgm:pt>
    <dgm:pt modelId="{AAA4CD4B-72CD-415E-AAD8-A912F1ADDACA}">
      <dgm:prSet phldrT="[Texto]" custT="1"/>
      <dgm:spPr/>
      <dgm:t>
        <a:bodyPr/>
        <a:lstStyle/>
        <a:p>
          <a:r>
            <a:rPr lang="es-VE" sz="2400" dirty="0" smtClean="0"/>
            <a:t>Pacientes con enfermedad TCI no protegido que se sometieron a CABG o ICP</a:t>
          </a:r>
          <a:endParaRPr lang="es-VE" sz="2400" dirty="0"/>
        </a:p>
      </dgm:t>
    </dgm:pt>
    <dgm:pt modelId="{8EF5D092-A8CC-4BC7-921E-6C78DB292F46}" type="parTrans" cxnId="{DECD7624-A610-4878-8A70-E6669BC07EDC}">
      <dgm:prSet/>
      <dgm:spPr/>
      <dgm:t>
        <a:bodyPr/>
        <a:lstStyle/>
        <a:p>
          <a:endParaRPr lang="es-VE"/>
        </a:p>
      </dgm:t>
    </dgm:pt>
    <dgm:pt modelId="{FFFEC3D7-D133-4BB9-B25A-C598D53FEF05}" type="sibTrans" cxnId="{DECD7624-A610-4878-8A70-E6669BC07EDC}">
      <dgm:prSet/>
      <dgm:spPr/>
      <dgm:t>
        <a:bodyPr/>
        <a:lstStyle/>
        <a:p>
          <a:endParaRPr lang="es-VE"/>
        </a:p>
      </dgm:t>
    </dgm:pt>
    <dgm:pt modelId="{FD16D553-3868-418D-9413-621F5E110653}" type="pres">
      <dgm:prSet presAssocID="{894AAAC9-9746-4949-BB53-2D6C8689297A}" presName="Name0" presStyleCnt="0">
        <dgm:presLayoutVars>
          <dgm:chPref val="1"/>
          <dgm:dir/>
          <dgm:animOne val="branch"/>
          <dgm:animLvl val="lvl"/>
          <dgm:resizeHandles val="exact"/>
        </dgm:presLayoutVars>
      </dgm:prSet>
      <dgm:spPr/>
      <dgm:t>
        <a:bodyPr/>
        <a:lstStyle/>
        <a:p>
          <a:endParaRPr lang="es-VE"/>
        </a:p>
      </dgm:t>
    </dgm:pt>
    <dgm:pt modelId="{AD571AEC-8EA2-4507-90B9-4963B14D9062}" type="pres">
      <dgm:prSet presAssocID="{D21F3C9F-3B3A-4FFD-90EF-180D378C765A}" presName="root1" presStyleCnt="0"/>
      <dgm:spPr/>
    </dgm:pt>
    <dgm:pt modelId="{426DFEEB-3673-4767-88EA-90E01AEE7BCD}" type="pres">
      <dgm:prSet presAssocID="{D21F3C9F-3B3A-4FFD-90EF-180D378C765A}" presName="LevelOneTextNode" presStyleLbl="node0" presStyleIdx="0" presStyleCnt="1">
        <dgm:presLayoutVars>
          <dgm:chPref val="3"/>
        </dgm:presLayoutVars>
      </dgm:prSet>
      <dgm:spPr/>
      <dgm:t>
        <a:bodyPr/>
        <a:lstStyle/>
        <a:p>
          <a:endParaRPr lang="es-VE"/>
        </a:p>
      </dgm:t>
    </dgm:pt>
    <dgm:pt modelId="{EFBB3EEB-783A-4637-9BA5-7D91EC137977}" type="pres">
      <dgm:prSet presAssocID="{D21F3C9F-3B3A-4FFD-90EF-180D378C765A}" presName="level2hierChild" presStyleCnt="0"/>
      <dgm:spPr/>
    </dgm:pt>
    <dgm:pt modelId="{03892C1C-767D-4D19-84BF-E87BB9EEFBCB}" type="pres">
      <dgm:prSet presAssocID="{2F9EC095-F534-43D3-BF87-BD54CB2807CE}" presName="conn2-1" presStyleLbl="parChTrans1D2" presStyleIdx="0" presStyleCnt="4"/>
      <dgm:spPr/>
      <dgm:t>
        <a:bodyPr/>
        <a:lstStyle/>
        <a:p>
          <a:endParaRPr lang="es-VE"/>
        </a:p>
      </dgm:t>
    </dgm:pt>
    <dgm:pt modelId="{2266C7B5-9BFC-4778-A13C-5686D0F52287}" type="pres">
      <dgm:prSet presAssocID="{2F9EC095-F534-43D3-BF87-BD54CB2807CE}" presName="connTx" presStyleLbl="parChTrans1D2" presStyleIdx="0" presStyleCnt="4"/>
      <dgm:spPr/>
      <dgm:t>
        <a:bodyPr/>
        <a:lstStyle/>
        <a:p>
          <a:endParaRPr lang="es-VE"/>
        </a:p>
      </dgm:t>
    </dgm:pt>
    <dgm:pt modelId="{1415524A-1905-4BA1-AF11-352D9B764C3E}" type="pres">
      <dgm:prSet presAssocID="{27F619A6-2D5C-4748-A7AF-86878C4495A8}" presName="root2" presStyleCnt="0"/>
      <dgm:spPr/>
    </dgm:pt>
    <dgm:pt modelId="{003A2A3F-FB99-4CB0-844A-6C84F1551E51}" type="pres">
      <dgm:prSet presAssocID="{27F619A6-2D5C-4748-A7AF-86878C4495A8}" presName="LevelTwoTextNode" presStyleLbl="node2" presStyleIdx="0" presStyleCnt="4" custScaleX="216130">
        <dgm:presLayoutVars>
          <dgm:chPref val="3"/>
        </dgm:presLayoutVars>
      </dgm:prSet>
      <dgm:spPr/>
      <dgm:t>
        <a:bodyPr/>
        <a:lstStyle/>
        <a:p>
          <a:endParaRPr lang="es-VE"/>
        </a:p>
      </dgm:t>
    </dgm:pt>
    <dgm:pt modelId="{EED92C23-C638-4032-ABDB-FE4B1E6EDFD8}" type="pres">
      <dgm:prSet presAssocID="{27F619A6-2D5C-4748-A7AF-86878C4495A8}" presName="level3hierChild" presStyleCnt="0"/>
      <dgm:spPr/>
    </dgm:pt>
    <dgm:pt modelId="{E5BCC3A3-1B53-4D77-B5D6-63016B76F5B4}" type="pres">
      <dgm:prSet presAssocID="{7E31CE6D-E231-4809-BC4C-8EA0ED85B5F0}" presName="conn2-1" presStyleLbl="parChTrans1D2" presStyleIdx="1" presStyleCnt="4"/>
      <dgm:spPr/>
      <dgm:t>
        <a:bodyPr/>
        <a:lstStyle/>
        <a:p>
          <a:endParaRPr lang="es-VE"/>
        </a:p>
      </dgm:t>
    </dgm:pt>
    <dgm:pt modelId="{AE5799E8-2ADD-43BE-BB71-924D4BEDB251}" type="pres">
      <dgm:prSet presAssocID="{7E31CE6D-E231-4809-BC4C-8EA0ED85B5F0}" presName="connTx" presStyleLbl="parChTrans1D2" presStyleIdx="1" presStyleCnt="4"/>
      <dgm:spPr/>
      <dgm:t>
        <a:bodyPr/>
        <a:lstStyle/>
        <a:p>
          <a:endParaRPr lang="es-VE"/>
        </a:p>
      </dgm:t>
    </dgm:pt>
    <dgm:pt modelId="{D0ED04B0-279A-4BD4-9334-26A53667925B}" type="pres">
      <dgm:prSet presAssocID="{DE6BE01F-6C6E-4E4D-9C9A-DF52F6BBD8BF}" presName="root2" presStyleCnt="0"/>
      <dgm:spPr/>
    </dgm:pt>
    <dgm:pt modelId="{886C7A6F-991B-4CC6-AD39-7F17D69C859A}" type="pres">
      <dgm:prSet presAssocID="{DE6BE01F-6C6E-4E4D-9C9A-DF52F6BBD8BF}" presName="LevelTwoTextNode" presStyleLbl="node2" presStyleIdx="1" presStyleCnt="4" custScaleX="216130">
        <dgm:presLayoutVars>
          <dgm:chPref val="3"/>
        </dgm:presLayoutVars>
      </dgm:prSet>
      <dgm:spPr/>
      <dgm:t>
        <a:bodyPr/>
        <a:lstStyle/>
        <a:p>
          <a:endParaRPr lang="es-VE"/>
        </a:p>
      </dgm:t>
    </dgm:pt>
    <dgm:pt modelId="{DD32DA77-6B07-413F-A605-652B5EFA520F}" type="pres">
      <dgm:prSet presAssocID="{DE6BE01F-6C6E-4E4D-9C9A-DF52F6BBD8BF}" presName="level3hierChild" presStyleCnt="0"/>
      <dgm:spPr/>
    </dgm:pt>
    <dgm:pt modelId="{F4E99C81-20D2-4208-AA4E-6E82FC5AD6EF}" type="pres">
      <dgm:prSet presAssocID="{492B9AAD-E35D-41CF-8E2C-7F84F41CF4EA}" presName="conn2-1" presStyleLbl="parChTrans1D2" presStyleIdx="2" presStyleCnt="4"/>
      <dgm:spPr/>
      <dgm:t>
        <a:bodyPr/>
        <a:lstStyle/>
        <a:p>
          <a:endParaRPr lang="es-VE"/>
        </a:p>
      </dgm:t>
    </dgm:pt>
    <dgm:pt modelId="{AA555C3A-BFD9-4B01-907E-CF627E9798BA}" type="pres">
      <dgm:prSet presAssocID="{492B9AAD-E35D-41CF-8E2C-7F84F41CF4EA}" presName="connTx" presStyleLbl="parChTrans1D2" presStyleIdx="2" presStyleCnt="4"/>
      <dgm:spPr/>
      <dgm:t>
        <a:bodyPr/>
        <a:lstStyle/>
        <a:p>
          <a:endParaRPr lang="es-VE"/>
        </a:p>
      </dgm:t>
    </dgm:pt>
    <dgm:pt modelId="{94554104-26FF-4AC3-A182-750C7FFBBF43}" type="pres">
      <dgm:prSet presAssocID="{5674032D-E4B7-4F4E-8FF8-92E2273B5A4C}" presName="root2" presStyleCnt="0"/>
      <dgm:spPr/>
    </dgm:pt>
    <dgm:pt modelId="{5042583F-4723-419D-B9E2-057D0A6ABE18}" type="pres">
      <dgm:prSet presAssocID="{5674032D-E4B7-4F4E-8FF8-92E2273B5A4C}" presName="LevelTwoTextNode" presStyleLbl="node2" presStyleIdx="2" presStyleCnt="4" custScaleX="216130">
        <dgm:presLayoutVars>
          <dgm:chPref val="3"/>
        </dgm:presLayoutVars>
      </dgm:prSet>
      <dgm:spPr/>
      <dgm:t>
        <a:bodyPr/>
        <a:lstStyle/>
        <a:p>
          <a:endParaRPr lang="es-VE"/>
        </a:p>
      </dgm:t>
    </dgm:pt>
    <dgm:pt modelId="{C1C4AF1E-3C42-48BB-A076-1C5F3E540CB5}" type="pres">
      <dgm:prSet presAssocID="{5674032D-E4B7-4F4E-8FF8-92E2273B5A4C}" presName="level3hierChild" presStyleCnt="0"/>
      <dgm:spPr/>
    </dgm:pt>
    <dgm:pt modelId="{D66901E0-28F1-43E8-B701-80411B21A3E6}" type="pres">
      <dgm:prSet presAssocID="{8EF5D092-A8CC-4BC7-921E-6C78DB292F46}" presName="conn2-1" presStyleLbl="parChTrans1D2" presStyleIdx="3" presStyleCnt="4"/>
      <dgm:spPr/>
      <dgm:t>
        <a:bodyPr/>
        <a:lstStyle/>
        <a:p>
          <a:endParaRPr lang="es-VE"/>
        </a:p>
      </dgm:t>
    </dgm:pt>
    <dgm:pt modelId="{DC1B398E-BBB3-4FD4-89D0-B812EE9C6E0C}" type="pres">
      <dgm:prSet presAssocID="{8EF5D092-A8CC-4BC7-921E-6C78DB292F46}" presName="connTx" presStyleLbl="parChTrans1D2" presStyleIdx="3" presStyleCnt="4"/>
      <dgm:spPr/>
      <dgm:t>
        <a:bodyPr/>
        <a:lstStyle/>
        <a:p>
          <a:endParaRPr lang="es-VE"/>
        </a:p>
      </dgm:t>
    </dgm:pt>
    <dgm:pt modelId="{9A0711C6-8497-41EC-B1CD-D0FAF69DC165}" type="pres">
      <dgm:prSet presAssocID="{AAA4CD4B-72CD-415E-AAD8-A912F1ADDACA}" presName="root2" presStyleCnt="0"/>
      <dgm:spPr/>
    </dgm:pt>
    <dgm:pt modelId="{DBE19AFA-5A61-4674-BED5-74F047FCA846}" type="pres">
      <dgm:prSet presAssocID="{AAA4CD4B-72CD-415E-AAD8-A912F1ADDACA}" presName="LevelTwoTextNode" presStyleLbl="node2" presStyleIdx="3" presStyleCnt="4" custScaleX="216130">
        <dgm:presLayoutVars>
          <dgm:chPref val="3"/>
        </dgm:presLayoutVars>
      </dgm:prSet>
      <dgm:spPr/>
      <dgm:t>
        <a:bodyPr/>
        <a:lstStyle/>
        <a:p>
          <a:endParaRPr lang="es-VE"/>
        </a:p>
      </dgm:t>
    </dgm:pt>
    <dgm:pt modelId="{E9E44876-3F26-4D9B-9E9E-971CE06378DA}" type="pres">
      <dgm:prSet presAssocID="{AAA4CD4B-72CD-415E-AAD8-A912F1ADDACA}" presName="level3hierChild" presStyleCnt="0"/>
      <dgm:spPr/>
    </dgm:pt>
  </dgm:ptLst>
  <dgm:cxnLst>
    <dgm:cxn modelId="{EB14F539-C032-4E27-A218-513B6D2E969F}" type="presOf" srcId="{8EF5D092-A8CC-4BC7-921E-6C78DB292F46}" destId="{DC1B398E-BBB3-4FD4-89D0-B812EE9C6E0C}" srcOrd="1" destOrd="0" presId="urn:microsoft.com/office/officeart/2008/layout/HorizontalMultiLevelHierarchy"/>
    <dgm:cxn modelId="{FD4E7437-3243-43E3-99B2-BBB5B5C3FBE9}" srcId="{D21F3C9F-3B3A-4FFD-90EF-180D378C765A}" destId="{5674032D-E4B7-4F4E-8FF8-92E2273B5A4C}" srcOrd="2" destOrd="0" parTransId="{492B9AAD-E35D-41CF-8E2C-7F84F41CF4EA}" sibTransId="{A8DF62C1-C2C0-4C73-875F-206B56F13369}"/>
    <dgm:cxn modelId="{330E94E0-D1A7-4814-A1ED-C24980C16C87}" type="presOf" srcId="{27F619A6-2D5C-4748-A7AF-86878C4495A8}" destId="{003A2A3F-FB99-4CB0-844A-6C84F1551E51}" srcOrd="0" destOrd="0" presId="urn:microsoft.com/office/officeart/2008/layout/HorizontalMultiLevelHierarchy"/>
    <dgm:cxn modelId="{42ABC3C9-BA9D-4C85-962B-0C02C8042667}" type="presOf" srcId="{2F9EC095-F534-43D3-BF87-BD54CB2807CE}" destId="{03892C1C-767D-4D19-84BF-E87BB9EEFBCB}" srcOrd="0" destOrd="0" presId="urn:microsoft.com/office/officeart/2008/layout/HorizontalMultiLevelHierarchy"/>
    <dgm:cxn modelId="{4E129E87-4DB8-4056-88E4-9664CBB0BF7B}" srcId="{D21F3C9F-3B3A-4FFD-90EF-180D378C765A}" destId="{DE6BE01F-6C6E-4E4D-9C9A-DF52F6BBD8BF}" srcOrd="1" destOrd="0" parTransId="{7E31CE6D-E231-4809-BC4C-8EA0ED85B5F0}" sibTransId="{49FEF41E-A023-4895-8A79-3A3C51876A64}"/>
    <dgm:cxn modelId="{C62DEE16-6C72-4769-AB33-591F4B929A30}" type="presOf" srcId="{2F9EC095-F534-43D3-BF87-BD54CB2807CE}" destId="{2266C7B5-9BFC-4778-A13C-5686D0F52287}" srcOrd="1" destOrd="0" presId="urn:microsoft.com/office/officeart/2008/layout/HorizontalMultiLevelHierarchy"/>
    <dgm:cxn modelId="{6E9E524E-7291-4977-B469-F363D8311B01}" type="presOf" srcId="{7E31CE6D-E231-4809-BC4C-8EA0ED85B5F0}" destId="{E5BCC3A3-1B53-4D77-B5D6-63016B76F5B4}" srcOrd="0" destOrd="0" presId="urn:microsoft.com/office/officeart/2008/layout/HorizontalMultiLevelHierarchy"/>
    <dgm:cxn modelId="{7BACFE34-59C9-4C5E-BF1F-D9239BE413A5}" type="presOf" srcId="{5674032D-E4B7-4F4E-8FF8-92E2273B5A4C}" destId="{5042583F-4723-419D-B9E2-057D0A6ABE18}" srcOrd="0" destOrd="0" presId="urn:microsoft.com/office/officeart/2008/layout/HorizontalMultiLevelHierarchy"/>
    <dgm:cxn modelId="{93545F13-B15A-46B1-92F7-F11D378D6417}" type="presOf" srcId="{894AAAC9-9746-4949-BB53-2D6C8689297A}" destId="{FD16D553-3868-418D-9413-621F5E110653}" srcOrd="0" destOrd="0" presId="urn:microsoft.com/office/officeart/2008/layout/HorizontalMultiLevelHierarchy"/>
    <dgm:cxn modelId="{8A70011C-9981-42A8-A129-94C05176C5B3}" type="presOf" srcId="{D21F3C9F-3B3A-4FFD-90EF-180D378C765A}" destId="{426DFEEB-3673-4767-88EA-90E01AEE7BCD}" srcOrd="0" destOrd="0" presId="urn:microsoft.com/office/officeart/2008/layout/HorizontalMultiLevelHierarchy"/>
    <dgm:cxn modelId="{8DD3048A-6C79-42DB-AEBD-EFD32185BEF7}" type="presOf" srcId="{7E31CE6D-E231-4809-BC4C-8EA0ED85B5F0}" destId="{AE5799E8-2ADD-43BE-BB71-924D4BEDB251}" srcOrd="1" destOrd="0" presId="urn:microsoft.com/office/officeart/2008/layout/HorizontalMultiLevelHierarchy"/>
    <dgm:cxn modelId="{026416A3-B336-486A-927F-413FF7299E77}" type="presOf" srcId="{492B9AAD-E35D-41CF-8E2C-7F84F41CF4EA}" destId="{AA555C3A-BFD9-4B01-907E-CF627E9798BA}" srcOrd="1" destOrd="0" presId="urn:microsoft.com/office/officeart/2008/layout/HorizontalMultiLevelHierarchy"/>
    <dgm:cxn modelId="{70AC9FF9-3A5B-4415-B92C-7B0A24B12994}" type="presOf" srcId="{DE6BE01F-6C6E-4E4D-9C9A-DF52F6BBD8BF}" destId="{886C7A6F-991B-4CC6-AD39-7F17D69C859A}" srcOrd="0" destOrd="0" presId="urn:microsoft.com/office/officeart/2008/layout/HorizontalMultiLevelHierarchy"/>
    <dgm:cxn modelId="{4EB72B94-838E-429A-9EC3-28866FF32E34}" type="presOf" srcId="{8EF5D092-A8CC-4BC7-921E-6C78DB292F46}" destId="{D66901E0-28F1-43E8-B701-80411B21A3E6}" srcOrd="0" destOrd="0" presId="urn:microsoft.com/office/officeart/2008/layout/HorizontalMultiLevelHierarchy"/>
    <dgm:cxn modelId="{02D07E46-A7A5-4630-9AB4-5687F9102107}" type="presOf" srcId="{AAA4CD4B-72CD-415E-AAD8-A912F1ADDACA}" destId="{DBE19AFA-5A61-4674-BED5-74F047FCA846}" srcOrd="0" destOrd="0" presId="urn:microsoft.com/office/officeart/2008/layout/HorizontalMultiLevelHierarchy"/>
    <dgm:cxn modelId="{8587C1FC-880F-45D4-AF16-CD8CF18FFD48}" srcId="{D21F3C9F-3B3A-4FFD-90EF-180D378C765A}" destId="{27F619A6-2D5C-4748-A7AF-86878C4495A8}" srcOrd="0" destOrd="0" parTransId="{2F9EC095-F534-43D3-BF87-BD54CB2807CE}" sibTransId="{ABEB2CE3-D687-4CD8-A0BC-5965EF30F2FB}"/>
    <dgm:cxn modelId="{6C545D32-AB37-4FA5-B490-FD0091E26ADA}" type="presOf" srcId="{492B9AAD-E35D-41CF-8E2C-7F84F41CF4EA}" destId="{F4E99C81-20D2-4208-AA4E-6E82FC5AD6EF}" srcOrd="0" destOrd="0" presId="urn:microsoft.com/office/officeart/2008/layout/HorizontalMultiLevelHierarchy"/>
    <dgm:cxn modelId="{E0F7FD17-D33E-413D-852F-9FAA948120CA}" srcId="{894AAAC9-9746-4949-BB53-2D6C8689297A}" destId="{D21F3C9F-3B3A-4FFD-90EF-180D378C765A}" srcOrd="0" destOrd="0" parTransId="{B5AFB5DD-A1C9-4723-B5D9-524FFB2CD01B}" sibTransId="{46CFB4CE-38BB-48BD-BCA6-2591AB4FA8A0}"/>
    <dgm:cxn modelId="{DECD7624-A610-4878-8A70-E6669BC07EDC}" srcId="{D21F3C9F-3B3A-4FFD-90EF-180D378C765A}" destId="{AAA4CD4B-72CD-415E-AAD8-A912F1ADDACA}" srcOrd="3" destOrd="0" parTransId="{8EF5D092-A8CC-4BC7-921E-6C78DB292F46}" sibTransId="{FFFEC3D7-D133-4BB9-B25A-C598D53FEF05}"/>
    <dgm:cxn modelId="{DF670952-A2D2-4A1A-A75F-48B615D3F6CD}" type="presParOf" srcId="{FD16D553-3868-418D-9413-621F5E110653}" destId="{AD571AEC-8EA2-4507-90B9-4963B14D9062}" srcOrd="0" destOrd="0" presId="urn:microsoft.com/office/officeart/2008/layout/HorizontalMultiLevelHierarchy"/>
    <dgm:cxn modelId="{607D6566-63E9-4E23-AD27-D8F4824C00A9}" type="presParOf" srcId="{AD571AEC-8EA2-4507-90B9-4963B14D9062}" destId="{426DFEEB-3673-4767-88EA-90E01AEE7BCD}" srcOrd="0" destOrd="0" presId="urn:microsoft.com/office/officeart/2008/layout/HorizontalMultiLevelHierarchy"/>
    <dgm:cxn modelId="{55651FA9-8A8F-462F-BC56-F6B7B506A4AC}" type="presParOf" srcId="{AD571AEC-8EA2-4507-90B9-4963B14D9062}" destId="{EFBB3EEB-783A-4637-9BA5-7D91EC137977}" srcOrd="1" destOrd="0" presId="urn:microsoft.com/office/officeart/2008/layout/HorizontalMultiLevelHierarchy"/>
    <dgm:cxn modelId="{DB56465B-CFB4-45EE-B156-02A4F9DFE1AA}" type="presParOf" srcId="{EFBB3EEB-783A-4637-9BA5-7D91EC137977}" destId="{03892C1C-767D-4D19-84BF-E87BB9EEFBCB}" srcOrd="0" destOrd="0" presId="urn:microsoft.com/office/officeart/2008/layout/HorizontalMultiLevelHierarchy"/>
    <dgm:cxn modelId="{7F46698D-3D7F-47F9-B674-74AE31011E03}" type="presParOf" srcId="{03892C1C-767D-4D19-84BF-E87BB9EEFBCB}" destId="{2266C7B5-9BFC-4778-A13C-5686D0F52287}" srcOrd="0" destOrd="0" presId="urn:microsoft.com/office/officeart/2008/layout/HorizontalMultiLevelHierarchy"/>
    <dgm:cxn modelId="{9A590EDB-06B4-4310-BF98-0353D8215B47}" type="presParOf" srcId="{EFBB3EEB-783A-4637-9BA5-7D91EC137977}" destId="{1415524A-1905-4BA1-AF11-352D9B764C3E}" srcOrd="1" destOrd="0" presId="urn:microsoft.com/office/officeart/2008/layout/HorizontalMultiLevelHierarchy"/>
    <dgm:cxn modelId="{D5575BBF-19A0-482C-8B82-14EC2840F8BA}" type="presParOf" srcId="{1415524A-1905-4BA1-AF11-352D9B764C3E}" destId="{003A2A3F-FB99-4CB0-844A-6C84F1551E51}" srcOrd="0" destOrd="0" presId="urn:microsoft.com/office/officeart/2008/layout/HorizontalMultiLevelHierarchy"/>
    <dgm:cxn modelId="{200D86CD-FB84-4F41-8DAE-E7E16B4ABC5B}" type="presParOf" srcId="{1415524A-1905-4BA1-AF11-352D9B764C3E}" destId="{EED92C23-C638-4032-ABDB-FE4B1E6EDFD8}" srcOrd="1" destOrd="0" presId="urn:microsoft.com/office/officeart/2008/layout/HorizontalMultiLevelHierarchy"/>
    <dgm:cxn modelId="{3ECBAE3C-8E23-4CB0-8BFF-587DB1668354}" type="presParOf" srcId="{EFBB3EEB-783A-4637-9BA5-7D91EC137977}" destId="{E5BCC3A3-1B53-4D77-B5D6-63016B76F5B4}" srcOrd="2" destOrd="0" presId="urn:microsoft.com/office/officeart/2008/layout/HorizontalMultiLevelHierarchy"/>
    <dgm:cxn modelId="{356D407D-EF59-4E6E-B7FC-BB518D4E4E86}" type="presParOf" srcId="{E5BCC3A3-1B53-4D77-B5D6-63016B76F5B4}" destId="{AE5799E8-2ADD-43BE-BB71-924D4BEDB251}" srcOrd="0" destOrd="0" presId="urn:microsoft.com/office/officeart/2008/layout/HorizontalMultiLevelHierarchy"/>
    <dgm:cxn modelId="{80B8D167-2AD0-478B-B4DE-090DF67CFCB7}" type="presParOf" srcId="{EFBB3EEB-783A-4637-9BA5-7D91EC137977}" destId="{D0ED04B0-279A-4BD4-9334-26A53667925B}" srcOrd="3" destOrd="0" presId="urn:microsoft.com/office/officeart/2008/layout/HorizontalMultiLevelHierarchy"/>
    <dgm:cxn modelId="{F9A66B6C-2D10-4903-9AF5-5E20B1ED92F3}" type="presParOf" srcId="{D0ED04B0-279A-4BD4-9334-26A53667925B}" destId="{886C7A6F-991B-4CC6-AD39-7F17D69C859A}" srcOrd="0" destOrd="0" presId="urn:microsoft.com/office/officeart/2008/layout/HorizontalMultiLevelHierarchy"/>
    <dgm:cxn modelId="{0E7C0931-B883-4FE5-B89E-232A6846C515}" type="presParOf" srcId="{D0ED04B0-279A-4BD4-9334-26A53667925B}" destId="{DD32DA77-6B07-413F-A605-652B5EFA520F}" srcOrd="1" destOrd="0" presId="urn:microsoft.com/office/officeart/2008/layout/HorizontalMultiLevelHierarchy"/>
    <dgm:cxn modelId="{96A1B05B-EC0B-4642-8200-18C8ED7DFEC4}" type="presParOf" srcId="{EFBB3EEB-783A-4637-9BA5-7D91EC137977}" destId="{F4E99C81-20D2-4208-AA4E-6E82FC5AD6EF}" srcOrd="4" destOrd="0" presId="urn:microsoft.com/office/officeart/2008/layout/HorizontalMultiLevelHierarchy"/>
    <dgm:cxn modelId="{59F6938B-24E4-4430-931A-2BDAF5BC66F9}" type="presParOf" srcId="{F4E99C81-20D2-4208-AA4E-6E82FC5AD6EF}" destId="{AA555C3A-BFD9-4B01-907E-CF627E9798BA}" srcOrd="0" destOrd="0" presId="urn:microsoft.com/office/officeart/2008/layout/HorizontalMultiLevelHierarchy"/>
    <dgm:cxn modelId="{B3EE983A-03CA-4670-8CC3-93D79E6E95A0}" type="presParOf" srcId="{EFBB3EEB-783A-4637-9BA5-7D91EC137977}" destId="{94554104-26FF-4AC3-A182-750C7FFBBF43}" srcOrd="5" destOrd="0" presId="urn:microsoft.com/office/officeart/2008/layout/HorizontalMultiLevelHierarchy"/>
    <dgm:cxn modelId="{D309A3F0-D76C-49F2-8BF2-9E16CAF0E53C}" type="presParOf" srcId="{94554104-26FF-4AC3-A182-750C7FFBBF43}" destId="{5042583F-4723-419D-B9E2-057D0A6ABE18}" srcOrd="0" destOrd="0" presId="urn:microsoft.com/office/officeart/2008/layout/HorizontalMultiLevelHierarchy"/>
    <dgm:cxn modelId="{E83B4321-D716-4DA4-BAFB-1747A255D5C3}" type="presParOf" srcId="{94554104-26FF-4AC3-A182-750C7FFBBF43}" destId="{C1C4AF1E-3C42-48BB-A076-1C5F3E540CB5}" srcOrd="1" destOrd="0" presId="urn:microsoft.com/office/officeart/2008/layout/HorizontalMultiLevelHierarchy"/>
    <dgm:cxn modelId="{ED7ED85E-6E62-4B34-A1F3-29A9C47FDA56}" type="presParOf" srcId="{EFBB3EEB-783A-4637-9BA5-7D91EC137977}" destId="{D66901E0-28F1-43E8-B701-80411B21A3E6}" srcOrd="6" destOrd="0" presId="urn:microsoft.com/office/officeart/2008/layout/HorizontalMultiLevelHierarchy"/>
    <dgm:cxn modelId="{C2E7316A-F83E-4612-9F9B-CB2AA8A25651}" type="presParOf" srcId="{D66901E0-28F1-43E8-B701-80411B21A3E6}" destId="{DC1B398E-BBB3-4FD4-89D0-B812EE9C6E0C}" srcOrd="0" destOrd="0" presId="urn:microsoft.com/office/officeart/2008/layout/HorizontalMultiLevelHierarchy"/>
    <dgm:cxn modelId="{F8C07DAE-F3A0-44E2-9C9D-CBEFA5CB5F06}" type="presParOf" srcId="{EFBB3EEB-783A-4637-9BA5-7D91EC137977}" destId="{9A0711C6-8497-41EC-B1CD-D0FAF69DC165}" srcOrd="7" destOrd="0" presId="urn:microsoft.com/office/officeart/2008/layout/HorizontalMultiLevelHierarchy"/>
    <dgm:cxn modelId="{F8EE6754-235D-4CB8-90B3-C98B34D1EA10}" type="presParOf" srcId="{9A0711C6-8497-41EC-B1CD-D0FAF69DC165}" destId="{DBE19AFA-5A61-4674-BED5-74F047FCA846}" srcOrd="0" destOrd="0" presId="urn:microsoft.com/office/officeart/2008/layout/HorizontalMultiLevelHierarchy"/>
    <dgm:cxn modelId="{CED0EBBE-5B61-464F-A8DD-AF12EACC8234}" type="presParOf" srcId="{9A0711C6-8497-41EC-B1CD-D0FAF69DC165}" destId="{E9E44876-3F26-4D9B-9E9E-971CE06378DA}"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AC448B-B81F-419D-AFE1-0A5C3289AA7C}" type="doc">
      <dgm:prSet loTypeId="urn:microsoft.com/office/officeart/2005/8/layout/default" loCatId="list" qsTypeId="urn:microsoft.com/office/officeart/2005/8/quickstyle/simple5" qsCatId="simple" csTypeId="urn:microsoft.com/office/officeart/2005/8/colors/accent0_1" csCatId="mainScheme" phldr="1"/>
      <dgm:spPr/>
      <dgm:t>
        <a:bodyPr/>
        <a:lstStyle/>
        <a:p>
          <a:endParaRPr lang="es-VE"/>
        </a:p>
      </dgm:t>
    </dgm:pt>
    <dgm:pt modelId="{40946042-1D2D-4DD3-8B74-6150F7DE00FC}">
      <dgm:prSet phldrT="[Texto]"/>
      <dgm:spPr/>
      <dgm:t>
        <a:bodyPr/>
        <a:lstStyle/>
        <a:p>
          <a:r>
            <a:rPr lang="es-VE" dirty="0" smtClean="0"/>
            <a:t>Antecedente CABG, valvular o de aorta</a:t>
          </a:r>
          <a:endParaRPr lang="es-VE" dirty="0"/>
        </a:p>
      </dgm:t>
    </dgm:pt>
    <dgm:pt modelId="{C8C2161D-C818-497B-A2FF-C44E27295295}" type="parTrans" cxnId="{D3007528-1BCB-4AA8-95AD-81B659EC06E7}">
      <dgm:prSet/>
      <dgm:spPr/>
      <dgm:t>
        <a:bodyPr/>
        <a:lstStyle/>
        <a:p>
          <a:endParaRPr lang="es-VE"/>
        </a:p>
      </dgm:t>
    </dgm:pt>
    <dgm:pt modelId="{3A0CCF86-1F9D-412B-A332-68E15FEA39CA}" type="sibTrans" cxnId="{D3007528-1BCB-4AA8-95AD-81B659EC06E7}">
      <dgm:prSet/>
      <dgm:spPr/>
      <dgm:t>
        <a:bodyPr/>
        <a:lstStyle/>
        <a:p>
          <a:endParaRPr lang="es-VE"/>
        </a:p>
      </dgm:t>
    </dgm:pt>
    <dgm:pt modelId="{531919C9-F68E-481E-94D4-7917F073FBE6}">
      <dgm:prSet phldrT="[Texto]"/>
      <dgm:spPr/>
      <dgm:t>
        <a:bodyPr/>
        <a:lstStyle/>
        <a:p>
          <a:r>
            <a:rPr lang="es-VE" dirty="0" smtClean="0"/>
            <a:t>IMCEST</a:t>
          </a:r>
          <a:endParaRPr lang="es-VE" dirty="0"/>
        </a:p>
      </dgm:t>
    </dgm:pt>
    <dgm:pt modelId="{2B420BB3-F760-4F5C-BE00-5F0A7BD418FD}" type="parTrans" cxnId="{A5BF7AAB-5663-4297-89A7-3E02A07ECE1B}">
      <dgm:prSet/>
      <dgm:spPr/>
      <dgm:t>
        <a:bodyPr/>
        <a:lstStyle/>
        <a:p>
          <a:endParaRPr lang="es-VE"/>
        </a:p>
      </dgm:t>
    </dgm:pt>
    <dgm:pt modelId="{D387C3DF-C460-4CAD-80E7-ECA5EF70D2CA}" type="sibTrans" cxnId="{A5BF7AAB-5663-4297-89A7-3E02A07ECE1B}">
      <dgm:prSet/>
      <dgm:spPr/>
      <dgm:t>
        <a:bodyPr/>
        <a:lstStyle/>
        <a:p>
          <a:endParaRPr lang="es-VE"/>
        </a:p>
      </dgm:t>
    </dgm:pt>
    <dgm:pt modelId="{39F8CC8B-78C7-41E9-A035-F92F1F60126A}">
      <dgm:prSet phldrT="[Texto]"/>
      <dgm:spPr/>
      <dgm:t>
        <a:bodyPr/>
        <a:lstStyle/>
        <a:p>
          <a:r>
            <a:rPr lang="es-VE" dirty="0" smtClean="0"/>
            <a:t>Shock </a:t>
          </a:r>
          <a:r>
            <a:rPr lang="es-VE" dirty="0" err="1" smtClean="0"/>
            <a:t>cardiogénico</a:t>
          </a:r>
          <a:endParaRPr lang="es-VE" dirty="0"/>
        </a:p>
      </dgm:t>
    </dgm:pt>
    <dgm:pt modelId="{71373215-11D3-414C-9F77-6989512E73D8}" type="parTrans" cxnId="{991AC121-65B1-45DD-9755-F6CBDBC3A5F8}">
      <dgm:prSet/>
      <dgm:spPr/>
      <dgm:t>
        <a:bodyPr/>
        <a:lstStyle/>
        <a:p>
          <a:endParaRPr lang="es-VE"/>
        </a:p>
      </dgm:t>
    </dgm:pt>
    <dgm:pt modelId="{D9122B16-6C5C-4813-8D58-E81242D7C527}" type="sibTrans" cxnId="{991AC121-65B1-45DD-9755-F6CBDBC3A5F8}">
      <dgm:prSet/>
      <dgm:spPr/>
      <dgm:t>
        <a:bodyPr/>
        <a:lstStyle/>
        <a:p>
          <a:endParaRPr lang="es-VE"/>
        </a:p>
      </dgm:t>
    </dgm:pt>
    <dgm:pt modelId="{D944AEEE-6A97-42AB-8237-0506E4A27561}" type="pres">
      <dgm:prSet presAssocID="{0CAC448B-B81F-419D-AFE1-0A5C3289AA7C}" presName="diagram" presStyleCnt="0">
        <dgm:presLayoutVars>
          <dgm:dir/>
          <dgm:resizeHandles val="exact"/>
        </dgm:presLayoutVars>
      </dgm:prSet>
      <dgm:spPr/>
      <dgm:t>
        <a:bodyPr/>
        <a:lstStyle/>
        <a:p>
          <a:endParaRPr lang="es-VE"/>
        </a:p>
      </dgm:t>
    </dgm:pt>
    <dgm:pt modelId="{BB732077-249B-47A7-87EE-73B49C013C48}" type="pres">
      <dgm:prSet presAssocID="{40946042-1D2D-4DD3-8B74-6150F7DE00FC}" presName="node" presStyleLbl="node1" presStyleIdx="0" presStyleCnt="3">
        <dgm:presLayoutVars>
          <dgm:bulletEnabled val="1"/>
        </dgm:presLayoutVars>
      </dgm:prSet>
      <dgm:spPr/>
      <dgm:t>
        <a:bodyPr/>
        <a:lstStyle/>
        <a:p>
          <a:endParaRPr lang="es-VE"/>
        </a:p>
      </dgm:t>
    </dgm:pt>
    <dgm:pt modelId="{F2D2D315-F7D7-45EA-8667-9A90B0373376}" type="pres">
      <dgm:prSet presAssocID="{3A0CCF86-1F9D-412B-A332-68E15FEA39CA}" presName="sibTrans" presStyleCnt="0"/>
      <dgm:spPr/>
    </dgm:pt>
    <dgm:pt modelId="{3DBB6CF7-C466-4DCB-9053-F3797F2E5D98}" type="pres">
      <dgm:prSet presAssocID="{531919C9-F68E-481E-94D4-7917F073FBE6}" presName="node" presStyleLbl="node1" presStyleIdx="1" presStyleCnt="3">
        <dgm:presLayoutVars>
          <dgm:bulletEnabled val="1"/>
        </dgm:presLayoutVars>
      </dgm:prSet>
      <dgm:spPr/>
      <dgm:t>
        <a:bodyPr/>
        <a:lstStyle/>
        <a:p>
          <a:endParaRPr lang="es-VE"/>
        </a:p>
      </dgm:t>
    </dgm:pt>
    <dgm:pt modelId="{6F2091A0-86A0-4776-847C-DCF8B39D87D0}" type="pres">
      <dgm:prSet presAssocID="{D387C3DF-C460-4CAD-80E7-ECA5EF70D2CA}" presName="sibTrans" presStyleCnt="0"/>
      <dgm:spPr/>
    </dgm:pt>
    <dgm:pt modelId="{8CA57A53-2D2B-4401-8E13-05988D291326}" type="pres">
      <dgm:prSet presAssocID="{39F8CC8B-78C7-41E9-A035-F92F1F60126A}" presName="node" presStyleLbl="node1" presStyleIdx="2" presStyleCnt="3">
        <dgm:presLayoutVars>
          <dgm:bulletEnabled val="1"/>
        </dgm:presLayoutVars>
      </dgm:prSet>
      <dgm:spPr/>
      <dgm:t>
        <a:bodyPr/>
        <a:lstStyle/>
        <a:p>
          <a:endParaRPr lang="es-VE"/>
        </a:p>
      </dgm:t>
    </dgm:pt>
  </dgm:ptLst>
  <dgm:cxnLst>
    <dgm:cxn modelId="{A5BF7AAB-5663-4297-89A7-3E02A07ECE1B}" srcId="{0CAC448B-B81F-419D-AFE1-0A5C3289AA7C}" destId="{531919C9-F68E-481E-94D4-7917F073FBE6}" srcOrd="1" destOrd="0" parTransId="{2B420BB3-F760-4F5C-BE00-5F0A7BD418FD}" sibTransId="{D387C3DF-C460-4CAD-80E7-ECA5EF70D2CA}"/>
    <dgm:cxn modelId="{2745FA75-91A1-48C6-BA99-4A390B756381}" type="presOf" srcId="{531919C9-F68E-481E-94D4-7917F073FBE6}" destId="{3DBB6CF7-C466-4DCB-9053-F3797F2E5D98}" srcOrd="0" destOrd="0" presId="urn:microsoft.com/office/officeart/2005/8/layout/default"/>
    <dgm:cxn modelId="{38A0E6A3-02C1-4516-A22B-990A6B92234E}" type="presOf" srcId="{39F8CC8B-78C7-41E9-A035-F92F1F60126A}" destId="{8CA57A53-2D2B-4401-8E13-05988D291326}" srcOrd="0" destOrd="0" presId="urn:microsoft.com/office/officeart/2005/8/layout/default"/>
    <dgm:cxn modelId="{E9891CFC-E9BA-4050-9D1B-B2FEEC0F6F96}" type="presOf" srcId="{0CAC448B-B81F-419D-AFE1-0A5C3289AA7C}" destId="{D944AEEE-6A97-42AB-8237-0506E4A27561}" srcOrd="0" destOrd="0" presId="urn:microsoft.com/office/officeart/2005/8/layout/default"/>
    <dgm:cxn modelId="{44DDA37F-5749-457B-8C0E-F1B4E7710239}" type="presOf" srcId="{40946042-1D2D-4DD3-8B74-6150F7DE00FC}" destId="{BB732077-249B-47A7-87EE-73B49C013C48}" srcOrd="0" destOrd="0" presId="urn:microsoft.com/office/officeart/2005/8/layout/default"/>
    <dgm:cxn modelId="{D3007528-1BCB-4AA8-95AD-81B659EC06E7}" srcId="{0CAC448B-B81F-419D-AFE1-0A5C3289AA7C}" destId="{40946042-1D2D-4DD3-8B74-6150F7DE00FC}" srcOrd="0" destOrd="0" parTransId="{C8C2161D-C818-497B-A2FF-C44E27295295}" sibTransId="{3A0CCF86-1F9D-412B-A332-68E15FEA39CA}"/>
    <dgm:cxn modelId="{991AC121-65B1-45DD-9755-F6CBDBC3A5F8}" srcId="{0CAC448B-B81F-419D-AFE1-0A5C3289AA7C}" destId="{39F8CC8B-78C7-41E9-A035-F92F1F60126A}" srcOrd="2" destOrd="0" parTransId="{71373215-11D3-414C-9F77-6989512E73D8}" sibTransId="{D9122B16-6C5C-4813-8D58-E81242D7C527}"/>
    <dgm:cxn modelId="{68D0A768-F741-45CC-972E-B47EA32B6DD7}" type="presParOf" srcId="{D944AEEE-6A97-42AB-8237-0506E4A27561}" destId="{BB732077-249B-47A7-87EE-73B49C013C48}" srcOrd="0" destOrd="0" presId="urn:microsoft.com/office/officeart/2005/8/layout/default"/>
    <dgm:cxn modelId="{AC004130-8B81-4A1D-BF2C-6AEE8DA2EB48}" type="presParOf" srcId="{D944AEEE-6A97-42AB-8237-0506E4A27561}" destId="{F2D2D315-F7D7-45EA-8667-9A90B0373376}" srcOrd="1" destOrd="0" presId="urn:microsoft.com/office/officeart/2005/8/layout/default"/>
    <dgm:cxn modelId="{ABF9F07F-ABB7-4051-8B30-512DA1509EE5}" type="presParOf" srcId="{D944AEEE-6A97-42AB-8237-0506E4A27561}" destId="{3DBB6CF7-C466-4DCB-9053-F3797F2E5D98}" srcOrd="2" destOrd="0" presId="urn:microsoft.com/office/officeart/2005/8/layout/default"/>
    <dgm:cxn modelId="{FD89BDDD-F9A8-49AB-8FE8-022E01FFAE7D}" type="presParOf" srcId="{D944AEEE-6A97-42AB-8237-0506E4A27561}" destId="{6F2091A0-86A0-4776-847C-DCF8B39D87D0}" srcOrd="3" destOrd="0" presId="urn:microsoft.com/office/officeart/2005/8/layout/default"/>
    <dgm:cxn modelId="{05F956A9-A1A3-4019-B93D-5E8D6C41F657}" type="presParOf" srcId="{D944AEEE-6A97-42AB-8237-0506E4A27561}" destId="{8CA57A53-2D2B-4401-8E13-05988D291326}"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549AF6-C18C-4C22-864E-A6A07B5E12D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VE"/>
        </a:p>
      </dgm:t>
    </dgm:pt>
    <dgm:pt modelId="{BEB78CC9-6C85-4B0D-A1F4-C77E6D99638B}">
      <dgm:prSet phldrT="[Texto]"/>
      <dgm:spPr/>
      <dgm:t>
        <a:bodyPr/>
        <a:lstStyle/>
        <a:p>
          <a:r>
            <a:rPr lang="es-VE" dirty="0" smtClean="0"/>
            <a:t>Paciente que rechaza la cirugía</a:t>
          </a:r>
          <a:endParaRPr lang="es-VE" dirty="0"/>
        </a:p>
      </dgm:t>
    </dgm:pt>
    <dgm:pt modelId="{9028FF26-F1F7-4BCA-9E3A-E18BBB656B5E}" type="parTrans" cxnId="{7981A79B-C166-4D2E-9E9E-225DF73E363E}">
      <dgm:prSet/>
      <dgm:spPr/>
      <dgm:t>
        <a:bodyPr/>
        <a:lstStyle/>
        <a:p>
          <a:endParaRPr lang="es-VE"/>
        </a:p>
      </dgm:t>
    </dgm:pt>
    <dgm:pt modelId="{C7798774-3D26-436A-86B4-B2AEE1ACB3D6}" type="sibTrans" cxnId="{7981A79B-C166-4D2E-9E9E-225DF73E363E}">
      <dgm:prSet/>
      <dgm:spPr/>
      <dgm:t>
        <a:bodyPr/>
        <a:lstStyle/>
        <a:p>
          <a:endParaRPr lang="es-VE"/>
        </a:p>
      </dgm:t>
    </dgm:pt>
    <dgm:pt modelId="{66FA4664-F6F9-42E9-BE0E-E9BD6087B31D}">
      <dgm:prSet phldrT="[Texto]"/>
      <dgm:spPr/>
      <dgm:t>
        <a:bodyPr/>
        <a:lstStyle/>
        <a:p>
          <a:r>
            <a:rPr lang="es-VE" dirty="0" smtClean="0"/>
            <a:t>Anatomía coronaria adecuada para la colocación de </a:t>
          </a:r>
          <a:r>
            <a:rPr lang="es-VE" dirty="0" err="1" smtClean="0"/>
            <a:t>stents</a:t>
          </a:r>
          <a:endParaRPr lang="es-VE" dirty="0"/>
        </a:p>
      </dgm:t>
    </dgm:pt>
    <dgm:pt modelId="{C17D297E-12D3-410F-95A2-FF5A7F492EA9}" type="parTrans" cxnId="{CBE92E0A-C332-4FEE-9906-9C3041D6F3BE}">
      <dgm:prSet/>
      <dgm:spPr/>
      <dgm:t>
        <a:bodyPr/>
        <a:lstStyle/>
        <a:p>
          <a:endParaRPr lang="es-VE"/>
        </a:p>
      </dgm:t>
    </dgm:pt>
    <dgm:pt modelId="{87B117EB-DD97-47C8-A485-10BC6CE8ABE9}" type="sibTrans" cxnId="{CBE92E0A-C332-4FEE-9906-9C3041D6F3BE}">
      <dgm:prSet/>
      <dgm:spPr/>
      <dgm:t>
        <a:bodyPr/>
        <a:lstStyle/>
        <a:p>
          <a:endParaRPr lang="es-VE"/>
        </a:p>
      </dgm:t>
    </dgm:pt>
    <dgm:pt modelId="{7F4171F7-717E-4560-A7FB-AD268D8D2DF2}">
      <dgm:prSet phldrT="[Texto]"/>
      <dgm:spPr/>
      <dgm:t>
        <a:bodyPr/>
        <a:lstStyle/>
        <a:p>
          <a:r>
            <a:rPr lang="es-VE" dirty="0" smtClean="0"/>
            <a:t>Procedimiento de rescate (p. ej., disección del tronco principal izquierdo durante una angiografía o ICP)</a:t>
          </a:r>
          <a:endParaRPr lang="es-VE" dirty="0"/>
        </a:p>
      </dgm:t>
    </dgm:pt>
    <dgm:pt modelId="{6EF7C495-0202-41CA-8C61-E18FC234DD23}" type="parTrans" cxnId="{6048FACC-89F8-4DD8-9216-FD8871C044D9}">
      <dgm:prSet/>
      <dgm:spPr/>
      <dgm:t>
        <a:bodyPr/>
        <a:lstStyle/>
        <a:p>
          <a:endParaRPr lang="es-VE"/>
        </a:p>
      </dgm:t>
    </dgm:pt>
    <dgm:pt modelId="{DEACE69E-AA8C-481D-9376-EBE540C2AA29}" type="sibTrans" cxnId="{6048FACC-89F8-4DD8-9216-FD8871C044D9}">
      <dgm:prSet/>
      <dgm:spPr/>
      <dgm:t>
        <a:bodyPr/>
        <a:lstStyle/>
        <a:p>
          <a:endParaRPr lang="es-VE"/>
        </a:p>
      </dgm:t>
    </dgm:pt>
    <dgm:pt modelId="{81F47CF3-6BD2-4067-9648-C8D2F48E0443}">
      <dgm:prSet phldrT="[Texto]"/>
      <dgm:spPr/>
      <dgm:t>
        <a:bodyPr/>
        <a:lstStyle/>
        <a:p>
          <a:r>
            <a:rPr lang="es-VE" dirty="0" smtClean="0"/>
            <a:t>IM en que la revascularización urgente es necesaria</a:t>
          </a:r>
          <a:endParaRPr lang="es-VE" dirty="0"/>
        </a:p>
      </dgm:t>
    </dgm:pt>
    <dgm:pt modelId="{3DD436AC-0E5B-4924-9B44-8F8140F36743}" type="parTrans" cxnId="{710498DB-3A0B-4D31-A361-6E6C5042BC37}">
      <dgm:prSet/>
      <dgm:spPr/>
      <dgm:t>
        <a:bodyPr/>
        <a:lstStyle/>
        <a:p>
          <a:endParaRPr lang="es-VE"/>
        </a:p>
      </dgm:t>
    </dgm:pt>
    <dgm:pt modelId="{55D45F14-FA90-4CDC-B9D8-C2BE4D4BA7CE}" type="sibTrans" cxnId="{710498DB-3A0B-4D31-A361-6E6C5042BC37}">
      <dgm:prSet/>
      <dgm:spPr/>
      <dgm:t>
        <a:bodyPr/>
        <a:lstStyle/>
        <a:p>
          <a:endParaRPr lang="es-VE"/>
        </a:p>
      </dgm:t>
    </dgm:pt>
    <dgm:pt modelId="{E4F83146-7F1D-4A62-A40E-2D31F79D4071}">
      <dgm:prSet phldrT="[Texto]"/>
      <dgm:spPr/>
      <dgm:t>
        <a:bodyPr/>
        <a:lstStyle/>
        <a:p>
          <a:r>
            <a:rPr lang="es-VE" dirty="0" smtClean="0"/>
            <a:t>Edad ≥ 80 años</a:t>
          </a:r>
          <a:endParaRPr lang="es-VE" dirty="0"/>
        </a:p>
      </dgm:t>
    </dgm:pt>
    <dgm:pt modelId="{21A5E2A2-66B0-4100-BF06-ED87478405FC}" type="parTrans" cxnId="{9B19B794-23F3-4333-B931-D949F85F4CA3}">
      <dgm:prSet/>
      <dgm:spPr/>
      <dgm:t>
        <a:bodyPr/>
        <a:lstStyle/>
        <a:p>
          <a:endParaRPr lang="es-VE"/>
        </a:p>
      </dgm:t>
    </dgm:pt>
    <dgm:pt modelId="{D2FF6080-A820-4045-998D-944DC8DEB805}" type="sibTrans" cxnId="{9B19B794-23F3-4333-B931-D949F85F4CA3}">
      <dgm:prSet/>
      <dgm:spPr/>
      <dgm:t>
        <a:bodyPr/>
        <a:lstStyle/>
        <a:p>
          <a:endParaRPr lang="es-VE"/>
        </a:p>
      </dgm:t>
    </dgm:pt>
    <dgm:pt modelId="{EAD5EA38-39FC-4809-868C-20A9DF5CB467}">
      <dgm:prSet phldrT="[Texto]"/>
      <dgm:spPr/>
      <dgm:t>
        <a:bodyPr/>
        <a:lstStyle/>
        <a:p>
          <a:r>
            <a:rPr lang="es-VE" dirty="0" smtClean="0"/>
            <a:t>Comorbilidad grave</a:t>
          </a:r>
          <a:endParaRPr lang="es-VE" dirty="0"/>
        </a:p>
      </dgm:t>
    </dgm:pt>
    <dgm:pt modelId="{4B46A27A-3C50-457F-9097-0F59EBF274F6}" type="parTrans" cxnId="{F2E12A78-F01B-4FE7-9AAE-A93964DA4FD5}">
      <dgm:prSet/>
      <dgm:spPr/>
      <dgm:t>
        <a:bodyPr/>
        <a:lstStyle/>
        <a:p>
          <a:endParaRPr lang="es-VE"/>
        </a:p>
      </dgm:t>
    </dgm:pt>
    <dgm:pt modelId="{A122117C-4D1D-4D03-9AB5-A59F493CC3E5}" type="sibTrans" cxnId="{F2E12A78-F01B-4FE7-9AAE-A93964DA4FD5}">
      <dgm:prSet/>
      <dgm:spPr/>
      <dgm:t>
        <a:bodyPr/>
        <a:lstStyle/>
        <a:p>
          <a:endParaRPr lang="es-VE"/>
        </a:p>
      </dgm:t>
    </dgm:pt>
    <dgm:pt modelId="{8C841BB7-D948-4D20-91C6-97D223D9554D}">
      <dgm:prSet phldrT="[Texto]"/>
      <dgm:spPr/>
      <dgm:t>
        <a:bodyPr/>
        <a:lstStyle/>
        <a:p>
          <a:r>
            <a:rPr lang="es-VE" dirty="0" smtClean="0"/>
            <a:t>Esperanza de vida de menos de 1 año. </a:t>
          </a:r>
          <a:endParaRPr lang="es-VE" dirty="0"/>
        </a:p>
      </dgm:t>
    </dgm:pt>
    <dgm:pt modelId="{B325FF5F-30B3-4AA8-A3E7-B8AB41C0B077}" type="parTrans" cxnId="{CD5F6184-217E-4E88-A201-E3A263D3AEAE}">
      <dgm:prSet/>
      <dgm:spPr/>
      <dgm:t>
        <a:bodyPr/>
        <a:lstStyle/>
        <a:p>
          <a:endParaRPr lang="es-VE"/>
        </a:p>
      </dgm:t>
    </dgm:pt>
    <dgm:pt modelId="{D39340CC-D52D-46D3-B17F-720199EFA85D}" type="sibTrans" cxnId="{CD5F6184-217E-4E88-A201-E3A263D3AEAE}">
      <dgm:prSet/>
      <dgm:spPr/>
      <dgm:t>
        <a:bodyPr/>
        <a:lstStyle/>
        <a:p>
          <a:endParaRPr lang="es-VE"/>
        </a:p>
      </dgm:t>
    </dgm:pt>
    <dgm:pt modelId="{4271C96E-F417-495D-9B5A-73DC18D60C65}">
      <dgm:prSet phldrT="[Texto]"/>
      <dgm:spPr/>
      <dgm:t>
        <a:bodyPr/>
        <a:lstStyle/>
        <a:p>
          <a:r>
            <a:rPr lang="es-VE" smtClean="0"/>
            <a:t>Anatomía </a:t>
          </a:r>
          <a:r>
            <a:rPr lang="es-VE" dirty="0" smtClean="0"/>
            <a:t>coronaria inadecuada para CABG. </a:t>
          </a:r>
          <a:endParaRPr lang="es-VE" dirty="0"/>
        </a:p>
      </dgm:t>
    </dgm:pt>
    <dgm:pt modelId="{7C3FF961-5CE7-4BEC-B14A-B1A11AD40D27}" type="parTrans" cxnId="{B68B7CB0-76A0-4BF8-BF81-0139C7D43CB4}">
      <dgm:prSet/>
      <dgm:spPr/>
      <dgm:t>
        <a:bodyPr/>
        <a:lstStyle/>
        <a:p>
          <a:endParaRPr lang="es-VE"/>
        </a:p>
      </dgm:t>
    </dgm:pt>
    <dgm:pt modelId="{687B697F-AA40-4581-AA38-B83CA3069D14}" type="sibTrans" cxnId="{B68B7CB0-76A0-4BF8-BF81-0139C7D43CB4}">
      <dgm:prSet/>
      <dgm:spPr/>
      <dgm:t>
        <a:bodyPr/>
        <a:lstStyle/>
        <a:p>
          <a:endParaRPr lang="es-VE"/>
        </a:p>
      </dgm:t>
    </dgm:pt>
    <dgm:pt modelId="{7F7F62A0-76F6-4A17-83BE-E1070391E54A}">
      <dgm:prSet phldrT="[Texto]"/>
      <dgm:spPr/>
      <dgm:t>
        <a:bodyPr/>
        <a:lstStyle/>
        <a:p>
          <a:r>
            <a:rPr lang="es-VE" smtClean="0"/>
            <a:t>Lesión restringida al ostium principal izquierdo o lesión aislada de TCI</a:t>
          </a:r>
          <a:endParaRPr lang="es-VE" dirty="0"/>
        </a:p>
      </dgm:t>
    </dgm:pt>
    <dgm:pt modelId="{3F93B9CC-88FA-4C06-93A3-D599E85BA6B2}" type="parTrans" cxnId="{B7FF867A-0E5E-4582-9549-6C414EA5F7FE}">
      <dgm:prSet/>
      <dgm:spPr/>
    </dgm:pt>
    <dgm:pt modelId="{6FB1F38F-7A28-4A1B-B732-FFFE3FA7A453}" type="sibTrans" cxnId="{B7FF867A-0E5E-4582-9549-6C414EA5F7FE}">
      <dgm:prSet/>
      <dgm:spPr/>
    </dgm:pt>
    <dgm:pt modelId="{14943225-675B-48FA-A595-A66826AAB6FB}" type="pres">
      <dgm:prSet presAssocID="{ED549AF6-C18C-4C22-864E-A6A07B5E12D1}" presName="diagram" presStyleCnt="0">
        <dgm:presLayoutVars>
          <dgm:dir/>
          <dgm:resizeHandles val="exact"/>
        </dgm:presLayoutVars>
      </dgm:prSet>
      <dgm:spPr/>
      <dgm:t>
        <a:bodyPr/>
        <a:lstStyle/>
        <a:p>
          <a:endParaRPr lang="es-VE"/>
        </a:p>
      </dgm:t>
    </dgm:pt>
    <dgm:pt modelId="{E4262CC7-E753-4305-B787-1F71868DFD5B}" type="pres">
      <dgm:prSet presAssocID="{BEB78CC9-6C85-4B0D-A1F4-C77E6D99638B}" presName="node" presStyleLbl="node1" presStyleIdx="0" presStyleCnt="9">
        <dgm:presLayoutVars>
          <dgm:bulletEnabled val="1"/>
        </dgm:presLayoutVars>
      </dgm:prSet>
      <dgm:spPr/>
      <dgm:t>
        <a:bodyPr/>
        <a:lstStyle/>
        <a:p>
          <a:endParaRPr lang="es-VE"/>
        </a:p>
      </dgm:t>
    </dgm:pt>
    <dgm:pt modelId="{D82497BD-F695-44B5-80C2-CB905E97E50C}" type="pres">
      <dgm:prSet presAssocID="{C7798774-3D26-436A-86B4-B2AEE1ACB3D6}" presName="sibTrans" presStyleCnt="0"/>
      <dgm:spPr/>
    </dgm:pt>
    <dgm:pt modelId="{5D62CD27-7607-4608-ACA8-5FC603BFE6B2}" type="pres">
      <dgm:prSet presAssocID="{66FA4664-F6F9-42E9-BE0E-E9BD6087B31D}" presName="node" presStyleLbl="node1" presStyleIdx="1" presStyleCnt="9">
        <dgm:presLayoutVars>
          <dgm:bulletEnabled val="1"/>
        </dgm:presLayoutVars>
      </dgm:prSet>
      <dgm:spPr/>
      <dgm:t>
        <a:bodyPr/>
        <a:lstStyle/>
        <a:p>
          <a:endParaRPr lang="es-VE"/>
        </a:p>
      </dgm:t>
    </dgm:pt>
    <dgm:pt modelId="{344701FA-82CD-417F-A52B-C458D8D8E297}" type="pres">
      <dgm:prSet presAssocID="{87B117EB-DD97-47C8-A485-10BC6CE8ABE9}" presName="sibTrans" presStyleCnt="0"/>
      <dgm:spPr/>
    </dgm:pt>
    <dgm:pt modelId="{6071B77A-FC95-45EC-BA2B-12E370B2BA36}" type="pres">
      <dgm:prSet presAssocID="{7F7F62A0-76F6-4A17-83BE-E1070391E54A}" presName="node" presStyleLbl="node1" presStyleIdx="2" presStyleCnt="9">
        <dgm:presLayoutVars>
          <dgm:bulletEnabled val="1"/>
        </dgm:presLayoutVars>
      </dgm:prSet>
      <dgm:spPr/>
      <dgm:t>
        <a:bodyPr/>
        <a:lstStyle/>
        <a:p>
          <a:endParaRPr lang="es-VE"/>
        </a:p>
      </dgm:t>
    </dgm:pt>
    <dgm:pt modelId="{F55743A1-37C6-4ED9-8529-F88CC4CA32B9}" type="pres">
      <dgm:prSet presAssocID="{6FB1F38F-7A28-4A1B-B732-FFFE3FA7A453}" presName="sibTrans" presStyleCnt="0"/>
      <dgm:spPr/>
    </dgm:pt>
    <dgm:pt modelId="{385899C1-92E6-4050-84CC-C457EC615C4A}" type="pres">
      <dgm:prSet presAssocID="{7F4171F7-717E-4560-A7FB-AD268D8D2DF2}" presName="node" presStyleLbl="node1" presStyleIdx="3" presStyleCnt="9">
        <dgm:presLayoutVars>
          <dgm:bulletEnabled val="1"/>
        </dgm:presLayoutVars>
      </dgm:prSet>
      <dgm:spPr/>
      <dgm:t>
        <a:bodyPr/>
        <a:lstStyle/>
        <a:p>
          <a:endParaRPr lang="es-VE"/>
        </a:p>
      </dgm:t>
    </dgm:pt>
    <dgm:pt modelId="{28677D3B-5842-471F-8E44-E020F9B81F2B}" type="pres">
      <dgm:prSet presAssocID="{DEACE69E-AA8C-481D-9376-EBE540C2AA29}" presName="sibTrans" presStyleCnt="0"/>
      <dgm:spPr/>
    </dgm:pt>
    <dgm:pt modelId="{3E2C3EF8-2457-4929-9201-43A0E4CCA941}" type="pres">
      <dgm:prSet presAssocID="{81F47CF3-6BD2-4067-9648-C8D2F48E0443}" presName="node" presStyleLbl="node1" presStyleIdx="4" presStyleCnt="9">
        <dgm:presLayoutVars>
          <dgm:bulletEnabled val="1"/>
        </dgm:presLayoutVars>
      </dgm:prSet>
      <dgm:spPr/>
      <dgm:t>
        <a:bodyPr/>
        <a:lstStyle/>
        <a:p>
          <a:endParaRPr lang="es-VE"/>
        </a:p>
      </dgm:t>
    </dgm:pt>
    <dgm:pt modelId="{01DD4217-2737-402B-915B-C1BE277E72D1}" type="pres">
      <dgm:prSet presAssocID="{55D45F14-FA90-4CDC-B9D8-C2BE4D4BA7CE}" presName="sibTrans" presStyleCnt="0"/>
      <dgm:spPr/>
    </dgm:pt>
    <dgm:pt modelId="{AB9F80D9-5689-4BD6-A087-35F97C26D698}" type="pres">
      <dgm:prSet presAssocID="{E4F83146-7F1D-4A62-A40E-2D31F79D4071}" presName="node" presStyleLbl="node1" presStyleIdx="5" presStyleCnt="9">
        <dgm:presLayoutVars>
          <dgm:bulletEnabled val="1"/>
        </dgm:presLayoutVars>
      </dgm:prSet>
      <dgm:spPr/>
      <dgm:t>
        <a:bodyPr/>
        <a:lstStyle/>
        <a:p>
          <a:endParaRPr lang="es-VE"/>
        </a:p>
      </dgm:t>
    </dgm:pt>
    <dgm:pt modelId="{2AF48664-8DB0-4F4E-AC98-28C85A54E22B}" type="pres">
      <dgm:prSet presAssocID="{D2FF6080-A820-4045-998D-944DC8DEB805}" presName="sibTrans" presStyleCnt="0"/>
      <dgm:spPr/>
    </dgm:pt>
    <dgm:pt modelId="{B5C1FD1F-FCAD-4570-99E7-11F466F1B5CB}" type="pres">
      <dgm:prSet presAssocID="{EAD5EA38-39FC-4809-868C-20A9DF5CB467}" presName="node" presStyleLbl="node1" presStyleIdx="6" presStyleCnt="9">
        <dgm:presLayoutVars>
          <dgm:bulletEnabled val="1"/>
        </dgm:presLayoutVars>
      </dgm:prSet>
      <dgm:spPr/>
      <dgm:t>
        <a:bodyPr/>
        <a:lstStyle/>
        <a:p>
          <a:endParaRPr lang="es-VE"/>
        </a:p>
      </dgm:t>
    </dgm:pt>
    <dgm:pt modelId="{950DC646-9C4A-4953-87CB-E21712D83D83}" type="pres">
      <dgm:prSet presAssocID="{A122117C-4D1D-4D03-9AB5-A59F493CC3E5}" presName="sibTrans" presStyleCnt="0"/>
      <dgm:spPr/>
    </dgm:pt>
    <dgm:pt modelId="{7EF52077-67C7-439A-8D8A-C30317A20FB8}" type="pres">
      <dgm:prSet presAssocID="{8C841BB7-D948-4D20-91C6-97D223D9554D}" presName="node" presStyleLbl="node1" presStyleIdx="7" presStyleCnt="9">
        <dgm:presLayoutVars>
          <dgm:bulletEnabled val="1"/>
        </dgm:presLayoutVars>
      </dgm:prSet>
      <dgm:spPr/>
      <dgm:t>
        <a:bodyPr/>
        <a:lstStyle/>
        <a:p>
          <a:endParaRPr lang="es-VE"/>
        </a:p>
      </dgm:t>
    </dgm:pt>
    <dgm:pt modelId="{BF9A64D4-8698-42F0-ACD3-68B0C5B22478}" type="pres">
      <dgm:prSet presAssocID="{D39340CC-D52D-46D3-B17F-720199EFA85D}" presName="sibTrans" presStyleCnt="0"/>
      <dgm:spPr/>
    </dgm:pt>
    <dgm:pt modelId="{CF40DCBC-D067-4A1D-80B2-CA3879C6F836}" type="pres">
      <dgm:prSet presAssocID="{4271C96E-F417-495D-9B5A-73DC18D60C65}" presName="node" presStyleLbl="node1" presStyleIdx="8" presStyleCnt="9">
        <dgm:presLayoutVars>
          <dgm:bulletEnabled val="1"/>
        </dgm:presLayoutVars>
      </dgm:prSet>
      <dgm:spPr/>
      <dgm:t>
        <a:bodyPr/>
        <a:lstStyle/>
        <a:p>
          <a:endParaRPr lang="es-VE"/>
        </a:p>
      </dgm:t>
    </dgm:pt>
  </dgm:ptLst>
  <dgm:cxnLst>
    <dgm:cxn modelId="{CBE92E0A-C332-4FEE-9906-9C3041D6F3BE}" srcId="{ED549AF6-C18C-4C22-864E-A6A07B5E12D1}" destId="{66FA4664-F6F9-42E9-BE0E-E9BD6087B31D}" srcOrd="1" destOrd="0" parTransId="{C17D297E-12D3-410F-95A2-FF5A7F492EA9}" sibTransId="{87B117EB-DD97-47C8-A485-10BC6CE8ABE9}"/>
    <dgm:cxn modelId="{7A2CB6DC-CF82-4280-86C3-50B06A2CDC16}" type="presOf" srcId="{66FA4664-F6F9-42E9-BE0E-E9BD6087B31D}" destId="{5D62CD27-7607-4608-ACA8-5FC603BFE6B2}" srcOrd="0" destOrd="0" presId="urn:microsoft.com/office/officeart/2005/8/layout/default"/>
    <dgm:cxn modelId="{7FD6B157-4A8E-4AD1-A722-470CD00D3A84}" type="presOf" srcId="{8C841BB7-D948-4D20-91C6-97D223D9554D}" destId="{7EF52077-67C7-439A-8D8A-C30317A20FB8}" srcOrd="0" destOrd="0" presId="urn:microsoft.com/office/officeart/2005/8/layout/default"/>
    <dgm:cxn modelId="{FC517325-0E08-4411-A92B-9E9C8B7D4C1B}" type="presOf" srcId="{ED549AF6-C18C-4C22-864E-A6A07B5E12D1}" destId="{14943225-675B-48FA-A595-A66826AAB6FB}" srcOrd="0" destOrd="0" presId="urn:microsoft.com/office/officeart/2005/8/layout/default"/>
    <dgm:cxn modelId="{5969172E-1BDA-4282-ABDA-6DA1E88F5393}" type="presOf" srcId="{7F7F62A0-76F6-4A17-83BE-E1070391E54A}" destId="{6071B77A-FC95-45EC-BA2B-12E370B2BA36}" srcOrd="0" destOrd="0" presId="urn:microsoft.com/office/officeart/2005/8/layout/default"/>
    <dgm:cxn modelId="{CD5F6184-217E-4E88-A201-E3A263D3AEAE}" srcId="{ED549AF6-C18C-4C22-864E-A6A07B5E12D1}" destId="{8C841BB7-D948-4D20-91C6-97D223D9554D}" srcOrd="7" destOrd="0" parTransId="{B325FF5F-30B3-4AA8-A3E7-B8AB41C0B077}" sibTransId="{D39340CC-D52D-46D3-B17F-720199EFA85D}"/>
    <dgm:cxn modelId="{B7FF867A-0E5E-4582-9549-6C414EA5F7FE}" srcId="{ED549AF6-C18C-4C22-864E-A6A07B5E12D1}" destId="{7F7F62A0-76F6-4A17-83BE-E1070391E54A}" srcOrd="2" destOrd="0" parTransId="{3F93B9CC-88FA-4C06-93A3-D599E85BA6B2}" sibTransId="{6FB1F38F-7A28-4A1B-B732-FFFE3FA7A453}"/>
    <dgm:cxn modelId="{7981A79B-C166-4D2E-9E9E-225DF73E363E}" srcId="{ED549AF6-C18C-4C22-864E-A6A07B5E12D1}" destId="{BEB78CC9-6C85-4B0D-A1F4-C77E6D99638B}" srcOrd="0" destOrd="0" parTransId="{9028FF26-F1F7-4BCA-9E3A-E18BBB656B5E}" sibTransId="{C7798774-3D26-436A-86B4-B2AEE1ACB3D6}"/>
    <dgm:cxn modelId="{767A2DDA-B6C5-4DC2-A5EC-8F2A90B43A9E}" type="presOf" srcId="{BEB78CC9-6C85-4B0D-A1F4-C77E6D99638B}" destId="{E4262CC7-E753-4305-B787-1F71868DFD5B}" srcOrd="0" destOrd="0" presId="urn:microsoft.com/office/officeart/2005/8/layout/default"/>
    <dgm:cxn modelId="{710498DB-3A0B-4D31-A361-6E6C5042BC37}" srcId="{ED549AF6-C18C-4C22-864E-A6A07B5E12D1}" destId="{81F47CF3-6BD2-4067-9648-C8D2F48E0443}" srcOrd="4" destOrd="0" parTransId="{3DD436AC-0E5B-4924-9B44-8F8140F36743}" sibTransId="{55D45F14-FA90-4CDC-B9D8-C2BE4D4BA7CE}"/>
    <dgm:cxn modelId="{B68B7CB0-76A0-4BF8-BF81-0139C7D43CB4}" srcId="{ED549AF6-C18C-4C22-864E-A6A07B5E12D1}" destId="{4271C96E-F417-495D-9B5A-73DC18D60C65}" srcOrd="8" destOrd="0" parTransId="{7C3FF961-5CE7-4BEC-B14A-B1A11AD40D27}" sibTransId="{687B697F-AA40-4581-AA38-B83CA3069D14}"/>
    <dgm:cxn modelId="{9B19B794-23F3-4333-B931-D949F85F4CA3}" srcId="{ED549AF6-C18C-4C22-864E-A6A07B5E12D1}" destId="{E4F83146-7F1D-4A62-A40E-2D31F79D4071}" srcOrd="5" destOrd="0" parTransId="{21A5E2A2-66B0-4100-BF06-ED87478405FC}" sibTransId="{D2FF6080-A820-4045-998D-944DC8DEB805}"/>
    <dgm:cxn modelId="{A4516E18-4E07-4D15-AB65-0F12E1F74665}" type="presOf" srcId="{7F4171F7-717E-4560-A7FB-AD268D8D2DF2}" destId="{385899C1-92E6-4050-84CC-C457EC615C4A}" srcOrd="0" destOrd="0" presId="urn:microsoft.com/office/officeart/2005/8/layout/default"/>
    <dgm:cxn modelId="{9BC0874B-A0D1-490F-9792-48059743574D}" type="presOf" srcId="{81F47CF3-6BD2-4067-9648-C8D2F48E0443}" destId="{3E2C3EF8-2457-4929-9201-43A0E4CCA941}" srcOrd="0" destOrd="0" presId="urn:microsoft.com/office/officeart/2005/8/layout/default"/>
    <dgm:cxn modelId="{5EC94111-65E7-4784-9449-8A59F6D79F22}" type="presOf" srcId="{EAD5EA38-39FC-4809-868C-20A9DF5CB467}" destId="{B5C1FD1F-FCAD-4570-99E7-11F466F1B5CB}" srcOrd="0" destOrd="0" presId="urn:microsoft.com/office/officeart/2005/8/layout/default"/>
    <dgm:cxn modelId="{F2E12A78-F01B-4FE7-9AAE-A93964DA4FD5}" srcId="{ED549AF6-C18C-4C22-864E-A6A07B5E12D1}" destId="{EAD5EA38-39FC-4809-868C-20A9DF5CB467}" srcOrd="6" destOrd="0" parTransId="{4B46A27A-3C50-457F-9097-0F59EBF274F6}" sibTransId="{A122117C-4D1D-4D03-9AB5-A59F493CC3E5}"/>
    <dgm:cxn modelId="{8979C65E-7E06-40F7-A0A1-4F91F118E0F9}" type="presOf" srcId="{E4F83146-7F1D-4A62-A40E-2D31F79D4071}" destId="{AB9F80D9-5689-4BD6-A087-35F97C26D698}" srcOrd="0" destOrd="0" presId="urn:microsoft.com/office/officeart/2005/8/layout/default"/>
    <dgm:cxn modelId="{6048FACC-89F8-4DD8-9216-FD8871C044D9}" srcId="{ED549AF6-C18C-4C22-864E-A6A07B5E12D1}" destId="{7F4171F7-717E-4560-A7FB-AD268D8D2DF2}" srcOrd="3" destOrd="0" parTransId="{6EF7C495-0202-41CA-8C61-E18FC234DD23}" sibTransId="{DEACE69E-AA8C-481D-9376-EBE540C2AA29}"/>
    <dgm:cxn modelId="{7E26832A-A567-40E8-964C-B05A23BEEBEA}" type="presOf" srcId="{4271C96E-F417-495D-9B5A-73DC18D60C65}" destId="{CF40DCBC-D067-4A1D-80B2-CA3879C6F836}" srcOrd="0" destOrd="0" presId="urn:microsoft.com/office/officeart/2005/8/layout/default"/>
    <dgm:cxn modelId="{108A8B9B-D681-4255-A910-38FDB99D60EA}" type="presParOf" srcId="{14943225-675B-48FA-A595-A66826AAB6FB}" destId="{E4262CC7-E753-4305-B787-1F71868DFD5B}" srcOrd="0" destOrd="0" presId="urn:microsoft.com/office/officeart/2005/8/layout/default"/>
    <dgm:cxn modelId="{B6504697-3FC9-405C-8248-FEA785F36ABE}" type="presParOf" srcId="{14943225-675B-48FA-A595-A66826AAB6FB}" destId="{D82497BD-F695-44B5-80C2-CB905E97E50C}" srcOrd="1" destOrd="0" presId="urn:microsoft.com/office/officeart/2005/8/layout/default"/>
    <dgm:cxn modelId="{E71F82AC-DD25-4771-8786-4B812E79AE08}" type="presParOf" srcId="{14943225-675B-48FA-A595-A66826AAB6FB}" destId="{5D62CD27-7607-4608-ACA8-5FC603BFE6B2}" srcOrd="2" destOrd="0" presId="urn:microsoft.com/office/officeart/2005/8/layout/default"/>
    <dgm:cxn modelId="{0301575E-95F5-4CD5-BA84-88C440005561}" type="presParOf" srcId="{14943225-675B-48FA-A595-A66826AAB6FB}" destId="{344701FA-82CD-417F-A52B-C458D8D8E297}" srcOrd="3" destOrd="0" presId="urn:microsoft.com/office/officeart/2005/8/layout/default"/>
    <dgm:cxn modelId="{59E88225-0750-42B1-94BC-342159D0829A}" type="presParOf" srcId="{14943225-675B-48FA-A595-A66826AAB6FB}" destId="{6071B77A-FC95-45EC-BA2B-12E370B2BA36}" srcOrd="4" destOrd="0" presId="urn:microsoft.com/office/officeart/2005/8/layout/default"/>
    <dgm:cxn modelId="{284E5B13-8AA9-4337-A235-1E3E895743A3}" type="presParOf" srcId="{14943225-675B-48FA-A595-A66826AAB6FB}" destId="{F55743A1-37C6-4ED9-8529-F88CC4CA32B9}" srcOrd="5" destOrd="0" presId="urn:microsoft.com/office/officeart/2005/8/layout/default"/>
    <dgm:cxn modelId="{8A87AC2B-096C-4DA6-80DD-41792304F70A}" type="presParOf" srcId="{14943225-675B-48FA-A595-A66826AAB6FB}" destId="{385899C1-92E6-4050-84CC-C457EC615C4A}" srcOrd="6" destOrd="0" presId="urn:microsoft.com/office/officeart/2005/8/layout/default"/>
    <dgm:cxn modelId="{5BFAB9A3-CEC3-4ED4-BE6D-28B1BF897AE5}" type="presParOf" srcId="{14943225-675B-48FA-A595-A66826AAB6FB}" destId="{28677D3B-5842-471F-8E44-E020F9B81F2B}" srcOrd="7" destOrd="0" presId="urn:microsoft.com/office/officeart/2005/8/layout/default"/>
    <dgm:cxn modelId="{B84DFA98-F14F-4C38-AE6D-CBE80BD66124}" type="presParOf" srcId="{14943225-675B-48FA-A595-A66826AAB6FB}" destId="{3E2C3EF8-2457-4929-9201-43A0E4CCA941}" srcOrd="8" destOrd="0" presId="urn:microsoft.com/office/officeart/2005/8/layout/default"/>
    <dgm:cxn modelId="{E12D6D29-E7EC-4A6F-B79A-248743BF93EF}" type="presParOf" srcId="{14943225-675B-48FA-A595-A66826AAB6FB}" destId="{01DD4217-2737-402B-915B-C1BE277E72D1}" srcOrd="9" destOrd="0" presId="urn:microsoft.com/office/officeart/2005/8/layout/default"/>
    <dgm:cxn modelId="{F2BC8C79-6CF7-4EDB-941E-72EFA41C9BE2}" type="presParOf" srcId="{14943225-675B-48FA-A595-A66826AAB6FB}" destId="{AB9F80D9-5689-4BD6-A087-35F97C26D698}" srcOrd="10" destOrd="0" presId="urn:microsoft.com/office/officeart/2005/8/layout/default"/>
    <dgm:cxn modelId="{33E637D9-9488-4F8D-B95C-B46E65E8C667}" type="presParOf" srcId="{14943225-675B-48FA-A595-A66826AAB6FB}" destId="{2AF48664-8DB0-4F4E-AC98-28C85A54E22B}" srcOrd="11" destOrd="0" presId="urn:microsoft.com/office/officeart/2005/8/layout/default"/>
    <dgm:cxn modelId="{5710E834-7D95-42C7-A846-917836A76929}" type="presParOf" srcId="{14943225-675B-48FA-A595-A66826AAB6FB}" destId="{B5C1FD1F-FCAD-4570-99E7-11F466F1B5CB}" srcOrd="12" destOrd="0" presId="urn:microsoft.com/office/officeart/2005/8/layout/default"/>
    <dgm:cxn modelId="{7B213394-7133-4EAD-A305-42BA277EE172}" type="presParOf" srcId="{14943225-675B-48FA-A595-A66826AAB6FB}" destId="{950DC646-9C4A-4953-87CB-E21712D83D83}" srcOrd="13" destOrd="0" presId="urn:microsoft.com/office/officeart/2005/8/layout/default"/>
    <dgm:cxn modelId="{62F6FE6F-ADB1-4C20-917C-FB0B835ED9A4}" type="presParOf" srcId="{14943225-675B-48FA-A595-A66826AAB6FB}" destId="{7EF52077-67C7-439A-8D8A-C30317A20FB8}" srcOrd="14" destOrd="0" presId="urn:microsoft.com/office/officeart/2005/8/layout/default"/>
    <dgm:cxn modelId="{A808C5AC-14C6-4DAE-8528-1156400BFBF9}" type="presParOf" srcId="{14943225-675B-48FA-A595-A66826AAB6FB}" destId="{BF9A64D4-8698-42F0-ACD3-68B0C5B22478}" srcOrd="15" destOrd="0" presId="urn:microsoft.com/office/officeart/2005/8/layout/default"/>
    <dgm:cxn modelId="{519448B1-61F6-45EC-A36C-A306A26A647A}" type="presParOf" srcId="{14943225-675B-48FA-A595-A66826AAB6FB}" destId="{CF40DCBC-D067-4A1D-80B2-CA3879C6F83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549AF6-C18C-4C22-864E-A6A07B5E12D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VE"/>
        </a:p>
      </dgm:t>
    </dgm:pt>
    <dgm:pt modelId="{1BBB7DF6-5A8E-405C-A3A3-A73D062BC222}">
      <dgm:prSet/>
      <dgm:spPr/>
      <dgm:t>
        <a:bodyPr/>
        <a:lstStyle/>
        <a:p>
          <a:r>
            <a:rPr lang="es-VE" dirty="0" smtClean="0"/>
            <a:t>Contraindicación para la terapia </a:t>
          </a:r>
          <a:r>
            <a:rPr lang="es-VE" dirty="0" err="1" smtClean="0"/>
            <a:t>antiplaquetaria</a:t>
          </a:r>
          <a:r>
            <a:rPr lang="es-VE" dirty="0" smtClean="0"/>
            <a:t>.</a:t>
          </a:r>
          <a:endParaRPr lang="es-VE" dirty="0"/>
        </a:p>
      </dgm:t>
    </dgm:pt>
    <dgm:pt modelId="{C3EFAD71-BE82-4722-B5FA-CC4E1DA9698F}" type="parTrans" cxnId="{766530DA-D5DA-435D-8859-4EB36E0D15CE}">
      <dgm:prSet/>
      <dgm:spPr/>
      <dgm:t>
        <a:bodyPr/>
        <a:lstStyle/>
        <a:p>
          <a:endParaRPr lang="es-VE"/>
        </a:p>
      </dgm:t>
    </dgm:pt>
    <dgm:pt modelId="{9F310BE9-D1D4-42B0-BB92-11E1ACD90AA2}" type="sibTrans" cxnId="{766530DA-D5DA-435D-8859-4EB36E0D15CE}">
      <dgm:prSet/>
      <dgm:spPr/>
      <dgm:t>
        <a:bodyPr/>
        <a:lstStyle/>
        <a:p>
          <a:endParaRPr lang="es-VE"/>
        </a:p>
      </dgm:t>
    </dgm:pt>
    <dgm:pt modelId="{6EC617EE-EC49-4F91-8C1A-1CFABB6087A4}">
      <dgm:prSet/>
      <dgm:spPr/>
      <dgm:t>
        <a:bodyPr/>
        <a:lstStyle/>
        <a:p>
          <a:r>
            <a:rPr lang="es-VE" dirty="0" smtClean="0"/>
            <a:t> Paciente que rechaza la ICP.</a:t>
          </a:r>
          <a:endParaRPr lang="es-VE" dirty="0"/>
        </a:p>
      </dgm:t>
    </dgm:pt>
    <dgm:pt modelId="{D30E6265-7AA9-4D54-8B61-D939FBA09A79}" type="parTrans" cxnId="{16ED9E70-4457-40D3-B0D9-189316974709}">
      <dgm:prSet/>
      <dgm:spPr/>
      <dgm:t>
        <a:bodyPr/>
        <a:lstStyle/>
        <a:p>
          <a:endParaRPr lang="es-VE"/>
        </a:p>
      </dgm:t>
    </dgm:pt>
    <dgm:pt modelId="{FB9FB207-34BE-4109-B3F2-749EFD49C874}" type="sibTrans" cxnId="{16ED9E70-4457-40D3-B0D9-189316974709}">
      <dgm:prSet/>
      <dgm:spPr/>
      <dgm:t>
        <a:bodyPr/>
        <a:lstStyle/>
        <a:p>
          <a:endParaRPr lang="es-VE"/>
        </a:p>
      </dgm:t>
    </dgm:pt>
    <dgm:pt modelId="{AB0603E8-3A88-41D2-A89A-509B61F0EF3D}">
      <dgm:prSet/>
      <dgm:spPr/>
      <dgm:t>
        <a:bodyPr/>
        <a:lstStyle/>
        <a:p>
          <a:r>
            <a:rPr lang="es-VE" dirty="0" smtClean="0"/>
            <a:t>Historial de reacción alérgica grave al acero inoxidable, fármaco recubierto en el </a:t>
          </a:r>
          <a:r>
            <a:rPr lang="es-VE" dirty="0" err="1" smtClean="0"/>
            <a:t>stent</a:t>
          </a:r>
          <a:r>
            <a:rPr lang="es-VE" dirty="0" smtClean="0"/>
            <a:t> o agente de contraste</a:t>
          </a:r>
          <a:r>
            <a:rPr lang="es-VE" smtClean="0"/>
            <a:t>. </a:t>
          </a:r>
          <a:endParaRPr lang="es-VE" dirty="0"/>
        </a:p>
      </dgm:t>
    </dgm:pt>
    <dgm:pt modelId="{25BE89E3-BCCD-438E-B976-60A949E383F3}" type="parTrans" cxnId="{2C8BCA22-E3D1-4D43-B199-C4D396AE4961}">
      <dgm:prSet/>
      <dgm:spPr/>
      <dgm:t>
        <a:bodyPr/>
        <a:lstStyle/>
        <a:p>
          <a:endParaRPr lang="es-VE"/>
        </a:p>
      </dgm:t>
    </dgm:pt>
    <dgm:pt modelId="{084A288D-21AF-41D1-9C5F-B3AB4B638A62}" type="sibTrans" cxnId="{2C8BCA22-E3D1-4D43-B199-C4D396AE4961}">
      <dgm:prSet/>
      <dgm:spPr/>
      <dgm:t>
        <a:bodyPr/>
        <a:lstStyle/>
        <a:p>
          <a:endParaRPr lang="es-VE"/>
        </a:p>
      </dgm:t>
    </dgm:pt>
    <dgm:pt modelId="{A1B8E843-5D25-40E5-B7DC-A63A01DB2F37}">
      <dgm:prSet/>
      <dgm:spPr/>
      <dgm:t>
        <a:bodyPr/>
        <a:lstStyle/>
        <a:p>
          <a:r>
            <a:rPr lang="es-VE" dirty="0" smtClean="0"/>
            <a:t>Embarazo</a:t>
          </a:r>
          <a:endParaRPr lang="es-VE" dirty="0"/>
        </a:p>
      </dgm:t>
    </dgm:pt>
    <dgm:pt modelId="{EA10462F-28CE-4E0A-A192-D3841F6C749D}" type="sibTrans" cxnId="{A1FBD00E-46E1-4D10-B167-DC8FD1DF99B2}">
      <dgm:prSet/>
      <dgm:spPr/>
      <dgm:t>
        <a:bodyPr/>
        <a:lstStyle/>
        <a:p>
          <a:endParaRPr lang="es-VE"/>
        </a:p>
      </dgm:t>
    </dgm:pt>
    <dgm:pt modelId="{F559A4DE-DEAE-443F-9725-5CB5AC406B9F}" type="parTrans" cxnId="{A1FBD00E-46E1-4D10-B167-DC8FD1DF99B2}">
      <dgm:prSet/>
      <dgm:spPr/>
      <dgm:t>
        <a:bodyPr/>
        <a:lstStyle/>
        <a:p>
          <a:endParaRPr lang="es-VE"/>
        </a:p>
      </dgm:t>
    </dgm:pt>
    <dgm:pt modelId="{60C6B281-8088-4CC0-9A46-93ED0F6C5F21}">
      <dgm:prSet/>
      <dgm:spPr/>
      <dgm:t>
        <a:bodyPr/>
        <a:lstStyle/>
        <a:p>
          <a:r>
            <a:rPr lang="es-VE" dirty="0" smtClean="0"/>
            <a:t>
Oclusiones totales en otras arterias coronarias </a:t>
          </a:r>
          <a:r>
            <a:rPr lang="es-VE" dirty="0" err="1" smtClean="0"/>
            <a:t>epicárdicas</a:t>
          </a:r>
          <a:r>
            <a:rPr lang="es-VE" dirty="0" smtClean="0"/>
            <a:t> principales </a:t>
          </a:r>
        </a:p>
        <a:p>
          <a:r>
            <a:rPr lang="es-VE" dirty="0" smtClean="0"/>
            <a:t>(≥ 2)</a:t>
          </a:r>
          <a:endParaRPr lang="es-VE" dirty="0"/>
        </a:p>
      </dgm:t>
    </dgm:pt>
    <dgm:pt modelId="{568ABFBF-9F42-4204-BA6F-392A558CE11F}" type="parTrans" cxnId="{1E37DD72-D9DE-49DD-A406-0C5032E57311}">
      <dgm:prSet/>
      <dgm:spPr/>
      <dgm:t>
        <a:bodyPr/>
        <a:lstStyle/>
        <a:p>
          <a:endParaRPr lang="es-VE"/>
        </a:p>
      </dgm:t>
    </dgm:pt>
    <dgm:pt modelId="{CBC282FB-F1E0-4F9C-9C41-632CC046173A}" type="sibTrans" cxnId="{1E37DD72-D9DE-49DD-A406-0C5032E57311}">
      <dgm:prSet/>
      <dgm:spPr/>
      <dgm:t>
        <a:bodyPr/>
        <a:lstStyle/>
        <a:p>
          <a:endParaRPr lang="es-VE"/>
        </a:p>
      </dgm:t>
    </dgm:pt>
    <dgm:pt modelId="{DA0D8B0E-068D-4F65-A2FC-C8507F2FB100}">
      <dgm:prSet/>
      <dgm:spPr/>
      <dgm:t>
        <a:bodyPr/>
        <a:lstStyle/>
        <a:p>
          <a:r>
            <a:rPr lang="es-VE" dirty="0" smtClean="0"/>
            <a:t>
Estenosis coronaria múltiple y difusa.</a:t>
          </a:r>
          <a:endParaRPr lang="es-VE" dirty="0"/>
        </a:p>
      </dgm:t>
    </dgm:pt>
    <dgm:pt modelId="{27DD832E-5693-449E-A211-D0BEEEBFD9A0}" type="parTrans" cxnId="{8808936E-9DBC-4530-A0D7-4EFEF5A91A9B}">
      <dgm:prSet/>
      <dgm:spPr/>
      <dgm:t>
        <a:bodyPr/>
        <a:lstStyle/>
        <a:p>
          <a:endParaRPr lang="es-VE"/>
        </a:p>
      </dgm:t>
    </dgm:pt>
    <dgm:pt modelId="{1B742165-336D-40F7-BC6F-78571B13ECE2}" type="sibTrans" cxnId="{8808936E-9DBC-4530-A0D7-4EFEF5A91A9B}">
      <dgm:prSet/>
      <dgm:spPr/>
      <dgm:t>
        <a:bodyPr/>
        <a:lstStyle/>
        <a:p>
          <a:endParaRPr lang="es-VE"/>
        </a:p>
      </dgm:t>
    </dgm:pt>
    <dgm:pt modelId="{32CE7AAA-2753-4829-9D24-1D695EABE9AC}">
      <dgm:prSet/>
      <dgm:spPr/>
      <dgm:t>
        <a:bodyPr/>
        <a:lstStyle/>
        <a:p>
          <a:r>
            <a:rPr lang="es-VE" dirty="0" smtClean="0"/>
            <a:t>
Enfermedad vascular periférica extensa, no elegible para la colocación de guías.</a:t>
          </a:r>
          <a:endParaRPr lang="es-VE" dirty="0"/>
        </a:p>
      </dgm:t>
    </dgm:pt>
    <dgm:pt modelId="{164DA188-F5C7-46BC-8C4A-620CDA495B6D}" type="parTrans" cxnId="{2BA330EE-7EB4-4591-9B28-E5DC3DB284AD}">
      <dgm:prSet/>
      <dgm:spPr/>
      <dgm:t>
        <a:bodyPr/>
        <a:lstStyle/>
        <a:p>
          <a:endParaRPr lang="es-VE"/>
        </a:p>
      </dgm:t>
    </dgm:pt>
    <dgm:pt modelId="{D14F8FC0-9D60-4D1E-AEBF-310444272CE0}" type="sibTrans" cxnId="{2BA330EE-7EB4-4591-9B28-E5DC3DB284AD}">
      <dgm:prSet/>
      <dgm:spPr/>
      <dgm:t>
        <a:bodyPr/>
        <a:lstStyle/>
        <a:p>
          <a:endParaRPr lang="es-VE"/>
        </a:p>
      </dgm:t>
    </dgm:pt>
    <dgm:pt modelId="{BE46D1F2-68DF-47B6-832C-75D9AC164B09}">
      <dgm:prSet/>
      <dgm:spPr/>
      <dgm:t>
        <a:bodyPr/>
        <a:lstStyle/>
        <a:p>
          <a:r>
            <a:rPr lang="es-VE" dirty="0" smtClean="0"/>
            <a:t>
Anatomía coronaria compleja en el TCI inadecuada para la colocación de </a:t>
          </a:r>
          <a:r>
            <a:rPr lang="es-VE" dirty="0" err="1" smtClean="0"/>
            <a:t>stents</a:t>
          </a:r>
          <a:r>
            <a:rPr lang="es-VE" dirty="0" smtClean="0"/>
            <a:t>.</a:t>
          </a:r>
          <a:endParaRPr lang="es-VE" dirty="0"/>
        </a:p>
      </dgm:t>
    </dgm:pt>
    <dgm:pt modelId="{84F6CB97-0CF7-4077-8DB5-BE170A421FBC}" type="parTrans" cxnId="{25E3CDE5-78AC-4F74-9B92-5C2C4E80A65C}">
      <dgm:prSet/>
      <dgm:spPr/>
      <dgm:t>
        <a:bodyPr/>
        <a:lstStyle/>
        <a:p>
          <a:endParaRPr lang="es-VE"/>
        </a:p>
      </dgm:t>
    </dgm:pt>
    <dgm:pt modelId="{95DADC4E-ED3B-40D4-B65A-83A81C48262C}" type="sibTrans" cxnId="{25E3CDE5-78AC-4F74-9B92-5C2C4E80A65C}">
      <dgm:prSet/>
      <dgm:spPr/>
      <dgm:t>
        <a:bodyPr/>
        <a:lstStyle/>
        <a:p>
          <a:endParaRPr lang="es-VE"/>
        </a:p>
      </dgm:t>
    </dgm:pt>
    <dgm:pt modelId="{14943225-675B-48FA-A595-A66826AAB6FB}" type="pres">
      <dgm:prSet presAssocID="{ED549AF6-C18C-4C22-864E-A6A07B5E12D1}" presName="diagram" presStyleCnt="0">
        <dgm:presLayoutVars>
          <dgm:dir/>
          <dgm:resizeHandles val="exact"/>
        </dgm:presLayoutVars>
      </dgm:prSet>
      <dgm:spPr/>
      <dgm:t>
        <a:bodyPr/>
        <a:lstStyle/>
        <a:p>
          <a:endParaRPr lang="es-VE"/>
        </a:p>
      </dgm:t>
    </dgm:pt>
    <dgm:pt modelId="{AF76F00D-8DA1-44A9-A0C8-BF932D9BB855}" type="pres">
      <dgm:prSet presAssocID="{1BBB7DF6-5A8E-405C-A3A3-A73D062BC222}" presName="node" presStyleLbl="node1" presStyleIdx="0" presStyleCnt="8">
        <dgm:presLayoutVars>
          <dgm:bulletEnabled val="1"/>
        </dgm:presLayoutVars>
      </dgm:prSet>
      <dgm:spPr/>
      <dgm:t>
        <a:bodyPr/>
        <a:lstStyle/>
        <a:p>
          <a:endParaRPr lang="es-VE"/>
        </a:p>
      </dgm:t>
    </dgm:pt>
    <dgm:pt modelId="{992A9138-F972-4CCE-86A4-036BB7177260}" type="pres">
      <dgm:prSet presAssocID="{9F310BE9-D1D4-42B0-BB92-11E1ACD90AA2}" presName="sibTrans" presStyleCnt="0"/>
      <dgm:spPr/>
    </dgm:pt>
    <dgm:pt modelId="{65EF9099-05E4-4368-B811-A65540127252}" type="pres">
      <dgm:prSet presAssocID="{AB0603E8-3A88-41D2-A89A-509B61F0EF3D}" presName="node" presStyleLbl="node1" presStyleIdx="1" presStyleCnt="8">
        <dgm:presLayoutVars>
          <dgm:bulletEnabled val="1"/>
        </dgm:presLayoutVars>
      </dgm:prSet>
      <dgm:spPr/>
      <dgm:t>
        <a:bodyPr/>
        <a:lstStyle/>
        <a:p>
          <a:endParaRPr lang="es-VE"/>
        </a:p>
      </dgm:t>
    </dgm:pt>
    <dgm:pt modelId="{0BBCD6AC-8AC1-4B84-A1C7-351E1221E5E1}" type="pres">
      <dgm:prSet presAssocID="{084A288D-21AF-41D1-9C5F-B3AB4B638A62}" presName="sibTrans" presStyleCnt="0"/>
      <dgm:spPr/>
    </dgm:pt>
    <dgm:pt modelId="{0A42EEFB-6D24-4686-B812-8D16B315572E}" type="pres">
      <dgm:prSet presAssocID="{A1B8E843-5D25-40E5-B7DC-A63A01DB2F37}" presName="node" presStyleLbl="node1" presStyleIdx="2" presStyleCnt="8">
        <dgm:presLayoutVars>
          <dgm:bulletEnabled val="1"/>
        </dgm:presLayoutVars>
      </dgm:prSet>
      <dgm:spPr/>
      <dgm:t>
        <a:bodyPr/>
        <a:lstStyle/>
        <a:p>
          <a:endParaRPr lang="es-VE"/>
        </a:p>
      </dgm:t>
    </dgm:pt>
    <dgm:pt modelId="{BF395737-6E32-435E-A21E-487EF5621509}" type="pres">
      <dgm:prSet presAssocID="{EA10462F-28CE-4E0A-A192-D3841F6C749D}" presName="sibTrans" presStyleCnt="0"/>
      <dgm:spPr/>
    </dgm:pt>
    <dgm:pt modelId="{58119B31-1AA7-4137-A348-23A8112835AF}" type="pres">
      <dgm:prSet presAssocID="{6EC617EE-EC49-4F91-8C1A-1CFABB6087A4}" presName="node" presStyleLbl="node1" presStyleIdx="3" presStyleCnt="8">
        <dgm:presLayoutVars>
          <dgm:bulletEnabled val="1"/>
        </dgm:presLayoutVars>
      </dgm:prSet>
      <dgm:spPr/>
      <dgm:t>
        <a:bodyPr/>
        <a:lstStyle/>
        <a:p>
          <a:endParaRPr lang="es-VE"/>
        </a:p>
      </dgm:t>
    </dgm:pt>
    <dgm:pt modelId="{1DB40765-7BF5-4E2D-ADFE-2E157208268E}" type="pres">
      <dgm:prSet presAssocID="{FB9FB207-34BE-4109-B3F2-749EFD49C874}" presName="sibTrans" presStyleCnt="0"/>
      <dgm:spPr/>
    </dgm:pt>
    <dgm:pt modelId="{A3EC4896-0C8F-4669-900D-320959E6C47C}" type="pres">
      <dgm:prSet presAssocID="{BE46D1F2-68DF-47B6-832C-75D9AC164B09}" presName="node" presStyleLbl="node1" presStyleIdx="4" presStyleCnt="8">
        <dgm:presLayoutVars>
          <dgm:bulletEnabled val="1"/>
        </dgm:presLayoutVars>
      </dgm:prSet>
      <dgm:spPr/>
      <dgm:t>
        <a:bodyPr/>
        <a:lstStyle/>
        <a:p>
          <a:endParaRPr lang="es-VE"/>
        </a:p>
      </dgm:t>
    </dgm:pt>
    <dgm:pt modelId="{DA4B56A7-EA70-4AA3-A44B-A9F76418B1F0}" type="pres">
      <dgm:prSet presAssocID="{95DADC4E-ED3B-40D4-B65A-83A81C48262C}" presName="sibTrans" presStyleCnt="0"/>
      <dgm:spPr/>
    </dgm:pt>
    <dgm:pt modelId="{B13B59C9-E28C-421F-9A57-BD4CC52B3877}" type="pres">
      <dgm:prSet presAssocID="{60C6B281-8088-4CC0-9A46-93ED0F6C5F21}" presName="node" presStyleLbl="node1" presStyleIdx="5" presStyleCnt="8">
        <dgm:presLayoutVars>
          <dgm:bulletEnabled val="1"/>
        </dgm:presLayoutVars>
      </dgm:prSet>
      <dgm:spPr/>
      <dgm:t>
        <a:bodyPr/>
        <a:lstStyle/>
        <a:p>
          <a:endParaRPr lang="es-VE"/>
        </a:p>
      </dgm:t>
    </dgm:pt>
    <dgm:pt modelId="{1548BB29-C345-4957-AD19-6B0A2B134A2A}" type="pres">
      <dgm:prSet presAssocID="{CBC282FB-F1E0-4F9C-9C41-632CC046173A}" presName="sibTrans" presStyleCnt="0"/>
      <dgm:spPr/>
    </dgm:pt>
    <dgm:pt modelId="{C187727E-5001-4CA2-945A-CD1405C9FBCF}" type="pres">
      <dgm:prSet presAssocID="{DA0D8B0E-068D-4F65-A2FC-C8507F2FB100}" presName="node" presStyleLbl="node1" presStyleIdx="6" presStyleCnt="8">
        <dgm:presLayoutVars>
          <dgm:bulletEnabled val="1"/>
        </dgm:presLayoutVars>
      </dgm:prSet>
      <dgm:spPr/>
      <dgm:t>
        <a:bodyPr/>
        <a:lstStyle/>
        <a:p>
          <a:endParaRPr lang="es-VE"/>
        </a:p>
      </dgm:t>
    </dgm:pt>
    <dgm:pt modelId="{FA745067-12DF-43DB-ABA1-283A531D9615}" type="pres">
      <dgm:prSet presAssocID="{1B742165-336D-40F7-BC6F-78571B13ECE2}" presName="sibTrans" presStyleCnt="0"/>
      <dgm:spPr/>
    </dgm:pt>
    <dgm:pt modelId="{6507796A-6C65-4B92-8246-816CAF0DB0C0}" type="pres">
      <dgm:prSet presAssocID="{32CE7AAA-2753-4829-9D24-1D695EABE9AC}" presName="node" presStyleLbl="node1" presStyleIdx="7" presStyleCnt="8">
        <dgm:presLayoutVars>
          <dgm:bulletEnabled val="1"/>
        </dgm:presLayoutVars>
      </dgm:prSet>
      <dgm:spPr/>
      <dgm:t>
        <a:bodyPr/>
        <a:lstStyle/>
        <a:p>
          <a:endParaRPr lang="es-VE"/>
        </a:p>
      </dgm:t>
    </dgm:pt>
  </dgm:ptLst>
  <dgm:cxnLst>
    <dgm:cxn modelId="{25E3CDE5-78AC-4F74-9B92-5C2C4E80A65C}" srcId="{ED549AF6-C18C-4C22-864E-A6A07B5E12D1}" destId="{BE46D1F2-68DF-47B6-832C-75D9AC164B09}" srcOrd="4" destOrd="0" parTransId="{84F6CB97-0CF7-4077-8DB5-BE170A421FBC}" sibTransId="{95DADC4E-ED3B-40D4-B65A-83A81C48262C}"/>
    <dgm:cxn modelId="{A1FBD00E-46E1-4D10-B167-DC8FD1DF99B2}" srcId="{ED549AF6-C18C-4C22-864E-A6A07B5E12D1}" destId="{A1B8E843-5D25-40E5-B7DC-A63A01DB2F37}" srcOrd="2" destOrd="0" parTransId="{F559A4DE-DEAE-443F-9725-5CB5AC406B9F}" sibTransId="{EA10462F-28CE-4E0A-A192-D3841F6C749D}"/>
    <dgm:cxn modelId="{AAFF2F5F-52E1-487B-AC3E-0EA72E5E62C9}" type="presOf" srcId="{32CE7AAA-2753-4829-9D24-1D695EABE9AC}" destId="{6507796A-6C65-4B92-8246-816CAF0DB0C0}" srcOrd="0" destOrd="0" presId="urn:microsoft.com/office/officeart/2005/8/layout/default"/>
    <dgm:cxn modelId="{2C8BCA22-E3D1-4D43-B199-C4D396AE4961}" srcId="{ED549AF6-C18C-4C22-864E-A6A07B5E12D1}" destId="{AB0603E8-3A88-41D2-A89A-509B61F0EF3D}" srcOrd="1" destOrd="0" parTransId="{25BE89E3-BCCD-438E-B976-60A949E383F3}" sibTransId="{084A288D-21AF-41D1-9C5F-B3AB4B638A62}"/>
    <dgm:cxn modelId="{8808936E-9DBC-4530-A0D7-4EFEF5A91A9B}" srcId="{ED549AF6-C18C-4C22-864E-A6A07B5E12D1}" destId="{DA0D8B0E-068D-4F65-A2FC-C8507F2FB100}" srcOrd="6" destOrd="0" parTransId="{27DD832E-5693-449E-A211-D0BEEEBFD9A0}" sibTransId="{1B742165-336D-40F7-BC6F-78571B13ECE2}"/>
    <dgm:cxn modelId="{9FF52C2C-EB9D-4702-9E87-AFDA93A45AD8}" type="presOf" srcId="{BE46D1F2-68DF-47B6-832C-75D9AC164B09}" destId="{A3EC4896-0C8F-4669-900D-320959E6C47C}" srcOrd="0" destOrd="0" presId="urn:microsoft.com/office/officeart/2005/8/layout/default"/>
    <dgm:cxn modelId="{16ED9E70-4457-40D3-B0D9-189316974709}" srcId="{ED549AF6-C18C-4C22-864E-A6A07B5E12D1}" destId="{6EC617EE-EC49-4F91-8C1A-1CFABB6087A4}" srcOrd="3" destOrd="0" parTransId="{D30E6265-7AA9-4D54-8B61-D939FBA09A79}" sibTransId="{FB9FB207-34BE-4109-B3F2-749EFD49C874}"/>
    <dgm:cxn modelId="{766530DA-D5DA-435D-8859-4EB36E0D15CE}" srcId="{ED549AF6-C18C-4C22-864E-A6A07B5E12D1}" destId="{1BBB7DF6-5A8E-405C-A3A3-A73D062BC222}" srcOrd="0" destOrd="0" parTransId="{C3EFAD71-BE82-4722-B5FA-CC4E1DA9698F}" sibTransId="{9F310BE9-D1D4-42B0-BB92-11E1ACD90AA2}"/>
    <dgm:cxn modelId="{319C2926-BE10-49DE-8897-5B5E8E344541}" type="presOf" srcId="{AB0603E8-3A88-41D2-A89A-509B61F0EF3D}" destId="{65EF9099-05E4-4368-B811-A65540127252}" srcOrd="0" destOrd="0" presId="urn:microsoft.com/office/officeart/2005/8/layout/default"/>
    <dgm:cxn modelId="{2BA330EE-7EB4-4591-9B28-E5DC3DB284AD}" srcId="{ED549AF6-C18C-4C22-864E-A6A07B5E12D1}" destId="{32CE7AAA-2753-4829-9D24-1D695EABE9AC}" srcOrd="7" destOrd="0" parTransId="{164DA188-F5C7-46BC-8C4A-620CDA495B6D}" sibTransId="{D14F8FC0-9D60-4D1E-AEBF-310444272CE0}"/>
    <dgm:cxn modelId="{F8CD4F0B-85C3-4773-A674-A2D70D2CEB54}" type="presOf" srcId="{60C6B281-8088-4CC0-9A46-93ED0F6C5F21}" destId="{B13B59C9-E28C-421F-9A57-BD4CC52B3877}" srcOrd="0" destOrd="0" presId="urn:microsoft.com/office/officeart/2005/8/layout/default"/>
    <dgm:cxn modelId="{9A655AD6-7F55-4A9B-9AC8-5E60B8EF2373}" type="presOf" srcId="{A1B8E843-5D25-40E5-B7DC-A63A01DB2F37}" destId="{0A42EEFB-6D24-4686-B812-8D16B315572E}" srcOrd="0" destOrd="0" presId="urn:microsoft.com/office/officeart/2005/8/layout/default"/>
    <dgm:cxn modelId="{FD828246-E1F9-44DB-8928-C8BFE36EE504}" type="presOf" srcId="{1BBB7DF6-5A8E-405C-A3A3-A73D062BC222}" destId="{AF76F00D-8DA1-44A9-A0C8-BF932D9BB855}" srcOrd="0" destOrd="0" presId="urn:microsoft.com/office/officeart/2005/8/layout/default"/>
    <dgm:cxn modelId="{AC897C4F-C268-4E4F-B744-F5DD46096B71}" type="presOf" srcId="{6EC617EE-EC49-4F91-8C1A-1CFABB6087A4}" destId="{58119B31-1AA7-4137-A348-23A8112835AF}" srcOrd="0" destOrd="0" presId="urn:microsoft.com/office/officeart/2005/8/layout/default"/>
    <dgm:cxn modelId="{A9892186-5A99-4EE3-B668-F4A755762C6D}" type="presOf" srcId="{DA0D8B0E-068D-4F65-A2FC-C8507F2FB100}" destId="{C187727E-5001-4CA2-945A-CD1405C9FBCF}" srcOrd="0" destOrd="0" presId="urn:microsoft.com/office/officeart/2005/8/layout/default"/>
    <dgm:cxn modelId="{1E37DD72-D9DE-49DD-A406-0C5032E57311}" srcId="{ED549AF6-C18C-4C22-864E-A6A07B5E12D1}" destId="{60C6B281-8088-4CC0-9A46-93ED0F6C5F21}" srcOrd="5" destOrd="0" parTransId="{568ABFBF-9F42-4204-BA6F-392A558CE11F}" sibTransId="{CBC282FB-F1E0-4F9C-9C41-632CC046173A}"/>
    <dgm:cxn modelId="{0FFA69BB-9E35-427C-A52F-16CDB7DA017A}" type="presOf" srcId="{ED549AF6-C18C-4C22-864E-A6A07B5E12D1}" destId="{14943225-675B-48FA-A595-A66826AAB6FB}" srcOrd="0" destOrd="0" presId="urn:microsoft.com/office/officeart/2005/8/layout/default"/>
    <dgm:cxn modelId="{F61D5AF6-7D69-473C-903E-7213EBFD14CE}" type="presParOf" srcId="{14943225-675B-48FA-A595-A66826AAB6FB}" destId="{AF76F00D-8DA1-44A9-A0C8-BF932D9BB855}" srcOrd="0" destOrd="0" presId="urn:microsoft.com/office/officeart/2005/8/layout/default"/>
    <dgm:cxn modelId="{5D6BF237-3C20-4576-8E70-604B9CA3E734}" type="presParOf" srcId="{14943225-675B-48FA-A595-A66826AAB6FB}" destId="{992A9138-F972-4CCE-86A4-036BB7177260}" srcOrd="1" destOrd="0" presId="urn:microsoft.com/office/officeart/2005/8/layout/default"/>
    <dgm:cxn modelId="{B058AD11-6E51-4A07-9B48-9F11C287FB1C}" type="presParOf" srcId="{14943225-675B-48FA-A595-A66826AAB6FB}" destId="{65EF9099-05E4-4368-B811-A65540127252}" srcOrd="2" destOrd="0" presId="urn:microsoft.com/office/officeart/2005/8/layout/default"/>
    <dgm:cxn modelId="{537F0B38-3EAD-4917-A959-50B514340DD9}" type="presParOf" srcId="{14943225-675B-48FA-A595-A66826AAB6FB}" destId="{0BBCD6AC-8AC1-4B84-A1C7-351E1221E5E1}" srcOrd="3" destOrd="0" presId="urn:microsoft.com/office/officeart/2005/8/layout/default"/>
    <dgm:cxn modelId="{40953790-0523-42F3-BB62-8FF698613985}" type="presParOf" srcId="{14943225-675B-48FA-A595-A66826AAB6FB}" destId="{0A42EEFB-6D24-4686-B812-8D16B315572E}" srcOrd="4" destOrd="0" presId="urn:microsoft.com/office/officeart/2005/8/layout/default"/>
    <dgm:cxn modelId="{0C988E56-06A0-47EF-85A3-193D54856262}" type="presParOf" srcId="{14943225-675B-48FA-A595-A66826AAB6FB}" destId="{BF395737-6E32-435E-A21E-487EF5621509}" srcOrd="5" destOrd="0" presId="urn:microsoft.com/office/officeart/2005/8/layout/default"/>
    <dgm:cxn modelId="{1AFFBA26-24BB-44C2-9EE7-00C2DA10CEB7}" type="presParOf" srcId="{14943225-675B-48FA-A595-A66826AAB6FB}" destId="{58119B31-1AA7-4137-A348-23A8112835AF}" srcOrd="6" destOrd="0" presId="urn:microsoft.com/office/officeart/2005/8/layout/default"/>
    <dgm:cxn modelId="{75F9FF7E-EDAF-45F0-B86F-E0C832311C93}" type="presParOf" srcId="{14943225-675B-48FA-A595-A66826AAB6FB}" destId="{1DB40765-7BF5-4E2D-ADFE-2E157208268E}" srcOrd="7" destOrd="0" presId="urn:microsoft.com/office/officeart/2005/8/layout/default"/>
    <dgm:cxn modelId="{89B150C0-3E54-48CF-B972-7A86828A8541}" type="presParOf" srcId="{14943225-675B-48FA-A595-A66826AAB6FB}" destId="{A3EC4896-0C8F-4669-900D-320959E6C47C}" srcOrd="8" destOrd="0" presId="urn:microsoft.com/office/officeart/2005/8/layout/default"/>
    <dgm:cxn modelId="{D121B81F-BE57-4498-9A22-2EB184332ED7}" type="presParOf" srcId="{14943225-675B-48FA-A595-A66826AAB6FB}" destId="{DA4B56A7-EA70-4AA3-A44B-A9F76418B1F0}" srcOrd="9" destOrd="0" presId="urn:microsoft.com/office/officeart/2005/8/layout/default"/>
    <dgm:cxn modelId="{61A828A6-F6E5-4222-9C44-DE7858F3E4C1}" type="presParOf" srcId="{14943225-675B-48FA-A595-A66826AAB6FB}" destId="{B13B59C9-E28C-421F-9A57-BD4CC52B3877}" srcOrd="10" destOrd="0" presId="urn:microsoft.com/office/officeart/2005/8/layout/default"/>
    <dgm:cxn modelId="{4A6B5C30-496F-4E8E-BD78-353D758BDAD8}" type="presParOf" srcId="{14943225-675B-48FA-A595-A66826AAB6FB}" destId="{1548BB29-C345-4957-AD19-6B0A2B134A2A}" srcOrd="11" destOrd="0" presId="urn:microsoft.com/office/officeart/2005/8/layout/default"/>
    <dgm:cxn modelId="{CB4BBD7C-3FD0-434C-999D-6D3F0E2A51C1}" type="presParOf" srcId="{14943225-675B-48FA-A595-A66826AAB6FB}" destId="{C187727E-5001-4CA2-945A-CD1405C9FBCF}" srcOrd="12" destOrd="0" presId="urn:microsoft.com/office/officeart/2005/8/layout/default"/>
    <dgm:cxn modelId="{AB23D8E6-949B-4C9D-A033-C77650D0D3CD}" type="presParOf" srcId="{14943225-675B-48FA-A595-A66826AAB6FB}" destId="{FA745067-12DF-43DB-ABA1-283A531D9615}" srcOrd="13" destOrd="0" presId="urn:microsoft.com/office/officeart/2005/8/layout/default"/>
    <dgm:cxn modelId="{590861A6-69F8-4BB0-AC3E-DDD6AC9C9CDA}" type="presParOf" srcId="{14943225-675B-48FA-A595-A66826AAB6FB}" destId="{6507796A-6C65-4B92-8246-816CAF0DB0C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88E874-FF7C-44C2-8367-8B109DE14E39}" type="datetimeFigureOut">
              <a:rPr lang="es-VE" smtClean="0"/>
              <a:t>18/11/2021</a:t>
            </a:fld>
            <a:endParaRPr lang="es-VE"/>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EB458-929C-41D4-8F65-59448AF901DD}" type="slidenum">
              <a:rPr lang="es-VE" smtClean="0"/>
              <a:t>‹Nº›</a:t>
            </a:fld>
            <a:endParaRPr lang="es-VE"/>
          </a:p>
        </p:txBody>
      </p:sp>
    </p:spTree>
    <p:extLst>
      <p:ext uri="{BB962C8B-B14F-4D97-AF65-F5344CB8AC3E}">
        <p14:creationId xmlns:p14="http://schemas.microsoft.com/office/powerpoint/2010/main" val="94942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81803-79F8-4565-9818-E799F05259A6}" type="datetimeFigureOut">
              <a:rPr lang="es-VE" smtClean="0"/>
              <a:t>18/11/2021</a:t>
            </a:fld>
            <a:endParaRPr lang="es-V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AD9EC7-5356-43AE-BFEA-32C7F48B0FC2}" type="slidenum">
              <a:rPr lang="es-VE" smtClean="0"/>
              <a:t>‹Nº›</a:t>
            </a:fld>
            <a:endParaRPr lang="es-VE"/>
          </a:p>
        </p:txBody>
      </p:sp>
    </p:spTree>
    <p:extLst>
      <p:ext uri="{BB962C8B-B14F-4D97-AF65-F5344CB8AC3E}">
        <p14:creationId xmlns:p14="http://schemas.microsoft.com/office/powerpoint/2010/main" val="1715530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p:txBody>
      </p:sp>
      <p:sp>
        <p:nvSpPr>
          <p:cNvPr id="4" name="Marcador de número de diapositiva 3"/>
          <p:cNvSpPr>
            <a:spLocks noGrp="1"/>
          </p:cNvSpPr>
          <p:nvPr>
            <p:ph type="sldNum" sz="quarter" idx="5"/>
          </p:nvPr>
        </p:nvSpPr>
        <p:spPr/>
        <p:txBody>
          <a:bodyPr/>
          <a:lstStyle/>
          <a:p>
            <a:fld id="{22789A33-A361-4541-B6A7-456994CC0C02}" type="slidenum">
              <a:rPr lang="ko-KR" altLang="en-US" smtClean="0"/>
              <a:t>1</a:t>
            </a:fld>
            <a:endParaRPr lang="ko-KR" altLang="en-US"/>
          </a:p>
        </p:txBody>
      </p:sp>
    </p:spTree>
    <p:extLst>
      <p:ext uri="{BB962C8B-B14F-4D97-AF65-F5344CB8AC3E}">
        <p14:creationId xmlns:p14="http://schemas.microsoft.com/office/powerpoint/2010/main" val="1898102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VE" sz="1200"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13</a:t>
            </a:fld>
            <a:endParaRPr lang="es-VE"/>
          </a:p>
        </p:txBody>
      </p:sp>
    </p:spTree>
    <p:extLst>
      <p:ext uri="{BB962C8B-B14F-4D97-AF65-F5344CB8AC3E}">
        <p14:creationId xmlns:p14="http://schemas.microsoft.com/office/powerpoint/2010/main" val="1815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Arial" panose="020B0604020202020204" pitchFamily="34" charset="0"/>
              <a:buChar char="•"/>
            </a:pPr>
            <a:endParaRPr lang="es-VE" sz="8000"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14</a:t>
            </a:fld>
            <a:endParaRPr lang="es-VE"/>
          </a:p>
        </p:txBody>
      </p:sp>
    </p:spTree>
    <p:extLst>
      <p:ext uri="{BB962C8B-B14F-4D97-AF65-F5344CB8AC3E}">
        <p14:creationId xmlns:p14="http://schemas.microsoft.com/office/powerpoint/2010/main" val="3522600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15</a:t>
            </a:fld>
            <a:endParaRPr lang="es-VE"/>
          </a:p>
        </p:txBody>
      </p:sp>
    </p:spTree>
    <p:extLst>
      <p:ext uri="{BB962C8B-B14F-4D97-AF65-F5344CB8AC3E}">
        <p14:creationId xmlns:p14="http://schemas.microsoft.com/office/powerpoint/2010/main" val="2915949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16</a:t>
            </a:fld>
            <a:endParaRPr lang="es-VE"/>
          </a:p>
        </p:txBody>
      </p:sp>
    </p:spTree>
    <p:extLst>
      <p:ext uri="{BB962C8B-B14F-4D97-AF65-F5344CB8AC3E}">
        <p14:creationId xmlns:p14="http://schemas.microsoft.com/office/powerpoint/2010/main" val="3809227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VE" sz="2000"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17</a:t>
            </a:fld>
            <a:endParaRPr lang="es-VE"/>
          </a:p>
        </p:txBody>
      </p:sp>
    </p:spTree>
    <p:extLst>
      <p:ext uri="{BB962C8B-B14F-4D97-AF65-F5344CB8AC3E}">
        <p14:creationId xmlns:p14="http://schemas.microsoft.com/office/powerpoint/2010/main" val="239811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4800"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18</a:t>
            </a:fld>
            <a:endParaRPr lang="es-VE"/>
          </a:p>
        </p:txBody>
      </p:sp>
    </p:spTree>
    <p:extLst>
      <p:ext uri="{BB962C8B-B14F-4D97-AF65-F5344CB8AC3E}">
        <p14:creationId xmlns:p14="http://schemas.microsoft.com/office/powerpoint/2010/main" val="1797633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smtClean="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19</a:t>
            </a:fld>
            <a:endParaRPr lang="es-VE"/>
          </a:p>
        </p:txBody>
      </p:sp>
    </p:spTree>
    <p:extLst>
      <p:ext uri="{BB962C8B-B14F-4D97-AF65-F5344CB8AC3E}">
        <p14:creationId xmlns:p14="http://schemas.microsoft.com/office/powerpoint/2010/main" val="225775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21</a:t>
            </a:fld>
            <a:endParaRPr lang="es-VE"/>
          </a:p>
        </p:txBody>
      </p:sp>
    </p:spTree>
    <p:extLst>
      <p:ext uri="{BB962C8B-B14F-4D97-AF65-F5344CB8AC3E}">
        <p14:creationId xmlns:p14="http://schemas.microsoft.com/office/powerpoint/2010/main" val="420518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0" baseline="0" dirty="0" smtClean="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22</a:t>
            </a:fld>
            <a:endParaRPr lang="es-VE"/>
          </a:p>
        </p:txBody>
      </p:sp>
    </p:spTree>
    <p:extLst>
      <p:ext uri="{BB962C8B-B14F-4D97-AF65-F5344CB8AC3E}">
        <p14:creationId xmlns:p14="http://schemas.microsoft.com/office/powerpoint/2010/main" val="787897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0" baseline="0" dirty="0" smtClean="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23</a:t>
            </a:fld>
            <a:endParaRPr lang="es-VE"/>
          </a:p>
        </p:txBody>
      </p:sp>
    </p:spTree>
    <p:extLst>
      <p:ext uri="{BB962C8B-B14F-4D97-AF65-F5344CB8AC3E}">
        <p14:creationId xmlns:p14="http://schemas.microsoft.com/office/powerpoint/2010/main" val="28936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a:t>
            </a:fld>
            <a:endParaRPr lang="es-VE"/>
          </a:p>
        </p:txBody>
      </p:sp>
    </p:spTree>
    <p:extLst>
      <p:ext uri="{BB962C8B-B14F-4D97-AF65-F5344CB8AC3E}">
        <p14:creationId xmlns:p14="http://schemas.microsoft.com/office/powerpoint/2010/main" val="3130985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0" baseline="0" dirty="0" smtClean="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24</a:t>
            </a:fld>
            <a:endParaRPr lang="es-VE"/>
          </a:p>
        </p:txBody>
      </p:sp>
    </p:spTree>
    <p:extLst>
      <p:ext uri="{BB962C8B-B14F-4D97-AF65-F5344CB8AC3E}">
        <p14:creationId xmlns:p14="http://schemas.microsoft.com/office/powerpoint/2010/main" val="289369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25</a:t>
            </a:fld>
            <a:endParaRPr lang="es-VE"/>
          </a:p>
        </p:txBody>
      </p:sp>
    </p:spTree>
    <p:extLst>
      <p:ext uri="{BB962C8B-B14F-4D97-AF65-F5344CB8AC3E}">
        <p14:creationId xmlns:p14="http://schemas.microsoft.com/office/powerpoint/2010/main" val="2438451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aseline="0" dirty="0" smtClean="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26</a:t>
            </a:fld>
            <a:endParaRPr lang="es-VE"/>
          </a:p>
        </p:txBody>
      </p:sp>
    </p:spTree>
    <p:extLst>
      <p:ext uri="{BB962C8B-B14F-4D97-AF65-F5344CB8AC3E}">
        <p14:creationId xmlns:p14="http://schemas.microsoft.com/office/powerpoint/2010/main" val="198999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27</a:t>
            </a:fld>
            <a:endParaRPr lang="es-VE"/>
          </a:p>
        </p:txBody>
      </p:sp>
    </p:spTree>
    <p:extLst>
      <p:ext uri="{BB962C8B-B14F-4D97-AF65-F5344CB8AC3E}">
        <p14:creationId xmlns:p14="http://schemas.microsoft.com/office/powerpoint/2010/main" val="2973259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28</a:t>
            </a:fld>
            <a:endParaRPr lang="es-VE"/>
          </a:p>
        </p:txBody>
      </p:sp>
    </p:spTree>
    <p:extLst>
      <p:ext uri="{BB962C8B-B14F-4D97-AF65-F5344CB8AC3E}">
        <p14:creationId xmlns:p14="http://schemas.microsoft.com/office/powerpoint/2010/main" val="1916062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aseline="0" dirty="0" smtClean="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29</a:t>
            </a:fld>
            <a:endParaRPr lang="es-VE"/>
          </a:p>
        </p:txBody>
      </p:sp>
    </p:spTree>
    <p:extLst>
      <p:ext uri="{BB962C8B-B14F-4D97-AF65-F5344CB8AC3E}">
        <p14:creationId xmlns:p14="http://schemas.microsoft.com/office/powerpoint/2010/main" val="889694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30</a:t>
            </a:fld>
            <a:endParaRPr lang="es-VE"/>
          </a:p>
        </p:txBody>
      </p:sp>
    </p:spTree>
    <p:extLst>
      <p:ext uri="{BB962C8B-B14F-4D97-AF65-F5344CB8AC3E}">
        <p14:creationId xmlns:p14="http://schemas.microsoft.com/office/powerpoint/2010/main" val="4219361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31</a:t>
            </a:fld>
            <a:endParaRPr lang="es-VE"/>
          </a:p>
        </p:txBody>
      </p:sp>
    </p:spTree>
    <p:extLst>
      <p:ext uri="{BB962C8B-B14F-4D97-AF65-F5344CB8AC3E}">
        <p14:creationId xmlns:p14="http://schemas.microsoft.com/office/powerpoint/2010/main" val="640800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32</a:t>
            </a:fld>
            <a:endParaRPr lang="es-VE"/>
          </a:p>
        </p:txBody>
      </p:sp>
    </p:spTree>
    <p:extLst>
      <p:ext uri="{BB962C8B-B14F-4D97-AF65-F5344CB8AC3E}">
        <p14:creationId xmlns:p14="http://schemas.microsoft.com/office/powerpoint/2010/main" val="3991549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33</a:t>
            </a:fld>
            <a:endParaRPr lang="es-VE"/>
          </a:p>
        </p:txBody>
      </p:sp>
    </p:spTree>
    <p:extLst>
      <p:ext uri="{BB962C8B-B14F-4D97-AF65-F5344CB8AC3E}">
        <p14:creationId xmlns:p14="http://schemas.microsoft.com/office/powerpoint/2010/main" val="237572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4</a:t>
            </a:fld>
            <a:endParaRPr lang="es-VE"/>
          </a:p>
        </p:txBody>
      </p:sp>
    </p:spTree>
    <p:extLst>
      <p:ext uri="{BB962C8B-B14F-4D97-AF65-F5344CB8AC3E}">
        <p14:creationId xmlns:p14="http://schemas.microsoft.com/office/powerpoint/2010/main" val="2195585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34</a:t>
            </a:fld>
            <a:endParaRPr lang="es-VE"/>
          </a:p>
        </p:txBody>
      </p:sp>
    </p:spTree>
    <p:extLst>
      <p:ext uri="{BB962C8B-B14F-4D97-AF65-F5344CB8AC3E}">
        <p14:creationId xmlns:p14="http://schemas.microsoft.com/office/powerpoint/2010/main" val="3949189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aseline="0" dirty="0" smtClean="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35</a:t>
            </a:fld>
            <a:endParaRPr lang="es-VE"/>
          </a:p>
        </p:txBody>
      </p:sp>
    </p:spTree>
    <p:extLst>
      <p:ext uri="{BB962C8B-B14F-4D97-AF65-F5344CB8AC3E}">
        <p14:creationId xmlns:p14="http://schemas.microsoft.com/office/powerpoint/2010/main" val="661297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baseline="0" dirty="0" smtClean="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36</a:t>
            </a:fld>
            <a:endParaRPr lang="es-VE"/>
          </a:p>
        </p:txBody>
      </p:sp>
    </p:spTree>
    <p:extLst>
      <p:ext uri="{BB962C8B-B14F-4D97-AF65-F5344CB8AC3E}">
        <p14:creationId xmlns:p14="http://schemas.microsoft.com/office/powerpoint/2010/main" val="3722824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37</a:t>
            </a:fld>
            <a:endParaRPr lang="es-VE"/>
          </a:p>
        </p:txBody>
      </p:sp>
    </p:spTree>
    <p:extLst>
      <p:ext uri="{BB962C8B-B14F-4D97-AF65-F5344CB8AC3E}">
        <p14:creationId xmlns:p14="http://schemas.microsoft.com/office/powerpoint/2010/main" val="2765159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1AD9EC7-5356-43AE-BFEA-32C7F48B0FC2}" type="slidenum">
              <a:rPr lang="es-VE" smtClean="0"/>
              <a:t>38</a:t>
            </a:fld>
            <a:endParaRPr lang="es-VE"/>
          </a:p>
        </p:txBody>
      </p:sp>
    </p:spTree>
    <p:extLst>
      <p:ext uri="{BB962C8B-B14F-4D97-AF65-F5344CB8AC3E}">
        <p14:creationId xmlns:p14="http://schemas.microsoft.com/office/powerpoint/2010/main" val="1894105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39</a:t>
            </a:fld>
            <a:endParaRPr lang="es-VE"/>
          </a:p>
        </p:txBody>
      </p:sp>
    </p:spTree>
    <p:extLst>
      <p:ext uri="{BB962C8B-B14F-4D97-AF65-F5344CB8AC3E}">
        <p14:creationId xmlns:p14="http://schemas.microsoft.com/office/powerpoint/2010/main" val="3144283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40</a:t>
            </a:fld>
            <a:endParaRPr lang="es-VE"/>
          </a:p>
        </p:txBody>
      </p:sp>
    </p:spTree>
    <p:extLst>
      <p:ext uri="{BB962C8B-B14F-4D97-AF65-F5344CB8AC3E}">
        <p14:creationId xmlns:p14="http://schemas.microsoft.com/office/powerpoint/2010/main" val="3520941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41</a:t>
            </a:fld>
            <a:endParaRPr lang="es-VE"/>
          </a:p>
        </p:txBody>
      </p:sp>
    </p:spTree>
    <p:extLst>
      <p:ext uri="{BB962C8B-B14F-4D97-AF65-F5344CB8AC3E}">
        <p14:creationId xmlns:p14="http://schemas.microsoft.com/office/powerpoint/2010/main" val="2888894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VE" sz="1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11AD9EC7-5356-43AE-BFEA-32C7F48B0FC2}" type="slidenum">
              <a:rPr lang="es-VE" smtClean="0"/>
              <a:t>42</a:t>
            </a:fld>
            <a:endParaRPr lang="es-VE"/>
          </a:p>
        </p:txBody>
      </p:sp>
    </p:spTree>
    <p:extLst>
      <p:ext uri="{BB962C8B-B14F-4D97-AF65-F5344CB8AC3E}">
        <p14:creationId xmlns:p14="http://schemas.microsoft.com/office/powerpoint/2010/main" val="2413974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43</a:t>
            </a:fld>
            <a:endParaRPr lang="es-VE"/>
          </a:p>
        </p:txBody>
      </p:sp>
    </p:spTree>
    <p:extLst>
      <p:ext uri="{BB962C8B-B14F-4D97-AF65-F5344CB8AC3E}">
        <p14:creationId xmlns:p14="http://schemas.microsoft.com/office/powerpoint/2010/main" val="4092106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endParaRPr lang="es-VE" sz="1800" baseline="0" dirty="0" smtClean="0">
              <a:effectLst/>
              <a:latin typeface="Calibri" panose="020F0502020204030204" pitchFamily="34" charset="0"/>
              <a:cs typeface="Times New Roman" panose="02020603050405020304" pitchFamily="18" charset="0"/>
            </a:endParaRPr>
          </a:p>
          <a:p>
            <a:endParaRPr lang="es-VE" sz="1200" kern="1200" baseline="0" dirty="0" smtClean="0">
              <a:solidFill>
                <a:schemeClr val="tx1"/>
              </a:solidFill>
              <a:effectLst/>
              <a:latin typeface="+mn-lt"/>
              <a:ea typeface="+mn-ea"/>
              <a:cs typeface="+mn-cs"/>
            </a:endParaRPr>
          </a:p>
          <a:p>
            <a:endParaRPr lang="es-VE" sz="1200" kern="1200" baseline="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11AD9EC7-5356-43AE-BFEA-32C7F48B0FC2}" type="slidenum">
              <a:rPr lang="es-VE" smtClean="0"/>
              <a:t>6</a:t>
            </a:fld>
            <a:endParaRPr lang="es-VE"/>
          </a:p>
        </p:txBody>
      </p:sp>
    </p:spTree>
    <p:extLst>
      <p:ext uri="{BB962C8B-B14F-4D97-AF65-F5344CB8AC3E}">
        <p14:creationId xmlns:p14="http://schemas.microsoft.com/office/powerpoint/2010/main" val="137416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1AD9EC7-5356-43AE-BFEA-32C7F48B0FC2}" type="slidenum">
              <a:rPr lang="es-VE" smtClean="0"/>
              <a:t>45</a:t>
            </a:fld>
            <a:endParaRPr lang="es-VE"/>
          </a:p>
        </p:txBody>
      </p:sp>
    </p:spTree>
    <p:extLst>
      <p:ext uri="{BB962C8B-B14F-4D97-AF65-F5344CB8AC3E}">
        <p14:creationId xmlns:p14="http://schemas.microsoft.com/office/powerpoint/2010/main" val="158668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46</a:t>
            </a:fld>
            <a:endParaRPr lang="es-VE"/>
          </a:p>
        </p:txBody>
      </p:sp>
    </p:spTree>
    <p:extLst>
      <p:ext uri="{BB962C8B-B14F-4D97-AF65-F5344CB8AC3E}">
        <p14:creationId xmlns:p14="http://schemas.microsoft.com/office/powerpoint/2010/main" val="34760417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47</a:t>
            </a:fld>
            <a:endParaRPr lang="es-VE"/>
          </a:p>
        </p:txBody>
      </p:sp>
    </p:spTree>
    <p:extLst>
      <p:ext uri="{BB962C8B-B14F-4D97-AF65-F5344CB8AC3E}">
        <p14:creationId xmlns:p14="http://schemas.microsoft.com/office/powerpoint/2010/main" val="3818984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49</a:t>
            </a:fld>
            <a:endParaRPr lang="es-VE"/>
          </a:p>
        </p:txBody>
      </p:sp>
    </p:spTree>
    <p:extLst>
      <p:ext uri="{BB962C8B-B14F-4D97-AF65-F5344CB8AC3E}">
        <p14:creationId xmlns:p14="http://schemas.microsoft.com/office/powerpoint/2010/main" val="2433100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50</a:t>
            </a:fld>
            <a:endParaRPr lang="es-VE"/>
          </a:p>
        </p:txBody>
      </p:sp>
    </p:spTree>
    <p:extLst>
      <p:ext uri="{BB962C8B-B14F-4D97-AF65-F5344CB8AC3E}">
        <p14:creationId xmlns:p14="http://schemas.microsoft.com/office/powerpoint/2010/main" val="72537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sz="1200" kern="1200" dirty="0" smtClean="0">
              <a:solidFill>
                <a:schemeClr val="tx1"/>
              </a:solidFill>
              <a:effectLst/>
              <a:latin typeface="+mn-lt"/>
              <a:ea typeface="+mn-ea"/>
              <a:cs typeface="+mn-cs"/>
            </a:endParaRPr>
          </a:p>
          <a:p>
            <a:endParaRPr lang="es-VE"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7</a:t>
            </a:fld>
            <a:endParaRPr lang="es-VE"/>
          </a:p>
        </p:txBody>
      </p:sp>
    </p:spTree>
    <p:extLst>
      <p:ext uri="{BB962C8B-B14F-4D97-AF65-F5344CB8AC3E}">
        <p14:creationId xmlns:p14="http://schemas.microsoft.com/office/powerpoint/2010/main" val="422750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VE" dirty="0" smtClean="0"/>
          </a:p>
        </p:txBody>
      </p:sp>
      <p:sp>
        <p:nvSpPr>
          <p:cNvPr id="4" name="Marcador de número de diapositiva 3"/>
          <p:cNvSpPr>
            <a:spLocks noGrp="1"/>
          </p:cNvSpPr>
          <p:nvPr>
            <p:ph type="sldNum" sz="quarter" idx="10"/>
          </p:nvPr>
        </p:nvSpPr>
        <p:spPr/>
        <p:txBody>
          <a:bodyPr/>
          <a:lstStyle/>
          <a:p>
            <a:fld id="{11AD9EC7-5356-43AE-BFEA-32C7F48B0FC2}" type="slidenum">
              <a:rPr lang="es-VE" smtClean="0"/>
              <a:t>8</a:t>
            </a:fld>
            <a:endParaRPr lang="es-VE"/>
          </a:p>
        </p:txBody>
      </p:sp>
    </p:spTree>
    <p:extLst>
      <p:ext uri="{BB962C8B-B14F-4D97-AF65-F5344CB8AC3E}">
        <p14:creationId xmlns:p14="http://schemas.microsoft.com/office/powerpoint/2010/main" val="1376019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10</a:t>
            </a:fld>
            <a:endParaRPr lang="es-VE"/>
          </a:p>
        </p:txBody>
      </p:sp>
    </p:spTree>
    <p:extLst>
      <p:ext uri="{BB962C8B-B14F-4D97-AF65-F5344CB8AC3E}">
        <p14:creationId xmlns:p14="http://schemas.microsoft.com/office/powerpoint/2010/main" val="417277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1200" kern="1200" dirty="0" smtClean="0">
                <a:solidFill>
                  <a:schemeClr val="tx1"/>
                </a:solidFill>
                <a:effectLst/>
                <a:latin typeface="+mn-lt"/>
                <a:ea typeface="+mn-ea"/>
                <a:cs typeface="+mn-cs"/>
              </a:rPr>
              <a:t>.</a:t>
            </a:r>
            <a:endParaRPr lang="es-ES"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11</a:t>
            </a:fld>
            <a:endParaRPr lang="es-VE"/>
          </a:p>
        </p:txBody>
      </p:sp>
    </p:spTree>
    <p:extLst>
      <p:ext uri="{BB962C8B-B14F-4D97-AF65-F5344CB8AC3E}">
        <p14:creationId xmlns:p14="http://schemas.microsoft.com/office/powerpoint/2010/main" val="411142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1AD9EC7-5356-43AE-BFEA-32C7F48B0FC2}" type="slidenum">
              <a:rPr lang="es-VE" smtClean="0"/>
              <a:t>12</a:t>
            </a:fld>
            <a:endParaRPr lang="es-VE"/>
          </a:p>
        </p:txBody>
      </p:sp>
    </p:spTree>
    <p:extLst>
      <p:ext uri="{BB962C8B-B14F-4D97-AF65-F5344CB8AC3E}">
        <p14:creationId xmlns:p14="http://schemas.microsoft.com/office/powerpoint/2010/main" val="7426796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6.wdp"/><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ítulo princip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2DA4BD-F85A-4403-9459-2841B7031ED4}"/>
              </a:ext>
            </a:extLst>
          </p:cNvPr>
          <p:cNvSpPr>
            <a:spLocks noGrp="1"/>
          </p:cNvSpPr>
          <p:nvPr>
            <p:ph type="title" hasCustomPrompt="1"/>
          </p:nvPr>
        </p:nvSpPr>
        <p:spPr>
          <a:xfrm>
            <a:off x="788197" y="2799495"/>
            <a:ext cx="10515600" cy="1240777"/>
          </a:xfrm>
          <a:prstGeom prst="rect">
            <a:avLst/>
          </a:prstGeom>
        </p:spPr>
        <p:txBody>
          <a:bodyPr anchor="b">
            <a:normAutofit/>
          </a:bodyPr>
          <a:lstStyle>
            <a:lvl1pPr algn="l">
              <a:defRPr sz="6000">
                <a:solidFill>
                  <a:schemeClr val="bg2">
                    <a:lumMod val="25000"/>
                  </a:schemeClr>
                </a:solidFill>
                <a:latin typeface="+mj-lt"/>
              </a:defRPr>
            </a:lvl1pPr>
          </a:lstStyle>
          <a:p>
            <a:r>
              <a:rPr lang="en-US" dirty="0"/>
              <a:t>Click to edit Master title style</a:t>
            </a:r>
            <a:br>
              <a:rPr lang="en-US" dirty="0"/>
            </a:br>
            <a:r>
              <a:rPr lang="en-US" dirty="0" err="1"/>
              <a:t>Subtítulo</a:t>
            </a:r>
            <a:endParaRPr lang="es-VE" dirty="0"/>
          </a:p>
        </p:txBody>
      </p:sp>
      <p:cxnSp>
        <p:nvCxnSpPr>
          <p:cNvPr id="8" name="Straight Connector 7">
            <a:extLst>
              <a:ext uri="{FF2B5EF4-FFF2-40B4-BE49-F238E27FC236}">
                <a16:creationId xmlns:a16="http://schemas.microsoft.com/office/drawing/2014/main" xmlns="" id="{970BF473-F96F-475F-84D8-53EA13428BE5}"/>
              </a:ext>
            </a:extLst>
          </p:cNvPr>
          <p:cNvCxnSpPr/>
          <p:nvPr/>
        </p:nvCxnSpPr>
        <p:spPr>
          <a:xfrm>
            <a:off x="819150" y="6098302"/>
            <a:ext cx="1049655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BAA5BEB0-CDEF-4349-B66F-FEB11E3EA57D}"/>
              </a:ext>
            </a:extLst>
          </p:cNvPr>
          <p:cNvGrpSpPr/>
          <p:nvPr/>
        </p:nvGrpSpPr>
        <p:grpSpPr>
          <a:xfrm>
            <a:off x="8803945" y="627788"/>
            <a:ext cx="2464385" cy="1181854"/>
            <a:chOff x="-582250" y="1206255"/>
            <a:chExt cx="1686149" cy="808632"/>
          </a:xfrm>
        </p:grpSpPr>
        <p:pic>
          <p:nvPicPr>
            <p:cNvPr id="11" name="Picture 10">
              <a:extLst>
                <a:ext uri="{FF2B5EF4-FFF2-40B4-BE49-F238E27FC236}">
                  <a16:creationId xmlns:a16="http://schemas.microsoft.com/office/drawing/2014/main" xmlns="" id="{839A4B7D-6D4A-467A-B989-F39F555A7945}"/>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2" name="Picture 11">
              <a:extLst>
                <a:ext uri="{FF2B5EF4-FFF2-40B4-BE49-F238E27FC236}">
                  <a16:creationId xmlns:a16="http://schemas.microsoft.com/office/drawing/2014/main" xmlns="" id="{58D0D3A3-1484-425C-8370-9A4AFA856B6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582250" y="1206255"/>
              <a:ext cx="729825" cy="808632"/>
            </a:xfrm>
            <a:prstGeom prst="rect">
              <a:avLst/>
            </a:prstGeom>
          </p:spPr>
        </p:pic>
      </p:grpSp>
      <p:cxnSp>
        <p:nvCxnSpPr>
          <p:cNvPr id="16" name="Straight Connector 15">
            <a:extLst>
              <a:ext uri="{FF2B5EF4-FFF2-40B4-BE49-F238E27FC236}">
                <a16:creationId xmlns:a16="http://schemas.microsoft.com/office/drawing/2014/main" xmlns="" id="{F956D46F-8EF4-4BCE-BFA6-4003FA55578C}"/>
              </a:ext>
            </a:extLst>
          </p:cNvPr>
          <p:cNvCxnSpPr>
            <a:cxnSpLocks/>
          </p:cNvCxnSpPr>
          <p:nvPr/>
        </p:nvCxnSpPr>
        <p:spPr>
          <a:xfrm>
            <a:off x="866520" y="4118594"/>
            <a:ext cx="10558456" cy="0"/>
          </a:xfrm>
          <a:prstGeom prst="line">
            <a:avLst/>
          </a:prstGeom>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xmlns="" id="{F867C48A-2C55-439B-A1EF-65E6BD5CD6B0}"/>
              </a:ext>
            </a:extLst>
          </p:cNvPr>
          <p:cNvSpPr txBox="1"/>
          <p:nvPr/>
        </p:nvSpPr>
        <p:spPr>
          <a:xfrm>
            <a:off x="809625" y="4359008"/>
            <a:ext cx="9239250" cy="1200329"/>
          </a:xfrm>
          <a:prstGeom prst="rect">
            <a:avLst/>
          </a:prstGeom>
          <a:noFill/>
        </p:spPr>
        <p:txBody>
          <a:bodyPr wrap="square" rtlCol="0">
            <a:spAutoFit/>
          </a:bodyPr>
          <a:lstStyle/>
          <a:p>
            <a:pPr algn="l"/>
            <a:r>
              <a:rPr lang="es-VE" b="1" spc="300" dirty="0">
                <a:solidFill>
                  <a:schemeClr val="bg1">
                    <a:lumMod val="50000"/>
                  </a:schemeClr>
                </a:solidFill>
                <a:latin typeface="+mn-lt"/>
              </a:rPr>
              <a:t>Dr. Luis Gutiérrez Abarca</a:t>
            </a:r>
          </a:p>
          <a:p>
            <a:pPr algn="l"/>
            <a:r>
              <a:rPr lang="es-VE" spc="300" dirty="0">
                <a:solidFill>
                  <a:schemeClr val="bg1">
                    <a:lumMod val="50000"/>
                  </a:schemeClr>
                </a:solidFill>
                <a:latin typeface="+mn-lt"/>
              </a:rPr>
              <a:t>Universidad Centroccidental Lisandro Alvarado</a:t>
            </a:r>
          </a:p>
          <a:p>
            <a:pPr algn="l"/>
            <a:r>
              <a:rPr lang="es-VE" spc="300" dirty="0">
                <a:solidFill>
                  <a:schemeClr val="bg1">
                    <a:lumMod val="50000"/>
                  </a:schemeClr>
                </a:solidFill>
                <a:latin typeface="+mn-lt"/>
              </a:rPr>
              <a:t>Centro Cardiovascular Regional Centro Occidental</a:t>
            </a:r>
          </a:p>
          <a:p>
            <a:pPr algn="l"/>
            <a:r>
              <a:rPr lang="es-VE" spc="300" dirty="0">
                <a:solidFill>
                  <a:schemeClr val="bg1">
                    <a:lumMod val="50000"/>
                  </a:schemeClr>
                </a:solidFill>
                <a:latin typeface="+mn-lt"/>
              </a:rPr>
              <a:t>Postgrado de Cardiología</a:t>
            </a:r>
          </a:p>
        </p:txBody>
      </p:sp>
      <p:sp>
        <p:nvSpPr>
          <p:cNvPr id="5" name="Oval 4"/>
          <p:cNvSpPr/>
          <p:nvPr/>
        </p:nvSpPr>
        <p:spPr>
          <a:xfrm>
            <a:off x="11268330" y="6008913"/>
            <a:ext cx="156646" cy="1566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Oval 13"/>
          <p:cNvSpPr/>
          <p:nvPr/>
        </p:nvSpPr>
        <p:spPr>
          <a:xfrm>
            <a:off x="709874" y="6019979"/>
            <a:ext cx="156646" cy="1566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51902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E448AA1-A502-4614-90C0-F9974DA7AD6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s-VE"/>
          </a:p>
        </p:txBody>
      </p:sp>
      <p:sp>
        <p:nvSpPr>
          <p:cNvPr id="3" name="Vertical Text Placeholder 2">
            <a:extLst>
              <a:ext uri="{FF2B5EF4-FFF2-40B4-BE49-F238E27FC236}">
                <a16:creationId xmlns:a16="http://schemas.microsoft.com/office/drawing/2014/main" xmlns="" id="{1799494A-73CA-497F-AFA1-B0D303CBBE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Date Placeholder 3">
            <a:extLst>
              <a:ext uri="{FF2B5EF4-FFF2-40B4-BE49-F238E27FC236}">
                <a16:creationId xmlns:a16="http://schemas.microsoft.com/office/drawing/2014/main" xmlns="" id="{90F28CF8-B260-42B9-9AC5-87E7BEB32365}"/>
              </a:ext>
            </a:extLst>
          </p:cNvPr>
          <p:cNvSpPr>
            <a:spLocks noGrp="1"/>
          </p:cNvSpPr>
          <p:nvPr>
            <p:ph type="dt" sz="half" idx="10"/>
          </p:nvPr>
        </p:nvSpPr>
        <p:spPr>
          <a:xfrm>
            <a:off x="838200" y="6356350"/>
            <a:ext cx="2743200" cy="365125"/>
          </a:xfrm>
          <a:prstGeom prst="rect">
            <a:avLst/>
          </a:prstGeom>
        </p:spPr>
        <p:txBody>
          <a:bodyPr/>
          <a:lstStyle/>
          <a:p>
            <a:fld id="{277598BB-C5AA-42BE-88C4-07128357EAE4}" type="datetimeFigureOut">
              <a:rPr lang="es-VE" smtClean="0"/>
              <a:t>18/11/2021</a:t>
            </a:fld>
            <a:endParaRPr lang="es-VE" dirty="0"/>
          </a:p>
        </p:txBody>
      </p:sp>
      <p:sp>
        <p:nvSpPr>
          <p:cNvPr id="5" name="Footer Placeholder 4">
            <a:extLst>
              <a:ext uri="{FF2B5EF4-FFF2-40B4-BE49-F238E27FC236}">
                <a16:creationId xmlns:a16="http://schemas.microsoft.com/office/drawing/2014/main" xmlns="" id="{5E21B7B2-8EEA-47DF-8789-403344F780FF}"/>
              </a:ext>
            </a:extLst>
          </p:cNvPr>
          <p:cNvSpPr>
            <a:spLocks noGrp="1"/>
          </p:cNvSpPr>
          <p:nvPr>
            <p:ph type="ftr" sz="quarter" idx="11"/>
          </p:nvPr>
        </p:nvSpPr>
        <p:spPr>
          <a:xfrm>
            <a:off x="4038600" y="6356350"/>
            <a:ext cx="4114800" cy="365125"/>
          </a:xfrm>
          <a:prstGeom prst="rect">
            <a:avLst/>
          </a:prstGeom>
        </p:spPr>
        <p:txBody>
          <a:bodyPr/>
          <a:lstStyle/>
          <a:p>
            <a:endParaRPr lang="es-VE" dirty="0"/>
          </a:p>
        </p:txBody>
      </p:sp>
      <p:sp>
        <p:nvSpPr>
          <p:cNvPr id="6" name="Slide Number Placeholder 5">
            <a:extLst>
              <a:ext uri="{FF2B5EF4-FFF2-40B4-BE49-F238E27FC236}">
                <a16:creationId xmlns:a16="http://schemas.microsoft.com/office/drawing/2014/main" xmlns="" id="{4A9283DD-56AF-4116-A1BB-70FFDFB5ED19}"/>
              </a:ext>
            </a:extLst>
          </p:cNvPr>
          <p:cNvSpPr>
            <a:spLocks noGrp="1"/>
          </p:cNvSpPr>
          <p:nvPr>
            <p:ph type="sldNum" sz="quarter" idx="12"/>
          </p:nvPr>
        </p:nvSpPr>
        <p:spPr/>
        <p:txBody>
          <a:bodyPr/>
          <a:lstStyle/>
          <a:p>
            <a:fld id="{2399C600-271A-4B19-A470-B4BD410E4470}" type="slidenum">
              <a:rPr lang="es-VE" smtClean="0"/>
              <a:t>‹Nº›</a:t>
            </a:fld>
            <a:endParaRPr lang="es-VE" dirty="0"/>
          </a:p>
        </p:txBody>
      </p:sp>
    </p:spTree>
    <p:extLst>
      <p:ext uri="{BB962C8B-B14F-4D97-AF65-F5344CB8AC3E}">
        <p14:creationId xmlns:p14="http://schemas.microsoft.com/office/powerpoint/2010/main" val="198506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AF15F-A089-4A30-BC7D-B022747A7581}"/>
              </a:ext>
            </a:extLst>
          </p:cNvPr>
          <p:cNvSpPr>
            <a:spLocks noGrp="1"/>
          </p:cNvSpPr>
          <p:nvPr>
            <p:ph type="ctrTitle" hasCustomPrompt="1"/>
          </p:nvPr>
        </p:nvSpPr>
        <p:spPr>
          <a:xfrm>
            <a:off x="1524000" y="2560637"/>
            <a:ext cx="9144000" cy="1031805"/>
          </a:xfrm>
          <a:prstGeom prst="rect">
            <a:avLst/>
          </a:prstGeom>
        </p:spPr>
        <p:txBody>
          <a:bodyPr anchor="b">
            <a:normAutofit/>
          </a:bodyPr>
          <a:lstStyle>
            <a:lvl1pPr algn="ctr">
              <a:defRPr sz="5400"/>
            </a:lvl1pPr>
          </a:lstStyle>
          <a:p>
            <a:r>
              <a:rPr lang="en-US" dirty="0" err="1"/>
              <a:t>Título</a:t>
            </a:r>
            <a:r>
              <a:rPr lang="en-US" dirty="0"/>
              <a:t> de la </a:t>
            </a:r>
            <a:r>
              <a:rPr lang="en-US" dirty="0" err="1"/>
              <a:t>presentación</a:t>
            </a:r>
            <a:endParaRPr lang="es-VE" dirty="0"/>
          </a:p>
        </p:txBody>
      </p:sp>
      <p:sp>
        <p:nvSpPr>
          <p:cNvPr id="3" name="Subtitle 2">
            <a:extLst>
              <a:ext uri="{FF2B5EF4-FFF2-40B4-BE49-F238E27FC236}">
                <a16:creationId xmlns:a16="http://schemas.microsoft.com/office/drawing/2014/main" xmlns="" id="{23060C6A-A69C-4138-B16C-1C027C84CAC3}"/>
              </a:ext>
            </a:extLst>
          </p:cNvPr>
          <p:cNvSpPr>
            <a:spLocks noGrp="1"/>
          </p:cNvSpPr>
          <p:nvPr>
            <p:ph type="subTitle" idx="1" hasCustomPrompt="1"/>
          </p:nvPr>
        </p:nvSpPr>
        <p:spPr>
          <a:xfrm>
            <a:off x="1524000" y="3837059"/>
            <a:ext cx="9144000" cy="1031802"/>
          </a:xfrm>
        </p:spPr>
        <p:txBody>
          <a:bodyPr>
            <a:normAutofit/>
          </a:bodyPr>
          <a:lstStyle>
            <a:lvl1pPr marL="0" indent="0" algn="ctr">
              <a:buNone/>
              <a:defRPr sz="1500" spc="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Dr. Luis Gutiérrez Abarca</a:t>
            </a:r>
          </a:p>
          <a:p>
            <a:r>
              <a:rPr lang="en-US" dirty="0"/>
              <a:t>Residente de Segundo año</a:t>
            </a:r>
            <a:endParaRPr lang="es-VE" dirty="0"/>
          </a:p>
        </p:txBody>
      </p:sp>
      <p:sp>
        <p:nvSpPr>
          <p:cNvPr id="5" name="Footer Placeholder 4">
            <a:extLst>
              <a:ext uri="{FF2B5EF4-FFF2-40B4-BE49-F238E27FC236}">
                <a16:creationId xmlns:a16="http://schemas.microsoft.com/office/drawing/2014/main" xmlns="" id="{BCE44770-FFD0-4127-84DF-7172F56DA238}"/>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2">
                    <a:lumMod val="25000"/>
                  </a:schemeClr>
                </a:solidFill>
              </a:defRPr>
            </a:lvl1pPr>
          </a:lstStyle>
          <a:p>
            <a:endParaRPr lang="es-VE" dirty="0"/>
          </a:p>
        </p:txBody>
      </p:sp>
      <p:pic>
        <p:nvPicPr>
          <p:cNvPr id="8" name="Picture 7">
            <a:extLst>
              <a:ext uri="{FF2B5EF4-FFF2-40B4-BE49-F238E27FC236}">
                <a16:creationId xmlns:a16="http://schemas.microsoft.com/office/drawing/2014/main" xmlns="" id="{FDD6906F-F131-4654-85B9-DD5F6FE166E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524858" y="423721"/>
            <a:ext cx="685800" cy="831532"/>
          </a:xfrm>
          <a:prstGeom prst="rect">
            <a:avLst/>
          </a:prstGeom>
        </p:spPr>
      </p:pic>
      <p:pic>
        <p:nvPicPr>
          <p:cNvPr id="9" name="Picture 8">
            <a:extLst>
              <a:ext uri="{FF2B5EF4-FFF2-40B4-BE49-F238E27FC236}">
                <a16:creationId xmlns:a16="http://schemas.microsoft.com/office/drawing/2014/main" xmlns="" id="{57B65F31-221E-4F88-94B9-2A909F1E11F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10946208" y="423722"/>
            <a:ext cx="750492" cy="831531"/>
          </a:xfrm>
          <a:prstGeom prst="rect">
            <a:avLst/>
          </a:prstGeom>
        </p:spPr>
      </p:pic>
      <p:cxnSp>
        <p:nvCxnSpPr>
          <p:cNvPr id="14" name="Straight Connector 13">
            <a:extLst>
              <a:ext uri="{FF2B5EF4-FFF2-40B4-BE49-F238E27FC236}">
                <a16:creationId xmlns:a16="http://schemas.microsoft.com/office/drawing/2014/main" xmlns="" id="{17119BBB-8626-46A7-9037-78929F279DFF}"/>
              </a:ext>
            </a:extLst>
          </p:cNvPr>
          <p:cNvCxnSpPr/>
          <p:nvPr/>
        </p:nvCxnSpPr>
        <p:spPr>
          <a:xfrm>
            <a:off x="2400300" y="3714750"/>
            <a:ext cx="75819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9429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532391" y="2084852"/>
            <a:ext cx="5127221" cy="1440161"/>
          </a:xfrm>
          <a:prstGeom prst="rect">
            <a:avLst/>
          </a:prstGeom>
        </p:spPr>
        <p:txBody>
          <a:bodyPr anchor="ctr"/>
          <a:lstStyle>
            <a:lvl1pPr marL="0" indent="0" algn="ctr">
              <a:lnSpc>
                <a:spcPct val="100000"/>
              </a:lnSpc>
              <a:buNone/>
              <a:defRPr sz="48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532194" y="3512309"/>
            <a:ext cx="5127221" cy="1066579"/>
          </a:xfrm>
          <a:prstGeom prst="rect">
            <a:avLst/>
          </a:prstGeom>
        </p:spPr>
        <p:txBody>
          <a:bodyPr anchor="ctr"/>
          <a:lstStyle>
            <a:lvl1pPr marL="0" indent="0" algn="ctr">
              <a:lnSpc>
                <a:spcPct val="100000"/>
              </a:lnSpc>
              <a:buNone/>
              <a:defRPr sz="1867"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a:t>
            </a:r>
          </a:p>
          <a:p>
            <a:pPr lvl="0"/>
            <a:r>
              <a:rPr lang="en-US" altLang="ko-KR" dirty="0"/>
              <a:t>PRESENTATION HERE</a:t>
            </a:r>
            <a:endParaRPr lang="ko-KR" altLang="en-US" dirty="0"/>
          </a:p>
        </p:txBody>
      </p:sp>
      <p:grpSp>
        <p:nvGrpSpPr>
          <p:cNvPr id="4" name="Group 3"/>
          <p:cNvGrpSpPr/>
          <p:nvPr userDrawn="1"/>
        </p:nvGrpSpPr>
        <p:grpSpPr>
          <a:xfrm>
            <a:off x="2592400" y="0"/>
            <a:ext cx="7007203" cy="6858000"/>
            <a:chOff x="1619672" y="548680"/>
            <a:chExt cx="5904656" cy="5778928"/>
          </a:xfrm>
        </p:grpSpPr>
        <p:sp>
          <p:nvSpPr>
            <p:cNvPr id="5" name="Oval 4"/>
            <p:cNvSpPr/>
            <p:nvPr userDrawn="1"/>
          </p:nvSpPr>
          <p:spPr>
            <a:xfrm>
              <a:off x="2411760" y="1268760"/>
              <a:ext cx="4320480" cy="4320480"/>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a:p>
          </p:txBody>
        </p:sp>
        <p:sp>
          <p:nvSpPr>
            <p:cNvPr id="6" name="Oval 5"/>
            <p:cNvSpPr/>
            <p:nvPr userDrawn="1"/>
          </p:nvSpPr>
          <p:spPr>
            <a:xfrm>
              <a:off x="2483768" y="1340768"/>
              <a:ext cx="4176464" cy="4176464"/>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400"/>
            </a:p>
          </p:txBody>
        </p:sp>
        <p:cxnSp>
          <p:nvCxnSpPr>
            <p:cNvPr id="7" name="Straight Connector 6"/>
            <p:cNvCxnSpPr/>
            <p:nvPr userDrawn="1"/>
          </p:nvCxnSpPr>
          <p:spPr>
            <a:xfrm>
              <a:off x="4572000" y="548680"/>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0" y="5607528"/>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32240"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19672"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156176" y="2378312"/>
              <a:ext cx="792088" cy="3306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5431496" y="1124744"/>
              <a:ext cx="432048" cy="79208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094136" y="1131624"/>
              <a:ext cx="613768" cy="7852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95736" y="2090992"/>
              <a:ext cx="898400" cy="49224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180984" y="4941168"/>
              <a:ext cx="526920" cy="576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2456304" y="4329100"/>
              <a:ext cx="637832" cy="39604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79584" y="4142812"/>
              <a:ext cx="968680" cy="51032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31496" y="4875464"/>
              <a:ext cx="490068" cy="732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4259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40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F208A84-1A7C-4F38-BE5A-7AC37BF60C7E}"/>
              </a:ext>
            </a:extLst>
          </p:cNvPr>
          <p:cNvSpPr>
            <a:spLocks noGrp="1"/>
          </p:cNvSpPr>
          <p:nvPr>
            <p:ph idx="1"/>
          </p:nvPr>
        </p:nvSpPr>
        <p:spPr/>
        <p:txBody>
          <a:bodyPr/>
          <a:lstStyle>
            <a:lvl1pPr algn="just">
              <a:defRPr>
                <a:solidFill>
                  <a:schemeClr val="tx1">
                    <a:lumMod val="75000"/>
                    <a:lumOff val="25000"/>
                  </a:schemeClr>
                </a:solidFill>
              </a:defRPr>
            </a:lvl1pPr>
            <a:lvl2pPr algn="just">
              <a:defRPr>
                <a:solidFill>
                  <a:schemeClr val="tx1">
                    <a:lumMod val="75000"/>
                    <a:lumOff val="25000"/>
                  </a:schemeClr>
                </a:solidFill>
              </a:defRPr>
            </a:lvl2pPr>
            <a:lvl3pPr algn="just">
              <a:defRPr>
                <a:solidFill>
                  <a:schemeClr val="tx1">
                    <a:lumMod val="75000"/>
                    <a:lumOff val="25000"/>
                  </a:schemeClr>
                </a:solidFill>
              </a:defRPr>
            </a:lvl3pPr>
            <a:lvl4pPr algn="just">
              <a:defRPr>
                <a:solidFill>
                  <a:schemeClr val="tx1">
                    <a:lumMod val="75000"/>
                    <a:lumOff val="25000"/>
                  </a:schemeClr>
                </a:solidFill>
              </a:defRPr>
            </a:lvl4pPr>
            <a:lvl5pPr algn="just">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s-VE" dirty="0"/>
          </a:p>
        </p:txBody>
      </p:sp>
      <p:sp>
        <p:nvSpPr>
          <p:cNvPr id="6" name="Slide Number Placeholder 5">
            <a:extLst>
              <a:ext uri="{FF2B5EF4-FFF2-40B4-BE49-F238E27FC236}">
                <a16:creationId xmlns:a16="http://schemas.microsoft.com/office/drawing/2014/main" xmlns="" id="{E5227EDC-B972-4D3F-8CD8-ED18C24FBFC0}"/>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21" name="Title Placeholder 1">
            <a:extLst>
              <a:ext uri="{FF2B5EF4-FFF2-40B4-BE49-F238E27FC236}">
                <a16:creationId xmlns:a16="http://schemas.microsoft.com/office/drawing/2014/main" xmlns="" id="{3E53C66A-B80F-45B9-8890-90CE89FDB5AE}"/>
              </a:ext>
            </a:extLst>
          </p:cNvPr>
          <p:cNvSpPr>
            <a:spLocks noGrp="1"/>
          </p:cNvSpPr>
          <p:nvPr>
            <p:ph type="title"/>
          </p:nvPr>
        </p:nvSpPr>
        <p:spPr>
          <a:xfrm>
            <a:off x="800100" y="0"/>
            <a:ext cx="10515600" cy="973557"/>
          </a:xfrm>
          <a:prstGeom prst="rect">
            <a:avLst/>
          </a:prstGeom>
        </p:spPr>
        <p:txBody>
          <a:bodyPr vert="horz" lIns="91440" tIns="45720" rIns="91440" bIns="45720" rtlCol="0" anchor="ctr">
            <a:normAutofit/>
          </a:bodyPr>
          <a:lstStyle>
            <a:lvl1pPr>
              <a:defRPr sz="3200">
                <a:latin typeface="+mj-lt"/>
              </a:defRPr>
            </a:lvl1pPr>
          </a:lstStyle>
          <a:p>
            <a:r>
              <a:rPr lang="en-US"/>
              <a:t>Click to edit Master title style</a:t>
            </a:r>
            <a:endParaRPr lang="es-VE" dirty="0"/>
          </a:p>
        </p:txBody>
      </p:sp>
      <p:sp>
        <p:nvSpPr>
          <p:cNvPr id="23" name="Text Placeholder 22">
            <a:extLst>
              <a:ext uri="{FF2B5EF4-FFF2-40B4-BE49-F238E27FC236}">
                <a16:creationId xmlns:a16="http://schemas.microsoft.com/office/drawing/2014/main" xmlns="" id="{B4A514E0-A535-4EAB-98B9-9C4817368E97}"/>
              </a:ext>
            </a:extLst>
          </p:cNvPr>
          <p:cNvSpPr>
            <a:spLocks noGrp="1"/>
          </p:cNvSpPr>
          <p:nvPr>
            <p:ph type="body" sz="quarter" idx="13" hasCustomPrompt="1"/>
          </p:nvPr>
        </p:nvSpPr>
        <p:spPr>
          <a:xfrm>
            <a:off x="838200" y="6356350"/>
            <a:ext cx="3886200" cy="365125"/>
          </a:xfrm>
        </p:spPr>
        <p:txBody>
          <a:bodyPr>
            <a:noAutofit/>
          </a:bodyPr>
          <a:lstStyle>
            <a:lvl1pPr marL="0" indent="0">
              <a:buNone/>
              <a:defRPr sz="1200">
                <a:solidFill>
                  <a:schemeClr val="bg1">
                    <a:lumMod val="50000"/>
                  </a:schemeClr>
                </a:solidFill>
              </a:defRPr>
            </a:lvl1pPr>
          </a:lstStyle>
          <a:p>
            <a:pPr lvl="0"/>
            <a:r>
              <a:rPr lang="es-VE" dirty="0"/>
              <a:t>Referencia bibliográfica</a:t>
            </a:r>
          </a:p>
        </p:txBody>
      </p:sp>
    </p:spTree>
    <p:extLst>
      <p:ext uri="{BB962C8B-B14F-4D97-AF65-F5344CB8AC3E}">
        <p14:creationId xmlns:p14="http://schemas.microsoft.com/office/powerpoint/2010/main" val="16780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5EA0E34-167D-40AC-AE48-6C6DE40BE3E1}"/>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6" name="Footer Placeholder 5">
            <a:extLst>
              <a:ext uri="{FF2B5EF4-FFF2-40B4-BE49-F238E27FC236}">
                <a16:creationId xmlns:a16="http://schemas.microsoft.com/office/drawing/2014/main" xmlns="" id="{642DC115-1820-4792-9077-75D386E0DCBD}"/>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7" name="Title Placeholder 1">
            <a:extLst>
              <a:ext uri="{FF2B5EF4-FFF2-40B4-BE49-F238E27FC236}">
                <a16:creationId xmlns:a16="http://schemas.microsoft.com/office/drawing/2014/main" xmlns="" id="{E17EB0AE-A255-4542-B5DA-ADC808960CA0}"/>
              </a:ext>
            </a:extLst>
          </p:cNvPr>
          <p:cNvSpPr>
            <a:spLocks noGrp="1"/>
          </p:cNvSpPr>
          <p:nvPr>
            <p:ph type="title"/>
          </p:nvPr>
        </p:nvSpPr>
        <p:spPr>
          <a:xfrm>
            <a:off x="800100" y="18661"/>
            <a:ext cx="10515600" cy="973557"/>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s-VE" dirty="0"/>
          </a:p>
        </p:txBody>
      </p:sp>
      <p:grpSp>
        <p:nvGrpSpPr>
          <p:cNvPr id="8" name="Group 7">
            <a:extLst>
              <a:ext uri="{FF2B5EF4-FFF2-40B4-BE49-F238E27FC236}">
                <a16:creationId xmlns:a16="http://schemas.microsoft.com/office/drawing/2014/main" xmlns="" id="{365690BD-90B1-4593-A399-714D571160FA}"/>
              </a:ext>
            </a:extLst>
          </p:cNvPr>
          <p:cNvGrpSpPr/>
          <p:nvPr/>
        </p:nvGrpSpPr>
        <p:grpSpPr>
          <a:xfrm>
            <a:off x="102881" y="883819"/>
            <a:ext cx="420363" cy="1053795"/>
            <a:chOff x="448317" y="357689"/>
            <a:chExt cx="655582" cy="1643459"/>
          </a:xfrm>
        </p:grpSpPr>
        <p:pic>
          <p:nvPicPr>
            <p:cNvPr id="9" name="Picture 8">
              <a:extLst>
                <a:ext uri="{FF2B5EF4-FFF2-40B4-BE49-F238E27FC236}">
                  <a16:creationId xmlns:a16="http://schemas.microsoft.com/office/drawing/2014/main" xmlns="" id="{155AC842-0E77-4D4F-A3EA-591A304C247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10" name="Picture 9">
              <a:extLst>
                <a:ext uri="{FF2B5EF4-FFF2-40B4-BE49-F238E27FC236}">
                  <a16:creationId xmlns:a16="http://schemas.microsoft.com/office/drawing/2014/main" xmlns="" id="{7CADF922-6BFD-472C-8307-2F43669D704A}"/>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Tree>
    <p:extLst>
      <p:ext uri="{BB962C8B-B14F-4D97-AF65-F5344CB8AC3E}">
        <p14:creationId xmlns:p14="http://schemas.microsoft.com/office/powerpoint/2010/main" val="267114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3208C41-7AE7-4558-A98A-F9218CF2CAF6}"/>
              </a:ext>
            </a:extLst>
          </p:cNvPr>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Content Placeholder 3">
            <a:extLst>
              <a:ext uri="{FF2B5EF4-FFF2-40B4-BE49-F238E27FC236}">
                <a16:creationId xmlns:a16="http://schemas.microsoft.com/office/drawing/2014/main" xmlns="" id="{F496FA90-6FF2-4F0D-9436-5398C9754412}"/>
              </a:ext>
            </a:extLst>
          </p:cNvPr>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Footer Placeholder 5">
            <a:extLst>
              <a:ext uri="{FF2B5EF4-FFF2-40B4-BE49-F238E27FC236}">
                <a16:creationId xmlns:a16="http://schemas.microsoft.com/office/drawing/2014/main" xmlns="" id="{4ED715CE-3132-4D58-A8A7-3E82F887C2EE}"/>
              </a:ext>
            </a:extLst>
          </p:cNvPr>
          <p:cNvSpPr>
            <a:spLocks noGrp="1"/>
          </p:cNvSpPr>
          <p:nvPr>
            <p:ph type="ftr" sz="quarter" idx="11"/>
          </p:nvPr>
        </p:nvSpPr>
        <p:spPr>
          <a:xfrm>
            <a:off x="838200" y="6356350"/>
            <a:ext cx="4114800" cy="365125"/>
          </a:xfrm>
          <a:prstGeom prst="rect">
            <a:avLst/>
          </a:prstGeom>
        </p:spPr>
        <p:txBody>
          <a:bodyPr/>
          <a:lstStyle>
            <a:lvl1pPr>
              <a:defRPr>
                <a:solidFill>
                  <a:schemeClr val="tx1">
                    <a:lumMod val="75000"/>
                    <a:lumOff val="25000"/>
                  </a:schemeClr>
                </a:solidFill>
              </a:defRPr>
            </a:lvl1pPr>
          </a:lstStyle>
          <a:p>
            <a:r>
              <a:rPr lang="es-VE"/>
              <a:t>Referencia bibliográfica</a:t>
            </a:r>
            <a:endParaRPr lang="es-VE" dirty="0"/>
          </a:p>
        </p:txBody>
      </p:sp>
      <p:sp>
        <p:nvSpPr>
          <p:cNvPr id="7" name="Slide Number Placeholder 6">
            <a:extLst>
              <a:ext uri="{FF2B5EF4-FFF2-40B4-BE49-F238E27FC236}">
                <a16:creationId xmlns:a16="http://schemas.microsoft.com/office/drawing/2014/main" xmlns="" id="{B082FD8E-3FF5-4CE4-A2B3-3723AD0CD204}"/>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Title Placeholder 1">
            <a:extLst>
              <a:ext uri="{FF2B5EF4-FFF2-40B4-BE49-F238E27FC236}">
                <a16:creationId xmlns:a16="http://schemas.microsoft.com/office/drawing/2014/main" xmlns="" id="{908A072E-F4BD-438F-A783-4B13073AE40D}"/>
              </a:ext>
            </a:extLst>
          </p:cNvPr>
          <p:cNvSpPr>
            <a:spLocks noGrp="1"/>
          </p:cNvSpPr>
          <p:nvPr>
            <p:ph type="title"/>
          </p:nvPr>
        </p:nvSpPr>
        <p:spPr>
          <a:xfrm>
            <a:off x="800100" y="18661"/>
            <a:ext cx="10515600" cy="973557"/>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s-VE" dirty="0"/>
          </a:p>
        </p:txBody>
      </p:sp>
    </p:spTree>
    <p:extLst>
      <p:ext uri="{BB962C8B-B14F-4D97-AF65-F5344CB8AC3E}">
        <p14:creationId xmlns:p14="http://schemas.microsoft.com/office/powerpoint/2010/main" val="1655926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8983284-B0F9-4E02-8434-E2F3324232AA}"/>
              </a:ext>
            </a:extLst>
          </p:cNvPr>
          <p:cNvSpPr>
            <a:spLocks noGrp="1"/>
          </p:cNvSpPr>
          <p:nvPr>
            <p:ph type="body" idx="1"/>
          </p:nvPr>
        </p:nvSpPr>
        <p:spPr>
          <a:xfrm>
            <a:off x="839788" y="1681163"/>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9F68F24-B8CA-4BF8-BE77-0C732C7981AB}"/>
              </a:ext>
            </a:extLst>
          </p:cNvPr>
          <p:cNvSpPr>
            <a:spLocks noGrp="1"/>
          </p:cNvSpPr>
          <p:nvPr>
            <p:ph sz="half" idx="2"/>
          </p:nvPr>
        </p:nvSpPr>
        <p:spPr>
          <a:xfrm>
            <a:off x="839788" y="2505075"/>
            <a:ext cx="5157787" cy="368458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5" name="Text Placeholder 4">
            <a:extLst>
              <a:ext uri="{FF2B5EF4-FFF2-40B4-BE49-F238E27FC236}">
                <a16:creationId xmlns:a16="http://schemas.microsoft.com/office/drawing/2014/main" xmlns="" id="{9FEBD8E6-3378-487C-A0B0-C6B6C99D5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7230426-7020-4A82-9BD8-95671C859423}"/>
              </a:ext>
            </a:extLst>
          </p:cNvPr>
          <p:cNvSpPr>
            <a:spLocks noGrp="1"/>
          </p:cNvSpPr>
          <p:nvPr>
            <p:ph sz="quarter" idx="4"/>
          </p:nvPr>
        </p:nvSpPr>
        <p:spPr>
          <a:xfrm>
            <a:off x="6172200" y="2505075"/>
            <a:ext cx="5183188" cy="368458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9" name="Slide Number Placeholder 8">
            <a:extLst>
              <a:ext uri="{FF2B5EF4-FFF2-40B4-BE49-F238E27FC236}">
                <a16:creationId xmlns:a16="http://schemas.microsoft.com/office/drawing/2014/main" xmlns="" id="{44A208F0-3699-4DEC-98B6-B9F4B59DBFE5}"/>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11" name="Title Placeholder 1">
            <a:extLst>
              <a:ext uri="{FF2B5EF4-FFF2-40B4-BE49-F238E27FC236}">
                <a16:creationId xmlns:a16="http://schemas.microsoft.com/office/drawing/2014/main" xmlns="" id="{46BF7CD1-6A7F-49E0-9D3F-B9FBA1B87DAF}"/>
              </a:ext>
            </a:extLst>
          </p:cNvPr>
          <p:cNvSpPr>
            <a:spLocks noGrp="1"/>
          </p:cNvSpPr>
          <p:nvPr>
            <p:ph type="title"/>
          </p:nvPr>
        </p:nvSpPr>
        <p:spPr>
          <a:xfrm>
            <a:off x="800100" y="0"/>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203504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8C14909-D2F6-4C95-AF43-983676B7AA06}"/>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5" name="Footer Placeholder 5">
            <a:extLst>
              <a:ext uri="{FF2B5EF4-FFF2-40B4-BE49-F238E27FC236}">
                <a16:creationId xmlns:a16="http://schemas.microsoft.com/office/drawing/2014/main" xmlns="" id="{A4B82428-ABB7-4C53-B6C4-80BF40BF8BF9}"/>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6" name="Title Placeholder 1">
            <a:extLst>
              <a:ext uri="{FF2B5EF4-FFF2-40B4-BE49-F238E27FC236}">
                <a16:creationId xmlns:a16="http://schemas.microsoft.com/office/drawing/2014/main" xmlns="" id="{F42EFBE3-3C61-4833-96FE-5B2B6FC90423}"/>
              </a:ext>
            </a:extLst>
          </p:cNvPr>
          <p:cNvSpPr>
            <a:spLocks noGrp="1"/>
          </p:cNvSpPr>
          <p:nvPr>
            <p:ph type="title"/>
          </p:nvPr>
        </p:nvSpPr>
        <p:spPr>
          <a:xfrm>
            <a:off x="800100" y="37322"/>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181642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0148100-46B0-4A30-ABD5-84877CA389CF}"/>
              </a:ext>
            </a:extLst>
          </p:cNvPr>
          <p:cNvSpPr>
            <a:spLocks noGrp="1"/>
          </p:cNvSpPr>
          <p:nvPr>
            <p:ph idx="1"/>
          </p:nvPr>
        </p:nvSpPr>
        <p:spPr>
          <a:xfrm>
            <a:off x="5183188" y="987425"/>
            <a:ext cx="6172200" cy="4873625"/>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4" name="Text Placeholder 3">
            <a:extLst>
              <a:ext uri="{FF2B5EF4-FFF2-40B4-BE49-F238E27FC236}">
                <a16:creationId xmlns:a16="http://schemas.microsoft.com/office/drawing/2014/main" xmlns="" id="{9C8D2882-0A3F-4C83-B0DF-C5AF62CC0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4A8C601C-F66E-483A-86D8-FCB9003710D0}"/>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Footer Placeholder 5">
            <a:extLst>
              <a:ext uri="{FF2B5EF4-FFF2-40B4-BE49-F238E27FC236}">
                <a16:creationId xmlns:a16="http://schemas.microsoft.com/office/drawing/2014/main" xmlns="" id="{0FF34977-B422-485A-86CE-463399479857}"/>
              </a:ext>
            </a:extLst>
          </p:cNvPr>
          <p:cNvSpPr>
            <a:spLocks noGrp="1"/>
          </p:cNvSpPr>
          <p:nvPr>
            <p:ph type="ftr" sz="quarter" idx="11"/>
          </p:nvPr>
        </p:nvSpPr>
        <p:spPr>
          <a:xfrm>
            <a:off x="838200" y="6356350"/>
            <a:ext cx="4114800" cy="365125"/>
          </a:xfrm>
          <a:prstGeom prst="rect">
            <a:avLst/>
          </a:prstGeom>
        </p:spPr>
        <p:txBody>
          <a:bodyPr/>
          <a:lstStyle>
            <a:lvl1pPr>
              <a:defRPr>
                <a:solidFill>
                  <a:schemeClr val="bg2">
                    <a:lumMod val="25000"/>
                  </a:schemeClr>
                </a:solidFill>
              </a:defRPr>
            </a:lvl1pPr>
          </a:lstStyle>
          <a:p>
            <a:r>
              <a:rPr lang="es-VE"/>
              <a:t>Referencia bibliográfica</a:t>
            </a:r>
            <a:endParaRPr lang="es-VE" dirty="0"/>
          </a:p>
        </p:txBody>
      </p:sp>
      <p:sp>
        <p:nvSpPr>
          <p:cNvPr id="9" name="Title Placeholder 1">
            <a:extLst>
              <a:ext uri="{FF2B5EF4-FFF2-40B4-BE49-F238E27FC236}">
                <a16:creationId xmlns:a16="http://schemas.microsoft.com/office/drawing/2014/main" xmlns="" id="{562FD840-F358-457B-AFD6-E14367F826D1}"/>
              </a:ext>
            </a:extLst>
          </p:cNvPr>
          <p:cNvSpPr txBox="1">
            <a:spLocks/>
          </p:cNvSpPr>
          <p:nvPr/>
        </p:nvSpPr>
        <p:spPr>
          <a:xfrm>
            <a:off x="800100" y="-75024"/>
            <a:ext cx="10515600" cy="9735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2D3D55"/>
                </a:solidFill>
                <a:latin typeface="Arial" panose="020B0604020202020204" pitchFamily="34" charset="0"/>
                <a:ea typeface="+mj-ea"/>
                <a:cs typeface="Arial" panose="020B0604020202020204" pitchFamily="34" charset="0"/>
              </a:defRPr>
            </a:lvl1pPr>
          </a:lstStyle>
          <a:p>
            <a:r>
              <a:rPr lang="en-US" dirty="0" err="1">
                <a:solidFill>
                  <a:srgbClr val="C00000"/>
                </a:solidFill>
                <a:latin typeface="+mj-lt"/>
              </a:rPr>
              <a:t>Título</a:t>
            </a:r>
            <a:endParaRPr lang="es-VE" dirty="0">
              <a:solidFill>
                <a:srgbClr val="C00000"/>
              </a:solidFill>
              <a:latin typeface="+mj-lt"/>
            </a:endParaRPr>
          </a:p>
        </p:txBody>
      </p:sp>
    </p:spTree>
    <p:extLst>
      <p:ext uri="{BB962C8B-B14F-4D97-AF65-F5344CB8AC3E}">
        <p14:creationId xmlns:p14="http://schemas.microsoft.com/office/powerpoint/2010/main" val="341584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919BBE76-B654-475B-9A92-143CCD3E71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s-VE" dirty="0"/>
          </a:p>
        </p:txBody>
      </p:sp>
      <p:sp>
        <p:nvSpPr>
          <p:cNvPr id="4" name="Text Placeholder 3">
            <a:extLst>
              <a:ext uri="{FF2B5EF4-FFF2-40B4-BE49-F238E27FC236}">
                <a16:creationId xmlns:a16="http://schemas.microsoft.com/office/drawing/2014/main" xmlns="" id="{F0BDE971-9017-4488-A88C-52963D0E8A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xmlns="" id="{C0CE3ABC-C6D7-4F15-912E-42619497E441}"/>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8" name="Footer Placeholder 5">
            <a:extLst>
              <a:ext uri="{FF2B5EF4-FFF2-40B4-BE49-F238E27FC236}">
                <a16:creationId xmlns:a16="http://schemas.microsoft.com/office/drawing/2014/main" xmlns="" id="{06508F05-BEBE-4E32-9C83-4C1BCCE49FD1}"/>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9" name="Title Placeholder 1">
            <a:extLst>
              <a:ext uri="{FF2B5EF4-FFF2-40B4-BE49-F238E27FC236}">
                <a16:creationId xmlns:a16="http://schemas.microsoft.com/office/drawing/2014/main" xmlns="" id="{01D3206B-E5B2-49DE-A0AE-1652C8EDFBF4}"/>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424841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xmlns="" id="{BB6AEBB2-F255-4ACF-B389-A7382C163D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VE"/>
          </a:p>
        </p:txBody>
      </p:sp>
      <p:sp>
        <p:nvSpPr>
          <p:cNvPr id="6" name="Slide Number Placeholder 5">
            <a:extLst>
              <a:ext uri="{FF2B5EF4-FFF2-40B4-BE49-F238E27FC236}">
                <a16:creationId xmlns:a16="http://schemas.microsoft.com/office/drawing/2014/main" xmlns="" id="{7246E96B-DEE5-4D16-A543-EF369448018C}"/>
              </a:ext>
            </a:extLst>
          </p:cNvPr>
          <p:cNvSpPr>
            <a:spLocks noGrp="1"/>
          </p:cNvSpPr>
          <p:nvPr>
            <p:ph type="sldNum" sz="quarter" idx="12"/>
          </p:nvPr>
        </p:nvSpPr>
        <p:spPr/>
        <p:txBody>
          <a:bodyPr/>
          <a:lstStyle/>
          <a:p>
            <a:fld id="{2399C600-271A-4B19-A470-B4BD410E4470}" type="slidenum">
              <a:rPr lang="es-VE" smtClean="0"/>
              <a:t>‹Nº›</a:t>
            </a:fld>
            <a:endParaRPr lang="es-VE" dirty="0"/>
          </a:p>
        </p:txBody>
      </p:sp>
      <p:sp>
        <p:nvSpPr>
          <p:cNvPr id="7" name="Footer Placeholder 5">
            <a:extLst>
              <a:ext uri="{FF2B5EF4-FFF2-40B4-BE49-F238E27FC236}">
                <a16:creationId xmlns:a16="http://schemas.microsoft.com/office/drawing/2014/main" xmlns="" id="{CA511B86-9289-4E45-B711-12FDB2F08197}"/>
              </a:ext>
            </a:extLst>
          </p:cNvPr>
          <p:cNvSpPr>
            <a:spLocks noGrp="1"/>
          </p:cNvSpPr>
          <p:nvPr>
            <p:ph type="ftr" sz="quarter" idx="11"/>
          </p:nvPr>
        </p:nvSpPr>
        <p:spPr>
          <a:xfrm>
            <a:off x="838200" y="6356350"/>
            <a:ext cx="4114800" cy="365125"/>
          </a:xfrm>
          <a:prstGeom prst="rect">
            <a:avLst/>
          </a:prstGeom>
        </p:spPr>
        <p:txBody>
          <a:bodyPr/>
          <a:lstStyle/>
          <a:p>
            <a:r>
              <a:rPr lang="es-VE" dirty="0"/>
              <a:t>Referencia bibliográfica</a:t>
            </a:r>
          </a:p>
        </p:txBody>
      </p:sp>
      <p:sp>
        <p:nvSpPr>
          <p:cNvPr id="8" name="Title Placeholder 1">
            <a:extLst>
              <a:ext uri="{FF2B5EF4-FFF2-40B4-BE49-F238E27FC236}">
                <a16:creationId xmlns:a16="http://schemas.microsoft.com/office/drawing/2014/main" xmlns="" id="{2CC46D2B-2112-4658-A350-191665040D19}"/>
              </a:ext>
            </a:extLst>
          </p:cNvPr>
          <p:cNvSpPr>
            <a:spLocks noGrp="1"/>
          </p:cNvSpPr>
          <p:nvPr>
            <p:ph type="title"/>
          </p:nvPr>
        </p:nvSpPr>
        <p:spPr>
          <a:xfrm>
            <a:off x="800100" y="-75024"/>
            <a:ext cx="10515600" cy="973557"/>
          </a:xfrm>
          <a:prstGeom prst="rect">
            <a:avLst/>
          </a:prstGeom>
        </p:spPr>
        <p:txBody>
          <a:bodyPr vert="horz" lIns="91440" tIns="45720" rIns="91440" bIns="45720" rtlCol="0" anchor="ctr">
            <a:normAutofit/>
          </a:bodyPr>
          <a:lstStyle/>
          <a:p>
            <a:r>
              <a:rPr lang="en-US"/>
              <a:t>Click to edit Master title style</a:t>
            </a:r>
            <a:endParaRPr lang="es-VE" dirty="0"/>
          </a:p>
        </p:txBody>
      </p:sp>
    </p:spTree>
    <p:extLst>
      <p:ext uri="{BB962C8B-B14F-4D97-AF65-F5344CB8AC3E}">
        <p14:creationId xmlns:p14="http://schemas.microsoft.com/office/powerpoint/2010/main" val="38899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4EC2098-6EB8-431C-B0CE-FF044F815BDE}"/>
              </a:ext>
            </a:extLst>
          </p:cNvPr>
          <p:cNvSpPr>
            <a:spLocks noGrp="1"/>
          </p:cNvSpPr>
          <p:nvPr>
            <p:ph type="body" idx="1"/>
          </p:nvPr>
        </p:nvSpPr>
        <p:spPr>
          <a:xfrm>
            <a:off x="838200" y="1451772"/>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a:extLst>
              <a:ext uri="{FF2B5EF4-FFF2-40B4-BE49-F238E27FC236}">
                <a16:creationId xmlns:a16="http://schemas.microsoft.com/office/drawing/2014/main" xmlns="" id="{96F64E6C-2E8B-49B4-A311-FEA845B61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9C600-271A-4B19-A470-B4BD410E4470}" type="slidenum">
              <a:rPr lang="es-VE" smtClean="0"/>
              <a:t>‹Nº›</a:t>
            </a:fld>
            <a:endParaRPr lang="es-VE" dirty="0"/>
          </a:p>
        </p:txBody>
      </p:sp>
      <p:grpSp>
        <p:nvGrpSpPr>
          <p:cNvPr id="7" name="Group 6">
            <a:extLst>
              <a:ext uri="{FF2B5EF4-FFF2-40B4-BE49-F238E27FC236}">
                <a16:creationId xmlns:a16="http://schemas.microsoft.com/office/drawing/2014/main" xmlns="" id="{2AEE38E8-2161-41A3-9BA8-D9CF1D9562CE}"/>
              </a:ext>
            </a:extLst>
          </p:cNvPr>
          <p:cNvGrpSpPr/>
          <p:nvPr/>
        </p:nvGrpSpPr>
        <p:grpSpPr>
          <a:xfrm>
            <a:off x="102881" y="883819"/>
            <a:ext cx="420363" cy="1053795"/>
            <a:chOff x="448317" y="357689"/>
            <a:chExt cx="655582" cy="1643459"/>
          </a:xfrm>
        </p:grpSpPr>
        <p:pic>
          <p:nvPicPr>
            <p:cNvPr id="8" name="Picture 7">
              <a:extLst>
                <a:ext uri="{FF2B5EF4-FFF2-40B4-BE49-F238E27FC236}">
                  <a16:creationId xmlns:a16="http://schemas.microsoft.com/office/drawing/2014/main" xmlns="" id="{CAFC91DA-EF6F-4657-A546-31A34EB63DBB}"/>
                </a:ext>
              </a:extLst>
            </p:cNvPr>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5417" y1="5842" x2="93333" y2="5842"/>
                          <a14:foregroundMark x1="16250" y1="66323" x2="16667" y2="45704"/>
                          <a14:foregroundMark x1="13750" y1="27835" x2="13750" y2="23368"/>
                          <a14:foregroundMark x1="13750" y1="20619" x2="13750" y2="19244"/>
                          <a14:foregroundMark x1="17083" y1="24742" x2="16250" y2="18900"/>
                          <a14:foregroundMark x1="11250" y1="26117" x2="10417" y2="21993"/>
                          <a14:foregroundMark x1="34583" y1="53265" x2="30000" y2="76632"/>
                          <a14:foregroundMark x1="48333" y1="62887" x2="49583" y2="84192"/>
                          <a14:foregroundMark x1="63750" y1="82131" x2="16667" y2="79725"/>
                          <a14:foregroundMark x1="44583" y1="74227" x2="62917" y2="60481"/>
                          <a14:foregroundMark x1="67917" y1="66323" x2="44583" y2="60137"/>
                          <a14:foregroundMark x1="43750" y1="59450" x2="42083" y2="82131"/>
                          <a14:foregroundMark x1="42083" y1="79725" x2="55000" y2="55326"/>
                          <a14:foregroundMark x1="57083" y1="58763" x2="63750" y2="68729"/>
                          <a14:foregroundMark x1="62083" y1="58076" x2="60417" y2="72852"/>
                          <a14:foregroundMark x1="56667" y1="64605" x2="55417" y2="76632"/>
                          <a14:foregroundMark x1="67917" y1="50859" x2="60417" y2="31271"/>
                          <a14:foregroundMark x1="61667" y1="31271" x2="51667" y2="28866"/>
                          <a14:foregroundMark x1="37917" y1="31615" x2="62917" y2="25773"/>
                          <a14:foregroundMark x1="58333" y1="28866" x2="38750" y2="38488"/>
                          <a14:foregroundMark x1="93750" y1="97938" x2="26667" y2="93471"/>
                          <a14:foregroundMark x1="22917" y1="93471" x2="9583" y2="96220"/>
                        </a14:backgroundRemoval>
                      </a14:imgEffect>
                    </a14:imgLayer>
                  </a14:imgProps>
                </a:ext>
                <a:ext uri="{28A0092B-C50C-407E-A947-70E740481C1C}">
                  <a14:useLocalDpi xmlns:a14="http://schemas.microsoft.com/office/drawing/2010/main" val="0"/>
                </a:ext>
              </a:extLst>
            </a:blip>
            <a:stretch>
              <a:fillRect/>
            </a:stretch>
          </p:blipFill>
          <p:spPr>
            <a:xfrm>
              <a:off x="448317" y="1206255"/>
              <a:ext cx="655582" cy="794893"/>
            </a:xfrm>
            <a:prstGeom prst="rect">
              <a:avLst/>
            </a:prstGeom>
          </p:spPr>
        </p:pic>
        <p:pic>
          <p:nvPicPr>
            <p:cNvPr id="9" name="Picture 8">
              <a:extLst>
                <a:ext uri="{FF2B5EF4-FFF2-40B4-BE49-F238E27FC236}">
                  <a16:creationId xmlns:a16="http://schemas.microsoft.com/office/drawing/2014/main" xmlns="" id="{E50F041C-2781-42B4-830A-B774166419EA}"/>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13615" y1="39831" x2="18779" y2="14407"/>
                          <a14:foregroundMark x1="38967" y1="20339" x2="39906" y2="10169"/>
                          <a14:foregroundMark x1="56808" y1="16525" x2="61972" y2="17373"/>
                          <a14:foregroundMark x1="53991" y1="7203" x2="53991" y2="5085"/>
                          <a14:foregroundMark x1="67606" y1="6780" x2="76526" y2="13559"/>
                          <a14:foregroundMark x1="89202" y1="58475" x2="86854" y2="46610"/>
                        </a14:backgroundRemoval>
                      </a14:imgEffect>
                    </a14:imgLayer>
                  </a14:imgProps>
                </a:ext>
                <a:ext uri="{28A0092B-C50C-407E-A947-70E740481C1C}">
                  <a14:useLocalDpi xmlns:a14="http://schemas.microsoft.com/office/drawing/2010/main" val="0"/>
                </a:ext>
              </a:extLst>
            </a:blip>
            <a:stretch>
              <a:fillRect/>
            </a:stretch>
          </p:blipFill>
          <p:spPr>
            <a:xfrm>
              <a:off x="463643" y="357689"/>
              <a:ext cx="640255" cy="709391"/>
            </a:xfrm>
            <a:prstGeom prst="rect">
              <a:avLst/>
            </a:prstGeom>
          </p:spPr>
        </p:pic>
      </p:grpSp>
      <p:sp>
        <p:nvSpPr>
          <p:cNvPr id="2" name="Title Placeholder 1">
            <a:extLst>
              <a:ext uri="{FF2B5EF4-FFF2-40B4-BE49-F238E27FC236}">
                <a16:creationId xmlns:a16="http://schemas.microsoft.com/office/drawing/2014/main" xmlns="" id="{734D115D-8B11-4DFE-BED5-682D6B92F2E6}"/>
              </a:ext>
            </a:extLst>
          </p:cNvPr>
          <p:cNvSpPr>
            <a:spLocks noGrp="1"/>
          </p:cNvSpPr>
          <p:nvPr>
            <p:ph type="title"/>
          </p:nvPr>
        </p:nvSpPr>
        <p:spPr>
          <a:xfrm>
            <a:off x="838200" y="37322"/>
            <a:ext cx="10515600" cy="973557"/>
          </a:xfrm>
          <a:prstGeom prst="rect">
            <a:avLst/>
          </a:prstGeom>
        </p:spPr>
        <p:txBody>
          <a:bodyPr vert="horz" lIns="91440" tIns="45720" rIns="91440" bIns="45720" rtlCol="0" anchor="ctr">
            <a:normAutofit/>
          </a:bodyPr>
          <a:lstStyle/>
          <a:p>
            <a:r>
              <a:rPr lang="en-US" dirty="0" err="1"/>
              <a:t>Título</a:t>
            </a:r>
            <a:endParaRPr lang="es-VE" dirty="0"/>
          </a:p>
        </p:txBody>
      </p:sp>
      <p:cxnSp>
        <p:nvCxnSpPr>
          <p:cNvPr id="14" name="Straight Connector 13">
            <a:extLst>
              <a:ext uri="{FF2B5EF4-FFF2-40B4-BE49-F238E27FC236}">
                <a16:creationId xmlns:a16="http://schemas.microsoft.com/office/drawing/2014/main" xmlns="" id="{6F68CFAB-384E-4330-BAE3-5F88A9B186B9}"/>
              </a:ext>
            </a:extLst>
          </p:cNvPr>
          <p:cNvCxnSpPr/>
          <p:nvPr/>
        </p:nvCxnSpPr>
        <p:spPr>
          <a:xfrm>
            <a:off x="819150" y="6098302"/>
            <a:ext cx="1049655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1268330" y="6008913"/>
            <a:ext cx="156646" cy="1566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Oval 14"/>
          <p:cNvSpPr/>
          <p:nvPr/>
        </p:nvSpPr>
        <p:spPr>
          <a:xfrm>
            <a:off x="709874" y="6019979"/>
            <a:ext cx="156646" cy="15664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49605762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 id="2147483649" r:id="rId11"/>
    <p:sldLayoutId id="2147483660" r:id="rId12"/>
    <p:sldLayoutId id="2147483661" r:id="rId13"/>
  </p:sldLayoutIdLst>
  <p:txStyles>
    <p:titleStyle>
      <a:lvl1pPr algn="l" defTabSz="914400" rtl="0" eaLnBrk="1" latinLnBrk="0" hangingPunct="1">
        <a:lnSpc>
          <a:spcPct val="90000"/>
        </a:lnSpc>
        <a:spcBef>
          <a:spcPct val="0"/>
        </a:spcBef>
        <a:buNone/>
        <a:defRPr sz="3200" b="1" kern="1200">
          <a:solidFill>
            <a:srgbClr val="C00000"/>
          </a:solidFill>
          <a:latin typeface="+mj-lt"/>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Clr>
          <a:srgbClr val="C00000"/>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66;p37">
            <a:extLst>
              <a:ext uri="{FF2B5EF4-FFF2-40B4-BE49-F238E27FC236}">
                <a16:creationId xmlns="" xmlns:a16="http://schemas.microsoft.com/office/drawing/2014/main" id="{8E4D11E4-216E-CF46-BFE4-FF07E206AA72}"/>
              </a:ext>
            </a:extLst>
          </p:cNvPr>
          <p:cNvSpPr txBox="1">
            <a:spLocks/>
          </p:cNvSpPr>
          <p:nvPr/>
        </p:nvSpPr>
        <p:spPr>
          <a:xfrm>
            <a:off x="0" y="2873581"/>
            <a:ext cx="12192000" cy="1031881"/>
          </a:xfrm>
          <a:prstGeom prst="rect">
            <a:avLst/>
          </a:prstGeom>
        </p:spPr>
        <p:txBody>
          <a:bodyPr spcFirstLastPara="1" wrap="square" lIns="121900" tIns="121900" rIns="121900" bIns="121900" anchor="b" anchorCtr="0">
            <a:no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spcBef>
                <a:spcPts val="0"/>
              </a:spcBef>
            </a:pPr>
            <a:r>
              <a:rPr lang="es-US" sz="6600" b="1" i="1" dirty="0" smtClean="0"/>
              <a:t>EVIDENCIA CIENTÍFICA</a:t>
            </a:r>
            <a:endParaRPr lang="es-US" sz="6600" b="1" i="1" dirty="0"/>
          </a:p>
        </p:txBody>
      </p:sp>
      <p:sp>
        <p:nvSpPr>
          <p:cNvPr id="6" name="CuadroTexto 5">
            <a:extLst>
              <a:ext uri="{FF2B5EF4-FFF2-40B4-BE49-F238E27FC236}">
                <a16:creationId xmlns="" xmlns:a16="http://schemas.microsoft.com/office/drawing/2014/main" id="{FC21AD6A-BD6D-214E-BBA9-8EA2C4FA5DB6}"/>
              </a:ext>
            </a:extLst>
          </p:cNvPr>
          <p:cNvSpPr txBox="1"/>
          <p:nvPr/>
        </p:nvSpPr>
        <p:spPr>
          <a:xfrm>
            <a:off x="1982030" y="627637"/>
            <a:ext cx="8227940" cy="1015663"/>
          </a:xfrm>
          <a:prstGeom prst="rect">
            <a:avLst/>
          </a:prstGeom>
          <a:noFill/>
          <a:ln>
            <a:noFill/>
          </a:ln>
        </p:spPr>
        <p:txBody>
          <a:bodyPr wrap="square" rtlCol="0">
            <a:spAutoFit/>
          </a:bodyPr>
          <a:lstStyle/>
          <a:p>
            <a:pPr algn="ctr" latinLnBrk="1"/>
            <a:r>
              <a:rPr lang="es-VE" sz="2000" b="1" dirty="0">
                <a:latin typeface="Calibri" panose="020F0502020204030204" pitchFamily="34" charset="0"/>
                <a:cs typeface="Calibri" panose="020F0502020204030204" pitchFamily="34" charset="0"/>
              </a:rPr>
              <a:t>UNIVERSIDAD </a:t>
            </a:r>
            <a:r>
              <a:rPr lang="es-VE" sz="2000" b="1" dirty="0" smtClean="0">
                <a:latin typeface="Calibri" panose="020F0502020204030204" pitchFamily="34" charset="0"/>
                <a:cs typeface="Calibri" panose="020F0502020204030204" pitchFamily="34" charset="0"/>
              </a:rPr>
              <a:t>CENTROCCIDENTAL </a:t>
            </a:r>
            <a:r>
              <a:rPr lang="es-VE" sz="2000" b="1" dirty="0">
                <a:latin typeface="Calibri" panose="020F0502020204030204" pitchFamily="34" charset="0"/>
                <a:cs typeface="Calibri" panose="020F0502020204030204" pitchFamily="34" charset="0"/>
              </a:rPr>
              <a:t>“ LISANDRO ALVARADO”</a:t>
            </a:r>
          </a:p>
          <a:p>
            <a:pPr algn="ctr" latinLnBrk="1"/>
            <a:r>
              <a:rPr lang="es-VE" sz="2000" b="1" dirty="0">
                <a:latin typeface="Calibri" panose="020F0502020204030204" pitchFamily="34" charset="0"/>
                <a:cs typeface="Calibri" panose="020F0502020204030204" pitchFamily="34" charset="0"/>
              </a:rPr>
              <a:t>CENTRO CARDIOVASCULAR REGIONAL CENTRO OCCIDENTAL</a:t>
            </a:r>
            <a:br>
              <a:rPr lang="es-VE" sz="2000" b="1" dirty="0">
                <a:latin typeface="Calibri" panose="020F0502020204030204" pitchFamily="34" charset="0"/>
                <a:cs typeface="Calibri" panose="020F0502020204030204" pitchFamily="34" charset="0"/>
              </a:rPr>
            </a:br>
            <a:r>
              <a:rPr lang="es-VE" sz="2000" b="1" dirty="0">
                <a:latin typeface="Calibri" panose="020F0502020204030204" pitchFamily="34" charset="0"/>
                <a:cs typeface="Calibri" panose="020F0502020204030204" pitchFamily="34" charset="0"/>
              </a:rPr>
              <a:t>POSTGRADO DE CARDIOLOGÍA CLÍNICA</a:t>
            </a:r>
            <a:r>
              <a:rPr lang="es-VE" sz="2000" dirty="0">
                <a:latin typeface="Calibri" panose="020F0502020204030204" pitchFamily="34" charset="0"/>
                <a:cs typeface="Calibri" panose="020F0502020204030204" pitchFamily="34" charset="0"/>
              </a:rPr>
              <a:t>.</a:t>
            </a:r>
          </a:p>
        </p:txBody>
      </p:sp>
      <p:graphicFrame>
        <p:nvGraphicFramePr>
          <p:cNvPr id="7" name="Tabla 6">
            <a:extLst>
              <a:ext uri="{FF2B5EF4-FFF2-40B4-BE49-F238E27FC236}">
                <a16:creationId xmlns="" xmlns:a16="http://schemas.microsoft.com/office/drawing/2014/main" id="{69CF86D6-ABBC-EE4A-BA76-D21A6C47D145}"/>
              </a:ext>
            </a:extLst>
          </p:cNvPr>
          <p:cNvGraphicFramePr>
            <a:graphicFrameLocks noGrp="1"/>
          </p:cNvGraphicFramePr>
          <p:nvPr>
            <p:extLst>
              <p:ext uri="{D42A27DB-BD31-4B8C-83A1-F6EECF244321}">
                <p14:modId xmlns:p14="http://schemas.microsoft.com/office/powerpoint/2010/main" val="3881010738"/>
              </p:ext>
            </p:extLst>
          </p:nvPr>
        </p:nvGraphicFramePr>
        <p:xfrm>
          <a:off x="0" y="4389107"/>
          <a:ext cx="12192001" cy="2773536"/>
        </p:xfrm>
        <a:graphic>
          <a:graphicData uri="http://schemas.openxmlformats.org/drawingml/2006/table">
            <a:tbl>
              <a:tblPr firstRow="1" bandRow="1"/>
              <a:tblGrid>
                <a:gridCol w="3728070">
                  <a:extLst>
                    <a:ext uri="{9D8B030D-6E8A-4147-A177-3AD203B41FA5}">
                      <a16:colId xmlns="" xmlns:a16="http://schemas.microsoft.com/office/drawing/2014/main" val="20000"/>
                    </a:ext>
                  </a:extLst>
                </a:gridCol>
                <a:gridCol w="4399931">
                  <a:extLst>
                    <a:ext uri="{9D8B030D-6E8A-4147-A177-3AD203B41FA5}">
                      <a16:colId xmlns="" xmlns:a16="http://schemas.microsoft.com/office/drawing/2014/main" val="20001"/>
                    </a:ext>
                  </a:extLst>
                </a:gridCol>
                <a:gridCol w="4064000">
                  <a:extLst>
                    <a:ext uri="{9D8B030D-6E8A-4147-A177-3AD203B41FA5}">
                      <a16:colId xmlns="" xmlns:a16="http://schemas.microsoft.com/office/drawing/2014/main" val="20002"/>
                    </a:ext>
                  </a:extLst>
                </a:gridCol>
              </a:tblGrid>
              <a:tr h="502848">
                <a:tc gridSpan="3">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r>
                        <a:rPr lang="es-VE" sz="2000" b="1" u="sng" dirty="0">
                          <a:solidFill>
                            <a:schemeClr val="tx1"/>
                          </a:solidFill>
                        </a:rPr>
                        <a:t>GRUPO</a:t>
                      </a:r>
                      <a:r>
                        <a:rPr lang="es-VE" sz="2000" b="1" u="sng" baseline="0" dirty="0">
                          <a:solidFill>
                            <a:schemeClr val="tx1"/>
                          </a:solidFill>
                        </a:rPr>
                        <a:t> </a:t>
                      </a:r>
                      <a:r>
                        <a:rPr lang="es-VE" sz="2000" b="1" u="sng" baseline="0" dirty="0" smtClean="0">
                          <a:solidFill>
                            <a:schemeClr val="tx1"/>
                          </a:solidFill>
                        </a:rPr>
                        <a:t> Nº6</a:t>
                      </a:r>
                      <a:endParaRPr lang="es-VE" sz="2000" b="1" u="sng"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VE" dirty="0"/>
                    </a:p>
                  </a:txBody>
                  <a:tcPr/>
                </a:tc>
                <a:tc hMerge="1">
                  <a:txBody>
                    <a:bodyPr/>
                    <a:lstStyle/>
                    <a:p>
                      <a:endParaRPr lang="es-VE" dirty="0"/>
                    </a:p>
                  </a:txBody>
                  <a:tcPr/>
                </a:tc>
                <a:extLst>
                  <a:ext uri="{0D108BD9-81ED-4DB2-BD59-A6C34878D82A}">
                    <a16:rowId xmlns="" xmlns:a16="http://schemas.microsoft.com/office/drawing/2014/main" val="10000"/>
                  </a:ext>
                </a:extLst>
              </a:tr>
              <a:tr h="731520">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r>
                        <a:rPr lang="es-VE" sz="2000" b="1" dirty="0">
                          <a:solidFill>
                            <a:schemeClr val="tx1"/>
                          </a:solidFill>
                        </a:rPr>
                        <a:t>Dra. </a:t>
                      </a:r>
                      <a:r>
                        <a:rPr lang="es-VE" sz="2000" b="1" dirty="0" err="1" smtClean="0">
                          <a:solidFill>
                            <a:schemeClr val="tx1"/>
                          </a:solidFill>
                        </a:rPr>
                        <a:t>Yeraldine</a:t>
                      </a:r>
                      <a:r>
                        <a:rPr lang="es-VE" sz="2000" b="1" baseline="0" dirty="0" smtClean="0">
                          <a:solidFill>
                            <a:schemeClr val="tx1"/>
                          </a:solidFill>
                        </a:rPr>
                        <a:t> Zambrano</a:t>
                      </a:r>
                      <a:r>
                        <a:rPr lang="es-VE" sz="2000" b="1" dirty="0" smtClean="0">
                          <a:solidFill>
                            <a:schemeClr val="tx1"/>
                          </a:solidFill>
                        </a:rPr>
                        <a:t>.</a:t>
                      </a:r>
                      <a:endParaRPr lang="es-VE" sz="20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marL="0" marR="0" lvl="0" indent="0" algn="ctr" defTabSz="1219170" rtl="0" eaLnBrk="1" fontAlgn="auto" latinLnBrk="1" hangingPunct="1">
                        <a:lnSpc>
                          <a:spcPct val="100000"/>
                        </a:lnSpc>
                        <a:spcBef>
                          <a:spcPts val="0"/>
                        </a:spcBef>
                        <a:spcAft>
                          <a:spcPts val="0"/>
                        </a:spcAft>
                        <a:buClr>
                          <a:srgbClr val="000000"/>
                        </a:buClr>
                        <a:buSzTx/>
                        <a:buFont typeface="Arial"/>
                        <a:buNone/>
                        <a:tabLst/>
                        <a:defRPr/>
                      </a:pPr>
                      <a:r>
                        <a:rPr lang="es-VE" sz="2000" b="1" dirty="0">
                          <a:solidFill>
                            <a:schemeClr val="tx1"/>
                          </a:solidFill>
                        </a:rPr>
                        <a:t>Dra. Gilmar</a:t>
                      </a:r>
                      <a:r>
                        <a:rPr lang="es-VE" sz="2000" b="1" baseline="0" dirty="0">
                          <a:solidFill>
                            <a:schemeClr val="tx1"/>
                          </a:solidFill>
                        </a:rPr>
                        <a:t> Sánchez. </a:t>
                      </a:r>
                      <a:r>
                        <a:rPr lang="es-VE" sz="2000" b="1" baseline="0" smtClean="0">
                          <a:solidFill>
                            <a:schemeClr val="tx1"/>
                          </a:solidFill>
                        </a:rPr>
                        <a:t>(relator)</a:t>
                      </a:r>
                      <a:endParaRPr lang="es-VE" sz="2000" b="1" dirty="0">
                        <a:solidFill>
                          <a:schemeClr val="tx1"/>
                        </a:solidFill>
                      </a:endParaRPr>
                    </a:p>
                    <a:p>
                      <a:pPr algn="ctr"/>
                      <a:endParaRPr lang="es-VE" sz="20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r>
                        <a:rPr lang="es-VE" sz="2000" b="1" dirty="0">
                          <a:solidFill>
                            <a:srgbClr val="FF0000"/>
                          </a:solidFill>
                        </a:rPr>
                        <a:t>Dra. </a:t>
                      </a:r>
                      <a:r>
                        <a:rPr lang="es-VE" sz="2000" b="1" dirty="0" smtClean="0">
                          <a:solidFill>
                            <a:srgbClr val="FF0000"/>
                          </a:solidFill>
                        </a:rPr>
                        <a:t>María Daniela</a:t>
                      </a:r>
                    </a:p>
                    <a:p>
                      <a:pPr algn="ctr"/>
                      <a:r>
                        <a:rPr lang="es-VE" sz="2000" b="1" dirty="0" smtClean="0">
                          <a:solidFill>
                            <a:srgbClr val="FF0000"/>
                          </a:solidFill>
                        </a:rPr>
                        <a:t> Olivarez</a:t>
                      </a:r>
                      <a:endParaRPr lang="es-VE" sz="2000" b="1" dirty="0">
                        <a:solidFill>
                          <a:srgbClr val="FF0000"/>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036320">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endParaRPr lang="es-VE" sz="20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r>
                        <a:rPr lang="es-VE" sz="2000" b="1" dirty="0" smtClean="0">
                          <a:solidFill>
                            <a:schemeClr val="tx1"/>
                          </a:solidFill>
                        </a:rPr>
                        <a:t>Dr. </a:t>
                      </a:r>
                      <a:r>
                        <a:rPr lang="es-VE" sz="2000" b="1" dirty="0" err="1" smtClean="0">
                          <a:solidFill>
                            <a:schemeClr val="tx1"/>
                          </a:solidFill>
                        </a:rPr>
                        <a:t>Endher</a:t>
                      </a:r>
                      <a:r>
                        <a:rPr lang="es-VE" sz="2000" b="1" baseline="0" dirty="0" smtClean="0">
                          <a:solidFill>
                            <a:schemeClr val="tx1"/>
                          </a:solidFill>
                        </a:rPr>
                        <a:t> Castillo</a:t>
                      </a:r>
                      <a:endParaRPr lang="es-VE" sz="2000" b="1" baseline="0" dirty="0">
                        <a:solidFill>
                          <a:schemeClr val="tx1"/>
                        </a:solidFill>
                      </a:endParaRPr>
                    </a:p>
                    <a:p>
                      <a:pPr algn="ctr"/>
                      <a:endParaRPr lang="es-VE" sz="2000" b="1" dirty="0">
                        <a:solidFill>
                          <a:schemeClr val="tx1"/>
                        </a:solidFill>
                      </a:endParaRPr>
                    </a:p>
                    <a:p>
                      <a:pPr algn="ctr"/>
                      <a:endParaRPr lang="es-VE" sz="20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endParaRPr lang="es-VE" sz="20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02848">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endParaRPr lang="es-VE" sz="2000" b="1">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endParaRPr lang="es-VE" sz="20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1pPr>
                      <a:lvl2pPr marL="609585"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2pPr>
                      <a:lvl3pPr marL="1219170"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3pPr>
                      <a:lvl4pPr marL="182875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4pPr>
                      <a:lvl5pPr marL="243833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5pPr>
                      <a:lvl6pPr marL="3047924"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6pPr>
                      <a:lvl7pPr marL="3657509"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7pPr>
                      <a:lvl8pPr marL="4267093"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8pPr>
                      <a:lvl9pPr marL="4876678" marR="0" algn="l" defTabSz="1219170" rtl="0" eaLnBrk="1" latinLnBrk="1" hangingPunct="1">
                        <a:lnSpc>
                          <a:spcPct val="100000"/>
                        </a:lnSpc>
                        <a:spcBef>
                          <a:spcPts val="0"/>
                        </a:spcBef>
                        <a:spcAft>
                          <a:spcPts val="0"/>
                        </a:spcAft>
                        <a:buClr>
                          <a:srgbClr val="000000"/>
                        </a:buClr>
                        <a:buFont typeface="Arial"/>
                        <a:defRPr sz="2400" b="0" i="0" u="none" strike="noStrike" kern="1200" cap="none">
                          <a:solidFill>
                            <a:schemeClr val="tx1"/>
                          </a:solidFill>
                          <a:latin typeface="Calibri" panose="020F0502020204030204"/>
                          <a:ea typeface=""/>
                          <a:cs typeface=""/>
                          <a:sym typeface="Arial"/>
                        </a:defRPr>
                      </a:lvl9pPr>
                    </a:lstStyle>
                    <a:p>
                      <a:pPr algn="ctr"/>
                      <a:endParaRPr lang="es-VE" sz="20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bl>
          </a:graphicData>
        </a:graphic>
      </p:graphicFrame>
      <p:sp>
        <p:nvSpPr>
          <p:cNvPr id="8" name="TextBox 2"/>
          <p:cNvSpPr txBox="1"/>
          <p:nvPr/>
        </p:nvSpPr>
        <p:spPr>
          <a:xfrm>
            <a:off x="2463800" y="6167626"/>
            <a:ext cx="7264400" cy="461665"/>
          </a:xfrm>
          <a:prstGeom prst="rect">
            <a:avLst/>
          </a:prstGeom>
          <a:noFill/>
        </p:spPr>
        <p:txBody>
          <a:bodyPr wrap="square" rtlCol="0">
            <a:spAutoFit/>
          </a:bodyPr>
          <a:lstStyle/>
          <a:p>
            <a:pPr algn="ctr"/>
            <a:r>
              <a:rPr lang="es-VE" sz="2400" b="1" spc="400" dirty="0"/>
              <a:t>Barquisimeto, Noviembre de 2021</a:t>
            </a:r>
          </a:p>
        </p:txBody>
      </p:sp>
    </p:spTree>
    <p:extLst>
      <p:ext uri="{BB962C8B-B14F-4D97-AF65-F5344CB8AC3E}">
        <p14:creationId xmlns:p14="http://schemas.microsoft.com/office/powerpoint/2010/main" val="108943795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4294967295"/>
            <p:extLst>
              <p:ext uri="{D42A27DB-BD31-4B8C-83A1-F6EECF244321}">
                <p14:modId xmlns:p14="http://schemas.microsoft.com/office/powerpoint/2010/main" val="1688297830"/>
              </p:ext>
            </p:extLst>
          </p:nvPr>
        </p:nvGraphicFramePr>
        <p:xfrm>
          <a:off x="0" y="1374921"/>
          <a:ext cx="8342313"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a:extLst>
              <a:ext uri="{FF2B5EF4-FFF2-40B4-BE49-F238E27FC236}">
                <a16:creationId xmlns:a16="http://schemas.microsoft.com/office/drawing/2014/main" xmlns="" id="{F2B45FD2-87D1-46AE-A447-3536368B9EE2}"/>
              </a:ext>
            </a:extLst>
          </p:cNvPr>
          <p:cNvSpPr>
            <a:spLocks noGrp="1"/>
          </p:cNvSpPr>
          <p:nvPr>
            <p:ph type="title" idx="4294967295"/>
          </p:nvPr>
        </p:nvSpPr>
        <p:spPr>
          <a:xfrm>
            <a:off x="1034312" y="401783"/>
            <a:ext cx="10515600" cy="973138"/>
          </a:xfrm>
        </p:spPr>
        <p:txBody>
          <a:bodyPr>
            <a:normAutofit/>
          </a:bodyPr>
          <a:lstStyle/>
          <a:p>
            <a:pPr algn="ctr"/>
            <a:r>
              <a:rPr lang="es-VE" sz="4800" dirty="0"/>
              <a:t>Metodología </a:t>
            </a:r>
          </a:p>
        </p:txBody>
      </p:sp>
      <p:graphicFrame>
        <p:nvGraphicFramePr>
          <p:cNvPr id="7" name="Diagrama 6"/>
          <p:cNvGraphicFramePr/>
          <p:nvPr>
            <p:extLst>
              <p:ext uri="{D42A27DB-BD31-4B8C-83A1-F6EECF244321}">
                <p14:modId xmlns:p14="http://schemas.microsoft.com/office/powerpoint/2010/main" val="88814660"/>
              </p:ext>
            </p:extLst>
          </p:nvPr>
        </p:nvGraphicFramePr>
        <p:xfrm>
          <a:off x="7355367" y="401783"/>
          <a:ext cx="4836633"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17050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B45FD2-87D1-46AE-A447-3536368B9EE2}"/>
              </a:ext>
            </a:extLst>
          </p:cNvPr>
          <p:cNvSpPr>
            <a:spLocks noGrp="1"/>
          </p:cNvSpPr>
          <p:nvPr>
            <p:ph type="title" idx="4294967295"/>
          </p:nvPr>
        </p:nvSpPr>
        <p:spPr>
          <a:xfrm>
            <a:off x="1034312" y="401783"/>
            <a:ext cx="10515600" cy="973138"/>
          </a:xfrm>
        </p:spPr>
        <p:txBody>
          <a:bodyPr>
            <a:normAutofit/>
          </a:bodyPr>
          <a:lstStyle/>
          <a:p>
            <a:pPr algn="ctr"/>
            <a:r>
              <a:rPr lang="es-VE" sz="4800" dirty="0"/>
              <a:t>Metodología </a:t>
            </a:r>
          </a:p>
        </p:txBody>
      </p:sp>
      <p:graphicFrame>
        <p:nvGraphicFramePr>
          <p:cNvPr id="3" name="Diagrama 2"/>
          <p:cNvGraphicFramePr/>
          <p:nvPr>
            <p:extLst>
              <p:ext uri="{D42A27DB-BD31-4B8C-83A1-F6EECF244321}">
                <p14:modId xmlns:p14="http://schemas.microsoft.com/office/powerpoint/2010/main" val="652393649"/>
              </p:ext>
            </p:extLst>
          </p:nvPr>
        </p:nvGraphicFramePr>
        <p:xfrm>
          <a:off x="658673" y="1913860"/>
          <a:ext cx="11356118" cy="494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6142711" y="1374921"/>
            <a:ext cx="5094087" cy="523220"/>
          </a:xfrm>
          <a:prstGeom prst="rect">
            <a:avLst/>
          </a:prstGeom>
          <a:noFill/>
        </p:spPr>
        <p:txBody>
          <a:bodyPr wrap="none" rtlCol="0">
            <a:spAutoFit/>
          </a:bodyPr>
          <a:lstStyle/>
          <a:p>
            <a:r>
              <a:rPr lang="es-VE" sz="2800" b="1" dirty="0" smtClean="0">
                <a:solidFill>
                  <a:srgbClr val="C00000"/>
                </a:solidFill>
              </a:rPr>
              <a:t>Condiciones que favorecen la ICP</a:t>
            </a:r>
            <a:endParaRPr lang="es-VE" sz="2800" b="1" dirty="0">
              <a:solidFill>
                <a:srgbClr val="C00000"/>
              </a:solidFill>
            </a:endParaRPr>
          </a:p>
        </p:txBody>
      </p:sp>
    </p:spTree>
    <p:extLst>
      <p:ext uri="{BB962C8B-B14F-4D97-AF65-F5344CB8AC3E}">
        <p14:creationId xmlns:p14="http://schemas.microsoft.com/office/powerpoint/2010/main" val="342429402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2B45FD2-87D1-46AE-A447-3536368B9EE2}"/>
              </a:ext>
            </a:extLst>
          </p:cNvPr>
          <p:cNvSpPr>
            <a:spLocks noGrp="1"/>
          </p:cNvSpPr>
          <p:nvPr>
            <p:ph type="title" idx="4294967295"/>
          </p:nvPr>
        </p:nvSpPr>
        <p:spPr>
          <a:xfrm>
            <a:off x="1034312" y="401783"/>
            <a:ext cx="10515600" cy="973138"/>
          </a:xfrm>
        </p:spPr>
        <p:txBody>
          <a:bodyPr>
            <a:normAutofit/>
          </a:bodyPr>
          <a:lstStyle/>
          <a:p>
            <a:pPr algn="ctr"/>
            <a:r>
              <a:rPr lang="es-VE" sz="4800" dirty="0"/>
              <a:t>Metodología </a:t>
            </a:r>
          </a:p>
        </p:txBody>
      </p:sp>
      <p:graphicFrame>
        <p:nvGraphicFramePr>
          <p:cNvPr id="3" name="Diagrama 2"/>
          <p:cNvGraphicFramePr/>
          <p:nvPr>
            <p:extLst>
              <p:ext uri="{D42A27DB-BD31-4B8C-83A1-F6EECF244321}">
                <p14:modId xmlns:p14="http://schemas.microsoft.com/office/powerpoint/2010/main" val="1201422344"/>
              </p:ext>
            </p:extLst>
          </p:nvPr>
        </p:nvGraphicFramePr>
        <p:xfrm>
          <a:off x="464652" y="1374921"/>
          <a:ext cx="11356118" cy="494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6142711" y="1374921"/>
            <a:ext cx="5456365" cy="523220"/>
          </a:xfrm>
          <a:prstGeom prst="rect">
            <a:avLst/>
          </a:prstGeom>
          <a:noFill/>
        </p:spPr>
        <p:txBody>
          <a:bodyPr wrap="none" rtlCol="0">
            <a:spAutoFit/>
          </a:bodyPr>
          <a:lstStyle/>
          <a:p>
            <a:r>
              <a:rPr lang="es-VE" sz="2800" b="1" dirty="0" smtClean="0">
                <a:solidFill>
                  <a:srgbClr val="C00000"/>
                </a:solidFill>
              </a:rPr>
              <a:t>Condiciones que favorecen la CABG</a:t>
            </a:r>
            <a:endParaRPr lang="es-VE" sz="2800" b="1" dirty="0">
              <a:solidFill>
                <a:srgbClr val="C00000"/>
              </a:solidFill>
            </a:endParaRPr>
          </a:p>
        </p:txBody>
      </p:sp>
    </p:spTree>
    <p:extLst>
      <p:ext uri="{BB962C8B-B14F-4D97-AF65-F5344CB8AC3E}">
        <p14:creationId xmlns:p14="http://schemas.microsoft.com/office/powerpoint/2010/main" val="242037834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530B3375-FC49-437E-9A0C-1AC04588FA08}"/>
              </a:ext>
            </a:extLst>
          </p:cNvPr>
          <p:cNvSpPr>
            <a:spLocks noGrp="1"/>
          </p:cNvSpPr>
          <p:nvPr>
            <p:ph type="title" idx="4294967295"/>
          </p:nvPr>
        </p:nvSpPr>
        <p:spPr>
          <a:xfrm>
            <a:off x="924983" y="240514"/>
            <a:ext cx="10515600" cy="973138"/>
          </a:xfrm>
        </p:spPr>
        <p:txBody>
          <a:bodyPr/>
          <a:lstStyle/>
          <a:p>
            <a:pPr algn="ctr"/>
            <a:r>
              <a:rPr lang="es-VE" sz="4400" dirty="0"/>
              <a:t>Metodología</a:t>
            </a:r>
            <a:r>
              <a:rPr lang="es-VE" dirty="0"/>
              <a:t> </a:t>
            </a:r>
          </a:p>
        </p:txBody>
      </p:sp>
      <p:sp>
        <p:nvSpPr>
          <p:cNvPr id="8" name="Marcador de contenido 7">
            <a:extLst>
              <a:ext uri="{FF2B5EF4-FFF2-40B4-BE49-F238E27FC236}">
                <a16:creationId xmlns:a16="http://schemas.microsoft.com/office/drawing/2014/main" xmlns="" id="{78284D40-3D70-4648-BF2B-07EC9A4D25E0}"/>
              </a:ext>
            </a:extLst>
          </p:cNvPr>
          <p:cNvSpPr>
            <a:spLocks noGrp="1"/>
          </p:cNvSpPr>
          <p:nvPr>
            <p:ph idx="4294967295"/>
          </p:nvPr>
        </p:nvSpPr>
        <p:spPr>
          <a:xfrm>
            <a:off x="1605064" y="1289206"/>
            <a:ext cx="8910536" cy="4351337"/>
          </a:xfrm>
        </p:spPr>
        <p:txBody>
          <a:bodyPr/>
          <a:lstStyle/>
          <a:p>
            <a:r>
              <a:rPr lang="es-VE" sz="1800" dirty="0">
                <a:effectLst/>
                <a:latin typeface="Calibri" panose="020F0502020204030204" pitchFamily="34" charset="0"/>
                <a:ea typeface="Calibri" panose="020F0502020204030204" pitchFamily="34" charset="0"/>
                <a:cs typeface="Times New Roman" panose="02020603050405020304" pitchFamily="18" charset="0"/>
              </a:rPr>
              <a:t>Todos los procedimientos de ICP se realizaron con técnicas de intervención estándar, </a:t>
            </a:r>
            <a:r>
              <a:rPr lang="es-VE" sz="1800" dirty="0" smtClean="0">
                <a:effectLst/>
                <a:latin typeface="Calibri" panose="020F0502020204030204" pitchFamily="34" charset="0"/>
                <a:ea typeface="Calibri" panose="020F0502020204030204" pitchFamily="34" charset="0"/>
                <a:cs typeface="Times New Roman" panose="02020603050405020304" pitchFamily="18" charset="0"/>
              </a:rPr>
              <a:t>el </a:t>
            </a:r>
            <a:r>
              <a:rPr lang="es-VE" sz="1800" dirty="0">
                <a:effectLst/>
                <a:latin typeface="Calibri" panose="020F0502020204030204" pitchFamily="34" charset="0"/>
                <a:ea typeface="Calibri" panose="020F0502020204030204" pitchFamily="34" charset="0"/>
                <a:cs typeface="Times New Roman" panose="02020603050405020304" pitchFamily="18" charset="0"/>
              </a:rPr>
              <a:t>uso de ultrasonido intravascular y el uso de un tipo específico de </a:t>
            </a:r>
            <a:r>
              <a:rPr lang="es-VE" sz="1800" dirty="0" err="1">
                <a:effectLst/>
                <a:latin typeface="Calibri" panose="020F0502020204030204" pitchFamily="34" charset="0"/>
                <a:ea typeface="Calibri" panose="020F0502020204030204" pitchFamily="34" charset="0"/>
                <a:cs typeface="Times New Roman" panose="02020603050405020304" pitchFamily="18" charset="0"/>
              </a:rPr>
              <a:t>stent</a:t>
            </a:r>
            <a:r>
              <a:rPr lang="es-VE" sz="1800" dirty="0">
                <a:effectLst/>
                <a:latin typeface="Calibri" panose="020F0502020204030204" pitchFamily="34" charset="0"/>
                <a:ea typeface="Calibri" panose="020F0502020204030204" pitchFamily="34" charset="0"/>
                <a:cs typeface="Times New Roman" panose="02020603050405020304" pitchFamily="18" charset="0"/>
              </a:rPr>
              <a:t> quedaron a discreción del operador. </a:t>
            </a:r>
          </a:p>
          <a:p>
            <a:r>
              <a:rPr lang="es-VE" sz="1800" dirty="0">
                <a:effectLst/>
                <a:latin typeface="Calibri" panose="020F0502020204030204" pitchFamily="34" charset="0"/>
                <a:ea typeface="Calibri" panose="020F0502020204030204" pitchFamily="34" charset="0"/>
                <a:cs typeface="Times New Roman" panose="02020603050405020304" pitchFamily="18" charset="0"/>
              </a:rPr>
              <a:t>La ICP se realizó exclusivamente con </a:t>
            </a:r>
            <a:r>
              <a:rPr lang="es-VE" sz="1800" dirty="0" err="1">
                <a:effectLst/>
                <a:latin typeface="Calibri" panose="020F0502020204030204" pitchFamily="34" charset="0"/>
                <a:ea typeface="Calibri" panose="020F0502020204030204" pitchFamily="34" charset="0"/>
                <a:cs typeface="Times New Roman" panose="02020603050405020304" pitchFamily="18" charset="0"/>
              </a:rPr>
              <a:t>stents</a:t>
            </a:r>
            <a:r>
              <a:rPr lang="es-VE" sz="1800" dirty="0">
                <a:effectLst/>
                <a:latin typeface="Calibri" panose="020F0502020204030204" pitchFamily="34" charset="0"/>
                <a:ea typeface="Calibri" panose="020F0502020204030204" pitchFamily="34" charset="0"/>
                <a:cs typeface="Times New Roman" panose="02020603050405020304" pitchFamily="18" charset="0"/>
              </a:rPr>
              <a:t> </a:t>
            </a:r>
            <a:r>
              <a:rPr lang="es-VE" sz="1800" dirty="0" err="1">
                <a:effectLst/>
                <a:latin typeface="Calibri" panose="020F0502020204030204" pitchFamily="34" charset="0"/>
                <a:ea typeface="Calibri" panose="020F0502020204030204" pitchFamily="34" charset="0"/>
                <a:cs typeface="Times New Roman" panose="02020603050405020304" pitchFamily="18" charset="0"/>
              </a:rPr>
              <a:t>bare</a:t>
            </a:r>
            <a:r>
              <a:rPr lang="es-VE" sz="1800" dirty="0">
                <a:effectLst/>
                <a:latin typeface="Calibri" panose="020F0502020204030204" pitchFamily="34" charset="0"/>
                <a:ea typeface="Calibri" panose="020F0502020204030204" pitchFamily="34" charset="0"/>
                <a:cs typeface="Times New Roman" panose="02020603050405020304" pitchFamily="18" charset="0"/>
              </a:rPr>
              <a:t>-metal (SLB) entre enero de 2000 y mayo de 2003, y exclusivamente con SLF entre mayo de 2003 y junio de 2006. </a:t>
            </a:r>
            <a:endParaRPr lang="es-VE" dirty="0"/>
          </a:p>
        </p:txBody>
      </p:sp>
      <p:sp>
        <p:nvSpPr>
          <p:cNvPr id="10" name="CuadroTexto 9">
            <a:extLst>
              <a:ext uri="{FF2B5EF4-FFF2-40B4-BE49-F238E27FC236}">
                <a16:creationId xmlns:a16="http://schemas.microsoft.com/office/drawing/2014/main" xmlns="" id="{A2B38828-4DE9-4C26-BC58-6DD868D06CCE}"/>
              </a:ext>
            </a:extLst>
          </p:cNvPr>
          <p:cNvSpPr txBox="1"/>
          <p:nvPr/>
        </p:nvSpPr>
        <p:spPr>
          <a:xfrm>
            <a:off x="745070" y="3167503"/>
            <a:ext cx="3886199" cy="830997"/>
          </a:xfrm>
          <a:prstGeom prst="rect">
            <a:avLst/>
          </a:prstGeom>
          <a:noFill/>
        </p:spPr>
        <p:txBody>
          <a:bodyPr wrap="square">
            <a:spAutoFit/>
          </a:bodyPr>
          <a:lstStyle/>
          <a:p>
            <a:pPr algn="just"/>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terapia antiplaquetaria y la anticoagulación </a:t>
            </a:r>
            <a:r>
              <a:rPr lang="es-VE" sz="1600" dirty="0" err="1">
                <a:effectLst/>
                <a:latin typeface="Calibri" panose="020F0502020204030204" pitchFamily="34" charset="0"/>
                <a:ea typeface="Calibri" panose="020F0502020204030204" pitchFamily="34" charset="0"/>
                <a:cs typeface="Times New Roman" panose="02020603050405020304" pitchFamily="18" charset="0"/>
              </a:rPr>
              <a:t>periprocedimiento</a:t>
            </a:r>
            <a:r>
              <a:rPr lang="es-VE" sz="1600" dirty="0">
                <a:effectLst/>
                <a:latin typeface="Calibri" panose="020F0502020204030204" pitchFamily="34" charset="0"/>
                <a:ea typeface="Calibri" panose="020F0502020204030204" pitchFamily="34" charset="0"/>
                <a:cs typeface="Times New Roman" panose="02020603050405020304" pitchFamily="18" charset="0"/>
              </a:rPr>
              <a:t> siguieron regímenes estándar. </a:t>
            </a:r>
            <a:endParaRPr lang="es-VE" sz="1600" dirty="0"/>
          </a:p>
        </p:txBody>
      </p:sp>
      <p:sp>
        <p:nvSpPr>
          <p:cNvPr id="12" name="CuadroTexto 11">
            <a:extLst>
              <a:ext uri="{FF2B5EF4-FFF2-40B4-BE49-F238E27FC236}">
                <a16:creationId xmlns:a16="http://schemas.microsoft.com/office/drawing/2014/main" xmlns="" id="{C841C4C3-0602-4A3A-BF08-425C274D18F9}"/>
              </a:ext>
            </a:extLst>
          </p:cNvPr>
          <p:cNvSpPr txBox="1"/>
          <p:nvPr/>
        </p:nvSpPr>
        <p:spPr>
          <a:xfrm>
            <a:off x="5109636" y="3188144"/>
            <a:ext cx="2764369" cy="1569660"/>
          </a:xfrm>
          <a:prstGeom prst="rect">
            <a:avLst/>
          </a:prstGeom>
          <a:noFill/>
        </p:spPr>
        <p:txBody>
          <a:bodyPr wrap="square">
            <a:spAutoFit/>
          </a:bodyPr>
          <a:lstStyle/>
          <a:p>
            <a:pPr algn="just"/>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arteria torácica interna </a:t>
            </a:r>
            <a:r>
              <a:rPr lang="es-VE" sz="1600" dirty="0">
                <a:effectLst/>
                <a:latin typeface="Calibri" panose="020F0502020204030204" pitchFamily="34" charset="0"/>
                <a:ea typeface="Calibri" panose="020F0502020204030204" pitchFamily="34" charset="0"/>
                <a:cs typeface="Times New Roman" panose="02020603050405020304" pitchFamily="18" charset="0"/>
              </a:rPr>
              <a:t>se utilizó preferentemente para la revascularización de la arteria descendente anterior </a:t>
            </a:r>
            <a:r>
              <a:rPr lang="es-VE" sz="1600" dirty="0" smtClean="0">
                <a:effectLst/>
                <a:latin typeface="Calibri" panose="020F0502020204030204" pitchFamily="34" charset="0"/>
                <a:ea typeface="Calibri" panose="020F0502020204030204" pitchFamily="34" charset="0"/>
                <a:cs typeface="Times New Roman" panose="02020603050405020304" pitchFamily="18" charset="0"/>
              </a:rPr>
              <a:t>izquierda con el uso de técnicas </a:t>
            </a:r>
            <a:r>
              <a:rPr lang="es-VE" sz="1600" dirty="0" err="1" smtClean="0">
                <a:effectLst/>
                <a:latin typeface="Calibri" panose="020F0502020204030204" pitchFamily="34" charset="0"/>
                <a:ea typeface="Calibri" panose="020F0502020204030204" pitchFamily="34" charset="0"/>
                <a:cs typeface="Times New Roman" panose="02020603050405020304" pitchFamily="18" charset="0"/>
              </a:rPr>
              <a:t>estandar</a:t>
            </a:r>
            <a:r>
              <a:rPr lang="es-VE"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VE" sz="1600" dirty="0"/>
          </a:p>
        </p:txBody>
      </p:sp>
      <p:sp>
        <p:nvSpPr>
          <p:cNvPr id="14" name="CuadroTexto 13">
            <a:extLst>
              <a:ext uri="{FF2B5EF4-FFF2-40B4-BE49-F238E27FC236}">
                <a16:creationId xmlns:a16="http://schemas.microsoft.com/office/drawing/2014/main" xmlns="" id="{3E0B0B8A-42F4-416C-9317-7FE70295E096}"/>
              </a:ext>
            </a:extLst>
          </p:cNvPr>
          <p:cNvSpPr txBox="1"/>
          <p:nvPr/>
        </p:nvSpPr>
        <p:spPr>
          <a:xfrm>
            <a:off x="8661402" y="3367557"/>
            <a:ext cx="2912534" cy="923330"/>
          </a:xfrm>
          <a:prstGeom prst="rect">
            <a:avLst/>
          </a:prstGeom>
          <a:noFill/>
        </p:spPr>
        <p:txBody>
          <a:bodyPr wrap="square">
            <a:spAutoFit/>
          </a:bodyPr>
          <a:lstStyle/>
          <a:p>
            <a:r>
              <a:rPr lang="es-VE"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cirugía </a:t>
            </a:r>
            <a:r>
              <a:rPr lang="es-VE" sz="1800" dirty="0">
                <a:effectLst/>
                <a:latin typeface="Calibri" panose="020F0502020204030204" pitchFamily="34" charset="0"/>
                <a:ea typeface="Calibri" panose="020F0502020204030204" pitchFamily="34" charset="0"/>
                <a:cs typeface="Times New Roman" panose="02020603050405020304" pitchFamily="18" charset="0"/>
              </a:rPr>
              <a:t>con o sin bomba se realizó a criterio del cirujano.</a:t>
            </a:r>
            <a:endParaRPr lang="es-VE" dirty="0"/>
          </a:p>
        </p:txBody>
      </p:sp>
      <p:cxnSp>
        <p:nvCxnSpPr>
          <p:cNvPr id="16" name="Conector recto 15">
            <a:extLst>
              <a:ext uri="{FF2B5EF4-FFF2-40B4-BE49-F238E27FC236}">
                <a16:creationId xmlns:a16="http://schemas.microsoft.com/office/drawing/2014/main" xmlns="" id="{55285F58-354B-4BFE-8D26-DC5750D53041}"/>
              </a:ext>
            </a:extLst>
          </p:cNvPr>
          <p:cNvCxnSpPr>
            <a:cxnSpLocks/>
          </p:cNvCxnSpPr>
          <p:nvPr/>
        </p:nvCxnSpPr>
        <p:spPr>
          <a:xfrm>
            <a:off x="4732867" y="2999117"/>
            <a:ext cx="0" cy="1725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xmlns="" id="{C77D36CD-2A42-49EC-8D0C-4DEC36A1AA67}"/>
              </a:ext>
            </a:extLst>
          </p:cNvPr>
          <p:cNvCxnSpPr>
            <a:cxnSpLocks/>
          </p:cNvCxnSpPr>
          <p:nvPr/>
        </p:nvCxnSpPr>
        <p:spPr>
          <a:xfrm>
            <a:off x="8373534" y="2999117"/>
            <a:ext cx="0" cy="1725283"/>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xmlns="" id="{2D926591-A93C-46FC-9F02-CBD54BB1AE47}"/>
              </a:ext>
            </a:extLst>
          </p:cNvPr>
          <p:cNvSpPr txBox="1"/>
          <p:nvPr/>
        </p:nvSpPr>
        <p:spPr>
          <a:xfrm>
            <a:off x="800100" y="5044182"/>
            <a:ext cx="10765367" cy="67191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VE" sz="1800" dirty="0">
                <a:effectLst/>
                <a:latin typeface="Calibri" panose="020F0502020204030204" pitchFamily="34" charset="0"/>
                <a:ea typeface="Calibri" panose="020F0502020204030204" pitchFamily="34" charset="0"/>
                <a:cs typeface="Times New Roman" panose="02020603050405020304" pitchFamily="18" charset="0"/>
              </a:rPr>
              <a:t>Durante el seguimiento, la terapia médica para la prevención secundaria y el manejo del paciente se realizó de acuerdo con las pautas aceptadas y el estándar de atención establecido.</a:t>
            </a:r>
          </a:p>
        </p:txBody>
      </p:sp>
    </p:spTree>
    <p:extLst>
      <p:ext uri="{BB962C8B-B14F-4D97-AF65-F5344CB8AC3E}">
        <p14:creationId xmlns:p14="http://schemas.microsoft.com/office/powerpoint/2010/main" val="1309144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xmlns="" id="{218039A1-B7E7-4F2B-808E-4616329D81A3}"/>
              </a:ext>
            </a:extLst>
          </p:cNvPr>
          <p:cNvSpPr>
            <a:spLocks noGrp="1"/>
          </p:cNvSpPr>
          <p:nvPr>
            <p:ph idx="4294967295"/>
          </p:nvPr>
        </p:nvSpPr>
        <p:spPr>
          <a:xfrm>
            <a:off x="1131376" y="2005013"/>
            <a:ext cx="10515600" cy="4351337"/>
          </a:xfrm>
        </p:spPr>
        <p:txBody>
          <a:bodyPr/>
          <a:lstStyle/>
          <a:p>
            <a:pPr algn="l"/>
            <a:r>
              <a:rPr lang="es-VE"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t>
            </a:r>
            <a:r>
              <a:rPr lang="es-VE"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uerte por cualquier causa</a:t>
            </a:r>
            <a:r>
              <a:rPr lang="es-VE"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l"/>
            <a:endParaRPr lang="es-VE"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s-VE"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VE" sz="4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a:t>
            </a:r>
            <a:r>
              <a:rPr lang="es-VE"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ombinado </a:t>
            </a:r>
            <a:r>
              <a:rPr lang="es-VE"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muerte por todas las </a:t>
            </a:r>
            <a:r>
              <a:rPr lang="es-VE"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causas, </a:t>
            </a:r>
            <a:r>
              <a:rPr lang="es-VE" sz="4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I</a:t>
            </a:r>
            <a:r>
              <a:rPr lang="es-VE"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t>
            </a:r>
            <a:r>
              <a:rPr lang="es-VE"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VE"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 onda Q o accidente cerebrovascular</a:t>
            </a:r>
            <a:r>
              <a:rPr lang="es-VE" sz="40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l"/>
            <a:endParaRPr lang="es-VE"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s-VE"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VE" sz="4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a:t>
            </a:r>
            <a:r>
              <a:rPr lang="es-VE"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evascularización del vaso diana.</a:t>
            </a:r>
          </a:p>
          <a:p>
            <a:pPr marL="0" indent="0">
              <a:buNone/>
            </a:pPr>
            <a:endParaRPr lang="es-VE" sz="1800" dirty="0">
              <a:solidFill>
                <a:schemeClr val="tx1"/>
              </a:solidFill>
              <a:latin typeface="Calibri" panose="020F0502020204030204" pitchFamily="34" charset="0"/>
              <a:cs typeface="Times New Roman" panose="02020603050405020304" pitchFamily="18" charset="0"/>
            </a:endParaRPr>
          </a:p>
        </p:txBody>
      </p:sp>
      <p:sp>
        <p:nvSpPr>
          <p:cNvPr id="2" name="Título 1">
            <a:extLst>
              <a:ext uri="{FF2B5EF4-FFF2-40B4-BE49-F238E27FC236}">
                <a16:creationId xmlns:a16="http://schemas.microsoft.com/office/drawing/2014/main" xmlns="" id="{A3C3412E-E339-471D-B9CC-9167B7177FD5}"/>
              </a:ext>
            </a:extLst>
          </p:cNvPr>
          <p:cNvSpPr>
            <a:spLocks noGrp="1"/>
          </p:cNvSpPr>
          <p:nvPr>
            <p:ph type="title" idx="4294967295"/>
          </p:nvPr>
        </p:nvSpPr>
        <p:spPr>
          <a:xfrm>
            <a:off x="1131376" y="619932"/>
            <a:ext cx="10515600" cy="973138"/>
          </a:xfrm>
        </p:spPr>
        <p:txBody>
          <a:bodyPr>
            <a:normAutofit fontScale="90000"/>
          </a:bodyPr>
          <a:lstStyle/>
          <a:p>
            <a:r>
              <a:rPr lang="es-VE" sz="4400" dirty="0" smtClean="0"/>
              <a:t>Criterios de valoración </a:t>
            </a:r>
            <a:br>
              <a:rPr lang="es-VE" sz="4400" dirty="0" smtClean="0"/>
            </a:br>
            <a:r>
              <a:rPr lang="es-VE" sz="4400" dirty="0" smtClean="0"/>
              <a:t>Puntos </a:t>
            </a:r>
            <a:r>
              <a:rPr lang="es-VE" sz="4400" dirty="0"/>
              <a:t>finales </a:t>
            </a:r>
          </a:p>
        </p:txBody>
      </p:sp>
    </p:spTree>
    <p:extLst>
      <p:ext uri="{BB962C8B-B14F-4D97-AF65-F5344CB8AC3E}">
        <p14:creationId xmlns:p14="http://schemas.microsoft.com/office/powerpoint/2010/main" val="70633612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xmlns="" id="{96E30648-2AC5-43C9-A579-D8F36DCA7403}"/>
              </a:ext>
            </a:extLst>
          </p:cNvPr>
          <p:cNvSpPr>
            <a:spLocks noGrp="1"/>
          </p:cNvSpPr>
          <p:nvPr>
            <p:ph idx="4294967295"/>
          </p:nvPr>
        </p:nvSpPr>
        <p:spPr>
          <a:xfrm>
            <a:off x="1266467" y="1806298"/>
            <a:ext cx="9557477" cy="925108"/>
          </a:xfrm>
        </p:spPr>
        <p:txBody>
          <a:bodyPr>
            <a:normAutofit/>
          </a:bodyPr>
          <a:lstStyle/>
          <a:p>
            <a:pPr>
              <a:buFont typeface="Wingdings" panose="05000000000000000000" pitchFamily="2" charset="2"/>
              <a:buChar char="q"/>
            </a:pPr>
            <a:r>
              <a:rPr lang="es-VE" sz="1800" dirty="0">
                <a:effectLst/>
                <a:latin typeface="Calibri" panose="020F0502020204030204" pitchFamily="34" charset="0"/>
                <a:ea typeface="Calibri" panose="020F0502020204030204" pitchFamily="34" charset="0"/>
                <a:cs typeface="Times New Roman" panose="02020603050405020304" pitchFamily="18" charset="0"/>
              </a:rPr>
              <a:t>Todos los eventos clínicos fueron confirmados por la documentación de origen recopilada en cada hospital y adjudicados de manera centralizada por un grupo independiente de médicos que desconocen el tipo de tratamiento de revascularización. </a:t>
            </a:r>
            <a:endParaRPr lang="es-VE"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VE"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es-VE" dirty="0"/>
          </a:p>
        </p:txBody>
      </p:sp>
      <p:sp>
        <p:nvSpPr>
          <p:cNvPr id="3" name="Título 2">
            <a:extLst>
              <a:ext uri="{FF2B5EF4-FFF2-40B4-BE49-F238E27FC236}">
                <a16:creationId xmlns:a16="http://schemas.microsoft.com/office/drawing/2014/main" xmlns="" id="{7AB0F095-0E2A-4A50-96FF-6160BAE92652}"/>
              </a:ext>
            </a:extLst>
          </p:cNvPr>
          <p:cNvSpPr>
            <a:spLocks noGrp="1"/>
          </p:cNvSpPr>
          <p:nvPr>
            <p:ph type="title" idx="4294967295"/>
          </p:nvPr>
        </p:nvSpPr>
        <p:spPr>
          <a:xfrm>
            <a:off x="1177871" y="557939"/>
            <a:ext cx="10515600" cy="973138"/>
          </a:xfrm>
        </p:spPr>
        <p:txBody>
          <a:bodyPr>
            <a:normAutofit/>
          </a:bodyPr>
          <a:lstStyle/>
          <a:p>
            <a:r>
              <a:rPr lang="es-ES" sz="4400" dirty="0"/>
              <a:t>Seguimiento:</a:t>
            </a:r>
            <a:endParaRPr lang="es-VE" sz="4400" dirty="0"/>
          </a:p>
        </p:txBody>
      </p:sp>
      <p:sp>
        <p:nvSpPr>
          <p:cNvPr id="4" name="Rectángulo 3"/>
          <p:cNvSpPr/>
          <p:nvPr/>
        </p:nvSpPr>
        <p:spPr>
          <a:xfrm>
            <a:off x="1266467" y="2792109"/>
            <a:ext cx="9987516" cy="646331"/>
          </a:xfrm>
          <a:prstGeom prst="rect">
            <a:avLst/>
          </a:prstGeom>
        </p:spPr>
        <p:txBody>
          <a:bodyPr wrap="square">
            <a:spAutoFit/>
          </a:bodyPr>
          <a:lstStyle/>
          <a:p>
            <a:pPr>
              <a:buFont typeface="Wingdings" panose="05000000000000000000" pitchFamily="2" charset="2"/>
              <a:buChar char="q"/>
            </a:pPr>
            <a:r>
              <a:rPr lang="es-VE" dirty="0" smtClean="0">
                <a:latin typeface="Calibri" panose="020F0502020204030204" pitchFamily="34" charset="0"/>
                <a:ea typeface="Calibri" panose="020F0502020204030204" pitchFamily="34" charset="0"/>
                <a:cs typeface="Times New Roman" panose="02020603050405020304" pitchFamily="18" charset="0"/>
              </a:rPr>
              <a:t> Se </a:t>
            </a:r>
            <a:r>
              <a:rPr lang="es-VE" dirty="0">
                <a:latin typeface="Calibri" panose="020F0502020204030204" pitchFamily="34" charset="0"/>
                <a:ea typeface="Calibri" panose="020F0502020204030204" pitchFamily="34" charset="0"/>
                <a:cs typeface="Times New Roman" panose="02020603050405020304" pitchFamily="18" charset="0"/>
              </a:rPr>
              <a:t>recomendó un seguimiento clínico al mes, a los 6 meses, al año y, posteriormente, anualmente.</a:t>
            </a:r>
          </a:p>
          <a:p>
            <a:pPr>
              <a:buFont typeface="Wingdings" panose="05000000000000000000" pitchFamily="2" charset="2"/>
              <a:buChar char="q"/>
            </a:pPr>
            <a:endParaRPr lang="es-VE"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1266467" y="3499143"/>
            <a:ext cx="9557477" cy="1200329"/>
          </a:xfrm>
          <a:prstGeom prst="rect">
            <a:avLst/>
          </a:prstGeom>
        </p:spPr>
        <p:txBody>
          <a:bodyPr wrap="square">
            <a:spAutoFit/>
          </a:bodyPr>
          <a:lstStyle/>
          <a:p>
            <a:pPr algn="just">
              <a:buFont typeface="Wingdings" panose="05000000000000000000" pitchFamily="2" charset="2"/>
              <a:buChar char="q"/>
            </a:pPr>
            <a:r>
              <a:rPr lang="es-VE" dirty="0" smtClean="0">
                <a:latin typeface="Calibri" panose="020F0502020204030204" pitchFamily="34" charset="0"/>
                <a:ea typeface="Calibri" panose="020F0502020204030204" pitchFamily="34" charset="0"/>
                <a:cs typeface="Times New Roman" panose="02020603050405020304" pitchFamily="18" charset="0"/>
              </a:rPr>
              <a:t> En </a:t>
            </a:r>
            <a:r>
              <a:rPr lang="es-VE" dirty="0">
                <a:latin typeface="Calibri" panose="020F0502020204030204" pitchFamily="34" charset="0"/>
                <a:ea typeface="Calibri" panose="020F0502020204030204" pitchFamily="34" charset="0"/>
                <a:cs typeface="Times New Roman" panose="02020603050405020304" pitchFamily="18" charset="0"/>
              </a:rPr>
              <a:t>este informe, el período de seguimiento se extendió hasta el 31 de diciembre de 2016, para </a:t>
            </a:r>
            <a:r>
              <a:rPr lang="es-VE" dirty="0" smtClean="0">
                <a:latin typeface="Calibri" panose="020F0502020204030204" pitchFamily="34" charset="0"/>
                <a:ea typeface="Calibri" panose="020F0502020204030204" pitchFamily="34" charset="0"/>
                <a:cs typeface="Times New Roman" panose="02020603050405020304" pitchFamily="18" charset="0"/>
              </a:rPr>
              <a:t>         garantizar </a:t>
            </a:r>
            <a:r>
              <a:rPr lang="es-VE" dirty="0">
                <a:latin typeface="Calibri" panose="020F0502020204030204" pitchFamily="34" charset="0"/>
                <a:ea typeface="Calibri" panose="020F0502020204030204" pitchFamily="34" charset="0"/>
                <a:cs typeface="Times New Roman" panose="02020603050405020304" pitchFamily="18" charset="0"/>
              </a:rPr>
              <a:t>que todos los pacientes tuvieran la oportunidad de una evaluación de seguimiento de al </a:t>
            </a:r>
            <a:endParaRPr lang="es-VE"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s-VE" dirty="0" smtClean="0">
                <a:latin typeface="Calibri" panose="020F0502020204030204" pitchFamily="34" charset="0"/>
                <a:ea typeface="Calibri" panose="020F0502020204030204" pitchFamily="34" charset="0"/>
                <a:cs typeface="Times New Roman" panose="02020603050405020304" pitchFamily="18" charset="0"/>
              </a:rPr>
              <a:t>menos </a:t>
            </a:r>
            <a:r>
              <a:rPr lang="es-VE" dirty="0">
                <a:latin typeface="Calibri" panose="020F0502020204030204" pitchFamily="34" charset="0"/>
                <a:ea typeface="Calibri" panose="020F0502020204030204" pitchFamily="34" charset="0"/>
                <a:cs typeface="Times New Roman" panose="02020603050405020304" pitchFamily="18" charset="0"/>
              </a:rPr>
              <a:t>10 años.</a:t>
            </a:r>
          </a:p>
          <a:p>
            <a:endParaRPr lang="es-VE"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1266467" y="4638769"/>
            <a:ext cx="9557477" cy="923330"/>
          </a:xfrm>
          <a:prstGeom prst="rect">
            <a:avLst/>
          </a:prstGeom>
        </p:spPr>
        <p:txBody>
          <a:bodyPr wrap="square">
            <a:spAutoFit/>
          </a:bodyPr>
          <a:lstStyle/>
          <a:p>
            <a:pPr algn="just">
              <a:buFont typeface="Wingdings" panose="05000000000000000000" pitchFamily="2" charset="2"/>
              <a:buChar char="q"/>
            </a:pPr>
            <a:r>
              <a:rPr lang="es-VE" dirty="0">
                <a:latin typeface="Calibri" panose="020F0502020204030204" pitchFamily="34" charset="0"/>
                <a:ea typeface="Calibri" panose="020F0502020204030204" pitchFamily="34" charset="0"/>
                <a:cs typeface="Times New Roman" panose="02020603050405020304" pitchFamily="18" charset="0"/>
              </a:rPr>
              <a:t>Durante el período de seguimiento prolongado, si un paciente no quiso o no pudo regresar al centro de inscripción, el investigador de inscripción mantuvo el seguimiento a través del contacto telefónico o los registros médicos obtenidos de otros hospitales según fuera necesario.</a:t>
            </a:r>
          </a:p>
        </p:txBody>
      </p:sp>
    </p:spTree>
    <p:extLst>
      <p:ext uri="{BB962C8B-B14F-4D97-AF65-F5344CB8AC3E}">
        <p14:creationId xmlns:p14="http://schemas.microsoft.com/office/powerpoint/2010/main" val="21567396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xmlns="" id="{218039A1-B7E7-4F2B-808E-4616329D81A3}"/>
              </a:ext>
            </a:extLst>
          </p:cNvPr>
          <p:cNvSpPr>
            <a:spLocks noGrp="1"/>
          </p:cNvSpPr>
          <p:nvPr>
            <p:ph idx="4294967295"/>
          </p:nvPr>
        </p:nvSpPr>
        <p:spPr>
          <a:xfrm>
            <a:off x="963845" y="1448766"/>
            <a:ext cx="10515600" cy="4637087"/>
          </a:xfrm>
        </p:spPr>
        <p:txBody>
          <a:bodyPr>
            <a:normAutofit/>
          </a:bodyPr>
          <a:lstStyle/>
          <a:p>
            <a:endParaRPr lang="es-ES" dirty="0"/>
          </a:p>
        </p:txBody>
      </p:sp>
      <p:sp>
        <p:nvSpPr>
          <p:cNvPr id="2" name="Título 1">
            <a:extLst>
              <a:ext uri="{FF2B5EF4-FFF2-40B4-BE49-F238E27FC236}">
                <a16:creationId xmlns:a16="http://schemas.microsoft.com/office/drawing/2014/main" xmlns="" id="{A3C3412E-E339-471D-B9CC-9167B7177FD5}"/>
              </a:ext>
            </a:extLst>
          </p:cNvPr>
          <p:cNvSpPr>
            <a:spLocks noGrp="1"/>
          </p:cNvSpPr>
          <p:nvPr>
            <p:ph type="title" idx="4294967295"/>
          </p:nvPr>
        </p:nvSpPr>
        <p:spPr>
          <a:xfrm>
            <a:off x="807972" y="945227"/>
            <a:ext cx="10515600" cy="973138"/>
          </a:xfrm>
        </p:spPr>
        <p:txBody>
          <a:bodyPr>
            <a:normAutofit/>
          </a:bodyPr>
          <a:lstStyle/>
          <a:p>
            <a:pPr algn="ctr"/>
            <a:r>
              <a:rPr lang="es-VE" sz="4000" dirty="0"/>
              <a:t>Análisis estadístico </a:t>
            </a:r>
          </a:p>
        </p:txBody>
      </p:sp>
      <p:sp>
        <p:nvSpPr>
          <p:cNvPr id="6" name="CuadroTexto 5">
            <a:extLst>
              <a:ext uri="{FF2B5EF4-FFF2-40B4-BE49-F238E27FC236}">
                <a16:creationId xmlns:a16="http://schemas.microsoft.com/office/drawing/2014/main" xmlns="" id="{95A88451-52C4-4053-9D10-8F2ADB681128}"/>
              </a:ext>
            </a:extLst>
          </p:cNvPr>
          <p:cNvSpPr txBox="1"/>
          <p:nvPr/>
        </p:nvSpPr>
        <p:spPr>
          <a:xfrm>
            <a:off x="821904" y="2091119"/>
            <a:ext cx="2658533" cy="646331"/>
          </a:xfrm>
          <a:prstGeom prst="rect">
            <a:avLst/>
          </a:prstGeom>
          <a:noFill/>
        </p:spPr>
        <p:txBody>
          <a:bodyPr wrap="square">
            <a:spAutoFit/>
          </a:bodyPr>
          <a:lstStyle/>
          <a:p>
            <a:pPr algn="ctr"/>
            <a:r>
              <a:rPr lang="es-VE" b="1" dirty="0">
                <a:latin typeface="Calibri" panose="020F0502020204030204" pitchFamily="34" charset="0"/>
                <a:ea typeface="Calibri" panose="020F0502020204030204" pitchFamily="34" charset="0"/>
                <a:cs typeface="Times New Roman" panose="02020603050405020304" pitchFamily="18" charset="0"/>
              </a:rPr>
              <a:t>P</a:t>
            </a:r>
            <a:r>
              <a:rPr lang="es-VE" sz="1800" b="1" dirty="0" smtClean="0">
                <a:effectLst/>
                <a:latin typeface="Calibri" panose="020F0502020204030204" pitchFamily="34" charset="0"/>
                <a:ea typeface="Calibri" panose="020F0502020204030204" pitchFamily="34" charset="0"/>
                <a:cs typeface="Times New Roman" panose="02020603050405020304" pitchFamily="18" charset="0"/>
              </a:rPr>
              <a:t>onderación </a:t>
            </a:r>
            <a:r>
              <a:rPr lang="es-VE" sz="1800" b="1" dirty="0">
                <a:effectLst/>
                <a:latin typeface="Calibri" panose="020F0502020204030204" pitchFamily="34" charset="0"/>
                <a:ea typeface="Calibri" panose="020F0502020204030204" pitchFamily="34" charset="0"/>
                <a:cs typeface="Times New Roman" panose="02020603050405020304" pitchFamily="18" charset="0"/>
              </a:rPr>
              <a:t>de probabilidad inversa </a:t>
            </a:r>
            <a:endParaRPr lang="es-VE" dirty="0"/>
          </a:p>
        </p:txBody>
      </p:sp>
      <p:sp>
        <p:nvSpPr>
          <p:cNvPr id="8" name="CuadroTexto 7">
            <a:extLst>
              <a:ext uri="{FF2B5EF4-FFF2-40B4-BE49-F238E27FC236}">
                <a16:creationId xmlns:a16="http://schemas.microsoft.com/office/drawing/2014/main" xmlns="" id="{A93B2D82-6897-41A9-8927-FC334A2B2F39}"/>
              </a:ext>
            </a:extLst>
          </p:cNvPr>
          <p:cNvSpPr txBox="1"/>
          <p:nvPr/>
        </p:nvSpPr>
        <p:spPr>
          <a:xfrm>
            <a:off x="652099" y="3314178"/>
            <a:ext cx="3691302" cy="14773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VE" dirty="0">
                <a:latin typeface="Calibri" panose="020F0502020204030204" pitchFamily="34" charset="0"/>
                <a:ea typeface="Calibri" panose="020F0502020204030204" pitchFamily="34" charset="0"/>
                <a:cs typeface="Times New Roman" panose="02020603050405020304" pitchFamily="18" charset="0"/>
              </a:rPr>
              <a:t>S</a:t>
            </a:r>
            <a:r>
              <a:rPr lang="es-VE" sz="1800" dirty="0" smtClean="0">
                <a:effectLst/>
                <a:latin typeface="Calibri" panose="020F0502020204030204" pitchFamily="34" charset="0"/>
                <a:ea typeface="Calibri" panose="020F0502020204030204" pitchFamily="34" charset="0"/>
                <a:cs typeface="Times New Roman" panose="02020603050405020304" pitchFamily="18" charset="0"/>
              </a:rPr>
              <a:t>e </a:t>
            </a:r>
            <a:r>
              <a:rPr lang="es-VE" sz="1800" dirty="0">
                <a:effectLst/>
                <a:latin typeface="Calibri" panose="020F0502020204030204" pitchFamily="34" charset="0"/>
                <a:ea typeface="Calibri" panose="020F0502020204030204" pitchFamily="34" charset="0"/>
                <a:cs typeface="Times New Roman" panose="02020603050405020304" pitchFamily="18" charset="0"/>
              </a:rPr>
              <a:t>basó en la puntuación de </a:t>
            </a:r>
            <a:r>
              <a:rPr lang="es-VE" sz="1800" dirty="0" smtClean="0">
                <a:effectLst/>
                <a:latin typeface="Calibri" panose="020F0502020204030204" pitchFamily="34" charset="0"/>
                <a:ea typeface="Calibri" panose="020F0502020204030204" pitchFamily="34" charset="0"/>
                <a:cs typeface="Times New Roman" panose="02020603050405020304" pitchFamily="18" charset="0"/>
              </a:rPr>
              <a:t>propensión y </a:t>
            </a:r>
            <a:r>
              <a:rPr lang="es-VE" sz="1800" dirty="0">
                <a:effectLst/>
                <a:latin typeface="Calibri" panose="020F0502020204030204" pitchFamily="34" charset="0"/>
                <a:ea typeface="Calibri" panose="020F0502020204030204" pitchFamily="34" charset="0"/>
                <a:cs typeface="Times New Roman" panose="02020603050405020304" pitchFamily="18" charset="0"/>
              </a:rPr>
              <a:t>se utilizó como la herramienta principal para ajustar las diferencias en las características iniciales entre los grupos </a:t>
            </a:r>
            <a:r>
              <a:rPr lang="es-VE" sz="1800" dirty="0" smtClean="0">
                <a:effectLst/>
                <a:latin typeface="Calibri" panose="020F0502020204030204" pitchFamily="34" charset="0"/>
                <a:ea typeface="Calibri" panose="020F0502020204030204" pitchFamily="34" charset="0"/>
                <a:cs typeface="Times New Roman" panose="02020603050405020304" pitchFamily="18" charset="0"/>
              </a:rPr>
              <a:t>ICP </a:t>
            </a:r>
            <a:r>
              <a:rPr lang="es-VE" sz="1800" dirty="0">
                <a:effectLst/>
                <a:latin typeface="Calibri" panose="020F0502020204030204" pitchFamily="34" charset="0"/>
                <a:ea typeface="Calibri" panose="020F0502020204030204" pitchFamily="34" charset="0"/>
                <a:cs typeface="Times New Roman" panose="02020603050405020304" pitchFamily="18" charset="0"/>
              </a:rPr>
              <a:t>y </a:t>
            </a:r>
            <a:r>
              <a:rPr lang="es-VE" sz="1800" dirty="0" smtClean="0">
                <a:effectLst/>
                <a:latin typeface="Calibri" panose="020F0502020204030204" pitchFamily="34" charset="0"/>
                <a:ea typeface="Calibri" panose="020F0502020204030204" pitchFamily="34" charset="0"/>
                <a:cs typeface="Times New Roman" panose="02020603050405020304" pitchFamily="18" charset="0"/>
              </a:rPr>
              <a:t>CABG. </a:t>
            </a:r>
            <a:endParaRPr lang="es-VE" dirty="0"/>
          </a:p>
        </p:txBody>
      </p:sp>
      <p:sp>
        <p:nvSpPr>
          <p:cNvPr id="10" name="CuadroTexto 9">
            <a:extLst>
              <a:ext uri="{FF2B5EF4-FFF2-40B4-BE49-F238E27FC236}">
                <a16:creationId xmlns:a16="http://schemas.microsoft.com/office/drawing/2014/main" xmlns="" id="{3B22D373-4333-43AF-B4D5-DC3F8A5CDA8A}"/>
              </a:ext>
            </a:extLst>
          </p:cNvPr>
          <p:cNvSpPr txBox="1"/>
          <p:nvPr/>
        </p:nvSpPr>
        <p:spPr>
          <a:xfrm>
            <a:off x="4892378" y="2337813"/>
            <a:ext cx="2658534" cy="646331"/>
          </a:xfrm>
          <a:prstGeom prst="rect">
            <a:avLst/>
          </a:prstGeom>
          <a:noFill/>
        </p:spPr>
        <p:txBody>
          <a:bodyPr wrap="square">
            <a:spAutoFit/>
          </a:bodyPr>
          <a:lstStyle/>
          <a:p>
            <a:pPr algn="ctr"/>
            <a:r>
              <a:rPr lang="es-VE" b="1" dirty="0">
                <a:latin typeface="Calibri" panose="020F0502020204030204" pitchFamily="34" charset="0"/>
                <a:ea typeface="Calibri" panose="020F0502020204030204" pitchFamily="34" charset="0"/>
                <a:cs typeface="Times New Roman" panose="02020603050405020304" pitchFamily="18" charset="0"/>
              </a:rPr>
              <a:t>P</a:t>
            </a:r>
            <a:r>
              <a:rPr lang="es-VE" sz="1800" b="1" dirty="0">
                <a:effectLst/>
                <a:latin typeface="Calibri" panose="020F0502020204030204" pitchFamily="34" charset="0"/>
                <a:ea typeface="Calibri" panose="020F0502020204030204" pitchFamily="34" charset="0"/>
                <a:cs typeface="Times New Roman" panose="02020603050405020304" pitchFamily="18" charset="0"/>
              </a:rPr>
              <a:t>untuación de propensión separada.</a:t>
            </a:r>
            <a:endParaRPr lang="es-VE" dirty="0"/>
          </a:p>
        </p:txBody>
      </p:sp>
      <p:sp>
        <p:nvSpPr>
          <p:cNvPr id="12" name="CuadroTexto 11">
            <a:extLst>
              <a:ext uri="{FF2B5EF4-FFF2-40B4-BE49-F238E27FC236}">
                <a16:creationId xmlns:a16="http://schemas.microsoft.com/office/drawing/2014/main" xmlns="" id="{1BC7718A-C39B-423A-BF13-EFB6D9082B2E}"/>
              </a:ext>
            </a:extLst>
          </p:cNvPr>
          <p:cNvSpPr txBox="1"/>
          <p:nvPr/>
        </p:nvSpPr>
        <p:spPr>
          <a:xfrm>
            <a:off x="4892378" y="3590976"/>
            <a:ext cx="2658533"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VE" sz="1800" dirty="0">
                <a:effectLst/>
                <a:latin typeface="Calibri" panose="020F0502020204030204" pitchFamily="34" charset="0"/>
                <a:ea typeface="Calibri" panose="020F0502020204030204" pitchFamily="34" charset="0"/>
                <a:cs typeface="Times New Roman" panose="02020603050405020304" pitchFamily="18" charset="0"/>
              </a:rPr>
              <a:t>Para cada comparación (la cohorte completa, oleada 1 y oleada 2</a:t>
            </a:r>
            <a:r>
              <a:rPr lang="es-VE"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s-VE" dirty="0"/>
          </a:p>
        </p:txBody>
      </p:sp>
      <p:sp>
        <p:nvSpPr>
          <p:cNvPr id="14" name="CuadroTexto 13">
            <a:extLst>
              <a:ext uri="{FF2B5EF4-FFF2-40B4-BE49-F238E27FC236}">
                <a16:creationId xmlns:a16="http://schemas.microsoft.com/office/drawing/2014/main" xmlns="" id="{70271C18-78D5-4245-8B67-522D70A52B51}"/>
              </a:ext>
            </a:extLst>
          </p:cNvPr>
          <p:cNvSpPr txBox="1"/>
          <p:nvPr/>
        </p:nvSpPr>
        <p:spPr>
          <a:xfrm>
            <a:off x="8669867" y="2452920"/>
            <a:ext cx="2387598" cy="369332"/>
          </a:xfrm>
          <a:prstGeom prst="rect">
            <a:avLst/>
          </a:prstGeom>
          <a:noFill/>
        </p:spPr>
        <p:txBody>
          <a:bodyPr wrap="square">
            <a:spAutoFit/>
          </a:bodyPr>
          <a:lstStyle/>
          <a:p>
            <a:r>
              <a:rPr lang="es-VE" sz="1800" b="1" dirty="0">
                <a:effectLst/>
                <a:latin typeface="Calibri" panose="020F0502020204030204" pitchFamily="34" charset="0"/>
                <a:ea typeface="Calibri" panose="020F0502020204030204" pitchFamily="34" charset="0"/>
                <a:cs typeface="Times New Roman" panose="02020603050405020304" pitchFamily="18" charset="0"/>
              </a:rPr>
              <a:t>Kaplan-Meier</a:t>
            </a:r>
            <a:endParaRPr lang="es-VE" dirty="0"/>
          </a:p>
        </p:txBody>
      </p:sp>
      <p:sp>
        <p:nvSpPr>
          <p:cNvPr id="16" name="CuadroTexto 15">
            <a:extLst>
              <a:ext uri="{FF2B5EF4-FFF2-40B4-BE49-F238E27FC236}">
                <a16:creationId xmlns:a16="http://schemas.microsoft.com/office/drawing/2014/main" xmlns="" id="{0340F841-AB45-4B98-9612-6C00B37BA6ED}"/>
              </a:ext>
            </a:extLst>
          </p:cNvPr>
          <p:cNvSpPr txBox="1"/>
          <p:nvPr/>
        </p:nvSpPr>
        <p:spPr>
          <a:xfrm>
            <a:off x="8147812" y="3584030"/>
            <a:ext cx="3331633"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VE" dirty="0">
                <a:latin typeface="Calibri" panose="020F0502020204030204" pitchFamily="34" charset="0"/>
                <a:ea typeface="Calibri" panose="020F0502020204030204" pitchFamily="34" charset="0"/>
                <a:cs typeface="Times New Roman" panose="02020603050405020304" pitchFamily="18" charset="0"/>
              </a:rPr>
              <a:t>Con el uso de este método ponderado se estimaron las </a:t>
            </a:r>
            <a:r>
              <a:rPr lang="es-VE" sz="1800" dirty="0">
                <a:effectLst/>
                <a:latin typeface="Calibri" panose="020F0502020204030204" pitchFamily="34" charset="0"/>
                <a:ea typeface="Calibri" panose="020F0502020204030204" pitchFamily="34" charset="0"/>
                <a:cs typeface="Times New Roman" panose="02020603050405020304" pitchFamily="18" charset="0"/>
              </a:rPr>
              <a:t> curvas de eventos </a:t>
            </a:r>
            <a:r>
              <a:rPr lang="es-VE" sz="1800" dirty="0" smtClean="0">
                <a:effectLst/>
                <a:latin typeface="Calibri" panose="020F0502020204030204" pitchFamily="34" charset="0"/>
                <a:ea typeface="Calibri" panose="020F0502020204030204" pitchFamily="34" charset="0"/>
                <a:cs typeface="Times New Roman" panose="02020603050405020304" pitchFamily="18" charset="0"/>
              </a:rPr>
              <a:t>acumulados. </a:t>
            </a:r>
            <a:endParaRPr lang="es-VE" dirty="0"/>
          </a:p>
        </p:txBody>
      </p:sp>
      <p:sp>
        <p:nvSpPr>
          <p:cNvPr id="20" name="CuadroTexto 19">
            <a:extLst>
              <a:ext uri="{FF2B5EF4-FFF2-40B4-BE49-F238E27FC236}">
                <a16:creationId xmlns:a16="http://schemas.microsoft.com/office/drawing/2014/main" xmlns="" id="{E95F6D98-34C0-4343-9ECF-C48D4754FDF1}"/>
              </a:ext>
            </a:extLst>
          </p:cNvPr>
          <p:cNvSpPr txBox="1"/>
          <p:nvPr/>
        </p:nvSpPr>
        <p:spPr>
          <a:xfrm>
            <a:off x="8147812" y="5533081"/>
            <a:ext cx="2582332" cy="646331"/>
          </a:xfrm>
          <a:prstGeom prst="rect">
            <a:avLst/>
          </a:prstGeom>
          <a:noFill/>
        </p:spPr>
        <p:txBody>
          <a:bodyPr wrap="square">
            <a:spAutoFit/>
          </a:bodyPr>
          <a:lstStyle/>
          <a:p>
            <a:pPr algn="ctr"/>
            <a:r>
              <a:rPr lang="es-VE" b="1" dirty="0">
                <a:latin typeface="Calibri" panose="020F0502020204030204" pitchFamily="34" charset="0"/>
                <a:ea typeface="Calibri" panose="020F0502020204030204" pitchFamily="34" charset="0"/>
                <a:cs typeface="Times New Roman" panose="02020603050405020304" pitchFamily="18" charset="0"/>
              </a:rPr>
              <a:t>R</a:t>
            </a:r>
            <a:r>
              <a:rPr lang="es-VE" sz="1800" b="1" dirty="0">
                <a:effectLst/>
                <a:latin typeface="Calibri" panose="020F0502020204030204" pitchFamily="34" charset="0"/>
                <a:ea typeface="Calibri" panose="020F0502020204030204" pitchFamily="34" charset="0"/>
                <a:cs typeface="Times New Roman" panose="02020603050405020304" pitchFamily="18" charset="0"/>
              </a:rPr>
              <a:t>egresión de Cox ponderada por partes.</a:t>
            </a:r>
            <a:r>
              <a:rPr lang="es-VE" sz="1800" dirty="0">
                <a:effectLst/>
                <a:latin typeface="Calibri" panose="020F0502020204030204" pitchFamily="34" charset="0"/>
                <a:ea typeface="Calibri" panose="020F0502020204030204" pitchFamily="34" charset="0"/>
                <a:cs typeface="Times New Roman" panose="02020603050405020304" pitchFamily="18" charset="0"/>
              </a:rPr>
              <a:t> </a:t>
            </a:r>
            <a:endParaRPr lang="es-VE" dirty="0"/>
          </a:p>
        </p:txBody>
      </p:sp>
      <p:sp>
        <p:nvSpPr>
          <p:cNvPr id="23" name="Flecha: a la derecha 22">
            <a:extLst>
              <a:ext uri="{FF2B5EF4-FFF2-40B4-BE49-F238E27FC236}">
                <a16:creationId xmlns:a16="http://schemas.microsoft.com/office/drawing/2014/main" xmlns="" id="{C3F4B03B-C29B-4DCC-9B3E-90AC0843D14B}"/>
              </a:ext>
            </a:extLst>
          </p:cNvPr>
          <p:cNvSpPr/>
          <p:nvPr/>
        </p:nvSpPr>
        <p:spPr>
          <a:xfrm rot="5400000">
            <a:off x="1960794" y="2850665"/>
            <a:ext cx="423334" cy="31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4" name="Flecha: a la derecha 23">
            <a:extLst>
              <a:ext uri="{FF2B5EF4-FFF2-40B4-BE49-F238E27FC236}">
                <a16:creationId xmlns:a16="http://schemas.microsoft.com/office/drawing/2014/main" xmlns="" id="{721C6F99-54D0-4B58-BF18-4ED8A7382499}"/>
              </a:ext>
            </a:extLst>
          </p:cNvPr>
          <p:cNvSpPr/>
          <p:nvPr/>
        </p:nvSpPr>
        <p:spPr>
          <a:xfrm rot="5400000">
            <a:off x="5854105" y="3061461"/>
            <a:ext cx="423334" cy="31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Flecha: a la derecha 24">
            <a:extLst>
              <a:ext uri="{FF2B5EF4-FFF2-40B4-BE49-F238E27FC236}">
                <a16:creationId xmlns:a16="http://schemas.microsoft.com/office/drawing/2014/main" xmlns="" id="{57B063E4-3C3A-4784-B4D2-0A289CB96175}"/>
              </a:ext>
            </a:extLst>
          </p:cNvPr>
          <p:cNvSpPr/>
          <p:nvPr/>
        </p:nvSpPr>
        <p:spPr>
          <a:xfrm rot="5400000">
            <a:off x="9300039" y="2957918"/>
            <a:ext cx="423334" cy="3117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Flecha: a la derecha 25">
            <a:extLst>
              <a:ext uri="{FF2B5EF4-FFF2-40B4-BE49-F238E27FC236}">
                <a16:creationId xmlns:a16="http://schemas.microsoft.com/office/drawing/2014/main" xmlns="" id="{B33F6633-9180-4FED-B02D-0BA91309C555}"/>
              </a:ext>
            </a:extLst>
          </p:cNvPr>
          <p:cNvSpPr/>
          <p:nvPr/>
        </p:nvSpPr>
        <p:spPr>
          <a:xfrm rot="16200000" flipH="1">
            <a:off x="9138387" y="4820152"/>
            <a:ext cx="601182" cy="492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66047484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F7712A-00A3-40F2-AB9C-E714DA336F44}"/>
              </a:ext>
            </a:extLst>
          </p:cNvPr>
          <p:cNvSpPr>
            <a:spLocks noGrp="1"/>
          </p:cNvSpPr>
          <p:nvPr>
            <p:ph type="title" idx="4294967295"/>
          </p:nvPr>
        </p:nvSpPr>
        <p:spPr>
          <a:xfrm>
            <a:off x="1676400" y="126502"/>
            <a:ext cx="10515600" cy="973138"/>
          </a:xfrm>
        </p:spPr>
        <p:txBody>
          <a:bodyPr/>
          <a:lstStyle/>
          <a:p>
            <a:r>
              <a:rPr lang="es-ES" dirty="0"/>
              <a:t>Puntuación de propensión dimensional alta (</a:t>
            </a:r>
            <a:r>
              <a:rPr lang="es-ES" dirty="0" err="1"/>
              <a:t>hdPS</a:t>
            </a:r>
            <a:r>
              <a:rPr lang="es-ES" dirty="0"/>
              <a:t>)</a:t>
            </a:r>
            <a:endParaRPr lang="es-VE" dirty="0"/>
          </a:p>
        </p:txBody>
      </p:sp>
      <p:sp>
        <p:nvSpPr>
          <p:cNvPr id="7" name="Marcador de contenido 3">
            <a:extLst>
              <a:ext uri="{FF2B5EF4-FFF2-40B4-BE49-F238E27FC236}">
                <a16:creationId xmlns:a16="http://schemas.microsoft.com/office/drawing/2014/main" xmlns="" id="{6827DE1B-D501-4E46-9852-B44006F66231}"/>
              </a:ext>
            </a:extLst>
          </p:cNvPr>
          <p:cNvSpPr>
            <a:spLocks noGrp="1"/>
          </p:cNvSpPr>
          <p:nvPr>
            <p:ph idx="4294967295"/>
          </p:nvPr>
        </p:nvSpPr>
        <p:spPr>
          <a:xfrm>
            <a:off x="1078044" y="1398588"/>
            <a:ext cx="3149600" cy="3705225"/>
          </a:xfrm>
        </p:spPr>
        <p:txBody>
          <a:bodyPr>
            <a:normAutofit/>
          </a:bodyPr>
          <a:lstStyle/>
          <a:p>
            <a:pPr algn="l"/>
            <a:r>
              <a:rPr lang="es-ES" sz="2200" dirty="0"/>
              <a:t>Método estadístico. </a:t>
            </a:r>
          </a:p>
          <a:p>
            <a:pPr algn="l"/>
            <a:r>
              <a:rPr lang="es-ES" sz="2200" dirty="0"/>
              <a:t>Estudios retrospectivos.</a:t>
            </a:r>
          </a:p>
          <a:p>
            <a:pPr algn="l"/>
            <a:r>
              <a:rPr lang="es-ES" sz="2200" dirty="0"/>
              <a:t>Identificar sujetos con características basales similares entre grupos de estudio  </a:t>
            </a:r>
            <a:r>
              <a:rPr lang="es-ES" sz="2200" b="1" dirty="0"/>
              <a:t>“emparejar”. </a:t>
            </a:r>
          </a:p>
          <a:p>
            <a:pPr marL="0" indent="0">
              <a:buNone/>
            </a:pPr>
            <a:endParaRPr lang="es-ES" sz="2200" dirty="0">
              <a:solidFill>
                <a:srgbClr val="C00000"/>
              </a:solidFill>
            </a:endParaRPr>
          </a:p>
          <a:p>
            <a:pPr marL="0" indent="0">
              <a:buNone/>
            </a:pPr>
            <a:endParaRPr lang="es-ES" sz="2200" dirty="0"/>
          </a:p>
        </p:txBody>
      </p:sp>
      <p:pic>
        <p:nvPicPr>
          <p:cNvPr id="3074" name="Picture 2" descr="Propensity Score Matching - Data Analytics and Program Evaluation | Summit  | Data Analytics and Program Evaluation | Summit">
            <a:extLst>
              <a:ext uri="{FF2B5EF4-FFF2-40B4-BE49-F238E27FC236}">
                <a16:creationId xmlns:a16="http://schemas.microsoft.com/office/drawing/2014/main" xmlns="" id="{7FC34446-7C34-452B-BCDC-D106A38DE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477" y="844550"/>
            <a:ext cx="6781800" cy="508635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3">
            <a:extLst>
              <a:ext uri="{FF2B5EF4-FFF2-40B4-BE49-F238E27FC236}">
                <a16:creationId xmlns:a16="http://schemas.microsoft.com/office/drawing/2014/main" xmlns="" id="{69650080-4F73-40CB-9A44-63DE03917B5D}"/>
              </a:ext>
            </a:extLst>
          </p:cNvPr>
          <p:cNvSpPr txBox="1">
            <a:spLocks/>
          </p:cNvSpPr>
          <p:nvPr/>
        </p:nvSpPr>
        <p:spPr>
          <a:xfrm>
            <a:off x="1078044" y="3627619"/>
            <a:ext cx="3643858" cy="1543987"/>
          </a:xfrm>
          <a:prstGeom prst="rect">
            <a:avLst/>
          </a:prstGeom>
        </p:spPr>
        <p:txBody>
          <a:bodyPr vert="horz" lIns="91440" tIns="45720" rIns="91440" bIns="45720" rtlCol="0">
            <a:normAutofit/>
          </a:bodyPr>
          <a:lstStyle>
            <a:lvl1pPr marL="228600" indent="-228600" algn="just" defTabSz="914400" rtl="0" eaLnBrk="1" latinLnBrk="0" hangingPunct="1">
              <a:lnSpc>
                <a:spcPct val="90000"/>
              </a:lnSpc>
              <a:spcBef>
                <a:spcPts val="1000"/>
              </a:spcBef>
              <a:buClr>
                <a:srgbClr val="C00000"/>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457200" indent="0" algn="just" defTabSz="914400" rtl="0" eaLnBrk="1" latinLnBrk="0" hangingPunct="1">
              <a:lnSpc>
                <a:spcPct val="90000"/>
              </a:lnSpc>
              <a:spcBef>
                <a:spcPts val="500"/>
              </a:spcBef>
              <a:buClr>
                <a:srgbClr val="C00000"/>
              </a:buClr>
              <a:buFont typeface="Arial" panose="020B0604020202020204" pitchFamily="34" charset="0"/>
              <a:buNone/>
              <a:defRPr sz="2400" kern="1200">
                <a:solidFill>
                  <a:schemeClr val="tx1">
                    <a:lumMod val="75000"/>
                    <a:lumOff val="25000"/>
                  </a:schemeClr>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 sz="2100" dirty="0">
              <a:solidFill>
                <a:srgbClr val="C00000"/>
              </a:solidFill>
            </a:endParaRPr>
          </a:p>
          <a:p>
            <a:pPr marL="0" indent="0" algn="l">
              <a:buFont typeface="Arial" panose="020B0604020202020204" pitchFamily="34" charset="0"/>
              <a:buNone/>
            </a:pPr>
            <a:r>
              <a:rPr lang="es-ES" sz="2200" b="1" dirty="0">
                <a:solidFill>
                  <a:srgbClr val="C00000"/>
                </a:solidFill>
              </a:rPr>
              <a:t>Objetivo:</a:t>
            </a:r>
          </a:p>
          <a:p>
            <a:pPr algn="l"/>
            <a:r>
              <a:rPr lang="es-ES" sz="2200" dirty="0"/>
              <a:t>Construir grupos comparable. </a:t>
            </a:r>
          </a:p>
          <a:p>
            <a:pPr marL="0" indent="0">
              <a:buFont typeface="Arial" panose="020B0604020202020204" pitchFamily="34" charset="0"/>
              <a:buNone/>
            </a:pPr>
            <a:endParaRPr lang="es-ES" sz="2100" dirty="0"/>
          </a:p>
        </p:txBody>
      </p:sp>
    </p:spTree>
    <p:extLst>
      <p:ext uri="{BB962C8B-B14F-4D97-AF65-F5344CB8AC3E}">
        <p14:creationId xmlns:p14="http://schemas.microsoft.com/office/powerpoint/2010/main" val="249349306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F7712A-00A3-40F2-AB9C-E714DA336F44}"/>
              </a:ext>
            </a:extLst>
          </p:cNvPr>
          <p:cNvSpPr>
            <a:spLocks noGrp="1"/>
          </p:cNvSpPr>
          <p:nvPr>
            <p:ph type="title" idx="4294967295"/>
          </p:nvPr>
        </p:nvSpPr>
        <p:spPr>
          <a:xfrm>
            <a:off x="1676400" y="203380"/>
            <a:ext cx="10515600" cy="973138"/>
          </a:xfrm>
        </p:spPr>
        <p:txBody>
          <a:bodyPr/>
          <a:lstStyle/>
          <a:p>
            <a:r>
              <a:rPr lang="es-ES" dirty="0"/>
              <a:t>Puntuación de propensión dimensional alta (</a:t>
            </a:r>
            <a:r>
              <a:rPr lang="es-ES" dirty="0" err="1"/>
              <a:t>hdPS</a:t>
            </a:r>
            <a:r>
              <a:rPr lang="es-ES" dirty="0"/>
              <a:t>)</a:t>
            </a:r>
            <a:endParaRPr lang="es-VE" dirty="0"/>
          </a:p>
        </p:txBody>
      </p:sp>
      <p:pic>
        <p:nvPicPr>
          <p:cNvPr id="9" name="Imagen 8">
            <a:extLst>
              <a:ext uri="{FF2B5EF4-FFF2-40B4-BE49-F238E27FC236}">
                <a16:creationId xmlns:a16="http://schemas.microsoft.com/office/drawing/2014/main" xmlns="" id="{D49C9109-F9E3-4B0E-BB68-68C13DABB42B}"/>
              </a:ext>
            </a:extLst>
          </p:cNvPr>
          <p:cNvPicPr>
            <a:picLocks noChangeAspect="1"/>
          </p:cNvPicPr>
          <p:nvPr/>
        </p:nvPicPr>
        <p:blipFill rotWithShape="1">
          <a:blip r:embed="rId3"/>
          <a:srcRect l="26896" t="24125" r="8836" b="19755"/>
          <a:stretch/>
        </p:blipFill>
        <p:spPr>
          <a:xfrm>
            <a:off x="1424449" y="1241938"/>
            <a:ext cx="9096704" cy="446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2603118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0A5BFDEF-4914-4EE3-930A-E33FF181B576}"/>
              </a:ext>
            </a:extLst>
          </p:cNvPr>
          <p:cNvSpPr>
            <a:spLocks noGrp="1"/>
          </p:cNvSpPr>
          <p:nvPr>
            <p:ph type="title" idx="4294967295"/>
          </p:nvPr>
        </p:nvSpPr>
        <p:spPr>
          <a:xfrm>
            <a:off x="635000" y="253772"/>
            <a:ext cx="10515600" cy="973138"/>
          </a:xfrm>
        </p:spPr>
        <p:txBody>
          <a:bodyPr>
            <a:normAutofit/>
          </a:bodyPr>
          <a:lstStyle/>
          <a:p>
            <a:pPr algn="ctr"/>
            <a:r>
              <a:rPr lang="es-VE" sz="4000" dirty="0"/>
              <a:t>Análisis estadístico </a:t>
            </a:r>
          </a:p>
        </p:txBody>
      </p:sp>
      <p:sp>
        <p:nvSpPr>
          <p:cNvPr id="7" name="CuadroTexto 6">
            <a:extLst>
              <a:ext uri="{FF2B5EF4-FFF2-40B4-BE49-F238E27FC236}">
                <a16:creationId xmlns:a16="http://schemas.microsoft.com/office/drawing/2014/main" xmlns="" id="{AD8614F2-8EA0-4AA9-9072-759612E97EC3}"/>
              </a:ext>
            </a:extLst>
          </p:cNvPr>
          <p:cNvSpPr txBox="1"/>
          <p:nvPr/>
        </p:nvSpPr>
        <p:spPr>
          <a:xfrm>
            <a:off x="467480" y="2388737"/>
            <a:ext cx="4292601" cy="1815882"/>
          </a:xfrm>
          <a:prstGeom prst="rect">
            <a:avLst/>
          </a:prstGeom>
          <a:noFill/>
        </p:spPr>
        <p:txBody>
          <a:bodyPr wrap="square">
            <a:spAutoFit/>
          </a:bodyPr>
          <a:lstStyle/>
          <a:p>
            <a:pPr algn="just"/>
            <a:r>
              <a:rPr lang="es-VE" sz="2800" b="1" dirty="0">
                <a:latin typeface="Calibri" panose="020F0502020204030204" pitchFamily="34" charset="0"/>
                <a:ea typeface="Calibri" panose="020F0502020204030204" pitchFamily="34" charset="0"/>
                <a:cs typeface="Times New Roman" panose="02020603050405020304" pitchFamily="18" charset="0"/>
              </a:rPr>
              <a:t>A</a:t>
            </a:r>
            <a:r>
              <a:rPr lang="es-VE" sz="2800" b="1" dirty="0" smtClean="0">
                <a:effectLst/>
                <a:latin typeface="Calibri" panose="020F0502020204030204" pitchFamily="34" charset="0"/>
                <a:ea typeface="Calibri" panose="020F0502020204030204" pitchFamily="34" charset="0"/>
                <a:cs typeface="Times New Roman" panose="02020603050405020304" pitchFamily="18" charset="0"/>
              </a:rPr>
              <a:t>nálisis </a:t>
            </a:r>
            <a:r>
              <a:rPr lang="es-VE" sz="2800" b="1" dirty="0">
                <a:effectLst/>
                <a:latin typeface="Calibri" panose="020F0502020204030204" pitchFamily="34" charset="0"/>
                <a:ea typeface="Calibri" panose="020F0502020204030204" pitchFamily="34" charset="0"/>
                <a:cs typeface="Times New Roman" panose="02020603050405020304" pitchFamily="18" charset="0"/>
              </a:rPr>
              <a:t>de subgrupos </a:t>
            </a:r>
            <a:r>
              <a:rPr lang="es-VE" sz="2800" b="1" dirty="0" smtClean="0">
                <a:effectLst/>
                <a:latin typeface="Calibri" panose="020F0502020204030204" pitchFamily="34" charset="0"/>
                <a:ea typeface="Calibri" panose="020F0502020204030204" pitchFamily="34" charset="0"/>
                <a:cs typeface="Times New Roman" panose="02020603050405020304" pitchFamily="18" charset="0"/>
              </a:rPr>
              <a:t>pre - especificados </a:t>
            </a:r>
            <a:r>
              <a:rPr lang="es-VE" sz="2800" b="1" dirty="0">
                <a:effectLst/>
                <a:latin typeface="Calibri" panose="020F0502020204030204" pitchFamily="34" charset="0"/>
                <a:ea typeface="Calibri" panose="020F0502020204030204" pitchFamily="34" charset="0"/>
                <a:cs typeface="Times New Roman" panose="02020603050405020304" pitchFamily="18" charset="0"/>
              </a:rPr>
              <a:t>sobre la base de características clínicas y </a:t>
            </a:r>
            <a:r>
              <a:rPr lang="es-VE" sz="2800" b="1" dirty="0" smtClean="0">
                <a:effectLst/>
                <a:latin typeface="Calibri" panose="020F0502020204030204" pitchFamily="34" charset="0"/>
                <a:ea typeface="Calibri" panose="020F0502020204030204" pitchFamily="34" charset="0"/>
                <a:cs typeface="Times New Roman" panose="02020603050405020304" pitchFamily="18" charset="0"/>
              </a:rPr>
              <a:t>anatómicas:</a:t>
            </a:r>
            <a:endParaRPr lang="es-VE" sz="2800" b="1" dirty="0"/>
          </a:p>
        </p:txBody>
      </p:sp>
      <p:sp>
        <p:nvSpPr>
          <p:cNvPr id="8" name="Abrir llave 7">
            <a:extLst>
              <a:ext uri="{FF2B5EF4-FFF2-40B4-BE49-F238E27FC236}">
                <a16:creationId xmlns:a16="http://schemas.microsoft.com/office/drawing/2014/main" xmlns="" id="{4D7BAD51-55CB-4058-BAA3-F1058A941B05}"/>
              </a:ext>
            </a:extLst>
          </p:cNvPr>
          <p:cNvSpPr/>
          <p:nvPr/>
        </p:nvSpPr>
        <p:spPr>
          <a:xfrm>
            <a:off x="5327710" y="1130041"/>
            <a:ext cx="1130179" cy="48295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VE"/>
          </a:p>
        </p:txBody>
      </p:sp>
      <p:sp>
        <p:nvSpPr>
          <p:cNvPr id="10" name="CuadroTexto 9">
            <a:extLst>
              <a:ext uri="{FF2B5EF4-FFF2-40B4-BE49-F238E27FC236}">
                <a16:creationId xmlns:a16="http://schemas.microsoft.com/office/drawing/2014/main" xmlns="" id="{A19E8FE2-E14E-48C9-BD5F-DAA65BB43D51}"/>
              </a:ext>
            </a:extLst>
          </p:cNvPr>
          <p:cNvSpPr txBox="1"/>
          <p:nvPr/>
        </p:nvSpPr>
        <p:spPr>
          <a:xfrm>
            <a:off x="5892800" y="1282653"/>
            <a:ext cx="5138366" cy="4524315"/>
          </a:xfrm>
          <a:prstGeom prst="rect">
            <a:avLst/>
          </a:prstGeom>
          <a:noFill/>
        </p:spPr>
        <p:txBody>
          <a:bodyPr wrap="square">
            <a:spAutoFit/>
          </a:bodyPr>
          <a:lstStyle/>
          <a:p>
            <a:pPr algn="just"/>
            <a:r>
              <a:rPr lang="es-VE" sz="2400" b="1" dirty="0">
                <a:latin typeface="Calibri" panose="020F0502020204030204" pitchFamily="34" charset="0"/>
                <a:ea typeface="Calibri" panose="020F0502020204030204" pitchFamily="34" charset="0"/>
                <a:cs typeface="Times New Roman" panose="02020603050405020304" pitchFamily="18" charset="0"/>
              </a:rPr>
              <a:t>-</a:t>
            </a:r>
            <a:r>
              <a:rPr lang="es-VE" sz="2400" b="1" dirty="0" smtClean="0">
                <a:latin typeface="Calibri" panose="020F0502020204030204" pitchFamily="34" charset="0"/>
                <a:ea typeface="Calibri" panose="020F0502020204030204" pitchFamily="34" charset="0"/>
                <a:cs typeface="Times New Roman" panose="02020603050405020304" pitchFamily="18" charset="0"/>
              </a:rPr>
              <a:t>Sexo</a:t>
            </a:r>
          </a:p>
          <a:p>
            <a:pPr algn="just"/>
            <a:endParaRPr lang="es-VE" sz="2400" b="1" dirty="0">
              <a:latin typeface="Calibri" panose="020F0502020204030204" pitchFamily="34" charset="0"/>
              <a:ea typeface="Calibri" panose="020F0502020204030204" pitchFamily="34" charset="0"/>
              <a:cs typeface="Times New Roman" panose="02020603050405020304" pitchFamily="18" charset="0"/>
            </a:endParaRPr>
          </a:p>
          <a:p>
            <a:pPr algn="just"/>
            <a:r>
              <a:rPr lang="es-VE" sz="2400" b="1" dirty="0">
                <a:latin typeface="Calibri" panose="020F0502020204030204" pitchFamily="34" charset="0"/>
                <a:ea typeface="Calibri" panose="020F0502020204030204" pitchFamily="34" charset="0"/>
                <a:cs typeface="Times New Roman" panose="02020603050405020304" pitchFamily="18" charset="0"/>
              </a:rPr>
              <a:t>G</a:t>
            </a:r>
            <a:r>
              <a:rPr lang="es-VE" sz="2400" b="1" dirty="0" smtClean="0">
                <a:latin typeface="Calibri" panose="020F0502020204030204" pitchFamily="34" charset="0"/>
                <a:ea typeface="Calibri" panose="020F0502020204030204" pitchFamily="34" charset="0"/>
                <a:cs typeface="Times New Roman" panose="02020603050405020304" pitchFamily="18" charset="0"/>
              </a:rPr>
              <a:t>rupo </a:t>
            </a:r>
            <a:r>
              <a:rPr lang="es-VE" sz="2400" b="1" dirty="0">
                <a:latin typeface="Calibri" panose="020F0502020204030204" pitchFamily="34" charset="0"/>
                <a:ea typeface="Calibri" panose="020F0502020204030204" pitchFamily="34" charset="0"/>
                <a:cs typeface="Times New Roman" panose="02020603050405020304" pitchFamily="18" charset="0"/>
              </a:rPr>
              <a:t>de edad (&lt;65 años frente a </a:t>
            </a:r>
            <a:r>
              <a:rPr lang="es-VE" sz="2400" b="1" dirty="0">
                <a:latin typeface="Century Gothic" panose="020B0502020202020204" pitchFamily="34" charset="0"/>
                <a:ea typeface="Calibri" panose="020F0502020204030204" pitchFamily="34" charset="0"/>
                <a:cs typeface="Times New Roman" panose="02020603050405020304" pitchFamily="18" charset="0"/>
              </a:rPr>
              <a:t>&gt;</a:t>
            </a:r>
            <a:r>
              <a:rPr lang="es-VE" sz="2400" b="1" dirty="0">
                <a:latin typeface="Calibri" panose="020F0502020204030204" pitchFamily="34" charset="0"/>
                <a:ea typeface="Calibri" panose="020F0502020204030204" pitchFamily="34" charset="0"/>
                <a:cs typeface="Times New Roman" panose="02020603050405020304" pitchFamily="18" charset="0"/>
              </a:rPr>
              <a:t> 65 años</a:t>
            </a:r>
            <a:r>
              <a:rPr lang="es-VE" sz="2400" b="1" dirty="0" smtClean="0">
                <a:latin typeface="Calibri" panose="020F0502020204030204" pitchFamily="34" charset="0"/>
                <a:ea typeface="Calibri" panose="020F0502020204030204" pitchFamily="34" charset="0"/>
                <a:cs typeface="Times New Roman" panose="02020603050405020304" pitchFamily="18" charset="0"/>
              </a:rPr>
              <a:t>).</a:t>
            </a:r>
          </a:p>
          <a:p>
            <a:pPr algn="just"/>
            <a:endParaRPr lang="es-VE" sz="2400" b="1" dirty="0">
              <a:latin typeface="Calibri" panose="020F0502020204030204" pitchFamily="34" charset="0"/>
              <a:ea typeface="Calibri" panose="020F0502020204030204" pitchFamily="34" charset="0"/>
              <a:cs typeface="Times New Roman" panose="02020603050405020304" pitchFamily="18" charset="0"/>
            </a:endParaRPr>
          </a:p>
          <a:p>
            <a:pPr algn="just"/>
            <a:r>
              <a:rPr lang="es-VE" sz="2400" b="1" dirty="0">
                <a:latin typeface="Calibri" panose="020F0502020204030204" pitchFamily="34" charset="0"/>
                <a:ea typeface="Calibri" panose="020F0502020204030204" pitchFamily="34" charset="0"/>
                <a:cs typeface="Times New Roman" panose="02020603050405020304" pitchFamily="18" charset="0"/>
              </a:rPr>
              <a:t>-Presencia o ausencia de </a:t>
            </a:r>
            <a:r>
              <a:rPr lang="es-VE" sz="2400" b="1" dirty="0" smtClean="0">
                <a:latin typeface="Calibri" panose="020F0502020204030204" pitchFamily="34" charset="0"/>
                <a:ea typeface="Calibri" panose="020F0502020204030204" pitchFamily="34" charset="0"/>
                <a:cs typeface="Times New Roman" panose="02020603050405020304" pitchFamily="18" charset="0"/>
              </a:rPr>
              <a:t>diabetes.</a:t>
            </a:r>
          </a:p>
          <a:p>
            <a:pPr algn="just"/>
            <a:endParaRPr lang="es-VE" sz="2400" b="1" dirty="0" smtClean="0">
              <a:latin typeface="Calibri" panose="020F0502020204030204" pitchFamily="34" charset="0"/>
              <a:ea typeface="Calibri" panose="020F0502020204030204" pitchFamily="34" charset="0"/>
              <a:cs typeface="Times New Roman" panose="02020603050405020304" pitchFamily="18" charset="0"/>
            </a:endParaRPr>
          </a:p>
          <a:p>
            <a:pPr algn="just"/>
            <a:r>
              <a:rPr lang="es-VE" sz="2400" b="1" dirty="0" smtClean="0">
                <a:latin typeface="Calibri" panose="020F0502020204030204" pitchFamily="34" charset="0"/>
                <a:ea typeface="Calibri" panose="020F0502020204030204" pitchFamily="34" charset="0"/>
                <a:cs typeface="Times New Roman" panose="02020603050405020304" pitchFamily="18" charset="0"/>
              </a:rPr>
              <a:t> Localización de la lesión (ostial vs  distal ).</a:t>
            </a:r>
          </a:p>
          <a:p>
            <a:pPr algn="just"/>
            <a:endParaRPr lang="es-VE" sz="2400" b="1" dirty="0">
              <a:latin typeface="Calibri" panose="020F0502020204030204" pitchFamily="34" charset="0"/>
              <a:ea typeface="Calibri" panose="020F0502020204030204" pitchFamily="34" charset="0"/>
              <a:cs typeface="Times New Roman" panose="02020603050405020304" pitchFamily="18" charset="0"/>
            </a:endParaRPr>
          </a:p>
          <a:p>
            <a:pPr algn="just"/>
            <a:r>
              <a:rPr lang="es-VE" sz="2400" b="1" dirty="0">
                <a:latin typeface="Calibri" panose="020F0502020204030204" pitchFamily="34" charset="0"/>
                <a:ea typeface="Calibri" panose="020F0502020204030204" pitchFamily="34" charset="0"/>
                <a:cs typeface="Times New Roman" panose="02020603050405020304" pitchFamily="18" charset="0"/>
              </a:rPr>
              <a:t>-Extensión </a:t>
            </a:r>
            <a:r>
              <a:rPr lang="es-VE" sz="2400" b="1" dirty="0" smtClean="0">
                <a:latin typeface="Calibri" panose="020F0502020204030204" pitchFamily="34" charset="0"/>
                <a:ea typeface="Calibri" panose="020F0502020204030204" pitchFamily="34" charset="0"/>
                <a:cs typeface="Times New Roman" panose="02020603050405020304" pitchFamily="18" charset="0"/>
              </a:rPr>
              <a:t>(Lesión aislada de TCI o TCI y un vaso vs TCI y 2 o 3 vasos). </a:t>
            </a:r>
            <a:endParaRPr lang="es-VE" sz="2400" b="1" dirty="0"/>
          </a:p>
        </p:txBody>
      </p:sp>
      <p:sp>
        <p:nvSpPr>
          <p:cNvPr id="3" name="CuadroTexto 2"/>
          <p:cNvSpPr txBox="1"/>
          <p:nvPr/>
        </p:nvSpPr>
        <p:spPr>
          <a:xfrm>
            <a:off x="1500148" y="4624501"/>
            <a:ext cx="3032240" cy="83099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VE" sz="2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Uso </a:t>
            </a:r>
            <a:r>
              <a:rPr lang="es-VE"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del software SAS, </a:t>
            </a:r>
            <a:endParaRPr lang="es-VE" sz="2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s-VE" sz="24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versión </a:t>
            </a:r>
            <a:r>
              <a:rPr lang="es-VE"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9.3 o superior </a:t>
            </a:r>
            <a:endParaRPr lang="es-VE"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86052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05180" y="2707145"/>
            <a:ext cx="9144000" cy="1031875"/>
          </a:xfrm>
          <a:prstGeom prst="rect">
            <a:avLst/>
          </a:prstGeom>
        </p:spPr>
        <p:txBody>
          <a:bodyPr>
            <a:normAutofit/>
          </a:bodyPr>
          <a:lstStyle/>
          <a:p>
            <a:pPr algn="ctr"/>
            <a:r>
              <a:rPr lang="es-VE" sz="6000" b="1" i="1" dirty="0" smtClean="0">
                <a:effectLst>
                  <a:outerShdw blurRad="38100" dist="38100" dir="2700000" algn="tl">
                    <a:srgbClr val="000000">
                      <a:alpha val="43137"/>
                    </a:srgbClr>
                  </a:outerShdw>
                </a:effectLst>
              </a:rPr>
              <a:t>INTERROGANTE CICLO</a:t>
            </a:r>
            <a:endParaRPr lang="es-VE" sz="6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059100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xmlns="" id="{6CCFEF1A-90A0-4280-9848-6373E0429371}"/>
              </a:ext>
            </a:extLst>
          </p:cNvPr>
          <p:cNvSpPr txBox="1">
            <a:spLocks/>
          </p:cNvSpPr>
          <p:nvPr/>
        </p:nvSpPr>
        <p:spPr>
          <a:xfrm>
            <a:off x="1691899" y="2713037"/>
            <a:ext cx="9144000" cy="10318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b="1" kern="1200">
                <a:solidFill>
                  <a:srgbClr val="C00000"/>
                </a:solidFill>
                <a:latin typeface="+mj-lt"/>
                <a:ea typeface="+mj-ea"/>
                <a:cs typeface="Arial" panose="020B0604020202020204" pitchFamily="34" charset="0"/>
              </a:defRPr>
            </a:lvl1pPr>
          </a:lstStyle>
          <a:p>
            <a:r>
              <a:rPr lang="es-VE" sz="8000" dirty="0"/>
              <a:t>Resultados </a:t>
            </a:r>
          </a:p>
        </p:txBody>
      </p:sp>
    </p:spTree>
    <p:extLst>
      <p:ext uri="{BB962C8B-B14F-4D97-AF65-F5344CB8AC3E}">
        <p14:creationId xmlns:p14="http://schemas.microsoft.com/office/powerpoint/2010/main" val="344221901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xmlns="" id="{C8481CA4-2B93-48C3-9E6E-2941FDAE4C74}"/>
              </a:ext>
            </a:extLst>
          </p:cNvPr>
          <p:cNvSpPr>
            <a:spLocks noGrp="1"/>
          </p:cNvSpPr>
          <p:nvPr>
            <p:ph type="title" idx="4294967295"/>
          </p:nvPr>
        </p:nvSpPr>
        <p:spPr>
          <a:xfrm>
            <a:off x="948266" y="249905"/>
            <a:ext cx="10515600" cy="973138"/>
          </a:xfrm>
        </p:spPr>
        <p:txBody>
          <a:bodyPr>
            <a:normAutofit/>
          </a:bodyPr>
          <a:lstStyle/>
          <a:p>
            <a:r>
              <a:rPr lang="es-ES" sz="4000" dirty="0"/>
              <a:t>Resultados</a:t>
            </a:r>
            <a:endParaRPr lang="es-VE" sz="4000" dirty="0"/>
          </a:p>
        </p:txBody>
      </p:sp>
      <p:sp>
        <p:nvSpPr>
          <p:cNvPr id="11" name="CuadroTexto 10">
            <a:extLst>
              <a:ext uri="{FF2B5EF4-FFF2-40B4-BE49-F238E27FC236}">
                <a16:creationId xmlns:a16="http://schemas.microsoft.com/office/drawing/2014/main" xmlns="" id="{0B17CBFF-8177-4853-9DDE-EB9B3495DAC8}"/>
              </a:ext>
            </a:extLst>
          </p:cNvPr>
          <p:cNvSpPr txBox="1"/>
          <p:nvPr/>
        </p:nvSpPr>
        <p:spPr>
          <a:xfrm>
            <a:off x="3589866" y="1010879"/>
            <a:ext cx="3420533"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Entre enero de 2000 y junio de 2006, se </a:t>
            </a:r>
            <a:r>
              <a:rPr lang="es-VE" sz="1600" b="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inscriberon</a:t>
            </a:r>
            <a:r>
              <a:rPr lang="es-VE" sz="16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un </a:t>
            </a: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total de 2240 pacientes con enfermedad del TCI  </a:t>
            </a:r>
            <a:r>
              <a:rPr lang="es-VE" sz="16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 protegido</a:t>
            </a:r>
            <a:endParaRPr lang="es-VE" sz="1600" b="1" dirty="0">
              <a:effectLst>
                <a:outerShdw blurRad="38100" dist="38100" dir="2700000" algn="tl">
                  <a:srgbClr val="000000">
                    <a:alpha val="43137"/>
                  </a:srgbClr>
                </a:outerShdw>
              </a:effectLst>
            </a:endParaRPr>
          </a:p>
        </p:txBody>
      </p:sp>
      <p:sp>
        <p:nvSpPr>
          <p:cNvPr id="12" name="CuadroTexto 11">
            <a:extLst>
              <a:ext uri="{FF2B5EF4-FFF2-40B4-BE49-F238E27FC236}">
                <a16:creationId xmlns:a16="http://schemas.microsoft.com/office/drawing/2014/main" xmlns="" id="{234418D3-D948-4855-BA41-591A667CF290}"/>
              </a:ext>
            </a:extLst>
          </p:cNvPr>
          <p:cNvSpPr txBox="1"/>
          <p:nvPr/>
        </p:nvSpPr>
        <p:spPr>
          <a:xfrm>
            <a:off x="715433" y="2351782"/>
            <a:ext cx="3420533"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1.102 pacientes se sometieron a ICP con implante de </a:t>
            </a:r>
            <a:r>
              <a:rPr lang="es-VE" sz="16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stent</a:t>
            </a: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s-VE" sz="1600" b="1" dirty="0">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xmlns="" id="{BE2DCEAB-2A57-480D-BC3D-12D997AD4A57}"/>
              </a:ext>
            </a:extLst>
          </p:cNvPr>
          <p:cNvSpPr txBox="1"/>
          <p:nvPr/>
        </p:nvSpPr>
        <p:spPr>
          <a:xfrm>
            <a:off x="207433" y="3591357"/>
            <a:ext cx="182456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318 (29%) </a:t>
            </a:r>
          </a:p>
          <a:p>
            <a:pPr algn="ct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tratados con BMS.  </a:t>
            </a:r>
            <a:endParaRPr lang="es-VE" sz="1600" b="1" dirty="0">
              <a:effectLst>
                <a:outerShdw blurRad="38100" dist="38100" dir="2700000" algn="tl">
                  <a:srgbClr val="000000">
                    <a:alpha val="43137"/>
                  </a:srgbClr>
                </a:outerShdw>
              </a:effectLst>
            </a:endParaRPr>
          </a:p>
        </p:txBody>
      </p:sp>
      <p:sp>
        <p:nvSpPr>
          <p:cNvPr id="18" name="CuadroTexto 17">
            <a:extLst>
              <a:ext uri="{FF2B5EF4-FFF2-40B4-BE49-F238E27FC236}">
                <a16:creationId xmlns:a16="http://schemas.microsoft.com/office/drawing/2014/main" xmlns="" id="{79AAE765-FDAD-4669-9C32-5F638A45ED19}"/>
              </a:ext>
            </a:extLst>
          </p:cNvPr>
          <p:cNvSpPr txBox="1"/>
          <p:nvPr/>
        </p:nvSpPr>
        <p:spPr>
          <a:xfrm>
            <a:off x="2575983" y="3584490"/>
            <a:ext cx="2027766"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784 (71%)</a:t>
            </a:r>
          </a:p>
          <a:p>
            <a:pPr algn="ct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tratados con </a:t>
            </a:r>
            <a:r>
              <a:rPr lang="es-VE" sz="16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SLF</a:t>
            </a:r>
            <a:endParaRPr lang="es-VE" sz="1600" b="1" dirty="0">
              <a:effectLst>
                <a:outerShdw blurRad="38100" dist="38100" dir="2700000" algn="tl">
                  <a:srgbClr val="000000">
                    <a:alpha val="43137"/>
                  </a:srgbClr>
                </a:outerShdw>
              </a:effectLst>
            </a:endParaRPr>
          </a:p>
        </p:txBody>
      </p:sp>
      <p:sp>
        <p:nvSpPr>
          <p:cNvPr id="20" name="CuadroTexto 19">
            <a:extLst>
              <a:ext uri="{FF2B5EF4-FFF2-40B4-BE49-F238E27FC236}">
                <a16:creationId xmlns:a16="http://schemas.microsoft.com/office/drawing/2014/main" xmlns="" id="{39D6EE29-2A9A-48DB-82F8-E118C97969B3}"/>
              </a:ext>
            </a:extLst>
          </p:cNvPr>
          <p:cNvSpPr txBox="1"/>
          <p:nvPr/>
        </p:nvSpPr>
        <p:spPr>
          <a:xfrm>
            <a:off x="6570134" y="2459503"/>
            <a:ext cx="299719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VE"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1.138 se sometieron a CABG</a:t>
            </a:r>
            <a:endParaRPr lang="es-VE" b="1" dirty="0">
              <a:effectLst>
                <a:outerShdw blurRad="38100" dist="38100" dir="2700000" algn="tl">
                  <a:srgbClr val="000000">
                    <a:alpha val="43137"/>
                  </a:srgbClr>
                </a:outerShdw>
              </a:effectLst>
            </a:endParaRPr>
          </a:p>
        </p:txBody>
      </p:sp>
      <p:sp>
        <p:nvSpPr>
          <p:cNvPr id="22" name="CuadroTexto 21">
            <a:extLst>
              <a:ext uri="{FF2B5EF4-FFF2-40B4-BE49-F238E27FC236}">
                <a16:creationId xmlns:a16="http://schemas.microsoft.com/office/drawing/2014/main" xmlns="" id="{1560F82D-1A30-4014-8EC3-CE28AEC6EE90}"/>
              </a:ext>
            </a:extLst>
          </p:cNvPr>
          <p:cNvSpPr txBox="1"/>
          <p:nvPr/>
        </p:nvSpPr>
        <p:spPr>
          <a:xfrm>
            <a:off x="948266" y="5063419"/>
            <a:ext cx="2675467"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607 (77%) recibieron </a:t>
            </a:r>
            <a:r>
              <a:rPr lang="es-VE" sz="16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stents</a:t>
            </a: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liberadores de </a:t>
            </a:r>
            <a:r>
              <a:rPr lang="es-VE" sz="16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sirolimus</a:t>
            </a: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s-VE" sz="1600" b="1" dirty="0">
              <a:effectLst>
                <a:outerShdw blurRad="38100" dist="38100" dir="2700000" algn="tl">
                  <a:srgbClr val="000000">
                    <a:alpha val="43137"/>
                  </a:srgbClr>
                </a:outerShdw>
              </a:effectLst>
            </a:endParaRPr>
          </a:p>
        </p:txBody>
      </p:sp>
      <p:sp>
        <p:nvSpPr>
          <p:cNvPr id="24" name="CuadroTexto 23">
            <a:extLst>
              <a:ext uri="{FF2B5EF4-FFF2-40B4-BE49-F238E27FC236}">
                <a16:creationId xmlns:a16="http://schemas.microsoft.com/office/drawing/2014/main" xmlns="" id="{FDFBDA80-761F-4A1E-AE4E-94BCF376865E}"/>
              </a:ext>
            </a:extLst>
          </p:cNvPr>
          <p:cNvSpPr txBox="1"/>
          <p:nvPr/>
        </p:nvSpPr>
        <p:spPr>
          <a:xfrm>
            <a:off x="3860802" y="5063418"/>
            <a:ext cx="255693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177 (23%) recibieron </a:t>
            </a:r>
            <a:r>
              <a:rPr lang="es-VE" sz="16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stents</a:t>
            </a:r>
            <a:endPar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liberadores de </a:t>
            </a:r>
            <a:r>
              <a:rPr lang="es-VE" sz="1600" b="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paclitaxel</a:t>
            </a: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es-VE" sz="1600" b="1" dirty="0">
              <a:effectLst>
                <a:outerShdw blurRad="38100" dist="38100" dir="2700000" algn="tl">
                  <a:srgbClr val="000000">
                    <a:alpha val="43137"/>
                  </a:srgbClr>
                </a:outerShdw>
              </a:effectLst>
            </a:endParaRPr>
          </a:p>
        </p:txBody>
      </p:sp>
      <p:sp>
        <p:nvSpPr>
          <p:cNvPr id="26" name="CuadroTexto 25">
            <a:extLst>
              <a:ext uri="{FF2B5EF4-FFF2-40B4-BE49-F238E27FC236}">
                <a16:creationId xmlns:a16="http://schemas.microsoft.com/office/drawing/2014/main" xmlns="" id="{7D5E3B4E-48E5-49D6-90F4-6E60C3A4A50E}"/>
              </a:ext>
            </a:extLst>
          </p:cNvPr>
          <p:cNvSpPr txBox="1"/>
          <p:nvPr/>
        </p:nvSpPr>
        <p:spPr>
          <a:xfrm>
            <a:off x="7823201" y="3173299"/>
            <a:ext cx="2997199"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478 (42,0%) se sometieron a cirugía sin bomba </a:t>
            </a:r>
            <a:endParaRPr lang="es-VE" sz="1600" b="1" dirty="0">
              <a:effectLst>
                <a:outerShdw blurRad="38100" dist="38100" dir="2700000" algn="tl">
                  <a:srgbClr val="000000">
                    <a:alpha val="43137"/>
                  </a:srgbClr>
                </a:outerShdw>
              </a:effectLst>
            </a:endParaRPr>
          </a:p>
        </p:txBody>
      </p:sp>
      <p:sp>
        <p:nvSpPr>
          <p:cNvPr id="28" name="CuadroTexto 27">
            <a:extLst>
              <a:ext uri="{FF2B5EF4-FFF2-40B4-BE49-F238E27FC236}">
                <a16:creationId xmlns:a16="http://schemas.microsoft.com/office/drawing/2014/main" xmlns="" id="{044A0CCD-8206-4FEE-9DD3-24F3E731F1AD}"/>
              </a:ext>
            </a:extLst>
          </p:cNvPr>
          <p:cNvSpPr txBox="1"/>
          <p:nvPr/>
        </p:nvSpPr>
        <p:spPr>
          <a:xfrm>
            <a:off x="7823201" y="4040720"/>
            <a:ext cx="2997199"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1120 (98,4%) recibieron al menos 1 </a:t>
            </a:r>
            <a:r>
              <a:rPr lang="es-VE" sz="16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puente arterial.</a:t>
            </a:r>
          </a:p>
          <a:p>
            <a:pPr algn="just"/>
            <a:r>
              <a:rPr lang="es-VE" sz="16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 </a:t>
            </a: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los cuales 1.096 pacientes (97,9%),  se </a:t>
            </a:r>
            <a:r>
              <a:rPr lang="es-VE" sz="1600" b="1" dirty="0" err="1"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revascularizo</a:t>
            </a:r>
            <a:r>
              <a:rPr lang="es-VE" sz="1600" b="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la  arteria </a:t>
            </a:r>
            <a:r>
              <a:rPr lang="es-VE"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descendente anterior izquierda. </a:t>
            </a:r>
            <a:endParaRPr lang="es-VE" sz="1600" b="1" dirty="0">
              <a:effectLst>
                <a:outerShdw blurRad="38100" dist="38100" dir="2700000" algn="tl">
                  <a:srgbClr val="000000">
                    <a:alpha val="43137"/>
                  </a:srgbClr>
                </a:outerShdw>
              </a:effectLst>
            </a:endParaRPr>
          </a:p>
        </p:txBody>
      </p:sp>
      <p:cxnSp>
        <p:nvCxnSpPr>
          <p:cNvPr id="32" name="Conector recto 31">
            <a:extLst>
              <a:ext uri="{FF2B5EF4-FFF2-40B4-BE49-F238E27FC236}">
                <a16:creationId xmlns:a16="http://schemas.microsoft.com/office/drawing/2014/main" xmlns="" id="{E12AAEC5-6C38-4E2B-8FC8-E57F8FFE5DBC}"/>
              </a:ext>
            </a:extLst>
          </p:cNvPr>
          <p:cNvCxnSpPr>
            <a:cxnSpLocks/>
            <a:stCxn id="11" idx="2"/>
          </p:cNvCxnSpPr>
          <p:nvPr/>
        </p:nvCxnSpPr>
        <p:spPr>
          <a:xfrm>
            <a:off x="5300133" y="2088097"/>
            <a:ext cx="0" cy="556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xmlns="" id="{BFE09164-E1D2-4FBF-9DA3-6F5ECB9E47EF}"/>
              </a:ext>
            </a:extLst>
          </p:cNvPr>
          <p:cNvCxnSpPr>
            <a:cxnSpLocks/>
            <a:endCxn id="20" idx="1"/>
          </p:cNvCxnSpPr>
          <p:nvPr/>
        </p:nvCxnSpPr>
        <p:spPr>
          <a:xfrm>
            <a:off x="4135966" y="2644169"/>
            <a:ext cx="2434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xmlns="" id="{0B4DBBB1-603D-4E26-81C3-383FE0677098}"/>
              </a:ext>
            </a:extLst>
          </p:cNvPr>
          <p:cNvCxnSpPr>
            <a:cxnSpLocks/>
          </p:cNvCxnSpPr>
          <p:nvPr/>
        </p:nvCxnSpPr>
        <p:spPr>
          <a:xfrm>
            <a:off x="3048000" y="2936557"/>
            <a:ext cx="0" cy="647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xmlns="" id="{C5183480-4D02-4CDC-A00D-E01AF68D7F67}"/>
              </a:ext>
            </a:extLst>
          </p:cNvPr>
          <p:cNvCxnSpPr>
            <a:cxnSpLocks/>
          </p:cNvCxnSpPr>
          <p:nvPr/>
        </p:nvCxnSpPr>
        <p:spPr>
          <a:xfrm>
            <a:off x="1388533" y="2936557"/>
            <a:ext cx="0" cy="647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xmlns="" id="{A67A157D-F7CF-47FF-98CE-128A6C8C2C14}"/>
              </a:ext>
            </a:extLst>
          </p:cNvPr>
          <p:cNvCxnSpPr>
            <a:cxnSpLocks/>
          </p:cNvCxnSpPr>
          <p:nvPr/>
        </p:nvCxnSpPr>
        <p:spPr>
          <a:xfrm>
            <a:off x="4135966" y="4176132"/>
            <a:ext cx="0" cy="887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xmlns="" id="{4C70B78E-5356-42CC-9C89-974FE0CC2657}"/>
              </a:ext>
            </a:extLst>
          </p:cNvPr>
          <p:cNvCxnSpPr>
            <a:cxnSpLocks/>
          </p:cNvCxnSpPr>
          <p:nvPr/>
        </p:nvCxnSpPr>
        <p:spPr>
          <a:xfrm>
            <a:off x="3031066" y="4169265"/>
            <a:ext cx="0" cy="894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xmlns="" id="{8B35647D-D036-41E8-9765-D0F5F64793D5}"/>
              </a:ext>
            </a:extLst>
          </p:cNvPr>
          <p:cNvCxnSpPr>
            <a:cxnSpLocks/>
          </p:cNvCxnSpPr>
          <p:nvPr/>
        </p:nvCxnSpPr>
        <p:spPr>
          <a:xfrm>
            <a:off x="6858001" y="2828835"/>
            <a:ext cx="0" cy="1504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xmlns="" id="{AF6110A2-AF86-4BEC-8DC7-206A5083FD5E}"/>
              </a:ext>
            </a:extLst>
          </p:cNvPr>
          <p:cNvCxnSpPr>
            <a:cxnSpLocks/>
            <a:stCxn id="28" idx="1"/>
          </p:cNvCxnSpPr>
          <p:nvPr/>
        </p:nvCxnSpPr>
        <p:spPr>
          <a:xfrm flipH="1" flipV="1">
            <a:off x="6858001" y="4333108"/>
            <a:ext cx="965200" cy="4924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xmlns="" id="{B98B9326-6178-45AD-AD9C-DE7080C3C6F2}"/>
              </a:ext>
            </a:extLst>
          </p:cNvPr>
          <p:cNvCxnSpPr>
            <a:cxnSpLocks/>
          </p:cNvCxnSpPr>
          <p:nvPr/>
        </p:nvCxnSpPr>
        <p:spPr>
          <a:xfrm flipH="1">
            <a:off x="6858001" y="3463861"/>
            <a:ext cx="965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1114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9A6877F-B706-4152-8CD1-AD49AA493B73}"/>
              </a:ext>
            </a:extLst>
          </p:cNvPr>
          <p:cNvPicPr>
            <a:picLocks noChangeAspect="1"/>
          </p:cNvPicPr>
          <p:nvPr/>
        </p:nvPicPr>
        <p:blipFill>
          <a:blip r:embed="rId3"/>
          <a:stretch>
            <a:fillRect/>
          </a:stretch>
        </p:blipFill>
        <p:spPr>
          <a:xfrm>
            <a:off x="2400872" y="0"/>
            <a:ext cx="6641528" cy="6665476"/>
          </a:xfrm>
          <a:prstGeom prst="rect">
            <a:avLst/>
          </a:prstGeom>
        </p:spPr>
      </p:pic>
      <p:sp>
        <p:nvSpPr>
          <p:cNvPr id="3" name="Rectángulo 2"/>
          <p:cNvSpPr/>
          <p:nvPr/>
        </p:nvSpPr>
        <p:spPr>
          <a:xfrm>
            <a:off x="2400872" y="774382"/>
            <a:ext cx="6641528" cy="3257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5" name="Rectángulo 4"/>
          <p:cNvSpPr/>
          <p:nvPr/>
        </p:nvSpPr>
        <p:spPr>
          <a:xfrm>
            <a:off x="2400872" y="1100137"/>
            <a:ext cx="6641528" cy="54292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6" name="Rectángulo 5"/>
          <p:cNvSpPr/>
          <p:nvPr/>
        </p:nvSpPr>
        <p:spPr>
          <a:xfrm>
            <a:off x="2400872" y="1643062"/>
            <a:ext cx="6641528" cy="4714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7" name="Rectángulo 6"/>
          <p:cNvSpPr/>
          <p:nvPr/>
        </p:nvSpPr>
        <p:spPr>
          <a:xfrm>
            <a:off x="2400872" y="3028699"/>
            <a:ext cx="6641528" cy="31457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8" name="Rectángulo 7"/>
          <p:cNvSpPr/>
          <p:nvPr/>
        </p:nvSpPr>
        <p:spPr>
          <a:xfrm>
            <a:off x="2400872" y="4719867"/>
            <a:ext cx="6641528" cy="1625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9" name="Rectángulo 8"/>
          <p:cNvSpPr/>
          <p:nvPr/>
        </p:nvSpPr>
        <p:spPr>
          <a:xfrm>
            <a:off x="2400872" y="3867658"/>
            <a:ext cx="6641528" cy="76149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10" name="Rectángulo 9"/>
          <p:cNvSpPr/>
          <p:nvPr/>
        </p:nvSpPr>
        <p:spPr>
          <a:xfrm>
            <a:off x="2400872" y="4985658"/>
            <a:ext cx="6641528" cy="71845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Tree>
    <p:extLst>
      <p:ext uri="{BB962C8B-B14F-4D97-AF65-F5344CB8AC3E}">
        <p14:creationId xmlns:p14="http://schemas.microsoft.com/office/powerpoint/2010/main" val="542975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9A6877F-B706-4152-8CD1-AD49AA493B73}"/>
              </a:ext>
            </a:extLst>
          </p:cNvPr>
          <p:cNvPicPr>
            <a:picLocks noChangeAspect="1"/>
          </p:cNvPicPr>
          <p:nvPr/>
        </p:nvPicPr>
        <p:blipFill rotWithShape="1">
          <a:blip r:embed="rId3"/>
          <a:srcRect r="-3118" b="41975"/>
          <a:stretch/>
        </p:blipFill>
        <p:spPr>
          <a:xfrm>
            <a:off x="1743200" y="645983"/>
            <a:ext cx="8438363" cy="4765431"/>
          </a:xfrm>
          <a:prstGeom prst="rect">
            <a:avLst/>
          </a:prstGeom>
        </p:spPr>
      </p:pic>
      <p:sp>
        <p:nvSpPr>
          <p:cNvPr id="3" name="Rectángulo 2"/>
          <p:cNvSpPr/>
          <p:nvPr/>
        </p:nvSpPr>
        <p:spPr>
          <a:xfrm>
            <a:off x="1806902" y="1593495"/>
            <a:ext cx="8145990" cy="41554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5" name="Rectángulo 4"/>
          <p:cNvSpPr/>
          <p:nvPr/>
        </p:nvSpPr>
        <p:spPr>
          <a:xfrm>
            <a:off x="1806902" y="2009041"/>
            <a:ext cx="8145990" cy="7019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6" name="Rectángulo 5"/>
          <p:cNvSpPr/>
          <p:nvPr/>
        </p:nvSpPr>
        <p:spPr>
          <a:xfrm>
            <a:off x="1806902" y="2710949"/>
            <a:ext cx="8145990" cy="4714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7" name="Rectángulo 6"/>
          <p:cNvSpPr/>
          <p:nvPr/>
        </p:nvSpPr>
        <p:spPr>
          <a:xfrm>
            <a:off x="1806902" y="3205768"/>
            <a:ext cx="8145990" cy="121735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8" name="Rectángulo 7"/>
          <p:cNvSpPr/>
          <p:nvPr/>
        </p:nvSpPr>
        <p:spPr>
          <a:xfrm>
            <a:off x="1806902" y="4423125"/>
            <a:ext cx="8145990" cy="35988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Tree>
    <p:extLst>
      <p:ext uri="{BB962C8B-B14F-4D97-AF65-F5344CB8AC3E}">
        <p14:creationId xmlns:p14="http://schemas.microsoft.com/office/powerpoint/2010/main" val="5830161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9A6877F-B706-4152-8CD1-AD49AA493B73}"/>
              </a:ext>
            </a:extLst>
          </p:cNvPr>
          <p:cNvPicPr>
            <a:picLocks noChangeAspect="1"/>
          </p:cNvPicPr>
          <p:nvPr/>
        </p:nvPicPr>
        <p:blipFill rotWithShape="1">
          <a:blip r:embed="rId3"/>
          <a:srcRect t="50000"/>
          <a:stretch/>
        </p:blipFill>
        <p:spPr>
          <a:xfrm>
            <a:off x="1627148" y="760613"/>
            <a:ext cx="9039749" cy="4536172"/>
          </a:xfrm>
          <a:prstGeom prst="rect">
            <a:avLst/>
          </a:prstGeom>
        </p:spPr>
      </p:pic>
      <p:sp>
        <p:nvSpPr>
          <p:cNvPr id="3" name="Rectángulo 2"/>
          <p:cNvSpPr/>
          <p:nvPr/>
        </p:nvSpPr>
        <p:spPr>
          <a:xfrm>
            <a:off x="1627147" y="760613"/>
            <a:ext cx="9039749" cy="33952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5" name="Rectángulo 4"/>
          <p:cNvSpPr/>
          <p:nvPr/>
        </p:nvSpPr>
        <p:spPr>
          <a:xfrm>
            <a:off x="1627147" y="1100137"/>
            <a:ext cx="9039749" cy="54292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6" name="Rectángulo 5"/>
          <p:cNvSpPr/>
          <p:nvPr/>
        </p:nvSpPr>
        <p:spPr>
          <a:xfrm>
            <a:off x="1627148" y="1643062"/>
            <a:ext cx="9039748" cy="47148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7" name="Rectángulo 6"/>
          <p:cNvSpPr/>
          <p:nvPr/>
        </p:nvSpPr>
        <p:spPr>
          <a:xfrm>
            <a:off x="1627148" y="3028699"/>
            <a:ext cx="9039748" cy="142020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Tree>
    <p:extLst>
      <p:ext uri="{BB962C8B-B14F-4D97-AF65-F5344CB8AC3E}">
        <p14:creationId xmlns:p14="http://schemas.microsoft.com/office/powerpoint/2010/main" val="2808663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8E8BA55-137A-412F-AC57-168BBC372C47}"/>
              </a:ext>
            </a:extLst>
          </p:cNvPr>
          <p:cNvPicPr>
            <a:picLocks noChangeAspect="1"/>
          </p:cNvPicPr>
          <p:nvPr/>
        </p:nvPicPr>
        <p:blipFill>
          <a:blip r:embed="rId3"/>
          <a:stretch>
            <a:fillRect/>
          </a:stretch>
        </p:blipFill>
        <p:spPr>
          <a:xfrm>
            <a:off x="2982146" y="37322"/>
            <a:ext cx="5710901" cy="6485666"/>
          </a:xfrm>
          <a:prstGeom prst="rect">
            <a:avLst/>
          </a:prstGeom>
        </p:spPr>
      </p:pic>
    </p:spTree>
    <p:extLst>
      <p:ext uri="{BB962C8B-B14F-4D97-AF65-F5344CB8AC3E}">
        <p14:creationId xmlns:p14="http://schemas.microsoft.com/office/powerpoint/2010/main" val="193080538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8E8BA55-137A-412F-AC57-168BBC372C47}"/>
              </a:ext>
            </a:extLst>
          </p:cNvPr>
          <p:cNvPicPr>
            <a:picLocks noChangeAspect="1"/>
          </p:cNvPicPr>
          <p:nvPr/>
        </p:nvPicPr>
        <p:blipFill rotWithShape="1">
          <a:blip r:embed="rId3"/>
          <a:srcRect l="1628" t="1293" r="1331" b="94748"/>
          <a:stretch/>
        </p:blipFill>
        <p:spPr>
          <a:xfrm>
            <a:off x="1844300" y="805911"/>
            <a:ext cx="8334196" cy="395872"/>
          </a:xfrm>
          <a:prstGeom prst="rect">
            <a:avLst/>
          </a:prstGeom>
        </p:spPr>
      </p:pic>
      <p:pic>
        <p:nvPicPr>
          <p:cNvPr id="3" name="Imagen 2">
            <a:extLst>
              <a:ext uri="{FF2B5EF4-FFF2-40B4-BE49-F238E27FC236}">
                <a16:creationId xmlns:a16="http://schemas.microsoft.com/office/drawing/2014/main" xmlns="" id="{D8E8BA55-137A-412F-AC57-168BBC372C47}"/>
              </a:ext>
            </a:extLst>
          </p:cNvPr>
          <p:cNvPicPr>
            <a:picLocks noChangeAspect="1"/>
          </p:cNvPicPr>
          <p:nvPr/>
        </p:nvPicPr>
        <p:blipFill rotWithShape="1">
          <a:blip r:embed="rId3"/>
          <a:srcRect l="1628" t="7864" r="48664" b="50660"/>
          <a:stretch/>
        </p:blipFill>
        <p:spPr>
          <a:xfrm>
            <a:off x="3647021" y="1460650"/>
            <a:ext cx="4728753" cy="4593873"/>
          </a:xfrm>
          <a:prstGeom prst="rect">
            <a:avLst/>
          </a:prstGeom>
        </p:spPr>
      </p:pic>
    </p:spTree>
    <p:extLst>
      <p:ext uri="{BB962C8B-B14F-4D97-AF65-F5344CB8AC3E}">
        <p14:creationId xmlns:p14="http://schemas.microsoft.com/office/powerpoint/2010/main" val="381735509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D8E8BA55-137A-412F-AC57-168BBC372C47}"/>
              </a:ext>
            </a:extLst>
          </p:cNvPr>
          <p:cNvPicPr>
            <a:picLocks noChangeAspect="1"/>
          </p:cNvPicPr>
          <p:nvPr/>
        </p:nvPicPr>
        <p:blipFill rotWithShape="1">
          <a:blip r:embed="rId3"/>
          <a:srcRect l="49206" t="6819" r="906" b="50660"/>
          <a:stretch/>
        </p:blipFill>
        <p:spPr>
          <a:xfrm>
            <a:off x="3307386" y="1491335"/>
            <a:ext cx="5408023" cy="5366665"/>
          </a:xfrm>
          <a:prstGeom prst="rect">
            <a:avLst/>
          </a:prstGeom>
        </p:spPr>
      </p:pic>
      <p:pic>
        <p:nvPicPr>
          <p:cNvPr id="3" name="Imagen 2">
            <a:extLst>
              <a:ext uri="{FF2B5EF4-FFF2-40B4-BE49-F238E27FC236}">
                <a16:creationId xmlns:a16="http://schemas.microsoft.com/office/drawing/2014/main" xmlns="" id="{D8E8BA55-137A-412F-AC57-168BBC372C47}"/>
              </a:ext>
            </a:extLst>
          </p:cNvPr>
          <p:cNvPicPr>
            <a:picLocks noChangeAspect="1"/>
          </p:cNvPicPr>
          <p:nvPr/>
        </p:nvPicPr>
        <p:blipFill rotWithShape="1">
          <a:blip r:embed="rId3"/>
          <a:srcRect l="1628" t="1293" r="1331" b="93964"/>
          <a:stretch/>
        </p:blipFill>
        <p:spPr>
          <a:xfrm>
            <a:off x="1844299" y="544654"/>
            <a:ext cx="8334196" cy="474249"/>
          </a:xfrm>
          <a:prstGeom prst="rect">
            <a:avLst/>
          </a:prstGeom>
        </p:spPr>
      </p:pic>
    </p:spTree>
    <p:extLst>
      <p:ext uri="{BB962C8B-B14F-4D97-AF65-F5344CB8AC3E}">
        <p14:creationId xmlns:p14="http://schemas.microsoft.com/office/powerpoint/2010/main" val="216993340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8E8BA55-137A-412F-AC57-168BBC372C47}"/>
              </a:ext>
            </a:extLst>
          </p:cNvPr>
          <p:cNvPicPr>
            <a:picLocks noChangeAspect="1"/>
          </p:cNvPicPr>
          <p:nvPr/>
        </p:nvPicPr>
        <p:blipFill rotWithShape="1">
          <a:blip r:embed="rId3"/>
          <a:srcRect l="2818" t="47984" r="17521" b="10252"/>
          <a:stretch/>
        </p:blipFill>
        <p:spPr>
          <a:xfrm>
            <a:off x="2483469" y="1567543"/>
            <a:ext cx="6889132" cy="4101736"/>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xmlns="" id="{D8E8BA55-137A-412F-AC57-168BBC372C47}"/>
              </a:ext>
            </a:extLst>
          </p:cNvPr>
          <p:cNvPicPr>
            <a:picLocks noChangeAspect="1"/>
          </p:cNvPicPr>
          <p:nvPr/>
        </p:nvPicPr>
        <p:blipFill rotWithShape="1">
          <a:blip r:embed="rId4"/>
          <a:srcRect l="1628" t="1293" r="1331" b="93964"/>
          <a:stretch/>
        </p:blipFill>
        <p:spPr>
          <a:xfrm>
            <a:off x="2181451" y="758014"/>
            <a:ext cx="8334196" cy="474249"/>
          </a:xfrm>
          <a:prstGeom prst="rect">
            <a:avLst/>
          </a:prstGeom>
        </p:spPr>
      </p:pic>
    </p:spTree>
    <p:extLst>
      <p:ext uri="{BB962C8B-B14F-4D97-AF65-F5344CB8AC3E}">
        <p14:creationId xmlns:p14="http://schemas.microsoft.com/office/powerpoint/2010/main" val="3125027653"/>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F079E896-839D-4E71-8F45-E29726264BD8}"/>
              </a:ext>
            </a:extLst>
          </p:cNvPr>
          <p:cNvPicPr>
            <a:picLocks noChangeAspect="1"/>
          </p:cNvPicPr>
          <p:nvPr/>
        </p:nvPicPr>
        <p:blipFill>
          <a:blip r:embed="rId3"/>
          <a:stretch>
            <a:fillRect/>
          </a:stretch>
        </p:blipFill>
        <p:spPr>
          <a:xfrm>
            <a:off x="1728836" y="239721"/>
            <a:ext cx="8753892" cy="6618279"/>
          </a:xfrm>
          <a:prstGeom prst="rect">
            <a:avLst/>
          </a:prstGeom>
          <a:ln>
            <a:solidFill>
              <a:srgbClr val="FF0000"/>
            </a:solidFill>
          </a:ln>
        </p:spPr>
      </p:pic>
      <p:sp>
        <p:nvSpPr>
          <p:cNvPr id="3" name="Rectángulo 2"/>
          <p:cNvSpPr/>
          <p:nvPr/>
        </p:nvSpPr>
        <p:spPr>
          <a:xfrm>
            <a:off x="8020593" y="2403566"/>
            <a:ext cx="2462135" cy="4017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5" name="Rectángulo 4"/>
          <p:cNvSpPr/>
          <p:nvPr/>
        </p:nvSpPr>
        <p:spPr>
          <a:xfrm>
            <a:off x="1728837" y="2846322"/>
            <a:ext cx="8753891" cy="7992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6" name="Rectángulo 5"/>
          <p:cNvSpPr/>
          <p:nvPr/>
        </p:nvSpPr>
        <p:spPr>
          <a:xfrm>
            <a:off x="1728838" y="5199018"/>
            <a:ext cx="8753890" cy="2128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
        <p:nvSpPr>
          <p:cNvPr id="7" name="Rectángulo 6"/>
          <p:cNvSpPr/>
          <p:nvPr/>
        </p:nvSpPr>
        <p:spPr>
          <a:xfrm>
            <a:off x="1728834" y="5411868"/>
            <a:ext cx="8753893" cy="840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s-VE"/>
          </a:p>
        </p:txBody>
      </p:sp>
    </p:spTree>
    <p:extLst>
      <p:ext uri="{BB962C8B-B14F-4D97-AF65-F5344CB8AC3E}">
        <p14:creationId xmlns:p14="http://schemas.microsoft.com/office/powerpoint/2010/main" val="2742216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3A163158-6AD3-4018-A94C-2CA951D0F057}"/>
              </a:ext>
            </a:extLst>
          </p:cNvPr>
          <p:cNvSpPr>
            <a:spLocks noGrp="1"/>
          </p:cNvSpPr>
          <p:nvPr>
            <p:ph type="title" idx="4294967295"/>
          </p:nvPr>
        </p:nvSpPr>
        <p:spPr>
          <a:xfrm>
            <a:off x="1676400" y="795338"/>
            <a:ext cx="10515600" cy="973137"/>
          </a:xfrm>
        </p:spPr>
        <p:txBody>
          <a:bodyPr>
            <a:normAutofit/>
          </a:bodyPr>
          <a:lstStyle/>
          <a:p>
            <a:r>
              <a:rPr lang="es-VE" sz="4800" dirty="0"/>
              <a:t>Pregunta del ciclo </a:t>
            </a:r>
          </a:p>
        </p:txBody>
      </p:sp>
      <p:sp>
        <p:nvSpPr>
          <p:cNvPr id="4" name="Rectángulo 3"/>
          <p:cNvSpPr/>
          <p:nvPr/>
        </p:nvSpPr>
        <p:spPr>
          <a:xfrm>
            <a:off x="2114896" y="2453507"/>
            <a:ext cx="7992888" cy="2562240"/>
          </a:xfrm>
          <a:prstGeom prst="rect">
            <a:avLst/>
          </a:prstGeom>
        </p:spPr>
        <p:txBody>
          <a:bodyPr wrap="square" lIns="68580" tIns="34290" rIns="68580" bIns="34290">
            <a:spAutoFit/>
          </a:bodyPr>
          <a:lstStyle/>
          <a:p>
            <a:pPr algn="ctr"/>
            <a:r>
              <a:rPr lang="es-VE" sz="2700" dirty="0">
                <a:solidFill>
                  <a:srgbClr val="201F1E"/>
                </a:solidFill>
                <a:latin typeface="Arial" panose="020B0604020202020204" pitchFamily="34" charset="0"/>
              </a:rPr>
              <a:t>En los pacientes con enfermedad arterial del tronco de coronaria izquierda, </a:t>
            </a:r>
            <a:r>
              <a:rPr lang="es-VE" sz="2700" b="1" dirty="0">
                <a:solidFill>
                  <a:srgbClr val="201F1E"/>
                </a:solidFill>
                <a:latin typeface="Arial" panose="020B0604020202020204" pitchFamily="34" charset="0"/>
              </a:rPr>
              <a:t>¿Cuál escenario clínico o </a:t>
            </a:r>
            <a:r>
              <a:rPr lang="es-VE" sz="2700" b="1" dirty="0" err="1">
                <a:solidFill>
                  <a:srgbClr val="201F1E"/>
                </a:solidFill>
                <a:latin typeface="Arial" panose="020B0604020202020204" pitchFamily="34" charset="0"/>
              </a:rPr>
              <a:t>angiográfico</a:t>
            </a:r>
            <a:r>
              <a:rPr lang="es-VE" sz="2700" b="1" dirty="0">
                <a:solidFill>
                  <a:srgbClr val="201F1E"/>
                </a:solidFill>
                <a:latin typeface="Arial" panose="020B0604020202020204" pitchFamily="34" charset="0"/>
              </a:rPr>
              <a:t> ofrece beneficio (o no inferioridad) en relación a eventos cardiovasculares con la </a:t>
            </a:r>
            <a:endParaRPr lang="es-VE" sz="2700" b="1" dirty="0" smtClean="0">
              <a:solidFill>
                <a:srgbClr val="201F1E"/>
              </a:solidFill>
              <a:latin typeface="Arial" panose="020B0604020202020204" pitchFamily="34" charset="0"/>
            </a:endParaRPr>
          </a:p>
          <a:p>
            <a:pPr algn="ctr"/>
            <a:r>
              <a:rPr lang="es-VE" sz="2700" b="1" dirty="0" smtClean="0">
                <a:solidFill>
                  <a:srgbClr val="201F1E"/>
                </a:solidFill>
                <a:latin typeface="Arial" panose="020B0604020202020204" pitchFamily="34" charset="0"/>
              </a:rPr>
              <a:t>revascularización </a:t>
            </a:r>
            <a:r>
              <a:rPr lang="es-VE" sz="2700" b="1" dirty="0">
                <a:solidFill>
                  <a:srgbClr val="201F1E"/>
                </a:solidFill>
                <a:latin typeface="Arial" panose="020B0604020202020204" pitchFamily="34" charset="0"/>
              </a:rPr>
              <a:t>percutánea al ser comparada con la revascularización quirúrgica?</a:t>
            </a:r>
            <a:endParaRPr lang="es-VE" sz="2700" dirty="0"/>
          </a:p>
        </p:txBody>
      </p:sp>
    </p:spTree>
    <p:extLst>
      <p:ext uri="{BB962C8B-B14F-4D97-AF65-F5344CB8AC3E}">
        <p14:creationId xmlns:p14="http://schemas.microsoft.com/office/powerpoint/2010/main" val="61541363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9BD0589-807A-4E31-BAB4-254B1B1BDC23}"/>
              </a:ext>
            </a:extLst>
          </p:cNvPr>
          <p:cNvPicPr>
            <a:picLocks noChangeAspect="1"/>
          </p:cNvPicPr>
          <p:nvPr/>
        </p:nvPicPr>
        <p:blipFill>
          <a:blip r:embed="rId3"/>
          <a:stretch>
            <a:fillRect/>
          </a:stretch>
        </p:blipFill>
        <p:spPr>
          <a:xfrm>
            <a:off x="2959711" y="37322"/>
            <a:ext cx="5816845" cy="6617478"/>
          </a:xfrm>
          <a:prstGeom prst="rect">
            <a:avLst/>
          </a:prstGeom>
        </p:spPr>
      </p:pic>
    </p:spTree>
    <p:extLst>
      <p:ext uri="{BB962C8B-B14F-4D97-AF65-F5344CB8AC3E}">
        <p14:creationId xmlns:p14="http://schemas.microsoft.com/office/powerpoint/2010/main" val="243359362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9BD0589-807A-4E31-BAB4-254B1B1BDC23}"/>
              </a:ext>
            </a:extLst>
          </p:cNvPr>
          <p:cNvPicPr>
            <a:picLocks noChangeAspect="1"/>
          </p:cNvPicPr>
          <p:nvPr/>
        </p:nvPicPr>
        <p:blipFill rotWithShape="1">
          <a:blip r:embed="rId3"/>
          <a:srcRect l="1876" t="7091" r="49533" b="52793"/>
          <a:stretch/>
        </p:blipFill>
        <p:spPr>
          <a:xfrm>
            <a:off x="3941413" y="1097281"/>
            <a:ext cx="4784576" cy="4493623"/>
          </a:xfrm>
          <a:prstGeom prst="rect">
            <a:avLst/>
          </a:prstGeom>
        </p:spPr>
      </p:pic>
    </p:spTree>
    <p:extLst>
      <p:ext uri="{BB962C8B-B14F-4D97-AF65-F5344CB8AC3E}">
        <p14:creationId xmlns:p14="http://schemas.microsoft.com/office/powerpoint/2010/main" val="155551289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9BD0589-807A-4E31-BAB4-254B1B1BDC23}"/>
              </a:ext>
            </a:extLst>
          </p:cNvPr>
          <p:cNvPicPr>
            <a:picLocks noChangeAspect="1"/>
          </p:cNvPicPr>
          <p:nvPr/>
        </p:nvPicPr>
        <p:blipFill rotWithShape="1">
          <a:blip r:embed="rId3"/>
          <a:srcRect l="48827" t="6938" r="1319" b="52003"/>
          <a:stretch/>
        </p:blipFill>
        <p:spPr>
          <a:xfrm>
            <a:off x="3657601" y="966651"/>
            <a:ext cx="5019151" cy="4702630"/>
          </a:xfrm>
          <a:prstGeom prst="rect">
            <a:avLst/>
          </a:prstGeom>
        </p:spPr>
      </p:pic>
    </p:spTree>
    <p:extLst>
      <p:ext uri="{BB962C8B-B14F-4D97-AF65-F5344CB8AC3E}">
        <p14:creationId xmlns:p14="http://schemas.microsoft.com/office/powerpoint/2010/main" val="281733252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9BD0589-807A-4E31-BAB4-254B1B1BDC23}"/>
              </a:ext>
            </a:extLst>
          </p:cNvPr>
          <p:cNvPicPr>
            <a:picLocks noChangeAspect="1"/>
          </p:cNvPicPr>
          <p:nvPr/>
        </p:nvPicPr>
        <p:blipFill rotWithShape="1">
          <a:blip r:embed="rId3"/>
          <a:srcRect l="16489" t="48786" r="5360" b="10550"/>
          <a:stretch/>
        </p:blipFill>
        <p:spPr>
          <a:xfrm>
            <a:off x="2913144" y="1541418"/>
            <a:ext cx="7458766" cy="4415245"/>
          </a:xfrm>
          <a:prstGeom prst="rect">
            <a:avLst/>
          </a:prstGeom>
        </p:spPr>
      </p:pic>
    </p:spTree>
    <p:extLst>
      <p:ext uri="{BB962C8B-B14F-4D97-AF65-F5344CB8AC3E}">
        <p14:creationId xmlns:p14="http://schemas.microsoft.com/office/powerpoint/2010/main" val="88200335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1347A30-CD0F-4175-BBDE-225B660CF31F}"/>
              </a:ext>
            </a:extLst>
          </p:cNvPr>
          <p:cNvPicPr>
            <a:picLocks noChangeAspect="1"/>
          </p:cNvPicPr>
          <p:nvPr/>
        </p:nvPicPr>
        <p:blipFill>
          <a:blip r:embed="rId3"/>
          <a:stretch>
            <a:fillRect/>
          </a:stretch>
        </p:blipFill>
        <p:spPr>
          <a:xfrm>
            <a:off x="2655961" y="0"/>
            <a:ext cx="6373127" cy="6820678"/>
          </a:xfrm>
          <a:prstGeom prst="rect">
            <a:avLst/>
          </a:prstGeom>
        </p:spPr>
      </p:pic>
    </p:spTree>
    <p:extLst>
      <p:ext uri="{BB962C8B-B14F-4D97-AF65-F5344CB8AC3E}">
        <p14:creationId xmlns:p14="http://schemas.microsoft.com/office/powerpoint/2010/main" val="164460708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1347A30-CD0F-4175-BBDE-225B660CF31F}"/>
              </a:ext>
            </a:extLst>
          </p:cNvPr>
          <p:cNvPicPr>
            <a:picLocks noChangeAspect="1"/>
          </p:cNvPicPr>
          <p:nvPr/>
        </p:nvPicPr>
        <p:blipFill rotWithShape="1">
          <a:blip r:embed="rId3"/>
          <a:srcRect l="1778" t="8043" r="49440" b="55569"/>
          <a:stretch/>
        </p:blipFill>
        <p:spPr>
          <a:xfrm>
            <a:off x="3705724" y="1175657"/>
            <a:ext cx="5072516" cy="4049485"/>
          </a:xfrm>
          <a:prstGeom prst="rect">
            <a:avLst/>
          </a:prstGeom>
        </p:spPr>
      </p:pic>
    </p:spTree>
    <p:extLst>
      <p:ext uri="{BB962C8B-B14F-4D97-AF65-F5344CB8AC3E}">
        <p14:creationId xmlns:p14="http://schemas.microsoft.com/office/powerpoint/2010/main" val="3236088421"/>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1347A30-CD0F-4175-BBDE-225B660CF31F}"/>
              </a:ext>
            </a:extLst>
          </p:cNvPr>
          <p:cNvPicPr>
            <a:picLocks noChangeAspect="1"/>
          </p:cNvPicPr>
          <p:nvPr/>
        </p:nvPicPr>
        <p:blipFill rotWithShape="1">
          <a:blip r:embed="rId3"/>
          <a:srcRect l="51379" t="8427" r="1468" b="55184"/>
          <a:stretch/>
        </p:blipFill>
        <p:spPr>
          <a:xfrm>
            <a:off x="3735977" y="940526"/>
            <a:ext cx="5486400" cy="4531253"/>
          </a:xfrm>
          <a:prstGeom prst="rect">
            <a:avLst/>
          </a:prstGeom>
        </p:spPr>
      </p:pic>
    </p:spTree>
    <p:extLst>
      <p:ext uri="{BB962C8B-B14F-4D97-AF65-F5344CB8AC3E}">
        <p14:creationId xmlns:p14="http://schemas.microsoft.com/office/powerpoint/2010/main" val="618279212"/>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61347A30-CD0F-4175-BBDE-225B660CF31F}"/>
              </a:ext>
            </a:extLst>
          </p:cNvPr>
          <p:cNvPicPr>
            <a:picLocks noChangeAspect="1"/>
          </p:cNvPicPr>
          <p:nvPr/>
        </p:nvPicPr>
        <p:blipFill rotWithShape="1">
          <a:blip r:embed="rId3"/>
          <a:srcRect l="21455" t="44049" r="21973" b="18030"/>
          <a:stretch/>
        </p:blipFill>
        <p:spPr>
          <a:xfrm>
            <a:off x="3291840" y="1332410"/>
            <a:ext cx="5644737" cy="4049487"/>
          </a:xfrm>
          <a:prstGeom prst="rect">
            <a:avLst/>
          </a:prstGeom>
        </p:spPr>
      </p:pic>
    </p:spTree>
    <p:extLst>
      <p:ext uri="{BB962C8B-B14F-4D97-AF65-F5344CB8AC3E}">
        <p14:creationId xmlns:p14="http://schemas.microsoft.com/office/powerpoint/2010/main" val="1491288786"/>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09E379B7-17D5-40A7-A1B7-EA5055BA1ABC}"/>
              </a:ext>
            </a:extLst>
          </p:cNvPr>
          <p:cNvSpPr>
            <a:spLocks noGrp="1"/>
          </p:cNvSpPr>
          <p:nvPr>
            <p:ph type="ctrTitle" idx="4294967295"/>
          </p:nvPr>
        </p:nvSpPr>
        <p:spPr>
          <a:xfrm>
            <a:off x="1575881" y="2560638"/>
            <a:ext cx="9144000" cy="1031875"/>
          </a:xfrm>
        </p:spPr>
        <p:txBody>
          <a:bodyPr>
            <a:noAutofit/>
          </a:bodyPr>
          <a:lstStyle/>
          <a:p>
            <a:pPr algn="ctr"/>
            <a:r>
              <a:rPr lang="es-VE" sz="7200" dirty="0"/>
              <a:t>Discusión </a:t>
            </a:r>
          </a:p>
        </p:txBody>
      </p:sp>
    </p:spTree>
    <p:extLst>
      <p:ext uri="{BB962C8B-B14F-4D97-AF65-F5344CB8AC3E}">
        <p14:creationId xmlns:p14="http://schemas.microsoft.com/office/powerpoint/2010/main" val="179722847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FDDC319-8080-4411-979D-FCF37CBCA589}"/>
              </a:ext>
            </a:extLst>
          </p:cNvPr>
          <p:cNvSpPr>
            <a:spLocks noGrp="1"/>
          </p:cNvSpPr>
          <p:nvPr>
            <p:ph type="title" idx="4294967295"/>
          </p:nvPr>
        </p:nvSpPr>
        <p:spPr>
          <a:xfrm>
            <a:off x="1107281" y="422444"/>
            <a:ext cx="10383837" cy="898525"/>
          </a:xfrm>
        </p:spPr>
        <p:txBody>
          <a:bodyPr>
            <a:normAutofit/>
          </a:bodyPr>
          <a:lstStyle/>
          <a:p>
            <a:r>
              <a:rPr lang="es-ES" sz="4800" dirty="0"/>
              <a:t>Discusión </a:t>
            </a:r>
            <a:endParaRPr lang="es-VE" sz="4800" dirty="0"/>
          </a:p>
        </p:txBody>
      </p:sp>
      <p:sp>
        <p:nvSpPr>
          <p:cNvPr id="7" name="CuadroTexto 6">
            <a:extLst>
              <a:ext uri="{FF2B5EF4-FFF2-40B4-BE49-F238E27FC236}">
                <a16:creationId xmlns:a16="http://schemas.microsoft.com/office/drawing/2014/main" xmlns="" id="{C098E97B-AFF2-4A1B-80B9-9BB5216B2E79}"/>
              </a:ext>
            </a:extLst>
          </p:cNvPr>
          <p:cNvSpPr txBox="1"/>
          <p:nvPr/>
        </p:nvSpPr>
        <p:spPr>
          <a:xfrm>
            <a:off x="1107281" y="1595289"/>
            <a:ext cx="10520839" cy="4524315"/>
          </a:xfrm>
          <a:prstGeom prst="rect">
            <a:avLst/>
          </a:prstGeom>
          <a:noFill/>
        </p:spPr>
        <p:txBody>
          <a:bodyPr wrap="square">
            <a:spAutoFit/>
          </a:bodyPr>
          <a:lstStyle/>
          <a:p>
            <a:pPr marL="285750" indent="-285750" algn="just">
              <a:buFont typeface="Wingdings" panose="05000000000000000000" pitchFamily="2" charset="2"/>
              <a:buChar char="q"/>
            </a:pPr>
            <a:r>
              <a:rPr lang="es-VE" sz="2400" dirty="0">
                <a:effectLst/>
                <a:latin typeface="Calibri" panose="020F0502020204030204" pitchFamily="34" charset="0"/>
                <a:ea typeface="Calibri" panose="020F0502020204030204" pitchFamily="34" charset="0"/>
                <a:cs typeface="Times New Roman" panose="02020603050405020304" pitchFamily="18" charset="0"/>
              </a:rPr>
              <a:t>En esta cohorte multicéntrica y a gran escala de pacientes con enfermedad del </a:t>
            </a:r>
            <a:r>
              <a:rPr lang="es-VE" sz="2400" dirty="0" smtClean="0">
                <a:effectLst/>
                <a:latin typeface="Calibri" panose="020F0502020204030204" pitchFamily="34" charset="0"/>
                <a:ea typeface="Calibri" panose="020F0502020204030204" pitchFamily="34" charset="0"/>
                <a:cs typeface="Times New Roman" panose="02020603050405020304" pitchFamily="18" charset="0"/>
              </a:rPr>
              <a:t>TCI, </a:t>
            </a:r>
            <a:r>
              <a:rPr lang="es-VE" sz="2400" dirty="0">
                <a:effectLst/>
                <a:latin typeface="Calibri" panose="020F0502020204030204" pitchFamily="34" charset="0"/>
                <a:ea typeface="Calibri" panose="020F0502020204030204" pitchFamily="34" charset="0"/>
                <a:cs typeface="Times New Roman" panose="02020603050405020304" pitchFamily="18" charset="0"/>
              </a:rPr>
              <a:t>no hubo diferencias significativas en las tasas de muerte y un criterio de valoración combinado de muerte, infarto de miocardio con onda Q o accidente cerebrovascular entre los grupos de ICP y CABG hasta los 10 años.</a:t>
            </a:r>
          </a:p>
          <a:p>
            <a:pPr algn="just"/>
            <a:endParaRPr lang="es-VE"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s-VE" sz="2400" dirty="0">
                <a:effectLst/>
                <a:latin typeface="Calibri" panose="020F0502020204030204" pitchFamily="34" charset="0"/>
                <a:ea typeface="Calibri" panose="020F0502020204030204" pitchFamily="34" charset="0"/>
                <a:cs typeface="Times New Roman" panose="02020603050405020304" pitchFamily="18" charset="0"/>
              </a:rPr>
              <a:t>Sin embargo, en la cohorte que comparó </a:t>
            </a:r>
            <a:r>
              <a:rPr lang="es-VE" sz="2400" dirty="0" smtClean="0">
                <a:latin typeface="Calibri" panose="020F0502020204030204" pitchFamily="34" charset="0"/>
                <a:ea typeface="Calibri" panose="020F0502020204030204" pitchFamily="34" charset="0"/>
                <a:cs typeface="Times New Roman" panose="02020603050405020304" pitchFamily="18" charset="0"/>
              </a:rPr>
              <a:t>SLF</a:t>
            </a:r>
            <a:r>
              <a:rPr lang="es-VE"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VE" sz="2400" dirty="0">
                <a:effectLst/>
                <a:latin typeface="Calibri" panose="020F0502020204030204" pitchFamily="34" charset="0"/>
                <a:ea typeface="Calibri" panose="020F0502020204030204" pitchFamily="34" charset="0"/>
                <a:cs typeface="Times New Roman" panose="02020603050405020304" pitchFamily="18" charset="0"/>
              </a:rPr>
              <a:t>y CABG concurrente, la ICP con </a:t>
            </a:r>
            <a:r>
              <a:rPr lang="es-VE" sz="2400" dirty="0" smtClean="0">
                <a:effectLst/>
                <a:latin typeface="Calibri" panose="020F0502020204030204" pitchFamily="34" charset="0"/>
                <a:ea typeface="Calibri" panose="020F0502020204030204" pitchFamily="34" charset="0"/>
                <a:cs typeface="Times New Roman" panose="02020603050405020304" pitchFamily="18" charset="0"/>
              </a:rPr>
              <a:t>impactacion </a:t>
            </a:r>
            <a:r>
              <a:rPr lang="es-VE" sz="2400" dirty="0">
                <a:effectLst/>
                <a:latin typeface="Calibri" panose="020F0502020204030204" pitchFamily="34" charset="0"/>
                <a:ea typeface="Calibri" panose="020F0502020204030204" pitchFamily="34" charset="0"/>
                <a:cs typeface="Times New Roman" panose="02020603050405020304" pitchFamily="18" charset="0"/>
              </a:rPr>
              <a:t>de </a:t>
            </a:r>
            <a:r>
              <a:rPr lang="es-VE" sz="2400" dirty="0" smtClean="0">
                <a:latin typeface="Calibri" panose="020F0502020204030204" pitchFamily="34" charset="0"/>
                <a:ea typeface="Calibri" panose="020F0502020204030204" pitchFamily="34" charset="0"/>
                <a:cs typeface="Times New Roman" panose="02020603050405020304" pitchFamily="18" charset="0"/>
              </a:rPr>
              <a:t>SLF,</a:t>
            </a:r>
            <a:r>
              <a:rPr lang="es-VE"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VE" sz="2400" dirty="0">
                <a:effectLst/>
                <a:latin typeface="Calibri" panose="020F0502020204030204" pitchFamily="34" charset="0"/>
                <a:ea typeface="Calibri" panose="020F0502020204030204" pitchFamily="34" charset="0"/>
                <a:cs typeface="Times New Roman" panose="02020603050405020304" pitchFamily="18" charset="0"/>
              </a:rPr>
              <a:t>se asoció con mayores riesgos de muerte y resultados compuestos graves en comparación con CABG después de 5 </a:t>
            </a:r>
            <a:r>
              <a:rPr lang="es-VE" sz="2400" dirty="0" smtClean="0">
                <a:effectLst/>
                <a:latin typeface="Calibri" panose="020F0502020204030204" pitchFamily="34" charset="0"/>
                <a:ea typeface="Calibri" panose="020F0502020204030204" pitchFamily="34" charset="0"/>
                <a:cs typeface="Times New Roman" panose="02020603050405020304" pitchFamily="18" charset="0"/>
              </a:rPr>
              <a:t>años.</a:t>
            </a:r>
          </a:p>
          <a:p>
            <a:pPr marL="285750" indent="-285750" algn="just">
              <a:buFont typeface="Wingdings" panose="05000000000000000000" pitchFamily="2" charset="2"/>
              <a:buChar char="q"/>
            </a:pPr>
            <a:endParaRPr lang="es-V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s-VE" sz="2400" dirty="0" smtClean="0">
                <a:latin typeface="Calibri" panose="020F0502020204030204" pitchFamily="34" charset="0"/>
                <a:ea typeface="Calibri" panose="020F0502020204030204" pitchFamily="34" charset="0"/>
                <a:cs typeface="Times New Roman" panose="02020603050405020304" pitchFamily="18" charset="0"/>
              </a:rPr>
              <a:t>La tasa de fracaso de revascularización del brazo diana fue</a:t>
            </a:r>
            <a:r>
              <a:rPr lang="es-VE" sz="2400" dirty="0" smtClean="0"/>
              <a:t> </a:t>
            </a:r>
            <a:r>
              <a:rPr lang="es-VE" sz="2400" dirty="0"/>
              <a:t>consistentemente más alta en el grupo de </a:t>
            </a:r>
            <a:r>
              <a:rPr lang="es-VE" sz="2400" dirty="0" smtClean="0"/>
              <a:t>ICP.</a:t>
            </a:r>
            <a:endParaRPr lang="es-V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VE"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038263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C2E8E516-8231-46D5-AFDD-4E702C1E1267}"/>
              </a:ext>
            </a:extLst>
          </p:cNvPr>
          <p:cNvPicPr>
            <a:picLocks noChangeAspect="1"/>
          </p:cNvPicPr>
          <p:nvPr/>
        </p:nvPicPr>
        <p:blipFill>
          <a:blip r:embed="rId3"/>
          <a:stretch>
            <a:fillRect/>
          </a:stretch>
        </p:blipFill>
        <p:spPr>
          <a:xfrm>
            <a:off x="2734883" y="1155815"/>
            <a:ext cx="8170034" cy="4220349"/>
          </a:xfrm>
          <a:prstGeom prst="rect">
            <a:avLst/>
          </a:prstGeom>
        </p:spPr>
      </p:pic>
      <p:sp>
        <p:nvSpPr>
          <p:cNvPr id="4" name="CuadroTexto 3"/>
          <p:cNvSpPr txBox="1"/>
          <p:nvPr/>
        </p:nvSpPr>
        <p:spPr>
          <a:xfrm>
            <a:off x="3149600" y="3113179"/>
            <a:ext cx="6624320" cy="1323439"/>
          </a:xfrm>
          <a:prstGeom prst="rect">
            <a:avLst/>
          </a:prstGeom>
          <a:solidFill>
            <a:schemeClr val="bg1"/>
          </a:solidFill>
        </p:spPr>
        <p:txBody>
          <a:bodyPr wrap="square" rtlCol="0">
            <a:spAutoFit/>
          </a:bodyPr>
          <a:lstStyle/>
          <a:p>
            <a:pPr algn="ctr"/>
            <a:r>
              <a:rPr lang="es-VE" sz="2000" b="1" dirty="0">
                <a:solidFill>
                  <a:schemeClr val="accent1"/>
                </a:solidFill>
              </a:rPr>
              <a:t>Resultados a 10 años del uso de </a:t>
            </a:r>
            <a:r>
              <a:rPr lang="es-VE" sz="2000" b="1" dirty="0" err="1">
                <a:solidFill>
                  <a:schemeClr val="accent1"/>
                </a:solidFill>
              </a:rPr>
              <a:t>stents</a:t>
            </a:r>
            <a:r>
              <a:rPr lang="es-VE" sz="2000" b="1" dirty="0">
                <a:solidFill>
                  <a:schemeClr val="accent1"/>
                </a:solidFill>
              </a:rPr>
              <a:t> versus cirugía </a:t>
            </a:r>
            <a:endParaRPr lang="es-VE" sz="2000" b="1" dirty="0" smtClean="0">
              <a:solidFill>
                <a:schemeClr val="accent1"/>
              </a:solidFill>
            </a:endParaRPr>
          </a:p>
          <a:p>
            <a:pPr algn="ctr"/>
            <a:r>
              <a:rPr lang="es-VE" sz="2000" b="1" dirty="0" smtClean="0">
                <a:solidFill>
                  <a:schemeClr val="accent1"/>
                </a:solidFill>
              </a:rPr>
              <a:t>de revascularización </a:t>
            </a:r>
            <a:r>
              <a:rPr lang="es-VE" sz="2000" b="1" dirty="0">
                <a:solidFill>
                  <a:schemeClr val="accent1"/>
                </a:solidFill>
              </a:rPr>
              <a:t>coronaria para el tratamiento de enfermedad de tronco de la arteria coronaria izquierda</a:t>
            </a:r>
            <a:r>
              <a:rPr lang="es-VE" sz="2000" dirty="0"/>
              <a:t>.</a:t>
            </a:r>
          </a:p>
          <a:p>
            <a:pPr algn="just"/>
            <a:endParaRPr lang="es-VE" sz="2000" dirty="0"/>
          </a:p>
        </p:txBody>
      </p:sp>
    </p:spTree>
    <p:extLst>
      <p:ext uri="{BB962C8B-B14F-4D97-AF65-F5344CB8AC3E}">
        <p14:creationId xmlns:p14="http://schemas.microsoft.com/office/powerpoint/2010/main" val="197797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FDDC319-8080-4411-979D-FCF37CBCA589}"/>
              </a:ext>
            </a:extLst>
          </p:cNvPr>
          <p:cNvSpPr>
            <a:spLocks noGrp="1"/>
          </p:cNvSpPr>
          <p:nvPr>
            <p:ph type="title" idx="4294967295"/>
          </p:nvPr>
        </p:nvSpPr>
        <p:spPr>
          <a:xfrm>
            <a:off x="1107281" y="422444"/>
            <a:ext cx="10383837" cy="898525"/>
          </a:xfrm>
        </p:spPr>
        <p:txBody>
          <a:bodyPr>
            <a:normAutofit/>
          </a:bodyPr>
          <a:lstStyle/>
          <a:p>
            <a:r>
              <a:rPr lang="es-ES" sz="4800" dirty="0"/>
              <a:t>Discusión </a:t>
            </a:r>
            <a:endParaRPr lang="es-VE" sz="4800" dirty="0"/>
          </a:p>
        </p:txBody>
      </p:sp>
      <p:sp>
        <p:nvSpPr>
          <p:cNvPr id="7" name="CuadroTexto 6">
            <a:extLst>
              <a:ext uri="{FF2B5EF4-FFF2-40B4-BE49-F238E27FC236}">
                <a16:creationId xmlns:a16="http://schemas.microsoft.com/office/drawing/2014/main" xmlns="" id="{C098E97B-AFF2-4A1B-80B9-9BB5216B2E79}"/>
              </a:ext>
            </a:extLst>
          </p:cNvPr>
          <p:cNvSpPr txBox="1"/>
          <p:nvPr/>
        </p:nvSpPr>
        <p:spPr>
          <a:xfrm>
            <a:off x="1107281" y="1595289"/>
            <a:ext cx="10520839" cy="5632311"/>
          </a:xfrm>
          <a:prstGeom prst="rect">
            <a:avLst/>
          </a:prstGeom>
          <a:noFill/>
        </p:spPr>
        <p:txBody>
          <a:bodyPr wrap="square">
            <a:spAutoFit/>
          </a:bodyPr>
          <a:lstStyle/>
          <a:p>
            <a:pPr marL="285750" indent="-285750" algn="just">
              <a:buFont typeface="Wingdings" panose="05000000000000000000" pitchFamily="2" charset="2"/>
              <a:buChar char="q"/>
            </a:pPr>
            <a:r>
              <a:rPr lang="es-VE" sz="2400" dirty="0" smtClean="0">
                <a:latin typeface="Calibri" panose="020F0502020204030204" pitchFamily="34" charset="0"/>
                <a:ea typeface="Calibri" panose="020F0502020204030204" pitchFamily="34" charset="0"/>
                <a:cs typeface="Times New Roman" panose="02020603050405020304" pitchFamily="18" charset="0"/>
              </a:rPr>
              <a:t>Estos hallazgos deben evaluarse en el contexto de los resultados de otros estudios, en </a:t>
            </a:r>
            <a:r>
              <a:rPr lang="es-VE" sz="2400" dirty="0">
                <a:latin typeface="Calibri" panose="020F0502020204030204" pitchFamily="34" charset="0"/>
                <a:ea typeface="Calibri" panose="020F0502020204030204" pitchFamily="34" charset="0"/>
                <a:cs typeface="Times New Roman" panose="02020603050405020304" pitchFamily="18" charset="0"/>
              </a:rPr>
              <a:t>el estudio EXCEL, la ICP no fue inferior a la CABG con respecto al compuesto primario de muerte, ACV o infarto de miocardio a los 3 años. </a:t>
            </a:r>
            <a:endParaRPr lang="es-VE" sz="2400"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s-VE"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q"/>
            </a:pPr>
            <a:r>
              <a:rPr lang="es-VE" sz="2400" dirty="0" smtClean="0">
                <a:latin typeface="Calibri" panose="020F0502020204030204" pitchFamily="34" charset="0"/>
                <a:ea typeface="Calibri" panose="020F0502020204030204" pitchFamily="34" charset="0"/>
                <a:cs typeface="Times New Roman" panose="02020603050405020304" pitchFamily="18" charset="0"/>
              </a:rPr>
              <a:t>En el estudio NOBLE la CABG fue mejor que la ICP en los eventos cardiacos o cerebrovasculares adversos mayores hasta los 5 años.</a:t>
            </a:r>
          </a:p>
          <a:p>
            <a:pPr algn="just"/>
            <a:endParaRPr lang="es-VE"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q"/>
            </a:pPr>
            <a:r>
              <a:rPr lang="es-VE" sz="2400" dirty="0"/>
              <a:t>E</a:t>
            </a:r>
            <a:r>
              <a:rPr lang="es-VE" sz="2400" dirty="0" smtClean="0"/>
              <a:t>l </a:t>
            </a:r>
            <a:r>
              <a:rPr lang="es-VE" sz="2400" dirty="0"/>
              <a:t>beneficio relativo de la CABG y la </a:t>
            </a:r>
            <a:r>
              <a:rPr lang="es-VE" sz="2400" dirty="0" smtClean="0"/>
              <a:t>ICP </a:t>
            </a:r>
            <a:r>
              <a:rPr lang="es-VE" sz="2400" dirty="0"/>
              <a:t>ha sido sustancialmente diferente a lo largo del tiempo, pero hasta hace poco, los estudios a largo plazo de hasta 10 años eran </a:t>
            </a:r>
            <a:r>
              <a:rPr lang="es-VE" sz="2400" dirty="0" smtClean="0"/>
              <a:t>limitado. </a:t>
            </a:r>
            <a:endParaRPr lang="es-VE" sz="2400"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s-VE" sz="2400"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s-VE" sz="2400" dirty="0" smtClean="0">
              <a:latin typeface="Calibri" panose="020F0502020204030204" pitchFamily="34" charset="0"/>
              <a:ea typeface="Calibri" panose="020F0502020204030204" pitchFamily="34" charset="0"/>
              <a:cs typeface="Times New Roman" panose="02020603050405020304" pitchFamily="18" charset="0"/>
            </a:endParaRPr>
          </a:p>
          <a:p>
            <a:pPr algn="just"/>
            <a:endParaRPr lang="es-VE" sz="2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endParaRPr lang="es-VE" sz="2400" dirty="0"/>
          </a:p>
          <a:p>
            <a:pPr marL="285750" indent="-285750" algn="just">
              <a:buFont typeface="Wingdings" panose="05000000000000000000" pitchFamily="2" charset="2"/>
              <a:buChar char="q"/>
            </a:pPr>
            <a:endParaRPr lang="es-V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98361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96FE0061-C366-434F-A478-0E50741CF8B6}"/>
              </a:ext>
            </a:extLst>
          </p:cNvPr>
          <p:cNvSpPr txBox="1"/>
          <p:nvPr/>
        </p:nvSpPr>
        <p:spPr>
          <a:xfrm>
            <a:off x="872518" y="1448111"/>
            <a:ext cx="10436171" cy="3970318"/>
          </a:xfrm>
          <a:prstGeom prst="rect">
            <a:avLst/>
          </a:prstGeom>
          <a:noFill/>
        </p:spPr>
        <p:txBody>
          <a:bodyPr wrap="square">
            <a:spAutoFit/>
          </a:bodyPr>
          <a:lstStyle/>
          <a:p>
            <a:pPr algn="just"/>
            <a:endParaRPr lang="es-V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s-VE" sz="2400" dirty="0"/>
              <a:t>En nuestros análisis, CABG mostró beneficios del tratamiento sobre ICP solo en la cohorte de la era SLF, pero no en comparación con BMS y CABG concurrente. En la era BMS, debido al mayor </a:t>
            </a:r>
            <a:r>
              <a:rPr lang="es-VE" sz="2400" dirty="0" smtClean="0"/>
              <a:t>riesgo, </a:t>
            </a:r>
            <a:r>
              <a:rPr lang="es-VE" sz="2400" dirty="0"/>
              <a:t>la falta </a:t>
            </a:r>
            <a:r>
              <a:rPr lang="es-VE" sz="2400" dirty="0" smtClean="0"/>
              <a:t>re – estenosis y de </a:t>
            </a:r>
            <a:r>
              <a:rPr lang="es-VE" sz="2400" dirty="0"/>
              <a:t>tecnología adecuadas, la ICP se realizó de forma selectiva para los pacientes electivos de bajo </a:t>
            </a:r>
            <a:r>
              <a:rPr lang="es-VE" sz="2400" dirty="0" smtClean="0"/>
              <a:t>riesgo. </a:t>
            </a:r>
            <a:endParaRPr lang="es-VE" sz="2400" dirty="0" smtClean="0">
              <a:latin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endParaRPr lang="es-VE"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q"/>
            </a:pPr>
            <a:r>
              <a:rPr lang="es-VE" sz="2400" dirty="0">
                <a:effectLst/>
                <a:latin typeface="Calibri" panose="020F0502020204030204" pitchFamily="34" charset="0"/>
                <a:ea typeface="Calibri" panose="020F0502020204030204" pitchFamily="34" charset="0"/>
                <a:cs typeface="Times New Roman" panose="02020603050405020304" pitchFamily="18" charset="0"/>
              </a:rPr>
              <a:t>Con la adopción del </a:t>
            </a:r>
            <a:r>
              <a:rPr lang="es-VE" sz="2400" dirty="0" smtClean="0">
                <a:effectLst/>
                <a:latin typeface="Calibri" panose="020F0502020204030204" pitchFamily="34" charset="0"/>
                <a:ea typeface="Calibri" panose="020F0502020204030204" pitchFamily="34" charset="0"/>
                <a:cs typeface="Times New Roman" panose="02020603050405020304" pitchFamily="18" charset="0"/>
              </a:rPr>
              <a:t>SLF, </a:t>
            </a:r>
            <a:r>
              <a:rPr lang="es-VE" sz="2400" dirty="0">
                <a:effectLst/>
                <a:latin typeface="Calibri" panose="020F0502020204030204" pitchFamily="34" charset="0"/>
                <a:ea typeface="Calibri" panose="020F0502020204030204" pitchFamily="34" charset="0"/>
                <a:cs typeface="Times New Roman" panose="02020603050405020304" pitchFamily="18" charset="0"/>
              </a:rPr>
              <a:t>la función de la </a:t>
            </a:r>
            <a:r>
              <a:rPr lang="es-VE" sz="2400" dirty="0" smtClean="0">
                <a:latin typeface="Calibri" panose="020F0502020204030204" pitchFamily="34" charset="0"/>
                <a:ea typeface="Calibri" panose="020F0502020204030204" pitchFamily="34" charset="0"/>
                <a:cs typeface="Times New Roman" panose="02020603050405020304" pitchFamily="18" charset="0"/>
              </a:rPr>
              <a:t>ICP</a:t>
            </a:r>
            <a:r>
              <a:rPr lang="es-VE"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VE" sz="2400" dirty="0">
                <a:effectLst/>
                <a:latin typeface="Calibri" panose="020F0502020204030204" pitchFamily="34" charset="0"/>
                <a:ea typeface="Calibri" panose="020F0502020204030204" pitchFamily="34" charset="0"/>
                <a:cs typeface="Times New Roman" panose="02020603050405020304" pitchFamily="18" charset="0"/>
              </a:rPr>
              <a:t>para la enfermedad del tronco común izquierdo se amplió sustancialmente y se realizó ampliamente para una gama más amplia de complejidad clínica y anatómica.</a:t>
            </a:r>
          </a:p>
          <a:p>
            <a:pPr marL="285750" indent="-285750" algn="just">
              <a:buFont typeface="Wingdings" panose="05000000000000000000" pitchFamily="2" charset="2"/>
              <a:buChar char="q"/>
            </a:pPr>
            <a:endParaRPr lang="es-VE" dirty="0"/>
          </a:p>
        </p:txBody>
      </p:sp>
      <p:sp>
        <p:nvSpPr>
          <p:cNvPr id="6" name="Título 3">
            <a:extLst>
              <a:ext uri="{FF2B5EF4-FFF2-40B4-BE49-F238E27FC236}">
                <a16:creationId xmlns:a16="http://schemas.microsoft.com/office/drawing/2014/main" xmlns="" id="{7914AADB-0A6C-4C96-B092-370C7EAE1356}"/>
              </a:ext>
            </a:extLst>
          </p:cNvPr>
          <p:cNvSpPr>
            <a:spLocks noGrp="1"/>
          </p:cNvSpPr>
          <p:nvPr>
            <p:ph type="title" idx="4294967295"/>
          </p:nvPr>
        </p:nvSpPr>
        <p:spPr>
          <a:xfrm>
            <a:off x="1043516" y="273591"/>
            <a:ext cx="10515600" cy="973138"/>
          </a:xfrm>
        </p:spPr>
        <p:txBody>
          <a:bodyPr/>
          <a:lstStyle/>
          <a:p>
            <a:r>
              <a:rPr lang="es-ES" sz="5400" dirty="0"/>
              <a:t>Discusión</a:t>
            </a:r>
            <a:r>
              <a:rPr lang="es-ES" dirty="0"/>
              <a:t> </a:t>
            </a:r>
            <a:endParaRPr lang="es-VE" dirty="0"/>
          </a:p>
        </p:txBody>
      </p:sp>
    </p:spTree>
    <p:extLst>
      <p:ext uri="{BB962C8B-B14F-4D97-AF65-F5344CB8AC3E}">
        <p14:creationId xmlns:p14="http://schemas.microsoft.com/office/powerpoint/2010/main" val="3021166243"/>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xmlns="" id="{218039A1-B7E7-4F2B-808E-4616329D81A3}"/>
              </a:ext>
            </a:extLst>
          </p:cNvPr>
          <p:cNvSpPr>
            <a:spLocks noGrp="1"/>
          </p:cNvSpPr>
          <p:nvPr>
            <p:ph idx="4294967295"/>
          </p:nvPr>
        </p:nvSpPr>
        <p:spPr>
          <a:xfrm>
            <a:off x="965200" y="1408205"/>
            <a:ext cx="10515600" cy="4351337"/>
          </a:xfrm>
        </p:spPr>
        <p:txBody>
          <a:bodyPr/>
          <a:lstStyle/>
          <a:p>
            <a:pPr marL="0" indent="0">
              <a:buNone/>
            </a:pPr>
            <a:r>
              <a:rPr lang="es-VE" sz="3600" dirty="0"/>
              <a:t> </a:t>
            </a:r>
          </a:p>
          <a:p>
            <a:r>
              <a:rPr lang="es-VE" sz="2800" dirty="0">
                <a:solidFill>
                  <a:schemeClr val="tx1"/>
                </a:solidFill>
                <a:ea typeface="Calibri" panose="020F0502020204030204" pitchFamily="34" charset="0"/>
                <a:cs typeface="Times New Roman" panose="02020603050405020304" pitchFamily="18" charset="0"/>
              </a:rPr>
              <a:t>F</a:t>
            </a:r>
            <a:r>
              <a:rPr lang="es-VE" sz="2800" dirty="0">
                <a:solidFill>
                  <a:schemeClr val="tx1"/>
                </a:solidFill>
                <a:effectLst/>
                <a:ea typeface="Calibri" panose="020F0502020204030204" pitchFamily="34" charset="0"/>
                <a:cs typeface="Times New Roman" panose="02020603050405020304" pitchFamily="18" charset="0"/>
              </a:rPr>
              <a:t>ue un estudio observacional no aleatorizado </a:t>
            </a:r>
            <a:r>
              <a:rPr lang="es-VE" sz="2800" dirty="0" smtClean="0">
                <a:solidFill>
                  <a:schemeClr val="tx1"/>
                </a:solidFill>
                <a:effectLst/>
                <a:ea typeface="Calibri" panose="020F0502020204030204" pitchFamily="34" charset="0"/>
                <a:cs typeface="Times New Roman" panose="02020603050405020304" pitchFamily="18" charset="0"/>
              </a:rPr>
              <a:t>y </a:t>
            </a:r>
            <a:r>
              <a:rPr lang="es-VE" sz="2800" dirty="0">
                <a:solidFill>
                  <a:schemeClr val="tx1"/>
                </a:solidFill>
                <a:effectLst/>
                <a:ea typeface="Calibri" panose="020F0502020204030204" pitchFamily="34" charset="0"/>
                <a:cs typeface="Times New Roman" panose="02020603050405020304" pitchFamily="18" charset="0"/>
              </a:rPr>
              <a:t>por lo tanto, se debe reconocer el posible sesgo de selección y verificación</a:t>
            </a:r>
            <a:r>
              <a:rPr lang="es-VE" sz="3600" dirty="0">
                <a:solidFill>
                  <a:schemeClr val="tx1"/>
                </a:solidFill>
              </a:rPr>
              <a:t>. </a:t>
            </a:r>
            <a:endParaRPr lang="es-VE" sz="3600" dirty="0" smtClean="0">
              <a:solidFill>
                <a:schemeClr val="tx1"/>
              </a:solidFill>
            </a:endParaRPr>
          </a:p>
          <a:p>
            <a:endParaRPr lang="es-VE" sz="3600" dirty="0">
              <a:solidFill>
                <a:schemeClr val="tx1"/>
              </a:solidFill>
            </a:endParaRPr>
          </a:p>
          <a:p>
            <a:r>
              <a:rPr lang="es-VE" sz="2800" dirty="0" smtClean="0">
                <a:solidFill>
                  <a:schemeClr val="tx1"/>
                </a:solidFill>
                <a:effectLst/>
                <a:ea typeface="Calibri" panose="020F0502020204030204" pitchFamily="34" charset="0"/>
                <a:cs typeface="Times New Roman" panose="02020603050405020304" pitchFamily="18" charset="0"/>
              </a:rPr>
              <a:t>Los factores </a:t>
            </a:r>
            <a:r>
              <a:rPr lang="es-VE" sz="2800" dirty="0">
                <a:solidFill>
                  <a:schemeClr val="tx1"/>
                </a:solidFill>
                <a:effectLst/>
                <a:ea typeface="Calibri" panose="020F0502020204030204" pitchFamily="34" charset="0"/>
                <a:cs typeface="Times New Roman" panose="02020603050405020304" pitchFamily="18" charset="0"/>
              </a:rPr>
              <a:t>de confusión no medidos (es decir, la fragilidad o la información detallada de la carga aterosclerótica concomitante) podrían influir en los hallazgos observados. </a:t>
            </a:r>
          </a:p>
          <a:p>
            <a:pPr marL="0" indent="0">
              <a:buNone/>
            </a:pPr>
            <a:endParaRPr lang="es-VE" dirty="0"/>
          </a:p>
        </p:txBody>
      </p:sp>
      <p:sp>
        <p:nvSpPr>
          <p:cNvPr id="2" name="Título 1">
            <a:extLst>
              <a:ext uri="{FF2B5EF4-FFF2-40B4-BE49-F238E27FC236}">
                <a16:creationId xmlns:a16="http://schemas.microsoft.com/office/drawing/2014/main" xmlns="" id="{A3C3412E-E339-471D-B9CC-9167B7177FD5}"/>
              </a:ext>
            </a:extLst>
          </p:cNvPr>
          <p:cNvSpPr>
            <a:spLocks noGrp="1"/>
          </p:cNvSpPr>
          <p:nvPr>
            <p:ph type="title" idx="4294967295"/>
          </p:nvPr>
        </p:nvSpPr>
        <p:spPr>
          <a:xfrm>
            <a:off x="1342417" y="654523"/>
            <a:ext cx="10515600" cy="973138"/>
          </a:xfrm>
        </p:spPr>
        <p:txBody>
          <a:bodyPr>
            <a:normAutofit/>
          </a:bodyPr>
          <a:lstStyle/>
          <a:p>
            <a:pPr algn="just"/>
            <a:r>
              <a:rPr lang="es-VE" sz="4800" dirty="0"/>
              <a:t>Limitaciones </a:t>
            </a:r>
          </a:p>
        </p:txBody>
      </p:sp>
    </p:spTree>
    <p:extLst>
      <p:ext uri="{BB962C8B-B14F-4D97-AF65-F5344CB8AC3E}">
        <p14:creationId xmlns:p14="http://schemas.microsoft.com/office/powerpoint/2010/main" val="610708566"/>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xmlns="" id="{218039A1-B7E7-4F2B-808E-4616329D81A3}"/>
              </a:ext>
            </a:extLst>
          </p:cNvPr>
          <p:cNvSpPr>
            <a:spLocks noGrp="1"/>
          </p:cNvSpPr>
          <p:nvPr>
            <p:ph idx="4294967295"/>
          </p:nvPr>
        </p:nvSpPr>
        <p:spPr>
          <a:xfrm>
            <a:off x="965200" y="1627661"/>
            <a:ext cx="10515600" cy="4351337"/>
          </a:xfrm>
        </p:spPr>
        <p:txBody>
          <a:bodyPr>
            <a:normAutofit/>
          </a:bodyPr>
          <a:lstStyle/>
          <a:p>
            <a:pPr marL="0" indent="0">
              <a:buNone/>
            </a:pPr>
            <a:r>
              <a:rPr lang="es-VE" sz="2800" dirty="0"/>
              <a:t> </a:t>
            </a:r>
          </a:p>
          <a:p>
            <a:r>
              <a:rPr lang="es-VE" sz="2800" dirty="0" smtClean="0">
                <a:solidFill>
                  <a:schemeClr val="tx1"/>
                </a:solidFill>
                <a:effectLst/>
                <a:ea typeface="Calibri" panose="020F0502020204030204" pitchFamily="34" charset="0"/>
                <a:cs typeface="Times New Roman" panose="02020603050405020304" pitchFamily="18" charset="0"/>
              </a:rPr>
              <a:t>Desafortunadamente</a:t>
            </a:r>
            <a:r>
              <a:rPr lang="es-VE" sz="2800" dirty="0">
                <a:solidFill>
                  <a:schemeClr val="tx1"/>
                </a:solidFill>
                <a:effectLst/>
                <a:ea typeface="Calibri" panose="020F0502020204030204" pitchFamily="34" charset="0"/>
                <a:cs typeface="Times New Roman" panose="02020603050405020304" pitchFamily="18" charset="0"/>
              </a:rPr>
              <a:t>, la puntuación </a:t>
            </a:r>
            <a:r>
              <a:rPr lang="es-VE" sz="2800" dirty="0" smtClean="0">
                <a:solidFill>
                  <a:schemeClr val="tx1"/>
                </a:solidFill>
                <a:effectLst/>
                <a:ea typeface="Calibri" panose="020F0502020204030204" pitchFamily="34" charset="0"/>
                <a:cs typeface="Times New Roman" panose="02020603050405020304" pitchFamily="18" charset="0"/>
              </a:rPr>
              <a:t>(SYNTAX) </a:t>
            </a:r>
            <a:r>
              <a:rPr lang="es-VE" sz="2800" dirty="0">
                <a:solidFill>
                  <a:schemeClr val="tx1"/>
                </a:solidFill>
                <a:effectLst/>
                <a:ea typeface="Calibri" panose="020F0502020204030204" pitchFamily="34" charset="0"/>
                <a:cs typeface="Times New Roman" panose="02020603050405020304" pitchFamily="18" charset="0"/>
              </a:rPr>
              <a:t>no se pudo </a:t>
            </a:r>
            <a:r>
              <a:rPr lang="es-VE" sz="2800" dirty="0" smtClean="0">
                <a:solidFill>
                  <a:schemeClr val="tx1"/>
                </a:solidFill>
                <a:effectLst/>
                <a:ea typeface="Calibri" panose="020F0502020204030204" pitchFamily="34" charset="0"/>
                <a:cs typeface="Times New Roman" panose="02020603050405020304" pitchFamily="18" charset="0"/>
              </a:rPr>
              <a:t>medir.</a:t>
            </a:r>
            <a:endParaRPr lang="es-VE" sz="2800" dirty="0">
              <a:solidFill>
                <a:schemeClr val="tx1"/>
              </a:solidFill>
              <a:ea typeface="Calibri" panose="020F0502020204030204" pitchFamily="34" charset="0"/>
              <a:cs typeface="Times New Roman" panose="02020603050405020304" pitchFamily="18" charset="0"/>
            </a:endParaRPr>
          </a:p>
          <a:p>
            <a:r>
              <a:rPr lang="es-VE" sz="2800" dirty="0">
                <a:solidFill>
                  <a:schemeClr val="tx1"/>
                </a:solidFill>
                <a:ea typeface="Calibri" panose="020F0502020204030204" pitchFamily="34" charset="0"/>
                <a:cs typeface="Times New Roman" panose="02020603050405020304" pitchFamily="18" charset="0"/>
              </a:rPr>
              <a:t>E</a:t>
            </a:r>
            <a:r>
              <a:rPr lang="es-VE" sz="2800" dirty="0" smtClean="0">
                <a:solidFill>
                  <a:schemeClr val="tx1"/>
                </a:solidFill>
                <a:effectLst/>
                <a:ea typeface="Calibri" panose="020F0502020204030204" pitchFamily="34" charset="0"/>
                <a:cs typeface="Times New Roman" panose="02020603050405020304" pitchFamily="18" charset="0"/>
              </a:rPr>
              <a:t>l </a:t>
            </a:r>
            <a:r>
              <a:rPr lang="es-VE" sz="2800" dirty="0">
                <a:solidFill>
                  <a:schemeClr val="tx1"/>
                </a:solidFill>
                <a:effectLst/>
                <a:ea typeface="Calibri" panose="020F0502020204030204" pitchFamily="34" charset="0"/>
                <a:cs typeface="Times New Roman" panose="02020603050405020304" pitchFamily="18" charset="0"/>
              </a:rPr>
              <a:t>uso de medicamentos a largo plazo y el cumplimiento del tratamiento médico dirigido por las directrices después de la ICP y la CABG variaron sustancialmente. </a:t>
            </a:r>
          </a:p>
          <a:p>
            <a:r>
              <a:rPr lang="es-VE" sz="2800" dirty="0">
                <a:solidFill>
                  <a:schemeClr val="tx1"/>
                </a:solidFill>
                <a:effectLst/>
                <a:ea typeface="Calibri" panose="020F0502020204030204" pitchFamily="34" charset="0"/>
                <a:cs typeface="Times New Roman" panose="02020603050405020304" pitchFamily="18" charset="0"/>
              </a:rPr>
              <a:t>Se requieren más estudios para determinar en qué medida estas diferencias contribuyeron a los resultados </a:t>
            </a:r>
            <a:r>
              <a:rPr lang="es-VE" sz="2800" dirty="0" smtClean="0">
                <a:solidFill>
                  <a:schemeClr val="tx1"/>
                </a:solidFill>
                <a:effectLst/>
                <a:ea typeface="Calibri" panose="020F0502020204030204" pitchFamily="34" charset="0"/>
                <a:cs typeface="Times New Roman" panose="02020603050405020304" pitchFamily="18" charset="0"/>
              </a:rPr>
              <a:t>observados.</a:t>
            </a:r>
          </a:p>
          <a:p>
            <a:r>
              <a:rPr lang="es-VE" sz="2800" dirty="0">
                <a:solidFill>
                  <a:schemeClr val="tx1"/>
                </a:solidFill>
              </a:rPr>
              <a:t>Finalmente, nuestro estudio evaluó la primera generación de </a:t>
            </a:r>
            <a:r>
              <a:rPr lang="es-VE" sz="2800" dirty="0" smtClean="0">
                <a:solidFill>
                  <a:schemeClr val="tx1"/>
                </a:solidFill>
              </a:rPr>
              <a:t>SLF.</a:t>
            </a:r>
            <a:endParaRPr lang="es-VE" sz="2800" dirty="0">
              <a:solidFill>
                <a:schemeClr val="tx1"/>
              </a:solidFill>
            </a:endParaRPr>
          </a:p>
          <a:p>
            <a:pPr marL="0" indent="0">
              <a:buNone/>
            </a:pPr>
            <a:endParaRPr lang="es-VE" dirty="0"/>
          </a:p>
        </p:txBody>
      </p:sp>
      <p:sp>
        <p:nvSpPr>
          <p:cNvPr id="2" name="Título 1">
            <a:extLst>
              <a:ext uri="{FF2B5EF4-FFF2-40B4-BE49-F238E27FC236}">
                <a16:creationId xmlns:a16="http://schemas.microsoft.com/office/drawing/2014/main" xmlns="" id="{A3C3412E-E339-471D-B9CC-9167B7177FD5}"/>
              </a:ext>
            </a:extLst>
          </p:cNvPr>
          <p:cNvSpPr>
            <a:spLocks noGrp="1"/>
          </p:cNvSpPr>
          <p:nvPr>
            <p:ph type="title" idx="4294967295"/>
          </p:nvPr>
        </p:nvSpPr>
        <p:spPr>
          <a:xfrm>
            <a:off x="1342417" y="654523"/>
            <a:ext cx="10515600" cy="973138"/>
          </a:xfrm>
        </p:spPr>
        <p:txBody>
          <a:bodyPr>
            <a:normAutofit/>
          </a:bodyPr>
          <a:lstStyle/>
          <a:p>
            <a:pPr algn="just"/>
            <a:r>
              <a:rPr lang="es-VE" sz="4800" dirty="0"/>
              <a:t>Limitaciones </a:t>
            </a:r>
          </a:p>
        </p:txBody>
      </p:sp>
    </p:spTree>
    <p:extLst>
      <p:ext uri="{BB962C8B-B14F-4D97-AF65-F5344CB8AC3E}">
        <p14:creationId xmlns:p14="http://schemas.microsoft.com/office/powerpoint/2010/main" val="117686864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09E379B7-17D5-40A7-A1B7-EA5055BA1ABC}"/>
              </a:ext>
            </a:extLst>
          </p:cNvPr>
          <p:cNvSpPr>
            <a:spLocks noGrp="1"/>
          </p:cNvSpPr>
          <p:nvPr>
            <p:ph type="ctrTitle" idx="4294967295"/>
          </p:nvPr>
        </p:nvSpPr>
        <p:spPr>
          <a:xfrm>
            <a:off x="1731524" y="2774647"/>
            <a:ext cx="9144000" cy="1031875"/>
          </a:xfrm>
        </p:spPr>
        <p:txBody>
          <a:bodyPr>
            <a:normAutofit fontScale="90000"/>
          </a:bodyPr>
          <a:lstStyle/>
          <a:p>
            <a:pPr algn="ctr"/>
            <a:r>
              <a:rPr lang="es-VE" sz="9800" dirty="0" smtClean="0"/>
              <a:t>Conclusiones</a:t>
            </a:r>
            <a:r>
              <a:rPr lang="es-VE" dirty="0" smtClean="0"/>
              <a:t> </a:t>
            </a:r>
            <a:endParaRPr lang="es-VE" dirty="0"/>
          </a:p>
        </p:txBody>
      </p:sp>
    </p:spTree>
    <p:extLst>
      <p:ext uri="{BB962C8B-B14F-4D97-AF65-F5344CB8AC3E}">
        <p14:creationId xmlns:p14="http://schemas.microsoft.com/office/powerpoint/2010/main" val="160783894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C3412E-E339-471D-B9CC-9167B7177FD5}"/>
              </a:ext>
            </a:extLst>
          </p:cNvPr>
          <p:cNvSpPr>
            <a:spLocks noGrp="1"/>
          </p:cNvSpPr>
          <p:nvPr>
            <p:ph type="title" idx="4294967295"/>
          </p:nvPr>
        </p:nvSpPr>
        <p:spPr>
          <a:xfrm>
            <a:off x="1170432" y="471035"/>
            <a:ext cx="10515600" cy="973138"/>
          </a:xfrm>
        </p:spPr>
        <p:txBody>
          <a:bodyPr>
            <a:normAutofit/>
          </a:bodyPr>
          <a:lstStyle/>
          <a:p>
            <a:r>
              <a:rPr lang="es-VE" sz="4000" dirty="0"/>
              <a:t>Conclusión </a:t>
            </a:r>
          </a:p>
        </p:txBody>
      </p:sp>
      <p:sp>
        <p:nvSpPr>
          <p:cNvPr id="4" name="CuadroTexto 3"/>
          <p:cNvSpPr txBox="1"/>
          <p:nvPr/>
        </p:nvSpPr>
        <p:spPr>
          <a:xfrm>
            <a:off x="1054405" y="1867309"/>
            <a:ext cx="10108589" cy="3108543"/>
          </a:xfrm>
          <a:prstGeom prst="rect">
            <a:avLst/>
          </a:prstGeom>
          <a:noFill/>
        </p:spPr>
        <p:txBody>
          <a:bodyPr wrap="square" rtlCol="0">
            <a:spAutoFit/>
          </a:bodyPr>
          <a:lstStyle/>
          <a:p>
            <a:pPr algn="just"/>
            <a:r>
              <a:rPr lang="es-VE" sz="2800" dirty="0" smtClean="0"/>
              <a:t>No mostro diferencias en las tasas de muerte y criterio de valoración combinado de muerte a los 10 años. </a:t>
            </a:r>
          </a:p>
          <a:p>
            <a:pPr algn="just"/>
            <a:endParaRPr lang="es-VE" sz="2800" dirty="0"/>
          </a:p>
          <a:p>
            <a:pPr algn="just"/>
            <a:r>
              <a:rPr lang="es-VE" sz="2800" dirty="0" smtClean="0"/>
              <a:t>Sin embargo en la corte que comparo SLF (</a:t>
            </a:r>
            <a:r>
              <a:rPr lang="es-VE" sz="2800" dirty="0" err="1" smtClean="0"/>
              <a:t>Stent</a:t>
            </a:r>
            <a:r>
              <a:rPr lang="es-VE" sz="2800" dirty="0" smtClean="0"/>
              <a:t> liberador de fármaco) versus CAGB entre pacientes con características clínicas y anatómicas mas complejas, se detecto un beneficio a largo plazo de CABG sobre ICP en un periodo mayor a 5 años.  </a:t>
            </a:r>
            <a:endParaRPr lang="es-VE" sz="2800" dirty="0"/>
          </a:p>
        </p:txBody>
      </p:sp>
    </p:spTree>
    <p:extLst>
      <p:ext uri="{BB962C8B-B14F-4D97-AF65-F5344CB8AC3E}">
        <p14:creationId xmlns:p14="http://schemas.microsoft.com/office/powerpoint/2010/main" val="4210455964"/>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3C3412E-E339-471D-B9CC-9167B7177FD5}"/>
              </a:ext>
            </a:extLst>
          </p:cNvPr>
          <p:cNvSpPr>
            <a:spLocks noGrp="1"/>
          </p:cNvSpPr>
          <p:nvPr>
            <p:ph type="title" idx="4294967295"/>
          </p:nvPr>
        </p:nvSpPr>
        <p:spPr>
          <a:xfrm>
            <a:off x="0" y="19050"/>
            <a:ext cx="10515600" cy="973138"/>
          </a:xfrm>
        </p:spPr>
        <p:txBody>
          <a:bodyPr/>
          <a:lstStyle/>
          <a:p>
            <a:r>
              <a:rPr lang="es-VE" dirty="0"/>
              <a:t>Lista de cotejo </a:t>
            </a:r>
          </a:p>
        </p:txBody>
      </p:sp>
      <p:pic>
        <p:nvPicPr>
          <p:cNvPr id="4" name="Imagen 3">
            <a:extLst>
              <a:ext uri="{FF2B5EF4-FFF2-40B4-BE49-F238E27FC236}">
                <a16:creationId xmlns="" xmlns:a16="http://schemas.microsoft.com/office/drawing/2014/main" id="{A6DAB905-176A-4E47-A531-C463599511A8}"/>
              </a:ext>
            </a:extLst>
          </p:cNvPr>
          <p:cNvPicPr>
            <a:picLocks noChangeAspect="1"/>
          </p:cNvPicPr>
          <p:nvPr/>
        </p:nvPicPr>
        <p:blipFill rotWithShape="1">
          <a:blip r:embed="rId3"/>
          <a:srcRect b="53208"/>
          <a:stretch/>
        </p:blipFill>
        <p:spPr>
          <a:xfrm>
            <a:off x="1497697" y="876934"/>
            <a:ext cx="9683464" cy="4960189"/>
          </a:xfrm>
          <a:prstGeom prst="rect">
            <a:avLst/>
          </a:prstGeom>
        </p:spPr>
      </p:pic>
      <p:grpSp>
        <p:nvGrpSpPr>
          <p:cNvPr id="24" name="Group 3">
            <a:extLst>
              <a:ext uri="{FF2B5EF4-FFF2-40B4-BE49-F238E27FC236}">
                <a16:creationId xmlns="" xmlns:a16="http://schemas.microsoft.com/office/drawing/2014/main" id="{55556619-EDA7-438C-9815-B1B0D5ADA930}"/>
              </a:ext>
            </a:extLst>
          </p:cNvPr>
          <p:cNvGrpSpPr/>
          <p:nvPr/>
        </p:nvGrpSpPr>
        <p:grpSpPr>
          <a:xfrm flipH="1">
            <a:off x="7917960" y="2656369"/>
            <a:ext cx="474630" cy="260522"/>
            <a:chOff x="6895963" y="4096815"/>
            <a:chExt cx="520237" cy="520010"/>
          </a:xfrm>
        </p:grpSpPr>
        <p:sp>
          <p:nvSpPr>
            <p:cNvPr id="25" name="Flowchart: Process 4">
              <a:extLst>
                <a:ext uri="{FF2B5EF4-FFF2-40B4-BE49-F238E27FC236}">
                  <a16:creationId xmlns="" xmlns:a16="http://schemas.microsoft.com/office/drawing/2014/main" id="{54DC9DED-1734-4576-A743-26609B099AA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Flowchart: Process 5">
              <a:extLst>
                <a:ext uri="{FF2B5EF4-FFF2-40B4-BE49-F238E27FC236}">
                  <a16:creationId xmlns="" xmlns:a16="http://schemas.microsoft.com/office/drawing/2014/main" id="{C6BCFDA5-A169-4256-8738-425BBBE10E04}"/>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3" name="Group 3">
            <a:extLst>
              <a:ext uri="{FF2B5EF4-FFF2-40B4-BE49-F238E27FC236}">
                <a16:creationId xmlns="" xmlns:a16="http://schemas.microsoft.com/office/drawing/2014/main" id="{55556619-EDA7-438C-9815-B1B0D5ADA930}"/>
              </a:ext>
            </a:extLst>
          </p:cNvPr>
          <p:cNvGrpSpPr/>
          <p:nvPr/>
        </p:nvGrpSpPr>
        <p:grpSpPr>
          <a:xfrm flipH="1">
            <a:off x="7934905" y="3193328"/>
            <a:ext cx="474630" cy="260522"/>
            <a:chOff x="6895963" y="4096815"/>
            <a:chExt cx="520237" cy="520010"/>
          </a:xfrm>
        </p:grpSpPr>
        <p:sp>
          <p:nvSpPr>
            <p:cNvPr id="14" name="Flowchart: Process 4">
              <a:extLst>
                <a:ext uri="{FF2B5EF4-FFF2-40B4-BE49-F238E27FC236}">
                  <a16:creationId xmlns="" xmlns:a16="http://schemas.microsoft.com/office/drawing/2014/main" id="{54DC9DED-1734-4576-A743-26609B099AA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Flowchart: Process 5">
              <a:extLst>
                <a:ext uri="{FF2B5EF4-FFF2-40B4-BE49-F238E27FC236}">
                  <a16:creationId xmlns="" xmlns:a16="http://schemas.microsoft.com/office/drawing/2014/main" id="{C6BCFDA5-A169-4256-8738-425BBBE10E04}"/>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6" name="Group 3">
            <a:extLst>
              <a:ext uri="{FF2B5EF4-FFF2-40B4-BE49-F238E27FC236}">
                <a16:creationId xmlns="" xmlns:a16="http://schemas.microsoft.com/office/drawing/2014/main" id="{55556619-EDA7-438C-9815-B1B0D5ADA930}"/>
              </a:ext>
            </a:extLst>
          </p:cNvPr>
          <p:cNvGrpSpPr/>
          <p:nvPr/>
        </p:nvGrpSpPr>
        <p:grpSpPr>
          <a:xfrm flipH="1">
            <a:off x="7919580" y="3666955"/>
            <a:ext cx="474630" cy="260522"/>
            <a:chOff x="6895963" y="4096815"/>
            <a:chExt cx="520237" cy="520010"/>
          </a:xfrm>
        </p:grpSpPr>
        <p:sp>
          <p:nvSpPr>
            <p:cNvPr id="17" name="Flowchart: Process 4">
              <a:extLst>
                <a:ext uri="{FF2B5EF4-FFF2-40B4-BE49-F238E27FC236}">
                  <a16:creationId xmlns="" xmlns:a16="http://schemas.microsoft.com/office/drawing/2014/main" id="{54DC9DED-1734-4576-A743-26609B099AA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Flowchart: Process 5">
              <a:extLst>
                <a:ext uri="{FF2B5EF4-FFF2-40B4-BE49-F238E27FC236}">
                  <a16:creationId xmlns="" xmlns:a16="http://schemas.microsoft.com/office/drawing/2014/main" id="{C6BCFDA5-A169-4256-8738-425BBBE10E04}"/>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9" name="Group 3">
            <a:extLst>
              <a:ext uri="{FF2B5EF4-FFF2-40B4-BE49-F238E27FC236}">
                <a16:creationId xmlns="" xmlns:a16="http://schemas.microsoft.com/office/drawing/2014/main" id="{55556619-EDA7-438C-9815-B1B0D5ADA930}"/>
              </a:ext>
            </a:extLst>
          </p:cNvPr>
          <p:cNvGrpSpPr/>
          <p:nvPr/>
        </p:nvGrpSpPr>
        <p:grpSpPr>
          <a:xfrm flipH="1">
            <a:off x="7904255" y="4002539"/>
            <a:ext cx="474630" cy="260522"/>
            <a:chOff x="6895963" y="4096815"/>
            <a:chExt cx="520237" cy="520010"/>
          </a:xfrm>
        </p:grpSpPr>
        <p:sp>
          <p:nvSpPr>
            <p:cNvPr id="20" name="Flowchart: Process 4">
              <a:extLst>
                <a:ext uri="{FF2B5EF4-FFF2-40B4-BE49-F238E27FC236}">
                  <a16:creationId xmlns="" xmlns:a16="http://schemas.microsoft.com/office/drawing/2014/main" id="{54DC9DED-1734-4576-A743-26609B099AA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1" name="Flowchart: Process 5">
              <a:extLst>
                <a:ext uri="{FF2B5EF4-FFF2-40B4-BE49-F238E27FC236}">
                  <a16:creationId xmlns="" xmlns:a16="http://schemas.microsoft.com/office/drawing/2014/main" id="{C6BCFDA5-A169-4256-8738-425BBBE10E04}"/>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7" name="Group 3">
            <a:extLst>
              <a:ext uri="{FF2B5EF4-FFF2-40B4-BE49-F238E27FC236}">
                <a16:creationId xmlns="" xmlns:a16="http://schemas.microsoft.com/office/drawing/2014/main" id="{55556619-EDA7-438C-9815-B1B0D5ADA930}"/>
              </a:ext>
            </a:extLst>
          </p:cNvPr>
          <p:cNvGrpSpPr/>
          <p:nvPr/>
        </p:nvGrpSpPr>
        <p:grpSpPr>
          <a:xfrm flipH="1">
            <a:off x="7897028" y="4686422"/>
            <a:ext cx="474630" cy="260522"/>
            <a:chOff x="6895963" y="4096815"/>
            <a:chExt cx="520237" cy="520010"/>
          </a:xfrm>
        </p:grpSpPr>
        <p:sp>
          <p:nvSpPr>
            <p:cNvPr id="38" name="Flowchart: Process 4">
              <a:extLst>
                <a:ext uri="{FF2B5EF4-FFF2-40B4-BE49-F238E27FC236}">
                  <a16:creationId xmlns="" xmlns:a16="http://schemas.microsoft.com/office/drawing/2014/main" id="{54DC9DED-1734-4576-A743-26609B099AA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9" name="Flowchart: Process 5">
              <a:extLst>
                <a:ext uri="{FF2B5EF4-FFF2-40B4-BE49-F238E27FC236}">
                  <a16:creationId xmlns="" xmlns:a16="http://schemas.microsoft.com/office/drawing/2014/main" id="{C6BCFDA5-A169-4256-8738-425BBBE10E04}"/>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40" name="Group 3">
            <a:extLst>
              <a:ext uri="{FF2B5EF4-FFF2-40B4-BE49-F238E27FC236}">
                <a16:creationId xmlns="" xmlns:a16="http://schemas.microsoft.com/office/drawing/2014/main" id="{55556619-EDA7-438C-9815-B1B0D5ADA930}"/>
              </a:ext>
            </a:extLst>
          </p:cNvPr>
          <p:cNvGrpSpPr/>
          <p:nvPr/>
        </p:nvGrpSpPr>
        <p:grpSpPr>
          <a:xfrm flipH="1">
            <a:off x="7883323" y="5148347"/>
            <a:ext cx="474630" cy="260522"/>
            <a:chOff x="6895963" y="4096815"/>
            <a:chExt cx="520237" cy="520010"/>
          </a:xfrm>
        </p:grpSpPr>
        <p:sp>
          <p:nvSpPr>
            <p:cNvPr id="41" name="Flowchart: Process 4">
              <a:extLst>
                <a:ext uri="{FF2B5EF4-FFF2-40B4-BE49-F238E27FC236}">
                  <a16:creationId xmlns="" xmlns:a16="http://schemas.microsoft.com/office/drawing/2014/main" id="{54DC9DED-1734-4576-A743-26609B099AA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2" name="Flowchart: Process 5">
              <a:extLst>
                <a:ext uri="{FF2B5EF4-FFF2-40B4-BE49-F238E27FC236}">
                  <a16:creationId xmlns="" xmlns:a16="http://schemas.microsoft.com/office/drawing/2014/main" id="{C6BCFDA5-A169-4256-8738-425BBBE10E04}"/>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43" name="Group 3">
            <a:extLst>
              <a:ext uri="{FF2B5EF4-FFF2-40B4-BE49-F238E27FC236}">
                <a16:creationId xmlns="" xmlns:a16="http://schemas.microsoft.com/office/drawing/2014/main" id="{A0708701-3BC5-4646-AEC2-8E783FD28F7C}"/>
              </a:ext>
            </a:extLst>
          </p:cNvPr>
          <p:cNvGrpSpPr/>
          <p:nvPr/>
        </p:nvGrpSpPr>
        <p:grpSpPr>
          <a:xfrm flipH="1">
            <a:off x="9642298" y="5425512"/>
            <a:ext cx="474630" cy="260522"/>
            <a:chOff x="6895963" y="4096815"/>
            <a:chExt cx="520237" cy="520010"/>
          </a:xfrm>
          <a:solidFill>
            <a:srgbClr val="FFC000"/>
          </a:solidFill>
        </p:grpSpPr>
        <p:sp>
          <p:nvSpPr>
            <p:cNvPr id="44" name="Flowchart: Process 4">
              <a:extLst>
                <a:ext uri="{FF2B5EF4-FFF2-40B4-BE49-F238E27FC236}">
                  <a16:creationId xmlns="" xmlns:a16="http://schemas.microsoft.com/office/drawing/2014/main" id="{431780D1-9D4F-4D96-98AC-4A96E2C2D9A2}"/>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5" name="Flowchart: Process 5">
              <a:extLst>
                <a:ext uri="{FF2B5EF4-FFF2-40B4-BE49-F238E27FC236}">
                  <a16:creationId xmlns="" xmlns:a16="http://schemas.microsoft.com/office/drawing/2014/main" id="{19C6D788-B928-4C06-941E-F8C961512328}"/>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1" name="Group 3">
            <a:extLst>
              <a:ext uri="{FF2B5EF4-FFF2-40B4-BE49-F238E27FC236}">
                <a16:creationId xmlns="" xmlns:a16="http://schemas.microsoft.com/office/drawing/2014/main" id="{55556619-EDA7-438C-9815-B1B0D5ADA930}"/>
              </a:ext>
            </a:extLst>
          </p:cNvPr>
          <p:cNvGrpSpPr/>
          <p:nvPr/>
        </p:nvGrpSpPr>
        <p:grpSpPr>
          <a:xfrm flipH="1">
            <a:off x="7936525" y="4272738"/>
            <a:ext cx="474630" cy="260522"/>
            <a:chOff x="6895963" y="4096815"/>
            <a:chExt cx="520237" cy="520010"/>
          </a:xfrm>
        </p:grpSpPr>
        <p:sp>
          <p:nvSpPr>
            <p:cNvPr id="32" name="Flowchart: Process 4">
              <a:extLst>
                <a:ext uri="{FF2B5EF4-FFF2-40B4-BE49-F238E27FC236}">
                  <a16:creationId xmlns="" xmlns:a16="http://schemas.microsoft.com/office/drawing/2014/main" id="{54DC9DED-1734-4576-A743-26609B099AA4}"/>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3" name="Flowchart: Process 5">
              <a:extLst>
                <a:ext uri="{FF2B5EF4-FFF2-40B4-BE49-F238E27FC236}">
                  <a16:creationId xmlns="" xmlns:a16="http://schemas.microsoft.com/office/drawing/2014/main" id="{C6BCFDA5-A169-4256-8738-425BBBE10E04}"/>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29279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 xmlns:a16="http://schemas.microsoft.com/office/drawing/2014/main" id="{B60CBF42-746F-4597-81B6-C772BD928531}"/>
              </a:ext>
            </a:extLst>
          </p:cNvPr>
          <p:cNvGrpSpPr/>
          <p:nvPr/>
        </p:nvGrpSpPr>
        <p:grpSpPr>
          <a:xfrm>
            <a:off x="1644421" y="610298"/>
            <a:ext cx="9609029" cy="5649785"/>
            <a:chOff x="1000664" y="457717"/>
            <a:chExt cx="9609029" cy="5649785"/>
          </a:xfrm>
        </p:grpSpPr>
        <p:pic>
          <p:nvPicPr>
            <p:cNvPr id="5" name="Imagen 4">
              <a:extLst>
                <a:ext uri="{FF2B5EF4-FFF2-40B4-BE49-F238E27FC236}">
                  <a16:creationId xmlns="" xmlns:a16="http://schemas.microsoft.com/office/drawing/2014/main" id="{6D691557-EFF3-4384-A092-DCC5C98814DD}"/>
                </a:ext>
              </a:extLst>
            </p:cNvPr>
            <p:cNvPicPr>
              <a:picLocks noChangeAspect="1"/>
            </p:cNvPicPr>
            <p:nvPr/>
          </p:nvPicPr>
          <p:blipFill rotWithShape="1">
            <a:blip r:embed="rId3"/>
            <a:srcRect t="46289"/>
            <a:stretch/>
          </p:blipFill>
          <p:spPr>
            <a:xfrm>
              <a:off x="1000664" y="457717"/>
              <a:ext cx="9609029" cy="5649785"/>
            </a:xfrm>
            <a:prstGeom prst="rect">
              <a:avLst/>
            </a:prstGeom>
          </p:spPr>
        </p:pic>
        <p:pic>
          <p:nvPicPr>
            <p:cNvPr id="7" name="Imagen 6">
              <a:extLst>
                <a:ext uri="{FF2B5EF4-FFF2-40B4-BE49-F238E27FC236}">
                  <a16:creationId xmlns="" xmlns:a16="http://schemas.microsoft.com/office/drawing/2014/main" id="{C82134DF-23B5-41BD-B932-A1F83C9DFC11}"/>
                </a:ext>
              </a:extLst>
            </p:cNvPr>
            <p:cNvPicPr>
              <a:picLocks noChangeAspect="1"/>
            </p:cNvPicPr>
            <p:nvPr/>
          </p:nvPicPr>
          <p:blipFill rotWithShape="1">
            <a:blip r:embed="rId3"/>
            <a:srcRect l="63583" t="13333" r="2915" b="84889"/>
            <a:stretch/>
          </p:blipFill>
          <p:spPr>
            <a:xfrm>
              <a:off x="7255933" y="3071382"/>
              <a:ext cx="2950208" cy="171521"/>
            </a:xfrm>
            <a:prstGeom prst="rect">
              <a:avLst/>
            </a:prstGeom>
          </p:spPr>
        </p:pic>
        <p:cxnSp>
          <p:nvCxnSpPr>
            <p:cNvPr id="8" name="Conector recto 7">
              <a:extLst>
                <a:ext uri="{FF2B5EF4-FFF2-40B4-BE49-F238E27FC236}">
                  <a16:creationId xmlns="" xmlns:a16="http://schemas.microsoft.com/office/drawing/2014/main" id="{7ABC9CFD-4660-4FC9-9BBC-C1B9B276328A}"/>
                </a:ext>
              </a:extLst>
            </p:cNvPr>
            <p:cNvCxnSpPr/>
            <p:nvPr/>
          </p:nvCxnSpPr>
          <p:spPr>
            <a:xfrm>
              <a:off x="6974237" y="3260833"/>
              <a:ext cx="3267043"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 name="Título 1">
            <a:extLst>
              <a:ext uri="{FF2B5EF4-FFF2-40B4-BE49-F238E27FC236}">
                <a16:creationId xmlns="" xmlns:a16="http://schemas.microsoft.com/office/drawing/2014/main" id="{A3C3412E-E339-471D-B9CC-9167B7177FD5}"/>
              </a:ext>
            </a:extLst>
          </p:cNvPr>
          <p:cNvSpPr>
            <a:spLocks noGrp="1"/>
          </p:cNvSpPr>
          <p:nvPr>
            <p:ph type="title" idx="4294967295"/>
          </p:nvPr>
        </p:nvSpPr>
        <p:spPr>
          <a:xfrm>
            <a:off x="0" y="19050"/>
            <a:ext cx="10515600" cy="973138"/>
          </a:xfrm>
        </p:spPr>
        <p:txBody>
          <a:bodyPr/>
          <a:lstStyle/>
          <a:p>
            <a:r>
              <a:rPr lang="es-VE" dirty="0"/>
              <a:t>Lista de cotejo </a:t>
            </a:r>
          </a:p>
        </p:txBody>
      </p:sp>
      <p:grpSp>
        <p:nvGrpSpPr>
          <p:cNvPr id="9" name="Group 3">
            <a:extLst>
              <a:ext uri="{FF2B5EF4-FFF2-40B4-BE49-F238E27FC236}">
                <a16:creationId xmlns="" xmlns:a16="http://schemas.microsoft.com/office/drawing/2014/main" id="{6C229DBA-3A4F-4E8F-8AFC-C09C8320DEC5}"/>
              </a:ext>
            </a:extLst>
          </p:cNvPr>
          <p:cNvGrpSpPr/>
          <p:nvPr/>
        </p:nvGrpSpPr>
        <p:grpSpPr>
          <a:xfrm flipH="1">
            <a:off x="8163113" y="3515685"/>
            <a:ext cx="474630" cy="260522"/>
            <a:chOff x="6895963" y="4096815"/>
            <a:chExt cx="520237" cy="520010"/>
          </a:xfrm>
        </p:grpSpPr>
        <p:sp>
          <p:nvSpPr>
            <p:cNvPr id="10" name="Flowchart: Process 4">
              <a:extLst>
                <a:ext uri="{FF2B5EF4-FFF2-40B4-BE49-F238E27FC236}">
                  <a16:creationId xmlns=""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1" name="Flowchart: Process 5">
              <a:extLst>
                <a:ext uri="{FF2B5EF4-FFF2-40B4-BE49-F238E27FC236}">
                  <a16:creationId xmlns=""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2" name="Group 3">
            <a:extLst>
              <a:ext uri="{FF2B5EF4-FFF2-40B4-BE49-F238E27FC236}">
                <a16:creationId xmlns="" xmlns:a16="http://schemas.microsoft.com/office/drawing/2014/main" id="{2EE7BE32-AB8A-4B3D-9FC4-02A3A9A253B8}"/>
              </a:ext>
            </a:extLst>
          </p:cNvPr>
          <p:cNvGrpSpPr/>
          <p:nvPr/>
        </p:nvGrpSpPr>
        <p:grpSpPr>
          <a:xfrm flipH="1">
            <a:off x="8763983" y="4808113"/>
            <a:ext cx="474630" cy="260522"/>
            <a:chOff x="6895963" y="4096815"/>
            <a:chExt cx="520237" cy="520010"/>
          </a:xfrm>
        </p:grpSpPr>
        <p:sp>
          <p:nvSpPr>
            <p:cNvPr id="13" name="Flowchart: Process 4">
              <a:extLst>
                <a:ext uri="{FF2B5EF4-FFF2-40B4-BE49-F238E27FC236}">
                  <a16:creationId xmlns="" xmlns:a16="http://schemas.microsoft.com/office/drawing/2014/main" id="{8082E09D-51AE-45AC-9864-3341F6EA4160}"/>
                </a:ext>
              </a:extLst>
            </p:cNvPr>
            <p:cNvSpPr/>
            <p:nvPr/>
          </p:nvSpPr>
          <p:spPr>
            <a:xfrm rot="18594494">
              <a:off x="7087429" y="4288451"/>
              <a:ext cx="520010" cy="13673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4" name="Flowchart: Process 5">
              <a:extLst>
                <a:ext uri="{FF2B5EF4-FFF2-40B4-BE49-F238E27FC236}">
                  <a16:creationId xmlns="" xmlns:a16="http://schemas.microsoft.com/office/drawing/2014/main" id="{ACF8B3CC-5CCD-4867-B6B8-C70C0A9F462E}"/>
                </a:ext>
              </a:extLst>
            </p:cNvPr>
            <p:cNvSpPr/>
            <p:nvPr/>
          </p:nvSpPr>
          <p:spPr>
            <a:xfrm rot="2620699">
              <a:off x="6895963" y="4100035"/>
              <a:ext cx="520237" cy="258673"/>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dirty="0"/>
            </a:p>
          </p:txBody>
        </p:sp>
      </p:grpSp>
      <p:grpSp>
        <p:nvGrpSpPr>
          <p:cNvPr id="15" name="Group 3">
            <a:extLst>
              <a:ext uri="{FF2B5EF4-FFF2-40B4-BE49-F238E27FC236}">
                <a16:creationId xmlns="" xmlns:a16="http://schemas.microsoft.com/office/drawing/2014/main" id="{0FC393E1-39A0-434D-BB67-A2CF2CF3BA06}"/>
              </a:ext>
            </a:extLst>
          </p:cNvPr>
          <p:cNvGrpSpPr/>
          <p:nvPr/>
        </p:nvGrpSpPr>
        <p:grpSpPr>
          <a:xfrm flipH="1">
            <a:off x="9503664" y="2336466"/>
            <a:ext cx="474630" cy="260522"/>
            <a:chOff x="6895963" y="4096815"/>
            <a:chExt cx="520237" cy="520010"/>
          </a:xfrm>
          <a:solidFill>
            <a:srgbClr val="FFC000"/>
          </a:solidFill>
        </p:grpSpPr>
        <p:sp>
          <p:nvSpPr>
            <p:cNvPr id="16" name="Flowchart: Process 4">
              <a:extLst>
                <a:ext uri="{FF2B5EF4-FFF2-40B4-BE49-F238E27FC236}">
                  <a16:creationId xmlns="" xmlns:a16="http://schemas.microsoft.com/office/drawing/2014/main" id="{7ED2FA08-F454-430B-ABF9-4286A22ABC76}"/>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7" name="Flowchart: Process 5">
              <a:extLst>
                <a:ext uri="{FF2B5EF4-FFF2-40B4-BE49-F238E27FC236}">
                  <a16:creationId xmlns="" xmlns:a16="http://schemas.microsoft.com/office/drawing/2014/main" id="{7238DF24-5DDC-4F49-B639-FD977E8FDA63}"/>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8" name="Group 3">
            <a:extLst>
              <a:ext uri="{FF2B5EF4-FFF2-40B4-BE49-F238E27FC236}">
                <a16:creationId xmlns="" xmlns:a16="http://schemas.microsoft.com/office/drawing/2014/main" id="{6C229DBA-3A4F-4E8F-8AFC-C09C8320DEC5}"/>
              </a:ext>
            </a:extLst>
          </p:cNvPr>
          <p:cNvGrpSpPr/>
          <p:nvPr/>
        </p:nvGrpSpPr>
        <p:grpSpPr>
          <a:xfrm flipH="1">
            <a:off x="8121307" y="4006569"/>
            <a:ext cx="474630" cy="260522"/>
            <a:chOff x="6895963" y="4096815"/>
            <a:chExt cx="520237" cy="520010"/>
          </a:xfrm>
        </p:grpSpPr>
        <p:sp>
          <p:nvSpPr>
            <p:cNvPr id="19" name="Flowchart: Process 4">
              <a:extLst>
                <a:ext uri="{FF2B5EF4-FFF2-40B4-BE49-F238E27FC236}">
                  <a16:creationId xmlns=""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0" name="Flowchart: Process 5">
              <a:extLst>
                <a:ext uri="{FF2B5EF4-FFF2-40B4-BE49-F238E27FC236}">
                  <a16:creationId xmlns=""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1" name="Group 3">
            <a:extLst>
              <a:ext uri="{FF2B5EF4-FFF2-40B4-BE49-F238E27FC236}">
                <a16:creationId xmlns="" xmlns:a16="http://schemas.microsoft.com/office/drawing/2014/main" id="{0FC393E1-39A0-434D-BB67-A2CF2CF3BA06}"/>
              </a:ext>
            </a:extLst>
          </p:cNvPr>
          <p:cNvGrpSpPr/>
          <p:nvPr/>
        </p:nvGrpSpPr>
        <p:grpSpPr>
          <a:xfrm flipH="1">
            <a:off x="9621967" y="4400222"/>
            <a:ext cx="474630" cy="260522"/>
            <a:chOff x="6895963" y="4096815"/>
            <a:chExt cx="520237" cy="520010"/>
          </a:xfrm>
          <a:solidFill>
            <a:srgbClr val="FFC000"/>
          </a:solidFill>
        </p:grpSpPr>
        <p:sp>
          <p:nvSpPr>
            <p:cNvPr id="22" name="Flowchart: Process 4">
              <a:extLst>
                <a:ext uri="{FF2B5EF4-FFF2-40B4-BE49-F238E27FC236}">
                  <a16:creationId xmlns="" xmlns:a16="http://schemas.microsoft.com/office/drawing/2014/main" id="{7ED2FA08-F454-430B-ABF9-4286A22ABC76}"/>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Flowchart: Process 5">
              <a:extLst>
                <a:ext uri="{FF2B5EF4-FFF2-40B4-BE49-F238E27FC236}">
                  <a16:creationId xmlns="" xmlns:a16="http://schemas.microsoft.com/office/drawing/2014/main" id="{7238DF24-5DDC-4F49-B639-FD977E8FDA63}"/>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4" name="Group 3">
            <a:extLst>
              <a:ext uri="{FF2B5EF4-FFF2-40B4-BE49-F238E27FC236}">
                <a16:creationId xmlns="" xmlns:a16="http://schemas.microsoft.com/office/drawing/2014/main" id="{6C229DBA-3A4F-4E8F-8AFC-C09C8320DEC5}"/>
              </a:ext>
            </a:extLst>
          </p:cNvPr>
          <p:cNvGrpSpPr/>
          <p:nvPr/>
        </p:nvGrpSpPr>
        <p:grpSpPr>
          <a:xfrm flipH="1">
            <a:off x="8121307" y="5804131"/>
            <a:ext cx="474630" cy="260522"/>
            <a:chOff x="6895963" y="4096815"/>
            <a:chExt cx="520237" cy="520010"/>
          </a:xfrm>
        </p:grpSpPr>
        <p:sp>
          <p:nvSpPr>
            <p:cNvPr id="25" name="Flowchart: Process 4">
              <a:extLst>
                <a:ext uri="{FF2B5EF4-FFF2-40B4-BE49-F238E27FC236}">
                  <a16:creationId xmlns="" xmlns:a16="http://schemas.microsoft.com/office/drawing/2014/main" id="{62E4968B-F91F-4E64-A22C-D3919EEA340A}"/>
                </a:ext>
              </a:extLst>
            </p:cNvPr>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6" name="Flowchart: Process 5">
              <a:extLst>
                <a:ext uri="{FF2B5EF4-FFF2-40B4-BE49-F238E27FC236}">
                  <a16:creationId xmlns="" xmlns:a16="http://schemas.microsoft.com/office/drawing/2014/main" id="{4C8E2C64-7EB9-4B74-BFBC-51F0F58D1C42}"/>
                </a:ext>
              </a:extLst>
            </p:cNvPr>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27" name="Group 3">
            <a:extLst>
              <a:ext uri="{FF2B5EF4-FFF2-40B4-BE49-F238E27FC236}">
                <a16:creationId xmlns="" xmlns:a16="http://schemas.microsoft.com/office/drawing/2014/main" id="{0FC393E1-39A0-434D-BB67-A2CF2CF3BA06}"/>
              </a:ext>
            </a:extLst>
          </p:cNvPr>
          <p:cNvGrpSpPr/>
          <p:nvPr/>
        </p:nvGrpSpPr>
        <p:grpSpPr>
          <a:xfrm flipH="1">
            <a:off x="9468322" y="1362919"/>
            <a:ext cx="474630" cy="260522"/>
            <a:chOff x="6895963" y="4096815"/>
            <a:chExt cx="520237" cy="520010"/>
          </a:xfrm>
          <a:solidFill>
            <a:srgbClr val="FFC000"/>
          </a:solidFill>
        </p:grpSpPr>
        <p:sp>
          <p:nvSpPr>
            <p:cNvPr id="28" name="Flowchart: Process 4">
              <a:extLst>
                <a:ext uri="{FF2B5EF4-FFF2-40B4-BE49-F238E27FC236}">
                  <a16:creationId xmlns="" xmlns:a16="http://schemas.microsoft.com/office/drawing/2014/main" id="{7ED2FA08-F454-430B-ABF9-4286A22ABC76}"/>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9" name="Flowchart: Process 5">
              <a:extLst>
                <a:ext uri="{FF2B5EF4-FFF2-40B4-BE49-F238E27FC236}">
                  <a16:creationId xmlns="" xmlns:a16="http://schemas.microsoft.com/office/drawing/2014/main" id="{7238DF24-5DDC-4F49-B639-FD977E8FDA63}"/>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0" name="Group 3">
            <a:extLst>
              <a:ext uri="{FF2B5EF4-FFF2-40B4-BE49-F238E27FC236}">
                <a16:creationId xmlns="" xmlns:a16="http://schemas.microsoft.com/office/drawing/2014/main" id="{0FC393E1-39A0-434D-BB67-A2CF2CF3BA06}"/>
              </a:ext>
            </a:extLst>
          </p:cNvPr>
          <p:cNvGrpSpPr/>
          <p:nvPr/>
        </p:nvGrpSpPr>
        <p:grpSpPr>
          <a:xfrm flipH="1">
            <a:off x="9475403" y="1818199"/>
            <a:ext cx="474630" cy="260522"/>
            <a:chOff x="6895963" y="4096815"/>
            <a:chExt cx="520237" cy="520010"/>
          </a:xfrm>
          <a:solidFill>
            <a:srgbClr val="FFC000"/>
          </a:solidFill>
        </p:grpSpPr>
        <p:sp>
          <p:nvSpPr>
            <p:cNvPr id="31" name="Flowchart: Process 4">
              <a:extLst>
                <a:ext uri="{FF2B5EF4-FFF2-40B4-BE49-F238E27FC236}">
                  <a16:creationId xmlns="" xmlns:a16="http://schemas.microsoft.com/office/drawing/2014/main" id="{7ED2FA08-F454-430B-ABF9-4286A22ABC76}"/>
                </a:ext>
              </a:extLst>
            </p:cNvPr>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2" name="Flowchart: Process 5">
              <a:extLst>
                <a:ext uri="{FF2B5EF4-FFF2-40B4-BE49-F238E27FC236}">
                  <a16:creationId xmlns="" xmlns:a16="http://schemas.microsoft.com/office/drawing/2014/main" id="{7238DF24-5DDC-4F49-B639-FD977E8FDA63}"/>
                </a:ext>
              </a:extLst>
            </p:cNvPr>
            <p:cNvSpPr/>
            <p:nvPr/>
          </p:nvSpPr>
          <p:spPr>
            <a:xfrm rot="2620699">
              <a:off x="6895963" y="4100035"/>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25192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3A163158-6AD3-4018-A94C-2CA951D0F057}"/>
              </a:ext>
            </a:extLst>
          </p:cNvPr>
          <p:cNvSpPr>
            <a:spLocks noGrp="1"/>
          </p:cNvSpPr>
          <p:nvPr>
            <p:ph type="title" idx="4294967295"/>
          </p:nvPr>
        </p:nvSpPr>
        <p:spPr>
          <a:xfrm>
            <a:off x="586902" y="894303"/>
            <a:ext cx="10515600" cy="973137"/>
          </a:xfrm>
        </p:spPr>
        <p:txBody>
          <a:bodyPr>
            <a:normAutofit/>
          </a:bodyPr>
          <a:lstStyle/>
          <a:p>
            <a:pPr algn="ctr"/>
            <a:r>
              <a:rPr lang="es-VE" sz="4800" dirty="0"/>
              <a:t>Pregunta del ciclo </a:t>
            </a:r>
          </a:p>
        </p:txBody>
      </p:sp>
      <p:sp>
        <p:nvSpPr>
          <p:cNvPr id="4" name="Rectángulo 3"/>
          <p:cNvSpPr/>
          <p:nvPr/>
        </p:nvSpPr>
        <p:spPr>
          <a:xfrm>
            <a:off x="2114896" y="2453507"/>
            <a:ext cx="7992888" cy="2562240"/>
          </a:xfrm>
          <a:prstGeom prst="rect">
            <a:avLst/>
          </a:prstGeom>
        </p:spPr>
        <p:txBody>
          <a:bodyPr wrap="square" lIns="68580" tIns="34290" rIns="68580" bIns="34290">
            <a:spAutoFit/>
          </a:bodyPr>
          <a:lstStyle/>
          <a:p>
            <a:pPr algn="ctr"/>
            <a:r>
              <a:rPr lang="es-VE" sz="2700" dirty="0">
                <a:solidFill>
                  <a:srgbClr val="201F1E"/>
                </a:solidFill>
                <a:latin typeface="Arial" panose="020B0604020202020204" pitchFamily="34" charset="0"/>
              </a:rPr>
              <a:t>En los pacientes con enfermedad arterial del tronco de coronaria izquierda, </a:t>
            </a:r>
            <a:r>
              <a:rPr lang="es-VE" sz="2700" b="1" dirty="0">
                <a:solidFill>
                  <a:srgbClr val="201F1E"/>
                </a:solidFill>
                <a:latin typeface="Arial" panose="020B0604020202020204" pitchFamily="34" charset="0"/>
              </a:rPr>
              <a:t>¿Cuál escenario clínico o </a:t>
            </a:r>
            <a:r>
              <a:rPr lang="es-VE" sz="2700" b="1" dirty="0" err="1">
                <a:solidFill>
                  <a:srgbClr val="201F1E"/>
                </a:solidFill>
                <a:latin typeface="Arial" panose="020B0604020202020204" pitchFamily="34" charset="0"/>
              </a:rPr>
              <a:t>angiográfico</a:t>
            </a:r>
            <a:r>
              <a:rPr lang="es-VE" sz="2700" b="1" dirty="0">
                <a:solidFill>
                  <a:srgbClr val="201F1E"/>
                </a:solidFill>
                <a:latin typeface="Arial" panose="020B0604020202020204" pitchFamily="34" charset="0"/>
              </a:rPr>
              <a:t> ofrece beneficio (o no inferioridad) en relación a eventos cardiovasculares con la </a:t>
            </a:r>
            <a:endParaRPr lang="es-VE" sz="2700" b="1" dirty="0" smtClean="0">
              <a:solidFill>
                <a:srgbClr val="201F1E"/>
              </a:solidFill>
              <a:latin typeface="Arial" panose="020B0604020202020204" pitchFamily="34" charset="0"/>
            </a:endParaRPr>
          </a:p>
          <a:p>
            <a:pPr algn="ctr"/>
            <a:r>
              <a:rPr lang="es-VE" sz="2700" b="1" dirty="0" smtClean="0">
                <a:solidFill>
                  <a:srgbClr val="201F1E"/>
                </a:solidFill>
                <a:latin typeface="Arial" panose="020B0604020202020204" pitchFamily="34" charset="0"/>
              </a:rPr>
              <a:t>revascularización </a:t>
            </a:r>
            <a:r>
              <a:rPr lang="es-VE" sz="2700" b="1" dirty="0">
                <a:solidFill>
                  <a:srgbClr val="201F1E"/>
                </a:solidFill>
                <a:latin typeface="Arial" panose="020B0604020202020204" pitchFamily="34" charset="0"/>
              </a:rPr>
              <a:t>percutánea al ser comparada con la revascularización quirúrgica?</a:t>
            </a:r>
            <a:endParaRPr lang="es-VE" sz="2700" dirty="0"/>
          </a:p>
        </p:txBody>
      </p:sp>
    </p:spTree>
    <p:extLst>
      <p:ext uri="{BB962C8B-B14F-4D97-AF65-F5344CB8AC3E}">
        <p14:creationId xmlns:p14="http://schemas.microsoft.com/office/powerpoint/2010/main" val="239207473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C3412E-E339-471D-B9CC-9167B7177FD5}"/>
              </a:ext>
            </a:extLst>
          </p:cNvPr>
          <p:cNvSpPr>
            <a:spLocks noGrp="1"/>
          </p:cNvSpPr>
          <p:nvPr>
            <p:ph type="title" idx="4294967295"/>
          </p:nvPr>
        </p:nvSpPr>
        <p:spPr>
          <a:xfrm>
            <a:off x="2837662" y="387428"/>
            <a:ext cx="10515600" cy="973138"/>
          </a:xfrm>
        </p:spPr>
        <p:txBody>
          <a:bodyPr>
            <a:normAutofit/>
          </a:bodyPr>
          <a:lstStyle/>
          <a:p>
            <a:r>
              <a:rPr lang="es-VE" sz="4800" dirty="0" smtClean="0"/>
              <a:t>APORTES DEL GRUPO</a:t>
            </a:r>
            <a:endParaRPr lang="es-VE" sz="4800" dirty="0"/>
          </a:p>
        </p:txBody>
      </p:sp>
      <p:sp>
        <p:nvSpPr>
          <p:cNvPr id="3" name="CuadroTexto 2"/>
          <p:cNvSpPr txBox="1"/>
          <p:nvPr/>
        </p:nvSpPr>
        <p:spPr>
          <a:xfrm>
            <a:off x="987058" y="873997"/>
            <a:ext cx="10249511" cy="5262979"/>
          </a:xfrm>
          <a:prstGeom prst="rect">
            <a:avLst/>
          </a:prstGeom>
          <a:noFill/>
        </p:spPr>
        <p:txBody>
          <a:bodyPr wrap="square" rtlCol="0">
            <a:spAutoFit/>
          </a:bodyPr>
          <a:lstStyle/>
          <a:p>
            <a:r>
              <a:rPr lang="es-VE" sz="2400" b="1" dirty="0"/>
              <a:t> </a:t>
            </a:r>
          </a:p>
          <a:p>
            <a:pPr algn="just"/>
            <a:r>
              <a:rPr lang="es-VE" sz="2400" dirty="0"/>
              <a:t>Si responde la interrogante del </a:t>
            </a:r>
            <a:r>
              <a:rPr lang="es-VE" sz="2400" dirty="0" smtClean="0"/>
              <a:t>ciclo: </a:t>
            </a:r>
          </a:p>
          <a:p>
            <a:pPr algn="just"/>
            <a:endParaRPr lang="es-VE" sz="2400" dirty="0"/>
          </a:p>
          <a:p>
            <a:pPr marL="342900" indent="-342900" algn="just">
              <a:buFont typeface="Wingdings" pitchFamily="2" charset="2"/>
              <a:buChar char="q"/>
            </a:pPr>
            <a:r>
              <a:rPr lang="es-VE" sz="2400" dirty="0" smtClean="0"/>
              <a:t>En pacientes con enfermedad arterial coronaria de TCI no protegido no se encontraron diferencias en cuanto a muerte por cualquier causa al comparar las dos estrategias de revascularización (ICP vs CAGB), durante un periodo de seguimiento de 10 años.</a:t>
            </a:r>
          </a:p>
          <a:p>
            <a:pPr marL="342900" indent="-342900" algn="just">
              <a:buFont typeface="Wingdings" pitchFamily="2" charset="2"/>
              <a:buChar char="q"/>
            </a:pPr>
            <a:endParaRPr lang="es-VE" sz="2400" dirty="0" smtClean="0"/>
          </a:p>
          <a:p>
            <a:pPr marL="342900" indent="-342900" algn="just">
              <a:buFont typeface="Wingdings" pitchFamily="2" charset="2"/>
              <a:buChar char="q"/>
            </a:pPr>
            <a:r>
              <a:rPr lang="es-VE" sz="2400" dirty="0"/>
              <a:t>S</a:t>
            </a:r>
            <a:r>
              <a:rPr lang="es-VE" sz="2400" dirty="0" smtClean="0"/>
              <a:t>in embargo se observo un incremento en el punto combinado de muerte, IM Q y ACV en los pacientes que fueron sometidos a ICP con SLF después de 5 años de seguimiento. </a:t>
            </a:r>
          </a:p>
          <a:p>
            <a:pPr marL="342900" indent="-342900" algn="just">
              <a:buFont typeface="Wingdings" pitchFamily="2" charset="2"/>
              <a:buChar char="q"/>
            </a:pPr>
            <a:endParaRPr lang="es-VE" sz="2400" dirty="0"/>
          </a:p>
          <a:p>
            <a:pPr marL="342900" indent="-342900" algn="just">
              <a:buFont typeface="Wingdings" pitchFamily="2" charset="2"/>
              <a:buChar char="q"/>
            </a:pPr>
            <a:r>
              <a:rPr lang="es-VE" sz="2400" dirty="0" smtClean="0"/>
              <a:t>Adicionalmente los pacientes sometidos a ICP presentaron probabilidad de ameritar revascularización del vaso diana durante 10 años de seguimiento. </a:t>
            </a:r>
            <a:endParaRPr lang="es-VE" sz="2400" dirty="0"/>
          </a:p>
        </p:txBody>
      </p:sp>
    </p:spTree>
    <p:extLst>
      <p:ext uri="{BB962C8B-B14F-4D97-AF65-F5344CB8AC3E}">
        <p14:creationId xmlns:p14="http://schemas.microsoft.com/office/powerpoint/2010/main" val="6645635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09E379B7-17D5-40A7-A1B7-EA5055BA1ABC}"/>
              </a:ext>
            </a:extLst>
          </p:cNvPr>
          <p:cNvSpPr>
            <a:spLocks noGrp="1"/>
          </p:cNvSpPr>
          <p:nvPr>
            <p:ph type="ctrTitle" idx="4294967295"/>
          </p:nvPr>
        </p:nvSpPr>
        <p:spPr>
          <a:xfrm>
            <a:off x="1627322" y="2468321"/>
            <a:ext cx="9144000" cy="1031875"/>
          </a:xfrm>
        </p:spPr>
        <p:txBody>
          <a:bodyPr>
            <a:normAutofit/>
          </a:bodyPr>
          <a:lstStyle/>
          <a:p>
            <a:pPr algn="ctr"/>
            <a:r>
              <a:rPr lang="es-VE" sz="6600" dirty="0">
                <a:effectLst>
                  <a:outerShdw blurRad="38100" dist="38100" dir="2700000" algn="tl">
                    <a:srgbClr val="000000">
                      <a:alpha val="43137"/>
                    </a:srgbClr>
                  </a:outerShdw>
                </a:effectLst>
              </a:rPr>
              <a:t>INTRODUCCIÓN</a:t>
            </a:r>
            <a:r>
              <a:rPr lang="es-VE" sz="6600" dirty="0"/>
              <a:t> </a:t>
            </a:r>
          </a:p>
        </p:txBody>
      </p:sp>
    </p:spTree>
    <p:extLst>
      <p:ext uri="{BB962C8B-B14F-4D97-AF65-F5344CB8AC3E}">
        <p14:creationId xmlns:p14="http://schemas.microsoft.com/office/powerpoint/2010/main" val="3186552287"/>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C3412E-E339-471D-B9CC-9167B7177FD5}"/>
              </a:ext>
            </a:extLst>
          </p:cNvPr>
          <p:cNvSpPr>
            <a:spLocks noGrp="1"/>
          </p:cNvSpPr>
          <p:nvPr>
            <p:ph type="title" idx="4294967295"/>
          </p:nvPr>
        </p:nvSpPr>
        <p:spPr>
          <a:xfrm>
            <a:off x="2452312" y="756784"/>
            <a:ext cx="10515600" cy="973138"/>
          </a:xfrm>
        </p:spPr>
        <p:txBody>
          <a:bodyPr>
            <a:normAutofit/>
          </a:bodyPr>
          <a:lstStyle/>
          <a:p>
            <a:r>
              <a:rPr lang="es-VE" sz="5400" dirty="0" smtClean="0"/>
              <a:t>APORTES DEL GRUPO</a:t>
            </a:r>
            <a:endParaRPr lang="es-VE" sz="5400" dirty="0"/>
          </a:p>
        </p:txBody>
      </p:sp>
      <p:sp>
        <p:nvSpPr>
          <p:cNvPr id="3" name="CuadroTexto 2"/>
          <p:cNvSpPr txBox="1"/>
          <p:nvPr/>
        </p:nvSpPr>
        <p:spPr>
          <a:xfrm>
            <a:off x="723281" y="1761775"/>
            <a:ext cx="10794642" cy="4524315"/>
          </a:xfrm>
          <a:prstGeom prst="rect">
            <a:avLst/>
          </a:prstGeom>
          <a:noFill/>
        </p:spPr>
        <p:txBody>
          <a:bodyPr wrap="square" rtlCol="0">
            <a:spAutoFit/>
          </a:bodyPr>
          <a:lstStyle/>
          <a:p>
            <a:pPr algn="just"/>
            <a:endParaRPr lang="es-VE" sz="2400" dirty="0"/>
          </a:p>
          <a:p>
            <a:pPr marL="342900" indent="-342900" algn="just">
              <a:buFont typeface="Wingdings" pitchFamily="2" charset="2"/>
              <a:buChar char="q"/>
            </a:pPr>
            <a:r>
              <a:rPr lang="es-VE" sz="2400" dirty="0"/>
              <a:t>Los pacientes sometidos a CABG eran mayores y tenían perfiles de factores de riesgo clínicos y anatómicos más altos en comparación con los sometidos a </a:t>
            </a:r>
            <a:r>
              <a:rPr lang="es-VE" sz="2400" dirty="0" smtClean="0"/>
              <a:t>ICP.</a:t>
            </a:r>
            <a:endParaRPr lang="es-VE" sz="2400" dirty="0"/>
          </a:p>
          <a:p>
            <a:pPr algn="just"/>
            <a:endParaRPr lang="es-VE" sz="2400" dirty="0" smtClean="0"/>
          </a:p>
          <a:p>
            <a:pPr marL="342900" indent="-342900" algn="just">
              <a:buFont typeface="Wingdings" pitchFamily="2" charset="2"/>
              <a:buChar char="q"/>
            </a:pPr>
            <a:r>
              <a:rPr lang="es-VE" sz="2400" dirty="0" smtClean="0"/>
              <a:t>El uso de SLF no esta relacionado con el aumento de la recurrencia de los eventos, sin embargo con el advenimiento de las nuevas tecnologías en hemodinamia se escogieron pacientes con mayor deterioro clínico y anatomía coronaria. </a:t>
            </a:r>
          </a:p>
          <a:p>
            <a:pPr algn="just"/>
            <a:endParaRPr lang="es-VE" sz="2400" dirty="0"/>
          </a:p>
          <a:p>
            <a:pPr marL="342900" indent="-342900" algn="just">
              <a:buFont typeface="Wingdings" pitchFamily="2" charset="2"/>
              <a:buChar char="q"/>
            </a:pPr>
            <a:r>
              <a:rPr lang="es-VE" sz="2400" dirty="0" smtClean="0"/>
              <a:t>Dado </a:t>
            </a:r>
            <a:r>
              <a:rPr lang="es-VE" sz="2400" dirty="0"/>
              <a:t>a que el estudio, fue observacional no aleatorizado, </a:t>
            </a:r>
            <a:r>
              <a:rPr lang="es-VE" sz="2400" dirty="0" smtClean="0"/>
              <a:t>es posible </a:t>
            </a:r>
            <a:r>
              <a:rPr lang="es-VE" sz="2400" dirty="0"/>
              <a:t>el sesgo de selección y </a:t>
            </a:r>
            <a:r>
              <a:rPr lang="es-VE" sz="2400" dirty="0" smtClean="0"/>
              <a:t>verificación, por lo que es necesario verificar estos resultados con estudios prospectivos. </a:t>
            </a:r>
            <a:endParaRPr lang="es-VE" sz="2400" dirty="0"/>
          </a:p>
          <a:p>
            <a:endParaRPr lang="es-VE" sz="2400" dirty="0"/>
          </a:p>
        </p:txBody>
      </p:sp>
    </p:spTree>
    <p:extLst>
      <p:ext uri="{BB962C8B-B14F-4D97-AF65-F5344CB8AC3E}">
        <p14:creationId xmlns:p14="http://schemas.microsoft.com/office/powerpoint/2010/main" val="969965595"/>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C3412E-E339-471D-B9CC-9167B7177FD5}"/>
              </a:ext>
            </a:extLst>
          </p:cNvPr>
          <p:cNvSpPr>
            <a:spLocks noGrp="1"/>
          </p:cNvSpPr>
          <p:nvPr>
            <p:ph type="title" idx="4294967295"/>
          </p:nvPr>
        </p:nvSpPr>
        <p:spPr>
          <a:xfrm>
            <a:off x="2743201" y="2842502"/>
            <a:ext cx="6710928" cy="1131620"/>
          </a:xfrm>
        </p:spPr>
        <p:txBody>
          <a:bodyPr>
            <a:normAutofit fontScale="90000"/>
          </a:bodyPr>
          <a:lstStyle/>
          <a:p>
            <a:pPr algn="ctr"/>
            <a:r>
              <a:rPr lang="es-VE" sz="12800" dirty="0"/>
              <a:t>Gracias</a:t>
            </a:r>
            <a:r>
              <a:rPr lang="es-VE" sz="4400" dirty="0"/>
              <a:t>.</a:t>
            </a:r>
          </a:p>
        </p:txBody>
      </p:sp>
    </p:spTree>
    <p:extLst>
      <p:ext uri="{BB962C8B-B14F-4D97-AF65-F5344CB8AC3E}">
        <p14:creationId xmlns:p14="http://schemas.microsoft.com/office/powerpoint/2010/main" val="39727706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xmlns="" id="{83EBA268-5EC4-49C6-AAD3-9557A47663D3}"/>
              </a:ext>
            </a:extLst>
          </p:cNvPr>
          <p:cNvSpPr>
            <a:spLocks noGrp="1"/>
          </p:cNvSpPr>
          <p:nvPr>
            <p:ph idx="4294967295"/>
          </p:nvPr>
        </p:nvSpPr>
        <p:spPr>
          <a:xfrm>
            <a:off x="1084882" y="1318593"/>
            <a:ext cx="10515600" cy="4351337"/>
          </a:xfrm>
        </p:spPr>
        <p:txBody>
          <a:bodyPr>
            <a:normAutofit/>
          </a:bodyPr>
          <a:lstStyle/>
          <a:p>
            <a:r>
              <a:rPr lang="es-VE" dirty="0">
                <a:latin typeface="Calibri" panose="020F0502020204030204" pitchFamily="34" charset="0"/>
                <a:ea typeface="Calibri" panose="020F0502020204030204" pitchFamily="34" charset="0"/>
                <a:cs typeface="Times New Roman" panose="02020603050405020304" pitchFamily="18" charset="0"/>
              </a:rPr>
              <a:t>S</a:t>
            </a:r>
            <a:r>
              <a:rPr lang="es-VE" dirty="0" smtClean="0">
                <a:effectLst/>
                <a:latin typeface="Calibri" panose="020F0502020204030204" pitchFamily="34" charset="0"/>
                <a:ea typeface="Calibri" panose="020F0502020204030204" pitchFamily="34" charset="0"/>
                <a:cs typeface="Times New Roman" panose="02020603050405020304" pitchFamily="18" charset="0"/>
              </a:rPr>
              <a:t>e </a:t>
            </a:r>
            <a:r>
              <a:rPr lang="es-VE" dirty="0">
                <a:effectLst/>
                <a:latin typeface="Calibri" panose="020F0502020204030204" pitchFamily="34" charset="0"/>
                <a:ea typeface="Calibri" panose="020F0502020204030204" pitchFamily="34" charset="0"/>
                <a:cs typeface="Times New Roman" panose="02020603050405020304" pitchFamily="18" charset="0"/>
              </a:rPr>
              <a:t>ha recomendado </a:t>
            </a:r>
            <a:r>
              <a:rPr lang="es-VE" dirty="0" smtClean="0">
                <a:effectLst/>
                <a:latin typeface="Calibri" panose="020F0502020204030204" pitchFamily="34" charset="0"/>
                <a:ea typeface="Calibri" panose="020F0502020204030204" pitchFamily="34" charset="0"/>
                <a:cs typeface="Times New Roman" panose="02020603050405020304" pitchFamily="18" charset="0"/>
              </a:rPr>
              <a:t>la cirugía de revascularización coronaria (CABG</a:t>
            </a:r>
            <a:r>
              <a:rPr lang="es-VE" dirty="0">
                <a:effectLst/>
                <a:latin typeface="Calibri" panose="020F0502020204030204" pitchFamily="34" charset="0"/>
                <a:ea typeface="Calibri" panose="020F0502020204030204" pitchFamily="34" charset="0"/>
                <a:cs typeface="Times New Roman" panose="02020603050405020304" pitchFamily="18" charset="0"/>
              </a:rPr>
              <a:t>) como la estrategia de revascularización de elección para la enfermedad de </a:t>
            </a:r>
            <a:r>
              <a:rPr lang="es-VE" dirty="0" smtClean="0">
                <a:latin typeface="Calibri" panose="020F0502020204030204" pitchFamily="34" charset="0"/>
                <a:ea typeface="Calibri" panose="020F0502020204030204" pitchFamily="34" charset="0"/>
                <a:cs typeface="Times New Roman" panose="02020603050405020304" pitchFamily="18" charset="0"/>
              </a:rPr>
              <a:t>tronco de coronaria </a:t>
            </a:r>
            <a:r>
              <a:rPr lang="es-VE" dirty="0" smtClean="0">
                <a:effectLst/>
                <a:latin typeface="Calibri" panose="020F0502020204030204" pitchFamily="34" charset="0"/>
                <a:ea typeface="Calibri" panose="020F0502020204030204" pitchFamily="34" charset="0"/>
                <a:cs typeface="Times New Roman" panose="02020603050405020304" pitchFamily="18" charset="0"/>
              </a:rPr>
              <a:t>izquierda </a:t>
            </a:r>
            <a:r>
              <a:rPr lang="es-VE" dirty="0">
                <a:effectLst/>
                <a:latin typeface="Calibri" panose="020F0502020204030204" pitchFamily="34" charset="0"/>
                <a:ea typeface="Calibri" panose="020F0502020204030204" pitchFamily="34" charset="0"/>
                <a:cs typeface="Times New Roman" panose="02020603050405020304" pitchFamily="18" charset="0"/>
              </a:rPr>
              <a:t>(TCI) no </a:t>
            </a:r>
            <a:r>
              <a:rPr lang="es-VE" dirty="0" smtClean="0">
                <a:effectLst/>
                <a:latin typeface="Calibri" panose="020F0502020204030204" pitchFamily="34" charset="0"/>
                <a:ea typeface="Calibri" panose="020F0502020204030204" pitchFamily="34" charset="0"/>
                <a:cs typeface="Times New Roman" panose="02020603050405020304" pitchFamily="18" charset="0"/>
              </a:rPr>
              <a:t>protegida.</a:t>
            </a:r>
            <a:endParaRPr lang="es-VE"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VE" dirty="0">
              <a:effectLst/>
              <a:latin typeface="Calibri" panose="020F0502020204030204" pitchFamily="34" charset="0"/>
              <a:ea typeface="Calibri" panose="020F0502020204030204" pitchFamily="34" charset="0"/>
              <a:cs typeface="Times New Roman" panose="02020603050405020304" pitchFamily="18" charset="0"/>
            </a:endParaRPr>
          </a:p>
          <a:p>
            <a:r>
              <a:rPr lang="es-VE" dirty="0">
                <a:latin typeface="Calibri" panose="020F0502020204030204" pitchFamily="34" charset="0"/>
                <a:ea typeface="Calibri" panose="020F0502020204030204" pitchFamily="34" charset="0"/>
                <a:cs typeface="Times New Roman" panose="02020603050405020304" pitchFamily="18" charset="0"/>
              </a:rPr>
              <a:t>S</a:t>
            </a:r>
            <a:r>
              <a:rPr lang="es-VE" dirty="0">
                <a:effectLst/>
                <a:latin typeface="Calibri" panose="020F0502020204030204" pitchFamily="34" charset="0"/>
                <a:ea typeface="Calibri" panose="020F0502020204030204" pitchFamily="34" charset="0"/>
                <a:cs typeface="Times New Roman" panose="02020603050405020304" pitchFamily="18" charset="0"/>
              </a:rPr>
              <a:t>e han producido avances notables en la intervención coronaria percutánea (ICP), que incluyen:</a:t>
            </a:r>
          </a:p>
          <a:p>
            <a:pPr>
              <a:buFontTx/>
              <a:buChar char="-"/>
            </a:pPr>
            <a:r>
              <a:rPr lang="es-VE" b="1" dirty="0" err="1">
                <a:latin typeface="Calibri" panose="020F0502020204030204" pitchFamily="34" charset="0"/>
                <a:ea typeface="Calibri" panose="020F0502020204030204" pitchFamily="34" charset="0"/>
                <a:cs typeface="Times New Roman" panose="02020603050405020304" pitchFamily="18" charset="0"/>
              </a:rPr>
              <a:t>S</a:t>
            </a:r>
            <a:r>
              <a:rPr lang="es-VE" b="1" dirty="0" err="1">
                <a:effectLst/>
                <a:latin typeface="Calibri" panose="020F0502020204030204" pitchFamily="34" charset="0"/>
                <a:ea typeface="Calibri" panose="020F0502020204030204" pitchFamily="34" charset="0"/>
                <a:cs typeface="Times New Roman" panose="02020603050405020304" pitchFamily="18" charset="0"/>
              </a:rPr>
              <a:t>tents</a:t>
            </a:r>
            <a:r>
              <a:rPr lang="es-VE" b="1" dirty="0">
                <a:effectLst/>
                <a:latin typeface="Calibri" panose="020F0502020204030204" pitchFamily="34" charset="0"/>
                <a:ea typeface="Calibri" panose="020F0502020204030204" pitchFamily="34" charset="0"/>
                <a:cs typeface="Times New Roman" panose="02020603050405020304" pitchFamily="18" charset="0"/>
              </a:rPr>
              <a:t> liberadores de fármacos (SLF</a:t>
            </a:r>
            <a:r>
              <a:rPr lang="es-VE"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VE" b="1"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s-VE" b="1" dirty="0">
                <a:latin typeface="Calibri" panose="020F0502020204030204" pitchFamily="34" charset="0"/>
                <a:ea typeface="Calibri" panose="020F0502020204030204" pitchFamily="34" charset="0"/>
                <a:cs typeface="Times New Roman" panose="02020603050405020304" pitchFamily="18" charset="0"/>
              </a:rPr>
              <a:t>F</a:t>
            </a:r>
            <a:r>
              <a:rPr lang="es-VE" b="1" dirty="0">
                <a:effectLst/>
                <a:latin typeface="Calibri" panose="020F0502020204030204" pitchFamily="34" charset="0"/>
                <a:ea typeface="Calibri" panose="020F0502020204030204" pitchFamily="34" charset="0"/>
                <a:cs typeface="Times New Roman" panose="02020603050405020304" pitchFamily="18" charset="0"/>
              </a:rPr>
              <a:t>ármacos </a:t>
            </a:r>
            <a:r>
              <a:rPr lang="es-VE" b="1" dirty="0" err="1">
                <a:effectLst/>
                <a:latin typeface="Calibri" panose="020F0502020204030204" pitchFamily="34" charset="0"/>
                <a:ea typeface="Calibri" panose="020F0502020204030204" pitchFamily="34" charset="0"/>
                <a:cs typeface="Times New Roman" panose="02020603050405020304" pitchFamily="18" charset="0"/>
              </a:rPr>
              <a:t>antitrombóticos</a:t>
            </a:r>
            <a:r>
              <a:rPr lang="es-VE" b="1" dirty="0">
                <a:effectLst/>
                <a:latin typeface="Calibri" panose="020F0502020204030204" pitchFamily="34" charset="0"/>
                <a:ea typeface="Calibri" panose="020F0502020204030204" pitchFamily="34" charset="0"/>
                <a:cs typeface="Times New Roman" panose="02020603050405020304" pitchFamily="18" charset="0"/>
              </a:rPr>
              <a:t> </a:t>
            </a:r>
            <a:r>
              <a:rPr lang="es-VE" b="1" dirty="0" smtClean="0">
                <a:effectLst/>
                <a:latin typeface="Calibri" panose="020F0502020204030204" pitchFamily="34" charset="0"/>
                <a:ea typeface="Calibri" panose="020F0502020204030204" pitchFamily="34" charset="0"/>
                <a:cs typeface="Times New Roman" panose="02020603050405020304" pitchFamily="18" charset="0"/>
              </a:rPr>
              <a:t>adyuvantes</a:t>
            </a:r>
            <a:endParaRPr lang="es-VE" b="1"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s-VE" b="1" dirty="0">
                <a:latin typeface="Calibri" panose="020F0502020204030204" pitchFamily="34" charset="0"/>
                <a:ea typeface="Calibri" panose="020F0502020204030204" pitchFamily="34" charset="0"/>
                <a:cs typeface="Times New Roman" panose="02020603050405020304" pitchFamily="18" charset="0"/>
              </a:rPr>
              <a:t>T</a:t>
            </a:r>
            <a:r>
              <a:rPr lang="es-VE" b="1" dirty="0">
                <a:effectLst/>
                <a:latin typeface="Calibri" panose="020F0502020204030204" pitchFamily="34" charset="0"/>
                <a:ea typeface="Calibri" panose="020F0502020204030204" pitchFamily="34" charset="0"/>
                <a:cs typeface="Times New Roman" panose="02020603050405020304" pitchFamily="18" charset="0"/>
              </a:rPr>
              <a:t>ratamiento </a:t>
            </a:r>
            <a:r>
              <a:rPr lang="es-VE" b="1" dirty="0" smtClean="0">
                <a:latin typeface="Calibri" panose="020F0502020204030204" pitchFamily="34" charset="0"/>
                <a:ea typeface="Calibri" panose="020F0502020204030204" pitchFamily="34" charset="0"/>
                <a:cs typeface="Times New Roman" panose="02020603050405020304" pitchFamily="18" charset="0"/>
              </a:rPr>
              <a:t>peri – procedimiento</a:t>
            </a:r>
            <a:endParaRPr lang="es-VE" b="1"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s-VE" b="1" dirty="0">
                <a:effectLst/>
                <a:latin typeface="Calibri" panose="020F0502020204030204" pitchFamily="34" charset="0"/>
                <a:ea typeface="Calibri" panose="020F0502020204030204" pitchFamily="34" charset="0"/>
                <a:cs typeface="Times New Roman" panose="02020603050405020304" pitchFamily="18" charset="0"/>
              </a:rPr>
              <a:t> </a:t>
            </a:r>
            <a:r>
              <a:rPr lang="es-VE" b="1" dirty="0">
                <a:latin typeface="Calibri" panose="020F0502020204030204" pitchFamily="34" charset="0"/>
                <a:ea typeface="Calibri" panose="020F0502020204030204" pitchFamily="34" charset="0"/>
                <a:cs typeface="Times New Roman" panose="02020603050405020304" pitchFamily="18" charset="0"/>
              </a:rPr>
              <a:t>L</a:t>
            </a:r>
            <a:r>
              <a:rPr lang="es-VE" b="1" dirty="0">
                <a:effectLst/>
                <a:latin typeface="Calibri" panose="020F0502020204030204" pitchFamily="34" charset="0"/>
                <a:ea typeface="Calibri" panose="020F0502020204030204" pitchFamily="34" charset="0"/>
                <a:cs typeface="Times New Roman" panose="02020603050405020304" pitchFamily="18" charset="0"/>
              </a:rPr>
              <a:t>a experiencia de los cardiólogos intervencionistas </a:t>
            </a:r>
            <a:endParaRPr lang="es-ES" b="1" dirty="0"/>
          </a:p>
        </p:txBody>
      </p:sp>
      <p:sp>
        <p:nvSpPr>
          <p:cNvPr id="4" name="Título 3">
            <a:extLst>
              <a:ext uri="{FF2B5EF4-FFF2-40B4-BE49-F238E27FC236}">
                <a16:creationId xmlns:a16="http://schemas.microsoft.com/office/drawing/2014/main" xmlns="" id="{074E188C-D8DF-4100-A5AB-679C87915A60}"/>
              </a:ext>
            </a:extLst>
          </p:cNvPr>
          <p:cNvSpPr>
            <a:spLocks noGrp="1"/>
          </p:cNvSpPr>
          <p:nvPr>
            <p:ph type="title" idx="4294967295"/>
          </p:nvPr>
        </p:nvSpPr>
        <p:spPr>
          <a:xfrm>
            <a:off x="1084882" y="345455"/>
            <a:ext cx="10515600" cy="973138"/>
          </a:xfrm>
        </p:spPr>
        <p:txBody>
          <a:bodyPr/>
          <a:lstStyle/>
          <a:p>
            <a:r>
              <a:rPr lang="es-VE" dirty="0"/>
              <a:t>Introducción </a:t>
            </a:r>
          </a:p>
        </p:txBody>
      </p:sp>
    </p:spTree>
    <p:extLst>
      <p:ext uri="{BB962C8B-B14F-4D97-AF65-F5344CB8AC3E}">
        <p14:creationId xmlns:p14="http://schemas.microsoft.com/office/powerpoint/2010/main" val="194983163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xmlns="" id="{83EBA268-5EC4-49C6-AAD3-9557A47663D3}"/>
              </a:ext>
            </a:extLst>
          </p:cNvPr>
          <p:cNvSpPr>
            <a:spLocks noGrp="1"/>
          </p:cNvSpPr>
          <p:nvPr>
            <p:ph idx="4294967295"/>
          </p:nvPr>
        </p:nvSpPr>
        <p:spPr>
          <a:xfrm>
            <a:off x="1143000" y="1270000"/>
            <a:ext cx="9812924" cy="1993153"/>
          </a:xfrm>
        </p:spPr>
        <p:txBody>
          <a:bodyPr>
            <a:normAutofit/>
          </a:bodyPr>
          <a:lstStyle/>
          <a:p>
            <a:pPr marL="0" indent="0">
              <a:buNone/>
            </a:pPr>
            <a:r>
              <a:rPr lang="es-VE" sz="1800" b="1"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a:buFontTx/>
              <a:buChar char="-"/>
            </a:pPr>
            <a:endParaRPr lang="es-VE" sz="18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es-VE" dirty="0"/>
          </a:p>
        </p:txBody>
      </p:sp>
      <p:sp>
        <p:nvSpPr>
          <p:cNvPr id="4" name="Título 3">
            <a:extLst>
              <a:ext uri="{FF2B5EF4-FFF2-40B4-BE49-F238E27FC236}">
                <a16:creationId xmlns:a16="http://schemas.microsoft.com/office/drawing/2014/main" xmlns="" id="{074E188C-D8DF-4100-A5AB-679C87915A60}"/>
              </a:ext>
            </a:extLst>
          </p:cNvPr>
          <p:cNvSpPr>
            <a:spLocks noGrp="1"/>
          </p:cNvSpPr>
          <p:nvPr>
            <p:ph type="title" idx="4294967295"/>
          </p:nvPr>
        </p:nvSpPr>
        <p:spPr>
          <a:xfrm>
            <a:off x="1143000" y="315051"/>
            <a:ext cx="10515600" cy="973138"/>
          </a:xfrm>
        </p:spPr>
        <p:txBody>
          <a:bodyPr/>
          <a:lstStyle/>
          <a:p>
            <a:r>
              <a:rPr lang="es-VE" sz="4400" dirty="0"/>
              <a:t>Introducción</a:t>
            </a:r>
            <a:r>
              <a:rPr lang="es-VE" dirty="0"/>
              <a:t> </a:t>
            </a:r>
          </a:p>
        </p:txBody>
      </p:sp>
      <p:sp>
        <p:nvSpPr>
          <p:cNvPr id="2" name="CuadroTexto 1"/>
          <p:cNvSpPr txBox="1"/>
          <p:nvPr/>
        </p:nvSpPr>
        <p:spPr>
          <a:xfrm>
            <a:off x="1143000" y="3072348"/>
            <a:ext cx="10406606" cy="3046988"/>
          </a:xfrm>
          <a:prstGeom prst="rect">
            <a:avLst/>
          </a:prstGeom>
          <a:noFill/>
        </p:spPr>
        <p:txBody>
          <a:bodyPr wrap="square" rtlCol="0">
            <a:spAutoFit/>
          </a:bodyPr>
          <a:lstStyle/>
          <a:p>
            <a:pPr algn="just">
              <a:buFontTx/>
              <a:buChar char="-"/>
            </a:pPr>
            <a:r>
              <a:rPr lang="es-VE"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s-VE" sz="2400"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Mostraron</a:t>
            </a:r>
            <a:r>
              <a:rPr lang="es-VE" sz="2400" b="1" i="1" dirty="0" smtClean="0">
                <a:latin typeface="Calibri" panose="020F0502020204030204" pitchFamily="34" charset="0"/>
                <a:ea typeface="Calibri" panose="020F0502020204030204" pitchFamily="34" charset="0"/>
                <a:cs typeface="Times New Roman" panose="02020603050405020304" pitchFamily="18" charset="0"/>
              </a:rPr>
              <a:t>: </a:t>
            </a:r>
            <a:r>
              <a:rPr lang="es-VE" sz="2400" b="1" i="1" dirty="0">
                <a:latin typeface="Calibri" panose="020F0502020204030204" pitchFamily="34" charset="0"/>
                <a:ea typeface="Calibri" panose="020F0502020204030204" pitchFamily="34" charset="0"/>
                <a:cs typeface="Times New Roman" panose="02020603050405020304" pitchFamily="18" charset="0"/>
              </a:rPr>
              <a:t>resultados </a:t>
            </a:r>
            <a:r>
              <a:rPr lang="es-VE" sz="2400" b="1" i="1" dirty="0" smtClean="0">
                <a:latin typeface="Calibri" panose="020F0502020204030204" pitchFamily="34" charset="0"/>
                <a:ea typeface="Calibri" panose="020F0502020204030204" pitchFamily="34" charset="0"/>
                <a:cs typeface="Times New Roman" panose="02020603050405020304" pitchFamily="18" charset="0"/>
              </a:rPr>
              <a:t>contradictorios </a:t>
            </a:r>
            <a:r>
              <a:rPr lang="es-VE" sz="2400" b="1" i="1" dirty="0">
                <a:latin typeface="Calibri" panose="020F0502020204030204" pitchFamily="34" charset="0"/>
                <a:ea typeface="Calibri" panose="020F0502020204030204" pitchFamily="34" charset="0"/>
                <a:cs typeface="Times New Roman" panose="02020603050405020304" pitchFamily="18" charset="0"/>
              </a:rPr>
              <a:t>y </a:t>
            </a:r>
            <a:r>
              <a:rPr lang="es-VE" sz="2400" b="1" i="1" dirty="0" smtClean="0">
                <a:latin typeface="Calibri" panose="020F0502020204030204" pitchFamily="34" charset="0"/>
                <a:ea typeface="Calibri" panose="020F0502020204030204" pitchFamily="34" charset="0"/>
                <a:cs typeface="Times New Roman" panose="02020603050405020304" pitchFamily="18" charset="0"/>
              </a:rPr>
              <a:t>aumentaron </a:t>
            </a:r>
            <a:r>
              <a:rPr lang="es-VE" sz="2400" b="1" i="1" dirty="0">
                <a:latin typeface="Calibri" panose="020F0502020204030204" pitchFamily="34" charset="0"/>
                <a:ea typeface="Calibri" panose="020F0502020204030204" pitchFamily="34" charset="0"/>
                <a:cs typeface="Times New Roman" panose="02020603050405020304" pitchFamily="18" charset="0"/>
              </a:rPr>
              <a:t>la incertidumbre sobre la estrategia  </a:t>
            </a:r>
            <a:r>
              <a:rPr lang="es-VE" sz="2400" b="1" i="1" dirty="0" smtClean="0">
                <a:latin typeface="Calibri" panose="020F0502020204030204" pitchFamily="34" charset="0"/>
                <a:ea typeface="Calibri" panose="020F0502020204030204" pitchFamily="34" charset="0"/>
                <a:cs typeface="Times New Roman" panose="02020603050405020304" pitchFamily="18" charset="0"/>
              </a:rPr>
              <a:t>de revascularización óptima </a:t>
            </a:r>
            <a:r>
              <a:rPr lang="es-VE" sz="2400" b="1" i="1" dirty="0">
                <a:latin typeface="Calibri" panose="020F0502020204030204" pitchFamily="34" charset="0"/>
                <a:ea typeface="Calibri" panose="020F0502020204030204" pitchFamily="34" charset="0"/>
                <a:cs typeface="Times New Roman" panose="02020603050405020304" pitchFamily="18" charset="0"/>
              </a:rPr>
              <a:t>para la enfermedad del TCI.</a:t>
            </a:r>
          </a:p>
          <a:p>
            <a:pPr algn="just">
              <a:buFontTx/>
              <a:buChar char="-"/>
            </a:pPr>
            <a:endParaRPr lang="es-VE" sz="2400" b="1" i="1" dirty="0">
              <a:latin typeface="Calibri" panose="020F0502020204030204" pitchFamily="34" charset="0"/>
              <a:ea typeface="Calibri" panose="020F0502020204030204" pitchFamily="34" charset="0"/>
              <a:cs typeface="Times New Roman" panose="02020603050405020304" pitchFamily="18" charset="0"/>
            </a:endParaRPr>
          </a:p>
          <a:p>
            <a:pPr algn="just">
              <a:buFontTx/>
              <a:buChar char="-"/>
            </a:pPr>
            <a:r>
              <a:rPr lang="es-VE" sz="2400" b="1" i="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Ambos </a:t>
            </a:r>
            <a:r>
              <a:rPr lang="es-VE" sz="2400" b="1" i="1" dirty="0" smtClean="0">
                <a:latin typeface="Calibri" panose="020F0502020204030204" pitchFamily="34" charset="0"/>
                <a:ea typeface="Calibri" panose="020F0502020204030204" pitchFamily="34" charset="0"/>
                <a:cs typeface="Times New Roman" panose="02020603050405020304" pitchFamily="18" charset="0"/>
              </a:rPr>
              <a:t>ensayos mostraron una tendencia a favor de CABG vs ICP durante el periodo tardío de seguimiento, en lo referente al criterio de valoración combinado de muerte, accidente cerebrovascular o infarto</a:t>
            </a:r>
            <a:r>
              <a:rPr lang="es-VE" sz="2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s-VE" sz="2400" b="1" i="1" dirty="0" smtClean="0">
                <a:latin typeface="Calibri" panose="020F0502020204030204" pitchFamily="34" charset="0"/>
                <a:ea typeface="Calibri" panose="020F0502020204030204" pitchFamily="34" charset="0"/>
                <a:cs typeface="Times New Roman" panose="02020603050405020304" pitchFamily="18" charset="0"/>
              </a:rPr>
              <a:t>de miocardio. </a:t>
            </a:r>
          </a:p>
          <a:p>
            <a:pPr algn="just"/>
            <a:endParaRPr lang="es-VE" sz="2400" b="1" dirty="0">
              <a:latin typeface="Calibri" panose="020F0502020204030204" pitchFamily="34" charset="0"/>
              <a:ea typeface="Calibri" panose="020F0502020204030204" pitchFamily="34" charset="0"/>
              <a:cs typeface="Times New Roman" panose="02020603050405020304" pitchFamily="18" charset="0"/>
            </a:endParaRPr>
          </a:p>
          <a:p>
            <a:pPr algn="just">
              <a:buFontTx/>
              <a:buChar char="-"/>
            </a:pPr>
            <a:r>
              <a:rPr lang="es-VE" sz="2400" b="1" dirty="0" smtClean="0">
                <a:latin typeface="Calibri" panose="020F0502020204030204" pitchFamily="34" charset="0"/>
                <a:ea typeface="Calibri" panose="020F0502020204030204" pitchFamily="34" charset="0"/>
                <a:cs typeface="Times New Roman" panose="02020603050405020304" pitchFamily="18" charset="0"/>
              </a:rPr>
              <a:t>  </a:t>
            </a:r>
            <a:endParaRPr lang="es-VE" sz="2400" dirty="0"/>
          </a:p>
        </p:txBody>
      </p:sp>
      <p:graphicFrame>
        <p:nvGraphicFramePr>
          <p:cNvPr id="9" name="Diagrama 8"/>
          <p:cNvGraphicFramePr/>
          <p:nvPr>
            <p:extLst>
              <p:ext uri="{D42A27DB-BD31-4B8C-83A1-F6EECF244321}">
                <p14:modId xmlns:p14="http://schemas.microsoft.com/office/powerpoint/2010/main" val="4166012074"/>
              </p:ext>
            </p:extLst>
          </p:nvPr>
        </p:nvGraphicFramePr>
        <p:xfrm>
          <a:off x="1609164" y="1288189"/>
          <a:ext cx="7697396" cy="1387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4700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xmlns="" id="{B305830F-D144-41ED-9BA2-D78F18021790}"/>
              </a:ext>
            </a:extLst>
          </p:cNvPr>
          <p:cNvSpPr>
            <a:spLocks noGrp="1"/>
          </p:cNvSpPr>
          <p:nvPr>
            <p:ph type="title" idx="4294967295"/>
          </p:nvPr>
        </p:nvSpPr>
        <p:spPr>
          <a:xfrm>
            <a:off x="1105711" y="309000"/>
            <a:ext cx="10515600" cy="973138"/>
          </a:xfrm>
        </p:spPr>
        <p:txBody>
          <a:bodyPr/>
          <a:lstStyle/>
          <a:p>
            <a:r>
              <a:rPr lang="es-VE" dirty="0"/>
              <a:t>Introducción </a:t>
            </a:r>
          </a:p>
        </p:txBody>
      </p:sp>
      <p:pic>
        <p:nvPicPr>
          <p:cNvPr id="3" name="Imagen 2"/>
          <p:cNvPicPr>
            <a:picLocks noChangeAspect="1"/>
          </p:cNvPicPr>
          <p:nvPr/>
        </p:nvPicPr>
        <p:blipFill rotWithShape="1">
          <a:blip r:embed="rId3"/>
          <a:srcRect l="17960" t="16736" r="19102" b="5764"/>
          <a:stretch/>
        </p:blipFill>
        <p:spPr>
          <a:xfrm>
            <a:off x="2804160" y="1282138"/>
            <a:ext cx="6624320" cy="4586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770361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09E379B7-17D5-40A7-A1B7-EA5055BA1ABC}"/>
              </a:ext>
            </a:extLst>
          </p:cNvPr>
          <p:cNvSpPr>
            <a:spLocks noGrp="1"/>
          </p:cNvSpPr>
          <p:nvPr>
            <p:ph type="ctrTitle" idx="4294967295"/>
          </p:nvPr>
        </p:nvSpPr>
        <p:spPr>
          <a:xfrm>
            <a:off x="2665380" y="2716281"/>
            <a:ext cx="9144000" cy="1031875"/>
          </a:xfrm>
        </p:spPr>
        <p:txBody>
          <a:bodyPr>
            <a:normAutofit fontScale="90000"/>
          </a:bodyPr>
          <a:lstStyle/>
          <a:p>
            <a:r>
              <a:rPr lang="es-VE" sz="7200" dirty="0" smtClean="0"/>
              <a:t>METODOLOGÍA</a:t>
            </a:r>
            <a:r>
              <a:rPr lang="es-VE" dirty="0" smtClean="0"/>
              <a:t> </a:t>
            </a:r>
            <a:endParaRPr lang="es-VE" dirty="0"/>
          </a:p>
        </p:txBody>
      </p:sp>
    </p:spTree>
    <p:extLst>
      <p:ext uri="{BB962C8B-B14F-4D97-AF65-F5344CB8AC3E}">
        <p14:creationId xmlns:p14="http://schemas.microsoft.com/office/powerpoint/2010/main" val="206819518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ormato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mato 2021" id="{E9348ACE-D370-413D-82AF-77F7D5BDB53B}" vid="{0A939DCA-A2B2-4154-8458-615810599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Formato 2021</Template>
  <TotalTime>9805</TotalTime>
  <Words>1621</Words>
  <Application>Microsoft Office PowerPoint</Application>
  <PresentationFormat>Panorámica</PresentationFormat>
  <Paragraphs>236</Paragraphs>
  <Slides>51</Slides>
  <Notes>44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51</vt:i4>
      </vt:variant>
    </vt:vector>
  </HeadingPairs>
  <TitlesOfParts>
    <vt:vector size="59" baseType="lpstr">
      <vt:lpstr>맑은 고딕</vt:lpstr>
      <vt:lpstr>Arial</vt:lpstr>
      <vt:lpstr>Calibri</vt:lpstr>
      <vt:lpstr>Calibri Light</vt:lpstr>
      <vt:lpstr>Century Gothic</vt:lpstr>
      <vt:lpstr>Times New Roman</vt:lpstr>
      <vt:lpstr>Wingdings</vt:lpstr>
      <vt:lpstr>Formato 2021</vt:lpstr>
      <vt:lpstr>Presentación de PowerPoint</vt:lpstr>
      <vt:lpstr>INTERROGANTE CICLO</vt:lpstr>
      <vt:lpstr>Pregunta del ciclo </vt:lpstr>
      <vt:lpstr>Presentación de PowerPoint</vt:lpstr>
      <vt:lpstr>INTRODUCCIÓN </vt:lpstr>
      <vt:lpstr>Introducción </vt:lpstr>
      <vt:lpstr>Introducción </vt:lpstr>
      <vt:lpstr>Introducción </vt:lpstr>
      <vt:lpstr>METODOLOGÍA </vt:lpstr>
      <vt:lpstr>Metodología </vt:lpstr>
      <vt:lpstr>Metodología </vt:lpstr>
      <vt:lpstr>Metodología </vt:lpstr>
      <vt:lpstr>Metodología </vt:lpstr>
      <vt:lpstr>Criterios de valoración  Puntos finales </vt:lpstr>
      <vt:lpstr>Seguimiento:</vt:lpstr>
      <vt:lpstr>Análisis estadístico </vt:lpstr>
      <vt:lpstr>Puntuación de propensión dimensional alta (hdPS)</vt:lpstr>
      <vt:lpstr>Puntuación de propensión dimensional alta (hdPS)</vt:lpstr>
      <vt:lpstr>Análisis estadístico </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Discusión </vt:lpstr>
      <vt:lpstr>Discusión </vt:lpstr>
      <vt:lpstr>Discusión </vt:lpstr>
      <vt:lpstr>Discusión </vt:lpstr>
      <vt:lpstr>Limitaciones </vt:lpstr>
      <vt:lpstr>Limitaciones </vt:lpstr>
      <vt:lpstr>Conclusiones </vt:lpstr>
      <vt:lpstr>Conclusión </vt:lpstr>
      <vt:lpstr>Lista de cotejo </vt:lpstr>
      <vt:lpstr>Lista de cotejo </vt:lpstr>
      <vt:lpstr>Pregunta del ciclo </vt:lpstr>
      <vt:lpstr>APORTES DEL GRUPO</vt:lpstr>
      <vt:lpstr>APORTES DEL GRUPO</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científica HESACOVID Trial</dc:title>
  <dc:creator>Luis Gutierrez Abarca</dc:creator>
  <cp:lastModifiedBy>Endher</cp:lastModifiedBy>
  <cp:revision>337</cp:revision>
  <dcterms:created xsi:type="dcterms:W3CDTF">2021-02-14T02:09:29Z</dcterms:created>
  <dcterms:modified xsi:type="dcterms:W3CDTF">2021-11-18T11:50:18Z</dcterms:modified>
</cp:coreProperties>
</file>