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52"/>
  </p:notesMasterIdLst>
  <p:sldIdLst>
    <p:sldId id="361" r:id="rId4"/>
    <p:sldId id="388" r:id="rId5"/>
    <p:sldId id="360" r:id="rId6"/>
    <p:sldId id="374" r:id="rId7"/>
    <p:sldId id="362" r:id="rId8"/>
    <p:sldId id="328" r:id="rId9"/>
    <p:sldId id="375" r:id="rId10"/>
    <p:sldId id="394" r:id="rId11"/>
    <p:sldId id="363" r:id="rId12"/>
    <p:sldId id="300" r:id="rId13"/>
    <p:sldId id="366" r:id="rId14"/>
    <p:sldId id="367" r:id="rId15"/>
    <p:sldId id="400" r:id="rId16"/>
    <p:sldId id="368" r:id="rId17"/>
    <p:sldId id="304" r:id="rId18"/>
    <p:sldId id="365" r:id="rId19"/>
    <p:sldId id="271" r:id="rId20"/>
    <p:sldId id="370" r:id="rId21"/>
    <p:sldId id="396" r:id="rId22"/>
    <p:sldId id="326" r:id="rId23"/>
    <p:sldId id="371" r:id="rId24"/>
    <p:sldId id="372" r:id="rId25"/>
    <p:sldId id="373" r:id="rId26"/>
    <p:sldId id="268" r:id="rId27"/>
    <p:sldId id="266" r:id="rId28"/>
    <p:sldId id="265" r:id="rId29"/>
    <p:sldId id="377" r:id="rId30"/>
    <p:sldId id="378" r:id="rId31"/>
    <p:sldId id="379" r:id="rId32"/>
    <p:sldId id="380" r:id="rId33"/>
    <p:sldId id="381" r:id="rId34"/>
    <p:sldId id="397" r:id="rId35"/>
    <p:sldId id="376" r:id="rId36"/>
    <p:sldId id="383" r:id="rId37"/>
    <p:sldId id="272" r:id="rId38"/>
    <p:sldId id="385" r:id="rId39"/>
    <p:sldId id="398" r:id="rId40"/>
    <p:sldId id="274" r:id="rId41"/>
    <p:sldId id="386" r:id="rId42"/>
    <p:sldId id="399" r:id="rId43"/>
    <p:sldId id="389" r:id="rId44"/>
    <p:sldId id="390" r:id="rId45"/>
    <p:sldId id="391" r:id="rId46"/>
    <p:sldId id="392" r:id="rId47"/>
    <p:sldId id="387" r:id="rId48"/>
    <p:sldId id="401" r:id="rId49"/>
    <p:sldId id="395" r:id="rId50"/>
    <p:sldId id="393" r:id="rId51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83029" autoAdjust="0"/>
  </p:normalViewPr>
  <p:slideViewPr>
    <p:cSldViewPr snapToGrid="0">
      <p:cViewPr varScale="1">
        <p:scale>
          <a:sx n="41" d="100"/>
          <a:sy n="41" d="100"/>
        </p:scale>
        <p:origin x="1038" y="48"/>
      </p:cViewPr>
      <p:guideLst>
        <p:guide orient="horz" pos="3238"/>
        <p:guide pos="575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B34F4-F7B0-41C7-8921-ED22B5120F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5C25E3C-8AEB-4637-8650-3F42A735D88B}">
      <dgm:prSet phldrT="[Texto]"/>
      <dgm:spPr/>
      <dgm:t>
        <a:bodyPr/>
        <a:lstStyle/>
        <a:p>
          <a:r>
            <a:rPr lang="es-ES" dirty="0" smtClean="0"/>
            <a:t>Se desconoce la terapia óptima para la prevención de muerte súbita en pacientes con miocardiopatía dilatada no isquémica y Taquicardia ventricular no sostenida</a:t>
          </a:r>
          <a:endParaRPr lang="es-ES" dirty="0"/>
        </a:p>
      </dgm:t>
    </dgm:pt>
    <dgm:pt modelId="{F9429438-412C-4B3C-8A02-20DA20C32864}" type="parTrans" cxnId="{0ED931DC-024E-4D8E-B435-F414BF41CAB4}">
      <dgm:prSet/>
      <dgm:spPr/>
      <dgm:t>
        <a:bodyPr/>
        <a:lstStyle/>
        <a:p>
          <a:endParaRPr lang="es-ES"/>
        </a:p>
      </dgm:t>
    </dgm:pt>
    <dgm:pt modelId="{2E3C6C2D-845C-4825-AE79-9DD0102FBD7B}" type="sibTrans" cxnId="{0ED931DC-024E-4D8E-B435-F414BF41CAB4}">
      <dgm:prSet/>
      <dgm:spPr/>
      <dgm:t>
        <a:bodyPr/>
        <a:lstStyle/>
        <a:p>
          <a:endParaRPr lang="es-ES"/>
        </a:p>
      </dgm:t>
    </dgm:pt>
    <dgm:pt modelId="{F42B596D-3936-472D-A71C-5655CDB54454}">
      <dgm:prSet phldrT="[Texto]"/>
      <dgm:spPr/>
      <dgm:t>
        <a:bodyPr/>
        <a:lstStyle/>
        <a:p>
          <a:r>
            <a:rPr lang="es-ES" dirty="0" smtClean="0"/>
            <a:t>Algunos estudios sugieren el uso de </a:t>
          </a:r>
          <a:r>
            <a:rPr lang="es-ES" dirty="0" err="1" smtClean="0"/>
            <a:t>Amiodarona</a:t>
          </a:r>
          <a:endParaRPr lang="es-ES" dirty="0"/>
        </a:p>
      </dgm:t>
    </dgm:pt>
    <dgm:pt modelId="{4CCCA5CA-8F0D-4ECF-9C6D-3F69712160A8}" type="parTrans" cxnId="{084F65F0-8ABE-4908-B487-A76E732E59CE}">
      <dgm:prSet/>
      <dgm:spPr/>
      <dgm:t>
        <a:bodyPr/>
        <a:lstStyle/>
        <a:p>
          <a:endParaRPr lang="es-ES"/>
        </a:p>
      </dgm:t>
    </dgm:pt>
    <dgm:pt modelId="{F442453A-2D62-45AD-9340-2E8DDF04BD4C}" type="sibTrans" cxnId="{084F65F0-8ABE-4908-B487-A76E732E59CE}">
      <dgm:prSet/>
      <dgm:spPr/>
      <dgm:t>
        <a:bodyPr/>
        <a:lstStyle/>
        <a:p>
          <a:endParaRPr lang="es-ES"/>
        </a:p>
      </dgm:t>
    </dgm:pt>
    <dgm:pt modelId="{A2B1BC0A-5AAE-4BA5-9CD4-47BDC5CD99B5}">
      <dgm:prSet phldrT="[Texto]"/>
      <dgm:spPr/>
      <dgm:t>
        <a:bodyPr/>
        <a:lstStyle/>
        <a:p>
          <a:r>
            <a:rPr lang="es-ES" dirty="0" smtClean="0"/>
            <a:t>El desfibrilador automático implantado ha mostrado beneficios en algunos pacientes</a:t>
          </a:r>
        </a:p>
      </dgm:t>
    </dgm:pt>
    <dgm:pt modelId="{E58ADB11-45A6-4E52-8B16-343F4B04DE56}" type="parTrans" cxnId="{E85BDBE6-C7B0-4CAB-B6E7-242A130C38AB}">
      <dgm:prSet/>
      <dgm:spPr/>
      <dgm:t>
        <a:bodyPr/>
        <a:lstStyle/>
        <a:p>
          <a:endParaRPr lang="es-ES"/>
        </a:p>
      </dgm:t>
    </dgm:pt>
    <dgm:pt modelId="{8A3309BA-F7D2-4CA8-925D-32011946925F}" type="sibTrans" cxnId="{E85BDBE6-C7B0-4CAB-B6E7-242A130C38AB}">
      <dgm:prSet/>
      <dgm:spPr/>
      <dgm:t>
        <a:bodyPr/>
        <a:lstStyle/>
        <a:p>
          <a:endParaRPr lang="es-ES"/>
        </a:p>
      </dgm:t>
    </dgm:pt>
    <dgm:pt modelId="{238AE097-8FDE-437C-B915-6C1085038C2D}">
      <dgm:prSet/>
      <dgm:spPr/>
      <dgm:t>
        <a:bodyPr/>
        <a:lstStyle/>
        <a:p>
          <a:r>
            <a:rPr lang="es-ES" smtClean="0"/>
            <a:t>Se desconoce el efecto del DAI en este tipo de pacientes </a:t>
          </a:r>
          <a:endParaRPr lang="en-US" dirty="0"/>
        </a:p>
      </dgm:t>
    </dgm:pt>
    <dgm:pt modelId="{7DF7F908-3A24-447A-918C-5A7658D0263E}" type="parTrans" cxnId="{36A89A9C-0258-48A9-A729-2D1FC98700DF}">
      <dgm:prSet/>
      <dgm:spPr/>
      <dgm:t>
        <a:bodyPr/>
        <a:lstStyle/>
        <a:p>
          <a:endParaRPr lang="es-ES"/>
        </a:p>
      </dgm:t>
    </dgm:pt>
    <dgm:pt modelId="{080FCB0D-7D54-4C17-819C-ADB63DA58629}" type="sibTrans" cxnId="{36A89A9C-0258-48A9-A729-2D1FC98700DF}">
      <dgm:prSet/>
      <dgm:spPr/>
      <dgm:t>
        <a:bodyPr/>
        <a:lstStyle/>
        <a:p>
          <a:endParaRPr lang="es-ES"/>
        </a:p>
      </dgm:t>
    </dgm:pt>
    <dgm:pt modelId="{5424E6AE-61B1-4073-86C5-6206A23CD4AB}" type="pres">
      <dgm:prSet presAssocID="{B82B34F4-F7B0-41C7-8921-ED22B5120F55}" presName="linearFlow" presStyleCnt="0">
        <dgm:presLayoutVars>
          <dgm:dir/>
          <dgm:resizeHandles val="exact"/>
        </dgm:presLayoutVars>
      </dgm:prSet>
      <dgm:spPr/>
    </dgm:pt>
    <dgm:pt modelId="{2992355F-CACC-4165-AC73-DD0A393787CA}" type="pres">
      <dgm:prSet presAssocID="{45C25E3C-8AEB-4637-8650-3F42A735D88B}" presName="composite" presStyleCnt="0"/>
      <dgm:spPr/>
    </dgm:pt>
    <dgm:pt modelId="{952013AB-9B70-4D27-973B-8FCBD657A76E}" type="pres">
      <dgm:prSet presAssocID="{45C25E3C-8AEB-4637-8650-3F42A735D88B}" presName="imgShp" presStyleLbl="fgImgPlace1" presStyleIdx="0" presStyleCnt="4"/>
      <dgm:spPr/>
    </dgm:pt>
    <dgm:pt modelId="{7C7B1141-06FF-4836-ADDE-9D4D8C21268F}" type="pres">
      <dgm:prSet presAssocID="{45C25E3C-8AEB-4637-8650-3F42A735D88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EBB2F-4C3C-4392-91FA-136E08AC62EF}" type="pres">
      <dgm:prSet presAssocID="{2E3C6C2D-845C-4825-AE79-9DD0102FBD7B}" presName="spacing" presStyleCnt="0"/>
      <dgm:spPr/>
    </dgm:pt>
    <dgm:pt modelId="{8ECF27EE-6BF4-41FA-ACD2-02189FC5CCA2}" type="pres">
      <dgm:prSet presAssocID="{F42B596D-3936-472D-A71C-5655CDB54454}" presName="composite" presStyleCnt="0"/>
      <dgm:spPr/>
    </dgm:pt>
    <dgm:pt modelId="{65D99711-F0C6-4D10-89F8-BC85E004A805}" type="pres">
      <dgm:prSet presAssocID="{F42B596D-3936-472D-A71C-5655CDB54454}" presName="imgShp" presStyleLbl="fgImgPlace1" presStyleIdx="1" presStyleCnt="4"/>
      <dgm:spPr/>
    </dgm:pt>
    <dgm:pt modelId="{84EE8C9D-BC46-4A80-9263-43C4AA539A10}" type="pres">
      <dgm:prSet presAssocID="{F42B596D-3936-472D-A71C-5655CDB5445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F2B3F-30A9-47A0-8403-2ABFDB223E96}" type="pres">
      <dgm:prSet presAssocID="{F442453A-2D62-45AD-9340-2E8DDF04BD4C}" presName="spacing" presStyleCnt="0"/>
      <dgm:spPr/>
    </dgm:pt>
    <dgm:pt modelId="{E0DE9D46-7C29-4325-8FEE-F66500B83090}" type="pres">
      <dgm:prSet presAssocID="{A2B1BC0A-5AAE-4BA5-9CD4-47BDC5CD99B5}" presName="composite" presStyleCnt="0"/>
      <dgm:spPr/>
    </dgm:pt>
    <dgm:pt modelId="{2CC22D5A-5B0E-405D-872B-7EC5643FF735}" type="pres">
      <dgm:prSet presAssocID="{A2B1BC0A-5AAE-4BA5-9CD4-47BDC5CD99B5}" presName="imgShp" presStyleLbl="fgImgPlace1" presStyleIdx="2" presStyleCnt="4"/>
      <dgm:spPr/>
    </dgm:pt>
    <dgm:pt modelId="{1B56C282-F88D-418E-BFB3-13855AFD741F}" type="pres">
      <dgm:prSet presAssocID="{A2B1BC0A-5AAE-4BA5-9CD4-47BDC5CD99B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C4191C-174B-4AF4-B4EC-ECED0FF19C16}" type="pres">
      <dgm:prSet presAssocID="{8A3309BA-F7D2-4CA8-925D-32011946925F}" presName="spacing" presStyleCnt="0"/>
      <dgm:spPr/>
    </dgm:pt>
    <dgm:pt modelId="{0DA2A0C0-E23E-48B4-A068-1F68ADE77D73}" type="pres">
      <dgm:prSet presAssocID="{238AE097-8FDE-437C-B915-6C1085038C2D}" presName="composite" presStyleCnt="0"/>
      <dgm:spPr/>
    </dgm:pt>
    <dgm:pt modelId="{D3B1857A-27BD-404D-8795-DE01AF106E49}" type="pres">
      <dgm:prSet presAssocID="{238AE097-8FDE-437C-B915-6C1085038C2D}" presName="imgShp" presStyleLbl="fgImgPlace1" presStyleIdx="3" presStyleCnt="4"/>
      <dgm:spPr/>
    </dgm:pt>
    <dgm:pt modelId="{2134D557-47BA-4FC1-9F38-819EF7A7775B}" type="pres">
      <dgm:prSet presAssocID="{238AE097-8FDE-437C-B915-6C1085038C2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A89A9C-0258-48A9-A729-2D1FC98700DF}" srcId="{B82B34F4-F7B0-41C7-8921-ED22B5120F55}" destId="{238AE097-8FDE-437C-B915-6C1085038C2D}" srcOrd="3" destOrd="0" parTransId="{7DF7F908-3A24-447A-918C-5A7658D0263E}" sibTransId="{080FCB0D-7D54-4C17-819C-ADB63DA58629}"/>
    <dgm:cxn modelId="{FC5DE7AF-ED4D-44F5-9E3B-008175FFDD6B}" type="presOf" srcId="{45C25E3C-8AEB-4637-8650-3F42A735D88B}" destId="{7C7B1141-06FF-4836-ADDE-9D4D8C21268F}" srcOrd="0" destOrd="0" presId="urn:microsoft.com/office/officeart/2005/8/layout/vList3"/>
    <dgm:cxn modelId="{364A4CD8-47C0-445D-9DF6-66981CA5EC4C}" type="presOf" srcId="{B82B34F4-F7B0-41C7-8921-ED22B5120F55}" destId="{5424E6AE-61B1-4073-86C5-6206A23CD4AB}" srcOrd="0" destOrd="0" presId="urn:microsoft.com/office/officeart/2005/8/layout/vList3"/>
    <dgm:cxn modelId="{0ED931DC-024E-4D8E-B435-F414BF41CAB4}" srcId="{B82B34F4-F7B0-41C7-8921-ED22B5120F55}" destId="{45C25E3C-8AEB-4637-8650-3F42A735D88B}" srcOrd="0" destOrd="0" parTransId="{F9429438-412C-4B3C-8A02-20DA20C32864}" sibTransId="{2E3C6C2D-845C-4825-AE79-9DD0102FBD7B}"/>
    <dgm:cxn modelId="{E85BDBE6-C7B0-4CAB-B6E7-242A130C38AB}" srcId="{B82B34F4-F7B0-41C7-8921-ED22B5120F55}" destId="{A2B1BC0A-5AAE-4BA5-9CD4-47BDC5CD99B5}" srcOrd="2" destOrd="0" parTransId="{E58ADB11-45A6-4E52-8B16-343F4B04DE56}" sibTransId="{8A3309BA-F7D2-4CA8-925D-32011946925F}"/>
    <dgm:cxn modelId="{4E0521B4-BE31-45A8-AF8B-A31A5FB9B780}" type="presOf" srcId="{F42B596D-3936-472D-A71C-5655CDB54454}" destId="{84EE8C9D-BC46-4A80-9263-43C4AA539A10}" srcOrd="0" destOrd="0" presId="urn:microsoft.com/office/officeart/2005/8/layout/vList3"/>
    <dgm:cxn modelId="{084F65F0-8ABE-4908-B487-A76E732E59CE}" srcId="{B82B34F4-F7B0-41C7-8921-ED22B5120F55}" destId="{F42B596D-3936-472D-A71C-5655CDB54454}" srcOrd="1" destOrd="0" parTransId="{4CCCA5CA-8F0D-4ECF-9C6D-3F69712160A8}" sibTransId="{F442453A-2D62-45AD-9340-2E8DDF04BD4C}"/>
    <dgm:cxn modelId="{D577FFE1-F0EA-4511-A2A4-8463B0B6F94D}" type="presOf" srcId="{A2B1BC0A-5AAE-4BA5-9CD4-47BDC5CD99B5}" destId="{1B56C282-F88D-418E-BFB3-13855AFD741F}" srcOrd="0" destOrd="0" presId="urn:microsoft.com/office/officeart/2005/8/layout/vList3"/>
    <dgm:cxn modelId="{F3B9890C-8822-45E0-954C-351EFD1D40E8}" type="presOf" srcId="{238AE097-8FDE-437C-B915-6C1085038C2D}" destId="{2134D557-47BA-4FC1-9F38-819EF7A7775B}" srcOrd="0" destOrd="0" presId="urn:microsoft.com/office/officeart/2005/8/layout/vList3"/>
    <dgm:cxn modelId="{04AFF4B5-B24F-4C7C-8213-B2C8B3CCDECE}" type="presParOf" srcId="{5424E6AE-61B1-4073-86C5-6206A23CD4AB}" destId="{2992355F-CACC-4165-AC73-DD0A393787CA}" srcOrd="0" destOrd="0" presId="urn:microsoft.com/office/officeart/2005/8/layout/vList3"/>
    <dgm:cxn modelId="{70ED3594-0E5F-430C-91C6-50DA7606D084}" type="presParOf" srcId="{2992355F-CACC-4165-AC73-DD0A393787CA}" destId="{952013AB-9B70-4D27-973B-8FCBD657A76E}" srcOrd="0" destOrd="0" presId="urn:microsoft.com/office/officeart/2005/8/layout/vList3"/>
    <dgm:cxn modelId="{70BE21A4-9B12-44F0-85EB-8B09FFB4EEBF}" type="presParOf" srcId="{2992355F-CACC-4165-AC73-DD0A393787CA}" destId="{7C7B1141-06FF-4836-ADDE-9D4D8C21268F}" srcOrd="1" destOrd="0" presId="urn:microsoft.com/office/officeart/2005/8/layout/vList3"/>
    <dgm:cxn modelId="{CE4B6E9E-CB38-4E9B-8CBF-5EFD0FC4AAA7}" type="presParOf" srcId="{5424E6AE-61B1-4073-86C5-6206A23CD4AB}" destId="{DF1EBB2F-4C3C-4392-91FA-136E08AC62EF}" srcOrd="1" destOrd="0" presId="urn:microsoft.com/office/officeart/2005/8/layout/vList3"/>
    <dgm:cxn modelId="{56AE5A32-AC66-4712-A320-295DC1783562}" type="presParOf" srcId="{5424E6AE-61B1-4073-86C5-6206A23CD4AB}" destId="{8ECF27EE-6BF4-41FA-ACD2-02189FC5CCA2}" srcOrd="2" destOrd="0" presId="urn:microsoft.com/office/officeart/2005/8/layout/vList3"/>
    <dgm:cxn modelId="{096962DC-C58F-4E46-ABE7-5293B0DC2405}" type="presParOf" srcId="{8ECF27EE-6BF4-41FA-ACD2-02189FC5CCA2}" destId="{65D99711-F0C6-4D10-89F8-BC85E004A805}" srcOrd="0" destOrd="0" presId="urn:microsoft.com/office/officeart/2005/8/layout/vList3"/>
    <dgm:cxn modelId="{C7147619-D2FA-433C-8DE8-C3C167C5F084}" type="presParOf" srcId="{8ECF27EE-6BF4-41FA-ACD2-02189FC5CCA2}" destId="{84EE8C9D-BC46-4A80-9263-43C4AA539A10}" srcOrd="1" destOrd="0" presId="urn:microsoft.com/office/officeart/2005/8/layout/vList3"/>
    <dgm:cxn modelId="{0420DA11-B4A7-4317-B96C-B4D346A65406}" type="presParOf" srcId="{5424E6AE-61B1-4073-86C5-6206A23CD4AB}" destId="{584F2B3F-30A9-47A0-8403-2ABFDB223E96}" srcOrd="3" destOrd="0" presId="urn:microsoft.com/office/officeart/2005/8/layout/vList3"/>
    <dgm:cxn modelId="{8BC2073E-4F86-4531-A8D7-0C2916F1EA16}" type="presParOf" srcId="{5424E6AE-61B1-4073-86C5-6206A23CD4AB}" destId="{E0DE9D46-7C29-4325-8FEE-F66500B83090}" srcOrd="4" destOrd="0" presId="urn:microsoft.com/office/officeart/2005/8/layout/vList3"/>
    <dgm:cxn modelId="{0A7BC8D5-1FBD-48B0-8BF9-9C16092758B3}" type="presParOf" srcId="{E0DE9D46-7C29-4325-8FEE-F66500B83090}" destId="{2CC22D5A-5B0E-405D-872B-7EC5643FF735}" srcOrd="0" destOrd="0" presId="urn:microsoft.com/office/officeart/2005/8/layout/vList3"/>
    <dgm:cxn modelId="{BCF15296-84CF-41CD-9A82-DC3553BDFA3C}" type="presParOf" srcId="{E0DE9D46-7C29-4325-8FEE-F66500B83090}" destId="{1B56C282-F88D-418E-BFB3-13855AFD741F}" srcOrd="1" destOrd="0" presId="urn:microsoft.com/office/officeart/2005/8/layout/vList3"/>
    <dgm:cxn modelId="{6D7D7F76-FE3C-4BD5-A2E5-46CAFC29AFCC}" type="presParOf" srcId="{5424E6AE-61B1-4073-86C5-6206A23CD4AB}" destId="{F7C4191C-174B-4AF4-B4EC-ECED0FF19C16}" srcOrd="5" destOrd="0" presId="urn:microsoft.com/office/officeart/2005/8/layout/vList3"/>
    <dgm:cxn modelId="{14D49AE1-C24A-4193-BEAF-C02DE63389FA}" type="presParOf" srcId="{5424E6AE-61B1-4073-86C5-6206A23CD4AB}" destId="{0DA2A0C0-E23E-48B4-A068-1F68ADE77D73}" srcOrd="6" destOrd="0" presId="urn:microsoft.com/office/officeart/2005/8/layout/vList3"/>
    <dgm:cxn modelId="{98884E03-7905-48EE-8542-CCB2CADDC4CF}" type="presParOf" srcId="{0DA2A0C0-E23E-48B4-A068-1F68ADE77D73}" destId="{D3B1857A-27BD-404D-8795-DE01AF106E49}" srcOrd="0" destOrd="0" presId="urn:microsoft.com/office/officeart/2005/8/layout/vList3"/>
    <dgm:cxn modelId="{DDD9E3F4-2251-4EB5-A813-F3F624376DA5}" type="presParOf" srcId="{0DA2A0C0-E23E-48B4-A068-1F68ADE77D73}" destId="{2134D557-47BA-4FC1-9F38-819EF7A777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B1141-06FF-4836-ADDE-9D4D8C21268F}">
      <dsp:nvSpPr>
        <dsp:cNvPr id="0" name=""/>
        <dsp:cNvSpPr/>
      </dsp:nvSpPr>
      <dsp:spPr>
        <a:xfrm rot="10800000">
          <a:off x="3890078" y="3965"/>
          <a:ext cx="13848382" cy="1607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99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Se desconoce la terapia óptima para la prevención de muerte súbita en pacientes con miocardiopatía dilatada no isquémica y Taquicardia ventricular no sostenida</a:t>
          </a:r>
          <a:endParaRPr lang="es-ES" sz="3400" kern="1200" dirty="0"/>
        </a:p>
      </dsp:txBody>
      <dsp:txXfrm rot="10800000">
        <a:off x="4292030" y="3965"/>
        <a:ext cx="13446430" cy="1607808"/>
      </dsp:txXfrm>
    </dsp:sp>
    <dsp:sp modelId="{952013AB-9B70-4D27-973B-8FCBD657A76E}">
      <dsp:nvSpPr>
        <dsp:cNvPr id="0" name=""/>
        <dsp:cNvSpPr/>
      </dsp:nvSpPr>
      <dsp:spPr>
        <a:xfrm>
          <a:off x="3086174" y="3965"/>
          <a:ext cx="1607808" cy="1607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E8C9D-BC46-4A80-9263-43C4AA539A10}">
      <dsp:nvSpPr>
        <dsp:cNvPr id="0" name=""/>
        <dsp:cNvSpPr/>
      </dsp:nvSpPr>
      <dsp:spPr>
        <a:xfrm rot="10800000">
          <a:off x="3890078" y="2060310"/>
          <a:ext cx="13848382" cy="1607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99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Algunos estudios sugieren el uso de </a:t>
          </a:r>
          <a:r>
            <a:rPr lang="es-ES" sz="3400" kern="1200" dirty="0" err="1" smtClean="0"/>
            <a:t>Amiodarona</a:t>
          </a:r>
          <a:endParaRPr lang="es-ES" sz="3400" kern="1200" dirty="0"/>
        </a:p>
      </dsp:txBody>
      <dsp:txXfrm rot="10800000">
        <a:off x="4292030" y="2060310"/>
        <a:ext cx="13446430" cy="1607808"/>
      </dsp:txXfrm>
    </dsp:sp>
    <dsp:sp modelId="{65D99711-F0C6-4D10-89F8-BC85E004A805}">
      <dsp:nvSpPr>
        <dsp:cNvPr id="0" name=""/>
        <dsp:cNvSpPr/>
      </dsp:nvSpPr>
      <dsp:spPr>
        <a:xfrm>
          <a:off x="3086174" y="2060310"/>
          <a:ext cx="1607808" cy="1607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6C282-F88D-418E-BFB3-13855AFD741F}">
      <dsp:nvSpPr>
        <dsp:cNvPr id="0" name=""/>
        <dsp:cNvSpPr/>
      </dsp:nvSpPr>
      <dsp:spPr>
        <a:xfrm rot="10800000">
          <a:off x="3890078" y="4116655"/>
          <a:ext cx="13848382" cy="1607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99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El desfibrilador automático implantado ha mostrado beneficios en algunos pacientes</a:t>
          </a:r>
        </a:p>
      </dsp:txBody>
      <dsp:txXfrm rot="10800000">
        <a:off x="4292030" y="4116655"/>
        <a:ext cx="13446430" cy="1607808"/>
      </dsp:txXfrm>
    </dsp:sp>
    <dsp:sp modelId="{2CC22D5A-5B0E-405D-872B-7EC5643FF735}">
      <dsp:nvSpPr>
        <dsp:cNvPr id="0" name=""/>
        <dsp:cNvSpPr/>
      </dsp:nvSpPr>
      <dsp:spPr>
        <a:xfrm>
          <a:off x="3086174" y="4116655"/>
          <a:ext cx="1607808" cy="1607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4D557-47BA-4FC1-9F38-819EF7A7775B}">
      <dsp:nvSpPr>
        <dsp:cNvPr id="0" name=""/>
        <dsp:cNvSpPr/>
      </dsp:nvSpPr>
      <dsp:spPr>
        <a:xfrm rot="10800000">
          <a:off x="3890078" y="6173000"/>
          <a:ext cx="13848382" cy="1607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999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smtClean="0"/>
            <a:t>Se desconoce el efecto del DAI en este tipo de pacientes </a:t>
          </a:r>
          <a:endParaRPr lang="en-US" sz="3400" kern="1200" dirty="0"/>
        </a:p>
      </dsp:txBody>
      <dsp:txXfrm rot="10800000">
        <a:off x="4292030" y="6173000"/>
        <a:ext cx="13446430" cy="1607808"/>
      </dsp:txXfrm>
    </dsp:sp>
    <dsp:sp modelId="{D3B1857A-27BD-404D-8795-DE01AF106E49}">
      <dsp:nvSpPr>
        <dsp:cNvPr id="0" name=""/>
        <dsp:cNvSpPr/>
      </dsp:nvSpPr>
      <dsp:spPr>
        <a:xfrm>
          <a:off x="3086174" y="6173000"/>
          <a:ext cx="1607808" cy="1607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2021/6/24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0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45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538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s-ES" sz="2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236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762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49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06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664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664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438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76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s-V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09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020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761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343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s-ES" sz="2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501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442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23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793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885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06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767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s-V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988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40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873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85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26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9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57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39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92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04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290268" y="-85409"/>
            <a:ext cx="15553728" cy="3065862"/>
          </a:xfrm>
        </p:spPr>
        <p:txBody>
          <a:bodyPr/>
          <a:lstStyle/>
          <a:p>
            <a:r>
              <a:rPr lang="es-VE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UNIVERSIDAD CENTROCCIDENTAL LISANDRO ALVARADO</a:t>
            </a:r>
            <a:br>
              <a:rPr lang="es-VE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DECANATO DE CIENCIAS DE LA SALUD</a:t>
            </a:r>
            <a:br>
              <a:rPr lang="es-VE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s-VE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POSTGRADO DE CARDIOLOGIA CLINICA</a:t>
            </a:r>
            <a:br>
              <a:rPr lang="es-VE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s-VE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VE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-2786964" y="8275469"/>
            <a:ext cx="23773506" cy="49521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V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</a:t>
            </a:r>
            <a:r>
              <a:rPr lang="es-V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VE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</a:t>
            </a:r>
            <a:r>
              <a:rPr lang="es-VE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Yeraldine</a:t>
            </a:r>
            <a:r>
              <a:rPr 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Zambrano </a:t>
            </a:r>
            <a:r>
              <a:rPr lang="es-VE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R3 </a:t>
            </a:r>
            <a:r>
              <a:rPr lang="es-V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</a:t>
            </a:r>
            <a:r>
              <a:rPr lang="es-V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Gilmar Sánchez </a:t>
            </a:r>
            <a:r>
              <a:rPr lang="es-VE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R2</a:t>
            </a:r>
            <a:r>
              <a:rPr lang="es-V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(Expositora)  Dr</a:t>
            </a:r>
            <a:r>
              <a:rPr lang="es-V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VE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Endher</a:t>
            </a:r>
            <a:r>
              <a:rPr lang="es-V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Castillo </a:t>
            </a:r>
            <a:r>
              <a:rPr lang="es-VE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R2</a:t>
            </a:r>
            <a:r>
              <a:rPr lang="es-V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(Relator)  Dr. María </a:t>
            </a:r>
            <a:r>
              <a:rPr lang="es-VE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Olivarez</a:t>
            </a:r>
            <a:r>
              <a:rPr lang="es-V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R1</a:t>
            </a:r>
          </a:p>
          <a:p>
            <a:pPr>
              <a:lnSpc>
                <a:spcPct val="100000"/>
              </a:lnSpc>
            </a:pPr>
            <a:endParaRPr lang="es-VE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s-VE" sz="2400" b="1" dirty="0" smtClean="0">
                <a:solidFill>
                  <a:schemeClr val="tx1"/>
                </a:solidFill>
              </a:rPr>
              <a:t>  </a:t>
            </a:r>
            <a:r>
              <a:rPr lang="es-V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ASCARDIO</a:t>
            </a:r>
            <a:r>
              <a:rPr lang="es-V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VE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 </a:t>
            </a:r>
            <a:r>
              <a:rPr lang="es-VE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6860C179-0DB1-4FCF-83A8-5ACBDE60C6B5}"/>
              </a:ext>
            </a:extLst>
          </p:cNvPr>
          <p:cNvSpPr/>
          <p:nvPr/>
        </p:nvSpPr>
        <p:spPr>
          <a:xfrm>
            <a:off x="4422739" y="3648319"/>
            <a:ext cx="5516880" cy="3055829"/>
          </a:xfrm>
          <a:custGeom>
            <a:avLst/>
            <a:gdLst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4003040 w 5466080"/>
              <a:gd name="connsiteY7" fmla="*/ 1666240 h 3291840"/>
              <a:gd name="connsiteX8" fmla="*/ 5466080 w 5466080"/>
              <a:gd name="connsiteY8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964730 w 5466080"/>
              <a:gd name="connsiteY7" fmla="*/ 1558783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738880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661426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80 h 3291840"/>
              <a:gd name="connsiteX1" fmla="*/ 1625600 w 5466080"/>
              <a:gd name="connsiteY1" fmla="*/ 1706880 h 3291840"/>
              <a:gd name="connsiteX2" fmla="*/ 2133600 w 5466080"/>
              <a:gd name="connsiteY2" fmla="*/ 1595120 h 3291840"/>
              <a:gd name="connsiteX3" fmla="*/ 2397760 w 5466080"/>
              <a:gd name="connsiteY3" fmla="*/ 0 h 3291840"/>
              <a:gd name="connsiteX4" fmla="*/ 2804160 w 5466080"/>
              <a:gd name="connsiteY4" fmla="*/ 3291840 h 3291840"/>
              <a:gd name="connsiteX5" fmla="*/ 3048000 w 5466080"/>
              <a:gd name="connsiteY5" fmla="*/ 1666240 h 3291840"/>
              <a:gd name="connsiteX6" fmla="*/ 3661426 w 5466080"/>
              <a:gd name="connsiteY6" fmla="*/ 1198880 h 3291840"/>
              <a:gd name="connsiteX7" fmla="*/ 3867911 w 5466080"/>
              <a:gd name="connsiteY7" fmla="*/ 1582988 h 3291840"/>
              <a:gd name="connsiteX8" fmla="*/ 4003040 w 5466080"/>
              <a:gd name="connsiteY8" fmla="*/ 1666240 h 3291840"/>
              <a:gd name="connsiteX9" fmla="*/ 5466080 w 5466080"/>
              <a:gd name="connsiteY9" fmla="*/ 1666240 h 3291840"/>
              <a:gd name="connsiteX0" fmla="*/ 0 w 5466080"/>
              <a:gd name="connsiteY0" fmla="*/ 1706898 h 3291858"/>
              <a:gd name="connsiteX1" fmla="*/ 1625600 w 5466080"/>
              <a:gd name="connsiteY1" fmla="*/ 1706898 h 3291858"/>
              <a:gd name="connsiteX2" fmla="*/ 2133600 w 5466080"/>
              <a:gd name="connsiteY2" fmla="*/ 1595138 h 3291858"/>
              <a:gd name="connsiteX3" fmla="*/ 2397760 w 5466080"/>
              <a:gd name="connsiteY3" fmla="*/ 18 h 3291858"/>
              <a:gd name="connsiteX4" fmla="*/ 2804160 w 5466080"/>
              <a:gd name="connsiteY4" fmla="*/ 3291858 h 3291858"/>
              <a:gd name="connsiteX5" fmla="*/ 3048000 w 5466080"/>
              <a:gd name="connsiteY5" fmla="*/ 1666258 h 3291858"/>
              <a:gd name="connsiteX6" fmla="*/ 3661426 w 5466080"/>
              <a:gd name="connsiteY6" fmla="*/ 1198898 h 3291858"/>
              <a:gd name="connsiteX7" fmla="*/ 3867911 w 5466080"/>
              <a:gd name="connsiteY7" fmla="*/ 1583006 h 3291858"/>
              <a:gd name="connsiteX8" fmla="*/ 4003040 w 5466080"/>
              <a:gd name="connsiteY8" fmla="*/ 1666258 h 3291858"/>
              <a:gd name="connsiteX9" fmla="*/ 5466080 w 5466080"/>
              <a:gd name="connsiteY9" fmla="*/ 1666258 h 3291858"/>
              <a:gd name="connsiteX0" fmla="*/ 0 w 5466080"/>
              <a:gd name="connsiteY0" fmla="*/ 1706898 h 3291858"/>
              <a:gd name="connsiteX1" fmla="*/ 1625600 w 5466080"/>
              <a:gd name="connsiteY1" fmla="*/ 1706898 h 3291858"/>
              <a:gd name="connsiteX2" fmla="*/ 2133600 w 5466080"/>
              <a:gd name="connsiteY2" fmla="*/ 1595138 h 3291858"/>
              <a:gd name="connsiteX3" fmla="*/ 2397760 w 5466080"/>
              <a:gd name="connsiteY3" fmla="*/ 18 h 3291858"/>
              <a:gd name="connsiteX4" fmla="*/ 2804160 w 5466080"/>
              <a:gd name="connsiteY4" fmla="*/ 3291858 h 3291858"/>
              <a:gd name="connsiteX5" fmla="*/ 3048000 w 5466080"/>
              <a:gd name="connsiteY5" fmla="*/ 1666258 h 3291858"/>
              <a:gd name="connsiteX6" fmla="*/ 3661426 w 5466080"/>
              <a:gd name="connsiteY6" fmla="*/ 1198898 h 3291858"/>
              <a:gd name="connsiteX7" fmla="*/ 3867911 w 5466080"/>
              <a:gd name="connsiteY7" fmla="*/ 1583006 h 3291858"/>
              <a:gd name="connsiteX8" fmla="*/ 4003040 w 5466080"/>
              <a:gd name="connsiteY8" fmla="*/ 1666258 h 3291858"/>
              <a:gd name="connsiteX9" fmla="*/ 5466080 w 5466080"/>
              <a:gd name="connsiteY9" fmla="*/ 1666258 h 3291858"/>
              <a:gd name="connsiteX0" fmla="*/ 0 w 5466080"/>
              <a:gd name="connsiteY0" fmla="*/ 1706893 h 3291853"/>
              <a:gd name="connsiteX1" fmla="*/ 1625600 w 5466080"/>
              <a:gd name="connsiteY1" fmla="*/ 1706893 h 3291853"/>
              <a:gd name="connsiteX2" fmla="*/ 2133600 w 5466080"/>
              <a:gd name="connsiteY2" fmla="*/ 1595133 h 3291853"/>
              <a:gd name="connsiteX3" fmla="*/ 2397760 w 5466080"/>
              <a:gd name="connsiteY3" fmla="*/ 13 h 3291853"/>
              <a:gd name="connsiteX4" fmla="*/ 2804160 w 5466080"/>
              <a:gd name="connsiteY4" fmla="*/ 3291853 h 3291853"/>
              <a:gd name="connsiteX5" fmla="*/ 3048000 w 5466080"/>
              <a:gd name="connsiteY5" fmla="*/ 1666253 h 3291853"/>
              <a:gd name="connsiteX6" fmla="*/ 3661426 w 5466080"/>
              <a:gd name="connsiteY6" fmla="*/ 1198893 h 3291853"/>
              <a:gd name="connsiteX7" fmla="*/ 3867911 w 5466080"/>
              <a:gd name="connsiteY7" fmla="*/ 1583001 h 3291853"/>
              <a:gd name="connsiteX8" fmla="*/ 4003040 w 5466080"/>
              <a:gd name="connsiteY8" fmla="*/ 1666253 h 3291853"/>
              <a:gd name="connsiteX9" fmla="*/ 5466080 w 5466080"/>
              <a:gd name="connsiteY9" fmla="*/ 1666253 h 3291853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786475 w 5466080"/>
              <a:gd name="connsiteY2" fmla="*/ 1425187 h 3291854"/>
              <a:gd name="connsiteX3" fmla="*/ 2133600 w 5466080"/>
              <a:gd name="connsiteY3" fmla="*/ 1595134 h 3291854"/>
              <a:gd name="connsiteX4" fmla="*/ 2397760 w 5466080"/>
              <a:gd name="connsiteY4" fmla="*/ 14 h 3291854"/>
              <a:gd name="connsiteX5" fmla="*/ 2804160 w 5466080"/>
              <a:gd name="connsiteY5" fmla="*/ 3291854 h 3291854"/>
              <a:gd name="connsiteX6" fmla="*/ 3048000 w 5466080"/>
              <a:gd name="connsiteY6" fmla="*/ 1666254 h 3291854"/>
              <a:gd name="connsiteX7" fmla="*/ 3661426 w 5466080"/>
              <a:gd name="connsiteY7" fmla="*/ 1198894 h 3291854"/>
              <a:gd name="connsiteX8" fmla="*/ 3867911 w 5466080"/>
              <a:gd name="connsiteY8" fmla="*/ 1583002 h 3291854"/>
              <a:gd name="connsiteX9" fmla="*/ 4003040 w 5466080"/>
              <a:gd name="connsiteY9" fmla="*/ 1666254 h 3291854"/>
              <a:gd name="connsiteX10" fmla="*/ 5466080 w 5466080"/>
              <a:gd name="connsiteY10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786475 w 5466080"/>
              <a:gd name="connsiteY2" fmla="*/ 1425187 h 3291854"/>
              <a:gd name="connsiteX3" fmla="*/ 2133600 w 5466080"/>
              <a:gd name="connsiteY3" fmla="*/ 1595134 h 3291854"/>
              <a:gd name="connsiteX4" fmla="*/ 2397760 w 5466080"/>
              <a:gd name="connsiteY4" fmla="*/ 14 h 3291854"/>
              <a:gd name="connsiteX5" fmla="*/ 2804160 w 5466080"/>
              <a:gd name="connsiteY5" fmla="*/ 3291854 h 3291854"/>
              <a:gd name="connsiteX6" fmla="*/ 3048000 w 5466080"/>
              <a:gd name="connsiteY6" fmla="*/ 1666254 h 3291854"/>
              <a:gd name="connsiteX7" fmla="*/ 3661426 w 5466080"/>
              <a:gd name="connsiteY7" fmla="*/ 1198894 h 3291854"/>
              <a:gd name="connsiteX8" fmla="*/ 3867911 w 5466080"/>
              <a:gd name="connsiteY8" fmla="*/ 1583002 h 3291854"/>
              <a:gd name="connsiteX9" fmla="*/ 4003040 w 5466080"/>
              <a:gd name="connsiteY9" fmla="*/ 1666254 h 3291854"/>
              <a:gd name="connsiteX10" fmla="*/ 5466080 w 5466080"/>
              <a:gd name="connsiteY10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786475 w 5466080"/>
              <a:gd name="connsiteY2" fmla="*/ 1425187 h 3291854"/>
              <a:gd name="connsiteX3" fmla="*/ 2133600 w 5466080"/>
              <a:gd name="connsiteY3" fmla="*/ 1595134 h 3291854"/>
              <a:gd name="connsiteX4" fmla="*/ 2397760 w 5466080"/>
              <a:gd name="connsiteY4" fmla="*/ 14 h 3291854"/>
              <a:gd name="connsiteX5" fmla="*/ 2804160 w 5466080"/>
              <a:gd name="connsiteY5" fmla="*/ 3291854 h 3291854"/>
              <a:gd name="connsiteX6" fmla="*/ 3048000 w 5466080"/>
              <a:gd name="connsiteY6" fmla="*/ 1666254 h 3291854"/>
              <a:gd name="connsiteX7" fmla="*/ 3364972 w 5466080"/>
              <a:gd name="connsiteY7" fmla="*/ 1936392 h 3291854"/>
              <a:gd name="connsiteX8" fmla="*/ 3661426 w 5466080"/>
              <a:gd name="connsiteY8" fmla="*/ 1198894 h 3291854"/>
              <a:gd name="connsiteX9" fmla="*/ 3867911 w 5466080"/>
              <a:gd name="connsiteY9" fmla="*/ 1583002 h 3291854"/>
              <a:gd name="connsiteX10" fmla="*/ 4003040 w 5466080"/>
              <a:gd name="connsiteY10" fmla="*/ 1666254 h 3291854"/>
              <a:gd name="connsiteX11" fmla="*/ 5466080 w 5466080"/>
              <a:gd name="connsiteY11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73154 w 5466080"/>
              <a:gd name="connsiteY2" fmla="*/ 1655617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5466080"/>
              <a:gd name="connsiteY0" fmla="*/ 1706894 h 3291854"/>
              <a:gd name="connsiteX1" fmla="*/ 1625600 w 5466080"/>
              <a:gd name="connsiteY1" fmla="*/ 1706894 h 3291854"/>
              <a:gd name="connsiteX2" fmla="*/ 1686486 w 5466080"/>
              <a:gd name="connsiteY2" fmla="*/ 1660458 h 3291854"/>
              <a:gd name="connsiteX3" fmla="*/ 1786475 w 5466080"/>
              <a:gd name="connsiteY3" fmla="*/ 1425187 h 3291854"/>
              <a:gd name="connsiteX4" fmla="*/ 2133600 w 5466080"/>
              <a:gd name="connsiteY4" fmla="*/ 1595134 h 3291854"/>
              <a:gd name="connsiteX5" fmla="*/ 2397760 w 5466080"/>
              <a:gd name="connsiteY5" fmla="*/ 14 h 3291854"/>
              <a:gd name="connsiteX6" fmla="*/ 2804160 w 5466080"/>
              <a:gd name="connsiteY6" fmla="*/ 3291854 h 3291854"/>
              <a:gd name="connsiteX7" fmla="*/ 3048000 w 5466080"/>
              <a:gd name="connsiteY7" fmla="*/ 1666254 h 3291854"/>
              <a:gd name="connsiteX8" fmla="*/ 3364972 w 5466080"/>
              <a:gd name="connsiteY8" fmla="*/ 1936392 h 3291854"/>
              <a:gd name="connsiteX9" fmla="*/ 3661426 w 5466080"/>
              <a:gd name="connsiteY9" fmla="*/ 1198894 h 3291854"/>
              <a:gd name="connsiteX10" fmla="*/ 3867911 w 5466080"/>
              <a:gd name="connsiteY10" fmla="*/ 1583002 h 3291854"/>
              <a:gd name="connsiteX11" fmla="*/ 4003040 w 5466080"/>
              <a:gd name="connsiteY11" fmla="*/ 1666254 h 3291854"/>
              <a:gd name="connsiteX12" fmla="*/ 5466080 w 5466080"/>
              <a:gd name="connsiteY12" fmla="*/ 1666254 h 3291854"/>
              <a:gd name="connsiteX0" fmla="*/ 0 w 7752501"/>
              <a:gd name="connsiteY0" fmla="*/ 1704474 h 3291854"/>
              <a:gd name="connsiteX1" fmla="*/ 3912021 w 7752501"/>
              <a:gd name="connsiteY1" fmla="*/ 1706894 h 3291854"/>
              <a:gd name="connsiteX2" fmla="*/ 3972907 w 7752501"/>
              <a:gd name="connsiteY2" fmla="*/ 1660458 h 3291854"/>
              <a:gd name="connsiteX3" fmla="*/ 4072896 w 7752501"/>
              <a:gd name="connsiteY3" fmla="*/ 1425187 h 3291854"/>
              <a:gd name="connsiteX4" fmla="*/ 4420021 w 7752501"/>
              <a:gd name="connsiteY4" fmla="*/ 1595134 h 3291854"/>
              <a:gd name="connsiteX5" fmla="*/ 4684181 w 7752501"/>
              <a:gd name="connsiteY5" fmla="*/ 14 h 3291854"/>
              <a:gd name="connsiteX6" fmla="*/ 5090581 w 7752501"/>
              <a:gd name="connsiteY6" fmla="*/ 3291854 h 3291854"/>
              <a:gd name="connsiteX7" fmla="*/ 5334421 w 7752501"/>
              <a:gd name="connsiteY7" fmla="*/ 1666254 h 3291854"/>
              <a:gd name="connsiteX8" fmla="*/ 5651393 w 7752501"/>
              <a:gd name="connsiteY8" fmla="*/ 1936392 h 3291854"/>
              <a:gd name="connsiteX9" fmla="*/ 5947847 w 7752501"/>
              <a:gd name="connsiteY9" fmla="*/ 1198894 h 3291854"/>
              <a:gd name="connsiteX10" fmla="*/ 6154332 w 7752501"/>
              <a:gd name="connsiteY10" fmla="*/ 1583002 h 3291854"/>
              <a:gd name="connsiteX11" fmla="*/ 6289461 w 7752501"/>
              <a:gd name="connsiteY11" fmla="*/ 1666254 h 3291854"/>
              <a:gd name="connsiteX12" fmla="*/ 7752501 w 7752501"/>
              <a:gd name="connsiteY12" fmla="*/ 1666254 h 3291854"/>
              <a:gd name="connsiteX0" fmla="*/ 0 w 7752501"/>
              <a:gd name="connsiteY0" fmla="*/ 1704474 h 3291854"/>
              <a:gd name="connsiteX1" fmla="*/ 3912021 w 7752501"/>
              <a:gd name="connsiteY1" fmla="*/ 1706894 h 3291854"/>
              <a:gd name="connsiteX2" fmla="*/ 3972907 w 7752501"/>
              <a:gd name="connsiteY2" fmla="*/ 1660458 h 3291854"/>
              <a:gd name="connsiteX3" fmla="*/ 4072896 w 7752501"/>
              <a:gd name="connsiteY3" fmla="*/ 1425187 h 3291854"/>
              <a:gd name="connsiteX4" fmla="*/ 4420021 w 7752501"/>
              <a:gd name="connsiteY4" fmla="*/ 1595134 h 3291854"/>
              <a:gd name="connsiteX5" fmla="*/ 4684181 w 7752501"/>
              <a:gd name="connsiteY5" fmla="*/ 14 h 3291854"/>
              <a:gd name="connsiteX6" fmla="*/ 5090581 w 7752501"/>
              <a:gd name="connsiteY6" fmla="*/ 3291854 h 3291854"/>
              <a:gd name="connsiteX7" fmla="*/ 5334421 w 7752501"/>
              <a:gd name="connsiteY7" fmla="*/ 1666254 h 3291854"/>
              <a:gd name="connsiteX8" fmla="*/ 5651393 w 7752501"/>
              <a:gd name="connsiteY8" fmla="*/ 1936392 h 3291854"/>
              <a:gd name="connsiteX9" fmla="*/ 5947847 w 7752501"/>
              <a:gd name="connsiteY9" fmla="*/ 1198894 h 3291854"/>
              <a:gd name="connsiteX10" fmla="*/ 6154332 w 7752501"/>
              <a:gd name="connsiteY10" fmla="*/ 1583002 h 3291854"/>
              <a:gd name="connsiteX11" fmla="*/ 6289461 w 7752501"/>
              <a:gd name="connsiteY11" fmla="*/ 1666254 h 3291854"/>
              <a:gd name="connsiteX12" fmla="*/ 7752501 w 7752501"/>
              <a:gd name="connsiteY12" fmla="*/ 1666254 h 3291854"/>
              <a:gd name="connsiteX0" fmla="*/ 0 w 7752501"/>
              <a:gd name="connsiteY0" fmla="*/ 1704474 h 3291854"/>
              <a:gd name="connsiteX1" fmla="*/ 1550500 w 7752501"/>
              <a:gd name="connsiteY1" fmla="*/ 1706208 h 3291854"/>
              <a:gd name="connsiteX2" fmla="*/ 3912021 w 7752501"/>
              <a:gd name="connsiteY2" fmla="*/ 1706894 h 3291854"/>
              <a:gd name="connsiteX3" fmla="*/ 3972907 w 7752501"/>
              <a:gd name="connsiteY3" fmla="*/ 1660458 h 3291854"/>
              <a:gd name="connsiteX4" fmla="*/ 4072896 w 7752501"/>
              <a:gd name="connsiteY4" fmla="*/ 1425187 h 3291854"/>
              <a:gd name="connsiteX5" fmla="*/ 4420021 w 7752501"/>
              <a:gd name="connsiteY5" fmla="*/ 1595134 h 3291854"/>
              <a:gd name="connsiteX6" fmla="*/ 4684181 w 7752501"/>
              <a:gd name="connsiteY6" fmla="*/ 14 h 3291854"/>
              <a:gd name="connsiteX7" fmla="*/ 5090581 w 7752501"/>
              <a:gd name="connsiteY7" fmla="*/ 3291854 h 3291854"/>
              <a:gd name="connsiteX8" fmla="*/ 5334421 w 7752501"/>
              <a:gd name="connsiteY8" fmla="*/ 1666254 h 3291854"/>
              <a:gd name="connsiteX9" fmla="*/ 5651393 w 7752501"/>
              <a:gd name="connsiteY9" fmla="*/ 1936392 h 3291854"/>
              <a:gd name="connsiteX10" fmla="*/ 5947847 w 7752501"/>
              <a:gd name="connsiteY10" fmla="*/ 1198894 h 3291854"/>
              <a:gd name="connsiteX11" fmla="*/ 6154332 w 7752501"/>
              <a:gd name="connsiteY11" fmla="*/ 1583002 h 3291854"/>
              <a:gd name="connsiteX12" fmla="*/ 6289461 w 7752501"/>
              <a:gd name="connsiteY12" fmla="*/ 1666254 h 3291854"/>
              <a:gd name="connsiteX13" fmla="*/ 7752501 w 7752501"/>
              <a:gd name="connsiteY13" fmla="*/ 1666254 h 3291854"/>
              <a:gd name="connsiteX0" fmla="*/ 0 w 7752501"/>
              <a:gd name="connsiteY0" fmla="*/ 1704474 h 3291854"/>
              <a:gd name="connsiteX1" fmla="*/ 195979 w 7752501"/>
              <a:gd name="connsiteY1" fmla="*/ 1961810 h 3291854"/>
              <a:gd name="connsiteX2" fmla="*/ 1550500 w 7752501"/>
              <a:gd name="connsiteY2" fmla="*/ 1706208 h 3291854"/>
              <a:gd name="connsiteX3" fmla="*/ 3912021 w 7752501"/>
              <a:gd name="connsiteY3" fmla="*/ 1706894 h 3291854"/>
              <a:gd name="connsiteX4" fmla="*/ 3972907 w 7752501"/>
              <a:gd name="connsiteY4" fmla="*/ 1660458 h 3291854"/>
              <a:gd name="connsiteX5" fmla="*/ 4072896 w 7752501"/>
              <a:gd name="connsiteY5" fmla="*/ 1425187 h 3291854"/>
              <a:gd name="connsiteX6" fmla="*/ 4420021 w 7752501"/>
              <a:gd name="connsiteY6" fmla="*/ 1595134 h 3291854"/>
              <a:gd name="connsiteX7" fmla="*/ 4684181 w 7752501"/>
              <a:gd name="connsiteY7" fmla="*/ 14 h 3291854"/>
              <a:gd name="connsiteX8" fmla="*/ 5090581 w 7752501"/>
              <a:gd name="connsiteY8" fmla="*/ 3291854 h 3291854"/>
              <a:gd name="connsiteX9" fmla="*/ 5334421 w 7752501"/>
              <a:gd name="connsiteY9" fmla="*/ 1666254 h 3291854"/>
              <a:gd name="connsiteX10" fmla="*/ 5651393 w 7752501"/>
              <a:gd name="connsiteY10" fmla="*/ 1936392 h 3291854"/>
              <a:gd name="connsiteX11" fmla="*/ 5947847 w 7752501"/>
              <a:gd name="connsiteY11" fmla="*/ 1198894 h 3291854"/>
              <a:gd name="connsiteX12" fmla="*/ 6154332 w 7752501"/>
              <a:gd name="connsiteY12" fmla="*/ 1583002 h 3291854"/>
              <a:gd name="connsiteX13" fmla="*/ 6289461 w 7752501"/>
              <a:gd name="connsiteY13" fmla="*/ 1666254 h 3291854"/>
              <a:gd name="connsiteX14" fmla="*/ 7752501 w 7752501"/>
              <a:gd name="connsiteY14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1550500 w 7752501"/>
              <a:gd name="connsiteY2" fmla="*/ 1706208 h 3291854"/>
              <a:gd name="connsiteX3" fmla="*/ 3912021 w 7752501"/>
              <a:gd name="connsiteY3" fmla="*/ 1706894 h 3291854"/>
              <a:gd name="connsiteX4" fmla="*/ 3972907 w 7752501"/>
              <a:gd name="connsiteY4" fmla="*/ 1660458 h 3291854"/>
              <a:gd name="connsiteX5" fmla="*/ 4072896 w 7752501"/>
              <a:gd name="connsiteY5" fmla="*/ 1425187 h 3291854"/>
              <a:gd name="connsiteX6" fmla="*/ 4420021 w 7752501"/>
              <a:gd name="connsiteY6" fmla="*/ 1595134 h 3291854"/>
              <a:gd name="connsiteX7" fmla="*/ 4684181 w 7752501"/>
              <a:gd name="connsiteY7" fmla="*/ 14 h 3291854"/>
              <a:gd name="connsiteX8" fmla="*/ 5090581 w 7752501"/>
              <a:gd name="connsiteY8" fmla="*/ 3291854 h 3291854"/>
              <a:gd name="connsiteX9" fmla="*/ 5334421 w 7752501"/>
              <a:gd name="connsiteY9" fmla="*/ 1666254 h 3291854"/>
              <a:gd name="connsiteX10" fmla="*/ 5651393 w 7752501"/>
              <a:gd name="connsiteY10" fmla="*/ 1936392 h 3291854"/>
              <a:gd name="connsiteX11" fmla="*/ 5947847 w 7752501"/>
              <a:gd name="connsiteY11" fmla="*/ 1198894 h 3291854"/>
              <a:gd name="connsiteX12" fmla="*/ 6154332 w 7752501"/>
              <a:gd name="connsiteY12" fmla="*/ 1583002 h 3291854"/>
              <a:gd name="connsiteX13" fmla="*/ 6289461 w 7752501"/>
              <a:gd name="connsiteY13" fmla="*/ 1666254 h 3291854"/>
              <a:gd name="connsiteX14" fmla="*/ 7752501 w 7752501"/>
              <a:gd name="connsiteY14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419955 w 7752501"/>
              <a:gd name="connsiteY2" fmla="*/ 1721699 h 3291854"/>
              <a:gd name="connsiteX3" fmla="*/ 1550500 w 7752501"/>
              <a:gd name="connsiteY3" fmla="*/ 1706208 h 3291854"/>
              <a:gd name="connsiteX4" fmla="*/ 3912021 w 7752501"/>
              <a:gd name="connsiteY4" fmla="*/ 1706894 h 3291854"/>
              <a:gd name="connsiteX5" fmla="*/ 3972907 w 7752501"/>
              <a:gd name="connsiteY5" fmla="*/ 1660458 h 3291854"/>
              <a:gd name="connsiteX6" fmla="*/ 4072896 w 7752501"/>
              <a:gd name="connsiteY6" fmla="*/ 1425187 h 3291854"/>
              <a:gd name="connsiteX7" fmla="*/ 4420021 w 7752501"/>
              <a:gd name="connsiteY7" fmla="*/ 1595134 h 3291854"/>
              <a:gd name="connsiteX8" fmla="*/ 4684181 w 7752501"/>
              <a:gd name="connsiteY8" fmla="*/ 14 h 3291854"/>
              <a:gd name="connsiteX9" fmla="*/ 5090581 w 7752501"/>
              <a:gd name="connsiteY9" fmla="*/ 3291854 h 3291854"/>
              <a:gd name="connsiteX10" fmla="*/ 5334421 w 7752501"/>
              <a:gd name="connsiteY10" fmla="*/ 1666254 h 3291854"/>
              <a:gd name="connsiteX11" fmla="*/ 5651393 w 7752501"/>
              <a:gd name="connsiteY11" fmla="*/ 1936392 h 3291854"/>
              <a:gd name="connsiteX12" fmla="*/ 5947847 w 7752501"/>
              <a:gd name="connsiteY12" fmla="*/ 1198894 h 3291854"/>
              <a:gd name="connsiteX13" fmla="*/ 6154332 w 7752501"/>
              <a:gd name="connsiteY13" fmla="*/ 1583002 h 3291854"/>
              <a:gd name="connsiteX14" fmla="*/ 6289461 w 7752501"/>
              <a:gd name="connsiteY14" fmla="*/ 1666254 h 3291854"/>
              <a:gd name="connsiteX15" fmla="*/ 7752501 w 7752501"/>
              <a:gd name="connsiteY15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419955 w 7752501"/>
              <a:gd name="connsiteY2" fmla="*/ 1721699 h 3291854"/>
              <a:gd name="connsiteX3" fmla="*/ 707924 w 7752501"/>
              <a:gd name="connsiteY3" fmla="*/ 2682142 h 3291854"/>
              <a:gd name="connsiteX4" fmla="*/ 1550500 w 7752501"/>
              <a:gd name="connsiteY4" fmla="*/ 1706208 h 3291854"/>
              <a:gd name="connsiteX5" fmla="*/ 3912021 w 7752501"/>
              <a:gd name="connsiteY5" fmla="*/ 1706894 h 3291854"/>
              <a:gd name="connsiteX6" fmla="*/ 3972907 w 7752501"/>
              <a:gd name="connsiteY6" fmla="*/ 1660458 h 3291854"/>
              <a:gd name="connsiteX7" fmla="*/ 4072896 w 7752501"/>
              <a:gd name="connsiteY7" fmla="*/ 1425187 h 3291854"/>
              <a:gd name="connsiteX8" fmla="*/ 4420021 w 7752501"/>
              <a:gd name="connsiteY8" fmla="*/ 1595134 h 3291854"/>
              <a:gd name="connsiteX9" fmla="*/ 4684181 w 7752501"/>
              <a:gd name="connsiteY9" fmla="*/ 14 h 3291854"/>
              <a:gd name="connsiteX10" fmla="*/ 5090581 w 7752501"/>
              <a:gd name="connsiteY10" fmla="*/ 3291854 h 3291854"/>
              <a:gd name="connsiteX11" fmla="*/ 5334421 w 7752501"/>
              <a:gd name="connsiteY11" fmla="*/ 1666254 h 3291854"/>
              <a:gd name="connsiteX12" fmla="*/ 5651393 w 7752501"/>
              <a:gd name="connsiteY12" fmla="*/ 1936392 h 3291854"/>
              <a:gd name="connsiteX13" fmla="*/ 5947847 w 7752501"/>
              <a:gd name="connsiteY13" fmla="*/ 1198894 h 3291854"/>
              <a:gd name="connsiteX14" fmla="*/ 6154332 w 7752501"/>
              <a:gd name="connsiteY14" fmla="*/ 1583002 h 3291854"/>
              <a:gd name="connsiteX15" fmla="*/ 6289461 w 7752501"/>
              <a:gd name="connsiteY15" fmla="*/ 1666254 h 3291854"/>
              <a:gd name="connsiteX16" fmla="*/ 7752501 w 7752501"/>
              <a:gd name="connsiteY16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419955 w 7752501"/>
              <a:gd name="connsiteY2" fmla="*/ 1721699 h 3291854"/>
              <a:gd name="connsiteX3" fmla="*/ 707924 w 7752501"/>
              <a:gd name="connsiteY3" fmla="*/ 2682142 h 3291854"/>
              <a:gd name="connsiteX4" fmla="*/ 1027890 w 7752501"/>
              <a:gd name="connsiteY4" fmla="*/ 854203 h 3291854"/>
              <a:gd name="connsiteX5" fmla="*/ 1550500 w 7752501"/>
              <a:gd name="connsiteY5" fmla="*/ 1706208 h 3291854"/>
              <a:gd name="connsiteX6" fmla="*/ 3912021 w 7752501"/>
              <a:gd name="connsiteY6" fmla="*/ 1706894 h 3291854"/>
              <a:gd name="connsiteX7" fmla="*/ 3972907 w 7752501"/>
              <a:gd name="connsiteY7" fmla="*/ 1660458 h 3291854"/>
              <a:gd name="connsiteX8" fmla="*/ 4072896 w 7752501"/>
              <a:gd name="connsiteY8" fmla="*/ 1425187 h 3291854"/>
              <a:gd name="connsiteX9" fmla="*/ 4420021 w 7752501"/>
              <a:gd name="connsiteY9" fmla="*/ 1595134 h 3291854"/>
              <a:gd name="connsiteX10" fmla="*/ 4684181 w 7752501"/>
              <a:gd name="connsiteY10" fmla="*/ 14 h 3291854"/>
              <a:gd name="connsiteX11" fmla="*/ 5090581 w 7752501"/>
              <a:gd name="connsiteY11" fmla="*/ 3291854 h 3291854"/>
              <a:gd name="connsiteX12" fmla="*/ 5334421 w 7752501"/>
              <a:gd name="connsiteY12" fmla="*/ 1666254 h 3291854"/>
              <a:gd name="connsiteX13" fmla="*/ 5651393 w 7752501"/>
              <a:gd name="connsiteY13" fmla="*/ 1936392 h 3291854"/>
              <a:gd name="connsiteX14" fmla="*/ 5947847 w 7752501"/>
              <a:gd name="connsiteY14" fmla="*/ 1198894 h 3291854"/>
              <a:gd name="connsiteX15" fmla="*/ 6154332 w 7752501"/>
              <a:gd name="connsiteY15" fmla="*/ 1583002 h 3291854"/>
              <a:gd name="connsiteX16" fmla="*/ 6289461 w 7752501"/>
              <a:gd name="connsiteY16" fmla="*/ 1666254 h 3291854"/>
              <a:gd name="connsiteX17" fmla="*/ 7752501 w 7752501"/>
              <a:gd name="connsiteY17" fmla="*/ 1666254 h 3291854"/>
              <a:gd name="connsiteX0" fmla="*/ 0 w 7752501"/>
              <a:gd name="connsiteY0" fmla="*/ 1704474 h 3291854"/>
              <a:gd name="connsiteX1" fmla="*/ 217310 w 7752501"/>
              <a:gd name="connsiteY1" fmla="*/ 1899846 h 3291854"/>
              <a:gd name="connsiteX2" fmla="*/ 419955 w 7752501"/>
              <a:gd name="connsiteY2" fmla="*/ 1721699 h 3291854"/>
              <a:gd name="connsiteX3" fmla="*/ 707924 w 7752501"/>
              <a:gd name="connsiteY3" fmla="*/ 2682142 h 3291854"/>
              <a:gd name="connsiteX4" fmla="*/ 1027890 w 7752501"/>
              <a:gd name="connsiteY4" fmla="*/ 854203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06644 w 7752501"/>
              <a:gd name="connsiteY1" fmla="*/ 1520316 h 3291854"/>
              <a:gd name="connsiteX2" fmla="*/ 419955 w 7752501"/>
              <a:gd name="connsiteY2" fmla="*/ 1721699 h 3291854"/>
              <a:gd name="connsiteX3" fmla="*/ 707924 w 7752501"/>
              <a:gd name="connsiteY3" fmla="*/ 2682142 h 3291854"/>
              <a:gd name="connsiteX4" fmla="*/ 1027890 w 7752501"/>
              <a:gd name="connsiteY4" fmla="*/ 854203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06644 w 7752501"/>
              <a:gd name="connsiteY1" fmla="*/ 1520316 h 3291854"/>
              <a:gd name="connsiteX2" fmla="*/ 494614 w 7752501"/>
              <a:gd name="connsiteY2" fmla="*/ 1721699 h 3291854"/>
              <a:gd name="connsiteX3" fmla="*/ 707924 w 7752501"/>
              <a:gd name="connsiteY3" fmla="*/ 2682142 h 3291854"/>
              <a:gd name="connsiteX4" fmla="*/ 1027890 w 7752501"/>
              <a:gd name="connsiteY4" fmla="*/ 854203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06644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27890 w 7752501"/>
              <a:gd name="connsiteY4" fmla="*/ 854203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06644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70638 w 7752501"/>
              <a:gd name="connsiteY1" fmla="*/ 1853373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81303 w 7752501"/>
              <a:gd name="connsiteY1" fmla="*/ 1551298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81303 w 7752501"/>
              <a:gd name="connsiteY1" fmla="*/ 1551298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27976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27976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227976 w 7752501"/>
              <a:gd name="connsiteY1" fmla="*/ 1520316 h 3291854"/>
              <a:gd name="connsiteX2" fmla="*/ 494614 w 7752501"/>
              <a:gd name="connsiteY2" fmla="*/ 1721699 h 3291854"/>
              <a:gd name="connsiteX3" fmla="*/ 782583 w 7752501"/>
              <a:gd name="connsiteY3" fmla="*/ 2682142 h 3291854"/>
              <a:gd name="connsiteX4" fmla="*/ 1059886 w 7752501"/>
              <a:gd name="connsiteY4" fmla="*/ 838711 h 3291854"/>
              <a:gd name="connsiteX5" fmla="*/ 1315859 w 7752501"/>
              <a:gd name="connsiteY5" fmla="*/ 1977301 h 3291854"/>
              <a:gd name="connsiteX6" fmla="*/ 1550500 w 7752501"/>
              <a:gd name="connsiteY6" fmla="*/ 1706208 h 3291854"/>
              <a:gd name="connsiteX7" fmla="*/ 3912021 w 7752501"/>
              <a:gd name="connsiteY7" fmla="*/ 1706894 h 3291854"/>
              <a:gd name="connsiteX8" fmla="*/ 3972907 w 7752501"/>
              <a:gd name="connsiteY8" fmla="*/ 1660458 h 3291854"/>
              <a:gd name="connsiteX9" fmla="*/ 4072896 w 7752501"/>
              <a:gd name="connsiteY9" fmla="*/ 1425187 h 3291854"/>
              <a:gd name="connsiteX10" fmla="*/ 4420021 w 7752501"/>
              <a:gd name="connsiteY10" fmla="*/ 1595134 h 3291854"/>
              <a:gd name="connsiteX11" fmla="*/ 4684181 w 7752501"/>
              <a:gd name="connsiteY11" fmla="*/ 14 h 3291854"/>
              <a:gd name="connsiteX12" fmla="*/ 5090581 w 7752501"/>
              <a:gd name="connsiteY12" fmla="*/ 3291854 h 3291854"/>
              <a:gd name="connsiteX13" fmla="*/ 5334421 w 7752501"/>
              <a:gd name="connsiteY13" fmla="*/ 1666254 h 3291854"/>
              <a:gd name="connsiteX14" fmla="*/ 5651393 w 7752501"/>
              <a:gd name="connsiteY14" fmla="*/ 1936392 h 3291854"/>
              <a:gd name="connsiteX15" fmla="*/ 5947847 w 7752501"/>
              <a:gd name="connsiteY15" fmla="*/ 1198894 h 3291854"/>
              <a:gd name="connsiteX16" fmla="*/ 6154332 w 7752501"/>
              <a:gd name="connsiteY16" fmla="*/ 1583002 h 3291854"/>
              <a:gd name="connsiteX17" fmla="*/ 6289461 w 7752501"/>
              <a:gd name="connsiteY17" fmla="*/ 1666254 h 3291854"/>
              <a:gd name="connsiteX18" fmla="*/ 7752501 w 7752501"/>
              <a:gd name="connsiteY18" fmla="*/ 1666254 h 3291854"/>
              <a:gd name="connsiteX0" fmla="*/ 0 w 7752501"/>
              <a:gd name="connsiteY0" fmla="*/ 1704474 h 3291854"/>
              <a:gd name="connsiteX1" fmla="*/ 78658 w 7752501"/>
              <a:gd name="connsiteY1" fmla="*/ 1613262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7752501"/>
              <a:gd name="connsiteY0" fmla="*/ 1704474 h 3291854"/>
              <a:gd name="connsiteX1" fmla="*/ 99989 w 7752501"/>
              <a:gd name="connsiteY1" fmla="*/ 1682972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7752501"/>
              <a:gd name="connsiteY0" fmla="*/ 1704474 h 3291854"/>
              <a:gd name="connsiteX1" fmla="*/ 86657 w 7752501"/>
              <a:gd name="connsiteY1" fmla="*/ 1709597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7752501"/>
              <a:gd name="connsiteY0" fmla="*/ 1704474 h 3291854"/>
              <a:gd name="connsiteX1" fmla="*/ 29997 w 7752501"/>
              <a:gd name="connsiteY1" fmla="*/ 1699915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7752501"/>
              <a:gd name="connsiteY0" fmla="*/ 1704474 h 3291854"/>
              <a:gd name="connsiteX1" fmla="*/ 29997 w 7752501"/>
              <a:gd name="connsiteY1" fmla="*/ 1707176 h 3291854"/>
              <a:gd name="connsiteX2" fmla="*/ 227976 w 7752501"/>
              <a:gd name="connsiteY2" fmla="*/ 1520316 h 3291854"/>
              <a:gd name="connsiteX3" fmla="*/ 494614 w 7752501"/>
              <a:gd name="connsiteY3" fmla="*/ 1721699 h 3291854"/>
              <a:gd name="connsiteX4" fmla="*/ 782583 w 7752501"/>
              <a:gd name="connsiteY4" fmla="*/ 2682142 h 3291854"/>
              <a:gd name="connsiteX5" fmla="*/ 1059886 w 7752501"/>
              <a:gd name="connsiteY5" fmla="*/ 838711 h 3291854"/>
              <a:gd name="connsiteX6" fmla="*/ 1315859 w 7752501"/>
              <a:gd name="connsiteY6" fmla="*/ 1977301 h 3291854"/>
              <a:gd name="connsiteX7" fmla="*/ 1550500 w 7752501"/>
              <a:gd name="connsiteY7" fmla="*/ 1706208 h 3291854"/>
              <a:gd name="connsiteX8" fmla="*/ 3912021 w 7752501"/>
              <a:gd name="connsiteY8" fmla="*/ 1706894 h 3291854"/>
              <a:gd name="connsiteX9" fmla="*/ 3972907 w 7752501"/>
              <a:gd name="connsiteY9" fmla="*/ 1660458 h 3291854"/>
              <a:gd name="connsiteX10" fmla="*/ 4072896 w 7752501"/>
              <a:gd name="connsiteY10" fmla="*/ 1425187 h 3291854"/>
              <a:gd name="connsiteX11" fmla="*/ 4420021 w 7752501"/>
              <a:gd name="connsiteY11" fmla="*/ 1595134 h 3291854"/>
              <a:gd name="connsiteX12" fmla="*/ 4684181 w 7752501"/>
              <a:gd name="connsiteY12" fmla="*/ 14 h 3291854"/>
              <a:gd name="connsiteX13" fmla="*/ 5090581 w 7752501"/>
              <a:gd name="connsiteY13" fmla="*/ 3291854 h 3291854"/>
              <a:gd name="connsiteX14" fmla="*/ 5334421 w 7752501"/>
              <a:gd name="connsiteY14" fmla="*/ 1666254 h 3291854"/>
              <a:gd name="connsiteX15" fmla="*/ 5651393 w 7752501"/>
              <a:gd name="connsiteY15" fmla="*/ 1936392 h 3291854"/>
              <a:gd name="connsiteX16" fmla="*/ 5947847 w 7752501"/>
              <a:gd name="connsiteY16" fmla="*/ 1198894 h 3291854"/>
              <a:gd name="connsiteX17" fmla="*/ 6154332 w 7752501"/>
              <a:gd name="connsiteY17" fmla="*/ 1583002 h 3291854"/>
              <a:gd name="connsiteX18" fmla="*/ 6289461 w 7752501"/>
              <a:gd name="connsiteY18" fmla="*/ 1666254 h 3291854"/>
              <a:gd name="connsiteX19" fmla="*/ 7752501 w 7752501"/>
              <a:gd name="connsiteY19" fmla="*/ 1666254 h 3291854"/>
              <a:gd name="connsiteX0" fmla="*/ 0 w 8739062"/>
              <a:gd name="connsiteY0" fmla="*/ 1711735 h 3291854"/>
              <a:gd name="connsiteX1" fmla="*/ 1016558 w 8739062"/>
              <a:gd name="connsiteY1" fmla="*/ 1707176 h 3291854"/>
              <a:gd name="connsiteX2" fmla="*/ 1214537 w 8739062"/>
              <a:gd name="connsiteY2" fmla="*/ 1520316 h 3291854"/>
              <a:gd name="connsiteX3" fmla="*/ 1481175 w 8739062"/>
              <a:gd name="connsiteY3" fmla="*/ 1721699 h 3291854"/>
              <a:gd name="connsiteX4" fmla="*/ 1769144 w 8739062"/>
              <a:gd name="connsiteY4" fmla="*/ 2682142 h 3291854"/>
              <a:gd name="connsiteX5" fmla="*/ 2046447 w 8739062"/>
              <a:gd name="connsiteY5" fmla="*/ 838711 h 3291854"/>
              <a:gd name="connsiteX6" fmla="*/ 2302420 w 8739062"/>
              <a:gd name="connsiteY6" fmla="*/ 1977301 h 3291854"/>
              <a:gd name="connsiteX7" fmla="*/ 2537061 w 8739062"/>
              <a:gd name="connsiteY7" fmla="*/ 1706208 h 3291854"/>
              <a:gd name="connsiteX8" fmla="*/ 4898582 w 8739062"/>
              <a:gd name="connsiteY8" fmla="*/ 1706894 h 3291854"/>
              <a:gd name="connsiteX9" fmla="*/ 4959468 w 8739062"/>
              <a:gd name="connsiteY9" fmla="*/ 1660458 h 3291854"/>
              <a:gd name="connsiteX10" fmla="*/ 5059457 w 8739062"/>
              <a:gd name="connsiteY10" fmla="*/ 1425187 h 3291854"/>
              <a:gd name="connsiteX11" fmla="*/ 5406582 w 8739062"/>
              <a:gd name="connsiteY11" fmla="*/ 1595134 h 3291854"/>
              <a:gd name="connsiteX12" fmla="*/ 5670742 w 8739062"/>
              <a:gd name="connsiteY12" fmla="*/ 14 h 3291854"/>
              <a:gd name="connsiteX13" fmla="*/ 6077142 w 8739062"/>
              <a:gd name="connsiteY13" fmla="*/ 3291854 h 3291854"/>
              <a:gd name="connsiteX14" fmla="*/ 6320982 w 8739062"/>
              <a:gd name="connsiteY14" fmla="*/ 1666254 h 3291854"/>
              <a:gd name="connsiteX15" fmla="*/ 6637954 w 8739062"/>
              <a:gd name="connsiteY15" fmla="*/ 1936392 h 3291854"/>
              <a:gd name="connsiteX16" fmla="*/ 6934408 w 8739062"/>
              <a:gd name="connsiteY16" fmla="*/ 1198894 h 3291854"/>
              <a:gd name="connsiteX17" fmla="*/ 7140893 w 8739062"/>
              <a:gd name="connsiteY17" fmla="*/ 1583002 h 3291854"/>
              <a:gd name="connsiteX18" fmla="*/ 7276022 w 8739062"/>
              <a:gd name="connsiteY18" fmla="*/ 1666254 h 3291854"/>
              <a:gd name="connsiteX19" fmla="*/ 8739062 w 8739062"/>
              <a:gd name="connsiteY19" fmla="*/ 1666254 h 3291854"/>
              <a:gd name="connsiteX0" fmla="*/ 0 w 8739062"/>
              <a:gd name="connsiteY0" fmla="*/ 1711735 h 3291854"/>
              <a:gd name="connsiteX1" fmla="*/ 1016558 w 8739062"/>
              <a:gd name="connsiteY1" fmla="*/ 1707176 h 3291854"/>
              <a:gd name="connsiteX2" fmla="*/ 1214537 w 8739062"/>
              <a:gd name="connsiteY2" fmla="*/ 1520316 h 3291854"/>
              <a:gd name="connsiteX3" fmla="*/ 1481175 w 8739062"/>
              <a:gd name="connsiteY3" fmla="*/ 1721699 h 3291854"/>
              <a:gd name="connsiteX4" fmla="*/ 1769144 w 8739062"/>
              <a:gd name="connsiteY4" fmla="*/ 2682142 h 3291854"/>
              <a:gd name="connsiteX5" fmla="*/ 2046447 w 8739062"/>
              <a:gd name="connsiteY5" fmla="*/ 838711 h 3291854"/>
              <a:gd name="connsiteX6" fmla="*/ 2302420 w 8739062"/>
              <a:gd name="connsiteY6" fmla="*/ 1977301 h 3291854"/>
              <a:gd name="connsiteX7" fmla="*/ 2537061 w 8739062"/>
              <a:gd name="connsiteY7" fmla="*/ 1706208 h 3291854"/>
              <a:gd name="connsiteX8" fmla="*/ 4898582 w 8739062"/>
              <a:gd name="connsiteY8" fmla="*/ 1706894 h 3291854"/>
              <a:gd name="connsiteX9" fmla="*/ 4959468 w 8739062"/>
              <a:gd name="connsiteY9" fmla="*/ 1660458 h 3291854"/>
              <a:gd name="connsiteX10" fmla="*/ 5059457 w 8739062"/>
              <a:gd name="connsiteY10" fmla="*/ 1425187 h 3291854"/>
              <a:gd name="connsiteX11" fmla="*/ 5406582 w 8739062"/>
              <a:gd name="connsiteY11" fmla="*/ 1595134 h 3291854"/>
              <a:gd name="connsiteX12" fmla="*/ 5670742 w 8739062"/>
              <a:gd name="connsiteY12" fmla="*/ 14 h 3291854"/>
              <a:gd name="connsiteX13" fmla="*/ 6077142 w 8739062"/>
              <a:gd name="connsiteY13" fmla="*/ 3291854 h 3291854"/>
              <a:gd name="connsiteX14" fmla="*/ 6320982 w 8739062"/>
              <a:gd name="connsiteY14" fmla="*/ 1666254 h 3291854"/>
              <a:gd name="connsiteX15" fmla="*/ 6637954 w 8739062"/>
              <a:gd name="connsiteY15" fmla="*/ 1936392 h 3291854"/>
              <a:gd name="connsiteX16" fmla="*/ 6934408 w 8739062"/>
              <a:gd name="connsiteY16" fmla="*/ 1198894 h 3291854"/>
              <a:gd name="connsiteX17" fmla="*/ 7140893 w 8739062"/>
              <a:gd name="connsiteY17" fmla="*/ 1583002 h 3291854"/>
              <a:gd name="connsiteX18" fmla="*/ 7276022 w 8739062"/>
              <a:gd name="connsiteY18" fmla="*/ 1666254 h 3291854"/>
              <a:gd name="connsiteX19" fmla="*/ 8739062 w 8739062"/>
              <a:gd name="connsiteY19" fmla="*/ 1666254 h 3291854"/>
              <a:gd name="connsiteX0" fmla="*/ 0 w 8739062"/>
              <a:gd name="connsiteY0" fmla="*/ 1711735 h 3291854"/>
              <a:gd name="connsiteX1" fmla="*/ 1016558 w 8739062"/>
              <a:gd name="connsiteY1" fmla="*/ 1707176 h 3291854"/>
              <a:gd name="connsiteX2" fmla="*/ 1214537 w 8739062"/>
              <a:gd name="connsiteY2" fmla="*/ 1520316 h 3291854"/>
              <a:gd name="connsiteX3" fmla="*/ 1481175 w 8739062"/>
              <a:gd name="connsiteY3" fmla="*/ 1721699 h 3291854"/>
              <a:gd name="connsiteX4" fmla="*/ 1769144 w 8739062"/>
              <a:gd name="connsiteY4" fmla="*/ 2682142 h 3291854"/>
              <a:gd name="connsiteX5" fmla="*/ 2046447 w 8739062"/>
              <a:gd name="connsiteY5" fmla="*/ 838711 h 3291854"/>
              <a:gd name="connsiteX6" fmla="*/ 2302420 w 8739062"/>
              <a:gd name="connsiteY6" fmla="*/ 1977301 h 3291854"/>
              <a:gd name="connsiteX7" fmla="*/ 2537061 w 8739062"/>
              <a:gd name="connsiteY7" fmla="*/ 1706208 h 3291854"/>
              <a:gd name="connsiteX8" fmla="*/ 4898582 w 8739062"/>
              <a:gd name="connsiteY8" fmla="*/ 1706894 h 3291854"/>
              <a:gd name="connsiteX9" fmla="*/ 4959468 w 8739062"/>
              <a:gd name="connsiteY9" fmla="*/ 1660458 h 3291854"/>
              <a:gd name="connsiteX10" fmla="*/ 5059457 w 8739062"/>
              <a:gd name="connsiteY10" fmla="*/ 1425187 h 3291854"/>
              <a:gd name="connsiteX11" fmla="*/ 5406582 w 8739062"/>
              <a:gd name="connsiteY11" fmla="*/ 1595134 h 3291854"/>
              <a:gd name="connsiteX12" fmla="*/ 5670742 w 8739062"/>
              <a:gd name="connsiteY12" fmla="*/ 14 h 3291854"/>
              <a:gd name="connsiteX13" fmla="*/ 6077142 w 8739062"/>
              <a:gd name="connsiteY13" fmla="*/ 3291854 h 3291854"/>
              <a:gd name="connsiteX14" fmla="*/ 6320982 w 8739062"/>
              <a:gd name="connsiteY14" fmla="*/ 1666254 h 3291854"/>
              <a:gd name="connsiteX15" fmla="*/ 6637954 w 8739062"/>
              <a:gd name="connsiteY15" fmla="*/ 1936392 h 3291854"/>
              <a:gd name="connsiteX16" fmla="*/ 6934408 w 8739062"/>
              <a:gd name="connsiteY16" fmla="*/ 1198894 h 3291854"/>
              <a:gd name="connsiteX17" fmla="*/ 7140893 w 8739062"/>
              <a:gd name="connsiteY17" fmla="*/ 1583002 h 3291854"/>
              <a:gd name="connsiteX18" fmla="*/ 7276022 w 8739062"/>
              <a:gd name="connsiteY18" fmla="*/ 1666254 h 3291854"/>
              <a:gd name="connsiteX19" fmla="*/ 8739062 w 8739062"/>
              <a:gd name="connsiteY19" fmla="*/ 1666254 h 3291854"/>
              <a:gd name="connsiteX0" fmla="*/ 0 w 8739062"/>
              <a:gd name="connsiteY0" fmla="*/ 1711735 h 3291854"/>
              <a:gd name="connsiteX1" fmla="*/ 1016558 w 8739062"/>
              <a:gd name="connsiteY1" fmla="*/ 1707176 h 3291854"/>
              <a:gd name="connsiteX2" fmla="*/ 1214537 w 8739062"/>
              <a:gd name="connsiteY2" fmla="*/ 1520316 h 3291854"/>
              <a:gd name="connsiteX3" fmla="*/ 1481175 w 8739062"/>
              <a:gd name="connsiteY3" fmla="*/ 1721699 h 3291854"/>
              <a:gd name="connsiteX4" fmla="*/ 1769144 w 8739062"/>
              <a:gd name="connsiteY4" fmla="*/ 2682142 h 3291854"/>
              <a:gd name="connsiteX5" fmla="*/ 2046447 w 8739062"/>
              <a:gd name="connsiteY5" fmla="*/ 838711 h 3291854"/>
              <a:gd name="connsiteX6" fmla="*/ 2302420 w 8739062"/>
              <a:gd name="connsiteY6" fmla="*/ 1977301 h 3291854"/>
              <a:gd name="connsiteX7" fmla="*/ 2537061 w 8739062"/>
              <a:gd name="connsiteY7" fmla="*/ 1706208 h 3291854"/>
              <a:gd name="connsiteX8" fmla="*/ 4898582 w 8739062"/>
              <a:gd name="connsiteY8" fmla="*/ 1706894 h 3291854"/>
              <a:gd name="connsiteX9" fmla="*/ 4959468 w 8739062"/>
              <a:gd name="connsiteY9" fmla="*/ 1660458 h 3291854"/>
              <a:gd name="connsiteX10" fmla="*/ 5059457 w 8739062"/>
              <a:gd name="connsiteY10" fmla="*/ 1425187 h 3291854"/>
              <a:gd name="connsiteX11" fmla="*/ 5406582 w 8739062"/>
              <a:gd name="connsiteY11" fmla="*/ 1595134 h 3291854"/>
              <a:gd name="connsiteX12" fmla="*/ 5670742 w 8739062"/>
              <a:gd name="connsiteY12" fmla="*/ 14 h 3291854"/>
              <a:gd name="connsiteX13" fmla="*/ 6077142 w 8739062"/>
              <a:gd name="connsiteY13" fmla="*/ 3291854 h 3291854"/>
              <a:gd name="connsiteX14" fmla="*/ 6320982 w 8739062"/>
              <a:gd name="connsiteY14" fmla="*/ 1666254 h 3291854"/>
              <a:gd name="connsiteX15" fmla="*/ 6637954 w 8739062"/>
              <a:gd name="connsiteY15" fmla="*/ 1936392 h 3291854"/>
              <a:gd name="connsiteX16" fmla="*/ 6934408 w 8739062"/>
              <a:gd name="connsiteY16" fmla="*/ 1198894 h 3291854"/>
              <a:gd name="connsiteX17" fmla="*/ 7140893 w 8739062"/>
              <a:gd name="connsiteY17" fmla="*/ 1583002 h 3291854"/>
              <a:gd name="connsiteX18" fmla="*/ 7276022 w 8739062"/>
              <a:gd name="connsiteY18" fmla="*/ 1666254 h 3291854"/>
              <a:gd name="connsiteX19" fmla="*/ 8739062 w 8739062"/>
              <a:gd name="connsiteY19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207871 w 8732396"/>
              <a:gd name="connsiteY2" fmla="*/ 1520316 h 3291854"/>
              <a:gd name="connsiteX3" fmla="*/ 1474509 w 8732396"/>
              <a:gd name="connsiteY3" fmla="*/ 1721699 h 3291854"/>
              <a:gd name="connsiteX4" fmla="*/ 1762478 w 8732396"/>
              <a:gd name="connsiteY4" fmla="*/ 2682142 h 3291854"/>
              <a:gd name="connsiteX5" fmla="*/ 2039781 w 8732396"/>
              <a:gd name="connsiteY5" fmla="*/ 838711 h 3291854"/>
              <a:gd name="connsiteX6" fmla="*/ 2295754 w 8732396"/>
              <a:gd name="connsiteY6" fmla="*/ 1977301 h 3291854"/>
              <a:gd name="connsiteX7" fmla="*/ 2530395 w 8732396"/>
              <a:gd name="connsiteY7" fmla="*/ 1706208 h 3291854"/>
              <a:gd name="connsiteX8" fmla="*/ 4891916 w 8732396"/>
              <a:gd name="connsiteY8" fmla="*/ 1706894 h 3291854"/>
              <a:gd name="connsiteX9" fmla="*/ 4952802 w 8732396"/>
              <a:gd name="connsiteY9" fmla="*/ 1660458 h 3291854"/>
              <a:gd name="connsiteX10" fmla="*/ 5052791 w 8732396"/>
              <a:gd name="connsiteY10" fmla="*/ 1425187 h 3291854"/>
              <a:gd name="connsiteX11" fmla="*/ 5399916 w 8732396"/>
              <a:gd name="connsiteY11" fmla="*/ 1595134 h 3291854"/>
              <a:gd name="connsiteX12" fmla="*/ 5664076 w 8732396"/>
              <a:gd name="connsiteY12" fmla="*/ 14 h 3291854"/>
              <a:gd name="connsiteX13" fmla="*/ 6070476 w 8732396"/>
              <a:gd name="connsiteY13" fmla="*/ 3291854 h 3291854"/>
              <a:gd name="connsiteX14" fmla="*/ 6314316 w 8732396"/>
              <a:gd name="connsiteY14" fmla="*/ 1666254 h 3291854"/>
              <a:gd name="connsiteX15" fmla="*/ 6631288 w 8732396"/>
              <a:gd name="connsiteY15" fmla="*/ 1936392 h 3291854"/>
              <a:gd name="connsiteX16" fmla="*/ 6927742 w 8732396"/>
              <a:gd name="connsiteY16" fmla="*/ 1198894 h 3291854"/>
              <a:gd name="connsiteX17" fmla="*/ 7134227 w 8732396"/>
              <a:gd name="connsiteY17" fmla="*/ 1583002 h 3291854"/>
              <a:gd name="connsiteX18" fmla="*/ 7269356 w 8732396"/>
              <a:gd name="connsiteY18" fmla="*/ 1666254 h 3291854"/>
              <a:gd name="connsiteX19" fmla="*/ 8732396 w 8732396"/>
              <a:gd name="connsiteY19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207871 w 8732396"/>
              <a:gd name="connsiteY2" fmla="*/ 1520316 h 3291854"/>
              <a:gd name="connsiteX3" fmla="*/ 1474509 w 8732396"/>
              <a:gd name="connsiteY3" fmla="*/ 1721699 h 3291854"/>
              <a:gd name="connsiteX4" fmla="*/ 1762478 w 8732396"/>
              <a:gd name="connsiteY4" fmla="*/ 2682142 h 3291854"/>
              <a:gd name="connsiteX5" fmla="*/ 2039781 w 8732396"/>
              <a:gd name="connsiteY5" fmla="*/ 838711 h 3291854"/>
              <a:gd name="connsiteX6" fmla="*/ 2295754 w 8732396"/>
              <a:gd name="connsiteY6" fmla="*/ 1977301 h 3291854"/>
              <a:gd name="connsiteX7" fmla="*/ 2530395 w 8732396"/>
              <a:gd name="connsiteY7" fmla="*/ 1706208 h 3291854"/>
              <a:gd name="connsiteX8" fmla="*/ 4891916 w 8732396"/>
              <a:gd name="connsiteY8" fmla="*/ 1706894 h 3291854"/>
              <a:gd name="connsiteX9" fmla="*/ 4952802 w 8732396"/>
              <a:gd name="connsiteY9" fmla="*/ 1660458 h 3291854"/>
              <a:gd name="connsiteX10" fmla="*/ 5052791 w 8732396"/>
              <a:gd name="connsiteY10" fmla="*/ 1425187 h 3291854"/>
              <a:gd name="connsiteX11" fmla="*/ 5399916 w 8732396"/>
              <a:gd name="connsiteY11" fmla="*/ 1595134 h 3291854"/>
              <a:gd name="connsiteX12" fmla="*/ 5664076 w 8732396"/>
              <a:gd name="connsiteY12" fmla="*/ 14 h 3291854"/>
              <a:gd name="connsiteX13" fmla="*/ 6070476 w 8732396"/>
              <a:gd name="connsiteY13" fmla="*/ 3291854 h 3291854"/>
              <a:gd name="connsiteX14" fmla="*/ 6314316 w 8732396"/>
              <a:gd name="connsiteY14" fmla="*/ 1666254 h 3291854"/>
              <a:gd name="connsiteX15" fmla="*/ 6631288 w 8732396"/>
              <a:gd name="connsiteY15" fmla="*/ 1936392 h 3291854"/>
              <a:gd name="connsiteX16" fmla="*/ 6927742 w 8732396"/>
              <a:gd name="connsiteY16" fmla="*/ 1198894 h 3291854"/>
              <a:gd name="connsiteX17" fmla="*/ 7134227 w 8732396"/>
              <a:gd name="connsiteY17" fmla="*/ 1583002 h 3291854"/>
              <a:gd name="connsiteX18" fmla="*/ 7269356 w 8732396"/>
              <a:gd name="connsiteY18" fmla="*/ 1666254 h 3291854"/>
              <a:gd name="connsiteX19" fmla="*/ 8732396 w 8732396"/>
              <a:gd name="connsiteY19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8732396 w 8732396"/>
              <a:gd name="connsiteY20" fmla="*/ 1666254 h 3291854"/>
              <a:gd name="connsiteX0" fmla="*/ 0 w 8732396"/>
              <a:gd name="connsiteY0" fmla="*/ 1706894 h 3291854"/>
              <a:gd name="connsiteX1" fmla="*/ 1009892 w 8732396"/>
              <a:gd name="connsiteY1" fmla="*/ 1707176 h 3291854"/>
              <a:gd name="connsiteX2" fmla="*/ 1075440 w 8732396"/>
              <a:gd name="connsiteY2" fmla="*/ 1655217 h 3291854"/>
              <a:gd name="connsiteX3" fmla="*/ 1207871 w 8732396"/>
              <a:gd name="connsiteY3" fmla="*/ 1520316 h 3291854"/>
              <a:gd name="connsiteX4" fmla="*/ 1474509 w 8732396"/>
              <a:gd name="connsiteY4" fmla="*/ 1721699 h 3291854"/>
              <a:gd name="connsiteX5" fmla="*/ 1762478 w 8732396"/>
              <a:gd name="connsiteY5" fmla="*/ 2682142 h 3291854"/>
              <a:gd name="connsiteX6" fmla="*/ 2039781 w 8732396"/>
              <a:gd name="connsiteY6" fmla="*/ 838711 h 3291854"/>
              <a:gd name="connsiteX7" fmla="*/ 2295754 w 8732396"/>
              <a:gd name="connsiteY7" fmla="*/ 1977301 h 3291854"/>
              <a:gd name="connsiteX8" fmla="*/ 2530395 w 8732396"/>
              <a:gd name="connsiteY8" fmla="*/ 1706208 h 3291854"/>
              <a:gd name="connsiteX9" fmla="*/ 4891916 w 8732396"/>
              <a:gd name="connsiteY9" fmla="*/ 1706894 h 3291854"/>
              <a:gd name="connsiteX10" fmla="*/ 4952802 w 8732396"/>
              <a:gd name="connsiteY10" fmla="*/ 1660458 h 3291854"/>
              <a:gd name="connsiteX11" fmla="*/ 5052791 w 8732396"/>
              <a:gd name="connsiteY11" fmla="*/ 1425187 h 3291854"/>
              <a:gd name="connsiteX12" fmla="*/ 5399916 w 8732396"/>
              <a:gd name="connsiteY12" fmla="*/ 1595134 h 3291854"/>
              <a:gd name="connsiteX13" fmla="*/ 5664076 w 8732396"/>
              <a:gd name="connsiteY13" fmla="*/ 14 h 3291854"/>
              <a:gd name="connsiteX14" fmla="*/ 6070476 w 8732396"/>
              <a:gd name="connsiteY14" fmla="*/ 3291854 h 3291854"/>
              <a:gd name="connsiteX15" fmla="*/ 6314316 w 8732396"/>
              <a:gd name="connsiteY15" fmla="*/ 1666254 h 3291854"/>
              <a:gd name="connsiteX16" fmla="*/ 6631288 w 8732396"/>
              <a:gd name="connsiteY16" fmla="*/ 1936392 h 3291854"/>
              <a:gd name="connsiteX17" fmla="*/ 6927742 w 8732396"/>
              <a:gd name="connsiteY17" fmla="*/ 1198894 h 3291854"/>
              <a:gd name="connsiteX18" fmla="*/ 7134227 w 8732396"/>
              <a:gd name="connsiteY18" fmla="*/ 1583002 h 3291854"/>
              <a:gd name="connsiteX19" fmla="*/ 7269356 w 8732396"/>
              <a:gd name="connsiteY19" fmla="*/ 1666254 h 3291854"/>
              <a:gd name="connsiteX20" fmla="*/ 7526494 w 8732396"/>
              <a:gd name="connsiteY20" fmla="*/ 1658128 h 3291854"/>
              <a:gd name="connsiteX21" fmla="*/ 8732396 w 8732396"/>
              <a:gd name="connsiteY21" fmla="*/ 1666254 h 3291854"/>
              <a:gd name="connsiteX0" fmla="*/ 0 w 7526494"/>
              <a:gd name="connsiteY0" fmla="*/ 1706894 h 3291854"/>
              <a:gd name="connsiteX1" fmla="*/ 1009892 w 7526494"/>
              <a:gd name="connsiteY1" fmla="*/ 1707176 h 3291854"/>
              <a:gd name="connsiteX2" fmla="*/ 1075440 w 7526494"/>
              <a:gd name="connsiteY2" fmla="*/ 1655217 h 3291854"/>
              <a:gd name="connsiteX3" fmla="*/ 1207871 w 7526494"/>
              <a:gd name="connsiteY3" fmla="*/ 1520316 h 3291854"/>
              <a:gd name="connsiteX4" fmla="*/ 1474509 w 7526494"/>
              <a:gd name="connsiteY4" fmla="*/ 1721699 h 3291854"/>
              <a:gd name="connsiteX5" fmla="*/ 1762478 w 7526494"/>
              <a:gd name="connsiteY5" fmla="*/ 2682142 h 3291854"/>
              <a:gd name="connsiteX6" fmla="*/ 2039781 w 7526494"/>
              <a:gd name="connsiteY6" fmla="*/ 838711 h 3291854"/>
              <a:gd name="connsiteX7" fmla="*/ 2295754 w 7526494"/>
              <a:gd name="connsiteY7" fmla="*/ 1977301 h 3291854"/>
              <a:gd name="connsiteX8" fmla="*/ 2530395 w 7526494"/>
              <a:gd name="connsiteY8" fmla="*/ 1706208 h 3291854"/>
              <a:gd name="connsiteX9" fmla="*/ 4891916 w 7526494"/>
              <a:gd name="connsiteY9" fmla="*/ 1706894 h 3291854"/>
              <a:gd name="connsiteX10" fmla="*/ 4952802 w 7526494"/>
              <a:gd name="connsiteY10" fmla="*/ 1660458 h 3291854"/>
              <a:gd name="connsiteX11" fmla="*/ 5052791 w 7526494"/>
              <a:gd name="connsiteY11" fmla="*/ 1425187 h 3291854"/>
              <a:gd name="connsiteX12" fmla="*/ 5399916 w 7526494"/>
              <a:gd name="connsiteY12" fmla="*/ 1595134 h 3291854"/>
              <a:gd name="connsiteX13" fmla="*/ 5664076 w 7526494"/>
              <a:gd name="connsiteY13" fmla="*/ 14 h 3291854"/>
              <a:gd name="connsiteX14" fmla="*/ 6070476 w 7526494"/>
              <a:gd name="connsiteY14" fmla="*/ 3291854 h 3291854"/>
              <a:gd name="connsiteX15" fmla="*/ 6314316 w 7526494"/>
              <a:gd name="connsiteY15" fmla="*/ 1666254 h 3291854"/>
              <a:gd name="connsiteX16" fmla="*/ 6631288 w 7526494"/>
              <a:gd name="connsiteY16" fmla="*/ 1936392 h 3291854"/>
              <a:gd name="connsiteX17" fmla="*/ 6927742 w 7526494"/>
              <a:gd name="connsiteY17" fmla="*/ 1198894 h 3291854"/>
              <a:gd name="connsiteX18" fmla="*/ 7134227 w 7526494"/>
              <a:gd name="connsiteY18" fmla="*/ 1583002 h 3291854"/>
              <a:gd name="connsiteX19" fmla="*/ 7269356 w 7526494"/>
              <a:gd name="connsiteY19" fmla="*/ 1666254 h 3291854"/>
              <a:gd name="connsiteX20" fmla="*/ 7526494 w 7526494"/>
              <a:gd name="connsiteY20" fmla="*/ 1658128 h 32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6494" h="3291854">
                <a:moveTo>
                  <a:pt x="0" y="1706894"/>
                </a:moveTo>
                <a:lnTo>
                  <a:pt x="1009892" y="1707176"/>
                </a:lnTo>
                <a:cubicBezTo>
                  <a:pt x="1053960" y="1705287"/>
                  <a:pt x="1064664" y="1677485"/>
                  <a:pt x="1075440" y="1655217"/>
                </a:cubicBezTo>
                <a:cubicBezTo>
                  <a:pt x="1086216" y="1632949"/>
                  <a:pt x="1141360" y="1509236"/>
                  <a:pt x="1207871" y="1520316"/>
                </a:cubicBezTo>
                <a:cubicBezTo>
                  <a:pt x="1274382" y="1531396"/>
                  <a:pt x="1328747" y="1806899"/>
                  <a:pt x="1474509" y="1721699"/>
                </a:cubicBezTo>
                <a:cubicBezTo>
                  <a:pt x="1620271" y="1636499"/>
                  <a:pt x="1660267" y="2683917"/>
                  <a:pt x="1762478" y="2682142"/>
                </a:cubicBezTo>
                <a:cubicBezTo>
                  <a:pt x="1864689" y="2680367"/>
                  <a:pt x="1943791" y="830966"/>
                  <a:pt x="2039781" y="838711"/>
                </a:cubicBezTo>
                <a:cubicBezTo>
                  <a:pt x="2135771" y="846456"/>
                  <a:pt x="2217541" y="1985369"/>
                  <a:pt x="2295754" y="1977301"/>
                </a:cubicBezTo>
                <a:cubicBezTo>
                  <a:pt x="2373967" y="1969233"/>
                  <a:pt x="2465513" y="1707015"/>
                  <a:pt x="2530395" y="1706208"/>
                </a:cubicBezTo>
                <a:cubicBezTo>
                  <a:pt x="2595277" y="1705401"/>
                  <a:pt x="4104742" y="1706665"/>
                  <a:pt x="4891916" y="1706894"/>
                </a:cubicBezTo>
                <a:cubicBezTo>
                  <a:pt x="4930801" y="1703189"/>
                  <a:pt x="4939323" y="1685625"/>
                  <a:pt x="4952802" y="1660458"/>
                </a:cubicBezTo>
                <a:cubicBezTo>
                  <a:pt x="4966281" y="1635291"/>
                  <a:pt x="4976050" y="1435268"/>
                  <a:pt x="5052791" y="1425187"/>
                </a:cubicBezTo>
                <a:cubicBezTo>
                  <a:pt x="5129532" y="1415107"/>
                  <a:pt x="5298035" y="1832663"/>
                  <a:pt x="5399916" y="1595134"/>
                </a:cubicBezTo>
                <a:cubicBezTo>
                  <a:pt x="5501797" y="1357605"/>
                  <a:pt x="5539274" y="-5150"/>
                  <a:pt x="5664076" y="14"/>
                </a:cubicBezTo>
                <a:cubicBezTo>
                  <a:pt x="5788878" y="5178"/>
                  <a:pt x="5957199" y="3291535"/>
                  <a:pt x="6070476" y="3291854"/>
                </a:cubicBezTo>
                <a:cubicBezTo>
                  <a:pt x="6183753" y="3292173"/>
                  <a:pt x="6220847" y="1892164"/>
                  <a:pt x="6314316" y="1666254"/>
                </a:cubicBezTo>
                <a:cubicBezTo>
                  <a:pt x="6407785" y="1440344"/>
                  <a:pt x="6529050" y="2014285"/>
                  <a:pt x="6631288" y="1936392"/>
                </a:cubicBezTo>
                <a:cubicBezTo>
                  <a:pt x="6733526" y="1858499"/>
                  <a:pt x="6843919" y="1257792"/>
                  <a:pt x="6927742" y="1198894"/>
                </a:cubicBezTo>
                <a:cubicBezTo>
                  <a:pt x="7011565" y="1139996"/>
                  <a:pt x="7101496" y="1536575"/>
                  <a:pt x="7134227" y="1583002"/>
                </a:cubicBezTo>
                <a:cubicBezTo>
                  <a:pt x="7166958" y="1629429"/>
                  <a:pt x="7203978" y="1653733"/>
                  <a:pt x="7269356" y="1666254"/>
                </a:cubicBezTo>
                <a:lnTo>
                  <a:pt x="7526494" y="1658128"/>
                </a:lnTo>
              </a:path>
            </a:pathLst>
          </a:custGeom>
          <a:ln w="38100" cap="rnd">
            <a:solidFill>
              <a:schemeClr val="tx2"/>
            </a:solidFill>
          </a:ln>
          <a:effectLst>
            <a:outerShdw blurRad="88900" algn="ctr" rotWithShape="0">
              <a:srgbClr val="01FFFF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6C459673-56A6-42BF-91E3-A3D5CBBB8D22}"/>
              </a:ext>
            </a:extLst>
          </p:cNvPr>
          <p:cNvCxnSpPr/>
          <p:nvPr/>
        </p:nvCxnSpPr>
        <p:spPr>
          <a:xfrm flipV="1">
            <a:off x="9939619" y="5169928"/>
            <a:ext cx="7554264" cy="26567"/>
          </a:xfrm>
          <a:prstGeom prst="line">
            <a:avLst/>
          </a:prstGeom>
          <a:ln w="38100" cap="rnd">
            <a:solidFill>
              <a:schemeClr val="tx2"/>
            </a:solidFill>
          </a:ln>
          <a:effectLst>
            <a:outerShdw blurRad="88900" algn="ctr" rotWithShape="0">
              <a:srgbClr val="01FFFF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DE88E38C-6404-4E82-BFD0-F364F81A8FAA}"/>
              </a:ext>
            </a:extLst>
          </p:cNvPr>
          <p:cNvCxnSpPr/>
          <p:nvPr/>
        </p:nvCxnSpPr>
        <p:spPr>
          <a:xfrm>
            <a:off x="3736939" y="5252556"/>
            <a:ext cx="685800" cy="593"/>
          </a:xfrm>
          <a:prstGeom prst="line">
            <a:avLst/>
          </a:prstGeom>
          <a:ln w="38100" cap="rnd">
            <a:solidFill>
              <a:schemeClr val="tx2"/>
            </a:solidFill>
          </a:ln>
          <a:effectLst>
            <a:outerShdw blurRad="88900" algn="ctr" rotWithShape="0">
              <a:srgbClr val="01FFFF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5">
            <a:extLst>
              <a:ext uri="{FF2B5EF4-FFF2-40B4-BE49-F238E27FC236}">
                <a16:creationId xmlns:a16="http://schemas.microsoft.com/office/drawing/2014/main" id="{CB36CA9A-019D-41BF-9B2B-1ABD72D9405C}"/>
              </a:ext>
            </a:extLst>
          </p:cNvPr>
          <p:cNvSpPr/>
          <p:nvPr/>
        </p:nvSpPr>
        <p:spPr>
          <a:xfrm>
            <a:off x="3637507" y="5157078"/>
            <a:ext cx="137160" cy="137160"/>
          </a:xfrm>
          <a:prstGeom prst="ellipse">
            <a:avLst/>
          </a:prstGeom>
          <a:solidFill>
            <a:srgbClr val="69FFFF"/>
          </a:solidFill>
          <a:ln w="38100" cap="rnd">
            <a:solidFill>
              <a:schemeClr val="tx2"/>
            </a:solidFill>
          </a:ln>
          <a:effectLst>
            <a:outerShdw blurRad="88900" algn="ctr" rotWithShape="0">
              <a:srgbClr val="01FFFF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376850" y="3203075"/>
            <a:ext cx="18354580" cy="35334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VE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EVIDENCIA CIENTÍFICA</a:t>
            </a:r>
            <a:endParaRPr kumimoji="1" lang="ja-JP" alt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9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536E-6 -4.69136E-6 L 0.07918 0.00155 L 0.0849 -0.0162 L 0.09324 0.00602 L 0.09836 0.00309 L 0.1073 0.0875 L 0.11928 -0.07407 L 0.12918 0.02655 L 0.13925 0.00155 L 0.23535 0.00155 L 0.23943 -0.02654 L 0.25202 -0.00308 L 0.26452 -0.15123 L 0.28119 0.14229 L 0.29213 -0.0074 L 0.3048 0.02223 L 0.31635 -0.04444 L 0.32703 -0.00308 L 0.3371 -0.00308 L 0.75415 -0.00586 " pathEditMode="relative" rAng="0" ptsTypes="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3" y="-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28"/>
          </p:nvPr>
        </p:nvSpPr>
        <p:spPr>
          <a:xfrm>
            <a:off x="3562010" y="2717574"/>
            <a:ext cx="12310972" cy="892146"/>
          </a:xfrm>
        </p:spPr>
        <p:txBody>
          <a:bodyPr/>
          <a:lstStyle/>
          <a:p>
            <a:r>
              <a:rPr lang="es-ES" sz="3600" dirty="0" smtClean="0"/>
              <a:t>Pacientes </a:t>
            </a:r>
            <a:r>
              <a:rPr lang="es-ES" sz="3600" dirty="0"/>
              <a:t>con </a:t>
            </a:r>
            <a:r>
              <a:rPr lang="es-ES" sz="3600" dirty="0" smtClean="0"/>
              <a:t>MCDNI </a:t>
            </a:r>
            <a:endParaRPr lang="es-ES" sz="36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3562010" y="3851608"/>
            <a:ext cx="12310972" cy="892146"/>
          </a:xfrm>
        </p:spPr>
        <p:txBody>
          <a:bodyPr/>
          <a:lstStyle/>
          <a:p>
            <a:r>
              <a:rPr lang="es-ES" sz="3600" dirty="0"/>
              <a:t>Con fracción de eyección </a:t>
            </a:r>
            <a:r>
              <a:rPr lang="es-ES" sz="3600" dirty="0" smtClean="0"/>
              <a:t>≤ 0,35 </a:t>
            </a:r>
            <a:endParaRPr lang="es-ES" sz="3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1"/>
          </p:nvPr>
        </p:nvSpPr>
        <p:spPr>
          <a:xfrm>
            <a:off x="3562010" y="5191386"/>
            <a:ext cx="12310972" cy="892146"/>
          </a:xfrm>
        </p:spPr>
        <p:txBody>
          <a:bodyPr/>
          <a:lstStyle/>
          <a:p>
            <a:r>
              <a:rPr lang="es-ES" sz="3600" dirty="0"/>
              <a:t>TVNS asintomática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3"/>
          </p:nvPr>
        </p:nvSpPr>
        <p:spPr>
          <a:xfrm>
            <a:off x="3562010" y="6531164"/>
            <a:ext cx="12310972" cy="892146"/>
          </a:xfrm>
        </p:spPr>
        <p:txBody>
          <a:bodyPr/>
          <a:lstStyle/>
          <a:p>
            <a:r>
              <a:rPr lang="es-ES" sz="3600" dirty="0"/>
              <a:t>Clase funcional I a III de la New York </a:t>
            </a:r>
            <a:r>
              <a:rPr lang="es-ES" sz="3600" dirty="0" err="1"/>
              <a:t>Heart</a:t>
            </a:r>
            <a:r>
              <a:rPr lang="es-ES" sz="3600" dirty="0"/>
              <a:t> </a:t>
            </a:r>
            <a:r>
              <a:rPr lang="es-ES" sz="3600" dirty="0" err="1"/>
              <a:t>Association</a:t>
            </a:r>
            <a:r>
              <a:rPr lang="es-ES" sz="3600" dirty="0"/>
              <a:t> 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5"/>
          </p:nvPr>
        </p:nvSpPr>
        <p:spPr>
          <a:xfrm>
            <a:off x="3562010" y="7870942"/>
            <a:ext cx="12310972" cy="892146"/>
          </a:xfrm>
        </p:spPr>
        <p:txBody>
          <a:bodyPr/>
          <a:lstStyle/>
          <a:p>
            <a:r>
              <a:rPr lang="es-ES" sz="3600" dirty="0"/>
              <a:t>Mayores de 18 años de edad. </a:t>
            </a:r>
            <a:endParaRPr lang="en-US" sz="3600" dirty="0"/>
          </a:p>
        </p:txBody>
      </p:sp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909723" y="499294"/>
            <a:ext cx="16516812" cy="1161143"/>
          </a:xfrm>
        </p:spPr>
        <p:txBody>
          <a:bodyPr/>
          <a:lstStyle/>
          <a:p>
            <a:r>
              <a:rPr lang="en-US" altLang="ja-JP" dirty="0" err="1" smtClean="0"/>
              <a:t>Criterios</a:t>
            </a:r>
            <a:r>
              <a:rPr lang="en-US" altLang="ja-JP" dirty="0" smtClean="0"/>
              <a:t> de </a:t>
            </a:r>
            <a:r>
              <a:rPr lang="en-US" altLang="ja-JP" dirty="0" err="1" smtClean="0"/>
              <a:t>Inclusión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57671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28"/>
          </p:nvPr>
        </p:nvSpPr>
        <p:spPr>
          <a:xfrm>
            <a:off x="3562010" y="2717574"/>
            <a:ext cx="12310972" cy="892146"/>
          </a:xfrm>
        </p:spPr>
        <p:txBody>
          <a:bodyPr/>
          <a:lstStyle/>
          <a:p>
            <a:r>
              <a:rPr lang="es-ES" sz="3600" dirty="0" smtClean="0"/>
              <a:t>Síncope</a:t>
            </a:r>
            <a:endParaRPr lang="es-ES" sz="36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3562010" y="3851608"/>
            <a:ext cx="12310972" cy="892146"/>
          </a:xfrm>
        </p:spPr>
        <p:txBody>
          <a:bodyPr/>
          <a:lstStyle/>
          <a:p>
            <a:r>
              <a:rPr lang="es-ES" sz="3600" dirty="0"/>
              <a:t>Embarazo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1"/>
          </p:nvPr>
        </p:nvSpPr>
        <p:spPr>
          <a:xfrm>
            <a:off x="3562010" y="5191386"/>
            <a:ext cx="12310972" cy="892146"/>
          </a:xfrm>
        </p:spPr>
        <p:txBody>
          <a:bodyPr/>
          <a:lstStyle/>
          <a:p>
            <a:r>
              <a:rPr lang="es-ES" sz="3600" dirty="0"/>
              <a:t>Contraindicación para la terapia con </a:t>
            </a:r>
            <a:r>
              <a:rPr lang="es-ES" sz="3600" dirty="0" err="1"/>
              <a:t>amiodarona</a:t>
            </a:r>
            <a:r>
              <a:rPr lang="es-ES" sz="3600" dirty="0"/>
              <a:t> o </a:t>
            </a:r>
            <a:r>
              <a:rPr lang="en-US" sz="3600" dirty="0" smtClean="0"/>
              <a:t>DAI</a:t>
            </a:r>
            <a:endParaRPr lang="en-US" sz="3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3"/>
          </p:nvPr>
        </p:nvSpPr>
        <p:spPr>
          <a:xfrm>
            <a:off x="3562010" y="6531164"/>
            <a:ext cx="13589160" cy="892146"/>
          </a:xfrm>
        </p:spPr>
        <p:txBody>
          <a:bodyPr/>
          <a:lstStyle/>
          <a:p>
            <a:r>
              <a:rPr lang="en-US" sz="3600" dirty="0" err="1"/>
              <a:t>Terapia</a:t>
            </a:r>
            <a:r>
              <a:rPr lang="en-US" sz="3600" dirty="0"/>
              <a:t> </a:t>
            </a:r>
            <a:r>
              <a:rPr lang="en-US" sz="3600" dirty="0" err="1"/>
              <a:t>concomitante</a:t>
            </a:r>
            <a:r>
              <a:rPr lang="en-US" sz="3600" dirty="0"/>
              <a:t> con un </a:t>
            </a:r>
            <a:r>
              <a:rPr lang="en-US" sz="3600" dirty="0" err="1"/>
              <a:t>fármaco</a:t>
            </a:r>
            <a:r>
              <a:rPr lang="en-US" sz="3600" dirty="0"/>
              <a:t> </a:t>
            </a:r>
            <a:r>
              <a:rPr lang="en-US" sz="3600" dirty="0" err="1"/>
              <a:t>antiarrítmico</a:t>
            </a:r>
            <a:r>
              <a:rPr lang="en-US" sz="3600" dirty="0"/>
              <a:t> de </a:t>
            </a:r>
            <a:r>
              <a:rPr lang="en-US" sz="3600" dirty="0" err="1"/>
              <a:t>Clase</a:t>
            </a:r>
            <a:r>
              <a:rPr lang="en-US" sz="3600" dirty="0"/>
              <a:t> I</a:t>
            </a:r>
            <a:endParaRPr lang="es-ES" sz="3600" dirty="0"/>
          </a:p>
        </p:txBody>
      </p:sp>
      <p:sp>
        <p:nvSpPr>
          <p:cNvPr id="29" name="タイトル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Criterios</a:t>
            </a:r>
            <a:r>
              <a:rPr lang="en-US" altLang="ja-JP" dirty="0" smtClean="0"/>
              <a:t> de </a:t>
            </a:r>
            <a:r>
              <a:rPr lang="en-US" altLang="ja-JP" dirty="0" err="1" smtClean="0"/>
              <a:t>Exclusión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90057" y="7935686"/>
            <a:ext cx="1867581" cy="124097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71261022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Puntos Finales</a:t>
            </a:r>
            <a:endParaRPr lang="en-U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sz="4000" dirty="0" smtClean="0"/>
              <a:t>Punto Final Primario</a:t>
            </a:r>
            <a:endParaRPr lang="en-US" sz="4000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s-ES" sz="3000" dirty="0"/>
              <a:t>Mortalidad total. </a:t>
            </a:r>
          </a:p>
          <a:p>
            <a:endParaRPr lang="en-US" sz="3000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sz="4000" dirty="0" smtClean="0"/>
              <a:t>Punto Final Secundario</a:t>
            </a:r>
            <a:endParaRPr lang="en-US" sz="4000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MSC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 smtClean="0"/>
              <a:t>MC no súbita</a:t>
            </a:r>
            <a:endParaRPr lang="es-E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Muerte no cardíaca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Síncope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Supervivencia libre de arritmias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Calidad de vida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dirty="0"/>
              <a:t>Costos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672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Definiciones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5"/>
          </p:nvPr>
        </p:nvSpPr>
        <p:spPr>
          <a:xfrm>
            <a:off x="2023050" y="2655891"/>
            <a:ext cx="9034459" cy="790352"/>
          </a:xfrm>
        </p:spPr>
        <p:txBody>
          <a:bodyPr/>
          <a:lstStyle/>
          <a:p>
            <a:r>
              <a:rPr lang="es-ES" sz="4000" dirty="0"/>
              <a:t>Miocardiopatía dilatada no isquémica</a:t>
            </a:r>
            <a:endParaRPr lang="en-US" sz="4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>
          <a:xfrm>
            <a:off x="2521494" y="3258983"/>
            <a:ext cx="13938025" cy="1275244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Disfunción ventricular izquierda en ausencia de </a:t>
            </a:r>
            <a:r>
              <a:rPr lang="en-US" sz="2400" dirty="0" err="1"/>
              <a:t>enfermedad</a:t>
            </a:r>
            <a:r>
              <a:rPr lang="en-US" sz="2400" dirty="0"/>
              <a:t> arterial </a:t>
            </a:r>
            <a:r>
              <a:rPr lang="en-US" sz="2400" dirty="0" err="1"/>
              <a:t>coronaria</a:t>
            </a:r>
            <a:r>
              <a:rPr lang="en-US" sz="2400" dirty="0"/>
              <a:t> (EAC) o </a:t>
            </a:r>
            <a:r>
              <a:rPr lang="en-US" sz="2400" dirty="0" err="1"/>
              <a:t>desproporcionada</a:t>
            </a:r>
            <a:r>
              <a:rPr lang="en-US" sz="2400" dirty="0"/>
              <a:t> a la </a:t>
            </a:r>
            <a:r>
              <a:rPr lang="es-ES" sz="2400" dirty="0"/>
              <a:t>gravedad de la EAC. </a:t>
            </a:r>
          </a:p>
          <a:p>
            <a:pPr algn="just"/>
            <a:endParaRPr lang="en-US" sz="2400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2023049" y="4866245"/>
            <a:ext cx="11765140" cy="790352"/>
          </a:xfrm>
        </p:spPr>
        <p:txBody>
          <a:bodyPr/>
          <a:lstStyle/>
          <a:p>
            <a:r>
              <a:rPr lang="es-ES" sz="4000" dirty="0"/>
              <a:t>Taquicardia ventricular no sostenida </a:t>
            </a:r>
            <a:r>
              <a:rPr lang="es-ES" sz="4000" dirty="0" smtClean="0"/>
              <a:t>asintomática</a:t>
            </a:r>
            <a:endParaRPr lang="en-US" sz="400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7"/>
          </p:nvPr>
        </p:nvSpPr>
        <p:spPr>
          <a:xfrm>
            <a:off x="2521494" y="5462051"/>
            <a:ext cx="13938025" cy="1504176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Al menos tres despolarizaciones ventriculares prematuras consecutivas con una frecuencia de 100 latidos/min, con una duración menor de 30 segundos y no asociadas con síntomas de hipoperfusión </a:t>
            </a:r>
            <a:r>
              <a:rPr lang="es-ES" sz="2400" dirty="0" smtClean="0"/>
              <a:t>cerebral</a:t>
            </a:r>
            <a:endParaRPr lang="en-US" sz="2400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6"/>
          </p:nvPr>
        </p:nvSpPr>
        <p:spPr>
          <a:xfrm>
            <a:off x="2023050" y="7076598"/>
            <a:ext cx="9034459" cy="790352"/>
          </a:xfrm>
        </p:spPr>
        <p:txBody>
          <a:bodyPr/>
          <a:lstStyle/>
          <a:p>
            <a:r>
              <a:rPr lang="es-ES" sz="4000" dirty="0"/>
              <a:t>Supervivencia libre de arritmias</a:t>
            </a:r>
            <a:endParaRPr lang="en-US" sz="4000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7"/>
          </p:nvPr>
        </p:nvSpPr>
        <p:spPr>
          <a:xfrm>
            <a:off x="2521494" y="7866950"/>
            <a:ext cx="13938025" cy="1275244"/>
          </a:xfrm>
        </p:spPr>
        <p:txBody>
          <a:bodyPr/>
          <a:lstStyle/>
          <a:p>
            <a:pPr algn="just"/>
            <a:r>
              <a:rPr lang="es-ES" sz="2400" dirty="0"/>
              <a:t>Ausencia de muerte, síncope, tratamiento adecuado con DAI, taquicardia ventricular sostenida o fibrilación ventricular. </a:t>
            </a:r>
          </a:p>
        </p:txBody>
      </p:sp>
    </p:spTree>
    <p:extLst>
      <p:ext uri="{BB962C8B-B14F-4D97-AF65-F5344CB8AC3E}">
        <p14:creationId xmlns:p14="http://schemas.microsoft.com/office/powerpoint/2010/main" val="38341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Importante </a:t>
            </a:r>
            <a:endParaRPr lang="en-US" dirty="0"/>
          </a:p>
        </p:txBody>
      </p:sp>
      <p:sp>
        <p:nvSpPr>
          <p:cNvPr id="58" name="Marcador de texto 57"/>
          <p:cNvSpPr>
            <a:spLocks noGrp="1"/>
          </p:cNvSpPr>
          <p:nvPr>
            <p:ph type="body" sz="quarter" idx="14"/>
          </p:nvPr>
        </p:nvSpPr>
        <p:spPr>
          <a:xfrm>
            <a:off x="9372355" y="1590775"/>
            <a:ext cx="8033903" cy="308255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rgbClr val="002060"/>
                </a:solidFill>
              </a:rPr>
              <a:t>Se utilizaron otros fármacos incluyendo: </a:t>
            </a: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rgbClr val="002060"/>
                </a:solidFill>
              </a:rPr>
              <a:t>Inhibidores </a:t>
            </a:r>
            <a:r>
              <a:rPr lang="es-ES" sz="3600" dirty="0">
                <a:solidFill>
                  <a:srgbClr val="002060"/>
                </a:solidFill>
              </a:rPr>
              <a:t>de enzima </a:t>
            </a:r>
            <a:r>
              <a:rPr lang="es-ES" sz="3600" dirty="0" err="1">
                <a:solidFill>
                  <a:srgbClr val="002060"/>
                </a:solidFill>
              </a:rPr>
              <a:t>convertidora</a:t>
            </a:r>
            <a:r>
              <a:rPr lang="es-ES" sz="3600" dirty="0">
                <a:solidFill>
                  <a:srgbClr val="002060"/>
                </a:solidFill>
              </a:rPr>
              <a:t> de </a:t>
            </a:r>
            <a:r>
              <a:rPr lang="es-ES" sz="3600" dirty="0" smtClean="0">
                <a:solidFill>
                  <a:srgbClr val="002060"/>
                </a:solidFill>
              </a:rPr>
              <a:t>Angiotensina (IECAS) </a:t>
            </a: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rgbClr val="002060"/>
                </a:solidFill>
              </a:rPr>
              <a:t>Betabloqueantes </a:t>
            </a: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rgbClr val="002060"/>
                </a:solidFill>
              </a:rPr>
              <a:t>Diuréticos </a:t>
            </a:r>
            <a:r>
              <a:rPr lang="es-ES" sz="3600" dirty="0">
                <a:solidFill>
                  <a:srgbClr val="002060"/>
                </a:solidFill>
              </a:rPr>
              <a:t>ahorradores de </a:t>
            </a:r>
            <a:r>
              <a:rPr lang="es-ES" sz="3600" dirty="0" smtClean="0">
                <a:solidFill>
                  <a:srgbClr val="002060"/>
                </a:solidFill>
              </a:rPr>
              <a:t>potasio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6" name="Rectángulo 5"/>
          <p:cNvSpPr/>
          <p:nvPr/>
        </p:nvSpPr>
        <p:spPr>
          <a:xfrm>
            <a:off x="9372356" y="7003899"/>
            <a:ext cx="80339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002060"/>
                </a:solidFill>
              </a:rPr>
              <a:t>Los pacientes que se sometieron a un </a:t>
            </a:r>
            <a:r>
              <a:rPr lang="es-ES" sz="3600" dirty="0">
                <a:solidFill>
                  <a:srgbClr val="FF0000"/>
                </a:solidFill>
              </a:rPr>
              <a:t>trasplante cardíaco fueron censurados </a:t>
            </a:r>
            <a:r>
              <a:rPr lang="es-ES" sz="3600" dirty="0">
                <a:solidFill>
                  <a:srgbClr val="002060"/>
                </a:solidFill>
              </a:rPr>
              <a:t>del análisis de datos a partir del día del </a:t>
            </a:r>
            <a:r>
              <a:rPr lang="en-US" sz="3600" dirty="0" err="1">
                <a:solidFill>
                  <a:srgbClr val="002060"/>
                </a:solidFill>
              </a:rPr>
              <a:t>trasplante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Icono Importante, advertencia, peligro Gratis de Zafiro Embl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71" y="75635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1"/>
          </p:nvPr>
        </p:nvSpPr>
        <p:spPr>
          <a:xfrm>
            <a:off x="3010316" y="1025990"/>
            <a:ext cx="5538178" cy="841613"/>
          </a:xfrm>
        </p:spPr>
        <p:txBody>
          <a:bodyPr>
            <a:noAutofit/>
          </a:bodyPr>
          <a:lstStyle/>
          <a:p>
            <a:r>
              <a:rPr lang="es-ES" dirty="0" smtClean="0"/>
              <a:t>Métodos de estratificación de riesgo</a:t>
            </a:r>
            <a:endParaRPr kumimoji="1" lang="ja-JP" altLang="en-US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 se </a:t>
            </a:r>
            <a:r>
              <a:rPr lang="es-ES" dirty="0"/>
              <a:t>incluyó un grupo </a:t>
            </a:r>
            <a:r>
              <a:rPr lang="es-ES" dirty="0" smtClean="0"/>
              <a:t>control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9"/>
          </p:nvPr>
        </p:nvSpPr>
        <p:spPr>
          <a:xfrm>
            <a:off x="9177916" y="3613782"/>
            <a:ext cx="8587569" cy="1362112"/>
          </a:xfrm>
        </p:spPr>
        <p:txBody>
          <a:bodyPr/>
          <a:lstStyle/>
          <a:p>
            <a:pPr algn="just"/>
            <a:r>
              <a:rPr lang="es-ES" sz="2400" dirty="0" smtClean="0"/>
              <a:t> </a:t>
            </a:r>
            <a:endParaRPr lang="es-ES" sz="2400" dirty="0"/>
          </a:p>
          <a:p>
            <a:pPr algn="just"/>
            <a:endParaRPr kumimoji="1" lang="ja-JP" altLang="en-US" sz="24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>
          <a:xfrm>
            <a:off x="3174437" y="4319187"/>
            <a:ext cx="5369033" cy="1101784"/>
          </a:xfrm>
        </p:spPr>
        <p:txBody>
          <a:bodyPr>
            <a:noAutofit/>
          </a:bodyPr>
          <a:lstStyle/>
          <a:p>
            <a:r>
              <a:rPr lang="es-ES" sz="2400" dirty="0"/>
              <a:t>Ningún estudio previo ha demostrado un efecto negativo de la </a:t>
            </a:r>
            <a:r>
              <a:rPr lang="es-ES" sz="2400" dirty="0" err="1"/>
              <a:t>amiodarona</a:t>
            </a:r>
            <a:r>
              <a:rPr lang="es-ES" sz="2400" dirty="0"/>
              <a:t> o </a:t>
            </a:r>
            <a:r>
              <a:rPr lang="es-ES" sz="2400" dirty="0" smtClean="0"/>
              <a:t>DAI</a:t>
            </a:r>
            <a:endParaRPr kumimoji="1" lang="ja-JP" altLang="en-US" sz="24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kumimoji="1" lang="es-ES" altLang="ja-JP" dirty="0" smtClean="0"/>
              <a:t>Terapias equivalentes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kumimoji="1" lang="en-US" altLang="ja-JP" dirty="0" err="1" smtClean="0"/>
              <a:t>Documentación</a:t>
            </a:r>
            <a:r>
              <a:rPr kumimoji="1" lang="en-US" altLang="ja-JP" dirty="0" smtClean="0"/>
              <a:t> de </a:t>
            </a:r>
            <a:r>
              <a:rPr kumimoji="1" lang="en-US" altLang="ja-JP" dirty="0" err="1" smtClean="0"/>
              <a:t>arritmias</a:t>
            </a:r>
            <a:endParaRPr kumimoji="1"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/>
              <a:t>Justificación</a:t>
            </a:r>
            <a:r>
              <a:rPr lang="en-US" altLang="ja-JP" dirty="0" smtClean="0"/>
              <a:t> del </a:t>
            </a:r>
            <a:r>
              <a:rPr lang="en-US" altLang="ja-JP" dirty="0" err="1" smtClean="0">
                <a:solidFill>
                  <a:schemeClr val="accent1"/>
                </a:solidFill>
                <a:latin typeface="Route 159 Bold" pitchFamily="50" charset="0"/>
              </a:rPr>
              <a:t>Estudio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6008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-326572" y="3055269"/>
            <a:ext cx="8980714" cy="174868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Cálculo del tamaño de muestra</a:t>
            </a:r>
            <a:endParaRPr lang="en-US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4"/>
          </p:nvPr>
        </p:nvSpPr>
        <p:spPr>
          <a:xfrm>
            <a:off x="9164681" y="1721403"/>
            <a:ext cx="8843239" cy="308255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/>
              <a:t>D</a:t>
            </a:r>
            <a:r>
              <a:rPr lang="es-ES" sz="3200" dirty="0" smtClean="0"/>
              <a:t>uración </a:t>
            </a:r>
            <a:r>
              <a:rPr lang="es-ES" sz="3200" dirty="0"/>
              <a:t>prevista del </a:t>
            </a:r>
            <a:r>
              <a:rPr lang="es-ES" sz="3200" b="1" dirty="0" smtClean="0"/>
              <a:t>seguimiento:</a:t>
            </a:r>
            <a:r>
              <a:rPr lang="es-ES" sz="3200" dirty="0" smtClean="0"/>
              <a:t> 2 años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Las </a:t>
            </a:r>
            <a:r>
              <a:rPr lang="es-ES" sz="3200" b="1" dirty="0"/>
              <a:t>tasas de mortalidad total </a:t>
            </a:r>
            <a:r>
              <a:rPr lang="es-ES" sz="3200" dirty="0"/>
              <a:t>esperadas </a:t>
            </a:r>
            <a:r>
              <a:rPr lang="es-ES" sz="3200" dirty="0" smtClean="0"/>
              <a:t>fueron: </a:t>
            </a:r>
          </a:p>
          <a:p>
            <a:pPr marL="1783812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20</a:t>
            </a:r>
            <a:r>
              <a:rPr lang="es-ES" sz="3200" dirty="0">
                <a:solidFill>
                  <a:schemeClr val="tx2"/>
                </a:solidFill>
              </a:rPr>
              <a:t>% en los pacientes tratados con </a:t>
            </a:r>
            <a:r>
              <a:rPr lang="es-ES" sz="3200" dirty="0" err="1">
                <a:solidFill>
                  <a:schemeClr val="tx2"/>
                </a:solidFill>
              </a:rPr>
              <a:t>amiodarona</a:t>
            </a:r>
            <a:r>
              <a:rPr lang="es-ES" sz="3200" dirty="0">
                <a:solidFill>
                  <a:schemeClr val="tx2"/>
                </a:solidFill>
              </a:rPr>
              <a:t> </a:t>
            </a:r>
            <a:endParaRPr lang="es-ES" sz="3200" dirty="0" smtClean="0">
              <a:solidFill>
                <a:schemeClr val="tx2"/>
              </a:solidFill>
            </a:endParaRPr>
          </a:p>
          <a:p>
            <a:pPr marL="1783812" lvl="1" indent="-4572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10</a:t>
            </a:r>
            <a:r>
              <a:rPr lang="es-ES" sz="3200" dirty="0">
                <a:solidFill>
                  <a:schemeClr val="tx2"/>
                </a:solidFill>
              </a:rPr>
              <a:t>% en los pacientes tratados con un DAI.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b="1" dirty="0" smtClean="0"/>
              <a:t>Poder estadístico</a:t>
            </a:r>
            <a:r>
              <a:rPr lang="es-ES" sz="3200" dirty="0" smtClean="0"/>
              <a:t>: 80</a:t>
            </a:r>
            <a:r>
              <a:rPr lang="es-ES" sz="3200" dirty="0"/>
              <a:t>% </a:t>
            </a:r>
            <a:endParaRPr lang="es-ES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b="1" dirty="0"/>
              <a:t>Nivel de </a:t>
            </a:r>
            <a:r>
              <a:rPr lang="es-ES" sz="3200" b="1" dirty="0" smtClean="0"/>
              <a:t>significancia</a:t>
            </a:r>
            <a:r>
              <a:rPr lang="es-ES" sz="3200" dirty="0" smtClean="0"/>
              <a:t>: p 0.05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b="1" dirty="0" smtClean="0"/>
              <a:t>Muestra requerida</a:t>
            </a:r>
            <a:r>
              <a:rPr lang="es-ES" sz="3200" dirty="0" smtClean="0"/>
              <a:t>: 219 </a:t>
            </a:r>
            <a:r>
              <a:rPr lang="es-ES" sz="3200" dirty="0"/>
              <a:t>pacientes en cada grupo </a:t>
            </a:r>
            <a:endParaRPr lang="es-ES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17206913" y="9432925"/>
            <a:ext cx="107950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4098" name="Picture 2" descr="Unidad didáctica 5: Tamaño de muestra - Contenidos didácticos de la  Licenciatura en Enfermería y Obstetricia - Universidad de Guanajua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3" t="18470"/>
          <a:stretch/>
        </p:blipFill>
        <p:spPr bwMode="auto">
          <a:xfrm>
            <a:off x="2090058" y="6237514"/>
            <a:ext cx="3530146" cy="37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Terapia</a:t>
            </a:r>
            <a:r>
              <a:rPr kumimoji="1" lang="en-US" altLang="ja-JP" dirty="0" smtClean="0"/>
              <a:t> y </a:t>
            </a:r>
            <a:r>
              <a:rPr kumimoji="1" lang="en-US" altLang="ja-JP" dirty="0" err="1" smtClean="0">
                <a:latin typeface="Route 159 Bold" pitchFamily="50" charset="0"/>
              </a:rPr>
              <a:t>Seguimiento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7" r="21917"/>
          <a:stretch>
            <a:fillRect/>
          </a:stretch>
        </p:blipFill>
        <p:spPr/>
      </p:pic>
      <p:sp>
        <p:nvSpPr>
          <p:cNvPr id="17" name="Marcador de texto 16"/>
          <p:cNvSpPr>
            <a:spLocks noGrp="1"/>
          </p:cNvSpPr>
          <p:nvPr>
            <p:ph type="body" sz="quarter" idx="15"/>
          </p:nvPr>
        </p:nvSpPr>
        <p:spPr>
          <a:xfrm>
            <a:off x="8011062" y="4280927"/>
            <a:ext cx="9754424" cy="38670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Inició a una dosis de 800 mg/día.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Se redujo a 400 mg/día después de siete días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Se redujo a 300 mg/día después de un año.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Se obtuvieron estudios de función tiroidea, niveles plasmáticos de transaminasas y una radiografía de tórax al inicio del estudio y cada cuatro meses durante el seguimiento.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Las concentraciones séricas de </a:t>
            </a:r>
            <a:r>
              <a:rPr lang="es-ES" sz="2800" dirty="0" err="1"/>
              <a:t>amiodarona</a:t>
            </a:r>
            <a:r>
              <a:rPr lang="es-ES" sz="2800" dirty="0"/>
              <a:t> y </a:t>
            </a:r>
            <a:r>
              <a:rPr lang="es-ES" sz="2800" dirty="0" err="1"/>
              <a:t>desetilamiodarona</a:t>
            </a:r>
            <a:r>
              <a:rPr lang="es-ES" sz="2800" dirty="0"/>
              <a:t> se obtuvieron a los cuatro meses y un año después del inicio de la terapia.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ja-JP" altLang="en-US" sz="2800" dirty="0"/>
          </a:p>
          <a:p>
            <a:endParaRPr lang="en-US" sz="2800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smtClean="0"/>
              <a:t>Grupo </a:t>
            </a:r>
            <a:r>
              <a:rPr lang="es-ES" dirty="0" err="1" smtClean="0"/>
              <a:t>Amiodarona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1252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Terapia</a:t>
            </a:r>
            <a:r>
              <a:rPr kumimoji="1" lang="en-US" altLang="ja-JP" dirty="0" smtClean="0"/>
              <a:t> y </a:t>
            </a:r>
            <a:r>
              <a:rPr kumimoji="1" lang="en-US" altLang="ja-JP" dirty="0" err="1" smtClean="0">
                <a:latin typeface="Route 159 Bold" pitchFamily="50" charset="0"/>
              </a:rPr>
              <a:t>Seguimiento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r="10317"/>
          <a:stretch>
            <a:fillRect/>
          </a:stretch>
        </p:blipFill>
        <p:spPr/>
      </p:pic>
      <p:sp>
        <p:nvSpPr>
          <p:cNvPr id="17" name="Marcador de texto 16"/>
          <p:cNvSpPr>
            <a:spLocks noGrp="1"/>
          </p:cNvSpPr>
          <p:nvPr>
            <p:ph type="body" sz="quarter" idx="15"/>
          </p:nvPr>
        </p:nvSpPr>
        <p:spPr>
          <a:xfrm>
            <a:off x="8011061" y="4280927"/>
            <a:ext cx="9411135" cy="38670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Los DAI se insertaron utilizando técnicas convencionales sin toracotomía.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Se logró un implante exitoso en cada paciente.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El seguimiento se realizó cada cuatro meses. </a:t>
            </a:r>
            <a:endParaRPr lang="es-E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smtClean="0"/>
              <a:t>Esto </a:t>
            </a:r>
            <a:r>
              <a:rPr lang="es-ES" sz="2800" dirty="0"/>
              <a:t>incluyó la evaluación de los </a:t>
            </a:r>
            <a:r>
              <a:rPr lang="es-ES" sz="2800" dirty="0" err="1"/>
              <a:t>electrogramas</a:t>
            </a:r>
            <a:r>
              <a:rPr lang="es-ES" sz="2800" dirty="0"/>
              <a:t> almacenados y las funciones de detección y estimulación.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ja-JP" altLang="en-US" sz="2800" dirty="0"/>
          </a:p>
          <a:p>
            <a:endParaRPr lang="en-US" sz="2800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smtClean="0"/>
              <a:t>Grupo DAI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7836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472693" y="5223705"/>
            <a:ext cx="17697313" cy="1203151"/>
          </a:xfrm>
        </p:spPr>
        <p:txBody>
          <a:bodyPr vert="horz" lIns="163275" tIns="81638" rIns="163275" bIns="81638" rtlCol="0" anchor="b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</a:pPr>
            <a:r>
              <a:rPr lang="es-ES" dirty="0">
                <a:solidFill>
                  <a:schemeClr val="accent3"/>
                </a:solidFill>
                <a:latin typeface="Route 159 SemiBold" pitchFamily="50" charset="0"/>
                <a:ea typeface="+mn-ea"/>
                <a:cs typeface="+mn-cs"/>
              </a:rPr>
              <a:t>No se perdió ningún paciente </a:t>
            </a:r>
            <a:r>
              <a:rPr lang="en-US" dirty="0" err="1">
                <a:solidFill>
                  <a:schemeClr val="accent3"/>
                </a:solidFill>
                <a:latin typeface="Route 159 SemiBold" pitchFamily="50" charset="0"/>
                <a:ea typeface="+mn-ea"/>
                <a:cs typeface="+mn-cs"/>
              </a:rPr>
              <a:t>durante</a:t>
            </a:r>
            <a:r>
              <a:rPr lang="en-US" dirty="0">
                <a:solidFill>
                  <a:schemeClr val="accent3"/>
                </a:solidFill>
                <a:latin typeface="Route 159 SemiBold" pitchFamily="50" charset="0"/>
                <a:ea typeface="+mn-ea"/>
                <a:cs typeface="+mn-cs"/>
              </a:rPr>
              <a:t> el </a:t>
            </a:r>
            <a:r>
              <a:rPr lang="en-US" dirty="0" err="1">
                <a:solidFill>
                  <a:schemeClr val="accent3"/>
                </a:solidFill>
                <a:latin typeface="Route 159 SemiBold" pitchFamily="50" charset="0"/>
                <a:ea typeface="+mn-ea"/>
                <a:cs typeface="+mn-cs"/>
              </a:rPr>
              <a:t>seguimiento</a:t>
            </a:r>
            <a:r>
              <a:rPr lang="en-US" dirty="0">
                <a:solidFill>
                  <a:schemeClr val="accent3"/>
                </a:solidFill>
                <a:latin typeface="Route 159 SemiBold" pitchFamily="50" charset="0"/>
                <a:ea typeface="+mn-ea"/>
                <a:cs typeface="+mn-cs"/>
              </a:rPr>
              <a:t>.</a:t>
            </a:r>
            <a:br>
              <a:rPr lang="en-US" dirty="0">
                <a:solidFill>
                  <a:schemeClr val="accent3"/>
                </a:solidFill>
                <a:latin typeface="Route 159 SemiBold" pitchFamily="50" charset="0"/>
                <a:ea typeface="+mn-ea"/>
                <a:cs typeface="+mn-cs"/>
              </a:rPr>
            </a:br>
            <a:endParaRPr lang="en-US" dirty="0">
              <a:solidFill>
                <a:schemeClr val="accent3"/>
              </a:solidFill>
              <a:latin typeface="Route 159 SemiBold" pitchFamily="50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3" name="タイトル 11"/>
          <p:cNvSpPr txBox="1">
            <a:spLocks/>
          </p:cNvSpPr>
          <p:nvPr/>
        </p:nvSpPr>
        <p:spPr>
          <a:xfrm>
            <a:off x="3146567" y="339949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spcBef>
                <a:spcPct val="0"/>
              </a:spcBef>
              <a:buNone/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Route 159 UltraLight" pitchFamily="50" charset="0"/>
                <a:ea typeface="+mj-ea"/>
                <a:cs typeface="+mj-cs"/>
              </a:defRPr>
            </a:lvl1pPr>
          </a:lstStyle>
          <a:p>
            <a:r>
              <a:rPr lang="en-US" altLang="ja-JP" dirty="0" err="1"/>
              <a:t>Terapia</a:t>
            </a:r>
            <a:r>
              <a:rPr lang="en-US" altLang="ja-JP" dirty="0"/>
              <a:t> y </a:t>
            </a:r>
            <a:r>
              <a:rPr lang="en-US" altLang="ja-JP" dirty="0" err="1"/>
              <a:t>Seguimiento</a:t>
            </a:r>
            <a:endParaRPr lang="ja-JP" altLang="en-US" dirty="0"/>
          </a:p>
        </p:txBody>
      </p:sp>
      <p:pic>
        <p:nvPicPr>
          <p:cNvPr id="1026" name="Picture 2" descr="Aviso importante a la comunidad en gener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564" y="6930912"/>
            <a:ext cx="4709042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376619" y="1001057"/>
            <a:ext cx="15543451" cy="1585999"/>
          </a:xfrm>
        </p:spPr>
        <p:txBody>
          <a:bodyPr/>
          <a:lstStyle/>
          <a:p>
            <a:r>
              <a:rPr kumimoji="1" lang="es-ES" altLang="ja-JP" sz="8000" dirty="0" smtClean="0"/>
              <a:t>Pregunta del Ciclo</a:t>
            </a:r>
            <a:endParaRPr kumimoji="1" lang="ja-JP" altLang="en-US" sz="8000" dirty="0"/>
          </a:p>
        </p:txBody>
      </p:sp>
      <p:sp>
        <p:nvSpPr>
          <p:cNvPr id="6" name="テキスト プレースホルダー 6"/>
          <p:cNvSpPr txBox="1">
            <a:spLocks/>
          </p:cNvSpPr>
          <p:nvPr/>
        </p:nvSpPr>
        <p:spPr>
          <a:xfrm>
            <a:off x="1366342" y="6684116"/>
            <a:ext cx="15553728" cy="864046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4000" kern="1200" baseline="0">
                <a:solidFill>
                  <a:schemeClr val="tx2"/>
                </a:solidFill>
                <a:latin typeface="Route 159 UltraLight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ja-JP" dirty="0" smtClean="0"/>
              <a:t>En el paciente con Miocardiopatía dilatada no isquémica con FEVI severamente deprimida ¿Qué efecto tiene sobre la mortalidad, el uso de Desfibriladores Automáticos </a:t>
            </a:r>
            <a:r>
              <a:rPr lang="es-ES" altLang="ja-JP" dirty="0" err="1" smtClean="0"/>
              <a:t>Implantables</a:t>
            </a:r>
            <a:r>
              <a:rPr lang="es-ES" altLang="ja-JP" dirty="0" smtClean="0"/>
              <a:t> para la prevención primaria de Muerte Súbita en comparación al tratamiento médico </a:t>
            </a:r>
            <a:r>
              <a:rPr lang="es-ES" altLang="ja-JP" dirty="0" err="1" smtClean="0"/>
              <a:t>antiarrítmico</a:t>
            </a:r>
            <a:r>
              <a:rPr lang="es-ES" altLang="ja-JP" dirty="0" smtClean="0"/>
              <a:t>?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21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Clasificación</a:t>
            </a:r>
            <a:r>
              <a:rPr lang="en-US" altLang="ja-JP" dirty="0" smtClean="0"/>
              <a:t> de </a:t>
            </a:r>
            <a:r>
              <a:rPr lang="en-US" altLang="ja-JP" dirty="0" err="1" smtClean="0"/>
              <a:t>los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latin typeface="Route 159 Bold" pitchFamily="50" charset="0"/>
              </a:rPr>
              <a:t>Resultados</a:t>
            </a:r>
            <a:r>
              <a:rPr lang="en-US" altLang="ja-JP" dirty="0" smtClean="0">
                <a:latin typeface="Route 159 Bold" pitchFamily="50" charset="0"/>
              </a:rPr>
              <a:t>.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sz="3600" dirty="0" smtClean="0"/>
              <a:t>Mortalidad</a:t>
            </a:r>
            <a:endParaRPr lang="en-US" sz="3600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0"/>
          </p:nvPr>
        </p:nvSpPr>
        <p:spPr>
          <a:xfrm>
            <a:off x="7736150" y="3648574"/>
            <a:ext cx="2798199" cy="720080"/>
          </a:xfrm>
        </p:spPr>
        <p:txBody>
          <a:bodyPr/>
          <a:lstStyle/>
          <a:p>
            <a:r>
              <a:rPr lang="es-ES" sz="3600" dirty="0" smtClean="0"/>
              <a:t>Calidad de Vida</a:t>
            </a:r>
            <a:endParaRPr lang="en-US" sz="3600" dirty="0"/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1"/>
          </p:nvPr>
        </p:nvSpPr>
        <p:spPr>
          <a:xfrm>
            <a:off x="12901225" y="3648574"/>
            <a:ext cx="2798199" cy="720080"/>
          </a:xfrm>
        </p:spPr>
        <p:txBody>
          <a:bodyPr/>
          <a:lstStyle/>
          <a:p>
            <a:r>
              <a:rPr lang="es-ES" sz="3600" dirty="0" smtClean="0"/>
              <a:t>Análisis de Costos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806740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Mortalidad</a:t>
            </a:r>
            <a:endParaRPr lang="en-U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24"/>
          </p:nvPr>
        </p:nvSpPr>
        <p:spPr>
          <a:xfrm>
            <a:off x="9679910" y="2878184"/>
            <a:ext cx="7996244" cy="531440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Cada miembro del comité </a:t>
            </a:r>
            <a:r>
              <a:rPr lang="es-ES" sz="3200" dirty="0"/>
              <a:t>de eventos determinó las causas de </a:t>
            </a:r>
            <a:r>
              <a:rPr lang="es-ES" sz="3200" dirty="0" smtClean="0"/>
              <a:t>muerte de forma independiente. </a:t>
            </a:r>
          </a:p>
          <a:p>
            <a:pPr algn="just"/>
            <a:endParaRPr lang="es-E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Se aseguró </a:t>
            </a:r>
            <a:r>
              <a:rPr lang="es-ES" sz="3200" dirty="0"/>
              <a:t>una </a:t>
            </a:r>
            <a:r>
              <a:rPr lang="es-ES" sz="3200" dirty="0">
                <a:solidFill>
                  <a:srgbClr val="FF0000"/>
                </a:solidFill>
              </a:rPr>
              <a:t>revisión </a:t>
            </a:r>
            <a:r>
              <a:rPr lang="es-ES" sz="3200" dirty="0" smtClean="0">
                <a:solidFill>
                  <a:srgbClr val="FF0000"/>
                </a:solidFill>
              </a:rPr>
              <a:t>ciega</a:t>
            </a:r>
          </a:p>
          <a:p>
            <a:pPr algn="just"/>
            <a:endParaRPr lang="es-E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Los </a:t>
            </a:r>
            <a:r>
              <a:rPr lang="es-ES" sz="3200" dirty="0" err="1"/>
              <a:t>electrogramas</a:t>
            </a:r>
            <a:r>
              <a:rPr lang="es-ES" sz="3200" dirty="0"/>
              <a:t> almacenados y todos los datos clínicos disponibles se utilizaron para determinar la idoneidad de </a:t>
            </a:r>
            <a:r>
              <a:rPr lang="en-US" sz="3200" dirty="0"/>
              <a:t>las </a:t>
            </a:r>
            <a:r>
              <a:rPr lang="en-US" sz="3200" dirty="0" err="1"/>
              <a:t>terapias</a:t>
            </a:r>
            <a:r>
              <a:rPr lang="en-US" sz="3200" dirty="0"/>
              <a:t> con DAI.</a:t>
            </a:r>
            <a:endParaRPr lang="es-E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74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Calidad de Vida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07" y="293915"/>
            <a:ext cx="10599307" cy="28486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722" y="293915"/>
            <a:ext cx="9077691" cy="96865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802" y="7146789"/>
            <a:ext cx="10685412" cy="2285999"/>
          </a:xfrm>
          <a:prstGeom prst="rect">
            <a:avLst/>
          </a:prstGeom>
        </p:spPr>
      </p:pic>
      <p:pic>
        <p:nvPicPr>
          <p:cNvPr id="1026" name="Picture 2" descr="SciELO - Brasil - Development and validation of a short-form version of the  Brazilian state-trait anxiety inventory Development and validation of a  short-form version of the Brazilian state-trait anxiety invento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16" y="113421"/>
            <a:ext cx="6564678" cy="100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de Costos</a:t>
            </a:r>
            <a:endParaRPr lang="en-U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24"/>
          </p:nvPr>
        </p:nvSpPr>
        <p:spPr>
          <a:xfrm>
            <a:off x="9712567" y="2976156"/>
            <a:ext cx="7996244" cy="531440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200" dirty="0"/>
              <a:t>Se recopilaron datos de costos </a:t>
            </a:r>
            <a:r>
              <a:rPr lang="es-ES" sz="3200" dirty="0" smtClean="0"/>
              <a:t>del </a:t>
            </a:r>
            <a:r>
              <a:rPr lang="es-ES" sz="3200" dirty="0"/>
              <a:t>Sistema de Salud de la Universidad de Michigan.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Durante </a:t>
            </a:r>
            <a:r>
              <a:rPr lang="es-ES" sz="3200" dirty="0"/>
              <a:t>un intervalo de un </a:t>
            </a:r>
            <a:r>
              <a:rPr lang="es-ES" sz="3200" dirty="0" smtClean="0"/>
              <a:t>año.</a:t>
            </a:r>
          </a:p>
          <a:p>
            <a:pPr algn="just"/>
            <a:endParaRPr lang="es-E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Los </a:t>
            </a:r>
            <a:r>
              <a:rPr lang="es-ES" sz="3200" dirty="0"/>
              <a:t>costos de los </a:t>
            </a:r>
            <a:r>
              <a:rPr lang="es-ES" sz="3200" dirty="0" smtClean="0"/>
              <a:t>medicamentos incluyeron: </a:t>
            </a: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chemeClr val="tx2"/>
                </a:solidFill>
              </a:rPr>
              <a:t>Amiodarona</a:t>
            </a:r>
            <a:endParaRPr lang="es-ES" sz="3200" dirty="0" smtClean="0">
              <a:solidFill>
                <a:schemeClr val="tx2"/>
              </a:solidFill>
            </a:endParaRP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Betabloqueantes</a:t>
            </a: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IECAS </a:t>
            </a: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Digoxina</a:t>
            </a: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Diuréticos</a:t>
            </a: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 </a:t>
            </a:r>
            <a:r>
              <a:rPr lang="es-ES" sz="3200" dirty="0" err="1">
                <a:solidFill>
                  <a:schemeClr val="tx2"/>
                </a:solidFill>
              </a:rPr>
              <a:t>W</a:t>
            </a:r>
            <a:r>
              <a:rPr lang="es-ES" sz="3200" dirty="0" err="1" smtClean="0">
                <a:solidFill>
                  <a:schemeClr val="tx2"/>
                </a:solidFill>
              </a:rPr>
              <a:t>arfarina</a:t>
            </a:r>
            <a:endParaRPr lang="es-ES" sz="3200" dirty="0" smtClean="0">
              <a:solidFill>
                <a:schemeClr val="tx2"/>
              </a:solidFill>
            </a:endParaRPr>
          </a:p>
          <a:p>
            <a:pPr marL="1669512" lvl="1" indent="-342900" algn="just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/>
                </a:solidFill>
              </a:rPr>
              <a:t> Aspirina</a:t>
            </a:r>
            <a:r>
              <a:rPr lang="es-ES" sz="3200" dirty="0">
                <a:solidFill>
                  <a:schemeClr val="tx2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38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Análisis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Estadístico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/>
              <a:t>Todos los análisis se basaron en la intención a tratar</a:t>
            </a:r>
            <a:endParaRPr kumimoji="1" lang="ja-JP" altLang="en-US" sz="3200" dirty="0"/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16"/>
          </p:nvPr>
        </p:nvSpPr>
        <p:spPr>
          <a:xfrm>
            <a:off x="6629400" y="2456986"/>
            <a:ext cx="9563099" cy="1078383"/>
          </a:xfrm>
        </p:spPr>
        <p:txBody>
          <a:bodyPr>
            <a:noAutofit/>
          </a:bodyPr>
          <a:lstStyle/>
          <a:p>
            <a:r>
              <a:rPr lang="es-ES" sz="2400" dirty="0"/>
              <a:t>Se compararon entre los dos grupos con una prueba de rango logarítmico y se construyeron curvas de supervivencia utilizando métodos de Kaplan-</a:t>
            </a:r>
            <a:r>
              <a:rPr lang="es-ES" sz="2400" dirty="0" err="1"/>
              <a:t>Meier</a:t>
            </a:r>
            <a:r>
              <a:rPr lang="es-ES" sz="2400" dirty="0"/>
              <a:t>. 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20"/>
          </p:nvPr>
        </p:nvSpPr>
        <p:spPr>
          <a:xfrm>
            <a:off x="6629400" y="3848371"/>
            <a:ext cx="9563099" cy="1078383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Se expresan como media y desviación </a:t>
            </a:r>
            <a:r>
              <a:rPr lang="es-ES" sz="2400" dirty="0" smtClean="0"/>
              <a:t>estándar</a:t>
            </a:r>
          </a:p>
          <a:p>
            <a:pPr algn="just"/>
            <a:r>
              <a:rPr lang="es-ES" sz="2400" dirty="0" smtClean="0"/>
              <a:t>Fueron </a:t>
            </a:r>
            <a:r>
              <a:rPr lang="es-ES" sz="2400" dirty="0"/>
              <a:t>comparados usando prueba de t </a:t>
            </a:r>
            <a:r>
              <a:rPr lang="es-ES" sz="2400" dirty="0" err="1" smtClean="0"/>
              <a:t>Student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2"/>
          </p:nvPr>
        </p:nvSpPr>
        <p:spPr>
          <a:xfrm>
            <a:off x="6629400" y="5213753"/>
            <a:ext cx="9563099" cy="1078383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Se </a:t>
            </a:r>
            <a:r>
              <a:rPr lang="es-ES" sz="2400" dirty="0"/>
              <a:t>utilizó una prueba de </a:t>
            </a:r>
            <a:r>
              <a:rPr lang="es-ES" sz="2400" dirty="0" err="1"/>
              <a:t>chi</a:t>
            </a:r>
            <a:r>
              <a:rPr lang="es-ES" sz="2400" dirty="0"/>
              <a:t>-cuadrado o exacta de </a:t>
            </a:r>
            <a:r>
              <a:rPr lang="es-ES" sz="2400" dirty="0" smtClean="0"/>
              <a:t>Fisher</a:t>
            </a:r>
            <a:endParaRPr lang="ja-JP" altLang="en-US" sz="2400" dirty="0"/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4"/>
          </p:nvPr>
        </p:nvSpPr>
        <p:spPr>
          <a:xfrm>
            <a:off x="6629400" y="6553132"/>
            <a:ext cx="9563099" cy="1078383"/>
          </a:xfrm>
        </p:spPr>
        <p:txBody>
          <a:bodyPr>
            <a:normAutofit/>
          </a:bodyPr>
          <a:lstStyle/>
          <a:p>
            <a:r>
              <a:rPr lang="es-ES" sz="2400" dirty="0"/>
              <a:t>p &lt;0.05</a:t>
            </a:r>
            <a:endParaRPr lang="en-US" sz="2400" dirty="0"/>
          </a:p>
          <a:p>
            <a:endParaRPr kumimoji="1" lang="ja-JP" altLang="en-US" sz="24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6"/>
          </p:nvPr>
        </p:nvSpPr>
        <p:spPr>
          <a:xfrm>
            <a:off x="6629401" y="7918515"/>
            <a:ext cx="9563098" cy="1078383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I</a:t>
            </a:r>
            <a:r>
              <a:rPr lang="es-ES" sz="2400" dirty="0" smtClean="0"/>
              <a:t>ncapacidad </a:t>
            </a:r>
            <a:r>
              <a:rPr lang="es-ES" sz="2400" dirty="0"/>
              <a:t>de demostrar significación estadística.</a:t>
            </a: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8"/>
          </p:nvPr>
        </p:nvSpPr>
        <p:spPr>
          <a:xfrm>
            <a:off x="1076333" y="8178597"/>
            <a:ext cx="5729798" cy="545533"/>
          </a:xfrm>
        </p:spPr>
        <p:txBody>
          <a:bodyPr/>
          <a:lstStyle/>
          <a:p>
            <a:r>
              <a:rPr kumimoji="1" lang="es-ES" altLang="ja-JP" sz="3200" dirty="0" smtClean="0"/>
              <a:t>Reglas de detención prospectiva</a:t>
            </a:r>
            <a:endParaRPr kumimoji="1" lang="ja-JP" altLang="en-US" sz="3200" dirty="0"/>
          </a:p>
        </p:txBody>
      </p:sp>
      <p:sp>
        <p:nvSpPr>
          <p:cNvPr id="48" name="Marcador de texto 4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sz="3200" dirty="0"/>
              <a:t>Variables </a:t>
            </a:r>
            <a:r>
              <a:rPr lang="es-ES" sz="3200" dirty="0" smtClean="0"/>
              <a:t>continuas</a:t>
            </a:r>
            <a:endParaRPr lang="en-US" sz="3200" dirty="0"/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sz="3200" dirty="0"/>
              <a:t>Variables </a:t>
            </a:r>
            <a:r>
              <a:rPr lang="es-ES" sz="3200" dirty="0" smtClean="0"/>
              <a:t>nominales</a:t>
            </a:r>
            <a:endParaRPr lang="en-US" sz="3200" dirty="0"/>
          </a:p>
        </p:txBody>
      </p:sp>
      <p:sp>
        <p:nvSpPr>
          <p:cNvPr id="50" name="Marcador de texto 4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ja-JP" sz="3200" dirty="0" err="1"/>
              <a:t>Nivel</a:t>
            </a:r>
            <a:r>
              <a:rPr lang="en-US" altLang="ja-JP" sz="3200" dirty="0"/>
              <a:t> de </a:t>
            </a:r>
            <a:r>
              <a:rPr lang="en-US" altLang="ja-JP" sz="3200" dirty="0" err="1" smtClean="0"/>
              <a:t>Significancia</a:t>
            </a:r>
            <a:endParaRPr lang="ja-JP" altLang="en-US" sz="3200" dirty="0"/>
          </a:p>
        </p:txBody>
      </p:sp>
      <p:pic>
        <p:nvPicPr>
          <p:cNvPr id="38" name="図プレースホルダー 3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518"/>
          <a:stretch>
            <a:fillRect/>
          </a:stretch>
        </p:blipFill>
        <p:spPr>
          <a:xfrm>
            <a:off x="0" y="3076575"/>
            <a:ext cx="554038" cy="554038"/>
          </a:xfrm>
        </p:spPr>
      </p:pic>
      <p:pic>
        <p:nvPicPr>
          <p:cNvPr id="40" name="図プレースホルダー 39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518"/>
          <a:stretch>
            <a:fillRect/>
          </a:stretch>
        </p:blipFill>
        <p:spPr>
          <a:xfrm>
            <a:off x="17732375" y="3830638"/>
            <a:ext cx="554038" cy="554037"/>
          </a:xfrm>
        </p:spPr>
      </p:pic>
      <p:pic>
        <p:nvPicPr>
          <p:cNvPr id="57" name="図プレースホルダー 56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518"/>
          <a:stretch>
            <a:fillRect/>
          </a:stretch>
        </p:blipFill>
        <p:spPr>
          <a:xfrm>
            <a:off x="0" y="4779963"/>
            <a:ext cx="554038" cy="554037"/>
          </a:xfrm>
        </p:spPr>
      </p:pic>
      <p:pic>
        <p:nvPicPr>
          <p:cNvPr id="58" name="図プレースホルダー 57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r="16422"/>
          <a:stretch>
            <a:fillRect/>
          </a:stretch>
        </p:blipFill>
        <p:spPr>
          <a:xfrm>
            <a:off x="0" y="6483350"/>
            <a:ext cx="555625" cy="554038"/>
          </a:xfrm>
        </p:spPr>
      </p:pic>
      <p:pic>
        <p:nvPicPr>
          <p:cNvPr id="65" name="図プレースホルダー 64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16613"/>
          <a:stretch>
            <a:fillRect/>
          </a:stretch>
        </p:blipFill>
        <p:spPr>
          <a:xfrm>
            <a:off x="17732375" y="5476875"/>
            <a:ext cx="554038" cy="555625"/>
          </a:xfrm>
        </p:spPr>
      </p:pic>
      <p:pic>
        <p:nvPicPr>
          <p:cNvPr id="33" name="図プレースホルダー 32"/>
          <p:cNvPicPr>
            <a:picLocks noGrp="1" noChangeAspect="1"/>
          </p:cNvPicPr>
          <p:nvPr>
            <p:ph type="pic"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518"/>
          <a:stretch>
            <a:fillRect/>
          </a:stretch>
        </p:blipFill>
        <p:spPr>
          <a:xfrm>
            <a:off x="17730788" y="7124700"/>
            <a:ext cx="555625" cy="555625"/>
          </a:xfrm>
        </p:spPr>
      </p:pic>
      <p:sp>
        <p:nvSpPr>
          <p:cNvPr id="51" name="Marcador de texto 5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sz="3200" dirty="0"/>
              <a:t>Puntos </a:t>
            </a:r>
            <a:r>
              <a:rPr lang="es-ES" sz="3200" dirty="0" smtClean="0"/>
              <a:t>finales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3494669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ABOUT US</a:t>
            </a:r>
            <a:endParaRPr lang="ja-JP" altLang="en-U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800" dirty="0" smtClean="0"/>
              <a:t>Resultados</a:t>
            </a:r>
            <a:endParaRPr lang="en-US" sz="880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1"/>
          <p:cNvSpPr>
            <a:spLocks noGrp="1"/>
          </p:cNvSpPr>
          <p:nvPr>
            <p:ph type="body" sz="quarter" idx="4294967295"/>
          </p:nvPr>
        </p:nvSpPr>
        <p:spPr>
          <a:xfrm>
            <a:off x="10006013" y="7851775"/>
            <a:ext cx="8280400" cy="936625"/>
          </a:xfrm>
        </p:spPr>
        <p:txBody>
          <a:bodyPr/>
          <a:lstStyle/>
          <a:p>
            <a:r>
              <a:rPr kumimoji="1" lang="en-US" altLang="ja-JP" dirty="0"/>
              <a:t>Contact Us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4294967295"/>
          </p:nvPr>
        </p:nvSpPr>
        <p:spPr>
          <a:xfrm>
            <a:off x="10006013" y="8572500"/>
            <a:ext cx="8280400" cy="603250"/>
          </a:xfrm>
        </p:spPr>
        <p:txBody>
          <a:bodyPr/>
          <a:lstStyle/>
          <a:p>
            <a:r>
              <a:rPr kumimoji="1" lang="en-US" altLang="ja-JP" dirty="0"/>
              <a:t>Keep it touch!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4294967295"/>
          </p:nvPr>
        </p:nvSpPr>
        <p:spPr>
          <a:xfrm>
            <a:off x="10006013" y="6489700"/>
            <a:ext cx="8280400" cy="936625"/>
          </a:xfrm>
        </p:spPr>
        <p:txBody>
          <a:bodyPr/>
          <a:lstStyle/>
          <a:p>
            <a:r>
              <a:rPr kumimoji="1" lang="en-US" altLang="ja-JP" dirty="0"/>
              <a:t>Analysis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17206913" y="9432925"/>
            <a:ext cx="107950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95251"/>
            <a:ext cx="8248650" cy="1019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4857750" y="1155032"/>
            <a:ext cx="8248650" cy="33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8" name="Rectángulo 7"/>
          <p:cNvSpPr/>
          <p:nvPr/>
        </p:nvSpPr>
        <p:spPr>
          <a:xfrm>
            <a:off x="4857750" y="1519397"/>
            <a:ext cx="8248650" cy="309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ectángulo 8"/>
          <p:cNvSpPr/>
          <p:nvPr/>
        </p:nvSpPr>
        <p:spPr>
          <a:xfrm>
            <a:off x="4857750" y="1844208"/>
            <a:ext cx="8248650" cy="345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0" name="Rectángulo 9"/>
          <p:cNvSpPr/>
          <p:nvPr/>
        </p:nvSpPr>
        <p:spPr>
          <a:xfrm>
            <a:off x="4865772" y="2165049"/>
            <a:ext cx="8248650" cy="345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1" name="Rectángulo 10"/>
          <p:cNvSpPr/>
          <p:nvPr/>
        </p:nvSpPr>
        <p:spPr>
          <a:xfrm>
            <a:off x="4865772" y="2477868"/>
            <a:ext cx="8248650" cy="345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4" name="Rectángulo 13"/>
          <p:cNvSpPr/>
          <p:nvPr/>
        </p:nvSpPr>
        <p:spPr>
          <a:xfrm>
            <a:off x="4873794" y="3111528"/>
            <a:ext cx="8248650" cy="345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5" name="Rectángulo 14"/>
          <p:cNvSpPr/>
          <p:nvPr/>
        </p:nvSpPr>
        <p:spPr>
          <a:xfrm>
            <a:off x="4857750" y="5359122"/>
            <a:ext cx="8248650" cy="345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01172692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739" y="2355919"/>
            <a:ext cx="12447401" cy="551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3043738" y="4555317"/>
            <a:ext cx="12447401" cy="570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6" name="Rectángulo 5"/>
          <p:cNvSpPr/>
          <p:nvPr/>
        </p:nvSpPr>
        <p:spPr>
          <a:xfrm>
            <a:off x="3043737" y="6071294"/>
            <a:ext cx="12447401" cy="570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6550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53" y="1663617"/>
            <a:ext cx="13440270" cy="678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2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00" y="1591175"/>
            <a:ext cx="13012252" cy="682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2628800" y="3850105"/>
            <a:ext cx="13012252" cy="529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6" name="Rectángulo 5"/>
          <p:cNvSpPr/>
          <p:nvPr/>
        </p:nvSpPr>
        <p:spPr>
          <a:xfrm>
            <a:off x="2628800" y="4403558"/>
            <a:ext cx="13012252" cy="465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Rectángulo 6"/>
          <p:cNvSpPr/>
          <p:nvPr/>
        </p:nvSpPr>
        <p:spPr>
          <a:xfrm>
            <a:off x="2628800" y="4869419"/>
            <a:ext cx="13012252" cy="465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8" name="Rectángulo 7"/>
          <p:cNvSpPr/>
          <p:nvPr/>
        </p:nvSpPr>
        <p:spPr>
          <a:xfrm>
            <a:off x="2628800" y="6525809"/>
            <a:ext cx="13012252" cy="465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Rectángulo 8"/>
          <p:cNvSpPr/>
          <p:nvPr/>
        </p:nvSpPr>
        <p:spPr>
          <a:xfrm>
            <a:off x="2628800" y="6991670"/>
            <a:ext cx="13012252" cy="465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0550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6" y="2270821"/>
            <a:ext cx="16929327" cy="657911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05319" y="3569052"/>
            <a:ext cx="16764224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Amiodarona</a:t>
            </a:r>
            <a:r>
              <a:rPr lang="es-E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Versus Desfibrilador Automático </a:t>
            </a:r>
            <a:r>
              <a:rPr lang="es-E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Implantable</a:t>
            </a:r>
            <a:r>
              <a:rPr lang="es-E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Estudio aleatorizado en pacientes con Miocardiopatía dilatada no isquémica y Taquicardia ventricular no sostenida asintomática – AMIOVIRT</a:t>
            </a:r>
          </a:p>
        </p:txBody>
      </p:sp>
    </p:spTree>
    <p:extLst>
      <p:ext uri="{BB962C8B-B14F-4D97-AF65-F5344CB8AC3E}">
        <p14:creationId xmlns:p14="http://schemas.microsoft.com/office/powerpoint/2010/main" val="11666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77" y="1557296"/>
            <a:ext cx="14123982" cy="686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6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446" y="1265199"/>
            <a:ext cx="12366959" cy="7799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2951446" y="4539243"/>
            <a:ext cx="12366959" cy="465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6" name="Rectángulo 5"/>
          <p:cNvSpPr/>
          <p:nvPr/>
        </p:nvSpPr>
        <p:spPr>
          <a:xfrm>
            <a:off x="2951446" y="6520834"/>
            <a:ext cx="12366959" cy="465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Rectángulo 6"/>
          <p:cNvSpPr/>
          <p:nvPr/>
        </p:nvSpPr>
        <p:spPr>
          <a:xfrm>
            <a:off x="14101012" y="3548448"/>
            <a:ext cx="842210" cy="29723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77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24"/>
          </p:nvPr>
        </p:nvSpPr>
        <p:spPr>
          <a:xfrm>
            <a:off x="721895" y="6735723"/>
            <a:ext cx="5591819" cy="214303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/>
              <a:t>Pacientes tratados con </a:t>
            </a:r>
            <a:r>
              <a:rPr lang="es-ES" sz="2200" dirty="0" err="1"/>
              <a:t>amiodarona</a:t>
            </a:r>
            <a:r>
              <a:rPr lang="es-ES" sz="2200" dirty="0"/>
              <a:t>: 5,8%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/>
              <a:t>Pacientes tratados con un </a:t>
            </a:r>
            <a:r>
              <a:rPr lang="en-US" sz="2200" dirty="0"/>
              <a:t>DAI 3,9%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(p 0,7).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Secundario</a:t>
            </a:r>
            <a:r>
              <a:rPr lang="en-US" sz="2200" dirty="0"/>
              <a:t> a </a:t>
            </a:r>
            <a:r>
              <a:rPr lang="en-US" sz="2200" dirty="0" err="1"/>
              <a:t>Taquicardia</a:t>
            </a:r>
            <a:r>
              <a:rPr lang="en-US" sz="2200" dirty="0"/>
              <a:t> ventricular o FV </a:t>
            </a:r>
            <a:r>
              <a:rPr lang="en-US" sz="2200" dirty="0" err="1"/>
              <a:t>registradas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pacientes</a:t>
            </a:r>
            <a:r>
              <a:rPr lang="en-US" sz="2200" dirty="0"/>
              <a:t> con DAI</a:t>
            </a:r>
            <a:endParaRPr lang="es-E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just"/>
            <a:endParaRPr lang="en-US" sz="2200" dirty="0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/>
              <a:t>Grupo </a:t>
            </a:r>
            <a:r>
              <a:rPr lang="es-ES" sz="2200" dirty="0" err="1"/>
              <a:t>amiodarona</a:t>
            </a:r>
            <a:r>
              <a:rPr lang="es-ES" sz="2200" dirty="0"/>
              <a:t>: $ 8,879 ± $ 27,614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/>
              <a:t>Grupo DAI: $ 22,079 ± $ 22,039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200" dirty="0"/>
              <a:t>p 0.1.</a:t>
            </a:r>
          </a:p>
          <a:p>
            <a:pPr algn="just"/>
            <a:endParaRPr lang="en-US" sz="2200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28"/>
          </p:nvPr>
        </p:nvSpPr>
        <p:spPr>
          <a:xfrm>
            <a:off x="11959179" y="6735723"/>
            <a:ext cx="5463018" cy="2143030"/>
          </a:xfrm>
        </p:spPr>
        <p:txBody>
          <a:bodyPr/>
          <a:lstStyle/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sz="2200" dirty="0"/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200" dirty="0"/>
              <a:t>En 16 pacientes por arritmias ventriculares </a:t>
            </a:r>
            <a:endParaRPr lang="en-US" sz="2200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29"/>
          </p:nvPr>
        </p:nvSpPr>
        <p:spPr>
          <a:xfrm>
            <a:off x="2571074" y="3690242"/>
            <a:ext cx="2798199" cy="720080"/>
          </a:xfrm>
        </p:spPr>
        <p:txBody>
          <a:bodyPr/>
          <a:lstStyle/>
          <a:p>
            <a:r>
              <a:rPr lang="es-ES" dirty="0"/>
              <a:t>Síncope</a:t>
            </a:r>
            <a:endParaRPr lang="en-US" dirty="0"/>
          </a:p>
          <a:p>
            <a:endParaRPr lang="en-U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30"/>
          </p:nvPr>
        </p:nvSpPr>
        <p:spPr>
          <a:xfrm>
            <a:off x="7736149" y="3690242"/>
            <a:ext cx="2798199" cy="720080"/>
          </a:xfrm>
        </p:spPr>
        <p:txBody>
          <a:bodyPr/>
          <a:lstStyle/>
          <a:p>
            <a:r>
              <a:rPr lang="es-ES" dirty="0"/>
              <a:t>Análisis de costos</a:t>
            </a:r>
            <a:endParaRPr lang="en-US" dirty="0"/>
          </a:p>
          <a:p>
            <a:endParaRPr lang="en-US" dirty="0"/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31"/>
          </p:nvPr>
        </p:nvSpPr>
        <p:spPr>
          <a:xfrm>
            <a:off x="12901224" y="3484476"/>
            <a:ext cx="2798199" cy="720080"/>
          </a:xfrm>
        </p:spPr>
        <p:txBody>
          <a:bodyPr/>
          <a:lstStyle/>
          <a:p>
            <a:r>
              <a:rPr lang="es-ES" dirty="0" smtClean="0"/>
              <a:t>Terapia apropiada de DAI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6322275" cy="120315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Terapia discontinuada, cruces y complicaciones</a:t>
            </a:r>
            <a:endParaRPr lang="en-US" dirty="0"/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 smtClean="0"/>
              <a:t>Grupo </a:t>
            </a:r>
            <a:r>
              <a:rPr lang="es-ES" dirty="0" err="1" smtClean="0"/>
              <a:t>Amiodarona</a:t>
            </a:r>
            <a:endParaRPr lang="en-U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/>
              <a:t>A 25 </a:t>
            </a:r>
            <a:r>
              <a:rPr lang="es-ES" sz="2600" dirty="0" smtClean="0"/>
              <a:t>pacientes se </a:t>
            </a:r>
            <a:r>
              <a:rPr lang="es-ES" sz="2600" dirty="0"/>
              <a:t>les suspendió </a:t>
            </a:r>
            <a:r>
              <a:rPr lang="es-ES" sz="2600" dirty="0" smtClean="0"/>
              <a:t>debido </a:t>
            </a:r>
            <a:r>
              <a:rPr lang="es-ES" sz="2600" dirty="0"/>
              <a:t>a efectos secundarios adversos al tiempo de 17.8 ± 13,3 meses (rango de 1,2 a 43,8 meses</a:t>
            </a:r>
            <a:r>
              <a:rPr lang="es-ES" sz="2600" dirty="0" smtClean="0"/>
              <a:t>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 smtClean="0"/>
              <a:t>A 8 pacientes se </a:t>
            </a:r>
            <a:r>
              <a:rPr lang="es-ES" sz="2600" dirty="0"/>
              <a:t>insertó un DAI a los </a:t>
            </a:r>
            <a:r>
              <a:rPr lang="es-ES" sz="2600" dirty="0" smtClean="0"/>
              <a:t>26,1 ± 16,9 </a:t>
            </a:r>
            <a:r>
              <a:rPr lang="es-ES" sz="2600" dirty="0"/>
              <a:t>meses </a:t>
            </a:r>
            <a:r>
              <a:rPr lang="es-ES" sz="2600" dirty="0" smtClean="0"/>
              <a:t>debido </a:t>
            </a:r>
            <a:r>
              <a:rPr lang="es-ES" sz="2600" dirty="0"/>
              <a:t>a presentar síncope secundario a: </a:t>
            </a:r>
          </a:p>
          <a:p>
            <a:pPr lvl="1" algn="just"/>
            <a:r>
              <a:rPr lang="es-ES" sz="2600" dirty="0" smtClean="0">
                <a:solidFill>
                  <a:schemeClr val="tx2"/>
                </a:solidFill>
              </a:rPr>
              <a:t>2 por TV </a:t>
            </a:r>
            <a:r>
              <a:rPr lang="es-ES" sz="2600" dirty="0">
                <a:solidFill>
                  <a:schemeClr val="tx2"/>
                </a:solidFill>
              </a:rPr>
              <a:t>documentada </a:t>
            </a:r>
            <a:r>
              <a:rPr lang="pt-BR" sz="2600" dirty="0" smtClean="0">
                <a:solidFill>
                  <a:schemeClr val="tx2"/>
                </a:solidFill>
              </a:rPr>
              <a:t> </a:t>
            </a:r>
            <a:endParaRPr lang="pt-BR" sz="2600" dirty="0">
              <a:solidFill>
                <a:schemeClr val="tx2"/>
              </a:solidFill>
            </a:endParaRPr>
          </a:p>
          <a:p>
            <a:pPr lvl="1" algn="just"/>
            <a:r>
              <a:rPr lang="pt-BR" sz="2600" dirty="0" smtClean="0">
                <a:solidFill>
                  <a:schemeClr val="tx2"/>
                </a:solidFill>
              </a:rPr>
              <a:t>2 por Paro </a:t>
            </a:r>
            <a:r>
              <a:rPr lang="pt-BR" sz="2600" dirty="0">
                <a:solidFill>
                  <a:schemeClr val="tx2"/>
                </a:solidFill>
              </a:rPr>
              <a:t>cardíaco </a:t>
            </a:r>
            <a:r>
              <a:rPr lang="pt-BR" sz="2600" dirty="0" smtClean="0">
                <a:solidFill>
                  <a:schemeClr val="tx2"/>
                </a:solidFill>
              </a:rPr>
              <a:t> </a:t>
            </a:r>
            <a:endParaRPr lang="pt-BR" sz="2600" dirty="0">
              <a:solidFill>
                <a:schemeClr val="tx2"/>
              </a:solidFill>
            </a:endParaRPr>
          </a:p>
          <a:p>
            <a:pPr lvl="1" algn="just"/>
            <a:r>
              <a:rPr lang="pt-BR" sz="2600" dirty="0" smtClean="0">
                <a:solidFill>
                  <a:schemeClr val="tx2"/>
                </a:solidFill>
              </a:rPr>
              <a:t>4 por </a:t>
            </a:r>
            <a:r>
              <a:rPr lang="pt-BR" sz="2600" dirty="0" err="1" smtClean="0">
                <a:solidFill>
                  <a:schemeClr val="tx2"/>
                </a:solidFill>
              </a:rPr>
              <a:t>Intolerancia</a:t>
            </a:r>
            <a:r>
              <a:rPr lang="pt-BR" sz="2600" dirty="0" smtClean="0">
                <a:solidFill>
                  <a:schemeClr val="tx2"/>
                </a:solidFill>
              </a:rPr>
              <a:t> </a:t>
            </a:r>
            <a:r>
              <a:rPr lang="pt-BR" sz="2600" dirty="0">
                <a:solidFill>
                  <a:schemeClr val="tx2"/>
                </a:solidFill>
              </a:rPr>
              <a:t>a </a:t>
            </a:r>
            <a:r>
              <a:rPr lang="pt-BR" sz="2600" dirty="0" err="1" smtClean="0">
                <a:solidFill>
                  <a:schemeClr val="tx2"/>
                </a:solidFill>
              </a:rPr>
              <a:t>amiodarona</a:t>
            </a:r>
            <a:r>
              <a:rPr lang="es-ES" sz="2600" dirty="0" smtClean="0">
                <a:solidFill>
                  <a:schemeClr val="tx2"/>
                </a:solidFill>
              </a:rPr>
              <a:t>. </a:t>
            </a:r>
            <a:endParaRPr lang="es-ES" sz="2600" dirty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endParaRPr lang="es-ES" sz="2600" dirty="0">
              <a:solidFill>
                <a:schemeClr val="tx2"/>
              </a:solidFill>
            </a:endParaRP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smtClean="0"/>
              <a:t>Grupo DAI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Marcador de texto 42"/>
              <p:cNvSpPr>
                <a:spLocks noGrp="1"/>
              </p:cNvSpPr>
              <p:nvPr>
                <p:ph type="body" sz="quarter" idx="17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s-ES" sz="2600" dirty="0"/>
                  <a:t>1 recibió posteriormente </a:t>
                </a:r>
                <a:r>
                  <a:rPr lang="es-ES" sz="2600" dirty="0" err="1"/>
                  <a:t>amiodarona</a:t>
                </a:r>
                <a:r>
                  <a:rPr lang="es-ES" sz="2600" dirty="0"/>
                  <a:t> (200mg / día) </a:t>
                </a:r>
                <a:r>
                  <a:rPr lang="es-ES" sz="2600" dirty="0" smtClean="0"/>
                  <a:t>por presentar </a:t>
                </a:r>
                <a:r>
                  <a:rPr lang="es-ES" sz="2600" dirty="0"/>
                  <a:t>terapias frecuentes con </a:t>
                </a:r>
                <a:r>
                  <a:rPr lang="es-ES" sz="2600" dirty="0" smtClean="0"/>
                  <a:t>desfibriladores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s-ES" sz="2600" dirty="0" smtClean="0"/>
                  <a:t>8 </a:t>
                </a:r>
                <a:r>
                  <a:rPr lang="es-ES" sz="2600" dirty="0"/>
                  <a:t>recibieron </a:t>
                </a:r>
                <a:r>
                  <a:rPr lang="es-ES" sz="2600" dirty="0" err="1"/>
                  <a:t>amiodarona</a:t>
                </a:r>
                <a:r>
                  <a:rPr lang="es-ES" sz="2600" dirty="0"/>
                  <a:t> (200mg / día) para el tratamiento de la fibrilación auricular </a:t>
                </a:r>
                <a:endParaRPr lang="es-ES" sz="2600" dirty="0" smtClean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s-ES" sz="2600" dirty="0" smtClean="0"/>
                  <a:t>2 </a:t>
                </a:r>
                <a:r>
                  <a:rPr lang="es-ES" sz="2600" dirty="0"/>
                  <a:t>recibieron </a:t>
                </a:r>
                <a:r>
                  <a:rPr lang="es-ES" sz="2600" dirty="0" err="1"/>
                  <a:t>amiodarona</a:t>
                </a:r>
                <a:r>
                  <a:rPr lang="es-ES" sz="2600" dirty="0"/>
                  <a:t> (150</a:t>
                </a:r>
                <a14:m>
                  <m:oMath xmlns:m="http://schemas.openxmlformats.org/officeDocument/2006/math">
                    <m:r>
                      <a:rPr lang="es-ES" sz="26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s-ES" sz="2600" dirty="0"/>
                  <a:t> 71 mg / día) por otras razones. </a:t>
                </a:r>
              </a:p>
              <a:p>
                <a:pPr algn="just"/>
                <a:endParaRPr lang="en-US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3" name="Marcador de texto 4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blipFill>
                <a:blip r:embed="rId3"/>
                <a:stretch>
                  <a:fillRect l="-397" r="-694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5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ABOUT US</a:t>
            </a:r>
            <a:endParaRPr lang="ja-JP" altLang="en-U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800" dirty="0" smtClean="0"/>
              <a:t>Discusión</a:t>
            </a:r>
            <a:endParaRPr lang="en-US" sz="880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Discusión</a:t>
            </a:r>
            <a:endParaRPr lang="en-U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 smtClean="0"/>
              <a:t>Principales hallazgos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La tasa de supervivencia a tres años de aproximadamente el 89% </a:t>
            </a:r>
            <a:r>
              <a:rPr lang="es-ES" sz="2400" dirty="0">
                <a:solidFill>
                  <a:srgbClr val="FF0000"/>
                </a:solidFill>
              </a:rPr>
              <a:t>no fue estadísticamente diferente</a:t>
            </a:r>
            <a:r>
              <a:rPr lang="es-ES" sz="2400" dirty="0"/>
              <a:t> entre los pacientes con MDNI y TVNS que fueron tratados con </a:t>
            </a:r>
            <a:r>
              <a:rPr lang="es-ES" sz="2400" dirty="0" err="1"/>
              <a:t>amiodarona</a:t>
            </a:r>
            <a:r>
              <a:rPr lang="es-ES" sz="2400" dirty="0"/>
              <a:t> o un DAI.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F0000"/>
                </a:solidFill>
              </a:rPr>
              <a:t>Hubo una tendencia </a:t>
            </a:r>
            <a:r>
              <a:rPr lang="es-ES" sz="2400" dirty="0"/>
              <a:t>hacia una mejor supervivencia </a:t>
            </a:r>
            <a:r>
              <a:rPr lang="es-ES" sz="2400" dirty="0" smtClean="0"/>
              <a:t>libre </a:t>
            </a:r>
            <a:r>
              <a:rPr lang="es-ES" sz="2400" dirty="0"/>
              <a:t>arritmias con el tratamiento con </a:t>
            </a:r>
            <a:r>
              <a:rPr lang="es-ES" sz="2400" dirty="0" err="1"/>
              <a:t>amiodarona</a:t>
            </a:r>
            <a:r>
              <a:rPr lang="es-ES" sz="240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La calidad de vida con cada terapia no fue estadísticamente diferente.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Se observó una </a:t>
            </a:r>
            <a:r>
              <a:rPr lang="es-ES" sz="2400" dirty="0">
                <a:solidFill>
                  <a:srgbClr val="FF0000"/>
                </a:solidFill>
              </a:rPr>
              <a:t>tendencia</a:t>
            </a:r>
            <a:r>
              <a:rPr lang="es-ES" sz="2400" dirty="0"/>
              <a:t> hacia un ahorro de </a:t>
            </a:r>
            <a:r>
              <a:rPr lang="es-ES" sz="2400" dirty="0" smtClean="0"/>
              <a:t>costos </a:t>
            </a:r>
            <a:r>
              <a:rPr lang="es-ES" sz="2400" dirty="0"/>
              <a:t>del 60% con la </a:t>
            </a:r>
            <a:r>
              <a:rPr lang="en-US" sz="2400" dirty="0" err="1"/>
              <a:t>terapia</a:t>
            </a:r>
            <a:r>
              <a:rPr lang="en-US" sz="2400" dirty="0"/>
              <a:t> con </a:t>
            </a:r>
            <a:r>
              <a:rPr lang="en-US" sz="2400" dirty="0" err="1"/>
              <a:t>amiodarona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6" name="図プレースホルダー 35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11700"/>
            <a:ext cx="863600" cy="863600"/>
          </a:xfrm>
        </p:spPr>
      </p:pic>
      <p:pic>
        <p:nvPicPr>
          <p:cNvPr id="38" name="図プレースホルダー 37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17422813" y="4711700"/>
            <a:ext cx="863600" cy="863600"/>
          </a:xfrm>
        </p:spPr>
      </p:pic>
      <p:pic>
        <p:nvPicPr>
          <p:cNvPr id="37" name="図プレースホルダー 36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>
          <a:xfrm>
            <a:off x="0" y="4711700"/>
            <a:ext cx="865188" cy="863600"/>
          </a:xfr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1090093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Discusión</a:t>
            </a:r>
            <a:endParaRPr lang="en-U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 smtClean="0"/>
              <a:t>Eficacia de la </a:t>
            </a:r>
            <a:r>
              <a:rPr lang="es-ES" dirty="0" err="1" smtClean="0"/>
              <a:t>Amiodarona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La </a:t>
            </a:r>
            <a:r>
              <a:rPr lang="es-ES" sz="2400" dirty="0"/>
              <a:t>frecuencia </a:t>
            </a:r>
            <a:r>
              <a:rPr lang="en-US" sz="2400" dirty="0" err="1"/>
              <a:t>relativamente</a:t>
            </a:r>
            <a:r>
              <a:rPr lang="en-US" sz="2400" dirty="0"/>
              <a:t> </a:t>
            </a:r>
            <a:r>
              <a:rPr lang="en-US" sz="2400" dirty="0" err="1"/>
              <a:t>rápida</a:t>
            </a:r>
            <a:r>
              <a:rPr lang="en-US" sz="2400" dirty="0"/>
              <a:t> de las </a:t>
            </a:r>
            <a:r>
              <a:rPr lang="en-US" sz="2400" dirty="0" err="1"/>
              <a:t>arritmias</a:t>
            </a:r>
            <a:r>
              <a:rPr lang="en-US" sz="2400" dirty="0"/>
              <a:t> </a:t>
            </a:r>
            <a:r>
              <a:rPr lang="en-US" sz="2400" dirty="0" err="1"/>
              <a:t>ventriculares</a:t>
            </a:r>
            <a:r>
              <a:rPr lang="en-US" sz="2400" dirty="0"/>
              <a:t> </a:t>
            </a:r>
            <a:r>
              <a:rPr lang="en-US" sz="2400" dirty="0" err="1"/>
              <a:t>tratadas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el </a:t>
            </a:r>
            <a:r>
              <a:rPr lang="es-ES" sz="2400" dirty="0"/>
              <a:t>DAI, la asociación del síncope con las arritmias ventriculares y las tasas de supervivencia sin arritmias proporcionan una fuerte evidencia de que la </a:t>
            </a:r>
            <a:r>
              <a:rPr lang="es-ES" sz="2400" dirty="0" err="1">
                <a:solidFill>
                  <a:srgbClr val="FF0000"/>
                </a:solidFill>
              </a:rPr>
              <a:t>amiodarona</a:t>
            </a:r>
            <a:r>
              <a:rPr lang="es-ES" sz="2400" dirty="0">
                <a:solidFill>
                  <a:srgbClr val="FF0000"/>
                </a:solidFill>
              </a:rPr>
              <a:t> y el DAI tuvo un efecto igualmente beneficioso</a:t>
            </a:r>
            <a:r>
              <a:rPr lang="es-ES" sz="2400" dirty="0"/>
              <a:t>, en lugar de neutral, sobre la supervivencia. </a:t>
            </a:r>
            <a:endParaRPr lang="es-E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L</a:t>
            </a:r>
            <a:r>
              <a:rPr lang="es-ES" sz="2400" dirty="0" smtClean="0"/>
              <a:t>a </a:t>
            </a:r>
            <a:r>
              <a:rPr lang="es-ES" sz="2400" dirty="0">
                <a:solidFill>
                  <a:srgbClr val="FF0000"/>
                </a:solidFill>
              </a:rPr>
              <a:t>supervivencia libre de arritmias está sesgada en contra del DAI</a:t>
            </a:r>
            <a:r>
              <a:rPr lang="es-ES" sz="2400" dirty="0"/>
              <a:t>, porque no se reconocieron taquicardias asintomáticas en los pacientes tratados con </a:t>
            </a:r>
            <a:r>
              <a:rPr lang="es-ES" sz="2400" dirty="0" err="1"/>
              <a:t>amiodarona</a:t>
            </a:r>
            <a:r>
              <a:rPr lang="es-ES" sz="2400" dirty="0"/>
              <a:t>.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6" name="図プレースホルダー 35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11700"/>
            <a:ext cx="863600" cy="863600"/>
          </a:xfrm>
        </p:spPr>
      </p:pic>
      <p:pic>
        <p:nvPicPr>
          <p:cNvPr id="38" name="図プレースホルダー 37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17422813" y="4711700"/>
            <a:ext cx="863600" cy="863600"/>
          </a:xfrm>
        </p:spPr>
      </p:pic>
      <p:pic>
        <p:nvPicPr>
          <p:cNvPr id="37" name="図プレースホルダー 36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>
            <a:fillRect/>
          </a:stretch>
        </p:blipFill>
        <p:spPr>
          <a:xfrm>
            <a:off x="0" y="4711700"/>
            <a:ext cx="865188" cy="863600"/>
          </a:xfr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6609746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Discusión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1"/>
          </p:nvPr>
        </p:nvSpPr>
        <p:spPr>
          <a:xfrm>
            <a:off x="1833637" y="2772638"/>
            <a:ext cx="4949400" cy="720080"/>
          </a:xfrm>
        </p:spPr>
        <p:txBody>
          <a:bodyPr/>
          <a:lstStyle/>
          <a:p>
            <a:r>
              <a:rPr lang="es-ES" dirty="0" smtClean="0"/>
              <a:t>Calidad de Vida</a:t>
            </a:r>
            <a:endParaRPr lang="en-U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just"/>
            <a:r>
              <a:rPr lang="es-ES" dirty="0" smtClean="0"/>
              <a:t>No hubo efecto estadísticamente significativo. </a:t>
            </a:r>
            <a:endParaRPr lang="es-ES" dirty="0"/>
          </a:p>
          <a:p>
            <a:pPr algn="just"/>
            <a:endParaRPr lang="en-U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 smtClean="0"/>
              <a:t>Análisis de costos</a:t>
            </a:r>
            <a:endParaRPr lang="en-US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/>
              <a:t>terapia con </a:t>
            </a:r>
            <a:r>
              <a:rPr lang="es-ES" dirty="0" err="1"/>
              <a:t>amiodarona</a:t>
            </a:r>
            <a:r>
              <a:rPr lang="es-ES" dirty="0"/>
              <a:t> se asoció con costos que eran aproximadamente un 60</a:t>
            </a:r>
            <a:r>
              <a:rPr lang="es-ES" dirty="0" smtClean="0"/>
              <a:t>% menos</a:t>
            </a:r>
            <a:endParaRPr lang="en-US" dirty="0"/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smtClean="0"/>
              <a:t>Terminación anticipada</a:t>
            </a:r>
            <a:endParaRPr lang="en-U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Las tasas de mortalidad fueron menores de lo esperado en ambos grupos.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Puede ser </a:t>
            </a:r>
            <a:r>
              <a:rPr lang="en-US" dirty="0" err="1"/>
              <a:t>parcialmente</a:t>
            </a:r>
            <a:r>
              <a:rPr lang="en-US" dirty="0"/>
              <a:t> </a:t>
            </a:r>
            <a:r>
              <a:rPr lang="en-US" dirty="0" err="1"/>
              <a:t>atribuibles</a:t>
            </a:r>
            <a:r>
              <a:rPr lang="en-US" dirty="0"/>
              <a:t> a la </a:t>
            </a:r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médica</a:t>
            </a:r>
            <a:r>
              <a:rPr lang="en-US" dirty="0"/>
              <a:t> </a:t>
            </a:r>
            <a:r>
              <a:rPr lang="en-US" dirty="0" err="1"/>
              <a:t>concomitante</a:t>
            </a:r>
            <a:endParaRPr lang="en-U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2"/>
          </p:nvPr>
        </p:nvSpPr>
        <p:spPr>
          <a:xfrm>
            <a:off x="1824209" y="5493923"/>
            <a:ext cx="4270738" cy="720080"/>
          </a:xfrm>
        </p:spPr>
        <p:txBody>
          <a:bodyPr/>
          <a:lstStyle/>
          <a:p>
            <a:r>
              <a:rPr lang="es-ES" dirty="0" err="1" smtClean="0"/>
              <a:t>Amiodarona</a:t>
            </a:r>
            <a:r>
              <a:rPr lang="es-ES" dirty="0" smtClean="0"/>
              <a:t> y cardiopatía subyacente</a:t>
            </a:r>
            <a:endParaRPr lang="en-U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tasa </a:t>
            </a:r>
            <a:r>
              <a:rPr lang="es-ES" dirty="0"/>
              <a:t>de mortalidad </a:t>
            </a:r>
            <a:r>
              <a:rPr lang="es-ES" dirty="0" smtClean="0"/>
              <a:t>con </a:t>
            </a:r>
            <a:r>
              <a:rPr lang="es-ES" dirty="0"/>
              <a:t>la terapia con </a:t>
            </a:r>
            <a:r>
              <a:rPr lang="es-ES" dirty="0" err="1"/>
              <a:t>amiodarona</a:t>
            </a:r>
            <a:r>
              <a:rPr lang="es-ES" dirty="0"/>
              <a:t>, </a:t>
            </a:r>
            <a:r>
              <a:rPr lang="es-ES" dirty="0" smtClean="0"/>
              <a:t>fue menor.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Puede </a:t>
            </a:r>
            <a:r>
              <a:rPr lang="es-ES" dirty="0"/>
              <a:t>ser más eficaz para prevenir la muerte entre los pacientes con MCDNI que entre los pacientes con EAC.</a:t>
            </a:r>
            <a:endParaRPr lang="en-US" dirty="0"/>
          </a:p>
          <a:p>
            <a:endParaRPr lang="en-U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smtClean="0"/>
              <a:t>Estudios previos</a:t>
            </a:r>
            <a:endParaRPr lang="en-U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MADDIT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MUSTT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CAT</a:t>
            </a:r>
            <a:endParaRPr lang="en-U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38"/>
          </p:nvPr>
        </p:nvSpPr>
        <p:spPr>
          <a:xfrm>
            <a:off x="13305049" y="5580991"/>
            <a:ext cx="4270738" cy="720080"/>
          </a:xfrm>
        </p:spPr>
        <p:txBody>
          <a:bodyPr/>
          <a:lstStyle/>
          <a:p>
            <a:r>
              <a:rPr lang="es-ES" dirty="0" smtClean="0"/>
              <a:t>Suspensión de </a:t>
            </a:r>
            <a:r>
              <a:rPr lang="es-ES" dirty="0" err="1" smtClean="0"/>
              <a:t>amiodarona</a:t>
            </a:r>
            <a:r>
              <a:rPr lang="es-ES" dirty="0" smtClean="0"/>
              <a:t> y cruces</a:t>
            </a:r>
            <a:endParaRPr lang="en-U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La </a:t>
            </a:r>
            <a:r>
              <a:rPr lang="es-ES" dirty="0" err="1"/>
              <a:t>amiodarona</a:t>
            </a:r>
            <a:r>
              <a:rPr lang="es-ES" dirty="0"/>
              <a:t> se interrumpió en aproximadamente un tercio de los </a:t>
            </a:r>
            <a:r>
              <a:rPr lang="es-ES" dirty="0" smtClean="0"/>
              <a:t>pacientes. </a:t>
            </a: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Esta puede ser la realidad del </a:t>
            </a:r>
            <a:r>
              <a:rPr lang="es-ES" dirty="0" smtClean="0"/>
              <a:t>tratamiento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ja-JP" dirty="0" smtClean="0"/>
              <a:t>Limitaciones</a:t>
            </a:r>
            <a:endParaRPr kumimoji="1" lang="ja-JP" altLang="en-US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b="1" dirty="0"/>
              <a:t>No hubo un grupo de control: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smtClean="0"/>
              <a:t>Tamaño de la muestra</a:t>
            </a:r>
            <a:endParaRPr 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Esto </a:t>
            </a:r>
            <a:r>
              <a:rPr lang="es-ES" sz="2400" dirty="0">
                <a:solidFill>
                  <a:srgbClr val="002060"/>
                </a:solidFill>
              </a:rPr>
              <a:t>plantea la posibilidad de que la adición de </a:t>
            </a:r>
            <a:r>
              <a:rPr lang="es-ES" sz="2400" dirty="0" err="1" smtClean="0">
                <a:solidFill>
                  <a:srgbClr val="002060"/>
                </a:solidFill>
              </a:rPr>
              <a:t>amiodarona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>
                <a:solidFill>
                  <a:srgbClr val="002060"/>
                </a:solidFill>
              </a:rPr>
              <a:t>o un DAI a la terapia médica estándar no tenga un valor </a:t>
            </a:r>
            <a:r>
              <a:rPr lang="es-ES" sz="2400" dirty="0" smtClean="0">
                <a:solidFill>
                  <a:srgbClr val="002060"/>
                </a:solidFill>
              </a:rPr>
              <a:t>incremental.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9"/>
          </p:nvPr>
        </p:nvSpPr>
        <p:spPr>
          <a:xfrm>
            <a:off x="10053532" y="6729738"/>
            <a:ext cx="7412834" cy="1893718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2060"/>
                </a:solidFill>
              </a:rPr>
              <a:t>Los cálculos de potencia post hoc </a:t>
            </a:r>
            <a:r>
              <a:rPr lang="es-ES" sz="2400" dirty="0" smtClean="0">
                <a:solidFill>
                  <a:srgbClr val="002060"/>
                </a:solidFill>
              </a:rPr>
              <a:t>permitieron calcular una </a:t>
            </a:r>
            <a:r>
              <a:rPr lang="es-ES" sz="2400" dirty="0">
                <a:solidFill>
                  <a:srgbClr val="002060"/>
                </a:solidFill>
              </a:rPr>
              <a:t>potencia del </a:t>
            </a:r>
            <a:r>
              <a:rPr lang="es-ES" sz="2400" dirty="0">
                <a:solidFill>
                  <a:srgbClr val="FF0000"/>
                </a:solidFill>
              </a:rPr>
              <a:t>3%. 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Pueden </a:t>
            </a:r>
            <a:r>
              <a:rPr lang="es-ES" sz="2400" dirty="0">
                <a:solidFill>
                  <a:srgbClr val="002060"/>
                </a:solidFill>
              </a:rPr>
              <a:t>existir importantes diferencias estadísticas </a:t>
            </a:r>
            <a:endParaRPr lang="es-ES" sz="24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2060"/>
                </a:solidFill>
              </a:rPr>
              <a:t>Con </a:t>
            </a:r>
            <a:r>
              <a:rPr lang="en-US" sz="2400" dirty="0">
                <a:solidFill>
                  <a:srgbClr val="002060"/>
                </a:solidFill>
              </a:rPr>
              <a:t>las </a:t>
            </a:r>
            <a:r>
              <a:rPr lang="en-US" sz="2400" dirty="0" err="1">
                <a:solidFill>
                  <a:srgbClr val="002060"/>
                </a:solidFill>
              </a:rPr>
              <a:t>tasas</a:t>
            </a:r>
            <a:r>
              <a:rPr lang="en-US" sz="2400" dirty="0">
                <a:solidFill>
                  <a:srgbClr val="002060"/>
                </a:solidFill>
              </a:rPr>
              <a:t> de </a:t>
            </a:r>
            <a:r>
              <a:rPr lang="en-US" sz="2400" dirty="0" err="1">
                <a:solidFill>
                  <a:srgbClr val="002060"/>
                </a:solidFill>
              </a:rPr>
              <a:t>mortalidad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observadas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s</a:t>
            </a:r>
            <a:r>
              <a:rPr lang="es-ES" sz="2400" dirty="0">
                <a:solidFill>
                  <a:srgbClr val="002060"/>
                </a:solidFill>
              </a:rPr>
              <a:t>e habrían necesitado </a:t>
            </a:r>
            <a:r>
              <a:rPr lang="es-ES" sz="2400" dirty="0" smtClean="0">
                <a:solidFill>
                  <a:srgbClr val="002060"/>
                </a:solidFill>
              </a:rPr>
              <a:t>aproximadamente 12.000 </a:t>
            </a:r>
            <a:r>
              <a:rPr lang="es-ES" sz="2400" dirty="0">
                <a:solidFill>
                  <a:srgbClr val="002060"/>
                </a:solidFill>
              </a:rPr>
              <a:t>pacientes para alcanzar </a:t>
            </a:r>
            <a:r>
              <a:rPr lang="es-ES" sz="2400" dirty="0" smtClean="0">
                <a:solidFill>
                  <a:srgbClr val="002060"/>
                </a:solidFill>
              </a:rPr>
              <a:t>un poder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del 80</a:t>
            </a:r>
            <a:r>
              <a:rPr lang="en-US" sz="2400" dirty="0" smtClean="0">
                <a:solidFill>
                  <a:srgbClr val="002060"/>
                </a:solidFill>
              </a:rPr>
              <a:t>%.</a:t>
            </a:r>
            <a:endParaRPr lang="ja-JP" alt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564180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número de diapositiva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Implicaciones Clínicas</a:t>
            </a:r>
            <a:endParaRPr lang="en-US" dirty="0"/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24"/>
          </p:nvPr>
        </p:nvSpPr>
        <p:spPr>
          <a:xfrm>
            <a:off x="9593943" y="2695849"/>
            <a:ext cx="7996244" cy="531440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En todos los ensayos previos de prevención primaria o secundaria, se consideró que el DAI era más eficaz que la </a:t>
            </a:r>
            <a:r>
              <a:rPr lang="en-US" sz="2400" dirty="0" err="1"/>
              <a:t>terapia</a:t>
            </a:r>
            <a:r>
              <a:rPr lang="en-US" sz="2400" dirty="0"/>
              <a:t> </a:t>
            </a:r>
            <a:r>
              <a:rPr lang="en-US" sz="2400" dirty="0" err="1"/>
              <a:t>farmacológica</a:t>
            </a:r>
            <a:r>
              <a:rPr lang="en-US" sz="2400" dirty="0"/>
              <a:t> para </a:t>
            </a:r>
            <a:r>
              <a:rPr lang="en-US" sz="2400" dirty="0" err="1"/>
              <a:t>prolongar</a:t>
            </a:r>
            <a:r>
              <a:rPr lang="en-US" sz="2400" dirty="0"/>
              <a:t> la </a:t>
            </a:r>
            <a:r>
              <a:rPr lang="en-US" sz="2400" dirty="0" err="1"/>
              <a:t>supervivencia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El </a:t>
            </a:r>
            <a:r>
              <a:rPr lang="es-ES" sz="2400" dirty="0"/>
              <a:t>presente estudio parece representar una desviación de la interpretación habitual de superioridad del DAI sobre la </a:t>
            </a:r>
            <a:r>
              <a:rPr lang="es-ES" sz="2400" dirty="0" err="1" smtClean="0"/>
              <a:t>amiodarona</a:t>
            </a:r>
            <a:r>
              <a:rPr lang="es-ES" sz="2400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La </a:t>
            </a:r>
            <a:r>
              <a:rPr lang="es-ES" sz="2400" dirty="0"/>
              <a:t>falta de tasas de supervivencia estadísticamente diferentes y la tendencia hacia un ahorro sustancial de costos con la </a:t>
            </a:r>
            <a:r>
              <a:rPr lang="es-ES" sz="2400" dirty="0" err="1"/>
              <a:t>amiodarona</a:t>
            </a:r>
            <a:r>
              <a:rPr lang="es-ES" sz="2400" dirty="0"/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NO</a:t>
            </a:r>
            <a:r>
              <a:rPr lang="es-ES" sz="2400" dirty="0" smtClean="0"/>
              <a:t> proporciona </a:t>
            </a:r>
            <a:r>
              <a:rPr lang="es-ES" sz="2400" dirty="0"/>
              <a:t>un argumento a favor </a:t>
            </a:r>
            <a:r>
              <a:rPr lang="es-ES" sz="2400" dirty="0" smtClean="0"/>
              <a:t>como </a:t>
            </a:r>
            <a:r>
              <a:rPr lang="es-ES" sz="2400" dirty="0"/>
              <a:t>terapia inicial para prevenir la muerte entre los pacientes con MCDNI y TVNS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1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ABOUT US</a:t>
            </a:r>
            <a:endParaRPr lang="ja-JP" altLang="en-U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800" dirty="0" smtClean="0"/>
              <a:t>Introducción</a:t>
            </a:r>
            <a:endParaRPr lang="en-US" sz="880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376619" y="1001057"/>
            <a:ext cx="15543451" cy="1585999"/>
          </a:xfrm>
        </p:spPr>
        <p:txBody>
          <a:bodyPr/>
          <a:lstStyle/>
          <a:p>
            <a:r>
              <a:rPr kumimoji="1" lang="es-ES" altLang="ja-JP" sz="8000" dirty="0" smtClean="0"/>
              <a:t>Pregunta del Ciclo</a:t>
            </a:r>
            <a:endParaRPr kumimoji="1" lang="ja-JP" altLang="en-US" sz="8000" dirty="0"/>
          </a:p>
        </p:txBody>
      </p:sp>
      <p:sp>
        <p:nvSpPr>
          <p:cNvPr id="6" name="テキスト プレースホルダー 6"/>
          <p:cNvSpPr txBox="1">
            <a:spLocks/>
          </p:cNvSpPr>
          <p:nvPr/>
        </p:nvSpPr>
        <p:spPr>
          <a:xfrm>
            <a:off x="1366342" y="6684116"/>
            <a:ext cx="15553728" cy="864046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 marL="0" indent="0" algn="ct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4000" kern="1200" baseline="0">
                <a:solidFill>
                  <a:schemeClr val="tx2"/>
                </a:solidFill>
                <a:latin typeface="Route 159 UltraLight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ja-JP" dirty="0" smtClean="0"/>
              <a:t>En el paciente con Miocardiopatía dilatada no isquémica con FEVI severamente deprimida ¿Qué efecto tiene sobre la mortalidad, el uso de Desfibriladores Automáticos </a:t>
            </a:r>
            <a:r>
              <a:rPr lang="es-ES" altLang="ja-JP" dirty="0" err="1" smtClean="0"/>
              <a:t>Implantables</a:t>
            </a:r>
            <a:r>
              <a:rPr lang="es-ES" altLang="ja-JP" dirty="0" smtClean="0"/>
              <a:t> para la prevención primaria de Muerte Súbita en comparación al tratamiento médico </a:t>
            </a:r>
            <a:r>
              <a:rPr lang="es-ES" altLang="ja-JP" dirty="0" err="1" smtClean="0"/>
              <a:t>antiarrítmico</a:t>
            </a:r>
            <a:r>
              <a:rPr lang="es-ES" altLang="ja-JP" dirty="0" smtClean="0"/>
              <a:t>?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91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910" y="56761"/>
            <a:ext cx="9392527" cy="1023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2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42</a:t>
            </a:fld>
            <a:endParaRPr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7279"/>
          <a:stretch/>
        </p:blipFill>
        <p:spPr>
          <a:xfrm>
            <a:off x="800099" y="992218"/>
            <a:ext cx="16669753" cy="775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6"/>
          <p:cNvGrpSpPr/>
          <p:nvPr/>
        </p:nvGrpSpPr>
        <p:grpSpPr>
          <a:xfrm flipH="1">
            <a:off x="12869933" y="4315530"/>
            <a:ext cx="972374" cy="531114"/>
            <a:chOff x="6895963" y="4096815"/>
            <a:chExt cx="520237" cy="520010"/>
          </a:xfrm>
        </p:grpSpPr>
        <p:sp>
          <p:nvSpPr>
            <p:cNvPr id="6" name="Flowchart: Process 4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7" name="Flowchart: Process 5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12869933" y="5419661"/>
            <a:ext cx="972374" cy="531114"/>
            <a:chOff x="6895963" y="4096815"/>
            <a:chExt cx="520237" cy="520010"/>
          </a:xfrm>
        </p:grpSpPr>
        <p:sp>
          <p:nvSpPr>
            <p:cNvPr id="9" name="Flowchart: Process 8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0" name="Flowchart: Process 9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1" name="Group 13"/>
          <p:cNvGrpSpPr/>
          <p:nvPr/>
        </p:nvGrpSpPr>
        <p:grpSpPr>
          <a:xfrm flipH="1">
            <a:off x="13975909" y="7950226"/>
            <a:ext cx="972374" cy="531114"/>
            <a:chOff x="6895963" y="4096815"/>
            <a:chExt cx="520237" cy="520010"/>
          </a:xfrm>
          <a:solidFill>
            <a:srgbClr val="C00000"/>
          </a:solidFill>
        </p:grpSpPr>
        <p:sp>
          <p:nvSpPr>
            <p:cNvPr id="12" name="Flowchart: Process 14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3" name="Flowchart: Process 15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4" name="Group 16"/>
          <p:cNvGrpSpPr/>
          <p:nvPr/>
        </p:nvGrpSpPr>
        <p:grpSpPr>
          <a:xfrm flipH="1">
            <a:off x="12826599" y="6706645"/>
            <a:ext cx="972374" cy="531114"/>
            <a:chOff x="6895963" y="4096815"/>
            <a:chExt cx="520237" cy="520010"/>
          </a:xfrm>
        </p:grpSpPr>
        <p:sp>
          <p:nvSpPr>
            <p:cNvPr id="15" name="Flowchart: Process 17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6" name="Flowchart: Process 18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18700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43</a:t>
            </a:fld>
            <a:endParaRPr lang="ja-JP" alt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t="42315" r="-271"/>
          <a:stretch/>
        </p:blipFill>
        <p:spPr>
          <a:xfrm>
            <a:off x="2275488" y="2623322"/>
            <a:ext cx="13822812" cy="743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3"/>
          <p:cNvGrpSpPr/>
          <p:nvPr/>
        </p:nvGrpSpPr>
        <p:grpSpPr>
          <a:xfrm flipH="1">
            <a:off x="8341561" y="467160"/>
            <a:ext cx="920758" cy="456238"/>
            <a:chOff x="6895963" y="4096815"/>
            <a:chExt cx="520237" cy="520010"/>
          </a:xfrm>
        </p:grpSpPr>
        <p:sp>
          <p:nvSpPr>
            <p:cNvPr id="6" name="Flowchart: Process 4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7" name="Flowchart: Process 5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8" name="Group 6"/>
          <p:cNvGrpSpPr/>
          <p:nvPr/>
        </p:nvGrpSpPr>
        <p:grpSpPr>
          <a:xfrm flipH="1">
            <a:off x="8314362" y="1348151"/>
            <a:ext cx="920758" cy="456238"/>
            <a:chOff x="6895963" y="4096815"/>
            <a:chExt cx="520237" cy="520010"/>
          </a:xfrm>
        </p:grpSpPr>
        <p:sp>
          <p:nvSpPr>
            <p:cNvPr id="9" name="Flowchart: Process 7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0" name="Flowchart: Process 8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1" name="Group 9"/>
          <p:cNvGrpSpPr/>
          <p:nvPr/>
        </p:nvGrpSpPr>
        <p:grpSpPr>
          <a:xfrm flipH="1">
            <a:off x="8343513" y="2107011"/>
            <a:ext cx="920758" cy="456238"/>
            <a:chOff x="6895963" y="4096815"/>
            <a:chExt cx="520237" cy="520010"/>
          </a:xfrm>
        </p:grpSpPr>
        <p:sp>
          <p:nvSpPr>
            <p:cNvPr id="12" name="Flowchart: Process 10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3" name="Flowchart: Process 11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4" name="Group 12"/>
          <p:cNvGrpSpPr/>
          <p:nvPr/>
        </p:nvGrpSpPr>
        <p:grpSpPr>
          <a:xfrm flipH="1">
            <a:off x="11986234" y="2925944"/>
            <a:ext cx="920758" cy="456238"/>
            <a:chOff x="6895963" y="4096815"/>
            <a:chExt cx="520237" cy="520010"/>
          </a:xfrm>
          <a:solidFill>
            <a:srgbClr val="00B050"/>
          </a:solidFill>
        </p:grpSpPr>
        <p:sp>
          <p:nvSpPr>
            <p:cNvPr id="15" name="Flowchart: Process 13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00B050"/>
                </a:solidFill>
              </a:endParaRPr>
            </a:p>
          </p:txBody>
        </p:sp>
        <p:sp>
          <p:nvSpPr>
            <p:cNvPr id="16" name="Flowchart: Process 14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oup 15"/>
          <p:cNvGrpSpPr/>
          <p:nvPr/>
        </p:nvGrpSpPr>
        <p:grpSpPr>
          <a:xfrm flipH="1">
            <a:off x="12975404" y="4696867"/>
            <a:ext cx="920758" cy="456238"/>
            <a:chOff x="6895963" y="4096815"/>
            <a:chExt cx="520237" cy="520010"/>
          </a:xfrm>
          <a:solidFill>
            <a:srgbClr val="C00000"/>
          </a:solidFill>
        </p:grpSpPr>
        <p:sp>
          <p:nvSpPr>
            <p:cNvPr id="18" name="Flowchart: Process 16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C00000"/>
                </a:solidFill>
              </a:endParaRPr>
            </a:p>
          </p:txBody>
        </p:sp>
        <p:sp>
          <p:nvSpPr>
            <p:cNvPr id="19" name="Flowchart: Process 17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8"/>
          <p:cNvGrpSpPr/>
          <p:nvPr/>
        </p:nvGrpSpPr>
        <p:grpSpPr>
          <a:xfrm flipH="1">
            <a:off x="12005594" y="3871802"/>
            <a:ext cx="920758" cy="456238"/>
            <a:chOff x="6895963" y="4096815"/>
            <a:chExt cx="520237" cy="520010"/>
          </a:xfrm>
        </p:grpSpPr>
        <p:sp>
          <p:nvSpPr>
            <p:cNvPr id="21" name="Flowchart: Process 19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2" name="Flowchart: Process 20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pic>
        <p:nvPicPr>
          <p:cNvPr id="30" name="Picture 3"/>
          <p:cNvPicPr>
            <a:picLocks noChangeAspect="1"/>
          </p:cNvPicPr>
          <p:nvPr/>
        </p:nvPicPr>
        <p:blipFill rotWithShape="1">
          <a:blip r:embed="rId3"/>
          <a:srcRect b="83197"/>
          <a:stretch/>
        </p:blipFill>
        <p:spPr>
          <a:xfrm>
            <a:off x="2275488" y="93539"/>
            <a:ext cx="13822812" cy="2529783"/>
          </a:xfrm>
          <a:prstGeom prst="rect">
            <a:avLst/>
          </a:prstGeom>
        </p:spPr>
      </p:pic>
      <p:grpSp>
        <p:nvGrpSpPr>
          <p:cNvPr id="31" name="Group 15"/>
          <p:cNvGrpSpPr/>
          <p:nvPr/>
        </p:nvGrpSpPr>
        <p:grpSpPr>
          <a:xfrm flipH="1">
            <a:off x="12054646" y="8819406"/>
            <a:ext cx="920758" cy="456238"/>
            <a:chOff x="6895963" y="4096815"/>
            <a:chExt cx="520237" cy="520010"/>
          </a:xfrm>
        </p:grpSpPr>
        <p:sp>
          <p:nvSpPr>
            <p:cNvPr id="32" name="Flowchart: Process 16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3" name="Flowchart: Process 17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34" name="Group 15"/>
          <p:cNvGrpSpPr/>
          <p:nvPr/>
        </p:nvGrpSpPr>
        <p:grpSpPr>
          <a:xfrm flipH="1">
            <a:off x="12103698" y="9448124"/>
            <a:ext cx="920758" cy="456238"/>
            <a:chOff x="6895963" y="4096815"/>
            <a:chExt cx="520237" cy="520010"/>
          </a:xfrm>
        </p:grpSpPr>
        <p:sp>
          <p:nvSpPr>
            <p:cNvPr id="35" name="Flowchart: Process 16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6" name="Flowchart: Process 17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29" name="Group 18"/>
          <p:cNvGrpSpPr/>
          <p:nvPr/>
        </p:nvGrpSpPr>
        <p:grpSpPr>
          <a:xfrm flipH="1">
            <a:off x="12111102" y="5477861"/>
            <a:ext cx="920758" cy="456238"/>
            <a:chOff x="6895963" y="4096815"/>
            <a:chExt cx="520237" cy="520010"/>
          </a:xfrm>
        </p:grpSpPr>
        <p:sp>
          <p:nvSpPr>
            <p:cNvPr id="37" name="Flowchart: Process 19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38" name="Flowchart: Process 20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48" name="Group 18"/>
          <p:cNvGrpSpPr/>
          <p:nvPr/>
        </p:nvGrpSpPr>
        <p:grpSpPr>
          <a:xfrm flipH="1">
            <a:off x="14981280" y="6939532"/>
            <a:ext cx="920758" cy="456238"/>
            <a:chOff x="6895963" y="4096815"/>
            <a:chExt cx="520237" cy="520010"/>
          </a:xfrm>
          <a:solidFill>
            <a:srgbClr val="FF0000"/>
          </a:solidFill>
        </p:grpSpPr>
        <p:sp>
          <p:nvSpPr>
            <p:cNvPr id="49" name="Flowchart: Process 19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0000"/>
                </a:solidFill>
              </a:endParaRPr>
            </a:p>
          </p:txBody>
        </p:sp>
        <p:sp>
          <p:nvSpPr>
            <p:cNvPr id="50" name="Flowchart: Process 20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18"/>
          <p:cNvGrpSpPr/>
          <p:nvPr/>
        </p:nvGrpSpPr>
        <p:grpSpPr>
          <a:xfrm flipH="1">
            <a:off x="15014723" y="6488836"/>
            <a:ext cx="920758" cy="456238"/>
            <a:chOff x="6895963" y="4096815"/>
            <a:chExt cx="520237" cy="520010"/>
          </a:xfrm>
          <a:solidFill>
            <a:srgbClr val="FF0000"/>
          </a:solidFill>
        </p:grpSpPr>
        <p:sp>
          <p:nvSpPr>
            <p:cNvPr id="52" name="Flowchart: Process 19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0000"/>
                </a:solidFill>
              </a:endParaRPr>
            </a:p>
          </p:txBody>
        </p:sp>
        <p:sp>
          <p:nvSpPr>
            <p:cNvPr id="53" name="Flowchart: Process 20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18"/>
          <p:cNvGrpSpPr/>
          <p:nvPr/>
        </p:nvGrpSpPr>
        <p:grpSpPr>
          <a:xfrm flipH="1">
            <a:off x="14972576" y="7485967"/>
            <a:ext cx="920758" cy="456238"/>
            <a:chOff x="6895963" y="4096815"/>
            <a:chExt cx="520237" cy="520010"/>
          </a:xfrm>
          <a:solidFill>
            <a:srgbClr val="FF0000"/>
          </a:solidFill>
        </p:grpSpPr>
        <p:sp>
          <p:nvSpPr>
            <p:cNvPr id="55" name="Flowchart: Process 19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0000"/>
                </a:solidFill>
              </a:endParaRPr>
            </a:p>
          </p:txBody>
        </p:sp>
        <p:sp>
          <p:nvSpPr>
            <p:cNvPr id="56" name="Flowchart: Process 20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18"/>
          <p:cNvGrpSpPr/>
          <p:nvPr/>
        </p:nvGrpSpPr>
        <p:grpSpPr>
          <a:xfrm flipH="1">
            <a:off x="15038957" y="7996827"/>
            <a:ext cx="920758" cy="456238"/>
            <a:chOff x="6895963" y="4096815"/>
            <a:chExt cx="520237" cy="520010"/>
          </a:xfrm>
          <a:solidFill>
            <a:srgbClr val="FF0000"/>
          </a:solidFill>
        </p:grpSpPr>
        <p:sp>
          <p:nvSpPr>
            <p:cNvPr id="58" name="Flowchart: Process 19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9" name="Flowchart: Process 20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33418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44</a:t>
            </a:fld>
            <a:endParaRPr lang="ja-JP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3197"/>
          <a:stretch/>
        </p:blipFill>
        <p:spPr>
          <a:xfrm>
            <a:off x="2275488" y="1712441"/>
            <a:ext cx="13822812" cy="25297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488" y="4231105"/>
            <a:ext cx="13822812" cy="444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3"/>
          <p:cNvGrpSpPr/>
          <p:nvPr/>
        </p:nvGrpSpPr>
        <p:grpSpPr>
          <a:xfrm flipH="1">
            <a:off x="12254456" y="8111230"/>
            <a:ext cx="772637" cy="420523"/>
            <a:chOff x="6895963" y="4096815"/>
            <a:chExt cx="520237" cy="520010"/>
          </a:xfrm>
        </p:grpSpPr>
        <p:sp>
          <p:nvSpPr>
            <p:cNvPr id="7" name="Flowchart: Process 4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8" name="Flowchart: Process 5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2" name="Group 3"/>
          <p:cNvGrpSpPr/>
          <p:nvPr/>
        </p:nvGrpSpPr>
        <p:grpSpPr>
          <a:xfrm flipH="1">
            <a:off x="13426493" y="6816465"/>
            <a:ext cx="772637" cy="420523"/>
            <a:chOff x="6895963" y="4096815"/>
            <a:chExt cx="520237" cy="520010"/>
          </a:xfrm>
          <a:solidFill>
            <a:srgbClr val="C00000"/>
          </a:solidFill>
        </p:grpSpPr>
        <p:sp>
          <p:nvSpPr>
            <p:cNvPr id="13" name="Flowchart: Process 4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4" name="Flowchart: Process 5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5" name="Group 3"/>
          <p:cNvGrpSpPr/>
          <p:nvPr/>
        </p:nvGrpSpPr>
        <p:grpSpPr>
          <a:xfrm flipH="1">
            <a:off x="13399332" y="6014021"/>
            <a:ext cx="772637" cy="420523"/>
            <a:chOff x="6895963" y="4096815"/>
            <a:chExt cx="520237" cy="520010"/>
          </a:xfrm>
          <a:solidFill>
            <a:srgbClr val="C00000"/>
          </a:solidFill>
        </p:grpSpPr>
        <p:sp>
          <p:nvSpPr>
            <p:cNvPr id="16" name="Flowchart: Process 4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7" name="Flowchart: Process 5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8" name="Group 3"/>
          <p:cNvGrpSpPr/>
          <p:nvPr/>
        </p:nvGrpSpPr>
        <p:grpSpPr>
          <a:xfrm flipH="1">
            <a:off x="13297204" y="5250799"/>
            <a:ext cx="772637" cy="420523"/>
            <a:chOff x="6895963" y="4096815"/>
            <a:chExt cx="520237" cy="520010"/>
          </a:xfrm>
          <a:solidFill>
            <a:srgbClr val="C00000"/>
          </a:solidFill>
        </p:grpSpPr>
        <p:sp>
          <p:nvSpPr>
            <p:cNvPr id="19" name="Flowchart: Process 4"/>
            <p:cNvSpPr/>
            <p:nvPr/>
          </p:nvSpPr>
          <p:spPr>
            <a:xfrm rot="18594494">
              <a:off x="7087429" y="4288451"/>
              <a:ext cx="520010" cy="136738"/>
            </a:xfrm>
            <a:prstGeom prst="flowChartProcess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0" name="Flowchart: Process 5"/>
            <p:cNvSpPr/>
            <p:nvPr/>
          </p:nvSpPr>
          <p:spPr>
            <a:xfrm rot="2620699">
              <a:off x="6895963" y="4100035"/>
              <a:ext cx="520237" cy="258673"/>
            </a:xfrm>
            <a:prstGeom prst="flowChartProcess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24196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ABOUT US</a:t>
            </a:r>
            <a:endParaRPr lang="ja-JP" altLang="en-U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800" dirty="0" smtClean="0"/>
              <a:t>Aportes del grupo</a:t>
            </a:r>
            <a:endParaRPr lang="en-US" sz="880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Aportes del Grupo</a:t>
            </a:r>
            <a:endParaRPr lang="en-U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294967295"/>
          </p:nvPr>
        </p:nvSpPr>
        <p:spPr>
          <a:xfrm>
            <a:off x="1611622" y="3298242"/>
            <a:ext cx="15810575" cy="892175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/>
              <a:t>1. En relación a la </a:t>
            </a:r>
            <a:r>
              <a:rPr lang="es-ES" sz="3200" dirty="0" smtClean="0">
                <a:solidFill>
                  <a:srgbClr val="FF0000"/>
                </a:solidFill>
              </a:rPr>
              <a:t>pregunta del ciclo</a:t>
            </a:r>
            <a:r>
              <a:rPr lang="es-ES" sz="3200" dirty="0" smtClean="0"/>
              <a:t>, el artículo no permitió estimar el efecto de ambas alternativas terapéuticas, ya que, </a:t>
            </a:r>
            <a:r>
              <a:rPr lang="es-ES" sz="3200" dirty="0" smtClean="0"/>
              <a:t>estadísticamente no muestra diferencia significativa entre </a:t>
            </a:r>
            <a:r>
              <a:rPr lang="es-ES" sz="3200" dirty="0" smtClean="0"/>
              <a:t>ambos grupos de aleatorización </a:t>
            </a:r>
            <a:r>
              <a:rPr lang="es-ES" sz="3200" dirty="0" smtClean="0"/>
              <a:t>para el </a:t>
            </a:r>
            <a:r>
              <a:rPr lang="es-ES" sz="3200" dirty="0" smtClean="0"/>
              <a:t>punto final primario de mortalidad. Sin </a:t>
            </a:r>
            <a:r>
              <a:rPr lang="es-ES" sz="3200" dirty="0"/>
              <a:t>embargo, </a:t>
            </a:r>
            <a:r>
              <a:rPr lang="es-ES" sz="3200" dirty="0" smtClean="0"/>
              <a:t>si tiene una importante relevancia clínica al considerar los 16 pacientes del grupo DAI que </a:t>
            </a:r>
            <a:r>
              <a:rPr lang="es-ES" sz="3200" dirty="0"/>
              <a:t>recibieron descargas </a:t>
            </a:r>
            <a:r>
              <a:rPr lang="es-ES" sz="3200" dirty="0" smtClean="0"/>
              <a:t>apropiadas, </a:t>
            </a:r>
            <a:r>
              <a:rPr lang="es-ES" sz="3200" dirty="0" smtClean="0"/>
              <a:t>con lo cual, se pudo evitar tanto episodios sincopales como de </a:t>
            </a:r>
            <a:r>
              <a:rPr lang="es-ES" sz="3200" dirty="0" smtClean="0"/>
              <a:t>muerte súbita cardiaca.</a:t>
            </a:r>
            <a:endParaRPr lang="en-US" sz="3200" dirty="0"/>
          </a:p>
          <a:p>
            <a:pPr algn="just"/>
            <a:endParaRPr lang="en-US" sz="3200" dirty="0"/>
          </a:p>
        </p:txBody>
      </p:sp>
      <p:sp>
        <p:nvSpPr>
          <p:cNvPr id="5" name="Marcador de texto 14"/>
          <p:cNvSpPr txBox="1">
            <a:spLocks/>
          </p:cNvSpPr>
          <p:nvPr/>
        </p:nvSpPr>
        <p:spPr>
          <a:xfrm>
            <a:off x="1611621" y="7733692"/>
            <a:ext cx="15810575" cy="892175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dirty="0" smtClean="0"/>
              <a:t>2. La </a:t>
            </a:r>
            <a:r>
              <a:rPr lang="es-ES" sz="3200" dirty="0" smtClean="0">
                <a:solidFill>
                  <a:srgbClr val="FF0000"/>
                </a:solidFill>
              </a:rPr>
              <a:t>baja tasa de mortalidad </a:t>
            </a:r>
            <a:r>
              <a:rPr lang="es-ES" sz="3200" dirty="0" smtClean="0"/>
              <a:t>en ambos grupos fue la principal limitante; sin embargo, la misma no fue mostrada.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28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Aportes del Grupo</a:t>
            </a:r>
            <a:endParaRPr lang="en-U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294967295"/>
          </p:nvPr>
        </p:nvSpPr>
        <p:spPr>
          <a:xfrm>
            <a:off x="1611621" y="3911495"/>
            <a:ext cx="15810575" cy="892175"/>
          </a:xfrm>
        </p:spPr>
        <p:txBody>
          <a:bodyPr vert="horz" lIns="163275" tIns="81638" rIns="163275" bIns="81638" rtlCol="0">
            <a:noAutofit/>
          </a:bodyPr>
          <a:lstStyle/>
          <a:p>
            <a:pPr algn="just"/>
            <a:r>
              <a:rPr lang="es-ES" sz="3200" dirty="0" smtClean="0"/>
              <a:t>4. El artículo </a:t>
            </a:r>
            <a:r>
              <a:rPr lang="es-ES" sz="3200" dirty="0"/>
              <a:t>hace mención a que hubo una </a:t>
            </a:r>
            <a:r>
              <a:rPr lang="es-ES" sz="3200" dirty="0">
                <a:solidFill>
                  <a:srgbClr val="FF0000"/>
                </a:solidFill>
              </a:rPr>
              <a:t>tendencia</a:t>
            </a:r>
            <a:r>
              <a:rPr lang="es-ES" sz="3200" dirty="0"/>
              <a:t> </a:t>
            </a:r>
            <a:r>
              <a:rPr lang="es-ES" sz="3200" dirty="0" smtClean="0"/>
              <a:t>a favor </a:t>
            </a:r>
            <a:r>
              <a:rPr lang="es-ES" sz="3200" dirty="0" smtClean="0"/>
              <a:t>del grupo de </a:t>
            </a:r>
            <a:r>
              <a:rPr lang="es-ES" sz="3200" dirty="0" err="1" smtClean="0"/>
              <a:t>Amiodarona</a:t>
            </a:r>
            <a:r>
              <a:rPr lang="es-ES" sz="3200" dirty="0" smtClean="0"/>
              <a:t>, en relación a la </a:t>
            </a:r>
            <a:r>
              <a:rPr lang="es-ES" sz="3200" dirty="0"/>
              <a:t>supervivencia libre de </a:t>
            </a:r>
            <a:r>
              <a:rPr lang="es-ES" sz="3200" dirty="0" smtClean="0"/>
              <a:t>arritmias; sin embargo, no hubo método de evaluación de las mismas en este grupo, </a:t>
            </a:r>
            <a:r>
              <a:rPr lang="es-ES" sz="3200" dirty="0" smtClean="0"/>
              <a:t>a diferencia del grupo DAI, donde si </a:t>
            </a:r>
            <a:r>
              <a:rPr lang="es-ES" sz="3200" dirty="0" smtClean="0"/>
              <a:t>fue evaluada a través del registro de los </a:t>
            </a:r>
            <a:r>
              <a:rPr lang="es-ES" sz="3200" dirty="0" err="1" smtClean="0"/>
              <a:t>electrogramas</a:t>
            </a:r>
            <a:r>
              <a:rPr lang="es-ES" sz="3200" dirty="0"/>
              <a:t>.</a:t>
            </a:r>
            <a:endParaRPr lang="en-US" sz="3200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294967295"/>
          </p:nvPr>
        </p:nvSpPr>
        <p:spPr>
          <a:xfrm>
            <a:off x="1611619" y="6752226"/>
            <a:ext cx="15736639" cy="892175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/>
              <a:t>3. Las curvas de supervivencia no muestran </a:t>
            </a:r>
            <a:r>
              <a:rPr lang="es-ES" sz="3200" dirty="0" smtClean="0"/>
              <a:t>en su parte inferior el </a:t>
            </a:r>
            <a:r>
              <a:rPr lang="es-ES" sz="3200" dirty="0" smtClean="0">
                <a:solidFill>
                  <a:srgbClr val="FF0000"/>
                </a:solidFill>
              </a:rPr>
              <a:t>número de </a:t>
            </a:r>
            <a:r>
              <a:rPr lang="es-ES" sz="3200" dirty="0" smtClean="0">
                <a:solidFill>
                  <a:srgbClr val="FF0000"/>
                </a:solidFill>
              </a:rPr>
              <a:t>pacientes de cada uno de los grupos, </a:t>
            </a:r>
            <a:r>
              <a:rPr lang="es-ES" sz="3200" dirty="0" smtClean="0"/>
              <a:t>para evaluar correctamente</a:t>
            </a:r>
            <a:r>
              <a:rPr lang="es-ES" sz="3200" dirty="0" smtClean="0"/>
              <a:t> </a:t>
            </a:r>
            <a:r>
              <a:rPr lang="es-ES" sz="3200" dirty="0" smtClean="0"/>
              <a:t>el </a:t>
            </a:r>
            <a:r>
              <a:rPr lang="es-ES" sz="3200" dirty="0" smtClean="0"/>
              <a:t>seguimiento. Del mismo modo, no muestran los </a:t>
            </a:r>
            <a:r>
              <a:rPr lang="es-ES" sz="3200" dirty="0" smtClean="0">
                <a:solidFill>
                  <a:srgbClr val="FF0000"/>
                </a:solidFill>
              </a:rPr>
              <a:t>estadísticos</a:t>
            </a:r>
            <a:r>
              <a:rPr lang="es-ES" sz="3200" dirty="0" smtClean="0"/>
              <a:t> que </a:t>
            </a:r>
            <a:r>
              <a:rPr lang="es-ES" sz="3200" dirty="0" smtClean="0"/>
              <a:t>nos permitan </a:t>
            </a:r>
            <a:r>
              <a:rPr lang="es-ES" sz="3200" dirty="0" smtClean="0"/>
              <a:t>una evaluación objetiva de la magnitud del efecto.</a:t>
            </a:r>
            <a:endParaRPr lang="en-US" sz="3200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4294967295"/>
          </p:nvPr>
        </p:nvSpPr>
        <p:spPr>
          <a:xfrm>
            <a:off x="1611619" y="9394825"/>
            <a:ext cx="15736639" cy="892175"/>
          </a:xfrm>
        </p:spPr>
        <p:txBody>
          <a:bodyPr>
            <a:normAutofit/>
          </a:bodyPr>
          <a:lstStyle/>
          <a:p>
            <a:pPr algn="just"/>
            <a:r>
              <a:rPr lang="es-ES" sz="3200" dirty="0" smtClean="0"/>
              <a:t>4. No mostraron ni compararon </a:t>
            </a:r>
            <a:r>
              <a:rPr lang="es-ES" sz="3200" dirty="0" smtClean="0">
                <a:solidFill>
                  <a:srgbClr val="FF0000"/>
                </a:solidFill>
              </a:rPr>
              <a:t>seguridad</a:t>
            </a:r>
            <a:r>
              <a:rPr lang="es-ES" sz="3200" dirty="0" smtClean="0"/>
              <a:t> entre ambas alternativas terapéuticas</a:t>
            </a:r>
            <a:endParaRPr lang="en-US" sz="3200" dirty="0"/>
          </a:p>
        </p:txBody>
      </p:sp>
      <p:sp>
        <p:nvSpPr>
          <p:cNvPr id="7" name="Marcador de texto 14"/>
          <p:cNvSpPr>
            <a:spLocks noGrp="1"/>
          </p:cNvSpPr>
          <p:nvPr>
            <p:ph type="body" sz="quarter" idx="4294967295"/>
          </p:nvPr>
        </p:nvSpPr>
        <p:spPr>
          <a:xfrm>
            <a:off x="1611621" y="2308356"/>
            <a:ext cx="15810575" cy="892175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/>
              <a:t>3. El </a:t>
            </a:r>
            <a:r>
              <a:rPr lang="es-ES" sz="3200" dirty="0" smtClean="0">
                <a:solidFill>
                  <a:srgbClr val="FF0000"/>
                </a:solidFill>
              </a:rPr>
              <a:t>análisis de </a:t>
            </a:r>
            <a:r>
              <a:rPr lang="es-ES" sz="3200" dirty="0" smtClean="0">
                <a:solidFill>
                  <a:srgbClr val="FF0000"/>
                </a:solidFill>
              </a:rPr>
              <a:t>costos</a:t>
            </a:r>
            <a:r>
              <a:rPr lang="es-ES" sz="3200" dirty="0" smtClean="0"/>
              <a:t> </a:t>
            </a:r>
            <a:r>
              <a:rPr lang="es-ES" sz="3200" dirty="0" smtClean="0"/>
              <a:t>no es confiable, ya que según sus resultados y valores de desviación estándar los hace irreales.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47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GRACIAS</a:t>
            </a:r>
            <a:endParaRPr lang="en-U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Por su amable atención!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35"/>
          <p:cNvSpPr>
            <a:spLocks noGrp="1"/>
          </p:cNvSpPr>
          <p:nvPr>
            <p:ph type="title"/>
          </p:nvPr>
        </p:nvSpPr>
        <p:spPr/>
        <p:txBody>
          <a:bodyPr vert="horz" lIns="163275" tIns="81638" rIns="163275" bIns="81638" rtlCol="0" anchor="ctr">
            <a:normAutofit/>
          </a:bodyPr>
          <a:lstStyle/>
          <a:p>
            <a:r>
              <a:rPr lang="es-ES" dirty="0"/>
              <a:t>Introducción</a:t>
            </a:r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4294967295"/>
          </p:nvPr>
        </p:nvSpPr>
        <p:spPr>
          <a:xfrm>
            <a:off x="881740" y="2056076"/>
            <a:ext cx="17422197" cy="1718809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algn="just"/>
            <a:endParaRPr lang="en-US" sz="2800" dirty="0"/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2882555105"/>
              </p:ext>
            </p:extLst>
          </p:nvPr>
        </p:nvGraphicFramePr>
        <p:xfrm>
          <a:off x="-1328322" y="2056076"/>
          <a:ext cx="20824636" cy="778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7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952013AB-9B70-4D27-973B-8FCBD657A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graphicEl>
                                              <a:dgm id="{952013AB-9B70-4D27-973B-8FCBD657A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C7B1141-06FF-4836-ADDE-9D4D8C212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graphicEl>
                                              <a:dgm id="{7C7B1141-06FF-4836-ADDE-9D4D8C212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65D99711-F0C6-4D10-89F8-BC85E004A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dgm id="{65D99711-F0C6-4D10-89F8-BC85E004A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84EE8C9D-BC46-4A80-9263-43C4AA539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graphicEl>
                                              <a:dgm id="{84EE8C9D-BC46-4A80-9263-43C4AA539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CC22D5A-5B0E-405D-872B-7EC5643FF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graphicEl>
                                              <a:dgm id="{2CC22D5A-5B0E-405D-872B-7EC5643FF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B56C282-F88D-418E-BFB3-13855AFD7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graphicEl>
                                              <a:dgm id="{1B56C282-F88D-418E-BFB3-13855AFD7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D3B1857A-27BD-404D-8795-DE01AF106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graphicEl>
                                              <a:dgm id="{D3B1857A-27BD-404D-8795-DE01AF106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134D557-47BA-4FC1-9F38-819EF7A77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graphicEl>
                                              <a:dgm id="{2134D557-47BA-4FC1-9F38-819EF7A77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dirty="0" smtClean="0"/>
              <a:t>Objetivo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12" name="タイトル 7"/>
          <p:cNvSpPr txBox="1">
            <a:spLocks/>
          </p:cNvSpPr>
          <p:nvPr/>
        </p:nvSpPr>
        <p:spPr>
          <a:xfrm>
            <a:off x="1903514" y="4839872"/>
            <a:ext cx="15796658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>
            <a:lvl1pPr algn="l" defTabSz="1632753" rtl="0" eaLnBrk="1" latinLnBrk="0" hangingPunct="1">
              <a:spcBef>
                <a:spcPct val="0"/>
              </a:spcBef>
              <a:buNone/>
              <a:defRPr kumimoji="1" sz="6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Route 159 UltraLight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altLang="ja-JP" dirty="0" smtClean="0">
                <a:solidFill>
                  <a:schemeClr val="accent1"/>
                </a:solidFill>
                <a:latin typeface="Route 159 Bold" pitchFamily="50" charset="0"/>
              </a:rPr>
              <a:t>Comparar </a:t>
            </a:r>
            <a:r>
              <a:rPr lang="es-ES" altLang="ja-JP" dirty="0">
                <a:solidFill>
                  <a:schemeClr val="accent1"/>
                </a:solidFill>
                <a:latin typeface="Route 159 Bold" pitchFamily="50" charset="0"/>
              </a:rPr>
              <a:t>la mortalidad total en pacientes con </a:t>
            </a:r>
            <a:r>
              <a:rPr lang="es-ES" altLang="ja-JP" dirty="0" smtClean="0">
                <a:solidFill>
                  <a:schemeClr val="accent1"/>
                </a:solidFill>
                <a:latin typeface="Route 159 Bold" pitchFamily="50" charset="0"/>
              </a:rPr>
              <a:t>MCDNI </a:t>
            </a:r>
            <a:r>
              <a:rPr lang="es-ES" altLang="ja-JP" dirty="0">
                <a:solidFill>
                  <a:schemeClr val="accent1"/>
                </a:solidFill>
                <a:latin typeface="Route 159 Bold" pitchFamily="50" charset="0"/>
              </a:rPr>
              <a:t>y TVNS asintomática, asignados al azar a la terapia con </a:t>
            </a:r>
            <a:r>
              <a:rPr lang="es-ES" altLang="ja-JP" dirty="0" err="1">
                <a:solidFill>
                  <a:schemeClr val="accent1"/>
                </a:solidFill>
                <a:latin typeface="Route 159 Bold" pitchFamily="50" charset="0"/>
              </a:rPr>
              <a:t>amiodarona</a:t>
            </a:r>
            <a:r>
              <a:rPr lang="es-ES" altLang="ja-JP" dirty="0">
                <a:solidFill>
                  <a:schemeClr val="accent1"/>
                </a:solidFill>
                <a:latin typeface="Route 159 Bold" pitchFamily="50" charset="0"/>
              </a:rPr>
              <a:t> o un DAI.</a:t>
            </a:r>
          </a:p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テキスト プレースホルダー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ABOUT US</a:t>
            </a:r>
            <a:endParaRPr lang="ja-JP" altLang="en-U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800" dirty="0" smtClean="0"/>
              <a:t>Metodología</a:t>
            </a:r>
            <a:endParaRPr lang="en-US" sz="8800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del Estudio</a:t>
            </a:r>
            <a:endParaRPr lang="en-U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5"/>
          </p:nvPr>
        </p:nvSpPr>
        <p:spPr>
          <a:xfrm>
            <a:off x="1725154" y="5266861"/>
            <a:ext cx="17044517" cy="790352"/>
          </a:xfrm>
        </p:spPr>
        <p:txBody>
          <a:bodyPr/>
          <a:lstStyle/>
          <a:p>
            <a:pPr algn="ctr"/>
            <a:r>
              <a:rPr lang="es-ES" sz="6600" b="1" dirty="0"/>
              <a:t>Ensayo clínico aleatorizado </a:t>
            </a:r>
            <a:r>
              <a:rPr lang="es-ES" sz="6600" b="1" dirty="0" smtClean="0"/>
              <a:t>controlado </a:t>
            </a:r>
            <a:r>
              <a:rPr lang="es-ES" sz="6600" b="1" dirty="0" err="1" smtClean="0"/>
              <a:t>multicéntrico</a:t>
            </a:r>
            <a:r>
              <a:rPr lang="es-ES" sz="6600" b="1" dirty="0" smtClean="0"/>
              <a:t> ciego para el comité evaluador </a:t>
            </a:r>
            <a:endParaRPr lang="en-US" sz="6600" b="1" dirty="0"/>
          </a:p>
        </p:txBody>
      </p:sp>
      <p:pic>
        <p:nvPicPr>
          <p:cNvPr id="3074" name="Picture 2" descr="Preguntas antes de inscribirse en un ensayo clínico | Asociación Mácula  Re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262" y="6428040"/>
            <a:ext cx="5451736" cy="36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del Estudio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z="3200" smtClean="0"/>
              <a:pPr/>
              <a:t>9</a:t>
            </a:fld>
            <a:endParaRPr lang="ja-JP" altLang="en-US" sz="320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21"/>
          </p:nvPr>
        </p:nvSpPr>
        <p:spPr>
          <a:xfrm>
            <a:off x="423249" y="2947255"/>
            <a:ext cx="6528067" cy="720080"/>
          </a:xfrm>
        </p:spPr>
        <p:txBody>
          <a:bodyPr/>
          <a:lstStyle/>
          <a:p>
            <a:r>
              <a:rPr lang="es-ES" sz="4400" dirty="0" smtClean="0"/>
              <a:t>Participantes </a:t>
            </a:r>
            <a:endParaRPr lang="en-US" sz="4400" dirty="0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22"/>
          </p:nvPr>
        </p:nvSpPr>
        <p:spPr>
          <a:xfrm>
            <a:off x="2221839" y="4579437"/>
            <a:ext cx="6528067" cy="720080"/>
          </a:xfrm>
        </p:spPr>
        <p:txBody>
          <a:bodyPr/>
          <a:lstStyle/>
          <a:p>
            <a:r>
              <a:rPr lang="es-ES" sz="4400" dirty="0" smtClean="0"/>
              <a:t>Aleatorización</a:t>
            </a:r>
            <a:endParaRPr lang="en-US" sz="4400" dirty="0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23"/>
          </p:nvPr>
        </p:nvSpPr>
        <p:spPr>
          <a:xfrm>
            <a:off x="4022039" y="6211618"/>
            <a:ext cx="6528067" cy="720080"/>
          </a:xfrm>
        </p:spPr>
        <p:txBody>
          <a:bodyPr/>
          <a:lstStyle/>
          <a:p>
            <a:r>
              <a:rPr lang="es-ES" sz="4400" dirty="0" smtClean="0"/>
              <a:t>Tiempo</a:t>
            </a:r>
            <a:endParaRPr lang="en-US" sz="4400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24"/>
          </p:nvPr>
        </p:nvSpPr>
        <p:spPr>
          <a:xfrm>
            <a:off x="5824026" y="7843800"/>
            <a:ext cx="6528067" cy="720080"/>
          </a:xfrm>
        </p:spPr>
        <p:txBody>
          <a:bodyPr/>
          <a:lstStyle/>
          <a:p>
            <a:r>
              <a:rPr lang="es-ES" sz="4400" dirty="0" smtClean="0"/>
              <a:t>Culminación</a:t>
            </a:r>
            <a:endParaRPr lang="en-US" sz="4400" dirty="0"/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25"/>
          </p:nvPr>
        </p:nvSpPr>
        <p:spPr>
          <a:xfrm>
            <a:off x="7286074" y="2668426"/>
            <a:ext cx="10664466" cy="1284144"/>
          </a:xfrm>
        </p:spPr>
        <p:txBody>
          <a:bodyPr>
            <a:noAutofit/>
          </a:bodyPr>
          <a:lstStyle/>
          <a:p>
            <a:pPr algn="just"/>
            <a:r>
              <a:rPr lang="es-ES" sz="3200" dirty="0"/>
              <a:t>Diez centros participaron</a:t>
            </a:r>
            <a:endParaRPr lang="en-US" sz="3200" dirty="0"/>
          </a:p>
          <a:p>
            <a:pPr algn="just"/>
            <a:r>
              <a:rPr lang="es-ES" sz="3200" dirty="0" smtClean="0"/>
              <a:t>Las </a:t>
            </a:r>
            <a:r>
              <a:rPr lang="es-ES" sz="3200" dirty="0"/>
              <a:t>juntas de revisión institucional aprobaron el protocolo del estudio</a:t>
            </a:r>
            <a:endParaRPr lang="en-US" sz="3200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26"/>
          </p:nvPr>
        </p:nvSpPr>
        <p:spPr>
          <a:xfrm>
            <a:off x="12686674" y="7570632"/>
            <a:ext cx="5263866" cy="1284144"/>
          </a:xfrm>
        </p:spPr>
        <p:txBody>
          <a:bodyPr>
            <a:noAutofit/>
          </a:bodyPr>
          <a:lstStyle/>
          <a:p>
            <a:pPr algn="just"/>
            <a:r>
              <a:rPr lang="es-ES" sz="3200" dirty="0" smtClean="0"/>
              <a:t>El </a:t>
            </a:r>
            <a:r>
              <a:rPr lang="es-ES" sz="3200" dirty="0"/>
              <a:t>seguimiento </a:t>
            </a:r>
            <a:r>
              <a:rPr lang="es-ES" sz="3200" dirty="0">
                <a:solidFill>
                  <a:srgbClr val="FF0000"/>
                </a:solidFill>
              </a:rPr>
              <a:t>finalizó el 30 de junio de 2001</a:t>
            </a:r>
            <a:r>
              <a:rPr lang="es-ES" sz="3200" dirty="0"/>
              <a:t>. 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27"/>
          </p:nvPr>
        </p:nvSpPr>
        <p:spPr>
          <a:xfrm>
            <a:off x="9088060" y="4297405"/>
            <a:ext cx="8862480" cy="1284144"/>
          </a:xfrm>
        </p:spPr>
        <p:txBody>
          <a:bodyPr>
            <a:noAutofit/>
          </a:bodyPr>
          <a:lstStyle/>
          <a:p>
            <a:pPr algn="just"/>
            <a:r>
              <a:rPr lang="es-ES" sz="3200" dirty="0"/>
              <a:t>Los sujetos fueron asignados al </a:t>
            </a:r>
            <a:r>
              <a:rPr lang="es-ES" sz="3200" dirty="0" smtClean="0"/>
              <a:t>azar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cada</a:t>
            </a:r>
            <a:r>
              <a:rPr lang="es-ES" sz="3200" dirty="0" smtClean="0"/>
              <a:t> </a:t>
            </a:r>
            <a:r>
              <a:rPr lang="es-ES" sz="3200" dirty="0"/>
              <a:t>centro</a:t>
            </a:r>
            <a:endParaRPr lang="en-US" sz="3200" dirty="0"/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28"/>
          </p:nvPr>
        </p:nvSpPr>
        <p:spPr>
          <a:xfrm>
            <a:off x="10933081" y="5932789"/>
            <a:ext cx="7017459" cy="1284144"/>
          </a:xfrm>
        </p:spPr>
        <p:txBody>
          <a:bodyPr>
            <a:noAutofit/>
          </a:bodyPr>
          <a:lstStyle/>
          <a:p>
            <a:pPr algn="just"/>
            <a:r>
              <a:rPr lang="es-ES" sz="3200" dirty="0"/>
              <a:t>Los pacientes se inscribieron entre </a:t>
            </a:r>
            <a:r>
              <a:rPr lang="es-ES" sz="3200" dirty="0">
                <a:solidFill>
                  <a:srgbClr val="FF0000"/>
                </a:solidFill>
              </a:rPr>
              <a:t>agosto de 1996 y septiembre de </a:t>
            </a:r>
            <a:r>
              <a:rPr lang="es-ES" sz="3200" dirty="0" smtClean="0">
                <a:solidFill>
                  <a:srgbClr val="FF0000"/>
                </a:solidFill>
              </a:rPr>
              <a:t>2000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20722</TotalTime>
  <Words>1894</Words>
  <Application>Microsoft Office PowerPoint</Application>
  <PresentationFormat>Personalizado</PresentationFormat>
  <Paragraphs>296</Paragraphs>
  <Slides>48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66" baseType="lpstr">
      <vt:lpstr>ＭＳ Ｐゴシック</vt:lpstr>
      <vt:lpstr>Arial</vt:lpstr>
      <vt:lpstr>Calibri</vt:lpstr>
      <vt:lpstr>Cambria Math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Times New Roman</vt:lpstr>
      <vt:lpstr>Wingdings</vt:lpstr>
      <vt:lpstr>Vega - Header</vt:lpstr>
      <vt:lpstr>Vega - Footer Only</vt:lpstr>
      <vt:lpstr>Vega - Free</vt:lpstr>
      <vt:lpstr>EVIDENCIA CIENTÍFICA</vt:lpstr>
      <vt:lpstr>Pregunta del Ciclo</vt:lpstr>
      <vt:lpstr>Presentación de PowerPoint</vt:lpstr>
      <vt:lpstr>Introducción</vt:lpstr>
      <vt:lpstr>Introducción</vt:lpstr>
      <vt:lpstr>Objetivo</vt:lpstr>
      <vt:lpstr>Metodología</vt:lpstr>
      <vt:lpstr>Diseño del Estudio</vt:lpstr>
      <vt:lpstr>Diseño del Estudio</vt:lpstr>
      <vt:lpstr>Criterios de Inclusión</vt:lpstr>
      <vt:lpstr>Criterios de Exclusión</vt:lpstr>
      <vt:lpstr>Puntos Finales</vt:lpstr>
      <vt:lpstr>Definiciones</vt:lpstr>
      <vt:lpstr>Importante </vt:lpstr>
      <vt:lpstr>Justificación del Estudio</vt:lpstr>
      <vt:lpstr>Cálculo del tamaño de muestra</vt:lpstr>
      <vt:lpstr>Terapia y Seguimiento</vt:lpstr>
      <vt:lpstr>Terapia y Seguimiento</vt:lpstr>
      <vt:lpstr>No se perdió ningún paciente durante el seguimiento. </vt:lpstr>
      <vt:lpstr>Clasificación de los Resultados.</vt:lpstr>
      <vt:lpstr>Mortalidad</vt:lpstr>
      <vt:lpstr>Calidad de Vida</vt:lpstr>
      <vt:lpstr>Análisis de Costos</vt:lpstr>
      <vt:lpstr>Análisis Estadístico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Terapia discontinuada, cruces y complicaciones</vt:lpstr>
      <vt:lpstr>Discusión</vt:lpstr>
      <vt:lpstr>Discusión</vt:lpstr>
      <vt:lpstr>Discusión</vt:lpstr>
      <vt:lpstr>Discusión</vt:lpstr>
      <vt:lpstr>Limitaciones</vt:lpstr>
      <vt:lpstr>Implicaciones Clínicas</vt:lpstr>
      <vt:lpstr>Pregunta del Ciclo</vt:lpstr>
      <vt:lpstr>Presentación de PowerPoint</vt:lpstr>
      <vt:lpstr>Presentación de PowerPoint</vt:lpstr>
      <vt:lpstr>Presentación de PowerPoint</vt:lpstr>
      <vt:lpstr>Presentación de PowerPoint</vt:lpstr>
      <vt:lpstr>Aportes del grupo</vt:lpstr>
      <vt:lpstr>Aportes del Grupo</vt:lpstr>
      <vt:lpstr>Aportes del Grupo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Gilmar</cp:lastModifiedBy>
  <cp:revision>527</cp:revision>
  <dcterms:created xsi:type="dcterms:W3CDTF">2015-09-05T11:42:45Z</dcterms:created>
  <dcterms:modified xsi:type="dcterms:W3CDTF">2021-06-25T03:30:22Z</dcterms:modified>
</cp:coreProperties>
</file>