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00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2" r:id="rId4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8479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9806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107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94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023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859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0688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175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9908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2465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6824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3533-3677-46A8-9845-B42C6265D9C8}" type="datetimeFigureOut">
              <a:rPr lang="es-VE" smtClean="0"/>
              <a:t>17/08/2015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CBD0-FD8A-4EB1-9B35-75E0ABC1790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7814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013" t="18702" r="16302" b="13221"/>
          <a:stretch/>
        </p:blipFill>
        <p:spPr>
          <a:xfrm>
            <a:off x="583347" y="1429557"/>
            <a:ext cx="7980015" cy="4035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ASCARDIO-LOGOTIPO-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8" y="244551"/>
            <a:ext cx="2929191" cy="10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262907" y="5782614"/>
            <a:ext cx="418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dirty="0" smtClean="0"/>
              <a:t>DR. FREDDY SIBADA</a:t>
            </a:r>
          </a:p>
          <a:p>
            <a:pPr algn="r"/>
            <a:r>
              <a:rPr lang="es-VE" dirty="0" smtClean="0"/>
              <a:t>R2 CARDIOLOGIA INFANTIL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352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825625"/>
            <a:ext cx="5087154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Características Demográficas y Basales</a:t>
            </a:r>
          </a:p>
          <a:p>
            <a:r>
              <a:rPr lang="es-VE" dirty="0" smtClean="0"/>
              <a:t>63 pacientes incluidos </a:t>
            </a:r>
            <a:r>
              <a:rPr lang="es-VE" dirty="0"/>
              <a:t>en el </a:t>
            </a:r>
            <a:r>
              <a:rPr lang="es-VE" dirty="0" smtClean="0"/>
              <a:t>estudio.</a:t>
            </a:r>
          </a:p>
          <a:p>
            <a:r>
              <a:rPr lang="es-VE" dirty="0"/>
              <a:t>S</a:t>
            </a:r>
            <a:r>
              <a:rPr lang="es-VE" dirty="0" smtClean="0"/>
              <a:t>e </a:t>
            </a:r>
            <a:r>
              <a:rPr lang="es-VE" dirty="0"/>
              <a:t>analizaron un total de 90 diferentes regímenes de tratamiento (monoterapia y combinación). </a:t>
            </a:r>
            <a:endParaRPr lang="es-VE" dirty="0" smtClean="0"/>
          </a:p>
          <a:p>
            <a:r>
              <a:rPr lang="es-VE" dirty="0" smtClean="0"/>
              <a:t>Mediana </a:t>
            </a:r>
            <a:r>
              <a:rPr lang="es-VE" dirty="0"/>
              <a:t>de edad al </a:t>
            </a:r>
            <a:r>
              <a:rPr lang="es-VE" dirty="0" smtClean="0"/>
              <a:t>inicio </a:t>
            </a:r>
            <a:r>
              <a:rPr lang="es-VE" dirty="0"/>
              <a:t>de 3,4 años (IQR 3,6 meses-10 años</a:t>
            </a:r>
            <a:r>
              <a:rPr lang="es-VE" dirty="0" smtClean="0"/>
              <a:t>), </a:t>
            </a:r>
            <a:r>
              <a:rPr lang="es-VE" dirty="0"/>
              <a:t>peso promedio fue de </a:t>
            </a:r>
            <a:r>
              <a:rPr lang="es-VE" dirty="0" smtClean="0"/>
              <a:t>13kg </a:t>
            </a:r>
            <a:r>
              <a:rPr lang="es-VE" dirty="0"/>
              <a:t>(IQR 6-30). </a:t>
            </a:r>
            <a:endParaRPr lang="es-VE" dirty="0" smtClean="0"/>
          </a:p>
          <a:p>
            <a:r>
              <a:rPr lang="es-VE" dirty="0" smtClean="0"/>
              <a:t>Rel. </a:t>
            </a:r>
            <a:r>
              <a:rPr lang="es-VE" dirty="0" err="1" smtClean="0"/>
              <a:t>Masc</a:t>
            </a:r>
            <a:r>
              <a:rPr lang="es-VE" dirty="0" smtClean="0"/>
              <a:t>/</a:t>
            </a:r>
            <a:r>
              <a:rPr lang="es-VE" dirty="0" err="1" smtClean="0"/>
              <a:t>fem</a:t>
            </a:r>
            <a:r>
              <a:rPr lang="es-VE" dirty="0" smtClean="0"/>
              <a:t> 1,03. </a:t>
            </a:r>
          </a:p>
          <a:p>
            <a:r>
              <a:rPr lang="es-VE" dirty="0"/>
              <a:t>C</a:t>
            </a:r>
            <a:r>
              <a:rPr lang="es-VE" dirty="0" smtClean="0"/>
              <a:t>lase </a:t>
            </a:r>
            <a:r>
              <a:rPr lang="es-VE" dirty="0"/>
              <a:t>funcional de la </a:t>
            </a:r>
            <a:r>
              <a:rPr lang="es-VE" dirty="0" smtClean="0"/>
              <a:t>NYHA.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630" t="15722" r="21691" b="10365"/>
          <a:stretch/>
        </p:blipFill>
        <p:spPr>
          <a:xfrm>
            <a:off x="5277424" y="515155"/>
            <a:ext cx="3577270" cy="59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11397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" y="982354"/>
            <a:ext cx="8770512" cy="31131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Características Demográficas y Basales</a:t>
            </a:r>
          </a:p>
          <a:p>
            <a:r>
              <a:rPr lang="es-VE" dirty="0" err="1" smtClean="0"/>
              <a:t>Sildenafil</a:t>
            </a:r>
            <a:r>
              <a:rPr lang="es-VE" dirty="0"/>
              <a:t>:</a:t>
            </a:r>
            <a:r>
              <a:rPr lang="es-VE" dirty="0" smtClean="0"/>
              <a:t> </a:t>
            </a:r>
            <a:r>
              <a:rPr lang="es-VE" dirty="0"/>
              <a:t>69 pacientes (58</a:t>
            </a:r>
            <a:r>
              <a:rPr lang="es-VE" dirty="0" smtClean="0"/>
              <a:t>%), </a:t>
            </a:r>
            <a:r>
              <a:rPr lang="es-VE" dirty="0"/>
              <a:t>dosis media de </a:t>
            </a:r>
            <a:r>
              <a:rPr lang="es-VE" dirty="0" smtClean="0"/>
              <a:t>3,6mg/ kg/día </a:t>
            </a:r>
            <a:r>
              <a:rPr lang="es-VE" dirty="0"/>
              <a:t>(rango 0.9- 7.9), </a:t>
            </a:r>
            <a:endParaRPr lang="es-VE" dirty="0" smtClean="0"/>
          </a:p>
          <a:p>
            <a:r>
              <a:rPr lang="es-VE" dirty="0" err="1" smtClean="0"/>
              <a:t>Bosentán</a:t>
            </a:r>
            <a:r>
              <a:rPr lang="es-VE" dirty="0"/>
              <a:t>:</a:t>
            </a:r>
            <a:r>
              <a:rPr lang="es-VE" dirty="0" smtClean="0"/>
              <a:t> </a:t>
            </a:r>
            <a:r>
              <a:rPr lang="es-VE" dirty="0"/>
              <a:t>27 pacientes (23</a:t>
            </a:r>
            <a:r>
              <a:rPr lang="es-VE" dirty="0" smtClean="0"/>
              <a:t>%), 2mg/kg/BID, funcionalismo hepático mensual.</a:t>
            </a:r>
          </a:p>
          <a:p>
            <a:r>
              <a:rPr lang="es-VE" dirty="0" err="1" smtClean="0"/>
              <a:t>Iloprost</a:t>
            </a:r>
            <a:r>
              <a:rPr lang="es-VE" dirty="0" smtClean="0"/>
              <a:t>: 12 </a:t>
            </a:r>
            <a:r>
              <a:rPr lang="es-VE" dirty="0"/>
              <a:t>pacientes (10</a:t>
            </a:r>
            <a:r>
              <a:rPr lang="es-VE" dirty="0" smtClean="0"/>
              <a:t>%), 10mcg/kg/dosis </a:t>
            </a:r>
            <a:r>
              <a:rPr lang="es-VE" dirty="0"/>
              <a:t>(rango </a:t>
            </a:r>
            <a:r>
              <a:rPr lang="es-VE" dirty="0" smtClean="0"/>
              <a:t>4-20)</a:t>
            </a:r>
          </a:p>
          <a:p>
            <a:r>
              <a:rPr lang="es-VE" dirty="0" err="1" smtClean="0"/>
              <a:t>Treprostinil</a:t>
            </a:r>
            <a:r>
              <a:rPr lang="es-VE" dirty="0" smtClean="0"/>
              <a:t>: 10 </a:t>
            </a:r>
            <a:r>
              <a:rPr lang="es-VE" dirty="0"/>
              <a:t>pacientes (8</a:t>
            </a:r>
            <a:r>
              <a:rPr lang="es-VE" dirty="0" smtClean="0"/>
              <a:t>%), 22,5ng/kg/min </a:t>
            </a:r>
            <a:r>
              <a:rPr lang="es-VE" dirty="0"/>
              <a:t>(intervalo </a:t>
            </a:r>
            <a:r>
              <a:rPr lang="es-VE" dirty="0" smtClean="0"/>
              <a:t>12-34)</a:t>
            </a:r>
          </a:p>
          <a:p>
            <a:r>
              <a:rPr lang="es-VE" dirty="0" err="1" smtClean="0"/>
              <a:t>Ambrisentan</a:t>
            </a:r>
            <a:r>
              <a:rPr lang="es-VE" dirty="0" smtClean="0"/>
              <a:t>: 2,5 </a:t>
            </a:r>
            <a:r>
              <a:rPr lang="es-VE" dirty="0"/>
              <a:t>mg una vez al </a:t>
            </a:r>
            <a:r>
              <a:rPr lang="es-VE" dirty="0" smtClean="0"/>
              <a:t>día</a:t>
            </a:r>
          </a:p>
          <a:p>
            <a:r>
              <a:rPr lang="es-VE" dirty="0" err="1" smtClean="0"/>
              <a:t>Sitaxentan</a:t>
            </a:r>
            <a:r>
              <a:rPr lang="es-VE" dirty="0" smtClean="0"/>
              <a:t>: 2mg/kg/BID</a:t>
            </a:r>
          </a:p>
          <a:p>
            <a:r>
              <a:rPr lang="es-VE" dirty="0" err="1" smtClean="0"/>
              <a:t>Epoprostenol</a:t>
            </a:r>
            <a:r>
              <a:rPr lang="es-VE" dirty="0" smtClean="0"/>
              <a:t>: 20-40ng/kg/min, en </a:t>
            </a:r>
            <a:r>
              <a:rPr lang="es-VE" dirty="0"/>
              <a:t>un paciente cada (1%).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574" t="38088" r="20998" b="32926"/>
          <a:stretch/>
        </p:blipFill>
        <p:spPr>
          <a:xfrm>
            <a:off x="1039830" y="3822579"/>
            <a:ext cx="6948524" cy="27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pPr algn="just"/>
            <a:r>
              <a:rPr lang="es-VE" dirty="0" smtClean="0"/>
              <a:t>34 pacientes (54%) presentaron EAAM.</a:t>
            </a:r>
          </a:p>
          <a:p>
            <a:pPr algn="just"/>
            <a:r>
              <a:rPr lang="es-VE" dirty="0" smtClean="0"/>
              <a:t>Se registraron 90 episodios de EAAM, 37 con monoterapia y 53 con combinaciones (tasa de incidencia global 1.02/paciente/año).</a:t>
            </a:r>
          </a:p>
          <a:p>
            <a:pPr algn="just"/>
            <a:r>
              <a:rPr lang="es-VE" dirty="0" smtClean="0"/>
              <a:t>25 reacciones adversas diferentes, 22 relacionadas a la droga y 3 con la vía de administración.</a:t>
            </a:r>
          </a:p>
          <a:p>
            <a:pPr algn="just"/>
            <a:r>
              <a:rPr lang="es-VE" dirty="0" smtClean="0"/>
              <a:t>Rel. causa-efecto con algoritmo de naranjo: posible (1-4, 25.5%), probables (5-8, 48.9%), definida (C9, 5.6%), indeterminada (no calculado, 20%).</a:t>
            </a:r>
          </a:p>
        </p:txBody>
      </p:sp>
    </p:spTree>
    <p:extLst>
      <p:ext uri="{BB962C8B-B14F-4D97-AF65-F5344CB8AC3E}">
        <p14:creationId xmlns:p14="http://schemas.microsoft.com/office/powerpoint/2010/main" val="1874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115" t="12002" r="27185" b="7020"/>
          <a:stretch/>
        </p:blipFill>
        <p:spPr>
          <a:xfrm>
            <a:off x="257576" y="198595"/>
            <a:ext cx="8564452" cy="64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r>
              <a:rPr lang="es-VE" dirty="0" smtClean="0"/>
              <a:t>EAAM con </a:t>
            </a:r>
            <a:r>
              <a:rPr lang="es-VE" dirty="0"/>
              <a:t>mayor frecuencia en la población </a:t>
            </a:r>
            <a:r>
              <a:rPr lang="es-VE" dirty="0" smtClean="0"/>
              <a:t>pediátrica </a:t>
            </a:r>
            <a:r>
              <a:rPr lang="es-VE" dirty="0"/>
              <a:t>fueron síntomas gastrointestinales (</a:t>
            </a:r>
            <a:r>
              <a:rPr lang="es-VE" dirty="0" smtClean="0"/>
              <a:t>14 pacientes, 22.2</a:t>
            </a:r>
            <a:r>
              <a:rPr lang="es-VE" dirty="0"/>
              <a:t>%) y erecciones </a:t>
            </a:r>
            <a:r>
              <a:rPr lang="es-VE" dirty="0" smtClean="0"/>
              <a:t>espontáneas (7 pacientes masculinos, 21.9</a:t>
            </a:r>
            <a:r>
              <a:rPr lang="es-VE" dirty="0"/>
              <a:t>%). </a:t>
            </a:r>
            <a:endParaRPr lang="es-VE" dirty="0" smtClean="0"/>
          </a:p>
          <a:p>
            <a:r>
              <a:rPr lang="es-VE" dirty="0" smtClean="0"/>
              <a:t>Otros: </a:t>
            </a:r>
            <a:r>
              <a:rPr lang="es-VE" dirty="0"/>
              <a:t>cefalea (n = 7, 11,1%), diátesis hemorrágica (n = 6, 9,5</a:t>
            </a:r>
            <a:r>
              <a:rPr lang="es-VE" dirty="0" smtClean="0"/>
              <a:t>%), </a:t>
            </a:r>
            <a:r>
              <a:rPr lang="es-VE" dirty="0"/>
              <a:t>rubor facial (n = 6, 9,5%). </a:t>
            </a:r>
            <a:endParaRPr lang="es-VE" dirty="0" smtClean="0"/>
          </a:p>
          <a:p>
            <a:r>
              <a:rPr lang="es-VE" dirty="0"/>
              <a:t>R</a:t>
            </a:r>
            <a:r>
              <a:rPr lang="es-VE" dirty="0" smtClean="0"/>
              <a:t>eacciones </a:t>
            </a:r>
            <a:r>
              <a:rPr lang="es-VE" dirty="0"/>
              <a:t>adversas asociadas con la vía de administración, </a:t>
            </a:r>
            <a:r>
              <a:rPr lang="es-VE" dirty="0" smtClean="0"/>
              <a:t>inhalada </a:t>
            </a:r>
            <a:r>
              <a:rPr lang="es-VE" dirty="0"/>
              <a:t>(n = 7, 63,6%) y subcutánea (n = 5, 55,6%). </a:t>
            </a:r>
            <a:endParaRPr lang="es-VE" dirty="0" smtClean="0"/>
          </a:p>
          <a:p>
            <a:r>
              <a:rPr lang="es-VE" dirty="0" smtClean="0"/>
              <a:t>Un </a:t>
            </a:r>
            <a:r>
              <a:rPr lang="es-VE" dirty="0"/>
              <a:t>paciente desarrolló </a:t>
            </a:r>
            <a:r>
              <a:rPr lang="es-VE" dirty="0" smtClean="0"/>
              <a:t>sepsis (</a:t>
            </a:r>
            <a:r>
              <a:rPr lang="es-VE" dirty="0" err="1" smtClean="0"/>
              <a:t>epoprostenol</a:t>
            </a:r>
            <a:r>
              <a:rPr lang="es-VE" dirty="0" smtClean="0"/>
              <a:t> intravenoso, catéter).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45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115" t="12002" r="27185" b="7020"/>
          <a:stretch/>
        </p:blipFill>
        <p:spPr>
          <a:xfrm>
            <a:off x="257576" y="198595"/>
            <a:ext cx="8564452" cy="64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pPr algn="just"/>
            <a:r>
              <a:rPr lang="es-VE" dirty="0" smtClean="0"/>
              <a:t>83 EAAM </a:t>
            </a:r>
            <a:r>
              <a:rPr lang="es-VE" dirty="0"/>
              <a:t>estaban relacionados con el mecanismo de acción de los </a:t>
            </a:r>
            <a:r>
              <a:rPr lang="es-VE" dirty="0" smtClean="0"/>
              <a:t>fármacos (tipo A), 7 </a:t>
            </a:r>
            <a:r>
              <a:rPr lang="es-VE" dirty="0"/>
              <a:t>eran idiosincrásicos (tipo B). </a:t>
            </a:r>
            <a:endParaRPr lang="es-VE" dirty="0" smtClean="0"/>
          </a:p>
          <a:p>
            <a:pPr algn="just"/>
            <a:r>
              <a:rPr lang="es-VE" dirty="0" smtClean="0"/>
              <a:t>EAAM atribuidos </a:t>
            </a:r>
            <a:r>
              <a:rPr lang="es-VE" dirty="0"/>
              <a:t>al mecanismo de acción </a:t>
            </a:r>
            <a:r>
              <a:rPr lang="es-VE" dirty="0" smtClean="0"/>
              <a:t>y/o </a:t>
            </a:r>
            <a:r>
              <a:rPr lang="es-VE" dirty="0"/>
              <a:t>la vía de </a:t>
            </a:r>
            <a:r>
              <a:rPr lang="es-VE" dirty="0" smtClean="0"/>
              <a:t>administración: vasodilatación </a:t>
            </a:r>
            <a:r>
              <a:rPr lang="es-VE" dirty="0"/>
              <a:t>en 45 (54,2%), síntomas </a:t>
            </a:r>
            <a:r>
              <a:rPr lang="es-VE" dirty="0" smtClean="0"/>
              <a:t>gastrointestinales </a:t>
            </a:r>
            <a:r>
              <a:rPr lang="es-VE" dirty="0"/>
              <a:t>17 (20,5%), vía de </a:t>
            </a:r>
            <a:r>
              <a:rPr lang="es-VE" dirty="0" smtClean="0"/>
              <a:t>administración </a:t>
            </a:r>
            <a:r>
              <a:rPr lang="es-VE" dirty="0"/>
              <a:t>14 (16,9</a:t>
            </a:r>
            <a:r>
              <a:rPr lang="es-VE" dirty="0" smtClean="0"/>
              <a:t>%), </a:t>
            </a:r>
            <a:r>
              <a:rPr lang="es-VE" dirty="0" err="1"/>
              <a:t>prostaciclina</a:t>
            </a:r>
            <a:r>
              <a:rPr lang="es-VE" dirty="0"/>
              <a:t> (PC</a:t>
            </a:r>
            <a:r>
              <a:rPr lang="es-VE" dirty="0" smtClean="0"/>
              <a:t>).</a:t>
            </a:r>
          </a:p>
          <a:p>
            <a:pPr algn="just"/>
            <a:r>
              <a:rPr lang="es-VE" dirty="0"/>
              <a:t>R</a:t>
            </a:r>
            <a:r>
              <a:rPr lang="es-VE" dirty="0" smtClean="0"/>
              <a:t>eacciones </a:t>
            </a:r>
            <a:r>
              <a:rPr lang="es-VE" dirty="0"/>
              <a:t>adversas </a:t>
            </a:r>
            <a:r>
              <a:rPr lang="es-VE" dirty="0" smtClean="0"/>
              <a:t>idiosincrásicas</a:t>
            </a:r>
            <a:r>
              <a:rPr lang="es-VE" dirty="0"/>
              <a:t>:</a:t>
            </a:r>
            <a:r>
              <a:rPr lang="es-VE" dirty="0" smtClean="0"/>
              <a:t> </a:t>
            </a:r>
            <a:r>
              <a:rPr lang="es-VE" dirty="0"/>
              <a:t>1 caso de aumento de las transaminasas hepáticas 4.2 veces mayor que el límite superior de la normalidad con </a:t>
            </a:r>
            <a:r>
              <a:rPr lang="es-VE" dirty="0" err="1"/>
              <a:t>bosentán</a:t>
            </a:r>
            <a:r>
              <a:rPr lang="es-V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9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514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361980"/>
            <a:ext cx="8667480" cy="49873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pPr algn="just"/>
            <a:r>
              <a:rPr lang="es-VE" dirty="0" smtClean="0"/>
              <a:t>Clasificación EAAM: </a:t>
            </a:r>
            <a:r>
              <a:rPr lang="es-VE" dirty="0"/>
              <a:t>leve </a:t>
            </a:r>
            <a:r>
              <a:rPr lang="es-VE" dirty="0" smtClean="0"/>
              <a:t>42 </a:t>
            </a:r>
            <a:r>
              <a:rPr lang="es-VE" dirty="0"/>
              <a:t>(46,7%), moderado </a:t>
            </a:r>
            <a:r>
              <a:rPr lang="es-VE" dirty="0" smtClean="0"/>
              <a:t>39 </a:t>
            </a:r>
            <a:r>
              <a:rPr lang="es-VE" dirty="0"/>
              <a:t>(43,3%) y </a:t>
            </a:r>
            <a:r>
              <a:rPr lang="es-VE" dirty="0" smtClean="0"/>
              <a:t>severo 9 </a:t>
            </a:r>
            <a:r>
              <a:rPr lang="es-VE" dirty="0"/>
              <a:t>(10,0</a:t>
            </a:r>
            <a:r>
              <a:rPr lang="es-VE" dirty="0" smtClean="0"/>
              <a:t>%). </a:t>
            </a:r>
          </a:p>
          <a:p>
            <a:pPr algn="just"/>
            <a:r>
              <a:rPr lang="es-VE" dirty="0" smtClean="0"/>
              <a:t>De los 9 EAAM </a:t>
            </a:r>
            <a:r>
              <a:rPr lang="es-VE" dirty="0"/>
              <a:t>graves, 3</a:t>
            </a:r>
            <a:r>
              <a:rPr lang="es-VE" dirty="0" smtClean="0"/>
              <a:t> </a:t>
            </a:r>
            <a:r>
              <a:rPr lang="es-VE" dirty="0"/>
              <a:t>ocurrieron en pacientes que tomaban la monoterapia y seis en pacientes que utilizan la terapia combinada. </a:t>
            </a:r>
            <a:endParaRPr lang="es-VE" dirty="0" smtClean="0"/>
          </a:p>
          <a:p>
            <a:pPr algn="just"/>
            <a:r>
              <a:rPr lang="es-VE" dirty="0" smtClean="0"/>
              <a:t>En </a:t>
            </a:r>
            <a:r>
              <a:rPr lang="es-VE" dirty="0"/>
              <a:t>59 </a:t>
            </a:r>
            <a:r>
              <a:rPr lang="es-VE" dirty="0" smtClean="0"/>
              <a:t>EAAM, </a:t>
            </a:r>
            <a:r>
              <a:rPr lang="es-VE" dirty="0"/>
              <a:t>no se cambió el tratamiento (64,8%), mientras que en 18 (26,0%), la dosis se redujo, y el tratamiento se detuvo en ocho ADR (11,9%). </a:t>
            </a:r>
            <a:endParaRPr lang="es-VE" dirty="0" smtClean="0"/>
          </a:p>
          <a:p>
            <a:pPr algn="just"/>
            <a:r>
              <a:rPr lang="es-VE" dirty="0" err="1" smtClean="0"/>
              <a:t>Sildenafil</a:t>
            </a:r>
            <a:r>
              <a:rPr lang="es-VE" dirty="0" smtClean="0"/>
              <a:t> </a:t>
            </a:r>
            <a:r>
              <a:rPr lang="es-VE" dirty="0"/>
              <a:t>fue el medicamento que necesitaba ser disminuido con mayor frecuencia debido a sus </a:t>
            </a:r>
            <a:r>
              <a:rPr lang="es-VE" dirty="0" smtClean="0"/>
              <a:t>EAAM </a:t>
            </a:r>
            <a:r>
              <a:rPr lang="es-VE" dirty="0"/>
              <a:t>asociados. 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val="2454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514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361980"/>
            <a:ext cx="8667480" cy="4987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pPr algn="just"/>
            <a:r>
              <a:rPr lang="es-VE" dirty="0" err="1" smtClean="0"/>
              <a:t>Bosentan</a:t>
            </a:r>
            <a:r>
              <a:rPr lang="es-VE" dirty="0" smtClean="0"/>
              <a:t> </a:t>
            </a:r>
            <a:r>
              <a:rPr lang="es-VE" dirty="0"/>
              <a:t>se incrementó una vez, y </a:t>
            </a:r>
            <a:r>
              <a:rPr lang="es-VE" dirty="0" smtClean="0"/>
              <a:t>no requirió interrupción.</a:t>
            </a:r>
          </a:p>
          <a:p>
            <a:pPr algn="just"/>
            <a:r>
              <a:rPr lang="es-VE" dirty="0" smtClean="0"/>
              <a:t> 5 EAAM (7.4%) requirieron tratamiento: paracetamol </a:t>
            </a:r>
            <a:r>
              <a:rPr lang="es-VE" dirty="0"/>
              <a:t>para </a:t>
            </a:r>
            <a:r>
              <a:rPr lang="es-VE" dirty="0" smtClean="0"/>
              <a:t>cefalea </a:t>
            </a:r>
            <a:r>
              <a:rPr lang="es-VE" dirty="0"/>
              <a:t>y dolor en el sitio de infusión, salbutamol </a:t>
            </a:r>
            <a:r>
              <a:rPr lang="es-VE" dirty="0" smtClean="0"/>
              <a:t>para </a:t>
            </a:r>
            <a:r>
              <a:rPr lang="es-VE" dirty="0"/>
              <a:t>broncoespasmo y </a:t>
            </a:r>
            <a:r>
              <a:rPr lang="es-VE" dirty="0" err="1"/>
              <a:t>ranitidina</a:t>
            </a:r>
            <a:r>
              <a:rPr lang="es-VE" dirty="0"/>
              <a:t> o </a:t>
            </a:r>
            <a:r>
              <a:rPr lang="es-VE" dirty="0" err="1"/>
              <a:t>domperidona</a:t>
            </a:r>
            <a:r>
              <a:rPr lang="es-VE" dirty="0"/>
              <a:t> para </a:t>
            </a:r>
            <a:r>
              <a:rPr lang="es-VE" dirty="0" smtClean="0"/>
              <a:t>ERGE. </a:t>
            </a:r>
          </a:p>
          <a:p>
            <a:pPr algn="just"/>
            <a:r>
              <a:rPr lang="es-VE" dirty="0" smtClean="0"/>
              <a:t>Administración </a:t>
            </a:r>
            <a:r>
              <a:rPr lang="es-VE" dirty="0"/>
              <a:t>subcutánea de </a:t>
            </a:r>
            <a:r>
              <a:rPr lang="es-VE" dirty="0" err="1" smtClean="0"/>
              <a:t>treprostinil</a:t>
            </a:r>
            <a:r>
              <a:rPr lang="es-VE" dirty="0"/>
              <a:t>:</a:t>
            </a:r>
            <a:r>
              <a:rPr lang="es-VE" dirty="0" smtClean="0"/>
              <a:t> 1 paciente con </a:t>
            </a:r>
            <a:r>
              <a:rPr lang="es-VE" dirty="0"/>
              <a:t>episodio grave de edema en el </a:t>
            </a:r>
            <a:r>
              <a:rPr lang="es-VE" dirty="0" smtClean="0"/>
              <a:t>brazo requirió </a:t>
            </a:r>
            <a:r>
              <a:rPr lang="es-VE" dirty="0"/>
              <a:t>ingreso hospitalario y </a:t>
            </a:r>
            <a:r>
              <a:rPr lang="es-VE" dirty="0" smtClean="0"/>
              <a:t>retirada </a:t>
            </a:r>
            <a:r>
              <a:rPr lang="es-VE" dirty="0"/>
              <a:t>del </a:t>
            </a:r>
            <a:r>
              <a:rPr lang="es-VE" dirty="0" smtClean="0"/>
              <a:t>tratamiento, otros 2 no requirieron.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1529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r>
              <a:rPr lang="es-VE" dirty="0"/>
              <a:t>No </a:t>
            </a:r>
            <a:r>
              <a:rPr lang="es-VE" dirty="0" smtClean="0"/>
              <a:t>hubo </a:t>
            </a:r>
            <a:r>
              <a:rPr lang="es-VE" dirty="0"/>
              <a:t>relación estadísticamente significativa </a:t>
            </a:r>
            <a:r>
              <a:rPr lang="es-VE" dirty="0" smtClean="0"/>
              <a:t>entre </a:t>
            </a:r>
            <a:r>
              <a:rPr lang="es-VE" dirty="0"/>
              <a:t>sexo o </a:t>
            </a:r>
            <a:r>
              <a:rPr lang="es-VE" dirty="0" smtClean="0"/>
              <a:t> </a:t>
            </a:r>
            <a:r>
              <a:rPr lang="es-VE" dirty="0"/>
              <a:t>etiología y la frecuencia de </a:t>
            </a:r>
            <a:r>
              <a:rPr lang="es-VE" dirty="0" smtClean="0"/>
              <a:t>EAAM. </a:t>
            </a:r>
          </a:p>
          <a:p>
            <a:r>
              <a:rPr lang="es-VE" dirty="0" smtClean="0"/>
              <a:t>EAAM </a:t>
            </a:r>
            <a:r>
              <a:rPr lang="es-VE" dirty="0"/>
              <a:t>más comunes en pacientes con </a:t>
            </a:r>
            <a:r>
              <a:rPr lang="es-VE" dirty="0" smtClean="0"/>
              <a:t>clase funcional avanzada, </a:t>
            </a:r>
            <a:r>
              <a:rPr lang="es-VE" dirty="0"/>
              <a:t>pero la diferencia no fue significativa</a:t>
            </a:r>
            <a:r>
              <a:rPr lang="es-VE" dirty="0" smtClean="0"/>
              <a:t>.</a:t>
            </a:r>
          </a:p>
          <a:p>
            <a:r>
              <a:rPr lang="es-VE" dirty="0" smtClean="0"/>
              <a:t>Mas EAAM </a:t>
            </a:r>
            <a:r>
              <a:rPr lang="es-VE" dirty="0"/>
              <a:t>fueron detectados con la </a:t>
            </a:r>
            <a:r>
              <a:rPr lang="es-VE" dirty="0" smtClean="0"/>
              <a:t>edad mas avanzada, </a:t>
            </a:r>
            <a:r>
              <a:rPr lang="es-VE" dirty="0"/>
              <a:t>no fueron estadísticamente significativas. </a:t>
            </a:r>
            <a:endParaRPr lang="es-VE" dirty="0" smtClean="0"/>
          </a:p>
          <a:p>
            <a:r>
              <a:rPr lang="es-VE" dirty="0" smtClean="0"/>
              <a:t>Aumento </a:t>
            </a:r>
            <a:r>
              <a:rPr lang="es-VE" dirty="0"/>
              <a:t>estadísticamente significativo </a:t>
            </a:r>
            <a:r>
              <a:rPr lang="es-VE" dirty="0" smtClean="0"/>
              <a:t>en incidencia </a:t>
            </a:r>
            <a:r>
              <a:rPr lang="es-VE" dirty="0"/>
              <a:t>de </a:t>
            </a:r>
            <a:r>
              <a:rPr lang="es-VE" dirty="0" smtClean="0"/>
              <a:t>cefalea </a:t>
            </a:r>
            <a:r>
              <a:rPr lang="es-VE" dirty="0"/>
              <a:t>con la edad avanzada (</a:t>
            </a:r>
            <a:r>
              <a:rPr lang="es-VE" dirty="0" smtClean="0"/>
              <a:t>p menor a 0,05). </a:t>
            </a:r>
          </a:p>
          <a:p>
            <a:r>
              <a:rPr lang="es-VE" dirty="0" smtClean="0"/>
              <a:t>Se </a:t>
            </a:r>
            <a:r>
              <a:rPr lang="es-VE" dirty="0"/>
              <a:t>observaron síntomas gastrointestinales </a:t>
            </a:r>
            <a:r>
              <a:rPr lang="es-VE" dirty="0" smtClean="0"/>
              <a:t>en niños mayores de 2 </a:t>
            </a:r>
            <a:r>
              <a:rPr lang="es-VE" dirty="0"/>
              <a:t>años de edad que en los menores de esa edad (31,0% vs. 43,6%), </a:t>
            </a:r>
            <a:r>
              <a:rPr lang="es-VE" dirty="0" smtClean="0"/>
              <a:t>no </a:t>
            </a:r>
            <a:r>
              <a:rPr lang="es-VE" dirty="0"/>
              <a:t>fue estadísticamente </a:t>
            </a:r>
            <a:r>
              <a:rPr lang="es-VE" dirty="0" smtClean="0"/>
              <a:t>significativo.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699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INTRODUCCION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610" y="1442434"/>
            <a:ext cx="8358386" cy="49970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" b="1" dirty="0" smtClean="0"/>
              <a:t>Fármacos </a:t>
            </a:r>
            <a:r>
              <a:rPr lang="es-ES" b="1" dirty="0"/>
              <a:t>disponibles para </a:t>
            </a:r>
            <a:r>
              <a:rPr lang="es-ES" b="1" dirty="0" smtClean="0"/>
              <a:t>HAP</a:t>
            </a:r>
            <a:r>
              <a:rPr lang="es-ES" dirty="0" smtClean="0"/>
              <a:t>: </a:t>
            </a:r>
          </a:p>
          <a:p>
            <a:pPr>
              <a:lnSpc>
                <a:spcPct val="170000"/>
              </a:lnSpc>
            </a:pPr>
            <a:r>
              <a:rPr lang="es-ES" b="1" dirty="0" err="1" smtClean="0"/>
              <a:t>Sildenafilo</a:t>
            </a:r>
            <a:r>
              <a:rPr lang="es-ES" dirty="0" smtClean="0"/>
              <a:t>: aprobado </a:t>
            </a:r>
            <a:r>
              <a:rPr lang="es-ES" dirty="0"/>
              <a:t>para su uso en niños en Europa, </a:t>
            </a:r>
            <a:r>
              <a:rPr lang="es-ES" dirty="0" smtClean="0"/>
              <a:t>mas no </a:t>
            </a:r>
            <a:r>
              <a:rPr lang="es-ES" dirty="0"/>
              <a:t>en </a:t>
            </a:r>
            <a:r>
              <a:rPr lang="es-ES" dirty="0" smtClean="0"/>
              <a:t>EEUU.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 </a:t>
            </a:r>
            <a:r>
              <a:rPr lang="es-ES" b="1" dirty="0" err="1" smtClean="0"/>
              <a:t>Bosentan</a:t>
            </a:r>
            <a:r>
              <a:rPr lang="es-ES" dirty="0" smtClean="0"/>
              <a:t>: no aprobado oficialmente en Europa o EEUU, </a:t>
            </a:r>
            <a:r>
              <a:rPr lang="es-ES" dirty="0"/>
              <a:t>ampliamente </a:t>
            </a:r>
            <a:r>
              <a:rPr lang="es-ES" dirty="0" smtClean="0"/>
              <a:t>utilizado en varias </a:t>
            </a:r>
            <a:r>
              <a:rPr lang="es-ES" dirty="0"/>
              <a:t>regiones</a:t>
            </a:r>
            <a:r>
              <a:rPr lang="es-E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s-ES" dirty="0"/>
              <a:t>R</a:t>
            </a:r>
            <a:r>
              <a:rPr lang="es-ES" dirty="0" smtClean="0"/>
              <a:t>eciente </a:t>
            </a:r>
            <a:r>
              <a:rPr lang="es-ES" dirty="0"/>
              <a:t>advertencia contra el uso de altas dosis de </a:t>
            </a:r>
            <a:r>
              <a:rPr lang="es-ES" dirty="0" err="1"/>
              <a:t>sildenafilo</a:t>
            </a:r>
            <a:r>
              <a:rPr lang="es-ES" dirty="0"/>
              <a:t> en los </a:t>
            </a:r>
            <a:r>
              <a:rPr lang="es-ES" dirty="0" smtClean="0"/>
              <a:t>niños (agosto </a:t>
            </a:r>
            <a:r>
              <a:rPr lang="es-ES" dirty="0"/>
              <a:t>de 2012</a:t>
            </a:r>
            <a:r>
              <a:rPr lang="es-ES" dirty="0" smtClean="0"/>
              <a:t>, FDA emite </a:t>
            </a:r>
            <a:r>
              <a:rPr lang="es-ES" dirty="0"/>
              <a:t>una alerta de seguridad contra el uso de </a:t>
            </a:r>
            <a:r>
              <a:rPr lang="es-ES" dirty="0" err="1"/>
              <a:t>sildenafilo</a:t>
            </a:r>
            <a:r>
              <a:rPr lang="es-ES" dirty="0"/>
              <a:t> en los niños </a:t>
            </a:r>
            <a:r>
              <a:rPr lang="es-ES" dirty="0" smtClean="0"/>
              <a:t>1-17).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Investigación mas a fondo sobre EAAM (efectos adversos asociados a medicamentos) para la monoterapia como combinación.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4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Variables de Seguridad asociadas al Tratamiento</a:t>
            </a:r>
          </a:p>
          <a:p>
            <a:pPr marL="0" indent="0">
              <a:buNone/>
            </a:pPr>
            <a:r>
              <a:rPr lang="es-VE" dirty="0" smtClean="0"/>
              <a:t>Relación </a:t>
            </a:r>
            <a:r>
              <a:rPr lang="es-VE" dirty="0"/>
              <a:t>entre los efectos adversos y la dosis de </a:t>
            </a:r>
            <a:r>
              <a:rPr lang="es-VE" dirty="0" err="1" smtClean="0"/>
              <a:t>sildenafil</a:t>
            </a:r>
            <a:r>
              <a:rPr lang="es-VE" dirty="0" smtClean="0"/>
              <a:t>: </a:t>
            </a:r>
          </a:p>
          <a:p>
            <a:pPr algn="just"/>
            <a:r>
              <a:rPr lang="es-VE" dirty="0"/>
              <a:t>H</a:t>
            </a:r>
            <a:r>
              <a:rPr lang="es-VE" dirty="0" smtClean="0"/>
              <a:t>ubo un </a:t>
            </a:r>
            <a:r>
              <a:rPr lang="es-VE" dirty="0"/>
              <a:t>aumento estadísticamente significativo en el número de </a:t>
            </a:r>
            <a:r>
              <a:rPr lang="es-VE" dirty="0" smtClean="0"/>
              <a:t>EAAM con dosis </a:t>
            </a:r>
            <a:r>
              <a:rPr lang="es-VE" dirty="0"/>
              <a:t>mayor a</a:t>
            </a:r>
            <a:r>
              <a:rPr lang="es-VE" dirty="0" smtClean="0"/>
              <a:t> </a:t>
            </a:r>
            <a:r>
              <a:rPr lang="es-VE" dirty="0"/>
              <a:t>las recomendaciones de SPC (</a:t>
            </a:r>
            <a:r>
              <a:rPr lang="es-VE" dirty="0" smtClean="0"/>
              <a:t>10mg/8 </a:t>
            </a:r>
            <a:r>
              <a:rPr lang="es-VE" dirty="0"/>
              <a:t>h para </a:t>
            </a:r>
            <a:r>
              <a:rPr lang="es-VE" dirty="0" smtClean="0"/>
              <a:t>menores de </a:t>
            </a:r>
            <a:r>
              <a:rPr lang="es-VE" dirty="0"/>
              <a:t>20 kg y </a:t>
            </a:r>
            <a:r>
              <a:rPr lang="es-VE" dirty="0" smtClean="0"/>
              <a:t>20mg/8h </a:t>
            </a:r>
            <a:r>
              <a:rPr lang="es-VE" dirty="0"/>
              <a:t>para </a:t>
            </a:r>
            <a:r>
              <a:rPr lang="es-VE" dirty="0" smtClean="0"/>
              <a:t>mayores de 20 </a:t>
            </a:r>
            <a:r>
              <a:rPr lang="es-VE" dirty="0"/>
              <a:t>kg</a:t>
            </a:r>
            <a:r>
              <a:rPr lang="es-VE" dirty="0" smtClean="0"/>
              <a:t>). </a:t>
            </a:r>
          </a:p>
          <a:p>
            <a:r>
              <a:rPr lang="es-VE" dirty="0"/>
              <a:t>A</a:t>
            </a:r>
            <a:r>
              <a:rPr lang="es-VE" dirty="0" smtClean="0"/>
              <a:t>umento </a:t>
            </a:r>
            <a:r>
              <a:rPr lang="es-VE" dirty="0"/>
              <a:t>de episodios de </a:t>
            </a:r>
            <a:r>
              <a:rPr lang="es-VE" dirty="0" smtClean="0"/>
              <a:t>cefalea </a:t>
            </a:r>
            <a:r>
              <a:rPr lang="es-VE" dirty="0"/>
              <a:t>y diátesis </a:t>
            </a:r>
            <a:r>
              <a:rPr lang="es-VE" dirty="0" smtClean="0"/>
              <a:t>hemorrágica, estadísticamente significativo. </a:t>
            </a:r>
          </a:p>
          <a:p>
            <a:r>
              <a:rPr lang="es-VE" dirty="0" smtClean="0"/>
              <a:t>Ninguno </a:t>
            </a:r>
            <a:r>
              <a:rPr lang="es-VE" dirty="0"/>
              <a:t>de los pacientes que recibieron las dosis </a:t>
            </a:r>
            <a:r>
              <a:rPr lang="es-VE" dirty="0" smtClean="0"/>
              <a:t>recomendadas según SPC </a:t>
            </a:r>
            <a:r>
              <a:rPr lang="es-VE" dirty="0"/>
              <a:t>de </a:t>
            </a:r>
            <a:r>
              <a:rPr lang="es-VE" dirty="0" err="1"/>
              <a:t>sildenafil</a:t>
            </a:r>
            <a:r>
              <a:rPr lang="es-VE" dirty="0"/>
              <a:t> </a:t>
            </a:r>
            <a:r>
              <a:rPr lang="es-VE" dirty="0" smtClean="0"/>
              <a:t>tuvieron </a:t>
            </a:r>
            <a:r>
              <a:rPr lang="es-VE" dirty="0"/>
              <a:t>estas dos reacciones adversas en comparación con </a:t>
            </a:r>
            <a:r>
              <a:rPr lang="es-VE" dirty="0" smtClean="0"/>
              <a:t>7 episodios </a:t>
            </a:r>
            <a:r>
              <a:rPr lang="es-VE" dirty="0"/>
              <a:t>de cefalea (23,3%) y 6</a:t>
            </a:r>
            <a:r>
              <a:rPr lang="es-VE" dirty="0" smtClean="0"/>
              <a:t> </a:t>
            </a:r>
            <a:r>
              <a:rPr lang="es-VE" dirty="0"/>
              <a:t>(20,0%) de la diátesis hemorrágica en el grupo de pacientes que recibieron mayores dosis de esta droga. </a:t>
            </a:r>
            <a:endParaRPr lang="es-VE" dirty="0" smtClean="0"/>
          </a:p>
          <a:p>
            <a:r>
              <a:rPr lang="es-VE" dirty="0"/>
              <a:t>C</a:t>
            </a:r>
            <a:r>
              <a:rPr lang="es-VE" dirty="0" smtClean="0"/>
              <a:t>omparación </a:t>
            </a:r>
            <a:r>
              <a:rPr lang="es-VE" dirty="0"/>
              <a:t>entre </a:t>
            </a:r>
            <a:r>
              <a:rPr lang="es-VE" dirty="0" smtClean="0"/>
              <a:t>EAAM </a:t>
            </a:r>
            <a:r>
              <a:rPr lang="es-VE" dirty="0"/>
              <a:t>reportados </a:t>
            </a:r>
            <a:r>
              <a:rPr lang="es-VE" dirty="0" smtClean="0"/>
              <a:t>para </a:t>
            </a:r>
            <a:r>
              <a:rPr lang="es-VE" dirty="0"/>
              <a:t>la población adulta y </a:t>
            </a:r>
            <a:r>
              <a:rPr lang="es-VE" dirty="0" smtClean="0"/>
              <a:t>población pediátrica.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6590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500" t="24502" r="47148" b="11187"/>
          <a:stretch/>
        </p:blipFill>
        <p:spPr>
          <a:xfrm>
            <a:off x="258136" y="1043189"/>
            <a:ext cx="4353618" cy="48166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1120" t="12726" r="29907" b="9738"/>
          <a:stretch/>
        </p:blipFill>
        <p:spPr>
          <a:xfrm>
            <a:off x="4611754" y="187955"/>
            <a:ext cx="4300425" cy="65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Terapia </a:t>
            </a:r>
            <a:r>
              <a:rPr lang="es-VE" b="1" dirty="0"/>
              <a:t>C</a:t>
            </a:r>
            <a:r>
              <a:rPr lang="es-VE" b="1" dirty="0" smtClean="0"/>
              <a:t>ombinada</a:t>
            </a:r>
            <a:endParaRPr lang="es-VE" dirty="0"/>
          </a:p>
          <a:p>
            <a:pPr algn="just"/>
            <a:r>
              <a:rPr lang="es-VE" dirty="0" smtClean="0"/>
              <a:t>Correlación </a:t>
            </a:r>
            <a:r>
              <a:rPr lang="es-VE" dirty="0"/>
              <a:t>positiva y estadísticamente significativa entre el número de medicamentos que se utilizan y </a:t>
            </a:r>
            <a:r>
              <a:rPr lang="es-VE" dirty="0" smtClean="0"/>
              <a:t>EAAM </a:t>
            </a:r>
            <a:r>
              <a:rPr lang="es-VE" dirty="0"/>
              <a:t>descritos. </a:t>
            </a:r>
            <a:endParaRPr lang="es-VE" dirty="0" smtClean="0"/>
          </a:p>
          <a:p>
            <a:pPr algn="just"/>
            <a:r>
              <a:rPr lang="es-VE" dirty="0" smtClean="0"/>
              <a:t>Coeficiente </a:t>
            </a:r>
            <a:r>
              <a:rPr lang="es-VE" dirty="0"/>
              <a:t>de correlación de </a:t>
            </a:r>
            <a:r>
              <a:rPr lang="es-VE" dirty="0" err="1"/>
              <a:t>Spearman</a:t>
            </a:r>
            <a:r>
              <a:rPr lang="es-VE" dirty="0"/>
              <a:t> de la curva obtenida tenía un valor de r = 0.239. </a:t>
            </a:r>
            <a:endParaRPr lang="es-VE" dirty="0" smtClean="0"/>
          </a:p>
          <a:p>
            <a:pPr algn="just"/>
            <a:r>
              <a:rPr lang="es-VE" dirty="0" smtClean="0"/>
              <a:t>La </a:t>
            </a:r>
            <a:r>
              <a:rPr lang="es-VE" dirty="0"/>
              <a:t>media </a:t>
            </a:r>
            <a:r>
              <a:rPr lang="es-VE" dirty="0" smtClean="0"/>
              <a:t>de EAAM </a:t>
            </a:r>
            <a:r>
              <a:rPr lang="es-VE" dirty="0"/>
              <a:t>fue mayor en el tratamiento combinado en comparación con la monoterapia (1,53 ADR, SD = 1,50 vs. 0,93 ADR, SD = 1,07). </a:t>
            </a:r>
            <a:endParaRPr lang="es-VE" dirty="0" smtClean="0"/>
          </a:p>
          <a:p>
            <a:pPr algn="just"/>
            <a:r>
              <a:rPr lang="es-VE" dirty="0" smtClean="0"/>
              <a:t>Las </a:t>
            </a:r>
            <a:r>
              <a:rPr lang="es-VE" dirty="0"/>
              <a:t>diferencias encontradas fueron estadísticamente significativas. </a:t>
            </a:r>
            <a:endParaRPr lang="es-VE" dirty="0" smtClean="0"/>
          </a:p>
          <a:p>
            <a:pPr algn="just"/>
            <a:r>
              <a:rPr lang="es-VE" dirty="0" smtClean="0"/>
              <a:t>Los EAAM </a:t>
            </a:r>
            <a:r>
              <a:rPr lang="es-VE" dirty="0"/>
              <a:t>específicos con monoterapia </a:t>
            </a:r>
            <a:r>
              <a:rPr lang="es-VE" dirty="0" err="1"/>
              <a:t>sildenafil</a:t>
            </a:r>
            <a:r>
              <a:rPr lang="es-VE" dirty="0"/>
              <a:t> versus tratamiento de combinación, incluyendo </a:t>
            </a:r>
            <a:r>
              <a:rPr lang="es-VE" dirty="0" err="1" smtClean="0"/>
              <a:t>sildenafil</a:t>
            </a:r>
            <a:r>
              <a:rPr lang="es-VE" dirty="0" smtClean="0"/>
              <a:t>, </a:t>
            </a:r>
            <a:r>
              <a:rPr lang="es-VE" dirty="0"/>
              <a:t>se enumeran en la Tabla 4.</a:t>
            </a:r>
          </a:p>
        </p:txBody>
      </p:sp>
    </p:spTree>
    <p:extLst>
      <p:ext uri="{BB962C8B-B14F-4D97-AF65-F5344CB8AC3E}">
        <p14:creationId xmlns:p14="http://schemas.microsoft.com/office/powerpoint/2010/main" val="8857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74" t="33016" r="13178" b="31839"/>
          <a:stretch/>
        </p:blipFill>
        <p:spPr>
          <a:xfrm>
            <a:off x="221553" y="1130543"/>
            <a:ext cx="8740507" cy="46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62905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795313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Supervivencia</a:t>
            </a:r>
            <a:endParaRPr lang="es-VE" dirty="0"/>
          </a:p>
          <a:p>
            <a:r>
              <a:rPr lang="es-VE" dirty="0"/>
              <a:t>Las tasas de supervivencia para toda la cohorte fueron </a:t>
            </a:r>
            <a:r>
              <a:rPr lang="es-VE" dirty="0" smtClean="0"/>
              <a:t>86.5</a:t>
            </a:r>
            <a:r>
              <a:rPr lang="es-VE" dirty="0"/>
              <a:t>, </a:t>
            </a:r>
            <a:r>
              <a:rPr lang="es-VE" dirty="0" smtClean="0"/>
              <a:t>80.5 </a:t>
            </a:r>
            <a:r>
              <a:rPr lang="es-VE" dirty="0"/>
              <a:t>y </a:t>
            </a:r>
            <a:r>
              <a:rPr lang="es-VE" dirty="0" smtClean="0"/>
              <a:t>80.5</a:t>
            </a:r>
            <a:r>
              <a:rPr lang="es-VE" dirty="0"/>
              <a:t>% a los 1, 2, y 3 años de </a:t>
            </a:r>
            <a:r>
              <a:rPr lang="es-VE" dirty="0" smtClean="0"/>
              <a:t>seguimiento.</a:t>
            </a:r>
            <a:endParaRPr lang="es-V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78" t="21060" r="13574" b="12817"/>
          <a:stretch/>
        </p:blipFill>
        <p:spPr>
          <a:xfrm>
            <a:off x="366848" y="2200609"/>
            <a:ext cx="8410303" cy="44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245845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183" y="872586"/>
            <a:ext cx="8699876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sz="2000" b="1" dirty="0" smtClean="0"/>
              <a:t>Supervivencia</a:t>
            </a:r>
            <a:endParaRPr lang="es-VE" sz="2000" dirty="0"/>
          </a:p>
          <a:p>
            <a:pPr algn="just"/>
            <a:r>
              <a:rPr lang="es-VE" sz="2000" dirty="0" smtClean="0"/>
              <a:t>29 </a:t>
            </a:r>
            <a:r>
              <a:rPr lang="es-VE" sz="2000" dirty="0"/>
              <a:t>(47,5%) de los pacientes que recibieron dosis de </a:t>
            </a:r>
            <a:r>
              <a:rPr lang="es-VE" sz="2000" dirty="0" err="1"/>
              <a:t>sildenafil</a:t>
            </a:r>
            <a:r>
              <a:rPr lang="es-VE" sz="2000" dirty="0"/>
              <a:t> iguales o inferiores a las recomendaciones de SPC y 32 (52,5%) de los pacientes que recibieron dosis </a:t>
            </a:r>
            <a:r>
              <a:rPr lang="es-VE" sz="2000" dirty="0" smtClean="0"/>
              <a:t>superiores. No </a:t>
            </a:r>
            <a:r>
              <a:rPr lang="es-VE" sz="2000" dirty="0"/>
              <a:t>se encontró diferencias estadísticamente significativas en la supervivencia entre los dos </a:t>
            </a:r>
            <a:r>
              <a:rPr lang="es-VE" sz="2000" dirty="0" smtClean="0"/>
              <a:t>grupos. </a:t>
            </a:r>
            <a:endParaRPr lang="es-VE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78" t="21060" r="13574" b="12817"/>
          <a:stretch/>
        </p:blipFill>
        <p:spPr>
          <a:xfrm>
            <a:off x="512739" y="2458186"/>
            <a:ext cx="8186490" cy="43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RESULTADOS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Supervivencia</a:t>
            </a:r>
            <a:endParaRPr lang="es-VE" dirty="0"/>
          </a:p>
          <a:p>
            <a:r>
              <a:rPr lang="es-VE" dirty="0" smtClean="0"/>
              <a:t>No </a:t>
            </a:r>
            <a:r>
              <a:rPr lang="es-VE" dirty="0"/>
              <a:t>hubo diferencias en la supervivencia entre los pacientes en monoterapia con </a:t>
            </a:r>
            <a:r>
              <a:rPr lang="es-VE" dirty="0" err="1"/>
              <a:t>sildenafilo</a:t>
            </a:r>
            <a:r>
              <a:rPr lang="es-VE" dirty="0"/>
              <a:t> (n = 35) de acuerdo con la dosis de </a:t>
            </a:r>
            <a:r>
              <a:rPr lang="es-VE" dirty="0" err="1"/>
              <a:t>sildenafilo</a:t>
            </a:r>
            <a:r>
              <a:rPr lang="es-VE" dirty="0"/>
              <a:t> (dosis de recomendaciones EMA o más). </a:t>
            </a:r>
            <a:endParaRPr lang="es-VE" dirty="0" smtClean="0"/>
          </a:p>
          <a:p>
            <a:r>
              <a:rPr lang="es-ES" dirty="0"/>
              <a:t>Hubo una tendencia </a:t>
            </a:r>
            <a:r>
              <a:rPr lang="es-ES" dirty="0" smtClean="0"/>
              <a:t>significativa (p menor de 0.05) </a:t>
            </a:r>
            <a:r>
              <a:rPr lang="es-ES" dirty="0"/>
              <a:t>hacia una mayor mortalidad en pacientes menores de 2 años de edad con todas las muertes que se producen en los pacientes que pesen menos de 20 </a:t>
            </a:r>
            <a:r>
              <a:rPr lang="es-ES" dirty="0" smtClean="0"/>
              <a:t>kg.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2044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Incidencia y Caracterización de EAAM</a:t>
            </a:r>
            <a:endParaRPr lang="es-VE" dirty="0"/>
          </a:p>
          <a:p>
            <a:pPr algn="just"/>
            <a:r>
              <a:rPr lang="es-VE" dirty="0"/>
              <a:t>Aunque más de la mitad de la población del estudio tenía un </a:t>
            </a:r>
            <a:r>
              <a:rPr lang="es-VE" dirty="0" smtClean="0"/>
              <a:t>EAAM, </a:t>
            </a:r>
            <a:r>
              <a:rPr lang="es-VE" dirty="0"/>
              <a:t>la tasa global de incidencia fue relativamente </a:t>
            </a:r>
            <a:r>
              <a:rPr lang="es-VE" dirty="0" smtClean="0"/>
              <a:t>baja (1EAAM/paciente/año </a:t>
            </a:r>
            <a:r>
              <a:rPr lang="es-VE" dirty="0"/>
              <a:t>de </a:t>
            </a:r>
            <a:r>
              <a:rPr lang="es-VE" dirty="0" smtClean="0"/>
              <a:t>tratamiento). </a:t>
            </a:r>
          </a:p>
          <a:p>
            <a:pPr algn="just"/>
            <a:r>
              <a:rPr lang="es-VE" dirty="0" smtClean="0"/>
              <a:t>Dado </a:t>
            </a:r>
            <a:r>
              <a:rPr lang="es-VE" dirty="0"/>
              <a:t>que la mayoría de los registros </a:t>
            </a:r>
            <a:r>
              <a:rPr lang="es-VE" dirty="0" smtClean="0"/>
              <a:t>EAAM </a:t>
            </a:r>
            <a:r>
              <a:rPr lang="es-VE" dirty="0"/>
              <a:t>fueron de carácter leve a moderado, con ajuste de la dosis requerida en solamente 26.9% de los casos, y teniendo en cuenta el </a:t>
            </a:r>
            <a:r>
              <a:rPr lang="es-VE" dirty="0" smtClean="0"/>
              <a:t>riesgo de muerte por  HAP</a:t>
            </a:r>
            <a:r>
              <a:rPr lang="es-VE" dirty="0"/>
              <a:t>, estas terapias se puede considerar que tienen un perfil de seguridad aceptable en la población pediátrica.</a:t>
            </a:r>
          </a:p>
        </p:txBody>
      </p:sp>
    </p:spTree>
    <p:extLst>
      <p:ext uri="{BB962C8B-B14F-4D97-AF65-F5344CB8AC3E}">
        <p14:creationId xmlns:p14="http://schemas.microsoft.com/office/powerpoint/2010/main" val="4009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VE" b="1" dirty="0" smtClean="0"/>
              <a:t>Incidencia y Caracterización de EAAM</a:t>
            </a:r>
            <a:endParaRPr lang="es-VE" dirty="0"/>
          </a:p>
          <a:p>
            <a:pPr>
              <a:lnSpc>
                <a:spcPct val="150000"/>
              </a:lnSpc>
            </a:pPr>
            <a:r>
              <a:rPr lang="es-VE" dirty="0"/>
              <a:t>La mayoría </a:t>
            </a:r>
            <a:r>
              <a:rPr lang="es-VE" dirty="0" smtClean="0"/>
              <a:t>de EAAM </a:t>
            </a:r>
            <a:r>
              <a:rPr lang="es-VE" dirty="0"/>
              <a:t>producidos en los pacientes estudiados eran </a:t>
            </a:r>
            <a:r>
              <a:rPr lang="es-VE" dirty="0" smtClean="0"/>
              <a:t>cefalea, </a:t>
            </a:r>
            <a:r>
              <a:rPr lang="es-VE" dirty="0"/>
              <a:t>erecciones </a:t>
            </a:r>
            <a:r>
              <a:rPr lang="es-VE" dirty="0" smtClean="0"/>
              <a:t>espontáneas (efectos vasodilatadores); </a:t>
            </a:r>
            <a:r>
              <a:rPr lang="es-VE" dirty="0"/>
              <a:t>alteraciones gastrointestinales (reflujo gastroesofágico, diarrea, distensión abdominal, náuseas y vómitos) también eran frecuentes y se asociaron con mayor frecuencia </a:t>
            </a:r>
            <a:r>
              <a:rPr lang="es-VE" dirty="0" smtClean="0"/>
              <a:t>al </a:t>
            </a:r>
            <a:r>
              <a:rPr lang="es-VE" dirty="0"/>
              <a:t>uso de </a:t>
            </a:r>
            <a:r>
              <a:rPr lang="es-VE" dirty="0" err="1" smtClean="0"/>
              <a:t>sildenafil</a:t>
            </a:r>
            <a:r>
              <a:rPr lang="es-VE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4641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smtClean="0"/>
              <a:t>Incidencia y Caracterización de EAAM</a:t>
            </a:r>
            <a:endParaRPr lang="es-VE" dirty="0"/>
          </a:p>
          <a:p>
            <a:pPr algn="just"/>
            <a:r>
              <a:rPr lang="es-VE" dirty="0"/>
              <a:t>Después de aplicar el algoritmo de Naranjo, los resultados obtenidos muestran una relación consistente entre los fármacos administrados </a:t>
            </a:r>
            <a:r>
              <a:rPr lang="es-VE" dirty="0" smtClean="0"/>
              <a:t>y los EAAM producidos</a:t>
            </a:r>
            <a:r>
              <a:rPr lang="es-VE" dirty="0"/>
              <a:t>. </a:t>
            </a:r>
            <a:endParaRPr lang="es-VE" dirty="0" smtClean="0"/>
          </a:p>
          <a:p>
            <a:pPr algn="just"/>
            <a:r>
              <a:rPr lang="es-VE" dirty="0" smtClean="0"/>
              <a:t>Los EAAM considerados probables </a:t>
            </a:r>
            <a:r>
              <a:rPr lang="es-VE" dirty="0"/>
              <a:t>o </a:t>
            </a:r>
            <a:r>
              <a:rPr lang="es-VE" dirty="0" smtClean="0"/>
              <a:t>definitivos </a:t>
            </a:r>
            <a:r>
              <a:rPr lang="es-VE" dirty="0"/>
              <a:t>(puntuación menor a 5) constituían más de la mitad de los episodios totales evaluados. Sin embargo, debido a la naturaleza retrospectiva del estudio, una relación causa-efecto no pudo ser definitivamente establecida en muchos casos.</a:t>
            </a:r>
          </a:p>
        </p:txBody>
      </p:sp>
    </p:spTree>
    <p:extLst>
      <p:ext uri="{BB962C8B-B14F-4D97-AF65-F5344CB8AC3E}">
        <p14:creationId xmlns:p14="http://schemas.microsoft.com/office/powerpoint/2010/main" val="2822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771" y="-34117"/>
            <a:ext cx="7886700" cy="1325563"/>
          </a:xfrm>
        </p:spPr>
        <p:txBody>
          <a:bodyPr/>
          <a:lstStyle/>
          <a:p>
            <a:pPr algn="ctr"/>
            <a:r>
              <a:rPr lang="es-VE" b="1" dirty="0" smtClean="0"/>
              <a:t>OBJETIVOS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65161"/>
            <a:ext cx="7886700" cy="52030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 smtClean="0"/>
              <a:t>Objetivos Primarios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/>
              <a:t>Evaluar </a:t>
            </a:r>
            <a:r>
              <a:rPr lang="es-ES" dirty="0"/>
              <a:t>la seguridad y tolerabilidad de terapias dirigidas a </a:t>
            </a:r>
            <a:r>
              <a:rPr lang="es-ES" dirty="0" smtClean="0"/>
              <a:t>la hipertensión pulmonar </a:t>
            </a:r>
            <a:r>
              <a:rPr lang="es-ES" dirty="0"/>
              <a:t>en niños (</a:t>
            </a:r>
            <a:r>
              <a:rPr lang="es-ES" dirty="0" smtClean="0"/>
              <a:t>incluyendo terapia </a:t>
            </a:r>
            <a:r>
              <a:rPr lang="es-ES" dirty="0"/>
              <a:t>de </a:t>
            </a:r>
            <a:r>
              <a:rPr lang="es-ES" dirty="0" smtClean="0"/>
              <a:t>combinación).</a:t>
            </a:r>
          </a:p>
          <a:p>
            <a:pPr algn="just"/>
            <a:r>
              <a:rPr lang="es-ES" dirty="0" smtClean="0"/>
              <a:t>Analizar </a:t>
            </a:r>
            <a:r>
              <a:rPr lang="es-ES" dirty="0"/>
              <a:t>la incidencia y el tipo de efectos adversos en la población </a:t>
            </a:r>
            <a:r>
              <a:rPr lang="es-ES" dirty="0" smtClean="0"/>
              <a:t>pediátrica.</a:t>
            </a:r>
          </a:p>
          <a:p>
            <a:pPr marL="0" indent="0" algn="just">
              <a:buNone/>
            </a:pPr>
            <a:r>
              <a:rPr lang="es-ES" b="1" dirty="0" smtClean="0"/>
              <a:t>Objetivos Secundarios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/>
              <a:t>Estudiar </a:t>
            </a:r>
            <a:r>
              <a:rPr lang="es-ES" dirty="0"/>
              <a:t>posibles factores de riesgo asociados con estas reacciones adversas en los niños, para comparar los efectos adversos que se describen en la población adulta de los detectados en la población </a:t>
            </a:r>
            <a:r>
              <a:rPr lang="es-ES" dirty="0" smtClean="0"/>
              <a:t>pediátrica</a:t>
            </a:r>
            <a:endParaRPr lang="es-ES" dirty="0"/>
          </a:p>
          <a:p>
            <a:pPr algn="just"/>
            <a:r>
              <a:rPr lang="es-ES" dirty="0" smtClean="0"/>
              <a:t>Estudiar </a:t>
            </a:r>
            <a:r>
              <a:rPr lang="es-ES" dirty="0"/>
              <a:t>las posibles diferencias en la supervivencia según la dosis de </a:t>
            </a:r>
            <a:r>
              <a:rPr lang="es-ES" dirty="0" err="1" smtClean="0"/>
              <a:t>sildenafil</a:t>
            </a:r>
            <a:r>
              <a:rPr lang="es-ES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334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Incidencia y Caracterización de EAAM</a:t>
            </a:r>
            <a:endParaRPr lang="es-VE" dirty="0"/>
          </a:p>
          <a:p>
            <a:pPr marL="0" indent="0">
              <a:buNone/>
            </a:pPr>
            <a:r>
              <a:rPr lang="es-VE" dirty="0" smtClean="0"/>
              <a:t>EAAM graves </a:t>
            </a:r>
            <a:r>
              <a:rPr lang="es-VE" dirty="0"/>
              <a:t>que requieren la interrupción del tratamiento o una disminución dosis fueron poco </a:t>
            </a:r>
            <a:r>
              <a:rPr lang="es-VE" dirty="0" smtClean="0"/>
              <a:t>frecuentes</a:t>
            </a:r>
            <a:r>
              <a:rPr lang="es-VE" dirty="0"/>
              <a:t>:</a:t>
            </a:r>
            <a:r>
              <a:rPr lang="es-VE" dirty="0" smtClean="0"/>
              <a:t> </a:t>
            </a:r>
          </a:p>
          <a:p>
            <a:r>
              <a:rPr lang="es-VE" dirty="0"/>
              <a:t>1</a:t>
            </a:r>
            <a:r>
              <a:rPr lang="es-VE" dirty="0" smtClean="0"/>
              <a:t> </a:t>
            </a:r>
            <a:r>
              <a:rPr lang="es-VE" dirty="0"/>
              <a:t>caso de edema y dolor en el sitio de </a:t>
            </a:r>
            <a:r>
              <a:rPr lang="es-VE" dirty="0" smtClean="0"/>
              <a:t>infusión (</a:t>
            </a:r>
            <a:r>
              <a:rPr lang="es-VE" dirty="0" err="1" smtClean="0"/>
              <a:t>treprostinil</a:t>
            </a:r>
            <a:r>
              <a:rPr lang="es-VE" dirty="0" smtClean="0"/>
              <a:t>) </a:t>
            </a:r>
            <a:r>
              <a:rPr lang="es-VE" dirty="0"/>
              <a:t>necesidad de ingreso </a:t>
            </a:r>
            <a:r>
              <a:rPr lang="es-VE" dirty="0" smtClean="0"/>
              <a:t>hospitalario.</a:t>
            </a:r>
          </a:p>
          <a:p>
            <a:r>
              <a:rPr lang="es-VE" dirty="0" smtClean="0"/>
              <a:t>1 episodio </a:t>
            </a:r>
            <a:r>
              <a:rPr lang="es-VE" dirty="0"/>
              <a:t>de </a:t>
            </a:r>
            <a:r>
              <a:rPr lang="es-VE" dirty="0" smtClean="0"/>
              <a:t>sepsis (administración </a:t>
            </a:r>
            <a:r>
              <a:rPr lang="es-VE" dirty="0"/>
              <a:t>intravenosa de </a:t>
            </a:r>
            <a:r>
              <a:rPr lang="es-VE" dirty="0" err="1" smtClean="0"/>
              <a:t>epoprostenol</a:t>
            </a:r>
            <a:r>
              <a:rPr lang="es-VE" dirty="0" smtClean="0"/>
              <a:t>)</a:t>
            </a:r>
          </a:p>
          <a:p>
            <a:r>
              <a:rPr lang="es-VE" dirty="0" smtClean="0"/>
              <a:t>Síntomas </a:t>
            </a:r>
            <a:r>
              <a:rPr lang="es-VE" dirty="0"/>
              <a:t>gastrointestinales graves (vómitos y diarrea) asociados con </a:t>
            </a:r>
            <a:r>
              <a:rPr lang="es-VE" dirty="0" err="1" smtClean="0"/>
              <a:t>sildenafil</a:t>
            </a:r>
            <a:r>
              <a:rPr lang="es-VE" dirty="0" smtClean="0"/>
              <a:t>, </a:t>
            </a:r>
            <a:r>
              <a:rPr lang="es-VE" dirty="0" err="1"/>
              <a:t>bosentan</a:t>
            </a:r>
            <a:r>
              <a:rPr lang="es-VE" dirty="0"/>
              <a:t>, </a:t>
            </a:r>
            <a:r>
              <a:rPr lang="es-VE" dirty="0" err="1"/>
              <a:t>iloprost</a:t>
            </a:r>
            <a:r>
              <a:rPr lang="es-VE" dirty="0"/>
              <a:t> o (n = 7), y priapismo con </a:t>
            </a:r>
            <a:r>
              <a:rPr lang="es-VE" dirty="0" err="1" smtClean="0"/>
              <a:t>sildenafil</a:t>
            </a:r>
            <a:r>
              <a:rPr lang="es-VE" dirty="0" smtClean="0"/>
              <a:t> </a:t>
            </a:r>
            <a:r>
              <a:rPr lang="es-VE" dirty="0"/>
              <a:t>(n = 2). </a:t>
            </a:r>
            <a:endParaRPr lang="es-VE" dirty="0" smtClean="0"/>
          </a:p>
          <a:p>
            <a:r>
              <a:rPr lang="es-VE" dirty="0" smtClean="0"/>
              <a:t>Un </a:t>
            </a:r>
            <a:r>
              <a:rPr lang="es-VE" dirty="0"/>
              <a:t>episodio de aumento de las enzimas hepáticas </a:t>
            </a:r>
            <a:r>
              <a:rPr lang="es-VE" dirty="0" smtClean="0"/>
              <a:t>en </a:t>
            </a:r>
            <a:r>
              <a:rPr lang="es-VE" dirty="0"/>
              <a:t>un paciente de 10 meses de </a:t>
            </a:r>
            <a:r>
              <a:rPr lang="es-VE" dirty="0" smtClean="0"/>
              <a:t>edad (</a:t>
            </a:r>
            <a:r>
              <a:rPr lang="es-VE" dirty="0" err="1" smtClean="0"/>
              <a:t>bosentan</a:t>
            </a:r>
            <a:r>
              <a:rPr lang="es-VE" dirty="0" smtClean="0"/>
              <a:t>), resuelta </a:t>
            </a:r>
            <a:r>
              <a:rPr lang="es-VE" dirty="0"/>
              <a:t>después </a:t>
            </a:r>
            <a:r>
              <a:rPr lang="es-VE" dirty="0" smtClean="0"/>
              <a:t>de disminución de dosis .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33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Factores de Riesgo para EAAM</a:t>
            </a:r>
            <a:endParaRPr lang="es-VE" dirty="0"/>
          </a:p>
          <a:p>
            <a:pPr algn="just"/>
            <a:r>
              <a:rPr lang="es-VE" dirty="0" smtClean="0"/>
              <a:t>Hubo </a:t>
            </a:r>
            <a:r>
              <a:rPr lang="es-VE" dirty="0"/>
              <a:t>un aumento no significativo en la incidencia de reacciones adversas en niños mayores de 8 </a:t>
            </a:r>
            <a:r>
              <a:rPr lang="es-VE" dirty="0" smtClean="0"/>
              <a:t>años. </a:t>
            </a:r>
          </a:p>
          <a:p>
            <a:pPr algn="just"/>
            <a:r>
              <a:rPr lang="es-VE" dirty="0" smtClean="0"/>
              <a:t>Niños menores </a:t>
            </a:r>
            <a:r>
              <a:rPr lang="es-VE" dirty="0"/>
              <a:t>de 2 </a:t>
            </a:r>
            <a:r>
              <a:rPr lang="es-VE" dirty="0" smtClean="0"/>
              <a:t>años: síntomas </a:t>
            </a:r>
            <a:r>
              <a:rPr lang="es-VE" dirty="0"/>
              <a:t>gastrointestinales </a:t>
            </a:r>
            <a:r>
              <a:rPr lang="es-VE" dirty="0" smtClean="0"/>
              <a:t>más frecuentes.</a:t>
            </a:r>
          </a:p>
          <a:p>
            <a:pPr algn="just"/>
            <a:r>
              <a:rPr lang="es-VE" dirty="0" smtClean="0"/>
              <a:t>Cefalea </a:t>
            </a:r>
            <a:r>
              <a:rPr lang="es-VE" dirty="0"/>
              <a:t>más </a:t>
            </a:r>
            <a:r>
              <a:rPr lang="es-VE" dirty="0" smtClean="0"/>
              <a:t>común en </a:t>
            </a:r>
            <a:r>
              <a:rPr lang="es-VE" dirty="0"/>
              <a:t>niños </a:t>
            </a:r>
            <a:r>
              <a:rPr lang="es-VE" dirty="0" smtClean="0"/>
              <a:t>mayores de 8 años (probablemente relacionado a las mayores dosis y madurez del paciente).</a:t>
            </a:r>
          </a:p>
          <a:p>
            <a:pPr algn="just"/>
            <a:r>
              <a:rPr lang="es-VE" dirty="0" smtClean="0"/>
              <a:t>Los EAAM que </a:t>
            </a:r>
            <a:r>
              <a:rPr lang="es-VE" dirty="0"/>
              <a:t>fueron </a:t>
            </a:r>
            <a:r>
              <a:rPr lang="es-VE" dirty="0" smtClean="0"/>
              <a:t>considerados síntomas </a:t>
            </a:r>
            <a:r>
              <a:rPr lang="es-VE" dirty="0"/>
              <a:t>gastrointestinales incluyen la ERGE, diarrea, náuseas y vómitos</a:t>
            </a:r>
            <a:r>
              <a:rPr lang="es-VE" dirty="0" smtClean="0"/>
              <a:t>. </a:t>
            </a:r>
            <a:r>
              <a:rPr lang="es-VE" dirty="0"/>
              <a:t>El trastorno más frecuente en pacientes pediátricos de una edad más temprana fue la ERGE, que coincide con terapias farmacológicas basadas principalmente en </a:t>
            </a:r>
            <a:r>
              <a:rPr lang="es-VE" dirty="0" err="1" smtClean="0"/>
              <a:t>sildenafil</a:t>
            </a:r>
            <a:r>
              <a:rPr lang="es-VE" dirty="0" smtClean="0"/>
              <a:t> como monoterapia (relajación </a:t>
            </a:r>
            <a:r>
              <a:rPr lang="es-VE" dirty="0"/>
              <a:t>del esfínter esofágico y el tejido del músculo </a:t>
            </a:r>
            <a:r>
              <a:rPr lang="es-VE" dirty="0" smtClean="0"/>
              <a:t>liso).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656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VE" b="1" dirty="0" smtClean="0"/>
              <a:t>Comparación de EAAM de Población Pediátrica contra la Población Adulta</a:t>
            </a:r>
            <a:endParaRPr lang="es-VE" dirty="0" smtClean="0"/>
          </a:p>
          <a:p>
            <a:pPr algn="just"/>
            <a:r>
              <a:rPr lang="es-VE" dirty="0" smtClean="0"/>
              <a:t>EAAM pero </a:t>
            </a:r>
            <a:r>
              <a:rPr lang="es-VE" dirty="0"/>
              <a:t>la frecuencia de reacciones adversas específicas era </a:t>
            </a:r>
            <a:r>
              <a:rPr lang="es-VE" dirty="0" smtClean="0"/>
              <a:t>diferente. </a:t>
            </a:r>
          </a:p>
          <a:p>
            <a:pPr algn="just"/>
            <a:r>
              <a:rPr lang="es-VE" dirty="0"/>
              <a:t>D</a:t>
            </a:r>
            <a:r>
              <a:rPr lang="es-VE" dirty="0" smtClean="0"/>
              <a:t>iferencias </a:t>
            </a:r>
            <a:r>
              <a:rPr lang="es-VE" dirty="0"/>
              <a:t>más </a:t>
            </a:r>
            <a:r>
              <a:rPr lang="es-VE" dirty="0" smtClean="0"/>
              <a:t>notables: </a:t>
            </a:r>
            <a:r>
              <a:rPr lang="es-VE" dirty="0"/>
              <a:t>p</a:t>
            </a:r>
            <a:r>
              <a:rPr lang="es-VE" dirty="0" smtClean="0"/>
              <a:t>ara </a:t>
            </a:r>
            <a:r>
              <a:rPr lang="es-VE" dirty="0" err="1"/>
              <a:t>sildenafil</a:t>
            </a:r>
            <a:r>
              <a:rPr lang="es-VE" dirty="0"/>
              <a:t>, </a:t>
            </a:r>
            <a:r>
              <a:rPr lang="es-VE" dirty="0" smtClean="0"/>
              <a:t>erecciones, numero mas considerable en la población pediátrica (similar a STARTS-1).</a:t>
            </a:r>
          </a:p>
          <a:p>
            <a:pPr algn="just"/>
            <a:r>
              <a:rPr lang="es-VE" dirty="0"/>
              <a:t>D</a:t>
            </a:r>
            <a:r>
              <a:rPr lang="es-VE" dirty="0" smtClean="0"/>
              <a:t>olor </a:t>
            </a:r>
            <a:r>
              <a:rPr lang="es-VE" dirty="0"/>
              <a:t>en las extremidades </a:t>
            </a:r>
            <a:r>
              <a:rPr lang="es-VE" dirty="0" smtClean="0"/>
              <a:t>fue </a:t>
            </a:r>
            <a:r>
              <a:rPr lang="es-VE" dirty="0"/>
              <a:t>ligeramente inferior a la establecida para la población adulta</a:t>
            </a:r>
            <a:r>
              <a:rPr lang="es-VE" dirty="0" smtClean="0"/>
              <a:t>. </a:t>
            </a:r>
          </a:p>
          <a:p>
            <a:pPr algn="just"/>
            <a:r>
              <a:rPr lang="es-VE" dirty="0" err="1" smtClean="0"/>
              <a:t>Bosentan</a:t>
            </a:r>
            <a:r>
              <a:rPr lang="es-VE" dirty="0"/>
              <a:t>:</a:t>
            </a:r>
            <a:r>
              <a:rPr lang="es-VE" dirty="0" smtClean="0"/>
              <a:t> produjo </a:t>
            </a:r>
            <a:r>
              <a:rPr lang="es-VE" dirty="0"/>
              <a:t>un aumento significativo en los trastornos vasculares (hipotensión y enrojecimiento de la cara), </a:t>
            </a:r>
            <a:r>
              <a:rPr lang="es-VE" dirty="0" smtClean="0"/>
              <a:t>dos </a:t>
            </a:r>
            <a:r>
              <a:rPr lang="es-VE" dirty="0"/>
              <a:t>veces más común en la población </a:t>
            </a:r>
            <a:r>
              <a:rPr lang="es-VE" dirty="0" smtClean="0"/>
              <a:t>pediátrica. Aumento </a:t>
            </a:r>
            <a:r>
              <a:rPr lang="es-VE" dirty="0"/>
              <a:t>de las transaminasas, </a:t>
            </a:r>
            <a:r>
              <a:rPr lang="es-VE" dirty="0" smtClean="0"/>
              <a:t>con frecuencia </a:t>
            </a:r>
            <a:r>
              <a:rPr lang="es-VE" dirty="0"/>
              <a:t>mucho menor que la observada en </a:t>
            </a:r>
            <a:r>
              <a:rPr lang="es-VE" dirty="0" smtClean="0"/>
              <a:t>adultos. </a:t>
            </a:r>
          </a:p>
        </p:txBody>
      </p:sp>
    </p:spTree>
    <p:extLst>
      <p:ext uri="{BB962C8B-B14F-4D97-AF65-F5344CB8AC3E}">
        <p14:creationId xmlns:p14="http://schemas.microsoft.com/office/powerpoint/2010/main" val="5980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Comparación de EAAM de Población Pediátrica contra la Población Adulta</a:t>
            </a:r>
            <a:endParaRPr lang="es-VE" dirty="0" smtClean="0"/>
          </a:p>
          <a:p>
            <a:pPr algn="just"/>
            <a:r>
              <a:rPr lang="es-VE" dirty="0" err="1" smtClean="0"/>
              <a:t>Iloprost</a:t>
            </a:r>
            <a:r>
              <a:rPr lang="es-VE" dirty="0" smtClean="0"/>
              <a:t>: mayor </a:t>
            </a:r>
            <a:r>
              <a:rPr lang="es-VE" dirty="0"/>
              <a:t>incidencia de bronco-constricción </a:t>
            </a:r>
            <a:r>
              <a:rPr lang="es-VE" dirty="0" smtClean="0"/>
              <a:t>y </a:t>
            </a:r>
            <a:r>
              <a:rPr lang="es-VE" dirty="0"/>
              <a:t>aumento en las secreciones en la población pediátrica</a:t>
            </a:r>
            <a:r>
              <a:rPr lang="es-VE" dirty="0" smtClean="0"/>
              <a:t>.</a:t>
            </a:r>
          </a:p>
          <a:p>
            <a:pPr algn="just"/>
            <a:r>
              <a:rPr lang="es-VE" dirty="0" err="1" smtClean="0"/>
              <a:t>Treprostinil</a:t>
            </a:r>
            <a:r>
              <a:rPr lang="es-VE" dirty="0"/>
              <a:t>:</a:t>
            </a:r>
            <a:r>
              <a:rPr lang="es-VE" dirty="0" smtClean="0"/>
              <a:t> </a:t>
            </a:r>
            <a:r>
              <a:rPr lang="es-VE" dirty="0"/>
              <a:t>el efecto secundario más común en la población adulta es el dolor local, que puede causar la suspensión del tratamiento en </a:t>
            </a:r>
            <a:r>
              <a:rPr lang="es-VE" dirty="0" smtClean="0"/>
              <a:t>23</a:t>
            </a:r>
            <a:r>
              <a:rPr lang="es-VE" dirty="0"/>
              <a:t>% de los adultos</a:t>
            </a:r>
            <a:r>
              <a:rPr lang="es-VE" dirty="0" smtClean="0"/>
              <a:t>. </a:t>
            </a:r>
            <a:r>
              <a:rPr lang="es-VE" dirty="0"/>
              <a:t>S</a:t>
            </a:r>
            <a:r>
              <a:rPr lang="es-VE" dirty="0" smtClean="0"/>
              <a:t>ólo </a:t>
            </a:r>
            <a:r>
              <a:rPr lang="es-VE" dirty="0"/>
              <a:t>el 10% de los pacientes pediátricos que reciben este medicamento no toleraba que debido a las reacciones locales, lo cual es concordante con otros datos publicados. Por el contrario, la incidencia de hematomas y sangrado en nuestros pacientes (22%) fue similar a la tasa reportada en los adultos (20%).</a:t>
            </a:r>
          </a:p>
        </p:txBody>
      </p:sp>
    </p:spTree>
    <p:extLst>
      <p:ext uri="{BB962C8B-B14F-4D97-AF65-F5344CB8AC3E}">
        <p14:creationId xmlns:p14="http://schemas.microsoft.com/office/powerpoint/2010/main" val="30740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EAAM en Terapia Combinada</a:t>
            </a:r>
            <a:endParaRPr lang="es-VE" dirty="0" smtClean="0"/>
          </a:p>
          <a:p>
            <a:pPr algn="just"/>
            <a:r>
              <a:rPr lang="es-VE" dirty="0"/>
              <a:t>C</a:t>
            </a:r>
            <a:r>
              <a:rPr lang="es-VE" dirty="0" smtClean="0"/>
              <a:t>orrelación </a:t>
            </a:r>
            <a:r>
              <a:rPr lang="es-VE" dirty="0"/>
              <a:t>estadísticamente significativa positiva entre el uso de la terapia combinada y el número de </a:t>
            </a:r>
            <a:r>
              <a:rPr lang="es-VE" dirty="0" smtClean="0"/>
              <a:t>EAAM (efectos sinérgicos). </a:t>
            </a:r>
            <a:endParaRPr lang="es-VE" dirty="0"/>
          </a:p>
          <a:p>
            <a:pPr algn="just"/>
            <a:r>
              <a:rPr lang="es-VE" dirty="0" smtClean="0"/>
              <a:t>Mayor </a:t>
            </a:r>
            <a:r>
              <a:rPr lang="es-VE" dirty="0"/>
              <a:t>porcentaje de los </a:t>
            </a:r>
            <a:r>
              <a:rPr lang="es-VE" dirty="0" smtClean="0"/>
              <a:t>EAAM </a:t>
            </a:r>
            <a:r>
              <a:rPr lang="es-VE" dirty="0"/>
              <a:t>graves en los niños que reciben tratamiento combinado que en los niños utilizando </a:t>
            </a:r>
            <a:r>
              <a:rPr lang="es-VE" dirty="0" smtClean="0"/>
              <a:t>monoterapia. </a:t>
            </a:r>
            <a:endParaRPr lang="es-VE" dirty="0"/>
          </a:p>
          <a:p>
            <a:pPr algn="just"/>
            <a:r>
              <a:rPr lang="es-VE" dirty="0" smtClean="0"/>
              <a:t>Alto </a:t>
            </a:r>
            <a:r>
              <a:rPr lang="es-VE" dirty="0"/>
              <a:t>porcentaje de los pacientes que recibieron la terapia combinada en este estudio se relaciona con la clase funcional </a:t>
            </a:r>
            <a:r>
              <a:rPr lang="es-VE" dirty="0" smtClean="0"/>
              <a:t>NYHA.</a:t>
            </a:r>
          </a:p>
          <a:p>
            <a:pPr algn="just"/>
            <a:r>
              <a:rPr lang="es-VE" dirty="0" smtClean="0"/>
              <a:t>Hay </a:t>
            </a:r>
            <a:r>
              <a:rPr lang="es-VE" dirty="0"/>
              <a:t>una falta de evidencia científica y las directrices sobre las indicaciones de la terapia combinada en los </a:t>
            </a:r>
            <a:r>
              <a:rPr lang="es-VE" dirty="0" smtClean="0"/>
              <a:t>niños.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592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619561"/>
            <a:ext cx="8667480" cy="48198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VE" b="1" dirty="0" smtClean="0"/>
              <a:t>EAAM en Terapia Combinada</a:t>
            </a:r>
            <a:endParaRPr lang="es-VE" dirty="0" smtClean="0"/>
          </a:p>
          <a:p>
            <a:pPr marL="0" indent="0">
              <a:buNone/>
            </a:pPr>
            <a:r>
              <a:rPr lang="es-VE" b="1" dirty="0" smtClean="0"/>
              <a:t>Combinación de </a:t>
            </a:r>
            <a:r>
              <a:rPr lang="es-VE" b="1" dirty="0" err="1" smtClean="0"/>
              <a:t>sildenafil</a:t>
            </a:r>
            <a:r>
              <a:rPr lang="es-VE" b="1" dirty="0" smtClean="0"/>
              <a:t> </a:t>
            </a:r>
            <a:r>
              <a:rPr lang="es-VE" b="1" dirty="0"/>
              <a:t>y </a:t>
            </a:r>
            <a:r>
              <a:rPr lang="es-VE" b="1" dirty="0" err="1" smtClean="0"/>
              <a:t>bosentan</a:t>
            </a:r>
            <a:r>
              <a:rPr lang="es-VE" b="1" dirty="0" smtClean="0"/>
              <a:t>: </a:t>
            </a:r>
          </a:p>
          <a:p>
            <a:pPr algn="just"/>
            <a:r>
              <a:rPr lang="es-VE" dirty="0"/>
              <a:t>M</a:t>
            </a:r>
            <a:r>
              <a:rPr lang="es-VE" dirty="0" smtClean="0"/>
              <a:t>ayor </a:t>
            </a:r>
            <a:r>
              <a:rPr lang="es-VE" dirty="0"/>
              <a:t>incidencia de reacciones adversas relacionadas con la vasodilatación (dolores de cabeza, diátesis hemorrágica, y enrojecimiento de la cara). </a:t>
            </a:r>
            <a:endParaRPr lang="es-VE" dirty="0" smtClean="0"/>
          </a:p>
          <a:p>
            <a:pPr algn="just"/>
            <a:r>
              <a:rPr lang="es-VE" dirty="0" smtClean="0"/>
              <a:t>Algunas </a:t>
            </a:r>
            <a:r>
              <a:rPr lang="es-VE" dirty="0"/>
              <a:t>reacciones adversas relacionadas </a:t>
            </a:r>
            <a:r>
              <a:rPr lang="es-VE" dirty="0" smtClean="0"/>
              <a:t>con combinación </a:t>
            </a:r>
            <a:r>
              <a:rPr lang="es-VE" dirty="0" err="1" smtClean="0"/>
              <a:t>sildenafil-Bosentan</a:t>
            </a:r>
            <a:r>
              <a:rPr lang="es-VE" dirty="0" smtClean="0"/>
              <a:t> (erecciones </a:t>
            </a:r>
            <a:r>
              <a:rPr lang="es-VE" dirty="0"/>
              <a:t>y síntomas gastrointestinales) fueron menos comunes </a:t>
            </a:r>
            <a:r>
              <a:rPr lang="es-VE" dirty="0" smtClean="0"/>
              <a:t>que con la monoterapia. </a:t>
            </a:r>
          </a:p>
          <a:p>
            <a:pPr algn="just"/>
            <a:r>
              <a:rPr lang="es-VE" dirty="0" err="1" smtClean="0"/>
              <a:t>Bosentan</a:t>
            </a:r>
            <a:r>
              <a:rPr lang="es-VE" dirty="0" smtClean="0"/>
              <a:t> </a:t>
            </a:r>
            <a:r>
              <a:rPr lang="es-VE" dirty="0"/>
              <a:t>induce el metabolismo de </a:t>
            </a:r>
            <a:r>
              <a:rPr lang="es-VE" dirty="0" err="1"/>
              <a:t>sildenafil</a:t>
            </a:r>
            <a:r>
              <a:rPr lang="es-VE" dirty="0"/>
              <a:t>, que resulta en un equilibrio menos favorable para los efectos específicos de </a:t>
            </a:r>
            <a:r>
              <a:rPr lang="es-VE" dirty="0" err="1" smtClean="0"/>
              <a:t>sildenafil</a:t>
            </a:r>
            <a:r>
              <a:rPr lang="es-VE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475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6" y="1619561"/>
            <a:ext cx="8783390" cy="50001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VE" b="1" dirty="0" err="1" smtClean="0"/>
              <a:t>Sildenafil</a:t>
            </a:r>
            <a:r>
              <a:rPr lang="es-VE" b="1" dirty="0" smtClean="0"/>
              <a:t> Dosificación y Supervivencia:</a:t>
            </a:r>
          </a:p>
          <a:p>
            <a:pPr algn="just"/>
            <a:r>
              <a:rPr lang="es-VE" dirty="0"/>
              <a:t>Los resultados del ensayo </a:t>
            </a:r>
            <a:r>
              <a:rPr lang="es-VE" dirty="0" smtClean="0"/>
              <a:t>STARTS-2: </a:t>
            </a:r>
            <a:r>
              <a:rPr lang="es-VE" dirty="0"/>
              <a:t>que muestra una peor supervivencia en los niños que recibieron altas dosis de </a:t>
            </a:r>
            <a:r>
              <a:rPr lang="es-VE" dirty="0" err="1" smtClean="0"/>
              <a:t>sildenafil</a:t>
            </a:r>
            <a:r>
              <a:rPr lang="es-VE" dirty="0" smtClean="0"/>
              <a:t> </a:t>
            </a:r>
            <a:r>
              <a:rPr lang="es-VE" dirty="0"/>
              <a:t>en </a:t>
            </a:r>
            <a:r>
              <a:rPr lang="es-VE" dirty="0" smtClean="0"/>
              <a:t>monoterapia.</a:t>
            </a:r>
          </a:p>
          <a:p>
            <a:pPr algn="just"/>
            <a:r>
              <a:rPr lang="es-VE" dirty="0" smtClean="0"/>
              <a:t>En </a:t>
            </a:r>
            <a:r>
              <a:rPr lang="es-VE" dirty="0"/>
              <a:t>nuestro estudio, la dosis de </a:t>
            </a:r>
            <a:r>
              <a:rPr lang="es-VE" dirty="0" err="1"/>
              <a:t>sildenafil</a:t>
            </a:r>
            <a:r>
              <a:rPr lang="es-VE" dirty="0"/>
              <a:t> estaba de acuerdo con las recomendaciones de la EMA (</a:t>
            </a:r>
            <a:r>
              <a:rPr lang="es-VE" dirty="0" smtClean="0"/>
              <a:t>10mg/8 </a:t>
            </a:r>
            <a:r>
              <a:rPr lang="es-VE" dirty="0"/>
              <a:t>h para los pacientes con un peso </a:t>
            </a:r>
            <a:r>
              <a:rPr lang="es-VE" dirty="0" smtClean="0"/>
              <a:t>menor de 20kg </a:t>
            </a:r>
            <a:r>
              <a:rPr lang="es-VE" dirty="0"/>
              <a:t>y </a:t>
            </a:r>
            <a:r>
              <a:rPr lang="es-VE" dirty="0" smtClean="0"/>
              <a:t>20mg/8 </a:t>
            </a:r>
            <a:r>
              <a:rPr lang="es-VE" dirty="0"/>
              <a:t>h para </a:t>
            </a:r>
            <a:r>
              <a:rPr lang="es-VE" dirty="0" smtClean="0"/>
              <a:t>mayores de </a:t>
            </a:r>
            <a:r>
              <a:rPr lang="es-VE" dirty="0"/>
              <a:t>20 kg) en el 47,5% de los pacientes. </a:t>
            </a:r>
            <a:endParaRPr lang="es-VE" dirty="0" smtClean="0"/>
          </a:p>
          <a:p>
            <a:pPr algn="just"/>
            <a:r>
              <a:rPr lang="es-VE" dirty="0" smtClean="0"/>
              <a:t>Hubo </a:t>
            </a:r>
            <a:r>
              <a:rPr lang="es-VE" dirty="0"/>
              <a:t>un aumento estadísticamente significativo en la frecuencia de </a:t>
            </a:r>
            <a:r>
              <a:rPr lang="es-VE" dirty="0" smtClean="0"/>
              <a:t>EAAM </a:t>
            </a:r>
            <a:r>
              <a:rPr lang="es-VE" dirty="0"/>
              <a:t>en pacientes que reciben dosis mayores a las recomendadas. </a:t>
            </a:r>
            <a:endParaRPr lang="es-VE" dirty="0" smtClean="0"/>
          </a:p>
          <a:p>
            <a:pPr algn="just"/>
            <a:r>
              <a:rPr lang="es-VE" dirty="0" smtClean="0"/>
              <a:t>En STARTS-2 </a:t>
            </a:r>
            <a:r>
              <a:rPr lang="es-VE" dirty="0"/>
              <a:t>se encontró un incremento inexplicable en la incidencia de muerte en pacientes que reciben altas dosis de </a:t>
            </a:r>
            <a:r>
              <a:rPr lang="es-VE" dirty="0" err="1" smtClean="0"/>
              <a:t>sildenafil</a:t>
            </a:r>
            <a:r>
              <a:rPr lang="es-VE" dirty="0" smtClean="0"/>
              <a:t> </a:t>
            </a:r>
            <a:r>
              <a:rPr lang="es-VE" dirty="0"/>
              <a:t>en comparación </a:t>
            </a:r>
            <a:r>
              <a:rPr lang="es-VE" dirty="0" smtClean="0"/>
              <a:t>con dosis </a:t>
            </a:r>
            <a:r>
              <a:rPr lang="es-VE" dirty="0"/>
              <a:t>bajas o </a:t>
            </a:r>
            <a:r>
              <a:rPr lang="es-VE" dirty="0" smtClean="0"/>
              <a:t>medias. </a:t>
            </a:r>
          </a:p>
          <a:p>
            <a:pPr algn="just"/>
            <a:r>
              <a:rPr lang="es-VE" dirty="0" smtClean="0"/>
              <a:t>En </a:t>
            </a:r>
            <a:r>
              <a:rPr lang="es-VE" dirty="0"/>
              <a:t>nuestro estudio retrospectivo, el uso del </a:t>
            </a:r>
            <a:r>
              <a:rPr lang="es-VE" dirty="0" err="1"/>
              <a:t>sildenafil</a:t>
            </a:r>
            <a:r>
              <a:rPr lang="es-VE" dirty="0"/>
              <a:t> en dosis mayores a las recomendadas no se asoció con </a:t>
            </a:r>
            <a:r>
              <a:rPr lang="es-VE" dirty="0" smtClean="0"/>
              <a:t>tasas </a:t>
            </a:r>
            <a:r>
              <a:rPr lang="es-VE" dirty="0"/>
              <a:t>de </a:t>
            </a:r>
            <a:r>
              <a:rPr lang="es-VE" dirty="0" smtClean="0"/>
              <a:t>supervivencia menores.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669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DISCUSION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6" y="1619561"/>
            <a:ext cx="8783390" cy="50001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b="1" dirty="0" err="1" smtClean="0"/>
              <a:t>Sildenafil</a:t>
            </a:r>
            <a:r>
              <a:rPr lang="es-VE" b="1" dirty="0" smtClean="0"/>
              <a:t> Dosificación y Supervivencia:</a:t>
            </a:r>
          </a:p>
          <a:p>
            <a:pPr algn="just"/>
            <a:r>
              <a:rPr lang="es-VE" dirty="0"/>
              <a:t>La mayor mortalidad observada fue en pacientes menores de 2 años de edad, independientemente de la dosis de </a:t>
            </a:r>
            <a:r>
              <a:rPr lang="es-VE" dirty="0" err="1"/>
              <a:t>sildenafil</a:t>
            </a:r>
            <a:r>
              <a:rPr lang="es-VE" dirty="0"/>
              <a:t> recibido. Este resultado podría haber sido debido a la gravedad y la etiología de </a:t>
            </a:r>
            <a:r>
              <a:rPr lang="es-VE" dirty="0" smtClean="0"/>
              <a:t>la HP </a:t>
            </a:r>
            <a:r>
              <a:rPr lang="es-VE" dirty="0"/>
              <a:t>en este grupo de pacientes. Sin embargo, la comparación de las tasas de supervivencia entre </a:t>
            </a:r>
            <a:r>
              <a:rPr lang="es-VE" dirty="0" smtClean="0"/>
              <a:t>este estudio y STARTS-2 </a:t>
            </a:r>
            <a:r>
              <a:rPr lang="es-VE" dirty="0"/>
              <a:t>se complican debido a las notables diferencias en la edad y etiologías </a:t>
            </a:r>
            <a:r>
              <a:rPr lang="es-VE" dirty="0" smtClean="0"/>
              <a:t>de HP </a:t>
            </a:r>
            <a:r>
              <a:rPr lang="es-VE" dirty="0"/>
              <a:t>así como el hecho de que casi la mitad </a:t>
            </a:r>
            <a:r>
              <a:rPr lang="es-VE" dirty="0" smtClean="0"/>
              <a:t>de los </a:t>
            </a:r>
            <a:r>
              <a:rPr lang="es-VE" dirty="0"/>
              <a:t>pacientes recibió terapia combinada.</a:t>
            </a:r>
          </a:p>
        </p:txBody>
      </p:sp>
    </p:spTree>
    <p:extLst>
      <p:ext uri="{BB962C8B-B14F-4D97-AF65-F5344CB8AC3E}">
        <p14:creationId xmlns:p14="http://schemas.microsoft.com/office/powerpoint/2010/main" val="3218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CONCLUSION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6" y="1619561"/>
            <a:ext cx="8783390" cy="50001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VE" dirty="0" smtClean="0"/>
              <a:t>En </a:t>
            </a:r>
            <a:r>
              <a:rPr lang="es-VE" dirty="0"/>
              <a:t>este estudio retrospectivo, el tratamiento de los niños con las terapias con medicamentos específicos para </a:t>
            </a:r>
            <a:r>
              <a:rPr lang="es-VE" dirty="0" smtClean="0"/>
              <a:t>HP </a:t>
            </a:r>
            <a:r>
              <a:rPr lang="es-VE" dirty="0"/>
              <a:t>era seguro, y aunque la incidencia de reacciones adversas fue alta, </a:t>
            </a:r>
            <a:r>
              <a:rPr lang="es-VE" dirty="0" smtClean="0"/>
              <a:t>los EAAM </a:t>
            </a:r>
            <a:r>
              <a:rPr lang="es-VE" dirty="0"/>
              <a:t>graves fueron poco frecuentes, tanto en monoterapia como en terapia de combinación</a:t>
            </a:r>
            <a:r>
              <a:rPr lang="es-VE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056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CONCLUSION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6" y="1619561"/>
            <a:ext cx="8783390" cy="50001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VE" dirty="0" smtClean="0"/>
              <a:t>El </a:t>
            </a:r>
            <a:r>
              <a:rPr lang="es-VE" dirty="0"/>
              <a:t>factor de riesgo más importante para los </a:t>
            </a:r>
            <a:r>
              <a:rPr lang="es-VE" dirty="0" smtClean="0"/>
              <a:t>EAAM </a:t>
            </a:r>
            <a:r>
              <a:rPr lang="es-VE" dirty="0"/>
              <a:t>en los niños era la terapia de combinación, que se asoció con una mayor tasa de </a:t>
            </a:r>
            <a:r>
              <a:rPr lang="es-VE" dirty="0" smtClean="0"/>
              <a:t>EAAM. </a:t>
            </a:r>
            <a:r>
              <a:rPr lang="es-VE" dirty="0"/>
              <a:t>La edad de los pacientes estaba relacionado con el tipo y la frecuencia de reacciones adversas específicas</a:t>
            </a:r>
            <a:r>
              <a:rPr lang="es-VE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326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MATERIALES Y METODOS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 smtClean="0"/>
              <a:t>Retrospectivo</a:t>
            </a:r>
            <a:r>
              <a:rPr lang="es-VE" dirty="0"/>
              <a:t>, longitudinal, observacional de una serie de casos de un solo centro</a:t>
            </a:r>
            <a:r>
              <a:rPr lang="es-VE" dirty="0" smtClean="0"/>
              <a:t>.</a:t>
            </a:r>
          </a:p>
          <a:p>
            <a:pPr algn="just"/>
            <a:r>
              <a:rPr lang="es-VE" dirty="0"/>
              <a:t>63 pacientes pediátricos con </a:t>
            </a:r>
            <a:r>
              <a:rPr lang="es-VE" dirty="0" smtClean="0"/>
              <a:t>HP (conf. hemodinámica).</a:t>
            </a:r>
          </a:p>
          <a:p>
            <a:pPr algn="just"/>
            <a:r>
              <a:rPr lang="es-VE" dirty="0" smtClean="0"/>
              <a:t>Uso de mediana y rango </a:t>
            </a:r>
            <a:r>
              <a:rPr lang="es-VE" dirty="0" err="1" smtClean="0"/>
              <a:t>intercuartilar</a:t>
            </a:r>
            <a:r>
              <a:rPr lang="es-VE" dirty="0" smtClean="0"/>
              <a:t> para un seguimiento de 12 meses (5-9m) desde el inicio de la terapia (feb 2011).</a:t>
            </a:r>
          </a:p>
          <a:p>
            <a:pPr algn="just"/>
            <a:r>
              <a:rPr lang="es-VE" dirty="0" smtClean="0"/>
              <a:t>Tratamiento recibido: </a:t>
            </a:r>
            <a:r>
              <a:rPr lang="es-VE" dirty="0" err="1"/>
              <a:t>sildenafil</a:t>
            </a:r>
            <a:r>
              <a:rPr lang="es-VE" dirty="0"/>
              <a:t>, </a:t>
            </a:r>
            <a:r>
              <a:rPr lang="es-VE" dirty="0" err="1"/>
              <a:t>bosentan</a:t>
            </a:r>
            <a:r>
              <a:rPr lang="es-VE" dirty="0"/>
              <a:t>, </a:t>
            </a:r>
            <a:r>
              <a:rPr lang="es-VE" dirty="0" err="1"/>
              <a:t>iloprost</a:t>
            </a:r>
            <a:r>
              <a:rPr lang="es-VE" dirty="0"/>
              <a:t>, </a:t>
            </a:r>
            <a:r>
              <a:rPr lang="es-VE" dirty="0" err="1"/>
              <a:t>treprostinil</a:t>
            </a:r>
            <a:r>
              <a:rPr lang="es-VE" dirty="0"/>
              <a:t>, </a:t>
            </a:r>
            <a:r>
              <a:rPr lang="es-VE" dirty="0" err="1" smtClean="0"/>
              <a:t>epoprostenol</a:t>
            </a:r>
            <a:r>
              <a:rPr lang="es-VE" dirty="0" smtClean="0"/>
              <a:t>, </a:t>
            </a:r>
            <a:r>
              <a:rPr lang="es-VE" dirty="0" err="1"/>
              <a:t>ambrisentan</a:t>
            </a:r>
            <a:r>
              <a:rPr lang="es-VE" dirty="0"/>
              <a:t> y </a:t>
            </a:r>
            <a:r>
              <a:rPr lang="es-VE" dirty="0" err="1" smtClean="0"/>
              <a:t>sitaxentan</a:t>
            </a:r>
            <a:r>
              <a:rPr lang="es-VE" dirty="0" smtClean="0"/>
              <a:t>.</a:t>
            </a:r>
          </a:p>
          <a:p>
            <a:pPr algn="just"/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val="40680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CONCLUSION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6" y="1619561"/>
            <a:ext cx="8783390" cy="50001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VE" dirty="0" smtClean="0"/>
              <a:t>Hemos </a:t>
            </a:r>
            <a:r>
              <a:rPr lang="es-VE" dirty="0"/>
              <a:t>observado tasas de supervivencia similares en niños que recibieron dosis de </a:t>
            </a:r>
            <a:r>
              <a:rPr lang="es-VE" dirty="0" err="1"/>
              <a:t>sildenafil</a:t>
            </a:r>
            <a:r>
              <a:rPr lang="es-VE" dirty="0"/>
              <a:t> en recomendaciones EMA o mayores, tanto en monoterapia como en </a:t>
            </a:r>
            <a:r>
              <a:rPr lang="es-VE" dirty="0" smtClean="0"/>
              <a:t>combinación. </a:t>
            </a:r>
            <a:r>
              <a:rPr lang="es-VE" dirty="0"/>
              <a:t>Aunque se trataba de un pequeño grupo, nuestros resultados están en discordancia con los </a:t>
            </a:r>
            <a:r>
              <a:rPr lang="es-VE" dirty="0" smtClean="0"/>
              <a:t>de STARTS-2.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59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96000" y="3277916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83300" y="368534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83300" y="414020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83300" y="4534932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NO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81700" y="537210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SI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85900" y="1600200"/>
            <a:ext cx="599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EL PRESENTE ESTUDIO NO APORTA INFORMACION RELEVANTE PARA CONTESTAR NUESTRA PREGUNTA DE INVESTIGACION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104602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MATERIALES Y METODOS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825625"/>
            <a:ext cx="8667480" cy="4351338"/>
          </a:xfrm>
        </p:spPr>
        <p:txBody>
          <a:bodyPr/>
          <a:lstStyle/>
          <a:p>
            <a:pPr algn="just"/>
            <a:r>
              <a:rPr lang="es-VE" dirty="0"/>
              <a:t>Para evaluar </a:t>
            </a:r>
            <a:r>
              <a:rPr lang="es-VE" dirty="0" smtClean="0"/>
              <a:t>las diferencias </a:t>
            </a:r>
            <a:r>
              <a:rPr lang="es-VE" dirty="0"/>
              <a:t>en </a:t>
            </a:r>
            <a:r>
              <a:rPr lang="es-VE" dirty="0" smtClean="0"/>
              <a:t>supervivencia en pacientes </a:t>
            </a:r>
            <a:r>
              <a:rPr lang="es-VE" dirty="0"/>
              <a:t>que recibieron dosis de </a:t>
            </a:r>
            <a:r>
              <a:rPr lang="es-VE" dirty="0" err="1"/>
              <a:t>sildenafil</a:t>
            </a:r>
            <a:r>
              <a:rPr lang="es-VE" dirty="0"/>
              <a:t> iguales o </a:t>
            </a:r>
            <a:r>
              <a:rPr lang="es-VE" dirty="0" smtClean="0"/>
              <a:t>mayores, según las recomendaciones de la </a:t>
            </a:r>
            <a:r>
              <a:rPr lang="es-VE" dirty="0"/>
              <a:t>Agencia Europea de </a:t>
            </a:r>
            <a:r>
              <a:rPr lang="es-VE" dirty="0" smtClean="0"/>
              <a:t>Medicamentos, </a:t>
            </a:r>
            <a:r>
              <a:rPr lang="es-VE" dirty="0"/>
              <a:t>extendieron el </a:t>
            </a:r>
            <a:r>
              <a:rPr lang="es-VE" dirty="0" smtClean="0"/>
              <a:t>seguimiento </a:t>
            </a:r>
            <a:r>
              <a:rPr lang="es-VE" dirty="0"/>
              <a:t>a diciembre de 2012</a:t>
            </a:r>
            <a:r>
              <a:rPr lang="es-VE" dirty="0" smtClean="0"/>
              <a:t>.</a:t>
            </a:r>
          </a:p>
          <a:p>
            <a:pPr algn="just"/>
            <a:r>
              <a:rPr lang="es-VE" dirty="0" smtClean="0"/>
              <a:t>Mediana y IQR de seguimiento para supervivencia 2.6 años (1 – 3.5).</a:t>
            </a:r>
          </a:p>
          <a:p>
            <a:pPr algn="just"/>
            <a:r>
              <a:rPr lang="es-VE" dirty="0" smtClean="0"/>
              <a:t>Visitas regulares de seguimiento para evaluación retrospectiva de EAAM.</a:t>
            </a:r>
          </a:p>
        </p:txBody>
      </p:sp>
    </p:spTree>
    <p:extLst>
      <p:ext uri="{BB962C8B-B14F-4D97-AF65-F5344CB8AC3E}">
        <p14:creationId xmlns:p14="http://schemas.microsoft.com/office/powerpoint/2010/main" val="4227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MATERIALES Y METODOS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825625"/>
            <a:ext cx="866748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VE" dirty="0" smtClean="0"/>
              <a:t>Recolección: </a:t>
            </a:r>
            <a:r>
              <a:rPr lang="es-VE" dirty="0"/>
              <a:t>datos </a:t>
            </a:r>
            <a:r>
              <a:rPr lang="es-VE" dirty="0" smtClean="0"/>
              <a:t>demográficos, sexo</a:t>
            </a:r>
            <a:r>
              <a:rPr lang="es-VE" dirty="0"/>
              <a:t>, edad, diagnóstico, etiología, </a:t>
            </a:r>
            <a:r>
              <a:rPr lang="es-VE" dirty="0" smtClean="0"/>
              <a:t>clase funcional </a:t>
            </a:r>
            <a:r>
              <a:rPr lang="es-VE" dirty="0"/>
              <a:t>(NYHA</a:t>
            </a:r>
            <a:r>
              <a:rPr lang="es-VE" dirty="0" smtClean="0"/>
              <a:t>), </a:t>
            </a:r>
            <a:r>
              <a:rPr lang="es-VE" dirty="0"/>
              <a:t>terapia de </a:t>
            </a:r>
            <a:r>
              <a:rPr lang="es-VE" dirty="0" smtClean="0"/>
              <a:t>drogas (dosis</a:t>
            </a:r>
            <a:r>
              <a:rPr lang="es-VE" dirty="0"/>
              <a:t>, pauta, </a:t>
            </a:r>
            <a:r>
              <a:rPr lang="es-VE" dirty="0" smtClean="0"/>
              <a:t>duración) </a:t>
            </a:r>
            <a:r>
              <a:rPr lang="es-VE" dirty="0"/>
              <a:t>y otras </a:t>
            </a:r>
            <a:r>
              <a:rPr lang="es-VE" dirty="0" smtClean="0"/>
              <a:t>drogas asociadas con </a:t>
            </a:r>
            <a:r>
              <a:rPr lang="es-VE" dirty="0"/>
              <a:t>variables relacionadas con los posibles eventos adversos detectados, como la descripción, la gravedad, el proceso médico, y </a:t>
            </a:r>
            <a:r>
              <a:rPr lang="es-VE" dirty="0" smtClean="0"/>
              <a:t>el algoritmo de puntuación de Naranjo (calculado en todas las drogas vasodilatadoras usadas como monoterapia).</a:t>
            </a:r>
          </a:p>
          <a:p>
            <a:pPr algn="just"/>
            <a:r>
              <a:rPr lang="es-VE" dirty="0" smtClean="0"/>
              <a:t>Se aplicó dicho algoritmo en terapia combinada únicamente para fármacos con sospecha de EAAM.</a:t>
            </a:r>
          </a:p>
          <a:p>
            <a:pPr algn="just"/>
            <a:r>
              <a:rPr lang="es-VE" dirty="0" smtClean="0"/>
              <a:t>Se considera EAAM a aquellos con un puntaje mayor a 1.</a:t>
            </a:r>
          </a:p>
        </p:txBody>
      </p:sp>
    </p:spTree>
    <p:extLst>
      <p:ext uri="{BB962C8B-B14F-4D97-AF65-F5344CB8AC3E}">
        <p14:creationId xmlns:p14="http://schemas.microsoft.com/office/powerpoint/2010/main" val="16065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MATERIALES Y METODOS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825625"/>
            <a:ext cx="8667480" cy="4351338"/>
          </a:xfrm>
        </p:spPr>
        <p:txBody>
          <a:bodyPr>
            <a:normAutofit/>
          </a:bodyPr>
          <a:lstStyle/>
          <a:p>
            <a:pPr algn="just"/>
            <a:r>
              <a:rPr lang="es-VE" dirty="0" smtClean="0"/>
              <a:t>Cálculo de tasa de incidencia de EAAM por paciente-año utilizando los EAAM totales.</a:t>
            </a:r>
          </a:p>
          <a:p>
            <a:pPr algn="just"/>
            <a:r>
              <a:rPr lang="es-VE" dirty="0" smtClean="0"/>
              <a:t>Evaluación de seguridad de 2 ó mas fármacos vasodilatadores (correlación N° EAAM – N° vasodilatadores utilizados) y comparación de EAAM en monoterapia y combinados.</a:t>
            </a:r>
          </a:p>
          <a:p>
            <a:pPr algn="just"/>
            <a:r>
              <a:rPr lang="es-VE" dirty="0" err="1" smtClean="0"/>
              <a:t>Sildenafil</a:t>
            </a:r>
            <a:r>
              <a:rPr lang="es-VE" dirty="0" smtClean="0"/>
              <a:t>: fármaco mas utilizado en monoterapia y combinación, referencia para evaluación de EAAM.</a:t>
            </a:r>
          </a:p>
        </p:txBody>
      </p:sp>
    </p:spTree>
    <p:extLst>
      <p:ext uri="{BB962C8B-B14F-4D97-AF65-F5344CB8AC3E}">
        <p14:creationId xmlns:p14="http://schemas.microsoft.com/office/powerpoint/2010/main" val="505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MATERIALES Y METODOS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1" y="1825625"/>
            <a:ext cx="8667480" cy="4351338"/>
          </a:xfrm>
        </p:spPr>
        <p:txBody>
          <a:bodyPr>
            <a:normAutofit/>
          </a:bodyPr>
          <a:lstStyle/>
          <a:p>
            <a:pPr algn="just"/>
            <a:r>
              <a:rPr lang="es-VE" dirty="0" smtClean="0"/>
              <a:t>Estudio de posibles factores de riesgo que pueden aumentar la susceptibilidad a EAAM (edad, sexo, etiología y gravedad de la enfermedad, dosis de drogas).</a:t>
            </a:r>
          </a:p>
          <a:p>
            <a:pPr algn="just"/>
            <a:r>
              <a:rPr lang="es-ES" dirty="0" smtClean="0"/>
              <a:t>EAAM se compararon entre adultos y </a:t>
            </a:r>
            <a:r>
              <a:rPr lang="es-ES" dirty="0"/>
              <a:t>población </a:t>
            </a:r>
            <a:r>
              <a:rPr lang="es-ES" dirty="0" smtClean="0"/>
              <a:t>pediátrica mediante recolección de datos por frecuencia. </a:t>
            </a:r>
          </a:p>
          <a:p>
            <a:pPr algn="just"/>
            <a:r>
              <a:rPr lang="es-ES" dirty="0" smtClean="0"/>
              <a:t>Se analizó </a:t>
            </a:r>
            <a:r>
              <a:rPr lang="es-ES" dirty="0"/>
              <a:t>retrospectivamente la posible relación entre los efectos adversos y la mortalidad según la dosificación de </a:t>
            </a:r>
            <a:r>
              <a:rPr lang="es-ES" dirty="0" err="1" smtClean="0"/>
              <a:t>sildenafil</a:t>
            </a:r>
            <a:r>
              <a:rPr lang="es-ES" dirty="0" smtClean="0"/>
              <a:t>.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val="35904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b="1" dirty="0" smtClean="0"/>
              <a:t>ESTADISTICOS</a:t>
            </a:r>
            <a:endParaRPr lang="es-V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5" y="1558344"/>
            <a:ext cx="8809150" cy="495836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VE" dirty="0" smtClean="0"/>
              <a:t>Descripción de </a:t>
            </a:r>
            <a:r>
              <a:rPr lang="es-VE" dirty="0"/>
              <a:t>variables </a:t>
            </a:r>
            <a:r>
              <a:rPr lang="es-VE" dirty="0" smtClean="0"/>
              <a:t>continuas</a:t>
            </a:r>
            <a:r>
              <a:rPr lang="es-VE" dirty="0"/>
              <a:t> </a:t>
            </a:r>
            <a:r>
              <a:rPr lang="es-VE" dirty="0" smtClean="0"/>
              <a:t>con mediana, IQR y DE. </a:t>
            </a:r>
            <a:endParaRPr lang="es-VE" dirty="0"/>
          </a:p>
          <a:p>
            <a:pPr algn="just"/>
            <a:r>
              <a:rPr lang="es-VE" dirty="0" smtClean="0"/>
              <a:t>Descripción de variables </a:t>
            </a:r>
            <a:r>
              <a:rPr lang="es-VE" dirty="0"/>
              <a:t>cualitativas </a:t>
            </a:r>
            <a:r>
              <a:rPr lang="es-VE" dirty="0" smtClean="0"/>
              <a:t>usando </a:t>
            </a:r>
            <a:r>
              <a:rPr lang="es-VE" dirty="0"/>
              <a:t>números absolutos y frecuencias relativas expresadas en porcentajes</a:t>
            </a:r>
            <a:r>
              <a:rPr lang="es-VE" dirty="0" smtClean="0"/>
              <a:t>.</a:t>
            </a:r>
          </a:p>
          <a:p>
            <a:pPr algn="just"/>
            <a:r>
              <a:rPr lang="es-VE" dirty="0" smtClean="0"/>
              <a:t>Comparación </a:t>
            </a:r>
            <a:r>
              <a:rPr lang="es-VE" dirty="0"/>
              <a:t>entre variables cuantitativas y </a:t>
            </a:r>
            <a:r>
              <a:rPr lang="es-VE" dirty="0" smtClean="0"/>
              <a:t>cualitativas </a:t>
            </a:r>
            <a:r>
              <a:rPr lang="es-VE" dirty="0"/>
              <a:t>mediante </a:t>
            </a:r>
            <a:r>
              <a:rPr lang="es-VE" dirty="0" smtClean="0"/>
              <a:t>parámetros de </a:t>
            </a:r>
            <a:r>
              <a:rPr lang="es-VE" dirty="0" err="1" smtClean="0"/>
              <a:t>Kruskall</a:t>
            </a:r>
            <a:r>
              <a:rPr lang="es-VE" dirty="0" smtClean="0"/>
              <a:t>-Wallis o de Mann-</a:t>
            </a:r>
            <a:r>
              <a:rPr lang="es-VE" dirty="0" err="1" smtClean="0"/>
              <a:t>Whitney</a:t>
            </a:r>
            <a:r>
              <a:rPr lang="es-VE" dirty="0" smtClean="0"/>
              <a:t>, </a:t>
            </a:r>
            <a:r>
              <a:rPr lang="es-VE" dirty="0"/>
              <a:t>U </a:t>
            </a:r>
            <a:r>
              <a:rPr lang="es-VE" dirty="0" smtClean="0"/>
              <a:t>test. </a:t>
            </a:r>
          </a:p>
          <a:p>
            <a:pPr algn="just"/>
            <a:r>
              <a:rPr lang="es-VE" dirty="0" smtClean="0"/>
              <a:t>Análisis de variables </a:t>
            </a:r>
            <a:r>
              <a:rPr lang="es-VE" dirty="0"/>
              <a:t>cualitativas </a:t>
            </a:r>
            <a:r>
              <a:rPr lang="es-VE" dirty="0" smtClean="0"/>
              <a:t>mediante de </a:t>
            </a:r>
            <a:r>
              <a:rPr lang="es-VE" dirty="0" err="1"/>
              <a:t>chi</a:t>
            </a:r>
            <a:r>
              <a:rPr lang="es-VE" dirty="0"/>
              <a:t>-cuadrado o la prueba exacta de </a:t>
            </a:r>
            <a:r>
              <a:rPr lang="es-VE" dirty="0" smtClean="0"/>
              <a:t>Fisher. </a:t>
            </a:r>
          </a:p>
          <a:p>
            <a:pPr algn="just"/>
            <a:r>
              <a:rPr lang="es-VE" dirty="0" smtClean="0"/>
              <a:t>Correlación </a:t>
            </a:r>
            <a:r>
              <a:rPr lang="es-VE" dirty="0"/>
              <a:t>entre variables </a:t>
            </a:r>
            <a:r>
              <a:rPr lang="es-VE" dirty="0" smtClean="0"/>
              <a:t>cuantitativas </a:t>
            </a:r>
            <a:r>
              <a:rPr lang="es-VE" dirty="0"/>
              <a:t>mediante </a:t>
            </a:r>
            <a:r>
              <a:rPr lang="es-VE" dirty="0" smtClean="0"/>
              <a:t>coeficiente </a:t>
            </a:r>
            <a:r>
              <a:rPr lang="es-VE" dirty="0"/>
              <a:t>de correlación de </a:t>
            </a:r>
            <a:r>
              <a:rPr lang="es-VE" dirty="0" err="1"/>
              <a:t>Spearman</a:t>
            </a:r>
            <a:r>
              <a:rPr lang="es-VE" dirty="0"/>
              <a:t>. </a:t>
            </a:r>
            <a:endParaRPr lang="es-VE" dirty="0" smtClean="0"/>
          </a:p>
          <a:p>
            <a:pPr algn="just"/>
            <a:r>
              <a:rPr lang="es-VE" dirty="0"/>
              <a:t>N</a:t>
            </a:r>
            <a:r>
              <a:rPr lang="es-VE" dirty="0" smtClean="0"/>
              <a:t>ivel </a:t>
            </a:r>
            <a:r>
              <a:rPr lang="es-VE" dirty="0"/>
              <a:t>de </a:t>
            </a:r>
            <a:r>
              <a:rPr lang="es-VE" dirty="0" smtClean="0"/>
              <a:t>significancia estadística </a:t>
            </a:r>
            <a:r>
              <a:rPr lang="es-VE" dirty="0"/>
              <a:t>p </a:t>
            </a:r>
            <a:r>
              <a:rPr lang="es-VE" dirty="0" smtClean="0"/>
              <a:t>menor de 0.05</a:t>
            </a:r>
            <a:r>
              <a:rPr lang="es-VE" dirty="0"/>
              <a:t>. </a:t>
            </a:r>
            <a:endParaRPr lang="es-VE" dirty="0" smtClean="0"/>
          </a:p>
          <a:p>
            <a:pPr algn="just"/>
            <a:r>
              <a:rPr lang="es-VE" dirty="0" smtClean="0"/>
              <a:t>Calculo de </a:t>
            </a:r>
            <a:r>
              <a:rPr lang="es-VE" dirty="0"/>
              <a:t>supervivencia </a:t>
            </a:r>
            <a:r>
              <a:rPr lang="es-VE" dirty="0" smtClean="0"/>
              <a:t>mediante Kaplan-</a:t>
            </a:r>
            <a:r>
              <a:rPr lang="es-VE" dirty="0" err="1" smtClean="0"/>
              <a:t>Meier</a:t>
            </a:r>
            <a:r>
              <a:rPr lang="es-VE" dirty="0"/>
              <a:t> </a:t>
            </a:r>
            <a:r>
              <a:rPr lang="es-VE" dirty="0" smtClean="0"/>
              <a:t>desde </a:t>
            </a:r>
            <a:r>
              <a:rPr lang="es-VE" dirty="0"/>
              <a:t>el inicio de la terapia para toda la </a:t>
            </a:r>
            <a:r>
              <a:rPr lang="es-VE" dirty="0" smtClean="0"/>
              <a:t>cohorte.</a:t>
            </a:r>
          </a:p>
          <a:p>
            <a:pPr algn="just"/>
            <a:r>
              <a:rPr lang="es-VE" dirty="0" smtClean="0"/>
              <a:t>Calculo de </a:t>
            </a:r>
            <a:r>
              <a:rPr lang="es-VE" dirty="0"/>
              <a:t>valores de p para los cocientes de riesgo para </a:t>
            </a:r>
            <a:r>
              <a:rPr lang="es-VE" dirty="0" smtClean="0"/>
              <a:t>dosificación de </a:t>
            </a:r>
            <a:r>
              <a:rPr lang="es-VE" dirty="0" err="1" smtClean="0"/>
              <a:t>sildenafil</a:t>
            </a:r>
            <a:r>
              <a:rPr lang="es-VE" dirty="0" smtClean="0"/>
              <a:t> </a:t>
            </a:r>
            <a:r>
              <a:rPr lang="es-VE" dirty="0"/>
              <a:t>utilizando </a:t>
            </a:r>
            <a:r>
              <a:rPr lang="es-VE" dirty="0" smtClean="0"/>
              <a:t>el modelo </a:t>
            </a:r>
            <a:r>
              <a:rPr lang="es-VE" dirty="0"/>
              <a:t>de riesgo proporcional de Cox.</a:t>
            </a:r>
          </a:p>
        </p:txBody>
      </p:sp>
    </p:spTree>
    <p:extLst>
      <p:ext uri="{BB962C8B-B14F-4D97-AF65-F5344CB8AC3E}">
        <p14:creationId xmlns:p14="http://schemas.microsoft.com/office/powerpoint/2010/main" val="6194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2949</Words>
  <Application>Microsoft Office PowerPoint</Application>
  <PresentationFormat>Presentación en pantalla (4:3)</PresentationFormat>
  <Paragraphs>188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Office Theme</vt:lpstr>
      <vt:lpstr>Presentación de PowerPoint</vt:lpstr>
      <vt:lpstr>INTRODUCCION</vt:lpstr>
      <vt:lpstr>OBJETIVOS</vt:lpstr>
      <vt:lpstr>MATERIALES Y METODOS</vt:lpstr>
      <vt:lpstr>MATERIALES Y METODOS</vt:lpstr>
      <vt:lpstr>MATERIALES Y METODOS</vt:lpstr>
      <vt:lpstr>MATERIALES Y METODOS</vt:lpstr>
      <vt:lpstr>MATERIALES Y METODOS</vt:lpstr>
      <vt:lpstr>ESTADISTICOS</vt:lpstr>
      <vt:lpstr>RESULTADOS</vt:lpstr>
      <vt:lpstr>RESULTADOS</vt:lpstr>
      <vt:lpstr>RESULTADOS</vt:lpstr>
      <vt:lpstr>Presentación de PowerPoint</vt:lpstr>
      <vt:lpstr>RESULTADOS</vt:lpstr>
      <vt:lpstr>Presentación de PowerPoint</vt:lpstr>
      <vt:lpstr>RESULTADOS</vt:lpstr>
      <vt:lpstr>RESULTADOS</vt:lpstr>
      <vt:lpstr>RESULTADOS</vt:lpstr>
      <vt:lpstr>RESULTADOS</vt:lpstr>
      <vt:lpstr>RESULTADOS</vt:lpstr>
      <vt:lpstr>Presentación de PowerPoint</vt:lpstr>
      <vt:lpstr>RESULTADOS</vt:lpstr>
      <vt:lpstr>Presentación de PowerPoint</vt:lpstr>
      <vt:lpstr>RESULTADOS</vt:lpstr>
      <vt:lpstr>RESULTADOS</vt:lpstr>
      <vt:lpstr>RESULTADOS</vt:lpstr>
      <vt:lpstr>DISCUSION</vt:lpstr>
      <vt:lpstr>DISCUSION</vt:lpstr>
      <vt:lpstr>DISCUSION</vt:lpstr>
      <vt:lpstr>DISCUSION</vt:lpstr>
      <vt:lpstr>DISCUSION</vt:lpstr>
      <vt:lpstr>DISCUSION</vt:lpstr>
      <vt:lpstr>DISCUSION</vt:lpstr>
      <vt:lpstr>DISCUSION</vt:lpstr>
      <vt:lpstr>DISCUSION</vt:lpstr>
      <vt:lpstr>DISCUSION</vt:lpstr>
      <vt:lpstr>DISCUSION</vt:lpstr>
      <vt:lpstr>CONCLUSION</vt:lpstr>
      <vt:lpstr>CONCLUSION</vt:lpstr>
      <vt:lpstr>CONCLUSION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</dc:creator>
  <cp:lastModifiedBy>Valmore Rubio</cp:lastModifiedBy>
  <cp:revision>54</cp:revision>
  <dcterms:created xsi:type="dcterms:W3CDTF">2015-08-09T18:17:39Z</dcterms:created>
  <dcterms:modified xsi:type="dcterms:W3CDTF">2015-08-17T14:51:13Z</dcterms:modified>
</cp:coreProperties>
</file>