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86" r:id="rId4"/>
    <p:sldId id="258" r:id="rId5"/>
    <p:sldId id="285" r:id="rId6"/>
    <p:sldId id="259" r:id="rId7"/>
    <p:sldId id="260" r:id="rId8"/>
    <p:sldId id="291" r:id="rId9"/>
    <p:sldId id="263" r:id="rId10"/>
    <p:sldId id="264" r:id="rId11"/>
    <p:sldId id="265" r:id="rId12"/>
    <p:sldId id="290" r:id="rId13"/>
    <p:sldId id="266" r:id="rId14"/>
    <p:sldId id="267" r:id="rId15"/>
    <p:sldId id="268" r:id="rId16"/>
    <p:sldId id="270" r:id="rId17"/>
    <p:sldId id="271" r:id="rId18"/>
    <p:sldId id="272" r:id="rId19"/>
    <p:sldId id="273" r:id="rId20"/>
    <p:sldId id="274" r:id="rId21"/>
    <p:sldId id="292" r:id="rId22"/>
    <p:sldId id="293" r:id="rId23"/>
    <p:sldId id="294" r:id="rId24"/>
    <p:sldId id="275" r:id="rId25"/>
    <p:sldId id="276" r:id="rId26"/>
    <p:sldId id="277" r:id="rId27"/>
    <p:sldId id="279" r:id="rId28"/>
    <p:sldId id="278" r:id="rId29"/>
    <p:sldId id="287" r:id="rId30"/>
    <p:sldId id="288" r:id="rId31"/>
    <p:sldId id="289" r:id="rId32"/>
    <p:sldId id="296" r:id="rId33"/>
    <p:sldId id="295" r:id="rId34"/>
    <p:sldId id="297" r:id="rId35"/>
    <p:sldId id="299" r:id="rId36"/>
    <p:sldId id="269" r:id="rId37"/>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5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autoAdjust="0"/>
    <p:restoredTop sz="82406" autoAdjust="0"/>
  </p:normalViewPr>
  <p:slideViewPr>
    <p:cSldViewPr snapToGrid="0">
      <p:cViewPr varScale="1">
        <p:scale>
          <a:sx n="61" d="100"/>
          <a:sy n="61" d="100"/>
        </p:scale>
        <p:origin x="15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D2EF9-09E7-475E-B070-F10B366A676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ES_tradnl"/>
        </a:p>
      </dgm:t>
    </dgm:pt>
    <dgm:pt modelId="{9854AB0D-32CB-4877-8F25-D7BAF71C6DE7}">
      <dgm:prSet custT="1"/>
      <dgm:spPr>
        <a:solidFill>
          <a:schemeClr val="accent5"/>
        </a:solidFill>
      </dgm:spPr>
      <dgm:t>
        <a:bodyPr/>
        <a:lstStyle/>
        <a:p>
          <a:pPr rtl="0"/>
          <a:r>
            <a:rPr lang="es-ES_tradnl" sz="1800" dirty="0" smtClean="0"/>
            <a:t>Causa más común de hospitalización</a:t>
          </a:r>
        </a:p>
        <a:p>
          <a:pPr rtl="0"/>
          <a:r>
            <a:rPr lang="es-ES_tradnl" sz="1800" dirty="0" smtClean="0"/>
            <a:t> (≥ 65 años).</a:t>
          </a:r>
          <a:endParaRPr lang="es-ES_tradnl" sz="1800" dirty="0"/>
        </a:p>
      </dgm:t>
    </dgm:pt>
    <dgm:pt modelId="{914B0480-3212-41E2-9FF5-3A39860DA358}" type="parTrans" cxnId="{CB14A5C9-ED72-4201-B126-650C7E588DE8}">
      <dgm:prSet/>
      <dgm:spPr/>
      <dgm:t>
        <a:bodyPr/>
        <a:lstStyle/>
        <a:p>
          <a:endParaRPr lang="es-ES_tradnl"/>
        </a:p>
      </dgm:t>
    </dgm:pt>
    <dgm:pt modelId="{9DF2DF24-604F-4925-837E-CA64EB706733}" type="sibTrans" cxnId="{CB14A5C9-ED72-4201-B126-650C7E588DE8}">
      <dgm:prSet/>
      <dgm:spPr/>
      <dgm:t>
        <a:bodyPr/>
        <a:lstStyle/>
        <a:p>
          <a:endParaRPr lang="es-ES_tradnl"/>
        </a:p>
      </dgm:t>
    </dgm:pt>
    <dgm:pt modelId="{DAAEBBC0-FE9C-46EA-8C21-09FFB7422476}">
      <dgm:prSet custT="1"/>
      <dgm:spPr>
        <a:solidFill>
          <a:schemeClr val="accent6"/>
        </a:solidFill>
      </dgm:spPr>
      <dgm:t>
        <a:bodyPr/>
        <a:lstStyle/>
        <a:p>
          <a:pPr rtl="0"/>
          <a:endParaRPr lang="es-ES_tradnl" sz="1400" dirty="0" smtClean="0"/>
        </a:p>
        <a:p>
          <a:pPr rtl="0"/>
          <a:r>
            <a:rPr lang="es-ES_tradnl" sz="1600" dirty="0" smtClean="0"/>
            <a:t>Son un componente esencial del </a:t>
          </a:r>
          <a:r>
            <a:rPr lang="es-ES_tradnl" sz="1600" dirty="0" err="1" smtClean="0"/>
            <a:t>tto</a:t>
          </a:r>
          <a:r>
            <a:rPr lang="es-ES_tradnl" sz="1600" dirty="0" smtClean="0"/>
            <a:t>. A pesar de décadas de experiencia con estos fármacos los datos prospectivos para orientar su empleo son escasos.</a:t>
          </a:r>
          <a:endParaRPr lang="es-ES_tradnl" sz="1600" dirty="0"/>
        </a:p>
      </dgm:t>
    </dgm:pt>
    <dgm:pt modelId="{E6C74D62-6C58-4ECB-9003-F1DDC3982179}" type="parTrans" cxnId="{25EF5D1C-318C-4EB1-A620-2740DF45393E}">
      <dgm:prSet/>
      <dgm:spPr/>
      <dgm:t>
        <a:bodyPr/>
        <a:lstStyle/>
        <a:p>
          <a:endParaRPr lang="es-ES_tradnl"/>
        </a:p>
      </dgm:t>
    </dgm:pt>
    <dgm:pt modelId="{AD03B2AB-183D-4839-AE32-6370B1CFF26F}" type="sibTrans" cxnId="{25EF5D1C-318C-4EB1-A620-2740DF45393E}">
      <dgm:prSet/>
      <dgm:spPr/>
      <dgm:t>
        <a:bodyPr/>
        <a:lstStyle/>
        <a:p>
          <a:endParaRPr lang="es-ES_tradnl"/>
        </a:p>
      </dgm:t>
    </dgm:pt>
    <dgm:pt modelId="{6A0BE24E-35E1-467E-8D03-D7954B66E79A}">
      <dgm:prSet custT="1"/>
      <dgm:spPr>
        <a:solidFill>
          <a:schemeClr val="accent2">
            <a:lumMod val="75000"/>
          </a:schemeClr>
        </a:solidFill>
      </dgm:spPr>
      <dgm:t>
        <a:bodyPr/>
        <a:lstStyle/>
        <a:p>
          <a:pPr rtl="0"/>
          <a:r>
            <a:rPr lang="es-ES_tradnl" sz="1800" dirty="0" smtClean="0"/>
            <a:t>Dosis altas pueden tener efectos perjudiciales.</a:t>
          </a:r>
          <a:endParaRPr lang="es-ES_tradnl" sz="1800" dirty="0"/>
        </a:p>
      </dgm:t>
    </dgm:pt>
    <dgm:pt modelId="{8DCF6825-C9C7-46E8-BAB3-E1B8C3A4EA4B}" type="parTrans" cxnId="{785B1D9E-D521-4E27-A470-C5E5721AC015}">
      <dgm:prSet/>
      <dgm:spPr/>
      <dgm:t>
        <a:bodyPr/>
        <a:lstStyle/>
        <a:p>
          <a:endParaRPr lang="es-ES_tradnl"/>
        </a:p>
      </dgm:t>
    </dgm:pt>
    <dgm:pt modelId="{64A065D3-9122-44E1-B29A-4FFDEFBB9385}" type="sibTrans" cxnId="{785B1D9E-D521-4E27-A470-C5E5721AC015}">
      <dgm:prSet/>
      <dgm:spPr/>
      <dgm:t>
        <a:bodyPr/>
        <a:lstStyle/>
        <a:p>
          <a:endParaRPr lang="es-ES_tradnl"/>
        </a:p>
      </dgm:t>
    </dgm:pt>
    <dgm:pt modelId="{81D7DC0E-9270-4AF2-81EA-CA0382FE2371}">
      <dgm:prSet custT="1"/>
      <dgm:spPr/>
      <dgm:t>
        <a:bodyPr/>
        <a:lstStyle/>
        <a:p>
          <a:pPr rtl="0"/>
          <a:endParaRPr lang="es-ES_tradnl" sz="1600" dirty="0" smtClean="0"/>
        </a:p>
        <a:p>
          <a:pPr rtl="0"/>
          <a:r>
            <a:rPr lang="es-ES_tradnl" sz="1600" dirty="0" smtClean="0"/>
            <a:t>No sólo no hay certezas sobre la dosis, sino que tampoco se sabe a ciencia cierta cual es la modalidad de administración óptima</a:t>
          </a:r>
          <a:endParaRPr lang="es-ES_tradnl" sz="1600" dirty="0"/>
        </a:p>
      </dgm:t>
    </dgm:pt>
    <dgm:pt modelId="{9071064D-0464-41B4-8C4A-FDAAEB20C407}" type="parTrans" cxnId="{9774B850-6E3D-46EF-A4E0-12B2B56DFAA8}">
      <dgm:prSet/>
      <dgm:spPr/>
      <dgm:t>
        <a:bodyPr/>
        <a:lstStyle/>
        <a:p>
          <a:endParaRPr lang="es-ES_tradnl"/>
        </a:p>
      </dgm:t>
    </dgm:pt>
    <dgm:pt modelId="{B0071301-45E4-4371-BC57-CE11FDEAF087}" type="sibTrans" cxnId="{9774B850-6E3D-46EF-A4E0-12B2B56DFAA8}">
      <dgm:prSet/>
      <dgm:spPr/>
      <dgm:t>
        <a:bodyPr/>
        <a:lstStyle/>
        <a:p>
          <a:endParaRPr lang="es-ES_tradnl"/>
        </a:p>
      </dgm:t>
    </dgm:pt>
    <dgm:pt modelId="{1DF7C7E2-7614-4A0A-ADA9-BC194DFB7366}" type="pres">
      <dgm:prSet presAssocID="{785D2EF9-09E7-475E-B070-F10B366A676F}" presName="Name0" presStyleCnt="0">
        <dgm:presLayoutVars>
          <dgm:dir/>
          <dgm:resizeHandles val="exact"/>
        </dgm:presLayoutVars>
      </dgm:prSet>
      <dgm:spPr/>
      <dgm:t>
        <a:bodyPr/>
        <a:lstStyle/>
        <a:p>
          <a:endParaRPr lang="es-ES_tradnl"/>
        </a:p>
      </dgm:t>
    </dgm:pt>
    <dgm:pt modelId="{263EA6F6-5F5A-40FC-B00B-53A527447A87}" type="pres">
      <dgm:prSet presAssocID="{785D2EF9-09E7-475E-B070-F10B366A676F}" presName="fgShape" presStyleLbl="fgShp" presStyleIdx="0" presStyleCnt="1" custScaleX="96681" custScaleY="72321" custLinFactNeighborY="41283"/>
      <dgm:spPr/>
    </dgm:pt>
    <dgm:pt modelId="{D608A317-7431-40DD-9385-5A083A5FF852}" type="pres">
      <dgm:prSet presAssocID="{785D2EF9-09E7-475E-B070-F10B366A676F}" presName="linComp" presStyleCnt="0"/>
      <dgm:spPr/>
    </dgm:pt>
    <dgm:pt modelId="{593E30FD-33B5-4DA2-90AF-F7484523DC5D}" type="pres">
      <dgm:prSet presAssocID="{9854AB0D-32CB-4877-8F25-D7BAF71C6DE7}" presName="compNode" presStyleCnt="0"/>
      <dgm:spPr/>
    </dgm:pt>
    <dgm:pt modelId="{F0821B43-C460-4093-B990-90A9DE806238}" type="pres">
      <dgm:prSet presAssocID="{9854AB0D-32CB-4877-8F25-D7BAF71C6DE7}" presName="bkgdShape" presStyleLbl="node1" presStyleIdx="0" presStyleCnt="4"/>
      <dgm:spPr/>
      <dgm:t>
        <a:bodyPr/>
        <a:lstStyle/>
        <a:p>
          <a:endParaRPr lang="es-ES_tradnl"/>
        </a:p>
      </dgm:t>
    </dgm:pt>
    <dgm:pt modelId="{00B55A3D-A171-4175-8C21-464D4851D8FD}" type="pres">
      <dgm:prSet presAssocID="{9854AB0D-32CB-4877-8F25-D7BAF71C6DE7}" presName="nodeTx" presStyleLbl="node1" presStyleIdx="0" presStyleCnt="4">
        <dgm:presLayoutVars>
          <dgm:bulletEnabled val="1"/>
        </dgm:presLayoutVars>
      </dgm:prSet>
      <dgm:spPr/>
      <dgm:t>
        <a:bodyPr/>
        <a:lstStyle/>
        <a:p>
          <a:endParaRPr lang="es-ES_tradnl"/>
        </a:p>
      </dgm:t>
    </dgm:pt>
    <dgm:pt modelId="{75F019B9-AE54-46D8-B0AE-507F9C731765}" type="pres">
      <dgm:prSet presAssocID="{9854AB0D-32CB-4877-8F25-D7BAF71C6DE7}" presName="invisiNode" presStyleLbl="node1" presStyleIdx="0" presStyleCnt="4"/>
      <dgm:spPr/>
    </dgm:pt>
    <dgm:pt modelId="{AD6BE3C2-5BE5-4664-BE33-43983DB53D28}" type="pres">
      <dgm:prSet presAssocID="{9854AB0D-32CB-4877-8F25-D7BAF71C6DE7}" presName="imagNode" presStyleLbl="fgImgPlace1" presStyleIdx="0" presStyleCnt="4"/>
      <dgm:spPr>
        <a:blipFill rotWithShape="1">
          <a:blip xmlns:r="http://schemas.openxmlformats.org/officeDocument/2006/relationships" r:embed="rId1"/>
          <a:stretch>
            <a:fillRect/>
          </a:stretch>
        </a:blipFill>
      </dgm:spPr>
    </dgm:pt>
    <dgm:pt modelId="{33731E43-5320-45E9-8176-AFB070278014}" type="pres">
      <dgm:prSet presAssocID="{9DF2DF24-604F-4925-837E-CA64EB706733}" presName="sibTrans" presStyleLbl="sibTrans2D1" presStyleIdx="0" presStyleCnt="0"/>
      <dgm:spPr/>
      <dgm:t>
        <a:bodyPr/>
        <a:lstStyle/>
        <a:p>
          <a:endParaRPr lang="es-ES_tradnl"/>
        </a:p>
      </dgm:t>
    </dgm:pt>
    <dgm:pt modelId="{3AB4BCF4-23F7-4639-A5C1-2CDAEEC2E931}" type="pres">
      <dgm:prSet presAssocID="{DAAEBBC0-FE9C-46EA-8C21-09FFB7422476}" presName="compNode" presStyleCnt="0"/>
      <dgm:spPr/>
    </dgm:pt>
    <dgm:pt modelId="{FC020780-2C31-4B04-BDAE-ABA9BCA3C15E}" type="pres">
      <dgm:prSet presAssocID="{DAAEBBC0-FE9C-46EA-8C21-09FFB7422476}" presName="bkgdShape" presStyleLbl="node1" presStyleIdx="1" presStyleCnt="4"/>
      <dgm:spPr/>
      <dgm:t>
        <a:bodyPr/>
        <a:lstStyle/>
        <a:p>
          <a:endParaRPr lang="es-ES_tradnl"/>
        </a:p>
      </dgm:t>
    </dgm:pt>
    <dgm:pt modelId="{7288BC00-B4D7-43E2-83C8-7DAEDAAD78B1}" type="pres">
      <dgm:prSet presAssocID="{DAAEBBC0-FE9C-46EA-8C21-09FFB7422476}" presName="nodeTx" presStyleLbl="node1" presStyleIdx="1" presStyleCnt="4">
        <dgm:presLayoutVars>
          <dgm:bulletEnabled val="1"/>
        </dgm:presLayoutVars>
      </dgm:prSet>
      <dgm:spPr/>
      <dgm:t>
        <a:bodyPr/>
        <a:lstStyle/>
        <a:p>
          <a:endParaRPr lang="es-ES_tradnl"/>
        </a:p>
      </dgm:t>
    </dgm:pt>
    <dgm:pt modelId="{1FAE57E2-51D5-43EA-B552-3E111F60EA55}" type="pres">
      <dgm:prSet presAssocID="{DAAEBBC0-FE9C-46EA-8C21-09FFB7422476}" presName="invisiNode" presStyleLbl="node1" presStyleIdx="1" presStyleCnt="4"/>
      <dgm:spPr/>
    </dgm:pt>
    <dgm:pt modelId="{E0D3B24F-BE2B-4BF9-9ECE-5790DDE405E7}" type="pres">
      <dgm:prSet presAssocID="{DAAEBBC0-FE9C-46EA-8C21-09FFB7422476}" presName="imagNode" presStyleLbl="fgImgPlace1" presStyleIdx="1" presStyleCnt="4"/>
      <dgm:spPr>
        <a:blipFill rotWithShape="1">
          <a:blip xmlns:r="http://schemas.openxmlformats.org/officeDocument/2006/relationships" r:embed="rId2"/>
          <a:stretch>
            <a:fillRect/>
          </a:stretch>
        </a:blipFill>
      </dgm:spPr>
    </dgm:pt>
    <dgm:pt modelId="{4DEB2AC5-0655-4EA0-B1BE-8A84C7BE27BA}" type="pres">
      <dgm:prSet presAssocID="{AD03B2AB-183D-4839-AE32-6370B1CFF26F}" presName="sibTrans" presStyleLbl="sibTrans2D1" presStyleIdx="0" presStyleCnt="0"/>
      <dgm:spPr/>
      <dgm:t>
        <a:bodyPr/>
        <a:lstStyle/>
        <a:p>
          <a:endParaRPr lang="es-ES_tradnl"/>
        </a:p>
      </dgm:t>
    </dgm:pt>
    <dgm:pt modelId="{9F8EC973-0A1B-4F7A-8E14-2F4EAAD2F227}" type="pres">
      <dgm:prSet presAssocID="{6A0BE24E-35E1-467E-8D03-D7954B66E79A}" presName="compNode" presStyleCnt="0"/>
      <dgm:spPr/>
    </dgm:pt>
    <dgm:pt modelId="{63EE0135-AD36-4A01-95BE-9764AB3FDB0C}" type="pres">
      <dgm:prSet presAssocID="{6A0BE24E-35E1-467E-8D03-D7954B66E79A}" presName="bkgdShape" presStyleLbl="node1" presStyleIdx="2" presStyleCnt="4"/>
      <dgm:spPr/>
      <dgm:t>
        <a:bodyPr/>
        <a:lstStyle/>
        <a:p>
          <a:endParaRPr lang="es-ES_tradnl"/>
        </a:p>
      </dgm:t>
    </dgm:pt>
    <dgm:pt modelId="{906A8EFD-9B64-4745-827F-72BB6B76A89B}" type="pres">
      <dgm:prSet presAssocID="{6A0BE24E-35E1-467E-8D03-D7954B66E79A}" presName="nodeTx" presStyleLbl="node1" presStyleIdx="2" presStyleCnt="4">
        <dgm:presLayoutVars>
          <dgm:bulletEnabled val="1"/>
        </dgm:presLayoutVars>
      </dgm:prSet>
      <dgm:spPr/>
      <dgm:t>
        <a:bodyPr/>
        <a:lstStyle/>
        <a:p>
          <a:endParaRPr lang="es-ES_tradnl"/>
        </a:p>
      </dgm:t>
    </dgm:pt>
    <dgm:pt modelId="{D475BC2F-22A6-4D65-B980-04669B782DB6}" type="pres">
      <dgm:prSet presAssocID="{6A0BE24E-35E1-467E-8D03-D7954B66E79A}" presName="invisiNode" presStyleLbl="node1" presStyleIdx="2" presStyleCnt="4"/>
      <dgm:spPr/>
    </dgm:pt>
    <dgm:pt modelId="{25275A05-606D-4734-8D46-EB321C6ACAB5}" type="pres">
      <dgm:prSet presAssocID="{6A0BE24E-35E1-467E-8D03-D7954B66E79A}" presName="imagNode" presStyleLbl="fgImgPlace1" presStyleIdx="2" presStyleCnt="4" custLinFactNeighborY="1884"/>
      <dgm:spPr>
        <a:blipFill rotWithShape="1">
          <a:blip xmlns:r="http://schemas.openxmlformats.org/officeDocument/2006/relationships" r:embed="rId3"/>
          <a:stretch>
            <a:fillRect/>
          </a:stretch>
        </a:blipFill>
      </dgm:spPr>
    </dgm:pt>
    <dgm:pt modelId="{7F6FA36B-F549-47DC-94FE-34EB8EBAC780}" type="pres">
      <dgm:prSet presAssocID="{64A065D3-9122-44E1-B29A-4FFDEFBB9385}" presName="sibTrans" presStyleLbl="sibTrans2D1" presStyleIdx="0" presStyleCnt="0"/>
      <dgm:spPr/>
      <dgm:t>
        <a:bodyPr/>
        <a:lstStyle/>
        <a:p>
          <a:endParaRPr lang="es-ES_tradnl"/>
        </a:p>
      </dgm:t>
    </dgm:pt>
    <dgm:pt modelId="{2718391A-5673-4796-90E0-3F36ABA236E1}" type="pres">
      <dgm:prSet presAssocID="{81D7DC0E-9270-4AF2-81EA-CA0382FE2371}" presName="compNode" presStyleCnt="0"/>
      <dgm:spPr/>
    </dgm:pt>
    <dgm:pt modelId="{C59AE806-7543-4318-AF9B-DDCB8E7A7F81}" type="pres">
      <dgm:prSet presAssocID="{81D7DC0E-9270-4AF2-81EA-CA0382FE2371}" presName="bkgdShape" presStyleLbl="node1" presStyleIdx="3" presStyleCnt="4"/>
      <dgm:spPr/>
      <dgm:t>
        <a:bodyPr/>
        <a:lstStyle/>
        <a:p>
          <a:endParaRPr lang="es-ES_tradnl"/>
        </a:p>
      </dgm:t>
    </dgm:pt>
    <dgm:pt modelId="{C6AC6408-B18F-42F9-9BAB-304006C40D43}" type="pres">
      <dgm:prSet presAssocID="{81D7DC0E-9270-4AF2-81EA-CA0382FE2371}" presName="nodeTx" presStyleLbl="node1" presStyleIdx="3" presStyleCnt="4">
        <dgm:presLayoutVars>
          <dgm:bulletEnabled val="1"/>
        </dgm:presLayoutVars>
      </dgm:prSet>
      <dgm:spPr/>
      <dgm:t>
        <a:bodyPr/>
        <a:lstStyle/>
        <a:p>
          <a:endParaRPr lang="es-ES_tradnl"/>
        </a:p>
      </dgm:t>
    </dgm:pt>
    <dgm:pt modelId="{474D6C5E-AAA0-4D8C-A6B1-14A39E4099BB}" type="pres">
      <dgm:prSet presAssocID="{81D7DC0E-9270-4AF2-81EA-CA0382FE2371}" presName="invisiNode" presStyleLbl="node1" presStyleIdx="3" presStyleCnt="4"/>
      <dgm:spPr/>
    </dgm:pt>
    <dgm:pt modelId="{6856EF84-09C8-4BC5-A6A2-E6C987586A42}" type="pres">
      <dgm:prSet presAssocID="{81D7DC0E-9270-4AF2-81EA-CA0382FE2371}" presName="imagNode" presStyleLbl="fgImgPlace1" presStyleIdx="3" presStyleCnt="4" custLinFactNeighborY="942"/>
      <dgm:spPr>
        <a:blipFill rotWithShape="1">
          <a:blip xmlns:r="http://schemas.openxmlformats.org/officeDocument/2006/relationships" r:embed="rId4"/>
          <a:stretch>
            <a:fillRect/>
          </a:stretch>
        </a:blipFill>
      </dgm:spPr>
    </dgm:pt>
  </dgm:ptLst>
  <dgm:cxnLst>
    <dgm:cxn modelId="{9774B850-6E3D-46EF-A4E0-12B2B56DFAA8}" srcId="{785D2EF9-09E7-475E-B070-F10B366A676F}" destId="{81D7DC0E-9270-4AF2-81EA-CA0382FE2371}" srcOrd="3" destOrd="0" parTransId="{9071064D-0464-41B4-8C4A-FDAAEB20C407}" sibTransId="{B0071301-45E4-4371-BC57-CE11FDEAF087}"/>
    <dgm:cxn modelId="{2E4C464B-096E-4EE7-889A-2819ED30F2C8}" type="presOf" srcId="{9854AB0D-32CB-4877-8F25-D7BAF71C6DE7}" destId="{00B55A3D-A171-4175-8C21-464D4851D8FD}" srcOrd="1" destOrd="0" presId="urn:microsoft.com/office/officeart/2005/8/layout/hList7"/>
    <dgm:cxn modelId="{1A631296-0F62-4CD2-9346-EC51FBCD7652}" type="presOf" srcId="{AD03B2AB-183D-4839-AE32-6370B1CFF26F}" destId="{4DEB2AC5-0655-4EA0-B1BE-8A84C7BE27BA}" srcOrd="0" destOrd="0" presId="urn:microsoft.com/office/officeart/2005/8/layout/hList7"/>
    <dgm:cxn modelId="{CB14A5C9-ED72-4201-B126-650C7E588DE8}" srcId="{785D2EF9-09E7-475E-B070-F10B366A676F}" destId="{9854AB0D-32CB-4877-8F25-D7BAF71C6DE7}" srcOrd="0" destOrd="0" parTransId="{914B0480-3212-41E2-9FF5-3A39860DA358}" sibTransId="{9DF2DF24-604F-4925-837E-CA64EB706733}"/>
    <dgm:cxn modelId="{D895AFD1-1F52-4CA2-AB2F-A2517B4BBC5F}" type="presOf" srcId="{785D2EF9-09E7-475E-B070-F10B366A676F}" destId="{1DF7C7E2-7614-4A0A-ADA9-BC194DFB7366}" srcOrd="0" destOrd="0" presId="urn:microsoft.com/office/officeart/2005/8/layout/hList7"/>
    <dgm:cxn modelId="{785B1D9E-D521-4E27-A470-C5E5721AC015}" srcId="{785D2EF9-09E7-475E-B070-F10B366A676F}" destId="{6A0BE24E-35E1-467E-8D03-D7954B66E79A}" srcOrd="2" destOrd="0" parTransId="{8DCF6825-C9C7-46E8-BAB3-E1B8C3A4EA4B}" sibTransId="{64A065D3-9122-44E1-B29A-4FFDEFBB9385}"/>
    <dgm:cxn modelId="{4B6E8034-098B-4453-9421-5B359304C44C}" type="presOf" srcId="{DAAEBBC0-FE9C-46EA-8C21-09FFB7422476}" destId="{7288BC00-B4D7-43E2-83C8-7DAEDAAD78B1}" srcOrd="1" destOrd="0" presId="urn:microsoft.com/office/officeart/2005/8/layout/hList7"/>
    <dgm:cxn modelId="{35B98EFA-C02E-4459-878C-CF69DFCB1E20}" type="presOf" srcId="{81D7DC0E-9270-4AF2-81EA-CA0382FE2371}" destId="{C6AC6408-B18F-42F9-9BAB-304006C40D43}" srcOrd="1" destOrd="0" presId="urn:microsoft.com/office/officeart/2005/8/layout/hList7"/>
    <dgm:cxn modelId="{C7172E44-5BD9-4C0A-A16E-C8F518826A74}" type="presOf" srcId="{9854AB0D-32CB-4877-8F25-D7BAF71C6DE7}" destId="{F0821B43-C460-4093-B990-90A9DE806238}" srcOrd="0" destOrd="0" presId="urn:microsoft.com/office/officeart/2005/8/layout/hList7"/>
    <dgm:cxn modelId="{C353FD54-624B-44C4-A1B6-BBCDB995C7CF}" type="presOf" srcId="{6A0BE24E-35E1-467E-8D03-D7954B66E79A}" destId="{906A8EFD-9B64-4745-827F-72BB6B76A89B}" srcOrd="1" destOrd="0" presId="urn:microsoft.com/office/officeart/2005/8/layout/hList7"/>
    <dgm:cxn modelId="{25EF5D1C-318C-4EB1-A620-2740DF45393E}" srcId="{785D2EF9-09E7-475E-B070-F10B366A676F}" destId="{DAAEBBC0-FE9C-46EA-8C21-09FFB7422476}" srcOrd="1" destOrd="0" parTransId="{E6C74D62-6C58-4ECB-9003-F1DDC3982179}" sibTransId="{AD03B2AB-183D-4839-AE32-6370B1CFF26F}"/>
    <dgm:cxn modelId="{E7A59F79-DC53-4055-BD4C-DC5F26787118}" type="presOf" srcId="{81D7DC0E-9270-4AF2-81EA-CA0382FE2371}" destId="{C59AE806-7543-4318-AF9B-DDCB8E7A7F81}" srcOrd="0" destOrd="0" presId="urn:microsoft.com/office/officeart/2005/8/layout/hList7"/>
    <dgm:cxn modelId="{1816418F-9CC5-43AC-AA2A-562F3ED94956}" type="presOf" srcId="{64A065D3-9122-44E1-B29A-4FFDEFBB9385}" destId="{7F6FA36B-F549-47DC-94FE-34EB8EBAC780}" srcOrd="0" destOrd="0" presId="urn:microsoft.com/office/officeart/2005/8/layout/hList7"/>
    <dgm:cxn modelId="{AA6C01EE-BAD5-4EAC-B393-7B841F907DC1}" type="presOf" srcId="{9DF2DF24-604F-4925-837E-CA64EB706733}" destId="{33731E43-5320-45E9-8176-AFB070278014}" srcOrd="0" destOrd="0" presId="urn:microsoft.com/office/officeart/2005/8/layout/hList7"/>
    <dgm:cxn modelId="{C0E2561B-5689-40A7-8323-0EE780BE87A6}" type="presOf" srcId="{DAAEBBC0-FE9C-46EA-8C21-09FFB7422476}" destId="{FC020780-2C31-4B04-BDAE-ABA9BCA3C15E}" srcOrd="0" destOrd="0" presId="urn:microsoft.com/office/officeart/2005/8/layout/hList7"/>
    <dgm:cxn modelId="{C584469A-7C86-4F88-8C68-4B3BDAE92BB9}" type="presOf" srcId="{6A0BE24E-35E1-467E-8D03-D7954B66E79A}" destId="{63EE0135-AD36-4A01-95BE-9764AB3FDB0C}" srcOrd="0" destOrd="0" presId="urn:microsoft.com/office/officeart/2005/8/layout/hList7"/>
    <dgm:cxn modelId="{ABB69D83-BEB0-406D-BE17-72968A4FB2C9}" type="presParOf" srcId="{1DF7C7E2-7614-4A0A-ADA9-BC194DFB7366}" destId="{263EA6F6-5F5A-40FC-B00B-53A527447A87}" srcOrd="0" destOrd="0" presId="urn:microsoft.com/office/officeart/2005/8/layout/hList7"/>
    <dgm:cxn modelId="{ADAD7604-2780-495D-B8C2-FA9DC0C1DF5D}" type="presParOf" srcId="{1DF7C7E2-7614-4A0A-ADA9-BC194DFB7366}" destId="{D608A317-7431-40DD-9385-5A083A5FF852}" srcOrd="1" destOrd="0" presId="urn:microsoft.com/office/officeart/2005/8/layout/hList7"/>
    <dgm:cxn modelId="{668CA416-9A88-48D0-9FC9-074D8BC305D3}" type="presParOf" srcId="{D608A317-7431-40DD-9385-5A083A5FF852}" destId="{593E30FD-33B5-4DA2-90AF-F7484523DC5D}" srcOrd="0" destOrd="0" presId="urn:microsoft.com/office/officeart/2005/8/layout/hList7"/>
    <dgm:cxn modelId="{1C91921A-555D-4A81-8D10-3ED9A8C9F480}" type="presParOf" srcId="{593E30FD-33B5-4DA2-90AF-F7484523DC5D}" destId="{F0821B43-C460-4093-B990-90A9DE806238}" srcOrd="0" destOrd="0" presId="urn:microsoft.com/office/officeart/2005/8/layout/hList7"/>
    <dgm:cxn modelId="{C7575984-5352-4BA9-BF7B-C3A608EE8350}" type="presParOf" srcId="{593E30FD-33B5-4DA2-90AF-F7484523DC5D}" destId="{00B55A3D-A171-4175-8C21-464D4851D8FD}" srcOrd="1" destOrd="0" presId="urn:microsoft.com/office/officeart/2005/8/layout/hList7"/>
    <dgm:cxn modelId="{13DADB3D-A147-4E0F-9C05-97616BFBEE6A}" type="presParOf" srcId="{593E30FD-33B5-4DA2-90AF-F7484523DC5D}" destId="{75F019B9-AE54-46D8-B0AE-507F9C731765}" srcOrd="2" destOrd="0" presId="urn:microsoft.com/office/officeart/2005/8/layout/hList7"/>
    <dgm:cxn modelId="{09F19251-554D-45BF-A399-7E6B2899E3FF}" type="presParOf" srcId="{593E30FD-33B5-4DA2-90AF-F7484523DC5D}" destId="{AD6BE3C2-5BE5-4664-BE33-43983DB53D28}" srcOrd="3" destOrd="0" presId="urn:microsoft.com/office/officeart/2005/8/layout/hList7"/>
    <dgm:cxn modelId="{620C4A5C-51CC-47E1-A047-7BCB2BD8EF74}" type="presParOf" srcId="{D608A317-7431-40DD-9385-5A083A5FF852}" destId="{33731E43-5320-45E9-8176-AFB070278014}" srcOrd="1" destOrd="0" presId="urn:microsoft.com/office/officeart/2005/8/layout/hList7"/>
    <dgm:cxn modelId="{23C6393C-7BDB-42E7-BF78-902D241AB2C3}" type="presParOf" srcId="{D608A317-7431-40DD-9385-5A083A5FF852}" destId="{3AB4BCF4-23F7-4639-A5C1-2CDAEEC2E931}" srcOrd="2" destOrd="0" presId="urn:microsoft.com/office/officeart/2005/8/layout/hList7"/>
    <dgm:cxn modelId="{41BE4436-0319-4769-9EBB-AF7BCA2AE8AD}" type="presParOf" srcId="{3AB4BCF4-23F7-4639-A5C1-2CDAEEC2E931}" destId="{FC020780-2C31-4B04-BDAE-ABA9BCA3C15E}" srcOrd="0" destOrd="0" presId="urn:microsoft.com/office/officeart/2005/8/layout/hList7"/>
    <dgm:cxn modelId="{5424DB31-CD17-4B0D-BCAC-309228D73C39}" type="presParOf" srcId="{3AB4BCF4-23F7-4639-A5C1-2CDAEEC2E931}" destId="{7288BC00-B4D7-43E2-83C8-7DAEDAAD78B1}" srcOrd="1" destOrd="0" presId="urn:microsoft.com/office/officeart/2005/8/layout/hList7"/>
    <dgm:cxn modelId="{0EC3D429-7AC8-49B8-8416-CD7712A021B4}" type="presParOf" srcId="{3AB4BCF4-23F7-4639-A5C1-2CDAEEC2E931}" destId="{1FAE57E2-51D5-43EA-B552-3E111F60EA55}" srcOrd="2" destOrd="0" presId="urn:microsoft.com/office/officeart/2005/8/layout/hList7"/>
    <dgm:cxn modelId="{4FB12F41-2BD2-41A9-999E-60E1E10B013C}" type="presParOf" srcId="{3AB4BCF4-23F7-4639-A5C1-2CDAEEC2E931}" destId="{E0D3B24F-BE2B-4BF9-9ECE-5790DDE405E7}" srcOrd="3" destOrd="0" presId="urn:microsoft.com/office/officeart/2005/8/layout/hList7"/>
    <dgm:cxn modelId="{674BB5F6-5EE6-41CB-8E33-C1449CD05193}" type="presParOf" srcId="{D608A317-7431-40DD-9385-5A083A5FF852}" destId="{4DEB2AC5-0655-4EA0-B1BE-8A84C7BE27BA}" srcOrd="3" destOrd="0" presId="urn:microsoft.com/office/officeart/2005/8/layout/hList7"/>
    <dgm:cxn modelId="{C8F597E3-8ED7-4F09-9F85-738823E46BFC}" type="presParOf" srcId="{D608A317-7431-40DD-9385-5A083A5FF852}" destId="{9F8EC973-0A1B-4F7A-8E14-2F4EAAD2F227}" srcOrd="4" destOrd="0" presId="urn:microsoft.com/office/officeart/2005/8/layout/hList7"/>
    <dgm:cxn modelId="{05254F3E-F33F-4073-895B-E1F520EE1B6F}" type="presParOf" srcId="{9F8EC973-0A1B-4F7A-8E14-2F4EAAD2F227}" destId="{63EE0135-AD36-4A01-95BE-9764AB3FDB0C}" srcOrd="0" destOrd="0" presId="urn:microsoft.com/office/officeart/2005/8/layout/hList7"/>
    <dgm:cxn modelId="{3D55A55B-9A01-428C-8871-FF150E31543A}" type="presParOf" srcId="{9F8EC973-0A1B-4F7A-8E14-2F4EAAD2F227}" destId="{906A8EFD-9B64-4745-827F-72BB6B76A89B}" srcOrd="1" destOrd="0" presId="urn:microsoft.com/office/officeart/2005/8/layout/hList7"/>
    <dgm:cxn modelId="{DAC69D55-71FD-4E53-8945-88C8BA779EB1}" type="presParOf" srcId="{9F8EC973-0A1B-4F7A-8E14-2F4EAAD2F227}" destId="{D475BC2F-22A6-4D65-B980-04669B782DB6}" srcOrd="2" destOrd="0" presId="urn:microsoft.com/office/officeart/2005/8/layout/hList7"/>
    <dgm:cxn modelId="{FB71FD3C-5CE9-4497-B9A0-07582ED91E08}" type="presParOf" srcId="{9F8EC973-0A1B-4F7A-8E14-2F4EAAD2F227}" destId="{25275A05-606D-4734-8D46-EB321C6ACAB5}" srcOrd="3" destOrd="0" presId="urn:microsoft.com/office/officeart/2005/8/layout/hList7"/>
    <dgm:cxn modelId="{25012454-EA46-4E1A-A5D3-31E947B61664}" type="presParOf" srcId="{D608A317-7431-40DD-9385-5A083A5FF852}" destId="{7F6FA36B-F549-47DC-94FE-34EB8EBAC780}" srcOrd="5" destOrd="0" presId="urn:microsoft.com/office/officeart/2005/8/layout/hList7"/>
    <dgm:cxn modelId="{8E1B9EC4-C38B-415F-98C9-B3D2775C4866}" type="presParOf" srcId="{D608A317-7431-40DD-9385-5A083A5FF852}" destId="{2718391A-5673-4796-90E0-3F36ABA236E1}" srcOrd="6" destOrd="0" presId="urn:microsoft.com/office/officeart/2005/8/layout/hList7"/>
    <dgm:cxn modelId="{08429027-671F-4938-9B82-6DD8EAE5B8FA}" type="presParOf" srcId="{2718391A-5673-4796-90E0-3F36ABA236E1}" destId="{C59AE806-7543-4318-AF9B-DDCB8E7A7F81}" srcOrd="0" destOrd="0" presId="urn:microsoft.com/office/officeart/2005/8/layout/hList7"/>
    <dgm:cxn modelId="{BE409CD5-F708-4E5D-BA52-967C2EC64DC0}" type="presParOf" srcId="{2718391A-5673-4796-90E0-3F36ABA236E1}" destId="{C6AC6408-B18F-42F9-9BAB-304006C40D43}" srcOrd="1" destOrd="0" presId="urn:microsoft.com/office/officeart/2005/8/layout/hList7"/>
    <dgm:cxn modelId="{B191FFA4-B7D9-413F-A0C4-9917BF0D4DDA}" type="presParOf" srcId="{2718391A-5673-4796-90E0-3F36ABA236E1}" destId="{474D6C5E-AAA0-4D8C-A6B1-14A39E4099BB}" srcOrd="2" destOrd="0" presId="urn:microsoft.com/office/officeart/2005/8/layout/hList7"/>
    <dgm:cxn modelId="{516C0B76-D1DF-4792-897E-E6D0C96C9F59}" type="presParOf" srcId="{2718391A-5673-4796-90E0-3F36ABA236E1}" destId="{6856EF84-09C8-4BC5-A6A2-E6C987586A4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C41A34-27D3-4EAC-BA32-E5ADA68575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9E5102F7-9F70-4D20-8C23-AC77A07AB419}">
      <dgm:prSet/>
      <dgm:spPr>
        <a:solidFill>
          <a:schemeClr val="tx1"/>
        </a:solidFill>
      </dgm:spPr>
      <dgm:t>
        <a:bodyPr/>
        <a:lstStyle/>
        <a:p>
          <a:pPr rtl="0"/>
          <a:r>
            <a:rPr lang="es-ES_tradnl" dirty="0" smtClean="0">
              <a:solidFill>
                <a:schemeClr val="bg1"/>
              </a:solidFill>
            </a:rPr>
            <a:t>Taquicardia ventricular</a:t>
          </a:r>
          <a:endParaRPr lang="es-ES_tradnl" dirty="0">
            <a:solidFill>
              <a:schemeClr val="bg1"/>
            </a:solidFill>
          </a:endParaRPr>
        </a:p>
      </dgm:t>
    </dgm:pt>
    <dgm:pt modelId="{67A58A14-A6E0-4B53-B7C5-86D9E783DBE9}" type="parTrans" cxnId="{9A7EDF1C-A067-40A0-93DF-0A045BA3866E}">
      <dgm:prSet/>
      <dgm:spPr/>
      <dgm:t>
        <a:bodyPr/>
        <a:lstStyle/>
        <a:p>
          <a:endParaRPr lang="es-ES_tradnl"/>
        </a:p>
      </dgm:t>
    </dgm:pt>
    <dgm:pt modelId="{EADA3D95-9DF7-474E-8274-713B6817C177}" type="sibTrans" cxnId="{9A7EDF1C-A067-40A0-93DF-0A045BA3866E}">
      <dgm:prSet/>
      <dgm:spPr/>
      <dgm:t>
        <a:bodyPr/>
        <a:lstStyle/>
        <a:p>
          <a:endParaRPr lang="es-ES_tradnl"/>
        </a:p>
      </dgm:t>
    </dgm:pt>
    <dgm:pt modelId="{D03D74E2-207E-481E-8ACB-DF6859E4186B}">
      <dgm:prSet/>
      <dgm:spPr>
        <a:ln>
          <a:solidFill>
            <a:schemeClr val="lt1">
              <a:hueOff val="0"/>
              <a:satOff val="0"/>
              <a:lumOff val="0"/>
            </a:schemeClr>
          </a:solidFill>
        </a:ln>
      </dgm:spPr>
      <dgm:t>
        <a:bodyPr/>
        <a:lstStyle/>
        <a:p>
          <a:pPr rtl="0"/>
          <a:r>
            <a:rPr lang="es-ES_tradnl" dirty="0" smtClean="0"/>
            <a:t>Dosis baja vs dosis alta: 7 vs 4.</a:t>
          </a:r>
          <a:endParaRPr lang="es-ES_tradnl" dirty="0"/>
        </a:p>
      </dgm:t>
    </dgm:pt>
    <dgm:pt modelId="{E1BB7A32-1C9E-421E-BD41-6C2A590AFA3B}" type="parTrans" cxnId="{79229228-7ECD-416A-85E3-D3A349A93C2B}">
      <dgm:prSet/>
      <dgm:spPr/>
      <dgm:t>
        <a:bodyPr/>
        <a:lstStyle/>
        <a:p>
          <a:endParaRPr lang="es-ES_tradnl"/>
        </a:p>
      </dgm:t>
    </dgm:pt>
    <dgm:pt modelId="{350E9FFE-DDB3-473A-8A55-DE2277A87CD4}" type="sibTrans" cxnId="{79229228-7ECD-416A-85E3-D3A349A93C2B}">
      <dgm:prSet/>
      <dgm:spPr/>
      <dgm:t>
        <a:bodyPr/>
        <a:lstStyle/>
        <a:p>
          <a:endParaRPr lang="es-ES_tradnl"/>
        </a:p>
      </dgm:t>
    </dgm:pt>
    <dgm:pt modelId="{52C20DD2-1B25-46B5-9D05-0C513DF8B152}">
      <dgm:prSet/>
      <dgm:spPr>
        <a:ln>
          <a:solidFill>
            <a:schemeClr val="lt1">
              <a:hueOff val="0"/>
              <a:satOff val="0"/>
              <a:lumOff val="0"/>
            </a:schemeClr>
          </a:solidFill>
        </a:ln>
      </dgm:spPr>
      <dgm:t>
        <a:bodyPr/>
        <a:lstStyle/>
        <a:p>
          <a:pPr rtl="0"/>
          <a:r>
            <a:rPr lang="es-ES_tradnl" smtClean="0"/>
            <a:t>Bolo vs perfusion continua: 7 vs 4.</a:t>
          </a:r>
          <a:endParaRPr lang="es-ES_tradnl"/>
        </a:p>
      </dgm:t>
    </dgm:pt>
    <dgm:pt modelId="{5DB0C985-1767-4248-A46F-EA27F29126C7}" type="parTrans" cxnId="{5FBA3FAE-4594-4956-9CFE-30C5EFBAB2FD}">
      <dgm:prSet/>
      <dgm:spPr/>
      <dgm:t>
        <a:bodyPr/>
        <a:lstStyle/>
        <a:p>
          <a:endParaRPr lang="es-ES_tradnl"/>
        </a:p>
      </dgm:t>
    </dgm:pt>
    <dgm:pt modelId="{D85AD062-E2A2-4DD6-9286-06AECB92FBD7}" type="sibTrans" cxnId="{5FBA3FAE-4594-4956-9CFE-30C5EFBAB2FD}">
      <dgm:prSet/>
      <dgm:spPr/>
      <dgm:t>
        <a:bodyPr/>
        <a:lstStyle/>
        <a:p>
          <a:endParaRPr lang="es-ES_tradnl"/>
        </a:p>
      </dgm:t>
    </dgm:pt>
    <dgm:pt modelId="{D33FD763-6649-49DC-AE15-982865E84A71}">
      <dgm:prSet/>
      <dgm:spPr>
        <a:solidFill>
          <a:schemeClr val="tx1"/>
        </a:solidFill>
      </dgm:spPr>
      <dgm:t>
        <a:bodyPr/>
        <a:lstStyle/>
        <a:p>
          <a:pPr rtl="0"/>
          <a:r>
            <a:rPr lang="es-ES_tradnl" dirty="0" smtClean="0">
              <a:solidFill>
                <a:schemeClr val="bg1"/>
              </a:solidFill>
            </a:rPr>
            <a:t>Infarto Agudo de Miocardio</a:t>
          </a:r>
          <a:endParaRPr lang="es-ES_tradnl" dirty="0">
            <a:solidFill>
              <a:schemeClr val="bg1"/>
            </a:solidFill>
          </a:endParaRPr>
        </a:p>
      </dgm:t>
    </dgm:pt>
    <dgm:pt modelId="{E33EA5DD-3D2E-4B3C-8B85-2DC5A4C3AEBA}" type="parTrans" cxnId="{8DB1CCDA-215B-4197-B4EB-FC2D3DD63E70}">
      <dgm:prSet/>
      <dgm:spPr/>
      <dgm:t>
        <a:bodyPr/>
        <a:lstStyle/>
        <a:p>
          <a:endParaRPr lang="es-ES_tradnl"/>
        </a:p>
      </dgm:t>
    </dgm:pt>
    <dgm:pt modelId="{3F77BDCA-E115-4D70-B4DE-FB6B978E4683}" type="sibTrans" cxnId="{8DB1CCDA-215B-4197-B4EB-FC2D3DD63E70}">
      <dgm:prSet/>
      <dgm:spPr/>
      <dgm:t>
        <a:bodyPr/>
        <a:lstStyle/>
        <a:p>
          <a:endParaRPr lang="es-ES_tradnl"/>
        </a:p>
      </dgm:t>
    </dgm:pt>
    <dgm:pt modelId="{60E0E53C-A415-44D1-9A33-706B661FC151}">
      <dgm:prSet/>
      <dgm:spPr>
        <a:ln>
          <a:solidFill>
            <a:schemeClr val="lt1">
              <a:hueOff val="0"/>
              <a:satOff val="0"/>
              <a:lumOff val="0"/>
            </a:schemeClr>
          </a:solidFill>
        </a:ln>
      </dgm:spPr>
      <dgm:t>
        <a:bodyPr/>
        <a:lstStyle/>
        <a:p>
          <a:pPr rtl="0"/>
          <a:r>
            <a:rPr lang="es-ES_tradnl" dirty="0" smtClean="0"/>
            <a:t>Dosis baja vs dosis alta: 4 vs 1.</a:t>
          </a:r>
          <a:endParaRPr lang="es-ES_tradnl" dirty="0"/>
        </a:p>
      </dgm:t>
    </dgm:pt>
    <dgm:pt modelId="{BB31353A-F65D-4EDE-AB7D-815879178060}" type="parTrans" cxnId="{69997495-7295-43C8-854E-BE3D56B8E953}">
      <dgm:prSet/>
      <dgm:spPr/>
      <dgm:t>
        <a:bodyPr/>
        <a:lstStyle/>
        <a:p>
          <a:endParaRPr lang="es-ES_tradnl"/>
        </a:p>
      </dgm:t>
    </dgm:pt>
    <dgm:pt modelId="{652AE2DD-E35B-496D-B573-C68F0A1F5D5C}" type="sibTrans" cxnId="{69997495-7295-43C8-854E-BE3D56B8E953}">
      <dgm:prSet/>
      <dgm:spPr/>
      <dgm:t>
        <a:bodyPr/>
        <a:lstStyle/>
        <a:p>
          <a:endParaRPr lang="es-ES_tradnl"/>
        </a:p>
      </dgm:t>
    </dgm:pt>
    <dgm:pt modelId="{9CA19142-01ED-4F03-8DD7-83C56F30CD61}">
      <dgm:prSet/>
      <dgm:spPr>
        <a:ln>
          <a:solidFill>
            <a:schemeClr val="lt1">
              <a:hueOff val="0"/>
              <a:satOff val="0"/>
              <a:lumOff val="0"/>
            </a:schemeClr>
          </a:solidFill>
        </a:ln>
      </dgm:spPr>
      <dgm:t>
        <a:bodyPr/>
        <a:lstStyle/>
        <a:p>
          <a:pPr rtl="0"/>
          <a:r>
            <a:rPr lang="es-ES_tradnl" dirty="0" smtClean="0"/>
            <a:t>Bolo vs perfusión continua: 4 vs 1. </a:t>
          </a:r>
          <a:endParaRPr lang="es-ES_tradnl" dirty="0"/>
        </a:p>
      </dgm:t>
    </dgm:pt>
    <dgm:pt modelId="{1BAEDAC4-3796-4D0F-881B-9D21DAEE9FCF}" type="parTrans" cxnId="{54458344-27C6-48CE-9D52-159A06ABA5B3}">
      <dgm:prSet/>
      <dgm:spPr/>
      <dgm:t>
        <a:bodyPr/>
        <a:lstStyle/>
        <a:p>
          <a:endParaRPr lang="es-ES_tradnl"/>
        </a:p>
      </dgm:t>
    </dgm:pt>
    <dgm:pt modelId="{8D46E993-C568-443E-9C53-B8CAA618F5B7}" type="sibTrans" cxnId="{54458344-27C6-48CE-9D52-159A06ABA5B3}">
      <dgm:prSet/>
      <dgm:spPr/>
      <dgm:t>
        <a:bodyPr/>
        <a:lstStyle/>
        <a:p>
          <a:endParaRPr lang="es-ES_tradnl"/>
        </a:p>
      </dgm:t>
    </dgm:pt>
    <dgm:pt modelId="{3258069A-51B4-4713-B0E2-96431E3A875A}" type="pres">
      <dgm:prSet presAssocID="{16C41A34-27D3-4EAC-BA32-E5ADA68575A5}" presName="linear" presStyleCnt="0">
        <dgm:presLayoutVars>
          <dgm:animLvl val="lvl"/>
          <dgm:resizeHandles val="exact"/>
        </dgm:presLayoutVars>
      </dgm:prSet>
      <dgm:spPr/>
      <dgm:t>
        <a:bodyPr/>
        <a:lstStyle/>
        <a:p>
          <a:endParaRPr lang="es-ES_tradnl"/>
        </a:p>
      </dgm:t>
    </dgm:pt>
    <dgm:pt modelId="{EF457487-2D4F-4B3C-89E6-872B7E5DEC24}" type="pres">
      <dgm:prSet presAssocID="{9E5102F7-9F70-4D20-8C23-AC77A07AB419}" presName="parentText" presStyleLbl="node1" presStyleIdx="0" presStyleCnt="2">
        <dgm:presLayoutVars>
          <dgm:chMax val="0"/>
          <dgm:bulletEnabled val="1"/>
        </dgm:presLayoutVars>
      </dgm:prSet>
      <dgm:spPr/>
      <dgm:t>
        <a:bodyPr/>
        <a:lstStyle/>
        <a:p>
          <a:endParaRPr lang="es-ES_tradnl"/>
        </a:p>
      </dgm:t>
    </dgm:pt>
    <dgm:pt modelId="{DB5327CA-8B03-46F1-9792-5F49B86B9ACE}" type="pres">
      <dgm:prSet presAssocID="{9E5102F7-9F70-4D20-8C23-AC77A07AB419}" presName="childText" presStyleLbl="revTx" presStyleIdx="0" presStyleCnt="2">
        <dgm:presLayoutVars>
          <dgm:bulletEnabled val="1"/>
        </dgm:presLayoutVars>
      </dgm:prSet>
      <dgm:spPr/>
      <dgm:t>
        <a:bodyPr/>
        <a:lstStyle/>
        <a:p>
          <a:endParaRPr lang="es-ES_tradnl"/>
        </a:p>
      </dgm:t>
    </dgm:pt>
    <dgm:pt modelId="{026D14D8-2E2C-4F76-A416-56F3427851E3}" type="pres">
      <dgm:prSet presAssocID="{D33FD763-6649-49DC-AE15-982865E84A71}" presName="parentText" presStyleLbl="node1" presStyleIdx="1" presStyleCnt="2">
        <dgm:presLayoutVars>
          <dgm:chMax val="0"/>
          <dgm:bulletEnabled val="1"/>
        </dgm:presLayoutVars>
      </dgm:prSet>
      <dgm:spPr/>
      <dgm:t>
        <a:bodyPr/>
        <a:lstStyle/>
        <a:p>
          <a:endParaRPr lang="es-ES_tradnl"/>
        </a:p>
      </dgm:t>
    </dgm:pt>
    <dgm:pt modelId="{8E5C0002-9E51-4223-BD74-4B20C32A5805}" type="pres">
      <dgm:prSet presAssocID="{D33FD763-6649-49DC-AE15-982865E84A71}" presName="childText" presStyleLbl="revTx" presStyleIdx="1" presStyleCnt="2">
        <dgm:presLayoutVars>
          <dgm:bulletEnabled val="1"/>
        </dgm:presLayoutVars>
      </dgm:prSet>
      <dgm:spPr/>
      <dgm:t>
        <a:bodyPr/>
        <a:lstStyle/>
        <a:p>
          <a:endParaRPr lang="es-ES_tradnl"/>
        </a:p>
      </dgm:t>
    </dgm:pt>
  </dgm:ptLst>
  <dgm:cxnLst>
    <dgm:cxn modelId="{5FBA3FAE-4594-4956-9CFE-30C5EFBAB2FD}" srcId="{9E5102F7-9F70-4D20-8C23-AC77A07AB419}" destId="{52C20DD2-1B25-46B5-9D05-0C513DF8B152}" srcOrd="1" destOrd="0" parTransId="{5DB0C985-1767-4248-A46F-EA27F29126C7}" sibTransId="{D85AD062-E2A2-4DD6-9286-06AECB92FBD7}"/>
    <dgm:cxn modelId="{CB569275-15CC-4871-82A1-A55633EB0810}" type="presOf" srcId="{16C41A34-27D3-4EAC-BA32-E5ADA68575A5}" destId="{3258069A-51B4-4713-B0E2-96431E3A875A}" srcOrd="0" destOrd="0" presId="urn:microsoft.com/office/officeart/2005/8/layout/vList2"/>
    <dgm:cxn modelId="{6D2F33ED-D703-4FD4-97BF-86539BBC4B4F}" type="presOf" srcId="{9E5102F7-9F70-4D20-8C23-AC77A07AB419}" destId="{EF457487-2D4F-4B3C-89E6-872B7E5DEC24}" srcOrd="0" destOrd="0" presId="urn:microsoft.com/office/officeart/2005/8/layout/vList2"/>
    <dgm:cxn modelId="{54458344-27C6-48CE-9D52-159A06ABA5B3}" srcId="{D33FD763-6649-49DC-AE15-982865E84A71}" destId="{9CA19142-01ED-4F03-8DD7-83C56F30CD61}" srcOrd="1" destOrd="0" parTransId="{1BAEDAC4-3796-4D0F-881B-9D21DAEE9FCF}" sibTransId="{8D46E993-C568-443E-9C53-B8CAA618F5B7}"/>
    <dgm:cxn modelId="{8DB1CCDA-215B-4197-B4EB-FC2D3DD63E70}" srcId="{16C41A34-27D3-4EAC-BA32-E5ADA68575A5}" destId="{D33FD763-6649-49DC-AE15-982865E84A71}" srcOrd="1" destOrd="0" parTransId="{E33EA5DD-3D2E-4B3C-8B85-2DC5A4C3AEBA}" sibTransId="{3F77BDCA-E115-4D70-B4DE-FB6B978E4683}"/>
    <dgm:cxn modelId="{A2C3627F-B303-4212-97A4-91BDE02BA929}" type="presOf" srcId="{60E0E53C-A415-44D1-9A33-706B661FC151}" destId="{8E5C0002-9E51-4223-BD74-4B20C32A5805}" srcOrd="0" destOrd="0" presId="urn:microsoft.com/office/officeart/2005/8/layout/vList2"/>
    <dgm:cxn modelId="{DEB4E997-1565-4C1C-8F19-AF357A5888C6}" type="presOf" srcId="{D33FD763-6649-49DC-AE15-982865E84A71}" destId="{026D14D8-2E2C-4F76-A416-56F3427851E3}" srcOrd="0" destOrd="0" presId="urn:microsoft.com/office/officeart/2005/8/layout/vList2"/>
    <dgm:cxn modelId="{BE737C66-5390-4434-90E9-9588C5FBBA18}" type="presOf" srcId="{52C20DD2-1B25-46B5-9D05-0C513DF8B152}" destId="{DB5327CA-8B03-46F1-9792-5F49B86B9ACE}" srcOrd="0" destOrd="1" presId="urn:microsoft.com/office/officeart/2005/8/layout/vList2"/>
    <dgm:cxn modelId="{9A7EDF1C-A067-40A0-93DF-0A045BA3866E}" srcId="{16C41A34-27D3-4EAC-BA32-E5ADA68575A5}" destId="{9E5102F7-9F70-4D20-8C23-AC77A07AB419}" srcOrd="0" destOrd="0" parTransId="{67A58A14-A6E0-4B53-B7C5-86D9E783DBE9}" sibTransId="{EADA3D95-9DF7-474E-8274-713B6817C177}"/>
    <dgm:cxn modelId="{69997495-7295-43C8-854E-BE3D56B8E953}" srcId="{D33FD763-6649-49DC-AE15-982865E84A71}" destId="{60E0E53C-A415-44D1-9A33-706B661FC151}" srcOrd="0" destOrd="0" parTransId="{BB31353A-F65D-4EDE-AB7D-815879178060}" sibTransId="{652AE2DD-E35B-496D-B573-C68F0A1F5D5C}"/>
    <dgm:cxn modelId="{120F5BC7-6EB2-4DF0-96F5-9FA72CBA621A}" type="presOf" srcId="{D03D74E2-207E-481E-8ACB-DF6859E4186B}" destId="{DB5327CA-8B03-46F1-9792-5F49B86B9ACE}" srcOrd="0" destOrd="0" presId="urn:microsoft.com/office/officeart/2005/8/layout/vList2"/>
    <dgm:cxn modelId="{6AD8412A-D4DA-45CB-A428-F53DD1DF730E}" type="presOf" srcId="{9CA19142-01ED-4F03-8DD7-83C56F30CD61}" destId="{8E5C0002-9E51-4223-BD74-4B20C32A5805}" srcOrd="0" destOrd="1" presId="urn:microsoft.com/office/officeart/2005/8/layout/vList2"/>
    <dgm:cxn modelId="{79229228-7ECD-416A-85E3-D3A349A93C2B}" srcId="{9E5102F7-9F70-4D20-8C23-AC77A07AB419}" destId="{D03D74E2-207E-481E-8ACB-DF6859E4186B}" srcOrd="0" destOrd="0" parTransId="{E1BB7A32-1C9E-421E-BD41-6C2A590AFA3B}" sibTransId="{350E9FFE-DDB3-473A-8A55-DE2277A87CD4}"/>
    <dgm:cxn modelId="{9E79D4F7-3344-44E5-8DF9-D29B41867337}" type="presParOf" srcId="{3258069A-51B4-4713-B0E2-96431E3A875A}" destId="{EF457487-2D4F-4B3C-89E6-872B7E5DEC24}" srcOrd="0" destOrd="0" presId="urn:microsoft.com/office/officeart/2005/8/layout/vList2"/>
    <dgm:cxn modelId="{63F485C2-C10D-4EEA-8B3F-41F643342E98}" type="presParOf" srcId="{3258069A-51B4-4713-B0E2-96431E3A875A}" destId="{DB5327CA-8B03-46F1-9792-5F49B86B9ACE}" srcOrd="1" destOrd="0" presId="urn:microsoft.com/office/officeart/2005/8/layout/vList2"/>
    <dgm:cxn modelId="{9266BA87-EB79-4FA7-8FFA-B08A36DC9773}" type="presParOf" srcId="{3258069A-51B4-4713-B0E2-96431E3A875A}" destId="{026D14D8-2E2C-4F76-A416-56F3427851E3}" srcOrd="2" destOrd="0" presId="urn:microsoft.com/office/officeart/2005/8/layout/vList2"/>
    <dgm:cxn modelId="{650AC772-C13F-472F-B538-0521A7E60331}" type="presParOf" srcId="{3258069A-51B4-4713-B0E2-96431E3A875A}" destId="{8E5C0002-9E51-4223-BD74-4B20C32A580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2502761-6B64-46DE-94D4-5ADD2D53F1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7A57C46A-F791-4263-B42B-FD037187CCBD}">
      <dgm:prSet custT="1"/>
      <dgm:spPr>
        <a:solidFill>
          <a:schemeClr val="tx1"/>
        </a:solidFill>
      </dgm:spPr>
      <dgm:t>
        <a:bodyPr/>
        <a:lstStyle/>
        <a:p>
          <a:pPr algn="ctr" rtl="0"/>
          <a:r>
            <a:rPr lang="es-ES_tradnl" sz="3600" b="1" dirty="0" smtClean="0">
              <a:solidFill>
                <a:schemeClr val="bg1"/>
              </a:solidFill>
            </a:rPr>
            <a:t>Insuficiencia Renal</a:t>
          </a:r>
          <a:endParaRPr lang="es-ES_tradnl" sz="3600" b="1" dirty="0">
            <a:solidFill>
              <a:schemeClr val="bg1"/>
            </a:solidFill>
          </a:endParaRPr>
        </a:p>
      </dgm:t>
    </dgm:pt>
    <dgm:pt modelId="{2A212562-BF84-45A1-8BDA-34AD5CA2A316}" type="parTrans" cxnId="{191AFC79-22C7-4D48-B64B-48F2EA70E9D5}">
      <dgm:prSet/>
      <dgm:spPr/>
      <dgm:t>
        <a:bodyPr/>
        <a:lstStyle/>
        <a:p>
          <a:endParaRPr lang="es-ES_tradnl"/>
        </a:p>
      </dgm:t>
    </dgm:pt>
    <dgm:pt modelId="{50CC523D-6A4E-43D0-8C1F-F40305B8693D}" type="sibTrans" cxnId="{191AFC79-22C7-4D48-B64B-48F2EA70E9D5}">
      <dgm:prSet/>
      <dgm:spPr/>
      <dgm:t>
        <a:bodyPr/>
        <a:lstStyle/>
        <a:p>
          <a:endParaRPr lang="es-ES_tradnl"/>
        </a:p>
      </dgm:t>
    </dgm:pt>
    <dgm:pt modelId="{D4FD92B6-C85B-48C8-9CCE-DBDE4772CB21}">
      <dgm:prSet/>
      <dgm:spPr/>
      <dgm:t>
        <a:bodyPr/>
        <a:lstStyle/>
        <a:p>
          <a:pPr rtl="0"/>
          <a:r>
            <a:rPr lang="es-ES_tradnl" smtClean="0"/>
            <a:t>Dosis baja vs dosis alta: 12 vs 7.</a:t>
          </a:r>
          <a:endParaRPr lang="es-ES_tradnl"/>
        </a:p>
      </dgm:t>
    </dgm:pt>
    <dgm:pt modelId="{C8B96112-7E57-4FF1-A999-D272D9771AB8}" type="parTrans" cxnId="{3482AB78-02F0-4CEF-9803-E5BF8FB1B9E9}">
      <dgm:prSet/>
      <dgm:spPr/>
      <dgm:t>
        <a:bodyPr/>
        <a:lstStyle/>
        <a:p>
          <a:endParaRPr lang="es-ES_tradnl"/>
        </a:p>
      </dgm:t>
    </dgm:pt>
    <dgm:pt modelId="{144A7DD1-F4B8-41F9-8FA2-F9580F9D00F1}" type="sibTrans" cxnId="{3482AB78-02F0-4CEF-9803-E5BF8FB1B9E9}">
      <dgm:prSet/>
      <dgm:spPr/>
      <dgm:t>
        <a:bodyPr/>
        <a:lstStyle/>
        <a:p>
          <a:endParaRPr lang="es-ES_tradnl"/>
        </a:p>
      </dgm:t>
    </dgm:pt>
    <dgm:pt modelId="{6C3699BC-D4BF-4065-8386-58B2903327F6}">
      <dgm:prSet/>
      <dgm:spPr/>
      <dgm:t>
        <a:bodyPr/>
        <a:lstStyle/>
        <a:p>
          <a:pPr rtl="0"/>
          <a:r>
            <a:rPr lang="es-ES_tradnl" smtClean="0"/>
            <a:t>Bolo vs perfusión continua: 8 vs 11.</a:t>
          </a:r>
          <a:endParaRPr lang="es-ES_tradnl"/>
        </a:p>
      </dgm:t>
    </dgm:pt>
    <dgm:pt modelId="{917474F2-95D1-4F78-97E4-A900ED555180}" type="parTrans" cxnId="{9D4942D2-A2F0-40B8-B3DE-A791E3B4B721}">
      <dgm:prSet/>
      <dgm:spPr/>
      <dgm:t>
        <a:bodyPr/>
        <a:lstStyle/>
        <a:p>
          <a:endParaRPr lang="es-ES_tradnl"/>
        </a:p>
      </dgm:t>
    </dgm:pt>
    <dgm:pt modelId="{4B01FDD1-1D61-47FE-BEA4-A3D9C4A961AE}" type="sibTrans" cxnId="{9D4942D2-A2F0-40B8-B3DE-A791E3B4B721}">
      <dgm:prSet/>
      <dgm:spPr/>
      <dgm:t>
        <a:bodyPr/>
        <a:lstStyle/>
        <a:p>
          <a:endParaRPr lang="es-ES_tradnl"/>
        </a:p>
      </dgm:t>
    </dgm:pt>
    <dgm:pt modelId="{515BFCE3-FF05-465A-9D1A-479B02EF6FE1}">
      <dgm:prSet/>
      <dgm:spPr>
        <a:solidFill>
          <a:schemeClr val="tx1"/>
        </a:solidFill>
      </dgm:spPr>
      <dgm:t>
        <a:bodyPr/>
        <a:lstStyle/>
        <a:p>
          <a:pPr rtl="0"/>
          <a:r>
            <a:rPr lang="es-ES_tradnl" b="1" dirty="0" smtClean="0">
              <a:solidFill>
                <a:schemeClr val="bg1"/>
              </a:solidFill>
            </a:rPr>
            <a:t>Fallecieron, reingresaron o visitaron el Servicio de Urgencias un total de 130 pacientes</a:t>
          </a:r>
          <a:endParaRPr lang="es-ES_tradnl" b="1" dirty="0">
            <a:solidFill>
              <a:schemeClr val="bg1"/>
            </a:solidFill>
          </a:endParaRPr>
        </a:p>
      </dgm:t>
    </dgm:pt>
    <dgm:pt modelId="{2CCE0D5D-716E-4A32-A99C-647578631C0C}" type="parTrans" cxnId="{21220059-D5C4-44E2-8A24-3A84E0458AC2}">
      <dgm:prSet/>
      <dgm:spPr/>
      <dgm:t>
        <a:bodyPr/>
        <a:lstStyle/>
        <a:p>
          <a:endParaRPr lang="es-ES_tradnl"/>
        </a:p>
      </dgm:t>
    </dgm:pt>
    <dgm:pt modelId="{29D7C486-CFAD-49FA-91AE-2B0AECA72F12}" type="sibTrans" cxnId="{21220059-D5C4-44E2-8A24-3A84E0458AC2}">
      <dgm:prSet/>
      <dgm:spPr/>
      <dgm:t>
        <a:bodyPr/>
        <a:lstStyle/>
        <a:p>
          <a:endParaRPr lang="es-ES_tradnl"/>
        </a:p>
      </dgm:t>
    </dgm:pt>
    <dgm:pt modelId="{0FE78722-3CAE-4B6E-A877-D2E3C1A8D6D0}">
      <dgm:prSet/>
      <dgm:spPr>
        <a:ln>
          <a:solidFill>
            <a:schemeClr val="lt1">
              <a:hueOff val="0"/>
              <a:satOff val="0"/>
              <a:lumOff val="0"/>
            </a:schemeClr>
          </a:solidFill>
        </a:ln>
      </dgm:spPr>
      <dgm:t>
        <a:bodyPr/>
        <a:lstStyle/>
        <a:p>
          <a:pPr rtl="0"/>
          <a:r>
            <a:rPr lang="es-ES_tradnl" dirty="0" smtClean="0"/>
            <a:t>Dosis baja vs dosis alta: 67 vs 63. p: 0.28</a:t>
          </a:r>
          <a:endParaRPr lang="es-ES_tradnl" dirty="0"/>
        </a:p>
      </dgm:t>
    </dgm:pt>
    <dgm:pt modelId="{66730878-172D-4374-83CC-64F9D4C1F7D7}" type="parTrans" cxnId="{2DF58115-F8A4-400E-B61B-9A4F20BD63CA}">
      <dgm:prSet/>
      <dgm:spPr/>
      <dgm:t>
        <a:bodyPr/>
        <a:lstStyle/>
        <a:p>
          <a:endParaRPr lang="es-ES_tradnl"/>
        </a:p>
      </dgm:t>
    </dgm:pt>
    <dgm:pt modelId="{ADC3E8D7-A2B4-429F-9C9C-DBB260114973}" type="sibTrans" cxnId="{2DF58115-F8A4-400E-B61B-9A4F20BD63CA}">
      <dgm:prSet/>
      <dgm:spPr/>
      <dgm:t>
        <a:bodyPr/>
        <a:lstStyle/>
        <a:p>
          <a:endParaRPr lang="es-ES_tradnl"/>
        </a:p>
      </dgm:t>
    </dgm:pt>
    <dgm:pt modelId="{49FD4D72-2E2E-4C51-8CDA-A0F00B1CB477}">
      <dgm:prSet/>
      <dgm:spPr>
        <a:ln>
          <a:solidFill>
            <a:schemeClr val="lt1">
              <a:hueOff val="0"/>
              <a:satOff val="0"/>
              <a:lumOff val="0"/>
            </a:schemeClr>
          </a:solidFill>
        </a:ln>
      </dgm:spPr>
      <dgm:t>
        <a:bodyPr/>
        <a:lstStyle/>
        <a:p>
          <a:pPr rtl="0"/>
          <a:r>
            <a:rPr lang="es-ES_tradnl" smtClean="0"/>
            <a:t>Bolo vs perfusión continua: 63 vs 67. p: 0.41</a:t>
          </a:r>
          <a:endParaRPr lang="es-ES_tradnl"/>
        </a:p>
      </dgm:t>
    </dgm:pt>
    <dgm:pt modelId="{2BB87795-D99D-4E49-B2D6-6B03894487D1}" type="parTrans" cxnId="{09B76656-58AB-444A-BB08-106305BFFD07}">
      <dgm:prSet/>
      <dgm:spPr/>
      <dgm:t>
        <a:bodyPr/>
        <a:lstStyle/>
        <a:p>
          <a:endParaRPr lang="es-ES_tradnl"/>
        </a:p>
      </dgm:t>
    </dgm:pt>
    <dgm:pt modelId="{5FA18E2E-4A41-44D5-93B4-602E9BBCBFE7}" type="sibTrans" cxnId="{09B76656-58AB-444A-BB08-106305BFFD07}">
      <dgm:prSet/>
      <dgm:spPr/>
      <dgm:t>
        <a:bodyPr/>
        <a:lstStyle/>
        <a:p>
          <a:endParaRPr lang="es-ES_tradnl"/>
        </a:p>
      </dgm:t>
    </dgm:pt>
    <dgm:pt modelId="{046356B6-FE4C-4B3B-BB4A-71AB66AFC345}" type="pres">
      <dgm:prSet presAssocID="{A2502761-6B64-46DE-94D4-5ADD2D53F11E}" presName="linear" presStyleCnt="0">
        <dgm:presLayoutVars>
          <dgm:animLvl val="lvl"/>
          <dgm:resizeHandles val="exact"/>
        </dgm:presLayoutVars>
      </dgm:prSet>
      <dgm:spPr/>
      <dgm:t>
        <a:bodyPr/>
        <a:lstStyle/>
        <a:p>
          <a:endParaRPr lang="es-ES_tradnl"/>
        </a:p>
      </dgm:t>
    </dgm:pt>
    <dgm:pt modelId="{33AB682E-BE37-412A-8363-38CCC67FE376}" type="pres">
      <dgm:prSet presAssocID="{7A57C46A-F791-4263-B42B-FD037187CCBD}" presName="parentText" presStyleLbl="node1" presStyleIdx="0" presStyleCnt="2" custLinFactNeighborY="-2864">
        <dgm:presLayoutVars>
          <dgm:chMax val="0"/>
          <dgm:bulletEnabled val="1"/>
        </dgm:presLayoutVars>
      </dgm:prSet>
      <dgm:spPr/>
      <dgm:t>
        <a:bodyPr/>
        <a:lstStyle/>
        <a:p>
          <a:endParaRPr lang="es-ES_tradnl"/>
        </a:p>
      </dgm:t>
    </dgm:pt>
    <dgm:pt modelId="{47611A38-E0C6-4C69-B933-933E73169E8A}" type="pres">
      <dgm:prSet presAssocID="{7A57C46A-F791-4263-B42B-FD037187CCBD}" presName="childText" presStyleLbl="revTx" presStyleIdx="0" presStyleCnt="2">
        <dgm:presLayoutVars>
          <dgm:bulletEnabled val="1"/>
        </dgm:presLayoutVars>
      </dgm:prSet>
      <dgm:spPr/>
      <dgm:t>
        <a:bodyPr/>
        <a:lstStyle/>
        <a:p>
          <a:endParaRPr lang="es-ES_tradnl"/>
        </a:p>
      </dgm:t>
    </dgm:pt>
    <dgm:pt modelId="{92746E10-202A-44E1-826C-B4599EAB3776}" type="pres">
      <dgm:prSet presAssocID="{515BFCE3-FF05-465A-9D1A-479B02EF6FE1}" presName="parentText" presStyleLbl="node1" presStyleIdx="1" presStyleCnt="2">
        <dgm:presLayoutVars>
          <dgm:chMax val="0"/>
          <dgm:bulletEnabled val="1"/>
        </dgm:presLayoutVars>
      </dgm:prSet>
      <dgm:spPr/>
      <dgm:t>
        <a:bodyPr/>
        <a:lstStyle/>
        <a:p>
          <a:endParaRPr lang="es-ES_tradnl"/>
        </a:p>
      </dgm:t>
    </dgm:pt>
    <dgm:pt modelId="{DD059112-E615-4914-85C9-B9B932F107AE}" type="pres">
      <dgm:prSet presAssocID="{515BFCE3-FF05-465A-9D1A-479B02EF6FE1}" presName="childText" presStyleLbl="revTx" presStyleIdx="1" presStyleCnt="2">
        <dgm:presLayoutVars>
          <dgm:bulletEnabled val="1"/>
        </dgm:presLayoutVars>
      </dgm:prSet>
      <dgm:spPr/>
      <dgm:t>
        <a:bodyPr/>
        <a:lstStyle/>
        <a:p>
          <a:endParaRPr lang="es-ES_tradnl"/>
        </a:p>
      </dgm:t>
    </dgm:pt>
  </dgm:ptLst>
  <dgm:cxnLst>
    <dgm:cxn modelId="{377B1FD7-3282-4F49-BFFB-6BC1223AB8B0}" type="presOf" srcId="{515BFCE3-FF05-465A-9D1A-479B02EF6FE1}" destId="{92746E10-202A-44E1-826C-B4599EAB3776}" srcOrd="0" destOrd="0" presId="urn:microsoft.com/office/officeart/2005/8/layout/vList2"/>
    <dgm:cxn modelId="{9D4942D2-A2F0-40B8-B3DE-A791E3B4B721}" srcId="{7A57C46A-F791-4263-B42B-FD037187CCBD}" destId="{6C3699BC-D4BF-4065-8386-58B2903327F6}" srcOrd="1" destOrd="0" parTransId="{917474F2-95D1-4F78-97E4-A900ED555180}" sibTransId="{4B01FDD1-1D61-47FE-BEA4-A3D9C4A961AE}"/>
    <dgm:cxn modelId="{21220059-D5C4-44E2-8A24-3A84E0458AC2}" srcId="{A2502761-6B64-46DE-94D4-5ADD2D53F11E}" destId="{515BFCE3-FF05-465A-9D1A-479B02EF6FE1}" srcOrd="1" destOrd="0" parTransId="{2CCE0D5D-716E-4A32-A99C-647578631C0C}" sibTransId="{29D7C486-CFAD-49FA-91AE-2B0AECA72F12}"/>
    <dgm:cxn modelId="{76FC383F-E322-40BC-AAD6-3D992A625995}" type="presOf" srcId="{6C3699BC-D4BF-4065-8386-58B2903327F6}" destId="{47611A38-E0C6-4C69-B933-933E73169E8A}" srcOrd="0" destOrd="1" presId="urn:microsoft.com/office/officeart/2005/8/layout/vList2"/>
    <dgm:cxn modelId="{CF2C7B4E-7216-41B9-ABA1-9F841ED39678}" type="presOf" srcId="{A2502761-6B64-46DE-94D4-5ADD2D53F11E}" destId="{046356B6-FE4C-4B3B-BB4A-71AB66AFC345}" srcOrd="0" destOrd="0" presId="urn:microsoft.com/office/officeart/2005/8/layout/vList2"/>
    <dgm:cxn modelId="{09B76656-58AB-444A-BB08-106305BFFD07}" srcId="{515BFCE3-FF05-465A-9D1A-479B02EF6FE1}" destId="{49FD4D72-2E2E-4C51-8CDA-A0F00B1CB477}" srcOrd="1" destOrd="0" parTransId="{2BB87795-D99D-4E49-B2D6-6B03894487D1}" sibTransId="{5FA18E2E-4A41-44D5-93B4-602E9BBCBFE7}"/>
    <dgm:cxn modelId="{BEAFE912-E87D-4BB3-94FC-B3278BD2A39F}" type="presOf" srcId="{7A57C46A-F791-4263-B42B-FD037187CCBD}" destId="{33AB682E-BE37-412A-8363-38CCC67FE376}" srcOrd="0" destOrd="0" presId="urn:microsoft.com/office/officeart/2005/8/layout/vList2"/>
    <dgm:cxn modelId="{736CF661-3CFE-4822-AC40-CF49D3750C2A}" type="presOf" srcId="{0FE78722-3CAE-4B6E-A877-D2E3C1A8D6D0}" destId="{DD059112-E615-4914-85C9-B9B932F107AE}" srcOrd="0" destOrd="0" presId="urn:microsoft.com/office/officeart/2005/8/layout/vList2"/>
    <dgm:cxn modelId="{191AFC79-22C7-4D48-B64B-48F2EA70E9D5}" srcId="{A2502761-6B64-46DE-94D4-5ADD2D53F11E}" destId="{7A57C46A-F791-4263-B42B-FD037187CCBD}" srcOrd="0" destOrd="0" parTransId="{2A212562-BF84-45A1-8BDA-34AD5CA2A316}" sibTransId="{50CC523D-6A4E-43D0-8C1F-F40305B8693D}"/>
    <dgm:cxn modelId="{32AD27DD-2C25-431B-9C21-1994BB822160}" type="presOf" srcId="{49FD4D72-2E2E-4C51-8CDA-A0F00B1CB477}" destId="{DD059112-E615-4914-85C9-B9B932F107AE}" srcOrd="0" destOrd="1" presId="urn:microsoft.com/office/officeart/2005/8/layout/vList2"/>
    <dgm:cxn modelId="{3482AB78-02F0-4CEF-9803-E5BF8FB1B9E9}" srcId="{7A57C46A-F791-4263-B42B-FD037187CCBD}" destId="{D4FD92B6-C85B-48C8-9CCE-DBDE4772CB21}" srcOrd="0" destOrd="0" parTransId="{C8B96112-7E57-4FF1-A999-D272D9771AB8}" sibTransId="{144A7DD1-F4B8-41F9-8FA2-F9580F9D00F1}"/>
    <dgm:cxn modelId="{2DF58115-F8A4-400E-B61B-9A4F20BD63CA}" srcId="{515BFCE3-FF05-465A-9D1A-479B02EF6FE1}" destId="{0FE78722-3CAE-4B6E-A877-D2E3C1A8D6D0}" srcOrd="0" destOrd="0" parTransId="{66730878-172D-4374-83CC-64F9D4C1F7D7}" sibTransId="{ADC3E8D7-A2B4-429F-9C9C-DBB260114973}"/>
    <dgm:cxn modelId="{C9A92F88-FE80-40E7-B192-B97E3DD614E3}" type="presOf" srcId="{D4FD92B6-C85B-48C8-9CCE-DBDE4772CB21}" destId="{47611A38-E0C6-4C69-B933-933E73169E8A}" srcOrd="0" destOrd="0" presId="urn:microsoft.com/office/officeart/2005/8/layout/vList2"/>
    <dgm:cxn modelId="{A200B690-1603-47A8-8408-E2FC12E460ED}" type="presParOf" srcId="{046356B6-FE4C-4B3B-BB4A-71AB66AFC345}" destId="{33AB682E-BE37-412A-8363-38CCC67FE376}" srcOrd="0" destOrd="0" presId="urn:microsoft.com/office/officeart/2005/8/layout/vList2"/>
    <dgm:cxn modelId="{EEB5FFEF-DA23-4CDB-80CB-957535960402}" type="presParOf" srcId="{046356B6-FE4C-4B3B-BB4A-71AB66AFC345}" destId="{47611A38-E0C6-4C69-B933-933E73169E8A}" srcOrd="1" destOrd="0" presId="urn:microsoft.com/office/officeart/2005/8/layout/vList2"/>
    <dgm:cxn modelId="{1B4323EA-F4B2-403E-A831-C637D1D5A029}" type="presParOf" srcId="{046356B6-FE4C-4B3B-BB4A-71AB66AFC345}" destId="{92746E10-202A-44E1-826C-B4599EAB3776}" srcOrd="2" destOrd="0" presId="urn:microsoft.com/office/officeart/2005/8/layout/vList2"/>
    <dgm:cxn modelId="{2549E111-B266-4A2D-97DB-35A0E33BAE50}" type="presParOf" srcId="{046356B6-FE4C-4B3B-BB4A-71AB66AFC345}" destId="{DD059112-E615-4914-85C9-B9B932F107AE}" srcOrd="3" destOrd="0" presId="urn:microsoft.com/office/officeart/2005/8/layout/vList2"/>
  </dgm:cxnLst>
  <dgm:bg/>
  <dgm:whole>
    <a:ln>
      <a:solidFill>
        <a:schemeClr val="lt1">
          <a:hueOff val="0"/>
          <a:satOff val="0"/>
          <a:lumOff val="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B7F318-E919-44F9-9FC3-2D0B910A01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65D5D16B-03EA-41E8-A3E8-5A32FDB9C8B9}">
      <dgm:prSet/>
      <dgm:spPr>
        <a:solidFill>
          <a:schemeClr val="tx1"/>
        </a:solidFill>
      </dgm:spPr>
      <dgm:t>
        <a:bodyPr/>
        <a:lstStyle/>
        <a:p>
          <a:pPr algn="just" rtl="0"/>
          <a:r>
            <a:rPr lang="es-ES_tradnl" dirty="0" smtClean="0">
              <a:solidFill>
                <a:schemeClr val="bg1"/>
              </a:solidFill>
            </a:rPr>
            <a:t>No se encontraron diferencias estadísticamente significativas en la evaluación tanto de los síntomas de los pacientes, como en el cambio en el nivel de creatinina desde el inicio hasta las 72 horas cuando la terapia con diuréticos fue administrada por medio de bolos vs perfusión continua o con una dosis baja vs dosis alta de diuréticos.</a:t>
          </a:r>
          <a:endParaRPr lang="es-ES_tradnl" dirty="0">
            <a:solidFill>
              <a:schemeClr val="bg1"/>
            </a:solidFill>
          </a:endParaRPr>
        </a:p>
      </dgm:t>
    </dgm:pt>
    <dgm:pt modelId="{ED6CAD9C-D3C3-4D25-A01E-A539284097AC}" type="parTrans" cxnId="{2C00B4D4-72FF-4A7F-A075-587D89332B36}">
      <dgm:prSet/>
      <dgm:spPr/>
      <dgm:t>
        <a:bodyPr/>
        <a:lstStyle/>
        <a:p>
          <a:endParaRPr lang="es-ES_tradnl"/>
        </a:p>
      </dgm:t>
    </dgm:pt>
    <dgm:pt modelId="{2038BE05-D125-4A68-A310-DCC09023F96D}" type="sibTrans" cxnId="{2C00B4D4-72FF-4A7F-A075-587D89332B36}">
      <dgm:prSet/>
      <dgm:spPr/>
      <dgm:t>
        <a:bodyPr/>
        <a:lstStyle/>
        <a:p>
          <a:endParaRPr lang="es-ES_tradnl"/>
        </a:p>
      </dgm:t>
    </dgm:pt>
    <dgm:pt modelId="{F8889D68-BCB1-42C2-96B6-7F6AE0B0746C}" type="pres">
      <dgm:prSet presAssocID="{5FB7F318-E919-44F9-9FC3-2D0B910A01BC}" presName="linear" presStyleCnt="0">
        <dgm:presLayoutVars>
          <dgm:animLvl val="lvl"/>
          <dgm:resizeHandles val="exact"/>
        </dgm:presLayoutVars>
      </dgm:prSet>
      <dgm:spPr/>
      <dgm:t>
        <a:bodyPr/>
        <a:lstStyle/>
        <a:p>
          <a:endParaRPr lang="es-ES_tradnl"/>
        </a:p>
      </dgm:t>
    </dgm:pt>
    <dgm:pt modelId="{64D2B2A2-B925-4A7C-9BF5-B5F0D8C3DBAC}" type="pres">
      <dgm:prSet presAssocID="{65D5D16B-03EA-41E8-A3E8-5A32FDB9C8B9}" presName="parentText" presStyleLbl="node1" presStyleIdx="0" presStyleCnt="1">
        <dgm:presLayoutVars>
          <dgm:chMax val="0"/>
          <dgm:bulletEnabled val="1"/>
        </dgm:presLayoutVars>
      </dgm:prSet>
      <dgm:spPr/>
      <dgm:t>
        <a:bodyPr/>
        <a:lstStyle/>
        <a:p>
          <a:endParaRPr lang="es-ES_tradnl"/>
        </a:p>
      </dgm:t>
    </dgm:pt>
  </dgm:ptLst>
  <dgm:cxnLst>
    <dgm:cxn modelId="{8BAF52D4-85C7-4BD1-A093-92025D5C836F}" type="presOf" srcId="{5FB7F318-E919-44F9-9FC3-2D0B910A01BC}" destId="{F8889D68-BCB1-42C2-96B6-7F6AE0B0746C}" srcOrd="0" destOrd="0" presId="urn:microsoft.com/office/officeart/2005/8/layout/vList2"/>
    <dgm:cxn modelId="{2C00B4D4-72FF-4A7F-A075-587D89332B36}" srcId="{5FB7F318-E919-44F9-9FC3-2D0B910A01BC}" destId="{65D5D16B-03EA-41E8-A3E8-5A32FDB9C8B9}" srcOrd="0" destOrd="0" parTransId="{ED6CAD9C-D3C3-4D25-A01E-A539284097AC}" sibTransId="{2038BE05-D125-4A68-A310-DCC09023F96D}"/>
    <dgm:cxn modelId="{2675FDFE-C43B-45E0-A8C0-53208C1355F8}" type="presOf" srcId="{65D5D16B-03EA-41E8-A3E8-5A32FDB9C8B9}" destId="{64D2B2A2-B925-4A7C-9BF5-B5F0D8C3DBAC}" srcOrd="0" destOrd="0" presId="urn:microsoft.com/office/officeart/2005/8/layout/vList2"/>
    <dgm:cxn modelId="{95C0F43D-769B-470A-ACBB-87FF658D2AF0}" type="presParOf" srcId="{F8889D68-BCB1-42C2-96B6-7F6AE0B0746C}" destId="{64D2B2A2-B925-4A7C-9BF5-B5F0D8C3DBA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9EDC73-FE4A-4402-A9F1-40CA4D0DBB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0F3B7FE4-55CF-4E6C-9D9E-8FB13A876811}">
      <dgm:prSet/>
      <dgm:spPr>
        <a:solidFill>
          <a:schemeClr val="tx1"/>
        </a:solidFill>
      </dgm:spPr>
      <dgm:t>
        <a:bodyPr/>
        <a:lstStyle/>
        <a:p>
          <a:pPr algn="ctr" rtl="0"/>
          <a:r>
            <a:rPr lang="es-ES_tradnl" b="1" dirty="0" smtClean="0">
              <a:solidFill>
                <a:schemeClr val="bg1"/>
              </a:solidFill>
            </a:rPr>
            <a:t>BOLO VS PERFUSIÓN CONTINUA</a:t>
          </a:r>
          <a:r>
            <a:rPr lang="es-ES_tradnl" b="1" dirty="0" smtClean="0"/>
            <a:t>:</a:t>
          </a:r>
          <a:endParaRPr lang="es-ES_tradnl" b="1" dirty="0"/>
        </a:p>
      </dgm:t>
    </dgm:pt>
    <dgm:pt modelId="{FEA851CB-5D3A-4359-9BD2-6C0CCD4FC5BA}" type="parTrans" cxnId="{F806AC78-BFDF-4469-9060-9AB07C466E6C}">
      <dgm:prSet/>
      <dgm:spPr/>
      <dgm:t>
        <a:bodyPr/>
        <a:lstStyle/>
        <a:p>
          <a:endParaRPr lang="es-ES_tradnl"/>
        </a:p>
      </dgm:t>
    </dgm:pt>
    <dgm:pt modelId="{65C509DD-96DB-4597-BD1B-541123C21965}" type="sibTrans" cxnId="{F806AC78-BFDF-4469-9060-9AB07C466E6C}">
      <dgm:prSet/>
      <dgm:spPr/>
      <dgm:t>
        <a:bodyPr/>
        <a:lstStyle/>
        <a:p>
          <a:endParaRPr lang="es-ES_tradnl"/>
        </a:p>
      </dgm:t>
    </dgm:pt>
    <dgm:pt modelId="{028129B7-B15D-4FBA-A153-0CF30282A2A4}">
      <dgm:prSet custT="1"/>
      <dgm:spPr>
        <a:ln>
          <a:solidFill>
            <a:schemeClr val="lt1">
              <a:hueOff val="0"/>
              <a:satOff val="0"/>
              <a:lumOff val="0"/>
            </a:schemeClr>
          </a:solidFill>
        </a:ln>
      </dgm:spPr>
      <dgm:t>
        <a:bodyPr/>
        <a:lstStyle/>
        <a:p>
          <a:pPr rtl="0"/>
          <a:r>
            <a:rPr lang="es-ES_tradnl" sz="2000" dirty="0" smtClean="0"/>
            <a:t>No se encontraron diferencias estadísticamente significativas entre los grupos de tratamiento a través de una amplia gama de variables de desenlace que miden la eficacia y seguridad.</a:t>
          </a:r>
          <a:endParaRPr lang="es-ES_tradnl" sz="2000" dirty="0"/>
        </a:p>
      </dgm:t>
    </dgm:pt>
    <dgm:pt modelId="{BB0811FF-C13D-4FB1-BFF5-862B2889BDD1}" type="parTrans" cxnId="{538645A0-093E-4B56-8FBD-660C96EFADD4}">
      <dgm:prSet/>
      <dgm:spPr/>
      <dgm:t>
        <a:bodyPr/>
        <a:lstStyle/>
        <a:p>
          <a:endParaRPr lang="es-ES_tradnl"/>
        </a:p>
      </dgm:t>
    </dgm:pt>
    <dgm:pt modelId="{F22638A3-3045-4C9C-8C9A-3BC2B685F851}" type="sibTrans" cxnId="{538645A0-093E-4B56-8FBD-660C96EFADD4}">
      <dgm:prSet/>
      <dgm:spPr/>
      <dgm:t>
        <a:bodyPr/>
        <a:lstStyle/>
        <a:p>
          <a:endParaRPr lang="es-ES_tradnl"/>
        </a:p>
      </dgm:t>
    </dgm:pt>
    <dgm:pt modelId="{8A41A086-3FDB-4386-B5B2-074CC4535B3D}">
      <dgm:prSet custT="1"/>
      <dgm:spPr>
        <a:ln>
          <a:solidFill>
            <a:schemeClr val="lt1">
              <a:hueOff val="0"/>
              <a:satOff val="0"/>
              <a:lumOff val="0"/>
            </a:schemeClr>
          </a:solidFill>
        </a:ln>
      </dgm:spPr>
      <dgm:t>
        <a:bodyPr/>
        <a:lstStyle/>
        <a:p>
          <a:pPr rtl="0"/>
          <a:r>
            <a:rPr lang="es-ES_tradnl" sz="2000" dirty="0" smtClean="0"/>
            <a:t>Estos hallazgos no se encontraron en estudios previos, donde sugieren que la perfusión continua en comparación con los bolos se asocian con un menor grado de disfunción renal y mayor diuresis.</a:t>
          </a:r>
          <a:endParaRPr lang="es-ES_tradnl" sz="2000" dirty="0"/>
        </a:p>
      </dgm:t>
    </dgm:pt>
    <dgm:pt modelId="{AF32820B-A22C-4D9F-A9A8-B5E7E5128C8D}" type="parTrans" cxnId="{39C4618D-E3A9-4C53-8624-44124C5871E8}">
      <dgm:prSet/>
      <dgm:spPr/>
      <dgm:t>
        <a:bodyPr/>
        <a:lstStyle/>
        <a:p>
          <a:endParaRPr lang="es-ES_tradnl"/>
        </a:p>
      </dgm:t>
    </dgm:pt>
    <dgm:pt modelId="{9CB2C18F-701A-4053-AD80-04A5C522F371}" type="sibTrans" cxnId="{39C4618D-E3A9-4C53-8624-44124C5871E8}">
      <dgm:prSet/>
      <dgm:spPr/>
      <dgm:t>
        <a:bodyPr/>
        <a:lstStyle/>
        <a:p>
          <a:endParaRPr lang="es-ES_tradnl"/>
        </a:p>
      </dgm:t>
    </dgm:pt>
    <dgm:pt modelId="{1F16659C-B0D5-4878-B0AB-97C103EC66BC}">
      <dgm:prSet custT="1"/>
      <dgm:spPr>
        <a:ln>
          <a:solidFill>
            <a:schemeClr val="lt1">
              <a:hueOff val="0"/>
              <a:satOff val="0"/>
              <a:lumOff val="0"/>
            </a:schemeClr>
          </a:solidFill>
        </a:ln>
      </dgm:spPr>
      <dgm:t>
        <a:bodyPr/>
        <a:lstStyle/>
        <a:p>
          <a:pPr rtl="0"/>
          <a:endParaRPr lang="es-ES_tradnl" sz="2000" dirty="0"/>
        </a:p>
      </dgm:t>
    </dgm:pt>
    <dgm:pt modelId="{842024F5-BDE2-4148-B752-6BD28654D538}" type="parTrans" cxnId="{BF17569F-932D-4481-A7DA-5BF91CBE7009}">
      <dgm:prSet/>
      <dgm:spPr/>
      <dgm:t>
        <a:bodyPr/>
        <a:lstStyle/>
        <a:p>
          <a:endParaRPr lang="es-ES_tradnl"/>
        </a:p>
      </dgm:t>
    </dgm:pt>
    <dgm:pt modelId="{42F47850-9CEB-4226-97B3-D6312E42BD67}" type="sibTrans" cxnId="{BF17569F-932D-4481-A7DA-5BF91CBE7009}">
      <dgm:prSet/>
      <dgm:spPr/>
      <dgm:t>
        <a:bodyPr/>
        <a:lstStyle/>
        <a:p>
          <a:endParaRPr lang="es-ES_tradnl"/>
        </a:p>
      </dgm:t>
    </dgm:pt>
    <dgm:pt modelId="{DA4F1F93-AB32-4F49-811A-5C3EFC383BE9}" type="pres">
      <dgm:prSet presAssocID="{839EDC73-FE4A-4402-A9F1-40CA4D0DBB06}" presName="linear" presStyleCnt="0">
        <dgm:presLayoutVars>
          <dgm:animLvl val="lvl"/>
          <dgm:resizeHandles val="exact"/>
        </dgm:presLayoutVars>
      </dgm:prSet>
      <dgm:spPr/>
      <dgm:t>
        <a:bodyPr/>
        <a:lstStyle/>
        <a:p>
          <a:endParaRPr lang="es-ES_tradnl"/>
        </a:p>
      </dgm:t>
    </dgm:pt>
    <dgm:pt modelId="{88CE59C8-04B8-4E4F-A0F6-FCB495781577}" type="pres">
      <dgm:prSet presAssocID="{0F3B7FE4-55CF-4E6C-9D9E-8FB13A876811}" presName="parentText" presStyleLbl="node1" presStyleIdx="0" presStyleCnt="1">
        <dgm:presLayoutVars>
          <dgm:chMax val="0"/>
          <dgm:bulletEnabled val="1"/>
        </dgm:presLayoutVars>
      </dgm:prSet>
      <dgm:spPr/>
      <dgm:t>
        <a:bodyPr/>
        <a:lstStyle/>
        <a:p>
          <a:endParaRPr lang="es-ES_tradnl"/>
        </a:p>
      </dgm:t>
    </dgm:pt>
    <dgm:pt modelId="{AC50724E-F514-4BF5-B1F1-1DEE67886AB7}" type="pres">
      <dgm:prSet presAssocID="{0F3B7FE4-55CF-4E6C-9D9E-8FB13A876811}" presName="childText" presStyleLbl="revTx" presStyleIdx="0" presStyleCnt="1" custScaleY="126938">
        <dgm:presLayoutVars>
          <dgm:bulletEnabled val="1"/>
        </dgm:presLayoutVars>
      </dgm:prSet>
      <dgm:spPr/>
      <dgm:t>
        <a:bodyPr/>
        <a:lstStyle/>
        <a:p>
          <a:endParaRPr lang="es-ES_tradnl"/>
        </a:p>
      </dgm:t>
    </dgm:pt>
  </dgm:ptLst>
  <dgm:cxnLst>
    <dgm:cxn modelId="{D517FCBD-8C0C-4FE1-8CB0-4C4C74FD9060}" type="presOf" srcId="{1F16659C-B0D5-4878-B0AB-97C103EC66BC}" destId="{AC50724E-F514-4BF5-B1F1-1DEE67886AB7}" srcOrd="0" destOrd="1" presId="urn:microsoft.com/office/officeart/2005/8/layout/vList2"/>
    <dgm:cxn modelId="{1986B442-4C31-4338-ABAB-9DBA0EB66AC8}" type="presOf" srcId="{028129B7-B15D-4FBA-A153-0CF30282A2A4}" destId="{AC50724E-F514-4BF5-B1F1-1DEE67886AB7}" srcOrd="0" destOrd="0" presId="urn:microsoft.com/office/officeart/2005/8/layout/vList2"/>
    <dgm:cxn modelId="{5115D824-40E3-42B3-A2D5-65F6137D3EA0}" type="presOf" srcId="{8A41A086-3FDB-4386-B5B2-074CC4535B3D}" destId="{AC50724E-F514-4BF5-B1F1-1DEE67886AB7}" srcOrd="0" destOrd="2" presId="urn:microsoft.com/office/officeart/2005/8/layout/vList2"/>
    <dgm:cxn modelId="{49CBBC03-FDDA-44D4-8527-F400D0FB1CAB}" type="presOf" srcId="{0F3B7FE4-55CF-4E6C-9D9E-8FB13A876811}" destId="{88CE59C8-04B8-4E4F-A0F6-FCB495781577}" srcOrd="0" destOrd="0" presId="urn:microsoft.com/office/officeart/2005/8/layout/vList2"/>
    <dgm:cxn modelId="{538645A0-093E-4B56-8FBD-660C96EFADD4}" srcId="{0F3B7FE4-55CF-4E6C-9D9E-8FB13A876811}" destId="{028129B7-B15D-4FBA-A153-0CF30282A2A4}" srcOrd="0" destOrd="0" parTransId="{BB0811FF-C13D-4FB1-BFF5-862B2889BDD1}" sibTransId="{F22638A3-3045-4C9C-8C9A-3BC2B685F851}"/>
    <dgm:cxn modelId="{F806AC78-BFDF-4469-9060-9AB07C466E6C}" srcId="{839EDC73-FE4A-4402-A9F1-40CA4D0DBB06}" destId="{0F3B7FE4-55CF-4E6C-9D9E-8FB13A876811}" srcOrd="0" destOrd="0" parTransId="{FEA851CB-5D3A-4359-9BD2-6C0CCD4FC5BA}" sibTransId="{65C509DD-96DB-4597-BD1B-541123C21965}"/>
    <dgm:cxn modelId="{BF17569F-932D-4481-A7DA-5BF91CBE7009}" srcId="{0F3B7FE4-55CF-4E6C-9D9E-8FB13A876811}" destId="{1F16659C-B0D5-4878-B0AB-97C103EC66BC}" srcOrd="1" destOrd="0" parTransId="{842024F5-BDE2-4148-B752-6BD28654D538}" sibTransId="{42F47850-9CEB-4226-97B3-D6312E42BD67}"/>
    <dgm:cxn modelId="{39C4618D-E3A9-4C53-8624-44124C5871E8}" srcId="{0F3B7FE4-55CF-4E6C-9D9E-8FB13A876811}" destId="{8A41A086-3FDB-4386-B5B2-074CC4535B3D}" srcOrd="2" destOrd="0" parTransId="{AF32820B-A22C-4D9F-A9A8-B5E7E5128C8D}" sibTransId="{9CB2C18F-701A-4053-AD80-04A5C522F371}"/>
    <dgm:cxn modelId="{15E531DC-31F9-437C-9C16-F24F66121D3F}" type="presOf" srcId="{839EDC73-FE4A-4402-A9F1-40CA4D0DBB06}" destId="{DA4F1F93-AB32-4F49-811A-5C3EFC383BE9}" srcOrd="0" destOrd="0" presId="urn:microsoft.com/office/officeart/2005/8/layout/vList2"/>
    <dgm:cxn modelId="{8ED26954-EA9B-4113-AA1C-807DF894500B}" type="presParOf" srcId="{DA4F1F93-AB32-4F49-811A-5C3EFC383BE9}" destId="{88CE59C8-04B8-4E4F-A0F6-FCB495781577}" srcOrd="0" destOrd="0" presId="urn:microsoft.com/office/officeart/2005/8/layout/vList2"/>
    <dgm:cxn modelId="{B4CB2E3D-0BED-43F1-A9C1-CB7CAB18E35E}" type="presParOf" srcId="{DA4F1F93-AB32-4F49-811A-5C3EFC383BE9}" destId="{AC50724E-F514-4BF5-B1F1-1DEE67886AB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BA4336-9967-4C0F-BA41-B2459F7828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4FCE5D0C-75C3-4305-80CC-ACC53516E600}">
      <dgm:prSet/>
      <dgm:spPr>
        <a:solidFill>
          <a:schemeClr val="tx1"/>
        </a:solidFill>
      </dgm:spPr>
      <dgm:t>
        <a:bodyPr/>
        <a:lstStyle/>
        <a:p>
          <a:pPr algn="ctr" rtl="0"/>
          <a:r>
            <a:rPr lang="es-ES_tradnl" b="1" dirty="0" smtClean="0">
              <a:solidFill>
                <a:schemeClr val="bg1"/>
              </a:solidFill>
            </a:rPr>
            <a:t>DOSIS ALTA VS DOSIS BAJA </a:t>
          </a:r>
          <a:endParaRPr lang="es-ES_tradnl" b="1" dirty="0">
            <a:solidFill>
              <a:schemeClr val="bg1"/>
            </a:solidFill>
          </a:endParaRPr>
        </a:p>
      </dgm:t>
    </dgm:pt>
    <dgm:pt modelId="{FF454FC0-6339-4398-8895-DA4822C769F8}" type="parTrans" cxnId="{638084D4-422E-4C91-B546-AAE54EE52CC1}">
      <dgm:prSet/>
      <dgm:spPr/>
      <dgm:t>
        <a:bodyPr/>
        <a:lstStyle/>
        <a:p>
          <a:endParaRPr lang="es-ES_tradnl"/>
        </a:p>
      </dgm:t>
    </dgm:pt>
    <dgm:pt modelId="{C15E509B-BCC3-481C-8C90-9AD1786E6C45}" type="sibTrans" cxnId="{638084D4-422E-4C91-B546-AAE54EE52CC1}">
      <dgm:prSet/>
      <dgm:spPr/>
      <dgm:t>
        <a:bodyPr/>
        <a:lstStyle/>
        <a:p>
          <a:endParaRPr lang="es-ES_tradnl"/>
        </a:p>
      </dgm:t>
    </dgm:pt>
    <dgm:pt modelId="{1F93AF8E-C538-4739-9732-2F2D4DD75050}">
      <dgm:prSet/>
      <dgm:spPr>
        <a:ln>
          <a:solidFill>
            <a:schemeClr val="lt1">
              <a:hueOff val="0"/>
              <a:satOff val="0"/>
              <a:lumOff val="0"/>
            </a:schemeClr>
          </a:solidFill>
        </a:ln>
      </dgm:spPr>
      <dgm:t>
        <a:bodyPr/>
        <a:lstStyle/>
        <a:p>
          <a:pPr algn="just" rtl="0"/>
          <a:r>
            <a:rPr lang="es-ES_tradnl" dirty="0" smtClean="0"/>
            <a:t>No se encontraron diferencias significativas entre los grupos de tratamiento tanto en las variable de eficacia como en las de seguridad.</a:t>
          </a:r>
          <a:endParaRPr lang="es-ES_tradnl" dirty="0"/>
        </a:p>
      </dgm:t>
    </dgm:pt>
    <dgm:pt modelId="{E6825A6E-A47C-4491-8702-43DE359BEF1E}" type="parTrans" cxnId="{D4595877-BD64-494C-8347-EDFFB004CFA5}">
      <dgm:prSet/>
      <dgm:spPr/>
      <dgm:t>
        <a:bodyPr/>
        <a:lstStyle/>
        <a:p>
          <a:endParaRPr lang="es-ES_tradnl"/>
        </a:p>
      </dgm:t>
    </dgm:pt>
    <dgm:pt modelId="{25A70F8F-8B88-4909-9C27-66C8414752B1}" type="sibTrans" cxnId="{D4595877-BD64-494C-8347-EDFFB004CFA5}">
      <dgm:prSet/>
      <dgm:spPr/>
      <dgm:t>
        <a:bodyPr/>
        <a:lstStyle/>
        <a:p>
          <a:endParaRPr lang="es-ES_tradnl"/>
        </a:p>
      </dgm:t>
    </dgm:pt>
    <dgm:pt modelId="{621D8738-A33C-424E-AF59-C77BE2E403FB}">
      <dgm:prSet/>
      <dgm:spPr>
        <a:ln>
          <a:solidFill>
            <a:schemeClr val="lt1">
              <a:hueOff val="0"/>
              <a:satOff val="0"/>
              <a:lumOff val="0"/>
            </a:schemeClr>
          </a:solidFill>
        </a:ln>
      </dgm:spPr>
      <dgm:t>
        <a:bodyPr/>
        <a:lstStyle/>
        <a:p>
          <a:pPr algn="just" rtl="0"/>
          <a:r>
            <a:rPr lang="es-ES_tradnl" dirty="0" smtClean="0"/>
            <a:t>Sin embargo, la </a:t>
          </a:r>
          <a:r>
            <a:rPr lang="es-ES_tradnl" u="sng" dirty="0" smtClean="0"/>
            <a:t>estrategia de alta dosis esta asociada a un mayor alivio de la disnea, mayor perdida de líquidos, mayor perdida de peso y menos eventos adversos graves</a:t>
          </a:r>
          <a:r>
            <a:rPr lang="es-ES_tradnl" dirty="0" smtClean="0"/>
            <a:t>.</a:t>
          </a:r>
          <a:endParaRPr lang="es-ES_tradnl" dirty="0"/>
        </a:p>
      </dgm:t>
    </dgm:pt>
    <dgm:pt modelId="{0BA70C17-4DBA-4B41-8F05-9B77A000F0E8}" type="parTrans" cxnId="{14E99C29-808C-450D-B602-32F0E01B77BF}">
      <dgm:prSet/>
      <dgm:spPr/>
      <dgm:t>
        <a:bodyPr/>
        <a:lstStyle/>
        <a:p>
          <a:endParaRPr lang="es-ES_tradnl"/>
        </a:p>
      </dgm:t>
    </dgm:pt>
    <dgm:pt modelId="{BC5F730C-E850-42F6-B5B7-F0A6708E81D9}" type="sibTrans" cxnId="{14E99C29-808C-450D-B602-32F0E01B77BF}">
      <dgm:prSet/>
      <dgm:spPr/>
      <dgm:t>
        <a:bodyPr/>
        <a:lstStyle/>
        <a:p>
          <a:endParaRPr lang="es-ES_tradnl"/>
        </a:p>
      </dgm:t>
    </dgm:pt>
    <dgm:pt modelId="{27F9A292-139C-4FAC-BAFB-5C102F96C741}" type="pres">
      <dgm:prSet presAssocID="{74BA4336-9967-4C0F-BA41-B2459F7828AE}" presName="linear" presStyleCnt="0">
        <dgm:presLayoutVars>
          <dgm:animLvl val="lvl"/>
          <dgm:resizeHandles val="exact"/>
        </dgm:presLayoutVars>
      </dgm:prSet>
      <dgm:spPr/>
      <dgm:t>
        <a:bodyPr/>
        <a:lstStyle/>
        <a:p>
          <a:endParaRPr lang="es-ES_tradnl"/>
        </a:p>
      </dgm:t>
    </dgm:pt>
    <dgm:pt modelId="{3FC7AAA5-2DA8-498B-A425-DB7E35326BD6}" type="pres">
      <dgm:prSet presAssocID="{4FCE5D0C-75C3-4305-80CC-ACC53516E600}" presName="parentText" presStyleLbl="node1" presStyleIdx="0" presStyleCnt="1" custLinFactNeighborY="473">
        <dgm:presLayoutVars>
          <dgm:chMax val="0"/>
          <dgm:bulletEnabled val="1"/>
        </dgm:presLayoutVars>
      </dgm:prSet>
      <dgm:spPr/>
      <dgm:t>
        <a:bodyPr/>
        <a:lstStyle/>
        <a:p>
          <a:endParaRPr lang="es-ES_tradnl"/>
        </a:p>
      </dgm:t>
    </dgm:pt>
    <dgm:pt modelId="{D89A191F-9FED-496B-A02D-DF114813DB20}" type="pres">
      <dgm:prSet presAssocID="{4FCE5D0C-75C3-4305-80CC-ACC53516E600}" presName="childText" presStyleLbl="revTx" presStyleIdx="0" presStyleCnt="1">
        <dgm:presLayoutVars>
          <dgm:bulletEnabled val="1"/>
        </dgm:presLayoutVars>
      </dgm:prSet>
      <dgm:spPr/>
      <dgm:t>
        <a:bodyPr/>
        <a:lstStyle/>
        <a:p>
          <a:endParaRPr lang="es-ES_tradnl"/>
        </a:p>
      </dgm:t>
    </dgm:pt>
  </dgm:ptLst>
  <dgm:cxnLst>
    <dgm:cxn modelId="{D4595877-BD64-494C-8347-EDFFB004CFA5}" srcId="{4FCE5D0C-75C3-4305-80CC-ACC53516E600}" destId="{1F93AF8E-C538-4739-9732-2F2D4DD75050}" srcOrd="0" destOrd="0" parTransId="{E6825A6E-A47C-4491-8702-43DE359BEF1E}" sibTransId="{25A70F8F-8B88-4909-9C27-66C8414752B1}"/>
    <dgm:cxn modelId="{638084D4-422E-4C91-B546-AAE54EE52CC1}" srcId="{74BA4336-9967-4C0F-BA41-B2459F7828AE}" destId="{4FCE5D0C-75C3-4305-80CC-ACC53516E600}" srcOrd="0" destOrd="0" parTransId="{FF454FC0-6339-4398-8895-DA4822C769F8}" sibTransId="{C15E509B-BCC3-481C-8C90-9AD1786E6C45}"/>
    <dgm:cxn modelId="{14E99C29-808C-450D-B602-32F0E01B77BF}" srcId="{4FCE5D0C-75C3-4305-80CC-ACC53516E600}" destId="{621D8738-A33C-424E-AF59-C77BE2E403FB}" srcOrd="1" destOrd="0" parTransId="{0BA70C17-4DBA-4B41-8F05-9B77A000F0E8}" sibTransId="{BC5F730C-E850-42F6-B5B7-F0A6708E81D9}"/>
    <dgm:cxn modelId="{DDADD92D-1DC6-4566-B7C0-F7E2A08ABAD5}" type="presOf" srcId="{4FCE5D0C-75C3-4305-80CC-ACC53516E600}" destId="{3FC7AAA5-2DA8-498B-A425-DB7E35326BD6}" srcOrd="0" destOrd="0" presId="urn:microsoft.com/office/officeart/2005/8/layout/vList2"/>
    <dgm:cxn modelId="{6264BB55-39B5-412D-AC57-68F1315E1F9C}" type="presOf" srcId="{74BA4336-9967-4C0F-BA41-B2459F7828AE}" destId="{27F9A292-139C-4FAC-BAFB-5C102F96C741}" srcOrd="0" destOrd="0" presId="urn:microsoft.com/office/officeart/2005/8/layout/vList2"/>
    <dgm:cxn modelId="{12004FC4-0D6E-4E89-B165-649338326442}" type="presOf" srcId="{1F93AF8E-C538-4739-9732-2F2D4DD75050}" destId="{D89A191F-9FED-496B-A02D-DF114813DB20}" srcOrd="0" destOrd="0" presId="urn:microsoft.com/office/officeart/2005/8/layout/vList2"/>
    <dgm:cxn modelId="{EFAE95BB-9D7F-4B40-A757-B960C729A8BE}" type="presOf" srcId="{621D8738-A33C-424E-AF59-C77BE2E403FB}" destId="{D89A191F-9FED-496B-A02D-DF114813DB20}" srcOrd="0" destOrd="1" presId="urn:microsoft.com/office/officeart/2005/8/layout/vList2"/>
    <dgm:cxn modelId="{AE3884FB-C60B-4957-9B7C-89230D72F0CB}" type="presParOf" srcId="{27F9A292-139C-4FAC-BAFB-5C102F96C741}" destId="{3FC7AAA5-2DA8-498B-A425-DB7E35326BD6}" srcOrd="0" destOrd="0" presId="urn:microsoft.com/office/officeart/2005/8/layout/vList2"/>
    <dgm:cxn modelId="{08683FB0-8A8C-43D7-8F30-D40C225481EC}" type="presParOf" srcId="{27F9A292-139C-4FAC-BAFB-5C102F96C741}" destId="{D89A191F-9FED-496B-A02D-DF114813DB2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F55EA72-C87A-48EF-8954-8D1B428F73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FADD4785-C945-4720-98C2-DD8B038154CD}">
      <dgm:prSet/>
      <dgm:spPr>
        <a:solidFill>
          <a:schemeClr val="tx1"/>
        </a:solidFill>
      </dgm:spPr>
      <dgm:t>
        <a:bodyPr/>
        <a:lstStyle/>
        <a:p>
          <a:pPr algn="just" rtl="0"/>
          <a:r>
            <a:rPr lang="es-ES_tradnl" dirty="0" smtClean="0">
              <a:solidFill>
                <a:schemeClr val="bg1"/>
              </a:solidFill>
            </a:rPr>
            <a:t>Estudios previos han sugerido que dosis altas de diuréticos se asocian a mayor deterioro de la función renal (mecanismo por el cual los diuréticos de asa pueden conducir a peores desenlaces).</a:t>
          </a:r>
          <a:endParaRPr lang="es-ES_tradnl" dirty="0">
            <a:solidFill>
              <a:schemeClr val="bg1"/>
            </a:solidFill>
          </a:endParaRPr>
        </a:p>
      </dgm:t>
    </dgm:pt>
    <dgm:pt modelId="{32571D87-C088-4492-92E3-4E69AF29FA79}" type="parTrans" cxnId="{498BBC0C-2A71-49EC-B907-37D14E13AB42}">
      <dgm:prSet/>
      <dgm:spPr/>
      <dgm:t>
        <a:bodyPr/>
        <a:lstStyle/>
        <a:p>
          <a:endParaRPr lang="es-ES_tradnl"/>
        </a:p>
      </dgm:t>
    </dgm:pt>
    <dgm:pt modelId="{D1FA84EA-4C2E-4F2E-A61B-CF6C6C2D8E1F}" type="sibTrans" cxnId="{498BBC0C-2A71-49EC-B907-37D14E13AB42}">
      <dgm:prSet/>
      <dgm:spPr/>
      <dgm:t>
        <a:bodyPr/>
        <a:lstStyle/>
        <a:p>
          <a:endParaRPr lang="es-ES_tradnl"/>
        </a:p>
      </dgm:t>
    </dgm:pt>
    <dgm:pt modelId="{F12562FD-B434-4854-89F3-8867043881F9}">
      <dgm:prSet/>
      <dgm:spPr>
        <a:solidFill>
          <a:schemeClr val="tx1"/>
        </a:solidFill>
      </dgm:spPr>
      <dgm:t>
        <a:bodyPr/>
        <a:lstStyle/>
        <a:p>
          <a:pPr algn="just" rtl="0"/>
          <a:r>
            <a:rPr lang="es-ES_tradnl" dirty="0" smtClean="0">
              <a:solidFill>
                <a:schemeClr val="bg1"/>
              </a:solidFill>
            </a:rPr>
            <a:t>Aunque el empeoramiento de la función renal fue mas frecuente con la estrategia de dosis alta (tratamiento a corto plazo), a los 60 días no habían peores resultados clínicos entre los grupos de dosis alta y dosis baja de diuréticos.</a:t>
          </a:r>
          <a:endParaRPr lang="es-ES_tradnl" dirty="0">
            <a:solidFill>
              <a:schemeClr val="bg1"/>
            </a:solidFill>
          </a:endParaRPr>
        </a:p>
      </dgm:t>
    </dgm:pt>
    <dgm:pt modelId="{9DF6C622-6E1E-48C8-86DE-2142CD34340F}" type="parTrans" cxnId="{4779FC11-6859-4584-92E2-9E32A9297E5A}">
      <dgm:prSet/>
      <dgm:spPr/>
      <dgm:t>
        <a:bodyPr/>
        <a:lstStyle/>
        <a:p>
          <a:endParaRPr lang="es-ES_tradnl"/>
        </a:p>
      </dgm:t>
    </dgm:pt>
    <dgm:pt modelId="{6297BA89-7A0D-4016-BEEE-C18AD929011D}" type="sibTrans" cxnId="{4779FC11-6859-4584-92E2-9E32A9297E5A}">
      <dgm:prSet/>
      <dgm:spPr/>
      <dgm:t>
        <a:bodyPr/>
        <a:lstStyle/>
        <a:p>
          <a:endParaRPr lang="es-ES_tradnl"/>
        </a:p>
      </dgm:t>
    </dgm:pt>
    <dgm:pt modelId="{36052EA7-CA9B-4ABC-9A43-AC733F1B5C7F}" type="pres">
      <dgm:prSet presAssocID="{8F55EA72-C87A-48EF-8954-8D1B428F73D3}" presName="linear" presStyleCnt="0">
        <dgm:presLayoutVars>
          <dgm:animLvl val="lvl"/>
          <dgm:resizeHandles val="exact"/>
        </dgm:presLayoutVars>
      </dgm:prSet>
      <dgm:spPr/>
      <dgm:t>
        <a:bodyPr/>
        <a:lstStyle/>
        <a:p>
          <a:endParaRPr lang="es-ES_tradnl"/>
        </a:p>
      </dgm:t>
    </dgm:pt>
    <dgm:pt modelId="{8DF31494-36DB-4A61-8472-626C6B8D94DD}" type="pres">
      <dgm:prSet presAssocID="{FADD4785-C945-4720-98C2-DD8B038154CD}" presName="parentText" presStyleLbl="node1" presStyleIdx="0" presStyleCnt="2">
        <dgm:presLayoutVars>
          <dgm:chMax val="0"/>
          <dgm:bulletEnabled val="1"/>
        </dgm:presLayoutVars>
      </dgm:prSet>
      <dgm:spPr/>
      <dgm:t>
        <a:bodyPr/>
        <a:lstStyle/>
        <a:p>
          <a:endParaRPr lang="es-ES_tradnl"/>
        </a:p>
      </dgm:t>
    </dgm:pt>
    <dgm:pt modelId="{07BDCD4F-025E-4458-A68A-83842F586716}" type="pres">
      <dgm:prSet presAssocID="{D1FA84EA-4C2E-4F2E-A61B-CF6C6C2D8E1F}" presName="spacer" presStyleCnt="0"/>
      <dgm:spPr/>
    </dgm:pt>
    <dgm:pt modelId="{A351FEE9-0E46-4B11-861C-A60453AA2E13}" type="pres">
      <dgm:prSet presAssocID="{F12562FD-B434-4854-89F3-8867043881F9}" presName="parentText" presStyleLbl="node1" presStyleIdx="1" presStyleCnt="2">
        <dgm:presLayoutVars>
          <dgm:chMax val="0"/>
          <dgm:bulletEnabled val="1"/>
        </dgm:presLayoutVars>
      </dgm:prSet>
      <dgm:spPr/>
      <dgm:t>
        <a:bodyPr/>
        <a:lstStyle/>
        <a:p>
          <a:endParaRPr lang="es-ES_tradnl"/>
        </a:p>
      </dgm:t>
    </dgm:pt>
  </dgm:ptLst>
  <dgm:cxnLst>
    <dgm:cxn modelId="{5706A28E-8B60-4AC8-B5D0-C7C18FD37BE4}" type="presOf" srcId="{F12562FD-B434-4854-89F3-8867043881F9}" destId="{A351FEE9-0E46-4B11-861C-A60453AA2E13}" srcOrd="0" destOrd="0" presId="urn:microsoft.com/office/officeart/2005/8/layout/vList2"/>
    <dgm:cxn modelId="{4779FC11-6859-4584-92E2-9E32A9297E5A}" srcId="{8F55EA72-C87A-48EF-8954-8D1B428F73D3}" destId="{F12562FD-B434-4854-89F3-8867043881F9}" srcOrd="1" destOrd="0" parTransId="{9DF6C622-6E1E-48C8-86DE-2142CD34340F}" sibTransId="{6297BA89-7A0D-4016-BEEE-C18AD929011D}"/>
    <dgm:cxn modelId="{498BBC0C-2A71-49EC-B907-37D14E13AB42}" srcId="{8F55EA72-C87A-48EF-8954-8D1B428F73D3}" destId="{FADD4785-C945-4720-98C2-DD8B038154CD}" srcOrd="0" destOrd="0" parTransId="{32571D87-C088-4492-92E3-4E69AF29FA79}" sibTransId="{D1FA84EA-4C2E-4F2E-A61B-CF6C6C2D8E1F}"/>
    <dgm:cxn modelId="{E54BB5D8-D862-4EF7-A06E-2A1125F99BBA}" type="presOf" srcId="{8F55EA72-C87A-48EF-8954-8D1B428F73D3}" destId="{36052EA7-CA9B-4ABC-9A43-AC733F1B5C7F}" srcOrd="0" destOrd="0" presId="urn:microsoft.com/office/officeart/2005/8/layout/vList2"/>
    <dgm:cxn modelId="{ED78A8FA-0E48-4BED-A6EC-5C32C7EE3D43}" type="presOf" srcId="{FADD4785-C945-4720-98C2-DD8B038154CD}" destId="{8DF31494-36DB-4A61-8472-626C6B8D94DD}" srcOrd="0" destOrd="0" presId="urn:microsoft.com/office/officeart/2005/8/layout/vList2"/>
    <dgm:cxn modelId="{75D6B90F-51C6-435E-8EE1-9F13CB4CB28F}" type="presParOf" srcId="{36052EA7-CA9B-4ABC-9A43-AC733F1B5C7F}" destId="{8DF31494-36DB-4A61-8472-626C6B8D94DD}" srcOrd="0" destOrd="0" presId="urn:microsoft.com/office/officeart/2005/8/layout/vList2"/>
    <dgm:cxn modelId="{53E9EC4A-BCDE-44C3-AEBE-5552DBF2E683}" type="presParOf" srcId="{36052EA7-CA9B-4ABC-9A43-AC733F1B5C7F}" destId="{07BDCD4F-025E-4458-A68A-83842F586716}" srcOrd="1" destOrd="0" presId="urn:microsoft.com/office/officeart/2005/8/layout/vList2"/>
    <dgm:cxn modelId="{23ECD4C1-3BE6-4002-A0CA-2B6488A85593}" type="presParOf" srcId="{36052EA7-CA9B-4ABC-9A43-AC733F1B5C7F}" destId="{A351FEE9-0E46-4B11-861C-A60453AA2E1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D31B1D-025E-41CD-8144-7F7EF56421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48098D5E-8B01-4FD0-B089-04E33C5A0E5C}">
      <dgm:prSet/>
      <dgm:spPr>
        <a:solidFill>
          <a:schemeClr val="tx1"/>
        </a:solidFill>
      </dgm:spPr>
      <dgm:t>
        <a:bodyPr/>
        <a:lstStyle/>
        <a:p>
          <a:pPr algn="just" rtl="0"/>
          <a:r>
            <a:rPr lang="es-ES_tradnl" dirty="0" smtClean="0">
              <a:solidFill>
                <a:schemeClr val="bg1"/>
              </a:solidFill>
            </a:rPr>
            <a:t>Pacientes con descompensación aguda de la IC, no hay diferencias significativas en cuanto a mejoría sintomática o en el cambio en la función renal cuando los diuréticos se administran en bolus en comparación con infusión continua, ni a dosis altas vs dosis bajas. Este estudio subraya la importancia de buscar la evidencia científica aun en las intervenciones que se utilizan de una forma más rutinaria.</a:t>
          </a:r>
          <a:endParaRPr lang="es-ES_tradnl" dirty="0">
            <a:solidFill>
              <a:schemeClr val="bg1"/>
            </a:solidFill>
          </a:endParaRPr>
        </a:p>
      </dgm:t>
    </dgm:pt>
    <dgm:pt modelId="{41C4E4F4-F07C-4384-8755-E46C2FC06332}" type="parTrans" cxnId="{921702B7-856E-4C63-B62C-1D14F3180448}">
      <dgm:prSet/>
      <dgm:spPr/>
      <dgm:t>
        <a:bodyPr/>
        <a:lstStyle/>
        <a:p>
          <a:endParaRPr lang="es-ES_tradnl"/>
        </a:p>
      </dgm:t>
    </dgm:pt>
    <dgm:pt modelId="{A69FADB4-EE2C-4A3E-A3EF-5B748EC8CBB5}" type="sibTrans" cxnId="{921702B7-856E-4C63-B62C-1D14F3180448}">
      <dgm:prSet/>
      <dgm:spPr/>
      <dgm:t>
        <a:bodyPr/>
        <a:lstStyle/>
        <a:p>
          <a:endParaRPr lang="es-ES_tradnl"/>
        </a:p>
      </dgm:t>
    </dgm:pt>
    <dgm:pt modelId="{A125A42C-085B-4FB3-9248-E871711CFE7D}" type="pres">
      <dgm:prSet presAssocID="{E7D31B1D-025E-41CD-8144-7F7EF56421ED}" presName="linear" presStyleCnt="0">
        <dgm:presLayoutVars>
          <dgm:animLvl val="lvl"/>
          <dgm:resizeHandles val="exact"/>
        </dgm:presLayoutVars>
      </dgm:prSet>
      <dgm:spPr/>
      <dgm:t>
        <a:bodyPr/>
        <a:lstStyle/>
        <a:p>
          <a:endParaRPr lang="es-ES_tradnl"/>
        </a:p>
      </dgm:t>
    </dgm:pt>
    <dgm:pt modelId="{AF85EC7E-ACEC-4A20-9CD4-D75ADB9E0E2A}" type="pres">
      <dgm:prSet presAssocID="{48098D5E-8B01-4FD0-B089-04E33C5A0E5C}" presName="parentText" presStyleLbl="node1" presStyleIdx="0" presStyleCnt="1">
        <dgm:presLayoutVars>
          <dgm:chMax val="0"/>
          <dgm:bulletEnabled val="1"/>
        </dgm:presLayoutVars>
      </dgm:prSet>
      <dgm:spPr/>
      <dgm:t>
        <a:bodyPr/>
        <a:lstStyle/>
        <a:p>
          <a:endParaRPr lang="es-ES_tradnl"/>
        </a:p>
      </dgm:t>
    </dgm:pt>
  </dgm:ptLst>
  <dgm:cxnLst>
    <dgm:cxn modelId="{D0B92E55-B793-403E-8EBC-A3A852432DAC}" type="presOf" srcId="{48098D5E-8B01-4FD0-B089-04E33C5A0E5C}" destId="{AF85EC7E-ACEC-4A20-9CD4-D75ADB9E0E2A}" srcOrd="0" destOrd="0" presId="urn:microsoft.com/office/officeart/2005/8/layout/vList2"/>
    <dgm:cxn modelId="{C2D00C46-EBFE-4580-A608-F663DB0EEEA2}" type="presOf" srcId="{E7D31B1D-025E-41CD-8144-7F7EF56421ED}" destId="{A125A42C-085B-4FB3-9248-E871711CFE7D}" srcOrd="0" destOrd="0" presId="urn:microsoft.com/office/officeart/2005/8/layout/vList2"/>
    <dgm:cxn modelId="{921702B7-856E-4C63-B62C-1D14F3180448}" srcId="{E7D31B1D-025E-41CD-8144-7F7EF56421ED}" destId="{48098D5E-8B01-4FD0-B089-04E33C5A0E5C}" srcOrd="0" destOrd="0" parTransId="{41C4E4F4-F07C-4384-8755-E46C2FC06332}" sibTransId="{A69FADB4-EE2C-4A3E-A3EF-5B748EC8CBB5}"/>
    <dgm:cxn modelId="{02CAA2F6-057D-41B7-99F7-2C4CBA58AE1D}" type="presParOf" srcId="{A125A42C-085B-4FB3-9248-E871711CFE7D}" destId="{AF85EC7E-ACEC-4A20-9CD4-D75ADB9E0E2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03B767-9B11-4424-82A3-A2725142FB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1DBB88BC-83AF-417C-A0F9-7B250729B817}">
      <dgm:prSet custT="1"/>
      <dgm:spPr/>
      <dgm:t>
        <a:bodyPr/>
        <a:lstStyle/>
        <a:p>
          <a:pPr algn="ctr" rtl="0"/>
          <a:r>
            <a:rPr lang="es-ES_tradnl" sz="3200" dirty="0" smtClean="0"/>
            <a:t>Efectos  adversos graves (muerte, reingresos, visitas a urgencias)</a:t>
          </a:r>
          <a:endParaRPr lang="es-ES_tradnl" sz="3200" dirty="0"/>
        </a:p>
      </dgm:t>
    </dgm:pt>
    <dgm:pt modelId="{CFDF1EED-5023-4944-8E7E-F2AF77CCA6A4}" type="parTrans" cxnId="{4A62EA45-71D4-43F9-933C-1C4C98408A41}">
      <dgm:prSet/>
      <dgm:spPr/>
      <dgm:t>
        <a:bodyPr/>
        <a:lstStyle/>
        <a:p>
          <a:endParaRPr lang="es-ES_tradnl"/>
        </a:p>
      </dgm:t>
    </dgm:pt>
    <dgm:pt modelId="{3BEAEC2C-C7A8-4D77-9D28-0F5B21B6E20F}" type="sibTrans" cxnId="{4A62EA45-71D4-43F9-933C-1C4C98408A41}">
      <dgm:prSet/>
      <dgm:spPr/>
      <dgm:t>
        <a:bodyPr/>
        <a:lstStyle/>
        <a:p>
          <a:endParaRPr lang="es-ES_tradnl"/>
        </a:p>
      </dgm:t>
    </dgm:pt>
    <dgm:pt modelId="{EAB64B00-9D45-4B07-B67B-3627108DF971}">
      <dgm:prSet custT="1"/>
      <dgm:spPr/>
      <dgm:t>
        <a:bodyPr/>
        <a:lstStyle/>
        <a:p>
          <a:pPr rtl="0"/>
          <a:r>
            <a:rPr lang="es-ES_tradnl" sz="3200" dirty="0" smtClean="0"/>
            <a:t>Dosis baja vs dosis alta: 38% vs 50%  p: 0.03.</a:t>
          </a:r>
          <a:endParaRPr lang="es-ES_tradnl" sz="3200" dirty="0"/>
        </a:p>
      </dgm:t>
    </dgm:pt>
    <dgm:pt modelId="{70E0931F-6711-4DD0-8D1B-578FC33EF82A}" type="parTrans" cxnId="{8C6D92DE-2984-400B-80DD-97A5BDB48FD4}">
      <dgm:prSet/>
      <dgm:spPr/>
      <dgm:t>
        <a:bodyPr/>
        <a:lstStyle/>
        <a:p>
          <a:endParaRPr lang="es-ES_tradnl"/>
        </a:p>
      </dgm:t>
    </dgm:pt>
    <dgm:pt modelId="{6A5F39A0-0A95-42B2-9F02-EE115C4446CA}" type="sibTrans" cxnId="{8C6D92DE-2984-400B-80DD-97A5BDB48FD4}">
      <dgm:prSet/>
      <dgm:spPr/>
      <dgm:t>
        <a:bodyPr/>
        <a:lstStyle/>
        <a:p>
          <a:endParaRPr lang="es-ES_tradnl"/>
        </a:p>
      </dgm:t>
    </dgm:pt>
    <dgm:pt modelId="{D8401525-AE41-4C7B-A5BE-8DE6A0C6F24F}" type="pres">
      <dgm:prSet presAssocID="{F903B767-9B11-4424-82A3-A2725142FBB4}" presName="linear" presStyleCnt="0">
        <dgm:presLayoutVars>
          <dgm:animLvl val="lvl"/>
          <dgm:resizeHandles val="exact"/>
        </dgm:presLayoutVars>
      </dgm:prSet>
      <dgm:spPr/>
      <dgm:t>
        <a:bodyPr/>
        <a:lstStyle/>
        <a:p>
          <a:endParaRPr lang="es-ES_tradnl"/>
        </a:p>
      </dgm:t>
    </dgm:pt>
    <dgm:pt modelId="{3062746B-962C-4189-912E-2700B2F819A0}" type="pres">
      <dgm:prSet presAssocID="{1DBB88BC-83AF-417C-A0F9-7B250729B817}" presName="parentText" presStyleLbl="node1" presStyleIdx="0" presStyleCnt="1" custLinFactNeighborX="-702" custLinFactNeighborY="-343">
        <dgm:presLayoutVars>
          <dgm:chMax val="0"/>
          <dgm:bulletEnabled val="1"/>
        </dgm:presLayoutVars>
      </dgm:prSet>
      <dgm:spPr/>
      <dgm:t>
        <a:bodyPr/>
        <a:lstStyle/>
        <a:p>
          <a:endParaRPr lang="es-ES_tradnl"/>
        </a:p>
      </dgm:t>
    </dgm:pt>
    <dgm:pt modelId="{8C7E2699-A801-418F-8BC7-7BF721261F7A}" type="pres">
      <dgm:prSet presAssocID="{1DBB88BC-83AF-417C-A0F9-7B250729B817}" presName="childText" presStyleLbl="revTx" presStyleIdx="0" presStyleCnt="1">
        <dgm:presLayoutVars>
          <dgm:bulletEnabled val="1"/>
        </dgm:presLayoutVars>
      </dgm:prSet>
      <dgm:spPr/>
      <dgm:t>
        <a:bodyPr/>
        <a:lstStyle/>
        <a:p>
          <a:endParaRPr lang="es-ES_tradnl"/>
        </a:p>
      </dgm:t>
    </dgm:pt>
  </dgm:ptLst>
  <dgm:cxnLst>
    <dgm:cxn modelId="{4A62EA45-71D4-43F9-933C-1C4C98408A41}" srcId="{F903B767-9B11-4424-82A3-A2725142FBB4}" destId="{1DBB88BC-83AF-417C-A0F9-7B250729B817}" srcOrd="0" destOrd="0" parTransId="{CFDF1EED-5023-4944-8E7E-F2AF77CCA6A4}" sibTransId="{3BEAEC2C-C7A8-4D77-9D28-0F5B21B6E20F}"/>
    <dgm:cxn modelId="{8C6D92DE-2984-400B-80DD-97A5BDB48FD4}" srcId="{1DBB88BC-83AF-417C-A0F9-7B250729B817}" destId="{EAB64B00-9D45-4B07-B67B-3627108DF971}" srcOrd="0" destOrd="0" parTransId="{70E0931F-6711-4DD0-8D1B-578FC33EF82A}" sibTransId="{6A5F39A0-0A95-42B2-9F02-EE115C4446CA}"/>
    <dgm:cxn modelId="{EC38CE9A-0ADA-4CE9-8EDB-1C3398C87FAA}" type="presOf" srcId="{1DBB88BC-83AF-417C-A0F9-7B250729B817}" destId="{3062746B-962C-4189-912E-2700B2F819A0}" srcOrd="0" destOrd="0" presId="urn:microsoft.com/office/officeart/2005/8/layout/vList2"/>
    <dgm:cxn modelId="{87D6D27E-8CFD-4A10-8FEB-FCA6D243B4E3}" type="presOf" srcId="{EAB64B00-9D45-4B07-B67B-3627108DF971}" destId="{8C7E2699-A801-418F-8BC7-7BF721261F7A}" srcOrd="0" destOrd="0" presId="urn:microsoft.com/office/officeart/2005/8/layout/vList2"/>
    <dgm:cxn modelId="{BDAC8536-59EA-4CE6-A3B5-A6BE2F867EAF}" type="presOf" srcId="{F903B767-9B11-4424-82A3-A2725142FBB4}" destId="{D8401525-AE41-4C7B-A5BE-8DE6A0C6F24F}" srcOrd="0" destOrd="0" presId="urn:microsoft.com/office/officeart/2005/8/layout/vList2"/>
    <dgm:cxn modelId="{89FACFFF-2A60-47B1-AB43-EECD76D03698}" type="presParOf" srcId="{D8401525-AE41-4C7B-A5BE-8DE6A0C6F24F}" destId="{3062746B-962C-4189-912E-2700B2F819A0}" srcOrd="0" destOrd="0" presId="urn:microsoft.com/office/officeart/2005/8/layout/vList2"/>
    <dgm:cxn modelId="{5293ADFA-B36F-496C-BDF7-3121AFE821AF}" type="presParOf" srcId="{D8401525-AE41-4C7B-A5BE-8DE6A0C6F24F}" destId="{8C7E2699-A801-418F-8BC7-7BF721261F7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914CCB-A016-4DD7-8D48-9B49269E5C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83B64F3A-3A35-466A-A4E9-88ADBC86B76F}">
      <dgm:prSet custT="1"/>
      <dgm:spPr>
        <a:solidFill>
          <a:schemeClr val="accent5"/>
        </a:solidFill>
      </dgm:spPr>
      <dgm:t>
        <a:bodyPr/>
        <a:lstStyle/>
        <a:p>
          <a:pPr algn="ctr" rtl="0"/>
          <a:r>
            <a:rPr lang="es-ES" sz="4000" b="1" dirty="0" smtClean="0"/>
            <a:t>EVALUAR LA RESPUESTA DE DIVERSAS ESTRATEGIAS DE DIURETICOS EN PACIENTES CON INSUFICIENCIA CARDIACA DESCOMPENSADA.</a:t>
          </a:r>
          <a:endParaRPr lang="es-ES_tradnl" sz="4000" b="1" dirty="0"/>
        </a:p>
      </dgm:t>
    </dgm:pt>
    <dgm:pt modelId="{40C2A7A5-E627-4F53-B5CC-AC53006C364F}" type="parTrans" cxnId="{3F3E7980-83AD-4DC7-AE8C-99E44E4AA13F}">
      <dgm:prSet/>
      <dgm:spPr/>
      <dgm:t>
        <a:bodyPr/>
        <a:lstStyle/>
        <a:p>
          <a:endParaRPr lang="es-ES_tradnl"/>
        </a:p>
      </dgm:t>
    </dgm:pt>
    <dgm:pt modelId="{BD0ED33F-FF45-43EB-893C-400C30031B5F}" type="sibTrans" cxnId="{3F3E7980-83AD-4DC7-AE8C-99E44E4AA13F}">
      <dgm:prSet/>
      <dgm:spPr/>
      <dgm:t>
        <a:bodyPr/>
        <a:lstStyle/>
        <a:p>
          <a:endParaRPr lang="es-ES_tradnl"/>
        </a:p>
      </dgm:t>
    </dgm:pt>
    <dgm:pt modelId="{ECDD9A85-193F-4324-AE90-1B1F1126E7A0}" type="pres">
      <dgm:prSet presAssocID="{5A914CCB-A016-4DD7-8D48-9B49269E5CF9}" presName="linear" presStyleCnt="0">
        <dgm:presLayoutVars>
          <dgm:animLvl val="lvl"/>
          <dgm:resizeHandles val="exact"/>
        </dgm:presLayoutVars>
      </dgm:prSet>
      <dgm:spPr/>
      <dgm:t>
        <a:bodyPr/>
        <a:lstStyle/>
        <a:p>
          <a:endParaRPr lang="es-ES_tradnl"/>
        </a:p>
      </dgm:t>
    </dgm:pt>
    <dgm:pt modelId="{04808B60-DDCF-4FEE-9034-E7EB0FEA9FD6}" type="pres">
      <dgm:prSet presAssocID="{83B64F3A-3A35-466A-A4E9-88ADBC86B76F}" presName="parentText" presStyleLbl="node1" presStyleIdx="0" presStyleCnt="1" custLinFactNeighborY="-7275">
        <dgm:presLayoutVars>
          <dgm:chMax val="0"/>
          <dgm:bulletEnabled val="1"/>
        </dgm:presLayoutVars>
      </dgm:prSet>
      <dgm:spPr/>
      <dgm:t>
        <a:bodyPr/>
        <a:lstStyle/>
        <a:p>
          <a:endParaRPr lang="es-ES_tradnl"/>
        </a:p>
      </dgm:t>
    </dgm:pt>
  </dgm:ptLst>
  <dgm:cxnLst>
    <dgm:cxn modelId="{3F3E7980-83AD-4DC7-AE8C-99E44E4AA13F}" srcId="{5A914CCB-A016-4DD7-8D48-9B49269E5CF9}" destId="{83B64F3A-3A35-466A-A4E9-88ADBC86B76F}" srcOrd="0" destOrd="0" parTransId="{40C2A7A5-E627-4F53-B5CC-AC53006C364F}" sibTransId="{BD0ED33F-FF45-43EB-893C-400C30031B5F}"/>
    <dgm:cxn modelId="{F830B892-A1B8-420E-B6F3-D214BF5A2C16}" type="presOf" srcId="{83B64F3A-3A35-466A-A4E9-88ADBC86B76F}" destId="{04808B60-DDCF-4FEE-9034-E7EB0FEA9FD6}" srcOrd="0" destOrd="0" presId="urn:microsoft.com/office/officeart/2005/8/layout/vList2"/>
    <dgm:cxn modelId="{FC746EED-E199-4B0B-8760-49D8428B6C49}" type="presOf" srcId="{5A914CCB-A016-4DD7-8D48-9B49269E5CF9}" destId="{ECDD9A85-193F-4324-AE90-1B1F1126E7A0}" srcOrd="0" destOrd="0" presId="urn:microsoft.com/office/officeart/2005/8/layout/vList2"/>
    <dgm:cxn modelId="{0F5E5C9A-6492-40E8-AB61-CE025C6F958E}" type="presParOf" srcId="{ECDD9A85-193F-4324-AE90-1B1F1126E7A0}" destId="{04808B60-DDCF-4FEE-9034-E7EB0FEA9F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CD6AFC-E6B9-44AD-9853-618A0A4CF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_tradnl"/>
        </a:p>
      </dgm:t>
    </dgm:pt>
    <dgm:pt modelId="{7F6A6F8D-6EDA-4C77-8A9D-198BCD7D27AF}">
      <dgm:prSet/>
      <dgm:spPr>
        <a:solidFill>
          <a:schemeClr val="accent5"/>
        </a:solidFill>
      </dgm:spPr>
      <dgm:t>
        <a:bodyPr/>
        <a:lstStyle/>
        <a:p>
          <a:pPr rtl="0"/>
          <a:r>
            <a:rPr lang="es-ES" b="0" dirty="0" smtClean="0"/>
            <a:t>Diseño del estudio</a:t>
          </a:r>
          <a:endParaRPr lang="es-ES_tradnl" b="0" dirty="0"/>
        </a:p>
      </dgm:t>
    </dgm:pt>
    <dgm:pt modelId="{41F0E1FE-CDE8-437E-957F-CE1E5BB3810C}" type="parTrans" cxnId="{56644451-A229-445B-95FE-A046AAC2531D}">
      <dgm:prSet/>
      <dgm:spPr/>
      <dgm:t>
        <a:bodyPr/>
        <a:lstStyle/>
        <a:p>
          <a:endParaRPr lang="es-ES_tradnl"/>
        </a:p>
      </dgm:t>
    </dgm:pt>
    <dgm:pt modelId="{EF3C15A3-DDE4-43D5-8326-31DD0C38765C}" type="sibTrans" cxnId="{56644451-A229-445B-95FE-A046AAC2531D}">
      <dgm:prSet/>
      <dgm:spPr/>
      <dgm:t>
        <a:bodyPr/>
        <a:lstStyle/>
        <a:p>
          <a:endParaRPr lang="es-ES_tradnl"/>
        </a:p>
      </dgm:t>
    </dgm:pt>
    <dgm:pt modelId="{8E12E9EB-D5A2-4B4F-BCB5-5C22FB837473}">
      <dgm:prSet custT="1"/>
      <dgm:spPr/>
      <dgm:t>
        <a:bodyPr/>
        <a:lstStyle/>
        <a:p>
          <a:pPr algn="just" rtl="0"/>
          <a:r>
            <a:rPr lang="es-VE" sz="2200" dirty="0" smtClean="0">
              <a:solidFill>
                <a:schemeClr val="bg1"/>
              </a:solidFill>
              <a:latin typeface="+mn-lt"/>
              <a:cs typeface="Times New Roman" panose="02020603050405020304" pitchFamily="18" charset="0"/>
            </a:rPr>
            <a:t>Ensayo Clínico, prospectivo,  controlado, aleatorizado, doble ciego, factorial 2x2. </a:t>
          </a:r>
          <a:r>
            <a:rPr lang="es-ES_tradnl" sz="2200" dirty="0" smtClean="0">
              <a:latin typeface="+mn-lt"/>
            </a:rPr>
            <a:t>308 pacientes.</a:t>
          </a:r>
          <a:endParaRPr lang="es-ES_tradnl" sz="2200" dirty="0">
            <a:latin typeface="+mn-lt"/>
          </a:endParaRPr>
        </a:p>
      </dgm:t>
    </dgm:pt>
    <dgm:pt modelId="{B2A780FA-40F1-4B57-9ADC-50DC89B5CAEE}" type="parTrans" cxnId="{6CC4E739-F49C-44CA-912F-1581DB2F10FD}">
      <dgm:prSet/>
      <dgm:spPr/>
      <dgm:t>
        <a:bodyPr/>
        <a:lstStyle/>
        <a:p>
          <a:endParaRPr lang="es-ES_tradnl"/>
        </a:p>
      </dgm:t>
    </dgm:pt>
    <dgm:pt modelId="{F06826FF-506D-427C-81E7-BD8A6405ED0C}" type="sibTrans" cxnId="{6CC4E739-F49C-44CA-912F-1581DB2F10FD}">
      <dgm:prSet/>
      <dgm:spPr/>
      <dgm:t>
        <a:bodyPr/>
        <a:lstStyle/>
        <a:p>
          <a:endParaRPr lang="es-ES_tradnl"/>
        </a:p>
      </dgm:t>
    </dgm:pt>
    <dgm:pt modelId="{33E4209E-C93D-4D52-9E70-2B2E3CAB3564}">
      <dgm:prSet custT="1"/>
      <dgm:spPr/>
      <dgm:t>
        <a:bodyPr/>
        <a:lstStyle/>
        <a:p>
          <a:pPr algn="just" rtl="0"/>
          <a:r>
            <a:rPr lang="es-ES_tradnl" sz="2200" dirty="0" smtClean="0">
              <a:latin typeface="+mn-lt"/>
            </a:rPr>
            <a:t>Periodo: Marzo 2008 - Noviembre 2009.</a:t>
          </a:r>
          <a:endParaRPr lang="es-ES_tradnl" sz="2200" dirty="0">
            <a:latin typeface="+mn-lt"/>
          </a:endParaRPr>
        </a:p>
      </dgm:t>
    </dgm:pt>
    <dgm:pt modelId="{B8AB8F5B-BDE7-4C50-9932-2BA24D25E0B7}" type="parTrans" cxnId="{E787BBEA-4ECD-4932-BDDA-266368F6DA52}">
      <dgm:prSet/>
      <dgm:spPr/>
      <dgm:t>
        <a:bodyPr/>
        <a:lstStyle/>
        <a:p>
          <a:endParaRPr lang="es-ES_tradnl"/>
        </a:p>
      </dgm:t>
    </dgm:pt>
    <dgm:pt modelId="{AB35F206-27D9-4C47-AD7B-A5ABBFB806A6}" type="sibTrans" cxnId="{E787BBEA-4ECD-4932-BDDA-266368F6DA52}">
      <dgm:prSet/>
      <dgm:spPr/>
      <dgm:t>
        <a:bodyPr/>
        <a:lstStyle/>
        <a:p>
          <a:endParaRPr lang="es-ES_tradnl"/>
        </a:p>
      </dgm:t>
    </dgm:pt>
    <dgm:pt modelId="{119D9C94-757F-4B97-81C8-48A6B6521C6A}">
      <dgm:prSet custT="1"/>
      <dgm:spPr/>
      <dgm:t>
        <a:bodyPr/>
        <a:lstStyle/>
        <a:p>
          <a:pPr algn="just" rtl="0"/>
          <a:r>
            <a:rPr lang="es-ES_tradnl" sz="2200" dirty="0" smtClean="0">
              <a:latin typeface="+mn-lt"/>
            </a:rPr>
            <a:t>26 Hospitales de EEUU y Canadá.</a:t>
          </a:r>
          <a:endParaRPr lang="es-ES_tradnl" sz="2200" dirty="0">
            <a:latin typeface="+mn-lt"/>
          </a:endParaRPr>
        </a:p>
      </dgm:t>
    </dgm:pt>
    <dgm:pt modelId="{2DDAF29E-F09F-4A31-9490-838581C00B36}" type="parTrans" cxnId="{F908C010-E099-42B5-A817-1EB599F2ABEA}">
      <dgm:prSet/>
      <dgm:spPr/>
      <dgm:t>
        <a:bodyPr/>
        <a:lstStyle/>
        <a:p>
          <a:endParaRPr lang="es-ES_tradnl"/>
        </a:p>
      </dgm:t>
    </dgm:pt>
    <dgm:pt modelId="{7BAAD986-5909-45AC-8A65-952D74EA365A}" type="sibTrans" cxnId="{F908C010-E099-42B5-A817-1EB599F2ABEA}">
      <dgm:prSet/>
      <dgm:spPr/>
      <dgm:t>
        <a:bodyPr/>
        <a:lstStyle/>
        <a:p>
          <a:endParaRPr lang="es-ES_tradnl"/>
        </a:p>
      </dgm:t>
    </dgm:pt>
    <dgm:pt modelId="{112C875C-74AD-4F51-BE39-1F549F45283E}">
      <dgm:prSet custT="1"/>
      <dgm:spPr/>
      <dgm:t>
        <a:bodyPr/>
        <a:lstStyle/>
        <a:p>
          <a:pPr algn="just" rtl="0"/>
          <a:r>
            <a:rPr lang="es-ES_tradnl" sz="2200" dirty="0" smtClean="0">
              <a:latin typeface="+mn-lt"/>
            </a:rPr>
            <a:t>Financiado por el Instituto Nacional del Corazón, Pulmón y Sangre. </a:t>
          </a:r>
          <a:endParaRPr lang="es-ES_tradnl" sz="2200" dirty="0">
            <a:latin typeface="+mn-lt"/>
          </a:endParaRPr>
        </a:p>
      </dgm:t>
    </dgm:pt>
    <dgm:pt modelId="{4EAFC173-2F6E-436B-B430-DCCFAE8D74FA}" type="parTrans" cxnId="{26132585-8B3E-4EF8-8BD3-2897506B116A}">
      <dgm:prSet/>
      <dgm:spPr/>
      <dgm:t>
        <a:bodyPr/>
        <a:lstStyle/>
        <a:p>
          <a:endParaRPr lang="es-ES_tradnl"/>
        </a:p>
      </dgm:t>
    </dgm:pt>
    <dgm:pt modelId="{EB3B435F-C2E2-464C-8465-19BEABD286FF}" type="sibTrans" cxnId="{26132585-8B3E-4EF8-8BD3-2897506B116A}">
      <dgm:prSet/>
      <dgm:spPr/>
      <dgm:t>
        <a:bodyPr/>
        <a:lstStyle/>
        <a:p>
          <a:endParaRPr lang="es-ES_tradnl"/>
        </a:p>
      </dgm:t>
    </dgm:pt>
    <dgm:pt modelId="{EB6D3908-F227-4DC0-ABB4-B191D3351ED9}">
      <dgm:prSet custT="1"/>
      <dgm:spPr/>
      <dgm:t>
        <a:bodyPr/>
        <a:lstStyle/>
        <a:p>
          <a:pPr algn="just" rtl="0"/>
          <a:r>
            <a:rPr lang="es-ES_tradnl" sz="2200" dirty="0" smtClean="0">
              <a:latin typeface="+mn-lt"/>
            </a:rPr>
            <a:t>Aprobado por la junta de revisión institucional en cada sitio.</a:t>
          </a:r>
          <a:endParaRPr lang="es-ES_tradnl" sz="2200" dirty="0">
            <a:latin typeface="+mn-lt"/>
          </a:endParaRPr>
        </a:p>
      </dgm:t>
    </dgm:pt>
    <dgm:pt modelId="{9ACB335A-D322-4D22-B32C-4792C89AC678}" type="parTrans" cxnId="{FE25F50F-E70F-4ED8-957B-4F9111B42512}">
      <dgm:prSet/>
      <dgm:spPr/>
      <dgm:t>
        <a:bodyPr/>
        <a:lstStyle/>
        <a:p>
          <a:endParaRPr lang="es-ES_tradnl"/>
        </a:p>
      </dgm:t>
    </dgm:pt>
    <dgm:pt modelId="{10D6C76F-6889-43DD-851D-5F74213C4B11}" type="sibTrans" cxnId="{FE25F50F-E70F-4ED8-957B-4F9111B42512}">
      <dgm:prSet/>
      <dgm:spPr/>
      <dgm:t>
        <a:bodyPr/>
        <a:lstStyle/>
        <a:p>
          <a:endParaRPr lang="es-ES_tradnl"/>
        </a:p>
      </dgm:t>
    </dgm:pt>
    <dgm:pt modelId="{4FEE249D-16C6-4841-B9D4-1443EE61C177}">
      <dgm:prSet custT="1"/>
      <dgm:spPr/>
      <dgm:t>
        <a:bodyPr/>
        <a:lstStyle/>
        <a:p>
          <a:pPr algn="just" rtl="0"/>
          <a:r>
            <a:rPr lang="es-ES_tradnl" sz="2200" dirty="0" smtClean="0">
              <a:latin typeface="+mn-lt"/>
            </a:rPr>
            <a:t> Todos los pacientes firmaron consentimiento informado.</a:t>
          </a:r>
          <a:endParaRPr lang="es-ES_tradnl" sz="2200" dirty="0">
            <a:latin typeface="+mn-lt"/>
          </a:endParaRPr>
        </a:p>
      </dgm:t>
    </dgm:pt>
    <dgm:pt modelId="{C068ADB5-0AE8-47C8-BE1D-894E55C84890}" type="parTrans" cxnId="{5CF3E290-D1F3-4D94-9FEB-869BB4CC5B19}">
      <dgm:prSet/>
      <dgm:spPr/>
      <dgm:t>
        <a:bodyPr/>
        <a:lstStyle/>
        <a:p>
          <a:endParaRPr lang="es-ES_tradnl"/>
        </a:p>
      </dgm:t>
    </dgm:pt>
    <dgm:pt modelId="{AC400B1C-8EC1-4704-8382-1FB4F101DA0A}" type="sibTrans" cxnId="{5CF3E290-D1F3-4D94-9FEB-869BB4CC5B19}">
      <dgm:prSet/>
      <dgm:spPr/>
      <dgm:t>
        <a:bodyPr/>
        <a:lstStyle/>
        <a:p>
          <a:endParaRPr lang="es-ES_tradnl"/>
        </a:p>
      </dgm:t>
    </dgm:pt>
    <dgm:pt modelId="{8903D7D0-65FD-47DC-8CB5-93132DF96917}" type="pres">
      <dgm:prSet presAssocID="{BFCD6AFC-E6B9-44AD-9853-618A0A4CF4FE}" presName="Name0" presStyleCnt="0">
        <dgm:presLayoutVars>
          <dgm:dir/>
          <dgm:animLvl val="lvl"/>
          <dgm:resizeHandles val="exact"/>
        </dgm:presLayoutVars>
      </dgm:prSet>
      <dgm:spPr/>
      <dgm:t>
        <a:bodyPr/>
        <a:lstStyle/>
        <a:p>
          <a:endParaRPr lang="es-ES_tradnl"/>
        </a:p>
      </dgm:t>
    </dgm:pt>
    <dgm:pt modelId="{4C9CB5C0-8D70-4693-8C48-F7301ACEEE7B}" type="pres">
      <dgm:prSet presAssocID="{7F6A6F8D-6EDA-4C77-8A9D-198BCD7D27AF}" presName="linNode" presStyleCnt="0"/>
      <dgm:spPr/>
    </dgm:pt>
    <dgm:pt modelId="{5FC22D9D-168A-402C-BA20-01C92E49248C}" type="pres">
      <dgm:prSet presAssocID="{7F6A6F8D-6EDA-4C77-8A9D-198BCD7D27AF}" presName="parentText" presStyleLbl="node1" presStyleIdx="0" presStyleCnt="1">
        <dgm:presLayoutVars>
          <dgm:chMax val="1"/>
          <dgm:bulletEnabled val="1"/>
        </dgm:presLayoutVars>
      </dgm:prSet>
      <dgm:spPr/>
      <dgm:t>
        <a:bodyPr/>
        <a:lstStyle/>
        <a:p>
          <a:endParaRPr lang="es-ES_tradnl"/>
        </a:p>
      </dgm:t>
    </dgm:pt>
    <dgm:pt modelId="{8D751D90-B718-4322-A555-138737BA2978}" type="pres">
      <dgm:prSet presAssocID="{7F6A6F8D-6EDA-4C77-8A9D-198BCD7D27AF}" presName="descendantText" presStyleLbl="alignAccFollowNode1" presStyleIdx="0" presStyleCnt="1">
        <dgm:presLayoutVars>
          <dgm:bulletEnabled val="1"/>
        </dgm:presLayoutVars>
      </dgm:prSet>
      <dgm:spPr/>
      <dgm:t>
        <a:bodyPr/>
        <a:lstStyle/>
        <a:p>
          <a:endParaRPr lang="es-ES_tradnl"/>
        </a:p>
      </dgm:t>
    </dgm:pt>
  </dgm:ptLst>
  <dgm:cxnLst>
    <dgm:cxn modelId="{56644451-A229-445B-95FE-A046AAC2531D}" srcId="{BFCD6AFC-E6B9-44AD-9853-618A0A4CF4FE}" destId="{7F6A6F8D-6EDA-4C77-8A9D-198BCD7D27AF}" srcOrd="0" destOrd="0" parTransId="{41F0E1FE-CDE8-437E-957F-CE1E5BB3810C}" sibTransId="{EF3C15A3-DDE4-43D5-8326-31DD0C38765C}"/>
    <dgm:cxn modelId="{26132585-8B3E-4EF8-8BD3-2897506B116A}" srcId="{7F6A6F8D-6EDA-4C77-8A9D-198BCD7D27AF}" destId="{112C875C-74AD-4F51-BE39-1F549F45283E}" srcOrd="3" destOrd="0" parTransId="{4EAFC173-2F6E-436B-B430-DCCFAE8D74FA}" sibTransId="{EB3B435F-C2E2-464C-8465-19BEABD286FF}"/>
    <dgm:cxn modelId="{FE25F50F-E70F-4ED8-957B-4F9111B42512}" srcId="{7F6A6F8D-6EDA-4C77-8A9D-198BCD7D27AF}" destId="{EB6D3908-F227-4DC0-ABB4-B191D3351ED9}" srcOrd="4" destOrd="0" parTransId="{9ACB335A-D322-4D22-B32C-4792C89AC678}" sibTransId="{10D6C76F-6889-43DD-851D-5F74213C4B11}"/>
    <dgm:cxn modelId="{BD9E40C6-5DF4-48E1-B565-9564E5D755EC}" type="presOf" srcId="{112C875C-74AD-4F51-BE39-1F549F45283E}" destId="{8D751D90-B718-4322-A555-138737BA2978}" srcOrd="0" destOrd="3" presId="urn:microsoft.com/office/officeart/2005/8/layout/vList5"/>
    <dgm:cxn modelId="{B1D93338-BD33-422E-988A-94C9B6A4B206}" type="presOf" srcId="{33E4209E-C93D-4D52-9E70-2B2E3CAB3564}" destId="{8D751D90-B718-4322-A555-138737BA2978}" srcOrd="0" destOrd="1" presId="urn:microsoft.com/office/officeart/2005/8/layout/vList5"/>
    <dgm:cxn modelId="{A71D3DE9-EDD2-477B-B9C8-5DBDC10A589F}" type="presOf" srcId="{8E12E9EB-D5A2-4B4F-BCB5-5C22FB837473}" destId="{8D751D90-B718-4322-A555-138737BA2978}" srcOrd="0" destOrd="0" presId="urn:microsoft.com/office/officeart/2005/8/layout/vList5"/>
    <dgm:cxn modelId="{1B398A90-136B-4149-83E0-1A065D2F456B}" type="presOf" srcId="{119D9C94-757F-4B97-81C8-48A6B6521C6A}" destId="{8D751D90-B718-4322-A555-138737BA2978}" srcOrd="0" destOrd="2" presId="urn:microsoft.com/office/officeart/2005/8/layout/vList5"/>
    <dgm:cxn modelId="{E787BBEA-4ECD-4932-BDDA-266368F6DA52}" srcId="{7F6A6F8D-6EDA-4C77-8A9D-198BCD7D27AF}" destId="{33E4209E-C93D-4D52-9E70-2B2E3CAB3564}" srcOrd="1" destOrd="0" parTransId="{B8AB8F5B-BDE7-4C50-9932-2BA24D25E0B7}" sibTransId="{AB35F206-27D9-4C47-AD7B-A5ABBFB806A6}"/>
    <dgm:cxn modelId="{5CF3E290-D1F3-4D94-9FEB-869BB4CC5B19}" srcId="{7F6A6F8D-6EDA-4C77-8A9D-198BCD7D27AF}" destId="{4FEE249D-16C6-4841-B9D4-1443EE61C177}" srcOrd="5" destOrd="0" parTransId="{C068ADB5-0AE8-47C8-BE1D-894E55C84890}" sibTransId="{AC400B1C-8EC1-4704-8382-1FB4F101DA0A}"/>
    <dgm:cxn modelId="{3325500B-3F87-412C-BC3E-48910A6DC96F}" type="presOf" srcId="{EB6D3908-F227-4DC0-ABB4-B191D3351ED9}" destId="{8D751D90-B718-4322-A555-138737BA2978}" srcOrd="0" destOrd="4" presId="urn:microsoft.com/office/officeart/2005/8/layout/vList5"/>
    <dgm:cxn modelId="{78ABD580-6659-429C-B006-2EB50D2064FB}" type="presOf" srcId="{BFCD6AFC-E6B9-44AD-9853-618A0A4CF4FE}" destId="{8903D7D0-65FD-47DC-8CB5-93132DF96917}" srcOrd="0" destOrd="0" presId="urn:microsoft.com/office/officeart/2005/8/layout/vList5"/>
    <dgm:cxn modelId="{6CC4E739-F49C-44CA-912F-1581DB2F10FD}" srcId="{7F6A6F8D-6EDA-4C77-8A9D-198BCD7D27AF}" destId="{8E12E9EB-D5A2-4B4F-BCB5-5C22FB837473}" srcOrd="0" destOrd="0" parTransId="{B2A780FA-40F1-4B57-9ADC-50DC89B5CAEE}" sibTransId="{F06826FF-506D-427C-81E7-BD8A6405ED0C}"/>
    <dgm:cxn modelId="{F908C010-E099-42B5-A817-1EB599F2ABEA}" srcId="{7F6A6F8D-6EDA-4C77-8A9D-198BCD7D27AF}" destId="{119D9C94-757F-4B97-81C8-48A6B6521C6A}" srcOrd="2" destOrd="0" parTransId="{2DDAF29E-F09F-4A31-9490-838581C00B36}" sibTransId="{7BAAD986-5909-45AC-8A65-952D74EA365A}"/>
    <dgm:cxn modelId="{956AD03E-5C0A-42BD-95E2-98D1D26BC36E}" type="presOf" srcId="{7F6A6F8D-6EDA-4C77-8A9D-198BCD7D27AF}" destId="{5FC22D9D-168A-402C-BA20-01C92E49248C}" srcOrd="0" destOrd="0" presId="urn:microsoft.com/office/officeart/2005/8/layout/vList5"/>
    <dgm:cxn modelId="{31B3B855-758C-4FD9-B072-6ECEA7FD08B6}" type="presOf" srcId="{4FEE249D-16C6-4841-B9D4-1443EE61C177}" destId="{8D751D90-B718-4322-A555-138737BA2978}" srcOrd="0" destOrd="5" presId="urn:microsoft.com/office/officeart/2005/8/layout/vList5"/>
    <dgm:cxn modelId="{7458B694-4114-4B1C-B69C-6D1DED9714AA}" type="presParOf" srcId="{8903D7D0-65FD-47DC-8CB5-93132DF96917}" destId="{4C9CB5C0-8D70-4693-8C48-F7301ACEEE7B}" srcOrd="0" destOrd="0" presId="urn:microsoft.com/office/officeart/2005/8/layout/vList5"/>
    <dgm:cxn modelId="{D9E721A8-D422-40DF-9460-5BA95C6C0238}" type="presParOf" srcId="{4C9CB5C0-8D70-4693-8C48-F7301ACEEE7B}" destId="{5FC22D9D-168A-402C-BA20-01C92E49248C}" srcOrd="0" destOrd="0" presId="urn:microsoft.com/office/officeart/2005/8/layout/vList5"/>
    <dgm:cxn modelId="{D21E0887-8BD3-411C-97B2-F4A1ADD4C48D}" type="presParOf" srcId="{4C9CB5C0-8D70-4693-8C48-F7301ACEEE7B}" destId="{8D751D90-B718-4322-A555-138737BA297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47573D-929D-4CC1-B997-088E1C8297E5}" type="doc">
      <dgm:prSet loTypeId="urn:microsoft.com/office/officeart/2005/8/layout/orgChart1" loCatId="hierarchy" qsTypeId="urn:microsoft.com/office/officeart/2005/8/quickstyle/3d1" qsCatId="3D" csTypeId="urn:microsoft.com/office/officeart/2005/8/colors/accent0_3" csCatId="mainScheme" phldr="1"/>
      <dgm:spPr/>
      <dgm:t>
        <a:bodyPr/>
        <a:lstStyle/>
        <a:p>
          <a:endParaRPr lang="es-VE"/>
        </a:p>
      </dgm:t>
    </dgm:pt>
    <dgm:pt modelId="{F38BC535-BF00-46FD-882F-A8E4FCCD8FFA}">
      <dgm:prSet custT="1"/>
      <dgm:spPr/>
      <dgm:t>
        <a:bodyPr/>
        <a:lstStyle/>
        <a:p>
          <a:pPr rtl="0"/>
          <a:r>
            <a:rPr lang="es-ES_tradnl" sz="2400" b="1" dirty="0" smtClean="0">
              <a:solidFill>
                <a:srgbClr val="FFFF00"/>
              </a:solidFill>
              <a:latin typeface="+mn-lt"/>
              <a:cs typeface="Times New Roman" panose="02020603050405020304" pitchFamily="18" charset="0"/>
            </a:rPr>
            <a:t>Poder </a:t>
          </a:r>
          <a:r>
            <a:rPr lang="es-ES_tradnl" sz="2400" b="1" smtClean="0">
              <a:solidFill>
                <a:srgbClr val="FFFF00"/>
              </a:solidFill>
              <a:latin typeface="+mn-lt"/>
              <a:cs typeface="Times New Roman" panose="02020603050405020304" pitchFamily="18" charset="0"/>
            </a:rPr>
            <a:t>estadístico</a:t>
          </a:r>
          <a:r>
            <a:rPr lang="es-ES_tradnl" sz="2400" b="1" smtClean="0">
              <a:latin typeface="+mn-lt"/>
              <a:cs typeface="Times New Roman" panose="02020603050405020304" pitchFamily="18" charset="0"/>
            </a:rPr>
            <a:t> 88</a:t>
          </a:r>
          <a:r>
            <a:rPr lang="es-ES_tradnl" sz="2400" b="0" smtClean="0">
              <a:latin typeface="+mn-lt"/>
              <a:cs typeface="Times New Roman" panose="02020603050405020304" pitchFamily="18" charset="0"/>
            </a:rPr>
            <a:t>%</a:t>
          </a:r>
          <a:endParaRPr lang="es-VE" sz="2400" b="0" dirty="0">
            <a:latin typeface="+mn-lt"/>
            <a:cs typeface="Times New Roman" panose="02020603050405020304" pitchFamily="18" charset="0"/>
          </a:endParaRPr>
        </a:p>
      </dgm:t>
    </dgm:pt>
    <dgm:pt modelId="{C27494E0-34A0-45AE-8314-7ECD9857B8F4}" type="parTrans" cxnId="{CB15668D-7753-46FC-8956-3A72EA29E7DB}">
      <dgm:prSet/>
      <dgm:spPr/>
      <dgm:t>
        <a:bodyPr/>
        <a:lstStyle/>
        <a:p>
          <a:endParaRPr lang="es-VE" sz="2400">
            <a:latin typeface="Times New Roman" panose="02020603050405020304" pitchFamily="18" charset="0"/>
            <a:cs typeface="Times New Roman" panose="02020603050405020304" pitchFamily="18" charset="0"/>
          </a:endParaRPr>
        </a:p>
      </dgm:t>
    </dgm:pt>
    <dgm:pt modelId="{D307B39B-9230-4129-A803-98E373EBE9E4}" type="sibTrans" cxnId="{CB15668D-7753-46FC-8956-3A72EA29E7DB}">
      <dgm:prSet/>
      <dgm:spPr/>
      <dgm:t>
        <a:bodyPr/>
        <a:lstStyle/>
        <a:p>
          <a:endParaRPr lang="es-VE" sz="2400">
            <a:latin typeface="Times New Roman" panose="02020603050405020304" pitchFamily="18" charset="0"/>
            <a:cs typeface="Times New Roman" panose="02020603050405020304" pitchFamily="18" charset="0"/>
          </a:endParaRPr>
        </a:p>
      </dgm:t>
    </dgm:pt>
    <dgm:pt modelId="{7AD96624-7E6E-4067-9B36-C01D362ADB06}">
      <dgm:prSet custT="1"/>
      <dgm:spPr/>
      <dgm:t>
        <a:bodyPr/>
        <a:lstStyle/>
        <a:p>
          <a:pPr rtl="0"/>
          <a:r>
            <a:rPr lang="es-ES_tradnl" sz="2400" b="1" dirty="0" smtClean="0">
              <a:solidFill>
                <a:srgbClr val="FFFF00"/>
              </a:solidFill>
            </a:rPr>
            <a:t>Punto final primario</a:t>
          </a:r>
        </a:p>
        <a:p>
          <a:pPr rtl="0"/>
          <a:r>
            <a:rPr lang="es-ES_tradnl" sz="2400" b="1" dirty="0" smtClean="0"/>
            <a:t>Eficacia p= 0,025</a:t>
          </a:r>
        </a:p>
        <a:p>
          <a:pPr rtl="0"/>
          <a:r>
            <a:rPr lang="es-ES_tradnl" sz="2400" b="1" dirty="0" smtClean="0"/>
            <a:t>Seguridad p= 0,025</a:t>
          </a:r>
          <a:endParaRPr lang="es-VE" sz="2400" b="1" dirty="0">
            <a:latin typeface="+mn-lt"/>
            <a:cs typeface="Times New Roman" panose="02020603050405020304" pitchFamily="18" charset="0"/>
          </a:endParaRPr>
        </a:p>
      </dgm:t>
    </dgm:pt>
    <dgm:pt modelId="{0BD4AEF8-516D-4BA6-8973-D9ECDAA40939}" type="parTrans" cxnId="{994AD017-814E-45F6-A068-4B9C7F0C5B63}">
      <dgm:prSet/>
      <dgm:spPr/>
      <dgm:t>
        <a:bodyPr/>
        <a:lstStyle/>
        <a:p>
          <a:endParaRPr lang="es-VE" sz="2400">
            <a:latin typeface="Times New Roman" panose="02020603050405020304" pitchFamily="18" charset="0"/>
            <a:cs typeface="Times New Roman" panose="02020603050405020304" pitchFamily="18" charset="0"/>
          </a:endParaRPr>
        </a:p>
      </dgm:t>
    </dgm:pt>
    <dgm:pt modelId="{78090ABC-DDC6-4CA9-B488-A61571C459D6}" type="sibTrans" cxnId="{994AD017-814E-45F6-A068-4B9C7F0C5B63}">
      <dgm:prSet/>
      <dgm:spPr/>
      <dgm:t>
        <a:bodyPr/>
        <a:lstStyle/>
        <a:p>
          <a:endParaRPr lang="es-VE" sz="2400">
            <a:latin typeface="Times New Roman" panose="02020603050405020304" pitchFamily="18" charset="0"/>
            <a:cs typeface="Times New Roman" panose="02020603050405020304" pitchFamily="18" charset="0"/>
          </a:endParaRPr>
        </a:p>
      </dgm:t>
    </dgm:pt>
    <dgm:pt modelId="{00D6BDBE-8345-4CAE-8144-6AC3662F9109}">
      <dgm:prSet custT="1"/>
      <dgm:spPr/>
      <dgm:t>
        <a:bodyPr/>
        <a:lstStyle/>
        <a:p>
          <a:r>
            <a:rPr lang="es-ES_tradnl" sz="2800" b="1" dirty="0" smtClean="0"/>
            <a:t>Cox y curvas de Kaplan-</a:t>
          </a:r>
          <a:r>
            <a:rPr lang="es-ES_tradnl" sz="2800" b="1" dirty="0" err="1" smtClean="0"/>
            <a:t>Meier</a:t>
          </a:r>
          <a:r>
            <a:rPr lang="es-ES_tradnl" sz="2800" b="1" dirty="0" smtClean="0"/>
            <a:t> </a:t>
          </a:r>
          <a:endParaRPr lang="es-ES_tradnl" sz="2800" b="1" dirty="0"/>
        </a:p>
      </dgm:t>
    </dgm:pt>
    <dgm:pt modelId="{3A577FB1-3A8E-408C-878A-CDDE18BC271F}" type="parTrans" cxnId="{319E9FF4-6140-4A42-A02A-6BF93FDCB26D}">
      <dgm:prSet/>
      <dgm:spPr/>
      <dgm:t>
        <a:bodyPr/>
        <a:lstStyle/>
        <a:p>
          <a:endParaRPr lang="es-ES_tradnl"/>
        </a:p>
      </dgm:t>
    </dgm:pt>
    <dgm:pt modelId="{65446EA1-126B-4F9E-A776-42FD2914957A}" type="sibTrans" cxnId="{319E9FF4-6140-4A42-A02A-6BF93FDCB26D}">
      <dgm:prSet/>
      <dgm:spPr/>
      <dgm:t>
        <a:bodyPr/>
        <a:lstStyle/>
        <a:p>
          <a:endParaRPr lang="es-ES_tradnl"/>
        </a:p>
      </dgm:t>
    </dgm:pt>
    <dgm:pt modelId="{A640C372-45DE-41D6-8837-D0B21D71A55E}" type="pres">
      <dgm:prSet presAssocID="{6547573D-929D-4CC1-B997-088E1C8297E5}" presName="hierChild1" presStyleCnt="0">
        <dgm:presLayoutVars>
          <dgm:orgChart val="1"/>
          <dgm:chPref val="1"/>
          <dgm:dir/>
          <dgm:animOne val="branch"/>
          <dgm:animLvl val="lvl"/>
          <dgm:resizeHandles/>
        </dgm:presLayoutVars>
      </dgm:prSet>
      <dgm:spPr/>
      <dgm:t>
        <a:bodyPr/>
        <a:lstStyle/>
        <a:p>
          <a:endParaRPr lang="es-VE"/>
        </a:p>
      </dgm:t>
    </dgm:pt>
    <dgm:pt modelId="{65CC179A-4B8A-4E80-BFB0-91DCC432137F}" type="pres">
      <dgm:prSet presAssocID="{F38BC535-BF00-46FD-882F-A8E4FCCD8FFA}" presName="hierRoot1" presStyleCnt="0">
        <dgm:presLayoutVars>
          <dgm:hierBranch val="init"/>
        </dgm:presLayoutVars>
      </dgm:prSet>
      <dgm:spPr/>
    </dgm:pt>
    <dgm:pt modelId="{D2E78D29-D552-4DD9-A33E-2349BA43CD63}" type="pres">
      <dgm:prSet presAssocID="{F38BC535-BF00-46FD-882F-A8E4FCCD8FFA}" presName="rootComposite1" presStyleCnt="0"/>
      <dgm:spPr/>
    </dgm:pt>
    <dgm:pt modelId="{5B6A327A-5EB8-4C8F-B477-590426FD500C}" type="pres">
      <dgm:prSet presAssocID="{F38BC535-BF00-46FD-882F-A8E4FCCD8FFA}" presName="rootText1" presStyleLbl="node0" presStyleIdx="0" presStyleCnt="3" custScaleY="157047" custLinFactNeighborX="-23">
        <dgm:presLayoutVars>
          <dgm:chPref val="3"/>
        </dgm:presLayoutVars>
      </dgm:prSet>
      <dgm:spPr/>
      <dgm:t>
        <a:bodyPr/>
        <a:lstStyle/>
        <a:p>
          <a:endParaRPr lang="es-VE"/>
        </a:p>
      </dgm:t>
    </dgm:pt>
    <dgm:pt modelId="{87C6CFCE-6FEB-40C1-B5E9-A19F2C9BD51E}" type="pres">
      <dgm:prSet presAssocID="{F38BC535-BF00-46FD-882F-A8E4FCCD8FFA}" presName="rootConnector1" presStyleLbl="node1" presStyleIdx="0" presStyleCnt="0"/>
      <dgm:spPr/>
      <dgm:t>
        <a:bodyPr/>
        <a:lstStyle/>
        <a:p>
          <a:endParaRPr lang="es-VE"/>
        </a:p>
      </dgm:t>
    </dgm:pt>
    <dgm:pt modelId="{A2644EF1-91FE-4424-B0B4-FDF8309DD712}" type="pres">
      <dgm:prSet presAssocID="{F38BC535-BF00-46FD-882F-A8E4FCCD8FFA}" presName="hierChild2" presStyleCnt="0"/>
      <dgm:spPr/>
    </dgm:pt>
    <dgm:pt modelId="{706E8384-72E7-41DA-BDE9-1DB7140B057D}" type="pres">
      <dgm:prSet presAssocID="{F38BC535-BF00-46FD-882F-A8E4FCCD8FFA}" presName="hierChild3" presStyleCnt="0"/>
      <dgm:spPr/>
    </dgm:pt>
    <dgm:pt modelId="{888C3E0F-1113-43FD-AE8C-E44CE2898EAD}" type="pres">
      <dgm:prSet presAssocID="{7AD96624-7E6E-4067-9B36-C01D362ADB06}" presName="hierRoot1" presStyleCnt="0">
        <dgm:presLayoutVars>
          <dgm:hierBranch val="init"/>
        </dgm:presLayoutVars>
      </dgm:prSet>
      <dgm:spPr/>
    </dgm:pt>
    <dgm:pt modelId="{66BA21E7-0E50-4A74-83C1-26BAF21B408F}" type="pres">
      <dgm:prSet presAssocID="{7AD96624-7E6E-4067-9B36-C01D362ADB06}" presName="rootComposite1" presStyleCnt="0"/>
      <dgm:spPr/>
    </dgm:pt>
    <dgm:pt modelId="{5F702004-AEA2-44BA-8DAB-C56256670614}" type="pres">
      <dgm:prSet presAssocID="{7AD96624-7E6E-4067-9B36-C01D362ADB06}" presName="rootText1" presStyleLbl="node0" presStyleIdx="1" presStyleCnt="3" custScaleY="157047">
        <dgm:presLayoutVars>
          <dgm:chPref val="3"/>
        </dgm:presLayoutVars>
      </dgm:prSet>
      <dgm:spPr/>
      <dgm:t>
        <a:bodyPr/>
        <a:lstStyle/>
        <a:p>
          <a:endParaRPr lang="es-VE"/>
        </a:p>
      </dgm:t>
    </dgm:pt>
    <dgm:pt modelId="{108059FB-2FE4-41F8-8961-D46EA4EF2ABB}" type="pres">
      <dgm:prSet presAssocID="{7AD96624-7E6E-4067-9B36-C01D362ADB06}" presName="rootConnector1" presStyleLbl="node1" presStyleIdx="0" presStyleCnt="0"/>
      <dgm:spPr/>
      <dgm:t>
        <a:bodyPr/>
        <a:lstStyle/>
        <a:p>
          <a:endParaRPr lang="es-VE"/>
        </a:p>
      </dgm:t>
    </dgm:pt>
    <dgm:pt modelId="{E351F29F-CB46-4865-AB20-0A46E2ECE3A3}" type="pres">
      <dgm:prSet presAssocID="{7AD96624-7E6E-4067-9B36-C01D362ADB06}" presName="hierChild2" presStyleCnt="0"/>
      <dgm:spPr/>
    </dgm:pt>
    <dgm:pt modelId="{36B6FD7B-AA92-41D5-965B-ED116E4EF64F}" type="pres">
      <dgm:prSet presAssocID="{7AD96624-7E6E-4067-9B36-C01D362ADB06}" presName="hierChild3" presStyleCnt="0"/>
      <dgm:spPr/>
    </dgm:pt>
    <dgm:pt modelId="{AFFABFC9-E2CE-4B6C-98F2-5C44B870DBD2}" type="pres">
      <dgm:prSet presAssocID="{00D6BDBE-8345-4CAE-8144-6AC3662F9109}" presName="hierRoot1" presStyleCnt="0">
        <dgm:presLayoutVars>
          <dgm:hierBranch val="init"/>
        </dgm:presLayoutVars>
      </dgm:prSet>
      <dgm:spPr/>
    </dgm:pt>
    <dgm:pt modelId="{BE11E89A-141F-4CBE-A82C-51725EC02C1D}" type="pres">
      <dgm:prSet presAssocID="{00D6BDBE-8345-4CAE-8144-6AC3662F9109}" presName="rootComposite1" presStyleCnt="0"/>
      <dgm:spPr/>
    </dgm:pt>
    <dgm:pt modelId="{E4874F1D-B8EA-471B-8EF0-563110E18155}" type="pres">
      <dgm:prSet presAssocID="{00D6BDBE-8345-4CAE-8144-6AC3662F9109}" presName="rootText1" presStyleLbl="node0" presStyleIdx="2" presStyleCnt="3" custScaleY="157047">
        <dgm:presLayoutVars>
          <dgm:chPref val="3"/>
        </dgm:presLayoutVars>
      </dgm:prSet>
      <dgm:spPr/>
      <dgm:t>
        <a:bodyPr/>
        <a:lstStyle/>
        <a:p>
          <a:endParaRPr lang="es-ES_tradnl"/>
        </a:p>
      </dgm:t>
    </dgm:pt>
    <dgm:pt modelId="{3E70FFCE-D3AD-4EF7-899A-1B084873B03A}" type="pres">
      <dgm:prSet presAssocID="{00D6BDBE-8345-4CAE-8144-6AC3662F9109}" presName="rootConnector1" presStyleLbl="node1" presStyleIdx="0" presStyleCnt="0"/>
      <dgm:spPr/>
      <dgm:t>
        <a:bodyPr/>
        <a:lstStyle/>
        <a:p>
          <a:endParaRPr lang="es-ES_tradnl"/>
        </a:p>
      </dgm:t>
    </dgm:pt>
    <dgm:pt modelId="{07B3A18A-4535-4AE3-90C6-4BA98E10C749}" type="pres">
      <dgm:prSet presAssocID="{00D6BDBE-8345-4CAE-8144-6AC3662F9109}" presName="hierChild2" presStyleCnt="0"/>
      <dgm:spPr/>
    </dgm:pt>
    <dgm:pt modelId="{1E294587-908B-4E03-84C2-E1DB37FA26B2}" type="pres">
      <dgm:prSet presAssocID="{00D6BDBE-8345-4CAE-8144-6AC3662F9109}" presName="hierChild3" presStyleCnt="0"/>
      <dgm:spPr/>
    </dgm:pt>
  </dgm:ptLst>
  <dgm:cxnLst>
    <dgm:cxn modelId="{8FC5D4E1-4CDC-41A6-9440-180F498D9F52}" type="presOf" srcId="{00D6BDBE-8345-4CAE-8144-6AC3662F9109}" destId="{3E70FFCE-D3AD-4EF7-899A-1B084873B03A}" srcOrd="1" destOrd="0" presId="urn:microsoft.com/office/officeart/2005/8/layout/orgChart1"/>
    <dgm:cxn modelId="{994AD017-814E-45F6-A068-4B9C7F0C5B63}" srcId="{6547573D-929D-4CC1-B997-088E1C8297E5}" destId="{7AD96624-7E6E-4067-9B36-C01D362ADB06}" srcOrd="1" destOrd="0" parTransId="{0BD4AEF8-516D-4BA6-8973-D9ECDAA40939}" sibTransId="{78090ABC-DDC6-4CA9-B488-A61571C459D6}"/>
    <dgm:cxn modelId="{4A6A2403-2724-4756-8894-5AE1F03E1438}" type="presOf" srcId="{F38BC535-BF00-46FD-882F-A8E4FCCD8FFA}" destId="{5B6A327A-5EB8-4C8F-B477-590426FD500C}" srcOrd="0" destOrd="0" presId="urn:microsoft.com/office/officeart/2005/8/layout/orgChart1"/>
    <dgm:cxn modelId="{0257FA6B-4144-41D7-85B4-7319A59A132B}" type="presOf" srcId="{7AD96624-7E6E-4067-9B36-C01D362ADB06}" destId="{108059FB-2FE4-41F8-8961-D46EA4EF2ABB}" srcOrd="1" destOrd="0" presId="urn:microsoft.com/office/officeart/2005/8/layout/orgChart1"/>
    <dgm:cxn modelId="{CB15668D-7753-46FC-8956-3A72EA29E7DB}" srcId="{6547573D-929D-4CC1-B997-088E1C8297E5}" destId="{F38BC535-BF00-46FD-882F-A8E4FCCD8FFA}" srcOrd="0" destOrd="0" parTransId="{C27494E0-34A0-45AE-8314-7ECD9857B8F4}" sibTransId="{D307B39B-9230-4129-A803-98E373EBE9E4}"/>
    <dgm:cxn modelId="{93B214EA-5F07-4120-866F-2CE4B7B958C3}" type="presOf" srcId="{F38BC535-BF00-46FD-882F-A8E4FCCD8FFA}" destId="{87C6CFCE-6FEB-40C1-B5E9-A19F2C9BD51E}" srcOrd="1" destOrd="0" presId="urn:microsoft.com/office/officeart/2005/8/layout/orgChart1"/>
    <dgm:cxn modelId="{A198024A-C56D-4503-B18B-FBF652A54B4E}" type="presOf" srcId="{7AD96624-7E6E-4067-9B36-C01D362ADB06}" destId="{5F702004-AEA2-44BA-8DAB-C56256670614}" srcOrd="0" destOrd="0" presId="urn:microsoft.com/office/officeart/2005/8/layout/orgChart1"/>
    <dgm:cxn modelId="{319E9FF4-6140-4A42-A02A-6BF93FDCB26D}" srcId="{6547573D-929D-4CC1-B997-088E1C8297E5}" destId="{00D6BDBE-8345-4CAE-8144-6AC3662F9109}" srcOrd="2" destOrd="0" parTransId="{3A577FB1-3A8E-408C-878A-CDDE18BC271F}" sibTransId="{65446EA1-126B-4F9E-A776-42FD2914957A}"/>
    <dgm:cxn modelId="{3D755208-2488-4BCF-8A2A-3E2632590CE0}" type="presOf" srcId="{00D6BDBE-8345-4CAE-8144-6AC3662F9109}" destId="{E4874F1D-B8EA-471B-8EF0-563110E18155}" srcOrd="0" destOrd="0" presId="urn:microsoft.com/office/officeart/2005/8/layout/orgChart1"/>
    <dgm:cxn modelId="{13C4DABD-D7CE-4FFB-B4EC-4F47E225810E}" type="presOf" srcId="{6547573D-929D-4CC1-B997-088E1C8297E5}" destId="{A640C372-45DE-41D6-8837-D0B21D71A55E}" srcOrd="0" destOrd="0" presId="urn:microsoft.com/office/officeart/2005/8/layout/orgChart1"/>
    <dgm:cxn modelId="{9473E7CF-D013-4159-ACA4-005F9A264006}" type="presParOf" srcId="{A640C372-45DE-41D6-8837-D0B21D71A55E}" destId="{65CC179A-4B8A-4E80-BFB0-91DCC432137F}" srcOrd="0" destOrd="0" presId="urn:microsoft.com/office/officeart/2005/8/layout/orgChart1"/>
    <dgm:cxn modelId="{261D3811-0B26-46AC-817A-ED5DD4434278}" type="presParOf" srcId="{65CC179A-4B8A-4E80-BFB0-91DCC432137F}" destId="{D2E78D29-D552-4DD9-A33E-2349BA43CD63}" srcOrd="0" destOrd="0" presId="urn:microsoft.com/office/officeart/2005/8/layout/orgChart1"/>
    <dgm:cxn modelId="{14CF336B-4531-4265-9D70-5C0C29278BF3}" type="presParOf" srcId="{D2E78D29-D552-4DD9-A33E-2349BA43CD63}" destId="{5B6A327A-5EB8-4C8F-B477-590426FD500C}" srcOrd="0" destOrd="0" presId="urn:microsoft.com/office/officeart/2005/8/layout/orgChart1"/>
    <dgm:cxn modelId="{F784B4F7-1416-42D1-8951-E7509146D2DF}" type="presParOf" srcId="{D2E78D29-D552-4DD9-A33E-2349BA43CD63}" destId="{87C6CFCE-6FEB-40C1-B5E9-A19F2C9BD51E}" srcOrd="1" destOrd="0" presId="urn:microsoft.com/office/officeart/2005/8/layout/orgChart1"/>
    <dgm:cxn modelId="{56C08D9B-5D4B-45BE-ADDC-CF39584440E4}" type="presParOf" srcId="{65CC179A-4B8A-4E80-BFB0-91DCC432137F}" destId="{A2644EF1-91FE-4424-B0B4-FDF8309DD712}" srcOrd="1" destOrd="0" presId="urn:microsoft.com/office/officeart/2005/8/layout/orgChart1"/>
    <dgm:cxn modelId="{4C1F3723-42B0-4CB1-BC33-16A3772460C7}" type="presParOf" srcId="{65CC179A-4B8A-4E80-BFB0-91DCC432137F}" destId="{706E8384-72E7-41DA-BDE9-1DB7140B057D}" srcOrd="2" destOrd="0" presId="urn:microsoft.com/office/officeart/2005/8/layout/orgChart1"/>
    <dgm:cxn modelId="{CF0A6F4E-16C6-42FF-BD51-B7C7F2ABF637}" type="presParOf" srcId="{A640C372-45DE-41D6-8837-D0B21D71A55E}" destId="{888C3E0F-1113-43FD-AE8C-E44CE2898EAD}" srcOrd="1" destOrd="0" presId="urn:microsoft.com/office/officeart/2005/8/layout/orgChart1"/>
    <dgm:cxn modelId="{BC02FD69-0867-40A0-9600-4A4D5EBAC09B}" type="presParOf" srcId="{888C3E0F-1113-43FD-AE8C-E44CE2898EAD}" destId="{66BA21E7-0E50-4A74-83C1-26BAF21B408F}" srcOrd="0" destOrd="0" presId="urn:microsoft.com/office/officeart/2005/8/layout/orgChart1"/>
    <dgm:cxn modelId="{AA712EFC-2AC4-46C6-A34E-0A5641272AF1}" type="presParOf" srcId="{66BA21E7-0E50-4A74-83C1-26BAF21B408F}" destId="{5F702004-AEA2-44BA-8DAB-C56256670614}" srcOrd="0" destOrd="0" presId="urn:microsoft.com/office/officeart/2005/8/layout/orgChart1"/>
    <dgm:cxn modelId="{E56299EF-6216-4F94-8D3A-85B20B3A11AE}" type="presParOf" srcId="{66BA21E7-0E50-4A74-83C1-26BAF21B408F}" destId="{108059FB-2FE4-41F8-8961-D46EA4EF2ABB}" srcOrd="1" destOrd="0" presId="urn:microsoft.com/office/officeart/2005/8/layout/orgChart1"/>
    <dgm:cxn modelId="{5948C122-C47C-46BB-9A2A-16C25295F5A6}" type="presParOf" srcId="{888C3E0F-1113-43FD-AE8C-E44CE2898EAD}" destId="{E351F29F-CB46-4865-AB20-0A46E2ECE3A3}" srcOrd="1" destOrd="0" presId="urn:microsoft.com/office/officeart/2005/8/layout/orgChart1"/>
    <dgm:cxn modelId="{8BAD5A86-1029-41C0-A940-D8A72F90F2C6}" type="presParOf" srcId="{888C3E0F-1113-43FD-AE8C-E44CE2898EAD}" destId="{36B6FD7B-AA92-41D5-965B-ED116E4EF64F}" srcOrd="2" destOrd="0" presId="urn:microsoft.com/office/officeart/2005/8/layout/orgChart1"/>
    <dgm:cxn modelId="{7BD1D816-EA42-4DBE-A14C-EAD3344DC73D}" type="presParOf" srcId="{A640C372-45DE-41D6-8837-D0B21D71A55E}" destId="{AFFABFC9-E2CE-4B6C-98F2-5C44B870DBD2}" srcOrd="2" destOrd="0" presId="urn:microsoft.com/office/officeart/2005/8/layout/orgChart1"/>
    <dgm:cxn modelId="{BF8FC013-9B89-4546-9A49-754D90A195A3}" type="presParOf" srcId="{AFFABFC9-E2CE-4B6C-98F2-5C44B870DBD2}" destId="{BE11E89A-141F-4CBE-A82C-51725EC02C1D}" srcOrd="0" destOrd="0" presId="urn:microsoft.com/office/officeart/2005/8/layout/orgChart1"/>
    <dgm:cxn modelId="{5A0A6A29-EA32-4E03-901C-F6B702359B21}" type="presParOf" srcId="{BE11E89A-141F-4CBE-A82C-51725EC02C1D}" destId="{E4874F1D-B8EA-471B-8EF0-563110E18155}" srcOrd="0" destOrd="0" presId="urn:microsoft.com/office/officeart/2005/8/layout/orgChart1"/>
    <dgm:cxn modelId="{0C26E727-4421-4B05-91D2-F85F436001F8}" type="presParOf" srcId="{BE11E89A-141F-4CBE-A82C-51725EC02C1D}" destId="{3E70FFCE-D3AD-4EF7-899A-1B084873B03A}" srcOrd="1" destOrd="0" presId="urn:microsoft.com/office/officeart/2005/8/layout/orgChart1"/>
    <dgm:cxn modelId="{61CF9994-E9A7-4452-9E67-1E88717E689F}" type="presParOf" srcId="{AFFABFC9-E2CE-4B6C-98F2-5C44B870DBD2}" destId="{07B3A18A-4535-4AE3-90C6-4BA98E10C749}" srcOrd="1" destOrd="0" presId="urn:microsoft.com/office/officeart/2005/8/layout/orgChart1"/>
    <dgm:cxn modelId="{A18D5B04-8DF8-4C75-9B64-9B08E30AD5DA}" type="presParOf" srcId="{AFFABFC9-E2CE-4B6C-98F2-5C44B870DBD2}" destId="{1E294587-908B-4E03-84C2-E1DB37FA26B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19A755-264E-47EE-A071-F01288CCEE6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_tradnl"/>
        </a:p>
      </dgm:t>
    </dgm:pt>
    <dgm:pt modelId="{EB8869E6-85CC-4532-82E0-06071F381F17}">
      <dgm:prSet/>
      <dgm:spPr>
        <a:solidFill>
          <a:srgbClr val="D65AD9"/>
        </a:solidFill>
      </dgm:spPr>
      <dgm:t>
        <a:bodyPr/>
        <a:lstStyle/>
        <a:p>
          <a:pPr rtl="0"/>
          <a:r>
            <a:rPr lang="es-ES_tradnl" dirty="0" smtClean="0"/>
            <a:t>Laboratorio núcleo central al inicio, 72 horas y 60 días</a:t>
          </a:r>
          <a:endParaRPr lang="es-ES_tradnl" dirty="0"/>
        </a:p>
      </dgm:t>
    </dgm:pt>
    <dgm:pt modelId="{6315AA7E-56FA-4EDD-BBA3-5D250F4BAEF7}" type="parTrans" cxnId="{F1D2834D-E3BF-4078-B6D1-A5D1F67771C4}">
      <dgm:prSet/>
      <dgm:spPr/>
      <dgm:t>
        <a:bodyPr/>
        <a:lstStyle/>
        <a:p>
          <a:endParaRPr lang="es-ES_tradnl"/>
        </a:p>
      </dgm:t>
    </dgm:pt>
    <dgm:pt modelId="{81319F7D-6916-4CEA-9B90-C187C4AB93F8}" type="sibTrans" cxnId="{F1D2834D-E3BF-4078-B6D1-A5D1F67771C4}">
      <dgm:prSet/>
      <dgm:spPr/>
      <dgm:t>
        <a:bodyPr/>
        <a:lstStyle/>
        <a:p>
          <a:endParaRPr lang="es-ES_tradnl"/>
        </a:p>
      </dgm:t>
    </dgm:pt>
    <dgm:pt modelId="{C66D83F8-5542-4EB1-B268-B0170C76A3A7}">
      <dgm:prSet custT="1"/>
      <dgm:spPr>
        <a:solidFill>
          <a:srgbClr val="7030A0"/>
        </a:solidFill>
      </dgm:spPr>
      <dgm:t>
        <a:bodyPr/>
        <a:lstStyle/>
        <a:p>
          <a:pPr rtl="0"/>
          <a:r>
            <a:rPr lang="es-ES_tradnl" sz="2000" dirty="0" smtClean="0"/>
            <a:t>Evaluación de biomarcadores: creatinina, </a:t>
          </a:r>
          <a:r>
            <a:rPr lang="es-ES_tradnl" sz="2000" dirty="0" err="1" smtClean="0"/>
            <a:t>cistatina</a:t>
          </a:r>
          <a:r>
            <a:rPr lang="es-ES_tradnl" sz="2000" dirty="0" smtClean="0"/>
            <a:t> C, NT pro BNP al inicio del estudio, a las 72 horas y a las 60 días.</a:t>
          </a:r>
          <a:endParaRPr lang="es-ES_tradnl" sz="2000" dirty="0"/>
        </a:p>
      </dgm:t>
    </dgm:pt>
    <dgm:pt modelId="{FEF7CD8E-8525-419C-8667-3DBD7DF3F69A}" type="parTrans" cxnId="{24B86C98-9C19-415D-B75E-58DC94AC8AAA}">
      <dgm:prSet/>
      <dgm:spPr/>
      <dgm:t>
        <a:bodyPr/>
        <a:lstStyle/>
        <a:p>
          <a:endParaRPr lang="es-ES_tradnl"/>
        </a:p>
      </dgm:t>
    </dgm:pt>
    <dgm:pt modelId="{AEBDE47E-4CFF-4B2A-B653-3FC5071C9CBE}" type="sibTrans" cxnId="{24B86C98-9C19-415D-B75E-58DC94AC8AAA}">
      <dgm:prSet/>
      <dgm:spPr/>
      <dgm:t>
        <a:bodyPr/>
        <a:lstStyle/>
        <a:p>
          <a:endParaRPr lang="es-ES_tradnl"/>
        </a:p>
      </dgm:t>
    </dgm:pt>
    <dgm:pt modelId="{C6785349-C4F0-43B0-B2F7-6B9E13417C1E}">
      <dgm:prSet/>
      <dgm:spPr>
        <a:solidFill>
          <a:schemeClr val="accent6"/>
        </a:solidFill>
      </dgm:spPr>
      <dgm:t>
        <a:bodyPr/>
        <a:lstStyle/>
        <a:p>
          <a:pPr rtl="0"/>
          <a:r>
            <a:rPr lang="es-ES_tradnl" dirty="0" smtClean="0"/>
            <a:t>Seguimiento hasta 60 días.</a:t>
          </a:r>
          <a:endParaRPr lang="es-ES_tradnl" dirty="0"/>
        </a:p>
      </dgm:t>
    </dgm:pt>
    <dgm:pt modelId="{D28CCDAD-699A-4010-BAA5-AB7CAE8621A0}" type="parTrans" cxnId="{AD0213A4-015E-49B5-9870-6BF7BA76B3E7}">
      <dgm:prSet/>
      <dgm:spPr/>
      <dgm:t>
        <a:bodyPr/>
        <a:lstStyle/>
        <a:p>
          <a:endParaRPr lang="es-ES_tradnl"/>
        </a:p>
      </dgm:t>
    </dgm:pt>
    <dgm:pt modelId="{5A2D687B-62F0-4A24-8504-0E802EFE9C54}" type="sibTrans" cxnId="{AD0213A4-015E-49B5-9870-6BF7BA76B3E7}">
      <dgm:prSet/>
      <dgm:spPr/>
      <dgm:t>
        <a:bodyPr/>
        <a:lstStyle/>
        <a:p>
          <a:endParaRPr lang="es-ES_tradnl"/>
        </a:p>
      </dgm:t>
    </dgm:pt>
    <dgm:pt modelId="{BFE17F1E-55E8-472E-A9E6-C9CEE1C5C19B}" type="pres">
      <dgm:prSet presAssocID="{F519A755-264E-47EE-A071-F01288CCEE62}" presName="CompostProcess" presStyleCnt="0">
        <dgm:presLayoutVars>
          <dgm:dir/>
          <dgm:resizeHandles val="exact"/>
        </dgm:presLayoutVars>
      </dgm:prSet>
      <dgm:spPr/>
      <dgm:t>
        <a:bodyPr/>
        <a:lstStyle/>
        <a:p>
          <a:endParaRPr lang="es-ES_tradnl"/>
        </a:p>
      </dgm:t>
    </dgm:pt>
    <dgm:pt modelId="{875596F3-BB06-49BF-93DB-89C26E71541E}" type="pres">
      <dgm:prSet presAssocID="{F519A755-264E-47EE-A071-F01288CCEE62}" presName="arrow" presStyleLbl="bgShp" presStyleIdx="0" presStyleCnt="1"/>
      <dgm:spPr/>
    </dgm:pt>
    <dgm:pt modelId="{07489CCE-4241-4FAC-A59B-F5913C9EC058}" type="pres">
      <dgm:prSet presAssocID="{F519A755-264E-47EE-A071-F01288CCEE62}" presName="linearProcess" presStyleCnt="0"/>
      <dgm:spPr/>
    </dgm:pt>
    <dgm:pt modelId="{B55A6420-1291-48BB-BFE7-B18A3FBFEBDA}" type="pres">
      <dgm:prSet presAssocID="{EB8869E6-85CC-4532-82E0-06071F381F17}" presName="textNode" presStyleLbl="node1" presStyleIdx="0" presStyleCnt="3" custScaleY="165677" custLinFactX="96959" custLinFactNeighborX="100000" custLinFactNeighborY="-203">
        <dgm:presLayoutVars>
          <dgm:bulletEnabled val="1"/>
        </dgm:presLayoutVars>
      </dgm:prSet>
      <dgm:spPr/>
      <dgm:t>
        <a:bodyPr/>
        <a:lstStyle/>
        <a:p>
          <a:endParaRPr lang="es-ES_tradnl"/>
        </a:p>
      </dgm:t>
    </dgm:pt>
    <dgm:pt modelId="{FE775F78-9887-46EC-8A32-28B4B302ACB6}" type="pres">
      <dgm:prSet presAssocID="{81319F7D-6916-4CEA-9B90-C187C4AB93F8}" presName="sibTrans" presStyleCnt="0"/>
      <dgm:spPr/>
    </dgm:pt>
    <dgm:pt modelId="{69D1B33D-2993-42D9-B106-1E42EBF2DB6B}" type="pres">
      <dgm:prSet presAssocID="{C66D83F8-5542-4EB1-B268-B0170C76A3A7}" presName="textNode" presStyleLbl="node1" presStyleIdx="1" presStyleCnt="3" custScaleY="163709" custLinFactX="-100000" custLinFactNeighborX="-187051" custLinFactNeighborY="-1187">
        <dgm:presLayoutVars>
          <dgm:bulletEnabled val="1"/>
        </dgm:presLayoutVars>
      </dgm:prSet>
      <dgm:spPr/>
      <dgm:t>
        <a:bodyPr/>
        <a:lstStyle/>
        <a:p>
          <a:endParaRPr lang="es-ES_tradnl"/>
        </a:p>
      </dgm:t>
    </dgm:pt>
    <dgm:pt modelId="{B263639E-3261-4F6E-979C-F2EECBD52DFE}" type="pres">
      <dgm:prSet presAssocID="{AEBDE47E-4CFF-4B2A-B653-3FC5071C9CBE}" presName="sibTrans" presStyleCnt="0"/>
      <dgm:spPr/>
    </dgm:pt>
    <dgm:pt modelId="{484E714E-07EE-4CAA-89A8-6E8F4AEA1013}" type="pres">
      <dgm:prSet presAssocID="{C6785349-C4F0-43B0-B2F7-6B9E13417C1E}" presName="textNode" presStyleLbl="node1" presStyleIdx="2" presStyleCnt="3" custScaleY="161334" custLinFactX="-1708" custLinFactNeighborX="-100000">
        <dgm:presLayoutVars>
          <dgm:bulletEnabled val="1"/>
        </dgm:presLayoutVars>
      </dgm:prSet>
      <dgm:spPr/>
      <dgm:t>
        <a:bodyPr/>
        <a:lstStyle/>
        <a:p>
          <a:endParaRPr lang="es-ES_tradnl"/>
        </a:p>
      </dgm:t>
    </dgm:pt>
  </dgm:ptLst>
  <dgm:cxnLst>
    <dgm:cxn modelId="{24B86C98-9C19-415D-B75E-58DC94AC8AAA}" srcId="{F519A755-264E-47EE-A071-F01288CCEE62}" destId="{C66D83F8-5542-4EB1-B268-B0170C76A3A7}" srcOrd="1" destOrd="0" parTransId="{FEF7CD8E-8525-419C-8667-3DBD7DF3F69A}" sibTransId="{AEBDE47E-4CFF-4B2A-B653-3FC5071C9CBE}"/>
    <dgm:cxn modelId="{53FE6AB3-225E-4910-B14D-2E68A8BF63BA}" type="presOf" srcId="{EB8869E6-85CC-4532-82E0-06071F381F17}" destId="{B55A6420-1291-48BB-BFE7-B18A3FBFEBDA}" srcOrd="0" destOrd="0" presId="urn:microsoft.com/office/officeart/2005/8/layout/hProcess9"/>
    <dgm:cxn modelId="{F1D2834D-E3BF-4078-B6D1-A5D1F67771C4}" srcId="{F519A755-264E-47EE-A071-F01288CCEE62}" destId="{EB8869E6-85CC-4532-82E0-06071F381F17}" srcOrd="0" destOrd="0" parTransId="{6315AA7E-56FA-4EDD-BBA3-5D250F4BAEF7}" sibTransId="{81319F7D-6916-4CEA-9B90-C187C4AB93F8}"/>
    <dgm:cxn modelId="{10A5A66A-DDE5-446D-A1DC-7F64DC870789}" type="presOf" srcId="{C66D83F8-5542-4EB1-B268-B0170C76A3A7}" destId="{69D1B33D-2993-42D9-B106-1E42EBF2DB6B}" srcOrd="0" destOrd="0" presId="urn:microsoft.com/office/officeart/2005/8/layout/hProcess9"/>
    <dgm:cxn modelId="{AD0213A4-015E-49B5-9870-6BF7BA76B3E7}" srcId="{F519A755-264E-47EE-A071-F01288CCEE62}" destId="{C6785349-C4F0-43B0-B2F7-6B9E13417C1E}" srcOrd="2" destOrd="0" parTransId="{D28CCDAD-699A-4010-BAA5-AB7CAE8621A0}" sibTransId="{5A2D687B-62F0-4A24-8504-0E802EFE9C54}"/>
    <dgm:cxn modelId="{7D99337F-7364-46C2-A7B8-C045A4BE1207}" type="presOf" srcId="{F519A755-264E-47EE-A071-F01288CCEE62}" destId="{BFE17F1E-55E8-472E-A9E6-C9CEE1C5C19B}" srcOrd="0" destOrd="0" presId="urn:microsoft.com/office/officeart/2005/8/layout/hProcess9"/>
    <dgm:cxn modelId="{903F2B6B-E18F-4CFF-A8FA-7F4E22A5FF6A}" type="presOf" srcId="{C6785349-C4F0-43B0-B2F7-6B9E13417C1E}" destId="{484E714E-07EE-4CAA-89A8-6E8F4AEA1013}" srcOrd="0" destOrd="0" presId="urn:microsoft.com/office/officeart/2005/8/layout/hProcess9"/>
    <dgm:cxn modelId="{81B27C34-9D63-473F-BC9B-AD8044206BC1}" type="presParOf" srcId="{BFE17F1E-55E8-472E-A9E6-C9CEE1C5C19B}" destId="{875596F3-BB06-49BF-93DB-89C26E71541E}" srcOrd="0" destOrd="0" presId="urn:microsoft.com/office/officeart/2005/8/layout/hProcess9"/>
    <dgm:cxn modelId="{6F317B10-5417-4DF2-831F-1335DCE3312B}" type="presParOf" srcId="{BFE17F1E-55E8-472E-A9E6-C9CEE1C5C19B}" destId="{07489CCE-4241-4FAC-A59B-F5913C9EC058}" srcOrd="1" destOrd="0" presId="urn:microsoft.com/office/officeart/2005/8/layout/hProcess9"/>
    <dgm:cxn modelId="{CE778958-6774-4235-8115-15C4E179C96C}" type="presParOf" srcId="{07489CCE-4241-4FAC-A59B-F5913C9EC058}" destId="{B55A6420-1291-48BB-BFE7-B18A3FBFEBDA}" srcOrd="0" destOrd="0" presId="urn:microsoft.com/office/officeart/2005/8/layout/hProcess9"/>
    <dgm:cxn modelId="{15D9E726-8E36-4293-9465-0D3CD988AE39}" type="presParOf" srcId="{07489CCE-4241-4FAC-A59B-F5913C9EC058}" destId="{FE775F78-9887-46EC-8A32-28B4B302ACB6}" srcOrd="1" destOrd="0" presId="urn:microsoft.com/office/officeart/2005/8/layout/hProcess9"/>
    <dgm:cxn modelId="{62FD82BB-78CF-44C6-BB50-B4E0A32D7E15}" type="presParOf" srcId="{07489CCE-4241-4FAC-A59B-F5913C9EC058}" destId="{69D1B33D-2993-42D9-B106-1E42EBF2DB6B}" srcOrd="2" destOrd="0" presId="urn:microsoft.com/office/officeart/2005/8/layout/hProcess9"/>
    <dgm:cxn modelId="{9A58F631-433F-4AF0-9647-55DB2EB18166}" type="presParOf" srcId="{07489CCE-4241-4FAC-A59B-F5913C9EC058}" destId="{B263639E-3261-4F6E-979C-F2EECBD52DFE}" srcOrd="3" destOrd="0" presId="urn:microsoft.com/office/officeart/2005/8/layout/hProcess9"/>
    <dgm:cxn modelId="{1F3159E6-8A9B-4C4F-A4D8-AFDD66533773}" type="presParOf" srcId="{07489CCE-4241-4FAC-A59B-F5913C9EC058}" destId="{484E714E-07EE-4CAA-89A8-6E8F4AEA101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5C3E43-8437-4B4F-B561-E4CF4E0C60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C3100FE1-65CA-40E5-B591-755E40408733}">
      <dgm:prSet/>
      <dgm:spPr>
        <a:solidFill>
          <a:schemeClr val="accent5"/>
        </a:solidFill>
      </dgm:spPr>
      <dgm:t>
        <a:bodyPr/>
        <a:lstStyle/>
        <a:p>
          <a:pPr algn="just" rtl="0"/>
          <a:r>
            <a:rPr lang="es-ES_tradnl" b="1" dirty="0" smtClean="0"/>
            <a:t>De eficacia: </a:t>
          </a:r>
          <a:r>
            <a:rPr lang="es-ES_tradnl" dirty="0" smtClean="0"/>
            <a:t> evaluación global de los síntomas del paciente, fueron determinados con el empleo de una escala visual analógica y cuantificados por el área bajo la curva de una serie de evaluaciones desde el inicio hasta las 72 horas.</a:t>
          </a:r>
          <a:endParaRPr lang="es-ES_tradnl" dirty="0"/>
        </a:p>
      </dgm:t>
    </dgm:pt>
    <dgm:pt modelId="{161E9291-E876-439B-9E94-DD6ED5AA0698}" type="parTrans" cxnId="{48AD55A5-0D64-4C0F-88DA-756741D2E76B}">
      <dgm:prSet/>
      <dgm:spPr/>
      <dgm:t>
        <a:bodyPr/>
        <a:lstStyle/>
        <a:p>
          <a:endParaRPr lang="es-ES_tradnl"/>
        </a:p>
      </dgm:t>
    </dgm:pt>
    <dgm:pt modelId="{923689FE-6BA2-4061-AA32-12565ABC9EC9}" type="sibTrans" cxnId="{48AD55A5-0D64-4C0F-88DA-756741D2E76B}">
      <dgm:prSet/>
      <dgm:spPr/>
      <dgm:t>
        <a:bodyPr/>
        <a:lstStyle/>
        <a:p>
          <a:endParaRPr lang="es-ES_tradnl"/>
        </a:p>
      </dgm:t>
    </dgm:pt>
    <dgm:pt modelId="{81F95739-50C1-416A-B910-6E71C776820C}">
      <dgm:prSet/>
      <dgm:spPr>
        <a:solidFill>
          <a:schemeClr val="accent5"/>
        </a:solidFill>
      </dgm:spPr>
      <dgm:t>
        <a:bodyPr/>
        <a:lstStyle/>
        <a:p>
          <a:pPr rtl="0"/>
          <a:r>
            <a:rPr lang="es-ES_tradnl" b="1" dirty="0" smtClean="0"/>
            <a:t>De seguridad</a:t>
          </a:r>
          <a:r>
            <a:rPr lang="es-ES_tradnl" dirty="0" smtClean="0"/>
            <a:t>: cambios en la concentración de creatinina desde el inicio hasta las 72 horas.</a:t>
          </a:r>
          <a:br>
            <a:rPr lang="es-ES_tradnl" dirty="0" smtClean="0"/>
          </a:br>
          <a:endParaRPr lang="es-ES_tradnl" dirty="0"/>
        </a:p>
      </dgm:t>
    </dgm:pt>
    <dgm:pt modelId="{F25AB334-B0F3-43F2-A0C4-4B94116E5B7A}" type="parTrans" cxnId="{C1A38F3A-35F3-4EC6-9666-995CB58C6776}">
      <dgm:prSet/>
      <dgm:spPr/>
      <dgm:t>
        <a:bodyPr/>
        <a:lstStyle/>
        <a:p>
          <a:endParaRPr lang="es-ES_tradnl"/>
        </a:p>
      </dgm:t>
    </dgm:pt>
    <dgm:pt modelId="{7877715C-450D-414D-9538-ACA3DD844E2F}" type="sibTrans" cxnId="{C1A38F3A-35F3-4EC6-9666-995CB58C6776}">
      <dgm:prSet/>
      <dgm:spPr/>
      <dgm:t>
        <a:bodyPr/>
        <a:lstStyle/>
        <a:p>
          <a:endParaRPr lang="es-ES_tradnl"/>
        </a:p>
      </dgm:t>
    </dgm:pt>
    <dgm:pt modelId="{56958B89-210E-4141-8224-6525E3771CF2}" type="pres">
      <dgm:prSet presAssocID="{965C3E43-8437-4B4F-B561-E4CF4E0C60BF}" presName="linear" presStyleCnt="0">
        <dgm:presLayoutVars>
          <dgm:animLvl val="lvl"/>
          <dgm:resizeHandles val="exact"/>
        </dgm:presLayoutVars>
      </dgm:prSet>
      <dgm:spPr/>
      <dgm:t>
        <a:bodyPr/>
        <a:lstStyle/>
        <a:p>
          <a:endParaRPr lang="es-ES_tradnl"/>
        </a:p>
      </dgm:t>
    </dgm:pt>
    <dgm:pt modelId="{141D75D2-4E4F-4077-8659-914359D713D9}" type="pres">
      <dgm:prSet presAssocID="{C3100FE1-65CA-40E5-B591-755E40408733}" presName="parentText" presStyleLbl="node1" presStyleIdx="0" presStyleCnt="2">
        <dgm:presLayoutVars>
          <dgm:chMax val="0"/>
          <dgm:bulletEnabled val="1"/>
        </dgm:presLayoutVars>
      </dgm:prSet>
      <dgm:spPr/>
      <dgm:t>
        <a:bodyPr/>
        <a:lstStyle/>
        <a:p>
          <a:endParaRPr lang="es-ES_tradnl"/>
        </a:p>
      </dgm:t>
    </dgm:pt>
    <dgm:pt modelId="{88DB1C34-A6C6-4BD7-A372-37AE0577C4E0}" type="pres">
      <dgm:prSet presAssocID="{923689FE-6BA2-4061-AA32-12565ABC9EC9}" presName="spacer" presStyleCnt="0"/>
      <dgm:spPr/>
    </dgm:pt>
    <dgm:pt modelId="{BF951243-5BC3-4BB3-BFC8-1C7BA5BB5242}" type="pres">
      <dgm:prSet presAssocID="{81F95739-50C1-416A-B910-6E71C776820C}" presName="parentText" presStyleLbl="node1" presStyleIdx="1" presStyleCnt="2">
        <dgm:presLayoutVars>
          <dgm:chMax val="0"/>
          <dgm:bulletEnabled val="1"/>
        </dgm:presLayoutVars>
      </dgm:prSet>
      <dgm:spPr/>
      <dgm:t>
        <a:bodyPr/>
        <a:lstStyle/>
        <a:p>
          <a:endParaRPr lang="es-ES_tradnl"/>
        </a:p>
      </dgm:t>
    </dgm:pt>
  </dgm:ptLst>
  <dgm:cxnLst>
    <dgm:cxn modelId="{56F19004-255A-4F8C-91A0-9C7328BE8CB8}" type="presOf" srcId="{965C3E43-8437-4B4F-B561-E4CF4E0C60BF}" destId="{56958B89-210E-4141-8224-6525E3771CF2}" srcOrd="0" destOrd="0" presId="urn:microsoft.com/office/officeart/2005/8/layout/vList2"/>
    <dgm:cxn modelId="{C1A38F3A-35F3-4EC6-9666-995CB58C6776}" srcId="{965C3E43-8437-4B4F-B561-E4CF4E0C60BF}" destId="{81F95739-50C1-416A-B910-6E71C776820C}" srcOrd="1" destOrd="0" parTransId="{F25AB334-B0F3-43F2-A0C4-4B94116E5B7A}" sibTransId="{7877715C-450D-414D-9538-ACA3DD844E2F}"/>
    <dgm:cxn modelId="{47A8A7FA-A569-4EFC-8966-3BC020492497}" type="presOf" srcId="{81F95739-50C1-416A-B910-6E71C776820C}" destId="{BF951243-5BC3-4BB3-BFC8-1C7BA5BB5242}" srcOrd="0" destOrd="0" presId="urn:microsoft.com/office/officeart/2005/8/layout/vList2"/>
    <dgm:cxn modelId="{DD091977-F611-4692-9F19-FB157F53AC2D}" type="presOf" srcId="{C3100FE1-65CA-40E5-B591-755E40408733}" destId="{141D75D2-4E4F-4077-8659-914359D713D9}" srcOrd="0" destOrd="0" presId="urn:microsoft.com/office/officeart/2005/8/layout/vList2"/>
    <dgm:cxn modelId="{48AD55A5-0D64-4C0F-88DA-756741D2E76B}" srcId="{965C3E43-8437-4B4F-B561-E4CF4E0C60BF}" destId="{C3100FE1-65CA-40E5-B591-755E40408733}" srcOrd="0" destOrd="0" parTransId="{161E9291-E876-439B-9E94-DD6ED5AA0698}" sibTransId="{923689FE-6BA2-4061-AA32-12565ABC9EC9}"/>
    <dgm:cxn modelId="{6ED2644C-3483-448C-AA64-F9AB282B401E}" type="presParOf" srcId="{56958B89-210E-4141-8224-6525E3771CF2}" destId="{141D75D2-4E4F-4077-8659-914359D713D9}" srcOrd="0" destOrd="0" presId="urn:microsoft.com/office/officeart/2005/8/layout/vList2"/>
    <dgm:cxn modelId="{B5060DE2-128F-4EDF-94F3-77E420EAD9AA}" type="presParOf" srcId="{56958B89-210E-4141-8224-6525E3771CF2}" destId="{88DB1C34-A6C6-4BD7-A372-37AE0577C4E0}" srcOrd="1" destOrd="0" presId="urn:microsoft.com/office/officeart/2005/8/layout/vList2"/>
    <dgm:cxn modelId="{8D16BF4A-53D9-4D5B-9D15-164F1DAD34ED}" type="presParOf" srcId="{56958B89-210E-4141-8224-6525E3771CF2}" destId="{BF951243-5BC3-4BB3-BFC8-1C7BA5BB52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808BEB-DD71-4DD0-9C03-8B32BBDF40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6A953832-1D1A-4CC1-A1C7-13DA6ABD5778}">
      <dgm:prSet/>
      <dgm:spPr>
        <a:solidFill>
          <a:schemeClr val="tx1"/>
        </a:solidFill>
      </dgm:spPr>
      <dgm:t>
        <a:bodyPr/>
        <a:lstStyle/>
        <a:p>
          <a:pPr rtl="0"/>
          <a:r>
            <a:rPr lang="es-ES_tradnl" dirty="0" smtClean="0">
              <a:solidFill>
                <a:schemeClr val="bg1"/>
              </a:solidFill>
            </a:rPr>
            <a:t>Disnea informada por el paciente.</a:t>
          </a:r>
          <a:endParaRPr lang="es-ES_tradnl" dirty="0">
            <a:solidFill>
              <a:schemeClr val="bg1"/>
            </a:solidFill>
          </a:endParaRPr>
        </a:p>
      </dgm:t>
    </dgm:pt>
    <dgm:pt modelId="{32CBB97D-8D6D-4068-8FB8-3D562B4564DB}" type="parTrans" cxnId="{A8552783-9D90-4F01-AE7E-427B61D8F151}">
      <dgm:prSet/>
      <dgm:spPr/>
      <dgm:t>
        <a:bodyPr/>
        <a:lstStyle/>
        <a:p>
          <a:endParaRPr lang="es-ES_tradnl"/>
        </a:p>
      </dgm:t>
    </dgm:pt>
    <dgm:pt modelId="{AFA44422-F6A8-435F-AB5A-0A77611FD497}" type="sibTrans" cxnId="{A8552783-9D90-4F01-AE7E-427B61D8F151}">
      <dgm:prSet/>
      <dgm:spPr/>
      <dgm:t>
        <a:bodyPr/>
        <a:lstStyle/>
        <a:p>
          <a:endParaRPr lang="es-ES_tradnl"/>
        </a:p>
      </dgm:t>
    </dgm:pt>
    <dgm:pt modelId="{1C80CE3F-0E72-400D-862B-95CB1869EFC7}">
      <dgm:prSet/>
      <dgm:spPr>
        <a:solidFill>
          <a:schemeClr val="tx1"/>
        </a:solidFill>
      </dgm:spPr>
      <dgm:t>
        <a:bodyPr/>
        <a:lstStyle/>
        <a:p>
          <a:pPr rtl="0"/>
          <a:r>
            <a:rPr lang="es-ES_tradnl" dirty="0" smtClean="0">
              <a:solidFill>
                <a:schemeClr val="bg1"/>
              </a:solidFill>
            </a:rPr>
            <a:t>Cambios en el peso corporal.</a:t>
          </a:r>
          <a:endParaRPr lang="es-ES_tradnl" dirty="0">
            <a:solidFill>
              <a:schemeClr val="bg1"/>
            </a:solidFill>
          </a:endParaRPr>
        </a:p>
      </dgm:t>
    </dgm:pt>
    <dgm:pt modelId="{FEAEAF6E-8E7F-4BD5-B8F4-A32F3125F54D}" type="parTrans" cxnId="{4646AADB-5325-4F95-89D3-AE36D6303C47}">
      <dgm:prSet/>
      <dgm:spPr/>
      <dgm:t>
        <a:bodyPr/>
        <a:lstStyle/>
        <a:p>
          <a:endParaRPr lang="es-ES_tradnl"/>
        </a:p>
      </dgm:t>
    </dgm:pt>
    <dgm:pt modelId="{71F8D4DC-8154-484B-ADD0-EF0170B3AD39}" type="sibTrans" cxnId="{4646AADB-5325-4F95-89D3-AE36D6303C47}">
      <dgm:prSet/>
      <dgm:spPr/>
      <dgm:t>
        <a:bodyPr/>
        <a:lstStyle/>
        <a:p>
          <a:endParaRPr lang="es-ES_tradnl"/>
        </a:p>
      </dgm:t>
    </dgm:pt>
    <dgm:pt modelId="{D3E3776D-40D0-428D-AF9C-C9E4A0661F33}">
      <dgm:prSet/>
      <dgm:spPr>
        <a:solidFill>
          <a:schemeClr val="tx1"/>
        </a:solidFill>
      </dgm:spPr>
      <dgm:t>
        <a:bodyPr/>
        <a:lstStyle/>
        <a:p>
          <a:pPr rtl="0"/>
          <a:r>
            <a:rPr lang="es-ES_tradnl" dirty="0" smtClean="0">
              <a:solidFill>
                <a:schemeClr val="bg1"/>
              </a:solidFill>
            </a:rPr>
            <a:t>Perdida neta de liquido.</a:t>
          </a:r>
          <a:endParaRPr lang="es-ES_tradnl" dirty="0">
            <a:solidFill>
              <a:schemeClr val="bg1"/>
            </a:solidFill>
          </a:endParaRPr>
        </a:p>
      </dgm:t>
    </dgm:pt>
    <dgm:pt modelId="{6D29F52D-90C1-4D67-ADA4-4EB35262969E}" type="parTrans" cxnId="{03FDA468-7CBF-4A9A-87CE-06BF88A49D2F}">
      <dgm:prSet/>
      <dgm:spPr/>
      <dgm:t>
        <a:bodyPr/>
        <a:lstStyle/>
        <a:p>
          <a:endParaRPr lang="es-ES_tradnl"/>
        </a:p>
      </dgm:t>
    </dgm:pt>
    <dgm:pt modelId="{F259DB5C-101A-4593-A27A-73A8A1CFE9FE}" type="sibTrans" cxnId="{03FDA468-7CBF-4A9A-87CE-06BF88A49D2F}">
      <dgm:prSet/>
      <dgm:spPr/>
      <dgm:t>
        <a:bodyPr/>
        <a:lstStyle/>
        <a:p>
          <a:endParaRPr lang="es-ES_tradnl"/>
        </a:p>
      </dgm:t>
    </dgm:pt>
    <dgm:pt modelId="{47634054-781D-45C4-8C6A-4EF372C6730E}">
      <dgm:prSet/>
      <dgm:spPr>
        <a:solidFill>
          <a:schemeClr val="tx1"/>
        </a:solidFill>
      </dgm:spPr>
      <dgm:t>
        <a:bodyPr/>
        <a:lstStyle/>
        <a:p>
          <a:pPr rtl="0"/>
          <a:r>
            <a:rPr lang="es-ES_tradnl" dirty="0" smtClean="0">
              <a:solidFill>
                <a:schemeClr val="bg1"/>
              </a:solidFill>
            </a:rPr>
            <a:t>Ausencia de síntomas de congestión.</a:t>
          </a:r>
          <a:endParaRPr lang="es-ES_tradnl" dirty="0">
            <a:solidFill>
              <a:schemeClr val="bg1"/>
            </a:solidFill>
          </a:endParaRPr>
        </a:p>
      </dgm:t>
    </dgm:pt>
    <dgm:pt modelId="{EBF0D346-3539-46AF-9304-D965F2DCE4ED}" type="parTrans" cxnId="{3FF11685-1915-4ECD-BAB4-14258767D80C}">
      <dgm:prSet/>
      <dgm:spPr/>
      <dgm:t>
        <a:bodyPr/>
        <a:lstStyle/>
        <a:p>
          <a:endParaRPr lang="es-ES_tradnl"/>
        </a:p>
      </dgm:t>
    </dgm:pt>
    <dgm:pt modelId="{82A7A98E-20A4-425C-BB4E-C0B9210C55B8}" type="sibTrans" cxnId="{3FF11685-1915-4ECD-BAB4-14258767D80C}">
      <dgm:prSet/>
      <dgm:spPr/>
      <dgm:t>
        <a:bodyPr/>
        <a:lstStyle/>
        <a:p>
          <a:endParaRPr lang="es-ES_tradnl"/>
        </a:p>
      </dgm:t>
    </dgm:pt>
    <dgm:pt modelId="{42025D97-6BF1-480E-8474-DF1B80E5DFC0}">
      <dgm:prSet/>
      <dgm:spPr>
        <a:solidFill>
          <a:schemeClr val="tx1"/>
        </a:solidFill>
      </dgm:spPr>
      <dgm:t>
        <a:bodyPr/>
        <a:lstStyle/>
        <a:p>
          <a:pPr rtl="0"/>
          <a:r>
            <a:rPr lang="es-ES_tradnl" dirty="0" smtClean="0">
              <a:solidFill>
                <a:schemeClr val="bg1"/>
              </a:solidFill>
            </a:rPr>
            <a:t>Empeoramiento de la función renal.</a:t>
          </a:r>
          <a:endParaRPr lang="es-ES_tradnl" dirty="0">
            <a:solidFill>
              <a:schemeClr val="bg1"/>
            </a:solidFill>
          </a:endParaRPr>
        </a:p>
      </dgm:t>
    </dgm:pt>
    <dgm:pt modelId="{0385F66D-FFD6-4E25-B7C8-7EF1F48BACE9}" type="parTrans" cxnId="{04A046E3-9048-467E-A536-A963FF3E2A29}">
      <dgm:prSet/>
      <dgm:spPr/>
      <dgm:t>
        <a:bodyPr/>
        <a:lstStyle/>
        <a:p>
          <a:endParaRPr lang="es-ES_tradnl"/>
        </a:p>
      </dgm:t>
    </dgm:pt>
    <dgm:pt modelId="{1D0CCB17-A840-4B01-9EE4-4B9B36B51BD5}" type="sibTrans" cxnId="{04A046E3-9048-467E-A536-A963FF3E2A29}">
      <dgm:prSet/>
      <dgm:spPr/>
      <dgm:t>
        <a:bodyPr/>
        <a:lstStyle/>
        <a:p>
          <a:endParaRPr lang="es-ES_tradnl"/>
        </a:p>
      </dgm:t>
    </dgm:pt>
    <dgm:pt modelId="{20E64687-9C97-4131-A653-94FA5D514036}">
      <dgm:prSet/>
      <dgm:spPr>
        <a:solidFill>
          <a:schemeClr val="tx1"/>
        </a:solidFill>
      </dgm:spPr>
      <dgm:t>
        <a:bodyPr/>
        <a:lstStyle/>
        <a:p>
          <a:pPr rtl="0"/>
          <a:r>
            <a:rPr lang="es-ES_tradnl" dirty="0" smtClean="0">
              <a:solidFill>
                <a:schemeClr val="bg1"/>
              </a:solidFill>
            </a:rPr>
            <a:t>Cambio en los niveles de </a:t>
          </a:r>
          <a:r>
            <a:rPr lang="es-ES_tradnl" dirty="0" err="1" smtClean="0">
              <a:solidFill>
                <a:schemeClr val="bg1"/>
              </a:solidFill>
            </a:rPr>
            <a:t>biomarcadores</a:t>
          </a:r>
          <a:r>
            <a:rPr lang="es-ES_tradnl" dirty="0" smtClean="0">
              <a:solidFill>
                <a:schemeClr val="bg1"/>
              </a:solidFill>
            </a:rPr>
            <a:t> a las 72h, a la semana y en el día 60.</a:t>
          </a:r>
          <a:endParaRPr lang="es-ES_tradnl" dirty="0">
            <a:solidFill>
              <a:schemeClr val="bg1"/>
            </a:solidFill>
          </a:endParaRPr>
        </a:p>
      </dgm:t>
    </dgm:pt>
    <dgm:pt modelId="{6BAA3B00-4FCE-43F7-992C-708BF70A3143}" type="parTrans" cxnId="{2A2189C5-2E19-4179-B250-202E2183614F}">
      <dgm:prSet/>
      <dgm:spPr/>
      <dgm:t>
        <a:bodyPr/>
        <a:lstStyle/>
        <a:p>
          <a:endParaRPr lang="es-ES_tradnl"/>
        </a:p>
      </dgm:t>
    </dgm:pt>
    <dgm:pt modelId="{204B4A1A-A744-482C-9D1B-FF009D8FBFD2}" type="sibTrans" cxnId="{2A2189C5-2E19-4179-B250-202E2183614F}">
      <dgm:prSet/>
      <dgm:spPr/>
      <dgm:t>
        <a:bodyPr/>
        <a:lstStyle/>
        <a:p>
          <a:endParaRPr lang="es-ES_tradnl"/>
        </a:p>
      </dgm:t>
    </dgm:pt>
    <dgm:pt modelId="{D9B0986F-A83C-4172-A381-8CF4D0C6FB41}" type="pres">
      <dgm:prSet presAssocID="{60808BEB-DD71-4DD0-9C03-8B32BBDF40C6}" presName="linear" presStyleCnt="0">
        <dgm:presLayoutVars>
          <dgm:animLvl val="lvl"/>
          <dgm:resizeHandles val="exact"/>
        </dgm:presLayoutVars>
      </dgm:prSet>
      <dgm:spPr/>
      <dgm:t>
        <a:bodyPr/>
        <a:lstStyle/>
        <a:p>
          <a:endParaRPr lang="es-ES_tradnl"/>
        </a:p>
      </dgm:t>
    </dgm:pt>
    <dgm:pt modelId="{F2972A9B-66F0-442B-921F-7DF69937F777}" type="pres">
      <dgm:prSet presAssocID="{6A953832-1D1A-4CC1-A1C7-13DA6ABD5778}" presName="parentText" presStyleLbl="node1" presStyleIdx="0" presStyleCnt="6">
        <dgm:presLayoutVars>
          <dgm:chMax val="0"/>
          <dgm:bulletEnabled val="1"/>
        </dgm:presLayoutVars>
      </dgm:prSet>
      <dgm:spPr/>
      <dgm:t>
        <a:bodyPr/>
        <a:lstStyle/>
        <a:p>
          <a:endParaRPr lang="es-ES_tradnl"/>
        </a:p>
      </dgm:t>
    </dgm:pt>
    <dgm:pt modelId="{D025A6EC-8280-49D6-AB01-853DC0F77DFF}" type="pres">
      <dgm:prSet presAssocID="{AFA44422-F6A8-435F-AB5A-0A77611FD497}" presName="spacer" presStyleCnt="0"/>
      <dgm:spPr/>
    </dgm:pt>
    <dgm:pt modelId="{ED949E02-ED38-4D90-96FE-D4F49E0DF48C}" type="pres">
      <dgm:prSet presAssocID="{1C80CE3F-0E72-400D-862B-95CB1869EFC7}" presName="parentText" presStyleLbl="node1" presStyleIdx="1" presStyleCnt="6">
        <dgm:presLayoutVars>
          <dgm:chMax val="0"/>
          <dgm:bulletEnabled val="1"/>
        </dgm:presLayoutVars>
      </dgm:prSet>
      <dgm:spPr/>
      <dgm:t>
        <a:bodyPr/>
        <a:lstStyle/>
        <a:p>
          <a:endParaRPr lang="es-ES_tradnl"/>
        </a:p>
      </dgm:t>
    </dgm:pt>
    <dgm:pt modelId="{4EEE57DE-91FA-43D4-8CFC-82E1D2001955}" type="pres">
      <dgm:prSet presAssocID="{71F8D4DC-8154-484B-ADD0-EF0170B3AD39}" presName="spacer" presStyleCnt="0"/>
      <dgm:spPr/>
    </dgm:pt>
    <dgm:pt modelId="{10252301-C449-4702-BF92-16A5275AE1F5}" type="pres">
      <dgm:prSet presAssocID="{D3E3776D-40D0-428D-AF9C-C9E4A0661F33}" presName="parentText" presStyleLbl="node1" presStyleIdx="2" presStyleCnt="6">
        <dgm:presLayoutVars>
          <dgm:chMax val="0"/>
          <dgm:bulletEnabled val="1"/>
        </dgm:presLayoutVars>
      </dgm:prSet>
      <dgm:spPr/>
      <dgm:t>
        <a:bodyPr/>
        <a:lstStyle/>
        <a:p>
          <a:endParaRPr lang="es-ES_tradnl"/>
        </a:p>
      </dgm:t>
    </dgm:pt>
    <dgm:pt modelId="{D883BDE4-A06A-440C-93B8-80F8EF2A2C6B}" type="pres">
      <dgm:prSet presAssocID="{F259DB5C-101A-4593-A27A-73A8A1CFE9FE}" presName="spacer" presStyleCnt="0"/>
      <dgm:spPr/>
    </dgm:pt>
    <dgm:pt modelId="{545184E7-70C1-411D-B4E2-C7E36C6F49D6}" type="pres">
      <dgm:prSet presAssocID="{47634054-781D-45C4-8C6A-4EF372C6730E}" presName="parentText" presStyleLbl="node1" presStyleIdx="3" presStyleCnt="6">
        <dgm:presLayoutVars>
          <dgm:chMax val="0"/>
          <dgm:bulletEnabled val="1"/>
        </dgm:presLayoutVars>
      </dgm:prSet>
      <dgm:spPr/>
      <dgm:t>
        <a:bodyPr/>
        <a:lstStyle/>
        <a:p>
          <a:endParaRPr lang="es-ES_tradnl"/>
        </a:p>
      </dgm:t>
    </dgm:pt>
    <dgm:pt modelId="{D2C625A1-30FC-4EDD-AD60-6E739DEA4193}" type="pres">
      <dgm:prSet presAssocID="{82A7A98E-20A4-425C-BB4E-C0B9210C55B8}" presName="spacer" presStyleCnt="0"/>
      <dgm:spPr/>
    </dgm:pt>
    <dgm:pt modelId="{0CE3E803-7BA5-4700-B589-38872355A4CD}" type="pres">
      <dgm:prSet presAssocID="{42025D97-6BF1-480E-8474-DF1B80E5DFC0}" presName="parentText" presStyleLbl="node1" presStyleIdx="4" presStyleCnt="6">
        <dgm:presLayoutVars>
          <dgm:chMax val="0"/>
          <dgm:bulletEnabled val="1"/>
        </dgm:presLayoutVars>
      </dgm:prSet>
      <dgm:spPr/>
      <dgm:t>
        <a:bodyPr/>
        <a:lstStyle/>
        <a:p>
          <a:endParaRPr lang="es-ES_tradnl"/>
        </a:p>
      </dgm:t>
    </dgm:pt>
    <dgm:pt modelId="{0A1D5323-2A55-4D0A-ADC8-E58F2CA7856A}" type="pres">
      <dgm:prSet presAssocID="{1D0CCB17-A840-4B01-9EE4-4B9B36B51BD5}" presName="spacer" presStyleCnt="0"/>
      <dgm:spPr/>
    </dgm:pt>
    <dgm:pt modelId="{B255FA9E-0E96-4251-BF36-7338E5438F77}" type="pres">
      <dgm:prSet presAssocID="{20E64687-9C97-4131-A653-94FA5D514036}" presName="parentText" presStyleLbl="node1" presStyleIdx="5" presStyleCnt="6">
        <dgm:presLayoutVars>
          <dgm:chMax val="0"/>
          <dgm:bulletEnabled val="1"/>
        </dgm:presLayoutVars>
      </dgm:prSet>
      <dgm:spPr/>
      <dgm:t>
        <a:bodyPr/>
        <a:lstStyle/>
        <a:p>
          <a:endParaRPr lang="es-ES_tradnl"/>
        </a:p>
      </dgm:t>
    </dgm:pt>
  </dgm:ptLst>
  <dgm:cxnLst>
    <dgm:cxn modelId="{A4426F6F-6ADF-40F3-8D00-BFC4A8550680}" type="presOf" srcId="{42025D97-6BF1-480E-8474-DF1B80E5DFC0}" destId="{0CE3E803-7BA5-4700-B589-38872355A4CD}" srcOrd="0" destOrd="0" presId="urn:microsoft.com/office/officeart/2005/8/layout/vList2"/>
    <dgm:cxn modelId="{3AF527D4-23CB-4960-9B3E-8CC7B81907B7}" type="presOf" srcId="{60808BEB-DD71-4DD0-9C03-8B32BBDF40C6}" destId="{D9B0986F-A83C-4172-A381-8CF4D0C6FB41}" srcOrd="0" destOrd="0" presId="urn:microsoft.com/office/officeart/2005/8/layout/vList2"/>
    <dgm:cxn modelId="{04A046E3-9048-467E-A536-A963FF3E2A29}" srcId="{60808BEB-DD71-4DD0-9C03-8B32BBDF40C6}" destId="{42025D97-6BF1-480E-8474-DF1B80E5DFC0}" srcOrd="4" destOrd="0" parTransId="{0385F66D-FFD6-4E25-B7C8-7EF1F48BACE9}" sibTransId="{1D0CCB17-A840-4B01-9EE4-4B9B36B51BD5}"/>
    <dgm:cxn modelId="{072C1C79-9A19-4FC2-9FD1-8FDCAD563E1D}" type="presOf" srcId="{20E64687-9C97-4131-A653-94FA5D514036}" destId="{B255FA9E-0E96-4251-BF36-7338E5438F77}" srcOrd="0" destOrd="0" presId="urn:microsoft.com/office/officeart/2005/8/layout/vList2"/>
    <dgm:cxn modelId="{712A10B5-7883-4D1F-A1F0-C8517000B286}" type="presOf" srcId="{6A953832-1D1A-4CC1-A1C7-13DA6ABD5778}" destId="{F2972A9B-66F0-442B-921F-7DF69937F777}" srcOrd="0" destOrd="0" presId="urn:microsoft.com/office/officeart/2005/8/layout/vList2"/>
    <dgm:cxn modelId="{3E7C1F7C-9BB7-4602-BC76-8F67ED99C456}" type="presOf" srcId="{1C80CE3F-0E72-400D-862B-95CB1869EFC7}" destId="{ED949E02-ED38-4D90-96FE-D4F49E0DF48C}" srcOrd="0" destOrd="0" presId="urn:microsoft.com/office/officeart/2005/8/layout/vList2"/>
    <dgm:cxn modelId="{2A2189C5-2E19-4179-B250-202E2183614F}" srcId="{60808BEB-DD71-4DD0-9C03-8B32BBDF40C6}" destId="{20E64687-9C97-4131-A653-94FA5D514036}" srcOrd="5" destOrd="0" parTransId="{6BAA3B00-4FCE-43F7-992C-708BF70A3143}" sibTransId="{204B4A1A-A744-482C-9D1B-FF009D8FBFD2}"/>
    <dgm:cxn modelId="{4646AADB-5325-4F95-89D3-AE36D6303C47}" srcId="{60808BEB-DD71-4DD0-9C03-8B32BBDF40C6}" destId="{1C80CE3F-0E72-400D-862B-95CB1869EFC7}" srcOrd="1" destOrd="0" parTransId="{FEAEAF6E-8E7F-4BD5-B8F4-A32F3125F54D}" sibTransId="{71F8D4DC-8154-484B-ADD0-EF0170B3AD39}"/>
    <dgm:cxn modelId="{3FF11685-1915-4ECD-BAB4-14258767D80C}" srcId="{60808BEB-DD71-4DD0-9C03-8B32BBDF40C6}" destId="{47634054-781D-45C4-8C6A-4EF372C6730E}" srcOrd="3" destOrd="0" parTransId="{EBF0D346-3539-46AF-9304-D965F2DCE4ED}" sibTransId="{82A7A98E-20A4-425C-BB4E-C0B9210C55B8}"/>
    <dgm:cxn modelId="{03FDA468-7CBF-4A9A-87CE-06BF88A49D2F}" srcId="{60808BEB-DD71-4DD0-9C03-8B32BBDF40C6}" destId="{D3E3776D-40D0-428D-AF9C-C9E4A0661F33}" srcOrd="2" destOrd="0" parTransId="{6D29F52D-90C1-4D67-ADA4-4EB35262969E}" sibTransId="{F259DB5C-101A-4593-A27A-73A8A1CFE9FE}"/>
    <dgm:cxn modelId="{98AF5621-435B-40D0-9FA0-CF3AF9F2B1F0}" type="presOf" srcId="{D3E3776D-40D0-428D-AF9C-C9E4A0661F33}" destId="{10252301-C449-4702-BF92-16A5275AE1F5}" srcOrd="0" destOrd="0" presId="urn:microsoft.com/office/officeart/2005/8/layout/vList2"/>
    <dgm:cxn modelId="{445110A0-A25C-495B-9B1B-0E351F03D05F}" type="presOf" srcId="{47634054-781D-45C4-8C6A-4EF372C6730E}" destId="{545184E7-70C1-411D-B4E2-C7E36C6F49D6}" srcOrd="0" destOrd="0" presId="urn:microsoft.com/office/officeart/2005/8/layout/vList2"/>
    <dgm:cxn modelId="{A8552783-9D90-4F01-AE7E-427B61D8F151}" srcId="{60808BEB-DD71-4DD0-9C03-8B32BBDF40C6}" destId="{6A953832-1D1A-4CC1-A1C7-13DA6ABD5778}" srcOrd="0" destOrd="0" parTransId="{32CBB97D-8D6D-4068-8FB8-3D562B4564DB}" sibTransId="{AFA44422-F6A8-435F-AB5A-0A77611FD497}"/>
    <dgm:cxn modelId="{B449D7BE-6755-4FC1-A742-3745C549E6C4}" type="presParOf" srcId="{D9B0986F-A83C-4172-A381-8CF4D0C6FB41}" destId="{F2972A9B-66F0-442B-921F-7DF69937F777}" srcOrd="0" destOrd="0" presId="urn:microsoft.com/office/officeart/2005/8/layout/vList2"/>
    <dgm:cxn modelId="{6A441F5D-7742-4D20-8E7C-9FCE13633448}" type="presParOf" srcId="{D9B0986F-A83C-4172-A381-8CF4D0C6FB41}" destId="{D025A6EC-8280-49D6-AB01-853DC0F77DFF}" srcOrd="1" destOrd="0" presId="urn:microsoft.com/office/officeart/2005/8/layout/vList2"/>
    <dgm:cxn modelId="{5C51318E-D38B-4B33-B83E-96CD06695693}" type="presParOf" srcId="{D9B0986F-A83C-4172-A381-8CF4D0C6FB41}" destId="{ED949E02-ED38-4D90-96FE-D4F49E0DF48C}" srcOrd="2" destOrd="0" presId="urn:microsoft.com/office/officeart/2005/8/layout/vList2"/>
    <dgm:cxn modelId="{EBA750E9-EA08-4E18-9551-07C2B2C674E2}" type="presParOf" srcId="{D9B0986F-A83C-4172-A381-8CF4D0C6FB41}" destId="{4EEE57DE-91FA-43D4-8CFC-82E1D2001955}" srcOrd="3" destOrd="0" presId="urn:microsoft.com/office/officeart/2005/8/layout/vList2"/>
    <dgm:cxn modelId="{4856655C-099C-4418-84DB-3F9CAA75C27B}" type="presParOf" srcId="{D9B0986F-A83C-4172-A381-8CF4D0C6FB41}" destId="{10252301-C449-4702-BF92-16A5275AE1F5}" srcOrd="4" destOrd="0" presId="urn:microsoft.com/office/officeart/2005/8/layout/vList2"/>
    <dgm:cxn modelId="{B944DB71-5776-4654-91EF-63CF8A584C7B}" type="presParOf" srcId="{D9B0986F-A83C-4172-A381-8CF4D0C6FB41}" destId="{D883BDE4-A06A-440C-93B8-80F8EF2A2C6B}" srcOrd="5" destOrd="0" presId="urn:microsoft.com/office/officeart/2005/8/layout/vList2"/>
    <dgm:cxn modelId="{E9ED457B-42DA-4C3D-AB4C-96C9D31B4FE0}" type="presParOf" srcId="{D9B0986F-A83C-4172-A381-8CF4D0C6FB41}" destId="{545184E7-70C1-411D-B4E2-C7E36C6F49D6}" srcOrd="6" destOrd="0" presId="urn:microsoft.com/office/officeart/2005/8/layout/vList2"/>
    <dgm:cxn modelId="{1E4D46E6-0741-46C1-BA76-4DE54C32DE30}" type="presParOf" srcId="{D9B0986F-A83C-4172-A381-8CF4D0C6FB41}" destId="{D2C625A1-30FC-4EDD-AD60-6E739DEA4193}" srcOrd="7" destOrd="0" presId="urn:microsoft.com/office/officeart/2005/8/layout/vList2"/>
    <dgm:cxn modelId="{3F75D6C1-6F8D-4C09-AA37-AA39BF223498}" type="presParOf" srcId="{D9B0986F-A83C-4172-A381-8CF4D0C6FB41}" destId="{0CE3E803-7BA5-4700-B589-38872355A4CD}" srcOrd="8" destOrd="0" presId="urn:microsoft.com/office/officeart/2005/8/layout/vList2"/>
    <dgm:cxn modelId="{340856A9-D883-440B-91C2-783C3B8EABE6}" type="presParOf" srcId="{D9B0986F-A83C-4172-A381-8CF4D0C6FB41}" destId="{0A1D5323-2A55-4D0A-ADC8-E58F2CA7856A}" srcOrd="9" destOrd="0" presId="urn:microsoft.com/office/officeart/2005/8/layout/vList2"/>
    <dgm:cxn modelId="{7B434D5A-98EF-49B0-A1E8-BCBBEA92F19D}" type="presParOf" srcId="{D9B0986F-A83C-4172-A381-8CF4D0C6FB41}" destId="{B255FA9E-0E96-4251-BF36-7338E5438F7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2743DE-E8D8-4E4A-B4EE-0F6E358747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_tradnl"/>
        </a:p>
      </dgm:t>
    </dgm:pt>
    <dgm:pt modelId="{0377A59B-0008-4DC4-8E01-847E09823463}">
      <dgm:prSet/>
      <dgm:spPr>
        <a:solidFill>
          <a:schemeClr val="tx1"/>
        </a:solidFill>
      </dgm:spPr>
      <dgm:t>
        <a:bodyPr/>
        <a:lstStyle/>
        <a:p>
          <a:pPr rtl="0"/>
          <a:r>
            <a:rPr lang="es-ES_tradnl" dirty="0" smtClean="0">
              <a:solidFill>
                <a:schemeClr val="bg1"/>
              </a:solidFill>
            </a:rPr>
            <a:t>Durante los 60 días después de la aleatorización:</a:t>
          </a:r>
          <a:endParaRPr lang="es-ES_tradnl" dirty="0">
            <a:solidFill>
              <a:schemeClr val="bg1"/>
            </a:solidFill>
          </a:endParaRPr>
        </a:p>
      </dgm:t>
    </dgm:pt>
    <dgm:pt modelId="{EC945E40-5B61-4B28-AB8A-453EE7C88FE1}" type="parTrans" cxnId="{0CF94603-5AB6-4657-834C-0B1FBCACBFB0}">
      <dgm:prSet/>
      <dgm:spPr/>
      <dgm:t>
        <a:bodyPr/>
        <a:lstStyle/>
        <a:p>
          <a:endParaRPr lang="es-ES_tradnl"/>
        </a:p>
      </dgm:t>
    </dgm:pt>
    <dgm:pt modelId="{7E54A67A-6E13-4475-9C47-2F116DF3E627}" type="sibTrans" cxnId="{0CF94603-5AB6-4657-834C-0B1FBCACBFB0}">
      <dgm:prSet/>
      <dgm:spPr/>
      <dgm:t>
        <a:bodyPr/>
        <a:lstStyle/>
        <a:p>
          <a:endParaRPr lang="es-ES_tradnl"/>
        </a:p>
      </dgm:t>
    </dgm:pt>
    <dgm:pt modelId="{738F734C-0DAE-441B-8074-F5FEAF1467FD}">
      <dgm:prSet/>
      <dgm:spPr>
        <a:solidFill>
          <a:schemeClr val="bg1">
            <a:alpha val="90000"/>
          </a:schemeClr>
        </a:solidFill>
      </dgm:spPr>
      <dgm:t>
        <a:bodyPr/>
        <a:lstStyle/>
        <a:p>
          <a:pPr rtl="0"/>
          <a:r>
            <a:rPr lang="es-ES" dirty="0" smtClean="0">
              <a:solidFill>
                <a:schemeClr val="tx1"/>
              </a:solidFill>
            </a:rPr>
            <a:t>Muerte</a:t>
          </a:r>
          <a:endParaRPr lang="es-ES_tradnl" dirty="0">
            <a:solidFill>
              <a:schemeClr val="tx1"/>
            </a:solidFill>
          </a:endParaRPr>
        </a:p>
      </dgm:t>
    </dgm:pt>
    <dgm:pt modelId="{ACB47C2C-5555-4D4D-98FB-7B5A8CC6C5C5}" type="parTrans" cxnId="{412CB65A-669D-4DDA-BB1A-DE9BA8DCDF08}">
      <dgm:prSet/>
      <dgm:spPr/>
      <dgm:t>
        <a:bodyPr/>
        <a:lstStyle/>
        <a:p>
          <a:endParaRPr lang="es-ES_tradnl"/>
        </a:p>
      </dgm:t>
    </dgm:pt>
    <dgm:pt modelId="{4BA2ECE6-8D58-4EE6-840A-C0B22EB53238}" type="sibTrans" cxnId="{412CB65A-669D-4DDA-BB1A-DE9BA8DCDF08}">
      <dgm:prSet/>
      <dgm:spPr/>
      <dgm:t>
        <a:bodyPr/>
        <a:lstStyle/>
        <a:p>
          <a:endParaRPr lang="es-ES_tradnl"/>
        </a:p>
      </dgm:t>
    </dgm:pt>
    <dgm:pt modelId="{AA1E1858-7827-4585-82D0-E623A55BBDDF}">
      <dgm:prSet/>
      <dgm:spPr>
        <a:solidFill>
          <a:schemeClr val="bg1">
            <a:alpha val="90000"/>
          </a:schemeClr>
        </a:solidFill>
      </dgm:spPr>
      <dgm:t>
        <a:bodyPr/>
        <a:lstStyle/>
        <a:p>
          <a:pPr rtl="0"/>
          <a:r>
            <a:rPr lang="es-ES_tradnl" smtClean="0">
              <a:solidFill>
                <a:schemeClr val="tx1"/>
              </a:solidFill>
            </a:rPr>
            <a:t>Reingresos.</a:t>
          </a:r>
          <a:endParaRPr lang="es-ES_tradnl">
            <a:solidFill>
              <a:schemeClr val="tx1"/>
            </a:solidFill>
          </a:endParaRPr>
        </a:p>
      </dgm:t>
    </dgm:pt>
    <dgm:pt modelId="{1E4DA44E-85D1-43DF-AB2E-D9637634A50A}" type="parTrans" cxnId="{DF8646FA-621F-4B99-9ADB-ADA73D3805EE}">
      <dgm:prSet/>
      <dgm:spPr/>
      <dgm:t>
        <a:bodyPr/>
        <a:lstStyle/>
        <a:p>
          <a:endParaRPr lang="es-ES_tradnl"/>
        </a:p>
      </dgm:t>
    </dgm:pt>
    <dgm:pt modelId="{54FF37F9-D317-4E93-88AF-32D35B17DC72}" type="sibTrans" cxnId="{DF8646FA-621F-4B99-9ADB-ADA73D3805EE}">
      <dgm:prSet/>
      <dgm:spPr/>
      <dgm:t>
        <a:bodyPr/>
        <a:lstStyle/>
        <a:p>
          <a:endParaRPr lang="es-ES_tradnl"/>
        </a:p>
      </dgm:t>
    </dgm:pt>
    <dgm:pt modelId="{CD4A294E-B100-4217-9D44-1A458B8D9087}">
      <dgm:prSet/>
      <dgm:spPr>
        <a:solidFill>
          <a:schemeClr val="bg1">
            <a:alpha val="90000"/>
          </a:schemeClr>
        </a:solidFill>
      </dgm:spPr>
      <dgm:t>
        <a:bodyPr/>
        <a:lstStyle/>
        <a:p>
          <a:pPr rtl="0"/>
          <a:r>
            <a:rPr lang="es-ES_tradnl" dirty="0" smtClean="0">
              <a:solidFill>
                <a:schemeClr val="tx1"/>
              </a:solidFill>
            </a:rPr>
            <a:t>Visita a urgencias.</a:t>
          </a:r>
          <a:endParaRPr lang="es-ES_tradnl" dirty="0">
            <a:solidFill>
              <a:schemeClr val="tx1"/>
            </a:solidFill>
          </a:endParaRPr>
        </a:p>
      </dgm:t>
    </dgm:pt>
    <dgm:pt modelId="{1A84D3C8-7E3A-4C0B-8F75-4930B41024AE}" type="parTrans" cxnId="{C4B66759-CBDD-4B6F-A968-6E067D70C6CC}">
      <dgm:prSet/>
      <dgm:spPr/>
      <dgm:t>
        <a:bodyPr/>
        <a:lstStyle/>
        <a:p>
          <a:endParaRPr lang="es-ES_tradnl"/>
        </a:p>
      </dgm:t>
    </dgm:pt>
    <dgm:pt modelId="{1011677D-E865-4C1C-98D9-77C09C77515F}" type="sibTrans" cxnId="{C4B66759-CBDD-4B6F-A968-6E067D70C6CC}">
      <dgm:prSet/>
      <dgm:spPr/>
      <dgm:t>
        <a:bodyPr/>
        <a:lstStyle/>
        <a:p>
          <a:endParaRPr lang="es-ES_tradnl"/>
        </a:p>
      </dgm:t>
    </dgm:pt>
    <dgm:pt modelId="{EF0344FC-76BC-4A83-954E-D5941E9CAB2B}" type="pres">
      <dgm:prSet presAssocID="{AA2743DE-E8D8-4E4A-B4EE-0F6E35874742}" presName="Name0" presStyleCnt="0">
        <dgm:presLayoutVars>
          <dgm:dir/>
          <dgm:animLvl val="lvl"/>
          <dgm:resizeHandles val="exact"/>
        </dgm:presLayoutVars>
      </dgm:prSet>
      <dgm:spPr/>
      <dgm:t>
        <a:bodyPr/>
        <a:lstStyle/>
        <a:p>
          <a:endParaRPr lang="es-ES_tradnl"/>
        </a:p>
      </dgm:t>
    </dgm:pt>
    <dgm:pt modelId="{8E8D7874-35FE-4DE1-904B-B694E923C3E4}" type="pres">
      <dgm:prSet presAssocID="{0377A59B-0008-4DC4-8E01-847E09823463}" presName="composite" presStyleCnt="0"/>
      <dgm:spPr/>
    </dgm:pt>
    <dgm:pt modelId="{3AAC30B2-CD43-4A2D-9440-97F08FAE1E25}" type="pres">
      <dgm:prSet presAssocID="{0377A59B-0008-4DC4-8E01-847E09823463}" presName="parTx" presStyleLbl="alignNode1" presStyleIdx="0" presStyleCnt="1">
        <dgm:presLayoutVars>
          <dgm:chMax val="0"/>
          <dgm:chPref val="0"/>
          <dgm:bulletEnabled val="1"/>
        </dgm:presLayoutVars>
      </dgm:prSet>
      <dgm:spPr/>
      <dgm:t>
        <a:bodyPr/>
        <a:lstStyle/>
        <a:p>
          <a:endParaRPr lang="es-ES_tradnl"/>
        </a:p>
      </dgm:t>
    </dgm:pt>
    <dgm:pt modelId="{FFDE4E96-AE03-4B0D-A9AF-B80115CE3C24}" type="pres">
      <dgm:prSet presAssocID="{0377A59B-0008-4DC4-8E01-847E09823463}" presName="desTx" presStyleLbl="alignAccFollowNode1" presStyleIdx="0" presStyleCnt="1">
        <dgm:presLayoutVars>
          <dgm:bulletEnabled val="1"/>
        </dgm:presLayoutVars>
      </dgm:prSet>
      <dgm:spPr/>
      <dgm:t>
        <a:bodyPr/>
        <a:lstStyle/>
        <a:p>
          <a:endParaRPr lang="es-ES_tradnl"/>
        </a:p>
      </dgm:t>
    </dgm:pt>
  </dgm:ptLst>
  <dgm:cxnLst>
    <dgm:cxn modelId="{C4B66759-CBDD-4B6F-A968-6E067D70C6CC}" srcId="{0377A59B-0008-4DC4-8E01-847E09823463}" destId="{CD4A294E-B100-4217-9D44-1A458B8D9087}" srcOrd="2" destOrd="0" parTransId="{1A84D3C8-7E3A-4C0B-8F75-4930B41024AE}" sibTransId="{1011677D-E865-4C1C-98D9-77C09C77515F}"/>
    <dgm:cxn modelId="{6CD405AE-7335-49AA-953D-5AD5F39584BC}" type="presOf" srcId="{CD4A294E-B100-4217-9D44-1A458B8D9087}" destId="{FFDE4E96-AE03-4B0D-A9AF-B80115CE3C24}" srcOrd="0" destOrd="2" presId="urn:microsoft.com/office/officeart/2005/8/layout/hList1"/>
    <dgm:cxn modelId="{412CB65A-669D-4DDA-BB1A-DE9BA8DCDF08}" srcId="{0377A59B-0008-4DC4-8E01-847E09823463}" destId="{738F734C-0DAE-441B-8074-F5FEAF1467FD}" srcOrd="0" destOrd="0" parTransId="{ACB47C2C-5555-4D4D-98FB-7B5A8CC6C5C5}" sibTransId="{4BA2ECE6-8D58-4EE6-840A-C0B22EB53238}"/>
    <dgm:cxn modelId="{76115A90-4708-4EE2-AC81-E7CB2761B0F4}" type="presOf" srcId="{AA1E1858-7827-4585-82D0-E623A55BBDDF}" destId="{FFDE4E96-AE03-4B0D-A9AF-B80115CE3C24}" srcOrd="0" destOrd="1" presId="urn:microsoft.com/office/officeart/2005/8/layout/hList1"/>
    <dgm:cxn modelId="{393741CF-7F08-41FA-BD53-25815EAAB2A4}" type="presOf" srcId="{AA2743DE-E8D8-4E4A-B4EE-0F6E35874742}" destId="{EF0344FC-76BC-4A83-954E-D5941E9CAB2B}" srcOrd="0" destOrd="0" presId="urn:microsoft.com/office/officeart/2005/8/layout/hList1"/>
    <dgm:cxn modelId="{DF8646FA-621F-4B99-9ADB-ADA73D3805EE}" srcId="{0377A59B-0008-4DC4-8E01-847E09823463}" destId="{AA1E1858-7827-4585-82D0-E623A55BBDDF}" srcOrd="1" destOrd="0" parTransId="{1E4DA44E-85D1-43DF-AB2E-D9637634A50A}" sibTransId="{54FF37F9-D317-4E93-88AF-32D35B17DC72}"/>
    <dgm:cxn modelId="{7D922491-9A87-447A-BF1F-99E88AA8CAD3}" type="presOf" srcId="{0377A59B-0008-4DC4-8E01-847E09823463}" destId="{3AAC30B2-CD43-4A2D-9440-97F08FAE1E25}" srcOrd="0" destOrd="0" presId="urn:microsoft.com/office/officeart/2005/8/layout/hList1"/>
    <dgm:cxn modelId="{0E73FB29-2651-4D8A-8F31-57B61FB0A469}" type="presOf" srcId="{738F734C-0DAE-441B-8074-F5FEAF1467FD}" destId="{FFDE4E96-AE03-4B0D-A9AF-B80115CE3C24}" srcOrd="0" destOrd="0" presId="urn:microsoft.com/office/officeart/2005/8/layout/hList1"/>
    <dgm:cxn modelId="{0CF94603-5AB6-4657-834C-0B1FBCACBFB0}" srcId="{AA2743DE-E8D8-4E4A-B4EE-0F6E35874742}" destId="{0377A59B-0008-4DC4-8E01-847E09823463}" srcOrd="0" destOrd="0" parTransId="{EC945E40-5B61-4B28-AB8A-453EE7C88FE1}" sibTransId="{7E54A67A-6E13-4475-9C47-2F116DF3E627}"/>
    <dgm:cxn modelId="{02D5ED3E-9AE6-4325-98EB-E88FF5AF8939}" type="presParOf" srcId="{EF0344FC-76BC-4A83-954E-D5941E9CAB2B}" destId="{8E8D7874-35FE-4DE1-904B-B694E923C3E4}" srcOrd="0" destOrd="0" presId="urn:microsoft.com/office/officeart/2005/8/layout/hList1"/>
    <dgm:cxn modelId="{F166E6C2-884D-4948-A3AA-BA94C4EBEC29}" type="presParOf" srcId="{8E8D7874-35FE-4DE1-904B-B694E923C3E4}" destId="{3AAC30B2-CD43-4A2D-9440-97F08FAE1E25}" srcOrd="0" destOrd="0" presId="urn:microsoft.com/office/officeart/2005/8/layout/hList1"/>
    <dgm:cxn modelId="{53355FE2-9CA8-428A-885A-A635792AFEC2}" type="presParOf" srcId="{8E8D7874-35FE-4DE1-904B-B694E923C3E4}" destId="{FFDE4E96-AE03-4B0D-A9AF-B80115CE3C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03B767-9B11-4424-82A3-A2725142FB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_tradnl"/>
        </a:p>
      </dgm:t>
    </dgm:pt>
    <dgm:pt modelId="{1DBB88BC-83AF-417C-A0F9-7B250729B817}">
      <dgm:prSet/>
      <dgm:spPr>
        <a:solidFill>
          <a:schemeClr val="tx1"/>
        </a:solidFill>
      </dgm:spPr>
      <dgm:t>
        <a:bodyPr/>
        <a:lstStyle/>
        <a:p>
          <a:pPr algn="ctr" rtl="0"/>
          <a:r>
            <a:rPr lang="es-ES_tradnl" b="1" dirty="0" smtClean="0">
              <a:solidFill>
                <a:schemeClr val="bg1"/>
              </a:solidFill>
            </a:rPr>
            <a:t>Efectos  adversos graves (muerte, reingresos, visitas a urgencias)</a:t>
          </a:r>
          <a:endParaRPr lang="es-ES_tradnl" b="1" dirty="0">
            <a:solidFill>
              <a:schemeClr val="bg1"/>
            </a:solidFill>
          </a:endParaRPr>
        </a:p>
      </dgm:t>
    </dgm:pt>
    <dgm:pt modelId="{CFDF1EED-5023-4944-8E7E-F2AF77CCA6A4}" type="parTrans" cxnId="{4A62EA45-71D4-43F9-933C-1C4C98408A41}">
      <dgm:prSet/>
      <dgm:spPr/>
      <dgm:t>
        <a:bodyPr/>
        <a:lstStyle/>
        <a:p>
          <a:endParaRPr lang="es-ES_tradnl"/>
        </a:p>
      </dgm:t>
    </dgm:pt>
    <dgm:pt modelId="{3BEAEC2C-C7A8-4D77-9D28-0F5B21B6E20F}" type="sibTrans" cxnId="{4A62EA45-71D4-43F9-933C-1C4C98408A41}">
      <dgm:prSet/>
      <dgm:spPr/>
      <dgm:t>
        <a:bodyPr/>
        <a:lstStyle/>
        <a:p>
          <a:endParaRPr lang="es-ES_tradnl"/>
        </a:p>
      </dgm:t>
    </dgm:pt>
    <dgm:pt modelId="{EAB64B00-9D45-4B07-B67B-3627108DF971}">
      <dgm:prSet/>
      <dgm:spPr>
        <a:ln>
          <a:solidFill>
            <a:schemeClr val="lt1">
              <a:hueOff val="0"/>
              <a:satOff val="0"/>
              <a:lumOff val="0"/>
            </a:schemeClr>
          </a:solidFill>
        </a:ln>
      </dgm:spPr>
      <dgm:t>
        <a:bodyPr/>
        <a:lstStyle/>
        <a:p>
          <a:pPr rtl="0"/>
          <a:r>
            <a:rPr lang="es-ES_tradnl" dirty="0" smtClean="0"/>
            <a:t>Dosis baja vs dosis alta: 38% vs 50%  p: 0.03.</a:t>
          </a:r>
          <a:endParaRPr lang="es-ES_tradnl" dirty="0"/>
        </a:p>
      </dgm:t>
    </dgm:pt>
    <dgm:pt modelId="{70E0931F-6711-4DD0-8D1B-578FC33EF82A}" type="parTrans" cxnId="{8C6D92DE-2984-400B-80DD-97A5BDB48FD4}">
      <dgm:prSet/>
      <dgm:spPr/>
      <dgm:t>
        <a:bodyPr/>
        <a:lstStyle/>
        <a:p>
          <a:endParaRPr lang="es-ES_tradnl"/>
        </a:p>
      </dgm:t>
    </dgm:pt>
    <dgm:pt modelId="{6A5F39A0-0A95-42B2-9F02-EE115C4446CA}" type="sibTrans" cxnId="{8C6D92DE-2984-400B-80DD-97A5BDB48FD4}">
      <dgm:prSet/>
      <dgm:spPr/>
      <dgm:t>
        <a:bodyPr/>
        <a:lstStyle/>
        <a:p>
          <a:endParaRPr lang="es-ES_tradnl"/>
        </a:p>
      </dgm:t>
    </dgm:pt>
    <dgm:pt modelId="{19FEE37B-B4FF-493B-86A2-A1D1DD642496}">
      <dgm:prSet/>
      <dgm:spPr>
        <a:ln>
          <a:solidFill>
            <a:schemeClr val="lt1">
              <a:hueOff val="0"/>
              <a:satOff val="0"/>
              <a:lumOff val="0"/>
            </a:schemeClr>
          </a:solidFill>
        </a:ln>
      </dgm:spPr>
      <dgm:t>
        <a:bodyPr/>
        <a:lstStyle/>
        <a:p>
          <a:pPr rtl="0"/>
          <a:r>
            <a:rPr lang="es-ES_tradnl" dirty="0" smtClean="0"/>
            <a:t>Bolo vs perfusión continua: 44% en cada grupo p: 0.92.</a:t>
          </a:r>
          <a:endParaRPr lang="es-ES_tradnl" dirty="0"/>
        </a:p>
      </dgm:t>
    </dgm:pt>
    <dgm:pt modelId="{6EFBA9A9-7146-4D34-A844-40954467430A}" type="parTrans" cxnId="{33AA4714-4E64-4A68-B828-0C0B8A33DF53}">
      <dgm:prSet/>
      <dgm:spPr/>
      <dgm:t>
        <a:bodyPr/>
        <a:lstStyle/>
        <a:p>
          <a:endParaRPr lang="es-ES_tradnl"/>
        </a:p>
      </dgm:t>
    </dgm:pt>
    <dgm:pt modelId="{7D8F0CCC-94BD-4F7F-8644-A05C03539EE4}" type="sibTrans" cxnId="{33AA4714-4E64-4A68-B828-0C0B8A33DF53}">
      <dgm:prSet/>
      <dgm:spPr/>
      <dgm:t>
        <a:bodyPr/>
        <a:lstStyle/>
        <a:p>
          <a:endParaRPr lang="es-ES_tradnl"/>
        </a:p>
      </dgm:t>
    </dgm:pt>
    <dgm:pt modelId="{D8401525-AE41-4C7B-A5BE-8DE6A0C6F24F}" type="pres">
      <dgm:prSet presAssocID="{F903B767-9B11-4424-82A3-A2725142FBB4}" presName="linear" presStyleCnt="0">
        <dgm:presLayoutVars>
          <dgm:animLvl val="lvl"/>
          <dgm:resizeHandles val="exact"/>
        </dgm:presLayoutVars>
      </dgm:prSet>
      <dgm:spPr/>
      <dgm:t>
        <a:bodyPr/>
        <a:lstStyle/>
        <a:p>
          <a:endParaRPr lang="es-ES_tradnl"/>
        </a:p>
      </dgm:t>
    </dgm:pt>
    <dgm:pt modelId="{3062746B-962C-4189-912E-2700B2F819A0}" type="pres">
      <dgm:prSet presAssocID="{1DBB88BC-83AF-417C-A0F9-7B250729B817}" presName="parentText" presStyleLbl="node1" presStyleIdx="0" presStyleCnt="1" custLinFactNeighborX="-702" custLinFactNeighborY="-343">
        <dgm:presLayoutVars>
          <dgm:chMax val="0"/>
          <dgm:bulletEnabled val="1"/>
        </dgm:presLayoutVars>
      </dgm:prSet>
      <dgm:spPr/>
      <dgm:t>
        <a:bodyPr/>
        <a:lstStyle/>
        <a:p>
          <a:endParaRPr lang="es-ES_tradnl"/>
        </a:p>
      </dgm:t>
    </dgm:pt>
    <dgm:pt modelId="{8C7E2699-A801-418F-8BC7-7BF721261F7A}" type="pres">
      <dgm:prSet presAssocID="{1DBB88BC-83AF-417C-A0F9-7B250729B817}" presName="childText" presStyleLbl="revTx" presStyleIdx="0" presStyleCnt="1">
        <dgm:presLayoutVars>
          <dgm:bulletEnabled val="1"/>
        </dgm:presLayoutVars>
      </dgm:prSet>
      <dgm:spPr/>
      <dgm:t>
        <a:bodyPr/>
        <a:lstStyle/>
        <a:p>
          <a:endParaRPr lang="es-ES_tradnl"/>
        </a:p>
      </dgm:t>
    </dgm:pt>
  </dgm:ptLst>
  <dgm:cxnLst>
    <dgm:cxn modelId="{BBCF9435-1DE1-4F5C-A48D-513BD5F2D000}" type="presOf" srcId="{F903B767-9B11-4424-82A3-A2725142FBB4}" destId="{D8401525-AE41-4C7B-A5BE-8DE6A0C6F24F}" srcOrd="0" destOrd="0" presId="urn:microsoft.com/office/officeart/2005/8/layout/vList2"/>
    <dgm:cxn modelId="{4A62EA45-71D4-43F9-933C-1C4C98408A41}" srcId="{F903B767-9B11-4424-82A3-A2725142FBB4}" destId="{1DBB88BC-83AF-417C-A0F9-7B250729B817}" srcOrd="0" destOrd="0" parTransId="{CFDF1EED-5023-4944-8E7E-F2AF77CCA6A4}" sibTransId="{3BEAEC2C-C7A8-4D77-9D28-0F5B21B6E20F}"/>
    <dgm:cxn modelId="{8C6D92DE-2984-400B-80DD-97A5BDB48FD4}" srcId="{1DBB88BC-83AF-417C-A0F9-7B250729B817}" destId="{EAB64B00-9D45-4B07-B67B-3627108DF971}" srcOrd="0" destOrd="0" parTransId="{70E0931F-6711-4DD0-8D1B-578FC33EF82A}" sibTransId="{6A5F39A0-0A95-42B2-9F02-EE115C4446CA}"/>
    <dgm:cxn modelId="{33AA4714-4E64-4A68-B828-0C0B8A33DF53}" srcId="{1DBB88BC-83AF-417C-A0F9-7B250729B817}" destId="{19FEE37B-B4FF-493B-86A2-A1D1DD642496}" srcOrd="1" destOrd="0" parTransId="{6EFBA9A9-7146-4D34-A844-40954467430A}" sibTransId="{7D8F0CCC-94BD-4F7F-8644-A05C03539EE4}"/>
    <dgm:cxn modelId="{98359AB4-C479-4235-B172-9E62BCF94861}" type="presOf" srcId="{EAB64B00-9D45-4B07-B67B-3627108DF971}" destId="{8C7E2699-A801-418F-8BC7-7BF721261F7A}" srcOrd="0" destOrd="0" presId="urn:microsoft.com/office/officeart/2005/8/layout/vList2"/>
    <dgm:cxn modelId="{CDF270A3-504C-475F-BB8F-386880CEFF4F}" type="presOf" srcId="{19FEE37B-B4FF-493B-86A2-A1D1DD642496}" destId="{8C7E2699-A801-418F-8BC7-7BF721261F7A}" srcOrd="0" destOrd="1" presId="urn:microsoft.com/office/officeart/2005/8/layout/vList2"/>
    <dgm:cxn modelId="{D2847F9E-E273-4F84-8ED3-FBEEB6148112}" type="presOf" srcId="{1DBB88BC-83AF-417C-A0F9-7B250729B817}" destId="{3062746B-962C-4189-912E-2700B2F819A0}" srcOrd="0" destOrd="0" presId="urn:microsoft.com/office/officeart/2005/8/layout/vList2"/>
    <dgm:cxn modelId="{45F4D48D-B8A2-4A5E-88F4-538D7CE83C50}" type="presParOf" srcId="{D8401525-AE41-4C7B-A5BE-8DE6A0C6F24F}" destId="{3062746B-962C-4189-912E-2700B2F819A0}" srcOrd="0" destOrd="0" presId="urn:microsoft.com/office/officeart/2005/8/layout/vList2"/>
    <dgm:cxn modelId="{B75604F0-4114-4247-BCF3-390B6B15DB97}" type="presParOf" srcId="{D8401525-AE41-4C7B-A5BE-8DE6A0C6F24F}" destId="{8C7E2699-A801-418F-8BC7-7BF721261F7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DAC4C-DB15-4FB5-9881-639FE7E25747}" type="datetimeFigureOut">
              <a:rPr lang="es-ES_tradnl" smtClean="0"/>
              <a:t>01/06/2015</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52F68-D0C1-49FA-9F32-41C1265F3A0D}" type="slidenum">
              <a:rPr lang="es-ES_tradnl" smtClean="0"/>
              <a:t>‹Nº›</a:t>
            </a:fld>
            <a:endParaRPr lang="es-ES_tradnl"/>
          </a:p>
        </p:txBody>
      </p:sp>
    </p:spTree>
    <p:extLst>
      <p:ext uri="{BB962C8B-B14F-4D97-AF65-F5344CB8AC3E}">
        <p14:creationId xmlns:p14="http://schemas.microsoft.com/office/powerpoint/2010/main" val="272118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Estrategias de diuréticos en pacientes con insuficiencia cardiaca aguda descompensada</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1</a:t>
            </a:fld>
            <a:endParaRPr lang="es-ES_tradnl"/>
          </a:p>
        </p:txBody>
      </p:sp>
    </p:spTree>
    <p:extLst>
      <p:ext uri="{BB962C8B-B14F-4D97-AF65-F5344CB8AC3E}">
        <p14:creationId xmlns:p14="http://schemas.microsoft.com/office/powerpoint/2010/main" val="423695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Evaluación Global de los pacientes de los síntomas durante la 72 horas.</a:t>
            </a:r>
          </a:p>
          <a:p>
            <a:r>
              <a:rPr lang="es-ES" dirty="0" smtClean="0"/>
              <a:t>Evaluación global de los pacientes de los síntomas se midió con el uso de una</a:t>
            </a:r>
            <a:br>
              <a:rPr lang="es-ES" dirty="0" smtClean="0"/>
            </a:br>
            <a:r>
              <a:rPr lang="es-ES" dirty="0" smtClean="0"/>
              <a:t>escala visual-analógica y cuantificado como el área bajo la curva (AUC) de</a:t>
            </a:r>
            <a:br>
              <a:rPr lang="es-ES" dirty="0" smtClean="0"/>
            </a:br>
            <a:r>
              <a:rPr lang="es-ES" dirty="0" smtClean="0"/>
              <a:t>evaluaciones de serie desde el inicio hasta 72 horas. La media (± SD) AUC se muestran</a:t>
            </a:r>
            <a:br>
              <a:rPr lang="es-ES" dirty="0" smtClean="0"/>
            </a:br>
            <a:r>
              <a:rPr lang="es-ES" dirty="0" smtClean="0"/>
              <a:t>para el grupo que recibió bolos cada 12 horas en comparación con el</a:t>
            </a:r>
            <a:br>
              <a:rPr lang="es-ES" dirty="0" smtClean="0"/>
            </a:br>
            <a:r>
              <a:rPr lang="es-ES" dirty="0" smtClean="0"/>
              <a:t>grupo que recibió una infusión continua (Panel A) y para el grupo que</a:t>
            </a:r>
            <a:br>
              <a:rPr lang="es-ES" dirty="0" smtClean="0"/>
            </a:br>
            <a:r>
              <a:rPr lang="es-ES" dirty="0" smtClean="0"/>
              <a:t>recibido una dosis baja del diurético (equivalente al anterior por vía oral de los pacientes</a:t>
            </a:r>
            <a:br>
              <a:rPr lang="es-ES" dirty="0" smtClean="0"/>
            </a:br>
            <a:r>
              <a:rPr lang="es-ES" dirty="0" smtClean="0"/>
              <a:t>la dosis) en comparación con el grupo que recibió una dosis alta (2,5 veces las</a:t>
            </a:r>
            <a:br>
              <a:rPr lang="es-ES" dirty="0" smtClean="0"/>
            </a:br>
            <a:r>
              <a:rPr lang="es-ES" dirty="0" smtClean="0"/>
              <a:t>dosis previa oral) (Grupo B). Más-menos valores son medias ± SD</a:t>
            </a:r>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17</a:t>
            </a:fld>
            <a:endParaRPr lang="es-ES_tradnl"/>
          </a:p>
        </p:txBody>
      </p:sp>
    </p:spTree>
    <p:extLst>
      <p:ext uri="{BB962C8B-B14F-4D97-AF65-F5344CB8AC3E}">
        <p14:creationId xmlns:p14="http://schemas.microsoft.com/office/powerpoint/2010/main" val="4703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Cambio en la creatinina sérica:</a:t>
            </a:r>
          </a:p>
          <a:p>
            <a:r>
              <a:rPr lang="es-ES" dirty="0" smtClean="0"/>
              <a:t>El cambio medio en el nivel de creatinina sérica más</a:t>
            </a:r>
            <a:br>
              <a:rPr lang="es-ES" dirty="0" smtClean="0"/>
            </a:br>
            <a:r>
              <a:rPr lang="es-ES" dirty="0" smtClean="0"/>
              <a:t>el curso del período de estudio de tratamiento de 72 horas es</a:t>
            </a:r>
            <a:br>
              <a:rPr lang="es-ES" dirty="0" smtClean="0"/>
            </a:br>
            <a:r>
              <a:rPr lang="es-ES" dirty="0" smtClean="0"/>
              <a:t>se muestra para el grupo que recibió bolos cada 12</a:t>
            </a:r>
            <a:br>
              <a:rPr lang="es-ES" dirty="0" smtClean="0"/>
            </a:br>
            <a:r>
              <a:rPr lang="es-ES" dirty="0" smtClean="0"/>
              <a:t>horas, en comparación con el grupo que recibió un continuo</a:t>
            </a:r>
            <a:br>
              <a:rPr lang="es-ES" dirty="0" smtClean="0"/>
            </a:br>
            <a:r>
              <a:rPr lang="es-ES" dirty="0" smtClean="0"/>
              <a:t>infusión y para el grupo que recibió una baja</a:t>
            </a:r>
            <a:br>
              <a:rPr lang="es-ES" dirty="0" smtClean="0"/>
            </a:br>
            <a:r>
              <a:rPr lang="es-ES" dirty="0" smtClean="0"/>
              <a:t>dosis del diurético (equivalente al pacientes 'anterior</a:t>
            </a:r>
            <a:br>
              <a:rPr lang="es-ES" dirty="0" smtClean="0"/>
            </a:br>
            <a:r>
              <a:rPr lang="es-ES" dirty="0" smtClean="0"/>
              <a:t>dosis oral) en comparación con el grupo que recibió</a:t>
            </a:r>
            <a:br>
              <a:rPr lang="es-ES" dirty="0" smtClean="0"/>
            </a:br>
            <a:r>
              <a:rPr lang="es-ES" dirty="0" smtClean="0"/>
              <a:t>una dosis alta (2,5 veces la dosis oral anterior).</a:t>
            </a:r>
            <a:br>
              <a:rPr lang="es-ES" dirty="0" smtClean="0"/>
            </a:br>
            <a:r>
              <a:rPr lang="es-ES" dirty="0" smtClean="0"/>
              <a:t>Para convertir los valores de creatinina a </a:t>
            </a:r>
            <a:r>
              <a:rPr lang="es-ES" dirty="0" err="1" smtClean="0"/>
              <a:t>micromoles</a:t>
            </a:r>
            <a:r>
              <a:rPr lang="es-ES" dirty="0" smtClean="0"/>
              <a:t> por</a:t>
            </a:r>
            <a:br>
              <a:rPr lang="es-ES" dirty="0" smtClean="0"/>
            </a:br>
            <a:r>
              <a:rPr lang="es-ES" dirty="0" smtClean="0"/>
              <a:t>litros, multiplique por 88,4.</a:t>
            </a:r>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18</a:t>
            </a:fld>
            <a:endParaRPr lang="es-ES_tradnl"/>
          </a:p>
        </p:txBody>
      </p:sp>
    </p:spTree>
    <p:extLst>
      <p:ext uri="{BB962C8B-B14F-4D97-AF65-F5344CB8AC3E}">
        <p14:creationId xmlns:p14="http://schemas.microsoft.com/office/powerpoint/2010/main" val="234449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Más-menos valores son medias ± SD. Para convertir libras a kilogramos, divida por 2,2. AUC marca el área bajo la curva, y NT-</a:t>
            </a:r>
            <a:r>
              <a:rPr lang="es-ES" dirty="0" err="1" smtClean="0"/>
              <a:t>proBNP</a:t>
            </a:r>
            <a:r>
              <a:rPr lang="es-ES" dirty="0" smtClean="0"/>
              <a:t/>
            </a:r>
            <a:br>
              <a:rPr lang="es-ES" dirty="0" smtClean="0"/>
            </a:br>
            <a:r>
              <a:rPr lang="es-ES" dirty="0" smtClean="0"/>
              <a:t>N-terminal pro-péptido </a:t>
            </a:r>
            <a:r>
              <a:rPr lang="es-ES" dirty="0" err="1" smtClean="0"/>
              <a:t>natriurético</a:t>
            </a:r>
            <a:r>
              <a:rPr lang="es-ES" dirty="0" smtClean="0"/>
              <a:t> cerebral.</a:t>
            </a:r>
            <a:br>
              <a:rPr lang="es-ES" dirty="0" smtClean="0"/>
            </a:br>
            <a:r>
              <a:rPr lang="es-ES" dirty="0" smtClean="0"/>
              <a:t>† fracaso del tratamiento se define como el desarrollo de una cualquiera de lo siguiente durante las 72 horas después de la aleatorización: aumento en el suero</a:t>
            </a:r>
            <a:br>
              <a:rPr lang="es-ES" dirty="0" smtClean="0"/>
            </a:br>
            <a:r>
              <a:rPr lang="es-ES" dirty="0" smtClean="0"/>
              <a:t>nivel de creatinina de más de 0,3 mg por decilitro (26,5 mol por litro), empeoramiento de insuficiencia cardiaca o persistente, la evidencia clínica de la diuresis excesiva</a:t>
            </a:r>
            <a:br>
              <a:rPr lang="es-ES" dirty="0" smtClean="0"/>
            </a:br>
            <a:r>
              <a:rPr lang="es-ES" dirty="0" smtClean="0"/>
              <a:t>que requiere la intervención (por ejemplo, la administración de líquidos por vía intravenosa), o la muerte</a:t>
            </a:r>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19</a:t>
            </a:fld>
            <a:endParaRPr lang="es-ES_tradnl"/>
          </a:p>
        </p:txBody>
      </p:sp>
    </p:spTree>
    <p:extLst>
      <p:ext uri="{BB962C8B-B14F-4D97-AF65-F5344CB8AC3E}">
        <p14:creationId xmlns:p14="http://schemas.microsoft.com/office/powerpoint/2010/main" val="418718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effectLst/>
              </a:rPr>
              <a:t>Las curvas de Kaplan-</a:t>
            </a:r>
            <a:r>
              <a:rPr lang="es-ES_tradnl" dirty="0" err="1" smtClean="0">
                <a:effectLst/>
              </a:rPr>
              <a:t>Meier</a:t>
            </a:r>
            <a:r>
              <a:rPr lang="es-ES_tradnl" dirty="0" smtClean="0">
                <a:effectLst/>
              </a:rPr>
              <a:t> para la Clínica Compuesto Punto final de la muerte, </a:t>
            </a:r>
            <a:r>
              <a:rPr lang="es-ES_tradnl" dirty="0" err="1" smtClean="0">
                <a:effectLst/>
              </a:rPr>
              <a:t>rehospitalización</a:t>
            </a:r>
            <a:r>
              <a:rPr lang="es-ES_tradnl" dirty="0" smtClean="0">
                <a:effectLst/>
              </a:rPr>
              <a:t> o de emergencia</a:t>
            </a:r>
            <a:br>
              <a:rPr lang="es-ES_tradnl" dirty="0" smtClean="0">
                <a:effectLst/>
              </a:rPr>
            </a:br>
            <a:r>
              <a:rPr lang="es-ES_tradnl" dirty="0" smtClean="0">
                <a:effectLst/>
              </a:rPr>
              <a:t>Departamento de Visita.</a:t>
            </a:r>
            <a:br>
              <a:rPr lang="es-ES_tradnl" dirty="0" smtClean="0">
                <a:effectLst/>
              </a:rPr>
            </a:br>
            <a:r>
              <a:rPr lang="es-ES_tradnl" dirty="0" smtClean="0">
                <a:effectLst/>
              </a:rPr>
              <a:t>Las curvas de Kaplan-</a:t>
            </a:r>
            <a:r>
              <a:rPr lang="es-ES_tradnl" dirty="0" err="1" smtClean="0">
                <a:effectLst/>
              </a:rPr>
              <a:t>Meier</a:t>
            </a:r>
            <a:r>
              <a:rPr lang="es-ES_tradnl" dirty="0" smtClean="0">
                <a:effectLst/>
              </a:rPr>
              <a:t> se muestran para la muerte, </a:t>
            </a:r>
            <a:r>
              <a:rPr lang="es-ES_tradnl" dirty="0" err="1" smtClean="0">
                <a:effectLst/>
              </a:rPr>
              <a:t>rehospitalización</a:t>
            </a:r>
            <a:r>
              <a:rPr lang="es-ES_tradnl" dirty="0" smtClean="0">
                <a:effectLst/>
              </a:rPr>
              <a:t> o visita al departamento de emergencia durante el seguimiento de 60 días</a:t>
            </a:r>
            <a:br>
              <a:rPr lang="es-ES_tradnl" dirty="0" smtClean="0">
                <a:effectLst/>
              </a:rPr>
            </a:br>
            <a:r>
              <a:rPr lang="es-ES_tradnl" dirty="0" smtClean="0">
                <a:effectLst/>
              </a:rPr>
              <a:t>hasta período en el grupo que recibió bolos cada 12 horas en comparación con el grupo que recibió un continuo</a:t>
            </a:r>
            <a:br>
              <a:rPr lang="es-ES_tradnl" dirty="0" smtClean="0">
                <a:effectLst/>
              </a:rPr>
            </a:br>
            <a:r>
              <a:rPr lang="es-ES_tradnl" dirty="0" smtClean="0">
                <a:effectLst/>
              </a:rPr>
              <a:t>infusión (Panel A) y en el grupo que recibió una dosis baja de la diurético (equivalente a los pacientes 'anterior</a:t>
            </a:r>
            <a:br>
              <a:rPr lang="es-ES_tradnl" dirty="0" smtClean="0">
                <a:effectLst/>
              </a:rPr>
            </a:br>
            <a:r>
              <a:rPr lang="es-ES_tradnl" dirty="0" smtClean="0">
                <a:effectLst/>
              </a:rPr>
              <a:t>dosis oral) en comparación con el grupo que recibió una dosis alta (2,5 veces la dosis oral anterior) (Panel B)</a:t>
            </a:r>
          </a:p>
          <a:p>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20</a:t>
            </a:fld>
            <a:endParaRPr lang="es-ES_tradnl"/>
          </a:p>
        </p:txBody>
      </p:sp>
    </p:spTree>
    <p:extLst>
      <p:ext uri="{BB962C8B-B14F-4D97-AF65-F5344CB8AC3E}">
        <p14:creationId xmlns:p14="http://schemas.microsoft.com/office/powerpoint/2010/main" val="132283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_tradnl" dirty="0" smtClean="0"/>
              <a:t>De cualquier </a:t>
            </a:r>
            <a:r>
              <a:rPr lang="es-ES_tradnl" dirty="0" err="1" smtClean="0"/>
              <a:t>manera,el</a:t>
            </a:r>
            <a:r>
              <a:rPr lang="es-ES_tradnl" dirty="0" smtClean="0"/>
              <a:t> DOSE será para nosotros un punto de referencia evidente para el uso de diuréticos de ASA en la insuficiencia cardíaca </a:t>
            </a:r>
            <a:r>
              <a:rPr lang="es-ES_tradnl" dirty="0" err="1" smtClean="0"/>
              <a:t>crónica,agudamente</a:t>
            </a:r>
            <a:r>
              <a:rPr lang="es-ES_tradnl" dirty="0" smtClean="0"/>
              <a:t> descompensada.</a:t>
            </a:r>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28</a:t>
            </a:fld>
            <a:endParaRPr lang="es-ES_tradnl"/>
          </a:p>
        </p:txBody>
      </p:sp>
    </p:spTree>
    <p:extLst>
      <p:ext uri="{BB962C8B-B14F-4D97-AF65-F5344CB8AC3E}">
        <p14:creationId xmlns:p14="http://schemas.microsoft.com/office/powerpoint/2010/main" val="72611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1BB4AE04-2A19-4270-815B-5B7BE85C35AF}" type="slidenum">
              <a:rPr lang="es-VE" smtClean="0"/>
              <a:t>30</a:t>
            </a:fld>
            <a:endParaRPr lang="es-VE"/>
          </a:p>
        </p:txBody>
      </p:sp>
    </p:spTree>
    <p:extLst>
      <p:ext uri="{BB962C8B-B14F-4D97-AF65-F5344CB8AC3E}">
        <p14:creationId xmlns:p14="http://schemas.microsoft.com/office/powerpoint/2010/main" val="156061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1BB4AE04-2A19-4270-815B-5B7BE85C35AF}" type="slidenum">
              <a:rPr lang="es-VE" smtClean="0"/>
              <a:t>31</a:t>
            </a:fld>
            <a:endParaRPr lang="es-VE"/>
          </a:p>
        </p:txBody>
      </p:sp>
    </p:spTree>
    <p:extLst>
      <p:ext uri="{BB962C8B-B14F-4D97-AF65-F5344CB8AC3E}">
        <p14:creationId xmlns:p14="http://schemas.microsoft.com/office/powerpoint/2010/main" val="375413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RAR reducción</a:t>
            </a:r>
            <a:r>
              <a:rPr lang="es-ES" baseline="0" dirty="0" smtClean="0"/>
              <a:t> absoluta del riesgo</a:t>
            </a:r>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33</a:t>
            </a:fld>
            <a:endParaRPr lang="es-ES_tradnl"/>
          </a:p>
        </p:txBody>
      </p:sp>
    </p:spTree>
    <p:extLst>
      <p:ext uri="{BB962C8B-B14F-4D97-AF65-F5344CB8AC3E}">
        <p14:creationId xmlns:p14="http://schemas.microsoft.com/office/powerpoint/2010/main" val="153092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IAR=</a:t>
            </a:r>
            <a:r>
              <a:rPr lang="es-ES" baseline="0" dirty="0" smtClean="0"/>
              <a:t> Incremento Absoluto del Riesgo</a:t>
            </a:r>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34</a:t>
            </a:fld>
            <a:endParaRPr lang="es-ES_tradnl"/>
          </a:p>
        </p:txBody>
      </p:sp>
    </p:spTree>
    <p:extLst>
      <p:ext uri="{BB962C8B-B14F-4D97-AF65-F5344CB8AC3E}">
        <p14:creationId xmlns:p14="http://schemas.microsoft.com/office/powerpoint/2010/main" val="2932710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1BB4AE04-2A19-4270-815B-5B7BE85C35AF}" type="slidenum">
              <a:rPr lang="es-VE" smtClean="0"/>
              <a:t>35</a:t>
            </a:fld>
            <a:endParaRPr lang="es-VE"/>
          </a:p>
        </p:txBody>
      </p:sp>
    </p:spTree>
    <p:extLst>
      <p:ext uri="{BB962C8B-B14F-4D97-AF65-F5344CB8AC3E}">
        <p14:creationId xmlns:p14="http://schemas.microsoft.com/office/powerpoint/2010/main" val="319984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_tradnl" dirty="0" smtClean="0"/>
              <a:t>activación del sistema renina angiotensina y del sistema nervioso simpático, trastornos electrolíticos y empeoramiento de la función renal</a:t>
            </a:r>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2</a:t>
            </a:fld>
            <a:endParaRPr lang="es-ES_tradnl"/>
          </a:p>
        </p:txBody>
      </p:sp>
    </p:spTree>
    <p:extLst>
      <p:ext uri="{BB962C8B-B14F-4D97-AF65-F5344CB8AC3E}">
        <p14:creationId xmlns:p14="http://schemas.microsoft.com/office/powerpoint/2010/main" val="402450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4</a:t>
            </a:fld>
            <a:endParaRPr lang="es-ES_tradnl"/>
          </a:p>
        </p:txBody>
      </p:sp>
    </p:spTree>
    <p:extLst>
      <p:ext uri="{BB962C8B-B14F-4D97-AF65-F5344CB8AC3E}">
        <p14:creationId xmlns:p14="http://schemas.microsoft.com/office/powerpoint/2010/main" val="107271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1BB4AE04-2A19-4270-815B-5B7BE85C35AF}" type="slidenum">
              <a:rPr lang="es-VE" smtClean="0"/>
              <a:t>5</a:t>
            </a:fld>
            <a:endParaRPr lang="es-VE"/>
          </a:p>
        </p:txBody>
      </p:sp>
    </p:spTree>
    <p:extLst>
      <p:ext uri="{BB962C8B-B14F-4D97-AF65-F5344CB8AC3E}">
        <p14:creationId xmlns:p14="http://schemas.microsoft.com/office/powerpoint/2010/main" val="17981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smtClean="0"/>
              <a:t>No había criterio de inclusión con respecto a la fracción de </a:t>
            </a:r>
            <a:r>
              <a:rPr lang="es-ES" dirty="0" err="1" smtClean="0"/>
              <a:t>eyeccion</a:t>
            </a:r>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6</a:t>
            </a:fld>
            <a:endParaRPr lang="es-ES_tradnl"/>
          </a:p>
        </p:txBody>
      </p:sp>
    </p:spTree>
    <p:extLst>
      <p:ext uri="{BB962C8B-B14F-4D97-AF65-F5344CB8AC3E}">
        <p14:creationId xmlns:p14="http://schemas.microsoft.com/office/powerpoint/2010/main" val="201226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smtClean="0"/>
              <a:t>No había criterio de inclusión con respecto a la fracción de </a:t>
            </a:r>
            <a:r>
              <a:rPr lang="es-ES" dirty="0" err="1" smtClean="0"/>
              <a:t>eyeccion</a:t>
            </a:r>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7</a:t>
            </a:fld>
            <a:endParaRPr lang="es-ES_tradnl"/>
          </a:p>
        </p:txBody>
      </p:sp>
    </p:spTree>
    <p:extLst>
      <p:ext uri="{BB962C8B-B14F-4D97-AF65-F5344CB8AC3E}">
        <p14:creationId xmlns:p14="http://schemas.microsoft.com/office/powerpoint/2010/main" val="417671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smtClean="0">
                <a:solidFill>
                  <a:schemeClr val="tx1"/>
                </a:solidFill>
                <a:effectLst/>
                <a:latin typeface="+mn-lt"/>
                <a:ea typeface="+mn-ea"/>
                <a:cs typeface="+mn-cs"/>
              </a:rPr>
              <a:t>Hemos calculado que con una muestra de 300 pacientes, el estudio tendría 88% de potencia para detectar una diferencia de 600 puntos entre los grupos en el AUC de la puntuación de la evaluación global de los pacientes </a:t>
            </a:r>
            <a:endParaRPr lang="es-VE" dirty="0"/>
          </a:p>
        </p:txBody>
      </p:sp>
      <p:sp>
        <p:nvSpPr>
          <p:cNvPr id="4" name="3 Marcador de número de diapositiva"/>
          <p:cNvSpPr>
            <a:spLocks noGrp="1"/>
          </p:cNvSpPr>
          <p:nvPr>
            <p:ph type="sldNum" sz="quarter" idx="10"/>
          </p:nvPr>
        </p:nvSpPr>
        <p:spPr/>
        <p:txBody>
          <a:bodyPr/>
          <a:lstStyle/>
          <a:p>
            <a:fld id="{1BB4AE04-2A19-4270-815B-5B7BE85C35AF}" type="slidenum">
              <a:rPr lang="es-VE" smtClean="0"/>
              <a:t>8</a:t>
            </a:fld>
            <a:endParaRPr lang="es-VE"/>
          </a:p>
        </p:txBody>
      </p:sp>
    </p:spTree>
    <p:extLst>
      <p:ext uri="{BB962C8B-B14F-4D97-AF65-F5344CB8AC3E}">
        <p14:creationId xmlns:p14="http://schemas.microsoft.com/office/powerpoint/2010/main" val="245960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Y PASARLO A VIA  ORAL Y EL ESTUDIO DEJABA DE SER CIEGO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podía aumentar la dosis en un 50%, mantener la misma estrategia o suspender la estrategia intravenosa y pasar el </a:t>
            </a:r>
            <a:r>
              <a:rPr lang="es-ES" dirty="0" err="1" smtClean="0"/>
              <a:t>diuretico</a:t>
            </a:r>
            <a:r>
              <a:rPr lang="es-ES" dirty="0" smtClean="0"/>
              <a:t> a </a:t>
            </a:r>
            <a:r>
              <a:rPr lang="es-ES" dirty="0" err="1" smtClean="0"/>
              <a:t>via</a:t>
            </a:r>
            <a:r>
              <a:rPr lang="es-ES" dirty="0" smtClean="0"/>
              <a:t> oral.</a:t>
            </a:r>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9</a:t>
            </a:fld>
            <a:endParaRPr lang="es-ES_tradnl"/>
          </a:p>
        </p:txBody>
      </p:sp>
    </p:spTree>
    <p:extLst>
      <p:ext uri="{BB962C8B-B14F-4D97-AF65-F5344CB8AC3E}">
        <p14:creationId xmlns:p14="http://schemas.microsoft.com/office/powerpoint/2010/main" val="77888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smtClean="0"/>
              <a:t>Características basales de los participantes en el estudio, según el grupo de tratamiento.</a:t>
            </a:r>
          </a:p>
          <a:p>
            <a:r>
              <a:rPr lang="es-ES" dirty="0" smtClean="0"/>
              <a:t>Más-menos valores son medias ± SD. Todos los valores de p son mayores que 0,05 para la comparación de las características basales</a:t>
            </a:r>
            <a:br>
              <a:rPr lang="es-ES" dirty="0" smtClean="0"/>
            </a:br>
            <a:r>
              <a:rPr lang="es-ES" dirty="0" smtClean="0"/>
              <a:t>en todos los grupos (bolo vs. infusión continua y en dosis bajas versus estrategia de dosis alta). Para convertir los valores para la sangre</a:t>
            </a:r>
            <a:br>
              <a:rPr lang="es-ES" dirty="0" smtClean="0"/>
            </a:br>
            <a:r>
              <a:rPr lang="es-ES" dirty="0" smtClean="0"/>
              <a:t>nitrógeno ureico (BUN) a </a:t>
            </a:r>
            <a:r>
              <a:rPr lang="es-ES" dirty="0" err="1" smtClean="0"/>
              <a:t>milimoles</a:t>
            </a:r>
            <a:r>
              <a:rPr lang="es-ES" dirty="0" smtClean="0"/>
              <a:t> por litro, se multiplica por 0.357. Para convertir los valores de creatinina a </a:t>
            </a:r>
            <a:r>
              <a:rPr lang="es-ES" dirty="0" err="1" smtClean="0"/>
              <a:t>micromoles</a:t>
            </a:r>
            <a:r>
              <a:rPr lang="es-ES" dirty="0" smtClean="0"/>
              <a:t> por litro,</a:t>
            </a:r>
            <a:br>
              <a:rPr lang="es-ES" dirty="0" smtClean="0"/>
            </a:br>
            <a:r>
              <a:rPr lang="es-ES" dirty="0" smtClean="0"/>
              <a:t>multiplicar por 88,4. ACE denota enzima </a:t>
            </a:r>
            <a:r>
              <a:rPr lang="es-ES" dirty="0" err="1" smtClean="0"/>
              <a:t>convertidora</a:t>
            </a:r>
            <a:r>
              <a:rPr lang="es-ES" dirty="0" smtClean="0"/>
              <a:t> de angiotensina, ARB bloqueador del receptor de angiotensina, y NT-</a:t>
            </a:r>
            <a:r>
              <a:rPr lang="es-ES" dirty="0" err="1" smtClean="0"/>
              <a:t>proBNP</a:t>
            </a:r>
            <a:r>
              <a:rPr lang="es-ES" dirty="0" smtClean="0"/>
              <a:t/>
            </a:r>
            <a:br>
              <a:rPr lang="es-ES" dirty="0" smtClean="0"/>
            </a:br>
            <a:r>
              <a:rPr lang="es-ES" dirty="0" smtClean="0"/>
              <a:t>N-terminal pro-péptido </a:t>
            </a:r>
            <a:r>
              <a:rPr lang="es-ES" dirty="0" err="1" smtClean="0"/>
              <a:t>natriurético</a:t>
            </a:r>
            <a:r>
              <a:rPr lang="es-ES" dirty="0" smtClean="0"/>
              <a:t> cerebral.</a:t>
            </a:r>
            <a:endParaRPr lang="es-ES_tradnl" dirty="0"/>
          </a:p>
        </p:txBody>
      </p:sp>
      <p:sp>
        <p:nvSpPr>
          <p:cNvPr id="4" name="Marcador de número de diapositiva 3"/>
          <p:cNvSpPr>
            <a:spLocks noGrp="1"/>
          </p:cNvSpPr>
          <p:nvPr>
            <p:ph type="sldNum" sz="quarter" idx="10"/>
          </p:nvPr>
        </p:nvSpPr>
        <p:spPr/>
        <p:txBody>
          <a:bodyPr/>
          <a:lstStyle/>
          <a:p>
            <a:fld id="{68852F68-D0C1-49FA-9F32-41C1265F3A0D}" type="slidenum">
              <a:rPr lang="es-ES_tradnl" smtClean="0"/>
              <a:t>16</a:t>
            </a:fld>
            <a:endParaRPr lang="es-ES_tradnl"/>
          </a:p>
        </p:txBody>
      </p:sp>
    </p:spTree>
    <p:extLst>
      <p:ext uri="{BB962C8B-B14F-4D97-AF65-F5344CB8AC3E}">
        <p14:creationId xmlns:p14="http://schemas.microsoft.com/office/powerpoint/2010/main" val="272769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3607F0E-21C9-40F2-9EAD-99D393095A91}" type="datetimeFigureOut">
              <a:rPr lang="es-ES_tradnl" smtClean="0"/>
              <a:t>01/06/2015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139904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607F0E-21C9-40F2-9EAD-99D393095A91}" type="datetimeFigureOut">
              <a:rPr lang="es-ES_tradnl" smtClean="0"/>
              <a:t>01/06/2015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357534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607F0E-21C9-40F2-9EAD-99D393095A91}" type="datetimeFigureOut">
              <a:rPr lang="es-ES_tradnl" smtClean="0"/>
              <a:t>01/06/2015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330376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607F0E-21C9-40F2-9EAD-99D393095A91}" type="datetimeFigureOut">
              <a:rPr lang="es-ES_tradnl" smtClean="0"/>
              <a:t>01/06/2015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127045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3607F0E-21C9-40F2-9EAD-99D393095A91}" type="datetimeFigureOut">
              <a:rPr lang="es-ES_tradnl" smtClean="0"/>
              <a:t>01/06/2015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110070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3607F0E-21C9-40F2-9EAD-99D393095A91}" type="datetimeFigureOut">
              <a:rPr lang="es-ES_tradnl" smtClean="0"/>
              <a:t>01/06/2015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364310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3607F0E-21C9-40F2-9EAD-99D393095A91}" type="datetimeFigureOut">
              <a:rPr lang="es-ES_tradnl" smtClean="0"/>
              <a:t>01/06/2015</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397177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3607F0E-21C9-40F2-9EAD-99D393095A91}" type="datetimeFigureOut">
              <a:rPr lang="es-ES_tradnl" smtClean="0"/>
              <a:t>01/06/2015</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291415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07F0E-21C9-40F2-9EAD-99D393095A91}" type="datetimeFigureOut">
              <a:rPr lang="es-ES_tradnl" smtClean="0"/>
              <a:t>01/06/2015</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322228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3607F0E-21C9-40F2-9EAD-99D393095A91}" type="datetimeFigureOut">
              <a:rPr lang="es-ES_tradnl" smtClean="0"/>
              <a:t>01/06/2015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96817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3607F0E-21C9-40F2-9EAD-99D393095A91}" type="datetimeFigureOut">
              <a:rPr lang="es-ES_tradnl" smtClean="0"/>
              <a:t>01/06/2015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100153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07F0E-21C9-40F2-9EAD-99D393095A91}" type="datetimeFigureOut">
              <a:rPr lang="es-ES_tradnl" smtClean="0"/>
              <a:t>01/06/2015</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1DD33-CD6A-482A-9B1A-0B988CC5802C}" type="slidenum">
              <a:rPr lang="es-ES_tradnl" smtClean="0"/>
              <a:t>‹Nº›</a:t>
            </a:fld>
            <a:endParaRPr lang="es-ES_tradnl"/>
          </a:p>
        </p:txBody>
      </p:sp>
    </p:spTree>
    <p:extLst>
      <p:ext uri="{BB962C8B-B14F-4D97-AF65-F5344CB8AC3E}">
        <p14:creationId xmlns:p14="http://schemas.microsoft.com/office/powerpoint/2010/main" val="345393402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82639" y="3743753"/>
            <a:ext cx="6858000" cy="1568639"/>
          </a:xfrm>
        </p:spPr>
        <p:txBody>
          <a:bodyPr>
            <a:noAutofit/>
          </a:bodyPr>
          <a:lstStyle/>
          <a:p>
            <a:r>
              <a:rPr lang="es-ES" sz="2000" b="1" dirty="0" smtClean="0"/>
              <a:t>GRUPO 1</a:t>
            </a:r>
          </a:p>
          <a:p>
            <a:pPr marL="257168" indent="-257168">
              <a:buFont typeface="Arial" panose="020B0604020202020204" pitchFamily="34" charset="0"/>
              <a:buChar char="•"/>
            </a:pPr>
            <a:r>
              <a:rPr lang="es-ES" sz="2000" dirty="0" smtClean="0"/>
              <a:t>Dr. Antonino Pérez (R3)</a:t>
            </a:r>
          </a:p>
          <a:p>
            <a:pPr marL="257168" indent="-257168">
              <a:buFont typeface="Arial" panose="020B0604020202020204" pitchFamily="34" charset="0"/>
              <a:buChar char="•"/>
            </a:pPr>
            <a:r>
              <a:rPr lang="es-ES" sz="2000" dirty="0" smtClean="0">
                <a:solidFill>
                  <a:srgbClr val="FF0000"/>
                </a:solidFill>
              </a:rPr>
              <a:t>Dra. Maria Antonieta León (R2)</a:t>
            </a:r>
          </a:p>
          <a:p>
            <a:pPr marL="257168" indent="-257168">
              <a:buFont typeface="Arial" panose="020B0604020202020204" pitchFamily="34" charset="0"/>
              <a:buChar char="•"/>
            </a:pPr>
            <a:r>
              <a:rPr lang="es-ES" sz="2000" dirty="0" smtClean="0"/>
              <a:t>Dr. Juan Simón Sucre (R1)</a:t>
            </a:r>
          </a:p>
          <a:p>
            <a:pPr marL="257168" indent="-257168">
              <a:buFont typeface="Arial" panose="020B0604020202020204" pitchFamily="34" charset="0"/>
              <a:buChar char="•"/>
            </a:pPr>
            <a:r>
              <a:rPr lang="es-ES" sz="2000" dirty="0" smtClean="0"/>
              <a:t>Dra. </a:t>
            </a:r>
            <a:r>
              <a:rPr lang="es-ES" sz="2000" dirty="0" err="1" smtClean="0"/>
              <a:t>Osmara</a:t>
            </a:r>
            <a:r>
              <a:rPr lang="es-ES" sz="2000" dirty="0" smtClean="0"/>
              <a:t> Rodríguez (R1)</a:t>
            </a:r>
            <a:endParaRPr lang="es-ES_tradnl" sz="2000" dirty="0"/>
          </a:p>
        </p:txBody>
      </p:sp>
      <p:pic>
        <p:nvPicPr>
          <p:cNvPr id="4" name="Imagen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25490" t="17082" r="20490" b="47688"/>
          <a:stretch/>
        </p:blipFill>
        <p:spPr>
          <a:xfrm>
            <a:off x="167842" y="638886"/>
            <a:ext cx="8863020" cy="2240792"/>
          </a:xfrm>
          <a:prstGeom prst="rect">
            <a:avLst/>
          </a:prstGeom>
        </p:spPr>
      </p:pic>
    </p:spTree>
    <p:extLst>
      <p:ext uri="{BB962C8B-B14F-4D97-AF65-F5344CB8AC3E}">
        <p14:creationId xmlns:p14="http://schemas.microsoft.com/office/powerpoint/2010/main" val="3915302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SEGUIMIENTO</a:t>
            </a:r>
            <a:endParaRPr lang="es-ES_tradnl" b="1" dirty="0">
              <a:solidFill>
                <a:srgbClr val="FFFF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86712712"/>
              </p:ext>
            </p:extLst>
          </p:nvPr>
        </p:nvGraphicFramePr>
        <p:xfrm>
          <a:off x="628650" y="1921790"/>
          <a:ext cx="7886700" cy="3828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7077889" y="6617732"/>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355526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PUNTOS FINALES PRIMARIO</a:t>
            </a:r>
            <a:endParaRPr lang="es-ES_tradnl" b="1" dirty="0">
              <a:solidFill>
                <a:srgbClr val="FFFF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4747002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896582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ESCALA VISUAL ANALÓGICA</a:t>
            </a:r>
            <a:endParaRPr lang="es-ES_tradnl" b="1" dirty="0">
              <a:solidFill>
                <a:srgbClr val="FFFF00"/>
              </a:solidFill>
            </a:endParaRPr>
          </a:p>
        </p:txBody>
      </p:sp>
      <p:sp>
        <p:nvSpPr>
          <p:cNvPr id="4" name="Rectángulo 3"/>
          <p:cNvSpPr/>
          <p:nvPr/>
        </p:nvSpPr>
        <p:spPr>
          <a:xfrm>
            <a:off x="873457" y="2006221"/>
            <a:ext cx="7438030" cy="3698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sz="2000" dirty="0" smtClean="0"/>
              <a:t>Abordaje valido para medir un síntoma (dolor).</a:t>
            </a:r>
          </a:p>
          <a:p>
            <a:pPr marL="285750" indent="-285750" algn="just">
              <a:buFont typeface="Arial" panose="020B0604020202020204" pitchFamily="34" charset="0"/>
              <a:buChar char="•"/>
            </a:pPr>
            <a:r>
              <a:rPr lang="es-ES" sz="2000" dirty="0" smtClean="0"/>
              <a:t>La mas conocida consiste en una línea de 10 </a:t>
            </a:r>
            <a:r>
              <a:rPr lang="es-ES" sz="2000" dirty="0" err="1" smtClean="0"/>
              <a:t>cms</a:t>
            </a:r>
            <a:r>
              <a:rPr lang="es-ES" sz="2000" dirty="0" smtClean="0"/>
              <a:t>, con un extremo marcado como “no dolor” y el otro extremo como “el peor dolor imaginable”.</a:t>
            </a:r>
          </a:p>
          <a:p>
            <a:pPr marL="285750" indent="-285750" algn="just">
              <a:buFont typeface="Arial" panose="020B0604020202020204" pitchFamily="34" charset="0"/>
              <a:buChar char="•"/>
            </a:pPr>
            <a:r>
              <a:rPr lang="es-ES" sz="2000" dirty="0" smtClean="0"/>
              <a:t>El paciente marca en la línea con un punto el que mejor describe la intensidad del dolor.</a:t>
            </a:r>
          </a:p>
          <a:p>
            <a:pPr marL="285750" indent="-285750" algn="just">
              <a:buFont typeface="Arial" panose="020B0604020202020204" pitchFamily="34" charset="0"/>
              <a:buChar char="•"/>
            </a:pPr>
            <a:r>
              <a:rPr lang="es-ES" sz="2000" dirty="0" smtClean="0"/>
              <a:t>La ventaja es que permite la mejor clasificación del síntoma.</a:t>
            </a:r>
          </a:p>
          <a:p>
            <a:pPr marL="285750" indent="-285750" algn="just">
              <a:buFont typeface="Arial" panose="020B0604020202020204" pitchFamily="34" charset="0"/>
              <a:buChar char="•"/>
            </a:pPr>
            <a:endParaRPr lang="es-ES" dirty="0" smtClean="0"/>
          </a:p>
          <a:p>
            <a:pPr algn="ctr"/>
            <a:endParaRPr lang="es-ES_tradnl" dirty="0"/>
          </a:p>
        </p:txBody>
      </p:sp>
      <p:pic>
        <p:nvPicPr>
          <p:cNvPr id="1032" name="Picture 8" descr="http://s3.amazonaws.com/magoo/ABAAAfgHUA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976" y="4687018"/>
            <a:ext cx="5540991" cy="1686485"/>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873457" y="2006221"/>
            <a:ext cx="7438030" cy="4462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smtClean="0"/>
              <a:t>Se evaluó el bienestar </a:t>
            </a:r>
            <a:r>
              <a:rPr lang="es-ES_tradnl" sz="2800" dirty="0"/>
              <a:t>general </a:t>
            </a:r>
            <a:r>
              <a:rPr lang="es-ES_tradnl" sz="2800" dirty="0" smtClean="0"/>
              <a:t>del paciente con una EVA de una línea </a:t>
            </a:r>
            <a:r>
              <a:rPr lang="es-ES_tradnl" sz="2800" dirty="0"/>
              <a:t>vertical de 10 </a:t>
            </a:r>
            <a:r>
              <a:rPr lang="es-ES_tradnl" sz="2800" dirty="0" smtClean="0"/>
              <a:t>cm, cuya puntuación iba de 0-100pts, la </a:t>
            </a:r>
            <a:r>
              <a:rPr lang="es-ES_tradnl" sz="2800" dirty="0"/>
              <a:t>parte superior </a:t>
            </a:r>
            <a:r>
              <a:rPr lang="es-ES_tradnl" sz="2800" dirty="0" smtClean="0"/>
              <a:t>“se siente mejor que nunca“ y </a:t>
            </a:r>
            <a:r>
              <a:rPr lang="es-ES_tradnl" sz="2800" dirty="0"/>
              <a:t>la parte inferior </a:t>
            </a:r>
            <a:r>
              <a:rPr lang="es-ES_tradnl" sz="2800" dirty="0" smtClean="0"/>
              <a:t>de la escala" se siente peor "</a:t>
            </a:r>
            <a:endParaRPr lang="es-ES_tradnl" sz="2800" dirty="0"/>
          </a:p>
        </p:txBody>
      </p:sp>
      <p:pic>
        <p:nvPicPr>
          <p:cNvPr id="11" name="Picture 6" descr="http://www.scielo.cl/fbpe/img/rcher/v18n3/gutier-tb2.gif"/>
          <p:cNvPicPr>
            <a:picLocks noChangeAspect="1" noChangeArrowheads="1"/>
          </p:cNvPicPr>
          <p:nvPr/>
        </p:nvPicPr>
        <p:blipFill rotWithShape="1">
          <a:blip r:embed="rId3">
            <a:extLst>
              <a:ext uri="{28A0092B-C50C-407E-A947-70E740481C1C}">
                <a14:useLocalDpi xmlns:a14="http://schemas.microsoft.com/office/drawing/2010/main" val="0"/>
              </a:ext>
            </a:extLst>
          </a:blip>
          <a:srcRect b="1117"/>
          <a:stretch/>
        </p:blipFill>
        <p:spPr bwMode="auto">
          <a:xfrm>
            <a:off x="825688" y="1927146"/>
            <a:ext cx="7533565" cy="48313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14494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PUNTOS FINALES SECUNDARIO</a:t>
            </a:r>
            <a:endParaRPr lang="es-ES_tradnl" b="1" dirty="0">
              <a:solidFill>
                <a:srgbClr val="FFFF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59155237"/>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1310856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PUNTOS FINALES CLINICOS</a:t>
            </a:r>
            <a:endParaRPr lang="es-ES_tradnl" b="1" dirty="0">
              <a:solidFill>
                <a:srgbClr val="FFFF00"/>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614362665"/>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7077889" y="6590436"/>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3269839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ilcoa.cl/imag/noticias/resulta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6975" y="1749146"/>
            <a:ext cx="3746155" cy="378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6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36052" t="16171" r="29674" b="14649"/>
          <a:stretch/>
        </p:blipFill>
        <p:spPr>
          <a:xfrm>
            <a:off x="1" y="0"/>
            <a:ext cx="9144000" cy="6857999"/>
          </a:xfrm>
          <a:prstGeom prst="rect">
            <a:avLst/>
          </a:prstGeom>
        </p:spPr>
      </p:pic>
      <p:pic>
        <p:nvPicPr>
          <p:cNvPr id="3" name="Imagen 2"/>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17781" t="11301" r="11076" b="36356"/>
          <a:stretch/>
        </p:blipFill>
        <p:spPr>
          <a:xfrm>
            <a:off x="1" y="0"/>
            <a:ext cx="9143999" cy="6100549"/>
          </a:xfrm>
          <a:prstGeom prst="rect">
            <a:avLst/>
          </a:prstGeom>
        </p:spPr>
      </p:pic>
      <p:sp>
        <p:nvSpPr>
          <p:cNvPr id="4" name="Rectángulo 3"/>
          <p:cNvSpPr/>
          <p:nvPr/>
        </p:nvSpPr>
        <p:spPr>
          <a:xfrm>
            <a:off x="1" y="1710267"/>
            <a:ext cx="9143999" cy="50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p:cNvSpPr/>
          <p:nvPr/>
        </p:nvSpPr>
        <p:spPr>
          <a:xfrm>
            <a:off x="4" y="3318932"/>
            <a:ext cx="9143996" cy="7789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p:cNvSpPr/>
          <p:nvPr/>
        </p:nvSpPr>
        <p:spPr>
          <a:xfrm>
            <a:off x="4" y="4097868"/>
            <a:ext cx="9143996" cy="50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 name="Imagen 9"/>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18164" t="12111" r="10968" b="11406"/>
          <a:stretch/>
        </p:blipFill>
        <p:spPr>
          <a:xfrm>
            <a:off x="1" y="694267"/>
            <a:ext cx="9144000" cy="5406282"/>
          </a:xfrm>
          <a:prstGeom prst="rect">
            <a:avLst/>
          </a:prstGeom>
        </p:spPr>
      </p:pic>
      <p:sp>
        <p:nvSpPr>
          <p:cNvPr id="13" name="Rectángulo 12"/>
          <p:cNvSpPr/>
          <p:nvPr/>
        </p:nvSpPr>
        <p:spPr>
          <a:xfrm>
            <a:off x="3" y="5063053"/>
            <a:ext cx="9072000" cy="3048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23880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49859" t="15067" r="20057" b="44247"/>
          <a:stretch/>
        </p:blipFill>
        <p:spPr>
          <a:xfrm>
            <a:off x="0" y="0"/>
            <a:ext cx="9144000" cy="4148067"/>
          </a:xfrm>
          <a:prstGeom prst="rect">
            <a:avLst/>
          </a:prstGeom>
        </p:spPr>
      </p:pic>
      <p:pic>
        <p:nvPicPr>
          <p:cNvPr id="8" name="Imagen 7"/>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49877" t="55379" r="20163" b="5523"/>
          <a:stretch/>
        </p:blipFill>
        <p:spPr>
          <a:xfrm>
            <a:off x="0" y="33714"/>
            <a:ext cx="9144000" cy="4080637"/>
          </a:xfrm>
          <a:prstGeom prst="rect">
            <a:avLst/>
          </a:prstGeom>
        </p:spPr>
      </p:pic>
      <p:pic>
        <p:nvPicPr>
          <p:cNvPr id="2" name="Imagen 1"/>
          <p:cNvPicPr>
            <a:picLocks noChangeAspect="1"/>
          </p:cNvPicPr>
          <p:nvPr/>
        </p:nvPicPr>
        <p:blipFill rotWithShape="1">
          <a:blip r:embed="rId5"/>
          <a:srcRect l="47729" t="56761" r="5779" b="6303"/>
          <a:stretch/>
        </p:blipFill>
        <p:spPr>
          <a:xfrm>
            <a:off x="0" y="4148066"/>
            <a:ext cx="9144000" cy="2709934"/>
          </a:xfrm>
          <a:prstGeom prst="rect">
            <a:avLst/>
          </a:prstGeom>
        </p:spPr>
      </p:pic>
    </p:spTree>
    <p:extLst>
      <p:ext uri="{BB962C8B-B14F-4D97-AF65-F5344CB8AC3E}">
        <p14:creationId xmlns:p14="http://schemas.microsoft.com/office/powerpoint/2010/main" val="29011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4468" t="20634" r="47946" b="1666"/>
          <a:stretch/>
        </p:blipFill>
        <p:spPr>
          <a:xfrm>
            <a:off x="1266092" y="95534"/>
            <a:ext cx="7045396" cy="6646460"/>
          </a:xfrm>
          <a:prstGeom prst="rect">
            <a:avLst/>
          </a:prstGeom>
        </p:spPr>
      </p:pic>
    </p:spTree>
    <p:extLst>
      <p:ext uri="{BB962C8B-B14F-4D97-AF65-F5344CB8AC3E}">
        <p14:creationId xmlns:p14="http://schemas.microsoft.com/office/powerpoint/2010/main" val="1786103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26704" t="26435" r="19937" b="4213"/>
          <a:stretch/>
        </p:blipFill>
        <p:spPr>
          <a:xfrm>
            <a:off x="0" y="0"/>
            <a:ext cx="9144000" cy="6858000"/>
          </a:xfrm>
          <a:prstGeom prst="rect">
            <a:avLst/>
          </a:prstGeom>
        </p:spPr>
      </p:pic>
      <p:sp>
        <p:nvSpPr>
          <p:cNvPr id="3" name="Rectángulo 2"/>
          <p:cNvSpPr/>
          <p:nvPr/>
        </p:nvSpPr>
        <p:spPr>
          <a:xfrm>
            <a:off x="6323308" y="960895"/>
            <a:ext cx="2748692" cy="2634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ángulo 4"/>
          <p:cNvSpPr/>
          <p:nvPr/>
        </p:nvSpPr>
        <p:spPr>
          <a:xfrm>
            <a:off x="6323308" y="1717729"/>
            <a:ext cx="2748692" cy="2634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p:cNvSpPr/>
          <p:nvPr/>
        </p:nvSpPr>
        <p:spPr>
          <a:xfrm>
            <a:off x="6323308" y="1987659"/>
            <a:ext cx="2748692" cy="2634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p:cNvSpPr/>
          <p:nvPr/>
        </p:nvSpPr>
        <p:spPr>
          <a:xfrm>
            <a:off x="6323308" y="3444498"/>
            <a:ext cx="2748692" cy="2634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3972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dirty="0" smtClean="0">
                <a:solidFill>
                  <a:srgbClr val="FFFF00"/>
                </a:solidFill>
              </a:rPr>
              <a:t/>
            </a:r>
            <a:br>
              <a:rPr lang="es-ES_tradnl" dirty="0" smtClean="0">
                <a:solidFill>
                  <a:srgbClr val="FFFF00"/>
                </a:solidFill>
              </a:rPr>
            </a:br>
            <a:r>
              <a:rPr lang="es-ES" b="1" dirty="0" smtClean="0">
                <a:solidFill>
                  <a:srgbClr val="FFFF00"/>
                </a:solidFill>
              </a:rPr>
              <a:t>INTRODUCCION</a:t>
            </a:r>
            <a:endParaRPr lang="es-ES_tradnl" b="1" dirty="0">
              <a:solidFill>
                <a:srgbClr val="FFFF00"/>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084642096"/>
              </p:ext>
            </p:extLst>
          </p:nvPr>
        </p:nvGraphicFramePr>
        <p:xfrm>
          <a:off x="628650" y="2226468"/>
          <a:ext cx="7886700" cy="4187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7077889" y="6621017"/>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257930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30999" t="32540" r="23710" b="13004"/>
          <a:stretch/>
        </p:blipFill>
        <p:spPr>
          <a:xfrm>
            <a:off x="0" y="0"/>
            <a:ext cx="9144000" cy="6858000"/>
          </a:xfrm>
          <a:prstGeom prst="rect">
            <a:avLst/>
          </a:prstGeom>
        </p:spPr>
      </p:pic>
      <p:sp>
        <p:nvSpPr>
          <p:cNvPr id="3" name="Rectángulo 2"/>
          <p:cNvSpPr/>
          <p:nvPr/>
        </p:nvSpPr>
        <p:spPr>
          <a:xfrm>
            <a:off x="965200" y="999067"/>
            <a:ext cx="541867"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ángulo 3"/>
          <p:cNvSpPr/>
          <p:nvPr/>
        </p:nvSpPr>
        <p:spPr>
          <a:xfrm>
            <a:off x="5520261" y="999070"/>
            <a:ext cx="541867"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6" name="Conector recto 5"/>
          <p:cNvCxnSpPr/>
          <p:nvPr/>
        </p:nvCxnSpPr>
        <p:spPr>
          <a:xfrm>
            <a:off x="7992533" y="778933"/>
            <a:ext cx="355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3522134" y="795866"/>
            <a:ext cx="355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3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9516" y="1017985"/>
            <a:ext cx="5829300" cy="685800"/>
          </a:xfrm>
        </p:spPr>
        <p:txBody>
          <a:bodyPr>
            <a:normAutofit fontScale="90000"/>
          </a:bodyPr>
          <a:lstStyle/>
          <a:p>
            <a:pPr algn="ctr">
              <a:defRPr/>
            </a:pPr>
            <a:r>
              <a:rPr lang="es-ES_tradnl" b="1" dirty="0" smtClean="0">
                <a:solidFill>
                  <a:srgbClr val="FFFF00"/>
                </a:solidFill>
              </a:rPr>
              <a:t>EVENTOS CLÍNICOS</a:t>
            </a:r>
            <a:endParaRPr lang="es-ES" b="1" dirty="0">
              <a:solidFill>
                <a:srgbClr val="FFFF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92426513"/>
              </p:ext>
            </p:extLst>
          </p:nvPr>
        </p:nvGraphicFramePr>
        <p:xfrm>
          <a:off x="1632377" y="1703786"/>
          <a:ext cx="5829300" cy="4017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7077889" y="6621017"/>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2648914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1268801901"/>
              </p:ext>
            </p:extLst>
          </p:nvPr>
        </p:nvGraphicFramePr>
        <p:xfrm>
          <a:off x="1828800" y="1178721"/>
          <a:ext cx="5829300" cy="4445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2805010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1110270324"/>
              </p:ext>
            </p:extLst>
          </p:nvPr>
        </p:nvGraphicFramePr>
        <p:xfrm>
          <a:off x="1168400" y="846667"/>
          <a:ext cx="7145867" cy="5520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3649325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DISCUSION</a:t>
            </a:r>
            <a:endParaRPr lang="es-ES_tradnl" b="1" dirty="0">
              <a:solidFill>
                <a:srgbClr val="FFFF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93704514"/>
              </p:ext>
            </p:extLst>
          </p:nvPr>
        </p:nvGraphicFramePr>
        <p:xfrm>
          <a:off x="628650" y="1879600"/>
          <a:ext cx="7886700" cy="4199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7077889" y="6621017"/>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1784022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DISCUSION</a:t>
            </a:r>
            <a:endParaRPr lang="es-ES_tradnl" b="1" dirty="0">
              <a:solidFill>
                <a:srgbClr val="FFFF00"/>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4278501472"/>
              </p:ext>
            </p:extLst>
          </p:nvPr>
        </p:nvGraphicFramePr>
        <p:xfrm>
          <a:off x="628650" y="2226468"/>
          <a:ext cx="7886700" cy="3818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841324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DISCUSION</a:t>
            </a:r>
            <a:endParaRPr lang="es-ES_tradnl" b="1" dirty="0">
              <a:solidFill>
                <a:srgbClr val="FFFF00"/>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30877494"/>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280837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DISCUSION</a:t>
            </a:r>
            <a:endParaRPr lang="es-ES_tradnl" b="1" dirty="0">
              <a:solidFill>
                <a:srgbClr val="FFFF0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38048077"/>
              </p:ext>
            </p:extLst>
          </p:nvPr>
        </p:nvGraphicFramePr>
        <p:xfrm>
          <a:off x="596900" y="1490132"/>
          <a:ext cx="7886700" cy="4656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1684195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CONCLUSION</a:t>
            </a:r>
            <a:endParaRPr lang="es-ES_tradnl" b="1" dirty="0">
              <a:solidFill>
                <a:srgbClr val="FFFF00"/>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253099364"/>
              </p:ext>
            </p:extLst>
          </p:nvPr>
        </p:nvGraphicFramePr>
        <p:xfrm>
          <a:off x="628650" y="2226468"/>
          <a:ext cx="7886700" cy="3564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2856150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CONCLUSION GRUPAL</a:t>
            </a:r>
            <a:endParaRPr lang="es-ES_tradnl" b="1" dirty="0">
              <a:solidFill>
                <a:srgbClr val="FFFF00"/>
              </a:solidFill>
            </a:endParaRPr>
          </a:p>
        </p:txBody>
      </p:sp>
      <p:sp>
        <p:nvSpPr>
          <p:cNvPr id="3" name="Marcador de contenido 2"/>
          <p:cNvSpPr>
            <a:spLocks noGrp="1"/>
          </p:cNvSpPr>
          <p:nvPr>
            <p:ph idx="1"/>
          </p:nvPr>
        </p:nvSpPr>
        <p:spPr/>
        <p:txBody>
          <a:bodyPr/>
          <a:lstStyle/>
          <a:p>
            <a:pPr algn="just"/>
            <a:r>
              <a:rPr lang="es-ES_tradnl" dirty="0"/>
              <a:t>Con los resultados de este estudio se puede concluir que el tratamiento de pacientes con </a:t>
            </a:r>
            <a:r>
              <a:rPr lang="es-ES_tradnl" dirty="0" smtClean="0"/>
              <a:t>IC descompensada </a:t>
            </a:r>
            <a:r>
              <a:rPr lang="es-ES_tradnl" dirty="0"/>
              <a:t>con diuréticos de asa en bolo o perfusión continua tiene una efectividad similar respecto al control de los síntomas, pero la utilización de dosis elevadas frente a dosis baja favorece </a:t>
            </a:r>
            <a:r>
              <a:rPr lang="es-ES_tradnl" dirty="0" smtClean="0"/>
              <a:t>a mejoría de la disnea, </a:t>
            </a:r>
            <a:r>
              <a:rPr lang="es-ES_tradnl" dirty="0"/>
              <a:t>mayor </a:t>
            </a:r>
            <a:r>
              <a:rPr lang="es-ES_tradnl" dirty="0" smtClean="0"/>
              <a:t>diuresis, perdida neta de liquido sin deterioro de la función renal a las 72 horas.</a:t>
            </a:r>
            <a:endParaRPr lang="es-ES_tradnl" dirty="0"/>
          </a:p>
        </p:txBody>
      </p:sp>
    </p:spTree>
    <p:extLst>
      <p:ext uri="{BB962C8B-B14F-4D97-AF65-F5344CB8AC3E}">
        <p14:creationId xmlns:p14="http://schemas.microsoft.com/office/powerpoint/2010/main" val="4046556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OBJETIVO</a:t>
            </a:r>
            <a:endParaRPr lang="es-ES_tradnl" b="1" dirty="0">
              <a:solidFill>
                <a:srgbClr val="FFFF00"/>
              </a:solidFill>
            </a:endParaRPr>
          </a:p>
        </p:txBody>
      </p:sp>
      <p:sp>
        <p:nvSpPr>
          <p:cNvPr id="5" name="Rectángulo 4"/>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25524024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098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4294967295"/>
          </p:nvPr>
        </p:nvSpPr>
        <p:spPr>
          <a:xfrm>
            <a:off x="251520" y="116632"/>
            <a:ext cx="8569325" cy="648072"/>
          </a:xfrm>
        </p:spPr>
        <p:txBody>
          <a:bodyPr>
            <a:noAutofit/>
          </a:bodyPr>
          <a:lstStyle/>
          <a:p>
            <a:pPr marL="68580" indent="0" algn="ctr">
              <a:buClr>
                <a:srgbClr val="FFFF00"/>
              </a:buClr>
              <a:buNone/>
            </a:pPr>
            <a:r>
              <a:rPr lang="en-US" sz="3800" b="1" dirty="0" smtClean="0">
                <a:solidFill>
                  <a:srgbClr val="FFFF00"/>
                </a:solidFill>
                <a:latin typeface="Times New Roman" pitchFamily="18" charset="0"/>
                <a:cs typeface="Times New Roman" pitchFamily="18" charset="0"/>
              </a:rPr>
              <a:t>ANÁLISIS DEL ENSAYO CLÍNICO</a:t>
            </a:r>
          </a:p>
          <a:p>
            <a:pPr algn="ctr">
              <a:buClr>
                <a:srgbClr val="FFFF00"/>
              </a:buClr>
              <a:buFont typeface="Arial" pitchFamily="34" charset="0"/>
              <a:buChar char="•"/>
            </a:pPr>
            <a:endParaRPr lang="es-VE" sz="3800" b="1" dirty="0">
              <a:solidFill>
                <a:srgbClr val="FFFF00"/>
              </a:solidFill>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104455248"/>
              </p:ext>
            </p:extLst>
          </p:nvPr>
        </p:nvGraphicFramePr>
        <p:xfrm>
          <a:off x="395536" y="1445894"/>
          <a:ext cx="8391306" cy="5223466"/>
        </p:xfrm>
        <a:graphic>
          <a:graphicData uri="http://schemas.openxmlformats.org/drawingml/2006/table">
            <a:tbl>
              <a:tblPr firstRow="1" bandRow="1">
                <a:tableStyleId>{22838BEF-8BB2-4498-84A7-C5851F593DF1}</a:tableStyleId>
              </a:tblPr>
              <a:tblGrid>
                <a:gridCol w="6840760"/>
                <a:gridCol w="1550546"/>
              </a:tblGrid>
              <a:tr h="541370">
                <a:tc>
                  <a:txBody>
                    <a:bodyPr/>
                    <a:lstStyle/>
                    <a:p>
                      <a:pPr algn="just"/>
                      <a:r>
                        <a:rPr lang="es-VE" sz="1600" b="1" dirty="0" smtClean="0">
                          <a:solidFill>
                            <a:srgbClr val="FF0000"/>
                          </a:solidFill>
                          <a:latin typeface="Times New Roman" pitchFamily="18" charset="0"/>
                          <a:cs typeface="Times New Roman" pitchFamily="18" charset="0"/>
                        </a:rPr>
                        <a:t>AZAR</a:t>
                      </a:r>
                    </a:p>
                    <a:p>
                      <a:pPr algn="just"/>
                      <a:r>
                        <a:rPr lang="es-VE" sz="1600" b="1" dirty="0" smtClean="0">
                          <a:latin typeface="Times New Roman" pitchFamily="18" charset="0"/>
                          <a:cs typeface="Times New Roman" pitchFamily="18" charset="0"/>
                        </a:rPr>
                        <a:t>1.¿La asignación de los pacientes fue en forma aleatoria? </a:t>
                      </a:r>
                      <a:endParaRPr lang="es-VE" sz="1600" b="1" dirty="0">
                        <a:solidFill>
                          <a:schemeClr val="tx2">
                            <a:lumMod val="50000"/>
                          </a:schemeClr>
                        </a:solidFill>
                        <a:latin typeface="Times New Roman" pitchFamily="18" charset="0"/>
                        <a:cs typeface="Times New Roman" pitchFamily="18" charset="0"/>
                      </a:endParaRPr>
                    </a:p>
                  </a:txBody>
                  <a:tcPr/>
                </a:tc>
                <a:tc>
                  <a:txBody>
                    <a:bodyPr/>
                    <a:lstStyle/>
                    <a:p>
                      <a:pPr algn="ctr"/>
                      <a:endParaRPr lang="en-US" sz="1600" b="1" dirty="0" smtClean="0">
                        <a:solidFill>
                          <a:srgbClr val="FF0000"/>
                        </a:solidFill>
                        <a:latin typeface="Times New Roman" pitchFamily="18" charset="0"/>
                        <a:cs typeface="Times New Roman" pitchFamily="18" charset="0"/>
                      </a:endParaRPr>
                    </a:p>
                    <a:p>
                      <a:pPr algn="ctr"/>
                      <a:r>
                        <a:rPr lang="en-US" sz="1600" b="1" dirty="0" smtClean="0">
                          <a:solidFill>
                            <a:srgbClr val="FF0000"/>
                          </a:solidFill>
                          <a:latin typeface="Times New Roman" pitchFamily="18" charset="0"/>
                          <a:cs typeface="Times New Roman" pitchFamily="18" charset="0"/>
                        </a:rPr>
                        <a:t>SI</a:t>
                      </a:r>
                      <a:endParaRPr lang="es-VE" sz="1600" b="1" dirty="0">
                        <a:solidFill>
                          <a:srgbClr val="FF0000"/>
                        </a:solidFill>
                        <a:latin typeface="Times New Roman" pitchFamily="18" charset="0"/>
                        <a:cs typeface="Times New Roman" pitchFamily="18" charset="0"/>
                      </a:endParaRPr>
                    </a:p>
                  </a:txBody>
                  <a:tcPr/>
                </a:tc>
              </a:tr>
              <a:tr h="0">
                <a:tc>
                  <a:txBody>
                    <a:bodyPr/>
                    <a:lstStyle/>
                    <a:p>
                      <a:pPr algn="just"/>
                      <a:r>
                        <a:rPr lang="es-VE" sz="1600" b="1" dirty="0" smtClean="0">
                          <a:solidFill>
                            <a:srgbClr val="FF0000"/>
                          </a:solidFill>
                          <a:latin typeface="Times New Roman" pitchFamily="18" charset="0"/>
                          <a:cs typeface="Times New Roman" pitchFamily="18" charset="0"/>
                        </a:rPr>
                        <a:t>LOS GRUPOS COMPARABLES</a:t>
                      </a:r>
                    </a:p>
                    <a:p>
                      <a:pPr algn="just"/>
                      <a:r>
                        <a:rPr lang="es-VE" sz="1600" b="1" dirty="0" smtClean="0">
                          <a:latin typeface="Times New Roman" pitchFamily="18" charset="0"/>
                          <a:cs typeface="Times New Roman" pitchFamily="18" charset="0"/>
                        </a:rPr>
                        <a:t>2.¿Eran comparables los grupos de pacientes originados por la asignación aleatoria al inicio del ensayo?</a:t>
                      </a:r>
                      <a:endParaRPr lang="es-VE" sz="1600" b="1" dirty="0">
                        <a:solidFill>
                          <a:schemeClr val="tx2">
                            <a:lumMod val="50000"/>
                          </a:schemeClr>
                        </a:solidFill>
                        <a:latin typeface="Times New Roman" pitchFamily="18" charset="0"/>
                        <a:cs typeface="Times New Roman" pitchFamily="18" charset="0"/>
                      </a:endParaRPr>
                    </a:p>
                  </a:txBody>
                  <a:tcPr/>
                </a:tc>
                <a:tc>
                  <a:txBody>
                    <a:bodyPr/>
                    <a:lstStyle/>
                    <a:p>
                      <a:pPr algn="ctr"/>
                      <a:endParaRPr lang="en-US" sz="1600" b="1" dirty="0" smtClean="0">
                        <a:solidFill>
                          <a:srgbClr val="FF0000"/>
                        </a:solidFill>
                        <a:latin typeface="Times New Roman" pitchFamily="18" charset="0"/>
                        <a:cs typeface="Times New Roman" pitchFamily="18" charset="0"/>
                      </a:endParaRPr>
                    </a:p>
                    <a:p>
                      <a:pPr algn="ctr"/>
                      <a:endParaRPr lang="en-US" sz="1600" b="1" dirty="0" smtClean="0">
                        <a:solidFill>
                          <a:srgbClr val="FF0000"/>
                        </a:solidFill>
                        <a:latin typeface="Times New Roman" pitchFamily="18" charset="0"/>
                        <a:cs typeface="Times New Roman" pitchFamily="18" charset="0"/>
                      </a:endParaRPr>
                    </a:p>
                    <a:p>
                      <a:pPr algn="ctr"/>
                      <a:r>
                        <a:rPr lang="en-US" sz="1600" b="1" dirty="0" smtClean="0">
                          <a:solidFill>
                            <a:srgbClr val="FF0000"/>
                          </a:solidFill>
                          <a:latin typeface="Times New Roman" pitchFamily="18" charset="0"/>
                          <a:cs typeface="Times New Roman" pitchFamily="18" charset="0"/>
                        </a:rPr>
                        <a:t>SI</a:t>
                      </a:r>
                      <a:endParaRPr lang="es-VE" sz="1600" b="1" dirty="0">
                        <a:solidFill>
                          <a:srgbClr val="FF0000"/>
                        </a:solidFill>
                        <a:latin typeface="Times New Roman" pitchFamily="18" charset="0"/>
                        <a:cs typeface="Times New Roman" pitchFamily="18" charset="0"/>
                      </a:endParaRPr>
                    </a:p>
                  </a:txBody>
                  <a:tcPr/>
                </a:tc>
              </a:tr>
              <a:tr h="541370">
                <a:tc>
                  <a:txBody>
                    <a:bodyPr/>
                    <a:lstStyle/>
                    <a:p>
                      <a:pPr algn="just"/>
                      <a:r>
                        <a:rPr lang="es-VE" sz="1600" b="1" dirty="0" smtClean="0">
                          <a:solidFill>
                            <a:srgbClr val="FF0000"/>
                          </a:solidFill>
                          <a:latin typeface="Times New Roman" pitchFamily="18" charset="0"/>
                          <a:cs typeface="Times New Roman" pitchFamily="18" charset="0"/>
                        </a:rPr>
                        <a:t>INTENCIÓN A TRATAR</a:t>
                      </a:r>
                    </a:p>
                    <a:p>
                      <a:pPr algn="just"/>
                      <a:r>
                        <a:rPr lang="es-VE" sz="1600" b="1" dirty="0" smtClean="0">
                          <a:latin typeface="Times New Roman" pitchFamily="18" charset="0"/>
                          <a:cs typeface="Times New Roman" pitchFamily="18" charset="0"/>
                        </a:rPr>
                        <a:t>3.¿En el análisis todos los pacientes se mantuvieron en su asignación original?</a:t>
                      </a:r>
                      <a:endParaRPr lang="es-VE" sz="1600" b="1" dirty="0">
                        <a:solidFill>
                          <a:schemeClr val="tx2">
                            <a:lumMod val="50000"/>
                          </a:schemeClr>
                        </a:solidFill>
                        <a:latin typeface="Times New Roman" pitchFamily="18" charset="0"/>
                        <a:cs typeface="Times New Roman" pitchFamily="18" charset="0"/>
                      </a:endParaRPr>
                    </a:p>
                  </a:txBody>
                  <a:tcPr/>
                </a:tc>
                <a:tc>
                  <a:txBody>
                    <a:bodyPr/>
                    <a:lstStyle/>
                    <a:p>
                      <a:pPr algn="ctr"/>
                      <a:endParaRPr lang="en-US" sz="1600" b="1" dirty="0" smtClean="0">
                        <a:solidFill>
                          <a:srgbClr val="FF0000"/>
                        </a:solidFill>
                        <a:latin typeface="Times New Roman" pitchFamily="18" charset="0"/>
                        <a:cs typeface="Times New Roman" pitchFamily="18" charset="0"/>
                      </a:endParaRPr>
                    </a:p>
                    <a:p>
                      <a:pPr algn="ctr"/>
                      <a:r>
                        <a:rPr lang="es-VE" sz="1600" b="1" dirty="0" smtClean="0">
                          <a:solidFill>
                            <a:srgbClr val="FF0000"/>
                          </a:solidFill>
                          <a:latin typeface="Times New Roman" pitchFamily="18" charset="0"/>
                          <a:cs typeface="Times New Roman" pitchFamily="18" charset="0"/>
                        </a:rPr>
                        <a:t>NO</a:t>
                      </a:r>
                      <a:endParaRPr lang="en-US" sz="1600" b="1" dirty="0" smtClean="0">
                        <a:solidFill>
                          <a:srgbClr val="FF0000"/>
                        </a:solidFill>
                        <a:latin typeface="Times New Roman" pitchFamily="18" charset="0"/>
                        <a:cs typeface="Times New Roman" pitchFamily="18" charset="0"/>
                      </a:endParaRPr>
                    </a:p>
                  </a:txBody>
                  <a:tcPr/>
                </a:tc>
              </a:tr>
              <a:tr h="696048">
                <a:tc>
                  <a:txBody>
                    <a:bodyPr/>
                    <a:lstStyle/>
                    <a:p>
                      <a:pPr algn="just"/>
                      <a:r>
                        <a:rPr lang="es-VE" sz="1600" b="1" dirty="0" smtClean="0">
                          <a:solidFill>
                            <a:srgbClr val="FF0000"/>
                          </a:solidFill>
                          <a:latin typeface="Times New Roman" pitchFamily="18" charset="0"/>
                          <a:cs typeface="Times New Roman" pitchFamily="18" charset="0"/>
                        </a:rPr>
                        <a:t>DOBLE CIEGO</a:t>
                      </a:r>
                    </a:p>
                    <a:p>
                      <a:pPr algn="just"/>
                      <a:r>
                        <a:rPr lang="es-VE" sz="1600" b="1" dirty="0" smtClean="0">
                          <a:latin typeface="Times New Roman" pitchFamily="18" charset="0"/>
                          <a:cs typeface="Times New Roman" pitchFamily="18" charset="0"/>
                        </a:rPr>
                        <a:t>4.¿El</a:t>
                      </a:r>
                      <a:r>
                        <a:rPr lang="es-VE" sz="1600" b="1" baseline="0" dirty="0" smtClean="0">
                          <a:latin typeface="Times New Roman" pitchFamily="18" charset="0"/>
                          <a:cs typeface="Times New Roman" pitchFamily="18" charset="0"/>
                        </a:rPr>
                        <a:t> personal de estudio, el personal de equipo de salud y los pacientes eran ciegos respecto al tratamiento?</a:t>
                      </a:r>
                      <a:endParaRPr lang="es-VE" sz="1600" b="1" dirty="0">
                        <a:solidFill>
                          <a:schemeClr val="tx2">
                            <a:lumMod val="50000"/>
                          </a:schemeClr>
                        </a:solidFill>
                        <a:latin typeface="Times New Roman" pitchFamily="18" charset="0"/>
                        <a:cs typeface="Times New Roman" pitchFamily="18" charset="0"/>
                      </a:endParaRPr>
                    </a:p>
                  </a:txBody>
                  <a:tcPr/>
                </a:tc>
                <a:tc>
                  <a:txBody>
                    <a:bodyPr/>
                    <a:lstStyle/>
                    <a:p>
                      <a:pPr algn="ctr"/>
                      <a:endParaRPr lang="en-US" sz="1600" b="1" dirty="0" smtClean="0">
                        <a:solidFill>
                          <a:srgbClr val="FF0000"/>
                        </a:solidFill>
                        <a:latin typeface="Times New Roman" pitchFamily="18" charset="0"/>
                        <a:cs typeface="Times New Roman" pitchFamily="18" charset="0"/>
                      </a:endParaRPr>
                    </a:p>
                    <a:p>
                      <a:pPr algn="ctr"/>
                      <a:r>
                        <a:rPr lang="es-VE" sz="1600" b="1" dirty="0" smtClean="0">
                          <a:solidFill>
                            <a:srgbClr val="FF0000"/>
                          </a:solidFill>
                          <a:latin typeface="Times New Roman" pitchFamily="18" charset="0"/>
                          <a:cs typeface="Times New Roman" pitchFamily="18" charset="0"/>
                        </a:rPr>
                        <a:t>SI</a:t>
                      </a:r>
                      <a:endParaRPr lang="es-VE" sz="1600" b="1" dirty="0">
                        <a:solidFill>
                          <a:srgbClr val="FF0000"/>
                        </a:solidFill>
                        <a:latin typeface="Times New Roman" pitchFamily="18" charset="0"/>
                        <a:cs typeface="Times New Roman" pitchFamily="18" charset="0"/>
                      </a:endParaRPr>
                    </a:p>
                  </a:txBody>
                  <a:tcPr/>
                </a:tc>
              </a:tr>
              <a:tr h="696048">
                <a:tc>
                  <a:txBody>
                    <a:bodyPr/>
                    <a:lstStyle/>
                    <a:p>
                      <a:pPr algn="just"/>
                      <a:r>
                        <a:rPr lang="es-VE" sz="1600" b="1" dirty="0" smtClean="0">
                          <a:solidFill>
                            <a:srgbClr val="FF0000"/>
                          </a:solidFill>
                          <a:latin typeface="Times New Roman" pitchFamily="18" charset="0"/>
                          <a:cs typeface="Times New Roman" pitchFamily="18" charset="0"/>
                        </a:rPr>
                        <a:t>OTRAS TERAPIAS</a:t>
                      </a:r>
                    </a:p>
                    <a:p>
                      <a:pPr algn="just"/>
                      <a:r>
                        <a:rPr lang="es-VE" sz="1600" b="1" dirty="0" smtClean="0">
                          <a:latin typeface="Times New Roman" pitchFamily="18" charset="0"/>
                          <a:cs typeface="Times New Roman" pitchFamily="18" charset="0"/>
                        </a:rPr>
                        <a:t>5.Aparte del tratamiento objeto</a:t>
                      </a:r>
                      <a:r>
                        <a:rPr lang="es-VE" sz="1600" b="1" baseline="0" dirty="0" smtClean="0">
                          <a:latin typeface="Times New Roman" pitchFamily="18" charset="0"/>
                          <a:cs typeface="Times New Roman" pitchFamily="18" charset="0"/>
                        </a:rPr>
                        <a:t> del estudio, ¿todos los pacientes recibieron igual tratamiento o intervención?</a:t>
                      </a:r>
                      <a:endParaRPr lang="es-VE" sz="1600" b="1" dirty="0">
                        <a:solidFill>
                          <a:schemeClr val="tx2">
                            <a:lumMod val="50000"/>
                          </a:schemeClr>
                        </a:solidFill>
                        <a:latin typeface="Times New Roman" pitchFamily="18" charset="0"/>
                        <a:cs typeface="Times New Roman" pitchFamily="18" charset="0"/>
                      </a:endParaRPr>
                    </a:p>
                  </a:txBody>
                  <a:tcPr/>
                </a:tc>
                <a:tc>
                  <a:txBody>
                    <a:bodyPr/>
                    <a:lstStyle/>
                    <a:p>
                      <a:pPr algn="ctr"/>
                      <a:endParaRPr lang="en-US" sz="1600" b="1" dirty="0" smtClean="0">
                        <a:solidFill>
                          <a:srgbClr val="FF0000"/>
                        </a:solidFill>
                        <a:latin typeface="Times New Roman" pitchFamily="18" charset="0"/>
                        <a:cs typeface="Times New Roman" pitchFamily="18" charset="0"/>
                      </a:endParaRPr>
                    </a:p>
                    <a:p>
                      <a:pPr algn="ctr"/>
                      <a:r>
                        <a:rPr lang="en-US" sz="1600" b="1" dirty="0" smtClean="0">
                          <a:solidFill>
                            <a:srgbClr val="FF0000"/>
                          </a:solidFill>
                          <a:latin typeface="Times New Roman" pitchFamily="18" charset="0"/>
                          <a:cs typeface="Times New Roman" pitchFamily="18" charset="0"/>
                        </a:rPr>
                        <a:t>NO</a:t>
                      </a:r>
                      <a:endParaRPr lang="es-VE" sz="1600" b="1" dirty="0">
                        <a:solidFill>
                          <a:srgbClr val="FF0000"/>
                        </a:solidFill>
                        <a:latin typeface="Times New Roman" pitchFamily="18" charset="0"/>
                        <a:cs typeface="Times New Roman" pitchFamily="18" charset="0"/>
                      </a:endParaRPr>
                    </a:p>
                  </a:txBody>
                  <a:tcPr/>
                </a:tc>
              </a:tr>
              <a:tr h="541370">
                <a:tc>
                  <a:txBody>
                    <a:bodyPr/>
                    <a:lstStyle/>
                    <a:p>
                      <a:pPr algn="just"/>
                      <a:r>
                        <a:rPr lang="es-VE" sz="1600" b="1" dirty="0" smtClean="0">
                          <a:solidFill>
                            <a:srgbClr val="FF0000"/>
                          </a:solidFill>
                          <a:latin typeface="Times New Roman" pitchFamily="18" charset="0"/>
                          <a:cs typeface="Times New Roman" pitchFamily="18" charset="0"/>
                        </a:rPr>
                        <a:t>SEGUIMIENTO</a:t>
                      </a:r>
                    </a:p>
                    <a:p>
                      <a:pPr algn="just"/>
                      <a:r>
                        <a:rPr lang="es-VE" sz="1600" b="1" dirty="0" smtClean="0">
                          <a:latin typeface="Times New Roman" pitchFamily="18" charset="0"/>
                          <a:cs typeface="Times New Roman" pitchFamily="18" charset="0"/>
                        </a:rPr>
                        <a:t>6.¿El seguimiento</a:t>
                      </a:r>
                      <a:r>
                        <a:rPr lang="es-VE" sz="1600" b="1" baseline="0" dirty="0" smtClean="0">
                          <a:latin typeface="Times New Roman" pitchFamily="18" charset="0"/>
                          <a:cs typeface="Times New Roman" pitchFamily="18" charset="0"/>
                        </a:rPr>
                        <a:t> de los pacientes fue completo?</a:t>
                      </a:r>
                      <a:endParaRPr lang="es-VE" sz="1600" b="1" dirty="0">
                        <a:solidFill>
                          <a:schemeClr val="tx2">
                            <a:lumMod val="50000"/>
                          </a:schemeClr>
                        </a:solidFill>
                        <a:latin typeface="Times New Roman" pitchFamily="18" charset="0"/>
                        <a:cs typeface="Times New Roman" pitchFamily="18" charset="0"/>
                      </a:endParaRPr>
                    </a:p>
                  </a:txBody>
                  <a:tcPr/>
                </a:tc>
                <a:tc>
                  <a:txBody>
                    <a:bodyPr/>
                    <a:lstStyle/>
                    <a:p>
                      <a:pPr algn="ctr"/>
                      <a:endParaRPr lang="es-VE" sz="1600" b="1" dirty="0" smtClean="0">
                        <a:solidFill>
                          <a:srgbClr val="FF0000"/>
                        </a:solidFill>
                        <a:latin typeface="Times New Roman" pitchFamily="18" charset="0"/>
                        <a:cs typeface="Times New Roman" pitchFamily="18" charset="0"/>
                      </a:endParaRPr>
                    </a:p>
                    <a:p>
                      <a:pPr algn="ctr"/>
                      <a:r>
                        <a:rPr lang="es-VE" sz="1600" b="1" dirty="0" smtClean="0">
                          <a:solidFill>
                            <a:srgbClr val="FF0000"/>
                          </a:solidFill>
                          <a:latin typeface="Times New Roman" pitchFamily="18" charset="0"/>
                          <a:cs typeface="Times New Roman" pitchFamily="18" charset="0"/>
                        </a:rPr>
                        <a:t>SI</a:t>
                      </a:r>
                      <a:endParaRPr lang="en-US" sz="1600" b="1" dirty="0" smtClean="0">
                        <a:solidFill>
                          <a:srgbClr val="FF0000"/>
                        </a:solidFill>
                        <a:latin typeface="Times New Roman" pitchFamily="18" charset="0"/>
                        <a:cs typeface="Times New Roman" pitchFamily="18" charset="0"/>
                      </a:endParaRPr>
                    </a:p>
                  </a:txBody>
                  <a:tcPr/>
                </a:tc>
              </a:tr>
              <a:tr h="386693">
                <a:tc>
                  <a:txBody>
                    <a:bodyPr/>
                    <a:lstStyle/>
                    <a:p>
                      <a:pPr algn="just"/>
                      <a:r>
                        <a:rPr lang="es-VE" sz="1600" b="1" dirty="0" smtClean="0">
                          <a:latin typeface="Times New Roman" pitchFamily="18" charset="0"/>
                          <a:cs typeface="Times New Roman" pitchFamily="18" charset="0"/>
                        </a:rPr>
                        <a:t>7.¿El seguimiento de los pacientes fue suficientemente largo?</a:t>
                      </a:r>
                      <a:endParaRPr lang="es-VE" sz="1600" b="1" dirty="0">
                        <a:solidFill>
                          <a:schemeClr val="tx2">
                            <a:lumMod val="50000"/>
                          </a:schemeClr>
                        </a:solidFill>
                        <a:latin typeface="Times New Roman" pitchFamily="18" charset="0"/>
                        <a:cs typeface="Times New Roman" pitchFamily="18" charset="0"/>
                      </a:endParaRPr>
                    </a:p>
                  </a:txBody>
                  <a:tcPr/>
                </a:tc>
                <a:tc>
                  <a:txBody>
                    <a:bodyPr/>
                    <a:lstStyle/>
                    <a:p>
                      <a:pPr algn="ctr"/>
                      <a:r>
                        <a:rPr lang="en-US" sz="1600" b="1" dirty="0" smtClean="0">
                          <a:solidFill>
                            <a:srgbClr val="FF0000"/>
                          </a:solidFill>
                          <a:latin typeface="Times New Roman" pitchFamily="18" charset="0"/>
                          <a:cs typeface="Times New Roman" pitchFamily="18" charset="0"/>
                        </a:rPr>
                        <a:t>SI</a:t>
                      </a:r>
                      <a:endParaRPr lang="es-VE" sz="1600" b="1" dirty="0">
                        <a:solidFill>
                          <a:srgbClr val="FF0000"/>
                        </a:solidFill>
                        <a:latin typeface="Times New Roman" pitchFamily="18" charset="0"/>
                        <a:cs typeface="Times New Roman" pitchFamily="18" charset="0"/>
                      </a:endParaRPr>
                    </a:p>
                  </a:txBody>
                  <a:tcPr/>
                </a:tc>
              </a:tr>
              <a:tr h="386693">
                <a:tc>
                  <a:txBody>
                    <a:bodyPr/>
                    <a:lstStyle/>
                    <a:p>
                      <a:pPr algn="just"/>
                      <a:r>
                        <a:rPr lang="es-VE" sz="1600" b="1" dirty="0" smtClean="0">
                          <a:latin typeface="Times New Roman" pitchFamily="18" charset="0"/>
                          <a:cs typeface="Times New Roman" pitchFamily="18" charset="0"/>
                        </a:rPr>
                        <a:t>8.¿Se explica que pasó con todos los pacientes que entraron en el estudio?</a:t>
                      </a:r>
                      <a:endParaRPr lang="es-VE" sz="1600" b="1" dirty="0" smtClean="0">
                        <a:solidFill>
                          <a:schemeClr val="tx2">
                            <a:lumMod val="50000"/>
                          </a:schemeClr>
                        </a:solidFill>
                        <a:latin typeface="Times New Roman" pitchFamily="18" charset="0"/>
                        <a:cs typeface="Times New Roman" pitchFamily="18" charset="0"/>
                      </a:endParaRPr>
                    </a:p>
                  </a:txBody>
                  <a:tcPr/>
                </a:tc>
                <a:tc>
                  <a:txBody>
                    <a:bodyPr/>
                    <a:lstStyle/>
                    <a:p>
                      <a:pPr algn="ctr"/>
                      <a:r>
                        <a:rPr lang="es-VE" sz="1600" b="1" dirty="0" smtClean="0">
                          <a:solidFill>
                            <a:srgbClr val="FF0000"/>
                          </a:solidFill>
                          <a:latin typeface="Times New Roman" pitchFamily="18" charset="0"/>
                          <a:cs typeface="Times New Roman" pitchFamily="18" charset="0"/>
                        </a:rPr>
                        <a:t>SI</a:t>
                      </a:r>
                      <a:endParaRPr lang="es-VE" sz="1600" b="1" dirty="0">
                        <a:solidFill>
                          <a:srgbClr val="FF0000"/>
                        </a:solidFill>
                        <a:latin typeface="Times New Roman" pitchFamily="18" charset="0"/>
                        <a:cs typeface="Times New Roman" pitchFamily="18" charset="0"/>
                      </a:endParaRPr>
                    </a:p>
                  </a:txBody>
                  <a:tcPr/>
                </a:tc>
              </a:tr>
            </a:tbl>
          </a:graphicData>
        </a:graphic>
      </p:graphicFrame>
      <p:sp>
        <p:nvSpPr>
          <p:cNvPr id="5" name="2 Marcador de contenido"/>
          <p:cNvSpPr txBox="1">
            <a:spLocks/>
          </p:cNvSpPr>
          <p:nvPr/>
        </p:nvSpPr>
        <p:spPr>
          <a:xfrm>
            <a:off x="395536" y="692696"/>
            <a:ext cx="8331596" cy="792088"/>
          </a:xfrm>
          <a:prstGeom prst="rect">
            <a:avLst/>
          </a:prstGeom>
        </p:spPr>
        <p:txBody>
          <a:bodyPr vert="horz" lIns="100584" tIns="45720" anchor="b">
            <a:noAutofit/>
          </a:bodyPr>
          <a:lstStyle>
            <a:lvl1pPr marL="0" indent="0" algn="l" rtl="0" eaLnBrk="1" latinLnBrk="0" hangingPunct="1">
              <a:spcBef>
                <a:spcPts val="0"/>
              </a:spcBef>
              <a:buClr>
                <a:schemeClr val="tx2"/>
              </a:buClr>
              <a:buSzPct val="95000"/>
              <a:buFont typeface="Wingdings"/>
              <a:buNone/>
              <a:defRPr kumimoji="0" sz="2000" kern="1200">
                <a:solidFill>
                  <a:schemeClr val="tx1"/>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mn-lt"/>
                <a:ea typeface="+mn-ea"/>
                <a:cs typeface="+mn-cs"/>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marL="68580" algn="ctr">
              <a:buClr>
                <a:srgbClr val="FFFF00"/>
              </a:buClr>
            </a:pPr>
            <a:r>
              <a:rPr lang="en-US" sz="3800" b="1" dirty="0" smtClean="0">
                <a:solidFill>
                  <a:srgbClr val="FFFF00"/>
                </a:solidFill>
                <a:latin typeface="Times New Roman" pitchFamily="18" charset="0"/>
                <a:cs typeface="Times New Roman" pitchFamily="18" charset="0"/>
              </a:rPr>
              <a:t>VALIDEZ</a:t>
            </a:r>
          </a:p>
        </p:txBody>
      </p:sp>
    </p:spTree>
    <p:extLst>
      <p:ext uri="{BB962C8B-B14F-4D97-AF65-F5344CB8AC3E}">
        <p14:creationId xmlns:p14="http://schemas.microsoft.com/office/powerpoint/2010/main" val="435500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392040539"/>
              </p:ext>
            </p:extLst>
          </p:nvPr>
        </p:nvGraphicFramePr>
        <p:xfrm>
          <a:off x="323528" y="2089656"/>
          <a:ext cx="8444125" cy="1483360"/>
        </p:xfrm>
        <a:graphic>
          <a:graphicData uri="http://schemas.openxmlformats.org/drawingml/2006/table">
            <a:tbl>
              <a:tblPr firstRow="1" bandRow="1">
                <a:tableStyleId>{22838BEF-8BB2-4498-84A7-C5851F593DF1}</a:tableStyleId>
              </a:tblPr>
              <a:tblGrid>
                <a:gridCol w="7632848"/>
                <a:gridCol w="811277"/>
              </a:tblGrid>
              <a:tr h="370840">
                <a:tc>
                  <a:txBody>
                    <a:bodyPr/>
                    <a:lstStyle/>
                    <a:p>
                      <a:pPr algn="just"/>
                      <a:r>
                        <a:rPr lang="es-VE" sz="1700" b="1" dirty="0" smtClean="0">
                          <a:latin typeface="Times New Roman" pitchFamily="18" charset="0"/>
                          <a:cs typeface="Times New Roman" pitchFamily="18" charset="0"/>
                        </a:rPr>
                        <a:t>9.¿Cual fue la magnitud del efecto del tratamiento o la intervención? </a:t>
                      </a:r>
                      <a:r>
                        <a:rPr lang="es-VE" sz="1700" b="1" dirty="0" smtClean="0">
                          <a:solidFill>
                            <a:srgbClr val="FF0000"/>
                          </a:solidFill>
                          <a:latin typeface="Times New Roman" pitchFamily="18" charset="0"/>
                          <a:cs typeface="Times New Roman" pitchFamily="18" charset="0"/>
                        </a:rPr>
                        <a:t>NNT</a:t>
                      </a:r>
                      <a:endParaRPr lang="es-VE" sz="1700" b="1" dirty="0">
                        <a:solidFill>
                          <a:srgbClr val="FF0000"/>
                        </a:solidFill>
                        <a:latin typeface="Times New Roman" pitchFamily="18" charset="0"/>
                        <a:cs typeface="Times New Roman" pitchFamily="18" charset="0"/>
                      </a:endParaRPr>
                    </a:p>
                  </a:txBody>
                  <a:tcPr/>
                </a:tc>
                <a:tc>
                  <a:txBody>
                    <a:bodyPr/>
                    <a:lstStyle/>
                    <a:p>
                      <a:pPr algn="ctr"/>
                      <a:r>
                        <a:rPr lang="es-VE" sz="1700" b="1" dirty="0" smtClean="0">
                          <a:solidFill>
                            <a:srgbClr val="FF0000"/>
                          </a:solidFill>
                          <a:latin typeface="Times New Roman" pitchFamily="18" charset="0"/>
                          <a:cs typeface="Times New Roman" pitchFamily="18" charset="0"/>
                        </a:rPr>
                        <a:t>11</a:t>
                      </a:r>
                      <a:endParaRPr lang="es-VE" sz="1700" b="1" dirty="0">
                        <a:solidFill>
                          <a:srgbClr val="FF0000"/>
                        </a:solidFill>
                        <a:latin typeface="Times New Roman" pitchFamily="18" charset="0"/>
                        <a:cs typeface="Times New Roman" pitchFamily="18" charset="0"/>
                      </a:endParaRPr>
                    </a:p>
                  </a:txBody>
                  <a:tcPr/>
                </a:tc>
              </a:tr>
              <a:tr h="370840">
                <a:tc>
                  <a:txBody>
                    <a:bodyPr/>
                    <a:lstStyle/>
                    <a:p>
                      <a:pPr algn="just"/>
                      <a:r>
                        <a:rPr lang="es-VE" sz="1700" b="1" dirty="0" smtClean="0">
                          <a:latin typeface="Times New Roman" pitchFamily="18" charset="0"/>
                          <a:cs typeface="Times New Roman" pitchFamily="18" charset="0"/>
                        </a:rPr>
                        <a:t>10.¿Cual</a:t>
                      </a:r>
                      <a:r>
                        <a:rPr lang="es-VE" sz="1700" b="1" baseline="0" dirty="0" smtClean="0">
                          <a:latin typeface="Times New Roman" pitchFamily="18" charset="0"/>
                          <a:cs typeface="Times New Roman" pitchFamily="18" charset="0"/>
                        </a:rPr>
                        <a:t> fue la precisión del efecto del tratamiento o la intervención? </a:t>
                      </a:r>
                      <a:r>
                        <a:rPr lang="es-VE" sz="1700" b="1" baseline="0" dirty="0" smtClean="0">
                          <a:solidFill>
                            <a:srgbClr val="FF0000"/>
                          </a:solidFill>
                          <a:latin typeface="Times New Roman" pitchFamily="18" charset="0"/>
                          <a:cs typeface="Times New Roman" pitchFamily="18" charset="0"/>
                        </a:rPr>
                        <a:t>IC 95%</a:t>
                      </a:r>
                      <a:endParaRPr lang="es-VE" sz="1700" b="1" dirty="0">
                        <a:solidFill>
                          <a:srgbClr val="FF0000"/>
                        </a:solidFill>
                        <a:latin typeface="Times New Roman" pitchFamily="18" charset="0"/>
                        <a:cs typeface="Times New Roman" pitchFamily="18" charset="0"/>
                      </a:endParaRPr>
                    </a:p>
                  </a:txBody>
                  <a:tcPr/>
                </a:tc>
                <a:tc>
                  <a:txBody>
                    <a:bodyPr/>
                    <a:lstStyle/>
                    <a:p>
                      <a:pPr algn="ctr"/>
                      <a:r>
                        <a:rPr lang="en-US" sz="1700" b="1" dirty="0" smtClean="0">
                          <a:solidFill>
                            <a:srgbClr val="FF0000"/>
                          </a:solidFill>
                          <a:latin typeface="Times New Roman" pitchFamily="18" charset="0"/>
                          <a:cs typeface="Times New Roman" pitchFamily="18" charset="0"/>
                        </a:rPr>
                        <a:t>SI</a:t>
                      </a:r>
                      <a:endParaRPr lang="es-VE" sz="1700" b="1" dirty="0">
                        <a:solidFill>
                          <a:srgbClr val="FF0000"/>
                        </a:solidFill>
                        <a:latin typeface="Times New Roman" pitchFamily="18" charset="0"/>
                        <a:cs typeface="Times New Roman" pitchFamily="18" charset="0"/>
                      </a:endParaRPr>
                    </a:p>
                  </a:txBody>
                  <a:tcPr/>
                </a:tc>
              </a:tr>
              <a:tr h="370840">
                <a:tc>
                  <a:txBody>
                    <a:bodyPr/>
                    <a:lstStyle/>
                    <a:p>
                      <a:pPr algn="just"/>
                      <a:r>
                        <a:rPr lang="es-VE" sz="1700" b="1" dirty="0" smtClean="0">
                          <a:latin typeface="Times New Roman" pitchFamily="18" charset="0"/>
                          <a:cs typeface="Times New Roman" pitchFamily="18" charset="0"/>
                        </a:rPr>
                        <a:t>11.¿Se cuantificaron los efectos adversos? </a:t>
                      </a:r>
                      <a:r>
                        <a:rPr lang="es-VE" sz="1700" b="1" dirty="0" smtClean="0">
                          <a:solidFill>
                            <a:srgbClr val="FF0000"/>
                          </a:solidFill>
                          <a:latin typeface="Times New Roman" pitchFamily="18" charset="0"/>
                          <a:cs typeface="Times New Roman" pitchFamily="18" charset="0"/>
                        </a:rPr>
                        <a:t>NNH</a:t>
                      </a:r>
                      <a:endParaRPr lang="es-VE" sz="1700" b="1" dirty="0">
                        <a:solidFill>
                          <a:srgbClr val="FF0000"/>
                        </a:solidFill>
                        <a:latin typeface="Times New Roman" pitchFamily="18" charset="0"/>
                        <a:cs typeface="Times New Roman" pitchFamily="18" charset="0"/>
                      </a:endParaRPr>
                    </a:p>
                  </a:txBody>
                  <a:tcPr/>
                </a:tc>
                <a:tc>
                  <a:txBody>
                    <a:bodyPr/>
                    <a:lstStyle/>
                    <a:p>
                      <a:pPr algn="ctr"/>
                      <a:r>
                        <a:rPr lang="en-US" sz="1700" b="1" dirty="0" smtClean="0">
                          <a:solidFill>
                            <a:srgbClr val="FF0000"/>
                          </a:solidFill>
                          <a:latin typeface="Times New Roman" pitchFamily="18" charset="0"/>
                          <a:cs typeface="Times New Roman" pitchFamily="18" charset="0"/>
                        </a:rPr>
                        <a:t>SI</a:t>
                      </a:r>
                      <a:endParaRPr lang="es-VE" sz="1700" b="1" dirty="0">
                        <a:solidFill>
                          <a:srgbClr val="FF0000"/>
                        </a:solidFill>
                        <a:latin typeface="Times New Roman" pitchFamily="18" charset="0"/>
                        <a:cs typeface="Times New Roman" pitchFamily="18" charset="0"/>
                      </a:endParaRPr>
                    </a:p>
                  </a:txBody>
                  <a:tcPr/>
                </a:tc>
              </a:tr>
              <a:tr h="370840">
                <a:tc>
                  <a:txBody>
                    <a:bodyPr/>
                    <a:lstStyle/>
                    <a:p>
                      <a:pPr algn="just"/>
                      <a:r>
                        <a:rPr lang="es-VE" sz="1700" b="1" dirty="0" smtClean="0">
                          <a:latin typeface="Times New Roman" pitchFamily="18" charset="0"/>
                          <a:cs typeface="Times New Roman" pitchFamily="18" charset="0"/>
                        </a:rPr>
                        <a:t>12.¿Cual</a:t>
                      </a:r>
                      <a:r>
                        <a:rPr lang="es-VE" sz="1700" b="1" baseline="0" dirty="0" smtClean="0">
                          <a:latin typeface="Times New Roman" pitchFamily="18" charset="0"/>
                          <a:cs typeface="Times New Roman" pitchFamily="18" charset="0"/>
                        </a:rPr>
                        <a:t> fue la precisión de cada evento adverso cuantificado? </a:t>
                      </a:r>
                      <a:r>
                        <a:rPr lang="es-VE" sz="1700" b="1" baseline="0" dirty="0" smtClean="0">
                          <a:solidFill>
                            <a:srgbClr val="FF0000"/>
                          </a:solidFill>
                          <a:latin typeface="Times New Roman" pitchFamily="18" charset="0"/>
                          <a:cs typeface="Times New Roman" pitchFamily="18" charset="0"/>
                        </a:rPr>
                        <a:t>IC 95%</a:t>
                      </a:r>
                      <a:endParaRPr lang="es-VE" sz="1700" b="1" dirty="0">
                        <a:solidFill>
                          <a:srgbClr val="FF0000"/>
                        </a:solidFill>
                        <a:latin typeface="Times New Roman" pitchFamily="18" charset="0"/>
                        <a:cs typeface="Times New Roman" pitchFamily="18" charset="0"/>
                      </a:endParaRPr>
                    </a:p>
                  </a:txBody>
                  <a:tcPr/>
                </a:tc>
                <a:tc>
                  <a:txBody>
                    <a:bodyPr/>
                    <a:lstStyle/>
                    <a:p>
                      <a:pPr algn="ctr"/>
                      <a:r>
                        <a:rPr lang="es-VE" sz="1700" b="1" dirty="0" smtClean="0">
                          <a:solidFill>
                            <a:srgbClr val="FF0000"/>
                          </a:solidFill>
                          <a:latin typeface="Times New Roman" pitchFamily="18" charset="0"/>
                          <a:cs typeface="Times New Roman" pitchFamily="18" charset="0"/>
                        </a:rPr>
                        <a:t>8</a:t>
                      </a:r>
                      <a:endParaRPr lang="es-VE" sz="1700" b="1" dirty="0">
                        <a:solidFill>
                          <a:srgbClr val="FF0000"/>
                        </a:solidFill>
                        <a:latin typeface="Times New Roman" pitchFamily="18" charset="0"/>
                        <a:cs typeface="Times New Roman" pitchFamily="18" charset="0"/>
                      </a:endParaRPr>
                    </a:p>
                  </a:txBody>
                  <a:tcPr/>
                </a:tc>
              </a:tr>
            </a:tbl>
          </a:graphicData>
        </a:graphic>
      </p:graphicFrame>
      <p:sp>
        <p:nvSpPr>
          <p:cNvPr id="11" name="2 Marcador de contenido"/>
          <p:cNvSpPr txBox="1">
            <a:spLocks/>
          </p:cNvSpPr>
          <p:nvPr/>
        </p:nvSpPr>
        <p:spPr>
          <a:xfrm>
            <a:off x="395536" y="1268760"/>
            <a:ext cx="8352928" cy="792088"/>
          </a:xfrm>
          <a:prstGeom prst="rect">
            <a:avLst/>
          </a:prstGeom>
        </p:spPr>
        <p:txBody>
          <a:bodyPr vert="horz" lIns="100584" tIns="45720" anchor="b">
            <a:noAutofit/>
          </a:bodyPr>
          <a:lstStyle>
            <a:lvl1pPr marL="0" indent="0" algn="l" rtl="0" eaLnBrk="1" latinLnBrk="0" hangingPunct="1">
              <a:spcBef>
                <a:spcPts val="0"/>
              </a:spcBef>
              <a:buClr>
                <a:schemeClr val="tx2"/>
              </a:buClr>
              <a:buSzPct val="95000"/>
              <a:buFont typeface="Wingdings"/>
              <a:buNone/>
              <a:defRPr kumimoji="0" sz="2000" kern="1200">
                <a:solidFill>
                  <a:schemeClr val="tx1"/>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mn-lt"/>
                <a:ea typeface="+mn-ea"/>
                <a:cs typeface="+mn-cs"/>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marL="68580" algn="ctr">
              <a:buClr>
                <a:srgbClr val="FFFF00"/>
              </a:buClr>
            </a:pPr>
            <a:r>
              <a:rPr lang="en-US" sz="3800" b="1" dirty="0" smtClean="0">
                <a:solidFill>
                  <a:srgbClr val="FFFF00"/>
                </a:solidFill>
                <a:latin typeface="Times New Roman" pitchFamily="18" charset="0"/>
                <a:cs typeface="Times New Roman" pitchFamily="18" charset="0"/>
              </a:rPr>
              <a:t>IMPORTANCIA</a:t>
            </a:r>
          </a:p>
        </p:txBody>
      </p:sp>
      <p:sp>
        <p:nvSpPr>
          <p:cNvPr id="7" name="2 Marcador de contenido"/>
          <p:cNvSpPr txBox="1">
            <a:spLocks/>
          </p:cNvSpPr>
          <p:nvPr/>
        </p:nvSpPr>
        <p:spPr>
          <a:xfrm>
            <a:off x="251520" y="260648"/>
            <a:ext cx="8569325" cy="648072"/>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FFFF00"/>
              </a:buClr>
              <a:buFont typeface="Wingdings"/>
              <a:buNone/>
            </a:pPr>
            <a:r>
              <a:rPr lang="en-US" sz="3800" b="1" dirty="0" smtClean="0">
                <a:solidFill>
                  <a:srgbClr val="FFFF00"/>
                </a:solidFill>
                <a:latin typeface="Times New Roman" pitchFamily="18" charset="0"/>
                <a:cs typeface="Times New Roman" pitchFamily="18" charset="0"/>
              </a:rPr>
              <a:t>ANÁLISIS DEL ENSAYO CLÍNICO</a:t>
            </a:r>
          </a:p>
          <a:p>
            <a:pPr algn="ctr">
              <a:buClr>
                <a:srgbClr val="FFFF00"/>
              </a:buClr>
              <a:buFont typeface="Arial" pitchFamily="34" charset="0"/>
              <a:buChar char="•"/>
            </a:pPr>
            <a:endParaRPr lang="es-VE" sz="38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065030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387459" y="356461"/>
            <a:ext cx="6943240" cy="3147601"/>
          </a:xfrm>
          <a:prstGeom prst="rect">
            <a:avLst/>
          </a:prstGeom>
        </p:spPr>
      </p:pic>
      <p:pic>
        <p:nvPicPr>
          <p:cNvPr id="13" name="Imagen 1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4468" t="20634" r="47946" b="33786"/>
          <a:stretch/>
        </p:blipFill>
        <p:spPr>
          <a:xfrm>
            <a:off x="3642102" y="3706153"/>
            <a:ext cx="5253925" cy="2907543"/>
          </a:xfrm>
          <a:prstGeom prst="rect">
            <a:avLst/>
          </a:prstGeom>
        </p:spPr>
      </p:pic>
      <p:pic>
        <p:nvPicPr>
          <p:cNvPr id="15" name="Imagen 1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l="30999" t="32540" r="23710" b="13004"/>
          <a:stretch/>
        </p:blipFill>
        <p:spPr>
          <a:xfrm>
            <a:off x="0" y="0"/>
            <a:ext cx="9144000" cy="6858000"/>
          </a:xfrm>
          <a:prstGeom prst="rect">
            <a:avLst/>
          </a:prstGeom>
        </p:spPr>
      </p:pic>
      <p:sp>
        <p:nvSpPr>
          <p:cNvPr id="16" name="Rectángulo 15"/>
          <p:cNvSpPr/>
          <p:nvPr/>
        </p:nvSpPr>
        <p:spPr>
          <a:xfrm>
            <a:off x="965200" y="999067"/>
            <a:ext cx="541867"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ángulo 16"/>
          <p:cNvSpPr/>
          <p:nvPr/>
        </p:nvSpPr>
        <p:spPr>
          <a:xfrm>
            <a:off x="5520261" y="999070"/>
            <a:ext cx="541867"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8" name="Conector recto 17"/>
          <p:cNvCxnSpPr/>
          <p:nvPr/>
        </p:nvCxnSpPr>
        <p:spPr>
          <a:xfrm flipH="1">
            <a:off x="872212" y="2200759"/>
            <a:ext cx="345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H="1">
            <a:off x="869632" y="2415151"/>
            <a:ext cx="345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a:off x="5445351" y="2200759"/>
            <a:ext cx="345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H="1">
            <a:off x="5442771" y="2415151"/>
            <a:ext cx="345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29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26704" t="26435" r="19937" b="4213"/>
          <a:stretch/>
        </p:blipFill>
        <p:spPr>
          <a:xfrm>
            <a:off x="0" y="0"/>
            <a:ext cx="9144000" cy="6858000"/>
          </a:xfrm>
          <a:prstGeom prst="rect">
            <a:avLst/>
          </a:prstGeom>
        </p:spPr>
      </p:pic>
      <p:sp>
        <p:nvSpPr>
          <p:cNvPr id="5" name="Rectángulo 4"/>
          <p:cNvSpPr/>
          <p:nvPr/>
        </p:nvSpPr>
        <p:spPr>
          <a:xfrm>
            <a:off x="30996" y="3487121"/>
            <a:ext cx="9035512" cy="4339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7" name="Conector recto 6"/>
          <p:cNvCxnSpPr/>
          <p:nvPr/>
        </p:nvCxnSpPr>
        <p:spPr>
          <a:xfrm>
            <a:off x="6369804" y="3673098"/>
            <a:ext cx="2495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2 Marcador de contenido"/>
          <p:cNvSpPr>
            <a:spLocks noGrp="1"/>
          </p:cNvSpPr>
          <p:nvPr>
            <p:ph idx="1"/>
          </p:nvPr>
        </p:nvSpPr>
        <p:spPr>
          <a:xfrm>
            <a:off x="2539686" y="4614694"/>
            <a:ext cx="4064627" cy="1224136"/>
          </a:xfrm>
          <a:solidFill>
            <a:schemeClr val="bg1">
              <a:lumMod val="75000"/>
            </a:schemeClr>
          </a:solidFill>
        </p:spPr>
        <p:style>
          <a:lnRef idx="2">
            <a:schemeClr val="dk1"/>
          </a:lnRef>
          <a:fillRef idx="1">
            <a:schemeClr val="lt1"/>
          </a:fillRef>
          <a:effectRef idx="0">
            <a:schemeClr val="dk1"/>
          </a:effectRef>
          <a:fontRef idx="minor">
            <a:schemeClr val="dk1"/>
          </a:fontRef>
        </p:style>
        <p:txBody>
          <a:bodyPr anchor="ctr"/>
          <a:lstStyle/>
          <a:p>
            <a:pPr marL="0" indent="0">
              <a:buNone/>
            </a:pPr>
            <a:r>
              <a:rPr lang="es-VE" b="1" dirty="0" smtClean="0">
                <a:solidFill>
                  <a:srgbClr val="FFFF00"/>
                </a:solidFill>
                <a:latin typeface="+mj-lt"/>
              </a:rPr>
              <a:t>NNT= </a:t>
            </a:r>
            <a:r>
              <a:rPr lang="es-VE" b="1" u="sng" dirty="0" smtClean="0">
                <a:solidFill>
                  <a:srgbClr val="FFFF00"/>
                </a:solidFill>
                <a:latin typeface="+mj-lt"/>
              </a:rPr>
              <a:t>    </a:t>
            </a:r>
            <a:r>
              <a:rPr lang="es-VE" u="sng" dirty="0" smtClean="0">
                <a:solidFill>
                  <a:srgbClr val="FFFF00"/>
                </a:solidFill>
                <a:latin typeface="+mj-lt"/>
              </a:rPr>
              <a:t>1    </a:t>
            </a:r>
            <a:r>
              <a:rPr lang="es-VE" dirty="0" smtClean="0">
                <a:solidFill>
                  <a:srgbClr val="FFFF00"/>
                </a:solidFill>
                <a:latin typeface="+mj-lt"/>
              </a:rPr>
              <a:t> = </a:t>
            </a:r>
            <a:r>
              <a:rPr lang="es-VE" u="sng" dirty="0" smtClean="0">
                <a:solidFill>
                  <a:srgbClr val="FFFF00"/>
                </a:solidFill>
                <a:latin typeface="+mj-lt"/>
              </a:rPr>
              <a:t>    1   </a:t>
            </a:r>
            <a:r>
              <a:rPr lang="es-VE" dirty="0" smtClean="0">
                <a:solidFill>
                  <a:srgbClr val="FFFF00"/>
                </a:solidFill>
                <a:latin typeface="+mj-lt"/>
              </a:rPr>
              <a:t>= </a:t>
            </a:r>
            <a:r>
              <a:rPr lang="es-VE" b="1" dirty="0" smtClean="0">
                <a:solidFill>
                  <a:srgbClr val="FFFF00"/>
                </a:solidFill>
                <a:latin typeface="+mj-lt"/>
              </a:rPr>
              <a:t>11</a:t>
            </a:r>
            <a:r>
              <a:rPr lang="es-VE" u="sng" dirty="0" smtClean="0">
                <a:solidFill>
                  <a:srgbClr val="FFFF00"/>
                </a:solidFill>
                <a:latin typeface="+mj-lt"/>
              </a:rPr>
              <a:t/>
            </a:r>
            <a:br>
              <a:rPr lang="es-VE" u="sng" dirty="0" smtClean="0">
                <a:solidFill>
                  <a:srgbClr val="FFFF00"/>
                </a:solidFill>
                <a:latin typeface="+mj-lt"/>
              </a:rPr>
            </a:br>
            <a:r>
              <a:rPr lang="es-VE" dirty="0" smtClean="0">
                <a:solidFill>
                  <a:srgbClr val="FFFF00"/>
                </a:solidFill>
                <a:latin typeface="+mj-lt"/>
              </a:rPr>
              <a:t>              RAR      0,09</a:t>
            </a:r>
          </a:p>
        </p:txBody>
      </p:sp>
      <p:sp>
        <p:nvSpPr>
          <p:cNvPr id="9" name="9 Rectángulo"/>
          <p:cNvSpPr/>
          <p:nvPr/>
        </p:nvSpPr>
        <p:spPr>
          <a:xfrm>
            <a:off x="1979951" y="4006274"/>
            <a:ext cx="4895314"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VE" sz="2800" b="1" dirty="0" smtClean="0">
                <a:latin typeface="+mj-lt"/>
              </a:rPr>
              <a:t>RAR= </a:t>
            </a:r>
            <a:r>
              <a:rPr lang="es-VE" sz="2800" dirty="0" smtClean="0">
                <a:latin typeface="+mj-lt"/>
              </a:rPr>
              <a:t>0,23 - 0,14= 0,09 x100= </a:t>
            </a:r>
            <a:r>
              <a:rPr lang="es-VE" sz="2800" b="1" dirty="0">
                <a:latin typeface="+mj-lt"/>
              </a:rPr>
              <a:t>9</a:t>
            </a:r>
            <a:r>
              <a:rPr lang="es-VE" sz="2800" b="1" dirty="0" smtClean="0">
                <a:latin typeface="+mj-lt"/>
              </a:rPr>
              <a:t>%</a:t>
            </a:r>
            <a:endParaRPr lang="es-VE" sz="2800" b="1" dirty="0">
              <a:latin typeface="+mj-lt"/>
            </a:endParaRPr>
          </a:p>
        </p:txBody>
      </p:sp>
      <p:sp>
        <p:nvSpPr>
          <p:cNvPr id="10" name="CuadroTexto 9"/>
          <p:cNvSpPr txBox="1"/>
          <p:nvPr/>
        </p:nvSpPr>
        <p:spPr>
          <a:xfrm>
            <a:off x="1379349" y="2125959"/>
            <a:ext cx="6385302"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just"/>
            <a:r>
              <a:rPr lang="es-ES" dirty="0" smtClean="0"/>
              <a:t>Hay que tratar 11 pacientes con bajas dosis de diuréticos de asa durante 72 horas para evitar en uno de ellos el incremento de la creatinina &gt; 0,3mg/</a:t>
            </a:r>
            <a:r>
              <a:rPr lang="es-ES" dirty="0" err="1" smtClean="0"/>
              <a:t>dL</a:t>
            </a:r>
            <a:r>
              <a:rPr lang="es-ES" dirty="0" smtClean="0"/>
              <a:t> en comparación con el grupo que recibió altas dosis durante 72 horas.</a:t>
            </a:r>
            <a:endParaRPr lang="es-ES_tradnl" dirty="0"/>
          </a:p>
        </p:txBody>
      </p:sp>
    </p:spTree>
    <p:extLst>
      <p:ext uri="{BB962C8B-B14F-4D97-AF65-F5344CB8AC3E}">
        <p14:creationId xmlns:p14="http://schemas.microsoft.com/office/powerpoint/2010/main" val="298566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Marcador de contenido 3"/>
          <p:cNvGraphicFramePr>
            <a:graphicFrameLocks noGrp="1"/>
          </p:cNvGraphicFramePr>
          <p:nvPr>
            <p:ph idx="1"/>
            <p:extLst>
              <p:ext uri="{D42A27DB-BD31-4B8C-83A1-F6EECF244321}">
                <p14:modId xmlns:p14="http://schemas.microsoft.com/office/powerpoint/2010/main" val="3134407625"/>
              </p:ext>
            </p:extLst>
          </p:nvPr>
        </p:nvGraphicFramePr>
        <p:xfrm>
          <a:off x="681926" y="122959"/>
          <a:ext cx="7966128" cy="2930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2743200" y="2557219"/>
            <a:ext cx="3471620" cy="523220"/>
          </a:xfrm>
          <a:prstGeom prst="rect">
            <a:avLst/>
          </a:prstGeom>
          <a:noFill/>
          <a:ln w="28575">
            <a:solidFill>
              <a:srgbClr val="FFFF00"/>
            </a:solidFill>
          </a:ln>
        </p:spPr>
        <p:txBody>
          <a:bodyPr wrap="square" rtlCol="0">
            <a:spAutoFit/>
          </a:bodyPr>
          <a:lstStyle/>
          <a:p>
            <a:r>
              <a:rPr lang="es-ES" sz="2800" dirty="0" smtClean="0"/>
              <a:t>IAR= 0,5 – 0,38 = 0,12 </a:t>
            </a:r>
            <a:endParaRPr lang="es-ES_tradnl" sz="2800" dirty="0"/>
          </a:p>
        </p:txBody>
      </p:sp>
      <p:sp>
        <p:nvSpPr>
          <p:cNvPr id="13" name="2 Marcador de contenido"/>
          <p:cNvSpPr txBox="1">
            <a:spLocks/>
          </p:cNvSpPr>
          <p:nvPr/>
        </p:nvSpPr>
        <p:spPr>
          <a:xfrm>
            <a:off x="2550768" y="3375628"/>
            <a:ext cx="3856483" cy="1332148"/>
          </a:xfrm>
          <a:prstGeom prst="rect">
            <a:avLst/>
          </a:prstGeom>
          <a:solidFill>
            <a:schemeClr val="bg1">
              <a:lumMod val="75000"/>
            </a:schemeClr>
          </a:solidFill>
          <a:ln w="38100">
            <a:solidFill>
              <a:srgbClr val="FFFF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Font typeface="Arial" panose="020B0604020202020204" pitchFamily="34" charset="0"/>
              <a:buNone/>
            </a:pPr>
            <a:r>
              <a:rPr lang="es-VE" sz="3600" b="1" dirty="0" smtClean="0">
                <a:solidFill>
                  <a:schemeClr val="tx1"/>
                </a:solidFill>
                <a:effectLst>
                  <a:outerShdw blurRad="38100" dist="38100" dir="2700000" algn="tl">
                    <a:srgbClr val="000000">
                      <a:alpha val="43137"/>
                    </a:srgbClr>
                  </a:outerShdw>
                </a:effectLst>
                <a:latin typeface="+mj-lt"/>
              </a:rPr>
              <a:t>NNH= </a:t>
            </a:r>
            <a:r>
              <a:rPr lang="es-VE" sz="3600" b="1" u="sng" dirty="0" smtClean="0">
                <a:solidFill>
                  <a:schemeClr val="tx1"/>
                </a:solidFill>
                <a:effectLst>
                  <a:outerShdw blurRad="38100" dist="38100" dir="2700000" algn="tl">
                    <a:srgbClr val="000000">
                      <a:alpha val="43137"/>
                    </a:srgbClr>
                  </a:outerShdw>
                </a:effectLst>
                <a:latin typeface="+mj-lt"/>
              </a:rPr>
              <a:t>    </a:t>
            </a:r>
            <a:r>
              <a:rPr lang="es-VE" sz="3600" u="sng" dirty="0" smtClean="0">
                <a:solidFill>
                  <a:schemeClr val="tx1"/>
                </a:solidFill>
                <a:effectLst>
                  <a:outerShdw blurRad="38100" dist="38100" dir="2700000" algn="tl">
                    <a:srgbClr val="000000">
                      <a:alpha val="43137"/>
                    </a:srgbClr>
                  </a:outerShdw>
                </a:effectLst>
                <a:latin typeface="+mj-lt"/>
              </a:rPr>
              <a:t>1     </a:t>
            </a:r>
            <a:r>
              <a:rPr lang="es-VE" sz="400" dirty="0" smtClean="0">
                <a:solidFill>
                  <a:schemeClr val="tx1"/>
                </a:solidFill>
                <a:effectLst>
                  <a:outerShdw blurRad="38100" dist="38100" dir="2700000" algn="tl">
                    <a:srgbClr val="000000">
                      <a:alpha val="43137"/>
                    </a:srgbClr>
                  </a:outerShdw>
                </a:effectLst>
                <a:latin typeface="+mj-lt"/>
              </a:rPr>
              <a:t>.  </a:t>
            </a:r>
            <a:r>
              <a:rPr lang="es-VE" sz="3600" dirty="0" smtClean="0">
                <a:solidFill>
                  <a:schemeClr val="tx1"/>
                </a:solidFill>
                <a:effectLst>
                  <a:outerShdw blurRad="38100" dist="38100" dir="2700000" algn="tl">
                    <a:srgbClr val="000000">
                      <a:alpha val="43137"/>
                    </a:srgbClr>
                  </a:outerShdw>
                </a:effectLst>
                <a:latin typeface="+mj-lt"/>
              </a:rPr>
              <a:t>= 8,3</a:t>
            </a:r>
            <a:r>
              <a:rPr lang="es-VE" sz="3600" u="sng" dirty="0" smtClean="0">
                <a:solidFill>
                  <a:schemeClr val="tx1"/>
                </a:solidFill>
                <a:effectLst>
                  <a:outerShdw blurRad="38100" dist="38100" dir="2700000" algn="tl">
                    <a:srgbClr val="000000">
                      <a:alpha val="43137"/>
                    </a:srgbClr>
                  </a:outerShdw>
                </a:effectLst>
                <a:latin typeface="+mj-lt"/>
              </a:rPr>
              <a:t/>
            </a:r>
            <a:br>
              <a:rPr lang="es-VE" sz="3600" u="sng" dirty="0" smtClean="0">
                <a:solidFill>
                  <a:schemeClr val="tx1"/>
                </a:solidFill>
                <a:effectLst>
                  <a:outerShdw blurRad="38100" dist="38100" dir="2700000" algn="tl">
                    <a:srgbClr val="000000">
                      <a:alpha val="43137"/>
                    </a:srgbClr>
                  </a:outerShdw>
                </a:effectLst>
                <a:latin typeface="+mj-lt"/>
              </a:rPr>
            </a:br>
            <a:r>
              <a:rPr lang="es-VE" sz="3600" dirty="0" smtClean="0">
                <a:solidFill>
                  <a:schemeClr val="tx1"/>
                </a:solidFill>
                <a:effectLst>
                  <a:outerShdw blurRad="38100" dist="38100" dir="2700000" algn="tl">
                    <a:srgbClr val="000000">
                      <a:alpha val="43137"/>
                    </a:srgbClr>
                  </a:outerShdw>
                </a:effectLst>
                <a:latin typeface="+mj-lt"/>
              </a:rPr>
              <a:t>             0,12</a:t>
            </a:r>
            <a:endParaRPr lang="es-VE" sz="3600" u="sng" dirty="0" smtClean="0">
              <a:solidFill>
                <a:schemeClr val="tx1"/>
              </a:solidFill>
              <a:effectLst>
                <a:outerShdw blurRad="38100" dist="38100" dir="2700000" algn="tl">
                  <a:srgbClr val="000000">
                    <a:alpha val="43137"/>
                  </a:srgbClr>
                </a:outerShdw>
              </a:effectLst>
              <a:latin typeface="+mj-lt"/>
            </a:endParaRPr>
          </a:p>
        </p:txBody>
      </p:sp>
      <p:sp>
        <p:nvSpPr>
          <p:cNvPr id="14" name="CuadroTexto 13"/>
          <p:cNvSpPr txBox="1"/>
          <p:nvPr/>
        </p:nvSpPr>
        <p:spPr>
          <a:xfrm>
            <a:off x="1286358" y="5002965"/>
            <a:ext cx="6385302" cy="1200329"/>
          </a:xfrm>
          <a:prstGeom prst="rect">
            <a:avLst/>
          </a:prstGeom>
          <a:solidFill>
            <a:schemeClr val="bg1"/>
          </a:solidFill>
          <a:ln w="38100">
            <a:solidFill>
              <a:srgbClr val="FFFF00"/>
            </a:solidFill>
          </a:ln>
        </p:spPr>
        <p:txBody>
          <a:bodyPr wrap="square" rtlCol="0">
            <a:spAutoFit/>
          </a:bodyPr>
          <a:lstStyle/>
          <a:p>
            <a:pPr algn="just"/>
            <a:r>
              <a:rPr lang="es-ES" dirty="0" smtClean="0"/>
              <a:t>Hay que tratar 8 pacientes con altas dosis de diuréticos de asa durante 72 horas para generar un evento adverso mayor (muerte, reingresos, visitas a urgencia) en comparación con el grupo que </a:t>
            </a:r>
            <a:r>
              <a:rPr lang="es-ES" smtClean="0"/>
              <a:t>recibió bajas </a:t>
            </a:r>
            <a:r>
              <a:rPr lang="es-ES" dirty="0" smtClean="0"/>
              <a:t>dosis durante 72 horas.</a:t>
            </a:r>
            <a:endParaRPr lang="es-ES_tradnl" dirty="0"/>
          </a:p>
        </p:txBody>
      </p:sp>
    </p:spTree>
    <p:extLst>
      <p:ext uri="{BB962C8B-B14F-4D97-AF65-F5344CB8AC3E}">
        <p14:creationId xmlns:p14="http://schemas.microsoft.com/office/powerpoint/2010/main" val="32055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293250148"/>
              </p:ext>
            </p:extLst>
          </p:nvPr>
        </p:nvGraphicFramePr>
        <p:xfrm>
          <a:off x="390788" y="2164164"/>
          <a:ext cx="8429684" cy="2330344"/>
        </p:xfrm>
        <a:graphic>
          <a:graphicData uri="http://schemas.openxmlformats.org/drawingml/2006/table">
            <a:tbl>
              <a:tblPr firstRow="1" bandRow="1">
                <a:tableStyleId>{22838BEF-8BB2-4498-84A7-C5851F593DF1}</a:tableStyleId>
              </a:tblPr>
              <a:tblGrid>
                <a:gridCol w="7709604"/>
                <a:gridCol w="720080"/>
              </a:tblGrid>
              <a:tr h="1165172">
                <a:tc>
                  <a:txBody>
                    <a:bodyPr/>
                    <a:lstStyle/>
                    <a:p>
                      <a:pPr algn="just"/>
                      <a:r>
                        <a:rPr lang="es-VE" sz="1700" b="1" dirty="0" smtClean="0">
                          <a:latin typeface="Times New Roman" pitchFamily="18" charset="0"/>
                          <a:cs typeface="Times New Roman" pitchFamily="18" charset="0"/>
                        </a:rPr>
                        <a:t>13.¿Los pacientes</a:t>
                      </a:r>
                      <a:r>
                        <a:rPr lang="es-VE" sz="1700" b="1" baseline="0" dirty="0" smtClean="0">
                          <a:latin typeface="Times New Roman" pitchFamily="18" charset="0"/>
                          <a:cs typeface="Times New Roman" pitchFamily="18" charset="0"/>
                        </a:rPr>
                        <a:t> del estudio se parecen a los existentes en mi medio de trabajo?</a:t>
                      </a:r>
                      <a:endParaRPr lang="es-VE" sz="1700" b="1" dirty="0">
                        <a:solidFill>
                          <a:schemeClr val="bg1"/>
                        </a:solidFill>
                        <a:latin typeface="Times New Roman" pitchFamily="18" charset="0"/>
                        <a:cs typeface="Times New Roman" pitchFamily="18" charset="0"/>
                      </a:endParaRPr>
                    </a:p>
                  </a:txBody>
                  <a:tcPr/>
                </a:tc>
                <a:tc>
                  <a:txBody>
                    <a:bodyPr/>
                    <a:lstStyle/>
                    <a:p>
                      <a:pPr algn="ctr"/>
                      <a:r>
                        <a:rPr lang="en-US" sz="1700" b="1" dirty="0" smtClean="0">
                          <a:solidFill>
                            <a:srgbClr val="FF0000"/>
                          </a:solidFill>
                          <a:latin typeface="Times New Roman" pitchFamily="18" charset="0"/>
                          <a:cs typeface="Times New Roman" pitchFamily="18" charset="0"/>
                        </a:rPr>
                        <a:t>SI</a:t>
                      </a:r>
                      <a:endParaRPr lang="es-VE" sz="1700" b="1" dirty="0">
                        <a:solidFill>
                          <a:srgbClr val="FF0000"/>
                        </a:solidFill>
                        <a:latin typeface="Times New Roman" pitchFamily="18" charset="0"/>
                        <a:cs typeface="Times New Roman" pitchFamily="18" charset="0"/>
                      </a:endParaRPr>
                    </a:p>
                  </a:txBody>
                  <a:tcPr/>
                </a:tc>
              </a:tr>
              <a:tr h="1165172">
                <a:tc>
                  <a:txBody>
                    <a:bodyPr/>
                    <a:lstStyle/>
                    <a:p>
                      <a:pPr algn="just"/>
                      <a:r>
                        <a:rPr lang="es-VE" sz="1700" b="1" dirty="0" smtClean="0">
                          <a:latin typeface="Times New Roman" pitchFamily="18" charset="0"/>
                          <a:cs typeface="Times New Roman" pitchFamily="18" charset="0"/>
                        </a:rPr>
                        <a:t>14.¿Es este tratamiento factible en mi entorno?</a:t>
                      </a:r>
                      <a:endParaRPr lang="es-VE" sz="1700" b="1" dirty="0">
                        <a:solidFill>
                          <a:schemeClr val="bg1"/>
                        </a:solidFill>
                        <a:latin typeface="Times New Roman" pitchFamily="18" charset="0"/>
                        <a:cs typeface="Times New Roman" pitchFamily="18" charset="0"/>
                      </a:endParaRPr>
                    </a:p>
                  </a:txBody>
                  <a:tcPr/>
                </a:tc>
                <a:tc>
                  <a:txBody>
                    <a:bodyPr/>
                    <a:lstStyle/>
                    <a:p>
                      <a:pPr algn="ctr"/>
                      <a:r>
                        <a:rPr lang="en-US" sz="1700" b="1" dirty="0" smtClean="0">
                          <a:solidFill>
                            <a:srgbClr val="FF0000"/>
                          </a:solidFill>
                          <a:latin typeface="Times New Roman" pitchFamily="18" charset="0"/>
                          <a:cs typeface="Times New Roman" pitchFamily="18" charset="0"/>
                        </a:rPr>
                        <a:t>SI</a:t>
                      </a:r>
                      <a:endParaRPr lang="es-VE" sz="1700" b="1" dirty="0">
                        <a:solidFill>
                          <a:srgbClr val="FF0000"/>
                        </a:solidFill>
                        <a:latin typeface="Times New Roman" pitchFamily="18" charset="0"/>
                        <a:cs typeface="Times New Roman" pitchFamily="18" charset="0"/>
                      </a:endParaRPr>
                    </a:p>
                  </a:txBody>
                  <a:tcPr/>
                </a:tc>
              </a:tr>
            </a:tbl>
          </a:graphicData>
        </a:graphic>
      </p:graphicFrame>
      <p:sp>
        <p:nvSpPr>
          <p:cNvPr id="6" name="2 Marcador de contenido"/>
          <p:cNvSpPr txBox="1">
            <a:spLocks/>
          </p:cNvSpPr>
          <p:nvPr/>
        </p:nvSpPr>
        <p:spPr>
          <a:xfrm>
            <a:off x="251520" y="998392"/>
            <a:ext cx="8568952" cy="792088"/>
          </a:xfrm>
          <a:prstGeom prst="rect">
            <a:avLst/>
          </a:prstGeom>
        </p:spPr>
        <p:txBody>
          <a:bodyPr vert="horz" lIns="100584" tIns="45720" anchor="b">
            <a:noAutofit/>
          </a:bodyPr>
          <a:lstStyle>
            <a:lvl1pPr marL="0" indent="0" algn="l" rtl="0" eaLnBrk="1" latinLnBrk="0" hangingPunct="1">
              <a:spcBef>
                <a:spcPts val="0"/>
              </a:spcBef>
              <a:buClr>
                <a:schemeClr val="tx2"/>
              </a:buClr>
              <a:buSzPct val="95000"/>
              <a:buFont typeface="Wingdings"/>
              <a:buNone/>
              <a:defRPr kumimoji="0" sz="2000" kern="1200">
                <a:solidFill>
                  <a:schemeClr val="tx1"/>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mn-lt"/>
                <a:ea typeface="+mn-ea"/>
                <a:cs typeface="+mn-cs"/>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pPr marL="68580" algn="ctr">
              <a:buClr>
                <a:srgbClr val="FFFF00"/>
              </a:buClr>
            </a:pPr>
            <a:r>
              <a:rPr lang="en-US" sz="3800" b="1" dirty="0" smtClean="0">
                <a:solidFill>
                  <a:srgbClr val="FFFF00"/>
                </a:solidFill>
                <a:latin typeface="Times New Roman" pitchFamily="18" charset="0"/>
                <a:cs typeface="Times New Roman" pitchFamily="18" charset="0"/>
              </a:rPr>
              <a:t>APLICABILIDAD</a:t>
            </a:r>
          </a:p>
        </p:txBody>
      </p:sp>
      <p:sp>
        <p:nvSpPr>
          <p:cNvPr id="7" name="2 Marcador de contenido"/>
          <p:cNvSpPr txBox="1">
            <a:spLocks/>
          </p:cNvSpPr>
          <p:nvPr/>
        </p:nvSpPr>
        <p:spPr>
          <a:xfrm>
            <a:off x="251520" y="260648"/>
            <a:ext cx="8569325" cy="648072"/>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Clr>
                <a:srgbClr val="FFFF00"/>
              </a:buClr>
              <a:buFont typeface="Wingdings"/>
              <a:buNone/>
            </a:pPr>
            <a:r>
              <a:rPr lang="en-US" sz="3800" b="1" dirty="0" smtClean="0">
                <a:solidFill>
                  <a:srgbClr val="FFFF00"/>
                </a:solidFill>
                <a:latin typeface="Times New Roman" pitchFamily="18" charset="0"/>
                <a:cs typeface="Times New Roman" pitchFamily="18" charset="0"/>
              </a:rPr>
              <a:t>ANÁLISIS DEL ENSAYO CLÍNICO</a:t>
            </a:r>
          </a:p>
          <a:p>
            <a:pPr algn="ctr">
              <a:buClr>
                <a:srgbClr val="FFFF00"/>
              </a:buClr>
              <a:buFont typeface="Arial" pitchFamily="34" charset="0"/>
              <a:buChar char="•"/>
            </a:pPr>
            <a:endParaRPr lang="es-VE" sz="38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023818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415390" y="5986096"/>
            <a:ext cx="2574388" cy="7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FFFF00"/>
                </a:solidFill>
              </a:rPr>
              <a:t>GRACIAS</a:t>
            </a:r>
            <a:endParaRPr lang="es-ES_tradnl" sz="3600" b="1" dirty="0">
              <a:solidFill>
                <a:srgbClr val="FFFF00"/>
              </a:solidFill>
            </a:endParaRPr>
          </a:p>
        </p:txBody>
      </p:sp>
      <p:pic>
        <p:nvPicPr>
          <p:cNvPr id="2054" name="Picture 6" descr="https://encrypted-tbn3.gstatic.com/images?q=tbn:ANd9GcQjdEIbKrokBfZBMxLSebmIKNoXsqllWzj441K90X6ZoIYTg6z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34" y="499696"/>
            <a:ext cx="806026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351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036" y="150122"/>
            <a:ext cx="7819314" cy="1322199"/>
          </a:xfrm>
        </p:spPr>
        <p:txBody>
          <a:bodyPr/>
          <a:lstStyle/>
          <a:p>
            <a:pPr algn="ctr"/>
            <a:r>
              <a:rPr lang="es-ES" b="1" dirty="0" smtClean="0">
                <a:solidFill>
                  <a:srgbClr val="FFFF00"/>
                </a:solidFill>
              </a:rPr>
              <a:t>METODOLOGIA</a:t>
            </a:r>
            <a:endParaRPr lang="es-ES_tradnl" b="1" dirty="0">
              <a:solidFill>
                <a:srgbClr val="FFFF00"/>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669632500"/>
              </p:ext>
            </p:extLst>
          </p:nvPr>
        </p:nvGraphicFramePr>
        <p:xfrm>
          <a:off x="354843" y="1091821"/>
          <a:ext cx="8393372" cy="5512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281318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601985" y="260350"/>
            <a:ext cx="8218487" cy="11668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4000" b="1" dirty="0">
                <a:solidFill>
                  <a:srgbClr val="FFFF00"/>
                </a:solidFill>
              </a:rPr>
              <a:t>METODOLOGIA</a:t>
            </a:r>
            <a:endParaRPr lang="es-VE" sz="3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293130887"/>
              </p:ext>
            </p:extLst>
          </p:nvPr>
        </p:nvGraphicFramePr>
        <p:xfrm>
          <a:off x="1444592" y="2230824"/>
          <a:ext cx="6096000" cy="390144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pPr algn="ctr"/>
                      <a:endParaRPr lang="es-VE" dirty="0">
                        <a:latin typeface="Times New Roman" panose="02020603050405020304" pitchFamily="18" charset="0"/>
                        <a:cs typeface="Times New Roman" panose="02020603050405020304" pitchFamily="18" charset="0"/>
                      </a:endParaRPr>
                    </a:p>
                  </a:txBody>
                  <a:tcPr anchor="ctr"/>
                </a:tc>
                <a:tc>
                  <a:txBody>
                    <a:bodyPr/>
                    <a:lstStyle/>
                    <a:p>
                      <a:pPr algn="ctr"/>
                      <a:r>
                        <a:rPr lang="es-ES_tradnl" sz="2000" dirty="0" smtClean="0"/>
                        <a:t>Bolo EV cada 12 horas</a:t>
                      </a:r>
                      <a:endParaRPr lang="es-VE" sz="2000" dirty="0">
                        <a:latin typeface="Times New Roman" panose="02020603050405020304" pitchFamily="18" charset="0"/>
                        <a:cs typeface="Times New Roman" panose="02020603050405020304" pitchFamily="18" charset="0"/>
                      </a:endParaRPr>
                    </a:p>
                  </a:txBody>
                  <a:tcPr anchor="ctr"/>
                </a:tc>
                <a:tc>
                  <a:txBody>
                    <a:bodyPr/>
                    <a:lstStyle/>
                    <a:p>
                      <a:pPr algn="ctr"/>
                      <a:r>
                        <a:rPr lang="es-VE" sz="2000" baseline="0" dirty="0" smtClean="0">
                          <a:latin typeface="+mn-lt"/>
                          <a:cs typeface="Times New Roman" panose="02020603050405020304" pitchFamily="18" charset="0"/>
                        </a:rPr>
                        <a:t>Infusión continua</a:t>
                      </a:r>
                      <a:endParaRPr lang="es-VE" sz="2000" dirty="0">
                        <a:latin typeface="+mn-lt"/>
                        <a:cs typeface="Times New Roman" panose="02020603050405020304" pitchFamily="18" charset="0"/>
                      </a:endParaRPr>
                    </a:p>
                  </a:txBody>
                  <a:tcPr anchor="ctr"/>
                </a:tc>
              </a:tr>
              <a:tr h="370840">
                <a:tc>
                  <a:txBody>
                    <a:bodyPr/>
                    <a:lstStyle/>
                    <a:p>
                      <a:pPr algn="ctr"/>
                      <a:r>
                        <a:rPr lang="es-ES_tradnl" sz="2000" b="1" dirty="0" smtClean="0"/>
                        <a:t>Dosis bajas (equivalentes a las dosis que estaban recibiendo por VO)</a:t>
                      </a:r>
                      <a:endParaRPr lang="es-VE" sz="2000" b="1" baseline="0" dirty="0" smtClean="0">
                        <a:solidFill>
                          <a:schemeClr val="bg1"/>
                        </a:solidFill>
                        <a:latin typeface="Times New Roman" panose="02020603050405020304" pitchFamily="18" charset="0"/>
                        <a:cs typeface="Times New Roman" panose="02020603050405020304" pitchFamily="18" charset="0"/>
                      </a:endParaRPr>
                    </a:p>
                  </a:txBody>
                  <a:tcPr anchor="ctr">
                    <a:solidFill>
                      <a:schemeClr val="tx1"/>
                    </a:solidFill>
                  </a:tcPr>
                </a:tc>
                <a:tc>
                  <a:txBody>
                    <a:bodyPr/>
                    <a:lstStyle/>
                    <a:p>
                      <a:pPr algn="ctr"/>
                      <a:r>
                        <a:rPr lang="es-VE" sz="3200" dirty="0" smtClean="0">
                          <a:latin typeface="Times New Roman" panose="02020603050405020304" pitchFamily="18" charset="0"/>
                          <a:cs typeface="Times New Roman" panose="02020603050405020304" pitchFamily="18" charset="0"/>
                        </a:rPr>
                        <a:t>?</a:t>
                      </a:r>
                      <a:endParaRPr lang="es-VE" sz="3200" dirty="0">
                        <a:latin typeface="Times New Roman" panose="02020603050405020304" pitchFamily="18" charset="0"/>
                        <a:cs typeface="Times New Roman" panose="02020603050405020304" pitchFamily="18" charset="0"/>
                      </a:endParaRPr>
                    </a:p>
                  </a:txBody>
                  <a:tcPr anchor="ctr"/>
                </a:tc>
                <a:tc>
                  <a:txBody>
                    <a:bodyPr/>
                    <a:lstStyle/>
                    <a:p>
                      <a:pPr algn="ctr"/>
                      <a:r>
                        <a:rPr lang="es-VE" sz="3200" dirty="0" smtClean="0">
                          <a:latin typeface="Times New Roman" panose="02020603050405020304" pitchFamily="18" charset="0"/>
                          <a:cs typeface="Times New Roman" panose="02020603050405020304" pitchFamily="18" charset="0"/>
                        </a:rPr>
                        <a:t>?</a:t>
                      </a:r>
                      <a:endParaRPr lang="es-VE" sz="3200" dirty="0">
                        <a:latin typeface="Times New Roman" panose="02020603050405020304" pitchFamily="18" charset="0"/>
                        <a:cs typeface="Times New Roman" panose="02020603050405020304" pitchFamily="18"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b="1" baseline="0" dirty="0" smtClean="0">
                        <a:solidFill>
                          <a:schemeClr val="bg1"/>
                        </a:solidFill>
                        <a:latin typeface="Times New Roman" panose="02020603050405020304" pitchFamily="18" charset="0"/>
                        <a:cs typeface="Times New Roman" panose="02020603050405020304" pitchFamily="18" charset="0"/>
                      </a:endParaRPr>
                    </a:p>
                    <a:p>
                      <a:pPr algn="ctr"/>
                      <a:r>
                        <a:rPr lang="es-ES_tradnl" sz="2000" b="1" dirty="0" smtClean="0"/>
                        <a:t>Dosis altas (2,5 veces más que su dosis habitual)</a:t>
                      </a:r>
                      <a:endParaRPr lang="es-VE" sz="2000" b="1" dirty="0">
                        <a:solidFill>
                          <a:schemeClr val="bg1"/>
                        </a:solidFill>
                        <a:latin typeface="Times New Roman" panose="02020603050405020304" pitchFamily="18" charset="0"/>
                        <a:cs typeface="Times New Roman" panose="02020603050405020304" pitchFamily="18" charset="0"/>
                      </a:endParaRPr>
                    </a:p>
                  </a:txBody>
                  <a:tcPr anchor="ctr">
                    <a:solidFill>
                      <a:schemeClr val="tx1"/>
                    </a:solidFill>
                  </a:tcPr>
                </a:tc>
                <a:tc>
                  <a:txBody>
                    <a:bodyPr/>
                    <a:lstStyle/>
                    <a:p>
                      <a:pPr algn="ctr"/>
                      <a:r>
                        <a:rPr lang="es-VE" sz="3200" dirty="0" smtClean="0">
                          <a:latin typeface="Times New Roman" panose="02020603050405020304" pitchFamily="18" charset="0"/>
                          <a:cs typeface="Times New Roman" panose="02020603050405020304" pitchFamily="18" charset="0"/>
                        </a:rPr>
                        <a:t>?</a:t>
                      </a:r>
                      <a:endParaRPr lang="es-VE" sz="3200" dirty="0">
                        <a:latin typeface="Times New Roman" panose="02020603050405020304" pitchFamily="18" charset="0"/>
                        <a:cs typeface="Times New Roman" panose="02020603050405020304" pitchFamily="18" charset="0"/>
                      </a:endParaRPr>
                    </a:p>
                  </a:txBody>
                  <a:tcPr anchor="ctr"/>
                </a:tc>
                <a:tc>
                  <a:txBody>
                    <a:bodyPr/>
                    <a:lstStyle/>
                    <a:p>
                      <a:pPr algn="ctr"/>
                      <a:r>
                        <a:rPr lang="es-VE" sz="3200" dirty="0" smtClean="0">
                          <a:latin typeface="Times New Roman" panose="02020603050405020304" pitchFamily="18" charset="0"/>
                          <a:cs typeface="Times New Roman" panose="02020603050405020304" pitchFamily="18" charset="0"/>
                        </a:rPr>
                        <a:t>?</a:t>
                      </a:r>
                      <a:endParaRPr lang="es-VE" sz="3200" dirty="0">
                        <a:latin typeface="Times New Roman" panose="02020603050405020304" pitchFamily="18" charset="0"/>
                        <a:cs typeface="Times New Roman" panose="02020603050405020304" pitchFamily="18" charset="0"/>
                      </a:endParaRPr>
                    </a:p>
                  </a:txBody>
                  <a:tcPr anchor="ctr"/>
                </a:tc>
              </a:tr>
            </a:tbl>
          </a:graphicData>
        </a:graphic>
      </p:graphicFrame>
      <p:sp>
        <p:nvSpPr>
          <p:cNvPr id="10" name="2 Marcador de contenido"/>
          <p:cNvSpPr txBox="1">
            <a:spLocks/>
          </p:cNvSpPr>
          <p:nvPr/>
        </p:nvSpPr>
        <p:spPr>
          <a:xfrm>
            <a:off x="323155" y="1917650"/>
            <a:ext cx="8569325" cy="5032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 indent="0" algn="ctr">
              <a:buClr>
                <a:srgbClr val="FFFF00"/>
              </a:buClr>
              <a:buFont typeface="Arial" panose="020B0604020202020204" pitchFamily="34" charset="0"/>
              <a:buNone/>
            </a:pPr>
            <a:endParaRPr lang="en-US" sz="2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ángulo 3"/>
          <p:cNvSpPr/>
          <p:nvPr/>
        </p:nvSpPr>
        <p:spPr>
          <a:xfrm>
            <a:off x="2915494" y="1380019"/>
            <a:ext cx="3384645" cy="584775"/>
          </a:xfrm>
          <a:prstGeom prst="rect">
            <a:avLst/>
          </a:prstGeom>
        </p:spPr>
        <p:txBody>
          <a:bodyPr wrap="square">
            <a:spAutoFit/>
          </a:bodyPr>
          <a:lstStyle/>
          <a:p>
            <a:pPr marL="68580" indent="0" algn="ctr">
              <a:buClr>
                <a:srgbClr val="FFFF00"/>
              </a:buClr>
              <a:buFont typeface="Arial" panose="020B0604020202020204" pitchFamily="34" charset="0"/>
              <a:buNone/>
            </a:pPr>
            <a:r>
              <a:rPr lang="en-US" sz="3200" b="1" dirty="0">
                <a:effectLst>
                  <a:outerShdw blurRad="38100" dist="38100" dir="2700000" algn="tl">
                    <a:srgbClr val="000000">
                      <a:alpha val="43137"/>
                    </a:srgbClr>
                  </a:outerShdw>
                </a:effectLst>
                <a:cs typeface="Times New Roman" pitchFamily="18" charset="0"/>
              </a:rPr>
              <a:t>FACTORIAL 2x2</a:t>
            </a:r>
          </a:p>
        </p:txBody>
      </p:sp>
      <p:sp>
        <p:nvSpPr>
          <p:cNvPr id="8" name="Rectángulo 7"/>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98209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METODOLOGIA</a:t>
            </a:r>
            <a:endParaRPr lang="es-ES_tradnl" b="1" dirty="0">
              <a:solidFill>
                <a:srgbClr val="FFFF00"/>
              </a:solidFill>
            </a:endParaRPr>
          </a:p>
        </p:txBody>
      </p:sp>
      <p:sp>
        <p:nvSpPr>
          <p:cNvPr id="3" name="Marcador de contenido 2"/>
          <p:cNvSpPr>
            <a:spLocks noGrp="1"/>
          </p:cNvSpPr>
          <p:nvPr>
            <p:ph idx="1"/>
          </p:nvPr>
        </p:nvSpPr>
        <p:spPr>
          <a:solidFill>
            <a:schemeClr val="tx1"/>
          </a:solidFill>
        </p:spPr>
        <p:txBody>
          <a:bodyPr>
            <a:normAutofit fontScale="92500"/>
          </a:bodyPr>
          <a:lstStyle/>
          <a:p>
            <a:pPr marL="0" indent="0">
              <a:buNone/>
            </a:pPr>
            <a:r>
              <a:rPr lang="es-ES" b="1" dirty="0" smtClean="0">
                <a:solidFill>
                  <a:schemeClr val="bg1"/>
                </a:solidFill>
              </a:rPr>
              <a:t>Criterios de inclusión: </a:t>
            </a:r>
            <a:r>
              <a:rPr lang="es-ES_tradnl" b="1" dirty="0" smtClean="0"/>
              <a:t>a </a:t>
            </a:r>
            <a:r>
              <a:rPr lang="es-ES_tradnl" b="1" dirty="0"/>
              <a:t>40mg de furosemida. </a:t>
            </a:r>
          </a:p>
          <a:p>
            <a:pPr marL="308603">
              <a:buFont typeface="Wingdings"/>
              <a:buChar char=""/>
              <a:defRPr/>
            </a:pPr>
            <a:r>
              <a:rPr lang="es-ES_tradnl" dirty="0">
                <a:solidFill>
                  <a:schemeClr val="bg1"/>
                </a:solidFill>
              </a:rPr>
              <a:t>Historia </a:t>
            </a:r>
            <a:r>
              <a:rPr lang="es-ES_tradnl" dirty="0" smtClean="0">
                <a:solidFill>
                  <a:schemeClr val="bg1"/>
                </a:solidFill>
              </a:rPr>
              <a:t>clínica </a:t>
            </a:r>
            <a:r>
              <a:rPr lang="es-ES_tradnl" dirty="0">
                <a:solidFill>
                  <a:schemeClr val="bg1"/>
                </a:solidFill>
              </a:rPr>
              <a:t>de </a:t>
            </a:r>
            <a:r>
              <a:rPr lang="es-ES_tradnl" dirty="0" smtClean="0">
                <a:solidFill>
                  <a:schemeClr val="bg1"/>
                </a:solidFill>
              </a:rPr>
              <a:t>IC Crónica</a:t>
            </a:r>
            <a:r>
              <a:rPr lang="es-ES" dirty="0" smtClean="0">
                <a:solidFill>
                  <a:schemeClr val="bg1"/>
                </a:solidFill>
              </a:rPr>
              <a:t>.</a:t>
            </a:r>
            <a:endParaRPr lang="es-ES_tradnl" dirty="0">
              <a:solidFill>
                <a:schemeClr val="bg1"/>
              </a:solidFill>
            </a:endParaRPr>
          </a:p>
          <a:p>
            <a:pPr marL="308603">
              <a:buFont typeface="Wingdings"/>
              <a:buChar char=""/>
              <a:defRPr/>
            </a:pPr>
            <a:r>
              <a:rPr lang="es-ES_tradnl" dirty="0" smtClean="0">
                <a:solidFill>
                  <a:schemeClr val="bg1"/>
                </a:solidFill>
              </a:rPr>
              <a:t>Descompensación </a:t>
            </a:r>
            <a:r>
              <a:rPr lang="es-ES_tradnl" dirty="0">
                <a:solidFill>
                  <a:schemeClr val="bg1"/>
                </a:solidFill>
              </a:rPr>
              <a:t>aguda de la </a:t>
            </a:r>
            <a:r>
              <a:rPr lang="es-ES_tradnl" dirty="0" smtClean="0">
                <a:solidFill>
                  <a:schemeClr val="bg1"/>
                </a:solidFill>
              </a:rPr>
              <a:t>IC </a:t>
            </a:r>
            <a:r>
              <a:rPr lang="es-ES_tradnl" dirty="0">
                <a:solidFill>
                  <a:schemeClr val="bg1"/>
                </a:solidFill>
              </a:rPr>
              <a:t>en las ultimas 24h.</a:t>
            </a:r>
          </a:p>
          <a:p>
            <a:pPr marL="308603">
              <a:buFont typeface="Wingdings"/>
              <a:buChar char=""/>
              <a:defRPr/>
            </a:pPr>
            <a:r>
              <a:rPr lang="es-ES_tradnl" dirty="0">
                <a:solidFill>
                  <a:schemeClr val="bg1"/>
                </a:solidFill>
              </a:rPr>
              <a:t>Toma de </a:t>
            </a:r>
            <a:r>
              <a:rPr lang="es-ES_tradnl" dirty="0" smtClean="0">
                <a:solidFill>
                  <a:schemeClr val="bg1"/>
                </a:solidFill>
              </a:rPr>
              <a:t>diuréticos </a:t>
            </a:r>
            <a:r>
              <a:rPr lang="es-ES_tradnl" dirty="0">
                <a:solidFill>
                  <a:schemeClr val="bg1"/>
                </a:solidFill>
              </a:rPr>
              <a:t>de asa como tratamiento habitual al menos 1 mes antes de la </a:t>
            </a:r>
            <a:r>
              <a:rPr lang="es-ES_tradnl" dirty="0" err="1">
                <a:solidFill>
                  <a:schemeClr val="bg1"/>
                </a:solidFill>
              </a:rPr>
              <a:t>hospitalizacion</a:t>
            </a:r>
            <a:r>
              <a:rPr lang="es-ES_tradnl" dirty="0">
                <a:solidFill>
                  <a:schemeClr val="bg1"/>
                </a:solidFill>
              </a:rPr>
              <a:t>:</a:t>
            </a:r>
          </a:p>
          <a:p>
            <a:pPr marL="555484" lvl="1" algn="just">
              <a:buFont typeface="Wingdings"/>
              <a:buChar char=""/>
              <a:defRPr/>
            </a:pPr>
            <a:r>
              <a:rPr lang="es-ES_tradnl" dirty="0">
                <a:solidFill>
                  <a:schemeClr val="bg1"/>
                </a:solidFill>
              </a:rPr>
              <a:t>Furosemida dosis entre 80 y 240mg en 24h.</a:t>
            </a:r>
          </a:p>
          <a:p>
            <a:pPr marL="555484" lvl="1" algn="just">
              <a:buFont typeface="Wingdings"/>
              <a:buChar char=""/>
              <a:defRPr/>
            </a:pPr>
            <a:r>
              <a:rPr lang="es-ES_tradnl" dirty="0">
                <a:solidFill>
                  <a:schemeClr val="bg1"/>
                </a:solidFill>
              </a:rPr>
              <a:t>20 mg de </a:t>
            </a:r>
            <a:r>
              <a:rPr lang="es-ES_tradnl" dirty="0" err="1">
                <a:solidFill>
                  <a:schemeClr val="bg1"/>
                </a:solidFill>
              </a:rPr>
              <a:t>torasemida</a:t>
            </a:r>
            <a:r>
              <a:rPr lang="es-ES_tradnl" dirty="0">
                <a:solidFill>
                  <a:schemeClr val="bg1"/>
                </a:solidFill>
              </a:rPr>
              <a:t> equivalentes a 40mg de furosemida.</a:t>
            </a:r>
          </a:p>
          <a:p>
            <a:pPr marL="555484" lvl="1" algn="just">
              <a:buFont typeface="Wingdings"/>
              <a:buChar char=""/>
              <a:defRPr/>
            </a:pPr>
            <a:r>
              <a:rPr lang="es-ES_tradnl" dirty="0">
                <a:solidFill>
                  <a:schemeClr val="bg1"/>
                </a:solidFill>
              </a:rPr>
              <a:t>1 mg de </a:t>
            </a:r>
            <a:r>
              <a:rPr lang="es-ES_tradnl" dirty="0" err="1">
                <a:solidFill>
                  <a:schemeClr val="bg1"/>
                </a:solidFill>
              </a:rPr>
              <a:t>bumetanida</a:t>
            </a:r>
            <a:r>
              <a:rPr lang="es-ES_tradnl" dirty="0">
                <a:solidFill>
                  <a:schemeClr val="bg1"/>
                </a:solidFill>
              </a:rPr>
              <a:t> equivalentes </a:t>
            </a:r>
            <a:r>
              <a:rPr lang="es-ES_tradnl" dirty="0" smtClean="0">
                <a:solidFill>
                  <a:schemeClr val="bg1"/>
                </a:solidFill>
              </a:rPr>
              <a:t>a 40 mg de furosemida. </a:t>
            </a:r>
            <a:endParaRPr lang="es-ES" dirty="0" smtClean="0">
              <a:solidFill>
                <a:schemeClr val="bg1"/>
              </a:solidFill>
            </a:endParaRPr>
          </a:p>
          <a:p>
            <a:pPr marL="0" indent="0" algn="just">
              <a:buNone/>
            </a:pPr>
            <a:endParaRPr lang="es-ES_tradnl" dirty="0">
              <a:solidFill>
                <a:schemeClr val="bg1"/>
              </a:solidFill>
            </a:endParaRPr>
          </a:p>
        </p:txBody>
      </p:sp>
      <p:sp>
        <p:nvSpPr>
          <p:cNvPr id="6" name="Rectángulo 5"/>
          <p:cNvSpPr/>
          <p:nvPr/>
        </p:nvSpPr>
        <p:spPr>
          <a:xfrm>
            <a:off x="628650" y="2375273"/>
            <a:ext cx="7886700" cy="39366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8603">
              <a:buFont typeface="Wingdings"/>
              <a:buChar char=""/>
              <a:defRPr/>
            </a:pPr>
            <a:r>
              <a:rPr lang="es-ES_tradnl" sz="2400" dirty="0" smtClean="0">
                <a:solidFill>
                  <a:schemeClr val="bg1"/>
                </a:solidFill>
              </a:rPr>
              <a:t>Pacientes </a:t>
            </a:r>
            <a:r>
              <a:rPr lang="es-ES_tradnl" sz="2400" dirty="0">
                <a:solidFill>
                  <a:schemeClr val="bg1"/>
                </a:solidFill>
              </a:rPr>
              <a:t>con toma de diuréticos </a:t>
            </a:r>
            <a:r>
              <a:rPr lang="es-ES_tradnl" sz="2400" dirty="0" err="1">
                <a:solidFill>
                  <a:schemeClr val="bg1"/>
                </a:solidFill>
              </a:rPr>
              <a:t>tiazidicos</a:t>
            </a:r>
            <a:r>
              <a:rPr lang="es-ES_tradnl" sz="2400" dirty="0">
                <a:solidFill>
                  <a:schemeClr val="bg1"/>
                </a:solidFill>
              </a:rPr>
              <a:t> como tratamiento habitual, si este fármaco </a:t>
            </a:r>
            <a:r>
              <a:rPr lang="es-ES_tradnl" sz="2400" dirty="0" smtClean="0">
                <a:solidFill>
                  <a:schemeClr val="bg1"/>
                </a:solidFill>
              </a:rPr>
              <a:t>estaba </a:t>
            </a:r>
            <a:r>
              <a:rPr lang="es-ES_tradnl" sz="2400" dirty="0">
                <a:solidFill>
                  <a:schemeClr val="bg1"/>
                </a:solidFill>
              </a:rPr>
              <a:t>siendo administrado a largo plazo.</a:t>
            </a:r>
          </a:p>
          <a:p>
            <a:pPr marL="308603">
              <a:buFont typeface="Wingdings"/>
              <a:buChar char=""/>
              <a:defRPr/>
            </a:pPr>
            <a:endParaRPr lang="es-ES_tradnl" sz="2400" dirty="0">
              <a:solidFill>
                <a:schemeClr val="bg1"/>
              </a:solidFill>
            </a:endParaRPr>
          </a:p>
          <a:p>
            <a:pPr marL="308603">
              <a:buFont typeface="Wingdings"/>
              <a:buChar char=""/>
              <a:defRPr/>
            </a:pPr>
            <a:r>
              <a:rPr lang="es-ES_tradnl" sz="2400" dirty="0">
                <a:solidFill>
                  <a:schemeClr val="bg1"/>
                </a:solidFill>
              </a:rPr>
              <a:t>No era un criterio de inclusión predefinido la Fracción de Eyección del Ventrículo Izquierdo.</a:t>
            </a:r>
          </a:p>
        </p:txBody>
      </p:sp>
      <p:sp>
        <p:nvSpPr>
          <p:cNvPr id="10" name="Rectángulo 9"/>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135267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FFFF00"/>
                </a:solidFill>
              </a:rPr>
              <a:t>METODOLOGIA</a:t>
            </a:r>
            <a:endParaRPr lang="es-ES_tradnl" b="1" dirty="0">
              <a:solidFill>
                <a:srgbClr val="FFFF00"/>
              </a:solidFill>
            </a:endParaRPr>
          </a:p>
        </p:txBody>
      </p:sp>
      <p:sp>
        <p:nvSpPr>
          <p:cNvPr id="3" name="Marcador de contenido 2"/>
          <p:cNvSpPr>
            <a:spLocks noGrp="1"/>
          </p:cNvSpPr>
          <p:nvPr>
            <p:ph idx="1"/>
          </p:nvPr>
        </p:nvSpPr>
        <p:spPr>
          <a:solidFill>
            <a:schemeClr val="tx1"/>
          </a:solidFill>
        </p:spPr>
        <p:txBody>
          <a:bodyPr>
            <a:normAutofit/>
          </a:bodyPr>
          <a:lstStyle/>
          <a:p>
            <a:pPr marL="0" indent="0">
              <a:buNone/>
            </a:pPr>
            <a:r>
              <a:rPr lang="es-ES" b="1" dirty="0" smtClean="0">
                <a:solidFill>
                  <a:schemeClr val="bg1"/>
                </a:solidFill>
              </a:rPr>
              <a:t>Criterios de exclusión: </a:t>
            </a:r>
          </a:p>
          <a:p>
            <a:pPr algn="just">
              <a:buFont typeface="Wingdings" panose="05000000000000000000" pitchFamily="2" charset="2"/>
              <a:buChar char="v"/>
            </a:pPr>
            <a:endParaRPr lang="es-ES_tradnl" dirty="0" smtClean="0">
              <a:solidFill>
                <a:schemeClr val="bg1"/>
              </a:solidFill>
            </a:endParaRPr>
          </a:p>
          <a:p>
            <a:pPr algn="just">
              <a:buFont typeface="Wingdings" panose="05000000000000000000" pitchFamily="2" charset="2"/>
              <a:buChar char="v"/>
            </a:pPr>
            <a:r>
              <a:rPr lang="es-ES_tradnl" dirty="0" smtClean="0">
                <a:solidFill>
                  <a:schemeClr val="bg1"/>
                </a:solidFill>
              </a:rPr>
              <a:t> </a:t>
            </a:r>
            <a:r>
              <a:rPr lang="es-ES_tradnl" dirty="0">
                <a:solidFill>
                  <a:schemeClr val="bg1"/>
                </a:solidFill>
              </a:rPr>
              <a:t>P</a:t>
            </a:r>
            <a:r>
              <a:rPr lang="es-ES_tradnl" dirty="0" smtClean="0">
                <a:solidFill>
                  <a:schemeClr val="bg1"/>
                </a:solidFill>
              </a:rPr>
              <a:t>acientes </a:t>
            </a:r>
            <a:r>
              <a:rPr lang="es-ES_tradnl" dirty="0">
                <a:solidFill>
                  <a:schemeClr val="bg1"/>
                </a:solidFill>
              </a:rPr>
              <a:t>con </a:t>
            </a:r>
            <a:r>
              <a:rPr lang="es-ES_tradnl" dirty="0" smtClean="0">
                <a:solidFill>
                  <a:schemeClr val="bg1"/>
                </a:solidFill>
              </a:rPr>
              <a:t>PAS </a:t>
            </a:r>
            <a:r>
              <a:rPr lang="es-ES_tradnl" dirty="0">
                <a:solidFill>
                  <a:schemeClr val="bg1"/>
                </a:solidFill>
              </a:rPr>
              <a:t>menor de </a:t>
            </a:r>
            <a:r>
              <a:rPr lang="es-ES_tradnl" dirty="0" smtClean="0">
                <a:solidFill>
                  <a:schemeClr val="bg1"/>
                </a:solidFill>
              </a:rPr>
              <a:t>90mmHg.</a:t>
            </a:r>
          </a:p>
          <a:p>
            <a:pPr marL="0" indent="0" algn="just">
              <a:buNone/>
            </a:pPr>
            <a:r>
              <a:rPr lang="es-ES_tradnl" dirty="0" smtClean="0">
                <a:solidFill>
                  <a:schemeClr val="bg1"/>
                </a:solidFill>
              </a:rPr>
              <a:t> </a:t>
            </a:r>
          </a:p>
          <a:p>
            <a:pPr algn="just">
              <a:buFont typeface="Wingdings" panose="05000000000000000000" pitchFamily="2" charset="2"/>
              <a:buChar char="v"/>
            </a:pPr>
            <a:r>
              <a:rPr lang="es-ES_tradnl" dirty="0" smtClean="0">
                <a:solidFill>
                  <a:schemeClr val="bg1"/>
                </a:solidFill>
              </a:rPr>
              <a:t>Creatinina sérica superior </a:t>
            </a:r>
            <a:r>
              <a:rPr lang="es-ES_tradnl" dirty="0">
                <a:solidFill>
                  <a:schemeClr val="bg1"/>
                </a:solidFill>
              </a:rPr>
              <a:t>a </a:t>
            </a:r>
            <a:r>
              <a:rPr lang="es-ES_tradnl" dirty="0" smtClean="0">
                <a:solidFill>
                  <a:schemeClr val="bg1"/>
                </a:solidFill>
              </a:rPr>
              <a:t>3,0mg/dl.</a:t>
            </a:r>
          </a:p>
          <a:p>
            <a:pPr marL="0" indent="0" algn="just">
              <a:buNone/>
            </a:pPr>
            <a:endParaRPr lang="es-ES_tradnl" dirty="0" smtClean="0">
              <a:solidFill>
                <a:schemeClr val="bg1"/>
              </a:solidFill>
            </a:endParaRPr>
          </a:p>
          <a:p>
            <a:pPr algn="just">
              <a:buFont typeface="Wingdings" panose="05000000000000000000" pitchFamily="2" charset="2"/>
              <a:buChar char="v"/>
            </a:pPr>
            <a:r>
              <a:rPr lang="es-ES_tradnl" dirty="0" smtClean="0">
                <a:solidFill>
                  <a:schemeClr val="bg1"/>
                </a:solidFill>
              </a:rPr>
              <a:t> Pacientes </a:t>
            </a:r>
            <a:r>
              <a:rPr lang="es-ES_tradnl" dirty="0">
                <a:solidFill>
                  <a:schemeClr val="bg1"/>
                </a:solidFill>
              </a:rPr>
              <a:t>que requieren </a:t>
            </a:r>
            <a:r>
              <a:rPr lang="es-ES_tradnl" dirty="0" smtClean="0">
                <a:solidFill>
                  <a:schemeClr val="bg1"/>
                </a:solidFill>
              </a:rPr>
              <a:t>vasodilatadores EV o </a:t>
            </a:r>
            <a:r>
              <a:rPr lang="es-ES_tradnl" dirty="0">
                <a:solidFill>
                  <a:schemeClr val="bg1"/>
                </a:solidFill>
              </a:rPr>
              <a:t>agentes inotrópicos (excepto </a:t>
            </a:r>
            <a:r>
              <a:rPr lang="es-ES_tradnl" dirty="0" err="1">
                <a:solidFill>
                  <a:schemeClr val="bg1"/>
                </a:solidFill>
              </a:rPr>
              <a:t>digoxina</a:t>
            </a:r>
            <a:r>
              <a:rPr lang="es-ES_tradnl" dirty="0">
                <a:solidFill>
                  <a:schemeClr val="bg1"/>
                </a:solidFill>
              </a:rPr>
              <a:t>) para la insuficiencia cardíaca. </a:t>
            </a:r>
          </a:p>
          <a:p>
            <a:pPr algn="just">
              <a:buFont typeface="Wingdings" panose="05000000000000000000" pitchFamily="2" charset="2"/>
              <a:buChar char="v"/>
            </a:pPr>
            <a:endParaRPr lang="es-ES" dirty="0" smtClean="0">
              <a:solidFill>
                <a:schemeClr val="bg1"/>
              </a:solidFill>
            </a:endParaRPr>
          </a:p>
          <a:p>
            <a:pPr>
              <a:buFont typeface="Wingdings" panose="05000000000000000000" pitchFamily="2" charset="2"/>
              <a:buChar char="v"/>
            </a:pPr>
            <a:endParaRPr lang="es-ES_tradnl" dirty="0">
              <a:solidFill>
                <a:schemeClr val="bg1"/>
              </a:solidFill>
            </a:endParaRPr>
          </a:p>
        </p:txBody>
      </p:sp>
      <p:sp>
        <p:nvSpPr>
          <p:cNvPr id="5" name="Rectángulo 4"/>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Tree>
    <p:extLst>
      <p:ext uri="{BB962C8B-B14F-4D97-AF65-F5344CB8AC3E}">
        <p14:creationId xmlns:p14="http://schemas.microsoft.com/office/powerpoint/2010/main" val="48199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19932" y="92992"/>
            <a:ext cx="8200540" cy="621010"/>
          </a:xfrm>
        </p:spPr>
        <p:txBody>
          <a:bodyPr>
            <a:normAutofit fontScale="90000"/>
          </a:bodyPr>
          <a:lstStyle/>
          <a:p>
            <a:pPr algn="ctr"/>
            <a:r>
              <a:rPr lang="en-US" sz="4000" b="1" dirty="0" smtClean="0">
                <a:solidFill>
                  <a:srgbClr val="FFFF00"/>
                </a:solidFill>
                <a:cs typeface="Times New Roman" pitchFamily="18" charset="0"/>
              </a:rPr>
              <a:t>ANALISIS ESTADISTICO</a:t>
            </a:r>
            <a:endParaRPr lang="es-VE" sz="4000" b="1" dirty="0">
              <a:solidFill>
                <a:srgbClr val="FFFF00"/>
              </a:solidFill>
              <a:cs typeface="Times New Roman" pitchFamily="18" charset="0"/>
            </a:endParaRPr>
          </a:p>
        </p:txBody>
      </p:sp>
      <p:graphicFrame>
        <p:nvGraphicFramePr>
          <p:cNvPr id="4" name="3 Diagrama"/>
          <p:cNvGraphicFramePr/>
          <p:nvPr>
            <p:extLst>
              <p:ext uri="{D42A27DB-BD31-4B8C-83A1-F6EECF244321}">
                <p14:modId xmlns:p14="http://schemas.microsoft.com/office/powerpoint/2010/main" val="2414607141"/>
              </p:ext>
            </p:extLst>
          </p:nvPr>
        </p:nvGraphicFramePr>
        <p:xfrm>
          <a:off x="289246" y="1915379"/>
          <a:ext cx="8459218" cy="2397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238447" y="5660996"/>
            <a:ext cx="8683623" cy="830997"/>
          </a:xfrm>
          <a:prstGeom prst="rect">
            <a:avLst/>
          </a:prstGeom>
          <a:solidFill>
            <a:schemeClr val="tx1"/>
          </a:solidFill>
          <a:ln w="38100">
            <a:solidFill>
              <a:schemeClr val="bg1"/>
            </a:solidFill>
          </a:ln>
        </p:spPr>
        <p:txBody>
          <a:bodyPr wrap="square" rtlCol="0">
            <a:spAutoFit/>
          </a:bodyPr>
          <a:lstStyle/>
          <a:p>
            <a:pPr algn="ctr"/>
            <a:r>
              <a:rPr lang="es-VE" sz="2400" b="1" dirty="0" smtClean="0">
                <a:solidFill>
                  <a:schemeClr val="bg1"/>
                </a:solidFill>
                <a:latin typeface="Times New Roman" panose="02020603050405020304" pitchFamily="18" charset="0"/>
                <a:cs typeface="Times New Roman" panose="02020603050405020304" pitchFamily="18" charset="0"/>
              </a:rPr>
              <a:t>TODOS LOS ANALISIS SE REALIZARON CON EL PRINCIPIO DE INTENCION A TRATAR</a:t>
            </a:r>
            <a:endParaRPr lang="es-VE" sz="2400" b="1" dirty="0">
              <a:solidFill>
                <a:schemeClr val="bg1"/>
              </a:solidFill>
              <a:latin typeface="Times New Roman" panose="02020603050405020304" pitchFamily="18" charset="0"/>
              <a:cs typeface="Times New Roman" panose="02020603050405020304" pitchFamily="18" charset="0"/>
            </a:endParaRPr>
          </a:p>
        </p:txBody>
      </p:sp>
      <p:sp>
        <p:nvSpPr>
          <p:cNvPr id="7" name="6 CuadroTexto"/>
          <p:cNvSpPr txBox="1"/>
          <p:nvPr/>
        </p:nvSpPr>
        <p:spPr>
          <a:xfrm>
            <a:off x="1071018" y="719706"/>
            <a:ext cx="7107566" cy="523220"/>
          </a:xfrm>
          <a:prstGeom prst="rect">
            <a:avLst/>
          </a:prstGeom>
          <a:solidFill>
            <a:schemeClr val="tx1"/>
          </a:solidFill>
          <a:ln w="38100">
            <a:solidFill>
              <a:schemeClr val="bg1"/>
            </a:solidFill>
          </a:ln>
        </p:spPr>
        <p:txBody>
          <a:bodyPr wrap="square" rtlCol="0">
            <a:spAutoFit/>
          </a:bodyPr>
          <a:lstStyle/>
          <a:p>
            <a:pPr algn="ctr"/>
            <a:r>
              <a:rPr lang="es-VE" sz="2800" dirty="0" smtClean="0">
                <a:solidFill>
                  <a:srgbClr val="FF0000"/>
                </a:solidFill>
                <a:effectLst>
                  <a:outerShdw blurRad="38100" dist="38100" dir="2700000" algn="tl">
                    <a:srgbClr val="000000">
                      <a:alpha val="43137"/>
                    </a:srgbClr>
                  </a:outerShdw>
                </a:effectLst>
                <a:cs typeface="Times New Roman" panose="02020603050405020304" pitchFamily="18" charset="0"/>
              </a:rPr>
              <a:t>De acuerdo al tamaño de la muestra se obtuvo</a:t>
            </a:r>
            <a:endParaRPr lang="es-VE" sz="2800"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
        <p:nvSpPr>
          <p:cNvPr id="8" name="Rectángulo 7"/>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grpSp>
        <p:nvGrpSpPr>
          <p:cNvPr id="9" name="Grupo 8"/>
          <p:cNvGrpSpPr/>
          <p:nvPr/>
        </p:nvGrpSpPr>
        <p:grpSpPr>
          <a:xfrm>
            <a:off x="3344376" y="4123030"/>
            <a:ext cx="2459062" cy="1393741"/>
            <a:chOff x="2899729" y="16199"/>
            <a:chExt cx="2459062" cy="1393741"/>
          </a:xfrm>
          <a:scene3d>
            <a:camera prst="orthographicFront"/>
            <a:lightRig rig="flat" dir="t"/>
          </a:scene3d>
        </p:grpSpPr>
        <p:sp>
          <p:nvSpPr>
            <p:cNvPr id="10" name="Rectángulo 9"/>
            <p:cNvSpPr/>
            <p:nvPr/>
          </p:nvSpPr>
          <p:spPr>
            <a:xfrm>
              <a:off x="2899729" y="188916"/>
              <a:ext cx="2442048" cy="1221024"/>
            </a:xfrm>
            <a:prstGeom prst="rect">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1" name="Rectángulo 10"/>
            <p:cNvSpPr/>
            <p:nvPr/>
          </p:nvSpPr>
          <p:spPr>
            <a:xfrm>
              <a:off x="2916743" y="16199"/>
              <a:ext cx="2442048" cy="12210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dirty="0" smtClean="0"/>
                <a:t> </a:t>
              </a:r>
            </a:p>
            <a:p>
              <a:pPr lvl="0" algn="ctr" defTabSz="1066800">
                <a:lnSpc>
                  <a:spcPct val="90000"/>
                </a:lnSpc>
                <a:spcBef>
                  <a:spcPct val="0"/>
                </a:spcBef>
                <a:spcAft>
                  <a:spcPct val="35000"/>
                </a:spcAft>
              </a:pPr>
              <a:r>
                <a:rPr lang="es-ES_tradnl" sz="2400" b="1" dirty="0" smtClean="0">
                  <a:solidFill>
                    <a:srgbClr val="FFFF00"/>
                  </a:solidFill>
                </a:rPr>
                <a:t>Puntos </a:t>
              </a:r>
              <a:r>
                <a:rPr lang="es-ES_tradnl" sz="2400" b="1" dirty="0">
                  <a:solidFill>
                    <a:srgbClr val="FFFF00"/>
                  </a:solidFill>
                </a:rPr>
                <a:t>finales </a:t>
              </a:r>
              <a:r>
                <a:rPr lang="es-ES_tradnl" sz="2400" b="1" dirty="0" smtClean="0">
                  <a:solidFill>
                    <a:srgbClr val="FFFF00"/>
                  </a:solidFill>
                </a:rPr>
                <a:t>    secundarios </a:t>
              </a:r>
            </a:p>
            <a:p>
              <a:pPr lvl="0" algn="ctr" defTabSz="1066800">
                <a:lnSpc>
                  <a:spcPct val="90000"/>
                </a:lnSpc>
                <a:spcBef>
                  <a:spcPct val="0"/>
                </a:spcBef>
                <a:spcAft>
                  <a:spcPct val="35000"/>
                </a:spcAft>
              </a:pPr>
              <a:r>
                <a:rPr lang="es-ES_tradnl" sz="2400" b="1" dirty="0" smtClean="0"/>
                <a:t>p= 0,05</a:t>
              </a:r>
              <a:endParaRPr lang="es-VE" sz="2400" b="1" kern="1200" dirty="0">
                <a:cs typeface="Times New Roman" panose="02020603050405020304" pitchFamily="18" charset="0"/>
              </a:endParaRPr>
            </a:p>
          </p:txBody>
        </p:sp>
      </p:grpSp>
      <p:sp>
        <p:nvSpPr>
          <p:cNvPr id="12" name="Flecha abajo 11"/>
          <p:cNvSpPr/>
          <p:nvPr/>
        </p:nvSpPr>
        <p:spPr>
          <a:xfrm>
            <a:off x="4494508" y="1346057"/>
            <a:ext cx="449451" cy="637725"/>
          </a:xfrm>
          <a:prstGeom prst="downArrow">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n>
                <a:solidFill>
                  <a:srgbClr val="FFC000"/>
                </a:solidFill>
              </a:ln>
              <a:solidFill>
                <a:schemeClr val="bg1">
                  <a:lumMod val="85000"/>
                  <a:lumOff val="15000"/>
                </a:schemeClr>
              </a:solidFill>
            </a:endParaRPr>
          </a:p>
        </p:txBody>
      </p:sp>
    </p:spTree>
    <p:extLst>
      <p:ext uri="{BB962C8B-B14F-4D97-AF65-F5344CB8AC3E}">
        <p14:creationId xmlns:p14="http://schemas.microsoft.com/office/powerpoint/2010/main" val="3954461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_tradnl" b="1" dirty="0" smtClean="0">
                <a:solidFill>
                  <a:srgbClr val="FFFF00"/>
                </a:solidFill>
              </a:rPr>
              <a:t>TRATAMIENTO</a:t>
            </a:r>
            <a:endParaRPr lang="es-ES_tradnl" b="1" dirty="0">
              <a:solidFill>
                <a:srgbClr val="FFFF00"/>
              </a:solidFill>
            </a:endParaRPr>
          </a:p>
        </p:txBody>
      </p:sp>
      <p:sp>
        <p:nvSpPr>
          <p:cNvPr id="5" name="Rectángulo 4"/>
          <p:cNvSpPr/>
          <p:nvPr/>
        </p:nvSpPr>
        <p:spPr>
          <a:xfrm>
            <a:off x="7077889" y="6604084"/>
            <a:ext cx="2175293" cy="253916"/>
          </a:xfrm>
          <a:prstGeom prst="rect">
            <a:avLst/>
          </a:prstGeom>
        </p:spPr>
        <p:txBody>
          <a:bodyPr wrap="square">
            <a:spAutoFit/>
          </a:bodyPr>
          <a:lstStyle/>
          <a:p>
            <a:r>
              <a:rPr lang="pt-BR" sz="1000" dirty="0"/>
              <a:t>N </a:t>
            </a:r>
            <a:r>
              <a:rPr lang="pt-BR" sz="1000" dirty="0" err="1"/>
              <a:t>Engl</a:t>
            </a:r>
            <a:r>
              <a:rPr lang="pt-BR" sz="1000" dirty="0"/>
              <a:t> J </a:t>
            </a:r>
            <a:r>
              <a:rPr lang="pt-BR" sz="1000" dirty="0" err="1"/>
              <a:t>Med</a:t>
            </a:r>
            <a:r>
              <a:rPr lang="pt-BR" sz="1000" dirty="0"/>
              <a:t> 2011; 364: 797-805 03. </a:t>
            </a:r>
          </a:p>
        </p:txBody>
      </p:sp>
      <p:sp>
        <p:nvSpPr>
          <p:cNvPr id="3" name="Marcador de contenido 2"/>
          <p:cNvSpPr>
            <a:spLocks noGrp="1"/>
          </p:cNvSpPr>
          <p:nvPr>
            <p:ph idx="1"/>
          </p:nvPr>
        </p:nvSpPr>
        <p:spPr>
          <a:solidFill>
            <a:schemeClr val="tx1"/>
          </a:solidFill>
        </p:spPr>
        <p:txBody>
          <a:bodyPr>
            <a:normAutofit fontScale="92500" lnSpcReduction="10000"/>
          </a:bodyPr>
          <a:lstStyle/>
          <a:p>
            <a:pPr algn="just"/>
            <a:r>
              <a:rPr lang="es-ES" dirty="0" smtClean="0">
                <a:solidFill>
                  <a:schemeClr val="bg1"/>
                </a:solidFill>
              </a:rPr>
              <a:t>Primeras 24 horas, inicio de </a:t>
            </a:r>
            <a:r>
              <a:rPr lang="es-ES" dirty="0" err="1" smtClean="0">
                <a:solidFill>
                  <a:schemeClr val="bg1"/>
                </a:solidFill>
              </a:rPr>
              <a:t>tto</a:t>
            </a:r>
            <a:r>
              <a:rPr lang="es-ES" dirty="0" smtClean="0">
                <a:solidFill>
                  <a:schemeClr val="bg1"/>
                </a:solidFill>
              </a:rPr>
              <a:t> según el grupo originado en la aleatorización.</a:t>
            </a:r>
            <a:endParaRPr lang="es-ES_tradnl" dirty="0">
              <a:solidFill>
                <a:schemeClr val="bg1"/>
              </a:solidFill>
            </a:endParaRPr>
          </a:p>
          <a:p>
            <a:pPr lvl="0" algn="just"/>
            <a:endParaRPr lang="es-ES_tradnl" dirty="0" smtClean="0">
              <a:solidFill>
                <a:schemeClr val="bg1"/>
              </a:solidFill>
            </a:endParaRPr>
          </a:p>
          <a:p>
            <a:pPr lvl="0" algn="just"/>
            <a:r>
              <a:rPr lang="es-ES_tradnl" dirty="0" smtClean="0">
                <a:solidFill>
                  <a:schemeClr val="bg1"/>
                </a:solidFill>
              </a:rPr>
              <a:t>A </a:t>
            </a:r>
            <a:r>
              <a:rPr lang="es-ES_tradnl" dirty="0">
                <a:solidFill>
                  <a:schemeClr val="bg1"/>
                </a:solidFill>
              </a:rPr>
              <a:t>las 48 horas, el médico tenía la opción de ajustar la estrategia diurético según respuesta clínica, podría aumentar la dosis en un 50%, mantener la misma estrategia o descontinuar el </a:t>
            </a:r>
            <a:r>
              <a:rPr lang="es-ES_tradnl" dirty="0" err="1" smtClean="0">
                <a:solidFill>
                  <a:schemeClr val="bg1"/>
                </a:solidFill>
              </a:rPr>
              <a:t>tto</a:t>
            </a:r>
            <a:r>
              <a:rPr lang="es-ES_tradnl" dirty="0" smtClean="0">
                <a:solidFill>
                  <a:schemeClr val="bg1"/>
                </a:solidFill>
              </a:rPr>
              <a:t> </a:t>
            </a:r>
            <a:r>
              <a:rPr lang="es-ES_tradnl" dirty="0">
                <a:solidFill>
                  <a:schemeClr val="bg1"/>
                </a:solidFill>
              </a:rPr>
              <a:t>EV. (con el tratamiento del estudio permaneciendo oculto</a:t>
            </a:r>
            <a:r>
              <a:rPr lang="es-ES_tradnl" dirty="0" smtClean="0">
                <a:solidFill>
                  <a:schemeClr val="bg1"/>
                </a:solidFill>
              </a:rPr>
              <a:t>).</a:t>
            </a:r>
          </a:p>
          <a:p>
            <a:pPr lvl="0" algn="just"/>
            <a:endParaRPr lang="es-ES" dirty="0" smtClean="0">
              <a:solidFill>
                <a:schemeClr val="bg1"/>
              </a:solidFill>
            </a:endParaRPr>
          </a:p>
          <a:p>
            <a:pPr lvl="0" algn="just"/>
            <a:r>
              <a:rPr lang="es-ES" dirty="0" smtClean="0">
                <a:solidFill>
                  <a:schemeClr val="bg1"/>
                </a:solidFill>
              </a:rPr>
              <a:t>Después de las 72 horas todos los tratamientos eran abiertos.</a:t>
            </a:r>
            <a:endParaRPr lang="es-ES_tradnl" dirty="0">
              <a:solidFill>
                <a:schemeClr val="bg1"/>
              </a:solidFill>
            </a:endParaRPr>
          </a:p>
        </p:txBody>
      </p:sp>
    </p:spTree>
    <p:extLst>
      <p:ext uri="{BB962C8B-B14F-4D97-AF65-F5344CB8AC3E}">
        <p14:creationId xmlns:p14="http://schemas.microsoft.com/office/powerpoint/2010/main" val="215347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2066</TotalTime>
  <Words>2272</Words>
  <Application>Microsoft Office PowerPoint</Application>
  <PresentationFormat>Presentación en pantalla (4:3)</PresentationFormat>
  <Paragraphs>244</Paragraphs>
  <Slides>36</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Calibri Light</vt:lpstr>
      <vt:lpstr>Times New Roman</vt:lpstr>
      <vt:lpstr>Wingdings</vt:lpstr>
      <vt:lpstr>Office Theme</vt:lpstr>
      <vt:lpstr>Presentación de PowerPoint</vt:lpstr>
      <vt:lpstr> INTRODUCCION</vt:lpstr>
      <vt:lpstr>OBJETIVO</vt:lpstr>
      <vt:lpstr>METODOLOGIA</vt:lpstr>
      <vt:lpstr>Presentación de PowerPoint</vt:lpstr>
      <vt:lpstr>METODOLOGIA</vt:lpstr>
      <vt:lpstr>METODOLOGIA</vt:lpstr>
      <vt:lpstr>ANALISIS ESTADISTICO</vt:lpstr>
      <vt:lpstr>TRATAMIENTO</vt:lpstr>
      <vt:lpstr>SEGUIMIENTO</vt:lpstr>
      <vt:lpstr>PUNTOS FINALES PRIMARIO</vt:lpstr>
      <vt:lpstr>ESCALA VISUAL ANALÓGICA</vt:lpstr>
      <vt:lpstr>PUNTOS FINALES SECUNDARIO</vt:lpstr>
      <vt:lpstr>PUNTOS FINALES CLINICOS</vt:lpstr>
      <vt:lpstr>Presentación de PowerPoint</vt:lpstr>
      <vt:lpstr>Presentación de PowerPoint</vt:lpstr>
      <vt:lpstr>Presentación de PowerPoint</vt:lpstr>
      <vt:lpstr>Presentación de PowerPoint</vt:lpstr>
      <vt:lpstr>Presentación de PowerPoint</vt:lpstr>
      <vt:lpstr>Presentación de PowerPoint</vt:lpstr>
      <vt:lpstr>EVENTOS CLÍNICOS</vt:lpstr>
      <vt:lpstr>Presentación de PowerPoint</vt:lpstr>
      <vt:lpstr>Presentación de PowerPoint</vt:lpstr>
      <vt:lpstr>DISCUSION</vt:lpstr>
      <vt:lpstr>DISCUSION</vt:lpstr>
      <vt:lpstr>DISCUSION</vt:lpstr>
      <vt:lpstr>DISCUSION</vt:lpstr>
      <vt:lpstr>CONCLUSION</vt:lpstr>
      <vt:lpstr>CONCLUSION GRUPAL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leon</dc:creator>
  <cp:lastModifiedBy>maria leon</cp:lastModifiedBy>
  <cp:revision>110</cp:revision>
  <dcterms:created xsi:type="dcterms:W3CDTF">2015-05-19T00:56:53Z</dcterms:created>
  <dcterms:modified xsi:type="dcterms:W3CDTF">2015-06-01T15:58:11Z</dcterms:modified>
</cp:coreProperties>
</file>