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80" autoAdjust="0"/>
  </p:normalViewPr>
  <p:slideViewPr>
    <p:cSldViewPr snapToGrid="0">
      <p:cViewPr varScale="1">
        <p:scale>
          <a:sx n="79" d="100"/>
          <a:sy n="79" d="100"/>
        </p:scale>
        <p:origin x="420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CD3A6-8E17-456A-B1E5-B692922D4C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6EEAE1A0-A3E9-4DB5-BD47-5D8478537940}">
      <dgm:prSet phldrT="[Texto]"/>
      <dgm:spPr/>
      <dgm:t>
        <a:bodyPr/>
        <a:lstStyle/>
        <a:p>
          <a:r>
            <a:rPr lang="es-VE" dirty="0" smtClean="0">
              <a:solidFill>
                <a:schemeClr val="bg1"/>
              </a:solidFill>
            </a:rPr>
            <a:t>Grupos</a:t>
          </a:r>
          <a:endParaRPr lang="es-VE" dirty="0">
            <a:solidFill>
              <a:schemeClr val="bg1"/>
            </a:solidFill>
          </a:endParaRPr>
        </a:p>
      </dgm:t>
    </dgm:pt>
    <dgm:pt modelId="{9AA1495D-6C79-4183-8FB1-1679202305BB}" type="parTrans" cxnId="{08B1A0BF-B8DB-4314-9B0B-83F042470AAB}">
      <dgm:prSet/>
      <dgm:spPr/>
      <dgm:t>
        <a:bodyPr/>
        <a:lstStyle/>
        <a:p>
          <a:endParaRPr lang="es-VE"/>
        </a:p>
      </dgm:t>
    </dgm:pt>
    <dgm:pt modelId="{EB3DF095-0570-481F-B296-A85FC08FFF74}" type="sibTrans" cxnId="{08B1A0BF-B8DB-4314-9B0B-83F042470AAB}">
      <dgm:prSet/>
      <dgm:spPr/>
      <dgm:t>
        <a:bodyPr/>
        <a:lstStyle/>
        <a:p>
          <a:endParaRPr lang="es-VE"/>
        </a:p>
      </dgm:t>
    </dgm:pt>
    <dgm:pt modelId="{761A3CE6-2FFB-4CB4-9444-CCCC255608CE}">
      <dgm:prSet phldrT="[Texto]"/>
      <dgm:spPr/>
      <dgm:t>
        <a:bodyPr/>
        <a:lstStyle/>
        <a:p>
          <a:r>
            <a:rPr lang="es-VE" dirty="0" smtClean="0">
              <a:solidFill>
                <a:schemeClr val="bg1"/>
              </a:solidFill>
            </a:rPr>
            <a:t>ANTRACICLINA</a:t>
          </a:r>
          <a:endParaRPr lang="es-VE" dirty="0">
            <a:solidFill>
              <a:schemeClr val="bg1"/>
            </a:solidFill>
          </a:endParaRPr>
        </a:p>
      </dgm:t>
    </dgm:pt>
    <dgm:pt modelId="{F90796AB-D31A-4586-8E5E-E6345E8837D6}" type="parTrans" cxnId="{B68BE914-ED11-4FDD-9847-7FBD622F6004}">
      <dgm:prSet/>
      <dgm:spPr/>
      <dgm:t>
        <a:bodyPr/>
        <a:lstStyle/>
        <a:p>
          <a:endParaRPr lang="es-VE"/>
        </a:p>
      </dgm:t>
    </dgm:pt>
    <dgm:pt modelId="{F8A1A82F-0A20-4C92-8BDC-191DAAB77E64}" type="sibTrans" cxnId="{B68BE914-ED11-4FDD-9847-7FBD622F6004}">
      <dgm:prSet/>
      <dgm:spPr/>
      <dgm:t>
        <a:bodyPr/>
        <a:lstStyle/>
        <a:p>
          <a:endParaRPr lang="es-VE"/>
        </a:p>
      </dgm:t>
    </dgm:pt>
    <dgm:pt modelId="{4EB97E84-DC86-4920-B3EA-A1FA9009B4F1}">
      <dgm:prSet phldrT="[Texto]"/>
      <dgm:spPr/>
      <dgm:t>
        <a:bodyPr/>
        <a:lstStyle/>
        <a:p>
          <a:r>
            <a:rPr lang="es-VE" dirty="0" smtClean="0">
              <a:solidFill>
                <a:schemeClr val="bg1"/>
              </a:solidFill>
            </a:rPr>
            <a:t>TRASTUZUMAB</a:t>
          </a:r>
          <a:endParaRPr lang="es-VE" dirty="0">
            <a:solidFill>
              <a:schemeClr val="bg1"/>
            </a:solidFill>
          </a:endParaRPr>
        </a:p>
      </dgm:t>
    </dgm:pt>
    <dgm:pt modelId="{36B165B4-F6DA-4499-8FA8-884DFD55A4B3}" type="parTrans" cxnId="{5F14058C-A76A-44D1-B701-249820142F36}">
      <dgm:prSet/>
      <dgm:spPr/>
      <dgm:t>
        <a:bodyPr/>
        <a:lstStyle/>
        <a:p>
          <a:endParaRPr lang="es-VE"/>
        </a:p>
      </dgm:t>
    </dgm:pt>
    <dgm:pt modelId="{1E4980B5-10E0-48A0-B99F-B53D24486CE6}" type="sibTrans" cxnId="{5F14058C-A76A-44D1-B701-249820142F36}">
      <dgm:prSet/>
      <dgm:spPr/>
      <dgm:t>
        <a:bodyPr/>
        <a:lstStyle/>
        <a:p>
          <a:endParaRPr lang="es-VE"/>
        </a:p>
      </dgm:t>
    </dgm:pt>
    <dgm:pt modelId="{42727BC6-8E43-495E-9410-BC999AD47EBB}">
      <dgm:prSet phldrT="[Texto]"/>
      <dgm:spPr/>
      <dgm:t>
        <a:bodyPr/>
        <a:lstStyle/>
        <a:p>
          <a:r>
            <a:rPr lang="es-VE" dirty="0" smtClean="0">
              <a:solidFill>
                <a:schemeClr val="bg1"/>
              </a:solidFill>
            </a:rPr>
            <a:t>ANTRACICLINA Y TRASTUZUMAB</a:t>
          </a:r>
        </a:p>
      </dgm:t>
    </dgm:pt>
    <dgm:pt modelId="{117004E6-7614-4C28-AB52-035C7D489E72}" type="parTrans" cxnId="{E295F1CC-ED36-4194-B1DC-BB53A937F372}">
      <dgm:prSet/>
      <dgm:spPr/>
      <dgm:t>
        <a:bodyPr/>
        <a:lstStyle/>
        <a:p>
          <a:endParaRPr lang="es-VE"/>
        </a:p>
      </dgm:t>
    </dgm:pt>
    <dgm:pt modelId="{CEEDE422-1B18-42D7-AACE-85CA79B7846B}" type="sibTrans" cxnId="{E295F1CC-ED36-4194-B1DC-BB53A937F372}">
      <dgm:prSet/>
      <dgm:spPr/>
      <dgm:t>
        <a:bodyPr/>
        <a:lstStyle/>
        <a:p>
          <a:endParaRPr lang="es-VE"/>
        </a:p>
      </dgm:t>
    </dgm:pt>
    <dgm:pt modelId="{0B70EB44-DD38-4F1B-9B8F-16AF8ECA72F4}">
      <dgm:prSet phldrT="[Texto]"/>
      <dgm:spPr/>
      <dgm:t>
        <a:bodyPr/>
        <a:lstStyle/>
        <a:p>
          <a:r>
            <a:rPr lang="es-VE" dirty="0" smtClean="0">
              <a:solidFill>
                <a:schemeClr val="bg1"/>
              </a:solidFill>
            </a:rPr>
            <a:t>OTROS AGENTES QUIMIOTERAPICOS</a:t>
          </a:r>
        </a:p>
      </dgm:t>
    </dgm:pt>
    <dgm:pt modelId="{5B67E5AF-6D1F-436B-BDF1-1E93122D235E}" type="parTrans" cxnId="{9215A6A9-5E68-427A-8FC8-E64937C9EC71}">
      <dgm:prSet/>
      <dgm:spPr/>
      <dgm:t>
        <a:bodyPr/>
        <a:lstStyle/>
        <a:p>
          <a:endParaRPr lang="es-VE"/>
        </a:p>
      </dgm:t>
    </dgm:pt>
    <dgm:pt modelId="{C50D4131-8CFE-4366-A42F-9E7B2B574603}" type="sibTrans" cxnId="{9215A6A9-5E68-427A-8FC8-E64937C9EC71}">
      <dgm:prSet/>
      <dgm:spPr/>
      <dgm:t>
        <a:bodyPr/>
        <a:lstStyle/>
        <a:p>
          <a:endParaRPr lang="es-VE"/>
        </a:p>
      </dgm:t>
    </dgm:pt>
    <dgm:pt modelId="{4D226B40-BE83-4FBB-B149-88F1422D4B3E}">
      <dgm:prSet phldrT="[Texto]"/>
      <dgm:spPr/>
      <dgm:t>
        <a:bodyPr/>
        <a:lstStyle/>
        <a:p>
          <a:r>
            <a:rPr lang="es-VE" dirty="0" smtClean="0">
              <a:solidFill>
                <a:schemeClr val="bg1"/>
              </a:solidFill>
            </a:rPr>
            <a:t>NINGUNA TERAPIA</a:t>
          </a:r>
        </a:p>
      </dgm:t>
    </dgm:pt>
    <dgm:pt modelId="{78F22F8B-A4C6-46AD-9728-EC2B92104128}" type="parTrans" cxnId="{A89778D5-5FF3-47C8-9B40-A711BF1EC60F}">
      <dgm:prSet/>
      <dgm:spPr/>
      <dgm:t>
        <a:bodyPr/>
        <a:lstStyle/>
        <a:p>
          <a:endParaRPr lang="es-VE"/>
        </a:p>
      </dgm:t>
    </dgm:pt>
    <dgm:pt modelId="{8E53F01E-D45A-4BD9-A359-9A7F2B753B98}" type="sibTrans" cxnId="{A89778D5-5FF3-47C8-9B40-A711BF1EC60F}">
      <dgm:prSet/>
      <dgm:spPr/>
      <dgm:t>
        <a:bodyPr/>
        <a:lstStyle/>
        <a:p>
          <a:endParaRPr lang="es-VE"/>
        </a:p>
      </dgm:t>
    </dgm:pt>
    <dgm:pt modelId="{6877FE44-6676-4856-9EF9-97D3EB9AB212}" type="pres">
      <dgm:prSet presAssocID="{9CFCD3A6-8E17-456A-B1E5-B692922D4C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92C4C079-BEB7-426F-B5E4-D6C41A935EEE}" type="pres">
      <dgm:prSet presAssocID="{6EEAE1A0-A3E9-4DB5-BD47-5D8478537940}" presName="thickLine" presStyleLbl="alignNode1" presStyleIdx="0" presStyleCnt="1"/>
      <dgm:spPr/>
    </dgm:pt>
    <dgm:pt modelId="{70540A5C-0C22-4751-BD4A-0772EDFB3926}" type="pres">
      <dgm:prSet presAssocID="{6EEAE1A0-A3E9-4DB5-BD47-5D8478537940}" presName="horz1" presStyleCnt="0"/>
      <dgm:spPr/>
    </dgm:pt>
    <dgm:pt modelId="{3646556A-E966-4864-95E9-F14D42E86582}" type="pres">
      <dgm:prSet presAssocID="{6EEAE1A0-A3E9-4DB5-BD47-5D8478537940}" presName="tx1" presStyleLbl="revTx" presStyleIdx="0" presStyleCnt="6"/>
      <dgm:spPr/>
      <dgm:t>
        <a:bodyPr/>
        <a:lstStyle/>
        <a:p>
          <a:endParaRPr lang="es-VE"/>
        </a:p>
      </dgm:t>
    </dgm:pt>
    <dgm:pt modelId="{2C36309C-5928-4E3E-ADD1-89BE11AD3888}" type="pres">
      <dgm:prSet presAssocID="{6EEAE1A0-A3E9-4DB5-BD47-5D8478537940}" presName="vert1" presStyleCnt="0"/>
      <dgm:spPr/>
    </dgm:pt>
    <dgm:pt modelId="{DFEEFA17-BBB5-4B38-9C45-EA397444A349}" type="pres">
      <dgm:prSet presAssocID="{761A3CE6-2FFB-4CB4-9444-CCCC255608CE}" presName="vertSpace2a" presStyleCnt="0"/>
      <dgm:spPr/>
    </dgm:pt>
    <dgm:pt modelId="{32AFEEFB-08B4-43AC-9DA7-2F02679C5A5F}" type="pres">
      <dgm:prSet presAssocID="{761A3CE6-2FFB-4CB4-9444-CCCC255608CE}" presName="horz2" presStyleCnt="0"/>
      <dgm:spPr/>
    </dgm:pt>
    <dgm:pt modelId="{D7A050B6-3A08-49E8-AE88-68499BF637C1}" type="pres">
      <dgm:prSet presAssocID="{761A3CE6-2FFB-4CB4-9444-CCCC255608CE}" presName="horzSpace2" presStyleCnt="0"/>
      <dgm:spPr/>
    </dgm:pt>
    <dgm:pt modelId="{351BA18E-1D1A-4946-8388-57A4FC3B1F53}" type="pres">
      <dgm:prSet presAssocID="{761A3CE6-2FFB-4CB4-9444-CCCC255608CE}" presName="tx2" presStyleLbl="revTx" presStyleIdx="1" presStyleCnt="6"/>
      <dgm:spPr/>
      <dgm:t>
        <a:bodyPr/>
        <a:lstStyle/>
        <a:p>
          <a:endParaRPr lang="es-VE"/>
        </a:p>
      </dgm:t>
    </dgm:pt>
    <dgm:pt modelId="{BABCAF2C-F219-4F72-B739-75DCA24D8DFA}" type="pres">
      <dgm:prSet presAssocID="{761A3CE6-2FFB-4CB4-9444-CCCC255608CE}" presName="vert2" presStyleCnt="0"/>
      <dgm:spPr/>
    </dgm:pt>
    <dgm:pt modelId="{6BA531B5-B76B-4A8A-A032-C696AF39F168}" type="pres">
      <dgm:prSet presAssocID="{761A3CE6-2FFB-4CB4-9444-CCCC255608CE}" presName="thinLine2b" presStyleLbl="callout" presStyleIdx="0" presStyleCnt="5"/>
      <dgm:spPr/>
    </dgm:pt>
    <dgm:pt modelId="{0AA44F4C-F439-4159-9302-2466B7DEBF8D}" type="pres">
      <dgm:prSet presAssocID="{761A3CE6-2FFB-4CB4-9444-CCCC255608CE}" presName="vertSpace2b" presStyleCnt="0"/>
      <dgm:spPr/>
    </dgm:pt>
    <dgm:pt modelId="{CEB333FD-AE02-48E0-8899-51F9384AFD46}" type="pres">
      <dgm:prSet presAssocID="{4EB97E84-DC86-4920-B3EA-A1FA9009B4F1}" presName="horz2" presStyleCnt="0"/>
      <dgm:spPr/>
    </dgm:pt>
    <dgm:pt modelId="{478D3CA6-0379-4371-AF40-7E364506E459}" type="pres">
      <dgm:prSet presAssocID="{4EB97E84-DC86-4920-B3EA-A1FA9009B4F1}" presName="horzSpace2" presStyleCnt="0"/>
      <dgm:spPr/>
    </dgm:pt>
    <dgm:pt modelId="{1023AE81-444B-416D-8629-81CB1E688CA5}" type="pres">
      <dgm:prSet presAssocID="{4EB97E84-DC86-4920-B3EA-A1FA9009B4F1}" presName="tx2" presStyleLbl="revTx" presStyleIdx="2" presStyleCnt="6"/>
      <dgm:spPr/>
      <dgm:t>
        <a:bodyPr/>
        <a:lstStyle/>
        <a:p>
          <a:endParaRPr lang="es-VE"/>
        </a:p>
      </dgm:t>
    </dgm:pt>
    <dgm:pt modelId="{A13981BD-FF80-4652-8156-8CCDCF5337A8}" type="pres">
      <dgm:prSet presAssocID="{4EB97E84-DC86-4920-B3EA-A1FA9009B4F1}" presName="vert2" presStyleCnt="0"/>
      <dgm:spPr/>
    </dgm:pt>
    <dgm:pt modelId="{DB4C7B3C-2299-44DA-8049-D763A9CB6DE6}" type="pres">
      <dgm:prSet presAssocID="{4EB97E84-DC86-4920-B3EA-A1FA9009B4F1}" presName="thinLine2b" presStyleLbl="callout" presStyleIdx="1" presStyleCnt="5"/>
      <dgm:spPr/>
    </dgm:pt>
    <dgm:pt modelId="{B76BBE59-9375-43E2-B1E8-9E006C05F874}" type="pres">
      <dgm:prSet presAssocID="{4EB97E84-DC86-4920-B3EA-A1FA9009B4F1}" presName="vertSpace2b" presStyleCnt="0"/>
      <dgm:spPr/>
    </dgm:pt>
    <dgm:pt modelId="{B80902C2-4C64-4599-B212-4FEE26AF15E4}" type="pres">
      <dgm:prSet presAssocID="{42727BC6-8E43-495E-9410-BC999AD47EBB}" presName="horz2" presStyleCnt="0"/>
      <dgm:spPr/>
    </dgm:pt>
    <dgm:pt modelId="{A3DE4FAD-3C8A-462A-86CF-485C85085029}" type="pres">
      <dgm:prSet presAssocID="{42727BC6-8E43-495E-9410-BC999AD47EBB}" presName="horzSpace2" presStyleCnt="0"/>
      <dgm:spPr/>
    </dgm:pt>
    <dgm:pt modelId="{3EC66DA8-4C09-478D-BD29-5B268F7CFD77}" type="pres">
      <dgm:prSet presAssocID="{42727BC6-8E43-495E-9410-BC999AD47EBB}" presName="tx2" presStyleLbl="revTx" presStyleIdx="3" presStyleCnt="6"/>
      <dgm:spPr/>
      <dgm:t>
        <a:bodyPr/>
        <a:lstStyle/>
        <a:p>
          <a:endParaRPr lang="es-VE"/>
        </a:p>
      </dgm:t>
    </dgm:pt>
    <dgm:pt modelId="{FECB0665-F9BC-44ED-B473-F6159160C7BD}" type="pres">
      <dgm:prSet presAssocID="{42727BC6-8E43-495E-9410-BC999AD47EBB}" presName="vert2" presStyleCnt="0"/>
      <dgm:spPr/>
    </dgm:pt>
    <dgm:pt modelId="{2DB4C4E9-D2A6-4242-A639-20C15431A4FD}" type="pres">
      <dgm:prSet presAssocID="{42727BC6-8E43-495E-9410-BC999AD47EBB}" presName="thinLine2b" presStyleLbl="callout" presStyleIdx="2" presStyleCnt="5"/>
      <dgm:spPr/>
    </dgm:pt>
    <dgm:pt modelId="{E5E8D73F-00E1-4EEA-88ED-B9D312D72EA0}" type="pres">
      <dgm:prSet presAssocID="{42727BC6-8E43-495E-9410-BC999AD47EBB}" presName="vertSpace2b" presStyleCnt="0"/>
      <dgm:spPr/>
    </dgm:pt>
    <dgm:pt modelId="{16BA0BD1-B483-4DD6-BFE2-E757D63880FA}" type="pres">
      <dgm:prSet presAssocID="{0B70EB44-DD38-4F1B-9B8F-16AF8ECA72F4}" presName="horz2" presStyleCnt="0"/>
      <dgm:spPr/>
    </dgm:pt>
    <dgm:pt modelId="{C1061C88-9EE0-4969-BBCB-0C850B4746DC}" type="pres">
      <dgm:prSet presAssocID="{0B70EB44-DD38-4F1B-9B8F-16AF8ECA72F4}" presName="horzSpace2" presStyleCnt="0"/>
      <dgm:spPr/>
    </dgm:pt>
    <dgm:pt modelId="{FF34E3DA-4ADA-4296-83D7-B5756B6CFFA0}" type="pres">
      <dgm:prSet presAssocID="{0B70EB44-DD38-4F1B-9B8F-16AF8ECA72F4}" presName="tx2" presStyleLbl="revTx" presStyleIdx="4" presStyleCnt="6"/>
      <dgm:spPr/>
      <dgm:t>
        <a:bodyPr/>
        <a:lstStyle/>
        <a:p>
          <a:endParaRPr lang="es-VE"/>
        </a:p>
      </dgm:t>
    </dgm:pt>
    <dgm:pt modelId="{ED3E7357-8FF6-4044-99E8-7B19BC80DCFC}" type="pres">
      <dgm:prSet presAssocID="{0B70EB44-DD38-4F1B-9B8F-16AF8ECA72F4}" presName="vert2" presStyleCnt="0"/>
      <dgm:spPr/>
    </dgm:pt>
    <dgm:pt modelId="{ACB5E892-1CFE-4193-9F3B-DF6FA5A7B900}" type="pres">
      <dgm:prSet presAssocID="{0B70EB44-DD38-4F1B-9B8F-16AF8ECA72F4}" presName="thinLine2b" presStyleLbl="callout" presStyleIdx="3" presStyleCnt="5"/>
      <dgm:spPr/>
    </dgm:pt>
    <dgm:pt modelId="{8F94529E-A1CC-4FE4-A291-A5305AF38147}" type="pres">
      <dgm:prSet presAssocID="{0B70EB44-DD38-4F1B-9B8F-16AF8ECA72F4}" presName="vertSpace2b" presStyleCnt="0"/>
      <dgm:spPr/>
    </dgm:pt>
    <dgm:pt modelId="{1E5E19DB-9086-4640-8D87-50661B79D3FC}" type="pres">
      <dgm:prSet presAssocID="{4D226B40-BE83-4FBB-B149-88F1422D4B3E}" presName="horz2" presStyleCnt="0"/>
      <dgm:spPr/>
    </dgm:pt>
    <dgm:pt modelId="{55717A84-C1C4-4EF3-951A-5B413A09B8A6}" type="pres">
      <dgm:prSet presAssocID="{4D226B40-BE83-4FBB-B149-88F1422D4B3E}" presName="horzSpace2" presStyleCnt="0"/>
      <dgm:spPr/>
    </dgm:pt>
    <dgm:pt modelId="{B572BA70-3E53-4C05-AB11-23649F18DE8A}" type="pres">
      <dgm:prSet presAssocID="{4D226B40-BE83-4FBB-B149-88F1422D4B3E}" presName="tx2" presStyleLbl="revTx" presStyleIdx="5" presStyleCnt="6"/>
      <dgm:spPr/>
      <dgm:t>
        <a:bodyPr/>
        <a:lstStyle/>
        <a:p>
          <a:endParaRPr lang="es-VE"/>
        </a:p>
      </dgm:t>
    </dgm:pt>
    <dgm:pt modelId="{C252C183-DA6C-484A-A301-F015D7E09B0C}" type="pres">
      <dgm:prSet presAssocID="{4D226B40-BE83-4FBB-B149-88F1422D4B3E}" presName="vert2" presStyleCnt="0"/>
      <dgm:spPr/>
    </dgm:pt>
    <dgm:pt modelId="{C723547D-EFB6-4D88-9146-142548D16D30}" type="pres">
      <dgm:prSet presAssocID="{4D226B40-BE83-4FBB-B149-88F1422D4B3E}" presName="thinLine2b" presStyleLbl="callout" presStyleIdx="4" presStyleCnt="5"/>
      <dgm:spPr/>
    </dgm:pt>
    <dgm:pt modelId="{5ECAA32A-2A50-4748-9259-18E0B680EEBA}" type="pres">
      <dgm:prSet presAssocID="{4D226B40-BE83-4FBB-B149-88F1422D4B3E}" presName="vertSpace2b" presStyleCnt="0"/>
      <dgm:spPr/>
    </dgm:pt>
  </dgm:ptLst>
  <dgm:cxnLst>
    <dgm:cxn modelId="{9215A6A9-5E68-427A-8FC8-E64937C9EC71}" srcId="{6EEAE1A0-A3E9-4DB5-BD47-5D8478537940}" destId="{0B70EB44-DD38-4F1B-9B8F-16AF8ECA72F4}" srcOrd="3" destOrd="0" parTransId="{5B67E5AF-6D1F-436B-BDF1-1E93122D235E}" sibTransId="{C50D4131-8CFE-4366-A42F-9E7B2B574603}"/>
    <dgm:cxn modelId="{A89778D5-5FF3-47C8-9B40-A711BF1EC60F}" srcId="{6EEAE1A0-A3E9-4DB5-BD47-5D8478537940}" destId="{4D226B40-BE83-4FBB-B149-88F1422D4B3E}" srcOrd="4" destOrd="0" parTransId="{78F22F8B-A4C6-46AD-9728-EC2B92104128}" sibTransId="{8E53F01E-D45A-4BD9-A359-9A7F2B753B98}"/>
    <dgm:cxn modelId="{E50ABD9D-A94A-4A5C-B9C2-B241A624872F}" type="presOf" srcId="{6EEAE1A0-A3E9-4DB5-BD47-5D8478537940}" destId="{3646556A-E966-4864-95E9-F14D42E86582}" srcOrd="0" destOrd="0" presId="urn:microsoft.com/office/officeart/2008/layout/LinedList"/>
    <dgm:cxn modelId="{5F14058C-A76A-44D1-B701-249820142F36}" srcId="{6EEAE1A0-A3E9-4DB5-BD47-5D8478537940}" destId="{4EB97E84-DC86-4920-B3EA-A1FA9009B4F1}" srcOrd="1" destOrd="0" parTransId="{36B165B4-F6DA-4499-8FA8-884DFD55A4B3}" sibTransId="{1E4980B5-10E0-48A0-B99F-B53D24486CE6}"/>
    <dgm:cxn modelId="{BCC96FCC-8067-4C73-87B7-733ECDFB3E2E}" type="presOf" srcId="{9CFCD3A6-8E17-456A-B1E5-B692922D4C34}" destId="{6877FE44-6676-4856-9EF9-97D3EB9AB212}" srcOrd="0" destOrd="0" presId="urn:microsoft.com/office/officeart/2008/layout/LinedList"/>
    <dgm:cxn modelId="{E295F1CC-ED36-4194-B1DC-BB53A937F372}" srcId="{6EEAE1A0-A3E9-4DB5-BD47-5D8478537940}" destId="{42727BC6-8E43-495E-9410-BC999AD47EBB}" srcOrd="2" destOrd="0" parTransId="{117004E6-7614-4C28-AB52-035C7D489E72}" sibTransId="{CEEDE422-1B18-42D7-AACE-85CA79B7846B}"/>
    <dgm:cxn modelId="{19DD9973-D32C-4A91-AA44-E958893D45B2}" type="presOf" srcId="{4EB97E84-DC86-4920-B3EA-A1FA9009B4F1}" destId="{1023AE81-444B-416D-8629-81CB1E688CA5}" srcOrd="0" destOrd="0" presId="urn:microsoft.com/office/officeart/2008/layout/LinedList"/>
    <dgm:cxn modelId="{F71357CC-7CA4-4800-856F-726864E4A8F0}" type="presOf" srcId="{42727BC6-8E43-495E-9410-BC999AD47EBB}" destId="{3EC66DA8-4C09-478D-BD29-5B268F7CFD77}" srcOrd="0" destOrd="0" presId="urn:microsoft.com/office/officeart/2008/layout/LinedList"/>
    <dgm:cxn modelId="{5D190F5F-7072-44AC-816F-8FAE9C705B60}" type="presOf" srcId="{4D226B40-BE83-4FBB-B149-88F1422D4B3E}" destId="{B572BA70-3E53-4C05-AB11-23649F18DE8A}" srcOrd="0" destOrd="0" presId="urn:microsoft.com/office/officeart/2008/layout/LinedList"/>
    <dgm:cxn modelId="{B68BE914-ED11-4FDD-9847-7FBD622F6004}" srcId="{6EEAE1A0-A3E9-4DB5-BD47-5D8478537940}" destId="{761A3CE6-2FFB-4CB4-9444-CCCC255608CE}" srcOrd="0" destOrd="0" parTransId="{F90796AB-D31A-4586-8E5E-E6345E8837D6}" sibTransId="{F8A1A82F-0A20-4C92-8BDC-191DAAB77E64}"/>
    <dgm:cxn modelId="{5F039358-60F4-49FD-98BA-311383DAF45E}" type="presOf" srcId="{0B70EB44-DD38-4F1B-9B8F-16AF8ECA72F4}" destId="{FF34E3DA-4ADA-4296-83D7-B5756B6CFFA0}" srcOrd="0" destOrd="0" presId="urn:microsoft.com/office/officeart/2008/layout/LinedList"/>
    <dgm:cxn modelId="{19F23ACE-0606-4137-BE7F-A2A762F0D922}" type="presOf" srcId="{761A3CE6-2FFB-4CB4-9444-CCCC255608CE}" destId="{351BA18E-1D1A-4946-8388-57A4FC3B1F53}" srcOrd="0" destOrd="0" presId="urn:microsoft.com/office/officeart/2008/layout/LinedList"/>
    <dgm:cxn modelId="{08B1A0BF-B8DB-4314-9B0B-83F042470AAB}" srcId="{9CFCD3A6-8E17-456A-B1E5-B692922D4C34}" destId="{6EEAE1A0-A3E9-4DB5-BD47-5D8478537940}" srcOrd="0" destOrd="0" parTransId="{9AA1495D-6C79-4183-8FB1-1679202305BB}" sibTransId="{EB3DF095-0570-481F-B296-A85FC08FFF74}"/>
    <dgm:cxn modelId="{A0D5AE5A-9EA2-49AB-9E22-97A32C98D000}" type="presParOf" srcId="{6877FE44-6676-4856-9EF9-97D3EB9AB212}" destId="{92C4C079-BEB7-426F-B5E4-D6C41A935EEE}" srcOrd="0" destOrd="0" presId="urn:microsoft.com/office/officeart/2008/layout/LinedList"/>
    <dgm:cxn modelId="{6B476D6E-52AF-41E5-8749-20C282B5F54B}" type="presParOf" srcId="{6877FE44-6676-4856-9EF9-97D3EB9AB212}" destId="{70540A5C-0C22-4751-BD4A-0772EDFB3926}" srcOrd="1" destOrd="0" presId="urn:microsoft.com/office/officeart/2008/layout/LinedList"/>
    <dgm:cxn modelId="{22FA08AC-424B-4273-BE27-3FA044BBD5D2}" type="presParOf" srcId="{70540A5C-0C22-4751-BD4A-0772EDFB3926}" destId="{3646556A-E966-4864-95E9-F14D42E86582}" srcOrd="0" destOrd="0" presId="urn:microsoft.com/office/officeart/2008/layout/LinedList"/>
    <dgm:cxn modelId="{420BBD16-F7D3-4AF1-A429-AF195BFB6CD9}" type="presParOf" srcId="{70540A5C-0C22-4751-BD4A-0772EDFB3926}" destId="{2C36309C-5928-4E3E-ADD1-89BE11AD3888}" srcOrd="1" destOrd="0" presId="urn:microsoft.com/office/officeart/2008/layout/LinedList"/>
    <dgm:cxn modelId="{D86F7D18-8BD3-42ED-A776-3406833ED60D}" type="presParOf" srcId="{2C36309C-5928-4E3E-ADD1-89BE11AD3888}" destId="{DFEEFA17-BBB5-4B38-9C45-EA397444A349}" srcOrd="0" destOrd="0" presId="urn:microsoft.com/office/officeart/2008/layout/LinedList"/>
    <dgm:cxn modelId="{86538C2E-7D21-4BDF-A941-CE92A89F1B46}" type="presParOf" srcId="{2C36309C-5928-4E3E-ADD1-89BE11AD3888}" destId="{32AFEEFB-08B4-43AC-9DA7-2F02679C5A5F}" srcOrd="1" destOrd="0" presId="urn:microsoft.com/office/officeart/2008/layout/LinedList"/>
    <dgm:cxn modelId="{3FBDD39C-8DFE-480A-AAD3-137C5BE348D9}" type="presParOf" srcId="{32AFEEFB-08B4-43AC-9DA7-2F02679C5A5F}" destId="{D7A050B6-3A08-49E8-AE88-68499BF637C1}" srcOrd="0" destOrd="0" presId="urn:microsoft.com/office/officeart/2008/layout/LinedList"/>
    <dgm:cxn modelId="{FB63528A-CD51-47AF-82D7-90842FB64BF4}" type="presParOf" srcId="{32AFEEFB-08B4-43AC-9DA7-2F02679C5A5F}" destId="{351BA18E-1D1A-4946-8388-57A4FC3B1F53}" srcOrd="1" destOrd="0" presId="urn:microsoft.com/office/officeart/2008/layout/LinedList"/>
    <dgm:cxn modelId="{A09E1D25-A95C-4638-9BD6-773839B9B928}" type="presParOf" srcId="{32AFEEFB-08B4-43AC-9DA7-2F02679C5A5F}" destId="{BABCAF2C-F219-4F72-B739-75DCA24D8DFA}" srcOrd="2" destOrd="0" presId="urn:microsoft.com/office/officeart/2008/layout/LinedList"/>
    <dgm:cxn modelId="{75F497EC-700F-47BB-A899-DDFA306935B0}" type="presParOf" srcId="{2C36309C-5928-4E3E-ADD1-89BE11AD3888}" destId="{6BA531B5-B76B-4A8A-A032-C696AF39F168}" srcOrd="2" destOrd="0" presId="urn:microsoft.com/office/officeart/2008/layout/LinedList"/>
    <dgm:cxn modelId="{0EE59464-9CAA-4FA9-A9D7-3711CA19DB44}" type="presParOf" srcId="{2C36309C-5928-4E3E-ADD1-89BE11AD3888}" destId="{0AA44F4C-F439-4159-9302-2466B7DEBF8D}" srcOrd="3" destOrd="0" presId="urn:microsoft.com/office/officeart/2008/layout/LinedList"/>
    <dgm:cxn modelId="{20DA7FD3-74EA-4A61-8877-EE6DFF705542}" type="presParOf" srcId="{2C36309C-5928-4E3E-ADD1-89BE11AD3888}" destId="{CEB333FD-AE02-48E0-8899-51F9384AFD46}" srcOrd="4" destOrd="0" presId="urn:microsoft.com/office/officeart/2008/layout/LinedList"/>
    <dgm:cxn modelId="{7DFFF3DA-FD7E-4A7E-9DCA-DFF19A4094F6}" type="presParOf" srcId="{CEB333FD-AE02-48E0-8899-51F9384AFD46}" destId="{478D3CA6-0379-4371-AF40-7E364506E459}" srcOrd="0" destOrd="0" presId="urn:microsoft.com/office/officeart/2008/layout/LinedList"/>
    <dgm:cxn modelId="{847A4D51-5FEB-4CDF-96B0-EBF72E171C88}" type="presParOf" srcId="{CEB333FD-AE02-48E0-8899-51F9384AFD46}" destId="{1023AE81-444B-416D-8629-81CB1E688CA5}" srcOrd="1" destOrd="0" presId="urn:microsoft.com/office/officeart/2008/layout/LinedList"/>
    <dgm:cxn modelId="{DE549DAC-1E5E-488B-B694-62BE174CF43C}" type="presParOf" srcId="{CEB333FD-AE02-48E0-8899-51F9384AFD46}" destId="{A13981BD-FF80-4652-8156-8CCDCF5337A8}" srcOrd="2" destOrd="0" presId="urn:microsoft.com/office/officeart/2008/layout/LinedList"/>
    <dgm:cxn modelId="{52085CFC-9030-4320-8274-D73F8C9FDBCF}" type="presParOf" srcId="{2C36309C-5928-4E3E-ADD1-89BE11AD3888}" destId="{DB4C7B3C-2299-44DA-8049-D763A9CB6DE6}" srcOrd="5" destOrd="0" presId="urn:microsoft.com/office/officeart/2008/layout/LinedList"/>
    <dgm:cxn modelId="{330BF9C6-12E6-4AAE-8E66-05321D6E7300}" type="presParOf" srcId="{2C36309C-5928-4E3E-ADD1-89BE11AD3888}" destId="{B76BBE59-9375-43E2-B1E8-9E006C05F874}" srcOrd="6" destOrd="0" presId="urn:microsoft.com/office/officeart/2008/layout/LinedList"/>
    <dgm:cxn modelId="{00EDAF58-5101-4225-93AD-288B490B9375}" type="presParOf" srcId="{2C36309C-5928-4E3E-ADD1-89BE11AD3888}" destId="{B80902C2-4C64-4599-B212-4FEE26AF15E4}" srcOrd="7" destOrd="0" presId="urn:microsoft.com/office/officeart/2008/layout/LinedList"/>
    <dgm:cxn modelId="{37D0BA88-3582-45AD-9AE7-5E47D4DA596A}" type="presParOf" srcId="{B80902C2-4C64-4599-B212-4FEE26AF15E4}" destId="{A3DE4FAD-3C8A-462A-86CF-485C85085029}" srcOrd="0" destOrd="0" presId="urn:microsoft.com/office/officeart/2008/layout/LinedList"/>
    <dgm:cxn modelId="{EB7C6A95-FDDD-40F5-914F-7ADCBC79FCFC}" type="presParOf" srcId="{B80902C2-4C64-4599-B212-4FEE26AF15E4}" destId="{3EC66DA8-4C09-478D-BD29-5B268F7CFD77}" srcOrd="1" destOrd="0" presId="urn:microsoft.com/office/officeart/2008/layout/LinedList"/>
    <dgm:cxn modelId="{ACF1F800-3DDF-4103-8156-924B8532BB6E}" type="presParOf" srcId="{B80902C2-4C64-4599-B212-4FEE26AF15E4}" destId="{FECB0665-F9BC-44ED-B473-F6159160C7BD}" srcOrd="2" destOrd="0" presId="urn:microsoft.com/office/officeart/2008/layout/LinedList"/>
    <dgm:cxn modelId="{53C7A83B-CF16-4DEC-B4C0-B89928AA2754}" type="presParOf" srcId="{2C36309C-5928-4E3E-ADD1-89BE11AD3888}" destId="{2DB4C4E9-D2A6-4242-A639-20C15431A4FD}" srcOrd="8" destOrd="0" presId="urn:microsoft.com/office/officeart/2008/layout/LinedList"/>
    <dgm:cxn modelId="{EE21A309-7529-414E-872A-CB7E2899612B}" type="presParOf" srcId="{2C36309C-5928-4E3E-ADD1-89BE11AD3888}" destId="{E5E8D73F-00E1-4EEA-88ED-B9D312D72EA0}" srcOrd="9" destOrd="0" presId="urn:microsoft.com/office/officeart/2008/layout/LinedList"/>
    <dgm:cxn modelId="{0F2C32AE-C87D-4E2C-8DA8-959EE746C07E}" type="presParOf" srcId="{2C36309C-5928-4E3E-ADD1-89BE11AD3888}" destId="{16BA0BD1-B483-4DD6-BFE2-E757D63880FA}" srcOrd="10" destOrd="0" presId="urn:microsoft.com/office/officeart/2008/layout/LinedList"/>
    <dgm:cxn modelId="{09A13176-B1A2-4951-BF13-0F5D77262AA9}" type="presParOf" srcId="{16BA0BD1-B483-4DD6-BFE2-E757D63880FA}" destId="{C1061C88-9EE0-4969-BBCB-0C850B4746DC}" srcOrd="0" destOrd="0" presId="urn:microsoft.com/office/officeart/2008/layout/LinedList"/>
    <dgm:cxn modelId="{37020226-B8D5-4538-947F-BED173A7EF0B}" type="presParOf" srcId="{16BA0BD1-B483-4DD6-BFE2-E757D63880FA}" destId="{FF34E3DA-4ADA-4296-83D7-B5756B6CFFA0}" srcOrd="1" destOrd="0" presId="urn:microsoft.com/office/officeart/2008/layout/LinedList"/>
    <dgm:cxn modelId="{95C69059-1238-4AB1-A643-ACF17326C907}" type="presParOf" srcId="{16BA0BD1-B483-4DD6-BFE2-E757D63880FA}" destId="{ED3E7357-8FF6-4044-99E8-7B19BC80DCFC}" srcOrd="2" destOrd="0" presId="urn:microsoft.com/office/officeart/2008/layout/LinedList"/>
    <dgm:cxn modelId="{A8A4F290-675E-44A2-B6D3-D26119DCFA50}" type="presParOf" srcId="{2C36309C-5928-4E3E-ADD1-89BE11AD3888}" destId="{ACB5E892-1CFE-4193-9F3B-DF6FA5A7B900}" srcOrd="11" destOrd="0" presId="urn:microsoft.com/office/officeart/2008/layout/LinedList"/>
    <dgm:cxn modelId="{8A1D14B8-CEB9-47A7-871E-19886C6D10DF}" type="presParOf" srcId="{2C36309C-5928-4E3E-ADD1-89BE11AD3888}" destId="{8F94529E-A1CC-4FE4-A291-A5305AF38147}" srcOrd="12" destOrd="0" presId="urn:microsoft.com/office/officeart/2008/layout/LinedList"/>
    <dgm:cxn modelId="{8563C12B-57D9-4B86-BF50-C6125583080A}" type="presParOf" srcId="{2C36309C-5928-4E3E-ADD1-89BE11AD3888}" destId="{1E5E19DB-9086-4640-8D87-50661B79D3FC}" srcOrd="13" destOrd="0" presId="urn:microsoft.com/office/officeart/2008/layout/LinedList"/>
    <dgm:cxn modelId="{B19F512A-B797-4CEC-8130-8015A9183DE0}" type="presParOf" srcId="{1E5E19DB-9086-4640-8D87-50661B79D3FC}" destId="{55717A84-C1C4-4EF3-951A-5B413A09B8A6}" srcOrd="0" destOrd="0" presId="urn:microsoft.com/office/officeart/2008/layout/LinedList"/>
    <dgm:cxn modelId="{07E60ED0-4FCB-4256-89A1-96989B4BA1DE}" type="presParOf" srcId="{1E5E19DB-9086-4640-8D87-50661B79D3FC}" destId="{B572BA70-3E53-4C05-AB11-23649F18DE8A}" srcOrd="1" destOrd="0" presId="urn:microsoft.com/office/officeart/2008/layout/LinedList"/>
    <dgm:cxn modelId="{C29551C7-A758-468D-AB7B-11C3FA37AA73}" type="presParOf" srcId="{1E5E19DB-9086-4640-8D87-50661B79D3FC}" destId="{C252C183-DA6C-484A-A301-F015D7E09B0C}" srcOrd="2" destOrd="0" presId="urn:microsoft.com/office/officeart/2008/layout/LinedList"/>
    <dgm:cxn modelId="{FE50461E-4D02-46DD-928C-0C59B8A932B4}" type="presParOf" srcId="{2C36309C-5928-4E3E-ADD1-89BE11AD3888}" destId="{C723547D-EFB6-4D88-9146-142548D16D30}" srcOrd="14" destOrd="0" presId="urn:microsoft.com/office/officeart/2008/layout/LinedList"/>
    <dgm:cxn modelId="{7DBDF37F-2776-4D1F-977B-0B7CF1DC4DB4}" type="presParOf" srcId="{2C36309C-5928-4E3E-ADD1-89BE11AD3888}" destId="{5ECAA32A-2A50-4748-9259-18E0B680EEB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61099-0CF5-4DA6-9A14-79822EEDD86F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27F9D-2103-41FE-B5C3-7C635D90BDC2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8736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 diagnóstico de alta primaria</a:t>
            </a:r>
          </a:p>
          <a:p>
            <a:endParaRPr lang="es-VE" dirty="0" smtClean="0"/>
          </a:p>
          <a:p>
            <a:r>
              <a:rPr lang="es-VE" dirty="0" smtClean="0"/>
              <a:t>3 diagnósticos de alta secundarias</a:t>
            </a:r>
          </a:p>
          <a:p>
            <a:endParaRPr lang="es-V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diagnósticos ambulatorios</a:t>
            </a:r>
          </a:p>
          <a:p>
            <a:endParaRPr lang="es-VE" dirty="0" smtClean="0"/>
          </a:p>
          <a:p>
            <a:r>
              <a:rPr lang="es-V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</a:t>
            </a: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V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</a:t>
            </a: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V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diagnoses</a:t>
            </a:r>
            <a:endParaRPr lang="es-V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27F9D-2103-41FE-B5C3-7C635D90BDC2}" type="slidenum">
              <a:rPr lang="es-VE" smtClean="0"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9181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err="1" smtClean="0"/>
              <a:t>Fugura</a:t>
            </a:r>
            <a:r>
              <a:rPr lang="es-VE" dirty="0" smtClean="0"/>
              <a:t> 1</a:t>
            </a:r>
          </a:p>
          <a:p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 </a:t>
            </a:r>
            <a:r>
              <a:rPr lang="es-V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incidencia acumulada</a:t>
            </a:r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(IA) se define como la proporción de individuos sanos que desarrollan la enfermedad a lo largo de un periodo determinado. Una proporción es el cociente de dos frecuencias absolutas en el que el numerador está incluido en el denominador.</a:t>
            </a:r>
          </a:p>
          <a:p>
            <a:endParaRPr lang="es-V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200" b="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cs typeface="Times New Roman" panose="02020603050405020304" pitchFamily="18" charset="0"/>
              </a:rPr>
              <a:t>Probabilidad de un individuo de desarrollar la enfermedad en un período de tiempo específico. 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27F9D-2103-41FE-B5C3-7C635D90BDC2}" type="slidenum">
              <a:rPr lang="es-VE" smtClean="0"/>
              <a:t>14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8464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>
                <a:solidFill>
                  <a:schemeClr val="bg1"/>
                </a:solidFill>
              </a:rPr>
              <a:t>Este estudio tuvo dos objetivos:</a:t>
            </a:r>
          </a:p>
          <a:p>
            <a:pPr marL="0" indent="0">
              <a:buNone/>
            </a:pPr>
            <a:r>
              <a:rPr lang="es-VE" dirty="0" smtClean="0">
                <a:solidFill>
                  <a:schemeClr val="bg1"/>
                </a:solidFill>
              </a:rPr>
              <a:t> 1) describir la realidad </a:t>
            </a:r>
            <a:r>
              <a:rPr lang="es-VE" dirty="0" err="1" smtClean="0">
                <a:solidFill>
                  <a:schemeClr val="bg1"/>
                </a:solidFill>
              </a:rPr>
              <a:t>amundial</a:t>
            </a:r>
            <a:r>
              <a:rPr lang="es-VE" dirty="0" smtClean="0">
                <a:solidFill>
                  <a:schemeClr val="bg1"/>
                </a:solidFill>
              </a:rPr>
              <a:t> de antraciclina y la terapia adyuvante con </a:t>
            </a:r>
            <a:r>
              <a:rPr lang="es-VE" dirty="0" err="1" smtClean="0">
                <a:solidFill>
                  <a:schemeClr val="bg1"/>
                </a:solidFill>
              </a:rPr>
              <a:t>tratuzumab</a:t>
            </a:r>
            <a:r>
              <a:rPr lang="es-VE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s-VE" dirty="0" smtClean="0">
                <a:solidFill>
                  <a:schemeClr val="bg1"/>
                </a:solidFill>
              </a:rPr>
              <a:t>2) Evaluar l riesgo asociado de incidencia de  IC/ CM asociado con antraciclina y el uso de trastuzumab como terapia adyuvante en una cohorte de base poblacional de las mujeres con cáncer de mama. </a:t>
            </a:r>
          </a:p>
          <a:p>
            <a:endParaRPr lang="es-V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dirty="0" smtClean="0">
                <a:solidFill>
                  <a:schemeClr val="bg1"/>
                </a:solidFill>
              </a:rPr>
              <a:t>La individualización sustancial de la administración de quimioterapia adyuvante por la edad y la comorbilidad en la práctica comunitaria. </a:t>
            </a: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27F9D-2103-41FE-B5C3-7C635D90BDC2}" type="slidenum">
              <a:rPr lang="es-VE" smtClean="0"/>
              <a:t>21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9632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u="sng" dirty="0" smtClean="0">
                <a:solidFill>
                  <a:schemeClr val="bg1"/>
                </a:solidFill>
              </a:rPr>
              <a:t>al igual que mayoría de las mujeres de 65 años o más en nuestra población no recibió quimioterapia</a:t>
            </a:r>
            <a:r>
              <a:rPr lang="es-VE" dirty="0" smtClean="0">
                <a:solidFill>
                  <a:schemeClr val="bg1"/>
                </a:solidFill>
              </a:rPr>
              <a:t> </a:t>
            </a:r>
          </a:p>
          <a:p>
            <a:endParaRPr lang="es-V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dirty="0" smtClean="0">
                <a:solidFill>
                  <a:schemeClr val="bg1"/>
                </a:solidFill>
              </a:rPr>
              <a:t>Las mujeres que recibieron antraciclinas solo o con trastuzumab tendían a tener prevalencia de comorbilidad inferior</a:t>
            </a: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27F9D-2103-41FE-B5C3-7C635D90BDC2}" type="slidenum">
              <a:rPr lang="es-VE" smtClean="0"/>
              <a:t>22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9366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27F9D-2103-41FE-B5C3-7C635D90BDC2}" type="slidenum">
              <a:rPr lang="es-VE" smtClean="0"/>
              <a:t>23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6851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dirty="0" smtClean="0">
                <a:solidFill>
                  <a:schemeClr val="bg1"/>
                </a:solidFill>
              </a:rPr>
              <a:t>más cuidadoso tratamiento, la práctica de monitoreo cardíaco adicional, y la disponibilidad de alternativas de tratamiento no basados ​​en antraciclinas.</a:t>
            </a: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27F9D-2103-41FE-B5C3-7C635D90BDC2}" type="slidenum">
              <a:rPr lang="es-VE" smtClean="0"/>
              <a:t>24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0274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7748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647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0364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6578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6925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0879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3229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6147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3751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0248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1205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A589-E7FD-42F0-B737-8288294CEF51}" type="datetimeFigureOut">
              <a:rPr lang="es-VE" smtClean="0"/>
              <a:t>26/10/2015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6F17-0AE8-416A-B6C3-DD91CF6050A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9537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2812" y="2050831"/>
            <a:ext cx="9144000" cy="2387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Risk of Heart Failure in Breast Cancer Patients After</a:t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err="1">
                <a:solidFill>
                  <a:srgbClr val="FFC000"/>
                </a:solidFill>
              </a:rPr>
              <a:t>Anthracycline</a:t>
            </a:r>
            <a:r>
              <a:rPr lang="en-US" sz="2800" b="1" dirty="0">
                <a:solidFill>
                  <a:srgbClr val="FFC000"/>
                </a:solidFill>
              </a:rPr>
              <a:t> and </a:t>
            </a:r>
            <a:r>
              <a:rPr lang="en-US" sz="2800" b="1" dirty="0" err="1">
                <a:solidFill>
                  <a:srgbClr val="FFC000"/>
                </a:solidFill>
              </a:rPr>
              <a:t>Trastuzumab</a:t>
            </a:r>
            <a:r>
              <a:rPr lang="en-US" sz="2800" b="1" dirty="0">
                <a:solidFill>
                  <a:srgbClr val="FFC000"/>
                </a:solidFill>
              </a:rPr>
              <a:t> Treatment: A Retrospective</a:t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s-VE" sz="2800" b="1" dirty="0" err="1">
                <a:solidFill>
                  <a:srgbClr val="FFC000"/>
                </a:solidFill>
              </a:rPr>
              <a:t>Cohort</a:t>
            </a:r>
            <a:r>
              <a:rPr lang="es-VE" sz="2800" b="1" dirty="0">
                <a:solidFill>
                  <a:srgbClr val="FFC000"/>
                </a:solidFill>
              </a:rPr>
              <a:t> </a:t>
            </a:r>
            <a:r>
              <a:rPr lang="es-VE" sz="2800" b="1" dirty="0" err="1">
                <a:solidFill>
                  <a:srgbClr val="FFC000"/>
                </a:solidFill>
              </a:rPr>
              <a:t>Study</a:t>
            </a:r>
            <a:endParaRPr lang="es-VE" sz="2800" b="1" dirty="0">
              <a:solidFill>
                <a:srgbClr val="FFC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87107" y="6175717"/>
            <a:ext cx="1617785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solidFill>
                  <a:srgbClr val="FFC000"/>
                </a:solidFill>
              </a:rPr>
              <a:t>Octubre, 2015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211993" y="4801219"/>
            <a:ext cx="2912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solidFill>
                  <a:srgbClr val="FFC000"/>
                </a:solidFill>
              </a:rPr>
              <a:t>Grupo 7</a:t>
            </a:r>
          </a:p>
          <a:p>
            <a:pPr algn="ctr"/>
            <a:r>
              <a:rPr lang="es-VE" dirty="0" err="1" smtClean="0">
                <a:solidFill>
                  <a:srgbClr val="FFC000"/>
                </a:solidFill>
              </a:rPr>
              <a:t>Bartolome</a:t>
            </a:r>
            <a:r>
              <a:rPr lang="es-VE" dirty="0" smtClean="0">
                <a:solidFill>
                  <a:srgbClr val="FFC000"/>
                </a:solidFill>
              </a:rPr>
              <a:t> </a:t>
            </a:r>
            <a:r>
              <a:rPr lang="es-VE" dirty="0" err="1" smtClean="0">
                <a:solidFill>
                  <a:srgbClr val="FFC000"/>
                </a:solidFill>
              </a:rPr>
              <a:t>Finizola</a:t>
            </a:r>
            <a:endParaRPr lang="es-VE" dirty="0" smtClean="0">
              <a:solidFill>
                <a:srgbClr val="FFC000"/>
              </a:solidFill>
            </a:endParaRPr>
          </a:p>
          <a:p>
            <a:pPr algn="ctr"/>
            <a:r>
              <a:rPr lang="es-VE" dirty="0" smtClean="0">
                <a:solidFill>
                  <a:srgbClr val="FFC000"/>
                </a:solidFill>
              </a:rPr>
              <a:t>Arnaldo Ortega</a:t>
            </a:r>
          </a:p>
          <a:p>
            <a:pPr algn="ctr"/>
            <a:r>
              <a:rPr lang="es-VE" dirty="0" smtClean="0">
                <a:solidFill>
                  <a:srgbClr val="FFC000"/>
                </a:solidFill>
              </a:rPr>
              <a:t>Gonzalo Castro</a:t>
            </a:r>
          </a:p>
          <a:p>
            <a:pPr algn="ctr"/>
            <a:r>
              <a:rPr lang="es-VE" dirty="0" smtClean="0">
                <a:solidFill>
                  <a:srgbClr val="FFC000"/>
                </a:solidFill>
              </a:rPr>
              <a:t>Anabel </a:t>
            </a:r>
            <a:r>
              <a:rPr lang="es-VE" dirty="0" err="1" smtClean="0">
                <a:solidFill>
                  <a:srgbClr val="FFC000"/>
                </a:solidFill>
              </a:rPr>
              <a:t>Cols</a:t>
            </a:r>
            <a:endParaRPr lang="es-VE" dirty="0" smtClean="0">
              <a:solidFill>
                <a:srgbClr val="FFC000"/>
              </a:solidFill>
            </a:endParaRPr>
          </a:p>
          <a:p>
            <a:pPr algn="ctr"/>
            <a:r>
              <a:rPr lang="es-VE" dirty="0" smtClean="0">
                <a:solidFill>
                  <a:srgbClr val="FFC000"/>
                </a:solidFill>
              </a:rPr>
              <a:t>Silvia Morales</a:t>
            </a:r>
            <a:endParaRPr lang="es-VE" dirty="0">
              <a:solidFill>
                <a:srgbClr val="FFC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551" y="540529"/>
            <a:ext cx="1572163" cy="15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ANALISIS ESTADISTICO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>
                <a:solidFill>
                  <a:schemeClr val="bg1"/>
                </a:solidFill>
              </a:rPr>
              <a:t>Medida de tendencia central</a:t>
            </a:r>
          </a:p>
          <a:p>
            <a:pPr lvl="1"/>
            <a:r>
              <a:rPr lang="es-VE" dirty="0" smtClean="0">
                <a:solidFill>
                  <a:schemeClr val="bg1"/>
                </a:solidFill>
              </a:rPr>
              <a:t>Mediana y Cuartiles (Percentiles 25 y 75)</a:t>
            </a:r>
          </a:p>
          <a:p>
            <a:pPr marL="457200" lvl="1" indent="0">
              <a:buNone/>
            </a:pPr>
            <a:r>
              <a:rPr lang="es-VE" dirty="0" smtClean="0">
                <a:solidFill>
                  <a:schemeClr val="bg1"/>
                </a:solidFill>
              </a:rPr>
              <a:t>     Tiempo de seguimiento:</a:t>
            </a:r>
          </a:p>
          <a:p>
            <a:pPr lvl="2"/>
            <a:r>
              <a:rPr lang="es-VE" dirty="0" smtClean="0">
                <a:solidFill>
                  <a:schemeClr val="bg1"/>
                </a:solidFill>
              </a:rPr>
              <a:t>Tiempo de seguimiento hasta incidencia</a:t>
            </a:r>
          </a:p>
          <a:p>
            <a:pPr lvl="2"/>
            <a:r>
              <a:rPr lang="es-VE" dirty="0" smtClean="0">
                <a:solidFill>
                  <a:schemeClr val="bg1"/>
                </a:solidFill>
              </a:rPr>
              <a:t>Desafiliación </a:t>
            </a:r>
          </a:p>
          <a:p>
            <a:pPr lvl="2"/>
            <a:r>
              <a:rPr lang="es-VE" dirty="0" smtClean="0">
                <a:solidFill>
                  <a:schemeClr val="bg1"/>
                </a:solidFill>
              </a:rPr>
              <a:t>Muerte</a:t>
            </a:r>
          </a:p>
          <a:p>
            <a:pPr lvl="2"/>
            <a:r>
              <a:rPr lang="es-VE" dirty="0" smtClean="0">
                <a:solidFill>
                  <a:schemeClr val="bg1"/>
                </a:solidFill>
              </a:rPr>
              <a:t>Culminación del estudio</a:t>
            </a:r>
          </a:p>
          <a:p>
            <a:endParaRPr lang="es-VE" dirty="0" smtClean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Riesgos proporcionales de Cox de regresión, HR con un 95% (IC):</a:t>
            </a:r>
          </a:p>
          <a:p>
            <a:pPr lvl="1"/>
            <a:r>
              <a:rPr lang="es-VE" dirty="0" smtClean="0">
                <a:solidFill>
                  <a:schemeClr val="bg1"/>
                </a:solidFill>
              </a:rPr>
              <a:t>IC/CM asociado con exposiciones de quimioterapia variables en el tiempo.</a:t>
            </a:r>
          </a:p>
          <a:p>
            <a:pPr marL="914400" lvl="2" indent="0">
              <a:buNone/>
            </a:pPr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56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ANALISIS ESTADISTICO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9867" y="2289264"/>
            <a:ext cx="10515600" cy="3918352"/>
          </a:xfrm>
        </p:spPr>
        <p:txBody>
          <a:bodyPr>
            <a:normAutofit/>
          </a:bodyPr>
          <a:lstStyle/>
          <a:p>
            <a:r>
              <a:rPr lang="es-VE" dirty="0" err="1" smtClean="0">
                <a:solidFill>
                  <a:schemeClr val="bg1"/>
                </a:solidFill>
              </a:rPr>
              <a:t>Covariables</a:t>
            </a:r>
            <a:r>
              <a:rPr lang="es-VE" dirty="0" smtClean="0">
                <a:solidFill>
                  <a:schemeClr val="bg1"/>
                </a:solidFill>
              </a:rPr>
              <a:t>: mediana</a:t>
            </a:r>
          </a:p>
          <a:p>
            <a:pPr marL="0" indent="0">
              <a:buNone/>
            </a:pPr>
            <a:endParaRPr lang="es-VE" dirty="0" smtClean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Incidencia acumulada: </a:t>
            </a:r>
          </a:p>
          <a:p>
            <a:pPr lvl="1">
              <a:lnSpc>
                <a:spcPct val="150000"/>
              </a:lnSpc>
            </a:pPr>
            <a:r>
              <a:rPr lang="es-VE" dirty="0" smtClean="0">
                <a:solidFill>
                  <a:schemeClr val="bg1"/>
                </a:solidFill>
              </a:rPr>
              <a:t>Anual por 5 años para cada grupo de quimioterapia</a:t>
            </a:r>
          </a:p>
          <a:p>
            <a:pPr lvl="1">
              <a:lnSpc>
                <a:spcPct val="150000"/>
              </a:lnSpc>
            </a:pPr>
            <a:r>
              <a:rPr lang="es-VE" dirty="0" smtClean="0">
                <a:solidFill>
                  <a:schemeClr val="bg1"/>
                </a:solidFill>
              </a:rPr>
              <a:t>Grupo de edad</a:t>
            </a:r>
          </a:p>
          <a:p>
            <a:pPr lvl="1">
              <a:lnSpc>
                <a:spcPct val="150000"/>
              </a:lnSpc>
            </a:pPr>
            <a:r>
              <a:rPr lang="es-VE" dirty="0" smtClean="0">
                <a:solidFill>
                  <a:schemeClr val="bg1"/>
                </a:solidFill>
              </a:rPr>
              <a:t>Grupo general</a:t>
            </a:r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1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RESULTADOS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64437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331" t="14732" r="25653" b="7490"/>
          <a:stretch/>
        </p:blipFill>
        <p:spPr>
          <a:xfrm>
            <a:off x="1141411" y="37205"/>
            <a:ext cx="9905999" cy="6756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521" t="13889" r="18572" b="7465"/>
          <a:stretch/>
        </p:blipFill>
        <p:spPr>
          <a:xfrm>
            <a:off x="296214" y="35207"/>
            <a:ext cx="11634528" cy="673616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047109" y="1688805"/>
            <a:ext cx="1146219" cy="373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8" name="Rectángulo 7"/>
          <p:cNvSpPr/>
          <p:nvPr/>
        </p:nvSpPr>
        <p:spPr>
          <a:xfrm>
            <a:off x="7728397" y="1671407"/>
            <a:ext cx="1146219" cy="40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ángulo 8"/>
          <p:cNvSpPr/>
          <p:nvPr/>
        </p:nvSpPr>
        <p:spPr>
          <a:xfrm>
            <a:off x="5047109" y="4106958"/>
            <a:ext cx="1146219" cy="204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ángulo 9"/>
          <p:cNvSpPr/>
          <p:nvPr/>
        </p:nvSpPr>
        <p:spPr>
          <a:xfrm>
            <a:off x="7742685" y="4125505"/>
            <a:ext cx="1146219" cy="204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ángulo 10"/>
          <p:cNvSpPr/>
          <p:nvPr/>
        </p:nvSpPr>
        <p:spPr>
          <a:xfrm>
            <a:off x="5067259" y="5278222"/>
            <a:ext cx="1146219" cy="204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Rectángulo 11"/>
          <p:cNvSpPr/>
          <p:nvPr/>
        </p:nvSpPr>
        <p:spPr>
          <a:xfrm>
            <a:off x="7742685" y="5278222"/>
            <a:ext cx="1146219" cy="204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Rectángulo 12"/>
          <p:cNvSpPr/>
          <p:nvPr/>
        </p:nvSpPr>
        <p:spPr>
          <a:xfrm>
            <a:off x="5047108" y="5957655"/>
            <a:ext cx="1146219" cy="204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Rectángulo 13"/>
          <p:cNvSpPr/>
          <p:nvPr/>
        </p:nvSpPr>
        <p:spPr>
          <a:xfrm>
            <a:off x="7742684" y="5976734"/>
            <a:ext cx="1146219" cy="204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25872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136" t="11285" r="26574" b="9896"/>
          <a:stretch/>
        </p:blipFill>
        <p:spPr>
          <a:xfrm>
            <a:off x="939798" y="177800"/>
            <a:ext cx="10756901" cy="660400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1596980" y="5791201"/>
            <a:ext cx="94504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1888" t="10937" r="20816" b="21354"/>
          <a:stretch/>
        </p:blipFill>
        <p:spPr>
          <a:xfrm>
            <a:off x="939797" y="0"/>
            <a:ext cx="10756901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36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843" t="14411" r="24915" b="8853"/>
          <a:stretch/>
        </p:blipFill>
        <p:spPr>
          <a:xfrm>
            <a:off x="2031999" y="0"/>
            <a:ext cx="81153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843" t="14412" r="24915" b="25053"/>
          <a:stretch/>
        </p:blipFill>
        <p:spPr>
          <a:xfrm>
            <a:off x="2038349" y="0"/>
            <a:ext cx="8115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162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AutoShape 2" descr="http://jnci.oxfordjournals.org/content/104/17/1293/F2/graphic-5.large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28" name="Picture 4" descr="http://jnci.oxfordjournals.org/content/104/17/1293/F2/graphic-5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1" y="0"/>
            <a:ext cx="910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jnci.oxfordjournals.org/content/104/17/1293/F2/graphic-5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" b="28889"/>
          <a:stretch/>
        </p:blipFill>
        <p:spPr bwMode="auto">
          <a:xfrm>
            <a:off x="1541461" y="0"/>
            <a:ext cx="9123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14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2050" name="Picture 2" descr="http://jnci.oxfordjournals.org/content/104/17/1293/F2/graphic-4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0" y="0"/>
            <a:ext cx="9639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jnci.oxfordjournals.org/content/104/17/1293/F2/graphic-4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11" b="26667"/>
          <a:stretch/>
        </p:blipFill>
        <p:spPr bwMode="auto">
          <a:xfrm>
            <a:off x="1274761" y="0"/>
            <a:ext cx="9727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37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18" y="0"/>
            <a:ext cx="7540786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28333"/>
          <a:stretch/>
        </p:blipFill>
        <p:spPr>
          <a:xfrm>
            <a:off x="1302938" y="0"/>
            <a:ext cx="9243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44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AutoShape 2" descr="http://jnci.oxfordjournals.org/content/104/17/1293/F2/graphic-3.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1" y="-1"/>
            <a:ext cx="7473154" cy="68832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26186"/>
          <a:stretch/>
        </p:blipFill>
        <p:spPr>
          <a:xfrm>
            <a:off x="1463040" y="-1"/>
            <a:ext cx="9006840" cy="68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18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  <a:latin typeface="Tw Cen MT" panose="020B0602020104020603" pitchFamily="34" charset="0"/>
              </a:rPr>
              <a:t>INTRODUCCION</a:t>
            </a:r>
            <a:endParaRPr lang="es-VE" dirty="0">
              <a:solidFill>
                <a:srgbClr val="FFC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838200" y="198036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 los Estados </a:t>
            </a:r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Unidos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se diagnosticaron 232 </a:t>
            </a:r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620 nuevos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casos de cáncer de mama en el 2011</a:t>
            </a:r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 </a:t>
            </a:r>
            <a:endParaRPr lang="es-VE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base"/>
            <a:endParaRPr lang="es-VE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base"/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El </a:t>
            </a:r>
            <a:r>
              <a:rPr lang="es-VE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trastuzumab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aumenta la supervivencia en el cáncer de mama con efectos </a:t>
            </a:r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secundarios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mínimos</a:t>
            </a:r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  <a:p>
            <a:pPr fontAlgn="base"/>
            <a:endParaRPr lang="es-VE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base"/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El uso de </a:t>
            </a:r>
            <a:r>
              <a:rPr lang="es-VE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antraciclinas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aumenta el riesgo de insuficiencia </a:t>
            </a:r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cardíaca y / o cardiomiopatía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(IC </a:t>
            </a:r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/ CM) en 2%. </a:t>
            </a:r>
            <a:endParaRPr lang="es-VE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base"/>
            <a:endParaRPr lang="es-VE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base"/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Mayor riesgo al combinar </a:t>
            </a:r>
            <a:r>
              <a:rPr lang="es-VE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antraciclinas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y trastuzumab.</a:t>
            </a:r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 </a:t>
            </a:r>
            <a:endParaRPr lang="es-VE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0" indent="0" fontAlgn="base">
              <a:buNone/>
            </a:pPr>
            <a:endParaRPr lang="es-VE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fontAlgn="base"/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Se desconoce el riesgo para IC </a:t>
            </a:r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/ CM asociados con antraciclinas y </a:t>
            </a:r>
            <a:r>
              <a:rPr lang="es-VE" dirty="0" err="1">
                <a:solidFill>
                  <a:schemeClr val="bg1"/>
                </a:solidFill>
                <a:latin typeface="Tw Cen MT" panose="020B0602020104020603" pitchFamily="34" charset="0"/>
              </a:rPr>
              <a:t>trastuzumab</a:t>
            </a:r>
            <a:r>
              <a:rPr lang="es-VE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en estudios poblacionales (solo ensayos </a:t>
            </a:r>
            <a:r>
              <a:rPr lang="es-VE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clinicos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).</a:t>
            </a:r>
            <a:endParaRPr lang="es-VE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s-V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843" t="14411" r="24915" b="8853"/>
          <a:stretch/>
        </p:blipFill>
        <p:spPr>
          <a:xfrm>
            <a:off x="2031999" y="0"/>
            <a:ext cx="811530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843" t="14412" r="24915" b="25053"/>
          <a:stretch/>
        </p:blipFill>
        <p:spPr>
          <a:xfrm>
            <a:off x="2038349" y="0"/>
            <a:ext cx="8115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32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DISCUSION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El </a:t>
            </a:r>
            <a:r>
              <a:rPr lang="es-VE" dirty="0">
                <a:solidFill>
                  <a:schemeClr val="bg1"/>
                </a:solidFill>
              </a:rPr>
              <a:t>riesgo global </a:t>
            </a:r>
            <a:r>
              <a:rPr lang="es-VE" dirty="0" smtClean="0">
                <a:solidFill>
                  <a:schemeClr val="bg1"/>
                </a:solidFill>
              </a:rPr>
              <a:t>es estadísticamente significativo entre las mujeres que usaron antraciclina solos en comparación con ninguna quimioterapia</a:t>
            </a:r>
          </a:p>
          <a:p>
            <a:endParaRPr lang="es-VE" dirty="0" smtClean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El riesgo general para incidencia de IC / CM fue aún mayor entre las mujeres que usaron trastuzumab</a:t>
            </a:r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DISCUSION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El riesgo de IC/ CM aumenta </a:t>
            </a:r>
            <a:r>
              <a:rPr lang="es-VE" dirty="0">
                <a:solidFill>
                  <a:schemeClr val="bg1"/>
                </a:solidFill>
              </a:rPr>
              <a:t>cuatro veces en el riesgo de HF / CM entre las mujeres que recibieron trastuzumab solo y un aumento de siete veces en el riesgo de HF / CM para los que recibieron antraciclinas más trastuzumab. </a:t>
            </a:r>
            <a:endParaRPr lang="es-VE" dirty="0" smtClean="0">
              <a:solidFill>
                <a:schemeClr val="bg1"/>
              </a:solidFill>
            </a:endParaRPr>
          </a:p>
          <a:p>
            <a:endParaRPr lang="es-VE" dirty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El sesgo de selección del tratamiento, sobre todo por la edad, puede alterar las estimaciones de riesgo cardíaco y los perfiles de seguridad de estos fármacos en la comunidad.</a:t>
            </a:r>
          </a:p>
          <a:p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DISCUSION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VE" dirty="0">
                <a:solidFill>
                  <a:schemeClr val="bg1"/>
                </a:solidFill>
              </a:rPr>
              <a:t>E</a:t>
            </a:r>
            <a:r>
              <a:rPr lang="es-VE" dirty="0" smtClean="0">
                <a:solidFill>
                  <a:schemeClr val="bg1"/>
                </a:solidFill>
              </a:rPr>
              <a:t>l </a:t>
            </a:r>
            <a:r>
              <a:rPr lang="es-VE" dirty="0">
                <a:solidFill>
                  <a:schemeClr val="bg1"/>
                </a:solidFill>
              </a:rPr>
              <a:t>riesgo de </a:t>
            </a:r>
            <a:r>
              <a:rPr lang="es-VE" dirty="0" smtClean="0">
                <a:solidFill>
                  <a:schemeClr val="bg1"/>
                </a:solidFill>
              </a:rPr>
              <a:t>IC </a:t>
            </a:r>
            <a:r>
              <a:rPr lang="es-VE" dirty="0">
                <a:solidFill>
                  <a:schemeClr val="bg1"/>
                </a:solidFill>
              </a:rPr>
              <a:t>/ CM </a:t>
            </a:r>
            <a:r>
              <a:rPr lang="es-VE" dirty="0" smtClean="0">
                <a:solidFill>
                  <a:schemeClr val="bg1"/>
                </a:solidFill>
              </a:rPr>
              <a:t>en los receptores </a:t>
            </a:r>
            <a:r>
              <a:rPr lang="es-VE" dirty="0">
                <a:solidFill>
                  <a:schemeClr val="bg1"/>
                </a:solidFill>
              </a:rPr>
              <a:t>trastuzumab con o sin antraciclinas en nuestro estudio, </a:t>
            </a:r>
            <a:r>
              <a:rPr lang="es-VE" dirty="0" smtClean="0">
                <a:solidFill>
                  <a:schemeClr val="bg1"/>
                </a:solidFill>
              </a:rPr>
              <a:t>fue </a:t>
            </a:r>
            <a:r>
              <a:rPr lang="es-VE" dirty="0">
                <a:solidFill>
                  <a:schemeClr val="bg1"/>
                </a:solidFill>
              </a:rPr>
              <a:t>inesperadamente superior a las estimaciones de los ensayos </a:t>
            </a:r>
            <a:r>
              <a:rPr lang="es-VE" dirty="0" smtClean="0">
                <a:solidFill>
                  <a:schemeClr val="bg1"/>
                </a:solidFill>
              </a:rPr>
              <a:t>clínicos.</a:t>
            </a:r>
            <a:r>
              <a:rPr lang="es-VE" dirty="0">
                <a:solidFill>
                  <a:schemeClr val="bg1"/>
                </a:solidFill>
              </a:rPr>
              <a:t> </a:t>
            </a:r>
            <a:endParaRPr lang="es-VE" dirty="0" smtClean="0">
              <a:solidFill>
                <a:schemeClr val="bg1"/>
              </a:solidFill>
            </a:endParaRPr>
          </a:p>
          <a:p>
            <a:endParaRPr lang="es-VE" dirty="0" smtClean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La presencia de más </a:t>
            </a:r>
            <a:r>
              <a:rPr lang="es-VE" dirty="0">
                <a:solidFill>
                  <a:schemeClr val="bg1"/>
                </a:solidFill>
              </a:rPr>
              <a:t>comorbilidades no cambió sustancialmente nuestros resultados</a:t>
            </a:r>
            <a:r>
              <a:rPr lang="es-VE" dirty="0" smtClean="0">
                <a:solidFill>
                  <a:schemeClr val="bg1"/>
                </a:solidFill>
              </a:rPr>
              <a:t>.</a:t>
            </a:r>
          </a:p>
          <a:p>
            <a:endParaRPr lang="es-VE" dirty="0" smtClean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El riesgo asociados a</a:t>
            </a:r>
            <a:r>
              <a:rPr lang="es-VE" baseline="0" dirty="0" smtClean="0">
                <a:solidFill>
                  <a:schemeClr val="bg1"/>
                </a:solidFill>
              </a:rPr>
              <a:t> la combinación de </a:t>
            </a:r>
            <a:r>
              <a:rPr lang="es-VE" dirty="0" smtClean="0">
                <a:solidFill>
                  <a:schemeClr val="bg1"/>
                </a:solidFill>
              </a:rPr>
              <a:t>antraciclina/ trastuzumab plantea sesgo de detección, ya que son mucho más propensos a ser monitoreados. Estos resultados sugieren que los ensayos clínicos pueden subestimar la magnitud del riesgo</a:t>
            </a:r>
            <a:endParaRPr lang="es-VE" dirty="0" smtClean="0"/>
          </a:p>
          <a:p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Las </a:t>
            </a:r>
            <a:r>
              <a:rPr lang="es-VE" dirty="0">
                <a:solidFill>
                  <a:schemeClr val="bg1"/>
                </a:solidFill>
              </a:rPr>
              <a:t>mujeres mayores mostraron poco o ningún aumento en el riesgo </a:t>
            </a:r>
            <a:r>
              <a:rPr lang="es-VE" dirty="0" smtClean="0">
                <a:solidFill>
                  <a:schemeClr val="bg1"/>
                </a:solidFill>
              </a:rPr>
              <a:t>entre </a:t>
            </a:r>
            <a:r>
              <a:rPr lang="es-VE" dirty="0">
                <a:solidFill>
                  <a:schemeClr val="bg1"/>
                </a:solidFill>
              </a:rPr>
              <a:t>los </a:t>
            </a:r>
            <a:r>
              <a:rPr lang="es-VE" dirty="0" smtClean="0">
                <a:solidFill>
                  <a:schemeClr val="bg1"/>
                </a:solidFill>
              </a:rPr>
              <a:t>usuarios-antraciclina, probablemente es resultado </a:t>
            </a:r>
            <a:r>
              <a:rPr lang="es-VE" dirty="0">
                <a:solidFill>
                  <a:schemeClr val="bg1"/>
                </a:solidFill>
              </a:rPr>
              <a:t>de la </a:t>
            </a:r>
            <a:r>
              <a:rPr lang="es-VE" dirty="0" smtClean="0">
                <a:solidFill>
                  <a:schemeClr val="bg1"/>
                </a:solidFill>
              </a:rPr>
              <a:t>precaución de indicar la terapia.</a:t>
            </a:r>
          </a:p>
          <a:p>
            <a:endParaRPr lang="es-VE" dirty="0" smtClean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Este estudio, </a:t>
            </a:r>
            <a:r>
              <a:rPr lang="es-VE" dirty="0">
                <a:solidFill>
                  <a:schemeClr val="bg1"/>
                </a:solidFill>
              </a:rPr>
              <a:t>permiten la estimación de los riesgos y beneficios en la práctica comunitaria, que incluye a los pacientes que pueden no ser elegibles para ensayos clínicos.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DISCUSION</a:t>
            </a:r>
            <a:endParaRPr lang="es-V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>
                <a:solidFill>
                  <a:schemeClr val="bg1"/>
                </a:solidFill>
              </a:rPr>
              <a:t>Posibles sesgos </a:t>
            </a:r>
            <a:r>
              <a:rPr lang="es-VE" dirty="0">
                <a:solidFill>
                  <a:schemeClr val="bg1"/>
                </a:solidFill>
              </a:rPr>
              <a:t>de detección, </a:t>
            </a:r>
            <a:r>
              <a:rPr lang="es-VE" dirty="0" smtClean="0">
                <a:solidFill>
                  <a:schemeClr val="bg1"/>
                </a:solidFill>
              </a:rPr>
              <a:t>plantean interpretar con cautela la cardiotoxicidad basado en la incidencia poblacional.</a:t>
            </a:r>
          </a:p>
          <a:p>
            <a:endParaRPr lang="es-VE" dirty="0" smtClean="0">
              <a:solidFill>
                <a:schemeClr val="bg1"/>
              </a:solidFill>
            </a:endParaRPr>
          </a:p>
          <a:p>
            <a:r>
              <a:rPr lang="es-VE" dirty="0" smtClean="0">
                <a:solidFill>
                  <a:schemeClr val="bg1"/>
                </a:solidFill>
              </a:rPr>
              <a:t>Nuestras </a:t>
            </a:r>
            <a:r>
              <a:rPr lang="es-VE" dirty="0">
                <a:solidFill>
                  <a:schemeClr val="bg1"/>
                </a:solidFill>
              </a:rPr>
              <a:t>tasas de incidencia no pueden representar </a:t>
            </a:r>
            <a:r>
              <a:rPr lang="es-VE" dirty="0" smtClean="0">
                <a:solidFill>
                  <a:schemeClr val="bg1"/>
                </a:solidFill>
              </a:rPr>
              <a:t>la </a:t>
            </a:r>
            <a:r>
              <a:rPr lang="es-VE" dirty="0">
                <a:solidFill>
                  <a:schemeClr val="bg1"/>
                </a:solidFill>
              </a:rPr>
              <a:t>"verdad" de la práctica de la </a:t>
            </a:r>
            <a:r>
              <a:rPr lang="es-VE" dirty="0" smtClean="0">
                <a:solidFill>
                  <a:schemeClr val="bg1"/>
                </a:solidFill>
              </a:rPr>
              <a:t>comunidad, sin </a:t>
            </a:r>
            <a:r>
              <a:rPr lang="es-VE" dirty="0">
                <a:solidFill>
                  <a:schemeClr val="bg1"/>
                </a:solidFill>
              </a:rPr>
              <a:t>embargo, muestran fuertes señales para asociaciones entre antraciclina, trastuzumab, y HF / CM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DISCUSION</a:t>
            </a:r>
            <a:endParaRPr lang="es-V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CONCLUSION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Administrar antraciclinas y trastuzumab aumenta el riesgo de incidencia de IC/CM</a:t>
            </a:r>
          </a:p>
          <a:p>
            <a:pPr fontAlgn="base"/>
            <a:r>
              <a:rPr lang="es-VE" dirty="0" smtClean="0">
                <a:solidFill>
                  <a:schemeClr val="bg1"/>
                </a:solidFill>
              </a:rPr>
              <a:t>Los resultados </a:t>
            </a:r>
            <a:r>
              <a:rPr lang="es-VE" dirty="0">
                <a:solidFill>
                  <a:schemeClr val="bg1"/>
                </a:solidFill>
              </a:rPr>
              <a:t>no se pueden atribuir a cualquier paciente individual en la práctica clínica.</a:t>
            </a:r>
          </a:p>
          <a:p>
            <a:pPr fontAlgn="base"/>
            <a:r>
              <a:rPr lang="es-VE" dirty="0">
                <a:solidFill>
                  <a:schemeClr val="bg1"/>
                </a:solidFill>
              </a:rPr>
              <a:t>La variabilidad en el valor predictivo de nuestra medida </a:t>
            </a:r>
            <a:r>
              <a:rPr lang="es-VE" dirty="0" smtClean="0">
                <a:solidFill>
                  <a:schemeClr val="bg1"/>
                </a:solidFill>
              </a:rPr>
              <a:t>IC </a:t>
            </a:r>
            <a:r>
              <a:rPr lang="es-VE" dirty="0">
                <a:solidFill>
                  <a:schemeClr val="bg1"/>
                </a:solidFill>
              </a:rPr>
              <a:t>/ CM es una limitación, y se necesitarán estudios con datos detallados sobre las medidas de FEVI para confirmar nuestros hallazgos.</a:t>
            </a:r>
          </a:p>
          <a:p>
            <a:pPr fontAlgn="base"/>
            <a:r>
              <a:rPr lang="es-VE" dirty="0" smtClean="0">
                <a:solidFill>
                  <a:schemeClr val="bg1"/>
                </a:solidFill>
              </a:rPr>
              <a:t>Sin </a:t>
            </a:r>
            <a:r>
              <a:rPr lang="es-VE" dirty="0">
                <a:solidFill>
                  <a:schemeClr val="bg1"/>
                </a:solidFill>
              </a:rPr>
              <a:t>embargo, nuestro estudio demuestra el valor añadido y el potencial de los datos administrativos de observación para complementar los ensayos clínicos para lograr una imagen más completa de la seguridad del tratamiento del cáncer.</a:t>
            </a:r>
          </a:p>
          <a:p>
            <a:endParaRPr lang="es-VE" dirty="0" smtClean="0">
              <a:solidFill>
                <a:schemeClr val="bg1"/>
              </a:solidFill>
            </a:endParaRPr>
          </a:p>
          <a:p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algn="r"/>
            <a:r>
              <a:rPr lang="es-VE" dirty="0" smtClean="0">
                <a:solidFill>
                  <a:schemeClr val="bg1"/>
                </a:solidFill>
              </a:rPr>
              <a:t>GRACIAS</a:t>
            </a:r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85280"/>
            <a:ext cx="10515600" cy="2844849"/>
          </a:xfrm>
        </p:spPr>
        <p:txBody>
          <a:bodyPr/>
          <a:lstStyle/>
          <a:p>
            <a:pPr marL="0" indent="0" algn="ctr">
              <a:buNone/>
            </a:pP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Evaluar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realidad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mundial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del uso de </a:t>
            </a:r>
            <a:r>
              <a:rPr lang="es-VE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antraciclinas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y </a:t>
            </a:r>
            <a:r>
              <a:rPr lang="es-VE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Trastuzumab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 y posterior aparición de Insuficiencia Cardiaca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o Cardiomiopatía mediante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una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cohorte poblacional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 mujeres mayores de 18 años y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diagnóstico </a:t>
            </a:r>
            <a:r>
              <a:rPr lang="es-V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 cáncer de mama invasivo.</a:t>
            </a:r>
            <a:endParaRPr lang="es-V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  <a:latin typeface="Tw Cen MT" panose="020B0602020104020603" pitchFamily="34" charset="0"/>
              </a:rPr>
              <a:t>Objetivo</a:t>
            </a:r>
            <a:endParaRPr lang="es-VE" dirty="0">
              <a:solidFill>
                <a:srgbClr val="FFC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79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METODOS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156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VE" dirty="0" err="1">
                <a:solidFill>
                  <a:schemeClr val="bg1"/>
                </a:solidFill>
              </a:rPr>
              <a:t>Group</a:t>
            </a: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err="1">
                <a:solidFill>
                  <a:schemeClr val="bg1"/>
                </a:solidFill>
              </a:rPr>
              <a:t>Health</a:t>
            </a: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err="1" smtClean="0">
                <a:solidFill>
                  <a:schemeClr val="bg1"/>
                </a:solidFill>
              </a:rPr>
              <a:t>Cooperative</a:t>
            </a:r>
            <a:r>
              <a:rPr lang="es-VE" dirty="0" smtClean="0">
                <a:solidFill>
                  <a:schemeClr val="bg1"/>
                </a:solidFill>
              </a:rPr>
              <a:t> y </a:t>
            </a:r>
            <a:r>
              <a:rPr lang="en-US" dirty="0" smtClean="0">
                <a:solidFill>
                  <a:schemeClr val="bg1"/>
                </a:solidFill>
              </a:rPr>
              <a:t>Marshfield </a:t>
            </a:r>
            <a:r>
              <a:rPr lang="en-US" dirty="0">
                <a:solidFill>
                  <a:schemeClr val="bg1"/>
                </a:solidFill>
              </a:rPr>
              <a:t>Clinic and Henry </a:t>
            </a:r>
            <a:r>
              <a:rPr lang="en-US" dirty="0" smtClean="0">
                <a:solidFill>
                  <a:schemeClr val="bg1"/>
                </a:solidFill>
              </a:rPr>
              <a:t>Ford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Mujeres</a:t>
            </a:r>
            <a:r>
              <a:rPr lang="en-US" dirty="0" smtClean="0">
                <a:solidFill>
                  <a:schemeClr val="bg1"/>
                </a:solidFill>
              </a:rPr>
              <a:t> ≥ 18 </a:t>
            </a:r>
            <a:r>
              <a:rPr lang="en-US" dirty="0" err="1" smtClean="0">
                <a:solidFill>
                  <a:schemeClr val="bg1"/>
                </a:solidFill>
              </a:rPr>
              <a:t>años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s-VE" dirty="0" smtClean="0">
                <a:solidFill>
                  <a:schemeClr val="bg1"/>
                </a:solidFill>
              </a:rPr>
              <a:t>diagnostico</a:t>
            </a:r>
            <a:r>
              <a:rPr lang="en-US" dirty="0" smtClean="0">
                <a:solidFill>
                  <a:schemeClr val="bg1"/>
                </a:solidFill>
              </a:rPr>
              <a:t> de Cancer de mama</a:t>
            </a:r>
          </a:p>
          <a:p>
            <a:pPr lvl="1"/>
            <a:r>
              <a:rPr lang="es-VE" dirty="0" smtClean="0">
                <a:solidFill>
                  <a:schemeClr val="bg1"/>
                </a:solidFill>
              </a:rPr>
              <a:t>Inscritas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la Red de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 err="1" smtClean="0">
                <a:solidFill>
                  <a:schemeClr val="bg1"/>
                </a:solidFill>
              </a:rPr>
              <a:t>nvestigacion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Cancer (CRN), 12 </a:t>
            </a:r>
            <a:r>
              <a:rPr lang="en-US" dirty="0" err="1" smtClean="0">
                <a:solidFill>
                  <a:schemeClr val="bg1"/>
                </a:solidFill>
              </a:rPr>
              <a:t>meses</a:t>
            </a:r>
            <a:r>
              <a:rPr lang="en-US" dirty="0" smtClean="0">
                <a:solidFill>
                  <a:schemeClr val="bg1"/>
                </a:solidFill>
              </a:rPr>
              <a:t> antes del </a:t>
            </a:r>
            <a:r>
              <a:rPr lang="en-US" dirty="0" smtClean="0">
                <a:solidFill>
                  <a:schemeClr val="bg1"/>
                </a:solidFill>
              </a:rPr>
              <a:t>diagnostic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Insuficiencia</a:t>
            </a:r>
            <a:r>
              <a:rPr lang="en-US" dirty="0">
                <a:solidFill>
                  <a:schemeClr val="bg1"/>
                </a:solidFill>
              </a:rPr>
              <a:t> Cardiac 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dirty="0" err="1">
                <a:solidFill>
                  <a:schemeClr val="bg1"/>
                </a:solidFill>
              </a:rPr>
              <a:t>Cardiomiopatia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(IC/CM</a:t>
            </a:r>
            <a:r>
              <a:rPr lang="en-US" dirty="0">
                <a:solidFill>
                  <a:schemeClr val="bg1"/>
                </a:solidFill>
              </a:rPr>
              <a:t>).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N: </a:t>
            </a:r>
            <a:r>
              <a:rPr lang="en-US" dirty="0" smtClean="0">
                <a:solidFill>
                  <a:schemeClr val="bg1"/>
                </a:solidFill>
              </a:rPr>
              <a:t>12500.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s-VE" noProof="1" smtClean="0">
                <a:solidFill>
                  <a:schemeClr val="bg1"/>
                </a:solidFill>
              </a:rPr>
              <a:t>Fecha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indice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01/01/1999. </a:t>
            </a:r>
            <a:r>
              <a:rPr lang="en-US" dirty="0" err="1" smtClean="0">
                <a:solidFill>
                  <a:schemeClr val="bg1"/>
                </a:solidFill>
              </a:rPr>
              <a:t>Fecha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 </a:t>
            </a:r>
            <a:r>
              <a:rPr lang="en-US" dirty="0" err="1" smtClean="0">
                <a:solidFill>
                  <a:schemeClr val="bg1"/>
                </a:solidFill>
              </a:rPr>
              <a:t>culminacion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31/12/2007.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Seguimiento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en-US" dirty="0" err="1" smtClean="0">
                <a:solidFill>
                  <a:schemeClr val="bg1"/>
                </a:solidFill>
              </a:rPr>
              <a:t>Evento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incidente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2"/>
            <a:r>
              <a:rPr lang="en-US" dirty="0" err="1" smtClean="0">
                <a:solidFill>
                  <a:schemeClr val="bg1"/>
                </a:solidFill>
              </a:rPr>
              <a:t>Desafiliacion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del plan de </a:t>
            </a:r>
            <a:r>
              <a:rPr lang="en-US" dirty="0" err="1" smtClean="0">
                <a:solidFill>
                  <a:schemeClr val="bg1"/>
                </a:solidFill>
              </a:rPr>
              <a:t>salud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dirty="0" err="1" smtClean="0">
                <a:solidFill>
                  <a:schemeClr val="bg1"/>
                </a:solidFill>
              </a:rPr>
              <a:t>Muerte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Fin </a:t>
            </a:r>
            <a:r>
              <a:rPr lang="en-US" dirty="0" smtClean="0">
                <a:solidFill>
                  <a:schemeClr val="bg1"/>
                </a:solidFill>
              </a:rPr>
              <a:t>del </a:t>
            </a:r>
            <a:r>
              <a:rPr lang="en-US" dirty="0" err="1" smtClean="0">
                <a:solidFill>
                  <a:schemeClr val="bg1"/>
                </a:solidFill>
              </a:rPr>
              <a:t>seguimiento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s-VE" dirty="0" smtClean="0">
              <a:solidFill>
                <a:schemeClr val="bg1"/>
              </a:solidFill>
            </a:endParaRPr>
          </a:p>
          <a:p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8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RECOLECCION DE LOS DATOS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Base virtual de datos (VDW).</a:t>
            </a:r>
          </a:p>
          <a:p>
            <a:r>
              <a:rPr lang="es-VE" dirty="0" smtClean="0">
                <a:solidFill>
                  <a:schemeClr val="bg1"/>
                </a:solidFill>
              </a:rPr>
              <a:t>Algoritmo basado en códigos del CIE-9.</a:t>
            </a:r>
          </a:p>
          <a:p>
            <a:pPr marL="0" indent="0">
              <a:buNone/>
            </a:pPr>
            <a:endParaRPr lang="es-VE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Healthcare </a:t>
            </a:r>
            <a:r>
              <a:rPr lang="en-US" dirty="0">
                <a:solidFill>
                  <a:schemeClr val="bg1"/>
                </a:solidFill>
              </a:rPr>
              <a:t>Common Procedure Coding </a:t>
            </a:r>
            <a:r>
              <a:rPr lang="en-US" dirty="0" smtClean="0">
                <a:solidFill>
                  <a:schemeClr val="bg1"/>
                </a:solidFill>
              </a:rPr>
              <a:t>System</a:t>
            </a: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(HCPCS).</a:t>
            </a:r>
          </a:p>
          <a:p>
            <a:pPr lvl="1"/>
            <a:r>
              <a:rPr lang="es-VE" dirty="0" err="1" smtClean="0">
                <a:solidFill>
                  <a:schemeClr val="bg1"/>
                </a:solidFill>
              </a:rPr>
              <a:t>Current</a:t>
            </a:r>
            <a:r>
              <a:rPr lang="es-VE" dirty="0" smtClean="0">
                <a:solidFill>
                  <a:schemeClr val="bg1"/>
                </a:solidFill>
              </a:rPr>
              <a:t> </a:t>
            </a:r>
            <a:r>
              <a:rPr lang="es-VE" dirty="0">
                <a:solidFill>
                  <a:schemeClr val="bg1"/>
                </a:solidFill>
              </a:rPr>
              <a:t>Procedural </a:t>
            </a:r>
            <a:r>
              <a:rPr lang="es-VE" dirty="0" err="1" smtClean="0">
                <a:solidFill>
                  <a:schemeClr val="bg1"/>
                </a:solidFill>
              </a:rPr>
              <a:t>Terminology</a:t>
            </a:r>
            <a:r>
              <a:rPr lang="es-VE" dirty="0" smtClean="0">
                <a:solidFill>
                  <a:schemeClr val="bg1"/>
                </a:solidFill>
              </a:rPr>
              <a:t> (CPT).</a:t>
            </a:r>
          </a:p>
          <a:p>
            <a:pPr lvl="1"/>
            <a:r>
              <a:rPr lang="es-VE" dirty="0" err="1" smtClean="0">
                <a:solidFill>
                  <a:schemeClr val="bg1"/>
                </a:solidFill>
              </a:rPr>
              <a:t>Codigo</a:t>
            </a:r>
            <a:r>
              <a:rPr lang="es-VE" dirty="0" smtClean="0">
                <a:solidFill>
                  <a:schemeClr val="bg1"/>
                </a:solidFill>
              </a:rPr>
              <a:t> Nacional de Drogas (</a:t>
            </a:r>
            <a:r>
              <a:rPr lang="es-VE" dirty="0" err="1" smtClean="0">
                <a:solidFill>
                  <a:schemeClr val="bg1"/>
                </a:solidFill>
              </a:rPr>
              <a:t>NDCs</a:t>
            </a:r>
            <a:r>
              <a:rPr lang="es-VE" dirty="0" smtClean="0">
                <a:solidFill>
                  <a:schemeClr val="bg1"/>
                </a:solidFill>
              </a:rPr>
              <a:t>).</a:t>
            </a:r>
          </a:p>
          <a:p>
            <a:pPr lvl="2"/>
            <a:endParaRPr lang="es-VE" dirty="0">
              <a:solidFill>
                <a:schemeClr val="bg1"/>
              </a:solidFill>
            </a:endParaRPr>
          </a:p>
          <a:p>
            <a:pPr lvl="2"/>
            <a:r>
              <a:rPr lang="es-VE" dirty="0" smtClean="0">
                <a:solidFill>
                  <a:schemeClr val="bg1"/>
                </a:solidFill>
              </a:rPr>
              <a:t>Códigos de drogas.</a:t>
            </a:r>
          </a:p>
          <a:p>
            <a:pPr lvl="2"/>
            <a:r>
              <a:rPr lang="es-VE" dirty="0" smtClean="0">
                <a:solidFill>
                  <a:schemeClr val="bg1"/>
                </a:solidFill>
              </a:rPr>
              <a:t>Códigos específicos para </a:t>
            </a:r>
            <a:r>
              <a:rPr lang="es-VE" b="1" dirty="0" smtClean="0">
                <a:solidFill>
                  <a:schemeClr val="bg1"/>
                </a:solidFill>
              </a:rPr>
              <a:t>Antraciclina </a:t>
            </a:r>
            <a:r>
              <a:rPr lang="es-VE" dirty="0" smtClean="0">
                <a:solidFill>
                  <a:schemeClr val="bg1"/>
                </a:solidFill>
              </a:rPr>
              <a:t>y</a:t>
            </a:r>
            <a:r>
              <a:rPr lang="es-VE" b="1" dirty="0" smtClean="0">
                <a:solidFill>
                  <a:schemeClr val="bg1"/>
                </a:solidFill>
              </a:rPr>
              <a:t> </a:t>
            </a:r>
            <a:r>
              <a:rPr lang="es-VE" b="1" dirty="0" err="1" smtClean="0">
                <a:solidFill>
                  <a:schemeClr val="bg1"/>
                </a:solidFill>
              </a:rPr>
              <a:t>Tratuzumab</a:t>
            </a:r>
            <a:r>
              <a:rPr lang="es-VE" b="1" dirty="0" smtClean="0">
                <a:solidFill>
                  <a:schemeClr val="bg1"/>
                </a:solidFill>
              </a:rPr>
              <a:t>.</a:t>
            </a:r>
          </a:p>
          <a:p>
            <a:pPr lvl="2"/>
            <a:r>
              <a:rPr lang="es-VE" dirty="0" smtClean="0">
                <a:solidFill>
                  <a:schemeClr val="bg1"/>
                </a:solidFill>
              </a:rPr>
              <a:t>Fechas de quimioterapia y de administración.</a:t>
            </a:r>
          </a:p>
          <a:p>
            <a:pPr lvl="2"/>
            <a:r>
              <a:rPr lang="es-VE" dirty="0" smtClean="0">
                <a:solidFill>
                  <a:schemeClr val="bg1"/>
                </a:solidFill>
              </a:rPr>
              <a:t>Los que no tenían código se clasifico bajo la opción de: OTRO.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47869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7208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RECOLECCION DE LOS DATOS</a:t>
            </a:r>
            <a:endParaRPr lang="es-V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53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Bajo los códigos del CIE- 9:</a:t>
            </a:r>
          </a:p>
          <a:p>
            <a:pPr marL="0" indent="0">
              <a:buNone/>
            </a:pPr>
            <a:r>
              <a:rPr lang="es-VE" dirty="0" smtClean="0">
                <a:solidFill>
                  <a:schemeClr val="bg1"/>
                </a:solidFill>
              </a:rPr>
              <a:t>     398.91</a:t>
            </a:r>
            <a:r>
              <a:rPr lang="es-VE" dirty="0">
                <a:solidFill>
                  <a:schemeClr val="bg1"/>
                </a:solidFill>
              </a:rPr>
              <a:t>, </a:t>
            </a:r>
            <a:r>
              <a:rPr lang="es-VE" dirty="0" smtClean="0">
                <a:solidFill>
                  <a:schemeClr val="bg1"/>
                </a:solidFill>
              </a:rPr>
              <a:t>402.</a:t>
            </a:r>
            <a:r>
              <a:rPr lang="fr-FR" dirty="0" smtClean="0">
                <a:solidFill>
                  <a:schemeClr val="bg1"/>
                </a:solidFill>
              </a:rPr>
              <a:t>x1</a:t>
            </a:r>
            <a:r>
              <a:rPr lang="fr-FR" dirty="0">
                <a:solidFill>
                  <a:schemeClr val="bg1"/>
                </a:solidFill>
              </a:rPr>
              <a:t>, 402.x3, 404.x1, 404.x3, </a:t>
            </a: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     422.90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smtClean="0">
                <a:solidFill>
                  <a:schemeClr val="bg1"/>
                </a:solidFill>
              </a:rPr>
              <a:t>425.4</a:t>
            </a:r>
            <a:r>
              <a:rPr lang="fr-FR" dirty="0">
                <a:solidFill>
                  <a:schemeClr val="bg1"/>
                </a:solidFill>
              </a:rPr>
              <a:t>, 425.9, </a:t>
            </a:r>
            <a:r>
              <a:rPr lang="fr-FR" dirty="0" smtClean="0">
                <a:solidFill>
                  <a:schemeClr val="bg1"/>
                </a:solidFill>
              </a:rPr>
              <a:t>428.xx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VE" dirty="0" smtClean="0">
                <a:solidFill>
                  <a:schemeClr val="bg1"/>
                </a:solidFill>
              </a:rPr>
              <a:t>        Clasificó</a:t>
            </a:r>
            <a:r>
              <a:rPr lang="fr-FR" dirty="0" smtClean="0">
                <a:solidFill>
                  <a:schemeClr val="bg1"/>
                </a:solidFill>
              </a:rPr>
              <a:t>:    Ausencia IC/CM     </a:t>
            </a:r>
            <a:r>
              <a:rPr lang="es-VE" dirty="0" smtClean="0">
                <a:solidFill>
                  <a:schemeClr val="bg1"/>
                </a:solidFill>
              </a:rPr>
              <a:t>              Incidencia IC/ CM   </a:t>
            </a:r>
          </a:p>
          <a:p>
            <a:pPr marL="0" indent="0">
              <a:buNone/>
            </a:pPr>
            <a:endParaRPr lang="es-V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VE" dirty="0" smtClean="0">
                <a:solidFill>
                  <a:schemeClr val="bg1"/>
                </a:solidFill>
              </a:rPr>
              <a:t>VPP: cualquier diagnostico de IC/CM 12 meses antes del DX de Ca mama= 68,6% (IC: 95% = 44,9% - 85,4%)   </a:t>
            </a:r>
          </a:p>
          <a:p>
            <a:pPr marL="0" indent="0">
              <a:buNone/>
            </a:pPr>
            <a:r>
              <a:rPr lang="es-VE" dirty="0" smtClean="0">
                <a:solidFill>
                  <a:schemeClr val="bg1"/>
                </a:solidFill>
              </a:rPr>
              <a:t>VPP:IC/CM incidente durante los 12 meses después del DX de Ca mama= 33,3% (IC: 95%= 12,8% - 63,1%)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RECOLECCION DE LOS DATOS</a:t>
            </a:r>
            <a:endParaRPr lang="es-V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49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946" t="22314" r="9252" b="16418"/>
          <a:stretch/>
        </p:blipFill>
        <p:spPr>
          <a:xfrm>
            <a:off x="515154" y="682579"/>
            <a:ext cx="11140226" cy="54943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49219" t="60665" r="7163" b="26835"/>
          <a:stretch/>
        </p:blipFill>
        <p:spPr>
          <a:xfrm>
            <a:off x="1175437" y="3123179"/>
            <a:ext cx="9442288" cy="15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9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rgbClr val="FFC000"/>
                </a:solidFill>
              </a:rPr>
              <a:t>COVARIANTES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83231"/>
            <a:ext cx="10515600" cy="4351338"/>
          </a:xfrm>
        </p:spPr>
        <p:txBody>
          <a:bodyPr/>
          <a:lstStyle/>
          <a:p>
            <a:r>
              <a:rPr lang="es-VE" dirty="0" smtClean="0">
                <a:solidFill>
                  <a:schemeClr val="bg1"/>
                </a:solidFill>
              </a:rPr>
              <a:t>CENTROS DE INVETIGACION DE CANCER</a:t>
            </a:r>
          </a:p>
          <a:p>
            <a:pPr lvl="1"/>
            <a:r>
              <a:rPr lang="es-VE" dirty="0" smtClean="0">
                <a:solidFill>
                  <a:schemeClr val="bg1"/>
                </a:solidFill>
              </a:rPr>
              <a:t>NAACCR y SEER</a:t>
            </a:r>
          </a:p>
          <a:p>
            <a:pPr marL="457200" lvl="1" indent="0">
              <a:buNone/>
            </a:pPr>
            <a:endParaRPr lang="es-VE" dirty="0"/>
          </a:p>
        </p:txBody>
      </p:sp>
      <p:sp>
        <p:nvSpPr>
          <p:cNvPr id="4" name="CuadroTexto 3"/>
          <p:cNvSpPr txBox="1"/>
          <p:nvPr/>
        </p:nvSpPr>
        <p:spPr>
          <a:xfrm>
            <a:off x="2172236" y="6427113"/>
            <a:ext cx="10019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1050" dirty="0" smtClean="0">
                <a:solidFill>
                  <a:schemeClr val="bg1"/>
                </a:solidFill>
              </a:rPr>
              <a:t>ASOCIACION NORTEAMERICANA DE REGISTROS CENTRALES DE CANCER  </a:t>
            </a:r>
          </a:p>
          <a:p>
            <a:pPr algn="r"/>
            <a:r>
              <a:rPr lang="es-VE" sz="1050" dirty="0" smtClean="0">
                <a:solidFill>
                  <a:schemeClr val="bg1"/>
                </a:solidFill>
              </a:rPr>
              <a:t>PROGRAMA DE VIGILANCIA, EPIDEMIOLOGIA Y RESULTADOS FINALES</a:t>
            </a:r>
            <a:endParaRPr lang="es-VE" sz="105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98113"/>
              </p:ext>
            </p:extLst>
          </p:nvPr>
        </p:nvGraphicFramePr>
        <p:xfrm>
          <a:off x="6542291" y="2561729"/>
          <a:ext cx="5048695" cy="39471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048695"/>
              </a:tblGrid>
              <a:tr h="370840">
                <a:tc>
                  <a:txBody>
                    <a:bodyPr/>
                    <a:lstStyle/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CRN </a:t>
                      </a:r>
                      <a:r>
                        <a:rPr lang="es-V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(Centro</a:t>
                      </a:r>
                      <a:r>
                        <a:rPr lang="es-V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Investigación de Cáncer</a:t>
                      </a:r>
                      <a:r>
                        <a:rPr lang="es-V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V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diagnóstico de cáncer de mama </a:t>
                      </a:r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Edad, diagnóstico </a:t>
                      </a:r>
                    </a:p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(&lt;55, 55-64, 65-74, ≥ 75 años)</a:t>
                      </a:r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Raza (indios americanos o nativos de Alaska, asiáticos, negros, blancos)</a:t>
                      </a:r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Estadio  (localizada vs regional)</a:t>
                      </a:r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los ganglios linfáticos </a:t>
                      </a:r>
                    </a:p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(positivo vs negativo)</a:t>
                      </a:r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Radioterapia (sí vs no) </a:t>
                      </a:r>
                    </a:p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según la definición de las clasificaciones NAACCR</a:t>
                      </a:r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04352"/>
              </p:ext>
            </p:extLst>
          </p:nvPr>
        </p:nvGraphicFramePr>
        <p:xfrm>
          <a:off x="1132992" y="3613763"/>
          <a:ext cx="4507954" cy="2108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507954"/>
              </a:tblGrid>
              <a:tr h="370840">
                <a:tc>
                  <a:txBody>
                    <a:bodyPr/>
                    <a:lstStyle/>
                    <a:p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VDW </a:t>
                      </a:r>
                      <a:r>
                        <a:rPr lang="es-V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(Base de Batos Virtual)</a:t>
                      </a:r>
                      <a:endParaRPr lang="es-V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Indice</a:t>
                      </a:r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comorbilidad de </a:t>
                      </a:r>
                      <a:r>
                        <a:rPr lang="es-V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Charlson</a:t>
                      </a:r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 1, 2, ≥3)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basado en la presencia de la CIE-9 códigos pertinentes en el año anterior diagnóstico de cáncer de mama.</a:t>
                      </a:r>
                    </a:p>
                    <a:p>
                      <a:endParaRPr lang="es-V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2030" t="11111" r="64544" b="9548"/>
          <a:stretch/>
        </p:blipFill>
        <p:spPr>
          <a:xfrm>
            <a:off x="4712344" y="838656"/>
            <a:ext cx="30480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7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998</Words>
  <Application>Microsoft Office PowerPoint</Application>
  <PresentationFormat>Panorámica</PresentationFormat>
  <Paragraphs>153</Paragraphs>
  <Slides>27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Times New Roman</vt:lpstr>
      <vt:lpstr>Tw Cen MT</vt:lpstr>
      <vt:lpstr>Tema de Office</vt:lpstr>
      <vt:lpstr>Risk of Heart Failure in Breast Cancer Patients After Anthracycline and Trastuzumab Treatment: A Retrospective Cohort Study</vt:lpstr>
      <vt:lpstr>INTRODUCCION</vt:lpstr>
      <vt:lpstr>Objetivo</vt:lpstr>
      <vt:lpstr>METODOS</vt:lpstr>
      <vt:lpstr>RECOLECCION DE LOS DATOS</vt:lpstr>
      <vt:lpstr>RECOLECCION DE LOS DATOS</vt:lpstr>
      <vt:lpstr>RECOLECCION DE LOS DATOS</vt:lpstr>
      <vt:lpstr>Presentación de PowerPoint</vt:lpstr>
      <vt:lpstr>COVARIANTES</vt:lpstr>
      <vt:lpstr>ANALISIS ESTADISTICO</vt:lpstr>
      <vt:lpstr>ANALISIS ESTADISTICO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DISCUSION</vt:lpstr>
      <vt:lpstr>DISCUSION</vt:lpstr>
      <vt:lpstr>DISCUSION</vt:lpstr>
      <vt:lpstr>DISCUSION</vt:lpstr>
      <vt:lpstr>DISCUSION</vt:lpstr>
      <vt:lpstr>CONCLUSION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of Heart Failure in Breast Cancer Patients After Anthracycline and Trastuzumab Treatment: A Retrospective Cohort Study</dc:title>
  <dc:creator>silvia1</dc:creator>
  <cp:lastModifiedBy>barto</cp:lastModifiedBy>
  <cp:revision>25</cp:revision>
  <dcterms:created xsi:type="dcterms:W3CDTF">2015-10-24T19:53:02Z</dcterms:created>
  <dcterms:modified xsi:type="dcterms:W3CDTF">2015-10-26T12:37:52Z</dcterms:modified>
</cp:coreProperties>
</file>