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sldIdLst>
    <p:sldId id="290" r:id="rId2"/>
    <p:sldId id="303" r:id="rId3"/>
    <p:sldId id="257" r:id="rId4"/>
    <p:sldId id="292" r:id="rId5"/>
    <p:sldId id="312" r:id="rId6"/>
    <p:sldId id="336" r:id="rId7"/>
    <p:sldId id="271" r:id="rId8"/>
    <p:sldId id="277" r:id="rId9"/>
    <p:sldId id="314" r:id="rId10"/>
    <p:sldId id="337" r:id="rId11"/>
    <p:sldId id="273" r:id="rId12"/>
    <p:sldId id="344" r:id="rId13"/>
    <p:sldId id="338" r:id="rId14"/>
    <p:sldId id="340" r:id="rId15"/>
    <p:sldId id="341" r:id="rId16"/>
    <p:sldId id="342" r:id="rId17"/>
    <p:sldId id="281" r:id="rId18"/>
    <p:sldId id="343" r:id="rId19"/>
    <p:sldId id="345" r:id="rId20"/>
    <p:sldId id="346" r:id="rId21"/>
    <p:sldId id="294" r:id="rId22"/>
    <p:sldId id="295" r:id="rId23"/>
    <p:sldId id="328" r:id="rId24"/>
    <p:sldId id="329" r:id="rId25"/>
    <p:sldId id="334" r:id="rId26"/>
    <p:sldId id="282" r:id="rId27"/>
    <p:sldId id="283" r:id="rId28"/>
    <p:sldId id="284" r:id="rId29"/>
    <p:sldId id="335" r:id="rId30"/>
    <p:sldId id="347" r:id="rId31"/>
    <p:sldId id="348"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B6A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79391" autoAdjust="0"/>
  </p:normalViewPr>
  <p:slideViewPr>
    <p:cSldViewPr>
      <p:cViewPr>
        <p:scale>
          <a:sx n="60" d="100"/>
          <a:sy n="60" d="100"/>
        </p:scale>
        <p:origin x="-1632" y="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2E444-CC49-42E2-9204-A7913D3EBE1E}"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US"/>
        </a:p>
      </dgm:t>
    </dgm:pt>
    <dgm:pt modelId="{D858528A-E2CB-4756-BFAE-081A24249C3C}">
      <dgm:prSet/>
      <dgm:spPr/>
      <dgm:t>
        <a:bodyPr/>
        <a:lstStyle/>
        <a:p>
          <a:pPr rtl="0"/>
          <a:r>
            <a:rPr lang="es-ES" b="1" dirty="0" smtClean="0"/>
            <a:t>Este estudio fue aprobado por la Junta de Revisión Institucional de </a:t>
          </a:r>
          <a:r>
            <a:rPr lang="es-ES" b="1" dirty="0" err="1" smtClean="0"/>
            <a:t>Duke</a:t>
          </a:r>
          <a:r>
            <a:rPr lang="es-ES" b="1" dirty="0" smtClean="0"/>
            <a:t> </a:t>
          </a:r>
          <a:r>
            <a:rPr lang="es-ES" b="1" dirty="0" err="1" smtClean="0"/>
            <a:t>University</a:t>
          </a:r>
          <a:r>
            <a:rPr lang="es-ES" b="1" dirty="0" smtClean="0"/>
            <a:t> </a:t>
          </a:r>
          <a:r>
            <a:rPr lang="es-ES" b="1" dirty="0" err="1" smtClean="0"/>
            <a:t>Medical</a:t>
          </a:r>
          <a:r>
            <a:rPr lang="es-ES" b="1" dirty="0" smtClean="0"/>
            <a:t/>
          </a:r>
          <a:br>
            <a:rPr lang="es-ES" b="1" dirty="0" smtClean="0"/>
          </a:br>
          <a:r>
            <a:rPr lang="es-ES" b="1" dirty="0" smtClean="0"/>
            <a:t>Center.</a:t>
          </a:r>
          <a:endParaRPr lang="en-US" b="1" dirty="0"/>
        </a:p>
      </dgm:t>
    </dgm:pt>
    <dgm:pt modelId="{B6025B97-70E1-4A94-B84E-F0046FF1EECB}" type="parTrans" cxnId="{0DC47760-3598-49A0-B599-2089DA1A3FEE}">
      <dgm:prSet/>
      <dgm:spPr/>
      <dgm:t>
        <a:bodyPr/>
        <a:lstStyle/>
        <a:p>
          <a:endParaRPr lang="en-US"/>
        </a:p>
      </dgm:t>
    </dgm:pt>
    <dgm:pt modelId="{2D67C757-B7B9-4C64-AAE2-E1C676D9C820}" type="sibTrans" cxnId="{0DC47760-3598-49A0-B599-2089DA1A3FEE}">
      <dgm:prSet/>
      <dgm:spPr/>
      <dgm:t>
        <a:bodyPr/>
        <a:lstStyle/>
        <a:p>
          <a:endParaRPr lang="en-US"/>
        </a:p>
      </dgm:t>
    </dgm:pt>
    <dgm:pt modelId="{3BFC380F-36D8-4409-B7CF-EB4B13FD2837}">
      <dgm:prSet/>
      <dgm:spPr/>
      <dgm:t>
        <a:bodyPr/>
        <a:lstStyle/>
        <a:p>
          <a:pPr rtl="0"/>
          <a:r>
            <a:rPr lang="es-ES" b="1" dirty="0" smtClean="0"/>
            <a:t>Se utilizó el banco de datos de enfermedades cardiovasculares (DDCD) de </a:t>
          </a:r>
          <a:r>
            <a:rPr lang="es-ES" b="1" dirty="0" err="1" smtClean="0"/>
            <a:t>Duke</a:t>
          </a:r>
          <a:r>
            <a:rPr lang="es-ES" b="1" dirty="0" smtClean="0"/>
            <a:t>. </a:t>
          </a:r>
          <a:r>
            <a:rPr lang="es-ES" b="1" dirty="0" err="1" smtClean="0"/>
            <a:t>University</a:t>
          </a:r>
          <a:r>
            <a:rPr lang="es-ES" b="1" dirty="0" smtClean="0"/>
            <a:t> </a:t>
          </a:r>
          <a:r>
            <a:rPr lang="es-ES" b="1" dirty="0" err="1" smtClean="0"/>
            <a:t>Medical</a:t>
          </a:r>
          <a:r>
            <a:rPr lang="es-ES" b="1" dirty="0" smtClean="0"/>
            <a:t> Center </a:t>
          </a:r>
          <a:endParaRPr lang="en-US" b="1" dirty="0"/>
        </a:p>
      </dgm:t>
    </dgm:pt>
    <dgm:pt modelId="{D533FA96-A87F-43BC-BF31-FFA7E8A687F1}" type="parTrans" cxnId="{28944DA9-DA6D-4EF7-B8BD-3FF1B873D612}">
      <dgm:prSet/>
      <dgm:spPr/>
      <dgm:t>
        <a:bodyPr/>
        <a:lstStyle/>
        <a:p>
          <a:endParaRPr lang="en-US"/>
        </a:p>
      </dgm:t>
    </dgm:pt>
    <dgm:pt modelId="{E613FE16-F122-459E-92BC-2696E09B7FFD}" type="sibTrans" cxnId="{28944DA9-DA6D-4EF7-B8BD-3FF1B873D612}">
      <dgm:prSet/>
      <dgm:spPr/>
      <dgm:t>
        <a:bodyPr/>
        <a:lstStyle/>
        <a:p>
          <a:endParaRPr lang="en-US"/>
        </a:p>
      </dgm:t>
    </dgm:pt>
    <dgm:pt modelId="{9631E371-9E5B-47A8-B9F7-EAA943E08072}">
      <dgm:prSet custT="1"/>
      <dgm:spPr/>
      <dgm:t>
        <a:bodyPr/>
        <a:lstStyle/>
        <a:p>
          <a:pPr rtl="0"/>
          <a:r>
            <a:rPr lang="es-ES" sz="1300" b="1" dirty="0" smtClean="0"/>
            <a:t>Es una base de datos clínicos de más de 200,000 pacientes que han sido sometidos a </a:t>
          </a:r>
          <a:r>
            <a:rPr lang="es-ES" sz="1800" b="1" dirty="0" smtClean="0"/>
            <a:t>cateterismo </a:t>
          </a:r>
          <a:r>
            <a:rPr lang="es-ES" sz="1300" b="1" dirty="0" smtClean="0"/>
            <a:t>cardiaco en </a:t>
          </a:r>
          <a:r>
            <a:rPr lang="es-ES" sz="1300" b="1" dirty="0" err="1" smtClean="0"/>
            <a:t>Duke</a:t>
          </a:r>
          <a:r>
            <a:rPr lang="es-ES" sz="1300" b="1" dirty="0" smtClean="0"/>
            <a:t> </a:t>
          </a:r>
          <a:r>
            <a:rPr lang="es-ES" sz="1300" b="1" dirty="0" err="1" smtClean="0"/>
            <a:t>University</a:t>
          </a:r>
          <a:r>
            <a:rPr lang="es-ES" sz="1300" b="1" dirty="0" smtClean="0"/>
            <a:t> </a:t>
          </a:r>
          <a:r>
            <a:rPr lang="es-ES" sz="1300" b="1" dirty="0" err="1" smtClean="0"/>
            <a:t>Medical</a:t>
          </a:r>
          <a:r>
            <a:rPr lang="es-ES" sz="1300" b="1" dirty="0" smtClean="0"/>
            <a:t> Center desde 1969.</a:t>
          </a:r>
          <a:endParaRPr lang="en-US" sz="1300" b="1" dirty="0"/>
        </a:p>
      </dgm:t>
    </dgm:pt>
    <dgm:pt modelId="{CC53E430-F8C5-48AF-8AF7-F2354A89E22E}" type="parTrans" cxnId="{79D81F81-31FF-4AC5-A822-F004C8808047}">
      <dgm:prSet/>
      <dgm:spPr/>
      <dgm:t>
        <a:bodyPr/>
        <a:lstStyle/>
        <a:p>
          <a:endParaRPr lang="en-US"/>
        </a:p>
      </dgm:t>
    </dgm:pt>
    <dgm:pt modelId="{B86C30C4-D176-4C12-8842-23B35DEAB52C}" type="sibTrans" cxnId="{79D81F81-31FF-4AC5-A822-F004C8808047}">
      <dgm:prSet/>
      <dgm:spPr/>
      <dgm:t>
        <a:bodyPr/>
        <a:lstStyle/>
        <a:p>
          <a:endParaRPr lang="en-US"/>
        </a:p>
      </dgm:t>
    </dgm:pt>
    <dgm:pt modelId="{D8B9EE73-AACB-40F7-AFAA-D06ED4C3A35B}" type="pres">
      <dgm:prSet presAssocID="{9F02E444-CC49-42E2-9204-A7913D3EBE1E}" presName="Name0" presStyleCnt="0">
        <dgm:presLayoutVars>
          <dgm:chMax val="7"/>
          <dgm:chPref val="7"/>
          <dgm:dir/>
        </dgm:presLayoutVars>
      </dgm:prSet>
      <dgm:spPr/>
      <dgm:t>
        <a:bodyPr/>
        <a:lstStyle/>
        <a:p>
          <a:endParaRPr lang="es-VE"/>
        </a:p>
      </dgm:t>
    </dgm:pt>
    <dgm:pt modelId="{CF78018B-EBAC-4412-B1DF-66F6A5FD0381}" type="pres">
      <dgm:prSet presAssocID="{9F02E444-CC49-42E2-9204-A7913D3EBE1E}" presName="Name1" presStyleCnt="0"/>
      <dgm:spPr/>
    </dgm:pt>
    <dgm:pt modelId="{55ADE953-0402-4A14-9ED5-832E24A0A248}" type="pres">
      <dgm:prSet presAssocID="{9F02E444-CC49-42E2-9204-A7913D3EBE1E}" presName="cycle" presStyleCnt="0"/>
      <dgm:spPr/>
    </dgm:pt>
    <dgm:pt modelId="{117F4332-11FF-4FB0-8173-D4A684EC179E}" type="pres">
      <dgm:prSet presAssocID="{9F02E444-CC49-42E2-9204-A7913D3EBE1E}" presName="srcNode" presStyleLbl="node1" presStyleIdx="0" presStyleCnt="3"/>
      <dgm:spPr/>
    </dgm:pt>
    <dgm:pt modelId="{63D70461-F544-452A-B93D-233870C09C15}" type="pres">
      <dgm:prSet presAssocID="{9F02E444-CC49-42E2-9204-A7913D3EBE1E}" presName="conn" presStyleLbl="parChTrans1D2" presStyleIdx="0" presStyleCnt="1"/>
      <dgm:spPr/>
      <dgm:t>
        <a:bodyPr/>
        <a:lstStyle/>
        <a:p>
          <a:endParaRPr lang="es-VE"/>
        </a:p>
      </dgm:t>
    </dgm:pt>
    <dgm:pt modelId="{DDC46DA5-5C61-4293-ACBA-78AE204D0D89}" type="pres">
      <dgm:prSet presAssocID="{9F02E444-CC49-42E2-9204-A7913D3EBE1E}" presName="extraNode" presStyleLbl="node1" presStyleIdx="0" presStyleCnt="3"/>
      <dgm:spPr/>
    </dgm:pt>
    <dgm:pt modelId="{2BFB5340-208C-44D2-8D45-6C94FD2C3BE3}" type="pres">
      <dgm:prSet presAssocID="{9F02E444-CC49-42E2-9204-A7913D3EBE1E}" presName="dstNode" presStyleLbl="node1" presStyleIdx="0" presStyleCnt="3"/>
      <dgm:spPr/>
    </dgm:pt>
    <dgm:pt modelId="{373CEE44-D957-4BE9-8485-DB2CA040EBB6}" type="pres">
      <dgm:prSet presAssocID="{D858528A-E2CB-4756-BFAE-081A24249C3C}" presName="text_1" presStyleLbl="node1" presStyleIdx="0" presStyleCnt="3">
        <dgm:presLayoutVars>
          <dgm:bulletEnabled val="1"/>
        </dgm:presLayoutVars>
      </dgm:prSet>
      <dgm:spPr/>
      <dgm:t>
        <a:bodyPr/>
        <a:lstStyle/>
        <a:p>
          <a:endParaRPr lang="es-VE"/>
        </a:p>
      </dgm:t>
    </dgm:pt>
    <dgm:pt modelId="{F4945B8D-D119-46F0-9D3F-331A1C7B1E9C}" type="pres">
      <dgm:prSet presAssocID="{D858528A-E2CB-4756-BFAE-081A24249C3C}" presName="accent_1" presStyleCnt="0"/>
      <dgm:spPr/>
    </dgm:pt>
    <dgm:pt modelId="{0838B9D5-3BCD-4BFA-AD59-34687A49FF15}" type="pres">
      <dgm:prSet presAssocID="{D858528A-E2CB-4756-BFAE-081A24249C3C}" presName="accentRepeatNode" presStyleLbl="solidFgAcc1" presStyleIdx="0" presStyleCnt="3"/>
      <dgm:spPr>
        <a:blipFill rotWithShape="0">
          <a:blip xmlns:r="http://schemas.openxmlformats.org/officeDocument/2006/relationships" r:embed="rId1"/>
          <a:stretch>
            <a:fillRect/>
          </a:stretch>
        </a:blipFill>
      </dgm:spPr>
    </dgm:pt>
    <dgm:pt modelId="{CF868881-4BCF-4018-9B5C-97E3F620A76A}" type="pres">
      <dgm:prSet presAssocID="{3BFC380F-36D8-4409-B7CF-EB4B13FD2837}" presName="text_2" presStyleLbl="node1" presStyleIdx="1" presStyleCnt="3">
        <dgm:presLayoutVars>
          <dgm:bulletEnabled val="1"/>
        </dgm:presLayoutVars>
      </dgm:prSet>
      <dgm:spPr/>
      <dgm:t>
        <a:bodyPr/>
        <a:lstStyle/>
        <a:p>
          <a:endParaRPr lang="es-VE"/>
        </a:p>
      </dgm:t>
    </dgm:pt>
    <dgm:pt modelId="{23AA1B46-92A7-4C15-9104-B26235F23FEE}" type="pres">
      <dgm:prSet presAssocID="{3BFC380F-36D8-4409-B7CF-EB4B13FD2837}" presName="accent_2" presStyleCnt="0"/>
      <dgm:spPr/>
    </dgm:pt>
    <dgm:pt modelId="{CC59867E-1DE9-49B7-8260-BB190E5B09D9}" type="pres">
      <dgm:prSet presAssocID="{3BFC380F-36D8-4409-B7CF-EB4B13FD2837}" presName="accentRepeatNode" presStyleLbl="solidFgAcc1" presStyleIdx="1" presStyleCnt="3"/>
      <dgm:spPr>
        <a:blipFill rotWithShape="0">
          <a:blip xmlns:r="http://schemas.openxmlformats.org/officeDocument/2006/relationships" r:embed="rId1"/>
          <a:stretch>
            <a:fillRect/>
          </a:stretch>
        </a:blipFill>
      </dgm:spPr>
    </dgm:pt>
    <dgm:pt modelId="{7C91497C-3D11-4E26-BF44-07BEEFA8F1A5}" type="pres">
      <dgm:prSet presAssocID="{9631E371-9E5B-47A8-B9F7-EAA943E08072}" presName="text_3" presStyleLbl="node1" presStyleIdx="2" presStyleCnt="3">
        <dgm:presLayoutVars>
          <dgm:bulletEnabled val="1"/>
        </dgm:presLayoutVars>
      </dgm:prSet>
      <dgm:spPr/>
      <dgm:t>
        <a:bodyPr/>
        <a:lstStyle/>
        <a:p>
          <a:endParaRPr lang="es-VE"/>
        </a:p>
      </dgm:t>
    </dgm:pt>
    <dgm:pt modelId="{EBCD3442-5C21-4829-A256-D9227C82E542}" type="pres">
      <dgm:prSet presAssocID="{9631E371-9E5B-47A8-B9F7-EAA943E08072}" presName="accent_3" presStyleCnt="0"/>
      <dgm:spPr/>
    </dgm:pt>
    <dgm:pt modelId="{A73063C7-497B-4018-9005-3A983584B2BD}" type="pres">
      <dgm:prSet presAssocID="{9631E371-9E5B-47A8-B9F7-EAA943E08072}" presName="accentRepeatNode" presStyleLbl="solidFgAcc1" presStyleIdx="2" presStyleCnt="3"/>
      <dgm:spPr>
        <a:blipFill rotWithShape="0">
          <a:blip xmlns:r="http://schemas.openxmlformats.org/officeDocument/2006/relationships" r:embed="rId1"/>
          <a:stretch>
            <a:fillRect/>
          </a:stretch>
        </a:blipFill>
      </dgm:spPr>
    </dgm:pt>
  </dgm:ptLst>
  <dgm:cxnLst>
    <dgm:cxn modelId="{F37C4324-2F74-48AF-B349-33827BE25542}" type="presOf" srcId="{9631E371-9E5B-47A8-B9F7-EAA943E08072}" destId="{7C91497C-3D11-4E26-BF44-07BEEFA8F1A5}" srcOrd="0" destOrd="0" presId="urn:microsoft.com/office/officeart/2008/layout/VerticalCurvedList"/>
    <dgm:cxn modelId="{2FA660C3-67BB-4C9D-ADA6-CCF65CA702E2}" type="presOf" srcId="{D858528A-E2CB-4756-BFAE-081A24249C3C}" destId="{373CEE44-D957-4BE9-8485-DB2CA040EBB6}" srcOrd="0" destOrd="0" presId="urn:microsoft.com/office/officeart/2008/layout/VerticalCurvedList"/>
    <dgm:cxn modelId="{79D81F81-31FF-4AC5-A822-F004C8808047}" srcId="{9F02E444-CC49-42E2-9204-A7913D3EBE1E}" destId="{9631E371-9E5B-47A8-B9F7-EAA943E08072}" srcOrd="2" destOrd="0" parTransId="{CC53E430-F8C5-48AF-8AF7-F2354A89E22E}" sibTransId="{B86C30C4-D176-4C12-8842-23B35DEAB52C}"/>
    <dgm:cxn modelId="{28944DA9-DA6D-4EF7-B8BD-3FF1B873D612}" srcId="{9F02E444-CC49-42E2-9204-A7913D3EBE1E}" destId="{3BFC380F-36D8-4409-B7CF-EB4B13FD2837}" srcOrd="1" destOrd="0" parTransId="{D533FA96-A87F-43BC-BF31-FFA7E8A687F1}" sibTransId="{E613FE16-F122-459E-92BC-2696E09B7FFD}"/>
    <dgm:cxn modelId="{9C5687FD-B602-4AAE-9521-E13505828A61}" type="presOf" srcId="{2D67C757-B7B9-4C64-AAE2-E1C676D9C820}" destId="{63D70461-F544-452A-B93D-233870C09C15}" srcOrd="0" destOrd="0" presId="urn:microsoft.com/office/officeart/2008/layout/VerticalCurvedList"/>
    <dgm:cxn modelId="{0DC47760-3598-49A0-B599-2089DA1A3FEE}" srcId="{9F02E444-CC49-42E2-9204-A7913D3EBE1E}" destId="{D858528A-E2CB-4756-BFAE-081A24249C3C}" srcOrd="0" destOrd="0" parTransId="{B6025B97-70E1-4A94-B84E-F0046FF1EECB}" sibTransId="{2D67C757-B7B9-4C64-AAE2-E1C676D9C820}"/>
    <dgm:cxn modelId="{C093D433-0A69-4D86-9840-F74C66704214}" type="presOf" srcId="{3BFC380F-36D8-4409-B7CF-EB4B13FD2837}" destId="{CF868881-4BCF-4018-9B5C-97E3F620A76A}" srcOrd="0" destOrd="0" presId="urn:microsoft.com/office/officeart/2008/layout/VerticalCurvedList"/>
    <dgm:cxn modelId="{D6AE2133-FA2E-499C-8797-2BE0FE440279}" type="presOf" srcId="{9F02E444-CC49-42E2-9204-A7913D3EBE1E}" destId="{D8B9EE73-AACB-40F7-AFAA-D06ED4C3A35B}" srcOrd="0" destOrd="0" presId="urn:microsoft.com/office/officeart/2008/layout/VerticalCurvedList"/>
    <dgm:cxn modelId="{F450F248-A579-4D2F-B10E-FBF36165F678}" type="presParOf" srcId="{D8B9EE73-AACB-40F7-AFAA-D06ED4C3A35B}" destId="{CF78018B-EBAC-4412-B1DF-66F6A5FD0381}" srcOrd="0" destOrd="0" presId="urn:microsoft.com/office/officeart/2008/layout/VerticalCurvedList"/>
    <dgm:cxn modelId="{85515798-7450-4D92-B8A5-39253E6E81CC}" type="presParOf" srcId="{CF78018B-EBAC-4412-B1DF-66F6A5FD0381}" destId="{55ADE953-0402-4A14-9ED5-832E24A0A248}" srcOrd="0" destOrd="0" presId="urn:microsoft.com/office/officeart/2008/layout/VerticalCurvedList"/>
    <dgm:cxn modelId="{19DDB0F4-360C-4DF8-8B16-31A5F9C845AC}" type="presParOf" srcId="{55ADE953-0402-4A14-9ED5-832E24A0A248}" destId="{117F4332-11FF-4FB0-8173-D4A684EC179E}" srcOrd="0" destOrd="0" presId="urn:microsoft.com/office/officeart/2008/layout/VerticalCurvedList"/>
    <dgm:cxn modelId="{18C0D892-AF17-48AD-9115-2BD9B0E27687}" type="presParOf" srcId="{55ADE953-0402-4A14-9ED5-832E24A0A248}" destId="{63D70461-F544-452A-B93D-233870C09C15}" srcOrd="1" destOrd="0" presId="urn:microsoft.com/office/officeart/2008/layout/VerticalCurvedList"/>
    <dgm:cxn modelId="{DA42D084-B270-4744-BE73-876FC05BEEC9}" type="presParOf" srcId="{55ADE953-0402-4A14-9ED5-832E24A0A248}" destId="{DDC46DA5-5C61-4293-ACBA-78AE204D0D89}" srcOrd="2" destOrd="0" presId="urn:microsoft.com/office/officeart/2008/layout/VerticalCurvedList"/>
    <dgm:cxn modelId="{49B8AEEC-9BEC-4971-A0A9-D8B48F183F9E}" type="presParOf" srcId="{55ADE953-0402-4A14-9ED5-832E24A0A248}" destId="{2BFB5340-208C-44D2-8D45-6C94FD2C3BE3}" srcOrd="3" destOrd="0" presId="urn:microsoft.com/office/officeart/2008/layout/VerticalCurvedList"/>
    <dgm:cxn modelId="{3B6549AF-ED3E-46D1-BD97-D935596F6E93}" type="presParOf" srcId="{CF78018B-EBAC-4412-B1DF-66F6A5FD0381}" destId="{373CEE44-D957-4BE9-8485-DB2CA040EBB6}" srcOrd="1" destOrd="0" presId="urn:microsoft.com/office/officeart/2008/layout/VerticalCurvedList"/>
    <dgm:cxn modelId="{04615103-70DA-4D0F-8B83-25D874CF0128}" type="presParOf" srcId="{CF78018B-EBAC-4412-B1DF-66F6A5FD0381}" destId="{F4945B8D-D119-46F0-9D3F-331A1C7B1E9C}" srcOrd="2" destOrd="0" presId="urn:microsoft.com/office/officeart/2008/layout/VerticalCurvedList"/>
    <dgm:cxn modelId="{D8C34055-8F91-4F0F-BA49-7CC7141AD0EF}" type="presParOf" srcId="{F4945B8D-D119-46F0-9D3F-331A1C7B1E9C}" destId="{0838B9D5-3BCD-4BFA-AD59-34687A49FF15}" srcOrd="0" destOrd="0" presId="urn:microsoft.com/office/officeart/2008/layout/VerticalCurvedList"/>
    <dgm:cxn modelId="{61CBA20F-A6C9-46D1-A841-6295658F5C00}" type="presParOf" srcId="{CF78018B-EBAC-4412-B1DF-66F6A5FD0381}" destId="{CF868881-4BCF-4018-9B5C-97E3F620A76A}" srcOrd="3" destOrd="0" presId="urn:microsoft.com/office/officeart/2008/layout/VerticalCurvedList"/>
    <dgm:cxn modelId="{7EC4CEE1-43B6-49D8-BD94-B0544F5C84F8}" type="presParOf" srcId="{CF78018B-EBAC-4412-B1DF-66F6A5FD0381}" destId="{23AA1B46-92A7-4C15-9104-B26235F23FEE}" srcOrd="4" destOrd="0" presId="urn:microsoft.com/office/officeart/2008/layout/VerticalCurvedList"/>
    <dgm:cxn modelId="{3382D660-700A-43AD-83B6-A9D20F0917AE}" type="presParOf" srcId="{23AA1B46-92A7-4C15-9104-B26235F23FEE}" destId="{CC59867E-1DE9-49B7-8260-BB190E5B09D9}" srcOrd="0" destOrd="0" presId="urn:microsoft.com/office/officeart/2008/layout/VerticalCurvedList"/>
    <dgm:cxn modelId="{ECBBD894-DE18-4F6E-8239-F6AC52D149DD}" type="presParOf" srcId="{CF78018B-EBAC-4412-B1DF-66F6A5FD0381}" destId="{7C91497C-3D11-4E26-BF44-07BEEFA8F1A5}" srcOrd="5" destOrd="0" presId="urn:microsoft.com/office/officeart/2008/layout/VerticalCurvedList"/>
    <dgm:cxn modelId="{BD5EB1F8-1A5C-4CA3-94AC-AC1DB69AA035}" type="presParOf" srcId="{CF78018B-EBAC-4412-B1DF-66F6A5FD0381}" destId="{EBCD3442-5C21-4829-A256-D9227C82E542}" srcOrd="6" destOrd="0" presId="urn:microsoft.com/office/officeart/2008/layout/VerticalCurvedList"/>
    <dgm:cxn modelId="{3D191B01-260E-4F55-9BC7-58E424C88873}" type="presParOf" srcId="{EBCD3442-5C21-4829-A256-D9227C82E542}" destId="{A73063C7-497B-4018-9005-3A983584B2BD}"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D1DDF4-AAB1-45A1-97AE-85D531829F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D0B9A1-C330-454F-BF6E-6314E058D2DE}">
      <dgm:prSet/>
      <dgm:spPr/>
      <dgm:t>
        <a:bodyPr/>
        <a:lstStyle/>
        <a:p>
          <a:pPr algn="just" rtl="0"/>
          <a:r>
            <a:rPr lang="es-ES" dirty="0" smtClean="0"/>
            <a:t>No se analizaron medidas de resultado distintas de la supervivencia, como calidad de vida.</a:t>
          </a:r>
          <a:endParaRPr lang="en-US" dirty="0"/>
        </a:p>
      </dgm:t>
    </dgm:pt>
    <dgm:pt modelId="{99716BAF-176A-48B0-9494-F6EB10454D1A}" type="parTrans" cxnId="{B39BE305-1E35-46FA-8087-D82EB615C10E}">
      <dgm:prSet/>
      <dgm:spPr/>
      <dgm:t>
        <a:bodyPr/>
        <a:lstStyle/>
        <a:p>
          <a:endParaRPr lang="en-US"/>
        </a:p>
      </dgm:t>
    </dgm:pt>
    <dgm:pt modelId="{AF1225CF-FD02-47EC-AFF9-DA88AA81B024}" type="sibTrans" cxnId="{B39BE305-1E35-46FA-8087-D82EB615C10E}">
      <dgm:prSet/>
      <dgm:spPr/>
      <dgm:t>
        <a:bodyPr/>
        <a:lstStyle/>
        <a:p>
          <a:endParaRPr lang="en-US"/>
        </a:p>
      </dgm:t>
    </dgm:pt>
    <dgm:pt modelId="{58725D35-17CE-4804-99C3-6ED8D83C6739}">
      <dgm:prSet/>
      <dgm:spPr/>
      <dgm:t>
        <a:bodyPr/>
        <a:lstStyle/>
        <a:p>
          <a:pPr algn="just" rtl="0"/>
          <a:r>
            <a:rPr lang="en-US" dirty="0" smtClean="0"/>
            <a:t>La </a:t>
          </a:r>
          <a:r>
            <a:rPr lang="en-US" dirty="0" err="1" smtClean="0"/>
            <a:t>asignación</a:t>
          </a:r>
          <a:r>
            <a:rPr lang="en-US" dirty="0" smtClean="0"/>
            <a:t> al </a:t>
          </a:r>
          <a:r>
            <a:rPr lang="en-US" dirty="0" err="1" smtClean="0"/>
            <a:t>tratamiento</a:t>
          </a:r>
          <a:r>
            <a:rPr lang="en-US" dirty="0" smtClean="0"/>
            <a:t> no </a:t>
          </a:r>
          <a:r>
            <a:rPr lang="en-US" dirty="0" err="1" smtClean="0"/>
            <a:t>fue</a:t>
          </a:r>
          <a:r>
            <a:rPr lang="en-US" dirty="0" smtClean="0"/>
            <a:t> </a:t>
          </a:r>
          <a:r>
            <a:rPr lang="en-US" dirty="0" err="1" smtClean="0"/>
            <a:t>aleatoria</a:t>
          </a:r>
          <a:r>
            <a:rPr lang="en-US" dirty="0" smtClean="0"/>
            <a:t>.</a:t>
          </a:r>
          <a:endParaRPr lang="en-US" dirty="0"/>
        </a:p>
      </dgm:t>
    </dgm:pt>
    <dgm:pt modelId="{80F8CFDC-585F-4E72-A0C3-5BF62F34FD78}" type="parTrans" cxnId="{33CAFFA0-BECB-4E3A-9166-BF0C3BE913EA}">
      <dgm:prSet/>
      <dgm:spPr/>
      <dgm:t>
        <a:bodyPr/>
        <a:lstStyle/>
        <a:p>
          <a:endParaRPr lang="es-VE"/>
        </a:p>
      </dgm:t>
    </dgm:pt>
    <dgm:pt modelId="{956CEDDD-105F-47C5-BF7E-8F61F6DF16B7}" type="sibTrans" cxnId="{33CAFFA0-BECB-4E3A-9166-BF0C3BE913EA}">
      <dgm:prSet/>
      <dgm:spPr/>
      <dgm:t>
        <a:bodyPr/>
        <a:lstStyle/>
        <a:p>
          <a:endParaRPr lang="es-VE"/>
        </a:p>
      </dgm:t>
    </dgm:pt>
    <dgm:pt modelId="{5FC88724-195D-4430-AE5A-A9FE50411A75}">
      <dgm:prSet/>
      <dgm:spPr/>
      <dgm:t>
        <a:bodyPr/>
        <a:lstStyle/>
        <a:p>
          <a:pPr algn="just" rtl="0"/>
          <a:r>
            <a:rPr lang="en-US" dirty="0" err="1" smtClean="0"/>
            <a:t>Diferencias</a:t>
          </a:r>
          <a:r>
            <a:rPr lang="en-US" dirty="0" smtClean="0"/>
            <a:t> entre </a:t>
          </a:r>
          <a:r>
            <a:rPr lang="en-US" dirty="0" err="1" smtClean="0"/>
            <a:t>las</a:t>
          </a:r>
          <a:r>
            <a:rPr lang="en-US" dirty="0" smtClean="0"/>
            <a:t> </a:t>
          </a:r>
          <a:r>
            <a:rPr lang="en-US" dirty="0" err="1" smtClean="0"/>
            <a:t>caracteristicas</a:t>
          </a:r>
          <a:r>
            <a:rPr lang="en-US" dirty="0" smtClean="0"/>
            <a:t> </a:t>
          </a:r>
          <a:r>
            <a:rPr lang="en-US" dirty="0" err="1" smtClean="0"/>
            <a:t>basales</a:t>
          </a:r>
          <a:r>
            <a:rPr lang="en-US" dirty="0" smtClean="0"/>
            <a:t> de los </a:t>
          </a:r>
          <a:r>
            <a:rPr lang="en-US" dirty="0" err="1" smtClean="0"/>
            <a:t>grupos</a:t>
          </a:r>
          <a:r>
            <a:rPr lang="en-US" dirty="0" smtClean="0"/>
            <a:t> de </a:t>
          </a:r>
          <a:r>
            <a:rPr lang="en-US" dirty="0" err="1" smtClean="0"/>
            <a:t>tratamiento</a:t>
          </a:r>
          <a:r>
            <a:rPr lang="en-US" dirty="0" smtClean="0"/>
            <a:t>.</a:t>
          </a:r>
          <a:endParaRPr lang="en-US" dirty="0"/>
        </a:p>
      </dgm:t>
    </dgm:pt>
    <dgm:pt modelId="{E189E405-49AE-4E68-9CF3-90F5B5C7CDE0}" type="parTrans" cxnId="{BB7CEC10-F447-4E18-8317-D6749991712F}">
      <dgm:prSet/>
      <dgm:spPr/>
      <dgm:t>
        <a:bodyPr/>
        <a:lstStyle/>
        <a:p>
          <a:endParaRPr lang="es-VE"/>
        </a:p>
      </dgm:t>
    </dgm:pt>
    <dgm:pt modelId="{844B968C-7901-49CA-A241-6208F69F09D0}" type="sibTrans" cxnId="{BB7CEC10-F447-4E18-8317-D6749991712F}">
      <dgm:prSet/>
      <dgm:spPr/>
      <dgm:t>
        <a:bodyPr/>
        <a:lstStyle/>
        <a:p>
          <a:endParaRPr lang="es-VE"/>
        </a:p>
      </dgm:t>
    </dgm:pt>
    <dgm:pt modelId="{DA5E1715-0794-490C-9749-63993D6E6900}">
      <dgm:prSet/>
      <dgm:spPr/>
      <dgm:t>
        <a:bodyPr/>
        <a:lstStyle/>
        <a:p>
          <a:pPr algn="just" rtl="0"/>
          <a:r>
            <a:rPr lang="en-US" dirty="0" smtClean="0"/>
            <a:t>El </a:t>
          </a:r>
          <a:r>
            <a:rPr lang="en-US" dirty="0" err="1" smtClean="0"/>
            <a:t>grupo</a:t>
          </a:r>
          <a:r>
            <a:rPr lang="en-US" dirty="0" smtClean="0"/>
            <a:t> de </a:t>
          </a:r>
          <a:r>
            <a:rPr lang="en-US" dirty="0" err="1" smtClean="0"/>
            <a:t>tratamiento</a:t>
          </a:r>
          <a:r>
            <a:rPr lang="en-US" dirty="0" smtClean="0"/>
            <a:t> medico </a:t>
          </a:r>
          <a:r>
            <a:rPr lang="en-US" dirty="0" err="1" smtClean="0"/>
            <a:t>eran</a:t>
          </a:r>
          <a:r>
            <a:rPr lang="en-US" dirty="0" smtClean="0"/>
            <a:t> de mayor </a:t>
          </a:r>
          <a:r>
            <a:rPr lang="en-US" dirty="0" err="1" smtClean="0"/>
            <a:t>edad</a:t>
          </a:r>
          <a:r>
            <a:rPr lang="en-US" dirty="0" smtClean="0"/>
            <a:t> y </a:t>
          </a:r>
          <a:r>
            <a:rPr lang="en-US" dirty="0" err="1" smtClean="0"/>
            <a:t>presentaban</a:t>
          </a:r>
          <a:r>
            <a:rPr lang="en-US" dirty="0" smtClean="0"/>
            <a:t> mayor </a:t>
          </a:r>
          <a:r>
            <a:rPr lang="en-US" dirty="0" err="1" smtClean="0"/>
            <a:t>comorbilidad</a:t>
          </a:r>
          <a:endParaRPr lang="en-US" dirty="0"/>
        </a:p>
      </dgm:t>
    </dgm:pt>
    <dgm:pt modelId="{46D284CC-4D18-4644-ABB1-678AD8E6BFD9}" type="parTrans" cxnId="{29037A0C-911A-438E-8D37-0EAB194CD039}">
      <dgm:prSet/>
      <dgm:spPr/>
      <dgm:t>
        <a:bodyPr/>
        <a:lstStyle/>
        <a:p>
          <a:endParaRPr lang="es-VE"/>
        </a:p>
      </dgm:t>
    </dgm:pt>
    <dgm:pt modelId="{D1B7B58B-2A19-48CC-87E9-12697D2A8648}" type="sibTrans" cxnId="{29037A0C-911A-438E-8D37-0EAB194CD039}">
      <dgm:prSet/>
      <dgm:spPr/>
      <dgm:t>
        <a:bodyPr/>
        <a:lstStyle/>
        <a:p>
          <a:endParaRPr lang="es-VE"/>
        </a:p>
      </dgm:t>
    </dgm:pt>
    <dgm:pt modelId="{AEFEFEA2-C97D-4CAA-A16A-B2B216274B88}">
      <dgm:prSet/>
      <dgm:spPr/>
      <dgm:t>
        <a:bodyPr/>
        <a:lstStyle/>
        <a:p>
          <a:pPr algn="just" rtl="0"/>
          <a:r>
            <a:rPr lang="es-ES" dirty="0" smtClean="0"/>
            <a:t>el grupo CABG demostró una mayor carga isquémica basada en el número de vasos enfermos .</a:t>
          </a:r>
          <a:endParaRPr lang="en-US" dirty="0"/>
        </a:p>
      </dgm:t>
    </dgm:pt>
    <dgm:pt modelId="{B6BDE069-DFDA-4359-96B9-244E419AE892}" type="parTrans" cxnId="{30A0B4E8-C57A-401E-A105-3BA90496702E}">
      <dgm:prSet/>
      <dgm:spPr/>
      <dgm:t>
        <a:bodyPr/>
        <a:lstStyle/>
        <a:p>
          <a:endParaRPr lang="es-VE"/>
        </a:p>
      </dgm:t>
    </dgm:pt>
    <dgm:pt modelId="{4A0DEEAD-1ABD-4D1B-84E3-4425331AD377}" type="sibTrans" cxnId="{30A0B4E8-C57A-401E-A105-3BA90496702E}">
      <dgm:prSet/>
      <dgm:spPr/>
      <dgm:t>
        <a:bodyPr/>
        <a:lstStyle/>
        <a:p>
          <a:endParaRPr lang="es-VE"/>
        </a:p>
      </dgm:t>
    </dgm:pt>
    <dgm:pt modelId="{6F82A79F-EC20-4279-98B9-16C6EE0ECD7A}">
      <dgm:prSet/>
      <dgm:spPr/>
      <dgm:t>
        <a:bodyPr/>
        <a:lstStyle/>
        <a:p>
          <a:pPr algn="l" rtl="0"/>
          <a:r>
            <a:rPr lang="es-ES" dirty="0" smtClean="0"/>
            <a:t>El grupo CABG + MVRR probablemente sufrió más enfermedad de la válvula mitral en función de la gravedad de la RM y Clase funcional de NYHA </a:t>
          </a:r>
          <a:endParaRPr lang="en-US" dirty="0"/>
        </a:p>
      </dgm:t>
    </dgm:pt>
    <dgm:pt modelId="{33A97BF1-D4B2-4159-8617-D182BDBBC973}" type="parTrans" cxnId="{E787B349-A19F-4FFA-B691-A84BAF6B5820}">
      <dgm:prSet/>
      <dgm:spPr/>
      <dgm:t>
        <a:bodyPr/>
        <a:lstStyle/>
        <a:p>
          <a:endParaRPr lang="es-VE"/>
        </a:p>
      </dgm:t>
    </dgm:pt>
    <dgm:pt modelId="{4B9015C2-94A2-4F19-9119-B425CE88D20B}" type="sibTrans" cxnId="{E787B349-A19F-4FFA-B691-A84BAF6B5820}">
      <dgm:prSet/>
      <dgm:spPr/>
      <dgm:t>
        <a:bodyPr/>
        <a:lstStyle/>
        <a:p>
          <a:endParaRPr lang="es-VE"/>
        </a:p>
      </dgm:t>
    </dgm:pt>
    <dgm:pt modelId="{6B5D72B4-565D-4BC7-BD21-876DE3FD61EB}" type="pres">
      <dgm:prSet presAssocID="{EFD1DDF4-AAB1-45A1-97AE-85D531829F60}" presName="vert0" presStyleCnt="0">
        <dgm:presLayoutVars>
          <dgm:dir/>
          <dgm:animOne val="branch"/>
          <dgm:animLvl val="lvl"/>
        </dgm:presLayoutVars>
      </dgm:prSet>
      <dgm:spPr/>
      <dgm:t>
        <a:bodyPr/>
        <a:lstStyle/>
        <a:p>
          <a:endParaRPr lang="es-VE"/>
        </a:p>
      </dgm:t>
    </dgm:pt>
    <dgm:pt modelId="{72889AFF-B1D0-430D-BC7A-8612E0F9AB2E}" type="pres">
      <dgm:prSet presAssocID="{58725D35-17CE-4804-99C3-6ED8D83C6739}" presName="thickLine" presStyleLbl="alignNode1" presStyleIdx="0" presStyleCnt="6"/>
      <dgm:spPr/>
    </dgm:pt>
    <dgm:pt modelId="{32A1A27B-4A83-4184-9D01-84F5B5DBFD74}" type="pres">
      <dgm:prSet presAssocID="{58725D35-17CE-4804-99C3-6ED8D83C6739}" presName="horz1" presStyleCnt="0"/>
      <dgm:spPr/>
    </dgm:pt>
    <dgm:pt modelId="{EDAB8650-5DC3-4F86-B18C-52FF24594A84}" type="pres">
      <dgm:prSet presAssocID="{58725D35-17CE-4804-99C3-6ED8D83C6739}" presName="tx1" presStyleLbl="revTx" presStyleIdx="0" presStyleCnt="6"/>
      <dgm:spPr/>
      <dgm:t>
        <a:bodyPr/>
        <a:lstStyle/>
        <a:p>
          <a:endParaRPr lang="es-VE"/>
        </a:p>
      </dgm:t>
    </dgm:pt>
    <dgm:pt modelId="{962786E2-B8A6-4D17-BA78-250ECE2CDA95}" type="pres">
      <dgm:prSet presAssocID="{58725D35-17CE-4804-99C3-6ED8D83C6739}" presName="vert1" presStyleCnt="0"/>
      <dgm:spPr/>
    </dgm:pt>
    <dgm:pt modelId="{DF748E87-5764-4F0A-B1EE-8CE987F807D9}" type="pres">
      <dgm:prSet presAssocID="{5FC88724-195D-4430-AE5A-A9FE50411A75}" presName="thickLine" presStyleLbl="alignNode1" presStyleIdx="1" presStyleCnt="6"/>
      <dgm:spPr/>
    </dgm:pt>
    <dgm:pt modelId="{5A1A9027-0F98-4129-B82C-87AA0DE9E9DF}" type="pres">
      <dgm:prSet presAssocID="{5FC88724-195D-4430-AE5A-A9FE50411A75}" presName="horz1" presStyleCnt="0"/>
      <dgm:spPr/>
    </dgm:pt>
    <dgm:pt modelId="{E27DB4E8-2637-435D-8B42-72CEA3D2D540}" type="pres">
      <dgm:prSet presAssocID="{5FC88724-195D-4430-AE5A-A9FE50411A75}" presName="tx1" presStyleLbl="revTx" presStyleIdx="1" presStyleCnt="6"/>
      <dgm:spPr/>
      <dgm:t>
        <a:bodyPr/>
        <a:lstStyle/>
        <a:p>
          <a:endParaRPr lang="es-VE"/>
        </a:p>
      </dgm:t>
    </dgm:pt>
    <dgm:pt modelId="{33594E60-46F3-49C7-8A75-75F1074EF9DE}" type="pres">
      <dgm:prSet presAssocID="{5FC88724-195D-4430-AE5A-A9FE50411A75}" presName="vert1" presStyleCnt="0"/>
      <dgm:spPr/>
    </dgm:pt>
    <dgm:pt modelId="{2BD904EA-1281-495A-A52E-3FA30076B08A}" type="pres">
      <dgm:prSet presAssocID="{DA5E1715-0794-490C-9749-63993D6E6900}" presName="thickLine" presStyleLbl="alignNode1" presStyleIdx="2" presStyleCnt="6"/>
      <dgm:spPr/>
    </dgm:pt>
    <dgm:pt modelId="{E05F2BEC-0D55-47DF-8BB0-8E3666811032}" type="pres">
      <dgm:prSet presAssocID="{DA5E1715-0794-490C-9749-63993D6E6900}" presName="horz1" presStyleCnt="0"/>
      <dgm:spPr/>
    </dgm:pt>
    <dgm:pt modelId="{0636D4B9-01EC-4493-8CD9-F399FB919A26}" type="pres">
      <dgm:prSet presAssocID="{DA5E1715-0794-490C-9749-63993D6E6900}" presName="tx1" presStyleLbl="revTx" presStyleIdx="2" presStyleCnt="6"/>
      <dgm:spPr/>
      <dgm:t>
        <a:bodyPr/>
        <a:lstStyle/>
        <a:p>
          <a:endParaRPr lang="es-VE"/>
        </a:p>
      </dgm:t>
    </dgm:pt>
    <dgm:pt modelId="{372FFBF3-392A-4C9A-83E8-A5DB7377233D}" type="pres">
      <dgm:prSet presAssocID="{DA5E1715-0794-490C-9749-63993D6E6900}" presName="vert1" presStyleCnt="0"/>
      <dgm:spPr/>
    </dgm:pt>
    <dgm:pt modelId="{E4161EFB-EBDF-4D00-89E0-DACB154958AA}" type="pres">
      <dgm:prSet presAssocID="{AEFEFEA2-C97D-4CAA-A16A-B2B216274B88}" presName="thickLine" presStyleLbl="alignNode1" presStyleIdx="3" presStyleCnt="6"/>
      <dgm:spPr/>
    </dgm:pt>
    <dgm:pt modelId="{CB28A472-F89E-4678-839A-8AF4465C7362}" type="pres">
      <dgm:prSet presAssocID="{AEFEFEA2-C97D-4CAA-A16A-B2B216274B88}" presName="horz1" presStyleCnt="0"/>
      <dgm:spPr/>
    </dgm:pt>
    <dgm:pt modelId="{669FF76B-5FED-4A66-84FE-09A7873F0628}" type="pres">
      <dgm:prSet presAssocID="{AEFEFEA2-C97D-4CAA-A16A-B2B216274B88}" presName="tx1" presStyleLbl="revTx" presStyleIdx="3" presStyleCnt="6"/>
      <dgm:spPr/>
      <dgm:t>
        <a:bodyPr/>
        <a:lstStyle/>
        <a:p>
          <a:endParaRPr lang="es-VE"/>
        </a:p>
      </dgm:t>
    </dgm:pt>
    <dgm:pt modelId="{C6B69B58-78DB-48F1-94F5-4903A6D4576F}" type="pres">
      <dgm:prSet presAssocID="{AEFEFEA2-C97D-4CAA-A16A-B2B216274B88}" presName="vert1" presStyleCnt="0"/>
      <dgm:spPr/>
    </dgm:pt>
    <dgm:pt modelId="{DBA10BBD-E5E3-4237-9029-0B9E7442D5E8}" type="pres">
      <dgm:prSet presAssocID="{6F82A79F-EC20-4279-98B9-16C6EE0ECD7A}" presName="thickLine" presStyleLbl="alignNode1" presStyleIdx="4" presStyleCnt="6"/>
      <dgm:spPr/>
    </dgm:pt>
    <dgm:pt modelId="{337427AC-0233-49EE-AB5D-87493230B32A}" type="pres">
      <dgm:prSet presAssocID="{6F82A79F-EC20-4279-98B9-16C6EE0ECD7A}" presName="horz1" presStyleCnt="0"/>
      <dgm:spPr/>
    </dgm:pt>
    <dgm:pt modelId="{A934C4F8-AC72-4DA3-8378-4FEAC29FF7FE}" type="pres">
      <dgm:prSet presAssocID="{6F82A79F-EC20-4279-98B9-16C6EE0ECD7A}" presName="tx1" presStyleLbl="revTx" presStyleIdx="4" presStyleCnt="6"/>
      <dgm:spPr/>
      <dgm:t>
        <a:bodyPr/>
        <a:lstStyle/>
        <a:p>
          <a:endParaRPr lang="es-VE"/>
        </a:p>
      </dgm:t>
    </dgm:pt>
    <dgm:pt modelId="{1FE0D2F5-AE42-417F-8D4F-19E0FB229C42}" type="pres">
      <dgm:prSet presAssocID="{6F82A79F-EC20-4279-98B9-16C6EE0ECD7A}" presName="vert1" presStyleCnt="0"/>
      <dgm:spPr/>
    </dgm:pt>
    <dgm:pt modelId="{A7DC4581-D426-4D43-970A-50579CDF1959}" type="pres">
      <dgm:prSet presAssocID="{67D0B9A1-C330-454F-BF6E-6314E058D2DE}" presName="thickLine" presStyleLbl="alignNode1" presStyleIdx="5" presStyleCnt="6"/>
      <dgm:spPr/>
    </dgm:pt>
    <dgm:pt modelId="{562BEB78-93C1-4060-B936-4C47A800B852}" type="pres">
      <dgm:prSet presAssocID="{67D0B9A1-C330-454F-BF6E-6314E058D2DE}" presName="horz1" presStyleCnt="0"/>
      <dgm:spPr/>
    </dgm:pt>
    <dgm:pt modelId="{ADCD909E-5B9F-403E-A5AF-1EC722EC87A1}" type="pres">
      <dgm:prSet presAssocID="{67D0B9A1-C330-454F-BF6E-6314E058D2DE}" presName="tx1" presStyleLbl="revTx" presStyleIdx="5" presStyleCnt="6"/>
      <dgm:spPr/>
      <dgm:t>
        <a:bodyPr/>
        <a:lstStyle/>
        <a:p>
          <a:endParaRPr lang="es-VE"/>
        </a:p>
      </dgm:t>
    </dgm:pt>
    <dgm:pt modelId="{449A7A2B-BC25-4470-B15B-65B7BAE9CD54}" type="pres">
      <dgm:prSet presAssocID="{67D0B9A1-C330-454F-BF6E-6314E058D2DE}" presName="vert1" presStyleCnt="0"/>
      <dgm:spPr/>
    </dgm:pt>
  </dgm:ptLst>
  <dgm:cxnLst>
    <dgm:cxn modelId="{8BBDC268-3A3A-4F20-A9A0-3314A8D2E5F7}" type="presOf" srcId="{EFD1DDF4-AAB1-45A1-97AE-85D531829F60}" destId="{6B5D72B4-565D-4BC7-BD21-876DE3FD61EB}" srcOrd="0" destOrd="0" presId="urn:microsoft.com/office/officeart/2008/layout/LinedList"/>
    <dgm:cxn modelId="{5287A994-6A76-4125-9ABD-58C4E5C9D171}" type="presOf" srcId="{58725D35-17CE-4804-99C3-6ED8D83C6739}" destId="{EDAB8650-5DC3-4F86-B18C-52FF24594A84}" srcOrd="0" destOrd="0" presId="urn:microsoft.com/office/officeart/2008/layout/LinedList"/>
    <dgm:cxn modelId="{BB7CEC10-F447-4E18-8317-D6749991712F}" srcId="{EFD1DDF4-AAB1-45A1-97AE-85D531829F60}" destId="{5FC88724-195D-4430-AE5A-A9FE50411A75}" srcOrd="1" destOrd="0" parTransId="{E189E405-49AE-4E68-9CF3-90F5B5C7CDE0}" sibTransId="{844B968C-7901-49CA-A241-6208F69F09D0}"/>
    <dgm:cxn modelId="{29037A0C-911A-438E-8D37-0EAB194CD039}" srcId="{EFD1DDF4-AAB1-45A1-97AE-85D531829F60}" destId="{DA5E1715-0794-490C-9749-63993D6E6900}" srcOrd="2" destOrd="0" parTransId="{46D284CC-4D18-4644-ABB1-678AD8E6BFD9}" sibTransId="{D1B7B58B-2A19-48CC-87E9-12697D2A8648}"/>
    <dgm:cxn modelId="{B39BE305-1E35-46FA-8087-D82EB615C10E}" srcId="{EFD1DDF4-AAB1-45A1-97AE-85D531829F60}" destId="{67D0B9A1-C330-454F-BF6E-6314E058D2DE}" srcOrd="5" destOrd="0" parTransId="{99716BAF-176A-48B0-9494-F6EB10454D1A}" sibTransId="{AF1225CF-FD02-47EC-AFF9-DA88AA81B024}"/>
    <dgm:cxn modelId="{21C55F78-A67F-407E-8254-AA33237D9612}" type="presOf" srcId="{6F82A79F-EC20-4279-98B9-16C6EE0ECD7A}" destId="{A934C4F8-AC72-4DA3-8378-4FEAC29FF7FE}" srcOrd="0" destOrd="0" presId="urn:microsoft.com/office/officeart/2008/layout/LinedList"/>
    <dgm:cxn modelId="{35CFBB61-041D-477E-BE1A-48028FE9FB66}" type="presOf" srcId="{67D0B9A1-C330-454F-BF6E-6314E058D2DE}" destId="{ADCD909E-5B9F-403E-A5AF-1EC722EC87A1}" srcOrd="0" destOrd="0" presId="urn:microsoft.com/office/officeart/2008/layout/LinedList"/>
    <dgm:cxn modelId="{30A0B4E8-C57A-401E-A105-3BA90496702E}" srcId="{EFD1DDF4-AAB1-45A1-97AE-85D531829F60}" destId="{AEFEFEA2-C97D-4CAA-A16A-B2B216274B88}" srcOrd="3" destOrd="0" parTransId="{B6BDE069-DFDA-4359-96B9-244E419AE892}" sibTransId="{4A0DEEAD-1ABD-4D1B-84E3-4425331AD377}"/>
    <dgm:cxn modelId="{33CAFFA0-BECB-4E3A-9166-BF0C3BE913EA}" srcId="{EFD1DDF4-AAB1-45A1-97AE-85D531829F60}" destId="{58725D35-17CE-4804-99C3-6ED8D83C6739}" srcOrd="0" destOrd="0" parTransId="{80F8CFDC-585F-4E72-A0C3-5BF62F34FD78}" sibTransId="{956CEDDD-105F-47C5-BF7E-8F61F6DF16B7}"/>
    <dgm:cxn modelId="{28C11C40-4268-4603-9FE4-E55E22675569}" type="presOf" srcId="{5FC88724-195D-4430-AE5A-A9FE50411A75}" destId="{E27DB4E8-2637-435D-8B42-72CEA3D2D540}" srcOrd="0" destOrd="0" presId="urn:microsoft.com/office/officeart/2008/layout/LinedList"/>
    <dgm:cxn modelId="{E787B349-A19F-4FFA-B691-A84BAF6B5820}" srcId="{EFD1DDF4-AAB1-45A1-97AE-85D531829F60}" destId="{6F82A79F-EC20-4279-98B9-16C6EE0ECD7A}" srcOrd="4" destOrd="0" parTransId="{33A97BF1-D4B2-4159-8617-D182BDBBC973}" sibTransId="{4B9015C2-94A2-4F19-9119-B425CE88D20B}"/>
    <dgm:cxn modelId="{2581CFDD-9116-4942-B4C8-B5BD337BDFCE}" type="presOf" srcId="{DA5E1715-0794-490C-9749-63993D6E6900}" destId="{0636D4B9-01EC-4493-8CD9-F399FB919A26}" srcOrd="0" destOrd="0" presId="urn:microsoft.com/office/officeart/2008/layout/LinedList"/>
    <dgm:cxn modelId="{A3974EF8-A2B7-4112-B3BC-D60E7BF44BCE}" type="presOf" srcId="{AEFEFEA2-C97D-4CAA-A16A-B2B216274B88}" destId="{669FF76B-5FED-4A66-84FE-09A7873F0628}" srcOrd="0" destOrd="0" presId="urn:microsoft.com/office/officeart/2008/layout/LinedList"/>
    <dgm:cxn modelId="{64C00687-359A-416B-AC33-A933595CC715}" type="presParOf" srcId="{6B5D72B4-565D-4BC7-BD21-876DE3FD61EB}" destId="{72889AFF-B1D0-430D-BC7A-8612E0F9AB2E}" srcOrd="0" destOrd="0" presId="urn:microsoft.com/office/officeart/2008/layout/LinedList"/>
    <dgm:cxn modelId="{95954B92-3A7B-4E52-8454-8AF2A99F2486}" type="presParOf" srcId="{6B5D72B4-565D-4BC7-BD21-876DE3FD61EB}" destId="{32A1A27B-4A83-4184-9D01-84F5B5DBFD74}" srcOrd="1" destOrd="0" presId="urn:microsoft.com/office/officeart/2008/layout/LinedList"/>
    <dgm:cxn modelId="{3141A3DF-6B19-4C83-AEFD-199AF6D6788F}" type="presParOf" srcId="{32A1A27B-4A83-4184-9D01-84F5B5DBFD74}" destId="{EDAB8650-5DC3-4F86-B18C-52FF24594A84}" srcOrd="0" destOrd="0" presId="urn:microsoft.com/office/officeart/2008/layout/LinedList"/>
    <dgm:cxn modelId="{1F7EBAC3-8B42-4331-ACB3-5C11D26B6816}" type="presParOf" srcId="{32A1A27B-4A83-4184-9D01-84F5B5DBFD74}" destId="{962786E2-B8A6-4D17-BA78-250ECE2CDA95}" srcOrd="1" destOrd="0" presId="urn:microsoft.com/office/officeart/2008/layout/LinedList"/>
    <dgm:cxn modelId="{CEBB7738-1072-43D6-AAF2-404766F06307}" type="presParOf" srcId="{6B5D72B4-565D-4BC7-BD21-876DE3FD61EB}" destId="{DF748E87-5764-4F0A-B1EE-8CE987F807D9}" srcOrd="2" destOrd="0" presId="urn:microsoft.com/office/officeart/2008/layout/LinedList"/>
    <dgm:cxn modelId="{4D9B36EE-E2A2-4103-9B97-4ABA4BCC57FB}" type="presParOf" srcId="{6B5D72B4-565D-4BC7-BD21-876DE3FD61EB}" destId="{5A1A9027-0F98-4129-B82C-87AA0DE9E9DF}" srcOrd="3" destOrd="0" presId="urn:microsoft.com/office/officeart/2008/layout/LinedList"/>
    <dgm:cxn modelId="{9393504B-AA66-46F2-81FB-788E50C75BB8}" type="presParOf" srcId="{5A1A9027-0F98-4129-B82C-87AA0DE9E9DF}" destId="{E27DB4E8-2637-435D-8B42-72CEA3D2D540}" srcOrd="0" destOrd="0" presId="urn:microsoft.com/office/officeart/2008/layout/LinedList"/>
    <dgm:cxn modelId="{2628B5A5-C70E-4528-97D1-272DF8E03C09}" type="presParOf" srcId="{5A1A9027-0F98-4129-B82C-87AA0DE9E9DF}" destId="{33594E60-46F3-49C7-8A75-75F1074EF9DE}" srcOrd="1" destOrd="0" presId="urn:microsoft.com/office/officeart/2008/layout/LinedList"/>
    <dgm:cxn modelId="{B9C90067-C5D4-4A21-AF11-C32A2F4D2405}" type="presParOf" srcId="{6B5D72B4-565D-4BC7-BD21-876DE3FD61EB}" destId="{2BD904EA-1281-495A-A52E-3FA30076B08A}" srcOrd="4" destOrd="0" presId="urn:microsoft.com/office/officeart/2008/layout/LinedList"/>
    <dgm:cxn modelId="{E9118090-DF1A-435D-A807-E87E9BF803CF}" type="presParOf" srcId="{6B5D72B4-565D-4BC7-BD21-876DE3FD61EB}" destId="{E05F2BEC-0D55-47DF-8BB0-8E3666811032}" srcOrd="5" destOrd="0" presId="urn:microsoft.com/office/officeart/2008/layout/LinedList"/>
    <dgm:cxn modelId="{10CF5119-C30B-4191-9E97-7856E760D468}" type="presParOf" srcId="{E05F2BEC-0D55-47DF-8BB0-8E3666811032}" destId="{0636D4B9-01EC-4493-8CD9-F399FB919A26}" srcOrd="0" destOrd="0" presId="urn:microsoft.com/office/officeart/2008/layout/LinedList"/>
    <dgm:cxn modelId="{36751670-2118-4675-9266-1C3DA6A55CD9}" type="presParOf" srcId="{E05F2BEC-0D55-47DF-8BB0-8E3666811032}" destId="{372FFBF3-392A-4C9A-83E8-A5DB7377233D}" srcOrd="1" destOrd="0" presId="urn:microsoft.com/office/officeart/2008/layout/LinedList"/>
    <dgm:cxn modelId="{CB57779E-5B07-404F-A278-DD43C0200BD0}" type="presParOf" srcId="{6B5D72B4-565D-4BC7-BD21-876DE3FD61EB}" destId="{E4161EFB-EBDF-4D00-89E0-DACB154958AA}" srcOrd="6" destOrd="0" presId="urn:microsoft.com/office/officeart/2008/layout/LinedList"/>
    <dgm:cxn modelId="{30BB3B3C-6F15-490E-AF89-D5E731FA6967}" type="presParOf" srcId="{6B5D72B4-565D-4BC7-BD21-876DE3FD61EB}" destId="{CB28A472-F89E-4678-839A-8AF4465C7362}" srcOrd="7" destOrd="0" presId="urn:microsoft.com/office/officeart/2008/layout/LinedList"/>
    <dgm:cxn modelId="{1B3C40DF-213A-4B84-996E-C12785F25AA9}" type="presParOf" srcId="{CB28A472-F89E-4678-839A-8AF4465C7362}" destId="{669FF76B-5FED-4A66-84FE-09A7873F0628}" srcOrd="0" destOrd="0" presId="urn:microsoft.com/office/officeart/2008/layout/LinedList"/>
    <dgm:cxn modelId="{650430DB-730B-4F99-BF59-206CF7EDE350}" type="presParOf" srcId="{CB28A472-F89E-4678-839A-8AF4465C7362}" destId="{C6B69B58-78DB-48F1-94F5-4903A6D4576F}" srcOrd="1" destOrd="0" presId="urn:microsoft.com/office/officeart/2008/layout/LinedList"/>
    <dgm:cxn modelId="{BEE0051F-70AA-477E-BB53-726CD81CB2FF}" type="presParOf" srcId="{6B5D72B4-565D-4BC7-BD21-876DE3FD61EB}" destId="{DBA10BBD-E5E3-4237-9029-0B9E7442D5E8}" srcOrd="8" destOrd="0" presId="urn:microsoft.com/office/officeart/2008/layout/LinedList"/>
    <dgm:cxn modelId="{A750CC55-0A5A-4C8F-BEED-CEB298A2B21A}" type="presParOf" srcId="{6B5D72B4-565D-4BC7-BD21-876DE3FD61EB}" destId="{337427AC-0233-49EE-AB5D-87493230B32A}" srcOrd="9" destOrd="0" presId="urn:microsoft.com/office/officeart/2008/layout/LinedList"/>
    <dgm:cxn modelId="{C0366D6F-DAA8-4354-9936-30DECAA85958}" type="presParOf" srcId="{337427AC-0233-49EE-AB5D-87493230B32A}" destId="{A934C4F8-AC72-4DA3-8378-4FEAC29FF7FE}" srcOrd="0" destOrd="0" presId="urn:microsoft.com/office/officeart/2008/layout/LinedList"/>
    <dgm:cxn modelId="{A1C3E68B-E556-41BD-B0FC-281D13A1327A}" type="presParOf" srcId="{337427AC-0233-49EE-AB5D-87493230B32A}" destId="{1FE0D2F5-AE42-417F-8D4F-19E0FB229C42}" srcOrd="1" destOrd="0" presId="urn:microsoft.com/office/officeart/2008/layout/LinedList"/>
    <dgm:cxn modelId="{5969EDC2-590E-4FBE-8046-BDCB9BF7AE8D}" type="presParOf" srcId="{6B5D72B4-565D-4BC7-BD21-876DE3FD61EB}" destId="{A7DC4581-D426-4D43-970A-50579CDF1959}" srcOrd="10" destOrd="0" presId="urn:microsoft.com/office/officeart/2008/layout/LinedList"/>
    <dgm:cxn modelId="{A9C8BD5F-3CCE-44D4-A0A2-5E46B334C4BA}" type="presParOf" srcId="{6B5D72B4-565D-4BC7-BD21-876DE3FD61EB}" destId="{562BEB78-93C1-4060-B936-4C47A800B852}" srcOrd="11" destOrd="0" presId="urn:microsoft.com/office/officeart/2008/layout/LinedList"/>
    <dgm:cxn modelId="{7DD50E48-A2BC-4307-A116-171681017610}" type="presParOf" srcId="{562BEB78-93C1-4060-B936-4C47A800B852}" destId="{ADCD909E-5B9F-403E-A5AF-1EC722EC87A1}" srcOrd="0" destOrd="0" presId="urn:microsoft.com/office/officeart/2008/layout/LinedList"/>
    <dgm:cxn modelId="{28BF06E7-9959-4906-9654-E037D6A0B9B8}" type="presParOf" srcId="{562BEB78-93C1-4060-B936-4C47A800B852}" destId="{449A7A2B-BC25-4470-B15B-65B7BAE9CD54}"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4090E7-03AA-4B64-8E71-1EAF2CF16FE3}"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2445A557-5BBA-4266-8EF9-05ABC3D8BFC0}">
      <dgm:prSet/>
      <dgm:spPr/>
      <dgm:t>
        <a:bodyPr/>
        <a:lstStyle/>
        <a:p>
          <a:pPr algn="just" rtl="0"/>
          <a:r>
            <a:rPr lang="es-ES" dirty="0" smtClean="0"/>
            <a:t>¿A que se refieren con tratamiento medico solo si al inicio de la inclusión del paciente se les realizo cateterismo cardiaco a TODOS los pacientes?</a:t>
          </a:r>
          <a:endParaRPr lang="en-US" dirty="0">
            <a:solidFill>
              <a:schemeClr val="bg1"/>
            </a:solidFill>
          </a:endParaRPr>
        </a:p>
      </dgm:t>
    </dgm:pt>
    <dgm:pt modelId="{F75CC071-B417-4B3A-8CA0-F79D4BEC4187}" type="parTrans" cxnId="{AA5AA146-F915-4FA7-A723-43A4C25C8FB2}">
      <dgm:prSet/>
      <dgm:spPr/>
      <dgm:t>
        <a:bodyPr/>
        <a:lstStyle/>
        <a:p>
          <a:endParaRPr lang="en-US"/>
        </a:p>
      </dgm:t>
    </dgm:pt>
    <dgm:pt modelId="{3028E330-5A98-4973-9EC1-0C036AD1E82D}" type="sibTrans" cxnId="{AA5AA146-F915-4FA7-A723-43A4C25C8FB2}">
      <dgm:prSet/>
      <dgm:spPr/>
      <dgm:t>
        <a:bodyPr/>
        <a:lstStyle/>
        <a:p>
          <a:endParaRPr lang="en-US"/>
        </a:p>
      </dgm:t>
    </dgm:pt>
    <dgm:pt modelId="{49821898-920E-43D2-82A5-009529F73F85}">
      <dgm:prSet/>
      <dgm:spPr/>
      <dgm:t>
        <a:bodyPr/>
        <a:lstStyle/>
        <a:p>
          <a:pPr algn="just" rtl="0"/>
          <a:r>
            <a:rPr lang="es-ES" dirty="0" smtClean="0">
              <a:solidFill>
                <a:schemeClr val="bg1"/>
              </a:solidFill>
              <a:latin typeface="+mn-lt"/>
              <a:ea typeface="+mn-ea"/>
              <a:cs typeface="+mn-cs"/>
            </a:rPr>
            <a:t>Son predictores independientes de mortalidad lo siguiente: Diabetes, tabaquismo, IC, Índice de </a:t>
          </a:r>
          <a:r>
            <a:rPr lang="es-ES" dirty="0" err="1" smtClean="0">
              <a:solidFill>
                <a:schemeClr val="bg1"/>
              </a:solidFill>
              <a:latin typeface="+mn-lt"/>
              <a:ea typeface="+mn-ea"/>
              <a:cs typeface="+mn-cs"/>
            </a:rPr>
            <a:t>Charlson</a:t>
          </a:r>
          <a:r>
            <a:rPr lang="es-ES" dirty="0" smtClean="0">
              <a:solidFill>
                <a:schemeClr val="bg1"/>
              </a:solidFill>
              <a:latin typeface="+mn-lt"/>
              <a:ea typeface="+mn-ea"/>
              <a:cs typeface="+mn-cs"/>
            </a:rPr>
            <a:t>, aumento de 10 latidos de la FC (hasta 90) presentes en pacientes con RMI.</a:t>
          </a:r>
          <a:endParaRPr lang="en-US" dirty="0">
            <a:solidFill>
              <a:schemeClr val="bg1"/>
            </a:solidFill>
          </a:endParaRPr>
        </a:p>
      </dgm:t>
    </dgm:pt>
    <dgm:pt modelId="{11A4D153-C8CD-47DA-888F-D5C4F54602F3}" type="parTrans" cxnId="{4A4B3E3F-CB9E-4FD6-BD2B-9C2673064F85}">
      <dgm:prSet/>
      <dgm:spPr/>
      <dgm:t>
        <a:bodyPr/>
        <a:lstStyle/>
        <a:p>
          <a:endParaRPr lang="es-VE"/>
        </a:p>
      </dgm:t>
    </dgm:pt>
    <dgm:pt modelId="{DCEDDEFA-6E0D-4837-8024-954758BB526E}" type="sibTrans" cxnId="{4A4B3E3F-CB9E-4FD6-BD2B-9C2673064F85}">
      <dgm:prSet/>
      <dgm:spPr/>
      <dgm:t>
        <a:bodyPr/>
        <a:lstStyle/>
        <a:p>
          <a:endParaRPr lang="es-VE"/>
        </a:p>
      </dgm:t>
    </dgm:pt>
    <dgm:pt modelId="{C34C30DC-D3E7-4290-9506-B8D4901077BD}">
      <dgm:prSet/>
      <dgm:spPr/>
      <dgm:t>
        <a:bodyPr/>
        <a:lstStyle/>
        <a:p>
          <a:pPr algn="just" rtl="0"/>
          <a:r>
            <a:rPr lang="es-ES" dirty="0" smtClean="0"/>
            <a:t>Se usó como estadístico el valor de P para indicar significancia estadística para todas las comparaciones, la cual puede ser manipulable por el investigador.</a:t>
          </a:r>
          <a:endParaRPr lang="en-US" dirty="0">
            <a:solidFill>
              <a:schemeClr val="bg1"/>
            </a:solidFill>
          </a:endParaRPr>
        </a:p>
      </dgm:t>
    </dgm:pt>
    <dgm:pt modelId="{FE163AC3-B718-41FF-82D6-8C182B4B7B67}" type="parTrans" cxnId="{93EB907D-4EB5-41BE-9BE9-56F7839CB774}">
      <dgm:prSet/>
      <dgm:spPr/>
      <dgm:t>
        <a:bodyPr/>
        <a:lstStyle/>
        <a:p>
          <a:endParaRPr lang="es-VE"/>
        </a:p>
      </dgm:t>
    </dgm:pt>
    <dgm:pt modelId="{0D8E682D-4D0B-4C81-A302-1CA2630B93ED}" type="sibTrans" cxnId="{93EB907D-4EB5-41BE-9BE9-56F7839CB774}">
      <dgm:prSet/>
      <dgm:spPr/>
      <dgm:t>
        <a:bodyPr/>
        <a:lstStyle/>
        <a:p>
          <a:endParaRPr lang="es-VE"/>
        </a:p>
      </dgm:t>
    </dgm:pt>
    <dgm:pt modelId="{3680697B-8AB3-4BED-BCD8-B54EE833276F}">
      <dgm:prSet/>
      <dgm:spPr/>
      <dgm:t>
        <a:bodyPr/>
        <a:lstStyle/>
        <a:p>
          <a:pPr algn="just" rtl="0"/>
          <a:r>
            <a:rPr lang="en-US" dirty="0" smtClean="0">
              <a:solidFill>
                <a:schemeClr val="bg1"/>
              </a:solidFill>
            </a:rPr>
            <a:t>No se </a:t>
          </a:r>
          <a:r>
            <a:rPr lang="en-US" dirty="0" err="1" smtClean="0">
              <a:solidFill>
                <a:schemeClr val="bg1"/>
              </a:solidFill>
            </a:rPr>
            <a:t>puede</a:t>
          </a:r>
          <a:r>
            <a:rPr lang="en-US" dirty="0" smtClean="0">
              <a:solidFill>
                <a:schemeClr val="bg1"/>
              </a:solidFill>
            </a:rPr>
            <a:t> responder la </a:t>
          </a:r>
          <a:r>
            <a:rPr lang="en-US" dirty="0" err="1" smtClean="0">
              <a:solidFill>
                <a:schemeClr val="bg1"/>
              </a:solidFill>
            </a:rPr>
            <a:t>pregunta</a:t>
          </a:r>
          <a:r>
            <a:rPr lang="en-US" dirty="0" smtClean="0">
              <a:solidFill>
                <a:schemeClr val="bg1"/>
              </a:solidFill>
            </a:rPr>
            <a:t>.</a:t>
          </a:r>
          <a:endParaRPr lang="en-US" dirty="0">
            <a:solidFill>
              <a:schemeClr val="bg1"/>
            </a:solidFill>
          </a:endParaRPr>
        </a:p>
      </dgm:t>
    </dgm:pt>
    <dgm:pt modelId="{08FD38EC-D485-4C49-B2FF-2F3853448758}" type="parTrans" cxnId="{14D98539-B516-4720-B664-5A4792520C20}">
      <dgm:prSet/>
      <dgm:spPr/>
      <dgm:t>
        <a:bodyPr/>
        <a:lstStyle/>
        <a:p>
          <a:endParaRPr lang="es-VE"/>
        </a:p>
      </dgm:t>
    </dgm:pt>
    <dgm:pt modelId="{F7B5D9BE-8A77-463E-99F7-A3D77F6B733D}" type="sibTrans" cxnId="{14D98539-B516-4720-B664-5A4792520C20}">
      <dgm:prSet/>
      <dgm:spPr/>
      <dgm:t>
        <a:bodyPr/>
        <a:lstStyle/>
        <a:p>
          <a:endParaRPr lang="es-VE"/>
        </a:p>
      </dgm:t>
    </dgm:pt>
    <dgm:pt modelId="{74DDE98C-A250-46BE-B6CE-C48A9F6E671B}">
      <dgm:prSet/>
      <dgm:spPr/>
      <dgm:t>
        <a:bodyPr/>
        <a:lstStyle/>
        <a:p>
          <a:pPr algn="just" rtl="0"/>
          <a:r>
            <a:rPr lang="en-US" dirty="0" smtClean="0">
              <a:solidFill>
                <a:schemeClr val="bg1"/>
              </a:solidFill>
            </a:rPr>
            <a:t>La </a:t>
          </a:r>
          <a:r>
            <a:rPr lang="en-US" dirty="0" err="1" smtClean="0">
              <a:solidFill>
                <a:schemeClr val="bg1"/>
              </a:solidFill>
            </a:rPr>
            <a:t>estrategia</a:t>
          </a:r>
          <a:r>
            <a:rPr lang="en-US" dirty="0" smtClean="0">
              <a:solidFill>
                <a:schemeClr val="bg1"/>
              </a:solidFill>
            </a:rPr>
            <a:t> </a:t>
          </a:r>
          <a:r>
            <a:rPr lang="en-US" dirty="0" err="1" smtClean="0">
              <a:solidFill>
                <a:schemeClr val="bg1"/>
              </a:solidFill>
            </a:rPr>
            <a:t>terapeutica</a:t>
          </a:r>
          <a:r>
            <a:rPr lang="en-US" dirty="0" smtClean="0">
              <a:solidFill>
                <a:schemeClr val="bg1"/>
              </a:solidFill>
            </a:rPr>
            <a:t> </a:t>
          </a:r>
          <a:r>
            <a:rPr lang="en-US" dirty="0" err="1" smtClean="0">
              <a:solidFill>
                <a:schemeClr val="bg1"/>
              </a:solidFill>
            </a:rPr>
            <a:t>correspondia</a:t>
          </a:r>
          <a:r>
            <a:rPr lang="en-US" dirty="0" smtClean="0">
              <a:solidFill>
                <a:schemeClr val="bg1"/>
              </a:solidFill>
            </a:rPr>
            <a:t> </a:t>
          </a:r>
          <a:r>
            <a:rPr lang="en-US" dirty="0" err="1" smtClean="0">
              <a:solidFill>
                <a:schemeClr val="bg1"/>
              </a:solidFill>
            </a:rPr>
            <a:t>segun</a:t>
          </a:r>
          <a:r>
            <a:rPr lang="en-US" dirty="0" smtClean="0">
              <a:solidFill>
                <a:schemeClr val="bg1"/>
              </a:solidFill>
            </a:rPr>
            <a:t> el </a:t>
          </a:r>
          <a:r>
            <a:rPr lang="en-US" dirty="0" err="1" smtClean="0">
              <a:solidFill>
                <a:schemeClr val="bg1"/>
              </a:solidFill>
            </a:rPr>
            <a:t>momento</a:t>
          </a:r>
          <a:r>
            <a:rPr lang="en-US" dirty="0" smtClean="0">
              <a:solidFill>
                <a:schemeClr val="bg1"/>
              </a:solidFill>
            </a:rPr>
            <a:t> </a:t>
          </a:r>
          <a:r>
            <a:rPr lang="en-US" dirty="0" err="1" smtClean="0">
              <a:solidFill>
                <a:schemeClr val="bg1"/>
              </a:solidFill>
            </a:rPr>
            <a:t>historico</a:t>
          </a:r>
          <a:r>
            <a:rPr lang="en-US" dirty="0" smtClean="0">
              <a:solidFill>
                <a:schemeClr val="bg1"/>
              </a:solidFill>
            </a:rPr>
            <a:t> en el </a:t>
          </a:r>
          <a:r>
            <a:rPr lang="en-US" dirty="0" err="1" smtClean="0">
              <a:solidFill>
                <a:schemeClr val="bg1"/>
              </a:solidFill>
            </a:rPr>
            <a:t>que</a:t>
          </a:r>
          <a:r>
            <a:rPr lang="en-US" dirty="0" smtClean="0">
              <a:solidFill>
                <a:schemeClr val="bg1"/>
              </a:solidFill>
            </a:rPr>
            <a:t> se </a:t>
          </a:r>
          <a:r>
            <a:rPr lang="en-US" dirty="0" err="1" smtClean="0">
              <a:solidFill>
                <a:schemeClr val="bg1"/>
              </a:solidFill>
            </a:rPr>
            <a:t>encontraba</a:t>
          </a:r>
          <a:r>
            <a:rPr lang="en-US" dirty="0" smtClean="0">
              <a:solidFill>
                <a:schemeClr val="bg1"/>
              </a:solidFill>
            </a:rPr>
            <a:t> la </a:t>
          </a:r>
          <a:r>
            <a:rPr lang="en-US" dirty="0" err="1" smtClean="0">
              <a:solidFill>
                <a:schemeClr val="bg1"/>
              </a:solidFill>
            </a:rPr>
            <a:t>cohorte</a:t>
          </a:r>
          <a:r>
            <a:rPr lang="en-US" dirty="0" smtClean="0">
              <a:solidFill>
                <a:schemeClr val="bg1"/>
              </a:solidFill>
            </a:rPr>
            <a:t>. </a:t>
          </a:r>
          <a:r>
            <a:rPr lang="en-US" dirty="0" err="1" smtClean="0">
              <a:solidFill>
                <a:schemeClr val="bg1"/>
              </a:solidFill>
            </a:rPr>
            <a:t>Tomar</a:t>
          </a:r>
          <a:r>
            <a:rPr lang="en-US" dirty="0" smtClean="0">
              <a:solidFill>
                <a:schemeClr val="bg1"/>
              </a:solidFill>
            </a:rPr>
            <a:t> en </a:t>
          </a:r>
          <a:r>
            <a:rPr lang="en-US" dirty="0" err="1" smtClean="0">
              <a:solidFill>
                <a:schemeClr val="bg1"/>
              </a:solidFill>
            </a:rPr>
            <a:t>cuenta</a:t>
          </a:r>
          <a:r>
            <a:rPr lang="en-US" dirty="0" smtClean="0">
              <a:solidFill>
                <a:schemeClr val="bg1"/>
              </a:solidFill>
            </a:rPr>
            <a:t> al </a:t>
          </a:r>
          <a:r>
            <a:rPr lang="en-US" dirty="0" err="1" smtClean="0">
              <a:solidFill>
                <a:schemeClr val="bg1"/>
              </a:solidFill>
            </a:rPr>
            <a:t>interpretar</a:t>
          </a:r>
          <a:r>
            <a:rPr lang="en-US" dirty="0" smtClean="0">
              <a:solidFill>
                <a:schemeClr val="bg1"/>
              </a:solidFill>
            </a:rPr>
            <a:t> </a:t>
          </a:r>
          <a:r>
            <a:rPr lang="en-US" dirty="0" err="1" smtClean="0">
              <a:solidFill>
                <a:schemeClr val="bg1"/>
              </a:solidFill>
            </a:rPr>
            <a:t>resultados</a:t>
          </a:r>
          <a:r>
            <a:rPr lang="en-US" dirty="0" smtClean="0">
              <a:solidFill>
                <a:schemeClr val="bg1"/>
              </a:solidFill>
            </a:rPr>
            <a:t>.</a:t>
          </a:r>
          <a:endParaRPr lang="en-US" dirty="0">
            <a:solidFill>
              <a:schemeClr val="bg1"/>
            </a:solidFill>
          </a:endParaRPr>
        </a:p>
      </dgm:t>
    </dgm:pt>
    <dgm:pt modelId="{04398DFC-1454-4961-897A-DB789180B49C}" type="parTrans" cxnId="{BF06062E-BC5D-4B85-B024-9E4A783970C0}">
      <dgm:prSet/>
      <dgm:spPr/>
    </dgm:pt>
    <dgm:pt modelId="{0D3C1049-A894-4243-A85D-8A85862A9D50}" type="sibTrans" cxnId="{BF06062E-BC5D-4B85-B024-9E4A783970C0}">
      <dgm:prSet/>
      <dgm:spPr/>
    </dgm:pt>
    <dgm:pt modelId="{725F1A98-4B79-46DA-9AC1-5066AA2E68F2}" type="pres">
      <dgm:prSet presAssocID="{7A4090E7-03AA-4B64-8E71-1EAF2CF16FE3}" presName="Name0" presStyleCnt="0">
        <dgm:presLayoutVars>
          <dgm:chMax val="7"/>
          <dgm:chPref val="7"/>
          <dgm:dir/>
        </dgm:presLayoutVars>
      </dgm:prSet>
      <dgm:spPr/>
      <dgm:t>
        <a:bodyPr/>
        <a:lstStyle/>
        <a:p>
          <a:endParaRPr lang="es-VE"/>
        </a:p>
      </dgm:t>
    </dgm:pt>
    <dgm:pt modelId="{5DEADE05-D63C-4213-8056-37103529F479}" type="pres">
      <dgm:prSet presAssocID="{7A4090E7-03AA-4B64-8E71-1EAF2CF16FE3}" presName="Name1" presStyleCnt="0"/>
      <dgm:spPr/>
    </dgm:pt>
    <dgm:pt modelId="{0586996A-A818-4A38-97A9-10B6D493B73B}" type="pres">
      <dgm:prSet presAssocID="{7A4090E7-03AA-4B64-8E71-1EAF2CF16FE3}" presName="cycle" presStyleCnt="0"/>
      <dgm:spPr/>
    </dgm:pt>
    <dgm:pt modelId="{E9A35A32-9F1B-49C4-854E-42258179D2A7}" type="pres">
      <dgm:prSet presAssocID="{7A4090E7-03AA-4B64-8E71-1EAF2CF16FE3}" presName="srcNode" presStyleLbl="node1" presStyleIdx="0" presStyleCnt="5"/>
      <dgm:spPr/>
    </dgm:pt>
    <dgm:pt modelId="{8F012BBC-4979-4EF1-9B77-737FEA6DFFDD}" type="pres">
      <dgm:prSet presAssocID="{7A4090E7-03AA-4B64-8E71-1EAF2CF16FE3}" presName="conn" presStyleLbl="parChTrans1D2" presStyleIdx="0" presStyleCnt="1"/>
      <dgm:spPr/>
      <dgm:t>
        <a:bodyPr/>
        <a:lstStyle/>
        <a:p>
          <a:endParaRPr lang="es-VE"/>
        </a:p>
      </dgm:t>
    </dgm:pt>
    <dgm:pt modelId="{03DA49EB-9FB4-4DF3-BA2E-51B2A0F5152D}" type="pres">
      <dgm:prSet presAssocID="{7A4090E7-03AA-4B64-8E71-1EAF2CF16FE3}" presName="extraNode" presStyleLbl="node1" presStyleIdx="0" presStyleCnt="5"/>
      <dgm:spPr/>
    </dgm:pt>
    <dgm:pt modelId="{F1FF005B-BDA7-430C-9C2D-743DF5F01B2E}" type="pres">
      <dgm:prSet presAssocID="{7A4090E7-03AA-4B64-8E71-1EAF2CF16FE3}" presName="dstNode" presStyleLbl="node1" presStyleIdx="0" presStyleCnt="5"/>
      <dgm:spPr/>
    </dgm:pt>
    <dgm:pt modelId="{4F2E5FA6-EBA9-4771-B3C8-FDF81610BB80}" type="pres">
      <dgm:prSet presAssocID="{2445A557-5BBA-4266-8EF9-05ABC3D8BFC0}" presName="text_1" presStyleLbl="node1" presStyleIdx="0" presStyleCnt="5">
        <dgm:presLayoutVars>
          <dgm:bulletEnabled val="1"/>
        </dgm:presLayoutVars>
      </dgm:prSet>
      <dgm:spPr/>
      <dgm:t>
        <a:bodyPr/>
        <a:lstStyle/>
        <a:p>
          <a:endParaRPr lang="es-VE"/>
        </a:p>
      </dgm:t>
    </dgm:pt>
    <dgm:pt modelId="{DE96B6EE-21D3-4C2B-BD94-1F4EE3565C2A}" type="pres">
      <dgm:prSet presAssocID="{2445A557-5BBA-4266-8EF9-05ABC3D8BFC0}" presName="accent_1" presStyleCnt="0"/>
      <dgm:spPr/>
    </dgm:pt>
    <dgm:pt modelId="{25DB0591-25F3-4AF6-8010-4F4CC567AE8C}" type="pres">
      <dgm:prSet presAssocID="{2445A557-5BBA-4266-8EF9-05ABC3D8BFC0}" presName="accentRepeatNode" presStyleLbl="solidFgAcc1" presStyleIdx="0" presStyleCnt="5"/>
      <dgm:spPr/>
    </dgm:pt>
    <dgm:pt modelId="{A5B345A8-20F7-40CD-BDDE-3F0B696A28FD}" type="pres">
      <dgm:prSet presAssocID="{C34C30DC-D3E7-4290-9506-B8D4901077BD}" presName="text_2" presStyleLbl="node1" presStyleIdx="1" presStyleCnt="5">
        <dgm:presLayoutVars>
          <dgm:bulletEnabled val="1"/>
        </dgm:presLayoutVars>
      </dgm:prSet>
      <dgm:spPr/>
      <dgm:t>
        <a:bodyPr/>
        <a:lstStyle/>
        <a:p>
          <a:endParaRPr lang="es-VE"/>
        </a:p>
      </dgm:t>
    </dgm:pt>
    <dgm:pt modelId="{EF7C36D6-97A0-45CF-AB27-ED5F21DB5C3C}" type="pres">
      <dgm:prSet presAssocID="{C34C30DC-D3E7-4290-9506-B8D4901077BD}" presName="accent_2" presStyleCnt="0"/>
      <dgm:spPr/>
    </dgm:pt>
    <dgm:pt modelId="{B13DB429-0228-40E9-9FC0-9F0F4DD53858}" type="pres">
      <dgm:prSet presAssocID="{C34C30DC-D3E7-4290-9506-B8D4901077BD}" presName="accentRepeatNode" presStyleLbl="solidFgAcc1" presStyleIdx="1" presStyleCnt="5"/>
      <dgm:spPr/>
    </dgm:pt>
    <dgm:pt modelId="{698784A6-D19E-413A-A806-745F415D6040}" type="pres">
      <dgm:prSet presAssocID="{49821898-920E-43D2-82A5-009529F73F85}" presName="text_3" presStyleLbl="node1" presStyleIdx="2" presStyleCnt="5">
        <dgm:presLayoutVars>
          <dgm:bulletEnabled val="1"/>
        </dgm:presLayoutVars>
      </dgm:prSet>
      <dgm:spPr/>
      <dgm:t>
        <a:bodyPr/>
        <a:lstStyle/>
        <a:p>
          <a:endParaRPr lang="es-VE"/>
        </a:p>
      </dgm:t>
    </dgm:pt>
    <dgm:pt modelId="{4E37D07F-8A0F-4EEE-BB63-9EAAF9E170CB}" type="pres">
      <dgm:prSet presAssocID="{49821898-920E-43D2-82A5-009529F73F85}" presName="accent_3" presStyleCnt="0"/>
      <dgm:spPr/>
    </dgm:pt>
    <dgm:pt modelId="{31D8EBD8-B49F-440E-AAD0-A3993B3DE609}" type="pres">
      <dgm:prSet presAssocID="{49821898-920E-43D2-82A5-009529F73F85}" presName="accentRepeatNode" presStyleLbl="solidFgAcc1" presStyleIdx="2" presStyleCnt="5"/>
      <dgm:spPr/>
    </dgm:pt>
    <dgm:pt modelId="{07DD73A2-1131-4CAA-93CA-14A82CCA93D5}" type="pres">
      <dgm:prSet presAssocID="{74DDE98C-A250-46BE-B6CE-C48A9F6E671B}" presName="text_4" presStyleLbl="node1" presStyleIdx="3" presStyleCnt="5">
        <dgm:presLayoutVars>
          <dgm:bulletEnabled val="1"/>
        </dgm:presLayoutVars>
      </dgm:prSet>
      <dgm:spPr/>
      <dgm:t>
        <a:bodyPr/>
        <a:lstStyle/>
        <a:p>
          <a:endParaRPr lang="es-VE"/>
        </a:p>
      </dgm:t>
    </dgm:pt>
    <dgm:pt modelId="{280B3653-8E15-43F5-A9AD-70F53A233B7E}" type="pres">
      <dgm:prSet presAssocID="{74DDE98C-A250-46BE-B6CE-C48A9F6E671B}" presName="accent_4" presStyleCnt="0"/>
      <dgm:spPr/>
    </dgm:pt>
    <dgm:pt modelId="{6D69F387-590A-4B39-9469-BEDAD8DBD20C}" type="pres">
      <dgm:prSet presAssocID="{74DDE98C-A250-46BE-B6CE-C48A9F6E671B}" presName="accentRepeatNode" presStyleLbl="solidFgAcc1" presStyleIdx="3" presStyleCnt="5"/>
      <dgm:spPr/>
    </dgm:pt>
    <dgm:pt modelId="{3E67B807-EA25-4848-B659-D10A0F681177}" type="pres">
      <dgm:prSet presAssocID="{3680697B-8AB3-4BED-BCD8-B54EE833276F}" presName="text_5" presStyleLbl="node1" presStyleIdx="4" presStyleCnt="5">
        <dgm:presLayoutVars>
          <dgm:bulletEnabled val="1"/>
        </dgm:presLayoutVars>
      </dgm:prSet>
      <dgm:spPr/>
      <dgm:t>
        <a:bodyPr/>
        <a:lstStyle/>
        <a:p>
          <a:endParaRPr lang="es-VE"/>
        </a:p>
      </dgm:t>
    </dgm:pt>
    <dgm:pt modelId="{400F0E6E-762F-4BA8-A4BD-DAA3B3B1ED5C}" type="pres">
      <dgm:prSet presAssocID="{3680697B-8AB3-4BED-BCD8-B54EE833276F}" presName="accent_5" presStyleCnt="0"/>
      <dgm:spPr/>
    </dgm:pt>
    <dgm:pt modelId="{AE143C5C-4CD6-4F5E-BEE9-364F38ED07D9}" type="pres">
      <dgm:prSet presAssocID="{3680697B-8AB3-4BED-BCD8-B54EE833276F}" presName="accentRepeatNode" presStyleLbl="solidFgAcc1" presStyleIdx="4" presStyleCnt="5"/>
      <dgm:spPr/>
    </dgm:pt>
  </dgm:ptLst>
  <dgm:cxnLst>
    <dgm:cxn modelId="{4A4B3E3F-CB9E-4FD6-BD2B-9C2673064F85}" srcId="{7A4090E7-03AA-4B64-8E71-1EAF2CF16FE3}" destId="{49821898-920E-43D2-82A5-009529F73F85}" srcOrd="2" destOrd="0" parTransId="{11A4D153-C8CD-47DA-888F-D5C4F54602F3}" sibTransId="{DCEDDEFA-6E0D-4837-8024-954758BB526E}"/>
    <dgm:cxn modelId="{38445AC9-6FDB-4C7B-BA53-0E6A2925CACE}" type="presOf" srcId="{49821898-920E-43D2-82A5-009529F73F85}" destId="{698784A6-D19E-413A-A806-745F415D6040}" srcOrd="0" destOrd="0" presId="urn:microsoft.com/office/officeart/2008/layout/VerticalCurvedList"/>
    <dgm:cxn modelId="{93EB907D-4EB5-41BE-9BE9-56F7839CB774}" srcId="{7A4090E7-03AA-4B64-8E71-1EAF2CF16FE3}" destId="{C34C30DC-D3E7-4290-9506-B8D4901077BD}" srcOrd="1" destOrd="0" parTransId="{FE163AC3-B718-41FF-82D6-8C182B4B7B67}" sibTransId="{0D8E682D-4D0B-4C81-A302-1CA2630B93ED}"/>
    <dgm:cxn modelId="{BF06062E-BC5D-4B85-B024-9E4A783970C0}" srcId="{7A4090E7-03AA-4B64-8E71-1EAF2CF16FE3}" destId="{74DDE98C-A250-46BE-B6CE-C48A9F6E671B}" srcOrd="3" destOrd="0" parTransId="{04398DFC-1454-4961-897A-DB789180B49C}" sibTransId="{0D3C1049-A894-4243-A85D-8A85862A9D50}"/>
    <dgm:cxn modelId="{AA5AA146-F915-4FA7-A723-43A4C25C8FB2}" srcId="{7A4090E7-03AA-4B64-8E71-1EAF2CF16FE3}" destId="{2445A557-5BBA-4266-8EF9-05ABC3D8BFC0}" srcOrd="0" destOrd="0" parTransId="{F75CC071-B417-4B3A-8CA0-F79D4BEC4187}" sibTransId="{3028E330-5A98-4973-9EC1-0C036AD1E82D}"/>
    <dgm:cxn modelId="{D4D54290-7025-4203-BDE6-E6CD7FA48960}" type="presOf" srcId="{3028E330-5A98-4973-9EC1-0C036AD1E82D}" destId="{8F012BBC-4979-4EF1-9B77-737FEA6DFFDD}" srcOrd="0" destOrd="0" presId="urn:microsoft.com/office/officeart/2008/layout/VerticalCurvedList"/>
    <dgm:cxn modelId="{5B727EE4-B379-4964-9B25-7E197AFB9CA1}" type="presOf" srcId="{3680697B-8AB3-4BED-BCD8-B54EE833276F}" destId="{3E67B807-EA25-4848-B659-D10A0F681177}" srcOrd="0" destOrd="0" presId="urn:microsoft.com/office/officeart/2008/layout/VerticalCurvedList"/>
    <dgm:cxn modelId="{14D98539-B516-4720-B664-5A4792520C20}" srcId="{7A4090E7-03AA-4B64-8E71-1EAF2CF16FE3}" destId="{3680697B-8AB3-4BED-BCD8-B54EE833276F}" srcOrd="4" destOrd="0" parTransId="{08FD38EC-D485-4C49-B2FF-2F3853448758}" sibTransId="{F7B5D9BE-8A77-463E-99F7-A3D77F6B733D}"/>
    <dgm:cxn modelId="{114F6715-3FC9-4A10-B5C4-4255D0BEBD11}" type="presOf" srcId="{2445A557-5BBA-4266-8EF9-05ABC3D8BFC0}" destId="{4F2E5FA6-EBA9-4771-B3C8-FDF81610BB80}" srcOrd="0" destOrd="0" presId="urn:microsoft.com/office/officeart/2008/layout/VerticalCurvedList"/>
    <dgm:cxn modelId="{025B78CB-18C7-4BCA-9F07-3FD494D5C0F1}" type="presOf" srcId="{74DDE98C-A250-46BE-B6CE-C48A9F6E671B}" destId="{07DD73A2-1131-4CAA-93CA-14A82CCA93D5}" srcOrd="0" destOrd="0" presId="urn:microsoft.com/office/officeart/2008/layout/VerticalCurvedList"/>
    <dgm:cxn modelId="{D0646533-8250-40F4-A8E1-6B6393A68081}" type="presOf" srcId="{C34C30DC-D3E7-4290-9506-B8D4901077BD}" destId="{A5B345A8-20F7-40CD-BDDE-3F0B696A28FD}" srcOrd="0" destOrd="0" presId="urn:microsoft.com/office/officeart/2008/layout/VerticalCurvedList"/>
    <dgm:cxn modelId="{B1B8AEC0-B42B-4D93-BFF9-3CBB59742AFA}" type="presOf" srcId="{7A4090E7-03AA-4B64-8E71-1EAF2CF16FE3}" destId="{725F1A98-4B79-46DA-9AC1-5066AA2E68F2}" srcOrd="0" destOrd="0" presId="urn:microsoft.com/office/officeart/2008/layout/VerticalCurvedList"/>
    <dgm:cxn modelId="{08538C49-CD8D-4966-929C-D5C80B1FE7ED}" type="presParOf" srcId="{725F1A98-4B79-46DA-9AC1-5066AA2E68F2}" destId="{5DEADE05-D63C-4213-8056-37103529F479}" srcOrd="0" destOrd="0" presId="urn:microsoft.com/office/officeart/2008/layout/VerticalCurvedList"/>
    <dgm:cxn modelId="{6B3ED5F7-F930-4E72-B9B6-4D84BA866B46}" type="presParOf" srcId="{5DEADE05-D63C-4213-8056-37103529F479}" destId="{0586996A-A818-4A38-97A9-10B6D493B73B}" srcOrd="0" destOrd="0" presId="urn:microsoft.com/office/officeart/2008/layout/VerticalCurvedList"/>
    <dgm:cxn modelId="{FA828A9E-5720-4C03-89D2-7BAD48E08DF1}" type="presParOf" srcId="{0586996A-A818-4A38-97A9-10B6D493B73B}" destId="{E9A35A32-9F1B-49C4-854E-42258179D2A7}" srcOrd="0" destOrd="0" presId="urn:microsoft.com/office/officeart/2008/layout/VerticalCurvedList"/>
    <dgm:cxn modelId="{F89E0BE6-0AA2-407F-8C03-3C0897FC9AD5}" type="presParOf" srcId="{0586996A-A818-4A38-97A9-10B6D493B73B}" destId="{8F012BBC-4979-4EF1-9B77-737FEA6DFFDD}" srcOrd="1" destOrd="0" presId="urn:microsoft.com/office/officeart/2008/layout/VerticalCurvedList"/>
    <dgm:cxn modelId="{FC733580-A301-4002-B72C-FD75DF1D1E9C}" type="presParOf" srcId="{0586996A-A818-4A38-97A9-10B6D493B73B}" destId="{03DA49EB-9FB4-4DF3-BA2E-51B2A0F5152D}" srcOrd="2" destOrd="0" presId="urn:microsoft.com/office/officeart/2008/layout/VerticalCurvedList"/>
    <dgm:cxn modelId="{A17EA7B4-DA6E-471A-8CCF-A01575B0B118}" type="presParOf" srcId="{0586996A-A818-4A38-97A9-10B6D493B73B}" destId="{F1FF005B-BDA7-430C-9C2D-743DF5F01B2E}" srcOrd="3" destOrd="0" presId="urn:microsoft.com/office/officeart/2008/layout/VerticalCurvedList"/>
    <dgm:cxn modelId="{395152BB-FF39-402B-8F45-CAD574462933}" type="presParOf" srcId="{5DEADE05-D63C-4213-8056-37103529F479}" destId="{4F2E5FA6-EBA9-4771-B3C8-FDF81610BB80}" srcOrd="1" destOrd="0" presId="urn:microsoft.com/office/officeart/2008/layout/VerticalCurvedList"/>
    <dgm:cxn modelId="{3D7646A3-B239-47C5-80E3-317CA8EE8FD1}" type="presParOf" srcId="{5DEADE05-D63C-4213-8056-37103529F479}" destId="{DE96B6EE-21D3-4C2B-BD94-1F4EE3565C2A}" srcOrd="2" destOrd="0" presId="urn:microsoft.com/office/officeart/2008/layout/VerticalCurvedList"/>
    <dgm:cxn modelId="{458D9EC2-A67E-4C46-9E3C-B96F4E5D607F}" type="presParOf" srcId="{DE96B6EE-21D3-4C2B-BD94-1F4EE3565C2A}" destId="{25DB0591-25F3-4AF6-8010-4F4CC567AE8C}" srcOrd="0" destOrd="0" presId="urn:microsoft.com/office/officeart/2008/layout/VerticalCurvedList"/>
    <dgm:cxn modelId="{19367303-EF51-4DCB-B035-236B81A76F4D}" type="presParOf" srcId="{5DEADE05-D63C-4213-8056-37103529F479}" destId="{A5B345A8-20F7-40CD-BDDE-3F0B696A28FD}" srcOrd="3" destOrd="0" presId="urn:microsoft.com/office/officeart/2008/layout/VerticalCurvedList"/>
    <dgm:cxn modelId="{F3DA3816-F42F-440B-BBAA-292449D39352}" type="presParOf" srcId="{5DEADE05-D63C-4213-8056-37103529F479}" destId="{EF7C36D6-97A0-45CF-AB27-ED5F21DB5C3C}" srcOrd="4" destOrd="0" presId="urn:microsoft.com/office/officeart/2008/layout/VerticalCurvedList"/>
    <dgm:cxn modelId="{AF509B5D-7726-4F55-8C46-EA5BA097A944}" type="presParOf" srcId="{EF7C36D6-97A0-45CF-AB27-ED5F21DB5C3C}" destId="{B13DB429-0228-40E9-9FC0-9F0F4DD53858}" srcOrd="0" destOrd="0" presId="urn:microsoft.com/office/officeart/2008/layout/VerticalCurvedList"/>
    <dgm:cxn modelId="{A8F5F9FD-C5E3-435E-816E-B92F1084B9CA}" type="presParOf" srcId="{5DEADE05-D63C-4213-8056-37103529F479}" destId="{698784A6-D19E-413A-A806-745F415D6040}" srcOrd="5" destOrd="0" presId="urn:microsoft.com/office/officeart/2008/layout/VerticalCurvedList"/>
    <dgm:cxn modelId="{6804EAFA-3214-4CFA-970B-D25056B77B28}" type="presParOf" srcId="{5DEADE05-D63C-4213-8056-37103529F479}" destId="{4E37D07F-8A0F-4EEE-BB63-9EAAF9E170CB}" srcOrd="6" destOrd="0" presId="urn:microsoft.com/office/officeart/2008/layout/VerticalCurvedList"/>
    <dgm:cxn modelId="{F0568B8D-CAC6-4745-A7B8-BFC6AB87864F}" type="presParOf" srcId="{4E37D07F-8A0F-4EEE-BB63-9EAAF9E170CB}" destId="{31D8EBD8-B49F-440E-AAD0-A3993B3DE609}" srcOrd="0" destOrd="0" presId="urn:microsoft.com/office/officeart/2008/layout/VerticalCurvedList"/>
    <dgm:cxn modelId="{97BC9563-1209-4122-A4FB-75DBC5E1DE07}" type="presParOf" srcId="{5DEADE05-D63C-4213-8056-37103529F479}" destId="{07DD73A2-1131-4CAA-93CA-14A82CCA93D5}" srcOrd="7" destOrd="0" presId="urn:microsoft.com/office/officeart/2008/layout/VerticalCurvedList"/>
    <dgm:cxn modelId="{491B990B-2E9B-470E-A87C-CA18B6136190}" type="presParOf" srcId="{5DEADE05-D63C-4213-8056-37103529F479}" destId="{280B3653-8E15-43F5-A9AD-70F53A233B7E}" srcOrd="8" destOrd="0" presId="urn:microsoft.com/office/officeart/2008/layout/VerticalCurvedList"/>
    <dgm:cxn modelId="{FD70924F-7B01-436F-A988-5533BEC62DF5}" type="presParOf" srcId="{280B3653-8E15-43F5-A9AD-70F53A233B7E}" destId="{6D69F387-590A-4B39-9469-BEDAD8DBD20C}" srcOrd="0" destOrd="0" presId="urn:microsoft.com/office/officeart/2008/layout/VerticalCurvedList"/>
    <dgm:cxn modelId="{E4038B45-D164-4AD5-99CB-5301FC53DE76}" type="presParOf" srcId="{5DEADE05-D63C-4213-8056-37103529F479}" destId="{3E67B807-EA25-4848-B659-D10A0F681177}" srcOrd="9" destOrd="0" presId="urn:microsoft.com/office/officeart/2008/layout/VerticalCurvedList"/>
    <dgm:cxn modelId="{3FE5C051-860E-4896-8EA9-47224FB746A6}" type="presParOf" srcId="{5DEADE05-D63C-4213-8056-37103529F479}" destId="{400F0E6E-762F-4BA8-A4BD-DAA3B3B1ED5C}" srcOrd="10" destOrd="0" presId="urn:microsoft.com/office/officeart/2008/layout/VerticalCurvedList"/>
    <dgm:cxn modelId="{17DDEE68-3210-4983-BE40-AF08DAB82143}" type="presParOf" srcId="{400F0E6E-762F-4BA8-A4BD-DAA3B3B1ED5C}" destId="{AE143C5C-4CD6-4F5E-BEE9-364F38ED07D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1DDF4-AAB1-45A1-97AE-85D531829F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D0B9A1-C330-454F-BF6E-6314E058D2DE}">
      <dgm:prSet custT="1"/>
      <dgm:spPr/>
      <dgm:t>
        <a:bodyPr/>
        <a:lstStyle/>
        <a:p>
          <a:pPr algn="l" rtl="0"/>
          <a:r>
            <a:rPr lang="es-ES" sz="1600" dirty="0" smtClean="0"/>
            <a:t>Enfermedad Arterial Coronaria (EAC) significativa (≥ 75% de la lesión en uno o más vasos coronarios)</a:t>
          </a:r>
          <a:br>
            <a:rPr lang="es-ES" sz="1600" dirty="0" smtClean="0"/>
          </a:br>
          <a:r>
            <a:rPr lang="es-ES" sz="1600" dirty="0" smtClean="0"/>
            <a:t/>
          </a:r>
          <a:br>
            <a:rPr lang="es-ES" sz="1600" dirty="0" smtClean="0"/>
          </a:br>
          <a:endParaRPr lang="en-US" sz="1600" dirty="0"/>
        </a:p>
      </dgm:t>
    </dgm:pt>
    <dgm:pt modelId="{99716BAF-176A-48B0-9494-F6EB10454D1A}" type="parTrans" cxnId="{B39BE305-1E35-46FA-8087-D82EB615C10E}">
      <dgm:prSet/>
      <dgm:spPr/>
      <dgm:t>
        <a:bodyPr/>
        <a:lstStyle/>
        <a:p>
          <a:endParaRPr lang="en-US"/>
        </a:p>
      </dgm:t>
    </dgm:pt>
    <dgm:pt modelId="{AF1225CF-FD02-47EC-AFF9-DA88AA81B024}" type="sibTrans" cxnId="{B39BE305-1E35-46FA-8087-D82EB615C10E}">
      <dgm:prSet/>
      <dgm:spPr/>
      <dgm:t>
        <a:bodyPr/>
        <a:lstStyle/>
        <a:p>
          <a:endParaRPr lang="en-US"/>
        </a:p>
      </dgm:t>
    </dgm:pt>
    <dgm:pt modelId="{61891CA9-0F56-430A-9D5C-41754B5D6BAE}">
      <dgm:prSet custT="1"/>
      <dgm:spPr/>
      <dgm:t>
        <a:bodyPr/>
        <a:lstStyle/>
        <a:p>
          <a:r>
            <a:rPr lang="es-ES" sz="1600" dirty="0" smtClean="0"/>
            <a:t>Regurgitación mitral (RM) moderada o grave (≥2 +) basada en el grado máximo de RM Por </a:t>
          </a:r>
          <a:r>
            <a:rPr lang="es-ES" sz="1600" dirty="0" err="1" smtClean="0"/>
            <a:t>ecocardiografía</a:t>
          </a:r>
          <a:r>
            <a:rPr lang="es-ES" sz="1600" dirty="0" smtClean="0"/>
            <a:t> o ventriculografía izquierda. </a:t>
          </a:r>
          <a:endParaRPr lang="es-VE" sz="1600" dirty="0" smtClean="0"/>
        </a:p>
      </dgm:t>
    </dgm:pt>
    <dgm:pt modelId="{7EDA7563-8EF1-4B18-9EF0-49FDDFF9C3D5}" type="parTrans" cxnId="{3934E1BE-635C-4F1B-BAC4-1421D750218E}">
      <dgm:prSet/>
      <dgm:spPr/>
      <dgm:t>
        <a:bodyPr/>
        <a:lstStyle/>
        <a:p>
          <a:endParaRPr lang="es-VE"/>
        </a:p>
      </dgm:t>
    </dgm:pt>
    <dgm:pt modelId="{2467191B-B93D-49CA-88DC-C91170FE0D45}" type="sibTrans" cxnId="{3934E1BE-635C-4F1B-BAC4-1421D750218E}">
      <dgm:prSet/>
      <dgm:spPr/>
      <dgm:t>
        <a:bodyPr/>
        <a:lstStyle/>
        <a:p>
          <a:endParaRPr lang="es-VE"/>
        </a:p>
      </dgm:t>
    </dgm:pt>
    <dgm:pt modelId="{6B5D72B4-565D-4BC7-BD21-876DE3FD61EB}" type="pres">
      <dgm:prSet presAssocID="{EFD1DDF4-AAB1-45A1-97AE-85D531829F60}" presName="vert0" presStyleCnt="0">
        <dgm:presLayoutVars>
          <dgm:dir/>
          <dgm:animOne val="branch"/>
          <dgm:animLvl val="lvl"/>
        </dgm:presLayoutVars>
      </dgm:prSet>
      <dgm:spPr/>
      <dgm:t>
        <a:bodyPr/>
        <a:lstStyle/>
        <a:p>
          <a:endParaRPr lang="es-VE"/>
        </a:p>
      </dgm:t>
    </dgm:pt>
    <dgm:pt modelId="{A7DC4581-D426-4D43-970A-50579CDF1959}" type="pres">
      <dgm:prSet presAssocID="{67D0B9A1-C330-454F-BF6E-6314E058D2DE}" presName="thickLine" presStyleLbl="alignNode1" presStyleIdx="0" presStyleCnt="2"/>
      <dgm:spPr/>
    </dgm:pt>
    <dgm:pt modelId="{562BEB78-93C1-4060-B936-4C47A800B852}" type="pres">
      <dgm:prSet presAssocID="{67D0B9A1-C330-454F-BF6E-6314E058D2DE}" presName="horz1" presStyleCnt="0"/>
      <dgm:spPr/>
    </dgm:pt>
    <dgm:pt modelId="{ADCD909E-5B9F-403E-A5AF-1EC722EC87A1}" type="pres">
      <dgm:prSet presAssocID="{67D0B9A1-C330-454F-BF6E-6314E058D2DE}" presName="tx1" presStyleLbl="revTx" presStyleIdx="0" presStyleCnt="2"/>
      <dgm:spPr/>
      <dgm:t>
        <a:bodyPr/>
        <a:lstStyle/>
        <a:p>
          <a:endParaRPr lang="es-VE"/>
        </a:p>
      </dgm:t>
    </dgm:pt>
    <dgm:pt modelId="{449A7A2B-BC25-4470-B15B-65B7BAE9CD54}" type="pres">
      <dgm:prSet presAssocID="{67D0B9A1-C330-454F-BF6E-6314E058D2DE}" presName="vert1" presStyleCnt="0"/>
      <dgm:spPr/>
    </dgm:pt>
    <dgm:pt modelId="{BE1872CE-A62F-4F46-883B-9B517A2D199F}" type="pres">
      <dgm:prSet presAssocID="{61891CA9-0F56-430A-9D5C-41754B5D6BAE}" presName="thickLine" presStyleLbl="alignNode1" presStyleIdx="1" presStyleCnt="2"/>
      <dgm:spPr/>
    </dgm:pt>
    <dgm:pt modelId="{AD8EF09C-9A89-4ED4-BA5C-F7B9D345485A}" type="pres">
      <dgm:prSet presAssocID="{61891CA9-0F56-430A-9D5C-41754B5D6BAE}" presName="horz1" presStyleCnt="0"/>
      <dgm:spPr/>
    </dgm:pt>
    <dgm:pt modelId="{96C94F2D-38D0-48CB-9B2C-76C74BBC1A1D}" type="pres">
      <dgm:prSet presAssocID="{61891CA9-0F56-430A-9D5C-41754B5D6BAE}" presName="tx1" presStyleLbl="revTx" presStyleIdx="1" presStyleCnt="2" custScaleY="182766"/>
      <dgm:spPr/>
      <dgm:t>
        <a:bodyPr/>
        <a:lstStyle/>
        <a:p>
          <a:endParaRPr lang="es-VE"/>
        </a:p>
      </dgm:t>
    </dgm:pt>
    <dgm:pt modelId="{571530F7-BFBA-4ABD-A073-6631EAF2D63B}" type="pres">
      <dgm:prSet presAssocID="{61891CA9-0F56-430A-9D5C-41754B5D6BAE}" presName="vert1" presStyleCnt="0"/>
      <dgm:spPr/>
    </dgm:pt>
  </dgm:ptLst>
  <dgm:cxnLst>
    <dgm:cxn modelId="{37AC4FE5-75B9-476A-B91B-BE7D3165551E}" type="presOf" srcId="{61891CA9-0F56-430A-9D5C-41754B5D6BAE}" destId="{96C94F2D-38D0-48CB-9B2C-76C74BBC1A1D}" srcOrd="0" destOrd="0" presId="urn:microsoft.com/office/officeart/2008/layout/LinedList"/>
    <dgm:cxn modelId="{B39BE305-1E35-46FA-8087-D82EB615C10E}" srcId="{EFD1DDF4-AAB1-45A1-97AE-85D531829F60}" destId="{67D0B9A1-C330-454F-BF6E-6314E058D2DE}" srcOrd="0" destOrd="0" parTransId="{99716BAF-176A-48B0-9494-F6EB10454D1A}" sibTransId="{AF1225CF-FD02-47EC-AFF9-DA88AA81B024}"/>
    <dgm:cxn modelId="{B3893F9C-123E-449C-BEC9-CD7CD02EDE8F}" type="presOf" srcId="{67D0B9A1-C330-454F-BF6E-6314E058D2DE}" destId="{ADCD909E-5B9F-403E-A5AF-1EC722EC87A1}" srcOrd="0" destOrd="0" presId="urn:microsoft.com/office/officeart/2008/layout/LinedList"/>
    <dgm:cxn modelId="{4FF14DF5-2F8C-4A41-A665-AA50361A4B45}" type="presOf" srcId="{EFD1DDF4-AAB1-45A1-97AE-85D531829F60}" destId="{6B5D72B4-565D-4BC7-BD21-876DE3FD61EB}" srcOrd="0" destOrd="0" presId="urn:microsoft.com/office/officeart/2008/layout/LinedList"/>
    <dgm:cxn modelId="{3934E1BE-635C-4F1B-BAC4-1421D750218E}" srcId="{EFD1DDF4-AAB1-45A1-97AE-85D531829F60}" destId="{61891CA9-0F56-430A-9D5C-41754B5D6BAE}" srcOrd="1" destOrd="0" parTransId="{7EDA7563-8EF1-4B18-9EF0-49FDDFF9C3D5}" sibTransId="{2467191B-B93D-49CA-88DC-C91170FE0D45}"/>
    <dgm:cxn modelId="{0D765993-1800-4568-A7BA-81274C8378C3}" type="presParOf" srcId="{6B5D72B4-565D-4BC7-BD21-876DE3FD61EB}" destId="{A7DC4581-D426-4D43-970A-50579CDF1959}" srcOrd="0" destOrd="0" presId="urn:microsoft.com/office/officeart/2008/layout/LinedList"/>
    <dgm:cxn modelId="{F90A2ACF-F355-4EE5-AB40-8201E43E4DCD}" type="presParOf" srcId="{6B5D72B4-565D-4BC7-BD21-876DE3FD61EB}" destId="{562BEB78-93C1-4060-B936-4C47A800B852}" srcOrd="1" destOrd="0" presId="urn:microsoft.com/office/officeart/2008/layout/LinedList"/>
    <dgm:cxn modelId="{2749BF9B-ED3F-4A3B-8FB5-223CD2C920DF}" type="presParOf" srcId="{562BEB78-93C1-4060-B936-4C47A800B852}" destId="{ADCD909E-5B9F-403E-A5AF-1EC722EC87A1}" srcOrd="0" destOrd="0" presId="urn:microsoft.com/office/officeart/2008/layout/LinedList"/>
    <dgm:cxn modelId="{904CD7E5-1D0D-4785-9DDE-0ABC5F1F0CD7}" type="presParOf" srcId="{562BEB78-93C1-4060-B936-4C47A800B852}" destId="{449A7A2B-BC25-4470-B15B-65B7BAE9CD54}" srcOrd="1" destOrd="0" presId="urn:microsoft.com/office/officeart/2008/layout/LinedList"/>
    <dgm:cxn modelId="{0D2BAFCA-94F6-4E12-BF23-5ACCDBA75B6A}" type="presParOf" srcId="{6B5D72B4-565D-4BC7-BD21-876DE3FD61EB}" destId="{BE1872CE-A62F-4F46-883B-9B517A2D199F}" srcOrd="2" destOrd="0" presId="urn:microsoft.com/office/officeart/2008/layout/LinedList"/>
    <dgm:cxn modelId="{A05323BC-E28E-4B63-9CF0-7C0D1A47CCE0}" type="presParOf" srcId="{6B5D72B4-565D-4BC7-BD21-876DE3FD61EB}" destId="{AD8EF09C-9A89-4ED4-BA5C-F7B9D345485A}" srcOrd="3" destOrd="0" presId="urn:microsoft.com/office/officeart/2008/layout/LinedList"/>
    <dgm:cxn modelId="{B0AEFEEE-7697-45BE-972E-7E16FF0D3EE1}" type="presParOf" srcId="{AD8EF09C-9A89-4ED4-BA5C-F7B9D345485A}" destId="{96C94F2D-38D0-48CB-9B2C-76C74BBC1A1D}" srcOrd="0" destOrd="0" presId="urn:microsoft.com/office/officeart/2008/layout/LinedList"/>
    <dgm:cxn modelId="{0BF0EA60-7A57-429D-849B-8C571113336D}" type="presParOf" srcId="{AD8EF09C-9A89-4ED4-BA5C-F7B9D345485A}" destId="{571530F7-BFBA-4ABD-A073-6631EAF2D63B}"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1DDF4-AAB1-45A1-97AE-85D531829F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D0B9A1-C330-454F-BF6E-6314E058D2DE}">
      <dgm:prSet custT="1"/>
      <dgm:spPr/>
      <dgm:t>
        <a:bodyPr/>
        <a:lstStyle/>
        <a:p>
          <a:pPr algn="l" rtl="0"/>
          <a:r>
            <a:rPr lang="es-ES" sz="1600" dirty="0" smtClean="0"/>
            <a:t>Ausencia de EAC significativa.</a:t>
          </a:r>
          <a:br>
            <a:rPr lang="es-ES" sz="1600" dirty="0" smtClean="0"/>
          </a:br>
          <a:endParaRPr lang="en-US" sz="1600" dirty="0"/>
        </a:p>
      </dgm:t>
    </dgm:pt>
    <dgm:pt modelId="{99716BAF-176A-48B0-9494-F6EB10454D1A}" type="parTrans" cxnId="{B39BE305-1E35-46FA-8087-D82EB615C10E}">
      <dgm:prSet/>
      <dgm:spPr/>
      <dgm:t>
        <a:bodyPr/>
        <a:lstStyle/>
        <a:p>
          <a:endParaRPr lang="en-US"/>
        </a:p>
      </dgm:t>
    </dgm:pt>
    <dgm:pt modelId="{AF1225CF-FD02-47EC-AFF9-DA88AA81B024}" type="sibTrans" cxnId="{B39BE305-1E35-46FA-8087-D82EB615C10E}">
      <dgm:prSet/>
      <dgm:spPr/>
      <dgm:t>
        <a:bodyPr/>
        <a:lstStyle/>
        <a:p>
          <a:endParaRPr lang="en-US"/>
        </a:p>
      </dgm:t>
    </dgm:pt>
    <dgm:pt modelId="{61891CA9-0F56-430A-9D5C-41754B5D6BAE}">
      <dgm:prSet custT="1"/>
      <dgm:spPr/>
      <dgm:t>
        <a:bodyPr/>
        <a:lstStyle/>
        <a:p>
          <a:r>
            <a:rPr lang="es-ES" sz="1600" dirty="0" smtClean="0"/>
            <a:t>antecedentes de CABG</a:t>
          </a:r>
          <a:endParaRPr lang="es-VE" sz="1600" dirty="0" smtClean="0"/>
        </a:p>
      </dgm:t>
    </dgm:pt>
    <dgm:pt modelId="{7EDA7563-8EF1-4B18-9EF0-49FDDFF9C3D5}" type="parTrans" cxnId="{3934E1BE-635C-4F1B-BAC4-1421D750218E}">
      <dgm:prSet/>
      <dgm:spPr/>
      <dgm:t>
        <a:bodyPr/>
        <a:lstStyle/>
        <a:p>
          <a:endParaRPr lang="es-VE"/>
        </a:p>
      </dgm:t>
    </dgm:pt>
    <dgm:pt modelId="{2467191B-B93D-49CA-88DC-C91170FE0D45}" type="sibTrans" cxnId="{3934E1BE-635C-4F1B-BAC4-1421D750218E}">
      <dgm:prSet/>
      <dgm:spPr/>
      <dgm:t>
        <a:bodyPr/>
        <a:lstStyle/>
        <a:p>
          <a:endParaRPr lang="es-VE"/>
        </a:p>
      </dgm:t>
    </dgm:pt>
    <dgm:pt modelId="{292699F9-3731-4D00-8167-59CF87423373}">
      <dgm:prSet custT="1"/>
      <dgm:spPr/>
      <dgm:t>
        <a:bodyPr/>
        <a:lstStyle/>
        <a:p>
          <a:r>
            <a:rPr lang="es-ES" sz="1600" dirty="0" smtClean="0"/>
            <a:t>antecedentes de enfermedad aórtica o enfermedad valvular pulmonar, </a:t>
          </a:r>
          <a:endParaRPr lang="es-VE" sz="1600" dirty="0" smtClean="0"/>
        </a:p>
      </dgm:t>
    </dgm:pt>
    <dgm:pt modelId="{DA557A03-166F-4D5E-817E-299A7570D8A5}" type="parTrans" cxnId="{92A91D63-A1ED-4ECE-8DC2-243C5491A851}">
      <dgm:prSet/>
      <dgm:spPr/>
      <dgm:t>
        <a:bodyPr/>
        <a:lstStyle/>
        <a:p>
          <a:endParaRPr lang="es-VE"/>
        </a:p>
      </dgm:t>
    </dgm:pt>
    <dgm:pt modelId="{B4D7A5CA-7DF7-400C-A8C0-78350C9A6788}" type="sibTrans" cxnId="{92A91D63-A1ED-4ECE-8DC2-243C5491A851}">
      <dgm:prSet/>
      <dgm:spPr/>
      <dgm:t>
        <a:bodyPr/>
        <a:lstStyle/>
        <a:p>
          <a:endParaRPr lang="es-VE"/>
        </a:p>
      </dgm:t>
    </dgm:pt>
    <dgm:pt modelId="{1FDFF700-34B5-45C1-A9E4-63C94799712C}">
      <dgm:prSet custT="1"/>
      <dgm:spPr/>
      <dgm:t>
        <a:bodyPr/>
        <a:lstStyle/>
        <a:p>
          <a:r>
            <a:rPr lang="es-ES" sz="1600" dirty="0" smtClean="0"/>
            <a:t>enfermedad valvular concomitante (excluyendo regurgitación </a:t>
          </a:r>
          <a:r>
            <a:rPr lang="es-ES" sz="1600" dirty="0" err="1" smtClean="0"/>
            <a:t>tricuspídea</a:t>
          </a:r>
          <a:r>
            <a:rPr lang="es-ES" sz="1600" dirty="0" smtClean="0"/>
            <a:t>),</a:t>
          </a:r>
          <a:endParaRPr lang="es-VE" sz="1600" dirty="0" smtClean="0"/>
        </a:p>
      </dgm:t>
    </dgm:pt>
    <dgm:pt modelId="{5365ED53-CDAB-4053-B0C0-0CE35B7BB6F6}" type="parTrans" cxnId="{99F9BF4D-AA85-48CE-9B06-73F4E71EBB2C}">
      <dgm:prSet/>
      <dgm:spPr/>
      <dgm:t>
        <a:bodyPr/>
        <a:lstStyle/>
        <a:p>
          <a:endParaRPr lang="es-VE"/>
        </a:p>
      </dgm:t>
    </dgm:pt>
    <dgm:pt modelId="{E4C66DFE-EF50-499D-9298-13A3EDD8EE07}" type="sibTrans" cxnId="{99F9BF4D-AA85-48CE-9B06-73F4E71EBB2C}">
      <dgm:prSet/>
      <dgm:spPr/>
      <dgm:t>
        <a:bodyPr/>
        <a:lstStyle/>
        <a:p>
          <a:endParaRPr lang="es-VE"/>
        </a:p>
      </dgm:t>
    </dgm:pt>
    <dgm:pt modelId="{72707405-3A12-4B97-A77B-250C033D82A3}">
      <dgm:prSet custT="1"/>
      <dgm:spPr/>
      <dgm:t>
        <a:bodyPr/>
        <a:lstStyle/>
        <a:p>
          <a:r>
            <a:rPr lang="es-ES" sz="1600" dirty="0" smtClean="0"/>
            <a:t>Prolapso de MV.</a:t>
          </a:r>
          <a:endParaRPr lang="es-VE" sz="1600" dirty="0" smtClean="0"/>
        </a:p>
      </dgm:t>
    </dgm:pt>
    <dgm:pt modelId="{5BA96B9C-BB6D-4C93-A270-4FBD1AD5FAFD}" type="parTrans" cxnId="{24A0686A-4E13-4ED4-B15C-CC5D19D26F4D}">
      <dgm:prSet/>
      <dgm:spPr/>
      <dgm:t>
        <a:bodyPr/>
        <a:lstStyle/>
        <a:p>
          <a:endParaRPr lang="es-VE"/>
        </a:p>
      </dgm:t>
    </dgm:pt>
    <dgm:pt modelId="{6D3DAAB4-4409-4049-98FB-CCDE5D3423E5}" type="sibTrans" cxnId="{24A0686A-4E13-4ED4-B15C-CC5D19D26F4D}">
      <dgm:prSet/>
      <dgm:spPr/>
      <dgm:t>
        <a:bodyPr/>
        <a:lstStyle/>
        <a:p>
          <a:endParaRPr lang="es-VE"/>
        </a:p>
      </dgm:t>
    </dgm:pt>
    <dgm:pt modelId="{125157EA-14BF-482E-819E-5E16155EC2BC}">
      <dgm:prSet custT="1"/>
      <dgm:spPr/>
      <dgm:t>
        <a:bodyPr/>
        <a:lstStyle/>
        <a:p>
          <a:r>
            <a:rPr lang="es-ES" sz="1600" dirty="0" smtClean="0"/>
            <a:t> </a:t>
          </a:r>
          <a:r>
            <a:rPr lang="es-ES" sz="1600" dirty="0" err="1" smtClean="0"/>
            <a:t>Cardiopatia</a:t>
          </a:r>
          <a:r>
            <a:rPr lang="es-ES" sz="1600" dirty="0" smtClean="0"/>
            <a:t> congénita,.</a:t>
          </a:r>
          <a:endParaRPr lang="es-VE" sz="1600" dirty="0" smtClean="0"/>
        </a:p>
      </dgm:t>
    </dgm:pt>
    <dgm:pt modelId="{CF8D1A23-E083-4C77-89CC-2E4B7FD0CCF6}" type="parTrans" cxnId="{C13808C1-2A15-404E-922A-C3B553D20E7F}">
      <dgm:prSet/>
      <dgm:spPr/>
      <dgm:t>
        <a:bodyPr/>
        <a:lstStyle/>
        <a:p>
          <a:endParaRPr lang="es-VE"/>
        </a:p>
      </dgm:t>
    </dgm:pt>
    <dgm:pt modelId="{9139BB3D-965D-44F9-A98C-82CFD2C3C47A}" type="sibTrans" cxnId="{C13808C1-2A15-404E-922A-C3B553D20E7F}">
      <dgm:prSet/>
      <dgm:spPr/>
      <dgm:t>
        <a:bodyPr/>
        <a:lstStyle/>
        <a:p>
          <a:endParaRPr lang="es-VE"/>
        </a:p>
      </dgm:t>
    </dgm:pt>
    <dgm:pt modelId="{6C4BCC34-E840-40F6-9663-4256BA7CD08A}">
      <dgm:prSet custT="1"/>
      <dgm:spPr/>
      <dgm:t>
        <a:bodyPr/>
        <a:lstStyle/>
        <a:p>
          <a:r>
            <a:rPr lang="es-ES" sz="1600" dirty="0" smtClean="0"/>
            <a:t>Enfermedad de VM </a:t>
          </a:r>
          <a:r>
            <a:rPr lang="es-ES" sz="1600" dirty="0" err="1" smtClean="0"/>
            <a:t>mixomatosa</a:t>
          </a:r>
          <a:r>
            <a:rPr lang="es-ES" sz="1600" dirty="0" smtClean="0"/>
            <a:t> o reumática o  por endocarditis.</a:t>
          </a:r>
          <a:br>
            <a:rPr lang="es-ES" sz="1600" dirty="0" smtClean="0"/>
          </a:br>
          <a:endParaRPr lang="es-VE" sz="1600" dirty="0" smtClean="0"/>
        </a:p>
      </dgm:t>
    </dgm:pt>
    <dgm:pt modelId="{724CEF0D-FF6E-4C8E-878F-CA550B486DE3}" type="parTrans" cxnId="{635EDDA9-437F-4678-8CEB-85903E57A3A5}">
      <dgm:prSet/>
      <dgm:spPr/>
      <dgm:t>
        <a:bodyPr/>
        <a:lstStyle/>
        <a:p>
          <a:endParaRPr lang="es-VE"/>
        </a:p>
      </dgm:t>
    </dgm:pt>
    <dgm:pt modelId="{2612884C-4892-4F3F-968E-C2C153DCBBE8}" type="sibTrans" cxnId="{635EDDA9-437F-4678-8CEB-85903E57A3A5}">
      <dgm:prSet/>
      <dgm:spPr/>
      <dgm:t>
        <a:bodyPr/>
        <a:lstStyle/>
        <a:p>
          <a:endParaRPr lang="es-VE"/>
        </a:p>
      </dgm:t>
    </dgm:pt>
    <dgm:pt modelId="{6B5D72B4-565D-4BC7-BD21-876DE3FD61EB}" type="pres">
      <dgm:prSet presAssocID="{EFD1DDF4-AAB1-45A1-97AE-85D531829F60}" presName="vert0" presStyleCnt="0">
        <dgm:presLayoutVars>
          <dgm:dir/>
          <dgm:animOne val="branch"/>
          <dgm:animLvl val="lvl"/>
        </dgm:presLayoutVars>
      </dgm:prSet>
      <dgm:spPr/>
      <dgm:t>
        <a:bodyPr/>
        <a:lstStyle/>
        <a:p>
          <a:endParaRPr lang="es-VE"/>
        </a:p>
      </dgm:t>
    </dgm:pt>
    <dgm:pt modelId="{A7DC4581-D426-4D43-970A-50579CDF1959}" type="pres">
      <dgm:prSet presAssocID="{67D0B9A1-C330-454F-BF6E-6314E058D2DE}" presName="thickLine" presStyleLbl="alignNode1" presStyleIdx="0" presStyleCnt="7"/>
      <dgm:spPr/>
    </dgm:pt>
    <dgm:pt modelId="{562BEB78-93C1-4060-B936-4C47A800B852}" type="pres">
      <dgm:prSet presAssocID="{67D0B9A1-C330-454F-BF6E-6314E058D2DE}" presName="horz1" presStyleCnt="0"/>
      <dgm:spPr/>
    </dgm:pt>
    <dgm:pt modelId="{ADCD909E-5B9F-403E-A5AF-1EC722EC87A1}" type="pres">
      <dgm:prSet presAssocID="{67D0B9A1-C330-454F-BF6E-6314E058D2DE}" presName="tx1" presStyleLbl="revTx" presStyleIdx="0" presStyleCnt="7"/>
      <dgm:spPr/>
      <dgm:t>
        <a:bodyPr/>
        <a:lstStyle/>
        <a:p>
          <a:endParaRPr lang="es-VE"/>
        </a:p>
      </dgm:t>
    </dgm:pt>
    <dgm:pt modelId="{449A7A2B-BC25-4470-B15B-65B7BAE9CD54}" type="pres">
      <dgm:prSet presAssocID="{67D0B9A1-C330-454F-BF6E-6314E058D2DE}" presName="vert1" presStyleCnt="0"/>
      <dgm:spPr/>
    </dgm:pt>
    <dgm:pt modelId="{BE1872CE-A62F-4F46-883B-9B517A2D199F}" type="pres">
      <dgm:prSet presAssocID="{61891CA9-0F56-430A-9D5C-41754B5D6BAE}" presName="thickLine" presStyleLbl="alignNode1" presStyleIdx="1" presStyleCnt="7"/>
      <dgm:spPr/>
    </dgm:pt>
    <dgm:pt modelId="{AD8EF09C-9A89-4ED4-BA5C-F7B9D345485A}" type="pres">
      <dgm:prSet presAssocID="{61891CA9-0F56-430A-9D5C-41754B5D6BAE}" presName="horz1" presStyleCnt="0"/>
      <dgm:spPr/>
    </dgm:pt>
    <dgm:pt modelId="{96C94F2D-38D0-48CB-9B2C-76C74BBC1A1D}" type="pres">
      <dgm:prSet presAssocID="{61891CA9-0F56-430A-9D5C-41754B5D6BAE}" presName="tx1" presStyleLbl="revTx" presStyleIdx="1" presStyleCnt="7" custScaleY="182766"/>
      <dgm:spPr/>
      <dgm:t>
        <a:bodyPr/>
        <a:lstStyle/>
        <a:p>
          <a:endParaRPr lang="es-VE"/>
        </a:p>
      </dgm:t>
    </dgm:pt>
    <dgm:pt modelId="{571530F7-BFBA-4ABD-A073-6631EAF2D63B}" type="pres">
      <dgm:prSet presAssocID="{61891CA9-0F56-430A-9D5C-41754B5D6BAE}" presName="vert1" presStyleCnt="0"/>
      <dgm:spPr/>
    </dgm:pt>
    <dgm:pt modelId="{95E62C0B-B7C8-4F71-8683-0FA1D6A7FC35}" type="pres">
      <dgm:prSet presAssocID="{292699F9-3731-4D00-8167-59CF87423373}" presName="thickLine" presStyleLbl="alignNode1" presStyleIdx="2" presStyleCnt="7"/>
      <dgm:spPr/>
    </dgm:pt>
    <dgm:pt modelId="{9E9889DA-359D-4B75-BA40-BB41D1215194}" type="pres">
      <dgm:prSet presAssocID="{292699F9-3731-4D00-8167-59CF87423373}" presName="horz1" presStyleCnt="0"/>
      <dgm:spPr/>
    </dgm:pt>
    <dgm:pt modelId="{C488A7EC-AEFB-450F-BF1A-30E62A0AC459}" type="pres">
      <dgm:prSet presAssocID="{292699F9-3731-4D00-8167-59CF87423373}" presName="tx1" presStyleLbl="revTx" presStyleIdx="2" presStyleCnt="7"/>
      <dgm:spPr/>
      <dgm:t>
        <a:bodyPr/>
        <a:lstStyle/>
        <a:p>
          <a:endParaRPr lang="es-VE"/>
        </a:p>
      </dgm:t>
    </dgm:pt>
    <dgm:pt modelId="{AAECE905-694C-4FC3-AF9D-821D0BA36709}" type="pres">
      <dgm:prSet presAssocID="{292699F9-3731-4D00-8167-59CF87423373}" presName="vert1" presStyleCnt="0"/>
      <dgm:spPr/>
    </dgm:pt>
    <dgm:pt modelId="{68C8B3EC-480D-486B-A614-75060C1E61D8}" type="pres">
      <dgm:prSet presAssocID="{1FDFF700-34B5-45C1-A9E4-63C94799712C}" presName="thickLine" presStyleLbl="alignNode1" presStyleIdx="3" presStyleCnt="7"/>
      <dgm:spPr/>
    </dgm:pt>
    <dgm:pt modelId="{453597EE-33D7-4F25-97E4-46BF9CF1010D}" type="pres">
      <dgm:prSet presAssocID="{1FDFF700-34B5-45C1-A9E4-63C94799712C}" presName="horz1" presStyleCnt="0"/>
      <dgm:spPr/>
    </dgm:pt>
    <dgm:pt modelId="{717A26AC-054D-4C6E-B741-5E04A19BEE7E}" type="pres">
      <dgm:prSet presAssocID="{1FDFF700-34B5-45C1-A9E4-63C94799712C}" presName="tx1" presStyleLbl="revTx" presStyleIdx="3" presStyleCnt="7"/>
      <dgm:spPr/>
      <dgm:t>
        <a:bodyPr/>
        <a:lstStyle/>
        <a:p>
          <a:endParaRPr lang="es-VE"/>
        </a:p>
      </dgm:t>
    </dgm:pt>
    <dgm:pt modelId="{BD91B637-545D-46FC-8E36-8703DE41BFB6}" type="pres">
      <dgm:prSet presAssocID="{1FDFF700-34B5-45C1-A9E4-63C94799712C}" presName="vert1" presStyleCnt="0"/>
      <dgm:spPr/>
    </dgm:pt>
    <dgm:pt modelId="{7588BDDE-B1BB-407A-8B86-CAF3812F9DC3}" type="pres">
      <dgm:prSet presAssocID="{72707405-3A12-4B97-A77B-250C033D82A3}" presName="thickLine" presStyleLbl="alignNode1" presStyleIdx="4" presStyleCnt="7"/>
      <dgm:spPr/>
    </dgm:pt>
    <dgm:pt modelId="{305A9716-6BF7-4EE3-ACC9-06CC5E5EC522}" type="pres">
      <dgm:prSet presAssocID="{72707405-3A12-4B97-A77B-250C033D82A3}" presName="horz1" presStyleCnt="0"/>
      <dgm:spPr/>
    </dgm:pt>
    <dgm:pt modelId="{148037D4-F230-4CFA-B5EB-425BE536BA7E}" type="pres">
      <dgm:prSet presAssocID="{72707405-3A12-4B97-A77B-250C033D82A3}" presName="tx1" presStyleLbl="revTx" presStyleIdx="4" presStyleCnt="7"/>
      <dgm:spPr/>
      <dgm:t>
        <a:bodyPr/>
        <a:lstStyle/>
        <a:p>
          <a:endParaRPr lang="es-VE"/>
        </a:p>
      </dgm:t>
    </dgm:pt>
    <dgm:pt modelId="{66101184-3CBB-4DC5-B48A-50F81FDA1B9D}" type="pres">
      <dgm:prSet presAssocID="{72707405-3A12-4B97-A77B-250C033D82A3}" presName="vert1" presStyleCnt="0"/>
      <dgm:spPr/>
    </dgm:pt>
    <dgm:pt modelId="{7819BC75-11D8-4C54-A43A-E52761A6B147}" type="pres">
      <dgm:prSet presAssocID="{125157EA-14BF-482E-819E-5E16155EC2BC}" presName="thickLine" presStyleLbl="alignNode1" presStyleIdx="5" presStyleCnt="7"/>
      <dgm:spPr/>
    </dgm:pt>
    <dgm:pt modelId="{93F58C97-2E01-480B-AB77-8869E9800EEF}" type="pres">
      <dgm:prSet presAssocID="{125157EA-14BF-482E-819E-5E16155EC2BC}" presName="horz1" presStyleCnt="0"/>
      <dgm:spPr/>
    </dgm:pt>
    <dgm:pt modelId="{DF4963F2-1B94-4971-B926-720C53500C98}" type="pres">
      <dgm:prSet presAssocID="{125157EA-14BF-482E-819E-5E16155EC2BC}" presName="tx1" presStyleLbl="revTx" presStyleIdx="5" presStyleCnt="7"/>
      <dgm:spPr/>
      <dgm:t>
        <a:bodyPr/>
        <a:lstStyle/>
        <a:p>
          <a:endParaRPr lang="es-VE"/>
        </a:p>
      </dgm:t>
    </dgm:pt>
    <dgm:pt modelId="{04D74848-7CF7-4805-AF25-FAAFFAA2694C}" type="pres">
      <dgm:prSet presAssocID="{125157EA-14BF-482E-819E-5E16155EC2BC}" presName="vert1" presStyleCnt="0"/>
      <dgm:spPr/>
    </dgm:pt>
    <dgm:pt modelId="{B9E56AB9-89AE-4CDD-83E4-CC6219BFACEB}" type="pres">
      <dgm:prSet presAssocID="{6C4BCC34-E840-40F6-9663-4256BA7CD08A}" presName="thickLine" presStyleLbl="alignNode1" presStyleIdx="6" presStyleCnt="7"/>
      <dgm:spPr/>
    </dgm:pt>
    <dgm:pt modelId="{FD5CD266-B2D5-4ED8-B776-9030436B9047}" type="pres">
      <dgm:prSet presAssocID="{6C4BCC34-E840-40F6-9663-4256BA7CD08A}" presName="horz1" presStyleCnt="0"/>
      <dgm:spPr/>
    </dgm:pt>
    <dgm:pt modelId="{EB4168C7-3B94-48E1-BCB4-3B8D25CFAD88}" type="pres">
      <dgm:prSet presAssocID="{6C4BCC34-E840-40F6-9663-4256BA7CD08A}" presName="tx1" presStyleLbl="revTx" presStyleIdx="6" presStyleCnt="7"/>
      <dgm:spPr/>
      <dgm:t>
        <a:bodyPr/>
        <a:lstStyle/>
        <a:p>
          <a:endParaRPr lang="es-VE"/>
        </a:p>
      </dgm:t>
    </dgm:pt>
    <dgm:pt modelId="{9E816B10-0E16-430E-91D0-524029B7F2D8}" type="pres">
      <dgm:prSet presAssocID="{6C4BCC34-E840-40F6-9663-4256BA7CD08A}" presName="vert1" presStyleCnt="0"/>
      <dgm:spPr/>
    </dgm:pt>
  </dgm:ptLst>
  <dgm:cxnLst>
    <dgm:cxn modelId="{B39BE305-1E35-46FA-8087-D82EB615C10E}" srcId="{EFD1DDF4-AAB1-45A1-97AE-85D531829F60}" destId="{67D0B9A1-C330-454F-BF6E-6314E058D2DE}" srcOrd="0" destOrd="0" parTransId="{99716BAF-176A-48B0-9494-F6EB10454D1A}" sibTransId="{AF1225CF-FD02-47EC-AFF9-DA88AA81B024}"/>
    <dgm:cxn modelId="{8CFE0463-BE6C-4F8B-B16E-341891289107}" type="presOf" srcId="{72707405-3A12-4B97-A77B-250C033D82A3}" destId="{148037D4-F230-4CFA-B5EB-425BE536BA7E}" srcOrd="0" destOrd="0" presId="urn:microsoft.com/office/officeart/2008/layout/LinedList"/>
    <dgm:cxn modelId="{C13808C1-2A15-404E-922A-C3B553D20E7F}" srcId="{EFD1DDF4-AAB1-45A1-97AE-85D531829F60}" destId="{125157EA-14BF-482E-819E-5E16155EC2BC}" srcOrd="5" destOrd="0" parTransId="{CF8D1A23-E083-4C77-89CC-2E4B7FD0CCF6}" sibTransId="{9139BB3D-965D-44F9-A98C-82CFD2C3C47A}"/>
    <dgm:cxn modelId="{24A0686A-4E13-4ED4-B15C-CC5D19D26F4D}" srcId="{EFD1DDF4-AAB1-45A1-97AE-85D531829F60}" destId="{72707405-3A12-4B97-A77B-250C033D82A3}" srcOrd="4" destOrd="0" parTransId="{5BA96B9C-BB6D-4C93-A270-4FBD1AD5FAFD}" sibTransId="{6D3DAAB4-4409-4049-98FB-CCDE5D3423E5}"/>
    <dgm:cxn modelId="{337564E1-D602-4AC0-9A44-F14DADCF4B11}" type="presOf" srcId="{6C4BCC34-E840-40F6-9663-4256BA7CD08A}" destId="{EB4168C7-3B94-48E1-BCB4-3B8D25CFAD88}" srcOrd="0" destOrd="0" presId="urn:microsoft.com/office/officeart/2008/layout/LinedList"/>
    <dgm:cxn modelId="{1F78B5B9-3DE8-4A6E-AEE0-6A4895CC6109}" type="presOf" srcId="{67D0B9A1-C330-454F-BF6E-6314E058D2DE}" destId="{ADCD909E-5B9F-403E-A5AF-1EC722EC87A1}" srcOrd="0" destOrd="0" presId="urn:microsoft.com/office/officeart/2008/layout/LinedList"/>
    <dgm:cxn modelId="{AFDC3C38-A0AA-46A2-AF41-5620EF0CE932}" type="presOf" srcId="{61891CA9-0F56-430A-9D5C-41754B5D6BAE}" destId="{96C94F2D-38D0-48CB-9B2C-76C74BBC1A1D}" srcOrd="0" destOrd="0" presId="urn:microsoft.com/office/officeart/2008/layout/LinedList"/>
    <dgm:cxn modelId="{43D96AA4-A04B-4781-A8AF-3EFBA582CC1D}" type="presOf" srcId="{292699F9-3731-4D00-8167-59CF87423373}" destId="{C488A7EC-AEFB-450F-BF1A-30E62A0AC459}" srcOrd="0" destOrd="0" presId="urn:microsoft.com/office/officeart/2008/layout/LinedList"/>
    <dgm:cxn modelId="{1EF237D0-03C8-4391-8C09-FD40C1ACA6D4}" type="presOf" srcId="{125157EA-14BF-482E-819E-5E16155EC2BC}" destId="{DF4963F2-1B94-4971-B926-720C53500C98}" srcOrd="0" destOrd="0" presId="urn:microsoft.com/office/officeart/2008/layout/LinedList"/>
    <dgm:cxn modelId="{4662B0B9-C54D-436F-88B0-E29CA1808A13}" type="presOf" srcId="{1FDFF700-34B5-45C1-A9E4-63C94799712C}" destId="{717A26AC-054D-4C6E-B741-5E04A19BEE7E}" srcOrd="0" destOrd="0" presId="urn:microsoft.com/office/officeart/2008/layout/LinedList"/>
    <dgm:cxn modelId="{635EDDA9-437F-4678-8CEB-85903E57A3A5}" srcId="{EFD1DDF4-AAB1-45A1-97AE-85D531829F60}" destId="{6C4BCC34-E840-40F6-9663-4256BA7CD08A}" srcOrd="6" destOrd="0" parTransId="{724CEF0D-FF6E-4C8E-878F-CA550B486DE3}" sibTransId="{2612884C-4892-4F3F-968E-C2C153DCBBE8}"/>
    <dgm:cxn modelId="{3934E1BE-635C-4F1B-BAC4-1421D750218E}" srcId="{EFD1DDF4-AAB1-45A1-97AE-85D531829F60}" destId="{61891CA9-0F56-430A-9D5C-41754B5D6BAE}" srcOrd="1" destOrd="0" parTransId="{7EDA7563-8EF1-4B18-9EF0-49FDDFF9C3D5}" sibTransId="{2467191B-B93D-49CA-88DC-C91170FE0D45}"/>
    <dgm:cxn modelId="{92A91D63-A1ED-4ECE-8DC2-243C5491A851}" srcId="{EFD1DDF4-AAB1-45A1-97AE-85D531829F60}" destId="{292699F9-3731-4D00-8167-59CF87423373}" srcOrd="2" destOrd="0" parTransId="{DA557A03-166F-4D5E-817E-299A7570D8A5}" sibTransId="{B4D7A5CA-7DF7-400C-A8C0-78350C9A6788}"/>
    <dgm:cxn modelId="{99F9BF4D-AA85-48CE-9B06-73F4E71EBB2C}" srcId="{EFD1DDF4-AAB1-45A1-97AE-85D531829F60}" destId="{1FDFF700-34B5-45C1-A9E4-63C94799712C}" srcOrd="3" destOrd="0" parTransId="{5365ED53-CDAB-4053-B0C0-0CE35B7BB6F6}" sibTransId="{E4C66DFE-EF50-499D-9298-13A3EDD8EE07}"/>
    <dgm:cxn modelId="{38880B3B-38C3-49B9-A4B9-79CC6FC85B37}" type="presOf" srcId="{EFD1DDF4-AAB1-45A1-97AE-85D531829F60}" destId="{6B5D72B4-565D-4BC7-BD21-876DE3FD61EB}" srcOrd="0" destOrd="0" presId="urn:microsoft.com/office/officeart/2008/layout/LinedList"/>
    <dgm:cxn modelId="{CAC1A9E2-4E8B-4EC4-B00C-D75BB9B72619}" type="presParOf" srcId="{6B5D72B4-565D-4BC7-BD21-876DE3FD61EB}" destId="{A7DC4581-D426-4D43-970A-50579CDF1959}" srcOrd="0" destOrd="0" presId="urn:microsoft.com/office/officeart/2008/layout/LinedList"/>
    <dgm:cxn modelId="{720A3D3A-A6B0-4677-A49B-BA9690E0884F}" type="presParOf" srcId="{6B5D72B4-565D-4BC7-BD21-876DE3FD61EB}" destId="{562BEB78-93C1-4060-B936-4C47A800B852}" srcOrd="1" destOrd="0" presId="urn:microsoft.com/office/officeart/2008/layout/LinedList"/>
    <dgm:cxn modelId="{99290162-32F6-4675-A5CB-008E0CB339AD}" type="presParOf" srcId="{562BEB78-93C1-4060-B936-4C47A800B852}" destId="{ADCD909E-5B9F-403E-A5AF-1EC722EC87A1}" srcOrd="0" destOrd="0" presId="urn:microsoft.com/office/officeart/2008/layout/LinedList"/>
    <dgm:cxn modelId="{C80D44B6-8DD1-4130-96F5-5BB2A12373E0}" type="presParOf" srcId="{562BEB78-93C1-4060-B936-4C47A800B852}" destId="{449A7A2B-BC25-4470-B15B-65B7BAE9CD54}" srcOrd="1" destOrd="0" presId="urn:microsoft.com/office/officeart/2008/layout/LinedList"/>
    <dgm:cxn modelId="{CB3AC6EC-8A74-4B14-B66B-0C97EAE1A36F}" type="presParOf" srcId="{6B5D72B4-565D-4BC7-BD21-876DE3FD61EB}" destId="{BE1872CE-A62F-4F46-883B-9B517A2D199F}" srcOrd="2" destOrd="0" presId="urn:microsoft.com/office/officeart/2008/layout/LinedList"/>
    <dgm:cxn modelId="{E4A602D3-8B56-47FA-8201-91CFAA9A58C6}" type="presParOf" srcId="{6B5D72B4-565D-4BC7-BD21-876DE3FD61EB}" destId="{AD8EF09C-9A89-4ED4-BA5C-F7B9D345485A}" srcOrd="3" destOrd="0" presId="urn:microsoft.com/office/officeart/2008/layout/LinedList"/>
    <dgm:cxn modelId="{27F0A317-78A4-4707-B7AB-CC4DF5157984}" type="presParOf" srcId="{AD8EF09C-9A89-4ED4-BA5C-F7B9D345485A}" destId="{96C94F2D-38D0-48CB-9B2C-76C74BBC1A1D}" srcOrd="0" destOrd="0" presId="urn:microsoft.com/office/officeart/2008/layout/LinedList"/>
    <dgm:cxn modelId="{A4492A06-6012-4C46-8F6B-CC62216B7A02}" type="presParOf" srcId="{AD8EF09C-9A89-4ED4-BA5C-F7B9D345485A}" destId="{571530F7-BFBA-4ABD-A073-6631EAF2D63B}" srcOrd="1" destOrd="0" presId="urn:microsoft.com/office/officeart/2008/layout/LinedList"/>
    <dgm:cxn modelId="{777F6D13-88A9-4112-A337-212B07EDD8EE}" type="presParOf" srcId="{6B5D72B4-565D-4BC7-BD21-876DE3FD61EB}" destId="{95E62C0B-B7C8-4F71-8683-0FA1D6A7FC35}" srcOrd="4" destOrd="0" presId="urn:microsoft.com/office/officeart/2008/layout/LinedList"/>
    <dgm:cxn modelId="{0FA9C11C-9231-48CF-9D69-9F041BBAC990}" type="presParOf" srcId="{6B5D72B4-565D-4BC7-BD21-876DE3FD61EB}" destId="{9E9889DA-359D-4B75-BA40-BB41D1215194}" srcOrd="5" destOrd="0" presId="urn:microsoft.com/office/officeart/2008/layout/LinedList"/>
    <dgm:cxn modelId="{E666091D-B77D-4BE2-9673-9E21E00BF06A}" type="presParOf" srcId="{9E9889DA-359D-4B75-BA40-BB41D1215194}" destId="{C488A7EC-AEFB-450F-BF1A-30E62A0AC459}" srcOrd="0" destOrd="0" presId="urn:microsoft.com/office/officeart/2008/layout/LinedList"/>
    <dgm:cxn modelId="{9A107CB5-B11B-4796-8FF8-9486E72F2129}" type="presParOf" srcId="{9E9889DA-359D-4B75-BA40-BB41D1215194}" destId="{AAECE905-694C-4FC3-AF9D-821D0BA36709}" srcOrd="1" destOrd="0" presId="urn:microsoft.com/office/officeart/2008/layout/LinedList"/>
    <dgm:cxn modelId="{5822EC8C-B0AE-4B78-9A6E-9DC66D563C88}" type="presParOf" srcId="{6B5D72B4-565D-4BC7-BD21-876DE3FD61EB}" destId="{68C8B3EC-480D-486B-A614-75060C1E61D8}" srcOrd="6" destOrd="0" presId="urn:microsoft.com/office/officeart/2008/layout/LinedList"/>
    <dgm:cxn modelId="{ADA671F9-4062-4525-8776-7A92674A0479}" type="presParOf" srcId="{6B5D72B4-565D-4BC7-BD21-876DE3FD61EB}" destId="{453597EE-33D7-4F25-97E4-46BF9CF1010D}" srcOrd="7" destOrd="0" presId="urn:microsoft.com/office/officeart/2008/layout/LinedList"/>
    <dgm:cxn modelId="{C9AD2DF3-54A9-463C-AE8A-BD149A3C05FB}" type="presParOf" srcId="{453597EE-33D7-4F25-97E4-46BF9CF1010D}" destId="{717A26AC-054D-4C6E-B741-5E04A19BEE7E}" srcOrd="0" destOrd="0" presId="urn:microsoft.com/office/officeart/2008/layout/LinedList"/>
    <dgm:cxn modelId="{8C0B91EB-96A9-452D-9CD4-E50E8B941ABB}" type="presParOf" srcId="{453597EE-33D7-4F25-97E4-46BF9CF1010D}" destId="{BD91B637-545D-46FC-8E36-8703DE41BFB6}" srcOrd="1" destOrd="0" presId="urn:microsoft.com/office/officeart/2008/layout/LinedList"/>
    <dgm:cxn modelId="{53BE2C25-CAD2-49D5-A077-806CA036101E}" type="presParOf" srcId="{6B5D72B4-565D-4BC7-BD21-876DE3FD61EB}" destId="{7588BDDE-B1BB-407A-8B86-CAF3812F9DC3}" srcOrd="8" destOrd="0" presId="urn:microsoft.com/office/officeart/2008/layout/LinedList"/>
    <dgm:cxn modelId="{277464AF-9C7C-4A5A-A9F2-837D302DA61A}" type="presParOf" srcId="{6B5D72B4-565D-4BC7-BD21-876DE3FD61EB}" destId="{305A9716-6BF7-4EE3-ACC9-06CC5E5EC522}" srcOrd="9" destOrd="0" presId="urn:microsoft.com/office/officeart/2008/layout/LinedList"/>
    <dgm:cxn modelId="{F4721983-2275-4683-A17D-39C52176E2AD}" type="presParOf" srcId="{305A9716-6BF7-4EE3-ACC9-06CC5E5EC522}" destId="{148037D4-F230-4CFA-B5EB-425BE536BA7E}" srcOrd="0" destOrd="0" presId="urn:microsoft.com/office/officeart/2008/layout/LinedList"/>
    <dgm:cxn modelId="{4A63E009-E52C-47EF-80A7-736D6EFC7220}" type="presParOf" srcId="{305A9716-6BF7-4EE3-ACC9-06CC5E5EC522}" destId="{66101184-3CBB-4DC5-B48A-50F81FDA1B9D}" srcOrd="1" destOrd="0" presId="urn:microsoft.com/office/officeart/2008/layout/LinedList"/>
    <dgm:cxn modelId="{93176EA9-F6F4-42D9-9C95-CBCAF79B2CAE}" type="presParOf" srcId="{6B5D72B4-565D-4BC7-BD21-876DE3FD61EB}" destId="{7819BC75-11D8-4C54-A43A-E52761A6B147}" srcOrd="10" destOrd="0" presId="urn:microsoft.com/office/officeart/2008/layout/LinedList"/>
    <dgm:cxn modelId="{FA737F85-6C8E-41B1-BD5E-D4CD9A19F96B}" type="presParOf" srcId="{6B5D72B4-565D-4BC7-BD21-876DE3FD61EB}" destId="{93F58C97-2E01-480B-AB77-8869E9800EEF}" srcOrd="11" destOrd="0" presId="urn:microsoft.com/office/officeart/2008/layout/LinedList"/>
    <dgm:cxn modelId="{C01D4C65-AEA9-4335-AD86-F7BA4A3DEE60}" type="presParOf" srcId="{93F58C97-2E01-480B-AB77-8869E9800EEF}" destId="{DF4963F2-1B94-4971-B926-720C53500C98}" srcOrd="0" destOrd="0" presId="urn:microsoft.com/office/officeart/2008/layout/LinedList"/>
    <dgm:cxn modelId="{A753D195-DDC0-452A-86AE-D629FDE05784}" type="presParOf" srcId="{93F58C97-2E01-480B-AB77-8869E9800EEF}" destId="{04D74848-7CF7-4805-AF25-FAAFFAA2694C}" srcOrd="1" destOrd="0" presId="urn:microsoft.com/office/officeart/2008/layout/LinedList"/>
    <dgm:cxn modelId="{ED142BA5-9B94-4C83-99E5-85F8BF93089F}" type="presParOf" srcId="{6B5D72B4-565D-4BC7-BD21-876DE3FD61EB}" destId="{B9E56AB9-89AE-4CDD-83E4-CC6219BFACEB}" srcOrd="12" destOrd="0" presId="urn:microsoft.com/office/officeart/2008/layout/LinedList"/>
    <dgm:cxn modelId="{9A8FE57D-D239-4BD0-8501-D29F54A9EE86}" type="presParOf" srcId="{6B5D72B4-565D-4BC7-BD21-876DE3FD61EB}" destId="{FD5CD266-B2D5-4ED8-B776-9030436B9047}" srcOrd="13" destOrd="0" presId="urn:microsoft.com/office/officeart/2008/layout/LinedList"/>
    <dgm:cxn modelId="{CBB4E148-AF44-4341-8B80-9629E609B3AA}" type="presParOf" srcId="{FD5CD266-B2D5-4ED8-B776-9030436B9047}" destId="{EB4168C7-3B94-48E1-BCB4-3B8D25CFAD88}" srcOrd="0" destOrd="0" presId="urn:microsoft.com/office/officeart/2008/layout/LinedList"/>
    <dgm:cxn modelId="{3520E68B-C03C-415D-B825-600DDD35E423}" type="presParOf" srcId="{FD5CD266-B2D5-4ED8-B776-9030436B9047}" destId="{9E816B10-0E16-430E-91D0-524029B7F2D8}" srcOrd="1" destOrd="0" presId="urn:microsoft.com/office/officeart/2008/layout/Lin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4090E7-03AA-4B64-8E71-1EAF2CF16FE3}"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2445A557-5BBA-4266-8EF9-05ABC3D8BFC0}">
      <dgm:prSet/>
      <dgm:spPr/>
      <dgm:t>
        <a:bodyPr/>
        <a:lstStyle/>
        <a:p>
          <a:pPr algn="just" rtl="0"/>
          <a:r>
            <a:rPr lang="es-ES" dirty="0" smtClean="0">
              <a:solidFill>
                <a:schemeClr val="bg1"/>
              </a:solidFill>
              <a:latin typeface="+mn-lt"/>
              <a:ea typeface="+mn-ea"/>
              <a:cs typeface="+mn-cs"/>
            </a:rPr>
            <a:t>Los pacientes fueron analizados según si inicialmente fueron sometidos a tratamiento médico, PCI, CABG sola o CABG + Reparación o reemplazo de la válvula mitral (MVRR),  dentro de los 30 días de cateterismo</a:t>
          </a:r>
          <a:endParaRPr lang="en-US" dirty="0">
            <a:solidFill>
              <a:schemeClr val="bg1"/>
            </a:solidFill>
          </a:endParaRPr>
        </a:p>
      </dgm:t>
    </dgm:pt>
    <dgm:pt modelId="{F75CC071-B417-4B3A-8CA0-F79D4BEC4187}" type="parTrans" cxnId="{AA5AA146-F915-4FA7-A723-43A4C25C8FB2}">
      <dgm:prSet/>
      <dgm:spPr/>
      <dgm:t>
        <a:bodyPr/>
        <a:lstStyle/>
        <a:p>
          <a:endParaRPr lang="en-US"/>
        </a:p>
      </dgm:t>
    </dgm:pt>
    <dgm:pt modelId="{3028E330-5A98-4973-9EC1-0C036AD1E82D}" type="sibTrans" cxnId="{AA5AA146-F915-4FA7-A723-43A4C25C8FB2}">
      <dgm:prSet/>
      <dgm:spPr/>
      <dgm:t>
        <a:bodyPr/>
        <a:lstStyle/>
        <a:p>
          <a:endParaRPr lang="en-US"/>
        </a:p>
      </dgm:t>
    </dgm:pt>
    <dgm:pt modelId="{B4DD407B-31E3-478C-8B0E-611E53DB6941}">
      <dgm:prSet/>
      <dgm:spPr/>
      <dgm:t>
        <a:bodyPr/>
        <a:lstStyle/>
        <a:p>
          <a:pPr algn="just" rtl="0"/>
          <a:r>
            <a:rPr lang="es-ES" dirty="0" smtClean="0">
              <a:solidFill>
                <a:schemeClr val="bg1"/>
              </a:solidFill>
              <a:latin typeface="+mn-lt"/>
              <a:ea typeface="+mn-ea"/>
              <a:cs typeface="+mn-cs"/>
            </a:rPr>
            <a:t>La estrategia  de revascularización (ICP o CABG) quedaron a discreción del médico tratante. Del mismo modo, la reparación o el reemplazo de la válvula mitral y la elección de la prótesis.</a:t>
          </a:r>
          <a:endParaRPr lang="en-US" dirty="0">
            <a:solidFill>
              <a:schemeClr val="bg1"/>
            </a:solidFill>
          </a:endParaRPr>
        </a:p>
      </dgm:t>
    </dgm:pt>
    <dgm:pt modelId="{DD52CBB4-E997-46D8-8E80-C871094391A4}" type="parTrans" cxnId="{6019C637-6EE1-4E92-926D-3911D87E30E5}">
      <dgm:prSet/>
      <dgm:spPr/>
      <dgm:t>
        <a:bodyPr/>
        <a:lstStyle/>
        <a:p>
          <a:endParaRPr lang="es-VE"/>
        </a:p>
      </dgm:t>
    </dgm:pt>
    <dgm:pt modelId="{03AE990C-756B-47E9-9D30-605E14C1224B}" type="sibTrans" cxnId="{6019C637-6EE1-4E92-926D-3911D87E30E5}">
      <dgm:prSet/>
      <dgm:spPr/>
      <dgm:t>
        <a:bodyPr/>
        <a:lstStyle/>
        <a:p>
          <a:endParaRPr lang="es-VE"/>
        </a:p>
      </dgm:t>
    </dgm:pt>
    <dgm:pt modelId="{70FF2CD4-0443-44F9-BF51-5D9562FF26CC}">
      <dgm:prSet/>
      <dgm:spPr/>
      <dgm:t>
        <a:bodyPr/>
        <a:lstStyle/>
        <a:p>
          <a:pPr algn="just" rtl="0"/>
          <a:r>
            <a:rPr lang="es-ES" dirty="0" smtClean="0">
              <a:solidFill>
                <a:schemeClr val="bg1"/>
              </a:solidFill>
              <a:latin typeface="+mn-lt"/>
              <a:ea typeface="+mn-ea"/>
              <a:cs typeface="+mn-cs"/>
            </a:rPr>
            <a:t>Una vez que un paciente fue asignado a un tratamiento en esta categoría, él o ella se mantuvo en ese grupo hasta la muerte o el final del seguimiento, independientemente de los cruces terapéuticos.</a:t>
          </a:r>
          <a:endParaRPr lang="en-US" dirty="0">
            <a:solidFill>
              <a:schemeClr val="bg1"/>
            </a:solidFill>
          </a:endParaRPr>
        </a:p>
      </dgm:t>
    </dgm:pt>
    <dgm:pt modelId="{56953BA7-4B6D-41EF-9DB7-616B7649C365}" type="parTrans" cxnId="{0A58353C-207F-426C-A961-3F788E6A6DDE}">
      <dgm:prSet/>
      <dgm:spPr/>
      <dgm:t>
        <a:bodyPr/>
        <a:lstStyle/>
        <a:p>
          <a:endParaRPr lang="es-VE"/>
        </a:p>
      </dgm:t>
    </dgm:pt>
    <dgm:pt modelId="{88EB6B6E-FB15-4388-9A82-B0FC549ECF7A}" type="sibTrans" cxnId="{0A58353C-207F-426C-A961-3F788E6A6DDE}">
      <dgm:prSet/>
      <dgm:spPr/>
      <dgm:t>
        <a:bodyPr/>
        <a:lstStyle/>
        <a:p>
          <a:endParaRPr lang="es-VE"/>
        </a:p>
      </dgm:t>
    </dgm:pt>
    <dgm:pt modelId="{49821898-920E-43D2-82A5-009529F73F85}">
      <dgm:prSet/>
      <dgm:spPr/>
      <dgm:t>
        <a:bodyPr/>
        <a:lstStyle/>
        <a:p>
          <a:pPr algn="just" rtl="0"/>
          <a:r>
            <a:rPr lang="es-ES" dirty="0" smtClean="0">
              <a:solidFill>
                <a:schemeClr val="bg1"/>
              </a:solidFill>
              <a:latin typeface="+mn-lt"/>
              <a:ea typeface="+mn-ea"/>
              <a:cs typeface="+mn-cs"/>
            </a:rPr>
            <a:t>La variable predictiva principal fue estrategia terapéutica de RMII y la variable de resultado fue la supervivencia global.</a:t>
          </a:r>
          <a:endParaRPr lang="en-US" dirty="0">
            <a:solidFill>
              <a:schemeClr val="bg1"/>
            </a:solidFill>
          </a:endParaRPr>
        </a:p>
      </dgm:t>
    </dgm:pt>
    <dgm:pt modelId="{11A4D153-C8CD-47DA-888F-D5C4F54602F3}" type="parTrans" cxnId="{4A4B3E3F-CB9E-4FD6-BD2B-9C2673064F85}">
      <dgm:prSet/>
      <dgm:spPr/>
      <dgm:t>
        <a:bodyPr/>
        <a:lstStyle/>
        <a:p>
          <a:endParaRPr lang="es-VE"/>
        </a:p>
      </dgm:t>
    </dgm:pt>
    <dgm:pt modelId="{DCEDDEFA-6E0D-4837-8024-954758BB526E}" type="sibTrans" cxnId="{4A4B3E3F-CB9E-4FD6-BD2B-9C2673064F85}">
      <dgm:prSet/>
      <dgm:spPr/>
      <dgm:t>
        <a:bodyPr/>
        <a:lstStyle/>
        <a:p>
          <a:endParaRPr lang="es-VE"/>
        </a:p>
      </dgm:t>
    </dgm:pt>
    <dgm:pt modelId="{725F1A98-4B79-46DA-9AC1-5066AA2E68F2}" type="pres">
      <dgm:prSet presAssocID="{7A4090E7-03AA-4B64-8E71-1EAF2CF16FE3}" presName="Name0" presStyleCnt="0">
        <dgm:presLayoutVars>
          <dgm:chMax val="7"/>
          <dgm:chPref val="7"/>
          <dgm:dir/>
        </dgm:presLayoutVars>
      </dgm:prSet>
      <dgm:spPr/>
      <dgm:t>
        <a:bodyPr/>
        <a:lstStyle/>
        <a:p>
          <a:endParaRPr lang="es-VE"/>
        </a:p>
      </dgm:t>
    </dgm:pt>
    <dgm:pt modelId="{5DEADE05-D63C-4213-8056-37103529F479}" type="pres">
      <dgm:prSet presAssocID="{7A4090E7-03AA-4B64-8E71-1EAF2CF16FE3}" presName="Name1" presStyleCnt="0"/>
      <dgm:spPr/>
    </dgm:pt>
    <dgm:pt modelId="{0586996A-A818-4A38-97A9-10B6D493B73B}" type="pres">
      <dgm:prSet presAssocID="{7A4090E7-03AA-4B64-8E71-1EAF2CF16FE3}" presName="cycle" presStyleCnt="0"/>
      <dgm:spPr/>
    </dgm:pt>
    <dgm:pt modelId="{E9A35A32-9F1B-49C4-854E-42258179D2A7}" type="pres">
      <dgm:prSet presAssocID="{7A4090E7-03AA-4B64-8E71-1EAF2CF16FE3}" presName="srcNode" presStyleLbl="node1" presStyleIdx="0" presStyleCnt="4"/>
      <dgm:spPr/>
    </dgm:pt>
    <dgm:pt modelId="{8F012BBC-4979-4EF1-9B77-737FEA6DFFDD}" type="pres">
      <dgm:prSet presAssocID="{7A4090E7-03AA-4B64-8E71-1EAF2CF16FE3}" presName="conn" presStyleLbl="parChTrans1D2" presStyleIdx="0" presStyleCnt="1"/>
      <dgm:spPr/>
      <dgm:t>
        <a:bodyPr/>
        <a:lstStyle/>
        <a:p>
          <a:endParaRPr lang="es-VE"/>
        </a:p>
      </dgm:t>
    </dgm:pt>
    <dgm:pt modelId="{03DA49EB-9FB4-4DF3-BA2E-51B2A0F5152D}" type="pres">
      <dgm:prSet presAssocID="{7A4090E7-03AA-4B64-8E71-1EAF2CF16FE3}" presName="extraNode" presStyleLbl="node1" presStyleIdx="0" presStyleCnt="4"/>
      <dgm:spPr/>
    </dgm:pt>
    <dgm:pt modelId="{F1FF005B-BDA7-430C-9C2D-743DF5F01B2E}" type="pres">
      <dgm:prSet presAssocID="{7A4090E7-03AA-4B64-8E71-1EAF2CF16FE3}" presName="dstNode" presStyleLbl="node1" presStyleIdx="0" presStyleCnt="4"/>
      <dgm:spPr/>
    </dgm:pt>
    <dgm:pt modelId="{4F2E5FA6-EBA9-4771-B3C8-FDF81610BB80}" type="pres">
      <dgm:prSet presAssocID="{2445A557-5BBA-4266-8EF9-05ABC3D8BFC0}" presName="text_1" presStyleLbl="node1" presStyleIdx="0" presStyleCnt="4">
        <dgm:presLayoutVars>
          <dgm:bulletEnabled val="1"/>
        </dgm:presLayoutVars>
      </dgm:prSet>
      <dgm:spPr/>
      <dgm:t>
        <a:bodyPr/>
        <a:lstStyle/>
        <a:p>
          <a:endParaRPr lang="es-VE"/>
        </a:p>
      </dgm:t>
    </dgm:pt>
    <dgm:pt modelId="{DE96B6EE-21D3-4C2B-BD94-1F4EE3565C2A}" type="pres">
      <dgm:prSet presAssocID="{2445A557-5BBA-4266-8EF9-05ABC3D8BFC0}" presName="accent_1" presStyleCnt="0"/>
      <dgm:spPr/>
    </dgm:pt>
    <dgm:pt modelId="{25DB0591-25F3-4AF6-8010-4F4CC567AE8C}" type="pres">
      <dgm:prSet presAssocID="{2445A557-5BBA-4266-8EF9-05ABC3D8BFC0}" presName="accentRepeatNode" presStyleLbl="solidFgAcc1" presStyleIdx="0" presStyleCnt="4"/>
      <dgm:spPr/>
    </dgm:pt>
    <dgm:pt modelId="{44D683AD-1483-4C0D-BD4D-F564A505E339}" type="pres">
      <dgm:prSet presAssocID="{B4DD407B-31E3-478C-8B0E-611E53DB6941}" presName="text_2" presStyleLbl="node1" presStyleIdx="1" presStyleCnt="4">
        <dgm:presLayoutVars>
          <dgm:bulletEnabled val="1"/>
        </dgm:presLayoutVars>
      </dgm:prSet>
      <dgm:spPr/>
      <dgm:t>
        <a:bodyPr/>
        <a:lstStyle/>
        <a:p>
          <a:endParaRPr lang="es-VE"/>
        </a:p>
      </dgm:t>
    </dgm:pt>
    <dgm:pt modelId="{3F9D0B20-752D-4288-A920-9CB61D3DA2C3}" type="pres">
      <dgm:prSet presAssocID="{B4DD407B-31E3-478C-8B0E-611E53DB6941}" presName="accent_2" presStyleCnt="0"/>
      <dgm:spPr/>
    </dgm:pt>
    <dgm:pt modelId="{7696C5EF-EFEE-4AFF-A1A6-D8968AD71D37}" type="pres">
      <dgm:prSet presAssocID="{B4DD407B-31E3-478C-8B0E-611E53DB6941}" presName="accentRepeatNode" presStyleLbl="solidFgAcc1" presStyleIdx="1" presStyleCnt="4"/>
      <dgm:spPr/>
    </dgm:pt>
    <dgm:pt modelId="{3458E070-885A-4938-AD4F-1D63232C4521}" type="pres">
      <dgm:prSet presAssocID="{70FF2CD4-0443-44F9-BF51-5D9562FF26CC}" presName="text_3" presStyleLbl="node1" presStyleIdx="2" presStyleCnt="4">
        <dgm:presLayoutVars>
          <dgm:bulletEnabled val="1"/>
        </dgm:presLayoutVars>
      </dgm:prSet>
      <dgm:spPr/>
      <dgm:t>
        <a:bodyPr/>
        <a:lstStyle/>
        <a:p>
          <a:endParaRPr lang="es-VE"/>
        </a:p>
      </dgm:t>
    </dgm:pt>
    <dgm:pt modelId="{6C07792D-23E9-440C-82BC-D85583D8CA24}" type="pres">
      <dgm:prSet presAssocID="{70FF2CD4-0443-44F9-BF51-5D9562FF26CC}" presName="accent_3" presStyleCnt="0"/>
      <dgm:spPr/>
    </dgm:pt>
    <dgm:pt modelId="{7B5CE949-BA73-410D-98E5-65A12C645CA4}" type="pres">
      <dgm:prSet presAssocID="{70FF2CD4-0443-44F9-BF51-5D9562FF26CC}" presName="accentRepeatNode" presStyleLbl="solidFgAcc1" presStyleIdx="2" presStyleCnt="4"/>
      <dgm:spPr/>
    </dgm:pt>
    <dgm:pt modelId="{A8DEB19A-C5AD-4B0B-9E8C-93009AE3012A}" type="pres">
      <dgm:prSet presAssocID="{49821898-920E-43D2-82A5-009529F73F85}" presName="text_4" presStyleLbl="node1" presStyleIdx="3" presStyleCnt="4">
        <dgm:presLayoutVars>
          <dgm:bulletEnabled val="1"/>
        </dgm:presLayoutVars>
      </dgm:prSet>
      <dgm:spPr/>
      <dgm:t>
        <a:bodyPr/>
        <a:lstStyle/>
        <a:p>
          <a:endParaRPr lang="es-VE"/>
        </a:p>
      </dgm:t>
    </dgm:pt>
    <dgm:pt modelId="{EBFF9CA5-24DE-4E26-96B0-572A103ABADC}" type="pres">
      <dgm:prSet presAssocID="{49821898-920E-43D2-82A5-009529F73F85}" presName="accent_4" presStyleCnt="0"/>
      <dgm:spPr/>
    </dgm:pt>
    <dgm:pt modelId="{31D8EBD8-B49F-440E-AAD0-A3993B3DE609}" type="pres">
      <dgm:prSet presAssocID="{49821898-920E-43D2-82A5-009529F73F85}" presName="accentRepeatNode" presStyleLbl="solidFgAcc1" presStyleIdx="3" presStyleCnt="4"/>
      <dgm:spPr/>
    </dgm:pt>
  </dgm:ptLst>
  <dgm:cxnLst>
    <dgm:cxn modelId="{168D9866-075B-4FFC-BCF0-FF188A4D9340}" type="presOf" srcId="{3028E330-5A98-4973-9EC1-0C036AD1E82D}" destId="{8F012BBC-4979-4EF1-9B77-737FEA6DFFDD}" srcOrd="0" destOrd="0" presId="urn:microsoft.com/office/officeart/2008/layout/VerticalCurvedList"/>
    <dgm:cxn modelId="{6019C637-6EE1-4E92-926D-3911D87E30E5}" srcId="{7A4090E7-03AA-4B64-8E71-1EAF2CF16FE3}" destId="{B4DD407B-31E3-478C-8B0E-611E53DB6941}" srcOrd="1" destOrd="0" parTransId="{DD52CBB4-E997-46D8-8E80-C871094391A4}" sibTransId="{03AE990C-756B-47E9-9D30-605E14C1224B}"/>
    <dgm:cxn modelId="{EA84AFD4-92F3-46C7-BBD3-D7332A00E5D8}" type="presOf" srcId="{B4DD407B-31E3-478C-8B0E-611E53DB6941}" destId="{44D683AD-1483-4C0D-BD4D-F564A505E339}" srcOrd="0" destOrd="0" presId="urn:microsoft.com/office/officeart/2008/layout/VerticalCurvedList"/>
    <dgm:cxn modelId="{30897F3A-1E99-40DB-8BB8-7509EB7CFBB8}" type="presOf" srcId="{70FF2CD4-0443-44F9-BF51-5D9562FF26CC}" destId="{3458E070-885A-4938-AD4F-1D63232C4521}" srcOrd="0" destOrd="0" presId="urn:microsoft.com/office/officeart/2008/layout/VerticalCurvedList"/>
    <dgm:cxn modelId="{74BC098D-1C08-4A8F-AAA3-09AB2DC3B34B}" type="presOf" srcId="{2445A557-5BBA-4266-8EF9-05ABC3D8BFC0}" destId="{4F2E5FA6-EBA9-4771-B3C8-FDF81610BB80}" srcOrd="0" destOrd="0" presId="urn:microsoft.com/office/officeart/2008/layout/VerticalCurvedList"/>
    <dgm:cxn modelId="{4A4B3E3F-CB9E-4FD6-BD2B-9C2673064F85}" srcId="{7A4090E7-03AA-4B64-8E71-1EAF2CF16FE3}" destId="{49821898-920E-43D2-82A5-009529F73F85}" srcOrd="3" destOrd="0" parTransId="{11A4D153-C8CD-47DA-888F-D5C4F54602F3}" sibTransId="{DCEDDEFA-6E0D-4837-8024-954758BB526E}"/>
    <dgm:cxn modelId="{A8858C62-444A-4ED2-B6FC-EEF0B9E3C545}" type="presOf" srcId="{49821898-920E-43D2-82A5-009529F73F85}" destId="{A8DEB19A-C5AD-4B0B-9E8C-93009AE3012A}" srcOrd="0" destOrd="0" presId="urn:microsoft.com/office/officeart/2008/layout/VerticalCurvedList"/>
    <dgm:cxn modelId="{AA5AA146-F915-4FA7-A723-43A4C25C8FB2}" srcId="{7A4090E7-03AA-4B64-8E71-1EAF2CF16FE3}" destId="{2445A557-5BBA-4266-8EF9-05ABC3D8BFC0}" srcOrd="0" destOrd="0" parTransId="{F75CC071-B417-4B3A-8CA0-F79D4BEC4187}" sibTransId="{3028E330-5A98-4973-9EC1-0C036AD1E82D}"/>
    <dgm:cxn modelId="{0A58353C-207F-426C-A961-3F788E6A6DDE}" srcId="{7A4090E7-03AA-4B64-8E71-1EAF2CF16FE3}" destId="{70FF2CD4-0443-44F9-BF51-5D9562FF26CC}" srcOrd="2" destOrd="0" parTransId="{56953BA7-4B6D-41EF-9DB7-616B7649C365}" sibTransId="{88EB6B6E-FB15-4388-9A82-B0FC549ECF7A}"/>
    <dgm:cxn modelId="{DB1AB9CB-77A6-46B5-A409-B78179CE248E}" type="presOf" srcId="{7A4090E7-03AA-4B64-8E71-1EAF2CF16FE3}" destId="{725F1A98-4B79-46DA-9AC1-5066AA2E68F2}" srcOrd="0" destOrd="0" presId="urn:microsoft.com/office/officeart/2008/layout/VerticalCurvedList"/>
    <dgm:cxn modelId="{C8E812A4-32B3-4FB6-9DF5-C2E98F2D8AA5}" type="presParOf" srcId="{725F1A98-4B79-46DA-9AC1-5066AA2E68F2}" destId="{5DEADE05-D63C-4213-8056-37103529F479}" srcOrd="0" destOrd="0" presId="urn:microsoft.com/office/officeart/2008/layout/VerticalCurvedList"/>
    <dgm:cxn modelId="{EE350B7A-8901-445A-9C30-3CAE210376E3}" type="presParOf" srcId="{5DEADE05-D63C-4213-8056-37103529F479}" destId="{0586996A-A818-4A38-97A9-10B6D493B73B}" srcOrd="0" destOrd="0" presId="urn:microsoft.com/office/officeart/2008/layout/VerticalCurvedList"/>
    <dgm:cxn modelId="{F0319D73-C5B5-43AA-9EED-A627DFF13206}" type="presParOf" srcId="{0586996A-A818-4A38-97A9-10B6D493B73B}" destId="{E9A35A32-9F1B-49C4-854E-42258179D2A7}" srcOrd="0" destOrd="0" presId="urn:microsoft.com/office/officeart/2008/layout/VerticalCurvedList"/>
    <dgm:cxn modelId="{B416AFD9-BD1A-4387-B4E2-DD94EFFCE82F}" type="presParOf" srcId="{0586996A-A818-4A38-97A9-10B6D493B73B}" destId="{8F012BBC-4979-4EF1-9B77-737FEA6DFFDD}" srcOrd="1" destOrd="0" presId="urn:microsoft.com/office/officeart/2008/layout/VerticalCurvedList"/>
    <dgm:cxn modelId="{3E95BCB3-C6F1-4E01-831C-691276D3DCC8}" type="presParOf" srcId="{0586996A-A818-4A38-97A9-10B6D493B73B}" destId="{03DA49EB-9FB4-4DF3-BA2E-51B2A0F5152D}" srcOrd="2" destOrd="0" presId="urn:microsoft.com/office/officeart/2008/layout/VerticalCurvedList"/>
    <dgm:cxn modelId="{8A6D6CD7-433D-484C-99CA-931E0E6EB879}" type="presParOf" srcId="{0586996A-A818-4A38-97A9-10B6D493B73B}" destId="{F1FF005B-BDA7-430C-9C2D-743DF5F01B2E}" srcOrd="3" destOrd="0" presId="urn:microsoft.com/office/officeart/2008/layout/VerticalCurvedList"/>
    <dgm:cxn modelId="{EB91A6AD-3C4F-4537-9B11-A2385D8476BC}" type="presParOf" srcId="{5DEADE05-D63C-4213-8056-37103529F479}" destId="{4F2E5FA6-EBA9-4771-B3C8-FDF81610BB80}" srcOrd="1" destOrd="0" presId="urn:microsoft.com/office/officeart/2008/layout/VerticalCurvedList"/>
    <dgm:cxn modelId="{0FD8DAAA-849B-4100-A217-7A075E65DE9B}" type="presParOf" srcId="{5DEADE05-D63C-4213-8056-37103529F479}" destId="{DE96B6EE-21D3-4C2B-BD94-1F4EE3565C2A}" srcOrd="2" destOrd="0" presId="urn:microsoft.com/office/officeart/2008/layout/VerticalCurvedList"/>
    <dgm:cxn modelId="{38617446-E696-4E9D-A39E-E755EA4C93C4}" type="presParOf" srcId="{DE96B6EE-21D3-4C2B-BD94-1F4EE3565C2A}" destId="{25DB0591-25F3-4AF6-8010-4F4CC567AE8C}" srcOrd="0" destOrd="0" presId="urn:microsoft.com/office/officeart/2008/layout/VerticalCurvedList"/>
    <dgm:cxn modelId="{961DD352-1955-483D-9CC7-E79503A30DD2}" type="presParOf" srcId="{5DEADE05-D63C-4213-8056-37103529F479}" destId="{44D683AD-1483-4C0D-BD4D-F564A505E339}" srcOrd="3" destOrd="0" presId="urn:microsoft.com/office/officeart/2008/layout/VerticalCurvedList"/>
    <dgm:cxn modelId="{9E0BEFA3-F4F7-4A5B-8B7A-C4DF8F65EE2F}" type="presParOf" srcId="{5DEADE05-D63C-4213-8056-37103529F479}" destId="{3F9D0B20-752D-4288-A920-9CB61D3DA2C3}" srcOrd="4" destOrd="0" presId="urn:microsoft.com/office/officeart/2008/layout/VerticalCurvedList"/>
    <dgm:cxn modelId="{0BF2C469-8B1B-4B82-90A4-97575863D38A}" type="presParOf" srcId="{3F9D0B20-752D-4288-A920-9CB61D3DA2C3}" destId="{7696C5EF-EFEE-4AFF-A1A6-D8968AD71D37}" srcOrd="0" destOrd="0" presId="urn:microsoft.com/office/officeart/2008/layout/VerticalCurvedList"/>
    <dgm:cxn modelId="{022F20D5-BAF7-4097-86E7-A92EDEC4AF3B}" type="presParOf" srcId="{5DEADE05-D63C-4213-8056-37103529F479}" destId="{3458E070-885A-4938-AD4F-1D63232C4521}" srcOrd="5" destOrd="0" presId="urn:microsoft.com/office/officeart/2008/layout/VerticalCurvedList"/>
    <dgm:cxn modelId="{DB2C9ACC-2CBA-4C3B-80BC-79CBCADB1308}" type="presParOf" srcId="{5DEADE05-D63C-4213-8056-37103529F479}" destId="{6C07792D-23E9-440C-82BC-D85583D8CA24}" srcOrd="6" destOrd="0" presId="urn:microsoft.com/office/officeart/2008/layout/VerticalCurvedList"/>
    <dgm:cxn modelId="{B427E723-AF32-4CC6-9962-09E656CEB9EE}" type="presParOf" srcId="{6C07792D-23E9-440C-82BC-D85583D8CA24}" destId="{7B5CE949-BA73-410D-98E5-65A12C645CA4}" srcOrd="0" destOrd="0" presId="urn:microsoft.com/office/officeart/2008/layout/VerticalCurvedList"/>
    <dgm:cxn modelId="{41462436-8D23-451D-9B08-80578818306F}" type="presParOf" srcId="{5DEADE05-D63C-4213-8056-37103529F479}" destId="{A8DEB19A-C5AD-4B0B-9E8C-93009AE3012A}" srcOrd="7" destOrd="0" presId="urn:microsoft.com/office/officeart/2008/layout/VerticalCurvedList"/>
    <dgm:cxn modelId="{6BC43644-A722-4B05-8FC3-F7471441E127}" type="presParOf" srcId="{5DEADE05-D63C-4213-8056-37103529F479}" destId="{EBFF9CA5-24DE-4E26-96B0-572A103ABADC}" srcOrd="8" destOrd="0" presId="urn:microsoft.com/office/officeart/2008/layout/VerticalCurvedList"/>
    <dgm:cxn modelId="{3180330F-9388-4238-8108-564A9FA78B32}" type="presParOf" srcId="{EBFF9CA5-24DE-4E26-96B0-572A103ABADC}" destId="{31D8EBD8-B49F-440E-AAD0-A3993B3DE60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5DF2F0-25FC-43A0-ADCD-64EC64E78030}"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971B94E4-09B1-4227-8BD1-1976F21F8054}">
      <dgm:prSet custT="1"/>
      <dgm:spPr/>
      <dgm:t>
        <a:bodyPr/>
        <a:lstStyle/>
        <a:p>
          <a:pPr rtl="0"/>
          <a:r>
            <a:rPr lang="es-ES" sz="1600" dirty="0" smtClean="0"/>
            <a:t>Se usó un valor de p ≤0.05 para indicar significancia estadística para todas las comparaciones.</a:t>
          </a:r>
          <a:endParaRPr lang="en-US" sz="1600" dirty="0"/>
        </a:p>
      </dgm:t>
    </dgm:pt>
    <dgm:pt modelId="{0ED75C8C-2EBB-48E5-AD8F-D4F349C4074A}" type="parTrans" cxnId="{5212D2D3-56D0-4BB3-ACC0-EEBFEAD8C212}">
      <dgm:prSet/>
      <dgm:spPr/>
      <dgm:t>
        <a:bodyPr/>
        <a:lstStyle/>
        <a:p>
          <a:endParaRPr lang="en-US"/>
        </a:p>
      </dgm:t>
    </dgm:pt>
    <dgm:pt modelId="{862BDE06-C2AE-4E79-B56F-35ECD4E4BD5E}" type="sibTrans" cxnId="{5212D2D3-56D0-4BB3-ACC0-EEBFEAD8C212}">
      <dgm:prSet/>
      <dgm:spPr/>
      <dgm:t>
        <a:bodyPr/>
        <a:lstStyle/>
        <a:p>
          <a:endParaRPr lang="en-US"/>
        </a:p>
      </dgm:t>
    </dgm:pt>
    <dgm:pt modelId="{9C3D9888-10C0-44A0-A8DD-0F5ED42FEDE9}">
      <dgm:prSet/>
      <dgm:spPr/>
      <dgm:t>
        <a:bodyPr/>
        <a:lstStyle/>
        <a:p>
          <a:pPr rtl="0"/>
          <a:r>
            <a:rPr lang="es-ES" dirty="0" smtClean="0"/>
            <a:t>Se construyeron curvas de supervivencia para cada grupo utilizando el método de </a:t>
          </a:r>
          <a:r>
            <a:rPr lang="es-ES" dirty="0" err="1" smtClean="0"/>
            <a:t>Kaplan-Meier</a:t>
          </a:r>
          <a:r>
            <a:rPr lang="es-ES" dirty="0" smtClean="0"/>
            <a:t> y las comparaciones se realizaron utilizando la prueba de log-</a:t>
          </a:r>
          <a:r>
            <a:rPr lang="es-ES" dirty="0" err="1" smtClean="0"/>
            <a:t>rank</a:t>
          </a:r>
          <a:r>
            <a:rPr lang="es-ES" dirty="0" smtClean="0"/>
            <a:t>. </a:t>
          </a:r>
          <a:endParaRPr lang="en-US" dirty="0"/>
        </a:p>
      </dgm:t>
    </dgm:pt>
    <dgm:pt modelId="{F27F8F66-E63D-4A44-8A93-AEABCC5D901A}" type="parTrans" cxnId="{80E73CBA-0165-473E-A496-2EC4B2BAD93B}">
      <dgm:prSet/>
      <dgm:spPr/>
      <dgm:t>
        <a:bodyPr/>
        <a:lstStyle/>
        <a:p>
          <a:endParaRPr lang="en-US"/>
        </a:p>
      </dgm:t>
    </dgm:pt>
    <dgm:pt modelId="{03021569-E3A3-4DD7-8141-6DCD015574AD}" type="sibTrans" cxnId="{80E73CBA-0165-473E-A496-2EC4B2BAD93B}">
      <dgm:prSet/>
      <dgm:spPr/>
      <dgm:t>
        <a:bodyPr/>
        <a:lstStyle/>
        <a:p>
          <a:endParaRPr lang="en-US"/>
        </a:p>
      </dgm:t>
    </dgm:pt>
    <dgm:pt modelId="{E07A249F-BB55-465E-B514-CA5C8A46E84A}">
      <dgm:prSet/>
      <dgm:spPr/>
      <dgm:t>
        <a:bodyPr/>
        <a:lstStyle/>
        <a:p>
          <a:pPr rtl="0"/>
          <a:r>
            <a:rPr lang="es-ES" dirty="0" smtClean="0"/>
            <a:t>Las características basales se describieron para la población general usando medianas, percentiles 25 y 75 para variables continuas y proporciones o % para Variables discretas.</a:t>
          </a:r>
          <a:endParaRPr lang="en-US" dirty="0"/>
        </a:p>
      </dgm:t>
    </dgm:pt>
    <dgm:pt modelId="{75E4ED88-5120-487A-9BD3-ECDB406AD756}" type="parTrans" cxnId="{26D98D8D-3FCC-475B-AC84-066A34F5502C}">
      <dgm:prSet/>
      <dgm:spPr/>
      <dgm:t>
        <a:bodyPr/>
        <a:lstStyle/>
        <a:p>
          <a:endParaRPr lang="es-VE"/>
        </a:p>
      </dgm:t>
    </dgm:pt>
    <dgm:pt modelId="{427F8266-B6CB-4380-89EC-253EEC57BB82}" type="sibTrans" cxnId="{26D98D8D-3FCC-475B-AC84-066A34F5502C}">
      <dgm:prSet/>
      <dgm:spPr/>
      <dgm:t>
        <a:bodyPr/>
        <a:lstStyle/>
        <a:p>
          <a:endParaRPr lang="es-VE"/>
        </a:p>
      </dgm:t>
    </dgm:pt>
    <dgm:pt modelId="{F364C6C6-0CE2-479E-A6A4-D1461CB7B804}">
      <dgm:prSet/>
      <dgm:spPr/>
      <dgm:t>
        <a:bodyPr/>
        <a:lstStyle/>
        <a:p>
          <a:pPr rtl="0"/>
          <a:r>
            <a:rPr lang="es-ES" dirty="0" smtClean="0"/>
            <a:t>Se realizaron comparaciones para variables categóricas continuas y ordenadas</a:t>
          </a:r>
          <a:br>
            <a:rPr lang="es-ES" dirty="0" smtClean="0"/>
          </a:br>
          <a:r>
            <a:rPr lang="es-ES" dirty="0" smtClean="0"/>
            <a:t>utilizando las pruebas de </a:t>
          </a:r>
          <a:r>
            <a:rPr lang="es-ES" dirty="0" err="1" smtClean="0"/>
            <a:t>Kruskal</a:t>
          </a:r>
          <a:r>
            <a:rPr lang="es-ES" dirty="0" smtClean="0"/>
            <a:t>-Wallis y las variables categóricas no ordenadas  utilizando la Prueba de </a:t>
          </a:r>
          <a:r>
            <a:rPr lang="es-ES" dirty="0" err="1" smtClean="0"/>
            <a:t>chi</a:t>
          </a:r>
          <a:r>
            <a:rPr lang="es-ES" dirty="0" smtClean="0"/>
            <a:t> cuadrado de </a:t>
          </a:r>
          <a:r>
            <a:rPr lang="es-ES" dirty="0" err="1" smtClean="0"/>
            <a:t>Pearson</a:t>
          </a:r>
          <a:endParaRPr lang="en-US" dirty="0"/>
        </a:p>
      </dgm:t>
    </dgm:pt>
    <dgm:pt modelId="{8EDFCE59-2BAB-49A1-9609-1373F7922FC5}" type="parTrans" cxnId="{20724D1B-A76A-453F-923C-E14EF464ED0C}">
      <dgm:prSet/>
      <dgm:spPr/>
      <dgm:t>
        <a:bodyPr/>
        <a:lstStyle/>
        <a:p>
          <a:endParaRPr lang="es-VE"/>
        </a:p>
      </dgm:t>
    </dgm:pt>
    <dgm:pt modelId="{C3BBB819-EF27-40FC-9C0F-9D7206E86BE0}" type="sibTrans" cxnId="{20724D1B-A76A-453F-923C-E14EF464ED0C}">
      <dgm:prSet/>
      <dgm:spPr/>
      <dgm:t>
        <a:bodyPr/>
        <a:lstStyle/>
        <a:p>
          <a:endParaRPr lang="es-VE"/>
        </a:p>
      </dgm:t>
    </dgm:pt>
    <dgm:pt modelId="{6C454360-7E58-4DA5-B7AC-000D800976D0}">
      <dgm:prSet/>
      <dgm:spPr/>
      <dgm:t>
        <a:bodyPr/>
        <a:lstStyle/>
        <a:p>
          <a:pPr algn="just" rtl="0"/>
          <a:r>
            <a:rPr lang="es-ES" dirty="0" smtClean="0"/>
            <a:t>Se utilizaron modelos de los riesgos proporcionales de Cox para evaluar la asociación </a:t>
          </a:r>
          <a:r>
            <a:rPr lang="es-ES" dirty="0" err="1" smtClean="0"/>
            <a:t>univariable</a:t>
          </a:r>
          <a:r>
            <a:rPr lang="es-ES" dirty="0" smtClean="0"/>
            <a:t> de Características relevantes de pacientes y enfermedades.</a:t>
          </a:r>
          <a:br>
            <a:rPr lang="es-ES" dirty="0" smtClean="0"/>
          </a:br>
          <a:r>
            <a:rPr lang="es-ES" dirty="0" smtClean="0"/>
            <a:t>con supervivencia global (tabla 1). </a:t>
          </a:r>
          <a:endParaRPr lang="en-US" dirty="0"/>
        </a:p>
      </dgm:t>
    </dgm:pt>
    <dgm:pt modelId="{AE691846-494F-40A4-940D-858DDEDE9EB6}" type="parTrans" cxnId="{1AEC4111-B6EA-45B9-8707-AC187C35A9CC}">
      <dgm:prSet/>
      <dgm:spPr/>
      <dgm:t>
        <a:bodyPr/>
        <a:lstStyle/>
        <a:p>
          <a:endParaRPr lang="es-VE"/>
        </a:p>
      </dgm:t>
    </dgm:pt>
    <dgm:pt modelId="{5BA86B61-30A6-47A7-A84E-348C700B2504}" type="sibTrans" cxnId="{1AEC4111-B6EA-45B9-8707-AC187C35A9CC}">
      <dgm:prSet/>
      <dgm:spPr/>
      <dgm:t>
        <a:bodyPr/>
        <a:lstStyle/>
        <a:p>
          <a:endParaRPr lang="es-VE"/>
        </a:p>
      </dgm:t>
    </dgm:pt>
    <dgm:pt modelId="{B376B53B-AB9C-458E-AD99-F5FBCC571329}" type="pres">
      <dgm:prSet presAssocID="{4F5DF2F0-25FC-43A0-ADCD-64EC64E78030}" presName="linear" presStyleCnt="0">
        <dgm:presLayoutVars>
          <dgm:animLvl val="lvl"/>
          <dgm:resizeHandles val="exact"/>
        </dgm:presLayoutVars>
      </dgm:prSet>
      <dgm:spPr/>
      <dgm:t>
        <a:bodyPr/>
        <a:lstStyle/>
        <a:p>
          <a:endParaRPr lang="es-VE"/>
        </a:p>
      </dgm:t>
    </dgm:pt>
    <dgm:pt modelId="{5DEAAED7-4336-4EE9-81AD-4D414A367F91}" type="pres">
      <dgm:prSet presAssocID="{971B94E4-09B1-4227-8BD1-1976F21F8054}" presName="parentText" presStyleLbl="node1" presStyleIdx="0" presStyleCnt="5">
        <dgm:presLayoutVars>
          <dgm:chMax val="0"/>
          <dgm:bulletEnabled val="1"/>
        </dgm:presLayoutVars>
      </dgm:prSet>
      <dgm:spPr/>
      <dgm:t>
        <a:bodyPr/>
        <a:lstStyle/>
        <a:p>
          <a:endParaRPr lang="es-VE"/>
        </a:p>
      </dgm:t>
    </dgm:pt>
    <dgm:pt modelId="{E4CAC401-418A-484A-B9F3-F34B11FBE40E}" type="pres">
      <dgm:prSet presAssocID="{862BDE06-C2AE-4E79-B56F-35ECD4E4BD5E}" presName="spacer" presStyleCnt="0"/>
      <dgm:spPr/>
    </dgm:pt>
    <dgm:pt modelId="{34956639-6B68-417C-BBA4-FFB09CF0CEEA}" type="pres">
      <dgm:prSet presAssocID="{E07A249F-BB55-465E-B514-CA5C8A46E84A}" presName="parentText" presStyleLbl="node1" presStyleIdx="1" presStyleCnt="5">
        <dgm:presLayoutVars>
          <dgm:chMax val="0"/>
          <dgm:bulletEnabled val="1"/>
        </dgm:presLayoutVars>
      </dgm:prSet>
      <dgm:spPr/>
      <dgm:t>
        <a:bodyPr/>
        <a:lstStyle/>
        <a:p>
          <a:endParaRPr lang="es-VE"/>
        </a:p>
      </dgm:t>
    </dgm:pt>
    <dgm:pt modelId="{0703A83C-9A9F-49DD-937E-1339A7559505}" type="pres">
      <dgm:prSet presAssocID="{427F8266-B6CB-4380-89EC-253EEC57BB82}" presName="spacer" presStyleCnt="0"/>
      <dgm:spPr/>
    </dgm:pt>
    <dgm:pt modelId="{7B9D4B60-E6B9-4933-A582-EF794F14B976}" type="pres">
      <dgm:prSet presAssocID="{F364C6C6-0CE2-479E-A6A4-D1461CB7B804}" presName="parentText" presStyleLbl="node1" presStyleIdx="2" presStyleCnt="5">
        <dgm:presLayoutVars>
          <dgm:chMax val="0"/>
          <dgm:bulletEnabled val="1"/>
        </dgm:presLayoutVars>
      </dgm:prSet>
      <dgm:spPr/>
      <dgm:t>
        <a:bodyPr/>
        <a:lstStyle/>
        <a:p>
          <a:endParaRPr lang="es-VE"/>
        </a:p>
      </dgm:t>
    </dgm:pt>
    <dgm:pt modelId="{8E63B52F-697C-4FE2-AE02-6CFF3BA98422}" type="pres">
      <dgm:prSet presAssocID="{C3BBB819-EF27-40FC-9C0F-9D7206E86BE0}" presName="spacer" presStyleCnt="0"/>
      <dgm:spPr/>
    </dgm:pt>
    <dgm:pt modelId="{751A954C-82A7-44F3-9F08-ECFBF657916E}" type="pres">
      <dgm:prSet presAssocID="{9C3D9888-10C0-44A0-A8DD-0F5ED42FEDE9}" presName="parentText" presStyleLbl="node1" presStyleIdx="3" presStyleCnt="5">
        <dgm:presLayoutVars>
          <dgm:chMax val="0"/>
          <dgm:bulletEnabled val="1"/>
        </dgm:presLayoutVars>
      </dgm:prSet>
      <dgm:spPr/>
      <dgm:t>
        <a:bodyPr/>
        <a:lstStyle/>
        <a:p>
          <a:endParaRPr lang="es-VE"/>
        </a:p>
      </dgm:t>
    </dgm:pt>
    <dgm:pt modelId="{DBC5A67F-2255-428A-9386-28937B037681}" type="pres">
      <dgm:prSet presAssocID="{03021569-E3A3-4DD7-8141-6DCD015574AD}" presName="spacer" presStyleCnt="0"/>
      <dgm:spPr/>
    </dgm:pt>
    <dgm:pt modelId="{A87D5C18-6BAF-4608-8911-07DD0A8B0D1A}" type="pres">
      <dgm:prSet presAssocID="{6C454360-7E58-4DA5-B7AC-000D800976D0}" presName="parentText" presStyleLbl="node1" presStyleIdx="4" presStyleCnt="5">
        <dgm:presLayoutVars>
          <dgm:chMax val="0"/>
          <dgm:bulletEnabled val="1"/>
        </dgm:presLayoutVars>
      </dgm:prSet>
      <dgm:spPr/>
      <dgm:t>
        <a:bodyPr/>
        <a:lstStyle/>
        <a:p>
          <a:endParaRPr lang="es-VE"/>
        </a:p>
      </dgm:t>
    </dgm:pt>
  </dgm:ptLst>
  <dgm:cxnLst>
    <dgm:cxn modelId="{26D98D8D-3FCC-475B-AC84-066A34F5502C}" srcId="{4F5DF2F0-25FC-43A0-ADCD-64EC64E78030}" destId="{E07A249F-BB55-465E-B514-CA5C8A46E84A}" srcOrd="1" destOrd="0" parTransId="{75E4ED88-5120-487A-9BD3-ECDB406AD756}" sibTransId="{427F8266-B6CB-4380-89EC-253EEC57BB82}"/>
    <dgm:cxn modelId="{1AEC4111-B6EA-45B9-8707-AC187C35A9CC}" srcId="{4F5DF2F0-25FC-43A0-ADCD-64EC64E78030}" destId="{6C454360-7E58-4DA5-B7AC-000D800976D0}" srcOrd="4" destOrd="0" parTransId="{AE691846-494F-40A4-940D-858DDEDE9EB6}" sibTransId="{5BA86B61-30A6-47A7-A84E-348C700B2504}"/>
    <dgm:cxn modelId="{20724D1B-A76A-453F-923C-E14EF464ED0C}" srcId="{4F5DF2F0-25FC-43A0-ADCD-64EC64E78030}" destId="{F364C6C6-0CE2-479E-A6A4-D1461CB7B804}" srcOrd="2" destOrd="0" parTransId="{8EDFCE59-2BAB-49A1-9609-1373F7922FC5}" sibTransId="{C3BBB819-EF27-40FC-9C0F-9D7206E86BE0}"/>
    <dgm:cxn modelId="{693CC4BC-FFE9-405D-B1CA-9BE6DF751C42}" type="presOf" srcId="{6C454360-7E58-4DA5-B7AC-000D800976D0}" destId="{A87D5C18-6BAF-4608-8911-07DD0A8B0D1A}" srcOrd="0" destOrd="0" presId="urn:microsoft.com/office/officeart/2005/8/layout/vList2"/>
    <dgm:cxn modelId="{80E73CBA-0165-473E-A496-2EC4B2BAD93B}" srcId="{4F5DF2F0-25FC-43A0-ADCD-64EC64E78030}" destId="{9C3D9888-10C0-44A0-A8DD-0F5ED42FEDE9}" srcOrd="3" destOrd="0" parTransId="{F27F8F66-E63D-4A44-8A93-AEABCC5D901A}" sibTransId="{03021569-E3A3-4DD7-8141-6DCD015574AD}"/>
    <dgm:cxn modelId="{3C45DDAA-BD76-45EA-993F-6ACF058EF74C}" type="presOf" srcId="{4F5DF2F0-25FC-43A0-ADCD-64EC64E78030}" destId="{B376B53B-AB9C-458E-AD99-F5FBCC571329}" srcOrd="0" destOrd="0" presId="urn:microsoft.com/office/officeart/2005/8/layout/vList2"/>
    <dgm:cxn modelId="{4835298C-921B-42B9-B1D0-421464386232}" type="presOf" srcId="{971B94E4-09B1-4227-8BD1-1976F21F8054}" destId="{5DEAAED7-4336-4EE9-81AD-4D414A367F91}" srcOrd="0" destOrd="0" presId="urn:microsoft.com/office/officeart/2005/8/layout/vList2"/>
    <dgm:cxn modelId="{028983B0-7B7F-4FDC-B504-930C1FABEFBC}" type="presOf" srcId="{9C3D9888-10C0-44A0-A8DD-0F5ED42FEDE9}" destId="{751A954C-82A7-44F3-9F08-ECFBF657916E}" srcOrd="0" destOrd="0" presId="urn:microsoft.com/office/officeart/2005/8/layout/vList2"/>
    <dgm:cxn modelId="{767826EC-FA71-4FBC-9B44-41AD4A99DE47}" type="presOf" srcId="{E07A249F-BB55-465E-B514-CA5C8A46E84A}" destId="{34956639-6B68-417C-BBA4-FFB09CF0CEEA}" srcOrd="0" destOrd="0" presId="urn:microsoft.com/office/officeart/2005/8/layout/vList2"/>
    <dgm:cxn modelId="{466FD29C-EA96-4008-982F-F9B9E97738EE}" type="presOf" srcId="{F364C6C6-0CE2-479E-A6A4-D1461CB7B804}" destId="{7B9D4B60-E6B9-4933-A582-EF794F14B976}" srcOrd="0" destOrd="0" presId="urn:microsoft.com/office/officeart/2005/8/layout/vList2"/>
    <dgm:cxn modelId="{5212D2D3-56D0-4BB3-ACC0-EEBFEAD8C212}" srcId="{4F5DF2F0-25FC-43A0-ADCD-64EC64E78030}" destId="{971B94E4-09B1-4227-8BD1-1976F21F8054}" srcOrd="0" destOrd="0" parTransId="{0ED75C8C-2EBB-48E5-AD8F-D4F349C4074A}" sibTransId="{862BDE06-C2AE-4E79-B56F-35ECD4E4BD5E}"/>
    <dgm:cxn modelId="{8CAE76A8-3585-4419-855E-3625ECD85FEC}" type="presParOf" srcId="{B376B53B-AB9C-458E-AD99-F5FBCC571329}" destId="{5DEAAED7-4336-4EE9-81AD-4D414A367F91}" srcOrd="0" destOrd="0" presId="urn:microsoft.com/office/officeart/2005/8/layout/vList2"/>
    <dgm:cxn modelId="{43E56F47-5159-477D-A186-9693CBB4B0F8}" type="presParOf" srcId="{B376B53B-AB9C-458E-AD99-F5FBCC571329}" destId="{E4CAC401-418A-484A-B9F3-F34B11FBE40E}" srcOrd="1" destOrd="0" presId="urn:microsoft.com/office/officeart/2005/8/layout/vList2"/>
    <dgm:cxn modelId="{91B9351A-DDBF-4AC1-8339-624ACA13912B}" type="presParOf" srcId="{B376B53B-AB9C-458E-AD99-F5FBCC571329}" destId="{34956639-6B68-417C-BBA4-FFB09CF0CEEA}" srcOrd="2" destOrd="0" presId="urn:microsoft.com/office/officeart/2005/8/layout/vList2"/>
    <dgm:cxn modelId="{C0455C55-3B28-4A5A-BA75-2027CE9E4C51}" type="presParOf" srcId="{B376B53B-AB9C-458E-AD99-F5FBCC571329}" destId="{0703A83C-9A9F-49DD-937E-1339A7559505}" srcOrd="3" destOrd="0" presId="urn:microsoft.com/office/officeart/2005/8/layout/vList2"/>
    <dgm:cxn modelId="{1B394E08-4CC1-477D-B553-BA883D147292}" type="presParOf" srcId="{B376B53B-AB9C-458E-AD99-F5FBCC571329}" destId="{7B9D4B60-E6B9-4933-A582-EF794F14B976}" srcOrd="4" destOrd="0" presId="urn:microsoft.com/office/officeart/2005/8/layout/vList2"/>
    <dgm:cxn modelId="{9296DD1E-5923-4C95-B363-5BA7DD527046}" type="presParOf" srcId="{B376B53B-AB9C-458E-AD99-F5FBCC571329}" destId="{8E63B52F-697C-4FE2-AE02-6CFF3BA98422}" srcOrd="5" destOrd="0" presId="urn:microsoft.com/office/officeart/2005/8/layout/vList2"/>
    <dgm:cxn modelId="{C7B6871E-08AB-4C1B-9AEF-FE118F93FA5C}" type="presParOf" srcId="{B376B53B-AB9C-458E-AD99-F5FBCC571329}" destId="{751A954C-82A7-44F3-9F08-ECFBF657916E}" srcOrd="6" destOrd="0" presId="urn:microsoft.com/office/officeart/2005/8/layout/vList2"/>
    <dgm:cxn modelId="{B5BE6176-57BB-48EC-8970-F1589FCFD053}" type="presParOf" srcId="{B376B53B-AB9C-458E-AD99-F5FBCC571329}" destId="{DBC5A67F-2255-428A-9386-28937B037681}" srcOrd="7" destOrd="0" presId="urn:microsoft.com/office/officeart/2005/8/layout/vList2"/>
    <dgm:cxn modelId="{31D48877-B47F-4A15-B22B-5169C1D886AE}" type="presParOf" srcId="{B376B53B-AB9C-458E-AD99-F5FBCC571329}" destId="{A87D5C18-6BAF-4608-8911-07DD0A8B0D1A}"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5DF2F0-25FC-43A0-ADCD-64EC64E78030}"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971B94E4-09B1-4227-8BD1-1976F21F8054}">
      <dgm:prSet custT="1"/>
      <dgm:spPr/>
      <dgm:t>
        <a:bodyPr/>
        <a:lstStyle/>
        <a:p>
          <a:pPr rtl="0"/>
          <a:r>
            <a:rPr lang="es-VE" sz="1600" b="0" i="0" dirty="0" smtClean="0">
              <a:solidFill>
                <a:schemeClr val="bg1"/>
              </a:solidFill>
              <a:latin typeface="+mn-lt"/>
              <a:ea typeface="+mn-ea"/>
              <a:cs typeface="+mn-cs"/>
            </a:rPr>
            <a:t>En ausencia de asignación aleatoria de la estrategia</a:t>
          </a:r>
          <a:r>
            <a:rPr lang="es-VE" sz="1600" b="0" i="0" baseline="0" dirty="0" smtClean="0">
              <a:solidFill>
                <a:schemeClr val="bg1"/>
              </a:solidFill>
              <a:latin typeface="+mn-lt"/>
              <a:ea typeface="+mn-ea"/>
              <a:cs typeface="+mn-cs"/>
            </a:rPr>
            <a:t> de tratamiento</a:t>
          </a:r>
          <a:r>
            <a:rPr lang="es-ES" sz="1600" dirty="0" smtClean="0">
              <a:solidFill>
                <a:schemeClr val="bg1"/>
              </a:solidFill>
            </a:rPr>
            <a:t>,  </a:t>
          </a:r>
          <a:r>
            <a:rPr lang="es-VE" sz="1600" b="0" i="0" dirty="0" smtClean="0">
              <a:solidFill>
                <a:schemeClr val="bg1"/>
              </a:solidFill>
              <a:latin typeface="+mn-lt"/>
              <a:ea typeface="+mn-ea"/>
              <a:cs typeface="+mn-cs"/>
            </a:rPr>
            <a:t>la probabilidad de recibir un determinado tratamiento es diferente entre los miembros del estudio por lo que </a:t>
          </a:r>
          <a:r>
            <a:rPr lang="es-ES" sz="1600" dirty="0" smtClean="0">
              <a:solidFill>
                <a:schemeClr val="bg1"/>
              </a:solidFill>
            </a:rPr>
            <a:t>se utilizaron puntuaciones de propensión (</a:t>
          </a:r>
          <a:r>
            <a:rPr lang="es-ES" sz="1600" dirty="0" err="1" smtClean="0">
              <a:solidFill>
                <a:schemeClr val="bg1"/>
              </a:solidFill>
            </a:rPr>
            <a:t>propensity</a:t>
          </a:r>
          <a:r>
            <a:rPr lang="es-ES" sz="1600" dirty="0" smtClean="0">
              <a:solidFill>
                <a:schemeClr val="bg1"/>
              </a:solidFill>
            </a:rPr>
            <a:t> Score) para  equilibrar las </a:t>
          </a:r>
          <a:r>
            <a:rPr lang="es-ES" sz="1600" dirty="0" err="1" smtClean="0">
              <a:solidFill>
                <a:schemeClr val="bg1"/>
              </a:solidFill>
            </a:rPr>
            <a:t>covariables</a:t>
          </a:r>
          <a:r>
            <a:rPr lang="es-ES" sz="1600" dirty="0" smtClean="0">
              <a:solidFill>
                <a:schemeClr val="bg1"/>
              </a:solidFill>
            </a:rPr>
            <a:t> entre los grupos y, por lo tanto, reducir el sesgo.</a:t>
          </a:r>
        </a:p>
      </dgm:t>
    </dgm:pt>
    <dgm:pt modelId="{0ED75C8C-2EBB-48E5-AD8F-D4F349C4074A}" type="parTrans" cxnId="{5212D2D3-56D0-4BB3-ACC0-EEBFEAD8C212}">
      <dgm:prSet/>
      <dgm:spPr/>
      <dgm:t>
        <a:bodyPr/>
        <a:lstStyle/>
        <a:p>
          <a:endParaRPr lang="en-US"/>
        </a:p>
      </dgm:t>
    </dgm:pt>
    <dgm:pt modelId="{862BDE06-C2AE-4E79-B56F-35ECD4E4BD5E}" type="sibTrans" cxnId="{5212D2D3-56D0-4BB3-ACC0-EEBFEAD8C212}">
      <dgm:prSet/>
      <dgm:spPr/>
      <dgm:t>
        <a:bodyPr/>
        <a:lstStyle/>
        <a:p>
          <a:endParaRPr lang="en-US"/>
        </a:p>
      </dgm:t>
    </dgm:pt>
    <dgm:pt modelId="{6C454360-7E58-4DA5-B7AC-000D800976D0}">
      <dgm:prSet custT="1"/>
      <dgm:spPr/>
      <dgm:t>
        <a:bodyPr/>
        <a:lstStyle/>
        <a:p>
          <a:pPr algn="just" rtl="0"/>
          <a:r>
            <a:rPr lang="es-ES" sz="1600" dirty="0" smtClean="0"/>
            <a:t>Las curvas resultantes representan una  estimación de supervivencia que se habría realizado si todos los pacientes hubieran estado en cada grupo de tratamiento.</a:t>
          </a:r>
          <a:endParaRPr lang="en-US" sz="1600" dirty="0"/>
        </a:p>
      </dgm:t>
    </dgm:pt>
    <dgm:pt modelId="{AE691846-494F-40A4-940D-858DDEDE9EB6}" type="parTrans" cxnId="{1AEC4111-B6EA-45B9-8707-AC187C35A9CC}">
      <dgm:prSet/>
      <dgm:spPr/>
      <dgm:t>
        <a:bodyPr/>
        <a:lstStyle/>
        <a:p>
          <a:endParaRPr lang="es-VE"/>
        </a:p>
      </dgm:t>
    </dgm:pt>
    <dgm:pt modelId="{5BA86B61-30A6-47A7-A84E-348C700B2504}" type="sibTrans" cxnId="{1AEC4111-B6EA-45B9-8707-AC187C35A9CC}">
      <dgm:prSet/>
      <dgm:spPr/>
      <dgm:t>
        <a:bodyPr/>
        <a:lstStyle/>
        <a:p>
          <a:endParaRPr lang="es-VE"/>
        </a:p>
      </dgm:t>
    </dgm:pt>
    <dgm:pt modelId="{1D57CD8A-32C0-4CEE-A52D-82D344FF7F7B}">
      <dgm:prSet custT="1"/>
      <dgm:spPr/>
      <dgm:t>
        <a:bodyPr/>
        <a:lstStyle/>
        <a:p>
          <a:pPr rtl="0"/>
          <a:r>
            <a:rPr lang="es-ES" sz="1600" dirty="0" smtClean="0"/>
            <a:t>Para estimar la probabilidad de cada modalidad de tratamiento, se crearon todas las posibles combinaciones de parejas de tratamiento (MED vs. PCI, MED vs. CABG, MED vs. CABG + MV, PCI vs. CABG, PCI vs. CABG + MV, y CABG vs. CABG + MV). </a:t>
          </a:r>
        </a:p>
      </dgm:t>
    </dgm:pt>
    <dgm:pt modelId="{590226B4-16B0-4269-BF4C-F01B695FC282}" type="parTrans" cxnId="{5380176B-0145-466A-A0C3-88D8C563F70F}">
      <dgm:prSet/>
      <dgm:spPr/>
      <dgm:t>
        <a:bodyPr/>
        <a:lstStyle/>
        <a:p>
          <a:endParaRPr lang="es-VE"/>
        </a:p>
      </dgm:t>
    </dgm:pt>
    <dgm:pt modelId="{F1AE2ED6-08BE-477A-A882-49D747B16834}" type="sibTrans" cxnId="{5380176B-0145-466A-A0C3-88D8C563F70F}">
      <dgm:prSet/>
      <dgm:spPr/>
      <dgm:t>
        <a:bodyPr/>
        <a:lstStyle/>
        <a:p>
          <a:endParaRPr lang="es-VE"/>
        </a:p>
      </dgm:t>
    </dgm:pt>
    <dgm:pt modelId="{B376B53B-AB9C-458E-AD99-F5FBCC571329}" type="pres">
      <dgm:prSet presAssocID="{4F5DF2F0-25FC-43A0-ADCD-64EC64E78030}" presName="linear" presStyleCnt="0">
        <dgm:presLayoutVars>
          <dgm:animLvl val="lvl"/>
          <dgm:resizeHandles val="exact"/>
        </dgm:presLayoutVars>
      </dgm:prSet>
      <dgm:spPr/>
      <dgm:t>
        <a:bodyPr/>
        <a:lstStyle/>
        <a:p>
          <a:endParaRPr lang="es-VE"/>
        </a:p>
      </dgm:t>
    </dgm:pt>
    <dgm:pt modelId="{5DEAAED7-4336-4EE9-81AD-4D414A367F91}" type="pres">
      <dgm:prSet presAssocID="{971B94E4-09B1-4227-8BD1-1976F21F8054}" presName="parentText" presStyleLbl="node1" presStyleIdx="0" presStyleCnt="3">
        <dgm:presLayoutVars>
          <dgm:chMax val="0"/>
          <dgm:bulletEnabled val="1"/>
        </dgm:presLayoutVars>
      </dgm:prSet>
      <dgm:spPr/>
      <dgm:t>
        <a:bodyPr/>
        <a:lstStyle/>
        <a:p>
          <a:endParaRPr lang="es-VE"/>
        </a:p>
      </dgm:t>
    </dgm:pt>
    <dgm:pt modelId="{E4CAC401-418A-484A-B9F3-F34B11FBE40E}" type="pres">
      <dgm:prSet presAssocID="{862BDE06-C2AE-4E79-B56F-35ECD4E4BD5E}" presName="spacer" presStyleCnt="0"/>
      <dgm:spPr/>
    </dgm:pt>
    <dgm:pt modelId="{75A0FA09-930A-4716-95BF-0519B7436AA6}" type="pres">
      <dgm:prSet presAssocID="{1D57CD8A-32C0-4CEE-A52D-82D344FF7F7B}" presName="parentText" presStyleLbl="node1" presStyleIdx="1" presStyleCnt="3">
        <dgm:presLayoutVars>
          <dgm:chMax val="0"/>
          <dgm:bulletEnabled val="1"/>
        </dgm:presLayoutVars>
      </dgm:prSet>
      <dgm:spPr/>
      <dgm:t>
        <a:bodyPr/>
        <a:lstStyle/>
        <a:p>
          <a:endParaRPr lang="es-VE"/>
        </a:p>
      </dgm:t>
    </dgm:pt>
    <dgm:pt modelId="{AB5E182A-8FC2-4B59-8A17-FBF0C454FFD0}" type="pres">
      <dgm:prSet presAssocID="{F1AE2ED6-08BE-477A-A882-49D747B16834}" presName="spacer" presStyleCnt="0"/>
      <dgm:spPr/>
    </dgm:pt>
    <dgm:pt modelId="{A87D5C18-6BAF-4608-8911-07DD0A8B0D1A}" type="pres">
      <dgm:prSet presAssocID="{6C454360-7E58-4DA5-B7AC-000D800976D0}" presName="parentText" presStyleLbl="node1" presStyleIdx="2" presStyleCnt="3">
        <dgm:presLayoutVars>
          <dgm:chMax val="0"/>
          <dgm:bulletEnabled val="1"/>
        </dgm:presLayoutVars>
      </dgm:prSet>
      <dgm:spPr/>
      <dgm:t>
        <a:bodyPr/>
        <a:lstStyle/>
        <a:p>
          <a:endParaRPr lang="es-VE"/>
        </a:p>
      </dgm:t>
    </dgm:pt>
  </dgm:ptLst>
  <dgm:cxnLst>
    <dgm:cxn modelId="{BE92397C-B741-4E91-831D-4DF85027BC42}" type="presOf" srcId="{1D57CD8A-32C0-4CEE-A52D-82D344FF7F7B}" destId="{75A0FA09-930A-4716-95BF-0519B7436AA6}" srcOrd="0" destOrd="0" presId="urn:microsoft.com/office/officeart/2005/8/layout/vList2"/>
    <dgm:cxn modelId="{1AEC4111-B6EA-45B9-8707-AC187C35A9CC}" srcId="{4F5DF2F0-25FC-43A0-ADCD-64EC64E78030}" destId="{6C454360-7E58-4DA5-B7AC-000D800976D0}" srcOrd="2" destOrd="0" parTransId="{AE691846-494F-40A4-940D-858DDEDE9EB6}" sibTransId="{5BA86B61-30A6-47A7-A84E-348C700B2504}"/>
    <dgm:cxn modelId="{5380176B-0145-466A-A0C3-88D8C563F70F}" srcId="{4F5DF2F0-25FC-43A0-ADCD-64EC64E78030}" destId="{1D57CD8A-32C0-4CEE-A52D-82D344FF7F7B}" srcOrd="1" destOrd="0" parTransId="{590226B4-16B0-4269-BF4C-F01B695FC282}" sibTransId="{F1AE2ED6-08BE-477A-A882-49D747B16834}"/>
    <dgm:cxn modelId="{3151E93D-03DD-46BD-8AFC-5F3E594A2BA7}" type="presOf" srcId="{6C454360-7E58-4DA5-B7AC-000D800976D0}" destId="{A87D5C18-6BAF-4608-8911-07DD0A8B0D1A}" srcOrd="0" destOrd="0" presId="urn:microsoft.com/office/officeart/2005/8/layout/vList2"/>
    <dgm:cxn modelId="{93F0B875-0D36-4B50-9F4D-E360C8949A2A}" type="presOf" srcId="{4F5DF2F0-25FC-43A0-ADCD-64EC64E78030}" destId="{B376B53B-AB9C-458E-AD99-F5FBCC571329}" srcOrd="0" destOrd="0" presId="urn:microsoft.com/office/officeart/2005/8/layout/vList2"/>
    <dgm:cxn modelId="{8224BC25-741F-48B4-95E1-E971C44C529E}" type="presOf" srcId="{971B94E4-09B1-4227-8BD1-1976F21F8054}" destId="{5DEAAED7-4336-4EE9-81AD-4D414A367F91}" srcOrd="0" destOrd="0" presId="urn:microsoft.com/office/officeart/2005/8/layout/vList2"/>
    <dgm:cxn modelId="{5212D2D3-56D0-4BB3-ACC0-EEBFEAD8C212}" srcId="{4F5DF2F0-25FC-43A0-ADCD-64EC64E78030}" destId="{971B94E4-09B1-4227-8BD1-1976F21F8054}" srcOrd="0" destOrd="0" parTransId="{0ED75C8C-2EBB-48E5-AD8F-D4F349C4074A}" sibTransId="{862BDE06-C2AE-4E79-B56F-35ECD4E4BD5E}"/>
    <dgm:cxn modelId="{FD28CD5F-A64F-4B17-8A43-0E72C9C952E6}" type="presParOf" srcId="{B376B53B-AB9C-458E-AD99-F5FBCC571329}" destId="{5DEAAED7-4336-4EE9-81AD-4D414A367F91}" srcOrd="0" destOrd="0" presId="urn:microsoft.com/office/officeart/2005/8/layout/vList2"/>
    <dgm:cxn modelId="{B2A54082-E351-4086-900C-57FF3E86548A}" type="presParOf" srcId="{B376B53B-AB9C-458E-AD99-F5FBCC571329}" destId="{E4CAC401-418A-484A-B9F3-F34B11FBE40E}" srcOrd="1" destOrd="0" presId="urn:microsoft.com/office/officeart/2005/8/layout/vList2"/>
    <dgm:cxn modelId="{FF1E51F4-7E1D-4412-8A96-AA8E54F8A707}" type="presParOf" srcId="{B376B53B-AB9C-458E-AD99-F5FBCC571329}" destId="{75A0FA09-930A-4716-95BF-0519B7436AA6}" srcOrd="2" destOrd="0" presId="urn:microsoft.com/office/officeart/2005/8/layout/vList2"/>
    <dgm:cxn modelId="{A1173C70-9BB6-4EF4-B683-E8704F03EC17}" type="presParOf" srcId="{B376B53B-AB9C-458E-AD99-F5FBCC571329}" destId="{AB5E182A-8FC2-4B59-8A17-FBF0C454FFD0}" srcOrd="3" destOrd="0" presId="urn:microsoft.com/office/officeart/2005/8/layout/vList2"/>
    <dgm:cxn modelId="{7B9462E1-E8BC-42EB-A95E-8B2B0C77D406}" type="presParOf" srcId="{B376B53B-AB9C-458E-AD99-F5FBCC571329}" destId="{A87D5C18-6BAF-4608-8911-07DD0A8B0D1A}"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4090E7-03AA-4B64-8E71-1EAF2CF16FE3}"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2445A557-5BBA-4266-8EF9-05ABC3D8BFC0}">
      <dgm:prSet/>
      <dgm:spPr/>
      <dgm:t>
        <a:bodyPr/>
        <a:lstStyle/>
        <a:p>
          <a:pPr algn="just" rtl="0"/>
          <a:r>
            <a:rPr lang="es-ES" dirty="0" smtClean="0"/>
            <a:t>la remodelación del LV posterior al infarto da como resultado un desplazamiento apical del músculo papilar inferior y dilatación anular mitral, con la combinación de estos cambios geométricos resultando en incompetencia de la válvula para su cierre</a:t>
          </a:r>
          <a:endParaRPr lang="en-US" dirty="0"/>
        </a:p>
      </dgm:t>
    </dgm:pt>
    <dgm:pt modelId="{F75CC071-B417-4B3A-8CA0-F79D4BEC4187}" type="parTrans" cxnId="{AA5AA146-F915-4FA7-A723-43A4C25C8FB2}">
      <dgm:prSet/>
      <dgm:spPr/>
      <dgm:t>
        <a:bodyPr/>
        <a:lstStyle/>
        <a:p>
          <a:endParaRPr lang="en-US"/>
        </a:p>
      </dgm:t>
    </dgm:pt>
    <dgm:pt modelId="{3028E330-5A98-4973-9EC1-0C036AD1E82D}" type="sibTrans" cxnId="{AA5AA146-F915-4FA7-A723-43A4C25C8FB2}">
      <dgm:prSet/>
      <dgm:spPr/>
      <dgm:t>
        <a:bodyPr/>
        <a:lstStyle/>
        <a:p>
          <a:endParaRPr lang="en-US"/>
        </a:p>
      </dgm:t>
    </dgm:pt>
    <dgm:pt modelId="{C162630B-95A0-44C8-9271-82CA2697B020}">
      <dgm:prSet/>
      <dgm:spPr/>
      <dgm:t>
        <a:bodyPr/>
        <a:lstStyle/>
        <a:p>
          <a:pPr algn="just" rtl="0"/>
          <a:r>
            <a:rPr lang="es-ES" dirty="0" smtClean="0"/>
            <a:t>Este estudio es una extensión de una investigación anterior de nuestra institución que demuestra que los pacientes con RM isquémica han aumentado la longevidad con la revascularización por cualquier medio (con o sin cirugía de válvula en el grupo CABG) en comparación con un tratamiento médico inicial.</a:t>
          </a:r>
          <a:endParaRPr lang="en-US" dirty="0"/>
        </a:p>
      </dgm:t>
    </dgm:pt>
    <dgm:pt modelId="{6183197C-CF2A-4BFE-876D-079BDB6EAF6C}" type="parTrans" cxnId="{37F65EDE-E428-4384-869E-E88D0F5281DE}">
      <dgm:prSet/>
      <dgm:spPr/>
      <dgm:t>
        <a:bodyPr/>
        <a:lstStyle/>
        <a:p>
          <a:endParaRPr lang="en-US"/>
        </a:p>
      </dgm:t>
    </dgm:pt>
    <dgm:pt modelId="{5DD56FEE-6DC7-4CA5-87AA-A87403D0DD4F}" type="sibTrans" cxnId="{37F65EDE-E428-4384-869E-E88D0F5281DE}">
      <dgm:prSet/>
      <dgm:spPr/>
      <dgm:t>
        <a:bodyPr/>
        <a:lstStyle/>
        <a:p>
          <a:endParaRPr lang="en-US"/>
        </a:p>
      </dgm:t>
    </dgm:pt>
    <dgm:pt modelId="{D4D0B69D-3268-46C1-A24E-22ED8E10326A}">
      <dgm:prSet/>
      <dgm:spPr/>
      <dgm:t>
        <a:bodyPr/>
        <a:lstStyle/>
        <a:p>
          <a:pPr algn="just" rtl="0"/>
          <a:r>
            <a:rPr lang="es-ES" dirty="0" smtClean="0"/>
            <a:t>Debido a la naturaleza compleja y dinámica de la  regurgitación mitral isquémica,  existe controversia sobre el manejo adecuado de estos pacientes.</a:t>
          </a:r>
          <a:endParaRPr lang="en-US" dirty="0"/>
        </a:p>
      </dgm:t>
    </dgm:pt>
    <dgm:pt modelId="{E4C02172-A463-40B8-B61A-A8CB1747881B}" type="parTrans" cxnId="{579DF5E4-19DD-468E-AE22-A0A94DFE0555}">
      <dgm:prSet/>
      <dgm:spPr/>
    </dgm:pt>
    <dgm:pt modelId="{DEB2FFFA-92A5-4B17-A9C2-4D85EECF8D0A}" type="sibTrans" cxnId="{579DF5E4-19DD-468E-AE22-A0A94DFE0555}">
      <dgm:prSet/>
      <dgm:spPr/>
    </dgm:pt>
    <dgm:pt modelId="{725F1A98-4B79-46DA-9AC1-5066AA2E68F2}" type="pres">
      <dgm:prSet presAssocID="{7A4090E7-03AA-4B64-8E71-1EAF2CF16FE3}" presName="Name0" presStyleCnt="0">
        <dgm:presLayoutVars>
          <dgm:chMax val="7"/>
          <dgm:chPref val="7"/>
          <dgm:dir/>
        </dgm:presLayoutVars>
      </dgm:prSet>
      <dgm:spPr/>
      <dgm:t>
        <a:bodyPr/>
        <a:lstStyle/>
        <a:p>
          <a:endParaRPr lang="es-VE"/>
        </a:p>
      </dgm:t>
    </dgm:pt>
    <dgm:pt modelId="{5DEADE05-D63C-4213-8056-37103529F479}" type="pres">
      <dgm:prSet presAssocID="{7A4090E7-03AA-4B64-8E71-1EAF2CF16FE3}" presName="Name1" presStyleCnt="0"/>
      <dgm:spPr/>
    </dgm:pt>
    <dgm:pt modelId="{0586996A-A818-4A38-97A9-10B6D493B73B}" type="pres">
      <dgm:prSet presAssocID="{7A4090E7-03AA-4B64-8E71-1EAF2CF16FE3}" presName="cycle" presStyleCnt="0"/>
      <dgm:spPr/>
    </dgm:pt>
    <dgm:pt modelId="{E9A35A32-9F1B-49C4-854E-42258179D2A7}" type="pres">
      <dgm:prSet presAssocID="{7A4090E7-03AA-4B64-8E71-1EAF2CF16FE3}" presName="srcNode" presStyleLbl="node1" presStyleIdx="0" presStyleCnt="3"/>
      <dgm:spPr/>
    </dgm:pt>
    <dgm:pt modelId="{8F012BBC-4979-4EF1-9B77-737FEA6DFFDD}" type="pres">
      <dgm:prSet presAssocID="{7A4090E7-03AA-4B64-8E71-1EAF2CF16FE3}" presName="conn" presStyleLbl="parChTrans1D2" presStyleIdx="0" presStyleCnt="1"/>
      <dgm:spPr/>
      <dgm:t>
        <a:bodyPr/>
        <a:lstStyle/>
        <a:p>
          <a:endParaRPr lang="es-VE"/>
        </a:p>
      </dgm:t>
    </dgm:pt>
    <dgm:pt modelId="{03DA49EB-9FB4-4DF3-BA2E-51B2A0F5152D}" type="pres">
      <dgm:prSet presAssocID="{7A4090E7-03AA-4B64-8E71-1EAF2CF16FE3}" presName="extraNode" presStyleLbl="node1" presStyleIdx="0" presStyleCnt="3"/>
      <dgm:spPr/>
    </dgm:pt>
    <dgm:pt modelId="{F1FF005B-BDA7-430C-9C2D-743DF5F01B2E}" type="pres">
      <dgm:prSet presAssocID="{7A4090E7-03AA-4B64-8E71-1EAF2CF16FE3}" presName="dstNode" presStyleLbl="node1" presStyleIdx="0" presStyleCnt="3"/>
      <dgm:spPr/>
    </dgm:pt>
    <dgm:pt modelId="{4F2E5FA6-EBA9-4771-B3C8-FDF81610BB80}" type="pres">
      <dgm:prSet presAssocID="{2445A557-5BBA-4266-8EF9-05ABC3D8BFC0}" presName="text_1" presStyleLbl="node1" presStyleIdx="0" presStyleCnt="3">
        <dgm:presLayoutVars>
          <dgm:bulletEnabled val="1"/>
        </dgm:presLayoutVars>
      </dgm:prSet>
      <dgm:spPr/>
      <dgm:t>
        <a:bodyPr/>
        <a:lstStyle/>
        <a:p>
          <a:endParaRPr lang="es-VE"/>
        </a:p>
      </dgm:t>
    </dgm:pt>
    <dgm:pt modelId="{DE96B6EE-21D3-4C2B-BD94-1F4EE3565C2A}" type="pres">
      <dgm:prSet presAssocID="{2445A557-5BBA-4266-8EF9-05ABC3D8BFC0}" presName="accent_1" presStyleCnt="0"/>
      <dgm:spPr/>
    </dgm:pt>
    <dgm:pt modelId="{25DB0591-25F3-4AF6-8010-4F4CC567AE8C}" type="pres">
      <dgm:prSet presAssocID="{2445A557-5BBA-4266-8EF9-05ABC3D8BFC0}" presName="accentRepeatNode" presStyleLbl="solidFgAcc1" presStyleIdx="0" presStyleCnt="3"/>
      <dgm:spPr/>
    </dgm:pt>
    <dgm:pt modelId="{4A2EC4FB-E998-41F2-BD43-B13CDCE7065D}" type="pres">
      <dgm:prSet presAssocID="{D4D0B69D-3268-46C1-A24E-22ED8E10326A}" presName="text_2" presStyleLbl="node1" presStyleIdx="1" presStyleCnt="3">
        <dgm:presLayoutVars>
          <dgm:bulletEnabled val="1"/>
        </dgm:presLayoutVars>
      </dgm:prSet>
      <dgm:spPr/>
      <dgm:t>
        <a:bodyPr/>
        <a:lstStyle/>
        <a:p>
          <a:endParaRPr lang="es-VE"/>
        </a:p>
      </dgm:t>
    </dgm:pt>
    <dgm:pt modelId="{424421D0-DFBE-463F-8130-3E1E51AE9B8D}" type="pres">
      <dgm:prSet presAssocID="{D4D0B69D-3268-46C1-A24E-22ED8E10326A}" presName="accent_2" presStyleCnt="0"/>
      <dgm:spPr/>
    </dgm:pt>
    <dgm:pt modelId="{891AEB6F-8F56-4D07-A3EF-01BF242FCF77}" type="pres">
      <dgm:prSet presAssocID="{D4D0B69D-3268-46C1-A24E-22ED8E10326A}" presName="accentRepeatNode" presStyleLbl="solidFgAcc1" presStyleIdx="1" presStyleCnt="3"/>
      <dgm:spPr/>
    </dgm:pt>
    <dgm:pt modelId="{55443F79-DC3C-4377-8E4F-B935116D728B}" type="pres">
      <dgm:prSet presAssocID="{C162630B-95A0-44C8-9271-82CA2697B020}" presName="text_3" presStyleLbl="node1" presStyleIdx="2" presStyleCnt="3">
        <dgm:presLayoutVars>
          <dgm:bulletEnabled val="1"/>
        </dgm:presLayoutVars>
      </dgm:prSet>
      <dgm:spPr/>
      <dgm:t>
        <a:bodyPr/>
        <a:lstStyle/>
        <a:p>
          <a:endParaRPr lang="es-VE"/>
        </a:p>
      </dgm:t>
    </dgm:pt>
    <dgm:pt modelId="{52ACC521-3063-45D2-972A-86CB09390D88}" type="pres">
      <dgm:prSet presAssocID="{C162630B-95A0-44C8-9271-82CA2697B020}" presName="accent_3" presStyleCnt="0"/>
      <dgm:spPr/>
    </dgm:pt>
    <dgm:pt modelId="{CBA879E6-89A1-4976-81B2-0EC7793ECE2C}" type="pres">
      <dgm:prSet presAssocID="{C162630B-95A0-44C8-9271-82CA2697B020}" presName="accentRepeatNode" presStyleLbl="solidFgAcc1" presStyleIdx="2" presStyleCnt="3"/>
      <dgm:spPr/>
    </dgm:pt>
  </dgm:ptLst>
  <dgm:cxnLst>
    <dgm:cxn modelId="{1E56C49B-2044-452F-9B1A-F44C9AC166FB}" type="presOf" srcId="{2445A557-5BBA-4266-8EF9-05ABC3D8BFC0}" destId="{4F2E5FA6-EBA9-4771-B3C8-FDF81610BB80}" srcOrd="0" destOrd="0" presId="urn:microsoft.com/office/officeart/2008/layout/VerticalCurvedList"/>
    <dgm:cxn modelId="{DB2FFCBA-F503-4C1F-957F-25A176E6CC13}" type="presOf" srcId="{7A4090E7-03AA-4B64-8E71-1EAF2CF16FE3}" destId="{725F1A98-4B79-46DA-9AC1-5066AA2E68F2}" srcOrd="0" destOrd="0" presId="urn:microsoft.com/office/officeart/2008/layout/VerticalCurvedList"/>
    <dgm:cxn modelId="{579DF5E4-19DD-468E-AE22-A0A94DFE0555}" srcId="{7A4090E7-03AA-4B64-8E71-1EAF2CF16FE3}" destId="{D4D0B69D-3268-46C1-A24E-22ED8E10326A}" srcOrd="1" destOrd="0" parTransId="{E4C02172-A463-40B8-B61A-A8CB1747881B}" sibTransId="{DEB2FFFA-92A5-4B17-A9C2-4D85EECF8D0A}"/>
    <dgm:cxn modelId="{CB61233E-0D42-4519-9AD4-2171E93F5348}" type="presOf" srcId="{D4D0B69D-3268-46C1-A24E-22ED8E10326A}" destId="{4A2EC4FB-E998-41F2-BD43-B13CDCE7065D}" srcOrd="0" destOrd="0" presId="urn:microsoft.com/office/officeart/2008/layout/VerticalCurvedList"/>
    <dgm:cxn modelId="{5996FFEA-E654-48A2-88AB-D42D38F35BBF}" type="presOf" srcId="{C162630B-95A0-44C8-9271-82CA2697B020}" destId="{55443F79-DC3C-4377-8E4F-B935116D728B}" srcOrd="0" destOrd="0" presId="urn:microsoft.com/office/officeart/2008/layout/VerticalCurvedList"/>
    <dgm:cxn modelId="{57E834B8-A494-443A-8461-1BBC3B3ADFC9}" type="presOf" srcId="{3028E330-5A98-4973-9EC1-0C036AD1E82D}" destId="{8F012BBC-4979-4EF1-9B77-737FEA6DFFDD}" srcOrd="0" destOrd="0" presId="urn:microsoft.com/office/officeart/2008/layout/VerticalCurvedList"/>
    <dgm:cxn modelId="{37F65EDE-E428-4384-869E-E88D0F5281DE}" srcId="{7A4090E7-03AA-4B64-8E71-1EAF2CF16FE3}" destId="{C162630B-95A0-44C8-9271-82CA2697B020}" srcOrd="2" destOrd="0" parTransId="{6183197C-CF2A-4BFE-876D-079BDB6EAF6C}" sibTransId="{5DD56FEE-6DC7-4CA5-87AA-A87403D0DD4F}"/>
    <dgm:cxn modelId="{AA5AA146-F915-4FA7-A723-43A4C25C8FB2}" srcId="{7A4090E7-03AA-4B64-8E71-1EAF2CF16FE3}" destId="{2445A557-5BBA-4266-8EF9-05ABC3D8BFC0}" srcOrd="0" destOrd="0" parTransId="{F75CC071-B417-4B3A-8CA0-F79D4BEC4187}" sibTransId="{3028E330-5A98-4973-9EC1-0C036AD1E82D}"/>
    <dgm:cxn modelId="{CDBD2EF0-9987-4E7D-9001-AE3CE0D42BC0}" type="presParOf" srcId="{725F1A98-4B79-46DA-9AC1-5066AA2E68F2}" destId="{5DEADE05-D63C-4213-8056-37103529F479}" srcOrd="0" destOrd="0" presId="urn:microsoft.com/office/officeart/2008/layout/VerticalCurvedList"/>
    <dgm:cxn modelId="{44CB40AE-306D-4E6E-9070-A3762792BD1C}" type="presParOf" srcId="{5DEADE05-D63C-4213-8056-37103529F479}" destId="{0586996A-A818-4A38-97A9-10B6D493B73B}" srcOrd="0" destOrd="0" presId="urn:microsoft.com/office/officeart/2008/layout/VerticalCurvedList"/>
    <dgm:cxn modelId="{78A8DC52-F828-4B43-BBCD-B688ED006A0A}" type="presParOf" srcId="{0586996A-A818-4A38-97A9-10B6D493B73B}" destId="{E9A35A32-9F1B-49C4-854E-42258179D2A7}" srcOrd="0" destOrd="0" presId="urn:microsoft.com/office/officeart/2008/layout/VerticalCurvedList"/>
    <dgm:cxn modelId="{2F66E59A-A3B5-4EDB-B60C-3529DBF89A51}" type="presParOf" srcId="{0586996A-A818-4A38-97A9-10B6D493B73B}" destId="{8F012BBC-4979-4EF1-9B77-737FEA6DFFDD}" srcOrd="1" destOrd="0" presId="urn:microsoft.com/office/officeart/2008/layout/VerticalCurvedList"/>
    <dgm:cxn modelId="{25E0F2D5-F4E9-4316-834F-B885D0601A1B}" type="presParOf" srcId="{0586996A-A818-4A38-97A9-10B6D493B73B}" destId="{03DA49EB-9FB4-4DF3-BA2E-51B2A0F5152D}" srcOrd="2" destOrd="0" presId="urn:microsoft.com/office/officeart/2008/layout/VerticalCurvedList"/>
    <dgm:cxn modelId="{D4BB0FEB-505A-4D61-99C6-EF4627B5B61C}" type="presParOf" srcId="{0586996A-A818-4A38-97A9-10B6D493B73B}" destId="{F1FF005B-BDA7-430C-9C2D-743DF5F01B2E}" srcOrd="3" destOrd="0" presId="urn:microsoft.com/office/officeart/2008/layout/VerticalCurvedList"/>
    <dgm:cxn modelId="{3ABD9E0D-1164-4ADF-9EA8-6C8EB0149408}" type="presParOf" srcId="{5DEADE05-D63C-4213-8056-37103529F479}" destId="{4F2E5FA6-EBA9-4771-B3C8-FDF81610BB80}" srcOrd="1" destOrd="0" presId="urn:microsoft.com/office/officeart/2008/layout/VerticalCurvedList"/>
    <dgm:cxn modelId="{768325E8-A4EE-4459-8A22-36D16A8889F6}" type="presParOf" srcId="{5DEADE05-D63C-4213-8056-37103529F479}" destId="{DE96B6EE-21D3-4C2B-BD94-1F4EE3565C2A}" srcOrd="2" destOrd="0" presId="urn:microsoft.com/office/officeart/2008/layout/VerticalCurvedList"/>
    <dgm:cxn modelId="{C34A9BD0-6DF1-41C0-94F7-95F3C742F937}" type="presParOf" srcId="{DE96B6EE-21D3-4C2B-BD94-1F4EE3565C2A}" destId="{25DB0591-25F3-4AF6-8010-4F4CC567AE8C}" srcOrd="0" destOrd="0" presId="urn:microsoft.com/office/officeart/2008/layout/VerticalCurvedList"/>
    <dgm:cxn modelId="{EF58D214-8540-4C22-BC6D-ECA32A82F3C9}" type="presParOf" srcId="{5DEADE05-D63C-4213-8056-37103529F479}" destId="{4A2EC4FB-E998-41F2-BD43-B13CDCE7065D}" srcOrd="3" destOrd="0" presId="urn:microsoft.com/office/officeart/2008/layout/VerticalCurvedList"/>
    <dgm:cxn modelId="{6961CF1B-1DBF-40E8-95F3-028ADF0547DA}" type="presParOf" srcId="{5DEADE05-D63C-4213-8056-37103529F479}" destId="{424421D0-DFBE-463F-8130-3E1E51AE9B8D}" srcOrd="4" destOrd="0" presId="urn:microsoft.com/office/officeart/2008/layout/VerticalCurvedList"/>
    <dgm:cxn modelId="{DDB14AB1-4675-4495-AB5B-9B805922138B}" type="presParOf" srcId="{424421D0-DFBE-463F-8130-3E1E51AE9B8D}" destId="{891AEB6F-8F56-4D07-A3EF-01BF242FCF77}" srcOrd="0" destOrd="0" presId="urn:microsoft.com/office/officeart/2008/layout/VerticalCurvedList"/>
    <dgm:cxn modelId="{4D5293E4-CADA-468C-9C67-7E9D5E1F7FC9}" type="presParOf" srcId="{5DEADE05-D63C-4213-8056-37103529F479}" destId="{55443F79-DC3C-4377-8E4F-B935116D728B}" srcOrd="5" destOrd="0" presId="urn:microsoft.com/office/officeart/2008/layout/VerticalCurvedList"/>
    <dgm:cxn modelId="{9D76DEA4-E38E-4B01-AD56-D0F0B6180423}" type="presParOf" srcId="{5DEADE05-D63C-4213-8056-37103529F479}" destId="{52ACC521-3063-45D2-972A-86CB09390D88}" srcOrd="6" destOrd="0" presId="urn:microsoft.com/office/officeart/2008/layout/VerticalCurvedList"/>
    <dgm:cxn modelId="{21298D2E-E0FE-4DE9-9085-B61C86343E2D}" type="presParOf" srcId="{52ACC521-3063-45D2-972A-86CB09390D88}" destId="{CBA879E6-89A1-4976-81B2-0EC7793ECE2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63B865-455F-451F-9B34-7DEFA28C9DA9}" type="doc">
      <dgm:prSet loTypeId="urn:microsoft.com/office/officeart/2005/8/layout/pList2#1" loCatId="picture" qsTypeId="urn:microsoft.com/office/officeart/2005/8/quickstyle/3d3" qsCatId="3D" csTypeId="urn:microsoft.com/office/officeart/2005/8/colors/colorful4" csCatId="colorful" phldr="1"/>
      <dgm:spPr/>
      <dgm:t>
        <a:bodyPr/>
        <a:lstStyle/>
        <a:p>
          <a:endParaRPr lang="en-US"/>
        </a:p>
      </dgm:t>
    </dgm:pt>
    <dgm:pt modelId="{6BD41250-E90B-4A97-A511-6E7689C07373}">
      <dgm:prSet/>
      <dgm:spPr/>
      <dgm:t>
        <a:bodyPr/>
        <a:lstStyle/>
        <a:p>
          <a:pPr rtl="0"/>
          <a:r>
            <a:rPr lang="es-ES" dirty="0" smtClean="0"/>
            <a:t>En el análisis actual: la población de estudio aumentó de 2,757 a 4,989, mediana de seguimiento extendido de 3,2 años a 5,37 años, e incluyó pacientes tratados Con ICP y </a:t>
          </a:r>
          <a:r>
            <a:rPr lang="es-ES" dirty="0" err="1" smtClean="0"/>
            <a:t>stents</a:t>
          </a:r>
          <a:r>
            <a:rPr lang="es-ES" dirty="0" smtClean="0"/>
            <a:t> liberadores de fármacos</a:t>
          </a:r>
          <a:r>
            <a:rPr lang="es-VE" dirty="0" smtClean="0"/>
            <a:t>.</a:t>
          </a:r>
          <a:endParaRPr lang="en-US" dirty="0"/>
        </a:p>
      </dgm:t>
    </dgm:pt>
    <dgm:pt modelId="{0B746371-C82F-45EF-BEE8-E2A2ECD93CC7}" type="parTrans" cxnId="{206B173A-D6EF-4DC6-98BE-A71E25780CF1}">
      <dgm:prSet/>
      <dgm:spPr/>
      <dgm:t>
        <a:bodyPr/>
        <a:lstStyle/>
        <a:p>
          <a:endParaRPr lang="en-US"/>
        </a:p>
      </dgm:t>
    </dgm:pt>
    <dgm:pt modelId="{16692E7D-FD5E-472E-B63D-B6EEC6AA6D41}" type="sibTrans" cxnId="{206B173A-D6EF-4DC6-98BE-A71E25780CF1}">
      <dgm:prSet/>
      <dgm:spPr/>
      <dgm:t>
        <a:bodyPr/>
        <a:lstStyle/>
        <a:p>
          <a:endParaRPr lang="en-US"/>
        </a:p>
      </dgm:t>
    </dgm:pt>
    <dgm:pt modelId="{FF8A1DF0-0039-44FD-BF8F-B290555B2191}">
      <dgm:prSet/>
      <dgm:spPr/>
      <dgm:t>
        <a:bodyPr/>
        <a:lstStyle/>
        <a:p>
          <a:pPr rtl="0"/>
          <a:r>
            <a:rPr lang="es-VE" dirty="0" smtClean="0"/>
            <a:t>El objetivo del estudio RIME  fue determinar si la adición de la reparación Valvular Mitral  a la CABG en caso de Regurgitación Mitral moderada de origen isquémica puede mejorar Capacidad funcional y remodelación inversa del  Ventrículo Izquierdo comparado con CABG aislada </a:t>
          </a:r>
          <a:endParaRPr lang="en-US" dirty="0"/>
        </a:p>
      </dgm:t>
    </dgm:pt>
    <dgm:pt modelId="{1255169A-F28D-41E9-8BC8-C76E6E6E325C}" type="parTrans" cxnId="{E76C0FDD-CCD3-486D-9D6C-C1B9F52ABD73}">
      <dgm:prSet/>
      <dgm:spPr/>
      <dgm:t>
        <a:bodyPr/>
        <a:lstStyle/>
        <a:p>
          <a:endParaRPr lang="en-US"/>
        </a:p>
      </dgm:t>
    </dgm:pt>
    <dgm:pt modelId="{1A43FB9C-51D8-4F27-BCF3-7BDE6A57D1FB}" type="sibTrans" cxnId="{E76C0FDD-CCD3-486D-9D6C-C1B9F52ABD73}">
      <dgm:prSet/>
      <dgm:spPr/>
      <dgm:t>
        <a:bodyPr/>
        <a:lstStyle/>
        <a:p>
          <a:endParaRPr lang="en-US"/>
        </a:p>
      </dgm:t>
    </dgm:pt>
    <dgm:pt modelId="{304B7F4B-69B1-4F8D-9D42-9474E24017EB}" type="pres">
      <dgm:prSet presAssocID="{DD63B865-455F-451F-9B34-7DEFA28C9DA9}" presName="Name0" presStyleCnt="0">
        <dgm:presLayoutVars>
          <dgm:dir/>
          <dgm:resizeHandles val="exact"/>
        </dgm:presLayoutVars>
      </dgm:prSet>
      <dgm:spPr/>
      <dgm:t>
        <a:bodyPr/>
        <a:lstStyle/>
        <a:p>
          <a:endParaRPr lang="es-VE"/>
        </a:p>
      </dgm:t>
    </dgm:pt>
    <dgm:pt modelId="{24E79E61-85E5-4578-BB59-6DD2C2C307B4}" type="pres">
      <dgm:prSet presAssocID="{DD63B865-455F-451F-9B34-7DEFA28C9DA9}" presName="bkgdShp" presStyleLbl="alignAccFollowNode1" presStyleIdx="0" presStyleCnt="1"/>
      <dgm:spPr/>
    </dgm:pt>
    <dgm:pt modelId="{00B761D2-8992-4B86-ACA8-F8F59094CE77}" type="pres">
      <dgm:prSet presAssocID="{DD63B865-455F-451F-9B34-7DEFA28C9DA9}" presName="linComp" presStyleCnt="0"/>
      <dgm:spPr/>
    </dgm:pt>
    <dgm:pt modelId="{67E09CC0-9DFF-420B-860C-4C650D07F7BB}" type="pres">
      <dgm:prSet presAssocID="{6BD41250-E90B-4A97-A511-6E7689C07373}" presName="compNode" presStyleCnt="0"/>
      <dgm:spPr/>
    </dgm:pt>
    <dgm:pt modelId="{17E175C6-ADA0-4328-A6C8-39B51CBA995B}" type="pres">
      <dgm:prSet presAssocID="{6BD41250-E90B-4A97-A511-6E7689C07373}" presName="node" presStyleLbl="node1" presStyleIdx="0" presStyleCnt="2">
        <dgm:presLayoutVars>
          <dgm:bulletEnabled val="1"/>
        </dgm:presLayoutVars>
      </dgm:prSet>
      <dgm:spPr/>
      <dgm:t>
        <a:bodyPr/>
        <a:lstStyle/>
        <a:p>
          <a:endParaRPr lang="es-VE"/>
        </a:p>
      </dgm:t>
    </dgm:pt>
    <dgm:pt modelId="{D6B00423-2005-48B4-9A3C-C1EE7D936D8E}" type="pres">
      <dgm:prSet presAssocID="{6BD41250-E90B-4A97-A511-6E7689C07373}" presName="invisiNode" presStyleLbl="node1" presStyleIdx="0" presStyleCnt="2"/>
      <dgm:spPr/>
    </dgm:pt>
    <dgm:pt modelId="{202230BF-43E9-4A96-96F8-6AD9BF812897}" type="pres">
      <dgm:prSet presAssocID="{6BD41250-E90B-4A97-A511-6E7689C07373}" presName="imagNode" presStyleLbl="fgImgPlace1" presStyleIdx="0" presStyleCnt="2"/>
      <dgm:spPr>
        <a:blipFill rotWithShape="0">
          <a:blip xmlns:r="http://schemas.openxmlformats.org/officeDocument/2006/relationships" r:embed="rId1"/>
          <a:stretch>
            <a:fillRect/>
          </a:stretch>
        </a:blipFill>
      </dgm:spPr>
      <dgm:t>
        <a:bodyPr/>
        <a:lstStyle/>
        <a:p>
          <a:endParaRPr lang="es-VE"/>
        </a:p>
      </dgm:t>
    </dgm:pt>
    <dgm:pt modelId="{D876326A-3B76-49B9-8669-493697BEDAEA}" type="pres">
      <dgm:prSet presAssocID="{16692E7D-FD5E-472E-B63D-B6EEC6AA6D41}" presName="sibTrans" presStyleLbl="sibTrans2D1" presStyleIdx="0" presStyleCnt="0"/>
      <dgm:spPr/>
      <dgm:t>
        <a:bodyPr/>
        <a:lstStyle/>
        <a:p>
          <a:endParaRPr lang="es-VE"/>
        </a:p>
      </dgm:t>
    </dgm:pt>
    <dgm:pt modelId="{8594D2E1-DE96-476F-B892-4E8A8D73A55F}" type="pres">
      <dgm:prSet presAssocID="{FF8A1DF0-0039-44FD-BF8F-B290555B2191}" presName="compNode" presStyleCnt="0"/>
      <dgm:spPr/>
    </dgm:pt>
    <dgm:pt modelId="{ED9B2878-3001-478C-9992-E24AAFD2FE03}" type="pres">
      <dgm:prSet presAssocID="{FF8A1DF0-0039-44FD-BF8F-B290555B2191}" presName="node" presStyleLbl="node1" presStyleIdx="1" presStyleCnt="2">
        <dgm:presLayoutVars>
          <dgm:bulletEnabled val="1"/>
        </dgm:presLayoutVars>
      </dgm:prSet>
      <dgm:spPr/>
      <dgm:t>
        <a:bodyPr/>
        <a:lstStyle/>
        <a:p>
          <a:endParaRPr lang="es-VE"/>
        </a:p>
      </dgm:t>
    </dgm:pt>
    <dgm:pt modelId="{6EE11C60-429F-43ED-BB0F-6A9D2ED98A50}" type="pres">
      <dgm:prSet presAssocID="{FF8A1DF0-0039-44FD-BF8F-B290555B2191}" presName="invisiNode" presStyleLbl="node1" presStyleIdx="1" presStyleCnt="2"/>
      <dgm:spPr/>
    </dgm:pt>
    <dgm:pt modelId="{0614AB99-DF72-4322-B0E1-626FE681E1DE}" type="pres">
      <dgm:prSet presAssocID="{FF8A1DF0-0039-44FD-BF8F-B290555B2191}" presName="imagNode" presStyleLbl="fgImgPlace1" presStyleIdx="1" presStyleCnt="2"/>
      <dgm:spPr>
        <a:blipFill rotWithShape="0">
          <a:blip xmlns:r="http://schemas.openxmlformats.org/officeDocument/2006/relationships" r:embed="rId2"/>
          <a:stretch>
            <a:fillRect/>
          </a:stretch>
        </a:blipFill>
      </dgm:spPr>
      <dgm:t>
        <a:bodyPr/>
        <a:lstStyle/>
        <a:p>
          <a:endParaRPr lang="es-VE"/>
        </a:p>
      </dgm:t>
    </dgm:pt>
  </dgm:ptLst>
  <dgm:cxnLst>
    <dgm:cxn modelId="{E76C0FDD-CCD3-486D-9D6C-C1B9F52ABD73}" srcId="{DD63B865-455F-451F-9B34-7DEFA28C9DA9}" destId="{FF8A1DF0-0039-44FD-BF8F-B290555B2191}" srcOrd="1" destOrd="0" parTransId="{1255169A-F28D-41E9-8BC8-C76E6E6E325C}" sibTransId="{1A43FB9C-51D8-4F27-BCF3-7BDE6A57D1FB}"/>
    <dgm:cxn modelId="{B92AAAD9-433A-44FE-B4F1-9C5059A469F2}" type="presOf" srcId="{16692E7D-FD5E-472E-B63D-B6EEC6AA6D41}" destId="{D876326A-3B76-49B9-8669-493697BEDAEA}" srcOrd="0" destOrd="0" presId="urn:microsoft.com/office/officeart/2005/8/layout/pList2#1"/>
    <dgm:cxn modelId="{155F2CC9-CEC3-456D-B1BC-AF18AE0023D3}" type="presOf" srcId="{DD63B865-455F-451F-9B34-7DEFA28C9DA9}" destId="{304B7F4B-69B1-4F8D-9D42-9474E24017EB}" srcOrd="0" destOrd="0" presId="urn:microsoft.com/office/officeart/2005/8/layout/pList2#1"/>
    <dgm:cxn modelId="{CCB57B4E-8090-4B33-BB64-927BEBF37AF4}" type="presOf" srcId="{FF8A1DF0-0039-44FD-BF8F-B290555B2191}" destId="{ED9B2878-3001-478C-9992-E24AAFD2FE03}" srcOrd="0" destOrd="0" presId="urn:microsoft.com/office/officeart/2005/8/layout/pList2#1"/>
    <dgm:cxn modelId="{F2F7026E-064F-4388-89E4-7DCAA14B80B3}" type="presOf" srcId="{6BD41250-E90B-4A97-A511-6E7689C07373}" destId="{17E175C6-ADA0-4328-A6C8-39B51CBA995B}" srcOrd="0" destOrd="0" presId="urn:microsoft.com/office/officeart/2005/8/layout/pList2#1"/>
    <dgm:cxn modelId="{206B173A-D6EF-4DC6-98BE-A71E25780CF1}" srcId="{DD63B865-455F-451F-9B34-7DEFA28C9DA9}" destId="{6BD41250-E90B-4A97-A511-6E7689C07373}" srcOrd="0" destOrd="0" parTransId="{0B746371-C82F-45EF-BEE8-E2A2ECD93CC7}" sibTransId="{16692E7D-FD5E-472E-B63D-B6EEC6AA6D41}"/>
    <dgm:cxn modelId="{0D8BA47C-AF80-439D-ACB3-DF1298CB28EF}" type="presParOf" srcId="{304B7F4B-69B1-4F8D-9D42-9474E24017EB}" destId="{24E79E61-85E5-4578-BB59-6DD2C2C307B4}" srcOrd="0" destOrd="0" presId="urn:microsoft.com/office/officeart/2005/8/layout/pList2#1"/>
    <dgm:cxn modelId="{E24ABE2B-4284-44D3-B402-B0D7048F598D}" type="presParOf" srcId="{304B7F4B-69B1-4F8D-9D42-9474E24017EB}" destId="{00B761D2-8992-4B86-ACA8-F8F59094CE77}" srcOrd="1" destOrd="0" presId="urn:microsoft.com/office/officeart/2005/8/layout/pList2#1"/>
    <dgm:cxn modelId="{2EE8BB43-E14B-4CB8-A644-A5A6A2ED756D}" type="presParOf" srcId="{00B761D2-8992-4B86-ACA8-F8F59094CE77}" destId="{67E09CC0-9DFF-420B-860C-4C650D07F7BB}" srcOrd="0" destOrd="0" presId="urn:microsoft.com/office/officeart/2005/8/layout/pList2#1"/>
    <dgm:cxn modelId="{A1A08536-84ED-45E7-A016-A78EDD7CE298}" type="presParOf" srcId="{67E09CC0-9DFF-420B-860C-4C650D07F7BB}" destId="{17E175C6-ADA0-4328-A6C8-39B51CBA995B}" srcOrd="0" destOrd="0" presId="urn:microsoft.com/office/officeart/2005/8/layout/pList2#1"/>
    <dgm:cxn modelId="{39D4EB94-BF3D-461D-BF62-F19872F42B4C}" type="presParOf" srcId="{67E09CC0-9DFF-420B-860C-4C650D07F7BB}" destId="{D6B00423-2005-48B4-9A3C-C1EE7D936D8E}" srcOrd="1" destOrd="0" presId="urn:microsoft.com/office/officeart/2005/8/layout/pList2#1"/>
    <dgm:cxn modelId="{F57583A3-C1A6-46D8-96AB-2E8867E6D562}" type="presParOf" srcId="{67E09CC0-9DFF-420B-860C-4C650D07F7BB}" destId="{202230BF-43E9-4A96-96F8-6AD9BF812897}" srcOrd="2" destOrd="0" presId="urn:microsoft.com/office/officeart/2005/8/layout/pList2#1"/>
    <dgm:cxn modelId="{6CF9511A-7D09-4AD5-8AE2-F0B4C4C9ACF5}" type="presParOf" srcId="{00B761D2-8992-4B86-ACA8-F8F59094CE77}" destId="{D876326A-3B76-49B9-8669-493697BEDAEA}" srcOrd="1" destOrd="0" presId="urn:microsoft.com/office/officeart/2005/8/layout/pList2#1"/>
    <dgm:cxn modelId="{E6461C33-B2AD-46EA-8A5D-1032A6ED27D4}" type="presParOf" srcId="{00B761D2-8992-4B86-ACA8-F8F59094CE77}" destId="{8594D2E1-DE96-476F-B892-4E8A8D73A55F}" srcOrd="2" destOrd="0" presId="urn:microsoft.com/office/officeart/2005/8/layout/pList2#1"/>
    <dgm:cxn modelId="{8DA00D81-5A9A-4FFD-AD8A-515CB8627706}" type="presParOf" srcId="{8594D2E1-DE96-476F-B892-4E8A8D73A55F}" destId="{ED9B2878-3001-478C-9992-E24AAFD2FE03}" srcOrd="0" destOrd="0" presId="urn:microsoft.com/office/officeart/2005/8/layout/pList2#1"/>
    <dgm:cxn modelId="{48AEA12E-28AA-4132-BA95-4A4937CB9474}" type="presParOf" srcId="{8594D2E1-DE96-476F-B892-4E8A8D73A55F}" destId="{6EE11C60-429F-43ED-BB0F-6A9D2ED98A50}" srcOrd="1" destOrd="0" presId="urn:microsoft.com/office/officeart/2005/8/layout/pList2#1"/>
    <dgm:cxn modelId="{FE1B1FC4-3374-4B30-9D95-3D622D9834E7}" type="presParOf" srcId="{8594D2E1-DE96-476F-B892-4E8A8D73A55F}" destId="{0614AB99-DF72-4322-B0E1-626FE681E1DE}"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D1DDF4-AAB1-45A1-97AE-85D531829F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D0B9A1-C330-454F-BF6E-6314E058D2DE}">
      <dgm:prSet custT="1"/>
      <dgm:spPr/>
      <dgm:t>
        <a:bodyPr/>
        <a:lstStyle/>
        <a:p>
          <a:pPr algn="just" rtl="0"/>
          <a:r>
            <a:rPr lang="es-VE" sz="1600" dirty="0" smtClean="0"/>
            <a:t>En comparación con el tratamiento médico, la revascularización quirúrgica con o sin tratamiento de la válvula mitral se asocia con una supervivencia significativamente mayor  para los pacientes con Insuficiencia Mitral de etiología isquémica.</a:t>
          </a:r>
          <a:endParaRPr lang="en-US" sz="1600" dirty="0"/>
        </a:p>
      </dgm:t>
    </dgm:pt>
    <dgm:pt modelId="{99716BAF-176A-48B0-9494-F6EB10454D1A}" type="parTrans" cxnId="{B39BE305-1E35-46FA-8087-D82EB615C10E}">
      <dgm:prSet/>
      <dgm:spPr/>
      <dgm:t>
        <a:bodyPr/>
        <a:lstStyle/>
        <a:p>
          <a:endParaRPr lang="en-US"/>
        </a:p>
      </dgm:t>
    </dgm:pt>
    <dgm:pt modelId="{AF1225CF-FD02-47EC-AFF9-DA88AA81B024}" type="sibTrans" cxnId="{B39BE305-1E35-46FA-8087-D82EB615C10E}">
      <dgm:prSet/>
      <dgm:spPr/>
      <dgm:t>
        <a:bodyPr/>
        <a:lstStyle/>
        <a:p>
          <a:endParaRPr lang="en-US"/>
        </a:p>
      </dgm:t>
    </dgm:pt>
    <dgm:pt modelId="{61891CA9-0F56-430A-9D5C-41754B5D6BAE}">
      <dgm:prSet custT="1"/>
      <dgm:spPr/>
      <dgm:t>
        <a:bodyPr/>
        <a:lstStyle/>
        <a:p>
          <a:r>
            <a:rPr lang="es-VE" sz="1600" dirty="0" smtClean="0"/>
            <a:t>El Bypass coronario  (CABG) solo demostró el riesgo más bajo de muerte.</a:t>
          </a:r>
        </a:p>
      </dgm:t>
    </dgm:pt>
    <dgm:pt modelId="{7EDA7563-8EF1-4B18-9EF0-49FDDFF9C3D5}" type="parTrans" cxnId="{3934E1BE-635C-4F1B-BAC4-1421D750218E}">
      <dgm:prSet/>
      <dgm:spPr/>
      <dgm:t>
        <a:bodyPr/>
        <a:lstStyle/>
        <a:p>
          <a:endParaRPr lang="es-VE"/>
        </a:p>
      </dgm:t>
    </dgm:pt>
    <dgm:pt modelId="{2467191B-B93D-49CA-88DC-C91170FE0D45}" type="sibTrans" cxnId="{3934E1BE-635C-4F1B-BAC4-1421D750218E}">
      <dgm:prSet/>
      <dgm:spPr/>
      <dgm:t>
        <a:bodyPr/>
        <a:lstStyle/>
        <a:p>
          <a:endParaRPr lang="es-VE"/>
        </a:p>
      </dgm:t>
    </dgm:pt>
    <dgm:pt modelId="{B1D4935F-B5C2-4824-B9FC-813EE0465BC7}">
      <dgm:prSet custT="1"/>
      <dgm:spPr/>
      <dgm:t>
        <a:bodyPr/>
        <a:lstStyle/>
        <a:p>
          <a:r>
            <a:rPr lang="es-VE" sz="1600" dirty="0" smtClean="0"/>
            <a:t>la CABG con o sin cirugía de la válvula mitral se asoció con mejores resultados que la  ICP o el tratamiento médico</a:t>
          </a:r>
        </a:p>
      </dgm:t>
    </dgm:pt>
    <dgm:pt modelId="{E02A08E7-693F-4F17-B68A-EABC276D2D06}" type="parTrans" cxnId="{7719C60C-6160-4972-A9EE-03C8C9ACC0AB}">
      <dgm:prSet/>
      <dgm:spPr/>
      <dgm:t>
        <a:bodyPr/>
        <a:lstStyle/>
        <a:p>
          <a:endParaRPr lang="es-VE"/>
        </a:p>
      </dgm:t>
    </dgm:pt>
    <dgm:pt modelId="{06B736E8-9E0D-403F-8686-3BFE562BB7EF}" type="sibTrans" cxnId="{7719C60C-6160-4972-A9EE-03C8C9ACC0AB}">
      <dgm:prSet/>
      <dgm:spPr/>
      <dgm:t>
        <a:bodyPr/>
        <a:lstStyle/>
        <a:p>
          <a:endParaRPr lang="es-VE"/>
        </a:p>
      </dgm:t>
    </dgm:pt>
    <dgm:pt modelId="{6B5D72B4-565D-4BC7-BD21-876DE3FD61EB}" type="pres">
      <dgm:prSet presAssocID="{EFD1DDF4-AAB1-45A1-97AE-85D531829F60}" presName="vert0" presStyleCnt="0">
        <dgm:presLayoutVars>
          <dgm:dir/>
          <dgm:animOne val="branch"/>
          <dgm:animLvl val="lvl"/>
        </dgm:presLayoutVars>
      </dgm:prSet>
      <dgm:spPr/>
      <dgm:t>
        <a:bodyPr/>
        <a:lstStyle/>
        <a:p>
          <a:endParaRPr lang="es-VE"/>
        </a:p>
      </dgm:t>
    </dgm:pt>
    <dgm:pt modelId="{A7DC4581-D426-4D43-970A-50579CDF1959}" type="pres">
      <dgm:prSet presAssocID="{67D0B9A1-C330-454F-BF6E-6314E058D2DE}" presName="thickLine" presStyleLbl="alignNode1" presStyleIdx="0" presStyleCnt="3"/>
      <dgm:spPr/>
    </dgm:pt>
    <dgm:pt modelId="{562BEB78-93C1-4060-B936-4C47A800B852}" type="pres">
      <dgm:prSet presAssocID="{67D0B9A1-C330-454F-BF6E-6314E058D2DE}" presName="horz1" presStyleCnt="0"/>
      <dgm:spPr/>
    </dgm:pt>
    <dgm:pt modelId="{ADCD909E-5B9F-403E-A5AF-1EC722EC87A1}" type="pres">
      <dgm:prSet presAssocID="{67D0B9A1-C330-454F-BF6E-6314E058D2DE}" presName="tx1" presStyleLbl="revTx" presStyleIdx="0" presStyleCnt="3"/>
      <dgm:spPr/>
      <dgm:t>
        <a:bodyPr/>
        <a:lstStyle/>
        <a:p>
          <a:endParaRPr lang="es-VE"/>
        </a:p>
      </dgm:t>
    </dgm:pt>
    <dgm:pt modelId="{449A7A2B-BC25-4470-B15B-65B7BAE9CD54}" type="pres">
      <dgm:prSet presAssocID="{67D0B9A1-C330-454F-BF6E-6314E058D2DE}" presName="vert1" presStyleCnt="0"/>
      <dgm:spPr/>
    </dgm:pt>
    <dgm:pt modelId="{BE1872CE-A62F-4F46-883B-9B517A2D199F}" type="pres">
      <dgm:prSet presAssocID="{61891CA9-0F56-430A-9D5C-41754B5D6BAE}" presName="thickLine" presStyleLbl="alignNode1" presStyleIdx="1" presStyleCnt="3"/>
      <dgm:spPr/>
    </dgm:pt>
    <dgm:pt modelId="{AD8EF09C-9A89-4ED4-BA5C-F7B9D345485A}" type="pres">
      <dgm:prSet presAssocID="{61891CA9-0F56-430A-9D5C-41754B5D6BAE}" presName="horz1" presStyleCnt="0"/>
      <dgm:spPr/>
    </dgm:pt>
    <dgm:pt modelId="{96C94F2D-38D0-48CB-9B2C-76C74BBC1A1D}" type="pres">
      <dgm:prSet presAssocID="{61891CA9-0F56-430A-9D5C-41754B5D6BAE}" presName="tx1" presStyleLbl="revTx" presStyleIdx="1" presStyleCnt="3"/>
      <dgm:spPr/>
      <dgm:t>
        <a:bodyPr/>
        <a:lstStyle/>
        <a:p>
          <a:endParaRPr lang="es-VE"/>
        </a:p>
      </dgm:t>
    </dgm:pt>
    <dgm:pt modelId="{571530F7-BFBA-4ABD-A073-6631EAF2D63B}" type="pres">
      <dgm:prSet presAssocID="{61891CA9-0F56-430A-9D5C-41754B5D6BAE}" presName="vert1" presStyleCnt="0"/>
      <dgm:spPr/>
    </dgm:pt>
    <dgm:pt modelId="{29DE79BA-F3B1-458F-90CE-907FB11DE234}" type="pres">
      <dgm:prSet presAssocID="{B1D4935F-B5C2-4824-B9FC-813EE0465BC7}" presName="thickLine" presStyleLbl="alignNode1" presStyleIdx="2" presStyleCnt="3"/>
      <dgm:spPr/>
    </dgm:pt>
    <dgm:pt modelId="{9108D22A-54C5-45C4-A234-A6BCF3577FD6}" type="pres">
      <dgm:prSet presAssocID="{B1D4935F-B5C2-4824-B9FC-813EE0465BC7}" presName="horz1" presStyleCnt="0"/>
      <dgm:spPr/>
    </dgm:pt>
    <dgm:pt modelId="{E181750F-BD05-4D68-8DC4-37C749845AE4}" type="pres">
      <dgm:prSet presAssocID="{B1D4935F-B5C2-4824-B9FC-813EE0465BC7}" presName="tx1" presStyleLbl="revTx" presStyleIdx="2" presStyleCnt="3"/>
      <dgm:spPr/>
      <dgm:t>
        <a:bodyPr/>
        <a:lstStyle/>
        <a:p>
          <a:endParaRPr lang="es-VE"/>
        </a:p>
      </dgm:t>
    </dgm:pt>
    <dgm:pt modelId="{3ECBB040-EBDB-449A-8ECA-6DDA54285353}" type="pres">
      <dgm:prSet presAssocID="{B1D4935F-B5C2-4824-B9FC-813EE0465BC7}" presName="vert1" presStyleCnt="0"/>
      <dgm:spPr/>
    </dgm:pt>
  </dgm:ptLst>
  <dgm:cxnLst>
    <dgm:cxn modelId="{599715D4-8FBF-4731-9447-62F96FB6DD44}" type="presOf" srcId="{67D0B9A1-C330-454F-BF6E-6314E058D2DE}" destId="{ADCD909E-5B9F-403E-A5AF-1EC722EC87A1}" srcOrd="0" destOrd="0" presId="urn:microsoft.com/office/officeart/2008/layout/LinedList"/>
    <dgm:cxn modelId="{B39BE305-1E35-46FA-8087-D82EB615C10E}" srcId="{EFD1DDF4-AAB1-45A1-97AE-85D531829F60}" destId="{67D0B9A1-C330-454F-BF6E-6314E058D2DE}" srcOrd="0" destOrd="0" parTransId="{99716BAF-176A-48B0-9494-F6EB10454D1A}" sibTransId="{AF1225CF-FD02-47EC-AFF9-DA88AA81B024}"/>
    <dgm:cxn modelId="{79AD3644-4BF1-4948-9970-5131593F0E20}" type="presOf" srcId="{B1D4935F-B5C2-4824-B9FC-813EE0465BC7}" destId="{E181750F-BD05-4D68-8DC4-37C749845AE4}" srcOrd="0" destOrd="0" presId="urn:microsoft.com/office/officeart/2008/layout/LinedList"/>
    <dgm:cxn modelId="{359607FB-22C0-4D2F-B9A6-D10872EE3594}" type="presOf" srcId="{61891CA9-0F56-430A-9D5C-41754B5D6BAE}" destId="{96C94F2D-38D0-48CB-9B2C-76C74BBC1A1D}" srcOrd="0" destOrd="0" presId="urn:microsoft.com/office/officeart/2008/layout/LinedList"/>
    <dgm:cxn modelId="{65B168EF-3773-4004-BE1C-860BB78A6EF8}" type="presOf" srcId="{EFD1DDF4-AAB1-45A1-97AE-85D531829F60}" destId="{6B5D72B4-565D-4BC7-BD21-876DE3FD61EB}" srcOrd="0" destOrd="0" presId="urn:microsoft.com/office/officeart/2008/layout/LinedList"/>
    <dgm:cxn modelId="{7719C60C-6160-4972-A9EE-03C8C9ACC0AB}" srcId="{EFD1DDF4-AAB1-45A1-97AE-85D531829F60}" destId="{B1D4935F-B5C2-4824-B9FC-813EE0465BC7}" srcOrd="2" destOrd="0" parTransId="{E02A08E7-693F-4F17-B68A-EABC276D2D06}" sibTransId="{06B736E8-9E0D-403F-8686-3BFE562BB7EF}"/>
    <dgm:cxn modelId="{3934E1BE-635C-4F1B-BAC4-1421D750218E}" srcId="{EFD1DDF4-AAB1-45A1-97AE-85D531829F60}" destId="{61891CA9-0F56-430A-9D5C-41754B5D6BAE}" srcOrd="1" destOrd="0" parTransId="{7EDA7563-8EF1-4B18-9EF0-49FDDFF9C3D5}" sibTransId="{2467191B-B93D-49CA-88DC-C91170FE0D45}"/>
    <dgm:cxn modelId="{E77AED5E-E464-41FC-8D55-B41C48FF5E8E}" type="presParOf" srcId="{6B5D72B4-565D-4BC7-BD21-876DE3FD61EB}" destId="{A7DC4581-D426-4D43-970A-50579CDF1959}" srcOrd="0" destOrd="0" presId="urn:microsoft.com/office/officeart/2008/layout/LinedList"/>
    <dgm:cxn modelId="{15B960DC-B2F0-4C54-BED1-459165ECB157}" type="presParOf" srcId="{6B5D72B4-565D-4BC7-BD21-876DE3FD61EB}" destId="{562BEB78-93C1-4060-B936-4C47A800B852}" srcOrd="1" destOrd="0" presId="urn:microsoft.com/office/officeart/2008/layout/LinedList"/>
    <dgm:cxn modelId="{8726CFE3-CAF6-4A61-A57E-8F587F48405A}" type="presParOf" srcId="{562BEB78-93C1-4060-B936-4C47A800B852}" destId="{ADCD909E-5B9F-403E-A5AF-1EC722EC87A1}" srcOrd="0" destOrd="0" presId="urn:microsoft.com/office/officeart/2008/layout/LinedList"/>
    <dgm:cxn modelId="{0BA6C6E5-E4CD-4CA0-9512-FF279E577536}" type="presParOf" srcId="{562BEB78-93C1-4060-B936-4C47A800B852}" destId="{449A7A2B-BC25-4470-B15B-65B7BAE9CD54}" srcOrd="1" destOrd="0" presId="urn:microsoft.com/office/officeart/2008/layout/LinedList"/>
    <dgm:cxn modelId="{E80E1AB6-ED1C-4692-98C5-5D2A38062486}" type="presParOf" srcId="{6B5D72B4-565D-4BC7-BD21-876DE3FD61EB}" destId="{BE1872CE-A62F-4F46-883B-9B517A2D199F}" srcOrd="2" destOrd="0" presId="urn:microsoft.com/office/officeart/2008/layout/LinedList"/>
    <dgm:cxn modelId="{CF366374-42C2-4190-A74C-115BA82FC1D0}" type="presParOf" srcId="{6B5D72B4-565D-4BC7-BD21-876DE3FD61EB}" destId="{AD8EF09C-9A89-4ED4-BA5C-F7B9D345485A}" srcOrd="3" destOrd="0" presId="urn:microsoft.com/office/officeart/2008/layout/LinedList"/>
    <dgm:cxn modelId="{AC663AAE-0C95-4ABC-847D-03D7E7B24F74}" type="presParOf" srcId="{AD8EF09C-9A89-4ED4-BA5C-F7B9D345485A}" destId="{96C94F2D-38D0-48CB-9B2C-76C74BBC1A1D}" srcOrd="0" destOrd="0" presId="urn:microsoft.com/office/officeart/2008/layout/LinedList"/>
    <dgm:cxn modelId="{DE4500AF-CF68-4139-A3D9-197DFEC7DEFA}" type="presParOf" srcId="{AD8EF09C-9A89-4ED4-BA5C-F7B9D345485A}" destId="{571530F7-BFBA-4ABD-A073-6631EAF2D63B}" srcOrd="1" destOrd="0" presId="urn:microsoft.com/office/officeart/2008/layout/LinedList"/>
    <dgm:cxn modelId="{71441271-103D-434F-A20E-D8C19277DDEB}" type="presParOf" srcId="{6B5D72B4-565D-4BC7-BD21-876DE3FD61EB}" destId="{29DE79BA-F3B1-458F-90CE-907FB11DE234}" srcOrd="4" destOrd="0" presId="urn:microsoft.com/office/officeart/2008/layout/LinedList"/>
    <dgm:cxn modelId="{742380ED-F4B7-4B86-BBB5-CF0DC1B8CDBD}" type="presParOf" srcId="{6B5D72B4-565D-4BC7-BD21-876DE3FD61EB}" destId="{9108D22A-54C5-45C4-A234-A6BCF3577FD6}" srcOrd="5" destOrd="0" presId="urn:microsoft.com/office/officeart/2008/layout/LinedList"/>
    <dgm:cxn modelId="{86F3921A-3635-4AEA-8CAD-9ABE46B2ACE0}" type="presParOf" srcId="{9108D22A-54C5-45C4-A234-A6BCF3577FD6}" destId="{E181750F-BD05-4D68-8DC4-37C749845AE4}" srcOrd="0" destOrd="0" presId="urn:microsoft.com/office/officeart/2008/layout/LinedList"/>
    <dgm:cxn modelId="{BAB032EF-B926-4203-AF9B-FD04A6992F57}" type="presParOf" srcId="{9108D22A-54C5-45C4-A234-A6BCF3577FD6}" destId="{3ECBB040-EBDB-449A-8ECA-6DDA54285353}"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D70461-F544-452A-B93D-233870C09C15}">
      <dsp:nvSpPr>
        <dsp:cNvPr id="0" name=""/>
        <dsp:cNvSpPr/>
      </dsp:nvSpPr>
      <dsp:spPr>
        <a:xfrm>
          <a:off x="-3488583" y="-536304"/>
          <a:ext cx="4159261" cy="4159261"/>
        </a:xfrm>
        <a:prstGeom prst="blockArc">
          <a:avLst>
            <a:gd name="adj1" fmla="val 18900000"/>
            <a:gd name="adj2" fmla="val 2700000"/>
            <a:gd name="adj3" fmla="val 519"/>
          </a:avLst>
        </a:prstGeom>
        <a:noFill/>
        <a:ln w="264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73CEE44-D957-4BE9-8485-DB2CA040EBB6}">
      <dsp:nvSpPr>
        <dsp:cNvPr id="0" name=""/>
        <dsp:cNvSpPr/>
      </dsp:nvSpPr>
      <dsp:spPr>
        <a:xfrm>
          <a:off x="431272" y="308665"/>
          <a:ext cx="8241943" cy="617330"/>
        </a:xfrm>
        <a:prstGeom prst="rect">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0006" tIns="33020" rIns="33020" bIns="33020" numCol="1" spcCol="1270" anchor="ctr" anchorCtr="0">
          <a:noAutofit/>
        </a:bodyPr>
        <a:lstStyle/>
        <a:p>
          <a:pPr lvl="0" algn="l" defTabSz="577850" rtl="0">
            <a:lnSpc>
              <a:spcPct val="90000"/>
            </a:lnSpc>
            <a:spcBef>
              <a:spcPct val="0"/>
            </a:spcBef>
            <a:spcAft>
              <a:spcPct val="35000"/>
            </a:spcAft>
          </a:pPr>
          <a:r>
            <a:rPr lang="es-ES" sz="1300" b="1" kern="1200" dirty="0" smtClean="0"/>
            <a:t>Este estudio fue aprobado por la Junta de Revisión Institucional de </a:t>
          </a:r>
          <a:r>
            <a:rPr lang="es-ES" sz="1300" b="1" kern="1200" dirty="0" err="1" smtClean="0"/>
            <a:t>Duke</a:t>
          </a:r>
          <a:r>
            <a:rPr lang="es-ES" sz="1300" b="1" kern="1200" dirty="0" smtClean="0"/>
            <a:t> </a:t>
          </a:r>
          <a:r>
            <a:rPr lang="es-ES" sz="1300" b="1" kern="1200" dirty="0" err="1" smtClean="0"/>
            <a:t>University</a:t>
          </a:r>
          <a:r>
            <a:rPr lang="es-ES" sz="1300" b="1" kern="1200" dirty="0" smtClean="0"/>
            <a:t> </a:t>
          </a:r>
          <a:r>
            <a:rPr lang="es-ES" sz="1300" b="1" kern="1200" dirty="0" err="1" smtClean="0"/>
            <a:t>Medical</a:t>
          </a:r>
          <a:r>
            <a:rPr lang="es-ES" sz="1300" b="1" kern="1200" dirty="0" smtClean="0"/>
            <a:t/>
          </a:r>
          <a:br>
            <a:rPr lang="es-ES" sz="1300" b="1" kern="1200" dirty="0" smtClean="0"/>
          </a:br>
          <a:r>
            <a:rPr lang="es-ES" sz="1300" b="1" kern="1200" dirty="0" smtClean="0"/>
            <a:t>Center.</a:t>
          </a:r>
          <a:endParaRPr lang="en-US" sz="1300" b="1" kern="1200" dirty="0"/>
        </a:p>
      </dsp:txBody>
      <dsp:txXfrm>
        <a:off x="431272" y="308665"/>
        <a:ext cx="8241943" cy="617330"/>
      </dsp:txXfrm>
    </dsp:sp>
    <dsp:sp modelId="{0838B9D5-3BCD-4BFA-AD59-34687A49FF15}">
      <dsp:nvSpPr>
        <dsp:cNvPr id="0" name=""/>
        <dsp:cNvSpPr/>
      </dsp:nvSpPr>
      <dsp:spPr>
        <a:xfrm>
          <a:off x="45441" y="231498"/>
          <a:ext cx="771663" cy="771663"/>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F868881-4BCF-4018-9B5C-97E3F620A76A}">
      <dsp:nvSpPr>
        <dsp:cNvPr id="0" name=""/>
        <dsp:cNvSpPr/>
      </dsp:nvSpPr>
      <dsp:spPr>
        <a:xfrm>
          <a:off x="655672" y="1234661"/>
          <a:ext cx="8017544" cy="617330"/>
        </a:xfrm>
        <a:prstGeom prst="rect">
          <a:avLst/>
        </a:prstGeom>
        <a:solidFill>
          <a:schemeClr val="accent4">
            <a:hueOff val="108644"/>
            <a:satOff val="-1035"/>
            <a:lumOff val="10392"/>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0006" tIns="33020" rIns="33020" bIns="33020" numCol="1" spcCol="1270" anchor="ctr" anchorCtr="0">
          <a:noAutofit/>
        </a:bodyPr>
        <a:lstStyle/>
        <a:p>
          <a:pPr lvl="0" algn="l" defTabSz="577850" rtl="0">
            <a:lnSpc>
              <a:spcPct val="90000"/>
            </a:lnSpc>
            <a:spcBef>
              <a:spcPct val="0"/>
            </a:spcBef>
            <a:spcAft>
              <a:spcPct val="35000"/>
            </a:spcAft>
          </a:pPr>
          <a:r>
            <a:rPr lang="es-ES" sz="1300" b="1" kern="1200" dirty="0" smtClean="0"/>
            <a:t>Se utilizó el banco de datos de enfermedades cardiovasculares (DDCD) de </a:t>
          </a:r>
          <a:r>
            <a:rPr lang="es-ES" sz="1300" b="1" kern="1200" dirty="0" err="1" smtClean="0"/>
            <a:t>Duke</a:t>
          </a:r>
          <a:r>
            <a:rPr lang="es-ES" sz="1300" b="1" kern="1200" dirty="0" smtClean="0"/>
            <a:t>. </a:t>
          </a:r>
          <a:r>
            <a:rPr lang="es-ES" sz="1300" b="1" kern="1200" dirty="0" err="1" smtClean="0"/>
            <a:t>University</a:t>
          </a:r>
          <a:r>
            <a:rPr lang="es-ES" sz="1300" b="1" kern="1200" dirty="0" smtClean="0"/>
            <a:t> </a:t>
          </a:r>
          <a:r>
            <a:rPr lang="es-ES" sz="1300" b="1" kern="1200" dirty="0" err="1" smtClean="0"/>
            <a:t>Medical</a:t>
          </a:r>
          <a:r>
            <a:rPr lang="es-ES" sz="1300" b="1" kern="1200" dirty="0" smtClean="0"/>
            <a:t> Center </a:t>
          </a:r>
          <a:endParaRPr lang="en-US" sz="1300" b="1" kern="1200" dirty="0"/>
        </a:p>
      </dsp:txBody>
      <dsp:txXfrm>
        <a:off x="655672" y="1234661"/>
        <a:ext cx="8017544" cy="617330"/>
      </dsp:txXfrm>
    </dsp:sp>
    <dsp:sp modelId="{CC59867E-1DE9-49B7-8260-BB190E5B09D9}">
      <dsp:nvSpPr>
        <dsp:cNvPr id="0" name=""/>
        <dsp:cNvSpPr/>
      </dsp:nvSpPr>
      <dsp:spPr>
        <a:xfrm>
          <a:off x="269840" y="1157494"/>
          <a:ext cx="771663" cy="771663"/>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C91497C-3D11-4E26-BF44-07BEEFA8F1A5}">
      <dsp:nvSpPr>
        <dsp:cNvPr id="0" name=""/>
        <dsp:cNvSpPr/>
      </dsp:nvSpPr>
      <dsp:spPr>
        <a:xfrm>
          <a:off x="431272" y="2160657"/>
          <a:ext cx="8241943" cy="617330"/>
        </a:xfrm>
        <a:prstGeom prst="rect">
          <a:avLst/>
        </a:prstGeom>
        <a:solidFill>
          <a:schemeClr val="accent4">
            <a:hueOff val="217289"/>
            <a:satOff val="-2070"/>
            <a:lumOff val="2078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0006" tIns="33020" rIns="33020" bIns="33020" numCol="1" spcCol="1270" anchor="ctr" anchorCtr="0">
          <a:noAutofit/>
        </a:bodyPr>
        <a:lstStyle/>
        <a:p>
          <a:pPr lvl="0" algn="l" defTabSz="577850" rtl="0">
            <a:lnSpc>
              <a:spcPct val="90000"/>
            </a:lnSpc>
            <a:spcBef>
              <a:spcPct val="0"/>
            </a:spcBef>
            <a:spcAft>
              <a:spcPct val="35000"/>
            </a:spcAft>
          </a:pPr>
          <a:r>
            <a:rPr lang="es-ES" sz="1300" b="1" kern="1200" dirty="0" smtClean="0"/>
            <a:t>Es una base de datos clínicos de más de 200,000 pacientes que han sido sometidos a </a:t>
          </a:r>
          <a:r>
            <a:rPr lang="es-ES" sz="1800" b="1" kern="1200" dirty="0" smtClean="0"/>
            <a:t>cateterismo </a:t>
          </a:r>
          <a:r>
            <a:rPr lang="es-ES" sz="1300" b="1" kern="1200" dirty="0" smtClean="0"/>
            <a:t>cardiaco en </a:t>
          </a:r>
          <a:r>
            <a:rPr lang="es-ES" sz="1300" b="1" kern="1200" dirty="0" err="1" smtClean="0"/>
            <a:t>Duke</a:t>
          </a:r>
          <a:r>
            <a:rPr lang="es-ES" sz="1300" b="1" kern="1200" dirty="0" smtClean="0"/>
            <a:t> </a:t>
          </a:r>
          <a:r>
            <a:rPr lang="es-ES" sz="1300" b="1" kern="1200" dirty="0" err="1" smtClean="0"/>
            <a:t>University</a:t>
          </a:r>
          <a:r>
            <a:rPr lang="es-ES" sz="1300" b="1" kern="1200" dirty="0" smtClean="0"/>
            <a:t> </a:t>
          </a:r>
          <a:r>
            <a:rPr lang="es-ES" sz="1300" b="1" kern="1200" dirty="0" err="1" smtClean="0"/>
            <a:t>Medical</a:t>
          </a:r>
          <a:r>
            <a:rPr lang="es-ES" sz="1300" b="1" kern="1200" dirty="0" smtClean="0"/>
            <a:t> Center desde 1969.</a:t>
          </a:r>
          <a:endParaRPr lang="en-US" sz="1300" b="1" kern="1200" dirty="0"/>
        </a:p>
      </dsp:txBody>
      <dsp:txXfrm>
        <a:off x="431272" y="2160657"/>
        <a:ext cx="8241943" cy="617330"/>
      </dsp:txXfrm>
    </dsp:sp>
    <dsp:sp modelId="{A73063C7-497B-4018-9005-3A983584B2BD}">
      <dsp:nvSpPr>
        <dsp:cNvPr id="0" name=""/>
        <dsp:cNvSpPr/>
      </dsp:nvSpPr>
      <dsp:spPr>
        <a:xfrm>
          <a:off x="45441" y="2083490"/>
          <a:ext cx="771663" cy="771663"/>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889AFF-B1D0-430D-BC7A-8612E0F9AB2E}">
      <dsp:nvSpPr>
        <dsp:cNvPr id="0" name=""/>
        <dsp:cNvSpPr/>
      </dsp:nvSpPr>
      <dsp:spPr>
        <a:xfrm>
          <a:off x="0" y="1778"/>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B8650-5DC3-4F86-B18C-52FF24594A84}">
      <dsp:nvSpPr>
        <dsp:cNvPr id="0" name=""/>
        <dsp:cNvSpPr/>
      </dsp:nvSpPr>
      <dsp:spPr>
        <a:xfrm>
          <a:off x="0" y="1778"/>
          <a:ext cx="8147248" cy="60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rtl="0">
            <a:lnSpc>
              <a:spcPct val="90000"/>
            </a:lnSpc>
            <a:spcBef>
              <a:spcPct val="0"/>
            </a:spcBef>
            <a:spcAft>
              <a:spcPct val="35000"/>
            </a:spcAft>
          </a:pPr>
          <a:r>
            <a:rPr lang="en-US" sz="1700" kern="1200" dirty="0" smtClean="0"/>
            <a:t>La </a:t>
          </a:r>
          <a:r>
            <a:rPr lang="en-US" sz="1700" kern="1200" dirty="0" err="1" smtClean="0"/>
            <a:t>asignación</a:t>
          </a:r>
          <a:r>
            <a:rPr lang="en-US" sz="1700" kern="1200" dirty="0" smtClean="0"/>
            <a:t> al </a:t>
          </a:r>
          <a:r>
            <a:rPr lang="en-US" sz="1700" kern="1200" dirty="0" err="1" smtClean="0"/>
            <a:t>tratamiento</a:t>
          </a:r>
          <a:r>
            <a:rPr lang="en-US" sz="1700" kern="1200" dirty="0" smtClean="0"/>
            <a:t> no </a:t>
          </a:r>
          <a:r>
            <a:rPr lang="en-US" sz="1700" kern="1200" dirty="0" err="1" smtClean="0"/>
            <a:t>fue</a:t>
          </a:r>
          <a:r>
            <a:rPr lang="en-US" sz="1700" kern="1200" dirty="0" smtClean="0"/>
            <a:t> </a:t>
          </a:r>
          <a:r>
            <a:rPr lang="en-US" sz="1700" kern="1200" dirty="0" err="1" smtClean="0"/>
            <a:t>aleatoria</a:t>
          </a:r>
          <a:r>
            <a:rPr lang="en-US" sz="1700" kern="1200" dirty="0" smtClean="0"/>
            <a:t>.</a:t>
          </a:r>
          <a:endParaRPr lang="en-US" sz="1700" kern="1200" dirty="0"/>
        </a:p>
      </dsp:txBody>
      <dsp:txXfrm>
        <a:off x="0" y="1778"/>
        <a:ext cx="8147248" cy="606630"/>
      </dsp:txXfrm>
    </dsp:sp>
    <dsp:sp modelId="{DF748E87-5764-4F0A-B1EE-8CE987F807D9}">
      <dsp:nvSpPr>
        <dsp:cNvPr id="0" name=""/>
        <dsp:cNvSpPr/>
      </dsp:nvSpPr>
      <dsp:spPr>
        <a:xfrm>
          <a:off x="0" y="608408"/>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DB4E8-2637-435D-8B42-72CEA3D2D540}">
      <dsp:nvSpPr>
        <dsp:cNvPr id="0" name=""/>
        <dsp:cNvSpPr/>
      </dsp:nvSpPr>
      <dsp:spPr>
        <a:xfrm>
          <a:off x="0" y="608408"/>
          <a:ext cx="8147248" cy="60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rtl="0">
            <a:lnSpc>
              <a:spcPct val="90000"/>
            </a:lnSpc>
            <a:spcBef>
              <a:spcPct val="0"/>
            </a:spcBef>
            <a:spcAft>
              <a:spcPct val="35000"/>
            </a:spcAft>
          </a:pPr>
          <a:r>
            <a:rPr lang="en-US" sz="1700" kern="1200" dirty="0" err="1" smtClean="0"/>
            <a:t>Diferencias</a:t>
          </a:r>
          <a:r>
            <a:rPr lang="en-US" sz="1700" kern="1200" dirty="0" smtClean="0"/>
            <a:t> entre </a:t>
          </a:r>
          <a:r>
            <a:rPr lang="en-US" sz="1700" kern="1200" dirty="0" err="1" smtClean="0"/>
            <a:t>las</a:t>
          </a:r>
          <a:r>
            <a:rPr lang="en-US" sz="1700" kern="1200" dirty="0" smtClean="0"/>
            <a:t> </a:t>
          </a:r>
          <a:r>
            <a:rPr lang="en-US" sz="1700" kern="1200" dirty="0" err="1" smtClean="0"/>
            <a:t>caracteristicas</a:t>
          </a:r>
          <a:r>
            <a:rPr lang="en-US" sz="1700" kern="1200" dirty="0" smtClean="0"/>
            <a:t> </a:t>
          </a:r>
          <a:r>
            <a:rPr lang="en-US" sz="1700" kern="1200" dirty="0" err="1" smtClean="0"/>
            <a:t>basales</a:t>
          </a:r>
          <a:r>
            <a:rPr lang="en-US" sz="1700" kern="1200" dirty="0" smtClean="0"/>
            <a:t> de los </a:t>
          </a:r>
          <a:r>
            <a:rPr lang="en-US" sz="1700" kern="1200" dirty="0" err="1" smtClean="0"/>
            <a:t>grupos</a:t>
          </a:r>
          <a:r>
            <a:rPr lang="en-US" sz="1700" kern="1200" dirty="0" smtClean="0"/>
            <a:t> de </a:t>
          </a:r>
          <a:r>
            <a:rPr lang="en-US" sz="1700" kern="1200" dirty="0" err="1" smtClean="0"/>
            <a:t>tratamiento</a:t>
          </a:r>
          <a:r>
            <a:rPr lang="en-US" sz="1700" kern="1200" dirty="0" smtClean="0"/>
            <a:t>.</a:t>
          </a:r>
          <a:endParaRPr lang="en-US" sz="1700" kern="1200" dirty="0"/>
        </a:p>
      </dsp:txBody>
      <dsp:txXfrm>
        <a:off x="0" y="608408"/>
        <a:ext cx="8147248" cy="606630"/>
      </dsp:txXfrm>
    </dsp:sp>
    <dsp:sp modelId="{2BD904EA-1281-495A-A52E-3FA30076B08A}">
      <dsp:nvSpPr>
        <dsp:cNvPr id="0" name=""/>
        <dsp:cNvSpPr/>
      </dsp:nvSpPr>
      <dsp:spPr>
        <a:xfrm>
          <a:off x="0" y="1215038"/>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6D4B9-01EC-4493-8CD9-F399FB919A26}">
      <dsp:nvSpPr>
        <dsp:cNvPr id="0" name=""/>
        <dsp:cNvSpPr/>
      </dsp:nvSpPr>
      <dsp:spPr>
        <a:xfrm>
          <a:off x="0" y="1215038"/>
          <a:ext cx="8147248" cy="60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rtl="0">
            <a:lnSpc>
              <a:spcPct val="90000"/>
            </a:lnSpc>
            <a:spcBef>
              <a:spcPct val="0"/>
            </a:spcBef>
            <a:spcAft>
              <a:spcPct val="35000"/>
            </a:spcAft>
          </a:pPr>
          <a:r>
            <a:rPr lang="en-US" sz="1700" kern="1200" dirty="0" smtClean="0"/>
            <a:t>El </a:t>
          </a:r>
          <a:r>
            <a:rPr lang="en-US" sz="1700" kern="1200" dirty="0" err="1" smtClean="0"/>
            <a:t>grupo</a:t>
          </a:r>
          <a:r>
            <a:rPr lang="en-US" sz="1700" kern="1200" dirty="0" smtClean="0"/>
            <a:t> de </a:t>
          </a:r>
          <a:r>
            <a:rPr lang="en-US" sz="1700" kern="1200" dirty="0" err="1" smtClean="0"/>
            <a:t>tratamiento</a:t>
          </a:r>
          <a:r>
            <a:rPr lang="en-US" sz="1700" kern="1200" dirty="0" smtClean="0"/>
            <a:t> medico </a:t>
          </a:r>
          <a:r>
            <a:rPr lang="en-US" sz="1700" kern="1200" dirty="0" err="1" smtClean="0"/>
            <a:t>eran</a:t>
          </a:r>
          <a:r>
            <a:rPr lang="en-US" sz="1700" kern="1200" dirty="0" smtClean="0"/>
            <a:t> de mayor </a:t>
          </a:r>
          <a:r>
            <a:rPr lang="en-US" sz="1700" kern="1200" dirty="0" err="1" smtClean="0"/>
            <a:t>edad</a:t>
          </a:r>
          <a:r>
            <a:rPr lang="en-US" sz="1700" kern="1200" dirty="0" smtClean="0"/>
            <a:t> y </a:t>
          </a:r>
          <a:r>
            <a:rPr lang="en-US" sz="1700" kern="1200" dirty="0" err="1" smtClean="0"/>
            <a:t>presentaban</a:t>
          </a:r>
          <a:r>
            <a:rPr lang="en-US" sz="1700" kern="1200" dirty="0" smtClean="0"/>
            <a:t> mayor </a:t>
          </a:r>
          <a:r>
            <a:rPr lang="en-US" sz="1700" kern="1200" dirty="0" err="1" smtClean="0"/>
            <a:t>comorbilidad</a:t>
          </a:r>
          <a:endParaRPr lang="en-US" sz="1700" kern="1200" dirty="0"/>
        </a:p>
      </dsp:txBody>
      <dsp:txXfrm>
        <a:off x="0" y="1215038"/>
        <a:ext cx="8147248" cy="606630"/>
      </dsp:txXfrm>
    </dsp:sp>
    <dsp:sp modelId="{E4161EFB-EBDF-4D00-89E0-DACB154958AA}">
      <dsp:nvSpPr>
        <dsp:cNvPr id="0" name=""/>
        <dsp:cNvSpPr/>
      </dsp:nvSpPr>
      <dsp:spPr>
        <a:xfrm>
          <a:off x="0" y="1821668"/>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FF76B-5FED-4A66-84FE-09A7873F0628}">
      <dsp:nvSpPr>
        <dsp:cNvPr id="0" name=""/>
        <dsp:cNvSpPr/>
      </dsp:nvSpPr>
      <dsp:spPr>
        <a:xfrm>
          <a:off x="0" y="1821668"/>
          <a:ext cx="8147248" cy="60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rtl="0">
            <a:lnSpc>
              <a:spcPct val="90000"/>
            </a:lnSpc>
            <a:spcBef>
              <a:spcPct val="0"/>
            </a:spcBef>
            <a:spcAft>
              <a:spcPct val="35000"/>
            </a:spcAft>
          </a:pPr>
          <a:r>
            <a:rPr lang="es-ES" sz="1700" kern="1200" dirty="0" smtClean="0"/>
            <a:t>el grupo CABG demostró una mayor carga isquémica basada en el número de vasos enfermos .</a:t>
          </a:r>
          <a:endParaRPr lang="en-US" sz="1700" kern="1200" dirty="0"/>
        </a:p>
      </dsp:txBody>
      <dsp:txXfrm>
        <a:off x="0" y="1821668"/>
        <a:ext cx="8147248" cy="606630"/>
      </dsp:txXfrm>
    </dsp:sp>
    <dsp:sp modelId="{DBA10BBD-E5E3-4237-9029-0B9E7442D5E8}">
      <dsp:nvSpPr>
        <dsp:cNvPr id="0" name=""/>
        <dsp:cNvSpPr/>
      </dsp:nvSpPr>
      <dsp:spPr>
        <a:xfrm>
          <a:off x="0" y="2428299"/>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4C4F8-AC72-4DA3-8378-4FEAC29FF7FE}">
      <dsp:nvSpPr>
        <dsp:cNvPr id="0" name=""/>
        <dsp:cNvSpPr/>
      </dsp:nvSpPr>
      <dsp:spPr>
        <a:xfrm>
          <a:off x="0" y="2428299"/>
          <a:ext cx="8147248" cy="60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s-ES" sz="1700" kern="1200" dirty="0" smtClean="0"/>
            <a:t>El grupo CABG + MVRR probablemente sufrió más enfermedad de la válvula mitral en función de la gravedad de la RM y Clase funcional de NYHA </a:t>
          </a:r>
          <a:endParaRPr lang="en-US" sz="1700" kern="1200" dirty="0"/>
        </a:p>
      </dsp:txBody>
      <dsp:txXfrm>
        <a:off x="0" y="2428299"/>
        <a:ext cx="8147248" cy="606630"/>
      </dsp:txXfrm>
    </dsp:sp>
    <dsp:sp modelId="{A7DC4581-D426-4D43-970A-50579CDF1959}">
      <dsp:nvSpPr>
        <dsp:cNvPr id="0" name=""/>
        <dsp:cNvSpPr/>
      </dsp:nvSpPr>
      <dsp:spPr>
        <a:xfrm>
          <a:off x="0" y="3034929"/>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D909E-5B9F-403E-A5AF-1EC722EC87A1}">
      <dsp:nvSpPr>
        <dsp:cNvPr id="0" name=""/>
        <dsp:cNvSpPr/>
      </dsp:nvSpPr>
      <dsp:spPr>
        <a:xfrm>
          <a:off x="0" y="3034929"/>
          <a:ext cx="8147248" cy="606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rtl="0">
            <a:lnSpc>
              <a:spcPct val="90000"/>
            </a:lnSpc>
            <a:spcBef>
              <a:spcPct val="0"/>
            </a:spcBef>
            <a:spcAft>
              <a:spcPct val="35000"/>
            </a:spcAft>
          </a:pPr>
          <a:r>
            <a:rPr lang="es-ES" sz="1700" kern="1200" dirty="0" smtClean="0"/>
            <a:t>No se analizaron medidas de resultado distintas de la supervivencia, como calidad de vida.</a:t>
          </a:r>
          <a:endParaRPr lang="en-US" sz="1700" kern="1200" dirty="0"/>
        </a:p>
      </dsp:txBody>
      <dsp:txXfrm>
        <a:off x="0" y="3034929"/>
        <a:ext cx="8147248" cy="60663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012BBC-4979-4EF1-9B77-737FEA6DFFDD}">
      <dsp:nvSpPr>
        <dsp:cNvPr id="0" name=""/>
        <dsp:cNvSpPr/>
      </dsp:nvSpPr>
      <dsp:spPr>
        <a:xfrm>
          <a:off x="-5513922" y="-844209"/>
          <a:ext cx="6565219" cy="6565219"/>
        </a:xfrm>
        <a:prstGeom prst="blockArc">
          <a:avLst>
            <a:gd name="adj1" fmla="val 18900000"/>
            <a:gd name="adj2" fmla="val 2700000"/>
            <a:gd name="adj3" fmla="val 329"/>
          </a:avLst>
        </a:prstGeom>
        <a:noFill/>
        <a:ln w="264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2E5FA6-EBA9-4771-B3C8-FDF81610BB80}">
      <dsp:nvSpPr>
        <dsp:cNvPr id="0" name=""/>
        <dsp:cNvSpPr/>
      </dsp:nvSpPr>
      <dsp:spPr>
        <a:xfrm>
          <a:off x="459645" y="304702"/>
          <a:ext cx="7701930" cy="609795"/>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4025" tIns="33020" rIns="33020" bIns="33020" numCol="1" spcCol="1270" anchor="ctr" anchorCtr="0">
          <a:noAutofit/>
        </a:bodyPr>
        <a:lstStyle/>
        <a:p>
          <a:pPr lvl="0" algn="just" defTabSz="577850" rtl="0">
            <a:lnSpc>
              <a:spcPct val="90000"/>
            </a:lnSpc>
            <a:spcBef>
              <a:spcPct val="0"/>
            </a:spcBef>
            <a:spcAft>
              <a:spcPct val="35000"/>
            </a:spcAft>
          </a:pPr>
          <a:r>
            <a:rPr lang="es-ES" sz="1300" kern="1200" dirty="0" smtClean="0"/>
            <a:t>¿A que se refieren con tratamiento medico solo si al inicio de la inclusión del paciente se les realizo cateterismo cardiaco a TODOS los pacientes?</a:t>
          </a:r>
          <a:endParaRPr lang="en-US" sz="1300" kern="1200" dirty="0">
            <a:solidFill>
              <a:schemeClr val="bg1"/>
            </a:solidFill>
          </a:endParaRPr>
        </a:p>
      </dsp:txBody>
      <dsp:txXfrm>
        <a:off x="459645" y="304702"/>
        <a:ext cx="7701930" cy="609795"/>
      </dsp:txXfrm>
    </dsp:sp>
    <dsp:sp modelId="{25DB0591-25F3-4AF6-8010-4F4CC567AE8C}">
      <dsp:nvSpPr>
        <dsp:cNvPr id="0" name=""/>
        <dsp:cNvSpPr/>
      </dsp:nvSpPr>
      <dsp:spPr>
        <a:xfrm>
          <a:off x="78523" y="228478"/>
          <a:ext cx="762243" cy="762243"/>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5B345A8-20F7-40CD-BDDE-3F0B696A28FD}">
      <dsp:nvSpPr>
        <dsp:cNvPr id="0" name=""/>
        <dsp:cNvSpPr/>
      </dsp:nvSpPr>
      <dsp:spPr>
        <a:xfrm>
          <a:off x="896607" y="1219102"/>
          <a:ext cx="7264968" cy="609795"/>
        </a:xfrm>
        <a:prstGeom prst="rect">
          <a:avLst/>
        </a:prstGeom>
        <a:gradFill rotWithShape="0">
          <a:gsLst>
            <a:gs pos="0">
              <a:schemeClr val="accent4">
                <a:hueOff val="54322"/>
                <a:satOff val="-517"/>
                <a:lumOff val="5196"/>
                <a:alphaOff val="0"/>
                <a:shade val="70000"/>
                <a:satMod val="150000"/>
              </a:schemeClr>
            </a:gs>
            <a:gs pos="34000">
              <a:schemeClr val="accent4">
                <a:hueOff val="54322"/>
                <a:satOff val="-517"/>
                <a:lumOff val="5196"/>
                <a:alphaOff val="0"/>
                <a:shade val="70000"/>
                <a:satMod val="140000"/>
              </a:schemeClr>
            </a:gs>
            <a:gs pos="70000">
              <a:schemeClr val="accent4">
                <a:hueOff val="54322"/>
                <a:satOff val="-517"/>
                <a:lumOff val="5196"/>
                <a:alphaOff val="0"/>
                <a:tint val="100000"/>
                <a:shade val="90000"/>
                <a:satMod val="140000"/>
              </a:schemeClr>
            </a:gs>
            <a:gs pos="100000">
              <a:schemeClr val="accent4">
                <a:hueOff val="54322"/>
                <a:satOff val="-517"/>
                <a:lumOff val="519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4025" tIns="33020" rIns="33020" bIns="33020" numCol="1" spcCol="1270" anchor="ctr" anchorCtr="0">
          <a:noAutofit/>
        </a:bodyPr>
        <a:lstStyle/>
        <a:p>
          <a:pPr lvl="0" algn="just" defTabSz="577850" rtl="0">
            <a:lnSpc>
              <a:spcPct val="90000"/>
            </a:lnSpc>
            <a:spcBef>
              <a:spcPct val="0"/>
            </a:spcBef>
            <a:spcAft>
              <a:spcPct val="35000"/>
            </a:spcAft>
          </a:pPr>
          <a:r>
            <a:rPr lang="es-ES" sz="1300" kern="1200" dirty="0" smtClean="0"/>
            <a:t>Se usó como estadístico el valor de P para indicar significancia estadística para todas las comparaciones, la cual puede ser manipulable por el investigador.</a:t>
          </a:r>
          <a:endParaRPr lang="en-US" sz="1300" kern="1200" dirty="0">
            <a:solidFill>
              <a:schemeClr val="bg1"/>
            </a:solidFill>
          </a:endParaRPr>
        </a:p>
      </dsp:txBody>
      <dsp:txXfrm>
        <a:off x="896607" y="1219102"/>
        <a:ext cx="7264968" cy="609795"/>
      </dsp:txXfrm>
    </dsp:sp>
    <dsp:sp modelId="{B13DB429-0228-40E9-9FC0-9F0F4DD53858}">
      <dsp:nvSpPr>
        <dsp:cNvPr id="0" name=""/>
        <dsp:cNvSpPr/>
      </dsp:nvSpPr>
      <dsp:spPr>
        <a:xfrm>
          <a:off x="515485" y="1142878"/>
          <a:ext cx="762243" cy="762243"/>
        </a:xfrm>
        <a:prstGeom prst="ellipse">
          <a:avLst/>
        </a:prstGeom>
        <a:solidFill>
          <a:schemeClr val="lt1">
            <a:hueOff val="0"/>
            <a:satOff val="0"/>
            <a:lumOff val="0"/>
            <a:alphaOff val="0"/>
          </a:schemeClr>
        </a:solidFill>
        <a:ln w="9525" cap="flat" cmpd="sng" algn="ctr">
          <a:solidFill>
            <a:schemeClr val="accent4">
              <a:hueOff val="54322"/>
              <a:satOff val="-517"/>
              <a:lumOff val="5196"/>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98784A6-D19E-413A-A806-745F415D6040}">
      <dsp:nvSpPr>
        <dsp:cNvPr id="0" name=""/>
        <dsp:cNvSpPr/>
      </dsp:nvSpPr>
      <dsp:spPr>
        <a:xfrm>
          <a:off x="1030719" y="2133502"/>
          <a:ext cx="7130856" cy="609795"/>
        </a:xfrm>
        <a:prstGeom prst="rect">
          <a:avLst/>
        </a:prstGeom>
        <a:gradFill rotWithShape="0">
          <a:gsLst>
            <a:gs pos="0">
              <a:schemeClr val="accent4">
                <a:hueOff val="108644"/>
                <a:satOff val="-1035"/>
                <a:lumOff val="10392"/>
                <a:alphaOff val="0"/>
                <a:shade val="70000"/>
                <a:satMod val="150000"/>
              </a:schemeClr>
            </a:gs>
            <a:gs pos="34000">
              <a:schemeClr val="accent4">
                <a:hueOff val="108644"/>
                <a:satOff val="-1035"/>
                <a:lumOff val="10392"/>
                <a:alphaOff val="0"/>
                <a:shade val="70000"/>
                <a:satMod val="140000"/>
              </a:schemeClr>
            </a:gs>
            <a:gs pos="70000">
              <a:schemeClr val="accent4">
                <a:hueOff val="108644"/>
                <a:satOff val="-1035"/>
                <a:lumOff val="10392"/>
                <a:alphaOff val="0"/>
                <a:tint val="100000"/>
                <a:shade val="90000"/>
                <a:satMod val="140000"/>
              </a:schemeClr>
            </a:gs>
            <a:gs pos="100000">
              <a:schemeClr val="accent4">
                <a:hueOff val="108644"/>
                <a:satOff val="-103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4025" tIns="33020" rIns="33020" bIns="33020" numCol="1" spcCol="1270" anchor="ctr" anchorCtr="0">
          <a:noAutofit/>
        </a:bodyPr>
        <a:lstStyle/>
        <a:p>
          <a:pPr lvl="0" algn="just" defTabSz="577850" rtl="0">
            <a:lnSpc>
              <a:spcPct val="90000"/>
            </a:lnSpc>
            <a:spcBef>
              <a:spcPct val="0"/>
            </a:spcBef>
            <a:spcAft>
              <a:spcPct val="35000"/>
            </a:spcAft>
          </a:pPr>
          <a:r>
            <a:rPr lang="es-ES" sz="1300" kern="1200" dirty="0" smtClean="0">
              <a:solidFill>
                <a:schemeClr val="bg1"/>
              </a:solidFill>
              <a:latin typeface="+mn-lt"/>
              <a:ea typeface="+mn-ea"/>
              <a:cs typeface="+mn-cs"/>
            </a:rPr>
            <a:t>Son predictores independientes de mortalidad lo siguiente: Diabetes, tabaquismo, IC, Índice de </a:t>
          </a:r>
          <a:r>
            <a:rPr lang="es-ES" sz="1300" kern="1200" dirty="0" err="1" smtClean="0">
              <a:solidFill>
                <a:schemeClr val="bg1"/>
              </a:solidFill>
              <a:latin typeface="+mn-lt"/>
              <a:ea typeface="+mn-ea"/>
              <a:cs typeface="+mn-cs"/>
            </a:rPr>
            <a:t>Charlson</a:t>
          </a:r>
          <a:r>
            <a:rPr lang="es-ES" sz="1300" kern="1200" dirty="0" smtClean="0">
              <a:solidFill>
                <a:schemeClr val="bg1"/>
              </a:solidFill>
              <a:latin typeface="+mn-lt"/>
              <a:ea typeface="+mn-ea"/>
              <a:cs typeface="+mn-cs"/>
            </a:rPr>
            <a:t>, aumento de 10 latidos de la FC (hasta 90) presentes en pacientes con RMI.</a:t>
          </a:r>
          <a:endParaRPr lang="en-US" sz="1300" kern="1200" dirty="0">
            <a:solidFill>
              <a:schemeClr val="bg1"/>
            </a:solidFill>
          </a:endParaRPr>
        </a:p>
      </dsp:txBody>
      <dsp:txXfrm>
        <a:off x="1030719" y="2133502"/>
        <a:ext cx="7130856" cy="609795"/>
      </dsp:txXfrm>
    </dsp:sp>
    <dsp:sp modelId="{31D8EBD8-B49F-440E-AAD0-A3993B3DE609}">
      <dsp:nvSpPr>
        <dsp:cNvPr id="0" name=""/>
        <dsp:cNvSpPr/>
      </dsp:nvSpPr>
      <dsp:spPr>
        <a:xfrm>
          <a:off x="649597" y="2057278"/>
          <a:ext cx="762243" cy="762243"/>
        </a:xfrm>
        <a:prstGeom prst="ellipse">
          <a:avLst/>
        </a:prstGeom>
        <a:solidFill>
          <a:schemeClr val="lt1">
            <a:hueOff val="0"/>
            <a:satOff val="0"/>
            <a:lumOff val="0"/>
            <a:alphaOff val="0"/>
          </a:schemeClr>
        </a:solidFill>
        <a:ln w="9525" cap="flat" cmpd="sng" algn="ctr">
          <a:solidFill>
            <a:schemeClr val="accent4">
              <a:hueOff val="108644"/>
              <a:satOff val="-1035"/>
              <a:lumOff val="10392"/>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7DD73A2-1131-4CAA-93CA-14A82CCA93D5}">
      <dsp:nvSpPr>
        <dsp:cNvPr id="0" name=""/>
        <dsp:cNvSpPr/>
      </dsp:nvSpPr>
      <dsp:spPr>
        <a:xfrm>
          <a:off x="896607" y="3047902"/>
          <a:ext cx="7264968" cy="609795"/>
        </a:xfrm>
        <a:prstGeom prst="rect">
          <a:avLst/>
        </a:prstGeom>
        <a:gradFill rotWithShape="0">
          <a:gsLst>
            <a:gs pos="0">
              <a:schemeClr val="accent4">
                <a:hueOff val="162966"/>
                <a:satOff val="-1552"/>
                <a:lumOff val="15588"/>
                <a:alphaOff val="0"/>
                <a:shade val="70000"/>
                <a:satMod val="150000"/>
              </a:schemeClr>
            </a:gs>
            <a:gs pos="34000">
              <a:schemeClr val="accent4">
                <a:hueOff val="162966"/>
                <a:satOff val="-1552"/>
                <a:lumOff val="15588"/>
                <a:alphaOff val="0"/>
                <a:shade val="70000"/>
                <a:satMod val="140000"/>
              </a:schemeClr>
            </a:gs>
            <a:gs pos="70000">
              <a:schemeClr val="accent4">
                <a:hueOff val="162966"/>
                <a:satOff val="-1552"/>
                <a:lumOff val="15588"/>
                <a:alphaOff val="0"/>
                <a:tint val="100000"/>
                <a:shade val="90000"/>
                <a:satMod val="140000"/>
              </a:schemeClr>
            </a:gs>
            <a:gs pos="100000">
              <a:schemeClr val="accent4">
                <a:hueOff val="162966"/>
                <a:satOff val="-1552"/>
                <a:lumOff val="1558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4025" tIns="33020" rIns="33020" bIns="33020" numCol="1" spcCol="1270" anchor="ctr" anchorCtr="0">
          <a:noAutofit/>
        </a:bodyPr>
        <a:lstStyle/>
        <a:p>
          <a:pPr lvl="0" algn="just" defTabSz="577850" rtl="0">
            <a:lnSpc>
              <a:spcPct val="90000"/>
            </a:lnSpc>
            <a:spcBef>
              <a:spcPct val="0"/>
            </a:spcBef>
            <a:spcAft>
              <a:spcPct val="35000"/>
            </a:spcAft>
          </a:pPr>
          <a:r>
            <a:rPr lang="en-US" sz="1300" kern="1200" dirty="0" smtClean="0">
              <a:solidFill>
                <a:schemeClr val="bg1"/>
              </a:solidFill>
            </a:rPr>
            <a:t>La </a:t>
          </a:r>
          <a:r>
            <a:rPr lang="en-US" sz="1300" kern="1200" dirty="0" err="1" smtClean="0">
              <a:solidFill>
                <a:schemeClr val="bg1"/>
              </a:solidFill>
            </a:rPr>
            <a:t>estrategia</a:t>
          </a:r>
          <a:r>
            <a:rPr lang="en-US" sz="1300" kern="1200" dirty="0" smtClean="0">
              <a:solidFill>
                <a:schemeClr val="bg1"/>
              </a:solidFill>
            </a:rPr>
            <a:t> </a:t>
          </a:r>
          <a:r>
            <a:rPr lang="en-US" sz="1300" kern="1200" dirty="0" err="1" smtClean="0">
              <a:solidFill>
                <a:schemeClr val="bg1"/>
              </a:solidFill>
            </a:rPr>
            <a:t>terapeutica</a:t>
          </a:r>
          <a:r>
            <a:rPr lang="en-US" sz="1300" kern="1200" dirty="0" smtClean="0">
              <a:solidFill>
                <a:schemeClr val="bg1"/>
              </a:solidFill>
            </a:rPr>
            <a:t> </a:t>
          </a:r>
          <a:r>
            <a:rPr lang="en-US" sz="1300" kern="1200" dirty="0" err="1" smtClean="0">
              <a:solidFill>
                <a:schemeClr val="bg1"/>
              </a:solidFill>
            </a:rPr>
            <a:t>correspondia</a:t>
          </a:r>
          <a:r>
            <a:rPr lang="en-US" sz="1300" kern="1200" dirty="0" smtClean="0">
              <a:solidFill>
                <a:schemeClr val="bg1"/>
              </a:solidFill>
            </a:rPr>
            <a:t> </a:t>
          </a:r>
          <a:r>
            <a:rPr lang="en-US" sz="1300" kern="1200" dirty="0" err="1" smtClean="0">
              <a:solidFill>
                <a:schemeClr val="bg1"/>
              </a:solidFill>
            </a:rPr>
            <a:t>segun</a:t>
          </a:r>
          <a:r>
            <a:rPr lang="en-US" sz="1300" kern="1200" dirty="0" smtClean="0">
              <a:solidFill>
                <a:schemeClr val="bg1"/>
              </a:solidFill>
            </a:rPr>
            <a:t> el </a:t>
          </a:r>
          <a:r>
            <a:rPr lang="en-US" sz="1300" kern="1200" dirty="0" err="1" smtClean="0">
              <a:solidFill>
                <a:schemeClr val="bg1"/>
              </a:solidFill>
            </a:rPr>
            <a:t>momento</a:t>
          </a:r>
          <a:r>
            <a:rPr lang="en-US" sz="1300" kern="1200" dirty="0" smtClean="0">
              <a:solidFill>
                <a:schemeClr val="bg1"/>
              </a:solidFill>
            </a:rPr>
            <a:t> </a:t>
          </a:r>
          <a:r>
            <a:rPr lang="en-US" sz="1300" kern="1200" dirty="0" err="1" smtClean="0">
              <a:solidFill>
                <a:schemeClr val="bg1"/>
              </a:solidFill>
            </a:rPr>
            <a:t>historico</a:t>
          </a:r>
          <a:r>
            <a:rPr lang="en-US" sz="1300" kern="1200" dirty="0" smtClean="0">
              <a:solidFill>
                <a:schemeClr val="bg1"/>
              </a:solidFill>
            </a:rPr>
            <a:t> en el </a:t>
          </a:r>
          <a:r>
            <a:rPr lang="en-US" sz="1300" kern="1200" dirty="0" err="1" smtClean="0">
              <a:solidFill>
                <a:schemeClr val="bg1"/>
              </a:solidFill>
            </a:rPr>
            <a:t>que</a:t>
          </a:r>
          <a:r>
            <a:rPr lang="en-US" sz="1300" kern="1200" dirty="0" smtClean="0">
              <a:solidFill>
                <a:schemeClr val="bg1"/>
              </a:solidFill>
            </a:rPr>
            <a:t> se </a:t>
          </a:r>
          <a:r>
            <a:rPr lang="en-US" sz="1300" kern="1200" dirty="0" err="1" smtClean="0">
              <a:solidFill>
                <a:schemeClr val="bg1"/>
              </a:solidFill>
            </a:rPr>
            <a:t>encontraba</a:t>
          </a:r>
          <a:r>
            <a:rPr lang="en-US" sz="1300" kern="1200" dirty="0" smtClean="0">
              <a:solidFill>
                <a:schemeClr val="bg1"/>
              </a:solidFill>
            </a:rPr>
            <a:t> la </a:t>
          </a:r>
          <a:r>
            <a:rPr lang="en-US" sz="1300" kern="1200" dirty="0" err="1" smtClean="0">
              <a:solidFill>
                <a:schemeClr val="bg1"/>
              </a:solidFill>
            </a:rPr>
            <a:t>cohorte</a:t>
          </a:r>
          <a:r>
            <a:rPr lang="en-US" sz="1300" kern="1200" dirty="0" smtClean="0">
              <a:solidFill>
                <a:schemeClr val="bg1"/>
              </a:solidFill>
            </a:rPr>
            <a:t>. </a:t>
          </a:r>
          <a:r>
            <a:rPr lang="en-US" sz="1300" kern="1200" dirty="0" err="1" smtClean="0">
              <a:solidFill>
                <a:schemeClr val="bg1"/>
              </a:solidFill>
            </a:rPr>
            <a:t>Tomar</a:t>
          </a:r>
          <a:r>
            <a:rPr lang="en-US" sz="1300" kern="1200" dirty="0" smtClean="0">
              <a:solidFill>
                <a:schemeClr val="bg1"/>
              </a:solidFill>
            </a:rPr>
            <a:t> en </a:t>
          </a:r>
          <a:r>
            <a:rPr lang="en-US" sz="1300" kern="1200" dirty="0" err="1" smtClean="0">
              <a:solidFill>
                <a:schemeClr val="bg1"/>
              </a:solidFill>
            </a:rPr>
            <a:t>cuenta</a:t>
          </a:r>
          <a:r>
            <a:rPr lang="en-US" sz="1300" kern="1200" dirty="0" smtClean="0">
              <a:solidFill>
                <a:schemeClr val="bg1"/>
              </a:solidFill>
            </a:rPr>
            <a:t> al </a:t>
          </a:r>
          <a:r>
            <a:rPr lang="en-US" sz="1300" kern="1200" dirty="0" err="1" smtClean="0">
              <a:solidFill>
                <a:schemeClr val="bg1"/>
              </a:solidFill>
            </a:rPr>
            <a:t>interpretar</a:t>
          </a:r>
          <a:r>
            <a:rPr lang="en-US" sz="1300" kern="1200" dirty="0" smtClean="0">
              <a:solidFill>
                <a:schemeClr val="bg1"/>
              </a:solidFill>
            </a:rPr>
            <a:t> </a:t>
          </a:r>
          <a:r>
            <a:rPr lang="en-US" sz="1300" kern="1200" dirty="0" err="1" smtClean="0">
              <a:solidFill>
                <a:schemeClr val="bg1"/>
              </a:solidFill>
            </a:rPr>
            <a:t>resultados</a:t>
          </a:r>
          <a:r>
            <a:rPr lang="en-US" sz="1300" kern="1200" dirty="0" smtClean="0">
              <a:solidFill>
                <a:schemeClr val="bg1"/>
              </a:solidFill>
            </a:rPr>
            <a:t>.</a:t>
          </a:r>
          <a:endParaRPr lang="en-US" sz="1300" kern="1200" dirty="0">
            <a:solidFill>
              <a:schemeClr val="bg1"/>
            </a:solidFill>
          </a:endParaRPr>
        </a:p>
      </dsp:txBody>
      <dsp:txXfrm>
        <a:off x="896607" y="3047902"/>
        <a:ext cx="7264968" cy="609795"/>
      </dsp:txXfrm>
    </dsp:sp>
    <dsp:sp modelId="{6D69F387-590A-4B39-9469-BEDAD8DBD20C}">
      <dsp:nvSpPr>
        <dsp:cNvPr id="0" name=""/>
        <dsp:cNvSpPr/>
      </dsp:nvSpPr>
      <dsp:spPr>
        <a:xfrm>
          <a:off x="515485" y="2971678"/>
          <a:ext cx="762243" cy="762243"/>
        </a:xfrm>
        <a:prstGeom prst="ellipse">
          <a:avLst/>
        </a:prstGeom>
        <a:solidFill>
          <a:schemeClr val="lt1">
            <a:hueOff val="0"/>
            <a:satOff val="0"/>
            <a:lumOff val="0"/>
            <a:alphaOff val="0"/>
          </a:schemeClr>
        </a:solidFill>
        <a:ln w="9525" cap="flat" cmpd="sng" algn="ctr">
          <a:solidFill>
            <a:schemeClr val="accent4">
              <a:hueOff val="162966"/>
              <a:satOff val="-1552"/>
              <a:lumOff val="15588"/>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E67B807-EA25-4848-B659-D10A0F681177}">
      <dsp:nvSpPr>
        <dsp:cNvPr id="0" name=""/>
        <dsp:cNvSpPr/>
      </dsp:nvSpPr>
      <dsp:spPr>
        <a:xfrm>
          <a:off x="459645" y="3962302"/>
          <a:ext cx="7701930" cy="609795"/>
        </a:xfrm>
        <a:prstGeom prst="rect">
          <a:avLst/>
        </a:prstGeom>
        <a:gradFill rotWithShape="0">
          <a:gsLst>
            <a:gs pos="0">
              <a:schemeClr val="accent4">
                <a:hueOff val="217289"/>
                <a:satOff val="-2070"/>
                <a:lumOff val="20784"/>
                <a:alphaOff val="0"/>
                <a:shade val="70000"/>
                <a:satMod val="150000"/>
              </a:schemeClr>
            </a:gs>
            <a:gs pos="34000">
              <a:schemeClr val="accent4">
                <a:hueOff val="217289"/>
                <a:satOff val="-2070"/>
                <a:lumOff val="20784"/>
                <a:alphaOff val="0"/>
                <a:shade val="70000"/>
                <a:satMod val="140000"/>
              </a:schemeClr>
            </a:gs>
            <a:gs pos="70000">
              <a:schemeClr val="accent4">
                <a:hueOff val="217289"/>
                <a:satOff val="-2070"/>
                <a:lumOff val="20784"/>
                <a:alphaOff val="0"/>
                <a:tint val="100000"/>
                <a:shade val="90000"/>
                <a:satMod val="140000"/>
              </a:schemeClr>
            </a:gs>
            <a:gs pos="100000">
              <a:schemeClr val="accent4">
                <a:hueOff val="217289"/>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4025" tIns="33020" rIns="33020" bIns="33020" numCol="1" spcCol="1270" anchor="ctr" anchorCtr="0">
          <a:noAutofit/>
        </a:bodyPr>
        <a:lstStyle/>
        <a:p>
          <a:pPr lvl="0" algn="just" defTabSz="577850" rtl="0">
            <a:lnSpc>
              <a:spcPct val="90000"/>
            </a:lnSpc>
            <a:spcBef>
              <a:spcPct val="0"/>
            </a:spcBef>
            <a:spcAft>
              <a:spcPct val="35000"/>
            </a:spcAft>
          </a:pPr>
          <a:r>
            <a:rPr lang="en-US" sz="1300" kern="1200" dirty="0" smtClean="0">
              <a:solidFill>
                <a:schemeClr val="bg1"/>
              </a:solidFill>
            </a:rPr>
            <a:t>No se </a:t>
          </a:r>
          <a:r>
            <a:rPr lang="en-US" sz="1300" kern="1200" dirty="0" err="1" smtClean="0">
              <a:solidFill>
                <a:schemeClr val="bg1"/>
              </a:solidFill>
            </a:rPr>
            <a:t>puede</a:t>
          </a:r>
          <a:r>
            <a:rPr lang="en-US" sz="1300" kern="1200" dirty="0" smtClean="0">
              <a:solidFill>
                <a:schemeClr val="bg1"/>
              </a:solidFill>
            </a:rPr>
            <a:t> responder la </a:t>
          </a:r>
          <a:r>
            <a:rPr lang="en-US" sz="1300" kern="1200" dirty="0" err="1" smtClean="0">
              <a:solidFill>
                <a:schemeClr val="bg1"/>
              </a:solidFill>
            </a:rPr>
            <a:t>pregunta</a:t>
          </a:r>
          <a:r>
            <a:rPr lang="en-US" sz="1300" kern="1200" dirty="0" smtClean="0">
              <a:solidFill>
                <a:schemeClr val="bg1"/>
              </a:solidFill>
            </a:rPr>
            <a:t>.</a:t>
          </a:r>
          <a:endParaRPr lang="en-US" sz="1300" kern="1200" dirty="0">
            <a:solidFill>
              <a:schemeClr val="bg1"/>
            </a:solidFill>
          </a:endParaRPr>
        </a:p>
      </dsp:txBody>
      <dsp:txXfrm>
        <a:off x="459645" y="3962302"/>
        <a:ext cx="7701930" cy="609795"/>
      </dsp:txXfrm>
    </dsp:sp>
    <dsp:sp modelId="{AE143C5C-4CD6-4F5E-BEE9-364F38ED07D9}">
      <dsp:nvSpPr>
        <dsp:cNvPr id="0" name=""/>
        <dsp:cNvSpPr/>
      </dsp:nvSpPr>
      <dsp:spPr>
        <a:xfrm>
          <a:off x="78523" y="3886078"/>
          <a:ext cx="762243" cy="762243"/>
        </a:xfrm>
        <a:prstGeom prst="ellipse">
          <a:avLst/>
        </a:prstGeom>
        <a:solidFill>
          <a:schemeClr val="lt1">
            <a:hueOff val="0"/>
            <a:satOff val="0"/>
            <a:lumOff val="0"/>
            <a:alphaOff val="0"/>
          </a:schemeClr>
        </a:solidFill>
        <a:ln w="9525" cap="flat" cmpd="sng" algn="ctr">
          <a:solidFill>
            <a:schemeClr val="accent4">
              <a:hueOff val="217289"/>
              <a:satOff val="-2070"/>
              <a:lumOff val="2078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DC4581-D426-4D43-970A-50579CDF1959}">
      <dsp:nvSpPr>
        <dsp:cNvPr id="0" name=""/>
        <dsp:cNvSpPr/>
      </dsp:nvSpPr>
      <dsp:spPr>
        <a:xfrm>
          <a:off x="0" y="324"/>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D909E-5B9F-403E-A5AF-1EC722EC87A1}">
      <dsp:nvSpPr>
        <dsp:cNvPr id="0" name=""/>
        <dsp:cNvSpPr/>
      </dsp:nvSpPr>
      <dsp:spPr>
        <a:xfrm>
          <a:off x="0" y="324"/>
          <a:ext cx="8147248" cy="606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S" sz="1600" kern="1200" dirty="0" smtClean="0"/>
            <a:t>Enfermedad Arterial Coronaria (EAC) significativa (≥ 75% de la lesión en uno o más vasos coronarios)</a:t>
          </a:r>
          <a:br>
            <a:rPr lang="es-ES" sz="1600" kern="1200" dirty="0" smtClean="0"/>
          </a:br>
          <a:r>
            <a:rPr lang="es-ES" sz="1600" kern="1200" dirty="0" smtClean="0"/>
            <a:t/>
          </a:r>
          <a:br>
            <a:rPr lang="es-ES" sz="1600" kern="1200" dirty="0" smtClean="0"/>
          </a:br>
          <a:endParaRPr lang="en-US" sz="1600" kern="1200" dirty="0"/>
        </a:p>
      </dsp:txBody>
      <dsp:txXfrm>
        <a:off x="0" y="324"/>
        <a:ext cx="8147248" cy="606106"/>
      </dsp:txXfrm>
    </dsp:sp>
    <dsp:sp modelId="{BE1872CE-A62F-4F46-883B-9B517A2D199F}">
      <dsp:nvSpPr>
        <dsp:cNvPr id="0" name=""/>
        <dsp:cNvSpPr/>
      </dsp:nvSpPr>
      <dsp:spPr>
        <a:xfrm>
          <a:off x="0" y="606430"/>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94F2D-38D0-48CB-9B2C-76C74BBC1A1D}">
      <dsp:nvSpPr>
        <dsp:cNvPr id="0" name=""/>
        <dsp:cNvSpPr/>
      </dsp:nvSpPr>
      <dsp:spPr>
        <a:xfrm>
          <a:off x="0" y="606430"/>
          <a:ext cx="8139291" cy="1107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Regurgitación mitral (RM) moderada o grave (≥2 +) basada en el grado máximo de RM Por </a:t>
          </a:r>
          <a:r>
            <a:rPr lang="es-ES" sz="1600" kern="1200" dirty="0" err="1" smtClean="0"/>
            <a:t>ecocardiografía</a:t>
          </a:r>
          <a:r>
            <a:rPr lang="es-ES" sz="1600" kern="1200" dirty="0" smtClean="0"/>
            <a:t> o ventriculografía izquierda. </a:t>
          </a:r>
          <a:endParaRPr lang="es-VE" sz="1600" kern="1200" dirty="0" smtClean="0"/>
        </a:p>
      </dsp:txBody>
      <dsp:txXfrm>
        <a:off x="0" y="606430"/>
        <a:ext cx="8139291" cy="11077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DC4581-D426-4D43-970A-50579CDF1959}">
      <dsp:nvSpPr>
        <dsp:cNvPr id="0" name=""/>
        <dsp:cNvSpPr/>
      </dsp:nvSpPr>
      <dsp:spPr>
        <a:xfrm>
          <a:off x="0" y="576"/>
          <a:ext cx="821537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D909E-5B9F-403E-A5AF-1EC722EC87A1}">
      <dsp:nvSpPr>
        <dsp:cNvPr id="0" name=""/>
        <dsp:cNvSpPr/>
      </dsp:nvSpPr>
      <dsp:spPr>
        <a:xfrm>
          <a:off x="0" y="576"/>
          <a:ext cx="8215370" cy="28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S" sz="1600" kern="1200" dirty="0" smtClean="0"/>
            <a:t>Ausencia de EAC significativa.</a:t>
          </a:r>
          <a:br>
            <a:rPr lang="es-ES" sz="1600" kern="1200" dirty="0" smtClean="0"/>
          </a:br>
          <a:endParaRPr lang="en-US" sz="1600" kern="1200" dirty="0"/>
        </a:p>
      </dsp:txBody>
      <dsp:txXfrm>
        <a:off x="0" y="576"/>
        <a:ext cx="8215370" cy="282769"/>
      </dsp:txXfrm>
    </dsp:sp>
    <dsp:sp modelId="{BE1872CE-A62F-4F46-883B-9B517A2D199F}">
      <dsp:nvSpPr>
        <dsp:cNvPr id="0" name=""/>
        <dsp:cNvSpPr/>
      </dsp:nvSpPr>
      <dsp:spPr>
        <a:xfrm>
          <a:off x="0" y="283346"/>
          <a:ext cx="821537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94F2D-38D0-48CB-9B2C-76C74BBC1A1D}">
      <dsp:nvSpPr>
        <dsp:cNvPr id="0" name=""/>
        <dsp:cNvSpPr/>
      </dsp:nvSpPr>
      <dsp:spPr>
        <a:xfrm>
          <a:off x="0" y="283346"/>
          <a:ext cx="8207347" cy="516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antecedentes de CABG</a:t>
          </a:r>
          <a:endParaRPr lang="es-VE" sz="1600" kern="1200" dirty="0" smtClean="0"/>
        </a:p>
      </dsp:txBody>
      <dsp:txXfrm>
        <a:off x="0" y="283346"/>
        <a:ext cx="8207347" cy="516806"/>
      </dsp:txXfrm>
    </dsp:sp>
    <dsp:sp modelId="{95E62C0B-B7C8-4F71-8683-0FA1D6A7FC35}">
      <dsp:nvSpPr>
        <dsp:cNvPr id="0" name=""/>
        <dsp:cNvSpPr/>
      </dsp:nvSpPr>
      <dsp:spPr>
        <a:xfrm>
          <a:off x="0" y="800153"/>
          <a:ext cx="821537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8A7EC-AEFB-450F-BF1A-30E62A0AC459}">
      <dsp:nvSpPr>
        <dsp:cNvPr id="0" name=""/>
        <dsp:cNvSpPr/>
      </dsp:nvSpPr>
      <dsp:spPr>
        <a:xfrm>
          <a:off x="0" y="800153"/>
          <a:ext cx="8215370" cy="28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antecedentes de enfermedad aórtica o enfermedad valvular pulmonar, </a:t>
          </a:r>
          <a:endParaRPr lang="es-VE" sz="1600" kern="1200" dirty="0" smtClean="0"/>
        </a:p>
      </dsp:txBody>
      <dsp:txXfrm>
        <a:off x="0" y="800153"/>
        <a:ext cx="8215370" cy="282769"/>
      </dsp:txXfrm>
    </dsp:sp>
    <dsp:sp modelId="{68C8B3EC-480D-486B-A614-75060C1E61D8}">
      <dsp:nvSpPr>
        <dsp:cNvPr id="0" name=""/>
        <dsp:cNvSpPr/>
      </dsp:nvSpPr>
      <dsp:spPr>
        <a:xfrm>
          <a:off x="0" y="1082922"/>
          <a:ext cx="821537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A26AC-054D-4C6E-B741-5E04A19BEE7E}">
      <dsp:nvSpPr>
        <dsp:cNvPr id="0" name=""/>
        <dsp:cNvSpPr/>
      </dsp:nvSpPr>
      <dsp:spPr>
        <a:xfrm>
          <a:off x="0" y="1082922"/>
          <a:ext cx="8215370" cy="28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enfermedad valvular concomitante (excluyendo regurgitación </a:t>
          </a:r>
          <a:r>
            <a:rPr lang="es-ES" sz="1600" kern="1200" dirty="0" err="1" smtClean="0"/>
            <a:t>tricuspídea</a:t>
          </a:r>
          <a:r>
            <a:rPr lang="es-ES" sz="1600" kern="1200" dirty="0" smtClean="0"/>
            <a:t>),</a:t>
          </a:r>
          <a:endParaRPr lang="es-VE" sz="1600" kern="1200" dirty="0" smtClean="0"/>
        </a:p>
      </dsp:txBody>
      <dsp:txXfrm>
        <a:off x="0" y="1082922"/>
        <a:ext cx="8215370" cy="282769"/>
      </dsp:txXfrm>
    </dsp:sp>
    <dsp:sp modelId="{7588BDDE-B1BB-407A-8B86-CAF3812F9DC3}">
      <dsp:nvSpPr>
        <dsp:cNvPr id="0" name=""/>
        <dsp:cNvSpPr/>
      </dsp:nvSpPr>
      <dsp:spPr>
        <a:xfrm>
          <a:off x="0" y="1365692"/>
          <a:ext cx="821537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037D4-F230-4CFA-B5EB-425BE536BA7E}">
      <dsp:nvSpPr>
        <dsp:cNvPr id="0" name=""/>
        <dsp:cNvSpPr/>
      </dsp:nvSpPr>
      <dsp:spPr>
        <a:xfrm>
          <a:off x="0" y="1365692"/>
          <a:ext cx="8215370" cy="28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Prolapso de MV.</a:t>
          </a:r>
          <a:endParaRPr lang="es-VE" sz="1600" kern="1200" dirty="0" smtClean="0"/>
        </a:p>
      </dsp:txBody>
      <dsp:txXfrm>
        <a:off x="0" y="1365692"/>
        <a:ext cx="8215370" cy="282769"/>
      </dsp:txXfrm>
    </dsp:sp>
    <dsp:sp modelId="{7819BC75-11D8-4C54-A43A-E52761A6B147}">
      <dsp:nvSpPr>
        <dsp:cNvPr id="0" name=""/>
        <dsp:cNvSpPr/>
      </dsp:nvSpPr>
      <dsp:spPr>
        <a:xfrm>
          <a:off x="0" y="1648461"/>
          <a:ext cx="821537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963F2-1B94-4971-B926-720C53500C98}">
      <dsp:nvSpPr>
        <dsp:cNvPr id="0" name=""/>
        <dsp:cNvSpPr/>
      </dsp:nvSpPr>
      <dsp:spPr>
        <a:xfrm>
          <a:off x="0" y="1648461"/>
          <a:ext cx="8215370" cy="28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 </a:t>
          </a:r>
          <a:r>
            <a:rPr lang="es-ES" sz="1600" kern="1200" dirty="0" err="1" smtClean="0"/>
            <a:t>Cardiopatia</a:t>
          </a:r>
          <a:r>
            <a:rPr lang="es-ES" sz="1600" kern="1200" dirty="0" smtClean="0"/>
            <a:t> congénita,.</a:t>
          </a:r>
          <a:endParaRPr lang="es-VE" sz="1600" kern="1200" dirty="0" smtClean="0"/>
        </a:p>
      </dsp:txBody>
      <dsp:txXfrm>
        <a:off x="0" y="1648461"/>
        <a:ext cx="8215370" cy="282769"/>
      </dsp:txXfrm>
    </dsp:sp>
    <dsp:sp modelId="{B9E56AB9-89AE-4CDD-83E4-CC6219BFACEB}">
      <dsp:nvSpPr>
        <dsp:cNvPr id="0" name=""/>
        <dsp:cNvSpPr/>
      </dsp:nvSpPr>
      <dsp:spPr>
        <a:xfrm>
          <a:off x="0" y="1931231"/>
          <a:ext cx="8215370"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68C7-3B94-48E1-BCB4-3B8D25CFAD88}">
      <dsp:nvSpPr>
        <dsp:cNvPr id="0" name=""/>
        <dsp:cNvSpPr/>
      </dsp:nvSpPr>
      <dsp:spPr>
        <a:xfrm>
          <a:off x="0" y="1931231"/>
          <a:ext cx="8215370" cy="28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Enfermedad de VM </a:t>
          </a:r>
          <a:r>
            <a:rPr lang="es-ES" sz="1600" kern="1200" dirty="0" err="1" smtClean="0"/>
            <a:t>mixomatosa</a:t>
          </a:r>
          <a:r>
            <a:rPr lang="es-ES" sz="1600" kern="1200" dirty="0" smtClean="0"/>
            <a:t> o reumática o  por endocarditis.</a:t>
          </a:r>
          <a:br>
            <a:rPr lang="es-ES" sz="1600" kern="1200" dirty="0" smtClean="0"/>
          </a:br>
          <a:endParaRPr lang="es-VE" sz="1600" kern="1200" dirty="0" smtClean="0"/>
        </a:p>
      </dsp:txBody>
      <dsp:txXfrm>
        <a:off x="0" y="1931231"/>
        <a:ext cx="8215370" cy="28276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012BBC-4979-4EF1-9B77-737FEA6DFFDD}">
      <dsp:nvSpPr>
        <dsp:cNvPr id="0" name=""/>
        <dsp:cNvSpPr/>
      </dsp:nvSpPr>
      <dsp:spPr>
        <a:xfrm>
          <a:off x="-5513922" y="-844209"/>
          <a:ext cx="6565219" cy="6565219"/>
        </a:xfrm>
        <a:prstGeom prst="blockArc">
          <a:avLst>
            <a:gd name="adj1" fmla="val 18900000"/>
            <a:gd name="adj2" fmla="val 2700000"/>
            <a:gd name="adj3" fmla="val 329"/>
          </a:avLst>
        </a:prstGeom>
        <a:noFill/>
        <a:ln w="264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2E5FA6-EBA9-4771-B3C8-FDF81610BB80}">
      <dsp:nvSpPr>
        <dsp:cNvPr id="0" name=""/>
        <dsp:cNvSpPr/>
      </dsp:nvSpPr>
      <dsp:spPr>
        <a:xfrm>
          <a:off x="550354" y="374928"/>
          <a:ext cx="7611221" cy="750246"/>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5508" tIns="40640" rIns="40640" bIns="40640" numCol="1" spcCol="1270" anchor="ctr" anchorCtr="0">
          <a:noAutofit/>
        </a:bodyPr>
        <a:lstStyle/>
        <a:p>
          <a:pPr lvl="0" algn="just" defTabSz="711200" rtl="0">
            <a:lnSpc>
              <a:spcPct val="90000"/>
            </a:lnSpc>
            <a:spcBef>
              <a:spcPct val="0"/>
            </a:spcBef>
            <a:spcAft>
              <a:spcPct val="35000"/>
            </a:spcAft>
          </a:pPr>
          <a:r>
            <a:rPr lang="es-ES" sz="1600" kern="1200" dirty="0" smtClean="0">
              <a:solidFill>
                <a:schemeClr val="bg1"/>
              </a:solidFill>
              <a:latin typeface="+mn-lt"/>
              <a:ea typeface="+mn-ea"/>
              <a:cs typeface="+mn-cs"/>
            </a:rPr>
            <a:t>Los pacientes fueron analizados según si inicialmente fueron sometidos a tratamiento médico, PCI, CABG sola o CABG + Reparación o reemplazo de la válvula mitral (MVRR),  dentro de los 30 días de cateterismo</a:t>
          </a:r>
          <a:endParaRPr lang="en-US" sz="1600" kern="1200" dirty="0">
            <a:solidFill>
              <a:schemeClr val="bg1"/>
            </a:solidFill>
          </a:endParaRPr>
        </a:p>
      </dsp:txBody>
      <dsp:txXfrm>
        <a:off x="550354" y="374928"/>
        <a:ext cx="7611221" cy="750246"/>
      </dsp:txXfrm>
    </dsp:sp>
    <dsp:sp modelId="{25DB0591-25F3-4AF6-8010-4F4CC567AE8C}">
      <dsp:nvSpPr>
        <dsp:cNvPr id="0" name=""/>
        <dsp:cNvSpPr/>
      </dsp:nvSpPr>
      <dsp:spPr>
        <a:xfrm>
          <a:off x="81450" y="281147"/>
          <a:ext cx="937808" cy="937808"/>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4D683AD-1483-4C0D-BD4D-F564A505E339}">
      <dsp:nvSpPr>
        <dsp:cNvPr id="0" name=""/>
        <dsp:cNvSpPr/>
      </dsp:nvSpPr>
      <dsp:spPr>
        <a:xfrm>
          <a:off x="980488" y="1500493"/>
          <a:ext cx="7181088" cy="750246"/>
        </a:xfrm>
        <a:prstGeom prst="rect">
          <a:avLst/>
        </a:prstGeom>
        <a:gradFill rotWithShape="0">
          <a:gsLst>
            <a:gs pos="0">
              <a:schemeClr val="accent4">
                <a:hueOff val="72430"/>
                <a:satOff val="-690"/>
                <a:lumOff val="6928"/>
                <a:alphaOff val="0"/>
                <a:shade val="70000"/>
                <a:satMod val="150000"/>
              </a:schemeClr>
            </a:gs>
            <a:gs pos="34000">
              <a:schemeClr val="accent4">
                <a:hueOff val="72430"/>
                <a:satOff val="-690"/>
                <a:lumOff val="6928"/>
                <a:alphaOff val="0"/>
                <a:shade val="70000"/>
                <a:satMod val="140000"/>
              </a:schemeClr>
            </a:gs>
            <a:gs pos="70000">
              <a:schemeClr val="accent4">
                <a:hueOff val="72430"/>
                <a:satOff val="-690"/>
                <a:lumOff val="6928"/>
                <a:alphaOff val="0"/>
                <a:tint val="100000"/>
                <a:shade val="90000"/>
                <a:satMod val="140000"/>
              </a:schemeClr>
            </a:gs>
            <a:gs pos="100000">
              <a:schemeClr val="accent4">
                <a:hueOff val="72430"/>
                <a:satOff val="-690"/>
                <a:lumOff val="692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5508" tIns="40640" rIns="40640" bIns="40640" numCol="1" spcCol="1270" anchor="ctr" anchorCtr="0">
          <a:noAutofit/>
        </a:bodyPr>
        <a:lstStyle/>
        <a:p>
          <a:pPr lvl="0" algn="just" defTabSz="711200" rtl="0">
            <a:lnSpc>
              <a:spcPct val="90000"/>
            </a:lnSpc>
            <a:spcBef>
              <a:spcPct val="0"/>
            </a:spcBef>
            <a:spcAft>
              <a:spcPct val="35000"/>
            </a:spcAft>
          </a:pPr>
          <a:r>
            <a:rPr lang="es-ES" sz="1600" kern="1200" dirty="0" smtClean="0">
              <a:solidFill>
                <a:schemeClr val="bg1"/>
              </a:solidFill>
              <a:latin typeface="+mn-lt"/>
              <a:ea typeface="+mn-ea"/>
              <a:cs typeface="+mn-cs"/>
            </a:rPr>
            <a:t>La estrategia  de revascularización (ICP o CABG) quedaron a discreción del médico tratante. Del mismo modo, la reparación o el reemplazo de la válvula mitral y la elección de la prótesis.</a:t>
          </a:r>
          <a:endParaRPr lang="en-US" sz="1600" kern="1200" dirty="0">
            <a:solidFill>
              <a:schemeClr val="bg1"/>
            </a:solidFill>
          </a:endParaRPr>
        </a:p>
      </dsp:txBody>
      <dsp:txXfrm>
        <a:off x="980488" y="1500493"/>
        <a:ext cx="7181088" cy="750246"/>
      </dsp:txXfrm>
    </dsp:sp>
    <dsp:sp modelId="{7696C5EF-EFEE-4AFF-A1A6-D8968AD71D37}">
      <dsp:nvSpPr>
        <dsp:cNvPr id="0" name=""/>
        <dsp:cNvSpPr/>
      </dsp:nvSpPr>
      <dsp:spPr>
        <a:xfrm>
          <a:off x="511583" y="1406712"/>
          <a:ext cx="937808" cy="937808"/>
        </a:xfrm>
        <a:prstGeom prst="ellipse">
          <a:avLst/>
        </a:prstGeom>
        <a:solidFill>
          <a:schemeClr val="lt1">
            <a:hueOff val="0"/>
            <a:satOff val="0"/>
            <a:lumOff val="0"/>
            <a:alphaOff val="0"/>
          </a:schemeClr>
        </a:solidFill>
        <a:ln w="9525" cap="flat" cmpd="sng" algn="ctr">
          <a:solidFill>
            <a:schemeClr val="accent4">
              <a:hueOff val="72430"/>
              <a:satOff val="-690"/>
              <a:lumOff val="6928"/>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458E070-885A-4938-AD4F-1D63232C4521}">
      <dsp:nvSpPr>
        <dsp:cNvPr id="0" name=""/>
        <dsp:cNvSpPr/>
      </dsp:nvSpPr>
      <dsp:spPr>
        <a:xfrm>
          <a:off x="980488" y="2626059"/>
          <a:ext cx="7181088" cy="750246"/>
        </a:xfrm>
        <a:prstGeom prst="rect">
          <a:avLst/>
        </a:prstGeom>
        <a:gradFill rotWithShape="0">
          <a:gsLst>
            <a:gs pos="0">
              <a:schemeClr val="accent4">
                <a:hueOff val="144859"/>
                <a:satOff val="-1380"/>
                <a:lumOff val="13856"/>
                <a:alphaOff val="0"/>
                <a:shade val="70000"/>
                <a:satMod val="150000"/>
              </a:schemeClr>
            </a:gs>
            <a:gs pos="34000">
              <a:schemeClr val="accent4">
                <a:hueOff val="144859"/>
                <a:satOff val="-1380"/>
                <a:lumOff val="13856"/>
                <a:alphaOff val="0"/>
                <a:shade val="70000"/>
                <a:satMod val="140000"/>
              </a:schemeClr>
            </a:gs>
            <a:gs pos="70000">
              <a:schemeClr val="accent4">
                <a:hueOff val="144859"/>
                <a:satOff val="-1380"/>
                <a:lumOff val="13856"/>
                <a:alphaOff val="0"/>
                <a:tint val="100000"/>
                <a:shade val="90000"/>
                <a:satMod val="140000"/>
              </a:schemeClr>
            </a:gs>
            <a:gs pos="100000">
              <a:schemeClr val="accent4">
                <a:hueOff val="144859"/>
                <a:satOff val="-1380"/>
                <a:lumOff val="1385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5508" tIns="40640" rIns="40640" bIns="40640" numCol="1" spcCol="1270" anchor="ctr" anchorCtr="0">
          <a:noAutofit/>
        </a:bodyPr>
        <a:lstStyle/>
        <a:p>
          <a:pPr lvl="0" algn="just" defTabSz="711200" rtl="0">
            <a:lnSpc>
              <a:spcPct val="90000"/>
            </a:lnSpc>
            <a:spcBef>
              <a:spcPct val="0"/>
            </a:spcBef>
            <a:spcAft>
              <a:spcPct val="35000"/>
            </a:spcAft>
          </a:pPr>
          <a:r>
            <a:rPr lang="es-ES" sz="1600" kern="1200" dirty="0" smtClean="0">
              <a:solidFill>
                <a:schemeClr val="bg1"/>
              </a:solidFill>
              <a:latin typeface="+mn-lt"/>
              <a:ea typeface="+mn-ea"/>
              <a:cs typeface="+mn-cs"/>
            </a:rPr>
            <a:t>Una vez que un paciente fue asignado a un tratamiento en esta categoría, él o ella se mantuvo en ese grupo hasta la muerte o el final del seguimiento, independientemente de los cruces terapéuticos.</a:t>
          </a:r>
          <a:endParaRPr lang="en-US" sz="1600" kern="1200" dirty="0">
            <a:solidFill>
              <a:schemeClr val="bg1"/>
            </a:solidFill>
          </a:endParaRPr>
        </a:p>
      </dsp:txBody>
      <dsp:txXfrm>
        <a:off x="980488" y="2626059"/>
        <a:ext cx="7181088" cy="750246"/>
      </dsp:txXfrm>
    </dsp:sp>
    <dsp:sp modelId="{7B5CE949-BA73-410D-98E5-65A12C645CA4}">
      <dsp:nvSpPr>
        <dsp:cNvPr id="0" name=""/>
        <dsp:cNvSpPr/>
      </dsp:nvSpPr>
      <dsp:spPr>
        <a:xfrm>
          <a:off x="511583" y="2532278"/>
          <a:ext cx="937808" cy="937808"/>
        </a:xfrm>
        <a:prstGeom prst="ellipse">
          <a:avLst/>
        </a:prstGeom>
        <a:solidFill>
          <a:schemeClr val="lt1">
            <a:hueOff val="0"/>
            <a:satOff val="0"/>
            <a:lumOff val="0"/>
            <a:alphaOff val="0"/>
          </a:schemeClr>
        </a:solidFill>
        <a:ln w="9525" cap="flat" cmpd="sng" algn="ctr">
          <a:solidFill>
            <a:schemeClr val="accent4">
              <a:hueOff val="144859"/>
              <a:satOff val="-1380"/>
              <a:lumOff val="13856"/>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8DEB19A-C5AD-4B0B-9E8C-93009AE3012A}">
      <dsp:nvSpPr>
        <dsp:cNvPr id="0" name=""/>
        <dsp:cNvSpPr/>
      </dsp:nvSpPr>
      <dsp:spPr>
        <a:xfrm>
          <a:off x="550354" y="3751624"/>
          <a:ext cx="7611221" cy="750246"/>
        </a:xfrm>
        <a:prstGeom prst="rect">
          <a:avLst/>
        </a:prstGeom>
        <a:gradFill rotWithShape="0">
          <a:gsLst>
            <a:gs pos="0">
              <a:schemeClr val="accent4">
                <a:hueOff val="217289"/>
                <a:satOff val="-2070"/>
                <a:lumOff val="20784"/>
                <a:alphaOff val="0"/>
                <a:shade val="70000"/>
                <a:satMod val="150000"/>
              </a:schemeClr>
            </a:gs>
            <a:gs pos="34000">
              <a:schemeClr val="accent4">
                <a:hueOff val="217289"/>
                <a:satOff val="-2070"/>
                <a:lumOff val="20784"/>
                <a:alphaOff val="0"/>
                <a:shade val="70000"/>
                <a:satMod val="140000"/>
              </a:schemeClr>
            </a:gs>
            <a:gs pos="70000">
              <a:schemeClr val="accent4">
                <a:hueOff val="217289"/>
                <a:satOff val="-2070"/>
                <a:lumOff val="20784"/>
                <a:alphaOff val="0"/>
                <a:tint val="100000"/>
                <a:shade val="90000"/>
                <a:satMod val="140000"/>
              </a:schemeClr>
            </a:gs>
            <a:gs pos="100000">
              <a:schemeClr val="accent4">
                <a:hueOff val="217289"/>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5508" tIns="40640" rIns="40640" bIns="40640" numCol="1" spcCol="1270" anchor="ctr" anchorCtr="0">
          <a:noAutofit/>
        </a:bodyPr>
        <a:lstStyle/>
        <a:p>
          <a:pPr lvl="0" algn="just" defTabSz="711200" rtl="0">
            <a:lnSpc>
              <a:spcPct val="90000"/>
            </a:lnSpc>
            <a:spcBef>
              <a:spcPct val="0"/>
            </a:spcBef>
            <a:spcAft>
              <a:spcPct val="35000"/>
            </a:spcAft>
          </a:pPr>
          <a:r>
            <a:rPr lang="es-ES" sz="1600" kern="1200" dirty="0" smtClean="0">
              <a:solidFill>
                <a:schemeClr val="bg1"/>
              </a:solidFill>
              <a:latin typeface="+mn-lt"/>
              <a:ea typeface="+mn-ea"/>
              <a:cs typeface="+mn-cs"/>
            </a:rPr>
            <a:t>La variable predictiva principal fue estrategia terapéutica de RMII y la variable de resultado fue la supervivencia global.</a:t>
          </a:r>
          <a:endParaRPr lang="en-US" sz="1600" kern="1200" dirty="0">
            <a:solidFill>
              <a:schemeClr val="bg1"/>
            </a:solidFill>
          </a:endParaRPr>
        </a:p>
      </dsp:txBody>
      <dsp:txXfrm>
        <a:off x="550354" y="3751624"/>
        <a:ext cx="7611221" cy="750246"/>
      </dsp:txXfrm>
    </dsp:sp>
    <dsp:sp modelId="{31D8EBD8-B49F-440E-AAD0-A3993B3DE609}">
      <dsp:nvSpPr>
        <dsp:cNvPr id="0" name=""/>
        <dsp:cNvSpPr/>
      </dsp:nvSpPr>
      <dsp:spPr>
        <a:xfrm>
          <a:off x="81450" y="3657843"/>
          <a:ext cx="937808" cy="937808"/>
        </a:xfrm>
        <a:prstGeom prst="ellipse">
          <a:avLst/>
        </a:prstGeom>
        <a:solidFill>
          <a:schemeClr val="lt1">
            <a:hueOff val="0"/>
            <a:satOff val="0"/>
            <a:lumOff val="0"/>
            <a:alphaOff val="0"/>
          </a:schemeClr>
        </a:solidFill>
        <a:ln w="9525" cap="flat" cmpd="sng" algn="ctr">
          <a:solidFill>
            <a:schemeClr val="accent4">
              <a:hueOff val="217289"/>
              <a:satOff val="-2070"/>
              <a:lumOff val="2078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EAAED7-4336-4EE9-81AD-4D414A367F91}">
      <dsp:nvSpPr>
        <dsp:cNvPr id="0" name=""/>
        <dsp:cNvSpPr/>
      </dsp:nvSpPr>
      <dsp:spPr>
        <a:xfrm>
          <a:off x="0" y="34586"/>
          <a:ext cx="8072494" cy="849420"/>
        </a:xfrm>
        <a:prstGeom prst="roundRect">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Se usó un valor de p ≤0.05 para indicar significancia estadística para todas las comparaciones.</a:t>
          </a:r>
          <a:endParaRPr lang="en-US" sz="1600" kern="1200" dirty="0"/>
        </a:p>
      </dsp:txBody>
      <dsp:txXfrm>
        <a:off x="0" y="34586"/>
        <a:ext cx="8072494" cy="849420"/>
      </dsp:txXfrm>
    </dsp:sp>
    <dsp:sp modelId="{34956639-6B68-417C-BBA4-FFB09CF0CEEA}">
      <dsp:nvSpPr>
        <dsp:cNvPr id="0" name=""/>
        <dsp:cNvSpPr/>
      </dsp:nvSpPr>
      <dsp:spPr>
        <a:xfrm>
          <a:off x="0" y="930086"/>
          <a:ext cx="8072494" cy="849420"/>
        </a:xfrm>
        <a:prstGeom prst="roundRect">
          <a:avLst/>
        </a:prstGeom>
        <a:solidFill>
          <a:schemeClr val="accent4">
            <a:hueOff val="54322"/>
            <a:satOff val="-517"/>
            <a:lumOff val="5196"/>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Las características basales se describieron para la población general usando medianas, percentiles 25 y 75 para variables continuas y proporciones o % para Variables discretas.</a:t>
          </a:r>
          <a:endParaRPr lang="en-US" sz="1600" kern="1200" dirty="0"/>
        </a:p>
      </dsp:txBody>
      <dsp:txXfrm>
        <a:off x="0" y="930086"/>
        <a:ext cx="8072494" cy="849420"/>
      </dsp:txXfrm>
    </dsp:sp>
    <dsp:sp modelId="{7B9D4B60-E6B9-4933-A582-EF794F14B976}">
      <dsp:nvSpPr>
        <dsp:cNvPr id="0" name=""/>
        <dsp:cNvSpPr/>
      </dsp:nvSpPr>
      <dsp:spPr>
        <a:xfrm>
          <a:off x="0" y="1825587"/>
          <a:ext cx="8072494" cy="849420"/>
        </a:xfrm>
        <a:prstGeom prst="roundRect">
          <a:avLst/>
        </a:prstGeom>
        <a:solidFill>
          <a:schemeClr val="accent4">
            <a:hueOff val="108644"/>
            <a:satOff val="-1035"/>
            <a:lumOff val="10392"/>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Se realizaron comparaciones para variables categóricas continuas y ordenadas</a:t>
          </a:r>
          <a:br>
            <a:rPr lang="es-ES" sz="1600" kern="1200" dirty="0" smtClean="0"/>
          </a:br>
          <a:r>
            <a:rPr lang="es-ES" sz="1600" kern="1200" dirty="0" smtClean="0"/>
            <a:t>utilizando las pruebas de </a:t>
          </a:r>
          <a:r>
            <a:rPr lang="es-ES" sz="1600" kern="1200" dirty="0" err="1" smtClean="0"/>
            <a:t>Kruskal</a:t>
          </a:r>
          <a:r>
            <a:rPr lang="es-ES" sz="1600" kern="1200" dirty="0" smtClean="0"/>
            <a:t>-Wallis y las variables categóricas no ordenadas  utilizando la Prueba de </a:t>
          </a:r>
          <a:r>
            <a:rPr lang="es-ES" sz="1600" kern="1200" dirty="0" err="1" smtClean="0"/>
            <a:t>chi</a:t>
          </a:r>
          <a:r>
            <a:rPr lang="es-ES" sz="1600" kern="1200" dirty="0" smtClean="0"/>
            <a:t> cuadrado de </a:t>
          </a:r>
          <a:r>
            <a:rPr lang="es-ES" sz="1600" kern="1200" dirty="0" err="1" smtClean="0"/>
            <a:t>Pearson</a:t>
          </a:r>
          <a:endParaRPr lang="en-US" sz="1600" kern="1200" dirty="0"/>
        </a:p>
      </dsp:txBody>
      <dsp:txXfrm>
        <a:off x="0" y="1825587"/>
        <a:ext cx="8072494" cy="849420"/>
      </dsp:txXfrm>
    </dsp:sp>
    <dsp:sp modelId="{751A954C-82A7-44F3-9F08-ECFBF657916E}">
      <dsp:nvSpPr>
        <dsp:cNvPr id="0" name=""/>
        <dsp:cNvSpPr/>
      </dsp:nvSpPr>
      <dsp:spPr>
        <a:xfrm>
          <a:off x="0" y="2721087"/>
          <a:ext cx="8072494" cy="849420"/>
        </a:xfrm>
        <a:prstGeom prst="roundRect">
          <a:avLst/>
        </a:prstGeom>
        <a:solidFill>
          <a:schemeClr val="accent4">
            <a:hueOff val="162966"/>
            <a:satOff val="-1552"/>
            <a:lumOff val="15588"/>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Se construyeron curvas de supervivencia para cada grupo utilizando el método de </a:t>
          </a:r>
          <a:r>
            <a:rPr lang="es-ES" sz="1600" kern="1200" dirty="0" err="1" smtClean="0"/>
            <a:t>Kaplan-Meier</a:t>
          </a:r>
          <a:r>
            <a:rPr lang="es-ES" sz="1600" kern="1200" dirty="0" smtClean="0"/>
            <a:t> y las comparaciones se realizaron utilizando la prueba de log-</a:t>
          </a:r>
          <a:r>
            <a:rPr lang="es-ES" sz="1600" kern="1200" dirty="0" err="1" smtClean="0"/>
            <a:t>rank</a:t>
          </a:r>
          <a:r>
            <a:rPr lang="es-ES" sz="1600" kern="1200" dirty="0" smtClean="0"/>
            <a:t>. </a:t>
          </a:r>
          <a:endParaRPr lang="en-US" sz="1600" kern="1200" dirty="0"/>
        </a:p>
      </dsp:txBody>
      <dsp:txXfrm>
        <a:off x="0" y="2721087"/>
        <a:ext cx="8072494" cy="849420"/>
      </dsp:txXfrm>
    </dsp:sp>
    <dsp:sp modelId="{A87D5C18-6BAF-4608-8911-07DD0A8B0D1A}">
      <dsp:nvSpPr>
        <dsp:cNvPr id="0" name=""/>
        <dsp:cNvSpPr/>
      </dsp:nvSpPr>
      <dsp:spPr>
        <a:xfrm>
          <a:off x="0" y="3616587"/>
          <a:ext cx="8072494" cy="849420"/>
        </a:xfrm>
        <a:prstGeom prst="roundRect">
          <a:avLst/>
        </a:prstGeom>
        <a:solidFill>
          <a:schemeClr val="accent4">
            <a:hueOff val="217289"/>
            <a:satOff val="-2070"/>
            <a:lumOff val="2078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kern="1200" dirty="0" smtClean="0"/>
            <a:t>Se utilizaron modelos de los riesgos proporcionales de Cox para evaluar la asociación </a:t>
          </a:r>
          <a:r>
            <a:rPr lang="es-ES" sz="1600" kern="1200" dirty="0" err="1" smtClean="0"/>
            <a:t>univariable</a:t>
          </a:r>
          <a:r>
            <a:rPr lang="es-ES" sz="1600" kern="1200" dirty="0" smtClean="0"/>
            <a:t> de Características relevantes de pacientes y enfermedades.</a:t>
          </a:r>
          <a:br>
            <a:rPr lang="es-ES" sz="1600" kern="1200" dirty="0" smtClean="0"/>
          </a:br>
          <a:r>
            <a:rPr lang="es-ES" sz="1600" kern="1200" dirty="0" smtClean="0"/>
            <a:t>con supervivencia global (tabla 1). </a:t>
          </a:r>
          <a:endParaRPr lang="en-US" sz="1600" kern="1200" dirty="0"/>
        </a:p>
      </dsp:txBody>
      <dsp:txXfrm>
        <a:off x="0" y="3616587"/>
        <a:ext cx="8072494" cy="8494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EAAED7-4336-4EE9-81AD-4D414A367F91}">
      <dsp:nvSpPr>
        <dsp:cNvPr id="0" name=""/>
        <dsp:cNvSpPr/>
      </dsp:nvSpPr>
      <dsp:spPr>
        <a:xfrm>
          <a:off x="0" y="452210"/>
          <a:ext cx="8072494" cy="1216800"/>
        </a:xfrm>
        <a:prstGeom prst="roundRect">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VE" sz="1600" b="0" i="0" kern="1200" dirty="0" smtClean="0">
              <a:solidFill>
                <a:schemeClr val="bg1"/>
              </a:solidFill>
              <a:latin typeface="+mn-lt"/>
              <a:ea typeface="+mn-ea"/>
              <a:cs typeface="+mn-cs"/>
            </a:rPr>
            <a:t>En ausencia de asignación aleatoria de la estrategia</a:t>
          </a:r>
          <a:r>
            <a:rPr lang="es-VE" sz="1600" b="0" i="0" kern="1200" baseline="0" dirty="0" smtClean="0">
              <a:solidFill>
                <a:schemeClr val="bg1"/>
              </a:solidFill>
              <a:latin typeface="+mn-lt"/>
              <a:ea typeface="+mn-ea"/>
              <a:cs typeface="+mn-cs"/>
            </a:rPr>
            <a:t> de tratamiento</a:t>
          </a:r>
          <a:r>
            <a:rPr lang="es-ES" sz="1600" kern="1200" dirty="0" smtClean="0">
              <a:solidFill>
                <a:schemeClr val="bg1"/>
              </a:solidFill>
            </a:rPr>
            <a:t>,  </a:t>
          </a:r>
          <a:r>
            <a:rPr lang="es-VE" sz="1600" b="0" i="0" kern="1200" dirty="0" smtClean="0">
              <a:solidFill>
                <a:schemeClr val="bg1"/>
              </a:solidFill>
              <a:latin typeface="+mn-lt"/>
              <a:ea typeface="+mn-ea"/>
              <a:cs typeface="+mn-cs"/>
            </a:rPr>
            <a:t>la probabilidad de recibir un determinado tratamiento es diferente entre los miembros del estudio por lo que </a:t>
          </a:r>
          <a:r>
            <a:rPr lang="es-ES" sz="1600" kern="1200" dirty="0" smtClean="0">
              <a:solidFill>
                <a:schemeClr val="bg1"/>
              </a:solidFill>
            </a:rPr>
            <a:t>se utilizaron puntuaciones de propensión (</a:t>
          </a:r>
          <a:r>
            <a:rPr lang="es-ES" sz="1600" kern="1200" dirty="0" err="1" smtClean="0">
              <a:solidFill>
                <a:schemeClr val="bg1"/>
              </a:solidFill>
            </a:rPr>
            <a:t>propensity</a:t>
          </a:r>
          <a:r>
            <a:rPr lang="es-ES" sz="1600" kern="1200" dirty="0" smtClean="0">
              <a:solidFill>
                <a:schemeClr val="bg1"/>
              </a:solidFill>
            </a:rPr>
            <a:t> Score) para  equilibrar las </a:t>
          </a:r>
          <a:r>
            <a:rPr lang="es-ES" sz="1600" kern="1200" dirty="0" err="1" smtClean="0">
              <a:solidFill>
                <a:schemeClr val="bg1"/>
              </a:solidFill>
            </a:rPr>
            <a:t>covariables</a:t>
          </a:r>
          <a:r>
            <a:rPr lang="es-ES" sz="1600" kern="1200" dirty="0" smtClean="0">
              <a:solidFill>
                <a:schemeClr val="bg1"/>
              </a:solidFill>
            </a:rPr>
            <a:t> entre los grupos y, por lo tanto, reducir el sesgo.</a:t>
          </a:r>
        </a:p>
      </dsp:txBody>
      <dsp:txXfrm>
        <a:off x="0" y="452210"/>
        <a:ext cx="8072494" cy="1216800"/>
      </dsp:txXfrm>
    </dsp:sp>
    <dsp:sp modelId="{75A0FA09-930A-4716-95BF-0519B7436AA6}">
      <dsp:nvSpPr>
        <dsp:cNvPr id="0" name=""/>
        <dsp:cNvSpPr/>
      </dsp:nvSpPr>
      <dsp:spPr>
        <a:xfrm>
          <a:off x="0" y="1856211"/>
          <a:ext cx="8072494" cy="1216800"/>
        </a:xfrm>
        <a:prstGeom prst="roundRect">
          <a:avLst/>
        </a:prstGeom>
        <a:solidFill>
          <a:schemeClr val="accent4">
            <a:hueOff val="108644"/>
            <a:satOff val="-1035"/>
            <a:lumOff val="10392"/>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smtClean="0"/>
            <a:t>Para estimar la probabilidad de cada modalidad de tratamiento, se crearon todas las posibles combinaciones de parejas de tratamiento (MED vs. PCI, MED vs. CABG, MED vs. CABG + MV, PCI vs. CABG, PCI vs. CABG + MV, y CABG vs. CABG + MV). </a:t>
          </a:r>
        </a:p>
      </dsp:txBody>
      <dsp:txXfrm>
        <a:off x="0" y="1856211"/>
        <a:ext cx="8072494" cy="1216800"/>
      </dsp:txXfrm>
    </dsp:sp>
    <dsp:sp modelId="{A87D5C18-6BAF-4608-8911-07DD0A8B0D1A}">
      <dsp:nvSpPr>
        <dsp:cNvPr id="0" name=""/>
        <dsp:cNvSpPr/>
      </dsp:nvSpPr>
      <dsp:spPr>
        <a:xfrm>
          <a:off x="0" y="3260211"/>
          <a:ext cx="8072494" cy="1216800"/>
        </a:xfrm>
        <a:prstGeom prst="roundRect">
          <a:avLst/>
        </a:prstGeom>
        <a:solidFill>
          <a:schemeClr val="accent4">
            <a:hueOff val="217289"/>
            <a:satOff val="-2070"/>
            <a:lumOff val="2078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es-ES" sz="1600" kern="1200" dirty="0" smtClean="0"/>
            <a:t>Las curvas resultantes representan una  estimación de supervivencia que se habría realizado si todos los pacientes hubieran estado en cada grupo de tratamiento.</a:t>
          </a:r>
          <a:endParaRPr lang="en-US" sz="1600" kern="1200" dirty="0"/>
        </a:p>
      </dsp:txBody>
      <dsp:txXfrm>
        <a:off x="0" y="3260211"/>
        <a:ext cx="8072494" cy="12168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012BBC-4979-4EF1-9B77-737FEA6DFFDD}">
      <dsp:nvSpPr>
        <dsp:cNvPr id="0" name=""/>
        <dsp:cNvSpPr/>
      </dsp:nvSpPr>
      <dsp:spPr>
        <a:xfrm>
          <a:off x="-5513198" y="-844209"/>
          <a:ext cx="6565219" cy="6565219"/>
        </a:xfrm>
        <a:prstGeom prst="blockArc">
          <a:avLst>
            <a:gd name="adj1" fmla="val 18900000"/>
            <a:gd name="adj2" fmla="val 2700000"/>
            <a:gd name="adj3" fmla="val 329"/>
          </a:avLst>
        </a:prstGeom>
        <a:noFill/>
        <a:ln w="264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2E5FA6-EBA9-4771-B3C8-FDF81610BB80}">
      <dsp:nvSpPr>
        <dsp:cNvPr id="0" name=""/>
        <dsp:cNvSpPr/>
      </dsp:nvSpPr>
      <dsp:spPr>
        <a:xfrm>
          <a:off x="676899" y="487680"/>
          <a:ext cx="7485400" cy="975360"/>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4192"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smtClean="0"/>
            <a:t>la remodelación del LV posterior al infarto da como resultado un desplazamiento apical del músculo papilar inferior y dilatación anular mitral, con la combinación de estos cambios geométricos resultando en incompetencia de la válvula para su cierre</a:t>
          </a:r>
          <a:endParaRPr lang="en-US" sz="1400" kern="1200" dirty="0"/>
        </a:p>
      </dsp:txBody>
      <dsp:txXfrm>
        <a:off x="676899" y="487680"/>
        <a:ext cx="7485400" cy="975360"/>
      </dsp:txXfrm>
    </dsp:sp>
    <dsp:sp modelId="{25DB0591-25F3-4AF6-8010-4F4CC567AE8C}">
      <dsp:nvSpPr>
        <dsp:cNvPr id="0" name=""/>
        <dsp:cNvSpPr/>
      </dsp:nvSpPr>
      <dsp:spPr>
        <a:xfrm>
          <a:off x="67299" y="365760"/>
          <a:ext cx="1219200" cy="121920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A2EC4FB-E998-41F2-BD43-B13CDCE7065D}">
      <dsp:nvSpPr>
        <dsp:cNvPr id="0" name=""/>
        <dsp:cNvSpPr/>
      </dsp:nvSpPr>
      <dsp:spPr>
        <a:xfrm>
          <a:off x="1031443" y="1950720"/>
          <a:ext cx="7130856" cy="975360"/>
        </a:xfrm>
        <a:prstGeom prst="rect">
          <a:avLst/>
        </a:prstGeom>
        <a:gradFill rotWithShape="0">
          <a:gsLst>
            <a:gs pos="0">
              <a:schemeClr val="accent4">
                <a:hueOff val="108644"/>
                <a:satOff val="-1035"/>
                <a:lumOff val="10392"/>
                <a:alphaOff val="0"/>
                <a:shade val="70000"/>
                <a:satMod val="150000"/>
              </a:schemeClr>
            </a:gs>
            <a:gs pos="34000">
              <a:schemeClr val="accent4">
                <a:hueOff val="108644"/>
                <a:satOff val="-1035"/>
                <a:lumOff val="10392"/>
                <a:alphaOff val="0"/>
                <a:shade val="70000"/>
                <a:satMod val="140000"/>
              </a:schemeClr>
            </a:gs>
            <a:gs pos="70000">
              <a:schemeClr val="accent4">
                <a:hueOff val="108644"/>
                <a:satOff val="-1035"/>
                <a:lumOff val="10392"/>
                <a:alphaOff val="0"/>
                <a:tint val="100000"/>
                <a:shade val="90000"/>
                <a:satMod val="140000"/>
              </a:schemeClr>
            </a:gs>
            <a:gs pos="100000">
              <a:schemeClr val="accent4">
                <a:hueOff val="108644"/>
                <a:satOff val="-103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4192"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smtClean="0"/>
            <a:t>Debido a la naturaleza compleja y dinámica de la  regurgitación mitral isquémica,  existe controversia sobre el manejo adecuado de estos pacientes.</a:t>
          </a:r>
          <a:endParaRPr lang="en-US" sz="1400" kern="1200" dirty="0"/>
        </a:p>
      </dsp:txBody>
      <dsp:txXfrm>
        <a:off x="1031443" y="1950720"/>
        <a:ext cx="7130856" cy="975360"/>
      </dsp:txXfrm>
    </dsp:sp>
    <dsp:sp modelId="{891AEB6F-8F56-4D07-A3EF-01BF242FCF77}">
      <dsp:nvSpPr>
        <dsp:cNvPr id="0" name=""/>
        <dsp:cNvSpPr/>
      </dsp:nvSpPr>
      <dsp:spPr>
        <a:xfrm>
          <a:off x="421843" y="1828800"/>
          <a:ext cx="1219200" cy="1219200"/>
        </a:xfrm>
        <a:prstGeom prst="ellipse">
          <a:avLst/>
        </a:prstGeom>
        <a:solidFill>
          <a:schemeClr val="lt1">
            <a:hueOff val="0"/>
            <a:satOff val="0"/>
            <a:lumOff val="0"/>
            <a:alphaOff val="0"/>
          </a:schemeClr>
        </a:solidFill>
        <a:ln w="9525" cap="flat" cmpd="sng" algn="ctr">
          <a:solidFill>
            <a:schemeClr val="accent4">
              <a:hueOff val="108644"/>
              <a:satOff val="-1035"/>
              <a:lumOff val="10392"/>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5443F79-DC3C-4377-8E4F-B935116D728B}">
      <dsp:nvSpPr>
        <dsp:cNvPr id="0" name=""/>
        <dsp:cNvSpPr/>
      </dsp:nvSpPr>
      <dsp:spPr>
        <a:xfrm>
          <a:off x="676899" y="3413760"/>
          <a:ext cx="7485400" cy="975360"/>
        </a:xfrm>
        <a:prstGeom prst="rect">
          <a:avLst/>
        </a:prstGeom>
        <a:gradFill rotWithShape="0">
          <a:gsLst>
            <a:gs pos="0">
              <a:schemeClr val="accent4">
                <a:hueOff val="217289"/>
                <a:satOff val="-2070"/>
                <a:lumOff val="20784"/>
                <a:alphaOff val="0"/>
                <a:shade val="70000"/>
                <a:satMod val="150000"/>
              </a:schemeClr>
            </a:gs>
            <a:gs pos="34000">
              <a:schemeClr val="accent4">
                <a:hueOff val="217289"/>
                <a:satOff val="-2070"/>
                <a:lumOff val="20784"/>
                <a:alphaOff val="0"/>
                <a:shade val="70000"/>
                <a:satMod val="140000"/>
              </a:schemeClr>
            </a:gs>
            <a:gs pos="70000">
              <a:schemeClr val="accent4">
                <a:hueOff val="217289"/>
                <a:satOff val="-2070"/>
                <a:lumOff val="20784"/>
                <a:alphaOff val="0"/>
                <a:tint val="100000"/>
                <a:shade val="90000"/>
                <a:satMod val="140000"/>
              </a:schemeClr>
            </a:gs>
            <a:gs pos="100000">
              <a:schemeClr val="accent4">
                <a:hueOff val="217289"/>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74192" tIns="35560" rIns="35560" bIns="35560" numCol="1" spcCol="1270" anchor="ctr" anchorCtr="0">
          <a:noAutofit/>
        </a:bodyPr>
        <a:lstStyle/>
        <a:p>
          <a:pPr lvl="0" algn="just" defTabSz="622300" rtl="0">
            <a:lnSpc>
              <a:spcPct val="90000"/>
            </a:lnSpc>
            <a:spcBef>
              <a:spcPct val="0"/>
            </a:spcBef>
            <a:spcAft>
              <a:spcPct val="35000"/>
            </a:spcAft>
          </a:pPr>
          <a:r>
            <a:rPr lang="es-ES" sz="1400" kern="1200" dirty="0" smtClean="0"/>
            <a:t>Este estudio es una extensión de una investigación anterior de nuestra institución que demuestra que los pacientes con RM isquémica han aumentado la longevidad con la revascularización por cualquier medio (con o sin cirugía de válvula en el grupo CABG) en comparación con un tratamiento médico inicial.</a:t>
          </a:r>
          <a:endParaRPr lang="en-US" sz="1400" kern="1200" dirty="0"/>
        </a:p>
      </dsp:txBody>
      <dsp:txXfrm>
        <a:off x="676899" y="3413760"/>
        <a:ext cx="7485400" cy="975360"/>
      </dsp:txXfrm>
    </dsp:sp>
    <dsp:sp modelId="{CBA879E6-89A1-4976-81B2-0EC7793ECE2C}">
      <dsp:nvSpPr>
        <dsp:cNvPr id="0" name=""/>
        <dsp:cNvSpPr/>
      </dsp:nvSpPr>
      <dsp:spPr>
        <a:xfrm>
          <a:off x="67299" y="3291840"/>
          <a:ext cx="1219200" cy="1219200"/>
        </a:xfrm>
        <a:prstGeom prst="ellipse">
          <a:avLst/>
        </a:prstGeom>
        <a:solidFill>
          <a:schemeClr val="lt1">
            <a:hueOff val="0"/>
            <a:satOff val="0"/>
            <a:lumOff val="0"/>
            <a:alphaOff val="0"/>
          </a:schemeClr>
        </a:solidFill>
        <a:ln w="9525" cap="flat" cmpd="sng" algn="ctr">
          <a:solidFill>
            <a:schemeClr val="accent4">
              <a:hueOff val="217289"/>
              <a:satOff val="-2070"/>
              <a:lumOff val="2078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E79E61-85E5-4578-BB59-6DD2C2C307B4}">
      <dsp:nvSpPr>
        <dsp:cNvPr id="0" name=""/>
        <dsp:cNvSpPr/>
      </dsp:nvSpPr>
      <dsp:spPr>
        <a:xfrm>
          <a:off x="0" y="0"/>
          <a:ext cx="8229600" cy="2194560"/>
        </a:xfrm>
        <a:prstGeom prst="roundRect">
          <a:avLst>
            <a:gd name="adj" fmla="val 1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02230BF-43E9-4A96-96F8-6AD9BF812897}">
      <dsp:nvSpPr>
        <dsp:cNvPr id="0" name=""/>
        <dsp:cNvSpPr/>
      </dsp:nvSpPr>
      <dsp:spPr>
        <a:xfrm>
          <a:off x="247832" y="292608"/>
          <a:ext cx="3682826" cy="1609344"/>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7E175C6-ADA0-4328-A6C8-39B51CBA995B}">
      <dsp:nvSpPr>
        <dsp:cNvPr id="0" name=""/>
        <dsp:cNvSpPr/>
      </dsp:nvSpPr>
      <dsp:spPr>
        <a:xfrm rot="10800000">
          <a:off x="247832" y="2194559"/>
          <a:ext cx="3682826" cy="2682240"/>
        </a:xfrm>
        <a:prstGeom prst="round2SameRect">
          <a:avLst>
            <a:gd name="adj1" fmla="val 10500"/>
            <a:gd name="adj2" fmla="val 0"/>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s-ES" sz="1700" kern="1200" dirty="0" smtClean="0"/>
            <a:t>En el análisis actual: la población de estudio aumentó de 2,757 a 4,989, mediana de seguimiento extendido de 3,2 años a 5,37 años, e incluyó pacientes tratados Con ICP y </a:t>
          </a:r>
          <a:r>
            <a:rPr lang="es-ES" sz="1700" kern="1200" dirty="0" err="1" smtClean="0"/>
            <a:t>stents</a:t>
          </a:r>
          <a:r>
            <a:rPr lang="es-ES" sz="1700" kern="1200" dirty="0" smtClean="0"/>
            <a:t> liberadores de fármacos</a:t>
          </a:r>
          <a:r>
            <a:rPr lang="es-VE" sz="1700" kern="1200" dirty="0" smtClean="0"/>
            <a:t>.</a:t>
          </a:r>
          <a:endParaRPr lang="en-US" sz="1700" kern="1200" dirty="0"/>
        </a:p>
      </dsp:txBody>
      <dsp:txXfrm rot="10800000">
        <a:off x="247832" y="2194559"/>
        <a:ext cx="3682826" cy="2682240"/>
      </dsp:txXfrm>
    </dsp:sp>
    <dsp:sp modelId="{0614AB99-DF72-4322-B0E1-626FE681E1DE}">
      <dsp:nvSpPr>
        <dsp:cNvPr id="0" name=""/>
        <dsp:cNvSpPr/>
      </dsp:nvSpPr>
      <dsp:spPr>
        <a:xfrm>
          <a:off x="4298941" y="292608"/>
          <a:ext cx="3682826" cy="1609344"/>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D9B2878-3001-478C-9992-E24AAFD2FE03}">
      <dsp:nvSpPr>
        <dsp:cNvPr id="0" name=""/>
        <dsp:cNvSpPr/>
      </dsp:nvSpPr>
      <dsp:spPr>
        <a:xfrm rot="10800000">
          <a:off x="4298941" y="2194559"/>
          <a:ext cx="3682826" cy="2682240"/>
        </a:xfrm>
        <a:prstGeom prst="round2SameRect">
          <a:avLst>
            <a:gd name="adj1" fmla="val 10500"/>
            <a:gd name="adj2" fmla="val 0"/>
          </a:avLst>
        </a:prstGeom>
        <a:solidFill>
          <a:schemeClr val="accent4">
            <a:hueOff val="217289"/>
            <a:satOff val="-2070"/>
            <a:lumOff val="2078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s-VE" sz="1700" kern="1200" dirty="0" smtClean="0"/>
            <a:t>El objetivo del estudio RIME  fue determinar si la adición de la reparación Valvular Mitral  a la CABG en caso de Regurgitación Mitral moderada de origen isquémica puede mejorar Capacidad funcional y remodelación inversa del  Ventrículo Izquierdo comparado con CABG aislada </a:t>
          </a:r>
          <a:endParaRPr lang="en-US" sz="1700" kern="1200" dirty="0"/>
        </a:p>
      </dsp:txBody>
      <dsp:txXfrm rot="10800000">
        <a:off x="4298941" y="2194559"/>
        <a:ext cx="3682826" cy="26822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DC4581-D426-4D43-970A-50579CDF1959}">
      <dsp:nvSpPr>
        <dsp:cNvPr id="0" name=""/>
        <dsp:cNvSpPr/>
      </dsp:nvSpPr>
      <dsp:spPr>
        <a:xfrm>
          <a:off x="0" y="1190"/>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D909E-5B9F-403E-A5AF-1EC722EC87A1}">
      <dsp:nvSpPr>
        <dsp:cNvPr id="0" name=""/>
        <dsp:cNvSpPr/>
      </dsp:nvSpPr>
      <dsp:spPr>
        <a:xfrm>
          <a:off x="0" y="1190"/>
          <a:ext cx="8147248" cy="8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es-VE" sz="1600" kern="1200" dirty="0" smtClean="0"/>
            <a:t>En comparación con el tratamiento médico, la revascularización quirúrgica con o sin tratamiento de la válvula mitral se asocia con una supervivencia significativamente mayor  para los pacientes con Insuficiencia Mitral de etiología isquémica.</a:t>
          </a:r>
          <a:endParaRPr lang="en-US" sz="1600" kern="1200" dirty="0"/>
        </a:p>
      </dsp:txBody>
      <dsp:txXfrm>
        <a:off x="0" y="1190"/>
        <a:ext cx="8147248" cy="811687"/>
      </dsp:txXfrm>
    </dsp:sp>
    <dsp:sp modelId="{BE1872CE-A62F-4F46-883B-9B517A2D199F}">
      <dsp:nvSpPr>
        <dsp:cNvPr id="0" name=""/>
        <dsp:cNvSpPr/>
      </dsp:nvSpPr>
      <dsp:spPr>
        <a:xfrm>
          <a:off x="0" y="812877"/>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94F2D-38D0-48CB-9B2C-76C74BBC1A1D}">
      <dsp:nvSpPr>
        <dsp:cNvPr id="0" name=""/>
        <dsp:cNvSpPr/>
      </dsp:nvSpPr>
      <dsp:spPr>
        <a:xfrm>
          <a:off x="0" y="812877"/>
          <a:ext cx="8147248" cy="8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VE" sz="1600" kern="1200" dirty="0" smtClean="0"/>
            <a:t>El Bypass coronario  (CABG) solo demostró el riesgo más bajo de muerte.</a:t>
          </a:r>
        </a:p>
      </dsp:txBody>
      <dsp:txXfrm>
        <a:off x="0" y="812877"/>
        <a:ext cx="8147248" cy="811687"/>
      </dsp:txXfrm>
    </dsp:sp>
    <dsp:sp modelId="{29DE79BA-F3B1-458F-90CE-907FB11DE234}">
      <dsp:nvSpPr>
        <dsp:cNvPr id="0" name=""/>
        <dsp:cNvSpPr/>
      </dsp:nvSpPr>
      <dsp:spPr>
        <a:xfrm>
          <a:off x="0" y="1624564"/>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1750F-BD05-4D68-8DC4-37C749845AE4}">
      <dsp:nvSpPr>
        <dsp:cNvPr id="0" name=""/>
        <dsp:cNvSpPr/>
      </dsp:nvSpPr>
      <dsp:spPr>
        <a:xfrm>
          <a:off x="0" y="1624564"/>
          <a:ext cx="8147248" cy="8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VE" sz="1600" kern="1200" dirty="0" smtClean="0"/>
            <a:t>la CABG con o sin cirugía de la válvula mitral se asoció con mejores resultados que la  ICP o el tratamiento médico</a:t>
          </a:r>
        </a:p>
      </dsp:txBody>
      <dsp:txXfrm>
        <a:off x="0" y="1624564"/>
        <a:ext cx="8147248" cy="81168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C8452-6592-49BD-95D2-81302FF55602}" type="datetimeFigureOut">
              <a:rPr lang="en-US" smtClean="0"/>
              <a:pPr/>
              <a:t>5/3/2019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15904-4B7C-42A4-9E7C-D74B164387BF}" type="slidenum">
              <a:rPr lang="en-US" smtClean="0"/>
              <a:pPr/>
              <a:t>‹Nº›</a:t>
            </a:fld>
            <a:endParaRPr lang="en-US"/>
          </a:p>
        </p:txBody>
      </p:sp>
    </p:spTree>
    <p:extLst>
      <p:ext uri="{BB962C8B-B14F-4D97-AF65-F5344CB8AC3E}">
        <p14:creationId xmlns="" xmlns:p14="http://schemas.microsoft.com/office/powerpoint/2010/main" val="189788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3</a:t>
            </a:fld>
            <a:endParaRPr lang="en-US"/>
          </a:p>
        </p:txBody>
      </p:sp>
    </p:spTree>
    <p:extLst>
      <p:ext uri="{BB962C8B-B14F-4D97-AF65-F5344CB8AC3E}">
        <p14:creationId xmlns="" xmlns:p14="http://schemas.microsoft.com/office/powerpoint/2010/main" val="4031222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Se realizaron un total de 109,438 </a:t>
            </a:r>
            <a:r>
              <a:rPr lang="es-ES" sz="1200" kern="1200" dirty="0" err="1" smtClean="0">
                <a:solidFill>
                  <a:schemeClr val="tx1"/>
                </a:solidFill>
                <a:latin typeface="+mn-lt"/>
                <a:ea typeface="+mn-ea"/>
                <a:cs typeface="+mn-cs"/>
              </a:rPr>
              <a:t>cateterizaciones</a:t>
            </a:r>
            <a:r>
              <a:rPr lang="es-ES" sz="1200" kern="1200" dirty="0" smtClean="0">
                <a:solidFill>
                  <a:schemeClr val="tx1"/>
                </a:solidFill>
                <a:latin typeface="+mn-lt"/>
                <a:ea typeface="+mn-ea"/>
                <a:cs typeface="+mn-cs"/>
              </a:rPr>
              <a:t> cardíacas en nuestra institución dentro del estudio. período. De estos, 22,571 casos fueron excluidos debido a la ausencia de CAD o falta de MR valuación, 49,759 debido a un grado de RM ≤ 1 y 32,119 debido a condiciones preexistentes,</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enfermedad concomitante, o pacientes en el grupo de tratamiento médico que murieron dentro de los 5 días de </a:t>
            </a:r>
            <a:r>
              <a:rPr lang="es-ES" sz="1200" kern="1200" dirty="0" err="1" smtClean="0">
                <a:solidFill>
                  <a:schemeClr val="tx1"/>
                </a:solidFill>
                <a:latin typeface="+mn-lt"/>
                <a:ea typeface="+mn-ea"/>
                <a:cs typeface="+mn-cs"/>
              </a:rPr>
              <a:t>cateterización</a:t>
            </a:r>
            <a:r>
              <a:rPr lang="es-ES" sz="1200" kern="1200" dirty="0" smtClean="0">
                <a:solidFill>
                  <a:schemeClr val="tx1"/>
                </a:solidFill>
                <a:latin typeface="+mn-lt"/>
                <a:ea typeface="+mn-ea"/>
                <a:cs typeface="+mn-cs"/>
              </a:rPr>
              <a:t> (n = 73) (Figura 1). Esto dio lugar a 4,989 pacientes incluidos en nuestro estudio. población, de los cuales 1.800 (36%) recibieron tratamiento médico, 1.295 (26%) fueron sometidos PCI, 1,651 (33%) fueron tratados con CABG solo, y 243 (5%) se sometieron a CABG + MVRR.  El grado de RM asignado se determinó mediante </a:t>
            </a:r>
            <a:r>
              <a:rPr lang="es-ES" sz="1200" kern="1200" dirty="0" err="1" smtClean="0">
                <a:solidFill>
                  <a:schemeClr val="tx1"/>
                </a:solidFill>
                <a:latin typeface="+mn-lt"/>
                <a:ea typeface="+mn-ea"/>
                <a:cs typeface="+mn-cs"/>
              </a:rPr>
              <a:t>ecocardiografía</a:t>
            </a:r>
            <a:r>
              <a:rPr lang="es-ES" sz="1200" kern="1200" dirty="0" smtClean="0">
                <a:solidFill>
                  <a:schemeClr val="tx1"/>
                </a:solidFill>
                <a:latin typeface="+mn-lt"/>
                <a:ea typeface="+mn-ea"/>
                <a:cs typeface="+mn-cs"/>
              </a:rPr>
              <a:t> para el 68% del estudio población (n = 3,394) con 32% (n = 1,595) determinada por ventriculografía izquierda.</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12</a:t>
            </a:fld>
            <a:endParaRPr lang="en-US"/>
          </a:p>
        </p:txBody>
      </p:sp>
    </p:spTree>
    <p:extLst>
      <p:ext uri="{BB962C8B-B14F-4D97-AF65-F5344CB8AC3E}">
        <p14:creationId xmlns="" xmlns:p14="http://schemas.microsoft.com/office/powerpoint/2010/main" val="282921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Los pacientes fueron analizados según si inicialmente fueron sometidos a tratamiento médico, PCI, CABG sola o CABG + Reparación o reemplazo de la válvula mitral (MVRR),  dentro de los 30 días de cateterismo. Para minimizar la influencia del sesgo de tiempo de espera, los pacientes que murieron en el Se excluyó el grupo de tratamiento médico dentro de los 5 días de la </a:t>
            </a:r>
            <a:r>
              <a:rPr lang="es-ES" sz="1200" kern="1200" dirty="0" err="1" smtClean="0">
                <a:solidFill>
                  <a:schemeClr val="tx1"/>
                </a:solidFill>
                <a:latin typeface="+mn-lt"/>
                <a:ea typeface="+mn-ea"/>
                <a:cs typeface="+mn-cs"/>
              </a:rPr>
              <a:t>cateterización</a:t>
            </a:r>
            <a:r>
              <a:rPr lang="es-ES" sz="1200" kern="1200" dirty="0" smtClean="0">
                <a:solidFill>
                  <a:schemeClr val="tx1"/>
                </a:solidFill>
                <a:latin typeface="+mn-lt"/>
                <a:ea typeface="+mn-ea"/>
                <a:cs typeface="+mn-cs"/>
              </a:rPr>
              <a:t>. Operatorio las estrategias para PCI y CABG quedaron a discreción del médico tratante. Del mismo modo, el la decisión de realizar la reparación o el reemplazo de la válvula mitral y la elección de la prótesis mitral, quedó a discreción del cirujano asistente. Una vez que un paciente fue asignado a un tratamiento En esta categoría, él o ella se mantuvo en ese grupo hasta la muerte o el final del seguimiento. Período, independientemente de los cruces terapéuticos. La variable predictiva principal fue IMR estrategia de tratamiento y la variable de resultado fue la supervivencia global.</a:t>
            </a:r>
            <a:endParaRPr lang="es-V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13</a:t>
            </a:fld>
            <a:endParaRPr lang="en-US"/>
          </a:p>
        </p:txBody>
      </p:sp>
    </p:spTree>
    <p:extLst>
      <p:ext uri="{BB962C8B-B14F-4D97-AF65-F5344CB8AC3E}">
        <p14:creationId xmlns="" xmlns:p14="http://schemas.microsoft.com/office/powerpoint/2010/main" val="219676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14</a:t>
            </a:fld>
            <a:endParaRPr lang="en-US"/>
          </a:p>
        </p:txBody>
      </p:sp>
    </p:spTree>
    <p:extLst>
      <p:ext uri="{BB962C8B-B14F-4D97-AF65-F5344CB8AC3E}">
        <p14:creationId xmlns="" xmlns:p14="http://schemas.microsoft.com/office/powerpoint/2010/main" val="227428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latin typeface="+mn-lt"/>
                <a:ea typeface="+mn-ea"/>
                <a:cs typeface="+mn-cs"/>
              </a:rPr>
              <a:t> </a:t>
            </a:r>
            <a:r>
              <a:rPr lang="es-ES" sz="1200" b="1" dirty="0" smtClean="0"/>
              <a:t>Análisis de sensibilidad basado en la gravedad de la regurgitación mitral</a:t>
            </a:r>
            <a:r>
              <a:rPr lang="es-ES" sz="1200" dirty="0" smtClean="0"/>
              <a:t/>
            </a:r>
            <a:br>
              <a:rPr lang="es-ES" sz="1200" dirty="0" smtClean="0"/>
            </a:br>
            <a:r>
              <a:rPr lang="es-ES" sz="1200" dirty="0" smtClean="0"/>
              <a:t>Se realizó un análisis de sensibilidad para evaluar las diferencias en los puntos finales de supervivencia en función de la Grado de gravedad de la RM. Este análisis incorporó un término de producto cruzado (o término de interacción) diseñado para evaluar una influencia simultánea no aditiva en dos variables independientes (MR gravedad y categoría de tratamiento) en la variable dependiente de la supervivencia global.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15</a:t>
            </a:fld>
            <a:endParaRPr lang="en-US"/>
          </a:p>
        </p:txBody>
      </p:sp>
    </p:spTree>
    <p:extLst>
      <p:ext uri="{BB962C8B-B14F-4D97-AF65-F5344CB8AC3E}">
        <p14:creationId xmlns="" xmlns:p14="http://schemas.microsoft.com/office/powerpoint/2010/main" val="2274282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b="0" i="0" kern="1200" dirty="0" smtClean="0">
                <a:solidFill>
                  <a:schemeClr val="tx1"/>
                </a:solidFill>
                <a:latin typeface="+mn-lt"/>
                <a:ea typeface="+mn-ea"/>
                <a:cs typeface="+mn-cs"/>
              </a:rPr>
              <a:t> </a:t>
            </a:r>
            <a:r>
              <a:rPr lang="es-ES" sz="1200" b="1" dirty="0" smtClean="0"/>
              <a:t>Análisis de sensibilidad basado en la gravedad de la regurgitación mitral</a:t>
            </a:r>
            <a:r>
              <a:rPr lang="es-ES" sz="1200" dirty="0" smtClean="0"/>
              <a:t/>
            </a:r>
            <a:br>
              <a:rPr lang="es-ES" sz="1200" dirty="0" smtClean="0"/>
            </a:b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16</a:t>
            </a:fld>
            <a:endParaRPr lang="en-US"/>
          </a:p>
        </p:txBody>
      </p:sp>
    </p:spTree>
    <p:extLst>
      <p:ext uri="{BB962C8B-B14F-4D97-AF65-F5344CB8AC3E}">
        <p14:creationId xmlns="" xmlns:p14="http://schemas.microsoft.com/office/powerpoint/2010/main" val="227428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Se realizaron un total de 109,438 </a:t>
            </a:r>
            <a:r>
              <a:rPr lang="es-ES" sz="1200" kern="1200" dirty="0" err="1" smtClean="0">
                <a:solidFill>
                  <a:schemeClr val="tx1"/>
                </a:solidFill>
                <a:latin typeface="+mn-lt"/>
                <a:ea typeface="+mn-ea"/>
                <a:cs typeface="+mn-cs"/>
              </a:rPr>
              <a:t>cateterizaciones</a:t>
            </a:r>
            <a:r>
              <a:rPr lang="es-ES" sz="1200" kern="1200" dirty="0" smtClean="0">
                <a:solidFill>
                  <a:schemeClr val="tx1"/>
                </a:solidFill>
                <a:latin typeface="+mn-lt"/>
                <a:ea typeface="+mn-ea"/>
                <a:cs typeface="+mn-cs"/>
              </a:rPr>
              <a:t> cardíacas en nuestra institución dentro del estudio. período. De estos, 22,571 casos fueron excluidos debido a la ausencia de CAD o falta de MR valuación, 49,759 debido a un grado de RM ≤ 1 y 32,119 debido a condiciones preexistentes,</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enfermedad concomitante, o pacientes en el grupo de tratamiento médico que murieron dentro de los 5 días de </a:t>
            </a:r>
            <a:r>
              <a:rPr lang="es-ES" sz="1200" kern="1200" dirty="0" err="1" smtClean="0">
                <a:solidFill>
                  <a:schemeClr val="tx1"/>
                </a:solidFill>
                <a:latin typeface="+mn-lt"/>
                <a:ea typeface="+mn-ea"/>
                <a:cs typeface="+mn-cs"/>
              </a:rPr>
              <a:t>cateterización</a:t>
            </a:r>
            <a:r>
              <a:rPr lang="es-ES" sz="1200" kern="1200" dirty="0" smtClean="0">
                <a:solidFill>
                  <a:schemeClr val="tx1"/>
                </a:solidFill>
                <a:latin typeface="+mn-lt"/>
                <a:ea typeface="+mn-ea"/>
                <a:cs typeface="+mn-cs"/>
              </a:rPr>
              <a:t> (n = 73) (Figura 1). Esto dio lugar a 4,989 pacientes incluidos en nuestro estudio. población, de los cuales 1.800 (36%) recibieron tratamiento médico, 1.295 (26%) fueron sometidos PCI, 1,651 (33%) fueron tratados con CABG solo, y 243 (5%) se sometieron a CABG + MVRR.  El grado de RM asignado se determinó mediante </a:t>
            </a:r>
            <a:r>
              <a:rPr lang="es-ES" sz="1200" kern="1200" dirty="0" err="1" smtClean="0">
                <a:solidFill>
                  <a:schemeClr val="tx1"/>
                </a:solidFill>
                <a:latin typeface="+mn-lt"/>
                <a:ea typeface="+mn-ea"/>
                <a:cs typeface="+mn-cs"/>
              </a:rPr>
              <a:t>ecocardiografía</a:t>
            </a:r>
            <a:r>
              <a:rPr lang="es-ES" sz="1200" kern="1200" dirty="0" smtClean="0">
                <a:solidFill>
                  <a:schemeClr val="tx1"/>
                </a:solidFill>
                <a:latin typeface="+mn-lt"/>
                <a:ea typeface="+mn-ea"/>
                <a:cs typeface="+mn-cs"/>
              </a:rPr>
              <a:t> para el 68% del estudio población (n = 3,394) con 32% (n = 1,595) determinada por ventriculografía izquierda.</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18</a:t>
            </a:fld>
            <a:endParaRPr lang="en-US"/>
          </a:p>
        </p:txBody>
      </p:sp>
    </p:spTree>
    <p:extLst>
      <p:ext uri="{BB962C8B-B14F-4D97-AF65-F5344CB8AC3E}">
        <p14:creationId xmlns="" xmlns:p14="http://schemas.microsoft.com/office/powerpoint/2010/main" val="282921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mediana de edad para nuestra población de estudio fue de 67 años [percentiles 25 al 75 (P1-T3) 58- 74] con 44.6% etnia femenina y 73.1% blanca. La mayoría de los pacientes tenían tres.</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enfermedad coronaria del vaso (43,1% de la población del estudio) y 2+ MR (70,0% del estudio</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población).Los pacientes sometidos a tratamiento médico fueron </a:t>
            </a:r>
            <a:r>
              <a:rPr lang="es-ES" sz="1200" kern="1200" dirty="0" err="1" smtClean="0">
                <a:solidFill>
                  <a:schemeClr val="tx1"/>
                </a:solidFill>
                <a:latin typeface="+mn-lt"/>
                <a:ea typeface="+mn-ea"/>
                <a:cs typeface="+mn-cs"/>
              </a:rPr>
              <a:t>estadisticamente</a:t>
            </a:r>
            <a:r>
              <a:rPr lang="es-ES" sz="1200" kern="1200" dirty="0" smtClean="0">
                <a:solidFill>
                  <a:schemeClr val="tx1"/>
                </a:solidFill>
                <a:latin typeface="+mn-lt"/>
                <a:ea typeface="+mn-ea"/>
                <a:cs typeface="+mn-cs"/>
              </a:rPr>
              <a:t> significativo mas</a:t>
            </a:r>
            <a:r>
              <a:rPr lang="es-ES" sz="1200" kern="1200" baseline="0" dirty="0" smtClean="0">
                <a:solidFill>
                  <a:schemeClr val="tx1"/>
                </a:solidFill>
                <a:latin typeface="+mn-lt"/>
                <a:ea typeface="+mn-ea"/>
                <a:cs typeface="+mn-cs"/>
              </a:rPr>
              <a:t> no </a:t>
            </a:r>
            <a:r>
              <a:rPr lang="es-ES" sz="1200" kern="1200" baseline="0" dirty="0" err="1" smtClean="0">
                <a:solidFill>
                  <a:schemeClr val="tx1"/>
                </a:solidFill>
                <a:latin typeface="+mn-lt"/>
                <a:ea typeface="+mn-ea"/>
                <a:cs typeface="+mn-cs"/>
              </a:rPr>
              <a:t>clinico</a:t>
            </a:r>
            <a:r>
              <a:rPr lang="es-ES" sz="1200" kern="1200" baseline="0" dirty="0" smtClean="0">
                <a:solidFill>
                  <a:schemeClr val="tx1"/>
                </a:solidFill>
                <a:latin typeface="+mn-lt"/>
                <a:ea typeface="+mn-ea"/>
                <a:cs typeface="+mn-cs"/>
              </a:rPr>
              <a:t>, de mayor edad</a:t>
            </a:r>
            <a:r>
              <a:rPr lang="es-ES" sz="1200"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rPr>
              <a:t>en comparación con pacientes que recibieron otras modalidades de tratamiento (mediana 68 años, Q1-Q3 59-76) y tuvieron un mayor incidencia de diabetes (39,3%), enfermedad pulmonar obstructiva crónica (10,4%),enfermedad vascular periférica (16,3%) y enfermedad </a:t>
            </a:r>
            <a:r>
              <a:rPr lang="es-ES" sz="1200" kern="1200" dirty="0" err="1" smtClean="0">
                <a:solidFill>
                  <a:schemeClr val="tx1"/>
                </a:solidFill>
                <a:latin typeface="+mn-lt"/>
                <a:ea typeface="+mn-ea"/>
                <a:cs typeface="+mn-cs"/>
              </a:rPr>
              <a:t>cerebrovascular</a:t>
            </a:r>
            <a:r>
              <a:rPr lang="es-ES" sz="1200" kern="1200" dirty="0" smtClean="0">
                <a:solidFill>
                  <a:schemeClr val="tx1"/>
                </a:solidFill>
                <a:latin typeface="+mn-lt"/>
                <a:ea typeface="+mn-ea"/>
                <a:cs typeface="+mn-cs"/>
              </a:rPr>
              <a:t> (17,6</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Los pacientes sometidos a PCI tenían un IMC significativamente mayor en comparación con los demás grupos (mediana de 27,3 kg / m2, Q1 – Q3 24.1 - 31.0), fueron con mayor frecuencia mujeres (51.0%), y eran más propensos a tener enfermedad coronaria de 1 o 2 vasos (51.0% y 33.6%, respectivamente). Los pacientes sometidos a CABG solos eran más propensos a ser blancos (78.4%), tenían tres vasos enfermedad coronaria (70,9%), </a:t>
            </a:r>
            <a:r>
              <a:rPr lang="es-ES" sz="1200" kern="1200" dirty="0" err="1" smtClean="0">
                <a:solidFill>
                  <a:schemeClr val="tx1"/>
                </a:solidFill>
                <a:latin typeface="+mn-lt"/>
                <a:ea typeface="+mn-ea"/>
                <a:cs typeface="+mn-cs"/>
              </a:rPr>
              <a:t>hiperlipidemia</a:t>
            </a:r>
            <a:r>
              <a:rPr lang="es-ES" sz="1200" kern="1200" dirty="0" smtClean="0">
                <a:solidFill>
                  <a:schemeClr val="tx1"/>
                </a:solidFill>
                <a:latin typeface="+mn-lt"/>
                <a:ea typeface="+mn-ea"/>
                <a:cs typeface="+mn-cs"/>
              </a:rPr>
              <a:t> (52,9%) o moderada (2+) RM (77,8%), mientras que los pacientes sometidos a CABG + MVRR tenían más probabilidades de tener más de 2+ MR (93.4%)</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o ser NYHA Clase II - IV (54.4%). No hubo diferencia significativa en la incidencia de</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Hipertensión, tabaquismo, o antecedentes familiares de EAC.</a:t>
            </a:r>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 con un FG más bajo (mediana 63.1 </a:t>
            </a:r>
            <a:r>
              <a:rPr lang="es-ES" sz="1200" kern="1200" dirty="0" err="1" smtClean="0">
                <a:solidFill>
                  <a:schemeClr val="tx1"/>
                </a:solidFill>
                <a:latin typeface="+mn-lt"/>
                <a:ea typeface="+mn-ea"/>
                <a:cs typeface="+mn-cs"/>
              </a:rPr>
              <a:t>mL</a:t>
            </a:r>
            <a:r>
              <a:rPr lang="es-ES" sz="1200" kern="1200" dirty="0" smtClean="0">
                <a:solidFill>
                  <a:schemeClr val="tx1"/>
                </a:solidFill>
                <a:latin typeface="+mn-lt"/>
                <a:ea typeface="+mn-ea"/>
                <a:cs typeface="+mn-cs"/>
              </a:rPr>
              <a:t> / min / 1.73 m2, Q1 –– Q3 43.5 - 79.5) y EF (mediana 40%, Q1 – Q3 26 -60%), así como una mayor incidencia de enfermedad renal terminal que requiere diálisis (2,7%) (Tabla2). </a:t>
            </a:r>
            <a:endParaRPr lang="es-VE" sz="1200" kern="1200" dirty="0" smtClean="0">
              <a:solidFill>
                <a:schemeClr val="tx1"/>
              </a:solidFill>
              <a:latin typeface="+mn-lt"/>
              <a:ea typeface="+mn-ea"/>
              <a:cs typeface="+mn-cs"/>
            </a:endParaRPr>
          </a:p>
          <a:p>
            <a:endParaRPr lang="es-VE" dirty="0" smtClean="0"/>
          </a:p>
          <a:p>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latin typeface="+mn-lt"/>
                <a:ea typeface="+mn-ea"/>
                <a:cs typeface="+mn-cs"/>
              </a:rPr>
              <a:t>Durante los primeros 10 años del período de estudio, más pacientes recibieron tratamiento médico. en comparación con las otras modalidades de tratamiento, mientras que en los últimos 10 años del estudio La CABG sola fue la estrategia de tratamiento más común (Figura 2A). La proporción de los pacientes tratados médicamente disminuyeron del 44,4% en los primeros cinco años del estudio al 27,3% En los últimos cinco años. La proporción de pacientes tratados con ICP aumentó del 25,1% al 27,3%. CABG aumentó 26.6% a 39.0%, y CABG + MVRR 3.9% a 6.3%, </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21</a:t>
            </a:fld>
            <a:endParaRPr lang="en-US"/>
          </a:p>
        </p:txBody>
      </p:sp>
    </p:spTree>
    <p:extLst>
      <p:ext uri="{BB962C8B-B14F-4D97-AF65-F5344CB8AC3E}">
        <p14:creationId xmlns="" xmlns:p14="http://schemas.microsoft.com/office/powerpoint/2010/main" val="282921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el uso de marcapasos o El tratamiento con desfibrilador en el grupo de tratamiento médico aumentó de manera constante desde el 4,0% en el los primeros cinco años del estudio hasta el 29,4% en los últimos cinco años (Figura 2B).</a:t>
            </a:r>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4</a:t>
            </a:fld>
            <a:endParaRPr lang="en-US"/>
          </a:p>
        </p:txBody>
      </p:sp>
    </p:spTree>
    <p:extLst>
      <p:ext uri="{BB962C8B-B14F-4D97-AF65-F5344CB8AC3E}">
        <p14:creationId xmlns="" xmlns:p14="http://schemas.microsoft.com/office/powerpoint/2010/main" val="423744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La mediana de duración del seguimiento para el estudio fue de 5,37 años. Utilizando </a:t>
            </a:r>
            <a:r>
              <a:rPr lang="es-ES" sz="1200" kern="1200" dirty="0" err="1" smtClean="0">
                <a:solidFill>
                  <a:schemeClr val="tx1"/>
                </a:solidFill>
                <a:latin typeface="+mn-lt"/>
                <a:ea typeface="+mn-ea"/>
                <a:cs typeface="+mn-cs"/>
              </a:rPr>
              <a:t>Kaplan-Meier</a:t>
            </a:r>
            <a:r>
              <a:rPr lang="es-ES" sz="1200" kern="1200" dirty="0" smtClean="0">
                <a:solidFill>
                  <a:schemeClr val="tx1"/>
                </a:solidFill>
                <a:latin typeface="+mn-lt"/>
                <a:ea typeface="+mn-ea"/>
                <a:cs typeface="+mn-cs"/>
              </a:rPr>
              <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métodos, la mediana de la supervivencia no ajustada fue de 4.4 años para los pacientes sometidos a administración, 8,9 años para los pacientes tratados con ICP, 9,7 años para los pacientes sometidos a CABG solo, y 6.4 años para el grupo CABG + MVRR (Figura 3). </a:t>
            </a:r>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La mediana ajustada la supervivencia fue de 5,6 años para los pacientes sometidos a tratamiento médico, 6,8 años para los pacientes tratados con ICP, 9,7 años para pacientes sometidos a CABG solo y 8,1 años para el</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Grupo CABG + MVRR (Figura 4)</a:t>
            </a:r>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Los resultados del análisis de riesgos proporcionales de Cox que identifica la relación independiente entre las variables clínicas y la mortalidad se muestran en la Tabla 3. Después de ajustar por otros importantes características clínicas, los grupos de PCI, CABG solo y CABG + MVRR demostrado un riesgo significativamente menor de muerte en comparación con la terapia médica. En comparación con los pacientes que recibieron terapia médica, el grupo CABG solo demostró la menor riesgo de muerte [cociente de riesgo ajustado (AHR): 0.56, 95% de intervalo de confianza (IC): 0.51 - 0.62, p &lt;0.0001], seguido de CABG + MVRR (AHR: 0.69, CI: 0.57 - 0.82, p &lt;0.0001) y PCI (AHR 0.83, IC 95%: 0.76 - 0.92, p = 0.0002). </a:t>
            </a:r>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Estos resultados subrayan aún más la necesidad de continuar con los ensayos aleatorios para proporcionar más Orientación definitiva en el manejo de pacientes con IMR</a:t>
            </a:r>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dirty="0" smtClean="0"/>
              <a:t>Se refiere a si en la metodología se hace mención de la existencia de un estudio previo en el cual se haya determinado el valor pronóstico de estos factores en u grupo de pacientes con características similares</a:t>
            </a:r>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dirty="0" smtClean="0">
                <a:solidFill>
                  <a:schemeClr val="tx1"/>
                </a:solidFill>
              </a:rPr>
              <a:t>(que la reparación de VM puede mejorar la supervivencia en comparación con CABG sola).</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5</a:t>
            </a:fld>
            <a:endParaRPr lang="en-US"/>
          </a:p>
        </p:txBody>
      </p:sp>
    </p:spTree>
    <p:extLst>
      <p:ext uri="{BB962C8B-B14F-4D97-AF65-F5344CB8AC3E}">
        <p14:creationId xmlns="" xmlns:p14="http://schemas.microsoft.com/office/powerpoint/2010/main" val="423744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sz="1200" kern="1200" dirty="0" smtClean="0">
                <a:solidFill>
                  <a:schemeClr val="tx1"/>
                </a:solidFill>
                <a:latin typeface="+mn-lt"/>
                <a:ea typeface="+mn-ea"/>
                <a:cs typeface="+mn-cs"/>
              </a:rPr>
              <a:t>Esto contrasta con una evaluación de la base de datos de enfermedades cardiovasculares de </a:t>
            </a:r>
            <a:r>
              <a:rPr lang="es-VE" sz="1200" kern="1200" dirty="0" err="1" smtClean="0">
                <a:solidFill>
                  <a:schemeClr val="tx1"/>
                </a:solidFill>
                <a:latin typeface="+mn-lt"/>
                <a:ea typeface="+mn-ea"/>
                <a:cs typeface="+mn-cs"/>
              </a:rPr>
              <a:t>Duke</a:t>
            </a:r>
            <a:endParaRPr lang="es-VE" sz="1200" kern="1200" dirty="0" smtClean="0">
              <a:solidFill>
                <a:schemeClr val="tx1"/>
              </a:solidFill>
              <a:latin typeface="+mn-lt"/>
              <a:ea typeface="+mn-ea"/>
              <a:cs typeface="+mn-cs"/>
            </a:endParaRPr>
          </a:p>
          <a:p>
            <a:r>
              <a:rPr lang="es-VE" sz="1200" kern="1200" dirty="0" smtClean="0">
                <a:solidFill>
                  <a:schemeClr val="tx1"/>
                </a:solidFill>
                <a:latin typeface="+mn-lt"/>
                <a:ea typeface="+mn-ea"/>
                <a:cs typeface="+mn-cs"/>
              </a:rPr>
              <a:t>para los pacientes tratados de 1986 a 2001 que demostraron que la revascularización (PCI o</a:t>
            </a:r>
          </a:p>
          <a:p>
            <a:r>
              <a:rPr lang="es-VE" sz="1200" kern="1200" dirty="0" smtClean="0">
                <a:solidFill>
                  <a:schemeClr val="tx1"/>
                </a:solidFill>
                <a:latin typeface="+mn-lt"/>
                <a:ea typeface="+mn-ea"/>
                <a:cs typeface="+mn-cs"/>
              </a:rPr>
              <a:t>CABG con o sin cirugía de la válvula mitral) proporciona un beneficio significativo de longevidad</a:t>
            </a:r>
          </a:p>
          <a:p>
            <a:r>
              <a:rPr lang="es-VE" sz="1200" kern="1200" dirty="0" smtClean="0">
                <a:solidFill>
                  <a:schemeClr val="tx1"/>
                </a:solidFill>
                <a:latin typeface="+mn-lt"/>
                <a:ea typeface="+mn-ea"/>
                <a:cs typeface="+mn-cs"/>
              </a:rPr>
              <a:t>en comparación con la terapia médica como estrategia inicial</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6</a:t>
            </a:fld>
            <a:endParaRPr lang="en-US"/>
          </a:p>
        </p:txBody>
      </p:sp>
    </p:spTree>
    <p:extLst>
      <p:ext uri="{BB962C8B-B14F-4D97-AF65-F5344CB8AC3E}">
        <p14:creationId xmlns="" xmlns:p14="http://schemas.microsoft.com/office/powerpoint/2010/main" val="423744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7</a:t>
            </a:fld>
            <a:endParaRPr lang="en-US"/>
          </a:p>
        </p:txBody>
      </p:sp>
    </p:spTree>
    <p:extLst>
      <p:ext uri="{BB962C8B-B14F-4D97-AF65-F5344CB8AC3E}">
        <p14:creationId xmlns="" xmlns:p14="http://schemas.microsoft.com/office/powerpoint/2010/main" val="336783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8</a:t>
            </a:fld>
            <a:endParaRPr lang="en-US"/>
          </a:p>
        </p:txBody>
      </p:sp>
    </p:spTree>
    <p:extLst>
      <p:ext uri="{BB962C8B-B14F-4D97-AF65-F5344CB8AC3E}">
        <p14:creationId xmlns="" xmlns:p14="http://schemas.microsoft.com/office/powerpoint/2010/main" val="386384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El seguimiento de los pacientes fue realizado por los Servicios de Seguimiento del Instituto de Investigación Clínica </a:t>
            </a:r>
            <a:r>
              <a:rPr lang="es-VE" dirty="0" err="1" smtClean="0"/>
              <a:t>Duke</a:t>
            </a:r>
            <a:r>
              <a:rPr lang="es-VE"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Grupo, que es responsable de recopilar datos anuales de seguimiento sobre muertes y otros</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Eventos para pacientes en el DDCD. Encuestas anuales recogen datos de supervivencia, hospitalizaciones,</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Infarto de miocardio, accidente </a:t>
            </a:r>
            <a:r>
              <a:rPr lang="es-VE" dirty="0" err="1" smtClean="0"/>
              <a:t>cerebrovascular</a:t>
            </a:r>
            <a:r>
              <a:rPr lang="es-VE" dirty="0" smtClean="0"/>
              <a:t>, procedimientos cardíacos y uso de medicamentos. Los pacientes son encuestados</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6 meses después de su índice de </a:t>
            </a:r>
            <a:r>
              <a:rPr lang="es-VE" dirty="0" err="1" smtClean="0"/>
              <a:t>cateterización</a:t>
            </a:r>
            <a:r>
              <a:rPr lang="es-VE" dirty="0" smtClean="0"/>
              <a:t> y, posteriormente, cada año mediante un correo electrónico </a:t>
            </a:r>
            <a:r>
              <a:rPr lang="es-VE" dirty="0" err="1" smtClean="0"/>
              <a:t>autogestionado</a:t>
            </a:r>
            <a:r>
              <a:rPr lang="es-VE"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cuestionario. Los no respondedores son encuestados por teléfono. Para los datos de mortalidad,</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la tasa de respuesta es del 95% y hay una búsqueda anual del Índice Nacional de Muertes para</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pacientes que se perdieron durante el seguimiento (2%) o que solicitaron no ser contactados (3%).</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La información sobre la muerte se recopila a través de entrevistas con familiares, revisiones de hospitales.</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resúmenes de alta y certificados de defunción, y el Índice Nacional de Defunciones, que proporciona</a:t>
            </a:r>
          </a:p>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la causa de la muerte según la Clasificación Internacional de Enfermedades, 10a Revisión.</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9</a:t>
            </a:fld>
            <a:endParaRPr lang="en-US"/>
          </a:p>
        </p:txBody>
      </p:sp>
    </p:spTree>
    <p:extLst>
      <p:ext uri="{BB962C8B-B14F-4D97-AF65-F5344CB8AC3E}">
        <p14:creationId xmlns="" xmlns:p14="http://schemas.microsoft.com/office/powerpoint/2010/main" val="219676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La información sobre la muerte se recopila a través de entrevistas con familiares, revisiones de hospitales. resúmenes de alta y certificados de defunción, y el Índice Nacional de Defunciones, que proporciona la causa de la muerte según la Clasificación Internacional de Enfermedades, 10a Revisión</a:t>
            </a:r>
            <a:r>
              <a:rPr lang="es-E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10</a:t>
            </a:fld>
            <a:endParaRPr lang="en-US"/>
          </a:p>
        </p:txBody>
      </p:sp>
    </p:spTree>
    <p:extLst>
      <p:ext uri="{BB962C8B-B14F-4D97-AF65-F5344CB8AC3E}">
        <p14:creationId xmlns="" xmlns:p14="http://schemas.microsoft.com/office/powerpoint/2010/main" val="219676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Los pacientes fueron analizados según si inicialmente fueron sometidos a tratamiento médico,</a:t>
            </a:r>
            <a:br>
              <a:rPr lang="es-ES" sz="1200" kern="1200" dirty="0" smtClean="0">
                <a:solidFill>
                  <a:schemeClr val="tx1"/>
                </a:solidFill>
                <a:latin typeface="+mn-lt"/>
                <a:ea typeface="+mn-ea"/>
                <a:cs typeface="+mn-cs"/>
              </a:rPr>
            </a:br>
            <a:r>
              <a:rPr lang="es-ES" sz="1200" kern="1200" dirty="0" smtClean="0">
                <a:solidFill>
                  <a:schemeClr val="tx1"/>
                </a:solidFill>
                <a:latin typeface="+mn-lt"/>
                <a:ea typeface="+mn-ea"/>
                <a:cs typeface="+mn-cs"/>
              </a:rPr>
              <a:t>Reparación o reemplazo de la válvula mitral (MVRR) de PCI, CABG solo o CABG + dentro de los 30 días de </a:t>
            </a:r>
            <a:r>
              <a:rPr lang="es-ES" sz="1200" kern="1200" dirty="0" err="1" smtClean="0">
                <a:solidFill>
                  <a:schemeClr val="tx1"/>
                </a:solidFill>
                <a:latin typeface="+mn-lt"/>
                <a:ea typeface="+mn-ea"/>
                <a:cs typeface="+mn-cs"/>
              </a:rPr>
              <a:t>cateterización</a:t>
            </a:r>
            <a:r>
              <a:rPr lang="es-ES" sz="1200" kern="1200" dirty="0" smtClean="0">
                <a:solidFill>
                  <a:schemeClr val="tx1"/>
                </a:solidFill>
                <a:latin typeface="+mn-lt"/>
                <a:ea typeface="+mn-ea"/>
                <a:cs typeface="+mn-cs"/>
              </a:rPr>
              <a:t>. Para minimizar la influencia del sesgo de tiempo de espera, los pacientes que murieron en el Se excluyó el grupo de tratamiento médico dentro de los 5 días de la </a:t>
            </a:r>
            <a:r>
              <a:rPr lang="es-ES" sz="1200" kern="1200" dirty="0" err="1" smtClean="0">
                <a:solidFill>
                  <a:schemeClr val="tx1"/>
                </a:solidFill>
                <a:latin typeface="+mn-lt"/>
                <a:ea typeface="+mn-ea"/>
                <a:cs typeface="+mn-cs"/>
              </a:rPr>
              <a:t>cateterización</a:t>
            </a:r>
            <a:r>
              <a:rPr lang="es-ES" sz="1200" kern="1200" dirty="0" smtClean="0">
                <a:solidFill>
                  <a:schemeClr val="tx1"/>
                </a:solidFill>
                <a:latin typeface="+mn-lt"/>
                <a:ea typeface="+mn-ea"/>
                <a:cs typeface="+mn-cs"/>
              </a:rPr>
              <a:t>. Operatorio las estrategias para PCI y CABG quedaron a discreción del médico tratante. Del mismo modo, el la decisión de realizar la reparación o el reemplazo de la válvula mitral y la elección de la prótesis mitral, quedó a discreción del cirujano asistente. Una vez que un paciente fue asignado a un tratamiento En esta categoría, él o ella se mantuvo en ese grupo hasta la muerte o el final del seguimiento. Período, independientemente de los cruces terapéuticos. La variable predictiva principal fue IMR estrategia de tratamiento y la variable de resultado fue la supervivencia global.</a:t>
            </a:r>
            <a:endParaRPr lang="es-VE" sz="120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54F4A0-4962-42CE-BF23-4BDE79622F03}"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pPr/>
              <a:t>‹Nº›</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54F4A0-4962-42CE-BF23-4BDE79622F03}"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254F4A0-4962-42CE-BF23-4BDE79622F03}"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54F4A0-4962-42CE-BF23-4BDE79622F03}"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254F4A0-4962-42CE-BF23-4BDE79622F03}"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pPr/>
              <a:t>‹Nº›</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254F4A0-4962-42CE-BF23-4BDE79622F03}" type="datetimeFigureOut">
              <a:rPr lang="en-US" smtClean="0"/>
              <a:pPr/>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B585F-5C51-4E0E-9B08-6955E546A0AC}"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254F4A0-4962-42CE-BF23-4BDE79622F03}" type="datetimeFigureOut">
              <a:rPr lang="en-US" smtClean="0"/>
              <a:pPr/>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B585F-5C51-4E0E-9B08-6955E546A0AC}" type="slidenum">
              <a:rPr lang="en-US" smtClean="0"/>
              <a:pPr/>
              <a:t>‹Nº›</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254F4A0-4962-42CE-BF23-4BDE79622F03}" type="datetimeFigureOut">
              <a:rPr lang="en-US" smtClean="0"/>
              <a:pPr/>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B585F-5C51-4E0E-9B08-6955E546A0AC}"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4A0-4962-42CE-BF23-4BDE79622F03}" type="datetimeFigureOut">
              <a:rPr lang="en-US" smtClean="0"/>
              <a:pPr/>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B585F-5C51-4E0E-9B08-6955E546A0AC}"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54F4A0-4962-42CE-BF23-4BDE79622F03}" type="datetimeFigureOut">
              <a:rPr lang="en-US" smtClean="0"/>
              <a:pPr/>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B585F-5C51-4E0E-9B08-6955E546A0AC}" type="slidenum">
              <a:rPr lang="en-US" smtClean="0"/>
              <a:pPr/>
              <a:t>‹Nº›</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54F4A0-4962-42CE-BF23-4BDE79622F03}" type="datetimeFigureOut">
              <a:rPr lang="en-US" smtClean="0"/>
              <a:pPr/>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B585F-5C51-4E0E-9B08-6955E546A0AC}"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254F4A0-4962-42CE-BF23-4BDE79622F03}" type="datetimeFigureOut">
              <a:rPr lang="en-US" smtClean="0"/>
              <a:pPr/>
              <a:t>5/3/2019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1DB585F-5C51-4E0E-9B08-6955E546A0AC}"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etodologi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9130" y="3212976"/>
            <a:ext cx="5676428" cy="349677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404664"/>
            <a:ext cx="1440160" cy="1444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1809130" y="404664"/>
            <a:ext cx="6203032" cy="923330"/>
          </a:xfrm>
          <a:prstGeom prst="rect">
            <a:avLst/>
          </a:prstGeom>
        </p:spPr>
        <p:txBody>
          <a:bodyPr wrap="square">
            <a:spAutoFit/>
          </a:bodyPr>
          <a:lstStyle/>
          <a:p>
            <a:pPr algn="ctr"/>
            <a:r>
              <a:rPr lang="pt-BR" b="1" dirty="0"/>
              <a:t>Universidad Centroccidental Lisandro Alvarado</a:t>
            </a:r>
          </a:p>
          <a:p>
            <a:pPr algn="ctr"/>
            <a:r>
              <a:rPr lang="pt-BR" b="1" dirty="0"/>
              <a:t>CCR- ASCARDIO</a:t>
            </a:r>
          </a:p>
          <a:p>
            <a:pPr algn="ctr"/>
            <a:r>
              <a:rPr lang="pt-BR" b="1" dirty="0"/>
              <a:t>Postgrado de Cardiologia</a:t>
            </a:r>
          </a:p>
        </p:txBody>
      </p:sp>
      <p:sp>
        <p:nvSpPr>
          <p:cNvPr id="6" name="Rectángulo 5"/>
          <p:cNvSpPr/>
          <p:nvPr/>
        </p:nvSpPr>
        <p:spPr>
          <a:xfrm>
            <a:off x="1331640" y="2636912"/>
            <a:ext cx="7582596" cy="830997"/>
          </a:xfrm>
          <a:prstGeom prst="rect">
            <a:avLst/>
          </a:prstGeom>
        </p:spPr>
        <p:txBody>
          <a:bodyPr wrap="square">
            <a:spAutoFit/>
            <a:scene3d>
              <a:camera prst="orthographicFront"/>
              <a:lightRig rig="threePt" dir="t"/>
            </a:scene3d>
            <a:sp3d extrusionH="57150">
              <a:bevelT w="38100" h="38100"/>
            </a:sp3d>
          </a:bodyPr>
          <a:lstStyle/>
          <a:p>
            <a:r>
              <a:rPr lang="es-ES" sz="4800" dirty="0">
                <a:solidFill>
                  <a:srgbClr val="FFC000"/>
                </a:solidFill>
                <a:effectLst>
                  <a:outerShdw blurRad="50800" dist="38100" dir="5400000" algn="t" rotWithShape="0">
                    <a:prstClr val="black">
                      <a:alpha val="40000"/>
                    </a:prstClr>
                  </a:outerShdw>
                </a:effectLst>
                <a:latin typeface="Showcard Gothic" panose="04020904020102020604" pitchFamily="82" charset="0"/>
              </a:rPr>
              <a:t>Evidencia Científica</a:t>
            </a:r>
          </a:p>
        </p:txBody>
      </p:sp>
      <p:sp>
        <p:nvSpPr>
          <p:cNvPr id="7" name="Rectángulo 6"/>
          <p:cNvSpPr/>
          <p:nvPr/>
        </p:nvSpPr>
        <p:spPr>
          <a:xfrm>
            <a:off x="4342236" y="5232421"/>
            <a:ext cx="4572000" cy="1477328"/>
          </a:xfrm>
          <a:prstGeom prst="rect">
            <a:avLst/>
          </a:prstGeom>
        </p:spPr>
        <p:txBody>
          <a:bodyPr>
            <a:spAutoFit/>
          </a:bodyPr>
          <a:lstStyle/>
          <a:p>
            <a:pPr algn="r"/>
            <a:r>
              <a:rPr lang="es-ES" b="1" dirty="0"/>
              <a:t>Grupo Nº4</a:t>
            </a:r>
          </a:p>
          <a:p>
            <a:pPr algn="r"/>
            <a:r>
              <a:rPr lang="es-ES" dirty="0" err="1" smtClean="0"/>
              <a:t>Ivette</a:t>
            </a:r>
            <a:r>
              <a:rPr lang="es-ES" dirty="0" smtClean="0"/>
              <a:t> </a:t>
            </a:r>
            <a:r>
              <a:rPr lang="es-ES" dirty="0" err="1" smtClean="0"/>
              <a:t>D’Amelio</a:t>
            </a:r>
            <a:r>
              <a:rPr lang="es-ES" dirty="0" smtClean="0"/>
              <a:t> (Expositora)</a:t>
            </a:r>
            <a:endParaRPr lang="es-ES" dirty="0"/>
          </a:p>
          <a:p>
            <a:pPr algn="r"/>
            <a:r>
              <a:rPr lang="es-ES" dirty="0" smtClean="0"/>
              <a:t>Marta Guevara (Relatora) </a:t>
            </a:r>
          </a:p>
          <a:p>
            <a:pPr algn="r"/>
            <a:r>
              <a:rPr lang="es-ES" dirty="0" smtClean="0"/>
              <a:t>Mauro Barrios</a:t>
            </a:r>
          </a:p>
          <a:p>
            <a:pPr algn="r"/>
            <a:r>
              <a:rPr lang="es-ES" dirty="0" smtClean="0"/>
              <a:t>Harold Reyes</a:t>
            </a:r>
            <a:endParaRPr lang="en-US" dirty="0"/>
          </a:p>
        </p:txBody>
      </p:sp>
      <p:sp>
        <p:nvSpPr>
          <p:cNvPr id="8" name="7 CuadroTexto"/>
          <p:cNvSpPr txBox="1"/>
          <p:nvPr/>
        </p:nvSpPr>
        <p:spPr>
          <a:xfrm>
            <a:off x="2915816" y="6469196"/>
            <a:ext cx="3240360" cy="369332"/>
          </a:xfrm>
          <a:prstGeom prst="rect">
            <a:avLst/>
          </a:prstGeom>
          <a:noFill/>
        </p:spPr>
        <p:txBody>
          <a:bodyPr wrap="square" rtlCol="0">
            <a:spAutoFit/>
          </a:bodyPr>
          <a:lstStyle/>
          <a:p>
            <a:pPr algn="ctr"/>
            <a:r>
              <a:rPr lang="es-ES" dirty="0" smtClean="0"/>
              <a:t>Abril 2019</a:t>
            </a:r>
            <a:endParaRPr lang="en-US" dirty="0"/>
          </a:p>
        </p:txBody>
      </p:sp>
    </p:spTree>
    <p:extLst>
      <p:ext uri="{BB962C8B-B14F-4D97-AF65-F5344CB8AC3E}">
        <p14:creationId xmlns="" xmlns:p14="http://schemas.microsoft.com/office/powerpoint/2010/main" val="337952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701452"/>
            <a:ext cx="8229600" cy="727284"/>
          </a:xfrm>
          <a:prstGeom prst="rect">
            <a:avLst/>
          </a:prstGeom>
        </p:spPr>
        <p:txBody>
          <a:bodyPr vert="horz" lIns="91440" tIns="45720" rIns="91440" bIns="45720" rtlCol="0" anchor="ctr">
            <a:normAutofit lnSpcReduction="10000"/>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4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4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7" name="Rectángulo redondeado 6"/>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9" name="Rectángulo redondeado 8"/>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357158" y="1395699"/>
            <a:ext cx="3816424" cy="461665"/>
          </a:xfrm>
          <a:prstGeom prst="rect">
            <a:avLst/>
          </a:prstGeom>
          <a:noFill/>
        </p:spPr>
        <p:txBody>
          <a:bodyPr wrap="square" rtlCol="0">
            <a:spAutoFit/>
          </a:bodyPr>
          <a:lstStyle/>
          <a:p>
            <a:r>
              <a:rPr lang="es-ES" sz="2400" b="1" dirty="0" smtClean="0"/>
              <a:t>Datos de mortalidad</a:t>
            </a:r>
            <a:endParaRPr lang="en-US" sz="2400" b="1" dirty="0"/>
          </a:p>
        </p:txBody>
      </p:sp>
      <p:sp>
        <p:nvSpPr>
          <p:cNvPr id="4" name="3 CuadroTexto"/>
          <p:cNvSpPr txBox="1"/>
          <p:nvPr/>
        </p:nvSpPr>
        <p:spPr>
          <a:xfrm>
            <a:off x="395535" y="1785926"/>
            <a:ext cx="8003827" cy="1077218"/>
          </a:xfrm>
          <a:prstGeom prst="rect">
            <a:avLst/>
          </a:prstGeom>
          <a:noFill/>
        </p:spPr>
        <p:txBody>
          <a:bodyPr wrap="square" rtlCol="0">
            <a:spAutoFit/>
          </a:bodyPr>
          <a:lstStyle/>
          <a:p>
            <a:pPr algn="just">
              <a:buFont typeface="Wingdings" pitchFamily="2" charset="2"/>
              <a:buChar char="ü"/>
            </a:pPr>
            <a:r>
              <a:rPr lang="es-ES" sz="1600" dirty="0" smtClean="0"/>
              <a:t> Para los datos de mortalidad, la tasa de respuesta es del 95% y hay una búsqueda anual del Índice Nacional de Muertes para pacientes que se perdieron durante el seguimiento (2%) o que no  pudieron ser contactados (3%). La información sobre la muerte se recopila a través de:</a:t>
            </a:r>
            <a:endParaRPr lang="en-US" sz="1600" dirty="0"/>
          </a:p>
        </p:txBody>
      </p:sp>
      <p:pic>
        <p:nvPicPr>
          <p:cNvPr id="2050" name="Picture 2"/>
          <p:cNvPicPr>
            <a:picLocks noChangeAspect="1" noChangeArrowheads="1"/>
          </p:cNvPicPr>
          <p:nvPr/>
        </p:nvPicPr>
        <p:blipFill>
          <a:blip r:embed="rId3" cstate="print"/>
          <a:srcRect/>
          <a:stretch>
            <a:fillRect/>
          </a:stretch>
        </p:blipFill>
        <p:spPr bwMode="auto">
          <a:xfrm>
            <a:off x="5286380" y="2928934"/>
            <a:ext cx="2428892" cy="128588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1285852" y="3000372"/>
            <a:ext cx="1500198" cy="1214446"/>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3286116" y="2950463"/>
            <a:ext cx="1643074" cy="1192917"/>
          </a:xfrm>
          <a:prstGeom prst="rect">
            <a:avLst/>
          </a:prstGeom>
          <a:noFill/>
          <a:ln w="9525">
            <a:noFill/>
            <a:miter lim="800000"/>
            <a:headEnd/>
            <a:tailEnd/>
          </a:ln>
          <a:effectLst/>
        </p:spPr>
      </p:pic>
      <p:sp>
        <p:nvSpPr>
          <p:cNvPr id="20" name="19 CuadroTexto"/>
          <p:cNvSpPr txBox="1"/>
          <p:nvPr/>
        </p:nvSpPr>
        <p:spPr>
          <a:xfrm>
            <a:off x="357158" y="4538971"/>
            <a:ext cx="3816424" cy="461665"/>
          </a:xfrm>
          <a:prstGeom prst="rect">
            <a:avLst/>
          </a:prstGeom>
          <a:noFill/>
        </p:spPr>
        <p:txBody>
          <a:bodyPr wrap="square" rtlCol="0">
            <a:spAutoFit/>
          </a:bodyPr>
          <a:lstStyle/>
          <a:p>
            <a:r>
              <a:rPr lang="en-US" sz="2400" b="1" dirty="0" err="1" smtClean="0"/>
              <a:t>Diseño</a:t>
            </a:r>
            <a:r>
              <a:rPr lang="en-US" sz="2400" b="1" dirty="0" smtClean="0"/>
              <a:t> del </a:t>
            </a:r>
            <a:r>
              <a:rPr lang="en-US" sz="2400" b="1" dirty="0" err="1" smtClean="0"/>
              <a:t>estudio</a:t>
            </a:r>
            <a:endParaRPr lang="en-US" sz="2400" b="1" dirty="0"/>
          </a:p>
        </p:txBody>
      </p:sp>
      <p:sp>
        <p:nvSpPr>
          <p:cNvPr id="21" name="20 CuadroTexto"/>
          <p:cNvSpPr txBox="1"/>
          <p:nvPr/>
        </p:nvSpPr>
        <p:spPr>
          <a:xfrm>
            <a:off x="357158" y="5000636"/>
            <a:ext cx="8003827" cy="1077218"/>
          </a:xfrm>
          <a:prstGeom prst="rect">
            <a:avLst/>
          </a:prstGeom>
          <a:noFill/>
        </p:spPr>
        <p:txBody>
          <a:bodyPr wrap="square" rtlCol="0">
            <a:spAutoFit/>
          </a:bodyPr>
          <a:lstStyle/>
          <a:p>
            <a:pPr>
              <a:buFont typeface="Wingdings" pitchFamily="2" charset="2"/>
              <a:buChar char="ü"/>
              <a:defRPr/>
            </a:pPr>
            <a:r>
              <a:rPr lang="es-ES" sz="1600" dirty="0" smtClean="0"/>
              <a:t>Se realizó un análisis de cohorte retrospectivo no aleatorizado de todos los pacientes sometidos a cateterismo cardiaco en el centro médico de </a:t>
            </a:r>
            <a:r>
              <a:rPr lang="es-ES" sz="1600" dirty="0" err="1" smtClean="0"/>
              <a:t>Duke</a:t>
            </a:r>
            <a:r>
              <a:rPr lang="es-ES" sz="1600" dirty="0" smtClean="0"/>
              <a:t> entre el 1 de enero de 1990 y el 7 de junio de 2009.</a:t>
            </a:r>
            <a:endParaRPr lang="es-VE" sz="1600" dirty="0" smtClean="0"/>
          </a:p>
          <a:p>
            <a:pPr>
              <a:defRPr/>
            </a:pPr>
            <a:endParaRPr lang="en-US" sz="1600" dirty="0"/>
          </a:p>
        </p:txBody>
      </p:sp>
    </p:spTree>
    <p:extLst>
      <p:ext uri="{BB962C8B-B14F-4D97-AF65-F5344CB8AC3E}">
        <p14:creationId xmlns="" xmlns:p14="http://schemas.microsoft.com/office/powerpoint/2010/main" val="88110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threePt" dir="t"/>
            </a:scene3d>
            <a:sp3d extrusionH="57150">
              <a:bevelT w="38100" h="38100"/>
            </a:sp3d>
          </a:bodyPr>
          <a:lstStyle/>
          <a:p>
            <a:r>
              <a:rPr lang="es-ES" b="1" dirty="0" smtClean="0">
                <a:latin typeface="Showcard Gothic" panose="04020904020102020604" pitchFamily="82" charset="0"/>
              </a:rPr>
              <a:t>Criterios  de  Inclusión</a:t>
            </a:r>
            <a:endParaRPr lang="en-US" b="1" dirty="0">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4642015"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Criterios de Inclusión </a:t>
            </a:r>
            <a:endParaRPr lang="es-ES" sz="12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76132"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1" name="3 Marcador de contenido"/>
          <p:cNvGraphicFramePr>
            <a:graphicFrameLocks noGrp="1"/>
          </p:cNvGraphicFramePr>
          <p:nvPr>
            <p:ph idx="1"/>
            <p:extLst>
              <p:ext uri="{D42A27DB-BD31-4B8C-83A1-F6EECF244321}">
                <p14:modId xmlns="" xmlns:p14="http://schemas.microsoft.com/office/powerpoint/2010/main" val="1303232073"/>
              </p:ext>
            </p:extLst>
          </p:nvPr>
        </p:nvGraphicFramePr>
        <p:xfrm>
          <a:off x="428596" y="1643050"/>
          <a:ext cx="8147248" cy="171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 Título"/>
          <p:cNvSpPr txBox="1">
            <a:spLocks/>
          </p:cNvSpPr>
          <p:nvPr/>
        </p:nvSpPr>
        <p:spPr>
          <a:xfrm>
            <a:off x="414366" y="3000372"/>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100" normalizeH="0" baseline="0" noProof="0" dirty="0" smtClean="0">
                <a:ln>
                  <a:noFill/>
                </a:ln>
                <a:solidFill>
                  <a:schemeClr val="tx2"/>
                </a:solidFill>
                <a:effectLst/>
                <a:uLnTx/>
                <a:uFillTx/>
                <a:latin typeface="Showcard Gothic" panose="04020904020102020604" pitchFamily="82" charset="0"/>
                <a:ea typeface="+mj-ea"/>
                <a:cs typeface="+mj-cs"/>
              </a:rPr>
              <a:t>Criterios  de  </a:t>
            </a:r>
            <a:r>
              <a:rPr kumimoji="0" lang="es-ES" sz="4000" b="1" i="0" u="none" strike="noStrike" kern="1200" cap="none" spc="-100" normalizeH="0" baseline="0" noProof="0" dirty="0" err="1" smtClean="0">
                <a:ln>
                  <a:noFill/>
                </a:ln>
                <a:solidFill>
                  <a:schemeClr val="tx2"/>
                </a:solidFill>
                <a:effectLst/>
                <a:uLnTx/>
                <a:uFillTx/>
                <a:latin typeface="Showcard Gothic" panose="04020904020102020604" pitchFamily="82" charset="0"/>
                <a:ea typeface="+mj-ea"/>
                <a:cs typeface="+mj-cs"/>
              </a:rPr>
              <a:t>EXclusión</a:t>
            </a:r>
            <a:endParaRPr kumimoji="0" lang="en-US" sz="4000" b="1" i="0" u="none" strike="noStrike" kern="1200" cap="none" spc="-100" normalizeH="0" baseline="0" noProof="0" dirty="0">
              <a:ln>
                <a:noFill/>
              </a:ln>
              <a:solidFill>
                <a:schemeClr val="tx2"/>
              </a:solidFill>
              <a:effectLst/>
              <a:uLnTx/>
              <a:uFillTx/>
              <a:latin typeface="Showcard Gothic" panose="04020904020102020604" pitchFamily="82" charset="0"/>
              <a:ea typeface="+mj-ea"/>
              <a:cs typeface="+mj-cs"/>
            </a:endParaRPr>
          </a:p>
        </p:txBody>
      </p:sp>
      <p:graphicFrame>
        <p:nvGraphicFramePr>
          <p:cNvPr id="13" name="3 Marcador de contenido"/>
          <p:cNvGraphicFramePr>
            <a:graphicFrameLocks/>
          </p:cNvGraphicFramePr>
          <p:nvPr>
            <p:extLst>
              <p:ext uri="{D42A27DB-BD31-4B8C-83A1-F6EECF244321}">
                <p14:modId xmlns="" xmlns:p14="http://schemas.microsoft.com/office/powerpoint/2010/main" val="1303232073"/>
              </p:ext>
            </p:extLst>
          </p:nvPr>
        </p:nvGraphicFramePr>
        <p:xfrm>
          <a:off x="500034" y="4000504"/>
          <a:ext cx="8215370" cy="2214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p:cNvPicPr>
            <a:picLocks noChangeAspect="1" noChangeArrowheads="1"/>
          </p:cNvPicPr>
          <p:nvPr/>
        </p:nvPicPr>
        <p:blipFill>
          <a:blip r:embed="rId13" cstate="print"/>
          <a:srcRect/>
          <a:stretch>
            <a:fillRect/>
          </a:stretch>
        </p:blipFill>
        <p:spPr bwMode="auto">
          <a:xfrm>
            <a:off x="6858016" y="3071810"/>
            <a:ext cx="1038225" cy="738188"/>
          </a:xfrm>
          <a:prstGeom prst="rect">
            <a:avLst/>
          </a:prstGeom>
          <a:noFill/>
          <a:ln w="9525">
            <a:noFill/>
            <a:miter lim="800000"/>
            <a:headEnd/>
            <a:tailEnd/>
          </a:ln>
          <a:effectLst/>
        </p:spPr>
      </p:pic>
    </p:spTree>
    <p:extLst>
      <p:ext uri="{BB962C8B-B14F-4D97-AF65-F5344CB8AC3E}">
        <p14:creationId xmlns="" xmlns:p14="http://schemas.microsoft.com/office/powerpoint/2010/main" val="228073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6072198"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7643559" y="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16" name="Picture 2"/>
          <p:cNvPicPr>
            <a:picLocks noChangeAspect="1" noChangeArrowheads="1"/>
          </p:cNvPicPr>
          <p:nvPr/>
        </p:nvPicPr>
        <p:blipFill>
          <a:blip r:embed="rId3" cstate="print"/>
          <a:srcRect/>
          <a:stretch>
            <a:fillRect/>
          </a:stretch>
        </p:blipFill>
        <p:spPr bwMode="auto">
          <a:xfrm>
            <a:off x="2109805" y="571480"/>
            <a:ext cx="4962525" cy="5786456"/>
          </a:xfrm>
          <a:prstGeom prst="rect">
            <a:avLst/>
          </a:prstGeom>
          <a:noFill/>
          <a:ln w="9525">
            <a:noFill/>
            <a:miter lim="800000"/>
            <a:headEnd/>
            <a:tailEnd/>
          </a:ln>
          <a:effectLst/>
        </p:spPr>
      </p:pic>
      <p:sp>
        <p:nvSpPr>
          <p:cNvPr id="17" name="16 CuadroTexto"/>
          <p:cNvSpPr txBox="1"/>
          <p:nvPr/>
        </p:nvSpPr>
        <p:spPr>
          <a:xfrm>
            <a:off x="285720" y="642918"/>
            <a:ext cx="2000869" cy="646331"/>
          </a:xfrm>
          <a:prstGeom prst="rect">
            <a:avLst/>
          </a:prstGeom>
          <a:noFill/>
        </p:spPr>
        <p:txBody>
          <a:bodyPr wrap="none" rtlCol="0">
            <a:spAutoFit/>
          </a:bodyPr>
          <a:lstStyle/>
          <a:p>
            <a:pPr algn="ctr"/>
            <a:r>
              <a:rPr lang="es-VE" dirty="0" smtClean="0">
                <a:solidFill>
                  <a:srgbClr val="FF0000"/>
                </a:solidFill>
                <a:latin typeface="Showcard Gothic" pitchFamily="82" charset="0"/>
              </a:rPr>
              <a:t>Población  del </a:t>
            </a:r>
          </a:p>
          <a:p>
            <a:pPr algn="ctr"/>
            <a:r>
              <a:rPr lang="es-VE" dirty="0" smtClean="0">
                <a:solidFill>
                  <a:srgbClr val="FF0000"/>
                </a:solidFill>
                <a:latin typeface="Showcard Gothic" pitchFamily="82" charset="0"/>
              </a:rPr>
              <a:t>estudio</a:t>
            </a:r>
            <a:endParaRPr lang="es-VE" dirty="0">
              <a:solidFill>
                <a:srgbClr val="FF0000"/>
              </a:solidFill>
              <a:latin typeface="Showcard Gothic" pitchFamily="82" charset="0"/>
            </a:endParaRPr>
          </a:p>
        </p:txBody>
      </p:sp>
      <p:sp>
        <p:nvSpPr>
          <p:cNvPr id="19" name="18 Rectángulo redondeado"/>
          <p:cNvSpPr/>
          <p:nvPr/>
        </p:nvSpPr>
        <p:spPr>
          <a:xfrm>
            <a:off x="500034" y="2143116"/>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1800 (36%)</a:t>
            </a:r>
          </a:p>
          <a:p>
            <a:pPr algn="ctr"/>
            <a:r>
              <a:rPr lang="es-VE" dirty="0" err="1" smtClean="0"/>
              <a:t>Tto</a:t>
            </a:r>
            <a:r>
              <a:rPr lang="es-VE" dirty="0" smtClean="0"/>
              <a:t> médico</a:t>
            </a:r>
            <a:endParaRPr lang="es-VE" dirty="0"/>
          </a:p>
        </p:txBody>
      </p:sp>
      <p:sp>
        <p:nvSpPr>
          <p:cNvPr id="20" name="19 Rectángulo redondeado"/>
          <p:cNvSpPr/>
          <p:nvPr/>
        </p:nvSpPr>
        <p:spPr>
          <a:xfrm>
            <a:off x="500034" y="3000372"/>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1295 (26%)</a:t>
            </a:r>
          </a:p>
          <a:p>
            <a:pPr algn="ctr"/>
            <a:r>
              <a:rPr lang="es-VE" dirty="0" smtClean="0"/>
              <a:t>ICP</a:t>
            </a:r>
            <a:endParaRPr lang="es-VE" dirty="0"/>
          </a:p>
        </p:txBody>
      </p:sp>
      <p:sp>
        <p:nvSpPr>
          <p:cNvPr id="21" name="20 Rectángulo redondeado"/>
          <p:cNvSpPr/>
          <p:nvPr/>
        </p:nvSpPr>
        <p:spPr>
          <a:xfrm>
            <a:off x="500034" y="3857628"/>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1651 (33%)</a:t>
            </a:r>
          </a:p>
          <a:p>
            <a:pPr algn="ctr"/>
            <a:r>
              <a:rPr lang="es-VE" dirty="0" smtClean="0"/>
              <a:t>CABG sola</a:t>
            </a:r>
            <a:endParaRPr lang="es-VE" dirty="0"/>
          </a:p>
        </p:txBody>
      </p:sp>
      <p:sp>
        <p:nvSpPr>
          <p:cNvPr id="22" name="21 Rectángulo redondeado"/>
          <p:cNvSpPr/>
          <p:nvPr/>
        </p:nvSpPr>
        <p:spPr>
          <a:xfrm>
            <a:off x="500034" y="4714884"/>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243 (5%)</a:t>
            </a:r>
          </a:p>
          <a:p>
            <a:pPr algn="ctr"/>
            <a:r>
              <a:rPr lang="es-VE" dirty="0" smtClean="0"/>
              <a:t>CABG+MVRR</a:t>
            </a:r>
            <a:endParaRPr lang="es-VE" dirty="0"/>
          </a:p>
        </p:txBody>
      </p:sp>
      <p:sp>
        <p:nvSpPr>
          <p:cNvPr id="23" name="22 CuadroTexto"/>
          <p:cNvSpPr txBox="1"/>
          <p:nvPr/>
        </p:nvSpPr>
        <p:spPr>
          <a:xfrm>
            <a:off x="642910" y="1500174"/>
            <a:ext cx="1326004" cy="369332"/>
          </a:xfrm>
          <a:prstGeom prst="rect">
            <a:avLst/>
          </a:prstGeom>
          <a:noFill/>
        </p:spPr>
        <p:txBody>
          <a:bodyPr wrap="none" rtlCol="0">
            <a:spAutoFit/>
          </a:bodyPr>
          <a:lstStyle/>
          <a:p>
            <a:r>
              <a:rPr lang="es-VE" b="1" dirty="0" smtClean="0"/>
              <a:t>4 Grupos  </a:t>
            </a:r>
            <a:endParaRPr lang="es-VE" b="1" dirty="0"/>
          </a:p>
        </p:txBody>
      </p:sp>
      <p:pic>
        <p:nvPicPr>
          <p:cNvPr id="4098" name="Picture 2"/>
          <p:cNvPicPr>
            <a:picLocks noChangeAspect="1" noChangeArrowheads="1"/>
          </p:cNvPicPr>
          <p:nvPr/>
        </p:nvPicPr>
        <p:blipFill>
          <a:blip r:embed="rId4" cstate="print"/>
          <a:srcRect/>
          <a:stretch>
            <a:fillRect/>
          </a:stretch>
        </p:blipFill>
        <p:spPr bwMode="auto">
          <a:xfrm>
            <a:off x="7286644" y="1928802"/>
            <a:ext cx="1359487" cy="1143008"/>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7286644" y="4143379"/>
            <a:ext cx="1357322" cy="1367683"/>
          </a:xfrm>
          <a:prstGeom prst="rect">
            <a:avLst/>
          </a:prstGeom>
          <a:noFill/>
          <a:ln w="9525">
            <a:noFill/>
            <a:miter lim="800000"/>
            <a:headEnd/>
            <a:tailEnd/>
          </a:ln>
          <a:effectLst/>
        </p:spPr>
      </p:pic>
      <p:sp>
        <p:nvSpPr>
          <p:cNvPr id="24" name="23 CuadroTexto"/>
          <p:cNvSpPr txBox="1"/>
          <p:nvPr/>
        </p:nvSpPr>
        <p:spPr>
          <a:xfrm>
            <a:off x="7000892" y="1285860"/>
            <a:ext cx="2044149" cy="369332"/>
          </a:xfrm>
          <a:prstGeom prst="rect">
            <a:avLst/>
          </a:prstGeom>
          <a:noFill/>
        </p:spPr>
        <p:txBody>
          <a:bodyPr wrap="none" rtlCol="0">
            <a:spAutoFit/>
          </a:bodyPr>
          <a:lstStyle/>
          <a:p>
            <a:r>
              <a:rPr lang="es-VE" b="1" dirty="0" smtClean="0"/>
              <a:t>Severidad de RM</a:t>
            </a:r>
            <a:endParaRPr lang="es-VE" b="1" dirty="0"/>
          </a:p>
        </p:txBody>
      </p:sp>
      <p:sp>
        <p:nvSpPr>
          <p:cNvPr id="25" name="24 CuadroTexto"/>
          <p:cNvSpPr txBox="1"/>
          <p:nvPr/>
        </p:nvSpPr>
        <p:spPr>
          <a:xfrm>
            <a:off x="7286644" y="3214686"/>
            <a:ext cx="1377300" cy="369332"/>
          </a:xfrm>
          <a:prstGeom prst="rect">
            <a:avLst/>
          </a:prstGeom>
          <a:noFill/>
        </p:spPr>
        <p:txBody>
          <a:bodyPr wrap="none" rtlCol="0">
            <a:spAutoFit/>
          </a:bodyPr>
          <a:lstStyle/>
          <a:p>
            <a:r>
              <a:rPr lang="es-VE" b="1" dirty="0" smtClean="0"/>
              <a:t>3394 (68%)</a:t>
            </a:r>
            <a:endParaRPr lang="es-VE" b="1" dirty="0"/>
          </a:p>
        </p:txBody>
      </p:sp>
      <p:sp>
        <p:nvSpPr>
          <p:cNvPr id="26" name="25 CuadroTexto"/>
          <p:cNvSpPr txBox="1"/>
          <p:nvPr/>
        </p:nvSpPr>
        <p:spPr>
          <a:xfrm>
            <a:off x="7215206" y="5631436"/>
            <a:ext cx="1377300" cy="369332"/>
          </a:xfrm>
          <a:prstGeom prst="rect">
            <a:avLst/>
          </a:prstGeom>
          <a:noFill/>
        </p:spPr>
        <p:txBody>
          <a:bodyPr wrap="none" rtlCol="0">
            <a:spAutoFit/>
          </a:bodyPr>
          <a:lstStyle/>
          <a:p>
            <a:r>
              <a:rPr lang="es-VE" b="1" dirty="0" smtClean="0"/>
              <a:t>1595 (32%)</a:t>
            </a:r>
            <a:endParaRPr lang="es-VE" b="1" dirty="0"/>
          </a:p>
        </p:txBody>
      </p:sp>
      <p:sp>
        <p:nvSpPr>
          <p:cNvPr id="27" name="26 CuadroTexto"/>
          <p:cNvSpPr txBox="1"/>
          <p:nvPr/>
        </p:nvSpPr>
        <p:spPr>
          <a:xfrm>
            <a:off x="4643438" y="-24"/>
            <a:ext cx="1428760" cy="369332"/>
          </a:xfrm>
          <a:prstGeom prst="rect">
            <a:avLst/>
          </a:prstGeom>
          <a:solidFill>
            <a:srgbClr val="7030A0"/>
          </a:solidFill>
        </p:spPr>
        <p:txBody>
          <a:bodyPr wrap="square" rtlCol="0">
            <a:spAutoFit/>
          </a:bodyPr>
          <a:lstStyle/>
          <a:p>
            <a:r>
              <a:rPr lang="es-VE" dirty="0" smtClean="0">
                <a:solidFill>
                  <a:schemeClr val="bg1"/>
                </a:solidFill>
              </a:rPr>
              <a:t>Población</a:t>
            </a:r>
            <a:endParaRPr lang="es-VE" dirty="0">
              <a:solidFill>
                <a:schemeClr val="bg1"/>
              </a:solidFill>
            </a:endParaRPr>
          </a:p>
        </p:txBody>
      </p:sp>
    </p:spTree>
    <p:extLst>
      <p:ext uri="{BB962C8B-B14F-4D97-AF65-F5344CB8AC3E}">
        <p14:creationId xmlns="" xmlns:p14="http://schemas.microsoft.com/office/powerpoint/2010/main" val="24381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098"/>
                                        </p:tgtEl>
                                        <p:attrNameLst>
                                          <p:attrName>style.visibility</p:attrName>
                                        </p:attrNameLst>
                                      </p:cBhvr>
                                      <p:to>
                                        <p:strVal val="visible"/>
                                      </p:to>
                                    </p:set>
                                    <p:anim calcmode="lin" valueType="num">
                                      <p:cBhvr additive="base">
                                        <p:cTn id="49" dur="500" fill="hold"/>
                                        <p:tgtEl>
                                          <p:spTgt spid="4098"/>
                                        </p:tgtEl>
                                        <p:attrNameLst>
                                          <p:attrName>ppt_x</p:attrName>
                                        </p:attrNameLst>
                                      </p:cBhvr>
                                      <p:tavLst>
                                        <p:tav tm="0">
                                          <p:val>
                                            <p:strVal val="#ppt_x"/>
                                          </p:val>
                                        </p:tav>
                                        <p:tav tm="100000">
                                          <p:val>
                                            <p:strVal val="#ppt_x"/>
                                          </p:val>
                                        </p:tav>
                                      </p:tavLst>
                                    </p:anim>
                                    <p:anim calcmode="lin" valueType="num">
                                      <p:cBhvr additive="base">
                                        <p:cTn id="5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099"/>
                                        </p:tgtEl>
                                        <p:attrNameLst>
                                          <p:attrName>style.visibility</p:attrName>
                                        </p:attrNameLst>
                                      </p:cBhvr>
                                      <p:to>
                                        <p:strVal val="visible"/>
                                      </p:to>
                                    </p:set>
                                    <p:anim calcmode="lin" valueType="num">
                                      <p:cBhvr additive="base">
                                        <p:cTn id="61" dur="500" fill="hold"/>
                                        <p:tgtEl>
                                          <p:spTgt spid="4099"/>
                                        </p:tgtEl>
                                        <p:attrNameLst>
                                          <p:attrName>ppt_x</p:attrName>
                                        </p:attrNameLst>
                                      </p:cBhvr>
                                      <p:tavLst>
                                        <p:tav tm="0">
                                          <p:val>
                                            <p:strVal val="#ppt_x"/>
                                          </p:val>
                                        </p:tav>
                                        <p:tav tm="100000">
                                          <p:val>
                                            <p:strVal val="#ppt_x"/>
                                          </p:val>
                                        </p:tav>
                                      </p:tavLst>
                                    </p:anim>
                                    <p:anim calcmode="lin" valueType="num">
                                      <p:cBhvr additive="base">
                                        <p:cTn id="6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701452"/>
            <a:ext cx="8229600" cy="727284"/>
          </a:xfrm>
          <a:prstGeom prst="rect">
            <a:avLst/>
          </a:prstGeom>
        </p:spPr>
        <p:txBody>
          <a:bodyPr vert="horz" lIns="91440" tIns="45720" rIns="91440" bIns="45720" rtlCol="0" anchor="ctr">
            <a:normAutofit lnSpcReduction="10000"/>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4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4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7" name="Rectángulo redondeado 6"/>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9" name="Rectángulo redondeado 8"/>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6" name="2 Marcador de contenido"/>
          <p:cNvGraphicFramePr>
            <a:graphicFrameLocks noGrp="1"/>
          </p:cNvGraphicFramePr>
          <p:nvPr>
            <p:ph idx="1"/>
            <p:extLst>
              <p:ext uri="{D42A27DB-BD31-4B8C-83A1-F6EECF244321}">
                <p14:modId xmlns="" xmlns:p14="http://schemas.microsoft.com/office/powerpoint/2010/main" val="413759182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8110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8F012BBC-4979-4EF1-9B77-737FEA6DFF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graphicEl>
                                              <a:dgm id="{25DB0591-25F3-4AF6-8010-4F4CC567AE8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graphicEl>
                                              <a:dgm id="{4F2E5FA6-EBA9-4771-B3C8-FDF81610BB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7696C5EF-EFEE-4AFF-A1A6-D8968AD71D3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44D683AD-1483-4C0D-BD4D-F564A505E33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graphicEl>
                                              <a:dgm id="{7B5CE949-BA73-410D-98E5-65A12C645CA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graphicEl>
                                              <a:dgm id="{3458E070-885A-4938-AD4F-1D63232C452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31D8EBD8-B49F-440E-AAD0-A3993B3DE60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graphicEl>
                                              <a:dgm id="{A8DEB19A-C5AD-4B0B-9E8C-93009AE301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ES" dirty="0" smtClean="0">
                <a:effectLst>
                  <a:outerShdw blurRad="50800" dist="38100" dir="2700000" algn="tl" rotWithShape="0">
                    <a:prstClr val="black">
                      <a:alpha val="40000"/>
                    </a:prstClr>
                  </a:outerShdw>
                </a:effectLst>
                <a:latin typeface="Showcard Gothic" panose="04020904020102020604" pitchFamily="82" charset="0"/>
              </a:rPr>
              <a:t>Estadísticos</a:t>
            </a:r>
            <a:endParaRPr lang="en-US" dirty="0">
              <a:effectLst>
                <a:outerShdw blurRad="50800" dist="38100" dir="2700000" algn="tl" rotWithShape="0">
                  <a:prstClr val="black">
                    <a:alpha val="40000"/>
                  </a:prstClr>
                </a:outerShdw>
              </a:effectLst>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Diagrama"/>
          <p:cNvGraphicFramePr/>
          <p:nvPr>
            <p:extLst>
              <p:ext uri="{D42A27DB-BD31-4B8C-83A1-F6EECF244321}">
                <p14:modId xmlns="" xmlns:p14="http://schemas.microsoft.com/office/powerpoint/2010/main" val="2673559169"/>
              </p:ext>
            </p:extLst>
          </p:nvPr>
        </p:nvGraphicFramePr>
        <p:xfrm>
          <a:off x="714348" y="1500174"/>
          <a:ext cx="8072494"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p:cNvPicPr>
            <a:picLocks noChangeAspect="1" noChangeArrowheads="1"/>
          </p:cNvPicPr>
          <p:nvPr/>
        </p:nvPicPr>
        <p:blipFill>
          <a:blip r:embed="rId8" cstate="print"/>
          <a:srcRect/>
          <a:stretch>
            <a:fillRect/>
          </a:stretch>
        </p:blipFill>
        <p:spPr bwMode="auto">
          <a:xfrm>
            <a:off x="1714480" y="1142984"/>
            <a:ext cx="5643602" cy="5408632"/>
          </a:xfrm>
          <a:prstGeom prst="rect">
            <a:avLst/>
          </a:prstGeom>
          <a:noFill/>
          <a:ln w="9525">
            <a:noFill/>
            <a:miter lim="800000"/>
            <a:headEnd/>
            <a:tailEnd/>
          </a:ln>
          <a:effectLst/>
        </p:spPr>
      </p:pic>
    </p:spTree>
    <p:extLst>
      <p:ext uri="{BB962C8B-B14F-4D97-AF65-F5344CB8AC3E}">
        <p14:creationId xmlns="" xmlns:p14="http://schemas.microsoft.com/office/powerpoint/2010/main" val="33037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DEAAED7-4336-4EE9-81AD-4D414A367F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4956639-6B68-417C-BBA4-FFB09CF0CEE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B9D4B60-E6B9-4933-A582-EF794F14B97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51A954C-82A7-44F3-9F08-ECFBF657916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87D5C18-6BAF-4608-8911-07DD0A8B0D1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ES" dirty="0" smtClean="0">
                <a:effectLst>
                  <a:outerShdw blurRad="50800" dist="38100" dir="2700000" algn="tl" rotWithShape="0">
                    <a:prstClr val="black">
                      <a:alpha val="40000"/>
                    </a:prstClr>
                  </a:outerShdw>
                </a:effectLst>
                <a:latin typeface="Showcard Gothic" panose="04020904020102020604" pitchFamily="82" charset="0"/>
              </a:rPr>
              <a:t>Estadísticos</a:t>
            </a:r>
            <a:endParaRPr lang="en-US" dirty="0">
              <a:effectLst>
                <a:outerShdw blurRad="50800" dist="38100" dir="2700000" algn="tl" rotWithShape="0">
                  <a:prstClr val="black">
                    <a:alpha val="40000"/>
                  </a:prstClr>
                </a:outerShdw>
              </a:effectLst>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Diagrama"/>
          <p:cNvGraphicFramePr/>
          <p:nvPr>
            <p:extLst>
              <p:ext uri="{D42A27DB-BD31-4B8C-83A1-F6EECF244321}">
                <p14:modId xmlns="" xmlns:p14="http://schemas.microsoft.com/office/powerpoint/2010/main" val="2673559169"/>
              </p:ext>
            </p:extLst>
          </p:nvPr>
        </p:nvGraphicFramePr>
        <p:xfrm>
          <a:off x="714348" y="1500174"/>
          <a:ext cx="807249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037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DEAAED7-4336-4EE9-81AD-4D414A367F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5A0FA09-930A-4716-95BF-0519B7436AA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87D5C18-6BAF-4608-8911-07DD0A8B0D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scene3d>
              <a:camera prst="orthographicFront"/>
              <a:lightRig rig="threePt" dir="t"/>
            </a:scene3d>
            <a:sp3d extrusionH="57150">
              <a:bevelT w="38100" h="38100"/>
            </a:sp3d>
          </a:bodyPr>
          <a:lstStyle/>
          <a:p>
            <a:r>
              <a:rPr lang="es-ES" sz="3200" b="1" dirty="0" smtClean="0">
                <a:latin typeface="Showcard Gothic" pitchFamily="82" charset="0"/>
              </a:rPr>
              <a:t>Análisis de sensibilidad</a:t>
            </a:r>
            <a:endParaRPr lang="en-US" sz="3200" dirty="0">
              <a:effectLst>
                <a:outerShdw blurRad="50800" dist="38100" dir="2700000" algn="tl" rotWithShape="0">
                  <a:prstClr val="black">
                    <a:alpha val="40000"/>
                  </a:prstClr>
                </a:outerShdw>
              </a:effectLst>
              <a:latin typeface="Showcard Gothic"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571472" y="2071678"/>
            <a:ext cx="7786742"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s-ES" dirty="0" smtClean="0">
                <a:solidFill>
                  <a:schemeClr val="bg1"/>
                </a:solidFill>
              </a:rPr>
              <a:t>Se realizó un análisis de sensibilidad para evaluar las diferencias en los puntos finales de supervivencia en función del Grado de severidad de la RM. Este análisis incorporó un término de producto cruzado (o término de interacción) diseñado para evaluar una influencia simultánea no aditiva en dos variables independientes (severidad de RM y categoría de tratamiento) en la variable dependiente de la supervivencia global. </a:t>
            </a:r>
            <a:endParaRPr lang="en-US" dirty="0" smtClean="0">
              <a:solidFill>
                <a:schemeClr val="bg1"/>
              </a:solidFill>
            </a:endParaRPr>
          </a:p>
        </p:txBody>
      </p:sp>
      <p:sp>
        <p:nvSpPr>
          <p:cNvPr id="13" name="12 CuadroTexto"/>
          <p:cNvSpPr txBox="1"/>
          <p:nvPr/>
        </p:nvSpPr>
        <p:spPr>
          <a:xfrm>
            <a:off x="500034" y="1285860"/>
            <a:ext cx="5673348" cy="369332"/>
          </a:xfrm>
          <a:prstGeom prst="rect">
            <a:avLst/>
          </a:prstGeom>
          <a:noFill/>
        </p:spPr>
        <p:txBody>
          <a:bodyPr wrap="none" rtlCol="0">
            <a:spAutoFit/>
          </a:bodyPr>
          <a:lstStyle/>
          <a:p>
            <a:r>
              <a:rPr lang="es-ES" b="1" dirty="0" smtClean="0">
                <a:latin typeface="+mj-lt"/>
              </a:rPr>
              <a:t>Basado en la gravedad de la regurgitación mitral </a:t>
            </a:r>
            <a:endParaRPr lang="es-VE" dirty="0">
              <a:latin typeface="+mj-lt"/>
            </a:endParaRPr>
          </a:p>
        </p:txBody>
      </p:sp>
    </p:spTree>
    <p:extLst>
      <p:ext uri="{BB962C8B-B14F-4D97-AF65-F5344CB8AC3E}">
        <p14:creationId xmlns="" xmlns:p14="http://schemas.microsoft.com/office/powerpoint/2010/main" val="3303798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95536" y="1556792"/>
            <a:ext cx="7848600" cy="1927225"/>
          </a:xfrm>
        </p:spPr>
        <p:txBody>
          <a:bodyPr>
            <a:scene3d>
              <a:camera prst="orthographicFront"/>
              <a:lightRig rig="threePt" dir="t"/>
            </a:scene3d>
            <a:sp3d extrusionH="57150">
              <a:bevelT w="38100" h="38100"/>
            </a:sp3d>
          </a:bodyPr>
          <a:lstStyle/>
          <a:p>
            <a:r>
              <a:rPr lang="es-ES" sz="6600" dirty="0" smtClean="0">
                <a:effectLst>
                  <a:outerShdw blurRad="50800" dist="38100" dir="2700000" algn="tl" rotWithShape="0">
                    <a:prstClr val="black">
                      <a:alpha val="40000"/>
                    </a:prstClr>
                  </a:outerShdw>
                </a:effectLst>
                <a:latin typeface="Showcard Gothic" panose="04020904020102020604" pitchFamily="82" charset="0"/>
              </a:rPr>
              <a:t>Resultados</a:t>
            </a:r>
            <a:endParaRPr lang="en-US" sz="66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6" name="Rectángulo redondeado 5"/>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7" name="Rectángulo redondeado 6"/>
          <p:cNvSpPr/>
          <p:nvPr/>
        </p:nvSpPr>
        <p:spPr>
          <a:xfrm>
            <a:off x="7709921" y="26616"/>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Resultados</a:t>
            </a:r>
            <a:endParaRPr lang="es-ES" sz="1600" b="1" dirty="0"/>
          </a:p>
        </p:txBody>
      </p:sp>
      <p:sp>
        <p:nvSpPr>
          <p:cNvPr id="8" name="Rectángulo redondeado 7"/>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6196161" y="2199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602" name="Picture 2" descr="Resultado de imagen para resultado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82315" y="3717032"/>
            <a:ext cx="47625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759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srcRect/>
          <a:stretch>
            <a:fillRect/>
          </a:stretch>
        </p:blipFill>
        <p:spPr bwMode="auto">
          <a:xfrm>
            <a:off x="2214546" y="714356"/>
            <a:ext cx="4962525" cy="5786456"/>
          </a:xfrm>
          <a:prstGeom prst="rect">
            <a:avLst/>
          </a:prstGeom>
          <a:noFill/>
          <a:ln w="9525">
            <a:noFill/>
            <a:miter lim="800000"/>
            <a:headEnd/>
            <a:tailEnd/>
          </a:ln>
          <a:effectLst/>
        </p:spPr>
      </p:pic>
      <p:sp>
        <p:nvSpPr>
          <p:cNvPr id="17" name="16 CuadroTexto"/>
          <p:cNvSpPr txBox="1"/>
          <p:nvPr/>
        </p:nvSpPr>
        <p:spPr>
          <a:xfrm>
            <a:off x="285720" y="642918"/>
            <a:ext cx="2000869" cy="646331"/>
          </a:xfrm>
          <a:prstGeom prst="rect">
            <a:avLst/>
          </a:prstGeom>
          <a:noFill/>
        </p:spPr>
        <p:txBody>
          <a:bodyPr wrap="none" rtlCol="0">
            <a:spAutoFit/>
          </a:bodyPr>
          <a:lstStyle/>
          <a:p>
            <a:pPr algn="ctr"/>
            <a:r>
              <a:rPr lang="es-VE" dirty="0" smtClean="0">
                <a:solidFill>
                  <a:srgbClr val="FF0000"/>
                </a:solidFill>
                <a:latin typeface="Showcard Gothic" pitchFamily="82" charset="0"/>
              </a:rPr>
              <a:t>Población  del </a:t>
            </a:r>
          </a:p>
          <a:p>
            <a:pPr algn="ctr"/>
            <a:r>
              <a:rPr lang="es-VE" dirty="0" smtClean="0">
                <a:solidFill>
                  <a:srgbClr val="FF0000"/>
                </a:solidFill>
                <a:latin typeface="Showcard Gothic" pitchFamily="82" charset="0"/>
              </a:rPr>
              <a:t>estudio</a:t>
            </a:r>
            <a:endParaRPr lang="es-VE" dirty="0">
              <a:solidFill>
                <a:srgbClr val="FF0000"/>
              </a:solidFill>
              <a:latin typeface="Showcard Gothic" pitchFamily="82" charset="0"/>
            </a:endParaRPr>
          </a:p>
        </p:txBody>
      </p:sp>
      <p:sp>
        <p:nvSpPr>
          <p:cNvPr id="19" name="18 Rectángulo redondeado"/>
          <p:cNvSpPr/>
          <p:nvPr/>
        </p:nvSpPr>
        <p:spPr>
          <a:xfrm>
            <a:off x="500034" y="2143116"/>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1800 (36%)</a:t>
            </a:r>
          </a:p>
          <a:p>
            <a:pPr algn="ctr"/>
            <a:r>
              <a:rPr lang="es-VE" dirty="0" err="1" smtClean="0"/>
              <a:t>Tto</a:t>
            </a:r>
            <a:r>
              <a:rPr lang="es-VE" dirty="0" smtClean="0"/>
              <a:t> médico</a:t>
            </a:r>
            <a:endParaRPr lang="es-VE" dirty="0"/>
          </a:p>
        </p:txBody>
      </p:sp>
      <p:sp>
        <p:nvSpPr>
          <p:cNvPr id="20" name="19 Rectángulo redondeado"/>
          <p:cNvSpPr/>
          <p:nvPr/>
        </p:nvSpPr>
        <p:spPr>
          <a:xfrm>
            <a:off x="500034" y="3000372"/>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1295 (26%)</a:t>
            </a:r>
          </a:p>
          <a:p>
            <a:pPr algn="ctr"/>
            <a:r>
              <a:rPr lang="es-VE" dirty="0" smtClean="0"/>
              <a:t>ICP</a:t>
            </a:r>
            <a:endParaRPr lang="es-VE" dirty="0"/>
          </a:p>
        </p:txBody>
      </p:sp>
      <p:sp>
        <p:nvSpPr>
          <p:cNvPr id="21" name="20 Rectángulo redondeado"/>
          <p:cNvSpPr/>
          <p:nvPr/>
        </p:nvSpPr>
        <p:spPr>
          <a:xfrm>
            <a:off x="500034" y="3857628"/>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1651 (33%)</a:t>
            </a:r>
          </a:p>
          <a:p>
            <a:pPr algn="ctr"/>
            <a:r>
              <a:rPr lang="es-VE" dirty="0" smtClean="0"/>
              <a:t>CABG sola</a:t>
            </a:r>
            <a:endParaRPr lang="es-VE" dirty="0"/>
          </a:p>
        </p:txBody>
      </p:sp>
      <p:sp>
        <p:nvSpPr>
          <p:cNvPr id="22" name="21 Rectángulo redondeado"/>
          <p:cNvSpPr/>
          <p:nvPr/>
        </p:nvSpPr>
        <p:spPr>
          <a:xfrm>
            <a:off x="500034" y="4714884"/>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243 (5%)</a:t>
            </a:r>
          </a:p>
          <a:p>
            <a:pPr algn="ctr"/>
            <a:r>
              <a:rPr lang="es-VE" dirty="0" smtClean="0"/>
              <a:t>CABG+MVRR</a:t>
            </a:r>
            <a:endParaRPr lang="es-VE" dirty="0"/>
          </a:p>
        </p:txBody>
      </p:sp>
      <p:sp>
        <p:nvSpPr>
          <p:cNvPr id="23" name="22 CuadroTexto"/>
          <p:cNvSpPr txBox="1"/>
          <p:nvPr/>
        </p:nvSpPr>
        <p:spPr>
          <a:xfrm>
            <a:off x="642910" y="1500174"/>
            <a:ext cx="1326004" cy="369332"/>
          </a:xfrm>
          <a:prstGeom prst="rect">
            <a:avLst/>
          </a:prstGeom>
          <a:noFill/>
        </p:spPr>
        <p:txBody>
          <a:bodyPr wrap="none" rtlCol="0">
            <a:spAutoFit/>
          </a:bodyPr>
          <a:lstStyle/>
          <a:p>
            <a:r>
              <a:rPr lang="es-VE" b="1" dirty="0" smtClean="0"/>
              <a:t>4 Grupos  </a:t>
            </a:r>
            <a:endParaRPr lang="es-VE" b="1" dirty="0"/>
          </a:p>
        </p:txBody>
      </p:sp>
      <p:pic>
        <p:nvPicPr>
          <p:cNvPr id="4098" name="Picture 2"/>
          <p:cNvPicPr>
            <a:picLocks noChangeAspect="1" noChangeArrowheads="1"/>
          </p:cNvPicPr>
          <p:nvPr/>
        </p:nvPicPr>
        <p:blipFill>
          <a:blip r:embed="rId5" cstate="print"/>
          <a:srcRect/>
          <a:stretch>
            <a:fillRect/>
          </a:stretch>
        </p:blipFill>
        <p:spPr bwMode="auto">
          <a:xfrm>
            <a:off x="7286644" y="1928802"/>
            <a:ext cx="1359487" cy="1143008"/>
          </a:xfrm>
          <a:prstGeom prst="rect">
            <a:avLst/>
          </a:prstGeom>
          <a:noFill/>
          <a:ln w="9525">
            <a:noFill/>
            <a:miter lim="800000"/>
            <a:headEnd/>
            <a:tailEnd/>
          </a:ln>
          <a:effectLst/>
        </p:spPr>
      </p:pic>
      <p:pic>
        <p:nvPicPr>
          <p:cNvPr id="4099" name="Picture 3"/>
          <p:cNvPicPr>
            <a:picLocks noChangeAspect="1" noChangeArrowheads="1"/>
          </p:cNvPicPr>
          <p:nvPr/>
        </p:nvPicPr>
        <p:blipFill>
          <a:blip r:embed="rId6" cstate="print"/>
          <a:srcRect/>
          <a:stretch>
            <a:fillRect/>
          </a:stretch>
        </p:blipFill>
        <p:spPr bwMode="auto">
          <a:xfrm>
            <a:off x="7286644" y="4143379"/>
            <a:ext cx="1357322" cy="1367683"/>
          </a:xfrm>
          <a:prstGeom prst="rect">
            <a:avLst/>
          </a:prstGeom>
          <a:noFill/>
          <a:ln w="9525">
            <a:noFill/>
            <a:miter lim="800000"/>
            <a:headEnd/>
            <a:tailEnd/>
          </a:ln>
          <a:effectLst/>
        </p:spPr>
      </p:pic>
      <p:sp>
        <p:nvSpPr>
          <p:cNvPr id="24" name="23 CuadroTexto"/>
          <p:cNvSpPr txBox="1"/>
          <p:nvPr/>
        </p:nvSpPr>
        <p:spPr>
          <a:xfrm>
            <a:off x="7000892" y="1285860"/>
            <a:ext cx="2044149" cy="369332"/>
          </a:xfrm>
          <a:prstGeom prst="rect">
            <a:avLst/>
          </a:prstGeom>
          <a:noFill/>
        </p:spPr>
        <p:txBody>
          <a:bodyPr wrap="none" rtlCol="0">
            <a:spAutoFit/>
          </a:bodyPr>
          <a:lstStyle/>
          <a:p>
            <a:r>
              <a:rPr lang="es-VE" b="1" dirty="0" smtClean="0"/>
              <a:t>Severidad de RM</a:t>
            </a:r>
            <a:endParaRPr lang="es-VE" b="1" dirty="0"/>
          </a:p>
        </p:txBody>
      </p:sp>
      <p:sp>
        <p:nvSpPr>
          <p:cNvPr id="25" name="24 CuadroTexto"/>
          <p:cNvSpPr txBox="1"/>
          <p:nvPr/>
        </p:nvSpPr>
        <p:spPr>
          <a:xfrm>
            <a:off x="7286644" y="3214686"/>
            <a:ext cx="1377300" cy="369332"/>
          </a:xfrm>
          <a:prstGeom prst="rect">
            <a:avLst/>
          </a:prstGeom>
          <a:noFill/>
        </p:spPr>
        <p:txBody>
          <a:bodyPr wrap="none" rtlCol="0">
            <a:spAutoFit/>
          </a:bodyPr>
          <a:lstStyle/>
          <a:p>
            <a:r>
              <a:rPr lang="es-VE" b="1" dirty="0" smtClean="0"/>
              <a:t>3394 (68%)</a:t>
            </a:r>
            <a:endParaRPr lang="es-VE" b="1" dirty="0"/>
          </a:p>
        </p:txBody>
      </p:sp>
      <p:sp>
        <p:nvSpPr>
          <p:cNvPr id="26" name="25 CuadroTexto"/>
          <p:cNvSpPr txBox="1"/>
          <p:nvPr/>
        </p:nvSpPr>
        <p:spPr>
          <a:xfrm>
            <a:off x="7215206" y="5631436"/>
            <a:ext cx="1377300" cy="369332"/>
          </a:xfrm>
          <a:prstGeom prst="rect">
            <a:avLst/>
          </a:prstGeom>
          <a:noFill/>
        </p:spPr>
        <p:txBody>
          <a:bodyPr wrap="none" rtlCol="0">
            <a:spAutoFit/>
          </a:bodyPr>
          <a:lstStyle/>
          <a:p>
            <a:r>
              <a:rPr lang="es-VE" b="1" dirty="0" smtClean="0"/>
              <a:t>1595 (32%)</a:t>
            </a:r>
            <a:endParaRPr lang="es-VE" b="1" dirty="0"/>
          </a:p>
        </p:txBody>
      </p:sp>
    </p:spTree>
    <p:extLst>
      <p:ext uri="{BB962C8B-B14F-4D97-AF65-F5344CB8AC3E}">
        <p14:creationId xmlns="" xmlns:p14="http://schemas.microsoft.com/office/powerpoint/2010/main" val="243819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6" y="16868"/>
            <a:ext cx="1448492"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4153" y="-51766"/>
            <a:ext cx="1560513" cy="636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srcRect/>
          <a:stretch>
            <a:fillRect/>
          </a:stretch>
        </p:blipFill>
        <p:spPr bwMode="auto">
          <a:xfrm>
            <a:off x="1233488" y="500041"/>
            <a:ext cx="6677025" cy="6119833"/>
          </a:xfrm>
          <a:prstGeom prst="rect">
            <a:avLst/>
          </a:prstGeom>
          <a:noFill/>
          <a:ln w="9525">
            <a:noFill/>
            <a:miter lim="800000"/>
            <a:headEnd/>
            <a:tailEnd/>
          </a:ln>
          <a:effectLst/>
        </p:spPr>
      </p:pic>
      <p:sp>
        <p:nvSpPr>
          <p:cNvPr id="11" name="10 Rectángulo"/>
          <p:cNvSpPr/>
          <p:nvPr/>
        </p:nvSpPr>
        <p:spPr>
          <a:xfrm>
            <a:off x="373678" y="1214422"/>
            <a:ext cx="84846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Rectángulo"/>
          <p:cNvSpPr/>
          <p:nvPr/>
        </p:nvSpPr>
        <p:spPr>
          <a:xfrm>
            <a:off x="373678" y="1428736"/>
            <a:ext cx="84846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Rectángulo"/>
          <p:cNvSpPr/>
          <p:nvPr/>
        </p:nvSpPr>
        <p:spPr>
          <a:xfrm>
            <a:off x="373678" y="1641910"/>
            <a:ext cx="84846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17 Rectángulo"/>
          <p:cNvSpPr/>
          <p:nvPr/>
        </p:nvSpPr>
        <p:spPr>
          <a:xfrm>
            <a:off x="357158" y="3357562"/>
            <a:ext cx="84846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Rectángulo"/>
          <p:cNvSpPr/>
          <p:nvPr/>
        </p:nvSpPr>
        <p:spPr>
          <a:xfrm>
            <a:off x="373678" y="3786190"/>
            <a:ext cx="84846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19 Rectángulo"/>
          <p:cNvSpPr/>
          <p:nvPr/>
        </p:nvSpPr>
        <p:spPr>
          <a:xfrm>
            <a:off x="3700750" y="1214422"/>
            <a:ext cx="11570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0 Rectángulo"/>
          <p:cNvSpPr/>
          <p:nvPr/>
        </p:nvSpPr>
        <p:spPr>
          <a:xfrm>
            <a:off x="3714744" y="4785182"/>
            <a:ext cx="11570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21 Rectángulo"/>
          <p:cNvSpPr/>
          <p:nvPr/>
        </p:nvSpPr>
        <p:spPr>
          <a:xfrm>
            <a:off x="3714744" y="5213810"/>
            <a:ext cx="11570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22 Rectángulo"/>
          <p:cNvSpPr/>
          <p:nvPr/>
        </p:nvSpPr>
        <p:spPr>
          <a:xfrm>
            <a:off x="3714744" y="5571000"/>
            <a:ext cx="11570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Rectángulo"/>
          <p:cNvSpPr/>
          <p:nvPr/>
        </p:nvSpPr>
        <p:spPr>
          <a:xfrm>
            <a:off x="3714744" y="5785314"/>
            <a:ext cx="11570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24 Rectángulo"/>
          <p:cNvSpPr/>
          <p:nvPr/>
        </p:nvSpPr>
        <p:spPr>
          <a:xfrm>
            <a:off x="4572000" y="4357694"/>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5 Rectángulo"/>
          <p:cNvSpPr/>
          <p:nvPr/>
        </p:nvSpPr>
        <p:spPr>
          <a:xfrm>
            <a:off x="4714876" y="1428736"/>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Rectángulo"/>
          <p:cNvSpPr/>
          <p:nvPr/>
        </p:nvSpPr>
        <p:spPr>
          <a:xfrm>
            <a:off x="4643438" y="3000372"/>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28 Rectángulo"/>
          <p:cNvSpPr/>
          <p:nvPr/>
        </p:nvSpPr>
        <p:spPr>
          <a:xfrm>
            <a:off x="4643438" y="3214686"/>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29 Rectángulo"/>
          <p:cNvSpPr/>
          <p:nvPr/>
        </p:nvSpPr>
        <p:spPr>
          <a:xfrm>
            <a:off x="5572132" y="1643050"/>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30 Rectángulo"/>
          <p:cNvSpPr/>
          <p:nvPr/>
        </p:nvSpPr>
        <p:spPr>
          <a:xfrm>
            <a:off x="5572132" y="3357562"/>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31 Rectángulo"/>
          <p:cNvSpPr/>
          <p:nvPr/>
        </p:nvSpPr>
        <p:spPr>
          <a:xfrm>
            <a:off x="5572132" y="5000636"/>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32 Rectángulo"/>
          <p:cNvSpPr/>
          <p:nvPr/>
        </p:nvSpPr>
        <p:spPr>
          <a:xfrm>
            <a:off x="5572132" y="3786190"/>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33 Rectángulo"/>
          <p:cNvSpPr/>
          <p:nvPr/>
        </p:nvSpPr>
        <p:spPr>
          <a:xfrm>
            <a:off x="6500826" y="3929066"/>
            <a:ext cx="92869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430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7"/>
                                        </p:tgtEl>
                                        <p:attrNameLst>
                                          <p:attrName>ppt_x</p:attrName>
                                        </p:attrNameLst>
                                      </p:cBhvr>
                                      <p:tavLst>
                                        <p:tav tm="0">
                                          <p:val>
                                            <p:strVal val="ppt_x"/>
                                          </p:val>
                                        </p:tav>
                                        <p:tav tm="100000">
                                          <p:val>
                                            <p:strVal val="ppt_x"/>
                                          </p:val>
                                        </p:tav>
                                      </p:tavLst>
                                    </p:anim>
                                    <p:anim calcmode="lin" valueType="num">
                                      <p:cBhvr additive="base">
                                        <p:cTn id="31" dur="500"/>
                                        <p:tgtEl>
                                          <p:spTgt spid="17"/>
                                        </p:tgtEl>
                                        <p:attrNameLst>
                                          <p:attrName>ppt_y</p:attrName>
                                        </p:attrNameLst>
                                      </p:cBhvr>
                                      <p:tavLst>
                                        <p:tav tm="0">
                                          <p:val>
                                            <p:strVal val="ppt_y"/>
                                          </p:val>
                                        </p:tav>
                                        <p:tav tm="100000">
                                          <p:val>
                                            <p:strVal val="1+ppt_h/2"/>
                                          </p:val>
                                        </p:tav>
                                      </p:tavLst>
                                    </p:anim>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8"/>
                                        </p:tgtEl>
                                        <p:attrNameLst>
                                          <p:attrName>ppt_x</p:attrName>
                                        </p:attrNameLst>
                                      </p:cBhvr>
                                      <p:tavLst>
                                        <p:tav tm="0">
                                          <p:val>
                                            <p:strVal val="ppt_x"/>
                                          </p:val>
                                        </p:tav>
                                        <p:tav tm="100000">
                                          <p:val>
                                            <p:strVal val="ppt_x"/>
                                          </p:val>
                                        </p:tav>
                                      </p:tavLst>
                                    </p:anim>
                                    <p:anim calcmode="lin" valueType="num">
                                      <p:cBhvr additive="base">
                                        <p:cTn id="41" dur="500"/>
                                        <p:tgtEl>
                                          <p:spTgt spid="18"/>
                                        </p:tgtEl>
                                        <p:attrNameLst>
                                          <p:attrName>ppt_y</p:attrName>
                                        </p:attrNameLst>
                                      </p:cBhvr>
                                      <p:tavLst>
                                        <p:tav tm="0">
                                          <p:val>
                                            <p:strVal val="ppt_y"/>
                                          </p:val>
                                        </p:tav>
                                        <p:tav tm="100000">
                                          <p:val>
                                            <p:strVal val="1+ppt_h/2"/>
                                          </p:val>
                                        </p:tav>
                                      </p:tavLst>
                                    </p:anim>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19"/>
                                        </p:tgtEl>
                                        <p:attrNameLst>
                                          <p:attrName>ppt_x</p:attrName>
                                        </p:attrNameLst>
                                      </p:cBhvr>
                                      <p:tavLst>
                                        <p:tav tm="0">
                                          <p:val>
                                            <p:strVal val="ppt_x"/>
                                          </p:val>
                                        </p:tav>
                                        <p:tav tm="100000">
                                          <p:val>
                                            <p:strVal val="ppt_x"/>
                                          </p:val>
                                        </p:tav>
                                      </p:tavLst>
                                    </p:anim>
                                    <p:anim calcmode="lin" valueType="num">
                                      <p:cBhvr additive="base">
                                        <p:cTn id="51" dur="500"/>
                                        <p:tgtEl>
                                          <p:spTgt spid="19"/>
                                        </p:tgtEl>
                                        <p:attrNameLst>
                                          <p:attrName>ppt_y</p:attrName>
                                        </p:attrNameLst>
                                      </p:cBhvr>
                                      <p:tavLst>
                                        <p:tav tm="0">
                                          <p:val>
                                            <p:strVal val="ppt_y"/>
                                          </p:val>
                                        </p:tav>
                                        <p:tav tm="100000">
                                          <p:val>
                                            <p:strVal val="1+ppt_h/2"/>
                                          </p:val>
                                        </p:tav>
                                      </p:tavLst>
                                    </p:anim>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20"/>
                                        </p:tgtEl>
                                        <p:attrNameLst>
                                          <p:attrName>ppt_x</p:attrName>
                                        </p:attrNameLst>
                                      </p:cBhvr>
                                      <p:tavLst>
                                        <p:tav tm="0">
                                          <p:val>
                                            <p:strVal val="ppt_x"/>
                                          </p:val>
                                        </p:tav>
                                        <p:tav tm="100000">
                                          <p:val>
                                            <p:strVal val="ppt_x"/>
                                          </p:val>
                                        </p:tav>
                                      </p:tavLst>
                                    </p:anim>
                                    <p:anim calcmode="lin" valueType="num">
                                      <p:cBhvr additive="base">
                                        <p:cTn id="61" dur="500"/>
                                        <p:tgtEl>
                                          <p:spTgt spid="20"/>
                                        </p:tgtEl>
                                        <p:attrNameLst>
                                          <p:attrName>ppt_y</p:attrName>
                                        </p:attrNameLst>
                                      </p:cBhvr>
                                      <p:tavLst>
                                        <p:tav tm="0">
                                          <p:val>
                                            <p:strVal val="ppt_y"/>
                                          </p:val>
                                        </p:tav>
                                        <p:tav tm="100000">
                                          <p:val>
                                            <p:strVal val="1+ppt_h/2"/>
                                          </p:val>
                                        </p:tav>
                                      </p:tavLst>
                                    </p:anim>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21"/>
                                        </p:tgtEl>
                                        <p:attrNameLst>
                                          <p:attrName>ppt_x</p:attrName>
                                        </p:attrNameLst>
                                      </p:cBhvr>
                                      <p:tavLst>
                                        <p:tav tm="0">
                                          <p:val>
                                            <p:strVal val="ppt_x"/>
                                          </p:val>
                                        </p:tav>
                                        <p:tav tm="100000">
                                          <p:val>
                                            <p:strVal val="ppt_x"/>
                                          </p:val>
                                        </p:tav>
                                      </p:tavLst>
                                    </p:anim>
                                    <p:anim calcmode="lin" valueType="num">
                                      <p:cBhvr additive="base">
                                        <p:cTn id="71" dur="500"/>
                                        <p:tgtEl>
                                          <p:spTgt spid="21"/>
                                        </p:tgtEl>
                                        <p:attrNameLst>
                                          <p:attrName>ppt_y</p:attrName>
                                        </p:attrNameLst>
                                      </p:cBhvr>
                                      <p:tavLst>
                                        <p:tav tm="0">
                                          <p:val>
                                            <p:strVal val="ppt_y"/>
                                          </p:val>
                                        </p:tav>
                                        <p:tav tm="100000">
                                          <p:val>
                                            <p:strVal val="1+ppt_h/2"/>
                                          </p:val>
                                        </p:tav>
                                      </p:tavLst>
                                    </p:anim>
                                    <p:set>
                                      <p:cBhvr>
                                        <p:cTn id="72" dur="1" fill="hold">
                                          <p:stCondLst>
                                            <p:cond delay="499"/>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22"/>
                                        </p:tgtEl>
                                        <p:attrNameLst>
                                          <p:attrName>ppt_x</p:attrName>
                                        </p:attrNameLst>
                                      </p:cBhvr>
                                      <p:tavLst>
                                        <p:tav tm="0">
                                          <p:val>
                                            <p:strVal val="ppt_x"/>
                                          </p:val>
                                        </p:tav>
                                        <p:tav tm="100000">
                                          <p:val>
                                            <p:strVal val="ppt_x"/>
                                          </p:val>
                                        </p:tav>
                                      </p:tavLst>
                                    </p:anim>
                                    <p:anim calcmode="lin" valueType="num">
                                      <p:cBhvr additive="base">
                                        <p:cTn id="81" dur="500"/>
                                        <p:tgtEl>
                                          <p:spTgt spid="22"/>
                                        </p:tgtEl>
                                        <p:attrNameLst>
                                          <p:attrName>ppt_y</p:attrName>
                                        </p:attrNameLst>
                                      </p:cBhvr>
                                      <p:tavLst>
                                        <p:tav tm="0">
                                          <p:val>
                                            <p:strVal val="ppt_y"/>
                                          </p:val>
                                        </p:tav>
                                        <p:tav tm="100000">
                                          <p:val>
                                            <p:strVal val="1+ppt_h/2"/>
                                          </p:val>
                                        </p:tav>
                                      </p:tavLst>
                                    </p:anim>
                                    <p:set>
                                      <p:cBhvr>
                                        <p:cTn id="82" dur="1" fill="hold">
                                          <p:stCondLst>
                                            <p:cond delay="499"/>
                                          </p:stCondLst>
                                        </p:cTn>
                                        <p:tgtEl>
                                          <p:spTgt spid="2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23"/>
                                        </p:tgtEl>
                                        <p:attrNameLst>
                                          <p:attrName>ppt_x</p:attrName>
                                        </p:attrNameLst>
                                      </p:cBhvr>
                                      <p:tavLst>
                                        <p:tav tm="0">
                                          <p:val>
                                            <p:strVal val="ppt_x"/>
                                          </p:val>
                                        </p:tav>
                                        <p:tav tm="100000">
                                          <p:val>
                                            <p:strVal val="ppt_x"/>
                                          </p:val>
                                        </p:tav>
                                      </p:tavLst>
                                    </p:anim>
                                    <p:anim calcmode="lin" valueType="num">
                                      <p:cBhvr additive="base">
                                        <p:cTn id="91" dur="500"/>
                                        <p:tgtEl>
                                          <p:spTgt spid="23"/>
                                        </p:tgtEl>
                                        <p:attrNameLst>
                                          <p:attrName>ppt_y</p:attrName>
                                        </p:attrNameLst>
                                      </p:cBhvr>
                                      <p:tavLst>
                                        <p:tav tm="0">
                                          <p:val>
                                            <p:strVal val="ppt_y"/>
                                          </p:val>
                                        </p:tav>
                                        <p:tav tm="100000">
                                          <p:val>
                                            <p:strVal val="1+ppt_h/2"/>
                                          </p:val>
                                        </p:tav>
                                      </p:tavLst>
                                    </p:anim>
                                    <p:set>
                                      <p:cBhvr>
                                        <p:cTn id="92" dur="1" fill="hold">
                                          <p:stCondLst>
                                            <p:cond delay="499"/>
                                          </p:stCondLst>
                                        </p:cTn>
                                        <p:tgtEl>
                                          <p:spTgt spid="2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1" nodeType="clickEffect">
                                  <p:stCondLst>
                                    <p:cond delay="0"/>
                                  </p:stCondLst>
                                  <p:childTnLst>
                                    <p:anim calcmode="lin" valueType="num">
                                      <p:cBhvr additive="base">
                                        <p:cTn id="100" dur="500"/>
                                        <p:tgtEl>
                                          <p:spTgt spid="24"/>
                                        </p:tgtEl>
                                        <p:attrNameLst>
                                          <p:attrName>ppt_x</p:attrName>
                                        </p:attrNameLst>
                                      </p:cBhvr>
                                      <p:tavLst>
                                        <p:tav tm="0">
                                          <p:val>
                                            <p:strVal val="ppt_x"/>
                                          </p:val>
                                        </p:tav>
                                        <p:tav tm="100000">
                                          <p:val>
                                            <p:strVal val="ppt_x"/>
                                          </p:val>
                                        </p:tav>
                                      </p:tavLst>
                                    </p:anim>
                                    <p:anim calcmode="lin" valueType="num">
                                      <p:cBhvr additive="base">
                                        <p:cTn id="101" dur="500"/>
                                        <p:tgtEl>
                                          <p:spTgt spid="24"/>
                                        </p:tgtEl>
                                        <p:attrNameLst>
                                          <p:attrName>ppt_y</p:attrName>
                                        </p:attrNameLst>
                                      </p:cBhvr>
                                      <p:tavLst>
                                        <p:tav tm="0">
                                          <p:val>
                                            <p:strVal val="ppt_y"/>
                                          </p:val>
                                        </p:tav>
                                        <p:tav tm="100000">
                                          <p:val>
                                            <p:strVal val="1+ppt_h/2"/>
                                          </p:val>
                                        </p:tav>
                                      </p:tavLst>
                                    </p:anim>
                                    <p:set>
                                      <p:cBhvr>
                                        <p:cTn id="102" dur="1" fill="hold">
                                          <p:stCondLst>
                                            <p:cond delay="499"/>
                                          </p:stCondLst>
                                        </p:cTn>
                                        <p:tgtEl>
                                          <p:spTgt spid="2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1" nodeType="clickEffect">
                                  <p:stCondLst>
                                    <p:cond delay="0"/>
                                  </p:stCondLst>
                                  <p:childTnLst>
                                    <p:anim calcmode="lin" valueType="num">
                                      <p:cBhvr additive="base">
                                        <p:cTn id="110" dur="500"/>
                                        <p:tgtEl>
                                          <p:spTgt spid="25"/>
                                        </p:tgtEl>
                                        <p:attrNameLst>
                                          <p:attrName>ppt_x</p:attrName>
                                        </p:attrNameLst>
                                      </p:cBhvr>
                                      <p:tavLst>
                                        <p:tav tm="0">
                                          <p:val>
                                            <p:strVal val="ppt_x"/>
                                          </p:val>
                                        </p:tav>
                                        <p:tav tm="100000">
                                          <p:val>
                                            <p:strVal val="ppt_x"/>
                                          </p:val>
                                        </p:tav>
                                      </p:tavLst>
                                    </p:anim>
                                    <p:anim calcmode="lin" valueType="num">
                                      <p:cBhvr additive="base">
                                        <p:cTn id="111" dur="500"/>
                                        <p:tgtEl>
                                          <p:spTgt spid="25"/>
                                        </p:tgtEl>
                                        <p:attrNameLst>
                                          <p:attrName>ppt_y</p:attrName>
                                        </p:attrNameLst>
                                      </p:cBhvr>
                                      <p:tavLst>
                                        <p:tav tm="0">
                                          <p:val>
                                            <p:strVal val="ppt_y"/>
                                          </p:val>
                                        </p:tav>
                                        <p:tav tm="100000">
                                          <p:val>
                                            <p:strVal val="1+ppt_h/2"/>
                                          </p:val>
                                        </p:tav>
                                      </p:tavLst>
                                    </p:anim>
                                    <p:set>
                                      <p:cBhvr>
                                        <p:cTn id="112" dur="1" fill="hold">
                                          <p:stCondLst>
                                            <p:cond delay="499"/>
                                          </p:stCondLst>
                                        </p:cTn>
                                        <p:tgtEl>
                                          <p:spTgt spid="25"/>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26"/>
                                        </p:tgtEl>
                                        <p:attrNameLst>
                                          <p:attrName>ppt_x</p:attrName>
                                        </p:attrNameLst>
                                      </p:cBhvr>
                                      <p:tavLst>
                                        <p:tav tm="0">
                                          <p:val>
                                            <p:strVal val="ppt_x"/>
                                          </p:val>
                                        </p:tav>
                                        <p:tav tm="100000">
                                          <p:val>
                                            <p:strVal val="ppt_x"/>
                                          </p:val>
                                        </p:tav>
                                      </p:tavLst>
                                    </p:anim>
                                    <p:anim calcmode="lin" valueType="num">
                                      <p:cBhvr additive="base">
                                        <p:cTn id="121" dur="500"/>
                                        <p:tgtEl>
                                          <p:spTgt spid="26"/>
                                        </p:tgtEl>
                                        <p:attrNameLst>
                                          <p:attrName>ppt_y</p:attrName>
                                        </p:attrNameLst>
                                      </p:cBhvr>
                                      <p:tavLst>
                                        <p:tav tm="0">
                                          <p:val>
                                            <p:strVal val="ppt_y"/>
                                          </p:val>
                                        </p:tav>
                                        <p:tav tm="100000">
                                          <p:val>
                                            <p:strVal val="1+ppt_h/2"/>
                                          </p:val>
                                        </p:tav>
                                      </p:tavLst>
                                    </p:anim>
                                    <p:set>
                                      <p:cBhvr>
                                        <p:cTn id="122" dur="1" fill="hold">
                                          <p:stCondLst>
                                            <p:cond delay="499"/>
                                          </p:stCondLst>
                                        </p:cTn>
                                        <p:tgtEl>
                                          <p:spTgt spid="2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grpId="1" nodeType="clickEffect">
                                  <p:stCondLst>
                                    <p:cond delay="0"/>
                                  </p:stCondLst>
                                  <p:childTnLst>
                                    <p:anim calcmode="lin" valueType="num">
                                      <p:cBhvr additive="base">
                                        <p:cTn id="130" dur="500"/>
                                        <p:tgtEl>
                                          <p:spTgt spid="27"/>
                                        </p:tgtEl>
                                        <p:attrNameLst>
                                          <p:attrName>ppt_x</p:attrName>
                                        </p:attrNameLst>
                                      </p:cBhvr>
                                      <p:tavLst>
                                        <p:tav tm="0">
                                          <p:val>
                                            <p:strVal val="ppt_x"/>
                                          </p:val>
                                        </p:tav>
                                        <p:tav tm="100000">
                                          <p:val>
                                            <p:strVal val="ppt_x"/>
                                          </p:val>
                                        </p:tav>
                                      </p:tavLst>
                                    </p:anim>
                                    <p:anim calcmode="lin" valueType="num">
                                      <p:cBhvr additive="base">
                                        <p:cTn id="131" dur="500"/>
                                        <p:tgtEl>
                                          <p:spTgt spid="27"/>
                                        </p:tgtEl>
                                        <p:attrNameLst>
                                          <p:attrName>ppt_y</p:attrName>
                                        </p:attrNameLst>
                                      </p:cBhvr>
                                      <p:tavLst>
                                        <p:tav tm="0">
                                          <p:val>
                                            <p:strVal val="ppt_y"/>
                                          </p:val>
                                        </p:tav>
                                        <p:tav tm="100000">
                                          <p:val>
                                            <p:strVal val="1+ppt_h/2"/>
                                          </p:val>
                                        </p:tav>
                                      </p:tavLst>
                                    </p:anim>
                                    <p:set>
                                      <p:cBhvr>
                                        <p:cTn id="132" dur="1" fill="hold">
                                          <p:stCondLst>
                                            <p:cond delay="499"/>
                                          </p:stCondLst>
                                        </p:cTn>
                                        <p:tgtEl>
                                          <p:spTgt spid="2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 presetClass="exit" presetSubtype="4" fill="hold" grpId="1" nodeType="clickEffect">
                                  <p:stCondLst>
                                    <p:cond delay="0"/>
                                  </p:stCondLst>
                                  <p:childTnLst>
                                    <p:anim calcmode="lin" valueType="num">
                                      <p:cBhvr additive="base">
                                        <p:cTn id="140" dur="500"/>
                                        <p:tgtEl>
                                          <p:spTgt spid="29"/>
                                        </p:tgtEl>
                                        <p:attrNameLst>
                                          <p:attrName>ppt_x</p:attrName>
                                        </p:attrNameLst>
                                      </p:cBhvr>
                                      <p:tavLst>
                                        <p:tav tm="0">
                                          <p:val>
                                            <p:strVal val="ppt_x"/>
                                          </p:val>
                                        </p:tav>
                                        <p:tav tm="100000">
                                          <p:val>
                                            <p:strVal val="ppt_x"/>
                                          </p:val>
                                        </p:tav>
                                      </p:tavLst>
                                    </p:anim>
                                    <p:anim calcmode="lin" valueType="num">
                                      <p:cBhvr additive="base">
                                        <p:cTn id="141" dur="500"/>
                                        <p:tgtEl>
                                          <p:spTgt spid="29"/>
                                        </p:tgtEl>
                                        <p:attrNameLst>
                                          <p:attrName>ppt_y</p:attrName>
                                        </p:attrNameLst>
                                      </p:cBhvr>
                                      <p:tavLst>
                                        <p:tav tm="0">
                                          <p:val>
                                            <p:strVal val="ppt_y"/>
                                          </p:val>
                                        </p:tav>
                                        <p:tav tm="100000">
                                          <p:val>
                                            <p:strVal val="1+ppt_h/2"/>
                                          </p:val>
                                        </p:tav>
                                      </p:tavLst>
                                    </p:anim>
                                    <p:set>
                                      <p:cBhvr>
                                        <p:cTn id="142" dur="1" fill="hold">
                                          <p:stCondLst>
                                            <p:cond delay="499"/>
                                          </p:stCondLst>
                                        </p:cTn>
                                        <p:tgtEl>
                                          <p:spTgt spid="29"/>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1" nodeType="clickEffect">
                                  <p:stCondLst>
                                    <p:cond delay="0"/>
                                  </p:stCondLst>
                                  <p:childTnLst>
                                    <p:anim calcmode="lin" valueType="num">
                                      <p:cBhvr additive="base">
                                        <p:cTn id="150" dur="500"/>
                                        <p:tgtEl>
                                          <p:spTgt spid="30"/>
                                        </p:tgtEl>
                                        <p:attrNameLst>
                                          <p:attrName>ppt_x</p:attrName>
                                        </p:attrNameLst>
                                      </p:cBhvr>
                                      <p:tavLst>
                                        <p:tav tm="0">
                                          <p:val>
                                            <p:strVal val="ppt_x"/>
                                          </p:val>
                                        </p:tav>
                                        <p:tav tm="100000">
                                          <p:val>
                                            <p:strVal val="ppt_x"/>
                                          </p:val>
                                        </p:tav>
                                      </p:tavLst>
                                    </p:anim>
                                    <p:anim calcmode="lin" valueType="num">
                                      <p:cBhvr additive="base">
                                        <p:cTn id="151" dur="500"/>
                                        <p:tgtEl>
                                          <p:spTgt spid="30"/>
                                        </p:tgtEl>
                                        <p:attrNameLst>
                                          <p:attrName>ppt_y</p:attrName>
                                        </p:attrNameLst>
                                      </p:cBhvr>
                                      <p:tavLst>
                                        <p:tav tm="0">
                                          <p:val>
                                            <p:strVal val="ppt_y"/>
                                          </p:val>
                                        </p:tav>
                                        <p:tav tm="100000">
                                          <p:val>
                                            <p:strVal val="1+ppt_h/2"/>
                                          </p:val>
                                        </p:tav>
                                      </p:tavLst>
                                    </p:anim>
                                    <p:set>
                                      <p:cBhvr>
                                        <p:cTn id="152" dur="1" fill="hold">
                                          <p:stCondLst>
                                            <p:cond delay="499"/>
                                          </p:stCondLst>
                                        </p:cTn>
                                        <p:tgtEl>
                                          <p:spTgt spid="30"/>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2" presetClass="exit" presetSubtype="4" fill="hold" grpId="1" nodeType="clickEffect">
                                  <p:stCondLst>
                                    <p:cond delay="0"/>
                                  </p:stCondLst>
                                  <p:childTnLst>
                                    <p:anim calcmode="lin" valueType="num">
                                      <p:cBhvr additive="base">
                                        <p:cTn id="160" dur="500"/>
                                        <p:tgtEl>
                                          <p:spTgt spid="31"/>
                                        </p:tgtEl>
                                        <p:attrNameLst>
                                          <p:attrName>ppt_x</p:attrName>
                                        </p:attrNameLst>
                                      </p:cBhvr>
                                      <p:tavLst>
                                        <p:tav tm="0">
                                          <p:val>
                                            <p:strVal val="ppt_x"/>
                                          </p:val>
                                        </p:tav>
                                        <p:tav tm="100000">
                                          <p:val>
                                            <p:strVal val="ppt_x"/>
                                          </p:val>
                                        </p:tav>
                                      </p:tavLst>
                                    </p:anim>
                                    <p:anim calcmode="lin" valueType="num">
                                      <p:cBhvr additive="base">
                                        <p:cTn id="161" dur="500"/>
                                        <p:tgtEl>
                                          <p:spTgt spid="31"/>
                                        </p:tgtEl>
                                        <p:attrNameLst>
                                          <p:attrName>ppt_y</p:attrName>
                                        </p:attrNameLst>
                                      </p:cBhvr>
                                      <p:tavLst>
                                        <p:tav tm="0">
                                          <p:val>
                                            <p:strVal val="ppt_y"/>
                                          </p:val>
                                        </p:tav>
                                        <p:tav tm="100000">
                                          <p:val>
                                            <p:strVal val="1+ppt_h/2"/>
                                          </p:val>
                                        </p:tav>
                                      </p:tavLst>
                                    </p:anim>
                                    <p:set>
                                      <p:cBhvr>
                                        <p:cTn id="162" dur="1" fill="hold">
                                          <p:stCondLst>
                                            <p:cond delay="499"/>
                                          </p:stCondLst>
                                        </p:cTn>
                                        <p:tgtEl>
                                          <p:spTgt spid="3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3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2" presetClass="exit" presetSubtype="4" fill="hold" grpId="1" nodeType="clickEffect">
                                  <p:stCondLst>
                                    <p:cond delay="0"/>
                                  </p:stCondLst>
                                  <p:childTnLst>
                                    <p:anim calcmode="lin" valueType="num">
                                      <p:cBhvr additive="base">
                                        <p:cTn id="170" dur="500"/>
                                        <p:tgtEl>
                                          <p:spTgt spid="32"/>
                                        </p:tgtEl>
                                        <p:attrNameLst>
                                          <p:attrName>ppt_x</p:attrName>
                                        </p:attrNameLst>
                                      </p:cBhvr>
                                      <p:tavLst>
                                        <p:tav tm="0">
                                          <p:val>
                                            <p:strVal val="ppt_x"/>
                                          </p:val>
                                        </p:tav>
                                        <p:tav tm="100000">
                                          <p:val>
                                            <p:strVal val="ppt_x"/>
                                          </p:val>
                                        </p:tav>
                                      </p:tavLst>
                                    </p:anim>
                                    <p:anim calcmode="lin" valueType="num">
                                      <p:cBhvr additive="base">
                                        <p:cTn id="171" dur="500"/>
                                        <p:tgtEl>
                                          <p:spTgt spid="32"/>
                                        </p:tgtEl>
                                        <p:attrNameLst>
                                          <p:attrName>ppt_y</p:attrName>
                                        </p:attrNameLst>
                                      </p:cBhvr>
                                      <p:tavLst>
                                        <p:tav tm="0">
                                          <p:val>
                                            <p:strVal val="ppt_y"/>
                                          </p:val>
                                        </p:tav>
                                        <p:tav tm="100000">
                                          <p:val>
                                            <p:strVal val="1+ppt_h/2"/>
                                          </p:val>
                                        </p:tav>
                                      </p:tavLst>
                                    </p:anim>
                                    <p:set>
                                      <p:cBhvr>
                                        <p:cTn id="172" dur="1" fill="hold">
                                          <p:stCondLst>
                                            <p:cond delay="499"/>
                                          </p:stCondLst>
                                        </p:cTn>
                                        <p:tgtEl>
                                          <p:spTgt spid="32"/>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33"/>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2" presetClass="exit" presetSubtype="4" fill="hold" grpId="1" nodeType="clickEffect">
                                  <p:stCondLst>
                                    <p:cond delay="0"/>
                                  </p:stCondLst>
                                  <p:childTnLst>
                                    <p:anim calcmode="lin" valueType="num">
                                      <p:cBhvr additive="base">
                                        <p:cTn id="180" dur="500"/>
                                        <p:tgtEl>
                                          <p:spTgt spid="33"/>
                                        </p:tgtEl>
                                        <p:attrNameLst>
                                          <p:attrName>ppt_x</p:attrName>
                                        </p:attrNameLst>
                                      </p:cBhvr>
                                      <p:tavLst>
                                        <p:tav tm="0">
                                          <p:val>
                                            <p:strVal val="ppt_x"/>
                                          </p:val>
                                        </p:tav>
                                        <p:tav tm="100000">
                                          <p:val>
                                            <p:strVal val="ppt_x"/>
                                          </p:val>
                                        </p:tav>
                                      </p:tavLst>
                                    </p:anim>
                                    <p:anim calcmode="lin" valueType="num">
                                      <p:cBhvr additive="base">
                                        <p:cTn id="181" dur="500"/>
                                        <p:tgtEl>
                                          <p:spTgt spid="33"/>
                                        </p:tgtEl>
                                        <p:attrNameLst>
                                          <p:attrName>ppt_y</p:attrName>
                                        </p:attrNameLst>
                                      </p:cBhvr>
                                      <p:tavLst>
                                        <p:tav tm="0">
                                          <p:val>
                                            <p:strVal val="ppt_y"/>
                                          </p:val>
                                        </p:tav>
                                        <p:tav tm="100000">
                                          <p:val>
                                            <p:strVal val="1+ppt_h/2"/>
                                          </p:val>
                                        </p:tav>
                                      </p:tavLst>
                                    </p:anim>
                                    <p:set>
                                      <p:cBhvr>
                                        <p:cTn id="182" dur="1" fill="hold">
                                          <p:stCondLst>
                                            <p:cond delay="499"/>
                                          </p:stCondLst>
                                        </p:cTn>
                                        <p:tgtEl>
                                          <p:spTgt spid="33"/>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34"/>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2" presetClass="exit" presetSubtype="4" fill="hold" grpId="1" nodeType="clickEffect">
                                  <p:stCondLst>
                                    <p:cond delay="0"/>
                                  </p:stCondLst>
                                  <p:childTnLst>
                                    <p:anim calcmode="lin" valueType="num">
                                      <p:cBhvr additive="base">
                                        <p:cTn id="190" dur="500"/>
                                        <p:tgtEl>
                                          <p:spTgt spid="34"/>
                                        </p:tgtEl>
                                        <p:attrNameLst>
                                          <p:attrName>ppt_x</p:attrName>
                                        </p:attrNameLst>
                                      </p:cBhvr>
                                      <p:tavLst>
                                        <p:tav tm="0">
                                          <p:val>
                                            <p:strVal val="ppt_x"/>
                                          </p:val>
                                        </p:tav>
                                        <p:tav tm="100000">
                                          <p:val>
                                            <p:strVal val="ppt_x"/>
                                          </p:val>
                                        </p:tav>
                                      </p:tavLst>
                                    </p:anim>
                                    <p:anim calcmode="lin" valueType="num">
                                      <p:cBhvr additive="base">
                                        <p:cTn id="191" dur="500"/>
                                        <p:tgtEl>
                                          <p:spTgt spid="34"/>
                                        </p:tgtEl>
                                        <p:attrNameLst>
                                          <p:attrName>ppt_y</p:attrName>
                                        </p:attrNameLst>
                                      </p:cBhvr>
                                      <p:tavLst>
                                        <p:tav tm="0">
                                          <p:val>
                                            <p:strVal val="ppt_y"/>
                                          </p:val>
                                        </p:tav>
                                        <p:tav tm="100000">
                                          <p:val>
                                            <p:strVal val="1+ppt_h/2"/>
                                          </p:val>
                                        </p:tav>
                                      </p:tavLst>
                                    </p:anim>
                                    <p:set>
                                      <p:cBhvr>
                                        <p:cTn id="19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4282" y="2571744"/>
            <a:ext cx="8712968" cy="2862322"/>
          </a:xfrm>
          <a:prstGeom prst="rect">
            <a:avLst/>
          </a:prstGeom>
          <a:solidFill>
            <a:schemeClr val="bg1">
              <a:alpha val="88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es-VE" sz="3600" dirty="0" smtClean="0">
                <a:solidFill>
                  <a:srgbClr val="FFFF00"/>
                </a:solidFill>
              </a:rPr>
              <a:t>Pregunta del ciclo</a:t>
            </a:r>
          </a:p>
          <a:p>
            <a:pPr algn="ctr"/>
            <a:r>
              <a:rPr lang="es-VE" sz="3600" dirty="0" smtClean="0"/>
              <a:t>¿Cuál es la conducta más adecuada en el tratamiento de la insuficiencia mitral moderada de etiología isquémica?</a:t>
            </a:r>
          </a:p>
          <a:p>
            <a:pPr algn="ctr"/>
            <a:endParaRPr lang="es-VE" sz="3600" dirty="0">
              <a:latin typeface="Berlin Sans FB" pitchFamily="34" charset="0"/>
              <a:cs typeface="Arial" pitchFamily="34" charset="0"/>
            </a:endParaRPr>
          </a:p>
        </p:txBody>
      </p:sp>
    </p:spTree>
    <p:extLst>
      <p:ext uri="{BB962C8B-B14F-4D97-AF65-F5344CB8AC3E}">
        <p14:creationId xmlns="" xmlns:p14="http://schemas.microsoft.com/office/powerpoint/2010/main" val="36997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6" y="16868"/>
            <a:ext cx="1448492"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4153" y="-51766"/>
            <a:ext cx="1560513" cy="636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srcRect/>
          <a:stretch>
            <a:fillRect/>
          </a:stretch>
        </p:blipFill>
        <p:spPr bwMode="auto">
          <a:xfrm>
            <a:off x="214282" y="1357298"/>
            <a:ext cx="8701116" cy="4229100"/>
          </a:xfrm>
          <a:prstGeom prst="rect">
            <a:avLst/>
          </a:prstGeom>
          <a:noFill/>
          <a:ln w="9525">
            <a:noFill/>
            <a:miter lim="800000"/>
            <a:headEnd/>
            <a:tailEnd/>
          </a:ln>
          <a:effectLst/>
        </p:spPr>
      </p:pic>
      <p:sp>
        <p:nvSpPr>
          <p:cNvPr id="10" name="9 Rectángulo"/>
          <p:cNvSpPr/>
          <p:nvPr/>
        </p:nvSpPr>
        <p:spPr>
          <a:xfrm>
            <a:off x="2428860" y="2643182"/>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Rectángulo"/>
          <p:cNvSpPr/>
          <p:nvPr/>
        </p:nvSpPr>
        <p:spPr>
          <a:xfrm>
            <a:off x="2428860" y="2857496"/>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Rectángulo"/>
          <p:cNvSpPr/>
          <p:nvPr/>
        </p:nvSpPr>
        <p:spPr>
          <a:xfrm>
            <a:off x="4357686" y="2428868"/>
            <a:ext cx="928694"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430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srcRect/>
          <a:stretch>
            <a:fillRect/>
          </a:stretch>
        </p:blipFill>
        <p:spPr bwMode="auto">
          <a:xfrm>
            <a:off x="1000100" y="785794"/>
            <a:ext cx="7410450" cy="4543425"/>
          </a:xfrm>
          <a:prstGeom prst="rect">
            <a:avLst/>
          </a:prstGeom>
          <a:noFill/>
          <a:ln w="9525">
            <a:noFill/>
            <a:miter lim="800000"/>
            <a:headEnd/>
            <a:tailEnd/>
          </a:ln>
          <a:effectLst/>
        </p:spPr>
      </p:pic>
      <p:sp>
        <p:nvSpPr>
          <p:cNvPr id="16" name="15 Rectángulo redondeado"/>
          <p:cNvSpPr/>
          <p:nvPr/>
        </p:nvSpPr>
        <p:spPr>
          <a:xfrm>
            <a:off x="1428728" y="1643050"/>
            <a:ext cx="185738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t>Tto</a:t>
            </a:r>
            <a:r>
              <a:rPr lang="es-VE" dirty="0" smtClean="0"/>
              <a:t> médico</a:t>
            </a:r>
          </a:p>
          <a:p>
            <a:pPr algn="ctr"/>
            <a:r>
              <a:rPr lang="es-VE" dirty="0" smtClean="0"/>
              <a:t>5 años= 44,4%</a:t>
            </a:r>
            <a:endParaRPr lang="es-VE" dirty="0"/>
          </a:p>
        </p:txBody>
      </p:sp>
      <p:sp>
        <p:nvSpPr>
          <p:cNvPr id="17" name="16 Rectángulo redondeado"/>
          <p:cNvSpPr/>
          <p:nvPr/>
        </p:nvSpPr>
        <p:spPr>
          <a:xfrm>
            <a:off x="6572264" y="2500306"/>
            <a:ext cx="185738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t>Tto</a:t>
            </a:r>
            <a:r>
              <a:rPr lang="es-VE" dirty="0" smtClean="0"/>
              <a:t> Médico </a:t>
            </a:r>
          </a:p>
          <a:p>
            <a:pPr algn="ctr"/>
            <a:r>
              <a:rPr lang="es-VE" dirty="0" smtClean="0"/>
              <a:t>5 años= 27.3%</a:t>
            </a:r>
            <a:endParaRPr lang="es-VE" dirty="0"/>
          </a:p>
        </p:txBody>
      </p:sp>
      <p:sp>
        <p:nvSpPr>
          <p:cNvPr id="18" name="17 Rectángulo redondeado"/>
          <p:cNvSpPr/>
          <p:nvPr/>
        </p:nvSpPr>
        <p:spPr>
          <a:xfrm>
            <a:off x="1428728" y="3143248"/>
            <a:ext cx="1857388" cy="7858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ICP</a:t>
            </a:r>
          </a:p>
          <a:p>
            <a:pPr algn="ctr"/>
            <a:r>
              <a:rPr lang="es-VE" dirty="0" smtClean="0"/>
              <a:t>5 años= 25.1%</a:t>
            </a:r>
            <a:endParaRPr lang="es-VE" dirty="0"/>
          </a:p>
        </p:txBody>
      </p:sp>
      <p:sp>
        <p:nvSpPr>
          <p:cNvPr id="19" name="18 Rectángulo redondeado"/>
          <p:cNvSpPr/>
          <p:nvPr/>
        </p:nvSpPr>
        <p:spPr>
          <a:xfrm>
            <a:off x="6572264" y="2428868"/>
            <a:ext cx="1857388" cy="78581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ICP</a:t>
            </a:r>
          </a:p>
          <a:p>
            <a:pPr algn="ctr"/>
            <a:r>
              <a:rPr lang="es-VE" dirty="0" smtClean="0"/>
              <a:t>5 años= 27.3%</a:t>
            </a:r>
            <a:endParaRPr lang="es-VE" dirty="0"/>
          </a:p>
        </p:txBody>
      </p:sp>
      <p:sp>
        <p:nvSpPr>
          <p:cNvPr id="20" name="19 Rectángulo redondeado"/>
          <p:cNvSpPr/>
          <p:nvPr/>
        </p:nvSpPr>
        <p:spPr>
          <a:xfrm>
            <a:off x="1428728" y="2714620"/>
            <a:ext cx="1857388" cy="7858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CABG</a:t>
            </a:r>
          </a:p>
          <a:p>
            <a:pPr algn="ctr"/>
            <a:r>
              <a:rPr lang="es-VE" dirty="0" smtClean="0"/>
              <a:t>5 años= 26.6%</a:t>
            </a:r>
            <a:endParaRPr lang="es-VE" dirty="0"/>
          </a:p>
        </p:txBody>
      </p:sp>
      <p:sp>
        <p:nvSpPr>
          <p:cNvPr id="21" name="20 Rectángulo redondeado"/>
          <p:cNvSpPr/>
          <p:nvPr/>
        </p:nvSpPr>
        <p:spPr>
          <a:xfrm>
            <a:off x="6572264" y="1571612"/>
            <a:ext cx="1857388" cy="7858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CABG</a:t>
            </a:r>
          </a:p>
          <a:p>
            <a:pPr algn="ctr"/>
            <a:r>
              <a:rPr lang="es-VE" dirty="0" smtClean="0"/>
              <a:t>5 años= 39%</a:t>
            </a:r>
            <a:endParaRPr lang="es-VE" dirty="0"/>
          </a:p>
        </p:txBody>
      </p:sp>
      <p:sp>
        <p:nvSpPr>
          <p:cNvPr id="22" name="21 Rectángulo redondeado"/>
          <p:cNvSpPr/>
          <p:nvPr/>
        </p:nvSpPr>
        <p:spPr>
          <a:xfrm>
            <a:off x="1500166" y="4143380"/>
            <a:ext cx="1857388" cy="78581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CABG+MVRR</a:t>
            </a:r>
          </a:p>
          <a:p>
            <a:pPr algn="ctr"/>
            <a:r>
              <a:rPr lang="es-VE" dirty="0" smtClean="0"/>
              <a:t>5 años= 3.9%</a:t>
            </a:r>
            <a:endParaRPr lang="es-VE" dirty="0"/>
          </a:p>
        </p:txBody>
      </p:sp>
      <p:sp>
        <p:nvSpPr>
          <p:cNvPr id="23" name="22 Rectángulo redondeado"/>
          <p:cNvSpPr/>
          <p:nvPr/>
        </p:nvSpPr>
        <p:spPr>
          <a:xfrm>
            <a:off x="6572264" y="3857628"/>
            <a:ext cx="1857388" cy="78581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CABG+MVRR</a:t>
            </a:r>
          </a:p>
          <a:p>
            <a:pPr algn="ctr"/>
            <a:r>
              <a:rPr lang="es-VE" dirty="0" smtClean="0"/>
              <a:t>5 años= 6.3%</a:t>
            </a:r>
            <a:endParaRPr lang="es-VE" dirty="0"/>
          </a:p>
        </p:txBody>
      </p:sp>
    </p:spTree>
    <p:extLst>
      <p:ext uri="{BB962C8B-B14F-4D97-AF65-F5344CB8AC3E}">
        <p14:creationId xmlns="" xmlns:p14="http://schemas.microsoft.com/office/powerpoint/2010/main" val="24381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6"/>
                                        </p:tgtEl>
                                        <p:attrNameLst>
                                          <p:attrName>ppt_x</p:attrName>
                                        </p:attrNameLst>
                                      </p:cBhvr>
                                      <p:tavLst>
                                        <p:tav tm="0">
                                          <p:val>
                                            <p:strVal val="ppt_x"/>
                                          </p:val>
                                        </p:tav>
                                        <p:tav tm="100000">
                                          <p:val>
                                            <p:strVal val="ppt_x"/>
                                          </p:val>
                                        </p:tav>
                                      </p:tavLst>
                                    </p:anim>
                                    <p:anim calcmode="lin" valueType="num">
                                      <p:cBhvr additive="base">
                                        <p:cTn id="19" dur="500"/>
                                        <p:tgtEl>
                                          <p:spTgt spid="16"/>
                                        </p:tgtEl>
                                        <p:attrNameLst>
                                          <p:attrName>ppt_y</p:attrName>
                                        </p:attrNameLst>
                                      </p:cBhvr>
                                      <p:tavLst>
                                        <p:tav tm="0">
                                          <p:val>
                                            <p:strVal val="ppt_y"/>
                                          </p:val>
                                        </p:tav>
                                        <p:tav tm="100000">
                                          <p:val>
                                            <p:strVal val="1+ppt_h/2"/>
                                          </p:val>
                                        </p:tav>
                                      </p:tavLst>
                                    </p:anim>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9"/>
                                        </p:tgtEl>
                                        <p:attrNameLst>
                                          <p:attrName>ppt_x</p:attrName>
                                        </p:attrNameLst>
                                      </p:cBhvr>
                                      <p:tavLst>
                                        <p:tav tm="0">
                                          <p:val>
                                            <p:strVal val="ppt_x"/>
                                          </p:val>
                                        </p:tav>
                                        <p:tav tm="100000">
                                          <p:val>
                                            <p:strVal val="ppt_x"/>
                                          </p:val>
                                        </p:tav>
                                      </p:tavLst>
                                    </p:anim>
                                    <p:anim calcmode="lin" valueType="num">
                                      <p:cBhvr additive="base">
                                        <p:cTn id="49" dur="500"/>
                                        <p:tgtEl>
                                          <p:spTgt spid="19"/>
                                        </p:tgtEl>
                                        <p:attrNameLst>
                                          <p:attrName>ppt_y</p:attrName>
                                        </p:attrNameLst>
                                      </p:cBhvr>
                                      <p:tavLst>
                                        <p:tav tm="0">
                                          <p:val>
                                            <p:strVal val="ppt_y"/>
                                          </p:val>
                                        </p:tav>
                                        <p:tav tm="100000">
                                          <p:val>
                                            <p:strVal val="1+ppt_h/2"/>
                                          </p:val>
                                        </p:tav>
                                      </p:tavLst>
                                    </p:anim>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20"/>
                                        </p:tgtEl>
                                        <p:attrNameLst>
                                          <p:attrName>ppt_x</p:attrName>
                                        </p:attrNameLst>
                                      </p:cBhvr>
                                      <p:tavLst>
                                        <p:tav tm="0">
                                          <p:val>
                                            <p:strVal val="ppt_x"/>
                                          </p:val>
                                        </p:tav>
                                        <p:tav tm="100000">
                                          <p:val>
                                            <p:strVal val="ppt_x"/>
                                          </p:val>
                                        </p:tav>
                                      </p:tavLst>
                                    </p:anim>
                                    <p:anim calcmode="lin" valueType="num">
                                      <p:cBhvr additive="base">
                                        <p:cTn id="67" dur="500"/>
                                        <p:tgtEl>
                                          <p:spTgt spid="20"/>
                                        </p:tgtEl>
                                        <p:attrNameLst>
                                          <p:attrName>ppt_y</p:attrName>
                                        </p:attrNameLst>
                                      </p:cBhvr>
                                      <p:tavLst>
                                        <p:tav tm="0">
                                          <p:val>
                                            <p:strVal val="ppt_y"/>
                                          </p:val>
                                        </p:tav>
                                        <p:tav tm="100000">
                                          <p:val>
                                            <p:strVal val="1+ppt_h/2"/>
                                          </p:val>
                                        </p:tav>
                                      </p:tavLst>
                                    </p:anim>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21"/>
                                        </p:tgtEl>
                                        <p:attrNameLst>
                                          <p:attrName>ppt_x</p:attrName>
                                        </p:attrNameLst>
                                      </p:cBhvr>
                                      <p:tavLst>
                                        <p:tav tm="0">
                                          <p:val>
                                            <p:strVal val="ppt_x"/>
                                          </p:val>
                                        </p:tav>
                                        <p:tav tm="100000">
                                          <p:val>
                                            <p:strVal val="ppt_x"/>
                                          </p:val>
                                        </p:tav>
                                      </p:tavLst>
                                    </p:anim>
                                    <p:anim calcmode="lin" valueType="num">
                                      <p:cBhvr additive="base">
                                        <p:cTn id="73" dur="500"/>
                                        <p:tgtEl>
                                          <p:spTgt spid="21"/>
                                        </p:tgtEl>
                                        <p:attrNameLst>
                                          <p:attrName>ppt_y</p:attrName>
                                        </p:attrNameLst>
                                      </p:cBhvr>
                                      <p:tavLst>
                                        <p:tav tm="0">
                                          <p:val>
                                            <p:strVal val="ppt_y"/>
                                          </p:val>
                                        </p:tav>
                                        <p:tav tm="100000">
                                          <p:val>
                                            <p:strVal val="1+ppt_h/2"/>
                                          </p:val>
                                        </p:tav>
                                      </p:tavLst>
                                    </p:anim>
                                    <p:set>
                                      <p:cBhvr>
                                        <p:cTn id="74" dur="1" fill="hold">
                                          <p:stCondLst>
                                            <p:cond delay="499"/>
                                          </p:stCondLst>
                                        </p:cTn>
                                        <p:tgtEl>
                                          <p:spTgt spid="2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22"/>
                                        </p:tgtEl>
                                        <p:attrNameLst>
                                          <p:attrName>ppt_x</p:attrName>
                                        </p:attrNameLst>
                                      </p:cBhvr>
                                      <p:tavLst>
                                        <p:tav tm="0">
                                          <p:val>
                                            <p:strVal val="ppt_x"/>
                                          </p:val>
                                        </p:tav>
                                        <p:tav tm="100000">
                                          <p:val>
                                            <p:strVal val="ppt_x"/>
                                          </p:val>
                                        </p:tav>
                                      </p:tavLst>
                                    </p:anim>
                                    <p:anim calcmode="lin" valueType="num">
                                      <p:cBhvr additive="base">
                                        <p:cTn id="91" dur="500"/>
                                        <p:tgtEl>
                                          <p:spTgt spid="22"/>
                                        </p:tgtEl>
                                        <p:attrNameLst>
                                          <p:attrName>ppt_y</p:attrName>
                                        </p:attrNameLst>
                                      </p:cBhvr>
                                      <p:tavLst>
                                        <p:tav tm="0">
                                          <p:val>
                                            <p:strVal val="ppt_y"/>
                                          </p:val>
                                        </p:tav>
                                        <p:tav tm="100000">
                                          <p:val>
                                            <p:strVal val="1+ppt_h/2"/>
                                          </p:val>
                                        </p:tav>
                                      </p:tavLst>
                                    </p:anim>
                                    <p:set>
                                      <p:cBhvr>
                                        <p:cTn id="92" dur="1" fill="hold">
                                          <p:stCondLst>
                                            <p:cond delay="499"/>
                                          </p:stCondLst>
                                        </p:cTn>
                                        <p:tgtEl>
                                          <p:spTgt spid="2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23"/>
                                        </p:tgtEl>
                                        <p:attrNameLst>
                                          <p:attrName>ppt_x</p:attrName>
                                        </p:attrNameLst>
                                      </p:cBhvr>
                                      <p:tavLst>
                                        <p:tav tm="0">
                                          <p:val>
                                            <p:strVal val="ppt_x"/>
                                          </p:val>
                                        </p:tav>
                                        <p:tav tm="100000">
                                          <p:val>
                                            <p:strVal val="ppt_x"/>
                                          </p:val>
                                        </p:tav>
                                      </p:tavLst>
                                    </p:anim>
                                    <p:anim calcmode="lin" valueType="num">
                                      <p:cBhvr additive="base">
                                        <p:cTn id="97" dur="500"/>
                                        <p:tgtEl>
                                          <p:spTgt spid="23"/>
                                        </p:tgtEl>
                                        <p:attrNameLst>
                                          <p:attrName>ppt_y</p:attrName>
                                        </p:attrNameLst>
                                      </p:cBhvr>
                                      <p:tavLst>
                                        <p:tav tm="0">
                                          <p:val>
                                            <p:strVal val="ppt_y"/>
                                          </p:val>
                                        </p:tav>
                                        <p:tav tm="100000">
                                          <p:val>
                                            <p:strVal val="1+ppt_h/2"/>
                                          </p:val>
                                        </p:tav>
                                      </p:tavLst>
                                    </p:anim>
                                    <p:set>
                                      <p:cBhvr>
                                        <p:cTn id="9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6" y="16868"/>
            <a:ext cx="1448492"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4153" y="-51766"/>
            <a:ext cx="1560513" cy="636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srcRect/>
          <a:stretch>
            <a:fillRect/>
          </a:stretch>
        </p:blipFill>
        <p:spPr bwMode="auto">
          <a:xfrm>
            <a:off x="923925" y="1166813"/>
            <a:ext cx="7296150" cy="4524375"/>
          </a:xfrm>
          <a:prstGeom prst="rect">
            <a:avLst/>
          </a:prstGeom>
          <a:noFill/>
          <a:ln w="9525">
            <a:noFill/>
            <a:miter lim="800000"/>
            <a:headEnd/>
            <a:tailEnd/>
          </a:ln>
          <a:effectLst/>
        </p:spPr>
      </p:pic>
    </p:spTree>
    <p:extLst>
      <p:ext uri="{BB962C8B-B14F-4D97-AF65-F5344CB8AC3E}">
        <p14:creationId xmlns="" xmlns:p14="http://schemas.microsoft.com/office/powerpoint/2010/main" val="234302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6" y="16868"/>
            <a:ext cx="1448492"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4153" y="-51766"/>
            <a:ext cx="1560513" cy="636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srcRect/>
          <a:stretch>
            <a:fillRect/>
          </a:stretch>
        </p:blipFill>
        <p:spPr bwMode="auto">
          <a:xfrm>
            <a:off x="809625" y="857232"/>
            <a:ext cx="7524750" cy="5691205"/>
          </a:xfrm>
          <a:prstGeom prst="rect">
            <a:avLst/>
          </a:prstGeom>
          <a:noFill/>
          <a:ln w="9525">
            <a:noFill/>
            <a:miter lim="800000"/>
            <a:headEnd/>
            <a:tailEnd/>
          </a:ln>
          <a:effectLst/>
        </p:spPr>
      </p:pic>
      <p:sp>
        <p:nvSpPr>
          <p:cNvPr id="10" name="9 Rectángulo redondeado"/>
          <p:cNvSpPr/>
          <p:nvPr/>
        </p:nvSpPr>
        <p:spPr>
          <a:xfrm>
            <a:off x="428596" y="785794"/>
            <a:ext cx="1571636" cy="6429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Total</a:t>
            </a:r>
          </a:p>
          <a:p>
            <a:pPr algn="ctr"/>
            <a:r>
              <a:rPr lang="es-VE" dirty="0" smtClean="0"/>
              <a:t>5.37 años</a:t>
            </a:r>
            <a:endParaRPr lang="es-VE" dirty="0"/>
          </a:p>
        </p:txBody>
      </p:sp>
      <p:sp>
        <p:nvSpPr>
          <p:cNvPr id="12" name="11 Rectángulo redondeado"/>
          <p:cNvSpPr/>
          <p:nvPr/>
        </p:nvSpPr>
        <p:spPr>
          <a:xfrm>
            <a:off x="428596" y="1571612"/>
            <a:ext cx="1643074" cy="6429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t>Tto</a:t>
            </a:r>
            <a:r>
              <a:rPr lang="es-VE" dirty="0" smtClean="0"/>
              <a:t> médico</a:t>
            </a:r>
          </a:p>
          <a:p>
            <a:pPr algn="ctr"/>
            <a:r>
              <a:rPr lang="es-VE" dirty="0" smtClean="0"/>
              <a:t>4.4 años</a:t>
            </a:r>
            <a:endParaRPr lang="es-VE" dirty="0"/>
          </a:p>
        </p:txBody>
      </p:sp>
      <p:sp>
        <p:nvSpPr>
          <p:cNvPr id="13" name="12 Rectángulo redondeado"/>
          <p:cNvSpPr/>
          <p:nvPr/>
        </p:nvSpPr>
        <p:spPr>
          <a:xfrm>
            <a:off x="428596" y="2357430"/>
            <a:ext cx="1643074" cy="6429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ICP</a:t>
            </a:r>
          </a:p>
          <a:p>
            <a:pPr algn="ctr"/>
            <a:r>
              <a:rPr lang="es-VE" dirty="0" smtClean="0"/>
              <a:t>8.9 años</a:t>
            </a:r>
            <a:endParaRPr lang="es-VE" dirty="0"/>
          </a:p>
        </p:txBody>
      </p:sp>
      <p:sp>
        <p:nvSpPr>
          <p:cNvPr id="14" name="13 Rectángulo redondeado"/>
          <p:cNvSpPr/>
          <p:nvPr/>
        </p:nvSpPr>
        <p:spPr>
          <a:xfrm>
            <a:off x="428596" y="3143248"/>
            <a:ext cx="1714512" cy="6429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CABG</a:t>
            </a:r>
          </a:p>
          <a:p>
            <a:pPr algn="ctr"/>
            <a:r>
              <a:rPr lang="es-VE" dirty="0" smtClean="0"/>
              <a:t>9.7 años</a:t>
            </a:r>
            <a:endParaRPr lang="es-VE" dirty="0"/>
          </a:p>
        </p:txBody>
      </p:sp>
      <p:sp>
        <p:nvSpPr>
          <p:cNvPr id="15" name="14 Rectángulo redondeado"/>
          <p:cNvSpPr/>
          <p:nvPr/>
        </p:nvSpPr>
        <p:spPr>
          <a:xfrm>
            <a:off x="428596" y="3929066"/>
            <a:ext cx="1714512" cy="64294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CABG+MVRR</a:t>
            </a:r>
          </a:p>
          <a:p>
            <a:pPr algn="ctr"/>
            <a:r>
              <a:rPr lang="es-VE" dirty="0" smtClean="0"/>
              <a:t>6.4 años</a:t>
            </a:r>
            <a:endParaRPr lang="es-VE" dirty="0"/>
          </a:p>
        </p:txBody>
      </p:sp>
    </p:spTree>
    <p:extLst>
      <p:ext uri="{BB962C8B-B14F-4D97-AF65-F5344CB8AC3E}">
        <p14:creationId xmlns="" xmlns:p14="http://schemas.microsoft.com/office/powerpoint/2010/main" val="23430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5"/>
                                        </p:tgtEl>
                                        <p:attrNameLst>
                                          <p:attrName>ppt_x</p:attrName>
                                        </p:attrNameLst>
                                      </p:cBhvr>
                                      <p:tavLst>
                                        <p:tav tm="0">
                                          <p:val>
                                            <p:strVal val="ppt_x"/>
                                          </p:val>
                                        </p:tav>
                                        <p:tav tm="100000">
                                          <p:val>
                                            <p:strVal val="ppt_x"/>
                                          </p:val>
                                        </p:tav>
                                      </p:tavLst>
                                    </p:anim>
                                    <p:anim calcmode="lin" valueType="num">
                                      <p:cBhvr additive="base">
                                        <p:cTn id="61" dur="500"/>
                                        <p:tgtEl>
                                          <p:spTgt spid="15"/>
                                        </p:tgtEl>
                                        <p:attrNameLst>
                                          <p:attrName>ppt_y</p:attrName>
                                        </p:attrNameLst>
                                      </p:cBhvr>
                                      <p:tavLst>
                                        <p:tav tm="0">
                                          <p:val>
                                            <p:strVal val="ppt_y"/>
                                          </p:val>
                                        </p:tav>
                                        <p:tav tm="100000">
                                          <p:val>
                                            <p:strVal val="1+ppt_h/2"/>
                                          </p:val>
                                        </p:tav>
                                      </p:tavLst>
                                    </p:anim>
                                    <p:set>
                                      <p:cBhvr>
                                        <p:cTn id="6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6" y="16868"/>
            <a:ext cx="1448492"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4153" y="-51766"/>
            <a:ext cx="1560513" cy="636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srcRect/>
          <a:stretch>
            <a:fillRect/>
          </a:stretch>
        </p:blipFill>
        <p:spPr bwMode="auto">
          <a:xfrm>
            <a:off x="785786" y="857232"/>
            <a:ext cx="7534275" cy="5772146"/>
          </a:xfrm>
          <a:prstGeom prst="rect">
            <a:avLst/>
          </a:prstGeom>
          <a:noFill/>
          <a:ln w="9525">
            <a:noFill/>
            <a:miter lim="800000"/>
            <a:headEnd/>
            <a:tailEnd/>
          </a:ln>
          <a:effectLst/>
        </p:spPr>
      </p:pic>
      <p:sp>
        <p:nvSpPr>
          <p:cNvPr id="12" name="11 Rectángulo redondeado"/>
          <p:cNvSpPr/>
          <p:nvPr/>
        </p:nvSpPr>
        <p:spPr>
          <a:xfrm>
            <a:off x="428596" y="1571612"/>
            <a:ext cx="1643074" cy="64294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err="1" smtClean="0"/>
              <a:t>Tto</a:t>
            </a:r>
            <a:r>
              <a:rPr lang="es-VE" dirty="0" smtClean="0"/>
              <a:t> médico</a:t>
            </a:r>
          </a:p>
          <a:p>
            <a:pPr algn="ctr"/>
            <a:r>
              <a:rPr lang="es-VE" dirty="0" smtClean="0"/>
              <a:t>5.6 años</a:t>
            </a:r>
            <a:endParaRPr lang="es-VE" dirty="0"/>
          </a:p>
        </p:txBody>
      </p:sp>
      <p:sp>
        <p:nvSpPr>
          <p:cNvPr id="13" name="12 Rectángulo redondeado"/>
          <p:cNvSpPr/>
          <p:nvPr/>
        </p:nvSpPr>
        <p:spPr>
          <a:xfrm>
            <a:off x="428596" y="2357430"/>
            <a:ext cx="1643074" cy="6429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ICP</a:t>
            </a:r>
          </a:p>
          <a:p>
            <a:pPr algn="ctr"/>
            <a:r>
              <a:rPr lang="es-VE" dirty="0" smtClean="0"/>
              <a:t>6.8 años</a:t>
            </a:r>
            <a:endParaRPr lang="es-VE" dirty="0"/>
          </a:p>
        </p:txBody>
      </p:sp>
      <p:sp>
        <p:nvSpPr>
          <p:cNvPr id="14" name="13 Rectángulo redondeado"/>
          <p:cNvSpPr/>
          <p:nvPr/>
        </p:nvSpPr>
        <p:spPr>
          <a:xfrm>
            <a:off x="428596" y="3143248"/>
            <a:ext cx="1714512" cy="64294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CABG</a:t>
            </a:r>
          </a:p>
          <a:p>
            <a:pPr algn="ctr"/>
            <a:r>
              <a:rPr lang="es-VE" dirty="0" smtClean="0"/>
              <a:t>9.7 años</a:t>
            </a:r>
            <a:endParaRPr lang="es-VE" dirty="0"/>
          </a:p>
        </p:txBody>
      </p:sp>
      <p:sp>
        <p:nvSpPr>
          <p:cNvPr id="15" name="14 Rectángulo redondeado"/>
          <p:cNvSpPr/>
          <p:nvPr/>
        </p:nvSpPr>
        <p:spPr>
          <a:xfrm>
            <a:off x="428596" y="3929066"/>
            <a:ext cx="1714512" cy="64294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CABG+MVRR</a:t>
            </a:r>
          </a:p>
          <a:p>
            <a:pPr algn="ctr"/>
            <a:r>
              <a:rPr lang="es-VE" dirty="0" smtClean="0"/>
              <a:t>8.1 años</a:t>
            </a:r>
            <a:endParaRPr lang="es-VE" dirty="0"/>
          </a:p>
        </p:txBody>
      </p:sp>
    </p:spTree>
    <p:extLst>
      <p:ext uri="{BB962C8B-B14F-4D97-AF65-F5344CB8AC3E}">
        <p14:creationId xmlns="" xmlns:p14="http://schemas.microsoft.com/office/powerpoint/2010/main" val="23430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6" y="16868"/>
            <a:ext cx="1448492"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4153" y="-51766"/>
            <a:ext cx="1560513" cy="6369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srcRect/>
          <a:stretch>
            <a:fillRect/>
          </a:stretch>
        </p:blipFill>
        <p:spPr bwMode="auto">
          <a:xfrm>
            <a:off x="642910" y="500042"/>
            <a:ext cx="4133850" cy="5314950"/>
          </a:xfrm>
          <a:prstGeom prst="rect">
            <a:avLst/>
          </a:prstGeom>
          <a:noFill/>
          <a:ln w="9525">
            <a:noFill/>
            <a:miter lim="800000"/>
            <a:headEnd/>
            <a:tailEnd/>
          </a:ln>
          <a:effectLst/>
        </p:spPr>
      </p:pic>
      <p:sp>
        <p:nvSpPr>
          <p:cNvPr id="10" name="9 Rectángulo"/>
          <p:cNvSpPr/>
          <p:nvPr/>
        </p:nvSpPr>
        <p:spPr>
          <a:xfrm>
            <a:off x="785786" y="1928802"/>
            <a:ext cx="4357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Flecha derecha"/>
          <p:cNvSpPr/>
          <p:nvPr/>
        </p:nvSpPr>
        <p:spPr>
          <a:xfrm>
            <a:off x="5857884" y="1357298"/>
            <a:ext cx="28575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7 Flecha derecha"/>
          <p:cNvSpPr/>
          <p:nvPr/>
        </p:nvSpPr>
        <p:spPr>
          <a:xfrm>
            <a:off x="5857884" y="2357430"/>
            <a:ext cx="285752" cy="28575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18 Flecha derecha"/>
          <p:cNvSpPr/>
          <p:nvPr/>
        </p:nvSpPr>
        <p:spPr>
          <a:xfrm>
            <a:off x="5857884" y="3429000"/>
            <a:ext cx="285752" cy="28575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19 Rectángulo redondeado"/>
          <p:cNvSpPr/>
          <p:nvPr/>
        </p:nvSpPr>
        <p:spPr>
          <a:xfrm>
            <a:off x="6286512" y="1214422"/>
            <a:ext cx="128588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dirty="0" smtClean="0"/>
              <a:t>Reducción de 17%</a:t>
            </a:r>
            <a:endParaRPr lang="es-VE" sz="1400" dirty="0"/>
          </a:p>
        </p:txBody>
      </p:sp>
      <p:sp>
        <p:nvSpPr>
          <p:cNvPr id="21" name="20 Rectángulo redondeado"/>
          <p:cNvSpPr/>
          <p:nvPr/>
        </p:nvSpPr>
        <p:spPr>
          <a:xfrm>
            <a:off x="6286512" y="2214554"/>
            <a:ext cx="1285884" cy="5715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400" dirty="0" smtClean="0"/>
          </a:p>
          <a:p>
            <a:pPr algn="ctr"/>
            <a:r>
              <a:rPr lang="es-VE" sz="1400" dirty="0" smtClean="0"/>
              <a:t>Reducción de 44 %</a:t>
            </a:r>
          </a:p>
          <a:p>
            <a:pPr algn="ctr"/>
            <a:endParaRPr lang="es-VE" dirty="0"/>
          </a:p>
        </p:txBody>
      </p:sp>
      <p:sp>
        <p:nvSpPr>
          <p:cNvPr id="22" name="21 Rectángulo redondeado"/>
          <p:cNvSpPr/>
          <p:nvPr/>
        </p:nvSpPr>
        <p:spPr>
          <a:xfrm>
            <a:off x="6357950" y="3286124"/>
            <a:ext cx="1285884" cy="50006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dirty="0" smtClean="0"/>
              <a:t>Reducción de 31%</a:t>
            </a:r>
            <a:endParaRPr lang="es-VE" sz="1400" dirty="0"/>
          </a:p>
        </p:txBody>
      </p:sp>
      <p:sp>
        <p:nvSpPr>
          <p:cNvPr id="23" name="22 Rectángulo"/>
          <p:cNvSpPr/>
          <p:nvPr/>
        </p:nvSpPr>
        <p:spPr>
          <a:xfrm>
            <a:off x="785786" y="2143116"/>
            <a:ext cx="4357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Rectángulo"/>
          <p:cNvSpPr/>
          <p:nvPr/>
        </p:nvSpPr>
        <p:spPr>
          <a:xfrm>
            <a:off x="785786" y="1643050"/>
            <a:ext cx="4357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7" name="Picture 1"/>
          <p:cNvPicPr>
            <a:picLocks noChangeAspect="1" noChangeArrowheads="1"/>
          </p:cNvPicPr>
          <p:nvPr/>
        </p:nvPicPr>
        <p:blipFill>
          <a:blip r:embed="rId5" cstate="print"/>
          <a:srcRect/>
          <a:stretch>
            <a:fillRect/>
          </a:stretch>
        </p:blipFill>
        <p:spPr bwMode="auto">
          <a:xfrm>
            <a:off x="4857752" y="4214818"/>
            <a:ext cx="3619500" cy="1295400"/>
          </a:xfrm>
          <a:prstGeom prst="rect">
            <a:avLst/>
          </a:prstGeom>
          <a:noFill/>
          <a:ln w="9525">
            <a:noFill/>
            <a:miter lim="800000"/>
            <a:headEnd/>
            <a:tailEnd/>
          </a:ln>
          <a:effectLst/>
        </p:spPr>
      </p:pic>
      <p:pic>
        <p:nvPicPr>
          <p:cNvPr id="34818" name="Picture 2"/>
          <p:cNvPicPr>
            <a:picLocks noChangeAspect="1" noChangeArrowheads="1"/>
          </p:cNvPicPr>
          <p:nvPr/>
        </p:nvPicPr>
        <p:blipFill>
          <a:blip r:embed="rId6" cstate="print"/>
          <a:srcRect/>
          <a:stretch>
            <a:fillRect/>
          </a:stretch>
        </p:blipFill>
        <p:spPr bwMode="auto">
          <a:xfrm>
            <a:off x="857224" y="6000768"/>
            <a:ext cx="6505575" cy="552450"/>
          </a:xfrm>
          <a:prstGeom prst="rect">
            <a:avLst/>
          </a:prstGeom>
          <a:noFill/>
          <a:ln w="9525">
            <a:noFill/>
            <a:miter lim="800000"/>
            <a:headEnd/>
            <a:tailEnd/>
          </a:ln>
          <a:effectLst/>
        </p:spPr>
      </p:pic>
      <p:sp>
        <p:nvSpPr>
          <p:cNvPr id="25" name="24 Rectángulo"/>
          <p:cNvSpPr/>
          <p:nvPr/>
        </p:nvSpPr>
        <p:spPr>
          <a:xfrm>
            <a:off x="714348" y="3786190"/>
            <a:ext cx="4357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5 Rectángulo"/>
          <p:cNvSpPr/>
          <p:nvPr/>
        </p:nvSpPr>
        <p:spPr>
          <a:xfrm>
            <a:off x="714348" y="4214818"/>
            <a:ext cx="4357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Rectángulo"/>
          <p:cNvSpPr/>
          <p:nvPr/>
        </p:nvSpPr>
        <p:spPr>
          <a:xfrm>
            <a:off x="714348" y="4000504"/>
            <a:ext cx="4357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430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10"/>
                                        </p:tgtEl>
                                        <p:attrNameLst>
                                          <p:attrName>ppt_x</p:attrName>
                                        </p:attrNameLst>
                                      </p:cBhvr>
                                      <p:tavLst>
                                        <p:tav tm="0">
                                          <p:val>
                                            <p:strVal val="ppt_x"/>
                                          </p:val>
                                        </p:tav>
                                        <p:tav tm="100000">
                                          <p:val>
                                            <p:strVal val="ppt_x"/>
                                          </p:val>
                                        </p:tav>
                                      </p:tavLst>
                                    </p:anim>
                                    <p:anim calcmode="lin" valueType="num">
                                      <p:cBhvr additive="base">
                                        <p:cTn id="11" dur="500"/>
                                        <p:tgtEl>
                                          <p:spTgt spid="10"/>
                                        </p:tgtEl>
                                        <p:attrNameLst>
                                          <p:attrName>ppt_y</p:attrName>
                                        </p:attrNameLst>
                                      </p:cBhvr>
                                      <p:tavLst>
                                        <p:tav tm="0">
                                          <p:val>
                                            <p:strVal val="ppt_y"/>
                                          </p:val>
                                        </p:tav>
                                        <p:tav tm="100000">
                                          <p:val>
                                            <p:strVal val="1+ppt_h/2"/>
                                          </p:val>
                                        </p:tav>
                                      </p:tavLst>
                                    </p:anim>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23"/>
                                        </p:tgtEl>
                                        <p:attrNameLst>
                                          <p:attrName>ppt_x</p:attrName>
                                        </p:attrNameLst>
                                      </p:cBhvr>
                                      <p:tavLst>
                                        <p:tav tm="0">
                                          <p:val>
                                            <p:strVal val="ppt_x"/>
                                          </p:val>
                                        </p:tav>
                                        <p:tav tm="100000">
                                          <p:val>
                                            <p:strVal val="ppt_x"/>
                                          </p:val>
                                        </p:tav>
                                      </p:tavLst>
                                    </p:anim>
                                    <p:anim calcmode="lin" valueType="num">
                                      <p:cBhvr additive="base">
                                        <p:cTn id="33" dur="500"/>
                                        <p:tgtEl>
                                          <p:spTgt spid="23"/>
                                        </p:tgtEl>
                                        <p:attrNameLst>
                                          <p:attrName>ppt_y</p:attrName>
                                        </p:attrNameLst>
                                      </p:cBhvr>
                                      <p:tavLst>
                                        <p:tav tm="0">
                                          <p:val>
                                            <p:strVal val="ppt_y"/>
                                          </p:val>
                                        </p:tav>
                                        <p:tav tm="100000">
                                          <p:val>
                                            <p:strVal val="1+ppt_h/2"/>
                                          </p:val>
                                        </p:tav>
                                      </p:tavLst>
                                    </p:anim>
                                    <p:set>
                                      <p:cBhvr>
                                        <p:cTn id="34" dur="1" fill="hold">
                                          <p:stCondLst>
                                            <p:cond delay="499"/>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24"/>
                                        </p:tgtEl>
                                        <p:attrNameLst>
                                          <p:attrName>ppt_x</p:attrName>
                                        </p:attrNameLst>
                                      </p:cBhvr>
                                      <p:tavLst>
                                        <p:tav tm="0">
                                          <p:val>
                                            <p:strVal val="ppt_x"/>
                                          </p:val>
                                        </p:tav>
                                        <p:tav tm="100000">
                                          <p:val>
                                            <p:strVal val="ppt_x"/>
                                          </p:val>
                                        </p:tav>
                                      </p:tavLst>
                                    </p:anim>
                                    <p:anim calcmode="lin" valueType="num">
                                      <p:cBhvr additive="base">
                                        <p:cTn id="55" dur="500"/>
                                        <p:tgtEl>
                                          <p:spTgt spid="24"/>
                                        </p:tgtEl>
                                        <p:attrNameLst>
                                          <p:attrName>ppt_y</p:attrName>
                                        </p:attrNameLst>
                                      </p:cBhvr>
                                      <p:tavLst>
                                        <p:tav tm="0">
                                          <p:val>
                                            <p:strVal val="ppt_y"/>
                                          </p:val>
                                        </p:tav>
                                        <p:tav tm="100000">
                                          <p:val>
                                            <p:strVal val="1+ppt_h/2"/>
                                          </p:val>
                                        </p:tav>
                                      </p:tavLst>
                                    </p:anim>
                                    <p:set>
                                      <p:cBhvr>
                                        <p:cTn id="56" dur="1" fill="hold">
                                          <p:stCondLst>
                                            <p:cond delay="499"/>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25"/>
                                        </p:tgtEl>
                                        <p:attrNameLst>
                                          <p:attrName>ppt_x</p:attrName>
                                        </p:attrNameLst>
                                      </p:cBhvr>
                                      <p:tavLst>
                                        <p:tav tm="0">
                                          <p:val>
                                            <p:strVal val="ppt_x"/>
                                          </p:val>
                                        </p:tav>
                                        <p:tav tm="100000">
                                          <p:val>
                                            <p:strVal val="ppt_x"/>
                                          </p:val>
                                        </p:tav>
                                      </p:tavLst>
                                    </p:anim>
                                    <p:anim calcmode="lin" valueType="num">
                                      <p:cBhvr additive="base">
                                        <p:cTn id="77" dur="500"/>
                                        <p:tgtEl>
                                          <p:spTgt spid="25"/>
                                        </p:tgtEl>
                                        <p:attrNameLst>
                                          <p:attrName>ppt_y</p:attrName>
                                        </p:attrNameLst>
                                      </p:cBhvr>
                                      <p:tavLst>
                                        <p:tav tm="0">
                                          <p:val>
                                            <p:strVal val="ppt_y"/>
                                          </p:val>
                                        </p:tav>
                                        <p:tav tm="100000">
                                          <p:val>
                                            <p:strVal val="1+ppt_h/2"/>
                                          </p:val>
                                        </p:tav>
                                      </p:tavLst>
                                    </p:anim>
                                    <p:set>
                                      <p:cBhvr>
                                        <p:cTn id="78" dur="1" fill="hold">
                                          <p:stCondLst>
                                            <p:cond delay="499"/>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26"/>
                                        </p:tgtEl>
                                        <p:attrNameLst>
                                          <p:attrName>ppt_x</p:attrName>
                                        </p:attrNameLst>
                                      </p:cBhvr>
                                      <p:tavLst>
                                        <p:tav tm="0">
                                          <p:val>
                                            <p:strVal val="ppt_x"/>
                                          </p:val>
                                        </p:tav>
                                        <p:tav tm="100000">
                                          <p:val>
                                            <p:strVal val="ppt_x"/>
                                          </p:val>
                                        </p:tav>
                                      </p:tavLst>
                                    </p:anim>
                                    <p:anim calcmode="lin" valueType="num">
                                      <p:cBhvr additive="base">
                                        <p:cTn id="87" dur="500"/>
                                        <p:tgtEl>
                                          <p:spTgt spid="26"/>
                                        </p:tgtEl>
                                        <p:attrNameLst>
                                          <p:attrName>ppt_y</p:attrName>
                                        </p:attrNameLst>
                                      </p:cBhvr>
                                      <p:tavLst>
                                        <p:tav tm="0">
                                          <p:val>
                                            <p:strVal val="ppt_y"/>
                                          </p:val>
                                        </p:tav>
                                        <p:tav tm="100000">
                                          <p:val>
                                            <p:strVal val="1+ppt_h/2"/>
                                          </p:val>
                                        </p:tav>
                                      </p:tavLst>
                                    </p:anim>
                                    <p:set>
                                      <p:cBhvr>
                                        <p:cTn id="88" dur="1" fill="hold">
                                          <p:stCondLst>
                                            <p:cond delay="499"/>
                                          </p:stCondLst>
                                        </p:cTn>
                                        <p:tgtEl>
                                          <p:spTgt spid="2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27"/>
                                        </p:tgtEl>
                                        <p:attrNameLst>
                                          <p:attrName>ppt_x</p:attrName>
                                        </p:attrNameLst>
                                      </p:cBhvr>
                                      <p:tavLst>
                                        <p:tav tm="0">
                                          <p:val>
                                            <p:strVal val="ppt_x"/>
                                          </p:val>
                                        </p:tav>
                                        <p:tav tm="100000">
                                          <p:val>
                                            <p:strVal val="ppt_x"/>
                                          </p:val>
                                        </p:tav>
                                      </p:tavLst>
                                    </p:anim>
                                    <p:anim calcmode="lin" valueType="num">
                                      <p:cBhvr additive="base">
                                        <p:cTn id="97" dur="500"/>
                                        <p:tgtEl>
                                          <p:spTgt spid="27"/>
                                        </p:tgtEl>
                                        <p:attrNameLst>
                                          <p:attrName>ppt_y</p:attrName>
                                        </p:attrNameLst>
                                      </p:cBhvr>
                                      <p:tavLst>
                                        <p:tav tm="0">
                                          <p:val>
                                            <p:strVal val="ppt_y"/>
                                          </p:val>
                                        </p:tav>
                                        <p:tav tm="100000">
                                          <p:val>
                                            <p:strVal val="1+ppt_h/2"/>
                                          </p:val>
                                        </p:tav>
                                      </p:tavLst>
                                    </p:anim>
                                    <p:set>
                                      <p:cBhvr>
                                        <p:cTn id="9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18" grpId="0" animBg="1"/>
      <p:bldP spid="19" grpId="0" animBg="1"/>
      <p:bldP spid="20" grpId="0" animBg="1"/>
      <p:bldP spid="21" grpId="0" animBg="1"/>
      <p:bldP spid="22"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502749"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15519" y="0"/>
            <a:ext cx="1480995"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Discusión</a:t>
            </a:r>
            <a:endParaRPr lang="es-ES" sz="1600" b="1" dirty="0"/>
          </a:p>
        </p:txBody>
      </p:sp>
      <p:sp>
        <p:nvSpPr>
          <p:cNvPr id="7" name="Rectángulo redondeado 6"/>
          <p:cNvSpPr/>
          <p:nvPr/>
        </p:nvSpPr>
        <p:spPr>
          <a:xfrm>
            <a:off x="4487144"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2984639"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 Título"/>
          <p:cNvSpPr>
            <a:spLocks noGrp="1"/>
          </p:cNvSpPr>
          <p:nvPr>
            <p:ph type="title"/>
          </p:nvPr>
        </p:nvSpPr>
        <p:spPr>
          <a:xfrm>
            <a:off x="457200" y="533400"/>
            <a:ext cx="8229600" cy="990600"/>
          </a:xfrm>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Discusión</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graphicFrame>
        <p:nvGraphicFramePr>
          <p:cNvPr id="3" name="2 Marcador de contenido"/>
          <p:cNvGraphicFramePr>
            <a:graphicFrameLocks noGrp="1"/>
          </p:cNvGraphicFramePr>
          <p:nvPr>
            <p:ph idx="1"/>
            <p:extLst>
              <p:ext uri="{D42A27DB-BD31-4B8C-83A1-F6EECF244321}">
                <p14:modId xmlns="" xmlns:p14="http://schemas.microsoft.com/office/powerpoint/2010/main" val="413759182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598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F012BBC-4979-4EF1-9B77-737FEA6DFF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25DB0591-25F3-4AF6-8010-4F4CC567AE8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4F2E5FA6-EBA9-4771-B3C8-FDF81610BB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891AEB6F-8F56-4D07-A3EF-01BF242FCF7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4A2EC4FB-E998-41F2-BD43-B13CDCE7065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CBA879E6-89A1-4976-81B2-0EC7793ECE2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55443F79-DC3C-4377-8E4F-B935116D728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Discusión</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11" name="Rectángulo redondeado 10"/>
          <p:cNvSpPr/>
          <p:nvPr/>
        </p:nvSpPr>
        <p:spPr>
          <a:xfrm>
            <a:off x="1502749"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2" name="Rectángulo redondeado 11"/>
          <p:cNvSpPr/>
          <p:nvPr/>
        </p:nvSpPr>
        <p:spPr>
          <a:xfrm>
            <a:off x="15519" y="0"/>
            <a:ext cx="1480995"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Discusión</a:t>
            </a:r>
            <a:endParaRPr lang="es-ES" sz="1600" b="1" dirty="0"/>
          </a:p>
        </p:txBody>
      </p:sp>
      <p:sp>
        <p:nvSpPr>
          <p:cNvPr id="13" name="Rectángulo redondeado 12"/>
          <p:cNvSpPr/>
          <p:nvPr/>
        </p:nvSpPr>
        <p:spPr>
          <a:xfrm>
            <a:off x="4487144"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2984639"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43318922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19 CuadroTexto"/>
          <p:cNvSpPr txBox="1"/>
          <p:nvPr/>
        </p:nvSpPr>
        <p:spPr>
          <a:xfrm>
            <a:off x="2857488" y="2428868"/>
            <a:ext cx="184731" cy="369332"/>
          </a:xfrm>
          <a:prstGeom prst="rect">
            <a:avLst/>
          </a:prstGeom>
          <a:noFill/>
        </p:spPr>
        <p:txBody>
          <a:bodyPr wrap="none" rtlCol="0">
            <a:spAutoFit/>
          </a:bodyPr>
          <a:lstStyle/>
          <a:p>
            <a:endParaRPr lang="es-VE" dirty="0"/>
          </a:p>
        </p:txBody>
      </p:sp>
    </p:spTree>
    <p:extLst>
      <p:ext uri="{BB962C8B-B14F-4D97-AF65-F5344CB8AC3E}">
        <p14:creationId xmlns="" xmlns:p14="http://schemas.microsoft.com/office/powerpoint/2010/main" val="37491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4875" y="548680"/>
            <a:ext cx="8229600" cy="990600"/>
          </a:xfrm>
        </p:spPr>
        <p:txBody>
          <a:bodyPr>
            <a:normAutofit/>
            <a:scene3d>
              <a:camera prst="orthographicFront"/>
              <a:lightRig rig="threePt" dir="t"/>
            </a:scene3d>
            <a:sp3d extrusionH="57150">
              <a:bevelT w="38100" h="38100"/>
            </a:sp3d>
          </a:bodyPr>
          <a:lstStyle/>
          <a:p>
            <a:r>
              <a:rPr lang="es-ES" sz="4400" dirty="0" smtClean="0">
                <a:latin typeface="Showcard Gothic" panose="04020904020102020604" pitchFamily="82" charset="0"/>
              </a:rPr>
              <a:t>Conclusión del Estudio</a:t>
            </a:r>
            <a:endParaRPr lang="en-US" sz="4400" dirty="0">
              <a:latin typeface="Showcard Gothic" panose="04020904020102020604" pitchFamily="82" charset="0"/>
            </a:endParaRPr>
          </a:p>
        </p:txBody>
      </p:sp>
      <p:sp>
        <p:nvSpPr>
          <p:cNvPr id="5" name="Rectángulo redondeado 4"/>
          <p:cNvSpPr/>
          <p:nvPr/>
        </p:nvSpPr>
        <p:spPr>
          <a:xfrm>
            <a:off x="4474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1520399"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Conclusión</a:t>
            </a:r>
            <a:endParaRPr lang="es-ES" sz="1600" b="1" dirty="0"/>
          </a:p>
        </p:txBody>
      </p:sp>
      <p:sp>
        <p:nvSpPr>
          <p:cNvPr id="7" name="Rectángulo redondeado 6"/>
          <p:cNvSpPr/>
          <p:nvPr/>
        </p:nvSpPr>
        <p:spPr>
          <a:xfrm>
            <a:off x="4489675" y="-3448"/>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63205" y="-3448"/>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595304" y="-3448"/>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2958201" y="-3448"/>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303232073"/>
              </p:ext>
            </p:extLst>
          </p:nvPr>
        </p:nvGraphicFramePr>
        <p:xfrm>
          <a:off x="467544" y="2348880"/>
          <a:ext cx="8147248" cy="2437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69526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4875" y="548680"/>
            <a:ext cx="8229600" cy="990600"/>
          </a:xfrm>
        </p:spPr>
        <p:txBody>
          <a:bodyPr>
            <a:normAutofit/>
            <a:scene3d>
              <a:camera prst="orthographicFront"/>
              <a:lightRig rig="threePt" dir="t"/>
            </a:scene3d>
            <a:sp3d extrusionH="57150">
              <a:bevelT w="38100" h="38100"/>
            </a:sp3d>
          </a:bodyPr>
          <a:lstStyle/>
          <a:p>
            <a:r>
              <a:rPr lang="es-ES" sz="4400" dirty="0" smtClean="0">
                <a:latin typeface="Showcard Gothic" panose="04020904020102020604" pitchFamily="82" charset="0"/>
              </a:rPr>
              <a:t>Limitaciones</a:t>
            </a:r>
            <a:endParaRPr lang="en-US" sz="4400" dirty="0">
              <a:latin typeface="Showcard Gothic" panose="04020904020102020604" pitchFamily="82" charset="0"/>
            </a:endParaRPr>
          </a:p>
        </p:txBody>
      </p:sp>
      <p:sp>
        <p:nvSpPr>
          <p:cNvPr id="5" name="Rectángulo redondeado 4"/>
          <p:cNvSpPr/>
          <p:nvPr/>
        </p:nvSpPr>
        <p:spPr>
          <a:xfrm>
            <a:off x="44743" y="27112"/>
            <a:ext cx="1475656" cy="332656"/>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1520399" y="27112"/>
            <a:ext cx="1440160" cy="332656"/>
          </a:xfrm>
          <a:prstGeom prst="roundRect">
            <a:avLst/>
          </a:prstGeom>
          <a:solidFill>
            <a:schemeClr val="bg1">
              <a:lumMod val="50000"/>
            </a:schemeClr>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b="1" dirty="0"/>
          </a:p>
        </p:txBody>
      </p:sp>
      <p:sp>
        <p:nvSpPr>
          <p:cNvPr id="7" name="Rectángulo redondeado 6"/>
          <p:cNvSpPr/>
          <p:nvPr/>
        </p:nvSpPr>
        <p:spPr>
          <a:xfrm>
            <a:off x="4489675" y="-3448"/>
            <a:ext cx="1559720" cy="332656"/>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63205" y="-3448"/>
            <a:ext cx="1551136" cy="332656"/>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595304" y="-3448"/>
            <a:ext cx="1544191" cy="332656"/>
          </a:xfrm>
          <a:prstGeom prst="round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2958201" y="-3448"/>
            <a:ext cx="1524569" cy="332656"/>
          </a:xfrm>
          <a:prstGeom prst="roundRect">
            <a:avLst/>
          </a:prstGeom>
          <a:solidFill>
            <a:schemeClr val="tx1">
              <a:lumMod val="75000"/>
              <a:lumOff val="25000"/>
            </a:schemeClr>
          </a:solidFill>
          <a:ln>
            <a:solidFill>
              <a:schemeClr val="tx1">
                <a:lumMod val="90000"/>
                <a:lumOff val="1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Limitaciones</a:t>
            </a:r>
            <a:endParaRPr lang="es-ES" dirty="0"/>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303232073"/>
              </p:ext>
            </p:extLst>
          </p:nvPr>
        </p:nvGraphicFramePr>
        <p:xfrm>
          <a:off x="467544" y="1571612"/>
          <a:ext cx="8147248"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69526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0"/>
            <a:ext cx="1475656" cy="332656"/>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Articulo</a:t>
            </a:r>
            <a:endParaRPr lang="es-ES" b="1" dirty="0"/>
          </a:p>
        </p:txBody>
      </p:sp>
      <p:sp>
        <p:nvSpPr>
          <p:cNvPr id="4" name="Rectángulo redondeado 3"/>
          <p:cNvSpPr/>
          <p:nvPr/>
        </p:nvSpPr>
        <p:spPr>
          <a:xfrm>
            <a:off x="1475656" y="0"/>
            <a:ext cx="1440160"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redondeado 4"/>
          <p:cNvSpPr/>
          <p:nvPr/>
        </p:nvSpPr>
        <p:spPr>
          <a:xfrm>
            <a:off x="4452440" y="0"/>
            <a:ext cx="1559720"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6045199" y="0"/>
            <a:ext cx="1551136"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7596335" y="0"/>
            <a:ext cx="1544191"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2927870" y="0"/>
            <a:ext cx="1524569"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p:cNvPicPr>
            <a:picLocks noChangeAspect="1" noChangeArrowheads="1"/>
          </p:cNvPicPr>
          <p:nvPr/>
        </p:nvPicPr>
        <p:blipFill>
          <a:blip r:embed="rId3" cstate="print"/>
          <a:srcRect/>
          <a:stretch>
            <a:fillRect/>
          </a:stretch>
        </p:blipFill>
        <p:spPr bwMode="auto">
          <a:xfrm>
            <a:off x="1042988" y="823913"/>
            <a:ext cx="7058025" cy="5210175"/>
          </a:xfrm>
          <a:prstGeom prst="rect">
            <a:avLst/>
          </a:prstGeom>
          <a:noFill/>
          <a:ln w="9525">
            <a:noFill/>
            <a:miter lim="800000"/>
            <a:headEnd/>
            <a:tailEnd/>
          </a:ln>
          <a:effectLst/>
        </p:spPr>
      </p:pic>
      <p:sp>
        <p:nvSpPr>
          <p:cNvPr id="9" name="8 Rectángulo redondeado"/>
          <p:cNvSpPr/>
          <p:nvPr/>
        </p:nvSpPr>
        <p:spPr>
          <a:xfrm>
            <a:off x="1785918" y="1785926"/>
            <a:ext cx="1714512" cy="2857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 xmlns:p14="http://schemas.microsoft.com/office/powerpoint/2010/main" val="302730602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pic>
        <p:nvPicPr>
          <p:cNvPr id="4" name="Picture 1"/>
          <p:cNvPicPr>
            <a:picLocks noChangeAspect="1" noChangeArrowheads="1"/>
          </p:cNvPicPr>
          <p:nvPr/>
        </p:nvPicPr>
        <p:blipFill>
          <a:blip r:embed="rId3" cstate="print"/>
          <a:srcRect/>
          <a:stretch>
            <a:fillRect/>
          </a:stretch>
        </p:blipFill>
        <p:spPr bwMode="auto">
          <a:xfrm>
            <a:off x="0" y="642918"/>
            <a:ext cx="8858280" cy="5929354"/>
          </a:xfrm>
          <a:prstGeom prst="rect">
            <a:avLst/>
          </a:prstGeom>
          <a:noFill/>
          <a:ln w="9525">
            <a:noFill/>
            <a:miter lim="800000"/>
            <a:headEnd/>
            <a:tailEnd/>
          </a:ln>
          <a:effectLst/>
        </p:spPr>
      </p:pic>
      <p:sp>
        <p:nvSpPr>
          <p:cNvPr id="5" name="4 CuadroTexto"/>
          <p:cNvSpPr txBox="1"/>
          <p:nvPr/>
        </p:nvSpPr>
        <p:spPr>
          <a:xfrm>
            <a:off x="6467797" y="2214554"/>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6" name="5 CuadroTexto"/>
          <p:cNvSpPr txBox="1"/>
          <p:nvPr/>
        </p:nvSpPr>
        <p:spPr>
          <a:xfrm>
            <a:off x="6467797" y="2743138"/>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7" name="6 CuadroTexto"/>
          <p:cNvSpPr txBox="1"/>
          <p:nvPr/>
        </p:nvSpPr>
        <p:spPr>
          <a:xfrm>
            <a:off x="6467797" y="3171766"/>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8" name="7 CuadroTexto"/>
          <p:cNvSpPr txBox="1"/>
          <p:nvPr/>
        </p:nvSpPr>
        <p:spPr>
          <a:xfrm>
            <a:off x="8182309" y="3357562"/>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9" name="8 CuadroTexto"/>
          <p:cNvSpPr txBox="1"/>
          <p:nvPr/>
        </p:nvSpPr>
        <p:spPr>
          <a:xfrm>
            <a:off x="6396359" y="3600394"/>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0" name="9 CuadroTexto"/>
          <p:cNvSpPr txBox="1"/>
          <p:nvPr/>
        </p:nvSpPr>
        <p:spPr>
          <a:xfrm>
            <a:off x="6396359" y="3886146"/>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1" name="10 CuadroTexto"/>
          <p:cNvSpPr txBox="1"/>
          <p:nvPr/>
        </p:nvSpPr>
        <p:spPr>
          <a:xfrm>
            <a:off x="6396359" y="4314774"/>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2" name="11 CuadroTexto"/>
          <p:cNvSpPr txBox="1"/>
          <p:nvPr/>
        </p:nvSpPr>
        <p:spPr>
          <a:xfrm>
            <a:off x="6396359" y="5243468"/>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3" name="12 CuadroTexto"/>
          <p:cNvSpPr txBox="1"/>
          <p:nvPr/>
        </p:nvSpPr>
        <p:spPr>
          <a:xfrm>
            <a:off x="6396359" y="5786454"/>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4" name="13 CuadroTexto"/>
          <p:cNvSpPr txBox="1"/>
          <p:nvPr/>
        </p:nvSpPr>
        <p:spPr>
          <a:xfrm>
            <a:off x="8253747" y="6072206"/>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71682" name="Picture 2"/>
          <p:cNvPicPr>
            <a:picLocks noGrp="1" noChangeAspect="1" noChangeArrowheads="1"/>
          </p:cNvPicPr>
          <p:nvPr>
            <p:ph idx="1"/>
          </p:nvPr>
        </p:nvPicPr>
        <p:blipFill>
          <a:blip r:embed="rId2" cstate="print"/>
          <a:srcRect/>
          <a:stretch>
            <a:fillRect/>
          </a:stretch>
        </p:blipFill>
        <p:spPr bwMode="auto">
          <a:xfrm>
            <a:off x="214282" y="785794"/>
            <a:ext cx="8911811" cy="5429287"/>
          </a:xfrm>
          <a:prstGeom prst="rect">
            <a:avLst/>
          </a:prstGeom>
          <a:noFill/>
          <a:ln w="9525">
            <a:noFill/>
            <a:miter lim="800000"/>
            <a:headEnd/>
            <a:tailEnd/>
          </a:ln>
          <a:effectLst/>
        </p:spPr>
      </p:pic>
      <p:sp>
        <p:nvSpPr>
          <p:cNvPr id="5" name="4 CuadroTexto"/>
          <p:cNvSpPr txBox="1"/>
          <p:nvPr/>
        </p:nvSpPr>
        <p:spPr>
          <a:xfrm>
            <a:off x="6610673" y="1214422"/>
            <a:ext cx="890285" cy="400110"/>
          </a:xfrm>
          <a:prstGeom prst="rect">
            <a:avLst/>
          </a:prstGeom>
          <a:noFill/>
        </p:spPr>
        <p:txBody>
          <a:bodyPr wrap="square" rtlCol="0">
            <a:spAutoFit/>
          </a:bodyPr>
          <a:lstStyle/>
          <a:p>
            <a:r>
              <a:rPr lang="en-US" sz="2000" b="1" dirty="0" smtClean="0">
                <a:solidFill>
                  <a:srgbClr val="FF0000"/>
                </a:solidFill>
              </a:rPr>
              <a:t>0.56</a:t>
            </a:r>
            <a:endParaRPr lang="en-US" sz="2000" b="1" dirty="0">
              <a:solidFill>
                <a:srgbClr val="FF0000"/>
              </a:solidFill>
            </a:endParaRPr>
          </a:p>
        </p:txBody>
      </p:sp>
      <p:sp>
        <p:nvSpPr>
          <p:cNvPr id="6" name="5 CuadroTexto"/>
          <p:cNvSpPr txBox="1"/>
          <p:nvPr/>
        </p:nvSpPr>
        <p:spPr>
          <a:xfrm>
            <a:off x="6500826" y="1643050"/>
            <a:ext cx="1533227" cy="400110"/>
          </a:xfrm>
          <a:prstGeom prst="rect">
            <a:avLst/>
          </a:prstGeom>
          <a:noFill/>
        </p:spPr>
        <p:txBody>
          <a:bodyPr wrap="square" rtlCol="0">
            <a:spAutoFit/>
          </a:bodyPr>
          <a:lstStyle/>
          <a:p>
            <a:r>
              <a:rPr lang="en-US" sz="2000" b="1" dirty="0" smtClean="0">
                <a:solidFill>
                  <a:srgbClr val="FF0000"/>
                </a:solidFill>
              </a:rPr>
              <a:t>0.51-0.62</a:t>
            </a:r>
            <a:endParaRPr lang="en-US" sz="2000" b="1" dirty="0">
              <a:solidFill>
                <a:srgbClr val="FF0000"/>
              </a:solidFill>
            </a:endParaRPr>
          </a:p>
        </p:txBody>
      </p:sp>
      <p:sp>
        <p:nvSpPr>
          <p:cNvPr id="7" name="6 CuadroTexto"/>
          <p:cNvSpPr txBox="1"/>
          <p:nvPr/>
        </p:nvSpPr>
        <p:spPr>
          <a:xfrm>
            <a:off x="6643702" y="2143116"/>
            <a:ext cx="1143008" cy="400110"/>
          </a:xfrm>
          <a:prstGeom prst="rect">
            <a:avLst/>
          </a:prstGeom>
          <a:noFill/>
        </p:spPr>
        <p:txBody>
          <a:bodyPr wrap="square" rtlCol="0">
            <a:spAutoFit/>
          </a:bodyPr>
          <a:lstStyle/>
          <a:p>
            <a:r>
              <a:rPr lang="es-ES" sz="2000" b="1" dirty="0" smtClean="0">
                <a:solidFill>
                  <a:srgbClr val="FF0000"/>
                </a:solidFill>
              </a:rPr>
              <a:t>0.56</a:t>
            </a:r>
            <a:endParaRPr lang="en-US" sz="2000" b="1" dirty="0">
              <a:solidFill>
                <a:srgbClr val="FF0000"/>
              </a:solidFill>
            </a:endParaRPr>
          </a:p>
        </p:txBody>
      </p:sp>
      <p:sp>
        <p:nvSpPr>
          <p:cNvPr id="8" name="7 CuadroTexto"/>
          <p:cNvSpPr txBox="1"/>
          <p:nvPr/>
        </p:nvSpPr>
        <p:spPr>
          <a:xfrm>
            <a:off x="6643702" y="3214686"/>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9" name="8 CuadroTexto"/>
          <p:cNvSpPr txBox="1"/>
          <p:nvPr/>
        </p:nvSpPr>
        <p:spPr>
          <a:xfrm>
            <a:off x="6643702" y="3643314"/>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1" name="10 CuadroTexto"/>
          <p:cNvSpPr txBox="1"/>
          <p:nvPr/>
        </p:nvSpPr>
        <p:spPr>
          <a:xfrm>
            <a:off x="8182309" y="4100460"/>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2" name="11 CuadroTexto"/>
          <p:cNvSpPr txBox="1"/>
          <p:nvPr/>
        </p:nvSpPr>
        <p:spPr>
          <a:xfrm>
            <a:off x="8182309" y="4429132"/>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3" name="12 CuadroTexto"/>
          <p:cNvSpPr txBox="1"/>
          <p:nvPr/>
        </p:nvSpPr>
        <p:spPr>
          <a:xfrm>
            <a:off x="6643702" y="5386344"/>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846" y="692696"/>
            <a:ext cx="8229600" cy="990600"/>
          </a:xfrm>
        </p:spPr>
        <p:txBody>
          <a:bodyPr>
            <a:scene3d>
              <a:camera prst="orthographicFront"/>
              <a:lightRig rig="threePt" dir="t"/>
            </a:scene3d>
            <a:sp3d extrusionH="57150">
              <a:bevelT w="38100" h="38100"/>
            </a:sp3d>
          </a:bodyPr>
          <a:lstStyle/>
          <a:p>
            <a:r>
              <a:rPr lang="es-ES" b="1" dirty="0" smtClean="0">
                <a:effectLst>
                  <a:outerShdw blurRad="50800" dist="38100" dir="2700000" algn="tl" rotWithShape="0">
                    <a:prstClr val="black">
                      <a:alpha val="40000"/>
                    </a:prstClr>
                  </a:outerShdw>
                </a:effectLst>
                <a:latin typeface="Showcard Gothic" panose="04020904020102020604" pitchFamily="82" charset="0"/>
              </a:rPr>
              <a:t>Aportes del Grupo</a:t>
            </a:r>
            <a:endParaRPr lang="en-US" b="1" dirty="0">
              <a:effectLst>
                <a:outerShdw blurRad="50800" dist="38100" dir="2700000" algn="tl" rotWithShape="0">
                  <a:prstClr val="black">
                    <a:alpha val="40000"/>
                  </a:prstClr>
                </a:outerShdw>
              </a:effectLst>
              <a:latin typeface="Showcard Gothic" panose="04020904020102020604" pitchFamily="82" charset="0"/>
            </a:endParaRPr>
          </a:p>
        </p:txBody>
      </p:sp>
      <p:sp>
        <p:nvSpPr>
          <p:cNvPr id="4" name="Rectángulo redondeado 3"/>
          <p:cNvSpPr/>
          <p:nvPr/>
        </p:nvSpPr>
        <p:spPr>
          <a:xfrm>
            <a:off x="7121"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5" name="Rectángulo redondeado 4"/>
          <p:cNvSpPr/>
          <p:nvPr/>
        </p:nvSpPr>
        <p:spPr>
          <a:xfrm>
            <a:off x="3019086" y="0"/>
            <a:ext cx="1690696"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Aportes del Grupo</a:t>
            </a:r>
            <a:endParaRPr lang="es-ES" sz="1200" b="1" dirty="0"/>
          </a:p>
        </p:txBody>
      </p:sp>
      <p:sp>
        <p:nvSpPr>
          <p:cNvPr id="6" name="Rectángulo redondeado 5"/>
          <p:cNvSpPr/>
          <p:nvPr/>
        </p:nvSpPr>
        <p:spPr>
          <a:xfrm>
            <a:off x="4716016" y="0"/>
            <a:ext cx="1330848"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486923"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2 Marcador de contenido"/>
          <p:cNvGraphicFramePr>
            <a:graphicFrameLocks noGrp="1"/>
          </p:cNvGraphicFramePr>
          <p:nvPr>
            <p:ph idx="1"/>
            <p:extLst>
              <p:ext uri="{D42A27DB-BD31-4B8C-83A1-F6EECF244321}">
                <p14:modId xmlns="" xmlns:p14="http://schemas.microsoft.com/office/powerpoint/2010/main" val="413759182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1414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8F012BBC-4979-4EF1-9B77-737FEA6DFF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25DB0591-25F3-4AF6-8010-4F4CC567AE8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graphicEl>
                                              <a:dgm id="{4F2E5FA6-EBA9-4771-B3C8-FDF81610BB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B13DB429-0228-40E9-9FC0-9F0F4DD5385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graphicEl>
                                              <a:dgm id="{A5B345A8-20F7-40CD-BDDE-3F0B696A28F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graphicEl>
                                              <a:dgm id="{31D8EBD8-B49F-440E-AAD0-A3993B3DE60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graphicEl>
                                              <a:dgm id="{698784A6-D19E-413A-A806-745F415D604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6D69F387-590A-4B39-9469-BEDAD8DBD20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graphicEl>
                                              <a:dgm id="{07DD73A2-1131-4CAA-93CA-14A82CCA93D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graphicEl>
                                              <a:dgm id="{AE143C5C-4CD6-4F5E-BEE9-364F38ED07D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graphicEl>
                                              <a:dgm id="{3E67B807-EA25-4848-B659-D10A0F68117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246322" y="3789040"/>
            <a:ext cx="8435280" cy="1296144"/>
          </a:xfrm>
          <a:prstGeom prst="roundRect">
            <a:avLst/>
          </a:prstGeom>
          <a:solidFill>
            <a:schemeClr val="tx1">
              <a:lumMod val="25000"/>
              <a:lumOff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chemeClr val="tx1"/>
              </a:solidFill>
            </a:endParaRPr>
          </a:p>
          <a:p>
            <a:pPr algn="just"/>
            <a:r>
              <a:rPr lang="es-ES" sz="1600" b="1" dirty="0" smtClean="0">
                <a:solidFill>
                  <a:schemeClr val="tx1"/>
                </a:solidFill>
              </a:rPr>
              <a:t>La regurgitación mitral de etiología isquémica (IMR) ocurre en más del 50% de los pacientes después de un infarto agudo de miocardio y representa una entidad clínica distinta de las otras causas de insuficiencia valvular mitral (degenerativa, funcional).</a:t>
            </a:r>
            <a:endParaRPr lang="es-VE" sz="1600" b="1" dirty="0" smtClean="0">
              <a:solidFill>
                <a:schemeClr val="tx1"/>
              </a:solidFill>
            </a:endParaRPr>
          </a:p>
          <a:p>
            <a:pPr algn="ctr"/>
            <a:endParaRPr lang="es-ES" dirty="0"/>
          </a:p>
        </p:txBody>
      </p:sp>
      <p:sp>
        <p:nvSpPr>
          <p:cNvPr id="6" name="Rectángulo redondeado 5"/>
          <p:cNvSpPr/>
          <p:nvPr/>
        </p:nvSpPr>
        <p:spPr>
          <a:xfrm>
            <a:off x="232493" y="2503934"/>
            <a:ext cx="8403877" cy="1224136"/>
          </a:xfrm>
          <a:prstGeom prst="roundRect">
            <a:avLst/>
          </a:prstGeom>
          <a:solidFill>
            <a:schemeClr val="tx1">
              <a:lumMod val="10000"/>
              <a:lumOff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smtClean="0">
                <a:solidFill>
                  <a:schemeClr val="tx1"/>
                </a:solidFill>
              </a:rPr>
              <a:t>Más de 600,000 pacientes fueron hospitalizados por infarto agudo de miocardio (IM) en Estados Unidos en 2010 y más de 7.9 millones de estadounidenses tienen antecedentes de IM.</a:t>
            </a:r>
            <a:endParaRPr lang="es-VE" sz="1600" b="1" dirty="0" smtClean="0">
              <a:solidFill>
                <a:schemeClr val="tx1"/>
              </a:solidFill>
            </a:endParaRPr>
          </a:p>
          <a:p>
            <a:pPr algn="ctr"/>
            <a:endParaRPr lang="es-ES" dirty="0"/>
          </a:p>
        </p:txBody>
      </p:sp>
      <p:sp>
        <p:nvSpPr>
          <p:cNvPr id="2" name="Título 1"/>
          <p:cNvSpPr>
            <a:spLocks noGrp="1"/>
          </p:cNvSpPr>
          <p:nvPr>
            <p:ph type="title"/>
          </p:nvPr>
        </p:nvSpPr>
        <p:spPr>
          <a:xfrm>
            <a:off x="611560" y="1149833"/>
            <a:ext cx="4186808" cy="990600"/>
          </a:xfrm>
        </p:spPr>
        <p:txBody>
          <a:bodyPr>
            <a:normAutofit/>
            <a:scene3d>
              <a:camera prst="orthographicFront"/>
              <a:lightRig rig="threePt" dir="t"/>
            </a:scene3d>
            <a:sp3d extrusionH="57150">
              <a:bevelT w="38100" h="38100"/>
            </a:sp3d>
          </a:bodyPr>
          <a:lstStyle/>
          <a:p>
            <a:r>
              <a:rPr lang="es-ES" sz="4400" dirty="0">
                <a:solidFill>
                  <a:srgbClr val="FF0000"/>
                </a:solidFill>
                <a:latin typeface="Showcard Gothic" panose="04020904020102020604" pitchFamily="82" charset="0"/>
              </a:rPr>
              <a:t>Introducción</a:t>
            </a:r>
          </a:p>
        </p:txBody>
      </p:sp>
      <p:sp>
        <p:nvSpPr>
          <p:cNvPr id="9" name="Rectángulo redondeado 8"/>
          <p:cNvSpPr/>
          <p:nvPr/>
        </p:nvSpPr>
        <p:spPr>
          <a:xfrm>
            <a:off x="0"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0" name="Rectángulo redondeado 9"/>
          <p:cNvSpPr/>
          <p:nvPr/>
        </p:nvSpPr>
        <p:spPr>
          <a:xfrm>
            <a:off x="1475656" y="0"/>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Introducción</a:t>
            </a:r>
            <a:endParaRPr lang="es-ES" sz="1400" b="1" dirty="0"/>
          </a:p>
        </p:txBody>
      </p:sp>
      <p:sp>
        <p:nvSpPr>
          <p:cNvPr id="11" name="Rectángulo redondeado 10"/>
          <p:cNvSpPr/>
          <p:nvPr/>
        </p:nvSpPr>
        <p:spPr>
          <a:xfrm>
            <a:off x="4452440"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6045199"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7596335"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2927870"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6"/>
          <p:cNvSpPr/>
          <p:nvPr/>
        </p:nvSpPr>
        <p:spPr>
          <a:xfrm>
            <a:off x="261019" y="5157192"/>
            <a:ext cx="8435280" cy="1296144"/>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smtClean="0">
                <a:solidFill>
                  <a:schemeClr val="tx1"/>
                </a:solidFill>
              </a:rPr>
              <a:t>La presencia de RMI se asocia con peores resultados, los cuales se incrementan a mayor severidad de la lesión, incluso la RMI leve augura un aumento significativo del riesgo de insuficiencia cardíaca y muerte.</a:t>
            </a:r>
            <a:endParaRPr lang="es-VE" sz="1600" b="1" dirty="0" smtClean="0">
              <a:solidFill>
                <a:schemeClr val="tx1"/>
              </a:solidFill>
            </a:endParaRPr>
          </a:p>
          <a:p>
            <a:pPr algn="just"/>
            <a:endParaRPr lang="es-ES"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5500694" y="571480"/>
            <a:ext cx="1938873" cy="1814514"/>
          </a:xfrm>
          <a:prstGeom prst="rect">
            <a:avLst/>
          </a:prstGeom>
          <a:noFill/>
          <a:ln w="9525">
            <a:noFill/>
            <a:miter lim="800000"/>
            <a:headEnd/>
            <a:tailEnd/>
          </a:ln>
          <a:effectLst/>
        </p:spPr>
      </p:pic>
    </p:spTree>
    <p:extLst>
      <p:ext uri="{BB962C8B-B14F-4D97-AF65-F5344CB8AC3E}">
        <p14:creationId xmlns="" xmlns:p14="http://schemas.microsoft.com/office/powerpoint/2010/main" val="25319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246322" y="3789040"/>
            <a:ext cx="8435280" cy="1425910"/>
          </a:xfrm>
          <a:prstGeom prst="roundRect">
            <a:avLst/>
          </a:prstGeom>
          <a:solidFill>
            <a:schemeClr val="tx1">
              <a:lumMod val="25000"/>
              <a:lumOff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smtClean="0">
                <a:solidFill>
                  <a:schemeClr val="tx1"/>
                </a:solidFill>
              </a:rPr>
              <a:t>Un </a:t>
            </a:r>
            <a:r>
              <a:rPr lang="es-ES" sz="1600" b="1" dirty="0" err="1" smtClean="0">
                <a:solidFill>
                  <a:schemeClr val="tx1"/>
                </a:solidFill>
              </a:rPr>
              <a:t>metaanálisis</a:t>
            </a:r>
            <a:r>
              <a:rPr lang="es-ES" sz="1600" b="1" dirty="0" smtClean="0">
                <a:solidFill>
                  <a:schemeClr val="tx1"/>
                </a:solidFill>
              </a:rPr>
              <a:t> de 2009 no encontró beneficios de supervivencia al agregar Reparación de la VM al BYPASS coronario o CABG para pacientes con RMI,  sin embargo, existen informes contradictorios que incluyen los resultados de un ensayo aleatorio </a:t>
            </a:r>
            <a:r>
              <a:rPr lang="es-ES" sz="1600" b="1" dirty="0" err="1" smtClean="0">
                <a:solidFill>
                  <a:schemeClr val="tx1"/>
                </a:solidFill>
              </a:rPr>
              <a:t>multicéntrico</a:t>
            </a:r>
            <a:r>
              <a:rPr lang="es-ES" sz="1600" b="1" dirty="0" smtClean="0">
                <a:solidFill>
                  <a:schemeClr val="tx1"/>
                </a:solidFill>
              </a:rPr>
              <a:t> informado por Deja et al, sugiriendo lo contrario</a:t>
            </a:r>
            <a:endParaRPr lang="es-ES" sz="1600" b="1" dirty="0">
              <a:solidFill>
                <a:schemeClr val="tx1"/>
              </a:solidFill>
            </a:endParaRPr>
          </a:p>
        </p:txBody>
      </p:sp>
      <p:sp>
        <p:nvSpPr>
          <p:cNvPr id="6" name="Rectángulo redondeado 5"/>
          <p:cNvSpPr/>
          <p:nvPr/>
        </p:nvSpPr>
        <p:spPr>
          <a:xfrm>
            <a:off x="232493" y="2503934"/>
            <a:ext cx="8403877" cy="1224136"/>
          </a:xfrm>
          <a:prstGeom prst="roundRect">
            <a:avLst/>
          </a:prstGeom>
          <a:solidFill>
            <a:schemeClr val="tx1">
              <a:lumMod val="10000"/>
              <a:lumOff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smtClean="0">
                <a:solidFill>
                  <a:schemeClr val="tx1"/>
                </a:solidFill>
              </a:rPr>
              <a:t>Importantes aportes han surgido en el manejo de la regurgitación mitral de etiología isquémica en las ultimas décadas, pero la estrategia de tratamiento óptimo para la RMI sigue siendo un tema de debate activo, con creciente controversia sobre la terapia apropiada para esta población de pacientes</a:t>
            </a:r>
            <a:endParaRPr lang="es-ES" sz="1600" b="1" dirty="0">
              <a:solidFill>
                <a:srgbClr val="FF0000"/>
              </a:solidFill>
            </a:endParaRPr>
          </a:p>
        </p:txBody>
      </p:sp>
      <p:sp>
        <p:nvSpPr>
          <p:cNvPr id="2" name="Título 1"/>
          <p:cNvSpPr>
            <a:spLocks noGrp="1"/>
          </p:cNvSpPr>
          <p:nvPr>
            <p:ph type="title"/>
          </p:nvPr>
        </p:nvSpPr>
        <p:spPr>
          <a:xfrm>
            <a:off x="611560" y="1149833"/>
            <a:ext cx="4186808" cy="990600"/>
          </a:xfrm>
        </p:spPr>
        <p:txBody>
          <a:bodyPr>
            <a:normAutofit/>
            <a:scene3d>
              <a:camera prst="orthographicFront"/>
              <a:lightRig rig="threePt" dir="t"/>
            </a:scene3d>
            <a:sp3d extrusionH="57150">
              <a:bevelT w="38100" h="38100"/>
            </a:sp3d>
          </a:bodyPr>
          <a:lstStyle/>
          <a:p>
            <a:r>
              <a:rPr lang="es-ES" sz="4400" dirty="0">
                <a:solidFill>
                  <a:srgbClr val="FF0000"/>
                </a:solidFill>
                <a:latin typeface="Showcard Gothic" panose="04020904020102020604" pitchFamily="82" charset="0"/>
              </a:rPr>
              <a:t>Introducción</a:t>
            </a:r>
          </a:p>
        </p:txBody>
      </p:sp>
      <p:sp>
        <p:nvSpPr>
          <p:cNvPr id="9" name="Rectángulo redondeado 8"/>
          <p:cNvSpPr/>
          <p:nvPr/>
        </p:nvSpPr>
        <p:spPr>
          <a:xfrm>
            <a:off x="0"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0" name="Rectángulo redondeado 9"/>
          <p:cNvSpPr/>
          <p:nvPr/>
        </p:nvSpPr>
        <p:spPr>
          <a:xfrm>
            <a:off x="1475656" y="0"/>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Introducción</a:t>
            </a:r>
            <a:endParaRPr lang="es-ES" sz="1400" b="1" dirty="0"/>
          </a:p>
        </p:txBody>
      </p:sp>
      <p:sp>
        <p:nvSpPr>
          <p:cNvPr id="11" name="Rectángulo redondeado 10"/>
          <p:cNvSpPr/>
          <p:nvPr/>
        </p:nvSpPr>
        <p:spPr>
          <a:xfrm>
            <a:off x="4452440"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6045199"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7596335"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2927870"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6"/>
          <p:cNvSpPr/>
          <p:nvPr/>
        </p:nvSpPr>
        <p:spPr>
          <a:xfrm>
            <a:off x="261019" y="5286388"/>
            <a:ext cx="8435280" cy="1166948"/>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smtClean="0">
                <a:solidFill>
                  <a:schemeClr val="tx1"/>
                </a:solidFill>
              </a:rPr>
              <a:t>Debido a la falta de pruebas suficientes para generar consenso en el tratamiento de la RMI, múltiples investigadores han solicitado la realización de ensayos aleatorios para apoyar mejor la toma de decisiones clínicas.</a:t>
            </a:r>
            <a:endParaRPr lang="es-VE" sz="1600" b="1" dirty="0" smtClean="0">
              <a:solidFill>
                <a:schemeClr val="tx1"/>
              </a:solidFill>
            </a:endParaRPr>
          </a:p>
          <a:p>
            <a:pPr algn="just"/>
            <a:endParaRPr lang="es-ES" dirty="0">
              <a:solidFill>
                <a:schemeClr val="tx1"/>
              </a:solidFill>
            </a:endParaRPr>
          </a:p>
        </p:txBody>
      </p:sp>
      <p:pic>
        <p:nvPicPr>
          <p:cNvPr id="1027" name="Picture 3"/>
          <p:cNvPicPr>
            <a:picLocks noChangeAspect="1" noChangeArrowheads="1"/>
          </p:cNvPicPr>
          <p:nvPr/>
        </p:nvPicPr>
        <p:blipFill>
          <a:blip r:embed="rId3" cstate="print"/>
          <a:srcRect/>
          <a:stretch>
            <a:fillRect/>
          </a:stretch>
        </p:blipFill>
        <p:spPr bwMode="auto">
          <a:xfrm>
            <a:off x="5500694" y="571480"/>
            <a:ext cx="1938873" cy="1814514"/>
          </a:xfrm>
          <a:prstGeom prst="rect">
            <a:avLst/>
          </a:prstGeom>
          <a:noFill/>
          <a:ln w="9525">
            <a:noFill/>
            <a:miter lim="800000"/>
            <a:headEnd/>
            <a:tailEnd/>
          </a:ln>
          <a:effectLst/>
        </p:spPr>
      </p:pic>
    </p:spTree>
    <p:extLst>
      <p:ext uri="{BB962C8B-B14F-4D97-AF65-F5344CB8AC3E}">
        <p14:creationId xmlns="" xmlns:p14="http://schemas.microsoft.com/office/powerpoint/2010/main" val="25319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49833"/>
            <a:ext cx="4186808" cy="990600"/>
          </a:xfrm>
        </p:spPr>
        <p:txBody>
          <a:bodyPr>
            <a:normAutofit/>
            <a:scene3d>
              <a:camera prst="orthographicFront"/>
              <a:lightRig rig="threePt" dir="t"/>
            </a:scene3d>
            <a:sp3d extrusionH="57150">
              <a:bevelT w="38100" h="38100"/>
            </a:sp3d>
          </a:bodyPr>
          <a:lstStyle/>
          <a:p>
            <a:r>
              <a:rPr lang="es-ES" sz="4400" dirty="0">
                <a:solidFill>
                  <a:srgbClr val="FF0000"/>
                </a:solidFill>
                <a:latin typeface="Showcard Gothic" panose="04020904020102020604" pitchFamily="82" charset="0"/>
              </a:rPr>
              <a:t>Introducción</a:t>
            </a:r>
          </a:p>
        </p:txBody>
      </p:sp>
      <p:sp>
        <p:nvSpPr>
          <p:cNvPr id="9" name="Rectángulo redondeado 8"/>
          <p:cNvSpPr/>
          <p:nvPr/>
        </p:nvSpPr>
        <p:spPr>
          <a:xfrm>
            <a:off x="0"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0" name="Rectángulo redondeado 9"/>
          <p:cNvSpPr/>
          <p:nvPr/>
        </p:nvSpPr>
        <p:spPr>
          <a:xfrm>
            <a:off x="1475656" y="0"/>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Introducción</a:t>
            </a:r>
            <a:endParaRPr lang="es-ES" sz="1400" b="1" dirty="0"/>
          </a:p>
        </p:txBody>
      </p:sp>
      <p:sp>
        <p:nvSpPr>
          <p:cNvPr id="11" name="Rectángulo redondeado 10"/>
          <p:cNvSpPr/>
          <p:nvPr/>
        </p:nvSpPr>
        <p:spPr>
          <a:xfrm>
            <a:off x="4452440"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6045199"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7596335"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2927870"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7" name="Picture 3"/>
          <p:cNvPicPr>
            <a:picLocks noChangeAspect="1" noChangeArrowheads="1"/>
          </p:cNvPicPr>
          <p:nvPr/>
        </p:nvPicPr>
        <p:blipFill>
          <a:blip r:embed="rId3" cstate="print"/>
          <a:srcRect/>
          <a:stretch>
            <a:fillRect/>
          </a:stretch>
        </p:blipFill>
        <p:spPr bwMode="auto">
          <a:xfrm>
            <a:off x="5500694" y="571480"/>
            <a:ext cx="1938873" cy="1814514"/>
          </a:xfrm>
          <a:prstGeom prst="rect">
            <a:avLst/>
          </a:prstGeom>
          <a:noFill/>
          <a:ln w="9525">
            <a:noFill/>
            <a:miter lim="800000"/>
            <a:headEnd/>
            <a:tailEnd/>
          </a:ln>
          <a:effectLst/>
        </p:spPr>
      </p:pic>
      <p:sp>
        <p:nvSpPr>
          <p:cNvPr id="16" name="15 Rectángulo redondeado"/>
          <p:cNvSpPr/>
          <p:nvPr/>
        </p:nvSpPr>
        <p:spPr>
          <a:xfrm>
            <a:off x="428596" y="2500306"/>
            <a:ext cx="3643338" cy="8572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600" b="1" dirty="0" smtClean="0">
              <a:solidFill>
                <a:schemeClr val="tx1"/>
              </a:solidFill>
            </a:endParaRPr>
          </a:p>
          <a:p>
            <a:pPr algn="ctr"/>
            <a:r>
              <a:rPr lang="es-VE" sz="1600" b="1" dirty="0" smtClean="0">
                <a:solidFill>
                  <a:schemeClr val="tx1"/>
                </a:solidFill>
              </a:rPr>
              <a:t>la revascularización (PCI o</a:t>
            </a:r>
          </a:p>
          <a:p>
            <a:pPr algn="ctr"/>
            <a:r>
              <a:rPr lang="es-VE" sz="1600" b="1" dirty="0" smtClean="0">
                <a:solidFill>
                  <a:schemeClr val="tx1"/>
                </a:solidFill>
              </a:rPr>
              <a:t>CABG con o sin cirugía de la válvula mitral)</a:t>
            </a:r>
          </a:p>
          <a:p>
            <a:pPr algn="ctr"/>
            <a:endParaRPr lang="es-VE" dirty="0"/>
          </a:p>
        </p:txBody>
      </p:sp>
      <p:sp>
        <p:nvSpPr>
          <p:cNvPr id="17" name="16 Rectángulo redondeado"/>
          <p:cNvSpPr/>
          <p:nvPr/>
        </p:nvSpPr>
        <p:spPr>
          <a:xfrm>
            <a:off x="5072066" y="2500306"/>
            <a:ext cx="3571900" cy="8572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solidFill>
                  <a:schemeClr val="tx1"/>
                </a:solidFill>
              </a:rPr>
              <a:t>manejo médico</a:t>
            </a:r>
            <a:endParaRPr lang="es-VE" dirty="0" smtClean="0"/>
          </a:p>
        </p:txBody>
      </p:sp>
      <p:sp>
        <p:nvSpPr>
          <p:cNvPr id="18" name="17 CuadroTexto"/>
          <p:cNvSpPr txBox="1"/>
          <p:nvPr/>
        </p:nvSpPr>
        <p:spPr>
          <a:xfrm>
            <a:off x="4198597" y="2643182"/>
            <a:ext cx="659155" cy="584775"/>
          </a:xfrm>
          <a:prstGeom prst="rect">
            <a:avLst/>
          </a:prstGeom>
          <a:noFill/>
        </p:spPr>
        <p:txBody>
          <a:bodyPr wrap="none" rtlCol="0">
            <a:spAutoFit/>
          </a:bodyPr>
          <a:lstStyle/>
          <a:p>
            <a:r>
              <a:rPr lang="es-ES" sz="3200" dirty="0" smtClean="0">
                <a:latin typeface="Showcard Gothic" panose="04020904020102020604" pitchFamily="82" charset="0"/>
              </a:rPr>
              <a:t>Vs</a:t>
            </a:r>
            <a:endParaRPr lang="es-VE" sz="3200" dirty="0"/>
          </a:p>
        </p:txBody>
      </p:sp>
      <p:sp>
        <p:nvSpPr>
          <p:cNvPr id="15" name="Rectángulo redondeado 6"/>
          <p:cNvSpPr/>
          <p:nvPr/>
        </p:nvSpPr>
        <p:spPr>
          <a:xfrm>
            <a:off x="246322" y="3789040"/>
            <a:ext cx="8435280" cy="925844"/>
          </a:xfrm>
          <a:prstGeom prst="roundRect">
            <a:avLst/>
          </a:prstGeom>
          <a:solidFill>
            <a:schemeClr val="tx1">
              <a:lumMod val="25000"/>
              <a:lumOff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600" b="1" dirty="0" smtClean="0">
                <a:solidFill>
                  <a:schemeClr val="tx1"/>
                </a:solidFill>
              </a:rPr>
              <a:t>El manejo médico </a:t>
            </a:r>
            <a:r>
              <a:rPr lang="es-VE" sz="1600" b="1" dirty="0" err="1" smtClean="0">
                <a:solidFill>
                  <a:schemeClr val="tx1"/>
                </a:solidFill>
              </a:rPr>
              <a:t>habia</a:t>
            </a:r>
            <a:r>
              <a:rPr lang="es-VE" sz="1600" b="1" dirty="0" smtClean="0">
                <a:solidFill>
                  <a:schemeClr val="tx1"/>
                </a:solidFill>
              </a:rPr>
              <a:t> sido defendido como el </a:t>
            </a:r>
            <a:r>
              <a:rPr lang="es-VE" sz="1600" b="1" dirty="0" err="1" smtClean="0">
                <a:solidFill>
                  <a:schemeClr val="tx1"/>
                </a:solidFill>
              </a:rPr>
              <a:t>Gold</a:t>
            </a:r>
            <a:r>
              <a:rPr lang="es-VE" sz="1600" b="1" dirty="0" smtClean="0">
                <a:solidFill>
                  <a:schemeClr val="tx1"/>
                </a:solidFill>
              </a:rPr>
              <a:t> </a:t>
            </a:r>
            <a:r>
              <a:rPr lang="es-VE" sz="1600" b="1" dirty="0" err="1" smtClean="0">
                <a:solidFill>
                  <a:schemeClr val="tx1"/>
                </a:solidFill>
              </a:rPr>
              <a:t>standard</a:t>
            </a:r>
            <a:r>
              <a:rPr lang="es-VE" sz="1600" b="1" dirty="0" smtClean="0">
                <a:solidFill>
                  <a:schemeClr val="tx1"/>
                </a:solidFill>
              </a:rPr>
              <a:t>  para la RM funcional.</a:t>
            </a:r>
          </a:p>
          <a:p>
            <a:pPr algn="ctr"/>
            <a:endParaRPr lang="es-ES" sz="1500" b="1" dirty="0">
              <a:solidFill>
                <a:schemeClr val="tx1"/>
              </a:solidFill>
            </a:endParaRPr>
          </a:p>
        </p:txBody>
      </p:sp>
      <p:sp>
        <p:nvSpPr>
          <p:cNvPr id="19" name="Rectángulo redondeado 6"/>
          <p:cNvSpPr/>
          <p:nvPr/>
        </p:nvSpPr>
        <p:spPr>
          <a:xfrm>
            <a:off x="285720" y="4857760"/>
            <a:ext cx="8435280" cy="157163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600" b="1" dirty="0" smtClean="0">
                <a:solidFill>
                  <a:schemeClr val="tx1"/>
                </a:solidFill>
              </a:rPr>
              <a:t>Esto contrasta con una evaluación de la base de datos de enfermedades cardiovasculares de </a:t>
            </a:r>
            <a:r>
              <a:rPr lang="es-VE" sz="1600" b="1" dirty="0" err="1" smtClean="0">
                <a:solidFill>
                  <a:schemeClr val="tx1"/>
                </a:solidFill>
              </a:rPr>
              <a:t>Duke</a:t>
            </a:r>
            <a:r>
              <a:rPr lang="es-VE" sz="1600" b="1" dirty="0" smtClean="0">
                <a:solidFill>
                  <a:schemeClr val="tx1"/>
                </a:solidFill>
              </a:rPr>
              <a:t> para los pacientes tratados de 1986 a 2001 que demostraron que la revascularización (ICP o CABG con o sin cirugía de la válvula mitral) proporciona un beneficio significativo de longevidad en comparación con la terapia médica como estrategia inicial </a:t>
            </a:r>
            <a:endParaRPr lang="es-ES" sz="1600" b="1" dirty="0">
              <a:solidFill>
                <a:schemeClr val="tx1"/>
              </a:solidFill>
            </a:endParaRPr>
          </a:p>
        </p:txBody>
      </p:sp>
    </p:spTree>
    <p:extLst>
      <p:ext uri="{BB962C8B-B14F-4D97-AF65-F5344CB8AC3E}">
        <p14:creationId xmlns="" xmlns:p14="http://schemas.microsoft.com/office/powerpoint/2010/main" val="25319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722313" y="2362201"/>
            <a:ext cx="7772400" cy="1781179"/>
          </a:xfrm>
        </p:spPr>
        <p:txBody>
          <a:bodyPr>
            <a:normAutofit/>
            <a:scene3d>
              <a:camera prst="orthographicFront"/>
              <a:lightRig rig="threePt" dir="t"/>
            </a:scene3d>
            <a:sp3d extrusionH="57150">
              <a:bevelT w="38100" h="38100"/>
            </a:sp3d>
          </a:bodyPr>
          <a:lstStyle/>
          <a:p>
            <a:r>
              <a:rPr lang="es-ES" sz="4400" dirty="0" smtClean="0">
                <a:latin typeface="Showcard Gothic" panose="04020904020102020604" pitchFamily="82" charset="0"/>
              </a:rPr>
              <a:t>Objetivo</a:t>
            </a:r>
            <a:endParaRPr lang="es-ES" sz="4400" dirty="0">
              <a:latin typeface="Showcard Gothic" panose="04020904020102020604" pitchFamily="82" charset="0"/>
            </a:endParaRPr>
          </a:p>
        </p:txBody>
      </p:sp>
      <p:sp>
        <p:nvSpPr>
          <p:cNvPr id="3" name="2 Marcador de contenido"/>
          <p:cNvSpPr>
            <a:spLocks noGrp="1"/>
          </p:cNvSpPr>
          <p:nvPr>
            <p:ph type="body" idx="1"/>
          </p:nvPr>
        </p:nvSpPr>
        <p:spPr>
          <a:xfrm>
            <a:off x="357158" y="4626864"/>
            <a:ext cx="8286807" cy="1500187"/>
          </a:xfrm>
        </p:spPr>
        <p:txBody>
          <a:bodyPr>
            <a:normAutofit/>
          </a:bodyPr>
          <a:lstStyle/>
          <a:p>
            <a:pPr algn="ctr"/>
            <a:r>
              <a:rPr lang="es-VE" b="1" dirty="0" smtClean="0">
                <a:solidFill>
                  <a:schemeClr val="tx1"/>
                </a:solidFill>
              </a:rPr>
              <a:t>Evaluar la relación entre la estrategia de tratamiento y la Regurgitación Mitral de etiología isquémica con la</a:t>
            </a:r>
          </a:p>
          <a:p>
            <a:pPr algn="ctr"/>
            <a:r>
              <a:rPr lang="es-VE" b="1" dirty="0" smtClean="0">
                <a:solidFill>
                  <a:schemeClr val="tx1"/>
                </a:solidFill>
              </a:rPr>
              <a:t>supervivencia.</a:t>
            </a:r>
            <a:endParaRPr lang="en-US" b="1" dirty="0">
              <a:solidFill>
                <a:schemeClr val="tx1"/>
              </a:solidFill>
            </a:endParaRPr>
          </a:p>
        </p:txBody>
      </p:sp>
      <p:sp>
        <p:nvSpPr>
          <p:cNvPr id="7" name="Rectángulo redondeado 6"/>
          <p:cNvSpPr/>
          <p:nvPr/>
        </p:nvSpPr>
        <p:spPr>
          <a:xfrm>
            <a:off x="39986"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3066778" y="27112"/>
            <a:ext cx="1440160" cy="33265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Objetivo </a:t>
            </a:r>
            <a:endParaRPr lang="es-ES" sz="1400" b="1" dirty="0"/>
          </a:p>
        </p:txBody>
      </p:sp>
      <p:sp>
        <p:nvSpPr>
          <p:cNvPr id="9" name="Rectángulo redondeado 8"/>
          <p:cNvSpPr/>
          <p:nvPr/>
        </p:nvSpPr>
        <p:spPr>
          <a:xfrm>
            <a:off x="4492426"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6085185"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36321"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25453"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6" name="Picture 2" descr="Resultado de imagen para objetivo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616" y="1216371"/>
            <a:ext cx="2209002" cy="1962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159465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701452"/>
            <a:ext cx="8229600" cy="584408"/>
          </a:xfrm>
        </p:spPr>
        <p:txBody>
          <a:bodyPr>
            <a:normAutofit fontScale="90000"/>
            <a:scene3d>
              <a:camera prst="orthographicFront"/>
              <a:lightRig rig="threePt" dir="t"/>
            </a:scene3d>
            <a:sp3d extrusionH="57150">
              <a:bevelT w="38100" h="38100"/>
            </a:sp3d>
          </a:bodyPr>
          <a:lstStyle/>
          <a:p>
            <a:r>
              <a:rPr lang="es-ES" sz="4200" dirty="0" smtClean="0">
                <a:solidFill>
                  <a:srgbClr val="FF0000"/>
                </a:solidFill>
                <a:effectLst>
                  <a:outerShdw blurRad="50800" dist="38100" dir="2700000" algn="tl" rotWithShape="0">
                    <a:prstClr val="black">
                      <a:alpha val="40000"/>
                    </a:prstClr>
                  </a:outerShdw>
                </a:effectLst>
                <a:latin typeface="Showcard Gothic" panose="04020904020102020604" pitchFamily="82" charset="0"/>
              </a:rPr>
              <a:t>Metodología</a:t>
            </a:r>
            <a:endParaRPr lang="en-US" sz="4200" dirty="0">
              <a:solidFill>
                <a:srgbClr val="FF0000"/>
              </a:solidFill>
              <a:effectLst>
                <a:outerShdw blurRad="50800" dist="38100" dir="2700000" algn="tl" rotWithShape="0">
                  <a:prstClr val="black">
                    <a:alpha val="40000"/>
                  </a:prstClr>
                </a:outerShdw>
              </a:effectLst>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267362882"/>
              </p:ext>
            </p:extLst>
          </p:nvPr>
        </p:nvGraphicFramePr>
        <p:xfrm>
          <a:off x="179512" y="1556792"/>
          <a:ext cx="8712967" cy="3086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p:cNvPicPr>
            <a:picLocks noChangeAspect="1" noChangeArrowheads="1"/>
          </p:cNvPicPr>
          <p:nvPr/>
        </p:nvPicPr>
        <p:blipFill>
          <a:blip r:embed="rId8" cstate="print"/>
          <a:srcRect/>
          <a:stretch>
            <a:fillRect/>
          </a:stretch>
        </p:blipFill>
        <p:spPr bwMode="auto">
          <a:xfrm>
            <a:off x="428596" y="4786322"/>
            <a:ext cx="2286016" cy="1447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9" cstate="print"/>
          <a:srcRect/>
          <a:stretch>
            <a:fillRect/>
          </a:stretch>
        </p:blipFill>
        <p:spPr bwMode="auto">
          <a:xfrm>
            <a:off x="3000364" y="4786322"/>
            <a:ext cx="2133600" cy="1476375"/>
          </a:xfrm>
          <a:prstGeom prst="rect">
            <a:avLst/>
          </a:prstGeom>
          <a:noFill/>
          <a:ln w="9525">
            <a:noFill/>
            <a:miter lim="800000"/>
            <a:headEnd/>
            <a:tailEnd/>
          </a:ln>
          <a:effectLst/>
        </p:spPr>
      </p:pic>
      <p:sp>
        <p:nvSpPr>
          <p:cNvPr id="17" name="16 Rectángulo redondeado"/>
          <p:cNvSpPr/>
          <p:nvPr/>
        </p:nvSpPr>
        <p:spPr>
          <a:xfrm>
            <a:off x="5429256" y="4643446"/>
            <a:ext cx="3214710"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400" dirty="0" smtClean="0"/>
              <a:t/>
            </a:r>
            <a:br>
              <a:rPr lang="es-ES" sz="1400" dirty="0" smtClean="0"/>
            </a:br>
            <a:r>
              <a:rPr lang="es-ES" sz="1400" dirty="0" smtClean="0"/>
              <a:t>Incluye variables basales de la historia de los pacientes, examen físico, estudios de laboratorio,</a:t>
            </a:r>
            <a:br>
              <a:rPr lang="es-ES" sz="1400" dirty="0" smtClean="0"/>
            </a:br>
            <a:r>
              <a:rPr lang="es-ES" sz="1400" dirty="0" smtClean="0"/>
              <a:t>estudios de diagnóstico por imágenes, así como los resultados de procedimientos que incluyen ICP y cirugía cardíaca.</a:t>
            </a:r>
            <a:endParaRPr lang="en-US" sz="1400" dirty="0" smtClean="0"/>
          </a:p>
          <a:p>
            <a:pPr algn="ctr"/>
            <a:endParaRPr lang="es-VE" dirty="0"/>
          </a:p>
        </p:txBody>
      </p:sp>
    </p:spTree>
    <p:extLst>
      <p:ext uri="{BB962C8B-B14F-4D97-AF65-F5344CB8AC3E}">
        <p14:creationId xmlns="" xmlns:p14="http://schemas.microsoft.com/office/powerpoint/2010/main" val="28076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3D70461-F544-452A-B93D-233870C09C1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838B9D5-3BCD-4BFA-AD59-34687A49FF1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373CEE44-D957-4BE9-8485-DB2CA040EBB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C59867E-1DE9-49B7-8260-BB190E5B09D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CF868881-4BCF-4018-9B5C-97E3F620A76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A73063C7-497B-4018-9005-3A983584B2B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7C91497C-3D11-4E26-BF44-07BEEFA8F1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701452"/>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7" name="Rectángulo redondeado 6"/>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9" name="Rectángulo redondeado 8"/>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395535" y="1711099"/>
            <a:ext cx="8003827" cy="646331"/>
          </a:xfrm>
          <a:prstGeom prst="rect">
            <a:avLst/>
          </a:prstGeom>
          <a:noFill/>
        </p:spPr>
        <p:txBody>
          <a:bodyPr wrap="square" rtlCol="0">
            <a:spAutoFit/>
          </a:bodyPr>
          <a:lstStyle/>
          <a:p>
            <a:r>
              <a:rPr lang="es-VE" dirty="0" smtClean="0"/>
              <a:t>El seguimiento de los pacientes fue realizado por los Servicios de Seguimiento del Instituto de Investigación Clínica del centro </a:t>
            </a:r>
            <a:r>
              <a:rPr lang="es-VE" dirty="0" err="1" smtClean="0"/>
              <a:t>Duke</a:t>
            </a:r>
            <a:r>
              <a:rPr lang="es-VE" dirty="0" smtClean="0"/>
              <a:t>.</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000628" y="571480"/>
            <a:ext cx="928694" cy="1040137"/>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7286644" y="1571612"/>
            <a:ext cx="1500198" cy="1037686"/>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5214942" y="3500438"/>
            <a:ext cx="1400168" cy="833433"/>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cstate="print"/>
          <a:srcRect/>
          <a:stretch>
            <a:fillRect/>
          </a:stretch>
        </p:blipFill>
        <p:spPr bwMode="auto">
          <a:xfrm>
            <a:off x="7429520" y="5572140"/>
            <a:ext cx="928694" cy="735946"/>
          </a:xfrm>
          <a:prstGeom prst="rect">
            <a:avLst/>
          </a:prstGeom>
          <a:noFill/>
          <a:ln w="9525">
            <a:noFill/>
            <a:miter lim="800000"/>
            <a:headEnd/>
            <a:tailEnd/>
          </a:ln>
          <a:effectLst/>
        </p:spPr>
      </p:pic>
      <p:sp>
        <p:nvSpPr>
          <p:cNvPr id="17" name="16 Flecha derecha"/>
          <p:cNvSpPr/>
          <p:nvPr/>
        </p:nvSpPr>
        <p:spPr>
          <a:xfrm>
            <a:off x="857224" y="3071810"/>
            <a:ext cx="70723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26" name="Picture 2"/>
          <p:cNvPicPr>
            <a:picLocks noChangeAspect="1" noChangeArrowheads="1"/>
          </p:cNvPicPr>
          <p:nvPr/>
        </p:nvPicPr>
        <p:blipFill>
          <a:blip r:embed="rId7" cstate="print"/>
          <a:srcRect/>
          <a:stretch>
            <a:fillRect/>
          </a:stretch>
        </p:blipFill>
        <p:spPr bwMode="auto">
          <a:xfrm>
            <a:off x="5572132" y="4429132"/>
            <a:ext cx="733663" cy="642942"/>
          </a:xfrm>
          <a:prstGeom prst="rect">
            <a:avLst/>
          </a:prstGeom>
          <a:noFill/>
          <a:ln w="9525">
            <a:noFill/>
            <a:miter lim="800000"/>
            <a:headEnd/>
            <a:tailEnd/>
          </a:ln>
          <a:effectLst/>
        </p:spPr>
      </p:pic>
      <p:sp>
        <p:nvSpPr>
          <p:cNvPr id="19" name="18 CuadroTexto"/>
          <p:cNvSpPr txBox="1"/>
          <p:nvPr/>
        </p:nvSpPr>
        <p:spPr>
          <a:xfrm>
            <a:off x="428596" y="3714752"/>
            <a:ext cx="1834156" cy="584775"/>
          </a:xfrm>
          <a:prstGeom prst="rect">
            <a:avLst/>
          </a:prstGeom>
          <a:noFill/>
        </p:spPr>
        <p:txBody>
          <a:bodyPr wrap="none" rtlCol="0">
            <a:spAutoFit/>
          </a:bodyPr>
          <a:lstStyle/>
          <a:p>
            <a:r>
              <a:rPr lang="es-VE" sz="1600" dirty="0" smtClean="0"/>
              <a:t>Inicio: Realización</a:t>
            </a:r>
          </a:p>
          <a:p>
            <a:r>
              <a:rPr lang="es-VE" sz="1600" dirty="0" smtClean="0"/>
              <a:t> del cateterismo</a:t>
            </a:r>
            <a:endParaRPr lang="es-VE" sz="1600" dirty="0"/>
          </a:p>
        </p:txBody>
      </p:sp>
      <p:sp>
        <p:nvSpPr>
          <p:cNvPr id="23" name="22 Flecha abajo"/>
          <p:cNvSpPr/>
          <p:nvPr/>
        </p:nvSpPr>
        <p:spPr>
          <a:xfrm>
            <a:off x="785786" y="3000372"/>
            <a:ext cx="14287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4" name="23 Flecha abajo"/>
          <p:cNvSpPr/>
          <p:nvPr/>
        </p:nvSpPr>
        <p:spPr>
          <a:xfrm>
            <a:off x="4429124" y="3000372"/>
            <a:ext cx="14287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24 CuadroTexto"/>
          <p:cNvSpPr txBox="1"/>
          <p:nvPr/>
        </p:nvSpPr>
        <p:spPr>
          <a:xfrm>
            <a:off x="3456545" y="3714752"/>
            <a:ext cx="2044149" cy="2308324"/>
          </a:xfrm>
          <a:prstGeom prst="rect">
            <a:avLst/>
          </a:prstGeom>
          <a:noFill/>
        </p:spPr>
        <p:txBody>
          <a:bodyPr wrap="square" rtlCol="0">
            <a:spAutoFit/>
          </a:bodyPr>
          <a:lstStyle/>
          <a:p>
            <a:r>
              <a:rPr lang="es-VE" sz="1600" dirty="0" smtClean="0"/>
              <a:t>6 meses</a:t>
            </a:r>
          </a:p>
          <a:p>
            <a:pPr>
              <a:buFont typeface="Wingdings" pitchFamily="2" charset="2"/>
              <a:buChar char="ü"/>
            </a:pPr>
            <a:r>
              <a:rPr lang="es-VE" sz="1600" dirty="0" smtClean="0"/>
              <a:t>Sobrevida</a:t>
            </a:r>
          </a:p>
          <a:p>
            <a:pPr>
              <a:buFont typeface="Wingdings" pitchFamily="2" charset="2"/>
              <a:buChar char="ü"/>
            </a:pPr>
            <a:r>
              <a:rPr lang="es-VE" sz="1600" dirty="0" smtClean="0"/>
              <a:t>Hospitalizaciones</a:t>
            </a:r>
          </a:p>
          <a:p>
            <a:pPr>
              <a:buFont typeface="Wingdings" pitchFamily="2" charset="2"/>
              <a:buChar char="ü"/>
            </a:pPr>
            <a:r>
              <a:rPr lang="es-VE" sz="1600" dirty="0" smtClean="0"/>
              <a:t>IAM</a:t>
            </a:r>
          </a:p>
          <a:p>
            <a:pPr>
              <a:buFont typeface="Wingdings" pitchFamily="2" charset="2"/>
              <a:buChar char="ü"/>
            </a:pPr>
            <a:r>
              <a:rPr lang="es-VE" sz="1600" dirty="0" err="1" smtClean="0"/>
              <a:t>Stroke</a:t>
            </a:r>
            <a:endParaRPr lang="es-VE" sz="1600" dirty="0" smtClean="0"/>
          </a:p>
          <a:p>
            <a:pPr>
              <a:buFont typeface="Wingdings" pitchFamily="2" charset="2"/>
              <a:buChar char="ü"/>
            </a:pPr>
            <a:r>
              <a:rPr lang="es-VE" sz="1600" dirty="0" smtClean="0"/>
              <a:t>Procedimientos cardiacos</a:t>
            </a:r>
          </a:p>
          <a:p>
            <a:pPr>
              <a:buFont typeface="Wingdings" pitchFamily="2" charset="2"/>
              <a:buChar char="ü"/>
            </a:pPr>
            <a:r>
              <a:rPr lang="es-VE" sz="1600" dirty="0" smtClean="0"/>
              <a:t>Medicamentos utilizados</a:t>
            </a:r>
            <a:endParaRPr lang="es-VE" sz="1600" dirty="0"/>
          </a:p>
        </p:txBody>
      </p:sp>
      <p:pic>
        <p:nvPicPr>
          <p:cNvPr id="1027" name="Picture 3"/>
          <p:cNvPicPr>
            <a:picLocks noChangeAspect="1" noChangeArrowheads="1"/>
          </p:cNvPicPr>
          <p:nvPr/>
        </p:nvPicPr>
        <p:blipFill>
          <a:blip r:embed="rId8" cstate="print"/>
          <a:srcRect/>
          <a:stretch>
            <a:fillRect/>
          </a:stretch>
        </p:blipFill>
        <p:spPr bwMode="auto">
          <a:xfrm>
            <a:off x="714348" y="4429132"/>
            <a:ext cx="1376364" cy="1128715"/>
          </a:xfrm>
          <a:prstGeom prst="rect">
            <a:avLst/>
          </a:prstGeom>
          <a:noFill/>
          <a:ln w="9525">
            <a:noFill/>
            <a:miter lim="800000"/>
            <a:headEnd/>
            <a:tailEnd/>
          </a:ln>
          <a:effectLst/>
        </p:spPr>
      </p:pic>
      <p:sp>
        <p:nvSpPr>
          <p:cNvPr id="26" name="25 Flecha abajo"/>
          <p:cNvSpPr/>
          <p:nvPr/>
        </p:nvSpPr>
        <p:spPr>
          <a:xfrm>
            <a:off x="7572396" y="3000372"/>
            <a:ext cx="14287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27" name="Picture 2"/>
          <p:cNvPicPr>
            <a:picLocks noChangeAspect="1" noChangeArrowheads="1"/>
          </p:cNvPicPr>
          <p:nvPr/>
        </p:nvPicPr>
        <p:blipFill>
          <a:blip r:embed="rId7" cstate="print"/>
          <a:srcRect/>
          <a:stretch>
            <a:fillRect/>
          </a:stretch>
        </p:blipFill>
        <p:spPr bwMode="auto">
          <a:xfrm>
            <a:off x="5715008" y="5572140"/>
            <a:ext cx="733663" cy="642942"/>
          </a:xfrm>
          <a:prstGeom prst="rect">
            <a:avLst/>
          </a:prstGeom>
          <a:noFill/>
          <a:ln w="9525">
            <a:noFill/>
            <a:miter lim="800000"/>
            <a:headEnd/>
            <a:tailEnd/>
          </a:ln>
          <a:effectLst/>
        </p:spPr>
      </p:pic>
      <p:pic>
        <p:nvPicPr>
          <p:cNvPr id="1028" name="Picture 4"/>
          <p:cNvPicPr>
            <a:picLocks noChangeAspect="1" noChangeArrowheads="1"/>
          </p:cNvPicPr>
          <p:nvPr/>
        </p:nvPicPr>
        <p:blipFill>
          <a:blip r:embed="rId9" cstate="print"/>
          <a:srcRect/>
          <a:stretch>
            <a:fillRect/>
          </a:stretch>
        </p:blipFill>
        <p:spPr bwMode="auto">
          <a:xfrm>
            <a:off x="6215074" y="5500702"/>
            <a:ext cx="471485" cy="477416"/>
          </a:xfrm>
          <a:prstGeom prst="rect">
            <a:avLst/>
          </a:prstGeom>
          <a:noFill/>
          <a:ln w="9525">
            <a:noFill/>
            <a:miter lim="800000"/>
            <a:headEnd/>
            <a:tailEnd/>
          </a:ln>
          <a:effectLst/>
        </p:spPr>
      </p:pic>
      <p:sp>
        <p:nvSpPr>
          <p:cNvPr id="29" name="28 Flecha derecha"/>
          <p:cNvSpPr/>
          <p:nvPr/>
        </p:nvSpPr>
        <p:spPr>
          <a:xfrm>
            <a:off x="6572264" y="5857892"/>
            <a:ext cx="78581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0" name="29 CuadroTexto"/>
          <p:cNvSpPr txBox="1"/>
          <p:nvPr/>
        </p:nvSpPr>
        <p:spPr>
          <a:xfrm>
            <a:off x="6814131" y="3714752"/>
            <a:ext cx="1906291" cy="861774"/>
          </a:xfrm>
          <a:prstGeom prst="rect">
            <a:avLst/>
          </a:prstGeom>
          <a:noFill/>
        </p:spPr>
        <p:txBody>
          <a:bodyPr wrap="square" rtlCol="0">
            <a:spAutoFit/>
          </a:bodyPr>
          <a:lstStyle/>
          <a:p>
            <a:r>
              <a:rPr lang="es-VE" sz="1600" dirty="0" smtClean="0"/>
              <a:t>1 año, anual hasta</a:t>
            </a:r>
          </a:p>
          <a:p>
            <a:r>
              <a:rPr lang="es-VE" sz="1600" dirty="0" smtClean="0"/>
              <a:t> fin de seguimiento</a:t>
            </a:r>
          </a:p>
          <a:p>
            <a:r>
              <a:rPr lang="es-VE" dirty="0" smtClean="0"/>
              <a:t> </a:t>
            </a:r>
            <a:endParaRPr lang="es-VE" dirty="0"/>
          </a:p>
        </p:txBody>
      </p:sp>
    </p:spTree>
    <p:extLst>
      <p:ext uri="{BB962C8B-B14F-4D97-AF65-F5344CB8AC3E}">
        <p14:creationId xmlns="" xmlns:p14="http://schemas.microsoft.com/office/powerpoint/2010/main" val="8811074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8638</TotalTime>
  <Words>2987</Words>
  <Application>Microsoft Office PowerPoint</Application>
  <PresentationFormat>Presentación en pantalla (4:3)</PresentationFormat>
  <Paragraphs>272</Paragraphs>
  <Slides>32</Slides>
  <Notes>25</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Claridad</vt:lpstr>
      <vt:lpstr>Diapositiva 1</vt:lpstr>
      <vt:lpstr>Diapositiva 2</vt:lpstr>
      <vt:lpstr>Diapositiva 3</vt:lpstr>
      <vt:lpstr>Introducción</vt:lpstr>
      <vt:lpstr>Introducción</vt:lpstr>
      <vt:lpstr>Introducción</vt:lpstr>
      <vt:lpstr>Objetivo</vt:lpstr>
      <vt:lpstr>Metodología</vt:lpstr>
      <vt:lpstr>Diapositiva 9</vt:lpstr>
      <vt:lpstr>Diapositiva 10</vt:lpstr>
      <vt:lpstr>Criterios  de  Inclusión</vt:lpstr>
      <vt:lpstr>Diapositiva 12</vt:lpstr>
      <vt:lpstr>Diapositiva 13</vt:lpstr>
      <vt:lpstr>Estadísticos</vt:lpstr>
      <vt:lpstr>Estadísticos</vt:lpstr>
      <vt:lpstr>Análisis de sensibilidad</vt:lpstr>
      <vt:lpstr>Resultados</vt:lpstr>
      <vt:lpstr>Diapositiva 18</vt:lpstr>
      <vt:lpstr>Diapositiva 19</vt:lpstr>
      <vt:lpstr>Diapositiva 20</vt:lpstr>
      <vt:lpstr>Diapositiva 21</vt:lpstr>
      <vt:lpstr>Diapositiva 22</vt:lpstr>
      <vt:lpstr>Diapositiva 23</vt:lpstr>
      <vt:lpstr>Diapositiva 24</vt:lpstr>
      <vt:lpstr>Diapositiva 25</vt:lpstr>
      <vt:lpstr>Discusión</vt:lpstr>
      <vt:lpstr>Discusión</vt:lpstr>
      <vt:lpstr>Conclusión del Estudio</vt:lpstr>
      <vt:lpstr>Limitaciones</vt:lpstr>
      <vt:lpstr>Diapositiva 30</vt:lpstr>
      <vt:lpstr>Diapositiva 31</vt:lpstr>
      <vt:lpstr>Aportes del Grupo</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dc:creator>
  <cp:lastModifiedBy>eq-02</cp:lastModifiedBy>
  <cp:revision>362</cp:revision>
  <dcterms:created xsi:type="dcterms:W3CDTF">2018-05-09T05:33:16Z</dcterms:created>
  <dcterms:modified xsi:type="dcterms:W3CDTF">2019-05-03T09:58:41Z</dcterms:modified>
</cp:coreProperties>
</file>