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6"/>
  </p:notesMasterIdLst>
  <p:sldIdLst>
    <p:sldId id="287" r:id="rId2"/>
    <p:sldId id="257" r:id="rId3"/>
    <p:sldId id="295" r:id="rId4"/>
    <p:sldId id="259" r:id="rId5"/>
    <p:sldId id="296" r:id="rId6"/>
    <p:sldId id="297" r:id="rId7"/>
    <p:sldId id="298" r:id="rId8"/>
    <p:sldId id="299" r:id="rId9"/>
    <p:sldId id="300" r:id="rId10"/>
    <p:sldId id="301" r:id="rId11"/>
    <p:sldId id="28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6" r:id="rId26"/>
    <p:sldId id="317" r:id="rId27"/>
    <p:sldId id="318" r:id="rId28"/>
    <p:sldId id="315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4" r:id="rId53"/>
    <p:sldId id="345" r:id="rId54"/>
    <p:sldId id="346" r:id="rId5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9A4B8C-1379-4C00-B28D-6DC4FF4FD505}">
  <a:tblStyle styleId="{529A4B8C-1379-4C00-B28D-6DC4FF4FD5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EBB76B-0159-4530-B0F6-C2C8905109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8742" autoAdjust="0"/>
  </p:normalViewPr>
  <p:slideViewPr>
    <p:cSldViewPr snapToGrid="0">
      <p:cViewPr varScale="1">
        <p:scale>
          <a:sx n="95" d="100"/>
          <a:sy n="95" d="100"/>
        </p:scale>
        <p:origin x="105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84D50-D5A0-4E2C-A387-88AEF76BCA8A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</dgm:pt>
    <dgm:pt modelId="{5C385DC9-60E6-45F3-8E85-414FC4AEFDAA}">
      <dgm:prSet phldrT="[Texto]"/>
      <dgm:spPr/>
      <dgm:t>
        <a:bodyPr/>
        <a:lstStyle/>
        <a:p>
          <a:r>
            <a:rPr lang="es-VE" dirty="0"/>
            <a:t>Ensayo abierto.</a:t>
          </a:r>
        </a:p>
      </dgm:t>
    </dgm:pt>
    <dgm:pt modelId="{ED069B06-812E-42FE-B699-B877DEB92490}" type="parTrans" cxnId="{29DF0EEB-DB71-4843-85D1-F4D2AE222F42}">
      <dgm:prSet/>
      <dgm:spPr/>
      <dgm:t>
        <a:bodyPr/>
        <a:lstStyle/>
        <a:p>
          <a:endParaRPr lang="es-VE"/>
        </a:p>
      </dgm:t>
    </dgm:pt>
    <dgm:pt modelId="{8383E764-62A4-44CE-938A-FB827FC6850D}" type="sibTrans" cxnId="{29DF0EEB-DB71-4843-85D1-F4D2AE222F42}">
      <dgm:prSet/>
      <dgm:spPr/>
      <dgm:t>
        <a:bodyPr/>
        <a:lstStyle/>
        <a:p>
          <a:endParaRPr lang="es-VE"/>
        </a:p>
      </dgm:t>
    </dgm:pt>
    <dgm:pt modelId="{3FDBBFCF-F66C-4A4E-9B3B-F5AD91E49F26}">
      <dgm:prSet phldrT="[Texto]"/>
      <dgm:spPr/>
      <dgm:t>
        <a:bodyPr/>
        <a:lstStyle/>
        <a:p>
          <a:r>
            <a:rPr lang="es-VE" dirty="0"/>
            <a:t>Aleatorizado.</a:t>
          </a:r>
        </a:p>
      </dgm:t>
    </dgm:pt>
    <dgm:pt modelId="{294B308E-B042-46B3-9E3C-DE608AD0EF99}" type="parTrans" cxnId="{F86DDA29-1BA7-49FB-9CB7-222657979A01}">
      <dgm:prSet/>
      <dgm:spPr/>
      <dgm:t>
        <a:bodyPr/>
        <a:lstStyle/>
        <a:p>
          <a:endParaRPr lang="es-VE"/>
        </a:p>
      </dgm:t>
    </dgm:pt>
    <dgm:pt modelId="{EC346345-8FED-4EB1-9233-138508AABF72}" type="sibTrans" cxnId="{F86DDA29-1BA7-49FB-9CB7-222657979A01}">
      <dgm:prSet/>
      <dgm:spPr/>
      <dgm:t>
        <a:bodyPr/>
        <a:lstStyle/>
        <a:p>
          <a:endParaRPr lang="es-VE"/>
        </a:p>
      </dgm:t>
    </dgm:pt>
    <dgm:pt modelId="{52C12C06-2721-4F48-871B-CB0B5AD117F9}">
      <dgm:prSet phldrT="[Texto]"/>
      <dgm:spPr/>
      <dgm:t>
        <a:bodyPr/>
        <a:lstStyle/>
        <a:p>
          <a:r>
            <a:rPr lang="es-VE" dirty="0"/>
            <a:t>Multicéntrico.</a:t>
          </a:r>
        </a:p>
      </dgm:t>
    </dgm:pt>
    <dgm:pt modelId="{2DF1295D-E0C7-46F3-A40C-3250D71CA56E}" type="parTrans" cxnId="{39D41FD9-CDBE-4B84-814E-3075012252EA}">
      <dgm:prSet/>
      <dgm:spPr/>
      <dgm:t>
        <a:bodyPr/>
        <a:lstStyle/>
        <a:p>
          <a:endParaRPr lang="es-VE"/>
        </a:p>
      </dgm:t>
    </dgm:pt>
    <dgm:pt modelId="{816FE12B-BEFD-42C4-B4BF-A937485F7810}" type="sibTrans" cxnId="{39D41FD9-CDBE-4B84-814E-3075012252EA}">
      <dgm:prSet/>
      <dgm:spPr/>
      <dgm:t>
        <a:bodyPr/>
        <a:lstStyle/>
        <a:p>
          <a:endParaRPr lang="es-VE"/>
        </a:p>
      </dgm:t>
    </dgm:pt>
    <dgm:pt modelId="{0C637E0E-4755-4EDD-BC6E-ACA80060AC5A}">
      <dgm:prSet phldrT="[Texto]"/>
      <dgm:spPr/>
      <dgm:t>
        <a:bodyPr/>
        <a:lstStyle/>
        <a:p>
          <a:r>
            <a:rPr lang="es-VE" dirty="0"/>
            <a:t>No inferioridad.</a:t>
          </a:r>
        </a:p>
      </dgm:t>
    </dgm:pt>
    <dgm:pt modelId="{1538CC4F-3EBD-4F42-A8BD-44A2B0D56271}" type="parTrans" cxnId="{C928E102-196E-46DB-A6A6-7E59D902EA7C}">
      <dgm:prSet/>
      <dgm:spPr/>
      <dgm:t>
        <a:bodyPr/>
        <a:lstStyle/>
        <a:p>
          <a:endParaRPr lang="es-VE"/>
        </a:p>
      </dgm:t>
    </dgm:pt>
    <dgm:pt modelId="{6C9E2069-7B86-4E96-BD31-DFB9363918B2}" type="sibTrans" cxnId="{C928E102-196E-46DB-A6A6-7E59D902EA7C}">
      <dgm:prSet/>
      <dgm:spPr/>
      <dgm:t>
        <a:bodyPr/>
        <a:lstStyle/>
        <a:p>
          <a:endParaRPr lang="es-VE"/>
        </a:p>
      </dgm:t>
    </dgm:pt>
    <dgm:pt modelId="{049A28E6-F094-48DC-84C2-8706B8C2F582}" type="pres">
      <dgm:prSet presAssocID="{12984D50-D5A0-4E2C-A387-88AEF76BCA8A}" presName="linearFlow" presStyleCnt="0">
        <dgm:presLayoutVars>
          <dgm:dir/>
          <dgm:resizeHandles val="exact"/>
        </dgm:presLayoutVars>
      </dgm:prSet>
      <dgm:spPr/>
    </dgm:pt>
    <dgm:pt modelId="{013A4D73-2620-4C68-9D82-D3696F652480}" type="pres">
      <dgm:prSet presAssocID="{5C385DC9-60E6-45F3-8E85-414FC4AEFDAA}" presName="composite" presStyleCnt="0"/>
      <dgm:spPr/>
    </dgm:pt>
    <dgm:pt modelId="{9F7885CA-A057-4427-8FC5-F984F90D4122}" type="pres">
      <dgm:prSet presAssocID="{5C385DC9-60E6-45F3-8E85-414FC4AEFDAA}" presName="imgShp" presStyleLbl="fgImgPlace1" presStyleIdx="0" presStyleCnt="4"/>
      <dgm:spPr/>
    </dgm:pt>
    <dgm:pt modelId="{F2FC4D47-9B33-4178-8BC1-E9A4EBDCD10A}" type="pres">
      <dgm:prSet presAssocID="{5C385DC9-60E6-45F3-8E85-414FC4AEFDAA}" presName="txShp" presStyleLbl="node1" presStyleIdx="0" presStyleCnt="4">
        <dgm:presLayoutVars>
          <dgm:bulletEnabled val="1"/>
        </dgm:presLayoutVars>
      </dgm:prSet>
      <dgm:spPr/>
    </dgm:pt>
    <dgm:pt modelId="{129DCAD2-C4B8-4032-BCD0-742D0D2F24B8}" type="pres">
      <dgm:prSet presAssocID="{8383E764-62A4-44CE-938A-FB827FC6850D}" presName="spacing" presStyleCnt="0"/>
      <dgm:spPr/>
    </dgm:pt>
    <dgm:pt modelId="{8B8F6926-09E3-46F0-9DE3-6F5CF832499E}" type="pres">
      <dgm:prSet presAssocID="{3FDBBFCF-F66C-4A4E-9B3B-F5AD91E49F26}" presName="composite" presStyleCnt="0"/>
      <dgm:spPr/>
    </dgm:pt>
    <dgm:pt modelId="{7883355A-95CB-4A25-9EB1-48F2EA4E0EC0}" type="pres">
      <dgm:prSet presAssocID="{3FDBBFCF-F66C-4A4E-9B3B-F5AD91E49F26}" presName="imgShp" presStyleLbl="fgImgPlace1" presStyleIdx="1" presStyleCnt="4"/>
      <dgm:spPr/>
    </dgm:pt>
    <dgm:pt modelId="{996F0177-BAE0-4FAB-A6D3-95C84CC871E5}" type="pres">
      <dgm:prSet presAssocID="{3FDBBFCF-F66C-4A4E-9B3B-F5AD91E49F26}" presName="txShp" presStyleLbl="node1" presStyleIdx="1" presStyleCnt="4">
        <dgm:presLayoutVars>
          <dgm:bulletEnabled val="1"/>
        </dgm:presLayoutVars>
      </dgm:prSet>
      <dgm:spPr/>
    </dgm:pt>
    <dgm:pt modelId="{F3A79C91-97D7-40D5-9509-CE95EF830AB0}" type="pres">
      <dgm:prSet presAssocID="{EC346345-8FED-4EB1-9233-138508AABF72}" presName="spacing" presStyleCnt="0"/>
      <dgm:spPr/>
    </dgm:pt>
    <dgm:pt modelId="{500CBE5D-A8DB-4E0D-BD8C-23AADFCDBCC2}" type="pres">
      <dgm:prSet presAssocID="{52C12C06-2721-4F48-871B-CB0B5AD117F9}" presName="composite" presStyleCnt="0"/>
      <dgm:spPr/>
    </dgm:pt>
    <dgm:pt modelId="{B9D9132F-C740-4092-A870-5AE8B2C6E03D}" type="pres">
      <dgm:prSet presAssocID="{52C12C06-2721-4F48-871B-CB0B5AD117F9}" presName="imgShp" presStyleLbl="fgImgPlace1" presStyleIdx="2" presStyleCnt="4"/>
      <dgm:spPr/>
    </dgm:pt>
    <dgm:pt modelId="{C1BA143A-ADD5-44E7-9363-40C8F85BF462}" type="pres">
      <dgm:prSet presAssocID="{52C12C06-2721-4F48-871B-CB0B5AD117F9}" presName="txShp" presStyleLbl="node1" presStyleIdx="2" presStyleCnt="4">
        <dgm:presLayoutVars>
          <dgm:bulletEnabled val="1"/>
        </dgm:presLayoutVars>
      </dgm:prSet>
      <dgm:spPr/>
    </dgm:pt>
    <dgm:pt modelId="{230C78A2-DE42-42DF-A623-82CD2BE52A17}" type="pres">
      <dgm:prSet presAssocID="{816FE12B-BEFD-42C4-B4BF-A937485F7810}" presName="spacing" presStyleCnt="0"/>
      <dgm:spPr/>
    </dgm:pt>
    <dgm:pt modelId="{0945F5C9-A055-4358-9EDE-D0A127949242}" type="pres">
      <dgm:prSet presAssocID="{0C637E0E-4755-4EDD-BC6E-ACA80060AC5A}" presName="composite" presStyleCnt="0"/>
      <dgm:spPr/>
    </dgm:pt>
    <dgm:pt modelId="{FB8B8E77-A946-41CF-B327-72A8A73F72A8}" type="pres">
      <dgm:prSet presAssocID="{0C637E0E-4755-4EDD-BC6E-ACA80060AC5A}" presName="imgShp" presStyleLbl="fgImgPlace1" presStyleIdx="3" presStyleCnt="4"/>
      <dgm:spPr/>
    </dgm:pt>
    <dgm:pt modelId="{A881BFD1-6B5C-4E6D-86C8-0736643CBFA2}" type="pres">
      <dgm:prSet presAssocID="{0C637E0E-4755-4EDD-BC6E-ACA80060AC5A}" presName="txShp" presStyleLbl="node1" presStyleIdx="3" presStyleCnt="4">
        <dgm:presLayoutVars>
          <dgm:bulletEnabled val="1"/>
        </dgm:presLayoutVars>
      </dgm:prSet>
      <dgm:spPr/>
    </dgm:pt>
  </dgm:ptLst>
  <dgm:cxnLst>
    <dgm:cxn modelId="{C928E102-196E-46DB-A6A6-7E59D902EA7C}" srcId="{12984D50-D5A0-4E2C-A387-88AEF76BCA8A}" destId="{0C637E0E-4755-4EDD-BC6E-ACA80060AC5A}" srcOrd="3" destOrd="0" parTransId="{1538CC4F-3EBD-4F42-A8BD-44A2B0D56271}" sibTransId="{6C9E2069-7B86-4E96-BD31-DFB9363918B2}"/>
    <dgm:cxn modelId="{F86DDA29-1BA7-49FB-9CB7-222657979A01}" srcId="{12984D50-D5A0-4E2C-A387-88AEF76BCA8A}" destId="{3FDBBFCF-F66C-4A4E-9B3B-F5AD91E49F26}" srcOrd="1" destOrd="0" parTransId="{294B308E-B042-46B3-9E3C-DE608AD0EF99}" sibTransId="{EC346345-8FED-4EB1-9233-138508AABF72}"/>
    <dgm:cxn modelId="{F5928E35-B759-4220-9C7B-4DD5E3D16FCC}" type="presOf" srcId="{52C12C06-2721-4F48-871B-CB0B5AD117F9}" destId="{C1BA143A-ADD5-44E7-9363-40C8F85BF462}" srcOrd="0" destOrd="0" presId="urn:microsoft.com/office/officeart/2005/8/layout/vList3"/>
    <dgm:cxn modelId="{1363ED3A-B17B-4B6B-ABF9-A88CCC2B248E}" type="presOf" srcId="{12984D50-D5A0-4E2C-A387-88AEF76BCA8A}" destId="{049A28E6-F094-48DC-84C2-8706B8C2F582}" srcOrd="0" destOrd="0" presId="urn:microsoft.com/office/officeart/2005/8/layout/vList3"/>
    <dgm:cxn modelId="{07FC4C44-C6D4-4385-813D-02FE7E2A2DE6}" type="presOf" srcId="{5C385DC9-60E6-45F3-8E85-414FC4AEFDAA}" destId="{F2FC4D47-9B33-4178-8BC1-E9A4EBDCD10A}" srcOrd="0" destOrd="0" presId="urn:microsoft.com/office/officeart/2005/8/layout/vList3"/>
    <dgm:cxn modelId="{BE6A7FB4-6166-4906-962E-74A8C9197706}" type="presOf" srcId="{3FDBBFCF-F66C-4A4E-9B3B-F5AD91E49F26}" destId="{996F0177-BAE0-4FAB-A6D3-95C84CC871E5}" srcOrd="0" destOrd="0" presId="urn:microsoft.com/office/officeart/2005/8/layout/vList3"/>
    <dgm:cxn modelId="{C2823DC6-300A-4E44-B008-FDC1010D1CB8}" type="presOf" srcId="{0C637E0E-4755-4EDD-BC6E-ACA80060AC5A}" destId="{A881BFD1-6B5C-4E6D-86C8-0736643CBFA2}" srcOrd="0" destOrd="0" presId="urn:microsoft.com/office/officeart/2005/8/layout/vList3"/>
    <dgm:cxn modelId="{39D41FD9-CDBE-4B84-814E-3075012252EA}" srcId="{12984D50-D5A0-4E2C-A387-88AEF76BCA8A}" destId="{52C12C06-2721-4F48-871B-CB0B5AD117F9}" srcOrd="2" destOrd="0" parTransId="{2DF1295D-E0C7-46F3-A40C-3250D71CA56E}" sibTransId="{816FE12B-BEFD-42C4-B4BF-A937485F7810}"/>
    <dgm:cxn modelId="{29DF0EEB-DB71-4843-85D1-F4D2AE222F42}" srcId="{12984D50-D5A0-4E2C-A387-88AEF76BCA8A}" destId="{5C385DC9-60E6-45F3-8E85-414FC4AEFDAA}" srcOrd="0" destOrd="0" parTransId="{ED069B06-812E-42FE-B699-B877DEB92490}" sibTransId="{8383E764-62A4-44CE-938A-FB827FC6850D}"/>
    <dgm:cxn modelId="{6FF337C7-5C26-4B5E-BC2F-FEF6F7AA5713}" type="presParOf" srcId="{049A28E6-F094-48DC-84C2-8706B8C2F582}" destId="{013A4D73-2620-4C68-9D82-D3696F652480}" srcOrd="0" destOrd="0" presId="urn:microsoft.com/office/officeart/2005/8/layout/vList3"/>
    <dgm:cxn modelId="{D6587B36-4F74-48AF-B1AD-DFBEC53553DC}" type="presParOf" srcId="{013A4D73-2620-4C68-9D82-D3696F652480}" destId="{9F7885CA-A057-4427-8FC5-F984F90D4122}" srcOrd="0" destOrd="0" presId="urn:microsoft.com/office/officeart/2005/8/layout/vList3"/>
    <dgm:cxn modelId="{476CA8E5-CD46-4377-95E9-83ABE2864F4F}" type="presParOf" srcId="{013A4D73-2620-4C68-9D82-D3696F652480}" destId="{F2FC4D47-9B33-4178-8BC1-E9A4EBDCD10A}" srcOrd="1" destOrd="0" presId="urn:microsoft.com/office/officeart/2005/8/layout/vList3"/>
    <dgm:cxn modelId="{DF1D9B8B-E491-45DD-ADED-DED914BD3E6F}" type="presParOf" srcId="{049A28E6-F094-48DC-84C2-8706B8C2F582}" destId="{129DCAD2-C4B8-4032-BCD0-742D0D2F24B8}" srcOrd="1" destOrd="0" presId="urn:microsoft.com/office/officeart/2005/8/layout/vList3"/>
    <dgm:cxn modelId="{5AC0518E-08D7-43D9-8342-A365347E7D86}" type="presParOf" srcId="{049A28E6-F094-48DC-84C2-8706B8C2F582}" destId="{8B8F6926-09E3-46F0-9DE3-6F5CF832499E}" srcOrd="2" destOrd="0" presId="urn:microsoft.com/office/officeart/2005/8/layout/vList3"/>
    <dgm:cxn modelId="{4EA10509-9DCB-40DC-9120-20249E936ABC}" type="presParOf" srcId="{8B8F6926-09E3-46F0-9DE3-6F5CF832499E}" destId="{7883355A-95CB-4A25-9EB1-48F2EA4E0EC0}" srcOrd="0" destOrd="0" presId="urn:microsoft.com/office/officeart/2005/8/layout/vList3"/>
    <dgm:cxn modelId="{9BCB7E01-E769-4CD3-892E-5D2451ADEB4D}" type="presParOf" srcId="{8B8F6926-09E3-46F0-9DE3-6F5CF832499E}" destId="{996F0177-BAE0-4FAB-A6D3-95C84CC871E5}" srcOrd="1" destOrd="0" presId="urn:microsoft.com/office/officeart/2005/8/layout/vList3"/>
    <dgm:cxn modelId="{F1635EE6-E12A-42A0-AD01-4223FD37EFFF}" type="presParOf" srcId="{049A28E6-F094-48DC-84C2-8706B8C2F582}" destId="{F3A79C91-97D7-40D5-9509-CE95EF830AB0}" srcOrd="3" destOrd="0" presId="urn:microsoft.com/office/officeart/2005/8/layout/vList3"/>
    <dgm:cxn modelId="{7816B538-72E8-4873-B8EC-B209DD2F27D8}" type="presParOf" srcId="{049A28E6-F094-48DC-84C2-8706B8C2F582}" destId="{500CBE5D-A8DB-4E0D-BD8C-23AADFCDBCC2}" srcOrd="4" destOrd="0" presId="urn:microsoft.com/office/officeart/2005/8/layout/vList3"/>
    <dgm:cxn modelId="{A60EC643-56BA-4039-B9F9-7EF7E438E9E3}" type="presParOf" srcId="{500CBE5D-A8DB-4E0D-BD8C-23AADFCDBCC2}" destId="{B9D9132F-C740-4092-A870-5AE8B2C6E03D}" srcOrd="0" destOrd="0" presId="urn:microsoft.com/office/officeart/2005/8/layout/vList3"/>
    <dgm:cxn modelId="{2E03C9E8-0DDC-415C-B880-136D89E172BD}" type="presParOf" srcId="{500CBE5D-A8DB-4E0D-BD8C-23AADFCDBCC2}" destId="{C1BA143A-ADD5-44E7-9363-40C8F85BF462}" srcOrd="1" destOrd="0" presId="urn:microsoft.com/office/officeart/2005/8/layout/vList3"/>
    <dgm:cxn modelId="{B55E7CD3-4A8E-4051-B707-C4E742DA4B34}" type="presParOf" srcId="{049A28E6-F094-48DC-84C2-8706B8C2F582}" destId="{230C78A2-DE42-42DF-A623-82CD2BE52A17}" srcOrd="5" destOrd="0" presId="urn:microsoft.com/office/officeart/2005/8/layout/vList3"/>
    <dgm:cxn modelId="{8D75F015-EEC7-485C-954F-768CC9F84062}" type="presParOf" srcId="{049A28E6-F094-48DC-84C2-8706B8C2F582}" destId="{0945F5C9-A055-4358-9EDE-D0A127949242}" srcOrd="6" destOrd="0" presId="urn:microsoft.com/office/officeart/2005/8/layout/vList3"/>
    <dgm:cxn modelId="{7AA18540-D0D6-49C0-874D-17F56A89D5B6}" type="presParOf" srcId="{0945F5C9-A055-4358-9EDE-D0A127949242}" destId="{FB8B8E77-A946-41CF-B327-72A8A73F72A8}" srcOrd="0" destOrd="0" presId="urn:microsoft.com/office/officeart/2005/8/layout/vList3"/>
    <dgm:cxn modelId="{6B0F2C21-DA32-450B-A053-C8458E706026}" type="presParOf" srcId="{0945F5C9-A055-4358-9EDE-D0A127949242}" destId="{A881BFD1-6B5C-4E6D-86C8-0736643CBF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543A0E-A626-4E90-A582-31DD4011F4E3}" type="doc">
      <dgm:prSet loTypeId="urn:microsoft.com/office/officeart/2005/8/layout/vList5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VE"/>
        </a:p>
      </dgm:t>
    </dgm:pt>
    <dgm:pt modelId="{B3212993-2DDB-4F27-B3F8-2C084943631E}">
      <dgm:prSet phldrT="[Texto]"/>
      <dgm:spPr/>
      <dgm:t>
        <a:bodyPr/>
        <a:lstStyle/>
        <a:p>
          <a:r>
            <a:rPr lang="es-VE" dirty="0"/>
            <a:t>Participantes 49 centros.</a:t>
          </a:r>
        </a:p>
      </dgm:t>
    </dgm:pt>
    <dgm:pt modelId="{04EF1BB5-5C54-44D8-AA6D-63993CD88C8E}" type="parTrans" cxnId="{00F97E5A-C6C1-4ED1-B3A5-EB6027A366E4}">
      <dgm:prSet/>
      <dgm:spPr/>
      <dgm:t>
        <a:bodyPr/>
        <a:lstStyle/>
        <a:p>
          <a:endParaRPr lang="es-VE"/>
        </a:p>
      </dgm:t>
    </dgm:pt>
    <dgm:pt modelId="{BB36CCD2-B36F-4096-8A7D-43EF2C5CB91C}" type="sibTrans" cxnId="{00F97E5A-C6C1-4ED1-B3A5-EB6027A366E4}">
      <dgm:prSet/>
      <dgm:spPr/>
      <dgm:t>
        <a:bodyPr/>
        <a:lstStyle/>
        <a:p>
          <a:endParaRPr lang="es-VE"/>
        </a:p>
      </dgm:t>
    </dgm:pt>
    <dgm:pt modelId="{E9770674-CD5F-4E12-9A4F-168A59C3DD21}">
      <dgm:prSet phldrT="[Texto]"/>
      <dgm:spPr/>
      <dgm:t>
        <a:bodyPr/>
        <a:lstStyle/>
        <a:p>
          <a:r>
            <a:rPr lang="es-VE" dirty="0"/>
            <a:t>Brasil. </a:t>
          </a:r>
        </a:p>
      </dgm:t>
    </dgm:pt>
    <dgm:pt modelId="{B5563EAA-5FC1-4225-A947-95CAB38361F1}" type="parTrans" cxnId="{C294C562-7A28-456A-82A3-81565BE5180C}">
      <dgm:prSet/>
      <dgm:spPr/>
      <dgm:t>
        <a:bodyPr/>
        <a:lstStyle/>
        <a:p>
          <a:endParaRPr lang="es-VE"/>
        </a:p>
      </dgm:t>
    </dgm:pt>
    <dgm:pt modelId="{B7E78F4C-24FE-482C-A11C-5F04EDC5A87B}" type="sibTrans" cxnId="{C294C562-7A28-456A-82A3-81565BE5180C}">
      <dgm:prSet/>
      <dgm:spPr/>
      <dgm:t>
        <a:bodyPr/>
        <a:lstStyle/>
        <a:p>
          <a:endParaRPr lang="es-VE"/>
        </a:p>
      </dgm:t>
    </dgm:pt>
    <dgm:pt modelId="{BF1115C8-CB9E-4D43-8706-2418B9FB8C95}">
      <dgm:prSet phldrT="[Texto]"/>
      <dgm:spPr/>
      <dgm:t>
        <a:bodyPr/>
        <a:lstStyle/>
        <a:p>
          <a:r>
            <a:rPr lang="es-VE" dirty="0"/>
            <a:t>Aprobación</a:t>
          </a:r>
        </a:p>
      </dgm:t>
    </dgm:pt>
    <dgm:pt modelId="{FE40E657-D2A2-469B-994A-B3D745CF0078}" type="parTrans" cxnId="{1366D4F2-36BC-408A-B9DD-77B09686F76A}">
      <dgm:prSet/>
      <dgm:spPr/>
      <dgm:t>
        <a:bodyPr/>
        <a:lstStyle/>
        <a:p>
          <a:endParaRPr lang="es-VE"/>
        </a:p>
      </dgm:t>
    </dgm:pt>
    <dgm:pt modelId="{89A8048B-5E8E-4E9B-84B3-D8B68B15352D}" type="sibTrans" cxnId="{1366D4F2-36BC-408A-B9DD-77B09686F76A}">
      <dgm:prSet/>
      <dgm:spPr/>
      <dgm:t>
        <a:bodyPr/>
        <a:lstStyle/>
        <a:p>
          <a:endParaRPr lang="es-VE"/>
        </a:p>
      </dgm:t>
    </dgm:pt>
    <dgm:pt modelId="{ED973411-9035-46C9-9057-BCF7B993F942}">
      <dgm:prSet phldrT="[Texto]"/>
      <dgm:spPr/>
      <dgm:t>
        <a:bodyPr/>
        <a:lstStyle/>
        <a:p>
          <a:r>
            <a:rPr lang="es-VE" dirty="0"/>
            <a:t>Junta de revisión médica y ética de cada uno de los centros. </a:t>
          </a:r>
        </a:p>
      </dgm:t>
    </dgm:pt>
    <dgm:pt modelId="{1ADA5888-358F-4399-93B2-6E9E26B6B8D2}" type="parTrans" cxnId="{4ACE6AFE-7E74-40F3-BCB5-39E997133DB0}">
      <dgm:prSet/>
      <dgm:spPr/>
      <dgm:t>
        <a:bodyPr/>
        <a:lstStyle/>
        <a:p>
          <a:endParaRPr lang="es-VE"/>
        </a:p>
      </dgm:t>
    </dgm:pt>
    <dgm:pt modelId="{60EC43DD-22A9-423C-A518-4692DDE7E4A5}" type="sibTrans" cxnId="{4ACE6AFE-7E74-40F3-BCB5-39E997133DB0}">
      <dgm:prSet/>
      <dgm:spPr/>
      <dgm:t>
        <a:bodyPr/>
        <a:lstStyle/>
        <a:p>
          <a:endParaRPr lang="es-VE"/>
        </a:p>
      </dgm:t>
    </dgm:pt>
    <dgm:pt modelId="{BD63EF4D-8018-4D6C-B976-BCD44BE48C06}">
      <dgm:prSet phldrT="[Texto]"/>
      <dgm:spPr/>
      <dgm:t>
        <a:bodyPr/>
        <a:lstStyle/>
        <a:p>
          <a:r>
            <a:rPr lang="es-VE" dirty="0"/>
            <a:t>Patrocinio:</a:t>
          </a:r>
        </a:p>
      </dgm:t>
    </dgm:pt>
    <dgm:pt modelId="{0C96B854-4C8B-45F2-8590-0C87D3938205}" type="parTrans" cxnId="{9130095F-8DDD-4B0E-B5DE-2F0972AA23EF}">
      <dgm:prSet/>
      <dgm:spPr/>
      <dgm:t>
        <a:bodyPr/>
        <a:lstStyle/>
        <a:p>
          <a:endParaRPr lang="es-VE"/>
        </a:p>
      </dgm:t>
    </dgm:pt>
    <dgm:pt modelId="{380A10BA-D003-4EE4-BDF2-6E48356382EE}" type="sibTrans" cxnId="{9130095F-8DDD-4B0E-B5DE-2F0972AA23EF}">
      <dgm:prSet/>
      <dgm:spPr/>
      <dgm:t>
        <a:bodyPr/>
        <a:lstStyle/>
        <a:p>
          <a:endParaRPr lang="es-VE"/>
        </a:p>
      </dgm:t>
    </dgm:pt>
    <dgm:pt modelId="{E0BB6CF2-D6C6-417E-9085-62D345EF4B18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VE" dirty="0"/>
            <a:t>•  Ministerio de Salud de Brasil. Bayer.</a:t>
          </a:r>
        </a:p>
      </dgm:t>
    </dgm:pt>
    <dgm:pt modelId="{467FA5DE-B1C6-4909-BDCD-85F4A954D63F}" type="parTrans" cxnId="{3A80EE59-367F-4599-975A-ABC0FA7CB372}">
      <dgm:prSet/>
      <dgm:spPr/>
      <dgm:t>
        <a:bodyPr/>
        <a:lstStyle/>
        <a:p>
          <a:endParaRPr lang="es-VE"/>
        </a:p>
      </dgm:t>
    </dgm:pt>
    <dgm:pt modelId="{693842B1-ECB5-4904-BA2B-DE7A9C58902E}" type="sibTrans" cxnId="{3A80EE59-367F-4599-975A-ABC0FA7CB372}">
      <dgm:prSet/>
      <dgm:spPr/>
      <dgm:t>
        <a:bodyPr/>
        <a:lstStyle/>
        <a:p>
          <a:endParaRPr lang="es-VE"/>
        </a:p>
      </dgm:t>
    </dgm:pt>
    <dgm:pt modelId="{DEDB7B69-D673-4138-BFE8-DB38325878B4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VE" dirty="0"/>
            <a:t>• 14 de abril del 2016 hasta 22 de julio de 2019. </a:t>
          </a:r>
        </a:p>
      </dgm:t>
    </dgm:pt>
    <dgm:pt modelId="{BB19954B-AAE2-478E-A90F-2E2632DE7496}" type="parTrans" cxnId="{5D2BF334-F892-4DEC-B4AE-288CAA612824}">
      <dgm:prSet/>
      <dgm:spPr/>
      <dgm:t>
        <a:bodyPr/>
        <a:lstStyle/>
        <a:p>
          <a:endParaRPr lang="es-VE"/>
        </a:p>
      </dgm:t>
    </dgm:pt>
    <dgm:pt modelId="{2037228B-A20D-4F18-B878-20FC05E090F1}" type="sibTrans" cxnId="{5D2BF334-F892-4DEC-B4AE-288CAA612824}">
      <dgm:prSet/>
      <dgm:spPr/>
      <dgm:t>
        <a:bodyPr/>
        <a:lstStyle/>
        <a:p>
          <a:endParaRPr lang="es-VE"/>
        </a:p>
      </dgm:t>
    </dgm:pt>
    <dgm:pt modelId="{00D14E4B-4CEA-435E-B6F0-A53684ED8AB4}">
      <dgm:prSet phldrT="[Texto]"/>
      <dgm:spPr/>
      <dgm:t>
        <a:bodyPr/>
        <a:lstStyle/>
        <a:p>
          <a:r>
            <a:rPr lang="es-VE" dirty="0"/>
            <a:t>Tiempo:</a:t>
          </a:r>
        </a:p>
      </dgm:t>
    </dgm:pt>
    <dgm:pt modelId="{2A2F301A-9585-4819-80D1-FCF222C4BA32}" type="parTrans" cxnId="{9C18EE3A-BBBC-42AC-ADD7-B77909E50A54}">
      <dgm:prSet/>
      <dgm:spPr/>
      <dgm:t>
        <a:bodyPr/>
        <a:lstStyle/>
        <a:p>
          <a:endParaRPr lang="es-VE"/>
        </a:p>
      </dgm:t>
    </dgm:pt>
    <dgm:pt modelId="{429C914A-84FB-4442-A88F-8A50BC8CD0A6}" type="sibTrans" cxnId="{9C18EE3A-BBBC-42AC-ADD7-B77909E50A54}">
      <dgm:prSet/>
      <dgm:spPr/>
      <dgm:t>
        <a:bodyPr/>
        <a:lstStyle/>
        <a:p>
          <a:endParaRPr lang="es-VE"/>
        </a:p>
      </dgm:t>
    </dgm:pt>
    <dgm:pt modelId="{7C51ED45-6787-4A2A-A108-4FD0A9AC3BFA}" type="pres">
      <dgm:prSet presAssocID="{6C543A0E-A626-4E90-A582-31DD4011F4E3}" presName="Name0" presStyleCnt="0">
        <dgm:presLayoutVars>
          <dgm:dir/>
          <dgm:animLvl val="lvl"/>
          <dgm:resizeHandles val="exact"/>
        </dgm:presLayoutVars>
      </dgm:prSet>
      <dgm:spPr/>
    </dgm:pt>
    <dgm:pt modelId="{F99F6C69-5581-490B-9DB1-79FF076A444E}" type="pres">
      <dgm:prSet presAssocID="{B3212993-2DDB-4F27-B3F8-2C084943631E}" presName="linNode" presStyleCnt="0"/>
      <dgm:spPr/>
    </dgm:pt>
    <dgm:pt modelId="{5A1D136C-E4FC-421A-B3D2-71FE4681B570}" type="pres">
      <dgm:prSet presAssocID="{B3212993-2DDB-4F27-B3F8-2C084943631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12DF455-03CB-4EBD-99B9-DA454036A7F5}" type="pres">
      <dgm:prSet presAssocID="{B3212993-2DDB-4F27-B3F8-2C084943631E}" presName="descendantText" presStyleLbl="alignAccFollowNode1" presStyleIdx="0" presStyleCnt="4">
        <dgm:presLayoutVars>
          <dgm:bulletEnabled val="1"/>
        </dgm:presLayoutVars>
      </dgm:prSet>
      <dgm:spPr/>
    </dgm:pt>
    <dgm:pt modelId="{00CFCCF3-C6F9-4FD9-9360-E5F34564F762}" type="pres">
      <dgm:prSet presAssocID="{BB36CCD2-B36F-4096-8A7D-43EF2C5CB91C}" presName="sp" presStyleCnt="0"/>
      <dgm:spPr/>
    </dgm:pt>
    <dgm:pt modelId="{3AD14235-F93E-41A3-A414-EA556CABA147}" type="pres">
      <dgm:prSet presAssocID="{BF1115C8-CB9E-4D43-8706-2418B9FB8C95}" presName="linNode" presStyleCnt="0"/>
      <dgm:spPr/>
    </dgm:pt>
    <dgm:pt modelId="{E585A705-5EB9-44C5-B914-7DD58C12616D}" type="pres">
      <dgm:prSet presAssocID="{BF1115C8-CB9E-4D43-8706-2418B9FB8C9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B6DD7E5-FD8B-410F-9E25-01A64676B584}" type="pres">
      <dgm:prSet presAssocID="{BF1115C8-CB9E-4D43-8706-2418B9FB8C95}" presName="descendantText" presStyleLbl="alignAccFollowNode1" presStyleIdx="1" presStyleCnt="4">
        <dgm:presLayoutVars>
          <dgm:bulletEnabled val="1"/>
        </dgm:presLayoutVars>
      </dgm:prSet>
      <dgm:spPr/>
    </dgm:pt>
    <dgm:pt modelId="{C2BA58D9-C130-48B1-9CD0-FAB8695BDADB}" type="pres">
      <dgm:prSet presAssocID="{89A8048B-5E8E-4E9B-84B3-D8B68B15352D}" presName="sp" presStyleCnt="0"/>
      <dgm:spPr/>
    </dgm:pt>
    <dgm:pt modelId="{4625977C-4EF7-48F4-BD3A-DBF298E3BA6F}" type="pres">
      <dgm:prSet presAssocID="{BD63EF4D-8018-4D6C-B976-BCD44BE48C06}" presName="linNode" presStyleCnt="0"/>
      <dgm:spPr/>
    </dgm:pt>
    <dgm:pt modelId="{FD7C755F-3443-418D-AC38-7A63790B504A}" type="pres">
      <dgm:prSet presAssocID="{BD63EF4D-8018-4D6C-B976-BCD44BE48C0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371F757-E66A-4BC9-877C-52A6A704E818}" type="pres">
      <dgm:prSet presAssocID="{BD63EF4D-8018-4D6C-B976-BCD44BE48C06}" presName="descendantText" presStyleLbl="alignAccFollowNode1" presStyleIdx="2" presStyleCnt="4">
        <dgm:presLayoutVars>
          <dgm:bulletEnabled val="1"/>
        </dgm:presLayoutVars>
      </dgm:prSet>
      <dgm:spPr/>
    </dgm:pt>
    <dgm:pt modelId="{B162F5E3-6427-406B-AEB4-49CD0FECFE6A}" type="pres">
      <dgm:prSet presAssocID="{380A10BA-D003-4EE4-BDF2-6E48356382EE}" presName="sp" presStyleCnt="0"/>
      <dgm:spPr/>
    </dgm:pt>
    <dgm:pt modelId="{B83F995C-48FD-4D4E-BDA3-A5A69C52DA47}" type="pres">
      <dgm:prSet presAssocID="{00D14E4B-4CEA-435E-B6F0-A53684ED8AB4}" presName="linNode" presStyleCnt="0"/>
      <dgm:spPr/>
    </dgm:pt>
    <dgm:pt modelId="{E61D5530-0998-474E-BACE-0859732C6DF8}" type="pres">
      <dgm:prSet presAssocID="{00D14E4B-4CEA-435E-B6F0-A53684ED8AB4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B6760A4-46B0-4ED5-9F26-2599F1F6E10F}" type="pres">
      <dgm:prSet presAssocID="{00D14E4B-4CEA-435E-B6F0-A53684ED8AB4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184190E-BA8D-4E77-B62C-03CCEC4CA193}" type="presOf" srcId="{6C543A0E-A626-4E90-A582-31DD4011F4E3}" destId="{7C51ED45-6787-4A2A-A108-4FD0A9AC3BFA}" srcOrd="0" destOrd="0" presId="urn:microsoft.com/office/officeart/2005/8/layout/vList5"/>
    <dgm:cxn modelId="{B05B1613-5D4E-4470-8498-5B157A27F444}" type="presOf" srcId="{BD63EF4D-8018-4D6C-B976-BCD44BE48C06}" destId="{FD7C755F-3443-418D-AC38-7A63790B504A}" srcOrd="0" destOrd="0" presId="urn:microsoft.com/office/officeart/2005/8/layout/vList5"/>
    <dgm:cxn modelId="{A9556820-7BBF-42D1-AF97-F59A63A0D368}" type="presOf" srcId="{00D14E4B-4CEA-435E-B6F0-A53684ED8AB4}" destId="{E61D5530-0998-474E-BACE-0859732C6DF8}" srcOrd="0" destOrd="0" presId="urn:microsoft.com/office/officeart/2005/8/layout/vList5"/>
    <dgm:cxn modelId="{341D5A27-151F-4F8E-8A99-0BB40A5B3A43}" type="presOf" srcId="{BF1115C8-CB9E-4D43-8706-2418B9FB8C95}" destId="{E585A705-5EB9-44C5-B914-7DD58C12616D}" srcOrd="0" destOrd="0" presId="urn:microsoft.com/office/officeart/2005/8/layout/vList5"/>
    <dgm:cxn modelId="{8F25D32A-6F93-4685-B595-0E0A5E60F07B}" type="presOf" srcId="{B3212993-2DDB-4F27-B3F8-2C084943631E}" destId="{5A1D136C-E4FC-421A-B3D2-71FE4681B570}" srcOrd="0" destOrd="0" presId="urn:microsoft.com/office/officeart/2005/8/layout/vList5"/>
    <dgm:cxn modelId="{5D2BF334-F892-4DEC-B4AE-288CAA612824}" srcId="{00D14E4B-4CEA-435E-B6F0-A53684ED8AB4}" destId="{DEDB7B69-D673-4138-BFE8-DB38325878B4}" srcOrd="0" destOrd="0" parTransId="{BB19954B-AAE2-478E-A90F-2E2632DE7496}" sibTransId="{2037228B-A20D-4F18-B878-20FC05E090F1}"/>
    <dgm:cxn modelId="{9C18EE3A-BBBC-42AC-ADD7-B77909E50A54}" srcId="{6C543A0E-A626-4E90-A582-31DD4011F4E3}" destId="{00D14E4B-4CEA-435E-B6F0-A53684ED8AB4}" srcOrd="3" destOrd="0" parTransId="{2A2F301A-9585-4819-80D1-FCF222C4BA32}" sibTransId="{429C914A-84FB-4442-A88F-8A50BC8CD0A6}"/>
    <dgm:cxn modelId="{5301355E-3B45-4F3F-B5A7-155C676A293F}" type="presOf" srcId="{DEDB7B69-D673-4138-BFE8-DB38325878B4}" destId="{5B6760A4-46B0-4ED5-9F26-2599F1F6E10F}" srcOrd="0" destOrd="0" presId="urn:microsoft.com/office/officeart/2005/8/layout/vList5"/>
    <dgm:cxn modelId="{9130095F-8DDD-4B0E-B5DE-2F0972AA23EF}" srcId="{6C543A0E-A626-4E90-A582-31DD4011F4E3}" destId="{BD63EF4D-8018-4D6C-B976-BCD44BE48C06}" srcOrd="2" destOrd="0" parTransId="{0C96B854-4C8B-45F2-8590-0C87D3938205}" sibTransId="{380A10BA-D003-4EE4-BDF2-6E48356382EE}"/>
    <dgm:cxn modelId="{C294C562-7A28-456A-82A3-81565BE5180C}" srcId="{B3212993-2DDB-4F27-B3F8-2C084943631E}" destId="{E9770674-CD5F-4E12-9A4F-168A59C3DD21}" srcOrd="0" destOrd="0" parTransId="{B5563EAA-5FC1-4225-A947-95CAB38361F1}" sibTransId="{B7E78F4C-24FE-482C-A11C-5F04EDC5A87B}"/>
    <dgm:cxn modelId="{F326D845-AD89-4E38-9319-22037DBD1B35}" type="presOf" srcId="{E9770674-CD5F-4E12-9A4F-168A59C3DD21}" destId="{E12DF455-03CB-4EBD-99B9-DA454036A7F5}" srcOrd="0" destOrd="0" presId="urn:microsoft.com/office/officeart/2005/8/layout/vList5"/>
    <dgm:cxn modelId="{3A80EE59-367F-4599-975A-ABC0FA7CB372}" srcId="{BD63EF4D-8018-4D6C-B976-BCD44BE48C06}" destId="{E0BB6CF2-D6C6-417E-9085-62D345EF4B18}" srcOrd="0" destOrd="0" parTransId="{467FA5DE-B1C6-4909-BDCD-85F4A954D63F}" sibTransId="{693842B1-ECB5-4904-BA2B-DE7A9C58902E}"/>
    <dgm:cxn modelId="{00F97E5A-C6C1-4ED1-B3A5-EB6027A366E4}" srcId="{6C543A0E-A626-4E90-A582-31DD4011F4E3}" destId="{B3212993-2DDB-4F27-B3F8-2C084943631E}" srcOrd="0" destOrd="0" parTransId="{04EF1BB5-5C54-44D8-AA6D-63993CD88C8E}" sibTransId="{BB36CCD2-B36F-4096-8A7D-43EF2C5CB91C}"/>
    <dgm:cxn modelId="{A6C2D89B-41B1-4C32-AA03-9D6395D0A36E}" type="presOf" srcId="{ED973411-9035-46C9-9057-BCF7B993F942}" destId="{2B6DD7E5-FD8B-410F-9E25-01A64676B584}" srcOrd="0" destOrd="0" presId="urn:microsoft.com/office/officeart/2005/8/layout/vList5"/>
    <dgm:cxn modelId="{A7D814D4-9679-4558-B77F-5FD9A4E686DD}" type="presOf" srcId="{E0BB6CF2-D6C6-417E-9085-62D345EF4B18}" destId="{3371F757-E66A-4BC9-877C-52A6A704E818}" srcOrd="0" destOrd="0" presId="urn:microsoft.com/office/officeart/2005/8/layout/vList5"/>
    <dgm:cxn modelId="{1366D4F2-36BC-408A-B9DD-77B09686F76A}" srcId="{6C543A0E-A626-4E90-A582-31DD4011F4E3}" destId="{BF1115C8-CB9E-4D43-8706-2418B9FB8C95}" srcOrd="1" destOrd="0" parTransId="{FE40E657-D2A2-469B-994A-B3D745CF0078}" sibTransId="{89A8048B-5E8E-4E9B-84B3-D8B68B15352D}"/>
    <dgm:cxn modelId="{4ACE6AFE-7E74-40F3-BCB5-39E997133DB0}" srcId="{BF1115C8-CB9E-4D43-8706-2418B9FB8C95}" destId="{ED973411-9035-46C9-9057-BCF7B993F942}" srcOrd="0" destOrd="0" parTransId="{1ADA5888-358F-4399-93B2-6E9E26B6B8D2}" sibTransId="{60EC43DD-22A9-423C-A518-4692DDE7E4A5}"/>
    <dgm:cxn modelId="{69E91EE6-645B-4C72-BBD1-62F896564684}" type="presParOf" srcId="{7C51ED45-6787-4A2A-A108-4FD0A9AC3BFA}" destId="{F99F6C69-5581-490B-9DB1-79FF076A444E}" srcOrd="0" destOrd="0" presId="urn:microsoft.com/office/officeart/2005/8/layout/vList5"/>
    <dgm:cxn modelId="{71F8481C-C93A-4739-AF62-C9FDFC3607B7}" type="presParOf" srcId="{F99F6C69-5581-490B-9DB1-79FF076A444E}" destId="{5A1D136C-E4FC-421A-B3D2-71FE4681B570}" srcOrd="0" destOrd="0" presId="urn:microsoft.com/office/officeart/2005/8/layout/vList5"/>
    <dgm:cxn modelId="{7AA3EF08-376C-465F-9581-C5CFDB87990D}" type="presParOf" srcId="{F99F6C69-5581-490B-9DB1-79FF076A444E}" destId="{E12DF455-03CB-4EBD-99B9-DA454036A7F5}" srcOrd="1" destOrd="0" presId="urn:microsoft.com/office/officeart/2005/8/layout/vList5"/>
    <dgm:cxn modelId="{F57947DF-7AD9-4B6B-AA00-994DA5B617AD}" type="presParOf" srcId="{7C51ED45-6787-4A2A-A108-4FD0A9AC3BFA}" destId="{00CFCCF3-C6F9-4FD9-9360-E5F34564F762}" srcOrd="1" destOrd="0" presId="urn:microsoft.com/office/officeart/2005/8/layout/vList5"/>
    <dgm:cxn modelId="{3DCD7643-489A-463E-9C88-47FE09BDF32D}" type="presParOf" srcId="{7C51ED45-6787-4A2A-A108-4FD0A9AC3BFA}" destId="{3AD14235-F93E-41A3-A414-EA556CABA147}" srcOrd="2" destOrd="0" presId="urn:microsoft.com/office/officeart/2005/8/layout/vList5"/>
    <dgm:cxn modelId="{E91C6AD8-8A12-4ACB-8EBF-9C9BF2C70D86}" type="presParOf" srcId="{3AD14235-F93E-41A3-A414-EA556CABA147}" destId="{E585A705-5EB9-44C5-B914-7DD58C12616D}" srcOrd="0" destOrd="0" presId="urn:microsoft.com/office/officeart/2005/8/layout/vList5"/>
    <dgm:cxn modelId="{2ED34652-9964-4FDD-B2A6-CEDCEA13F808}" type="presParOf" srcId="{3AD14235-F93E-41A3-A414-EA556CABA147}" destId="{2B6DD7E5-FD8B-410F-9E25-01A64676B584}" srcOrd="1" destOrd="0" presId="urn:microsoft.com/office/officeart/2005/8/layout/vList5"/>
    <dgm:cxn modelId="{041063C8-B2E0-4DE3-B702-55D14AF7C105}" type="presParOf" srcId="{7C51ED45-6787-4A2A-A108-4FD0A9AC3BFA}" destId="{C2BA58D9-C130-48B1-9CD0-FAB8695BDADB}" srcOrd="3" destOrd="0" presId="urn:microsoft.com/office/officeart/2005/8/layout/vList5"/>
    <dgm:cxn modelId="{90900CC4-6753-48C8-85B1-D98F167315D1}" type="presParOf" srcId="{7C51ED45-6787-4A2A-A108-4FD0A9AC3BFA}" destId="{4625977C-4EF7-48F4-BD3A-DBF298E3BA6F}" srcOrd="4" destOrd="0" presId="urn:microsoft.com/office/officeart/2005/8/layout/vList5"/>
    <dgm:cxn modelId="{ED10246E-EE15-42BC-A56E-5C5EAF9768E5}" type="presParOf" srcId="{4625977C-4EF7-48F4-BD3A-DBF298E3BA6F}" destId="{FD7C755F-3443-418D-AC38-7A63790B504A}" srcOrd="0" destOrd="0" presId="urn:microsoft.com/office/officeart/2005/8/layout/vList5"/>
    <dgm:cxn modelId="{9A979360-D1A4-4AF8-A4D6-A9FCCC1FF41C}" type="presParOf" srcId="{4625977C-4EF7-48F4-BD3A-DBF298E3BA6F}" destId="{3371F757-E66A-4BC9-877C-52A6A704E818}" srcOrd="1" destOrd="0" presId="urn:microsoft.com/office/officeart/2005/8/layout/vList5"/>
    <dgm:cxn modelId="{6A7A40F2-A7EC-4BB5-9279-6A1044C038CA}" type="presParOf" srcId="{7C51ED45-6787-4A2A-A108-4FD0A9AC3BFA}" destId="{B162F5E3-6427-406B-AEB4-49CD0FECFE6A}" srcOrd="5" destOrd="0" presId="urn:microsoft.com/office/officeart/2005/8/layout/vList5"/>
    <dgm:cxn modelId="{EFCF8999-63FE-4BC6-904E-164D7B464B05}" type="presParOf" srcId="{7C51ED45-6787-4A2A-A108-4FD0A9AC3BFA}" destId="{B83F995C-48FD-4D4E-BDA3-A5A69C52DA47}" srcOrd="6" destOrd="0" presId="urn:microsoft.com/office/officeart/2005/8/layout/vList5"/>
    <dgm:cxn modelId="{1202532A-B055-48BA-8428-D7153D05C2EF}" type="presParOf" srcId="{B83F995C-48FD-4D4E-BDA3-A5A69C52DA47}" destId="{E61D5530-0998-474E-BACE-0859732C6DF8}" srcOrd="0" destOrd="0" presId="urn:microsoft.com/office/officeart/2005/8/layout/vList5"/>
    <dgm:cxn modelId="{EBC40396-79B7-4409-A820-A70928E6CFBF}" type="presParOf" srcId="{B83F995C-48FD-4D4E-BDA3-A5A69C52DA47}" destId="{5B6760A4-46B0-4ED5-9F26-2599F1F6E1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66FE16-CBAE-4CEF-A1AE-D37999CE2B66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VE"/>
        </a:p>
      </dgm:t>
    </dgm:pt>
    <dgm:pt modelId="{7645C250-C1E0-4C07-B981-CE170ABE916B}">
      <dgm:prSet phldrT="[Texto]" custT="1"/>
      <dgm:spPr/>
      <dgm:t>
        <a:bodyPr/>
        <a:lstStyle/>
        <a:p>
          <a:r>
            <a:rPr lang="es-VE" sz="2200" dirty="0" err="1"/>
            <a:t>Stroke</a:t>
          </a:r>
          <a:r>
            <a:rPr lang="es-VE" sz="2200" dirty="0"/>
            <a:t>.</a:t>
          </a:r>
        </a:p>
      </dgm:t>
    </dgm:pt>
    <dgm:pt modelId="{9AE46DB5-0CFF-4333-872B-BE1C1CB5E663}" type="parTrans" cxnId="{115B740D-2E65-40B3-8168-EA295F00ED89}">
      <dgm:prSet/>
      <dgm:spPr/>
      <dgm:t>
        <a:bodyPr/>
        <a:lstStyle/>
        <a:p>
          <a:endParaRPr lang="es-VE" sz="2200"/>
        </a:p>
      </dgm:t>
    </dgm:pt>
    <dgm:pt modelId="{DC03745F-3DC3-4C15-B603-8ADBE9C258FB}" type="sibTrans" cxnId="{115B740D-2E65-40B3-8168-EA295F00ED89}">
      <dgm:prSet/>
      <dgm:spPr/>
      <dgm:t>
        <a:bodyPr/>
        <a:lstStyle/>
        <a:p>
          <a:endParaRPr lang="es-VE" sz="2200"/>
        </a:p>
      </dgm:t>
    </dgm:pt>
    <dgm:pt modelId="{274A39CF-3B55-407C-A064-4176C9B311CE}">
      <dgm:prSet phldrT="[Texto]" custT="1"/>
      <dgm:spPr/>
      <dgm:t>
        <a:bodyPr/>
        <a:lstStyle/>
        <a:p>
          <a:r>
            <a:rPr lang="es-VE" sz="2200" dirty="0"/>
            <a:t>AIT.</a:t>
          </a:r>
        </a:p>
      </dgm:t>
    </dgm:pt>
    <dgm:pt modelId="{312D3258-AA8E-47E2-83A8-F5B418198AE5}" type="parTrans" cxnId="{3E71FE35-8C10-4AA9-92E6-BBD38F5A65CE}">
      <dgm:prSet/>
      <dgm:spPr/>
      <dgm:t>
        <a:bodyPr/>
        <a:lstStyle/>
        <a:p>
          <a:endParaRPr lang="es-VE" sz="2200"/>
        </a:p>
      </dgm:t>
    </dgm:pt>
    <dgm:pt modelId="{32FF9E60-C0F0-4400-A6B6-F23C754D7D72}" type="sibTrans" cxnId="{3E71FE35-8C10-4AA9-92E6-BBD38F5A65CE}">
      <dgm:prSet/>
      <dgm:spPr/>
      <dgm:t>
        <a:bodyPr/>
        <a:lstStyle/>
        <a:p>
          <a:endParaRPr lang="es-VE" sz="2200"/>
        </a:p>
      </dgm:t>
    </dgm:pt>
    <dgm:pt modelId="{868F3532-838C-41A9-8135-DEC4F2486EB7}">
      <dgm:prSet phldrT="[Texto]" custT="1"/>
      <dgm:spPr/>
      <dgm:t>
        <a:bodyPr/>
        <a:lstStyle/>
        <a:p>
          <a:r>
            <a:rPr lang="es-VE" sz="2200" dirty="0"/>
            <a:t>Trombosis valvular.</a:t>
          </a:r>
        </a:p>
      </dgm:t>
    </dgm:pt>
    <dgm:pt modelId="{2407BCD5-813C-44AF-BC70-1603721CC978}" type="parTrans" cxnId="{AA1CB89D-B3A5-4211-8640-A444E165408C}">
      <dgm:prSet/>
      <dgm:spPr/>
      <dgm:t>
        <a:bodyPr/>
        <a:lstStyle/>
        <a:p>
          <a:endParaRPr lang="es-VE" sz="2200"/>
        </a:p>
      </dgm:t>
    </dgm:pt>
    <dgm:pt modelId="{5BF7F980-94F0-4FC6-9CDF-1AB377F64CD2}" type="sibTrans" cxnId="{AA1CB89D-B3A5-4211-8640-A444E165408C}">
      <dgm:prSet/>
      <dgm:spPr/>
      <dgm:t>
        <a:bodyPr/>
        <a:lstStyle/>
        <a:p>
          <a:endParaRPr lang="es-VE" sz="2200"/>
        </a:p>
      </dgm:t>
    </dgm:pt>
    <dgm:pt modelId="{6812628A-0F7C-45DE-ADEE-2EA1C1770690}">
      <dgm:prSet phldrT="[Texto]" custT="1"/>
      <dgm:spPr/>
      <dgm:t>
        <a:bodyPr/>
        <a:lstStyle/>
        <a:p>
          <a:r>
            <a:rPr lang="es-VE" sz="2200" dirty="0"/>
            <a:t>Embolismo sistémico no SNC.</a:t>
          </a:r>
        </a:p>
      </dgm:t>
    </dgm:pt>
    <dgm:pt modelId="{F0724F81-1897-4A2C-9F2C-274AB05968F4}" type="parTrans" cxnId="{871669BC-F808-43C6-A394-379044891E31}">
      <dgm:prSet/>
      <dgm:spPr/>
      <dgm:t>
        <a:bodyPr/>
        <a:lstStyle/>
        <a:p>
          <a:endParaRPr lang="es-VE" sz="2200"/>
        </a:p>
      </dgm:t>
    </dgm:pt>
    <dgm:pt modelId="{0B547BEB-56A1-42D3-8AA1-FEB49778893A}" type="sibTrans" cxnId="{871669BC-F808-43C6-A394-379044891E31}">
      <dgm:prSet/>
      <dgm:spPr/>
      <dgm:t>
        <a:bodyPr/>
        <a:lstStyle/>
        <a:p>
          <a:endParaRPr lang="es-VE" sz="2200"/>
        </a:p>
      </dgm:t>
    </dgm:pt>
    <dgm:pt modelId="{E01AF82C-F1BB-44A6-8AEC-048D119002B3}">
      <dgm:prSet phldrT="[Texto]" custT="1"/>
      <dgm:spPr/>
      <dgm:t>
        <a:bodyPr/>
        <a:lstStyle/>
        <a:p>
          <a:r>
            <a:rPr lang="es-VE" sz="1600" dirty="0"/>
            <a:t>Hospitalización</a:t>
          </a:r>
          <a:r>
            <a:rPr lang="es-VE" sz="2000" dirty="0"/>
            <a:t> </a:t>
          </a:r>
          <a:r>
            <a:rPr lang="es-VE" sz="2200" dirty="0"/>
            <a:t>por IC.</a:t>
          </a:r>
        </a:p>
      </dgm:t>
    </dgm:pt>
    <dgm:pt modelId="{20D9F607-16D4-4C63-B525-4088DDAE489A}" type="parTrans" cxnId="{89A49469-DAC2-450F-8BED-AAA5EF96FC78}">
      <dgm:prSet/>
      <dgm:spPr/>
      <dgm:t>
        <a:bodyPr/>
        <a:lstStyle/>
        <a:p>
          <a:endParaRPr lang="es-VE" sz="2200"/>
        </a:p>
      </dgm:t>
    </dgm:pt>
    <dgm:pt modelId="{8CB281F5-98A8-46B1-A9A0-1CF45C3AF0E5}" type="sibTrans" cxnId="{89A49469-DAC2-450F-8BED-AAA5EF96FC78}">
      <dgm:prSet/>
      <dgm:spPr/>
      <dgm:t>
        <a:bodyPr/>
        <a:lstStyle/>
        <a:p>
          <a:endParaRPr lang="es-VE" sz="2200"/>
        </a:p>
      </dgm:t>
    </dgm:pt>
    <dgm:pt modelId="{7BDC9292-F86A-45A5-B918-9BDD61360976}" type="pres">
      <dgm:prSet presAssocID="{D966FE16-CBAE-4CEF-A1AE-D37999CE2B66}" presName="diagram" presStyleCnt="0">
        <dgm:presLayoutVars>
          <dgm:dir/>
          <dgm:resizeHandles val="exact"/>
        </dgm:presLayoutVars>
      </dgm:prSet>
      <dgm:spPr/>
    </dgm:pt>
    <dgm:pt modelId="{85DF83A9-57A0-41FD-8D4B-78C7FB14AFEC}" type="pres">
      <dgm:prSet presAssocID="{7645C250-C1E0-4C07-B981-CE170ABE916B}" presName="node" presStyleLbl="node1" presStyleIdx="0" presStyleCnt="5">
        <dgm:presLayoutVars>
          <dgm:bulletEnabled val="1"/>
        </dgm:presLayoutVars>
      </dgm:prSet>
      <dgm:spPr/>
    </dgm:pt>
    <dgm:pt modelId="{5E04893E-7F78-4D4E-97CF-F8F59B6D3926}" type="pres">
      <dgm:prSet presAssocID="{DC03745F-3DC3-4C15-B603-8ADBE9C258FB}" presName="sibTrans" presStyleCnt="0"/>
      <dgm:spPr/>
    </dgm:pt>
    <dgm:pt modelId="{88E3EF23-424E-48CE-A7AE-AA246E41BFE0}" type="pres">
      <dgm:prSet presAssocID="{274A39CF-3B55-407C-A064-4176C9B311CE}" presName="node" presStyleLbl="node1" presStyleIdx="1" presStyleCnt="5">
        <dgm:presLayoutVars>
          <dgm:bulletEnabled val="1"/>
        </dgm:presLayoutVars>
      </dgm:prSet>
      <dgm:spPr/>
    </dgm:pt>
    <dgm:pt modelId="{E73394B0-E821-402F-AF89-23DD38FBCA66}" type="pres">
      <dgm:prSet presAssocID="{32FF9E60-C0F0-4400-A6B6-F23C754D7D72}" presName="sibTrans" presStyleCnt="0"/>
      <dgm:spPr/>
    </dgm:pt>
    <dgm:pt modelId="{1EFE553E-21ED-477E-983D-66A7988EB06C}" type="pres">
      <dgm:prSet presAssocID="{868F3532-838C-41A9-8135-DEC4F2486EB7}" presName="node" presStyleLbl="node1" presStyleIdx="2" presStyleCnt="5">
        <dgm:presLayoutVars>
          <dgm:bulletEnabled val="1"/>
        </dgm:presLayoutVars>
      </dgm:prSet>
      <dgm:spPr/>
    </dgm:pt>
    <dgm:pt modelId="{FAC64692-FD42-45D0-BD27-389830C00232}" type="pres">
      <dgm:prSet presAssocID="{5BF7F980-94F0-4FC6-9CDF-1AB377F64CD2}" presName="sibTrans" presStyleCnt="0"/>
      <dgm:spPr/>
    </dgm:pt>
    <dgm:pt modelId="{0E5C6A6B-E292-4A35-9859-549ACF2A425D}" type="pres">
      <dgm:prSet presAssocID="{6812628A-0F7C-45DE-ADEE-2EA1C1770690}" presName="node" presStyleLbl="node1" presStyleIdx="3" presStyleCnt="5">
        <dgm:presLayoutVars>
          <dgm:bulletEnabled val="1"/>
        </dgm:presLayoutVars>
      </dgm:prSet>
      <dgm:spPr/>
    </dgm:pt>
    <dgm:pt modelId="{AC095FEE-4AA8-42CC-9D79-E573392D912C}" type="pres">
      <dgm:prSet presAssocID="{0B547BEB-56A1-42D3-8AA1-FEB49778893A}" presName="sibTrans" presStyleCnt="0"/>
      <dgm:spPr/>
    </dgm:pt>
    <dgm:pt modelId="{8CCF739E-5CF9-4E95-ACF1-135BB0B13FAF}" type="pres">
      <dgm:prSet presAssocID="{E01AF82C-F1BB-44A6-8AEC-048D119002B3}" presName="node" presStyleLbl="node1" presStyleIdx="4" presStyleCnt="5">
        <dgm:presLayoutVars>
          <dgm:bulletEnabled val="1"/>
        </dgm:presLayoutVars>
      </dgm:prSet>
      <dgm:spPr/>
    </dgm:pt>
  </dgm:ptLst>
  <dgm:cxnLst>
    <dgm:cxn modelId="{115B740D-2E65-40B3-8168-EA295F00ED89}" srcId="{D966FE16-CBAE-4CEF-A1AE-D37999CE2B66}" destId="{7645C250-C1E0-4C07-B981-CE170ABE916B}" srcOrd="0" destOrd="0" parTransId="{9AE46DB5-0CFF-4333-872B-BE1C1CB5E663}" sibTransId="{DC03745F-3DC3-4C15-B603-8ADBE9C258FB}"/>
    <dgm:cxn modelId="{0CE54B34-F32A-431F-A173-10B8D5563F41}" type="presOf" srcId="{7645C250-C1E0-4C07-B981-CE170ABE916B}" destId="{85DF83A9-57A0-41FD-8D4B-78C7FB14AFEC}" srcOrd="0" destOrd="0" presId="urn:microsoft.com/office/officeart/2005/8/layout/default"/>
    <dgm:cxn modelId="{3E71FE35-8C10-4AA9-92E6-BBD38F5A65CE}" srcId="{D966FE16-CBAE-4CEF-A1AE-D37999CE2B66}" destId="{274A39CF-3B55-407C-A064-4176C9B311CE}" srcOrd="1" destOrd="0" parTransId="{312D3258-AA8E-47E2-83A8-F5B418198AE5}" sibTransId="{32FF9E60-C0F0-4400-A6B6-F23C754D7D72}"/>
    <dgm:cxn modelId="{80D3B162-4892-44D8-8CE7-D9A33E4F4574}" type="presOf" srcId="{868F3532-838C-41A9-8135-DEC4F2486EB7}" destId="{1EFE553E-21ED-477E-983D-66A7988EB06C}" srcOrd="0" destOrd="0" presId="urn:microsoft.com/office/officeart/2005/8/layout/default"/>
    <dgm:cxn modelId="{89A49469-DAC2-450F-8BED-AAA5EF96FC78}" srcId="{D966FE16-CBAE-4CEF-A1AE-D37999CE2B66}" destId="{E01AF82C-F1BB-44A6-8AEC-048D119002B3}" srcOrd="4" destOrd="0" parTransId="{20D9F607-16D4-4C63-B525-4088DDAE489A}" sibTransId="{8CB281F5-98A8-46B1-A9A0-1CF45C3AF0E5}"/>
    <dgm:cxn modelId="{FE2E326E-B1C8-4647-95B9-D7851C74D882}" type="presOf" srcId="{274A39CF-3B55-407C-A064-4176C9B311CE}" destId="{88E3EF23-424E-48CE-A7AE-AA246E41BFE0}" srcOrd="0" destOrd="0" presId="urn:microsoft.com/office/officeart/2005/8/layout/default"/>
    <dgm:cxn modelId="{B5E62858-F2A6-4A33-B420-8016A1AC90B9}" type="presOf" srcId="{E01AF82C-F1BB-44A6-8AEC-048D119002B3}" destId="{8CCF739E-5CF9-4E95-ACF1-135BB0B13FAF}" srcOrd="0" destOrd="0" presId="urn:microsoft.com/office/officeart/2005/8/layout/default"/>
    <dgm:cxn modelId="{AA1CB89D-B3A5-4211-8640-A444E165408C}" srcId="{D966FE16-CBAE-4CEF-A1AE-D37999CE2B66}" destId="{868F3532-838C-41A9-8135-DEC4F2486EB7}" srcOrd="2" destOrd="0" parTransId="{2407BCD5-813C-44AF-BC70-1603721CC978}" sibTransId="{5BF7F980-94F0-4FC6-9CDF-1AB377F64CD2}"/>
    <dgm:cxn modelId="{C02EB0A6-9B56-47A9-8C40-568053A6336F}" type="presOf" srcId="{D966FE16-CBAE-4CEF-A1AE-D37999CE2B66}" destId="{7BDC9292-F86A-45A5-B918-9BDD61360976}" srcOrd="0" destOrd="0" presId="urn:microsoft.com/office/officeart/2005/8/layout/default"/>
    <dgm:cxn modelId="{871669BC-F808-43C6-A394-379044891E31}" srcId="{D966FE16-CBAE-4CEF-A1AE-D37999CE2B66}" destId="{6812628A-0F7C-45DE-ADEE-2EA1C1770690}" srcOrd="3" destOrd="0" parTransId="{F0724F81-1897-4A2C-9F2C-274AB05968F4}" sibTransId="{0B547BEB-56A1-42D3-8AA1-FEB49778893A}"/>
    <dgm:cxn modelId="{BE494DEC-E65D-42D9-8CDC-33A3FD64DF1D}" type="presOf" srcId="{6812628A-0F7C-45DE-ADEE-2EA1C1770690}" destId="{0E5C6A6B-E292-4A35-9859-549ACF2A425D}" srcOrd="0" destOrd="0" presId="urn:microsoft.com/office/officeart/2005/8/layout/default"/>
    <dgm:cxn modelId="{3E604AB4-65A8-4511-BFD3-92719E41677F}" type="presParOf" srcId="{7BDC9292-F86A-45A5-B918-9BDD61360976}" destId="{85DF83A9-57A0-41FD-8D4B-78C7FB14AFEC}" srcOrd="0" destOrd="0" presId="urn:microsoft.com/office/officeart/2005/8/layout/default"/>
    <dgm:cxn modelId="{AA40E95F-47B7-47F0-94DA-144DF8526D4F}" type="presParOf" srcId="{7BDC9292-F86A-45A5-B918-9BDD61360976}" destId="{5E04893E-7F78-4D4E-97CF-F8F59B6D3926}" srcOrd="1" destOrd="0" presId="urn:microsoft.com/office/officeart/2005/8/layout/default"/>
    <dgm:cxn modelId="{CEBB4DCE-8916-4A89-B151-FBF3AE759190}" type="presParOf" srcId="{7BDC9292-F86A-45A5-B918-9BDD61360976}" destId="{88E3EF23-424E-48CE-A7AE-AA246E41BFE0}" srcOrd="2" destOrd="0" presId="urn:microsoft.com/office/officeart/2005/8/layout/default"/>
    <dgm:cxn modelId="{BABA5800-9FD9-4E25-88E4-DE0248048DD2}" type="presParOf" srcId="{7BDC9292-F86A-45A5-B918-9BDD61360976}" destId="{E73394B0-E821-402F-AF89-23DD38FBCA66}" srcOrd="3" destOrd="0" presId="urn:microsoft.com/office/officeart/2005/8/layout/default"/>
    <dgm:cxn modelId="{899A2AD8-0881-42F2-A986-273A6BB720D5}" type="presParOf" srcId="{7BDC9292-F86A-45A5-B918-9BDD61360976}" destId="{1EFE553E-21ED-477E-983D-66A7988EB06C}" srcOrd="4" destOrd="0" presId="urn:microsoft.com/office/officeart/2005/8/layout/default"/>
    <dgm:cxn modelId="{FA6E24FA-5801-4721-BF66-BE31DD53FDA5}" type="presParOf" srcId="{7BDC9292-F86A-45A5-B918-9BDD61360976}" destId="{FAC64692-FD42-45D0-BD27-389830C00232}" srcOrd="5" destOrd="0" presId="urn:microsoft.com/office/officeart/2005/8/layout/default"/>
    <dgm:cxn modelId="{E352A807-46AE-4A94-98B8-EA36AC28C030}" type="presParOf" srcId="{7BDC9292-F86A-45A5-B918-9BDD61360976}" destId="{0E5C6A6B-E292-4A35-9859-549ACF2A425D}" srcOrd="6" destOrd="0" presId="urn:microsoft.com/office/officeart/2005/8/layout/default"/>
    <dgm:cxn modelId="{4CBA1748-4524-4F8A-9230-2B673E92F79B}" type="presParOf" srcId="{7BDC9292-F86A-45A5-B918-9BDD61360976}" destId="{AC095FEE-4AA8-42CC-9D79-E573392D912C}" srcOrd="7" destOrd="0" presId="urn:microsoft.com/office/officeart/2005/8/layout/default"/>
    <dgm:cxn modelId="{80CFD756-9640-4F35-99E5-9789A5612106}" type="presParOf" srcId="{7BDC9292-F86A-45A5-B918-9BDD61360976}" destId="{8CCF739E-5CF9-4E95-ACF1-135BB0B13FA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E77CDC-598C-4F87-AF7F-9EC8264659DA}" type="doc">
      <dgm:prSet loTypeId="urn:microsoft.com/office/officeart/2005/8/layout/vList5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VE"/>
        </a:p>
      </dgm:t>
    </dgm:pt>
    <dgm:pt modelId="{DC0BF191-3020-4325-BCE3-5A7DAF689C02}">
      <dgm:prSet phldrT="[Texto]" custT="1"/>
      <dgm:spPr/>
      <dgm:t>
        <a:bodyPr/>
        <a:lstStyle/>
        <a:p>
          <a:r>
            <a:rPr lang="es-VE" sz="2500" b="1" dirty="0">
              <a:solidFill>
                <a:srgbClr val="C00000"/>
              </a:solidFill>
              <a:latin typeface="Karla" pitchFamily="2" charset="0"/>
            </a:rPr>
            <a:t>PODER ESTADÍSTICO</a:t>
          </a:r>
        </a:p>
      </dgm:t>
    </dgm:pt>
    <dgm:pt modelId="{1A394198-932E-42B2-881A-82A26DD5AA10}" type="parTrans" cxnId="{45D8CC9C-4891-41FA-90CA-699656BF059A}">
      <dgm:prSet/>
      <dgm:spPr/>
      <dgm:t>
        <a:bodyPr/>
        <a:lstStyle/>
        <a:p>
          <a:endParaRPr lang="es-VE">
            <a:latin typeface="Karla" pitchFamily="2" charset="0"/>
          </a:endParaRPr>
        </a:p>
      </dgm:t>
    </dgm:pt>
    <dgm:pt modelId="{A20A64FD-7718-4C42-ADB9-CA9D77E79895}" type="sibTrans" cxnId="{45D8CC9C-4891-41FA-90CA-699656BF059A}">
      <dgm:prSet/>
      <dgm:spPr/>
      <dgm:t>
        <a:bodyPr/>
        <a:lstStyle/>
        <a:p>
          <a:endParaRPr lang="es-VE">
            <a:latin typeface="Karla" pitchFamily="2" charset="0"/>
          </a:endParaRPr>
        </a:p>
      </dgm:t>
    </dgm:pt>
    <dgm:pt modelId="{5018ED17-89D9-4F24-B19E-500936AEE2D2}">
      <dgm:prSet phldrT="[Texto]" custT="1"/>
      <dgm:spPr/>
      <dgm:t>
        <a:bodyPr/>
        <a:lstStyle/>
        <a:p>
          <a:r>
            <a:rPr lang="es-VE" sz="2200" dirty="0">
              <a:latin typeface="Karla" pitchFamily="2" charset="0"/>
            </a:rPr>
            <a:t>Tamaño </a:t>
          </a:r>
          <a:r>
            <a:rPr lang="es-VE" sz="2200" dirty="0" err="1">
              <a:latin typeface="Karla" pitchFamily="2" charset="0"/>
            </a:rPr>
            <a:t>muestral</a:t>
          </a:r>
          <a:r>
            <a:rPr lang="es-VE" sz="2200" dirty="0">
              <a:latin typeface="Karla" pitchFamily="2" charset="0"/>
            </a:rPr>
            <a:t> requerido para evitar el </a:t>
          </a:r>
          <a:r>
            <a:rPr lang="es-VE" sz="2200" b="1" dirty="0">
              <a:latin typeface="Karla" pitchFamily="2" charset="0"/>
            </a:rPr>
            <a:t>error tipo 1 o tipo 2.</a:t>
          </a:r>
        </a:p>
      </dgm:t>
    </dgm:pt>
    <dgm:pt modelId="{0CC317C3-A1F3-4722-A2A8-57E517836B87}" type="parTrans" cxnId="{F2292775-3480-4271-8931-0DF3630A0118}">
      <dgm:prSet/>
      <dgm:spPr/>
      <dgm:t>
        <a:bodyPr/>
        <a:lstStyle/>
        <a:p>
          <a:endParaRPr lang="es-VE">
            <a:latin typeface="Karla" pitchFamily="2" charset="0"/>
          </a:endParaRPr>
        </a:p>
      </dgm:t>
    </dgm:pt>
    <dgm:pt modelId="{549736AC-5C9E-473F-A8D1-BE063E4BA1A8}" type="sibTrans" cxnId="{F2292775-3480-4271-8931-0DF3630A0118}">
      <dgm:prSet/>
      <dgm:spPr/>
      <dgm:t>
        <a:bodyPr/>
        <a:lstStyle/>
        <a:p>
          <a:endParaRPr lang="es-VE">
            <a:latin typeface="Karla" pitchFamily="2" charset="0"/>
          </a:endParaRPr>
        </a:p>
      </dgm:t>
    </dgm:pt>
    <dgm:pt modelId="{9DEC1501-5806-42F4-B2CF-C3D44D3FC4FD}" type="pres">
      <dgm:prSet presAssocID="{25E77CDC-598C-4F87-AF7F-9EC8264659DA}" presName="Name0" presStyleCnt="0">
        <dgm:presLayoutVars>
          <dgm:dir/>
          <dgm:animLvl val="lvl"/>
          <dgm:resizeHandles val="exact"/>
        </dgm:presLayoutVars>
      </dgm:prSet>
      <dgm:spPr/>
    </dgm:pt>
    <dgm:pt modelId="{28B2347F-6440-43BE-995D-676AEA848BB8}" type="pres">
      <dgm:prSet presAssocID="{DC0BF191-3020-4325-BCE3-5A7DAF689C02}" presName="linNode" presStyleCnt="0"/>
      <dgm:spPr/>
    </dgm:pt>
    <dgm:pt modelId="{C9CCC9D9-1D3C-4A8A-BC4D-AB2F30FA2599}" type="pres">
      <dgm:prSet presAssocID="{DC0BF191-3020-4325-BCE3-5A7DAF689C02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A2D0361-0B50-41CE-AA89-D17A93F20AB8}" type="pres">
      <dgm:prSet presAssocID="{DC0BF191-3020-4325-BCE3-5A7DAF689C02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2292775-3480-4271-8931-0DF3630A0118}" srcId="{DC0BF191-3020-4325-BCE3-5A7DAF689C02}" destId="{5018ED17-89D9-4F24-B19E-500936AEE2D2}" srcOrd="0" destOrd="0" parTransId="{0CC317C3-A1F3-4722-A2A8-57E517836B87}" sibTransId="{549736AC-5C9E-473F-A8D1-BE063E4BA1A8}"/>
    <dgm:cxn modelId="{F3FC8559-BE46-4A4B-96C5-71C8D1617859}" type="presOf" srcId="{5018ED17-89D9-4F24-B19E-500936AEE2D2}" destId="{9A2D0361-0B50-41CE-AA89-D17A93F20AB8}" srcOrd="0" destOrd="0" presId="urn:microsoft.com/office/officeart/2005/8/layout/vList5"/>
    <dgm:cxn modelId="{30B78089-7E0B-4FC7-A09F-73E46FB87545}" type="presOf" srcId="{25E77CDC-598C-4F87-AF7F-9EC8264659DA}" destId="{9DEC1501-5806-42F4-B2CF-C3D44D3FC4FD}" srcOrd="0" destOrd="0" presId="urn:microsoft.com/office/officeart/2005/8/layout/vList5"/>
    <dgm:cxn modelId="{45D8CC9C-4891-41FA-90CA-699656BF059A}" srcId="{25E77CDC-598C-4F87-AF7F-9EC8264659DA}" destId="{DC0BF191-3020-4325-BCE3-5A7DAF689C02}" srcOrd="0" destOrd="0" parTransId="{1A394198-932E-42B2-881A-82A26DD5AA10}" sibTransId="{A20A64FD-7718-4C42-ADB9-CA9D77E79895}"/>
    <dgm:cxn modelId="{80A4EFF2-3E32-41BD-95A1-9FA99A675C33}" type="presOf" srcId="{DC0BF191-3020-4325-BCE3-5A7DAF689C02}" destId="{C9CCC9D9-1D3C-4A8A-BC4D-AB2F30FA2599}" srcOrd="0" destOrd="0" presId="urn:microsoft.com/office/officeart/2005/8/layout/vList5"/>
    <dgm:cxn modelId="{DBF00D6D-8B77-4DB1-B0F3-A25AA70849DD}" type="presParOf" srcId="{9DEC1501-5806-42F4-B2CF-C3D44D3FC4FD}" destId="{28B2347F-6440-43BE-995D-676AEA848BB8}" srcOrd="0" destOrd="0" presId="urn:microsoft.com/office/officeart/2005/8/layout/vList5"/>
    <dgm:cxn modelId="{3D8B59B8-9D7D-4788-853D-05A91933684C}" type="presParOf" srcId="{28B2347F-6440-43BE-995D-676AEA848BB8}" destId="{C9CCC9D9-1D3C-4A8A-BC4D-AB2F30FA2599}" srcOrd="0" destOrd="0" presId="urn:microsoft.com/office/officeart/2005/8/layout/vList5"/>
    <dgm:cxn modelId="{53250925-B130-450A-AAC8-46AECEAB48B5}" type="presParOf" srcId="{28B2347F-6440-43BE-995D-676AEA848BB8}" destId="{9A2D0361-0B50-41CE-AA89-D17A93F20A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C4D47-9B33-4178-8BC1-E9A4EBDCD10A}">
      <dsp:nvSpPr>
        <dsp:cNvPr id="0" name=""/>
        <dsp:cNvSpPr/>
      </dsp:nvSpPr>
      <dsp:spPr>
        <a:xfrm rot="10800000">
          <a:off x="1090713" y="710"/>
          <a:ext cx="3771400" cy="5630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31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700" kern="1200" dirty="0"/>
            <a:t>Ensayo abierto.</a:t>
          </a:r>
        </a:p>
      </dsp:txBody>
      <dsp:txXfrm rot="10800000">
        <a:off x="1231487" y="710"/>
        <a:ext cx="3630626" cy="563098"/>
      </dsp:txXfrm>
    </dsp:sp>
    <dsp:sp modelId="{9F7885CA-A057-4427-8FC5-F984F90D4122}">
      <dsp:nvSpPr>
        <dsp:cNvPr id="0" name=""/>
        <dsp:cNvSpPr/>
      </dsp:nvSpPr>
      <dsp:spPr>
        <a:xfrm>
          <a:off x="809164" y="710"/>
          <a:ext cx="563098" cy="56309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F0177-BAE0-4FAB-A6D3-95C84CC871E5}">
      <dsp:nvSpPr>
        <dsp:cNvPr id="0" name=""/>
        <dsp:cNvSpPr/>
      </dsp:nvSpPr>
      <dsp:spPr>
        <a:xfrm rot="10800000">
          <a:off x="1090713" y="731898"/>
          <a:ext cx="3771400" cy="5630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31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700" kern="1200" dirty="0"/>
            <a:t>Aleatorizado.</a:t>
          </a:r>
        </a:p>
      </dsp:txBody>
      <dsp:txXfrm rot="10800000">
        <a:off x="1231487" y="731898"/>
        <a:ext cx="3630626" cy="563098"/>
      </dsp:txXfrm>
    </dsp:sp>
    <dsp:sp modelId="{7883355A-95CB-4A25-9EB1-48F2EA4E0EC0}">
      <dsp:nvSpPr>
        <dsp:cNvPr id="0" name=""/>
        <dsp:cNvSpPr/>
      </dsp:nvSpPr>
      <dsp:spPr>
        <a:xfrm>
          <a:off x="809164" y="731898"/>
          <a:ext cx="563098" cy="56309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A143A-ADD5-44E7-9363-40C8F85BF462}">
      <dsp:nvSpPr>
        <dsp:cNvPr id="0" name=""/>
        <dsp:cNvSpPr/>
      </dsp:nvSpPr>
      <dsp:spPr>
        <a:xfrm rot="10800000">
          <a:off x="1090713" y="1463086"/>
          <a:ext cx="3771400" cy="5630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31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700" kern="1200" dirty="0"/>
            <a:t>Multicéntrico.</a:t>
          </a:r>
        </a:p>
      </dsp:txBody>
      <dsp:txXfrm rot="10800000">
        <a:off x="1231487" y="1463086"/>
        <a:ext cx="3630626" cy="563098"/>
      </dsp:txXfrm>
    </dsp:sp>
    <dsp:sp modelId="{B9D9132F-C740-4092-A870-5AE8B2C6E03D}">
      <dsp:nvSpPr>
        <dsp:cNvPr id="0" name=""/>
        <dsp:cNvSpPr/>
      </dsp:nvSpPr>
      <dsp:spPr>
        <a:xfrm>
          <a:off x="809164" y="1463086"/>
          <a:ext cx="563098" cy="56309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1BFD1-6B5C-4E6D-86C8-0736643CBFA2}">
      <dsp:nvSpPr>
        <dsp:cNvPr id="0" name=""/>
        <dsp:cNvSpPr/>
      </dsp:nvSpPr>
      <dsp:spPr>
        <a:xfrm rot="10800000">
          <a:off x="1090713" y="2194274"/>
          <a:ext cx="3771400" cy="5630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31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700" kern="1200" dirty="0"/>
            <a:t>No inferioridad.</a:t>
          </a:r>
        </a:p>
      </dsp:txBody>
      <dsp:txXfrm rot="10800000">
        <a:off x="1231487" y="2194274"/>
        <a:ext cx="3630626" cy="563098"/>
      </dsp:txXfrm>
    </dsp:sp>
    <dsp:sp modelId="{FB8B8E77-A946-41CF-B327-72A8A73F72A8}">
      <dsp:nvSpPr>
        <dsp:cNvPr id="0" name=""/>
        <dsp:cNvSpPr/>
      </dsp:nvSpPr>
      <dsp:spPr>
        <a:xfrm>
          <a:off x="809164" y="2194274"/>
          <a:ext cx="563098" cy="56309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DF455-03CB-4EBD-99B9-DA454036A7F5}">
      <dsp:nvSpPr>
        <dsp:cNvPr id="0" name=""/>
        <dsp:cNvSpPr/>
      </dsp:nvSpPr>
      <dsp:spPr>
        <a:xfrm rot="5400000">
          <a:off x="3753961" y="-1459537"/>
          <a:ext cx="782637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1900" kern="1200" dirty="0"/>
            <a:t>Brasil. </a:t>
          </a:r>
        </a:p>
      </dsp:txBody>
      <dsp:txXfrm rot="-5400000">
        <a:off x="2194560" y="138069"/>
        <a:ext cx="3863235" cy="706227"/>
      </dsp:txXfrm>
    </dsp:sp>
    <dsp:sp modelId="{5A1D136C-E4FC-421A-B3D2-71FE4681B570}">
      <dsp:nvSpPr>
        <dsp:cNvPr id="0" name=""/>
        <dsp:cNvSpPr/>
      </dsp:nvSpPr>
      <dsp:spPr>
        <a:xfrm>
          <a:off x="0" y="2033"/>
          <a:ext cx="2194560" cy="9782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kern="1200" dirty="0"/>
            <a:t>Participantes 49 centros.</a:t>
          </a:r>
        </a:p>
      </dsp:txBody>
      <dsp:txXfrm>
        <a:off x="47756" y="49789"/>
        <a:ext cx="2099048" cy="882784"/>
      </dsp:txXfrm>
    </dsp:sp>
    <dsp:sp modelId="{2B6DD7E5-FD8B-410F-9E25-01A64676B584}">
      <dsp:nvSpPr>
        <dsp:cNvPr id="0" name=""/>
        <dsp:cNvSpPr/>
      </dsp:nvSpPr>
      <dsp:spPr>
        <a:xfrm rot="5400000">
          <a:off x="3753961" y="-432325"/>
          <a:ext cx="782637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1900" kern="1200" dirty="0"/>
            <a:t>Junta de revisión médica y ética de cada uno de los centros. </a:t>
          </a:r>
        </a:p>
      </dsp:txBody>
      <dsp:txXfrm rot="-5400000">
        <a:off x="2194560" y="1165281"/>
        <a:ext cx="3863235" cy="706227"/>
      </dsp:txXfrm>
    </dsp:sp>
    <dsp:sp modelId="{E585A705-5EB9-44C5-B914-7DD58C12616D}">
      <dsp:nvSpPr>
        <dsp:cNvPr id="0" name=""/>
        <dsp:cNvSpPr/>
      </dsp:nvSpPr>
      <dsp:spPr>
        <a:xfrm>
          <a:off x="0" y="1029245"/>
          <a:ext cx="2194560" cy="9782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kern="1200" dirty="0"/>
            <a:t>Aprobación</a:t>
          </a:r>
        </a:p>
      </dsp:txBody>
      <dsp:txXfrm>
        <a:off x="47756" y="1077001"/>
        <a:ext cx="2099048" cy="882784"/>
      </dsp:txXfrm>
    </dsp:sp>
    <dsp:sp modelId="{3371F757-E66A-4BC9-877C-52A6A704E818}">
      <dsp:nvSpPr>
        <dsp:cNvPr id="0" name=""/>
        <dsp:cNvSpPr/>
      </dsp:nvSpPr>
      <dsp:spPr>
        <a:xfrm rot="5400000">
          <a:off x="3753961" y="594885"/>
          <a:ext cx="782637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VE" sz="1900" kern="1200" dirty="0"/>
            <a:t>•  Ministerio de Salud de Brasil. Bayer.</a:t>
          </a:r>
        </a:p>
      </dsp:txBody>
      <dsp:txXfrm rot="-5400000">
        <a:off x="2194560" y="2192492"/>
        <a:ext cx="3863235" cy="706227"/>
      </dsp:txXfrm>
    </dsp:sp>
    <dsp:sp modelId="{FD7C755F-3443-418D-AC38-7A63790B504A}">
      <dsp:nvSpPr>
        <dsp:cNvPr id="0" name=""/>
        <dsp:cNvSpPr/>
      </dsp:nvSpPr>
      <dsp:spPr>
        <a:xfrm>
          <a:off x="0" y="2056457"/>
          <a:ext cx="2194560" cy="9782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kern="1200" dirty="0"/>
            <a:t>Patrocinio:</a:t>
          </a:r>
        </a:p>
      </dsp:txBody>
      <dsp:txXfrm>
        <a:off x="47756" y="2104213"/>
        <a:ext cx="2099048" cy="882784"/>
      </dsp:txXfrm>
    </dsp:sp>
    <dsp:sp modelId="{5B6760A4-46B0-4ED5-9F26-2599F1F6E10F}">
      <dsp:nvSpPr>
        <dsp:cNvPr id="0" name=""/>
        <dsp:cNvSpPr/>
      </dsp:nvSpPr>
      <dsp:spPr>
        <a:xfrm rot="5400000">
          <a:off x="3753961" y="1622097"/>
          <a:ext cx="782637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VE" sz="1900" kern="1200" dirty="0"/>
            <a:t>• 14 de abril del 2016 hasta 22 de julio de 2019. </a:t>
          </a:r>
        </a:p>
      </dsp:txBody>
      <dsp:txXfrm rot="-5400000">
        <a:off x="2194560" y="3219704"/>
        <a:ext cx="3863235" cy="706227"/>
      </dsp:txXfrm>
    </dsp:sp>
    <dsp:sp modelId="{E61D5530-0998-474E-BACE-0859732C6DF8}">
      <dsp:nvSpPr>
        <dsp:cNvPr id="0" name=""/>
        <dsp:cNvSpPr/>
      </dsp:nvSpPr>
      <dsp:spPr>
        <a:xfrm>
          <a:off x="0" y="3083669"/>
          <a:ext cx="2194560" cy="9782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kern="1200" dirty="0"/>
            <a:t>Tiempo:</a:t>
          </a:r>
        </a:p>
      </dsp:txBody>
      <dsp:txXfrm>
        <a:off x="47756" y="3131425"/>
        <a:ext cx="2099048" cy="882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F83A9-57A0-41FD-8D4B-78C7FB14AFEC}">
      <dsp:nvSpPr>
        <dsp:cNvPr id="0" name=""/>
        <dsp:cNvSpPr/>
      </dsp:nvSpPr>
      <dsp:spPr>
        <a:xfrm>
          <a:off x="2864" y="541787"/>
          <a:ext cx="1551161" cy="930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200" kern="1200" dirty="0" err="1"/>
            <a:t>Stroke</a:t>
          </a:r>
          <a:r>
            <a:rPr lang="es-VE" sz="2200" kern="1200" dirty="0"/>
            <a:t>.</a:t>
          </a:r>
        </a:p>
      </dsp:txBody>
      <dsp:txXfrm>
        <a:off x="2864" y="541787"/>
        <a:ext cx="1551161" cy="930696"/>
      </dsp:txXfrm>
    </dsp:sp>
    <dsp:sp modelId="{88E3EF23-424E-48CE-A7AE-AA246E41BFE0}">
      <dsp:nvSpPr>
        <dsp:cNvPr id="0" name=""/>
        <dsp:cNvSpPr/>
      </dsp:nvSpPr>
      <dsp:spPr>
        <a:xfrm>
          <a:off x="1709142" y="541787"/>
          <a:ext cx="1551161" cy="930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200" kern="1200" dirty="0"/>
            <a:t>AIT.</a:t>
          </a:r>
        </a:p>
      </dsp:txBody>
      <dsp:txXfrm>
        <a:off x="1709142" y="541787"/>
        <a:ext cx="1551161" cy="930696"/>
      </dsp:txXfrm>
    </dsp:sp>
    <dsp:sp modelId="{1EFE553E-21ED-477E-983D-66A7988EB06C}">
      <dsp:nvSpPr>
        <dsp:cNvPr id="0" name=""/>
        <dsp:cNvSpPr/>
      </dsp:nvSpPr>
      <dsp:spPr>
        <a:xfrm>
          <a:off x="3415419" y="541787"/>
          <a:ext cx="1551161" cy="930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200" kern="1200" dirty="0"/>
            <a:t>Trombosis valvular.</a:t>
          </a:r>
        </a:p>
      </dsp:txBody>
      <dsp:txXfrm>
        <a:off x="3415419" y="541787"/>
        <a:ext cx="1551161" cy="930696"/>
      </dsp:txXfrm>
    </dsp:sp>
    <dsp:sp modelId="{0E5C6A6B-E292-4A35-9859-549ACF2A425D}">
      <dsp:nvSpPr>
        <dsp:cNvPr id="0" name=""/>
        <dsp:cNvSpPr/>
      </dsp:nvSpPr>
      <dsp:spPr>
        <a:xfrm>
          <a:off x="5121696" y="541787"/>
          <a:ext cx="1551161" cy="930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200" kern="1200" dirty="0"/>
            <a:t>Embolismo sistémico no SNC.</a:t>
          </a:r>
        </a:p>
      </dsp:txBody>
      <dsp:txXfrm>
        <a:off x="5121696" y="541787"/>
        <a:ext cx="1551161" cy="930696"/>
      </dsp:txXfrm>
    </dsp:sp>
    <dsp:sp modelId="{8CCF739E-5CF9-4E95-ACF1-135BB0B13FAF}">
      <dsp:nvSpPr>
        <dsp:cNvPr id="0" name=""/>
        <dsp:cNvSpPr/>
      </dsp:nvSpPr>
      <dsp:spPr>
        <a:xfrm>
          <a:off x="6827973" y="541787"/>
          <a:ext cx="1551161" cy="930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600" kern="1200" dirty="0"/>
            <a:t>Hospitalización</a:t>
          </a:r>
          <a:r>
            <a:rPr lang="es-VE" sz="2000" kern="1200" dirty="0"/>
            <a:t> </a:t>
          </a:r>
          <a:r>
            <a:rPr lang="es-VE" sz="2200" kern="1200" dirty="0"/>
            <a:t>por IC.</a:t>
          </a:r>
        </a:p>
      </dsp:txBody>
      <dsp:txXfrm>
        <a:off x="6827973" y="541787"/>
        <a:ext cx="1551161" cy="930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D0361-0B50-41CE-AA89-D17A93F20AB8}">
      <dsp:nvSpPr>
        <dsp:cNvPr id="0" name=""/>
        <dsp:cNvSpPr/>
      </dsp:nvSpPr>
      <dsp:spPr>
        <a:xfrm rot="5400000">
          <a:off x="5240648" y="-2211532"/>
          <a:ext cx="652430" cy="523940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200" kern="1200" dirty="0">
              <a:latin typeface="Karla" pitchFamily="2" charset="0"/>
            </a:rPr>
            <a:t>Tamaño </a:t>
          </a:r>
          <a:r>
            <a:rPr lang="es-VE" sz="2200" kern="1200" dirty="0" err="1">
              <a:latin typeface="Karla" pitchFamily="2" charset="0"/>
            </a:rPr>
            <a:t>muestral</a:t>
          </a:r>
          <a:r>
            <a:rPr lang="es-VE" sz="2200" kern="1200" dirty="0">
              <a:latin typeface="Karla" pitchFamily="2" charset="0"/>
            </a:rPr>
            <a:t> requerido para evitar el </a:t>
          </a:r>
          <a:r>
            <a:rPr lang="es-VE" sz="2200" b="1" kern="1200" dirty="0">
              <a:latin typeface="Karla" pitchFamily="2" charset="0"/>
            </a:rPr>
            <a:t>error tipo 1 o tipo 2.</a:t>
          </a:r>
        </a:p>
      </dsp:txBody>
      <dsp:txXfrm rot="-5400000">
        <a:off x="2947164" y="113801"/>
        <a:ext cx="5207551" cy="588732"/>
      </dsp:txXfrm>
    </dsp:sp>
    <dsp:sp modelId="{C9CCC9D9-1D3C-4A8A-BC4D-AB2F30FA2599}">
      <dsp:nvSpPr>
        <dsp:cNvPr id="0" name=""/>
        <dsp:cNvSpPr/>
      </dsp:nvSpPr>
      <dsp:spPr>
        <a:xfrm>
          <a:off x="0" y="398"/>
          <a:ext cx="2947163" cy="81553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500" b="1" kern="1200" dirty="0">
              <a:solidFill>
                <a:srgbClr val="C00000"/>
              </a:solidFill>
              <a:latin typeface="Karla" pitchFamily="2" charset="0"/>
            </a:rPr>
            <a:t>PODER ESTADÍSTICO</a:t>
          </a:r>
        </a:p>
      </dsp:txBody>
      <dsp:txXfrm>
        <a:off x="39811" y="40209"/>
        <a:ext cx="2867541" cy="7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895b6996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c895b6996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0209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709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796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178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305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9997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315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2357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136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5895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2143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1424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9565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7089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139 PERIODO DE ELEGIBILIDAD. 134 NO ERAN ELEGIBLES. 1005 A ALEATORIZACION. </a:t>
            </a:r>
          </a:p>
        </p:txBody>
      </p:sp>
    </p:spTree>
    <p:extLst>
      <p:ext uri="{BB962C8B-B14F-4D97-AF65-F5344CB8AC3E}">
        <p14:creationId xmlns:p14="http://schemas.microsoft.com/office/powerpoint/2010/main" val="2280568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500 RIVA, 505 WARFARINA</a:t>
            </a:r>
          </a:p>
        </p:txBody>
      </p:sp>
    </p:spTree>
    <p:extLst>
      <p:ext uri="{BB962C8B-B14F-4D97-AF65-F5344CB8AC3E}">
        <p14:creationId xmlns:p14="http://schemas.microsoft.com/office/powerpoint/2010/main" val="2961107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4601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895b6996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c895b6996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07808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619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311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RAZA BLANCA. FA PERMANENTE. TFG MAYOR A 70, CHADS 2 PUNTOS, HASBLED 1 PUNTO.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400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TIEMPO DE IMPLANTE DE VALVULA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313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/>
              <a:t>L TIEMPO PROMEDIO DE PRIMERA OCURRENCIA DEL PUNTO FINAL PRIMARIO FUE DE 347,5 DÍAS EN EL GRUPO WARFARINA Y 340,1 DÍAS EN GRUPO RIVAROXABAN.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83858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MUERTE POR CAUSA CARDIOVASCULAR O EVENTO TROMBOEMBOLICO.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CUALQUIER STROKE RIVAROXABAN FACTOR PROTECTOR.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 HUBO DIFERENCIAS EN MUERTE NI TROMBOSIS VALVAR NI HOSPIT POR IC.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71992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 HUBO DIFERENCIAS.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0111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TERAPIA ANTIPLAQUETARIA PREVIA. IMPLANTE DE VALVULA MENOR A 3 MESES.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0830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RIVA 10%, WARFA 7$.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9789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895b6996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c895b6996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15222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RIVA 10%, WARFA 7$.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63538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RIVA 10%, WARFA 7$.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808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RIVA 10%, WARFA 7$.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36036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RIVA 10%, WARFA 7$.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32389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84996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895b6996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c895b6996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126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RIVA 10%, WARFA 7$.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01236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RIVA 10%, WARFA 7$.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61762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RIVA 10%, WARFA 7$.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27867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RIVA 10%, WARFA 7$.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2515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RIVA 10%, WARFA 7$.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49509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895b6996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c895b6996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087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2718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77125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42694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RIVA 10%, WARFA 7$.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952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721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37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033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197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85" y="1433"/>
            <a:ext cx="9144087" cy="5143548"/>
            <a:chOff x="32524" y="4599878"/>
            <a:chExt cx="4014438" cy="2258121"/>
          </a:xfrm>
        </p:grpSpPr>
        <p:sp>
          <p:nvSpPr>
            <p:cNvPr id="15" name="Google Shape;15;p3"/>
            <p:cNvSpPr/>
            <p:nvPr/>
          </p:nvSpPr>
          <p:spPr>
            <a:xfrm>
              <a:off x="32524" y="6104602"/>
              <a:ext cx="384717" cy="753397"/>
            </a:xfrm>
            <a:custGeom>
              <a:avLst/>
              <a:gdLst/>
              <a:ahLst/>
              <a:cxnLst/>
              <a:rect l="l" t="t" r="r" b="b"/>
              <a:pathLst>
                <a:path w="384717" h="753397" extrusionOk="0">
                  <a:moveTo>
                    <a:pt x="98270" y="213079"/>
                  </a:moveTo>
                  <a:cubicBezTo>
                    <a:pt x="62307" y="136115"/>
                    <a:pt x="29376" y="65507"/>
                    <a:pt x="0" y="0"/>
                  </a:cubicBezTo>
                  <a:lnTo>
                    <a:pt x="0" y="753397"/>
                  </a:lnTo>
                  <a:lnTo>
                    <a:pt x="384717" y="753397"/>
                  </a:lnTo>
                  <a:cubicBezTo>
                    <a:pt x="292469" y="629640"/>
                    <a:pt x="209462" y="451666"/>
                    <a:pt x="98270" y="2130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32524" y="4599878"/>
              <a:ext cx="4014438" cy="2258121"/>
            </a:xfrm>
            <a:custGeom>
              <a:avLst/>
              <a:gdLst/>
              <a:ahLst/>
              <a:cxnLst/>
              <a:rect l="l" t="t" r="r" b="b"/>
              <a:pathLst>
                <a:path w="4014438" h="2258121" extrusionOk="0">
                  <a:moveTo>
                    <a:pt x="0" y="0"/>
                  </a:moveTo>
                  <a:lnTo>
                    <a:pt x="0" y="663951"/>
                  </a:lnTo>
                  <a:cubicBezTo>
                    <a:pt x="122942" y="548013"/>
                    <a:pt x="321322" y="455472"/>
                    <a:pt x="605950" y="322744"/>
                  </a:cubicBezTo>
                  <a:cubicBezTo>
                    <a:pt x="1022867" y="128295"/>
                    <a:pt x="1254763" y="20197"/>
                    <a:pt x="1476624" y="100946"/>
                  </a:cubicBezTo>
                  <a:cubicBezTo>
                    <a:pt x="1698484" y="181695"/>
                    <a:pt x="1806602" y="413613"/>
                    <a:pt x="2000947" y="830508"/>
                  </a:cubicBezTo>
                  <a:cubicBezTo>
                    <a:pt x="2195292" y="1247404"/>
                    <a:pt x="2303493" y="1479321"/>
                    <a:pt x="2222745" y="1701161"/>
                  </a:cubicBezTo>
                  <a:cubicBezTo>
                    <a:pt x="2141996" y="1923000"/>
                    <a:pt x="1910099" y="2031160"/>
                    <a:pt x="1493204" y="2225567"/>
                  </a:cubicBezTo>
                  <a:lnTo>
                    <a:pt x="1423370" y="2258122"/>
                  </a:lnTo>
                  <a:lnTo>
                    <a:pt x="4014439" y="2258122"/>
                  </a:lnTo>
                  <a:lnTo>
                    <a:pt x="4014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9162955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790026" y="-743550"/>
            <a:ext cx="2750366" cy="2750258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diagramData" Target="../diagrams/data2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microsoft.com/office/2007/relationships/diagramDrawing" Target="../diagrams/drawing2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2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microsoft.com/office/2007/relationships/diagramDrawing" Target="../diagrams/drawing3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3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microsoft.com/office/2007/relationships/diagramDrawing" Target="../diagrams/drawing4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4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29.jpeg"/><Relationship Id="rId4" Type="http://schemas.microsoft.com/office/2007/relationships/hdphoto" Target="../media/hdphoto1.wdp"/><Relationship Id="rId9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5"/>
          <p:cNvSpPr txBox="1">
            <a:spLocks noGrp="1"/>
          </p:cNvSpPr>
          <p:nvPr>
            <p:ph type="title"/>
          </p:nvPr>
        </p:nvSpPr>
        <p:spPr>
          <a:xfrm>
            <a:off x="1328125" y="1960448"/>
            <a:ext cx="648775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Evidencia Científica:</a:t>
            </a:r>
            <a:br>
              <a:rPr lang="en" sz="4000" dirty="0"/>
            </a:br>
            <a:r>
              <a:rPr lang="en" sz="3200" dirty="0">
                <a:solidFill>
                  <a:schemeClr val="bg2"/>
                </a:solidFill>
              </a:rPr>
              <a:t>Ciclo de Patología Valvular.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513" name="Google Shape;513;p4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7" name="4 CuadroTexto">
            <a:extLst>
              <a:ext uri="{FF2B5EF4-FFF2-40B4-BE49-F238E27FC236}">
                <a16:creationId xmlns:a16="http://schemas.microsoft.com/office/drawing/2014/main" id="{6F775A8B-DA25-4ADB-B392-E5E8227972D3}"/>
              </a:ext>
            </a:extLst>
          </p:cNvPr>
          <p:cNvSpPr txBox="1"/>
          <p:nvPr/>
        </p:nvSpPr>
        <p:spPr>
          <a:xfrm>
            <a:off x="510545" y="4760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Universidad Centro Occidental Lisandro Alvarado.</a:t>
            </a:r>
          </a:p>
          <a:p>
            <a:pPr algn="ctr"/>
            <a:r>
              <a:rPr lang="es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Centro Cardiovascular Regional Centro Occidental - ASCARDIO.</a:t>
            </a:r>
          </a:p>
          <a:p>
            <a:pPr algn="ctr"/>
            <a:r>
              <a:rPr lang="es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Postgrado de Cardiología Clínica.</a:t>
            </a:r>
            <a:endParaRPr lang="es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4" descr="Resultado de imagen para ucla">
            <a:extLst>
              <a:ext uri="{FF2B5EF4-FFF2-40B4-BE49-F238E27FC236}">
                <a16:creationId xmlns:a16="http://schemas.microsoft.com/office/drawing/2014/main" id="{DBA86D7C-E0F1-4E74-80AB-320E683BF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3" y="163036"/>
            <a:ext cx="666223" cy="7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Resultado de imagen para ascardio">
            <a:extLst>
              <a:ext uri="{FF2B5EF4-FFF2-40B4-BE49-F238E27FC236}">
                <a16:creationId xmlns:a16="http://schemas.microsoft.com/office/drawing/2014/main" id="{A4381792-1DA4-43F4-B864-BBAA5DF48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06" y="158218"/>
            <a:ext cx="670390" cy="7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17 Conector recto">
            <a:extLst>
              <a:ext uri="{FF2B5EF4-FFF2-40B4-BE49-F238E27FC236}">
                <a16:creationId xmlns:a16="http://schemas.microsoft.com/office/drawing/2014/main" id="{EE381D2E-6525-42EC-A8B4-704185669AD3}"/>
              </a:ext>
            </a:extLst>
          </p:cNvPr>
          <p:cNvCxnSpPr/>
          <p:nvPr/>
        </p:nvCxnSpPr>
        <p:spPr>
          <a:xfrm>
            <a:off x="1699089" y="3120450"/>
            <a:ext cx="583182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646DD1F-15A7-41AE-81C7-BE8FA2419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678431"/>
              </p:ext>
            </p:extLst>
          </p:nvPr>
        </p:nvGraphicFramePr>
        <p:xfrm>
          <a:off x="915872" y="3582753"/>
          <a:ext cx="7637427" cy="889000"/>
        </p:xfrm>
        <a:graphic>
          <a:graphicData uri="http://schemas.openxmlformats.org/drawingml/2006/table">
            <a:tbl>
              <a:tblPr firstRow="1" bandRow="1">
                <a:tableStyleId>{529A4B8C-1379-4C00-B28D-6DC4FF4FD505}</a:tableStyleId>
              </a:tblPr>
              <a:tblGrid>
                <a:gridCol w="2545809">
                  <a:extLst>
                    <a:ext uri="{9D8B030D-6E8A-4147-A177-3AD203B41FA5}">
                      <a16:colId xmlns:a16="http://schemas.microsoft.com/office/drawing/2014/main" val="359006801"/>
                    </a:ext>
                  </a:extLst>
                </a:gridCol>
                <a:gridCol w="2545809">
                  <a:extLst>
                    <a:ext uri="{9D8B030D-6E8A-4147-A177-3AD203B41FA5}">
                      <a16:colId xmlns:a16="http://schemas.microsoft.com/office/drawing/2014/main" val="2820449103"/>
                    </a:ext>
                  </a:extLst>
                </a:gridCol>
                <a:gridCol w="2545809">
                  <a:extLst>
                    <a:ext uri="{9D8B030D-6E8A-4147-A177-3AD203B41FA5}">
                      <a16:colId xmlns:a16="http://schemas.microsoft.com/office/drawing/2014/main" val="208682118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VE" b="1" dirty="0"/>
                        <a:t>Grupo </a:t>
                      </a:r>
                      <a:r>
                        <a:rPr lang="es-VE" b="1" dirty="0" err="1"/>
                        <a:t>N°</a:t>
                      </a:r>
                      <a:r>
                        <a:rPr lang="es-VE" b="1" dirty="0"/>
                        <a:t> 7:</a:t>
                      </a:r>
                      <a:endParaRPr lang="es-VE" b="1" dirty="0">
                        <a:latin typeface="Encode Sans Semi Condensed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15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/>
                        <a:t>Dr. José Martín Meléndez.</a:t>
                      </a:r>
                    </a:p>
                    <a:p>
                      <a:pPr algn="ctr"/>
                      <a:r>
                        <a:rPr lang="es-VE" dirty="0"/>
                        <a:t>(Expositor).</a:t>
                      </a:r>
                      <a:endParaRPr lang="es-VE" dirty="0">
                        <a:latin typeface="Encode Sans Semi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/>
                        <a:t>Dra. Adriana Mogollón.</a:t>
                      </a:r>
                    </a:p>
                    <a:p>
                      <a:pPr algn="ctr"/>
                      <a:r>
                        <a:rPr lang="es-VE" dirty="0"/>
                        <a:t>(Relator).</a:t>
                      </a:r>
                      <a:endParaRPr lang="es-VE" dirty="0">
                        <a:latin typeface="Encode Sans Semi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/>
                        <a:t>Dr. Diego Montero.</a:t>
                      </a:r>
                      <a:endParaRPr lang="es-VE" dirty="0">
                        <a:latin typeface="Encode Sans Semi Condense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936224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04B69488-F396-4DF7-B7EB-88A897A5089A}"/>
              </a:ext>
            </a:extLst>
          </p:cNvPr>
          <p:cNvSpPr/>
          <p:nvPr/>
        </p:nvSpPr>
        <p:spPr>
          <a:xfrm>
            <a:off x="3479393" y="4852562"/>
            <a:ext cx="218521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Barquisimeto, Abril 2022.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99;p18">
            <a:extLst>
              <a:ext uri="{FF2B5EF4-FFF2-40B4-BE49-F238E27FC236}">
                <a16:creationId xmlns:a16="http://schemas.microsoft.com/office/drawing/2014/main" id="{7408AD4A-D9A0-48B1-B7D2-B805207A85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61551" y="2506574"/>
            <a:ext cx="5916211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4000" b="1" dirty="0"/>
              <a:t>“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800" dirty="0"/>
              <a:t>Evaluar la eficacia y seguridad del Rivaroxaban en comparación con la warfarina en pacientes con fibrilación auricular que además son portadores de prótesis valvular biológica en posición mitral. </a:t>
            </a:r>
            <a:endParaRPr lang="en-US" sz="2800" dirty="0"/>
          </a:p>
        </p:txBody>
      </p:sp>
      <p:sp>
        <p:nvSpPr>
          <p:cNvPr id="8" name="Google Shape;79;p15">
            <a:extLst>
              <a:ext uri="{FF2B5EF4-FFF2-40B4-BE49-F238E27FC236}">
                <a16:creationId xmlns:a16="http://schemas.microsoft.com/office/drawing/2014/main" id="{ACA4492E-64CB-476B-AC88-6866A46AFF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sp>
        <p:nvSpPr>
          <p:cNvPr id="9" name="Google Shape;512;p45">
            <a:extLst>
              <a:ext uri="{FF2B5EF4-FFF2-40B4-BE49-F238E27FC236}">
                <a16:creationId xmlns:a16="http://schemas.microsoft.com/office/drawing/2014/main" id="{30C635D0-BCE5-4265-9D73-DE3FFC02F1CF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Objetivo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0" name="17 Conector recto">
            <a:extLst>
              <a:ext uri="{FF2B5EF4-FFF2-40B4-BE49-F238E27FC236}">
                <a16:creationId xmlns:a16="http://schemas.microsoft.com/office/drawing/2014/main" id="{75B92810-B726-4631-97A3-FDF2AB4019AB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4" descr="Resultado de imagen para ucla">
            <a:extLst>
              <a:ext uri="{FF2B5EF4-FFF2-40B4-BE49-F238E27FC236}">
                <a16:creationId xmlns:a16="http://schemas.microsoft.com/office/drawing/2014/main" id="{DAADC9A8-E919-4712-B107-B44065DCC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sultado de imagen para ascardio">
            <a:extLst>
              <a:ext uri="{FF2B5EF4-FFF2-40B4-BE49-F238E27FC236}">
                <a16:creationId xmlns:a16="http://schemas.microsoft.com/office/drawing/2014/main" id="{8260A2FD-50FC-4251-A441-F82A28D6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92;p17">
            <a:extLst>
              <a:ext uri="{FF2B5EF4-FFF2-40B4-BE49-F238E27FC236}">
                <a16:creationId xmlns:a16="http://schemas.microsoft.com/office/drawing/2014/main" id="{E58EE6D5-AB84-4947-B16E-37599C1A2935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</p:spTree>
    <p:extLst>
      <p:ext uri="{BB962C8B-B14F-4D97-AF65-F5344CB8AC3E}">
        <p14:creationId xmlns:p14="http://schemas.microsoft.com/office/powerpoint/2010/main" val="252104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Métodos.</a:t>
            </a:r>
            <a:endParaRPr dirty="0"/>
          </a:p>
        </p:txBody>
      </p:sp>
      <p:sp>
        <p:nvSpPr>
          <p:cNvPr id="357" name="Google Shape;357;p39"/>
          <p:cNvSpPr txBox="1">
            <a:spLocks noGrp="1"/>
          </p:cNvSpPr>
          <p:nvPr>
            <p:ph type="subTitle" idx="1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RIVER trial. </a:t>
            </a:r>
            <a:endParaRPr dirty="0"/>
          </a:p>
        </p:txBody>
      </p:sp>
      <p:sp>
        <p:nvSpPr>
          <p:cNvPr id="358" name="Google Shape;358;p39"/>
          <p:cNvSpPr/>
          <p:nvPr/>
        </p:nvSpPr>
        <p:spPr>
          <a:xfrm>
            <a:off x="1535974" y="1568299"/>
            <a:ext cx="1596888" cy="25756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2</a:t>
            </a:r>
          </a:p>
        </p:txBody>
      </p:sp>
      <p:pic>
        <p:nvPicPr>
          <p:cNvPr id="5" name="Picture 14" descr="Resultado de imagen para ucla">
            <a:extLst>
              <a:ext uri="{FF2B5EF4-FFF2-40B4-BE49-F238E27FC236}">
                <a16:creationId xmlns:a16="http://schemas.microsoft.com/office/drawing/2014/main" id="{BF42F950-993E-4551-A895-8DD5772B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3"/>
            <a:ext cx="459423" cy="5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ascardio">
            <a:extLst>
              <a:ext uri="{FF2B5EF4-FFF2-40B4-BE49-F238E27FC236}">
                <a16:creationId xmlns:a16="http://schemas.microsoft.com/office/drawing/2014/main" id="{A126800E-300E-45D3-AF32-C91411C1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8" y="118613"/>
            <a:ext cx="461517" cy="5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9;p15">
            <a:extLst>
              <a:ext uri="{FF2B5EF4-FFF2-40B4-BE49-F238E27FC236}">
                <a16:creationId xmlns:a16="http://schemas.microsoft.com/office/drawing/2014/main" id="{ACA4492E-64CB-476B-AC88-6866A46AFF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sp>
        <p:nvSpPr>
          <p:cNvPr id="9" name="Google Shape;512;p45">
            <a:extLst>
              <a:ext uri="{FF2B5EF4-FFF2-40B4-BE49-F238E27FC236}">
                <a16:creationId xmlns:a16="http://schemas.microsoft.com/office/drawing/2014/main" id="{30C635D0-BCE5-4265-9D73-DE3FFC02F1CF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Diseño</a:t>
            </a:r>
            <a:r>
              <a:rPr lang="en-US" sz="3600" dirty="0"/>
              <a:t> del </a:t>
            </a:r>
            <a:r>
              <a:rPr lang="en-US" sz="3600" dirty="0" err="1"/>
              <a:t>estudio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0" name="17 Conector recto">
            <a:extLst>
              <a:ext uri="{FF2B5EF4-FFF2-40B4-BE49-F238E27FC236}">
                <a16:creationId xmlns:a16="http://schemas.microsoft.com/office/drawing/2014/main" id="{75B92810-B726-4631-97A3-FDF2AB4019AB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4" descr="Resultado de imagen para ucla">
            <a:extLst>
              <a:ext uri="{FF2B5EF4-FFF2-40B4-BE49-F238E27FC236}">
                <a16:creationId xmlns:a16="http://schemas.microsoft.com/office/drawing/2014/main" id="{DAADC9A8-E919-4712-B107-B44065DCC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sultado de imagen para ascardio">
            <a:extLst>
              <a:ext uri="{FF2B5EF4-FFF2-40B4-BE49-F238E27FC236}">
                <a16:creationId xmlns:a16="http://schemas.microsoft.com/office/drawing/2014/main" id="{8260A2FD-50FC-4251-A441-F82A28D6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92;p17">
            <a:extLst>
              <a:ext uri="{FF2B5EF4-FFF2-40B4-BE49-F238E27FC236}">
                <a16:creationId xmlns:a16="http://schemas.microsoft.com/office/drawing/2014/main" id="{E58EE6D5-AB84-4947-B16E-37599C1A2935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02D4CBD-9A00-4DAD-AED6-BA36D0ADD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370414"/>
              </p:ext>
            </p:extLst>
          </p:nvPr>
        </p:nvGraphicFramePr>
        <p:xfrm>
          <a:off x="2131101" y="1409180"/>
          <a:ext cx="5671279" cy="275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5487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Diseño</a:t>
            </a:r>
            <a:r>
              <a:rPr lang="en-US" sz="3600" dirty="0"/>
              <a:t> del </a:t>
            </a:r>
            <a:r>
              <a:rPr lang="en-US" sz="3600" dirty="0" err="1"/>
              <a:t>estudio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F595700-6C59-4C09-BE42-41F75BC3D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22863"/>
              </p:ext>
            </p:extLst>
          </p:nvPr>
        </p:nvGraphicFramePr>
        <p:xfrm>
          <a:off x="228820" y="7273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Brasil - Wikipedia, la enciclopedia libre">
            <a:extLst>
              <a:ext uri="{FF2B5EF4-FFF2-40B4-BE49-F238E27FC236}">
                <a16:creationId xmlns:a16="http://schemas.microsoft.com/office/drawing/2014/main" id="{E79124E3-ABA3-463E-B631-45C1C115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4" y="839449"/>
            <a:ext cx="1887329" cy="13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ADI-SUS – Programa de Apoio ao Desenvolvimento Institucional do SUS –  Hospital Ana Nery">
            <a:extLst>
              <a:ext uri="{FF2B5EF4-FFF2-40B4-BE49-F238E27FC236}">
                <a16:creationId xmlns:a16="http://schemas.microsoft.com/office/drawing/2014/main" id="{FC106AE1-0593-4E6F-8FB0-D47D856B2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4" b="36739"/>
          <a:stretch/>
        </p:blipFill>
        <p:spPr bwMode="auto">
          <a:xfrm>
            <a:off x="6405172" y="2444467"/>
            <a:ext cx="2738828" cy="77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ductos Agrícolas y Protección de Cultivos | Agro Bayer Colombia">
            <a:extLst>
              <a:ext uri="{FF2B5EF4-FFF2-40B4-BE49-F238E27FC236}">
                <a16:creationId xmlns:a16="http://schemas.microsoft.com/office/drawing/2014/main" id="{8F5D70A5-4602-4696-AF26-EBAC49D9E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327" y="3380252"/>
            <a:ext cx="1444641" cy="144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89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Criterios</a:t>
            </a:r>
            <a:r>
              <a:rPr lang="en-US" sz="3600" dirty="0"/>
              <a:t> de </a:t>
            </a:r>
            <a:r>
              <a:rPr lang="en-US" sz="3600" dirty="0" err="1"/>
              <a:t>Inclusión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E1F929B8-70C6-457D-B593-5287668A2205}"/>
              </a:ext>
            </a:extLst>
          </p:cNvPr>
          <p:cNvSpPr/>
          <p:nvPr/>
        </p:nvSpPr>
        <p:spPr>
          <a:xfrm>
            <a:off x="178961" y="727331"/>
            <a:ext cx="558800" cy="5588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innerShdw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rla" pitchFamily="2" charset="0"/>
              </a:rPr>
              <a:t>1</a:t>
            </a:r>
          </a:p>
        </p:txBody>
      </p:sp>
      <p:sp>
        <p:nvSpPr>
          <p:cNvPr id="18" name="Oval 60">
            <a:extLst>
              <a:ext uri="{FF2B5EF4-FFF2-40B4-BE49-F238E27FC236}">
                <a16:creationId xmlns:a16="http://schemas.microsoft.com/office/drawing/2014/main" id="{781BE5D1-58E0-41D4-9C66-8B26F9DEE38B}"/>
              </a:ext>
            </a:extLst>
          </p:cNvPr>
          <p:cNvSpPr/>
          <p:nvPr/>
        </p:nvSpPr>
        <p:spPr>
          <a:xfrm>
            <a:off x="178961" y="1689672"/>
            <a:ext cx="558800" cy="5588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rla" pitchFamily="2" charset="0"/>
              </a:rPr>
              <a:t>2</a:t>
            </a:r>
          </a:p>
        </p:txBody>
      </p:sp>
      <p:sp>
        <p:nvSpPr>
          <p:cNvPr id="19" name="Oval 61">
            <a:extLst>
              <a:ext uri="{FF2B5EF4-FFF2-40B4-BE49-F238E27FC236}">
                <a16:creationId xmlns:a16="http://schemas.microsoft.com/office/drawing/2014/main" id="{4E05522D-3B78-4FC8-8A47-2C5702636986}"/>
              </a:ext>
            </a:extLst>
          </p:cNvPr>
          <p:cNvSpPr/>
          <p:nvPr/>
        </p:nvSpPr>
        <p:spPr>
          <a:xfrm>
            <a:off x="131213" y="3762178"/>
            <a:ext cx="558800" cy="5588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rla" pitchFamily="2" charset="0"/>
              </a:rPr>
              <a:t>3</a:t>
            </a:r>
          </a:p>
        </p:txBody>
      </p:sp>
      <p:sp>
        <p:nvSpPr>
          <p:cNvPr id="20" name="Marcador de texto 1">
            <a:extLst>
              <a:ext uri="{FF2B5EF4-FFF2-40B4-BE49-F238E27FC236}">
                <a16:creationId xmlns:a16="http://schemas.microsoft.com/office/drawing/2014/main" id="{34CFC055-1D1B-4BB9-8E2C-F297C5556F85}"/>
              </a:ext>
            </a:extLst>
          </p:cNvPr>
          <p:cNvSpPr txBox="1">
            <a:spLocks/>
          </p:cNvSpPr>
          <p:nvPr/>
        </p:nvSpPr>
        <p:spPr>
          <a:xfrm>
            <a:off x="737761" y="751988"/>
            <a:ext cx="6817282" cy="5341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/>
            <a:r>
              <a:rPr lang="es-VE" sz="2500" dirty="0">
                <a:solidFill>
                  <a:schemeClr val="tx1"/>
                </a:solidFill>
                <a:latin typeface="Karla" pitchFamily="2" charset="0"/>
              </a:rPr>
              <a:t>Hombres y mujeres mayores a 18 años. </a:t>
            </a:r>
          </a:p>
        </p:txBody>
      </p:sp>
      <p:sp>
        <p:nvSpPr>
          <p:cNvPr id="22" name="Marcador de texto 1">
            <a:extLst>
              <a:ext uri="{FF2B5EF4-FFF2-40B4-BE49-F238E27FC236}">
                <a16:creationId xmlns:a16="http://schemas.microsoft.com/office/drawing/2014/main" id="{B44B2907-FD9D-4A84-B72C-ED9E3DC07FBE}"/>
              </a:ext>
            </a:extLst>
          </p:cNvPr>
          <p:cNvSpPr txBox="1">
            <a:spLocks/>
          </p:cNvSpPr>
          <p:nvPr/>
        </p:nvSpPr>
        <p:spPr>
          <a:xfrm>
            <a:off x="734058" y="1640358"/>
            <a:ext cx="7984863" cy="5341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just"/>
            <a:r>
              <a:rPr lang="es-VE" sz="2500" dirty="0">
                <a:solidFill>
                  <a:schemeClr val="tx1"/>
                </a:solidFill>
                <a:latin typeface="Karla" pitchFamily="2" charset="0"/>
              </a:rPr>
              <a:t>Fibrilación-</a:t>
            </a:r>
            <a:r>
              <a:rPr lang="es-VE" sz="2500" dirty="0" err="1">
                <a:solidFill>
                  <a:schemeClr val="tx1"/>
                </a:solidFill>
                <a:latin typeface="Karla" pitchFamily="2" charset="0"/>
              </a:rPr>
              <a:t>Flutter</a:t>
            </a:r>
            <a:r>
              <a:rPr lang="es-VE" sz="2500" dirty="0">
                <a:solidFill>
                  <a:schemeClr val="tx1"/>
                </a:solidFill>
                <a:latin typeface="Karla" pitchFamily="2" charset="0"/>
              </a:rPr>
              <a:t> auricular paroxística o permanente que además sean portadores de prótesis valvular biológica en posición mitral</a:t>
            </a:r>
            <a:r>
              <a:rPr lang="es-VE" sz="2500" dirty="0">
                <a:solidFill>
                  <a:srgbClr val="FF0000"/>
                </a:solidFill>
                <a:latin typeface="Karla" pitchFamily="2" charset="0"/>
              </a:rPr>
              <a:t>*</a:t>
            </a:r>
            <a:r>
              <a:rPr lang="es-VE" sz="2500" dirty="0">
                <a:solidFill>
                  <a:schemeClr val="tx1"/>
                </a:solidFill>
                <a:latin typeface="Karla" pitchFamily="2" charset="0"/>
              </a:rPr>
              <a:t>, quienes reciban o se encuentre planificada la administración de anticoagulación oral.  </a:t>
            </a:r>
          </a:p>
        </p:txBody>
      </p:sp>
      <p:sp>
        <p:nvSpPr>
          <p:cNvPr id="23" name="Marcador de texto 1">
            <a:extLst>
              <a:ext uri="{FF2B5EF4-FFF2-40B4-BE49-F238E27FC236}">
                <a16:creationId xmlns:a16="http://schemas.microsoft.com/office/drawing/2014/main" id="{06B1F53E-675C-499B-90D6-558ADDFE53FB}"/>
              </a:ext>
            </a:extLst>
          </p:cNvPr>
          <p:cNvSpPr txBox="1">
            <a:spLocks/>
          </p:cNvSpPr>
          <p:nvPr/>
        </p:nvSpPr>
        <p:spPr>
          <a:xfrm>
            <a:off x="662554" y="3967607"/>
            <a:ext cx="7984863" cy="5341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/>
            <a:endParaRPr lang="es-VE" sz="2500" dirty="0">
              <a:solidFill>
                <a:schemeClr val="tx1"/>
              </a:solidFill>
              <a:latin typeface="Karla" pitchFamily="2" charset="0"/>
            </a:endParaRPr>
          </a:p>
        </p:txBody>
      </p:sp>
      <p:sp>
        <p:nvSpPr>
          <p:cNvPr id="26" name="Marcador de texto 1">
            <a:extLst>
              <a:ext uri="{FF2B5EF4-FFF2-40B4-BE49-F238E27FC236}">
                <a16:creationId xmlns:a16="http://schemas.microsoft.com/office/drawing/2014/main" id="{F8B097BD-BF07-450E-A2A6-05C61E6927E1}"/>
              </a:ext>
            </a:extLst>
          </p:cNvPr>
          <p:cNvSpPr txBox="1">
            <a:spLocks/>
          </p:cNvSpPr>
          <p:nvPr/>
        </p:nvSpPr>
        <p:spPr>
          <a:xfrm>
            <a:off x="659919" y="3826855"/>
            <a:ext cx="7984863" cy="5341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just"/>
            <a:r>
              <a:rPr lang="es-VE" sz="2500" dirty="0">
                <a:solidFill>
                  <a:schemeClr val="tx1"/>
                </a:solidFill>
                <a:latin typeface="Karla" pitchFamily="2" charset="0"/>
              </a:rPr>
              <a:t>Paciente o representante legal capaz de firmar consentimiento informado. </a:t>
            </a:r>
          </a:p>
        </p:txBody>
      </p:sp>
    </p:spTree>
    <p:extLst>
      <p:ext uri="{BB962C8B-B14F-4D97-AF65-F5344CB8AC3E}">
        <p14:creationId xmlns:p14="http://schemas.microsoft.com/office/powerpoint/2010/main" val="225691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Criterios</a:t>
            </a:r>
            <a:r>
              <a:rPr lang="en-US" sz="3600" dirty="0"/>
              <a:t> de </a:t>
            </a:r>
            <a:r>
              <a:rPr lang="en-US" sz="3600" dirty="0" err="1"/>
              <a:t>Inclusión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sp>
        <p:nvSpPr>
          <p:cNvPr id="24" name="Marcador de texto 1">
            <a:extLst>
              <a:ext uri="{FF2B5EF4-FFF2-40B4-BE49-F238E27FC236}">
                <a16:creationId xmlns:a16="http://schemas.microsoft.com/office/drawing/2014/main" id="{4193228A-54D2-4315-B596-7F7BDA69676B}"/>
              </a:ext>
            </a:extLst>
          </p:cNvPr>
          <p:cNvSpPr txBox="1">
            <a:spLocks/>
          </p:cNvSpPr>
          <p:nvPr/>
        </p:nvSpPr>
        <p:spPr>
          <a:xfrm>
            <a:off x="285469" y="910061"/>
            <a:ext cx="8719709" cy="476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/>
            <a:r>
              <a:rPr lang="es-VE" sz="2500" dirty="0">
                <a:solidFill>
                  <a:srgbClr val="C00000"/>
                </a:solidFill>
                <a:latin typeface="Karla" pitchFamily="2" charset="0"/>
              </a:rPr>
              <a:t>Portador de prótesis valvular biológica en posición mitral: </a:t>
            </a:r>
          </a:p>
        </p:txBody>
      </p:sp>
      <p:sp>
        <p:nvSpPr>
          <p:cNvPr id="25" name="Marcador de texto 1">
            <a:extLst>
              <a:ext uri="{FF2B5EF4-FFF2-40B4-BE49-F238E27FC236}">
                <a16:creationId xmlns:a16="http://schemas.microsoft.com/office/drawing/2014/main" id="{23508D18-9FCB-48EC-A611-3010D966DC02}"/>
              </a:ext>
            </a:extLst>
          </p:cNvPr>
          <p:cNvSpPr txBox="1">
            <a:spLocks/>
          </p:cNvSpPr>
          <p:nvPr/>
        </p:nvSpPr>
        <p:spPr>
          <a:xfrm>
            <a:off x="579568" y="1659202"/>
            <a:ext cx="7984863" cy="5341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just"/>
            <a:r>
              <a:rPr lang="es-VE" sz="2500" dirty="0">
                <a:solidFill>
                  <a:schemeClr val="tx1"/>
                </a:solidFill>
                <a:latin typeface="Karla" pitchFamily="2" charset="0"/>
              </a:rPr>
              <a:t>Los pacientes eran elegibles para entrar en este estudio en cualquier período tras las 48 horas del implante de la bioprótesis. </a:t>
            </a:r>
          </a:p>
          <a:p>
            <a:pPr marL="127000" algn="just"/>
            <a:r>
              <a:rPr lang="es-VE" sz="2500" dirty="0">
                <a:solidFill>
                  <a:schemeClr val="tx1"/>
                </a:solidFill>
                <a:latin typeface="Karla" pitchFamily="2" charset="0"/>
              </a:rPr>
              <a:t>• Pacientes en período post operatorio mayor a 48 horas. </a:t>
            </a:r>
          </a:p>
          <a:p>
            <a:pPr marL="127000" algn="just"/>
            <a:r>
              <a:rPr lang="es-VE" sz="2500" dirty="0">
                <a:solidFill>
                  <a:schemeClr val="tx1"/>
                </a:solidFill>
                <a:latin typeface="Karla" pitchFamily="2" charset="0"/>
              </a:rPr>
              <a:t>• Pacientes sometidos a cirugía hace unos años. </a:t>
            </a:r>
          </a:p>
          <a:p>
            <a:pPr marL="127000" algn="just"/>
            <a:r>
              <a:rPr lang="es-VE" sz="2000" dirty="0">
                <a:solidFill>
                  <a:srgbClr val="FF0000"/>
                </a:solidFill>
                <a:latin typeface="Karla" pitchFamily="2" charset="0"/>
              </a:rPr>
              <a:t>*Se incluyeron pacientes con y sin exposición previa a terapia anticoagulante.</a:t>
            </a:r>
          </a:p>
        </p:txBody>
      </p:sp>
    </p:spTree>
    <p:extLst>
      <p:ext uri="{BB962C8B-B14F-4D97-AF65-F5344CB8AC3E}">
        <p14:creationId xmlns:p14="http://schemas.microsoft.com/office/powerpoint/2010/main" val="3564492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Criterios</a:t>
            </a:r>
            <a:r>
              <a:rPr lang="en-US" sz="3600" dirty="0"/>
              <a:t> de </a:t>
            </a:r>
            <a:r>
              <a:rPr lang="en-US" sz="3600" dirty="0" err="1"/>
              <a:t>Exclusión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sp>
        <p:nvSpPr>
          <p:cNvPr id="25" name="Marcador de texto 1">
            <a:extLst>
              <a:ext uri="{FF2B5EF4-FFF2-40B4-BE49-F238E27FC236}">
                <a16:creationId xmlns:a16="http://schemas.microsoft.com/office/drawing/2014/main" id="{23508D18-9FCB-48EC-A611-3010D966DC02}"/>
              </a:ext>
            </a:extLst>
          </p:cNvPr>
          <p:cNvSpPr txBox="1">
            <a:spLocks/>
          </p:cNvSpPr>
          <p:nvPr/>
        </p:nvSpPr>
        <p:spPr>
          <a:xfrm>
            <a:off x="0" y="633488"/>
            <a:ext cx="8862060" cy="5341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just"/>
            <a:r>
              <a:rPr lang="es-VE" sz="2200" dirty="0">
                <a:solidFill>
                  <a:schemeClr val="tx1"/>
                </a:solidFill>
                <a:latin typeface="Karla" pitchFamily="2" charset="0"/>
              </a:rPr>
              <a:t>• Trombo o tumor </a:t>
            </a:r>
            <a:r>
              <a:rPr lang="es-VE" sz="2200" dirty="0" err="1">
                <a:solidFill>
                  <a:schemeClr val="tx1"/>
                </a:solidFill>
                <a:latin typeface="Karla" pitchFamily="2" charset="0"/>
              </a:rPr>
              <a:t>intracardíaco</a:t>
            </a:r>
            <a:r>
              <a:rPr lang="es-VE" sz="2200" dirty="0">
                <a:solidFill>
                  <a:schemeClr val="tx1"/>
                </a:solidFill>
                <a:latin typeface="Karla" pitchFamily="2" charset="0"/>
              </a:rPr>
              <a:t>. </a:t>
            </a:r>
          </a:p>
          <a:p>
            <a:pPr marL="127000" algn="just"/>
            <a:r>
              <a:rPr lang="es-VE" sz="2200" dirty="0">
                <a:solidFill>
                  <a:schemeClr val="tx1"/>
                </a:solidFill>
                <a:latin typeface="Karla" pitchFamily="2" charset="0"/>
              </a:rPr>
              <a:t>• </a:t>
            </a:r>
            <a:r>
              <a:rPr lang="es-VE" sz="2200" dirty="0" err="1">
                <a:solidFill>
                  <a:schemeClr val="tx1"/>
                </a:solidFill>
                <a:latin typeface="Karla" pitchFamily="2" charset="0"/>
              </a:rPr>
              <a:t>Endocardítis</a:t>
            </a:r>
            <a:r>
              <a:rPr lang="es-VE" sz="2200" dirty="0">
                <a:solidFill>
                  <a:schemeClr val="tx1"/>
                </a:solidFill>
                <a:latin typeface="Karla" pitchFamily="2" charset="0"/>
              </a:rPr>
              <a:t> activa. </a:t>
            </a:r>
          </a:p>
          <a:p>
            <a:pPr marL="127000" algn="just"/>
            <a:r>
              <a:rPr lang="es-VE" sz="2200" dirty="0">
                <a:solidFill>
                  <a:schemeClr val="tx1"/>
                </a:solidFill>
                <a:latin typeface="Karla" pitchFamily="2" charset="0"/>
              </a:rPr>
              <a:t>• Hipertensión no controlada. </a:t>
            </a:r>
          </a:p>
          <a:p>
            <a:pPr marL="127000" algn="just"/>
            <a:r>
              <a:rPr lang="es-VE" sz="2200" dirty="0">
                <a:solidFill>
                  <a:schemeClr val="tx1"/>
                </a:solidFill>
                <a:latin typeface="Karla" pitchFamily="2" charset="0"/>
              </a:rPr>
              <a:t>• Sangrado interno activo.</a:t>
            </a:r>
          </a:p>
          <a:p>
            <a:pPr marL="127000" algn="just"/>
            <a:r>
              <a:rPr lang="es-VE" sz="2200" dirty="0">
                <a:solidFill>
                  <a:schemeClr val="tx1"/>
                </a:solidFill>
                <a:latin typeface="Karla" pitchFamily="2" charset="0"/>
              </a:rPr>
              <a:t>• Historia de alguna condición asociada a mayor riesgo de sangrado: </a:t>
            </a:r>
            <a:r>
              <a:rPr lang="es-VE" sz="2000" dirty="0">
                <a:solidFill>
                  <a:schemeClr val="tx1"/>
                </a:solidFill>
                <a:latin typeface="Karla" pitchFamily="2" charset="0"/>
              </a:rPr>
              <a:t>cirugía mayor o trauma 30 días antes, sangrado gastrointestinal 6 meses antes, trastorno hemorrágico crónico, neoplasia o malformación intracraneal conocida. </a:t>
            </a:r>
            <a:endParaRPr lang="es-VE" sz="2200" dirty="0">
              <a:solidFill>
                <a:schemeClr val="tx1"/>
              </a:solidFill>
              <a:latin typeface="Karla" pitchFamily="2" charset="0"/>
            </a:endParaRPr>
          </a:p>
          <a:p>
            <a:pPr marL="127000" algn="just"/>
            <a:r>
              <a:rPr lang="es-VE" sz="2200" dirty="0">
                <a:solidFill>
                  <a:schemeClr val="tx1"/>
                </a:solidFill>
                <a:latin typeface="Karla" pitchFamily="2" charset="0"/>
              </a:rPr>
              <a:t>• Historia de tromboembolismo previo: </a:t>
            </a:r>
            <a:r>
              <a:rPr lang="es-VE" sz="2000" dirty="0" err="1">
                <a:solidFill>
                  <a:schemeClr val="tx1"/>
                </a:solidFill>
                <a:latin typeface="Karla" pitchFamily="2" charset="0"/>
              </a:rPr>
              <a:t>Stroke</a:t>
            </a:r>
            <a:r>
              <a:rPr lang="es-VE" sz="20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s-VE" sz="2000" dirty="0" err="1">
                <a:solidFill>
                  <a:schemeClr val="tx1"/>
                </a:solidFill>
                <a:latin typeface="Karla" pitchFamily="2" charset="0"/>
              </a:rPr>
              <a:t>secuelar</a:t>
            </a:r>
            <a:r>
              <a:rPr lang="es-VE" sz="2000" dirty="0">
                <a:solidFill>
                  <a:schemeClr val="tx1"/>
                </a:solidFill>
                <a:latin typeface="Karla" pitchFamily="2" charset="0"/>
              </a:rPr>
              <a:t>, eventos tromboembólicos agudos 14 días antes, IM 14 días antes. </a:t>
            </a:r>
          </a:p>
          <a:p>
            <a:pPr marL="127000" algn="just"/>
            <a:r>
              <a:rPr lang="es-VE" sz="2200" dirty="0">
                <a:solidFill>
                  <a:schemeClr val="tx1"/>
                </a:solidFill>
                <a:latin typeface="Karla" pitchFamily="2" charset="0"/>
              </a:rPr>
              <a:t>• Tratamientos: </a:t>
            </a:r>
            <a:r>
              <a:rPr lang="es-VE" sz="2000" dirty="0">
                <a:solidFill>
                  <a:schemeClr val="tx1"/>
                </a:solidFill>
                <a:latin typeface="Karla" pitchFamily="2" charset="0"/>
              </a:rPr>
              <a:t>ASA 100 mg diarios 5 días antes, DAPT, Trombolíticos 10 días antes.</a:t>
            </a:r>
          </a:p>
          <a:p>
            <a:pPr marL="127000" algn="just"/>
            <a:r>
              <a:rPr lang="es-VE" sz="2200" dirty="0">
                <a:solidFill>
                  <a:schemeClr val="tx1"/>
                </a:solidFill>
                <a:latin typeface="Karla" pitchFamily="2" charset="0"/>
              </a:rPr>
              <a:t>• Embarazo, lactancia, TFG menor a 30, Hepatopatía severa. </a:t>
            </a:r>
            <a:endParaRPr lang="es-VE" sz="2200" dirty="0">
              <a:solidFill>
                <a:srgbClr val="FF0000"/>
              </a:solidFill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/>
              <a:t>Puntos finales: 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BE657F0-27D7-4861-B228-060AF9AAD32C}"/>
              </a:ext>
            </a:extLst>
          </p:cNvPr>
          <p:cNvSpPr txBox="1">
            <a:spLocks/>
          </p:cNvSpPr>
          <p:nvPr/>
        </p:nvSpPr>
        <p:spPr>
          <a:xfrm>
            <a:off x="285469" y="910061"/>
            <a:ext cx="4202711" cy="476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/>
            <a:r>
              <a:rPr lang="es-VE" sz="2500" dirty="0">
                <a:solidFill>
                  <a:srgbClr val="C00000"/>
                </a:solidFill>
                <a:latin typeface="Karla" pitchFamily="2" charset="0"/>
              </a:rPr>
              <a:t>Puntos finales de eficacia: 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1A6393F4-E05A-4A39-87DB-D30D0CCA2A8E}"/>
              </a:ext>
            </a:extLst>
          </p:cNvPr>
          <p:cNvSpPr txBox="1">
            <a:spLocks/>
          </p:cNvSpPr>
          <p:nvPr/>
        </p:nvSpPr>
        <p:spPr>
          <a:xfrm>
            <a:off x="579567" y="1545990"/>
            <a:ext cx="7984863" cy="5341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just"/>
            <a:r>
              <a:rPr lang="es-VE" sz="2500" u="sng" dirty="0">
                <a:solidFill>
                  <a:schemeClr val="tx1"/>
                </a:solidFill>
                <a:latin typeface="Karla" pitchFamily="2" charset="0"/>
              </a:rPr>
              <a:t>Punto final primario: </a:t>
            </a:r>
          </a:p>
          <a:p>
            <a:pPr marL="127000" algn="ctr"/>
            <a:r>
              <a:rPr lang="es-VE" sz="2500" dirty="0">
                <a:solidFill>
                  <a:schemeClr val="tx1"/>
                </a:solidFill>
                <a:latin typeface="Karla" pitchFamily="2" charset="0"/>
              </a:rPr>
              <a:t>Compuesto de muerte, </a:t>
            </a:r>
            <a:r>
              <a:rPr lang="es-VE" sz="2500" dirty="0">
                <a:solidFill>
                  <a:srgbClr val="FF0000"/>
                </a:solidFill>
                <a:latin typeface="Karla" pitchFamily="2" charset="0"/>
              </a:rPr>
              <a:t>eventos cardiovasculares mayores </a:t>
            </a:r>
            <a:r>
              <a:rPr lang="es-VE" sz="2500" dirty="0">
                <a:solidFill>
                  <a:schemeClr val="tx1"/>
                </a:solidFill>
                <a:latin typeface="Karla" pitchFamily="2" charset="0"/>
              </a:rPr>
              <a:t>o sangrado mayor a los 12 meses.</a:t>
            </a:r>
          </a:p>
          <a:p>
            <a:pPr marL="127000" algn="ctr"/>
            <a:endParaRPr lang="es-VE" sz="2500" dirty="0">
              <a:solidFill>
                <a:schemeClr val="tx1"/>
              </a:solidFill>
              <a:latin typeface="Karla" pitchFamily="2" charset="0"/>
            </a:endParaRPr>
          </a:p>
          <a:p>
            <a:pPr marL="127000" algn="ctr"/>
            <a:endParaRPr lang="es-VE" sz="2500" dirty="0">
              <a:solidFill>
                <a:schemeClr val="tx1"/>
              </a:solidFill>
              <a:latin typeface="Karla" pitchFamily="2" charset="0"/>
            </a:endParaRPr>
          </a:p>
          <a:p>
            <a:pPr marL="127000" algn="ctr"/>
            <a:endParaRPr lang="es-VE" sz="2500" dirty="0">
              <a:solidFill>
                <a:schemeClr val="tx1"/>
              </a:solidFill>
              <a:latin typeface="Karla" pitchFamily="2" charset="0"/>
            </a:endParaRPr>
          </a:p>
          <a:p>
            <a:pPr marL="127000" algn="ctr"/>
            <a:r>
              <a:rPr lang="es-VE" sz="2000" dirty="0">
                <a:solidFill>
                  <a:srgbClr val="FF0000"/>
                </a:solidFill>
                <a:latin typeface="Karla" pitchFamily="2" charset="0"/>
              </a:rPr>
              <a:t>*Sangrado mayor: intracraneal, ocular, pericárdico, muscular, retroperitoneal asociado a pérdida de hemoglobina mayor a 2 g/</a:t>
            </a:r>
            <a:r>
              <a:rPr lang="es-VE" sz="2000" dirty="0" err="1">
                <a:solidFill>
                  <a:srgbClr val="FF0000"/>
                </a:solidFill>
                <a:latin typeface="Karla" pitchFamily="2" charset="0"/>
              </a:rPr>
              <a:t>dL</a:t>
            </a:r>
            <a:r>
              <a:rPr lang="es-VE" sz="2000" dirty="0">
                <a:solidFill>
                  <a:srgbClr val="FF0000"/>
                </a:solidFill>
                <a:latin typeface="Karla" pitchFamily="2" charset="0"/>
              </a:rPr>
              <a:t>. </a:t>
            </a:r>
            <a:endParaRPr lang="es-VE" sz="2500" dirty="0">
              <a:solidFill>
                <a:schemeClr val="tx1"/>
              </a:solidFill>
              <a:latin typeface="Karla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CE1DD82-E8C4-457E-96BF-4B6F1147DE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428967"/>
              </p:ext>
            </p:extLst>
          </p:nvPr>
        </p:nvGraphicFramePr>
        <p:xfrm>
          <a:off x="380998" y="2315737"/>
          <a:ext cx="8382000" cy="201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32500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/>
              <a:t>Puntos finales: 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BE657F0-27D7-4861-B228-060AF9AAD32C}"/>
              </a:ext>
            </a:extLst>
          </p:cNvPr>
          <p:cNvSpPr txBox="1">
            <a:spLocks/>
          </p:cNvSpPr>
          <p:nvPr/>
        </p:nvSpPr>
        <p:spPr>
          <a:xfrm>
            <a:off x="285469" y="910061"/>
            <a:ext cx="4202711" cy="476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/>
            <a:r>
              <a:rPr lang="es-VE" sz="2500" dirty="0">
                <a:solidFill>
                  <a:srgbClr val="C00000"/>
                </a:solidFill>
                <a:latin typeface="Karla" pitchFamily="2" charset="0"/>
              </a:rPr>
              <a:t>Puntos finales de eficacia: 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1A6393F4-E05A-4A39-87DB-D30D0CCA2A8E}"/>
              </a:ext>
            </a:extLst>
          </p:cNvPr>
          <p:cNvSpPr txBox="1">
            <a:spLocks/>
          </p:cNvSpPr>
          <p:nvPr/>
        </p:nvSpPr>
        <p:spPr>
          <a:xfrm>
            <a:off x="579567" y="1545990"/>
            <a:ext cx="7984863" cy="5341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just"/>
            <a:r>
              <a:rPr lang="es-VE" sz="2500" u="sng" dirty="0">
                <a:solidFill>
                  <a:schemeClr val="tx1"/>
                </a:solidFill>
                <a:latin typeface="Karla" pitchFamily="2" charset="0"/>
              </a:rPr>
              <a:t>Punto final secundario: </a:t>
            </a:r>
          </a:p>
          <a:p>
            <a:pPr marL="127000" algn="ctr"/>
            <a:r>
              <a:rPr lang="es-VE" sz="2500" dirty="0">
                <a:solidFill>
                  <a:schemeClr val="tx1"/>
                </a:solidFill>
                <a:latin typeface="Karla" pitchFamily="2" charset="0"/>
              </a:rPr>
              <a:t>Compuesto de muerte por causa cardiovascular o eventos tromboembólicos (</a:t>
            </a:r>
            <a:r>
              <a:rPr lang="es-VE" sz="2500" dirty="0" err="1">
                <a:solidFill>
                  <a:schemeClr val="tx1"/>
                </a:solidFill>
                <a:latin typeface="Karla" pitchFamily="2" charset="0"/>
              </a:rPr>
              <a:t>Stroke</a:t>
            </a:r>
            <a:r>
              <a:rPr lang="es-VE" sz="2500" dirty="0">
                <a:solidFill>
                  <a:schemeClr val="tx1"/>
                </a:solidFill>
                <a:latin typeface="Karla" pitchFamily="2" charset="0"/>
              </a:rPr>
              <a:t>, AIT, TVP, TEP, trombosis valvular o embolismo sistémico no relacionado al SNC.</a:t>
            </a:r>
          </a:p>
        </p:txBody>
      </p:sp>
    </p:spTree>
    <p:extLst>
      <p:ext uri="{BB962C8B-B14F-4D97-AF65-F5344CB8AC3E}">
        <p14:creationId xmlns:p14="http://schemas.microsoft.com/office/powerpoint/2010/main" val="1756334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/>
              <a:t>Puntos finales: 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BE657F0-27D7-4861-B228-060AF9AAD32C}"/>
              </a:ext>
            </a:extLst>
          </p:cNvPr>
          <p:cNvSpPr txBox="1">
            <a:spLocks/>
          </p:cNvSpPr>
          <p:nvPr/>
        </p:nvSpPr>
        <p:spPr>
          <a:xfrm>
            <a:off x="285469" y="910061"/>
            <a:ext cx="4758971" cy="476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/>
            <a:r>
              <a:rPr lang="es-VE" sz="2500" dirty="0">
                <a:solidFill>
                  <a:srgbClr val="C00000"/>
                </a:solidFill>
                <a:latin typeface="Karla" pitchFamily="2" charset="0"/>
              </a:rPr>
              <a:t>Puntos finales de seguridad: 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1A6393F4-E05A-4A39-87DB-D30D0CCA2A8E}"/>
              </a:ext>
            </a:extLst>
          </p:cNvPr>
          <p:cNvSpPr txBox="1">
            <a:spLocks/>
          </p:cNvSpPr>
          <p:nvPr/>
        </p:nvSpPr>
        <p:spPr>
          <a:xfrm>
            <a:off x="579568" y="1679808"/>
            <a:ext cx="7984863" cy="5341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ctr"/>
            <a:r>
              <a:rPr lang="es-VE" sz="2500" dirty="0">
                <a:solidFill>
                  <a:schemeClr val="tx1"/>
                </a:solidFill>
                <a:latin typeface="Karla" pitchFamily="2" charset="0"/>
              </a:rPr>
              <a:t>• Eventos hemorrágicos: mayores, sangrados clínicamente relevantes no mayores y menores.</a:t>
            </a:r>
          </a:p>
          <a:p>
            <a:pPr marL="127000" algn="ctr"/>
            <a:r>
              <a:rPr lang="es-VE" sz="2000" dirty="0">
                <a:solidFill>
                  <a:srgbClr val="FF0000"/>
                </a:solidFill>
                <a:latin typeface="Karla" pitchFamily="2" charset="0"/>
              </a:rPr>
              <a:t>*Sangrados clínicamente relevantes no mayores: no cumple criterios para sangrado mayor, pero requiere atención médica no planificada. </a:t>
            </a:r>
          </a:p>
          <a:p>
            <a:pPr marL="127000" algn="ctr"/>
            <a:r>
              <a:rPr lang="es-VE" sz="2000" dirty="0">
                <a:solidFill>
                  <a:srgbClr val="FF0000"/>
                </a:solidFill>
                <a:latin typeface="Karla" pitchFamily="2" charset="0"/>
              </a:rPr>
              <a:t>*Menores: no cumple criterios para sangrado mayor o sangrado clínicamente relevante no mayor.</a:t>
            </a:r>
          </a:p>
        </p:txBody>
      </p:sp>
    </p:spTree>
    <p:extLst>
      <p:ext uri="{BB962C8B-B14F-4D97-AF65-F5344CB8AC3E}">
        <p14:creationId xmlns:p14="http://schemas.microsoft.com/office/powerpoint/2010/main" val="306174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95E350F6-AE0C-4085-A355-B06891C02663}"/>
              </a:ext>
            </a:extLst>
          </p:cNvPr>
          <p:cNvSpPr txBox="1">
            <a:spLocks/>
          </p:cNvSpPr>
          <p:nvPr/>
        </p:nvSpPr>
        <p:spPr>
          <a:xfrm>
            <a:off x="333466" y="95751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ctr"/>
            <a:r>
              <a:rPr lang="en-US" sz="4000" dirty="0" err="1"/>
              <a:t>Interrogante</a:t>
            </a:r>
            <a:r>
              <a:rPr lang="en-US" sz="4000" dirty="0"/>
              <a:t> del </a:t>
            </a:r>
            <a:r>
              <a:rPr lang="en-US" sz="4000" dirty="0" err="1"/>
              <a:t>Ciclo</a:t>
            </a:r>
            <a:r>
              <a:rPr lang="en-US" sz="4000" dirty="0"/>
              <a:t>:</a:t>
            </a: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16" name="17 Conector recto">
            <a:extLst>
              <a:ext uri="{FF2B5EF4-FFF2-40B4-BE49-F238E27FC236}">
                <a16:creationId xmlns:a16="http://schemas.microsoft.com/office/drawing/2014/main" id="{BA8EA229-3E9E-4439-AA4B-45C782FFE8B4}"/>
              </a:ext>
            </a:extLst>
          </p:cNvPr>
          <p:cNvCxnSpPr>
            <a:cxnSpLocks/>
          </p:cNvCxnSpPr>
          <p:nvPr/>
        </p:nvCxnSpPr>
        <p:spPr>
          <a:xfrm>
            <a:off x="0" y="73701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4" descr="Resultado de imagen para ucla">
            <a:extLst>
              <a:ext uri="{FF2B5EF4-FFF2-40B4-BE49-F238E27FC236}">
                <a16:creationId xmlns:a16="http://schemas.microsoft.com/office/drawing/2014/main" id="{E676C554-66BD-470E-AE2B-1CE5B6D82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3"/>
            <a:ext cx="459423" cy="5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n para ascardio">
            <a:extLst>
              <a:ext uri="{FF2B5EF4-FFF2-40B4-BE49-F238E27FC236}">
                <a16:creationId xmlns:a16="http://schemas.microsoft.com/office/drawing/2014/main" id="{3280B41B-C996-4387-AEBC-6FF8273D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8" y="118613"/>
            <a:ext cx="461517" cy="5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9;p18">
            <a:extLst>
              <a:ext uri="{FF2B5EF4-FFF2-40B4-BE49-F238E27FC236}">
                <a16:creationId xmlns:a16="http://schemas.microsoft.com/office/drawing/2014/main" id="{7408AD4A-D9A0-48B1-B7D2-B805207A85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61551" y="2506574"/>
            <a:ext cx="5916211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4000" b="1" dirty="0"/>
              <a:t>“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800" dirty="0"/>
              <a:t>En pacientes portadores de prótesis valvulares (biológica o mecánica), ¿la administración de Inhibidores directos del factor Xa reduce la presencia de eventos trombóticos, en comparación con los antagonistas de la Vitamina K?. </a:t>
            </a:r>
            <a:endParaRPr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Terapia</a:t>
            </a:r>
            <a:r>
              <a:rPr lang="en-US" sz="3600" dirty="0"/>
              <a:t> y </a:t>
            </a:r>
            <a:r>
              <a:rPr lang="en-US" sz="3600" dirty="0" err="1"/>
              <a:t>Seguimiento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B02422C-24C4-481F-A847-AFA1A4FA1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10" y="1623134"/>
            <a:ext cx="8505007" cy="31623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74BFEC2-0A0D-4B72-9B53-33264830A4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649" y="1989426"/>
            <a:ext cx="1816924" cy="227381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6420634-0428-4C32-BE15-4CEBE543D7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8311" y="2084428"/>
            <a:ext cx="1876301" cy="217881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4F6FA7C-08E1-49EB-B757-CFC4006F8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667" y="1551687"/>
            <a:ext cx="647700" cy="3333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7D73821-379D-4C41-BEF9-D73F3268B6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801" y="808321"/>
            <a:ext cx="8450316" cy="860705"/>
          </a:xfrm>
          <a:prstGeom prst="rect">
            <a:avLst/>
          </a:prstGeom>
        </p:spPr>
      </p:pic>
      <p:sp>
        <p:nvSpPr>
          <p:cNvPr id="22" name="Marcador de texto 1">
            <a:extLst>
              <a:ext uri="{FF2B5EF4-FFF2-40B4-BE49-F238E27FC236}">
                <a16:creationId xmlns:a16="http://schemas.microsoft.com/office/drawing/2014/main" id="{49F991C0-9D9F-4E7D-A0F3-6C612B9CB56E}"/>
              </a:ext>
            </a:extLst>
          </p:cNvPr>
          <p:cNvSpPr txBox="1">
            <a:spLocks/>
          </p:cNvSpPr>
          <p:nvPr/>
        </p:nvSpPr>
        <p:spPr>
          <a:xfrm>
            <a:off x="664111" y="881420"/>
            <a:ext cx="8450316" cy="47838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ctr"/>
            <a:r>
              <a:rPr lang="es-VE" sz="2300" dirty="0">
                <a:solidFill>
                  <a:schemeClr val="tx1"/>
                </a:solidFill>
                <a:latin typeface="+mj-lt"/>
              </a:rPr>
              <a:t>Pacientes que pasaron el período de elegibilidad + consentimiento informado:</a:t>
            </a:r>
          </a:p>
        </p:txBody>
      </p:sp>
      <p:sp>
        <p:nvSpPr>
          <p:cNvPr id="23" name="Marcador de texto 1">
            <a:extLst>
              <a:ext uri="{FF2B5EF4-FFF2-40B4-BE49-F238E27FC236}">
                <a16:creationId xmlns:a16="http://schemas.microsoft.com/office/drawing/2014/main" id="{844106B6-3BD9-44D8-A666-603B6614A72A}"/>
              </a:ext>
            </a:extLst>
          </p:cNvPr>
          <p:cNvSpPr txBox="1">
            <a:spLocks/>
          </p:cNvSpPr>
          <p:nvPr/>
        </p:nvSpPr>
        <p:spPr>
          <a:xfrm>
            <a:off x="3596442" y="2617669"/>
            <a:ext cx="2365144" cy="47838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/>
            <a:r>
              <a:rPr lang="es-VE" sz="2500" dirty="0">
                <a:solidFill>
                  <a:srgbClr val="C00000"/>
                </a:solidFill>
                <a:latin typeface="+mj-lt"/>
              </a:rPr>
              <a:t>Aleatorización</a:t>
            </a:r>
          </a:p>
          <a:p>
            <a:pPr marL="127000"/>
            <a:endParaRPr lang="es-VE" sz="2500" dirty="0">
              <a:solidFill>
                <a:srgbClr val="C00000"/>
              </a:solidFill>
              <a:latin typeface="+mj-lt"/>
            </a:endParaRPr>
          </a:p>
          <a:p>
            <a:pPr marL="127000" algn="ctr"/>
            <a:r>
              <a:rPr lang="es-VE" sz="2200" dirty="0">
                <a:solidFill>
                  <a:schemeClr val="tx1"/>
                </a:solidFill>
                <a:latin typeface="+mj-lt"/>
              </a:rPr>
              <a:t>1:1</a:t>
            </a:r>
          </a:p>
        </p:txBody>
      </p:sp>
      <p:sp>
        <p:nvSpPr>
          <p:cNvPr id="24" name="Marcador de texto 1">
            <a:extLst>
              <a:ext uri="{FF2B5EF4-FFF2-40B4-BE49-F238E27FC236}">
                <a16:creationId xmlns:a16="http://schemas.microsoft.com/office/drawing/2014/main" id="{F9AD6EF8-1C53-4216-8359-14CE4EFBD220}"/>
              </a:ext>
            </a:extLst>
          </p:cNvPr>
          <p:cNvSpPr txBox="1">
            <a:spLocks/>
          </p:cNvSpPr>
          <p:nvPr/>
        </p:nvSpPr>
        <p:spPr>
          <a:xfrm>
            <a:off x="862156" y="2041667"/>
            <a:ext cx="2097996" cy="47838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ctr"/>
            <a:r>
              <a:rPr lang="es-VE" sz="2200" b="1" dirty="0">
                <a:solidFill>
                  <a:schemeClr val="tx1"/>
                </a:solidFill>
                <a:latin typeface="+mj-lt"/>
              </a:rPr>
              <a:t>Grupo de Rivaroxabán</a:t>
            </a:r>
          </a:p>
          <a:p>
            <a:pPr marL="127000" algn="ctr"/>
            <a:r>
              <a:rPr lang="es-VE" sz="2200" dirty="0">
                <a:solidFill>
                  <a:schemeClr val="tx1"/>
                </a:solidFill>
                <a:latin typeface="+mj-lt"/>
              </a:rPr>
              <a:t>20 mg OD.</a:t>
            </a:r>
          </a:p>
          <a:p>
            <a:pPr marL="127000" algn="ctr"/>
            <a:endParaRPr lang="es-VE" sz="2200" dirty="0">
              <a:solidFill>
                <a:schemeClr val="tx1"/>
              </a:solidFill>
              <a:latin typeface="+mj-lt"/>
            </a:endParaRPr>
          </a:p>
          <a:p>
            <a:pPr marL="127000" algn="ctr"/>
            <a:r>
              <a:rPr lang="es-VE" sz="2000" dirty="0">
                <a:solidFill>
                  <a:srgbClr val="FF0000"/>
                </a:solidFill>
                <a:latin typeface="+mj-lt"/>
              </a:rPr>
              <a:t>*TFG 30-49 ml/min 15 mg OD.</a:t>
            </a:r>
          </a:p>
        </p:txBody>
      </p:sp>
      <p:sp>
        <p:nvSpPr>
          <p:cNvPr id="25" name="Marcador de texto 1">
            <a:extLst>
              <a:ext uri="{FF2B5EF4-FFF2-40B4-BE49-F238E27FC236}">
                <a16:creationId xmlns:a16="http://schemas.microsoft.com/office/drawing/2014/main" id="{53E3F9E2-6432-4570-8097-B9A67882AA2F}"/>
              </a:ext>
            </a:extLst>
          </p:cNvPr>
          <p:cNvSpPr txBox="1">
            <a:spLocks/>
          </p:cNvSpPr>
          <p:nvPr/>
        </p:nvSpPr>
        <p:spPr>
          <a:xfrm>
            <a:off x="6785043" y="2005453"/>
            <a:ext cx="1919569" cy="47838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ctr"/>
            <a:r>
              <a:rPr lang="es-VE" sz="2200" b="1" dirty="0">
                <a:solidFill>
                  <a:schemeClr val="tx1"/>
                </a:solidFill>
                <a:latin typeface="+mj-lt"/>
              </a:rPr>
              <a:t>Grupo de Warfarina</a:t>
            </a:r>
          </a:p>
          <a:p>
            <a:pPr marL="127000" algn="ctr"/>
            <a:r>
              <a:rPr lang="es-VE" sz="2000" dirty="0">
                <a:solidFill>
                  <a:schemeClr val="tx1"/>
                </a:solidFill>
                <a:latin typeface="+mj-lt"/>
              </a:rPr>
              <a:t>Dosis ajustadas para mantener INR entre 2-3.</a:t>
            </a:r>
          </a:p>
        </p:txBody>
      </p:sp>
    </p:spTree>
    <p:extLst>
      <p:ext uri="{BB962C8B-B14F-4D97-AF65-F5344CB8AC3E}">
        <p14:creationId xmlns:p14="http://schemas.microsoft.com/office/powerpoint/2010/main" val="3157637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Terapia</a:t>
            </a:r>
            <a:r>
              <a:rPr lang="en-US" sz="3600" dirty="0"/>
              <a:t> y </a:t>
            </a:r>
            <a:r>
              <a:rPr lang="en-US" sz="3600" dirty="0" err="1"/>
              <a:t>Seguimiento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sp>
        <p:nvSpPr>
          <p:cNvPr id="26" name="Google Shape;106;p19">
            <a:extLst>
              <a:ext uri="{FF2B5EF4-FFF2-40B4-BE49-F238E27FC236}">
                <a16:creationId xmlns:a16="http://schemas.microsoft.com/office/drawing/2014/main" id="{6212C0CA-4AF9-40B9-828F-19C6517FC50B}"/>
              </a:ext>
            </a:extLst>
          </p:cNvPr>
          <p:cNvSpPr txBox="1">
            <a:spLocks/>
          </p:cNvSpPr>
          <p:nvPr/>
        </p:nvSpPr>
        <p:spPr>
          <a:xfrm>
            <a:off x="240695" y="865959"/>
            <a:ext cx="8490133" cy="20955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b="1" dirty="0" err="1">
                <a:latin typeface="Karla" pitchFamily="2" charset="0"/>
              </a:rPr>
              <a:t>Seguimiento</a:t>
            </a:r>
            <a:r>
              <a:rPr lang="en-US" sz="2400" b="1" dirty="0">
                <a:latin typeface="Karla" pitchFamily="2" charset="0"/>
              </a:rPr>
              <a:t>: </a:t>
            </a:r>
            <a:r>
              <a:rPr lang="en-US" sz="2400" dirty="0">
                <a:latin typeface="Karla" pitchFamily="2" charset="0"/>
              </a:rPr>
              <a:t>se </a:t>
            </a:r>
            <a:r>
              <a:rPr lang="en-US" sz="2400" dirty="0" err="1">
                <a:latin typeface="Karla" pitchFamily="2" charset="0"/>
              </a:rPr>
              <a:t>planificó</a:t>
            </a:r>
            <a:r>
              <a:rPr lang="en-US" sz="2400" dirty="0">
                <a:latin typeface="Karla" pitchFamily="2" charset="0"/>
              </a:rPr>
              <a:t> a </a:t>
            </a:r>
            <a:r>
              <a:rPr lang="en-US" sz="2400" dirty="0" err="1">
                <a:latin typeface="Karla" pitchFamily="2" charset="0"/>
              </a:rPr>
              <a:t>los</a:t>
            </a:r>
            <a:r>
              <a:rPr lang="en-US" sz="2400" dirty="0">
                <a:latin typeface="Karla" pitchFamily="2" charset="0"/>
              </a:rPr>
              <a:t> 30 días de la </a:t>
            </a:r>
            <a:r>
              <a:rPr lang="en-US" sz="2400" dirty="0" err="1">
                <a:latin typeface="Karla" pitchFamily="2" charset="0"/>
              </a:rPr>
              <a:t>aleatorización</a:t>
            </a:r>
            <a:r>
              <a:rPr lang="en-US" sz="2400" dirty="0">
                <a:latin typeface="Karla" pitchFamily="2" charset="0"/>
              </a:rPr>
              <a:t>, </a:t>
            </a:r>
            <a:r>
              <a:rPr lang="en-US" sz="2400" dirty="0" err="1">
                <a:latin typeface="Karla" pitchFamily="2" charset="0"/>
              </a:rPr>
              <a:t>luego</a:t>
            </a:r>
            <a:r>
              <a:rPr lang="en-US" sz="2400" dirty="0">
                <a:latin typeface="Karla" pitchFamily="2" charset="0"/>
              </a:rPr>
              <a:t> a </a:t>
            </a:r>
            <a:r>
              <a:rPr lang="en-US" sz="2400" dirty="0" err="1">
                <a:latin typeface="Karla" pitchFamily="2" charset="0"/>
              </a:rPr>
              <a:t>los</a:t>
            </a:r>
            <a:r>
              <a:rPr lang="en-US" sz="2400" dirty="0">
                <a:latin typeface="Karla" pitchFamily="2" charset="0"/>
              </a:rPr>
              <a:t> 3, 6, 9 y 12 meses para </a:t>
            </a:r>
            <a:r>
              <a:rPr lang="en-US" sz="2400" dirty="0" err="1">
                <a:latin typeface="Karla" pitchFamily="2" charset="0"/>
              </a:rPr>
              <a:t>identificar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algún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desenlace</a:t>
            </a:r>
            <a:r>
              <a:rPr lang="en-US" sz="2400" dirty="0">
                <a:latin typeface="Karla" pitchFamily="2" charset="0"/>
              </a:rPr>
              <a:t> y </a:t>
            </a:r>
            <a:r>
              <a:rPr lang="en-US" sz="2400" dirty="0" err="1">
                <a:latin typeface="Karla" pitchFamily="2" charset="0"/>
              </a:rPr>
              <a:t>evaluar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estatus</a:t>
            </a:r>
            <a:r>
              <a:rPr lang="en-US" sz="2400" dirty="0">
                <a:latin typeface="Karla" pitchFamily="2" charset="0"/>
              </a:rPr>
              <a:t> vital. </a:t>
            </a:r>
          </a:p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 err="1">
                <a:latin typeface="Karla" pitchFamily="2" charset="0"/>
              </a:rPr>
              <a:t>Evaluación</a:t>
            </a:r>
            <a:r>
              <a:rPr lang="en-US" sz="2400" dirty="0">
                <a:latin typeface="Karla" pitchFamily="2" charset="0"/>
              </a:rPr>
              <a:t> del </a:t>
            </a:r>
            <a:r>
              <a:rPr lang="en-US" sz="2400" dirty="0" err="1">
                <a:latin typeface="Karla" pitchFamily="2" charset="0"/>
              </a:rPr>
              <a:t>riesgo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isquémico</a:t>
            </a:r>
            <a:r>
              <a:rPr lang="en-US" sz="2400" dirty="0">
                <a:latin typeface="Karla" pitchFamily="2" charset="0"/>
              </a:rPr>
              <a:t> y </a:t>
            </a:r>
            <a:r>
              <a:rPr lang="en-US" sz="2400" dirty="0" err="1">
                <a:latin typeface="Karla" pitchFamily="2" charset="0"/>
              </a:rPr>
              <a:t>hemorrágico</a:t>
            </a:r>
            <a:r>
              <a:rPr lang="en-US" sz="2400" dirty="0">
                <a:latin typeface="Karla" pitchFamily="2" charset="0"/>
              </a:rPr>
              <a:t>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E1E84B-26A0-439B-BCDA-749F23DF6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463" y="2415414"/>
            <a:ext cx="3785080" cy="25375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CE4825-1913-43F5-9420-393E1F340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3323" y="2415414"/>
            <a:ext cx="2395217" cy="24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73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Análisis</a:t>
            </a:r>
            <a:r>
              <a:rPr lang="en-US" sz="3600" dirty="0"/>
              <a:t> </a:t>
            </a:r>
            <a:r>
              <a:rPr lang="en-US" sz="3600" dirty="0" err="1"/>
              <a:t>Estadístico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sp>
        <p:nvSpPr>
          <p:cNvPr id="26" name="Google Shape;106;p19">
            <a:extLst>
              <a:ext uri="{FF2B5EF4-FFF2-40B4-BE49-F238E27FC236}">
                <a16:creationId xmlns:a16="http://schemas.microsoft.com/office/drawing/2014/main" id="{6212C0CA-4AF9-40B9-828F-19C6517FC50B}"/>
              </a:ext>
            </a:extLst>
          </p:cNvPr>
          <p:cNvSpPr txBox="1">
            <a:spLocks/>
          </p:cNvSpPr>
          <p:nvPr/>
        </p:nvSpPr>
        <p:spPr>
          <a:xfrm>
            <a:off x="240695" y="865959"/>
            <a:ext cx="8490133" cy="20955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 err="1">
                <a:latin typeface="Karla" pitchFamily="2" charset="0"/>
              </a:rPr>
              <a:t>En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todos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los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pacientes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incluidos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el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análisis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primario</a:t>
            </a:r>
            <a:r>
              <a:rPr lang="en-US" sz="2400" dirty="0">
                <a:latin typeface="Karla" pitchFamily="2" charset="0"/>
              </a:rPr>
              <a:t> se </a:t>
            </a:r>
            <a:r>
              <a:rPr lang="en-US" sz="2400" dirty="0" err="1">
                <a:latin typeface="Karla" pitchFamily="2" charset="0"/>
              </a:rPr>
              <a:t>aplicó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el</a:t>
            </a:r>
            <a:r>
              <a:rPr lang="en-US" sz="2400" dirty="0">
                <a:latin typeface="Karla" pitchFamily="2" charset="0"/>
              </a:rPr>
              <a:t> principio de </a:t>
            </a:r>
            <a:r>
              <a:rPr lang="en-US" sz="2400" dirty="0" err="1">
                <a:latin typeface="Karla" pitchFamily="2" charset="0"/>
              </a:rPr>
              <a:t>intención</a:t>
            </a:r>
            <a:r>
              <a:rPr lang="en-US" sz="2400" dirty="0">
                <a:latin typeface="Karla" pitchFamily="2" charset="0"/>
              </a:rPr>
              <a:t> a </a:t>
            </a:r>
            <a:r>
              <a:rPr lang="en-US" sz="2400" dirty="0" err="1">
                <a:latin typeface="Karla" pitchFamily="2" charset="0"/>
              </a:rPr>
              <a:t>tratar</a:t>
            </a:r>
            <a:r>
              <a:rPr lang="en-US" sz="2400" dirty="0">
                <a:latin typeface="Karla" pitchFamily="2" charset="0"/>
              </a:rPr>
              <a:t>. </a:t>
            </a:r>
          </a:p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 err="1">
                <a:latin typeface="Karla" pitchFamily="2" charset="0"/>
              </a:rPr>
              <a:t>Estos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resultados</a:t>
            </a:r>
            <a:r>
              <a:rPr lang="en-US" sz="2400" dirty="0">
                <a:latin typeface="Karla" pitchFamily="2" charset="0"/>
              </a:rPr>
              <a:t> se </a:t>
            </a:r>
            <a:r>
              <a:rPr lang="en-US" sz="2400" dirty="0" err="1">
                <a:latin typeface="Karla" pitchFamily="2" charset="0"/>
              </a:rPr>
              <a:t>reportan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según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el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Tiempo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Medio de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Sobrevida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Restringido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:</a:t>
            </a:r>
          </a:p>
          <a:p>
            <a:pPr algn="ctr">
              <a:buSzPts val="2000"/>
            </a:pPr>
            <a:r>
              <a:rPr lang="en-US" sz="2400" b="1" dirty="0" err="1">
                <a:latin typeface="Karla" pitchFamily="2" charset="0"/>
              </a:rPr>
              <a:t>Comparar</a:t>
            </a:r>
            <a:r>
              <a:rPr lang="en-US" sz="2400" b="1" dirty="0">
                <a:latin typeface="Karla" pitchFamily="2" charset="0"/>
              </a:rPr>
              <a:t> </a:t>
            </a:r>
            <a:r>
              <a:rPr lang="en-US" sz="2400" b="1" dirty="0" err="1">
                <a:latin typeface="Karla" pitchFamily="2" charset="0"/>
              </a:rPr>
              <a:t>tiempo</a:t>
            </a:r>
            <a:r>
              <a:rPr lang="en-US" sz="2400" b="1" dirty="0">
                <a:latin typeface="Karla" pitchFamily="2" charset="0"/>
              </a:rPr>
              <a:t> libre </a:t>
            </a:r>
            <a:r>
              <a:rPr lang="en-US" sz="2400" b="1" dirty="0" err="1">
                <a:latin typeface="Karla" pitchFamily="2" charset="0"/>
              </a:rPr>
              <a:t>promedio</a:t>
            </a:r>
            <a:r>
              <a:rPr lang="en-US" sz="2400" b="1" dirty="0">
                <a:latin typeface="Karla" pitchFamily="2" charset="0"/>
              </a:rPr>
              <a:t> de un </a:t>
            </a:r>
            <a:r>
              <a:rPr lang="en-US" sz="2400" b="1" dirty="0" err="1">
                <a:latin typeface="Karla" pitchFamily="2" charset="0"/>
              </a:rPr>
              <a:t>evento</a:t>
            </a:r>
            <a:r>
              <a:rPr lang="en-US" sz="2400" b="1" dirty="0">
                <a:latin typeface="Karla" pitchFamily="2" charset="0"/>
              </a:rPr>
              <a:t> entre dos </a:t>
            </a:r>
            <a:r>
              <a:rPr lang="en-US" sz="2400" b="1" dirty="0" err="1">
                <a:latin typeface="Karla" pitchFamily="2" charset="0"/>
              </a:rPr>
              <a:t>grupos</a:t>
            </a:r>
            <a:r>
              <a:rPr lang="en-US" sz="2400" b="1" dirty="0">
                <a:latin typeface="Karla" pitchFamily="2" charset="0"/>
              </a:rPr>
              <a:t> </a:t>
            </a:r>
            <a:r>
              <a:rPr lang="en-US" sz="2400" b="1" dirty="0" err="1">
                <a:latin typeface="Karla" pitchFamily="2" charset="0"/>
              </a:rPr>
              <a:t>durante</a:t>
            </a:r>
            <a:r>
              <a:rPr lang="en-US" sz="2400" b="1" dirty="0">
                <a:latin typeface="Karla" pitchFamily="2" charset="0"/>
              </a:rPr>
              <a:t> un </a:t>
            </a:r>
            <a:r>
              <a:rPr lang="en-US" sz="2400" b="1" dirty="0" err="1">
                <a:latin typeface="Karla" pitchFamily="2" charset="0"/>
              </a:rPr>
              <a:t>período</a:t>
            </a:r>
            <a:r>
              <a:rPr lang="en-US" sz="2400" b="1" dirty="0">
                <a:latin typeface="Karla" pitchFamily="2" charset="0"/>
              </a:rPr>
              <a:t> de </a:t>
            </a:r>
            <a:r>
              <a:rPr lang="en-US" sz="2400" b="1" dirty="0" err="1">
                <a:latin typeface="Karla" pitchFamily="2" charset="0"/>
              </a:rPr>
              <a:t>tiempo</a:t>
            </a:r>
            <a:r>
              <a:rPr lang="en-US" sz="2400" b="1" dirty="0">
                <a:latin typeface="Karla" pitchFamily="2" charset="0"/>
              </a:rPr>
              <a:t>. </a:t>
            </a:r>
          </a:p>
          <a:p>
            <a:pPr algn="just">
              <a:buSzPts val="2000"/>
            </a:pPr>
            <a:r>
              <a:rPr lang="en-US" sz="2400" b="1" dirty="0">
                <a:latin typeface="Karla" pitchFamily="2" charset="0"/>
              </a:rPr>
              <a:t>• </a:t>
            </a:r>
            <a:r>
              <a:rPr lang="en-US" sz="2400" dirty="0">
                <a:latin typeface="Karla" pitchFamily="2" charset="0"/>
              </a:rPr>
              <a:t>Al </a:t>
            </a:r>
            <a:r>
              <a:rPr lang="en-US" sz="2400" dirty="0" err="1">
                <a:latin typeface="Karla" pitchFamily="2" charset="0"/>
              </a:rPr>
              <a:t>incluir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Karla" pitchFamily="2" charset="0"/>
              </a:rPr>
              <a:t>1000 </a:t>
            </a:r>
            <a:r>
              <a:rPr lang="en-US" sz="2400" dirty="0" err="1">
                <a:solidFill>
                  <a:srgbClr val="FF0000"/>
                </a:solidFill>
                <a:latin typeface="Karla" pitchFamily="2" charset="0"/>
              </a:rPr>
              <a:t>pacientes</a:t>
            </a:r>
            <a:r>
              <a:rPr lang="en-US" sz="2400" dirty="0">
                <a:solidFill>
                  <a:srgbClr val="FF0000"/>
                </a:solidFill>
                <a:latin typeface="Karla" pitchFamily="2" charset="0"/>
              </a:rPr>
              <a:t> </a:t>
            </a:r>
            <a:r>
              <a:rPr lang="en-US" sz="2400" dirty="0">
                <a:latin typeface="Karla" pitchFamily="2" charset="0"/>
              </a:rPr>
              <a:t>se </a:t>
            </a:r>
            <a:r>
              <a:rPr lang="en-US" sz="2400" dirty="0" err="1">
                <a:latin typeface="Karla" pitchFamily="2" charset="0"/>
              </a:rPr>
              <a:t>proveerá</a:t>
            </a:r>
            <a:r>
              <a:rPr lang="en-US" sz="2400" dirty="0">
                <a:latin typeface="Karla" pitchFamily="2" charset="0"/>
              </a:rPr>
              <a:t> de un </a:t>
            </a:r>
            <a:r>
              <a:rPr lang="en-US" sz="2400" dirty="0" err="1">
                <a:latin typeface="Karla" pitchFamily="2" charset="0"/>
              </a:rPr>
              <a:t>poder</a:t>
            </a:r>
            <a:r>
              <a:rPr lang="en-US" sz="2400" dirty="0">
                <a:latin typeface="Karla" pitchFamily="2" charset="0"/>
              </a:rPr>
              <a:t> de </a:t>
            </a:r>
            <a:r>
              <a:rPr lang="en-US" sz="2400" dirty="0" err="1">
                <a:latin typeface="Karla" pitchFamily="2" charset="0"/>
              </a:rPr>
              <a:t>aproximadamente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Karla" pitchFamily="2" charset="0"/>
              </a:rPr>
              <a:t>80% </a:t>
            </a:r>
            <a:r>
              <a:rPr lang="en-US" sz="2400" dirty="0">
                <a:latin typeface="Karla" pitchFamily="2" charset="0"/>
              </a:rPr>
              <a:t>para </a:t>
            </a:r>
            <a:r>
              <a:rPr lang="en-US" sz="2400" dirty="0" err="1">
                <a:latin typeface="Karla" pitchFamily="2" charset="0"/>
              </a:rPr>
              <a:t>detectar</a:t>
            </a:r>
            <a:r>
              <a:rPr lang="en-US" sz="2400" dirty="0">
                <a:latin typeface="Karla" pitchFamily="2" charset="0"/>
              </a:rPr>
              <a:t> un </a:t>
            </a:r>
            <a:r>
              <a:rPr lang="en-US" sz="2400" dirty="0" err="1">
                <a:latin typeface="Karla" pitchFamily="2" charset="0"/>
              </a:rPr>
              <a:t>margen</a:t>
            </a:r>
            <a:r>
              <a:rPr lang="en-US" sz="2400" dirty="0">
                <a:latin typeface="Karla" pitchFamily="2" charset="0"/>
              </a:rPr>
              <a:t> de </a:t>
            </a:r>
            <a:r>
              <a:rPr lang="en-US" sz="2400" dirty="0">
                <a:solidFill>
                  <a:srgbClr val="FF0000"/>
                </a:solidFill>
                <a:latin typeface="Karla" pitchFamily="2" charset="0"/>
              </a:rPr>
              <a:t>no </a:t>
            </a:r>
            <a:r>
              <a:rPr lang="en-US" sz="2400" dirty="0" err="1">
                <a:solidFill>
                  <a:srgbClr val="FF0000"/>
                </a:solidFill>
                <a:latin typeface="Karla" pitchFamily="2" charset="0"/>
              </a:rPr>
              <a:t>inferioridad</a:t>
            </a:r>
            <a:r>
              <a:rPr lang="en-US" sz="2400" dirty="0">
                <a:solidFill>
                  <a:srgbClr val="FF0000"/>
                </a:solidFill>
                <a:latin typeface="Karla" pitchFamily="2" charset="0"/>
              </a:rPr>
              <a:t> de 8 días </a:t>
            </a:r>
            <a:r>
              <a:rPr lang="en-US" sz="2400" dirty="0" err="1">
                <a:latin typeface="Karla" pitchFamily="2" charset="0"/>
              </a:rPr>
              <a:t>en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el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análisis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primario</a:t>
            </a:r>
            <a:r>
              <a:rPr lang="en-US" sz="2400" dirty="0">
                <a:latin typeface="Karla" pitchFamily="2" charset="0"/>
              </a:rPr>
              <a:t>, </a:t>
            </a:r>
            <a:r>
              <a:rPr lang="en-US" sz="2400" dirty="0" err="1">
                <a:latin typeface="Karla" pitchFamily="2" charset="0"/>
              </a:rPr>
              <a:t>asumiendo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una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tasa</a:t>
            </a:r>
            <a:r>
              <a:rPr lang="en-US" sz="2400" dirty="0">
                <a:latin typeface="Karla" pitchFamily="2" charset="0"/>
              </a:rPr>
              <a:t> de </a:t>
            </a:r>
            <a:r>
              <a:rPr lang="en-US" sz="2400" dirty="0" err="1">
                <a:latin typeface="Karla" pitchFamily="2" charset="0"/>
              </a:rPr>
              <a:t>eventos</a:t>
            </a:r>
            <a:r>
              <a:rPr lang="en-US" sz="2400" dirty="0">
                <a:latin typeface="Karla" pitchFamily="2" charset="0"/>
              </a:rPr>
              <a:t> de 14,5% </a:t>
            </a:r>
            <a:r>
              <a:rPr lang="en-US" sz="2400" dirty="0" err="1">
                <a:latin typeface="Karla" pitchFamily="2" charset="0"/>
              </a:rPr>
              <a:t>en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el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grupo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warfarina</a:t>
            </a:r>
            <a:r>
              <a:rPr lang="en-US" sz="2400" dirty="0">
                <a:latin typeface="Karla" pitchFamily="2" charset="0"/>
              </a:rPr>
              <a:t>, hazard ratio 0,79, </a:t>
            </a:r>
            <a:r>
              <a:rPr lang="en-US" sz="2400" dirty="0" err="1">
                <a:latin typeface="Karla" pitchFamily="2" charset="0"/>
              </a:rPr>
              <a:t>nivel</a:t>
            </a:r>
            <a:r>
              <a:rPr lang="en-US" sz="2400" dirty="0">
                <a:latin typeface="Karla" pitchFamily="2" charset="0"/>
              </a:rPr>
              <a:t> de </a:t>
            </a:r>
            <a:r>
              <a:rPr lang="en-US" sz="2400" dirty="0" err="1">
                <a:latin typeface="Karla" pitchFamily="2" charset="0"/>
              </a:rPr>
              <a:t>significancia</a:t>
            </a:r>
            <a:r>
              <a:rPr lang="en-US" sz="2400" dirty="0">
                <a:latin typeface="Karla" pitchFamily="2" charset="0"/>
              </a:rPr>
              <a:t> de 5%. </a:t>
            </a:r>
          </a:p>
        </p:txBody>
      </p:sp>
    </p:spTree>
    <p:extLst>
      <p:ext uri="{BB962C8B-B14F-4D97-AF65-F5344CB8AC3E}">
        <p14:creationId xmlns:p14="http://schemas.microsoft.com/office/powerpoint/2010/main" val="358160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Análisis</a:t>
            </a:r>
            <a:r>
              <a:rPr lang="en-US" sz="3600" dirty="0"/>
              <a:t> </a:t>
            </a:r>
            <a:r>
              <a:rPr lang="en-US" sz="3600" dirty="0" err="1"/>
              <a:t>Estadístico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2C0C7B3-FB92-44E1-8078-86DE871FC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061546"/>
              </p:ext>
            </p:extLst>
          </p:nvPr>
        </p:nvGraphicFramePr>
        <p:xfrm>
          <a:off x="544264" y="827526"/>
          <a:ext cx="8186564" cy="81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481C9B71-6C80-4719-8F1D-C542FA1A9269}"/>
              </a:ext>
            </a:extLst>
          </p:cNvPr>
          <p:cNvSpPr txBox="1">
            <a:spLocks/>
          </p:cNvSpPr>
          <p:nvPr/>
        </p:nvSpPr>
        <p:spPr>
          <a:xfrm>
            <a:off x="2114039" y="1950798"/>
            <a:ext cx="6902773" cy="5341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just"/>
            <a:r>
              <a:rPr lang="es-VE" sz="220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s-VE" sz="2200" dirty="0">
                <a:solidFill>
                  <a:srgbClr val="C00000"/>
                </a:solidFill>
                <a:latin typeface="+mj-lt"/>
              </a:rPr>
              <a:t>80% </a:t>
            </a:r>
            <a:r>
              <a:rPr lang="es-VE" sz="2200" dirty="0">
                <a:solidFill>
                  <a:schemeClr val="tx1"/>
                </a:solidFill>
                <a:latin typeface="+mj-lt"/>
              </a:rPr>
              <a:t>de probabilidad de </a:t>
            </a:r>
            <a:r>
              <a:rPr lang="es-VE" sz="2200" dirty="0">
                <a:solidFill>
                  <a:srgbClr val="C00000"/>
                </a:solidFill>
                <a:latin typeface="+mj-lt"/>
              </a:rPr>
              <a:t>NO</a:t>
            </a:r>
            <a:r>
              <a:rPr lang="es-VE" sz="2200" dirty="0">
                <a:solidFill>
                  <a:schemeClr val="tx1"/>
                </a:solidFill>
                <a:latin typeface="+mj-lt"/>
              </a:rPr>
              <a:t> cometer errores. </a:t>
            </a:r>
          </a:p>
          <a:p>
            <a:pPr marL="127000" algn="just"/>
            <a:r>
              <a:rPr lang="es-VE" sz="220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s-VE" sz="2200" dirty="0">
                <a:solidFill>
                  <a:srgbClr val="C00000"/>
                </a:solidFill>
                <a:latin typeface="+mj-lt"/>
              </a:rPr>
              <a:t>20% </a:t>
            </a:r>
            <a:r>
              <a:rPr lang="es-VE" sz="2200" dirty="0">
                <a:solidFill>
                  <a:schemeClr val="tx1"/>
                </a:solidFill>
                <a:latin typeface="+mj-lt"/>
              </a:rPr>
              <a:t>de probabilidad de </a:t>
            </a:r>
            <a:r>
              <a:rPr lang="es-VE" sz="2200" dirty="0">
                <a:solidFill>
                  <a:srgbClr val="C00000"/>
                </a:solidFill>
                <a:latin typeface="+mj-lt"/>
              </a:rPr>
              <a:t>error.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45D09C5-EB76-4B0A-98FE-7C99EB68009B}"/>
              </a:ext>
            </a:extLst>
          </p:cNvPr>
          <p:cNvSpPr/>
          <p:nvPr/>
        </p:nvSpPr>
        <p:spPr>
          <a:xfrm>
            <a:off x="1306608" y="2101165"/>
            <a:ext cx="89640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1000</a:t>
            </a:r>
            <a:endParaRPr lang="es-E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0E7694C-B744-422C-BB80-AF992F889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994763"/>
              </p:ext>
            </p:extLst>
          </p:nvPr>
        </p:nvGraphicFramePr>
        <p:xfrm>
          <a:off x="1032963" y="2830535"/>
          <a:ext cx="7359207" cy="1107440"/>
        </p:xfrm>
        <a:graphic>
          <a:graphicData uri="http://schemas.openxmlformats.org/drawingml/2006/table">
            <a:tbl>
              <a:tblPr firstRow="1" bandRow="1"/>
              <a:tblGrid>
                <a:gridCol w="2453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Hipótesis Nula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800" dirty="0">
                          <a:latin typeface="+mj-lt"/>
                        </a:rPr>
                        <a:t>Aceptamos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800" dirty="0">
                          <a:latin typeface="+mj-lt"/>
                        </a:rPr>
                        <a:t>Rechazamos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sz="1800" dirty="0">
                          <a:latin typeface="+mj-lt"/>
                        </a:rPr>
                        <a:t>Verdadera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800" dirty="0">
                          <a:solidFill>
                            <a:srgbClr val="00B050"/>
                          </a:solidFill>
                          <a:latin typeface="+mj-lt"/>
                        </a:rPr>
                        <a:t>Decisión Correcta.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800" dirty="0">
                          <a:solidFill>
                            <a:srgbClr val="C00000"/>
                          </a:solidFill>
                          <a:latin typeface="+mj-lt"/>
                        </a:rPr>
                        <a:t>ERROR TIPO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235">
                <a:tc>
                  <a:txBody>
                    <a:bodyPr/>
                    <a:lstStyle/>
                    <a:p>
                      <a:pPr algn="ctr"/>
                      <a:r>
                        <a:rPr lang="es-VE" sz="1800" dirty="0">
                          <a:latin typeface="+mj-lt"/>
                        </a:rPr>
                        <a:t>Falsa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800" dirty="0">
                          <a:solidFill>
                            <a:srgbClr val="C00000"/>
                          </a:solidFill>
                          <a:latin typeface="+mj-lt"/>
                        </a:rPr>
                        <a:t>ERROR TIPO 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800" dirty="0">
                          <a:solidFill>
                            <a:srgbClr val="00B050"/>
                          </a:solidFill>
                          <a:latin typeface="+mj-lt"/>
                        </a:rPr>
                        <a:t>Decisión Correcta.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Marcador de texto 1">
            <a:extLst>
              <a:ext uri="{FF2B5EF4-FFF2-40B4-BE49-F238E27FC236}">
                <a16:creationId xmlns:a16="http://schemas.microsoft.com/office/drawing/2014/main" id="{000C1644-8A7E-4C27-BB54-52625EA4536E}"/>
              </a:ext>
            </a:extLst>
          </p:cNvPr>
          <p:cNvSpPr txBox="1">
            <a:spLocks/>
          </p:cNvSpPr>
          <p:nvPr/>
        </p:nvSpPr>
        <p:spPr>
          <a:xfrm>
            <a:off x="363203" y="4190291"/>
            <a:ext cx="6902773" cy="44843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just"/>
            <a:r>
              <a:rPr lang="es-VE" sz="220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s-VE" sz="2200" dirty="0">
                <a:solidFill>
                  <a:srgbClr val="C00000"/>
                </a:solidFill>
                <a:latin typeface="+mj-lt"/>
              </a:rPr>
              <a:t>Nivel de significancia: 5% de error. </a:t>
            </a:r>
          </a:p>
        </p:txBody>
      </p:sp>
    </p:spTree>
    <p:extLst>
      <p:ext uri="{BB962C8B-B14F-4D97-AF65-F5344CB8AC3E}">
        <p14:creationId xmlns:p14="http://schemas.microsoft.com/office/powerpoint/2010/main" val="13116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Análisis</a:t>
            </a:r>
            <a:r>
              <a:rPr lang="en-US" sz="3600" dirty="0"/>
              <a:t> </a:t>
            </a:r>
            <a:r>
              <a:rPr lang="en-US" sz="3600" dirty="0" err="1"/>
              <a:t>Estadístico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375A476-7EAF-4EE3-B3A8-E7CCDC45C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30" y="792532"/>
            <a:ext cx="8535140" cy="815411"/>
          </a:xfrm>
          <a:prstGeom prst="rect">
            <a:avLst/>
          </a:prstGeom>
        </p:spPr>
      </p:pic>
      <p:sp>
        <p:nvSpPr>
          <p:cNvPr id="20" name="Google Shape;106;p19">
            <a:extLst>
              <a:ext uri="{FF2B5EF4-FFF2-40B4-BE49-F238E27FC236}">
                <a16:creationId xmlns:a16="http://schemas.microsoft.com/office/drawing/2014/main" id="{A131D66C-F499-44E2-ACBB-8B3A7B86669A}"/>
              </a:ext>
            </a:extLst>
          </p:cNvPr>
          <p:cNvSpPr txBox="1">
            <a:spLocks/>
          </p:cNvSpPr>
          <p:nvPr/>
        </p:nvSpPr>
        <p:spPr>
          <a:xfrm>
            <a:off x="240695" y="1959638"/>
            <a:ext cx="8490133" cy="11762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 err="1">
                <a:latin typeface="Karla" pitchFamily="2" charset="0"/>
              </a:rPr>
              <a:t>Todas</a:t>
            </a:r>
            <a:r>
              <a:rPr lang="en-US" sz="2400" dirty="0">
                <a:latin typeface="Karla" pitchFamily="2" charset="0"/>
              </a:rPr>
              <a:t> las </a:t>
            </a:r>
            <a:r>
              <a:rPr lang="en-US" sz="2400" dirty="0" err="1">
                <a:latin typeface="Karla" pitchFamily="2" charset="0"/>
              </a:rPr>
              <a:t>tasas</a:t>
            </a:r>
            <a:r>
              <a:rPr lang="en-US" sz="2400" dirty="0">
                <a:latin typeface="Karla" pitchFamily="2" charset="0"/>
              </a:rPr>
              <a:t> de </a:t>
            </a:r>
            <a:r>
              <a:rPr lang="en-US" sz="2400" dirty="0" err="1">
                <a:latin typeface="Karla" pitchFamily="2" charset="0"/>
              </a:rPr>
              <a:t>eventos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fueron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estimadas</a:t>
            </a:r>
            <a:r>
              <a:rPr lang="en-US" sz="2400" dirty="0">
                <a:latin typeface="Karla" pitchFamily="2" charset="0"/>
              </a:rPr>
              <a:t> gracias a </a:t>
            </a:r>
            <a:r>
              <a:rPr lang="en-US" sz="2400" dirty="0" err="1">
                <a:latin typeface="Karla" pitchFamily="2" charset="0"/>
              </a:rPr>
              <a:t>los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resultados</a:t>
            </a:r>
            <a:r>
              <a:rPr lang="en-US" sz="2400" dirty="0">
                <a:latin typeface="Karla" pitchFamily="2" charset="0"/>
              </a:rPr>
              <a:t> del ROCKET-AF Trial y de </a:t>
            </a:r>
            <a:r>
              <a:rPr lang="en-US" sz="2400" dirty="0" err="1">
                <a:latin typeface="Karla" pitchFamily="2" charset="0"/>
              </a:rPr>
              <a:t>algunos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estudios</a:t>
            </a:r>
            <a:r>
              <a:rPr lang="en-US" sz="2400" dirty="0">
                <a:latin typeface="Karla" pitchFamily="2" charset="0"/>
              </a:rPr>
              <a:t> no </a:t>
            </a:r>
            <a:r>
              <a:rPr lang="en-US" sz="2400" dirty="0" err="1">
                <a:latin typeface="Karla" pitchFamily="2" charset="0"/>
              </a:rPr>
              <a:t>publicados</a:t>
            </a:r>
            <a:r>
              <a:rPr lang="en-US" sz="2400" dirty="0">
                <a:latin typeface="Karla" pitchFamily="2" charset="0"/>
              </a:rPr>
              <a:t> de </a:t>
            </a:r>
            <a:r>
              <a:rPr lang="en-US" sz="2400" dirty="0" err="1">
                <a:latin typeface="Karla" pitchFamily="2" charset="0"/>
              </a:rPr>
              <a:t>Brasil</a:t>
            </a:r>
            <a:r>
              <a:rPr lang="en-US" sz="2400" dirty="0">
                <a:latin typeface="Karla" pitchFamily="2" charset="0"/>
              </a:rPr>
              <a:t>. </a:t>
            </a:r>
          </a:p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latin typeface="Karla" pitchFamily="2" charset="0"/>
              </a:rPr>
              <a:t>Una </a:t>
            </a:r>
            <a:r>
              <a:rPr lang="en-US" sz="2400" dirty="0" err="1">
                <a:latin typeface="Karla" pitchFamily="2" charset="0"/>
              </a:rPr>
              <a:t>diferencia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el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Tiempo</a:t>
            </a:r>
            <a:r>
              <a:rPr lang="en-US" sz="2400" dirty="0">
                <a:latin typeface="Karla" pitchFamily="2" charset="0"/>
              </a:rPr>
              <a:t> Medio de </a:t>
            </a:r>
            <a:r>
              <a:rPr lang="en-US" sz="2400" dirty="0" err="1">
                <a:latin typeface="Karla" pitchFamily="2" charset="0"/>
              </a:rPr>
              <a:t>Sobrevida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Restringido</a:t>
            </a:r>
            <a:r>
              <a:rPr lang="en-US" sz="2400" dirty="0">
                <a:latin typeface="Karla" pitchFamily="2" charset="0"/>
              </a:rPr>
              <a:t> entre ambos </a:t>
            </a:r>
            <a:r>
              <a:rPr lang="en-US" sz="2400" dirty="0" err="1">
                <a:latin typeface="Karla" pitchFamily="2" charset="0"/>
              </a:rPr>
              <a:t>grupos</a:t>
            </a:r>
            <a:r>
              <a:rPr lang="en-US" sz="2400" dirty="0">
                <a:latin typeface="Karla" pitchFamily="2" charset="0"/>
              </a:rPr>
              <a:t> de </a:t>
            </a:r>
            <a:r>
              <a:rPr lang="en-US" sz="2400" dirty="0">
                <a:solidFill>
                  <a:srgbClr val="FF0000"/>
                </a:solidFill>
                <a:latin typeface="Karla" pitchFamily="2" charset="0"/>
              </a:rPr>
              <a:t>8 días (</a:t>
            </a:r>
            <a:r>
              <a:rPr lang="en-US" sz="2400" dirty="0" err="1">
                <a:solidFill>
                  <a:srgbClr val="FF0000"/>
                </a:solidFill>
                <a:latin typeface="Karla" pitchFamily="2" charset="0"/>
              </a:rPr>
              <a:t>aproximadamente</a:t>
            </a:r>
            <a:r>
              <a:rPr lang="en-US" sz="2400" dirty="0">
                <a:solidFill>
                  <a:srgbClr val="FF0000"/>
                </a:solidFill>
                <a:latin typeface="Karla" pitchFamily="2" charset="0"/>
              </a:rPr>
              <a:t> 2% de 365 días) </a:t>
            </a:r>
            <a:r>
              <a:rPr lang="en-US" sz="2400" dirty="0">
                <a:latin typeface="Karla" pitchFamily="2" charset="0"/>
              </a:rPr>
              <a:t>es un </a:t>
            </a:r>
            <a:r>
              <a:rPr lang="en-US" sz="2400" dirty="0" err="1">
                <a:latin typeface="Karla" pitchFamily="2" charset="0"/>
              </a:rPr>
              <a:t>margen</a:t>
            </a:r>
            <a:r>
              <a:rPr lang="en-US" sz="2400" dirty="0">
                <a:latin typeface="Karla" pitchFamily="2" charset="0"/>
              </a:rPr>
              <a:t> de no </a:t>
            </a:r>
            <a:r>
              <a:rPr lang="en-US" sz="2400" dirty="0" err="1">
                <a:latin typeface="Karla" pitchFamily="2" charset="0"/>
              </a:rPr>
              <a:t>inferioridad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apropiado</a:t>
            </a:r>
            <a:r>
              <a:rPr lang="en-US" sz="2400" dirty="0">
                <a:latin typeface="Karl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336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Análisis</a:t>
            </a:r>
            <a:r>
              <a:rPr lang="en-US" sz="3600" dirty="0"/>
              <a:t> </a:t>
            </a:r>
            <a:r>
              <a:rPr lang="en-US" sz="3600" dirty="0" err="1"/>
              <a:t>Estadístico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sp>
        <p:nvSpPr>
          <p:cNvPr id="20" name="Google Shape;106;p19">
            <a:extLst>
              <a:ext uri="{FF2B5EF4-FFF2-40B4-BE49-F238E27FC236}">
                <a16:creationId xmlns:a16="http://schemas.microsoft.com/office/drawing/2014/main" id="{A131D66C-F499-44E2-ACBB-8B3A7B86669A}"/>
              </a:ext>
            </a:extLst>
          </p:cNvPr>
          <p:cNvSpPr txBox="1">
            <a:spLocks/>
          </p:cNvSpPr>
          <p:nvPr/>
        </p:nvSpPr>
        <p:spPr>
          <a:xfrm>
            <a:off x="285469" y="727331"/>
            <a:ext cx="8490133" cy="11762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 err="1">
                <a:latin typeface="Karla" pitchFamily="2" charset="0"/>
              </a:rPr>
              <a:t>En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adición</a:t>
            </a:r>
            <a:r>
              <a:rPr lang="en-US" sz="2400" dirty="0">
                <a:latin typeface="Karla" pitchFamily="2" charset="0"/>
              </a:rPr>
              <a:t>, se </a:t>
            </a:r>
            <a:r>
              <a:rPr lang="en-US" sz="2400" dirty="0" err="1">
                <a:latin typeface="Karla" pitchFamily="2" charset="0"/>
              </a:rPr>
              <a:t>realizaron</a:t>
            </a:r>
            <a:r>
              <a:rPr lang="en-US" sz="2400" dirty="0">
                <a:latin typeface="Karla" pitchFamily="2" charset="0"/>
              </a:rPr>
              <a:t> dos </a:t>
            </a:r>
            <a:r>
              <a:rPr lang="en-US" sz="2400" dirty="0" err="1">
                <a:latin typeface="Karla" pitchFamily="2" charset="0"/>
              </a:rPr>
              <a:t>anáisis</a:t>
            </a:r>
            <a:r>
              <a:rPr lang="en-US" sz="2400" dirty="0">
                <a:latin typeface="Karla" pitchFamily="2" charset="0"/>
              </a:rPr>
              <a:t> del punto final </a:t>
            </a:r>
            <a:r>
              <a:rPr lang="en-US" sz="2400" dirty="0" err="1">
                <a:latin typeface="Karla" pitchFamily="2" charset="0"/>
              </a:rPr>
              <a:t>primario</a:t>
            </a:r>
            <a:r>
              <a:rPr lang="en-US" sz="2400" dirty="0">
                <a:latin typeface="Karla" pitchFamily="2" charset="0"/>
              </a:rPr>
              <a:t>: </a:t>
            </a:r>
          </a:p>
          <a:p>
            <a:pPr marL="192024" indent="-218440" algn="just">
              <a:buSzPts val="2000"/>
              <a:buFont typeface="Arial"/>
              <a:buChar char="▪"/>
            </a:pPr>
            <a:endParaRPr lang="en-US" sz="2400" dirty="0">
              <a:latin typeface="Karla" pitchFamily="2" charset="0"/>
            </a:endParaRPr>
          </a:p>
          <a:p>
            <a:pPr lvl="2" algn="just">
              <a:buSzPts val="2000"/>
            </a:pPr>
            <a:r>
              <a:rPr lang="en-US" sz="2400" b="1" dirty="0" err="1">
                <a:latin typeface="Karla" pitchFamily="2" charset="0"/>
              </a:rPr>
              <a:t>Muestra</a:t>
            </a:r>
            <a:r>
              <a:rPr lang="en-US" sz="2400" b="1" dirty="0">
                <a:latin typeface="Karla" pitchFamily="2" charset="0"/>
              </a:rPr>
              <a:t> Pre-</a:t>
            </a:r>
            <a:r>
              <a:rPr lang="en-US" sz="2400" b="1" dirty="0" err="1">
                <a:latin typeface="Karla" pitchFamily="2" charset="0"/>
              </a:rPr>
              <a:t>Protocolo</a:t>
            </a:r>
            <a:r>
              <a:rPr lang="en-US" sz="2400" b="1" dirty="0">
                <a:latin typeface="Karla" pitchFamily="2" charset="0"/>
              </a:rPr>
              <a:t>: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Pacientes</a:t>
            </a:r>
            <a:r>
              <a:rPr lang="en-US" sz="2400" dirty="0">
                <a:latin typeface="Karla" pitchFamily="2" charset="0"/>
              </a:rPr>
              <a:t> con uno o </a:t>
            </a:r>
            <a:r>
              <a:rPr lang="en-US" sz="2400" dirty="0" err="1">
                <a:latin typeface="Karla" pitchFamily="2" charset="0"/>
              </a:rPr>
              <a:t>más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criterios</a:t>
            </a:r>
            <a:r>
              <a:rPr lang="en-US" sz="2400" dirty="0">
                <a:latin typeface="Karla" pitchFamily="2" charset="0"/>
              </a:rPr>
              <a:t> de exclusion, sin </a:t>
            </a:r>
            <a:r>
              <a:rPr lang="en-US" sz="2400" dirty="0" err="1">
                <a:latin typeface="Karla" pitchFamily="2" charset="0"/>
              </a:rPr>
              <a:t>criterios</a:t>
            </a:r>
            <a:r>
              <a:rPr lang="en-US" sz="2400" dirty="0">
                <a:latin typeface="Karla" pitchFamily="2" charset="0"/>
              </a:rPr>
              <a:t> de inclusion (</a:t>
            </a:r>
            <a:r>
              <a:rPr lang="en-US" sz="2400" dirty="0" err="1">
                <a:latin typeface="Karla" pitchFamily="2" charset="0"/>
              </a:rPr>
              <a:t>aleatorizados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por</a:t>
            </a:r>
            <a:r>
              <a:rPr lang="en-US" sz="2400" dirty="0">
                <a:latin typeface="Karla" pitchFamily="2" charset="0"/>
              </a:rPr>
              <a:t> error) y </a:t>
            </a:r>
            <a:r>
              <a:rPr lang="en-US" sz="2400" dirty="0" err="1">
                <a:latin typeface="Karla" pitchFamily="2" charset="0"/>
              </a:rPr>
              <a:t>pacientes</a:t>
            </a:r>
            <a:r>
              <a:rPr lang="en-US" sz="2400" dirty="0">
                <a:latin typeface="Karla" pitchFamily="2" charset="0"/>
              </a:rPr>
              <a:t> con </a:t>
            </a:r>
            <a:r>
              <a:rPr lang="en-US" sz="2400" dirty="0" err="1">
                <a:latin typeface="Karla" pitchFamily="2" charset="0"/>
              </a:rPr>
              <a:t>adherencia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terapéutica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menor</a:t>
            </a:r>
            <a:r>
              <a:rPr lang="en-US" sz="2400" dirty="0">
                <a:latin typeface="Karla" pitchFamily="2" charset="0"/>
              </a:rPr>
              <a:t> al 60%. </a:t>
            </a:r>
          </a:p>
          <a:p>
            <a:pPr lvl="2" algn="just">
              <a:buSzPts val="2000"/>
            </a:pPr>
            <a:endParaRPr lang="en-US" sz="2400" dirty="0">
              <a:latin typeface="Karla" pitchFamily="2" charset="0"/>
            </a:endParaRPr>
          </a:p>
          <a:p>
            <a:pPr lvl="2" algn="just">
              <a:buSzPts val="2000"/>
            </a:pPr>
            <a:r>
              <a:rPr lang="en-US" sz="2400" b="1" dirty="0" err="1">
                <a:latin typeface="Karla" pitchFamily="2" charset="0"/>
              </a:rPr>
              <a:t>Muestra</a:t>
            </a:r>
            <a:r>
              <a:rPr lang="en-US" sz="2400" b="1" dirty="0">
                <a:latin typeface="Karla" pitchFamily="2" charset="0"/>
              </a:rPr>
              <a:t> </a:t>
            </a:r>
            <a:r>
              <a:rPr lang="en-US" sz="2400" b="1" dirty="0" err="1">
                <a:latin typeface="Karla" pitchFamily="2" charset="0"/>
              </a:rPr>
              <a:t>según</a:t>
            </a:r>
            <a:r>
              <a:rPr lang="en-US" sz="2400" b="1" dirty="0">
                <a:latin typeface="Karla" pitchFamily="2" charset="0"/>
              </a:rPr>
              <a:t> </a:t>
            </a:r>
            <a:r>
              <a:rPr lang="en-US" sz="2400" b="1" dirty="0" err="1">
                <a:latin typeface="Karla" pitchFamily="2" charset="0"/>
              </a:rPr>
              <a:t>tratamiento</a:t>
            </a:r>
            <a:r>
              <a:rPr lang="en-US" sz="2400" dirty="0">
                <a:latin typeface="Karla" pitchFamily="2" charset="0"/>
              </a:rPr>
              <a:t>: </a:t>
            </a:r>
            <a:r>
              <a:rPr lang="en-US" sz="2400" dirty="0" err="1">
                <a:latin typeface="Karla" pitchFamily="2" charset="0"/>
              </a:rPr>
              <a:t>pacientes</a:t>
            </a:r>
            <a:r>
              <a:rPr lang="en-US" sz="2400" dirty="0">
                <a:latin typeface="Karla" pitchFamily="2" charset="0"/>
              </a:rPr>
              <a:t> que </a:t>
            </a:r>
            <a:r>
              <a:rPr lang="en-US" sz="2400" dirty="0" err="1">
                <a:latin typeface="Karla" pitchFamily="2" charset="0"/>
              </a:rPr>
              <a:t>tenian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indicado</a:t>
            </a:r>
            <a:r>
              <a:rPr lang="en-US" sz="2400" dirty="0">
                <a:latin typeface="Karla" pitchFamily="2" charset="0"/>
              </a:rPr>
              <a:t> Rivaroxaban y </a:t>
            </a:r>
            <a:r>
              <a:rPr lang="en-US" sz="2400" dirty="0" err="1">
                <a:latin typeface="Karla" pitchFamily="2" charset="0"/>
              </a:rPr>
              <a:t>por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algún</a:t>
            </a:r>
            <a:r>
              <a:rPr lang="en-US" sz="2400" dirty="0">
                <a:latin typeface="Karla" pitchFamily="2" charset="0"/>
              </a:rPr>
              <a:t> error </a:t>
            </a:r>
            <a:r>
              <a:rPr lang="en-US" sz="2400" dirty="0" err="1">
                <a:latin typeface="Karla" pitchFamily="2" charset="0"/>
              </a:rPr>
              <a:t>cumplieron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Warfarina</a:t>
            </a:r>
            <a:r>
              <a:rPr lang="en-US" sz="2400" dirty="0">
                <a:latin typeface="Karla" pitchFamily="2" charset="0"/>
              </a:rPr>
              <a:t> o </a:t>
            </a:r>
            <a:r>
              <a:rPr lang="en-US" sz="2400" dirty="0" err="1">
                <a:latin typeface="Karla" pitchFamily="2" charset="0"/>
              </a:rPr>
              <a:t>viceversa</a:t>
            </a:r>
            <a:r>
              <a:rPr lang="en-US" sz="2400" dirty="0">
                <a:latin typeface="Karl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7456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C7E4C4F-890B-461B-B934-1941F09891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100AE6-370D-4142-A549-B91807715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5920"/>
            <a:ext cx="9144000" cy="37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40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0AD35-1B0D-486A-84F2-47F9E09F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F63C94F-C56B-420C-8F08-791975CCCF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340D2-BE3A-41D6-AD34-E6A0BA033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781"/>
            <a:ext cx="9144000" cy="44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24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Análisis</a:t>
            </a:r>
            <a:r>
              <a:rPr lang="en-US" sz="3600" dirty="0"/>
              <a:t> </a:t>
            </a:r>
            <a:r>
              <a:rPr lang="en-US" sz="3600" dirty="0" err="1"/>
              <a:t>Estadístico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sp>
        <p:nvSpPr>
          <p:cNvPr id="20" name="Google Shape;106;p19">
            <a:extLst>
              <a:ext uri="{FF2B5EF4-FFF2-40B4-BE49-F238E27FC236}">
                <a16:creationId xmlns:a16="http://schemas.microsoft.com/office/drawing/2014/main" id="{A131D66C-F499-44E2-ACBB-8B3A7B86669A}"/>
              </a:ext>
            </a:extLst>
          </p:cNvPr>
          <p:cNvSpPr txBox="1">
            <a:spLocks/>
          </p:cNvSpPr>
          <p:nvPr/>
        </p:nvSpPr>
        <p:spPr>
          <a:xfrm>
            <a:off x="240695" y="727331"/>
            <a:ext cx="4628485" cy="13071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latin typeface="Karla" pitchFamily="2" charset="0"/>
              </a:rPr>
              <a:t>Las variables </a:t>
            </a:r>
            <a:r>
              <a:rPr lang="en-US" sz="2400" dirty="0" err="1">
                <a:latin typeface="Karla" pitchFamily="2" charset="0"/>
              </a:rPr>
              <a:t>categóricas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están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expresadas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como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frecuencias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absolutas</a:t>
            </a:r>
            <a:r>
              <a:rPr lang="en-US" sz="2400" dirty="0">
                <a:latin typeface="Karla" pitchFamily="2" charset="0"/>
              </a:rPr>
              <a:t> y </a:t>
            </a:r>
            <a:r>
              <a:rPr lang="en-US" sz="2400" dirty="0" err="1">
                <a:latin typeface="Karla" pitchFamily="2" charset="0"/>
              </a:rPr>
              <a:t>relativas</a:t>
            </a:r>
            <a:r>
              <a:rPr lang="en-US" sz="2400" dirty="0">
                <a:latin typeface="Karla" pitchFamily="2" charset="0"/>
              </a:rPr>
              <a:t>. </a:t>
            </a:r>
          </a:p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latin typeface="Karla" pitchFamily="2" charset="0"/>
              </a:rPr>
              <a:t>Las variables </a:t>
            </a:r>
            <a:r>
              <a:rPr lang="en-US" sz="2400" dirty="0" err="1">
                <a:latin typeface="Karla" pitchFamily="2" charset="0"/>
              </a:rPr>
              <a:t>contínuas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están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expresadas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como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promedios</a:t>
            </a:r>
            <a:r>
              <a:rPr lang="en-US" sz="2400" dirty="0">
                <a:latin typeface="Karla" pitchFamily="2" charset="0"/>
              </a:rPr>
              <a:t> y DE, </a:t>
            </a:r>
            <a:r>
              <a:rPr lang="en-US" sz="2400" dirty="0" err="1">
                <a:latin typeface="Karla" pitchFamily="2" charset="0"/>
              </a:rPr>
              <a:t>además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como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mediana</a:t>
            </a:r>
            <a:r>
              <a:rPr lang="en-US" sz="2400" dirty="0">
                <a:latin typeface="Karla" pitchFamily="2" charset="0"/>
              </a:rPr>
              <a:t> y </a:t>
            </a:r>
            <a:r>
              <a:rPr lang="en-US" sz="2400" dirty="0" err="1">
                <a:latin typeface="Karla" pitchFamily="2" charset="0"/>
              </a:rPr>
              <a:t>rangos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intercuartilares</a:t>
            </a:r>
            <a:r>
              <a:rPr lang="en-US" sz="2400" dirty="0">
                <a:latin typeface="Karla" pitchFamily="2" charset="0"/>
              </a:rPr>
              <a:t>. </a:t>
            </a:r>
          </a:p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latin typeface="Karla" pitchFamily="2" charset="0"/>
              </a:rPr>
              <a:t>Se </a:t>
            </a:r>
            <a:r>
              <a:rPr lang="en-US" sz="2400" dirty="0" err="1">
                <a:latin typeface="Karla" pitchFamily="2" charset="0"/>
              </a:rPr>
              <a:t>utilizó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el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método</a:t>
            </a:r>
            <a:r>
              <a:rPr lang="en-US" sz="2400" dirty="0">
                <a:latin typeface="Karla" pitchFamily="2" charset="0"/>
              </a:rPr>
              <a:t> de Kaplan-Meier para </a:t>
            </a:r>
            <a:r>
              <a:rPr lang="en-US" sz="2400" dirty="0" err="1">
                <a:latin typeface="Karla" pitchFamily="2" charset="0"/>
              </a:rPr>
              <a:t>el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cálculo</a:t>
            </a:r>
            <a:r>
              <a:rPr lang="en-US" sz="2400" dirty="0">
                <a:latin typeface="Karla" pitchFamily="2" charset="0"/>
              </a:rPr>
              <a:t> del </a:t>
            </a:r>
            <a:r>
              <a:rPr lang="en-US" sz="2400" dirty="0" err="1">
                <a:latin typeface="Karla" pitchFamily="2" charset="0"/>
              </a:rPr>
              <a:t>Tiempo</a:t>
            </a:r>
            <a:r>
              <a:rPr lang="en-US" sz="2400" dirty="0">
                <a:latin typeface="Karla" pitchFamily="2" charset="0"/>
              </a:rPr>
              <a:t> Medio de </a:t>
            </a:r>
            <a:r>
              <a:rPr lang="en-US" sz="2400" dirty="0" err="1">
                <a:latin typeface="Karla" pitchFamily="2" charset="0"/>
              </a:rPr>
              <a:t>Sobrevida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Restringido</a:t>
            </a:r>
            <a:r>
              <a:rPr lang="en-US" sz="2400" dirty="0">
                <a:latin typeface="Karla" pitchFamily="2" charset="0"/>
              </a:rPr>
              <a:t>. </a:t>
            </a:r>
          </a:p>
        </p:txBody>
      </p:sp>
      <p:pic>
        <p:nvPicPr>
          <p:cNvPr id="4098" name="Picture 2" descr="EDUCACIÓN: El uso de estadísticas en el aula. Por Diego González Algara -  eloriente.net">
            <a:extLst>
              <a:ext uri="{FF2B5EF4-FFF2-40B4-BE49-F238E27FC236}">
                <a16:creationId xmlns:a16="http://schemas.microsoft.com/office/drawing/2014/main" id="{9AD8DC02-912B-4C13-8958-64E762932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26" y="1412924"/>
            <a:ext cx="3236033" cy="249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78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Resultados.</a:t>
            </a:r>
            <a:endParaRPr dirty="0"/>
          </a:p>
        </p:txBody>
      </p:sp>
      <p:sp>
        <p:nvSpPr>
          <p:cNvPr id="357" name="Google Shape;357;p39"/>
          <p:cNvSpPr txBox="1">
            <a:spLocks noGrp="1"/>
          </p:cNvSpPr>
          <p:nvPr>
            <p:ph type="subTitle" idx="1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RIVER trial. </a:t>
            </a:r>
            <a:endParaRPr dirty="0"/>
          </a:p>
        </p:txBody>
      </p:sp>
      <p:sp>
        <p:nvSpPr>
          <p:cNvPr id="358" name="Google Shape;358;p39"/>
          <p:cNvSpPr/>
          <p:nvPr/>
        </p:nvSpPr>
        <p:spPr>
          <a:xfrm>
            <a:off x="1535974" y="1568299"/>
            <a:ext cx="1596888" cy="25756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VE" b="1" dirty="0">
                <a:solidFill>
                  <a:schemeClr val="lt1"/>
                </a:solidFill>
                <a:latin typeface="Encode Sans Semi Condensed"/>
              </a:rPr>
              <a:t>3</a:t>
            </a:r>
            <a:endParaRPr b="1" i="0" dirty="0">
              <a:ln>
                <a:noFill/>
              </a:ln>
              <a:solidFill>
                <a:schemeClr val="lt1"/>
              </a:solidFill>
              <a:latin typeface="Encode Sans Semi Condensed"/>
            </a:endParaRPr>
          </a:p>
        </p:txBody>
      </p:sp>
      <p:pic>
        <p:nvPicPr>
          <p:cNvPr id="5" name="Picture 14" descr="Resultado de imagen para ucla">
            <a:extLst>
              <a:ext uri="{FF2B5EF4-FFF2-40B4-BE49-F238E27FC236}">
                <a16:creationId xmlns:a16="http://schemas.microsoft.com/office/drawing/2014/main" id="{BF42F950-993E-4551-A895-8DD5772B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3"/>
            <a:ext cx="459423" cy="5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ascardio">
            <a:extLst>
              <a:ext uri="{FF2B5EF4-FFF2-40B4-BE49-F238E27FC236}">
                <a16:creationId xmlns:a16="http://schemas.microsoft.com/office/drawing/2014/main" id="{A126800E-300E-45D3-AF32-C91411C1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8" y="118613"/>
            <a:ext cx="461517" cy="5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75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8" name="Picture 14" descr="Resultado de imagen para ucla">
            <a:extLst>
              <a:ext uri="{FF2B5EF4-FFF2-40B4-BE49-F238E27FC236}">
                <a16:creationId xmlns:a16="http://schemas.microsoft.com/office/drawing/2014/main" id="{E676C554-66BD-470E-AE2B-1CE5B6D82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3"/>
            <a:ext cx="459423" cy="5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n para ascardio">
            <a:extLst>
              <a:ext uri="{FF2B5EF4-FFF2-40B4-BE49-F238E27FC236}">
                <a16:creationId xmlns:a16="http://schemas.microsoft.com/office/drawing/2014/main" id="{3280B41B-C996-4387-AEBC-6FF8273D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8" y="118613"/>
            <a:ext cx="461517" cy="5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48BA66-B1A3-4016-9C0B-4986B47A6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321" y="0"/>
            <a:ext cx="7963679" cy="51435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5CDDF0B-E2BE-4ACD-AF19-3ED24CB674F0}"/>
              </a:ext>
            </a:extLst>
          </p:cNvPr>
          <p:cNvSpPr txBox="1"/>
          <p:nvPr/>
        </p:nvSpPr>
        <p:spPr>
          <a:xfrm>
            <a:off x="1453698" y="1547591"/>
            <a:ext cx="741692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Rivaroxaban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pacientes con Fibrilación Auricular portadores de una Prótesis valvular biológica en posición mitral.</a:t>
            </a:r>
          </a:p>
        </p:txBody>
      </p:sp>
    </p:spTree>
    <p:extLst>
      <p:ext uri="{BB962C8B-B14F-4D97-AF65-F5344CB8AC3E}">
        <p14:creationId xmlns:p14="http://schemas.microsoft.com/office/powerpoint/2010/main" val="310090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6317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Características</a:t>
            </a:r>
            <a:r>
              <a:rPr lang="en-US" sz="3600" dirty="0"/>
              <a:t> Basales: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E25FC8-D81A-46BD-8D99-3842A76EE8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463" y="-13102"/>
            <a:ext cx="7194813" cy="5143500"/>
          </a:xfrm>
          <a:prstGeom prst="rect">
            <a:avLst/>
          </a:prstGeom>
        </p:spPr>
      </p:pic>
      <p:pic>
        <p:nvPicPr>
          <p:cNvPr id="17" name="Picture 8" descr="El Número 50, Cincuenta, Aislado En El Fondo Blanco, 3d Rinde Fotos,  Retratos, Imágenes Y Fotografía De Archivo Libres De Derecho. Image  70678987.">
            <a:extLst>
              <a:ext uri="{FF2B5EF4-FFF2-40B4-BE49-F238E27FC236}">
                <a16:creationId xmlns:a16="http://schemas.microsoft.com/office/drawing/2014/main" id="{15B1B88D-FFC2-455F-9EC5-F25B8494A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100" y="1533077"/>
            <a:ext cx="559530" cy="4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efinición de femenino - Qué es, Significado y Concepto">
            <a:extLst>
              <a:ext uri="{FF2B5EF4-FFF2-40B4-BE49-F238E27FC236}">
                <a16:creationId xmlns:a16="http://schemas.microsoft.com/office/drawing/2014/main" id="{8AD2EC8C-B209-44A1-84A8-983FADB1D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58" y="1975740"/>
            <a:ext cx="882614" cy="88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2130E03-A57F-4C12-BBA8-EABCEEECC8F4}"/>
              </a:ext>
            </a:extLst>
          </p:cNvPr>
          <p:cNvSpPr/>
          <p:nvPr/>
        </p:nvSpPr>
        <p:spPr>
          <a:xfrm>
            <a:off x="1021080" y="1965960"/>
            <a:ext cx="6918960" cy="685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BFFC48-4F46-4C8E-A5A3-F08A88D84D30}"/>
              </a:ext>
            </a:extLst>
          </p:cNvPr>
          <p:cNvSpPr/>
          <p:nvPr/>
        </p:nvSpPr>
        <p:spPr>
          <a:xfrm>
            <a:off x="980389" y="3680464"/>
            <a:ext cx="6918960" cy="228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A910D96-7DC9-447A-BD36-516F8CC91DB7}"/>
              </a:ext>
            </a:extLst>
          </p:cNvPr>
          <p:cNvSpPr/>
          <p:nvPr/>
        </p:nvSpPr>
        <p:spPr>
          <a:xfrm>
            <a:off x="1021080" y="4645355"/>
            <a:ext cx="6918960" cy="228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AutoShape 6" descr="Diabetes mellitus - Wikipedia, la enciclopedia libre">
            <a:extLst>
              <a:ext uri="{FF2B5EF4-FFF2-40B4-BE49-F238E27FC236}">
                <a16:creationId xmlns:a16="http://schemas.microsoft.com/office/drawing/2014/main" id="{7DA39652-D6F5-4E0A-B85C-0F50B76445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E9F57B-5272-469C-97E4-F98CCD460C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92558" y="2818079"/>
            <a:ext cx="895688" cy="8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6317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Características</a:t>
            </a:r>
            <a:r>
              <a:rPr lang="en-US" sz="3600" dirty="0"/>
              <a:t> Basales: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E25FC8-D81A-46BD-8D99-3842A76EE8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4782"/>
          <a:stretch/>
        </p:blipFill>
        <p:spPr>
          <a:xfrm>
            <a:off x="842463" y="-13102"/>
            <a:ext cx="7194813" cy="7827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21BE9F-4123-4697-96FE-1060A2BAB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350" y="828030"/>
            <a:ext cx="7194813" cy="4109366"/>
          </a:xfrm>
          <a:prstGeom prst="rect">
            <a:avLst/>
          </a:prstGeom>
        </p:spPr>
      </p:pic>
      <p:pic>
        <p:nvPicPr>
          <p:cNvPr id="18" name="Picture 6" descr="Descubre qué es la obesidad realmente - Babú Magazine">
            <a:extLst>
              <a:ext uri="{FF2B5EF4-FFF2-40B4-BE49-F238E27FC236}">
                <a16:creationId xmlns:a16="http://schemas.microsoft.com/office/drawing/2014/main" id="{7C472A4D-E4F9-4F21-81E9-B0E02ED4C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1" r="20115"/>
          <a:stretch/>
        </p:blipFill>
        <p:spPr bwMode="auto">
          <a:xfrm>
            <a:off x="8105957" y="769619"/>
            <a:ext cx="1038043" cy="122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E64D9BAA-2E40-45F1-BE80-CBD4288CBB6A}"/>
              </a:ext>
            </a:extLst>
          </p:cNvPr>
          <p:cNvSpPr/>
          <p:nvPr/>
        </p:nvSpPr>
        <p:spPr>
          <a:xfrm>
            <a:off x="980389" y="1600204"/>
            <a:ext cx="6918960" cy="228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92F6799-57E1-48E2-A538-380A27781128}"/>
              </a:ext>
            </a:extLst>
          </p:cNvPr>
          <p:cNvSpPr/>
          <p:nvPr/>
        </p:nvSpPr>
        <p:spPr>
          <a:xfrm>
            <a:off x="895350" y="3112900"/>
            <a:ext cx="6918960" cy="228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F9D2C98-7CEC-42C6-B014-5FD167FCFB59}"/>
              </a:ext>
            </a:extLst>
          </p:cNvPr>
          <p:cNvSpPr/>
          <p:nvPr/>
        </p:nvSpPr>
        <p:spPr>
          <a:xfrm>
            <a:off x="895350" y="3877415"/>
            <a:ext cx="7059930" cy="968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4" name="Picture 4" descr="Primer plano del rostro de hombre caucásico graves Fotografía de stock -  Alamy">
            <a:extLst>
              <a:ext uri="{FF2B5EF4-FFF2-40B4-BE49-F238E27FC236}">
                <a16:creationId xmlns:a16="http://schemas.microsoft.com/office/drawing/2014/main" id="{B1C268E9-C4F5-4C95-84D2-FD962965C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0"/>
          <a:stretch/>
        </p:blipFill>
        <p:spPr bwMode="auto">
          <a:xfrm>
            <a:off x="8189046" y="1997713"/>
            <a:ext cx="993320" cy="9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24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6317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Características</a:t>
            </a:r>
            <a:r>
              <a:rPr lang="en-US" sz="3600" dirty="0"/>
              <a:t> Basales: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0F1EA3-A906-406A-9095-219BCBBE8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61253"/>
            <a:ext cx="9144000" cy="3266722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B7D3D64E-F999-472C-A34E-55439C8D25B1}"/>
              </a:ext>
            </a:extLst>
          </p:cNvPr>
          <p:cNvSpPr/>
          <p:nvPr/>
        </p:nvSpPr>
        <p:spPr>
          <a:xfrm>
            <a:off x="103754" y="3159646"/>
            <a:ext cx="8901423" cy="604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52489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63177" y="129651"/>
            <a:ext cx="7493301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2800" dirty="0" err="1"/>
              <a:t>Análisis</a:t>
            </a:r>
            <a:r>
              <a:rPr lang="en-US" sz="2800" dirty="0"/>
              <a:t> de Kaplan-Meier del Punto final </a:t>
            </a:r>
            <a:r>
              <a:rPr lang="en-US" sz="2800" dirty="0" err="1"/>
              <a:t>primario</a:t>
            </a:r>
            <a:r>
              <a:rPr lang="en-US" sz="2800" dirty="0"/>
              <a:t>.</a:t>
            </a:r>
            <a:endParaRPr lang="en-US" sz="28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FA28A1-DAD2-4207-9161-64D01EBEF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595" y="710934"/>
            <a:ext cx="6765989" cy="422133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E6407D3-A263-4503-98F9-4251660AB90B}"/>
              </a:ext>
            </a:extLst>
          </p:cNvPr>
          <p:cNvSpPr/>
          <p:nvPr/>
        </p:nvSpPr>
        <p:spPr>
          <a:xfrm>
            <a:off x="8075604" y="1468400"/>
            <a:ext cx="7617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340,1</a:t>
            </a:r>
          </a:p>
          <a:p>
            <a:pPr algn="ctr"/>
            <a:endParaRPr lang="es-E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347,5</a:t>
            </a:r>
          </a:p>
          <a:p>
            <a:pPr algn="ctr"/>
            <a:r>
              <a:rPr lang="es-E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Días.</a:t>
            </a:r>
            <a:endParaRPr lang="es-E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38BBBFC-6EDE-4844-A131-7842989A26C9}"/>
              </a:ext>
            </a:extLst>
          </p:cNvPr>
          <p:cNvSpPr/>
          <p:nvPr/>
        </p:nvSpPr>
        <p:spPr>
          <a:xfrm>
            <a:off x="4869719" y="957718"/>
            <a:ext cx="3351860" cy="625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b="1" dirty="0">
                <a:solidFill>
                  <a:schemeClr val="tx1"/>
                </a:solidFill>
              </a:rPr>
              <a:t>Diferencia 7,4 días, IC 95%.</a:t>
            </a:r>
          </a:p>
          <a:p>
            <a:pPr algn="ctr"/>
            <a:r>
              <a:rPr lang="es-VE" sz="1600" b="1" dirty="0">
                <a:solidFill>
                  <a:schemeClr val="tx1"/>
                </a:solidFill>
              </a:rPr>
              <a:t>P &lt; 0,001 para no inferioridad.</a:t>
            </a:r>
          </a:p>
        </p:txBody>
      </p:sp>
    </p:spTree>
    <p:extLst>
      <p:ext uri="{BB962C8B-B14F-4D97-AF65-F5344CB8AC3E}">
        <p14:creationId xmlns:p14="http://schemas.microsoft.com/office/powerpoint/2010/main" val="3262530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63177" y="129651"/>
            <a:ext cx="7493301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2800" dirty="0" err="1"/>
              <a:t>Análisis</a:t>
            </a:r>
            <a:r>
              <a:rPr lang="en-US" sz="2800" dirty="0"/>
              <a:t> de Kaplan-Meier del Punto final </a:t>
            </a:r>
            <a:r>
              <a:rPr lang="en-US" sz="2800" dirty="0" err="1"/>
              <a:t>primario</a:t>
            </a:r>
            <a:r>
              <a:rPr lang="en-US" sz="2800" dirty="0"/>
              <a:t>.</a:t>
            </a:r>
            <a:endParaRPr lang="en-US" sz="28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80A2B1-6B5D-4A6E-B02A-CB22E78DE8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28" y="0"/>
            <a:ext cx="9013143" cy="51435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FDE5A90D-BDAB-4709-B807-1C1EFC6DF8C2}"/>
              </a:ext>
            </a:extLst>
          </p:cNvPr>
          <p:cNvSpPr/>
          <p:nvPr/>
        </p:nvSpPr>
        <p:spPr>
          <a:xfrm>
            <a:off x="65428" y="1208144"/>
            <a:ext cx="8901423" cy="428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18AC159-1853-4446-8F13-1F12EBB0A2B7}"/>
              </a:ext>
            </a:extLst>
          </p:cNvPr>
          <p:cNvSpPr/>
          <p:nvPr/>
        </p:nvSpPr>
        <p:spPr>
          <a:xfrm>
            <a:off x="65427" y="1833985"/>
            <a:ext cx="8901423" cy="307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7757FBA-A10D-4F88-947F-019C4068CE9A}"/>
              </a:ext>
            </a:extLst>
          </p:cNvPr>
          <p:cNvSpPr/>
          <p:nvPr/>
        </p:nvSpPr>
        <p:spPr>
          <a:xfrm>
            <a:off x="0" y="3438482"/>
            <a:ext cx="9013143" cy="816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8287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63177" y="129651"/>
            <a:ext cx="7493301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2800" dirty="0"/>
              <a:t>Puntos finales de sangrado.</a:t>
            </a:r>
            <a:endParaRPr lang="en-US" sz="28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FF1F6D-7E94-41B1-BBA9-76D667376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56749"/>
            <a:ext cx="9144000" cy="2830002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39F18250-C160-4F09-80E7-592F8685879E}"/>
              </a:ext>
            </a:extLst>
          </p:cNvPr>
          <p:cNvSpPr/>
          <p:nvPr/>
        </p:nvSpPr>
        <p:spPr>
          <a:xfrm>
            <a:off x="0" y="2264116"/>
            <a:ext cx="8901423" cy="307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312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63177" y="129651"/>
            <a:ext cx="7493301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2800" dirty="0" err="1"/>
              <a:t>Análisis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Subgrupos</a:t>
            </a:r>
            <a:endParaRPr lang="en-US" sz="28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8E8095-86A2-4B47-B53E-90CD00116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05141"/>
            <a:ext cx="9144000" cy="362126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B8085CFD-D6D0-4C80-927E-A4353874E16A}"/>
              </a:ext>
            </a:extLst>
          </p:cNvPr>
          <p:cNvSpPr/>
          <p:nvPr/>
        </p:nvSpPr>
        <p:spPr>
          <a:xfrm>
            <a:off x="1" y="2654970"/>
            <a:ext cx="9144000" cy="151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3D3D805-17DF-4C05-B60E-37199212F951}"/>
              </a:ext>
            </a:extLst>
          </p:cNvPr>
          <p:cNvSpPr/>
          <p:nvPr/>
        </p:nvSpPr>
        <p:spPr>
          <a:xfrm>
            <a:off x="0" y="2943017"/>
            <a:ext cx="9144000" cy="151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632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63177" y="129651"/>
            <a:ext cx="7493301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2800" dirty="0" err="1"/>
              <a:t>Adherencia</a:t>
            </a:r>
            <a:r>
              <a:rPr lang="en-US" sz="2800" dirty="0"/>
              <a:t> </a:t>
            </a:r>
            <a:r>
              <a:rPr lang="en-US" sz="2800" dirty="0" err="1"/>
              <a:t>Terapéutica</a:t>
            </a:r>
            <a:r>
              <a:rPr lang="en-US" sz="2800" dirty="0"/>
              <a:t>:</a:t>
            </a:r>
            <a:endParaRPr lang="en-US" sz="28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D969B7-BF40-4672-B380-08B6C7EE08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720" y="710934"/>
            <a:ext cx="7908758" cy="4435085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EBD939C-0FE9-42BF-AFF2-B175F3EA15DE}"/>
              </a:ext>
            </a:extLst>
          </p:cNvPr>
          <p:cNvSpPr/>
          <p:nvPr/>
        </p:nvSpPr>
        <p:spPr>
          <a:xfrm>
            <a:off x="577121" y="1588169"/>
            <a:ext cx="7660500" cy="2566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E57BBA2-0C74-432A-BD6A-9F21502AD01B}"/>
              </a:ext>
            </a:extLst>
          </p:cNvPr>
          <p:cNvSpPr/>
          <p:nvPr/>
        </p:nvSpPr>
        <p:spPr>
          <a:xfrm flipV="1">
            <a:off x="607137" y="2325881"/>
            <a:ext cx="7660501" cy="6820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88B4745-EC88-4435-BD71-4A867F7A4509}"/>
              </a:ext>
            </a:extLst>
          </p:cNvPr>
          <p:cNvSpPr/>
          <p:nvPr/>
        </p:nvSpPr>
        <p:spPr>
          <a:xfrm>
            <a:off x="577121" y="4280166"/>
            <a:ext cx="7690517" cy="256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774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Discusión.</a:t>
            </a:r>
            <a:endParaRPr dirty="0"/>
          </a:p>
        </p:txBody>
      </p:sp>
      <p:sp>
        <p:nvSpPr>
          <p:cNvPr id="357" name="Google Shape;357;p39"/>
          <p:cNvSpPr txBox="1">
            <a:spLocks noGrp="1"/>
          </p:cNvSpPr>
          <p:nvPr>
            <p:ph type="subTitle" idx="1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RIVER trial. </a:t>
            </a:r>
            <a:endParaRPr dirty="0"/>
          </a:p>
        </p:txBody>
      </p:sp>
      <p:sp>
        <p:nvSpPr>
          <p:cNvPr id="358" name="Google Shape;358;p39"/>
          <p:cNvSpPr/>
          <p:nvPr/>
        </p:nvSpPr>
        <p:spPr>
          <a:xfrm>
            <a:off x="1535974" y="1568299"/>
            <a:ext cx="1596888" cy="25756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VE" b="1" i="0" dirty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4</a:t>
            </a:r>
            <a:endParaRPr b="1" i="0" dirty="0">
              <a:ln>
                <a:noFill/>
              </a:ln>
              <a:solidFill>
                <a:schemeClr val="lt1"/>
              </a:solidFill>
              <a:latin typeface="Encode Sans Semi Condensed"/>
            </a:endParaRPr>
          </a:p>
        </p:txBody>
      </p:sp>
      <p:pic>
        <p:nvPicPr>
          <p:cNvPr id="5" name="Picture 14" descr="Resultado de imagen para ucla">
            <a:extLst>
              <a:ext uri="{FF2B5EF4-FFF2-40B4-BE49-F238E27FC236}">
                <a16:creationId xmlns:a16="http://schemas.microsoft.com/office/drawing/2014/main" id="{BF42F950-993E-4551-A895-8DD5772B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3"/>
            <a:ext cx="459423" cy="5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ascardio">
            <a:extLst>
              <a:ext uri="{FF2B5EF4-FFF2-40B4-BE49-F238E27FC236}">
                <a16:creationId xmlns:a16="http://schemas.microsoft.com/office/drawing/2014/main" id="{A126800E-300E-45D3-AF32-C91411C1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8" y="118613"/>
            <a:ext cx="461517" cy="5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74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63177" y="129651"/>
            <a:ext cx="7493301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2800" dirty="0" err="1"/>
              <a:t>Discusión</a:t>
            </a:r>
            <a:r>
              <a:rPr lang="en-US" sz="2800" dirty="0"/>
              <a:t>: </a:t>
            </a:r>
            <a:endParaRPr lang="en-US" sz="28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sp>
        <p:nvSpPr>
          <p:cNvPr id="17" name="Google Shape;106;p19">
            <a:extLst>
              <a:ext uri="{FF2B5EF4-FFF2-40B4-BE49-F238E27FC236}">
                <a16:creationId xmlns:a16="http://schemas.microsoft.com/office/drawing/2014/main" id="{7F9F0562-690C-4159-BB65-6671127DAC52}"/>
              </a:ext>
            </a:extLst>
          </p:cNvPr>
          <p:cNvSpPr txBox="1">
            <a:spLocks/>
          </p:cNvSpPr>
          <p:nvPr/>
        </p:nvSpPr>
        <p:spPr>
          <a:xfrm>
            <a:off x="248684" y="927857"/>
            <a:ext cx="8646631" cy="1318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latin typeface="Karla" pitchFamily="2" charset="0"/>
              </a:rPr>
              <a:t>Los </a:t>
            </a:r>
            <a:r>
              <a:rPr lang="en-US" sz="2400" dirty="0" err="1">
                <a:latin typeface="Karla" pitchFamily="2" charset="0"/>
              </a:rPr>
              <a:t>pacientes</a:t>
            </a:r>
            <a:r>
              <a:rPr lang="en-US" sz="2400" dirty="0">
                <a:latin typeface="Karla" pitchFamily="2" charset="0"/>
              </a:rPr>
              <a:t> que </a:t>
            </a:r>
            <a:r>
              <a:rPr lang="en-US" sz="2400" dirty="0" err="1">
                <a:latin typeface="Karla" pitchFamily="2" charset="0"/>
              </a:rPr>
              <a:t>recibieron</a:t>
            </a:r>
            <a:r>
              <a:rPr lang="en-US" sz="2400" dirty="0">
                <a:latin typeface="Karla" pitchFamily="2" charset="0"/>
              </a:rPr>
              <a:t> Rivaroxaban </a:t>
            </a:r>
            <a:r>
              <a:rPr lang="en-US" sz="2400" dirty="0" err="1">
                <a:latin typeface="Karla" pitchFamily="2" charset="0"/>
              </a:rPr>
              <a:t>durante</a:t>
            </a:r>
            <a:r>
              <a:rPr lang="en-US" sz="2400" dirty="0">
                <a:latin typeface="Karla" pitchFamily="2" charset="0"/>
              </a:rPr>
              <a:t> 12 meses </a:t>
            </a:r>
            <a:r>
              <a:rPr lang="en-US" sz="2400" dirty="0" err="1">
                <a:latin typeface="Karla" pitchFamily="2" charset="0"/>
              </a:rPr>
              <a:t>tuvieron</a:t>
            </a:r>
            <a:r>
              <a:rPr lang="en-US" sz="2400" dirty="0">
                <a:latin typeface="Karla" pitchFamily="2" charset="0"/>
              </a:rPr>
              <a:t> un </a:t>
            </a:r>
            <a:r>
              <a:rPr lang="en-US" sz="2400" dirty="0" err="1">
                <a:latin typeface="Karla" pitchFamily="2" charset="0"/>
              </a:rPr>
              <a:t>período</a:t>
            </a:r>
            <a:r>
              <a:rPr lang="en-US" sz="2400" dirty="0">
                <a:latin typeface="Karla" pitchFamily="2" charset="0"/>
              </a:rPr>
              <a:t> libre de </a:t>
            </a:r>
            <a:r>
              <a:rPr lang="en-US" sz="2400" dirty="0" err="1">
                <a:latin typeface="Karla" pitchFamily="2" charset="0"/>
              </a:rPr>
              <a:t>eventos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adversos</a:t>
            </a:r>
            <a:r>
              <a:rPr lang="en-US" sz="2400" dirty="0">
                <a:latin typeface="Karla" pitchFamily="2" charset="0"/>
              </a:rPr>
              <a:t> (Muerte y </a:t>
            </a:r>
            <a:r>
              <a:rPr lang="en-US" sz="2400" dirty="0" err="1">
                <a:latin typeface="Karla" pitchFamily="2" charset="0"/>
              </a:rPr>
              <a:t>eventros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tromboembólicos</a:t>
            </a:r>
            <a:r>
              <a:rPr lang="en-US" sz="2400" dirty="0">
                <a:latin typeface="Karla" pitchFamily="2" charset="0"/>
              </a:rPr>
              <a:t>) mayor (</a:t>
            </a:r>
            <a:r>
              <a:rPr lang="en-US" sz="2400" dirty="0">
                <a:solidFill>
                  <a:srgbClr val="FF0000"/>
                </a:solidFill>
                <a:latin typeface="Karla" pitchFamily="2" charset="0"/>
              </a:rPr>
              <a:t>7,4 días</a:t>
            </a:r>
            <a:r>
              <a:rPr lang="en-US" sz="2400" dirty="0">
                <a:latin typeface="Karla" pitchFamily="2" charset="0"/>
              </a:rPr>
              <a:t>) </a:t>
            </a:r>
            <a:r>
              <a:rPr lang="en-US" sz="2400" dirty="0" err="1">
                <a:latin typeface="Karla" pitchFamily="2" charset="0"/>
              </a:rPr>
              <a:t>en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comparación</a:t>
            </a:r>
            <a:r>
              <a:rPr lang="en-US" sz="2400" dirty="0">
                <a:latin typeface="Karla" pitchFamily="2" charset="0"/>
              </a:rPr>
              <a:t> con </a:t>
            </a:r>
            <a:r>
              <a:rPr lang="en-US" sz="2400" dirty="0" err="1">
                <a:latin typeface="Karla" pitchFamily="2" charset="0"/>
              </a:rPr>
              <a:t>los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pacientes</a:t>
            </a:r>
            <a:r>
              <a:rPr lang="en-US" sz="2400" dirty="0">
                <a:latin typeface="Karla" pitchFamily="2" charset="0"/>
              </a:rPr>
              <a:t> que </a:t>
            </a:r>
            <a:r>
              <a:rPr lang="en-US" sz="2400" dirty="0" err="1">
                <a:latin typeface="Karla" pitchFamily="2" charset="0"/>
              </a:rPr>
              <a:t>recibieron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Warfarina</a:t>
            </a:r>
            <a:r>
              <a:rPr lang="en-US" sz="2400" dirty="0">
                <a:latin typeface="Karla" pitchFamily="2" charset="0"/>
              </a:rPr>
              <a:t>.</a:t>
            </a:r>
          </a:p>
          <a:p>
            <a:pPr marL="192024" indent="-218440" algn="just">
              <a:buSzPts val="2000"/>
              <a:buFont typeface="Arial"/>
              <a:buChar char="▪"/>
            </a:pPr>
            <a:endParaRPr lang="en-US" sz="2400" dirty="0">
              <a:latin typeface="Karla" pitchFamily="2" charset="0"/>
            </a:endParaRPr>
          </a:p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latin typeface="Karla" pitchFamily="2" charset="0"/>
              </a:rPr>
              <a:t>El </a:t>
            </a:r>
            <a:r>
              <a:rPr lang="en-US" sz="2400" dirty="0" err="1">
                <a:latin typeface="Karla" pitchFamily="2" charset="0"/>
              </a:rPr>
              <a:t>intervalo</a:t>
            </a:r>
            <a:r>
              <a:rPr lang="en-US" sz="2400" dirty="0">
                <a:latin typeface="Karla" pitchFamily="2" charset="0"/>
              </a:rPr>
              <a:t> de </a:t>
            </a:r>
            <a:r>
              <a:rPr lang="en-US" sz="2400" dirty="0" err="1">
                <a:latin typeface="Karla" pitchFamily="2" charset="0"/>
              </a:rPr>
              <a:t>confianza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utilizado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el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análisis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primario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pudo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haber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excluido</a:t>
            </a:r>
            <a:r>
              <a:rPr lang="en-US" sz="2400" dirty="0">
                <a:latin typeface="Karla" pitchFamily="2" charset="0"/>
              </a:rPr>
              <a:t> un </a:t>
            </a:r>
            <a:r>
              <a:rPr lang="en-US" sz="2400" dirty="0" err="1">
                <a:latin typeface="Karla" pitchFamily="2" charset="0"/>
              </a:rPr>
              <a:t>efecto</a:t>
            </a:r>
            <a:r>
              <a:rPr lang="en-US" sz="2400" dirty="0">
                <a:latin typeface="Karla" pitchFamily="2" charset="0"/>
              </a:rPr>
              <a:t> de </a:t>
            </a:r>
            <a:r>
              <a:rPr lang="en-US" sz="2400" dirty="0">
                <a:solidFill>
                  <a:srgbClr val="FF0000"/>
                </a:solidFill>
                <a:latin typeface="Karla" pitchFamily="2" charset="0"/>
              </a:rPr>
              <a:t>1,4 días, </a:t>
            </a:r>
            <a:r>
              <a:rPr lang="en-US" sz="2400" dirty="0">
                <a:latin typeface="Karla" pitchFamily="2" charset="0"/>
              </a:rPr>
              <a:t>lo que </a:t>
            </a:r>
            <a:r>
              <a:rPr lang="en-US" sz="2400" dirty="0" err="1">
                <a:latin typeface="Karla" pitchFamily="2" charset="0"/>
              </a:rPr>
              <a:t>habria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favorecido</a:t>
            </a:r>
            <a:r>
              <a:rPr lang="en-US" sz="2400" dirty="0">
                <a:latin typeface="Karla" pitchFamily="2" charset="0"/>
              </a:rPr>
              <a:t> al </a:t>
            </a:r>
            <a:r>
              <a:rPr lang="en-US" sz="2400" dirty="0" err="1">
                <a:latin typeface="Karla" pitchFamily="2" charset="0"/>
              </a:rPr>
              <a:t>grupo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warfarina</a:t>
            </a:r>
            <a:r>
              <a:rPr lang="en-US" sz="2400" dirty="0">
                <a:latin typeface="Karla" pitchFamily="2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Por tanto se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demuestra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la no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inferioridad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del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Rivaroxabán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476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Introducción.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Dr. Diego Montero.</a:t>
            </a:r>
            <a:endParaRPr dirty="0"/>
          </a:p>
        </p:txBody>
      </p:sp>
      <p:sp>
        <p:nvSpPr>
          <p:cNvPr id="94" name="Google Shape;94;p17"/>
          <p:cNvSpPr/>
          <p:nvPr/>
        </p:nvSpPr>
        <p:spPr>
          <a:xfrm>
            <a:off x="1789899" y="1568299"/>
            <a:ext cx="1030250" cy="2551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1</a:t>
            </a:r>
          </a:p>
        </p:txBody>
      </p:sp>
      <p:pic>
        <p:nvPicPr>
          <p:cNvPr id="5" name="Picture 14" descr="Resultado de imagen para ucla">
            <a:extLst>
              <a:ext uri="{FF2B5EF4-FFF2-40B4-BE49-F238E27FC236}">
                <a16:creationId xmlns:a16="http://schemas.microsoft.com/office/drawing/2014/main" id="{BF3ED112-7BCB-4817-86DF-86F7507A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3"/>
            <a:ext cx="459423" cy="5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ascardio">
            <a:extLst>
              <a:ext uri="{FF2B5EF4-FFF2-40B4-BE49-F238E27FC236}">
                <a16:creationId xmlns:a16="http://schemas.microsoft.com/office/drawing/2014/main" id="{53AD653C-EE26-438C-AEA7-B9428E42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8" y="118613"/>
            <a:ext cx="461517" cy="5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63177" y="129651"/>
            <a:ext cx="7493301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2800" dirty="0" err="1"/>
              <a:t>Discusión</a:t>
            </a:r>
            <a:r>
              <a:rPr lang="en-US" sz="2800" dirty="0"/>
              <a:t>: </a:t>
            </a:r>
            <a:endParaRPr lang="en-US" sz="28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sp>
        <p:nvSpPr>
          <p:cNvPr id="17" name="Google Shape;106;p19">
            <a:extLst>
              <a:ext uri="{FF2B5EF4-FFF2-40B4-BE49-F238E27FC236}">
                <a16:creationId xmlns:a16="http://schemas.microsoft.com/office/drawing/2014/main" id="{7F9F0562-690C-4159-BB65-6671127DAC52}"/>
              </a:ext>
            </a:extLst>
          </p:cNvPr>
          <p:cNvSpPr txBox="1">
            <a:spLocks/>
          </p:cNvSpPr>
          <p:nvPr/>
        </p:nvSpPr>
        <p:spPr>
          <a:xfrm>
            <a:off x="248684" y="927857"/>
            <a:ext cx="8646631" cy="1318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No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hubo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diferencias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significativas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entre ambos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grupos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lo que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respecta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al punto final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secundario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(Muerte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por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causa CV y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sangrados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).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Esto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demuestra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la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seguridad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del Rivaroxaban.</a:t>
            </a:r>
          </a:p>
          <a:p>
            <a:pPr marL="192024" indent="-218440" algn="just">
              <a:buSzPts val="2000"/>
              <a:buFont typeface="Arial"/>
              <a:buChar char="▪"/>
            </a:pPr>
            <a:endParaRPr lang="en-US" sz="2400" b="1" dirty="0">
              <a:solidFill>
                <a:schemeClr val="tx1"/>
              </a:solidFill>
              <a:latin typeface="Karla" pitchFamily="2" charset="0"/>
            </a:endParaRPr>
          </a:p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En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el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estudio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RIVER, se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demotró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la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eficacia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y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seguridad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del Rivaroxaban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en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pacientes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fibrilación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auricular que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además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son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portadores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de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prótesis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valvulares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biológicas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en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posición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mitral.</a:t>
            </a:r>
          </a:p>
        </p:txBody>
      </p:sp>
    </p:spTree>
    <p:extLst>
      <p:ext uri="{BB962C8B-B14F-4D97-AF65-F5344CB8AC3E}">
        <p14:creationId xmlns:p14="http://schemas.microsoft.com/office/powerpoint/2010/main" val="2103653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63177" y="129651"/>
            <a:ext cx="7493301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2800" dirty="0" err="1"/>
              <a:t>Discusión</a:t>
            </a:r>
            <a:r>
              <a:rPr lang="en-US" sz="2800" dirty="0"/>
              <a:t>: </a:t>
            </a:r>
            <a:endParaRPr lang="en-US" sz="28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sp>
        <p:nvSpPr>
          <p:cNvPr id="17" name="Google Shape;106;p19">
            <a:extLst>
              <a:ext uri="{FF2B5EF4-FFF2-40B4-BE49-F238E27FC236}">
                <a16:creationId xmlns:a16="http://schemas.microsoft.com/office/drawing/2014/main" id="{7F9F0562-690C-4159-BB65-6671127DAC52}"/>
              </a:ext>
            </a:extLst>
          </p:cNvPr>
          <p:cNvSpPr txBox="1">
            <a:spLocks/>
          </p:cNvSpPr>
          <p:nvPr/>
        </p:nvSpPr>
        <p:spPr>
          <a:xfrm>
            <a:off x="248684" y="927857"/>
            <a:ext cx="8646631" cy="1318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Este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estudio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multicéntrico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una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gran población,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provee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información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sobre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la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administración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de Rivaroxaban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incluso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pacientes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quienes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encuentren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los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primeros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tres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 meses de post </a:t>
            </a:r>
            <a:r>
              <a:rPr lang="en-US" sz="2400" b="1" dirty="0" err="1">
                <a:solidFill>
                  <a:srgbClr val="FF0000"/>
                </a:solidFill>
                <a:latin typeface="Karla" pitchFamily="2" charset="0"/>
              </a:rPr>
              <a:t>operatorio</a:t>
            </a:r>
            <a:r>
              <a:rPr lang="en-US" sz="2400" b="1" dirty="0">
                <a:solidFill>
                  <a:srgbClr val="FF0000"/>
                </a:solidFill>
                <a:latin typeface="Karla" pitchFamily="2" charset="0"/>
              </a:rPr>
              <a:t>.</a:t>
            </a:r>
          </a:p>
          <a:p>
            <a:pPr marL="192024" indent="-218440" algn="just">
              <a:buSzPts val="2000"/>
              <a:buFont typeface="Arial"/>
              <a:buChar char="▪"/>
            </a:pPr>
            <a:endParaRPr lang="en-US" sz="2400" b="1" dirty="0">
              <a:solidFill>
                <a:schemeClr val="tx1"/>
              </a:solidFill>
              <a:latin typeface="Karla" pitchFamily="2" charset="0"/>
            </a:endParaRPr>
          </a:p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El Rivaroxaban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representa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una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estrategia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terapéutica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atractiva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esta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población,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ya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que no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requiere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control de INR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ni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modificaciones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la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dieta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además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que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su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metabolismo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no se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afectado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por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otros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fármacos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como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es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el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caso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de la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Warfarina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347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63177" y="129651"/>
            <a:ext cx="7493301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2800" dirty="0" err="1"/>
              <a:t>Limitaciones</a:t>
            </a:r>
            <a:r>
              <a:rPr lang="en-US" sz="2800" dirty="0"/>
              <a:t>:</a:t>
            </a:r>
            <a:endParaRPr lang="en-US" sz="28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sp>
        <p:nvSpPr>
          <p:cNvPr id="17" name="Google Shape;106;p19">
            <a:extLst>
              <a:ext uri="{FF2B5EF4-FFF2-40B4-BE49-F238E27FC236}">
                <a16:creationId xmlns:a16="http://schemas.microsoft.com/office/drawing/2014/main" id="{7F9F0562-690C-4159-BB65-6671127DAC52}"/>
              </a:ext>
            </a:extLst>
          </p:cNvPr>
          <p:cNvSpPr txBox="1">
            <a:spLocks/>
          </p:cNvSpPr>
          <p:nvPr/>
        </p:nvSpPr>
        <p:spPr>
          <a:xfrm>
            <a:off x="248684" y="927857"/>
            <a:ext cx="8646631" cy="1318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El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diseño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open-label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puede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ser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objeto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sesgo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. </a:t>
            </a:r>
          </a:p>
          <a:p>
            <a:pPr marL="192024" indent="-218440" algn="just">
              <a:buSzPts val="2000"/>
              <a:buFont typeface="Arial"/>
              <a:buChar char="▪"/>
            </a:pPr>
            <a:endParaRPr lang="en-US" sz="2400" b="1" dirty="0">
              <a:solidFill>
                <a:schemeClr val="tx1"/>
              </a:solidFill>
              <a:latin typeface="Karla" pitchFamily="2" charset="0"/>
            </a:endParaRPr>
          </a:p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b="1" dirty="0">
                <a:solidFill>
                  <a:schemeClr val="tx1"/>
                </a:solidFill>
                <a:latin typeface="Karla" pitchFamily="2" charset="0"/>
              </a:rPr>
              <a:t>Los </a:t>
            </a:r>
            <a:r>
              <a:rPr lang="en-US" sz="2400" b="1" dirty="0" err="1">
                <a:solidFill>
                  <a:schemeClr val="tx1"/>
                </a:solidFill>
                <a:latin typeface="Karla" pitchFamily="2" charset="0"/>
              </a:rPr>
              <a:t>hallazgos</a:t>
            </a:r>
            <a:r>
              <a:rPr lang="en-US" sz="2400" b="1" dirty="0">
                <a:solidFill>
                  <a:schemeClr val="tx1"/>
                </a:solidFill>
                <a:latin typeface="Karla" pitchFamily="2" charset="0"/>
              </a:rPr>
              <a:t> no se </a:t>
            </a:r>
            <a:r>
              <a:rPr lang="en-US" sz="2400" b="1" dirty="0" err="1">
                <a:solidFill>
                  <a:schemeClr val="tx1"/>
                </a:solidFill>
                <a:latin typeface="Karla" pitchFamily="2" charset="0"/>
              </a:rPr>
              <a:t>pueden</a:t>
            </a:r>
            <a:r>
              <a:rPr lang="en-US" sz="2400" b="1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rla" pitchFamily="2" charset="0"/>
              </a:rPr>
              <a:t>extrapolar</a:t>
            </a:r>
            <a:r>
              <a:rPr lang="en-US" sz="2400" b="1" dirty="0">
                <a:solidFill>
                  <a:schemeClr val="tx1"/>
                </a:solidFill>
                <a:latin typeface="Karla" pitchFamily="2" charset="0"/>
              </a:rPr>
              <a:t> a </a:t>
            </a:r>
            <a:r>
              <a:rPr lang="en-US" sz="2400" b="1" dirty="0" err="1">
                <a:solidFill>
                  <a:schemeClr val="tx1"/>
                </a:solidFill>
                <a:latin typeface="Karla" pitchFamily="2" charset="0"/>
              </a:rPr>
              <a:t>pacientes</a:t>
            </a:r>
            <a:r>
              <a:rPr lang="en-US" sz="2400" b="1" dirty="0">
                <a:solidFill>
                  <a:schemeClr val="tx1"/>
                </a:solidFill>
                <a:latin typeface="Karla" pitchFamily="2" charset="0"/>
              </a:rPr>
              <a:t> con </a:t>
            </a:r>
            <a:r>
              <a:rPr lang="en-US" sz="2400" b="1" dirty="0" err="1">
                <a:solidFill>
                  <a:schemeClr val="tx1"/>
                </a:solidFill>
                <a:latin typeface="Karla" pitchFamily="2" charset="0"/>
              </a:rPr>
              <a:t>bioprótesis</a:t>
            </a:r>
            <a:r>
              <a:rPr lang="en-US" sz="2400" b="1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rla" pitchFamily="2" charset="0"/>
              </a:rPr>
              <a:t>aórtica</a:t>
            </a:r>
            <a:r>
              <a:rPr lang="en-US" sz="2400" b="1" dirty="0">
                <a:solidFill>
                  <a:schemeClr val="tx1"/>
                </a:solidFill>
                <a:latin typeface="Karla" pitchFamily="2" charset="0"/>
              </a:rPr>
              <a:t>, o con </a:t>
            </a:r>
            <a:r>
              <a:rPr lang="en-US" sz="2400" b="1" dirty="0" err="1">
                <a:solidFill>
                  <a:schemeClr val="tx1"/>
                </a:solidFill>
                <a:latin typeface="Karla" pitchFamily="2" charset="0"/>
              </a:rPr>
              <a:t>estenosis</a:t>
            </a:r>
            <a:r>
              <a:rPr lang="en-US" sz="2400" b="1" dirty="0">
                <a:solidFill>
                  <a:schemeClr val="tx1"/>
                </a:solidFill>
                <a:latin typeface="Karla" pitchFamily="2" charset="0"/>
              </a:rPr>
              <a:t> mitral o </a:t>
            </a:r>
            <a:r>
              <a:rPr lang="en-US" sz="2400" b="1" dirty="0" err="1">
                <a:solidFill>
                  <a:schemeClr val="tx1"/>
                </a:solidFill>
                <a:latin typeface="Karla" pitchFamily="2" charset="0"/>
              </a:rPr>
              <a:t>portadores</a:t>
            </a:r>
            <a:r>
              <a:rPr lang="en-US" sz="2400" b="1" dirty="0">
                <a:solidFill>
                  <a:schemeClr val="tx1"/>
                </a:solidFill>
                <a:latin typeface="Karla" pitchFamily="2" charset="0"/>
              </a:rPr>
              <a:t> de </a:t>
            </a:r>
            <a:r>
              <a:rPr lang="en-US" sz="2400" b="1" dirty="0" err="1">
                <a:solidFill>
                  <a:schemeClr val="tx1"/>
                </a:solidFill>
                <a:latin typeface="Karla" pitchFamily="2" charset="0"/>
              </a:rPr>
              <a:t>prótesis</a:t>
            </a:r>
            <a:r>
              <a:rPr lang="en-US" sz="2400" b="1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rla" pitchFamily="2" charset="0"/>
              </a:rPr>
              <a:t>mecánicas</a:t>
            </a:r>
            <a:r>
              <a:rPr lang="en-US" sz="2400" b="1" dirty="0">
                <a:solidFill>
                  <a:schemeClr val="tx1"/>
                </a:solidFill>
                <a:latin typeface="Karla" pitchFamily="2" charset="0"/>
              </a:rPr>
              <a:t>. </a:t>
            </a:r>
          </a:p>
          <a:p>
            <a:pPr marL="192024" indent="-218440" algn="just">
              <a:buSzPts val="2000"/>
              <a:buFont typeface="Arial"/>
              <a:buChar char="▪"/>
            </a:pPr>
            <a:endParaRPr lang="en-US" sz="2400" b="1" dirty="0">
              <a:solidFill>
                <a:schemeClr val="tx1"/>
              </a:solidFill>
              <a:latin typeface="Karla" pitchFamily="2" charset="0"/>
            </a:endParaRPr>
          </a:p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Los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análisis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secundarios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fueron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realizados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poblaciónes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restringidas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y se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basaron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variables post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aleatorización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por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tanto no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tienen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importancia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estadística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ni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clínica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3235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99;p18">
            <a:extLst>
              <a:ext uri="{FF2B5EF4-FFF2-40B4-BE49-F238E27FC236}">
                <a16:creationId xmlns:a16="http://schemas.microsoft.com/office/drawing/2014/main" id="{7408AD4A-D9A0-48B1-B7D2-B805207A85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61551" y="2506574"/>
            <a:ext cx="5916211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4000" b="1" dirty="0"/>
              <a:t>“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800" dirty="0"/>
              <a:t>En pacientes con FA que son portadores de prótesis valvular biológica mitral, el rivaroxaban fue no inferior a la warfarina en lo que respecta a tiempo libre de ocurrencia de eventos clínicos adversos.</a:t>
            </a:r>
            <a:endParaRPr lang="en-US" sz="2800" dirty="0"/>
          </a:p>
        </p:txBody>
      </p:sp>
      <p:sp>
        <p:nvSpPr>
          <p:cNvPr id="8" name="Google Shape;79;p15">
            <a:extLst>
              <a:ext uri="{FF2B5EF4-FFF2-40B4-BE49-F238E27FC236}">
                <a16:creationId xmlns:a16="http://schemas.microsoft.com/office/drawing/2014/main" id="{ACA4492E-64CB-476B-AC88-6866A46AFF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 dirty="0"/>
          </a:p>
        </p:txBody>
      </p:sp>
      <p:sp>
        <p:nvSpPr>
          <p:cNvPr id="9" name="Google Shape;512;p45">
            <a:extLst>
              <a:ext uri="{FF2B5EF4-FFF2-40B4-BE49-F238E27FC236}">
                <a16:creationId xmlns:a16="http://schemas.microsoft.com/office/drawing/2014/main" id="{30C635D0-BCE5-4265-9D73-DE3FFC02F1CF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Conclusión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0" name="17 Conector recto">
            <a:extLst>
              <a:ext uri="{FF2B5EF4-FFF2-40B4-BE49-F238E27FC236}">
                <a16:creationId xmlns:a16="http://schemas.microsoft.com/office/drawing/2014/main" id="{75B92810-B726-4631-97A3-FDF2AB4019AB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4" descr="Resultado de imagen para ucla">
            <a:extLst>
              <a:ext uri="{FF2B5EF4-FFF2-40B4-BE49-F238E27FC236}">
                <a16:creationId xmlns:a16="http://schemas.microsoft.com/office/drawing/2014/main" id="{DAADC9A8-E919-4712-B107-B44065DCC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sultado de imagen para ascardio">
            <a:extLst>
              <a:ext uri="{FF2B5EF4-FFF2-40B4-BE49-F238E27FC236}">
                <a16:creationId xmlns:a16="http://schemas.microsoft.com/office/drawing/2014/main" id="{8260A2FD-50FC-4251-A441-F82A28D6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92;p17">
            <a:extLst>
              <a:ext uri="{FF2B5EF4-FFF2-40B4-BE49-F238E27FC236}">
                <a16:creationId xmlns:a16="http://schemas.microsoft.com/office/drawing/2014/main" id="{E58EE6D5-AB84-4947-B16E-37599C1A2935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</p:spTree>
    <p:extLst>
      <p:ext uri="{BB962C8B-B14F-4D97-AF65-F5344CB8AC3E}">
        <p14:creationId xmlns:p14="http://schemas.microsoft.com/office/powerpoint/2010/main" val="3203330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Lista de Cotejo.</a:t>
            </a:r>
            <a:endParaRPr dirty="0"/>
          </a:p>
        </p:txBody>
      </p:sp>
      <p:sp>
        <p:nvSpPr>
          <p:cNvPr id="357" name="Google Shape;357;p39"/>
          <p:cNvSpPr txBox="1">
            <a:spLocks noGrp="1"/>
          </p:cNvSpPr>
          <p:nvPr>
            <p:ph type="subTitle" idx="1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RIVER trial. </a:t>
            </a:r>
            <a:endParaRPr dirty="0"/>
          </a:p>
        </p:txBody>
      </p:sp>
      <p:sp>
        <p:nvSpPr>
          <p:cNvPr id="358" name="Google Shape;358;p39"/>
          <p:cNvSpPr/>
          <p:nvPr/>
        </p:nvSpPr>
        <p:spPr>
          <a:xfrm>
            <a:off x="1535974" y="1568299"/>
            <a:ext cx="1596888" cy="25756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VE" b="1" dirty="0">
                <a:solidFill>
                  <a:schemeClr val="lt1"/>
                </a:solidFill>
                <a:latin typeface="Encode Sans Semi Condensed"/>
              </a:rPr>
              <a:t>5</a:t>
            </a:r>
            <a:endParaRPr b="1" i="0" dirty="0">
              <a:ln>
                <a:noFill/>
              </a:ln>
              <a:solidFill>
                <a:schemeClr val="lt1"/>
              </a:solidFill>
              <a:latin typeface="Encode Sans Semi Condensed"/>
            </a:endParaRPr>
          </a:p>
        </p:txBody>
      </p:sp>
      <p:pic>
        <p:nvPicPr>
          <p:cNvPr id="5" name="Picture 14" descr="Resultado de imagen para ucla">
            <a:extLst>
              <a:ext uri="{FF2B5EF4-FFF2-40B4-BE49-F238E27FC236}">
                <a16:creationId xmlns:a16="http://schemas.microsoft.com/office/drawing/2014/main" id="{BF42F950-993E-4551-A895-8DD5772B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3"/>
            <a:ext cx="459423" cy="5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ascardio">
            <a:extLst>
              <a:ext uri="{FF2B5EF4-FFF2-40B4-BE49-F238E27FC236}">
                <a16:creationId xmlns:a16="http://schemas.microsoft.com/office/drawing/2014/main" id="{A126800E-300E-45D3-AF32-C91411C1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8" y="118613"/>
            <a:ext cx="461517" cy="5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6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 dirty="0"/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75B3F77-F296-4DB4-A983-DBCF61BBE1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773" y="0"/>
            <a:ext cx="4663793" cy="507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7337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 dirty="0"/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10B8A45-B97B-4ADD-B57A-634AA58ECD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7279"/>
          <a:stretch/>
        </p:blipFill>
        <p:spPr>
          <a:xfrm>
            <a:off x="-1495" y="710934"/>
            <a:ext cx="9145495" cy="425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6">
            <a:extLst>
              <a:ext uri="{FF2B5EF4-FFF2-40B4-BE49-F238E27FC236}">
                <a16:creationId xmlns:a16="http://schemas.microsoft.com/office/drawing/2014/main" id="{8BF7B1C0-E889-4AF0-91A3-B5483C0A27AB}"/>
              </a:ext>
            </a:extLst>
          </p:cNvPr>
          <p:cNvGrpSpPr/>
          <p:nvPr/>
        </p:nvGrpSpPr>
        <p:grpSpPr>
          <a:xfrm flipH="1">
            <a:off x="6428136" y="2571750"/>
            <a:ext cx="488765" cy="147194"/>
            <a:chOff x="6895963" y="4096815"/>
            <a:chExt cx="520237" cy="520010"/>
          </a:xfrm>
        </p:grpSpPr>
        <p:sp>
          <p:nvSpPr>
            <p:cNvPr id="18" name="Flowchart: Process 4">
              <a:extLst>
                <a:ext uri="{FF2B5EF4-FFF2-40B4-BE49-F238E27FC236}">
                  <a16:creationId xmlns:a16="http://schemas.microsoft.com/office/drawing/2014/main" id="{4AD6AE21-22A4-494D-AB72-B023CFAC538A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dirty="0"/>
            </a:p>
          </p:txBody>
        </p:sp>
        <p:sp>
          <p:nvSpPr>
            <p:cNvPr id="19" name="Flowchart: Process 5">
              <a:extLst>
                <a:ext uri="{FF2B5EF4-FFF2-40B4-BE49-F238E27FC236}">
                  <a16:creationId xmlns:a16="http://schemas.microsoft.com/office/drawing/2014/main" id="{1FAD0BAC-ACD3-4CFE-A5AF-65985862FA51}"/>
                </a:ext>
              </a:extLst>
            </p:cNvPr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20" name="Group 6">
            <a:extLst>
              <a:ext uri="{FF2B5EF4-FFF2-40B4-BE49-F238E27FC236}">
                <a16:creationId xmlns:a16="http://schemas.microsoft.com/office/drawing/2014/main" id="{4DAA479E-7BEE-4ECD-9A41-3BEBAB6013F3}"/>
              </a:ext>
            </a:extLst>
          </p:cNvPr>
          <p:cNvGrpSpPr/>
          <p:nvPr/>
        </p:nvGrpSpPr>
        <p:grpSpPr>
          <a:xfrm flipH="1">
            <a:off x="6379469" y="3174508"/>
            <a:ext cx="488765" cy="147194"/>
            <a:chOff x="6895963" y="4096815"/>
            <a:chExt cx="520237" cy="520010"/>
          </a:xfrm>
        </p:grpSpPr>
        <p:sp>
          <p:nvSpPr>
            <p:cNvPr id="21" name="Flowchart: Process 4">
              <a:extLst>
                <a:ext uri="{FF2B5EF4-FFF2-40B4-BE49-F238E27FC236}">
                  <a16:creationId xmlns:a16="http://schemas.microsoft.com/office/drawing/2014/main" id="{54C4BE0D-680E-4DA1-B405-82B4B3FD920F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dirty="0"/>
            </a:p>
          </p:txBody>
        </p:sp>
        <p:sp>
          <p:nvSpPr>
            <p:cNvPr id="22" name="Flowchart: Process 5">
              <a:extLst>
                <a:ext uri="{FF2B5EF4-FFF2-40B4-BE49-F238E27FC236}">
                  <a16:creationId xmlns:a16="http://schemas.microsoft.com/office/drawing/2014/main" id="{80016C95-15E7-4D33-81BE-B85F8949B606}"/>
                </a:ext>
              </a:extLst>
            </p:cNvPr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23" name="Group 6">
            <a:extLst>
              <a:ext uri="{FF2B5EF4-FFF2-40B4-BE49-F238E27FC236}">
                <a16:creationId xmlns:a16="http://schemas.microsoft.com/office/drawing/2014/main" id="{37E385F6-9933-47E5-B136-8CAAF66DFAFD}"/>
              </a:ext>
            </a:extLst>
          </p:cNvPr>
          <p:cNvGrpSpPr/>
          <p:nvPr/>
        </p:nvGrpSpPr>
        <p:grpSpPr>
          <a:xfrm flipH="1">
            <a:off x="6335475" y="3867928"/>
            <a:ext cx="488765" cy="147194"/>
            <a:chOff x="6895963" y="4096815"/>
            <a:chExt cx="520237" cy="520010"/>
          </a:xfrm>
        </p:grpSpPr>
        <p:sp>
          <p:nvSpPr>
            <p:cNvPr id="24" name="Flowchart: Process 4">
              <a:extLst>
                <a:ext uri="{FF2B5EF4-FFF2-40B4-BE49-F238E27FC236}">
                  <a16:creationId xmlns:a16="http://schemas.microsoft.com/office/drawing/2014/main" id="{14330BC8-9D76-40CF-890D-B8D3FDC5F9A4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dirty="0"/>
            </a:p>
          </p:txBody>
        </p:sp>
        <p:sp>
          <p:nvSpPr>
            <p:cNvPr id="25" name="Flowchart: Process 5">
              <a:extLst>
                <a:ext uri="{FF2B5EF4-FFF2-40B4-BE49-F238E27FC236}">
                  <a16:creationId xmlns:a16="http://schemas.microsoft.com/office/drawing/2014/main" id="{CC54747F-76D9-4B88-99C1-40335C789C5A}"/>
                </a:ext>
              </a:extLst>
            </p:cNvPr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26" name="Group 6">
            <a:extLst>
              <a:ext uri="{FF2B5EF4-FFF2-40B4-BE49-F238E27FC236}">
                <a16:creationId xmlns:a16="http://schemas.microsoft.com/office/drawing/2014/main" id="{92D69707-7519-4F22-9E60-64902F2E5519}"/>
              </a:ext>
            </a:extLst>
          </p:cNvPr>
          <p:cNvGrpSpPr/>
          <p:nvPr/>
        </p:nvGrpSpPr>
        <p:grpSpPr>
          <a:xfrm flipH="1">
            <a:off x="7191949" y="4610833"/>
            <a:ext cx="488765" cy="147194"/>
            <a:chOff x="6895960" y="4096815"/>
            <a:chExt cx="520237" cy="520010"/>
          </a:xfrm>
          <a:solidFill>
            <a:srgbClr val="C00000"/>
          </a:solidFill>
        </p:grpSpPr>
        <p:sp>
          <p:nvSpPr>
            <p:cNvPr id="27" name="Flowchart: Process 4">
              <a:extLst>
                <a:ext uri="{FF2B5EF4-FFF2-40B4-BE49-F238E27FC236}">
                  <a16:creationId xmlns:a16="http://schemas.microsoft.com/office/drawing/2014/main" id="{AD095D5C-742A-4B6F-AD55-E3BEBACBC0D9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8" name="Flowchart: Process 5">
              <a:extLst>
                <a:ext uri="{FF2B5EF4-FFF2-40B4-BE49-F238E27FC236}">
                  <a16:creationId xmlns:a16="http://schemas.microsoft.com/office/drawing/2014/main" id="{B7A2BA39-BBF2-410A-AE24-619595386829}"/>
                </a:ext>
              </a:extLst>
            </p:cNvPr>
            <p:cNvSpPr/>
            <p:nvPr/>
          </p:nvSpPr>
          <p:spPr>
            <a:xfrm rot="2620699">
              <a:off x="6895960" y="4100033"/>
              <a:ext cx="520237" cy="258673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41159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 dirty="0"/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89C35C03-2A0F-4E50-9B90-C4D215A3CC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305" t="42141" r="-315" b="31816"/>
          <a:stretch/>
        </p:blipFill>
        <p:spPr>
          <a:xfrm>
            <a:off x="-148151" y="1674946"/>
            <a:ext cx="9707075" cy="2736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B9228A5-F608-4DB5-A8B5-585E8EE5D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74079"/>
            <a:ext cx="9558924" cy="1300867"/>
          </a:xfrm>
          <a:prstGeom prst="rect">
            <a:avLst/>
          </a:prstGeom>
        </p:spPr>
      </p:pic>
      <p:grpSp>
        <p:nvGrpSpPr>
          <p:cNvPr id="31" name="Group 6">
            <a:extLst>
              <a:ext uri="{FF2B5EF4-FFF2-40B4-BE49-F238E27FC236}">
                <a16:creationId xmlns:a16="http://schemas.microsoft.com/office/drawing/2014/main" id="{12B4BF0D-8D84-43A6-AD47-321D9840530C}"/>
              </a:ext>
            </a:extLst>
          </p:cNvPr>
          <p:cNvGrpSpPr/>
          <p:nvPr/>
        </p:nvGrpSpPr>
        <p:grpSpPr>
          <a:xfrm flipH="1">
            <a:off x="6727581" y="2077022"/>
            <a:ext cx="488765" cy="147194"/>
            <a:chOff x="6895963" y="4096815"/>
            <a:chExt cx="520237" cy="520010"/>
          </a:xfrm>
        </p:grpSpPr>
        <p:sp>
          <p:nvSpPr>
            <p:cNvPr id="32" name="Flowchart: Process 4">
              <a:extLst>
                <a:ext uri="{FF2B5EF4-FFF2-40B4-BE49-F238E27FC236}">
                  <a16:creationId xmlns:a16="http://schemas.microsoft.com/office/drawing/2014/main" id="{D46475E3-0622-4F07-85F1-65359B88F3D3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3" name="Flowchart: Process 5">
              <a:extLst>
                <a:ext uri="{FF2B5EF4-FFF2-40B4-BE49-F238E27FC236}">
                  <a16:creationId xmlns:a16="http://schemas.microsoft.com/office/drawing/2014/main" id="{5257A00D-6FE1-419A-A6C7-8E4AEBB72F2E}"/>
                </a:ext>
              </a:extLst>
            </p:cNvPr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34" name="Group 6">
            <a:extLst>
              <a:ext uri="{FF2B5EF4-FFF2-40B4-BE49-F238E27FC236}">
                <a16:creationId xmlns:a16="http://schemas.microsoft.com/office/drawing/2014/main" id="{3526B37C-4A6C-4239-9739-3C17658AEF59}"/>
              </a:ext>
            </a:extLst>
          </p:cNvPr>
          <p:cNvGrpSpPr/>
          <p:nvPr/>
        </p:nvGrpSpPr>
        <p:grpSpPr>
          <a:xfrm flipH="1">
            <a:off x="7477184" y="2819341"/>
            <a:ext cx="488765" cy="147194"/>
            <a:chOff x="6895960" y="4096815"/>
            <a:chExt cx="520237" cy="520010"/>
          </a:xfrm>
          <a:solidFill>
            <a:srgbClr val="C00000"/>
          </a:solidFill>
        </p:grpSpPr>
        <p:sp>
          <p:nvSpPr>
            <p:cNvPr id="35" name="Flowchart: Process 4">
              <a:extLst>
                <a:ext uri="{FF2B5EF4-FFF2-40B4-BE49-F238E27FC236}">
                  <a16:creationId xmlns:a16="http://schemas.microsoft.com/office/drawing/2014/main" id="{80C6E19F-C090-446E-87EA-640B62B1BA70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6" name="Flowchart: Process 5">
              <a:extLst>
                <a:ext uri="{FF2B5EF4-FFF2-40B4-BE49-F238E27FC236}">
                  <a16:creationId xmlns:a16="http://schemas.microsoft.com/office/drawing/2014/main" id="{6D741736-89A9-4BC5-80E1-B477423CAE8D}"/>
                </a:ext>
              </a:extLst>
            </p:cNvPr>
            <p:cNvSpPr/>
            <p:nvPr/>
          </p:nvSpPr>
          <p:spPr>
            <a:xfrm rot="2620699">
              <a:off x="6895960" y="4100033"/>
              <a:ext cx="520237" cy="258673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37" name="Group 6">
            <a:extLst>
              <a:ext uri="{FF2B5EF4-FFF2-40B4-BE49-F238E27FC236}">
                <a16:creationId xmlns:a16="http://schemas.microsoft.com/office/drawing/2014/main" id="{CEE7916E-6EDD-4523-9403-CD1124A06993}"/>
              </a:ext>
            </a:extLst>
          </p:cNvPr>
          <p:cNvGrpSpPr/>
          <p:nvPr/>
        </p:nvGrpSpPr>
        <p:grpSpPr>
          <a:xfrm flipH="1">
            <a:off x="6644293" y="3610661"/>
            <a:ext cx="488765" cy="147194"/>
            <a:chOff x="6895963" y="4096815"/>
            <a:chExt cx="520237" cy="520010"/>
          </a:xfrm>
        </p:grpSpPr>
        <p:sp>
          <p:nvSpPr>
            <p:cNvPr id="38" name="Flowchart: Process 4">
              <a:extLst>
                <a:ext uri="{FF2B5EF4-FFF2-40B4-BE49-F238E27FC236}">
                  <a16:creationId xmlns:a16="http://schemas.microsoft.com/office/drawing/2014/main" id="{33AB86CF-9A53-45C9-906A-3D89AA2AE4FB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dirty="0"/>
            </a:p>
          </p:txBody>
        </p:sp>
        <p:sp>
          <p:nvSpPr>
            <p:cNvPr id="39" name="Flowchart: Process 5">
              <a:extLst>
                <a:ext uri="{FF2B5EF4-FFF2-40B4-BE49-F238E27FC236}">
                  <a16:creationId xmlns:a16="http://schemas.microsoft.com/office/drawing/2014/main" id="{05A2C990-46E3-483E-A786-CD54FD6253AD}"/>
                </a:ext>
              </a:extLst>
            </p:cNvPr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43" name="Group 6">
            <a:extLst>
              <a:ext uri="{FF2B5EF4-FFF2-40B4-BE49-F238E27FC236}">
                <a16:creationId xmlns:a16="http://schemas.microsoft.com/office/drawing/2014/main" id="{399D287E-CBD5-4E87-98B0-57B4743ADA90}"/>
              </a:ext>
            </a:extLst>
          </p:cNvPr>
          <p:cNvGrpSpPr/>
          <p:nvPr/>
        </p:nvGrpSpPr>
        <p:grpSpPr>
          <a:xfrm flipH="1">
            <a:off x="6644292" y="4147845"/>
            <a:ext cx="488765" cy="147194"/>
            <a:chOff x="6895963" y="4096815"/>
            <a:chExt cx="520237" cy="520010"/>
          </a:xfrm>
        </p:grpSpPr>
        <p:sp>
          <p:nvSpPr>
            <p:cNvPr id="44" name="Flowchart: Process 4">
              <a:extLst>
                <a:ext uri="{FF2B5EF4-FFF2-40B4-BE49-F238E27FC236}">
                  <a16:creationId xmlns:a16="http://schemas.microsoft.com/office/drawing/2014/main" id="{86F452EA-3D58-42EF-AA0E-6539ED2E7B2C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dirty="0"/>
            </a:p>
          </p:txBody>
        </p:sp>
        <p:sp>
          <p:nvSpPr>
            <p:cNvPr id="45" name="Flowchart: Process 5">
              <a:extLst>
                <a:ext uri="{FF2B5EF4-FFF2-40B4-BE49-F238E27FC236}">
                  <a16:creationId xmlns:a16="http://schemas.microsoft.com/office/drawing/2014/main" id="{47AFC33C-3911-4257-8262-E0574ACA02FE}"/>
                </a:ext>
              </a:extLst>
            </p:cNvPr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29087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 dirty="0"/>
          </a:p>
        </p:txBody>
      </p: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740F2199-C07E-4269-9275-B66462A408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8069" r="-271" b="-1"/>
          <a:stretch/>
        </p:blipFill>
        <p:spPr>
          <a:xfrm>
            <a:off x="86497" y="1930272"/>
            <a:ext cx="9057503" cy="314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Group 6">
            <a:extLst>
              <a:ext uri="{FF2B5EF4-FFF2-40B4-BE49-F238E27FC236}">
                <a16:creationId xmlns:a16="http://schemas.microsoft.com/office/drawing/2014/main" id="{885B4DDA-AC55-41B1-85A4-A09D7A89CE15}"/>
              </a:ext>
            </a:extLst>
          </p:cNvPr>
          <p:cNvGrpSpPr/>
          <p:nvPr/>
        </p:nvGrpSpPr>
        <p:grpSpPr>
          <a:xfrm flipH="1">
            <a:off x="8277773" y="3108072"/>
            <a:ext cx="488765" cy="147194"/>
            <a:chOff x="6895960" y="4096815"/>
            <a:chExt cx="520237" cy="520010"/>
          </a:xfrm>
          <a:solidFill>
            <a:srgbClr val="C00000"/>
          </a:solidFill>
        </p:grpSpPr>
        <p:sp>
          <p:nvSpPr>
            <p:cNvPr id="22" name="Flowchart: Process 4">
              <a:extLst>
                <a:ext uri="{FF2B5EF4-FFF2-40B4-BE49-F238E27FC236}">
                  <a16:creationId xmlns:a16="http://schemas.microsoft.com/office/drawing/2014/main" id="{8D3321DD-B7AC-4EED-B909-1FB9872F09FD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3" name="Flowchart: Process 5">
              <a:extLst>
                <a:ext uri="{FF2B5EF4-FFF2-40B4-BE49-F238E27FC236}">
                  <a16:creationId xmlns:a16="http://schemas.microsoft.com/office/drawing/2014/main" id="{3D52DF82-2EA8-4FC0-B380-B6D6F97014E0}"/>
                </a:ext>
              </a:extLst>
            </p:cNvPr>
            <p:cNvSpPr/>
            <p:nvPr/>
          </p:nvSpPr>
          <p:spPr>
            <a:xfrm rot="2620699">
              <a:off x="6895960" y="4100033"/>
              <a:ext cx="520237" cy="258673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349F8587-10D7-49AD-AD47-362D5B8A5B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6876"/>
            <a:ext cx="9274718" cy="1300867"/>
          </a:xfrm>
          <a:prstGeom prst="rect">
            <a:avLst/>
          </a:prstGeom>
        </p:spPr>
      </p:pic>
      <p:grpSp>
        <p:nvGrpSpPr>
          <p:cNvPr id="28" name="Group 6">
            <a:extLst>
              <a:ext uri="{FF2B5EF4-FFF2-40B4-BE49-F238E27FC236}">
                <a16:creationId xmlns:a16="http://schemas.microsoft.com/office/drawing/2014/main" id="{F0637111-8B30-4D76-AEBB-2DC886B5432E}"/>
              </a:ext>
            </a:extLst>
          </p:cNvPr>
          <p:cNvGrpSpPr/>
          <p:nvPr/>
        </p:nvGrpSpPr>
        <p:grpSpPr>
          <a:xfrm flipH="1">
            <a:off x="6443375" y="4251811"/>
            <a:ext cx="488765" cy="147194"/>
            <a:chOff x="6895963" y="4096815"/>
            <a:chExt cx="520237" cy="520010"/>
          </a:xfrm>
        </p:grpSpPr>
        <p:sp>
          <p:nvSpPr>
            <p:cNvPr id="40" name="Flowchart: Process 4">
              <a:extLst>
                <a:ext uri="{FF2B5EF4-FFF2-40B4-BE49-F238E27FC236}">
                  <a16:creationId xmlns:a16="http://schemas.microsoft.com/office/drawing/2014/main" id="{AEC218BD-8BC1-448C-A99E-93C3678CE8D4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1" name="Flowchart: Process 5">
              <a:extLst>
                <a:ext uri="{FF2B5EF4-FFF2-40B4-BE49-F238E27FC236}">
                  <a16:creationId xmlns:a16="http://schemas.microsoft.com/office/drawing/2014/main" id="{5CBB6841-EBFD-41AC-85B6-02F2EE0F6AE3}"/>
                </a:ext>
              </a:extLst>
            </p:cNvPr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42" name="Group 6">
            <a:extLst>
              <a:ext uri="{FF2B5EF4-FFF2-40B4-BE49-F238E27FC236}">
                <a16:creationId xmlns:a16="http://schemas.microsoft.com/office/drawing/2014/main" id="{E453FB7F-7A56-4520-B843-0D5D4E55B669}"/>
              </a:ext>
            </a:extLst>
          </p:cNvPr>
          <p:cNvGrpSpPr/>
          <p:nvPr/>
        </p:nvGrpSpPr>
        <p:grpSpPr>
          <a:xfrm flipH="1">
            <a:off x="6485729" y="4704661"/>
            <a:ext cx="488765" cy="147194"/>
            <a:chOff x="6895963" y="4096815"/>
            <a:chExt cx="520237" cy="520010"/>
          </a:xfrm>
        </p:grpSpPr>
        <p:sp>
          <p:nvSpPr>
            <p:cNvPr id="46" name="Flowchart: Process 4">
              <a:extLst>
                <a:ext uri="{FF2B5EF4-FFF2-40B4-BE49-F238E27FC236}">
                  <a16:creationId xmlns:a16="http://schemas.microsoft.com/office/drawing/2014/main" id="{40882099-6A33-4F05-8762-63FF3A09177C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7" name="Flowchart: Process 5">
              <a:extLst>
                <a:ext uri="{FF2B5EF4-FFF2-40B4-BE49-F238E27FC236}">
                  <a16:creationId xmlns:a16="http://schemas.microsoft.com/office/drawing/2014/main" id="{EAE2D509-9C35-42A0-90F2-1B8D3F4ED078}"/>
                </a:ext>
              </a:extLst>
            </p:cNvPr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384E635-A3A3-4650-BFE5-B2A5FBB761B8}"/>
              </a:ext>
            </a:extLst>
          </p:cNvPr>
          <p:cNvSpPr/>
          <p:nvPr/>
        </p:nvSpPr>
        <p:spPr>
          <a:xfrm>
            <a:off x="-370703" y="1643449"/>
            <a:ext cx="6782195" cy="28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A45E676F-8F03-4A9F-8A5B-23BFCF2A0585}"/>
              </a:ext>
            </a:extLst>
          </p:cNvPr>
          <p:cNvSpPr/>
          <p:nvPr/>
        </p:nvSpPr>
        <p:spPr>
          <a:xfrm>
            <a:off x="6994537" y="2726006"/>
            <a:ext cx="1843773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0,23-0,9</a:t>
            </a:r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</a:t>
            </a:r>
          </a:p>
        </p:txBody>
      </p:sp>
      <p:grpSp>
        <p:nvGrpSpPr>
          <p:cNvPr id="52" name="Group 6">
            <a:extLst>
              <a:ext uri="{FF2B5EF4-FFF2-40B4-BE49-F238E27FC236}">
                <a16:creationId xmlns:a16="http://schemas.microsoft.com/office/drawing/2014/main" id="{50F3A4DF-D0C2-4A0A-ACCA-DB712F3C3B48}"/>
              </a:ext>
            </a:extLst>
          </p:cNvPr>
          <p:cNvGrpSpPr/>
          <p:nvPr/>
        </p:nvGrpSpPr>
        <p:grpSpPr>
          <a:xfrm flipH="1">
            <a:off x="8328502" y="2360736"/>
            <a:ext cx="488765" cy="147194"/>
            <a:chOff x="6895960" y="4096815"/>
            <a:chExt cx="520237" cy="520010"/>
          </a:xfrm>
          <a:solidFill>
            <a:srgbClr val="C00000"/>
          </a:solidFill>
        </p:grpSpPr>
        <p:sp>
          <p:nvSpPr>
            <p:cNvPr id="53" name="Flowchart: Process 4">
              <a:extLst>
                <a:ext uri="{FF2B5EF4-FFF2-40B4-BE49-F238E27FC236}">
                  <a16:creationId xmlns:a16="http://schemas.microsoft.com/office/drawing/2014/main" id="{6996C4CE-23DA-48BB-839A-FDBACF24D656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4" name="Flowchart: Process 5">
              <a:extLst>
                <a:ext uri="{FF2B5EF4-FFF2-40B4-BE49-F238E27FC236}">
                  <a16:creationId xmlns:a16="http://schemas.microsoft.com/office/drawing/2014/main" id="{BE35627E-6240-4D90-9877-E0A13F9B94E6}"/>
                </a:ext>
              </a:extLst>
            </p:cNvPr>
            <p:cNvSpPr/>
            <p:nvPr/>
          </p:nvSpPr>
          <p:spPr>
            <a:xfrm rot="2620699">
              <a:off x="6895960" y="4100033"/>
              <a:ext cx="520237" cy="258673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B871E1C-1AF5-47F7-92C9-571F468E6B1B}"/>
              </a:ext>
            </a:extLst>
          </p:cNvPr>
          <p:cNvSpPr/>
          <p:nvPr/>
        </p:nvSpPr>
        <p:spPr>
          <a:xfrm>
            <a:off x="6967284" y="3450842"/>
            <a:ext cx="189827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0,59-1,15</a:t>
            </a:r>
            <a:r>
              <a:rPr lang="es-E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165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 dirty="0"/>
          </a:p>
        </p:txBody>
      </p: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3993941-16A4-4172-946A-122B38F294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6876"/>
            <a:ext cx="9274718" cy="1300867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7F2A300-4A84-4A6F-9F15-0BF8D1345A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37743"/>
            <a:ext cx="9274718" cy="3191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roup 6">
            <a:extLst>
              <a:ext uri="{FF2B5EF4-FFF2-40B4-BE49-F238E27FC236}">
                <a16:creationId xmlns:a16="http://schemas.microsoft.com/office/drawing/2014/main" id="{C10E4AAF-40A8-41AA-AD0A-84CEBCC579D9}"/>
              </a:ext>
            </a:extLst>
          </p:cNvPr>
          <p:cNvGrpSpPr/>
          <p:nvPr/>
        </p:nvGrpSpPr>
        <p:grpSpPr>
          <a:xfrm flipH="1">
            <a:off x="6443375" y="4746081"/>
            <a:ext cx="488765" cy="147194"/>
            <a:chOff x="6895963" y="4096815"/>
            <a:chExt cx="520237" cy="520010"/>
          </a:xfrm>
        </p:grpSpPr>
        <p:sp>
          <p:nvSpPr>
            <p:cNvPr id="38" name="Flowchart: Process 4">
              <a:extLst>
                <a:ext uri="{FF2B5EF4-FFF2-40B4-BE49-F238E27FC236}">
                  <a16:creationId xmlns:a16="http://schemas.microsoft.com/office/drawing/2014/main" id="{7A1F1871-4209-4289-848C-446306117A7E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9" name="Flowchart: Process 5">
              <a:extLst>
                <a:ext uri="{FF2B5EF4-FFF2-40B4-BE49-F238E27FC236}">
                  <a16:creationId xmlns:a16="http://schemas.microsoft.com/office/drawing/2014/main" id="{EEA2D14B-C3D6-4376-8D0A-FCEA5D781F5A}"/>
                </a:ext>
              </a:extLst>
            </p:cNvPr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43" name="Group 6">
            <a:extLst>
              <a:ext uri="{FF2B5EF4-FFF2-40B4-BE49-F238E27FC236}">
                <a16:creationId xmlns:a16="http://schemas.microsoft.com/office/drawing/2014/main" id="{AF7EB867-B332-42CC-849A-35E3916F0664}"/>
              </a:ext>
            </a:extLst>
          </p:cNvPr>
          <p:cNvGrpSpPr/>
          <p:nvPr/>
        </p:nvGrpSpPr>
        <p:grpSpPr>
          <a:xfrm flipH="1">
            <a:off x="6485729" y="2696301"/>
            <a:ext cx="488765" cy="147194"/>
            <a:chOff x="6895963" y="4096815"/>
            <a:chExt cx="520237" cy="520010"/>
          </a:xfrm>
        </p:grpSpPr>
        <p:sp>
          <p:nvSpPr>
            <p:cNvPr id="44" name="Flowchart: Process 4">
              <a:extLst>
                <a:ext uri="{FF2B5EF4-FFF2-40B4-BE49-F238E27FC236}">
                  <a16:creationId xmlns:a16="http://schemas.microsoft.com/office/drawing/2014/main" id="{6AE8DD23-A7D8-4409-B85E-30BC93E691E5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5" name="Flowchart: Process 5">
              <a:extLst>
                <a:ext uri="{FF2B5EF4-FFF2-40B4-BE49-F238E27FC236}">
                  <a16:creationId xmlns:a16="http://schemas.microsoft.com/office/drawing/2014/main" id="{553F5857-C0C8-4EFB-9EC8-EE513DE2415F}"/>
                </a:ext>
              </a:extLst>
            </p:cNvPr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50" name="Group 6">
            <a:extLst>
              <a:ext uri="{FF2B5EF4-FFF2-40B4-BE49-F238E27FC236}">
                <a16:creationId xmlns:a16="http://schemas.microsoft.com/office/drawing/2014/main" id="{6E99BD21-82B6-4949-92EE-3CEAE18EC4D1}"/>
              </a:ext>
            </a:extLst>
          </p:cNvPr>
          <p:cNvGrpSpPr/>
          <p:nvPr/>
        </p:nvGrpSpPr>
        <p:grpSpPr>
          <a:xfrm flipH="1">
            <a:off x="6507981" y="3238610"/>
            <a:ext cx="488765" cy="147194"/>
            <a:chOff x="6895963" y="4096815"/>
            <a:chExt cx="520237" cy="520010"/>
          </a:xfrm>
        </p:grpSpPr>
        <p:sp>
          <p:nvSpPr>
            <p:cNvPr id="51" name="Flowchart: Process 4">
              <a:extLst>
                <a:ext uri="{FF2B5EF4-FFF2-40B4-BE49-F238E27FC236}">
                  <a16:creationId xmlns:a16="http://schemas.microsoft.com/office/drawing/2014/main" id="{57D4BFBE-1640-458B-82BE-BD95853B4E48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6" name="Flowchart: Process 5">
              <a:extLst>
                <a:ext uri="{FF2B5EF4-FFF2-40B4-BE49-F238E27FC236}">
                  <a16:creationId xmlns:a16="http://schemas.microsoft.com/office/drawing/2014/main" id="{0783C234-058B-49A2-BC32-CA1DD6DB1051}"/>
                </a:ext>
              </a:extLst>
            </p:cNvPr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57" name="Group 6">
            <a:extLst>
              <a:ext uri="{FF2B5EF4-FFF2-40B4-BE49-F238E27FC236}">
                <a16:creationId xmlns:a16="http://schemas.microsoft.com/office/drawing/2014/main" id="{1D411B9F-6B4C-4072-9AD9-A505D48D0A6D}"/>
              </a:ext>
            </a:extLst>
          </p:cNvPr>
          <p:cNvGrpSpPr/>
          <p:nvPr/>
        </p:nvGrpSpPr>
        <p:grpSpPr>
          <a:xfrm flipH="1">
            <a:off x="6550335" y="3756852"/>
            <a:ext cx="488765" cy="147194"/>
            <a:chOff x="6895963" y="4096815"/>
            <a:chExt cx="520237" cy="520010"/>
          </a:xfrm>
        </p:grpSpPr>
        <p:sp>
          <p:nvSpPr>
            <p:cNvPr id="58" name="Flowchart: Process 4">
              <a:extLst>
                <a:ext uri="{FF2B5EF4-FFF2-40B4-BE49-F238E27FC236}">
                  <a16:creationId xmlns:a16="http://schemas.microsoft.com/office/drawing/2014/main" id="{B01CC4BA-12E7-495F-AB65-9954A9DCBA3F}"/>
                </a:ext>
              </a:extLst>
            </p:cNvPr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9" name="Flowchart: Process 5">
              <a:extLst>
                <a:ext uri="{FF2B5EF4-FFF2-40B4-BE49-F238E27FC236}">
                  <a16:creationId xmlns:a16="http://schemas.microsoft.com/office/drawing/2014/main" id="{7A58C5A3-6BB0-43CA-AB38-6AC38AFFE852}"/>
                </a:ext>
              </a:extLst>
            </p:cNvPr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264484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Introducción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06;p19">
            <a:extLst>
              <a:ext uri="{FF2B5EF4-FFF2-40B4-BE49-F238E27FC236}">
                <a16:creationId xmlns:a16="http://schemas.microsoft.com/office/drawing/2014/main" id="{C47AD4DF-361F-4304-83AC-AEEB5371679D}"/>
              </a:ext>
            </a:extLst>
          </p:cNvPr>
          <p:cNvSpPr txBox="1">
            <a:spLocks/>
          </p:cNvSpPr>
          <p:nvPr/>
        </p:nvSpPr>
        <p:spPr>
          <a:xfrm>
            <a:off x="333367" y="982436"/>
            <a:ext cx="8490133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latin typeface="Karla" pitchFamily="2" charset="0"/>
              </a:rPr>
              <a:t>Los </a:t>
            </a:r>
            <a:r>
              <a:rPr lang="en-US" sz="2400" dirty="0" err="1">
                <a:latin typeface="Karla" pitchFamily="2" charset="0"/>
              </a:rPr>
              <a:t>pacientes</a:t>
            </a:r>
            <a:r>
              <a:rPr lang="en-US" sz="2400" dirty="0">
                <a:latin typeface="Karla" pitchFamily="2" charset="0"/>
              </a:rPr>
              <a:t> con </a:t>
            </a:r>
            <a:r>
              <a:rPr lang="en-US" sz="2400" dirty="0" err="1">
                <a:latin typeface="Karla" pitchFamily="2" charset="0"/>
              </a:rPr>
              <a:t>fibrilación</a:t>
            </a:r>
            <a:r>
              <a:rPr lang="en-US" sz="2400" dirty="0">
                <a:latin typeface="Karla" pitchFamily="2" charset="0"/>
              </a:rPr>
              <a:t> auricular y que </a:t>
            </a:r>
            <a:r>
              <a:rPr lang="en-US" sz="2400" dirty="0" err="1">
                <a:latin typeface="Karla" pitchFamily="2" charset="0"/>
              </a:rPr>
              <a:t>además</a:t>
            </a:r>
            <a:r>
              <a:rPr lang="en-US" sz="2400" dirty="0">
                <a:latin typeface="Karla" pitchFamily="2" charset="0"/>
              </a:rPr>
              <a:t> son </a:t>
            </a:r>
            <a:r>
              <a:rPr lang="en-US" sz="2400" dirty="0" err="1">
                <a:latin typeface="Karla" pitchFamily="2" charset="0"/>
              </a:rPr>
              <a:t>portadores</a:t>
            </a:r>
            <a:r>
              <a:rPr lang="en-US" sz="2400" dirty="0">
                <a:latin typeface="Karla" pitchFamily="2" charset="0"/>
              </a:rPr>
              <a:t> de </a:t>
            </a:r>
            <a:r>
              <a:rPr lang="en-US" sz="2400" dirty="0" err="1">
                <a:highlight>
                  <a:schemeClr val="accent3"/>
                </a:highlight>
                <a:latin typeface="Karla" pitchFamily="2" charset="0"/>
              </a:rPr>
              <a:t>prótesis</a:t>
            </a:r>
            <a:r>
              <a:rPr lang="en-US" sz="2400" dirty="0">
                <a:highlight>
                  <a:schemeClr val="accent3"/>
                </a:highlight>
                <a:latin typeface="Karla" pitchFamily="2" charset="0"/>
              </a:rPr>
              <a:t> </a:t>
            </a:r>
            <a:r>
              <a:rPr lang="en-US" sz="2400" dirty="0" err="1">
                <a:highlight>
                  <a:schemeClr val="accent3"/>
                </a:highlight>
                <a:latin typeface="Karla" pitchFamily="2" charset="0"/>
              </a:rPr>
              <a:t>valvulares</a:t>
            </a:r>
            <a:r>
              <a:rPr lang="en-US" sz="2400" dirty="0">
                <a:highlight>
                  <a:schemeClr val="accent3"/>
                </a:highlight>
                <a:latin typeface="Karla" pitchFamily="2" charset="0"/>
              </a:rPr>
              <a:t> </a:t>
            </a:r>
            <a:r>
              <a:rPr lang="en-US" sz="2400" dirty="0" err="1">
                <a:highlight>
                  <a:schemeClr val="accent3"/>
                </a:highlight>
                <a:latin typeface="Karla" pitchFamily="2" charset="0"/>
              </a:rPr>
              <a:t>biológicas</a:t>
            </a:r>
            <a:r>
              <a:rPr lang="en-US" sz="2400" dirty="0">
                <a:highlight>
                  <a:schemeClr val="accent3"/>
                </a:highlight>
                <a:latin typeface="Karla" pitchFamily="2" charset="0"/>
              </a:rPr>
              <a:t> </a:t>
            </a:r>
            <a:r>
              <a:rPr lang="en-US" sz="2400" dirty="0" err="1">
                <a:highlight>
                  <a:schemeClr val="accent3"/>
                </a:highlight>
                <a:latin typeface="Karla" pitchFamily="2" charset="0"/>
              </a:rPr>
              <a:t>en</a:t>
            </a:r>
            <a:r>
              <a:rPr lang="en-US" sz="2400" dirty="0">
                <a:highlight>
                  <a:schemeClr val="accent3"/>
                </a:highlight>
                <a:latin typeface="Karla" pitchFamily="2" charset="0"/>
              </a:rPr>
              <a:t> </a:t>
            </a:r>
            <a:r>
              <a:rPr lang="en-US" sz="2400" dirty="0" err="1">
                <a:highlight>
                  <a:schemeClr val="accent3"/>
                </a:highlight>
                <a:latin typeface="Karla" pitchFamily="2" charset="0"/>
              </a:rPr>
              <a:t>posición</a:t>
            </a:r>
            <a:r>
              <a:rPr lang="en-US" sz="2400" dirty="0">
                <a:highlight>
                  <a:schemeClr val="accent3"/>
                </a:highlight>
                <a:latin typeface="Karla" pitchFamily="2" charset="0"/>
              </a:rPr>
              <a:t> mitral 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tienen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indicación</a:t>
            </a:r>
            <a:r>
              <a:rPr lang="en-US" sz="2400" dirty="0">
                <a:latin typeface="Karla" pitchFamily="2" charset="0"/>
              </a:rPr>
              <a:t> de </a:t>
            </a:r>
            <a:r>
              <a:rPr lang="en-US" sz="2400" dirty="0" err="1">
                <a:latin typeface="Karla" pitchFamily="2" charset="0"/>
              </a:rPr>
              <a:t>anticoagulación</a:t>
            </a:r>
            <a:r>
              <a:rPr lang="en-US" sz="2400" dirty="0">
                <a:latin typeface="Karla" pitchFamily="2" charset="0"/>
              </a:rPr>
              <a:t> a largo </a:t>
            </a:r>
            <a:r>
              <a:rPr lang="en-US" sz="2400" dirty="0" err="1">
                <a:latin typeface="Karla" pitchFamily="2" charset="0"/>
              </a:rPr>
              <a:t>plazo</a:t>
            </a:r>
            <a:r>
              <a:rPr lang="en-US" sz="2400" dirty="0">
                <a:latin typeface="Karla" pitchFamily="2" charset="0"/>
              </a:rPr>
              <a:t>.</a:t>
            </a:r>
          </a:p>
          <a:p>
            <a:pPr marL="192024" indent="-218440" algn="just">
              <a:spcBef>
                <a:spcPts val="600"/>
              </a:spcBef>
              <a:buSzPts val="2000"/>
              <a:buFont typeface="Arial"/>
              <a:buChar char="▪"/>
            </a:pPr>
            <a:r>
              <a:rPr lang="en-US" sz="2400" dirty="0">
                <a:latin typeface="Karla" pitchFamily="2" charset="0"/>
              </a:rPr>
              <a:t>Hasta la </a:t>
            </a:r>
            <a:r>
              <a:rPr lang="en-US" sz="2400" dirty="0" err="1">
                <a:latin typeface="Karla" pitchFamily="2" charset="0"/>
              </a:rPr>
              <a:t>fecha</a:t>
            </a:r>
            <a:r>
              <a:rPr lang="en-US" sz="2400" dirty="0">
                <a:latin typeface="Karla" pitchFamily="2" charset="0"/>
              </a:rPr>
              <a:t>, </a:t>
            </a:r>
            <a:r>
              <a:rPr lang="en-US" sz="2400" dirty="0" err="1">
                <a:latin typeface="Karla" pitchFamily="2" charset="0"/>
              </a:rPr>
              <a:t>aún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existen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dudas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sobre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cual</a:t>
            </a:r>
            <a:r>
              <a:rPr lang="en-US" sz="2400" dirty="0">
                <a:latin typeface="Karla" pitchFamily="2" charset="0"/>
              </a:rPr>
              <a:t> es la </a:t>
            </a:r>
            <a:r>
              <a:rPr lang="en-US" sz="2400" dirty="0" err="1">
                <a:latin typeface="Karla" pitchFamily="2" charset="0"/>
              </a:rPr>
              <a:t>estrategia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terápéutica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más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efectiva</a:t>
            </a:r>
            <a:r>
              <a:rPr lang="en-US" sz="2400" dirty="0">
                <a:latin typeface="Karla" pitchFamily="2" charset="0"/>
              </a:rPr>
              <a:t>. </a:t>
            </a:r>
          </a:p>
        </p:txBody>
      </p:sp>
      <p:sp>
        <p:nvSpPr>
          <p:cNvPr id="19" name="18 CuadroTexto">
            <a:extLst>
              <a:ext uri="{FF2B5EF4-FFF2-40B4-BE49-F238E27FC236}">
                <a16:creationId xmlns:a16="http://schemas.microsoft.com/office/drawing/2014/main" id="{7AC3F540-5847-4545-90C8-C753F0647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303" y="3569180"/>
            <a:ext cx="3898619" cy="6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75" tIns="42786" rIns="85575" bIns="42786">
            <a:spAutoFit/>
          </a:bodyPr>
          <a:lstStyle>
            <a:lvl1pPr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VE" altLang="es-ES" sz="2800" b="1" i="1" dirty="0">
                <a:latin typeface="Karla" pitchFamily="2" charset="0"/>
              </a:rPr>
              <a:t>¿</a:t>
            </a:r>
            <a:r>
              <a:rPr lang="es-VE" altLang="es-ES" sz="2800" b="1" i="1" dirty="0" err="1">
                <a:latin typeface="Karla" pitchFamily="2" charset="0"/>
              </a:rPr>
              <a:t>NACOs</a:t>
            </a:r>
            <a:r>
              <a:rPr lang="es-VE" altLang="es-ES" sz="2800" b="1" i="1" dirty="0">
                <a:latin typeface="Karla" pitchFamily="2" charset="0"/>
              </a:rPr>
              <a:t> o AVK?</a:t>
            </a:r>
            <a:endParaRPr lang="es-VE" altLang="es-ES" sz="2800" i="1" dirty="0">
              <a:latin typeface="Karla" pitchFamily="2" charset="0"/>
            </a:endParaRPr>
          </a:p>
        </p:txBody>
      </p:sp>
      <p:pic>
        <p:nvPicPr>
          <p:cNvPr id="1026" name="Picture 2" descr="Lupa, Incógnita, Búsqueda, Duda, Interrogante">
            <a:extLst>
              <a:ext uri="{FF2B5EF4-FFF2-40B4-BE49-F238E27FC236}">
                <a16:creationId xmlns:a16="http://schemas.microsoft.com/office/drawing/2014/main" id="{1624F0DC-EAB6-4706-A5D2-3FCEF1B9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27" y="2983057"/>
            <a:ext cx="1838169" cy="183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</p:spTree>
    <p:extLst>
      <p:ext uri="{BB962C8B-B14F-4D97-AF65-F5344CB8AC3E}">
        <p14:creationId xmlns:p14="http://schemas.microsoft.com/office/powerpoint/2010/main" val="238985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Aportes del Grupo. </a:t>
            </a:r>
            <a:endParaRPr dirty="0"/>
          </a:p>
        </p:txBody>
      </p:sp>
      <p:sp>
        <p:nvSpPr>
          <p:cNvPr id="357" name="Google Shape;357;p39"/>
          <p:cNvSpPr txBox="1">
            <a:spLocks noGrp="1"/>
          </p:cNvSpPr>
          <p:nvPr>
            <p:ph type="subTitle" idx="1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RIVER trial. </a:t>
            </a:r>
            <a:endParaRPr dirty="0"/>
          </a:p>
        </p:txBody>
      </p:sp>
      <p:sp>
        <p:nvSpPr>
          <p:cNvPr id="358" name="Google Shape;358;p39"/>
          <p:cNvSpPr/>
          <p:nvPr/>
        </p:nvSpPr>
        <p:spPr>
          <a:xfrm>
            <a:off x="1535974" y="1568299"/>
            <a:ext cx="1596888" cy="25756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VE" b="1" i="0" dirty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6</a:t>
            </a:r>
            <a:endParaRPr b="1" i="0" dirty="0">
              <a:ln>
                <a:noFill/>
              </a:ln>
              <a:solidFill>
                <a:schemeClr val="lt1"/>
              </a:solidFill>
              <a:latin typeface="Encode Sans Semi Condensed"/>
            </a:endParaRPr>
          </a:p>
        </p:txBody>
      </p:sp>
      <p:pic>
        <p:nvPicPr>
          <p:cNvPr id="5" name="Picture 14" descr="Resultado de imagen para ucla">
            <a:extLst>
              <a:ext uri="{FF2B5EF4-FFF2-40B4-BE49-F238E27FC236}">
                <a16:creationId xmlns:a16="http://schemas.microsoft.com/office/drawing/2014/main" id="{BF42F950-993E-4551-A895-8DD5772B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3"/>
            <a:ext cx="459423" cy="5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ascardio">
            <a:extLst>
              <a:ext uri="{FF2B5EF4-FFF2-40B4-BE49-F238E27FC236}">
                <a16:creationId xmlns:a16="http://schemas.microsoft.com/office/drawing/2014/main" id="{A126800E-300E-45D3-AF32-C91411C1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8" y="118613"/>
            <a:ext cx="461517" cy="5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056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95E350F6-AE0C-4085-A355-B06891C02663}"/>
              </a:ext>
            </a:extLst>
          </p:cNvPr>
          <p:cNvSpPr txBox="1">
            <a:spLocks/>
          </p:cNvSpPr>
          <p:nvPr/>
        </p:nvSpPr>
        <p:spPr>
          <a:xfrm>
            <a:off x="333466" y="95751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ctr"/>
            <a:r>
              <a:rPr lang="en-US" sz="4000" dirty="0" err="1"/>
              <a:t>Interrogante</a:t>
            </a:r>
            <a:r>
              <a:rPr lang="en-US" sz="4000" dirty="0"/>
              <a:t> del </a:t>
            </a:r>
            <a:r>
              <a:rPr lang="en-US" sz="4000" dirty="0" err="1"/>
              <a:t>Ciclo</a:t>
            </a:r>
            <a:r>
              <a:rPr lang="en-US" sz="4000" dirty="0"/>
              <a:t>:</a:t>
            </a: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16" name="17 Conector recto">
            <a:extLst>
              <a:ext uri="{FF2B5EF4-FFF2-40B4-BE49-F238E27FC236}">
                <a16:creationId xmlns:a16="http://schemas.microsoft.com/office/drawing/2014/main" id="{BA8EA229-3E9E-4439-AA4B-45C782FFE8B4}"/>
              </a:ext>
            </a:extLst>
          </p:cNvPr>
          <p:cNvCxnSpPr>
            <a:cxnSpLocks/>
          </p:cNvCxnSpPr>
          <p:nvPr/>
        </p:nvCxnSpPr>
        <p:spPr>
          <a:xfrm>
            <a:off x="0" y="73701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4" descr="Resultado de imagen para ucla">
            <a:extLst>
              <a:ext uri="{FF2B5EF4-FFF2-40B4-BE49-F238E27FC236}">
                <a16:creationId xmlns:a16="http://schemas.microsoft.com/office/drawing/2014/main" id="{E676C554-66BD-470E-AE2B-1CE5B6D82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3"/>
            <a:ext cx="459423" cy="5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n para ascardio">
            <a:extLst>
              <a:ext uri="{FF2B5EF4-FFF2-40B4-BE49-F238E27FC236}">
                <a16:creationId xmlns:a16="http://schemas.microsoft.com/office/drawing/2014/main" id="{3280B41B-C996-4387-AEBC-6FF8273D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8" y="118613"/>
            <a:ext cx="461517" cy="5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9;p18">
            <a:extLst>
              <a:ext uri="{FF2B5EF4-FFF2-40B4-BE49-F238E27FC236}">
                <a16:creationId xmlns:a16="http://schemas.microsoft.com/office/drawing/2014/main" id="{7408AD4A-D9A0-48B1-B7D2-B805207A85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61551" y="2506574"/>
            <a:ext cx="5916211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4000" b="1" dirty="0"/>
              <a:t>“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800" dirty="0"/>
              <a:t>En pacientes portadores de prótesis valvulares (biológica o mecánica), ¿la administración de Inhibidores directos del factor Xa reduce la presencia de eventos trombóticos, en comparación con los antagonistas de la Vitamina K?.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25203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99;p18">
            <a:extLst>
              <a:ext uri="{FF2B5EF4-FFF2-40B4-BE49-F238E27FC236}">
                <a16:creationId xmlns:a16="http://schemas.microsoft.com/office/drawing/2014/main" id="{7408AD4A-D9A0-48B1-B7D2-B805207A85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61551" y="2506574"/>
            <a:ext cx="5916211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4000" b="1" dirty="0"/>
              <a:t>“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800" dirty="0"/>
              <a:t>En pacientes con FA que son portadores de prótesis valvular biológica mitral, el rivaroxaban fue no inferior a la warfarina en lo que respecta a tiempo libre de ocurrencia de eventos clínicos adversos.</a:t>
            </a:r>
            <a:endParaRPr lang="en-US" sz="2800" dirty="0"/>
          </a:p>
        </p:txBody>
      </p:sp>
      <p:sp>
        <p:nvSpPr>
          <p:cNvPr id="8" name="Google Shape;79;p15">
            <a:extLst>
              <a:ext uri="{FF2B5EF4-FFF2-40B4-BE49-F238E27FC236}">
                <a16:creationId xmlns:a16="http://schemas.microsoft.com/office/drawing/2014/main" id="{ACA4492E-64CB-476B-AC88-6866A46AFF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 dirty="0"/>
          </a:p>
        </p:txBody>
      </p:sp>
      <p:sp>
        <p:nvSpPr>
          <p:cNvPr id="9" name="Google Shape;512;p45">
            <a:extLst>
              <a:ext uri="{FF2B5EF4-FFF2-40B4-BE49-F238E27FC236}">
                <a16:creationId xmlns:a16="http://schemas.microsoft.com/office/drawing/2014/main" id="{30C635D0-BCE5-4265-9D73-DE3FFC02F1CF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Conclusión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0" name="17 Conector recto">
            <a:extLst>
              <a:ext uri="{FF2B5EF4-FFF2-40B4-BE49-F238E27FC236}">
                <a16:creationId xmlns:a16="http://schemas.microsoft.com/office/drawing/2014/main" id="{75B92810-B726-4631-97A3-FDF2AB4019AB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4" descr="Resultado de imagen para ucla">
            <a:extLst>
              <a:ext uri="{FF2B5EF4-FFF2-40B4-BE49-F238E27FC236}">
                <a16:creationId xmlns:a16="http://schemas.microsoft.com/office/drawing/2014/main" id="{DAADC9A8-E919-4712-B107-B44065DCC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sultado de imagen para ascardio">
            <a:extLst>
              <a:ext uri="{FF2B5EF4-FFF2-40B4-BE49-F238E27FC236}">
                <a16:creationId xmlns:a16="http://schemas.microsoft.com/office/drawing/2014/main" id="{8260A2FD-50FC-4251-A441-F82A28D6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92;p17">
            <a:extLst>
              <a:ext uri="{FF2B5EF4-FFF2-40B4-BE49-F238E27FC236}">
                <a16:creationId xmlns:a16="http://schemas.microsoft.com/office/drawing/2014/main" id="{E58EE6D5-AB84-4947-B16E-37599C1A2935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</p:spTree>
    <p:extLst>
      <p:ext uri="{BB962C8B-B14F-4D97-AF65-F5344CB8AC3E}">
        <p14:creationId xmlns:p14="http://schemas.microsoft.com/office/powerpoint/2010/main" val="1998057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63177" y="129651"/>
            <a:ext cx="7493301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2800" dirty="0" err="1"/>
              <a:t>Aportes</a:t>
            </a:r>
            <a:r>
              <a:rPr lang="en-US" sz="2800" dirty="0"/>
              <a:t> del Grupo:</a:t>
            </a:r>
            <a:endParaRPr lang="en-US" sz="28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106;p19">
            <a:extLst>
              <a:ext uri="{FF2B5EF4-FFF2-40B4-BE49-F238E27FC236}">
                <a16:creationId xmlns:a16="http://schemas.microsoft.com/office/drawing/2014/main" id="{7F9F0562-690C-4159-BB65-6671127DAC52}"/>
              </a:ext>
            </a:extLst>
          </p:cNvPr>
          <p:cNvSpPr txBox="1">
            <a:spLocks/>
          </p:cNvSpPr>
          <p:nvPr/>
        </p:nvSpPr>
        <p:spPr>
          <a:xfrm>
            <a:off x="248684" y="710934"/>
            <a:ext cx="8646631" cy="1318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El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estudio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RIVER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abre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un nuevo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paradigma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relación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a la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anticoagulación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los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pacientes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fibrilación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auricular y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prótesis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valvulares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biológicas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posición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mitral. </a:t>
            </a:r>
          </a:p>
          <a:p>
            <a:pPr marL="192024" indent="-218440" algn="just">
              <a:buSzPts val="2000"/>
              <a:buFont typeface="Arial"/>
              <a:buChar char="▪"/>
            </a:pPr>
            <a:endParaRPr lang="en-US" sz="2400" dirty="0">
              <a:solidFill>
                <a:schemeClr val="tx1"/>
              </a:solidFill>
              <a:latin typeface="Karla" pitchFamily="2" charset="0"/>
            </a:endParaRPr>
          </a:p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El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diseño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abierto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representa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una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debilidad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metodológica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. </a:t>
            </a:r>
          </a:p>
          <a:p>
            <a:pPr marL="192024" indent="-218440" algn="just">
              <a:buSzPts val="2000"/>
              <a:buFont typeface="Arial"/>
              <a:buChar char="▪"/>
            </a:pPr>
            <a:endParaRPr lang="en-US" sz="2400" dirty="0">
              <a:solidFill>
                <a:schemeClr val="tx1"/>
              </a:solidFill>
              <a:latin typeface="Karla" pitchFamily="2" charset="0"/>
            </a:endParaRPr>
          </a:p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Los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análisis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secundarios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fueron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realizados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poblaciónes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restringidas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y se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basaron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variables post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aleatorización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por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tanto no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tienen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importancia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estadística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ni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clínica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. </a:t>
            </a:r>
          </a:p>
          <a:p>
            <a:pPr marL="192024" indent="-218440" algn="just">
              <a:buSzPts val="2000"/>
              <a:buFont typeface="Arial"/>
              <a:buChar char="▪"/>
            </a:pPr>
            <a:endParaRPr lang="en-US" sz="2400" dirty="0">
              <a:solidFill>
                <a:schemeClr val="tx1"/>
              </a:solidFill>
              <a:latin typeface="Karla" pitchFamily="2" charset="0"/>
            </a:endParaRPr>
          </a:p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Se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deben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realizar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otros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estudios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para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extrapolar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estos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rla" pitchFamily="2" charset="0"/>
              </a:rPr>
              <a:t>resultados</a:t>
            </a:r>
            <a:r>
              <a:rPr lang="en-US" sz="2400" dirty="0">
                <a:solidFill>
                  <a:schemeClr val="tx1"/>
                </a:solidFill>
                <a:latin typeface="Karla" pitchFamily="2" charset="0"/>
              </a:rPr>
              <a:t>. </a:t>
            </a:r>
          </a:p>
          <a:p>
            <a:pPr marL="192024" indent="-218440" algn="just">
              <a:buSzPts val="2000"/>
              <a:buFont typeface="Arial"/>
              <a:buChar char="▪"/>
            </a:pPr>
            <a:endParaRPr lang="en-US" sz="2400" dirty="0">
              <a:solidFill>
                <a:schemeClr val="tx1"/>
              </a:solidFill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1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01EEE-1E4F-4966-9729-ED6792BB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9E7C132-25B0-495D-8495-144936B336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54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2377477-B568-4F57-A06E-DCB5FAAE7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0FCAD1A-9B4B-4F59-A01D-51B956E82A38}"/>
              </a:ext>
            </a:extLst>
          </p:cNvPr>
          <p:cNvSpPr/>
          <p:nvPr/>
        </p:nvSpPr>
        <p:spPr>
          <a:xfrm>
            <a:off x="1764933" y="4185870"/>
            <a:ext cx="6139547" cy="707886"/>
          </a:xfrm>
          <a:prstGeom prst="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 por su atención.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12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Introducción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06;p19">
            <a:extLst>
              <a:ext uri="{FF2B5EF4-FFF2-40B4-BE49-F238E27FC236}">
                <a16:creationId xmlns:a16="http://schemas.microsoft.com/office/drawing/2014/main" id="{C47AD4DF-361F-4304-83AC-AEEB5371679D}"/>
              </a:ext>
            </a:extLst>
          </p:cNvPr>
          <p:cNvSpPr txBox="1">
            <a:spLocks/>
          </p:cNvSpPr>
          <p:nvPr/>
        </p:nvSpPr>
        <p:spPr>
          <a:xfrm>
            <a:off x="333367" y="982436"/>
            <a:ext cx="8490133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 err="1">
                <a:highlight>
                  <a:schemeClr val="accent3"/>
                </a:highlight>
                <a:latin typeface="Karla" pitchFamily="2" charset="0"/>
              </a:rPr>
              <a:t>Evidencia</a:t>
            </a:r>
            <a:r>
              <a:rPr lang="en-US" sz="2400" dirty="0">
                <a:highlight>
                  <a:schemeClr val="accent3"/>
                </a:highlight>
                <a:latin typeface="Karla" pitchFamily="2" charset="0"/>
              </a:rPr>
              <a:t> a favor de la </a:t>
            </a:r>
            <a:r>
              <a:rPr lang="en-US" sz="2400" dirty="0" err="1">
                <a:highlight>
                  <a:schemeClr val="accent3"/>
                </a:highlight>
                <a:latin typeface="Karla" pitchFamily="2" charset="0"/>
              </a:rPr>
              <a:t>administración</a:t>
            </a:r>
            <a:r>
              <a:rPr lang="en-US" sz="2400" dirty="0">
                <a:highlight>
                  <a:schemeClr val="accent3"/>
                </a:highlight>
                <a:latin typeface="Karla" pitchFamily="2" charset="0"/>
              </a:rPr>
              <a:t> de </a:t>
            </a:r>
            <a:r>
              <a:rPr lang="en-US" sz="2400" dirty="0" err="1">
                <a:highlight>
                  <a:schemeClr val="accent3"/>
                </a:highlight>
                <a:latin typeface="Karla" pitchFamily="2" charset="0"/>
              </a:rPr>
              <a:t>Antagonistas</a:t>
            </a:r>
            <a:r>
              <a:rPr lang="en-US" sz="2400" dirty="0">
                <a:highlight>
                  <a:schemeClr val="accent3"/>
                </a:highlight>
                <a:latin typeface="Karla" pitchFamily="2" charset="0"/>
              </a:rPr>
              <a:t> de </a:t>
            </a:r>
            <a:r>
              <a:rPr lang="en-US" sz="2400" dirty="0" err="1">
                <a:highlight>
                  <a:schemeClr val="accent3"/>
                </a:highlight>
                <a:latin typeface="Karla" pitchFamily="2" charset="0"/>
              </a:rPr>
              <a:t>Vitamina</a:t>
            </a:r>
            <a:r>
              <a:rPr lang="en-US" sz="2400" dirty="0">
                <a:highlight>
                  <a:schemeClr val="accent3"/>
                </a:highlight>
                <a:latin typeface="Karla" pitchFamily="2" charset="0"/>
              </a:rPr>
              <a:t> K:</a:t>
            </a:r>
            <a:endParaRPr lang="en-US" sz="2400" dirty="0">
              <a:latin typeface="Karla" pitchFamily="2" charset="0"/>
            </a:endParaRPr>
          </a:p>
        </p:txBody>
      </p:sp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BB0117-6823-44D7-A1CC-2963849DF3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323" y="1753933"/>
            <a:ext cx="4723077" cy="15555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776B2FC-AC6A-462D-9DD3-1897C8BAC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1996" y="3366034"/>
            <a:ext cx="5621311" cy="1421252"/>
          </a:xfrm>
          <a:prstGeom prst="rect">
            <a:avLst/>
          </a:prstGeom>
        </p:spPr>
      </p:pic>
      <p:sp>
        <p:nvSpPr>
          <p:cNvPr id="17" name="18 CuadroTexto">
            <a:extLst>
              <a:ext uri="{FF2B5EF4-FFF2-40B4-BE49-F238E27FC236}">
                <a16:creationId xmlns:a16="http://schemas.microsoft.com/office/drawing/2014/main" id="{D3398FBE-0EB2-45AA-954B-CA6B06336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559" y="2386365"/>
            <a:ext cx="3898619" cy="4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75" tIns="42786" rIns="85575" bIns="42786">
            <a:spAutoFit/>
          </a:bodyPr>
          <a:lstStyle>
            <a:lvl1pPr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VE" altLang="es-ES" sz="1800" b="1" i="1" dirty="0">
                <a:latin typeface="Karla" pitchFamily="2" charset="0"/>
              </a:rPr>
              <a:t>138 pacientes.</a:t>
            </a:r>
            <a:endParaRPr lang="es-VE" altLang="es-ES" sz="1800" i="1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Introducción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06;p19">
            <a:extLst>
              <a:ext uri="{FF2B5EF4-FFF2-40B4-BE49-F238E27FC236}">
                <a16:creationId xmlns:a16="http://schemas.microsoft.com/office/drawing/2014/main" id="{C47AD4DF-361F-4304-83AC-AEEB5371679D}"/>
              </a:ext>
            </a:extLst>
          </p:cNvPr>
          <p:cNvSpPr txBox="1">
            <a:spLocks/>
          </p:cNvSpPr>
          <p:nvPr/>
        </p:nvSpPr>
        <p:spPr>
          <a:xfrm>
            <a:off x="333367" y="982436"/>
            <a:ext cx="8490133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 err="1">
                <a:highlight>
                  <a:schemeClr val="accent3"/>
                </a:highlight>
                <a:latin typeface="Karla" pitchFamily="2" charset="0"/>
              </a:rPr>
              <a:t>Evidencia</a:t>
            </a:r>
            <a:r>
              <a:rPr lang="en-US" sz="2400" dirty="0">
                <a:highlight>
                  <a:schemeClr val="accent3"/>
                </a:highlight>
                <a:latin typeface="Karla" pitchFamily="2" charset="0"/>
              </a:rPr>
              <a:t> a favor de la </a:t>
            </a:r>
            <a:r>
              <a:rPr lang="en-US" sz="2400" dirty="0" err="1">
                <a:highlight>
                  <a:schemeClr val="accent3"/>
                </a:highlight>
                <a:latin typeface="Karla" pitchFamily="2" charset="0"/>
              </a:rPr>
              <a:t>administración</a:t>
            </a:r>
            <a:r>
              <a:rPr lang="en-US" sz="2400" dirty="0">
                <a:highlight>
                  <a:schemeClr val="accent3"/>
                </a:highlight>
                <a:latin typeface="Karla" pitchFamily="2" charset="0"/>
              </a:rPr>
              <a:t> de NACOs:</a:t>
            </a:r>
            <a:endParaRPr lang="en-US" sz="2400" dirty="0">
              <a:latin typeface="Karla" pitchFamily="2" charset="0"/>
            </a:endParaRPr>
          </a:p>
        </p:txBody>
      </p:sp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1CA809-3A74-4ED7-A3D5-954C3C8728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55" y="1455708"/>
            <a:ext cx="7744728" cy="12327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2651D56-82DA-4DE8-A8CF-061D4477BA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688457"/>
            <a:ext cx="7952282" cy="10821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2D937D-F00A-4524-89A8-F8E5EDF47F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55" y="3770591"/>
            <a:ext cx="7026249" cy="1120237"/>
          </a:xfrm>
          <a:prstGeom prst="rect">
            <a:avLst/>
          </a:prstGeom>
        </p:spPr>
      </p:pic>
      <p:sp>
        <p:nvSpPr>
          <p:cNvPr id="19" name="18 CuadroTexto">
            <a:extLst>
              <a:ext uri="{FF2B5EF4-FFF2-40B4-BE49-F238E27FC236}">
                <a16:creationId xmlns:a16="http://schemas.microsoft.com/office/drawing/2014/main" id="{9B5E004F-A95A-486F-95F8-10F0A014A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7511" y="1571692"/>
            <a:ext cx="2061383" cy="8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75" tIns="42786" rIns="85575" bIns="42786">
            <a:spAutoFit/>
          </a:bodyPr>
          <a:lstStyle>
            <a:lvl1pPr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VE" altLang="es-ES" sz="1800" b="1" i="1" dirty="0">
                <a:latin typeface="Karla" pitchFamily="2" charset="0"/>
              </a:rPr>
              <a:t>31</a:t>
            </a:r>
            <a:br>
              <a:rPr lang="es-VE" altLang="es-ES" sz="1800" b="1" i="1" dirty="0">
                <a:latin typeface="Karla" pitchFamily="2" charset="0"/>
              </a:rPr>
            </a:br>
            <a:r>
              <a:rPr lang="es-VE" altLang="es-ES" sz="1800" b="1" i="1" dirty="0">
                <a:latin typeface="Karla" pitchFamily="2" charset="0"/>
              </a:rPr>
              <a:t>pacientes.</a:t>
            </a:r>
            <a:endParaRPr lang="es-VE" altLang="es-ES" sz="1800" i="1" dirty="0">
              <a:latin typeface="Karla" pitchFamily="2" charset="0"/>
            </a:endParaRPr>
          </a:p>
        </p:txBody>
      </p:sp>
      <p:sp>
        <p:nvSpPr>
          <p:cNvPr id="22" name="18 CuadroTexto">
            <a:extLst>
              <a:ext uri="{FF2B5EF4-FFF2-40B4-BE49-F238E27FC236}">
                <a16:creationId xmlns:a16="http://schemas.microsoft.com/office/drawing/2014/main" id="{813ACAB4-108B-458C-9DA4-75483A009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237" y="2757373"/>
            <a:ext cx="2445803" cy="8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75" tIns="42786" rIns="85575" bIns="42786">
            <a:spAutoFit/>
          </a:bodyPr>
          <a:lstStyle>
            <a:lvl1pPr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VE" altLang="es-ES" sz="1800" b="1" i="1" dirty="0">
                <a:latin typeface="Karla" pitchFamily="2" charset="0"/>
              </a:rPr>
              <a:t>131</a:t>
            </a:r>
            <a:br>
              <a:rPr lang="es-VE" altLang="es-ES" sz="1800" b="1" i="1" dirty="0">
                <a:latin typeface="Karla" pitchFamily="2" charset="0"/>
              </a:rPr>
            </a:br>
            <a:r>
              <a:rPr lang="es-VE" altLang="es-ES" sz="1800" b="1" i="1" dirty="0">
                <a:latin typeface="Karla" pitchFamily="2" charset="0"/>
              </a:rPr>
              <a:t>pacientes.</a:t>
            </a:r>
            <a:endParaRPr lang="es-VE" altLang="es-ES" sz="1800" i="1" dirty="0">
              <a:latin typeface="Karla" pitchFamily="2" charset="0"/>
            </a:endParaRPr>
          </a:p>
        </p:txBody>
      </p:sp>
      <p:sp>
        <p:nvSpPr>
          <p:cNvPr id="23" name="18 CuadroTexto">
            <a:extLst>
              <a:ext uri="{FF2B5EF4-FFF2-40B4-BE49-F238E27FC236}">
                <a16:creationId xmlns:a16="http://schemas.microsoft.com/office/drawing/2014/main" id="{906FC58A-351D-4EDB-A294-06471F63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217" y="3929878"/>
            <a:ext cx="2321970" cy="8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75" tIns="42786" rIns="85575" bIns="42786">
            <a:spAutoFit/>
          </a:bodyPr>
          <a:lstStyle>
            <a:lvl1pPr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Ubuntu"/>
                <a:ea typeface="Spica Neue P"/>
                <a:cs typeface="Spica Neue P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VE" altLang="es-ES" sz="1800" b="1" i="1" dirty="0">
                <a:latin typeface="Karla" pitchFamily="2" charset="0"/>
              </a:rPr>
              <a:t>27</a:t>
            </a:r>
            <a:br>
              <a:rPr lang="es-VE" altLang="es-ES" sz="1800" b="1" i="1" dirty="0">
                <a:latin typeface="Karla" pitchFamily="2" charset="0"/>
              </a:rPr>
            </a:br>
            <a:r>
              <a:rPr lang="es-VE" altLang="es-ES" sz="1800" b="1" i="1" dirty="0">
                <a:latin typeface="Karla" pitchFamily="2" charset="0"/>
              </a:rPr>
              <a:t>pacientes.</a:t>
            </a:r>
            <a:endParaRPr lang="es-VE" altLang="es-ES" sz="1800" i="1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8BB2E3AD-B425-4775-90B1-3012F460D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13" name="Google Shape;512;p45">
            <a:extLst>
              <a:ext uri="{FF2B5EF4-FFF2-40B4-BE49-F238E27FC236}">
                <a16:creationId xmlns:a16="http://schemas.microsoft.com/office/drawing/2014/main" id="{88FF4D85-5D05-48DD-8C50-6C95578D3306}"/>
              </a:ext>
            </a:extLst>
          </p:cNvPr>
          <p:cNvSpPr txBox="1">
            <a:spLocks/>
          </p:cNvSpPr>
          <p:nvPr/>
        </p:nvSpPr>
        <p:spPr>
          <a:xfrm>
            <a:off x="955557" y="45456"/>
            <a:ext cx="648775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just"/>
            <a:r>
              <a:rPr lang="en-US" sz="3600" dirty="0" err="1"/>
              <a:t>Introducción</a:t>
            </a:r>
            <a:r>
              <a:rPr lang="en-US" sz="3600" dirty="0"/>
              <a:t>:</a:t>
            </a:r>
            <a:endParaRPr lang="en-US" sz="3600" dirty="0">
              <a:solidFill>
                <a:schemeClr val="bg2"/>
              </a:solidFill>
            </a:endParaRPr>
          </a:p>
        </p:txBody>
      </p:sp>
      <p:cxnSp>
        <p:nvCxnSpPr>
          <p:cNvPr id="14" name="17 Conector recto">
            <a:extLst>
              <a:ext uri="{FF2B5EF4-FFF2-40B4-BE49-F238E27FC236}">
                <a16:creationId xmlns:a16="http://schemas.microsoft.com/office/drawing/2014/main" id="{6F1A7A40-F14A-4B82-A9ED-F542B6467CB5}"/>
              </a:ext>
            </a:extLst>
          </p:cNvPr>
          <p:cNvCxnSpPr>
            <a:cxnSpLocks/>
          </p:cNvCxnSpPr>
          <p:nvPr/>
        </p:nvCxnSpPr>
        <p:spPr>
          <a:xfrm>
            <a:off x="0" y="617093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Resultado de imagen para ucla">
            <a:extLst>
              <a:ext uri="{FF2B5EF4-FFF2-40B4-BE49-F238E27FC236}">
                <a16:creationId xmlns:a16="http://schemas.microsoft.com/office/drawing/2014/main" id="{F5434B01-6CBB-488E-80C2-F1EFF65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" y="118612"/>
            <a:ext cx="363429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ascardio">
            <a:extLst>
              <a:ext uri="{FF2B5EF4-FFF2-40B4-BE49-F238E27FC236}">
                <a16:creationId xmlns:a16="http://schemas.microsoft.com/office/drawing/2014/main" id="{A14B06A5-8AFF-4C6B-B40E-F8DF0AA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118613"/>
            <a:ext cx="365087" cy="4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06;p19">
            <a:extLst>
              <a:ext uri="{FF2B5EF4-FFF2-40B4-BE49-F238E27FC236}">
                <a16:creationId xmlns:a16="http://schemas.microsoft.com/office/drawing/2014/main" id="{C47AD4DF-361F-4304-83AC-AEEB5371679D}"/>
              </a:ext>
            </a:extLst>
          </p:cNvPr>
          <p:cNvSpPr txBox="1">
            <a:spLocks/>
          </p:cNvSpPr>
          <p:nvPr/>
        </p:nvSpPr>
        <p:spPr>
          <a:xfrm>
            <a:off x="333367" y="982436"/>
            <a:ext cx="8490133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 err="1">
                <a:highlight>
                  <a:schemeClr val="accent3"/>
                </a:highlight>
                <a:latin typeface="Karla" pitchFamily="2" charset="0"/>
              </a:rPr>
              <a:t>Evidencia</a:t>
            </a:r>
            <a:r>
              <a:rPr lang="en-US" sz="2400" dirty="0">
                <a:highlight>
                  <a:schemeClr val="accent3"/>
                </a:highlight>
                <a:latin typeface="Karla" pitchFamily="2" charset="0"/>
              </a:rPr>
              <a:t> a favor de la </a:t>
            </a:r>
            <a:r>
              <a:rPr lang="en-US" sz="2400" dirty="0" err="1">
                <a:highlight>
                  <a:schemeClr val="accent3"/>
                </a:highlight>
                <a:latin typeface="Karla" pitchFamily="2" charset="0"/>
              </a:rPr>
              <a:t>administración</a:t>
            </a:r>
            <a:r>
              <a:rPr lang="en-US" sz="2400" dirty="0">
                <a:highlight>
                  <a:schemeClr val="accent3"/>
                </a:highlight>
                <a:latin typeface="Karla" pitchFamily="2" charset="0"/>
              </a:rPr>
              <a:t> de NACOs:</a:t>
            </a:r>
            <a:endParaRPr lang="en-US" sz="2400" dirty="0">
              <a:latin typeface="Karla" pitchFamily="2" charset="0"/>
            </a:endParaRPr>
          </a:p>
        </p:txBody>
      </p:sp>
      <p:sp>
        <p:nvSpPr>
          <p:cNvPr id="21" name="Google Shape;92;p17">
            <a:extLst>
              <a:ext uri="{FF2B5EF4-FFF2-40B4-BE49-F238E27FC236}">
                <a16:creationId xmlns:a16="http://schemas.microsoft.com/office/drawing/2014/main" id="{EE56E67B-6A6E-4458-A408-D0C873B823F1}"/>
              </a:ext>
            </a:extLst>
          </p:cNvPr>
          <p:cNvSpPr txBox="1">
            <a:spLocks/>
          </p:cNvSpPr>
          <p:nvPr/>
        </p:nvSpPr>
        <p:spPr>
          <a:xfrm>
            <a:off x="1409731" y="4759821"/>
            <a:ext cx="8311390" cy="3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sz="1100" b="0" dirty="0"/>
              <a:t>Rivaroxaban in Patients with Atrial Fibrillation and a Bioprosthetic Mitral Valve. n </a:t>
            </a:r>
            <a:r>
              <a:rPr lang="en-US" sz="1100" b="0" dirty="0" err="1"/>
              <a:t>engl</a:t>
            </a:r>
            <a:r>
              <a:rPr lang="en-US" sz="1100" b="0" dirty="0"/>
              <a:t> j med 383;22, November 26, 2020.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A39F10-D343-40C5-94E4-D953038091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18" y="1600252"/>
            <a:ext cx="8535140" cy="815411"/>
          </a:xfrm>
          <a:prstGeom prst="rect">
            <a:avLst/>
          </a:prstGeom>
        </p:spPr>
      </p:pic>
      <p:sp>
        <p:nvSpPr>
          <p:cNvPr id="17" name="Google Shape;106;p19">
            <a:extLst>
              <a:ext uri="{FF2B5EF4-FFF2-40B4-BE49-F238E27FC236}">
                <a16:creationId xmlns:a16="http://schemas.microsoft.com/office/drawing/2014/main" id="{727AE2D1-E99A-4FA0-9218-359F2240F52B}"/>
              </a:ext>
            </a:extLst>
          </p:cNvPr>
          <p:cNvSpPr txBox="1">
            <a:spLocks/>
          </p:cNvSpPr>
          <p:nvPr/>
        </p:nvSpPr>
        <p:spPr>
          <a:xfrm>
            <a:off x="320500" y="2664279"/>
            <a:ext cx="8490133" cy="20955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b="1" dirty="0">
                <a:latin typeface="Karla" pitchFamily="2" charset="0"/>
              </a:rPr>
              <a:t>ROCKET-AF: </a:t>
            </a:r>
            <a:r>
              <a:rPr lang="en-US" sz="2400" dirty="0" err="1">
                <a:latin typeface="Karla" pitchFamily="2" charset="0"/>
              </a:rPr>
              <a:t>demostró</a:t>
            </a:r>
            <a:r>
              <a:rPr lang="en-US" sz="2400" dirty="0">
                <a:latin typeface="Karla" pitchFamily="2" charset="0"/>
              </a:rPr>
              <a:t> la no </a:t>
            </a:r>
            <a:r>
              <a:rPr lang="en-US" sz="2400" dirty="0" err="1">
                <a:latin typeface="Karla" pitchFamily="2" charset="0"/>
              </a:rPr>
              <a:t>inferioridad</a:t>
            </a:r>
            <a:r>
              <a:rPr lang="en-US" sz="2400" dirty="0">
                <a:latin typeface="Karla" pitchFamily="2" charset="0"/>
              </a:rPr>
              <a:t> de Rivaroxaban </a:t>
            </a:r>
            <a:r>
              <a:rPr lang="en-US" sz="2400" dirty="0" err="1">
                <a:latin typeface="Karla" pitchFamily="2" charset="0"/>
              </a:rPr>
              <a:t>frente</a:t>
            </a:r>
            <a:r>
              <a:rPr lang="en-US" sz="2400" dirty="0">
                <a:latin typeface="Karla" pitchFamily="2" charset="0"/>
              </a:rPr>
              <a:t> a </a:t>
            </a:r>
            <a:r>
              <a:rPr lang="en-US" sz="2400" dirty="0" err="1">
                <a:latin typeface="Karla" pitchFamily="2" charset="0"/>
              </a:rPr>
              <a:t>Warfarina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en</a:t>
            </a:r>
            <a:r>
              <a:rPr lang="en-US" sz="2400" dirty="0">
                <a:latin typeface="Karla" pitchFamily="2" charset="0"/>
              </a:rPr>
              <a:t> la </a:t>
            </a:r>
            <a:r>
              <a:rPr lang="en-US" sz="2400" dirty="0" err="1">
                <a:latin typeface="Karla" pitchFamily="2" charset="0"/>
              </a:rPr>
              <a:t>prevención</a:t>
            </a:r>
            <a:r>
              <a:rPr lang="en-US" sz="2400" dirty="0">
                <a:latin typeface="Karla" pitchFamily="2" charset="0"/>
              </a:rPr>
              <a:t> de Stroke y </a:t>
            </a:r>
            <a:r>
              <a:rPr lang="en-US" sz="2400" dirty="0" err="1">
                <a:latin typeface="Karla" pitchFamily="2" charset="0"/>
              </a:rPr>
              <a:t>Tromboembolismo</a:t>
            </a:r>
            <a:r>
              <a:rPr lang="en-US" sz="2400" dirty="0">
                <a:latin typeface="Karla" pitchFamily="2" charset="0"/>
              </a:rPr>
              <a:t>. </a:t>
            </a:r>
          </a:p>
          <a:p>
            <a:pPr marL="192024" indent="-218440" algn="just">
              <a:buSzPts val="2000"/>
              <a:buFont typeface="Arial"/>
              <a:buChar char="▪"/>
            </a:pPr>
            <a:r>
              <a:rPr lang="en-US" sz="2400" dirty="0">
                <a:latin typeface="Karla" pitchFamily="2" charset="0"/>
              </a:rPr>
              <a:t>Los </a:t>
            </a:r>
            <a:r>
              <a:rPr lang="en-US" sz="2400" dirty="0" err="1">
                <a:latin typeface="Karla" pitchFamily="2" charset="0"/>
              </a:rPr>
              <a:t>pacientes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portadores</a:t>
            </a:r>
            <a:r>
              <a:rPr lang="en-US" sz="2400" dirty="0">
                <a:latin typeface="Karla" pitchFamily="2" charset="0"/>
              </a:rPr>
              <a:t> de </a:t>
            </a:r>
            <a:r>
              <a:rPr lang="en-US" sz="2400" dirty="0" err="1">
                <a:latin typeface="Karla" pitchFamily="2" charset="0"/>
              </a:rPr>
              <a:t>prótesis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valvulares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highlight>
                  <a:schemeClr val="accent3"/>
                </a:highlight>
                <a:latin typeface="Karla" pitchFamily="2" charset="0"/>
              </a:rPr>
              <a:t>fueron</a:t>
            </a:r>
            <a:r>
              <a:rPr lang="en-US" sz="2400" dirty="0">
                <a:highlight>
                  <a:schemeClr val="accent3"/>
                </a:highlight>
                <a:latin typeface="Karla" pitchFamily="2" charset="0"/>
              </a:rPr>
              <a:t> </a:t>
            </a:r>
            <a:r>
              <a:rPr lang="en-US" sz="2400" dirty="0" err="1">
                <a:highlight>
                  <a:schemeClr val="accent3"/>
                </a:highlight>
                <a:latin typeface="Karla" pitchFamily="2" charset="0"/>
              </a:rPr>
              <a:t>excluídos</a:t>
            </a:r>
            <a:r>
              <a:rPr lang="en-US" sz="2400" dirty="0">
                <a:highlight>
                  <a:schemeClr val="accent3"/>
                </a:highlight>
                <a:latin typeface="Karla" pitchFamily="2" charset="0"/>
              </a:rPr>
              <a:t>. </a:t>
            </a:r>
            <a:endParaRPr lang="en-US" sz="24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01EEE-1E4F-4966-9729-ED6792BB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9E7C132-25B0-495D-8495-144936B336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2377477-B568-4F57-A06E-DCB5FAAE7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1ADF555-4DBC-4ACF-A420-3BA00A65A0BE}"/>
              </a:ext>
            </a:extLst>
          </p:cNvPr>
          <p:cNvSpPr/>
          <p:nvPr/>
        </p:nvSpPr>
        <p:spPr>
          <a:xfrm>
            <a:off x="550323" y="61586"/>
            <a:ext cx="684803" cy="923330"/>
          </a:xfrm>
          <a:prstGeom prst="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43A0AC2-A069-4CB8-A60D-A368FAB09844}"/>
              </a:ext>
            </a:extLst>
          </p:cNvPr>
          <p:cNvSpPr/>
          <p:nvPr/>
        </p:nvSpPr>
        <p:spPr>
          <a:xfrm>
            <a:off x="539365" y="1109539"/>
            <a:ext cx="684803" cy="923330"/>
          </a:xfrm>
          <a:prstGeom prst="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855E201-A625-4E1C-9B27-C8C696AC36EB}"/>
              </a:ext>
            </a:extLst>
          </p:cNvPr>
          <p:cNvSpPr/>
          <p:nvPr/>
        </p:nvSpPr>
        <p:spPr>
          <a:xfrm>
            <a:off x="577836" y="2157492"/>
            <a:ext cx="646332" cy="923330"/>
          </a:xfrm>
          <a:prstGeom prst="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99408FB-362A-4A7C-B183-2348552E3D0A}"/>
              </a:ext>
            </a:extLst>
          </p:cNvPr>
          <p:cNvSpPr/>
          <p:nvPr/>
        </p:nvSpPr>
        <p:spPr>
          <a:xfrm>
            <a:off x="577836" y="3182181"/>
            <a:ext cx="646332" cy="923330"/>
          </a:xfrm>
          <a:prstGeom prst="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76B8DB7-BF4B-4058-ACFA-3743575173A9}"/>
              </a:ext>
            </a:extLst>
          </p:cNvPr>
          <p:cNvSpPr/>
          <p:nvPr/>
        </p:nvSpPr>
        <p:spPr>
          <a:xfrm>
            <a:off x="558600" y="4200722"/>
            <a:ext cx="684803" cy="923330"/>
          </a:xfrm>
          <a:prstGeom prst="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0FCAD1A-9B4B-4F59-A01D-51B956E82A38}"/>
              </a:ext>
            </a:extLst>
          </p:cNvPr>
          <p:cNvSpPr/>
          <p:nvPr/>
        </p:nvSpPr>
        <p:spPr>
          <a:xfrm>
            <a:off x="1441762" y="2032869"/>
            <a:ext cx="7483574" cy="1323439"/>
          </a:xfrm>
          <a:prstGeom prst="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Rivaroxaban</a:t>
            </a:r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Valvular Heart </a:t>
            </a:r>
            <a:r>
              <a:rPr lang="es-E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Disease</a:t>
            </a:r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Atrial </a:t>
            </a:r>
            <a:r>
              <a:rPr lang="es-E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Fibrillation</a:t>
            </a:r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36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2751</Words>
  <Application>Microsoft Office PowerPoint</Application>
  <PresentationFormat>Presentación en pantalla (16:9)</PresentationFormat>
  <Paragraphs>321</Paragraphs>
  <Slides>54</Slides>
  <Notes>52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0" baseType="lpstr">
      <vt:lpstr>Arial</vt:lpstr>
      <vt:lpstr>Calibri</vt:lpstr>
      <vt:lpstr>Encode Sans Semi Condensed</vt:lpstr>
      <vt:lpstr>Karla</vt:lpstr>
      <vt:lpstr>Times New Roman</vt:lpstr>
      <vt:lpstr>Iden template</vt:lpstr>
      <vt:lpstr>Evidencia Científica: Ciclo de Patología Valvular.</vt:lpstr>
      <vt:lpstr>Presentación de PowerPoint</vt:lpstr>
      <vt:lpstr>Presentación de PowerPoint</vt:lpstr>
      <vt:lpstr>Introducción.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Métodos.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Discusión.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Lista de Cotejo.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Aportes del Grupo. </vt:lpstr>
      <vt:lpstr>Presentación de PowerPoint</vt:lpstr>
      <vt:lpstr>Presentación de PowerPoint</vt:lpstr>
      <vt:lpstr>Presentación de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Evidencia Científica: Ciclo de Patología Valvular.</dc:title>
  <dc:creator>Jose Martin</dc:creator>
  <cp:lastModifiedBy>Jose Martin</cp:lastModifiedBy>
  <cp:revision>18</cp:revision>
  <dcterms:modified xsi:type="dcterms:W3CDTF">2022-04-11T16:06:05Z</dcterms:modified>
</cp:coreProperties>
</file>