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6" r:id="rId2"/>
    <p:sldId id="265" r:id="rId3"/>
    <p:sldId id="257" r:id="rId4"/>
    <p:sldId id="272" r:id="rId5"/>
    <p:sldId id="271" r:id="rId6"/>
    <p:sldId id="258" r:id="rId7"/>
    <p:sldId id="273" r:id="rId8"/>
    <p:sldId id="298" r:id="rId9"/>
    <p:sldId id="278" r:id="rId10"/>
    <p:sldId id="281" r:id="rId11"/>
    <p:sldId id="279" r:id="rId12"/>
    <p:sldId id="259" r:id="rId13"/>
    <p:sldId id="293" r:id="rId14"/>
    <p:sldId id="299" r:id="rId15"/>
    <p:sldId id="267" r:id="rId16"/>
    <p:sldId id="300" r:id="rId17"/>
    <p:sldId id="301" r:id="rId18"/>
    <p:sldId id="260" r:id="rId19"/>
    <p:sldId id="287" r:id="rId20"/>
    <p:sldId id="296" r:id="rId21"/>
    <p:sldId id="297" r:id="rId22"/>
    <p:sldId id="262" r:id="rId23"/>
    <p:sldId id="274" r:id="rId24"/>
    <p:sldId id="275" r:id="rId25"/>
    <p:sldId id="277" r:id="rId26"/>
    <p:sldId id="261" r:id="rId27"/>
    <p:sldId id="302" r:id="rId28"/>
    <p:sldId id="276" r:id="rId2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F0FF"/>
    <a:srgbClr val="0047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6607" autoAdjust="0"/>
  </p:normalViewPr>
  <p:slideViewPr>
    <p:cSldViewPr>
      <p:cViewPr varScale="1">
        <p:scale>
          <a:sx n="65" d="100"/>
          <a:sy n="65" d="100"/>
        </p:scale>
        <p:origin x="936" y="60"/>
      </p:cViewPr>
      <p:guideLst>
        <p:guide orient="horz" pos="2160"/>
        <p:guide pos="3840"/>
      </p:guideLst>
    </p:cSldViewPr>
  </p:slideViewPr>
  <p:outlineViewPr>
    <p:cViewPr>
      <p:scale>
        <a:sx n="33" d="100"/>
        <a:sy n="33" d="100"/>
      </p:scale>
      <p:origin x="0" y="-1596"/>
    </p:cViewPr>
  </p:outlineViewPr>
  <p:notesTextViewPr>
    <p:cViewPr>
      <p:scale>
        <a:sx n="100" d="100"/>
        <a:sy n="100" d="100"/>
      </p:scale>
      <p:origin x="0" y="0"/>
    </p:cViewPr>
  </p:notesTextViewPr>
  <p:sorterViewPr>
    <p:cViewPr>
      <p:scale>
        <a:sx n="66" d="100"/>
        <a:sy n="66" d="100"/>
      </p:scale>
      <p:origin x="0" y="26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E63973-4FC3-4265-A614-077CB9835A26}" type="doc">
      <dgm:prSet loTypeId="urn:microsoft.com/office/officeart/2005/8/layout/vList2" loCatId="list" qsTypeId="urn:microsoft.com/office/officeart/2005/8/quickstyle/simple3" qsCatId="simple" csTypeId="urn:microsoft.com/office/officeart/2005/8/colors/accent2_1" csCatId="accent2" phldr="1"/>
      <dgm:spPr/>
      <dgm:t>
        <a:bodyPr/>
        <a:lstStyle/>
        <a:p>
          <a:endParaRPr lang="es-ES"/>
        </a:p>
      </dgm:t>
    </dgm:pt>
    <dgm:pt modelId="{18746D22-AA89-464B-9A9B-D35D7CFE5D22}">
      <dgm:prSet custT="1"/>
      <dgm:spPr/>
      <dgm:t>
        <a:bodyPr/>
        <a:lstStyle/>
        <a:p>
          <a:pPr algn="ctr"/>
          <a:r>
            <a:rPr lang="en-US" sz="2200" dirty="0" smtClean="0"/>
            <a:t>El </a:t>
          </a:r>
          <a:r>
            <a:rPr lang="en-US" sz="2200" dirty="0" err="1" smtClean="0"/>
            <a:t>desarrollo</a:t>
          </a:r>
          <a:r>
            <a:rPr lang="en-US" sz="2200" dirty="0" smtClean="0"/>
            <a:t> de un LVT </a:t>
          </a:r>
          <a:r>
            <a:rPr lang="en-US" sz="2200" dirty="0" err="1" smtClean="0"/>
            <a:t>está</a:t>
          </a:r>
          <a:r>
            <a:rPr lang="en-US" sz="2200" dirty="0" smtClean="0"/>
            <a:t> </a:t>
          </a:r>
          <a:r>
            <a:rPr lang="en-US" sz="2200" dirty="0" err="1" smtClean="0"/>
            <a:t>descrito</a:t>
          </a:r>
          <a:r>
            <a:rPr lang="en-US" sz="2200" dirty="0" smtClean="0"/>
            <a:t> </a:t>
          </a:r>
          <a:r>
            <a:rPr lang="en-US" sz="2200" dirty="0" err="1" smtClean="0"/>
            <a:t>como</a:t>
          </a:r>
          <a:r>
            <a:rPr lang="en-US" sz="2200" dirty="0" smtClean="0"/>
            <a:t> </a:t>
          </a:r>
          <a:r>
            <a:rPr lang="en-US" sz="2200" dirty="0" err="1" smtClean="0"/>
            <a:t>una</a:t>
          </a:r>
          <a:r>
            <a:rPr lang="en-US" sz="2200" dirty="0" smtClean="0"/>
            <a:t> </a:t>
          </a:r>
          <a:r>
            <a:rPr lang="en-US" sz="2200" dirty="0" err="1" smtClean="0"/>
            <a:t>complicación</a:t>
          </a:r>
          <a:r>
            <a:rPr lang="en-US" sz="2200" dirty="0" smtClean="0"/>
            <a:t> de STEMI, </a:t>
          </a:r>
          <a:r>
            <a:rPr lang="en-US" sz="2200" dirty="0" err="1" smtClean="0"/>
            <a:t>asociado</a:t>
          </a:r>
          <a:r>
            <a:rPr lang="en-US" sz="2200" dirty="0" smtClean="0"/>
            <a:t> con </a:t>
          </a:r>
          <a:r>
            <a:rPr lang="en-US" sz="2200" dirty="0" err="1" smtClean="0"/>
            <a:t>trastornos</a:t>
          </a:r>
          <a:r>
            <a:rPr lang="en-US" sz="2200" dirty="0" smtClean="0"/>
            <a:t> de </a:t>
          </a:r>
          <a:r>
            <a:rPr lang="en-US" sz="2200" dirty="0" err="1" smtClean="0"/>
            <a:t>motilidad</a:t>
          </a:r>
          <a:r>
            <a:rPr lang="en-US" sz="2200" dirty="0" smtClean="0"/>
            <a:t> </a:t>
          </a:r>
          <a:r>
            <a:rPr lang="en-US" sz="2200" dirty="0" err="1" smtClean="0"/>
            <a:t>significativa</a:t>
          </a:r>
          <a:r>
            <a:rPr lang="en-US" sz="2200" dirty="0" smtClean="0"/>
            <a:t> y </a:t>
          </a:r>
          <a:r>
            <a:rPr lang="en-US" sz="2200" dirty="0" err="1" smtClean="0"/>
            <a:t>una</a:t>
          </a:r>
          <a:r>
            <a:rPr lang="en-US" sz="2200" dirty="0" smtClean="0"/>
            <a:t> </a:t>
          </a:r>
          <a:r>
            <a:rPr lang="en-US" sz="2200" dirty="0" err="1" smtClean="0"/>
            <a:t>reducción</a:t>
          </a:r>
          <a:r>
            <a:rPr lang="en-US" sz="2200" dirty="0" smtClean="0"/>
            <a:t> de la FE. </a:t>
          </a:r>
          <a:endParaRPr lang="en-US" sz="2200" dirty="0"/>
        </a:p>
      </dgm:t>
    </dgm:pt>
    <dgm:pt modelId="{6B796ABC-FAA1-487F-809E-041BB5426A84}" type="parTrans" cxnId="{EF19288F-357F-4E24-B9A3-BB9AC453C2D7}">
      <dgm:prSet/>
      <dgm:spPr/>
      <dgm:t>
        <a:bodyPr/>
        <a:lstStyle/>
        <a:p>
          <a:pPr algn="ctr"/>
          <a:endParaRPr lang="en-US" sz="2200"/>
        </a:p>
      </dgm:t>
    </dgm:pt>
    <dgm:pt modelId="{52B26AAB-3976-4135-84D9-92D2C0FF7474}" type="sibTrans" cxnId="{EF19288F-357F-4E24-B9A3-BB9AC453C2D7}">
      <dgm:prSet custT="1"/>
      <dgm:spPr/>
      <dgm:t>
        <a:bodyPr/>
        <a:lstStyle/>
        <a:p>
          <a:pPr algn="ctr"/>
          <a:endParaRPr lang="en-US" sz="2200"/>
        </a:p>
      </dgm:t>
    </dgm:pt>
    <dgm:pt modelId="{B5700443-C69C-49B8-924D-ADE305037199}">
      <dgm:prSet custT="1"/>
      <dgm:spPr/>
      <dgm:t>
        <a:bodyPr/>
        <a:lstStyle/>
        <a:p>
          <a:pPr algn="ctr"/>
          <a:r>
            <a:rPr lang="en-US" sz="2200" dirty="0" err="1" smtClean="0"/>
            <a:t>En</a:t>
          </a:r>
          <a:r>
            <a:rPr lang="en-US" sz="2200" dirty="0" smtClean="0"/>
            <a:t> la era actual de la PCI, la </a:t>
          </a:r>
          <a:r>
            <a:rPr lang="en-US" sz="2200" dirty="0" err="1" smtClean="0"/>
            <a:t>incidencia</a:t>
          </a:r>
          <a:r>
            <a:rPr lang="en-US" sz="2200" dirty="0" smtClean="0"/>
            <a:t> de LVT </a:t>
          </a:r>
          <a:r>
            <a:rPr lang="en-US" sz="2200" dirty="0" err="1" smtClean="0"/>
            <a:t>en</a:t>
          </a:r>
          <a:r>
            <a:rPr lang="en-US" sz="2200" dirty="0" smtClean="0"/>
            <a:t> STEMI anterior ha </a:t>
          </a:r>
          <a:r>
            <a:rPr lang="en-US" sz="2200" dirty="0" err="1" smtClean="0"/>
            <a:t>disminuido</a:t>
          </a:r>
          <a:r>
            <a:rPr lang="en-US" sz="2200" dirty="0" smtClean="0"/>
            <a:t> </a:t>
          </a:r>
          <a:r>
            <a:rPr lang="en-US" sz="2200" dirty="0" err="1" smtClean="0"/>
            <a:t>significamente</a:t>
          </a:r>
          <a:r>
            <a:rPr lang="en-US" sz="2200" dirty="0" smtClean="0"/>
            <a:t>.</a:t>
          </a:r>
          <a:endParaRPr lang="en-US" sz="2200" dirty="0"/>
        </a:p>
      </dgm:t>
    </dgm:pt>
    <dgm:pt modelId="{9E99C8B6-5060-440B-82D5-C974B3F7B657}" type="parTrans" cxnId="{2557D59D-7B5F-4FD0-B0DF-BC53159F2815}">
      <dgm:prSet/>
      <dgm:spPr/>
      <dgm:t>
        <a:bodyPr/>
        <a:lstStyle/>
        <a:p>
          <a:pPr algn="ctr"/>
          <a:endParaRPr lang="en-US" sz="2200"/>
        </a:p>
      </dgm:t>
    </dgm:pt>
    <dgm:pt modelId="{75DBB1CF-46EB-4782-A128-447610981F11}" type="sibTrans" cxnId="{2557D59D-7B5F-4FD0-B0DF-BC53159F2815}">
      <dgm:prSet custT="1"/>
      <dgm:spPr/>
      <dgm:t>
        <a:bodyPr/>
        <a:lstStyle/>
        <a:p>
          <a:pPr algn="ctr"/>
          <a:endParaRPr lang="en-US" sz="2200"/>
        </a:p>
      </dgm:t>
    </dgm:pt>
    <dgm:pt modelId="{B8B8C366-9274-4B54-9703-3B723422D023}">
      <dgm:prSet custT="1"/>
      <dgm:spPr/>
      <dgm:t>
        <a:bodyPr/>
        <a:lstStyle/>
        <a:p>
          <a:pPr algn="ctr"/>
          <a:r>
            <a:rPr lang="en-US" sz="2200" dirty="0" smtClean="0"/>
            <a:t>Un </a:t>
          </a:r>
          <a:r>
            <a:rPr lang="en-US" sz="2200" dirty="0" err="1" smtClean="0"/>
            <a:t>análisis</a:t>
          </a:r>
          <a:r>
            <a:rPr lang="en-US" sz="2200" dirty="0" smtClean="0"/>
            <a:t> </a:t>
          </a:r>
          <a:r>
            <a:rPr lang="en-US" sz="2200" dirty="0" err="1" smtClean="0"/>
            <a:t>retrospectivo</a:t>
          </a:r>
          <a:r>
            <a:rPr lang="en-US" sz="2200" dirty="0" smtClean="0"/>
            <a:t> </a:t>
          </a:r>
          <a:r>
            <a:rPr lang="en-US" sz="2200" dirty="0" err="1" smtClean="0"/>
            <a:t>reciente</a:t>
          </a:r>
          <a:r>
            <a:rPr lang="en-US" sz="2200" dirty="0" smtClean="0"/>
            <a:t> </a:t>
          </a:r>
          <a:r>
            <a:rPr lang="en-US" sz="2200" dirty="0" err="1" smtClean="0"/>
            <a:t>confirmó</a:t>
          </a:r>
          <a:r>
            <a:rPr lang="en-US" sz="2200" dirty="0" smtClean="0"/>
            <a:t> que </a:t>
          </a:r>
          <a:r>
            <a:rPr lang="en-US" sz="2200" dirty="0" err="1" smtClean="0"/>
            <a:t>una</a:t>
          </a:r>
          <a:r>
            <a:rPr lang="en-US" sz="2200" dirty="0" smtClean="0"/>
            <a:t> </a:t>
          </a:r>
          <a:r>
            <a:rPr lang="en-US" sz="2200" dirty="0" err="1" smtClean="0"/>
            <a:t>reducción</a:t>
          </a:r>
          <a:r>
            <a:rPr lang="en-US" sz="2200" dirty="0" smtClean="0"/>
            <a:t> de la FEVI y STEMI son </a:t>
          </a:r>
          <a:r>
            <a:rPr lang="en-US" sz="2200" dirty="0" err="1" smtClean="0"/>
            <a:t>factores</a:t>
          </a:r>
          <a:r>
            <a:rPr lang="en-US" sz="2200" dirty="0" smtClean="0"/>
            <a:t> de </a:t>
          </a:r>
          <a:r>
            <a:rPr lang="en-US" sz="2200" dirty="0" err="1" smtClean="0"/>
            <a:t>riesgo</a:t>
          </a:r>
          <a:r>
            <a:rPr lang="en-US" sz="2200" dirty="0" smtClean="0"/>
            <a:t> para el </a:t>
          </a:r>
          <a:r>
            <a:rPr lang="en-US" sz="2200" dirty="0" err="1" smtClean="0"/>
            <a:t>desarrollo</a:t>
          </a:r>
          <a:r>
            <a:rPr lang="en-US" sz="2200" dirty="0" smtClean="0"/>
            <a:t> de un LVT. </a:t>
          </a:r>
          <a:endParaRPr lang="en-US" sz="2200" dirty="0"/>
        </a:p>
      </dgm:t>
    </dgm:pt>
    <dgm:pt modelId="{F6FB7504-219D-484C-9EF8-06A27E95613B}" type="parTrans" cxnId="{4F835B50-BC2E-43E7-B235-5E1F40F5E406}">
      <dgm:prSet/>
      <dgm:spPr/>
      <dgm:t>
        <a:bodyPr/>
        <a:lstStyle/>
        <a:p>
          <a:pPr algn="ctr"/>
          <a:endParaRPr lang="en-US" sz="2200"/>
        </a:p>
      </dgm:t>
    </dgm:pt>
    <dgm:pt modelId="{0F59FCFB-E806-4B24-9E3C-279EF0FEE504}" type="sibTrans" cxnId="{4F835B50-BC2E-43E7-B235-5E1F40F5E406}">
      <dgm:prSet custT="1"/>
      <dgm:spPr/>
      <dgm:t>
        <a:bodyPr/>
        <a:lstStyle/>
        <a:p>
          <a:pPr algn="ctr"/>
          <a:endParaRPr lang="en-US" sz="2200"/>
        </a:p>
      </dgm:t>
    </dgm:pt>
    <dgm:pt modelId="{EAFE3420-8F66-4264-AC4C-8477D3ECCAC8}">
      <dgm:prSet custT="1"/>
      <dgm:spPr/>
      <dgm:t>
        <a:bodyPr/>
        <a:lstStyle/>
        <a:p>
          <a:pPr algn="ctr"/>
          <a:r>
            <a:rPr lang="en-US" sz="2200" dirty="0" smtClean="0"/>
            <a:t>ACC/AHA </a:t>
          </a:r>
          <a:r>
            <a:rPr lang="en-US" sz="2200" dirty="0" err="1" smtClean="0"/>
            <a:t>proporciona</a:t>
          </a:r>
          <a:r>
            <a:rPr lang="en-US" sz="2200" dirty="0" smtClean="0"/>
            <a:t> </a:t>
          </a:r>
          <a:r>
            <a:rPr lang="en-US" sz="2200" dirty="0" err="1" smtClean="0"/>
            <a:t>una</a:t>
          </a:r>
          <a:r>
            <a:rPr lang="en-US" sz="2200" dirty="0" smtClean="0"/>
            <a:t> </a:t>
          </a:r>
          <a:r>
            <a:rPr lang="en-US" sz="2200" dirty="0" err="1" smtClean="0"/>
            <a:t>recomendación</a:t>
          </a:r>
          <a:r>
            <a:rPr lang="en-US" sz="2200" dirty="0" smtClean="0"/>
            <a:t> </a:t>
          </a:r>
          <a:r>
            <a:rPr lang="en-US" sz="2200" dirty="0" err="1" smtClean="0"/>
            <a:t>clase</a:t>
          </a:r>
          <a:r>
            <a:rPr lang="en-US" sz="2200" dirty="0" smtClean="0"/>
            <a:t> </a:t>
          </a:r>
          <a:r>
            <a:rPr lang="en-US" sz="2200" dirty="0" err="1" smtClean="0"/>
            <a:t>IIa</a:t>
          </a:r>
          <a:r>
            <a:rPr lang="en-US" sz="2200" dirty="0" smtClean="0"/>
            <a:t> para el </a:t>
          </a:r>
          <a:r>
            <a:rPr lang="en-US" sz="2200" dirty="0" err="1" smtClean="0"/>
            <a:t>tratamiento</a:t>
          </a:r>
          <a:r>
            <a:rPr lang="en-US" sz="2200" dirty="0" smtClean="0"/>
            <a:t> de un LVT </a:t>
          </a:r>
          <a:r>
            <a:rPr lang="en-US" sz="2200" dirty="0" err="1" smtClean="0"/>
            <a:t>complicado</a:t>
          </a:r>
          <a:r>
            <a:rPr lang="en-US" sz="2200" dirty="0" smtClean="0"/>
            <a:t> con STEMI con (AVK), </a:t>
          </a:r>
          <a:r>
            <a:rPr lang="en-US" sz="2200" dirty="0" err="1" smtClean="0"/>
            <a:t>recomendado</a:t>
          </a:r>
          <a:r>
            <a:rPr lang="en-US" sz="2200" dirty="0" smtClean="0"/>
            <a:t> </a:t>
          </a:r>
          <a:r>
            <a:rPr lang="en-US" sz="2200" dirty="0" err="1" smtClean="0"/>
            <a:t>también</a:t>
          </a:r>
          <a:r>
            <a:rPr lang="en-US" sz="2200" dirty="0" smtClean="0"/>
            <a:t> para </a:t>
          </a:r>
          <a:r>
            <a:rPr lang="en-US" sz="2200" dirty="0" err="1" smtClean="0"/>
            <a:t>pacientes</a:t>
          </a:r>
          <a:r>
            <a:rPr lang="en-US" sz="2200" dirty="0" smtClean="0"/>
            <a:t> con </a:t>
          </a:r>
          <a:r>
            <a:rPr lang="en-US" sz="2200" dirty="0" err="1" smtClean="0"/>
            <a:t>acinesia</a:t>
          </a:r>
          <a:r>
            <a:rPr lang="en-US" sz="2200" dirty="0" smtClean="0"/>
            <a:t> apical anterior, </a:t>
          </a:r>
          <a:r>
            <a:rPr lang="en-US" sz="2200" dirty="0" err="1" smtClean="0"/>
            <a:t>después</a:t>
          </a:r>
          <a:r>
            <a:rPr lang="en-US" sz="2200" dirty="0" smtClean="0"/>
            <a:t> de un STEMI.</a:t>
          </a:r>
          <a:endParaRPr lang="en-US" sz="2200" dirty="0"/>
        </a:p>
      </dgm:t>
    </dgm:pt>
    <dgm:pt modelId="{FFF3A497-4EA6-4445-B9F3-EACE7F9E0904}" type="parTrans" cxnId="{7DF7C38D-CCC4-490D-87D2-648E20CE62F7}">
      <dgm:prSet/>
      <dgm:spPr/>
      <dgm:t>
        <a:bodyPr/>
        <a:lstStyle/>
        <a:p>
          <a:pPr algn="ctr"/>
          <a:endParaRPr lang="en-US" sz="2200"/>
        </a:p>
      </dgm:t>
    </dgm:pt>
    <dgm:pt modelId="{63F0054B-0EBE-41D0-98E5-EF7B837F2137}" type="sibTrans" cxnId="{7DF7C38D-CCC4-490D-87D2-648E20CE62F7}">
      <dgm:prSet/>
      <dgm:spPr/>
      <dgm:t>
        <a:bodyPr/>
        <a:lstStyle/>
        <a:p>
          <a:pPr algn="ctr"/>
          <a:endParaRPr lang="en-US" sz="2200"/>
        </a:p>
      </dgm:t>
    </dgm:pt>
    <dgm:pt modelId="{ACB6C642-5BCD-4F34-8FFE-897342A07C65}" type="pres">
      <dgm:prSet presAssocID="{87E63973-4FC3-4265-A614-077CB9835A26}" presName="linear" presStyleCnt="0">
        <dgm:presLayoutVars>
          <dgm:animLvl val="lvl"/>
          <dgm:resizeHandles val="exact"/>
        </dgm:presLayoutVars>
      </dgm:prSet>
      <dgm:spPr/>
      <dgm:t>
        <a:bodyPr/>
        <a:lstStyle/>
        <a:p>
          <a:endParaRPr lang="en-US"/>
        </a:p>
      </dgm:t>
    </dgm:pt>
    <dgm:pt modelId="{F96F6D86-1F14-4257-AB71-30486888DA1A}" type="pres">
      <dgm:prSet presAssocID="{18746D22-AA89-464B-9A9B-D35D7CFE5D22}" presName="parentText" presStyleLbl="node1" presStyleIdx="0" presStyleCnt="4" custScaleY="82607">
        <dgm:presLayoutVars>
          <dgm:chMax val="0"/>
          <dgm:bulletEnabled val="1"/>
        </dgm:presLayoutVars>
      </dgm:prSet>
      <dgm:spPr/>
      <dgm:t>
        <a:bodyPr/>
        <a:lstStyle/>
        <a:p>
          <a:endParaRPr lang="en-US"/>
        </a:p>
      </dgm:t>
    </dgm:pt>
    <dgm:pt modelId="{35FE60D0-441A-4238-9796-B0EBD1419C1B}" type="pres">
      <dgm:prSet presAssocID="{52B26AAB-3976-4135-84D9-92D2C0FF7474}" presName="spacer" presStyleCnt="0"/>
      <dgm:spPr/>
      <dgm:t>
        <a:bodyPr/>
        <a:lstStyle/>
        <a:p>
          <a:endParaRPr lang="en-US"/>
        </a:p>
      </dgm:t>
    </dgm:pt>
    <dgm:pt modelId="{8AA0EA03-1F8F-4153-B2A6-B15B8A3D5C43}" type="pres">
      <dgm:prSet presAssocID="{B5700443-C69C-49B8-924D-ADE305037199}" presName="parentText" presStyleLbl="node1" presStyleIdx="1" presStyleCnt="4" custScaleY="78373">
        <dgm:presLayoutVars>
          <dgm:chMax val="0"/>
          <dgm:bulletEnabled val="1"/>
        </dgm:presLayoutVars>
      </dgm:prSet>
      <dgm:spPr/>
      <dgm:t>
        <a:bodyPr/>
        <a:lstStyle/>
        <a:p>
          <a:endParaRPr lang="en-US"/>
        </a:p>
      </dgm:t>
    </dgm:pt>
    <dgm:pt modelId="{4435DE21-4005-415F-89AC-EC9182904B04}" type="pres">
      <dgm:prSet presAssocID="{75DBB1CF-46EB-4782-A128-447610981F11}" presName="spacer" presStyleCnt="0"/>
      <dgm:spPr/>
      <dgm:t>
        <a:bodyPr/>
        <a:lstStyle/>
        <a:p>
          <a:endParaRPr lang="en-US"/>
        </a:p>
      </dgm:t>
    </dgm:pt>
    <dgm:pt modelId="{43CA2599-0639-43DB-9049-A6E473B30DF5}" type="pres">
      <dgm:prSet presAssocID="{B8B8C366-9274-4B54-9703-3B723422D023}" presName="parentText" presStyleLbl="node1" presStyleIdx="2" presStyleCnt="4" custScaleY="67525">
        <dgm:presLayoutVars>
          <dgm:chMax val="0"/>
          <dgm:bulletEnabled val="1"/>
        </dgm:presLayoutVars>
      </dgm:prSet>
      <dgm:spPr/>
      <dgm:t>
        <a:bodyPr/>
        <a:lstStyle/>
        <a:p>
          <a:endParaRPr lang="en-US"/>
        </a:p>
      </dgm:t>
    </dgm:pt>
    <dgm:pt modelId="{6744150E-4F3D-4493-9385-FA3D753F2312}" type="pres">
      <dgm:prSet presAssocID="{0F59FCFB-E806-4B24-9E3C-279EF0FEE504}" presName="spacer" presStyleCnt="0"/>
      <dgm:spPr/>
      <dgm:t>
        <a:bodyPr/>
        <a:lstStyle/>
        <a:p>
          <a:endParaRPr lang="en-US"/>
        </a:p>
      </dgm:t>
    </dgm:pt>
    <dgm:pt modelId="{DF9F626B-238C-4CB0-A7DC-AC1AE8DB4A2B}" type="pres">
      <dgm:prSet presAssocID="{EAFE3420-8F66-4264-AC4C-8477D3ECCAC8}" presName="parentText" presStyleLbl="node1" presStyleIdx="3" presStyleCnt="4">
        <dgm:presLayoutVars>
          <dgm:chMax val="0"/>
          <dgm:bulletEnabled val="1"/>
        </dgm:presLayoutVars>
      </dgm:prSet>
      <dgm:spPr/>
      <dgm:t>
        <a:bodyPr/>
        <a:lstStyle/>
        <a:p>
          <a:endParaRPr lang="en-US"/>
        </a:p>
      </dgm:t>
    </dgm:pt>
  </dgm:ptLst>
  <dgm:cxnLst>
    <dgm:cxn modelId="{C3E184C5-823D-4498-86EF-83FA76F898D7}" type="presOf" srcId="{B5700443-C69C-49B8-924D-ADE305037199}" destId="{8AA0EA03-1F8F-4153-B2A6-B15B8A3D5C43}" srcOrd="0" destOrd="0" presId="urn:microsoft.com/office/officeart/2005/8/layout/vList2"/>
    <dgm:cxn modelId="{4F835B50-BC2E-43E7-B235-5E1F40F5E406}" srcId="{87E63973-4FC3-4265-A614-077CB9835A26}" destId="{B8B8C366-9274-4B54-9703-3B723422D023}" srcOrd="2" destOrd="0" parTransId="{F6FB7504-219D-484C-9EF8-06A27E95613B}" sibTransId="{0F59FCFB-E806-4B24-9E3C-279EF0FEE504}"/>
    <dgm:cxn modelId="{537E1EBA-2813-4FB1-9622-754EE7A43679}" type="presOf" srcId="{EAFE3420-8F66-4264-AC4C-8477D3ECCAC8}" destId="{DF9F626B-238C-4CB0-A7DC-AC1AE8DB4A2B}" srcOrd="0" destOrd="0" presId="urn:microsoft.com/office/officeart/2005/8/layout/vList2"/>
    <dgm:cxn modelId="{F44922C0-B14B-4DC4-87BF-4D5200E7A557}" type="presOf" srcId="{B8B8C366-9274-4B54-9703-3B723422D023}" destId="{43CA2599-0639-43DB-9049-A6E473B30DF5}" srcOrd="0" destOrd="0" presId="urn:microsoft.com/office/officeart/2005/8/layout/vList2"/>
    <dgm:cxn modelId="{EF19288F-357F-4E24-B9A3-BB9AC453C2D7}" srcId="{87E63973-4FC3-4265-A614-077CB9835A26}" destId="{18746D22-AA89-464B-9A9B-D35D7CFE5D22}" srcOrd="0" destOrd="0" parTransId="{6B796ABC-FAA1-487F-809E-041BB5426A84}" sibTransId="{52B26AAB-3976-4135-84D9-92D2C0FF7474}"/>
    <dgm:cxn modelId="{01B7E68D-A9A7-4222-A49F-46609848D3A9}" type="presOf" srcId="{18746D22-AA89-464B-9A9B-D35D7CFE5D22}" destId="{F96F6D86-1F14-4257-AB71-30486888DA1A}" srcOrd="0" destOrd="0" presId="urn:microsoft.com/office/officeart/2005/8/layout/vList2"/>
    <dgm:cxn modelId="{7CE5F877-8980-4D1A-96B4-28FFF1169A8F}" type="presOf" srcId="{87E63973-4FC3-4265-A614-077CB9835A26}" destId="{ACB6C642-5BCD-4F34-8FFE-897342A07C65}" srcOrd="0" destOrd="0" presId="urn:microsoft.com/office/officeart/2005/8/layout/vList2"/>
    <dgm:cxn modelId="{7DF7C38D-CCC4-490D-87D2-648E20CE62F7}" srcId="{87E63973-4FC3-4265-A614-077CB9835A26}" destId="{EAFE3420-8F66-4264-AC4C-8477D3ECCAC8}" srcOrd="3" destOrd="0" parTransId="{FFF3A497-4EA6-4445-B9F3-EACE7F9E0904}" sibTransId="{63F0054B-0EBE-41D0-98E5-EF7B837F2137}"/>
    <dgm:cxn modelId="{2557D59D-7B5F-4FD0-B0DF-BC53159F2815}" srcId="{87E63973-4FC3-4265-A614-077CB9835A26}" destId="{B5700443-C69C-49B8-924D-ADE305037199}" srcOrd="1" destOrd="0" parTransId="{9E99C8B6-5060-440B-82D5-C974B3F7B657}" sibTransId="{75DBB1CF-46EB-4782-A128-447610981F11}"/>
    <dgm:cxn modelId="{424AF123-6B6B-401D-A518-B68865D93922}" type="presParOf" srcId="{ACB6C642-5BCD-4F34-8FFE-897342A07C65}" destId="{F96F6D86-1F14-4257-AB71-30486888DA1A}" srcOrd="0" destOrd="0" presId="urn:microsoft.com/office/officeart/2005/8/layout/vList2"/>
    <dgm:cxn modelId="{CAE51FC2-7280-4873-BE9B-5F13FC14F3D3}" type="presParOf" srcId="{ACB6C642-5BCD-4F34-8FFE-897342A07C65}" destId="{35FE60D0-441A-4238-9796-B0EBD1419C1B}" srcOrd="1" destOrd="0" presId="urn:microsoft.com/office/officeart/2005/8/layout/vList2"/>
    <dgm:cxn modelId="{500C6AEB-B625-45E7-94D6-CB5F1E9AC875}" type="presParOf" srcId="{ACB6C642-5BCD-4F34-8FFE-897342A07C65}" destId="{8AA0EA03-1F8F-4153-B2A6-B15B8A3D5C43}" srcOrd="2" destOrd="0" presId="urn:microsoft.com/office/officeart/2005/8/layout/vList2"/>
    <dgm:cxn modelId="{DE896B1A-A7A6-47AB-AE03-D69BC4C8B2A7}" type="presParOf" srcId="{ACB6C642-5BCD-4F34-8FFE-897342A07C65}" destId="{4435DE21-4005-415F-89AC-EC9182904B04}" srcOrd="3" destOrd="0" presId="urn:microsoft.com/office/officeart/2005/8/layout/vList2"/>
    <dgm:cxn modelId="{4FFCD843-4C3C-46F9-8FF5-388748297B7B}" type="presParOf" srcId="{ACB6C642-5BCD-4F34-8FFE-897342A07C65}" destId="{43CA2599-0639-43DB-9049-A6E473B30DF5}" srcOrd="4" destOrd="0" presId="urn:microsoft.com/office/officeart/2005/8/layout/vList2"/>
    <dgm:cxn modelId="{141CBE68-CFB0-4545-9B2C-4F9EFE37EAE7}" type="presParOf" srcId="{ACB6C642-5BCD-4F34-8FFE-897342A07C65}" destId="{6744150E-4F3D-4493-9385-FA3D753F2312}" srcOrd="5" destOrd="0" presId="urn:microsoft.com/office/officeart/2005/8/layout/vList2"/>
    <dgm:cxn modelId="{383692D6-533E-4EC3-9E7B-0F1DFF29CA79}" type="presParOf" srcId="{ACB6C642-5BCD-4F34-8FFE-897342A07C65}" destId="{DF9F626B-238C-4CB0-A7DC-AC1AE8DB4A2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7E63973-4FC3-4265-A614-077CB9835A26}" type="doc">
      <dgm:prSet loTypeId="urn:microsoft.com/office/officeart/2005/8/layout/vList2" loCatId="list" qsTypeId="urn:microsoft.com/office/officeart/2005/8/quickstyle/simple3" qsCatId="simple" csTypeId="urn:microsoft.com/office/officeart/2005/8/colors/accent0_1" csCatId="mainScheme" phldr="1"/>
      <dgm:spPr/>
      <dgm:t>
        <a:bodyPr/>
        <a:lstStyle/>
        <a:p>
          <a:endParaRPr lang="es-ES"/>
        </a:p>
      </dgm:t>
    </dgm:pt>
    <dgm:pt modelId="{47C98A97-25A0-40A9-9E1C-1AFD557FDDB1}" type="pres">
      <dgm:prSet presAssocID="{87E63973-4FC3-4265-A614-077CB9835A26}" presName="linear" presStyleCnt="0">
        <dgm:presLayoutVars>
          <dgm:animLvl val="lvl"/>
          <dgm:resizeHandles val="exact"/>
        </dgm:presLayoutVars>
      </dgm:prSet>
      <dgm:spPr/>
      <dgm:t>
        <a:bodyPr/>
        <a:lstStyle/>
        <a:p>
          <a:endParaRPr lang="en-US"/>
        </a:p>
      </dgm:t>
    </dgm:pt>
  </dgm:ptLst>
  <dgm:cxnLst>
    <dgm:cxn modelId="{DDA84F68-9709-4D20-A0D2-F786FF358FBD}" type="presOf" srcId="{87E63973-4FC3-4265-A614-077CB9835A26}" destId="{47C98A97-25A0-40A9-9E1C-1AFD557FDDB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D445FD5-0755-4880-AFB1-4B512840F57C}" type="doc">
      <dgm:prSet loTypeId="urn:microsoft.com/office/officeart/2005/8/layout/vProcess5" loCatId="process" qsTypeId="urn:microsoft.com/office/officeart/2005/8/quickstyle/simple3" qsCatId="simple" csTypeId="urn:microsoft.com/office/officeart/2005/8/colors/accent0_2" csCatId="mainScheme" phldr="1"/>
      <dgm:spPr/>
      <dgm:t>
        <a:bodyPr/>
        <a:lstStyle/>
        <a:p>
          <a:endParaRPr lang="es-ES"/>
        </a:p>
      </dgm:t>
    </dgm:pt>
    <dgm:pt modelId="{39EB50CB-6117-48B9-A28B-9A066C167EC4}">
      <dgm:prSet phldrT="[Texto]" custT="1"/>
      <dgm:spPr/>
      <dgm:t>
        <a:bodyPr/>
        <a:lstStyle/>
        <a:p>
          <a:r>
            <a:rPr lang="es-ES" sz="1800" b="1" dirty="0" smtClean="0">
              <a:solidFill>
                <a:schemeClr val="tx1"/>
              </a:solidFill>
            </a:rPr>
            <a:t>En los pacientes con STEMI anterior complicado con FEVI reducida y formación de LVT no se observó diferencia estadísticamente significativa entre recibir y no recibir WF para reducción de mortalidad.</a:t>
          </a:r>
          <a:endParaRPr lang="es-ES" sz="1800" b="1" dirty="0">
            <a:solidFill>
              <a:schemeClr val="tx1"/>
            </a:solidFill>
          </a:endParaRPr>
        </a:p>
      </dgm:t>
    </dgm:pt>
    <dgm:pt modelId="{9DCC0FB4-65D2-458A-A500-CF309280B8B9}" type="parTrans" cxnId="{CC05A41A-E775-4DC6-83C4-CE8A9266111A}">
      <dgm:prSet/>
      <dgm:spPr/>
      <dgm:t>
        <a:bodyPr/>
        <a:lstStyle/>
        <a:p>
          <a:endParaRPr lang="es-ES" sz="1800" b="1">
            <a:solidFill>
              <a:schemeClr val="tx1"/>
            </a:solidFill>
          </a:endParaRPr>
        </a:p>
      </dgm:t>
    </dgm:pt>
    <dgm:pt modelId="{BD3BD1FA-4A3C-4392-A995-B73F34A13FF4}" type="sibTrans" cxnId="{CC05A41A-E775-4DC6-83C4-CE8A9266111A}">
      <dgm:prSet custT="1"/>
      <dgm:spPr/>
      <dgm:t>
        <a:bodyPr/>
        <a:lstStyle/>
        <a:p>
          <a:endParaRPr lang="es-ES" sz="1800" b="1">
            <a:solidFill>
              <a:schemeClr val="tx1"/>
            </a:solidFill>
          </a:endParaRPr>
        </a:p>
      </dgm:t>
    </dgm:pt>
    <dgm:pt modelId="{E537BDAB-913D-4EE8-825A-D0A5A0CD91E1}">
      <dgm:prSet phldrT="[Texto]" custT="1"/>
      <dgm:spPr/>
      <dgm:t>
        <a:bodyPr/>
        <a:lstStyle/>
        <a:p>
          <a:r>
            <a:rPr lang="es-ES" sz="1800" b="1" dirty="0" smtClean="0">
              <a:solidFill>
                <a:schemeClr val="tx1"/>
              </a:solidFill>
            </a:rPr>
            <a:t>La metodología empleada no corresponde a la de un metanálisis de calidad por lo cual se dificulta responder la pregunta de investigación planteada.</a:t>
          </a:r>
          <a:endParaRPr lang="es-ES" sz="1800" b="1" dirty="0">
            <a:solidFill>
              <a:schemeClr val="tx1"/>
            </a:solidFill>
          </a:endParaRPr>
        </a:p>
      </dgm:t>
    </dgm:pt>
    <dgm:pt modelId="{E41A2619-71C6-4604-BE2E-DF3A313EEBAA}" type="parTrans" cxnId="{04F9B8DC-48B0-40F8-A014-64EC7AF37165}">
      <dgm:prSet/>
      <dgm:spPr/>
      <dgm:t>
        <a:bodyPr/>
        <a:lstStyle/>
        <a:p>
          <a:endParaRPr lang="es-ES" sz="1800" b="1">
            <a:solidFill>
              <a:schemeClr val="tx1"/>
            </a:solidFill>
          </a:endParaRPr>
        </a:p>
      </dgm:t>
    </dgm:pt>
    <dgm:pt modelId="{B8F07872-CC7E-41EA-8CCE-343A758905E1}" type="sibTrans" cxnId="{04F9B8DC-48B0-40F8-A014-64EC7AF37165}">
      <dgm:prSet custT="1"/>
      <dgm:spPr/>
      <dgm:t>
        <a:bodyPr/>
        <a:lstStyle/>
        <a:p>
          <a:endParaRPr lang="es-ES" sz="1800" b="1">
            <a:solidFill>
              <a:schemeClr val="tx1"/>
            </a:solidFill>
          </a:endParaRPr>
        </a:p>
      </dgm:t>
    </dgm:pt>
    <dgm:pt modelId="{DA4C1F99-9CF1-439F-8579-72EF4EE36749}">
      <dgm:prSet phldrT="[Texto]" custT="1"/>
      <dgm:spPr/>
      <dgm:t>
        <a:bodyPr/>
        <a:lstStyle/>
        <a:p>
          <a:r>
            <a:rPr lang="es-ES" sz="1800" b="1" dirty="0" smtClean="0">
              <a:solidFill>
                <a:schemeClr val="tx1"/>
              </a:solidFill>
            </a:rPr>
            <a:t>A pesar de considerarse excluyente una data incompleta, dado el tamaño limitado de la población, los pacientes con conjuntos de datos incompletos fueron incluidos en el análisis, lo que genera dudas en la validez de sus resultados.</a:t>
          </a:r>
          <a:endParaRPr lang="es-ES" sz="1800" b="1" dirty="0">
            <a:solidFill>
              <a:schemeClr val="tx1"/>
            </a:solidFill>
          </a:endParaRPr>
        </a:p>
      </dgm:t>
    </dgm:pt>
    <dgm:pt modelId="{B6461469-15D6-4B3D-B393-1EEB04AC6F05}" type="parTrans" cxnId="{367CE241-522F-4CFF-82ED-F0E3A6A5D897}">
      <dgm:prSet/>
      <dgm:spPr/>
      <dgm:t>
        <a:bodyPr/>
        <a:lstStyle/>
        <a:p>
          <a:endParaRPr lang="es-ES" b="1">
            <a:solidFill>
              <a:schemeClr val="tx1"/>
            </a:solidFill>
          </a:endParaRPr>
        </a:p>
      </dgm:t>
    </dgm:pt>
    <dgm:pt modelId="{56545C94-1056-44D2-A888-924DD2DBBD53}" type="sibTrans" cxnId="{367CE241-522F-4CFF-82ED-F0E3A6A5D897}">
      <dgm:prSet/>
      <dgm:spPr/>
      <dgm:t>
        <a:bodyPr/>
        <a:lstStyle/>
        <a:p>
          <a:endParaRPr lang="es-ES" b="1">
            <a:solidFill>
              <a:schemeClr val="tx1"/>
            </a:solidFill>
          </a:endParaRPr>
        </a:p>
      </dgm:t>
    </dgm:pt>
    <dgm:pt modelId="{829C8E9C-3F06-4C5A-B449-91B76A580A7F}" type="pres">
      <dgm:prSet presAssocID="{9D445FD5-0755-4880-AFB1-4B512840F57C}" presName="outerComposite" presStyleCnt="0">
        <dgm:presLayoutVars>
          <dgm:chMax val="5"/>
          <dgm:dir/>
          <dgm:resizeHandles val="exact"/>
        </dgm:presLayoutVars>
      </dgm:prSet>
      <dgm:spPr/>
      <dgm:t>
        <a:bodyPr/>
        <a:lstStyle/>
        <a:p>
          <a:endParaRPr lang="es-ES"/>
        </a:p>
      </dgm:t>
    </dgm:pt>
    <dgm:pt modelId="{5B55C2BA-48EC-44F8-97F0-8AB0AC3664F3}" type="pres">
      <dgm:prSet presAssocID="{9D445FD5-0755-4880-AFB1-4B512840F57C}" presName="dummyMaxCanvas" presStyleCnt="0">
        <dgm:presLayoutVars/>
      </dgm:prSet>
      <dgm:spPr/>
    </dgm:pt>
    <dgm:pt modelId="{ADA65CDC-C328-41A3-BDCC-F2C506DA6720}" type="pres">
      <dgm:prSet presAssocID="{9D445FD5-0755-4880-AFB1-4B512840F57C}" presName="ThreeNodes_1" presStyleLbl="node1" presStyleIdx="0" presStyleCnt="3" custScaleX="117647" custScaleY="101184">
        <dgm:presLayoutVars>
          <dgm:bulletEnabled val="1"/>
        </dgm:presLayoutVars>
      </dgm:prSet>
      <dgm:spPr/>
      <dgm:t>
        <a:bodyPr/>
        <a:lstStyle/>
        <a:p>
          <a:endParaRPr lang="es-ES"/>
        </a:p>
      </dgm:t>
    </dgm:pt>
    <dgm:pt modelId="{7EF56AE5-0325-47DB-9C2C-A7BA15EE8D91}" type="pres">
      <dgm:prSet presAssocID="{9D445FD5-0755-4880-AFB1-4B512840F57C}" presName="ThreeNodes_2" presStyleLbl="node1" presStyleIdx="1" presStyleCnt="3" custScaleX="117647" custScaleY="110129" custLinFactNeighborX="-2213" custLinFactNeighborY="-6402">
        <dgm:presLayoutVars>
          <dgm:bulletEnabled val="1"/>
        </dgm:presLayoutVars>
      </dgm:prSet>
      <dgm:spPr/>
      <dgm:t>
        <a:bodyPr/>
        <a:lstStyle/>
        <a:p>
          <a:endParaRPr lang="es-ES"/>
        </a:p>
      </dgm:t>
    </dgm:pt>
    <dgm:pt modelId="{E3A0F7A1-2CDA-4499-BB36-07736F154E0E}" type="pres">
      <dgm:prSet presAssocID="{9D445FD5-0755-4880-AFB1-4B512840F57C}" presName="ThreeNodes_3" presStyleLbl="node1" presStyleIdx="2" presStyleCnt="3" custScaleX="117647" custScaleY="126124" custLinFactNeighborX="428" custLinFactNeighborY="20046">
        <dgm:presLayoutVars>
          <dgm:bulletEnabled val="1"/>
        </dgm:presLayoutVars>
      </dgm:prSet>
      <dgm:spPr/>
      <dgm:t>
        <a:bodyPr/>
        <a:lstStyle/>
        <a:p>
          <a:endParaRPr lang="es-ES"/>
        </a:p>
      </dgm:t>
    </dgm:pt>
    <dgm:pt modelId="{6350D7E5-AB8C-4B56-83EB-E294DCE869D4}" type="pres">
      <dgm:prSet presAssocID="{9D445FD5-0755-4880-AFB1-4B512840F57C}" presName="ThreeConn_1-2" presStyleLbl="fgAccFollowNode1" presStyleIdx="0" presStyleCnt="2">
        <dgm:presLayoutVars>
          <dgm:bulletEnabled val="1"/>
        </dgm:presLayoutVars>
      </dgm:prSet>
      <dgm:spPr/>
      <dgm:t>
        <a:bodyPr/>
        <a:lstStyle/>
        <a:p>
          <a:endParaRPr lang="es-ES"/>
        </a:p>
      </dgm:t>
    </dgm:pt>
    <dgm:pt modelId="{86FE535B-B755-44E9-8F04-13C2BAE0036C}" type="pres">
      <dgm:prSet presAssocID="{9D445FD5-0755-4880-AFB1-4B512840F57C}" presName="ThreeConn_2-3" presStyleLbl="fgAccFollowNode1" presStyleIdx="1" presStyleCnt="2">
        <dgm:presLayoutVars>
          <dgm:bulletEnabled val="1"/>
        </dgm:presLayoutVars>
      </dgm:prSet>
      <dgm:spPr/>
      <dgm:t>
        <a:bodyPr/>
        <a:lstStyle/>
        <a:p>
          <a:endParaRPr lang="es-ES"/>
        </a:p>
      </dgm:t>
    </dgm:pt>
    <dgm:pt modelId="{50FF00B6-7EE3-4BC5-BFD5-51AC8F0FA19D}" type="pres">
      <dgm:prSet presAssocID="{9D445FD5-0755-4880-AFB1-4B512840F57C}" presName="ThreeNodes_1_text" presStyleLbl="node1" presStyleIdx="2" presStyleCnt="3">
        <dgm:presLayoutVars>
          <dgm:bulletEnabled val="1"/>
        </dgm:presLayoutVars>
      </dgm:prSet>
      <dgm:spPr/>
      <dgm:t>
        <a:bodyPr/>
        <a:lstStyle/>
        <a:p>
          <a:endParaRPr lang="es-ES"/>
        </a:p>
      </dgm:t>
    </dgm:pt>
    <dgm:pt modelId="{B446C357-9C3D-4343-8E79-6A11A8751E86}" type="pres">
      <dgm:prSet presAssocID="{9D445FD5-0755-4880-AFB1-4B512840F57C}" presName="ThreeNodes_2_text" presStyleLbl="node1" presStyleIdx="2" presStyleCnt="3">
        <dgm:presLayoutVars>
          <dgm:bulletEnabled val="1"/>
        </dgm:presLayoutVars>
      </dgm:prSet>
      <dgm:spPr/>
      <dgm:t>
        <a:bodyPr/>
        <a:lstStyle/>
        <a:p>
          <a:endParaRPr lang="es-ES"/>
        </a:p>
      </dgm:t>
    </dgm:pt>
    <dgm:pt modelId="{ED05A617-BA86-4FB2-8556-5DE76F3DA06F}" type="pres">
      <dgm:prSet presAssocID="{9D445FD5-0755-4880-AFB1-4B512840F57C}" presName="ThreeNodes_3_text" presStyleLbl="node1" presStyleIdx="2" presStyleCnt="3">
        <dgm:presLayoutVars>
          <dgm:bulletEnabled val="1"/>
        </dgm:presLayoutVars>
      </dgm:prSet>
      <dgm:spPr/>
      <dgm:t>
        <a:bodyPr/>
        <a:lstStyle/>
        <a:p>
          <a:endParaRPr lang="es-ES"/>
        </a:p>
      </dgm:t>
    </dgm:pt>
  </dgm:ptLst>
  <dgm:cxnLst>
    <dgm:cxn modelId="{9B0A07A4-95BB-404C-958B-E5D17CF0C2B8}" type="presOf" srcId="{39EB50CB-6117-48B9-A28B-9A066C167EC4}" destId="{7EF56AE5-0325-47DB-9C2C-A7BA15EE8D91}" srcOrd="0" destOrd="0" presId="urn:microsoft.com/office/officeart/2005/8/layout/vProcess5"/>
    <dgm:cxn modelId="{6C117733-7B17-4DFD-BA01-69ED99E99D50}" type="presOf" srcId="{DA4C1F99-9CF1-439F-8579-72EF4EE36749}" destId="{ED05A617-BA86-4FB2-8556-5DE76F3DA06F}" srcOrd="1" destOrd="0" presId="urn:microsoft.com/office/officeart/2005/8/layout/vProcess5"/>
    <dgm:cxn modelId="{BC60B783-62FE-4FF8-89C1-7F071EF685D6}" type="presOf" srcId="{DA4C1F99-9CF1-439F-8579-72EF4EE36749}" destId="{E3A0F7A1-2CDA-4499-BB36-07736F154E0E}" srcOrd="0" destOrd="0" presId="urn:microsoft.com/office/officeart/2005/8/layout/vProcess5"/>
    <dgm:cxn modelId="{CC05A41A-E775-4DC6-83C4-CE8A9266111A}" srcId="{9D445FD5-0755-4880-AFB1-4B512840F57C}" destId="{39EB50CB-6117-48B9-A28B-9A066C167EC4}" srcOrd="1" destOrd="0" parTransId="{9DCC0FB4-65D2-458A-A500-CF309280B8B9}" sibTransId="{BD3BD1FA-4A3C-4392-A995-B73F34A13FF4}"/>
    <dgm:cxn modelId="{04F9B8DC-48B0-40F8-A014-64EC7AF37165}" srcId="{9D445FD5-0755-4880-AFB1-4B512840F57C}" destId="{E537BDAB-913D-4EE8-825A-D0A5A0CD91E1}" srcOrd="0" destOrd="0" parTransId="{E41A2619-71C6-4604-BE2E-DF3A313EEBAA}" sibTransId="{B8F07872-CC7E-41EA-8CCE-343A758905E1}"/>
    <dgm:cxn modelId="{7E2F2A9E-E4A9-4713-8B7B-F78C7219AA54}" type="presOf" srcId="{E537BDAB-913D-4EE8-825A-D0A5A0CD91E1}" destId="{50FF00B6-7EE3-4BC5-BFD5-51AC8F0FA19D}" srcOrd="1" destOrd="0" presId="urn:microsoft.com/office/officeart/2005/8/layout/vProcess5"/>
    <dgm:cxn modelId="{367CE241-522F-4CFF-82ED-F0E3A6A5D897}" srcId="{9D445FD5-0755-4880-AFB1-4B512840F57C}" destId="{DA4C1F99-9CF1-439F-8579-72EF4EE36749}" srcOrd="2" destOrd="0" parTransId="{B6461469-15D6-4B3D-B393-1EEB04AC6F05}" sibTransId="{56545C94-1056-44D2-A888-924DD2DBBD53}"/>
    <dgm:cxn modelId="{610B7003-A1CC-491B-B51E-11FE6708C5A0}" type="presOf" srcId="{9D445FD5-0755-4880-AFB1-4B512840F57C}" destId="{829C8E9C-3F06-4C5A-B449-91B76A580A7F}" srcOrd="0" destOrd="0" presId="urn:microsoft.com/office/officeart/2005/8/layout/vProcess5"/>
    <dgm:cxn modelId="{BA537FFC-E614-4BBD-8B56-669399A7995F}" type="presOf" srcId="{B8F07872-CC7E-41EA-8CCE-343A758905E1}" destId="{6350D7E5-AB8C-4B56-83EB-E294DCE869D4}" srcOrd="0" destOrd="0" presId="urn:microsoft.com/office/officeart/2005/8/layout/vProcess5"/>
    <dgm:cxn modelId="{84555986-E724-42F2-8352-6AD36730FFBC}" type="presOf" srcId="{39EB50CB-6117-48B9-A28B-9A066C167EC4}" destId="{B446C357-9C3D-4343-8E79-6A11A8751E86}" srcOrd="1" destOrd="0" presId="urn:microsoft.com/office/officeart/2005/8/layout/vProcess5"/>
    <dgm:cxn modelId="{A0C10B1B-7054-4E0A-83F8-3D7127CB4B26}" type="presOf" srcId="{E537BDAB-913D-4EE8-825A-D0A5A0CD91E1}" destId="{ADA65CDC-C328-41A3-BDCC-F2C506DA6720}" srcOrd="0" destOrd="0" presId="urn:microsoft.com/office/officeart/2005/8/layout/vProcess5"/>
    <dgm:cxn modelId="{0C08415E-140D-4B66-9DB3-4DCB43C9FE87}" type="presOf" srcId="{BD3BD1FA-4A3C-4392-A995-B73F34A13FF4}" destId="{86FE535B-B755-44E9-8F04-13C2BAE0036C}" srcOrd="0" destOrd="0" presId="urn:microsoft.com/office/officeart/2005/8/layout/vProcess5"/>
    <dgm:cxn modelId="{763C1BE1-6436-4853-8D42-580D4DB00FBD}" type="presParOf" srcId="{829C8E9C-3F06-4C5A-B449-91B76A580A7F}" destId="{5B55C2BA-48EC-44F8-97F0-8AB0AC3664F3}" srcOrd="0" destOrd="0" presId="urn:microsoft.com/office/officeart/2005/8/layout/vProcess5"/>
    <dgm:cxn modelId="{084A83C2-5A69-4CB3-8FB9-76EF64A7F8AF}" type="presParOf" srcId="{829C8E9C-3F06-4C5A-B449-91B76A580A7F}" destId="{ADA65CDC-C328-41A3-BDCC-F2C506DA6720}" srcOrd="1" destOrd="0" presId="urn:microsoft.com/office/officeart/2005/8/layout/vProcess5"/>
    <dgm:cxn modelId="{D2CDF5E5-9B8D-4188-8731-69D072DBE1A1}" type="presParOf" srcId="{829C8E9C-3F06-4C5A-B449-91B76A580A7F}" destId="{7EF56AE5-0325-47DB-9C2C-A7BA15EE8D91}" srcOrd="2" destOrd="0" presId="urn:microsoft.com/office/officeart/2005/8/layout/vProcess5"/>
    <dgm:cxn modelId="{220A248D-6433-4EEB-897A-FAFF44D09B8B}" type="presParOf" srcId="{829C8E9C-3F06-4C5A-B449-91B76A580A7F}" destId="{E3A0F7A1-2CDA-4499-BB36-07736F154E0E}" srcOrd="3" destOrd="0" presId="urn:microsoft.com/office/officeart/2005/8/layout/vProcess5"/>
    <dgm:cxn modelId="{5C9732FF-9F4A-4DFE-9178-8C3F8B406289}" type="presParOf" srcId="{829C8E9C-3F06-4C5A-B449-91B76A580A7F}" destId="{6350D7E5-AB8C-4B56-83EB-E294DCE869D4}" srcOrd="4" destOrd="0" presId="urn:microsoft.com/office/officeart/2005/8/layout/vProcess5"/>
    <dgm:cxn modelId="{17066243-D402-4857-8080-9A0547116097}" type="presParOf" srcId="{829C8E9C-3F06-4C5A-B449-91B76A580A7F}" destId="{86FE535B-B755-44E9-8F04-13C2BAE0036C}" srcOrd="5" destOrd="0" presId="urn:microsoft.com/office/officeart/2005/8/layout/vProcess5"/>
    <dgm:cxn modelId="{ADC98655-2470-4162-B20B-B0B6DDE8722E}" type="presParOf" srcId="{829C8E9C-3F06-4C5A-B449-91B76A580A7F}" destId="{50FF00B6-7EE3-4BC5-BFD5-51AC8F0FA19D}" srcOrd="6" destOrd="0" presId="urn:microsoft.com/office/officeart/2005/8/layout/vProcess5"/>
    <dgm:cxn modelId="{CD9B5867-4006-4FDF-86F0-CD41DE11C45F}" type="presParOf" srcId="{829C8E9C-3F06-4C5A-B449-91B76A580A7F}" destId="{B446C357-9C3D-4343-8E79-6A11A8751E86}" srcOrd="7" destOrd="0" presId="urn:microsoft.com/office/officeart/2005/8/layout/vProcess5"/>
    <dgm:cxn modelId="{6DAF6626-11D5-4EC8-9CDD-7CB386096CCE}" type="presParOf" srcId="{829C8E9C-3F06-4C5A-B449-91B76A580A7F}" destId="{ED05A617-BA86-4FB2-8556-5DE76F3DA06F}" srcOrd="8" destOrd="0" presId="urn:microsoft.com/office/officeart/2005/8/layout/vProcess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7E63973-4FC3-4265-A614-077CB9835A26}" type="doc">
      <dgm:prSet loTypeId="urn:microsoft.com/office/officeart/2005/8/layout/vList2" loCatId="list" qsTypeId="urn:microsoft.com/office/officeart/2005/8/quickstyle/simple3" qsCatId="simple" csTypeId="urn:microsoft.com/office/officeart/2005/8/colors/accent0_1" csCatId="mainScheme" phldr="1"/>
      <dgm:spPr/>
      <dgm:t>
        <a:bodyPr/>
        <a:lstStyle/>
        <a:p>
          <a:endParaRPr lang="es-ES"/>
        </a:p>
      </dgm:t>
    </dgm:pt>
    <dgm:pt modelId="{47C98A97-25A0-40A9-9E1C-1AFD557FDDB1}" type="pres">
      <dgm:prSet presAssocID="{87E63973-4FC3-4265-A614-077CB9835A26}" presName="linear" presStyleCnt="0">
        <dgm:presLayoutVars>
          <dgm:animLvl val="lvl"/>
          <dgm:resizeHandles val="exact"/>
        </dgm:presLayoutVars>
      </dgm:prSet>
      <dgm:spPr/>
      <dgm:t>
        <a:bodyPr/>
        <a:lstStyle/>
        <a:p>
          <a:endParaRPr lang="en-US"/>
        </a:p>
      </dgm:t>
    </dgm:pt>
  </dgm:ptLst>
  <dgm:cxnLst>
    <dgm:cxn modelId="{DDA84F68-9709-4D20-A0D2-F786FF358FBD}" type="presOf" srcId="{87E63973-4FC3-4265-A614-077CB9835A26}" destId="{47C98A97-25A0-40A9-9E1C-1AFD557FDDB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D445FD5-0755-4880-AFB1-4B512840F57C}" type="doc">
      <dgm:prSet loTypeId="urn:microsoft.com/office/officeart/2005/8/layout/vProcess5" loCatId="process" qsTypeId="urn:microsoft.com/office/officeart/2005/8/quickstyle/simple3" qsCatId="simple" csTypeId="urn:microsoft.com/office/officeart/2005/8/colors/accent0_2" csCatId="mainScheme" phldr="1"/>
      <dgm:spPr/>
      <dgm:t>
        <a:bodyPr/>
        <a:lstStyle/>
        <a:p>
          <a:endParaRPr lang="es-ES"/>
        </a:p>
      </dgm:t>
    </dgm:pt>
    <dgm:pt modelId="{E537BDAB-913D-4EE8-825A-D0A5A0CD91E1}">
      <dgm:prSet phldrT="[Texto]" custT="1"/>
      <dgm:spPr/>
      <dgm:t>
        <a:bodyPr/>
        <a:lstStyle/>
        <a:p>
          <a:r>
            <a:rPr lang="es-ES" sz="1800" b="1" dirty="0" smtClean="0">
              <a:solidFill>
                <a:schemeClr val="tx1"/>
              </a:solidFill>
            </a:rPr>
            <a:t>No se encontraron diferencias estadísticas entre los dos grupos en relación a la tasa de </a:t>
          </a:r>
          <a:r>
            <a:rPr lang="es-ES" sz="1800" b="1" dirty="0" smtClean="0">
              <a:solidFill>
                <a:srgbClr val="C00000"/>
              </a:solidFill>
            </a:rPr>
            <a:t>ECV</a:t>
          </a:r>
          <a:r>
            <a:rPr lang="es-ES" sz="1800" b="1" dirty="0" smtClean="0">
              <a:solidFill>
                <a:schemeClr val="tx1"/>
              </a:solidFill>
            </a:rPr>
            <a:t>  (OR: 2,72 [IC 95%: 0,47 a 15,88; p = 0,27]) o </a:t>
          </a:r>
          <a:r>
            <a:rPr lang="es-ES" sz="1800" b="1" dirty="0" smtClean="0">
              <a:solidFill>
                <a:srgbClr val="C00000"/>
              </a:solidFill>
            </a:rPr>
            <a:t>mortalidad</a:t>
          </a:r>
          <a:r>
            <a:rPr lang="es-ES" sz="1800" b="1" dirty="0" smtClean="0">
              <a:solidFill>
                <a:schemeClr val="tx1"/>
              </a:solidFill>
            </a:rPr>
            <a:t> (O: 1.50 [IC 95% 0.29-7.71; p = 0.63])</a:t>
          </a:r>
          <a:endParaRPr lang="es-ES" sz="1800" b="1" dirty="0">
            <a:solidFill>
              <a:schemeClr val="tx1"/>
            </a:solidFill>
          </a:endParaRPr>
        </a:p>
      </dgm:t>
    </dgm:pt>
    <dgm:pt modelId="{E41A2619-71C6-4604-BE2E-DF3A313EEBAA}" type="parTrans" cxnId="{04F9B8DC-48B0-40F8-A014-64EC7AF37165}">
      <dgm:prSet/>
      <dgm:spPr/>
      <dgm:t>
        <a:bodyPr/>
        <a:lstStyle/>
        <a:p>
          <a:endParaRPr lang="es-ES" sz="1800"/>
        </a:p>
      </dgm:t>
    </dgm:pt>
    <dgm:pt modelId="{B8F07872-CC7E-41EA-8CCE-343A758905E1}" type="sibTrans" cxnId="{04F9B8DC-48B0-40F8-A014-64EC7AF37165}">
      <dgm:prSet custT="1"/>
      <dgm:spPr/>
      <dgm:t>
        <a:bodyPr/>
        <a:lstStyle/>
        <a:p>
          <a:endParaRPr lang="es-ES" sz="1800"/>
        </a:p>
      </dgm:t>
    </dgm:pt>
    <dgm:pt modelId="{2C0EB867-6A59-4A32-9E67-841FB7993388}">
      <dgm:prSet phldrT="[Texto]" custT="1"/>
      <dgm:spPr/>
      <dgm:t>
        <a:bodyPr/>
        <a:lstStyle/>
        <a:p>
          <a:r>
            <a:rPr lang="es-ES" sz="1800" b="1" dirty="0" smtClean="0">
              <a:solidFill>
                <a:schemeClr val="tx1"/>
              </a:solidFill>
            </a:rPr>
            <a:t>La Heterogeneidad</a:t>
          </a:r>
          <a:r>
            <a:rPr lang="es-US" sz="1800" b="1" dirty="0" smtClean="0">
              <a:solidFill>
                <a:schemeClr val="tx1"/>
              </a:solidFill>
            </a:rPr>
            <a:t> fue </a:t>
          </a:r>
          <a:r>
            <a:rPr lang="es-US" sz="1800" b="1" dirty="0" smtClean="0">
              <a:solidFill>
                <a:srgbClr val="C00000"/>
              </a:solidFill>
            </a:rPr>
            <a:t>moderado para el resultado del ECV</a:t>
          </a:r>
          <a:r>
            <a:rPr lang="es-US" sz="1800" b="1" dirty="0" smtClean="0">
              <a:solidFill>
                <a:schemeClr val="tx1"/>
              </a:solidFill>
            </a:rPr>
            <a:t> (I2 = 36%) y </a:t>
          </a:r>
          <a:r>
            <a:rPr lang="es-US" sz="1800" b="1" dirty="0" smtClean="0">
              <a:solidFill>
                <a:srgbClr val="C00000"/>
              </a:solidFill>
            </a:rPr>
            <a:t>alto para el resultado de mortalidad </a:t>
          </a:r>
          <a:r>
            <a:rPr lang="es-US" sz="1800" b="1" dirty="0" smtClean="0">
              <a:solidFill>
                <a:schemeClr val="tx1"/>
              </a:solidFill>
            </a:rPr>
            <a:t>(I2 = 82%). </a:t>
          </a:r>
          <a:endParaRPr lang="es-ES" sz="1800" b="1" dirty="0">
            <a:solidFill>
              <a:schemeClr val="tx1"/>
            </a:solidFill>
          </a:endParaRPr>
        </a:p>
      </dgm:t>
    </dgm:pt>
    <dgm:pt modelId="{E88258E9-0B84-4F47-9F93-61C9FEC4999D}" type="parTrans" cxnId="{6DB6ABE4-B671-4295-AFCC-D2E782D35FCD}">
      <dgm:prSet/>
      <dgm:spPr/>
      <dgm:t>
        <a:bodyPr/>
        <a:lstStyle/>
        <a:p>
          <a:endParaRPr lang="es-ES"/>
        </a:p>
      </dgm:t>
    </dgm:pt>
    <dgm:pt modelId="{66CE70E7-2994-471E-ADED-15223BD8142E}" type="sibTrans" cxnId="{6DB6ABE4-B671-4295-AFCC-D2E782D35FCD}">
      <dgm:prSet/>
      <dgm:spPr/>
      <dgm:t>
        <a:bodyPr/>
        <a:lstStyle/>
        <a:p>
          <a:endParaRPr lang="es-ES"/>
        </a:p>
      </dgm:t>
    </dgm:pt>
    <dgm:pt modelId="{C874E6CE-05BC-446E-B817-290267F04D6C}">
      <dgm:prSet phldrT="[Texto]" custT="1"/>
      <dgm:spPr/>
      <dgm:t>
        <a:bodyPr/>
        <a:lstStyle/>
        <a:p>
          <a:r>
            <a:rPr lang="es-US" sz="1800" b="1" dirty="0" smtClean="0">
              <a:solidFill>
                <a:schemeClr val="tx1"/>
              </a:solidFill>
            </a:rPr>
            <a:t>La hemorragia mayor se presentó mas en el grupo WF (OR: 2.56 [IC 95%: 1.34-4.89; p = 0.004]) con un mínimo heterogeneidad (I2 = 4%) observada entre los grupos.</a:t>
          </a:r>
          <a:endParaRPr lang="es-ES" sz="1800" b="1" dirty="0">
            <a:solidFill>
              <a:schemeClr val="tx1"/>
            </a:solidFill>
          </a:endParaRPr>
        </a:p>
      </dgm:t>
    </dgm:pt>
    <dgm:pt modelId="{A667770D-BD34-4C70-A30B-B6AD85B38281}" type="parTrans" cxnId="{892777D7-8C17-481C-9BEB-983B26EEB45F}">
      <dgm:prSet/>
      <dgm:spPr/>
      <dgm:t>
        <a:bodyPr/>
        <a:lstStyle/>
        <a:p>
          <a:endParaRPr lang="es-ES"/>
        </a:p>
      </dgm:t>
    </dgm:pt>
    <dgm:pt modelId="{0FF58BA6-BCBF-4C3A-9A1A-35407222E4DD}" type="sibTrans" cxnId="{892777D7-8C17-481C-9BEB-983B26EEB45F}">
      <dgm:prSet/>
      <dgm:spPr/>
      <dgm:t>
        <a:bodyPr/>
        <a:lstStyle/>
        <a:p>
          <a:endParaRPr lang="es-ES"/>
        </a:p>
      </dgm:t>
    </dgm:pt>
    <dgm:pt modelId="{829C8E9C-3F06-4C5A-B449-91B76A580A7F}" type="pres">
      <dgm:prSet presAssocID="{9D445FD5-0755-4880-AFB1-4B512840F57C}" presName="outerComposite" presStyleCnt="0">
        <dgm:presLayoutVars>
          <dgm:chMax val="5"/>
          <dgm:dir/>
          <dgm:resizeHandles val="exact"/>
        </dgm:presLayoutVars>
      </dgm:prSet>
      <dgm:spPr/>
      <dgm:t>
        <a:bodyPr/>
        <a:lstStyle/>
        <a:p>
          <a:endParaRPr lang="es-ES"/>
        </a:p>
      </dgm:t>
    </dgm:pt>
    <dgm:pt modelId="{5B55C2BA-48EC-44F8-97F0-8AB0AC3664F3}" type="pres">
      <dgm:prSet presAssocID="{9D445FD5-0755-4880-AFB1-4B512840F57C}" presName="dummyMaxCanvas" presStyleCnt="0">
        <dgm:presLayoutVars/>
      </dgm:prSet>
      <dgm:spPr/>
    </dgm:pt>
    <dgm:pt modelId="{ADA65CDC-C328-41A3-BDCC-F2C506DA6720}" type="pres">
      <dgm:prSet presAssocID="{9D445FD5-0755-4880-AFB1-4B512840F57C}" presName="ThreeNodes_1" presStyleLbl="node1" presStyleIdx="0" presStyleCnt="3" custScaleX="117647" custScaleY="101184">
        <dgm:presLayoutVars>
          <dgm:bulletEnabled val="1"/>
        </dgm:presLayoutVars>
      </dgm:prSet>
      <dgm:spPr/>
      <dgm:t>
        <a:bodyPr/>
        <a:lstStyle/>
        <a:p>
          <a:endParaRPr lang="es-ES"/>
        </a:p>
      </dgm:t>
    </dgm:pt>
    <dgm:pt modelId="{7EF56AE5-0325-47DB-9C2C-A7BA15EE8D91}" type="pres">
      <dgm:prSet presAssocID="{9D445FD5-0755-4880-AFB1-4B512840F57C}" presName="ThreeNodes_2" presStyleLbl="node1" presStyleIdx="1" presStyleCnt="3" custScaleX="117647" custScaleY="110129" custLinFactNeighborX="-2213" custLinFactNeighborY="-6402">
        <dgm:presLayoutVars>
          <dgm:bulletEnabled val="1"/>
        </dgm:presLayoutVars>
      </dgm:prSet>
      <dgm:spPr/>
      <dgm:t>
        <a:bodyPr/>
        <a:lstStyle/>
        <a:p>
          <a:endParaRPr lang="es-ES"/>
        </a:p>
      </dgm:t>
    </dgm:pt>
    <dgm:pt modelId="{E3A0F7A1-2CDA-4499-BB36-07736F154E0E}" type="pres">
      <dgm:prSet presAssocID="{9D445FD5-0755-4880-AFB1-4B512840F57C}" presName="ThreeNodes_3" presStyleLbl="node1" presStyleIdx="2" presStyleCnt="3" custScaleX="117647" custScaleY="126124" custLinFactNeighborX="428" custLinFactNeighborY="20046">
        <dgm:presLayoutVars>
          <dgm:bulletEnabled val="1"/>
        </dgm:presLayoutVars>
      </dgm:prSet>
      <dgm:spPr/>
      <dgm:t>
        <a:bodyPr/>
        <a:lstStyle/>
        <a:p>
          <a:endParaRPr lang="es-ES"/>
        </a:p>
      </dgm:t>
    </dgm:pt>
    <dgm:pt modelId="{6350D7E5-AB8C-4B56-83EB-E294DCE869D4}" type="pres">
      <dgm:prSet presAssocID="{9D445FD5-0755-4880-AFB1-4B512840F57C}" presName="ThreeConn_1-2" presStyleLbl="fgAccFollowNode1" presStyleIdx="0" presStyleCnt="2">
        <dgm:presLayoutVars>
          <dgm:bulletEnabled val="1"/>
        </dgm:presLayoutVars>
      </dgm:prSet>
      <dgm:spPr/>
      <dgm:t>
        <a:bodyPr/>
        <a:lstStyle/>
        <a:p>
          <a:endParaRPr lang="es-ES"/>
        </a:p>
      </dgm:t>
    </dgm:pt>
    <dgm:pt modelId="{86FE535B-B755-44E9-8F04-13C2BAE0036C}" type="pres">
      <dgm:prSet presAssocID="{9D445FD5-0755-4880-AFB1-4B512840F57C}" presName="ThreeConn_2-3" presStyleLbl="fgAccFollowNode1" presStyleIdx="1" presStyleCnt="2">
        <dgm:presLayoutVars>
          <dgm:bulletEnabled val="1"/>
        </dgm:presLayoutVars>
      </dgm:prSet>
      <dgm:spPr/>
      <dgm:t>
        <a:bodyPr/>
        <a:lstStyle/>
        <a:p>
          <a:endParaRPr lang="es-ES"/>
        </a:p>
      </dgm:t>
    </dgm:pt>
    <dgm:pt modelId="{50FF00B6-7EE3-4BC5-BFD5-51AC8F0FA19D}" type="pres">
      <dgm:prSet presAssocID="{9D445FD5-0755-4880-AFB1-4B512840F57C}" presName="ThreeNodes_1_text" presStyleLbl="node1" presStyleIdx="2" presStyleCnt="3">
        <dgm:presLayoutVars>
          <dgm:bulletEnabled val="1"/>
        </dgm:presLayoutVars>
      </dgm:prSet>
      <dgm:spPr/>
      <dgm:t>
        <a:bodyPr/>
        <a:lstStyle/>
        <a:p>
          <a:endParaRPr lang="es-ES"/>
        </a:p>
      </dgm:t>
    </dgm:pt>
    <dgm:pt modelId="{B446C357-9C3D-4343-8E79-6A11A8751E86}" type="pres">
      <dgm:prSet presAssocID="{9D445FD5-0755-4880-AFB1-4B512840F57C}" presName="ThreeNodes_2_text" presStyleLbl="node1" presStyleIdx="2" presStyleCnt="3">
        <dgm:presLayoutVars>
          <dgm:bulletEnabled val="1"/>
        </dgm:presLayoutVars>
      </dgm:prSet>
      <dgm:spPr/>
      <dgm:t>
        <a:bodyPr/>
        <a:lstStyle/>
        <a:p>
          <a:endParaRPr lang="es-ES"/>
        </a:p>
      </dgm:t>
    </dgm:pt>
    <dgm:pt modelId="{ED05A617-BA86-4FB2-8556-5DE76F3DA06F}" type="pres">
      <dgm:prSet presAssocID="{9D445FD5-0755-4880-AFB1-4B512840F57C}" presName="ThreeNodes_3_text" presStyleLbl="node1" presStyleIdx="2" presStyleCnt="3">
        <dgm:presLayoutVars>
          <dgm:bulletEnabled val="1"/>
        </dgm:presLayoutVars>
      </dgm:prSet>
      <dgm:spPr/>
      <dgm:t>
        <a:bodyPr/>
        <a:lstStyle/>
        <a:p>
          <a:endParaRPr lang="es-ES"/>
        </a:p>
      </dgm:t>
    </dgm:pt>
  </dgm:ptLst>
  <dgm:cxnLst>
    <dgm:cxn modelId="{892777D7-8C17-481C-9BEB-983B26EEB45F}" srcId="{9D445FD5-0755-4880-AFB1-4B512840F57C}" destId="{C874E6CE-05BC-446E-B817-290267F04D6C}" srcOrd="2" destOrd="0" parTransId="{A667770D-BD34-4C70-A30B-B6AD85B38281}" sibTransId="{0FF58BA6-BCBF-4C3A-9A1A-35407222E4DD}"/>
    <dgm:cxn modelId="{7948BAA2-809D-456F-A4BF-014BBD966809}" type="presOf" srcId="{2C0EB867-6A59-4A32-9E67-841FB7993388}" destId="{7EF56AE5-0325-47DB-9C2C-A7BA15EE8D91}" srcOrd="0" destOrd="0" presId="urn:microsoft.com/office/officeart/2005/8/layout/vProcess5"/>
    <dgm:cxn modelId="{610B7003-A1CC-491B-B51E-11FE6708C5A0}" type="presOf" srcId="{9D445FD5-0755-4880-AFB1-4B512840F57C}" destId="{829C8E9C-3F06-4C5A-B449-91B76A580A7F}" srcOrd="0" destOrd="0" presId="urn:microsoft.com/office/officeart/2005/8/layout/vProcess5"/>
    <dgm:cxn modelId="{9FA20807-11B4-4476-9F30-CB943A184F4C}" type="presOf" srcId="{B8F07872-CC7E-41EA-8CCE-343A758905E1}" destId="{6350D7E5-AB8C-4B56-83EB-E294DCE869D4}" srcOrd="0" destOrd="0" presId="urn:microsoft.com/office/officeart/2005/8/layout/vProcess5"/>
    <dgm:cxn modelId="{32EB51B1-A8C8-487A-A024-BC7A09998190}" type="presOf" srcId="{C874E6CE-05BC-446E-B817-290267F04D6C}" destId="{ED05A617-BA86-4FB2-8556-5DE76F3DA06F}" srcOrd="1" destOrd="0" presId="urn:microsoft.com/office/officeart/2005/8/layout/vProcess5"/>
    <dgm:cxn modelId="{04F9B8DC-48B0-40F8-A014-64EC7AF37165}" srcId="{9D445FD5-0755-4880-AFB1-4B512840F57C}" destId="{E537BDAB-913D-4EE8-825A-D0A5A0CD91E1}" srcOrd="0" destOrd="0" parTransId="{E41A2619-71C6-4604-BE2E-DF3A313EEBAA}" sibTransId="{B8F07872-CC7E-41EA-8CCE-343A758905E1}"/>
    <dgm:cxn modelId="{4C091533-D4A5-4F19-B185-D42AF08A046F}" type="presOf" srcId="{C874E6CE-05BC-446E-B817-290267F04D6C}" destId="{E3A0F7A1-2CDA-4499-BB36-07736F154E0E}" srcOrd="0" destOrd="0" presId="urn:microsoft.com/office/officeart/2005/8/layout/vProcess5"/>
    <dgm:cxn modelId="{3195E3D5-2BE9-47C4-948F-30A2505AAD5B}" type="presOf" srcId="{2C0EB867-6A59-4A32-9E67-841FB7993388}" destId="{B446C357-9C3D-4343-8E79-6A11A8751E86}" srcOrd="1" destOrd="0" presId="urn:microsoft.com/office/officeart/2005/8/layout/vProcess5"/>
    <dgm:cxn modelId="{6DB6ABE4-B671-4295-AFCC-D2E782D35FCD}" srcId="{9D445FD5-0755-4880-AFB1-4B512840F57C}" destId="{2C0EB867-6A59-4A32-9E67-841FB7993388}" srcOrd="1" destOrd="0" parTransId="{E88258E9-0B84-4F47-9F93-61C9FEC4999D}" sibTransId="{66CE70E7-2994-471E-ADED-15223BD8142E}"/>
    <dgm:cxn modelId="{BBF2F50E-20EB-4152-927A-C5C6AB3AC6AC}" type="presOf" srcId="{66CE70E7-2994-471E-ADED-15223BD8142E}" destId="{86FE535B-B755-44E9-8F04-13C2BAE0036C}" srcOrd="0" destOrd="0" presId="urn:microsoft.com/office/officeart/2005/8/layout/vProcess5"/>
    <dgm:cxn modelId="{62B859E8-690F-4964-BE35-9E52ECE90D0E}" type="presOf" srcId="{E537BDAB-913D-4EE8-825A-D0A5A0CD91E1}" destId="{ADA65CDC-C328-41A3-BDCC-F2C506DA6720}" srcOrd="0" destOrd="0" presId="urn:microsoft.com/office/officeart/2005/8/layout/vProcess5"/>
    <dgm:cxn modelId="{38492DB0-616C-461E-8F92-DF97E84F075F}" type="presOf" srcId="{E537BDAB-913D-4EE8-825A-D0A5A0CD91E1}" destId="{50FF00B6-7EE3-4BC5-BFD5-51AC8F0FA19D}" srcOrd="1" destOrd="0" presId="urn:microsoft.com/office/officeart/2005/8/layout/vProcess5"/>
    <dgm:cxn modelId="{763C1BE1-6436-4853-8D42-580D4DB00FBD}" type="presParOf" srcId="{829C8E9C-3F06-4C5A-B449-91B76A580A7F}" destId="{5B55C2BA-48EC-44F8-97F0-8AB0AC3664F3}" srcOrd="0" destOrd="0" presId="urn:microsoft.com/office/officeart/2005/8/layout/vProcess5"/>
    <dgm:cxn modelId="{F3DD43B7-EADE-4F3A-A580-2FCF399BBBB7}" type="presParOf" srcId="{829C8E9C-3F06-4C5A-B449-91B76A580A7F}" destId="{ADA65CDC-C328-41A3-BDCC-F2C506DA6720}" srcOrd="1" destOrd="0" presId="urn:microsoft.com/office/officeart/2005/8/layout/vProcess5"/>
    <dgm:cxn modelId="{DF304CDB-A40A-41EF-80DD-74CB3E641335}" type="presParOf" srcId="{829C8E9C-3F06-4C5A-B449-91B76A580A7F}" destId="{7EF56AE5-0325-47DB-9C2C-A7BA15EE8D91}" srcOrd="2" destOrd="0" presId="urn:microsoft.com/office/officeart/2005/8/layout/vProcess5"/>
    <dgm:cxn modelId="{82D594AC-7A41-4F4E-81AC-870B03BBDAEC}" type="presParOf" srcId="{829C8E9C-3F06-4C5A-B449-91B76A580A7F}" destId="{E3A0F7A1-2CDA-4499-BB36-07736F154E0E}" srcOrd="3" destOrd="0" presId="urn:microsoft.com/office/officeart/2005/8/layout/vProcess5"/>
    <dgm:cxn modelId="{F7E2CF96-10E9-4DC1-8096-9691F7F0E904}" type="presParOf" srcId="{829C8E9C-3F06-4C5A-B449-91B76A580A7F}" destId="{6350D7E5-AB8C-4B56-83EB-E294DCE869D4}" srcOrd="4" destOrd="0" presId="urn:microsoft.com/office/officeart/2005/8/layout/vProcess5"/>
    <dgm:cxn modelId="{3E23B740-CA5A-49FF-9FF6-37E28B2C5CCB}" type="presParOf" srcId="{829C8E9C-3F06-4C5A-B449-91B76A580A7F}" destId="{86FE535B-B755-44E9-8F04-13C2BAE0036C}" srcOrd="5" destOrd="0" presId="urn:microsoft.com/office/officeart/2005/8/layout/vProcess5"/>
    <dgm:cxn modelId="{1B2A2743-BC64-4790-A138-5076C94AF2A1}" type="presParOf" srcId="{829C8E9C-3F06-4C5A-B449-91B76A580A7F}" destId="{50FF00B6-7EE3-4BC5-BFD5-51AC8F0FA19D}" srcOrd="6" destOrd="0" presId="urn:microsoft.com/office/officeart/2005/8/layout/vProcess5"/>
    <dgm:cxn modelId="{C419E706-2B52-4375-ADEC-4B69D4C9FE1E}" type="presParOf" srcId="{829C8E9C-3F06-4C5A-B449-91B76A580A7F}" destId="{B446C357-9C3D-4343-8E79-6A11A8751E86}" srcOrd="7" destOrd="0" presId="urn:microsoft.com/office/officeart/2005/8/layout/vProcess5"/>
    <dgm:cxn modelId="{65B892EC-250F-407B-A4CC-688013D98042}" type="presParOf" srcId="{829C8E9C-3F06-4C5A-B449-91B76A580A7F}" destId="{ED05A617-BA86-4FB2-8556-5DE76F3DA06F}" srcOrd="8" destOrd="0" presId="urn:microsoft.com/office/officeart/2005/8/layout/vProcess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E63973-4FC3-4265-A614-077CB9835A26}" type="doc">
      <dgm:prSet loTypeId="urn:microsoft.com/office/officeart/2005/8/layout/vList2" loCatId="list" qsTypeId="urn:microsoft.com/office/officeart/2005/8/quickstyle/simple3" qsCatId="simple" csTypeId="urn:microsoft.com/office/officeart/2005/8/colors/accent0_1" csCatId="mainScheme" phldr="1"/>
      <dgm:spPr/>
      <dgm:t>
        <a:bodyPr/>
        <a:lstStyle/>
        <a:p>
          <a:endParaRPr lang="es-ES"/>
        </a:p>
      </dgm:t>
    </dgm:pt>
    <dgm:pt modelId="{BFA048D2-F2A3-426F-9BC0-E2056FE5AB53}">
      <dgm:prSet custT="1"/>
      <dgm:spPr/>
      <dgm:t>
        <a:bodyPr/>
        <a:lstStyle/>
        <a:p>
          <a:pPr algn="ctr" rtl="0"/>
          <a:r>
            <a:rPr lang="es-ES" sz="2200" b="0" dirty="0" smtClean="0">
              <a:ln w="76200"/>
              <a:effectLst>
                <a:glow rad="63500">
                  <a:schemeClr val="bg1">
                    <a:alpha val="40000"/>
                  </a:schemeClr>
                </a:glow>
              </a:effectLst>
              <a:latin typeface="+mn-lt"/>
            </a:rPr>
            <a:t>Estudios recientes han intentado abordar el papel de la profilaxis de la WF además del estándar actual de cuidado DAPT, para prevenir la formación de LVT en STEMI anterior con FEVI disminuida .</a:t>
          </a:r>
          <a:endParaRPr lang="es-ES" sz="2200" b="0" dirty="0">
            <a:ln w="76200"/>
            <a:effectLst>
              <a:glow rad="63500">
                <a:schemeClr val="bg1">
                  <a:alpha val="40000"/>
                </a:schemeClr>
              </a:glow>
            </a:effectLst>
            <a:latin typeface="+mn-lt"/>
          </a:endParaRPr>
        </a:p>
      </dgm:t>
    </dgm:pt>
    <dgm:pt modelId="{9843A5E2-63FF-4C1D-908A-7BDDB0EA43B6}" type="parTrans" cxnId="{0DFC527D-FA83-4E29-9E44-92B0B42D51AB}">
      <dgm:prSet/>
      <dgm:spPr/>
      <dgm:t>
        <a:bodyPr/>
        <a:lstStyle/>
        <a:p>
          <a:pPr algn="ctr"/>
          <a:endParaRPr lang="es-ES" sz="2200" b="0">
            <a:ln w="76200">
              <a:solidFill>
                <a:schemeClr val="tx1"/>
              </a:solidFill>
            </a:ln>
            <a:solidFill>
              <a:schemeClr val="tx1"/>
            </a:solidFill>
            <a:effectLst>
              <a:glow rad="228600">
                <a:schemeClr val="bg1">
                  <a:alpha val="40000"/>
                </a:schemeClr>
              </a:glow>
            </a:effectLst>
            <a:latin typeface="+mn-lt"/>
          </a:endParaRPr>
        </a:p>
      </dgm:t>
    </dgm:pt>
    <dgm:pt modelId="{8F178CAF-32BD-46AF-99EA-42890DA57DD4}" type="sibTrans" cxnId="{0DFC527D-FA83-4E29-9E44-92B0B42D51AB}">
      <dgm:prSet custT="1"/>
      <dgm:spPr/>
      <dgm:t>
        <a:bodyPr/>
        <a:lstStyle/>
        <a:p>
          <a:pPr algn="ctr"/>
          <a:endParaRPr lang="es-ES" sz="2200" b="0">
            <a:ln w="76200">
              <a:solidFill>
                <a:schemeClr val="tx1"/>
              </a:solidFill>
            </a:ln>
            <a:solidFill>
              <a:schemeClr val="tx1"/>
            </a:solidFill>
            <a:effectLst>
              <a:glow rad="228600">
                <a:schemeClr val="bg1">
                  <a:alpha val="40000"/>
                </a:schemeClr>
              </a:glow>
            </a:effectLst>
            <a:latin typeface="+mn-lt"/>
          </a:endParaRPr>
        </a:p>
      </dgm:t>
    </dgm:pt>
    <dgm:pt modelId="{5D8C3C86-BCD7-4C62-8AE9-D5D5667E6B8B}">
      <dgm:prSet custT="1"/>
      <dgm:spPr/>
      <dgm:t>
        <a:bodyPr/>
        <a:lstStyle/>
        <a:p>
          <a:pPr algn="ctr" rtl="0"/>
          <a:r>
            <a:rPr lang="es-ES" sz="2200" b="0" dirty="0" smtClean="0">
              <a:ln w="76200"/>
              <a:effectLst>
                <a:glow rad="63500">
                  <a:schemeClr val="bg1">
                    <a:alpha val="40000"/>
                  </a:schemeClr>
                </a:glow>
              </a:effectLst>
              <a:latin typeface="+mn-lt"/>
            </a:rPr>
            <a:t>Estos estudios son de tamaño limitado, dos estudios son de naturaleza retrospectiva y el único aleatorizado es un ensayo de factibilidad de 20 pacientes.</a:t>
          </a:r>
          <a:endParaRPr lang="es-ES" sz="2200" b="0" dirty="0">
            <a:ln w="76200"/>
            <a:effectLst>
              <a:glow rad="63500">
                <a:schemeClr val="bg1">
                  <a:alpha val="40000"/>
                </a:schemeClr>
              </a:glow>
            </a:effectLst>
            <a:latin typeface="+mn-lt"/>
          </a:endParaRPr>
        </a:p>
      </dgm:t>
    </dgm:pt>
    <dgm:pt modelId="{17EAF4AC-C9F5-44A3-A0CE-8C612E7690AD}" type="parTrans" cxnId="{D5C06B4E-8112-4413-9DFC-981AF4A19B51}">
      <dgm:prSet/>
      <dgm:spPr/>
      <dgm:t>
        <a:bodyPr/>
        <a:lstStyle/>
        <a:p>
          <a:endParaRPr lang="en-US" sz="2200"/>
        </a:p>
      </dgm:t>
    </dgm:pt>
    <dgm:pt modelId="{DE93880F-60F8-463A-9DAF-06772DB1C762}" type="sibTrans" cxnId="{D5C06B4E-8112-4413-9DFC-981AF4A19B51}">
      <dgm:prSet/>
      <dgm:spPr/>
      <dgm:t>
        <a:bodyPr/>
        <a:lstStyle/>
        <a:p>
          <a:endParaRPr lang="en-US" sz="2200"/>
        </a:p>
      </dgm:t>
    </dgm:pt>
    <dgm:pt modelId="{D1D9C4D8-DC83-43FC-921B-E05466A5B113}">
      <dgm:prSet custT="1"/>
      <dgm:spPr/>
      <dgm:t>
        <a:bodyPr/>
        <a:lstStyle/>
        <a:p>
          <a:pPr algn="ctr" rtl="0"/>
          <a:r>
            <a:rPr lang="es-ES" sz="2200" b="0" dirty="0" smtClean="0">
              <a:ln w="76200"/>
              <a:effectLst>
                <a:glow rad="63500">
                  <a:schemeClr val="bg1">
                    <a:alpha val="40000"/>
                  </a:schemeClr>
                </a:glow>
              </a:effectLst>
              <a:latin typeface="+mn-lt"/>
            </a:rPr>
            <a:t>Por lo tanto el objetivo de este metanálisis fue combinar estos resultados para comparar el uso de la WF y no WF para la prevención de LVT en la era de PCI y concurrente DAPT.</a:t>
          </a:r>
          <a:endParaRPr lang="es-ES" sz="2200" b="0" dirty="0">
            <a:ln w="76200"/>
            <a:effectLst>
              <a:glow rad="63500">
                <a:schemeClr val="bg1">
                  <a:alpha val="40000"/>
                </a:schemeClr>
              </a:glow>
            </a:effectLst>
            <a:latin typeface="+mn-lt"/>
          </a:endParaRPr>
        </a:p>
      </dgm:t>
    </dgm:pt>
    <dgm:pt modelId="{05BB4627-AE3C-4DC2-8FE8-1BD35BD64263}" type="parTrans" cxnId="{F6BD5FFA-9F03-4547-8951-ADE92E463828}">
      <dgm:prSet/>
      <dgm:spPr/>
      <dgm:t>
        <a:bodyPr/>
        <a:lstStyle/>
        <a:p>
          <a:endParaRPr lang="en-US" sz="2200"/>
        </a:p>
      </dgm:t>
    </dgm:pt>
    <dgm:pt modelId="{21D3E2BB-44AD-4542-9C1C-14DEFDF73D22}" type="sibTrans" cxnId="{F6BD5FFA-9F03-4547-8951-ADE92E463828}">
      <dgm:prSet/>
      <dgm:spPr/>
      <dgm:t>
        <a:bodyPr/>
        <a:lstStyle/>
        <a:p>
          <a:endParaRPr lang="en-US" sz="2200"/>
        </a:p>
      </dgm:t>
    </dgm:pt>
    <dgm:pt modelId="{47C98A97-25A0-40A9-9E1C-1AFD557FDDB1}" type="pres">
      <dgm:prSet presAssocID="{87E63973-4FC3-4265-A614-077CB9835A26}" presName="linear" presStyleCnt="0">
        <dgm:presLayoutVars>
          <dgm:animLvl val="lvl"/>
          <dgm:resizeHandles val="exact"/>
        </dgm:presLayoutVars>
      </dgm:prSet>
      <dgm:spPr/>
      <dgm:t>
        <a:bodyPr/>
        <a:lstStyle/>
        <a:p>
          <a:endParaRPr lang="en-US"/>
        </a:p>
      </dgm:t>
    </dgm:pt>
    <dgm:pt modelId="{504EDA7F-B95A-4BD3-B5CD-E5147FE86462}" type="pres">
      <dgm:prSet presAssocID="{BFA048D2-F2A3-426F-9BC0-E2056FE5AB53}" presName="parentText" presStyleLbl="node1" presStyleIdx="0" presStyleCnt="3" custScaleY="99480" custLinFactY="-9903" custLinFactNeighborX="-847" custLinFactNeighborY="-100000">
        <dgm:presLayoutVars>
          <dgm:chMax val="0"/>
          <dgm:bulletEnabled val="1"/>
        </dgm:presLayoutVars>
      </dgm:prSet>
      <dgm:spPr/>
      <dgm:t>
        <a:bodyPr/>
        <a:lstStyle/>
        <a:p>
          <a:endParaRPr lang="en-US"/>
        </a:p>
      </dgm:t>
    </dgm:pt>
    <dgm:pt modelId="{9777221B-4963-443D-8B4F-87BE61A5CED1}" type="pres">
      <dgm:prSet presAssocID="{8F178CAF-32BD-46AF-99EA-42890DA57DD4}" presName="spacer" presStyleCnt="0"/>
      <dgm:spPr/>
      <dgm:t>
        <a:bodyPr/>
        <a:lstStyle/>
        <a:p>
          <a:endParaRPr lang="en-US"/>
        </a:p>
      </dgm:t>
    </dgm:pt>
    <dgm:pt modelId="{E4656AED-4387-4A74-A8D6-77A284C77A44}" type="pres">
      <dgm:prSet presAssocID="{5D8C3C86-BCD7-4C62-8AE9-D5D5667E6B8B}" presName="parentText" presStyleLbl="node1" presStyleIdx="1" presStyleCnt="3" custScaleY="116458">
        <dgm:presLayoutVars>
          <dgm:chMax val="0"/>
          <dgm:bulletEnabled val="1"/>
        </dgm:presLayoutVars>
      </dgm:prSet>
      <dgm:spPr/>
      <dgm:t>
        <a:bodyPr/>
        <a:lstStyle/>
        <a:p>
          <a:endParaRPr lang="en-US"/>
        </a:p>
      </dgm:t>
    </dgm:pt>
    <dgm:pt modelId="{DFD27E77-D220-4F9B-BE9C-B7057E0A68FA}" type="pres">
      <dgm:prSet presAssocID="{DE93880F-60F8-463A-9DAF-06772DB1C762}" presName="spacer" presStyleCnt="0"/>
      <dgm:spPr/>
      <dgm:t>
        <a:bodyPr/>
        <a:lstStyle/>
        <a:p>
          <a:endParaRPr lang="en-US"/>
        </a:p>
      </dgm:t>
    </dgm:pt>
    <dgm:pt modelId="{BFC87BED-B51C-451E-9B8A-F5EE6A15231A}" type="pres">
      <dgm:prSet presAssocID="{D1D9C4D8-DC83-43FC-921B-E05466A5B113}" presName="parentText" presStyleLbl="node1" presStyleIdx="2" presStyleCnt="3">
        <dgm:presLayoutVars>
          <dgm:chMax val="0"/>
          <dgm:bulletEnabled val="1"/>
        </dgm:presLayoutVars>
      </dgm:prSet>
      <dgm:spPr/>
      <dgm:t>
        <a:bodyPr/>
        <a:lstStyle/>
        <a:p>
          <a:endParaRPr lang="en-US"/>
        </a:p>
      </dgm:t>
    </dgm:pt>
  </dgm:ptLst>
  <dgm:cxnLst>
    <dgm:cxn modelId="{D8DA7E8C-DA1A-416D-9C8A-17374A27D226}" type="presOf" srcId="{D1D9C4D8-DC83-43FC-921B-E05466A5B113}" destId="{BFC87BED-B51C-451E-9B8A-F5EE6A15231A}" srcOrd="0" destOrd="0" presId="urn:microsoft.com/office/officeart/2005/8/layout/vList2"/>
    <dgm:cxn modelId="{12AD20CB-A238-49DE-B5CF-648AE9EC1DD5}" type="presOf" srcId="{5D8C3C86-BCD7-4C62-8AE9-D5D5667E6B8B}" destId="{E4656AED-4387-4A74-A8D6-77A284C77A44}" srcOrd="0" destOrd="0" presId="urn:microsoft.com/office/officeart/2005/8/layout/vList2"/>
    <dgm:cxn modelId="{F4AB4DA9-CFAD-41D6-8502-391CC43E06F3}" type="presOf" srcId="{BFA048D2-F2A3-426F-9BC0-E2056FE5AB53}" destId="{504EDA7F-B95A-4BD3-B5CD-E5147FE86462}" srcOrd="0" destOrd="0" presId="urn:microsoft.com/office/officeart/2005/8/layout/vList2"/>
    <dgm:cxn modelId="{0DFC527D-FA83-4E29-9E44-92B0B42D51AB}" srcId="{87E63973-4FC3-4265-A614-077CB9835A26}" destId="{BFA048D2-F2A3-426F-9BC0-E2056FE5AB53}" srcOrd="0" destOrd="0" parTransId="{9843A5E2-63FF-4C1D-908A-7BDDB0EA43B6}" sibTransId="{8F178CAF-32BD-46AF-99EA-42890DA57DD4}"/>
    <dgm:cxn modelId="{D5C06B4E-8112-4413-9DFC-981AF4A19B51}" srcId="{87E63973-4FC3-4265-A614-077CB9835A26}" destId="{5D8C3C86-BCD7-4C62-8AE9-D5D5667E6B8B}" srcOrd="1" destOrd="0" parTransId="{17EAF4AC-C9F5-44A3-A0CE-8C612E7690AD}" sibTransId="{DE93880F-60F8-463A-9DAF-06772DB1C762}"/>
    <dgm:cxn modelId="{182D7CE1-AEC1-441F-9836-FF737634CF32}" type="presOf" srcId="{87E63973-4FC3-4265-A614-077CB9835A26}" destId="{47C98A97-25A0-40A9-9E1C-1AFD557FDDB1}" srcOrd="0" destOrd="0" presId="urn:microsoft.com/office/officeart/2005/8/layout/vList2"/>
    <dgm:cxn modelId="{F6BD5FFA-9F03-4547-8951-ADE92E463828}" srcId="{87E63973-4FC3-4265-A614-077CB9835A26}" destId="{D1D9C4D8-DC83-43FC-921B-E05466A5B113}" srcOrd="2" destOrd="0" parTransId="{05BB4627-AE3C-4DC2-8FE8-1BD35BD64263}" sibTransId="{21D3E2BB-44AD-4542-9C1C-14DEFDF73D22}"/>
    <dgm:cxn modelId="{86BCE9AA-44C9-4848-8202-114925112B4B}" type="presParOf" srcId="{47C98A97-25A0-40A9-9E1C-1AFD557FDDB1}" destId="{504EDA7F-B95A-4BD3-B5CD-E5147FE86462}" srcOrd="0" destOrd="0" presId="urn:microsoft.com/office/officeart/2005/8/layout/vList2"/>
    <dgm:cxn modelId="{B0E3B38C-A4FC-41E2-95F7-F002BB274956}" type="presParOf" srcId="{47C98A97-25A0-40A9-9E1C-1AFD557FDDB1}" destId="{9777221B-4963-443D-8B4F-87BE61A5CED1}" srcOrd="1" destOrd="0" presId="urn:microsoft.com/office/officeart/2005/8/layout/vList2"/>
    <dgm:cxn modelId="{36A16366-8E6D-490F-9E08-43EFE7507627}" type="presParOf" srcId="{47C98A97-25A0-40A9-9E1C-1AFD557FDDB1}" destId="{E4656AED-4387-4A74-A8D6-77A284C77A44}" srcOrd="2" destOrd="0" presId="urn:microsoft.com/office/officeart/2005/8/layout/vList2"/>
    <dgm:cxn modelId="{EA272E65-BE57-4E41-928A-34F5DA3671E5}" type="presParOf" srcId="{47C98A97-25A0-40A9-9E1C-1AFD557FDDB1}" destId="{DFD27E77-D220-4F9B-BE9C-B7057E0A68FA}" srcOrd="3" destOrd="0" presId="urn:microsoft.com/office/officeart/2005/8/layout/vList2"/>
    <dgm:cxn modelId="{4B2BB3AA-01F7-41D0-97A4-810F3B03DCF9}" type="presParOf" srcId="{47C98A97-25A0-40A9-9E1C-1AFD557FDDB1}" destId="{BFC87BED-B51C-451E-9B8A-F5EE6A15231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E63973-4FC3-4265-A614-077CB9835A26}" type="doc">
      <dgm:prSet loTypeId="urn:microsoft.com/office/officeart/2005/8/layout/default" loCatId="list" qsTypeId="urn:microsoft.com/office/officeart/2005/8/quickstyle/simple2" qsCatId="simple" csTypeId="urn:microsoft.com/office/officeart/2005/8/colors/accent0_2" csCatId="mainScheme" phldr="1"/>
      <dgm:spPr/>
      <dgm:t>
        <a:bodyPr/>
        <a:lstStyle/>
        <a:p>
          <a:endParaRPr lang="es-ES"/>
        </a:p>
      </dgm:t>
    </dgm:pt>
    <dgm:pt modelId="{BFA048D2-F2A3-426F-9BC0-E2056FE5AB53}">
      <dgm:prSet custT="1"/>
      <dgm:spPr/>
      <dgm:t>
        <a:bodyPr/>
        <a:lstStyle/>
        <a:p>
          <a:pPr algn="ctr" rtl="0"/>
          <a:r>
            <a:rPr lang="es-ES" sz="2200" b="1" dirty="0" smtClean="0">
              <a:ln w="76200"/>
              <a:solidFill>
                <a:schemeClr val="tx1"/>
              </a:solidFill>
              <a:effectLst>
                <a:glow rad="63500">
                  <a:schemeClr val="bg1">
                    <a:alpha val="40000"/>
                  </a:schemeClr>
                </a:glow>
              </a:effectLst>
              <a:latin typeface="+mn-lt"/>
            </a:rPr>
            <a:t>Determinar el papel de la profilaxis con WF en la prevención de la formación del LVT y posteriores complicaciones embólicas después de un STEMI complicado por la reducción de la FEVI y los trastornos de motilidad</a:t>
          </a:r>
          <a:r>
            <a:rPr lang="es-ES" sz="2200" b="0" dirty="0" smtClean="0">
              <a:ln w="76200"/>
              <a:solidFill>
                <a:schemeClr val="tx1"/>
              </a:solidFill>
              <a:effectLst>
                <a:glow rad="63500">
                  <a:schemeClr val="bg1">
                    <a:alpha val="40000"/>
                  </a:schemeClr>
                </a:glow>
              </a:effectLst>
              <a:latin typeface="+mn-lt"/>
            </a:rPr>
            <a:t>.</a:t>
          </a:r>
          <a:endParaRPr lang="es-ES" sz="2200" b="0" dirty="0">
            <a:ln w="76200"/>
            <a:solidFill>
              <a:schemeClr val="tx1"/>
            </a:solidFill>
            <a:effectLst>
              <a:glow rad="63500">
                <a:schemeClr val="bg1">
                  <a:alpha val="40000"/>
                </a:schemeClr>
              </a:glow>
            </a:effectLst>
            <a:latin typeface="+mn-lt"/>
          </a:endParaRPr>
        </a:p>
      </dgm:t>
    </dgm:pt>
    <dgm:pt modelId="{9843A5E2-63FF-4C1D-908A-7BDDB0EA43B6}" type="parTrans" cxnId="{0DFC527D-FA83-4E29-9E44-92B0B42D51AB}">
      <dgm:prSet/>
      <dgm:spPr/>
      <dgm:t>
        <a:bodyPr/>
        <a:lstStyle/>
        <a:p>
          <a:pPr algn="ctr"/>
          <a:endParaRPr lang="es-ES" sz="2000" b="0">
            <a:ln w="76200">
              <a:solidFill>
                <a:schemeClr val="tx1"/>
              </a:solidFill>
            </a:ln>
            <a:solidFill>
              <a:schemeClr val="tx1"/>
            </a:solidFill>
            <a:effectLst>
              <a:glow rad="228600">
                <a:schemeClr val="bg1">
                  <a:alpha val="40000"/>
                </a:schemeClr>
              </a:glow>
            </a:effectLst>
            <a:latin typeface="+mn-lt"/>
          </a:endParaRPr>
        </a:p>
      </dgm:t>
    </dgm:pt>
    <dgm:pt modelId="{8F178CAF-32BD-46AF-99EA-42890DA57DD4}" type="sibTrans" cxnId="{0DFC527D-FA83-4E29-9E44-92B0B42D51AB}">
      <dgm:prSet custT="1"/>
      <dgm:spPr/>
      <dgm:t>
        <a:bodyPr/>
        <a:lstStyle/>
        <a:p>
          <a:pPr algn="ctr"/>
          <a:endParaRPr lang="es-ES" sz="2000" b="0">
            <a:ln w="76200">
              <a:solidFill>
                <a:schemeClr val="tx1"/>
              </a:solidFill>
            </a:ln>
            <a:solidFill>
              <a:schemeClr val="tx1"/>
            </a:solidFill>
            <a:effectLst>
              <a:glow rad="228600">
                <a:schemeClr val="bg1">
                  <a:alpha val="40000"/>
                </a:schemeClr>
              </a:glow>
            </a:effectLst>
            <a:latin typeface="+mn-lt"/>
          </a:endParaRPr>
        </a:p>
      </dgm:t>
    </dgm:pt>
    <dgm:pt modelId="{83D5F5BC-4C50-4EC9-A2A3-76573C48A7F9}" type="pres">
      <dgm:prSet presAssocID="{87E63973-4FC3-4265-A614-077CB9835A26}" presName="diagram" presStyleCnt="0">
        <dgm:presLayoutVars>
          <dgm:dir/>
          <dgm:resizeHandles val="exact"/>
        </dgm:presLayoutVars>
      </dgm:prSet>
      <dgm:spPr/>
      <dgm:t>
        <a:bodyPr/>
        <a:lstStyle/>
        <a:p>
          <a:endParaRPr lang="en-US"/>
        </a:p>
      </dgm:t>
    </dgm:pt>
    <dgm:pt modelId="{4F07394A-EE9F-4875-ABB3-62C3090BFD1B}" type="pres">
      <dgm:prSet presAssocID="{BFA048D2-F2A3-426F-9BC0-E2056FE5AB53}" presName="node" presStyleLbl="node1" presStyleIdx="0" presStyleCnt="1" custScaleX="211241" custScaleY="134872" custLinFactNeighborX="31394" custLinFactNeighborY="7240">
        <dgm:presLayoutVars>
          <dgm:bulletEnabled val="1"/>
        </dgm:presLayoutVars>
      </dgm:prSet>
      <dgm:spPr/>
      <dgm:t>
        <a:bodyPr/>
        <a:lstStyle/>
        <a:p>
          <a:endParaRPr lang="en-US"/>
        </a:p>
      </dgm:t>
    </dgm:pt>
  </dgm:ptLst>
  <dgm:cxnLst>
    <dgm:cxn modelId="{0DFC527D-FA83-4E29-9E44-92B0B42D51AB}" srcId="{87E63973-4FC3-4265-A614-077CB9835A26}" destId="{BFA048D2-F2A3-426F-9BC0-E2056FE5AB53}" srcOrd="0" destOrd="0" parTransId="{9843A5E2-63FF-4C1D-908A-7BDDB0EA43B6}" sibTransId="{8F178CAF-32BD-46AF-99EA-42890DA57DD4}"/>
    <dgm:cxn modelId="{FB79CC28-68D6-42DE-9524-0F562EE06969}" type="presOf" srcId="{87E63973-4FC3-4265-A614-077CB9835A26}" destId="{83D5F5BC-4C50-4EC9-A2A3-76573C48A7F9}" srcOrd="0" destOrd="0" presId="urn:microsoft.com/office/officeart/2005/8/layout/default"/>
    <dgm:cxn modelId="{451A26BC-F286-4A47-85EE-E07DFE9F9F67}" type="presOf" srcId="{BFA048D2-F2A3-426F-9BC0-E2056FE5AB53}" destId="{4F07394A-EE9F-4875-ABB3-62C3090BFD1B}" srcOrd="0" destOrd="0" presId="urn:microsoft.com/office/officeart/2005/8/layout/default"/>
    <dgm:cxn modelId="{2FB0478B-3025-4DCF-889F-C6209CA4DF8F}" type="presParOf" srcId="{83D5F5BC-4C50-4EC9-A2A3-76573C48A7F9}" destId="{4F07394A-EE9F-4875-ABB3-62C3090BFD1B}"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E63973-4FC3-4265-A614-077CB9835A26}" type="doc">
      <dgm:prSet loTypeId="urn:microsoft.com/office/officeart/2005/8/layout/process4" loCatId="process" qsTypeId="urn:microsoft.com/office/officeart/2005/8/quickstyle/3d2#3" qsCatId="3D" csTypeId="urn:microsoft.com/office/officeart/2005/8/colors/accent0_2" csCatId="mainScheme" phldr="1"/>
      <dgm:spPr/>
      <dgm:t>
        <a:bodyPr/>
        <a:lstStyle/>
        <a:p>
          <a:endParaRPr lang="es-ES"/>
        </a:p>
      </dgm:t>
    </dgm:pt>
    <dgm:pt modelId="{BFA048D2-F2A3-426F-9BC0-E2056FE5AB53}">
      <dgm:prSet custT="1"/>
      <dgm:spPr/>
      <dgm:t>
        <a:bodyPr/>
        <a:lstStyle/>
        <a:p>
          <a:pPr algn="ctr" rtl="0"/>
          <a:r>
            <a:rPr lang="es-ES" sz="2400" b="1" dirty="0" smtClean="0">
              <a:ln w="76200"/>
              <a:solidFill>
                <a:schemeClr val="tx1"/>
              </a:solidFill>
              <a:effectLst>
                <a:glow rad="63500">
                  <a:schemeClr val="bg1">
                    <a:alpha val="40000"/>
                  </a:schemeClr>
                </a:glow>
              </a:effectLst>
              <a:latin typeface="+mn-lt"/>
            </a:rPr>
            <a:t>PUNTO FINAL PRIMARIO</a:t>
          </a:r>
          <a:endParaRPr lang="es-ES" sz="2400" b="1" dirty="0">
            <a:ln w="76200"/>
            <a:solidFill>
              <a:schemeClr val="tx1"/>
            </a:solidFill>
            <a:effectLst>
              <a:glow rad="63500">
                <a:schemeClr val="bg1">
                  <a:alpha val="40000"/>
                </a:schemeClr>
              </a:glow>
            </a:effectLst>
            <a:latin typeface="+mn-lt"/>
          </a:endParaRPr>
        </a:p>
      </dgm:t>
    </dgm:pt>
    <dgm:pt modelId="{9843A5E2-63FF-4C1D-908A-7BDDB0EA43B6}" type="parTrans" cxnId="{0DFC527D-FA83-4E29-9E44-92B0B42D51AB}">
      <dgm:prSet/>
      <dgm:spPr/>
      <dgm:t>
        <a:bodyPr/>
        <a:lstStyle/>
        <a:p>
          <a:pPr algn="ctr"/>
          <a:endParaRPr lang="es-ES" sz="2000" b="0">
            <a:ln w="76200">
              <a:solidFill>
                <a:schemeClr val="tx1"/>
              </a:solidFill>
            </a:ln>
            <a:solidFill>
              <a:schemeClr val="tx1"/>
            </a:solidFill>
            <a:effectLst>
              <a:glow rad="228600">
                <a:schemeClr val="bg1">
                  <a:alpha val="40000"/>
                </a:schemeClr>
              </a:glow>
            </a:effectLst>
            <a:latin typeface="+mn-lt"/>
          </a:endParaRPr>
        </a:p>
      </dgm:t>
    </dgm:pt>
    <dgm:pt modelId="{8F178CAF-32BD-46AF-99EA-42890DA57DD4}" type="sibTrans" cxnId="{0DFC527D-FA83-4E29-9E44-92B0B42D51AB}">
      <dgm:prSet custT="1"/>
      <dgm:spPr/>
      <dgm:t>
        <a:bodyPr/>
        <a:lstStyle/>
        <a:p>
          <a:pPr algn="ctr"/>
          <a:endParaRPr lang="es-ES" sz="2000" b="0">
            <a:ln w="76200">
              <a:solidFill>
                <a:schemeClr val="tx1"/>
              </a:solidFill>
            </a:ln>
            <a:solidFill>
              <a:schemeClr val="tx1"/>
            </a:solidFill>
            <a:effectLst>
              <a:glow rad="228600">
                <a:schemeClr val="bg1">
                  <a:alpha val="40000"/>
                </a:schemeClr>
              </a:glow>
            </a:effectLst>
            <a:latin typeface="+mn-lt"/>
          </a:endParaRPr>
        </a:p>
      </dgm:t>
    </dgm:pt>
    <dgm:pt modelId="{9170F117-B0DB-41AF-B292-55AD8F9186BC}">
      <dgm:prSet custT="1"/>
      <dgm:spPr/>
      <dgm:t>
        <a:bodyPr/>
        <a:lstStyle/>
        <a:p>
          <a:pPr algn="ctr" rtl="0"/>
          <a:r>
            <a:rPr lang="es-ES" sz="2000" b="0" dirty="0" smtClean="0">
              <a:ln w="76200"/>
              <a:solidFill>
                <a:schemeClr val="tx1"/>
              </a:solidFill>
              <a:effectLst>
                <a:glow rad="63500">
                  <a:schemeClr val="bg1">
                    <a:alpha val="40000"/>
                  </a:schemeClr>
                </a:glow>
              </a:effectLst>
              <a:latin typeface="+mn-lt"/>
            </a:rPr>
            <a:t>Compuesto de Muerte, </a:t>
          </a:r>
          <a:r>
            <a:rPr lang="es-ES" sz="2000" b="0" dirty="0" err="1" smtClean="0">
              <a:ln w="76200"/>
              <a:solidFill>
                <a:schemeClr val="tx1"/>
              </a:solidFill>
              <a:effectLst>
                <a:glow rad="63500">
                  <a:schemeClr val="bg1">
                    <a:alpha val="40000"/>
                  </a:schemeClr>
                </a:glow>
              </a:effectLst>
              <a:latin typeface="+mn-lt"/>
            </a:rPr>
            <a:t>Stroke</a:t>
          </a:r>
          <a:r>
            <a:rPr lang="es-ES" sz="2000" b="0" dirty="0" smtClean="0">
              <a:ln w="76200"/>
              <a:solidFill>
                <a:schemeClr val="tx1"/>
              </a:solidFill>
              <a:effectLst>
                <a:glow rad="63500">
                  <a:schemeClr val="bg1">
                    <a:alpha val="40000"/>
                  </a:schemeClr>
                </a:glow>
              </a:effectLst>
              <a:latin typeface="+mn-lt"/>
            </a:rPr>
            <a:t>, Hemorragia mayor.</a:t>
          </a:r>
          <a:endParaRPr lang="es-ES" sz="2000" b="0" dirty="0">
            <a:ln w="76200"/>
            <a:solidFill>
              <a:schemeClr val="tx1"/>
            </a:solidFill>
            <a:effectLst>
              <a:glow rad="63500">
                <a:schemeClr val="bg1">
                  <a:alpha val="40000"/>
                </a:schemeClr>
              </a:glow>
            </a:effectLst>
            <a:latin typeface="+mn-lt"/>
          </a:endParaRPr>
        </a:p>
      </dgm:t>
    </dgm:pt>
    <dgm:pt modelId="{76DE332E-E612-4676-BF44-87969217FA40}" type="parTrans" cxnId="{47438D57-6DFE-4E66-A747-EE1685C60067}">
      <dgm:prSet/>
      <dgm:spPr/>
      <dgm:t>
        <a:bodyPr/>
        <a:lstStyle/>
        <a:p>
          <a:endParaRPr lang="en-US" sz="2000" b="0">
            <a:solidFill>
              <a:schemeClr val="tx1"/>
            </a:solidFill>
          </a:endParaRPr>
        </a:p>
      </dgm:t>
    </dgm:pt>
    <dgm:pt modelId="{61F9887B-26C5-4D1D-A13D-38D0223404AC}" type="sibTrans" cxnId="{47438D57-6DFE-4E66-A747-EE1685C60067}">
      <dgm:prSet/>
      <dgm:spPr/>
      <dgm:t>
        <a:bodyPr/>
        <a:lstStyle/>
        <a:p>
          <a:endParaRPr lang="en-US" sz="2000" b="0">
            <a:solidFill>
              <a:schemeClr val="tx1"/>
            </a:solidFill>
          </a:endParaRPr>
        </a:p>
      </dgm:t>
    </dgm:pt>
    <dgm:pt modelId="{BDD674CE-2CDC-4C75-B05D-B9423AD57939}">
      <dgm:prSet custT="1"/>
      <dgm:spPr/>
      <dgm:t>
        <a:bodyPr/>
        <a:lstStyle/>
        <a:p>
          <a:pPr algn="ctr" rtl="0"/>
          <a:r>
            <a:rPr lang="es-ES" sz="2400" b="0" dirty="0" smtClean="0">
              <a:ln w="76200"/>
              <a:solidFill>
                <a:schemeClr val="tx1"/>
              </a:solidFill>
              <a:effectLst>
                <a:glow rad="63500">
                  <a:schemeClr val="bg1">
                    <a:alpha val="40000"/>
                  </a:schemeClr>
                </a:glow>
              </a:effectLst>
              <a:latin typeface="+mn-lt"/>
              <a:sym typeface="Wingdings" pitchFamily="2" charset="2"/>
            </a:rPr>
            <a:t>Punto Final en todos los ensayos</a:t>
          </a:r>
        </a:p>
      </dgm:t>
    </dgm:pt>
    <dgm:pt modelId="{B42AE7BA-C295-4C9E-B3E5-86B1E43093C8}" type="parTrans" cxnId="{96D7F287-7AD4-4DB4-96A0-A21D539BFD78}">
      <dgm:prSet/>
      <dgm:spPr/>
      <dgm:t>
        <a:bodyPr/>
        <a:lstStyle/>
        <a:p>
          <a:endParaRPr lang="en-US" sz="2000" b="0">
            <a:solidFill>
              <a:schemeClr val="tx1"/>
            </a:solidFill>
          </a:endParaRPr>
        </a:p>
      </dgm:t>
    </dgm:pt>
    <dgm:pt modelId="{99F05DB9-39F0-4715-9E5A-A65FCB21EE7D}" type="sibTrans" cxnId="{96D7F287-7AD4-4DB4-96A0-A21D539BFD78}">
      <dgm:prSet/>
      <dgm:spPr/>
      <dgm:t>
        <a:bodyPr/>
        <a:lstStyle/>
        <a:p>
          <a:endParaRPr lang="en-US" sz="2000" b="0">
            <a:solidFill>
              <a:schemeClr val="tx1"/>
            </a:solidFill>
          </a:endParaRPr>
        </a:p>
      </dgm:t>
    </dgm:pt>
    <dgm:pt modelId="{D930C673-200D-4F3F-99B1-276D519F6DC4}">
      <dgm:prSet custT="1"/>
      <dgm:spPr/>
      <dgm:t>
        <a:bodyPr/>
        <a:lstStyle/>
        <a:p>
          <a:pPr algn="ctr" rtl="0"/>
          <a:r>
            <a:rPr lang="es-ES" sz="2000" b="0" dirty="0" smtClean="0">
              <a:ln w="76200"/>
              <a:solidFill>
                <a:schemeClr val="tx1"/>
              </a:solidFill>
              <a:effectLst>
                <a:glow rad="63500">
                  <a:schemeClr val="bg1">
                    <a:alpha val="40000"/>
                  </a:schemeClr>
                </a:glow>
              </a:effectLst>
              <a:latin typeface="+mn-lt"/>
              <a:sym typeface="Wingdings" pitchFamily="2" charset="2"/>
            </a:rPr>
            <a:t>Mortalidad por todas las causas,</a:t>
          </a:r>
        </a:p>
        <a:p>
          <a:pPr algn="ctr" rtl="0"/>
          <a:r>
            <a:rPr lang="es-ES" sz="2000" b="0" dirty="0" smtClean="0">
              <a:ln w="76200"/>
              <a:solidFill>
                <a:schemeClr val="tx1"/>
              </a:solidFill>
              <a:effectLst>
                <a:glow rad="63500">
                  <a:schemeClr val="bg1">
                    <a:alpha val="40000"/>
                  </a:schemeClr>
                </a:glow>
              </a:effectLst>
              <a:latin typeface="+mn-lt"/>
              <a:sym typeface="Wingdings" pitchFamily="2" charset="2"/>
            </a:rPr>
            <a:t>Accidente cerebro vascular</a:t>
          </a:r>
        </a:p>
      </dgm:t>
    </dgm:pt>
    <dgm:pt modelId="{FE3DB5D0-05BB-49AD-BD31-C3ED34C1E942}" type="parTrans" cxnId="{75E2DBAE-4EBC-4F33-84ED-DB9E1A99A31C}">
      <dgm:prSet/>
      <dgm:spPr/>
      <dgm:t>
        <a:bodyPr/>
        <a:lstStyle/>
        <a:p>
          <a:endParaRPr lang="en-US" sz="2000" b="0">
            <a:solidFill>
              <a:schemeClr val="tx1"/>
            </a:solidFill>
          </a:endParaRPr>
        </a:p>
      </dgm:t>
    </dgm:pt>
    <dgm:pt modelId="{124E734B-BCDE-454B-8224-DC8A53B7AE7C}" type="sibTrans" cxnId="{75E2DBAE-4EBC-4F33-84ED-DB9E1A99A31C}">
      <dgm:prSet/>
      <dgm:spPr/>
      <dgm:t>
        <a:bodyPr/>
        <a:lstStyle/>
        <a:p>
          <a:endParaRPr lang="en-US" sz="2000" b="0">
            <a:solidFill>
              <a:schemeClr val="tx1"/>
            </a:solidFill>
          </a:endParaRPr>
        </a:p>
      </dgm:t>
    </dgm:pt>
    <dgm:pt modelId="{FFC8D1F8-9564-4CAD-897A-BCCD1F070C7A}">
      <dgm:prSet custT="1"/>
      <dgm:spPr/>
      <dgm:t>
        <a:bodyPr/>
        <a:lstStyle/>
        <a:p>
          <a:pPr algn="ctr" rtl="0"/>
          <a:r>
            <a:rPr lang="es-ES" sz="2000" b="0" dirty="0" smtClean="0">
              <a:ln w="76200"/>
              <a:solidFill>
                <a:schemeClr val="tx1"/>
              </a:solidFill>
              <a:effectLst>
                <a:glow rad="63500">
                  <a:schemeClr val="bg1">
                    <a:alpha val="40000"/>
                  </a:schemeClr>
                </a:glow>
              </a:effectLst>
              <a:latin typeface="+mn-lt"/>
              <a:sym typeface="Wingdings" pitchFamily="2" charset="2"/>
            </a:rPr>
            <a:t>Hemorragia Mayor: definición de cada ensayo</a:t>
          </a:r>
        </a:p>
      </dgm:t>
    </dgm:pt>
    <dgm:pt modelId="{4707B454-A9D8-46CA-BCB3-B929B41A5E72}" type="parTrans" cxnId="{8F9BFA83-9CB6-496A-B284-35386F974ADC}">
      <dgm:prSet/>
      <dgm:spPr/>
      <dgm:t>
        <a:bodyPr/>
        <a:lstStyle/>
        <a:p>
          <a:endParaRPr lang="en-US" sz="2000" b="0">
            <a:solidFill>
              <a:schemeClr val="tx1"/>
            </a:solidFill>
          </a:endParaRPr>
        </a:p>
      </dgm:t>
    </dgm:pt>
    <dgm:pt modelId="{943B024E-C6A7-45F4-975B-C0DFFEC4E458}" type="sibTrans" cxnId="{8F9BFA83-9CB6-496A-B284-35386F974ADC}">
      <dgm:prSet/>
      <dgm:spPr/>
      <dgm:t>
        <a:bodyPr/>
        <a:lstStyle/>
        <a:p>
          <a:endParaRPr lang="en-US" sz="2000" b="0">
            <a:solidFill>
              <a:schemeClr val="tx1"/>
            </a:solidFill>
          </a:endParaRPr>
        </a:p>
      </dgm:t>
    </dgm:pt>
    <dgm:pt modelId="{6C187F79-DDE7-4CDA-AAD2-505605DD8D6D}">
      <dgm:prSet custT="1"/>
      <dgm:spPr/>
      <dgm:t>
        <a:bodyPr/>
        <a:lstStyle/>
        <a:p>
          <a:pPr algn="ctr" rtl="0"/>
          <a:r>
            <a:rPr lang="es-ES" sz="2000" b="0" dirty="0" smtClean="0">
              <a:ln w="76200"/>
              <a:solidFill>
                <a:schemeClr val="tx1"/>
              </a:solidFill>
              <a:effectLst>
                <a:glow rad="63500">
                  <a:schemeClr val="bg1">
                    <a:alpha val="40000"/>
                  </a:schemeClr>
                </a:glow>
              </a:effectLst>
              <a:latin typeface="+mn-lt"/>
              <a:sym typeface="Wingdings" pitchFamily="2" charset="2"/>
            </a:rPr>
            <a:t>Hemorragia mayor</a:t>
          </a:r>
        </a:p>
        <a:p>
          <a:pPr algn="ctr" rtl="0"/>
          <a:r>
            <a:rPr lang="es-ES" sz="2000" b="0" dirty="0" err="1" smtClean="0">
              <a:ln w="76200"/>
              <a:solidFill>
                <a:schemeClr val="tx1"/>
              </a:solidFill>
              <a:effectLst>
                <a:glow rad="63500">
                  <a:schemeClr val="bg1">
                    <a:alpha val="40000"/>
                  </a:schemeClr>
                </a:glow>
              </a:effectLst>
              <a:latin typeface="+mn-lt"/>
              <a:sym typeface="Wingdings" pitchFamily="2" charset="2"/>
            </a:rPr>
            <a:t>Embolización</a:t>
          </a:r>
          <a:r>
            <a:rPr lang="es-ES" sz="2000" b="0" dirty="0" smtClean="0">
              <a:ln w="76200"/>
              <a:solidFill>
                <a:schemeClr val="tx1"/>
              </a:solidFill>
              <a:effectLst>
                <a:glow rad="63500">
                  <a:schemeClr val="bg1">
                    <a:alpha val="40000"/>
                  </a:schemeClr>
                </a:glow>
              </a:effectLst>
              <a:latin typeface="+mn-lt"/>
              <a:sym typeface="Wingdings" pitchFamily="2" charset="2"/>
            </a:rPr>
            <a:t> sistémica</a:t>
          </a:r>
        </a:p>
      </dgm:t>
    </dgm:pt>
    <dgm:pt modelId="{DFA105AA-ACB8-4BD5-8712-75B95AA60BBF}" type="parTrans" cxnId="{183E4188-B714-4A2B-A87C-45D738CB4ACB}">
      <dgm:prSet/>
      <dgm:spPr/>
      <dgm:t>
        <a:bodyPr/>
        <a:lstStyle/>
        <a:p>
          <a:endParaRPr lang="en-US" sz="2000" b="0">
            <a:solidFill>
              <a:schemeClr val="tx1"/>
            </a:solidFill>
          </a:endParaRPr>
        </a:p>
      </dgm:t>
    </dgm:pt>
    <dgm:pt modelId="{E8A39442-74A0-495F-B4C1-ADE92E71B974}" type="sibTrans" cxnId="{183E4188-B714-4A2B-A87C-45D738CB4ACB}">
      <dgm:prSet/>
      <dgm:spPr/>
      <dgm:t>
        <a:bodyPr/>
        <a:lstStyle/>
        <a:p>
          <a:endParaRPr lang="en-US" sz="2000" b="0">
            <a:solidFill>
              <a:schemeClr val="tx1"/>
            </a:solidFill>
          </a:endParaRPr>
        </a:p>
      </dgm:t>
    </dgm:pt>
    <dgm:pt modelId="{9DB52D6D-CA1D-495E-A6BF-E4D3D32E7785}" type="pres">
      <dgm:prSet presAssocID="{87E63973-4FC3-4265-A614-077CB9835A26}" presName="Name0" presStyleCnt="0">
        <dgm:presLayoutVars>
          <dgm:dir/>
          <dgm:animLvl val="lvl"/>
          <dgm:resizeHandles val="exact"/>
        </dgm:presLayoutVars>
      </dgm:prSet>
      <dgm:spPr/>
      <dgm:t>
        <a:bodyPr/>
        <a:lstStyle/>
        <a:p>
          <a:endParaRPr lang="en-US"/>
        </a:p>
      </dgm:t>
    </dgm:pt>
    <dgm:pt modelId="{6F9DA62D-93E9-406A-9D4A-CA9610E6DBEA}" type="pres">
      <dgm:prSet presAssocID="{FFC8D1F8-9564-4CAD-897A-BCCD1F070C7A}" presName="boxAndChildren" presStyleCnt="0"/>
      <dgm:spPr/>
    </dgm:pt>
    <dgm:pt modelId="{F3A3123A-0FDC-4FAE-9D82-3024F7391885}" type="pres">
      <dgm:prSet presAssocID="{FFC8D1F8-9564-4CAD-897A-BCCD1F070C7A}" presName="parentTextBox" presStyleLbl="node1" presStyleIdx="0" presStyleCnt="3"/>
      <dgm:spPr/>
      <dgm:t>
        <a:bodyPr/>
        <a:lstStyle/>
        <a:p>
          <a:endParaRPr lang="es-ES"/>
        </a:p>
      </dgm:t>
    </dgm:pt>
    <dgm:pt modelId="{9EC63674-EB73-4C2E-AC59-1E0C60C858C7}" type="pres">
      <dgm:prSet presAssocID="{99F05DB9-39F0-4715-9E5A-A65FCB21EE7D}" presName="sp" presStyleCnt="0"/>
      <dgm:spPr/>
      <dgm:t>
        <a:bodyPr/>
        <a:lstStyle/>
        <a:p>
          <a:endParaRPr lang="en-US"/>
        </a:p>
      </dgm:t>
    </dgm:pt>
    <dgm:pt modelId="{B94A0298-7682-4FA7-81E4-0695BBC9AD89}" type="pres">
      <dgm:prSet presAssocID="{BDD674CE-2CDC-4C75-B05D-B9423AD57939}" presName="arrowAndChildren" presStyleCnt="0"/>
      <dgm:spPr/>
      <dgm:t>
        <a:bodyPr/>
        <a:lstStyle/>
        <a:p>
          <a:endParaRPr lang="en-US"/>
        </a:p>
      </dgm:t>
    </dgm:pt>
    <dgm:pt modelId="{4C60D2B4-C808-48D8-AF4D-5F961C9B975E}" type="pres">
      <dgm:prSet presAssocID="{BDD674CE-2CDC-4C75-B05D-B9423AD57939}" presName="parentTextArrow" presStyleLbl="node1" presStyleIdx="0" presStyleCnt="3"/>
      <dgm:spPr/>
      <dgm:t>
        <a:bodyPr/>
        <a:lstStyle/>
        <a:p>
          <a:endParaRPr lang="en-US"/>
        </a:p>
      </dgm:t>
    </dgm:pt>
    <dgm:pt modelId="{8EFBEF2C-4C0F-4261-B105-96D4A57DEC4A}" type="pres">
      <dgm:prSet presAssocID="{BDD674CE-2CDC-4C75-B05D-B9423AD57939}" presName="arrow" presStyleLbl="node1" presStyleIdx="1" presStyleCnt="3"/>
      <dgm:spPr/>
      <dgm:t>
        <a:bodyPr/>
        <a:lstStyle/>
        <a:p>
          <a:endParaRPr lang="en-US"/>
        </a:p>
      </dgm:t>
    </dgm:pt>
    <dgm:pt modelId="{8057C4BF-D696-478C-8CB3-08F3A2D24E0C}" type="pres">
      <dgm:prSet presAssocID="{BDD674CE-2CDC-4C75-B05D-B9423AD57939}" presName="descendantArrow" presStyleCnt="0"/>
      <dgm:spPr/>
      <dgm:t>
        <a:bodyPr/>
        <a:lstStyle/>
        <a:p>
          <a:endParaRPr lang="en-US"/>
        </a:p>
      </dgm:t>
    </dgm:pt>
    <dgm:pt modelId="{65BC5F44-EF7A-43B4-A466-BAD69A920E42}" type="pres">
      <dgm:prSet presAssocID="{D930C673-200D-4F3F-99B1-276D519F6DC4}" presName="childTextArrow" presStyleLbl="fgAccFollowNode1" presStyleIdx="0" presStyleCnt="3" custScaleX="154331" custScaleY="117221">
        <dgm:presLayoutVars>
          <dgm:bulletEnabled val="1"/>
        </dgm:presLayoutVars>
      </dgm:prSet>
      <dgm:spPr/>
      <dgm:t>
        <a:bodyPr/>
        <a:lstStyle/>
        <a:p>
          <a:endParaRPr lang="en-US"/>
        </a:p>
      </dgm:t>
    </dgm:pt>
    <dgm:pt modelId="{A99740BE-1C96-4D3E-8934-7B58C2A2C3E9}" type="pres">
      <dgm:prSet presAssocID="{6C187F79-DDE7-4CDA-AAD2-505605DD8D6D}" presName="childTextArrow" presStyleLbl="fgAccFollowNode1" presStyleIdx="1" presStyleCnt="3" custScaleY="157947" custLinFactNeighborX="-1146" custLinFactNeighborY="13540">
        <dgm:presLayoutVars>
          <dgm:bulletEnabled val="1"/>
        </dgm:presLayoutVars>
      </dgm:prSet>
      <dgm:spPr/>
      <dgm:t>
        <a:bodyPr/>
        <a:lstStyle/>
        <a:p>
          <a:endParaRPr lang="en-US"/>
        </a:p>
      </dgm:t>
    </dgm:pt>
    <dgm:pt modelId="{F0BF6F24-4830-4837-BE21-8C453EAB592D}" type="pres">
      <dgm:prSet presAssocID="{8F178CAF-32BD-46AF-99EA-42890DA57DD4}" presName="sp" presStyleCnt="0"/>
      <dgm:spPr/>
      <dgm:t>
        <a:bodyPr/>
        <a:lstStyle/>
        <a:p>
          <a:endParaRPr lang="en-US"/>
        </a:p>
      </dgm:t>
    </dgm:pt>
    <dgm:pt modelId="{92EEC0D4-BFFF-4912-B1F9-C860D99CC3C6}" type="pres">
      <dgm:prSet presAssocID="{BFA048D2-F2A3-426F-9BC0-E2056FE5AB53}" presName="arrowAndChildren" presStyleCnt="0"/>
      <dgm:spPr/>
      <dgm:t>
        <a:bodyPr/>
        <a:lstStyle/>
        <a:p>
          <a:endParaRPr lang="en-US"/>
        </a:p>
      </dgm:t>
    </dgm:pt>
    <dgm:pt modelId="{1D9359F1-896D-42D5-9F55-D9E1148F173D}" type="pres">
      <dgm:prSet presAssocID="{BFA048D2-F2A3-426F-9BC0-E2056FE5AB53}" presName="parentTextArrow" presStyleLbl="node1" presStyleIdx="1" presStyleCnt="3"/>
      <dgm:spPr/>
      <dgm:t>
        <a:bodyPr/>
        <a:lstStyle/>
        <a:p>
          <a:endParaRPr lang="en-US"/>
        </a:p>
      </dgm:t>
    </dgm:pt>
    <dgm:pt modelId="{60351AB6-2389-4641-B7E6-AFF380341585}" type="pres">
      <dgm:prSet presAssocID="{BFA048D2-F2A3-426F-9BC0-E2056FE5AB53}" presName="arrow" presStyleLbl="node1" presStyleIdx="2" presStyleCnt="3"/>
      <dgm:spPr/>
      <dgm:t>
        <a:bodyPr/>
        <a:lstStyle/>
        <a:p>
          <a:endParaRPr lang="en-US"/>
        </a:p>
      </dgm:t>
    </dgm:pt>
    <dgm:pt modelId="{5FAABE32-29C1-4EC4-BBC7-57416108F6AC}" type="pres">
      <dgm:prSet presAssocID="{BFA048D2-F2A3-426F-9BC0-E2056FE5AB53}" presName="descendantArrow" presStyleCnt="0"/>
      <dgm:spPr/>
      <dgm:t>
        <a:bodyPr/>
        <a:lstStyle/>
        <a:p>
          <a:endParaRPr lang="en-US"/>
        </a:p>
      </dgm:t>
    </dgm:pt>
    <dgm:pt modelId="{5F751D0C-C4C1-49D1-8405-976D2AE34ABE}" type="pres">
      <dgm:prSet presAssocID="{9170F117-B0DB-41AF-B292-55AD8F9186BC}" presName="childTextArrow" presStyleLbl="fgAccFollowNode1" presStyleIdx="2" presStyleCnt="3">
        <dgm:presLayoutVars>
          <dgm:bulletEnabled val="1"/>
        </dgm:presLayoutVars>
      </dgm:prSet>
      <dgm:spPr/>
      <dgm:t>
        <a:bodyPr/>
        <a:lstStyle/>
        <a:p>
          <a:endParaRPr lang="en-US"/>
        </a:p>
      </dgm:t>
    </dgm:pt>
  </dgm:ptLst>
  <dgm:cxnLst>
    <dgm:cxn modelId="{47C6D826-91FF-49B5-A810-796ED35AEF17}" type="presOf" srcId="{FFC8D1F8-9564-4CAD-897A-BCCD1F070C7A}" destId="{F3A3123A-0FDC-4FAE-9D82-3024F7391885}" srcOrd="0" destOrd="0" presId="urn:microsoft.com/office/officeart/2005/8/layout/process4"/>
    <dgm:cxn modelId="{0DFC527D-FA83-4E29-9E44-92B0B42D51AB}" srcId="{87E63973-4FC3-4265-A614-077CB9835A26}" destId="{BFA048D2-F2A3-426F-9BC0-E2056FE5AB53}" srcOrd="0" destOrd="0" parTransId="{9843A5E2-63FF-4C1D-908A-7BDDB0EA43B6}" sibTransId="{8F178CAF-32BD-46AF-99EA-42890DA57DD4}"/>
    <dgm:cxn modelId="{2997EB1B-F0A2-42C7-AD92-1B2EECAD7B14}" type="presOf" srcId="{D930C673-200D-4F3F-99B1-276D519F6DC4}" destId="{65BC5F44-EF7A-43B4-A466-BAD69A920E42}" srcOrd="0" destOrd="0" presId="urn:microsoft.com/office/officeart/2005/8/layout/process4"/>
    <dgm:cxn modelId="{75E2DBAE-4EBC-4F33-84ED-DB9E1A99A31C}" srcId="{BDD674CE-2CDC-4C75-B05D-B9423AD57939}" destId="{D930C673-200D-4F3F-99B1-276D519F6DC4}" srcOrd="0" destOrd="0" parTransId="{FE3DB5D0-05BB-49AD-BD31-C3ED34C1E942}" sibTransId="{124E734B-BCDE-454B-8224-DC8A53B7AE7C}"/>
    <dgm:cxn modelId="{0CF2C557-671E-442F-952C-AA6F2D165C84}" type="presOf" srcId="{BFA048D2-F2A3-426F-9BC0-E2056FE5AB53}" destId="{1D9359F1-896D-42D5-9F55-D9E1148F173D}" srcOrd="0" destOrd="0" presId="urn:microsoft.com/office/officeart/2005/8/layout/process4"/>
    <dgm:cxn modelId="{56054177-DED1-4A70-A5F2-A3FDA42BDAD4}" type="presOf" srcId="{BFA048D2-F2A3-426F-9BC0-E2056FE5AB53}" destId="{60351AB6-2389-4641-B7E6-AFF380341585}" srcOrd="1" destOrd="0" presId="urn:microsoft.com/office/officeart/2005/8/layout/process4"/>
    <dgm:cxn modelId="{526BEF9D-11ED-495A-B879-3A5AD824281C}" type="presOf" srcId="{87E63973-4FC3-4265-A614-077CB9835A26}" destId="{9DB52D6D-CA1D-495E-A6BF-E4D3D32E7785}" srcOrd="0" destOrd="0" presId="urn:microsoft.com/office/officeart/2005/8/layout/process4"/>
    <dgm:cxn modelId="{8F9BFA83-9CB6-496A-B284-35386F974ADC}" srcId="{87E63973-4FC3-4265-A614-077CB9835A26}" destId="{FFC8D1F8-9564-4CAD-897A-BCCD1F070C7A}" srcOrd="2" destOrd="0" parTransId="{4707B454-A9D8-46CA-BCB3-B929B41A5E72}" sibTransId="{943B024E-C6A7-45F4-975B-C0DFFEC4E458}"/>
    <dgm:cxn modelId="{6A7D4ACE-657E-435D-8B05-DA3B520CEA0F}" type="presOf" srcId="{BDD674CE-2CDC-4C75-B05D-B9423AD57939}" destId="{4C60D2B4-C808-48D8-AF4D-5F961C9B975E}" srcOrd="0" destOrd="0" presId="urn:microsoft.com/office/officeart/2005/8/layout/process4"/>
    <dgm:cxn modelId="{183E4188-B714-4A2B-A87C-45D738CB4ACB}" srcId="{BDD674CE-2CDC-4C75-B05D-B9423AD57939}" destId="{6C187F79-DDE7-4CDA-AAD2-505605DD8D6D}" srcOrd="1" destOrd="0" parTransId="{DFA105AA-ACB8-4BD5-8712-75B95AA60BBF}" sibTransId="{E8A39442-74A0-495F-B4C1-ADE92E71B974}"/>
    <dgm:cxn modelId="{47438D57-6DFE-4E66-A747-EE1685C60067}" srcId="{BFA048D2-F2A3-426F-9BC0-E2056FE5AB53}" destId="{9170F117-B0DB-41AF-B292-55AD8F9186BC}" srcOrd="0" destOrd="0" parTransId="{76DE332E-E612-4676-BF44-87969217FA40}" sibTransId="{61F9887B-26C5-4D1D-A13D-38D0223404AC}"/>
    <dgm:cxn modelId="{45D25225-396C-4D30-81D8-3981DA0E6D71}" type="presOf" srcId="{BDD674CE-2CDC-4C75-B05D-B9423AD57939}" destId="{8EFBEF2C-4C0F-4261-B105-96D4A57DEC4A}" srcOrd="1" destOrd="0" presId="urn:microsoft.com/office/officeart/2005/8/layout/process4"/>
    <dgm:cxn modelId="{4D39D650-9F98-4E83-8C73-0D95D4F2BFAF}" type="presOf" srcId="{6C187F79-DDE7-4CDA-AAD2-505605DD8D6D}" destId="{A99740BE-1C96-4D3E-8934-7B58C2A2C3E9}" srcOrd="0" destOrd="0" presId="urn:microsoft.com/office/officeart/2005/8/layout/process4"/>
    <dgm:cxn modelId="{AD6B5B11-A6C8-45D3-A887-A19B1F7446CB}" type="presOf" srcId="{9170F117-B0DB-41AF-B292-55AD8F9186BC}" destId="{5F751D0C-C4C1-49D1-8405-976D2AE34ABE}" srcOrd="0" destOrd="0" presId="urn:microsoft.com/office/officeart/2005/8/layout/process4"/>
    <dgm:cxn modelId="{96D7F287-7AD4-4DB4-96A0-A21D539BFD78}" srcId="{87E63973-4FC3-4265-A614-077CB9835A26}" destId="{BDD674CE-2CDC-4C75-B05D-B9423AD57939}" srcOrd="1" destOrd="0" parTransId="{B42AE7BA-C295-4C9E-B3E5-86B1E43093C8}" sibTransId="{99F05DB9-39F0-4715-9E5A-A65FCB21EE7D}"/>
    <dgm:cxn modelId="{B400D47E-0853-46B6-9D98-EF38EAB5FF72}" type="presParOf" srcId="{9DB52D6D-CA1D-495E-A6BF-E4D3D32E7785}" destId="{6F9DA62D-93E9-406A-9D4A-CA9610E6DBEA}" srcOrd="0" destOrd="0" presId="urn:microsoft.com/office/officeart/2005/8/layout/process4"/>
    <dgm:cxn modelId="{BF4CE3D5-3CFF-4A5D-9DAE-9F35D127BBC4}" type="presParOf" srcId="{6F9DA62D-93E9-406A-9D4A-CA9610E6DBEA}" destId="{F3A3123A-0FDC-4FAE-9D82-3024F7391885}" srcOrd="0" destOrd="0" presId="urn:microsoft.com/office/officeart/2005/8/layout/process4"/>
    <dgm:cxn modelId="{8DC2A27C-C81B-4070-8EC8-F5714D31FB07}" type="presParOf" srcId="{9DB52D6D-CA1D-495E-A6BF-E4D3D32E7785}" destId="{9EC63674-EB73-4C2E-AC59-1E0C60C858C7}" srcOrd="1" destOrd="0" presId="urn:microsoft.com/office/officeart/2005/8/layout/process4"/>
    <dgm:cxn modelId="{47C3D72E-422A-49BF-8938-C4541A5B66AA}" type="presParOf" srcId="{9DB52D6D-CA1D-495E-A6BF-E4D3D32E7785}" destId="{B94A0298-7682-4FA7-81E4-0695BBC9AD89}" srcOrd="2" destOrd="0" presId="urn:microsoft.com/office/officeart/2005/8/layout/process4"/>
    <dgm:cxn modelId="{01C9F9F7-D64E-443C-9794-8DCB350422CB}" type="presParOf" srcId="{B94A0298-7682-4FA7-81E4-0695BBC9AD89}" destId="{4C60D2B4-C808-48D8-AF4D-5F961C9B975E}" srcOrd="0" destOrd="0" presId="urn:microsoft.com/office/officeart/2005/8/layout/process4"/>
    <dgm:cxn modelId="{9E4343D5-F1A2-4E98-AF6C-B0E98253F7AF}" type="presParOf" srcId="{B94A0298-7682-4FA7-81E4-0695BBC9AD89}" destId="{8EFBEF2C-4C0F-4261-B105-96D4A57DEC4A}" srcOrd="1" destOrd="0" presId="urn:microsoft.com/office/officeart/2005/8/layout/process4"/>
    <dgm:cxn modelId="{E4BFB2A1-2E5E-4A47-9613-B231F26AA585}" type="presParOf" srcId="{B94A0298-7682-4FA7-81E4-0695BBC9AD89}" destId="{8057C4BF-D696-478C-8CB3-08F3A2D24E0C}" srcOrd="2" destOrd="0" presId="urn:microsoft.com/office/officeart/2005/8/layout/process4"/>
    <dgm:cxn modelId="{CBE57399-A59C-4430-A609-048C0A14F1BC}" type="presParOf" srcId="{8057C4BF-D696-478C-8CB3-08F3A2D24E0C}" destId="{65BC5F44-EF7A-43B4-A466-BAD69A920E42}" srcOrd="0" destOrd="0" presId="urn:microsoft.com/office/officeart/2005/8/layout/process4"/>
    <dgm:cxn modelId="{108EA622-8B8E-43BD-AC36-174539128F79}" type="presParOf" srcId="{8057C4BF-D696-478C-8CB3-08F3A2D24E0C}" destId="{A99740BE-1C96-4D3E-8934-7B58C2A2C3E9}" srcOrd="1" destOrd="0" presId="urn:microsoft.com/office/officeart/2005/8/layout/process4"/>
    <dgm:cxn modelId="{6A5DA7E3-A93C-4938-8B40-53F769781288}" type="presParOf" srcId="{9DB52D6D-CA1D-495E-A6BF-E4D3D32E7785}" destId="{F0BF6F24-4830-4837-BE21-8C453EAB592D}" srcOrd="3" destOrd="0" presId="urn:microsoft.com/office/officeart/2005/8/layout/process4"/>
    <dgm:cxn modelId="{CFE05071-881F-44BD-95D3-94C127C12726}" type="presParOf" srcId="{9DB52D6D-CA1D-495E-A6BF-E4D3D32E7785}" destId="{92EEC0D4-BFFF-4912-B1F9-C860D99CC3C6}" srcOrd="4" destOrd="0" presId="urn:microsoft.com/office/officeart/2005/8/layout/process4"/>
    <dgm:cxn modelId="{BA701026-1078-46EE-8951-11AE7B2324A1}" type="presParOf" srcId="{92EEC0D4-BFFF-4912-B1F9-C860D99CC3C6}" destId="{1D9359F1-896D-42D5-9F55-D9E1148F173D}" srcOrd="0" destOrd="0" presId="urn:microsoft.com/office/officeart/2005/8/layout/process4"/>
    <dgm:cxn modelId="{CFD6883C-60A5-4544-8010-CD8B3F408E29}" type="presParOf" srcId="{92EEC0D4-BFFF-4912-B1F9-C860D99CC3C6}" destId="{60351AB6-2389-4641-B7E6-AFF380341585}" srcOrd="1" destOrd="0" presId="urn:microsoft.com/office/officeart/2005/8/layout/process4"/>
    <dgm:cxn modelId="{BAE53664-8BBA-41E6-B2E2-1D3E09ED9A23}" type="presParOf" srcId="{92EEC0D4-BFFF-4912-B1F9-C860D99CC3C6}" destId="{5FAABE32-29C1-4EC4-BBC7-57416108F6AC}" srcOrd="2" destOrd="0" presId="urn:microsoft.com/office/officeart/2005/8/layout/process4"/>
    <dgm:cxn modelId="{6DCCDD4B-DF0F-4BCB-A3EF-0B021C7B3794}" type="presParOf" srcId="{5FAABE32-29C1-4EC4-BBC7-57416108F6AC}" destId="{5F751D0C-C4C1-49D1-8405-976D2AE34AB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E63973-4FC3-4265-A614-077CB9835A26}" type="doc">
      <dgm:prSet loTypeId="urn:microsoft.com/office/officeart/2005/8/layout/list1" loCatId="list" qsTypeId="urn:microsoft.com/office/officeart/2005/8/quickstyle/3d3" qsCatId="3D" csTypeId="urn:microsoft.com/office/officeart/2005/8/colors/accent1_1" csCatId="accent1" phldr="1"/>
      <dgm:spPr/>
      <dgm:t>
        <a:bodyPr/>
        <a:lstStyle/>
        <a:p>
          <a:endParaRPr lang="es-ES"/>
        </a:p>
      </dgm:t>
    </dgm:pt>
    <dgm:pt modelId="{BFA048D2-F2A3-426F-9BC0-E2056FE5AB53}">
      <dgm:prSet custT="1"/>
      <dgm:spPr/>
      <dgm:t>
        <a:bodyPr/>
        <a:lstStyle/>
        <a:p>
          <a:pPr algn="ctr" rtl="0"/>
          <a:r>
            <a:rPr lang="es-ES" sz="2000" b="0" dirty="0" smtClean="0">
              <a:ln w="76200"/>
              <a:effectLst>
                <a:glow rad="63500">
                  <a:schemeClr val="bg1">
                    <a:alpha val="40000"/>
                  </a:schemeClr>
                </a:glow>
              </a:effectLst>
              <a:latin typeface="+mn-lt"/>
            </a:rPr>
            <a:t>Los datos se agruparon utilizando un modelo de efectos aleatorios</a:t>
          </a:r>
          <a:endParaRPr lang="es-ES" sz="2000" b="0" dirty="0">
            <a:ln w="76200"/>
            <a:effectLst>
              <a:glow rad="63500">
                <a:schemeClr val="bg1">
                  <a:alpha val="40000"/>
                </a:schemeClr>
              </a:glow>
            </a:effectLst>
            <a:latin typeface="+mn-lt"/>
          </a:endParaRPr>
        </a:p>
      </dgm:t>
    </dgm:pt>
    <dgm:pt modelId="{9843A5E2-63FF-4C1D-908A-7BDDB0EA43B6}" type="parTrans" cxnId="{0DFC527D-FA83-4E29-9E44-92B0B42D51AB}">
      <dgm:prSet/>
      <dgm:spPr/>
      <dgm:t>
        <a:bodyPr/>
        <a:lstStyle/>
        <a:p>
          <a:pPr algn="ctr"/>
          <a:endParaRPr lang="es-ES" sz="2000" b="0">
            <a:ln w="76200">
              <a:solidFill>
                <a:schemeClr val="tx1"/>
              </a:solidFill>
            </a:ln>
            <a:solidFill>
              <a:schemeClr val="tx1"/>
            </a:solidFill>
            <a:effectLst>
              <a:glow rad="228600">
                <a:schemeClr val="bg1">
                  <a:alpha val="40000"/>
                </a:schemeClr>
              </a:glow>
            </a:effectLst>
            <a:latin typeface="+mn-lt"/>
          </a:endParaRPr>
        </a:p>
      </dgm:t>
    </dgm:pt>
    <dgm:pt modelId="{8F178CAF-32BD-46AF-99EA-42890DA57DD4}" type="sibTrans" cxnId="{0DFC527D-FA83-4E29-9E44-92B0B42D51AB}">
      <dgm:prSet custT="1"/>
      <dgm:spPr/>
      <dgm:t>
        <a:bodyPr/>
        <a:lstStyle/>
        <a:p>
          <a:pPr algn="ctr"/>
          <a:endParaRPr lang="es-ES" sz="2000" b="0">
            <a:ln w="76200">
              <a:solidFill>
                <a:schemeClr val="tx1"/>
              </a:solidFill>
            </a:ln>
            <a:solidFill>
              <a:schemeClr val="tx1"/>
            </a:solidFill>
            <a:effectLst>
              <a:glow rad="228600">
                <a:schemeClr val="bg1">
                  <a:alpha val="40000"/>
                </a:schemeClr>
              </a:glow>
            </a:effectLst>
            <a:latin typeface="+mn-lt"/>
          </a:endParaRPr>
        </a:p>
      </dgm:t>
    </dgm:pt>
    <dgm:pt modelId="{D494EBFC-2CFD-44A3-B014-E89B45269ADD}">
      <dgm:prSet custT="1"/>
      <dgm:spPr/>
      <dgm:t>
        <a:bodyPr/>
        <a:lstStyle/>
        <a:p>
          <a:pPr algn="ctr" rtl="0"/>
          <a:r>
            <a:rPr lang="es-ES" sz="2000" b="1" dirty="0" smtClean="0">
              <a:ln w="76200"/>
              <a:effectLst>
                <a:glow rad="63500">
                  <a:schemeClr val="bg1">
                    <a:alpha val="40000"/>
                  </a:schemeClr>
                </a:glow>
              </a:effectLst>
              <a:latin typeface="+mn-lt"/>
            </a:rPr>
            <a:t> </a:t>
          </a:r>
          <a:r>
            <a:rPr lang="es-ES" sz="2000" b="1" dirty="0" err="1" smtClean="0">
              <a:ln w="76200"/>
              <a:effectLst>
                <a:glow rad="63500">
                  <a:schemeClr val="bg1">
                    <a:alpha val="40000"/>
                  </a:schemeClr>
                </a:glow>
              </a:effectLst>
              <a:latin typeface="+mn-lt"/>
            </a:rPr>
            <a:t>Odds</a:t>
          </a:r>
          <a:r>
            <a:rPr lang="es-ES" sz="2000" b="1" dirty="0" smtClean="0">
              <a:ln w="76200"/>
              <a:effectLst>
                <a:glow rad="63500">
                  <a:schemeClr val="bg1">
                    <a:alpha val="40000"/>
                  </a:schemeClr>
                </a:glow>
              </a:effectLst>
              <a:latin typeface="+mn-lt"/>
            </a:rPr>
            <a:t> Ratio e IC 95%</a:t>
          </a:r>
          <a:endParaRPr lang="es-ES" sz="2000" b="1" dirty="0">
            <a:ln w="76200"/>
            <a:effectLst>
              <a:glow rad="63500">
                <a:schemeClr val="bg1">
                  <a:alpha val="40000"/>
                </a:schemeClr>
              </a:glow>
            </a:effectLst>
            <a:latin typeface="+mn-lt"/>
          </a:endParaRPr>
        </a:p>
      </dgm:t>
    </dgm:pt>
    <dgm:pt modelId="{9D46B54C-6304-4451-B70D-66F55A284055}" type="parTrans" cxnId="{30F0E630-F8A4-4E67-AC36-A807D4653F6E}">
      <dgm:prSet/>
      <dgm:spPr/>
      <dgm:t>
        <a:bodyPr/>
        <a:lstStyle/>
        <a:p>
          <a:endParaRPr lang="en-US" sz="2000"/>
        </a:p>
      </dgm:t>
    </dgm:pt>
    <dgm:pt modelId="{86891016-4933-4B86-9ABD-A40F8ECD73B2}" type="sibTrans" cxnId="{30F0E630-F8A4-4E67-AC36-A807D4653F6E}">
      <dgm:prSet/>
      <dgm:spPr/>
      <dgm:t>
        <a:bodyPr/>
        <a:lstStyle/>
        <a:p>
          <a:endParaRPr lang="en-US" sz="2000"/>
        </a:p>
      </dgm:t>
    </dgm:pt>
    <dgm:pt modelId="{B397F644-C937-4D7A-A758-A5AC94D65B89}">
      <dgm:prSet custT="1"/>
      <dgm:spPr/>
      <dgm:t>
        <a:bodyPr/>
        <a:lstStyle/>
        <a:p>
          <a:pPr algn="ctr" rtl="0"/>
          <a:r>
            <a:rPr lang="es-ES" sz="2000" b="0" dirty="0" smtClean="0">
              <a:ln w="76200"/>
              <a:solidFill>
                <a:schemeClr val="tx1"/>
              </a:solidFill>
              <a:effectLst>
                <a:glow rad="63500">
                  <a:schemeClr val="bg1">
                    <a:alpha val="40000"/>
                  </a:schemeClr>
                </a:glow>
              </a:effectLst>
              <a:latin typeface="+mn-lt"/>
            </a:rPr>
            <a:t>La heterogeneidad se basó en la prueba estadística I2 (25%)</a:t>
          </a:r>
          <a:endParaRPr lang="es-ES" sz="2000" b="0" dirty="0">
            <a:ln w="76200"/>
            <a:solidFill>
              <a:schemeClr val="tx1"/>
            </a:solidFill>
            <a:effectLst>
              <a:glow rad="63500">
                <a:schemeClr val="bg1">
                  <a:alpha val="40000"/>
                </a:schemeClr>
              </a:glow>
            </a:effectLst>
            <a:latin typeface="+mn-lt"/>
          </a:endParaRPr>
        </a:p>
      </dgm:t>
    </dgm:pt>
    <dgm:pt modelId="{0BEFD01F-1BDE-4086-BD1F-117A947BDA03}" type="parTrans" cxnId="{DCE6B956-90EB-4ED3-A830-E1F9982FE833}">
      <dgm:prSet/>
      <dgm:spPr/>
      <dgm:t>
        <a:bodyPr/>
        <a:lstStyle/>
        <a:p>
          <a:endParaRPr lang="en-US" sz="2000"/>
        </a:p>
      </dgm:t>
    </dgm:pt>
    <dgm:pt modelId="{D5AE196E-4770-44FE-AC97-64C591414025}" type="sibTrans" cxnId="{DCE6B956-90EB-4ED3-A830-E1F9982FE833}">
      <dgm:prSet/>
      <dgm:spPr/>
      <dgm:t>
        <a:bodyPr/>
        <a:lstStyle/>
        <a:p>
          <a:endParaRPr lang="en-US" sz="2000"/>
        </a:p>
      </dgm:t>
    </dgm:pt>
    <dgm:pt modelId="{38E6D7DE-EAFD-484C-AFA9-49EE45761361}">
      <dgm:prSet custT="1"/>
      <dgm:spPr/>
      <dgm:t>
        <a:bodyPr/>
        <a:lstStyle/>
        <a:p>
          <a:pPr algn="ctr" rtl="0"/>
          <a:endParaRPr lang="es-ES" sz="2000" b="1" dirty="0">
            <a:ln w="76200"/>
            <a:solidFill>
              <a:schemeClr val="tx1"/>
            </a:solidFill>
            <a:effectLst>
              <a:glow rad="63500">
                <a:schemeClr val="bg1">
                  <a:alpha val="40000"/>
                </a:schemeClr>
              </a:glow>
            </a:effectLst>
            <a:latin typeface="+mn-lt"/>
          </a:endParaRPr>
        </a:p>
      </dgm:t>
    </dgm:pt>
    <dgm:pt modelId="{026E34DD-C309-46A0-A26A-C8CD8B6CF7E0}" type="parTrans" cxnId="{7FC041DB-92A2-4879-8A63-2CDEDEFAA2FE}">
      <dgm:prSet/>
      <dgm:spPr/>
      <dgm:t>
        <a:bodyPr/>
        <a:lstStyle/>
        <a:p>
          <a:endParaRPr lang="en-US" sz="2000"/>
        </a:p>
      </dgm:t>
    </dgm:pt>
    <dgm:pt modelId="{A279283B-6D77-405C-A9CC-4643D0DE004A}" type="sibTrans" cxnId="{7FC041DB-92A2-4879-8A63-2CDEDEFAA2FE}">
      <dgm:prSet/>
      <dgm:spPr/>
      <dgm:t>
        <a:bodyPr/>
        <a:lstStyle/>
        <a:p>
          <a:endParaRPr lang="en-US" sz="2000"/>
        </a:p>
      </dgm:t>
    </dgm:pt>
    <dgm:pt modelId="{3C464215-AB10-489C-B163-8DD1C0172753}">
      <dgm:prSet custT="1"/>
      <dgm:spPr/>
      <dgm:t>
        <a:bodyPr/>
        <a:lstStyle/>
        <a:p>
          <a:pPr algn="ctr" rtl="0"/>
          <a:r>
            <a:rPr lang="es-ES" sz="2000" b="0" dirty="0" smtClean="0">
              <a:ln w="76200"/>
              <a:solidFill>
                <a:schemeClr val="tx1"/>
              </a:solidFill>
              <a:effectLst>
                <a:glow rad="63500">
                  <a:schemeClr val="bg1">
                    <a:alpha val="40000"/>
                  </a:schemeClr>
                </a:glow>
              </a:effectLst>
              <a:latin typeface="+mn-lt"/>
            </a:rPr>
            <a:t>Los diagramas de embudo se construyeron visualmente para evidencia de sesgo de publicación.</a:t>
          </a:r>
          <a:endParaRPr lang="es-ES" sz="2000" b="0" dirty="0">
            <a:ln w="76200"/>
            <a:solidFill>
              <a:schemeClr val="tx1"/>
            </a:solidFill>
            <a:effectLst>
              <a:glow rad="63500">
                <a:schemeClr val="bg1">
                  <a:alpha val="40000"/>
                </a:schemeClr>
              </a:glow>
            </a:effectLst>
            <a:latin typeface="+mn-lt"/>
          </a:endParaRPr>
        </a:p>
      </dgm:t>
    </dgm:pt>
    <dgm:pt modelId="{E8D726C7-A329-4155-A84B-45337F60AEDF}" type="parTrans" cxnId="{9923B46A-B417-4A90-B810-EB1B80851ECA}">
      <dgm:prSet/>
      <dgm:spPr/>
      <dgm:t>
        <a:bodyPr/>
        <a:lstStyle/>
        <a:p>
          <a:endParaRPr lang="en-US" sz="2000"/>
        </a:p>
      </dgm:t>
    </dgm:pt>
    <dgm:pt modelId="{797DE6C9-B00E-4EA5-93CB-CDF0AEFB283C}" type="sibTrans" cxnId="{9923B46A-B417-4A90-B810-EB1B80851ECA}">
      <dgm:prSet/>
      <dgm:spPr/>
      <dgm:t>
        <a:bodyPr/>
        <a:lstStyle/>
        <a:p>
          <a:endParaRPr lang="en-US" sz="2000"/>
        </a:p>
      </dgm:t>
    </dgm:pt>
    <dgm:pt modelId="{2816C48B-3530-419B-9E78-3831E000944D}">
      <dgm:prSet custT="1"/>
      <dgm:spPr/>
      <dgm:t>
        <a:bodyPr/>
        <a:lstStyle/>
        <a:p>
          <a:pPr algn="ctr" rtl="0"/>
          <a:endParaRPr lang="es-ES" sz="2000" b="1" dirty="0">
            <a:ln w="76200"/>
            <a:solidFill>
              <a:schemeClr val="tx1"/>
            </a:solidFill>
            <a:effectLst>
              <a:glow rad="63500">
                <a:schemeClr val="bg1">
                  <a:alpha val="40000"/>
                </a:schemeClr>
              </a:glow>
            </a:effectLst>
            <a:latin typeface="+mn-lt"/>
          </a:endParaRPr>
        </a:p>
      </dgm:t>
    </dgm:pt>
    <dgm:pt modelId="{26962DA6-EBBC-478E-96CA-EF9A9C20A296}" type="parTrans" cxnId="{5DD5040C-A6A6-42C6-8060-FD9BB754C701}">
      <dgm:prSet/>
      <dgm:spPr/>
      <dgm:t>
        <a:bodyPr/>
        <a:lstStyle/>
        <a:p>
          <a:endParaRPr lang="en-US" sz="2000"/>
        </a:p>
      </dgm:t>
    </dgm:pt>
    <dgm:pt modelId="{A9281254-A6C1-4129-87FE-C2F02279FCB1}" type="sibTrans" cxnId="{5DD5040C-A6A6-42C6-8060-FD9BB754C701}">
      <dgm:prSet/>
      <dgm:spPr/>
      <dgm:t>
        <a:bodyPr/>
        <a:lstStyle/>
        <a:p>
          <a:endParaRPr lang="en-US" sz="2000"/>
        </a:p>
      </dgm:t>
    </dgm:pt>
    <dgm:pt modelId="{84BB47B5-A147-4A6B-9B0E-4AFB41916F04}">
      <dgm:prSet custT="1"/>
      <dgm:spPr/>
      <dgm:t>
        <a:bodyPr/>
        <a:lstStyle/>
        <a:p>
          <a:pPr algn="ctr" rtl="0"/>
          <a:r>
            <a:rPr lang="es-ES" sz="2000" b="0" dirty="0" smtClean="0">
              <a:ln w="76200"/>
              <a:solidFill>
                <a:schemeClr val="tx1"/>
              </a:solidFill>
              <a:effectLst>
                <a:glow rad="63500">
                  <a:schemeClr val="bg1">
                    <a:alpha val="40000"/>
                  </a:schemeClr>
                </a:glow>
              </a:effectLst>
              <a:latin typeface="+mn-lt"/>
            </a:rPr>
            <a:t>Los puntos finales primarios en los cuatro estudios incluidos son </a:t>
          </a:r>
          <a:r>
            <a:rPr lang="es-ES" sz="2000" b="0" dirty="0" err="1" smtClean="0">
              <a:ln w="76200"/>
              <a:solidFill>
                <a:schemeClr val="tx1"/>
              </a:solidFill>
              <a:effectLst>
                <a:glow rad="63500">
                  <a:schemeClr val="bg1">
                    <a:alpha val="40000"/>
                  </a:schemeClr>
                </a:glow>
              </a:effectLst>
              <a:latin typeface="+mn-lt"/>
            </a:rPr>
            <a:t>Stroke</a:t>
          </a:r>
          <a:r>
            <a:rPr lang="es-ES" sz="2000" b="0" dirty="0" smtClean="0">
              <a:ln w="76200"/>
              <a:solidFill>
                <a:schemeClr val="tx1"/>
              </a:solidFill>
              <a:effectLst>
                <a:glow rad="63500">
                  <a:schemeClr val="bg1">
                    <a:alpha val="40000"/>
                  </a:schemeClr>
                </a:glow>
              </a:effectLst>
              <a:latin typeface="+mn-lt"/>
            </a:rPr>
            <a:t>, muerte y hemorragia mayor</a:t>
          </a:r>
          <a:endParaRPr lang="es-ES" sz="2000" b="0" dirty="0">
            <a:ln w="76200"/>
            <a:solidFill>
              <a:schemeClr val="tx1"/>
            </a:solidFill>
            <a:effectLst>
              <a:glow rad="63500">
                <a:schemeClr val="bg1">
                  <a:alpha val="40000"/>
                </a:schemeClr>
              </a:glow>
            </a:effectLst>
            <a:latin typeface="+mn-lt"/>
          </a:endParaRPr>
        </a:p>
      </dgm:t>
    </dgm:pt>
    <dgm:pt modelId="{4FAE3BDB-15B6-46E2-ADAA-A043394121E7}" type="parTrans" cxnId="{1E652AA6-1EFD-4152-9DE6-3E9622B387C9}">
      <dgm:prSet/>
      <dgm:spPr/>
      <dgm:t>
        <a:bodyPr/>
        <a:lstStyle/>
        <a:p>
          <a:endParaRPr lang="en-US"/>
        </a:p>
      </dgm:t>
    </dgm:pt>
    <dgm:pt modelId="{72BC37D2-B0B0-4363-9676-A6370AA8B4A3}" type="sibTrans" cxnId="{1E652AA6-1EFD-4152-9DE6-3E9622B387C9}">
      <dgm:prSet/>
      <dgm:spPr/>
      <dgm:t>
        <a:bodyPr/>
        <a:lstStyle/>
        <a:p>
          <a:endParaRPr lang="en-US"/>
        </a:p>
      </dgm:t>
    </dgm:pt>
    <dgm:pt modelId="{8E53684B-A88B-49A1-A87B-F93FCEE8145F}">
      <dgm:prSet custT="1"/>
      <dgm:spPr/>
      <dgm:t>
        <a:bodyPr/>
        <a:lstStyle/>
        <a:p>
          <a:pPr algn="ctr" rtl="0"/>
          <a:endParaRPr lang="es-ES" sz="2000" b="1" dirty="0">
            <a:ln w="76200"/>
            <a:solidFill>
              <a:schemeClr val="tx1"/>
            </a:solidFill>
            <a:effectLst>
              <a:glow rad="63500">
                <a:schemeClr val="bg1">
                  <a:alpha val="40000"/>
                </a:schemeClr>
              </a:glow>
            </a:effectLst>
            <a:latin typeface="+mn-lt"/>
          </a:endParaRPr>
        </a:p>
      </dgm:t>
    </dgm:pt>
    <dgm:pt modelId="{A8312681-A8D8-42AA-8443-6E6136956157}" type="parTrans" cxnId="{AD6B91EC-90AC-46AA-ABA5-6376A7ADF293}">
      <dgm:prSet/>
      <dgm:spPr/>
      <dgm:t>
        <a:bodyPr/>
        <a:lstStyle/>
        <a:p>
          <a:endParaRPr lang="en-US"/>
        </a:p>
      </dgm:t>
    </dgm:pt>
    <dgm:pt modelId="{15444B67-C9E8-4C75-93C4-6B4ADA54239F}" type="sibTrans" cxnId="{AD6B91EC-90AC-46AA-ABA5-6376A7ADF293}">
      <dgm:prSet/>
      <dgm:spPr/>
      <dgm:t>
        <a:bodyPr/>
        <a:lstStyle/>
        <a:p>
          <a:endParaRPr lang="en-US"/>
        </a:p>
      </dgm:t>
    </dgm:pt>
    <dgm:pt modelId="{233FD4BD-216E-4A4A-B810-A596F09FE3D2}" type="pres">
      <dgm:prSet presAssocID="{87E63973-4FC3-4265-A614-077CB9835A26}" presName="linear" presStyleCnt="0">
        <dgm:presLayoutVars>
          <dgm:dir/>
          <dgm:animLvl val="lvl"/>
          <dgm:resizeHandles val="exact"/>
        </dgm:presLayoutVars>
      </dgm:prSet>
      <dgm:spPr/>
      <dgm:t>
        <a:bodyPr/>
        <a:lstStyle/>
        <a:p>
          <a:endParaRPr lang="en-US"/>
        </a:p>
      </dgm:t>
    </dgm:pt>
    <dgm:pt modelId="{FD18CC31-A8D0-4CBD-9605-56008060CA2A}" type="pres">
      <dgm:prSet presAssocID="{BFA048D2-F2A3-426F-9BC0-E2056FE5AB53}" presName="parentLin" presStyleCnt="0"/>
      <dgm:spPr/>
      <dgm:t>
        <a:bodyPr/>
        <a:lstStyle/>
        <a:p>
          <a:endParaRPr lang="en-US"/>
        </a:p>
      </dgm:t>
    </dgm:pt>
    <dgm:pt modelId="{B81496E2-8AA0-46A2-A548-D028C8B0EF20}" type="pres">
      <dgm:prSet presAssocID="{BFA048D2-F2A3-426F-9BC0-E2056FE5AB53}" presName="parentLeftMargin" presStyleLbl="node1" presStyleIdx="0" presStyleCnt="4"/>
      <dgm:spPr/>
      <dgm:t>
        <a:bodyPr/>
        <a:lstStyle/>
        <a:p>
          <a:endParaRPr lang="en-US"/>
        </a:p>
      </dgm:t>
    </dgm:pt>
    <dgm:pt modelId="{554E4D6E-42B9-4076-B0ED-AEC069B211C4}" type="pres">
      <dgm:prSet presAssocID="{BFA048D2-F2A3-426F-9BC0-E2056FE5AB53}" presName="parentText" presStyleLbl="node1" presStyleIdx="0" presStyleCnt="4" custScaleX="142857" custScaleY="176167" custLinFactNeighborX="-47702">
        <dgm:presLayoutVars>
          <dgm:chMax val="0"/>
          <dgm:bulletEnabled val="1"/>
        </dgm:presLayoutVars>
      </dgm:prSet>
      <dgm:spPr/>
      <dgm:t>
        <a:bodyPr/>
        <a:lstStyle/>
        <a:p>
          <a:endParaRPr lang="en-US"/>
        </a:p>
      </dgm:t>
    </dgm:pt>
    <dgm:pt modelId="{F7282FFE-1794-4DD4-9230-365C07214440}" type="pres">
      <dgm:prSet presAssocID="{BFA048D2-F2A3-426F-9BC0-E2056FE5AB53}" presName="negativeSpace" presStyleCnt="0"/>
      <dgm:spPr/>
      <dgm:t>
        <a:bodyPr/>
        <a:lstStyle/>
        <a:p>
          <a:endParaRPr lang="en-US"/>
        </a:p>
      </dgm:t>
    </dgm:pt>
    <dgm:pt modelId="{BC1B19C5-C212-4724-9749-C444D506D3AD}" type="pres">
      <dgm:prSet presAssocID="{BFA048D2-F2A3-426F-9BC0-E2056FE5AB53}" presName="childText" presStyleLbl="conFgAcc1" presStyleIdx="0" presStyleCnt="4" custLinFactY="5307" custLinFactNeighborX="893" custLinFactNeighborY="100000">
        <dgm:presLayoutVars>
          <dgm:bulletEnabled val="1"/>
        </dgm:presLayoutVars>
      </dgm:prSet>
      <dgm:spPr/>
      <dgm:t>
        <a:bodyPr/>
        <a:lstStyle/>
        <a:p>
          <a:endParaRPr lang="en-US"/>
        </a:p>
      </dgm:t>
    </dgm:pt>
    <dgm:pt modelId="{BEB0837B-3709-40E6-BFFB-0323E18EC21A}" type="pres">
      <dgm:prSet presAssocID="{8F178CAF-32BD-46AF-99EA-42890DA57DD4}" presName="spaceBetweenRectangles" presStyleCnt="0"/>
      <dgm:spPr/>
      <dgm:t>
        <a:bodyPr/>
        <a:lstStyle/>
        <a:p>
          <a:endParaRPr lang="en-US"/>
        </a:p>
      </dgm:t>
    </dgm:pt>
    <dgm:pt modelId="{0CA5EA13-0ED9-41F2-88A8-7309ADDFC17F}" type="pres">
      <dgm:prSet presAssocID="{B397F644-C937-4D7A-A758-A5AC94D65B89}" presName="parentLin" presStyleCnt="0"/>
      <dgm:spPr/>
      <dgm:t>
        <a:bodyPr/>
        <a:lstStyle/>
        <a:p>
          <a:endParaRPr lang="en-US"/>
        </a:p>
      </dgm:t>
    </dgm:pt>
    <dgm:pt modelId="{8E55BAE2-05EC-47F4-9141-C2A6D651F86A}" type="pres">
      <dgm:prSet presAssocID="{B397F644-C937-4D7A-A758-A5AC94D65B89}" presName="parentLeftMargin" presStyleLbl="node1" presStyleIdx="0" presStyleCnt="4"/>
      <dgm:spPr/>
      <dgm:t>
        <a:bodyPr/>
        <a:lstStyle/>
        <a:p>
          <a:endParaRPr lang="en-US"/>
        </a:p>
      </dgm:t>
    </dgm:pt>
    <dgm:pt modelId="{591E35C3-6FED-46F9-B71D-A998F40E8C0D}" type="pres">
      <dgm:prSet presAssocID="{B397F644-C937-4D7A-A758-A5AC94D65B89}" presName="parentText" presStyleLbl="node1" presStyleIdx="1" presStyleCnt="4" custScaleX="105102" custScaleY="240394" custLinFactX="6122" custLinFactNeighborX="100000" custLinFactNeighborY="-6946">
        <dgm:presLayoutVars>
          <dgm:chMax val="0"/>
          <dgm:bulletEnabled val="1"/>
        </dgm:presLayoutVars>
      </dgm:prSet>
      <dgm:spPr/>
      <dgm:t>
        <a:bodyPr/>
        <a:lstStyle/>
        <a:p>
          <a:endParaRPr lang="en-US"/>
        </a:p>
      </dgm:t>
    </dgm:pt>
    <dgm:pt modelId="{D9BE6D07-25C3-4E8C-973A-0D61D913A0C6}" type="pres">
      <dgm:prSet presAssocID="{B397F644-C937-4D7A-A758-A5AC94D65B89}" presName="negativeSpace" presStyleCnt="0"/>
      <dgm:spPr/>
      <dgm:t>
        <a:bodyPr/>
        <a:lstStyle/>
        <a:p>
          <a:endParaRPr lang="en-US"/>
        </a:p>
      </dgm:t>
    </dgm:pt>
    <dgm:pt modelId="{5C970EC8-BDE8-411A-854D-3CBA9CD0D535}" type="pres">
      <dgm:prSet presAssocID="{B397F644-C937-4D7A-A758-A5AC94D65B89}" presName="childText" presStyleLbl="conFgAcc1" presStyleIdx="1" presStyleCnt="4">
        <dgm:presLayoutVars>
          <dgm:bulletEnabled val="1"/>
        </dgm:presLayoutVars>
      </dgm:prSet>
      <dgm:spPr/>
      <dgm:t>
        <a:bodyPr/>
        <a:lstStyle/>
        <a:p>
          <a:endParaRPr lang="en-US"/>
        </a:p>
      </dgm:t>
    </dgm:pt>
    <dgm:pt modelId="{2B043957-0430-4721-A48D-FA7CA93DE6D2}" type="pres">
      <dgm:prSet presAssocID="{D5AE196E-4770-44FE-AC97-64C591414025}" presName="spaceBetweenRectangles" presStyleCnt="0"/>
      <dgm:spPr/>
    </dgm:pt>
    <dgm:pt modelId="{4C97F91B-0624-4FDE-A6EA-87737E043157}" type="pres">
      <dgm:prSet presAssocID="{3C464215-AB10-489C-B163-8DD1C0172753}" presName="parentLin" presStyleCnt="0"/>
      <dgm:spPr/>
    </dgm:pt>
    <dgm:pt modelId="{E8F7D3D2-6E80-4C28-870E-6B05F9D353C9}" type="pres">
      <dgm:prSet presAssocID="{3C464215-AB10-489C-B163-8DD1C0172753}" presName="parentLeftMargin" presStyleLbl="node1" presStyleIdx="1" presStyleCnt="4"/>
      <dgm:spPr/>
      <dgm:t>
        <a:bodyPr/>
        <a:lstStyle/>
        <a:p>
          <a:endParaRPr lang="en-US"/>
        </a:p>
      </dgm:t>
    </dgm:pt>
    <dgm:pt modelId="{C85787C4-0957-4167-A21D-5B8265160DBA}" type="pres">
      <dgm:prSet presAssocID="{3C464215-AB10-489C-B163-8DD1C0172753}" presName="parentText" presStyleLbl="node1" presStyleIdx="2" presStyleCnt="4" custScaleX="112755" custScaleY="221228" custLinFactX="2296" custLinFactNeighborX="100000" custLinFactNeighborY="-8283">
        <dgm:presLayoutVars>
          <dgm:chMax val="0"/>
          <dgm:bulletEnabled val="1"/>
        </dgm:presLayoutVars>
      </dgm:prSet>
      <dgm:spPr/>
      <dgm:t>
        <a:bodyPr/>
        <a:lstStyle/>
        <a:p>
          <a:endParaRPr lang="en-US"/>
        </a:p>
      </dgm:t>
    </dgm:pt>
    <dgm:pt modelId="{BD4A2691-9EF5-4645-B9E5-E5E5D090D2AF}" type="pres">
      <dgm:prSet presAssocID="{3C464215-AB10-489C-B163-8DD1C0172753}" presName="negativeSpace" presStyleCnt="0"/>
      <dgm:spPr/>
    </dgm:pt>
    <dgm:pt modelId="{5037DDB5-AFB3-4499-A6EA-F3BE94A63850}" type="pres">
      <dgm:prSet presAssocID="{3C464215-AB10-489C-B163-8DD1C0172753}" presName="childText" presStyleLbl="conFgAcc1" presStyleIdx="2" presStyleCnt="4">
        <dgm:presLayoutVars>
          <dgm:bulletEnabled val="1"/>
        </dgm:presLayoutVars>
      </dgm:prSet>
      <dgm:spPr/>
      <dgm:t>
        <a:bodyPr/>
        <a:lstStyle/>
        <a:p>
          <a:endParaRPr lang="en-US"/>
        </a:p>
      </dgm:t>
    </dgm:pt>
    <dgm:pt modelId="{CA0418A3-6EF7-4650-AF9C-0EF6E5ABD373}" type="pres">
      <dgm:prSet presAssocID="{797DE6C9-B00E-4EA5-93CB-CDF0AEFB283C}" presName="spaceBetweenRectangles" presStyleCnt="0"/>
      <dgm:spPr/>
    </dgm:pt>
    <dgm:pt modelId="{6003A8EE-32B6-429D-81A9-E714F3BB601F}" type="pres">
      <dgm:prSet presAssocID="{84BB47B5-A147-4A6B-9B0E-4AFB41916F04}" presName="parentLin" presStyleCnt="0"/>
      <dgm:spPr/>
    </dgm:pt>
    <dgm:pt modelId="{A9C56870-4D34-42D5-B034-66D81B36ACB8}" type="pres">
      <dgm:prSet presAssocID="{84BB47B5-A147-4A6B-9B0E-4AFB41916F04}" presName="parentLeftMargin" presStyleLbl="node1" presStyleIdx="2" presStyleCnt="4"/>
      <dgm:spPr/>
      <dgm:t>
        <a:bodyPr/>
        <a:lstStyle/>
        <a:p>
          <a:endParaRPr lang="en-US"/>
        </a:p>
      </dgm:t>
    </dgm:pt>
    <dgm:pt modelId="{B5EE8A87-1655-439D-A3C7-6C686BF7325C}" type="pres">
      <dgm:prSet presAssocID="{84BB47B5-A147-4A6B-9B0E-4AFB41916F04}" presName="parentText" presStyleLbl="node1" presStyleIdx="3" presStyleCnt="4" custScaleX="136742" custScaleY="192707" custLinFactNeighborX="-46006" custLinFactNeighborY="-11968">
        <dgm:presLayoutVars>
          <dgm:chMax val="0"/>
          <dgm:bulletEnabled val="1"/>
        </dgm:presLayoutVars>
      </dgm:prSet>
      <dgm:spPr/>
      <dgm:t>
        <a:bodyPr/>
        <a:lstStyle/>
        <a:p>
          <a:endParaRPr lang="en-US"/>
        </a:p>
      </dgm:t>
    </dgm:pt>
    <dgm:pt modelId="{63E13FE8-3B50-4A80-BA2F-4DA5F3E18886}" type="pres">
      <dgm:prSet presAssocID="{84BB47B5-A147-4A6B-9B0E-4AFB41916F04}" presName="negativeSpace" presStyleCnt="0"/>
      <dgm:spPr/>
    </dgm:pt>
    <dgm:pt modelId="{68C3D661-3B3B-4B23-9D80-B16F1C09C403}" type="pres">
      <dgm:prSet presAssocID="{84BB47B5-A147-4A6B-9B0E-4AFB41916F04}" presName="childText" presStyleLbl="conFgAcc1" presStyleIdx="3" presStyleCnt="4">
        <dgm:presLayoutVars>
          <dgm:bulletEnabled val="1"/>
        </dgm:presLayoutVars>
      </dgm:prSet>
      <dgm:spPr/>
      <dgm:t>
        <a:bodyPr/>
        <a:lstStyle/>
        <a:p>
          <a:endParaRPr lang="en-US"/>
        </a:p>
      </dgm:t>
    </dgm:pt>
  </dgm:ptLst>
  <dgm:cxnLst>
    <dgm:cxn modelId="{5BD84B53-79FA-4D96-9CE0-957C7CDD3A81}" type="presOf" srcId="{3C464215-AB10-489C-B163-8DD1C0172753}" destId="{C85787C4-0957-4167-A21D-5B8265160DBA}" srcOrd="1" destOrd="0" presId="urn:microsoft.com/office/officeart/2005/8/layout/list1"/>
    <dgm:cxn modelId="{EC2DCDEB-26A5-489C-B565-DC75FD3AB4E8}" type="presOf" srcId="{D494EBFC-2CFD-44A3-B014-E89B45269ADD}" destId="{BC1B19C5-C212-4724-9749-C444D506D3AD}" srcOrd="0" destOrd="0" presId="urn:microsoft.com/office/officeart/2005/8/layout/list1"/>
    <dgm:cxn modelId="{4B46B98B-FDBB-4909-9BD1-AC3CD06568FF}" type="presOf" srcId="{87E63973-4FC3-4265-A614-077CB9835A26}" destId="{233FD4BD-216E-4A4A-B810-A596F09FE3D2}" srcOrd="0" destOrd="0" presId="urn:microsoft.com/office/officeart/2005/8/layout/list1"/>
    <dgm:cxn modelId="{7FC041DB-92A2-4879-8A63-2CDEDEFAA2FE}" srcId="{B397F644-C937-4D7A-A758-A5AC94D65B89}" destId="{38E6D7DE-EAFD-484C-AFA9-49EE45761361}" srcOrd="0" destOrd="0" parTransId="{026E34DD-C309-46A0-A26A-C8CD8B6CF7E0}" sibTransId="{A279283B-6D77-405C-A9CC-4643D0DE004A}"/>
    <dgm:cxn modelId="{30F0E630-F8A4-4E67-AC36-A807D4653F6E}" srcId="{BFA048D2-F2A3-426F-9BC0-E2056FE5AB53}" destId="{D494EBFC-2CFD-44A3-B014-E89B45269ADD}" srcOrd="0" destOrd="0" parTransId="{9D46B54C-6304-4451-B70D-66F55A284055}" sibTransId="{86891016-4933-4B86-9ABD-A40F8ECD73B2}"/>
    <dgm:cxn modelId="{994FE139-A626-4E64-BB37-D1763E3AD3C1}" type="presOf" srcId="{84BB47B5-A147-4A6B-9B0E-4AFB41916F04}" destId="{B5EE8A87-1655-439D-A3C7-6C686BF7325C}" srcOrd="1" destOrd="0" presId="urn:microsoft.com/office/officeart/2005/8/layout/list1"/>
    <dgm:cxn modelId="{E85A639B-D02B-4C6F-ABBE-2FC979083FEA}" type="presOf" srcId="{3C464215-AB10-489C-B163-8DD1C0172753}" destId="{E8F7D3D2-6E80-4C28-870E-6B05F9D353C9}" srcOrd="0" destOrd="0" presId="urn:microsoft.com/office/officeart/2005/8/layout/list1"/>
    <dgm:cxn modelId="{84EC97A1-3C22-4702-8480-DD0CE56898FD}" type="presOf" srcId="{B397F644-C937-4D7A-A758-A5AC94D65B89}" destId="{8E55BAE2-05EC-47F4-9141-C2A6D651F86A}" srcOrd="0" destOrd="0" presId="urn:microsoft.com/office/officeart/2005/8/layout/list1"/>
    <dgm:cxn modelId="{BBB475EB-4380-48ED-B7C9-5AED4124849B}" type="presOf" srcId="{BFA048D2-F2A3-426F-9BC0-E2056FE5AB53}" destId="{B81496E2-8AA0-46A2-A548-D028C8B0EF20}" srcOrd="0" destOrd="0" presId="urn:microsoft.com/office/officeart/2005/8/layout/list1"/>
    <dgm:cxn modelId="{1E652AA6-1EFD-4152-9DE6-3E9622B387C9}" srcId="{87E63973-4FC3-4265-A614-077CB9835A26}" destId="{84BB47B5-A147-4A6B-9B0E-4AFB41916F04}" srcOrd="3" destOrd="0" parTransId="{4FAE3BDB-15B6-46E2-ADAA-A043394121E7}" sibTransId="{72BC37D2-B0B0-4363-9676-A6370AA8B4A3}"/>
    <dgm:cxn modelId="{5DD5040C-A6A6-42C6-8060-FD9BB754C701}" srcId="{3C464215-AB10-489C-B163-8DD1C0172753}" destId="{2816C48B-3530-419B-9E78-3831E000944D}" srcOrd="0" destOrd="0" parTransId="{26962DA6-EBBC-478E-96CA-EF9A9C20A296}" sibTransId="{A9281254-A6C1-4129-87FE-C2F02279FCB1}"/>
    <dgm:cxn modelId="{BC703DA6-BA83-45F7-AB1E-4659009E2560}" type="presOf" srcId="{BFA048D2-F2A3-426F-9BC0-E2056FE5AB53}" destId="{554E4D6E-42B9-4076-B0ED-AEC069B211C4}" srcOrd="1" destOrd="0" presId="urn:microsoft.com/office/officeart/2005/8/layout/list1"/>
    <dgm:cxn modelId="{3A597103-3C64-4BE9-A4A9-D220C062CC15}" type="presOf" srcId="{2816C48B-3530-419B-9E78-3831E000944D}" destId="{5037DDB5-AFB3-4499-A6EA-F3BE94A63850}" srcOrd="0" destOrd="0" presId="urn:microsoft.com/office/officeart/2005/8/layout/list1"/>
    <dgm:cxn modelId="{0DFC527D-FA83-4E29-9E44-92B0B42D51AB}" srcId="{87E63973-4FC3-4265-A614-077CB9835A26}" destId="{BFA048D2-F2A3-426F-9BC0-E2056FE5AB53}" srcOrd="0" destOrd="0" parTransId="{9843A5E2-63FF-4C1D-908A-7BDDB0EA43B6}" sibTransId="{8F178CAF-32BD-46AF-99EA-42890DA57DD4}"/>
    <dgm:cxn modelId="{DCE6B956-90EB-4ED3-A830-E1F9982FE833}" srcId="{87E63973-4FC3-4265-A614-077CB9835A26}" destId="{B397F644-C937-4D7A-A758-A5AC94D65B89}" srcOrd="1" destOrd="0" parTransId="{0BEFD01F-1BDE-4086-BD1F-117A947BDA03}" sibTransId="{D5AE196E-4770-44FE-AC97-64C591414025}"/>
    <dgm:cxn modelId="{0FF934B2-36F8-45B6-8864-B691AA45D567}" type="presOf" srcId="{B397F644-C937-4D7A-A758-A5AC94D65B89}" destId="{591E35C3-6FED-46F9-B71D-A998F40E8C0D}" srcOrd="1" destOrd="0" presId="urn:microsoft.com/office/officeart/2005/8/layout/list1"/>
    <dgm:cxn modelId="{DD9F6C0B-3786-4433-B695-347C54FE71AF}" type="presOf" srcId="{38E6D7DE-EAFD-484C-AFA9-49EE45761361}" destId="{5C970EC8-BDE8-411A-854D-3CBA9CD0D535}" srcOrd="0" destOrd="0" presId="urn:microsoft.com/office/officeart/2005/8/layout/list1"/>
    <dgm:cxn modelId="{88DADAFB-1164-49EC-927C-04DAFDBD8007}" type="presOf" srcId="{8E53684B-A88B-49A1-A87B-F93FCEE8145F}" destId="{68C3D661-3B3B-4B23-9D80-B16F1C09C403}" srcOrd="0" destOrd="0" presId="urn:microsoft.com/office/officeart/2005/8/layout/list1"/>
    <dgm:cxn modelId="{17669190-2E78-414F-82DC-699FBB366C73}" type="presOf" srcId="{84BB47B5-A147-4A6B-9B0E-4AFB41916F04}" destId="{A9C56870-4D34-42D5-B034-66D81B36ACB8}" srcOrd="0" destOrd="0" presId="urn:microsoft.com/office/officeart/2005/8/layout/list1"/>
    <dgm:cxn modelId="{9923B46A-B417-4A90-B810-EB1B80851ECA}" srcId="{87E63973-4FC3-4265-A614-077CB9835A26}" destId="{3C464215-AB10-489C-B163-8DD1C0172753}" srcOrd="2" destOrd="0" parTransId="{E8D726C7-A329-4155-A84B-45337F60AEDF}" sibTransId="{797DE6C9-B00E-4EA5-93CB-CDF0AEFB283C}"/>
    <dgm:cxn modelId="{AD6B91EC-90AC-46AA-ABA5-6376A7ADF293}" srcId="{84BB47B5-A147-4A6B-9B0E-4AFB41916F04}" destId="{8E53684B-A88B-49A1-A87B-F93FCEE8145F}" srcOrd="0" destOrd="0" parTransId="{A8312681-A8D8-42AA-8443-6E6136956157}" sibTransId="{15444B67-C9E8-4C75-93C4-6B4ADA54239F}"/>
    <dgm:cxn modelId="{91B6E850-5537-49CA-B137-CFF475043CCC}" type="presParOf" srcId="{233FD4BD-216E-4A4A-B810-A596F09FE3D2}" destId="{FD18CC31-A8D0-4CBD-9605-56008060CA2A}" srcOrd="0" destOrd="0" presId="urn:microsoft.com/office/officeart/2005/8/layout/list1"/>
    <dgm:cxn modelId="{0E7EE636-7924-4E63-9797-F5C4AC6BADA7}" type="presParOf" srcId="{FD18CC31-A8D0-4CBD-9605-56008060CA2A}" destId="{B81496E2-8AA0-46A2-A548-D028C8B0EF20}" srcOrd="0" destOrd="0" presId="urn:microsoft.com/office/officeart/2005/8/layout/list1"/>
    <dgm:cxn modelId="{B29516D4-2043-4607-84DD-9E9497469922}" type="presParOf" srcId="{FD18CC31-A8D0-4CBD-9605-56008060CA2A}" destId="{554E4D6E-42B9-4076-B0ED-AEC069B211C4}" srcOrd="1" destOrd="0" presId="urn:microsoft.com/office/officeart/2005/8/layout/list1"/>
    <dgm:cxn modelId="{807B4004-6A0D-4EE1-81BC-782B2D50C987}" type="presParOf" srcId="{233FD4BD-216E-4A4A-B810-A596F09FE3D2}" destId="{F7282FFE-1794-4DD4-9230-365C07214440}" srcOrd="1" destOrd="0" presId="urn:microsoft.com/office/officeart/2005/8/layout/list1"/>
    <dgm:cxn modelId="{303A7C51-274E-4BA3-8CF0-FDF78F29EF45}" type="presParOf" srcId="{233FD4BD-216E-4A4A-B810-A596F09FE3D2}" destId="{BC1B19C5-C212-4724-9749-C444D506D3AD}" srcOrd="2" destOrd="0" presId="urn:microsoft.com/office/officeart/2005/8/layout/list1"/>
    <dgm:cxn modelId="{31F505BF-4F20-4140-954F-582300B4143A}" type="presParOf" srcId="{233FD4BD-216E-4A4A-B810-A596F09FE3D2}" destId="{BEB0837B-3709-40E6-BFFB-0323E18EC21A}" srcOrd="3" destOrd="0" presId="urn:microsoft.com/office/officeart/2005/8/layout/list1"/>
    <dgm:cxn modelId="{BD316A5F-5206-4017-A127-2588B5589269}" type="presParOf" srcId="{233FD4BD-216E-4A4A-B810-A596F09FE3D2}" destId="{0CA5EA13-0ED9-41F2-88A8-7309ADDFC17F}" srcOrd="4" destOrd="0" presId="urn:microsoft.com/office/officeart/2005/8/layout/list1"/>
    <dgm:cxn modelId="{608D2277-3266-428A-BDBD-1330E572651C}" type="presParOf" srcId="{0CA5EA13-0ED9-41F2-88A8-7309ADDFC17F}" destId="{8E55BAE2-05EC-47F4-9141-C2A6D651F86A}" srcOrd="0" destOrd="0" presId="urn:microsoft.com/office/officeart/2005/8/layout/list1"/>
    <dgm:cxn modelId="{22EC373F-2502-4682-AC49-1078DD0CD2F5}" type="presParOf" srcId="{0CA5EA13-0ED9-41F2-88A8-7309ADDFC17F}" destId="{591E35C3-6FED-46F9-B71D-A998F40E8C0D}" srcOrd="1" destOrd="0" presId="urn:microsoft.com/office/officeart/2005/8/layout/list1"/>
    <dgm:cxn modelId="{2FD14139-43C6-4572-883E-9CC238ED2DD3}" type="presParOf" srcId="{233FD4BD-216E-4A4A-B810-A596F09FE3D2}" destId="{D9BE6D07-25C3-4E8C-973A-0D61D913A0C6}" srcOrd="5" destOrd="0" presId="urn:microsoft.com/office/officeart/2005/8/layout/list1"/>
    <dgm:cxn modelId="{4A43D39C-E106-448B-9B9E-C3F7FA77D0A9}" type="presParOf" srcId="{233FD4BD-216E-4A4A-B810-A596F09FE3D2}" destId="{5C970EC8-BDE8-411A-854D-3CBA9CD0D535}" srcOrd="6" destOrd="0" presId="urn:microsoft.com/office/officeart/2005/8/layout/list1"/>
    <dgm:cxn modelId="{8387D8A9-7BDA-4AC2-A8FD-8013A7B7A6EA}" type="presParOf" srcId="{233FD4BD-216E-4A4A-B810-A596F09FE3D2}" destId="{2B043957-0430-4721-A48D-FA7CA93DE6D2}" srcOrd="7" destOrd="0" presId="urn:microsoft.com/office/officeart/2005/8/layout/list1"/>
    <dgm:cxn modelId="{0B537D76-A22D-41D2-817F-5162B616DF85}" type="presParOf" srcId="{233FD4BD-216E-4A4A-B810-A596F09FE3D2}" destId="{4C97F91B-0624-4FDE-A6EA-87737E043157}" srcOrd="8" destOrd="0" presId="urn:microsoft.com/office/officeart/2005/8/layout/list1"/>
    <dgm:cxn modelId="{9513148F-8F28-403B-A39B-0FE28A072A93}" type="presParOf" srcId="{4C97F91B-0624-4FDE-A6EA-87737E043157}" destId="{E8F7D3D2-6E80-4C28-870E-6B05F9D353C9}" srcOrd="0" destOrd="0" presId="urn:microsoft.com/office/officeart/2005/8/layout/list1"/>
    <dgm:cxn modelId="{7CB11204-E5A6-46EF-B792-64ED43C0C3BE}" type="presParOf" srcId="{4C97F91B-0624-4FDE-A6EA-87737E043157}" destId="{C85787C4-0957-4167-A21D-5B8265160DBA}" srcOrd="1" destOrd="0" presId="urn:microsoft.com/office/officeart/2005/8/layout/list1"/>
    <dgm:cxn modelId="{7A0D9362-D664-4AB1-BC74-35FA21DC24C4}" type="presParOf" srcId="{233FD4BD-216E-4A4A-B810-A596F09FE3D2}" destId="{BD4A2691-9EF5-4645-B9E5-E5E5D090D2AF}" srcOrd="9" destOrd="0" presId="urn:microsoft.com/office/officeart/2005/8/layout/list1"/>
    <dgm:cxn modelId="{6640E8CA-DDCE-4F16-BB30-F2074E991FE9}" type="presParOf" srcId="{233FD4BD-216E-4A4A-B810-A596F09FE3D2}" destId="{5037DDB5-AFB3-4499-A6EA-F3BE94A63850}" srcOrd="10" destOrd="0" presId="urn:microsoft.com/office/officeart/2005/8/layout/list1"/>
    <dgm:cxn modelId="{F527A6DC-D803-474C-A95D-9B239602B706}" type="presParOf" srcId="{233FD4BD-216E-4A4A-B810-A596F09FE3D2}" destId="{CA0418A3-6EF7-4650-AF9C-0EF6E5ABD373}" srcOrd="11" destOrd="0" presId="urn:microsoft.com/office/officeart/2005/8/layout/list1"/>
    <dgm:cxn modelId="{A29C2AFE-3F59-4371-AE15-1CD61B8D9BAB}" type="presParOf" srcId="{233FD4BD-216E-4A4A-B810-A596F09FE3D2}" destId="{6003A8EE-32B6-429D-81A9-E714F3BB601F}" srcOrd="12" destOrd="0" presId="urn:microsoft.com/office/officeart/2005/8/layout/list1"/>
    <dgm:cxn modelId="{1678145B-ACF1-493B-A3BD-D7494DA51BAC}" type="presParOf" srcId="{6003A8EE-32B6-429D-81A9-E714F3BB601F}" destId="{A9C56870-4D34-42D5-B034-66D81B36ACB8}" srcOrd="0" destOrd="0" presId="urn:microsoft.com/office/officeart/2005/8/layout/list1"/>
    <dgm:cxn modelId="{08BEDBAE-4354-4628-9EDC-5F108DE3978F}" type="presParOf" srcId="{6003A8EE-32B6-429D-81A9-E714F3BB601F}" destId="{B5EE8A87-1655-439D-A3C7-6C686BF7325C}" srcOrd="1" destOrd="0" presId="urn:microsoft.com/office/officeart/2005/8/layout/list1"/>
    <dgm:cxn modelId="{E1CBB870-88EA-48FE-9D41-E8E6989BDF9A}" type="presParOf" srcId="{233FD4BD-216E-4A4A-B810-A596F09FE3D2}" destId="{63E13FE8-3B50-4A80-BA2F-4DA5F3E18886}" srcOrd="13" destOrd="0" presId="urn:microsoft.com/office/officeart/2005/8/layout/list1"/>
    <dgm:cxn modelId="{8713422C-A22C-46B6-AAFB-C97D4AACF711}" type="presParOf" srcId="{233FD4BD-216E-4A4A-B810-A596F09FE3D2}" destId="{68C3D661-3B3B-4B23-9D80-B16F1C09C40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7E63973-4FC3-4265-A614-077CB9835A26}" type="doc">
      <dgm:prSet loTypeId="urn:microsoft.com/office/officeart/2005/8/layout/vList2" loCatId="list" qsTypeId="urn:microsoft.com/office/officeart/2005/8/quickstyle/simple3" qsCatId="simple" csTypeId="urn:microsoft.com/office/officeart/2005/8/colors/accent0_1" csCatId="mainScheme" phldr="1"/>
      <dgm:spPr/>
      <dgm:t>
        <a:bodyPr/>
        <a:lstStyle/>
        <a:p>
          <a:endParaRPr lang="es-ES"/>
        </a:p>
      </dgm:t>
    </dgm:pt>
    <dgm:pt modelId="{BFA048D2-F2A3-426F-9BC0-E2056FE5AB53}">
      <dgm:prSet custT="1"/>
      <dgm:spPr/>
      <dgm:t>
        <a:bodyPr/>
        <a:lstStyle/>
        <a:p>
          <a:pPr algn="ctr" rtl="0"/>
          <a:r>
            <a:rPr lang="es-ES" sz="2200" b="0" dirty="0" smtClean="0">
              <a:ln w="76200"/>
              <a:effectLst>
                <a:glow rad="63500">
                  <a:schemeClr val="bg1">
                    <a:alpha val="40000"/>
                  </a:schemeClr>
                </a:glow>
              </a:effectLst>
              <a:latin typeface="+mn-lt"/>
            </a:rPr>
            <a:t>Este estudio encontró que la adición de WF y DAPT parece dar como resultado que no hay diferencia estadísticamente significativa en las tasas de accidente cerebrovascular.</a:t>
          </a:r>
          <a:endParaRPr lang="es-ES" sz="2200" b="0" dirty="0">
            <a:ln w="76200"/>
            <a:effectLst>
              <a:glow rad="63500">
                <a:schemeClr val="bg1">
                  <a:alpha val="40000"/>
                </a:schemeClr>
              </a:glow>
            </a:effectLst>
            <a:latin typeface="+mn-lt"/>
          </a:endParaRPr>
        </a:p>
      </dgm:t>
    </dgm:pt>
    <dgm:pt modelId="{9843A5E2-63FF-4C1D-908A-7BDDB0EA43B6}" type="parTrans" cxnId="{0DFC527D-FA83-4E29-9E44-92B0B42D51AB}">
      <dgm:prSet/>
      <dgm:spPr/>
      <dgm:t>
        <a:bodyPr/>
        <a:lstStyle/>
        <a:p>
          <a:pPr algn="ctr"/>
          <a:endParaRPr lang="es-ES" sz="2200" b="0">
            <a:ln w="76200">
              <a:solidFill>
                <a:schemeClr val="tx1"/>
              </a:solidFill>
            </a:ln>
            <a:solidFill>
              <a:schemeClr val="tx1"/>
            </a:solidFill>
            <a:effectLst>
              <a:glow rad="228600">
                <a:schemeClr val="bg1">
                  <a:alpha val="40000"/>
                </a:schemeClr>
              </a:glow>
            </a:effectLst>
            <a:latin typeface="+mn-lt"/>
          </a:endParaRPr>
        </a:p>
      </dgm:t>
    </dgm:pt>
    <dgm:pt modelId="{8F178CAF-32BD-46AF-99EA-42890DA57DD4}" type="sibTrans" cxnId="{0DFC527D-FA83-4E29-9E44-92B0B42D51AB}">
      <dgm:prSet custT="1"/>
      <dgm:spPr/>
      <dgm:t>
        <a:bodyPr/>
        <a:lstStyle/>
        <a:p>
          <a:pPr algn="ctr"/>
          <a:endParaRPr lang="es-ES" sz="2200" b="0">
            <a:ln w="76200">
              <a:solidFill>
                <a:schemeClr val="tx1"/>
              </a:solidFill>
            </a:ln>
            <a:solidFill>
              <a:schemeClr val="tx1"/>
            </a:solidFill>
            <a:effectLst>
              <a:glow rad="228600">
                <a:schemeClr val="bg1">
                  <a:alpha val="40000"/>
                </a:schemeClr>
              </a:glow>
            </a:effectLst>
            <a:latin typeface="+mn-lt"/>
          </a:endParaRPr>
        </a:p>
      </dgm:t>
    </dgm:pt>
    <dgm:pt modelId="{4B5A5ED3-209B-496B-A179-89BC6E503CA9}">
      <dgm:prSet custT="1"/>
      <dgm:spPr/>
      <dgm:t>
        <a:bodyPr/>
        <a:lstStyle/>
        <a:p>
          <a:pPr algn="ctr" rtl="0"/>
          <a:endParaRPr lang="es-ES" sz="2200" b="0" dirty="0">
            <a:ln w="76200"/>
            <a:effectLst>
              <a:glow rad="63500">
                <a:schemeClr val="bg1">
                  <a:alpha val="40000"/>
                </a:schemeClr>
              </a:glow>
            </a:effectLst>
            <a:latin typeface="+mn-lt"/>
          </a:endParaRPr>
        </a:p>
      </dgm:t>
    </dgm:pt>
    <dgm:pt modelId="{825EE369-D333-47C8-8BE9-8FAB113BF071}" type="parTrans" cxnId="{939DCE30-DC4E-4CFD-BF0F-937145DE2D5A}">
      <dgm:prSet/>
      <dgm:spPr/>
      <dgm:t>
        <a:bodyPr/>
        <a:lstStyle/>
        <a:p>
          <a:endParaRPr lang="en-US"/>
        </a:p>
      </dgm:t>
    </dgm:pt>
    <dgm:pt modelId="{5B31C806-0584-48F8-A9E0-A1C3BD7CEA39}" type="sibTrans" cxnId="{939DCE30-DC4E-4CFD-BF0F-937145DE2D5A}">
      <dgm:prSet/>
      <dgm:spPr/>
      <dgm:t>
        <a:bodyPr/>
        <a:lstStyle/>
        <a:p>
          <a:endParaRPr lang="en-US"/>
        </a:p>
      </dgm:t>
    </dgm:pt>
    <dgm:pt modelId="{FAF0838A-2E41-478F-8652-5D0FBC6B1E11}">
      <dgm:prSet custT="1"/>
      <dgm:spPr/>
      <dgm:t>
        <a:bodyPr/>
        <a:lstStyle/>
        <a:p>
          <a:pPr algn="ctr" rtl="0"/>
          <a:r>
            <a:rPr lang="es-ES" sz="2200" b="0" dirty="0" smtClean="0">
              <a:ln w="76200"/>
              <a:effectLst>
                <a:glow rad="63500">
                  <a:schemeClr val="bg1">
                    <a:alpha val="40000"/>
                  </a:schemeClr>
                </a:glow>
              </a:effectLst>
              <a:latin typeface="+mn-lt"/>
            </a:rPr>
            <a:t>Sin embargo, da como resultado una mayor tasa de hemorragia en pacientes que toman WF además de DAPT para la profilaxis de LVT.</a:t>
          </a:r>
          <a:endParaRPr lang="es-ES" sz="2200" b="0" dirty="0">
            <a:ln w="76200"/>
            <a:effectLst>
              <a:glow rad="63500">
                <a:schemeClr val="bg1">
                  <a:alpha val="40000"/>
                </a:schemeClr>
              </a:glow>
            </a:effectLst>
            <a:latin typeface="+mn-lt"/>
          </a:endParaRPr>
        </a:p>
      </dgm:t>
    </dgm:pt>
    <dgm:pt modelId="{085793F4-FB03-42FC-A4EA-D73829DEB8B0}" type="parTrans" cxnId="{D41EE11C-C47F-47E5-8365-301FFDF43559}">
      <dgm:prSet/>
      <dgm:spPr/>
      <dgm:t>
        <a:bodyPr/>
        <a:lstStyle/>
        <a:p>
          <a:endParaRPr lang="en-US"/>
        </a:p>
      </dgm:t>
    </dgm:pt>
    <dgm:pt modelId="{623E9F45-FC7A-4481-BCF5-67AC402A3BCE}" type="sibTrans" cxnId="{D41EE11C-C47F-47E5-8365-301FFDF43559}">
      <dgm:prSet/>
      <dgm:spPr/>
      <dgm:t>
        <a:bodyPr/>
        <a:lstStyle/>
        <a:p>
          <a:endParaRPr lang="en-US"/>
        </a:p>
      </dgm:t>
    </dgm:pt>
    <dgm:pt modelId="{523C8FDF-0D95-48F7-8CE6-C538EA8CBDC6}">
      <dgm:prSet custT="1"/>
      <dgm:spPr/>
      <dgm:t>
        <a:bodyPr/>
        <a:lstStyle/>
        <a:p>
          <a:pPr algn="ctr" rtl="0"/>
          <a:endParaRPr lang="es-ES" sz="2200" b="0" dirty="0">
            <a:ln w="76200"/>
            <a:effectLst>
              <a:glow rad="63500">
                <a:schemeClr val="bg1">
                  <a:alpha val="40000"/>
                </a:schemeClr>
              </a:glow>
            </a:effectLst>
            <a:latin typeface="+mn-lt"/>
          </a:endParaRPr>
        </a:p>
      </dgm:t>
    </dgm:pt>
    <dgm:pt modelId="{E1BA0083-620E-4061-A98B-42EC4D447522}" type="parTrans" cxnId="{C536AB27-3B15-4A18-9BDD-5096CFFC8C17}">
      <dgm:prSet/>
      <dgm:spPr/>
      <dgm:t>
        <a:bodyPr/>
        <a:lstStyle/>
        <a:p>
          <a:endParaRPr lang="en-US"/>
        </a:p>
      </dgm:t>
    </dgm:pt>
    <dgm:pt modelId="{72AEFE9F-D874-408B-AF32-1B69AD799A49}" type="sibTrans" cxnId="{C536AB27-3B15-4A18-9BDD-5096CFFC8C17}">
      <dgm:prSet/>
      <dgm:spPr/>
      <dgm:t>
        <a:bodyPr/>
        <a:lstStyle/>
        <a:p>
          <a:endParaRPr lang="en-US"/>
        </a:p>
      </dgm:t>
    </dgm:pt>
    <dgm:pt modelId="{4EAEA044-4AAA-422D-B604-154AB2DA97DE}">
      <dgm:prSet custT="1"/>
      <dgm:spPr/>
      <dgm:t>
        <a:bodyPr/>
        <a:lstStyle/>
        <a:p>
          <a:pPr algn="ctr" rtl="0"/>
          <a:r>
            <a:rPr lang="es-ES" sz="2200" b="0" dirty="0" smtClean="0">
              <a:ln w="76200"/>
              <a:effectLst>
                <a:glow rad="63500">
                  <a:schemeClr val="bg1">
                    <a:alpha val="40000"/>
                  </a:schemeClr>
                </a:glow>
              </a:effectLst>
              <a:latin typeface="+mn-lt"/>
            </a:rPr>
            <a:t>También destaca la falta de evidencia sobre este tema específico; ya que solo se encontraron cuatro artículos relevantes, sin grandes ensayos controlados aleatorios publicados.</a:t>
          </a:r>
          <a:endParaRPr lang="es-ES" sz="2200" b="0" dirty="0">
            <a:ln w="76200"/>
            <a:effectLst>
              <a:glow rad="63500">
                <a:schemeClr val="bg1">
                  <a:alpha val="40000"/>
                </a:schemeClr>
              </a:glow>
            </a:effectLst>
            <a:latin typeface="+mn-lt"/>
          </a:endParaRPr>
        </a:p>
      </dgm:t>
    </dgm:pt>
    <dgm:pt modelId="{B0520B20-44AA-4726-8449-0006E0CC0C2D}" type="parTrans" cxnId="{27B9968F-0A4D-43BF-83B5-35E2D315BCDE}">
      <dgm:prSet/>
      <dgm:spPr/>
      <dgm:t>
        <a:bodyPr/>
        <a:lstStyle/>
        <a:p>
          <a:endParaRPr lang="en-US"/>
        </a:p>
      </dgm:t>
    </dgm:pt>
    <dgm:pt modelId="{3A90D06A-D006-41DB-8A4C-625D3FF07C0F}" type="sibTrans" cxnId="{27B9968F-0A4D-43BF-83B5-35E2D315BCDE}">
      <dgm:prSet/>
      <dgm:spPr/>
      <dgm:t>
        <a:bodyPr/>
        <a:lstStyle/>
        <a:p>
          <a:endParaRPr lang="en-US"/>
        </a:p>
      </dgm:t>
    </dgm:pt>
    <dgm:pt modelId="{47C98A97-25A0-40A9-9E1C-1AFD557FDDB1}" type="pres">
      <dgm:prSet presAssocID="{87E63973-4FC3-4265-A614-077CB9835A26}" presName="linear" presStyleCnt="0">
        <dgm:presLayoutVars>
          <dgm:animLvl val="lvl"/>
          <dgm:resizeHandles val="exact"/>
        </dgm:presLayoutVars>
      </dgm:prSet>
      <dgm:spPr/>
      <dgm:t>
        <a:bodyPr/>
        <a:lstStyle/>
        <a:p>
          <a:endParaRPr lang="en-US"/>
        </a:p>
      </dgm:t>
    </dgm:pt>
    <dgm:pt modelId="{504EDA7F-B95A-4BD3-B5CD-E5147FE86462}" type="pres">
      <dgm:prSet presAssocID="{BFA048D2-F2A3-426F-9BC0-E2056FE5AB53}" presName="parentText" presStyleLbl="node1" presStyleIdx="0" presStyleCnt="3" custScaleY="140490">
        <dgm:presLayoutVars>
          <dgm:chMax val="0"/>
          <dgm:bulletEnabled val="1"/>
        </dgm:presLayoutVars>
      </dgm:prSet>
      <dgm:spPr/>
      <dgm:t>
        <a:bodyPr/>
        <a:lstStyle/>
        <a:p>
          <a:endParaRPr lang="en-US"/>
        </a:p>
      </dgm:t>
    </dgm:pt>
    <dgm:pt modelId="{91E6F6DD-6879-44FC-A067-26E05612DB9B}" type="pres">
      <dgm:prSet presAssocID="{BFA048D2-F2A3-426F-9BC0-E2056FE5AB53}" presName="childText" presStyleLbl="revTx" presStyleIdx="0" presStyleCnt="2">
        <dgm:presLayoutVars>
          <dgm:bulletEnabled val="1"/>
        </dgm:presLayoutVars>
      </dgm:prSet>
      <dgm:spPr/>
      <dgm:t>
        <a:bodyPr/>
        <a:lstStyle/>
        <a:p>
          <a:endParaRPr lang="en-US"/>
        </a:p>
      </dgm:t>
    </dgm:pt>
    <dgm:pt modelId="{B7E993EC-A4A5-4AC2-9331-4BB093D817E6}" type="pres">
      <dgm:prSet presAssocID="{FAF0838A-2E41-478F-8652-5D0FBC6B1E11}" presName="parentText" presStyleLbl="node1" presStyleIdx="1" presStyleCnt="3">
        <dgm:presLayoutVars>
          <dgm:chMax val="0"/>
          <dgm:bulletEnabled val="1"/>
        </dgm:presLayoutVars>
      </dgm:prSet>
      <dgm:spPr/>
      <dgm:t>
        <a:bodyPr/>
        <a:lstStyle/>
        <a:p>
          <a:endParaRPr lang="en-US"/>
        </a:p>
      </dgm:t>
    </dgm:pt>
    <dgm:pt modelId="{69776FA9-D4EA-4ED2-9CEA-5426D2CBC92C}" type="pres">
      <dgm:prSet presAssocID="{FAF0838A-2E41-478F-8652-5D0FBC6B1E11}" presName="childText" presStyleLbl="revTx" presStyleIdx="1" presStyleCnt="2">
        <dgm:presLayoutVars>
          <dgm:bulletEnabled val="1"/>
        </dgm:presLayoutVars>
      </dgm:prSet>
      <dgm:spPr/>
      <dgm:t>
        <a:bodyPr/>
        <a:lstStyle/>
        <a:p>
          <a:endParaRPr lang="en-US"/>
        </a:p>
      </dgm:t>
    </dgm:pt>
    <dgm:pt modelId="{898D874D-DB30-4CF8-BDC9-324D8DA791B0}" type="pres">
      <dgm:prSet presAssocID="{4EAEA044-4AAA-422D-B604-154AB2DA97DE}" presName="parentText" presStyleLbl="node1" presStyleIdx="2" presStyleCnt="3">
        <dgm:presLayoutVars>
          <dgm:chMax val="0"/>
          <dgm:bulletEnabled val="1"/>
        </dgm:presLayoutVars>
      </dgm:prSet>
      <dgm:spPr/>
      <dgm:t>
        <a:bodyPr/>
        <a:lstStyle/>
        <a:p>
          <a:endParaRPr lang="en-US"/>
        </a:p>
      </dgm:t>
    </dgm:pt>
  </dgm:ptLst>
  <dgm:cxnLst>
    <dgm:cxn modelId="{CF18F141-46FB-430B-B1F7-75F216CC1FA0}" type="presOf" srcId="{BFA048D2-F2A3-426F-9BC0-E2056FE5AB53}" destId="{504EDA7F-B95A-4BD3-B5CD-E5147FE86462}" srcOrd="0" destOrd="0" presId="urn:microsoft.com/office/officeart/2005/8/layout/vList2"/>
    <dgm:cxn modelId="{D41EE11C-C47F-47E5-8365-301FFDF43559}" srcId="{87E63973-4FC3-4265-A614-077CB9835A26}" destId="{FAF0838A-2E41-478F-8652-5D0FBC6B1E11}" srcOrd="1" destOrd="0" parTransId="{085793F4-FB03-42FC-A4EA-D73829DEB8B0}" sibTransId="{623E9F45-FC7A-4481-BCF5-67AC402A3BCE}"/>
    <dgm:cxn modelId="{C536AB27-3B15-4A18-9BDD-5096CFFC8C17}" srcId="{FAF0838A-2E41-478F-8652-5D0FBC6B1E11}" destId="{523C8FDF-0D95-48F7-8CE6-C538EA8CBDC6}" srcOrd="0" destOrd="0" parTransId="{E1BA0083-620E-4061-A98B-42EC4D447522}" sibTransId="{72AEFE9F-D874-408B-AF32-1B69AD799A49}"/>
    <dgm:cxn modelId="{00AD09C3-BAF5-4B40-BA29-B1FE616D1C29}" type="presOf" srcId="{523C8FDF-0D95-48F7-8CE6-C538EA8CBDC6}" destId="{69776FA9-D4EA-4ED2-9CEA-5426D2CBC92C}" srcOrd="0" destOrd="0" presId="urn:microsoft.com/office/officeart/2005/8/layout/vList2"/>
    <dgm:cxn modelId="{0DFC527D-FA83-4E29-9E44-92B0B42D51AB}" srcId="{87E63973-4FC3-4265-A614-077CB9835A26}" destId="{BFA048D2-F2A3-426F-9BC0-E2056FE5AB53}" srcOrd="0" destOrd="0" parTransId="{9843A5E2-63FF-4C1D-908A-7BDDB0EA43B6}" sibTransId="{8F178CAF-32BD-46AF-99EA-42890DA57DD4}"/>
    <dgm:cxn modelId="{27B9968F-0A4D-43BF-83B5-35E2D315BCDE}" srcId="{87E63973-4FC3-4265-A614-077CB9835A26}" destId="{4EAEA044-4AAA-422D-B604-154AB2DA97DE}" srcOrd="2" destOrd="0" parTransId="{B0520B20-44AA-4726-8449-0006E0CC0C2D}" sibTransId="{3A90D06A-D006-41DB-8A4C-625D3FF07C0F}"/>
    <dgm:cxn modelId="{46E09E65-669D-4122-8430-93B389AD054E}" type="presOf" srcId="{FAF0838A-2E41-478F-8652-5D0FBC6B1E11}" destId="{B7E993EC-A4A5-4AC2-9331-4BB093D817E6}" srcOrd="0" destOrd="0" presId="urn:microsoft.com/office/officeart/2005/8/layout/vList2"/>
    <dgm:cxn modelId="{E59E40FC-6D21-420E-BE9B-6B49C92C4DE9}" type="presOf" srcId="{87E63973-4FC3-4265-A614-077CB9835A26}" destId="{47C98A97-25A0-40A9-9E1C-1AFD557FDDB1}" srcOrd="0" destOrd="0" presId="urn:microsoft.com/office/officeart/2005/8/layout/vList2"/>
    <dgm:cxn modelId="{4BD59596-3F81-434B-AEEC-CC766CB8AE75}" type="presOf" srcId="{4B5A5ED3-209B-496B-A179-89BC6E503CA9}" destId="{91E6F6DD-6879-44FC-A067-26E05612DB9B}" srcOrd="0" destOrd="0" presId="urn:microsoft.com/office/officeart/2005/8/layout/vList2"/>
    <dgm:cxn modelId="{939DCE30-DC4E-4CFD-BF0F-937145DE2D5A}" srcId="{BFA048D2-F2A3-426F-9BC0-E2056FE5AB53}" destId="{4B5A5ED3-209B-496B-A179-89BC6E503CA9}" srcOrd="0" destOrd="0" parTransId="{825EE369-D333-47C8-8BE9-8FAB113BF071}" sibTransId="{5B31C806-0584-48F8-A9E0-A1C3BD7CEA39}"/>
    <dgm:cxn modelId="{A7B31D0C-8796-4BD5-9009-D51936A879F0}" type="presOf" srcId="{4EAEA044-4AAA-422D-B604-154AB2DA97DE}" destId="{898D874D-DB30-4CF8-BDC9-324D8DA791B0}" srcOrd="0" destOrd="0" presId="urn:microsoft.com/office/officeart/2005/8/layout/vList2"/>
    <dgm:cxn modelId="{D1D3837D-0E5C-4415-8B76-6EE8751E1577}" type="presParOf" srcId="{47C98A97-25A0-40A9-9E1C-1AFD557FDDB1}" destId="{504EDA7F-B95A-4BD3-B5CD-E5147FE86462}" srcOrd="0" destOrd="0" presId="urn:microsoft.com/office/officeart/2005/8/layout/vList2"/>
    <dgm:cxn modelId="{453E3CAD-3AEA-4413-98D7-E18EBE8F8BBB}" type="presParOf" srcId="{47C98A97-25A0-40A9-9E1C-1AFD557FDDB1}" destId="{91E6F6DD-6879-44FC-A067-26E05612DB9B}" srcOrd="1" destOrd="0" presId="urn:microsoft.com/office/officeart/2005/8/layout/vList2"/>
    <dgm:cxn modelId="{C84C07BC-B61F-4DE4-87FF-945C3A65670E}" type="presParOf" srcId="{47C98A97-25A0-40A9-9E1C-1AFD557FDDB1}" destId="{B7E993EC-A4A5-4AC2-9331-4BB093D817E6}" srcOrd="2" destOrd="0" presId="urn:microsoft.com/office/officeart/2005/8/layout/vList2"/>
    <dgm:cxn modelId="{77BFACD0-EE8B-401C-B9BE-1003E1F4ED46}" type="presParOf" srcId="{47C98A97-25A0-40A9-9E1C-1AFD557FDDB1}" destId="{69776FA9-D4EA-4ED2-9CEA-5426D2CBC92C}" srcOrd="3" destOrd="0" presId="urn:microsoft.com/office/officeart/2005/8/layout/vList2"/>
    <dgm:cxn modelId="{9064872C-C9E3-40DD-ACA0-FBE1646E9B0C}" type="presParOf" srcId="{47C98A97-25A0-40A9-9E1C-1AFD557FDDB1}" destId="{898D874D-DB30-4CF8-BDC9-324D8DA791B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7E63973-4FC3-4265-A614-077CB9835A26}" type="doc">
      <dgm:prSet loTypeId="urn:microsoft.com/office/officeart/2005/8/layout/vList2" loCatId="list" qsTypeId="urn:microsoft.com/office/officeart/2005/8/quickstyle/simple3" qsCatId="simple" csTypeId="urn:microsoft.com/office/officeart/2005/8/colors/accent0_1" csCatId="mainScheme" phldr="1"/>
      <dgm:spPr/>
      <dgm:t>
        <a:bodyPr/>
        <a:lstStyle/>
        <a:p>
          <a:endParaRPr lang="es-ES"/>
        </a:p>
      </dgm:t>
    </dgm:pt>
    <dgm:pt modelId="{BFA048D2-F2A3-426F-9BC0-E2056FE5AB53}">
      <dgm:prSet custT="1"/>
      <dgm:spPr/>
      <dgm:t>
        <a:bodyPr/>
        <a:lstStyle/>
        <a:p>
          <a:pPr algn="ctr" rtl="0"/>
          <a:r>
            <a:rPr lang="es-ES" sz="2200" b="0" dirty="0" smtClean="0">
              <a:ln w="76200"/>
              <a:effectLst>
                <a:glow rad="63500">
                  <a:schemeClr val="bg1">
                    <a:alpha val="40000"/>
                  </a:schemeClr>
                </a:glow>
              </a:effectLst>
              <a:latin typeface="+mn-lt"/>
            </a:rPr>
            <a:t>La adición de WF y DAPT para cualquier indicación es denominada (TT). La cual ha demostrado tener mayores tasas de hemorragia en comparación a varias combinaciones de DAPT y/o WF.</a:t>
          </a:r>
          <a:endParaRPr lang="es-ES" sz="2200" b="0" dirty="0">
            <a:ln w="76200"/>
            <a:effectLst>
              <a:glow rad="63500">
                <a:schemeClr val="bg1">
                  <a:alpha val="40000"/>
                </a:schemeClr>
              </a:glow>
            </a:effectLst>
            <a:latin typeface="+mn-lt"/>
          </a:endParaRPr>
        </a:p>
      </dgm:t>
    </dgm:pt>
    <dgm:pt modelId="{9843A5E2-63FF-4C1D-908A-7BDDB0EA43B6}" type="parTrans" cxnId="{0DFC527D-FA83-4E29-9E44-92B0B42D51AB}">
      <dgm:prSet/>
      <dgm:spPr/>
      <dgm:t>
        <a:bodyPr/>
        <a:lstStyle/>
        <a:p>
          <a:pPr algn="ctr"/>
          <a:endParaRPr lang="es-ES" sz="2200" b="0">
            <a:ln w="76200">
              <a:solidFill>
                <a:schemeClr val="tx1"/>
              </a:solidFill>
            </a:ln>
            <a:solidFill>
              <a:schemeClr val="tx1"/>
            </a:solidFill>
            <a:effectLst>
              <a:glow rad="228600">
                <a:schemeClr val="bg1">
                  <a:alpha val="40000"/>
                </a:schemeClr>
              </a:glow>
            </a:effectLst>
            <a:latin typeface="+mn-lt"/>
          </a:endParaRPr>
        </a:p>
      </dgm:t>
    </dgm:pt>
    <dgm:pt modelId="{8F178CAF-32BD-46AF-99EA-42890DA57DD4}" type="sibTrans" cxnId="{0DFC527D-FA83-4E29-9E44-92B0B42D51AB}">
      <dgm:prSet custT="1"/>
      <dgm:spPr/>
      <dgm:t>
        <a:bodyPr/>
        <a:lstStyle/>
        <a:p>
          <a:pPr algn="ctr"/>
          <a:endParaRPr lang="es-ES" sz="2200" b="0">
            <a:ln w="76200">
              <a:solidFill>
                <a:schemeClr val="tx1"/>
              </a:solidFill>
            </a:ln>
            <a:solidFill>
              <a:schemeClr val="tx1"/>
            </a:solidFill>
            <a:effectLst>
              <a:glow rad="228600">
                <a:schemeClr val="bg1">
                  <a:alpha val="40000"/>
                </a:schemeClr>
              </a:glow>
            </a:effectLst>
            <a:latin typeface="+mn-lt"/>
          </a:endParaRPr>
        </a:p>
      </dgm:t>
    </dgm:pt>
    <dgm:pt modelId="{D3ED8B69-F6F6-4E5F-B5E6-9EA93E86A207}">
      <dgm:prSet custT="1"/>
      <dgm:spPr/>
      <dgm:t>
        <a:bodyPr/>
        <a:lstStyle/>
        <a:p>
          <a:pPr rtl="0"/>
          <a:endParaRPr lang="es-ES" sz="2200" b="0" dirty="0">
            <a:ln w="76200"/>
            <a:effectLst>
              <a:glow rad="63500">
                <a:schemeClr val="bg1">
                  <a:alpha val="40000"/>
                </a:schemeClr>
              </a:glow>
            </a:effectLst>
            <a:latin typeface="+mn-lt"/>
          </a:endParaRPr>
        </a:p>
      </dgm:t>
    </dgm:pt>
    <dgm:pt modelId="{AF691903-FF27-44C7-9B04-EBC234842417}" type="parTrans" cxnId="{C7B7CEC7-96A3-4E5D-9666-6D7481AFB16D}">
      <dgm:prSet/>
      <dgm:spPr/>
      <dgm:t>
        <a:bodyPr/>
        <a:lstStyle/>
        <a:p>
          <a:endParaRPr lang="en-US" sz="2200"/>
        </a:p>
      </dgm:t>
    </dgm:pt>
    <dgm:pt modelId="{C0F15E72-2CCC-4F09-901D-D3F8C3AA9872}" type="sibTrans" cxnId="{C7B7CEC7-96A3-4E5D-9666-6D7481AFB16D}">
      <dgm:prSet/>
      <dgm:spPr/>
      <dgm:t>
        <a:bodyPr/>
        <a:lstStyle/>
        <a:p>
          <a:endParaRPr lang="en-US" sz="2200"/>
        </a:p>
      </dgm:t>
    </dgm:pt>
    <dgm:pt modelId="{286D6A59-463C-4E20-A274-C49C1E2EFF85}">
      <dgm:prSet custT="1"/>
      <dgm:spPr/>
      <dgm:t>
        <a:bodyPr/>
        <a:lstStyle/>
        <a:p>
          <a:pPr rtl="0"/>
          <a:r>
            <a:rPr lang="es-ES" sz="2200" b="0" dirty="0" smtClean="0">
              <a:ln w="76200"/>
              <a:effectLst>
                <a:glow rad="63500">
                  <a:schemeClr val="bg1">
                    <a:alpha val="40000"/>
                  </a:schemeClr>
                </a:glow>
              </a:effectLst>
              <a:latin typeface="+mn-lt"/>
            </a:rPr>
            <a:t>El resultado de este estudio da un aumento significativo en cuanto a las tasas de hemorragia mayor con TT. </a:t>
          </a:r>
          <a:endParaRPr lang="es-ES" sz="2200" b="0" dirty="0">
            <a:ln w="76200"/>
            <a:effectLst>
              <a:glow rad="63500">
                <a:schemeClr val="bg1">
                  <a:alpha val="40000"/>
                </a:schemeClr>
              </a:glow>
            </a:effectLst>
            <a:latin typeface="+mn-lt"/>
          </a:endParaRPr>
        </a:p>
      </dgm:t>
    </dgm:pt>
    <dgm:pt modelId="{B853670D-CABA-45AB-8876-7DF8AD478C44}" type="parTrans" cxnId="{82AB4581-0DA3-4228-B6D4-1FAED9DEEAFA}">
      <dgm:prSet/>
      <dgm:spPr/>
      <dgm:t>
        <a:bodyPr/>
        <a:lstStyle/>
        <a:p>
          <a:endParaRPr lang="en-US" sz="2200"/>
        </a:p>
      </dgm:t>
    </dgm:pt>
    <dgm:pt modelId="{92DFF020-C0E7-4043-BDC1-8B06D0BA8B34}" type="sibTrans" cxnId="{82AB4581-0DA3-4228-B6D4-1FAED9DEEAFA}">
      <dgm:prSet/>
      <dgm:spPr/>
      <dgm:t>
        <a:bodyPr/>
        <a:lstStyle/>
        <a:p>
          <a:endParaRPr lang="en-US" sz="2200"/>
        </a:p>
      </dgm:t>
    </dgm:pt>
    <dgm:pt modelId="{E9FA0A0A-9FE2-4403-99B9-AC3CA87F4A62}">
      <dgm:prSet custT="1"/>
      <dgm:spPr/>
      <dgm:t>
        <a:bodyPr/>
        <a:lstStyle/>
        <a:p>
          <a:pPr rtl="0"/>
          <a:endParaRPr lang="es-ES" sz="2200" b="0" dirty="0">
            <a:ln w="76200"/>
            <a:effectLst>
              <a:glow rad="63500">
                <a:schemeClr val="bg1">
                  <a:alpha val="40000"/>
                </a:schemeClr>
              </a:glow>
            </a:effectLst>
            <a:latin typeface="+mn-lt"/>
          </a:endParaRPr>
        </a:p>
      </dgm:t>
    </dgm:pt>
    <dgm:pt modelId="{2DC8404F-E843-4EE4-BEA0-3407E6A8896E}" type="parTrans" cxnId="{B08D3452-B85B-40C7-A949-2D278C41C647}">
      <dgm:prSet/>
      <dgm:spPr/>
      <dgm:t>
        <a:bodyPr/>
        <a:lstStyle/>
        <a:p>
          <a:endParaRPr lang="en-US" sz="2200"/>
        </a:p>
      </dgm:t>
    </dgm:pt>
    <dgm:pt modelId="{C1DDB469-ED0F-4683-AEE5-7BBA97075D30}" type="sibTrans" cxnId="{B08D3452-B85B-40C7-A949-2D278C41C647}">
      <dgm:prSet/>
      <dgm:spPr/>
      <dgm:t>
        <a:bodyPr/>
        <a:lstStyle/>
        <a:p>
          <a:endParaRPr lang="en-US" sz="2200"/>
        </a:p>
      </dgm:t>
    </dgm:pt>
    <dgm:pt modelId="{C8502823-3360-4445-A3FE-06CB27A8DBD9}">
      <dgm:prSet custT="1"/>
      <dgm:spPr/>
      <dgm:t>
        <a:bodyPr/>
        <a:lstStyle/>
        <a:p>
          <a:pPr rtl="0"/>
          <a:r>
            <a:rPr lang="es-ES" sz="2200" b="0" dirty="0" smtClean="0">
              <a:ln w="76200"/>
              <a:effectLst>
                <a:glow rad="63500">
                  <a:schemeClr val="bg1">
                    <a:alpha val="40000"/>
                  </a:schemeClr>
                </a:glow>
              </a:effectLst>
              <a:latin typeface="+mn-lt"/>
            </a:rPr>
            <a:t>Se encontró que la TT no tiene un efecto estadístico sobre las tasas de accidente cerebrovascular o mortalidad.</a:t>
          </a:r>
          <a:endParaRPr lang="es-ES" sz="2200" b="0" dirty="0">
            <a:ln w="76200"/>
            <a:effectLst>
              <a:glow rad="63500">
                <a:schemeClr val="bg1">
                  <a:alpha val="40000"/>
                </a:schemeClr>
              </a:glow>
            </a:effectLst>
            <a:latin typeface="+mn-lt"/>
          </a:endParaRPr>
        </a:p>
      </dgm:t>
    </dgm:pt>
    <dgm:pt modelId="{C786CA5D-EBDB-47D8-9988-17D05D5B8A76}" type="parTrans" cxnId="{56DAC3B2-27A1-40B1-B896-A17267ABC22F}">
      <dgm:prSet/>
      <dgm:spPr/>
      <dgm:t>
        <a:bodyPr/>
        <a:lstStyle/>
        <a:p>
          <a:endParaRPr lang="en-US" sz="2200"/>
        </a:p>
      </dgm:t>
    </dgm:pt>
    <dgm:pt modelId="{3B2DCEFC-2D10-4EBF-AC82-856415B80268}" type="sibTrans" cxnId="{56DAC3B2-27A1-40B1-B896-A17267ABC22F}">
      <dgm:prSet/>
      <dgm:spPr/>
      <dgm:t>
        <a:bodyPr/>
        <a:lstStyle/>
        <a:p>
          <a:endParaRPr lang="en-US" sz="2200"/>
        </a:p>
      </dgm:t>
    </dgm:pt>
    <dgm:pt modelId="{B6902728-AFD2-4C09-991E-11DA40EA819C}">
      <dgm:prSet custT="1"/>
      <dgm:spPr/>
      <dgm:t>
        <a:bodyPr/>
        <a:lstStyle/>
        <a:p>
          <a:pPr rtl="0"/>
          <a:endParaRPr lang="es-ES" sz="2200" b="0" dirty="0">
            <a:ln w="76200"/>
            <a:effectLst>
              <a:glow rad="63500">
                <a:schemeClr val="bg1">
                  <a:alpha val="40000"/>
                </a:schemeClr>
              </a:glow>
            </a:effectLst>
            <a:latin typeface="+mn-lt"/>
          </a:endParaRPr>
        </a:p>
      </dgm:t>
    </dgm:pt>
    <dgm:pt modelId="{DD39A191-CF69-49E4-A24C-7A837722D97D}" type="parTrans" cxnId="{4CC9D35E-8E6C-4919-8609-E57F851B0241}">
      <dgm:prSet/>
      <dgm:spPr/>
      <dgm:t>
        <a:bodyPr/>
        <a:lstStyle/>
        <a:p>
          <a:endParaRPr lang="en-US" sz="2200"/>
        </a:p>
      </dgm:t>
    </dgm:pt>
    <dgm:pt modelId="{2F190EE3-9D63-434C-8952-E7EA23C8C2A8}" type="sibTrans" cxnId="{4CC9D35E-8E6C-4919-8609-E57F851B0241}">
      <dgm:prSet/>
      <dgm:spPr/>
      <dgm:t>
        <a:bodyPr/>
        <a:lstStyle/>
        <a:p>
          <a:endParaRPr lang="en-US" sz="2200"/>
        </a:p>
      </dgm:t>
    </dgm:pt>
    <dgm:pt modelId="{47C98A97-25A0-40A9-9E1C-1AFD557FDDB1}" type="pres">
      <dgm:prSet presAssocID="{87E63973-4FC3-4265-A614-077CB9835A26}" presName="linear" presStyleCnt="0">
        <dgm:presLayoutVars>
          <dgm:animLvl val="lvl"/>
          <dgm:resizeHandles val="exact"/>
        </dgm:presLayoutVars>
      </dgm:prSet>
      <dgm:spPr/>
      <dgm:t>
        <a:bodyPr/>
        <a:lstStyle/>
        <a:p>
          <a:endParaRPr lang="en-US"/>
        </a:p>
      </dgm:t>
    </dgm:pt>
    <dgm:pt modelId="{504EDA7F-B95A-4BD3-B5CD-E5147FE86462}" type="pres">
      <dgm:prSet presAssocID="{BFA048D2-F2A3-426F-9BC0-E2056FE5AB53}" presName="parentText" presStyleLbl="node1" presStyleIdx="0" presStyleCnt="3" custScaleY="97126">
        <dgm:presLayoutVars>
          <dgm:chMax val="0"/>
          <dgm:bulletEnabled val="1"/>
        </dgm:presLayoutVars>
      </dgm:prSet>
      <dgm:spPr/>
      <dgm:t>
        <a:bodyPr/>
        <a:lstStyle/>
        <a:p>
          <a:endParaRPr lang="en-US"/>
        </a:p>
      </dgm:t>
    </dgm:pt>
    <dgm:pt modelId="{91E6F6DD-6879-44FC-A067-26E05612DB9B}" type="pres">
      <dgm:prSet presAssocID="{BFA048D2-F2A3-426F-9BC0-E2056FE5AB53}" presName="childText" presStyleLbl="revTx" presStyleIdx="0" presStyleCnt="3" custScaleY="39956">
        <dgm:presLayoutVars>
          <dgm:bulletEnabled val="1"/>
        </dgm:presLayoutVars>
      </dgm:prSet>
      <dgm:spPr/>
      <dgm:t>
        <a:bodyPr/>
        <a:lstStyle/>
        <a:p>
          <a:endParaRPr lang="en-US"/>
        </a:p>
      </dgm:t>
    </dgm:pt>
    <dgm:pt modelId="{7DF14EEE-BBC2-410E-A46D-5D1ABB616BF3}" type="pres">
      <dgm:prSet presAssocID="{286D6A59-463C-4E20-A274-C49C1E2EFF85}" presName="parentText" presStyleLbl="node1" presStyleIdx="1" presStyleCnt="3" custLinFactNeighborY="10583">
        <dgm:presLayoutVars>
          <dgm:chMax val="0"/>
          <dgm:bulletEnabled val="1"/>
        </dgm:presLayoutVars>
      </dgm:prSet>
      <dgm:spPr/>
      <dgm:t>
        <a:bodyPr/>
        <a:lstStyle/>
        <a:p>
          <a:endParaRPr lang="en-US"/>
        </a:p>
      </dgm:t>
    </dgm:pt>
    <dgm:pt modelId="{64E8B0C5-2F9B-4E9E-8160-F7D4D192EA4E}" type="pres">
      <dgm:prSet presAssocID="{286D6A59-463C-4E20-A274-C49C1E2EFF85}" presName="childText" presStyleLbl="revTx" presStyleIdx="1" presStyleCnt="3" custScaleY="49620" custLinFactNeighborY="9079">
        <dgm:presLayoutVars>
          <dgm:bulletEnabled val="1"/>
        </dgm:presLayoutVars>
      </dgm:prSet>
      <dgm:spPr/>
      <dgm:t>
        <a:bodyPr/>
        <a:lstStyle/>
        <a:p>
          <a:endParaRPr lang="en-US"/>
        </a:p>
      </dgm:t>
    </dgm:pt>
    <dgm:pt modelId="{267A372D-F2D1-4B50-B78D-874A81215A43}" type="pres">
      <dgm:prSet presAssocID="{C8502823-3360-4445-A3FE-06CB27A8DBD9}" presName="parentText" presStyleLbl="node1" presStyleIdx="2" presStyleCnt="3" custScaleY="57143" custLinFactNeighborY="16645">
        <dgm:presLayoutVars>
          <dgm:chMax val="0"/>
          <dgm:bulletEnabled val="1"/>
        </dgm:presLayoutVars>
      </dgm:prSet>
      <dgm:spPr/>
      <dgm:t>
        <a:bodyPr/>
        <a:lstStyle/>
        <a:p>
          <a:endParaRPr lang="en-US"/>
        </a:p>
      </dgm:t>
    </dgm:pt>
    <dgm:pt modelId="{6BCDF838-D8BC-4E90-A030-994BBF8EC39E}" type="pres">
      <dgm:prSet presAssocID="{C8502823-3360-4445-A3FE-06CB27A8DBD9}" presName="childText" presStyleLbl="revTx" presStyleIdx="2" presStyleCnt="3" custScaleY="57410" custLinFactNeighborY="17484">
        <dgm:presLayoutVars>
          <dgm:bulletEnabled val="1"/>
        </dgm:presLayoutVars>
      </dgm:prSet>
      <dgm:spPr/>
      <dgm:t>
        <a:bodyPr/>
        <a:lstStyle/>
        <a:p>
          <a:endParaRPr lang="en-US"/>
        </a:p>
      </dgm:t>
    </dgm:pt>
  </dgm:ptLst>
  <dgm:cxnLst>
    <dgm:cxn modelId="{C7B7CEC7-96A3-4E5D-9666-6D7481AFB16D}" srcId="{BFA048D2-F2A3-426F-9BC0-E2056FE5AB53}" destId="{D3ED8B69-F6F6-4E5F-B5E6-9EA93E86A207}" srcOrd="0" destOrd="0" parTransId="{AF691903-FF27-44C7-9B04-EBC234842417}" sibTransId="{C0F15E72-2CCC-4F09-901D-D3F8C3AA9872}"/>
    <dgm:cxn modelId="{89510560-F095-4148-B01E-82EF39913F99}" type="presOf" srcId="{C8502823-3360-4445-A3FE-06CB27A8DBD9}" destId="{267A372D-F2D1-4B50-B78D-874A81215A43}" srcOrd="0" destOrd="0" presId="urn:microsoft.com/office/officeart/2005/8/layout/vList2"/>
    <dgm:cxn modelId="{A20CE6FA-B199-46AA-977C-97FC8DF55690}" type="presOf" srcId="{87E63973-4FC3-4265-A614-077CB9835A26}" destId="{47C98A97-25A0-40A9-9E1C-1AFD557FDDB1}" srcOrd="0" destOrd="0" presId="urn:microsoft.com/office/officeart/2005/8/layout/vList2"/>
    <dgm:cxn modelId="{0DFC527D-FA83-4E29-9E44-92B0B42D51AB}" srcId="{87E63973-4FC3-4265-A614-077CB9835A26}" destId="{BFA048D2-F2A3-426F-9BC0-E2056FE5AB53}" srcOrd="0" destOrd="0" parTransId="{9843A5E2-63FF-4C1D-908A-7BDDB0EA43B6}" sibTransId="{8F178CAF-32BD-46AF-99EA-42890DA57DD4}"/>
    <dgm:cxn modelId="{56DAC3B2-27A1-40B1-B896-A17267ABC22F}" srcId="{87E63973-4FC3-4265-A614-077CB9835A26}" destId="{C8502823-3360-4445-A3FE-06CB27A8DBD9}" srcOrd="2" destOrd="0" parTransId="{C786CA5D-EBDB-47D8-9988-17D05D5B8A76}" sibTransId="{3B2DCEFC-2D10-4EBF-AC82-856415B80268}"/>
    <dgm:cxn modelId="{DC1B8A89-5D9E-40B0-B597-C13B3ACCDC87}" type="presOf" srcId="{B6902728-AFD2-4C09-991E-11DA40EA819C}" destId="{6BCDF838-D8BC-4E90-A030-994BBF8EC39E}" srcOrd="0" destOrd="0" presId="urn:microsoft.com/office/officeart/2005/8/layout/vList2"/>
    <dgm:cxn modelId="{82AB4581-0DA3-4228-B6D4-1FAED9DEEAFA}" srcId="{87E63973-4FC3-4265-A614-077CB9835A26}" destId="{286D6A59-463C-4E20-A274-C49C1E2EFF85}" srcOrd="1" destOrd="0" parTransId="{B853670D-CABA-45AB-8876-7DF8AD478C44}" sibTransId="{92DFF020-C0E7-4043-BDC1-8B06D0BA8B34}"/>
    <dgm:cxn modelId="{A8972718-D2F7-4B5D-9C6F-F61263167E8A}" type="presOf" srcId="{D3ED8B69-F6F6-4E5F-B5E6-9EA93E86A207}" destId="{91E6F6DD-6879-44FC-A067-26E05612DB9B}" srcOrd="0" destOrd="0" presId="urn:microsoft.com/office/officeart/2005/8/layout/vList2"/>
    <dgm:cxn modelId="{A7E26DCE-519C-45F7-944B-422C47B02115}" type="presOf" srcId="{286D6A59-463C-4E20-A274-C49C1E2EFF85}" destId="{7DF14EEE-BBC2-410E-A46D-5D1ABB616BF3}" srcOrd="0" destOrd="0" presId="urn:microsoft.com/office/officeart/2005/8/layout/vList2"/>
    <dgm:cxn modelId="{9991A3BA-6AEE-4996-A5F2-46F5B53C3B06}" type="presOf" srcId="{E9FA0A0A-9FE2-4403-99B9-AC3CA87F4A62}" destId="{64E8B0C5-2F9B-4E9E-8160-F7D4D192EA4E}" srcOrd="0" destOrd="0" presId="urn:microsoft.com/office/officeart/2005/8/layout/vList2"/>
    <dgm:cxn modelId="{B08D3452-B85B-40C7-A949-2D278C41C647}" srcId="{286D6A59-463C-4E20-A274-C49C1E2EFF85}" destId="{E9FA0A0A-9FE2-4403-99B9-AC3CA87F4A62}" srcOrd="0" destOrd="0" parTransId="{2DC8404F-E843-4EE4-BEA0-3407E6A8896E}" sibTransId="{C1DDB469-ED0F-4683-AEE5-7BBA97075D30}"/>
    <dgm:cxn modelId="{4CC9D35E-8E6C-4919-8609-E57F851B0241}" srcId="{C8502823-3360-4445-A3FE-06CB27A8DBD9}" destId="{B6902728-AFD2-4C09-991E-11DA40EA819C}" srcOrd="0" destOrd="0" parTransId="{DD39A191-CF69-49E4-A24C-7A837722D97D}" sibTransId="{2F190EE3-9D63-434C-8952-E7EA23C8C2A8}"/>
    <dgm:cxn modelId="{FF8F746B-E475-4F50-8CAB-D67E2E90F5BA}" type="presOf" srcId="{BFA048D2-F2A3-426F-9BC0-E2056FE5AB53}" destId="{504EDA7F-B95A-4BD3-B5CD-E5147FE86462}" srcOrd="0" destOrd="0" presId="urn:microsoft.com/office/officeart/2005/8/layout/vList2"/>
    <dgm:cxn modelId="{E2AC15CA-EC51-4253-AEF7-5DEBE908D7F6}" type="presParOf" srcId="{47C98A97-25A0-40A9-9E1C-1AFD557FDDB1}" destId="{504EDA7F-B95A-4BD3-B5CD-E5147FE86462}" srcOrd="0" destOrd="0" presId="urn:microsoft.com/office/officeart/2005/8/layout/vList2"/>
    <dgm:cxn modelId="{53BF4DA8-1FD9-4207-8CBD-A417826BB255}" type="presParOf" srcId="{47C98A97-25A0-40A9-9E1C-1AFD557FDDB1}" destId="{91E6F6DD-6879-44FC-A067-26E05612DB9B}" srcOrd="1" destOrd="0" presId="urn:microsoft.com/office/officeart/2005/8/layout/vList2"/>
    <dgm:cxn modelId="{AE9F62A6-B6EB-402B-A2CD-8F85E4ABC492}" type="presParOf" srcId="{47C98A97-25A0-40A9-9E1C-1AFD557FDDB1}" destId="{7DF14EEE-BBC2-410E-A46D-5D1ABB616BF3}" srcOrd="2" destOrd="0" presId="urn:microsoft.com/office/officeart/2005/8/layout/vList2"/>
    <dgm:cxn modelId="{FC9E15DA-7B7C-4EC2-8487-868E794DADF9}" type="presParOf" srcId="{47C98A97-25A0-40A9-9E1C-1AFD557FDDB1}" destId="{64E8B0C5-2F9B-4E9E-8160-F7D4D192EA4E}" srcOrd="3" destOrd="0" presId="urn:microsoft.com/office/officeart/2005/8/layout/vList2"/>
    <dgm:cxn modelId="{6D588BAA-4874-4458-9AC1-73E60F95493C}" type="presParOf" srcId="{47C98A97-25A0-40A9-9E1C-1AFD557FDDB1}" destId="{267A372D-F2D1-4B50-B78D-874A81215A43}" srcOrd="4" destOrd="0" presId="urn:microsoft.com/office/officeart/2005/8/layout/vList2"/>
    <dgm:cxn modelId="{621DF33C-7757-41C0-8941-2FCE1E485339}" type="presParOf" srcId="{47C98A97-25A0-40A9-9E1C-1AFD557FDDB1}" destId="{6BCDF838-D8BC-4E90-A030-994BBF8EC39E}"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7E63973-4FC3-4265-A614-077CB9835A26}" type="doc">
      <dgm:prSet loTypeId="urn:microsoft.com/office/officeart/2005/8/layout/vList2" loCatId="list" qsTypeId="urn:microsoft.com/office/officeart/2005/8/quickstyle/simple3" qsCatId="simple" csTypeId="urn:microsoft.com/office/officeart/2005/8/colors/accent0_1" csCatId="mainScheme" phldr="1"/>
      <dgm:spPr/>
      <dgm:t>
        <a:bodyPr/>
        <a:lstStyle/>
        <a:p>
          <a:endParaRPr lang="es-ES"/>
        </a:p>
      </dgm:t>
    </dgm:pt>
    <dgm:pt modelId="{BFA048D2-F2A3-426F-9BC0-E2056FE5AB53}">
      <dgm:prSet custT="1"/>
      <dgm:spPr/>
      <dgm:t>
        <a:bodyPr/>
        <a:lstStyle/>
        <a:p>
          <a:pPr algn="ctr" rtl="0"/>
          <a:r>
            <a:rPr lang="es-ES" sz="2200" b="0" dirty="0" smtClean="0">
              <a:ln w="76200"/>
              <a:effectLst>
                <a:glow rad="63500">
                  <a:schemeClr val="bg1">
                    <a:alpha val="40000"/>
                  </a:schemeClr>
                </a:glow>
              </a:effectLst>
              <a:latin typeface="+mn-lt"/>
            </a:rPr>
            <a:t>El rol de dosis bajas de NACO específico en combinación con un único o doble agente anti plaquetario es desconocido para la profilaxis LVT después de STEMI anterior con FEVI reducida.</a:t>
          </a:r>
          <a:endParaRPr lang="es-ES" sz="2200" b="0" dirty="0">
            <a:ln w="76200"/>
            <a:effectLst>
              <a:glow rad="63500">
                <a:schemeClr val="bg1">
                  <a:alpha val="40000"/>
                </a:schemeClr>
              </a:glow>
            </a:effectLst>
            <a:latin typeface="+mn-lt"/>
          </a:endParaRPr>
        </a:p>
      </dgm:t>
    </dgm:pt>
    <dgm:pt modelId="{9843A5E2-63FF-4C1D-908A-7BDDB0EA43B6}" type="parTrans" cxnId="{0DFC527D-FA83-4E29-9E44-92B0B42D51AB}">
      <dgm:prSet/>
      <dgm:spPr/>
      <dgm:t>
        <a:bodyPr/>
        <a:lstStyle/>
        <a:p>
          <a:pPr algn="ctr"/>
          <a:endParaRPr lang="es-ES" sz="2200" b="0">
            <a:ln w="76200">
              <a:solidFill>
                <a:schemeClr val="tx1"/>
              </a:solidFill>
            </a:ln>
            <a:solidFill>
              <a:schemeClr val="tx1"/>
            </a:solidFill>
            <a:effectLst>
              <a:glow rad="228600">
                <a:schemeClr val="bg1">
                  <a:alpha val="40000"/>
                </a:schemeClr>
              </a:glow>
            </a:effectLst>
            <a:latin typeface="+mn-lt"/>
          </a:endParaRPr>
        </a:p>
      </dgm:t>
    </dgm:pt>
    <dgm:pt modelId="{8F178CAF-32BD-46AF-99EA-42890DA57DD4}" type="sibTrans" cxnId="{0DFC527D-FA83-4E29-9E44-92B0B42D51AB}">
      <dgm:prSet custT="1"/>
      <dgm:spPr/>
      <dgm:t>
        <a:bodyPr/>
        <a:lstStyle/>
        <a:p>
          <a:pPr algn="ctr"/>
          <a:endParaRPr lang="es-ES" sz="2200" b="0">
            <a:ln w="76200">
              <a:solidFill>
                <a:schemeClr val="tx1"/>
              </a:solidFill>
            </a:ln>
            <a:solidFill>
              <a:schemeClr val="tx1"/>
            </a:solidFill>
            <a:effectLst>
              <a:glow rad="228600">
                <a:schemeClr val="bg1">
                  <a:alpha val="40000"/>
                </a:schemeClr>
              </a:glow>
            </a:effectLst>
            <a:latin typeface="+mn-lt"/>
          </a:endParaRPr>
        </a:p>
      </dgm:t>
    </dgm:pt>
    <dgm:pt modelId="{D3ED8B69-F6F6-4E5F-B5E6-9EA93E86A207}">
      <dgm:prSet custT="1"/>
      <dgm:spPr/>
      <dgm:t>
        <a:bodyPr/>
        <a:lstStyle/>
        <a:p>
          <a:pPr rtl="0"/>
          <a:endParaRPr lang="es-ES" sz="2200" b="0" dirty="0">
            <a:ln w="76200"/>
            <a:effectLst>
              <a:glow rad="63500">
                <a:schemeClr val="bg1">
                  <a:alpha val="40000"/>
                </a:schemeClr>
              </a:glow>
            </a:effectLst>
            <a:latin typeface="+mn-lt"/>
          </a:endParaRPr>
        </a:p>
      </dgm:t>
    </dgm:pt>
    <dgm:pt modelId="{AF691903-FF27-44C7-9B04-EBC234842417}" type="parTrans" cxnId="{C7B7CEC7-96A3-4E5D-9666-6D7481AFB16D}">
      <dgm:prSet/>
      <dgm:spPr/>
      <dgm:t>
        <a:bodyPr/>
        <a:lstStyle/>
        <a:p>
          <a:endParaRPr lang="en-US" sz="2200"/>
        </a:p>
      </dgm:t>
    </dgm:pt>
    <dgm:pt modelId="{C0F15E72-2CCC-4F09-901D-D3F8C3AA9872}" type="sibTrans" cxnId="{C7B7CEC7-96A3-4E5D-9666-6D7481AFB16D}">
      <dgm:prSet/>
      <dgm:spPr/>
      <dgm:t>
        <a:bodyPr/>
        <a:lstStyle/>
        <a:p>
          <a:endParaRPr lang="en-US" sz="2200"/>
        </a:p>
      </dgm:t>
    </dgm:pt>
    <dgm:pt modelId="{286D6A59-463C-4E20-A274-C49C1E2EFF85}">
      <dgm:prSet custT="1"/>
      <dgm:spPr/>
      <dgm:t>
        <a:bodyPr/>
        <a:lstStyle/>
        <a:p>
          <a:pPr rtl="0"/>
          <a:r>
            <a:rPr lang="es-ES" sz="2200" b="0" dirty="0" smtClean="0">
              <a:ln w="76200"/>
              <a:effectLst>
                <a:glow rad="63500">
                  <a:schemeClr val="bg1">
                    <a:alpha val="40000"/>
                  </a:schemeClr>
                </a:glow>
              </a:effectLst>
              <a:latin typeface="+mn-lt"/>
            </a:rPr>
            <a:t>El 94% de los IM ocurrieron en la ADA, y aquellos que desarrollaron un LVT tenían una reducción significativa con un FEVI (39%) en comparación con los que no lo hicieron (52%)</a:t>
          </a:r>
          <a:endParaRPr lang="es-ES" sz="2200" b="0" dirty="0">
            <a:ln w="76200"/>
            <a:effectLst>
              <a:glow rad="63500">
                <a:schemeClr val="bg1">
                  <a:alpha val="40000"/>
                </a:schemeClr>
              </a:glow>
            </a:effectLst>
            <a:latin typeface="+mn-lt"/>
          </a:endParaRPr>
        </a:p>
      </dgm:t>
    </dgm:pt>
    <dgm:pt modelId="{B853670D-CABA-45AB-8876-7DF8AD478C44}" type="parTrans" cxnId="{82AB4581-0DA3-4228-B6D4-1FAED9DEEAFA}">
      <dgm:prSet/>
      <dgm:spPr/>
      <dgm:t>
        <a:bodyPr/>
        <a:lstStyle/>
        <a:p>
          <a:endParaRPr lang="en-US" sz="2200"/>
        </a:p>
      </dgm:t>
    </dgm:pt>
    <dgm:pt modelId="{92DFF020-C0E7-4043-BDC1-8B06D0BA8B34}" type="sibTrans" cxnId="{82AB4581-0DA3-4228-B6D4-1FAED9DEEAFA}">
      <dgm:prSet/>
      <dgm:spPr/>
      <dgm:t>
        <a:bodyPr/>
        <a:lstStyle/>
        <a:p>
          <a:endParaRPr lang="en-US" sz="2200"/>
        </a:p>
      </dgm:t>
    </dgm:pt>
    <dgm:pt modelId="{E9FA0A0A-9FE2-4403-99B9-AC3CA87F4A62}">
      <dgm:prSet custT="1"/>
      <dgm:spPr/>
      <dgm:t>
        <a:bodyPr/>
        <a:lstStyle/>
        <a:p>
          <a:pPr rtl="0"/>
          <a:endParaRPr lang="es-ES" sz="2200" b="0" dirty="0">
            <a:ln w="76200"/>
            <a:effectLst>
              <a:glow rad="63500">
                <a:schemeClr val="bg1">
                  <a:alpha val="40000"/>
                </a:schemeClr>
              </a:glow>
            </a:effectLst>
            <a:latin typeface="+mn-lt"/>
          </a:endParaRPr>
        </a:p>
      </dgm:t>
    </dgm:pt>
    <dgm:pt modelId="{2DC8404F-E843-4EE4-BEA0-3407E6A8896E}" type="parTrans" cxnId="{B08D3452-B85B-40C7-A949-2D278C41C647}">
      <dgm:prSet/>
      <dgm:spPr/>
      <dgm:t>
        <a:bodyPr/>
        <a:lstStyle/>
        <a:p>
          <a:endParaRPr lang="en-US" sz="2200"/>
        </a:p>
      </dgm:t>
    </dgm:pt>
    <dgm:pt modelId="{C1DDB469-ED0F-4683-AEE5-7BBA97075D30}" type="sibTrans" cxnId="{B08D3452-B85B-40C7-A949-2D278C41C647}">
      <dgm:prSet/>
      <dgm:spPr/>
      <dgm:t>
        <a:bodyPr/>
        <a:lstStyle/>
        <a:p>
          <a:endParaRPr lang="en-US" sz="2200"/>
        </a:p>
      </dgm:t>
    </dgm:pt>
    <dgm:pt modelId="{C8502823-3360-4445-A3FE-06CB27A8DBD9}">
      <dgm:prSet custT="1"/>
      <dgm:spPr/>
      <dgm:t>
        <a:bodyPr/>
        <a:lstStyle/>
        <a:p>
          <a:pPr rtl="0"/>
          <a:r>
            <a:rPr lang="es-ES" sz="2200" b="0" dirty="0" smtClean="0">
              <a:ln w="76200"/>
              <a:effectLst>
                <a:glow rad="63500">
                  <a:schemeClr val="bg1">
                    <a:alpha val="40000"/>
                  </a:schemeClr>
                </a:glow>
              </a:effectLst>
              <a:latin typeface="+mn-lt"/>
            </a:rPr>
            <a:t>Estos resultados no mostraron un aumento en las complicaciones embólicas o la mortalidad, sugiriendo que la adición de WF a DAPT de profilaxis y como perspectiva de tratamiento de LVT puede causar más daño que beneficio.</a:t>
          </a:r>
          <a:endParaRPr lang="es-ES" sz="2200" b="0" dirty="0">
            <a:ln w="76200"/>
            <a:effectLst>
              <a:glow rad="63500">
                <a:schemeClr val="bg1">
                  <a:alpha val="40000"/>
                </a:schemeClr>
              </a:glow>
            </a:effectLst>
            <a:latin typeface="+mn-lt"/>
          </a:endParaRPr>
        </a:p>
      </dgm:t>
    </dgm:pt>
    <dgm:pt modelId="{C786CA5D-EBDB-47D8-9988-17D05D5B8A76}" type="parTrans" cxnId="{56DAC3B2-27A1-40B1-B896-A17267ABC22F}">
      <dgm:prSet/>
      <dgm:spPr/>
      <dgm:t>
        <a:bodyPr/>
        <a:lstStyle/>
        <a:p>
          <a:endParaRPr lang="en-US" sz="2200"/>
        </a:p>
      </dgm:t>
    </dgm:pt>
    <dgm:pt modelId="{3B2DCEFC-2D10-4EBF-AC82-856415B80268}" type="sibTrans" cxnId="{56DAC3B2-27A1-40B1-B896-A17267ABC22F}">
      <dgm:prSet/>
      <dgm:spPr/>
      <dgm:t>
        <a:bodyPr/>
        <a:lstStyle/>
        <a:p>
          <a:endParaRPr lang="en-US" sz="2200"/>
        </a:p>
      </dgm:t>
    </dgm:pt>
    <dgm:pt modelId="{B6902728-AFD2-4C09-991E-11DA40EA819C}">
      <dgm:prSet custT="1"/>
      <dgm:spPr/>
      <dgm:t>
        <a:bodyPr/>
        <a:lstStyle/>
        <a:p>
          <a:pPr rtl="0"/>
          <a:endParaRPr lang="es-ES" sz="2200" b="0" dirty="0">
            <a:ln w="76200"/>
            <a:effectLst>
              <a:glow rad="63500">
                <a:schemeClr val="bg1">
                  <a:alpha val="40000"/>
                </a:schemeClr>
              </a:glow>
            </a:effectLst>
            <a:latin typeface="+mn-lt"/>
          </a:endParaRPr>
        </a:p>
      </dgm:t>
    </dgm:pt>
    <dgm:pt modelId="{DD39A191-CF69-49E4-A24C-7A837722D97D}" type="parTrans" cxnId="{4CC9D35E-8E6C-4919-8609-E57F851B0241}">
      <dgm:prSet/>
      <dgm:spPr/>
      <dgm:t>
        <a:bodyPr/>
        <a:lstStyle/>
        <a:p>
          <a:endParaRPr lang="en-US" sz="2200"/>
        </a:p>
      </dgm:t>
    </dgm:pt>
    <dgm:pt modelId="{2F190EE3-9D63-434C-8952-E7EA23C8C2A8}" type="sibTrans" cxnId="{4CC9D35E-8E6C-4919-8609-E57F851B0241}">
      <dgm:prSet/>
      <dgm:spPr/>
      <dgm:t>
        <a:bodyPr/>
        <a:lstStyle/>
        <a:p>
          <a:endParaRPr lang="en-US" sz="2200"/>
        </a:p>
      </dgm:t>
    </dgm:pt>
    <dgm:pt modelId="{47C98A97-25A0-40A9-9E1C-1AFD557FDDB1}" type="pres">
      <dgm:prSet presAssocID="{87E63973-4FC3-4265-A614-077CB9835A26}" presName="linear" presStyleCnt="0">
        <dgm:presLayoutVars>
          <dgm:animLvl val="lvl"/>
          <dgm:resizeHandles val="exact"/>
        </dgm:presLayoutVars>
      </dgm:prSet>
      <dgm:spPr/>
      <dgm:t>
        <a:bodyPr/>
        <a:lstStyle/>
        <a:p>
          <a:endParaRPr lang="en-US"/>
        </a:p>
      </dgm:t>
    </dgm:pt>
    <dgm:pt modelId="{504EDA7F-B95A-4BD3-B5CD-E5147FE86462}" type="pres">
      <dgm:prSet presAssocID="{BFA048D2-F2A3-426F-9BC0-E2056FE5AB53}" presName="parentText" presStyleLbl="node1" presStyleIdx="0" presStyleCnt="3" custScaleY="68677">
        <dgm:presLayoutVars>
          <dgm:chMax val="0"/>
          <dgm:bulletEnabled val="1"/>
        </dgm:presLayoutVars>
      </dgm:prSet>
      <dgm:spPr/>
      <dgm:t>
        <a:bodyPr/>
        <a:lstStyle/>
        <a:p>
          <a:endParaRPr lang="en-US"/>
        </a:p>
      </dgm:t>
    </dgm:pt>
    <dgm:pt modelId="{91E6F6DD-6879-44FC-A067-26E05612DB9B}" type="pres">
      <dgm:prSet presAssocID="{BFA048D2-F2A3-426F-9BC0-E2056FE5AB53}" presName="childText" presStyleLbl="revTx" presStyleIdx="0" presStyleCnt="3" custScaleY="39956">
        <dgm:presLayoutVars>
          <dgm:bulletEnabled val="1"/>
        </dgm:presLayoutVars>
      </dgm:prSet>
      <dgm:spPr/>
      <dgm:t>
        <a:bodyPr/>
        <a:lstStyle/>
        <a:p>
          <a:endParaRPr lang="en-US"/>
        </a:p>
      </dgm:t>
    </dgm:pt>
    <dgm:pt modelId="{7DF14EEE-BBC2-410E-A46D-5D1ABB616BF3}" type="pres">
      <dgm:prSet presAssocID="{286D6A59-463C-4E20-A274-C49C1E2EFF85}" presName="parentText" presStyleLbl="node1" presStyleIdx="1" presStyleCnt="3" custLinFactNeighborY="10583">
        <dgm:presLayoutVars>
          <dgm:chMax val="0"/>
          <dgm:bulletEnabled val="1"/>
        </dgm:presLayoutVars>
      </dgm:prSet>
      <dgm:spPr/>
      <dgm:t>
        <a:bodyPr/>
        <a:lstStyle/>
        <a:p>
          <a:endParaRPr lang="en-US"/>
        </a:p>
      </dgm:t>
    </dgm:pt>
    <dgm:pt modelId="{64E8B0C5-2F9B-4E9E-8160-F7D4D192EA4E}" type="pres">
      <dgm:prSet presAssocID="{286D6A59-463C-4E20-A274-C49C1E2EFF85}" presName="childText" presStyleLbl="revTx" presStyleIdx="1" presStyleCnt="3" custScaleY="49620" custLinFactNeighborY="9079">
        <dgm:presLayoutVars>
          <dgm:bulletEnabled val="1"/>
        </dgm:presLayoutVars>
      </dgm:prSet>
      <dgm:spPr/>
      <dgm:t>
        <a:bodyPr/>
        <a:lstStyle/>
        <a:p>
          <a:endParaRPr lang="en-US"/>
        </a:p>
      </dgm:t>
    </dgm:pt>
    <dgm:pt modelId="{267A372D-F2D1-4B50-B78D-874A81215A43}" type="pres">
      <dgm:prSet presAssocID="{C8502823-3360-4445-A3FE-06CB27A8DBD9}" presName="parentText" presStyleLbl="node1" presStyleIdx="2" presStyleCnt="3" custScaleY="123309" custLinFactNeighborY="16645">
        <dgm:presLayoutVars>
          <dgm:chMax val="0"/>
          <dgm:bulletEnabled val="1"/>
        </dgm:presLayoutVars>
      </dgm:prSet>
      <dgm:spPr/>
      <dgm:t>
        <a:bodyPr/>
        <a:lstStyle/>
        <a:p>
          <a:endParaRPr lang="en-US"/>
        </a:p>
      </dgm:t>
    </dgm:pt>
    <dgm:pt modelId="{6BCDF838-D8BC-4E90-A030-994BBF8EC39E}" type="pres">
      <dgm:prSet presAssocID="{C8502823-3360-4445-A3FE-06CB27A8DBD9}" presName="childText" presStyleLbl="revTx" presStyleIdx="2" presStyleCnt="3" custScaleY="57410" custLinFactNeighborY="17484">
        <dgm:presLayoutVars>
          <dgm:bulletEnabled val="1"/>
        </dgm:presLayoutVars>
      </dgm:prSet>
      <dgm:spPr/>
      <dgm:t>
        <a:bodyPr/>
        <a:lstStyle/>
        <a:p>
          <a:endParaRPr lang="en-US"/>
        </a:p>
      </dgm:t>
    </dgm:pt>
  </dgm:ptLst>
  <dgm:cxnLst>
    <dgm:cxn modelId="{C7B7CEC7-96A3-4E5D-9666-6D7481AFB16D}" srcId="{BFA048D2-F2A3-426F-9BC0-E2056FE5AB53}" destId="{D3ED8B69-F6F6-4E5F-B5E6-9EA93E86A207}" srcOrd="0" destOrd="0" parTransId="{AF691903-FF27-44C7-9B04-EBC234842417}" sibTransId="{C0F15E72-2CCC-4F09-901D-D3F8C3AA9872}"/>
    <dgm:cxn modelId="{89510560-F095-4148-B01E-82EF39913F99}" type="presOf" srcId="{C8502823-3360-4445-A3FE-06CB27A8DBD9}" destId="{267A372D-F2D1-4B50-B78D-874A81215A43}" srcOrd="0" destOrd="0" presId="urn:microsoft.com/office/officeart/2005/8/layout/vList2"/>
    <dgm:cxn modelId="{A20CE6FA-B199-46AA-977C-97FC8DF55690}" type="presOf" srcId="{87E63973-4FC3-4265-A614-077CB9835A26}" destId="{47C98A97-25A0-40A9-9E1C-1AFD557FDDB1}" srcOrd="0" destOrd="0" presId="urn:microsoft.com/office/officeart/2005/8/layout/vList2"/>
    <dgm:cxn modelId="{0DFC527D-FA83-4E29-9E44-92B0B42D51AB}" srcId="{87E63973-4FC3-4265-A614-077CB9835A26}" destId="{BFA048D2-F2A3-426F-9BC0-E2056FE5AB53}" srcOrd="0" destOrd="0" parTransId="{9843A5E2-63FF-4C1D-908A-7BDDB0EA43B6}" sibTransId="{8F178CAF-32BD-46AF-99EA-42890DA57DD4}"/>
    <dgm:cxn modelId="{56DAC3B2-27A1-40B1-B896-A17267ABC22F}" srcId="{87E63973-4FC3-4265-A614-077CB9835A26}" destId="{C8502823-3360-4445-A3FE-06CB27A8DBD9}" srcOrd="2" destOrd="0" parTransId="{C786CA5D-EBDB-47D8-9988-17D05D5B8A76}" sibTransId="{3B2DCEFC-2D10-4EBF-AC82-856415B80268}"/>
    <dgm:cxn modelId="{DC1B8A89-5D9E-40B0-B597-C13B3ACCDC87}" type="presOf" srcId="{B6902728-AFD2-4C09-991E-11DA40EA819C}" destId="{6BCDF838-D8BC-4E90-A030-994BBF8EC39E}" srcOrd="0" destOrd="0" presId="urn:microsoft.com/office/officeart/2005/8/layout/vList2"/>
    <dgm:cxn modelId="{82AB4581-0DA3-4228-B6D4-1FAED9DEEAFA}" srcId="{87E63973-4FC3-4265-A614-077CB9835A26}" destId="{286D6A59-463C-4E20-A274-C49C1E2EFF85}" srcOrd="1" destOrd="0" parTransId="{B853670D-CABA-45AB-8876-7DF8AD478C44}" sibTransId="{92DFF020-C0E7-4043-BDC1-8B06D0BA8B34}"/>
    <dgm:cxn modelId="{A8972718-D2F7-4B5D-9C6F-F61263167E8A}" type="presOf" srcId="{D3ED8B69-F6F6-4E5F-B5E6-9EA93E86A207}" destId="{91E6F6DD-6879-44FC-A067-26E05612DB9B}" srcOrd="0" destOrd="0" presId="urn:microsoft.com/office/officeart/2005/8/layout/vList2"/>
    <dgm:cxn modelId="{A7E26DCE-519C-45F7-944B-422C47B02115}" type="presOf" srcId="{286D6A59-463C-4E20-A274-C49C1E2EFF85}" destId="{7DF14EEE-BBC2-410E-A46D-5D1ABB616BF3}" srcOrd="0" destOrd="0" presId="urn:microsoft.com/office/officeart/2005/8/layout/vList2"/>
    <dgm:cxn modelId="{9991A3BA-6AEE-4996-A5F2-46F5B53C3B06}" type="presOf" srcId="{E9FA0A0A-9FE2-4403-99B9-AC3CA87F4A62}" destId="{64E8B0C5-2F9B-4E9E-8160-F7D4D192EA4E}" srcOrd="0" destOrd="0" presId="urn:microsoft.com/office/officeart/2005/8/layout/vList2"/>
    <dgm:cxn modelId="{B08D3452-B85B-40C7-A949-2D278C41C647}" srcId="{286D6A59-463C-4E20-A274-C49C1E2EFF85}" destId="{E9FA0A0A-9FE2-4403-99B9-AC3CA87F4A62}" srcOrd="0" destOrd="0" parTransId="{2DC8404F-E843-4EE4-BEA0-3407E6A8896E}" sibTransId="{C1DDB469-ED0F-4683-AEE5-7BBA97075D30}"/>
    <dgm:cxn modelId="{4CC9D35E-8E6C-4919-8609-E57F851B0241}" srcId="{C8502823-3360-4445-A3FE-06CB27A8DBD9}" destId="{B6902728-AFD2-4C09-991E-11DA40EA819C}" srcOrd="0" destOrd="0" parTransId="{DD39A191-CF69-49E4-A24C-7A837722D97D}" sibTransId="{2F190EE3-9D63-434C-8952-E7EA23C8C2A8}"/>
    <dgm:cxn modelId="{FF8F746B-E475-4F50-8CAB-D67E2E90F5BA}" type="presOf" srcId="{BFA048D2-F2A3-426F-9BC0-E2056FE5AB53}" destId="{504EDA7F-B95A-4BD3-B5CD-E5147FE86462}" srcOrd="0" destOrd="0" presId="urn:microsoft.com/office/officeart/2005/8/layout/vList2"/>
    <dgm:cxn modelId="{E2AC15CA-EC51-4253-AEF7-5DEBE908D7F6}" type="presParOf" srcId="{47C98A97-25A0-40A9-9E1C-1AFD557FDDB1}" destId="{504EDA7F-B95A-4BD3-B5CD-E5147FE86462}" srcOrd="0" destOrd="0" presId="urn:microsoft.com/office/officeart/2005/8/layout/vList2"/>
    <dgm:cxn modelId="{53BF4DA8-1FD9-4207-8CBD-A417826BB255}" type="presParOf" srcId="{47C98A97-25A0-40A9-9E1C-1AFD557FDDB1}" destId="{91E6F6DD-6879-44FC-A067-26E05612DB9B}" srcOrd="1" destOrd="0" presId="urn:microsoft.com/office/officeart/2005/8/layout/vList2"/>
    <dgm:cxn modelId="{AE9F62A6-B6EB-402B-A2CD-8F85E4ABC492}" type="presParOf" srcId="{47C98A97-25A0-40A9-9E1C-1AFD557FDDB1}" destId="{7DF14EEE-BBC2-410E-A46D-5D1ABB616BF3}" srcOrd="2" destOrd="0" presId="urn:microsoft.com/office/officeart/2005/8/layout/vList2"/>
    <dgm:cxn modelId="{FC9E15DA-7B7C-4EC2-8487-868E794DADF9}" type="presParOf" srcId="{47C98A97-25A0-40A9-9E1C-1AFD557FDDB1}" destId="{64E8B0C5-2F9B-4E9E-8160-F7D4D192EA4E}" srcOrd="3" destOrd="0" presId="urn:microsoft.com/office/officeart/2005/8/layout/vList2"/>
    <dgm:cxn modelId="{6D588BAA-4874-4458-9AC1-73E60F95493C}" type="presParOf" srcId="{47C98A97-25A0-40A9-9E1C-1AFD557FDDB1}" destId="{267A372D-F2D1-4B50-B78D-874A81215A43}" srcOrd="4" destOrd="0" presId="urn:microsoft.com/office/officeart/2005/8/layout/vList2"/>
    <dgm:cxn modelId="{621DF33C-7757-41C0-8941-2FCE1E485339}" type="presParOf" srcId="{47C98A97-25A0-40A9-9E1C-1AFD557FDDB1}" destId="{6BCDF838-D8BC-4E90-A030-994BBF8EC39E}"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7E63973-4FC3-4265-A614-077CB9835A26}" type="doc">
      <dgm:prSet loTypeId="urn:microsoft.com/office/officeart/2005/8/layout/default" loCatId="list" qsTypeId="urn:microsoft.com/office/officeart/2005/8/quickstyle/simple2" qsCatId="simple" csTypeId="urn:microsoft.com/office/officeart/2005/8/colors/accent0_2" csCatId="mainScheme" phldr="1"/>
      <dgm:spPr/>
      <dgm:t>
        <a:bodyPr/>
        <a:lstStyle/>
        <a:p>
          <a:endParaRPr lang="es-ES"/>
        </a:p>
      </dgm:t>
    </dgm:pt>
    <dgm:pt modelId="{BFA048D2-F2A3-426F-9BC0-E2056FE5AB53}">
      <dgm:prSet custT="1"/>
      <dgm:spPr/>
      <dgm:t>
        <a:bodyPr/>
        <a:lstStyle/>
        <a:p>
          <a:pPr algn="ctr" rtl="0"/>
          <a:r>
            <a:rPr lang="es-ES" sz="2800" b="1" dirty="0" smtClean="0">
              <a:ln w="76200"/>
              <a:solidFill>
                <a:schemeClr val="tx1"/>
              </a:solidFill>
              <a:effectLst>
                <a:glow rad="63500">
                  <a:schemeClr val="bg1">
                    <a:alpha val="40000"/>
                  </a:schemeClr>
                </a:glow>
              </a:effectLst>
              <a:latin typeface="+mn-lt"/>
            </a:rPr>
            <a:t>El uso habitual de TT, con WF, para la profilaxis de la formación de LVT después de un STEMI anterior asociado con una FEVI disminuida, parece dar lugar a un aumento significativo en la tasa de hemorragia mayor, sin beneficio de reducción de mortalidad ni de accidente cerebrovascular. </a:t>
          </a:r>
          <a:endParaRPr lang="es-ES" sz="2800" b="1" dirty="0">
            <a:ln w="76200"/>
            <a:solidFill>
              <a:schemeClr val="tx1"/>
            </a:solidFill>
            <a:effectLst>
              <a:glow rad="63500">
                <a:schemeClr val="bg1">
                  <a:alpha val="40000"/>
                </a:schemeClr>
              </a:glow>
            </a:effectLst>
            <a:latin typeface="+mn-lt"/>
          </a:endParaRPr>
        </a:p>
      </dgm:t>
    </dgm:pt>
    <dgm:pt modelId="{9843A5E2-63FF-4C1D-908A-7BDDB0EA43B6}" type="parTrans" cxnId="{0DFC527D-FA83-4E29-9E44-92B0B42D51AB}">
      <dgm:prSet/>
      <dgm:spPr/>
      <dgm:t>
        <a:bodyPr/>
        <a:lstStyle/>
        <a:p>
          <a:pPr algn="ctr"/>
          <a:endParaRPr lang="es-ES" sz="2000" b="0">
            <a:ln w="76200">
              <a:solidFill>
                <a:schemeClr val="tx1"/>
              </a:solidFill>
            </a:ln>
            <a:solidFill>
              <a:schemeClr val="tx1"/>
            </a:solidFill>
            <a:effectLst>
              <a:glow rad="228600">
                <a:schemeClr val="bg1">
                  <a:alpha val="40000"/>
                </a:schemeClr>
              </a:glow>
            </a:effectLst>
            <a:latin typeface="+mn-lt"/>
          </a:endParaRPr>
        </a:p>
      </dgm:t>
    </dgm:pt>
    <dgm:pt modelId="{8F178CAF-32BD-46AF-99EA-42890DA57DD4}" type="sibTrans" cxnId="{0DFC527D-FA83-4E29-9E44-92B0B42D51AB}">
      <dgm:prSet custT="1"/>
      <dgm:spPr/>
      <dgm:t>
        <a:bodyPr/>
        <a:lstStyle/>
        <a:p>
          <a:pPr algn="ctr"/>
          <a:endParaRPr lang="es-ES" sz="2000" b="0">
            <a:ln w="76200">
              <a:solidFill>
                <a:schemeClr val="tx1"/>
              </a:solidFill>
            </a:ln>
            <a:solidFill>
              <a:schemeClr val="tx1"/>
            </a:solidFill>
            <a:effectLst>
              <a:glow rad="228600">
                <a:schemeClr val="bg1">
                  <a:alpha val="40000"/>
                </a:schemeClr>
              </a:glow>
            </a:effectLst>
            <a:latin typeface="+mn-lt"/>
          </a:endParaRPr>
        </a:p>
      </dgm:t>
    </dgm:pt>
    <dgm:pt modelId="{83D5F5BC-4C50-4EC9-A2A3-76573C48A7F9}" type="pres">
      <dgm:prSet presAssocID="{87E63973-4FC3-4265-A614-077CB9835A26}" presName="diagram" presStyleCnt="0">
        <dgm:presLayoutVars>
          <dgm:dir/>
          <dgm:resizeHandles val="exact"/>
        </dgm:presLayoutVars>
      </dgm:prSet>
      <dgm:spPr/>
      <dgm:t>
        <a:bodyPr/>
        <a:lstStyle/>
        <a:p>
          <a:endParaRPr lang="en-US"/>
        </a:p>
      </dgm:t>
    </dgm:pt>
    <dgm:pt modelId="{4F07394A-EE9F-4875-ABB3-62C3090BFD1B}" type="pres">
      <dgm:prSet presAssocID="{BFA048D2-F2A3-426F-9BC0-E2056FE5AB53}" presName="node" presStyleLbl="node1" presStyleIdx="0" presStyleCnt="1" custScaleX="211241" custScaleY="103717" custLinFactNeighborY="8994">
        <dgm:presLayoutVars>
          <dgm:bulletEnabled val="1"/>
        </dgm:presLayoutVars>
      </dgm:prSet>
      <dgm:spPr/>
      <dgm:t>
        <a:bodyPr/>
        <a:lstStyle/>
        <a:p>
          <a:endParaRPr lang="en-US"/>
        </a:p>
      </dgm:t>
    </dgm:pt>
  </dgm:ptLst>
  <dgm:cxnLst>
    <dgm:cxn modelId="{0DFC527D-FA83-4E29-9E44-92B0B42D51AB}" srcId="{87E63973-4FC3-4265-A614-077CB9835A26}" destId="{BFA048D2-F2A3-426F-9BC0-E2056FE5AB53}" srcOrd="0" destOrd="0" parTransId="{9843A5E2-63FF-4C1D-908A-7BDDB0EA43B6}" sibTransId="{8F178CAF-32BD-46AF-99EA-42890DA57DD4}"/>
    <dgm:cxn modelId="{FB79CC28-68D6-42DE-9524-0F562EE06969}" type="presOf" srcId="{87E63973-4FC3-4265-A614-077CB9835A26}" destId="{83D5F5BC-4C50-4EC9-A2A3-76573C48A7F9}" srcOrd="0" destOrd="0" presId="urn:microsoft.com/office/officeart/2005/8/layout/default"/>
    <dgm:cxn modelId="{451A26BC-F286-4A47-85EE-E07DFE9F9F67}" type="presOf" srcId="{BFA048D2-F2A3-426F-9BC0-E2056FE5AB53}" destId="{4F07394A-EE9F-4875-ABB3-62C3090BFD1B}" srcOrd="0" destOrd="0" presId="urn:microsoft.com/office/officeart/2005/8/layout/default"/>
    <dgm:cxn modelId="{2FB0478B-3025-4DCF-889F-C6209CA4DF8F}" type="presParOf" srcId="{83D5F5BC-4C50-4EC9-A2A3-76573C48A7F9}" destId="{4F07394A-EE9F-4875-ABB3-62C3090BFD1B}"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F6D86-1F14-4257-AB71-30486888DA1A}">
      <dsp:nvSpPr>
        <dsp:cNvPr id="0" name=""/>
        <dsp:cNvSpPr/>
      </dsp:nvSpPr>
      <dsp:spPr>
        <a:xfrm>
          <a:off x="0" y="193336"/>
          <a:ext cx="8496944" cy="1020626"/>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El </a:t>
          </a:r>
          <a:r>
            <a:rPr lang="en-US" sz="2200" kern="1200" dirty="0" err="1" smtClean="0"/>
            <a:t>desarrollo</a:t>
          </a:r>
          <a:r>
            <a:rPr lang="en-US" sz="2200" kern="1200" dirty="0" smtClean="0"/>
            <a:t> de un LVT </a:t>
          </a:r>
          <a:r>
            <a:rPr lang="en-US" sz="2200" kern="1200" dirty="0" err="1" smtClean="0"/>
            <a:t>está</a:t>
          </a:r>
          <a:r>
            <a:rPr lang="en-US" sz="2200" kern="1200" dirty="0" smtClean="0"/>
            <a:t> </a:t>
          </a:r>
          <a:r>
            <a:rPr lang="en-US" sz="2200" kern="1200" dirty="0" err="1" smtClean="0"/>
            <a:t>descrito</a:t>
          </a:r>
          <a:r>
            <a:rPr lang="en-US" sz="2200" kern="1200" dirty="0" smtClean="0"/>
            <a:t> </a:t>
          </a:r>
          <a:r>
            <a:rPr lang="en-US" sz="2200" kern="1200" dirty="0" err="1" smtClean="0"/>
            <a:t>como</a:t>
          </a:r>
          <a:r>
            <a:rPr lang="en-US" sz="2200" kern="1200" dirty="0" smtClean="0"/>
            <a:t> </a:t>
          </a:r>
          <a:r>
            <a:rPr lang="en-US" sz="2200" kern="1200" dirty="0" err="1" smtClean="0"/>
            <a:t>una</a:t>
          </a:r>
          <a:r>
            <a:rPr lang="en-US" sz="2200" kern="1200" dirty="0" smtClean="0"/>
            <a:t> </a:t>
          </a:r>
          <a:r>
            <a:rPr lang="en-US" sz="2200" kern="1200" dirty="0" err="1" smtClean="0"/>
            <a:t>complicación</a:t>
          </a:r>
          <a:r>
            <a:rPr lang="en-US" sz="2200" kern="1200" dirty="0" smtClean="0"/>
            <a:t> de STEMI, </a:t>
          </a:r>
          <a:r>
            <a:rPr lang="en-US" sz="2200" kern="1200" dirty="0" err="1" smtClean="0"/>
            <a:t>asociado</a:t>
          </a:r>
          <a:r>
            <a:rPr lang="en-US" sz="2200" kern="1200" dirty="0" smtClean="0"/>
            <a:t> con </a:t>
          </a:r>
          <a:r>
            <a:rPr lang="en-US" sz="2200" kern="1200" dirty="0" err="1" smtClean="0"/>
            <a:t>trastornos</a:t>
          </a:r>
          <a:r>
            <a:rPr lang="en-US" sz="2200" kern="1200" dirty="0" smtClean="0"/>
            <a:t> de </a:t>
          </a:r>
          <a:r>
            <a:rPr lang="en-US" sz="2200" kern="1200" dirty="0" err="1" smtClean="0"/>
            <a:t>motilidad</a:t>
          </a:r>
          <a:r>
            <a:rPr lang="en-US" sz="2200" kern="1200" dirty="0" smtClean="0"/>
            <a:t> </a:t>
          </a:r>
          <a:r>
            <a:rPr lang="en-US" sz="2200" kern="1200" dirty="0" err="1" smtClean="0"/>
            <a:t>significativa</a:t>
          </a:r>
          <a:r>
            <a:rPr lang="en-US" sz="2200" kern="1200" dirty="0" smtClean="0"/>
            <a:t> y </a:t>
          </a:r>
          <a:r>
            <a:rPr lang="en-US" sz="2200" kern="1200" dirty="0" err="1" smtClean="0"/>
            <a:t>una</a:t>
          </a:r>
          <a:r>
            <a:rPr lang="en-US" sz="2200" kern="1200" dirty="0" smtClean="0"/>
            <a:t> </a:t>
          </a:r>
          <a:r>
            <a:rPr lang="en-US" sz="2200" kern="1200" dirty="0" err="1" smtClean="0"/>
            <a:t>reducción</a:t>
          </a:r>
          <a:r>
            <a:rPr lang="en-US" sz="2200" kern="1200" dirty="0" smtClean="0"/>
            <a:t> de la FE. </a:t>
          </a:r>
          <a:endParaRPr lang="en-US" sz="2200" kern="1200" dirty="0"/>
        </a:p>
      </dsp:txBody>
      <dsp:txXfrm>
        <a:off x="49823" y="243159"/>
        <a:ext cx="8397298" cy="920980"/>
      </dsp:txXfrm>
    </dsp:sp>
    <dsp:sp modelId="{8AA0EA03-1F8F-4153-B2A6-B15B8A3D5C43}">
      <dsp:nvSpPr>
        <dsp:cNvPr id="0" name=""/>
        <dsp:cNvSpPr/>
      </dsp:nvSpPr>
      <dsp:spPr>
        <a:xfrm>
          <a:off x="0" y="1398282"/>
          <a:ext cx="8496944" cy="968314"/>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err="1" smtClean="0"/>
            <a:t>En</a:t>
          </a:r>
          <a:r>
            <a:rPr lang="en-US" sz="2200" kern="1200" dirty="0" smtClean="0"/>
            <a:t> la era actual de la PCI, la </a:t>
          </a:r>
          <a:r>
            <a:rPr lang="en-US" sz="2200" kern="1200" dirty="0" err="1" smtClean="0"/>
            <a:t>incidencia</a:t>
          </a:r>
          <a:r>
            <a:rPr lang="en-US" sz="2200" kern="1200" dirty="0" smtClean="0"/>
            <a:t> de LVT </a:t>
          </a:r>
          <a:r>
            <a:rPr lang="en-US" sz="2200" kern="1200" dirty="0" err="1" smtClean="0"/>
            <a:t>en</a:t>
          </a:r>
          <a:r>
            <a:rPr lang="en-US" sz="2200" kern="1200" dirty="0" smtClean="0"/>
            <a:t> STEMI anterior ha </a:t>
          </a:r>
          <a:r>
            <a:rPr lang="en-US" sz="2200" kern="1200" dirty="0" err="1" smtClean="0"/>
            <a:t>disminuido</a:t>
          </a:r>
          <a:r>
            <a:rPr lang="en-US" sz="2200" kern="1200" dirty="0" smtClean="0"/>
            <a:t> </a:t>
          </a:r>
          <a:r>
            <a:rPr lang="en-US" sz="2200" kern="1200" dirty="0" err="1" smtClean="0"/>
            <a:t>significamente</a:t>
          </a:r>
          <a:r>
            <a:rPr lang="en-US" sz="2200" kern="1200" dirty="0" smtClean="0"/>
            <a:t>.</a:t>
          </a:r>
          <a:endParaRPr lang="en-US" sz="2200" kern="1200" dirty="0"/>
        </a:p>
      </dsp:txBody>
      <dsp:txXfrm>
        <a:off x="47269" y="1445551"/>
        <a:ext cx="8402406" cy="873776"/>
      </dsp:txXfrm>
    </dsp:sp>
    <dsp:sp modelId="{43CA2599-0639-43DB-9049-A6E473B30DF5}">
      <dsp:nvSpPr>
        <dsp:cNvPr id="0" name=""/>
        <dsp:cNvSpPr/>
      </dsp:nvSpPr>
      <dsp:spPr>
        <a:xfrm>
          <a:off x="0" y="2550916"/>
          <a:ext cx="8496944" cy="834284"/>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Un </a:t>
          </a:r>
          <a:r>
            <a:rPr lang="en-US" sz="2200" kern="1200" dirty="0" err="1" smtClean="0"/>
            <a:t>análisis</a:t>
          </a:r>
          <a:r>
            <a:rPr lang="en-US" sz="2200" kern="1200" dirty="0" smtClean="0"/>
            <a:t> </a:t>
          </a:r>
          <a:r>
            <a:rPr lang="en-US" sz="2200" kern="1200" dirty="0" err="1" smtClean="0"/>
            <a:t>retrospectivo</a:t>
          </a:r>
          <a:r>
            <a:rPr lang="en-US" sz="2200" kern="1200" dirty="0" smtClean="0"/>
            <a:t> </a:t>
          </a:r>
          <a:r>
            <a:rPr lang="en-US" sz="2200" kern="1200" dirty="0" err="1" smtClean="0"/>
            <a:t>reciente</a:t>
          </a:r>
          <a:r>
            <a:rPr lang="en-US" sz="2200" kern="1200" dirty="0" smtClean="0"/>
            <a:t> </a:t>
          </a:r>
          <a:r>
            <a:rPr lang="en-US" sz="2200" kern="1200" dirty="0" err="1" smtClean="0"/>
            <a:t>confirmó</a:t>
          </a:r>
          <a:r>
            <a:rPr lang="en-US" sz="2200" kern="1200" dirty="0" smtClean="0"/>
            <a:t> que </a:t>
          </a:r>
          <a:r>
            <a:rPr lang="en-US" sz="2200" kern="1200" dirty="0" err="1" smtClean="0"/>
            <a:t>una</a:t>
          </a:r>
          <a:r>
            <a:rPr lang="en-US" sz="2200" kern="1200" dirty="0" smtClean="0"/>
            <a:t> </a:t>
          </a:r>
          <a:r>
            <a:rPr lang="en-US" sz="2200" kern="1200" dirty="0" err="1" smtClean="0"/>
            <a:t>reducción</a:t>
          </a:r>
          <a:r>
            <a:rPr lang="en-US" sz="2200" kern="1200" dirty="0" smtClean="0"/>
            <a:t> de la FEVI y STEMI son </a:t>
          </a:r>
          <a:r>
            <a:rPr lang="en-US" sz="2200" kern="1200" dirty="0" err="1" smtClean="0"/>
            <a:t>factores</a:t>
          </a:r>
          <a:r>
            <a:rPr lang="en-US" sz="2200" kern="1200" dirty="0" smtClean="0"/>
            <a:t> de </a:t>
          </a:r>
          <a:r>
            <a:rPr lang="en-US" sz="2200" kern="1200" dirty="0" err="1" smtClean="0"/>
            <a:t>riesgo</a:t>
          </a:r>
          <a:r>
            <a:rPr lang="en-US" sz="2200" kern="1200" dirty="0" smtClean="0"/>
            <a:t> para el </a:t>
          </a:r>
          <a:r>
            <a:rPr lang="en-US" sz="2200" kern="1200" dirty="0" err="1" smtClean="0"/>
            <a:t>desarrollo</a:t>
          </a:r>
          <a:r>
            <a:rPr lang="en-US" sz="2200" kern="1200" dirty="0" smtClean="0"/>
            <a:t> de un LVT. </a:t>
          </a:r>
          <a:endParaRPr lang="en-US" sz="2200" kern="1200" dirty="0"/>
        </a:p>
      </dsp:txBody>
      <dsp:txXfrm>
        <a:off x="40726" y="2591642"/>
        <a:ext cx="8415492" cy="752832"/>
      </dsp:txXfrm>
    </dsp:sp>
    <dsp:sp modelId="{DF9F626B-238C-4CB0-A7DC-AC1AE8DB4A2B}">
      <dsp:nvSpPr>
        <dsp:cNvPr id="0" name=""/>
        <dsp:cNvSpPr/>
      </dsp:nvSpPr>
      <dsp:spPr>
        <a:xfrm>
          <a:off x="0" y="3569521"/>
          <a:ext cx="8496944" cy="123552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ACC/AHA </a:t>
          </a:r>
          <a:r>
            <a:rPr lang="en-US" sz="2200" kern="1200" dirty="0" err="1" smtClean="0"/>
            <a:t>proporciona</a:t>
          </a:r>
          <a:r>
            <a:rPr lang="en-US" sz="2200" kern="1200" dirty="0" smtClean="0"/>
            <a:t> </a:t>
          </a:r>
          <a:r>
            <a:rPr lang="en-US" sz="2200" kern="1200" dirty="0" err="1" smtClean="0"/>
            <a:t>una</a:t>
          </a:r>
          <a:r>
            <a:rPr lang="en-US" sz="2200" kern="1200" dirty="0" smtClean="0"/>
            <a:t> </a:t>
          </a:r>
          <a:r>
            <a:rPr lang="en-US" sz="2200" kern="1200" dirty="0" err="1" smtClean="0"/>
            <a:t>recomendación</a:t>
          </a:r>
          <a:r>
            <a:rPr lang="en-US" sz="2200" kern="1200" dirty="0" smtClean="0"/>
            <a:t> </a:t>
          </a:r>
          <a:r>
            <a:rPr lang="en-US" sz="2200" kern="1200" dirty="0" err="1" smtClean="0"/>
            <a:t>clase</a:t>
          </a:r>
          <a:r>
            <a:rPr lang="en-US" sz="2200" kern="1200" dirty="0" smtClean="0"/>
            <a:t> </a:t>
          </a:r>
          <a:r>
            <a:rPr lang="en-US" sz="2200" kern="1200" dirty="0" err="1" smtClean="0"/>
            <a:t>IIa</a:t>
          </a:r>
          <a:r>
            <a:rPr lang="en-US" sz="2200" kern="1200" dirty="0" smtClean="0"/>
            <a:t> para el </a:t>
          </a:r>
          <a:r>
            <a:rPr lang="en-US" sz="2200" kern="1200" dirty="0" err="1" smtClean="0"/>
            <a:t>tratamiento</a:t>
          </a:r>
          <a:r>
            <a:rPr lang="en-US" sz="2200" kern="1200" dirty="0" smtClean="0"/>
            <a:t> de un LVT </a:t>
          </a:r>
          <a:r>
            <a:rPr lang="en-US" sz="2200" kern="1200" dirty="0" err="1" smtClean="0"/>
            <a:t>complicado</a:t>
          </a:r>
          <a:r>
            <a:rPr lang="en-US" sz="2200" kern="1200" dirty="0" smtClean="0"/>
            <a:t> con STEMI con (AVK), </a:t>
          </a:r>
          <a:r>
            <a:rPr lang="en-US" sz="2200" kern="1200" dirty="0" err="1" smtClean="0"/>
            <a:t>recomendado</a:t>
          </a:r>
          <a:r>
            <a:rPr lang="en-US" sz="2200" kern="1200" dirty="0" smtClean="0"/>
            <a:t> </a:t>
          </a:r>
          <a:r>
            <a:rPr lang="en-US" sz="2200" kern="1200" dirty="0" err="1" smtClean="0"/>
            <a:t>también</a:t>
          </a:r>
          <a:r>
            <a:rPr lang="en-US" sz="2200" kern="1200" dirty="0" smtClean="0"/>
            <a:t> para </a:t>
          </a:r>
          <a:r>
            <a:rPr lang="en-US" sz="2200" kern="1200" dirty="0" err="1" smtClean="0"/>
            <a:t>pacientes</a:t>
          </a:r>
          <a:r>
            <a:rPr lang="en-US" sz="2200" kern="1200" dirty="0" smtClean="0"/>
            <a:t> con </a:t>
          </a:r>
          <a:r>
            <a:rPr lang="en-US" sz="2200" kern="1200" dirty="0" err="1" smtClean="0"/>
            <a:t>acinesia</a:t>
          </a:r>
          <a:r>
            <a:rPr lang="en-US" sz="2200" kern="1200" dirty="0" smtClean="0"/>
            <a:t> apical anterior, </a:t>
          </a:r>
          <a:r>
            <a:rPr lang="en-US" sz="2200" kern="1200" dirty="0" err="1" smtClean="0"/>
            <a:t>después</a:t>
          </a:r>
          <a:r>
            <a:rPr lang="en-US" sz="2200" kern="1200" dirty="0" smtClean="0"/>
            <a:t> de un STEMI.</a:t>
          </a:r>
          <a:endParaRPr lang="en-US" sz="2200" kern="1200" dirty="0"/>
        </a:p>
      </dsp:txBody>
      <dsp:txXfrm>
        <a:off x="60313" y="3629834"/>
        <a:ext cx="8376318" cy="111489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65CDC-C328-41A3-BDCC-F2C506DA6720}">
      <dsp:nvSpPr>
        <dsp:cNvPr id="0" name=""/>
        <dsp:cNvSpPr/>
      </dsp:nvSpPr>
      <dsp:spPr>
        <a:xfrm>
          <a:off x="-642669" y="-98258"/>
          <a:ext cx="8568947" cy="1456310"/>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b="1" kern="1200" dirty="0" smtClean="0">
              <a:solidFill>
                <a:schemeClr val="tx1"/>
              </a:solidFill>
            </a:rPr>
            <a:t>La metodología empleada no corresponde a la de un metanálisis de calidad por lo cual se dificulta responder la pregunta de investigación planteada.</a:t>
          </a:r>
          <a:endParaRPr lang="es-ES" sz="1800" b="1" kern="1200" dirty="0">
            <a:solidFill>
              <a:schemeClr val="tx1"/>
            </a:solidFill>
          </a:endParaRPr>
        </a:p>
      </dsp:txBody>
      <dsp:txXfrm>
        <a:off x="-600015" y="-55604"/>
        <a:ext cx="6755670" cy="1371002"/>
      </dsp:txXfrm>
    </dsp:sp>
    <dsp:sp modelId="{7EF56AE5-0325-47DB-9C2C-A7BA15EE8D91}">
      <dsp:nvSpPr>
        <dsp:cNvPr id="0" name=""/>
        <dsp:cNvSpPr/>
      </dsp:nvSpPr>
      <dsp:spPr>
        <a:xfrm>
          <a:off x="0" y="1424375"/>
          <a:ext cx="8568947" cy="1585053"/>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b="1" kern="1200" dirty="0" smtClean="0">
              <a:solidFill>
                <a:schemeClr val="tx1"/>
              </a:solidFill>
            </a:rPr>
            <a:t>En los pacientes con STEMI anterior complicado con FEVI reducida y formación de LVT no se observó diferencia estadísticamente significativa entre recibir y no recibir WF para reducción de mortalidad.</a:t>
          </a:r>
          <a:endParaRPr lang="es-ES" sz="1800" b="1" kern="1200" dirty="0">
            <a:solidFill>
              <a:schemeClr val="tx1"/>
            </a:solidFill>
          </a:endParaRPr>
        </a:p>
      </dsp:txBody>
      <dsp:txXfrm>
        <a:off x="46425" y="1470800"/>
        <a:ext cx="6619396" cy="1492203"/>
      </dsp:txXfrm>
    </dsp:sp>
    <dsp:sp modelId="{E3A0F7A1-2CDA-4499-BB36-07736F154E0E}">
      <dsp:nvSpPr>
        <dsp:cNvPr id="0" name=""/>
        <dsp:cNvSpPr/>
      </dsp:nvSpPr>
      <dsp:spPr>
        <a:xfrm>
          <a:off x="642673" y="3080559"/>
          <a:ext cx="8568947" cy="1815264"/>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b="1" kern="1200" dirty="0" smtClean="0">
              <a:solidFill>
                <a:schemeClr val="tx1"/>
              </a:solidFill>
            </a:rPr>
            <a:t>A pesar de considerarse excluyente una data incompleta, dado el tamaño limitado de la población, los pacientes con conjuntos de datos incompletos fueron incluidos en el análisis, lo que genera dudas en la validez de sus resultados.</a:t>
          </a:r>
          <a:endParaRPr lang="es-ES" sz="1800" b="1" kern="1200" dirty="0">
            <a:solidFill>
              <a:schemeClr val="tx1"/>
            </a:solidFill>
          </a:endParaRPr>
        </a:p>
      </dsp:txBody>
      <dsp:txXfrm>
        <a:off x="695840" y="3133726"/>
        <a:ext cx="6605912" cy="1708930"/>
      </dsp:txXfrm>
    </dsp:sp>
    <dsp:sp modelId="{6350D7E5-AB8C-4B56-83EB-E294DCE869D4}">
      <dsp:nvSpPr>
        <dsp:cNvPr id="0" name=""/>
        <dsp:cNvSpPr/>
      </dsp:nvSpPr>
      <dsp:spPr>
        <a:xfrm>
          <a:off x="6348084" y="1001707"/>
          <a:ext cx="935525" cy="935525"/>
        </a:xfrm>
        <a:prstGeom prst="downArrow">
          <a:avLst>
            <a:gd name="adj1" fmla="val 55000"/>
            <a:gd name="adj2" fmla="val 45000"/>
          </a:avLst>
        </a:prstGeom>
        <a:solidFill>
          <a:schemeClr val="lt1">
            <a:alpha val="90000"/>
            <a:tint val="40000"/>
            <a:hueOff val="0"/>
            <a:satOff val="0"/>
            <a:lumOff val="0"/>
            <a:alphaOff val="0"/>
          </a:schemeClr>
        </a:solidFill>
        <a:ln w="6350" cap="rnd" cmpd="sng" algn="ctr">
          <a:solidFill>
            <a:schemeClr val="dk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s-ES" sz="1800" b="1" kern="1200">
            <a:solidFill>
              <a:schemeClr val="tx1"/>
            </a:solidFill>
          </a:endParaRPr>
        </a:p>
      </dsp:txBody>
      <dsp:txXfrm>
        <a:off x="6558577" y="1001707"/>
        <a:ext cx="514539" cy="703983"/>
      </dsp:txXfrm>
    </dsp:sp>
    <dsp:sp modelId="{86FE535B-B755-44E9-8F04-13C2BAE0036C}">
      <dsp:nvSpPr>
        <dsp:cNvPr id="0" name=""/>
        <dsp:cNvSpPr/>
      </dsp:nvSpPr>
      <dsp:spPr>
        <a:xfrm>
          <a:off x="6990755" y="2671260"/>
          <a:ext cx="935525" cy="935525"/>
        </a:xfrm>
        <a:prstGeom prst="downArrow">
          <a:avLst>
            <a:gd name="adj1" fmla="val 55000"/>
            <a:gd name="adj2" fmla="val 45000"/>
          </a:avLst>
        </a:prstGeom>
        <a:solidFill>
          <a:schemeClr val="lt1">
            <a:alpha val="90000"/>
            <a:tint val="40000"/>
            <a:hueOff val="0"/>
            <a:satOff val="0"/>
            <a:lumOff val="0"/>
            <a:alphaOff val="0"/>
          </a:schemeClr>
        </a:solidFill>
        <a:ln w="6350" cap="rnd" cmpd="sng" algn="ctr">
          <a:solidFill>
            <a:schemeClr val="dk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s-ES" sz="1800" b="1" kern="1200">
            <a:solidFill>
              <a:schemeClr val="tx1"/>
            </a:solidFill>
          </a:endParaRPr>
        </a:p>
      </dsp:txBody>
      <dsp:txXfrm>
        <a:off x="7201248" y="2671260"/>
        <a:ext cx="514539" cy="70398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65CDC-C328-41A3-BDCC-F2C506DA6720}">
      <dsp:nvSpPr>
        <dsp:cNvPr id="0" name=""/>
        <dsp:cNvSpPr/>
      </dsp:nvSpPr>
      <dsp:spPr>
        <a:xfrm>
          <a:off x="-690606" y="-98258"/>
          <a:ext cx="9208115" cy="1456310"/>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b="1" kern="1200" dirty="0" smtClean="0">
              <a:solidFill>
                <a:schemeClr val="tx1"/>
              </a:solidFill>
            </a:rPr>
            <a:t>No se encontraron diferencias estadísticas entre los dos grupos en relación a la tasa de </a:t>
          </a:r>
          <a:r>
            <a:rPr lang="es-ES" sz="1800" b="1" kern="1200" dirty="0" smtClean="0">
              <a:solidFill>
                <a:srgbClr val="C00000"/>
              </a:solidFill>
            </a:rPr>
            <a:t>ECV</a:t>
          </a:r>
          <a:r>
            <a:rPr lang="es-ES" sz="1800" b="1" kern="1200" dirty="0" smtClean="0">
              <a:solidFill>
                <a:schemeClr val="tx1"/>
              </a:solidFill>
            </a:rPr>
            <a:t>  (OR: 2,72 [IC 95%: 0,47 a 15,88; p = 0,27]) o </a:t>
          </a:r>
          <a:r>
            <a:rPr lang="es-ES" sz="1800" b="1" kern="1200" dirty="0" smtClean="0">
              <a:solidFill>
                <a:srgbClr val="C00000"/>
              </a:solidFill>
            </a:rPr>
            <a:t>mortalidad</a:t>
          </a:r>
          <a:r>
            <a:rPr lang="es-ES" sz="1800" b="1" kern="1200" dirty="0" smtClean="0">
              <a:solidFill>
                <a:schemeClr val="tx1"/>
              </a:solidFill>
            </a:rPr>
            <a:t> (O: 1.50 [IC 95% 0.29-7.71; p = 0.63])</a:t>
          </a:r>
          <a:endParaRPr lang="es-ES" sz="1800" b="1" kern="1200" dirty="0">
            <a:solidFill>
              <a:schemeClr val="tx1"/>
            </a:solidFill>
          </a:endParaRPr>
        </a:p>
      </dsp:txBody>
      <dsp:txXfrm>
        <a:off x="-647952" y="-55604"/>
        <a:ext cx="7394838" cy="1371002"/>
      </dsp:txXfrm>
    </dsp:sp>
    <dsp:sp modelId="{7EF56AE5-0325-47DB-9C2C-A7BA15EE8D91}">
      <dsp:nvSpPr>
        <dsp:cNvPr id="0" name=""/>
        <dsp:cNvSpPr/>
      </dsp:nvSpPr>
      <dsp:spPr>
        <a:xfrm>
          <a:off x="0" y="1424375"/>
          <a:ext cx="9208115" cy="1585053"/>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b="1" kern="1200" dirty="0" smtClean="0">
              <a:solidFill>
                <a:schemeClr val="tx1"/>
              </a:solidFill>
            </a:rPr>
            <a:t>La Heterogeneidad</a:t>
          </a:r>
          <a:r>
            <a:rPr lang="es-US" sz="1800" b="1" kern="1200" dirty="0" smtClean="0">
              <a:solidFill>
                <a:schemeClr val="tx1"/>
              </a:solidFill>
            </a:rPr>
            <a:t> fue </a:t>
          </a:r>
          <a:r>
            <a:rPr lang="es-US" sz="1800" b="1" kern="1200" dirty="0" smtClean="0">
              <a:solidFill>
                <a:srgbClr val="C00000"/>
              </a:solidFill>
            </a:rPr>
            <a:t>moderado para el resultado del ECV</a:t>
          </a:r>
          <a:r>
            <a:rPr lang="es-US" sz="1800" b="1" kern="1200" dirty="0" smtClean="0">
              <a:solidFill>
                <a:schemeClr val="tx1"/>
              </a:solidFill>
            </a:rPr>
            <a:t> (I2 = 36%) y </a:t>
          </a:r>
          <a:r>
            <a:rPr lang="es-US" sz="1800" b="1" kern="1200" dirty="0" smtClean="0">
              <a:solidFill>
                <a:srgbClr val="C00000"/>
              </a:solidFill>
            </a:rPr>
            <a:t>alto para el resultado de mortalidad </a:t>
          </a:r>
          <a:r>
            <a:rPr lang="es-US" sz="1800" b="1" kern="1200" dirty="0" smtClean="0">
              <a:solidFill>
                <a:schemeClr val="tx1"/>
              </a:solidFill>
            </a:rPr>
            <a:t>(I2 = 82%). </a:t>
          </a:r>
          <a:endParaRPr lang="es-ES" sz="1800" b="1" kern="1200" dirty="0">
            <a:solidFill>
              <a:schemeClr val="tx1"/>
            </a:solidFill>
          </a:endParaRPr>
        </a:p>
      </dsp:txBody>
      <dsp:txXfrm>
        <a:off x="46425" y="1470800"/>
        <a:ext cx="7202167" cy="1492203"/>
      </dsp:txXfrm>
    </dsp:sp>
    <dsp:sp modelId="{E3A0F7A1-2CDA-4499-BB36-07736F154E0E}">
      <dsp:nvSpPr>
        <dsp:cNvPr id="0" name=""/>
        <dsp:cNvSpPr/>
      </dsp:nvSpPr>
      <dsp:spPr>
        <a:xfrm>
          <a:off x="690611" y="3080559"/>
          <a:ext cx="9208115" cy="1815264"/>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US" sz="1800" b="1" kern="1200" dirty="0" smtClean="0">
              <a:solidFill>
                <a:schemeClr val="tx1"/>
              </a:solidFill>
            </a:rPr>
            <a:t>La hemorragia mayor se presentó mas en el grupo WF (OR: 2.56 [IC 95%: 1.34-4.89; p = 0.004]) con un mínimo heterogeneidad (I2 = 4%) observada entre los grupos.</a:t>
          </a:r>
          <a:endParaRPr lang="es-ES" sz="1800" b="1" kern="1200" dirty="0">
            <a:solidFill>
              <a:schemeClr val="tx1"/>
            </a:solidFill>
          </a:endParaRPr>
        </a:p>
      </dsp:txBody>
      <dsp:txXfrm>
        <a:off x="743778" y="3133726"/>
        <a:ext cx="7188683" cy="1708930"/>
      </dsp:txXfrm>
    </dsp:sp>
    <dsp:sp modelId="{6350D7E5-AB8C-4B56-83EB-E294DCE869D4}">
      <dsp:nvSpPr>
        <dsp:cNvPr id="0" name=""/>
        <dsp:cNvSpPr/>
      </dsp:nvSpPr>
      <dsp:spPr>
        <a:xfrm>
          <a:off x="6891376" y="1001707"/>
          <a:ext cx="935525" cy="935525"/>
        </a:xfrm>
        <a:prstGeom prst="downArrow">
          <a:avLst>
            <a:gd name="adj1" fmla="val 55000"/>
            <a:gd name="adj2" fmla="val 45000"/>
          </a:avLst>
        </a:prstGeom>
        <a:solidFill>
          <a:schemeClr val="lt1">
            <a:alpha val="90000"/>
            <a:tint val="40000"/>
            <a:hueOff val="0"/>
            <a:satOff val="0"/>
            <a:lumOff val="0"/>
            <a:alphaOff val="0"/>
          </a:schemeClr>
        </a:solidFill>
        <a:ln w="6350" cap="rnd" cmpd="sng" algn="ctr">
          <a:solidFill>
            <a:schemeClr val="dk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s-ES" sz="1800" kern="1200"/>
        </a:p>
      </dsp:txBody>
      <dsp:txXfrm>
        <a:off x="7101869" y="1001707"/>
        <a:ext cx="514539" cy="703983"/>
      </dsp:txXfrm>
    </dsp:sp>
    <dsp:sp modelId="{86FE535B-B755-44E9-8F04-13C2BAE0036C}">
      <dsp:nvSpPr>
        <dsp:cNvPr id="0" name=""/>
        <dsp:cNvSpPr/>
      </dsp:nvSpPr>
      <dsp:spPr>
        <a:xfrm>
          <a:off x="7581985" y="2671260"/>
          <a:ext cx="935525" cy="935525"/>
        </a:xfrm>
        <a:prstGeom prst="downArrow">
          <a:avLst>
            <a:gd name="adj1" fmla="val 55000"/>
            <a:gd name="adj2" fmla="val 45000"/>
          </a:avLst>
        </a:prstGeom>
        <a:solidFill>
          <a:schemeClr val="lt1">
            <a:alpha val="90000"/>
            <a:tint val="40000"/>
            <a:hueOff val="0"/>
            <a:satOff val="0"/>
            <a:lumOff val="0"/>
            <a:alphaOff val="0"/>
          </a:schemeClr>
        </a:solidFill>
        <a:ln w="6350" cap="rnd" cmpd="sng" algn="ctr">
          <a:solidFill>
            <a:schemeClr val="dk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7792478" y="2671260"/>
        <a:ext cx="514539" cy="7039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EDA7F-B95A-4BD3-B5CD-E5147FE86462}">
      <dsp:nvSpPr>
        <dsp:cNvPr id="0" name=""/>
        <dsp:cNvSpPr/>
      </dsp:nvSpPr>
      <dsp:spPr>
        <a:xfrm>
          <a:off x="0" y="89521"/>
          <a:ext cx="8496944" cy="1210472"/>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s-ES" sz="2200" b="0" kern="1200" dirty="0" smtClean="0">
              <a:ln w="76200"/>
              <a:effectLst>
                <a:glow rad="63500">
                  <a:schemeClr val="bg1">
                    <a:alpha val="40000"/>
                  </a:schemeClr>
                </a:glow>
              </a:effectLst>
              <a:latin typeface="+mn-lt"/>
            </a:rPr>
            <a:t>Estudios recientes han intentado abordar el papel de la profilaxis de la WF además del estándar actual de cuidado DAPT, para prevenir la formación de LVT en STEMI anterior con FEVI disminuida .</a:t>
          </a:r>
          <a:endParaRPr lang="es-ES" sz="2200" b="0" kern="1200" dirty="0">
            <a:ln w="76200"/>
            <a:effectLst>
              <a:glow rad="63500">
                <a:schemeClr val="bg1">
                  <a:alpha val="40000"/>
                </a:schemeClr>
              </a:glow>
            </a:effectLst>
            <a:latin typeface="+mn-lt"/>
          </a:endParaRPr>
        </a:p>
      </dsp:txBody>
      <dsp:txXfrm>
        <a:off x="59090" y="148611"/>
        <a:ext cx="8378764" cy="1092292"/>
      </dsp:txXfrm>
    </dsp:sp>
    <dsp:sp modelId="{E4656AED-4387-4A74-A8D6-77A284C77A44}">
      <dsp:nvSpPr>
        <dsp:cNvPr id="0" name=""/>
        <dsp:cNvSpPr/>
      </dsp:nvSpPr>
      <dsp:spPr>
        <a:xfrm>
          <a:off x="0" y="1794893"/>
          <a:ext cx="8496944" cy="141706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s-ES" sz="2200" b="0" kern="1200" dirty="0" smtClean="0">
              <a:ln w="76200"/>
              <a:effectLst>
                <a:glow rad="63500">
                  <a:schemeClr val="bg1">
                    <a:alpha val="40000"/>
                  </a:schemeClr>
                </a:glow>
              </a:effectLst>
              <a:latin typeface="+mn-lt"/>
            </a:rPr>
            <a:t>Estos estudios son de tamaño limitado, dos estudios son de naturaleza retrospectiva y el único aleatorizado es un ensayo de factibilidad de 20 pacientes.</a:t>
          </a:r>
          <a:endParaRPr lang="es-ES" sz="2200" b="0" kern="1200" dirty="0">
            <a:ln w="76200"/>
            <a:effectLst>
              <a:glow rad="63500">
                <a:schemeClr val="bg1">
                  <a:alpha val="40000"/>
                </a:schemeClr>
              </a:glow>
            </a:effectLst>
            <a:latin typeface="+mn-lt"/>
          </a:endParaRPr>
        </a:p>
      </dsp:txBody>
      <dsp:txXfrm>
        <a:off x="69175" y="1864068"/>
        <a:ext cx="8358594" cy="1278710"/>
      </dsp:txXfrm>
    </dsp:sp>
    <dsp:sp modelId="{BFC87BED-B51C-451E-9B8A-F5EE6A15231A}">
      <dsp:nvSpPr>
        <dsp:cNvPr id="0" name=""/>
        <dsp:cNvSpPr/>
      </dsp:nvSpPr>
      <dsp:spPr>
        <a:xfrm>
          <a:off x="0" y="3399154"/>
          <a:ext cx="8496944" cy="121680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s-ES" sz="2200" b="0" kern="1200" dirty="0" smtClean="0">
              <a:ln w="76200"/>
              <a:effectLst>
                <a:glow rad="63500">
                  <a:schemeClr val="bg1">
                    <a:alpha val="40000"/>
                  </a:schemeClr>
                </a:glow>
              </a:effectLst>
              <a:latin typeface="+mn-lt"/>
            </a:rPr>
            <a:t>Por lo tanto el objetivo de este metanálisis fue combinar estos resultados para comparar el uso de la WF y no WF para la prevención de LVT en la era de PCI y concurrente DAPT.</a:t>
          </a:r>
          <a:endParaRPr lang="es-ES" sz="2200" b="0" kern="1200" dirty="0">
            <a:ln w="76200"/>
            <a:effectLst>
              <a:glow rad="63500">
                <a:schemeClr val="bg1">
                  <a:alpha val="40000"/>
                </a:schemeClr>
              </a:glow>
            </a:effectLst>
            <a:latin typeface="+mn-lt"/>
          </a:endParaRPr>
        </a:p>
      </dsp:txBody>
      <dsp:txXfrm>
        <a:off x="59399" y="3458553"/>
        <a:ext cx="8378146" cy="1098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7394A-EE9F-4875-ABB3-62C3090BFD1B}">
      <dsp:nvSpPr>
        <dsp:cNvPr id="0" name=""/>
        <dsp:cNvSpPr/>
      </dsp:nvSpPr>
      <dsp:spPr>
        <a:xfrm>
          <a:off x="4099" y="321141"/>
          <a:ext cx="7808260" cy="2991225"/>
        </a:xfrm>
        <a:prstGeom prst="rect">
          <a:avLst/>
        </a:prstGeom>
        <a:solidFill>
          <a:schemeClr val="lt1">
            <a:hueOff val="0"/>
            <a:satOff val="0"/>
            <a:lumOff val="0"/>
            <a:alphaOff val="0"/>
          </a:schemeClr>
        </a:solidFill>
        <a:ln w="48500" cap="flat" cmpd="thickThin" algn="ctr">
          <a:solidFill>
            <a:schemeClr val="dk2">
              <a:shade val="80000"/>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s-ES" sz="2200" b="1" kern="1200" dirty="0" smtClean="0">
              <a:ln w="76200"/>
              <a:solidFill>
                <a:schemeClr val="tx1"/>
              </a:solidFill>
              <a:effectLst>
                <a:glow rad="63500">
                  <a:schemeClr val="bg1">
                    <a:alpha val="40000"/>
                  </a:schemeClr>
                </a:glow>
              </a:effectLst>
              <a:latin typeface="+mn-lt"/>
            </a:rPr>
            <a:t>Determinar el papel de la profilaxis con WF en la prevención de la formación del LVT y posteriores complicaciones embólicas después de un STEMI complicado por la reducción de la FEVI y los trastornos de motilidad</a:t>
          </a:r>
          <a:r>
            <a:rPr lang="es-ES" sz="2200" b="0" kern="1200" dirty="0" smtClean="0">
              <a:ln w="76200"/>
              <a:solidFill>
                <a:schemeClr val="tx1"/>
              </a:solidFill>
              <a:effectLst>
                <a:glow rad="63500">
                  <a:schemeClr val="bg1">
                    <a:alpha val="40000"/>
                  </a:schemeClr>
                </a:glow>
              </a:effectLst>
              <a:latin typeface="+mn-lt"/>
            </a:rPr>
            <a:t>.</a:t>
          </a:r>
          <a:endParaRPr lang="es-ES" sz="2200" b="0" kern="1200" dirty="0">
            <a:ln w="76200"/>
            <a:solidFill>
              <a:schemeClr val="tx1"/>
            </a:solidFill>
            <a:effectLst>
              <a:glow rad="63500">
                <a:schemeClr val="bg1">
                  <a:alpha val="40000"/>
                </a:schemeClr>
              </a:glow>
            </a:effectLst>
            <a:latin typeface="+mn-lt"/>
          </a:endParaRPr>
        </a:p>
      </dsp:txBody>
      <dsp:txXfrm>
        <a:off x="4099" y="321141"/>
        <a:ext cx="7808260" cy="29912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A3123A-0FDC-4FAE-9D82-3024F7391885}">
      <dsp:nvSpPr>
        <dsp:cNvPr id="0" name=""/>
        <dsp:cNvSpPr/>
      </dsp:nvSpPr>
      <dsp:spPr>
        <a:xfrm>
          <a:off x="0" y="3523275"/>
          <a:ext cx="6336703" cy="1156417"/>
        </a:xfrm>
        <a:prstGeom prst="rect">
          <a:avLst/>
        </a:prstGeom>
        <a:gradFill rotWithShape="0">
          <a:gsLst>
            <a:gs pos="0">
              <a:schemeClr val="lt1">
                <a:hueOff val="0"/>
                <a:satOff val="0"/>
                <a:lumOff val="0"/>
                <a:alphaOff val="0"/>
                <a:shade val="47500"/>
                <a:satMod val="137000"/>
              </a:schemeClr>
            </a:gs>
            <a:gs pos="55000">
              <a:schemeClr val="lt1">
                <a:hueOff val="0"/>
                <a:satOff val="0"/>
                <a:lumOff val="0"/>
                <a:alphaOff val="0"/>
                <a:shade val="69000"/>
                <a:satMod val="137000"/>
              </a:schemeClr>
            </a:gs>
            <a:gs pos="100000">
              <a:schemeClr val="l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s-ES" sz="2000" b="0" kern="1200" dirty="0" smtClean="0">
              <a:ln w="76200"/>
              <a:solidFill>
                <a:schemeClr val="tx1"/>
              </a:solidFill>
              <a:effectLst>
                <a:glow rad="63500">
                  <a:schemeClr val="bg1">
                    <a:alpha val="40000"/>
                  </a:schemeClr>
                </a:glow>
              </a:effectLst>
              <a:latin typeface="+mn-lt"/>
              <a:sym typeface="Wingdings" pitchFamily="2" charset="2"/>
            </a:rPr>
            <a:t>Hemorragia Mayor: definición de cada ensayo</a:t>
          </a:r>
        </a:p>
      </dsp:txBody>
      <dsp:txXfrm>
        <a:off x="0" y="3523275"/>
        <a:ext cx="6336703" cy="1156417"/>
      </dsp:txXfrm>
    </dsp:sp>
    <dsp:sp modelId="{8EFBEF2C-4C0F-4261-B105-96D4A57DEC4A}">
      <dsp:nvSpPr>
        <dsp:cNvPr id="0" name=""/>
        <dsp:cNvSpPr/>
      </dsp:nvSpPr>
      <dsp:spPr>
        <a:xfrm rot="10800000">
          <a:off x="0" y="1762051"/>
          <a:ext cx="6336703" cy="1778570"/>
        </a:xfrm>
        <a:prstGeom prst="upArrowCallout">
          <a:avLst/>
        </a:prstGeom>
        <a:gradFill rotWithShape="0">
          <a:gsLst>
            <a:gs pos="0">
              <a:schemeClr val="lt1">
                <a:hueOff val="0"/>
                <a:satOff val="0"/>
                <a:lumOff val="0"/>
                <a:alphaOff val="0"/>
                <a:shade val="47500"/>
                <a:satMod val="137000"/>
              </a:schemeClr>
            </a:gs>
            <a:gs pos="55000">
              <a:schemeClr val="lt1">
                <a:hueOff val="0"/>
                <a:satOff val="0"/>
                <a:lumOff val="0"/>
                <a:alphaOff val="0"/>
                <a:shade val="69000"/>
                <a:satMod val="137000"/>
              </a:schemeClr>
            </a:gs>
            <a:gs pos="100000">
              <a:schemeClr val="l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s-ES" sz="2400" b="0" kern="1200" dirty="0" smtClean="0">
              <a:ln w="76200"/>
              <a:solidFill>
                <a:schemeClr val="tx1"/>
              </a:solidFill>
              <a:effectLst>
                <a:glow rad="63500">
                  <a:schemeClr val="bg1">
                    <a:alpha val="40000"/>
                  </a:schemeClr>
                </a:glow>
              </a:effectLst>
              <a:latin typeface="+mn-lt"/>
              <a:sym typeface="Wingdings" pitchFamily="2" charset="2"/>
            </a:rPr>
            <a:t>Punto Final en todos los ensayos</a:t>
          </a:r>
        </a:p>
      </dsp:txBody>
      <dsp:txXfrm rot="-10800000">
        <a:off x="0" y="1762051"/>
        <a:ext cx="6336703" cy="624278"/>
      </dsp:txXfrm>
    </dsp:sp>
    <dsp:sp modelId="{65BC5F44-EF7A-43B4-A466-BAD69A920E42}">
      <dsp:nvSpPr>
        <dsp:cNvPr id="0" name=""/>
        <dsp:cNvSpPr/>
      </dsp:nvSpPr>
      <dsp:spPr>
        <a:xfrm>
          <a:off x="983" y="2340539"/>
          <a:ext cx="3843992" cy="623372"/>
        </a:xfrm>
        <a:prstGeom prst="rect">
          <a:avLst/>
        </a:prstGeom>
        <a:solidFill>
          <a:schemeClr val="lt1">
            <a:alpha val="90000"/>
            <a:tint val="40000"/>
            <a:hueOff val="0"/>
            <a:satOff val="0"/>
            <a:lumOff val="0"/>
            <a:alphaOff val="0"/>
          </a:schemeClr>
        </a:solidFill>
        <a:ln w="6350" cap="rnd" cmpd="sng" algn="ctr">
          <a:solidFill>
            <a:schemeClr val="dk2">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rtl="0">
            <a:lnSpc>
              <a:spcPct val="90000"/>
            </a:lnSpc>
            <a:spcBef>
              <a:spcPct val="0"/>
            </a:spcBef>
            <a:spcAft>
              <a:spcPct val="35000"/>
            </a:spcAft>
          </a:pPr>
          <a:r>
            <a:rPr lang="es-ES" sz="2000" b="0" kern="1200" dirty="0" smtClean="0">
              <a:ln w="76200"/>
              <a:solidFill>
                <a:schemeClr val="tx1"/>
              </a:solidFill>
              <a:effectLst>
                <a:glow rad="63500">
                  <a:schemeClr val="bg1">
                    <a:alpha val="40000"/>
                  </a:schemeClr>
                </a:glow>
              </a:effectLst>
              <a:latin typeface="+mn-lt"/>
              <a:sym typeface="Wingdings" pitchFamily="2" charset="2"/>
            </a:rPr>
            <a:t>Mortalidad por todas las causas,</a:t>
          </a:r>
        </a:p>
        <a:p>
          <a:pPr lvl="0" algn="ctr" defTabSz="889000" rtl="0">
            <a:lnSpc>
              <a:spcPct val="90000"/>
            </a:lnSpc>
            <a:spcBef>
              <a:spcPct val="0"/>
            </a:spcBef>
            <a:spcAft>
              <a:spcPct val="35000"/>
            </a:spcAft>
          </a:pPr>
          <a:r>
            <a:rPr lang="es-ES" sz="2000" b="0" kern="1200" dirty="0" smtClean="0">
              <a:ln w="76200"/>
              <a:solidFill>
                <a:schemeClr val="tx1"/>
              </a:solidFill>
              <a:effectLst>
                <a:glow rad="63500">
                  <a:schemeClr val="bg1">
                    <a:alpha val="40000"/>
                  </a:schemeClr>
                </a:glow>
              </a:effectLst>
              <a:latin typeface="+mn-lt"/>
              <a:sym typeface="Wingdings" pitchFamily="2" charset="2"/>
            </a:rPr>
            <a:t>Accidente cerebro vascular</a:t>
          </a:r>
        </a:p>
      </dsp:txBody>
      <dsp:txXfrm>
        <a:off x="983" y="2340539"/>
        <a:ext cx="3843992" cy="623372"/>
      </dsp:txXfrm>
    </dsp:sp>
    <dsp:sp modelId="{A99740BE-1C96-4D3E-8934-7B58C2A2C3E9}">
      <dsp:nvSpPr>
        <dsp:cNvPr id="0" name=""/>
        <dsp:cNvSpPr/>
      </dsp:nvSpPr>
      <dsp:spPr>
        <a:xfrm>
          <a:off x="3816431" y="2304255"/>
          <a:ext cx="2490745" cy="839950"/>
        </a:xfrm>
        <a:prstGeom prst="rect">
          <a:avLst/>
        </a:prstGeom>
        <a:solidFill>
          <a:schemeClr val="lt1">
            <a:alpha val="90000"/>
            <a:tint val="40000"/>
            <a:hueOff val="0"/>
            <a:satOff val="0"/>
            <a:lumOff val="0"/>
            <a:alphaOff val="0"/>
          </a:schemeClr>
        </a:solidFill>
        <a:ln w="6350" cap="rnd" cmpd="sng" algn="ctr">
          <a:solidFill>
            <a:schemeClr val="dk2">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rtl="0">
            <a:lnSpc>
              <a:spcPct val="90000"/>
            </a:lnSpc>
            <a:spcBef>
              <a:spcPct val="0"/>
            </a:spcBef>
            <a:spcAft>
              <a:spcPct val="35000"/>
            </a:spcAft>
          </a:pPr>
          <a:r>
            <a:rPr lang="es-ES" sz="2000" b="0" kern="1200" dirty="0" smtClean="0">
              <a:ln w="76200"/>
              <a:solidFill>
                <a:schemeClr val="tx1"/>
              </a:solidFill>
              <a:effectLst>
                <a:glow rad="63500">
                  <a:schemeClr val="bg1">
                    <a:alpha val="40000"/>
                  </a:schemeClr>
                </a:glow>
              </a:effectLst>
              <a:latin typeface="+mn-lt"/>
              <a:sym typeface="Wingdings" pitchFamily="2" charset="2"/>
            </a:rPr>
            <a:t>Hemorragia mayor</a:t>
          </a:r>
        </a:p>
        <a:p>
          <a:pPr lvl="0" algn="ctr" defTabSz="889000" rtl="0">
            <a:lnSpc>
              <a:spcPct val="90000"/>
            </a:lnSpc>
            <a:spcBef>
              <a:spcPct val="0"/>
            </a:spcBef>
            <a:spcAft>
              <a:spcPct val="35000"/>
            </a:spcAft>
          </a:pPr>
          <a:r>
            <a:rPr lang="es-ES" sz="2000" b="0" kern="1200" dirty="0" err="1" smtClean="0">
              <a:ln w="76200"/>
              <a:solidFill>
                <a:schemeClr val="tx1"/>
              </a:solidFill>
              <a:effectLst>
                <a:glow rad="63500">
                  <a:schemeClr val="bg1">
                    <a:alpha val="40000"/>
                  </a:schemeClr>
                </a:glow>
              </a:effectLst>
              <a:latin typeface="+mn-lt"/>
              <a:sym typeface="Wingdings" pitchFamily="2" charset="2"/>
            </a:rPr>
            <a:t>Embolización</a:t>
          </a:r>
          <a:r>
            <a:rPr lang="es-ES" sz="2000" b="0" kern="1200" dirty="0" smtClean="0">
              <a:ln w="76200"/>
              <a:solidFill>
                <a:schemeClr val="tx1"/>
              </a:solidFill>
              <a:effectLst>
                <a:glow rad="63500">
                  <a:schemeClr val="bg1">
                    <a:alpha val="40000"/>
                  </a:schemeClr>
                </a:glow>
              </a:effectLst>
              <a:latin typeface="+mn-lt"/>
              <a:sym typeface="Wingdings" pitchFamily="2" charset="2"/>
            </a:rPr>
            <a:t> sistémica</a:t>
          </a:r>
        </a:p>
      </dsp:txBody>
      <dsp:txXfrm>
        <a:off x="3816431" y="2304255"/>
        <a:ext cx="2490745" cy="839950"/>
      </dsp:txXfrm>
    </dsp:sp>
    <dsp:sp modelId="{60351AB6-2389-4641-B7E6-AFF380341585}">
      <dsp:nvSpPr>
        <dsp:cNvPr id="0" name=""/>
        <dsp:cNvSpPr/>
      </dsp:nvSpPr>
      <dsp:spPr>
        <a:xfrm rot="10800000">
          <a:off x="0" y="827"/>
          <a:ext cx="6336703" cy="1778570"/>
        </a:xfrm>
        <a:prstGeom prst="upArrowCallout">
          <a:avLst/>
        </a:prstGeom>
        <a:gradFill rotWithShape="0">
          <a:gsLst>
            <a:gs pos="0">
              <a:schemeClr val="lt1">
                <a:hueOff val="0"/>
                <a:satOff val="0"/>
                <a:lumOff val="0"/>
                <a:alphaOff val="0"/>
                <a:shade val="47500"/>
                <a:satMod val="137000"/>
              </a:schemeClr>
            </a:gs>
            <a:gs pos="55000">
              <a:schemeClr val="lt1">
                <a:hueOff val="0"/>
                <a:satOff val="0"/>
                <a:lumOff val="0"/>
                <a:alphaOff val="0"/>
                <a:shade val="69000"/>
                <a:satMod val="137000"/>
              </a:schemeClr>
            </a:gs>
            <a:gs pos="100000">
              <a:schemeClr val="l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s-ES" sz="2400" b="1" kern="1200" dirty="0" smtClean="0">
              <a:ln w="76200"/>
              <a:solidFill>
                <a:schemeClr val="tx1"/>
              </a:solidFill>
              <a:effectLst>
                <a:glow rad="63500">
                  <a:schemeClr val="bg1">
                    <a:alpha val="40000"/>
                  </a:schemeClr>
                </a:glow>
              </a:effectLst>
              <a:latin typeface="+mn-lt"/>
            </a:rPr>
            <a:t>PUNTO FINAL PRIMARIO</a:t>
          </a:r>
          <a:endParaRPr lang="es-ES" sz="2400" b="1" kern="1200" dirty="0">
            <a:ln w="76200"/>
            <a:solidFill>
              <a:schemeClr val="tx1"/>
            </a:solidFill>
            <a:effectLst>
              <a:glow rad="63500">
                <a:schemeClr val="bg1">
                  <a:alpha val="40000"/>
                </a:schemeClr>
              </a:glow>
            </a:effectLst>
            <a:latin typeface="+mn-lt"/>
          </a:endParaRPr>
        </a:p>
      </dsp:txBody>
      <dsp:txXfrm rot="-10800000">
        <a:off x="0" y="827"/>
        <a:ext cx="6336703" cy="624278"/>
      </dsp:txXfrm>
    </dsp:sp>
    <dsp:sp modelId="{5F751D0C-C4C1-49D1-8405-976D2AE34ABE}">
      <dsp:nvSpPr>
        <dsp:cNvPr id="0" name=""/>
        <dsp:cNvSpPr/>
      </dsp:nvSpPr>
      <dsp:spPr>
        <a:xfrm>
          <a:off x="0" y="625105"/>
          <a:ext cx="6336703" cy="531792"/>
        </a:xfrm>
        <a:prstGeom prst="rect">
          <a:avLst/>
        </a:prstGeom>
        <a:solidFill>
          <a:schemeClr val="lt1">
            <a:alpha val="90000"/>
            <a:tint val="40000"/>
            <a:hueOff val="0"/>
            <a:satOff val="0"/>
            <a:lumOff val="0"/>
            <a:alphaOff val="0"/>
          </a:schemeClr>
        </a:solidFill>
        <a:ln w="6350" cap="rnd" cmpd="sng" algn="ctr">
          <a:solidFill>
            <a:schemeClr val="dk2">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rtl="0">
            <a:lnSpc>
              <a:spcPct val="90000"/>
            </a:lnSpc>
            <a:spcBef>
              <a:spcPct val="0"/>
            </a:spcBef>
            <a:spcAft>
              <a:spcPct val="35000"/>
            </a:spcAft>
          </a:pPr>
          <a:r>
            <a:rPr lang="es-ES" sz="2000" b="0" kern="1200" dirty="0" smtClean="0">
              <a:ln w="76200"/>
              <a:solidFill>
                <a:schemeClr val="tx1"/>
              </a:solidFill>
              <a:effectLst>
                <a:glow rad="63500">
                  <a:schemeClr val="bg1">
                    <a:alpha val="40000"/>
                  </a:schemeClr>
                </a:glow>
              </a:effectLst>
              <a:latin typeface="+mn-lt"/>
            </a:rPr>
            <a:t>Compuesto de Muerte, </a:t>
          </a:r>
          <a:r>
            <a:rPr lang="es-ES" sz="2000" b="0" kern="1200" dirty="0" err="1" smtClean="0">
              <a:ln w="76200"/>
              <a:solidFill>
                <a:schemeClr val="tx1"/>
              </a:solidFill>
              <a:effectLst>
                <a:glow rad="63500">
                  <a:schemeClr val="bg1">
                    <a:alpha val="40000"/>
                  </a:schemeClr>
                </a:glow>
              </a:effectLst>
              <a:latin typeface="+mn-lt"/>
            </a:rPr>
            <a:t>Stroke</a:t>
          </a:r>
          <a:r>
            <a:rPr lang="es-ES" sz="2000" b="0" kern="1200" dirty="0" smtClean="0">
              <a:ln w="76200"/>
              <a:solidFill>
                <a:schemeClr val="tx1"/>
              </a:solidFill>
              <a:effectLst>
                <a:glow rad="63500">
                  <a:schemeClr val="bg1">
                    <a:alpha val="40000"/>
                  </a:schemeClr>
                </a:glow>
              </a:effectLst>
              <a:latin typeface="+mn-lt"/>
            </a:rPr>
            <a:t>, Hemorragia mayor.</a:t>
          </a:r>
          <a:endParaRPr lang="es-ES" sz="2000" b="0" kern="1200" dirty="0">
            <a:ln w="76200"/>
            <a:solidFill>
              <a:schemeClr val="tx1"/>
            </a:solidFill>
            <a:effectLst>
              <a:glow rad="63500">
                <a:schemeClr val="bg1">
                  <a:alpha val="40000"/>
                </a:schemeClr>
              </a:glow>
            </a:effectLst>
            <a:latin typeface="+mn-lt"/>
          </a:endParaRPr>
        </a:p>
      </dsp:txBody>
      <dsp:txXfrm>
        <a:off x="0" y="625105"/>
        <a:ext cx="6336703" cy="5317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1B19C5-C212-4724-9749-C444D506D3AD}">
      <dsp:nvSpPr>
        <dsp:cNvPr id="0" name=""/>
        <dsp:cNvSpPr/>
      </dsp:nvSpPr>
      <dsp:spPr>
        <a:xfrm>
          <a:off x="0" y="765241"/>
          <a:ext cx="8064896" cy="744187"/>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25926" tIns="312420" rIns="625926" bIns="142240" numCol="1" spcCol="1270" anchor="t" anchorCtr="0">
          <a:noAutofit/>
        </a:bodyPr>
        <a:lstStyle/>
        <a:p>
          <a:pPr marL="228600" lvl="1" indent="-228600" algn="ctr" defTabSz="889000" rtl="0">
            <a:lnSpc>
              <a:spcPct val="90000"/>
            </a:lnSpc>
            <a:spcBef>
              <a:spcPct val="0"/>
            </a:spcBef>
            <a:spcAft>
              <a:spcPct val="15000"/>
            </a:spcAft>
            <a:buChar char="••"/>
          </a:pPr>
          <a:r>
            <a:rPr lang="es-ES" sz="2000" b="1" kern="1200" dirty="0" smtClean="0">
              <a:ln w="76200"/>
              <a:effectLst>
                <a:glow rad="63500">
                  <a:schemeClr val="bg1">
                    <a:alpha val="40000"/>
                  </a:schemeClr>
                </a:glow>
              </a:effectLst>
              <a:latin typeface="+mn-lt"/>
            </a:rPr>
            <a:t> </a:t>
          </a:r>
          <a:r>
            <a:rPr lang="es-ES" sz="2000" b="1" kern="1200" dirty="0" err="1" smtClean="0">
              <a:ln w="76200"/>
              <a:effectLst>
                <a:glow rad="63500">
                  <a:schemeClr val="bg1">
                    <a:alpha val="40000"/>
                  </a:schemeClr>
                </a:glow>
              </a:effectLst>
              <a:latin typeface="+mn-lt"/>
            </a:rPr>
            <a:t>Odds</a:t>
          </a:r>
          <a:r>
            <a:rPr lang="es-ES" sz="2000" b="1" kern="1200" dirty="0" smtClean="0">
              <a:ln w="76200"/>
              <a:effectLst>
                <a:glow rad="63500">
                  <a:schemeClr val="bg1">
                    <a:alpha val="40000"/>
                  </a:schemeClr>
                </a:glow>
              </a:effectLst>
              <a:latin typeface="+mn-lt"/>
            </a:rPr>
            <a:t> Ratio e IC 95%</a:t>
          </a:r>
          <a:endParaRPr lang="es-ES" sz="2000" b="1" kern="1200" dirty="0">
            <a:ln w="76200"/>
            <a:effectLst>
              <a:glow rad="63500">
                <a:schemeClr val="bg1">
                  <a:alpha val="40000"/>
                </a:schemeClr>
              </a:glow>
            </a:effectLst>
            <a:latin typeface="+mn-lt"/>
          </a:endParaRPr>
        </a:p>
      </dsp:txBody>
      <dsp:txXfrm>
        <a:off x="0" y="765241"/>
        <a:ext cx="8064896" cy="744187"/>
      </dsp:txXfrm>
    </dsp:sp>
    <dsp:sp modelId="{554E4D6E-42B9-4076-B0ED-AEC069B211C4}">
      <dsp:nvSpPr>
        <dsp:cNvPr id="0" name=""/>
        <dsp:cNvSpPr/>
      </dsp:nvSpPr>
      <dsp:spPr>
        <a:xfrm>
          <a:off x="200797" y="86080"/>
          <a:ext cx="7678970" cy="780067"/>
        </a:xfrm>
        <a:prstGeom prst="roundRect">
          <a:avLst/>
        </a:prstGeom>
        <a:solidFill>
          <a:schemeClr val="lt1">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3384" tIns="0" rIns="213384" bIns="0" numCol="1" spcCol="1270" anchor="ctr" anchorCtr="0">
          <a:noAutofit/>
        </a:bodyPr>
        <a:lstStyle/>
        <a:p>
          <a:pPr lvl="0" algn="ctr" defTabSz="889000" rtl="0">
            <a:lnSpc>
              <a:spcPct val="90000"/>
            </a:lnSpc>
            <a:spcBef>
              <a:spcPct val="0"/>
            </a:spcBef>
            <a:spcAft>
              <a:spcPct val="35000"/>
            </a:spcAft>
          </a:pPr>
          <a:r>
            <a:rPr lang="es-ES" sz="2000" b="0" kern="1200" dirty="0" smtClean="0">
              <a:ln w="76200"/>
              <a:effectLst>
                <a:glow rad="63500">
                  <a:schemeClr val="bg1">
                    <a:alpha val="40000"/>
                  </a:schemeClr>
                </a:glow>
              </a:effectLst>
              <a:latin typeface="+mn-lt"/>
            </a:rPr>
            <a:t>Los datos se agruparon utilizando un modelo de efectos aleatorios</a:t>
          </a:r>
          <a:endParaRPr lang="es-ES" sz="2000" b="0" kern="1200" dirty="0">
            <a:ln w="76200"/>
            <a:effectLst>
              <a:glow rad="63500">
                <a:schemeClr val="bg1">
                  <a:alpha val="40000"/>
                </a:schemeClr>
              </a:glow>
            </a:effectLst>
            <a:latin typeface="+mn-lt"/>
          </a:endParaRPr>
        </a:p>
      </dsp:txBody>
      <dsp:txXfrm>
        <a:off x="238877" y="124160"/>
        <a:ext cx="7602810" cy="703907"/>
      </dsp:txXfrm>
    </dsp:sp>
    <dsp:sp modelId="{5C970EC8-BDE8-411A-854D-3CBA9CD0D535}">
      <dsp:nvSpPr>
        <dsp:cNvPr id="0" name=""/>
        <dsp:cNvSpPr/>
      </dsp:nvSpPr>
      <dsp:spPr>
        <a:xfrm>
          <a:off x="0" y="2312999"/>
          <a:ext cx="8064896" cy="378000"/>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25926" tIns="312420" rIns="625926" bIns="142240" numCol="1" spcCol="1270" anchor="t" anchorCtr="0">
          <a:noAutofit/>
        </a:bodyPr>
        <a:lstStyle/>
        <a:p>
          <a:pPr marL="228600" lvl="1" indent="-228600" algn="ctr" defTabSz="889000" rtl="0">
            <a:lnSpc>
              <a:spcPct val="90000"/>
            </a:lnSpc>
            <a:spcBef>
              <a:spcPct val="0"/>
            </a:spcBef>
            <a:spcAft>
              <a:spcPct val="15000"/>
            </a:spcAft>
            <a:buChar char="••"/>
          </a:pPr>
          <a:endParaRPr lang="es-ES" sz="2000" b="1" kern="1200" dirty="0">
            <a:ln w="76200"/>
            <a:solidFill>
              <a:schemeClr val="tx1"/>
            </a:solidFill>
            <a:effectLst>
              <a:glow rad="63500">
                <a:schemeClr val="bg1">
                  <a:alpha val="40000"/>
                </a:schemeClr>
              </a:glow>
            </a:effectLst>
            <a:latin typeface="+mn-lt"/>
          </a:endParaRPr>
        </a:p>
      </dsp:txBody>
      <dsp:txXfrm>
        <a:off x="0" y="2312999"/>
        <a:ext cx="8064896" cy="378000"/>
      </dsp:txXfrm>
    </dsp:sp>
    <dsp:sp modelId="{591E35C3-6FED-46F9-B71D-A998F40E8C0D}">
      <dsp:nvSpPr>
        <dsp:cNvPr id="0" name=""/>
        <dsp:cNvSpPr/>
      </dsp:nvSpPr>
      <dsp:spPr>
        <a:xfrm>
          <a:off x="1152102" y="1439178"/>
          <a:ext cx="5933456" cy="1064464"/>
        </a:xfrm>
        <a:prstGeom prst="roundRect">
          <a:avLst/>
        </a:prstGeom>
        <a:solidFill>
          <a:schemeClr val="lt1">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3384" tIns="0" rIns="213384" bIns="0" numCol="1" spcCol="1270" anchor="ctr" anchorCtr="0">
          <a:noAutofit/>
        </a:bodyPr>
        <a:lstStyle/>
        <a:p>
          <a:pPr lvl="0" algn="ctr" defTabSz="889000" rtl="0">
            <a:lnSpc>
              <a:spcPct val="90000"/>
            </a:lnSpc>
            <a:spcBef>
              <a:spcPct val="0"/>
            </a:spcBef>
            <a:spcAft>
              <a:spcPct val="35000"/>
            </a:spcAft>
          </a:pPr>
          <a:r>
            <a:rPr lang="es-ES" sz="2000" b="0" kern="1200" dirty="0" smtClean="0">
              <a:ln w="76200"/>
              <a:solidFill>
                <a:schemeClr val="tx1"/>
              </a:solidFill>
              <a:effectLst>
                <a:glow rad="63500">
                  <a:schemeClr val="bg1">
                    <a:alpha val="40000"/>
                  </a:schemeClr>
                </a:glow>
              </a:effectLst>
              <a:latin typeface="+mn-lt"/>
            </a:rPr>
            <a:t>La heterogeneidad se basó en la prueba estadística I2 (25%)</a:t>
          </a:r>
          <a:endParaRPr lang="es-ES" sz="2000" b="0" kern="1200" dirty="0">
            <a:ln w="76200"/>
            <a:solidFill>
              <a:schemeClr val="tx1"/>
            </a:solidFill>
            <a:effectLst>
              <a:glow rad="63500">
                <a:schemeClr val="bg1">
                  <a:alpha val="40000"/>
                </a:schemeClr>
              </a:glow>
            </a:effectLst>
            <a:latin typeface="+mn-lt"/>
          </a:endParaRPr>
        </a:p>
      </dsp:txBody>
      <dsp:txXfrm>
        <a:off x="1204065" y="1491141"/>
        <a:ext cx="5829530" cy="960538"/>
      </dsp:txXfrm>
    </dsp:sp>
    <dsp:sp modelId="{5037DDB5-AFB3-4499-A6EA-F3BE94A63850}">
      <dsp:nvSpPr>
        <dsp:cNvPr id="0" name=""/>
        <dsp:cNvSpPr/>
      </dsp:nvSpPr>
      <dsp:spPr>
        <a:xfrm>
          <a:off x="0" y="3530197"/>
          <a:ext cx="8064896" cy="378000"/>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25926" tIns="312420" rIns="625926" bIns="142240" numCol="1" spcCol="1270" anchor="t" anchorCtr="0">
          <a:noAutofit/>
        </a:bodyPr>
        <a:lstStyle/>
        <a:p>
          <a:pPr marL="228600" lvl="1" indent="-228600" algn="ctr" defTabSz="889000" rtl="0">
            <a:lnSpc>
              <a:spcPct val="90000"/>
            </a:lnSpc>
            <a:spcBef>
              <a:spcPct val="0"/>
            </a:spcBef>
            <a:spcAft>
              <a:spcPct val="15000"/>
            </a:spcAft>
            <a:buChar char="••"/>
          </a:pPr>
          <a:endParaRPr lang="es-ES" sz="2000" b="1" kern="1200" dirty="0">
            <a:ln w="76200"/>
            <a:solidFill>
              <a:schemeClr val="tx1"/>
            </a:solidFill>
            <a:effectLst>
              <a:glow rad="63500">
                <a:schemeClr val="bg1">
                  <a:alpha val="40000"/>
                </a:schemeClr>
              </a:glow>
            </a:effectLst>
            <a:latin typeface="+mn-lt"/>
          </a:endParaRPr>
        </a:p>
      </dsp:txBody>
      <dsp:txXfrm>
        <a:off x="0" y="3530197"/>
        <a:ext cx="8064896" cy="378000"/>
      </dsp:txXfrm>
    </dsp:sp>
    <dsp:sp modelId="{C85787C4-0957-4167-A21D-5B8265160DBA}">
      <dsp:nvSpPr>
        <dsp:cNvPr id="0" name=""/>
        <dsp:cNvSpPr/>
      </dsp:nvSpPr>
      <dsp:spPr>
        <a:xfrm>
          <a:off x="936108" y="2735322"/>
          <a:ext cx="6365501" cy="979597"/>
        </a:xfrm>
        <a:prstGeom prst="roundRect">
          <a:avLst/>
        </a:prstGeom>
        <a:solidFill>
          <a:schemeClr val="lt1">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3384" tIns="0" rIns="213384" bIns="0" numCol="1" spcCol="1270" anchor="ctr" anchorCtr="0">
          <a:noAutofit/>
        </a:bodyPr>
        <a:lstStyle/>
        <a:p>
          <a:pPr lvl="0" algn="ctr" defTabSz="889000" rtl="0">
            <a:lnSpc>
              <a:spcPct val="90000"/>
            </a:lnSpc>
            <a:spcBef>
              <a:spcPct val="0"/>
            </a:spcBef>
            <a:spcAft>
              <a:spcPct val="35000"/>
            </a:spcAft>
          </a:pPr>
          <a:r>
            <a:rPr lang="es-ES" sz="2000" b="0" kern="1200" dirty="0" smtClean="0">
              <a:ln w="76200"/>
              <a:solidFill>
                <a:schemeClr val="tx1"/>
              </a:solidFill>
              <a:effectLst>
                <a:glow rad="63500">
                  <a:schemeClr val="bg1">
                    <a:alpha val="40000"/>
                  </a:schemeClr>
                </a:glow>
              </a:effectLst>
              <a:latin typeface="+mn-lt"/>
            </a:rPr>
            <a:t>Los diagramas de embudo se construyeron visualmente para evidencia de sesgo de publicación.</a:t>
          </a:r>
          <a:endParaRPr lang="es-ES" sz="2000" b="0" kern="1200" dirty="0">
            <a:ln w="76200"/>
            <a:solidFill>
              <a:schemeClr val="tx1"/>
            </a:solidFill>
            <a:effectLst>
              <a:glow rad="63500">
                <a:schemeClr val="bg1">
                  <a:alpha val="40000"/>
                </a:schemeClr>
              </a:glow>
            </a:effectLst>
            <a:latin typeface="+mn-lt"/>
          </a:endParaRPr>
        </a:p>
      </dsp:txBody>
      <dsp:txXfrm>
        <a:off x="983928" y="2783142"/>
        <a:ext cx="6269861" cy="883957"/>
      </dsp:txXfrm>
    </dsp:sp>
    <dsp:sp modelId="{68C3D661-3B3B-4B23-9D80-B16F1C09C403}">
      <dsp:nvSpPr>
        <dsp:cNvPr id="0" name=""/>
        <dsp:cNvSpPr/>
      </dsp:nvSpPr>
      <dsp:spPr>
        <a:xfrm>
          <a:off x="0" y="4621103"/>
          <a:ext cx="8064896" cy="378000"/>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25926" tIns="312420" rIns="625926" bIns="142240" numCol="1" spcCol="1270" anchor="t" anchorCtr="0">
          <a:noAutofit/>
        </a:bodyPr>
        <a:lstStyle/>
        <a:p>
          <a:pPr marL="228600" lvl="1" indent="-228600" algn="ctr" defTabSz="889000" rtl="0">
            <a:lnSpc>
              <a:spcPct val="90000"/>
            </a:lnSpc>
            <a:spcBef>
              <a:spcPct val="0"/>
            </a:spcBef>
            <a:spcAft>
              <a:spcPct val="15000"/>
            </a:spcAft>
            <a:buChar char="••"/>
          </a:pPr>
          <a:endParaRPr lang="es-ES" sz="2000" b="1" kern="1200" dirty="0">
            <a:ln w="76200"/>
            <a:solidFill>
              <a:schemeClr val="tx1"/>
            </a:solidFill>
            <a:effectLst>
              <a:glow rad="63500">
                <a:schemeClr val="bg1">
                  <a:alpha val="40000"/>
                </a:schemeClr>
              </a:glow>
            </a:effectLst>
            <a:latin typeface="+mn-lt"/>
          </a:endParaRPr>
        </a:p>
      </dsp:txBody>
      <dsp:txXfrm>
        <a:off x="0" y="4621103"/>
        <a:ext cx="8064896" cy="378000"/>
      </dsp:txXfrm>
    </dsp:sp>
    <dsp:sp modelId="{B5EE8A87-1655-439D-A3C7-6C686BF7325C}">
      <dsp:nvSpPr>
        <dsp:cNvPr id="0" name=""/>
        <dsp:cNvSpPr/>
      </dsp:nvSpPr>
      <dsp:spPr>
        <a:xfrm>
          <a:off x="216026" y="3936202"/>
          <a:ext cx="7659360" cy="853306"/>
        </a:xfrm>
        <a:prstGeom prst="roundRect">
          <a:avLst/>
        </a:prstGeom>
        <a:solidFill>
          <a:schemeClr val="lt1">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3384" tIns="0" rIns="213384" bIns="0" numCol="1" spcCol="1270" anchor="ctr" anchorCtr="0">
          <a:noAutofit/>
        </a:bodyPr>
        <a:lstStyle/>
        <a:p>
          <a:pPr lvl="0" algn="ctr" defTabSz="889000" rtl="0">
            <a:lnSpc>
              <a:spcPct val="90000"/>
            </a:lnSpc>
            <a:spcBef>
              <a:spcPct val="0"/>
            </a:spcBef>
            <a:spcAft>
              <a:spcPct val="35000"/>
            </a:spcAft>
          </a:pPr>
          <a:r>
            <a:rPr lang="es-ES" sz="2000" b="0" kern="1200" dirty="0" smtClean="0">
              <a:ln w="76200"/>
              <a:solidFill>
                <a:schemeClr val="tx1"/>
              </a:solidFill>
              <a:effectLst>
                <a:glow rad="63500">
                  <a:schemeClr val="bg1">
                    <a:alpha val="40000"/>
                  </a:schemeClr>
                </a:glow>
              </a:effectLst>
              <a:latin typeface="+mn-lt"/>
            </a:rPr>
            <a:t>Los puntos finales primarios en los cuatro estudios incluidos son </a:t>
          </a:r>
          <a:r>
            <a:rPr lang="es-ES" sz="2000" b="0" kern="1200" dirty="0" err="1" smtClean="0">
              <a:ln w="76200"/>
              <a:solidFill>
                <a:schemeClr val="tx1"/>
              </a:solidFill>
              <a:effectLst>
                <a:glow rad="63500">
                  <a:schemeClr val="bg1">
                    <a:alpha val="40000"/>
                  </a:schemeClr>
                </a:glow>
              </a:effectLst>
              <a:latin typeface="+mn-lt"/>
            </a:rPr>
            <a:t>Stroke</a:t>
          </a:r>
          <a:r>
            <a:rPr lang="es-ES" sz="2000" b="0" kern="1200" dirty="0" smtClean="0">
              <a:ln w="76200"/>
              <a:solidFill>
                <a:schemeClr val="tx1"/>
              </a:solidFill>
              <a:effectLst>
                <a:glow rad="63500">
                  <a:schemeClr val="bg1">
                    <a:alpha val="40000"/>
                  </a:schemeClr>
                </a:glow>
              </a:effectLst>
              <a:latin typeface="+mn-lt"/>
            </a:rPr>
            <a:t>, muerte y hemorragia mayor</a:t>
          </a:r>
          <a:endParaRPr lang="es-ES" sz="2000" b="0" kern="1200" dirty="0">
            <a:ln w="76200"/>
            <a:solidFill>
              <a:schemeClr val="tx1"/>
            </a:solidFill>
            <a:effectLst>
              <a:glow rad="63500">
                <a:schemeClr val="bg1">
                  <a:alpha val="40000"/>
                </a:schemeClr>
              </a:glow>
            </a:effectLst>
            <a:latin typeface="+mn-lt"/>
          </a:endParaRPr>
        </a:p>
      </dsp:txBody>
      <dsp:txXfrm>
        <a:off x="257681" y="3977857"/>
        <a:ext cx="7576050" cy="7699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EDA7F-B95A-4BD3-B5CD-E5147FE86462}">
      <dsp:nvSpPr>
        <dsp:cNvPr id="0" name=""/>
        <dsp:cNvSpPr/>
      </dsp:nvSpPr>
      <dsp:spPr>
        <a:xfrm>
          <a:off x="0" y="4486"/>
          <a:ext cx="8496944" cy="1709482"/>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s-ES" sz="2200" b="0" kern="1200" dirty="0" smtClean="0">
              <a:ln w="76200"/>
              <a:effectLst>
                <a:glow rad="63500">
                  <a:schemeClr val="bg1">
                    <a:alpha val="40000"/>
                  </a:schemeClr>
                </a:glow>
              </a:effectLst>
              <a:latin typeface="+mn-lt"/>
            </a:rPr>
            <a:t>Este estudio encontró que la adición de WF y DAPT parece dar como resultado que no hay diferencia estadísticamente significativa en las tasas de accidente cerebrovascular.</a:t>
          </a:r>
          <a:endParaRPr lang="es-ES" sz="2200" b="0" kern="1200" dirty="0">
            <a:ln w="76200"/>
            <a:effectLst>
              <a:glow rad="63500">
                <a:schemeClr val="bg1">
                  <a:alpha val="40000"/>
                </a:schemeClr>
              </a:glow>
            </a:effectLst>
            <a:latin typeface="+mn-lt"/>
          </a:endParaRPr>
        </a:p>
      </dsp:txBody>
      <dsp:txXfrm>
        <a:off x="83450" y="87936"/>
        <a:ext cx="8330044" cy="1542582"/>
      </dsp:txXfrm>
    </dsp:sp>
    <dsp:sp modelId="{91E6F6DD-6879-44FC-A067-26E05612DB9B}">
      <dsp:nvSpPr>
        <dsp:cNvPr id="0" name=""/>
        <dsp:cNvSpPr/>
      </dsp:nvSpPr>
      <dsp:spPr>
        <a:xfrm>
          <a:off x="0" y="1713969"/>
          <a:ext cx="8496944"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778" tIns="27940" rIns="156464" bIns="27940" numCol="1" spcCol="1270" anchor="t" anchorCtr="0">
          <a:noAutofit/>
        </a:bodyPr>
        <a:lstStyle/>
        <a:p>
          <a:pPr marL="228600" lvl="1" indent="-228600" algn="ctr" defTabSz="977900" rtl="0">
            <a:lnSpc>
              <a:spcPct val="90000"/>
            </a:lnSpc>
            <a:spcBef>
              <a:spcPct val="0"/>
            </a:spcBef>
            <a:spcAft>
              <a:spcPct val="20000"/>
            </a:spcAft>
            <a:buChar char="••"/>
          </a:pPr>
          <a:endParaRPr lang="es-ES" sz="2200" b="0" kern="1200" dirty="0">
            <a:ln w="76200"/>
            <a:effectLst>
              <a:glow rad="63500">
                <a:schemeClr val="bg1">
                  <a:alpha val="40000"/>
                </a:schemeClr>
              </a:glow>
            </a:effectLst>
            <a:latin typeface="+mn-lt"/>
          </a:endParaRPr>
        </a:p>
      </dsp:txBody>
      <dsp:txXfrm>
        <a:off x="0" y="1713969"/>
        <a:ext cx="8496944" cy="430560"/>
      </dsp:txXfrm>
    </dsp:sp>
    <dsp:sp modelId="{B7E993EC-A4A5-4AC2-9331-4BB093D817E6}">
      <dsp:nvSpPr>
        <dsp:cNvPr id="0" name=""/>
        <dsp:cNvSpPr/>
      </dsp:nvSpPr>
      <dsp:spPr>
        <a:xfrm>
          <a:off x="0" y="2144529"/>
          <a:ext cx="8496944" cy="121680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s-ES" sz="2200" b="0" kern="1200" dirty="0" smtClean="0">
              <a:ln w="76200"/>
              <a:effectLst>
                <a:glow rad="63500">
                  <a:schemeClr val="bg1">
                    <a:alpha val="40000"/>
                  </a:schemeClr>
                </a:glow>
              </a:effectLst>
              <a:latin typeface="+mn-lt"/>
            </a:rPr>
            <a:t>Sin embargo, da como resultado una mayor tasa de hemorragia en pacientes que toman WF además de DAPT para la profilaxis de LVT.</a:t>
          </a:r>
          <a:endParaRPr lang="es-ES" sz="2200" b="0" kern="1200" dirty="0">
            <a:ln w="76200"/>
            <a:effectLst>
              <a:glow rad="63500">
                <a:schemeClr val="bg1">
                  <a:alpha val="40000"/>
                </a:schemeClr>
              </a:glow>
            </a:effectLst>
            <a:latin typeface="+mn-lt"/>
          </a:endParaRPr>
        </a:p>
      </dsp:txBody>
      <dsp:txXfrm>
        <a:off x="59399" y="2203928"/>
        <a:ext cx="8378146" cy="1098002"/>
      </dsp:txXfrm>
    </dsp:sp>
    <dsp:sp modelId="{69776FA9-D4EA-4ED2-9CEA-5426D2CBC92C}">
      <dsp:nvSpPr>
        <dsp:cNvPr id="0" name=""/>
        <dsp:cNvSpPr/>
      </dsp:nvSpPr>
      <dsp:spPr>
        <a:xfrm>
          <a:off x="0" y="3361329"/>
          <a:ext cx="8496944"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778" tIns="27940" rIns="156464" bIns="27940" numCol="1" spcCol="1270" anchor="t" anchorCtr="0">
          <a:noAutofit/>
        </a:bodyPr>
        <a:lstStyle/>
        <a:p>
          <a:pPr marL="228600" lvl="1" indent="-228600" algn="ctr" defTabSz="977900" rtl="0">
            <a:lnSpc>
              <a:spcPct val="90000"/>
            </a:lnSpc>
            <a:spcBef>
              <a:spcPct val="0"/>
            </a:spcBef>
            <a:spcAft>
              <a:spcPct val="20000"/>
            </a:spcAft>
            <a:buChar char="••"/>
          </a:pPr>
          <a:endParaRPr lang="es-ES" sz="2200" b="0" kern="1200" dirty="0">
            <a:ln w="76200"/>
            <a:effectLst>
              <a:glow rad="63500">
                <a:schemeClr val="bg1">
                  <a:alpha val="40000"/>
                </a:schemeClr>
              </a:glow>
            </a:effectLst>
            <a:latin typeface="+mn-lt"/>
          </a:endParaRPr>
        </a:p>
      </dsp:txBody>
      <dsp:txXfrm>
        <a:off x="0" y="3361329"/>
        <a:ext cx="8496944" cy="430560"/>
      </dsp:txXfrm>
    </dsp:sp>
    <dsp:sp modelId="{898D874D-DB30-4CF8-BDC9-324D8DA791B0}">
      <dsp:nvSpPr>
        <dsp:cNvPr id="0" name=""/>
        <dsp:cNvSpPr/>
      </dsp:nvSpPr>
      <dsp:spPr>
        <a:xfrm>
          <a:off x="0" y="3791889"/>
          <a:ext cx="8496944" cy="121680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s-ES" sz="2200" b="0" kern="1200" dirty="0" smtClean="0">
              <a:ln w="76200"/>
              <a:effectLst>
                <a:glow rad="63500">
                  <a:schemeClr val="bg1">
                    <a:alpha val="40000"/>
                  </a:schemeClr>
                </a:glow>
              </a:effectLst>
              <a:latin typeface="+mn-lt"/>
            </a:rPr>
            <a:t>También destaca la falta de evidencia sobre este tema específico; ya que solo se encontraron cuatro artículos relevantes, sin grandes ensayos controlados aleatorios publicados.</a:t>
          </a:r>
          <a:endParaRPr lang="es-ES" sz="2200" b="0" kern="1200" dirty="0">
            <a:ln w="76200"/>
            <a:effectLst>
              <a:glow rad="63500">
                <a:schemeClr val="bg1">
                  <a:alpha val="40000"/>
                </a:schemeClr>
              </a:glow>
            </a:effectLst>
            <a:latin typeface="+mn-lt"/>
          </a:endParaRPr>
        </a:p>
      </dsp:txBody>
      <dsp:txXfrm>
        <a:off x="59399" y="3851288"/>
        <a:ext cx="8378146" cy="10980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EDA7F-B95A-4BD3-B5CD-E5147FE86462}">
      <dsp:nvSpPr>
        <dsp:cNvPr id="0" name=""/>
        <dsp:cNvSpPr/>
      </dsp:nvSpPr>
      <dsp:spPr>
        <a:xfrm>
          <a:off x="0" y="156907"/>
          <a:ext cx="8280920" cy="1200011"/>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s-ES" sz="2200" b="0" kern="1200" dirty="0" smtClean="0">
              <a:ln w="76200"/>
              <a:effectLst>
                <a:glow rad="63500">
                  <a:schemeClr val="bg1">
                    <a:alpha val="40000"/>
                  </a:schemeClr>
                </a:glow>
              </a:effectLst>
              <a:latin typeface="+mn-lt"/>
            </a:rPr>
            <a:t>La adición de WF y DAPT para cualquier indicación es denominada (TT). La cual ha demostrado tener mayores tasas de hemorragia en comparación a varias combinaciones de DAPT y/o WF.</a:t>
          </a:r>
          <a:endParaRPr lang="es-ES" sz="2200" b="0" kern="1200" dirty="0">
            <a:ln w="76200"/>
            <a:effectLst>
              <a:glow rad="63500">
                <a:schemeClr val="bg1">
                  <a:alpha val="40000"/>
                </a:schemeClr>
              </a:glow>
            </a:effectLst>
            <a:latin typeface="+mn-lt"/>
          </a:endParaRPr>
        </a:p>
      </dsp:txBody>
      <dsp:txXfrm>
        <a:off x="58580" y="215487"/>
        <a:ext cx="8163760" cy="1082851"/>
      </dsp:txXfrm>
    </dsp:sp>
    <dsp:sp modelId="{91E6F6DD-6879-44FC-A067-26E05612DB9B}">
      <dsp:nvSpPr>
        <dsp:cNvPr id="0" name=""/>
        <dsp:cNvSpPr/>
      </dsp:nvSpPr>
      <dsp:spPr>
        <a:xfrm>
          <a:off x="0" y="1356918"/>
          <a:ext cx="8280920" cy="423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919" tIns="27940" rIns="156464" bIns="27940" numCol="1" spcCol="1270" anchor="t" anchorCtr="0">
          <a:noAutofit/>
        </a:bodyPr>
        <a:lstStyle/>
        <a:p>
          <a:pPr marL="228600" lvl="1" indent="-228600" algn="l" defTabSz="977900" rtl="0">
            <a:lnSpc>
              <a:spcPct val="90000"/>
            </a:lnSpc>
            <a:spcBef>
              <a:spcPct val="0"/>
            </a:spcBef>
            <a:spcAft>
              <a:spcPct val="20000"/>
            </a:spcAft>
            <a:buChar char="••"/>
          </a:pPr>
          <a:endParaRPr lang="es-ES" sz="2200" b="0" kern="1200" dirty="0">
            <a:ln w="76200"/>
            <a:effectLst>
              <a:glow rad="63500">
                <a:schemeClr val="bg1">
                  <a:alpha val="40000"/>
                </a:schemeClr>
              </a:glow>
            </a:effectLst>
            <a:latin typeface="+mn-lt"/>
          </a:endParaRPr>
        </a:p>
      </dsp:txBody>
      <dsp:txXfrm>
        <a:off x="0" y="1356918"/>
        <a:ext cx="8280920" cy="423469"/>
      </dsp:txXfrm>
    </dsp:sp>
    <dsp:sp modelId="{7DF14EEE-BBC2-410E-A46D-5D1ABB616BF3}">
      <dsp:nvSpPr>
        <dsp:cNvPr id="0" name=""/>
        <dsp:cNvSpPr/>
      </dsp:nvSpPr>
      <dsp:spPr>
        <a:xfrm>
          <a:off x="0" y="1892551"/>
          <a:ext cx="8280920" cy="123552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b="0" kern="1200" dirty="0" smtClean="0">
              <a:ln w="76200"/>
              <a:effectLst>
                <a:glow rad="63500">
                  <a:schemeClr val="bg1">
                    <a:alpha val="40000"/>
                  </a:schemeClr>
                </a:glow>
              </a:effectLst>
              <a:latin typeface="+mn-lt"/>
            </a:rPr>
            <a:t>El resultado de este estudio da un aumento significativo en cuanto a las tasas de hemorragia mayor con TT. </a:t>
          </a:r>
          <a:endParaRPr lang="es-ES" sz="2200" b="0" kern="1200" dirty="0">
            <a:ln w="76200"/>
            <a:effectLst>
              <a:glow rad="63500">
                <a:schemeClr val="bg1">
                  <a:alpha val="40000"/>
                </a:schemeClr>
              </a:glow>
            </a:effectLst>
            <a:latin typeface="+mn-lt"/>
          </a:endParaRPr>
        </a:p>
      </dsp:txBody>
      <dsp:txXfrm>
        <a:off x="60313" y="1952864"/>
        <a:ext cx="8160294" cy="1114894"/>
      </dsp:txXfrm>
    </dsp:sp>
    <dsp:sp modelId="{64E8B0C5-2F9B-4E9E-8160-F7D4D192EA4E}">
      <dsp:nvSpPr>
        <dsp:cNvPr id="0" name=""/>
        <dsp:cNvSpPr/>
      </dsp:nvSpPr>
      <dsp:spPr>
        <a:xfrm>
          <a:off x="0" y="3128081"/>
          <a:ext cx="8280920" cy="525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919" tIns="27940" rIns="156464" bIns="27940" numCol="1" spcCol="1270" anchor="t" anchorCtr="0">
          <a:noAutofit/>
        </a:bodyPr>
        <a:lstStyle/>
        <a:p>
          <a:pPr marL="228600" lvl="1" indent="-228600" algn="l" defTabSz="977900" rtl="0">
            <a:lnSpc>
              <a:spcPct val="90000"/>
            </a:lnSpc>
            <a:spcBef>
              <a:spcPct val="0"/>
            </a:spcBef>
            <a:spcAft>
              <a:spcPct val="20000"/>
            </a:spcAft>
            <a:buChar char="••"/>
          </a:pPr>
          <a:endParaRPr lang="es-ES" sz="2200" b="0" kern="1200" dirty="0">
            <a:ln w="76200"/>
            <a:effectLst>
              <a:glow rad="63500">
                <a:schemeClr val="bg1">
                  <a:alpha val="40000"/>
                </a:schemeClr>
              </a:glow>
            </a:effectLst>
            <a:latin typeface="+mn-lt"/>
          </a:endParaRPr>
        </a:p>
      </dsp:txBody>
      <dsp:txXfrm>
        <a:off x="0" y="3128081"/>
        <a:ext cx="8280920" cy="525892"/>
      </dsp:txXfrm>
    </dsp:sp>
    <dsp:sp modelId="{267A372D-F2D1-4B50-B78D-874A81215A43}">
      <dsp:nvSpPr>
        <dsp:cNvPr id="0" name=""/>
        <dsp:cNvSpPr/>
      </dsp:nvSpPr>
      <dsp:spPr>
        <a:xfrm>
          <a:off x="0" y="3718211"/>
          <a:ext cx="8280920" cy="706013"/>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b="0" kern="1200" dirty="0" smtClean="0">
              <a:ln w="76200"/>
              <a:effectLst>
                <a:glow rad="63500">
                  <a:schemeClr val="bg1">
                    <a:alpha val="40000"/>
                  </a:schemeClr>
                </a:glow>
              </a:effectLst>
              <a:latin typeface="+mn-lt"/>
            </a:rPr>
            <a:t>Se encontró que la TT no tiene un efecto estadístico sobre las tasas de accidente cerebrovascular o mortalidad.</a:t>
          </a:r>
          <a:endParaRPr lang="es-ES" sz="2200" b="0" kern="1200" dirty="0">
            <a:ln w="76200"/>
            <a:effectLst>
              <a:glow rad="63500">
                <a:schemeClr val="bg1">
                  <a:alpha val="40000"/>
                </a:schemeClr>
              </a:glow>
            </a:effectLst>
            <a:latin typeface="+mn-lt"/>
          </a:endParaRPr>
        </a:p>
      </dsp:txBody>
      <dsp:txXfrm>
        <a:off x="34465" y="3752676"/>
        <a:ext cx="8211990" cy="637083"/>
      </dsp:txXfrm>
    </dsp:sp>
    <dsp:sp modelId="{6BCDF838-D8BC-4E90-A030-994BBF8EC39E}">
      <dsp:nvSpPr>
        <dsp:cNvPr id="0" name=""/>
        <dsp:cNvSpPr/>
      </dsp:nvSpPr>
      <dsp:spPr>
        <a:xfrm>
          <a:off x="0" y="4404721"/>
          <a:ext cx="8280920" cy="608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919" tIns="27940" rIns="156464" bIns="27940" numCol="1" spcCol="1270" anchor="t" anchorCtr="0">
          <a:noAutofit/>
        </a:bodyPr>
        <a:lstStyle/>
        <a:p>
          <a:pPr marL="228600" lvl="1" indent="-228600" algn="l" defTabSz="977900" rtl="0">
            <a:lnSpc>
              <a:spcPct val="90000"/>
            </a:lnSpc>
            <a:spcBef>
              <a:spcPct val="0"/>
            </a:spcBef>
            <a:spcAft>
              <a:spcPct val="20000"/>
            </a:spcAft>
            <a:buChar char="••"/>
          </a:pPr>
          <a:endParaRPr lang="es-ES" sz="2200" b="0" kern="1200" dirty="0">
            <a:ln w="76200"/>
            <a:effectLst>
              <a:glow rad="63500">
                <a:schemeClr val="bg1">
                  <a:alpha val="40000"/>
                </a:schemeClr>
              </a:glow>
            </a:effectLst>
            <a:latin typeface="+mn-lt"/>
          </a:endParaRPr>
        </a:p>
      </dsp:txBody>
      <dsp:txXfrm>
        <a:off x="0" y="4404721"/>
        <a:ext cx="8280920" cy="6084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EDA7F-B95A-4BD3-B5CD-E5147FE86462}">
      <dsp:nvSpPr>
        <dsp:cNvPr id="0" name=""/>
        <dsp:cNvSpPr/>
      </dsp:nvSpPr>
      <dsp:spPr>
        <a:xfrm>
          <a:off x="0" y="2698"/>
          <a:ext cx="8280920" cy="1074809"/>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s-ES" sz="2200" b="0" kern="1200" dirty="0" smtClean="0">
              <a:ln w="76200"/>
              <a:effectLst>
                <a:glow rad="63500">
                  <a:schemeClr val="bg1">
                    <a:alpha val="40000"/>
                  </a:schemeClr>
                </a:glow>
              </a:effectLst>
              <a:latin typeface="+mn-lt"/>
            </a:rPr>
            <a:t>El rol de dosis bajas de NACO específico en combinación con un único o doble agente anti plaquetario es desconocido para la profilaxis LVT después de STEMI anterior con FEVI reducida.</a:t>
          </a:r>
          <a:endParaRPr lang="es-ES" sz="2200" b="0" kern="1200" dirty="0">
            <a:ln w="76200"/>
            <a:effectLst>
              <a:glow rad="63500">
                <a:schemeClr val="bg1">
                  <a:alpha val="40000"/>
                </a:schemeClr>
              </a:glow>
            </a:effectLst>
            <a:latin typeface="+mn-lt"/>
          </a:endParaRPr>
        </a:p>
      </dsp:txBody>
      <dsp:txXfrm>
        <a:off x="52468" y="55166"/>
        <a:ext cx="8175984" cy="969873"/>
      </dsp:txXfrm>
    </dsp:sp>
    <dsp:sp modelId="{91E6F6DD-6879-44FC-A067-26E05612DB9B}">
      <dsp:nvSpPr>
        <dsp:cNvPr id="0" name=""/>
        <dsp:cNvSpPr/>
      </dsp:nvSpPr>
      <dsp:spPr>
        <a:xfrm>
          <a:off x="0" y="1077508"/>
          <a:ext cx="8280920" cy="119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919" tIns="27940" rIns="156464" bIns="27940" numCol="1" spcCol="1270" anchor="t" anchorCtr="0">
          <a:noAutofit/>
        </a:bodyPr>
        <a:lstStyle/>
        <a:p>
          <a:pPr marL="228600" lvl="1" indent="-228600" algn="l" defTabSz="977900" rtl="0">
            <a:lnSpc>
              <a:spcPct val="90000"/>
            </a:lnSpc>
            <a:spcBef>
              <a:spcPct val="0"/>
            </a:spcBef>
            <a:spcAft>
              <a:spcPct val="20000"/>
            </a:spcAft>
            <a:buChar char="••"/>
          </a:pPr>
          <a:endParaRPr lang="es-ES" sz="2200" b="0" kern="1200" dirty="0">
            <a:ln w="76200"/>
            <a:effectLst>
              <a:glow rad="63500">
                <a:schemeClr val="bg1">
                  <a:alpha val="40000"/>
                </a:schemeClr>
              </a:glow>
            </a:effectLst>
            <a:latin typeface="+mn-lt"/>
          </a:endParaRPr>
        </a:p>
      </dsp:txBody>
      <dsp:txXfrm>
        <a:off x="0" y="1077508"/>
        <a:ext cx="8280920" cy="119100"/>
      </dsp:txXfrm>
    </dsp:sp>
    <dsp:sp modelId="{7DF14EEE-BBC2-410E-A46D-5D1ABB616BF3}">
      <dsp:nvSpPr>
        <dsp:cNvPr id="0" name=""/>
        <dsp:cNvSpPr/>
      </dsp:nvSpPr>
      <dsp:spPr>
        <a:xfrm>
          <a:off x="0" y="1228154"/>
          <a:ext cx="8280920" cy="1565021"/>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b="0" kern="1200" dirty="0" smtClean="0">
              <a:ln w="76200"/>
              <a:effectLst>
                <a:glow rad="63500">
                  <a:schemeClr val="bg1">
                    <a:alpha val="40000"/>
                  </a:schemeClr>
                </a:glow>
              </a:effectLst>
              <a:latin typeface="+mn-lt"/>
            </a:rPr>
            <a:t>El 94% de los IM ocurrieron en la ADA, y aquellos que desarrollaron un LVT tenían una reducción significativa con un FEVI (39%) en comparación con los que no lo hicieron (52%)</a:t>
          </a:r>
          <a:endParaRPr lang="es-ES" sz="2200" b="0" kern="1200" dirty="0">
            <a:ln w="76200"/>
            <a:effectLst>
              <a:glow rad="63500">
                <a:schemeClr val="bg1">
                  <a:alpha val="40000"/>
                </a:schemeClr>
              </a:glow>
            </a:effectLst>
            <a:latin typeface="+mn-lt"/>
          </a:endParaRPr>
        </a:p>
      </dsp:txBody>
      <dsp:txXfrm>
        <a:off x="76398" y="1304552"/>
        <a:ext cx="8128124" cy="1412225"/>
      </dsp:txXfrm>
    </dsp:sp>
    <dsp:sp modelId="{64E8B0C5-2F9B-4E9E-8160-F7D4D192EA4E}">
      <dsp:nvSpPr>
        <dsp:cNvPr id="0" name=""/>
        <dsp:cNvSpPr/>
      </dsp:nvSpPr>
      <dsp:spPr>
        <a:xfrm>
          <a:off x="0" y="2903718"/>
          <a:ext cx="8280920" cy="147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919" tIns="27940" rIns="156464" bIns="27940" numCol="1" spcCol="1270" anchor="t" anchorCtr="0">
          <a:noAutofit/>
        </a:bodyPr>
        <a:lstStyle/>
        <a:p>
          <a:pPr marL="228600" lvl="1" indent="-228600" algn="l" defTabSz="977900" rtl="0">
            <a:lnSpc>
              <a:spcPct val="90000"/>
            </a:lnSpc>
            <a:spcBef>
              <a:spcPct val="0"/>
            </a:spcBef>
            <a:spcAft>
              <a:spcPct val="20000"/>
            </a:spcAft>
            <a:buChar char="••"/>
          </a:pPr>
          <a:endParaRPr lang="es-ES" sz="2200" b="0" kern="1200" dirty="0">
            <a:ln w="76200"/>
            <a:effectLst>
              <a:glow rad="63500">
                <a:schemeClr val="bg1">
                  <a:alpha val="40000"/>
                </a:schemeClr>
              </a:glow>
            </a:effectLst>
            <a:latin typeface="+mn-lt"/>
          </a:endParaRPr>
        </a:p>
      </dsp:txBody>
      <dsp:txXfrm>
        <a:off x="0" y="2903718"/>
        <a:ext cx="8280920" cy="147907"/>
      </dsp:txXfrm>
    </dsp:sp>
    <dsp:sp modelId="{267A372D-F2D1-4B50-B78D-874A81215A43}">
      <dsp:nvSpPr>
        <dsp:cNvPr id="0" name=""/>
        <dsp:cNvSpPr/>
      </dsp:nvSpPr>
      <dsp:spPr>
        <a:xfrm>
          <a:off x="0" y="2959153"/>
          <a:ext cx="8280920" cy="1929812"/>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b="0" kern="1200" dirty="0" smtClean="0">
              <a:ln w="76200"/>
              <a:effectLst>
                <a:glow rad="63500">
                  <a:schemeClr val="bg1">
                    <a:alpha val="40000"/>
                  </a:schemeClr>
                </a:glow>
              </a:effectLst>
              <a:latin typeface="+mn-lt"/>
            </a:rPr>
            <a:t>Estos resultados no mostraron un aumento en las complicaciones embólicas o la mortalidad, sugiriendo que la adición de WF a DAPT de profilaxis y como perspectiva de tratamiento de LVT puede causar más daño que beneficio.</a:t>
          </a:r>
          <a:endParaRPr lang="es-ES" sz="2200" b="0" kern="1200" dirty="0">
            <a:ln w="76200"/>
            <a:effectLst>
              <a:glow rad="63500">
                <a:schemeClr val="bg1">
                  <a:alpha val="40000"/>
                </a:schemeClr>
              </a:glow>
            </a:effectLst>
            <a:latin typeface="+mn-lt"/>
          </a:endParaRPr>
        </a:p>
      </dsp:txBody>
      <dsp:txXfrm>
        <a:off x="94206" y="3053359"/>
        <a:ext cx="8092508" cy="1741400"/>
      </dsp:txXfrm>
    </dsp:sp>
    <dsp:sp modelId="{6BCDF838-D8BC-4E90-A030-994BBF8EC39E}">
      <dsp:nvSpPr>
        <dsp:cNvPr id="0" name=""/>
        <dsp:cNvSpPr/>
      </dsp:nvSpPr>
      <dsp:spPr>
        <a:xfrm>
          <a:off x="0" y="4842048"/>
          <a:ext cx="8280920" cy="171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919" tIns="27940" rIns="156464" bIns="27940" numCol="1" spcCol="1270" anchor="t" anchorCtr="0">
          <a:noAutofit/>
        </a:bodyPr>
        <a:lstStyle/>
        <a:p>
          <a:pPr marL="228600" lvl="1" indent="-228600" algn="l" defTabSz="977900" rtl="0">
            <a:lnSpc>
              <a:spcPct val="90000"/>
            </a:lnSpc>
            <a:spcBef>
              <a:spcPct val="0"/>
            </a:spcBef>
            <a:spcAft>
              <a:spcPct val="20000"/>
            </a:spcAft>
            <a:buChar char="••"/>
          </a:pPr>
          <a:endParaRPr lang="es-ES" sz="2200" b="0" kern="1200" dirty="0">
            <a:ln w="76200"/>
            <a:effectLst>
              <a:glow rad="63500">
                <a:schemeClr val="bg1">
                  <a:alpha val="40000"/>
                </a:schemeClr>
              </a:glow>
            </a:effectLst>
            <a:latin typeface="+mn-lt"/>
          </a:endParaRPr>
        </a:p>
      </dsp:txBody>
      <dsp:txXfrm>
        <a:off x="0" y="4842048"/>
        <a:ext cx="8280920" cy="17112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7394A-EE9F-4875-ABB3-62C3090BFD1B}">
      <dsp:nvSpPr>
        <dsp:cNvPr id="0" name=""/>
        <dsp:cNvSpPr/>
      </dsp:nvSpPr>
      <dsp:spPr>
        <a:xfrm>
          <a:off x="2834" y="975442"/>
          <a:ext cx="10795531" cy="3180292"/>
        </a:xfrm>
        <a:prstGeom prst="rect">
          <a:avLst/>
        </a:prstGeom>
        <a:solidFill>
          <a:schemeClr val="lt1">
            <a:hueOff val="0"/>
            <a:satOff val="0"/>
            <a:lumOff val="0"/>
            <a:alphaOff val="0"/>
          </a:schemeClr>
        </a:solidFill>
        <a:ln w="48500" cap="flat" cmpd="thickThin" algn="ctr">
          <a:solidFill>
            <a:schemeClr val="dk2">
              <a:shade val="80000"/>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S" sz="2800" b="1" kern="1200" dirty="0" smtClean="0">
              <a:ln w="76200"/>
              <a:solidFill>
                <a:schemeClr val="tx1"/>
              </a:solidFill>
              <a:effectLst>
                <a:glow rad="63500">
                  <a:schemeClr val="bg1">
                    <a:alpha val="40000"/>
                  </a:schemeClr>
                </a:glow>
              </a:effectLst>
              <a:latin typeface="+mn-lt"/>
            </a:rPr>
            <a:t>El uso habitual de TT, con WF, para la profilaxis de la formación de LVT después de un STEMI anterior asociado con una FEVI disminuida, parece dar lugar a un aumento significativo en la tasa de hemorragia mayor, sin beneficio de reducción de mortalidad ni de accidente cerebrovascular. </a:t>
          </a:r>
          <a:endParaRPr lang="es-ES" sz="2800" b="1" kern="1200" dirty="0">
            <a:ln w="76200"/>
            <a:solidFill>
              <a:schemeClr val="tx1"/>
            </a:solidFill>
            <a:effectLst>
              <a:glow rad="63500">
                <a:schemeClr val="bg1">
                  <a:alpha val="40000"/>
                </a:schemeClr>
              </a:glow>
            </a:effectLst>
            <a:latin typeface="+mn-lt"/>
          </a:endParaRPr>
        </a:p>
      </dsp:txBody>
      <dsp:txXfrm>
        <a:off x="2834" y="975442"/>
        <a:ext cx="10795531" cy="31802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8E9FC3-E8FC-4785-A586-BA80A1A27935}" type="datetimeFigureOut">
              <a:rPr lang="en-US" smtClean="0"/>
              <a:pPr/>
              <a:t>9/24/2018</a:t>
            </a:fld>
            <a:endParaRPr lang="en-U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3C0FDF-2532-4539-A0FE-9CB11787D84E}" type="slidenum">
              <a:rPr lang="en-US" smtClean="0"/>
              <a:pPr/>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D13C0FDF-2532-4539-A0FE-9CB11787D84E}" type="slidenum">
              <a:rPr lang="en-US" smtClean="0"/>
              <a:pPr/>
              <a:t>1</a:t>
            </a:fld>
            <a:endParaRPr lang="en-US"/>
          </a:p>
        </p:txBody>
      </p:sp>
    </p:spTree>
    <p:extLst>
      <p:ext uri="{BB962C8B-B14F-4D97-AF65-F5344CB8AC3E}">
        <p14:creationId xmlns:p14="http://schemas.microsoft.com/office/powerpoint/2010/main" val="3553635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dirty="0" smtClean="0"/>
              <a:t>Se encontraron</a:t>
            </a:r>
            <a:r>
              <a:rPr lang="es-US" baseline="0" dirty="0" smtClean="0"/>
              <a:t> 145 estudios de los cuales cada uno fue revisado individualmente por 2 revisores independientes, se aplicaron los criterios de exclusión quedando 48 estudios excluidos por no estar relacionados, y 71 estudios por ser reporte de casos. Quedando un total de 26 estudios revisados por elegibilidad.</a:t>
            </a:r>
          </a:p>
          <a:p>
            <a:r>
              <a:rPr lang="es-US" baseline="0" dirty="0" smtClean="0"/>
              <a:t>A esos estudios se les aplicaron los criterios de exclusión de los cuales excluyeron 17 estudios porque no se pudo evidenciar la comparación entre los grupos que recibieron WF, y los que no recibieron WF.</a:t>
            </a:r>
          </a:p>
          <a:p>
            <a:r>
              <a:rPr lang="es-US" baseline="0" dirty="0" smtClean="0"/>
              <a:t>Se excluyeron 4 estudios por no estar completos (no mostraban data completa) y se excluyó 1 estudio por no utilizar DATP</a:t>
            </a:r>
          </a:p>
          <a:p>
            <a:r>
              <a:rPr lang="es-US" baseline="0" dirty="0" smtClean="0"/>
              <a:t>Quedando finalmente 4 estudios que fueron los utilizados para este </a:t>
            </a:r>
            <a:r>
              <a:rPr lang="es-US" baseline="0" dirty="0" err="1" smtClean="0"/>
              <a:t>metanálisis</a:t>
            </a:r>
            <a:r>
              <a:rPr lang="es-US" baseline="0" dirty="0" smtClean="0"/>
              <a:t>.</a:t>
            </a:r>
            <a:endParaRPr lang="es-US" dirty="0"/>
          </a:p>
        </p:txBody>
      </p:sp>
      <p:sp>
        <p:nvSpPr>
          <p:cNvPr id="4" name="Marcador de número de diapositiva 3"/>
          <p:cNvSpPr>
            <a:spLocks noGrp="1"/>
          </p:cNvSpPr>
          <p:nvPr>
            <p:ph type="sldNum" sz="quarter" idx="10"/>
          </p:nvPr>
        </p:nvSpPr>
        <p:spPr/>
        <p:txBody>
          <a:bodyPr/>
          <a:lstStyle/>
          <a:p>
            <a:fld id="{D13C0FDF-2532-4539-A0FE-9CB11787D84E}" type="slidenum">
              <a:rPr lang="en-US" smtClean="0"/>
              <a:pPr/>
              <a:t>13</a:t>
            </a:fld>
            <a:endParaRPr lang="en-US"/>
          </a:p>
        </p:txBody>
      </p:sp>
    </p:spTree>
    <p:extLst>
      <p:ext uri="{BB962C8B-B14F-4D97-AF65-F5344CB8AC3E}">
        <p14:creationId xmlns:p14="http://schemas.microsoft.com/office/powerpoint/2010/main" val="3998146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US" dirty="0" smtClean="0"/>
              <a:t>Ponderado:</a:t>
            </a:r>
            <a:r>
              <a:rPr lang="es-US" baseline="0" dirty="0" smtClean="0"/>
              <a:t> porque toma cuenta el peso de cada articulo en cuanto a cantidad de muestra.</a:t>
            </a:r>
          </a:p>
          <a:p>
            <a:r>
              <a:rPr lang="es-US" baseline="0" dirty="0" smtClean="0"/>
              <a:t>El promedio ponderado va a </a:t>
            </a:r>
            <a:r>
              <a:rPr lang="es-US" baseline="0" dirty="0" err="1" smtClean="0"/>
              <a:t>depnder</a:t>
            </a:r>
            <a:r>
              <a:rPr lang="es-US" baseline="0" dirty="0" smtClean="0"/>
              <a:t> dl </a:t>
            </a:r>
            <a:r>
              <a:rPr lang="es-US" baseline="0" dirty="0" err="1" smtClean="0"/>
              <a:t>estduio</a:t>
            </a:r>
            <a:r>
              <a:rPr lang="es-US" baseline="0" dirty="0" smtClean="0"/>
              <a:t> d mayor peso, por tener mas muestra, </a:t>
            </a:r>
            <a:r>
              <a:rPr lang="es-US" baseline="0" dirty="0" err="1" smtClean="0"/>
              <a:t>asi</a:t>
            </a:r>
            <a:r>
              <a:rPr lang="es-US" baseline="0" dirty="0" smtClean="0"/>
              <a:t> vemos que de los 4 estudios, 3 tienen fe similares </a:t>
            </a:r>
            <a:r>
              <a:rPr lang="es-US" baseline="0" dirty="0" err="1" smtClean="0"/>
              <a:t>wf</a:t>
            </a:r>
            <a:r>
              <a:rPr lang="es-US" baseline="0" dirty="0" smtClean="0"/>
              <a:t> vs no </a:t>
            </a:r>
            <a:r>
              <a:rPr lang="es-US" baseline="0" dirty="0" err="1" smtClean="0"/>
              <a:t>wf</a:t>
            </a:r>
            <a:r>
              <a:rPr lang="es-US" baseline="0" dirty="0" smtClean="0"/>
              <a:t>. El único estudio q tiene diferencia en cuanto fe el le </a:t>
            </a:r>
            <a:r>
              <a:rPr lang="es-US" baseline="0" dirty="0" err="1" smtClean="0"/>
              <a:t>may</a:t>
            </a:r>
            <a:r>
              <a:rPr lang="es-US" baseline="0" dirty="0" smtClean="0"/>
              <a:t>. Como es el d mayor peso </a:t>
            </a:r>
            <a:r>
              <a:rPr lang="es-US" baseline="0" dirty="0" err="1" smtClean="0"/>
              <a:t>desvia</a:t>
            </a:r>
            <a:r>
              <a:rPr lang="es-US" baseline="0" dirty="0" smtClean="0"/>
              <a:t> el promedio de la Fe, </a:t>
            </a:r>
            <a:r>
              <a:rPr lang="es-US" baseline="0" dirty="0" err="1" smtClean="0"/>
              <a:t>asi</a:t>
            </a:r>
            <a:r>
              <a:rPr lang="es-US" baseline="0" dirty="0" smtClean="0"/>
              <a:t> vemos q ese promedio es menor de los </a:t>
            </a:r>
            <a:r>
              <a:rPr lang="es-US" baseline="0" dirty="0" err="1" smtClean="0"/>
              <a:t>px</a:t>
            </a:r>
            <a:r>
              <a:rPr lang="es-US" baseline="0" dirty="0" smtClean="0"/>
              <a:t> q recibieron </a:t>
            </a:r>
            <a:r>
              <a:rPr lang="es-US" baseline="0" dirty="0" err="1" smtClean="0"/>
              <a:t>wf</a:t>
            </a:r>
            <a:r>
              <a:rPr lang="es-US" baseline="0" dirty="0" smtClean="0"/>
              <a:t> vs los q no recibieron </a:t>
            </a:r>
            <a:r>
              <a:rPr lang="es-US" baseline="0" dirty="0" err="1" smtClean="0"/>
              <a:t>wf</a:t>
            </a:r>
            <a:r>
              <a:rPr lang="es-US" baseline="0" dirty="0" smtClean="0"/>
              <a:t> tal como ocurre en el estudio de le </a:t>
            </a:r>
            <a:r>
              <a:rPr lang="es-US" baseline="0" dirty="0" err="1" smtClean="0"/>
              <a:t>may</a:t>
            </a:r>
            <a:r>
              <a:rPr lang="es-US" baseline="0" dirty="0" smtClean="0"/>
              <a:t> y colaboradores. Y ese análisis q acabo d hacer es valido para la FE pre alta como post alta.</a:t>
            </a:r>
            <a:endParaRPr lang="es-US" dirty="0"/>
          </a:p>
        </p:txBody>
      </p:sp>
      <p:sp>
        <p:nvSpPr>
          <p:cNvPr id="4" name="Marcador de número de diapositiva 3"/>
          <p:cNvSpPr>
            <a:spLocks noGrp="1"/>
          </p:cNvSpPr>
          <p:nvPr>
            <p:ph type="sldNum" sz="quarter" idx="10"/>
          </p:nvPr>
        </p:nvSpPr>
        <p:spPr/>
        <p:txBody>
          <a:bodyPr/>
          <a:lstStyle/>
          <a:p>
            <a:fld id="{D13C0FDF-2532-4539-A0FE-9CB11787D84E}" type="slidenum">
              <a:rPr lang="en-US" smtClean="0"/>
              <a:pPr/>
              <a:t>16</a:t>
            </a:fld>
            <a:endParaRPr lang="en-US"/>
          </a:p>
        </p:txBody>
      </p:sp>
    </p:spTree>
    <p:extLst>
      <p:ext uri="{BB962C8B-B14F-4D97-AF65-F5344CB8AC3E}">
        <p14:creationId xmlns:p14="http://schemas.microsoft.com/office/powerpoint/2010/main" val="3659844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b="1" dirty="0" smtClean="0"/>
              <a:t>Tau2: </a:t>
            </a:r>
            <a:r>
              <a:rPr lang="es-US" dirty="0" smtClean="0"/>
              <a:t>Estimación</a:t>
            </a:r>
            <a:r>
              <a:rPr lang="es-US" baseline="0" dirty="0" smtClean="0"/>
              <a:t> de la varianza de la distribución de los efectos entre los estudios. Representa variabilidad entre los estudios.</a:t>
            </a:r>
          </a:p>
          <a:p>
            <a:r>
              <a:rPr lang="es-US" b="1" baseline="0" dirty="0" smtClean="0"/>
              <a:t>Chi 2: </a:t>
            </a:r>
            <a:r>
              <a:rPr lang="es-US" baseline="0" dirty="0" smtClean="0"/>
              <a:t>Evalúa si las diferencias observadas de los resultados son compatibles con resultados al azar.</a:t>
            </a:r>
          </a:p>
          <a:p>
            <a:r>
              <a:rPr lang="es-US" b="1" baseline="0" dirty="0" smtClean="0"/>
              <a:t>I2: </a:t>
            </a:r>
            <a:r>
              <a:rPr lang="es-US" baseline="0" dirty="0" smtClean="0"/>
              <a:t>Describe % de variabilidad en las estimaciones del efecto, que se debe a la heterogeneidad en lugar de el error de muestreo (azar)</a:t>
            </a:r>
          </a:p>
          <a:p>
            <a:r>
              <a:rPr lang="es-US" b="1" baseline="0" dirty="0" smtClean="0"/>
              <a:t>Valor/test Z: </a:t>
            </a:r>
            <a:r>
              <a:rPr lang="es-US" b="0" baseline="0" dirty="0" smtClean="0"/>
              <a:t>Describe la posición de una observación x relativa a la media en unidades de </a:t>
            </a:r>
            <a:r>
              <a:rPr lang="es-US" b="0" baseline="0" dirty="0" err="1" smtClean="0"/>
              <a:t>DE</a:t>
            </a:r>
            <a:r>
              <a:rPr lang="es-US" b="0" baseline="0" dirty="0" smtClean="0"/>
              <a:t>. Un valor Z (-) indica que la observación está por debajo de la media.</a:t>
            </a:r>
          </a:p>
          <a:p>
            <a:r>
              <a:rPr lang="es-US" b="0" baseline="0" dirty="0" smtClean="0"/>
              <a:t>Positivo indica que la observación se encuentra por encima de la media.</a:t>
            </a:r>
          </a:p>
          <a:p>
            <a:endParaRPr lang="es-US" b="0" baseline="0" dirty="0" smtClean="0"/>
          </a:p>
          <a:p>
            <a:r>
              <a:rPr lang="es-US" b="0" baseline="0" dirty="0" smtClean="0"/>
              <a:t>El estudio le </a:t>
            </a:r>
            <a:r>
              <a:rPr lang="es-US" b="0" baseline="0" dirty="0" err="1" smtClean="0"/>
              <a:t>may</a:t>
            </a:r>
            <a:r>
              <a:rPr lang="es-US" b="0" baseline="0" dirty="0" smtClean="0"/>
              <a:t>, fue el q dio estadísticamente significativo por lo tanto lo podemos interpretar de la siguiente manera:  La razón entre ocurrencia vs no ocurrencia de </a:t>
            </a:r>
            <a:r>
              <a:rPr lang="es-US" b="0" baseline="0" dirty="0" err="1" smtClean="0"/>
              <a:t>stroke</a:t>
            </a:r>
            <a:r>
              <a:rPr lang="es-US" b="0" baseline="0" dirty="0" smtClean="0"/>
              <a:t>  es 10,33 veces mayor en el grupo q recibió WF en comparación con el grupo q no recibió WF.</a:t>
            </a:r>
          </a:p>
          <a:p>
            <a:endParaRPr lang="es-US" b="0" baseline="0" dirty="0" smtClean="0"/>
          </a:p>
          <a:p>
            <a:endParaRPr lang="es-US" b="0" baseline="0" dirty="0" smtClean="0"/>
          </a:p>
          <a:p>
            <a:endParaRPr lang="es-US" b="0" baseline="0" dirty="0" smtClean="0"/>
          </a:p>
          <a:p>
            <a:endParaRPr lang="es-US" b="0" baseline="0" dirty="0" smtClean="0"/>
          </a:p>
          <a:p>
            <a:endParaRPr lang="es-US" b="0" baseline="0" dirty="0" smtClean="0"/>
          </a:p>
          <a:p>
            <a:endParaRPr lang="es-US" b="1" dirty="0"/>
          </a:p>
        </p:txBody>
      </p:sp>
      <p:sp>
        <p:nvSpPr>
          <p:cNvPr id="4" name="Marcador de número de diapositiva 3"/>
          <p:cNvSpPr>
            <a:spLocks noGrp="1"/>
          </p:cNvSpPr>
          <p:nvPr>
            <p:ph type="sldNum" sz="quarter" idx="10"/>
          </p:nvPr>
        </p:nvSpPr>
        <p:spPr/>
        <p:txBody>
          <a:bodyPr/>
          <a:lstStyle/>
          <a:p>
            <a:fld id="{D13C0FDF-2532-4539-A0FE-9CB11787D84E}" type="slidenum">
              <a:rPr lang="en-US" smtClean="0"/>
              <a:pPr/>
              <a:t>17</a:t>
            </a:fld>
            <a:endParaRPr lang="en-US"/>
          </a:p>
        </p:txBody>
      </p:sp>
    </p:spTree>
    <p:extLst>
      <p:ext uri="{BB962C8B-B14F-4D97-AF65-F5344CB8AC3E}">
        <p14:creationId xmlns:p14="http://schemas.microsoft.com/office/powerpoint/2010/main" val="2642076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También destaca la falta de evidencia sobre este tema específico, ya que solo se encontraron cuatro artículos relevantes, sin grandes ensayos controlados aleatorios publicados.. </a:t>
            </a:r>
            <a:endParaRPr lang="es-US" dirty="0"/>
          </a:p>
        </p:txBody>
      </p:sp>
      <p:sp>
        <p:nvSpPr>
          <p:cNvPr id="4" name="Marcador de número de diapositiva 3"/>
          <p:cNvSpPr>
            <a:spLocks noGrp="1"/>
          </p:cNvSpPr>
          <p:nvPr>
            <p:ph type="sldNum" sz="quarter" idx="10"/>
          </p:nvPr>
        </p:nvSpPr>
        <p:spPr/>
        <p:txBody>
          <a:bodyPr/>
          <a:lstStyle/>
          <a:p>
            <a:fld id="{D13C0FDF-2532-4539-A0FE-9CB11787D84E}" type="slidenum">
              <a:rPr lang="en-US" smtClean="0"/>
              <a:pPr/>
              <a:t>18</a:t>
            </a:fld>
            <a:endParaRPr lang="en-US"/>
          </a:p>
        </p:txBody>
      </p:sp>
    </p:spTree>
    <p:extLst>
      <p:ext uri="{BB962C8B-B14F-4D97-AF65-F5344CB8AC3E}">
        <p14:creationId xmlns:p14="http://schemas.microsoft.com/office/powerpoint/2010/main" val="520287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US" sz="1200" kern="1200" dirty="0" smtClean="0">
                <a:solidFill>
                  <a:schemeClr val="tx1"/>
                </a:solidFill>
                <a:effectLst/>
                <a:latin typeface="+mn-lt"/>
                <a:ea typeface="+mn-ea"/>
                <a:cs typeface="+mn-cs"/>
              </a:rPr>
              <a:t>Nuestro resultado da un aumento significativo en cuanto a las tasas de hemorragia mayor con TT (OR = 2.56) fue por lo tanto no inesperado, dada esta base de evidencia actual. En nuestro estudio, se encontró que la TT no tiene un efecto estadístico sobre las tasas de accidente cerebrovascular o mortalidad</a:t>
            </a:r>
            <a:endParaRPr lang="es-US" dirty="0"/>
          </a:p>
        </p:txBody>
      </p:sp>
      <p:sp>
        <p:nvSpPr>
          <p:cNvPr id="4" name="Marcador de número de diapositiva 3"/>
          <p:cNvSpPr>
            <a:spLocks noGrp="1"/>
          </p:cNvSpPr>
          <p:nvPr>
            <p:ph type="sldNum" sz="quarter" idx="10"/>
          </p:nvPr>
        </p:nvSpPr>
        <p:spPr/>
        <p:txBody>
          <a:bodyPr/>
          <a:lstStyle/>
          <a:p>
            <a:fld id="{D13C0FDF-2532-4539-A0FE-9CB11787D84E}" type="slidenum">
              <a:rPr lang="en-US" smtClean="0"/>
              <a:pPr/>
              <a:t>19</a:t>
            </a:fld>
            <a:endParaRPr lang="en-US"/>
          </a:p>
        </p:txBody>
      </p:sp>
    </p:spTree>
    <p:extLst>
      <p:ext uri="{BB962C8B-B14F-4D97-AF65-F5344CB8AC3E}">
        <p14:creationId xmlns:p14="http://schemas.microsoft.com/office/powerpoint/2010/main" val="4181624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US" sz="1200" kern="1200" dirty="0" smtClean="0">
                <a:solidFill>
                  <a:schemeClr val="tx1"/>
                </a:solidFill>
                <a:effectLst/>
                <a:latin typeface="+mn-lt"/>
                <a:ea typeface="+mn-ea"/>
                <a:cs typeface="+mn-cs"/>
              </a:rPr>
              <a:t>resultados nuevamente no mostraron un aumento en las complicaciones </a:t>
            </a:r>
            <a:r>
              <a:rPr lang="es-US" sz="1200" kern="1200" dirty="0" err="1" smtClean="0">
                <a:solidFill>
                  <a:schemeClr val="tx1"/>
                </a:solidFill>
                <a:effectLst/>
                <a:latin typeface="+mn-lt"/>
                <a:ea typeface="+mn-ea"/>
                <a:cs typeface="+mn-cs"/>
              </a:rPr>
              <a:t>embólicas</a:t>
            </a:r>
            <a:r>
              <a:rPr lang="es-US" sz="1200" kern="1200" dirty="0" smtClean="0">
                <a:solidFill>
                  <a:schemeClr val="tx1"/>
                </a:solidFill>
                <a:effectLst/>
                <a:latin typeface="+mn-lt"/>
                <a:ea typeface="+mn-ea"/>
                <a:cs typeface="+mn-cs"/>
              </a:rPr>
              <a:t> o la mortalidad, sugiriendo que la adición de WF a DAPT de rutina de una profilaxis y potencialmente una perspectiva de tratamiento de LVT puede causar más daño que beneficio</a:t>
            </a:r>
            <a:endParaRPr lang="es-US" dirty="0"/>
          </a:p>
        </p:txBody>
      </p:sp>
      <p:sp>
        <p:nvSpPr>
          <p:cNvPr id="4" name="Marcador de número de diapositiva 3"/>
          <p:cNvSpPr>
            <a:spLocks noGrp="1"/>
          </p:cNvSpPr>
          <p:nvPr>
            <p:ph type="sldNum" sz="quarter" idx="10"/>
          </p:nvPr>
        </p:nvSpPr>
        <p:spPr/>
        <p:txBody>
          <a:bodyPr/>
          <a:lstStyle/>
          <a:p>
            <a:fld id="{D13C0FDF-2532-4539-A0FE-9CB11787D84E}" type="slidenum">
              <a:rPr lang="en-US" smtClean="0"/>
              <a:pPr/>
              <a:t>20</a:t>
            </a:fld>
            <a:endParaRPr lang="en-US"/>
          </a:p>
        </p:txBody>
      </p:sp>
    </p:spTree>
    <p:extLst>
      <p:ext uri="{BB962C8B-B14F-4D97-AF65-F5344CB8AC3E}">
        <p14:creationId xmlns:p14="http://schemas.microsoft.com/office/powerpoint/2010/main" val="883361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sz="1200" b="1" kern="1200" dirty="0" smtClean="0">
                <a:solidFill>
                  <a:schemeClr val="tx1"/>
                </a:solidFill>
                <a:effectLst/>
                <a:latin typeface="+mn-lt"/>
                <a:ea typeface="+mn-ea"/>
                <a:cs typeface="+mn-cs"/>
              </a:rPr>
              <a:t>El uso habitual de TT, con </a:t>
            </a:r>
            <a:r>
              <a:rPr lang="es-ES" sz="1200" b="1" kern="1200" dirty="0" err="1" smtClean="0">
                <a:solidFill>
                  <a:schemeClr val="tx1"/>
                </a:solidFill>
                <a:effectLst/>
                <a:latin typeface="+mn-lt"/>
                <a:ea typeface="+mn-ea"/>
                <a:cs typeface="+mn-cs"/>
              </a:rPr>
              <a:t>warfarina</a:t>
            </a:r>
            <a:r>
              <a:rPr lang="es-ES" sz="1200" b="1" kern="1200" dirty="0" smtClean="0">
                <a:solidFill>
                  <a:schemeClr val="tx1"/>
                </a:solidFill>
                <a:effectLst/>
                <a:latin typeface="+mn-lt"/>
                <a:ea typeface="+mn-ea"/>
                <a:cs typeface="+mn-cs"/>
              </a:rPr>
              <a:t>, para la profilaxis de la formación de TVT después de un STEMI anterior asociado con una FEVI disminuida, parece dar lugar a un aumento significativo en la tasa de hemorragia mayor, sin beneficio de mortalidad o reducción del accidente cerebrovascular. </a:t>
            </a:r>
            <a:endParaRPr lang="es-US" dirty="0"/>
          </a:p>
        </p:txBody>
      </p:sp>
      <p:sp>
        <p:nvSpPr>
          <p:cNvPr id="4" name="Marcador de número de diapositiva 3"/>
          <p:cNvSpPr>
            <a:spLocks noGrp="1"/>
          </p:cNvSpPr>
          <p:nvPr>
            <p:ph type="sldNum" sz="quarter" idx="10"/>
          </p:nvPr>
        </p:nvSpPr>
        <p:spPr/>
        <p:txBody>
          <a:bodyPr/>
          <a:lstStyle/>
          <a:p>
            <a:fld id="{D13C0FDF-2532-4539-A0FE-9CB11787D84E}" type="slidenum">
              <a:rPr lang="en-US" smtClean="0"/>
              <a:pPr/>
              <a:t>21</a:t>
            </a:fld>
            <a:endParaRPr lang="en-US"/>
          </a:p>
        </p:txBody>
      </p:sp>
    </p:spTree>
    <p:extLst>
      <p:ext uri="{BB962C8B-B14F-4D97-AF65-F5344CB8AC3E}">
        <p14:creationId xmlns:p14="http://schemas.microsoft.com/office/powerpoint/2010/main" val="1169787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r>
              <a:rPr lang="es-ES_tradnl" dirty="0" smtClean="0"/>
              <a:t>Fue proporcionado el diseño del</a:t>
            </a:r>
            <a:r>
              <a:rPr lang="es-ES_tradnl" baseline="0" dirty="0" smtClean="0"/>
              <a:t> estudio. La pregunta de investigación y los criterios de inclusión </a:t>
            </a:r>
          </a:p>
          <a:p>
            <a:r>
              <a:rPr lang="es-ES_tradnl" baseline="0" dirty="0" smtClean="0"/>
              <a:t>Estaban duplicados estudios o datos </a:t>
            </a:r>
            <a:r>
              <a:rPr lang="es-ES_tradnl" baseline="0" dirty="0" err="1" smtClean="0"/>
              <a:t>extraidos</a:t>
            </a:r>
            <a:r>
              <a:rPr lang="es-ES_tradnl" baseline="0" dirty="0" smtClean="0"/>
              <a:t>?</a:t>
            </a:r>
          </a:p>
          <a:p>
            <a:r>
              <a:rPr lang="es-ES_tradnl" baseline="0" dirty="0" smtClean="0"/>
              <a:t>Se realizo una búsqueda bibliográfica comprensiva?</a:t>
            </a:r>
          </a:p>
          <a:p>
            <a:r>
              <a:rPr lang="es-ES_tradnl" baseline="0" dirty="0" smtClean="0"/>
              <a:t> 1. si.</a:t>
            </a:r>
          </a:p>
          <a:p>
            <a:r>
              <a:rPr lang="es-ES_tradnl" baseline="0" dirty="0" smtClean="0"/>
              <a:t> 2. no.</a:t>
            </a:r>
          </a:p>
          <a:p>
            <a:r>
              <a:rPr lang="es-ES_tradnl" baseline="0" dirty="0" smtClean="0"/>
              <a:t>3. Si  </a:t>
            </a:r>
            <a:endParaRPr lang="es-ES_tradnl" dirty="0" smtClean="0"/>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r>
              <a:rPr lang="es-ES_tradnl" dirty="0" smtClean="0"/>
              <a:t>El </a:t>
            </a:r>
            <a:r>
              <a:rPr lang="es-ES_tradnl" dirty="0" err="1" smtClean="0"/>
              <a:t>edo</a:t>
            </a:r>
            <a:r>
              <a:rPr lang="es-ES_tradnl" dirty="0" smtClean="0"/>
              <a:t> de la publicación fue utilizado como un criterio de inclusión</a:t>
            </a:r>
          </a:p>
          <a:p>
            <a:r>
              <a:rPr lang="es-ES" dirty="0" smtClean="0"/>
              <a:t>los autores deben declarar que buscaron informes independientemente de su tipo de publicación </a:t>
            </a:r>
            <a:r>
              <a:rPr lang="es-ES" baseline="0" dirty="0" smtClean="0"/>
              <a:t> los autores deben indicar si ellos excluyeron algún reporte basado en el status de la publicación, idioma</a:t>
            </a:r>
          </a:p>
          <a:p>
            <a:endParaRPr lang="es-ES" baseline="0" dirty="0" smtClean="0"/>
          </a:p>
          <a:p>
            <a:r>
              <a:rPr lang="es-ES" baseline="0" dirty="0" smtClean="0"/>
              <a:t>4. Si</a:t>
            </a:r>
          </a:p>
          <a:p>
            <a:r>
              <a:rPr lang="es-ES" baseline="0" dirty="0" smtClean="0"/>
              <a:t>5. no</a:t>
            </a:r>
          </a:p>
          <a:p>
            <a:r>
              <a:rPr lang="es-ES" baseline="0" dirty="0" smtClean="0"/>
              <a:t>6. si</a:t>
            </a:r>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sz="1200" b="1" u="sng" kern="1200" dirty="0" smtClean="0">
                <a:solidFill>
                  <a:schemeClr val="tx1"/>
                </a:solidFill>
                <a:effectLst/>
                <a:latin typeface="+mn-lt"/>
                <a:ea typeface="+mn-ea"/>
                <a:cs typeface="+mn-cs"/>
              </a:rPr>
              <a:t>PROFILAXIS CON WARFARINA POSTERIOR AL INFARTO DEL MIOCARDIO CON ELEVACIÓN DEL SEGMENTO ST:</a:t>
            </a:r>
            <a:endParaRPr lang="es-US" sz="1200" kern="1200" dirty="0" smtClean="0">
              <a:solidFill>
                <a:schemeClr val="tx1"/>
              </a:solidFill>
              <a:effectLst/>
              <a:latin typeface="+mn-lt"/>
              <a:ea typeface="+mn-ea"/>
              <a:cs typeface="+mn-cs"/>
            </a:endParaRPr>
          </a:p>
          <a:p>
            <a:r>
              <a:rPr lang="es-ES" sz="1200" b="1" u="sng" kern="1200" dirty="0" smtClean="0">
                <a:solidFill>
                  <a:schemeClr val="tx1"/>
                </a:solidFill>
                <a:effectLst/>
                <a:latin typeface="+mn-lt"/>
                <a:ea typeface="+mn-ea"/>
                <a:cs typeface="+mn-cs"/>
              </a:rPr>
              <a:t>UNA REVISIÓN SISTEMÁTICA Y METAANÁLISIS.</a:t>
            </a:r>
            <a:endParaRPr lang="es-US" sz="1200" kern="1200" dirty="0" smtClean="0">
              <a:solidFill>
                <a:schemeClr val="tx1"/>
              </a:solidFill>
              <a:effectLst/>
              <a:latin typeface="+mn-lt"/>
              <a:ea typeface="+mn-ea"/>
              <a:cs typeface="+mn-cs"/>
            </a:endParaRPr>
          </a:p>
          <a:p>
            <a:endParaRPr lang="es-US" dirty="0"/>
          </a:p>
        </p:txBody>
      </p:sp>
      <p:sp>
        <p:nvSpPr>
          <p:cNvPr id="4" name="Marcador de número de diapositiva 3"/>
          <p:cNvSpPr>
            <a:spLocks noGrp="1"/>
          </p:cNvSpPr>
          <p:nvPr>
            <p:ph type="sldNum" sz="quarter" idx="10"/>
          </p:nvPr>
        </p:nvSpPr>
        <p:spPr/>
        <p:txBody>
          <a:bodyPr/>
          <a:lstStyle/>
          <a:p>
            <a:fld id="{D13C0FDF-2532-4539-A0FE-9CB11787D84E}" type="slidenum">
              <a:rPr lang="en-US" smtClean="0"/>
              <a:pPr/>
              <a:t>3</a:t>
            </a:fld>
            <a:endParaRPr lang="en-US"/>
          </a:p>
        </p:txBody>
      </p:sp>
    </p:spTree>
    <p:extLst>
      <p:ext uri="{BB962C8B-B14F-4D97-AF65-F5344CB8AC3E}">
        <p14:creationId xmlns:p14="http://schemas.microsoft.com/office/powerpoint/2010/main" val="755497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ES_tradnl" dirty="0" smtClean="0"/>
          </a:p>
          <a:p>
            <a:r>
              <a:rPr lang="es-ES_tradnl" dirty="0" smtClean="0"/>
              <a:t>fue la calidad científica de los estudios incluidos evaluado y documentado?</a:t>
            </a:r>
          </a:p>
          <a:p>
            <a:r>
              <a:rPr lang="es-ES_tradnl" dirty="0" smtClean="0"/>
              <a:t>7. No</a:t>
            </a:r>
          </a:p>
          <a:p>
            <a:r>
              <a:rPr lang="es-ES_tradnl" dirty="0" smtClean="0"/>
              <a:t>8.</a:t>
            </a:r>
            <a:r>
              <a:rPr lang="es-ES_tradnl" baseline="0" dirty="0" smtClean="0"/>
              <a:t> No</a:t>
            </a:r>
          </a:p>
          <a:p>
            <a:r>
              <a:rPr lang="es-ES_tradnl" baseline="0" dirty="0" smtClean="0"/>
              <a:t>9. si</a:t>
            </a:r>
            <a:endParaRPr lang="es-ES_tradnl" dirty="0" smtClean="0"/>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ES_tradnl" dirty="0" smtClean="0"/>
          </a:p>
          <a:p>
            <a:r>
              <a:rPr lang="es-ES_tradnl" dirty="0" smtClean="0"/>
              <a:t>fue la probabilidad de sesgo de publicación evaluó</a:t>
            </a:r>
          </a:p>
          <a:p>
            <a:endParaRPr lang="es-ES_tradnl" dirty="0" smtClean="0"/>
          </a:p>
          <a:p>
            <a:r>
              <a:rPr lang="es-ES_tradnl" dirty="0" smtClean="0"/>
              <a:t>10. No</a:t>
            </a:r>
          </a:p>
          <a:p>
            <a:r>
              <a:rPr lang="es-ES_tradnl" dirty="0" smtClean="0"/>
              <a:t>11.</a:t>
            </a:r>
            <a:r>
              <a:rPr lang="es-ES_tradnl" baseline="0" dirty="0" smtClean="0"/>
              <a:t> No </a:t>
            </a:r>
            <a:endParaRPr lang="es-ES_tradnl" dirty="0" smtClean="0"/>
          </a:p>
          <a:p>
            <a:endParaRPr lang="es-ES_tradnl" dirty="0" smtClean="0"/>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dirty="0" smtClean="0"/>
              <a:t>De</a:t>
            </a:r>
            <a:r>
              <a:rPr lang="es-US" baseline="0" dirty="0" smtClean="0"/>
              <a:t> acuerdo al </a:t>
            </a:r>
            <a:r>
              <a:rPr lang="es-US" baseline="0" dirty="0" err="1" smtClean="0"/>
              <a:t>metanalisis</a:t>
            </a:r>
            <a:r>
              <a:rPr lang="es-US" baseline="0" dirty="0" smtClean="0"/>
              <a:t> revisado para pacientes con IMCEST anterior complicado con FEVI Y formación de Trombo en VI no se observó diferencia estadísticamente significativa entre recibir y no recibir WF para reducción de mortalidad.</a:t>
            </a:r>
          </a:p>
          <a:p>
            <a:endParaRPr lang="es-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smtClean="0">
                <a:ln w="76200"/>
                <a:effectLst>
                  <a:glow rad="63500">
                    <a:schemeClr val="bg1">
                      <a:alpha val="40000"/>
                    </a:schemeClr>
                  </a:glow>
                </a:effectLst>
                <a:latin typeface="+mn-lt"/>
              </a:rPr>
              <a:t>Se</a:t>
            </a:r>
            <a:r>
              <a:rPr lang="es-ES" sz="1200" b="0" baseline="0" dirty="0" smtClean="0">
                <a:ln w="76200"/>
                <a:effectLst>
                  <a:glow rad="63500">
                    <a:schemeClr val="bg1">
                      <a:alpha val="40000"/>
                    </a:schemeClr>
                  </a:glow>
                </a:effectLst>
                <a:latin typeface="+mn-lt"/>
              </a:rPr>
              <a:t> podría revisar estudios en los cuales se considere el uso de anticoagulación oral en pacientes con STEMI anterior con FE conservada sin desarrollo de LVT para evaluar reducción de mortalidad.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baseline="0" dirty="0" smtClean="0">
              <a:ln w="76200"/>
              <a:effectLst>
                <a:glow rad="63500">
                  <a:schemeClr val="bg1">
                    <a:alpha val="40000"/>
                  </a:schemeClr>
                </a:glow>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baseline="0" dirty="0" smtClean="0">
                <a:ln w="76200"/>
                <a:effectLst>
                  <a:glow rad="63500">
                    <a:schemeClr val="bg1">
                      <a:alpha val="40000"/>
                    </a:schemeClr>
                  </a:glow>
                </a:effectLst>
                <a:latin typeface="+mn-lt"/>
              </a:rPr>
              <a:t>En el estudio se observó un aumento de sangrado en pacientes que recibieron la TT, sin embargo el promedio de edad fue de 60 años, se pudiera revisar un estudio con promedio de edades menores ya que se sabe que edades avanzadas predisponen a mayor evento de sangrado.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baseline="0" dirty="0" smtClean="0">
              <a:ln w="76200"/>
              <a:effectLst>
                <a:glow rad="63500">
                  <a:schemeClr val="bg1">
                    <a:alpha val="40000"/>
                  </a:schemeClr>
                </a:glow>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smtClean="0"/>
          </a:p>
          <a:p>
            <a:endParaRPr lang="es-US" dirty="0"/>
          </a:p>
        </p:txBody>
      </p:sp>
      <p:sp>
        <p:nvSpPr>
          <p:cNvPr id="4" name="Marcador de número de diapositiva 3"/>
          <p:cNvSpPr>
            <a:spLocks noGrp="1"/>
          </p:cNvSpPr>
          <p:nvPr>
            <p:ph type="sldNum" sz="quarter" idx="10"/>
          </p:nvPr>
        </p:nvSpPr>
        <p:spPr/>
        <p:txBody>
          <a:bodyPr/>
          <a:lstStyle/>
          <a:p>
            <a:fld id="{D13C0FDF-2532-4539-A0FE-9CB11787D84E}" type="slidenum">
              <a:rPr lang="en-US" smtClean="0"/>
              <a:pPr/>
              <a:t>26</a:t>
            </a:fld>
            <a:endParaRPr lang="en-US"/>
          </a:p>
        </p:txBody>
      </p:sp>
    </p:spTree>
    <p:extLst>
      <p:ext uri="{BB962C8B-B14F-4D97-AF65-F5344CB8AC3E}">
        <p14:creationId xmlns:p14="http://schemas.microsoft.com/office/powerpoint/2010/main" val="3113153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dirty="0" smtClean="0"/>
              <a:t>De</a:t>
            </a:r>
            <a:r>
              <a:rPr lang="es-US" baseline="0" dirty="0" smtClean="0"/>
              <a:t> acuerdo al </a:t>
            </a:r>
            <a:r>
              <a:rPr lang="es-US" baseline="0" dirty="0" err="1" smtClean="0"/>
              <a:t>metanalisis</a:t>
            </a:r>
            <a:r>
              <a:rPr lang="es-US" baseline="0" dirty="0" smtClean="0"/>
              <a:t> revisado para pacientes con IMCEST anterior complicado con FEVI Y formación de Trombo en VI no se observó diferencia estadísticamente significativa entre recibir y no recibir WF para reducción de mortalidad.</a:t>
            </a:r>
          </a:p>
          <a:p>
            <a:endParaRPr lang="es-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smtClean="0">
                <a:ln w="76200"/>
                <a:effectLst>
                  <a:glow rad="63500">
                    <a:schemeClr val="bg1">
                      <a:alpha val="40000"/>
                    </a:schemeClr>
                  </a:glow>
                </a:effectLst>
                <a:latin typeface="+mn-lt"/>
              </a:rPr>
              <a:t>Se</a:t>
            </a:r>
            <a:r>
              <a:rPr lang="es-ES" sz="1200" b="0" baseline="0" dirty="0" smtClean="0">
                <a:ln w="76200"/>
                <a:effectLst>
                  <a:glow rad="63500">
                    <a:schemeClr val="bg1">
                      <a:alpha val="40000"/>
                    </a:schemeClr>
                  </a:glow>
                </a:effectLst>
                <a:latin typeface="+mn-lt"/>
              </a:rPr>
              <a:t> podría revisar estudios en los cuales se considere el uso de anticoagulación oral en pacientes con STEMI anterior con FE conservada sin desarrollo de LVT para evaluar reducción de mortalidad.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baseline="0" dirty="0" smtClean="0">
              <a:ln w="76200"/>
              <a:effectLst>
                <a:glow rad="63500">
                  <a:schemeClr val="bg1">
                    <a:alpha val="40000"/>
                  </a:schemeClr>
                </a:glow>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baseline="0" dirty="0" smtClean="0">
                <a:ln w="76200"/>
                <a:effectLst>
                  <a:glow rad="63500">
                    <a:schemeClr val="bg1">
                      <a:alpha val="40000"/>
                    </a:schemeClr>
                  </a:glow>
                </a:effectLst>
                <a:latin typeface="+mn-lt"/>
              </a:rPr>
              <a:t>En el estudio se observó un aumento de sangrado en pacientes que recibieron la TT, sin embargo el promedio de edad fue de 60 años, se pudiera revisar un estudio con promedio de edades menores ya que se sabe que edades avanzadas predisponen a mayor evento de sangrado.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baseline="0" dirty="0" smtClean="0">
              <a:ln w="76200"/>
              <a:effectLst>
                <a:glow rad="63500">
                  <a:schemeClr val="bg1">
                    <a:alpha val="40000"/>
                  </a:schemeClr>
                </a:glow>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smtClean="0"/>
          </a:p>
          <a:p>
            <a:endParaRPr lang="es-US" dirty="0"/>
          </a:p>
        </p:txBody>
      </p:sp>
      <p:sp>
        <p:nvSpPr>
          <p:cNvPr id="4" name="Marcador de número de diapositiva 3"/>
          <p:cNvSpPr>
            <a:spLocks noGrp="1"/>
          </p:cNvSpPr>
          <p:nvPr>
            <p:ph type="sldNum" sz="quarter" idx="10"/>
          </p:nvPr>
        </p:nvSpPr>
        <p:spPr/>
        <p:txBody>
          <a:bodyPr/>
          <a:lstStyle/>
          <a:p>
            <a:fld id="{D13C0FDF-2532-4539-A0FE-9CB11787D84E}" type="slidenum">
              <a:rPr lang="en-US" smtClean="0"/>
              <a:pPr/>
              <a:t>27</a:t>
            </a:fld>
            <a:endParaRPr lang="en-US"/>
          </a:p>
        </p:txBody>
      </p:sp>
    </p:spTree>
    <p:extLst>
      <p:ext uri="{BB962C8B-B14F-4D97-AF65-F5344CB8AC3E}">
        <p14:creationId xmlns:p14="http://schemas.microsoft.com/office/powerpoint/2010/main" val="26983431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ES_tradnl" dirty="0" smtClean="0"/>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La American </a:t>
            </a:r>
            <a:r>
              <a:rPr lang="es-ES" sz="1200" kern="1200" dirty="0" err="1" smtClean="0">
                <a:solidFill>
                  <a:schemeClr val="tx1"/>
                </a:solidFill>
                <a:effectLst/>
                <a:latin typeface="+mn-lt"/>
                <a:ea typeface="+mn-ea"/>
                <a:cs typeface="+mn-cs"/>
              </a:rPr>
              <a:t>Heart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Association</a:t>
            </a:r>
            <a:r>
              <a:rPr lang="es-ES" sz="1200" kern="1200" dirty="0" smtClean="0">
                <a:solidFill>
                  <a:schemeClr val="tx1"/>
                </a:solidFill>
                <a:effectLst/>
                <a:latin typeface="+mn-lt"/>
                <a:ea typeface="+mn-ea"/>
                <a:cs typeface="+mn-cs"/>
              </a:rPr>
              <a:t> actualmente da una recomendación clase </a:t>
            </a:r>
            <a:r>
              <a:rPr lang="es-ES" sz="1200" kern="1200" dirty="0" err="1" smtClean="0">
                <a:solidFill>
                  <a:schemeClr val="tx1"/>
                </a:solidFill>
                <a:effectLst/>
                <a:latin typeface="+mn-lt"/>
                <a:ea typeface="+mn-ea"/>
                <a:cs typeface="+mn-cs"/>
              </a:rPr>
              <a:t>IIa</a:t>
            </a:r>
            <a:r>
              <a:rPr lang="es-ES" sz="1200" kern="1200" dirty="0" smtClean="0">
                <a:solidFill>
                  <a:schemeClr val="tx1"/>
                </a:solidFill>
                <a:effectLst/>
                <a:latin typeface="+mn-lt"/>
                <a:ea typeface="+mn-ea"/>
                <a:cs typeface="+mn-cs"/>
              </a:rPr>
              <a:t> para el tratamiento de una LVT que complica un STEMI con </a:t>
            </a:r>
            <a:r>
              <a:rPr lang="es-ES" sz="1200" kern="1200" dirty="0" err="1" smtClean="0">
                <a:solidFill>
                  <a:schemeClr val="tx1"/>
                </a:solidFill>
                <a:effectLst/>
                <a:latin typeface="+mn-lt"/>
                <a:ea typeface="+mn-ea"/>
                <a:cs typeface="+mn-cs"/>
              </a:rPr>
              <a:t>unAntagonista</a:t>
            </a:r>
            <a:r>
              <a:rPr lang="es-ES" sz="1200" kern="1200" dirty="0" smtClean="0">
                <a:solidFill>
                  <a:schemeClr val="tx1"/>
                </a:solidFill>
                <a:effectLst/>
                <a:latin typeface="+mn-lt"/>
                <a:ea typeface="+mn-ea"/>
                <a:cs typeface="+mn-cs"/>
              </a:rPr>
              <a:t> de la vitamina K (AVK). Profilaxis con un AVK, como </a:t>
            </a:r>
            <a:r>
              <a:rPr lang="es-ES" sz="1200" kern="1200" dirty="0" err="1" smtClean="0">
                <a:solidFill>
                  <a:schemeClr val="tx1"/>
                </a:solidFill>
                <a:effectLst/>
                <a:latin typeface="+mn-lt"/>
                <a:ea typeface="+mn-ea"/>
                <a:cs typeface="+mn-cs"/>
              </a:rPr>
              <a:t>warfarina</a:t>
            </a:r>
            <a:r>
              <a:rPr lang="es-ES" sz="1200" kern="1200" dirty="0" smtClean="0">
                <a:solidFill>
                  <a:schemeClr val="tx1"/>
                </a:solidFill>
                <a:effectLst/>
                <a:latin typeface="+mn-lt"/>
                <a:ea typeface="+mn-ea"/>
                <a:cs typeface="+mn-cs"/>
              </a:rPr>
              <a:t>(WF) también se recomienda para pacientes con acinesia apical anterior o </a:t>
            </a:r>
            <a:r>
              <a:rPr lang="es-ES" sz="1200" kern="1200" dirty="0" err="1" smtClean="0">
                <a:solidFill>
                  <a:schemeClr val="tx1"/>
                </a:solidFill>
                <a:effectLst/>
                <a:latin typeface="+mn-lt"/>
                <a:ea typeface="+mn-ea"/>
                <a:cs typeface="+mn-cs"/>
              </a:rPr>
              <a:t>discinesia</a:t>
            </a:r>
            <a:r>
              <a:rPr lang="es-ES" sz="1200" kern="1200" dirty="0" smtClean="0">
                <a:solidFill>
                  <a:schemeClr val="tx1"/>
                </a:solidFill>
                <a:effectLst/>
                <a:latin typeface="+mn-lt"/>
                <a:ea typeface="+mn-ea"/>
                <a:cs typeface="+mn-cs"/>
              </a:rPr>
              <a:t> después de un STEMI (clase </a:t>
            </a:r>
            <a:r>
              <a:rPr lang="es-ES" sz="1200" kern="1200" dirty="0" err="1" smtClean="0">
                <a:solidFill>
                  <a:schemeClr val="tx1"/>
                </a:solidFill>
                <a:effectLst/>
                <a:latin typeface="+mn-lt"/>
                <a:ea typeface="+mn-ea"/>
                <a:cs typeface="+mn-cs"/>
              </a:rPr>
              <a:t>IIb</a:t>
            </a:r>
            <a:r>
              <a:rPr lang="es-ES" sz="1200" kern="1200" dirty="0" smtClean="0">
                <a:solidFill>
                  <a:schemeClr val="tx1"/>
                </a:solidFill>
                <a:effectLst/>
                <a:latin typeface="+mn-lt"/>
                <a:ea typeface="+mn-ea"/>
                <a:cs typeface="+mn-cs"/>
              </a:rPr>
              <a:t>). Ambas recomendaciones se basan en evidencia limitada.</a:t>
            </a:r>
            <a:endParaRPr lang="es-US" dirty="0"/>
          </a:p>
        </p:txBody>
      </p:sp>
      <p:sp>
        <p:nvSpPr>
          <p:cNvPr id="4" name="Marcador de número de diapositiva 3"/>
          <p:cNvSpPr>
            <a:spLocks noGrp="1"/>
          </p:cNvSpPr>
          <p:nvPr>
            <p:ph type="sldNum" sz="quarter" idx="10"/>
          </p:nvPr>
        </p:nvSpPr>
        <p:spPr/>
        <p:txBody>
          <a:bodyPr/>
          <a:lstStyle/>
          <a:p>
            <a:fld id="{D13C0FDF-2532-4539-A0FE-9CB11787D84E}" type="slidenum">
              <a:rPr lang="en-US" smtClean="0"/>
              <a:pPr/>
              <a:t>4</a:t>
            </a:fld>
            <a:endParaRPr lang="en-US"/>
          </a:p>
        </p:txBody>
      </p:sp>
    </p:spTree>
    <p:extLst>
      <p:ext uri="{BB962C8B-B14F-4D97-AF65-F5344CB8AC3E}">
        <p14:creationId xmlns:p14="http://schemas.microsoft.com/office/powerpoint/2010/main" val="2676372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Estudios recientes han intentado abordar el papel de la profilaxis de la Warfarina además del estándar actual de cuidado, DAPT, para prevenir la formación de LVT en STEMI anterior asociado con FEVI y las anormalidades del movimiento de la pared reducidos. </a:t>
            </a:r>
          </a:p>
          <a:p>
            <a:r>
              <a:rPr lang="es-ES" sz="1200" kern="1200" dirty="0" smtClean="0">
                <a:solidFill>
                  <a:schemeClr val="tx1"/>
                </a:solidFill>
                <a:effectLst/>
                <a:latin typeface="+mn-lt"/>
                <a:ea typeface="+mn-ea"/>
                <a:cs typeface="+mn-cs"/>
              </a:rPr>
              <a:t>Estos estudios son de tamaño limitado, con los más grandes dos estudios son de naturaleza retrospectiva y el único aleatorizado el ensayo es un ensayo de factibilidad aleatorizado de 20 pacientes. Por lo tanto, el objetivo de este metanálisis fue combinar estos resultados para comparar el uso de la WF y no WF para la prevención de LVT en la era de PCI y concurrente DAPT.</a:t>
            </a:r>
          </a:p>
          <a:p>
            <a:endParaRPr lang="es-US" dirty="0"/>
          </a:p>
        </p:txBody>
      </p:sp>
      <p:sp>
        <p:nvSpPr>
          <p:cNvPr id="4" name="Marcador de número de diapositiva 3"/>
          <p:cNvSpPr>
            <a:spLocks noGrp="1"/>
          </p:cNvSpPr>
          <p:nvPr>
            <p:ph type="sldNum" sz="quarter" idx="10"/>
          </p:nvPr>
        </p:nvSpPr>
        <p:spPr/>
        <p:txBody>
          <a:bodyPr/>
          <a:lstStyle/>
          <a:p>
            <a:fld id="{D13C0FDF-2532-4539-A0FE-9CB11787D84E}" type="slidenum">
              <a:rPr lang="en-US" smtClean="0"/>
              <a:pPr/>
              <a:t>5</a:t>
            </a:fld>
            <a:endParaRPr lang="en-US"/>
          </a:p>
        </p:txBody>
      </p:sp>
    </p:spTree>
    <p:extLst>
      <p:ext uri="{BB962C8B-B14F-4D97-AF65-F5344CB8AC3E}">
        <p14:creationId xmlns:p14="http://schemas.microsoft.com/office/powerpoint/2010/main" val="3360539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r>
              <a:rPr lang="es-ES" sz="1200" kern="1200" dirty="0" smtClean="0">
                <a:solidFill>
                  <a:schemeClr val="tx1"/>
                </a:solidFill>
                <a:effectLst/>
                <a:latin typeface="+mn-lt"/>
                <a:ea typeface="+mn-ea"/>
                <a:cs typeface="+mn-cs"/>
              </a:rPr>
              <a:t>Determinar el papel de la profilaxis con </a:t>
            </a:r>
            <a:r>
              <a:rPr lang="es-ES" sz="1200" kern="1200" dirty="0" err="1" smtClean="0">
                <a:solidFill>
                  <a:schemeClr val="tx1"/>
                </a:solidFill>
                <a:effectLst/>
                <a:latin typeface="+mn-lt"/>
                <a:ea typeface="+mn-ea"/>
                <a:cs typeface="+mn-cs"/>
              </a:rPr>
              <a:t>warfarina</a:t>
            </a:r>
            <a:r>
              <a:rPr lang="es-ES" sz="1200" kern="1200" dirty="0" smtClean="0">
                <a:solidFill>
                  <a:schemeClr val="tx1"/>
                </a:solidFill>
                <a:effectLst/>
                <a:latin typeface="+mn-lt"/>
                <a:ea typeface="+mn-ea"/>
                <a:cs typeface="+mn-cs"/>
              </a:rPr>
              <a:t> (WF) en la prevención del trombo del ventrículo izquierdo(LVT) formación y posteriores complicaciones embólicas después de un ST elevación </a:t>
            </a:r>
            <a:r>
              <a:rPr lang="es-ES" sz="1200" kern="1200" dirty="0" err="1" smtClean="0">
                <a:solidFill>
                  <a:schemeClr val="tx1"/>
                </a:solidFill>
                <a:effectLst/>
                <a:latin typeface="+mn-lt"/>
                <a:ea typeface="+mn-ea"/>
                <a:cs typeface="+mn-cs"/>
              </a:rPr>
              <a:t>elevación</a:t>
            </a:r>
            <a:r>
              <a:rPr lang="es-ES" sz="1200" kern="1200" dirty="0" smtClean="0">
                <a:solidFill>
                  <a:schemeClr val="tx1"/>
                </a:solidFill>
                <a:effectLst/>
                <a:latin typeface="+mn-lt"/>
                <a:ea typeface="+mn-ea"/>
                <a:cs typeface="+mn-cs"/>
              </a:rPr>
              <a:t> infarto de miocardio(STEMI) complicado por la reducción de la fracción de eyección del ventrículo izquierdo (FEVI) y las anomalías del movimiento de la pared.</a:t>
            </a:r>
            <a:endParaRPr lang="es-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US" sz="1200" kern="1200" dirty="0" smtClean="0">
              <a:solidFill>
                <a:schemeClr val="tx1"/>
              </a:solidFill>
              <a:effectLst/>
              <a:latin typeface="+mn-lt"/>
              <a:ea typeface="+mn-ea"/>
              <a:cs typeface="+mn-cs"/>
            </a:endParaRPr>
          </a:p>
          <a:p>
            <a:endParaRPr lang="en-US" dirty="0"/>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Se realizó una búsqueda bibliográfica con el uso de la base de datos </a:t>
            </a:r>
            <a:r>
              <a:rPr lang="es-ES" sz="1200" kern="1200" dirty="0" err="1" smtClean="0">
                <a:solidFill>
                  <a:schemeClr val="tx1"/>
                </a:solidFill>
                <a:effectLst/>
                <a:latin typeface="+mn-lt"/>
                <a:ea typeface="+mn-ea"/>
                <a:cs typeface="+mn-cs"/>
              </a:rPr>
              <a:t>PubMed</a:t>
            </a:r>
            <a:r>
              <a:rPr lang="es-ES" sz="1200" kern="1200" dirty="0" smtClean="0">
                <a:solidFill>
                  <a:schemeClr val="tx1"/>
                </a:solidFill>
                <a:effectLst/>
                <a:latin typeface="+mn-lt"/>
                <a:ea typeface="+mn-ea"/>
                <a:cs typeface="+mn-cs"/>
              </a:rPr>
              <a:t>, EMBASE y  biblioteca de</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Cochrane para</a:t>
            </a:r>
            <a:r>
              <a:rPr lang="es-ES" sz="1200" kern="1200" baseline="0" dirty="0" smtClean="0">
                <a:solidFill>
                  <a:schemeClr val="tx1"/>
                </a:solidFill>
                <a:effectLst/>
                <a:latin typeface="+mn-lt"/>
                <a:ea typeface="+mn-ea"/>
                <a:cs typeface="+mn-cs"/>
              </a:rPr>
              <a:t> búsqueda de información relevante</a:t>
            </a:r>
            <a:r>
              <a:rPr lang="es-ES" sz="1200" kern="1200" dirty="0" smtClean="0">
                <a:solidFill>
                  <a:schemeClr val="tx1"/>
                </a:solidFill>
                <a:effectLst/>
                <a:latin typeface="+mn-lt"/>
                <a:ea typeface="+mn-ea"/>
                <a:cs typeface="+mn-cs"/>
              </a:rPr>
              <a:t>. Los resultados fueron revisados ​​individualmente por dos revisores independientes (N.M. y J.M.) por relevancia. Las discrepancias entre los conjuntos de datos se resolvieron por consenso.</a:t>
            </a:r>
          </a:p>
          <a:p>
            <a:endParaRPr lang="es-US" dirty="0"/>
          </a:p>
        </p:txBody>
      </p:sp>
      <p:sp>
        <p:nvSpPr>
          <p:cNvPr id="4" name="Marcador de número de diapositiva 3"/>
          <p:cNvSpPr>
            <a:spLocks noGrp="1"/>
          </p:cNvSpPr>
          <p:nvPr>
            <p:ph type="sldNum" sz="quarter" idx="10"/>
          </p:nvPr>
        </p:nvSpPr>
        <p:spPr/>
        <p:txBody>
          <a:bodyPr/>
          <a:lstStyle/>
          <a:p>
            <a:fld id="{D13C0FDF-2532-4539-A0FE-9CB11787D84E}" type="slidenum">
              <a:rPr lang="en-US" smtClean="0"/>
              <a:pPr/>
              <a:t>7</a:t>
            </a:fld>
            <a:endParaRPr lang="en-US"/>
          </a:p>
        </p:txBody>
      </p:sp>
    </p:spTree>
    <p:extLst>
      <p:ext uri="{BB962C8B-B14F-4D97-AF65-F5344CB8AC3E}">
        <p14:creationId xmlns:p14="http://schemas.microsoft.com/office/powerpoint/2010/main" val="2172061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D13C0FDF-2532-4539-A0FE-9CB11787D84E}" type="slidenum">
              <a:rPr lang="en-US" smtClean="0"/>
              <a:pPr/>
              <a:t>8</a:t>
            </a:fld>
            <a:endParaRPr lang="en-US"/>
          </a:p>
        </p:txBody>
      </p:sp>
    </p:spTree>
    <p:extLst>
      <p:ext uri="{BB962C8B-B14F-4D97-AF65-F5344CB8AC3E}">
        <p14:creationId xmlns:p14="http://schemas.microsoft.com/office/powerpoint/2010/main" val="1758752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US" dirty="0" smtClean="0"/>
              <a:t>3)</a:t>
            </a:r>
            <a:r>
              <a:rPr lang="es-US" baseline="0" dirty="0" smtClean="0"/>
              <a:t> Estudios que no hicieron cálculos de riesgo.</a:t>
            </a:r>
          </a:p>
          <a:p>
            <a:r>
              <a:rPr lang="es-US" baseline="0" dirty="0" smtClean="0"/>
              <a:t>4) Los que evaluaron puntos finales compuestos.</a:t>
            </a:r>
            <a:endParaRPr lang="es-US" dirty="0"/>
          </a:p>
        </p:txBody>
      </p:sp>
      <p:sp>
        <p:nvSpPr>
          <p:cNvPr id="4" name="Marcador de número de diapositiva 3"/>
          <p:cNvSpPr>
            <a:spLocks noGrp="1"/>
          </p:cNvSpPr>
          <p:nvPr>
            <p:ph type="sldNum" sz="quarter" idx="10"/>
          </p:nvPr>
        </p:nvSpPr>
        <p:spPr/>
        <p:txBody>
          <a:bodyPr/>
          <a:lstStyle/>
          <a:p>
            <a:fld id="{D13C0FDF-2532-4539-A0FE-9CB11787D84E}" type="slidenum">
              <a:rPr lang="en-US" smtClean="0"/>
              <a:pPr/>
              <a:t>9</a:t>
            </a:fld>
            <a:endParaRPr lang="en-US"/>
          </a:p>
        </p:txBody>
      </p:sp>
    </p:spTree>
    <p:extLst>
      <p:ext uri="{BB962C8B-B14F-4D97-AF65-F5344CB8AC3E}">
        <p14:creationId xmlns:p14="http://schemas.microsoft.com/office/powerpoint/2010/main" val="1826439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Los datos se agruparon utilizando un modelo de efectos aleatorios y se informaron como OR con sus intervalos de confianza (IC) del 95%. </a:t>
            </a:r>
            <a:r>
              <a:rPr lang="es-ES" sz="1200" b="1" kern="1200" dirty="0" smtClean="0">
                <a:solidFill>
                  <a:schemeClr val="tx1"/>
                </a:solidFill>
                <a:effectLst/>
                <a:latin typeface="+mn-lt"/>
                <a:ea typeface="+mn-ea"/>
                <a:cs typeface="+mn-cs"/>
              </a:rPr>
              <a:t>La heterogeneidad</a:t>
            </a:r>
            <a:r>
              <a:rPr lang="es-ES" sz="1200" kern="1200" dirty="0" smtClean="0">
                <a:solidFill>
                  <a:schemeClr val="tx1"/>
                </a:solidFill>
                <a:effectLst/>
                <a:latin typeface="+mn-lt"/>
                <a:ea typeface="+mn-ea"/>
                <a:cs typeface="+mn-cs"/>
              </a:rPr>
              <a:t> se basó en la prueba estadística I2 con un valor de I2 de b 25% considerado baja heterogeneidad, 25% a 50% moderado, y un valor de N50% de heterogeneidad sustancial. Las parcelas de embudo se construyeron e inspeccionaron visualmente para evidencia de el sesgo de publicación. El peso de cada prueba en los resultados generales de el resultado del metanálisis se calculó como un porcentaje del número de pacientes en ese ensayo dado sobre el número total incluido en cada análisis de resultado. Las medidas de resultado primario de interés en los cuatro estudios incluidos son accidente cerebrovascular, muerte y hemorragia mayor. Las definiciones de hemorragia mayor variaron, pero se agruparon bajo el resultado de episodios hemorrágicos mayores para análisis. Dos de los cuatro estudios no clasificaron el accidente cerebrovascular en hemorrágico versus isquemia y, por lo tanto, estos resultados se agruparon</a:t>
            </a:r>
            <a:endParaRPr lang="es-US" dirty="0"/>
          </a:p>
        </p:txBody>
      </p:sp>
      <p:sp>
        <p:nvSpPr>
          <p:cNvPr id="4" name="Marcador de número de diapositiva 3"/>
          <p:cNvSpPr>
            <a:spLocks noGrp="1"/>
          </p:cNvSpPr>
          <p:nvPr>
            <p:ph type="sldNum" sz="quarter" idx="10"/>
          </p:nvPr>
        </p:nvSpPr>
        <p:spPr/>
        <p:txBody>
          <a:bodyPr/>
          <a:lstStyle/>
          <a:p>
            <a:fld id="{D13C0FDF-2532-4539-A0FE-9CB11787D84E}" type="slidenum">
              <a:rPr lang="en-US" smtClean="0"/>
              <a:pPr/>
              <a:t>11</a:t>
            </a:fld>
            <a:endParaRPr lang="en-US"/>
          </a:p>
        </p:txBody>
      </p:sp>
    </p:spTree>
    <p:extLst>
      <p:ext uri="{BB962C8B-B14F-4D97-AF65-F5344CB8AC3E}">
        <p14:creationId xmlns:p14="http://schemas.microsoft.com/office/powerpoint/2010/main" val="572559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9" name="8 Rectángulo"/>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1 Título"/>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s-ES" smtClean="0"/>
              <a:t>Haga clic para modificar el estilo de título del patrón</a:t>
            </a:r>
            <a:endParaRPr kumimoji="0" lang="en-US"/>
          </a:p>
        </p:txBody>
      </p:sp>
      <p:sp>
        <p:nvSpPr>
          <p:cNvPr id="3" name="2 Subtítulo"/>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s-ES" smtClean="0"/>
              <a:t>Haga clic para modificar el estilo de subtítulo del patrón</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24/09/2018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10" name="9 Rectángulo"/>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24/09/2018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9" name="8 Rectángulo"/>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7 Rectángulo"/>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1 Título vertical"/>
          <p:cNvSpPr>
            <a:spLocks noGrp="1"/>
          </p:cNvSpPr>
          <p:nvPr>
            <p:ph type="title" orient="vert"/>
          </p:nvPr>
        </p:nvSpPr>
        <p:spPr>
          <a:xfrm>
            <a:off x="9042400" y="274641"/>
            <a:ext cx="25400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304801"/>
            <a:ext cx="8026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24/09/2018</a:t>
            </a:fld>
            <a:endParaRPr lang="es-ES"/>
          </a:p>
        </p:txBody>
      </p:sp>
      <p:sp>
        <p:nvSpPr>
          <p:cNvPr id="5" name="4 Marcador de pie de página"/>
          <p:cNvSpPr>
            <a:spLocks noGrp="1"/>
          </p:cNvSpPr>
          <p:nvPr>
            <p:ph type="ftr" sz="quarter" idx="11"/>
          </p:nvPr>
        </p:nvSpPr>
        <p:spPr>
          <a:xfrm>
            <a:off x="3520796" y="6377460"/>
            <a:ext cx="5115205" cy="365125"/>
          </a:xfrm>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155448"/>
            <a:ext cx="10972800" cy="1252728"/>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24/09/2018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9" name="8 Rectángulo"/>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11 Rectángulo"/>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1 Título"/>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24/09/2018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A847CFC-816F-41D0-AAC0-9BF4FEBC753E}" type="datetimeFigureOut">
              <a:rPr lang="es-ES" smtClean="0"/>
              <a:pPr/>
              <a:t>24/09/2018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texto"/>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6" name="5 Marcador de contenido"/>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7A847CFC-816F-41D0-AAC0-9BF4FEBC753E}" type="datetimeFigureOut">
              <a:rPr lang="es-ES" smtClean="0"/>
              <a:pPr/>
              <a:t>24/09/2018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7A847CFC-816F-41D0-AAC0-9BF4FEBC753E}" type="datetimeFigureOut">
              <a:rPr lang="es-ES" smtClean="0"/>
              <a:pPr/>
              <a:t>24/09/2018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24/09/2018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texto"/>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24/09/2018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12" name="11 Rectángulo"/>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8 Rectángulo"/>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219456" y="1170432"/>
            <a:ext cx="3364992" cy="201168"/>
          </a:xfrm>
        </p:spPr>
        <p:txBody>
          <a:bodyPr/>
          <a:lstStyle/>
          <a:p>
            <a:fld id="{7A847CFC-816F-41D0-AAC0-9BF4FEBC753E}" type="datetimeFigureOut">
              <a:rPr lang="es-ES" smtClean="0"/>
              <a:pPr/>
              <a:t>24/09/2018</a:t>
            </a:fld>
            <a:endParaRPr lang="es-ES"/>
          </a:p>
        </p:txBody>
      </p:sp>
      <p:sp>
        <p:nvSpPr>
          <p:cNvPr id="11" name="10 Rectángulo"/>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8 Rectángulo"/>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5 Marcador de pie de página"/>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endParaRPr lang="es-ES"/>
          </a:p>
        </p:txBody>
      </p:sp>
      <p:sp>
        <p:nvSpPr>
          <p:cNvPr id="7" name="6 Marcador de número de diapositiva"/>
          <p:cNvSpPr>
            <a:spLocks noGrp="1"/>
          </p:cNvSpPr>
          <p:nvPr>
            <p:ph type="sldNum" sz="quarter" idx="12"/>
          </p:nvPr>
        </p:nvSpPr>
        <p:spPr>
          <a:xfrm>
            <a:off x="11119104" y="1170432"/>
            <a:ext cx="978485" cy="201168"/>
          </a:xfrm>
        </p:spPr>
        <p:txBody>
          <a:bodyPr/>
          <a:lstStyle/>
          <a:p>
            <a:fld id="{132FADFE-3B8F-471C-ABF0-DBC7717ECBBC}"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9 Rectángulo"/>
          <p:cNvSpPr/>
          <p:nvPr/>
        </p:nvSpPr>
        <p:spPr bwMode="invGray">
          <a:xfrm>
            <a:off x="0" y="1272273"/>
            <a:ext cx="12192000" cy="45720"/>
          </a:xfrm>
          <a:prstGeom prst="rect">
            <a:avLst/>
          </a:prstGeom>
          <a:solidFill>
            <a:srgbClr val="FFFFFF">
              <a:alpha val="93000"/>
            </a:srgbClr>
          </a:solidFill>
          <a:ln w="48000" cap="flat" cmpd="thickThin" algn="ctr">
            <a:noFill/>
            <a:prstDash val="solid"/>
          </a:ln>
          <a:effectLst>
            <a:outerShdw blurRad="31750" dist="10160" dir="5400000" algn="tl" rotWithShape="0">
              <a:srgbClr val="000000">
                <a:alpha val="18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1 Marcador de título"/>
          <p:cNvSpPr>
            <a:spLocks noGrp="1"/>
          </p:cNvSpPr>
          <p:nvPr>
            <p:ph type="title"/>
          </p:nvPr>
        </p:nvSpPr>
        <p:spPr>
          <a:xfrm>
            <a:off x="911424" y="262238"/>
            <a:ext cx="10225136" cy="1251062"/>
          </a:xfrm>
          <a:prstGeom prst="rect">
            <a:avLst/>
          </a:prstGeom>
        </p:spPr>
        <p:txBody>
          <a:bodyPr vert="horz" lIns="91440" rIns="45720" rtlCol="0" anchor="ctr">
            <a:noAutofit/>
          </a:bodyPr>
          <a:lstStyle/>
          <a:p>
            <a:r>
              <a:rPr kumimoji="0" lang="es-ES" dirty="0" smtClean="0"/>
              <a:t>HAGA CLIC PARA MODIFICAR EL ESTILO DE TÍTULO DEL PATRÓN</a:t>
            </a:r>
            <a:endParaRPr kumimoji="0" lang="en-US" dirty="0"/>
          </a:p>
        </p:txBody>
      </p:sp>
      <p:sp>
        <p:nvSpPr>
          <p:cNvPr id="3" name="2 Marcador de texto"/>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kumimoji="0" lang="es-ES" dirty="0" smtClean="0"/>
              <a:t>Haga clic para modificar el estilo de texto del patrón</a:t>
            </a:r>
          </a:p>
          <a:p>
            <a:pPr lvl="1" eaLnBrk="1" latinLnBrk="0" hangingPunct="1"/>
            <a:r>
              <a:rPr kumimoji="0" lang="es-ES" dirty="0" smtClean="0"/>
              <a:t>Segundo nivel</a:t>
            </a:r>
          </a:p>
          <a:p>
            <a:pPr lvl="2" eaLnBrk="1" latinLnBrk="0" hangingPunct="1"/>
            <a:r>
              <a:rPr kumimoji="0" lang="es-ES" dirty="0" smtClean="0"/>
              <a:t>Tercer nivel</a:t>
            </a:r>
          </a:p>
          <a:p>
            <a:pPr lvl="3" eaLnBrk="1" latinLnBrk="0" hangingPunct="1"/>
            <a:r>
              <a:rPr kumimoji="0" lang="es-ES" dirty="0" smtClean="0"/>
              <a:t>Cuarto nivel</a:t>
            </a:r>
          </a:p>
          <a:p>
            <a:pPr lvl="4" eaLnBrk="1" latinLnBrk="0" hangingPunct="1"/>
            <a:r>
              <a:rPr kumimoji="0" lang="es-ES" dirty="0" smtClean="0"/>
              <a:t>Quinto nivel</a:t>
            </a:r>
            <a:endParaRPr kumimoji="0" lang="en-US" dirty="0"/>
          </a:p>
        </p:txBody>
      </p:sp>
      <p:sp>
        <p:nvSpPr>
          <p:cNvPr id="4" name="3 Marcador de fecha"/>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7A847CFC-816F-41D0-AAC0-9BF4FEBC753E}" type="datetimeFigureOut">
              <a:rPr lang="es-ES" smtClean="0"/>
              <a:pPr/>
              <a:t>24/09/2018</a:t>
            </a:fld>
            <a:endParaRPr lang="es-ES"/>
          </a:p>
        </p:txBody>
      </p:sp>
      <p:sp>
        <p:nvSpPr>
          <p:cNvPr id="5" name="4 Marcador de pie de página"/>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s-ES"/>
          </a:p>
        </p:txBody>
      </p:sp>
      <p:sp>
        <p:nvSpPr>
          <p:cNvPr id="6" name="5 Marcador de número de diapositiva"/>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lnSpc>
          <a:spcPts val="4000"/>
        </a:lnSpc>
        <a:spcBef>
          <a:spcPct val="0"/>
        </a:spcBef>
        <a:buNone/>
        <a:defRPr kumimoji="0" sz="4000" b="1" kern="1200" cap="none" spc="0">
          <a:ln>
            <a:noFill/>
          </a:ln>
          <a:solidFill>
            <a:schemeClr val="bg1"/>
          </a:solidFill>
          <a:effectLst>
            <a:outerShdw blurRad="50800" dist="63500" dir="5400000" algn="t" rotWithShape="0">
              <a:prstClr val="black">
                <a:alpha val="66000"/>
              </a:prstClr>
            </a:outerShdw>
          </a:effectLst>
          <a:latin typeface="Baghdad" charset="-78"/>
          <a:ea typeface="Baghdad" charset="-78"/>
          <a:cs typeface="Baghdad" charset="-78"/>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lumMod val="75000"/>
              <a:lumOff val="25000"/>
            </a:schemeClr>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lumMod val="75000"/>
              <a:lumOff val="25000"/>
            </a:schemeClr>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lumMod val="75000"/>
              <a:lumOff val="25000"/>
            </a:schemeClr>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lumMod val="75000"/>
              <a:lumOff val="25000"/>
            </a:schemeClr>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lumMod val="75000"/>
              <a:lumOff val="25000"/>
            </a:schemeClr>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jpe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99392"/>
            <a:ext cx="12209098" cy="6973133"/>
          </a:xfrm>
          <a:prstGeom prst="rect">
            <a:avLst/>
          </a:prstGeom>
          <a:noFill/>
        </p:spPr>
      </p:pic>
      <p:sp>
        <p:nvSpPr>
          <p:cNvPr id="2" name="Rectangle 1"/>
          <p:cNvSpPr/>
          <p:nvPr/>
        </p:nvSpPr>
        <p:spPr>
          <a:xfrm>
            <a:off x="3424819" y="4174421"/>
            <a:ext cx="2383150" cy="432688"/>
          </a:xfrm>
          <a:custGeom>
            <a:avLst/>
            <a:gdLst>
              <a:gd name="connsiteX0" fmla="*/ 0 w 2448272"/>
              <a:gd name="connsiteY0" fmla="*/ 0 h 432048"/>
              <a:gd name="connsiteX1" fmla="*/ 2448272 w 2448272"/>
              <a:gd name="connsiteY1" fmla="*/ 0 h 432048"/>
              <a:gd name="connsiteX2" fmla="*/ 2448272 w 2448272"/>
              <a:gd name="connsiteY2" fmla="*/ 432048 h 432048"/>
              <a:gd name="connsiteX3" fmla="*/ 0 w 2448272"/>
              <a:gd name="connsiteY3" fmla="*/ 432048 h 432048"/>
              <a:gd name="connsiteX4" fmla="*/ 0 w 2448272"/>
              <a:gd name="connsiteY4" fmla="*/ 0 h 432048"/>
              <a:gd name="connsiteX0" fmla="*/ 0 w 2448272"/>
              <a:gd name="connsiteY0" fmla="*/ 0 h 432048"/>
              <a:gd name="connsiteX1" fmla="*/ 2448272 w 2448272"/>
              <a:gd name="connsiteY1" fmla="*/ 0 h 432048"/>
              <a:gd name="connsiteX2" fmla="*/ 2448272 w 2448272"/>
              <a:gd name="connsiteY2" fmla="*/ 432048 h 432048"/>
              <a:gd name="connsiteX3" fmla="*/ 242493 w 2448272"/>
              <a:gd name="connsiteY3" fmla="*/ 432048 h 432048"/>
              <a:gd name="connsiteX4" fmla="*/ 0 w 2448272"/>
              <a:gd name="connsiteY4" fmla="*/ 0 h 432048"/>
              <a:gd name="connsiteX0" fmla="*/ 0 w 2448272"/>
              <a:gd name="connsiteY0" fmla="*/ 0 h 432048"/>
              <a:gd name="connsiteX1" fmla="*/ 2448272 w 2448272"/>
              <a:gd name="connsiteY1" fmla="*/ 0 h 432048"/>
              <a:gd name="connsiteX2" fmla="*/ 2448272 w 2448272"/>
              <a:gd name="connsiteY2" fmla="*/ 432048 h 432048"/>
              <a:gd name="connsiteX3" fmla="*/ 242493 w 2448272"/>
              <a:gd name="connsiteY3" fmla="*/ 432048 h 432048"/>
              <a:gd name="connsiteX4" fmla="*/ 0 w 2448272"/>
              <a:gd name="connsiteY4" fmla="*/ 0 h 432048"/>
              <a:gd name="connsiteX0" fmla="*/ 0 w 2306818"/>
              <a:gd name="connsiteY0" fmla="*/ 0 h 472464"/>
              <a:gd name="connsiteX1" fmla="*/ 2306818 w 2306818"/>
              <a:gd name="connsiteY1" fmla="*/ 40416 h 472464"/>
              <a:gd name="connsiteX2" fmla="*/ 2306818 w 2306818"/>
              <a:gd name="connsiteY2" fmla="*/ 472464 h 472464"/>
              <a:gd name="connsiteX3" fmla="*/ 101039 w 2306818"/>
              <a:gd name="connsiteY3" fmla="*/ 472464 h 472464"/>
              <a:gd name="connsiteX4" fmla="*/ 0 w 2306818"/>
              <a:gd name="connsiteY4" fmla="*/ 0 h 472464"/>
              <a:gd name="connsiteX0" fmla="*/ 56112 w 2362930"/>
              <a:gd name="connsiteY0" fmla="*/ 0 h 472464"/>
              <a:gd name="connsiteX1" fmla="*/ 2362930 w 2362930"/>
              <a:gd name="connsiteY1" fmla="*/ 40416 h 472464"/>
              <a:gd name="connsiteX2" fmla="*/ 2362930 w 2362930"/>
              <a:gd name="connsiteY2" fmla="*/ 472464 h 472464"/>
              <a:gd name="connsiteX3" fmla="*/ 157151 w 2362930"/>
              <a:gd name="connsiteY3" fmla="*/ 472464 h 472464"/>
              <a:gd name="connsiteX4" fmla="*/ 56112 w 2362930"/>
              <a:gd name="connsiteY4" fmla="*/ 0 h 472464"/>
              <a:gd name="connsiteX0" fmla="*/ 64088 w 2370906"/>
              <a:gd name="connsiteY0" fmla="*/ 0 h 472464"/>
              <a:gd name="connsiteX1" fmla="*/ 2370906 w 2370906"/>
              <a:gd name="connsiteY1" fmla="*/ 40416 h 472464"/>
              <a:gd name="connsiteX2" fmla="*/ 2370906 w 2370906"/>
              <a:gd name="connsiteY2" fmla="*/ 472464 h 472464"/>
              <a:gd name="connsiteX3" fmla="*/ 165127 w 2370906"/>
              <a:gd name="connsiteY3" fmla="*/ 472464 h 472464"/>
              <a:gd name="connsiteX4" fmla="*/ 64088 w 2370906"/>
              <a:gd name="connsiteY4" fmla="*/ 0 h 472464"/>
              <a:gd name="connsiteX0" fmla="*/ 0 w 2306818"/>
              <a:gd name="connsiteY0" fmla="*/ 0 h 472464"/>
              <a:gd name="connsiteX1" fmla="*/ 2306818 w 2306818"/>
              <a:gd name="connsiteY1" fmla="*/ 40416 h 472464"/>
              <a:gd name="connsiteX2" fmla="*/ 2306818 w 2306818"/>
              <a:gd name="connsiteY2" fmla="*/ 472464 h 472464"/>
              <a:gd name="connsiteX3" fmla="*/ 101039 w 2306818"/>
              <a:gd name="connsiteY3" fmla="*/ 472464 h 472464"/>
              <a:gd name="connsiteX4" fmla="*/ 0 w 2306818"/>
              <a:gd name="connsiteY4" fmla="*/ 0 h 472464"/>
              <a:gd name="connsiteX0" fmla="*/ 0 w 2387649"/>
              <a:gd name="connsiteY0" fmla="*/ 15156 h 432048"/>
              <a:gd name="connsiteX1" fmla="*/ 2387649 w 2387649"/>
              <a:gd name="connsiteY1" fmla="*/ 0 h 432048"/>
              <a:gd name="connsiteX2" fmla="*/ 2387649 w 2387649"/>
              <a:gd name="connsiteY2" fmla="*/ 432048 h 432048"/>
              <a:gd name="connsiteX3" fmla="*/ 181870 w 2387649"/>
              <a:gd name="connsiteY3" fmla="*/ 432048 h 432048"/>
              <a:gd name="connsiteX4" fmla="*/ 0 w 2387649"/>
              <a:gd name="connsiteY4" fmla="*/ 15156 h 432048"/>
              <a:gd name="connsiteX0" fmla="*/ 0 w 2382597"/>
              <a:gd name="connsiteY0" fmla="*/ 5052 h 432048"/>
              <a:gd name="connsiteX1" fmla="*/ 2382597 w 2382597"/>
              <a:gd name="connsiteY1" fmla="*/ 0 h 432048"/>
              <a:gd name="connsiteX2" fmla="*/ 2382597 w 2382597"/>
              <a:gd name="connsiteY2" fmla="*/ 432048 h 432048"/>
              <a:gd name="connsiteX3" fmla="*/ 176818 w 2382597"/>
              <a:gd name="connsiteY3" fmla="*/ 432048 h 432048"/>
              <a:gd name="connsiteX4" fmla="*/ 0 w 2382597"/>
              <a:gd name="connsiteY4" fmla="*/ 5052 h 432048"/>
              <a:gd name="connsiteX0" fmla="*/ 532 w 2383129"/>
              <a:gd name="connsiteY0" fmla="*/ 5052 h 432048"/>
              <a:gd name="connsiteX1" fmla="*/ 2383129 w 2383129"/>
              <a:gd name="connsiteY1" fmla="*/ 0 h 432048"/>
              <a:gd name="connsiteX2" fmla="*/ 2383129 w 2383129"/>
              <a:gd name="connsiteY2" fmla="*/ 432048 h 432048"/>
              <a:gd name="connsiteX3" fmla="*/ 177350 w 2383129"/>
              <a:gd name="connsiteY3" fmla="*/ 432048 h 432048"/>
              <a:gd name="connsiteX4" fmla="*/ 532 w 2383129"/>
              <a:gd name="connsiteY4" fmla="*/ 5052 h 432048"/>
              <a:gd name="connsiteX0" fmla="*/ 551 w 2383148"/>
              <a:gd name="connsiteY0" fmla="*/ 5052 h 432688"/>
              <a:gd name="connsiteX1" fmla="*/ 2383148 w 2383148"/>
              <a:gd name="connsiteY1" fmla="*/ 0 h 432688"/>
              <a:gd name="connsiteX2" fmla="*/ 2383148 w 2383148"/>
              <a:gd name="connsiteY2" fmla="*/ 432048 h 432688"/>
              <a:gd name="connsiteX3" fmla="*/ 177369 w 2383148"/>
              <a:gd name="connsiteY3" fmla="*/ 432048 h 432688"/>
              <a:gd name="connsiteX4" fmla="*/ 551 w 2383148"/>
              <a:gd name="connsiteY4" fmla="*/ 5052 h 432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3148" h="432688">
                <a:moveTo>
                  <a:pt x="551" y="5052"/>
                </a:moveTo>
                <a:lnTo>
                  <a:pt x="2383148" y="0"/>
                </a:lnTo>
                <a:lnTo>
                  <a:pt x="2383148" y="432048"/>
                </a:lnTo>
                <a:lnTo>
                  <a:pt x="177369" y="432048"/>
                </a:lnTo>
                <a:cubicBezTo>
                  <a:pt x="121797" y="444642"/>
                  <a:pt x="-9553" y="270315"/>
                  <a:pt x="551" y="5052"/>
                </a:cubicBezTo>
                <a:close/>
              </a:path>
            </a:pathLst>
          </a:custGeom>
          <a:solidFill>
            <a:schemeClr val="tx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2 Título"/>
          <p:cNvSpPr>
            <a:spLocks noGrp="1"/>
          </p:cNvSpPr>
          <p:nvPr>
            <p:ph type="title" idx="4294967295"/>
          </p:nvPr>
        </p:nvSpPr>
        <p:spPr>
          <a:xfrm>
            <a:off x="4242047" y="2253172"/>
            <a:ext cx="8134268" cy="1181498"/>
          </a:xfrm>
        </p:spPr>
        <p:txBody>
          <a:bodyPr>
            <a:noAutofit/>
            <a:scene3d>
              <a:camera prst="orthographicFront"/>
              <a:lightRig rig="threePt" dir="t">
                <a:rot lat="0" lon="0" rev="4800000"/>
              </a:lightRig>
            </a:scene3d>
            <a:sp3d prstMaterial="matte"/>
          </a:bodyPr>
          <a:lstStyle/>
          <a:p>
            <a:pPr algn="l">
              <a:lnSpc>
                <a:spcPts val="8500"/>
              </a:lnSpc>
            </a:pPr>
            <a:r>
              <a:rPr lang="es-ES" sz="8000" dirty="0">
                <a:solidFill>
                  <a:schemeClr val="bg1">
                    <a:lumMod val="95000"/>
                  </a:schemeClr>
                </a:solidFill>
                <a:latin typeface="Abadi MT Condensed Extra Bold" charset="0"/>
                <a:ea typeface="Abadi MT Condensed Extra Bold" charset="0"/>
                <a:cs typeface="Abadi MT Condensed Extra Bold" charset="0"/>
              </a:rPr>
              <a:t>EVIDENCIA CIENTÍFICA</a:t>
            </a:r>
            <a:endParaRPr lang="en-US" sz="8000" dirty="0">
              <a:solidFill>
                <a:schemeClr val="bg1">
                  <a:lumMod val="95000"/>
                </a:schemeClr>
              </a:solidFill>
              <a:latin typeface="Abadi MT Condensed Extra Bold" charset="0"/>
              <a:ea typeface="Abadi MT Condensed Extra Bold" charset="0"/>
              <a:cs typeface="Abadi MT Condensed Extra Bold" charset="0"/>
            </a:endParaRPr>
          </a:p>
        </p:txBody>
      </p:sp>
      <p:sp>
        <p:nvSpPr>
          <p:cNvPr id="9" name="8 CuadroTexto"/>
          <p:cNvSpPr txBox="1"/>
          <p:nvPr/>
        </p:nvSpPr>
        <p:spPr>
          <a:xfrm>
            <a:off x="4242047" y="4143345"/>
            <a:ext cx="4572000" cy="2492990"/>
          </a:xfrm>
          <a:prstGeom prst="rect">
            <a:avLst/>
          </a:prstGeom>
          <a:noFill/>
        </p:spPr>
        <p:txBody>
          <a:bodyPr wrap="square" rtlCol="0">
            <a:spAutoFit/>
          </a:bodyPr>
          <a:lstStyle/>
          <a:p>
            <a:r>
              <a:rPr lang="es-ES" sz="2400" b="1" dirty="0">
                <a:solidFill>
                  <a:schemeClr val="bg1">
                    <a:lumMod val="95000"/>
                  </a:schemeClr>
                </a:solidFill>
              </a:rPr>
              <a:t>GRUPO 8</a:t>
            </a:r>
          </a:p>
          <a:p>
            <a:pPr>
              <a:lnSpc>
                <a:spcPct val="150000"/>
              </a:lnSpc>
            </a:pPr>
            <a:r>
              <a:rPr lang="es-ES" sz="2400" b="1" dirty="0" smtClean="0"/>
              <a:t>Dra. García </a:t>
            </a:r>
            <a:r>
              <a:rPr lang="es-ES" sz="2400" b="1" dirty="0"/>
              <a:t>Ana (R1) </a:t>
            </a:r>
            <a:r>
              <a:rPr lang="es-ES" sz="2400" dirty="0"/>
              <a:t>EXPOSITOR</a:t>
            </a:r>
          </a:p>
          <a:p>
            <a:r>
              <a:rPr lang="es-ES" sz="2400" b="1" dirty="0" smtClean="0"/>
              <a:t>Dra. Suarez </a:t>
            </a:r>
            <a:r>
              <a:rPr lang="es-ES" sz="2400" b="1" dirty="0" err="1" smtClean="0"/>
              <a:t>Marycarme</a:t>
            </a:r>
            <a:r>
              <a:rPr lang="es-ES" sz="2400" b="1" dirty="0" err="1"/>
              <a:t>n</a:t>
            </a:r>
            <a:r>
              <a:rPr lang="es-ES" sz="2400" dirty="0" smtClean="0"/>
              <a:t> </a:t>
            </a:r>
            <a:r>
              <a:rPr lang="es-ES" sz="2400" dirty="0"/>
              <a:t>(R1)</a:t>
            </a:r>
          </a:p>
          <a:p>
            <a:r>
              <a:rPr lang="es-ES" sz="2400" b="1" dirty="0" smtClean="0"/>
              <a:t>Dra. </a:t>
            </a:r>
            <a:r>
              <a:rPr lang="es-ES" sz="2400" b="1" dirty="0" err="1" smtClean="0"/>
              <a:t>Lehmann</a:t>
            </a:r>
            <a:r>
              <a:rPr lang="es-ES" sz="2400" b="1" dirty="0" smtClean="0"/>
              <a:t> </a:t>
            </a:r>
            <a:r>
              <a:rPr lang="es-ES" sz="2400" b="1" dirty="0"/>
              <a:t>Sara (R2) </a:t>
            </a:r>
            <a:r>
              <a:rPr lang="es-ES" sz="2400" dirty="0"/>
              <a:t>RELATOR</a:t>
            </a:r>
          </a:p>
          <a:p>
            <a:r>
              <a:rPr lang="es-ES" sz="2400" b="1" dirty="0" smtClean="0"/>
              <a:t>Dra. Viloria </a:t>
            </a:r>
            <a:r>
              <a:rPr lang="es-ES" sz="2400" b="1" dirty="0"/>
              <a:t>Fabiola (R3) </a:t>
            </a:r>
            <a:endParaRPr lang="en-US" sz="2400" b="1" dirty="0"/>
          </a:p>
        </p:txBody>
      </p:sp>
      <p:grpSp>
        <p:nvGrpSpPr>
          <p:cNvPr id="10" name="Group 4"/>
          <p:cNvGrpSpPr>
            <a:grpSpLocks/>
          </p:cNvGrpSpPr>
          <p:nvPr/>
        </p:nvGrpSpPr>
        <p:grpSpPr bwMode="auto">
          <a:xfrm>
            <a:off x="11064552" y="150666"/>
            <a:ext cx="936104" cy="1002968"/>
            <a:chOff x="3659" y="3447"/>
            <a:chExt cx="508" cy="547"/>
          </a:xfrm>
          <a:effectLst>
            <a:reflection blurRad="6350" stA="50000" endA="300" endPos="55500" dist="50800" dir="5400000" sy="-100000" algn="bl" rotWithShape="0"/>
          </a:effectLst>
          <a:scene3d>
            <a:camera prst="orthographicFront">
              <a:rot lat="0" lon="0" rev="0"/>
            </a:camera>
            <a:lightRig rig="balanced" dir="t">
              <a:rot lat="0" lon="0" rev="8700000"/>
            </a:lightRig>
          </a:scene3d>
        </p:grpSpPr>
        <p:sp>
          <p:nvSpPr>
            <p:cNvPr id="11" name="Freeform 5"/>
            <p:cNvSpPr>
              <a:spLocks/>
            </p:cNvSpPr>
            <p:nvPr/>
          </p:nvSpPr>
          <p:spPr bwMode="auto">
            <a:xfrm>
              <a:off x="3742" y="3508"/>
              <a:ext cx="425" cy="486"/>
            </a:xfrm>
            <a:custGeom>
              <a:avLst/>
              <a:gdLst>
                <a:gd name="T0" fmla="*/ 173 w 425"/>
                <a:gd name="T1" fmla="*/ 483 h 486"/>
                <a:gd name="T2" fmla="*/ 190 w 425"/>
                <a:gd name="T3" fmla="*/ 482 h 486"/>
                <a:gd name="T4" fmla="*/ 204 w 425"/>
                <a:gd name="T5" fmla="*/ 478 h 486"/>
                <a:gd name="T6" fmla="*/ 233 w 425"/>
                <a:gd name="T7" fmla="*/ 456 h 486"/>
                <a:gd name="T8" fmla="*/ 256 w 425"/>
                <a:gd name="T9" fmla="*/ 434 h 486"/>
                <a:gd name="T10" fmla="*/ 276 w 425"/>
                <a:gd name="T11" fmla="*/ 414 h 486"/>
                <a:gd name="T12" fmla="*/ 289 w 425"/>
                <a:gd name="T13" fmla="*/ 399 h 486"/>
                <a:gd name="T14" fmla="*/ 303 w 425"/>
                <a:gd name="T15" fmla="*/ 383 h 486"/>
                <a:gd name="T16" fmla="*/ 336 w 425"/>
                <a:gd name="T17" fmla="*/ 342 h 486"/>
                <a:gd name="T18" fmla="*/ 350 w 425"/>
                <a:gd name="T19" fmla="*/ 324 h 486"/>
                <a:gd name="T20" fmla="*/ 365 w 425"/>
                <a:gd name="T21" fmla="*/ 305 h 486"/>
                <a:gd name="T22" fmla="*/ 359 w 425"/>
                <a:gd name="T23" fmla="*/ 282 h 486"/>
                <a:gd name="T24" fmla="*/ 333 w 425"/>
                <a:gd name="T25" fmla="*/ 254 h 486"/>
                <a:gd name="T26" fmla="*/ 313 w 425"/>
                <a:gd name="T27" fmla="*/ 233 h 486"/>
                <a:gd name="T28" fmla="*/ 305 w 425"/>
                <a:gd name="T29" fmla="*/ 222 h 486"/>
                <a:gd name="T30" fmla="*/ 297 w 425"/>
                <a:gd name="T31" fmla="*/ 209 h 486"/>
                <a:gd name="T32" fmla="*/ 294 w 425"/>
                <a:gd name="T33" fmla="*/ 194 h 486"/>
                <a:gd name="T34" fmla="*/ 315 w 425"/>
                <a:gd name="T35" fmla="*/ 154 h 486"/>
                <a:gd name="T36" fmla="*/ 375 w 425"/>
                <a:gd name="T37" fmla="*/ 101 h 486"/>
                <a:gd name="T38" fmla="*/ 415 w 425"/>
                <a:gd name="T39" fmla="*/ 65 h 486"/>
                <a:gd name="T40" fmla="*/ 315 w 425"/>
                <a:gd name="T41" fmla="*/ 42 h 486"/>
                <a:gd name="T42" fmla="*/ 279 w 425"/>
                <a:gd name="T43" fmla="*/ 70 h 486"/>
                <a:gd name="T44" fmla="*/ 271 w 425"/>
                <a:gd name="T45" fmla="*/ 66 h 486"/>
                <a:gd name="T46" fmla="*/ 255 w 425"/>
                <a:gd name="T47" fmla="*/ 55 h 486"/>
                <a:gd name="T48" fmla="*/ 242 w 425"/>
                <a:gd name="T49" fmla="*/ 51 h 486"/>
                <a:gd name="T50" fmla="*/ 227 w 425"/>
                <a:gd name="T51" fmla="*/ 48 h 486"/>
                <a:gd name="T52" fmla="*/ 207 w 425"/>
                <a:gd name="T53" fmla="*/ 52 h 486"/>
                <a:gd name="T54" fmla="*/ 196 w 425"/>
                <a:gd name="T55" fmla="*/ 62 h 486"/>
                <a:gd name="T56" fmla="*/ 173 w 425"/>
                <a:gd name="T57" fmla="*/ 103 h 486"/>
                <a:gd name="T58" fmla="*/ 167 w 425"/>
                <a:gd name="T59" fmla="*/ 127 h 486"/>
                <a:gd name="T60" fmla="*/ 151 w 425"/>
                <a:gd name="T61" fmla="*/ 144 h 486"/>
                <a:gd name="T62" fmla="*/ 146 w 425"/>
                <a:gd name="T63" fmla="*/ 152 h 486"/>
                <a:gd name="T64" fmla="*/ 167 w 425"/>
                <a:gd name="T65" fmla="*/ 177 h 486"/>
                <a:gd name="T66" fmla="*/ 173 w 425"/>
                <a:gd name="T67" fmla="*/ 190 h 486"/>
                <a:gd name="T68" fmla="*/ 180 w 425"/>
                <a:gd name="T69" fmla="*/ 199 h 486"/>
                <a:gd name="T70" fmla="*/ 186 w 425"/>
                <a:gd name="T71" fmla="*/ 213 h 486"/>
                <a:gd name="T72" fmla="*/ 193 w 425"/>
                <a:gd name="T73" fmla="*/ 230 h 486"/>
                <a:gd name="T74" fmla="*/ 196 w 425"/>
                <a:gd name="T75" fmla="*/ 244 h 486"/>
                <a:gd name="T76" fmla="*/ 206 w 425"/>
                <a:gd name="T77" fmla="*/ 264 h 486"/>
                <a:gd name="T78" fmla="*/ 211 w 425"/>
                <a:gd name="T79" fmla="*/ 278 h 486"/>
                <a:gd name="T80" fmla="*/ 227 w 425"/>
                <a:gd name="T81" fmla="*/ 309 h 486"/>
                <a:gd name="T82" fmla="*/ 248 w 425"/>
                <a:gd name="T83" fmla="*/ 331 h 486"/>
                <a:gd name="T84" fmla="*/ 269 w 425"/>
                <a:gd name="T85" fmla="*/ 343 h 486"/>
                <a:gd name="T86" fmla="*/ 284 w 425"/>
                <a:gd name="T87" fmla="*/ 347 h 486"/>
                <a:gd name="T88" fmla="*/ 300 w 425"/>
                <a:gd name="T89" fmla="*/ 353 h 486"/>
                <a:gd name="T90" fmla="*/ 290 w 425"/>
                <a:gd name="T91" fmla="*/ 357 h 486"/>
                <a:gd name="T92" fmla="*/ 279 w 425"/>
                <a:gd name="T93" fmla="*/ 353 h 486"/>
                <a:gd name="T94" fmla="*/ 248 w 425"/>
                <a:gd name="T95" fmla="*/ 336 h 486"/>
                <a:gd name="T96" fmla="*/ 165 w 425"/>
                <a:gd name="T97" fmla="*/ 184 h 486"/>
                <a:gd name="T98" fmla="*/ 146 w 425"/>
                <a:gd name="T99" fmla="*/ 161 h 486"/>
                <a:gd name="T100" fmla="*/ 121 w 425"/>
                <a:gd name="T101" fmla="*/ 173 h 486"/>
                <a:gd name="T102" fmla="*/ 76 w 425"/>
                <a:gd name="T103" fmla="*/ 220 h 486"/>
                <a:gd name="T104" fmla="*/ 64 w 425"/>
                <a:gd name="T105" fmla="*/ 230 h 486"/>
                <a:gd name="T106" fmla="*/ 24 w 425"/>
                <a:gd name="T107" fmla="*/ 278 h 486"/>
                <a:gd name="T108" fmla="*/ 4 w 425"/>
                <a:gd name="T109" fmla="*/ 331 h 486"/>
                <a:gd name="T110" fmla="*/ 19 w 425"/>
                <a:gd name="T111" fmla="*/ 355 h 486"/>
                <a:gd name="T112" fmla="*/ 66 w 425"/>
                <a:gd name="T113" fmla="*/ 407 h 486"/>
                <a:gd name="T114" fmla="*/ 123 w 425"/>
                <a:gd name="T115" fmla="*/ 468 h 486"/>
                <a:gd name="T116" fmla="*/ 136 w 425"/>
                <a:gd name="T117" fmla="*/ 475 h 486"/>
                <a:gd name="T118" fmla="*/ 151 w 425"/>
                <a:gd name="T119" fmla="*/ 482 h 4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5"/>
                <a:gd name="T181" fmla="*/ 0 h 486"/>
                <a:gd name="T182" fmla="*/ 425 w 425"/>
                <a:gd name="T183" fmla="*/ 486 h 48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5" h="486">
                  <a:moveTo>
                    <a:pt x="160" y="485"/>
                  </a:moveTo>
                  <a:lnTo>
                    <a:pt x="162" y="485"/>
                  </a:lnTo>
                  <a:lnTo>
                    <a:pt x="164" y="485"/>
                  </a:lnTo>
                  <a:lnTo>
                    <a:pt x="165" y="485"/>
                  </a:lnTo>
                  <a:lnTo>
                    <a:pt x="168" y="485"/>
                  </a:lnTo>
                  <a:lnTo>
                    <a:pt x="168" y="483"/>
                  </a:lnTo>
                  <a:lnTo>
                    <a:pt x="172" y="483"/>
                  </a:lnTo>
                  <a:lnTo>
                    <a:pt x="173" y="483"/>
                  </a:lnTo>
                  <a:lnTo>
                    <a:pt x="175" y="483"/>
                  </a:lnTo>
                  <a:lnTo>
                    <a:pt x="177" y="483"/>
                  </a:lnTo>
                  <a:lnTo>
                    <a:pt x="180" y="483"/>
                  </a:lnTo>
                  <a:lnTo>
                    <a:pt x="181" y="482"/>
                  </a:lnTo>
                  <a:lnTo>
                    <a:pt x="185" y="482"/>
                  </a:lnTo>
                  <a:lnTo>
                    <a:pt x="186" y="482"/>
                  </a:lnTo>
                  <a:lnTo>
                    <a:pt x="188" y="482"/>
                  </a:lnTo>
                  <a:lnTo>
                    <a:pt x="190" y="482"/>
                  </a:lnTo>
                  <a:lnTo>
                    <a:pt x="193" y="482"/>
                  </a:lnTo>
                  <a:lnTo>
                    <a:pt x="194" y="480"/>
                  </a:lnTo>
                  <a:lnTo>
                    <a:pt x="196" y="480"/>
                  </a:lnTo>
                  <a:lnTo>
                    <a:pt x="198" y="479"/>
                  </a:lnTo>
                  <a:lnTo>
                    <a:pt x="199" y="479"/>
                  </a:lnTo>
                  <a:lnTo>
                    <a:pt x="201" y="479"/>
                  </a:lnTo>
                  <a:lnTo>
                    <a:pt x="203" y="478"/>
                  </a:lnTo>
                  <a:lnTo>
                    <a:pt x="204" y="478"/>
                  </a:lnTo>
                  <a:lnTo>
                    <a:pt x="206" y="476"/>
                  </a:lnTo>
                  <a:lnTo>
                    <a:pt x="207" y="476"/>
                  </a:lnTo>
                  <a:lnTo>
                    <a:pt x="209" y="475"/>
                  </a:lnTo>
                  <a:lnTo>
                    <a:pt x="211" y="475"/>
                  </a:lnTo>
                  <a:lnTo>
                    <a:pt x="211" y="474"/>
                  </a:lnTo>
                  <a:lnTo>
                    <a:pt x="212" y="474"/>
                  </a:lnTo>
                  <a:lnTo>
                    <a:pt x="222" y="467"/>
                  </a:lnTo>
                  <a:lnTo>
                    <a:pt x="233" y="456"/>
                  </a:lnTo>
                  <a:lnTo>
                    <a:pt x="237" y="453"/>
                  </a:lnTo>
                  <a:lnTo>
                    <a:pt x="240" y="452"/>
                  </a:lnTo>
                  <a:lnTo>
                    <a:pt x="242" y="449"/>
                  </a:lnTo>
                  <a:lnTo>
                    <a:pt x="245" y="446"/>
                  </a:lnTo>
                  <a:lnTo>
                    <a:pt x="248" y="444"/>
                  </a:lnTo>
                  <a:lnTo>
                    <a:pt x="251" y="441"/>
                  </a:lnTo>
                  <a:lnTo>
                    <a:pt x="253" y="437"/>
                  </a:lnTo>
                  <a:lnTo>
                    <a:pt x="256" y="434"/>
                  </a:lnTo>
                  <a:lnTo>
                    <a:pt x="264" y="425"/>
                  </a:lnTo>
                  <a:lnTo>
                    <a:pt x="264" y="423"/>
                  </a:lnTo>
                  <a:lnTo>
                    <a:pt x="266" y="423"/>
                  </a:lnTo>
                  <a:lnTo>
                    <a:pt x="268" y="423"/>
                  </a:lnTo>
                  <a:lnTo>
                    <a:pt x="271" y="419"/>
                  </a:lnTo>
                  <a:lnTo>
                    <a:pt x="271" y="418"/>
                  </a:lnTo>
                  <a:lnTo>
                    <a:pt x="274" y="415"/>
                  </a:lnTo>
                  <a:lnTo>
                    <a:pt x="276" y="414"/>
                  </a:lnTo>
                  <a:lnTo>
                    <a:pt x="277" y="412"/>
                  </a:lnTo>
                  <a:lnTo>
                    <a:pt x="279" y="410"/>
                  </a:lnTo>
                  <a:lnTo>
                    <a:pt x="281" y="408"/>
                  </a:lnTo>
                  <a:lnTo>
                    <a:pt x="282" y="407"/>
                  </a:lnTo>
                  <a:lnTo>
                    <a:pt x="282" y="404"/>
                  </a:lnTo>
                  <a:lnTo>
                    <a:pt x="285" y="402"/>
                  </a:lnTo>
                  <a:lnTo>
                    <a:pt x="287" y="400"/>
                  </a:lnTo>
                  <a:lnTo>
                    <a:pt x="289" y="399"/>
                  </a:lnTo>
                  <a:lnTo>
                    <a:pt x="290" y="396"/>
                  </a:lnTo>
                  <a:lnTo>
                    <a:pt x="292" y="395"/>
                  </a:lnTo>
                  <a:lnTo>
                    <a:pt x="294" y="392"/>
                  </a:lnTo>
                  <a:lnTo>
                    <a:pt x="295" y="389"/>
                  </a:lnTo>
                  <a:lnTo>
                    <a:pt x="297" y="388"/>
                  </a:lnTo>
                  <a:lnTo>
                    <a:pt x="298" y="387"/>
                  </a:lnTo>
                  <a:lnTo>
                    <a:pt x="300" y="385"/>
                  </a:lnTo>
                  <a:lnTo>
                    <a:pt x="303" y="383"/>
                  </a:lnTo>
                  <a:lnTo>
                    <a:pt x="305" y="380"/>
                  </a:lnTo>
                  <a:lnTo>
                    <a:pt x="310" y="377"/>
                  </a:lnTo>
                  <a:lnTo>
                    <a:pt x="311" y="373"/>
                  </a:lnTo>
                  <a:lnTo>
                    <a:pt x="315" y="369"/>
                  </a:lnTo>
                  <a:lnTo>
                    <a:pt x="316" y="366"/>
                  </a:lnTo>
                  <a:lnTo>
                    <a:pt x="320" y="362"/>
                  </a:lnTo>
                  <a:lnTo>
                    <a:pt x="321" y="358"/>
                  </a:lnTo>
                  <a:lnTo>
                    <a:pt x="336" y="342"/>
                  </a:lnTo>
                  <a:lnTo>
                    <a:pt x="339" y="339"/>
                  </a:lnTo>
                  <a:lnTo>
                    <a:pt x="339" y="338"/>
                  </a:lnTo>
                  <a:lnTo>
                    <a:pt x="341" y="335"/>
                  </a:lnTo>
                  <a:lnTo>
                    <a:pt x="342" y="334"/>
                  </a:lnTo>
                  <a:lnTo>
                    <a:pt x="344" y="331"/>
                  </a:lnTo>
                  <a:lnTo>
                    <a:pt x="346" y="328"/>
                  </a:lnTo>
                  <a:lnTo>
                    <a:pt x="347" y="326"/>
                  </a:lnTo>
                  <a:lnTo>
                    <a:pt x="350" y="324"/>
                  </a:lnTo>
                  <a:lnTo>
                    <a:pt x="350" y="321"/>
                  </a:lnTo>
                  <a:lnTo>
                    <a:pt x="354" y="319"/>
                  </a:lnTo>
                  <a:lnTo>
                    <a:pt x="355" y="316"/>
                  </a:lnTo>
                  <a:lnTo>
                    <a:pt x="357" y="315"/>
                  </a:lnTo>
                  <a:lnTo>
                    <a:pt x="359" y="312"/>
                  </a:lnTo>
                  <a:lnTo>
                    <a:pt x="362" y="309"/>
                  </a:lnTo>
                  <a:lnTo>
                    <a:pt x="363" y="307"/>
                  </a:lnTo>
                  <a:lnTo>
                    <a:pt x="365" y="305"/>
                  </a:lnTo>
                  <a:lnTo>
                    <a:pt x="370" y="300"/>
                  </a:lnTo>
                  <a:lnTo>
                    <a:pt x="370" y="298"/>
                  </a:lnTo>
                  <a:lnTo>
                    <a:pt x="370" y="296"/>
                  </a:lnTo>
                  <a:lnTo>
                    <a:pt x="370" y="294"/>
                  </a:lnTo>
                  <a:lnTo>
                    <a:pt x="368" y="292"/>
                  </a:lnTo>
                  <a:lnTo>
                    <a:pt x="367" y="289"/>
                  </a:lnTo>
                  <a:lnTo>
                    <a:pt x="362" y="285"/>
                  </a:lnTo>
                  <a:lnTo>
                    <a:pt x="359" y="282"/>
                  </a:lnTo>
                  <a:lnTo>
                    <a:pt x="355" y="278"/>
                  </a:lnTo>
                  <a:lnTo>
                    <a:pt x="352" y="274"/>
                  </a:lnTo>
                  <a:lnTo>
                    <a:pt x="349" y="271"/>
                  </a:lnTo>
                  <a:lnTo>
                    <a:pt x="346" y="267"/>
                  </a:lnTo>
                  <a:lnTo>
                    <a:pt x="342" y="264"/>
                  </a:lnTo>
                  <a:lnTo>
                    <a:pt x="339" y="262"/>
                  </a:lnTo>
                  <a:lnTo>
                    <a:pt x="336" y="258"/>
                  </a:lnTo>
                  <a:lnTo>
                    <a:pt x="333" y="254"/>
                  </a:lnTo>
                  <a:lnTo>
                    <a:pt x="329" y="251"/>
                  </a:lnTo>
                  <a:lnTo>
                    <a:pt x="328" y="248"/>
                  </a:lnTo>
                  <a:lnTo>
                    <a:pt x="324" y="244"/>
                  </a:lnTo>
                  <a:lnTo>
                    <a:pt x="321" y="241"/>
                  </a:lnTo>
                  <a:lnTo>
                    <a:pt x="318" y="239"/>
                  </a:lnTo>
                  <a:lnTo>
                    <a:pt x="315" y="235"/>
                  </a:lnTo>
                  <a:lnTo>
                    <a:pt x="313" y="235"/>
                  </a:lnTo>
                  <a:lnTo>
                    <a:pt x="313" y="233"/>
                  </a:lnTo>
                  <a:lnTo>
                    <a:pt x="313" y="232"/>
                  </a:lnTo>
                  <a:lnTo>
                    <a:pt x="311" y="230"/>
                  </a:lnTo>
                  <a:lnTo>
                    <a:pt x="311" y="229"/>
                  </a:lnTo>
                  <a:lnTo>
                    <a:pt x="310" y="228"/>
                  </a:lnTo>
                  <a:lnTo>
                    <a:pt x="310" y="226"/>
                  </a:lnTo>
                  <a:lnTo>
                    <a:pt x="308" y="225"/>
                  </a:lnTo>
                  <a:lnTo>
                    <a:pt x="307" y="224"/>
                  </a:lnTo>
                  <a:lnTo>
                    <a:pt x="305" y="222"/>
                  </a:lnTo>
                  <a:lnTo>
                    <a:pt x="303" y="221"/>
                  </a:lnTo>
                  <a:lnTo>
                    <a:pt x="302" y="220"/>
                  </a:lnTo>
                  <a:lnTo>
                    <a:pt x="302" y="218"/>
                  </a:lnTo>
                  <a:lnTo>
                    <a:pt x="300" y="216"/>
                  </a:lnTo>
                  <a:lnTo>
                    <a:pt x="300" y="214"/>
                  </a:lnTo>
                  <a:lnTo>
                    <a:pt x="298" y="211"/>
                  </a:lnTo>
                  <a:lnTo>
                    <a:pt x="298" y="210"/>
                  </a:lnTo>
                  <a:lnTo>
                    <a:pt x="297" y="209"/>
                  </a:lnTo>
                  <a:lnTo>
                    <a:pt x="297" y="206"/>
                  </a:lnTo>
                  <a:lnTo>
                    <a:pt x="295" y="203"/>
                  </a:lnTo>
                  <a:lnTo>
                    <a:pt x="295" y="202"/>
                  </a:lnTo>
                  <a:lnTo>
                    <a:pt x="295" y="201"/>
                  </a:lnTo>
                  <a:lnTo>
                    <a:pt x="294" y="199"/>
                  </a:lnTo>
                  <a:lnTo>
                    <a:pt x="294" y="196"/>
                  </a:lnTo>
                  <a:lnTo>
                    <a:pt x="294" y="195"/>
                  </a:lnTo>
                  <a:lnTo>
                    <a:pt x="294" y="194"/>
                  </a:lnTo>
                  <a:lnTo>
                    <a:pt x="292" y="194"/>
                  </a:lnTo>
                  <a:lnTo>
                    <a:pt x="292" y="192"/>
                  </a:lnTo>
                  <a:lnTo>
                    <a:pt x="294" y="183"/>
                  </a:lnTo>
                  <a:lnTo>
                    <a:pt x="295" y="176"/>
                  </a:lnTo>
                  <a:lnTo>
                    <a:pt x="313" y="157"/>
                  </a:lnTo>
                  <a:lnTo>
                    <a:pt x="313" y="156"/>
                  </a:lnTo>
                  <a:lnTo>
                    <a:pt x="315" y="156"/>
                  </a:lnTo>
                  <a:lnTo>
                    <a:pt x="315" y="154"/>
                  </a:lnTo>
                  <a:lnTo>
                    <a:pt x="334" y="137"/>
                  </a:lnTo>
                  <a:lnTo>
                    <a:pt x="337" y="135"/>
                  </a:lnTo>
                  <a:lnTo>
                    <a:pt x="339" y="133"/>
                  </a:lnTo>
                  <a:lnTo>
                    <a:pt x="350" y="123"/>
                  </a:lnTo>
                  <a:lnTo>
                    <a:pt x="372" y="103"/>
                  </a:lnTo>
                  <a:lnTo>
                    <a:pt x="373" y="103"/>
                  </a:lnTo>
                  <a:lnTo>
                    <a:pt x="373" y="101"/>
                  </a:lnTo>
                  <a:lnTo>
                    <a:pt x="375" y="101"/>
                  </a:lnTo>
                  <a:lnTo>
                    <a:pt x="375" y="100"/>
                  </a:lnTo>
                  <a:lnTo>
                    <a:pt x="376" y="100"/>
                  </a:lnTo>
                  <a:lnTo>
                    <a:pt x="376" y="99"/>
                  </a:lnTo>
                  <a:lnTo>
                    <a:pt x="376" y="97"/>
                  </a:lnTo>
                  <a:lnTo>
                    <a:pt x="389" y="88"/>
                  </a:lnTo>
                  <a:lnTo>
                    <a:pt x="401" y="78"/>
                  </a:lnTo>
                  <a:lnTo>
                    <a:pt x="415" y="66"/>
                  </a:lnTo>
                  <a:lnTo>
                    <a:pt x="415" y="65"/>
                  </a:lnTo>
                  <a:lnTo>
                    <a:pt x="417" y="65"/>
                  </a:lnTo>
                  <a:lnTo>
                    <a:pt x="424" y="57"/>
                  </a:lnTo>
                  <a:lnTo>
                    <a:pt x="367" y="0"/>
                  </a:lnTo>
                  <a:lnTo>
                    <a:pt x="359" y="4"/>
                  </a:lnTo>
                  <a:lnTo>
                    <a:pt x="346" y="16"/>
                  </a:lnTo>
                  <a:lnTo>
                    <a:pt x="344" y="17"/>
                  </a:lnTo>
                  <a:lnTo>
                    <a:pt x="328" y="31"/>
                  </a:lnTo>
                  <a:lnTo>
                    <a:pt x="315" y="42"/>
                  </a:lnTo>
                  <a:lnTo>
                    <a:pt x="305" y="50"/>
                  </a:lnTo>
                  <a:lnTo>
                    <a:pt x="285" y="66"/>
                  </a:lnTo>
                  <a:lnTo>
                    <a:pt x="284" y="66"/>
                  </a:lnTo>
                  <a:lnTo>
                    <a:pt x="282" y="66"/>
                  </a:lnTo>
                  <a:lnTo>
                    <a:pt x="282" y="67"/>
                  </a:lnTo>
                  <a:lnTo>
                    <a:pt x="281" y="69"/>
                  </a:lnTo>
                  <a:lnTo>
                    <a:pt x="279" y="69"/>
                  </a:lnTo>
                  <a:lnTo>
                    <a:pt x="279" y="70"/>
                  </a:lnTo>
                  <a:lnTo>
                    <a:pt x="279" y="72"/>
                  </a:lnTo>
                  <a:lnTo>
                    <a:pt x="277" y="72"/>
                  </a:lnTo>
                  <a:lnTo>
                    <a:pt x="277" y="70"/>
                  </a:lnTo>
                  <a:lnTo>
                    <a:pt x="276" y="70"/>
                  </a:lnTo>
                  <a:lnTo>
                    <a:pt x="274" y="70"/>
                  </a:lnTo>
                  <a:lnTo>
                    <a:pt x="274" y="72"/>
                  </a:lnTo>
                  <a:lnTo>
                    <a:pt x="271" y="69"/>
                  </a:lnTo>
                  <a:lnTo>
                    <a:pt x="271" y="66"/>
                  </a:lnTo>
                  <a:lnTo>
                    <a:pt x="268" y="65"/>
                  </a:lnTo>
                  <a:lnTo>
                    <a:pt x="266" y="62"/>
                  </a:lnTo>
                  <a:lnTo>
                    <a:pt x="264" y="61"/>
                  </a:lnTo>
                  <a:lnTo>
                    <a:pt x="263" y="59"/>
                  </a:lnTo>
                  <a:lnTo>
                    <a:pt x="259" y="58"/>
                  </a:lnTo>
                  <a:lnTo>
                    <a:pt x="258" y="57"/>
                  </a:lnTo>
                  <a:lnTo>
                    <a:pt x="256" y="55"/>
                  </a:lnTo>
                  <a:lnTo>
                    <a:pt x="255" y="55"/>
                  </a:lnTo>
                  <a:lnTo>
                    <a:pt x="253" y="54"/>
                  </a:lnTo>
                  <a:lnTo>
                    <a:pt x="251" y="54"/>
                  </a:lnTo>
                  <a:lnTo>
                    <a:pt x="250" y="54"/>
                  </a:lnTo>
                  <a:lnTo>
                    <a:pt x="248" y="52"/>
                  </a:lnTo>
                  <a:lnTo>
                    <a:pt x="246" y="52"/>
                  </a:lnTo>
                  <a:lnTo>
                    <a:pt x="245" y="51"/>
                  </a:lnTo>
                  <a:lnTo>
                    <a:pt x="243" y="51"/>
                  </a:lnTo>
                  <a:lnTo>
                    <a:pt x="242" y="51"/>
                  </a:lnTo>
                  <a:lnTo>
                    <a:pt x="242" y="50"/>
                  </a:lnTo>
                  <a:lnTo>
                    <a:pt x="238" y="50"/>
                  </a:lnTo>
                  <a:lnTo>
                    <a:pt x="237" y="50"/>
                  </a:lnTo>
                  <a:lnTo>
                    <a:pt x="237" y="48"/>
                  </a:lnTo>
                  <a:lnTo>
                    <a:pt x="235" y="48"/>
                  </a:lnTo>
                  <a:lnTo>
                    <a:pt x="232" y="48"/>
                  </a:lnTo>
                  <a:lnTo>
                    <a:pt x="230" y="48"/>
                  </a:lnTo>
                  <a:lnTo>
                    <a:pt x="227" y="48"/>
                  </a:lnTo>
                  <a:lnTo>
                    <a:pt x="225" y="48"/>
                  </a:lnTo>
                  <a:lnTo>
                    <a:pt x="222" y="50"/>
                  </a:lnTo>
                  <a:lnTo>
                    <a:pt x="220" y="50"/>
                  </a:lnTo>
                  <a:lnTo>
                    <a:pt x="219" y="50"/>
                  </a:lnTo>
                  <a:lnTo>
                    <a:pt x="216" y="50"/>
                  </a:lnTo>
                  <a:lnTo>
                    <a:pt x="212" y="51"/>
                  </a:lnTo>
                  <a:lnTo>
                    <a:pt x="211" y="52"/>
                  </a:lnTo>
                  <a:lnTo>
                    <a:pt x="207" y="52"/>
                  </a:lnTo>
                  <a:lnTo>
                    <a:pt x="206" y="54"/>
                  </a:lnTo>
                  <a:lnTo>
                    <a:pt x="203" y="55"/>
                  </a:lnTo>
                  <a:lnTo>
                    <a:pt x="201" y="57"/>
                  </a:lnTo>
                  <a:lnTo>
                    <a:pt x="199" y="58"/>
                  </a:lnTo>
                  <a:lnTo>
                    <a:pt x="198" y="59"/>
                  </a:lnTo>
                  <a:lnTo>
                    <a:pt x="198" y="61"/>
                  </a:lnTo>
                  <a:lnTo>
                    <a:pt x="196" y="61"/>
                  </a:lnTo>
                  <a:lnTo>
                    <a:pt x="196" y="62"/>
                  </a:lnTo>
                  <a:lnTo>
                    <a:pt x="194" y="62"/>
                  </a:lnTo>
                  <a:lnTo>
                    <a:pt x="193" y="63"/>
                  </a:lnTo>
                  <a:lnTo>
                    <a:pt x="193" y="65"/>
                  </a:lnTo>
                  <a:lnTo>
                    <a:pt x="186" y="74"/>
                  </a:lnTo>
                  <a:lnTo>
                    <a:pt x="180" y="85"/>
                  </a:lnTo>
                  <a:lnTo>
                    <a:pt x="177" y="93"/>
                  </a:lnTo>
                  <a:lnTo>
                    <a:pt x="175" y="97"/>
                  </a:lnTo>
                  <a:lnTo>
                    <a:pt x="173" y="103"/>
                  </a:lnTo>
                  <a:lnTo>
                    <a:pt x="173" y="108"/>
                  </a:lnTo>
                  <a:lnTo>
                    <a:pt x="173" y="114"/>
                  </a:lnTo>
                  <a:lnTo>
                    <a:pt x="172" y="120"/>
                  </a:lnTo>
                  <a:lnTo>
                    <a:pt x="170" y="122"/>
                  </a:lnTo>
                  <a:lnTo>
                    <a:pt x="170" y="123"/>
                  </a:lnTo>
                  <a:lnTo>
                    <a:pt x="168" y="124"/>
                  </a:lnTo>
                  <a:lnTo>
                    <a:pt x="168" y="126"/>
                  </a:lnTo>
                  <a:lnTo>
                    <a:pt x="167" y="127"/>
                  </a:lnTo>
                  <a:lnTo>
                    <a:pt x="165" y="129"/>
                  </a:lnTo>
                  <a:lnTo>
                    <a:pt x="164" y="131"/>
                  </a:lnTo>
                  <a:lnTo>
                    <a:pt x="162" y="133"/>
                  </a:lnTo>
                  <a:lnTo>
                    <a:pt x="159" y="135"/>
                  </a:lnTo>
                  <a:lnTo>
                    <a:pt x="157" y="137"/>
                  </a:lnTo>
                  <a:lnTo>
                    <a:pt x="155" y="139"/>
                  </a:lnTo>
                  <a:lnTo>
                    <a:pt x="154" y="141"/>
                  </a:lnTo>
                  <a:lnTo>
                    <a:pt x="151" y="144"/>
                  </a:lnTo>
                  <a:lnTo>
                    <a:pt x="151" y="145"/>
                  </a:lnTo>
                  <a:lnTo>
                    <a:pt x="149" y="145"/>
                  </a:lnTo>
                  <a:lnTo>
                    <a:pt x="149" y="146"/>
                  </a:lnTo>
                  <a:lnTo>
                    <a:pt x="147" y="146"/>
                  </a:lnTo>
                  <a:lnTo>
                    <a:pt x="146" y="148"/>
                  </a:lnTo>
                  <a:lnTo>
                    <a:pt x="146" y="149"/>
                  </a:lnTo>
                  <a:lnTo>
                    <a:pt x="146" y="150"/>
                  </a:lnTo>
                  <a:lnTo>
                    <a:pt x="146" y="152"/>
                  </a:lnTo>
                  <a:lnTo>
                    <a:pt x="144" y="153"/>
                  </a:lnTo>
                  <a:lnTo>
                    <a:pt x="146" y="154"/>
                  </a:lnTo>
                  <a:lnTo>
                    <a:pt x="146" y="156"/>
                  </a:lnTo>
                  <a:lnTo>
                    <a:pt x="147" y="157"/>
                  </a:lnTo>
                  <a:lnTo>
                    <a:pt x="149" y="157"/>
                  </a:lnTo>
                  <a:lnTo>
                    <a:pt x="149" y="158"/>
                  </a:lnTo>
                  <a:lnTo>
                    <a:pt x="151" y="158"/>
                  </a:lnTo>
                  <a:lnTo>
                    <a:pt x="167" y="177"/>
                  </a:lnTo>
                  <a:lnTo>
                    <a:pt x="167" y="179"/>
                  </a:lnTo>
                  <a:lnTo>
                    <a:pt x="168" y="180"/>
                  </a:lnTo>
                  <a:lnTo>
                    <a:pt x="168" y="182"/>
                  </a:lnTo>
                  <a:lnTo>
                    <a:pt x="170" y="183"/>
                  </a:lnTo>
                  <a:lnTo>
                    <a:pt x="172" y="184"/>
                  </a:lnTo>
                  <a:lnTo>
                    <a:pt x="172" y="186"/>
                  </a:lnTo>
                  <a:lnTo>
                    <a:pt x="173" y="188"/>
                  </a:lnTo>
                  <a:lnTo>
                    <a:pt x="173" y="190"/>
                  </a:lnTo>
                  <a:lnTo>
                    <a:pt x="175" y="191"/>
                  </a:lnTo>
                  <a:lnTo>
                    <a:pt x="177" y="192"/>
                  </a:lnTo>
                  <a:lnTo>
                    <a:pt x="177" y="194"/>
                  </a:lnTo>
                  <a:lnTo>
                    <a:pt x="177" y="195"/>
                  </a:lnTo>
                  <a:lnTo>
                    <a:pt x="178" y="195"/>
                  </a:lnTo>
                  <a:lnTo>
                    <a:pt x="178" y="196"/>
                  </a:lnTo>
                  <a:lnTo>
                    <a:pt x="178" y="198"/>
                  </a:lnTo>
                  <a:lnTo>
                    <a:pt x="180" y="199"/>
                  </a:lnTo>
                  <a:lnTo>
                    <a:pt x="180" y="202"/>
                  </a:lnTo>
                  <a:lnTo>
                    <a:pt x="181" y="203"/>
                  </a:lnTo>
                  <a:lnTo>
                    <a:pt x="181" y="205"/>
                  </a:lnTo>
                  <a:lnTo>
                    <a:pt x="183" y="207"/>
                  </a:lnTo>
                  <a:lnTo>
                    <a:pt x="183" y="209"/>
                  </a:lnTo>
                  <a:lnTo>
                    <a:pt x="185" y="210"/>
                  </a:lnTo>
                  <a:lnTo>
                    <a:pt x="185" y="211"/>
                  </a:lnTo>
                  <a:lnTo>
                    <a:pt x="186" y="213"/>
                  </a:lnTo>
                  <a:lnTo>
                    <a:pt x="188" y="214"/>
                  </a:lnTo>
                  <a:lnTo>
                    <a:pt x="188" y="216"/>
                  </a:lnTo>
                  <a:lnTo>
                    <a:pt x="188" y="217"/>
                  </a:lnTo>
                  <a:lnTo>
                    <a:pt x="190" y="220"/>
                  </a:lnTo>
                  <a:lnTo>
                    <a:pt x="190" y="222"/>
                  </a:lnTo>
                  <a:lnTo>
                    <a:pt x="191" y="224"/>
                  </a:lnTo>
                  <a:lnTo>
                    <a:pt x="191" y="226"/>
                  </a:lnTo>
                  <a:lnTo>
                    <a:pt x="193" y="230"/>
                  </a:lnTo>
                  <a:lnTo>
                    <a:pt x="193" y="232"/>
                  </a:lnTo>
                  <a:lnTo>
                    <a:pt x="193" y="236"/>
                  </a:lnTo>
                  <a:lnTo>
                    <a:pt x="194" y="237"/>
                  </a:lnTo>
                  <a:lnTo>
                    <a:pt x="196" y="239"/>
                  </a:lnTo>
                  <a:lnTo>
                    <a:pt x="196" y="240"/>
                  </a:lnTo>
                  <a:lnTo>
                    <a:pt x="196" y="241"/>
                  </a:lnTo>
                  <a:lnTo>
                    <a:pt x="196" y="243"/>
                  </a:lnTo>
                  <a:lnTo>
                    <a:pt x="196" y="244"/>
                  </a:lnTo>
                  <a:lnTo>
                    <a:pt x="198" y="245"/>
                  </a:lnTo>
                  <a:lnTo>
                    <a:pt x="198" y="247"/>
                  </a:lnTo>
                  <a:lnTo>
                    <a:pt x="201" y="251"/>
                  </a:lnTo>
                  <a:lnTo>
                    <a:pt x="201" y="254"/>
                  </a:lnTo>
                  <a:lnTo>
                    <a:pt x="203" y="256"/>
                  </a:lnTo>
                  <a:lnTo>
                    <a:pt x="203" y="259"/>
                  </a:lnTo>
                  <a:lnTo>
                    <a:pt x="204" y="262"/>
                  </a:lnTo>
                  <a:lnTo>
                    <a:pt x="206" y="264"/>
                  </a:lnTo>
                  <a:lnTo>
                    <a:pt x="207" y="267"/>
                  </a:lnTo>
                  <a:lnTo>
                    <a:pt x="207" y="270"/>
                  </a:lnTo>
                  <a:lnTo>
                    <a:pt x="207" y="273"/>
                  </a:lnTo>
                  <a:lnTo>
                    <a:pt x="209" y="273"/>
                  </a:lnTo>
                  <a:lnTo>
                    <a:pt x="209" y="274"/>
                  </a:lnTo>
                  <a:lnTo>
                    <a:pt x="209" y="275"/>
                  </a:lnTo>
                  <a:lnTo>
                    <a:pt x="211" y="277"/>
                  </a:lnTo>
                  <a:lnTo>
                    <a:pt x="211" y="278"/>
                  </a:lnTo>
                  <a:lnTo>
                    <a:pt x="211" y="279"/>
                  </a:lnTo>
                  <a:lnTo>
                    <a:pt x="212" y="281"/>
                  </a:lnTo>
                  <a:lnTo>
                    <a:pt x="214" y="286"/>
                  </a:lnTo>
                  <a:lnTo>
                    <a:pt x="217" y="292"/>
                  </a:lnTo>
                  <a:lnTo>
                    <a:pt x="219" y="296"/>
                  </a:lnTo>
                  <a:lnTo>
                    <a:pt x="222" y="301"/>
                  </a:lnTo>
                  <a:lnTo>
                    <a:pt x="225" y="305"/>
                  </a:lnTo>
                  <a:lnTo>
                    <a:pt x="227" y="309"/>
                  </a:lnTo>
                  <a:lnTo>
                    <a:pt x="230" y="315"/>
                  </a:lnTo>
                  <a:lnTo>
                    <a:pt x="233" y="319"/>
                  </a:lnTo>
                  <a:lnTo>
                    <a:pt x="237" y="320"/>
                  </a:lnTo>
                  <a:lnTo>
                    <a:pt x="238" y="323"/>
                  </a:lnTo>
                  <a:lnTo>
                    <a:pt x="242" y="326"/>
                  </a:lnTo>
                  <a:lnTo>
                    <a:pt x="243" y="327"/>
                  </a:lnTo>
                  <a:lnTo>
                    <a:pt x="245" y="328"/>
                  </a:lnTo>
                  <a:lnTo>
                    <a:pt x="248" y="331"/>
                  </a:lnTo>
                  <a:lnTo>
                    <a:pt x="251" y="332"/>
                  </a:lnTo>
                  <a:lnTo>
                    <a:pt x="253" y="334"/>
                  </a:lnTo>
                  <a:lnTo>
                    <a:pt x="256" y="336"/>
                  </a:lnTo>
                  <a:lnTo>
                    <a:pt x="258" y="336"/>
                  </a:lnTo>
                  <a:lnTo>
                    <a:pt x="261" y="338"/>
                  </a:lnTo>
                  <a:lnTo>
                    <a:pt x="264" y="339"/>
                  </a:lnTo>
                  <a:lnTo>
                    <a:pt x="266" y="342"/>
                  </a:lnTo>
                  <a:lnTo>
                    <a:pt x="269" y="343"/>
                  </a:lnTo>
                  <a:lnTo>
                    <a:pt x="271" y="343"/>
                  </a:lnTo>
                  <a:lnTo>
                    <a:pt x="274" y="345"/>
                  </a:lnTo>
                  <a:lnTo>
                    <a:pt x="276" y="345"/>
                  </a:lnTo>
                  <a:lnTo>
                    <a:pt x="277" y="346"/>
                  </a:lnTo>
                  <a:lnTo>
                    <a:pt x="279" y="346"/>
                  </a:lnTo>
                  <a:lnTo>
                    <a:pt x="281" y="347"/>
                  </a:lnTo>
                  <a:lnTo>
                    <a:pt x="282" y="347"/>
                  </a:lnTo>
                  <a:lnTo>
                    <a:pt x="284" y="347"/>
                  </a:lnTo>
                  <a:lnTo>
                    <a:pt x="285" y="347"/>
                  </a:lnTo>
                  <a:lnTo>
                    <a:pt x="287" y="347"/>
                  </a:lnTo>
                  <a:lnTo>
                    <a:pt x="287" y="349"/>
                  </a:lnTo>
                  <a:lnTo>
                    <a:pt x="289" y="349"/>
                  </a:lnTo>
                  <a:lnTo>
                    <a:pt x="290" y="349"/>
                  </a:lnTo>
                  <a:lnTo>
                    <a:pt x="292" y="349"/>
                  </a:lnTo>
                  <a:lnTo>
                    <a:pt x="297" y="353"/>
                  </a:lnTo>
                  <a:lnTo>
                    <a:pt x="300" y="353"/>
                  </a:lnTo>
                  <a:lnTo>
                    <a:pt x="300" y="354"/>
                  </a:lnTo>
                  <a:lnTo>
                    <a:pt x="302" y="355"/>
                  </a:lnTo>
                  <a:lnTo>
                    <a:pt x="300" y="355"/>
                  </a:lnTo>
                  <a:lnTo>
                    <a:pt x="300" y="357"/>
                  </a:lnTo>
                  <a:lnTo>
                    <a:pt x="298" y="357"/>
                  </a:lnTo>
                  <a:lnTo>
                    <a:pt x="297" y="358"/>
                  </a:lnTo>
                  <a:lnTo>
                    <a:pt x="294" y="358"/>
                  </a:lnTo>
                  <a:lnTo>
                    <a:pt x="290" y="357"/>
                  </a:lnTo>
                  <a:lnTo>
                    <a:pt x="289" y="357"/>
                  </a:lnTo>
                  <a:lnTo>
                    <a:pt x="287" y="357"/>
                  </a:lnTo>
                  <a:lnTo>
                    <a:pt x="285" y="357"/>
                  </a:lnTo>
                  <a:lnTo>
                    <a:pt x="284" y="357"/>
                  </a:lnTo>
                  <a:lnTo>
                    <a:pt x="282" y="357"/>
                  </a:lnTo>
                  <a:lnTo>
                    <a:pt x="282" y="355"/>
                  </a:lnTo>
                  <a:lnTo>
                    <a:pt x="281" y="354"/>
                  </a:lnTo>
                  <a:lnTo>
                    <a:pt x="279" y="353"/>
                  </a:lnTo>
                  <a:lnTo>
                    <a:pt x="279" y="351"/>
                  </a:lnTo>
                  <a:lnTo>
                    <a:pt x="277" y="351"/>
                  </a:lnTo>
                  <a:lnTo>
                    <a:pt x="277" y="350"/>
                  </a:lnTo>
                  <a:lnTo>
                    <a:pt x="276" y="351"/>
                  </a:lnTo>
                  <a:lnTo>
                    <a:pt x="276" y="353"/>
                  </a:lnTo>
                  <a:lnTo>
                    <a:pt x="274" y="353"/>
                  </a:lnTo>
                  <a:lnTo>
                    <a:pt x="259" y="346"/>
                  </a:lnTo>
                  <a:lnTo>
                    <a:pt x="248" y="336"/>
                  </a:lnTo>
                  <a:lnTo>
                    <a:pt x="237" y="326"/>
                  </a:lnTo>
                  <a:lnTo>
                    <a:pt x="225" y="311"/>
                  </a:lnTo>
                  <a:lnTo>
                    <a:pt x="204" y="274"/>
                  </a:lnTo>
                  <a:lnTo>
                    <a:pt x="178" y="209"/>
                  </a:lnTo>
                  <a:lnTo>
                    <a:pt x="177" y="205"/>
                  </a:lnTo>
                  <a:lnTo>
                    <a:pt x="175" y="201"/>
                  </a:lnTo>
                  <a:lnTo>
                    <a:pt x="173" y="194"/>
                  </a:lnTo>
                  <a:lnTo>
                    <a:pt x="165" y="184"/>
                  </a:lnTo>
                  <a:lnTo>
                    <a:pt x="155" y="172"/>
                  </a:lnTo>
                  <a:lnTo>
                    <a:pt x="155" y="169"/>
                  </a:lnTo>
                  <a:lnTo>
                    <a:pt x="154" y="168"/>
                  </a:lnTo>
                  <a:lnTo>
                    <a:pt x="152" y="167"/>
                  </a:lnTo>
                  <a:lnTo>
                    <a:pt x="151" y="165"/>
                  </a:lnTo>
                  <a:lnTo>
                    <a:pt x="149" y="164"/>
                  </a:lnTo>
                  <a:lnTo>
                    <a:pt x="147" y="163"/>
                  </a:lnTo>
                  <a:lnTo>
                    <a:pt x="146" y="161"/>
                  </a:lnTo>
                  <a:lnTo>
                    <a:pt x="139" y="160"/>
                  </a:lnTo>
                  <a:lnTo>
                    <a:pt x="129" y="167"/>
                  </a:lnTo>
                  <a:lnTo>
                    <a:pt x="128" y="168"/>
                  </a:lnTo>
                  <a:lnTo>
                    <a:pt x="126" y="168"/>
                  </a:lnTo>
                  <a:lnTo>
                    <a:pt x="125" y="169"/>
                  </a:lnTo>
                  <a:lnTo>
                    <a:pt x="123" y="171"/>
                  </a:lnTo>
                  <a:lnTo>
                    <a:pt x="123" y="172"/>
                  </a:lnTo>
                  <a:lnTo>
                    <a:pt x="121" y="173"/>
                  </a:lnTo>
                  <a:lnTo>
                    <a:pt x="82" y="216"/>
                  </a:lnTo>
                  <a:lnTo>
                    <a:pt x="81" y="216"/>
                  </a:lnTo>
                  <a:lnTo>
                    <a:pt x="81" y="217"/>
                  </a:lnTo>
                  <a:lnTo>
                    <a:pt x="79" y="217"/>
                  </a:lnTo>
                  <a:lnTo>
                    <a:pt x="79" y="218"/>
                  </a:lnTo>
                  <a:lnTo>
                    <a:pt x="77" y="218"/>
                  </a:lnTo>
                  <a:lnTo>
                    <a:pt x="77" y="220"/>
                  </a:lnTo>
                  <a:lnTo>
                    <a:pt x="76" y="220"/>
                  </a:lnTo>
                  <a:lnTo>
                    <a:pt x="74" y="221"/>
                  </a:lnTo>
                  <a:lnTo>
                    <a:pt x="74" y="222"/>
                  </a:lnTo>
                  <a:lnTo>
                    <a:pt x="73" y="224"/>
                  </a:lnTo>
                  <a:lnTo>
                    <a:pt x="71" y="225"/>
                  </a:lnTo>
                  <a:lnTo>
                    <a:pt x="69" y="226"/>
                  </a:lnTo>
                  <a:lnTo>
                    <a:pt x="68" y="228"/>
                  </a:lnTo>
                  <a:lnTo>
                    <a:pt x="66" y="229"/>
                  </a:lnTo>
                  <a:lnTo>
                    <a:pt x="64" y="230"/>
                  </a:lnTo>
                  <a:lnTo>
                    <a:pt x="63" y="233"/>
                  </a:lnTo>
                  <a:lnTo>
                    <a:pt x="63" y="235"/>
                  </a:lnTo>
                  <a:lnTo>
                    <a:pt x="63" y="236"/>
                  </a:lnTo>
                  <a:lnTo>
                    <a:pt x="61" y="236"/>
                  </a:lnTo>
                  <a:lnTo>
                    <a:pt x="61" y="237"/>
                  </a:lnTo>
                  <a:lnTo>
                    <a:pt x="60" y="237"/>
                  </a:lnTo>
                  <a:lnTo>
                    <a:pt x="58" y="240"/>
                  </a:lnTo>
                  <a:lnTo>
                    <a:pt x="24" y="278"/>
                  </a:lnTo>
                  <a:lnTo>
                    <a:pt x="0" y="305"/>
                  </a:lnTo>
                  <a:lnTo>
                    <a:pt x="0" y="311"/>
                  </a:lnTo>
                  <a:lnTo>
                    <a:pt x="0" y="316"/>
                  </a:lnTo>
                  <a:lnTo>
                    <a:pt x="0" y="321"/>
                  </a:lnTo>
                  <a:lnTo>
                    <a:pt x="1" y="326"/>
                  </a:lnTo>
                  <a:lnTo>
                    <a:pt x="3" y="328"/>
                  </a:lnTo>
                  <a:lnTo>
                    <a:pt x="3" y="330"/>
                  </a:lnTo>
                  <a:lnTo>
                    <a:pt x="4" y="331"/>
                  </a:lnTo>
                  <a:lnTo>
                    <a:pt x="4" y="334"/>
                  </a:lnTo>
                  <a:lnTo>
                    <a:pt x="6" y="336"/>
                  </a:lnTo>
                  <a:lnTo>
                    <a:pt x="8" y="339"/>
                  </a:lnTo>
                  <a:lnTo>
                    <a:pt x="9" y="343"/>
                  </a:lnTo>
                  <a:lnTo>
                    <a:pt x="12" y="347"/>
                  </a:lnTo>
                  <a:lnTo>
                    <a:pt x="14" y="350"/>
                  </a:lnTo>
                  <a:lnTo>
                    <a:pt x="17" y="353"/>
                  </a:lnTo>
                  <a:lnTo>
                    <a:pt x="19" y="355"/>
                  </a:lnTo>
                  <a:lnTo>
                    <a:pt x="21" y="358"/>
                  </a:lnTo>
                  <a:lnTo>
                    <a:pt x="34" y="372"/>
                  </a:lnTo>
                  <a:lnTo>
                    <a:pt x="38" y="376"/>
                  </a:lnTo>
                  <a:lnTo>
                    <a:pt x="40" y="380"/>
                  </a:lnTo>
                  <a:lnTo>
                    <a:pt x="63" y="402"/>
                  </a:lnTo>
                  <a:lnTo>
                    <a:pt x="64" y="406"/>
                  </a:lnTo>
                  <a:lnTo>
                    <a:pt x="66" y="406"/>
                  </a:lnTo>
                  <a:lnTo>
                    <a:pt x="66" y="407"/>
                  </a:lnTo>
                  <a:lnTo>
                    <a:pt x="94" y="437"/>
                  </a:lnTo>
                  <a:lnTo>
                    <a:pt x="115" y="461"/>
                  </a:lnTo>
                  <a:lnTo>
                    <a:pt x="118" y="463"/>
                  </a:lnTo>
                  <a:lnTo>
                    <a:pt x="120" y="464"/>
                  </a:lnTo>
                  <a:lnTo>
                    <a:pt x="120" y="465"/>
                  </a:lnTo>
                  <a:lnTo>
                    <a:pt x="121" y="467"/>
                  </a:lnTo>
                  <a:lnTo>
                    <a:pt x="123" y="467"/>
                  </a:lnTo>
                  <a:lnTo>
                    <a:pt x="123" y="468"/>
                  </a:lnTo>
                  <a:lnTo>
                    <a:pt x="125" y="468"/>
                  </a:lnTo>
                  <a:lnTo>
                    <a:pt x="129" y="472"/>
                  </a:lnTo>
                  <a:lnTo>
                    <a:pt x="131" y="472"/>
                  </a:lnTo>
                  <a:lnTo>
                    <a:pt x="131" y="474"/>
                  </a:lnTo>
                  <a:lnTo>
                    <a:pt x="133" y="474"/>
                  </a:lnTo>
                  <a:lnTo>
                    <a:pt x="134" y="474"/>
                  </a:lnTo>
                  <a:lnTo>
                    <a:pt x="134" y="475"/>
                  </a:lnTo>
                  <a:lnTo>
                    <a:pt x="136" y="475"/>
                  </a:lnTo>
                  <a:lnTo>
                    <a:pt x="138" y="478"/>
                  </a:lnTo>
                  <a:lnTo>
                    <a:pt x="139" y="478"/>
                  </a:lnTo>
                  <a:lnTo>
                    <a:pt x="141" y="479"/>
                  </a:lnTo>
                  <a:lnTo>
                    <a:pt x="142" y="479"/>
                  </a:lnTo>
                  <a:lnTo>
                    <a:pt x="146" y="479"/>
                  </a:lnTo>
                  <a:lnTo>
                    <a:pt x="147" y="480"/>
                  </a:lnTo>
                  <a:lnTo>
                    <a:pt x="149" y="480"/>
                  </a:lnTo>
                  <a:lnTo>
                    <a:pt x="151" y="482"/>
                  </a:lnTo>
                  <a:lnTo>
                    <a:pt x="152" y="482"/>
                  </a:lnTo>
                  <a:lnTo>
                    <a:pt x="154" y="482"/>
                  </a:lnTo>
                  <a:lnTo>
                    <a:pt x="155" y="483"/>
                  </a:lnTo>
                  <a:lnTo>
                    <a:pt x="157" y="483"/>
                  </a:lnTo>
                  <a:lnTo>
                    <a:pt x="159" y="483"/>
                  </a:lnTo>
                  <a:lnTo>
                    <a:pt x="160" y="485"/>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srgbClr val="000000"/>
                </a:solidFill>
                <a:cs typeface="Arial" charset="0"/>
              </a:endParaRPr>
            </a:p>
          </p:txBody>
        </p:sp>
        <p:sp>
          <p:nvSpPr>
            <p:cNvPr id="12" name="Freeform 6"/>
            <p:cNvSpPr>
              <a:spLocks/>
            </p:cNvSpPr>
            <p:nvPr/>
          </p:nvSpPr>
          <p:spPr bwMode="auto">
            <a:xfrm>
              <a:off x="3659" y="3447"/>
              <a:ext cx="245" cy="355"/>
            </a:xfrm>
            <a:custGeom>
              <a:avLst/>
              <a:gdLst>
                <a:gd name="T0" fmla="*/ 68 w 245"/>
                <a:gd name="T1" fmla="*/ 199 h 355"/>
                <a:gd name="T2" fmla="*/ 74 w 245"/>
                <a:gd name="T3" fmla="*/ 108 h 355"/>
                <a:gd name="T4" fmla="*/ 92 w 245"/>
                <a:gd name="T5" fmla="*/ 142 h 355"/>
                <a:gd name="T6" fmla="*/ 102 w 245"/>
                <a:gd name="T7" fmla="*/ 155 h 355"/>
                <a:gd name="T8" fmla="*/ 115 w 245"/>
                <a:gd name="T9" fmla="*/ 166 h 355"/>
                <a:gd name="T10" fmla="*/ 125 w 245"/>
                <a:gd name="T11" fmla="*/ 173 h 355"/>
                <a:gd name="T12" fmla="*/ 133 w 245"/>
                <a:gd name="T13" fmla="*/ 179 h 355"/>
                <a:gd name="T14" fmla="*/ 151 w 245"/>
                <a:gd name="T15" fmla="*/ 184 h 355"/>
                <a:gd name="T16" fmla="*/ 159 w 245"/>
                <a:gd name="T17" fmla="*/ 191 h 355"/>
                <a:gd name="T18" fmla="*/ 169 w 245"/>
                <a:gd name="T19" fmla="*/ 192 h 355"/>
                <a:gd name="T20" fmla="*/ 178 w 245"/>
                <a:gd name="T21" fmla="*/ 195 h 355"/>
                <a:gd name="T22" fmla="*/ 188 w 245"/>
                <a:gd name="T23" fmla="*/ 199 h 355"/>
                <a:gd name="T24" fmla="*/ 198 w 245"/>
                <a:gd name="T25" fmla="*/ 203 h 355"/>
                <a:gd name="T26" fmla="*/ 206 w 245"/>
                <a:gd name="T27" fmla="*/ 206 h 355"/>
                <a:gd name="T28" fmla="*/ 182 w 245"/>
                <a:gd name="T29" fmla="*/ 204 h 355"/>
                <a:gd name="T30" fmla="*/ 172 w 245"/>
                <a:gd name="T31" fmla="*/ 203 h 355"/>
                <a:gd name="T32" fmla="*/ 159 w 245"/>
                <a:gd name="T33" fmla="*/ 198 h 355"/>
                <a:gd name="T34" fmla="*/ 148 w 245"/>
                <a:gd name="T35" fmla="*/ 193 h 355"/>
                <a:gd name="T36" fmla="*/ 100 w 245"/>
                <a:gd name="T37" fmla="*/ 162 h 355"/>
                <a:gd name="T38" fmla="*/ 84 w 245"/>
                <a:gd name="T39" fmla="*/ 143 h 355"/>
                <a:gd name="T40" fmla="*/ 87 w 245"/>
                <a:gd name="T41" fmla="*/ 337 h 355"/>
                <a:gd name="T42" fmla="*/ 112 w 245"/>
                <a:gd name="T43" fmla="*/ 314 h 355"/>
                <a:gd name="T44" fmla="*/ 120 w 245"/>
                <a:gd name="T45" fmla="*/ 309 h 355"/>
                <a:gd name="T46" fmla="*/ 126 w 245"/>
                <a:gd name="T47" fmla="*/ 302 h 355"/>
                <a:gd name="T48" fmla="*/ 131 w 245"/>
                <a:gd name="T49" fmla="*/ 295 h 355"/>
                <a:gd name="T50" fmla="*/ 144 w 245"/>
                <a:gd name="T51" fmla="*/ 283 h 355"/>
                <a:gd name="T52" fmla="*/ 151 w 245"/>
                <a:gd name="T53" fmla="*/ 278 h 355"/>
                <a:gd name="T54" fmla="*/ 213 w 245"/>
                <a:gd name="T55" fmla="*/ 204 h 355"/>
                <a:gd name="T56" fmla="*/ 239 w 245"/>
                <a:gd name="T57" fmla="*/ 161 h 355"/>
                <a:gd name="T58" fmla="*/ 219 w 245"/>
                <a:gd name="T59" fmla="*/ 158 h 355"/>
                <a:gd name="T60" fmla="*/ 200 w 245"/>
                <a:gd name="T61" fmla="*/ 158 h 355"/>
                <a:gd name="T62" fmla="*/ 178 w 245"/>
                <a:gd name="T63" fmla="*/ 158 h 355"/>
                <a:gd name="T64" fmla="*/ 157 w 245"/>
                <a:gd name="T65" fmla="*/ 158 h 355"/>
                <a:gd name="T66" fmla="*/ 136 w 245"/>
                <a:gd name="T67" fmla="*/ 158 h 355"/>
                <a:gd name="T68" fmla="*/ 122 w 245"/>
                <a:gd name="T69" fmla="*/ 154 h 355"/>
                <a:gd name="T70" fmla="*/ 110 w 245"/>
                <a:gd name="T71" fmla="*/ 149 h 355"/>
                <a:gd name="T72" fmla="*/ 107 w 245"/>
                <a:gd name="T73" fmla="*/ 143 h 355"/>
                <a:gd name="T74" fmla="*/ 104 w 245"/>
                <a:gd name="T75" fmla="*/ 131 h 355"/>
                <a:gd name="T76" fmla="*/ 104 w 245"/>
                <a:gd name="T77" fmla="*/ 109 h 355"/>
                <a:gd name="T78" fmla="*/ 112 w 245"/>
                <a:gd name="T79" fmla="*/ 100 h 355"/>
                <a:gd name="T80" fmla="*/ 123 w 245"/>
                <a:gd name="T81" fmla="*/ 89 h 355"/>
                <a:gd name="T82" fmla="*/ 143 w 245"/>
                <a:gd name="T83" fmla="*/ 70 h 355"/>
                <a:gd name="T84" fmla="*/ 148 w 245"/>
                <a:gd name="T85" fmla="*/ 10 h 355"/>
                <a:gd name="T86" fmla="*/ 52 w 245"/>
                <a:gd name="T87" fmla="*/ 69 h 355"/>
                <a:gd name="T88" fmla="*/ 48 w 245"/>
                <a:gd name="T89" fmla="*/ 142 h 355"/>
                <a:gd name="T90" fmla="*/ 11 w 245"/>
                <a:gd name="T91" fmla="*/ 184 h 355"/>
                <a:gd name="T92" fmla="*/ 1 w 245"/>
                <a:gd name="T93" fmla="*/ 206 h 355"/>
                <a:gd name="T94" fmla="*/ 0 w 245"/>
                <a:gd name="T95" fmla="*/ 221 h 355"/>
                <a:gd name="T96" fmla="*/ 1 w 245"/>
                <a:gd name="T97" fmla="*/ 237 h 355"/>
                <a:gd name="T98" fmla="*/ 8 w 245"/>
                <a:gd name="T99" fmla="*/ 260 h 355"/>
                <a:gd name="T100" fmla="*/ 14 w 245"/>
                <a:gd name="T101" fmla="*/ 273 h 355"/>
                <a:gd name="T102" fmla="*/ 29 w 245"/>
                <a:gd name="T103" fmla="*/ 298 h 355"/>
                <a:gd name="T104" fmla="*/ 34 w 245"/>
                <a:gd name="T105" fmla="*/ 303 h 355"/>
                <a:gd name="T106" fmla="*/ 42 w 245"/>
                <a:gd name="T107" fmla="*/ 273 h 355"/>
                <a:gd name="T108" fmla="*/ 40 w 245"/>
                <a:gd name="T109" fmla="*/ 218 h 355"/>
                <a:gd name="T110" fmla="*/ 26 w 245"/>
                <a:gd name="T111" fmla="*/ 203 h 355"/>
                <a:gd name="T112" fmla="*/ 48 w 245"/>
                <a:gd name="T113" fmla="*/ 226 h 355"/>
                <a:gd name="T114" fmla="*/ 47 w 245"/>
                <a:gd name="T115" fmla="*/ 294 h 355"/>
                <a:gd name="T116" fmla="*/ 42 w 245"/>
                <a:gd name="T117" fmla="*/ 320 h 355"/>
                <a:gd name="T118" fmla="*/ 52 w 245"/>
                <a:gd name="T119" fmla="*/ 337 h 355"/>
                <a:gd name="T120" fmla="*/ 68 w 245"/>
                <a:gd name="T121" fmla="*/ 352 h 3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5"/>
                <a:gd name="T184" fmla="*/ 0 h 355"/>
                <a:gd name="T185" fmla="*/ 245 w 245"/>
                <a:gd name="T186" fmla="*/ 355 h 3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5" h="355">
                  <a:moveTo>
                    <a:pt x="68" y="352"/>
                  </a:moveTo>
                  <a:lnTo>
                    <a:pt x="69" y="321"/>
                  </a:lnTo>
                  <a:lnTo>
                    <a:pt x="69" y="290"/>
                  </a:lnTo>
                  <a:lnTo>
                    <a:pt x="68" y="260"/>
                  </a:lnTo>
                  <a:lnTo>
                    <a:pt x="68" y="229"/>
                  </a:lnTo>
                  <a:lnTo>
                    <a:pt x="68" y="199"/>
                  </a:lnTo>
                  <a:lnTo>
                    <a:pt x="68" y="169"/>
                  </a:lnTo>
                  <a:lnTo>
                    <a:pt x="69" y="138"/>
                  </a:lnTo>
                  <a:lnTo>
                    <a:pt x="71" y="108"/>
                  </a:lnTo>
                  <a:lnTo>
                    <a:pt x="74" y="105"/>
                  </a:lnTo>
                  <a:lnTo>
                    <a:pt x="74" y="107"/>
                  </a:lnTo>
                  <a:lnTo>
                    <a:pt x="74" y="108"/>
                  </a:lnTo>
                  <a:lnTo>
                    <a:pt x="76" y="108"/>
                  </a:lnTo>
                  <a:lnTo>
                    <a:pt x="81" y="123"/>
                  </a:lnTo>
                  <a:lnTo>
                    <a:pt x="81" y="124"/>
                  </a:lnTo>
                  <a:lnTo>
                    <a:pt x="82" y="124"/>
                  </a:lnTo>
                  <a:lnTo>
                    <a:pt x="82" y="126"/>
                  </a:lnTo>
                  <a:lnTo>
                    <a:pt x="92" y="142"/>
                  </a:lnTo>
                  <a:lnTo>
                    <a:pt x="94" y="145"/>
                  </a:lnTo>
                  <a:lnTo>
                    <a:pt x="95" y="147"/>
                  </a:lnTo>
                  <a:lnTo>
                    <a:pt x="97" y="149"/>
                  </a:lnTo>
                  <a:lnTo>
                    <a:pt x="99" y="150"/>
                  </a:lnTo>
                  <a:lnTo>
                    <a:pt x="100" y="153"/>
                  </a:lnTo>
                  <a:lnTo>
                    <a:pt x="102" y="155"/>
                  </a:lnTo>
                  <a:lnTo>
                    <a:pt x="105" y="157"/>
                  </a:lnTo>
                  <a:lnTo>
                    <a:pt x="107" y="160"/>
                  </a:lnTo>
                  <a:lnTo>
                    <a:pt x="108" y="161"/>
                  </a:lnTo>
                  <a:lnTo>
                    <a:pt x="110" y="162"/>
                  </a:lnTo>
                  <a:lnTo>
                    <a:pt x="113" y="165"/>
                  </a:lnTo>
                  <a:lnTo>
                    <a:pt x="115" y="166"/>
                  </a:lnTo>
                  <a:lnTo>
                    <a:pt x="117" y="168"/>
                  </a:lnTo>
                  <a:lnTo>
                    <a:pt x="118" y="170"/>
                  </a:lnTo>
                  <a:lnTo>
                    <a:pt x="120" y="170"/>
                  </a:lnTo>
                  <a:lnTo>
                    <a:pt x="122" y="172"/>
                  </a:lnTo>
                  <a:lnTo>
                    <a:pt x="123" y="173"/>
                  </a:lnTo>
                  <a:lnTo>
                    <a:pt x="125" y="173"/>
                  </a:lnTo>
                  <a:lnTo>
                    <a:pt x="126" y="174"/>
                  </a:lnTo>
                  <a:lnTo>
                    <a:pt x="128" y="174"/>
                  </a:lnTo>
                  <a:lnTo>
                    <a:pt x="128" y="176"/>
                  </a:lnTo>
                  <a:lnTo>
                    <a:pt x="130" y="176"/>
                  </a:lnTo>
                  <a:lnTo>
                    <a:pt x="131" y="177"/>
                  </a:lnTo>
                  <a:lnTo>
                    <a:pt x="133" y="179"/>
                  </a:lnTo>
                  <a:lnTo>
                    <a:pt x="135" y="179"/>
                  </a:lnTo>
                  <a:lnTo>
                    <a:pt x="136" y="179"/>
                  </a:lnTo>
                  <a:lnTo>
                    <a:pt x="136" y="180"/>
                  </a:lnTo>
                  <a:lnTo>
                    <a:pt x="138" y="180"/>
                  </a:lnTo>
                  <a:lnTo>
                    <a:pt x="139" y="181"/>
                  </a:lnTo>
                  <a:lnTo>
                    <a:pt x="151" y="184"/>
                  </a:lnTo>
                  <a:lnTo>
                    <a:pt x="154" y="187"/>
                  </a:lnTo>
                  <a:lnTo>
                    <a:pt x="156" y="188"/>
                  </a:lnTo>
                  <a:lnTo>
                    <a:pt x="157" y="188"/>
                  </a:lnTo>
                  <a:lnTo>
                    <a:pt x="157" y="189"/>
                  </a:lnTo>
                  <a:lnTo>
                    <a:pt x="159" y="189"/>
                  </a:lnTo>
                  <a:lnTo>
                    <a:pt x="159" y="191"/>
                  </a:lnTo>
                  <a:lnTo>
                    <a:pt x="161" y="191"/>
                  </a:lnTo>
                  <a:lnTo>
                    <a:pt x="162" y="191"/>
                  </a:lnTo>
                  <a:lnTo>
                    <a:pt x="164" y="192"/>
                  </a:lnTo>
                  <a:lnTo>
                    <a:pt x="165" y="192"/>
                  </a:lnTo>
                  <a:lnTo>
                    <a:pt x="167" y="192"/>
                  </a:lnTo>
                  <a:lnTo>
                    <a:pt x="169" y="192"/>
                  </a:lnTo>
                  <a:lnTo>
                    <a:pt x="170" y="193"/>
                  </a:lnTo>
                  <a:lnTo>
                    <a:pt x="172" y="193"/>
                  </a:lnTo>
                  <a:lnTo>
                    <a:pt x="172" y="195"/>
                  </a:lnTo>
                  <a:lnTo>
                    <a:pt x="174" y="195"/>
                  </a:lnTo>
                  <a:lnTo>
                    <a:pt x="177" y="195"/>
                  </a:lnTo>
                  <a:lnTo>
                    <a:pt x="178" y="195"/>
                  </a:lnTo>
                  <a:lnTo>
                    <a:pt x="180" y="196"/>
                  </a:lnTo>
                  <a:lnTo>
                    <a:pt x="182" y="196"/>
                  </a:lnTo>
                  <a:lnTo>
                    <a:pt x="183" y="196"/>
                  </a:lnTo>
                  <a:lnTo>
                    <a:pt x="185" y="198"/>
                  </a:lnTo>
                  <a:lnTo>
                    <a:pt x="187" y="198"/>
                  </a:lnTo>
                  <a:lnTo>
                    <a:pt x="188" y="199"/>
                  </a:lnTo>
                  <a:lnTo>
                    <a:pt x="190" y="199"/>
                  </a:lnTo>
                  <a:lnTo>
                    <a:pt x="191" y="200"/>
                  </a:lnTo>
                  <a:lnTo>
                    <a:pt x="193" y="200"/>
                  </a:lnTo>
                  <a:lnTo>
                    <a:pt x="195" y="200"/>
                  </a:lnTo>
                  <a:lnTo>
                    <a:pt x="196" y="202"/>
                  </a:lnTo>
                  <a:lnTo>
                    <a:pt x="198" y="203"/>
                  </a:lnTo>
                  <a:lnTo>
                    <a:pt x="200" y="203"/>
                  </a:lnTo>
                  <a:lnTo>
                    <a:pt x="201" y="203"/>
                  </a:lnTo>
                  <a:lnTo>
                    <a:pt x="203" y="203"/>
                  </a:lnTo>
                  <a:lnTo>
                    <a:pt x="204" y="204"/>
                  </a:lnTo>
                  <a:lnTo>
                    <a:pt x="206" y="204"/>
                  </a:lnTo>
                  <a:lnTo>
                    <a:pt x="206" y="206"/>
                  </a:lnTo>
                  <a:lnTo>
                    <a:pt x="208" y="206"/>
                  </a:lnTo>
                  <a:lnTo>
                    <a:pt x="206" y="206"/>
                  </a:lnTo>
                  <a:lnTo>
                    <a:pt x="206" y="207"/>
                  </a:lnTo>
                  <a:lnTo>
                    <a:pt x="185" y="206"/>
                  </a:lnTo>
                  <a:lnTo>
                    <a:pt x="185" y="204"/>
                  </a:lnTo>
                  <a:lnTo>
                    <a:pt x="182" y="204"/>
                  </a:lnTo>
                  <a:lnTo>
                    <a:pt x="180" y="203"/>
                  </a:lnTo>
                  <a:lnTo>
                    <a:pt x="178" y="203"/>
                  </a:lnTo>
                  <a:lnTo>
                    <a:pt x="177" y="203"/>
                  </a:lnTo>
                  <a:lnTo>
                    <a:pt x="175" y="203"/>
                  </a:lnTo>
                  <a:lnTo>
                    <a:pt x="174" y="203"/>
                  </a:lnTo>
                  <a:lnTo>
                    <a:pt x="172" y="203"/>
                  </a:lnTo>
                  <a:lnTo>
                    <a:pt x="170" y="203"/>
                  </a:lnTo>
                  <a:lnTo>
                    <a:pt x="167" y="202"/>
                  </a:lnTo>
                  <a:lnTo>
                    <a:pt x="165" y="200"/>
                  </a:lnTo>
                  <a:lnTo>
                    <a:pt x="164" y="200"/>
                  </a:lnTo>
                  <a:lnTo>
                    <a:pt x="162" y="199"/>
                  </a:lnTo>
                  <a:lnTo>
                    <a:pt x="159" y="198"/>
                  </a:lnTo>
                  <a:lnTo>
                    <a:pt x="157" y="198"/>
                  </a:lnTo>
                  <a:lnTo>
                    <a:pt x="156" y="196"/>
                  </a:lnTo>
                  <a:lnTo>
                    <a:pt x="154" y="196"/>
                  </a:lnTo>
                  <a:lnTo>
                    <a:pt x="152" y="195"/>
                  </a:lnTo>
                  <a:lnTo>
                    <a:pt x="151" y="195"/>
                  </a:lnTo>
                  <a:lnTo>
                    <a:pt x="148" y="193"/>
                  </a:lnTo>
                  <a:lnTo>
                    <a:pt x="146" y="192"/>
                  </a:lnTo>
                  <a:lnTo>
                    <a:pt x="144" y="192"/>
                  </a:lnTo>
                  <a:lnTo>
                    <a:pt x="143" y="191"/>
                  </a:lnTo>
                  <a:lnTo>
                    <a:pt x="133" y="187"/>
                  </a:lnTo>
                  <a:lnTo>
                    <a:pt x="118" y="177"/>
                  </a:lnTo>
                  <a:lnTo>
                    <a:pt x="100" y="162"/>
                  </a:lnTo>
                  <a:lnTo>
                    <a:pt x="89" y="149"/>
                  </a:lnTo>
                  <a:lnTo>
                    <a:pt x="87" y="149"/>
                  </a:lnTo>
                  <a:lnTo>
                    <a:pt x="87" y="147"/>
                  </a:lnTo>
                  <a:lnTo>
                    <a:pt x="86" y="146"/>
                  </a:lnTo>
                  <a:lnTo>
                    <a:pt x="84" y="145"/>
                  </a:lnTo>
                  <a:lnTo>
                    <a:pt x="84" y="143"/>
                  </a:lnTo>
                  <a:lnTo>
                    <a:pt x="78" y="138"/>
                  </a:lnTo>
                  <a:lnTo>
                    <a:pt x="76" y="344"/>
                  </a:lnTo>
                  <a:lnTo>
                    <a:pt x="82" y="341"/>
                  </a:lnTo>
                  <a:lnTo>
                    <a:pt x="84" y="340"/>
                  </a:lnTo>
                  <a:lnTo>
                    <a:pt x="86" y="339"/>
                  </a:lnTo>
                  <a:lnTo>
                    <a:pt x="87" y="337"/>
                  </a:lnTo>
                  <a:lnTo>
                    <a:pt x="89" y="337"/>
                  </a:lnTo>
                  <a:lnTo>
                    <a:pt x="91" y="336"/>
                  </a:lnTo>
                  <a:lnTo>
                    <a:pt x="91" y="335"/>
                  </a:lnTo>
                  <a:lnTo>
                    <a:pt x="92" y="333"/>
                  </a:lnTo>
                  <a:lnTo>
                    <a:pt x="108" y="318"/>
                  </a:lnTo>
                  <a:lnTo>
                    <a:pt x="112" y="314"/>
                  </a:lnTo>
                  <a:lnTo>
                    <a:pt x="113" y="313"/>
                  </a:lnTo>
                  <a:lnTo>
                    <a:pt x="115" y="311"/>
                  </a:lnTo>
                  <a:lnTo>
                    <a:pt x="117" y="311"/>
                  </a:lnTo>
                  <a:lnTo>
                    <a:pt x="117" y="310"/>
                  </a:lnTo>
                  <a:lnTo>
                    <a:pt x="118" y="310"/>
                  </a:lnTo>
                  <a:lnTo>
                    <a:pt x="120" y="309"/>
                  </a:lnTo>
                  <a:lnTo>
                    <a:pt x="120" y="307"/>
                  </a:lnTo>
                  <a:lnTo>
                    <a:pt x="122" y="306"/>
                  </a:lnTo>
                  <a:lnTo>
                    <a:pt x="122" y="305"/>
                  </a:lnTo>
                  <a:lnTo>
                    <a:pt x="123" y="305"/>
                  </a:lnTo>
                  <a:lnTo>
                    <a:pt x="125" y="303"/>
                  </a:lnTo>
                  <a:lnTo>
                    <a:pt x="126" y="302"/>
                  </a:lnTo>
                  <a:lnTo>
                    <a:pt x="128" y="301"/>
                  </a:lnTo>
                  <a:lnTo>
                    <a:pt x="128" y="299"/>
                  </a:lnTo>
                  <a:lnTo>
                    <a:pt x="130" y="299"/>
                  </a:lnTo>
                  <a:lnTo>
                    <a:pt x="130" y="298"/>
                  </a:lnTo>
                  <a:lnTo>
                    <a:pt x="130" y="297"/>
                  </a:lnTo>
                  <a:lnTo>
                    <a:pt x="131" y="295"/>
                  </a:lnTo>
                  <a:lnTo>
                    <a:pt x="138" y="288"/>
                  </a:lnTo>
                  <a:lnTo>
                    <a:pt x="139" y="288"/>
                  </a:lnTo>
                  <a:lnTo>
                    <a:pt x="141" y="287"/>
                  </a:lnTo>
                  <a:lnTo>
                    <a:pt x="143" y="286"/>
                  </a:lnTo>
                  <a:lnTo>
                    <a:pt x="144" y="284"/>
                  </a:lnTo>
                  <a:lnTo>
                    <a:pt x="144" y="283"/>
                  </a:lnTo>
                  <a:lnTo>
                    <a:pt x="146" y="282"/>
                  </a:lnTo>
                  <a:lnTo>
                    <a:pt x="148" y="280"/>
                  </a:lnTo>
                  <a:lnTo>
                    <a:pt x="148" y="279"/>
                  </a:lnTo>
                  <a:lnTo>
                    <a:pt x="148" y="278"/>
                  </a:lnTo>
                  <a:lnTo>
                    <a:pt x="149" y="278"/>
                  </a:lnTo>
                  <a:lnTo>
                    <a:pt x="151" y="278"/>
                  </a:lnTo>
                  <a:lnTo>
                    <a:pt x="164" y="263"/>
                  </a:lnTo>
                  <a:lnTo>
                    <a:pt x="204" y="217"/>
                  </a:lnTo>
                  <a:lnTo>
                    <a:pt x="211" y="208"/>
                  </a:lnTo>
                  <a:lnTo>
                    <a:pt x="213" y="207"/>
                  </a:lnTo>
                  <a:lnTo>
                    <a:pt x="213" y="206"/>
                  </a:lnTo>
                  <a:lnTo>
                    <a:pt x="213" y="204"/>
                  </a:lnTo>
                  <a:lnTo>
                    <a:pt x="213" y="203"/>
                  </a:lnTo>
                  <a:lnTo>
                    <a:pt x="213" y="202"/>
                  </a:lnTo>
                  <a:lnTo>
                    <a:pt x="221" y="193"/>
                  </a:lnTo>
                  <a:lnTo>
                    <a:pt x="235" y="181"/>
                  </a:lnTo>
                  <a:lnTo>
                    <a:pt x="244" y="174"/>
                  </a:lnTo>
                  <a:lnTo>
                    <a:pt x="239" y="161"/>
                  </a:lnTo>
                  <a:lnTo>
                    <a:pt x="237" y="160"/>
                  </a:lnTo>
                  <a:lnTo>
                    <a:pt x="234" y="160"/>
                  </a:lnTo>
                  <a:lnTo>
                    <a:pt x="230" y="160"/>
                  </a:lnTo>
                  <a:lnTo>
                    <a:pt x="227" y="160"/>
                  </a:lnTo>
                  <a:lnTo>
                    <a:pt x="224" y="158"/>
                  </a:lnTo>
                  <a:lnTo>
                    <a:pt x="219" y="158"/>
                  </a:lnTo>
                  <a:lnTo>
                    <a:pt x="216" y="158"/>
                  </a:lnTo>
                  <a:lnTo>
                    <a:pt x="213" y="158"/>
                  </a:lnTo>
                  <a:lnTo>
                    <a:pt x="209" y="158"/>
                  </a:lnTo>
                  <a:lnTo>
                    <a:pt x="206" y="158"/>
                  </a:lnTo>
                  <a:lnTo>
                    <a:pt x="203" y="158"/>
                  </a:lnTo>
                  <a:lnTo>
                    <a:pt x="200" y="158"/>
                  </a:lnTo>
                  <a:lnTo>
                    <a:pt x="196" y="158"/>
                  </a:lnTo>
                  <a:lnTo>
                    <a:pt x="191" y="158"/>
                  </a:lnTo>
                  <a:lnTo>
                    <a:pt x="188" y="158"/>
                  </a:lnTo>
                  <a:lnTo>
                    <a:pt x="185" y="158"/>
                  </a:lnTo>
                  <a:lnTo>
                    <a:pt x="182" y="158"/>
                  </a:lnTo>
                  <a:lnTo>
                    <a:pt x="178" y="158"/>
                  </a:lnTo>
                  <a:lnTo>
                    <a:pt x="175" y="158"/>
                  </a:lnTo>
                  <a:lnTo>
                    <a:pt x="170" y="158"/>
                  </a:lnTo>
                  <a:lnTo>
                    <a:pt x="167" y="158"/>
                  </a:lnTo>
                  <a:lnTo>
                    <a:pt x="164" y="158"/>
                  </a:lnTo>
                  <a:lnTo>
                    <a:pt x="161" y="158"/>
                  </a:lnTo>
                  <a:lnTo>
                    <a:pt x="157" y="158"/>
                  </a:lnTo>
                  <a:lnTo>
                    <a:pt x="154" y="158"/>
                  </a:lnTo>
                  <a:lnTo>
                    <a:pt x="151" y="158"/>
                  </a:lnTo>
                  <a:lnTo>
                    <a:pt x="148" y="158"/>
                  </a:lnTo>
                  <a:lnTo>
                    <a:pt x="144" y="158"/>
                  </a:lnTo>
                  <a:lnTo>
                    <a:pt x="139" y="158"/>
                  </a:lnTo>
                  <a:lnTo>
                    <a:pt x="136" y="158"/>
                  </a:lnTo>
                  <a:lnTo>
                    <a:pt x="133" y="157"/>
                  </a:lnTo>
                  <a:lnTo>
                    <a:pt x="130" y="157"/>
                  </a:lnTo>
                  <a:lnTo>
                    <a:pt x="128" y="157"/>
                  </a:lnTo>
                  <a:lnTo>
                    <a:pt x="125" y="157"/>
                  </a:lnTo>
                  <a:lnTo>
                    <a:pt x="123" y="155"/>
                  </a:lnTo>
                  <a:lnTo>
                    <a:pt x="122" y="154"/>
                  </a:lnTo>
                  <a:lnTo>
                    <a:pt x="118" y="154"/>
                  </a:lnTo>
                  <a:lnTo>
                    <a:pt x="117" y="153"/>
                  </a:lnTo>
                  <a:lnTo>
                    <a:pt x="115" y="151"/>
                  </a:lnTo>
                  <a:lnTo>
                    <a:pt x="113" y="150"/>
                  </a:lnTo>
                  <a:lnTo>
                    <a:pt x="112" y="149"/>
                  </a:lnTo>
                  <a:lnTo>
                    <a:pt x="110" y="149"/>
                  </a:lnTo>
                  <a:lnTo>
                    <a:pt x="108" y="149"/>
                  </a:lnTo>
                  <a:lnTo>
                    <a:pt x="108" y="147"/>
                  </a:lnTo>
                  <a:lnTo>
                    <a:pt x="108" y="146"/>
                  </a:lnTo>
                  <a:lnTo>
                    <a:pt x="107" y="146"/>
                  </a:lnTo>
                  <a:lnTo>
                    <a:pt x="107" y="145"/>
                  </a:lnTo>
                  <a:lnTo>
                    <a:pt x="107" y="143"/>
                  </a:lnTo>
                  <a:lnTo>
                    <a:pt x="105" y="142"/>
                  </a:lnTo>
                  <a:lnTo>
                    <a:pt x="105" y="139"/>
                  </a:lnTo>
                  <a:lnTo>
                    <a:pt x="104" y="138"/>
                  </a:lnTo>
                  <a:lnTo>
                    <a:pt x="104" y="135"/>
                  </a:lnTo>
                  <a:lnTo>
                    <a:pt x="104" y="134"/>
                  </a:lnTo>
                  <a:lnTo>
                    <a:pt x="104" y="131"/>
                  </a:lnTo>
                  <a:lnTo>
                    <a:pt x="102" y="128"/>
                  </a:lnTo>
                  <a:lnTo>
                    <a:pt x="102" y="127"/>
                  </a:lnTo>
                  <a:lnTo>
                    <a:pt x="102" y="123"/>
                  </a:lnTo>
                  <a:lnTo>
                    <a:pt x="102" y="118"/>
                  </a:lnTo>
                  <a:lnTo>
                    <a:pt x="102" y="113"/>
                  </a:lnTo>
                  <a:lnTo>
                    <a:pt x="104" y="109"/>
                  </a:lnTo>
                  <a:lnTo>
                    <a:pt x="105" y="108"/>
                  </a:lnTo>
                  <a:lnTo>
                    <a:pt x="107" y="107"/>
                  </a:lnTo>
                  <a:lnTo>
                    <a:pt x="108" y="105"/>
                  </a:lnTo>
                  <a:lnTo>
                    <a:pt x="108" y="104"/>
                  </a:lnTo>
                  <a:lnTo>
                    <a:pt x="110" y="103"/>
                  </a:lnTo>
                  <a:lnTo>
                    <a:pt x="112" y="100"/>
                  </a:lnTo>
                  <a:lnTo>
                    <a:pt x="113" y="99"/>
                  </a:lnTo>
                  <a:lnTo>
                    <a:pt x="115" y="97"/>
                  </a:lnTo>
                  <a:lnTo>
                    <a:pt x="117" y="96"/>
                  </a:lnTo>
                  <a:lnTo>
                    <a:pt x="118" y="93"/>
                  </a:lnTo>
                  <a:lnTo>
                    <a:pt x="122" y="92"/>
                  </a:lnTo>
                  <a:lnTo>
                    <a:pt x="123" y="89"/>
                  </a:lnTo>
                  <a:lnTo>
                    <a:pt x="126" y="86"/>
                  </a:lnTo>
                  <a:lnTo>
                    <a:pt x="130" y="85"/>
                  </a:lnTo>
                  <a:lnTo>
                    <a:pt x="131" y="82"/>
                  </a:lnTo>
                  <a:lnTo>
                    <a:pt x="135" y="80"/>
                  </a:lnTo>
                  <a:lnTo>
                    <a:pt x="136" y="77"/>
                  </a:lnTo>
                  <a:lnTo>
                    <a:pt x="143" y="70"/>
                  </a:lnTo>
                  <a:lnTo>
                    <a:pt x="146" y="62"/>
                  </a:lnTo>
                  <a:lnTo>
                    <a:pt x="148" y="52"/>
                  </a:lnTo>
                  <a:lnTo>
                    <a:pt x="149" y="43"/>
                  </a:lnTo>
                  <a:lnTo>
                    <a:pt x="148" y="32"/>
                  </a:lnTo>
                  <a:lnTo>
                    <a:pt x="148" y="21"/>
                  </a:lnTo>
                  <a:lnTo>
                    <a:pt x="148" y="10"/>
                  </a:lnTo>
                  <a:lnTo>
                    <a:pt x="148" y="1"/>
                  </a:lnTo>
                  <a:lnTo>
                    <a:pt x="53" y="0"/>
                  </a:lnTo>
                  <a:lnTo>
                    <a:pt x="52" y="16"/>
                  </a:lnTo>
                  <a:lnTo>
                    <a:pt x="52" y="33"/>
                  </a:lnTo>
                  <a:lnTo>
                    <a:pt x="52" y="51"/>
                  </a:lnTo>
                  <a:lnTo>
                    <a:pt x="52" y="69"/>
                  </a:lnTo>
                  <a:lnTo>
                    <a:pt x="52" y="86"/>
                  </a:lnTo>
                  <a:lnTo>
                    <a:pt x="52" y="104"/>
                  </a:lnTo>
                  <a:lnTo>
                    <a:pt x="50" y="120"/>
                  </a:lnTo>
                  <a:lnTo>
                    <a:pt x="48" y="138"/>
                  </a:lnTo>
                  <a:lnTo>
                    <a:pt x="48" y="139"/>
                  </a:lnTo>
                  <a:lnTo>
                    <a:pt x="48" y="142"/>
                  </a:lnTo>
                  <a:lnTo>
                    <a:pt x="47" y="143"/>
                  </a:lnTo>
                  <a:lnTo>
                    <a:pt x="47" y="146"/>
                  </a:lnTo>
                  <a:lnTo>
                    <a:pt x="43" y="150"/>
                  </a:lnTo>
                  <a:lnTo>
                    <a:pt x="35" y="160"/>
                  </a:lnTo>
                  <a:lnTo>
                    <a:pt x="24" y="172"/>
                  </a:lnTo>
                  <a:lnTo>
                    <a:pt x="11" y="184"/>
                  </a:lnTo>
                  <a:lnTo>
                    <a:pt x="4" y="198"/>
                  </a:lnTo>
                  <a:lnTo>
                    <a:pt x="3" y="198"/>
                  </a:lnTo>
                  <a:lnTo>
                    <a:pt x="3" y="200"/>
                  </a:lnTo>
                  <a:lnTo>
                    <a:pt x="3" y="202"/>
                  </a:lnTo>
                  <a:lnTo>
                    <a:pt x="1" y="204"/>
                  </a:lnTo>
                  <a:lnTo>
                    <a:pt x="1" y="206"/>
                  </a:lnTo>
                  <a:lnTo>
                    <a:pt x="1" y="208"/>
                  </a:lnTo>
                  <a:lnTo>
                    <a:pt x="0" y="211"/>
                  </a:lnTo>
                  <a:lnTo>
                    <a:pt x="0" y="212"/>
                  </a:lnTo>
                  <a:lnTo>
                    <a:pt x="0" y="215"/>
                  </a:lnTo>
                  <a:lnTo>
                    <a:pt x="0" y="218"/>
                  </a:lnTo>
                  <a:lnTo>
                    <a:pt x="0" y="221"/>
                  </a:lnTo>
                  <a:lnTo>
                    <a:pt x="0" y="223"/>
                  </a:lnTo>
                  <a:lnTo>
                    <a:pt x="0" y="226"/>
                  </a:lnTo>
                  <a:lnTo>
                    <a:pt x="0" y="229"/>
                  </a:lnTo>
                  <a:lnTo>
                    <a:pt x="0" y="230"/>
                  </a:lnTo>
                  <a:lnTo>
                    <a:pt x="1" y="233"/>
                  </a:lnTo>
                  <a:lnTo>
                    <a:pt x="1" y="237"/>
                  </a:lnTo>
                  <a:lnTo>
                    <a:pt x="3" y="242"/>
                  </a:lnTo>
                  <a:lnTo>
                    <a:pt x="3" y="248"/>
                  </a:lnTo>
                  <a:lnTo>
                    <a:pt x="4" y="253"/>
                  </a:lnTo>
                  <a:lnTo>
                    <a:pt x="6" y="256"/>
                  </a:lnTo>
                  <a:lnTo>
                    <a:pt x="6" y="257"/>
                  </a:lnTo>
                  <a:lnTo>
                    <a:pt x="8" y="260"/>
                  </a:lnTo>
                  <a:lnTo>
                    <a:pt x="8" y="263"/>
                  </a:lnTo>
                  <a:lnTo>
                    <a:pt x="9" y="264"/>
                  </a:lnTo>
                  <a:lnTo>
                    <a:pt x="11" y="264"/>
                  </a:lnTo>
                  <a:lnTo>
                    <a:pt x="13" y="272"/>
                  </a:lnTo>
                  <a:lnTo>
                    <a:pt x="14" y="272"/>
                  </a:lnTo>
                  <a:lnTo>
                    <a:pt x="14" y="273"/>
                  </a:lnTo>
                  <a:lnTo>
                    <a:pt x="26" y="292"/>
                  </a:lnTo>
                  <a:lnTo>
                    <a:pt x="26" y="294"/>
                  </a:lnTo>
                  <a:lnTo>
                    <a:pt x="27" y="295"/>
                  </a:lnTo>
                  <a:lnTo>
                    <a:pt x="27" y="297"/>
                  </a:lnTo>
                  <a:lnTo>
                    <a:pt x="29" y="297"/>
                  </a:lnTo>
                  <a:lnTo>
                    <a:pt x="29" y="298"/>
                  </a:lnTo>
                  <a:lnTo>
                    <a:pt x="29" y="299"/>
                  </a:lnTo>
                  <a:lnTo>
                    <a:pt x="30" y="299"/>
                  </a:lnTo>
                  <a:lnTo>
                    <a:pt x="30" y="301"/>
                  </a:lnTo>
                  <a:lnTo>
                    <a:pt x="30" y="302"/>
                  </a:lnTo>
                  <a:lnTo>
                    <a:pt x="32" y="303"/>
                  </a:lnTo>
                  <a:lnTo>
                    <a:pt x="34" y="303"/>
                  </a:lnTo>
                  <a:lnTo>
                    <a:pt x="35" y="303"/>
                  </a:lnTo>
                  <a:lnTo>
                    <a:pt x="37" y="305"/>
                  </a:lnTo>
                  <a:lnTo>
                    <a:pt x="39" y="305"/>
                  </a:lnTo>
                  <a:lnTo>
                    <a:pt x="40" y="294"/>
                  </a:lnTo>
                  <a:lnTo>
                    <a:pt x="40" y="284"/>
                  </a:lnTo>
                  <a:lnTo>
                    <a:pt x="42" y="273"/>
                  </a:lnTo>
                  <a:lnTo>
                    <a:pt x="42" y="261"/>
                  </a:lnTo>
                  <a:lnTo>
                    <a:pt x="42" y="250"/>
                  </a:lnTo>
                  <a:lnTo>
                    <a:pt x="42" y="240"/>
                  </a:lnTo>
                  <a:lnTo>
                    <a:pt x="42" y="230"/>
                  </a:lnTo>
                  <a:lnTo>
                    <a:pt x="40" y="219"/>
                  </a:lnTo>
                  <a:lnTo>
                    <a:pt x="40" y="218"/>
                  </a:lnTo>
                  <a:lnTo>
                    <a:pt x="40" y="217"/>
                  </a:lnTo>
                  <a:lnTo>
                    <a:pt x="40" y="215"/>
                  </a:lnTo>
                  <a:lnTo>
                    <a:pt x="39" y="214"/>
                  </a:lnTo>
                  <a:lnTo>
                    <a:pt x="35" y="210"/>
                  </a:lnTo>
                  <a:lnTo>
                    <a:pt x="34" y="208"/>
                  </a:lnTo>
                  <a:lnTo>
                    <a:pt x="26" y="203"/>
                  </a:lnTo>
                  <a:lnTo>
                    <a:pt x="26" y="202"/>
                  </a:lnTo>
                  <a:lnTo>
                    <a:pt x="26" y="200"/>
                  </a:lnTo>
                  <a:lnTo>
                    <a:pt x="40" y="202"/>
                  </a:lnTo>
                  <a:lnTo>
                    <a:pt x="45" y="210"/>
                  </a:lnTo>
                  <a:lnTo>
                    <a:pt x="48" y="215"/>
                  </a:lnTo>
                  <a:lnTo>
                    <a:pt x="48" y="226"/>
                  </a:lnTo>
                  <a:lnTo>
                    <a:pt x="48" y="237"/>
                  </a:lnTo>
                  <a:lnTo>
                    <a:pt x="48" y="249"/>
                  </a:lnTo>
                  <a:lnTo>
                    <a:pt x="48" y="260"/>
                  </a:lnTo>
                  <a:lnTo>
                    <a:pt x="48" y="271"/>
                  </a:lnTo>
                  <a:lnTo>
                    <a:pt x="48" y="283"/>
                  </a:lnTo>
                  <a:lnTo>
                    <a:pt x="47" y="294"/>
                  </a:lnTo>
                  <a:lnTo>
                    <a:pt x="45" y="305"/>
                  </a:lnTo>
                  <a:lnTo>
                    <a:pt x="45" y="307"/>
                  </a:lnTo>
                  <a:lnTo>
                    <a:pt x="43" y="310"/>
                  </a:lnTo>
                  <a:lnTo>
                    <a:pt x="43" y="314"/>
                  </a:lnTo>
                  <a:lnTo>
                    <a:pt x="42" y="318"/>
                  </a:lnTo>
                  <a:lnTo>
                    <a:pt x="42" y="320"/>
                  </a:lnTo>
                  <a:lnTo>
                    <a:pt x="43" y="321"/>
                  </a:lnTo>
                  <a:lnTo>
                    <a:pt x="43" y="322"/>
                  </a:lnTo>
                  <a:lnTo>
                    <a:pt x="43" y="325"/>
                  </a:lnTo>
                  <a:lnTo>
                    <a:pt x="45" y="326"/>
                  </a:lnTo>
                  <a:lnTo>
                    <a:pt x="45" y="328"/>
                  </a:lnTo>
                  <a:lnTo>
                    <a:pt x="52" y="337"/>
                  </a:lnTo>
                  <a:lnTo>
                    <a:pt x="63" y="351"/>
                  </a:lnTo>
                  <a:lnTo>
                    <a:pt x="65" y="351"/>
                  </a:lnTo>
                  <a:lnTo>
                    <a:pt x="65" y="352"/>
                  </a:lnTo>
                  <a:lnTo>
                    <a:pt x="66" y="352"/>
                  </a:lnTo>
                  <a:lnTo>
                    <a:pt x="66" y="354"/>
                  </a:lnTo>
                  <a:lnTo>
                    <a:pt x="68" y="352"/>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srgbClr val="000000"/>
                </a:solidFill>
                <a:cs typeface="Arial" charset="0"/>
              </a:endParaRPr>
            </a:p>
          </p:txBody>
        </p:sp>
        <p:sp>
          <p:nvSpPr>
            <p:cNvPr id="13" name="Freeform 7"/>
            <p:cNvSpPr>
              <a:spLocks/>
            </p:cNvSpPr>
            <p:nvPr/>
          </p:nvSpPr>
          <p:spPr bwMode="auto">
            <a:xfrm>
              <a:off x="4049" y="3632"/>
              <a:ext cx="99" cy="162"/>
            </a:xfrm>
            <a:custGeom>
              <a:avLst/>
              <a:gdLst>
                <a:gd name="T0" fmla="*/ 71 w 99"/>
                <a:gd name="T1" fmla="*/ 158 h 162"/>
                <a:gd name="T2" fmla="*/ 73 w 99"/>
                <a:gd name="T3" fmla="*/ 156 h 162"/>
                <a:gd name="T4" fmla="*/ 76 w 99"/>
                <a:gd name="T5" fmla="*/ 150 h 162"/>
                <a:gd name="T6" fmla="*/ 86 w 99"/>
                <a:gd name="T7" fmla="*/ 129 h 162"/>
                <a:gd name="T8" fmla="*/ 91 w 99"/>
                <a:gd name="T9" fmla="*/ 117 h 162"/>
                <a:gd name="T10" fmla="*/ 93 w 99"/>
                <a:gd name="T11" fmla="*/ 113 h 162"/>
                <a:gd name="T12" fmla="*/ 94 w 99"/>
                <a:gd name="T13" fmla="*/ 108 h 162"/>
                <a:gd name="T14" fmla="*/ 96 w 99"/>
                <a:gd name="T15" fmla="*/ 101 h 162"/>
                <a:gd name="T16" fmla="*/ 98 w 99"/>
                <a:gd name="T17" fmla="*/ 92 h 162"/>
                <a:gd name="T18" fmla="*/ 96 w 99"/>
                <a:gd name="T19" fmla="*/ 82 h 162"/>
                <a:gd name="T20" fmla="*/ 94 w 99"/>
                <a:gd name="T21" fmla="*/ 74 h 162"/>
                <a:gd name="T22" fmla="*/ 93 w 99"/>
                <a:gd name="T23" fmla="*/ 69 h 162"/>
                <a:gd name="T24" fmla="*/ 93 w 99"/>
                <a:gd name="T25" fmla="*/ 66 h 162"/>
                <a:gd name="T26" fmla="*/ 80 w 99"/>
                <a:gd name="T27" fmla="*/ 40 h 162"/>
                <a:gd name="T28" fmla="*/ 70 w 99"/>
                <a:gd name="T29" fmla="*/ 25 h 162"/>
                <a:gd name="T30" fmla="*/ 52 w 99"/>
                <a:gd name="T31" fmla="*/ 2 h 162"/>
                <a:gd name="T32" fmla="*/ 50 w 99"/>
                <a:gd name="T33" fmla="*/ 1 h 162"/>
                <a:gd name="T34" fmla="*/ 47 w 99"/>
                <a:gd name="T35" fmla="*/ 0 h 162"/>
                <a:gd name="T36" fmla="*/ 44 w 99"/>
                <a:gd name="T37" fmla="*/ 0 h 162"/>
                <a:gd name="T38" fmla="*/ 44 w 99"/>
                <a:gd name="T39" fmla="*/ 2 h 162"/>
                <a:gd name="T40" fmla="*/ 42 w 99"/>
                <a:gd name="T41" fmla="*/ 5 h 162"/>
                <a:gd name="T42" fmla="*/ 35 w 99"/>
                <a:gd name="T43" fmla="*/ 16 h 162"/>
                <a:gd name="T44" fmla="*/ 32 w 99"/>
                <a:gd name="T45" fmla="*/ 18 h 162"/>
                <a:gd name="T46" fmla="*/ 29 w 99"/>
                <a:gd name="T47" fmla="*/ 23 h 162"/>
                <a:gd name="T48" fmla="*/ 26 w 99"/>
                <a:gd name="T49" fmla="*/ 27 h 162"/>
                <a:gd name="T50" fmla="*/ 22 w 99"/>
                <a:gd name="T51" fmla="*/ 31 h 162"/>
                <a:gd name="T52" fmla="*/ 19 w 99"/>
                <a:gd name="T53" fmla="*/ 33 h 162"/>
                <a:gd name="T54" fmla="*/ 16 w 99"/>
                <a:gd name="T55" fmla="*/ 37 h 162"/>
                <a:gd name="T56" fmla="*/ 13 w 99"/>
                <a:gd name="T57" fmla="*/ 40 h 162"/>
                <a:gd name="T58" fmla="*/ 9 w 99"/>
                <a:gd name="T59" fmla="*/ 44 h 162"/>
                <a:gd name="T60" fmla="*/ 8 w 99"/>
                <a:gd name="T61" fmla="*/ 46 h 162"/>
                <a:gd name="T62" fmla="*/ 6 w 99"/>
                <a:gd name="T63" fmla="*/ 47 h 162"/>
                <a:gd name="T64" fmla="*/ 4 w 99"/>
                <a:gd name="T65" fmla="*/ 48 h 162"/>
                <a:gd name="T66" fmla="*/ 3 w 99"/>
                <a:gd name="T67" fmla="*/ 51 h 162"/>
                <a:gd name="T68" fmla="*/ 1 w 99"/>
                <a:gd name="T69" fmla="*/ 55 h 162"/>
                <a:gd name="T70" fmla="*/ 0 w 99"/>
                <a:gd name="T71" fmla="*/ 60 h 162"/>
                <a:gd name="T72" fmla="*/ 0 w 99"/>
                <a:gd name="T73" fmla="*/ 66 h 162"/>
                <a:gd name="T74" fmla="*/ 0 w 99"/>
                <a:gd name="T75" fmla="*/ 73 h 162"/>
                <a:gd name="T76" fmla="*/ 3 w 99"/>
                <a:gd name="T77" fmla="*/ 79 h 162"/>
                <a:gd name="T78" fmla="*/ 6 w 99"/>
                <a:gd name="T79" fmla="*/ 86 h 162"/>
                <a:gd name="T80" fmla="*/ 9 w 99"/>
                <a:gd name="T81" fmla="*/ 92 h 162"/>
                <a:gd name="T82" fmla="*/ 26 w 99"/>
                <a:gd name="T83" fmla="*/ 110 h 162"/>
                <a:gd name="T84" fmla="*/ 26 w 99"/>
                <a:gd name="T85" fmla="*/ 113 h 162"/>
                <a:gd name="T86" fmla="*/ 31 w 99"/>
                <a:gd name="T87" fmla="*/ 116 h 162"/>
                <a:gd name="T88" fmla="*/ 52 w 99"/>
                <a:gd name="T89" fmla="*/ 140 h 162"/>
                <a:gd name="T90" fmla="*/ 68 w 99"/>
                <a:gd name="T91" fmla="*/ 161 h 1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9"/>
                <a:gd name="T139" fmla="*/ 0 h 162"/>
                <a:gd name="T140" fmla="*/ 99 w 99"/>
                <a:gd name="T141" fmla="*/ 162 h 1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9" h="162">
                  <a:moveTo>
                    <a:pt x="68" y="161"/>
                  </a:moveTo>
                  <a:lnTo>
                    <a:pt x="71" y="158"/>
                  </a:lnTo>
                  <a:lnTo>
                    <a:pt x="71" y="156"/>
                  </a:lnTo>
                  <a:lnTo>
                    <a:pt x="73" y="156"/>
                  </a:lnTo>
                  <a:lnTo>
                    <a:pt x="73" y="155"/>
                  </a:lnTo>
                  <a:lnTo>
                    <a:pt x="76" y="150"/>
                  </a:lnTo>
                  <a:lnTo>
                    <a:pt x="84" y="135"/>
                  </a:lnTo>
                  <a:lnTo>
                    <a:pt x="86" y="129"/>
                  </a:lnTo>
                  <a:lnTo>
                    <a:pt x="91" y="119"/>
                  </a:lnTo>
                  <a:lnTo>
                    <a:pt x="91" y="117"/>
                  </a:lnTo>
                  <a:lnTo>
                    <a:pt x="93" y="116"/>
                  </a:lnTo>
                  <a:lnTo>
                    <a:pt x="93" y="113"/>
                  </a:lnTo>
                  <a:lnTo>
                    <a:pt x="94" y="110"/>
                  </a:lnTo>
                  <a:lnTo>
                    <a:pt x="94" y="108"/>
                  </a:lnTo>
                  <a:lnTo>
                    <a:pt x="96" y="105"/>
                  </a:lnTo>
                  <a:lnTo>
                    <a:pt x="96" y="101"/>
                  </a:lnTo>
                  <a:lnTo>
                    <a:pt x="98" y="96"/>
                  </a:lnTo>
                  <a:lnTo>
                    <a:pt x="98" y="92"/>
                  </a:lnTo>
                  <a:lnTo>
                    <a:pt x="98" y="87"/>
                  </a:lnTo>
                  <a:lnTo>
                    <a:pt x="96" y="82"/>
                  </a:lnTo>
                  <a:lnTo>
                    <a:pt x="96" y="78"/>
                  </a:lnTo>
                  <a:lnTo>
                    <a:pt x="94" y="74"/>
                  </a:lnTo>
                  <a:lnTo>
                    <a:pt x="93" y="70"/>
                  </a:lnTo>
                  <a:lnTo>
                    <a:pt x="93" y="69"/>
                  </a:lnTo>
                  <a:lnTo>
                    <a:pt x="93" y="67"/>
                  </a:lnTo>
                  <a:lnTo>
                    <a:pt x="93" y="66"/>
                  </a:lnTo>
                  <a:lnTo>
                    <a:pt x="89" y="55"/>
                  </a:lnTo>
                  <a:lnTo>
                    <a:pt x="80" y="40"/>
                  </a:lnTo>
                  <a:lnTo>
                    <a:pt x="75" y="35"/>
                  </a:lnTo>
                  <a:lnTo>
                    <a:pt x="70" y="25"/>
                  </a:lnTo>
                  <a:lnTo>
                    <a:pt x="66" y="20"/>
                  </a:lnTo>
                  <a:lnTo>
                    <a:pt x="52" y="2"/>
                  </a:lnTo>
                  <a:lnTo>
                    <a:pt x="52" y="1"/>
                  </a:lnTo>
                  <a:lnTo>
                    <a:pt x="50" y="1"/>
                  </a:lnTo>
                  <a:lnTo>
                    <a:pt x="49" y="0"/>
                  </a:lnTo>
                  <a:lnTo>
                    <a:pt x="47" y="0"/>
                  </a:lnTo>
                  <a:lnTo>
                    <a:pt x="45" y="0"/>
                  </a:lnTo>
                  <a:lnTo>
                    <a:pt x="44" y="0"/>
                  </a:lnTo>
                  <a:lnTo>
                    <a:pt x="44" y="1"/>
                  </a:lnTo>
                  <a:lnTo>
                    <a:pt x="44" y="2"/>
                  </a:lnTo>
                  <a:lnTo>
                    <a:pt x="44" y="4"/>
                  </a:lnTo>
                  <a:lnTo>
                    <a:pt x="42" y="5"/>
                  </a:lnTo>
                  <a:lnTo>
                    <a:pt x="37" y="12"/>
                  </a:lnTo>
                  <a:lnTo>
                    <a:pt x="35" y="16"/>
                  </a:lnTo>
                  <a:lnTo>
                    <a:pt x="34" y="17"/>
                  </a:lnTo>
                  <a:lnTo>
                    <a:pt x="32" y="18"/>
                  </a:lnTo>
                  <a:lnTo>
                    <a:pt x="31" y="21"/>
                  </a:lnTo>
                  <a:lnTo>
                    <a:pt x="29" y="23"/>
                  </a:lnTo>
                  <a:lnTo>
                    <a:pt x="27" y="24"/>
                  </a:lnTo>
                  <a:lnTo>
                    <a:pt x="26" y="27"/>
                  </a:lnTo>
                  <a:lnTo>
                    <a:pt x="24" y="29"/>
                  </a:lnTo>
                  <a:lnTo>
                    <a:pt x="22" y="31"/>
                  </a:lnTo>
                  <a:lnTo>
                    <a:pt x="21" y="33"/>
                  </a:lnTo>
                  <a:lnTo>
                    <a:pt x="19" y="33"/>
                  </a:lnTo>
                  <a:lnTo>
                    <a:pt x="17" y="36"/>
                  </a:lnTo>
                  <a:lnTo>
                    <a:pt x="16" y="37"/>
                  </a:lnTo>
                  <a:lnTo>
                    <a:pt x="14" y="39"/>
                  </a:lnTo>
                  <a:lnTo>
                    <a:pt x="13" y="40"/>
                  </a:lnTo>
                  <a:lnTo>
                    <a:pt x="9" y="41"/>
                  </a:lnTo>
                  <a:lnTo>
                    <a:pt x="9" y="44"/>
                  </a:lnTo>
                  <a:lnTo>
                    <a:pt x="8" y="44"/>
                  </a:lnTo>
                  <a:lnTo>
                    <a:pt x="8" y="46"/>
                  </a:lnTo>
                  <a:lnTo>
                    <a:pt x="6" y="46"/>
                  </a:lnTo>
                  <a:lnTo>
                    <a:pt x="6" y="47"/>
                  </a:lnTo>
                  <a:lnTo>
                    <a:pt x="6" y="48"/>
                  </a:lnTo>
                  <a:lnTo>
                    <a:pt x="4" y="48"/>
                  </a:lnTo>
                  <a:lnTo>
                    <a:pt x="4" y="50"/>
                  </a:lnTo>
                  <a:lnTo>
                    <a:pt x="3" y="51"/>
                  </a:lnTo>
                  <a:lnTo>
                    <a:pt x="3" y="54"/>
                  </a:lnTo>
                  <a:lnTo>
                    <a:pt x="1" y="55"/>
                  </a:lnTo>
                  <a:lnTo>
                    <a:pt x="0" y="58"/>
                  </a:lnTo>
                  <a:lnTo>
                    <a:pt x="0" y="60"/>
                  </a:lnTo>
                  <a:lnTo>
                    <a:pt x="0" y="63"/>
                  </a:lnTo>
                  <a:lnTo>
                    <a:pt x="0" y="66"/>
                  </a:lnTo>
                  <a:lnTo>
                    <a:pt x="0" y="69"/>
                  </a:lnTo>
                  <a:lnTo>
                    <a:pt x="0" y="73"/>
                  </a:lnTo>
                  <a:lnTo>
                    <a:pt x="1" y="77"/>
                  </a:lnTo>
                  <a:lnTo>
                    <a:pt x="3" y="79"/>
                  </a:lnTo>
                  <a:lnTo>
                    <a:pt x="3" y="83"/>
                  </a:lnTo>
                  <a:lnTo>
                    <a:pt x="6" y="86"/>
                  </a:lnTo>
                  <a:lnTo>
                    <a:pt x="6" y="89"/>
                  </a:lnTo>
                  <a:lnTo>
                    <a:pt x="9" y="92"/>
                  </a:lnTo>
                  <a:lnTo>
                    <a:pt x="11" y="93"/>
                  </a:lnTo>
                  <a:lnTo>
                    <a:pt x="26" y="110"/>
                  </a:lnTo>
                  <a:lnTo>
                    <a:pt x="26" y="112"/>
                  </a:lnTo>
                  <a:lnTo>
                    <a:pt x="26" y="113"/>
                  </a:lnTo>
                  <a:lnTo>
                    <a:pt x="27" y="113"/>
                  </a:lnTo>
                  <a:lnTo>
                    <a:pt x="31" y="116"/>
                  </a:lnTo>
                  <a:lnTo>
                    <a:pt x="35" y="121"/>
                  </a:lnTo>
                  <a:lnTo>
                    <a:pt x="52" y="140"/>
                  </a:lnTo>
                  <a:lnTo>
                    <a:pt x="63" y="158"/>
                  </a:lnTo>
                  <a:lnTo>
                    <a:pt x="68" y="161"/>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srgbClr val="000000"/>
                </a:solidFill>
                <a:cs typeface="Arial" charset="0"/>
              </a:endParaRPr>
            </a:p>
          </p:txBody>
        </p:sp>
        <p:sp>
          <p:nvSpPr>
            <p:cNvPr id="14" name="Freeform 8"/>
            <p:cNvSpPr>
              <a:spLocks/>
            </p:cNvSpPr>
            <p:nvPr/>
          </p:nvSpPr>
          <p:spPr bwMode="auto">
            <a:xfrm>
              <a:off x="3783" y="3447"/>
              <a:ext cx="140" cy="144"/>
            </a:xfrm>
            <a:custGeom>
              <a:avLst/>
              <a:gdLst>
                <a:gd name="T0" fmla="*/ 8 w 140"/>
                <a:gd name="T1" fmla="*/ 143 h 144"/>
                <a:gd name="T2" fmla="*/ 14 w 140"/>
                <a:gd name="T3" fmla="*/ 141 h 144"/>
                <a:gd name="T4" fmla="*/ 22 w 140"/>
                <a:gd name="T5" fmla="*/ 141 h 144"/>
                <a:gd name="T6" fmla="*/ 29 w 140"/>
                <a:gd name="T7" fmla="*/ 141 h 144"/>
                <a:gd name="T8" fmla="*/ 37 w 140"/>
                <a:gd name="T9" fmla="*/ 141 h 144"/>
                <a:gd name="T10" fmla="*/ 43 w 140"/>
                <a:gd name="T11" fmla="*/ 141 h 144"/>
                <a:gd name="T12" fmla="*/ 51 w 140"/>
                <a:gd name="T13" fmla="*/ 143 h 144"/>
                <a:gd name="T14" fmla="*/ 58 w 140"/>
                <a:gd name="T15" fmla="*/ 143 h 144"/>
                <a:gd name="T16" fmla="*/ 66 w 140"/>
                <a:gd name="T17" fmla="*/ 143 h 144"/>
                <a:gd name="T18" fmla="*/ 72 w 140"/>
                <a:gd name="T19" fmla="*/ 143 h 144"/>
                <a:gd name="T20" fmla="*/ 79 w 140"/>
                <a:gd name="T21" fmla="*/ 143 h 144"/>
                <a:gd name="T22" fmla="*/ 87 w 140"/>
                <a:gd name="T23" fmla="*/ 141 h 144"/>
                <a:gd name="T24" fmla="*/ 93 w 140"/>
                <a:gd name="T25" fmla="*/ 141 h 144"/>
                <a:gd name="T26" fmla="*/ 100 w 140"/>
                <a:gd name="T27" fmla="*/ 141 h 144"/>
                <a:gd name="T28" fmla="*/ 108 w 140"/>
                <a:gd name="T29" fmla="*/ 140 h 144"/>
                <a:gd name="T30" fmla="*/ 114 w 140"/>
                <a:gd name="T31" fmla="*/ 138 h 144"/>
                <a:gd name="T32" fmla="*/ 117 w 140"/>
                <a:gd name="T33" fmla="*/ 136 h 144"/>
                <a:gd name="T34" fmla="*/ 119 w 140"/>
                <a:gd name="T35" fmla="*/ 133 h 144"/>
                <a:gd name="T36" fmla="*/ 122 w 140"/>
                <a:gd name="T37" fmla="*/ 132 h 144"/>
                <a:gd name="T38" fmla="*/ 124 w 140"/>
                <a:gd name="T39" fmla="*/ 129 h 144"/>
                <a:gd name="T40" fmla="*/ 135 w 140"/>
                <a:gd name="T41" fmla="*/ 115 h 144"/>
                <a:gd name="T42" fmla="*/ 137 w 140"/>
                <a:gd name="T43" fmla="*/ 104 h 144"/>
                <a:gd name="T44" fmla="*/ 134 w 140"/>
                <a:gd name="T45" fmla="*/ 95 h 144"/>
                <a:gd name="T46" fmla="*/ 127 w 140"/>
                <a:gd name="T47" fmla="*/ 87 h 144"/>
                <a:gd name="T48" fmla="*/ 121 w 140"/>
                <a:gd name="T49" fmla="*/ 78 h 144"/>
                <a:gd name="T50" fmla="*/ 113 w 140"/>
                <a:gd name="T51" fmla="*/ 70 h 144"/>
                <a:gd name="T52" fmla="*/ 106 w 140"/>
                <a:gd name="T53" fmla="*/ 61 h 144"/>
                <a:gd name="T54" fmla="*/ 100 w 140"/>
                <a:gd name="T55" fmla="*/ 53 h 144"/>
                <a:gd name="T56" fmla="*/ 95 w 140"/>
                <a:gd name="T57" fmla="*/ 43 h 144"/>
                <a:gd name="T58" fmla="*/ 105 w 140"/>
                <a:gd name="T59" fmla="*/ 38 h 144"/>
                <a:gd name="T60" fmla="*/ 63 w 140"/>
                <a:gd name="T61" fmla="*/ 0 h 144"/>
                <a:gd name="T62" fmla="*/ 63 w 140"/>
                <a:gd name="T63" fmla="*/ 12 h 144"/>
                <a:gd name="T64" fmla="*/ 63 w 140"/>
                <a:gd name="T65" fmla="*/ 25 h 144"/>
                <a:gd name="T66" fmla="*/ 61 w 140"/>
                <a:gd name="T67" fmla="*/ 39 h 144"/>
                <a:gd name="T68" fmla="*/ 59 w 140"/>
                <a:gd name="T69" fmla="*/ 50 h 144"/>
                <a:gd name="T70" fmla="*/ 54 w 140"/>
                <a:gd name="T71" fmla="*/ 55 h 144"/>
                <a:gd name="T72" fmla="*/ 53 w 140"/>
                <a:gd name="T73" fmla="*/ 61 h 144"/>
                <a:gd name="T74" fmla="*/ 48 w 140"/>
                <a:gd name="T75" fmla="*/ 66 h 144"/>
                <a:gd name="T76" fmla="*/ 45 w 140"/>
                <a:gd name="T77" fmla="*/ 70 h 144"/>
                <a:gd name="T78" fmla="*/ 9 w 140"/>
                <a:gd name="T79" fmla="*/ 107 h 144"/>
                <a:gd name="T80" fmla="*/ 0 w 140"/>
                <a:gd name="T81" fmla="*/ 140 h 144"/>
                <a:gd name="T82" fmla="*/ 1 w 140"/>
                <a:gd name="T83" fmla="*/ 141 h 144"/>
                <a:gd name="T84" fmla="*/ 3 w 140"/>
                <a:gd name="T85" fmla="*/ 143 h 1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0"/>
                <a:gd name="T130" fmla="*/ 0 h 144"/>
                <a:gd name="T131" fmla="*/ 140 w 140"/>
                <a:gd name="T132" fmla="*/ 144 h 1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0" h="144">
                  <a:moveTo>
                    <a:pt x="4" y="143"/>
                  </a:moveTo>
                  <a:lnTo>
                    <a:pt x="8" y="143"/>
                  </a:lnTo>
                  <a:lnTo>
                    <a:pt x="11" y="141"/>
                  </a:lnTo>
                  <a:lnTo>
                    <a:pt x="14" y="141"/>
                  </a:lnTo>
                  <a:lnTo>
                    <a:pt x="17" y="141"/>
                  </a:lnTo>
                  <a:lnTo>
                    <a:pt x="22" y="141"/>
                  </a:lnTo>
                  <a:lnTo>
                    <a:pt x="25" y="141"/>
                  </a:lnTo>
                  <a:lnTo>
                    <a:pt x="29" y="141"/>
                  </a:lnTo>
                  <a:lnTo>
                    <a:pt x="32" y="141"/>
                  </a:lnTo>
                  <a:lnTo>
                    <a:pt x="37" y="141"/>
                  </a:lnTo>
                  <a:lnTo>
                    <a:pt x="40" y="141"/>
                  </a:lnTo>
                  <a:lnTo>
                    <a:pt x="43" y="141"/>
                  </a:lnTo>
                  <a:lnTo>
                    <a:pt x="48" y="143"/>
                  </a:lnTo>
                  <a:lnTo>
                    <a:pt x="51" y="143"/>
                  </a:lnTo>
                  <a:lnTo>
                    <a:pt x="54" y="143"/>
                  </a:lnTo>
                  <a:lnTo>
                    <a:pt x="58" y="143"/>
                  </a:lnTo>
                  <a:lnTo>
                    <a:pt x="61" y="143"/>
                  </a:lnTo>
                  <a:lnTo>
                    <a:pt x="66" y="143"/>
                  </a:lnTo>
                  <a:lnTo>
                    <a:pt x="69" y="143"/>
                  </a:lnTo>
                  <a:lnTo>
                    <a:pt x="72" y="143"/>
                  </a:lnTo>
                  <a:lnTo>
                    <a:pt x="75" y="143"/>
                  </a:lnTo>
                  <a:lnTo>
                    <a:pt x="79" y="143"/>
                  </a:lnTo>
                  <a:lnTo>
                    <a:pt x="84" y="143"/>
                  </a:lnTo>
                  <a:lnTo>
                    <a:pt x="87" y="141"/>
                  </a:lnTo>
                  <a:lnTo>
                    <a:pt x="90" y="141"/>
                  </a:lnTo>
                  <a:lnTo>
                    <a:pt x="93" y="141"/>
                  </a:lnTo>
                  <a:lnTo>
                    <a:pt x="96" y="141"/>
                  </a:lnTo>
                  <a:lnTo>
                    <a:pt x="100" y="141"/>
                  </a:lnTo>
                  <a:lnTo>
                    <a:pt x="105" y="140"/>
                  </a:lnTo>
                  <a:lnTo>
                    <a:pt x="108" y="140"/>
                  </a:lnTo>
                  <a:lnTo>
                    <a:pt x="111" y="138"/>
                  </a:lnTo>
                  <a:lnTo>
                    <a:pt x="114" y="138"/>
                  </a:lnTo>
                  <a:lnTo>
                    <a:pt x="117" y="137"/>
                  </a:lnTo>
                  <a:lnTo>
                    <a:pt x="117" y="136"/>
                  </a:lnTo>
                  <a:lnTo>
                    <a:pt x="119" y="134"/>
                  </a:lnTo>
                  <a:lnTo>
                    <a:pt x="119" y="133"/>
                  </a:lnTo>
                  <a:lnTo>
                    <a:pt x="121" y="132"/>
                  </a:lnTo>
                  <a:lnTo>
                    <a:pt x="122" y="132"/>
                  </a:lnTo>
                  <a:lnTo>
                    <a:pt x="122" y="130"/>
                  </a:lnTo>
                  <a:lnTo>
                    <a:pt x="124" y="129"/>
                  </a:lnTo>
                  <a:lnTo>
                    <a:pt x="124" y="128"/>
                  </a:lnTo>
                  <a:lnTo>
                    <a:pt x="135" y="115"/>
                  </a:lnTo>
                  <a:lnTo>
                    <a:pt x="139" y="110"/>
                  </a:lnTo>
                  <a:lnTo>
                    <a:pt x="137" y="104"/>
                  </a:lnTo>
                  <a:lnTo>
                    <a:pt x="135" y="100"/>
                  </a:lnTo>
                  <a:lnTo>
                    <a:pt x="134" y="95"/>
                  </a:lnTo>
                  <a:lnTo>
                    <a:pt x="130" y="91"/>
                  </a:lnTo>
                  <a:lnTo>
                    <a:pt x="127" y="87"/>
                  </a:lnTo>
                  <a:lnTo>
                    <a:pt x="124" y="81"/>
                  </a:lnTo>
                  <a:lnTo>
                    <a:pt x="121" y="78"/>
                  </a:lnTo>
                  <a:lnTo>
                    <a:pt x="116" y="73"/>
                  </a:lnTo>
                  <a:lnTo>
                    <a:pt x="113" y="70"/>
                  </a:lnTo>
                  <a:lnTo>
                    <a:pt x="109" y="66"/>
                  </a:lnTo>
                  <a:lnTo>
                    <a:pt x="106" y="61"/>
                  </a:lnTo>
                  <a:lnTo>
                    <a:pt x="103" y="57"/>
                  </a:lnTo>
                  <a:lnTo>
                    <a:pt x="100" y="53"/>
                  </a:lnTo>
                  <a:lnTo>
                    <a:pt x="96" y="49"/>
                  </a:lnTo>
                  <a:lnTo>
                    <a:pt x="95" y="43"/>
                  </a:lnTo>
                  <a:lnTo>
                    <a:pt x="93" y="39"/>
                  </a:lnTo>
                  <a:lnTo>
                    <a:pt x="105" y="38"/>
                  </a:lnTo>
                  <a:lnTo>
                    <a:pt x="108" y="1"/>
                  </a:lnTo>
                  <a:lnTo>
                    <a:pt x="63" y="0"/>
                  </a:lnTo>
                  <a:lnTo>
                    <a:pt x="63" y="5"/>
                  </a:lnTo>
                  <a:lnTo>
                    <a:pt x="63" y="12"/>
                  </a:lnTo>
                  <a:lnTo>
                    <a:pt x="63" y="19"/>
                  </a:lnTo>
                  <a:lnTo>
                    <a:pt x="63" y="25"/>
                  </a:lnTo>
                  <a:lnTo>
                    <a:pt x="63" y="31"/>
                  </a:lnTo>
                  <a:lnTo>
                    <a:pt x="61" y="39"/>
                  </a:lnTo>
                  <a:lnTo>
                    <a:pt x="59" y="44"/>
                  </a:lnTo>
                  <a:lnTo>
                    <a:pt x="59" y="50"/>
                  </a:lnTo>
                  <a:lnTo>
                    <a:pt x="58" y="53"/>
                  </a:lnTo>
                  <a:lnTo>
                    <a:pt x="54" y="55"/>
                  </a:lnTo>
                  <a:lnTo>
                    <a:pt x="54" y="58"/>
                  </a:lnTo>
                  <a:lnTo>
                    <a:pt x="53" y="61"/>
                  </a:lnTo>
                  <a:lnTo>
                    <a:pt x="51" y="64"/>
                  </a:lnTo>
                  <a:lnTo>
                    <a:pt x="48" y="66"/>
                  </a:lnTo>
                  <a:lnTo>
                    <a:pt x="48" y="69"/>
                  </a:lnTo>
                  <a:lnTo>
                    <a:pt x="45" y="70"/>
                  </a:lnTo>
                  <a:lnTo>
                    <a:pt x="21" y="98"/>
                  </a:lnTo>
                  <a:lnTo>
                    <a:pt x="9" y="107"/>
                  </a:lnTo>
                  <a:lnTo>
                    <a:pt x="0" y="121"/>
                  </a:lnTo>
                  <a:lnTo>
                    <a:pt x="0" y="140"/>
                  </a:lnTo>
                  <a:lnTo>
                    <a:pt x="1" y="140"/>
                  </a:lnTo>
                  <a:lnTo>
                    <a:pt x="1" y="141"/>
                  </a:lnTo>
                  <a:lnTo>
                    <a:pt x="3" y="141"/>
                  </a:lnTo>
                  <a:lnTo>
                    <a:pt x="3" y="143"/>
                  </a:lnTo>
                  <a:lnTo>
                    <a:pt x="4" y="143"/>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srgbClr val="000000"/>
                </a:solidFill>
                <a:cs typeface="Arial" charset="0"/>
              </a:endParaRPr>
            </a:p>
          </p:txBody>
        </p:sp>
        <p:sp>
          <p:nvSpPr>
            <p:cNvPr id="15" name="Freeform 9"/>
            <p:cNvSpPr>
              <a:spLocks/>
            </p:cNvSpPr>
            <p:nvPr/>
          </p:nvSpPr>
          <p:spPr bwMode="auto">
            <a:xfrm>
              <a:off x="3898" y="3496"/>
              <a:ext cx="142" cy="70"/>
            </a:xfrm>
            <a:custGeom>
              <a:avLst/>
              <a:gdLst>
                <a:gd name="T0" fmla="*/ 129 w 142"/>
                <a:gd name="T1" fmla="*/ 63 h 70"/>
                <a:gd name="T2" fmla="*/ 141 w 142"/>
                <a:gd name="T3" fmla="*/ 55 h 70"/>
                <a:gd name="T4" fmla="*/ 139 w 142"/>
                <a:gd name="T5" fmla="*/ 50 h 70"/>
                <a:gd name="T6" fmla="*/ 136 w 142"/>
                <a:gd name="T7" fmla="*/ 46 h 70"/>
                <a:gd name="T8" fmla="*/ 128 w 142"/>
                <a:gd name="T9" fmla="*/ 39 h 70"/>
                <a:gd name="T10" fmla="*/ 123 w 142"/>
                <a:gd name="T11" fmla="*/ 32 h 70"/>
                <a:gd name="T12" fmla="*/ 116 w 142"/>
                <a:gd name="T13" fmla="*/ 27 h 70"/>
                <a:gd name="T14" fmla="*/ 110 w 142"/>
                <a:gd name="T15" fmla="*/ 20 h 70"/>
                <a:gd name="T16" fmla="*/ 103 w 142"/>
                <a:gd name="T17" fmla="*/ 13 h 70"/>
                <a:gd name="T18" fmla="*/ 97 w 142"/>
                <a:gd name="T19" fmla="*/ 8 h 70"/>
                <a:gd name="T20" fmla="*/ 90 w 142"/>
                <a:gd name="T21" fmla="*/ 1 h 70"/>
                <a:gd name="T22" fmla="*/ 0 w 142"/>
                <a:gd name="T23" fmla="*/ 0 h 70"/>
                <a:gd name="T24" fmla="*/ 3 w 142"/>
                <a:gd name="T25" fmla="*/ 5 h 70"/>
                <a:gd name="T26" fmla="*/ 8 w 142"/>
                <a:gd name="T27" fmla="*/ 12 h 70"/>
                <a:gd name="T28" fmla="*/ 12 w 142"/>
                <a:gd name="T29" fmla="*/ 18 h 70"/>
                <a:gd name="T30" fmla="*/ 17 w 142"/>
                <a:gd name="T31" fmla="*/ 27 h 70"/>
                <a:gd name="T32" fmla="*/ 22 w 142"/>
                <a:gd name="T33" fmla="*/ 33 h 70"/>
                <a:gd name="T34" fmla="*/ 29 w 142"/>
                <a:gd name="T35" fmla="*/ 39 h 70"/>
                <a:gd name="T36" fmla="*/ 34 w 142"/>
                <a:gd name="T37" fmla="*/ 47 h 70"/>
                <a:gd name="T38" fmla="*/ 38 w 142"/>
                <a:gd name="T39" fmla="*/ 52 h 70"/>
                <a:gd name="T40" fmla="*/ 59 w 142"/>
                <a:gd name="T41" fmla="*/ 46 h 70"/>
                <a:gd name="T42" fmla="*/ 63 w 142"/>
                <a:gd name="T43" fmla="*/ 46 h 70"/>
                <a:gd name="T44" fmla="*/ 66 w 142"/>
                <a:gd name="T45" fmla="*/ 44 h 70"/>
                <a:gd name="T46" fmla="*/ 69 w 142"/>
                <a:gd name="T47" fmla="*/ 44 h 70"/>
                <a:gd name="T48" fmla="*/ 72 w 142"/>
                <a:gd name="T49" fmla="*/ 44 h 70"/>
                <a:gd name="T50" fmla="*/ 76 w 142"/>
                <a:gd name="T51" fmla="*/ 44 h 70"/>
                <a:gd name="T52" fmla="*/ 79 w 142"/>
                <a:gd name="T53" fmla="*/ 46 h 70"/>
                <a:gd name="T54" fmla="*/ 82 w 142"/>
                <a:gd name="T55" fmla="*/ 46 h 70"/>
                <a:gd name="T56" fmla="*/ 85 w 142"/>
                <a:gd name="T57" fmla="*/ 47 h 70"/>
                <a:gd name="T58" fmla="*/ 89 w 142"/>
                <a:gd name="T59" fmla="*/ 47 h 70"/>
                <a:gd name="T60" fmla="*/ 92 w 142"/>
                <a:gd name="T61" fmla="*/ 48 h 70"/>
                <a:gd name="T62" fmla="*/ 95 w 142"/>
                <a:gd name="T63" fmla="*/ 48 h 70"/>
                <a:gd name="T64" fmla="*/ 98 w 142"/>
                <a:gd name="T65" fmla="*/ 50 h 70"/>
                <a:gd name="T66" fmla="*/ 100 w 142"/>
                <a:gd name="T67" fmla="*/ 51 h 70"/>
                <a:gd name="T68" fmla="*/ 103 w 142"/>
                <a:gd name="T69" fmla="*/ 51 h 70"/>
                <a:gd name="T70" fmla="*/ 106 w 142"/>
                <a:gd name="T71" fmla="*/ 52 h 70"/>
                <a:gd name="T72" fmla="*/ 108 w 142"/>
                <a:gd name="T73" fmla="*/ 54 h 70"/>
                <a:gd name="T74" fmla="*/ 126 w 142"/>
                <a:gd name="T75" fmla="*/ 69 h 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2"/>
                <a:gd name="T115" fmla="*/ 0 h 70"/>
                <a:gd name="T116" fmla="*/ 142 w 142"/>
                <a:gd name="T117" fmla="*/ 70 h 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2" h="70">
                  <a:moveTo>
                    <a:pt x="126" y="69"/>
                  </a:moveTo>
                  <a:lnTo>
                    <a:pt x="129" y="63"/>
                  </a:lnTo>
                  <a:lnTo>
                    <a:pt x="139" y="58"/>
                  </a:lnTo>
                  <a:lnTo>
                    <a:pt x="141" y="55"/>
                  </a:lnTo>
                  <a:lnTo>
                    <a:pt x="141" y="52"/>
                  </a:lnTo>
                  <a:lnTo>
                    <a:pt x="139" y="50"/>
                  </a:lnTo>
                  <a:lnTo>
                    <a:pt x="139" y="48"/>
                  </a:lnTo>
                  <a:lnTo>
                    <a:pt x="136" y="46"/>
                  </a:lnTo>
                  <a:lnTo>
                    <a:pt x="132" y="41"/>
                  </a:lnTo>
                  <a:lnTo>
                    <a:pt x="128" y="39"/>
                  </a:lnTo>
                  <a:lnTo>
                    <a:pt x="126" y="36"/>
                  </a:lnTo>
                  <a:lnTo>
                    <a:pt x="123" y="32"/>
                  </a:lnTo>
                  <a:lnTo>
                    <a:pt x="119" y="28"/>
                  </a:lnTo>
                  <a:lnTo>
                    <a:pt x="116" y="27"/>
                  </a:lnTo>
                  <a:lnTo>
                    <a:pt x="113" y="23"/>
                  </a:lnTo>
                  <a:lnTo>
                    <a:pt x="110" y="20"/>
                  </a:lnTo>
                  <a:lnTo>
                    <a:pt x="106" y="17"/>
                  </a:lnTo>
                  <a:lnTo>
                    <a:pt x="103" y="13"/>
                  </a:lnTo>
                  <a:lnTo>
                    <a:pt x="100" y="10"/>
                  </a:lnTo>
                  <a:lnTo>
                    <a:pt x="97" y="8"/>
                  </a:lnTo>
                  <a:lnTo>
                    <a:pt x="94" y="5"/>
                  </a:lnTo>
                  <a:lnTo>
                    <a:pt x="90" y="1"/>
                  </a:lnTo>
                  <a:lnTo>
                    <a:pt x="87" y="0"/>
                  </a:lnTo>
                  <a:lnTo>
                    <a:pt x="0" y="0"/>
                  </a:lnTo>
                  <a:lnTo>
                    <a:pt x="1" y="2"/>
                  </a:lnTo>
                  <a:lnTo>
                    <a:pt x="3" y="5"/>
                  </a:lnTo>
                  <a:lnTo>
                    <a:pt x="4" y="9"/>
                  </a:lnTo>
                  <a:lnTo>
                    <a:pt x="8" y="12"/>
                  </a:lnTo>
                  <a:lnTo>
                    <a:pt x="11" y="16"/>
                  </a:lnTo>
                  <a:lnTo>
                    <a:pt x="12" y="18"/>
                  </a:lnTo>
                  <a:lnTo>
                    <a:pt x="14" y="23"/>
                  </a:lnTo>
                  <a:lnTo>
                    <a:pt x="17" y="27"/>
                  </a:lnTo>
                  <a:lnTo>
                    <a:pt x="21" y="29"/>
                  </a:lnTo>
                  <a:lnTo>
                    <a:pt x="22" y="33"/>
                  </a:lnTo>
                  <a:lnTo>
                    <a:pt x="25" y="36"/>
                  </a:lnTo>
                  <a:lnTo>
                    <a:pt x="29" y="39"/>
                  </a:lnTo>
                  <a:lnTo>
                    <a:pt x="30" y="43"/>
                  </a:lnTo>
                  <a:lnTo>
                    <a:pt x="34" y="47"/>
                  </a:lnTo>
                  <a:lnTo>
                    <a:pt x="37" y="50"/>
                  </a:lnTo>
                  <a:lnTo>
                    <a:pt x="38" y="52"/>
                  </a:lnTo>
                  <a:lnTo>
                    <a:pt x="58" y="46"/>
                  </a:lnTo>
                  <a:lnTo>
                    <a:pt x="59" y="46"/>
                  </a:lnTo>
                  <a:lnTo>
                    <a:pt x="61" y="46"/>
                  </a:lnTo>
                  <a:lnTo>
                    <a:pt x="63" y="46"/>
                  </a:lnTo>
                  <a:lnTo>
                    <a:pt x="63" y="44"/>
                  </a:lnTo>
                  <a:lnTo>
                    <a:pt x="66" y="44"/>
                  </a:lnTo>
                  <a:lnTo>
                    <a:pt x="68" y="44"/>
                  </a:lnTo>
                  <a:lnTo>
                    <a:pt x="69" y="44"/>
                  </a:lnTo>
                  <a:lnTo>
                    <a:pt x="71" y="44"/>
                  </a:lnTo>
                  <a:lnTo>
                    <a:pt x="72" y="44"/>
                  </a:lnTo>
                  <a:lnTo>
                    <a:pt x="74" y="44"/>
                  </a:lnTo>
                  <a:lnTo>
                    <a:pt x="76" y="44"/>
                  </a:lnTo>
                  <a:lnTo>
                    <a:pt x="77" y="44"/>
                  </a:lnTo>
                  <a:lnTo>
                    <a:pt x="79" y="46"/>
                  </a:lnTo>
                  <a:lnTo>
                    <a:pt x="81" y="46"/>
                  </a:lnTo>
                  <a:lnTo>
                    <a:pt x="82" y="46"/>
                  </a:lnTo>
                  <a:lnTo>
                    <a:pt x="84" y="47"/>
                  </a:lnTo>
                  <a:lnTo>
                    <a:pt x="85" y="47"/>
                  </a:lnTo>
                  <a:lnTo>
                    <a:pt x="87" y="47"/>
                  </a:lnTo>
                  <a:lnTo>
                    <a:pt x="89" y="47"/>
                  </a:lnTo>
                  <a:lnTo>
                    <a:pt x="90" y="48"/>
                  </a:lnTo>
                  <a:lnTo>
                    <a:pt x="92" y="48"/>
                  </a:lnTo>
                  <a:lnTo>
                    <a:pt x="94" y="48"/>
                  </a:lnTo>
                  <a:lnTo>
                    <a:pt x="95" y="48"/>
                  </a:lnTo>
                  <a:lnTo>
                    <a:pt x="97" y="48"/>
                  </a:lnTo>
                  <a:lnTo>
                    <a:pt x="98" y="50"/>
                  </a:lnTo>
                  <a:lnTo>
                    <a:pt x="98" y="51"/>
                  </a:lnTo>
                  <a:lnTo>
                    <a:pt x="100" y="51"/>
                  </a:lnTo>
                  <a:lnTo>
                    <a:pt x="102" y="51"/>
                  </a:lnTo>
                  <a:lnTo>
                    <a:pt x="103" y="51"/>
                  </a:lnTo>
                  <a:lnTo>
                    <a:pt x="105" y="52"/>
                  </a:lnTo>
                  <a:lnTo>
                    <a:pt x="106" y="52"/>
                  </a:lnTo>
                  <a:lnTo>
                    <a:pt x="106" y="54"/>
                  </a:lnTo>
                  <a:lnTo>
                    <a:pt x="108" y="54"/>
                  </a:lnTo>
                  <a:lnTo>
                    <a:pt x="110" y="55"/>
                  </a:lnTo>
                  <a:lnTo>
                    <a:pt x="126" y="69"/>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srgbClr val="000000"/>
                </a:solidFill>
                <a:cs typeface="Arial" charset="0"/>
              </a:endParaRPr>
            </a:p>
          </p:txBody>
        </p:sp>
        <p:sp>
          <p:nvSpPr>
            <p:cNvPr id="16" name="Freeform 10"/>
            <p:cNvSpPr>
              <a:spLocks/>
            </p:cNvSpPr>
            <p:nvPr/>
          </p:nvSpPr>
          <p:spPr bwMode="auto">
            <a:xfrm>
              <a:off x="3979" y="3447"/>
              <a:ext cx="110" cy="97"/>
            </a:xfrm>
            <a:custGeom>
              <a:avLst/>
              <a:gdLst>
                <a:gd name="T0" fmla="*/ 86 w 110"/>
                <a:gd name="T1" fmla="*/ 87 h 97"/>
                <a:gd name="T2" fmla="*/ 94 w 110"/>
                <a:gd name="T3" fmla="*/ 83 h 97"/>
                <a:gd name="T4" fmla="*/ 95 w 110"/>
                <a:gd name="T5" fmla="*/ 82 h 97"/>
                <a:gd name="T6" fmla="*/ 99 w 110"/>
                <a:gd name="T7" fmla="*/ 79 h 97"/>
                <a:gd name="T8" fmla="*/ 100 w 110"/>
                <a:gd name="T9" fmla="*/ 77 h 97"/>
                <a:gd name="T10" fmla="*/ 104 w 110"/>
                <a:gd name="T11" fmla="*/ 74 h 97"/>
                <a:gd name="T12" fmla="*/ 104 w 110"/>
                <a:gd name="T13" fmla="*/ 71 h 97"/>
                <a:gd name="T14" fmla="*/ 107 w 110"/>
                <a:gd name="T15" fmla="*/ 68 h 97"/>
                <a:gd name="T16" fmla="*/ 107 w 110"/>
                <a:gd name="T17" fmla="*/ 66 h 97"/>
                <a:gd name="T18" fmla="*/ 109 w 110"/>
                <a:gd name="T19" fmla="*/ 62 h 97"/>
                <a:gd name="T20" fmla="*/ 104 w 110"/>
                <a:gd name="T21" fmla="*/ 56 h 97"/>
                <a:gd name="T22" fmla="*/ 100 w 110"/>
                <a:gd name="T23" fmla="*/ 55 h 97"/>
                <a:gd name="T24" fmla="*/ 95 w 110"/>
                <a:gd name="T25" fmla="*/ 54 h 97"/>
                <a:gd name="T26" fmla="*/ 92 w 110"/>
                <a:gd name="T27" fmla="*/ 52 h 97"/>
                <a:gd name="T28" fmla="*/ 89 w 110"/>
                <a:gd name="T29" fmla="*/ 50 h 97"/>
                <a:gd name="T30" fmla="*/ 86 w 110"/>
                <a:gd name="T31" fmla="*/ 47 h 97"/>
                <a:gd name="T32" fmla="*/ 82 w 110"/>
                <a:gd name="T33" fmla="*/ 47 h 97"/>
                <a:gd name="T34" fmla="*/ 79 w 110"/>
                <a:gd name="T35" fmla="*/ 44 h 97"/>
                <a:gd name="T36" fmla="*/ 76 w 110"/>
                <a:gd name="T37" fmla="*/ 44 h 97"/>
                <a:gd name="T38" fmla="*/ 73 w 110"/>
                <a:gd name="T39" fmla="*/ 44 h 97"/>
                <a:gd name="T40" fmla="*/ 71 w 110"/>
                <a:gd name="T41" fmla="*/ 43 h 97"/>
                <a:gd name="T42" fmla="*/ 69 w 110"/>
                <a:gd name="T43" fmla="*/ 41 h 97"/>
                <a:gd name="T44" fmla="*/ 66 w 110"/>
                <a:gd name="T45" fmla="*/ 41 h 97"/>
                <a:gd name="T46" fmla="*/ 63 w 110"/>
                <a:gd name="T47" fmla="*/ 40 h 97"/>
                <a:gd name="T48" fmla="*/ 60 w 110"/>
                <a:gd name="T49" fmla="*/ 39 h 97"/>
                <a:gd name="T50" fmla="*/ 56 w 110"/>
                <a:gd name="T51" fmla="*/ 37 h 97"/>
                <a:gd name="T52" fmla="*/ 53 w 110"/>
                <a:gd name="T53" fmla="*/ 36 h 97"/>
                <a:gd name="T54" fmla="*/ 50 w 110"/>
                <a:gd name="T55" fmla="*/ 35 h 97"/>
                <a:gd name="T56" fmla="*/ 48 w 110"/>
                <a:gd name="T57" fmla="*/ 32 h 97"/>
                <a:gd name="T58" fmla="*/ 47 w 110"/>
                <a:gd name="T59" fmla="*/ 28 h 97"/>
                <a:gd name="T60" fmla="*/ 45 w 110"/>
                <a:gd name="T61" fmla="*/ 20 h 97"/>
                <a:gd name="T62" fmla="*/ 45 w 110"/>
                <a:gd name="T63" fmla="*/ 8 h 97"/>
                <a:gd name="T64" fmla="*/ 0 w 110"/>
                <a:gd name="T65" fmla="*/ 0 h 97"/>
                <a:gd name="T66" fmla="*/ 3 w 110"/>
                <a:gd name="T67" fmla="*/ 36 h 97"/>
                <a:gd name="T68" fmla="*/ 8 w 110"/>
                <a:gd name="T69" fmla="*/ 36 h 97"/>
                <a:gd name="T70" fmla="*/ 11 w 110"/>
                <a:gd name="T71" fmla="*/ 36 h 97"/>
                <a:gd name="T72" fmla="*/ 14 w 110"/>
                <a:gd name="T73" fmla="*/ 36 h 97"/>
                <a:gd name="T74" fmla="*/ 17 w 110"/>
                <a:gd name="T75" fmla="*/ 37 h 97"/>
                <a:gd name="T76" fmla="*/ 21 w 110"/>
                <a:gd name="T77" fmla="*/ 39 h 97"/>
                <a:gd name="T78" fmla="*/ 22 w 110"/>
                <a:gd name="T79" fmla="*/ 41 h 97"/>
                <a:gd name="T80" fmla="*/ 27 w 110"/>
                <a:gd name="T81" fmla="*/ 45 h 97"/>
                <a:gd name="T82" fmla="*/ 34 w 110"/>
                <a:gd name="T83" fmla="*/ 52 h 97"/>
                <a:gd name="T84" fmla="*/ 40 w 110"/>
                <a:gd name="T85" fmla="*/ 59 h 97"/>
                <a:gd name="T86" fmla="*/ 47 w 110"/>
                <a:gd name="T87" fmla="*/ 67 h 97"/>
                <a:gd name="T88" fmla="*/ 53 w 110"/>
                <a:gd name="T89" fmla="*/ 73 h 97"/>
                <a:gd name="T90" fmla="*/ 58 w 110"/>
                <a:gd name="T91" fmla="*/ 81 h 97"/>
                <a:gd name="T92" fmla="*/ 65 w 110"/>
                <a:gd name="T93" fmla="*/ 86 h 97"/>
                <a:gd name="T94" fmla="*/ 71 w 110"/>
                <a:gd name="T95" fmla="*/ 93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0"/>
                <a:gd name="T145" fmla="*/ 0 h 97"/>
                <a:gd name="T146" fmla="*/ 110 w 110"/>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0" h="97">
                  <a:moveTo>
                    <a:pt x="76" y="96"/>
                  </a:moveTo>
                  <a:lnTo>
                    <a:pt x="86" y="87"/>
                  </a:lnTo>
                  <a:lnTo>
                    <a:pt x="87" y="87"/>
                  </a:lnTo>
                  <a:lnTo>
                    <a:pt x="94" y="83"/>
                  </a:lnTo>
                  <a:lnTo>
                    <a:pt x="95" y="83"/>
                  </a:lnTo>
                  <a:lnTo>
                    <a:pt x="95" y="82"/>
                  </a:lnTo>
                  <a:lnTo>
                    <a:pt x="97" y="81"/>
                  </a:lnTo>
                  <a:lnTo>
                    <a:pt x="99" y="79"/>
                  </a:lnTo>
                  <a:lnTo>
                    <a:pt x="100" y="78"/>
                  </a:lnTo>
                  <a:lnTo>
                    <a:pt x="100" y="77"/>
                  </a:lnTo>
                  <a:lnTo>
                    <a:pt x="102" y="75"/>
                  </a:lnTo>
                  <a:lnTo>
                    <a:pt x="104" y="74"/>
                  </a:lnTo>
                  <a:lnTo>
                    <a:pt x="104" y="73"/>
                  </a:lnTo>
                  <a:lnTo>
                    <a:pt x="104" y="71"/>
                  </a:lnTo>
                  <a:lnTo>
                    <a:pt x="105" y="70"/>
                  </a:lnTo>
                  <a:lnTo>
                    <a:pt x="107" y="68"/>
                  </a:lnTo>
                  <a:lnTo>
                    <a:pt x="107" y="67"/>
                  </a:lnTo>
                  <a:lnTo>
                    <a:pt x="107" y="66"/>
                  </a:lnTo>
                  <a:lnTo>
                    <a:pt x="109" y="63"/>
                  </a:lnTo>
                  <a:lnTo>
                    <a:pt x="109" y="62"/>
                  </a:lnTo>
                  <a:lnTo>
                    <a:pt x="105" y="58"/>
                  </a:lnTo>
                  <a:lnTo>
                    <a:pt x="104" y="56"/>
                  </a:lnTo>
                  <a:lnTo>
                    <a:pt x="102" y="55"/>
                  </a:lnTo>
                  <a:lnTo>
                    <a:pt x="100" y="55"/>
                  </a:lnTo>
                  <a:lnTo>
                    <a:pt x="99" y="55"/>
                  </a:lnTo>
                  <a:lnTo>
                    <a:pt x="95" y="54"/>
                  </a:lnTo>
                  <a:lnTo>
                    <a:pt x="94" y="52"/>
                  </a:lnTo>
                  <a:lnTo>
                    <a:pt x="92" y="52"/>
                  </a:lnTo>
                  <a:lnTo>
                    <a:pt x="91" y="51"/>
                  </a:lnTo>
                  <a:lnTo>
                    <a:pt x="89" y="50"/>
                  </a:lnTo>
                  <a:lnTo>
                    <a:pt x="87" y="48"/>
                  </a:lnTo>
                  <a:lnTo>
                    <a:pt x="86" y="47"/>
                  </a:lnTo>
                  <a:lnTo>
                    <a:pt x="84" y="47"/>
                  </a:lnTo>
                  <a:lnTo>
                    <a:pt x="82" y="47"/>
                  </a:lnTo>
                  <a:lnTo>
                    <a:pt x="81" y="45"/>
                  </a:lnTo>
                  <a:lnTo>
                    <a:pt x="79" y="44"/>
                  </a:lnTo>
                  <a:lnTo>
                    <a:pt x="78" y="44"/>
                  </a:lnTo>
                  <a:lnTo>
                    <a:pt x="76" y="44"/>
                  </a:lnTo>
                  <a:lnTo>
                    <a:pt x="74" y="44"/>
                  </a:lnTo>
                  <a:lnTo>
                    <a:pt x="73" y="44"/>
                  </a:lnTo>
                  <a:lnTo>
                    <a:pt x="73" y="43"/>
                  </a:lnTo>
                  <a:lnTo>
                    <a:pt x="71" y="43"/>
                  </a:lnTo>
                  <a:lnTo>
                    <a:pt x="69" y="43"/>
                  </a:lnTo>
                  <a:lnTo>
                    <a:pt x="69" y="41"/>
                  </a:lnTo>
                  <a:lnTo>
                    <a:pt x="68" y="41"/>
                  </a:lnTo>
                  <a:lnTo>
                    <a:pt x="66" y="41"/>
                  </a:lnTo>
                  <a:lnTo>
                    <a:pt x="65" y="40"/>
                  </a:lnTo>
                  <a:lnTo>
                    <a:pt x="63" y="40"/>
                  </a:lnTo>
                  <a:lnTo>
                    <a:pt x="61" y="39"/>
                  </a:lnTo>
                  <a:lnTo>
                    <a:pt x="60" y="39"/>
                  </a:lnTo>
                  <a:lnTo>
                    <a:pt x="58" y="37"/>
                  </a:lnTo>
                  <a:lnTo>
                    <a:pt x="56" y="37"/>
                  </a:lnTo>
                  <a:lnTo>
                    <a:pt x="55" y="36"/>
                  </a:lnTo>
                  <a:lnTo>
                    <a:pt x="53" y="36"/>
                  </a:lnTo>
                  <a:lnTo>
                    <a:pt x="52" y="35"/>
                  </a:lnTo>
                  <a:lnTo>
                    <a:pt x="50" y="35"/>
                  </a:lnTo>
                  <a:lnTo>
                    <a:pt x="48" y="33"/>
                  </a:lnTo>
                  <a:lnTo>
                    <a:pt x="48" y="32"/>
                  </a:lnTo>
                  <a:lnTo>
                    <a:pt x="47" y="31"/>
                  </a:lnTo>
                  <a:lnTo>
                    <a:pt x="47" y="28"/>
                  </a:lnTo>
                  <a:lnTo>
                    <a:pt x="45" y="27"/>
                  </a:lnTo>
                  <a:lnTo>
                    <a:pt x="45" y="20"/>
                  </a:lnTo>
                  <a:lnTo>
                    <a:pt x="45" y="13"/>
                  </a:lnTo>
                  <a:lnTo>
                    <a:pt x="45" y="8"/>
                  </a:lnTo>
                  <a:lnTo>
                    <a:pt x="45" y="1"/>
                  </a:lnTo>
                  <a:lnTo>
                    <a:pt x="0" y="0"/>
                  </a:lnTo>
                  <a:lnTo>
                    <a:pt x="0" y="35"/>
                  </a:lnTo>
                  <a:lnTo>
                    <a:pt x="3" y="36"/>
                  </a:lnTo>
                  <a:lnTo>
                    <a:pt x="6" y="36"/>
                  </a:lnTo>
                  <a:lnTo>
                    <a:pt x="8" y="36"/>
                  </a:lnTo>
                  <a:lnTo>
                    <a:pt x="9" y="36"/>
                  </a:lnTo>
                  <a:lnTo>
                    <a:pt x="11" y="36"/>
                  </a:lnTo>
                  <a:lnTo>
                    <a:pt x="13" y="36"/>
                  </a:lnTo>
                  <a:lnTo>
                    <a:pt x="14" y="36"/>
                  </a:lnTo>
                  <a:lnTo>
                    <a:pt x="16" y="36"/>
                  </a:lnTo>
                  <a:lnTo>
                    <a:pt x="17" y="37"/>
                  </a:lnTo>
                  <a:lnTo>
                    <a:pt x="19" y="37"/>
                  </a:lnTo>
                  <a:lnTo>
                    <a:pt x="21" y="39"/>
                  </a:lnTo>
                  <a:lnTo>
                    <a:pt x="22" y="39"/>
                  </a:lnTo>
                  <a:lnTo>
                    <a:pt x="22" y="41"/>
                  </a:lnTo>
                  <a:lnTo>
                    <a:pt x="24" y="43"/>
                  </a:lnTo>
                  <a:lnTo>
                    <a:pt x="27" y="45"/>
                  </a:lnTo>
                  <a:lnTo>
                    <a:pt x="30" y="50"/>
                  </a:lnTo>
                  <a:lnTo>
                    <a:pt x="34" y="52"/>
                  </a:lnTo>
                  <a:lnTo>
                    <a:pt x="37" y="56"/>
                  </a:lnTo>
                  <a:lnTo>
                    <a:pt x="40" y="59"/>
                  </a:lnTo>
                  <a:lnTo>
                    <a:pt x="43" y="63"/>
                  </a:lnTo>
                  <a:lnTo>
                    <a:pt x="47" y="67"/>
                  </a:lnTo>
                  <a:lnTo>
                    <a:pt x="50" y="70"/>
                  </a:lnTo>
                  <a:lnTo>
                    <a:pt x="53" y="73"/>
                  </a:lnTo>
                  <a:lnTo>
                    <a:pt x="56" y="77"/>
                  </a:lnTo>
                  <a:lnTo>
                    <a:pt x="58" y="81"/>
                  </a:lnTo>
                  <a:lnTo>
                    <a:pt x="61" y="83"/>
                  </a:lnTo>
                  <a:lnTo>
                    <a:pt x="65" y="86"/>
                  </a:lnTo>
                  <a:lnTo>
                    <a:pt x="68" y="89"/>
                  </a:lnTo>
                  <a:lnTo>
                    <a:pt x="71" y="93"/>
                  </a:lnTo>
                  <a:lnTo>
                    <a:pt x="76" y="96"/>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srgbClr val="000000"/>
                </a:solidFill>
                <a:cs typeface="Arial" charset="0"/>
              </a:endParaRPr>
            </a:p>
          </p:txBody>
        </p:sp>
        <p:sp>
          <p:nvSpPr>
            <p:cNvPr id="17" name="Freeform 11"/>
            <p:cNvSpPr>
              <a:spLocks/>
            </p:cNvSpPr>
            <p:nvPr/>
          </p:nvSpPr>
          <p:spPr bwMode="auto">
            <a:xfrm>
              <a:off x="3916" y="3447"/>
              <a:ext cx="40" cy="36"/>
            </a:xfrm>
            <a:custGeom>
              <a:avLst/>
              <a:gdLst>
                <a:gd name="T0" fmla="*/ 0 w 40"/>
                <a:gd name="T1" fmla="*/ 35 h 36"/>
                <a:gd name="T2" fmla="*/ 35 w 40"/>
                <a:gd name="T3" fmla="*/ 35 h 36"/>
                <a:gd name="T4" fmla="*/ 39 w 40"/>
                <a:gd name="T5" fmla="*/ 1 h 36"/>
                <a:gd name="T6" fmla="*/ 0 w 40"/>
                <a:gd name="T7" fmla="*/ 0 h 36"/>
                <a:gd name="T8" fmla="*/ 0 w 40"/>
                <a:gd name="T9" fmla="*/ 35 h 36"/>
                <a:gd name="T10" fmla="*/ 0 w 40"/>
                <a:gd name="T11" fmla="*/ 35 h 36"/>
                <a:gd name="T12" fmla="*/ 0 60000 65536"/>
                <a:gd name="T13" fmla="*/ 0 60000 65536"/>
                <a:gd name="T14" fmla="*/ 0 60000 65536"/>
                <a:gd name="T15" fmla="*/ 0 60000 65536"/>
                <a:gd name="T16" fmla="*/ 0 60000 65536"/>
                <a:gd name="T17" fmla="*/ 0 60000 65536"/>
                <a:gd name="T18" fmla="*/ 0 w 40"/>
                <a:gd name="T19" fmla="*/ 0 h 36"/>
                <a:gd name="T20" fmla="*/ 40 w 4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0" h="36">
                  <a:moveTo>
                    <a:pt x="0" y="35"/>
                  </a:moveTo>
                  <a:lnTo>
                    <a:pt x="35" y="35"/>
                  </a:lnTo>
                  <a:lnTo>
                    <a:pt x="39" y="1"/>
                  </a:lnTo>
                  <a:lnTo>
                    <a:pt x="0" y="0"/>
                  </a:lnTo>
                  <a:lnTo>
                    <a:pt x="0" y="35"/>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a:defRPr/>
              </a:pPr>
              <a:endParaRPr lang="es-VE" dirty="0">
                <a:solidFill>
                  <a:srgbClr val="000000"/>
                </a:solidFill>
                <a:cs typeface="Arial" charset="0"/>
              </a:endParaRPr>
            </a:p>
          </p:txBody>
        </p:sp>
      </p:grpSp>
      <p:sp>
        <p:nvSpPr>
          <p:cNvPr id="18" name="Rectangle 9"/>
          <p:cNvSpPr>
            <a:spLocks noChangeArrowheads="1"/>
          </p:cNvSpPr>
          <p:nvPr/>
        </p:nvSpPr>
        <p:spPr bwMode="auto">
          <a:xfrm>
            <a:off x="2999654" y="297553"/>
            <a:ext cx="7056786" cy="1255728"/>
          </a:xfrm>
          <a:prstGeom prst="rect">
            <a:avLst/>
          </a:prstGeom>
          <a:noFill/>
          <a:ln w="9525">
            <a:noFill/>
            <a:miter lim="800000"/>
            <a:headEnd/>
            <a:tailEnd/>
          </a:ln>
          <a:effectLst/>
        </p:spPr>
        <p:txBody>
          <a:bodyPr wrap="square">
            <a:spAutoFit/>
          </a:bodyPr>
          <a:lstStyle/>
          <a:p>
            <a:pPr algn="ctr">
              <a:lnSpc>
                <a:spcPct val="90000"/>
              </a:lnSpc>
              <a:buClr>
                <a:srgbClr val="646464"/>
              </a:buClr>
              <a:buSzPct val="80000"/>
              <a:buFont typeface="Arial" pitchFamily="34" charset="0"/>
              <a:buNone/>
            </a:pPr>
            <a:r>
              <a:rPr lang="es-MX" sz="2800" b="1" dirty="0">
                <a:solidFill>
                  <a:srgbClr val="004768"/>
                </a:solidFill>
                <a:latin typeface="Baghdad" charset="-78"/>
                <a:ea typeface="Baghdad" charset="-78"/>
                <a:cs typeface="Baghdad" charset="-78"/>
              </a:rPr>
              <a:t>CENTRO CARDIOVASCULAR REGIONAL</a:t>
            </a:r>
          </a:p>
          <a:p>
            <a:pPr algn="ctr">
              <a:lnSpc>
                <a:spcPct val="90000"/>
              </a:lnSpc>
              <a:buClr>
                <a:srgbClr val="646464"/>
              </a:buClr>
              <a:buSzPct val="80000"/>
              <a:buFont typeface="Arial" pitchFamily="34" charset="0"/>
              <a:buNone/>
            </a:pPr>
            <a:r>
              <a:rPr lang="es-MX" sz="2800" b="1" dirty="0">
                <a:solidFill>
                  <a:srgbClr val="004768"/>
                </a:solidFill>
                <a:latin typeface="Baghdad" charset="-78"/>
                <a:ea typeface="Baghdad" charset="-78"/>
                <a:cs typeface="Baghdad" charset="-78"/>
              </a:rPr>
              <a:t>ASCARDIO</a:t>
            </a:r>
          </a:p>
        </p:txBody>
      </p:sp>
      <p:sp>
        <p:nvSpPr>
          <p:cNvPr id="19" name="8 CuadroTexto"/>
          <p:cNvSpPr txBox="1"/>
          <p:nvPr/>
        </p:nvSpPr>
        <p:spPr>
          <a:xfrm>
            <a:off x="4439816" y="6387831"/>
            <a:ext cx="4572000" cy="461665"/>
          </a:xfrm>
          <a:prstGeom prst="rect">
            <a:avLst/>
          </a:prstGeom>
          <a:noFill/>
        </p:spPr>
        <p:txBody>
          <a:bodyPr wrap="square" rtlCol="0">
            <a:spAutoFit/>
          </a:bodyPr>
          <a:lstStyle/>
          <a:p>
            <a:pPr algn="ctr"/>
            <a:r>
              <a:rPr lang="es-ES" sz="2400" dirty="0" smtClean="0">
                <a:solidFill>
                  <a:srgbClr val="D1F0FF"/>
                </a:solidFill>
              </a:rPr>
              <a:t>Septiembre, 2018</a:t>
            </a:r>
            <a:endParaRPr lang="en-US" sz="2400" dirty="0">
              <a:solidFill>
                <a:srgbClr val="D1F0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59496" y="188640"/>
            <a:ext cx="9144000" cy="1440160"/>
          </a:xfrm>
        </p:spPr>
        <p:txBody>
          <a:bodyPr>
            <a:noAutofit/>
          </a:bodyPr>
          <a:lstStyle/>
          <a:p>
            <a:pPr algn="ctr"/>
            <a:r>
              <a:rPr lang="es-ES" sz="4000" dirty="0"/>
              <a:t>METODOLOGÍA</a:t>
            </a:r>
            <a:r>
              <a:rPr lang="es-ES" sz="3600" dirty="0"/>
              <a:t/>
            </a:r>
            <a:br>
              <a:rPr lang="es-ES" sz="3600" dirty="0"/>
            </a:br>
            <a:r>
              <a:rPr lang="es-ES" sz="3200" dirty="0"/>
              <a:t>(Puntos Finales Primarios y de Seguridad)</a:t>
            </a:r>
            <a:endParaRPr lang="en-US" sz="3200" dirty="0"/>
          </a:p>
        </p:txBody>
      </p:sp>
      <p:graphicFrame>
        <p:nvGraphicFramePr>
          <p:cNvPr id="6" name="4 Marcador de contenido"/>
          <p:cNvGraphicFramePr>
            <a:graphicFrameLocks/>
          </p:cNvGraphicFramePr>
          <p:nvPr>
            <p:extLst>
              <p:ext uri="{D42A27DB-BD31-4B8C-83A1-F6EECF244321}">
                <p14:modId xmlns:p14="http://schemas.microsoft.com/office/powerpoint/2010/main" val="2084127463"/>
              </p:ext>
            </p:extLst>
          </p:nvPr>
        </p:nvGraphicFramePr>
        <p:xfrm>
          <a:off x="2783632" y="1772816"/>
          <a:ext cx="6336704"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60351AB6-2389-4641-B7E6-AFF38034158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5F751D0C-C4C1-49D1-8405-976D2AE34AB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8EFBEF2C-4C0F-4261-B105-96D4A57DEC4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65BC5F44-EF7A-43B4-A466-BAD69A920E4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A99740BE-1C96-4D3E-8934-7B58C2A2C3E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F3A3123A-0FDC-4FAE-9D82-3024F739188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dirty="0" smtClean="0"/>
              <a:t>METODOLOGÍA</a:t>
            </a:r>
            <a:br>
              <a:rPr lang="es-ES" dirty="0" smtClean="0"/>
            </a:br>
            <a:r>
              <a:rPr lang="es-ES" dirty="0" smtClean="0"/>
              <a:t>(Análisis de Datos)</a:t>
            </a:r>
            <a:endParaRPr lang="en-US" dirty="0"/>
          </a:p>
        </p:txBody>
      </p:sp>
      <p:graphicFrame>
        <p:nvGraphicFramePr>
          <p:cNvPr id="3" name="4 Marcador de contenido"/>
          <p:cNvGraphicFramePr>
            <a:graphicFrameLocks/>
          </p:cNvGraphicFramePr>
          <p:nvPr>
            <p:extLst>
              <p:ext uri="{D42A27DB-BD31-4B8C-83A1-F6EECF244321}">
                <p14:modId xmlns:p14="http://schemas.microsoft.com/office/powerpoint/2010/main" val="3932615201"/>
              </p:ext>
            </p:extLst>
          </p:nvPr>
        </p:nvGraphicFramePr>
        <p:xfrm>
          <a:off x="2207568" y="1700808"/>
          <a:ext cx="8064896" cy="5085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554E4D6E-42B9-4076-B0ED-AEC069B211C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BC1B19C5-C212-4724-9749-C444D506D3A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591E35C3-6FED-46F9-B71D-A998F40E8C0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5C970EC8-BDE8-411A-854D-3CBA9CD0D53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C85787C4-0957-4167-A21D-5B8265160DB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5037DDB5-AFB3-4499-A6EA-F3BE94A63850}"/>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graphicEl>
                                              <a:dgm id="{B5EE8A87-1655-439D-A3C7-6C686BF7325C}"/>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graphicEl>
                                              <a:dgm id="{68C3D661-3B3B-4B23-9D80-B16F1C09C40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RESULTADOS</a:t>
            </a:r>
            <a:endParaRPr lang="en-US" dirty="0"/>
          </a:p>
        </p:txBody>
      </p:sp>
      <p:pic>
        <p:nvPicPr>
          <p:cNvPr id="8194" name="Picture 2" descr="Resultado de imagen para resultados"/>
          <p:cNvPicPr>
            <a:picLocks noChangeAspect="1" noChangeArrowheads="1"/>
          </p:cNvPicPr>
          <p:nvPr/>
        </p:nvPicPr>
        <p:blipFill>
          <a:blip r:embed="rId2" cstate="print">
            <a:clrChange>
              <a:clrFrom>
                <a:srgbClr val="EFEEEC"/>
              </a:clrFrom>
              <a:clrTo>
                <a:srgbClr val="EFEEEC">
                  <a:alpha val="0"/>
                </a:srgbClr>
              </a:clrTo>
            </a:clrChange>
          </a:blip>
          <a:srcRect/>
          <a:stretch>
            <a:fillRect/>
          </a:stretch>
        </p:blipFill>
        <p:spPr bwMode="auto">
          <a:xfrm>
            <a:off x="2279576" y="1556792"/>
            <a:ext cx="8532440" cy="490358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p:txBody>
          <a:bodyPr/>
          <a:lstStyle/>
          <a:p>
            <a:pPr algn="ctr"/>
            <a:r>
              <a:rPr lang="es-ES" dirty="0" smtClean="0"/>
              <a:t>SELECCIÓN DE ESTUDIOS</a:t>
            </a:r>
            <a:endParaRPr lang="en-US" dirty="0"/>
          </a:p>
        </p:txBody>
      </p:sp>
      <p:pic>
        <p:nvPicPr>
          <p:cNvPr id="6" name="Imagen 5"/>
          <p:cNvPicPr>
            <a:picLocks noChangeAspect="1"/>
          </p:cNvPicPr>
          <p:nvPr/>
        </p:nvPicPr>
        <p:blipFill rotWithShape="1">
          <a:blip r:embed="rId3"/>
          <a:srcRect l="28970" t="12594" r="21774" b="11123"/>
          <a:stretch/>
        </p:blipFill>
        <p:spPr>
          <a:xfrm>
            <a:off x="2855640" y="1484784"/>
            <a:ext cx="6480720" cy="5300665"/>
          </a:xfrm>
          <a:prstGeom prst="rect">
            <a:avLst/>
          </a:prstGeom>
        </p:spPr>
      </p:pic>
    </p:spTree>
    <p:extLst>
      <p:ext uri="{BB962C8B-B14F-4D97-AF65-F5344CB8AC3E}">
        <p14:creationId xmlns:p14="http://schemas.microsoft.com/office/powerpoint/2010/main" val="3967205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US"/>
          </a:p>
        </p:txBody>
      </p:sp>
      <p:pic>
        <p:nvPicPr>
          <p:cNvPr id="3" name="Imagen 2"/>
          <p:cNvPicPr>
            <a:picLocks noChangeAspect="1"/>
          </p:cNvPicPr>
          <p:nvPr/>
        </p:nvPicPr>
        <p:blipFill rotWithShape="1">
          <a:blip r:embed="rId2"/>
          <a:srcRect l="23989" t="11610" r="6279" b="4099"/>
          <a:stretch/>
        </p:blipFill>
        <p:spPr>
          <a:xfrm>
            <a:off x="0" y="0"/>
            <a:ext cx="12192000" cy="6858000"/>
          </a:xfrm>
          <a:prstGeom prst="rect">
            <a:avLst/>
          </a:prstGeom>
        </p:spPr>
      </p:pic>
    </p:spTree>
    <p:extLst>
      <p:ext uri="{BB962C8B-B14F-4D97-AF65-F5344CB8AC3E}">
        <p14:creationId xmlns:p14="http://schemas.microsoft.com/office/powerpoint/2010/main" val="40394413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RESULTADOS</a:t>
            </a:r>
            <a:endParaRPr lang="en-US" dirty="0"/>
          </a:p>
        </p:txBody>
      </p:sp>
      <p:pic>
        <p:nvPicPr>
          <p:cNvPr id="4" name="Imagen 3"/>
          <p:cNvPicPr>
            <a:picLocks noChangeAspect="1"/>
          </p:cNvPicPr>
          <p:nvPr/>
        </p:nvPicPr>
        <p:blipFill rotWithShape="1">
          <a:blip r:embed="rId3"/>
          <a:srcRect l="22882" t="21454" r="4065" b="10626"/>
          <a:stretch/>
        </p:blipFill>
        <p:spPr>
          <a:xfrm>
            <a:off x="0" y="0"/>
            <a:ext cx="12192000" cy="6858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US"/>
          </a:p>
        </p:txBody>
      </p:sp>
      <p:pic>
        <p:nvPicPr>
          <p:cNvPr id="3" name="Imagen 2"/>
          <p:cNvPicPr>
            <a:picLocks noChangeAspect="1"/>
          </p:cNvPicPr>
          <p:nvPr/>
        </p:nvPicPr>
        <p:blipFill rotWithShape="1">
          <a:blip r:embed="rId3"/>
          <a:srcRect l="20115" t="23422" r="17901" b="13579"/>
          <a:stretch/>
        </p:blipFill>
        <p:spPr>
          <a:xfrm>
            <a:off x="31304" y="0"/>
            <a:ext cx="12160696" cy="6858000"/>
          </a:xfrm>
          <a:prstGeom prst="rect">
            <a:avLst/>
          </a:prstGeom>
        </p:spPr>
      </p:pic>
    </p:spTree>
    <p:extLst>
      <p:ext uri="{BB962C8B-B14F-4D97-AF65-F5344CB8AC3E}">
        <p14:creationId xmlns:p14="http://schemas.microsoft.com/office/powerpoint/2010/main" val="250764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US" dirty="0"/>
          </a:p>
        </p:txBody>
      </p:sp>
      <p:pic>
        <p:nvPicPr>
          <p:cNvPr id="3" name="Imagen 2"/>
          <p:cNvPicPr>
            <a:picLocks noChangeAspect="1"/>
          </p:cNvPicPr>
          <p:nvPr/>
        </p:nvPicPr>
        <p:blipFill rotWithShape="1">
          <a:blip r:embed="rId3"/>
          <a:srcRect l="30000" t="10625" r="13798" b="3917"/>
          <a:stretch/>
        </p:blipFill>
        <p:spPr>
          <a:xfrm>
            <a:off x="1489427" y="0"/>
            <a:ext cx="9201318" cy="6858000"/>
          </a:xfrm>
          <a:prstGeom prst="rect">
            <a:avLst/>
          </a:prstGeom>
        </p:spPr>
      </p:pic>
      <p:sp>
        <p:nvSpPr>
          <p:cNvPr id="7" name="Rectángulo 6"/>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pic>
        <p:nvPicPr>
          <p:cNvPr id="6" name="Imagen 5"/>
          <p:cNvPicPr>
            <a:picLocks noChangeAspect="1"/>
          </p:cNvPicPr>
          <p:nvPr/>
        </p:nvPicPr>
        <p:blipFill rotWithShape="1">
          <a:blip r:embed="rId3"/>
          <a:srcRect l="30000" t="10625" r="13798" b="61062"/>
          <a:stretch/>
        </p:blipFill>
        <p:spPr>
          <a:xfrm>
            <a:off x="378183" y="2491775"/>
            <a:ext cx="11702865" cy="2889825"/>
          </a:xfrm>
          <a:prstGeom prst="rect">
            <a:avLst/>
          </a:prstGeom>
        </p:spPr>
      </p:pic>
      <p:pic>
        <p:nvPicPr>
          <p:cNvPr id="4" name="Imagen 3"/>
          <p:cNvPicPr>
            <a:picLocks noChangeAspect="1"/>
          </p:cNvPicPr>
          <p:nvPr/>
        </p:nvPicPr>
        <p:blipFill rotWithShape="1">
          <a:blip r:embed="rId3"/>
          <a:srcRect l="29461" t="38836" r="14940" b="32851"/>
          <a:stretch/>
        </p:blipFill>
        <p:spPr>
          <a:xfrm>
            <a:off x="222825" y="2348880"/>
            <a:ext cx="11602333" cy="2896063"/>
          </a:xfrm>
          <a:prstGeom prst="rect">
            <a:avLst/>
          </a:prstGeom>
        </p:spPr>
      </p:pic>
      <p:pic>
        <p:nvPicPr>
          <p:cNvPr id="5" name="Imagen 4"/>
          <p:cNvPicPr>
            <a:picLocks noChangeAspect="1"/>
          </p:cNvPicPr>
          <p:nvPr/>
        </p:nvPicPr>
        <p:blipFill rotWithShape="1">
          <a:blip r:embed="rId3"/>
          <a:srcRect l="29914" t="65656" r="13884" b="4457"/>
          <a:stretch/>
        </p:blipFill>
        <p:spPr>
          <a:xfrm>
            <a:off x="222825" y="2276859"/>
            <a:ext cx="11602333" cy="3024349"/>
          </a:xfrm>
          <a:prstGeom prst="rect">
            <a:avLst/>
          </a:prstGeom>
        </p:spPr>
      </p:pic>
    </p:spTree>
    <p:extLst>
      <p:ext uri="{BB962C8B-B14F-4D97-AF65-F5344CB8AC3E}">
        <p14:creationId xmlns:p14="http://schemas.microsoft.com/office/powerpoint/2010/main" val="103059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38589" y="434031"/>
            <a:ext cx="8229600" cy="1251062"/>
          </a:xfrm>
        </p:spPr>
        <p:txBody>
          <a:bodyPr>
            <a:normAutofit/>
          </a:bodyPr>
          <a:lstStyle/>
          <a:p>
            <a:pPr algn="ctr"/>
            <a:r>
              <a:rPr lang="es-ES" dirty="0" smtClean="0"/>
              <a:t>DISCUSIÓN</a:t>
            </a:r>
            <a:endParaRPr lang="en-US" dirty="0"/>
          </a:p>
        </p:txBody>
      </p:sp>
      <p:graphicFrame>
        <p:nvGraphicFramePr>
          <p:cNvPr id="3" name="4 Marcador de contenido"/>
          <p:cNvGraphicFramePr>
            <a:graphicFrameLocks/>
          </p:cNvGraphicFramePr>
          <p:nvPr>
            <p:extLst>
              <p:ext uri="{D42A27DB-BD31-4B8C-83A1-F6EECF244321}">
                <p14:modId xmlns:p14="http://schemas.microsoft.com/office/powerpoint/2010/main" val="3424333860"/>
              </p:ext>
            </p:extLst>
          </p:nvPr>
        </p:nvGraphicFramePr>
        <p:xfrm>
          <a:off x="1919536" y="1700808"/>
          <a:ext cx="8496944" cy="5013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504EDA7F-B95A-4BD3-B5CD-E5147FE8646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91E6F6DD-6879-44FC-A067-26E05612DB9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B7E993EC-A4A5-4AC2-9331-4BB093D817E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69776FA9-D4EA-4ED2-9CEA-5426D2CBC92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898D874D-DB30-4CF8-BDC9-324D8DA791B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1424" y="449746"/>
            <a:ext cx="10225136" cy="1251062"/>
          </a:xfrm>
        </p:spPr>
        <p:txBody>
          <a:bodyPr>
            <a:normAutofit/>
          </a:bodyPr>
          <a:lstStyle/>
          <a:p>
            <a:pPr algn="ctr"/>
            <a:r>
              <a:rPr lang="es-ES" dirty="0" smtClean="0"/>
              <a:t>DISCUSIÓN</a:t>
            </a:r>
            <a:endParaRPr lang="en-US" dirty="0"/>
          </a:p>
        </p:txBody>
      </p:sp>
      <p:graphicFrame>
        <p:nvGraphicFramePr>
          <p:cNvPr id="3" name="4 Marcador de contenido"/>
          <p:cNvGraphicFramePr>
            <a:graphicFrameLocks/>
          </p:cNvGraphicFramePr>
          <p:nvPr>
            <p:extLst>
              <p:ext uri="{D42A27DB-BD31-4B8C-83A1-F6EECF244321}">
                <p14:modId xmlns:p14="http://schemas.microsoft.com/office/powerpoint/2010/main" val="3942001306"/>
              </p:ext>
            </p:extLst>
          </p:nvPr>
        </p:nvGraphicFramePr>
        <p:xfrm>
          <a:off x="1919536" y="1700808"/>
          <a:ext cx="8280920" cy="5013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504EDA7F-B95A-4BD3-B5CD-E5147FE8646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91E6F6DD-6879-44FC-A067-26E05612DB9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7DF14EEE-BBC2-410E-A46D-5D1ABB616BF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64E8B0C5-2F9B-4E9E-8160-F7D4D192EA4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267A372D-F2D1-4B50-B78D-874A81215A43}"/>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6BCDF838-D8BC-4E90-A030-994BBF8EC39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n relacionada"/>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159896" y="1341388"/>
            <a:ext cx="5328592" cy="5328592"/>
          </a:xfrm>
          <a:prstGeom prst="rect">
            <a:avLst/>
          </a:prstGeom>
          <a:noFill/>
        </p:spPr>
      </p:pic>
      <p:sp>
        <p:nvSpPr>
          <p:cNvPr id="2" name="1 Título"/>
          <p:cNvSpPr>
            <a:spLocks noGrp="1"/>
          </p:cNvSpPr>
          <p:nvPr>
            <p:ph type="title"/>
          </p:nvPr>
        </p:nvSpPr>
        <p:spPr>
          <a:xfrm>
            <a:off x="911424" y="440848"/>
            <a:ext cx="10225136" cy="1251062"/>
          </a:xfrm>
        </p:spPr>
        <p:txBody>
          <a:bodyPr/>
          <a:lstStyle/>
          <a:p>
            <a:pPr algn="ctr"/>
            <a:r>
              <a:rPr lang="es-ES" sz="5400" dirty="0" smtClean="0"/>
              <a:t>PREGUNTA</a:t>
            </a:r>
            <a:endParaRPr lang="en-US" sz="5400" dirty="0"/>
          </a:p>
        </p:txBody>
      </p:sp>
      <p:sp>
        <p:nvSpPr>
          <p:cNvPr id="3" name="2 Rectángulo"/>
          <p:cNvSpPr/>
          <p:nvPr/>
        </p:nvSpPr>
        <p:spPr>
          <a:xfrm>
            <a:off x="695400" y="1916832"/>
            <a:ext cx="5832648" cy="5078313"/>
          </a:xfrm>
          <a:prstGeom prst="rect">
            <a:avLst/>
          </a:prstGeom>
        </p:spPr>
        <p:txBody>
          <a:bodyPr wrap="square">
            <a:spAutoFit/>
          </a:bodyPr>
          <a:lstStyle/>
          <a:p>
            <a:pPr algn="ctr"/>
            <a:r>
              <a:rPr lang="es-ES" sz="3600" b="1" dirty="0"/>
              <a:t>¿Existe reducción de mortalidad con el uso de anticoagulación oral en pacientes con infarto agudo </a:t>
            </a:r>
            <a:r>
              <a:rPr lang="es-ES" sz="3600" b="1" dirty="0" smtClean="0"/>
              <a:t>de </a:t>
            </a:r>
            <a:r>
              <a:rPr lang="es-ES" sz="3600" b="1" dirty="0"/>
              <a:t>miocardio anterior extenso a los 30 días, 6 meses y al año ?</a:t>
            </a:r>
          </a:p>
          <a:p>
            <a:pPr algn="ctr"/>
            <a:r>
              <a:rPr lang="es-ES" sz="3600" b="1" dirty="0"/>
              <a:t/>
            </a:r>
            <a:br>
              <a:rPr lang="es-ES" sz="3600" b="1" dirty="0"/>
            </a:br>
            <a:endParaRPr lang="es-ES" sz="36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1424" y="332656"/>
            <a:ext cx="10225136" cy="1251062"/>
          </a:xfrm>
        </p:spPr>
        <p:txBody>
          <a:bodyPr>
            <a:normAutofit/>
          </a:bodyPr>
          <a:lstStyle/>
          <a:p>
            <a:pPr algn="ctr"/>
            <a:r>
              <a:rPr lang="es-ES" dirty="0" smtClean="0"/>
              <a:t>DISCUSIÓN</a:t>
            </a:r>
            <a:endParaRPr lang="en-US" dirty="0"/>
          </a:p>
        </p:txBody>
      </p:sp>
      <p:graphicFrame>
        <p:nvGraphicFramePr>
          <p:cNvPr id="3" name="4 Marcador de contenido"/>
          <p:cNvGraphicFramePr>
            <a:graphicFrameLocks/>
          </p:cNvGraphicFramePr>
          <p:nvPr>
            <p:extLst>
              <p:ext uri="{D42A27DB-BD31-4B8C-83A1-F6EECF244321}">
                <p14:modId xmlns:p14="http://schemas.microsoft.com/office/powerpoint/2010/main" val="2313081034"/>
              </p:ext>
            </p:extLst>
          </p:nvPr>
        </p:nvGraphicFramePr>
        <p:xfrm>
          <a:off x="1919536" y="1700808"/>
          <a:ext cx="8280920" cy="5013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90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504EDA7F-B95A-4BD3-B5CD-E5147FE8646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91E6F6DD-6879-44FC-A067-26E05612DB9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7DF14EEE-BBC2-410E-A46D-5D1ABB616BF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64E8B0C5-2F9B-4E9E-8160-F7D4D192EA4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267A372D-F2D1-4B50-B78D-874A81215A43}"/>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6BCDF838-D8BC-4E90-A030-994BBF8EC39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dirty="0" smtClean="0"/>
              <a:t>CONCLUSIÓN</a:t>
            </a:r>
            <a:endParaRPr lang="en-US" dirty="0"/>
          </a:p>
        </p:txBody>
      </p:sp>
      <p:graphicFrame>
        <p:nvGraphicFramePr>
          <p:cNvPr id="4" name="4 Marcador de contenido"/>
          <p:cNvGraphicFramePr>
            <a:graphicFrameLocks/>
          </p:cNvGraphicFramePr>
          <p:nvPr>
            <p:extLst>
              <p:ext uri="{D42A27DB-BD31-4B8C-83A1-F6EECF244321}">
                <p14:modId xmlns:p14="http://schemas.microsoft.com/office/powerpoint/2010/main" val="1624379149"/>
              </p:ext>
            </p:extLst>
          </p:nvPr>
        </p:nvGraphicFramePr>
        <p:xfrm>
          <a:off x="695400" y="1499236"/>
          <a:ext cx="10801200" cy="4579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157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4F07394A-EE9F-4875-ABB3-62C3090BFD1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1424" y="377736"/>
            <a:ext cx="10225136" cy="1251062"/>
          </a:xfrm>
        </p:spPr>
        <p:txBody>
          <a:bodyPr>
            <a:normAutofit/>
          </a:bodyPr>
          <a:lstStyle/>
          <a:p>
            <a:pPr algn="ctr"/>
            <a:r>
              <a:rPr lang="es-ES" dirty="0" smtClean="0"/>
              <a:t>LISTA DE COTEJO</a:t>
            </a:r>
            <a:endParaRPr lang="en-US" dirty="0"/>
          </a:p>
        </p:txBody>
      </p:sp>
      <p:sp>
        <p:nvSpPr>
          <p:cNvPr id="7" name="Rectangle 7"/>
          <p:cNvSpPr/>
          <p:nvPr/>
        </p:nvSpPr>
        <p:spPr>
          <a:xfrm>
            <a:off x="479376" y="1545180"/>
            <a:ext cx="11161240" cy="1120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5"/>
          <p:cNvSpPr/>
          <p:nvPr/>
        </p:nvSpPr>
        <p:spPr>
          <a:xfrm>
            <a:off x="479376" y="2780929"/>
            <a:ext cx="11161240"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6"/>
          <p:cNvSpPr/>
          <p:nvPr/>
        </p:nvSpPr>
        <p:spPr>
          <a:xfrm>
            <a:off x="479376" y="3909562"/>
            <a:ext cx="11161240" cy="2056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6"/>
          <p:cNvSpPr txBox="1"/>
          <p:nvPr/>
        </p:nvSpPr>
        <p:spPr>
          <a:xfrm>
            <a:off x="479376" y="1628798"/>
            <a:ext cx="8784976" cy="4278094"/>
          </a:xfrm>
          <a:prstGeom prst="rect">
            <a:avLst/>
          </a:prstGeom>
          <a:noFill/>
        </p:spPr>
        <p:txBody>
          <a:bodyPr wrap="square" rtlCol="0">
            <a:spAutoFit/>
          </a:bodyPr>
          <a:lstStyle/>
          <a:p>
            <a:r>
              <a:rPr lang="en-US" sz="1600" b="1" dirty="0" smtClean="0"/>
              <a:t>1. ¿</a:t>
            </a:r>
            <a:r>
              <a:rPr lang="en-US" sz="1600" b="1" dirty="0" err="1" smtClean="0"/>
              <a:t>Fue</a:t>
            </a:r>
            <a:r>
              <a:rPr lang="en-US" sz="1600" b="1" dirty="0" smtClean="0"/>
              <a:t> </a:t>
            </a:r>
            <a:r>
              <a:rPr lang="en-US" sz="1600" b="1" dirty="0" err="1" smtClean="0"/>
              <a:t>proporcionado</a:t>
            </a:r>
            <a:r>
              <a:rPr lang="en-US" sz="1600" b="1" dirty="0" smtClean="0"/>
              <a:t> el </a:t>
            </a:r>
            <a:r>
              <a:rPr lang="en-US" sz="1600" b="1" dirty="0" err="1" smtClean="0"/>
              <a:t>diseño</a:t>
            </a:r>
            <a:r>
              <a:rPr lang="en-US" sz="1600" b="1" dirty="0" smtClean="0"/>
              <a:t> del </a:t>
            </a:r>
            <a:r>
              <a:rPr lang="en-US" sz="1600" b="1" dirty="0" err="1" smtClean="0"/>
              <a:t>estudio</a:t>
            </a:r>
            <a:r>
              <a:rPr lang="en-US" sz="1600" b="1" dirty="0" smtClean="0"/>
              <a:t>?</a:t>
            </a:r>
            <a:endParaRPr lang="en-US" sz="1600" b="1" dirty="0"/>
          </a:p>
          <a:p>
            <a:r>
              <a:rPr lang="en-US" sz="1600" dirty="0"/>
              <a:t>La </a:t>
            </a:r>
            <a:r>
              <a:rPr lang="en-US" sz="1600" dirty="0" err="1"/>
              <a:t>pregunta</a:t>
            </a:r>
            <a:r>
              <a:rPr lang="en-US" sz="1600" dirty="0"/>
              <a:t> de </a:t>
            </a:r>
            <a:r>
              <a:rPr lang="en-US" sz="1600" dirty="0" err="1"/>
              <a:t>investigación</a:t>
            </a:r>
            <a:r>
              <a:rPr lang="en-US" sz="1600" dirty="0"/>
              <a:t> y </a:t>
            </a:r>
            <a:r>
              <a:rPr lang="en-US" sz="1600" dirty="0" err="1"/>
              <a:t>los</a:t>
            </a:r>
            <a:r>
              <a:rPr lang="en-US" sz="1600" dirty="0"/>
              <a:t> </a:t>
            </a:r>
            <a:r>
              <a:rPr lang="en-US" sz="1600" dirty="0" err="1"/>
              <a:t>criterios</a:t>
            </a:r>
            <a:r>
              <a:rPr lang="en-US" sz="1600" dirty="0"/>
              <a:t> de </a:t>
            </a:r>
            <a:r>
              <a:rPr lang="en-US" sz="1600" dirty="0" err="1"/>
              <a:t>inclusión</a:t>
            </a:r>
            <a:r>
              <a:rPr lang="en-US" sz="1600" dirty="0"/>
              <a:t> </a:t>
            </a:r>
            <a:r>
              <a:rPr lang="en-US" sz="1600" dirty="0" err="1"/>
              <a:t>deben</a:t>
            </a:r>
            <a:r>
              <a:rPr lang="en-US" sz="1600" dirty="0"/>
              <a:t> </a:t>
            </a:r>
            <a:r>
              <a:rPr lang="en-US" sz="1600" dirty="0" err="1"/>
              <a:t>establecerse</a:t>
            </a:r>
            <a:r>
              <a:rPr lang="en-US" sz="1600" dirty="0"/>
              <a:t> antes de la </a:t>
            </a:r>
            <a:r>
              <a:rPr lang="en-US" sz="1600" dirty="0" err="1"/>
              <a:t>realización</a:t>
            </a:r>
            <a:r>
              <a:rPr lang="en-US" sz="1600" dirty="0"/>
              <a:t> de la </a:t>
            </a:r>
            <a:r>
              <a:rPr lang="en-US" sz="1600" dirty="0" smtClean="0"/>
              <a:t>revision.</a:t>
            </a:r>
            <a:endParaRPr lang="en-US" sz="1600" dirty="0"/>
          </a:p>
          <a:p>
            <a:r>
              <a:rPr lang="en-US" sz="1600" dirty="0"/>
              <a:t/>
            </a:r>
            <a:br>
              <a:rPr lang="en-US" sz="1600" dirty="0"/>
            </a:br>
            <a:endParaRPr lang="en-US" sz="1600" dirty="0"/>
          </a:p>
          <a:p>
            <a:r>
              <a:rPr lang="en-US" sz="1600" b="1" dirty="0"/>
              <a:t>2. ¿</a:t>
            </a:r>
            <a:r>
              <a:rPr lang="en-US" sz="1600" b="1" dirty="0" err="1"/>
              <a:t>Hubo</a:t>
            </a:r>
            <a:r>
              <a:rPr lang="en-US" sz="1600" b="1" dirty="0"/>
              <a:t> </a:t>
            </a:r>
            <a:r>
              <a:rPr lang="en-US" sz="1600" b="1" dirty="0" err="1"/>
              <a:t>selección</a:t>
            </a:r>
            <a:r>
              <a:rPr lang="en-US" sz="1600" b="1" dirty="0"/>
              <a:t> de </a:t>
            </a:r>
            <a:r>
              <a:rPr lang="en-US" sz="1600" b="1" dirty="0" err="1"/>
              <a:t>estudios</a:t>
            </a:r>
            <a:r>
              <a:rPr lang="en-US" sz="1600" b="1" dirty="0"/>
              <a:t> </a:t>
            </a:r>
            <a:r>
              <a:rPr lang="en-US" sz="1600" b="1" dirty="0" err="1"/>
              <a:t>duplicados</a:t>
            </a:r>
            <a:r>
              <a:rPr lang="en-US" sz="1600" b="1" dirty="0"/>
              <a:t> y </a:t>
            </a:r>
            <a:r>
              <a:rPr lang="en-US" sz="1600" b="1" dirty="0" err="1"/>
              <a:t>extracción</a:t>
            </a:r>
            <a:r>
              <a:rPr lang="en-US" sz="1600" b="1" dirty="0"/>
              <a:t> de </a:t>
            </a:r>
            <a:r>
              <a:rPr lang="en-US" sz="1600" b="1" dirty="0" err="1"/>
              <a:t>datos</a:t>
            </a:r>
            <a:r>
              <a:rPr lang="en-US" sz="1600" b="1" dirty="0"/>
              <a:t>?</a:t>
            </a:r>
          </a:p>
          <a:p>
            <a:r>
              <a:rPr lang="en-US" sz="1600" dirty="0" err="1" smtClean="0"/>
              <a:t>Debe</a:t>
            </a:r>
            <a:r>
              <a:rPr lang="en-US" sz="1600" dirty="0" smtClean="0"/>
              <a:t> </a:t>
            </a:r>
            <a:r>
              <a:rPr lang="en-US" sz="1600" dirty="0" err="1" smtClean="0"/>
              <a:t>haber</a:t>
            </a:r>
            <a:r>
              <a:rPr lang="en-US" sz="1600" dirty="0" smtClean="0"/>
              <a:t> al </a:t>
            </a:r>
            <a:r>
              <a:rPr lang="en-US" sz="1600" dirty="0" err="1" smtClean="0"/>
              <a:t>menos</a:t>
            </a:r>
            <a:r>
              <a:rPr lang="en-US" sz="1600" dirty="0" smtClean="0"/>
              <a:t> dos </a:t>
            </a:r>
            <a:r>
              <a:rPr lang="en-US" sz="1600" dirty="0" err="1" smtClean="0"/>
              <a:t>extractores</a:t>
            </a:r>
            <a:r>
              <a:rPr lang="en-US" sz="1600" dirty="0" smtClean="0"/>
              <a:t> de </a:t>
            </a:r>
            <a:r>
              <a:rPr lang="en-US" sz="1600" dirty="0" err="1" smtClean="0"/>
              <a:t>datos</a:t>
            </a:r>
            <a:r>
              <a:rPr lang="en-US" sz="1600" dirty="0" smtClean="0"/>
              <a:t> </a:t>
            </a:r>
            <a:r>
              <a:rPr lang="en-US" sz="1600" dirty="0" err="1" smtClean="0"/>
              <a:t>independientes</a:t>
            </a:r>
            <a:r>
              <a:rPr lang="en-US" sz="1600" dirty="0" smtClean="0"/>
              <a:t> y </a:t>
            </a:r>
            <a:r>
              <a:rPr lang="en-US" sz="1600" dirty="0" err="1" smtClean="0"/>
              <a:t>debe</a:t>
            </a:r>
            <a:r>
              <a:rPr lang="en-US" sz="1600" dirty="0" smtClean="0"/>
              <a:t> </a:t>
            </a:r>
            <a:r>
              <a:rPr lang="en-US" sz="1600" dirty="0" err="1" smtClean="0"/>
              <a:t>existir</a:t>
            </a:r>
            <a:r>
              <a:rPr lang="en-US" sz="1600" dirty="0" smtClean="0"/>
              <a:t> un </a:t>
            </a:r>
            <a:r>
              <a:rPr lang="en-US" sz="1600" dirty="0" err="1" smtClean="0"/>
              <a:t>procedimiento</a:t>
            </a:r>
            <a:r>
              <a:rPr lang="en-US" sz="1600" dirty="0" smtClean="0"/>
              <a:t> de </a:t>
            </a:r>
            <a:r>
              <a:rPr lang="en-US" sz="1600" dirty="0" err="1" smtClean="0"/>
              <a:t>consenso</a:t>
            </a:r>
            <a:r>
              <a:rPr lang="en-US" sz="1600" dirty="0" smtClean="0"/>
              <a:t> para </a:t>
            </a:r>
            <a:r>
              <a:rPr lang="en-US" sz="1600" dirty="0" err="1" smtClean="0"/>
              <a:t>desacuerdos</a:t>
            </a:r>
            <a:endParaRPr lang="en-US" sz="1600" dirty="0" smtClean="0"/>
          </a:p>
          <a:p>
            <a:r>
              <a:rPr lang="en-US" sz="1600" dirty="0"/>
              <a:t/>
            </a:r>
            <a:br>
              <a:rPr lang="en-US" sz="1600" dirty="0"/>
            </a:br>
            <a:endParaRPr lang="en-US" sz="1600" dirty="0"/>
          </a:p>
          <a:p>
            <a:r>
              <a:rPr lang="en-US" sz="1600" b="1" dirty="0"/>
              <a:t>3. ¿Se </a:t>
            </a:r>
            <a:r>
              <a:rPr lang="en-US" sz="1600" b="1" dirty="0" err="1"/>
              <a:t>realizó</a:t>
            </a:r>
            <a:r>
              <a:rPr lang="en-US" sz="1600" b="1" dirty="0"/>
              <a:t> </a:t>
            </a:r>
            <a:r>
              <a:rPr lang="en-US" sz="1600" b="1" dirty="0" err="1"/>
              <a:t>una</a:t>
            </a:r>
            <a:r>
              <a:rPr lang="en-US" sz="1600" b="1" dirty="0"/>
              <a:t> </a:t>
            </a:r>
            <a:r>
              <a:rPr lang="en-US" sz="1600" b="1" dirty="0" err="1"/>
              <a:t>búsqueda</a:t>
            </a:r>
            <a:r>
              <a:rPr lang="en-US" sz="1600" b="1" dirty="0"/>
              <a:t> </a:t>
            </a:r>
            <a:r>
              <a:rPr lang="en-US" sz="1600" b="1" dirty="0" err="1"/>
              <a:t>exhaustiva</a:t>
            </a:r>
            <a:r>
              <a:rPr lang="en-US" sz="1600" b="1" dirty="0"/>
              <a:t> de </a:t>
            </a:r>
            <a:r>
              <a:rPr lang="en-US" sz="1600" b="1" dirty="0" err="1"/>
              <a:t>literatura</a:t>
            </a:r>
            <a:r>
              <a:rPr lang="en-US" sz="1600" b="1" dirty="0"/>
              <a:t>?</a:t>
            </a:r>
          </a:p>
          <a:p>
            <a:r>
              <a:rPr lang="en-US" sz="1600" dirty="0"/>
              <a:t>Al </a:t>
            </a:r>
            <a:r>
              <a:rPr lang="en-US" sz="1600" dirty="0" err="1"/>
              <a:t>menos</a:t>
            </a:r>
            <a:r>
              <a:rPr lang="en-US" sz="1600" dirty="0"/>
              <a:t> dos </a:t>
            </a:r>
            <a:r>
              <a:rPr lang="en-US" sz="1600" dirty="0" err="1"/>
              <a:t>fuentes</a:t>
            </a:r>
            <a:r>
              <a:rPr lang="en-US" sz="1600" dirty="0"/>
              <a:t> </a:t>
            </a:r>
            <a:r>
              <a:rPr lang="en-US" sz="1600" dirty="0" err="1"/>
              <a:t>electrónicas</a:t>
            </a:r>
            <a:r>
              <a:rPr lang="en-US" sz="1600" dirty="0"/>
              <a:t> </a:t>
            </a:r>
            <a:r>
              <a:rPr lang="en-US" sz="1600" dirty="0" err="1"/>
              <a:t>deben</a:t>
            </a:r>
            <a:r>
              <a:rPr lang="en-US" sz="1600" dirty="0"/>
              <a:t> </a:t>
            </a:r>
            <a:r>
              <a:rPr lang="en-US" sz="1600" dirty="0" err="1"/>
              <a:t>ser</a:t>
            </a:r>
            <a:r>
              <a:rPr lang="en-US" sz="1600" dirty="0"/>
              <a:t> </a:t>
            </a:r>
            <a:r>
              <a:rPr lang="en-US" sz="1600" dirty="0" err="1" smtClean="0"/>
              <a:t>buscadas</a:t>
            </a:r>
            <a:r>
              <a:rPr lang="en-US" sz="1600" dirty="0" smtClean="0"/>
              <a:t>.. El </a:t>
            </a:r>
            <a:r>
              <a:rPr lang="en-US" sz="1600" dirty="0" err="1"/>
              <a:t>informe</a:t>
            </a:r>
            <a:r>
              <a:rPr lang="en-US" sz="1600" dirty="0"/>
              <a:t> </a:t>
            </a:r>
            <a:r>
              <a:rPr lang="en-US" sz="1600" dirty="0" err="1"/>
              <a:t>debe</a:t>
            </a:r>
            <a:r>
              <a:rPr lang="en-US" sz="1600" dirty="0"/>
              <a:t> </a:t>
            </a:r>
            <a:r>
              <a:rPr lang="en-US" sz="1600" dirty="0" err="1"/>
              <a:t>incluir</a:t>
            </a:r>
            <a:r>
              <a:rPr lang="en-US" sz="1600" dirty="0"/>
              <a:t> </a:t>
            </a:r>
            <a:r>
              <a:rPr lang="en-US" sz="1600" dirty="0" err="1"/>
              <a:t>los</a:t>
            </a:r>
            <a:r>
              <a:rPr lang="en-US" sz="1600" dirty="0"/>
              <a:t> </a:t>
            </a:r>
            <a:r>
              <a:rPr lang="en-US" sz="1600" dirty="0" err="1"/>
              <a:t>años</a:t>
            </a:r>
            <a:r>
              <a:rPr lang="en-US" sz="1600" dirty="0"/>
              <a:t> y las bases de </a:t>
            </a:r>
            <a:r>
              <a:rPr lang="en-US" sz="1600" dirty="0" err="1"/>
              <a:t>datos</a:t>
            </a:r>
            <a:r>
              <a:rPr lang="en-US" sz="1600" dirty="0"/>
              <a:t> </a:t>
            </a:r>
            <a:r>
              <a:rPr lang="en-US" sz="1600" dirty="0" err="1"/>
              <a:t>utilizadas</a:t>
            </a:r>
            <a:r>
              <a:rPr lang="en-US" sz="1600" dirty="0"/>
              <a:t> </a:t>
            </a:r>
            <a:r>
              <a:rPr lang="en-US" sz="1600" dirty="0" smtClean="0"/>
              <a:t>( </a:t>
            </a:r>
            <a:r>
              <a:rPr lang="en-US" sz="1600" dirty="0"/>
              <a:t>EMBASE y MEDLINE) / Las palabras clave y / o </a:t>
            </a:r>
            <a:r>
              <a:rPr lang="en-US" sz="1600" dirty="0" err="1"/>
              <a:t>los</a:t>
            </a:r>
            <a:r>
              <a:rPr lang="en-US" sz="1600" dirty="0"/>
              <a:t> </a:t>
            </a:r>
            <a:r>
              <a:rPr lang="en-US" sz="1600" dirty="0" err="1"/>
              <a:t>términos</a:t>
            </a:r>
            <a:r>
              <a:rPr lang="en-US" sz="1600" dirty="0"/>
              <a:t> MESH </a:t>
            </a:r>
            <a:r>
              <a:rPr lang="en-US" sz="1600" dirty="0" err="1"/>
              <a:t>deben</a:t>
            </a:r>
            <a:r>
              <a:rPr lang="en-US" sz="1600" dirty="0"/>
              <a:t> </a:t>
            </a:r>
            <a:r>
              <a:rPr lang="en-US" sz="1600" dirty="0" err="1"/>
              <a:t>establecerse</a:t>
            </a:r>
            <a:r>
              <a:rPr lang="en-US" sz="1600" dirty="0"/>
              <a:t> y, </a:t>
            </a:r>
            <a:r>
              <a:rPr lang="en-US" sz="1600" dirty="0" err="1"/>
              <a:t>cuando</a:t>
            </a:r>
            <a:r>
              <a:rPr lang="en-US" sz="1600" dirty="0"/>
              <a:t> sea </a:t>
            </a:r>
            <a:r>
              <a:rPr lang="en-US" sz="1600" dirty="0" err="1"/>
              <a:t>factible</a:t>
            </a:r>
            <a:r>
              <a:rPr lang="en-US" sz="1600" dirty="0"/>
              <a:t>, </a:t>
            </a:r>
            <a:r>
              <a:rPr lang="en-US" sz="1600" dirty="0" err="1"/>
              <a:t>debe</a:t>
            </a:r>
            <a:r>
              <a:rPr lang="en-US" sz="1600" dirty="0"/>
              <a:t> </a:t>
            </a:r>
            <a:r>
              <a:rPr lang="en-US" sz="1600" dirty="0" err="1"/>
              <a:t>proporcionarse</a:t>
            </a:r>
            <a:r>
              <a:rPr lang="en-US" sz="1600" dirty="0"/>
              <a:t> la </a:t>
            </a:r>
            <a:r>
              <a:rPr lang="en-US" sz="1600" dirty="0" err="1"/>
              <a:t>estrategia</a:t>
            </a:r>
            <a:r>
              <a:rPr lang="en-US" sz="1600" dirty="0"/>
              <a:t> de </a:t>
            </a:r>
            <a:r>
              <a:rPr lang="en-US" sz="1600" dirty="0" err="1"/>
              <a:t>búsqueda</a:t>
            </a:r>
            <a:r>
              <a:rPr lang="en-US" sz="1600" dirty="0"/>
              <a:t>. </a:t>
            </a:r>
            <a:r>
              <a:rPr lang="en-US" sz="1600" dirty="0" err="1"/>
              <a:t>Todas</a:t>
            </a:r>
            <a:r>
              <a:rPr lang="en-US" sz="1600" dirty="0"/>
              <a:t> las </a:t>
            </a:r>
            <a:r>
              <a:rPr lang="en-US" sz="1600" dirty="0" err="1"/>
              <a:t>búsquedas</a:t>
            </a:r>
            <a:r>
              <a:rPr lang="en-US" sz="1600" dirty="0"/>
              <a:t> </a:t>
            </a:r>
            <a:r>
              <a:rPr lang="en-US" sz="1600" dirty="0" err="1"/>
              <a:t>deben</a:t>
            </a:r>
            <a:r>
              <a:rPr lang="en-US" sz="1600" dirty="0"/>
              <a:t> </a:t>
            </a:r>
            <a:r>
              <a:rPr lang="en-US" sz="1600" dirty="0" err="1"/>
              <a:t>complementarse</a:t>
            </a:r>
            <a:r>
              <a:rPr lang="en-US" sz="1600" dirty="0"/>
              <a:t> </a:t>
            </a:r>
            <a:r>
              <a:rPr lang="en-US" sz="1600" dirty="0" err="1"/>
              <a:t>consultando</a:t>
            </a:r>
            <a:r>
              <a:rPr lang="en-US" sz="1600" dirty="0"/>
              <a:t> </a:t>
            </a:r>
            <a:r>
              <a:rPr lang="en-US" sz="1600" dirty="0" err="1"/>
              <a:t>los</a:t>
            </a:r>
            <a:r>
              <a:rPr lang="en-US" sz="1600" dirty="0"/>
              <a:t> </a:t>
            </a:r>
            <a:r>
              <a:rPr lang="en-US" sz="1600" dirty="0" err="1"/>
              <a:t>contenidos</a:t>
            </a:r>
            <a:r>
              <a:rPr lang="en-US" sz="1600" dirty="0"/>
              <a:t> </a:t>
            </a:r>
            <a:r>
              <a:rPr lang="en-US" sz="1600" dirty="0" err="1"/>
              <a:t>actuales</a:t>
            </a:r>
            <a:r>
              <a:rPr lang="en-US" sz="1600" dirty="0"/>
              <a:t>, </a:t>
            </a:r>
            <a:r>
              <a:rPr lang="en-US" sz="1600" dirty="0" err="1"/>
              <a:t>revisiones</a:t>
            </a:r>
            <a:r>
              <a:rPr lang="en-US" sz="1600" dirty="0"/>
              <a:t>, </a:t>
            </a:r>
            <a:r>
              <a:rPr lang="en-US" sz="1600" dirty="0" err="1"/>
              <a:t>libros</a:t>
            </a:r>
            <a:r>
              <a:rPr lang="en-US" sz="1600" dirty="0"/>
              <a:t> de </a:t>
            </a:r>
            <a:r>
              <a:rPr lang="en-US" sz="1600" dirty="0" err="1"/>
              <a:t>texto</a:t>
            </a:r>
            <a:r>
              <a:rPr lang="en-US" sz="1600" dirty="0"/>
              <a:t>, </a:t>
            </a:r>
            <a:r>
              <a:rPr lang="en-US" sz="1600" dirty="0" err="1"/>
              <a:t>registros</a:t>
            </a:r>
            <a:r>
              <a:rPr lang="en-US" sz="1600" dirty="0"/>
              <a:t> </a:t>
            </a:r>
            <a:r>
              <a:rPr lang="en-US" sz="1600" dirty="0" err="1"/>
              <a:t>especializados</a:t>
            </a:r>
            <a:r>
              <a:rPr lang="en-US" sz="1600" dirty="0"/>
              <a:t> o </a:t>
            </a:r>
            <a:r>
              <a:rPr lang="en-US" sz="1600" dirty="0" err="1"/>
              <a:t>expertos</a:t>
            </a:r>
            <a:r>
              <a:rPr lang="en-US" sz="1600" dirty="0"/>
              <a:t> </a:t>
            </a:r>
            <a:r>
              <a:rPr lang="en-US" sz="1600" dirty="0" err="1"/>
              <a:t>en</a:t>
            </a:r>
            <a:r>
              <a:rPr lang="en-US" sz="1600" dirty="0"/>
              <a:t> el campo particular de </a:t>
            </a:r>
            <a:r>
              <a:rPr lang="en-US" sz="1600" dirty="0" err="1"/>
              <a:t>estudio</a:t>
            </a:r>
            <a:r>
              <a:rPr lang="en-US" sz="1600" dirty="0"/>
              <a:t>, y </a:t>
            </a:r>
            <a:r>
              <a:rPr lang="en-US" sz="1600" dirty="0" err="1"/>
              <a:t>revisando</a:t>
            </a:r>
            <a:r>
              <a:rPr lang="en-US" sz="1600" dirty="0"/>
              <a:t> las </a:t>
            </a:r>
            <a:r>
              <a:rPr lang="en-US" sz="1600" dirty="0" err="1"/>
              <a:t>referencias</a:t>
            </a:r>
            <a:r>
              <a:rPr lang="en-US" sz="1600" dirty="0"/>
              <a:t> </a:t>
            </a:r>
            <a:r>
              <a:rPr lang="en-US" sz="1600" dirty="0" err="1"/>
              <a:t>en</a:t>
            </a:r>
            <a:r>
              <a:rPr lang="en-US" sz="1600" dirty="0"/>
              <a:t> </a:t>
            </a:r>
            <a:r>
              <a:rPr lang="en-US" sz="1600" dirty="0" err="1"/>
              <a:t>los</a:t>
            </a:r>
            <a:r>
              <a:rPr lang="en-US" sz="1600" dirty="0"/>
              <a:t> </a:t>
            </a:r>
            <a:r>
              <a:rPr lang="en-US" sz="1600" dirty="0" err="1"/>
              <a:t>estudios</a:t>
            </a:r>
            <a:r>
              <a:rPr lang="en-US" sz="1600" dirty="0"/>
              <a:t> </a:t>
            </a:r>
            <a:r>
              <a:rPr lang="en-US" sz="1600" dirty="0" err="1"/>
              <a:t>encontrados</a:t>
            </a:r>
            <a:r>
              <a:rPr lang="en-US" sz="1600" dirty="0" smtClean="0"/>
              <a:t>.</a:t>
            </a:r>
            <a:endParaRPr lang="en-US" sz="1600" dirty="0"/>
          </a:p>
        </p:txBody>
      </p:sp>
      <p:grpSp>
        <p:nvGrpSpPr>
          <p:cNvPr id="11" name="Group 14"/>
          <p:cNvGrpSpPr/>
          <p:nvPr/>
        </p:nvGrpSpPr>
        <p:grpSpPr>
          <a:xfrm>
            <a:off x="9273917" y="1628798"/>
            <a:ext cx="2294691" cy="1077218"/>
            <a:chOff x="9273917" y="1628798"/>
            <a:chExt cx="2241547" cy="1077218"/>
          </a:xfrm>
        </p:grpSpPr>
        <p:sp>
          <p:nvSpPr>
            <p:cNvPr id="12" name="TextBox 8"/>
            <p:cNvSpPr txBox="1"/>
            <p:nvPr/>
          </p:nvSpPr>
          <p:spPr>
            <a:xfrm>
              <a:off x="9489808" y="1628798"/>
              <a:ext cx="2025656" cy="1077218"/>
            </a:xfrm>
            <a:prstGeom prst="rect">
              <a:avLst/>
            </a:prstGeom>
            <a:noFill/>
          </p:spPr>
          <p:txBody>
            <a:bodyPr wrap="square" rtlCol="0">
              <a:spAutoFit/>
            </a:bodyPr>
            <a:lstStyle/>
            <a:p>
              <a:r>
                <a:rPr lang="en-US" sz="1600" b="1" dirty="0" smtClean="0"/>
                <a:t>Si</a:t>
              </a:r>
            </a:p>
            <a:p>
              <a:r>
                <a:rPr lang="en-US" sz="1600" b="1" dirty="0" smtClean="0"/>
                <a:t>No</a:t>
              </a:r>
            </a:p>
            <a:p>
              <a:r>
                <a:rPr lang="en-US" sz="1600" b="1" dirty="0" smtClean="0"/>
                <a:t>No </a:t>
              </a:r>
              <a:r>
                <a:rPr lang="en-US" sz="1600" b="1" dirty="0" err="1" smtClean="0"/>
                <a:t>puede</a:t>
              </a:r>
              <a:r>
                <a:rPr lang="en-US" sz="1600" b="1" dirty="0" smtClean="0"/>
                <a:t> responder</a:t>
              </a:r>
            </a:p>
            <a:p>
              <a:r>
                <a:rPr lang="en-US" sz="1600" b="1" dirty="0" smtClean="0"/>
                <a:t>No </a:t>
              </a:r>
              <a:r>
                <a:rPr lang="en-US" sz="1600" b="1" dirty="0" err="1" smtClean="0"/>
                <a:t>aplica</a:t>
              </a:r>
              <a:endParaRPr lang="en-US" sz="1600" dirty="0"/>
            </a:p>
          </p:txBody>
        </p:sp>
        <p:sp>
          <p:nvSpPr>
            <p:cNvPr id="13" name="Rectangle 9"/>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1"/>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2"/>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3"/>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7"/>
          <p:cNvGrpSpPr/>
          <p:nvPr/>
        </p:nvGrpSpPr>
        <p:grpSpPr>
          <a:xfrm>
            <a:off x="9273917" y="2784985"/>
            <a:ext cx="2294691" cy="1077218"/>
            <a:chOff x="9273917" y="1628798"/>
            <a:chExt cx="2241547" cy="1077218"/>
          </a:xfrm>
        </p:grpSpPr>
        <p:sp>
          <p:nvSpPr>
            <p:cNvPr id="18" name="TextBox 18"/>
            <p:cNvSpPr txBox="1"/>
            <p:nvPr/>
          </p:nvSpPr>
          <p:spPr>
            <a:xfrm>
              <a:off x="9489808" y="1628798"/>
              <a:ext cx="2025656" cy="1077218"/>
            </a:xfrm>
            <a:prstGeom prst="rect">
              <a:avLst/>
            </a:prstGeom>
            <a:noFill/>
          </p:spPr>
          <p:txBody>
            <a:bodyPr wrap="square" rtlCol="0">
              <a:spAutoFit/>
            </a:bodyPr>
            <a:lstStyle/>
            <a:p>
              <a:r>
                <a:rPr lang="en-US" sz="1600" b="1" dirty="0" smtClean="0"/>
                <a:t>Si</a:t>
              </a:r>
            </a:p>
            <a:p>
              <a:r>
                <a:rPr lang="en-US" sz="1600" b="1" dirty="0" smtClean="0"/>
                <a:t>No</a:t>
              </a:r>
            </a:p>
            <a:p>
              <a:r>
                <a:rPr lang="en-US" sz="1600" b="1" dirty="0" smtClean="0"/>
                <a:t>No </a:t>
              </a:r>
              <a:r>
                <a:rPr lang="en-US" sz="1600" b="1" dirty="0" err="1" smtClean="0"/>
                <a:t>puede</a:t>
              </a:r>
              <a:r>
                <a:rPr lang="en-US" sz="1600" b="1" dirty="0" smtClean="0"/>
                <a:t> responder</a:t>
              </a:r>
            </a:p>
            <a:p>
              <a:r>
                <a:rPr lang="en-US" sz="1600" b="1" dirty="0" smtClean="0"/>
                <a:t>No </a:t>
              </a:r>
              <a:r>
                <a:rPr lang="en-US" sz="1600" b="1" dirty="0" err="1" smtClean="0"/>
                <a:t>aplica</a:t>
              </a:r>
              <a:endParaRPr lang="en-US" sz="1600" dirty="0"/>
            </a:p>
          </p:txBody>
        </p:sp>
        <p:sp>
          <p:nvSpPr>
            <p:cNvPr id="19" name="Rectangle 19"/>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0"/>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1"/>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2"/>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3"/>
          <p:cNvGrpSpPr/>
          <p:nvPr/>
        </p:nvGrpSpPr>
        <p:grpSpPr>
          <a:xfrm>
            <a:off x="9273917" y="4432808"/>
            <a:ext cx="2294691" cy="1077218"/>
            <a:chOff x="9273917" y="1628798"/>
            <a:chExt cx="2241547" cy="1077218"/>
          </a:xfrm>
        </p:grpSpPr>
        <p:sp>
          <p:nvSpPr>
            <p:cNvPr id="24" name="TextBox 24"/>
            <p:cNvSpPr txBox="1"/>
            <p:nvPr/>
          </p:nvSpPr>
          <p:spPr>
            <a:xfrm>
              <a:off x="9489808" y="1628798"/>
              <a:ext cx="2025656" cy="1077218"/>
            </a:xfrm>
            <a:prstGeom prst="rect">
              <a:avLst/>
            </a:prstGeom>
            <a:noFill/>
          </p:spPr>
          <p:txBody>
            <a:bodyPr wrap="square" rtlCol="0">
              <a:spAutoFit/>
            </a:bodyPr>
            <a:lstStyle/>
            <a:p>
              <a:r>
                <a:rPr lang="en-US" sz="1600" b="1" dirty="0" smtClean="0"/>
                <a:t>Si</a:t>
              </a:r>
            </a:p>
            <a:p>
              <a:r>
                <a:rPr lang="en-US" sz="1600" b="1" dirty="0" smtClean="0"/>
                <a:t>No</a:t>
              </a:r>
            </a:p>
            <a:p>
              <a:r>
                <a:rPr lang="en-US" sz="1600" b="1" dirty="0" smtClean="0"/>
                <a:t>No </a:t>
              </a:r>
              <a:r>
                <a:rPr lang="en-US" sz="1600" b="1" dirty="0" err="1" smtClean="0"/>
                <a:t>puede</a:t>
              </a:r>
              <a:r>
                <a:rPr lang="en-US" sz="1600" b="1" dirty="0" smtClean="0"/>
                <a:t> responder</a:t>
              </a:r>
            </a:p>
            <a:p>
              <a:r>
                <a:rPr lang="en-US" sz="1600" b="1" dirty="0" smtClean="0"/>
                <a:t>No </a:t>
              </a:r>
              <a:r>
                <a:rPr lang="en-US" sz="1600" b="1" dirty="0" err="1" smtClean="0"/>
                <a:t>aplica</a:t>
              </a:r>
              <a:endParaRPr lang="en-US" sz="1600" dirty="0"/>
            </a:p>
          </p:txBody>
        </p:sp>
        <p:sp>
          <p:nvSpPr>
            <p:cNvPr id="25" name="Rectangle 25"/>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6"/>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7"/>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8"/>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ángulo 2"/>
          <p:cNvSpPr/>
          <p:nvPr/>
        </p:nvSpPr>
        <p:spPr>
          <a:xfrm>
            <a:off x="9173373" y="1907540"/>
            <a:ext cx="595035" cy="369332"/>
          </a:xfrm>
          <a:prstGeom prst="rect">
            <a:avLst/>
          </a:prstGeom>
        </p:spPr>
        <p:txBody>
          <a:bodyPr wrap="none">
            <a:spAutoFit/>
          </a:bodyPr>
          <a:lstStyle/>
          <a:p>
            <a:pPr>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sp>
        <p:nvSpPr>
          <p:cNvPr id="4" name="Rectángulo 3"/>
          <p:cNvSpPr/>
          <p:nvPr/>
        </p:nvSpPr>
        <p:spPr>
          <a:xfrm>
            <a:off x="9120336" y="2780928"/>
            <a:ext cx="595035" cy="369332"/>
          </a:xfrm>
          <a:prstGeom prst="rect">
            <a:avLst/>
          </a:prstGeom>
        </p:spPr>
        <p:txBody>
          <a:bodyPr wrap="none">
            <a:spAutoFit/>
          </a:bodyPr>
          <a:lstStyle/>
          <a:p>
            <a:pPr>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sp>
        <p:nvSpPr>
          <p:cNvPr id="5" name="Rectángulo 4"/>
          <p:cNvSpPr/>
          <p:nvPr/>
        </p:nvSpPr>
        <p:spPr>
          <a:xfrm>
            <a:off x="9120336" y="4437112"/>
            <a:ext cx="595035" cy="369332"/>
          </a:xfrm>
          <a:prstGeom prst="rect">
            <a:avLst/>
          </a:prstGeom>
        </p:spPr>
        <p:txBody>
          <a:bodyPr wrap="none">
            <a:spAutoFit/>
          </a:bodyPr>
          <a:lstStyle/>
          <a:p>
            <a:pPr>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1424" y="377738"/>
            <a:ext cx="10225136" cy="1251062"/>
          </a:xfrm>
        </p:spPr>
        <p:txBody>
          <a:bodyPr>
            <a:normAutofit/>
          </a:bodyPr>
          <a:lstStyle/>
          <a:p>
            <a:pPr algn="ctr"/>
            <a:r>
              <a:rPr lang="es-ES" dirty="0" smtClean="0"/>
              <a:t>LISTA DE COTEJO</a:t>
            </a:r>
            <a:endParaRPr lang="en-US" dirty="0"/>
          </a:p>
        </p:txBody>
      </p:sp>
      <p:sp>
        <p:nvSpPr>
          <p:cNvPr id="27" name="Rectangle 8"/>
          <p:cNvSpPr/>
          <p:nvPr/>
        </p:nvSpPr>
        <p:spPr>
          <a:xfrm>
            <a:off x="479376" y="2097341"/>
            <a:ext cx="11161240" cy="1120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9"/>
          <p:cNvSpPr/>
          <p:nvPr/>
        </p:nvSpPr>
        <p:spPr>
          <a:xfrm>
            <a:off x="479376" y="3333090"/>
            <a:ext cx="11161240"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0"/>
          <p:cNvSpPr/>
          <p:nvPr/>
        </p:nvSpPr>
        <p:spPr>
          <a:xfrm>
            <a:off x="479376" y="4461723"/>
            <a:ext cx="11161240" cy="1571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11"/>
          <p:cNvSpPr txBox="1"/>
          <p:nvPr/>
        </p:nvSpPr>
        <p:spPr>
          <a:xfrm>
            <a:off x="479376" y="2132156"/>
            <a:ext cx="8784976" cy="3785652"/>
          </a:xfrm>
          <a:prstGeom prst="rect">
            <a:avLst/>
          </a:prstGeom>
          <a:noFill/>
        </p:spPr>
        <p:txBody>
          <a:bodyPr wrap="square" rtlCol="0">
            <a:spAutoFit/>
          </a:bodyPr>
          <a:lstStyle/>
          <a:p>
            <a:r>
              <a:rPr lang="en-US" sz="1600" b="1" dirty="0"/>
              <a:t>4. ¿Se </a:t>
            </a:r>
            <a:r>
              <a:rPr lang="en-US" sz="1600" b="1" dirty="0" err="1"/>
              <a:t>utilizó</a:t>
            </a:r>
            <a:r>
              <a:rPr lang="en-US" sz="1600" b="1" dirty="0"/>
              <a:t> el </a:t>
            </a:r>
            <a:r>
              <a:rPr lang="en-US" sz="1600" b="1" dirty="0" err="1"/>
              <a:t>estado</a:t>
            </a:r>
            <a:r>
              <a:rPr lang="en-US" sz="1600" b="1" dirty="0"/>
              <a:t> de </a:t>
            </a:r>
            <a:r>
              <a:rPr lang="en-US" sz="1600" b="1" dirty="0" err="1"/>
              <a:t>publicación</a:t>
            </a:r>
            <a:r>
              <a:rPr lang="en-US" sz="1600" b="1" dirty="0"/>
              <a:t> </a:t>
            </a:r>
            <a:r>
              <a:rPr lang="en-US" sz="1600" b="1" dirty="0" smtClean="0"/>
              <a:t> </a:t>
            </a:r>
            <a:r>
              <a:rPr lang="en-US" sz="1600" b="1" dirty="0" err="1"/>
              <a:t>como</a:t>
            </a:r>
            <a:r>
              <a:rPr lang="en-US" sz="1600" b="1" dirty="0"/>
              <a:t> </a:t>
            </a:r>
            <a:r>
              <a:rPr lang="en-US" sz="1600" b="1" dirty="0" err="1"/>
              <a:t>criterio</a:t>
            </a:r>
            <a:r>
              <a:rPr lang="en-US" sz="1600" b="1" dirty="0"/>
              <a:t> de </a:t>
            </a:r>
            <a:r>
              <a:rPr lang="en-US" sz="1600" b="1" dirty="0" err="1"/>
              <a:t>inclusión</a:t>
            </a:r>
            <a:r>
              <a:rPr lang="en-US" sz="1600" b="1" dirty="0"/>
              <a:t>?</a:t>
            </a:r>
          </a:p>
          <a:p>
            <a:r>
              <a:rPr lang="en-US" sz="1600" dirty="0"/>
              <a:t>Los </a:t>
            </a:r>
            <a:r>
              <a:rPr lang="en-US" sz="1600" dirty="0" err="1"/>
              <a:t>autores</a:t>
            </a:r>
            <a:r>
              <a:rPr lang="en-US" sz="1600" dirty="0"/>
              <a:t> </a:t>
            </a:r>
            <a:r>
              <a:rPr lang="en-US" sz="1600" dirty="0" err="1"/>
              <a:t>deben</a:t>
            </a:r>
            <a:r>
              <a:rPr lang="en-US" sz="1600" dirty="0"/>
              <a:t> </a:t>
            </a:r>
            <a:r>
              <a:rPr lang="en-US" sz="1600" dirty="0" err="1"/>
              <a:t>indicar</a:t>
            </a:r>
            <a:r>
              <a:rPr lang="en-US" sz="1600" dirty="0"/>
              <a:t> que </a:t>
            </a:r>
            <a:r>
              <a:rPr lang="en-US" sz="1600" dirty="0" err="1"/>
              <a:t>buscaron</a:t>
            </a:r>
            <a:r>
              <a:rPr lang="en-US" sz="1600" dirty="0"/>
              <a:t> </a:t>
            </a:r>
            <a:r>
              <a:rPr lang="en-US" sz="1600" dirty="0" err="1"/>
              <a:t>informes</a:t>
            </a:r>
            <a:r>
              <a:rPr lang="en-US" sz="1600" dirty="0"/>
              <a:t> </a:t>
            </a:r>
            <a:r>
              <a:rPr lang="en-US" sz="1600" dirty="0" err="1"/>
              <a:t>independientemente</a:t>
            </a:r>
            <a:r>
              <a:rPr lang="en-US" sz="1600" dirty="0"/>
              <a:t> de </a:t>
            </a:r>
            <a:r>
              <a:rPr lang="en-US" sz="1600" dirty="0" err="1"/>
              <a:t>su</a:t>
            </a:r>
            <a:r>
              <a:rPr lang="en-US" sz="1600" dirty="0"/>
              <a:t> </a:t>
            </a:r>
            <a:r>
              <a:rPr lang="en-US" sz="1600" dirty="0" err="1"/>
              <a:t>tipo</a:t>
            </a:r>
            <a:r>
              <a:rPr lang="en-US" sz="1600" dirty="0"/>
              <a:t> de </a:t>
            </a:r>
            <a:r>
              <a:rPr lang="en-US" sz="1600" dirty="0" err="1"/>
              <a:t>publicación</a:t>
            </a:r>
            <a:r>
              <a:rPr lang="en-US" sz="1600" dirty="0"/>
              <a:t>. Los </a:t>
            </a:r>
            <a:r>
              <a:rPr lang="en-US" sz="1600" dirty="0" err="1"/>
              <a:t>autores</a:t>
            </a:r>
            <a:r>
              <a:rPr lang="en-US" sz="1600" dirty="0"/>
              <a:t> </a:t>
            </a:r>
            <a:r>
              <a:rPr lang="en-US" sz="1600" dirty="0" err="1"/>
              <a:t>deben</a:t>
            </a:r>
            <a:r>
              <a:rPr lang="en-US" sz="1600" dirty="0"/>
              <a:t> </a:t>
            </a:r>
            <a:r>
              <a:rPr lang="en-US" sz="1600" dirty="0" err="1"/>
              <a:t>indicar</a:t>
            </a:r>
            <a:r>
              <a:rPr lang="en-US" sz="1600" dirty="0"/>
              <a:t> </a:t>
            </a:r>
            <a:r>
              <a:rPr lang="en-US" sz="1600" dirty="0" err="1"/>
              <a:t>si</a:t>
            </a:r>
            <a:r>
              <a:rPr lang="en-US" sz="1600" dirty="0"/>
              <a:t> </a:t>
            </a:r>
            <a:r>
              <a:rPr lang="en-US" sz="1600" dirty="0" err="1"/>
              <a:t>excluyeron</a:t>
            </a:r>
            <a:r>
              <a:rPr lang="en-US" sz="1600" dirty="0"/>
              <a:t> o no </a:t>
            </a:r>
            <a:r>
              <a:rPr lang="en-US" sz="1600" dirty="0" err="1"/>
              <a:t>algún</a:t>
            </a:r>
            <a:r>
              <a:rPr lang="en-US" sz="1600" dirty="0"/>
              <a:t> </a:t>
            </a:r>
            <a:r>
              <a:rPr lang="en-US" sz="1600" dirty="0" err="1"/>
              <a:t>informe</a:t>
            </a:r>
            <a:r>
              <a:rPr lang="en-US" sz="1600" dirty="0"/>
              <a:t> (de la </a:t>
            </a:r>
            <a:r>
              <a:rPr lang="en-US" sz="1600" dirty="0" err="1"/>
              <a:t>revisión</a:t>
            </a:r>
            <a:r>
              <a:rPr lang="en-US" sz="1600" dirty="0"/>
              <a:t> </a:t>
            </a:r>
            <a:r>
              <a:rPr lang="en-US" sz="1600" dirty="0" err="1"/>
              <a:t>sistemática</a:t>
            </a:r>
            <a:r>
              <a:rPr lang="en-US" sz="1600" dirty="0"/>
              <a:t>), </a:t>
            </a:r>
            <a:r>
              <a:rPr lang="en-US" sz="1600" dirty="0" err="1"/>
              <a:t>en</a:t>
            </a:r>
            <a:r>
              <a:rPr lang="en-US" sz="1600" dirty="0"/>
              <a:t> </a:t>
            </a:r>
            <a:r>
              <a:rPr lang="en-US" sz="1600" dirty="0" err="1"/>
              <a:t>función</a:t>
            </a:r>
            <a:r>
              <a:rPr lang="en-US" sz="1600" dirty="0"/>
              <a:t> de </a:t>
            </a:r>
            <a:r>
              <a:rPr lang="en-US" sz="1600" dirty="0" err="1"/>
              <a:t>su</a:t>
            </a:r>
            <a:r>
              <a:rPr lang="en-US" sz="1600" dirty="0"/>
              <a:t> </a:t>
            </a:r>
            <a:r>
              <a:rPr lang="en-US" sz="1600" dirty="0" err="1"/>
              <a:t>estado</a:t>
            </a:r>
            <a:r>
              <a:rPr lang="en-US" sz="1600" dirty="0"/>
              <a:t> de </a:t>
            </a:r>
            <a:r>
              <a:rPr lang="en-US" sz="1600" dirty="0" err="1"/>
              <a:t>publicación</a:t>
            </a:r>
            <a:r>
              <a:rPr lang="en-US" sz="1600" dirty="0"/>
              <a:t>, </a:t>
            </a:r>
            <a:r>
              <a:rPr lang="en-US" sz="1600" dirty="0" err="1"/>
              <a:t>idioma</a:t>
            </a:r>
            <a:r>
              <a:rPr lang="en-US" sz="1600" dirty="0"/>
              <a:t>, etc.</a:t>
            </a:r>
          </a:p>
          <a:p>
            <a:r>
              <a:rPr lang="en-US" sz="1600" b="1" dirty="0"/>
              <a:t/>
            </a:r>
            <a:br>
              <a:rPr lang="en-US" sz="1600" b="1" dirty="0"/>
            </a:br>
            <a:r>
              <a:rPr lang="en-US" sz="1600" b="1" dirty="0" smtClean="0"/>
              <a:t>5</a:t>
            </a:r>
            <a:r>
              <a:rPr lang="en-US" sz="1600" b="1" dirty="0"/>
              <a:t>. ¿Se </a:t>
            </a:r>
            <a:r>
              <a:rPr lang="en-US" sz="1600" b="1" dirty="0" err="1"/>
              <a:t>proporcionó</a:t>
            </a:r>
            <a:r>
              <a:rPr lang="en-US" sz="1600" b="1" dirty="0"/>
              <a:t> </a:t>
            </a:r>
            <a:r>
              <a:rPr lang="en-US" sz="1600" b="1" dirty="0" err="1"/>
              <a:t>una</a:t>
            </a:r>
            <a:r>
              <a:rPr lang="en-US" sz="1600" b="1" dirty="0"/>
              <a:t> </a:t>
            </a:r>
            <a:r>
              <a:rPr lang="en-US" sz="1600" b="1" dirty="0" err="1"/>
              <a:t>lista</a:t>
            </a:r>
            <a:r>
              <a:rPr lang="en-US" sz="1600" b="1" dirty="0"/>
              <a:t> de </a:t>
            </a:r>
            <a:r>
              <a:rPr lang="en-US" sz="1600" b="1" dirty="0" err="1"/>
              <a:t>estudios</a:t>
            </a:r>
            <a:r>
              <a:rPr lang="en-US" sz="1600" b="1" dirty="0"/>
              <a:t> (</a:t>
            </a:r>
            <a:r>
              <a:rPr lang="en-US" sz="1600" b="1" dirty="0" err="1"/>
              <a:t>incluidos</a:t>
            </a:r>
            <a:r>
              <a:rPr lang="en-US" sz="1600" b="1" dirty="0"/>
              <a:t> y </a:t>
            </a:r>
            <a:r>
              <a:rPr lang="en-US" sz="1600" b="1" dirty="0" err="1"/>
              <a:t>excluidos</a:t>
            </a:r>
            <a:r>
              <a:rPr lang="en-US" sz="1600" b="1" dirty="0"/>
              <a:t>)?</a:t>
            </a:r>
          </a:p>
          <a:p>
            <a:r>
              <a:rPr lang="en-US" sz="1600" dirty="0"/>
              <a:t>Se </a:t>
            </a:r>
            <a:r>
              <a:rPr lang="en-US" sz="1600" dirty="0" err="1"/>
              <a:t>debe</a:t>
            </a:r>
            <a:r>
              <a:rPr lang="en-US" sz="1600" dirty="0"/>
              <a:t> </a:t>
            </a:r>
            <a:r>
              <a:rPr lang="en-US" sz="1600" dirty="0" err="1"/>
              <a:t>proporcionar</a:t>
            </a:r>
            <a:r>
              <a:rPr lang="en-US" sz="1600" dirty="0"/>
              <a:t> </a:t>
            </a:r>
            <a:r>
              <a:rPr lang="en-US" sz="1600" dirty="0" err="1"/>
              <a:t>una</a:t>
            </a:r>
            <a:r>
              <a:rPr lang="en-US" sz="1600" dirty="0"/>
              <a:t> </a:t>
            </a:r>
            <a:r>
              <a:rPr lang="en-US" sz="1600" dirty="0" err="1"/>
              <a:t>lista</a:t>
            </a:r>
            <a:r>
              <a:rPr lang="en-US" sz="1600" dirty="0"/>
              <a:t> de </a:t>
            </a:r>
            <a:r>
              <a:rPr lang="en-US" sz="1600" dirty="0" err="1"/>
              <a:t>estudios</a:t>
            </a:r>
            <a:r>
              <a:rPr lang="en-US" sz="1600" dirty="0"/>
              <a:t> </a:t>
            </a:r>
            <a:r>
              <a:rPr lang="en-US" sz="1600" dirty="0" err="1"/>
              <a:t>incluidos</a:t>
            </a:r>
            <a:r>
              <a:rPr lang="en-US" sz="1600" dirty="0"/>
              <a:t> y </a:t>
            </a:r>
            <a:r>
              <a:rPr lang="en-US" sz="1600" dirty="0" err="1"/>
              <a:t>excluidos</a:t>
            </a:r>
            <a:r>
              <a:rPr lang="en-US" sz="1600" dirty="0"/>
              <a:t>.</a:t>
            </a:r>
          </a:p>
          <a:p>
            <a:r>
              <a:rPr lang="en-US" sz="1600" b="1" dirty="0"/>
              <a:t/>
            </a:r>
            <a:br>
              <a:rPr lang="en-US" sz="1600" b="1" dirty="0"/>
            </a:br>
            <a:endParaRPr lang="en-US" sz="1600" b="1" dirty="0" smtClean="0"/>
          </a:p>
          <a:p>
            <a:endParaRPr lang="en-US" sz="1600" b="1" dirty="0"/>
          </a:p>
          <a:p>
            <a:r>
              <a:rPr lang="en-US" sz="1600" b="1" dirty="0"/>
              <a:t>6. ¿Se </a:t>
            </a:r>
            <a:r>
              <a:rPr lang="en-US" sz="1600" b="1" dirty="0" err="1"/>
              <a:t>proporcionaron</a:t>
            </a:r>
            <a:r>
              <a:rPr lang="en-US" sz="1600" b="1" dirty="0"/>
              <a:t> las </a:t>
            </a:r>
            <a:r>
              <a:rPr lang="en-US" sz="1600" b="1" dirty="0" err="1"/>
              <a:t>características</a:t>
            </a:r>
            <a:r>
              <a:rPr lang="en-US" sz="1600" b="1" dirty="0"/>
              <a:t> de </a:t>
            </a:r>
            <a:r>
              <a:rPr lang="en-US" sz="1600" b="1" dirty="0" err="1"/>
              <a:t>los</a:t>
            </a:r>
            <a:r>
              <a:rPr lang="en-US" sz="1600" b="1" dirty="0"/>
              <a:t> </a:t>
            </a:r>
            <a:r>
              <a:rPr lang="en-US" sz="1600" b="1" dirty="0" err="1"/>
              <a:t>estudios</a:t>
            </a:r>
            <a:r>
              <a:rPr lang="en-US" sz="1600" b="1" dirty="0"/>
              <a:t> </a:t>
            </a:r>
            <a:r>
              <a:rPr lang="en-US" sz="1600" b="1" dirty="0" err="1"/>
              <a:t>incluidos</a:t>
            </a:r>
            <a:r>
              <a:rPr lang="en-US" sz="1600" b="1" dirty="0"/>
              <a:t>?</a:t>
            </a:r>
          </a:p>
          <a:p>
            <a:r>
              <a:rPr lang="en-US" sz="1600" dirty="0"/>
              <a:t>De forma </a:t>
            </a:r>
            <a:r>
              <a:rPr lang="en-US" sz="1600" dirty="0" err="1"/>
              <a:t>agregada</a:t>
            </a:r>
            <a:r>
              <a:rPr lang="en-US" sz="1600" dirty="0"/>
              <a:t>, </a:t>
            </a:r>
            <a:r>
              <a:rPr lang="en-US" sz="1600" dirty="0" err="1"/>
              <a:t>como</a:t>
            </a:r>
            <a:r>
              <a:rPr lang="en-US" sz="1600" dirty="0"/>
              <a:t> </a:t>
            </a:r>
            <a:r>
              <a:rPr lang="en-US" sz="1600" dirty="0" err="1"/>
              <a:t>una</a:t>
            </a:r>
            <a:r>
              <a:rPr lang="en-US" sz="1600" dirty="0"/>
              <a:t> </a:t>
            </a:r>
            <a:r>
              <a:rPr lang="en-US" sz="1600" dirty="0" err="1"/>
              <a:t>tabla</a:t>
            </a:r>
            <a:r>
              <a:rPr lang="en-US" sz="1600" dirty="0"/>
              <a:t>, </a:t>
            </a:r>
            <a:r>
              <a:rPr lang="en-US" sz="1600" dirty="0" err="1"/>
              <a:t>los</a:t>
            </a:r>
            <a:r>
              <a:rPr lang="en-US" sz="1600" dirty="0"/>
              <a:t> </a:t>
            </a:r>
            <a:r>
              <a:rPr lang="en-US" sz="1600" dirty="0" err="1"/>
              <a:t>datos</a:t>
            </a:r>
            <a:r>
              <a:rPr lang="en-US" sz="1600" dirty="0"/>
              <a:t> de </a:t>
            </a:r>
            <a:r>
              <a:rPr lang="en-US" sz="1600" dirty="0" err="1"/>
              <a:t>los</a:t>
            </a:r>
            <a:r>
              <a:rPr lang="en-US" sz="1600" dirty="0"/>
              <a:t> </a:t>
            </a:r>
            <a:r>
              <a:rPr lang="en-US" sz="1600" dirty="0" err="1"/>
              <a:t>estudios</a:t>
            </a:r>
            <a:r>
              <a:rPr lang="en-US" sz="1600" dirty="0"/>
              <a:t> </a:t>
            </a:r>
            <a:r>
              <a:rPr lang="en-US" sz="1600" dirty="0" err="1"/>
              <a:t>originales</a:t>
            </a:r>
            <a:r>
              <a:rPr lang="en-US" sz="1600" dirty="0"/>
              <a:t> </a:t>
            </a:r>
            <a:r>
              <a:rPr lang="en-US" sz="1600" dirty="0" err="1"/>
              <a:t>deben</a:t>
            </a:r>
            <a:r>
              <a:rPr lang="en-US" sz="1600" dirty="0"/>
              <a:t> </a:t>
            </a:r>
            <a:r>
              <a:rPr lang="en-US" sz="1600" dirty="0" err="1"/>
              <a:t>proporcionarse</a:t>
            </a:r>
            <a:r>
              <a:rPr lang="en-US" sz="1600" dirty="0"/>
              <a:t> a </a:t>
            </a:r>
            <a:r>
              <a:rPr lang="en-US" sz="1600" dirty="0" err="1"/>
              <a:t>los</a:t>
            </a:r>
            <a:r>
              <a:rPr lang="en-US" sz="1600" dirty="0"/>
              <a:t> </a:t>
            </a:r>
            <a:r>
              <a:rPr lang="en-US" sz="1600" dirty="0" err="1"/>
              <a:t>participantes</a:t>
            </a:r>
            <a:r>
              <a:rPr lang="en-US" sz="1600" dirty="0"/>
              <a:t>, las </a:t>
            </a:r>
            <a:r>
              <a:rPr lang="en-US" sz="1600" dirty="0" err="1"/>
              <a:t>intervenciones</a:t>
            </a:r>
            <a:r>
              <a:rPr lang="en-US" sz="1600" dirty="0"/>
              <a:t> y </a:t>
            </a:r>
            <a:r>
              <a:rPr lang="en-US" sz="1600" dirty="0" err="1"/>
              <a:t>los</a:t>
            </a:r>
            <a:r>
              <a:rPr lang="en-US" sz="1600" dirty="0"/>
              <a:t> </a:t>
            </a:r>
            <a:r>
              <a:rPr lang="en-US" sz="1600" dirty="0" err="1"/>
              <a:t>resultados</a:t>
            </a:r>
            <a:r>
              <a:rPr lang="en-US" sz="1600" dirty="0"/>
              <a:t>. Los </a:t>
            </a:r>
            <a:r>
              <a:rPr lang="en-US" sz="1600" dirty="0" err="1"/>
              <a:t>rangos</a:t>
            </a:r>
            <a:r>
              <a:rPr lang="en-US" sz="1600" dirty="0"/>
              <a:t> de </a:t>
            </a:r>
            <a:r>
              <a:rPr lang="en-US" sz="1600" dirty="0" err="1"/>
              <a:t>características</a:t>
            </a:r>
            <a:r>
              <a:rPr lang="en-US" sz="1600" dirty="0"/>
              <a:t> </a:t>
            </a:r>
            <a:r>
              <a:rPr lang="en-US" sz="1600" dirty="0" err="1"/>
              <a:t>en</a:t>
            </a:r>
            <a:r>
              <a:rPr lang="en-US" sz="1600" dirty="0"/>
              <a:t> </a:t>
            </a:r>
            <a:r>
              <a:rPr lang="en-US" sz="1600" dirty="0" err="1"/>
              <a:t>todos</a:t>
            </a:r>
            <a:r>
              <a:rPr lang="en-US" sz="1600" dirty="0"/>
              <a:t> </a:t>
            </a:r>
            <a:r>
              <a:rPr lang="en-US" sz="1600" dirty="0" err="1"/>
              <a:t>los</a:t>
            </a:r>
            <a:r>
              <a:rPr lang="en-US" sz="1600" dirty="0"/>
              <a:t> </a:t>
            </a:r>
            <a:r>
              <a:rPr lang="en-US" sz="1600" dirty="0" err="1"/>
              <a:t>estudios</a:t>
            </a:r>
            <a:r>
              <a:rPr lang="en-US" sz="1600" dirty="0"/>
              <a:t> </a:t>
            </a:r>
            <a:r>
              <a:rPr lang="en-US" sz="1600" dirty="0" err="1"/>
              <a:t>analizados</a:t>
            </a:r>
            <a:r>
              <a:rPr lang="en-US" sz="1600" dirty="0"/>
              <a:t>, p. Se </a:t>
            </a:r>
            <a:r>
              <a:rPr lang="en-US" sz="1600" dirty="0" err="1"/>
              <a:t>debe</a:t>
            </a:r>
            <a:r>
              <a:rPr lang="en-US" sz="1600" dirty="0"/>
              <a:t> </a:t>
            </a:r>
            <a:r>
              <a:rPr lang="en-US" sz="1600" dirty="0" err="1"/>
              <a:t>informar</a:t>
            </a:r>
            <a:r>
              <a:rPr lang="en-US" sz="1600" dirty="0"/>
              <a:t> la </a:t>
            </a:r>
            <a:r>
              <a:rPr lang="en-US" sz="1600" dirty="0" err="1"/>
              <a:t>edad</a:t>
            </a:r>
            <a:r>
              <a:rPr lang="en-US" sz="1600" dirty="0"/>
              <a:t>, </a:t>
            </a:r>
            <a:r>
              <a:rPr lang="en-US" sz="1600" dirty="0" err="1"/>
              <a:t>raza</a:t>
            </a:r>
            <a:r>
              <a:rPr lang="en-US" sz="1600" dirty="0"/>
              <a:t>, </a:t>
            </a:r>
            <a:r>
              <a:rPr lang="en-US" sz="1600" dirty="0" err="1"/>
              <a:t>sexo</a:t>
            </a:r>
            <a:r>
              <a:rPr lang="en-US" sz="1600" dirty="0"/>
              <a:t>, </a:t>
            </a:r>
            <a:r>
              <a:rPr lang="en-US" sz="1600" dirty="0" err="1"/>
              <a:t>datos</a:t>
            </a:r>
            <a:r>
              <a:rPr lang="en-US" sz="1600" dirty="0"/>
              <a:t> </a:t>
            </a:r>
            <a:r>
              <a:rPr lang="en-US" sz="1600" dirty="0" err="1"/>
              <a:t>socioeconómicos</a:t>
            </a:r>
            <a:r>
              <a:rPr lang="en-US" sz="1600" dirty="0"/>
              <a:t> </a:t>
            </a:r>
            <a:r>
              <a:rPr lang="en-US" sz="1600" dirty="0" err="1"/>
              <a:t>relevantes</a:t>
            </a:r>
            <a:r>
              <a:rPr lang="en-US" sz="1600" dirty="0"/>
              <a:t>, </a:t>
            </a:r>
            <a:r>
              <a:rPr lang="en-US" sz="1600" dirty="0" err="1"/>
              <a:t>estado</a:t>
            </a:r>
            <a:r>
              <a:rPr lang="en-US" sz="1600" dirty="0"/>
              <a:t> de la </a:t>
            </a:r>
            <a:r>
              <a:rPr lang="en-US" sz="1600" dirty="0" err="1"/>
              <a:t>enfermedad</a:t>
            </a:r>
            <a:r>
              <a:rPr lang="en-US" sz="1600" dirty="0"/>
              <a:t>, </a:t>
            </a:r>
            <a:r>
              <a:rPr lang="en-US" sz="1600" dirty="0" err="1"/>
              <a:t>duración</a:t>
            </a:r>
            <a:r>
              <a:rPr lang="en-US" sz="1600" dirty="0"/>
              <a:t>, </a:t>
            </a:r>
            <a:r>
              <a:rPr lang="en-US" sz="1600" dirty="0" err="1"/>
              <a:t>gravedad</a:t>
            </a:r>
            <a:r>
              <a:rPr lang="en-US" sz="1600" dirty="0"/>
              <a:t> u </a:t>
            </a:r>
            <a:r>
              <a:rPr lang="en-US" sz="1600" dirty="0" err="1"/>
              <a:t>otras</a:t>
            </a:r>
            <a:r>
              <a:rPr lang="en-US" sz="1600" dirty="0"/>
              <a:t> </a:t>
            </a:r>
            <a:r>
              <a:rPr lang="en-US" sz="1600" dirty="0" err="1"/>
              <a:t>enfermedades</a:t>
            </a:r>
            <a:r>
              <a:rPr lang="en-US" sz="1600" dirty="0"/>
              <a:t>.</a:t>
            </a:r>
          </a:p>
        </p:txBody>
      </p:sp>
      <p:grpSp>
        <p:nvGrpSpPr>
          <p:cNvPr id="31" name="Group 12"/>
          <p:cNvGrpSpPr/>
          <p:nvPr/>
        </p:nvGrpSpPr>
        <p:grpSpPr>
          <a:xfrm>
            <a:off x="9273917" y="2180959"/>
            <a:ext cx="2294691" cy="1077218"/>
            <a:chOff x="9273917" y="1628798"/>
            <a:chExt cx="2241547" cy="1077218"/>
          </a:xfrm>
        </p:grpSpPr>
        <p:sp>
          <p:nvSpPr>
            <p:cNvPr id="32" name="TextBox 13"/>
            <p:cNvSpPr txBox="1"/>
            <p:nvPr/>
          </p:nvSpPr>
          <p:spPr>
            <a:xfrm>
              <a:off x="9489808" y="1628798"/>
              <a:ext cx="2025656" cy="1077218"/>
            </a:xfrm>
            <a:prstGeom prst="rect">
              <a:avLst/>
            </a:prstGeom>
            <a:noFill/>
          </p:spPr>
          <p:txBody>
            <a:bodyPr wrap="square" rtlCol="0">
              <a:spAutoFit/>
            </a:bodyPr>
            <a:lstStyle/>
            <a:p>
              <a:r>
                <a:rPr lang="en-US" sz="1600" b="1" dirty="0" smtClean="0"/>
                <a:t>Si</a:t>
              </a:r>
            </a:p>
            <a:p>
              <a:r>
                <a:rPr lang="en-US" sz="1600" b="1" dirty="0" smtClean="0"/>
                <a:t>No</a:t>
              </a:r>
            </a:p>
            <a:p>
              <a:r>
                <a:rPr lang="en-US" sz="1600" b="1" dirty="0" smtClean="0"/>
                <a:t>No </a:t>
              </a:r>
              <a:r>
                <a:rPr lang="en-US" sz="1600" b="1" dirty="0" err="1" smtClean="0"/>
                <a:t>puede</a:t>
              </a:r>
              <a:r>
                <a:rPr lang="en-US" sz="1600" b="1" dirty="0" smtClean="0"/>
                <a:t> responder</a:t>
              </a:r>
            </a:p>
            <a:p>
              <a:r>
                <a:rPr lang="en-US" sz="1600" b="1" dirty="0" smtClean="0"/>
                <a:t>No </a:t>
              </a:r>
              <a:r>
                <a:rPr lang="en-US" sz="1600" b="1" dirty="0" err="1" smtClean="0"/>
                <a:t>aplica</a:t>
              </a:r>
              <a:endParaRPr lang="en-US" sz="1600" dirty="0"/>
            </a:p>
          </p:txBody>
        </p:sp>
        <p:sp>
          <p:nvSpPr>
            <p:cNvPr id="33" name="Rectangle 14"/>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5"/>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6"/>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7"/>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18"/>
          <p:cNvGrpSpPr/>
          <p:nvPr/>
        </p:nvGrpSpPr>
        <p:grpSpPr>
          <a:xfrm>
            <a:off x="9273917" y="3368846"/>
            <a:ext cx="2294691" cy="954107"/>
            <a:chOff x="9273917" y="1660498"/>
            <a:chExt cx="2241547" cy="954107"/>
          </a:xfrm>
        </p:grpSpPr>
        <p:sp>
          <p:nvSpPr>
            <p:cNvPr id="38" name="TextBox 19"/>
            <p:cNvSpPr txBox="1"/>
            <p:nvPr/>
          </p:nvSpPr>
          <p:spPr>
            <a:xfrm>
              <a:off x="9489808" y="1660498"/>
              <a:ext cx="2025656" cy="954107"/>
            </a:xfrm>
            <a:prstGeom prst="rect">
              <a:avLst/>
            </a:prstGeom>
            <a:noFill/>
          </p:spPr>
          <p:txBody>
            <a:bodyPr wrap="square" rtlCol="0">
              <a:spAutoFit/>
            </a:bodyPr>
            <a:lstStyle/>
            <a:p>
              <a:r>
                <a:rPr lang="en-US" sz="1400" b="1" dirty="0" smtClean="0"/>
                <a:t>Si</a:t>
              </a:r>
            </a:p>
            <a:p>
              <a:r>
                <a:rPr lang="en-US" sz="1400" b="1" dirty="0" smtClean="0"/>
                <a:t>No</a:t>
              </a:r>
            </a:p>
            <a:p>
              <a:r>
                <a:rPr lang="en-US" sz="1400" b="1" dirty="0" smtClean="0"/>
                <a:t>No </a:t>
              </a:r>
              <a:r>
                <a:rPr lang="en-US" sz="1400" b="1" dirty="0" err="1" smtClean="0"/>
                <a:t>puede</a:t>
              </a:r>
              <a:r>
                <a:rPr lang="en-US" sz="1400" b="1" dirty="0" smtClean="0"/>
                <a:t> responder</a:t>
              </a:r>
            </a:p>
            <a:p>
              <a:r>
                <a:rPr lang="en-US" sz="1400" b="1" dirty="0" smtClean="0"/>
                <a:t>No </a:t>
              </a:r>
              <a:r>
                <a:rPr lang="en-US" sz="1400" b="1" dirty="0" err="1" smtClean="0"/>
                <a:t>aplica</a:t>
              </a:r>
              <a:endParaRPr lang="en-US" sz="1400" dirty="0"/>
            </a:p>
          </p:txBody>
        </p:sp>
        <p:sp>
          <p:nvSpPr>
            <p:cNvPr id="39" name="Rectangle 20"/>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21"/>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2"/>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3"/>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24"/>
          <p:cNvGrpSpPr/>
          <p:nvPr/>
        </p:nvGrpSpPr>
        <p:grpSpPr>
          <a:xfrm>
            <a:off x="9273917" y="4647514"/>
            <a:ext cx="2294691" cy="1077218"/>
            <a:chOff x="9273917" y="1628798"/>
            <a:chExt cx="2241547" cy="1077218"/>
          </a:xfrm>
        </p:grpSpPr>
        <p:sp>
          <p:nvSpPr>
            <p:cNvPr id="44" name="TextBox 25"/>
            <p:cNvSpPr txBox="1"/>
            <p:nvPr/>
          </p:nvSpPr>
          <p:spPr>
            <a:xfrm>
              <a:off x="9489808" y="1628798"/>
              <a:ext cx="2025656" cy="1077218"/>
            </a:xfrm>
            <a:prstGeom prst="rect">
              <a:avLst/>
            </a:prstGeom>
            <a:noFill/>
          </p:spPr>
          <p:txBody>
            <a:bodyPr wrap="square" rtlCol="0">
              <a:spAutoFit/>
            </a:bodyPr>
            <a:lstStyle/>
            <a:p>
              <a:r>
                <a:rPr lang="en-US" sz="1600" b="1" dirty="0" smtClean="0"/>
                <a:t>Si</a:t>
              </a:r>
            </a:p>
            <a:p>
              <a:r>
                <a:rPr lang="en-US" sz="1600" b="1" dirty="0" smtClean="0"/>
                <a:t>No</a:t>
              </a:r>
            </a:p>
            <a:p>
              <a:r>
                <a:rPr lang="en-US" sz="1600" b="1" dirty="0" smtClean="0"/>
                <a:t>No </a:t>
              </a:r>
              <a:r>
                <a:rPr lang="en-US" sz="1600" b="1" dirty="0" err="1" smtClean="0"/>
                <a:t>puede</a:t>
              </a:r>
              <a:r>
                <a:rPr lang="en-US" sz="1600" b="1" dirty="0" smtClean="0"/>
                <a:t> responder</a:t>
              </a:r>
            </a:p>
            <a:p>
              <a:r>
                <a:rPr lang="en-US" sz="1600" b="1" dirty="0" smtClean="0"/>
                <a:t>No </a:t>
              </a:r>
              <a:r>
                <a:rPr lang="en-US" sz="1600" b="1" dirty="0" err="1" smtClean="0"/>
                <a:t>aplica</a:t>
              </a:r>
              <a:endParaRPr lang="en-US" sz="1600" dirty="0"/>
            </a:p>
          </p:txBody>
        </p:sp>
        <p:sp>
          <p:nvSpPr>
            <p:cNvPr id="45" name="Rectangle 26"/>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27"/>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28"/>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29"/>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ángulo 24"/>
          <p:cNvSpPr/>
          <p:nvPr/>
        </p:nvSpPr>
        <p:spPr>
          <a:xfrm>
            <a:off x="9120336" y="2204864"/>
            <a:ext cx="595035" cy="369332"/>
          </a:xfrm>
          <a:prstGeom prst="rect">
            <a:avLst/>
          </a:prstGeom>
        </p:spPr>
        <p:txBody>
          <a:bodyPr wrap="none">
            <a:spAutoFit/>
          </a:bodyPr>
          <a:lstStyle/>
          <a:p>
            <a:pPr>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sp>
        <p:nvSpPr>
          <p:cNvPr id="26" name="Rectángulo 25"/>
          <p:cNvSpPr/>
          <p:nvPr/>
        </p:nvSpPr>
        <p:spPr>
          <a:xfrm>
            <a:off x="9120336" y="3356992"/>
            <a:ext cx="595035" cy="369332"/>
          </a:xfrm>
          <a:prstGeom prst="rect">
            <a:avLst/>
          </a:prstGeom>
        </p:spPr>
        <p:txBody>
          <a:bodyPr wrap="none">
            <a:spAutoFit/>
          </a:bodyPr>
          <a:lstStyle/>
          <a:p>
            <a:pPr>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sp>
        <p:nvSpPr>
          <p:cNvPr id="49" name="Rectángulo 48"/>
          <p:cNvSpPr/>
          <p:nvPr/>
        </p:nvSpPr>
        <p:spPr>
          <a:xfrm>
            <a:off x="9120336" y="4715852"/>
            <a:ext cx="595035" cy="369332"/>
          </a:xfrm>
          <a:prstGeom prst="rect">
            <a:avLst/>
          </a:prstGeom>
        </p:spPr>
        <p:txBody>
          <a:bodyPr wrap="none">
            <a:spAutoFit/>
          </a:bodyPr>
          <a:lstStyle/>
          <a:p>
            <a:pPr>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1424" y="377738"/>
            <a:ext cx="10225136" cy="1251062"/>
          </a:xfrm>
        </p:spPr>
        <p:txBody>
          <a:bodyPr>
            <a:normAutofit/>
          </a:bodyPr>
          <a:lstStyle/>
          <a:p>
            <a:pPr algn="ctr"/>
            <a:r>
              <a:rPr lang="es-ES" dirty="0" smtClean="0"/>
              <a:t>LISTA DE COTEJO</a:t>
            </a:r>
            <a:endParaRPr lang="en-US" dirty="0"/>
          </a:p>
        </p:txBody>
      </p:sp>
      <p:sp>
        <p:nvSpPr>
          <p:cNvPr id="6" name="5 CuadroTexto"/>
          <p:cNvSpPr txBox="1"/>
          <p:nvPr/>
        </p:nvSpPr>
        <p:spPr>
          <a:xfrm>
            <a:off x="8976320" y="1628801"/>
            <a:ext cx="648072" cy="461665"/>
          </a:xfrm>
          <a:prstGeom prst="rect">
            <a:avLst/>
          </a:prstGeom>
          <a:noFill/>
        </p:spPr>
        <p:txBody>
          <a:bodyPr wrap="square" rtlCol="0">
            <a:spAutoFit/>
          </a:bodyPr>
          <a:lstStyle/>
          <a:p>
            <a:pPr>
              <a:buClr>
                <a:srgbClr val="FF0000"/>
              </a:buClr>
              <a:buSzPct val="200000"/>
              <a:buFont typeface="Wingdings" pitchFamily="2" charset="2"/>
              <a:buChar char="ü"/>
            </a:pPr>
            <a:endParaRPr lang="en-US" sz="2400" b="1" dirty="0">
              <a:solidFill>
                <a:srgbClr val="FF0000"/>
              </a:solidFill>
            </a:endParaRPr>
          </a:p>
        </p:txBody>
      </p:sp>
      <p:sp>
        <p:nvSpPr>
          <p:cNvPr id="8" name="5 CuadroTexto"/>
          <p:cNvSpPr txBox="1"/>
          <p:nvPr/>
        </p:nvSpPr>
        <p:spPr>
          <a:xfrm>
            <a:off x="8976320" y="1628801"/>
            <a:ext cx="648072" cy="461665"/>
          </a:xfrm>
          <a:prstGeom prst="rect">
            <a:avLst/>
          </a:prstGeom>
          <a:noFill/>
        </p:spPr>
        <p:txBody>
          <a:bodyPr wrap="square" rtlCol="0">
            <a:spAutoFit/>
          </a:bodyPr>
          <a:lstStyle/>
          <a:p>
            <a:pPr>
              <a:buClr>
                <a:srgbClr val="FF0000"/>
              </a:buClr>
              <a:buSzPct val="200000"/>
              <a:buFont typeface="Wingdings" pitchFamily="2" charset="2"/>
              <a:buChar char="ü"/>
            </a:pPr>
            <a:endParaRPr lang="en-US" sz="2400" b="1" dirty="0">
              <a:solidFill>
                <a:srgbClr val="FF0000"/>
              </a:solidFill>
            </a:endParaRPr>
          </a:p>
        </p:txBody>
      </p:sp>
      <p:sp>
        <p:nvSpPr>
          <p:cNvPr id="9" name="Rectangle 7"/>
          <p:cNvSpPr/>
          <p:nvPr/>
        </p:nvSpPr>
        <p:spPr>
          <a:xfrm>
            <a:off x="479376" y="1697262"/>
            <a:ext cx="11161240" cy="1448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8"/>
          <p:cNvSpPr/>
          <p:nvPr/>
        </p:nvSpPr>
        <p:spPr>
          <a:xfrm>
            <a:off x="479376" y="3392666"/>
            <a:ext cx="11161240" cy="1151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9"/>
          <p:cNvSpPr/>
          <p:nvPr/>
        </p:nvSpPr>
        <p:spPr>
          <a:xfrm>
            <a:off x="479376" y="4763566"/>
            <a:ext cx="11161240" cy="1584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0"/>
          <p:cNvSpPr txBox="1"/>
          <p:nvPr/>
        </p:nvSpPr>
        <p:spPr>
          <a:xfrm>
            <a:off x="479376" y="1744967"/>
            <a:ext cx="8784976" cy="4524315"/>
          </a:xfrm>
          <a:prstGeom prst="rect">
            <a:avLst/>
          </a:prstGeom>
          <a:noFill/>
        </p:spPr>
        <p:txBody>
          <a:bodyPr wrap="square" rtlCol="0">
            <a:spAutoFit/>
          </a:bodyPr>
          <a:lstStyle/>
          <a:p>
            <a:r>
              <a:rPr lang="en-US" sz="1600" b="1" dirty="0"/>
              <a:t>7. ¿Se </a:t>
            </a:r>
            <a:r>
              <a:rPr lang="en-US" sz="1600" b="1" dirty="0" err="1"/>
              <a:t>evaluó</a:t>
            </a:r>
            <a:r>
              <a:rPr lang="en-US" sz="1600" b="1" dirty="0"/>
              <a:t> y </a:t>
            </a:r>
            <a:r>
              <a:rPr lang="en-US" sz="1600" b="1" dirty="0" err="1"/>
              <a:t>documentó</a:t>
            </a:r>
            <a:r>
              <a:rPr lang="en-US" sz="1600" b="1" dirty="0"/>
              <a:t> la </a:t>
            </a:r>
            <a:r>
              <a:rPr lang="en-US" sz="1600" b="1" dirty="0" err="1"/>
              <a:t>calidad</a:t>
            </a:r>
            <a:r>
              <a:rPr lang="en-US" sz="1600" b="1" dirty="0"/>
              <a:t> </a:t>
            </a:r>
            <a:r>
              <a:rPr lang="en-US" sz="1600" b="1" dirty="0" err="1"/>
              <a:t>científica</a:t>
            </a:r>
            <a:r>
              <a:rPr lang="en-US" sz="1600" b="1" dirty="0"/>
              <a:t> de </a:t>
            </a:r>
            <a:r>
              <a:rPr lang="en-US" sz="1600" b="1" dirty="0" err="1"/>
              <a:t>los</a:t>
            </a:r>
            <a:r>
              <a:rPr lang="en-US" sz="1600" b="1" dirty="0"/>
              <a:t> </a:t>
            </a:r>
            <a:r>
              <a:rPr lang="en-US" sz="1600" b="1" dirty="0" err="1"/>
              <a:t>estudios</a:t>
            </a:r>
            <a:r>
              <a:rPr lang="en-US" sz="1600" b="1" dirty="0"/>
              <a:t> </a:t>
            </a:r>
            <a:r>
              <a:rPr lang="en-US" sz="1600" b="1" dirty="0" err="1"/>
              <a:t>incluidos</a:t>
            </a:r>
            <a:r>
              <a:rPr lang="en-US" sz="1600" b="1" dirty="0"/>
              <a:t>?</a:t>
            </a:r>
          </a:p>
          <a:p>
            <a:r>
              <a:rPr lang="en-US" sz="1600" dirty="0"/>
              <a:t>Se </a:t>
            </a:r>
            <a:r>
              <a:rPr lang="en-US" sz="1600" dirty="0" err="1"/>
              <a:t>deben</a:t>
            </a:r>
            <a:r>
              <a:rPr lang="en-US" sz="1600" dirty="0"/>
              <a:t> </a:t>
            </a:r>
            <a:r>
              <a:rPr lang="en-US" sz="1600" dirty="0" err="1"/>
              <a:t>proporcionar</a:t>
            </a:r>
            <a:r>
              <a:rPr lang="en-US" sz="1600" dirty="0"/>
              <a:t> </a:t>
            </a:r>
            <a:r>
              <a:rPr lang="en-US" sz="1600" dirty="0" err="1"/>
              <a:t>métodos</a:t>
            </a:r>
            <a:r>
              <a:rPr lang="en-US" sz="1600" dirty="0"/>
              <a:t> de </a:t>
            </a:r>
            <a:r>
              <a:rPr lang="en-US" sz="1600" dirty="0" err="1"/>
              <a:t>evaluación</a:t>
            </a:r>
            <a:r>
              <a:rPr lang="en-US" sz="1600" dirty="0"/>
              <a:t> "a priori" (p. </a:t>
            </a:r>
            <a:r>
              <a:rPr lang="en-US" sz="1600" dirty="0" err="1"/>
              <a:t>Ej</a:t>
            </a:r>
            <a:r>
              <a:rPr lang="en-US" sz="1600" dirty="0"/>
              <a:t>., Para </a:t>
            </a:r>
            <a:r>
              <a:rPr lang="en-US" sz="1600" dirty="0" err="1"/>
              <a:t>los</a:t>
            </a:r>
            <a:r>
              <a:rPr lang="en-US" sz="1600" dirty="0"/>
              <a:t> </a:t>
            </a:r>
            <a:r>
              <a:rPr lang="en-US" sz="1600" dirty="0" err="1"/>
              <a:t>estudios</a:t>
            </a:r>
            <a:r>
              <a:rPr lang="en-US" sz="1600" dirty="0"/>
              <a:t> de </a:t>
            </a:r>
            <a:r>
              <a:rPr lang="en-US" sz="1600" dirty="0" err="1"/>
              <a:t>efectividad</a:t>
            </a:r>
            <a:r>
              <a:rPr lang="en-US" sz="1600" dirty="0"/>
              <a:t> </a:t>
            </a:r>
            <a:r>
              <a:rPr lang="en-US" sz="1600" dirty="0" err="1"/>
              <a:t>si</a:t>
            </a:r>
            <a:r>
              <a:rPr lang="en-US" sz="1600" dirty="0"/>
              <a:t> el </a:t>
            </a:r>
            <a:r>
              <a:rPr lang="en-US" sz="1600" dirty="0" err="1"/>
              <a:t>autor</a:t>
            </a:r>
            <a:r>
              <a:rPr lang="en-US" sz="1600" dirty="0"/>
              <a:t> </a:t>
            </a:r>
            <a:r>
              <a:rPr lang="en-US" sz="1600" dirty="0" err="1"/>
              <a:t>eligió</a:t>
            </a:r>
            <a:r>
              <a:rPr lang="en-US" sz="1600" dirty="0"/>
              <a:t> </a:t>
            </a:r>
            <a:r>
              <a:rPr lang="en-US" sz="1600" dirty="0" err="1"/>
              <a:t>incluir</a:t>
            </a:r>
            <a:r>
              <a:rPr lang="en-US" sz="1600" dirty="0"/>
              <a:t> solo </a:t>
            </a:r>
            <a:r>
              <a:rPr lang="en-US" sz="1600" dirty="0" err="1"/>
              <a:t>estudios</a:t>
            </a:r>
            <a:r>
              <a:rPr lang="en-US" sz="1600" dirty="0"/>
              <a:t> </a:t>
            </a:r>
            <a:r>
              <a:rPr lang="en-US" sz="1600" dirty="0" err="1"/>
              <a:t>aleatorizados</a:t>
            </a:r>
            <a:r>
              <a:rPr lang="en-US" sz="1600" dirty="0"/>
              <a:t>, </a:t>
            </a:r>
            <a:r>
              <a:rPr lang="en-US" sz="1600" dirty="0" err="1"/>
              <a:t>doble</a:t>
            </a:r>
            <a:r>
              <a:rPr lang="en-US" sz="1600" dirty="0"/>
              <a:t> </a:t>
            </a:r>
            <a:r>
              <a:rPr lang="en-US" sz="1600" dirty="0" err="1"/>
              <a:t>ciego</a:t>
            </a:r>
            <a:r>
              <a:rPr lang="en-US" sz="1600" dirty="0"/>
              <a:t>, </a:t>
            </a:r>
            <a:r>
              <a:rPr lang="en-US" sz="1600" dirty="0" err="1"/>
              <a:t>controlados</a:t>
            </a:r>
            <a:r>
              <a:rPr lang="en-US" sz="1600" dirty="0"/>
              <a:t> con placebo o la </a:t>
            </a:r>
            <a:r>
              <a:rPr lang="en-US" sz="1600" dirty="0" err="1"/>
              <a:t>ocultación</a:t>
            </a:r>
            <a:r>
              <a:rPr lang="en-US" sz="1600" dirty="0"/>
              <a:t> de la </a:t>
            </a:r>
            <a:r>
              <a:rPr lang="en-US" sz="1600" dirty="0" err="1"/>
              <a:t>asignación</a:t>
            </a:r>
            <a:r>
              <a:rPr lang="en-US" sz="1600" dirty="0"/>
              <a:t> </a:t>
            </a:r>
            <a:r>
              <a:rPr lang="en-US" sz="1600" dirty="0" err="1"/>
              <a:t>como</a:t>
            </a:r>
            <a:r>
              <a:rPr lang="en-US" sz="1600" dirty="0"/>
              <a:t> </a:t>
            </a:r>
            <a:r>
              <a:rPr lang="en-US" sz="1600" dirty="0" err="1"/>
              <a:t>criterios</a:t>
            </a:r>
            <a:r>
              <a:rPr lang="en-US" sz="1600" dirty="0"/>
              <a:t> de </a:t>
            </a:r>
            <a:r>
              <a:rPr lang="en-US" sz="1600" dirty="0" err="1"/>
              <a:t>inclusión</a:t>
            </a:r>
            <a:r>
              <a:rPr lang="en-US" sz="1600" dirty="0"/>
              <a:t>); para </a:t>
            </a:r>
            <a:r>
              <a:rPr lang="en-US" sz="1600" dirty="0" err="1"/>
              <a:t>otros</a:t>
            </a:r>
            <a:r>
              <a:rPr lang="en-US" sz="1600" dirty="0"/>
              <a:t> </a:t>
            </a:r>
            <a:r>
              <a:rPr lang="en-US" sz="1600" dirty="0" err="1"/>
              <a:t>tipos</a:t>
            </a:r>
            <a:r>
              <a:rPr lang="en-US" sz="1600" dirty="0"/>
              <a:t> de </a:t>
            </a:r>
            <a:r>
              <a:rPr lang="en-US" sz="1600" dirty="0" err="1"/>
              <a:t>estudios</a:t>
            </a:r>
            <a:r>
              <a:rPr lang="en-US" sz="1600" dirty="0"/>
              <a:t>, </a:t>
            </a:r>
            <a:r>
              <a:rPr lang="en-US" sz="1600" dirty="0" err="1"/>
              <a:t>los</a:t>
            </a:r>
            <a:r>
              <a:rPr lang="en-US" sz="1600" dirty="0"/>
              <a:t> </a:t>
            </a:r>
            <a:r>
              <a:rPr lang="en-US" sz="1600" dirty="0" err="1"/>
              <a:t>artículos</a:t>
            </a:r>
            <a:r>
              <a:rPr lang="en-US" sz="1600" dirty="0"/>
              <a:t> </a:t>
            </a:r>
            <a:r>
              <a:rPr lang="en-US" sz="1600" dirty="0" err="1"/>
              <a:t>alternativos</a:t>
            </a:r>
            <a:r>
              <a:rPr lang="en-US" sz="1600" dirty="0"/>
              <a:t> </a:t>
            </a:r>
            <a:r>
              <a:rPr lang="en-US" sz="1600" dirty="0" err="1"/>
              <a:t>serán</a:t>
            </a:r>
            <a:r>
              <a:rPr lang="en-US" sz="1600" dirty="0"/>
              <a:t> </a:t>
            </a:r>
            <a:r>
              <a:rPr lang="en-US" sz="1600" dirty="0" err="1"/>
              <a:t>relevantes</a:t>
            </a:r>
            <a:r>
              <a:rPr lang="en-US" sz="1600" dirty="0"/>
              <a:t>.</a:t>
            </a:r>
          </a:p>
          <a:p>
            <a:endParaRPr lang="en-US" sz="1600" b="1" dirty="0" smtClean="0"/>
          </a:p>
          <a:p>
            <a:endParaRPr lang="en-US" sz="1600" b="1" dirty="0"/>
          </a:p>
          <a:p>
            <a:r>
              <a:rPr lang="en-US" sz="1600" b="1" dirty="0"/>
              <a:t>8. ¿La </a:t>
            </a:r>
            <a:r>
              <a:rPr lang="en-US" sz="1600" b="1" dirty="0" err="1"/>
              <a:t>calidad</a:t>
            </a:r>
            <a:r>
              <a:rPr lang="en-US" sz="1600" b="1" dirty="0"/>
              <a:t> </a:t>
            </a:r>
            <a:r>
              <a:rPr lang="en-US" sz="1600" b="1" dirty="0" err="1"/>
              <a:t>científica</a:t>
            </a:r>
            <a:r>
              <a:rPr lang="en-US" sz="1600" b="1" dirty="0"/>
              <a:t> de </a:t>
            </a:r>
            <a:r>
              <a:rPr lang="en-US" sz="1600" b="1" dirty="0" err="1"/>
              <a:t>los</a:t>
            </a:r>
            <a:r>
              <a:rPr lang="en-US" sz="1600" b="1" dirty="0"/>
              <a:t> </a:t>
            </a:r>
            <a:r>
              <a:rPr lang="en-US" sz="1600" b="1" dirty="0" err="1"/>
              <a:t>estudios</a:t>
            </a:r>
            <a:r>
              <a:rPr lang="en-US" sz="1600" b="1" dirty="0"/>
              <a:t> </a:t>
            </a:r>
            <a:r>
              <a:rPr lang="en-US" sz="1600" b="1" dirty="0" err="1"/>
              <a:t>incluidos</a:t>
            </a:r>
            <a:r>
              <a:rPr lang="en-US" sz="1600" b="1" dirty="0"/>
              <a:t> se </a:t>
            </a:r>
            <a:r>
              <a:rPr lang="en-US" sz="1600" b="1" dirty="0" err="1"/>
              <a:t>utilizó</a:t>
            </a:r>
            <a:r>
              <a:rPr lang="en-US" sz="1600" b="1" dirty="0"/>
              <a:t> </a:t>
            </a:r>
            <a:r>
              <a:rPr lang="en-US" sz="1600" b="1" dirty="0" err="1"/>
              <a:t>adecuadamente</a:t>
            </a:r>
            <a:r>
              <a:rPr lang="en-US" sz="1600" b="1" dirty="0"/>
              <a:t> al </a:t>
            </a:r>
            <a:r>
              <a:rPr lang="en-US" sz="1600" b="1" dirty="0" err="1"/>
              <a:t>formular</a:t>
            </a:r>
            <a:r>
              <a:rPr lang="en-US" sz="1600" b="1" dirty="0"/>
              <a:t> </a:t>
            </a:r>
            <a:r>
              <a:rPr lang="en-US" sz="1600" b="1" dirty="0" err="1"/>
              <a:t>conclusiones</a:t>
            </a:r>
            <a:r>
              <a:rPr lang="en-US" sz="1600" b="1" dirty="0"/>
              <a:t>?</a:t>
            </a:r>
          </a:p>
          <a:p>
            <a:r>
              <a:rPr lang="en-US" sz="1600" dirty="0"/>
              <a:t>Los </a:t>
            </a:r>
            <a:r>
              <a:rPr lang="en-US" sz="1600" dirty="0" err="1"/>
              <a:t>resultados</a:t>
            </a:r>
            <a:r>
              <a:rPr lang="en-US" sz="1600" dirty="0"/>
              <a:t> del rigor </a:t>
            </a:r>
            <a:r>
              <a:rPr lang="en-US" sz="1600" dirty="0" err="1"/>
              <a:t>metodológico</a:t>
            </a:r>
            <a:r>
              <a:rPr lang="en-US" sz="1600" dirty="0"/>
              <a:t> y la </a:t>
            </a:r>
            <a:r>
              <a:rPr lang="en-US" sz="1600" dirty="0" err="1"/>
              <a:t>calidad</a:t>
            </a:r>
            <a:r>
              <a:rPr lang="en-US" sz="1600" dirty="0"/>
              <a:t> </a:t>
            </a:r>
            <a:r>
              <a:rPr lang="en-US" sz="1600" dirty="0" err="1"/>
              <a:t>científica</a:t>
            </a:r>
            <a:r>
              <a:rPr lang="en-US" sz="1600" dirty="0"/>
              <a:t> </a:t>
            </a:r>
            <a:r>
              <a:rPr lang="en-US" sz="1600" dirty="0" err="1"/>
              <a:t>deben</a:t>
            </a:r>
            <a:r>
              <a:rPr lang="en-US" sz="1600" dirty="0"/>
              <a:t> </a:t>
            </a:r>
            <a:r>
              <a:rPr lang="en-US" sz="1600" dirty="0" err="1"/>
              <a:t>ser</a:t>
            </a:r>
            <a:r>
              <a:rPr lang="en-US" sz="1600" dirty="0"/>
              <a:t> </a:t>
            </a:r>
            <a:r>
              <a:rPr lang="en-US" sz="1600" dirty="0" err="1"/>
              <a:t>considerados</a:t>
            </a:r>
            <a:r>
              <a:rPr lang="en-US" sz="1600" dirty="0"/>
              <a:t> </a:t>
            </a:r>
            <a:r>
              <a:rPr lang="en-US" sz="1600" dirty="0" err="1"/>
              <a:t>en</a:t>
            </a:r>
            <a:r>
              <a:rPr lang="en-US" sz="1600" dirty="0"/>
              <a:t> el </a:t>
            </a:r>
            <a:r>
              <a:rPr lang="en-US" sz="1600" dirty="0" err="1"/>
              <a:t>análisis</a:t>
            </a:r>
            <a:r>
              <a:rPr lang="en-US" sz="1600" dirty="0"/>
              <a:t> y las </a:t>
            </a:r>
            <a:r>
              <a:rPr lang="en-US" sz="1600" dirty="0" err="1"/>
              <a:t>conclusiones</a:t>
            </a:r>
            <a:r>
              <a:rPr lang="en-US" sz="1600" dirty="0"/>
              <a:t> de la </a:t>
            </a:r>
            <a:r>
              <a:rPr lang="en-US" sz="1600" dirty="0" err="1"/>
              <a:t>revisión</a:t>
            </a:r>
            <a:r>
              <a:rPr lang="en-US" sz="1600" dirty="0"/>
              <a:t>, y </a:t>
            </a:r>
            <a:r>
              <a:rPr lang="en-US" sz="1600" dirty="0" err="1"/>
              <a:t>expresados</a:t>
            </a:r>
            <a:r>
              <a:rPr lang="en-US" sz="1600" dirty="0"/>
              <a:t> ​​</a:t>
            </a:r>
            <a:r>
              <a:rPr lang="en-US" sz="1600" dirty="0" err="1"/>
              <a:t>explícitamente</a:t>
            </a:r>
            <a:r>
              <a:rPr lang="en-US" sz="1600" dirty="0"/>
              <a:t> </a:t>
            </a:r>
            <a:r>
              <a:rPr lang="en-US" sz="1600" dirty="0" err="1"/>
              <a:t>en</a:t>
            </a:r>
            <a:r>
              <a:rPr lang="en-US" sz="1600" dirty="0"/>
              <a:t> la </a:t>
            </a:r>
            <a:r>
              <a:rPr lang="en-US" sz="1600" dirty="0" err="1"/>
              <a:t>formulación</a:t>
            </a:r>
            <a:r>
              <a:rPr lang="en-US" sz="1600" dirty="0"/>
              <a:t> de </a:t>
            </a:r>
            <a:r>
              <a:rPr lang="en-US" sz="1600" dirty="0" err="1"/>
              <a:t>recomendaciones</a:t>
            </a:r>
            <a:r>
              <a:rPr lang="en-US" sz="1600" dirty="0"/>
              <a:t>.</a:t>
            </a:r>
          </a:p>
          <a:p>
            <a:endParaRPr lang="en-US" sz="1600" b="1" dirty="0" smtClean="0"/>
          </a:p>
          <a:p>
            <a:endParaRPr lang="en-US" sz="1600" b="1" dirty="0"/>
          </a:p>
          <a:p>
            <a:r>
              <a:rPr lang="en-US" sz="1600" b="1" dirty="0"/>
              <a:t>9. ¿</a:t>
            </a:r>
            <a:r>
              <a:rPr lang="en-US" sz="1600" b="1" dirty="0" err="1"/>
              <a:t>Fueron</a:t>
            </a:r>
            <a:r>
              <a:rPr lang="en-US" sz="1600" b="1" dirty="0"/>
              <a:t> </a:t>
            </a:r>
            <a:r>
              <a:rPr lang="en-US" sz="1600" b="1" dirty="0" err="1"/>
              <a:t>apropiados</a:t>
            </a:r>
            <a:r>
              <a:rPr lang="en-US" sz="1600" b="1" dirty="0"/>
              <a:t> </a:t>
            </a:r>
            <a:r>
              <a:rPr lang="en-US" sz="1600" b="1" dirty="0" err="1"/>
              <a:t>los</a:t>
            </a:r>
            <a:r>
              <a:rPr lang="en-US" sz="1600" b="1" dirty="0"/>
              <a:t> </a:t>
            </a:r>
            <a:r>
              <a:rPr lang="en-US" sz="1600" b="1" dirty="0" err="1"/>
              <a:t>métodos</a:t>
            </a:r>
            <a:r>
              <a:rPr lang="en-US" sz="1600" b="1" dirty="0"/>
              <a:t> </a:t>
            </a:r>
            <a:r>
              <a:rPr lang="en-US" sz="1600" b="1" dirty="0" err="1"/>
              <a:t>utilizados</a:t>
            </a:r>
            <a:r>
              <a:rPr lang="en-US" sz="1600" b="1" dirty="0"/>
              <a:t> para </a:t>
            </a:r>
            <a:r>
              <a:rPr lang="en-US" sz="1600" b="1" dirty="0" err="1"/>
              <a:t>combinar</a:t>
            </a:r>
            <a:r>
              <a:rPr lang="en-US" sz="1600" b="1" dirty="0"/>
              <a:t> </a:t>
            </a:r>
            <a:r>
              <a:rPr lang="en-US" sz="1600" b="1" dirty="0" err="1"/>
              <a:t>los</a:t>
            </a:r>
            <a:r>
              <a:rPr lang="en-US" sz="1600" b="1" dirty="0"/>
              <a:t> </a:t>
            </a:r>
            <a:r>
              <a:rPr lang="en-US" sz="1600" b="1" dirty="0" err="1"/>
              <a:t>hallazgos</a:t>
            </a:r>
            <a:r>
              <a:rPr lang="en-US" sz="1600" b="1" dirty="0"/>
              <a:t> de </a:t>
            </a:r>
            <a:r>
              <a:rPr lang="en-US" sz="1600" b="1" dirty="0" err="1"/>
              <a:t>los</a:t>
            </a:r>
            <a:r>
              <a:rPr lang="en-US" sz="1600" b="1" dirty="0"/>
              <a:t> </a:t>
            </a:r>
            <a:r>
              <a:rPr lang="en-US" sz="1600" b="1" dirty="0" err="1"/>
              <a:t>estudios</a:t>
            </a:r>
            <a:r>
              <a:rPr lang="en-US" sz="1600" b="1" dirty="0"/>
              <a:t>?</a:t>
            </a:r>
          </a:p>
          <a:p>
            <a:r>
              <a:rPr lang="en-US" sz="1600" dirty="0"/>
              <a:t>Para </a:t>
            </a:r>
            <a:r>
              <a:rPr lang="en-US" sz="1600" dirty="0" err="1"/>
              <a:t>los</a:t>
            </a:r>
            <a:r>
              <a:rPr lang="en-US" sz="1600" dirty="0"/>
              <a:t> </a:t>
            </a:r>
            <a:r>
              <a:rPr lang="en-US" sz="1600" dirty="0" err="1"/>
              <a:t>resultados</a:t>
            </a:r>
            <a:r>
              <a:rPr lang="en-US" sz="1600" dirty="0"/>
              <a:t> </a:t>
            </a:r>
            <a:r>
              <a:rPr lang="en-US" sz="1600" dirty="0" err="1"/>
              <a:t>combinados</a:t>
            </a:r>
            <a:r>
              <a:rPr lang="en-US" sz="1600" dirty="0"/>
              <a:t>, se </a:t>
            </a:r>
            <a:r>
              <a:rPr lang="en-US" sz="1600" dirty="0" err="1"/>
              <a:t>debe</a:t>
            </a:r>
            <a:r>
              <a:rPr lang="en-US" sz="1600" dirty="0"/>
              <a:t> </a:t>
            </a:r>
            <a:r>
              <a:rPr lang="en-US" sz="1600" dirty="0" err="1"/>
              <a:t>realizar</a:t>
            </a:r>
            <a:r>
              <a:rPr lang="en-US" sz="1600" dirty="0"/>
              <a:t> </a:t>
            </a:r>
            <a:r>
              <a:rPr lang="en-US" sz="1600" dirty="0" err="1"/>
              <a:t>una</a:t>
            </a:r>
            <a:r>
              <a:rPr lang="en-US" sz="1600" dirty="0"/>
              <a:t> </a:t>
            </a:r>
            <a:r>
              <a:rPr lang="en-US" sz="1600" dirty="0" err="1"/>
              <a:t>prueba</a:t>
            </a:r>
            <a:r>
              <a:rPr lang="en-US" sz="1600" dirty="0"/>
              <a:t> para </a:t>
            </a:r>
            <a:r>
              <a:rPr lang="en-US" sz="1600" dirty="0" err="1"/>
              <a:t>garantizar</a:t>
            </a:r>
            <a:r>
              <a:rPr lang="en-US" sz="1600" dirty="0"/>
              <a:t> que </a:t>
            </a:r>
            <a:r>
              <a:rPr lang="en-US" sz="1600" dirty="0" err="1"/>
              <a:t>los</a:t>
            </a:r>
            <a:r>
              <a:rPr lang="en-US" sz="1600" dirty="0"/>
              <a:t> </a:t>
            </a:r>
            <a:r>
              <a:rPr lang="en-US" sz="1600" dirty="0" err="1"/>
              <a:t>estudios</a:t>
            </a:r>
            <a:r>
              <a:rPr lang="en-US" sz="1600" dirty="0"/>
              <a:t> </a:t>
            </a:r>
            <a:r>
              <a:rPr lang="en-US" sz="1600" dirty="0" err="1"/>
              <a:t>sean</a:t>
            </a:r>
            <a:r>
              <a:rPr lang="en-US" sz="1600" dirty="0"/>
              <a:t> </a:t>
            </a:r>
            <a:r>
              <a:rPr lang="en-US" sz="1600" dirty="0" err="1"/>
              <a:t>combinables</a:t>
            </a:r>
            <a:r>
              <a:rPr lang="en-US" sz="1600" dirty="0"/>
              <a:t>, para </a:t>
            </a:r>
            <a:r>
              <a:rPr lang="en-US" sz="1600" dirty="0" err="1"/>
              <a:t>evaluar</a:t>
            </a:r>
            <a:r>
              <a:rPr lang="en-US" sz="1600" dirty="0"/>
              <a:t> </a:t>
            </a:r>
            <a:r>
              <a:rPr lang="en-US" sz="1600" dirty="0" err="1"/>
              <a:t>su</a:t>
            </a:r>
            <a:r>
              <a:rPr lang="en-US" sz="1600" dirty="0"/>
              <a:t> </a:t>
            </a:r>
            <a:r>
              <a:rPr lang="en-US" sz="1600" dirty="0" err="1"/>
              <a:t>homogeneidad</a:t>
            </a:r>
            <a:r>
              <a:rPr lang="en-US" sz="1600" dirty="0"/>
              <a:t> (</a:t>
            </a:r>
            <a:r>
              <a:rPr lang="en-US" sz="1600" dirty="0" err="1"/>
              <a:t>es</a:t>
            </a:r>
            <a:r>
              <a:rPr lang="en-US" sz="1600" dirty="0"/>
              <a:t> </a:t>
            </a:r>
            <a:r>
              <a:rPr lang="en-US" sz="1600" dirty="0" err="1"/>
              <a:t>decir</a:t>
            </a:r>
            <a:r>
              <a:rPr lang="en-US" sz="1600" dirty="0"/>
              <a:t>, la </a:t>
            </a:r>
            <a:r>
              <a:rPr lang="en-US" sz="1600" dirty="0" err="1"/>
              <a:t>prueba</a:t>
            </a:r>
            <a:r>
              <a:rPr lang="en-US" sz="1600" dirty="0"/>
              <a:t> de Chi </a:t>
            </a:r>
            <a:r>
              <a:rPr lang="en-US" sz="1600" dirty="0" err="1"/>
              <a:t>cuadrado</a:t>
            </a:r>
            <a:r>
              <a:rPr lang="en-US" sz="1600" dirty="0"/>
              <a:t> para la </a:t>
            </a:r>
            <a:r>
              <a:rPr lang="en-US" sz="1600" dirty="0" err="1"/>
              <a:t>homogeneidad</a:t>
            </a:r>
            <a:r>
              <a:rPr lang="en-US" sz="1600" dirty="0"/>
              <a:t>, I2). </a:t>
            </a:r>
            <a:r>
              <a:rPr lang="en-US" sz="1600" dirty="0" err="1"/>
              <a:t>si</a:t>
            </a:r>
            <a:r>
              <a:rPr lang="en-US" sz="1600" dirty="0"/>
              <a:t> </a:t>
            </a:r>
            <a:r>
              <a:rPr lang="en-US" sz="1600" dirty="0" err="1"/>
              <a:t>existe</a:t>
            </a:r>
            <a:r>
              <a:rPr lang="en-US" sz="1600" dirty="0"/>
              <a:t> </a:t>
            </a:r>
            <a:r>
              <a:rPr lang="en-US" sz="1600" dirty="0" err="1"/>
              <a:t>heterogeneidad</a:t>
            </a:r>
            <a:r>
              <a:rPr lang="en-US" sz="1600" dirty="0"/>
              <a:t>, se </a:t>
            </a:r>
            <a:r>
              <a:rPr lang="en-US" sz="1600" dirty="0" err="1"/>
              <a:t>debe</a:t>
            </a:r>
            <a:r>
              <a:rPr lang="en-US" sz="1600" dirty="0"/>
              <a:t> </a:t>
            </a:r>
            <a:r>
              <a:rPr lang="en-US" sz="1600" dirty="0" err="1"/>
              <a:t>usar</a:t>
            </a:r>
            <a:r>
              <a:rPr lang="en-US" sz="1600" dirty="0"/>
              <a:t> un </a:t>
            </a:r>
            <a:r>
              <a:rPr lang="en-US" sz="1600" dirty="0" err="1"/>
              <a:t>modelo</a:t>
            </a:r>
            <a:r>
              <a:rPr lang="en-US" sz="1600" dirty="0"/>
              <a:t> de </a:t>
            </a:r>
            <a:r>
              <a:rPr lang="en-US" sz="1600" dirty="0" err="1"/>
              <a:t>efectos</a:t>
            </a:r>
            <a:r>
              <a:rPr lang="en-US" sz="1600" dirty="0"/>
              <a:t> </a:t>
            </a:r>
            <a:r>
              <a:rPr lang="en-US" sz="1600" dirty="0" err="1"/>
              <a:t>aleatorios</a:t>
            </a:r>
            <a:r>
              <a:rPr lang="en-US" sz="1600" dirty="0"/>
              <a:t> y / o se </a:t>
            </a:r>
            <a:r>
              <a:rPr lang="en-US" sz="1600" dirty="0" err="1"/>
              <a:t>debe</a:t>
            </a:r>
            <a:r>
              <a:rPr lang="en-US" sz="1600" dirty="0"/>
              <a:t> </a:t>
            </a:r>
            <a:r>
              <a:rPr lang="en-US" sz="1600" dirty="0" err="1"/>
              <a:t>tener</a:t>
            </a:r>
            <a:r>
              <a:rPr lang="en-US" sz="1600" dirty="0"/>
              <a:t> </a:t>
            </a:r>
            <a:r>
              <a:rPr lang="en-US" sz="1600" dirty="0" err="1"/>
              <a:t>en</a:t>
            </a:r>
            <a:r>
              <a:rPr lang="en-US" sz="1600" dirty="0"/>
              <a:t> </a:t>
            </a:r>
            <a:r>
              <a:rPr lang="en-US" sz="1600" dirty="0" err="1"/>
              <a:t>cuenta</a:t>
            </a:r>
            <a:r>
              <a:rPr lang="en-US" sz="1600" dirty="0"/>
              <a:t> la </a:t>
            </a:r>
            <a:r>
              <a:rPr lang="en-US" sz="1600" dirty="0" err="1"/>
              <a:t>conveniencia</a:t>
            </a:r>
            <a:r>
              <a:rPr lang="en-US" sz="1600" dirty="0"/>
              <a:t> </a:t>
            </a:r>
            <a:r>
              <a:rPr lang="en-US" sz="1600" dirty="0" err="1"/>
              <a:t>clínica</a:t>
            </a:r>
            <a:r>
              <a:rPr lang="en-US" sz="1600" dirty="0"/>
              <a:t> de </a:t>
            </a:r>
            <a:r>
              <a:rPr lang="en-US" sz="1600" dirty="0" err="1"/>
              <a:t>combinar</a:t>
            </a:r>
            <a:r>
              <a:rPr lang="en-US" sz="1600" dirty="0"/>
              <a:t> (</a:t>
            </a:r>
            <a:r>
              <a:rPr lang="en-US" sz="1600" dirty="0" err="1"/>
              <a:t>es</a:t>
            </a:r>
            <a:r>
              <a:rPr lang="en-US" sz="1600" dirty="0"/>
              <a:t> </a:t>
            </a:r>
            <a:r>
              <a:rPr lang="en-US" sz="1600" dirty="0" err="1"/>
              <a:t>decir</a:t>
            </a:r>
            <a:r>
              <a:rPr lang="en-US" sz="1600" dirty="0"/>
              <a:t>, ¿</a:t>
            </a:r>
            <a:r>
              <a:rPr lang="en-US" sz="1600" dirty="0" err="1"/>
              <a:t>es</a:t>
            </a:r>
            <a:r>
              <a:rPr lang="en-US" sz="1600" dirty="0"/>
              <a:t> </a:t>
            </a:r>
            <a:r>
              <a:rPr lang="en-US" sz="1600" dirty="0" err="1"/>
              <a:t>sensato</a:t>
            </a:r>
            <a:r>
              <a:rPr lang="en-US" sz="1600" dirty="0"/>
              <a:t> </a:t>
            </a:r>
            <a:r>
              <a:rPr lang="en-US" sz="1600" dirty="0" err="1"/>
              <a:t>combinar</a:t>
            </a:r>
            <a:r>
              <a:rPr lang="en-US" sz="1600" dirty="0"/>
              <a:t>?).</a:t>
            </a:r>
          </a:p>
        </p:txBody>
      </p:sp>
      <p:grpSp>
        <p:nvGrpSpPr>
          <p:cNvPr id="13" name="Group 11"/>
          <p:cNvGrpSpPr/>
          <p:nvPr/>
        </p:nvGrpSpPr>
        <p:grpSpPr>
          <a:xfrm>
            <a:off x="9273917" y="1780881"/>
            <a:ext cx="2294691" cy="1077218"/>
            <a:chOff x="9273917" y="1628798"/>
            <a:chExt cx="2241547" cy="1077218"/>
          </a:xfrm>
        </p:grpSpPr>
        <p:sp>
          <p:nvSpPr>
            <p:cNvPr id="14" name="TextBox 12"/>
            <p:cNvSpPr txBox="1"/>
            <p:nvPr/>
          </p:nvSpPr>
          <p:spPr>
            <a:xfrm>
              <a:off x="9489808" y="1628798"/>
              <a:ext cx="2025656" cy="1077218"/>
            </a:xfrm>
            <a:prstGeom prst="rect">
              <a:avLst/>
            </a:prstGeom>
            <a:noFill/>
          </p:spPr>
          <p:txBody>
            <a:bodyPr wrap="square" rtlCol="0">
              <a:spAutoFit/>
            </a:bodyPr>
            <a:lstStyle/>
            <a:p>
              <a:r>
                <a:rPr lang="en-US" sz="1600" b="1" dirty="0" smtClean="0"/>
                <a:t>Si</a:t>
              </a:r>
            </a:p>
            <a:p>
              <a:r>
                <a:rPr lang="en-US" sz="1600" b="1" dirty="0" smtClean="0"/>
                <a:t>No</a:t>
              </a:r>
            </a:p>
            <a:p>
              <a:r>
                <a:rPr lang="en-US" sz="1600" b="1" dirty="0" smtClean="0"/>
                <a:t>No </a:t>
              </a:r>
              <a:r>
                <a:rPr lang="en-US" sz="1600" b="1" dirty="0" err="1" smtClean="0"/>
                <a:t>puede</a:t>
              </a:r>
              <a:r>
                <a:rPr lang="en-US" sz="1600" b="1" dirty="0" smtClean="0"/>
                <a:t> responder</a:t>
              </a:r>
            </a:p>
            <a:p>
              <a:r>
                <a:rPr lang="en-US" sz="1600" b="1" dirty="0" smtClean="0"/>
                <a:t>No </a:t>
              </a:r>
              <a:r>
                <a:rPr lang="en-US" sz="1600" b="1" dirty="0" err="1" smtClean="0"/>
                <a:t>aplica</a:t>
              </a:r>
              <a:endParaRPr lang="en-US" sz="1600" dirty="0"/>
            </a:p>
          </p:txBody>
        </p:sp>
        <p:sp>
          <p:nvSpPr>
            <p:cNvPr id="15" name="Rectangle 13"/>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4"/>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5"/>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6"/>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7"/>
          <p:cNvGrpSpPr/>
          <p:nvPr/>
        </p:nvGrpSpPr>
        <p:grpSpPr>
          <a:xfrm>
            <a:off x="9273917" y="3419186"/>
            <a:ext cx="2294691" cy="954107"/>
            <a:chOff x="9273917" y="1660498"/>
            <a:chExt cx="2241547" cy="954107"/>
          </a:xfrm>
        </p:grpSpPr>
        <p:sp>
          <p:nvSpPr>
            <p:cNvPr id="20" name="TextBox 18"/>
            <p:cNvSpPr txBox="1"/>
            <p:nvPr/>
          </p:nvSpPr>
          <p:spPr>
            <a:xfrm>
              <a:off x="9489808" y="1660498"/>
              <a:ext cx="2025656" cy="954107"/>
            </a:xfrm>
            <a:prstGeom prst="rect">
              <a:avLst/>
            </a:prstGeom>
            <a:noFill/>
          </p:spPr>
          <p:txBody>
            <a:bodyPr wrap="square" rtlCol="0">
              <a:spAutoFit/>
            </a:bodyPr>
            <a:lstStyle/>
            <a:p>
              <a:r>
                <a:rPr lang="en-US" sz="1400" b="1" dirty="0" smtClean="0"/>
                <a:t>Si</a:t>
              </a:r>
            </a:p>
            <a:p>
              <a:r>
                <a:rPr lang="en-US" sz="1400" b="1" dirty="0" smtClean="0"/>
                <a:t>No</a:t>
              </a:r>
            </a:p>
            <a:p>
              <a:r>
                <a:rPr lang="en-US" sz="1400" b="1" dirty="0" smtClean="0"/>
                <a:t>No </a:t>
              </a:r>
              <a:r>
                <a:rPr lang="en-US" sz="1400" b="1" dirty="0" err="1" smtClean="0"/>
                <a:t>puede</a:t>
              </a:r>
              <a:r>
                <a:rPr lang="en-US" sz="1400" b="1" dirty="0" smtClean="0"/>
                <a:t> responder</a:t>
              </a:r>
            </a:p>
            <a:p>
              <a:r>
                <a:rPr lang="en-US" sz="1400" b="1" dirty="0" smtClean="0"/>
                <a:t>No </a:t>
              </a:r>
              <a:r>
                <a:rPr lang="en-US" sz="1400" b="1" dirty="0" err="1" smtClean="0"/>
                <a:t>aplica</a:t>
              </a:r>
              <a:endParaRPr lang="en-US" sz="1400" dirty="0"/>
            </a:p>
          </p:txBody>
        </p:sp>
        <p:sp>
          <p:nvSpPr>
            <p:cNvPr id="21" name="Rectangle 19"/>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0"/>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1"/>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2"/>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3"/>
          <p:cNvGrpSpPr/>
          <p:nvPr/>
        </p:nvGrpSpPr>
        <p:grpSpPr>
          <a:xfrm>
            <a:off x="9273917" y="5010661"/>
            <a:ext cx="2294691" cy="1077218"/>
            <a:chOff x="9273917" y="1628798"/>
            <a:chExt cx="2241547" cy="1077218"/>
          </a:xfrm>
        </p:grpSpPr>
        <p:sp>
          <p:nvSpPr>
            <p:cNvPr id="26" name="TextBox 24"/>
            <p:cNvSpPr txBox="1"/>
            <p:nvPr/>
          </p:nvSpPr>
          <p:spPr>
            <a:xfrm>
              <a:off x="9489808" y="1628798"/>
              <a:ext cx="2025656" cy="1077218"/>
            </a:xfrm>
            <a:prstGeom prst="rect">
              <a:avLst/>
            </a:prstGeom>
            <a:noFill/>
          </p:spPr>
          <p:txBody>
            <a:bodyPr wrap="square" rtlCol="0">
              <a:spAutoFit/>
            </a:bodyPr>
            <a:lstStyle/>
            <a:p>
              <a:r>
                <a:rPr lang="en-US" sz="1600" b="1" dirty="0" smtClean="0"/>
                <a:t>Si</a:t>
              </a:r>
            </a:p>
            <a:p>
              <a:r>
                <a:rPr lang="en-US" sz="1600" b="1" dirty="0" smtClean="0"/>
                <a:t>No</a:t>
              </a:r>
            </a:p>
            <a:p>
              <a:r>
                <a:rPr lang="en-US" sz="1600" b="1" dirty="0" smtClean="0"/>
                <a:t>No </a:t>
              </a:r>
              <a:r>
                <a:rPr lang="en-US" sz="1600" b="1" dirty="0" err="1" smtClean="0"/>
                <a:t>puede</a:t>
              </a:r>
              <a:r>
                <a:rPr lang="en-US" sz="1600" b="1" dirty="0" smtClean="0"/>
                <a:t> responder</a:t>
              </a:r>
            </a:p>
            <a:p>
              <a:r>
                <a:rPr lang="en-US" sz="1600" b="1" dirty="0" smtClean="0"/>
                <a:t>No </a:t>
              </a:r>
              <a:r>
                <a:rPr lang="en-US" sz="1600" b="1" dirty="0" err="1" smtClean="0"/>
                <a:t>aplica</a:t>
              </a:r>
              <a:endParaRPr lang="en-US" sz="1600" dirty="0"/>
            </a:p>
          </p:txBody>
        </p:sp>
        <p:sp>
          <p:nvSpPr>
            <p:cNvPr id="27" name="Rectangle 25"/>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6"/>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7"/>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8"/>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ángulo 30"/>
          <p:cNvSpPr/>
          <p:nvPr/>
        </p:nvSpPr>
        <p:spPr>
          <a:xfrm>
            <a:off x="9120336" y="2060848"/>
            <a:ext cx="595035" cy="369332"/>
          </a:xfrm>
          <a:prstGeom prst="rect">
            <a:avLst/>
          </a:prstGeom>
        </p:spPr>
        <p:txBody>
          <a:bodyPr wrap="none">
            <a:spAutoFit/>
          </a:bodyPr>
          <a:lstStyle/>
          <a:p>
            <a:pPr>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sp>
        <p:nvSpPr>
          <p:cNvPr id="32" name="Rectángulo 31"/>
          <p:cNvSpPr/>
          <p:nvPr/>
        </p:nvSpPr>
        <p:spPr>
          <a:xfrm>
            <a:off x="9120336" y="3429000"/>
            <a:ext cx="595035" cy="369332"/>
          </a:xfrm>
          <a:prstGeom prst="rect">
            <a:avLst/>
          </a:prstGeom>
        </p:spPr>
        <p:txBody>
          <a:bodyPr wrap="none">
            <a:spAutoFit/>
          </a:bodyPr>
          <a:lstStyle/>
          <a:p>
            <a:pPr>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sp>
        <p:nvSpPr>
          <p:cNvPr id="33" name="Rectángulo 32"/>
          <p:cNvSpPr/>
          <p:nvPr/>
        </p:nvSpPr>
        <p:spPr>
          <a:xfrm>
            <a:off x="9120336" y="5075892"/>
            <a:ext cx="595035" cy="369332"/>
          </a:xfrm>
          <a:prstGeom prst="rect">
            <a:avLst/>
          </a:prstGeom>
        </p:spPr>
        <p:txBody>
          <a:bodyPr wrap="none">
            <a:spAutoFit/>
          </a:bodyPr>
          <a:lstStyle/>
          <a:p>
            <a:pPr>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1424" y="421818"/>
            <a:ext cx="10225136" cy="1251062"/>
          </a:xfrm>
        </p:spPr>
        <p:txBody>
          <a:bodyPr>
            <a:normAutofit/>
          </a:bodyPr>
          <a:lstStyle/>
          <a:p>
            <a:pPr algn="ctr"/>
            <a:r>
              <a:rPr lang="es-ES" dirty="0" smtClean="0"/>
              <a:t>LISTA DE COTEJO</a:t>
            </a:r>
            <a:endParaRPr lang="en-US" dirty="0"/>
          </a:p>
        </p:txBody>
      </p:sp>
      <p:sp>
        <p:nvSpPr>
          <p:cNvPr id="6" name="Rectangle 5"/>
          <p:cNvSpPr/>
          <p:nvPr/>
        </p:nvSpPr>
        <p:spPr>
          <a:xfrm>
            <a:off x="479376" y="2420888"/>
            <a:ext cx="11161240" cy="1320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9376" y="3884053"/>
            <a:ext cx="11161240" cy="1151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8"/>
          <p:cNvSpPr txBox="1"/>
          <p:nvPr/>
        </p:nvSpPr>
        <p:spPr>
          <a:xfrm>
            <a:off x="479376" y="2506791"/>
            <a:ext cx="8784976" cy="2308324"/>
          </a:xfrm>
          <a:prstGeom prst="rect">
            <a:avLst/>
          </a:prstGeom>
          <a:noFill/>
        </p:spPr>
        <p:txBody>
          <a:bodyPr wrap="square" rtlCol="0">
            <a:spAutoFit/>
          </a:bodyPr>
          <a:lstStyle/>
          <a:p>
            <a:r>
              <a:rPr lang="en-US" sz="1600" b="1" dirty="0"/>
              <a:t>10. ¿Se </a:t>
            </a:r>
            <a:r>
              <a:rPr lang="en-US" sz="1600" b="1" dirty="0" err="1"/>
              <a:t>evaluó</a:t>
            </a:r>
            <a:r>
              <a:rPr lang="en-US" sz="1600" b="1" dirty="0"/>
              <a:t> la </a:t>
            </a:r>
            <a:r>
              <a:rPr lang="en-US" sz="1600" b="1" dirty="0" err="1"/>
              <a:t>probabilidad</a:t>
            </a:r>
            <a:r>
              <a:rPr lang="en-US" sz="1600" b="1" dirty="0"/>
              <a:t> de </a:t>
            </a:r>
            <a:r>
              <a:rPr lang="en-US" sz="1600" b="1" dirty="0" err="1"/>
              <a:t>sesgo</a:t>
            </a:r>
            <a:r>
              <a:rPr lang="en-US" sz="1600" b="1" dirty="0"/>
              <a:t> de </a:t>
            </a:r>
            <a:r>
              <a:rPr lang="en-US" sz="1600" b="1" dirty="0" err="1"/>
              <a:t>publicación</a:t>
            </a:r>
            <a:r>
              <a:rPr lang="en-US" sz="1600" b="1" dirty="0"/>
              <a:t>?</a:t>
            </a:r>
          </a:p>
          <a:p>
            <a:r>
              <a:rPr lang="en-US" sz="1600" dirty="0"/>
              <a:t>Una </a:t>
            </a:r>
            <a:r>
              <a:rPr lang="en-US" sz="1600" dirty="0" err="1"/>
              <a:t>evaluación</a:t>
            </a:r>
            <a:r>
              <a:rPr lang="en-US" sz="1600" dirty="0"/>
              <a:t> del </a:t>
            </a:r>
            <a:r>
              <a:rPr lang="en-US" sz="1600" dirty="0" err="1"/>
              <a:t>sesgo</a:t>
            </a:r>
            <a:r>
              <a:rPr lang="en-US" sz="1600" dirty="0"/>
              <a:t> de </a:t>
            </a:r>
            <a:r>
              <a:rPr lang="en-US" sz="1600" dirty="0" err="1"/>
              <a:t>publicación</a:t>
            </a:r>
            <a:r>
              <a:rPr lang="en-US" sz="1600" dirty="0"/>
              <a:t> </a:t>
            </a:r>
            <a:r>
              <a:rPr lang="en-US" sz="1600" dirty="0" err="1"/>
              <a:t>debería</a:t>
            </a:r>
            <a:r>
              <a:rPr lang="en-US" sz="1600" dirty="0"/>
              <a:t> </a:t>
            </a:r>
            <a:r>
              <a:rPr lang="en-US" sz="1600" dirty="0" err="1"/>
              <a:t>incluir</a:t>
            </a:r>
            <a:r>
              <a:rPr lang="en-US" sz="1600" dirty="0"/>
              <a:t> </a:t>
            </a:r>
            <a:r>
              <a:rPr lang="en-US" sz="1600" dirty="0" err="1"/>
              <a:t>una</a:t>
            </a:r>
            <a:r>
              <a:rPr lang="en-US" sz="1600" dirty="0"/>
              <a:t> </a:t>
            </a:r>
            <a:r>
              <a:rPr lang="en-US" sz="1600" dirty="0" err="1"/>
              <a:t>combinación</a:t>
            </a:r>
            <a:r>
              <a:rPr lang="en-US" sz="1600" dirty="0"/>
              <a:t> de </a:t>
            </a:r>
            <a:r>
              <a:rPr lang="en-US" sz="1600" dirty="0" err="1"/>
              <a:t>ayudas</a:t>
            </a:r>
            <a:r>
              <a:rPr lang="en-US" sz="1600" dirty="0"/>
              <a:t> </a:t>
            </a:r>
            <a:r>
              <a:rPr lang="en-US" sz="1600" dirty="0" err="1"/>
              <a:t>gráficas</a:t>
            </a:r>
            <a:r>
              <a:rPr lang="en-US" sz="1600" dirty="0"/>
              <a:t> (</a:t>
            </a:r>
            <a:r>
              <a:rPr lang="en-US" sz="1600" dirty="0" err="1"/>
              <a:t>por</a:t>
            </a:r>
            <a:r>
              <a:rPr lang="en-US" sz="1600" dirty="0"/>
              <a:t> </a:t>
            </a:r>
            <a:r>
              <a:rPr lang="en-US" sz="1600" dirty="0" err="1"/>
              <a:t>ejemplo</a:t>
            </a:r>
            <a:r>
              <a:rPr lang="en-US" sz="1600" dirty="0"/>
              <a:t>, </a:t>
            </a:r>
            <a:r>
              <a:rPr lang="en-US" sz="1600" dirty="0" err="1"/>
              <a:t>gráfico</a:t>
            </a:r>
            <a:r>
              <a:rPr lang="en-US" sz="1600" dirty="0"/>
              <a:t> de </a:t>
            </a:r>
            <a:r>
              <a:rPr lang="en-US" sz="1600" dirty="0" err="1"/>
              <a:t>embudo</a:t>
            </a:r>
            <a:r>
              <a:rPr lang="en-US" sz="1600" dirty="0"/>
              <a:t>, </a:t>
            </a:r>
            <a:r>
              <a:rPr lang="en-US" sz="1600" dirty="0" err="1"/>
              <a:t>otras</a:t>
            </a:r>
            <a:r>
              <a:rPr lang="en-US" sz="1600" dirty="0"/>
              <a:t> </a:t>
            </a:r>
            <a:r>
              <a:rPr lang="en-US" sz="1600" dirty="0" err="1"/>
              <a:t>pruebas</a:t>
            </a:r>
            <a:r>
              <a:rPr lang="en-US" sz="1600" dirty="0"/>
              <a:t> </a:t>
            </a:r>
            <a:r>
              <a:rPr lang="en-US" sz="1600" dirty="0" err="1"/>
              <a:t>disponibles</a:t>
            </a:r>
            <a:r>
              <a:rPr lang="en-US" sz="1600" dirty="0"/>
              <a:t>) y / o </a:t>
            </a:r>
            <a:r>
              <a:rPr lang="en-US" sz="1600" dirty="0" err="1"/>
              <a:t>pruebas</a:t>
            </a:r>
            <a:r>
              <a:rPr lang="en-US" sz="1600" dirty="0"/>
              <a:t> </a:t>
            </a:r>
            <a:r>
              <a:rPr lang="en-US" sz="1600" dirty="0" err="1"/>
              <a:t>estadísticas</a:t>
            </a:r>
            <a:r>
              <a:rPr lang="en-US" sz="1600" dirty="0"/>
              <a:t> (</a:t>
            </a:r>
            <a:r>
              <a:rPr lang="en-US" sz="1600" dirty="0" err="1"/>
              <a:t>por</a:t>
            </a:r>
            <a:r>
              <a:rPr lang="en-US" sz="1600" dirty="0"/>
              <a:t> </a:t>
            </a:r>
            <a:r>
              <a:rPr lang="en-US" sz="1600" dirty="0" err="1"/>
              <a:t>ejemplo</a:t>
            </a:r>
            <a:r>
              <a:rPr lang="en-US" sz="1600" dirty="0"/>
              <a:t>, </a:t>
            </a:r>
            <a:r>
              <a:rPr lang="en-US" sz="1600" dirty="0" err="1"/>
              <a:t>prueba</a:t>
            </a:r>
            <a:r>
              <a:rPr lang="en-US" sz="1600" dirty="0"/>
              <a:t> de </a:t>
            </a:r>
            <a:r>
              <a:rPr lang="en-US" sz="1600" dirty="0" err="1"/>
              <a:t>regresión</a:t>
            </a:r>
            <a:r>
              <a:rPr lang="en-US" sz="1600" dirty="0"/>
              <a:t> de Egger).</a:t>
            </a:r>
          </a:p>
          <a:p>
            <a:r>
              <a:rPr lang="en-US" sz="1600" b="1" dirty="0"/>
              <a:t/>
            </a:r>
            <a:br>
              <a:rPr lang="en-US" sz="1600" b="1" dirty="0"/>
            </a:br>
            <a:endParaRPr lang="en-US" sz="1600" b="1" dirty="0"/>
          </a:p>
          <a:p>
            <a:r>
              <a:rPr lang="en-US" sz="1600" b="1" dirty="0"/>
              <a:t>11. ¿Se </a:t>
            </a:r>
            <a:r>
              <a:rPr lang="en-US" sz="1600" b="1" dirty="0" err="1"/>
              <a:t>declaró</a:t>
            </a:r>
            <a:r>
              <a:rPr lang="en-US" sz="1600" b="1" dirty="0"/>
              <a:t> el </a:t>
            </a:r>
            <a:r>
              <a:rPr lang="en-US" sz="1600" b="1" dirty="0" err="1"/>
              <a:t>conflicto</a:t>
            </a:r>
            <a:r>
              <a:rPr lang="en-US" sz="1600" b="1" dirty="0"/>
              <a:t> de </a:t>
            </a:r>
            <a:r>
              <a:rPr lang="en-US" sz="1600" b="1" dirty="0" err="1"/>
              <a:t>interés</a:t>
            </a:r>
            <a:r>
              <a:rPr lang="en-US" sz="1600" b="1" dirty="0"/>
              <a:t>?</a:t>
            </a:r>
          </a:p>
          <a:p>
            <a:r>
              <a:rPr lang="en-US" sz="1600" dirty="0"/>
              <a:t>Las </a:t>
            </a:r>
            <a:r>
              <a:rPr lang="en-US" sz="1600" dirty="0" err="1"/>
              <a:t>posibles</a:t>
            </a:r>
            <a:r>
              <a:rPr lang="en-US" sz="1600" dirty="0"/>
              <a:t> </a:t>
            </a:r>
            <a:r>
              <a:rPr lang="en-US" sz="1600" dirty="0" err="1"/>
              <a:t>fuentes</a:t>
            </a:r>
            <a:r>
              <a:rPr lang="en-US" sz="1600" dirty="0"/>
              <a:t> de </a:t>
            </a:r>
            <a:r>
              <a:rPr lang="en-US" sz="1600" dirty="0" err="1"/>
              <a:t>apoyo</a:t>
            </a:r>
            <a:r>
              <a:rPr lang="en-US" sz="1600" dirty="0"/>
              <a:t> </a:t>
            </a:r>
            <a:r>
              <a:rPr lang="en-US" sz="1600" dirty="0" err="1"/>
              <a:t>deben</a:t>
            </a:r>
            <a:r>
              <a:rPr lang="en-US" sz="1600" dirty="0"/>
              <a:t> </a:t>
            </a:r>
            <a:r>
              <a:rPr lang="en-US" sz="1600" dirty="0" err="1"/>
              <a:t>ser</a:t>
            </a:r>
            <a:r>
              <a:rPr lang="en-US" sz="1600" dirty="0"/>
              <a:t> </a:t>
            </a:r>
            <a:r>
              <a:rPr lang="en-US" sz="1600" dirty="0" err="1"/>
              <a:t>claramente</a:t>
            </a:r>
            <a:r>
              <a:rPr lang="en-US" sz="1600" dirty="0"/>
              <a:t> </a:t>
            </a:r>
            <a:r>
              <a:rPr lang="en-US" sz="1600" dirty="0" err="1"/>
              <a:t>reconocidas</a:t>
            </a:r>
            <a:r>
              <a:rPr lang="en-US" sz="1600" dirty="0"/>
              <a:t> </a:t>
            </a:r>
            <a:r>
              <a:rPr lang="en-US" sz="1600" dirty="0" err="1"/>
              <a:t>tanto</a:t>
            </a:r>
            <a:r>
              <a:rPr lang="en-US" sz="1600" dirty="0"/>
              <a:t> </a:t>
            </a:r>
            <a:r>
              <a:rPr lang="en-US" sz="1600" dirty="0" err="1"/>
              <a:t>en</a:t>
            </a:r>
            <a:r>
              <a:rPr lang="en-US" sz="1600" dirty="0"/>
              <a:t> la </a:t>
            </a:r>
            <a:r>
              <a:rPr lang="en-US" sz="1600" dirty="0" err="1"/>
              <a:t>revisión</a:t>
            </a:r>
            <a:r>
              <a:rPr lang="en-US" sz="1600" dirty="0"/>
              <a:t> </a:t>
            </a:r>
            <a:r>
              <a:rPr lang="en-US" sz="1600" dirty="0" err="1"/>
              <a:t>sistemática</a:t>
            </a:r>
            <a:r>
              <a:rPr lang="en-US" sz="1600" dirty="0"/>
              <a:t> </a:t>
            </a:r>
            <a:r>
              <a:rPr lang="en-US" sz="1600" dirty="0" err="1"/>
              <a:t>como</a:t>
            </a:r>
            <a:r>
              <a:rPr lang="en-US" sz="1600" dirty="0"/>
              <a:t> </a:t>
            </a:r>
            <a:r>
              <a:rPr lang="en-US" sz="1600" dirty="0" err="1"/>
              <a:t>en</a:t>
            </a:r>
            <a:r>
              <a:rPr lang="en-US" sz="1600" dirty="0"/>
              <a:t> </a:t>
            </a:r>
            <a:r>
              <a:rPr lang="en-US" sz="1600" dirty="0" err="1"/>
              <a:t>los</a:t>
            </a:r>
            <a:r>
              <a:rPr lang="en-US" sz="1600" dirty="0"/>
              <a:t> </a:t>
            </a:r>
            <a:r>
              <a:rPr lang="en-US" sz="1600" dirty="0" err="1"/>
              <a:t>estudios</a:t>
            </a:r>
            <a:r>
              <a:rPr lang="en-US" sz="1600" dirty="0"/>
              <a:t> </a:t>
            </a:r>
            <a:r>
              <a:rPr lang="en-US" sz="1600" dirty="0" err="1"/>
              <a:t>incluidos</a:t>
            </a:r>
            <a:r>
              <a:rPr lang="en-US" sz="1600" dirty="0"/>
              <a:t>.</a:t>
            </a:r>
          </a:p>
        </p:txBody>
      </p:sp>
      <p:grpSp>
        <p:nvGrpSpPr>
          <p:cNvPr id="9" name="Group 9"/>
          <p:cNvGrpSpPr/>
          <p:nvPr/>
        </p:nvGrpSpPr>
        <p:grpSpPr>
          <a:xfrm>
            <a:off x="9273917" y="2551382"/>
            <a:ext cx="2294691" cy="1077218"/>
            <a:chOff x="9273917" y="1628798"/>
            <a:chExt cx="2241547" cy="1077218"/>
          </a:xfrm>
        </p:grpSpPr>
        <p:sp>
          <p:nvSpPr>
            <p:cNvPr id="10" name="TextBox 10"/>
            <p:cNvSpPr txBox="1"/>
            <p:nvPr/>
          </p:nvSpPr>
          <p:spPr>
            <a:xfrm>
              <a:off x="9489808" y="1628798"/>
              <a:ext cx="2025656" cy="1077218"/>
            </a:xfrm>
            <a:prstGeom prst="rect">
              <a:avLst/>
            </a:prstGeom>
            <a:noFill/>
          </p:spPr>
          <p:txBody>
            <a:bodyPr wrap="square" rtlCol="0">
              <a:spAutoFit/>
            </a:bodyPr>
            <a:lstStyle/>
            <a:p>
              <a:r>
                <a:rPr lang="en-US" sz="1600" b="1" dirty="0" smtClean="0"/>
                <a:t>Si</a:t>
              </a:r>
            </a:p>
            <a:p>
              <a:r>
                <a:rPr lang="en-US" sz="1600" b="1" dirty="0" smtClean="0"/>
                <a:t>No</a:t>
              </a:r>
            </a:p>
            <a:p>
              <a:r>
                <a:rPr lang="en-US" sz="1600" b="1" dirty="0" smtClean="0"/>
                <a:t>No </a:t>
              </a:r>
              <a:r>
                <a:rPr lang="en-US" sz="1600" b="1" dirty="0" err="1" smtClean="0"/>
                <a:t>puede</a:t>
              </a:r>
              <a:r>
                <a:rPr lang="en-US" sz="1600" b="1" dirty="0" smtClean="0"/>
                <a:t> responder</a:t>
              </a:r>
            </a:p>
            <a:p>
              <a:r>
                <a:rPr lang="en-US" sz="1600" b="1" dirty="0" smtClean="0"/>
                <a:t>No </a:t>
              </a:r>
              <a:r>
                <a:rPr lang="en-US" sz="1600" b="1" dirty="0" err="1" smtClean="0"/>
                <a:t>aplica</a:t>
              </a:r>
              <a:endParaRPr lang="en-US" sz="1600" dirty="0"/>
            </a:p>
          </p:txBody>
        </p:sp>
        <p:sp>
          <p:nvSpPr>
            <p:cNvPr id="11" name="Rectangle 11"/>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2"/>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3"/>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4"/>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5"/>
          <p:cNvGrpSpPr/>
          <p:nvPr/>
        </p:nvGrpSpPr>
        <p:grpSpPr>
          <a:xfrm>
            <a:off x="9273917" y="3988345"/>
            <a:ext cx="2294691" cy="954107"/>
            <a:chOff x="9273917" y="1660498"/>
            <a:chExt cx="2241547" cy="954107"/>
          </a:xfrm>
        </p:grpSpPr>
        <p:sp>
          <p:nvSpPr>
            <p:cNvPr id="16" name="TextBox 16"/>
            <p:cNvSpPr txBox="1"/>
            <p:nvPr/>
          </p:nvSpPr>
          <p:spPr>
            <a:xfrm>
              <a:off x="9489808" y="1660498"/>
              <a:ext cx="2025656" cy="954107"/>
            </a:xfrm>
            <a:prstGeom prst="rect">
              <a:avLst/>
            </a:prstGeom>
            <a:noFill/>
          </p:spPr>
          <p:txBody>
            <a:bodyPr wrap="square" rtlCol="0">
              <a:spAutoFit/>
            </a:bodyPr>
            <a:lstStyle/>
            <a:p>
              <a:r>
                <a:rPr lang="en-US" sz="1400" b="1" dirty="0" smtClean="0"/>
                <a:t>Si</a:t>
              </a:r>
            </a:p>
            <a:p>
              <a:r>
                <a:rPr lang="en-US" sz="1400" b="1" dirty="0" smtClean="0"/>
                <a:t>No</a:t>
              </a:r>
            </a:p>
            <a:p>
              <a:r>
                <a:rPr lang="en-US" sz="1400" b="1" dirty="0" smtClean="0"/>
                <a:t>No </a:t>
              </a:r>
              <a:r>
                <a:rPr lang="en-US" sz="1400" b="1" dirty="0" err="1" smtClean="0"/>
                <a:t>puede</a:t>
              </a:r>
              <a:r>
                <a:rPr lang="en-US" sz="1400" b="1" dirty="0" smtClean="0"/>
                <a:t> responder</a:t>
              </a:r>
            </a:p>
            <a:p>
              <a:r>
                <a:rPr lang="en-US" sz="1400" b="1" dirty="0" smtClean="0"/>
                <a:t>No </a:t>
              </a:r>
              <a:r>
                <a:rPr lang="en-US" sz="1400" b="1" dirty="0" err="1" smtClean="0"/>
                <a:t>aplica</a:t>
              </a:r>
              <a:endParaRPr lang="en-US" sz="1400" dirty="0"/>
            </a:p>
          </p:txBody>
        </p:sp>
        <p:sp>
          <p:nvSpPr>
            <p:cNvPr id="17" name="Rectangle 17"/>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8"/>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9"/>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0"/>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ángulo 20"/>
          <p:cNvSpPr/>
          <p:nvPr/>
        </p:nvSpPr>
        <p:spPr>
          <a:xfrm>
            <a:off x="9120336" y="2564904"/>
            <a:ext cx="595035" cy="369332"/>
          </a:xfrm>
          <a:prstGeom prst="rect">
            <a:avLst/>
          </a:prstGeom>
        </p:spPr>
        <p:txBody>
          <a:bodyPr wrap="none">
            <a:spAutoFit/>
          </a:bodyPr>
          <a:lstStyle/>
          <a:p>
            <a:pPr>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sp>
        <p:nvSpPr>
          <p:cNvPr id="22" name="Rectángulo 21"/>
          <p:cNvSpPr/>
          <p:nvPr/>
        </p:nvSpPr>
        <p:spPr>
          <a:xfrm>
            <a:off x="9120336" y="4221088"/>
            <a:ext cx="595035" cy="369332"/>
          </a:xfrm>
          <a:prstGeom prst="rect">
            <a:avLst/>
          </a:prstGeom>
        </p:spPr>
        <p:txBody>
          <a:bodyPr wrap="none">
            <a:spAutoFit/>
          </a:bodyPr>
          <a:lstStyle/>
          <a:p>
            <a:pPr>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1424" y="377738"/>
            <a:ext cx="10225136" cy="1251062"/>
          </a:xfrm>
        </p:spPr>
        <p:txBody>
          <a:bodyPr>
            <a:normAutofit/>
          </a:bodyPr>
          <a:lstStyle/>
          <a:p>
            <a:pPr algn="ctr"/>
            <a:r>
              <a:rPr lang="es-ES" dirty="0" smtClean="0"/>
              <a:t>APORTE DEL GRUPO</a:t>
            </a:r>
            <a:endParaRPr lang="en-US" dirty="0"/>
          </a:p>
        </p:txBody>
      </p:sp>
      <p:graphicFrame>
        <p:nvGraphicFramePr>
          <p:cNvPr id="3" name="4 Marcador de contenido"/>
          <p:cNvGraphicFramePr>
            <a:graphicFrameLocks/>
          </p:cNvGraphicFramePr>
          <p:nvPr>
            <p:extLst>
              <p:ext uri="{D42A27DB-BD31-4B8C-83A1-F6EECF244321}">
                <p14:modId xmlns:p14="http://schemas.microsoft.com/office/powerpoint/2010/main" val="2543336654"/>
              </p:ext>
            </p:extLst>
          </p:nvPr>
        </p:nvGraphicFramePr>
        <p:xfrm>
          <a:off x="1991544" y="1628800"/>
          <a:ext cx="8280920" cy="4941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a 3"/>
          <p:cNvGraphicFramePr/>
          <p:nvPr>
            <p:extLst>
              <p:ext uri="{D42A27DB-BD31-4B8C-83A1-F6EECF244321}">
                <p14:modId xmlns:p14="http://schemas.microsoft.com/office/powerpoint/2010/main" val="1043469228"/>
              </p:ext>
            </p:extLst>
          </p:nvPr>
        </p:nvGraphicFramePr>
        <p:xfrm>
          <a:off x="1703512" y="1628800"/>
          <a:ext cx="8568952" cy="479756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ABC25F94-CBB2-4144-B696-6F4E13693CA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1424" y="377738"/>
            <a:ext cx="10225136" cy="1251062"/>
          </a:xfrm>
        </p:spPr>
        <p:txBody>
          <a:bodyPr>
            <a:normAutofit/>
          </a:bodyPr>
          <a:lstStyle/>
          <a:p>
            <a:pPr algn="ctr"/>
            <a:r>
              <a:rPr lang="es-ES" dirty="0" smtClean="0"/>
              <a:t>APORTE DEL GRUPO</a:t>
            </a:r>
            <a:endParaRPr lang="en-US" dirty="0"/>
          </a:p>
        </p:txBody>
      </p:sp>
      <p:graphicFrame>
        <p:nvGraphicFramePr>
          <p:cNvPr id="3" name="4 Marcador de contenido"/>
          <p:cNvGraphicFramePr>
            <a:graphicFrameLocks/>
          </p:cNvGraphicFramePr>
          <p:nvPr>
            <p:extLst>
              <p:ext uri="{D42A27DB-BD31-4B8C-83A1-F6EECF244321}">
                <p14:modId xmlns:p14="http://schemas.microsoft.com/office/powerpoint/2010/main" val="2543336654"/>
              </p:ext>
            </p:extLst>
          </p:nvPr>
        </p:nvGraphicFramePr>
        <p:xfrm>
          <a:off x="1991544" y="1628800"/>
          <a:ext cx="8280920" cy="4941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a 3"/>
          <p:cNvGraphicFramePr/>
          <p:nvPr>
            <p:extLst>
              <p:ext uri="{D42A27DB-BD31-4B8C-83A1-F6EECF244321}">
                <p14:modId xmlns:p14="http://schemas.microsoft.com/office/powerpoint/2010/main" val="421150632"/>
              </p:ext>
            </p:extLst>
          </p:nvPr>
        </p:nvGraphicFramePr>
        <p:xfrm>
          <a:off x="1703512" y="1628800"/>
          <a:ext cx="9208120" cy="479756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36965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ABC25F94-CBB2-4144-B696-6F4E13693CA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1424" y="404664"/>
            <a:ext cx="10225136" cy="1251062"/>
          </a:xfrm>
        </p:spPr>
        <p:txBody>
          <a:bodyPr>
            <a:normAutofit/>
          </a:bodyPr>
          <a:lstStyle/>
          <a:p>
            <a:pPr algn="ctr"/>
            <a:r>
              <a:rPr lang="es-ES" sz="5400" dirty="0" smtClean="0"/>
              <a:t>Gracias por su Atención…</a:t>
            </a:r>
            <a:endParaRPr lang="en-US" sz="5400" dirty="0"/>
          </a:p>
        </p:txBody>
      </p:sp>
      <p:pic>
        <p:nvPicPr>
          <p:cNvPr id="3" name="Imagen 2"/>
          <p:cNvPicPr>
            <a:picLocks noChangeAspect="1"/>
          </p:cNvPicPr>
          <p:nvPr/>
        </p:nvPicPr>
        <p:blipFill rotWithShape="1">
          <a:blip r:embed="rId3"/>
          <a:srcRect l="11813" t="34251" r="47233" b="17515"/>
          <a:stretch/>
        </p:blipFill>
        <p:spPr>
          <a:xfrm>
            <a:off x="0" y="1268760"/>
            <a:ext cx="12192000" cy="649416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EVIDENCIA CIENTÍFICA</a:t>
            </a:r>
            <a:endParaRPr lang="en-US" dirty="0"/>
          </a:p>
        </p:txBody>
      </p:sp>
      <p:pic>
        <p:nvPicPr>
          <p:cNvPr id="3" name="Imagen 2"/>
          <p:cNvPicPr>
            <a:picLocks noChangeAspect="1"/>
          </p:cNvPicPr>
          <p:nvPr/>
        </p:nvPicPr>
        <p:blipFill rotWithShape="1">
          <a:blip r:embed="rId3"/>
          <a:srcRect l="22328" t="10625" r="4618" b="28344"/>
          <a:stretch/>
        </p:blipFill>
        <p:spPr>
          <a:xfrm>
            <a:off x="1055440" y="1404816"/>
            <a:ext cx="10081120" cy="534451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1424" y="404023"/>
            <a:ext cx="10225136" cy="1251062"/>
          </a:xfrm>
        </p:spPr>
        <p:txBody>
          <a:bodyPr/>
          <a:lstStyle/>
          <a:p>
            <a:pPr algn="ctr"/>
            <a:r>
              <a:rPr lang="en-US" dirty="0" smtClean="0"/>
              <a:t>INTRODUCCI</a:t>
            </a:r>
            <a:r>
              <a:rPr lang="es-ES" dirty="0" smtClean="0"/>
              <a:t>ÓN</a:t>
            </a:r>
            <a:endParaRPr lang="en-US" dirty="0"/>
          </a:p>
        </p:txBody>
      </p:sp>
      <p:graphicFrame>
        <p:nvGraphicFramePr>
          <p:cNvPr id="3" name="4 Marcador de contenido"/>
          <p:cNvGraphicFramePr>
            <a:graphicFrameLocks/>
          </p:cNvGraphicFramePr>
          <p:nvPr>
            <p:extLst>
              <p:ext uri="{D42A27DB-BD31-4B8C-83A1-F6EECF244321}">
                <p14:modId xmlns:p14="http://schemas.microsoft.com/office/powerpoint/2010/main" val="101966965"/>
              </p:ext>
            </p:extLst>
          </p:nvPr>
        </p:nvGraphicFramePr>
        <p:xfrm>
          <a:off x="1847528" y="1670982"/>
          <a:ext cx="8496944" cy="49983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F96F6D86-1F14-4257-AB71-30486888DA1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8AA0EA03-1F8F-4153-B2A6-B15B8A3D5C4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43CA2599-0639-43DB-9049-A6E473B30DF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DF9F626B-238C-4CB0-A7DC-AC1AE8DB4A2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1424" y="404664"/>
            <a:ext cx="10225136" cy="1251062"/>
          </a:xfrm>
        </p:spPr>
        <p:txBody>
          <a:bodyPr/>
          <a:lstStyle/>
          <a:p>
            <a:pPr algn="ctr"/>
            <a:r>
              <a:rPr lang="en-US" dirty="0" smtClean="0"/>
              <a:t>INTRODUCCI</a:t>
            </a:r>
            <a:r>
              <a:rPr lang="es-ES" dirty="0" smtClean="0"/>
              <a:t>ÓN</a:t>
            </a:r>
            <a:endParaRPr lang="en-US" dirty="0"/>
          </a:p>
        </p:txBody>
      </p:sp>
      <p:graphicFrame>
        <p:nvGraphicFramePr>
          <p:cNvPr id="3" name="4 Marcador de contenido"/>
          <p:cNvGraphicFramePr>
            <a:graphicFrameLocks/>
          </p:cNvGraphicFramePr>
          <p:nvPr>
            <p:extLst>
              <p:ext uri="{D42A27DB-BD31-4B8C-83A1-F6EECF244321}">
                <p14:modId xmlns:p14="http://schemas.microsoft.com/office/powerpoint/2010/main" val="1456115428"/>
              </p:ext>
            </p:extLst>
          </p:nvPr>
        </p:nvGraphicFramePr>
        <p:xfrm>
          <a:off x="1847528" y="1429033"/>
          <a:ext cx="8496944" cy="5013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504EDA7F-B95A-4BD3-B5CD-E5147FE8646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E4656AED-4387-4A74-A8D6-77A284C77A4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BFC87BED-B51C-451E-9B8A-F5EE6A15231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OBJETIVO</a:t>
            </a:r>
            <a:endParaRPr lang="en-US" dirty="0"/>
          </a:p>
        </p:txBody>
      </p:sp>
      <p:pic>
        <p:nvPicPr>
          <p:cNvPr id="11266" name="Picture 2" descr="Resultado de imagen para pregunta"/>
          <p:cNvPicPr>
            <a:picLocks noChangeAspect="1" noChangeArrowheads="1"/>
          </p:cNvPicPr>
          <p:nvPr/>
        </p:nvPicPr>
        <p:blipFill>
          <a:blip r:embed="rId3" cstate="print">
            <a:clrChange>
              <a:clrFrom>
                <a:srgbClr val="FFFFFF"/>
              </a:clrFrom>
              <a:clrTo>
                <a:srgbClr val="FFFFFF">
                  <a:alpha val="0"/>
                </a:srgbClr>
              </a:clrTo>
            </a:clrChange>
          </a:blip>
          <a:srcRect l="13465" r="19207" b="3818"/>
          <a:stretch>
            <a:fillRect/>
          </a:stretch>
        </p:blipFill>
        <p:spPr bwMode="auto">
          <a:xfrm>
            <a:off x="633866" y="2276872"/>
            <a:ext cx="2437798" cy="3024336"/>
          </a:xfrm>
          <a:prstGeom prst="rect">
            <a:avLst/>
          </a:prstGeom>
          <a:noFill/>
        </p:spPr>
      </p:pic>
      <p:graphicFrame>
        <p:nvGraphicFramePr>
          <p:cNvPr id="6" name="4 Marcador de contenido"/>
          <p:cNvGraphicFramePr>
            <a:graphicFrameLocks/>
          </p:cNvGraphicFramePr>
          <p:nvPr>
            <p:extLst>
              <p:ext uri="{D42A27DB-BD31-4B8C-83A1-F6EECF244321}">
                <p14:modId xmlns:p14="http://schemas.microsoft.com/office/powerpoint/2010/main" val="1537287765"/>
              </p:ext>
            </p:extLst>
          </p:nvPr>
        </p:nvGraphicFramePr>
        <p:xfrm>
          <a:off x="3071664" y="1988840"/>
          <a:ext cx="7812360" cy="33123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F07394A-EE9F-4875-ABB3-62C3090BFD1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1424" y="327786"/>
            <a:ext cx="10225136" cy="1251062"/>
          </a:xfrm>
        </p:spPr>
        <p:txBody>
          <a:bodyPr>
            <a:noAutofit/>
          </a:bodyPr>
          <a:lstStyle/>
          <a:p>
            <a:pPr algn="ctr">
              <a:lnSpc>
                <a:spcPts val="3000"/>
              </a:lnSpc>
            </a:pPr>
            <a:r>
              <a:rPr lang="es-ES" dirty="0" smtClean="0"/>
              <a:t>METODOLOGÍA</a:t>
            </a:r>
            <a:br>
              <a:rPr lang="es-ES" dirty="0" smtClean="0"/>
            </a:br>
            <a:r>
              <a:rPr lang="es-ES" sz="3200" dirty="0" smtClean="0"/>
              <a:t>(Selección de los Estudios)</a:t>
            </a:r>
            <a:endParaRPr lang="en-US" sz="3200" dirty="0"/>
          </a:p>
        </p:txBody>
      </p:sp>
      <p:pic>
        <p:nvPicPr>
          <p:cNvPr id="38914" name="Picture 2" descr="Resultado de imagen para busqueda"/>
          <p:cNvPicPr>
            <a:picLocks noChangeAspect="1" noChangeArrowheads="1"/>
          </p:cNvPicPr>
          <p:nvPr/>
        </p:nvPicPr>
        <p:blipFill>
          <a:blip r:embed="rId3" cstate="print">
            <a:clrChange>
              <a:clrFrom>
                <a:srgbClr val="FFFFFF"/>
              </a:clrFrom>
              <a:clrTo>
                <a:srgbClr val="FFFFFF">
                  <a:alpha val="0"/>
                </a:srgbClr>
              </a:clrTo>
            </a:clrChange>
          </a:blip>
          <a:srcRect t="7000" r="8002"/>
          <a:stretch>
            <a:fillRect/>
          </a:stretch>
        </p:blipFill>
        <p:spPr bwMode="auto">
          <a:xfrm>
            <a:off x="1648586" y="1700808"/>
            <a:ext cx="2143159" cy="2160240"/>
          </a:xfrm>
          <a:prstGeom prst="rect">
            <a:avLst/>
          </a:prstGeom>
          <a:noFill/>
        </p:spPr>
      </p:pic>
      <p:sp>
        <p:nvSpPr>
          <p:cNvPr id="5" name="4 Flecha derecha"/>
          <p:cNvSpPr/>
          <p:nvPr/>
        </p:nvSpPr>
        <p:spPr>
          <a:xfrm>
            <a:off x="4007768" y="2276872"/>
            <a:ext cx="1368152" cy="864096"/>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6" name="5 CuadroTexto"/>
          <p:cNvSpPr txBox="1"/>
          <p:nvPr/>
        </p:nvSpPr>
        <p:spPr>
          <a:xfrm>
            <a:off x="5591944" y="2420889"/>
            <a:ext cx="4248472" cy="1384995"/>
          </a:xfrm>
          <a:prstGeom prst="rect">
            <a:avLst/>
          </a:prstGeom>
          <a:noFill/>
        </p:spPr>
        <p:txBody>
          <a:bodyPr wrap="square" rtlCol="0">
            <a:spAutoFit/>
          </a:bodyPr>
          <a:lstStyle/>
          <a:p>
            <a:r>
              <a:rPr lang="es-ES" sz="2800" b="1" dirty="0"/>
              <a:t>BÚSQUEDA</a:t>
            </a:r>
            <a:r>
              <a:rPr lang="es-ES" sz="2800" dirty="0"/>
              <a:t> </a:t>
            </a:r>
            <a:r>
              <a:rPr lang="es-ES" sz="2800" dirty="0">
                <a:sym typeface="Wingdings" pitchFamily="2" charset="2"/>
              </a:rPr>
              <a:t> </a:t>
            </a:r>
            <a:r>
              <a:rPr lang="es-ES" sz="2800" dirty="0" err="1">
                <a:sym typeface="Wingdings" pitchFamily="2" charset="2"/>
              </a:rPr>
              <a:t>PubMed,EMBASE</a:t>
            </a:r>
            <a:r>
              <a:rPr lang="es-ES" sz="2800" dirty="0">
                <a:sym typeface="Wingdings" pitchFamily="2" charset="2"/>
              </a:rPr>
              <a:t> y Cochrane </a:t>
            </a:r>
            <a:endParaRPr lang="en-US" sz="2800" dirty="0"/>
          </a:p>
        </p:txBody>
      </p:sp>
      <p:sp>
        <p:nvSpPr>
          <p:cNvPr id="7" name="6 Flecha abajo"/>
          <p:cNvSpPr/>
          <p:nvPr/>
        </p:nvSpPr>
        <p:spPr>
          <a:xfrm>
            <a:off x="7896200" y="3470820"/>
            <a:ext cx="864096" cy="67012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aphicFrame>
        <p:nvGraphicFramePr>
          <p:cNvPr id="8" name="7 Tabla"/>
          <p:cNvGraphicFramePr>
            <a:graphicFrameLocks noGrp="1"/>
          </p:cNvGraphicFramePr>
          <p:nvPr>
            <p:extLst>
              <p:ext uri="{D42A27DB-BD31-4B8C-83A1-F6EECF244321}">
                <p14:modId xmlns:p14="http://schemas.microsoft.com/office/powerpoint/2010/main" val="3691539861"/>
              </p:ext>
            </p:extLst>
          </p:nvPr>
        </p:nvGraphicFramePr>
        <p:xfrm>
          <a:off x="6312024" y="4149204"/>
          <a:ext cx="4032448" cy="2560320"/>
        </p:xfrm>
        <a:graphic>
          <a:graphicData uri="http://schemas.openxmlformats.org/drawingml/2006/table">
            <a:tbl>
              <a:tblPr firstRow="1" bandRow="1">
                <a:tableStyleId>{7E9639D4-E3E2-4D34-9284-5A2195B3D0D7}</a:tableStyleId>
              </a:tblPr>
              <a:tblGrid>
                <a:gridCol w="4032448">
                  <a:extLst>
                    <a:ext uri="{9D8B030D-6E8A-4147-A177-3AD203B41FA5}">
                      <a16:colId xmlns:a16="http://schemas.microsoft.com/office/drawing/2014/main" val="20000"/>
                    </a:ext>
                  </a:extLst>
                </a:gridCol>
              </a:tblGrid>
              <a:tr h="370840">
                <a:tc>
                  <a:txBody>
                    <a:bodyPr/>
                    <a:lstStyle/>
                    <a:p>
                      <a:pPr algn="ctr"/>
                      <a:r>
                        <a:rPr lang="es-ES" sz="2400" dirty="0" smtClean="0"/>
                        <a:t>PALABRAS CLAVE</a:t>
                      </a:r>
                      <a:endParaRPr lang="en-US" sz="2400" dirty="0"/>
                    </a:p>
                  </a:txBody>
                  <a:tcPr/>
                </a:tc>
                <a:extLst>
                  <a:ext uri="{0D108BD9-81ED-4DB2-BD59-A6C34878D82A}">
                    <a16:rowId xmlns:a16="http://schemas.microsoft.com/office/drawing/2014/main" val="10000"/>
                  </a:ext>
                </a:extLst>
              </a:tr>
              <a:tr h="370840">
                <a:tc>
                  <a:txBody>
                    <a:bodyPr/>
                    <a:lstStyle/>
                    <a:p>
                      <a:pPr algn="ctr"/>
                      <a:r>
                        <a:rPr lang="es-ES" sz="2400" dirty="0" smtClean="0"/>
                        <a:t>“</a:t>
                      </a:r>
                      <a:r>
                        <a:rPr lang="es-ES" sz="2400" dirty="0" err="1" smtClean="0"/>
                        <a:t>warfarina</a:t>
                      </a:r>
                      <a:r>
                        <a:rPr lang="es-ES" sz="2400" baseline="0" dirty="0" smtClean="0"/>
                        <a:t>”</a:t>
                      </a:r>
                      <a:endParaRPr lang="en-US" sz="2400" dirty="0"/>
                    </a:p>
                  </a:txBody>
                  <a:tcPr/>
                </a:tc>
                <a:extLst>
                  <a:ext uri="{0D108BD9-81ED-4DB2-BD59-A6C34878D82A}">
                    <a16:rowId xmlns:a16="http://schemas.microsoft.com/office/drawing/2014/main" val="10001"/>
                  </a:ext>
                </a:extLst>
              </a:tr>
              <a:tr h="370840">
                <a:tc>
                  <a:txBody>
                    <a:bodyPr/>
                    <a:lstStyle/>
                    <a:p>
                      <a:pPr algn="ctr"/>
                      <a:r>
                        <a:rPr lang="es-ES" sz="2400" dirty="0" smtClean="0"/>
                        <a:t>“Infarto del Miocardio anterior”</a:t>
                      </a:r>
                      <a:endParaRPr lang="en-US" sz="2400" dirty="0"/>
                    </a:p>
                  </a:txBody>
                  <a:tcPr/>
                </a:tc>
                <a:extLst>
                  <a:ext uri="{0D108BD9-81ED-4DB2-BD59-A6C34878D82A}">
                    <a16:rowId xmlns:a16="http://schemas.microsoft.com/office/drawing/2014/main" val="10002"/>
                  </a:ext>
                </a:extLst>
              </a:tr>
              <a:tr h="370840">
                <a:tc>
                  <a:txBody>
                    <a:bodyPr/>
                    <a:lstStyle/>
                    <a:p>
                      <a:pPr algn="ctr"/>
                      <a:r>
                        <a:rPr lang="es-ES" sz="2400" dirty="0" smtClean="0"/>
                        <a:t>“Infarto</a:t>
                      </a:r>
                      <a:r>
                        <a:rPr lang="es-ES" sz="2400" baseline="0" dirty="0" smtClean="0"/>
                        <a:t> del Miocardio con elevación del ST”</a:t>
                      </a:r>
                      <a:endParaRPr lang="en-US" sz="2400" dirty="0"/>
                    </a:p>
                  </a:txBody>
                  <a:tcPr/>
                </a:tc>
                <a:extLst>
                  <a:ext uri="{0D108BD9-81ED-4DB2-BD59-A6C34878D82A}">
                    <a16:rowId xmlns:a16="http://schemas.microsoft.com/office/drawing/2014/main" val="10003"/>
                  </a:ext>
                </a:extLst>
              </a:tr>
            </a:tbl>
          </a:graphicData>
        </a:graphic>
      </p:graphicFrame>
      <p:sp>
        <p:nvSpPr>
          <p:cNvPr id="10" name="9 CuadroTexto"/>
          <p:cNvSpPr txBox="1"/>
          <p:nvPr/>
        </p:nvSpPr>
        <p:spPr>
          <a:xfrm>
            <a:off x="1343472" y="4559072"/>
            <a:ext cx="3491880" cy="1015663"/>
          </a:xfrm>
          <a:prstGeom prst="rect">
            <a:avLst/>
          </a:prstGeom>
          <a:noFill/>
        </p:spPr>
        <p:txBody>
          <a:bodyPr wrap="square" rtlCol="0">
            <a:spAutoFit/>
          </a:bodyPr>
          <a:lstStyle/>
          <a:p>
            <a:pPr marL="342900" indent="-342900">
              <a:buFont typeface="Wingdings" panose="05000000000000000000" pitchFamily="2" charset="2"/>
              <a:buChar char="ü"/>
            </a:pPr>
            <a:r>
              <a:rPr lang="en-US" sz="2000" dirty="0" err="1" smtClean="0"/>
              <a:t>Revisados</a:t>
            </a:r>
            <a:r>
              <a:rPr lang="en-US" sz="2000" dirty="0" smtClean="0"/>
              <a:t> </a:t>
            </a:r>
            <a:r>
              <a:rPr lang="en-US" sz="2000" dirty="0" err="1" smtClean="0"/>
              <a:t>individualmente</a:t>
            </a:r>
            <a:r>
              <a:rPr lang="en-US" sz="2000" dirty="0" smtClean="0"/>
              <a:t> </a:t>
            </a:r>
            <a:r>
              <a:rPr lang="en-US" sz="2000" dirty="0" err="1" smtClean="0"/>
              <a:t>por</a:t>
            </a:r>
            <a:r>
              <a:rPr lang="en-US" sz="2000" dirty="0" smtClean="0"/>
              <a:t> dos </a:t>
            </a:r>
            <a:r>
              <a:rPr lang="en-US" sz="2000" dirty="0" err="1" smtClean="0"/>
              <a:t>revisores</a:t>
            </a:r>
            <a:r>
              <a:rPr lang="en-US" sz="2000" dirty="0" smtClean="0"/>
              <a:t> </a:t>
            </a:r>
            <a:r>
              <a:rPr lang="en-US" sz="2000" dirty="0" err="1" smtClean="0"/>
              <a:t>independientes</a:t>
            </a:r>
            <a:r>
              <a:rPr lang="en-US" sz="2000" dirty="0" smtClean="0"/>
              <a:t> (N.M y J.M)</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05"/>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 calcmode="lin" valueType="num">
                                      <p:cBhvr>
                                        <p:cTn id="9" dur="500" fill="hold"/>
                                        <p:tgtEl>
                                          <p:spTgt spid="5"/>
                                        </p:tgtEl>
                                        <p:attrNameLst>
                                          <p:attrName>ppt_x</p:attrName>
                                        </p:attrNameLst>
                                      </p:cBhvr>
                                      <p:tavLst>
                                        <p:tav tm="0">
                                          <p:val>
                                            <p:strVal val="#ppt_x-.2"/>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strVal val="#ppt_w*0.05"/>
                                          </p:val>
                                        </p:tav>
                                        <p:tav tm="100000">
                                          <p:val>
                                            <p:strVal val="#ppt_w"/>
                                          </p:val>
                                        </p:tav>
                                      </p:tavLst>
                                    </p:anim>
                                    <p:anim calcmode="lin" valueType="num">
                                      <p:cBhvr>
                                        <p:cTn id="17" dur="500" fill="hold"/>
                                        <p:tgtEl>
                                          <p:spTgt spid="6"/>
                                        </p:tgtEl>
                                        <p:attrNameLst>
                                          <p:attrName>ppt_h</p:attrName>
                                        </p:attrNameLst>
                                      </p:cBhvr>
                                      <p:tavLst>
                                        <p:tav tm="0">
                                          <p:val>
                                            <p:strVal val="#ppt_h"/>
                                          </p:val>
                                        </p:tav>
                                        <p:tav tm="100000">
                                          <p:val>
                                            <p:strVal val="#ppt_h"/>
                                          </p:val>
                                        </p:tav>
                                      </p:tavLst>
                                    </p:anim>
                                    <p:anim calcmode="lin" valueType="num">
                                      <p:cBhvr>
                                        <p:cTn id="18" dur="500" fill="hold"/>
                                        <p:tgtEl>
                                          <p:spTgt spid="6"/>
                                        </p:tgtEl>
                                        <p:attrNameLst>
                                          <p:attrName>ppt_x</p:attrName>
                                        </p:attrNameLst>
                                      </p:cBhvr>
                                      <p:tavLst>
                                        <p:tav tm="0">
                                          <p:val>
                                            <p:strVal val="#ppt_x-.2"/>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strVal val="#ppt_w*0.05"/>
                                          </p:val>
                                        </p:tav>
                                        <p:tav tm="100000">
                                          <p:val>
                                            <p:strVal val="#ppt_w"/>
                                          </p:val>
                                        </p:tav>
                                      </p:tavLst>
                                    </p:anim>
                                    <p:anim calcmode="lin" valueType="num">
                                      <p:cBhvr>
                                        <p:cTn id="26" dur="500" fill="hold"/>
                                        <p:tgtEl>
                                          <p:spTgt spid="7"/>
                                        </p:tgtEl>
                                        <p:attrNameLst>
                                          <p:attrName>ppt_h</p:attrName>
                                        </p:attrNameLst>
                                      </p:cBhvr>
                                      <p:tavLst>
                                        <p:tav tm="0">
                                          <p:val>
                                            <p:strVal val="#ppt_h"/>
                                          </p:val>
                                        </p:tav>
                                        <p:tav tm="100000">
                                          <p:val>
                                            <p:strVal val="#ppt_h"/>
                                          </p:val>
                                        </p:tav>
                                      </p:tavLst>
                                    </p:anim>
                                    <p:anim calcmode="lin" valueType="num">
                                      <p:cBhvr>
                                        <p:cTn id="27" dur="500" fill="hold"/>
                                        <p:tgtEl>
                                          <p:spTgt spid="7"/>
                                        </p:tgtEl>
                                        <p:attrNameLst>
                                          <p:attrName>ppt_x</p:attrName>
                                        </p:attrNameLst>
                                      </p:cBhvr>
                                      <p:tavLst>
                                        <p:tav tm="0">
                                          <p:val>
                                            <p:strVal val="#ppt_x-.2"/>
                                          </p:val>
                                        </p:tav>
                                        <p:tav tm="100000">
                                          <p:val>
                                            <p:strVal val="#ppt_x"/>
                                          </p:val>
                                        </p:tav>
                                      </p:tavLst>
                                    </p:anim>
                                    <p:anim calcmode="lin" valueType="num">
                                      <p:cBhvr>
                                        <p:cTn id="28" dur="500" fill="hold"/>
                                        <p:tgtEl>
                                          <p:spTgt spid="7"/>
                                        </p:tgtEl>
                                        <p:attrNameLst>
                                          <p:attrName>ppt_y</p:attrName>
                                        </p:attrNameLst>
                                      </p:cBhvr>
                                      <p:tavLst>
                                        <p:tav tm="0">
                                          <p:val>
                                            <p:strVal val="#ppt_y"/>
                                          </p:val>
                                        </p:tav>
                                        <p:tav tm="100000">
                                          <p:val>
                                            <p:strVal val="#ppt_y"/>
                                          </p:val>
                                        </p:tav>
                                      </p:tavLst>
                                    </p:anim>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childTnLst>
                                </p:cTn>
                              </p:par>
                              <p:par>
                                <p:cTn id="34" presetID="54" presetClass="entr" presetSubtype="0" accel="10000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strVal val="#ppt_w*0.05"/>
                                          </p:val>
                                        </p:tav>
                                        <p:tav tm="100000">
                                          <p:val>
                                            <p:strVal val="#ppt_w"/>
                                          </p:val>
                                        </p:tav>
                                      </p:tavLst>
                                    </p:anim>
                                    <p:anim calcmode="lin" valueType="num">
                                      <p:cBhvr>
                                        <p:cTn id="37" dur="500" fill="hold"/>
                                        <p:tgtEl>
                                          <p:spTgt spid="10"/>
                                        </p:tgtEl>
                                        <p:attrNameLst>
                                          <p:attrName>ppt_h</p:attrName>
                                        </p:attrNameLst>
                                      </p:cBhvr>
                                      <p:tavLst>
                                        <p:tav tm="0">
                                          <p:val>
                                            <p:strVal val="#ppt_h"/>
                                          </p:val>
                                        </p:tav>
                                        <p:tav tm="100000">
                                          <p:val>
                                            <p:strVal val="#ppt_h"/>
                                          </p:val>
                                        </p:tav>
                                      </p:tavLst>
                                    </p:anim>
                                    <p:anim calcmode="lin" valueType="num">
                                      <p:cBhvr>
                                        <p:cTn id="38" dur="500" fill="hold"/>
                                        <p:tgtEl>
                                          <p:spTgt spid="10"/>
                                        </p:tgtEl>
                                        <p:attrNameLst>
                                          <p:attrName>ppt_x</p:attrName>
                                        </p:attrNameLst>
                                      </p:cBhvr>
                                      <p:tavLst>
                                        <p:tav tm="0">
                                          <p:val>
                                            <p:strVal val="#ppt_x-.2"/>
                                          </p:val>
                                        </p:tav>
                                        <p:tav tm="100000">
                                          <p:val>
                                            <p:strVal val="#ppt_x"/>
                                          </p:val>
                                        </p:tav>
                                      </p:tavLst>
                                    </p:anim>
                                    <p:anim calcmode="lin" valueType="num">
                                      <p:cBhvr>
                                        <p:cTn id="39" dur="500" fill="hold"/>
                                        <p:tgtEl>
                                          <p:spTgt spid="10"/>
                                        </p:tgtEl>
                                        <p:attrNameLst>
                                          <p:attrName>ppt_y</p:attrName>
                                        </p:attrNameLst>
                                      </p:cBhvr>
                                      <p:tavLst>
                                        <p:tav tm="0">
                                          <p:val>
                                            <p:strVal val="#ppt_y"/>
                                          </p:val>
                                        </p:tav>
                                        <p:tav tm="100000">
                                          <p:val>
                                            <p:strVal val="#ppt_y"/>
                                          </p:val>
                                        </p:tav>
                                      </p:tavLst>
                                    </p:anim>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1424" y="404664"/>
            <a:ext cx="10225136" cy="1251062"/>
          </a:xfrm>
        </p:spPr>
        <p:txBody>
          <a:bodyPr/>
          <a:lstStyle/>
          <a:p>
            <a:pPr algn="ctr"/>
            <a:r>
              <a:rPr lang="es-ES" dirty="0" smtClean="0"/>
              <a:t>METODOLOGÍA</a:t>
            </a:r>
            <a:endParaRPr lang="en-US" dirty="0"/>
          </a:p>
        </p:txBody>
      </p:sp>
      <p:graphicFrame>
        <p:nvGraphicFramePr>
          <p:cNvPr id="3" name="2 Tabla"/>
          <p:cNvGraphicFramePr>
            <a:graphicFrameLocks noGrp="1"/>
          </p:cNvGraphicFramePr>
          <p:nvPr>
            <p:extLst>
              <p:ext uri="{D42A27DB-BD31-4B8C-83A1-F6EECF244321}">
                <p14:modId xmlns:p14="http://schemas.microsoft.com/office/powerpoint/2010/main" val="3604164081"/>
              </p:ext>
            </p:extLst>
          </p:nvPr>
        </p:nvGraphicFramePr>
        <p:xfrm>
          <a:off x="1170033" y="2132856"/>
          <a:ext cx="9851934" cy="3002073"/>
        </p:xfrm>
        <a:graphic>
          <a:graphicData uri="http://schemas.openxmlformats.org/drawingml/2006/table">
            <a:tbl>
              <a:tblPr firstRow="1" bandRow="1">
                <a:tableStyleId>{793D81CF-94F2-401A-BA57-92F5A7B2D0C5}</a:tableStyleId>
              </a:tblPr>
              <a:tblGrid>
                <a:gridCol w="9851934">
                  <a:extLst>
                    <a:ext uri="{9D8B030D-6E8A-4147-A177-3AD203B41FA5}">
                      <a16:colId xmlns:a16="http://schemas.microsoft.com/office/drawing/2014/main" val="20000"/>
                    </a:ext>
                  </a:extLst>
                </a:gridCol>
              </a:tblGrid>
              <a:tr h="729203">
                <a:tc>
                  <a:txBody>
                    <a:bodyPr/>
                    <a:lstStyle/>
                    <a:p>
                      <a:pPr algn="ctr"/>
                      <a:r>
                        <a:rPr lang="es-ES" sz="3700" dirty="0" smtClean="0"/>
                        <a:t>CRITERIOS</a:t>
                      </a:r>
                      <a:r>
                        <a:rPr lang="es-ES" sz="3700" baseline="0" dirty="0" smtClean="0"/>
                        <a:t> DE INCLUSIÓN</a:t>
                      </a:r>
                      <a:endParaRPr lang="en-US" sz="3700" dirty="0"/>
                    </a:p>
                  </a:txBody>
                  <a:tcPr marL="120294" marR="120294" marT="60147" marB="60147"/>
                </a:tc>
                <a:extLst>
                  <a:ext uri="{0D108BD9-81ED-4DB2-BD59-A6C34878D82A}">
                    <a16:rowId xmlns:a16="http://schemas.microsoft.com/office/drawing/2014/main" val="10000"/>
                  </a:ext>
                </a:extLst>
              </a:tr>
              <a:tr h="1136435">
                <a:tc>
                  <a:txBody>
                    <a:bodyPr/>
                    <a:lstStyle/>
                    <a:p>
                      <a:pPr algn="ctr"/>
                      <a:r>
                        <a:rPr lang="es-ES" sz="3200" baseline="0" dirty="0" smtClean="0"/>
                        <a:t>1) Pacientes con STEMI anterior, reducción de la FEVI, Trastornos de motilidad. </a:t>
                      </a:r>
                    </a:p>
                  </a:txBody>
                  <a:tcPr marL="120294" marR="120294" marT="60147" marB="60147"/>
                </a:tc>
                <a:extLst>
                  <a:ext uri="{0D108BD9-81ED-4DB2-BD59-A6C34878D82A}">
                    <a16:rowId xmlns:a16="http://schemas.microsoft.com/office/drawing/2014/main" val="10001"/>
                  </a:ext>
                </a:extLst>
              </a:tr>
              <a:tr h="1136435">
                <a:tc>
                  <a:txBody>
                    <a:bodyPr/>
                    <a:lstStyle/>
                    <a:p>
                      <a:pPr algn="l"/>
                      <a:r>
                        <a:rPr lang="en-US" sz="3200" dirty="0" smtClean="0"/>
                        <a:t>2)</a:t>
                      </a:r>
                      <a:r>
                        <a:rPr lang="en-US" sz="3200" baseline="0" dirty="0" smtClean="0"/>
                        <a:t> </a:t>
                      </a:r>
                      <a:r>
                        <a:rPr lang="en-US" sz="3200" baseline="0" dirty="0" err="1" smtClean="0"/>
                        <a:t>Profilaxis</a:t>
                      </a:r>
                      <a:r>
                        <a:rPr lang="en-US" sz="3200" baseline="0" dirty="0" smtClean="0"/>
                        <a:t> con WF.</a:t>
                      </a:r>
                      <a:endParaRPr lang="en-US" sz="3200" dirty="0"/>
                    </a:p>
                  </a:txBody>
                  <a:tcPr marL="120294" marR="120294" marT="60147" marB="60147"/>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61054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1424" y="404664"/>
            <a:ext cx="10225136" cy="1251062"/>
          </a:xfrm>
        </p:spPr>
        <p:txBody>
          <a:bodyPr/>
          <a:lstStyle/>
          <a:p>
            <a:pPr algn="ctr"/>
            <a:r>
              <a:rPr lang="es-ES" dirty="0" smtClean="0"/>
              <a:t>METODOLOGÍA</a:t>
            </a:r>
            <a:endParaRPr lang="en-US" dirty="0"/>
          </a:p>
        </p:txBody>
      </p:sp>
      <p:graphicFrame>
        <p:nvGraphicFramePr>
          <p:cNvPr id="3" name="2 Tabla"/>
          <p:cNvGraphicFramePr>
            <a:graphicFrameLocks noGrp="1"/>
          </p:cNvGraphicFramePr>
          <p:nvPr>
            <p:extLst>
              <p:ext uri="{D42A27DB-BD31-4B8C-83A1-F6EECF244321}">
                <p14:modId xmlns:p14="http://schemas.microsoft.com/office/powerpoint/2010/main" val="2173324307"/>
              </p:ext>
            </p:extLst>
          </p:nvPr>
        </p:nvGraphicFramePr>
        <p:xfrm>
          <a:off x="1951617" y="1513300"/>
          <a:ext cx="8576798" cy="5227028"/>
        </p:xfrm>
        <a:graphic>
          <a:graphicData uri="http://schemas.openxmlformats.org/drawingml/2006/table">
            <a:tbl>
              <a:tblPr firstRow="1" bandRow="1">
                <a:tableStyleId>{793D81CF-94F2-401A-BA57-92F5A7B2D0C5}</a:tableStyleId>
              </a:tblPr>
              <a:tblGrid>
                <a:gridCol w="8576798">
                  <a:extLst>
                    <a:ext uri="{9D8B030D-6E8A-4147-A177-3AD203B41FA5}">
                      <a16:colId xmlns:a16="http://schemas.microsoft.com/office/drawing/2014/main" val="20000"/>
                    </a:ext>
                  </a:extLst>
                </a:gridCol>
              </a:tblGrid>
              <a:tr h="634822">
                <a:tc>
                  <a:txBody>
                    <a:bodyPr/>
                    <a:lstStyle/>
                    <a:p>
                      <a:pPr algn="ctr"/>
                      <a:r>
                        <a:rPr lang="es-ES" sz="3200" dirty="0" smtClean="0"/>
                        <a:t>CRITERIOS</a:t>
                      </a:r>
                      <a:r>
                        <a:rPr lang="es-ES" sz="3200" baseline="0" dirty="0" smtClean="0"/>
                        <a:t> DE EXCLUSIÓN</a:t>
                      </a:r>
                      <a:endParaRPr lang="en-US" sz="3200" dirty="0"/>
                    </a:p>
                  </a:txBody>
                  <a:tcPr marL="104724" marR="104724" marT="52362" marB="52362"/>
                </a:tc>
                <a:extLst>
                  <a:ext uri="{0D108BD9-81ED-4DB2-BD59-A6C34878D82A}">
                    <a16:rowId xmlns:a16="http://schemas.microsoft.com/office/drawing/2014/main" val="10000"/>
                  </a:ext>
                </a:extLst>
              </a:tr>
              <a:tr h="989346">
                <a:tc>
                  <a:txBody>
                    <a:bodyPr/>
                    <a:lstStyle/>
                    <a:p>
                      <a:pPr algn="ctr"/>
                      <a:r>
                        <a:rPr lang="es-ES" sz="2700" baseline="0" dirty="0" smtClean="0"/>
                        <a:t>1) Estudios que informaron solo en formato de resumen o sin acceso a datos completos o manuscritos.</a:t>
                      </a:r>
                    </a:p>
                  </a:txBody>
                  <a:tcPr marL="104724" marR="104724" marT="52362" marB="52362"/>
                </a:tc>
                <a:extLst>
                  <a:ext uri="{0D108BD9-81ED-4DB2-BD59-A6C34878D82A}">
                    <a16:rowId xmlns:a16="http://schemas.microsoft.com/office/drawing/2014/main" val="10001"/>
                  </a:ext>
                </a:extLst>
              </a:tr>
              <a:tr h="989346">
                <a:tc>
                  <a:txBody>
                    <a:bodyPr/>
                    <a:lstStyle/>
                    <a:p>
                      <a:pPr algn="l"/>
                      <a:r>
                        <a:rPr lang="en-US" sz="2700" dirty="0" smtClean="0"/>
                        <a:t>2) </a:t>
                      </a:r>
                      <a:r>
                        <a:rPr lang="en-US" sz="2700" baseline="0" dirty="0" err="1" smtClean="0"/>
                        <a:t>Estudios</a:t>
                      </a:r>
                      <a:r>
                        <a:rPr lang="en-US" sz="2700" baseline="0" dirty="0" smtClean="0"/>
                        <a:t> sin </a:t>
                      </a:r>
                      <a:r>
                        <a:rPr lang="en-US" sz="2700" baseline="0" dirty="0" err="1" smtClean="0"/>
                        <a:t>traducción</a:t>
                      </a:r>
                      <a:r>
                        <a:rPr lang="en-US" sz="2700" dirty="0" smtClean="0"/>
                        <a:t> </a:t>
                      </a:r>
                      <a:r>
                        <a:rPr lang="en-US" sz="2700" dirty="0" err="1" smtClean="0"/>
                        <a:t>en</a:t>
                      </a:r>
                      <a:r>
                        <a:rPr lang="en-US" sz="2700" dirty="0" smtClean="0"/>
                        <a:t> </a:t>
                      </a:r>
                      <a:r>
                        <a:rPr lang="en-US" sz="2700" dirty="0" err="1" smtClean="0"/>
                        <a:t>inglés</a:t>
                      </a:r>
                      <a:r>
                        <a:rPr lang="en-US" sz="2700" dirty="0" smtClean="0"/>
                        <a:t>.</a:t>
                      </a:r>
                      <a:endParaRPr lang="en-US" sz="2700" dirty="0"/>
                    </a:p>
                  </a:txBody>
                  <a:tcPr marL="104724" marR="104724" marT="52362" marB="52362"/>
                </a:tc>
                <a:extLst>
                  <a:ext uri="{0D108BD9-81ED-4DB2-BD59-A6C34878D82A}">
                    <a16:rowId xmlns:a16="http://schemas.microsoft.com/office/drawing/2014/main" val="10002"/>
                  </a:ext>
                </a:extLst>
              </a:tr>
              <a:tr h="989346">
                <a:tc>
                  <a:txBody>
                    <a:bodyPr/>
                    <a:lstStyle/>
                    <a:p>
                      <a:pPr algn="l"/>
                      <a:r>
                        <a:rPr lang="en-US" sz="2700" dirty="0" smtClean="0"/>
                        <a:t>3) </a:t>
                      </a:r>
                      <a:r>
                        <a:rPr lang="en-US" sz="2700" dirty="0" err="1" smtClean="0"/>
                        <a:t>Estudios</a:t>
                      </a:r>
                      <a:r>
                        <a:rPr lang="en-US" sz="2700" dirty="0" smtClean="0"/>
                        <a:t> que </a:t>
                      </a:r>
                      <a:r>
                        <a:rPr lang="en-US" sz="2700" dirty="0" err="1" smtClean="0"/>
                        <a:t>informaron</a:t>
                      </a:r>
                      <a:r>
                        <a:rPr lang="en-US" sz="2700" baseline="0" dirty="0" smtClean="0"/>
                        <a:t> que no hay </a:t>
                      </a:r>
                      <a:r>
                        <a:rPr lang="en-US" sz="2700" baseline="0" dirty="0" err="1" smtClean="0"/>
                        <a:t>comparación</a:t>
                      </a:r>
                      <a:r>
                        <a:rPr lang="en-US" sz="2700" baseline="0" dirty="0" smtClean="0"/>
                        <a:t> </a:t>
                      </a:r>
                      <a:r>
                        <a:rPr lang="en-US" sz="2700" baseline="0" dirty="0" err="1" smtClean="0"/>
                        <a:t>directa</a:t>
                      </a:r>
                      <a:r>
                        <a:rPr lang="en-US" sz="2700" baseline="0" dirty="0" smtClean="0"/>
                        <a:t> de WF vs No WF.</a:t>
                      </a:r>
                      <a:endParaRPr lang="en-US" sz="2700" dirty="0"/>
                    </a:p>
                  </a:txBody>
                  <a:tcPr marL="104724" marR="104724" marT="52362" marB="52362"/>
                </a:tc>
                <a:extLst>
                  <a:ext uri="{0D108BD9-81ED-4DB2-BD59-A6C34878D82A}">
                    <a16:rowId xmlns:a16="http://schemas.microsoft.com/office/drawing/2014/main" val="10003"/>
                  </a:ext>
                </a:extLst>
              </a:tr>
              <a:tr h="989346">
                <a:tc>
                  <a:txBody>
                    <a:bodyPr/>
                    <a:lstStyle/>
                    <a:p>
                      <a:pPr algn="l"/>
                      <a:r>
                        <a:rPr lang="en-US" sz="2700" dirty="0" smtClean="0"/>
                        <a:t>4) </a:t>
                      </a:r>
                      <a:r>
                        <a:rPr lang="en-US" sz="2700" dirty="0" err="1" smtClean="0"/>
                        <a:t>Estudios</a:t>
                      </a:r>
                      <a:r>
                        <a:rPr lang="en-US" sz="2700" baseline="0" dirty="0" smtClean="0"/>
                        <a:t> sin </a:t>
                      </a:r>
                      <a:r>
                        <a:rPr lang="en-US" sz="2700" baseline="0" dirty="0" err="1" smtClean="0"/>
                        <a:t>posibilidad</a:t>
                      </a:r>
                      <a:r>
                        <a:rPr lang="en-US" sz="2700" baseline="0" dirty="0" smtClean="0"/>
                        <a:t> de </a:t>
                      </a:r>
                      <a:r>
                        <a:rPr lang="en-US" sz="2700" baseline="0" dirty="0" err="1" smtClean="0"/>
                        <a:t>separar</a:t>
                      </a:r>
                      <a:r>
                        <a:rPr lang="en-US" sz="2700" baseline="0" dirty="0" smtClean="0"/>
                        <a:t> </a:t>
                      </a:r>
                      <a:r>
                        <a:rPr lang="en-US" sz="2700" baseline="0" dirty="0" err="1" smtClean="0"/>
                        <a:t>los</a:t>
                      </a:r>
                      <a:r>
                        <a:rPr lang="en-US" sz="2700" baseline="0" dirty="0" smtClean="0"/>
                        <a:t> </a:t>
                      </a:r>
                      <a:r>
                        <a:rPr lang="en-US" sz="2700" baseline="0" dirty="0" err="1" smtClean="0"/>
                        <a:t>resultados</a:t>
                      </a:r>
                      <a:r>
                        <a:rPr lang="en-US" sz="2700" baseline="0" dirty="0" smtClean="0"/>
                        <a:t> </a:t>
                      </a:r>
                      <a:r>
                        <a:rPr lang="en-US" sz="2700" baseline="0" dirty="0" err="1" smtClean="0"/>
                        <a:t>individuales</a:t>
                      </a:r>
                      <a:r>
                        <a:rPr lang="en-US" sz="2700" baseline="0" dirty="0" smtClean="0"/>
                        <a:t>.</a:t>
                      </a:r>
                      <a:endParaRPr lang="en-US" sz="2700" dirty="0"/>
                    </a:p>
                  </a:txBody>
                  <a:tcPr marL="104724" marR="104724" marT="52362" marB="52362"/>
                </a:tc>
                <a:extLst>
                  <a:ext uri="{0D108BD9-81ED-4DB2-BD59-A6C34878D82A}">
                    <a16:rowId xmlns:a16="http://schemas.microsoft.com/office/drawing/2014/main" val="10004"/>
                  </a:ext>
                </a:extLst>
              </a:tr>
              <a:tr h="634822">
                <a:tc>
                  <a:txBody>
                    <a:bodyPr/>
                    <a:lstStyle/>
                    <a:p>
                      <a:pPr algn="l"/>
                      <a:r>
                        <a:rPr lang="en-US" sz="2700" dirty="0" smtClean="0"/>
                        <a:t>5) </a:t>
                      </a:r>
                      <a:r>
                        <a:rPr lang="en-US" sz="2700" dirty="0" err="1" smtClean="0"/>
                        <a:t>Estudios</a:t>
                      </a:r>
                      <a:r>
                        <a:rPr lang="en-US" sz="2700" dirty="0" smtClean="0"/>
                        <a:t> que no </a:t>
                      </a:r>
                      <a:r>
                        <a:rPr lang="en-US" sz="2700" dirty="0" err="1" smtClean="0"/>
                        <a:t>usaron</a:t>
                      </a:r>
                      <a:r>
                        <a:rPr lang="en-US" sz="2700" dirty="0" smtClean="0"/>
                        <a:t> DAPT</a:t>
                      </a:r>
                      <a:endParaRPr lang="en-US" sz="2700" dirty="0"/>
                    </a:p>
                  </a:txBody>
                  <a:tcPr marL="104724" marR="104724" marT="52362" marB="52362"/>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ódulo">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ó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ó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11646</TotalTime>
  <Words>2965</Words>
  <Application>Microsoft Office PowerPoint</Application>
  <PresentationFormat>Panorámica</PresentationFormat>
  <Paragraphs>263</Paragraphs>
  <Slides>28</Slides>
  <Notes>24</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28</vt:i4>
      </vt:variant>
    </vt:vector>
  </HeadingPairs>
  <TitlesOfParts>
    <vt:vector size="37" baseType="lpstr">
      <vt:lpstr>Abadi MT Condensed Extra Bold</vt:lpstr>
      <vt:lpstr>Arial</vt:lpstr>
      <vt:lpstr>Baghdad</vt:lpstr>
      <vt:lpstr>Calibri</vt:lpstr>
      <vt:lpstr>Corbel</vt:lpstr>
      <vt:lpstr>Wingdings</vt:lpstr>
      <vt:lpstr>Wingdings 2</vt:lpstr>
      <vt:lpstr>Wingdings 3</vt:lpstr>
      <vt:lpstr>Módulo</vt:lpstr>
      <vt:lpstr>EVIDENCIA CIENTÍFICA</vt:lpstr>
      <vt:lpstr>PREGUNTA</vt:lpstr>
      <vt:lpstr>EVIDENCIA CIENTÍFICA</vt:lpstr>
      <vt:lpstr>INTRODUCCIÓN</vt:lpstr>
      <vt:lpstr>INTRODUCCIÓN</vt:lpstr>
      <vt:lpstr>OBJETIVO</vt:lpstr>
      <vt:lpstr>METODOLOGÍA (Selección de los Estudios)</vt:lpstr>
      <vt:lpstr>METODOLOGÍA</vt:lpstr>
      <vt:lpstr>METODOLOGÍA</vt:lpstr>
      <vt:lpstr>METODOLOGÍA (Puntos Finales Primarios y de Seguridad)</vt:lpstr>
      <vt:lpstr>METODOLOGÍA (Análisis de Datos)</vt:lpstr>
      <vt:lpstr>RESULTADOS</vt:lpstr>
      <vt:lpstr>SELECCIÓN DE ESTUDIOS</vt:lpstr>
      <vt:lpstr>Presentación de PowerPoint</vt:lpstr>
      <vt:lpstr>RESULTADOS</vt:lpstr>
      <vt:lpstr>Presentación de PowerPoint</vt:lpstr>
      <vt:lpstr>Presentación de PowerPoint</vt:lpstr>
      <vt:lpstr>DISCUSIÓN</vt:lpstr>
      <vt:lpstr>DISCUSIÓN</vt:lpstr>
      <vt:lpstr>DISCUSIÓN</vt:lpstr>
      <vt:lpstr>CONCLUSIÓN</vt:lpstr>
      <vt:lpstr>LISTA DE COTEJO</vt:lpstr>
      <vt:lpstr>LISTA DE COTEJO</vt:lpstr>
      <vt:lpstr>LISTA DE COTEJO</vt:lpstr>
      <vt:lpstr>LISTA DE COTEJO</vt:lpstr>
      <vt:lpstr>APORTE DEL GRUPO</vt:lpstr>
      <vt:lpstr>APORTE DEL GRUPO</vt:lpstr>
      <vt:lpstr>Gracias por su Atención…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Fabiola Viloria</dc:creator>
  <cp:lastModifiedBy>Cesar García</cp:lastModifiedBy>
  <cp:revision>242</cp:revision>
  <dcterms:created xsi:type="dcterms:W3CDTF">2017-06-18T19:28:48Z</dcterms:created>
  <dcterms:modified xsi:type="dcterms:W3CDTF">2018-09-24T13:40:56Z</dcterms:modified>
</cp:coreProperties>
</file>