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2"/>
  </p:notesMasterIdLst>
  <p:sldIdLst>
    <p:sldId id="260" r:id="rId2"/>
    <p:sldId id="258" r:id="rId3"/>
    <p:sldId id="301" r:id="rId4"/>
    <p:sldId id="315" r:id="rId5"/>
    <p:sldId id="318" r:id="rId6"/>
    <p:sldId id="268" r:id="rId7"/>
    <p:sldId id="271" r:id="rId8"/>
    <p:sldId id="270" r:id="rId9"/>
    <p:sldId id="274" r:id="rId10"/>
    <p:sldId id="314" r:id="rId11"/>
    <p:sldId id="283" r:id="rId12"/>
    <p:sldId id="304" r:id="rId13"/>
    <p:sldId id="299" r:id="rId14"/>
    <p:sldId id="285" r:id="rId15"/>
    <p:sldId id="317" r:id="rId16"/>
    <p:sldId id="305" r:id="rId17"/>
    <p:sldId id="326" r:id="rId18"/>
    <p:sldId id="307" r:id="rId19"/>
    <p:sldId id="323" r:id="rId20"/>
    <p:sldId id="309" r:id="rId21"/>
    <p:sldId id="324" r:id="rId22"/>
    <p:sldId id="311" r:id="rId23"/>
    <p:sldId id="312" r:id="rId24"/>
    <p:sldId id="294" r:id="rId25"/>
    <p:sldId id="325" r:id="rId26"/>
    <p:sldId id="298" r:id="rId27"/>
    <p:sldId id="320" r:id="rId28"/>
    <p:sldId id="319" r:id="rId29"/>
    <p:sldId id="321" r:id="rId30"/>
    <p:sldId id="32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initials="S" lastIdx="2" clrIdx="0">
    <p:extLst>
      <p:ext uri="{19B8F6BF-5375-455C-9EA6-DF929625EA0E}">
        <p15:presenceInfo xmlns:p15="http://schemas.microsoft.com/office/powerpoint/2012/main" xmlns="" userId="Sand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94660"/>
  </p:normalViewPr>
  <p:slideViewPr>
    <p:cSldViewPr snapToGrid="0">
      <p:cViewPr varScale="1">
        <p:scale>
          <a:sx n="64" d="100"/>
          <a:sy n="64" d="100"/>
        </p:scale>
        <p:origin x="-882" y="-102"/>
      </p:cViewPr>
      <p:guideLst>
        <p:guide orient="horz" pos="2160"/>
        <p:guide pos="3840"/>
      </p:guideLst>
    </p:cSldViewPr>
  </p:slideViewPr>
  <p:notesTextViewPr>
    <p:cViewPr>
      <p:scale>
        <a:sx n="66" d="100"/>
        <a:sy n="66"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F7100-F07F-4F74-8819-4BC3EED7CCEF}"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s-ES"/>
        </a:p>
      </dgm:t>
    </dgm:pt>
    <dgm:pt modelId="{E7D27793-EAA1-4363-8961-DD8D3DA5CB46}">
      <dgm:prSet phldrT="[Texto]" custT="1"/>
      <dgm:spPr/>
      <dgm:t>
        <a:bodyPr/>
        <a:lstStyle/>
        <a:p>
          <a:endParaRPr lang="es-MX" sz="1800" b="1" i="0" dirty="0" smtClean="0">
            <a:solidFill>
              <a:schemeClr val="tx1"/>
            </a:solidFill>
          </a:endParaRPr>
        </a:p>
        <a:p>
          <a:r>
            <a:rPr lang="es-MX" sz="1800" b="1" i="0" dirty="0" smtClean="0">
              <a:solidFill>
                <a:schemeClr val="tx1"/>
              </a:solidFill>
            </a:rPr>
            <a:t>Pacientes elegibles</a:t>
          </a:r>
          <a:r>
            <a:rPr lang="es-MX" sz="1800" b="0" i="0" dirty="0" smtClean="0"/>
            <a:t>:</a:t>
          </a:r>
        </a:p>
        <a:p>
          <a:r>
            <a:rPr lang="es-VE" sz="1800" dirty="0" smtClean="0"/>
            <a:t>Pacientes de ambos sexos que tenían 75 años de edad o menos al momento del alta hospitalaria después de un infarto de miocardio,.</a:t>
          </a:r>
        </a:p>
        <a:p>
          <a:r>
            <a:rPr lang="es-VE" sz="1800" dirty="0" smtClean="0"/>
            <a:t>Los pacientes fueron reclutados de cinco centros </a:t>
          </a:r>
          <a:r>
            <a:rPr lang="es-VE" sz="1800" smtClean="0"/>
            <a:t>cardiológicos  del </a:t>
          </a:r>
          <a:r>
            <a:rPr lang="es-VE" sz="1800" dirty="0" smtClean="0"/>
            <a:t>área de Oslo (población, 570,000).  Durante un periodo de seguimiento promedio  de 37 meses </a:t>
          </a:r>
          <a:endParaRPr lang="es-ES" sz="1800" dirty="0"/>
        </a:p>
      </dgm:t>
    </dgm:pt>
    <dgm:pt modelId="{219FD99B-EBEA-4A3E-AAAC-B7A593F2A52A}" type="parTrans" cxnId="{C4BB4C45-41FF-4A7D-9D95-B1FC69D8710D}">
      <dgm:prSet/>
      <dgm:spPr/>
      <dgm:t>
        <a:bodyPr/>
        <a:lstStyle/>
        <a:p>
          <a:endParaRPr lang="es-ES"/>
        </a:p>
      </dgm:t>
    </dgm:pt>
    <dgm:pt modelId="{AF00D0C5-02C6-4A8A-A040-167ABE7FFCB2}" type="sibTrans" cxnId="{C4BB4C45-41FF-4A7D-9D95-B1FC69D8710D}">
      <dgm:prSet/>
      <dgm:spPr/>
      <dgm:t>
        <a:bodyPr/>
        <a:lstStyle/>
        <a:p>
          <a:endParaRPr lang="es-ES"/>
        </a:p>
      </dgm:t>
    </dgm:pt>
    <dgm:pt modelId="{C6F6A13E-8D70-432A-BEA7-93BEFACBC037}">
      <dgm:prSet phldrT="[Texto]" custT="1"/>
      <dgm:spPr/>
      <dgm:t>
        <a:bodyPr/>
        <a:lstStyle/>
        <a:p>
          <a:endParaRPr lang="es-MX" sz="1800" b="0" i="0" dirty="0" smtClean="0"/>
        </a:p>
        <a:p>
          <a:endParaRPr lang="es-MX" sz="1800" b="0" i="0" dirty="0" smtClean="0"/>
        </a:p>
        <a:p>
          <a:endParaRPr lang="es-MX" sz="1800" b="0" i="0" dirty="0" smtClean="0"/>
        </a:p>
        <a:p>
          <a:r>
            <a:rPr lang="es-VE" sz="1800" dirty="0" smtClean="0"/>
            <a:t>Todos los pacientes recibieron terapia médica estándar (incluidos los bloqueadores beta) durante la estadía en el hospital de acuerdo con las pautas locales, y todos dieron su consentimiento informado de acuerdo con la Segunda Declaración de Helsinki</a:t>
          </a:r>
          <a:endParaRPr lang="es-ES" sz="1800" dirty="0"/>
        </a:p>
      </dgm:t>
    </dgm:pt>
    <dgm:pt modelId="{A784A492-439F-4FE2-8D16-67A42B5ACEE9}" type="parTrans" cxnId="{6E1A4749-13CE-46B1-B2B7-D93B73300FF6}">
      <dgm:prSet/>
      <dgm:spPr/>
      <dgm:t>
        <a:bodyPr/>
        <a:lstStyle/>
        <a:p>
          <a:endParaRPr lang="es-ES"/>
        </a:p>
      </dgm:t>
    </dgm:pt>
    <dgm:pt modelId="{157E4BDC-6D6F-42EF-BB44-DC490037D933}" type="sibTrans" cxnId="{6E1A4749-13CE-46B1-B2B7-D93B73300FF6}">
      <dgm:prSet/>
      <dgm:spPr/>
      <dgm:t>
        <a:bodyPr/>
        <a:lstStyle/>
        <a:p>
          <a:endParaRPr lang="es-ES"/>
        </a:p>
      </dgm:t>
    </dgm:pt>
    <dgm:pt modelId="{3E1588E3-B961-4022-A865-35B8BB79B449}">
      <dgm:prSet phldrT="[Texto]" phldr="1"/>
      <dgm:spPr/>
      <dgm:t>
        <a:bodyPr/>
        <a:lstStyle/>
        <a:p>
          <a:endParaRPr lang="es-ES" dirty="0"/>
        </a:p>
      </dgm:t>
    </dgm:pt>
    <dgm:pt modelId="{C46CFD28-A888-4013-B3A9-4090CCFD0E60}" type="sibTrans" cxnId="{35504ECD-E7F6-4A6E-B871-0B8BA710EC32}">
      <dgm:prSet/>
      <dgm:spPr/>
      <dgm:t>
        <a:bodyPr/>
        <a:lstStyle/>
        <a:p>
          <a:endParaRPr lang="es-ES"/>
        </a:p>
      </dgm:t>
    </dgm:pt>
    <dgm:pt modelId="{CEB79DAE-0001-42C9-BAAC-6AFE9B008902}" type="parTrans" cxnId="{35504ECD-E7F6-4A6E-B871-0B8BA710EC32}">
      <dgm:prSet/>
      <dgm:spPr/>
      <dgm:t>
        <a:bodyPr/>
        <a:lstStyle/>
        <a:p>
          <a:endParaRPr lang="es-ES"/>
        </a:p>
      </dgm:t>
    </dgm:pt>
    <dgm:pt modelId="{7B01DEC5-8DB1-4388-A6BE-B2A388F2AA5E}">
      <dgm:prSet phldrT="[Texto]" phldr="1"/>
      <dgm:spPr/>
      <dgm:t>
        <a:bodyPr/>
        <a:lstStyle/>
        <a:p>
          <a:endParaRPr lang="es-ES" dirty="0"/>
        </a:p>
      </dgm:t>
    </dgm:pt>
    <dgm:pt modelId="{EBD2B50A-865E-49C5-81FF-BA74A04AABC5}" type="sibTrans" cxnId="{D6CC3AEF-9FD0-4411-91BD-F0BDAE2CC728}">
      <dgm:prSet/>
      <dgm:spPr/>
      <dgm:t>
        <a:bodyPr/>
        <a:lstStyle/>
        <a:p>
          <a:endParaRPr lang="es-ES"/>
        </a:p>
      </dgm:t>
    </dgm:pt>
    <dgm:pt modelId="{0FE2394F-824E-4FA7-A248-C609185DC640}" type="parTrans" cxnId="{D6CC3AEF-9FD0-4411-91BD-F0BDAE2CC728}">
      <dgm:prSet/>
      <dgm:spPr/>
      <dgm:t>
        <a:bodyPr/>
        <a:lstStyle/>
        <a:p>
          <a:endParaRPr lang="es-ES"/>
        </a:p>
      </dgm:t>
    </dgm:pt>
    <dgm:pt modelId="{D6E7109F-D114-4621-9B59-0444A41E5FD2}" type="pres">
      <dgm:prSet presAssocID="{03FF7100-F07F-4F74-8819-4BC3EED7CCEF}" presName="Name0" presStyleCnt="0">
        <dgm:presLayoutVars>
          <dgm:dir/>
          <dgm:animLvl val="lvl"/>
          <dgm:resizeHandles val="exact"/>
        </dgm:presLayoutVars>
      </dgm:prSet>
      <dgm:spPr/>
      <dgm:t>
        <a:bodyPr/>
        <a:lstStyle/>
        <a:p>
          <a:endParaRPr lang="es-ES"/>
        </a:p>
      </dgm:t>
    </dgm:pt>
    <dgm:pt modelId="{A0F323BB-ABF9-4697-BC37-C5F35225F6C7}" type="pres">
      <dgm:prSet presAssocID="{7B01DEC5-8DB1-4388-A6BE-B2A388F2AA5E}" presName="compositeNode" presStyleCnt="0">
        <dgm:presLayoutVars>
          <dgm:bulletEnabled val="1"/>
        </dgm:presLayoutVars>
      </dgm:prSet>
      <dgm:spPr/>
    </dgm:pt>
    <dgm:pt modelId="{F07F6F64-ACFF-43E9-8509-5139A2F9607D}" type="pres">
      <dgm:prSet presAssocID="{7B01DEC5-8DB1-4388-A6BE-B2A388F2AA5E}" presName="bgRect" presStyleLbl="node1" presStyleIdx="0" presStyleCnt="2" custScaleX="109489"/>
      <dgm:spPr/>
      <dgm:t>
        <a:bodyPr/>
        <a:lstStyle/>
        <a:p>
          <a:endParaRPr lang="es-ES"/>
        </a:p>
      </dgm:t>
    </dgm:pt>
    <dgm:pt modelId="{F44D1F0F-26EE-41D7-8D0E-20E6195BF0D6}" type="pres">
      <dgm:prSet presAssocID="{7B01DEC5-8DB1-4388-A6BE-B2A388F2AA5E}" presName="parentNode" presStyleLbl="node1" presStyleIdx="0" presStyleCnt="2">
        <dgm:presLayoutVars>
          <dgm:chMax val="0"/>
          <dgm:bulletEnabled val="1"/>
        </dgm:presLayoutVars>
      </dgm:prSet>
      <dgm:spPr/>
      <dgm:t>
        <a:bodyPr/>
        <a:lstStyle/>
        <a:p>
          <a:endParaRPr lang="es-ES"/>
        </a:p>
      </dgm:t>
    </dgm:pt>
    <dgm:pt modelId="{BB64C0FD-8EE5-4114-A6C7-AC54F43A49AE}" type="pres">
      <dgm:prSet presAssocID="{7B01DEC5-8DB1-4388-A6BE-B2A388F2AA5E}" presName="childNode" presStyleLbl="node1" presStyleIdx="0" presStyleCnt="2">
        <dgm:presLayoutVars>
          <dgm:bulletEnabled val="1"/>
        </dgm:presLayoutVars>
      </dgm:prSet>
      <dgm:spPr/>
      <dgm:t>
        <a:bodyPr/>
        <a:lstStyle/>
        <a:p>
          <a:endParaRPr lang="es-ES"/>
        </a:p>
      </dgm:t>
    </dgm:pt>
    <dgm:pt modelId="{E8FFC446-ECC6-4486-863E-52D8A46DC2D3}" type="pres">
      <dgm:prSet presAssocID="{EBD2B50A-865E-49C5-81FF-BA74A04AABC5}" presName="hSp" presStyleCnt="0"/>
      <dgm:spPr/>
    </dgm:pt>
    <dgm:pt modelId="{FBF4FB1D-B343-4272-A42E-EF4B09CCD05B}" type="pres">
      <dgm:prSet presAssocID="{EBD2B50A-865E-49C5-81FF-BA74A04AABC5}" presName="vProcSp" presStyleCnt="0"/>
      <dgm:spPr/>
    </dgm:pt>
    <dgm:pt modelId="{F5AD328F-295C-4E5F-B87F-396A89FD7EED}" type="pres">
      <dgm:prSet presAssocID="{EBD2B50A-865E-49C5-81FF-BA74A04AABC5}" presName="vSp1" presStyleCnt="0"/>
      <dgm:spPr/>
    </dgm:pt>
    <dgm:pt modelId="{E447A74C-4CBB-4603-945C-2D28D9368EF4}" type="pres">
      <dgm:prSet presAssocID="{EBD2B50A-865E-49C5-81FF-BA74A04AABC5}" presName="simulatedConn" presStyleLbl="solidFgAcc1" presStyleIdx="0" presStyleCnt="1"/>
      <dgm:spPr/>
    </dgm:pt>
    <dgm:pt modelId="{DB44428F-1959-4D90-A8D6-712FDC0400A5}" type="pres">
      <dgm:prSet presAssocID="{EBD2B50A-865E-49C5-81FF-BA74A04AABC5}" presName="vSp2" presStyleCnt="0"/>
      <dgm:spPr/>
    </dgm:pt>
    <dgm:pt modelId="{BCBCDBD6-3BF2-4362-9723-81DE794F5E50}" type="pres">
      <dgm:prSet presAssocID="{EBD2B50A-865E-49C5-81FF-BA74A04AABC5}" presName="sibTrans" presStyleCnt="0"/>
      <dgm:spPr/>
    </dgm:pt>
    <dgm:pt modelId="{BF11EA7B-1229-483C-9CBD-13D4564B72EA}" type="pres">
      <dgm:prSet presAssocID="{3E1588E3-B961-4022-A865-35B8BB79B449}" presName="compositeNode" presStyleCnt="0">
        <dgm:presLayoutVars>
          <dgm:bulletEnabled val="1"/>
        </dgm:presLayoutVars>
      </dgm:prSet>
      <dgm:spPr/>
    </dgm:pt>
    <dgm:pt modelId="{0E019564-D33C-4163-9171-AFEFD18DD4F1}" type="pres">
      <dgm:prSet presAssocID="{3E1588E3-B961-4022-A865-35B8BB79B449}" presName="bgRect" presStyleLbl="node1" presStyleIdx="1" presStyleCnt="2" custLinFactNeighborX="1853"/>
      <dgm:spPr/>
      <dgm:t>
        <a:bodyPr/>
        <a:lstStyle/>
        <a:p>
          <a:endParaRPr lang="es-ES"/>
        </a:p>
      </dgm:t>
    </dgm:pt>
    <dgm:pt modelId="{C7EBF65E-5CB2-4D2D-8524-9A346547B61D}" type="pres">
      <dgm:prSet presAssocID="{3E1588E3-B961-4022-A865-35B8BB79B449}" presName="parentNode" presStyleLbl="node1" presStyleIdx="1" presStyleCnt="2">
        <dgm:presLayoutVars>
          <dgm:chMax val="0"/>
          <dgm:bulletEnabled val="1"/>
        </dgm:presLayoutVars>
      </dgm:prSet>
      <dgm:spPr/>
      <dgm:t>
        <a:bodyPr/>
        <a:lstStyle/>
        <a:p>
          <a:endParaRPr lang="es-ES"/>
        </a:p>
      </dgm:t>
    </dgm:pt>
    <dgm:pt modelId="{95512820-DF64-480A-B6FB-98FBD4AA85A3}" type="pres">
      <dgm:prSet presAssocID="{3E1588E3-B961-4022-A865-35B8BB79B449}" presName="childNode" presStyleLbl="node1" presStyleIdx="1" presStyleCnt="2">
        <dgm:presLayoutVars>
          <dgm:bulletEnabled val="1"/>
        </dgm:presLayoutVars>
      </dgm:prSet>
      <dgm:spPr/>
      <dgm:t>
        <a:bodyPr/>
        <a:lstStyle/>
        <a:p>
          <a:endParaRPr lang="es-ES"/>
        </a:p>
      </dgm:t>
    </dgm:pt>
  </dgm:ptLst>
  <dgm:cxnLst>
    <dgm:cxn modelId="{D6CC3AEF-9FD0-4411-91BD-F0BDAE2CC728}" srcId="{03FF7100-F07F-4F74-8819-4BC3EED7CCEF}" destId="{7B01DEC5-8DB1-4388-A6BE-B2A388F2AA5E}" srcOrd="0" destOrd="0" parTransId="{0FE2394F-824E-4FA7-A248-C609185DC640}" sibTransId="{EBD2B50A-865E-49C5-81FF-BA74A04AABC5}"/>
    <dgm:cxn modelId="{958E5EA9-D8BF-4571-8C23-6BD4B554EACD}" type="presOf" srcId="{3E1588E3-B961-4022-A865-35B8BB79B449}" destId="{C7EBF65E-5CB2-4D2D-8524-9A346547B61D}" srcOrd="1" destOrd="0" presId="urn:microsoft.com/office/officeart/2005/8/layout/hProcess7#1"/>
    <dgm:cxn modelId="{5153D487-D6E3-41F4-B2D6-8A2CC09F9D0F}" type="presOf" srcId="{7B01DEC5-8DB1-4388-A6BE-B2A388F2AA5E}" destId="{F07F6F64-ACFF-43E9-8509-5139A2F9607D}" srcOrd="0" destOrd="0" presId="urn:microsoft.com/office/officeart/2005/8/layout/hProcess7#1"/>
    <dgm:cxn modelId="{8E83CAF9-943A-49B5-A9BF-D860CBD27B68}" type="presOf" srcId="{03FF7100-F07F-4F74-8819-4BC3EED7CCEF}" destId="{D6E7109F-D114-4621-9B59-0444A41E5FD2}" srcOrd="0" destOrd="0" presId="urn:microsoft.com/office/officeart/2005/8/layout/hProcess7#1"/>
    <dgm:cxn modelId="{C4BB4C45-41FF-4A7D-9D95-B1FC69D8710D}" srcId="{7B01DEC5-8DB1-4388-A6BE-B2A388F2AA5E}" destId="{E7D27793-EAA1-4363-8961-DD8D3DA5CB46}" srcOrd="0" destOrd="0" parTransId="{219FD99B-EBEA-4A3E-AAAC-B7A593F2A52A}" sibTransId="{AF00D0C5-02C6-4A8A-A040-167ABE7FFCB2}"/>
    <dgm:cxn modelId="{08A24D3B-4C17-4ACD-9EB1-550344F9CA0F}" type="presOf" srcId="{3E1588E3-B961-4022-A865-35B8BB79B449}" destId="{0E019564-D33C-4163-9171-AFEFD18DD4F1}" srcOrd="0" destOrd="0" presId="urn:microsoft.com/office/officeart/2005/8/layout/hProcess7#1"/>
    <dgm:cxn modelId="{D0532A95-78D7-494F-95DB-E9BAC033F352}" type="presOf" srcId="{E7D27793-EAA1-4363-8961-DD8D3DA5CB46}" destId="{BB64C0FD-8EE5-4114-A6C7-AC54F43A49AE}" srcOrd="0" destOrd="0" presId="urn:microsoft.com/office/officeart/2005/8/layout/hProcess7#1"/>
    <dgm:cxn modelId="{35504ECD-E7F6-4A6E-B871-0B8BA710EC32}" srcId="{03FF7100-F07F-4F74-8819-4BC3EED7CCEF}" destId="{3E1588E3-B961-4022-A865-35B8BB79B449}" srcOrd="1" destOrd="0" parTransId="{CEB79DAE-0001-42C9-BAAC-6AFE9B008902}" sibTransId="{C46CFD28-A888-4013-B3A9-4090CCFD0E60}"/>
    <dgm:cxn modelId="{6E1A4749-13CE-46B1-B2B7-D93B73300FF6}" srcId="{3E1588E3-B961-4022-A865-35B8BB79B449}" destId="{C6F6A13E-8D70-432A-BEA7-93BEFACBC037}" srcOrd="0" destOrd="0" parTransId="{A784A492-439F-4FE2-8D16-67A42B5ACEE9}" sibTransId="{157E4BDC-6D6F-42EF-BB44-DC490037D933}"/>
    <dgm:cxn modelId="{74E0EFE0-2D6C-4EC7-A03F-FC7252C1E8A0}" type="presOf" srcId="{C6F6A13E-8D70-432A-BEA7-93BEFACBC037}" destId="{95512820-DF64-480A-B6FB-98FBD4AA85A3}" srcOrd="0" destOrd="0" presId="urn:microsoft.com/office/officeart/2005/8/layout/hProcess7#1"/>
    <dgm:cxn modelId="{2206321B-02AA-4726-BDED-09C259DAEE02}" type="presOf" srcId="{7B01DEC5-8DB1-4388-A6BE-B2A388F2AA5E}" destId="{F44D1F0F-26EE-41D7-8D0E-20E6195BF0D6}" srcOrd="1" destOrd="0" presId="urn:microsoft.com/office/officeart/2005/8/layout/hProcess7#1"/>
    <dgm:cxn modelId="{9CA18BC7-1AF7-4C86-8CB2-2142E4D8CAF9}" type="presParOf" srcId="{D6E7109F-D114-4621-9B59-0444A41E5FD2}" destId="{A0F323BB-ABF9-4697-BC37-C5F35225F6C7}" srcOrd="0" destOrd="0" presId="urn:microsoft.com/office/officeart/2005/8/layout/hProcess7#1"/>
    <dgm:cxn modelId="{5FBA3841-C903-4FF7-9027-5864BA617A44}" type="presParOf" srcId="{A0F323BB-ABF9-4697-BC37-C5F35225F6C7}" destId="{F07F6F64-ACFF-43E9-8509-5139A2F9607D}" srcOrd="0" destOrd="0" presId="urn:microsoft.com/office/officeart/2005/8/layout/hProcess7#1"/>
    <dgm:cxn modelId="{B5B0CEDB-5195-46ED-933C-3A4A35CA7217}" type="presParOf" srcId="{A0F323BB-ABF9-4697-BC37-C5F35225F6C7}" destId="{F44D1F0F-26EE-41D7-8D0E-20E6195BF0D6}" srcOrd="1" destOrd="0" presId="urn:microsoft.com/office/officeart/2005/8/layout/hProcess7#1"/>
    <dgm:cxn modelId="{61AFEB63-4502-4E73-9E5C-66ACF1EB7E00}" type="presParOf" srcId="{A0F323BB-ABF9-4697-BC37-C5F35225F6C7}" destId="{BB64C0FD-8EE5-4114-A6C7-AC54F43A49AE}" srcOrd="2" destOrd="0" presId="urn:microsoft.com/office/officeart/2005/8/layout/hProcess7#1"/>
    <dgm:cxn modelId="{C72376F3-4FC3-4EB3-AB2F-5A3D120E4552}" type="presParOf" srcId="{D6E7109F-D114-4621-9B59-0444A41E5FD2}" destId="{E8FFC446-ECC6-4486-863E-52D8A46DC2D3}" srcOrd="1" destOrd="0" presId="urn:microsoft.com/office/officeart/2005/8/layout/hProcess7#1"/>
    <dgm:cxn modelId="{70E0DE3E-34B0-41AE-AA29-68D239FACBE3}" type="presParOf" srcId="{D6E7109F-D114-4621-9B59-0444A41E5FD2}" destId="{FBF4FB1D-B343-4272-A42E-EF4B09CCD05B}" srcOrd="2" destOrd="0" presId="urn:microsoft.com/office/officeart/2005/8/layout/hProcess7#1"/>
    <dgm:cxn modelId="{2AD16E0A-1981-4B88-B4BA-A9728ADE22BF}" type="presParOf" srcId="{FBF4FB1D-B343-4272-A42E-EF4B09CCD05B}" destId="{F5AD328F-295C-4E5F-B87F-396A89FD7EED}" srcOrd="0" destOrd="0" presId="urn:microsoft.com/office/officeart/2005/8/layout/hProcess7#1"/>
    <dgm:cxn modelId="{BE412F7B-B27C-4987-AE51-FE43EB904D28}" type="presParOf" srcId="{FBF4FB1D-B343-4272-A42E-EF4B09CCD05B}" destId="{E447A74C-4CBB-4603-945C-2D28D9368EF4}" srcOrd="1" destOrd="0" presId="urn:microsoft.com/office/officeart/2005/8/layout/hProcess7#1"/>
    <dgm:cxn modelId="{1D1C6C40-92F7-40AD-BC1A-D0DF547F202B}" type="presParOf" srcId="{FBF4FB1D-B343-4272-A42E-EF4B09CCD05B}" destId="{DB44428F-1959-4D90-A8D6-712FDC0400A5}" srcOrd="2" destOrd="0" presId="urn:microsoft.com/office/officeart/2005/8/layout/hProcess7#1"/>
    <dgm:cxn modelId="{BF0B4D04-F1BA-40F5-AB10-64DE4EDB85A2}" type="presParOf" srcId="{D6E7109F-D114-4621-9B59-0444A41E5FD2}" destId="{BCBCDBD6-3BF2-4362-9723-81DE794F5E50}" srcOrd="3" destOrd="0" presId="urn:microsoft.com/office/officeart/2005/8/layout/hProcess7#1"/>
    <dgm:cxn modelId="{C1EC2801-E8B0-49D7-B158-5CB4C9B91407}" type="presParOf" srcId="{D6E7109F-D114-4621-9B59-0444A41E5FD2}" destId="{BF11EA7B-1229-483C-9CBD-13D4564B72EA}" srcOrd="4" destOrd="0" presId="urn:microsoft.com/office/officeart/2005/8/layout/hProcess7#1"/>
    <dgm:cxn modelId="{0A335194-B0DE-412E-8836-53383A6C01B4}" type="presParOf" srcId="{BF11EA7B-1229-483C-9CBD-13D4564B72EA}" destId="{0E019564-D33C-4163-9171-AFEFD18DD4F1}" srcOrd="0" destOrd="0" presId="urn:microsoft.com/office/officeart/2005/8/layout/hProcess7#1"/>
    <dgm:cxn modelId="{DEAEFB52-7EF8-451F-8540-A85C34A4B6C4}" type="presParOf" srcId="{BF11EA7B-1229-483C-9CBD-13D4564B72EA}" destId="{C7EBF65E-5CB2-4D2D-8524-9A346547B61D}" srcOrd="1" destOrd="0" presId="urn:microsoft.com/office/officeart/2005/8/layout/hProcess7#1"/>
    <dgm:cxn modelId="{8B1266D9-1CF0-4539-BDD7-89A914271889}" type="presParOf" srcId="{BF11EA7B-1229-483C-9CBD-13D4564B72EA}" destId="{95512820-DF64-480A-B6FB-98FBD4AA85A3}"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073415-E353-4CFD-9A19-37E0E2CCD663}"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458F3C59-B92B-4905-91BD-9527A3D833DC}">
      <dgm:prSet phldrT="[Texto]" custT="1"/>
      <dgm:spPr/>
      <dgm:t>
        <a:bodyPr/>
        <a:lstStyle/>
        <a:p>
          <a:r>
            <a:rPr lang="es-ES" sz="2000" dirty="0" smtClean="0"/>
            <a:t>El estudio se diseñó como un ensayo doble ciego, controlado con placebo, en el que los grupos de tratamiento se estratificaron de acuerdo con el uso de bloqueadores beta y el centro de referencia</a:t>
          </a:r>
          <a:endParaRPr lang="es-ES" sz="2000" dirty="0"/>
        </a:p>
      </dgm:t>
    </dgm:pt>
    <dgm:pt modelId="{88C9AD9E-F1B8-46D4-B4BB-FF021986C1E2}" type="parTrans" cxnId="{9A1F0CD9-D6DB-4B65-8290-61AC761497F9}">
      <dgm:prSet/>
      <dgm:spPr/>
      <dgm:t>
        <a:bodyPr/>
        <a:lstStyle/>
        <a:p>
          <a:endParaRPr lang="es-ES"/>
        </a:p>
      </dgm:t>
    </dgm:pt>
    <dgm:pt modelId="{126962D9-4E9C-476B-8AE2-DC1852094C96}" type="sibTrans" cxnId="{9A1F0CD9-D6DB-4B65-8290-61AC761497F9}">
      <dgm:prSet/>
      <dgm:spPr/>
      <dgm:t>
        <a:bodyPr/>
        <a:lstStyle/>
        <a:p>
          <a:endParaRPr lang="es-ES"/>
        </a:p>
      </dgm:t>
    </dgm:pt>
    <dgm:pt modelId="{2080BF90-2BAF-4A7C-B38F-52E6CC3C2E97}">
      <dgm:prSet phldrT="[Texto]" phldr="1"/>
      <dgm:spPr/>
      <dgm:t>
        <a:bodyPr/>
        <a:lstStyle/>
        <a:p>
          <a:endParaRPr lang="es-ES"/>
        </a:p>
      </dgm:t>
    </dgm:pt>
    <dgm:pt modelId="{3D115D4E-278D-4B51-88BA-0BEF5161E609}" type="parTrans" cxnId="{A016D51A-139A-4E75-88EA-9A143A69560D}">
      <dgm:prSet/>
      <dgm:spPr/>
      <dgm:t>
        <a:bodyPr/>
        <a:lstStyle/>
        <a:p>
          <a:endParaRPr lang="es-ES"/>
        </a:p>
      </dgm:t>
    </dgm:pt>
    <dgm:pt modelId="{64464E60-8E4D-4B86-8193-734EC6BC5229}" type="sibTrans" cxnId="{A016D51A-139A-4E75-88EA-9A143A69560D}">
      <dgm:prSet/>
      <dgm:spPr/>
      <dgm:t>
        <a:bodyPr/>
        <a:lstStyle/>
        <a:p>
          <a:endParaRPr lang="es-ES"/>
        </a:p>
      </dgm:t>
    </dgm:pt>
    <dgm:pt modelId="{8ED0C600-F5A3-4B1E-BFE1-568830F9DA92}">
      <dgm:prSet phldrT="[Texto]" custT="1"/>
      <dgm:spPr/>
      <dgm:t>
        <a:bodyPr/>
        <a:lstStyle/>
        <a:p>
          <a:r>
            <a:rPr lang="es-ES" sz="2000" dirty="0" smtClean="0"/>
            <a:t>La asignación al azar se realizó mediante bloques con el uso de sobres sellados que contenían números de tratamiento correspondientes a los paquetes de tratamiento en el centro de asignación al azar</a:t>
          </a:r>
          <a:r>
            <a:rPr lang="es-ES" sz="2400" dirty="0" smtClean="0"/>
            <a:t>. </a:t>
          </a:r>
          <a:endParaRPr lang="es-ES" sz="2400" dirty="0"/>
        </a:p>
      </dgm:t>
    </dgm:pt>
    <dgm:pt modelId="{5A939237-820D-4AB6-A041-925AC931FF4F}" type="parTrans" cxnId="{A36B01C1-209A-4E5F-83FC-9039B29D0EA3}">
      <dgm:prSet/>
      <dgm:spPr/>
      <dgm:t>
        <a:bodyPr/>
        <a:lstStyle/>
        <a:p>
          <a:endParaRPr lang="es-ES"/>
        </a:p>
      </dgm:t>
    </dgm:pt>
    <dgm:pt modelId="{7BB87F9E-34D7-4DB3-A698-34E044BA3A0B}" type="sibTrans" cxnId="{A36B01C1-209A-4E5F-83FC-9039B29D0EA3}">
      <dgm:prSet/>
      <dgm:spPr/>
      <dgm:t>
        <a:bodyPr/>
        <a:lstStyle/>
        <a:p>
          <a:endParaRPr lang="es-ES"/>
        </a:p>
      </dgm:t>
    </dgm:pt>
    <dgm:pt modelId="{B43ECC9D-2956-4372-A2C6-B8BD9CA9C972}" type="pres">
      <dgm:prSet presAssocID="{7F073415-E353-4CFD-9A19-37E0E2CCD663}" presName="rootnode" presStyleCnt="0">
        <dgm:presLayoutVars>
          <dgm:chMax/>
          <dgm:chPref/>
          <dgm:dir/>
          <dgm:animLvl val="lvl"/>
        </dgm:presLayoutVars>
      </dgm:prSet>
      <dgm:spPr/>
      <dgm:t>
        <a:bodyPr/>
        <a:lstStyle/>
        <a:p>
          <a:endParaRPr lang="es-ES"/>
        </a:p>
      </dgm:t>
    </dgm:pt>
    <dgm:pt modelId="{E896BA5C-492A-429F-B221-88D1536CAD50}" type="pres">
      <dgm:prSet presAssocID="{458F3C59-B92B-4905-91BD-9527A3D833DC}" presName="composite" presStyleCnt="0"/>
      <dgm:spPr/>
    </dgm:pt>
    <dgm:pt modelId="{0A9658A4-8BE7-4A3B-BC9F-610B4C3EF582}" type="pres">
      <dgm:prSet presAssocID="{458F3C59-B92B-4905-91BD-9527A3D833DC}" presName="bentUpArrow1" presStyleLbl="alignImgPlace1" presStyleIdx="0" presStyleCnt="1" custLinFactNeighborX="-48302"/>
      <dgm:spPr/>
    </dgm:pt>
    <dgm:pt modelId="{CD57F1ED-8AD7-4538-BECB-E0F64A201B48}" type="pres">
      <dgm:prSet presAssocID="{458F3C59-B92B-4905-91BD-9527A3D833DC}" presName="ParentText" presStyleLbl="node1" presStyleIdx="0" presStyleCnt="2" custScaleX="326795" custScaleY="138768" custLinFactNeighborX="1704" custLinFactNeighborY="-18304">
        <dgm:presLayoutVars>
          <dgm:chMax val="1"/>
          <dgm:chPref val="1"/>
          <dgm:bulletEnabled val="1"/>
        </dgm:presLayoutVars>
      </dgm:prSet>
      <dgm:spPr/>
      <dgm:t>
        <a:bodyPr/>
        <a:lstStyle/>
        <a:p>
          <a:endParaRPr lang="es-ES"/>
        </a:p>
      </dgm:t>
    </dgm:pt>
    <dgm:pt modelId="{5333B6F9-4481-4A0C-AA00-FB96C4C2CDF2}" type="pres">
      <dgm:prSet presAssocID="{458F3C59-B92B-4905-91BD-9527A3D833DC}" presName="ChildText" presStyleLbl="revTx" presStyleIdx="0" presStyleCnt="1">
        <dgm:presLayoutVars>
          <dgm:chMax val="0"/>
          <dgm:chPref val="0"/>
          <dgm:bulletEnabled val="1"/>
        </dgm:presLayoutVars>
      </dgm:prSet>
      <dgm:spPr/>
      <dgm:t>
        <a:bodyPr/>
        <a:lstStyle/>
        <a:p>
          <a:endParaRPr lang="es-ES"/>
        </a:p>
      </dgm:t>
    </dgm:pt>
    <dgm:pt modelId="{679B282A-C79C-4544-A0AC-12C36C5B1841}" type="pres">
      <dgm:prSet presAssocID="{126962D9-4E9C-476B-8AE2-DC1852094C96}" presName="sibTrans" presStyleCnt="0"/>
      <dgm:spPr/>
    </dgm:pt>
    <dgm:pt modelId="{D2D6C92E-F836-46A8-BAC4-1F5048E925AB}" type="pres">
      <dgm:prSet presAssocID="{8ED0C600-F5A3-4B1E-BFE1-568830F9DA92}" presName="composite" presStyleCnt="0"/>
      <dgm:spPr/>
    </dgm:pt>
    <dgm:pt modelId="{3B31386B-5460-49AC-A821-4C0685E16016}" type="pres">
      <dgm:prSet presAssocID="{8ED0C600-F5A3-4B1E-BFE1-568830F9DA92}" presName="ParentText" presStyleLbl="node1" presStyleIdx="1" presStyleCnt="2" custScaleX="324797" custScaleY="131219" custLinFactNeighborX="12972" custLinFactNeighborY="1505">
        <dgm:presLayoutVars>
          <dgm:chMax val="1"/>
          <dgm:chPref val="1"/>
          <dgm:bulletEnabled val="1"/>
        </dgm:presLayoutVars>
      </dgm:prSet>
      <dgm:spPr/>
      <dgm:t>
        <a:bodyPr/>
        <a:lstStyle/>
        <a:p>
          <a:endParaRPr lang="es-ES"/>
        </a:p>
      </dgm:t>
    </dgm:pt>
  </dgm:ptLst>
  <dgm:cxnLst>
    <dgm:cxn modelId="{5DAA6F5C-817F-4733-BA62-DEE120CF61F2}" type="presOf" srcId="{8ED0C600-F5A3-4B1E-BFE1-568830F9DA92}" destId="{3B31386B-5460-49AC-A821-4C0685E16016}" srcOrd="0" destOrd="0" presId="urn:microsoft.com/office/officeart/2005/8/layout/StepDownProcess"/>
    <dgm:cxn modelId="{D38658C8-7838-475D-B990-3D7E1B96AF98}" type="presOf" srcId="{2080BF90-2BAF-4A7C-B38F-52E6CC3C2E97}" destId="{5333B6F9-4481-4A0C-AA00-FB96C4C2CDF2}" srcOrd="0" destOrd="0" presId="urn:microsoft.com/office/officeart/2005/8/layout/StepDownProcess"/>
    <dgm:cxn modelId="{A016D51A-139A-4E75-88EA-9A143A69560D}" srcId="{458F3C59-B92B-4905-91BD-9527A3D833DC}" destId="{2080BF90-2BAF-4A7C-B38F-52E6CC3C2E97}" srcOrd="0" destOrd="0" parTransId="{3D115D4E-278D-4B51-88BA-0BEF5161E609}" sibTransId="{64464E60-8E4D-4B86-8193-734EC6BC5229}"/>
    <dgm:cxn modelId="{F4762449-1A78-4DF1-98AC-78955306A314}" type="presOf" srcId="{7F073415-E353-4CFD-9A19-37E0E2CCD663}" destId="{B43ECC9D-2956-4372-A2C6-B8BD9CA9C972}" srcOrd="0" destOrd="0" presId="urn:microsoft.com/office/officeart/2005/8/layout/StepDownProcess"/>
    <dgm:cxn modelId="{A36B01C1-209A-4E5F-83FC-9039B29D0EA3}" srcId="{7F073415-E353-4CFD-9A19-37E0E2CCD663}" destId="{8ED0C600-F5A3-4B1E-BFE1-568830F9DA92}" srcOrd="1" destOrd="0" parTransId="{5A939237-820D-4AB6-A041-925AC931FF4F}" sibTransId="{7BB87F9E-34D7-4DB3-A698-34E044BA3A0B}"/>
    <dgm:cxn modelId="{56D67039-131F-4562-805C-6C4F95652342}" type="presOf" srcId="{458F3C59-B92B-4905-91BD-9527A3D833DC}" destId="{CD57F1ED-8AD7-4538-BECB-E0F64A201B48}" srcOrd="0" destOrd="0" presId="urn:microsoft.com/office/officeart/2005/8/layout/StepDownProcess"/>
    <dgm:cxn modelId="{9A1F0CD9-D6DB-4B65-8290-61AC761497F9}" srcId="{7F073415-E353-4CFD-9A19-37E0E2CCD663}" destId="{458F3C59-B92B-4905-91BD-9527A3D833DC}" srcOrd="0" destOrd="0" parTransId="{88C9AD9E-F1B8-46D4-B4BB-FF021986C1E2}" sibTransId="{126962D9-4E9C-476B-8AE2-DC1852094C96}"/>
    <dgm:cxn modelId="{10731116-6721-4225-B76D-757B6F6958FE}" type="presParOf" srcId="{B43ECC9D-2956-4372-A2C6-B8BD9CA9C972}" destId="{E896BA5C-492A-429F-B221-88D1536CAD50}" srcOrd="0" destOrd="0" presId="urn:microsoft.com/office/officeart/2005/8/layout/StepDownProcess"/>
    <dgm:cxn modelId="{81F940A5-982A-4D57-A968-6CA076256486}" type="presParOf" srcId="{E896BA5C-492A-429F-B221-88D1536CAD50}" destId="{0A9658A4-8BE7-4A3B-BC9F-610B4C3EF582}" srcOrd="0" destOrd="0" presId="urn:microsoft.com/office/officeart/2005/8/layout/StepDownProcess"/>
    <dgm:cxn modelId="{FAFB8F4E-E4EC-4329-9A11-89EF27FBFC6D}" type="presParOf" srcId="{E896BA5C-492A-429F-B221-88D1536CAD50}" destId="{CD57F1ED-8AD7-4538-BECB-E0F64A201B48}" srcOrd="1" destOrd="0" presId="urn:microsoft.com/office/officeart/2005/8/layout/StepDownProcess"/>
    <dgm:cxn modelId="{16FB0DFF-7D6F-43D9-A0AF-6697430CF7D9}" type="presParOf" srcId="{E896BA5C-492A-429F-B221-88D1536CAD50}" destId="{5333B6F9-4481-4A0C-AA00-FB96C4C2CDF2}" srcOrd="2" destOrd="0" presId="urn:microsoft.com/office/officeart/2005/8/layout/StepDownProcess"/>
    <dgm:cxn modelId="{94A913F2-A7A9-4760-8219-AD411FF73471}" type="presParOf" srcId="{B43ECC9D-2956-4372-A2C6-B8BD9CA9C972}" destId="{679B282A-C79C-4544-A0AC-12C36C5B1841}" srcOrd="1" destOrd="0" presId="urn:microsoft.com/office/officeart/2005/8/layout/StepDownProcess"/>
    <dgm:cxn modelId="{95BC61F0-D1C3-4F0D-95BD-DC36287B7868}" type="presParOf" srcId="{B43ECC9D-2956-4372-A2C6-B8BD9CA9C972}" destId="{D2D6C92E-F836-46A8-BAC4-1F5048E925AB}" srcOrd="2" destOrd="0" presId="urn:microsoft.com/office/officeart/2005/8/layout/StepDownProcess"/>
    <dgm:cxn modelId="{23DCF6F7-3A94-44DC-B89D-B1327B00B590}" type="presParOf" srcId="{D2D6C92E-F836-46A8-BAC4-1F5048E925AB}" destId="{3B31386B-5460-49AC-A821-4C0685E16016}" srcOrd="0"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1A4F4-DBDA-41CB-A470-8B0A718F350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D0123EE2-F406-4C84-9161-8EAB07689401}">
      <dgm:prSet phldrT="[Texto]" custT="1"/>
      <dgm:spPr/>
      <dgm:t>
        <a:bodyPr/>
        <a:lstStyle/>
        <a:p>
          <a:r>
            <a:rPr lang="es-MX" sz="1800" b="1" dirty="0" smtClean="0">
              <a:solidFill>
                <a:schemeClr val="tx1"/>
              </a:solidFill>
            </a:rPr>
            <a:t>Objetivo: </a:t>
          </a:r>
          <a:r>
            <a:rPr lang="es-VE" sz="1800" dirty="0" smtClean="0"/>
            <a:t>Los principales objetivos fueron investigar los efectos sobre las tasas de mortalidad y </a:t>
          </a:r>
          <a:r>
            <a:rPr lang="es-VE" sz="1800" dirty="0" err="1" smtClean="0"/>
            <a:t>reinfarto</a:t>
          </a:r>
          <a:endParaRPr lang="es-MX" sz="1800" b="1" dirty="0" smtClean="0"/>
        </a:p>
      </dgm:t>
    </dgm:pt>
    <dgm:pt modelId="{2BEE48FE-2BDD-49BD-9F29-69031EC89BFC}" type="parTrans" cxnId="{C6A3237A-D530-4DA1-9E2F-AE3095A3CA33}">
      <dgm:prSet/>
      <dgm:spPr/>
      <dgm:t>
        <a:bodyPr/>
        <a:lstStyle/>
        <a:p>
          <a:endParaRPr lang="es-ES"/>
        </a:p>
      </dgm:t>
    </dgm:pt>
    <dgm:pt modelId="{E7835B28-1FAF-4871-B505-0DFDE11FFB7A}" type="sibTrans" cxnId="{C6A3237A-D530-4DA1-9E2F-AE3095A3CA33}">
      <dgm:prSet/>
      <dgm:spPr/>
      <dgm:t>
        <a:bodyPr/>
        <a:lstStyle/>
        <a:p>
          <a:endParaRPr lang="es-ES"/>
        </a:p>
      </dgm:t>
    </dgm:pt>
    <dgm:pt modelId="{1659A2C4-FD83-4693-8E13-DD277F4A553A}">
      <dgm:prSet phldrT="[Texto]" custT="1"/>
      <dgm:spPr/>
      <dgm:t>
        <a:bodyPr/>
        <a:lstStyle/>
        <a:p>
          <a:r>
            <a:rPr lang="es-MX" sz="2000" b="1" i="0" dirty="0" smtClean="0">
              <a:solidFill>
                <a:schemeClr val="tx1"/>
              </a:solidFill>
            </a:rPr>
            <a:t>El punto final primario </a:t>
          </a:r>
          <a:r>
            <a:rPr lang="es-VE" sz="2000" b="1" dirty="0" smtClean="0">
              <a:solidFill>
                <a:schemeClr val="tx1"/>
              </a:solidFill>
            </a:rPr>
            <a:t>: </a:t>
          </a:r>
          <a:r>
            <a:rPr lang="es-VE" sz="2000" b="1" dirty="0" smtClean="0">
              <a:solidFill>
                <a:schemeClr val="bg1"/>
              </a:solidFill>
            </a:rPr>
            <a:t>La </a:t>
          </a:r>
          <a:r>
            <a:rPr lang="es-VE" sz="2000" dirty="0" smtClean="0">
              <a:solidFill>
                <a:schemeClr val="bg1"/>
              </a:solidFill>
            </a:rPr>
            <a:t>mortalidad total y el </a:t>
          </a:r>
          <a:r>
            <a:rPr lang="es-VE" sz="2000" dirty="0" err="1" smtClean="0">
              <a:solidFill>
                <a:schemeClr val="bg1"/>
              </a:solidFill>
            </a:rPr>
            <a:t>reinfarto</a:t>
          </a:r>
          <a:r>
            <a:rPr lang="es-VE" sz="2000" dirty="0" smtClean="0">
              <a:solidFill>
                <a:schemeClr val="bg1"/>
              </a:solidFill>
            </a:rPr>
            <a:t> </a:t>
          </a:r>
          <a:endParaRPr lang="es-ES" sz="2000" dirty="0"/>
        </a:p>
      </dgm:t>
    </dgm:pt>
    <dgm:pt modelId="{00B9631A-5501-4DEE-A1D3-A0C68E0AA624}" type="parTrans" cxnId="{6815379C-23C3-495C-B7C5-19F0D0004DE2}">
      <dgm:prSet/>
      <dgm:spPr/>
      <dgm:t>
        <a:bodyPr/>
        <a:lstStyle/>
        <a:p>
          <a:endParaRPr lang="es-ES"/>
        </a:p>
      </dgm:t>
    </dgm:pt>
    <dgm:pt modelId="{E7DD69B1-3005-4344-995D-B6ECC24A5291}" type="sibTrans" cxnId="{6815379C-23C3-495C-B7C5-19F0D0004DE2}">
      <dgm:prSet/>
      <dgm:spPr/>
      <dgm:t>
        <a:bodyPr/>
        <a:lstStyle/>
        <a:p>
          <a:endParaRPr lang="es-ES"/>
        </a:p>
      </dgm:t>
    </dgm:pt>
    <dgm:pt modelId="{5188E4ED-8810-489C-801D-154C256DBF47}">
      <dgm:prSet phldrT="[Texto]" custT="1"/>
      <dgm:spPr/>
      <dgm:t>
        <a:bodyPr/>
        <a:lstStyle/>
        <a:p>
          <a:r>
            <a:rPr lang="es-VE" sz="2000" dirty="0" smtClean="0"/>
            <a:t>Mientras que el accidente cerebrovascular fue un </a:t>
          </a:r>
          <a:r>
            <a:rPr lang="es-VE" sz="2000" b="1" dirty="0" smtClean="0">
              <a:solidFill>
                <a:schemeClr val="tx1"/>
              </a:solidFill>
            </a:rPr>
            <a:t>punto final secundario</a:t>
          </a:r>
          <a:endParaRPr lang="es-ES" sz="2000" dirty="0"/>
        </a:p>
      </dgm:t>
    </dgm:pt>
    <dgm:pt modelId="{B5FF4787-9947-4FE5-A9D2-9F3038B15CE0}" type="parTrans" cxnId="{B988E6A8-098B-47BE-948A-69ECF47D7B1D}">
      <dgm:prSet/>
      <dgm:spPr/>
      <dgm:t>
        <a:bodyPr/>
        <a:lstStyle/>
        <a:p>
          <a:endParaRPr lang="es-ES"/>
        </a:p>
      </dgm:t>
    </dgm:pt>
    <dgm:pt modelId="{948DE82A-D034-4F3E-B6B0-5D0314AFD620}" type="sibTrans" cxnId="{B988E6A8-098B-47BE-948A-69ECF47D7B1D}">
      <dgm:prSet/>
      <dgm:spPr/>
      <dgm:t>
        <a:bodyPr/>
        <a:lstStyle/>
        <a:p>
          <a:endParaRPr lang="es-ES"/>
        </a:p>
      </dgm:t>
    </dgm:pt>
    <dgm:pt modelId="{42F6A6C9-D3CE-4595-A2C6-3F88C1D9C765}" type="pres">
      <dgm:prSet presAssocID="{BFD1A4F4-DBDA-41CB-A470-8B0A718F3504}" presName="outerComposite" presStyleCnt="0">
        <dgm:presLayoutVars>
          <dgm:chMax val="5"/>
          <dgm:dir/>
          <dgm:resizeHandles val="exact"/>
        </dgm:presLayoutVars>
      </dgm:prSet>
      <dgm:spPr/>
      <dgm:t>
        <a:bodyPr/>
        <a:lstStyle/>
        <a:p>
          <a:endParaRPr lang="es-ES"/>
        </a:p>
      </dgm:t>
    </dgm:pt>
    <dgm:pt modelId="{9BB694DF-B72B-4BD8-B1DB-A881E7D696D1}" type="pres">
      <dgm:prSet presAssocID="{BFD1A4F4-DBDA-41CB-A470-8B0A718F3504}" presName="dummyMaxCanvas" presStyleCnt="0">
        <dgm:presLayoutVars/>
      </dgm:prSet>
      <dgm:spPr/>
    </dgm:pt>
    <dgm:pt modelId="{78592093-88A1-42FD-BECC-10203A43D29E}" type="pres">
      <dgm:prSet presAssocID="{BFD1A4F4-DBDA-41CB-A470-8B0A718F3504}" presName="ThreeNodes_1" presStyleLbl="node1" presStyleIdx="0" presStyleCnt="3">
        <dgm:presLayoutVars>
          <dgm:bulletEnabled val="1"/>
        </dgm:presLayoutVars>
      </dgm:prSet>
      <dgm:spPr/>
      <dgm:t>
        <a:bodyPr/>
        <a:lstStyle/>
        <a:p>
          <a:endParaRPr lang="es-ES"/>
        </a:p>
      </dgm:t>
    </dgm:pt>
    <dgm:pt modelId="{743F719F-C613-4FA9-ACD1-2A6EF92D8C50}" type="pres">
      <dgm:prSet presAssocID="{BFD1A4F4-DBDA-41CB-A470-8B0A718F3504}" presName="ThreeNodes_2" presStyleLbl="node1" presStyleIdx="1" presStyleCnt="3">
        <dgm:presLayoutVars>
          <dgm:bulletEnabled val="1"/>
        </dgm:presLayoutVars>
      </dgm:prSet>
      <dgm:spPr/>
      <dgm:t>
        <a:bodyPr/>
        <a:lstStyle/>
        <a:p>
          <a:endParaRPr lang="es-ES"/>
        </a:p>
      </dgm:t>
    </dgm:pt>
    <dgm:pt modelId="{13CFBFCB-0121-4EEE-8F1B-0B5C1C2D4E5B}" type="pres">
      <dgm:prSet presAssocID="{BFD1A4F4-DBDA-41CB-A470-8B0A718F3504}" presName="ThreeNodes_3" presStyleLbl="node1" presStyleIdx="2" presStyleCnt="3">
        <dgm:presLayoutVars>
          <dgm:bulletEnabled val="1"/>
        </dgm:presLayoutVars>
      </dgm:prSet>
      <dgm:spPr/>
      <dgm:t>
        <a:bodyPr/>
        <a:lstStyle/>
        <a:p>
          <a:endParaRPr lang="es-ES"/>
        </a:p>
      </dgm:t>
    </dgm:pt>
    <dgm:pt modelId="{73C1B003-B57B-4197-AEE2-4B8A4036D59B}" type="pres">
      <dgm:prSet presAssocID="{BFD1A4F4-DBDA-41CB-A470-8B0A718F3504}" presName="ThreeConn_1-2" presStyleLbl="fgAccFollowNode1" presStyleIdx="0" presStyleCnt="2">
        <dgm:presLayoutVars>
          <dgm:bulletEnabled val="1"/>
        </dgm:presLayoutVars>
      </dgm:prSet>
      <dgm:spPr/>
      <dgm:t>
        <a:bodyPr/>
        <a:lstStyle/>
        <a:p>
          <a:endParaRPr lang="es-ES"/>
        </a:p>
      </dgm:t>
    </dgm:pt>
    <dgm:pt modelId="{6460BA87-D503-48FD-814E-5F528632471F}" type="pres">
      <dgm:prSet presAssocID="{BFD1A4F4-DBDA-41CB-A470-8B0A718F3504}" presName="ThreeConn_2-3" presStyleLbl="fgAccFollowNode1" presStyleIdx="1" presStyleCnt="2">
        <dgm:presLayoutVars>
          <dgm:bulletEnabled val="1"/>
        </dgm:presLayoutVars>
      </dgm:prSet>
      <dgm:spPr/>
      <dgm:t>
        <a:bodyPr/>
        <a:lstStyle/>
        <a:p>
          <a:endParaRPr lang="es-ES"/>
        </a:p>
      </dgm:t>
    </dgm:pt>
    <dgm:pt modelId="{32D13137-D15D-49A2-885A-015C0E21668D}" type="pres">
      <dgm:prSet presAssocID="{BFD1A4F4-DBDA-41CB-A470-8B0A718F3504}" presName="ThreeNodes_1_text" presStyleLbl="node1" presStyleIdx="2" presStyleCnt="3">
        <dgm:presLayoutVars>
          <dgm:bulletEnabled val="1"/>
        </dgm:presLayoutVars>
      </dgm:prSet>
      <dgm:spPr/>
      <dgm:t>
        <a:bodyPr/>
        <a:lstStyle/>
        <a:p>
          <a:endParaRPr lang="es-ES"/>
        </a:p>
      </dgm:t>
    </dgm:pt>
    <dgm:pt modelId="{4D4D0021-45A6-463F-86B3-62293CF74BCA}" type="pres">
      <dgm:prSet presAssocID="{BFD1A4F4-DBDA-41CB-A470-8B0A718F3504}" presName="ThreeNodes_2_text" presStyleLbl="node1" presStyleIdx="2" presStyleCnt="3">
        <dgm:presLayoutVars>
          <dgm:bulletEnabled val="1"/>
        </dgm:presLayoutVars>
      </dgm:prSet>
      <dgm:spPr/>
      <dgm:t>
        <a:bodyPr/>
        <a:lstStyle/>
        <a:p>
          <a:endParaRPr lang="es-ES"/>
        </a:p>
      </dgm:t>
    </dgm:pt>
    <dgm:pt modelId="{E3942E1E-33BA-49E7-B91E-AB835048469F}" type="pres">
      <dgm:prSet presAssocID="{BFD1A4F4-DBDA-41CB-A470-8B0A718F3504}" presName="ThreeNodes_3_text" presStyleLbl="node1" presStyleIdx="2" presStyleCnt="3">
        <dgm:presLayoutVars>
          <dgm:bulletEnabled val="1"/>
        </dgm:presLayoutVars>
      </dgm:prSet>
      <dgm:spPr/>
      <dgm:t>
        <a:bodyPr/>
        <a:lstStyle/>
        <a:p>
          <a:endParaRPr lang="es-ES"/>
        </a:p>
      </dgm:t>
    </dgm:pt>
  </dgm:ptLst>
  <dgm:cxnLst>
    <dgm:cxn modelId="{163C3163-E04E-4770-8B71-CF9439D1AF32}" type="presOf" srcId="{5188E4ED-8810-489C-801D-154C256DBF47}" destId="{13CFBFCB-0121-4EEE-8F1B-0B5C1C2D4E5B}" srcOrd="0" destOrd="0" presId="urn:microsoft.com/office/officeart/2005/8/layout/vProcess5"/>
    <dgm:cxn modelId="{C61777D1-6FE7-4CF2-BBDF-12B431874AC0}" type="presOf" srcId="{1659A2C4-FD83-4693-8E13-DD277F4A553A}" destId="{743F719F-C613-4FA9-ACD1-2A6EF92D8C50}" srcOrd="0" destOrd="0" presId="urn:microsoft.com/office/officeart/2005/8/layout/vProcess5"/>
    <dgm:cxn modelId="{C6A3237A-D530-4DA1-9E2F-AE3095A3CA33}" srcId="{BFD1A4F4-DBDA-41CB-A470-8B0A718F3504}" destId="{D0123EE2-F406-4C84-9161-8EAB07689401}" srcOrd="0" destOrd="0" parTransId="{2BEE48FE-2BDD-49BD-9F29-69031EC89BFC}" sibTransId="{E7835B28-1FAF-4871-B505-0DFDE11FFB7A}"/>
    <dgm:cxn modelId="{D01DCB8C-3166-47D9-995B-2FE5B988AAA0}" type="presOf" srcId="{5188E4ED-8810-489C-801D-154C256DBF47}" destId="{E3942E1E-33BA-49E7-B91E-AB835048469F}" srcOrd="1" destOrd="0" presId="urn:microsoft.com/office/officeart/2005/8/layout/vProcess5"/>
    <dgm:cxn modelId="{50F534B1-CBBE-4839-A51E-F0B8674D325A}" type="presOf" srcId="{BFD1A4F4-DBDA-41CB-A470-8B0A718F3504}" destId="{42F6A6C9-D3CE-4595-A2C6-3F88C1D9C765}" srcOrd="0" destOrd="0" presId="urn:microsoft.com/office/officeart/2005/8/layout/vProcess5"/>
    <dgm:cxn modelId="{6815379C-23C3-495C-B7C5-19F0D0004DE2}" srcId="{BFD1A4F4-DBDA-41CB-A470-8B0A718F3504}" destId="{1659A2C4-FD83-4693-8E13-DD277F4A553A}" srcOrd="1" destOrd="0" parTransId="{00B9631A-5501-4DEE-A1D3-A0C68E0AA624}" sibTransId="{E7DD69B1-3005-4344-995D-B6ECC24A5291}"/>
    <dgm:cxn modelId="{CADBB1F2-373F-4CBC-8681-B6BE20467347}" type="presOf" srcId="{E7835B28-1FAF-4871-B505-0DFDE11FFB7A}" destId="{73C1B003-B57B-4197-AEE2-4B8A4036D59B}" srcOrd="0" destOrd="0" presId="urn:microsoft.com/office/officeart/2005/8/layout/vProcess5"/>
    <dgm:cxn modelId="{60CB678A-4ABC-41C2-BF1D-B4EDB0C8BBE9}" type="presOf" srcId="{D0123EE2-F406-4C84-9161-8EAB07689401}" destId="{32D13137-D15D-49A2-885A-015C0E21668D}" srcOrd="1" destOrd="0" presId="urn:microsoft.com/office/officeart/2005/8/layout/vProcess5"/>
    <dgm:cxn modelId="{500043FB-1AC0-4CF1-A64B-26F3091727FB}" type="presOf" srcId="{D0123EE2-F406-4C84-9161-8EAB07689401}" destId="{78592093-88A1-42FD-BECC-10203A43D29E}" srcOrd="0" destOrd="0" presId="urn:microsoft.com/office/officeart/2005/8/layout/vProcess5"/>
    <dgm:cxn modelId="{B988E6A8-098B-47BE-948A-69ECF47D7B1D}" srcId="{BFD1A4F4-DBDA-41CB-A470-8B0A718F3504}" destId="{5188E4ED-8810-489C-801D-154C256DBF47}" srcOrd="2" destOrd="0" parTransId="{B5FF4787-9947-4FE5-A9D2-9F3038B15CE0}" sibTransId="{948DE82A-D034-4F3E-B6B0-5D0314AFD620}"/>
    <dgm:cxn modelId="{050548AC-2274-4FD6-AA4F-DCEF3D9270BF}" type="presOf" srcId="{1659A2C4-FD83-4693-8E13-DD277F4A553A}" destId="{4D4D0021-45A6-463F-86B3-62293CF74BCA}" srcOrd="1" destOrd="0" presId="urn:microsoft.com/office/officeart/2005/8/layout/vProcess5"/>
    <dgm:cxn modelId="{0B5B8AA7-2629-403B-9ED7-C4F951C4EC27}" type="presOf" srcId="{E7DD69B1-3005-4344-995D-B6ECC24A5291}" destId="{6460BA87-D503-48FD-814E-5F528632471F}" srcOrd="0" destOrd="0" presId="urn:microsoft.com/office/officeart/2005/8/layout/vProcess5"/>
    <dgm:cxn modelId="{917BB8D7-7D17-4F57-977B-82DB2E77A17F}" type="presParOf" srcId="{42F6A6C9-D3CE-4595-A2C6-3F88C1D9C765}" destId="{9BB694DF-B72B-4BD8-B1DB-A881E7D696D1}" srcOrd="0" destOrd="0" presId="urn:microsoft.com/office/officeart/2005/8/layout/vProcess5"/>
    <dgm:cxn modelId="{9F069BC2-79D7-4D3F-908A-835CDACC17BE}" type="presParOf" srcId="{42F6A6C9-D3CE-4595-A2C6-3F88C1D9C765}" destId="{78592093-88A1-42FD-BECC-10203A43D29E}" srcOrd="1" destOrd="0" presId="urn:microsoft.com/office/officeart/2005/8/layout/vProcess5"/>
    <dgm:cxn modelId="{AD87965E-74A1-4CB6-9646-D249C8895E8D}" type="presParOf" srcId="{42F6A6C9-D3CE-4595-A2C6-3F88C1D9C765}" destId="{743F719F-C613-4FA9-ACD1-2A6EF92D8C50}" srcOrd="2" destOrd="0" presId="urn:microsoft.com/office/officeart/2005/8/layout/vProcess5"/>
    <dgm:cxn modelId="{1847A4DC-E240-4CFB-B2E2-A268A74E4875}" type="presParOf" srcId="{42F6A6C9-D3CE-4595-A2C6-3F88C1D9C765}" destId="{13CFBFCB-0121-4EEE-8F1B-0B5C1C2D4E5B}" srcOrd="3" destOrd="0" presId="urn:microsoft.com/office/officeart/2005/8/layout/vProcess5"/>
    <dgm:cxn modelId="{B5290B60-E03B-428D-922A-5E219E3F3302}" type="presParOf" srcId="{42F6A6C9-D3CE-4595-A2C6-3F88C1D9C765}" destId="{73C1B003-B57B-4197-AEE2-4B8A4036D59B}" srcOrd="4" destOrd="0" presId="urn:microsoft.com/office/officeart/2005/8/layout/vProcess5"/>
    <dgm:cxn modelId="{D1BE617D-9160-4762-AB61-4F6CB35122D5}" type="presParOf" srcId="{42F6A6C9-D3CE-4595-A2C6-3F88C1D9C765}" destId="{6460BA87-D503-48FD-814E-5F528632471F}" srcOrd="5" destOrd="0" presId="urn:microsoft.com/office/officeart/2005/8/layout/vProcess5"/>
    <dgm:cxn modelId="{482FA10F-AB81-4CA0-BD4F-56F617940445}" type="presParOf" srcId="{42F6A6C9-D3CE-4595-A2C6-3F88C1D9C765}" destId="{32D13137-D15D-49A2-885A-015C0E21668D}" srcOrd="6" destOrd="0" presId="urn:microsoft.com/office/officeart/2005/8/layout/vProcess5"/>
    <dgm:cxn modelId="{8C835327-19F4-46DE-A777-AC17C6FA21F6}" type="presParOf" srcId="{42F6A6C9-D3CE-4595-A2C6-3F88C1D9C765}" destId="{4D4D0021-45A6-463F-86B3-62293CF74BCA}" srcOrd="7" destOrd="0" presId="urn:microsoft.com/office/officeart/2005/8/layout/vProcess5"/>
    <dgm:cxn modelId="{41B5598F-485D-4B18-A591-41A06A539BF1}" type="presParOf" srcId="{42F6A6C9-D3CE-4595-A2C6-3F88C1D9C765}" destId="{E3942E1E-33BA-49E7-B91E-AB835048469F}"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7F6F64-ACFF-43E9-8509-5139A2F9607D}">
      <dsp:nvSpPr>
        <dsp:cNvPr id="0" name=""/>
        <dsp:cNvSpPr/>
      </dsp:nvSpPr>
      <dsp:spPr>
        <a:xfrm>
          <a:off x="2887" y="0"/>
          <a:ext cx="5167646" cy="405130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9169" rIns="271145" bIns="0" numCol="1" spcCol="1270" anchor="t" anchorCtr="0">
          <a:noAutofit/>
        </a:bodyPr>
        <a:lstStyle/>
        <a:p>
          <a:pPr lvl="0" algn="r" defTabSz="2711450">
            <a:lnSpc>
              <a:spcPct val="90000"/>
            </a:lnSpc>
            <a:spcBef>
              <a:spcPct val="0"/>
            </a:spcBef>
            <a:spcAft>
              <a:spcPct val="35000"/>
            </a:spcAft>
          </a:pPr>
          <a:endParaRPr lang="es-ES" sz="6100" kern="1200" dirty="0"/>
        </a:p>
      </dsp:txBody>
      <dsp:txXfrm rot="16200000">
        <a:off x="-1141381" y="1144268"/>
        <a:ext cx="3322066" cy="1033529"/>
      </dsp:txXfrm>
    </dsp:sp>
    <dsp:sp modelId="{BB64C0FD-8EE5-4114-A6C7-AC54F43A49AE}">
      <dsp:nvSpPr>
        <dsp:cNvPr id="0" name=""/>
        <dsp:cNvSpPr/>
      </dsp:nvSpPr>
      <dsp:spPr>
        <a:xfrm>
          <a:off x="1003946" y="0"/>
          <a:ext cx="3849896" cy="405130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MX" sz="1800" b="1" i="0" kern="1200" dirty="0" smtClean="0">
            <a:solidFill>
              <a:schemeClr val="tx1"/>
            </a:solidFill>
          </a:endParaRPr>
        </a:p>
        <a:p>
          <a:pPr lvl="0" algn="l" defTabSz="800100">
            <a:lnSpc>
              <a:spcPct val="90000"/>
            </a:lnSpc>
            <a:spcBef>
              <a:spcPct val="0"/>
            </a:spcBef>
            <a:spcAft>
              <a:spcPct val="35000"/>
            </a:spcAft>
          </a:pPr>
          <a:r>
            <a:rPr lang="es-MX" sz="1800" b="1" i="0" kern="1200" dirty="0" smtClean="0">
              <a:solidFill>
                <a:schemeClr val="tx1"/>
              </a:solidFill>
            </a:rPr>
            <a:t>Pacientes elegibles</a:t>
          </a:r>
          <a:r>
            <a:rPr lang="es-MX" sz="1800" b="0" i="0" kern="1200" dirty="0" smtClean="0"/>
            <a:t>:</a:t>
          </a:r>
        </a:p>
        <a:p>
          <a:pPr lvl="0" algn="l" defTabSz="800100">
            <a:lnSpc>
              <a:spcPct val="90000"/>
            </a:lnSpc>
            <a:spcBef>
              <a:spcPct val="0"/>
            </a:spcBef>
            <a:spcAft>
              <a:spcPct val="35000"/>
            </a:spcAft>
          </a:pPr>
          <a:r>
            <a:rPr lang="es-VE" sz="1800" kern="1200" dirty="0" smtClean="0"/>
            <a:t>Pacientes de ambos sexos que tenían 75 años de edad o menos al momento del alta hospitalaria después de un infarto de miocardio,.</a:t>
          </a:r>
        </a:p>
        <a:p>
          <a:pPr lvl="0" algn="l" defTabSz="800100">
            <a:lnSpc>
              <a:spcPct val="90000"/>
            </a:lnSpc>
            <a:spcBef>
              <a:spcPct val="0"/>
            </a:spcBef>
            <a:spcAft>
              <a:spcPct val="35000"/>
            </a:spcAft>
          </a:pPr>
          <a:r>
            <a:rPr lang="es-VE" sz="1800" kern="1200" dirty="0" smtClean="0"/>
            <a:t>Los pacientes fueron reclutados de cinco centros </a:t>
          </a:r>
          <a:r>
            <a:rPr lang="es-VE" sz="1800" kern="1200" smtClean="0"/>
            <a:t>cardiológicos  del </a:t>
          </a:r>
          <a:r>
            <a:rPr lang="es-VE" sz="1800" kern="1200" dirty="0" smtClean="0"/>
            <a:t>área de Oslo (población, 570,000).  Durante un periodo de seguimiento promedio  de 37 meses </a:t>
          </a:r>
          <a:endParaRPr lang="es-ES" sz="1800" kern="1200" dirty="0"/>
        </a:p>
      </dsp:txBody>
      <dsp:txXfrm>
        <a:off x="1003946" y="0"/>
        <a:ext cx="3849896" cy="4051300"/>
      </dsp:txXfrm>
    </dsp:sp>
    <dsp:sp modelId="{0E019564-D33C-4163-9171-AFEFD18DD4F1}">
      <dsp:nvSpPr>
        <dsp:cNvPr id="0" name=""/>
        <dsp:cNvSpPr/>
      </dsp:nvSpPr>
      <dsp:spPr>
        <a:xfrm>
          <a:off x="5338613" y="0"/>
          <a:ext cx="4719786" cy="4051300"/>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2024" rIns="248920" bIns="0" numCol="1" spcCol="1270" anchor="t" anchorCtr="0">
          <a:noAutofit/>
        </a:bodyPr>
        <a:lstStyle/>
        <a:p>
          <a:pPr lvl="0" algn="r" defTabSz="2489200">
            <a:lnSpc>
              <a:spcPct val="90000"/>
            </a:lnSpc>
            <a:spcBef>
              <a:spcPct val="0"/>
            </a:spcBef>
            <a:spcAft>
              <a:spcPct val="35000"/>
            </a:spcAft>
          </a:pPr>
          <a:endParaRPr lang="es-ES" sz="5600" kern="1200" dirty="0"/>
        </a:p>
      </dsp:txBody>
      <dsp:txXfrm rot="16200000">
        <a:off x="4149559" y="1189054"/>
        <a:ext cx="3322066" cy="943957"/>
      </dsp:txXfrm>
    </dsp:sp>
    <dsp:sp modelId="{E447A74C-4CBB-4603-945C-2D28D9368EF4}">
      <dsp:nvSpPr>
        <dsp:cNvPr id="0" name=""/>
        <dsp:cNvSpPr/>
      </dsp:nvSpPr>
      <dsp:spPr>
        <a:xfrm rot="5400000">
          <a:off x="5061698" y="3118325"/>
          <a:ext cx="595252" cy="70796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512820-DF64-480A-B6FB-98FBD4AA85A3}">
      <dsp:nvSpPr>
        <dsp:cNvPr id="0" name=""/>
        <dsp:cNvSpPr/>
      </dsp:nvSpPr>
      <dsp:spPr>
        <a:xfrm>
          <a:off x="6282570" y="0"/>
          <a:ext cx="3516240" cy="405130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MX" sz="1800" b="0" i="0" kern="1200" dirty="0" smtClean="0"/>
        </a:p>
        <a:p>
          <a:pPr lvl="0" algn="l" defTabSz="800100">
            <a:lnSpc>
              <a:spcPct val="90000"/>
            </a:lnSpc>
            <a:spcBef>
              <a:spcPct val="0"/>
            </a:spcBef>
            <a:spcAft>
              <a:spcPct val="35000"/>
            </a:spcAft>
          </a:pPr>
          <a:endParaRPr lang="es-MX" sz="1800" b="0" i="0" kern="1200" dirty="0" smtClean="0"/>
        </a:p>
        <a:p>
          <a:pPr lvl="0" algn="l" defTabSz="800100">
            <a:lnSpc>
              <a:spcPct val="90000"/>
            </a:lnSpc>
            <a:spcBef>
              <a:spcPct val="0"/>
            </a:spcBef>
            <a:spcAft>
              <a:spcPct val="35000"/>
            </a:spcAft>
          </a:pPr>
          <a:endParaRPr lang="es-MX" sz="1800" b="0" i="0" kern="1200" dirty="0" smtClean="0"/>
        </a:p>
        <a:p>
          <a:pPr lvl="0" algn="l" defTabSz="800100">
            <a:lnSpc>
              <a:spcPct val="90000"/>
            </a:lnSpc>
            <a:spcBef>
              <a:spcPct val="0"/>
            </a:spcBef>
            <a:spcAft>
              <a:spcPct val="35000"/>
            </a:spcAft>
          </a:pPr>
          <a:r>
            <a:rPr lang="es-VE" sz="1800" kern="1200" dirty="0" smtClean="0"/>
            <a:t>Todos los pacientes recibieron terapia médica estándar (incluidos los bloqueadores beta) durante la estadía en el hospital de acuerdo con las pautas locales, y todos dieron su consentimiento informado de acuerdo con la Segunda Declaración de Helsinki</a:t>
          </a:r>
          <a:endParaRPr lang="es-ES" sz="1800" kern="1200" dirty="0"/>
        </a:p>
      </dsp:txBody>
      <dsp:txXfrm>
        <a:off x="6282570" y="0"/>
        <a:ext cx="3516240" cy="40513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9658A4-8BE7-4A3B-BC9F-610B4C3EF582}">
      <dsp:nvSpPr>
        <dsp:cNvPr id="0" name=""/>
        <dsp:cNvSpPr/>
      </dsp:nvSpPr>
      <dsp:spPr>
        <a:xfrm rot="5400000">
          <a:off x="2022583" y="1936765"/>
          <a:ext cx="1241780" cy="141372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7F1ED-8AD7-4538-BECB-E0F64A201B48}">
      <dsp:nvSpPr>
        <dsp:cNvPr id="0" name=""/>
        <dsp:cNvSpPr/>
      </dsp:nvSpPr>
      <dsp:spPr>
        <a:xfrm>
          <a:off x="41572" y="8764"/>
          <a:ext cx="6831410" cy="2030496"/>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El estudio se diseñó como un ensayo doble ciego, controlado con placebo, en el que los grupos de tratamiento se estratificaron de acuerdo con el uso de bloqueadores beta y el centro de referencia</a:t>
          </a:r>
          <a:endParaRPr lang="es-ES" sz="2000" kern="1200" dirty="0"/>
        </a:p>
      </dsp:txBody>
      <dsp:txXfrm>
        <a:off x="41572" y="8764"/>
        <a:ext cx="6831410" cy="2030496"/>
      </dsp:txXfrm>
    </dsp:sp>
    <dsp:sp modelId="{5333B6F9-4481-4A0C-AA00-FB96C4C2CDF2}">
      <dsp:nvSpPr>
        <dsp:cNvPr id="0" name=""/>
        <dsp:cNvSpPr/>
      </dsp:nvSpPr>
      <dsp:spPr>
        <a:xfrm>
          <a:off x="4466870" y="699779"/>
          <a:ext cx="1520377" cy="1182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endParaRPr lang="es-ES" sz="2500" kern="1200"/>
        </a:p>
      </dsp:txBody>
      <dsp:txXfrm>
        <a:off x="4466870" y="699779"/>
        <a:ext cx="1520377" cy="1182647"/>
      </dsp:txXfrm>
    </dsp:sp>
    <dsp:sp modelId="{3B31386B-5460-49AC-A821-4C0685E16016}">
      <dsp:nvSpPr>
        <dsp:cNvPr id="0" name=""/>
        <dsp:cNvSpPr/>
      </dsp:nvSpPr>
      <dsp:spPr>
        <a:xfrm>
          <a:off x="3290981" y="2225940"/>
          <a:ext cx="6789643" cy="1920037"/>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La asignación al azar se realizó mediante bloques con el uso de sobres sellados que contenían números de tratamiento correspondientes a los paquetes de tratamiento en el centro de asignación al azar</a:t>
          </a:r>
          <a:r>
            <a:rPr lang="es-ES" sz="2400" kern="1200" dirty="0" smtClean="0"/>
            <a:t>. </a:t>
          </a:r>
          <a:endParaRPr lang="es-ES" sz="2400" kern="1200" dirty="0"/>
        </a:p>
      </dsp:txBody>
      <dsp:txXfrm>
        <a:off x="3290981" y="2225940"/>
        <a:ext cx="6789643" cy="19200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592093-88A1-42FD-BECC-10203A43D29E}">
      <dsp:nvSpPr>
        <dsp:cNvPr id="0" name=""/>
        <dsp:cNvSpPr/>
      </dsp:nvSpPr>
      <dsp:spPr>
        <a:xfrm>
          <a:off x="0" y="0"/>
          <a:ext cx="6928427" cy="154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solidFill>
                <a:schemeClr val="tx1"/>
              </a:solidFill>
            </a:rPr>
            <a:t>Objetivo: </a:t>
          </a:r>
          <a:r>
            <a:rPr lang="es-VE" sz="1800" kern="1200" dirty="0" smtClean="0"/>
            <a:t>Los principales objetivos fueron investigar los efectos sobre las tasas de mortalidad y </a:t>
          </a:r>
          <a:r>
            <a:rPr lang="es-VE" sz="1800" kern="1200" dirty="0" err="1" smtClean="0"/>
            <a:t>reinfarto</a:t>
          </a:r>
          <a:endParaRPr lang="es-MX" sz="1800" b="1" kern="1200" dirty="0" smtClean="0"/>
        </a:p>
      </dsp:txBody>
      <dsp:txXfrm>
        <a:off x="0" y="0"/>
        <a:ext cx="5350328" cy="1546398"/>
      </dsp:txXfrm>
    </dsp:sp>
    <dsp:sp modelId="{743F719F-C613-4FA9-ACD1-2A6EF92D8C50}">
      <dsp:nvSpPr>
        <dsp:cNvPr id="0" name=""/>
        <dsp:cNvSpPr/>
      </dsp:nvSpPr>
      <dsp:spPr>
        <a:xfrm>
          <a:off x="611331" y="1804131"/>
          <a:ext cx="6928427" cy="154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b="1" i="0" kern="1200" dirty="0" smtClean="0">
              <a:solidFill>
                <a:schemeClr val="tx1"/>
              </a:solidFill>
            </a:rPr>
            <a:t>El punto final primario </a:t>
          </a:r>
          <a:r>
            <a:rPr lang="es-VE" sz="2000" b="1" kern="1200" dirty="0" smtClean="0">
              <a:solidFill>
                <a:schemeClr val="tx1"/>
              </a:solidFill>
            </a:rPr>
            <a:t>: </a:t>
          </a:r>
          <a:r>
            <a:rPr lang="es-VE" sz="2000" b="1" kern="1200" dirty="0" smtClean="0">
              <a:solidFill>
                <a:schemeClr val="bg1"/>
              </a:solidFill>
            </a:rPr>
            <a:t>La </a:t>
          </a:r>
          <a:r>
            <a:rPr lang="es-VE" sz="2000" kern="1200" dirty="0" smtClean="0">
              <a:solidFill>
                <a:schemeClr val="bg1"/>
              </a:solidFill>
            </a:rPr>
            <a:t>mortalidad total y el </a:t>
          </a:r>
          <a:r>
            <a:rPr lang="es-VE" sz="2000" kern="1200" dirty="0" err="1" smtClean="0">
              <a:solidFill>
                <a:schemeClr val="bg1"/>
              </a:solidFill>
            </a:rPr>
            <a:t>reinfarto</a:t>
          </a:r>
          <a:r>
            <a:rPr lang="es-VE" sz="2000" kern="1200" dirty="0" smtClean="0">
              <a:solidFill>
                <a:schemeClr val="bg1"/>
              </a:solidFill>
            </a:rPr>
            <a:t> </a:t>
          </a:r>
          <a:endParaRPr lang="es-ES" sz="2000" kern="1200" dirty="0"/>
        </a:p>
      </dsp:txBody>
      <dsp:txXfrm>
        <a:off x="611331" y="1804131"/>
        <a:ext cx="5311936" cy="1546398"/>
      </dsp:txXfrm>
    </dsp:sp>
    <dsp:sp modelId="{13CFBFCB-0121-4EEE-8F1B-0B5C1C2D4E5B}">
      <dsp:nvSpPr>
        <dsp:cNvPr id="0" name=""/>
        <dsp:cNvSpPr/>
      </dsp:nvSpPr>
      <dsp:spPr>
        <a:xfrm>
          <a:off x="1222663" y="3608262"/>
          <a:ext cx="6928427" cy="15463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VE" sz="2000" kern="1200" dirty="0" smtClean="0"/>
            <a:t>Mientras que el accidente cerebrovascular fue un </a:t>
          </a:r>
          <a:r>
            <a:rPr lang="es-VE" sz="2000" b="1" kern="1200" dirty="0" smtClean="0">
              <a:solidFill>
                <a:schemeClr val="tx1"/>
              </a:solidFill>
            </a:rPr>
            <a:t>punto final secundario</a:t>
          </a:r>
          <a:endParaRPr lang="es-ES" sz="2000" kern="1200" dirty="0"/>
        </a:p>
      </dsp:txBody>
      <dsp:txXfrm>
        <a:off x="1222663" y="3608262"/>
        <a:ext cx="5311936" cy="1546398"/>
      </dsp:txXfrm>
    </dsp:sp>
    <dsp:sp modelId="{73C1B003-B57B-4197-AEE2-4B8A4036D59B}">
      <dsp:nvSpPr>
        <dsp:cNvPr id="0" name=""/>
        <dsp:cNvSpPr/>
      </dsp:nvSpPr>
      <dsp:spPr>
        <a:xfrm>
          <a:off x="5923268" y="1172685"/>
          <a:ext cx="1005158" cy="10051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923268" y="1172685"/>
        <a:ext cx="1005158" cy="1005158"/>
      </dsp:txXfrm>
    </dsp:sp>
    <dsp:sp modelId="{6460BA87-D503-48FD-814E-5F528632471F}">
      <dsp:nvSpPr>
        <dsp:cNvPr id="0" name=""/>
        <dsp:cNvSpPr/>
      </dsp:nvSpPr>
      <dsp:spPr>
        <a:xfrm>
          <a:off x="6534600" y="2966506"/>
          <a:ext cx="1005158" cy="100515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534600" y="2966506"/>
        <a:ext cx="1005158" cy="10051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DBDE3-ED33-4B5D-84F7-74B565CA6895}" type="datetimeFigureOut">
              <a:rPr lang="es-VE" smtClean="0"/>
              <a:pPr/>
              <a:t>11/10/2018</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FED2D-608D-4AED-B96C-EA3EC6BB49CA}" type="slidenum">
              <a:rPr lang="es-VE" smtClean="0"/>
              <a:pPr/>
              <a:t>‹Nº›</a:t>
            </a:fld>
            <a:endParaRPr lang="es-VE"/>
          </a:p>
        </p:txBody>
      </p:sp>
    </p:spTree>
    <p:extLst>
      <p:ext uri="{BB962C8B-B14F-4D97-AF65-F5344CB8AC3E}">
        <p14:creationId xmlns:p14="http://schemas.microsoft.com/office/powerpoint/2010/main" xmlns="" val="317471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La preguntada del</a:t>
            </a:r>
            <a:r>
              <a:rPr lang="es-VE" baseline="0" dirty="0" smtClean="0"/>
              <a:t> ciclo es la </a:t>
            </a:r>
            <a:r>
              <a:rPr lang="es-VE" baseline="0" dirty="0" err="1" smtClean="0"/>
              <a:t>sugiente</a:t>
            </a:r>
            <a:r>
              <a:rPr lang="es-VE" baseline="0" dirty="0" smtClean="0"/>
              <a:t>:</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2</a:t>
            </a:fld>
            <a:endParaRPr lang="es-VE"/>
          </a:p>
        </p:txBody>
      </p:sp>
    </p:spTree>
    <p:extLst>
      <p:ext uri="{BB962C8B-B14F-4D97-AF65-F5344CB8AC3E}">
        <p14:creationId xmlns:p14="http://schemas.microsoft.com/office/powerpoint/2010/main" xmlns="" val="26728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Tenemos las características de la línea de base de los pacientes , según el grupo de tratamiento.</a:t>
            </a:r>
            <a:r>
              <a:rPr lang="es-VE" baseline="0" dirty="0" smtClean="0"/>
              <a:t> Podemos decir que ambos grupos estaban bien equilibrados, eran homogéneos y por lo tanto eran comparables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16</a:t>
            </a:fld>
            <a:endParaRPr lang="es-VE"/>
          </a:p>
        </p:txBody>
      </p:sp>
    </p:spTree>
    <p:extLst>
      <p:ext uri="{BB962C8B-B14F-4D97-AF65-F5344CB8AC3E}">
        <p14:creationId xmlns:p14="http://schemas.microsoft.com/office/powerpoint/2010/main" xmlns="" val="102188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En</a:t>
            </a:r>
            <a:r>
              <a:rPr lang="es-VE" baseline="0" dirty="0" smtClean="0"/>
              <a:t> la tabla </a:t>
            </a:r>
            <a:r>
              <a:rPr lang="es-VE" baseline="0" dirty="0" err="1" smtClean="0"/>
              <a:t>nro</a:t>
            </a:r>
            <a:r>
              <a:rPr lang="es-VE" baseline="0" dirty="0" smtClean="0"/>
              <a:t> 2 tenemos: las razones para el retiro entre 1214  de los pacientes  aleatorizados , según el grupo de tratamiento , de los 1214 pacientes incluidos en el estudio , 214 suspendieron la medicación por razones distintas a la aparición del punto final primario.  </a:t>
            </a:r>
            <a:endParaRPr lang="es-VE" dirty="0" smtClean="0"/>
          </a:p>
          <a:p>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17</a:t>
            </a:fld>
            <a:endParaRPr lang="es-VE"/>
          </a:p>
        </p:txBody>
      </p:sp>
    </p:spTree>
    <p:extLst>
      <p:ext uri="{BB962C8B-B14F-4D97-AF65-F5344CB8AC3E}">
        <p14:creationId xmlns:p14="http://schemas.microsoft.com/office/powerpoint/2010/main" xmlns="" val="226709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En la tabla </a:t>
            </a:r>
            <a:r>
              <a:rPr lang="es-VE" dirty="0" err="1" smtClean="0"/>
              <a:t>nro</a:t>
            </a:r>
            <a:r>
              <a:rPr lang="es-VE" dirty="0" smtClean="0"/>
              <a:t> 3 tenemos: </a:t>
            </a:r>
            <a:r>
              <a:rPr lang="es-VE" dirty="0" err="1" smtClean="0"/>
              <a:t>Distribucion</a:t>
            </a:r>
            <a:r>
              <a:rPr lang="es-VE" dirty="0" smtClean="0"/>
              <a:t> de</a:t>
            </a:r>
            <a:r>
              <a:rPr lang="es-VE" baseline="0" dirty="0" smtClean="0"/>
              <a:t> los eventos , según el grupo de tratamiento.  Podemos observar con el </a:t>
            </a:r>
            <a:r>
              <a:rPr lang="es-VE" baseline="0" dirty="0" err="1" smtClean="0"/>
              <a:t>aanalisis</a:t>
            </a:r>
            <a:r>
              <a:rPr lang="es-VE" baseline="0" dirty="0" smtClean="0"/>
              <a:t> basado en la intención a tratar , murieron 123 (20%) % en el grupo placebo en comparación al </a:t>
            </a:r>
            <a:r>
              <a:rPr lang="es-VE" baseline="0" dirty="0" err="1" smtClean="0"/>
              <a:t>gupo</a:t>
            </a:r>
            <a:r>
              <a:rPr lang="es-VE" baseline="0" dirty="0" smtClean="0"/>
              <a:t> de </a:t>
            </a:r>
            <a:r>
              <a:rPr lang="es-VE" baseline="0" dirty="0" err="1" smtClean="0"/>
              <a:t>warfarina</a:t>
            </a:r>
            <a:r>
              <a:rPr lang="es-VE" baseline="0" dirty="0" smtClean="0"/>
              <a:t> donde se produjo la muerte en 94 pacientes que equivale a 15 %. , con una reducción relativa  de riesgo del 24 % para el grupo de </a:t>
            </a:r>
            <a:r>
              <a:rPr lang="es-VE" baseline="0" dirty="0" err="1" smtClean="0"/>
              <a:t>warfarina</a:t>
            </a:r>
            <a:r>
              <a:rPr lang="es-VE" baseline="0" dirty="0" smtClean="0"/>
              <a:t> en comparación con el grupo que recibió placebo  , con una p que estadísticamente </a:t>
            </a:r>
            <a:r>
              <a:rPr lang="es-VE" baseline="0" dirty="0" err="1" smtClean="0"/>
              <a:t>signifiativa</a:t>
            </a:r>
            <a:r>
              <a:rPr lang="es-VE" baseline="0" dirty="0" smtClean="0"/>
              <a:t>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18</a:t>
            </a:fld>
            <a:endParaRPr lang="es-VE"/>
          </a:p>
        </p:txBody>
      </p:sp>
    </p:spTree>
    <p:extLst>
      <p:ext uri="{BB962C8B-B14F-4D97-AF65-F5344CB8AC3E}">
        <p14:creationId xmlns:p14="http://schemas.microsoft.com/office/powerpoint/2010/main" xmlns="" val="4197058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Tasas acumulada de muerte por todas las causas , según la asignación del tratamiento original , en ele eje de las y tenemos la tasa acumulada de muerte y en el eje de las x los días , observamos</a:t>
            </a:r>
            <a:r>
              <a:rPr lang="es-VE" baseline="0" dirty="0" smtClean="0"/>
              <a:t> que desde el inicio de la grafica de los días ambas </a:t>
            </a:r>
            <a:r>
              <a:rPr lang="es-VE" baseline="0" dirty="0" err="1" smtClean="0"/>
              <a:t>lines</a:t>
            </a:r>
            <a:r>
              <a:rPr lang="es-VE" baseline="0" dirty="0" smtClean="0"/>
              <a:t> de mantienes separadas ,  dejando ver una menor tasa de muerte en el grupo de </a:t>
            </a:r>
            <a:r>
              <a:rPr lang="es-VE" baseline="0" dirty="0" err="1" smtClean="0"/>
              <a:t>warfarina</a:t>
            </a:r>
            <a:r>
              <a:rPr lang="es-VE" baseline="0" dirty="0" smtClean="0"/>
              <a:t> en comparación con placebo , sin embargo en esta figura no nos colocan un estadístico , pero no hacen referencia en la prosa del articulo  dándonos un valor de 0,027 que podríamos decir que estadísticamente </a:t>
            </a:r>
            <a:r>
              <a:rPr lang="es-VE" baseline="0" dirty="0" err="1" smtClean="0"/>
              <a:t>sifnificativo</a:t>
            </a:r>
            <a:r>
              <a:rPr lang="es-VE" baseline="0" dirty="0" smtClean="0"/>
              <a:t>.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19</a:t>
            </a:fld>
            <a:endParaRPr lang="es-VE"/>
          </a:p>
        </p:txBody>
      </p:sp>
    </p:spTree>
    <p:extLst>
      <p:ext uri="{BB962C8B-B14F-4D97-AF65-F5344CB8AC3E}">
        <p14:creationId xmlns:p14="http://schemas.microsoft.com/office/powerpoint/2010/main" xmlns="" val="153004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Numero y causas de muerte entre los 1214 pacientes , según el grupo de tratamiento.</a:t>
            </a:r>
            <a:r>
              <a:rPr lang="es-VE" baseline="0" dirty="0" smtClean="0"/>
              <a:t> Después del retiro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20</a:t>
            </a:fld>
            <a:endParaRPr lang="es-VE"/>
          </a:p>
        </p:txBody>
      </p:sp>
    </p:spTree>
    <p:extLst>
      <p:ext uri="{BB962C8B-B14F-4D97-AF65-F5344CB8AC3E}">
        <p14:creationId xmlns:p14="http://schemas.microsoft.com/office/powerpoint/2010/main" xmlns="" val="1558391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Tasas acumuladas de </a:t>
            </a:r>
            <a:r>
              <a:rPr lang="es-VE" dirty="0" err="1" smtClean="0"/>
              <a:t>reinfarto</a:t>
            </a:r>
            <a:r>
              <a:rPr lang="es-VE" dirty="0" smtClean="0"/>
              <a:t> , según la asignación del tratamiento original  , </a:t>
            </a:r>
            <a:r>
              <a:rPr lang="es-VE" baseline="0" dirty="0" smtClean="0"/>
              <a:t>dejando ver una menor tasa de </a:t>
            </a:r>
            <a:r>
              <a:rPr lang="es-VE" baseline="0" dirty="0" err="1" smtClean="0"/>
              <a:t>reinfatrto</a:t>
            </a:r>
            <a:r>
              <a:rPr lang="es-VE" baseline="0" dirty="0" smtClean="0"/>
              <a:t> en el grupo de </a:t>
            </a:r>
            <a:r>
              <a:rPr lang="es-VE" baseline="0" dirty="0" err="1" smtClean="0"/>
              <a:t>warfarina</a:t>
            </a:r>
            <a:r>
              <a:rPr lang="es-VE" baseline="0" dirty="0" smtClean="0"/>
              <a:t> en comparación con placebo , sin embargo en esta figura no nos colocan un estadístico , pero no hacen referencia en la prosa del articulo  dándonos un valor de 0,0007que podríamos decir que estadísticamente </a:t>
            </a:r>
            <a:r>
              <a:rPr lang="es-VE" baseline="0" dirty="0" err="1" smtClean="0"/>
              <a:t>sifnificativo</a:t>
            </a:r>
            <a:endParaRPr lang="es-VE" dirty="0" smtClean="0"/>
          </a:p>
          <a:p>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21</a:t>
            </a:fld>
            <a:endParaRPr lang="es-VE"/>
          </a:p>
        </p:txBody>
      </p:sp>
    </p:spTree>
    <p:extLst>
      <p:ext uri="{BB962C8B-B14F-4D97-AF65-F5344CB8AC3E}">
        <p14:creationId xmlns:p14="http://schemas.microsoft.com/office/powerpoint/2010/main" xmlns="" val="1611590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Distribuciones generales y específicas por tiempo de los tiempos de protrombina:</a:t>
            </a:r>
            <a:r>
              <a:rPr lang="es-VE" sz="1200" kern="1200" baseline="0" dirty="0" smtClean="0">
                <a:solidFill>
                  <a:schemeClr val="tx1"/>
                </a:solidFill>
                <a:effectLst/>
                <a:latin typeface="+mn-lt"/>
                <a:ea typeface="+mn-ea"/>
                <a:cs typeface="+mn-cs"/>
              </a:rPr>
              <a:t> </a:t>
            </a:r>
            <a:r>
              <a:rPr lang="es-VE" sz="1200" kern="1200" dirty="0" err="1" smtClean="0">
                <a:solidFill>
                  <a:schemeClr val="tx1"/>
                </a:solidFill>
                <a:effectLst/>
                <a:latin typeface="+mn-lt"/>
                <a:ea typeface="+mn-ea"/>
                <a:cs typeface="+mn-cs"/>
              </a:rPr>
              <a:t>muesta</a:t>
            </a:r>
            <a:r>
              <a:rPr lang="es-VE" sz="1200" kern="1200" dirty="0" smtClean="0">
                <a:solidFill>
                  <a:schemeClr val="tx1"/>
                </a:solidFill>
                <a:effectLst/>
                <a:latin typeface="+mn-lt"/>
                <a:ea typeface="+mn-ea"/>
                <a:cs typeface="+mn-cs"/>
              </a:rPr>
              <a:t> consistentemente que dos tercios de los pacientes tenían tiempos de TP dentro</a:t>
            </a:r>
            <a:r>
              <a:rPr lang="es-VE" sz="1200" kern="1200" baseline="0" dirty="0" smtClean="0">
                <a:solidFill>
                  <a:schemeClr val="tx1"/>
                </a:solidFill>
                <a:effectLst/>
                <a:latin typeface="+mn-lt"/>
                <a:ea typeface="+mn-ea"/>
                <a:cs typeface="+mn-cs"/>
              </a:rPr>
              <a:t> del rango objetivo en un momento dado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22</a:t>
            </a:fld>
            <a:endParaRPr lang="es-VE"/>
          </a:p>
        </p:txBody>
      </p:sp>
    </p:spTree>
    <p:extLst>
      <p:ext uri="{BB962C8B-B14F-4D97-AF65-F5344CB8AC3E}">
        <p14:creationId xmlns:p14="http://schemas.microsoft.com/office/powerpoint/2010/main" xmlns="" val="1928882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Complicaciones hemorrágicas </a:t>
            </a:r>
            <a:r>
              <a:rPr lang="es-VE" dirty="0" err="1" smtClean="0"/>
              <a:t>extracraneales</a:t>
            </a:r>
            <a:r>
              <a:rPr lang="es-VE" dirty="0" smtClean="0"/>
              <a:t>, según el grupo de tratamiento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23</a:t>
            </a:fld>
            <a:endParaRPr lang="es-VE"/>
          </a:p>
        </p:txBody>
      </p:sp>
    </p:spTree>
    <p:extLst>
      <p:ext uri="{BB962C8B-B14F-4D97-AF65-F5344CB8AC3E}">
        <p14:creationId xmlns:p14="http://schemas.microsoft.com/office/powerpoint/2010/main" xmlns="" val="362255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24</a:t>
            </a:fld>
            <a:endParaRPr lang="es-VE"/>
          </a:p>
        </p:txBody>
      </p:sp>
    </p:spTree>
    <p:extLst>
      <p:ext uri="{BB962C8B-B14F-4D97-AF65-F5344CB8AC3E}">
        <p14:creationId xmlns:p14="http://schemas.microsoft.com/office/powerpoint/2010/main" xmlns="" val="356280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Se necesita tratar a 21 pacientes con </a:t>
            </a:r>
            <a:r>
              <a:rPr lang="es-VE" dirty="0" err="1" smtClean="0"/>
              <a:t>warfarina</a:t>
            </a:r>
            <a:r>
              <a:rPr lang="es-VE" dirty="0" smtClean="0"/>
              <a:t> durante un promedio de 37 meses para</a:t>
            </a:r>
            <a:r>
              <a:rPr lang="es-VE" baseline="0" dirty="0" smtClean="0"/>
              <a:t> evitar una muerte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27</a:t>
            </a:fld>
            <a:endParaRPr lang="es-VE"/>
          </a:p>
        </p:txBody>
      </p:sp>
    </p:spTree>
    <p:extLst>
      <p:ext uri="{BB962C8B-B14F-4D97-AF65-F5344CB8AC3E}">
        <p14:creationId xmlns:p14="http://schemas.microsoft.com/office/powerpoint/2010/main" xmlns="" val="251390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Es por ello que traemos a colación un articulo publicado en la nueva revista de medicina de Inglaterra , el cual fue realizado en Noruega,</a:t>
            </a:r>
            <a:r>
              <a:rPr lang="es-VE" baseline="0" dirty="0" smtClean="0"/>
              <a:t> publicado en 19 julio de 1990</a:t>
            </a:r>
            <a:r>
              <a:rPr lang="es-VE" dirty="0" smtClean="0"/>
              <a:t>. Titulado El</a:t>
            </a:r>
            <a:r>
              <a:rPr lang="es-VE" baseline="0" dirty="0" smtClean="0"/>
              <a:t> Efecto de la </a:t>
            </a:r>
            <a:r>
              <a:rPr lang="es-VE" baseline="0" dirty="0" err="1" smtClean="0"/>
              <a:t>Warfarina</a:t>
            </a:r>
            <a:r>
              <a:rPr lang="es-VE" baseline="0" dirty="0" smtClean="0"/>
              <a:t>  sobre la mortalidad y el </a:t>
            </a:r>
            <a:r>
              <a:rPr lang="es-VE" baseline="0" dirty="0" err="1" smtClean="0"/>
              <a:t>reinfarto</a:t>
            </a:r>
            <a:r>
              <a:rPr lang="es-VE" baseline="0" dirty="0" smtClean="0"/>
              <a:t> después del infarto de miocardio</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3</a:t>
            </a:fld>
            <a:endParaRPr lang="es-VE"/>
          </a:p>
        </p:txBody>
      </p:sp>
    </p:spTree>
    <p:extLst>
      <p:ext uri="{BB962C8B-B14F-4D97-AF65-F5344CB8AC3E}">
        <p14:creationId xmlns:p14="http://schemas.microsoft.com/office/powerpoint/2010/main" xmlns="" val="107147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Ciudad</a:t>
            </a:r>
            <a:r>
              <a:rPr lang="es-VE" baseline="0" dirty="0" smtClean="0"/>
              <a:t> de Oslo, capital y ciudad mas grande de Noruega con una población 570000 habitantes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4</a:t>
            </a:fld>
            <a:endParaRPr lang="es-VE" dirty="0"/>
          </a:p>
        </p:txBody>
      </p:sp>
    </p:spTree>
    <p:extLst>
      <p:ext uri="{BB962C8B-B14F-4D97-AF65-F5344CB8AC3E}">
        <p14:creationId xmlns:p14="http://schemas.microsoft.com/office/powerpoint/2010/main" xmlns="" val="97474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5</a:t>
            </a:fld>
            <a:endParaRPr lang="es-VE"/>
          </a:p>
        </p:txBody>
      </p:sp>
    </p:spTree>
    <p:extLst>
      <p:ext uri="{BB962C8B-B14F-4D97-AF65-F5344CB8AC3E}">
        <p14:creationId xmlns:p14="http://schemas.microsoft.com/office/powerpoint/2010/main" xmlns="" val="11656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6</a:t>
            </a:fld>
            <a:endParaRPr lang="es-VE"/>
          </a:p>
        </p:txBody>
      </p:sp>
    </p:spTree>
    <p:extLst>
      <p:ext uri="{BB962C8B-B14F-4D97-AF65-F5344CB8AC3E}">
        <p14:creationId xmlns:p14="http://schemas.microsoft.com/office/powerpoint/2010/main" xmlns="" val="409216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Los motivos de exclusión fueron los siguientes: </a:t>
            </a:r>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7</a:t>
            </a:fld>
            <a:endParaRPr lang="es-VE"/>
          </a:p>
        </p:txBody>
      </p:sp>
    </p:spTree>
    <p:extLst>
      <p:ext uri="{BB962C8B-B14F-4D97-AF65-F5344CB8AC3E}">
        <p14:creationId xmlns:p14="http://schemas.microsoft.com/office/powerpoint/2010/main" xmlns="" val="334991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30DCFEA-B456-4E3B-ADC0-A6DBE7720140}" type="slidenum">
              <a:rPr lang="es-VE" smtClean="0"/>
              <a:pPr/>
              <a:t>9</a:t>
            </a:fld>
            <a:endParaRPr lang="es-VE"/>
          </a:p>
        </p:txBody>
      </p:sp>
    </p:spTree>
    <p:extLst>
      <p:ext uri="{BB962C8B-B14F-4D97-AF65-F5344CB8AC3E}">
        <p14:creationId xmlns:p14="http://schemas.microsoft.com/office/powerpoint/2010/main" xmlns="" val="142117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VE" dirty="0" smtClean="0"/>
              <a:t>Esto significa que todos los eventos desde el momento de la asignación al azar hasta la fecha de corte se contaron, independientemente de si la medicación del estudio se estaba tomando o no en el momento del evento</a:t>
            </a:r>
          </a:p>
          <a:p>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12</a:t>
            </a:fld>
            <a:endParaRPr lang="es-VE"/>
          </a:p>
        </p:txBody>
      </p:sp>
    </p:spTree>
    <p:extLst>
      <p:ext uri="{BB962C8B-B14F-4D97-AF65-F5344CB8AC3E}">
        <p14:creationId xmlns:p14="http://schemas.microsoft.com/office/powerpoint/2010/main" xmlns="" val="258058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C4DFED2D-608D-4AED-B96C-EA3EC6BB49CA}" type="slidenum">
              <a:rPr lang="es-VE" smtClean="0"/>
              <a:pPr/>
              <a:t>15</a:t>
            </a:fld>
            <a:endParaRPr lang="es-VE"/>
          </a:p>
        </p:txBody>
      </p:sp>
    </p:spTree>
    <p:extLst>
      <p:ext uri="{BB962C8B-B14F-4D97-AF65-F5344CB8AC3E}">
        <p14:creationId xmlns:p14="http://schemas.microsoft.com/office/powerpoint/2010/main" xmlns="" val="19420532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10/11/2018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pPr/>
              <a:t>10/11/2018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pPr/>
              <a:t>10/11/2018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10/11/2018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71665" y="2780928"/>
            <a:ext cx="5858069" cy="792088"/>
          </a:xfrm>
          <a:prstGeom prst="rect">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defTabSz="914400">
              <a:spcBef>
                <a:spcPct val="0"/>
              </a:spcBef>
              <a:defRPr/>
            </a:pPr>
            <a:r>
              <a:rPr lang="es-ES" sz="4400" b="1" dirty="0">
                <a:solidFill>
                  <a:schemeClr val="lt1"/>
                </a:solidFill>
                <a:latin typeface="Tahoma" pitchFamily="34" charset="0"/>
                <a:ea typeface="Tahoma" pitchFamily="34" charset="0"/>
                <a:cs typeface="Tahoma" pitchFamily="34" charset="0"/>
              </a:rPr>
              <a:t>Evidencia Científica </a:t>
            </a:r>
          </a:p>
        </p:txBody>
      </p:sp>
      <p:grpSp>
        <p:nvGrpSpPr>
          <p:cNvPr id="5" name="Group 4"/>
          <p:cNvGrpSpPr>
            <a:grpSpLocks/>
          </p:cNvGrpSpPr>
          <p:nvPr/>
        </p:nvGrpSpPr>
        <p:grpSpPr bwMode="auto">
          <a:xfrm>
            <a:off x="1621905" y="85608"/>
            <a:ext cx="1267107" cy="1152128"/>
            <a:chOff x="3659" y="3447"/>
            <a:chExt cx="508" cy="547"/>
          </a:xfrm>
          <a:effectLst>
            <a:reflection blurRad="6350" stA="50000" endA="300" endPos="55500" dist="50800" dir="5400000" sy="-100000" algn="bl" rotWithShape="0"/>
          </a:effectLst>
          <a:scene3d>
            <a:camera prst="orthographicFront">
              <a:rot lat="0" lon="0" rev="0"/>
            </a:camera>
            <a:lightRig rig="balanced" dir="t">
              <a:rot lat="0" lon="0" rev="8700000"/>
            </a:lightRig>
          </a:scene3d>
        </p:grpSpPr>
        <p:sp>
          <p:nvSpPr>
            <p:cNvPr id="6" name="Freeform 5"/>
            <p:cNvSpPr>
              <a:spLocks/>
            </p:cNvSpPr>
            <p:nvPr/>
          </p:nvSpPr>
          <p:spPr bwMode="auto">
            <a:xfrm>
              <a:off x="3742" y="3508"/>
              <a:ext cx="425" cy="486"/>
            </a:xfrm>
            <a:custGeom>
              <a:avLst/>
              <a:gdLst>
                <a:gd name="T0" fmla="*/ 173 w 425"/>
                <a:gd name="T1" fmla="*/ 483 h 486"/>
                <a:gd name="T2" fmla="*/ 190 w 425"/>
                <a:gd name="T3" fmla="*/ 482 h 486"/>
                <a:gd name="T4" fmla="*/ 204 w 425"/>
                <a:gd name="T5" fmla="*/ 478 h 486"/>
                <a:gd name="T6" fmla="*/ 233 w 425"/>
                <a:gd name="T7" fmla="*/ 456 h 486"/>
                <a:gd name="T8" fmla="*/ 256 w 425"/>
                <a:gd name="T9" fmla="*/ 434 h 486"/>
                <a:gd name="T10" fmla="*/ 276 w 425"/>
                <a:gd name="T11" fmla="*/ 414 h 486"/>
                <a:gd name="T12" fmla="*/ 289 w 425"/>
                <a:gd name="T13" fmla="*/ 399 h 486"/>
                <a:gd name="T14" fmla="*/ 303 w 425"/>
                <a:gd name="T15" fmla="*/ 383 h 486"/>
                <a:gd name="T16" fmla="*/ 336 w 425"/>
                <a:gd name="T17" fmla="*/ 342 h 486"/>
                <a:gd name="T18" fmla="*/ 350 w 425"/>
                <a:gd name="T19" fmla="*/ 324 h 486"/>
                <a:gd name="T20" fmla="*/ 365 w 425"/>
                <a:gd name="T21" fmla="*/ 305 h 486"/>
                <a:gd name="T22" fmla="*/ 359 w 425"/>
                <a:gd name="T23" fmla="*/ 282 h 486"/>
                <a:gd name="T24" fmla="*/ 333 w 425"/>
                <a:gd name="T25" fmla="*/ 254 h 486"/>
                <a:gd name="T26" fmla="*/ 313 w 425"/>
                <a:gd name="T27" fmla="*/ 233 h 486"/>
                <a:gd name="T28" fmla="*/ 305 w 425"/>
                <a:gd name="T29" fmla="*/ 222 h 486"/>
                <a:gd name="T30" fmla="*/ 297 w 425"/>
                <a:gd name="T31" fmla="*/ 209 h 486"/>
                <a:gd name="T32" fmla="*/ 294 w 425"/>
                <a:gd name="T33" fmla="*/ 194 h 486"/>
                <a:gd name="T34" fmla="*/ 315 w 425"/>
                <a:gd name="T35" fmla="*/ 154 h 486"/>
                <a:gd name="T36" fmla="*/ 375 w 425"/>
                <a:gd name="T37" fmla="*/ 101 h 486"/>
                <a:gd name="T38" fmla="*/ 415 w 425"/>
                <a:gd name="T39" fmla="*/ 65 h 486"/>
                <a:gd name="T40" fmla="*/ 315 w 425"/>
                <a:gd name="T41" fmla="*/ 42 h 486"/>
                <a:gd name="T42" fmla="*/ 279 w 425"/>
                <a:gd name="T43" fmla="*/ 70 h 486"/>
                <a:gd name="T44" fmla="*/ 271 w 425"/>
                <a:gd name="T45" fmla="*/ 66 h 486"/>
                <a:gd name="T46" fmla="*/ 255 w 425"/>
                <a:gd name="T47" fmla="*/ 55 h 486"/>
                <a:gd name="T48" fmla="*/ 242 w 425"/>
                <a:gd name="T49" fmla="*/ 51 h 486"/>
                <a:gd name="T50" fmla="*/ 227 w 425"/>
                <a:gd name="T51" fmla="*/ 48 h 486"/>
                <a:gd name="T52" fmla="*/ 207 w 425"/>
                <a:gd name="T53" fmla="*/ 52 h 486"/>
                <a:gd name="T54" fmla="*/ 196 w 425"/>
                <a:gd name="T55" fmla="*/ 62 h 486"/>
                <a:gd name="T56" fmla="*/ 173 w 425"/>
                <a:gd name="T57" fmla="*/ 103 h 486"/>
                <a:gd name="T58" fmla="*/ 167 w 425"/>
                <a:gd name="T59" fmla="*/ 127 h 486"/>
                <a:gd name="T60" fmla="*/ 151 w 425"/>
                <a:gd name="T61" fmla="*/ 144 h 486"/>
                <a:gd name="T62" fmla="*/ 146 w 425"/>
                <a:gd name="T63" fmla="*/ 152 h 486"/>
                <a:gd name="T64" fmla="*/ 167 w 425"/>
                <a:gd name="T65" fmla="*/ 177 h 486"/>
                <a:gd name="T66" fmla="*/ 173 w 425"/>
                <a:gd name="T67" fmla="*/ 190 h 486"/>
                <a:gd name="T68" fmla="*/ 180 w 425"/>
                <a:gd name="T69" fmla="*/ 199 h 486"/>
                <a:gd name="T70" fmla="*/ 186 w 425"/>
                <a:gd name="T71" fmla="*/ 213 h 486"/>
                <a:gd name="T72" fmla="*/ 193 w 425"/>
                <a:gd name="T73" fmla="*/ 230 h 486"/>
                <a:gd name="T74" fmla="*/ 196 w 425"/>
                <a:gd name="T75" fmla="*/ 244 h 486"/>
                <a:gd name="T76" fmla="*/ 206 w 425"/>
                <a:gd name="T77" fmla="*/ 264 h 486"/>
                <a:gd name="T78" fmla="*/ 211 w 425"/>
                <a:gd name="T79" fmla="*/ 278 h 486"/>
                <a:gd name="T80" fmla="*/ 227 w 425"/>
                <a:gd name="T81" fmla="*/ 309 h 486"/>
                <a:gd name="T82" fmla="*/ 248 w 425"/>
                <a:gd name="T83" fmla="*/ 331 h 486"/>
                <a:gd name="T84" fmla="*/ 269 w 425"/>
                <a:gd name="T85" fmla="*/ 343 h 486"/>
                <a:gd name="T86" fmla="*/ 284 w 425"/>
                <a:gd name="T87" fmla="*/ 347 h 486"/>
                <a:gd name="T88" fmla="*/ 300 w 425"/>
                <a:gd name="T89" fmla="*/ 353 h 486"/>
                <a:gd name="T90" fmla="*/ 290 w 425"/>
                <a:gd name="T91" fmla="*/ 357 h 486"/>
                <a:gd name="T92" fmla="*/ 279 w 425"/>
                <a:gd name="T93" fmla="*/ 353 h 486"/>
                <a:gd name="T94" fmla="*/ 248 w 425"/>
                <a:gd name="T95" fmla="*/ 336 h 486"/>
                <a:gd name="T96" fmla="*/ 165 w 425"/>
                <a:gd name="T97" fmla="*/ 184 h 486"/>
                <a:gd name="T98" fmla="*/ 146 w 425"/>
                <a:gd name="T99" fmla="*/ 161 h 486"/>
                <a:gd name="T100" fmla="*/ 121 w 425"/>
                <a:gd name="T101" fmla="*/ 173 h 486"/>
                <a:gd name="T102" fmla="*/ 76 w 425"/>
                <a:gd name="T103" fmla="*/ 220 h 486"/>
                <a:gd name="T104" fmla="*/ 64 w 425"/>
                <a:gd name="T105" fmla="*/ 230 h 486"/>
                <a:gd name="T106" fmla="*/ 24 w 425"/>
                <a:gd name="T107" fmla="*/ 278 h 486"/>
                <a:gd name="T108" fmla="*/ 4 w 425"/>
                <a:gd name="T109" fmla="*/ 331 h 486"/>
                <a:gd name="T110" fmla="*/ 19 w 425"/>
                <a:gd name="T111" fmla="*/ 355 h 486"/>
                <a:gd name="T112" fmla="*/ 66 w 425"/>
                <a:gd name="T113" fmla="*/ 407 h 486"/>
                <a:gd name="T114" fmla="*/ 123 w 425"/>
                <a:gd name="T115" fmla="*/ 468 h 486"/>
                <a:gd name="T116" fmla="*/ 136 w 425"/>
                <a:gd name="T117" fmla="*/ 475 h 486"/>
                <a:gd name="T118" fmla="*/ 151 w 425"/>
                <a:gd name="T119" fmla="*/ 482 h 4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5"/>
                <a:gd name="T181" fmla="*/ 0 h 486"/>
                <a:gd name="T182" fmla="*/ 425 w 425"/>
                <a:gd name="T183" fmla="*/ 486 h 4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5" h="486">
                  <a:moveTo>
                    <a:pt x="160" y="485"/>
                  </a:moveTo>
                  <a:lnTo>
                    <a:pt x="162" y="485"/>
                  </a:lnTo>
                  <a:lnTo>
                    <a:pt x="164" y="485"/>
                  </a:lnTo>
                  <a:lnTo>
                    <a:pt x="165" y="485"/>
                  </a:lnTo>
                  <a:lnTo>
                    <a:pt x="168" y="485"/>
                  </a:lnTo>
                  <a:lnTo>
                    <a:pt x="168" y="483"/>
                  </a:lnTo>
                  <a:lnTo>
                    <a:pt x="172" y="483"/>
                  </a:lnTo>
                  <a:lnTo>
                    <a:pt x="173" y="483"/>
                  </a:lnTo>
                  <a:lnTo>
                    <a:pt x="175" y="483"/>
                  </a:lnTo>
                  <a:lnTo>
                    <a:pt x="177" y="483"/>
                  </a:lnTo>
                  <a:lnTo>
                    <a:pt x="180" y="483"/>
                  </a:lnTo>
                  <a:lnTo>
                    <a:pt x="181" y="482"/>
                  </a:lnTo>
                  <a:lnTo>
                    <a:pt x="185" y="482"/>
                  </a:lnTo>
                  <a:lnTo>
                    <a:pt x="186" y="482"/>
                  </a:lnTo>
                  <a:lnTo>
                    <a:pt x="188" y="482"/>
                  </a:lnTo>
                  <a:lnTo>
                    <a:pt x="190" y="482"/>
                  </a:lnTo>
                  <a:lnTo>
                    <a:pt x="193" y="482"/>
                  </a:lnTo>
                  <a:lnTo>
                    <a:pt x="194" y="480"/>
                  </a:lnTo>
                  <a:lnTo>
                    <a:pt x="196" y="480"/>
                  </a:lnTo>
                  <a:lnTo>
                    <a:pt x="198" y="479"/>
                  </a:lnTo>
                  <a:lnTo>
                    <a:pt x="199" y="479"/>
                  </a:lnTo>
                  <a:lnTo>
                    <a:pt x="201" y="479"/>
                  </a:lnTo>
                  <a:lnTo>
                    <a:pt x="203" y="478"/>
                  </a:lnTo>
                  <a:lnTo>
                    <a:pt x="204" y="478"/>
                  </a:lnTo>
                  <a:lnTo>
                    <a:pt x="206" y="476"/>
                  </a:lnTo>
                  <a:lnTo>
                    <a:pt x="207" y="476"/>
                  </a:lnTo>
                  <a:lnTo>
                    <a:pt x="209" y="475"/>
                  </a:lnTo>
                  <a:lnTo>
                    <a:pt x="211" y="475"/>
                  </a:lnTo>
                  <a:lnTo>
                    <a:pt x="211" y="474"/>
                  </a:lnTo>
                  <a:lnTo>
                    <a:pt x="212" y="474"/>
                  </a:lnTo>
                  <a:lnTo>
                    <a:pt x="222" y="467"/>
                  </a:lnTo>
                  <a:lnTo>
                    <a:pt x="233" y="456"/>
                  </a:lnTo>
                  <a:lnTo>
                    <a:pt x="237" y="453"/>
                  </a:lnTo>
                  <a:lnTo>
                    <a:pt x="240" y="452"/>
                  </a:lnTo>
                  <a:lnTo>
                    <a:pt x="242" y="449"/>
                  </a:lnTo>
                  <a:lnTo>
                    <a:pt x="245" y="446"/>
                  </a:lnTo>
                  <a:lnTo>
                    <a:pt x="248" y="444"/>
                  </a:lnTo>
                  <a:lnTo>
                    <a:pt x="251" y="441"/>
                  </a:lnTo>
                  <a:lnTo>
                    <a:pt x="253" y="437"/>
                  </a:lnTo>
                  <a:lnTo>
                    <a:pt x="256" y="434"/>
                  </a:lnTo>
                  <a:lnTo>
                    <a:pt x="264" y="425"/>
                  </a:lnTo>
                  <a:lnTo>
                    <a:pt x="264" y="423"/>
                  </a:lnTo>
                  <a:lnTo>
                    <a:pt x="266" y="423"/>
                  </a:lnTo>
                  <a:lnTo>
                    <a:pt x="268" y="423"/>
                  </a:lnTo>
                  <a:lnTo>
                    <a:pt x="271" y="419"/>
                  </a:lnTo>
                  <a:lnTo>
                    <a:pt x="271" y="418"/>
                  </a:lnTo>
                  <a:lnTo>
                    <a:pt x="274" y="415"/>
                  </a:lnTo>
                  <a:lnTo>
                    <a:pt x="276" y="414"/>
                  </a:lnTo>
                  <a:lnTo>
                    <a:pt x="277" y="412"/>
                  </a:lnTo>
                  <a:lnTo>
                    <a:pt x="279" y="410"/>
                  </a:lnTo>
                  <a:lnTo>
                    <a:pt x="281" y="408"/>
                  </a:lnTo>
                  <a:lnTo>
                    <a:pt x="282" y="407"/>
                  </a:lnTo>
                  <a:lnTo>
                    <a:pt x="282" y="404"/>
                  </a:lnTo>
                  <a:lnTo>
                    <a:pt x="285" y="402"/>
                  </a:lnTo>
                  <a:lnTo>
                    <a:pt x="287" y="400"/>
                  </a:lnTo>
                  <a:lnTo>
                    <a:pt x="289" y="399"/>
                  </a:lnTo>
                  <a:lnTo>
                    <a:pt x="290" y="396"/>
                  </a:lnTo>
                  <a:lnTo>
                    <a:pt x="292" y="395"/>
                  </a:lnTo>
                  <a:lnTo>
                    <a:pt x="294" y="392"/>
                  </a:lnTo>
                  <a:lnTo>
                    <a:pt x="295" y="389"/>
                  </a:lnTo>
                  <a:lnTo>
                    <a:pt x="297" y="388"/>
                  </a:lnTo>
                  <a:lnTo>
                    <a:pt x="298" y="387"/>
                  </a:lnTo>
                  <a:lnTo>
                    <a:pt x="300" y="385"/>
                  </a:lnTo>
                  <a:lnTo>
                    <a:pt x="303" y="383"/>
                  </a:lnTo>
                  <a:lnTo>
                    <a:pt x="305" y="380"/>
                  </a:lnTo>
                  <a:lnTo>
                    <a:pt x="310" y="377"/>
                  </a:lnTo>
                  <a:lnTo>
                    <a:pt x="311" y="373"/>
                  </a:lnTo>
                  <a:lnTo>
                    <a:pt x="315" y="369"/>
                  </a:lnTo>
                  <a:lnTo>
                    <a:pt x="316" y="366"/>
                  </a:lnTo>
                  <a:lnTo>
                    <a:pt x="320" y="362"/>
                  </a:lnTo>
                  <a:lnTo>
                    <a:pt x="321" y="358"/>
                  </a:lnTo>
                  <a:lnTo>
                    <a:pt x="336" y="342"/>
                  </a:lnTo>
                  <a:lnTo>
                    <a:pt x="339" y="339"/>
                  </a:lnTo>
                  <a:lnTo>
                    <a:pt x="339" y="338"/>
                  </a:lnTo>
                  <a:lnTo>
                    <a:pt x="341" y="335"/>
                  </a:lnTo>
                  <a:lnTo>
                    <a:pt x="342" y="334"/>
                  </a:lnTo>
                  <a:lnTo>
                    <a:pt x="344" y="331"/>
                  </a:lnTo>
                  <a:lnTo>
                    <a:pt x="346" y="328"/>
                  </a:lnTo>
                  <a:lnTo>
                    <a:pt x="347" y="326"/>
                  </a:lnTo>
                  <a:lnTo>
                    <a:pt x="350" y="324"/>
                  </a:lnTo>
                  <a:lnTo>
                    <a:pt x="350" y="321"/>
                  </a:lnTo>
                  <a:lnTo>
                    <a:pt x="354" y="319"/>
                  </a:lnTo>
                  <a:lnTo>
                    <a:pt x="355" y="316"/>
                  </a:lnTo>
                  <a:lnTo>
                    <a:pt x="357" y="315"/>
                  </a:lnTo>
                  <a:lnTo>
                    <a:pt x="359" y="312"/>
                  </a:lnTo>
                  <a:lnTo>
                    <a:pt x="362" y="309"/>
                  </a:lnTo>
                  <a:lnTo>
                    <a:pt x="363" y="307"/>
                  </a:lnTo>
                  <a:lnTo>
                    <a:pt x="365" y="305"/>
                  </a:lnTo>
                  <a:lnTo>
                    <a:pt x="370" y="300"/>
                  </a:lnTo>
                  <a:lnTo>
                    <a:pt x="370" y="298"/>
                  </a:lnTo>
                  <a:lnTo>
                    <a:pt x="370" y="296"/>
                  </a:lnTo>
                  <a:lnTo>
                    <a:pt x="370" y="294"/>
                  </a:lnTo>
                  <a:lnTo>
                    <a:pt x="368" y="292"/>
                  </a:lnTo>
                  <a:lnTo>
                    <a:pt x="367" y="289"/>
                  </a:lnTo>
                  <a:lnTo>
                    <a:pt x="362" y="285"/>
                  </a:lnTo>
                  <a:lnTo>
                    <a:pt x="359" y="282"/>
                  </a:lnTo>
                  <a:lnTo>
                    <a:pt x="355" y="278"/>
                  </a:lnTo>
                  <a:lnTo>
                    <a:pt x="352" y="274"/>
                  </a:lnTo>
                  <a:lnTo>
                    <a:pt x="349" y="271"/>
                  </a:lnTo>
                  <a:lnTo>
                    <a:pt x="346" y="267"/>
                  </a:lnTo>
                  <a:lnTo>
                    <a:pt x="342" y="264"/>
                  </a:lnTo>
                  <a:lnTo>
                    <a:pt x="339" y="262"/>
                  </a:lnTo>
                  <a:lnTo>
                    <a:pt x="336" y="258"/>
                  </a:lnTo>
                  <a:lnTo>
                    <a:pt x="333" y="254"/>
                  </a:lnTo>
                  <a:lnTo>
                    <a:pt x="329" y="251"/>
                  </a:lnTo>
                  <a:lnTo>
                    <a:pt x="328" y="248"/>
                  </a:lnTo>
                  <a:lnTo>
                    <a:pt x="324" y="244"/>
                  </a:lnTo>
                  <a:lnTo>
                    <a:pt x="321" y="241"/>
                  </a:lnTo>
                  <a:lnTo>
                    <a:pt x="318" y="239"/>
                  </a:lnTo>
                  <a:lnTo>
                    <a:pt x="315" y="235"/>
                  </a:lnTo>
                  <a:lnTo>
                    <a:pt x="313" y="235"/>
                  </a:lnTo>
                  <a:lnTo>
                    <a:pt x="313" y="233"/>
                  </a:lnTo>
                  <a:lnTo>
                    <a:pt x="313" y="232"/>
                  </a:lnTo>
                  <a:lnTo>
                    <a:pt x="311" y="230"/>
                  </a:lnTo>
                  <a:lnTo>
                    <a:pt x="311" y="229"/>
                  </a:lnTo>
                  <a:lnTo>
                    <a:pt x="310" y="228"/>
                  </a:lnTo>
                  <a:lnTo>
                    <a:pt x="310" y="226"/>
                  </a:lnTo>
                  <a:lnTo>
                    <a:pt x="308" y="225"/>
                  </a:lnTo>
                  <a:lnTo>
                    <a:pt x="307" y="224"/>
                  </a:lnTo>
                  <a:lnTo>
                    <a:pt x="305" y="222"/>
                  </a:lnTo>
                  <a:lnTo>
                    <a:pt x="303" y="221"/>
                  </a:lnTo>
                  <a:lnTo>
                    <a:pt x="302" y="220"/>
                  </a:lnTo>
                  <a:lnTo>
                    <a:pt x="302" y="218"/>
                  </a:lnTo>
                  <a:lnTo>
                    <a:pt x="300" y="216"/>
                  </a:lnTo>
                  <a:lnTo>
                    <a:pt x="300" y="214"/>
                  </a:lnTo>
                  <a:lnTo>
                    <a:pt x="298" y="211"/>
                  </a:lnTo>
                  <a:lnTo>
                    <a:pt x="298" y="210"/>
                  </a:lnTo>
                  <a:lnTo>
                    <a:pt x="297" y="209"/>
                  </a:lnTo>
                  <a:lnTo>
                    <a:pt x="297" y="206"/>
                  </a:lnTo>
                  <a:lnTo>
                    <a:pt x="295" y="203"/>
                  </a:lnTo>
                  <a:lnTo>
                    <a:pt x="295" y="202"/>
                  </a:lnTo>
                  <a:lnTo>
                    <a:pt x="295" y="201"/>
                  </a:lnTo>
                  <a:lnTo>
                    <a:pt x="294" y="199"/>
                  </a:lnTo>
                  <a:lnTo>
                    <a:pt x="294" y="196"/>
                  </a:lnTo>
                  <a:lnTo>
                    <a:pt x="294" y="195"/>
                  </a:lnTo>
                  <a:lnTo>
                    <a:pt x="294" y="194"/>
                  </a:lnTo>
                  <a:lnTo>
                    <a:pt x="292" y="194"/>
                  </a:lnTo>
                  <a:lnTo>
                    <a:pt x="292" y="192"/>
                  </a:lnTo>
                  <a:lnTo>
                    <a:pt x="294" y="183"/>
                  </a:lnTo>
                  <a:lnTo>
                    <a:pt x="295" y="176"/>
                  </a:lnTo>
                  <a:lnTo>
                    <a:pt x="313" y="157"/>
                  </a:lnTo>
                  <a:lnTo>
                    <a:pt x="313" y="156"/>
                  </a:lnTo>
                  <a:lnTo>
                    <a:pt x="315" y="156"/>
                  </a:lnTo>
                  <a:lnTo>
                    <a:pt x="315" y="154"/>
                  </a:lnTo>
                  <a:lnTo>
                    <a:pt x="334" y="137"/>
                  </a:lnTo>
                  <a:lnTo>
                    <a:pt x="337" y="135"/>
                  </a:lnTo>
                  <a:lnTo>
                    <a:pt x="339" y="133"/>
                  </a:lnTo>
                  <a:lnTo>
                    <a:pt x="350" y="123"/>
                  </a:lnTo>
                  <a:lnTo>
                    <a:pt x="372" y="103"/>
                  </a:lnTo>
                  <a:lnTo>
                    <a:pt x="373" y="103"/>
                  </a:lnTo>
                  <a:lnTo>
                    <a:pt x="373" y="101"/>
                  </a:lnTo>
                  <a:lnTo>
                    <a:pt x="375" y="101"/>
                  </a:lnTo>
                  <a:lnTo>
                    <a:pt x="375" y="100"/>
                  </a:lnTo>
                  <a:lnTo>
                    <a:pt x="376" y="100"/>
                  </a:lnTo>
                  <a:lnTo>
                    <a:pt x="376" y="99"/>
                  </a:lnTo>
                  <a:lnTo>
                    <a:pt x="376" y="97"/>
                  </a:lnTo>
                  <a:lnTo>
                    <a:pt x="389" y="88"/>
                  </a:lnTo>
                  <a:lnTo>
                    <a:pt x="401" y="78"/>
                  </a:lnTo>
                  <a:lnTo>
                    <a:pt x="415" y="66"/>
                  </a:lnTo>
                  <a:lnTo>
                    <a:pt x="415" y="65"/>
                  </a:lnTo>
                  <a:lnTo>
                    <a:pt x="417" y="65"/>
                  </a:lnTo>
                  <a:lnTo>
                    <a:pt x="424" y="57"/>
                  </a:lnTo>
                  <a:lnTo>
                    <a:pt x="367" y="0"/>
                  </a:lnTo>
                  <a:lnTo>
                    <a:pt x="359" y="4"/>
                  </a:lnTo>
                  <a:lnTo>
                    <a:pt x="346" y="16"/>
                  </a:lnTo>
                  <a:lnTo>
                    <a:pt x="344" y="17"/>
                  </a:lnTo>
                  <a:lnTo>
                    <a:pt x="328" y="31"/>
                  </a:lnTo>
                  <a:lnTo>
                    <a:pt x="315" y="42"/>
                  </a:lnTo>
                  <a:lnTo>
                    <a:pt x="305" y="50"/>
                  </a:lnTo>
                  <a:lnTo>
                    <a:pt x="285" y="66"/>
                  </a:lnTo>
                  <a:lnTo>
                    <a:pt x="284" y="66"/>
                  </a:lnTo>
                  <a:lnTo>
                    <a:pt x="282" y="66"/>
                  </a:lnTo>
                  <a:lnTo>
                    <a:pt x="282" y="67"/>
                  </a:lnTo>
                  <a:lnTo>
                    <a:pt x="281" y="69"/>
                  </a:lnTo>
                  <a:lnTo>
                    <a:pt x="279" y="69"/>
                  </a:lnTo>
                  <a:lnTo>
                    <a:pt x="279" y="70"/>
                  </a:lnTo>
                  <a:lnTo>
                    <a:pt x="279" y="72"/>
                  </a:lnTo>
                  <a:lnTo>
                    <a:pt x="277" y="72"/>
                  </a:lnTo>
                  <a:lnTo>
                    <a:pt x="277" y="70"/>
                  </a:lnTo>
                  <a:lnTo>
                    <a:pt x="276" y="70"/>
                  </a:lnTo>
                  <a:lnTo>
                    <a:pt x="274" y="70"/>
                  </a:lnTo>
                  <a:lnTo>
                    <a:pt x="274" y="72"/>
                  </a:lnTo>
                  <a:lnTo>
                    <a:pt x="271" y="69"/>
                  </a:lnTo>
                  <a:lnTo>
                    <a:pt x="271" y="66"/>
                  </a:lnTo>
                  <a:lnTo>
                    <a:pt x="268" y="65"/>
                  </a:lnTo>
                  <a:lnTo>
                    <a:pt x="266" y="62"/>
                  </a:lnTo>
                  <a:lnTo>
                    <a:pt x="264" y="61"/>
                  </a:lnTo>
                  <a:lnTo>
                    <a:pt x="263" y="59"/>
                  </a:lnTo>
                  <a:lnTo>
                    <a:pt x="259" y="58"/>
                  </a:lnTo>
                  <a:lnTo>
                    <a:pt x="258" y="57"/>
                  </a:lnTo>
                  <a:lnTo>
                    <a:pt x="256" y="55"/>
                  </a:lnTo>
                  <a:lnTo>
                    <a:pt x="255" y="55"/>
                  </a:lnTo>
                  <a:lnTo>
                    <a:pt x="253" y="54"/>
                  </a:lnTo>
                  <a:lnTo>
                    <a:pt x="251" y="54"/>
                  </a:lnTo>
                  <a:lnTo>
                    <a:pt x="250" y="54"/>
                  </a:lnTo>
                  <a:lnTo>
                    <a:pt x="248" y="52"/>
                  </a:lnTo>
                  <a:lnTo>
                    <a:pt x="246" y="52"/>
                  </a:lnTo>
                  <a:lnTo>
                    <a:pt x="245" y="51"/>
                  </a:lnTo>
                  <a:lnTo>
                    <a:pt x="243" y="51"/>
                  </a:lnTo>
                  <a:lnTo>
                    <a:pt x="242" y="51"/>
                  </a:lnTo>
                  <a:lnTo>
                    <a:pt x="242" y="50"/>
                  </a:lnTo>
                  <a:lnTo>
                    <a:pt x="238" y="50"/>
                  </a:lnTo>
                  <a:lnTo>
                    <a:pt x="237" y="50"/>
                  </a:lnTo>
                  <a:lnTo>
                    <a:pt x="237" y="48"/>
                  </a:lnTo>
                  <a:lnTo>
                    <a:pt x="235" y="48"/>
                  </a:lnTo>
                  <a:lnTo>
                    <a:pt x="232" y="48"/>
                  </a:lnTo>
                  <a:lnTo>
                    <a:pt x="230" y="48"/>
                  </a:lnTo>
                  <a:lnTo>
                    <a:pt x="227" y="48"/>
                  </a:lnTo>
                  <a:lnTo>
                    <a:pt x="225" y="48"/>
                  </a:lnTo>
                  <a:lnTo>
                    <a:pt x="222" y="50"/>
                  </a:lnTo>
                  <a:lnTo>
                    <a:pt x="220" y="50"/>
                  </a:lnTo>
                  <a:lnTo>
                    <a:pt x="219" y="50"/>
                  </a:lnTo>
                  <a:lnTo>
                    <a:pt x="216" y="50"/>
                  </a:lnTo>
                  <a:lnTo>
                    <a:pt x="212" y="51"/>
                  </a:lnTo>
                  <a:lnTo>
                    <a:pt x="211" y="52"/>
                  </a:lnTo>
                  <a:lnTo>
                    <a:pt x="207" y="52"/>
                  </a:lnTo>
                  <a:lnTo>
                    <a:pt x="206" y="54"/>
                  </a:lnTo>
                  <a:lnTo>
                    <a:pt x="203" y="55"/>
                  </a:lnTo>
                  <a:lnTo>
                    <a:pt x="201" y="57"/>
                  </a:lnTo>
                  <a:lnTo>
                    <a:pt x="199" y="58"/>
                  </a:lnTo>
                  <a:lnTo>
                    <a:pt x="198" y="59"/>
                  </a:lnTo>
                  <a:lnTo>
                    <a:pt x="198" y="61"/>
                  </a:lnTo>
                  <a:lnTo>
                    <a:pt x="196" y="61"/>
                  </a:lnTo>
                  <a:lnTo>
                    <a:pt x="196" y="62"/>
                  </a:lnTo>
                  <a:lnTo>
                    <a:pt x="194" y="62"/>
                  </a:lnTo>
                  <a:lnTo>
                    <a:pt x="193" y="63"/>
                  </a:lnTo>
                  <a:lnTo>
                    <a:pt x="193" y="65"/>
                  </a:lnTo>
                  <a:lnTo>
                    <a:pt x="186" y="74"/>
                  </a:lnTo>
                  <a:lnTo>
                    <a:pt x="180" y="85"/>
                  </a:lnTo>
                  <a:lnTo>
                    <a:pt x="177" y="93"/>
                  </a:lnTo>
                  <a:lnTo>
                    <a:pt x="175" y="97"/>
                  </a:lnTo>
                  <a:lnTo>
                    <a:pt x="173" y="103"/>
                  </a:lnTo>
                  <a:lnTo>
                    <a:pt x="173" y="108"/>
                  </a:lnTo>
                  <a:lnTo>
                    <a:pt x="173" y="114"/>
                  </a:lnTo>
                  <a:lnTo>
                    <a:pt x="172" y="120"/>
                  </a:lnTo>
                  <a:lnTo>
                    <a:pt x="170" y="122"/>
                  </a:lnTo>
                  <a:lnTo>
                    <a:pt x="170" y="123"/>
                  </a:lnTo>
                  <a:lnTo>
                    <a:pt x="168" y="124"/>
                  </a:lnTo>
                  <a:lnTo>
                    <a:pt x="168" y="126"/>
                  </a:lnTo>
                  <a:lnTo>
                    <a:pt x="167" y="127"/>
                  </a:lnTo>
                  <a:lnTo>
                    <a:pt x="165" y="129"/>
                  </a:lnTo>
                  <a:lnTo>
                    <a:pt x="164" y="131"/>
                  </a:lnTo>
                  <a:lnTo>
                    <a:pt x="162" y="133"/>
                  </a:lnTo>
                  <a:lnTo>
                    <a:pt x="159" y="135"/>
                  </a:lnTo>
                  <a:lnTo>
                    <a:pt x="157" y="137"/>
                  </a:lnTo>
                  <a:lnTo>
                    <a:pt x="155" y="139"/>
                  </a:lnTo>
                  <a:lnTo>
                    <a:pt x="154" y="141"/>
                  </a:lnTo>
                  <a:lnTo>
                    <a:pt x="151" y="144"/>
                  </a:lnTo>
                  <a:lnTo>
                    <a:pt x="151" y="145"/>
                  </a:lnTo>
                  <a:lnTo>
                    <a:pt x="149" y="145"/>
                  </a:lnTo>
                  <a:lnTo>
                    <a:pt x="149" y="146"/>
                  </a:lnTo>
                  <a:lnTo>
                    <a:pt x="147" y="146"/>
                  </a:lnTo>
                  <a:lnTo>
                    <a:pt x="146" y="148"/>
                  </a:lnTo>
                  <a:lnTo>
                    <a:pt x="146" y="149"/>
                  </a:lnTo>
                  <a:lnTo>
                    <a:pt x="146" y="150"/>
                  </a:lnTo>
                  <a:lnTo>
                    <a:pt x="146" y="152"/>
                  </a:lnTo>
                  <a:lnTo>
                    <a:pt x="144" y="153"/>
                  </a:lnTo>
                  <a:lnTo>
                    <a:pt x="146" y="154"/>
                  </a:lnTo>
                  <a:lnTo>
                    <a:pt x="146" y="156"/>
                  </a:lnTo>
                  <a:lnTo>
                    <a:pt x="147" y="157"/>
                  </a:lnTo>
                  <a:lnTo>
                    <a:pt x="149" y="157"/>
                  </a:lnTo>
                  <a:lnTo>
                    <a:pt x="149" y="158"/>
                  </a:lnTo>
                  <a:lnTo>
                    <a:pt x="151" y="158"/>
                  </a:lnTo>
                  <a:lnTo>
                    <a:pt x="167" y="177"/>
                  </a:lnTo>
                  <a:lnTo>
                    <a:pt x="167" y="179"/>
                  </a:lnTo>
                  <a:lnTo>
                    <a:pt x="168" y="180"/>
                  </a:lnTo>
                  <a:lnTo>
                    <a:pt x="168" y="182"/>
                  </a:lnTo>
                  <a:lnTo>
                    <a:pt x="170" y="183"/>
                  </a:lnTo>
                  <a:lnTo>
                    <a:pt x="172" y="184"/>
                  </a:lnTo>
                  <a:lnTo>
                    <a:pt x="172" y="186"/>
                  </a:lnTo>
                  <a:lnTo>
                    <a:pt x="173" y="188"/>
                  </a:lnTo>
                  <a:lnTo>
                    <a:pt x="173" y="190"/>
                  </a:lnTo>
                  <a:lnTo>
                    <a:pt x="175" y="191"/>
                  </a:lnTo>
                  <a:lnTo>
                    <a:pt x="177" y="192"/>
                  </a:lnTo>
                  <a:lnTo>
                    <a:pt x="177" y="194"/>
                  </a:lnTo>
                  <a:lnTo>
                    <a:pt x="177" y="195"/>
                  </a:lnTo>
                  <a:lnTo>
                    <a:pt x="178" y="195"/>
                  </a:lnTo>
                  <a:lnTo>
                    <a:pt x="178" y="196"/>
                  </a:lnTo>
                  <a:lnTo>
                    <a:pt x="178" y="198"/>
                  </a:lnTo>
                  <a:lnTo>
                    <a:pt x="180" y="199"/>
                  </a:lnTo>
                  <a:lnTo>
                    <a:pt x="180" y="202"/>
                  </a:lnTo>
                  <a:lnTo>
                    <a:pt x="181" y="203"/>
                  </a:lnTo>
                  <a:lnTo>
                    <a:pt x="181" y="205"/>
                  </a:lnTo>
                  <a:lnTo>
                    <a:pt x="183" y="207"/>
                  </a:lnTo>
                  <a:lnTo>
                    <a:pt x="183" y="209"/>
                  </a:lnTo>
                  <a:lnTo>
                    <a:pt x="185" y="210"/>
                  </a:lnTo>
                  <a:lnTo>
                    <a:pt x="185" y="211"/>
                  </a:lnTo>
                  <a:lnTo>
                    <a:pt x="186" y="213"/>
                  </a:lnTo>
                  <a:lnTo>
                    <a:pt x="188" y="214"/>
                  </a:lnTo>
                  <a:lnTo>
                    <a:pt x="188" y="216"/>
                  </a:lnTo>
                  <a:lnTo>
                    <a:pt x="188" y="217"/>
                  </a:lnTo>
                  <a:lnTo>
                    <a:pt x="190" y="220"/>
                  </a:lnTo>
                  <a:lnTo>
                    <a:pt x="190" y="222"/>
                  </a:lnTo>
                  <a:lnTo>
                    <a:pt x="191" y="224"/>
                  </a:lnTo>
                  <a:lnTo>
                    <a:pt x="191" y="226"/>
                  </a:lnTo>
                  <a:lnTo>
                    <a:pt x="193" y="230"/>
                  </a:lnTo>
                  <a:lnTo>
                    <a:pt x="193" y="232"/>
                  </a:lnTo>
                  <a:lnTo>
                    <a:pt x="193" y="236"/>
                  </a:lnTo>
                  <a:lnTo>
                    <a:pt x="194" y="237"/>
                  </a:lnTo>
                  <a:lnTo>
                    <a:pt x="196" y="239"/>
                  </a:lnTo>
                  <a:lnTo>
                    <a:pt x="196" y="240"/>
                  </a:lnTo>
                  <a:lnTo>
                    <a:pt x="196" y="241"/>
                  </a:lnTo>
                  <a:lnTo>
                    <a:pt x="196" y="243"/>
                  </a:lnTo>
                  <a:lnTo>
                    <a:pt x="196" y="244"/>
                  </a:lnTo>
                  <a:lnTo>
                    <a:pt x="198" y="245"/>
                  </a:lnTo>
                  <a:lnTo>
                    <a:pt x="198" y="247"/>
                  </a:lnTo>
                  <a:lnTo>
                    <a:pt x="201" y="251"/>
                  </a:lnTo>
                  <a:lnTo>
                    <a:pt x="201" y="254"/>
                  </a:lnTo>
                  <a:lnTo>
                    <a:pt x="203" y="256"/>
                  </a:lnTo>
                  <a:lnTo>
                    <a:pt x="203" y="259"/>
                  </a:lnTo>
                  <a:lnTo>
                    <a:pt x="204" y="262"/>
                  </a:lnTo>
                  <a:lnTo>
                    <a:pt x="206" y="264"/>
                  </a:lnTo>
                  <a:lnTo>
                    <a:pt x="207" y="267"/>
                  </a:lnTo>
                  <a:lnTo>
                    <a:pt x="207" y="270"/>
                  </a:lnTo>
                  <a:lnTo>
                    <a:pt x="207" y="273"/>
                  </a:lnTo>
                  <a:lnTo>
                    <a:pt x="209" y="273"/>
                  </a:lnTo>
                  <a:lnTo>
                    <a:pt x="209" y="274"/>
                  </a:lnTo>
                  <a:lnTo>
                    <a:pt x="209" y="275"/>
                  </a:lnTo>
                  <a:lnTo>
                    <a:pt x="211" y="277"/>
                  </a:lnTo>
                  <a:lnTo>
                    <a:pt x="211" y="278"/>
                  </a:lnTo>
                  <a:lnTo>
                    <a:pt x="211" y="279"/>
                  </a:lnTo>
                  <a:lnTo>
                    <a:pt x="212" y="281"/>
                  </a:lnTo>
                  <a:lnTo>
                    <a:pt x="214" y="286"/>
                  </a:lnTo>
                  <a:lnTo>
                    <a:pt x="217" y="292"/>
                  </a:lnTo>
                  <a:lnTo>
                    <a:pt x="219" y="296"/>
                  </a:lnTo>
                  <a:lnTo>
                    <a:pt x="222" y="301"/>
                  </a:lnTo>
                  <a:lnTo>
                    <a:pt x="225" y="305"/>
                  </a:lnTo>
                  <a:lnTo>
                    <a:pt x="227" y="309"/>
                  </a:lnTo>
                  <a:lnTo>
                    <a:pt x="230" y="315"/>
                  </a:lnTo>
                  <a:lnTo>
                    <a:pt x="233" y="319"/>
                  </a:lnTo>
                  <a:lnTo>
                    <a:pt x="237" y="320"/>
                  </a:lnTo>
                  <a:lnTo>
                    <a:pt x="238" y="323"/>
                  </a:lnTo>
                  <a:lnTo>
                    <a:pt x="242" y="326"/>
                  </a:lnTo>
                  <a:lnTo>
                    <a:pt x="243" y="327"/>
                  </a:lnTo>
                  <a:lnTo>
                    <a:pt x="245" y="328"/>
                  </a:lnTo>
                  <a:lnTo>
                    <a:pt x="248" y="331"/>
                  </a:lnTo>
                  <a:lnTo>
                    <a:pt x="251" y="332"/>
                  </a:lnTo>
                  <a:lnTo>
                    <a:pt x="253" y="334"/>
                  </a:lnTo>
                  <a:lnTo>
                    <a:pt x="256" y="336"/>
                  </a:lnTo>
                  <a:lnTo>
                    <a:pt x="258" y="336"/>
                  </a:lnTo>
                  <a:lnTo>
                    <a:pt x="261" y="338"/>
                  </a:lnTo>
                  <a:lnTo>
                    <a:pt x="264" y="339"/>
                  </a:lnTo>
                  <a:lnTo>
                    <a:pt x="266" y="342"/>
                  </a:lnTo>
                  <a:lnTo>
                    <a:pt x="269" y="343"/>
                  </a:lnTo>
                  <a:lnTo>
                    <a:pt x="271" y="343"/>
                  </a:lnTo>
                  <a:lnTo>
                    <a:pt x="274" y="345"/>
                  </a:lnTo>
                  <a:lnTo>
                    <a:pt x="276" y="345"/>
                  </a:lnTo>
                  <a:lnTo>
                    <a:pt x="277" y="346"/>
                  </a:lnTo>
                  <a:lnTo>
                    <a:pt x="279" y="346"/>
                  </a:lnTo>
                  <a:lnTo>
                    <a:pt x="281" y="347"/>
                  </a:lnTo>
                  <a:lnTo>
                    <a:pt x="282" y="347"/>
                  </a:lnTo>
                  <a:lnTo>
                    <a:pt x="284" y="347"/>
                  </a:lnTo>
                  <a:lnTo>
                    <a:pt x="285" y="347"/>
                  </a:lnTo>
                  <a:lnTo>
                    <a:pt x="287" y="347"/>
                  </a:lnTo>
                  <a:lnTo>
                    <a:pt x="287" y="349"/>
                  </a:lnTo>
                  <a:lnTo>
                    <a:pt x="289" y="349"/>
                  </a:lnTo>
                  <a:lnTo>
                    <a:pt x="290" y="349"/>
                  </a:lnTo>
                  <a:lnTo>
                    <a:pt x="292" y="349"/>
                  </a:lnTo>
                  <a:lnTo>
                    <a:pt x="297" y="353"/>
                  </a:lnTo>
                  <a:lnTo>
                    <a:pt x="300" y="353"/>
                  </a:lnTo>
                  <a:lnTo>
                    <a:pt x="300" y="354"/>
                  </a:lnTo>
                  <a:lnTo>
                    <a:pt x="302" y="355"/>
                  </a:lnTo>
                  <a:lnTo>
                    <a:pt x="300" y="355"/>
                  </a:lnTo>
                  <a:lnTo>
                    <a:pt x="300" y="357"/>
                  </a:lnTo>
                  <a:lnTo>
                    <a:pt x="298" y="357"/>
                  </a:lnTo>
                  <a:lnTo>
                    <a:pt x="297" y="358"/>
                  </a:lnTo>
                  <a:lnTo>
                    <a:pt x="294" y="358"/>
                  </a:lnTo>
                  <a:lnTo>
                    <a:pt x="290" y="357"/>
                  </a:lnTo>
                  <a:lnTo>
                    <a:pt x="289" y="357"/>
                  </a:lnTo>
                  <a:lnTo>
                    <a:pt x="287" y="357"/>
                  </a:lnTo>
                  <a:lnTo>
                    <a:pt x="285" y="357"/>
                  </a:lnTo>
                  <a:lnTo>
                    <a:pt x="284" y="357"/>
                  </a:lnTo>
                  <a:lnTo>
                    <a:pt x="282" y="357"/>
                  </a:lnTo>
                  <a:lnTo>
                    <a:pt x="282" y="355"/>
                  </a:lnTo>
                  <a:lnTo>
                    <a:pt x="281" y="354"/>
                  </a:lnTo>
                  <a:lnTo>
                    <a:pt x="279" y="353"/>
                  </a:lnTo>
                  <a:lnTo>
                    <a:pt x="279" y="351"/>
                  </a:lnTo>
                  <a:lnTo>
                    <a:pt x="277" y="351"/>
                  </a:lnTo>
                  <a:lnTo>
                    <a:pt x="277" y="350"/>
                  </a:lnTo>
                  <a:lnTo>
                    <a:pt x="276" y="351"/>
                  </a:lnTo>
                  <a:lnTo>
                    <a:pt x="276" y="353"/>
                  </a:lnTo>
                  <a:lnTo>
                    <a:pt x="274" y="353"/>
                  </a:lnTo>
                  <a:lnTo>
                    <a:pt x="259" y="346"/>
                  </a:lnTo>
                  <a:lnTo>
                    <a:pt x="248" y="336"/>
                  </a:lnTo>
                  <a:lnTo>
                    <a:pt x="237" y="326"/>
                  </a:lnTo>
                  <a:lnTo>
                    <a:pt x="225" y="311"/>
                  </a:lnTo>
                  <a:lnTo>
                    <a:pt x="204" y="274"/>
                  </a:lnTo>
                  <a:lnTo>
                    <a:pt x="178" y="209"/>
                  </a:lnTo>
                  <a:lnTo>
                    <a:pt x="177" y="205"/>
                  </a:lnTo>
                  <a:lnTo>
                    <a:pt x="175" y="201"/>
                  </a:lnTo>
                  <a:lnTo>
                    <a:pt x="173" y="194"/>
                  </a:lnTo>
                  <a:lnTo>
                    <a:pt x="165" y="184"/>
                  </a:lnTo>
                  <a:lnTo>
                    <a:pt x="155" y="172"/>
                  </a:lnTo>
                  <a:lnTo>
                    <a:pt x="155" y="169"/>
                  </a:lnTo>
                  <a:lnTo>
                    <a:pt x="154" y="168"/>
                  </a:lnTo>
                  <a:lnTo>
                    <a:pt x="152" y="167"/>
                  </a:lnTo>
                  <a:lnTo>
                    <a:pt x="151" y="165"/>
                  </a:lnTo>
                  <a:lnTo>
                    <a:pt x="149" y="164"/>
                  </a:lnTo>
                  <a:lnTo>
                    <a:pt x="147" y="163"/>
                  </a:lnTo>
                  <a:lnTo>
                    <a:pt x="146" y="161"/>
                  </a:lnTo>
                  <a:lnTo>
                    <a:pt x="139" y="160"/>
                  </a:lnTo>
                  <a:lnTo>
                    <a:pt x="129" y="167"/>
                  </a:lnTo>
                  <a:lnTo>
                    <a:pt x="128" y="168"/>
                  </a:lnTo>
                  <a:lnTo>
                    <a:pt x="126" y="168"/>
                  </a:lnTo>
                  <a:lnTo>
                    <a:pt x="125" y="169"/>
                  </a:lnTo>
                  <a:lnTo>
                    <a:pt x="123" y="171"/>
                  </a:lnTo>
                  <a:lnTo>
                    <a:pt x="123" y="172"/>
                  </a:lnTo>
                  <a:lnTo>
                    <a:pt x="121" y="173"/>
                  </a:lnTo>
                  <a:lnTo>
                    <a:pt x="82" y="216"/>
                  </a:lnTo>
                  <a:lnTo>
                    <a:pt x="81" y="216"/>
                  </a:lnTo>
                  <a:lnTo>
                    <a:pt x="81" y="217"/>
                  </a:lnTo>
                  <a:lnTo>
                    <a:pt x="79" y="217"/>
                  </a:lnTo>
                  <a:lnTo>
                    <a:pt x="79" y="218"/>
                  </a:lnTo>
                  <a:lnTo>
                    <a:pt x="77" y="218"/>
                  </a:lnTo>
                  <a:lnTo>
                    <a:pt x="77" y="220"/>
                  </a:lnTo>
                  <a:lnTo>
                    <a:pt x="76" y="220"/>
                  </a:lnTo>
                  <a:lnTo>
                    <a:pt x="74" y="221"/>
                  </a:lnTo>
                  <a:lnTo>
                    <a:pt x="74" y="222"/>
                  </a:lnTo>
                  <a:lnTo>
                    <a:pt x="73" y="224"/>
                  </a:lnTo>
                  <a:lnTo>
                    <a:pt x="71" y="225"/>
                  </a:lnTo>
                  <a:lnTo>
                    <a:pt x="69" y="226"/>
                  </a:lnTo>
                  <a:lnTo>
                    <a:pt x="68" y="228"/>
                  </a:lnTo>
                  <a:lnTo>
                    <a:pt x="66" y="229"/>
                  </a:lnTo>
                  <a:lnTo>
                    <a:pt x="64" y="230"/>
                  </a:lnTo>
                  <a:lnTo>
                    <a:pt x="63" y="233"/>
                  </a:lnTo>
                  <a:lnTo>
                    <a:pt x="63" y="235"/>
                  </a:lnTo>
                  <a:lnTo>
                    <a:pt x="63" y="236"/>
                  </a:lnTo>
                  <a:lnTo>
                    <a:pt x="61" y="236"/>
                  </a:lnTo>
                  <a:lnTo>
                    <a:pt x="61" y="237"/>
                  </a:lnTo>
                  <a:lnTo>
                    <a:pt x="60" y="237"/>
                  </a:lnTo>
                  <a:lnTo>
                    <a:pt x="58" y="240"/>
                  </a:lnTo>
                  <a:lnTo>
                    <a:pt x="24" y="278"/>
                  </a:lnTo>
                  <a:lnTo>
                    <a:pt x="0" y="305"/>
                  </a:lnTo>
                  <a:lnTo>
                    <a:pt x="0" y="311"/>
                  </a:lnTo>
                  <a:lnTo>
                    <a:pt x="0" y="316"/>
                  </a:lnTo>
                  <a:lnTo>
                    <a:pt x="0" y="321"/>
                  </a:lnTo>
                  <a:lnTo>
                    <a:pt x="1" y="326"/>
                  </a:lnTo>
                  <a:lnTo>
                    <a:pt x="3" y="328"/>
                  </a:lnTo>
                  <a:lnTo>
                    <a:pt x="3" y="330"/>
                  </a:lnTo>
                  <a:lnTo>
                    <a:pt x="4" y="331"/>
                  </a:lnTo>
                  <a:lnTo>
                    <a:pt x="4" y="334"/>
                  </a:lnTo>
                  <a:lnTo>
                    <a:pt x="6" y="336"/>
                  </a:lnTo>
                  <a:lnTo>
                    <a:pt x="8" y="339"/>
                  </a:lnTo>
                  <a:lnTo>
                    <a:pt x="9" y="343"/>
                  </a:lnTo>
                  <a:lnTo>
                    <a:pt x="12" y="347"/>
                  </a:lnTo>
                  <a:lnTo>
                    <a:pt x="14" y="350"/>
                  </a:lnTo>
                  <a:lnTo>
                    <a:pt x="17" y="353"/>
                  </a:lnTo>
                  <a:lnTo>
                    <a:pt x="19" y="355"/>
                  </a:lnTo>
                  <a:lnTo>
                    <a:pt x="21" y="358"/>
                  </a:lnTo>
                  <a:lnTo>
                    <a:pt x="34" y="372"/>
                  </a:lnTo>
                  <a:lnTo>
                    <a:pt x="38" y="376"/>
                  </a:lnTo>
                  <a:lnTo>
                    <a:pt x="40" y="380"/>
                  </a:lnTo>
                  <a:lnTo>
                    <a:pt x="63" y="402"/>
                  </a:lnTo>
                  <a:lnTo>
                    <a:pt x="64" y="406"/>
                  </a:lnTo>
                  <a:lnTo>
                    <a:pt x="66" y="406"/>
                  </a:lnTo>
                  <a:lnTo>
                    <a:pt x="66" y="407"/>
                  </a:lnTo>
                  <a:lnTo>
                    <a:pt x="94" y="437"/>
                  </a:lnTo>
                  <a:lnTo>
                    <a:pt x="115" y="461"/>
                  </a:lnTo>
                  <a:lnTo>
                    <a:pt x="118" y="463"/>
                  </a:lnTo>
                  <a:lnTo>
                    <a:pt x="120" y="464"/>
                  </a:lnTo>
                  <a:lnTo>
                    <a:pt x="120" y="465"/>
                  </a:lnTo>
                  <a:lnTo>
                    <a:pt x="121" y="467"/>
                  </a:lnTo>
                  <a:lnTo>
                    <a:pt x="123" y="467"/>
                  </a:lnTo>
                  <a:lnTo>
                    <a:pt x="123" y="468"/>
                  </a:lnTo>
                  <a:lnTo>
                    <a:pt x="125" y="468"/>
                  </a:lnTo>
                  <a:lnTo>
                    <a:pt x="129" y="472"/>
                  </a:lnTo>
                  <a:lnTo>
                    <a:pt x="131" y="472"/>
                  </a:lnTo>
                  <a:lnTo>
                    <a:pt x="131" y="474"/>
                  </a:lnTo>
                  <a:lnTo>
                    <a:pt x="133" y="474"/>
                  </a:lnTo>
                  <a:lnTo>
                    <a:pt x="134" y="474"/>
                  </a:lnTo>
                  <a:lnTo>
                    <a:pt x="134" y="475"/>
                  </a:lnTo>
                  <a:lnTo>
                    <a:pt x="136" y="475"/>
                  </a:lnTo>
                  <a:lnTo>
                    <a:pt x="138" y="478"/>
                  </a:lnTo>
                  <a:lnTo>
                    <a:pt x="139" y="478"/>
                  </a:lnTo>
                  <a:lnTo>
                    <a:pt x="141" y="479"/>
                  </a:lnTo>
                  <a:lnTo>
                    <a:pt x="142" y="479"/>
                  </a:lnTo>
                  <a:lnTo>
                    <a:pt x="146" y="479"/>
                  </a:lnTo>
                  <a:lnTo>
                    <a:pt x="147" y="480"/>
                  </a:lnTo>
                  <a:lnTo>
                    <a:pt x="149" y="480"/>
                  </a:lnTo>
                  <a:lnTo>
                    <a:pt x="151" y="482"/>
                  </a:lnTo>
                  <a:lnTo>
                    <a:pt x="152" y="482"/>
                  </a:lnTo>
                  <a:lnTo>
                    <a:pt x="154" y="482"/>
                  </a:lnTo>
                  <a:lnTo>
                    <a:pt x="155" y="483"/>
                  </a:lnTo>
                  <a:lnTo>
                    <a:pt x="157" y="483"/>
                  </a:lnTo>
                  <a:lnTo>
                    <a:pt x="159" y="483"/>
                  </a:lnTo>
                  <a:lnTo>
                    <a:pt x="160" y="48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7" name="Freeform 6"/>
            <p:cNvSpPr>
              <a:spLocks/>
            </p:cNvSpPr>
            <p:nvPr/>
          </p:nvSpPr>
          <p:spPr bwMode="auto">
            <a:xfrm>
              <a:off x="3659" y="3447"/>
              <a:ext cx="245" cy="355"/>
            </a:xfrm>
            <a:custGeom>
              <a:avLst/>
              <a:gdLst>
                <a:gd name="T0" fmla="*/ 68 w 245"/>
                <a:gd name="T1" fmla="*/ 199 h 355"/>
                <a:gd name="T2" fmla="*/ 74 w 245"/>
                <a:gd name="T3" fmla="*/ 108 h 355"/>
                <a:gd name="T4" fmla="*/ 92 w 245"/>
                <a:gd name="T5" fmla="*/ 142 h 355"/>
                <a:gd name="T6" fmla="*/ 102 w 245"/>
                <a:gd name="T7" fmla="*/ 155 h 355"/>
                <a:gd name="T8" fmla="*/ 115 w 245"/>
                <a:gd name="T9" fmla="*/ 166 h 355"/>
                <a:gd name="T10" fmla="*/ 125 w 245"/>
                <a:gd name="T11" fmla="*/ 173 h 355"/>
                <a:gd name="T12" fmla="*/ 133 w 245"/>
                <a:gd name="T13" fmla="*/ 179 h 355"/>
                <a:gd name="T14" fmla="*/ 151 w 245"/>
                <a:gd name="T15" fmla="*/ 184 h 355"/>
                <a:gd name="T16" fmla="*/ 159 w 245"/>
                <a:gd name="T17" fmla="*/ 191 h 355"/>
                <a:gd name="T18" fmla="*/ 169 w 245"/>
                <a:gd name="T19" fmla="*/ 192 h 355"/>
                <a:gd name="T20" fmla="*/ 178 w 245"/>
                <a:gd name="T21" fmla="*/ 195 h 355"/>
                <a:gd name="T22" fmla="*/ 188 w 245"/>
                <a:gd name="T23" fmla="*/ 199 h 355"/>
                <a:gd name="T24" fmla="*/ 198 w 245"/>
                <a:gd name="T25" fmla="*/ 203 h 355"/>
                <a:gd name="T26" fmla="*/ 206 w 245"/>
                <a:gd name="T27" fmla="*/ 206 h 355"/>
                <a:gd name="T28" fmla="*/ 182 w 245"/>
                <a:gd name="T29" fmla="*/ 204 h 355"/>
                <a:gd name="T30" fmla="*/ 172 w 245"/>
                <a:gd name="T31" fmla="*/ 203 h 355"/>
                <a:gd name="T32" fmla="*/ 159 w 245"/>
                <a:gd name="T33" fmla="*/ 198 h 355"/>
                <a:gd name="T34" fmla="*/ 148 w 245"/>
                <a:gd name="T35" fmla="*/ 193 h 355"/>
                <a:gd name="T36" fmla="*/ 100 w 245"/>
                <a:gd name="T37" fmla="*/ 162 h 355"/>
                <a:gd name="T38" fmla="*/ 84 w 245"/>
                <a:gd name="T39" fmla="*/ 143 h 355"/>
                <a:gd name="T40" fmla="*/ 87 w 245"/>
                <a:gd name="T41" fmla="*/ 337 h 355"/>
                <a:gd name="T42" fmla="*/ 112 w 245"/>
                <a:gd name="T43" fmla="*/ 314 h 355"/>
                <a:gd name="T44" fmla="*/ 120 w 245"/>
                <a:gd name="T45" fmla="*/ 309 h 355"/>
                <a:gd name="T46" fmla="*/ 126 w 245"/>
                <a:gd name="T47" fmla="*/ 302 h 355"/>
                <a:gd name="T48" fmla="*/ 131 w 245"/>
                <a:gd name="T49" fmla="*/ 295 h 355"/>
                <a:gd name="T50" fmla="*/ 144 w 245"/>
                <a:gd name="T51" fmla="*/ 283 h 355"/>
                <a:gd name="T52" fmla="*/ 151 w 245"/>
                <a:gd name="T53" fmla="*/ 278 h 355"/>
                <a:gd name="T54" fmla="*/ 213 w 245"/>
                <a:gd name="T55" fmla="*/ 204 h 355"/>
                <a:gd name="T56" fmla="*/ 239 w 245"/>
                <a:gd name="T57" fmla="*/ 161 h 355"/>
                <a:gd name="T58" fmla="*/ 219 w 245"/>
                <a:gd name="T59" fmla="*/ 158 h 355"/>
                <a:gd name="T60" fmla="*/ 200 w 245"/>
                <a:gd name="T61" fmla="*/ 158 h 355"/>
                <a:gd name="T62" fmla="*/ 178 w 245"/>
                <a:gd name="T63" fmla="*/ 158 h 355"/>
                <a:gd name="T64" fmla="*/ 157 w 245"/>
                <a:gd name="T65" fmla="*/ 158 h 355"/>
                <a:gd name="T66" fmla="*/ 136 w 245"/>
                <a:gd name="T67" fmla="*/ 158 h 355"/>
                <a:gd name="T68" fmla="*/ 122 w 245"/>
                <a:gd name="T69" fmla="*/ 154 h 355"/>
                <a:gd name="T70" fmla="*/ 110 w 245"/>
                <a:gd name="T71" fmla="*/ 149 h 355"/>
                <a:gd name="T72" fmla="*/ 107 w 245"/>
                <a:gd name="T73" fmla="*/ 143 h 355"/>
                <a:gd name="T74" fmla="*/ 104 w 245"/>
                <a:gd name="T75" fmla="*/ 131 h 355"/>
                <a:gd name="T76" fmla="*/ 104 w 245"/>
                <a:gd name="T77" fmla="*/ 109 h 355"/>
                <a:gd name="T78" fmla="*/ 112 w 245"/>
                <a:gd name="T79" fmla="*/ 100 h 355"/>
                <a:gd name="T80" fmla="*/ 123 w 245"/>
                <a:gd name="T81" fmla="*/ 89 h 355"/>
                <a:gd name="T82" fmla="*/ 143 w 245"/>
                <a:gd name="T83" fmla="*/ 70 h 355"/>
                <a:gd name="T84" fmla="*/ 148 w 245"/>
                <a:gd name="T85" fmla="*/ 10 h 355"/>
                <a:gd name="T86" fmla="*/ 52 w 245"/>
                <a:gd name="T87" fmla="*/ 69 h 355"/>
                <a:gd name="T88" fmla="*/ 48 w 245"/>
                <a:gd name="T89" fmla="*/ 142 h 355"/>
                <a:gd name="T90" fmla="*/ 11 w 245"/>
                <a:gd name="T91" fmla="*/ 184 h 355"/>
                <a:gd name="T92" fmla="*/ 1 w 245"/>
                <a:gd name="T93" fmla="*/ 206 h 355"/>
                <a:gd name="T94" fmla="*/ 0 w 245"/>
                <a:gd name="T95" fmla="*/ 221 h 355"/>
                <a:gd name="T96" fmla="*/ 1 w 245"/>
                <a:gd name="T97" fmla="*/ 237 h 355"/>
                <a:gd name="T98" fmla="*/ 8 w 245"/>
                <a:gd name="T99" fmla="*/ 260 h 355"/>
                <a:gd name="T100" fmla="*/ 14 w 245"/>
                <a:gd name="T101" fmla="*/ 273 h 355"/>
                <a:gd name="T102" fmla="*/ 29 w 245"/>
                <a:gd name="T103" fmla="*/ 298 h 355"/>
                <a:gd name="T104" fmla="*/ 34 w 245"/>
                <a:gd name="T105" fmla="*/ 303 h 355"/>
                <a:gd name="T106" fmla="*/ 42 w 245"/>
                <a:gd name="T107" fmla="*/ 273 h 355"/>
                <a:gd name="T108" fmla="*/ 40 w 245"/>
                <a:gd name="T109" fmla="*/ 218 h 355"/>
                <a:gd name="T110" fmla="*/ 26 w 245"/>
                <a:gd name="T111" fmla="*/ 203 h 355"/>
                <a:gd name="T112" fmla="*/ 48 w 245"/>
                <a:gd name="T113" fmla="*/ 226 h 355"/>
                <a:gd name="T114" fmla="*/ 47 w 245"/>
                <a:gd name="T115" fmla="*/ 294 h 355"/>
                <a:gd name="T116" fmla="*/ 42 w 245"/>
                <a:gd name="T117" fmla="*/ 320 h 355"/>
                <a:gd name="T118" fmla="*/ 52 w 245"/>
                <a:gd name="T119" fmla="*/ 337 h 355"/>
                <a:gd name="T120" fmla="*/ 68 w 245"/>
                <a:gd name="T121" fmla="*/ 352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5"/>
                <a:gd name="T184" fmla="*/ 0 h 355"/>
                <a:gd name="T185" fmla="*/ 245 w 245"/>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5" h="355">
                  <a:moveTo>
                    <a:pt x="68" y="352"/>
                  </a:moveTo>
                  <a:lnTo>
                    <a:pt x="69" y="321"/>
                  </a:lnTo>
                  <a:lnTo>
                    <a:pt x="69" y="290"/>
                  </a:lnTo>
                  <a:lnTo>
                    <a:pt x="68" y="260"/>
                  </a:lnTo>
                  <a:lnTo>
                    <a:pt x="68" y="229"/>
                  </a:lnTo>
                  <a:lnTo>
                    <a:pt x="68" y="199"/>
                  </a:lnTo>
                  <a:lnTo>
                    <a:pt x="68" y="169"/>
                  </a:lnTo>
                  <a:lnTo>
                    <a:pt x="69" y="138"/>
                  </a:lnTo>
                  <a:lnTo>
                    <a:pt x="71" y="108"/>
                  </a:lnTo>
                  <a:lnTo>
                    <a:pt x="74" y="105"/>
                  </a:lnTo>
                  <a:lnTo>
                    <a:pt x="74" y="107"/>
                  </a:lnTo>
                  <a:lnTo>
                    <a:pt x="74" y="108"/>
                  </a:lnTo>
                  <a:lnTo>
                    <a:pt x="76" y="108"/>
                  </a:lnTo>
                  <a:lnTo>
                    <a:pt x="81" y="123"/>
                  </a:lnTo>
                  <a:lnTo>
                    <a:pt x="81" y="124"/>
                  </a:lnTo>
                  <a:lnTo>
                    <a:pt x="82" y="124"/>
                  </a:lnTo>
                  <a:lnTo>
                    <a:pt x="82" y="126"/>
                  </a:lnTo>
                  <a:lnTo>
                    <a:pt x="92" y="142"/>
                  </a:lnTo>
                  <a:lnTo>
                    <a:pt x="94" y="145"/>
                  </a:lnTo>
                  <a:lnTo>
                    <a:pt x="95" y="147"/>
                  </a:lnTo>
                  <a:lnTo>
                    <a:pt x="97" y="149"/>
                  </a:lnTo>
                  <a:lnTo>
                    <a:pt x="99" y="150"/>
                  </a:lnTo>
                  <a:lnTo>
                    <a:pt x="100" y="153"/>
                  </a:lnTo>
                  <a:lnTo>
                    <a:pt x="102" y="155"/>
                  </a:lnTo>
                  <a:lnTo>
                    <a:pt x="105" y="157"/>
                  </a:lnTo>
                  <a:lnTo>
                    <a:pt x="107" y="160"/>
                  </a:lnTo>
                  <a:lnTo>
                    <a:pt x="108" y="161"/>
                  </a:lnTo>
                  <a:lnTo>
                    <a:pt x="110" y="162"/>
                  </a:lnTo>
                  <a:lnTo>
                    <a:pt x="113" y="165"/>
                  </a:lnTo>
                  <a:lnTo>
                    <a:pt x="115" y="166"/>
                  </a:lnTo>
                  <a:lnTo>
                    <a:pt x="117" y="168"/>
                  </a:lnTo>
                  <a:lnTo>
                    <a:pt x="118" y="170"/>
                  </a:lnTo>
                  <a:lnTo>
                    <a:pt x="120" y="170"/>
                  </a:lnTo>
                  <a:lnTo>
                    <a:pt x="122" y="172"/>
                  </a:lnTo>
                  <a:lnTo>
                    <a:pt x="123" y="173"/>
                  </a:lnTo>
                  <a:lnTo>
                    <a:pt x="125" y="173"/>
                  </a:lnTo>
                  <a:lnTo>
                    <a:pt x="126" y="174"/>
                  </a:lnTo>
                  <a:lnTo>
                    <a:pt x="128" y="174"/>
                  </a:lnTo>
                  <a:lnTo>
                    <a:pt x="128" y="176"/>
                  </a:lnTo>
                  <a:lnTo>
                    <a:pt x="130" y="176"/>
                  </a:lnTo>
                  <a:lnTo>
                    <a:pt x="131" y="177"/>
                  </a:lnTo>
                  <a:lnTo>
                    <a:pt x="133" y="179"/>
                  </a:lnTo>
                  <a:lnTo>
                    <a:pt x="135" y="179"/>
                  </a:lnTo>
                  <a:lnTo>
                    <a:pt x="136" y="179"/>
                  </a:lnTo>
                  <a:lnTo>
                    <a:pt x="136" y="180"/>
                  </a:lnTo>
                  <a:lnTo>
                    <a:pt x="138" y="180"/>
                  </a:lnTo>
                  <a:lnTo>
                    <a:pt x="139" y="181"/>
                  </a:lnTo>
                  <a:lnTo>
                    <a:pt x="151" y="184"/>
                  </a:lnTo>
                  <a:lnTo>
                    <a:pt x="154" y="187"/>
                  </a:lnTo>
                  <a:lnTo>
                    <a:pt x="156" y="188"/>
                  </a:lnTo>
                  <a:lnTo>
                    <a:pt x="157" y="188"/>
                  </a:lnTo>
                  <a:lnTo>
                    <a:pt x="157" y="189"/>
                  </a:lnTo>
                  <a:lnTo>
                    <a:pt x="159" y="189"/>
                  </a:lnTo>
                  <a:lnTo>
                    <a:pt x="159" y="191"/>
                  </a:lnTo>
                  <a:lnTo>
                    <a:pt x="161" y="191"/>
                  </a:lnTo>
                  <a:lnTo>
                    <a:pt x="162" y="191"/>
                  </a:lnTo>
                  <a:lnTo>
                    <a:pt x="164" y="192"/>
                  </a:lnTo>
                  <a:lnTo>
                    <a:pt x="165" y="192"/>
                  </a:lnTo>
                  <a:lnTo>
                    <a:pt x="167" y="192"/>
                  </a:lnTo>
                  <a:lnTo>
                    <a:pt x="169" y="192"/>
                  </a:lnTo>
                  <a:lnTo>
                    <a:pt x="170" y="193"/>
                  </a:lnTo>
                  <a:lnTo>
                    <a:pt x="172" y="193"/>
                  </a:lnTo>
                  <a:lnTo>
                    <a:pt x="172" y="195"/>
                  </a:lnTo>
                  <a:lnTo>
                    <a:pt x="174" y="195"/>
                  </a:lnTo>
                  <a:lnTo>
                    <a:pt x="177" y="195"/>
                  </a:lnTo>
                  <a:lnTo>
                    <a:pt x="178" y="195"/>
                  </a:lnTo>
                  <a:lnTo>
                    <a:pt x="180" y="196"/>
                  </a:lnTo>
                  <a:lnTo>
                    <a:pt x="182" y="196"/>
                  </a:lnTo>
                  <a:lnTo>
                    <a:pt x="183" y="196"/>
                  </a:lnTo>
                  <a:lnTo>
                    <a:pt x="185" y="198"/>
                  </a:lnTo>
                  <a:lnTo>
                    <a:pt x="187" y="198"/>
                  </a:lnTo>
                  <a:lnTo>
                    <a:pt x="188" y="199"/>
                  </a:lnTo>
                  <a:lnTo>
                    <a:pt x="190" y="199"/>
                  </a:lnTo>
                  <a:lnTo>
                    <a:pt x="191" y="200"/>
                  </a:lnTo>
                  <a:lnTo>
                    <a:pt x="193" y="200"/>
                  </a:lnTo>
                  <a:lnTo>
                    <a:pt x="195" y="200"/>
                  </a:lnTo>
                  <a:lnTo>
                    <a:pt x="196" y="202"/>
                  </a:lnTo>
                  <a:lnTo>
                    <a:pt x="198" y="203"/>
                  </a:lnTo>
                  <a:lnTo>
                    <a:pt x="200" y="203"/>
                  </a:lnTo>
                  <a:lnTo>
                    <a:pt x="201" y="203"/>
                  </a:lnTo>
                  <a:lnTo>
                    <a:pt x="203" y="203"/>
                  </a:lnTo>
                  <a:lnTo>
                    <a:pt x="204" y="204"/>
                  </a:lnTo>
                  <a:lnTo>
                    <a:pt x="206" y="204"/>
                  </a:lnTo>
                  <a:lnTo>
                    <a:pt x="206" y="206"/>
                  </a:lnTo>
                  <a:lnTo>
                    <a:pt x="208" y="206"/>
                  </a:lnTo>
                  <a:lnTo>
                    <a:pt x="206" y="206"/>
                  </a:lnTo>
                  <a:lnTo>
                    <a:pt x="206" y="207"/>
                  </a:lnTo>
                  <a:lnTo>
                    <a:pt x="185" y="206"/>
                  </a:lnTo>
                  <a:lnTo>
                    <a:pt x="185" y="204"/>
                  </a:lnTo>
                  <a:lnTo>
                    <a:pt x="182" y="204"/>
                  </a:lnTo>
                  <a:lnTo>
                    <a:pt x="180" y="203"/>
                  </a:lnTo>
                  <a:lnTo>
                    <a:pt x="178" y="203"/>
                  </a:lnTo>
                  <a:lnTo>
                    <a:pt x="177" y="203"/>
                  </a:lnTo>
                  <a:lnTo>
                    <a:pt x="175" y="203"/>
                  </a:lnTo>
                  <a:lnTo>
                    <a:pt x="174" y="203"/>
                  </a:lnTo>
                  <a:lnTo>
                    <a:pt x="172" y="203"/>
                  </a:lnTo>
                  <a:lnTo>
                    <a:pt x="170" y="203"/>
                  </a:lnTo>
                  <a:lnTo>
                    <a:pt x="167" y="202"/>
                  </a:lnTo>
                  <a:lnTo>
                    <a:pt x="165" y="200"/>
                  </a:lnTo>
                  <a:lnTo>
                    <a:pt x="164" y="200"/>
                  </a:lnTo>
                  <a:lnTo>
                    <a:pt x="162" y="199"/>
                  </a:lnTo>
                  <a:lnTo>
                    <a:pt x="159" y="198"/>
                  </a:lnTo>
                  <a:lnTo>
                    <a:pt x="157" y="198"/>
                  </a:lnTo>
                  <a:lnTo>
                    <a:pt x="156" y="196"/>
                  </a:lnTo>
                  <a:lnTo>
                    <a:pt x="154" y="196"/>
                  </a:lnTo>
                  <a:lnTo>
                    <a:pt x="152" y="195"/>
                  </a:lnTo>
                  <a:lnTo>
                    <a:pt x="151" y="195"/>
                  </a:lnTo>
                  <a:lnTo>
                    <a:pt x="148" y="193"/>
                  </a:lnTo>
                  <a:lnTo>
                    <a:pt x="146" y="192"/>
                  </a:lnTo>
                  <a:lnTo>
                    <a:pt x="144" y="192"/>
                  </a:lnTo>
                  <a:lnTo>
                    <a:pt x="143" y="191"/>
                  </a:lnTo>
                  <a:lnTo>
                    <a:pt x="133" y="187"/>
                  </a:lnTo>
                  <a:lnTo>
                    <a:pt x="118" y="177"/>
                  </a:lnTo>
                  <a:lnTo>
                    <a:pt x="100" y="162"/>
                  </a:lnTo>
                  <a:lnTo>
                    <a:pt x="89" y="149"/>
                  </a:lnTo>
                  <a:lnTo>
                    <a:pt x="87" y="149"/>
                  </a:lnTo>
                  <a:lnTo>
                    <a:pt x="87" y="147"/>
                  </a:lnTo>
                  <a:lnTo>
                    <a:pt x="86" y="146"/>
                  </a:lnTo>
                  <a:lnTo>
                    <a:pt x="84" y="145"/>
                  </a:lnTo>
                  <a:lnTo>
                    <a:pt x="84" y="143"/>
                  </a:lnTo>
                  <a:lnTo>
                    <a:pt x="78" y="138"/>
                  </a:lnTo>
                  <a:lnTo>
                    <a:pt x="76" y="344"/>
                  </a:lnTo>
                  <a:lnTo>
                    <a:pt x="82" y="341"/>
                  </a:lnTo>
                  <a:lnTo>
                    <a:pt x="84" y="340"/>
                  </a:lnTo>
                  <a:lnTo>
                    <a:pt x="86" y="339"/>
                  </a:lnTo>
                  <a:lnTo>
                    <a:pt x="87" y="337"/>
                  </a:lnTo>
                  <a:lnTo>
                    <a:pt x="89" y="337"/>
                  </a:lnTo>
                  <a:lnTo>
                    <a:pt x="91" y="336"/>
                  </a:lnTo>
                  <a:lnTo>
                    <a:pt x="91" y="335"/>
                  </a:lnTo>
                  <a:lnTo>
                    <a:pt x="92" y="333"/>
                  </a:lnTo>
                  <a:lnTo>
                    <a:pt x="108" y="318"/>
                  </a:lnTo>
                  <a:lnTo>
                    <a:pt x="112" y="314"/>
                  </a:lnTo>
                  <a:lnTo>
                    <a:pt x="113" y="313"/>
                  </a:lnTo>
                  <a:lnTo>
                    <a:pt x="115" y="311"/>
                  </a:lnTo>
                  <a:lnTo>
                    <a:pt x="117" y="311"/>
                  </a:lnTo>
                  <a:lnTo>
                    <a:pt x="117" y="310"/>
                  </a:lnTo>
                  <a:lnTo>
                    <a:pt x="118" y="310"/>
                  </a:lnTo>
                  <a:lnTo>
                    <a:pt x="120" y="309"/>
                  </a:lnTo>
                  <a:lnTo>
                    <a:pt x="120" y="307"/>
                  </a:lnTo>
                  <a:lnTo>
                    <a:pt x="122" y="306"/>
                  </a:lnTo>
                  <a:lnTo>
                    <a:pt x="122" y="305"/>
                  </a:lnTo>
                  <a:lnTo>
                    <a:pt x="123" y="305"/>
                  </a:lnTo>
                  <a:lnTo>
                    <a:pt x="125" y="303"/>
                  </a:lnTo>
                  <a:lnTo>
                    <a:pt x="126" y="302"/>
                  </a:lnTo>
                  <a:lnTo>
                    <a:pt x="128" y="301"/>
                  </a:lnTo>
                  <a:lnTo>
                    <a:pt x="128" y="299"/>
                  </a:lnTo>
                  <a:lnTo>
                    <a:pt x="130" y="299"/>
                  </a:lnTo>
                  <a:lnTo>
                    <a:pt x="130" y="298"/>
                  </a:lnTo>
                  <a:lnTo>
                    <a:pt x="130" y="297"/>
                  </a:lnTo>
                  <a:lnTo>
                    <a:pt x="131" y="295"/>
                  </a:lnTo>
                  <a:lnTo>
                    <a:pt x="138" y="288"/>
                  </a:lnTo>
                  <a:lnTo>
                    <a:pt x="139" y="288"/>
                  </a:lnTo>
                  <a:lnTo>
                    <a:pt x="141" y="287"/>
                  </a:lnTo>
                  <a:lnTo>
                    <a:pt x="143" y="286"/>
                  </a:lnTo>
                  <a:lnTo>
                    <a:pt x="144" y="284"/>
                  </a:lnTo>
                  <a:lnTo>
                    <a:pt x="144" y="283"/>
                  </a:lnTo>
                  <a:lnTo>
                    <a:pt x="146" y="282"/>
                  </a:lnTo>
                  <a:lnTo>
                    <a:pt x="148" y="280"/>
                  </a:lnTo>
                  <a:lnTo>
                    <a:pt x="148" y="279"/>
                  </a:lnTo>
                  <a:lnTo>
                    <a:pt x="148" y="278"/>
                  </a:lnTo>
                  <a:lnTo>
                    <a:pt x="149" y="278"/>
                  </a:lnTo>
                  <a:lnTo>
                    <a:pt x="151" y="278"/>
                  </a:lnTo>
                  <a:lnTo>
                    <a:pt x="164" y="263"/>
                  </a:lnTo>
                  <a:lnTo>
                    <a:pt x="204" y="217"/>
                  </a:lnTo>
                  <a:lnTo>
                    <a:pt x="211" y="208"/>
                  </a:lnTo>
                  <a:lnTo>
                    <a:pt x="213" y="207"/>
                  </a:lnTo>
                  <a:lnTo>
                    <a:pt x="213" y="206"/>
                  </a:lnTo>
                  <a:lnTo>
                    <a:pt x="213" y="204"/>
                  </a:lnTo>
                  <a:lnTo>
                    <a:pt x="213" y="203"/>
                  </a:lnTo>
                  <a:lnTo>
                    <a:pt x="213" y="202"/>
                  </a:lnTo>
                  <a:lnTo>
                    <a:pt x="221" y="193"/>
                  </a:lnTo>
                  <a:lnTo>
                    <a:pt x="235" y="181"/>
                  </a:lnTo>
                  <a:lnTo>
                    <a:pt x="244" y="174"/>
                  </a:lnTo>
                  <a:lnTo>
                    <a:pt x="239" y="161"/>
                  </a:lnTo>
                  <a:lnTo>
                    <a:pt x="237" y="160"/>
                  </a:lnTo>
                  <a:lnTo>
                    <a:pt x="234" y="160"/>
                  </a:lnTo>
                  <a:lnTo>
                    <a:pt x="230" y="160"/>
                  </a:lnTo>
                  <a:lnTo>
                    <a:pt x="227" y="160"/>
                  </a:lnTo>
                  <a:lnTo>
                    <a:pt x="224" y="158"/>
                  </a:lnTo>
                  <a:lnTo>
                    <a:pt x="219" y="158"/>
                  </a:lnTo>
                  <a:lnTo>
                    <a:pt x="216" y="158"/>
                  </a:lnTo>
                  <a:lnTo>
                    <a:pt x="213" y="158"/>
                  </a:lnTo>
                  <a:lnTo>
                    <a:pt x="209" y="158"/>
                  </a:lnTo>
                  <a:lnTo>
                    <a:pt x="206" y="158"/>
                  </a:lnTo>
                  <a:lnTo>
                    <a:pt x="203" y="158"/>
                  </a:lnTo>
                  <a:lnTo>
                    <a:pt x="200" y="158"/>
                  </a:lnTo>
                  <a:lnTo>
                    <a:pt x="196" y="158"/>
                  </a:lnTo>
                  <a:lnTo>
                    <a:pt x="191" y="158"/>
                  </a:lnTo>
                  <a:lnTo>
                    <a:pt x="188" y="158"/>
                  </a:lnTo>
                  <a:lnTo>
                    <a:pt x="185" y="158"/>
                  </a:lnTo>
                  <a:lnTo>
                    <a:pt x="182" y="158"/>
                  </a:lnTo>
                  <a:lnTo>
                    <a:pt x="178" y="158"/>
                  </a:lnTo>
                  <a:lnTo>
                    <a:pt x="175" y="158"/>
                  </a:lnTo>
                  <a:lnTo>
                    <a:pt x="170" y="158"/>
                  </a:lnTo>
                  <a:lnTo>
                    <a:pt x="167" y="158"/>
                  </a:lnTo>
                  <a:lnTo>
                    <a:pt x="164" y="158"/>
                  </a:lnTo>
                  <a:lnTo>
                    <a:pt x="161" y="158"/>
                  </a:lnTo>
                  <a:lnTo>
                    <a:pt x="157" y="158"/>
                  </a:lnTo>
                  <a:lnTo>
                    <a:pt x="154" y="158"/>
                  </a:lnTo>
                  <a:lnTo>
                    <a:pt x="151" y="158"/>
                  </a:lnTo>
                  <a:lnTo>
                    <a:pt x="148" y="158"/>
                  </a:lnTo>
                  <a:lnTo>
                    <a:pt x="144" y="158"/>
                  </a:lnTo>
                  <a:lnTo>
                    <a:pt x="139" y="158"/>
                  </a:lnTo>
                  <a:lnTo>
                    <a:pt x="136" y="158"/>
                  </a:lnTo>
                  <a:lnTo>
                    <a:pt x="133" y="157"/>
                  </a:lnTo>
                  <a:lnTo>
                    <a:pt x="130" y="157"/>
                  </a:lnTo>
                  <a:lnTo>
                    <a:pt x="128" y="157"/>
                  </a:lnTo>
                  <a:lnTo>
                    <a:pt x="125" y="157"/>
                  </a:lnTo>
                  <a:lnTo>
                    <a:pt x="123" y="155"/>
                  </a:lnTo>
                  <a:lnTo>
                    <a:pt x="122" y="154"/>
                  </a:lnTo>
                  <a:lnTo>
                    <a:pt x="118" y="154"/>
                  </a:lnTo>
                  <a:lnTo>
                    <a:pt x="117" y="153"/>
                  </a:lnTo>
                  <a:lnTo>
                    <a:pt x="115" y="151"/>
                  </a:lnTo>
                  <a:lnTo>
                    <a:pt x="113" y="150"/>
                  </a:lnTo>
                  <a:lnTo>
                    <a:pt x="112" y="149"/>
                  </a:lnTo>
                  <a:lnTo>
                    <a:pt x="110" y="149"/>
                  </a:lnTo>
                  <a:lnTo>
                    <a:pt x="108" y="149"/>
                  </a:lnTo>
                  <a:lnTo>
                    <a:pt x="108" y="147"/>
                  </a:lnTo>
                  <a:lnTo>
                    <a:pt x="108" y="146"/>
                  </a:lnTo>
                  <a:lnTo>
                    <a:pt x="107" y="146"/>
                  </a:lnTo>
                  <a:lnTo>
                    <a:pt x="107" y="145"/>
                  </a:lnTo>
                  <a:lnTo>
                    <a:pt x="107" y="143"/>
                  </a:lnTo>
                  <a:lnTo>
                    <a:pt x="105" y="142"/>
                  </a:lnTo>
                  <a:lnTo>
                    <a:pt x="105" y="139"/>
                  </a:lnTo>
                  <a:lnTo>
                    <a:pt x="104" y="138"/>
                  </a:lnTo>
                  <a:lnTo>
                    <a:pt x="104" y="135"/>
                  </a:lnTo>
                  <a:lnTo>
                    <a:pt x="104" y="134"/>
                  </a:lnTo>
                  <a:lnTo>
                    <a:pt x="104" y="131"/>
                  </a:lnTo>
                  <a:lnTo>
                    <a:pt x="102" y="128"/>
                  </a:lnTo>
                  <a:lnTo>
                    <a:pt x="102" y="127"/>
                  </a:lnTo>
                  <a:lnTo>
                    <a:pt x="102" y="123"/>
                  </a:lnTo>
                  <a:lnTo>
                    <a:pt x="102" y="118"/>
                  </a:lnTo>
                  <a:lnTo>
                    <a:pt x="102" y="113"/>
                  </a:lnTo>
                  <a:lnTo>
                    <a:pt x="104" y="109"/>
                  </a:lnTo>
                  <a:lnTo>
                    <a:pt x="105" y="108"/>
                  </a:lnTo>
                  <a:lnTo>
                    <a:pt x="107" y="107"/>
                  </a:lnTo>
                  <a:lnTo>
                    <a:pt x="108" y="105"/>
                  </a:lnTo>
                  <a:lnTo>
                    <a:pt x="108" y="104"/>
                  </a:lnTo>
                  <a:lnTo>
                    <a:pt x="110" y="103"/>
                  </a:lnTo>
                  <a:lnTo>
                    <a:pt x="112" y="100"/>
                  </a:lnTo>
                  <a:lnTo>
                    <a:pt x="113" y="99"/>
                  </a:lnTo>
                  <a:lnTo>
                    <a:pt x="115" y="97"/>
                  </a:lnTo>
                  <a:lnTo>
                    <a:pt x="117" y="96"/>
                  </a:lnTo>
                  <a:lnTo>
                    <a:pt x="118" y="93"/>
                  </a:lnTo>
                  <a:lnTo>
                    <a:pt x="122" y="92"/>
                  </a:lnTo>
                  <a:lnTo>
                    <a:pt x="123" y="89"/>
                  </a:lnTo>
                  <a:lnTo>
                    <a:pt x="126" y="86"/>
                  </a:lnTo>
                  <a:lnTo>
                    <a:pt x="130" y="85"/>
                  </a:lnTo>
                  <a:lnTo>
                    <a:pt x="131" y="82"/>
                  </a:lnTo>
                  <a:lnTo>
                    <a:pt x="135" y="80"/>
                  </a:lnTo>
                  <a:lnTo>
                    <a:pt x="136" y="77"/>
                  </a:lnTo>
                  <a:lnTo>
                    <a:pt x="143" y="70"/>
                  </a:lnTo>
                  <a:lnTo>
                    <a:pt x="146" y="62"/>
                  </a:lnTo>
                  <a:lnTo>
                    <a:pt x="148" y="52"/>
                  </a:lnTo>
                  <a:lnTo>
                    <a:pt x="149" y="43"/>
                  </a:lnTo>
                  <a:lnTo>
                    <a:pt x="148" y="32"/>
                  </a:lnTo>
                  <a:lnTo>
                    <a:pt x="148" y="21"/>
                  </a:lnTo>
                  <a:lnTo>
                    <a:pt x="148" y="10"/>
                  </a:lnTo>
                  <a:lnTo>
                    <a:pt x="148" y="1"/>
                  </a:lnTo>
                  <a:lnTo>
                    <a:pt x="53" y="0"/>
                  </a:lnTo>
                  <a:lnTo>
                    <a:pt x="52" y="16"/>
                  </a:lnTo>
                  <a:lnTo>
                    <a:pt x="52" y="33"/>
                  </a:lnTo>
                  <a:lnTo>
                    <a:pt x="52" y="51"/>
                  </a:lnTo>
                  <a:lnTo>
                    <a:pt x="52" y="69"/>
                  </a:lnTo>
                  <a:lnTo>
                    <a:pt x="52" y="86"/>
                  </a:lnTo>
                  <a:lnTo>
                    <a:pt x="52" y="104"/>
                  </a:lnTo>
                  <a:lnTo>
                    <a:pt x="50" y="120"/>
                  </a:lnTo>
                  <a:lnTo>
                    <a:pt x="48" y="138"/>
                  </a:lnTo>
                  <a:lnTo>
                    <a:pt x="48" y="139"/>
                  </a:lnTo>
                  <a:lnTo>
                    <a:pt x="48" y="142"/>
                  </a:lnTo>
                  <a:lnTo>
                    <a:pt x="47" y="143"/>
                  </a:lnTo>
                  <a:lnTo>
                    <a:pt x="47" y="146"/>
                  </a:lnTo>
                  <a:lnTo>
                    <a:pt x="43" y="150"/>
                  </a:lnTo>
                  <a:lnTo>
                    <a:pt x="35" y="160"/>
                  </a:lnTo>
                  <a:lnTo>
                    <a:pt x="24" y="172"/>
                  </a:lnTo>
                  <a:lnTo>
                    <a:pt x="11" y="184"/>
                  </a:lnTo>
                  <a:lnTo>
                    <a:pt x="4" y="198"/>
                  </a:lnTo>
                  <a:lnTo>
                    <a:pt x="3" y="198"/>
                  </a:lnTo>
                  <a:lnTo>
                    <a:pt x="3" y="200"/>
                  </a:lnTo>
                  <a:lnTo>
                    <a:pt x="3" y="202"/>
                  </a:lnTo>
                  <a:lnTo>
                    <a:pt x="1" y="204"/>
                  </a:lnTo>
                  <a:lnTo>
                    <a:pt x="1" y="206"/>
                  </a:lnTo>
                  <a:lnTo>
                    <a:pt x="1" y="208"/>
                  </a:lnTo>
                  <a:lnTo>
                    <a:pt x="0" y="211"/>
                  </a:lnTo>
                  <a:lnTo>
                    <a:pt x="0" y="212"/>
                  </a:lnTo>
                  <a:lnTo>
                    <a:pt x="0" y="215"/>
                  </a:lnTo>
                  <a:lnTo>
                    <a:pt x="0" y="218"/>
                  </a:lnTo>
                  <a:lnTo>
                    <a:pt x="0" y="221"/>
                  </a:lnTo>
                  <a:lnTo>
                    <a:pt x="0" y="223"/>
                  </a:lnTo>
                  <a:lnTo>
                    <a:pt x="0" y="226"/>
                  </a:lnTo>
                  <a:lnTo>
                    <a:pt x="0" y="229"/>
                  </a:lnTo>
                  <a:lnTo>
                    <a:pt x="0" y="230"/>
                  </a:lnTo>
                  <a:lnTo>
                    <a:pt x="1" y="233"/>
                  </a:lnTo>
                  <a:lnTo>
                    <a:pt x="1" y="237"/>
                  </a:lnTo>
                  <a:lnTo>
                    <a:pt x="3" y="242"/>
                  </a:lnTo>
                  <a:lnTo>
                    <a:pt x="3" y="248"/>
                  </a:lnTo>
                  <a:lnTo>
                    <a:pt x="4" y="253"/>
                  </a:lnTo>
                  <a:lnTo>
                    <a:pt x="6" y="256"/>
                  </a:lnTo>
                  <a:lnTo>
                    <a:pt x="6" y="257"/>
                  </a:lnTo>
                  <a:lnTo>
                    <a:pt x="8" y="260"/>
                  </a:lnTo>
                  <a:lnTo>
                    <a:pt x="8" y="263"/>
                  </a:lnTo>
                  <a:lnTo>
                    <a:pt x="9" y="264"/>
                  </a:lnTo>
                  <a:lnTo>
                    <a:pt x="11" y="264"/>
                  </a:lnTo>
                  <a:lnTo>
                    <a:pt x="13" y="272"/>
                  </a:lnTo>
                  <a:lnTo>
                    <a:pt x="14" y="272"/>
                  </a:lnTo>
                  <a:lnTo>
                    <a:pt x="14" y="273"/>
                  </a:lnTo>
                  <a:lnTo>
                    <a:pt x="26" y="292"/>
                  </a:lnTo>
                  <a:lnTo>
                    <a:pt x="26" y="294"/>
                  </a:lnTo>
                  <a:lnTo>
                    <a:pt x="27" y="295"/>
                  </a:lnTo>
                  <a:lnTo>
                    <a:pt x="27" y="297"/>
                  </a:lnTo>
                  <a:lnTo>
                    <a:pt x="29" y="297"/>
                  </a:lnTo>
                  <a:lnTo>
                    <a:pt x="29" y="298"/>
                  </a:lnTo>
                  <a:lnTo>
                    <a:pt x="29" y="299"/>
                  </a:lnTo>
                  <a:lnTo>
                    <a:pt x="30" y="299"/>
                  </a:lnTo>
                  <a:lnTo>
                    <a:pt x="30" y="301"/>
                  </a:lnTo>
                  <a:lnTo>
                    <a:pt x="30" y="302"/>
                  </a:lnTo>
                  <a:lnTo>
                    <a:pt x="32" y="303"/>
                  </a:lnTo>
                  <a:lnTo>
                    <a:pt x="34" y="303"/>
                  </a:lnTo>
                  <a:lnTo>
                    <a:pt x="35" y="303"/>
                  </a:lnTo>
                  <a:lnTo>
                    <a:pt x="37" y="305"/>
                  </a:lnTo>
                  <a:lnTo>
                    <a:pt x="39" y="305"/>
                  </a:lnTo>
                  <a:lnTo>
                    <a:pt x="40" y="294"/>
                  </a:lnTo>
                  <a:lnTo>
                    <a:pt x="40" y="284"/>
                  </a:lnTo>
                  <a:lnTo>
                    <a:pt x="42" y="273"/>
                  </a:lnTo>
                  <a:lnTo>
                    <a:pt x="42" y="261"/>
                  </a:lnTo>
                  <a:lnTo>
                    <a:pt x="42" y="250"/>
                  </a:lnTo>
                  <a:lnTo>
                    <a:pt x="42" y="240"/>
                  </a:lnTo>
                  <a:lnTo>
                    <a:pt x="42" y="230"/>
                  </a:lnTo>
                  <a:lnTo>
                    <a:pt x="40" y="219"/>
                  </a:lnTo>
                  <a:lnTo>
                    <a:pt x="40" y="218"/>
                  </a:lnTo>
                  <a:lnTo>
                    <a:pt x="40" y="217"/>
                  </a:lnTo>
                  <a:lnTo>
                    <a:pt x="40" y="215"/>
                  </a:lnTo>
                  <a:lnTo>
                    <a:pt x="39" y="214"/>
                  </a:lnTo>
                  <a:lnTo>
                    <a:pt x="35" y="210"/>
                  </a:lnTo>
                  <a:lnTo>
                    <a:pt x="34" y="208"/>
                  </a:lnTo>
                  <a:lnTo>
                    <a:pt x="26" y="203"/>
                  </a:lnTo>
                  <a:lnTo>
                    <a:pt x="26" y="202"/>
                  </a:lnTo>
                  <a:lnTo>
                    <a:pt x="26" y="200"/>
                  </a:lnTo>
                  <a:lnTo>
                    <a:pt x="40" y="202"/>
                  </a:lnTo>
                  <a:lnTo>
                    <a:pt x="45" y="210"/>
                  </a:lnTo>
                  <a:lnTo>
                    <a:pt x="48" y="215"/>
                  </a:lnTo>
                  <a:lnTo>
                    <a:pt x="48" y="226"/>
                  </a:lnTo>
                  <a:lnTo>
                    <a:pt x="48" y="237"/>
                  </a:lnTo>
                  <a:lnTo>
                    <a:pt x="48" y="249"/>
                  </a:lnTo>
                  <a:lnTo>
                    <a:pt x="48" y="260"/>
                  </a:lnTo>
                  <a:lnTo>
                    <a:pt x="48" y="271"/>
                  </a:lnTo>
                  <a:lnTo>
                    <a:pt x="48" y="283"/>
                  </a:lnTo>
                  <a:lnTo>
                    <a:pt x="47" y="294"/>
                  </a:lnTo>
                  <a:lnTo>
                    <a:pt x="45" y="305"/>
                  </a:lnTo>
                  <a:lnTo>
                    <a:pt x="45" y="307"/>
                  </a:lnTo>
                  <a:lnTo>
                    <a:pt x="43" y="310"/>
                  </a:lnTo>
                  <a:lnTo>
                    <a:pt x="43" y="314"/>
                  </a:lnTo>
                  <a:lnTo>
                    <a:pt x="42" y="318"/>
                  </a:lnTo>
                  <a:lnTo>
                    <a:pt x="42" y="320"/>
                  </a:lnTo>
                  <a:lnTo>
                    <a:pt x="43" y="321"/>
                  </a:lnTo>
                  <a:lnTo>
                    <a:pt x="43" y="322"/>
                  </a:lnTo>
                  <a:lnTo>
                    <a:pt x="43" y="325"/>
                  </a:lnTo>
                  <a:lnTo>
                    <a:pt x="45" y="326"/>
                  </a:lnTo>
                  <a:lnTo>
                    <a:pt x="45" y="328"/>
                  </a:lnTo>
                  <a:lnTo>
                    <a:pt x="52" y="337"/>
                  </a:lnTo>
                  <a:lnTo>
                    <a:pt x="63" y="351"/>
                  </a:lnTo>
                  <a:lnTo>
                    <a:pt x="65" y="351"/>
                  </a:lnTo>
                  <a:lnTo>
                    <a:pt x="65" y="352"/>
                  </a:lnTo>
                  <a:lnTo>
                    <a:pt x="66" y="352"/>
                  </a:lnTo>
                  <a:lnTo>
                    <a:pt x="66" y="354"/>
                  </a:lnTo>
                  <a:lnTo>
                    <a:pt x="68" y="352"/>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8" name="Freeform 7"/>
            <p:cNvSpPr>
              <a:spLocks/>
            </p:cNvSpPr>
            <p:nvPr/>
          </p:nvSpPr>
          <p:spPr bwMode="auto">
            <a:xfrm>
              <a:off x="4049" y="3632"/>
              <a:ext cx="99" cy="162"/>
            </a:xfrm>
            <a:custGeom>
              <a:avLst/>
              <a:gdLst>
                <a:gd name="T0" fmla="*/ 71 w 99"/>
                <a:gd name="T1" fmla="*/ 158 h 162"/>
                <a:gd name="T2" fmla="*/ 73 w 99"/>
                <a:gd name="T3" fmla="*/ 156 h 162"/>
                <a:gd name="T4" fmla="*/ 76 w 99"/>
                <a:gd name="T5" fmla="*/ 150 h 162"/>
                <a:gd name="T6" fmla="*/ 86 w 99"/>
                <a:gd name="T7" fmla="*/ 129 h 162"/>
                <a:gd name="T8" fmla="*/ 91 w 99"/>
                <a:gd name="T9" fmla="*/ 117 h 162"/>
                <a:gd name="T10" fmla="*/ 93 w 99"/>
                <a:gd name="T11" fmla="*/ 113 h 162"/>
                <a:gd name="T12" fmla="*/ 94 w 99"/>
                <a:gd name="T13" fmla="*/ 108 h 162"/>
                <a:gd name="T14" fmla="*/ 96 w 99"/>
                <a:gd name="T15" fmla="*/ 101 h 162"/>
                <a:gd name="T16" fmla="*/ 98 w 99"/>
                <a:gd name="T17" fmla="*/ 92 h 162"/>
                <a:gd name="T18" fmla="*/ 96 w 99"/>
                <a:gd name="T19" fmla="*/ 82 h 162"/>
                <a:gd name="T20" fmla="*/ 94 w 99"/>
                <a:gd name="T21" fmla="*/ 74 h 162"/>
                <a:gd name="T22" fmla="*/ 93 w 99"/>
                <a:gd name="T23" fmla="*/ 69 h 162"/>
                <a:gd name="T24" fmla="*/ 93 w 99"/>
                <a:gd name="T25" fmla="*/ 66 h 162"/>
                <a:gd name="T26" fmla="*/ 80 w 99"/>
                <a:gd name="T27" fmla="*/ 40 h 162"/>
                <a:gd name="T28" fmla="*/ 70 w 99"/>
                <a:gd name="T29" fmla="*/ 25 h 162"/>
                <a:gd name="T30" fmla="*/ 52 w 99"/>
                <a:gd name="T31" fmla="*/ 2 h 162"/>
                <a:gd name="T32" fmla="*/ 50 w 99"/>
                <a:gd name="T33" fmla="*/ 1 h 162"/>
                <a:gd name="T34" fmla="*/ 47 w 99"/>
                <a:gd name="T35" fmla="*/ 0 h 162"/>
                <a:gd name="T36" fmla="*/ 44 w 99"/>
                <a:gd name="T37" fmla="*/ 0 h 162"/>
                <a:gd name="T38" fmla="*/ 44 w 99"/>
                <a:gd name="T39" fmla="*/ 2 h 162"/>
                <a:gd name="T40" fmla="*/ 42 w 99"/>
                <a:gd name="T41" fmla="*/ 5 h 162"/>
                <a:gd name="T42" fmla="*/ 35 w 99"/>
                <a:gd name="T43" fmla="*/ 16 h 162"/>
                <a:gd name="T44" fmla="*/ 32 w 99"/>
                <a:gd name="T45" fmla="*/ 18 h 162"/>
                <a:gd name="T46" fmla="*/ 29 w 99"/>
                <a:gd name="T47" fmla="*/ 23 h 162"/>
                <a:gd name="T48" fmla="*/ 26 w 99"/>
                <a:gd name="T49" fmla="*/ 27 h 162"/>
                <a:gd name="T50" fmla="*/ 22 w 99"/>
                <a:gd name="T51" fmla="*/ 31 h 162"/>
                <a:gd name="T52" fmla="*/ 19 w 99"/>
                <a:gd name="T53" fmla="*/ 33 h 162"/>
                <a:gd name="T54" fmla="*/ 16 w 99"/>
                <a:gd name="T55" fmla="*/ 37 h 162"/>
                <a:gd name="T56" fmla="*/ 13 w 99"/>
                <a:gd name="T57" fmla="*/ 40 h 162"/>
                <a:gd name="T58" fmla="*/ 9 w 99"/>
                <a:gd name="T59" fmla="*/ 44 h 162"/>
                <a:gd name="T60" fmla="*/ 8 w 99"/>
                <a:gd name="T61" fmla="*/ 46 h 162"/>
                <a:gd name="T62" fmla="*/ 6 w 99"/>
                <a:gd name="T63" fmla="*/ 47 h 162"/>
                <a:gd name="T64" fmla="*/ 4 w 99"/>
                <a:gd name="T65" fmla="*/ 48 h 162"/>
                <a:gd name="T66" fmla="*/ 3 w 99"/>
                <a:gd name="T67" fmla="*/ 51 h 162"/>
                <a:gd name="T68" fmla="*/ 1 w 99"/>
                <a:gd name="T69" fmla="*/ 55 h 162"/>
                <a:gd name="T70" fmla="*/ 0 w 99"/>
                <a:gd name="T71" fmla="*/ 60 h 162"/>
                <a:gd name="T72" fmla="*/ 0 w 99"/>
                <a:gd name="T73" fmla="*/ 66 h 162"/>
                <a:gd name="T74" fmla="*/ 0 w 99"/>
                <a:gd name="T75" fmla="*/ 73 h 162"/>
                <a:gd name="T76" fmla="*/ 3 w 99"/>
                <a:gd name="T77" fmla="*/ 79 h 162"/>
                <a:gd name="T78" fmla="*/ 6 w 99"/>
                <a:gd name="T79" fmla="*/ 86 h 162"/>
                <a:gd name="T80" fmla="*/ 9 w 99"/>
                <a:gd name="T81" fmla="*/ 92 h 162"/>
                <a:gd name="T82" fmla="*/ 26 w 99"/>
                <a:gd name="T83" fmla="*/ 110 h 162"/>
                <a:gd name="T84" fmla="*/ 26 w 99"/>
                <a:gd name="T85" fmla="*/ 113 h 162"/>
                <a:gd name="T86" fmla="*/ 31 w 99"/>
                <a:gd name="T87" fmla="*/ 116 h 162"/>
                <a:gd name="T88" fmla="*/ 52 w 99"/>
                <a:gd name="T89" fmla="*/ 140 h 162"/>
                <a:gd name="T90" fmla="*/ 68 w 99"/>
                <a:gd name="T91" fmla="*/ 161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162"/>
                <a:gd name="T140" fmla="*/ 99 w 99"/>
                <a:gd name="T141" fmla="*/ 162 h 1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162">
                  <a:moveTo>
                    <a:pt x="68" y="161"/>
                  </a:moveTo>
                  <a:lnTo>
                    <a:pt x="71" y="158"/>
                  </a:lnTo>
                  <a:lnTo>
                    <a:pt x="71" y="156"/>
                  </a:lnTo>
                  <a:lnTo>
                    <a:pt x="73" y="156"/>
                  </a:lnTo>
                  <a:lnTo>
                    <a:pt x="73" y="155"/>
                  </a:lnTo>
                  <a:lnTo>
                    <a:pt x="76" y="150"/>
                  </a:lnTo>
                  <a:lnTo>
                    <a:pt x="84" y="135"/>
                  </a:lnTo>
                  <a:lnTo>
                    <a:pt x="86" y="129"/>
                  </a:lnTo>
                  <a:lnTo>
                    <a:pt x="91" y="119"/>
                  </a:lnTo>
                  <a:lnTo>
                    <a:pt x="91" y="117"/>
                  </a:lnTo>
                  <a:lnTo>
                    <a:pt x="93" y="116"/>
                  </a:lnTo>
                  <a:lnTo>
                    <a:pt x="93" y="113"/>
                  </a:lnTo>
                  <a:lnTo>
                    <a:pt x="94" y="110"/>
                  </a:lnTo>
                  <a:lnTo>
                    <a:pt x="94" y="108"/>
                  </a:lnTo>
                  <a:lnTo>
                    <a:pt x="96" y="105"/>
                  </a:lnTo>
                  <a:lnTo>
                    <a:pt x="96" y="101"/>
                  </a:lnTo>
                  <a:lnTo>
                    <a:pt x="98" y="96"/>
                  </a:lnTo>
                  <a:lnTo>
                    <a:pt x="98" y="92"/>
                  </a:lnTo>
                  <a:lnTo>
                    <a:pt x="98" y="87"/>
                  </a:lnTo>
                  <a:lnTo>
                    <a:pt x="96" y="82"/>
                  </a:lnTo>
                  <a:lnTo>
                    <a:pt x="96" y="78"/>
                  </a:lnTo>
                  <a:lnTo>
                    <a:pt x="94" y="74"/>
                  </a:lnTo>
                  <a:lnTo>
                    <a:pt x="93" y="70"/>
                  </a:lnTo>
                  <a:lnTo>
                    <a:pt x="93" y="69"/>
                  </a:lnTo>
                  <a:lnTo>
                    <a:pt x="93" y="67"/>
                  </a:lnTo>
                  <a:lnTo>
                    <a:pt x="93" y="66"/>
                  </a:lnTo>
                  <a:lnTo>
                    <a:pt x="89" y="55"/>
                  </a:lnTo>
                  <a:lnTo>
                    <a:pt x="80" y="40"/>
                  </a:lnTo>
                  <a:lnTo>
                    <a:pt x="75" y="35"/>
                  </a:lnTo>
                  <a:lnTo>
                    <a:pt x="70" y="25"/>
                  </a:lnTo>
                  <a:lnTo>
                    <a:pt x="66" y="20"/>
                  </a:lnTo>
                  <a:lnTo>
                    <a:pt x="52" y="2"/>
                  </a:lnTo>
                  <a:lnTo>
                    <a:pt x="52" y="1"/>
                  </a:lnTo>
                  <a:lnTo>
                    <a:pt x="50" y="1"/>
                  </a:lnTo>
                  <a:lnTo>
                    <a:pt x="49" y="0"/>
                  </a:lnTo>
                  <a:lnTo>
                    <a:pt x="47" y="0"/>
                  </a:lnTo>
                  <a:lnTo>
                    <a:pt x="45" y="0"/>
                  </a:lnTo>
                  <a:lnTo>
                    <a:pt x="44" y="0"/>
                  </a:lnTo>
                  <a:lnTo>
                    <a:pt x="44" y="1"/>
                  </a:lnTo>
                  <a:lnTo>
                    <a:pt x="44" y="2"/>
                  </a:lnTo>
                  <a:lnTo>
                    <a:pt x="44" y="4"/>
                  </a:lnTo>
                  <a:lnTo>
                    <a:pt x="42" y="5"/>
                  </a:lnTo>
                  <a:lnTo>
                    <a:pt x="37" y="12"/>
                  </a:lnTo>
                  <a:lnTo>
                    <a:pt x="35" y="16"/>
                  </a:lnTo>
                  <a:lnTo>
                    <a:pt x="34" y="17"/>
                  </a:lnTo>
                  <a:lnTo>
                    <a:pt x="32" y="18"/>
                  </a:lnTo>
                  <a:lnTo>
                    <a:pt x="31" y="21"/>
                  </a:lnTo>
                  <a:lnTo>
                    <a:pt x="29" y="23"/>
                  </a:lnTo>
                  <a:lnTo>
                    <a:pt x="27" y="24"/>
                  </a:lnTo>
                  <a:lnTo>
                    <a:pt x="26" y="27"/>
                  </a:lnTo>
                  <a:lnTo>
                    <a:pt x="24" y="29"/>
                  </a:lnTo>
                  <a:lnTo>
                    <a:pt x="22" y="31"/>
                  </a:lnTo>
                  <a:lnTo>
                    <a:pt x="21" y="33"/>
                  </a:lnTo>
                  <a:lnTo>
                    <a:pt x="19" y="33"/>
                  </a:lnTo>
                  <a:lnTo>
                    <a:pt x="17" y="36"/>
                  </a:lnTo>
                  <a:lnTo>
                    <a:pt x="16" y="37"/>
                  </a:lnTo>
                  <a:lnTo>
                    <a:pt x="14" y="39"/>
                  </a:lnTo>
                  <a:lnTo>
                    <a:pt x="13" y="40"/>
                  </a:lnTo>
                  <a:lnTo>
                    <a:pt x="9" y="41"/>
                  </a:lnTo>
                  <a:lnTo>
                    <a:pt x="9" y="44"/>
                  </a:lnTo>
                  <a:lnTo>
                    <a:pt x="8" y="44"/>
                  </a:lnTo>
                  <a:lnTo>
                    <a:pt x="8" y="46"/>
                  </a:lnTo>
                  <a:lnTo>
                    <a:pt x="6" y="46"/>
                  </a:lnTo>
                  <a:lnTo>
                    <a:pt x="6" y="47"/>
                  </a:lnTo>
                  <a:lnTo>
                    <a:pt x="6" y="48"/>
                  </a:lnTo>
                  <a:lnTo>
                    <a:pt x="4" y="48"/>
                  </a:lnTo>
                  <a:lnTo>
                    <a:pt x="4" y="50"/>
                  </a:lnTo>
                  <a:lnTo>
                    <a:pt x="3" y="51"/>
                  </a:lnTo>
                  <a:lnTo>
                    <a:pt x="3" y="54"/>
                  </a:lnTo>
                  <a:lnTo>
                    <a:pt x="1" y="55"/>
                  </a:lnTo>
                  <a:lnTo>
                    <a:pt x="0" y="58"/>
                  </a:lnTo>
                  <a:lnTo>
                    <a:pt x="0" y="60"/>
                  </a:lnTo>
                  <a:lnTo>
                    <a:pt x="0" y="63"/>
                  </a:lnTo>
                  <a:lnTo>
                    <a:pt x="0" y="66"/>
                  </a:lnTo>
                  <a:lnTo>
                    <a:pt x="0" y="69"/>
                  </a:lnTo>
                  <a:lnTo>
                    <a:pt x="0" y="73"/>
                  </a:lnTo>
                  <a:lnTo>
                    <a:pt x="1" y="77"/>
                  </a:lnTo>
                  <a:lnTo>
                    <a:pt x="3" y="79"/>
                  </a:lnTo>
                  <a:lnTo>
                    <a:pt x="3" y="83"/>
                  </a:lnTo>
                  <a:lnTo>
                    <a:pt x="6" y="86"/>
                  </a:lnTo>
                  <a:lnTo>
                    <a:pt x="6" y="89"/>
                  </a:lnTo>
                  <a:lnTo>
                    <a:pt x="9" y="92"/>
                  </a:lnTo>
                  <a:lnTo>
                    <a:pt x="11" y="93"/>
                  </a:lnTo>
                  <a:lnTo>
                    <a:pt x="26" y="110"/>
                  </a:lnTo>
                  <a:lnTo>
                    <a:pt x="26" y="112"/>
                  </a:lnTo>
                  <a:lnTo>
                    <a:pt x="26" y="113"/>
                  </a:lnTo>
                  <a:lnTo>
                    <a:pt x="27" y="113"/>
                  </a:lnTo>
                  <a:lnTo>
                    <a:pt x="31" y="116"/>
                  </a:lnTo>
                  <a:lnTo>
                    <a:pt x="35" y="121"/>
                  </a:lnTo>
                  <a:lnTo>
                    <a:pt x="52" y="140"/>
                  </a:lnTo>
                  <a:lnTo>
                    <a:pt x="63" y="158"/>
                  </a:lnTo>
                  <a:lnTo>
                    <a:pt x="68" y="161"/>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9" name="Freeform 8"/>
            <p:cNvSpPr>
              <a:spLocks/>
            </p:cNvSpPr>
            <p:nvPr/>
          </p:nvSpPr>
          <p:spPr bwMode="auto">
            <a:xfrm>
              <a:off x="3783" y="3447"/>
              <a:ext cx="140" cy="144"/>
            </a:xfrm>
            <a:custGeom>
              <a:avLst/>
              <a:gdLst>
                <a:gd name="T0" fmla="*/ 8 w 140"/>
                <a:gd name="T1" fmla="*/ 143 h 144"/>
                <a:gd name="T2" fmla="*/ 14 w 140"/>
                <a:gd name="T3" fmla="*/ 141 h 144"/>
                <a:gd name="T4" fmla="*/ 22 w 140"/>
                <a:gd name="T5" fmla="*/ 141 h 144"/>
                <a:gd name="T6" fmla="*/ 29 w 140"/>
                <a:gd name="T7" fmla="*/ 141 h 144"/>
                <a:gd name="T8" fmla="*/ 37 w 140"/>
                <a:gd name="T9" fmla="*/ 141 h 144"/>
                <a:gd name="T10" fmla="*/ 43 w 140"/>
                <a:gd name="T11" fmla="*/ 141 h 144"/>
                <a:gd name="T12" fmla="*/ 51 w 140"/>
                <a:gd name="T13" fmla="*/ 143 h 144"/>
                <a:gd name="T14" fmla="*/ 58 w 140"/>
                <a:gd name="T15" fmla="*/ 143 h 144"/>
                <a:gd name="T16" fmla="*/ 66 w 140"/>
                <a:gd name="T17" fmla="*/ 143 h 144"/>
                <a:gd name="T18" fmla="*/ 72 w 140"/>
                <a:gd name="T19" fmla="*/ 143 h 144"/>
                <a:gd name="T20" fmla="*/ 79 w 140"/>
                <a:gd name="T21" fmla="*/ 143 h 144"/>
                <a:gd name="T22" fmla="*/ 87 w 140"/>
                <a:gd name="T23" fmla="*/ 141 h 144"/>
                <a:gd name="T24" fmla="*/ 93 w 140"/>
                <a:gd name="T25" fmla="*/ 141 h 144"/>
                <a:gd name="T26" fmla="*/ 100 w 140"/>
                <a:gd name="T27" fmla="*/ 141 h 144"/>
                <a:gd name="T28" fmla="*/ 108 w 140"/>
                <a:gd name="T29" fmla="*/ 140 h 144"/>
                <a:gd name="T30" fmla="*/ 114 w 140"/>
                <a:gd name="T31" fmla="*/ 138 h 144"/>
                <a:gd name="T32" fmla="*/ 117 w 140"/>
                <a:gd name="T33" fmla="*/ 136 h 144"/>
                <a:gd name="T34" fmla="*/ 119 w 140"/>
                <a:gd name="T35" fmla="*/ 133 h 144"/>
                <a:gd name="T36" fmla="*/ 122 w 140"/>
                <a:gd name="T37" fmla="*/ 132 h 144"/>
                <a:gd name="T38" fmla="*/ 124 w 140"/>
                <a:gd name="T39" fmla="*/ 129 h 144"/>
                <a:gd name="T40" fmla="*/ 135 w 140"/>
                <a:gd name="T41" fmla="*/ 115 h 144"/>
                <a:gd name="T42" fmla="*/ 137 w 140"/>
                <a:gd name="T43" fmla="*/ 104 h 144"/>
                <a:gd name="T44" fmla="*/ 134 w 140"/>
                <a:gd name="T45" fmla="*/ 95 h 144"/>
                <a:gd name="T46" fmla="*/ 127 w 140"/>
                <a:gd name="T47" fmla="*/ 87 h 144"/>
                <a:gd name="T48" fmla="*/ 121 w 140"/>
                <a:gd name="T49" fmla="*/ 78 h 144"/>
                <a:gd name="T50" fmla="*/ 113 w 140"/>
                <a:gd name="T51" fmla="*/ 70 h 144"/>
                <a:gd name="T52" fmla="*/ 106 w 140"/>
                <a:gd name="T53" fmla="*/ 61 h 144"/>
                <a:gd name="T54" fmla="*/ 100 w 140"/>
                <a:gd name="T55" fmla="*/ 53 h 144"/>
                <a:gd name="T56" fmla="*/ 95 w 140"/>
                <a:gd name="T57" fmla="*/ 43 h 144"/>
                <a:gd name="T58" fmla="*/ 105 w 140"/>
                <a:gd name="T59" fmla="*/ 38 h 144"/>
                <a:gd name="T60" fmla="*/ 63 w 140"/>
                <a:gd name="T61" fmla="*/ 0 h 144"/>
                <a:gd name="T62" fmla="*/ 63 w 140"/>
                <a:gd name="T63" fmla="*/ 12 h 144"/>
                <a:gd name="T64" fmla="*/ 63 w 140"/>
                <a:gd name="T65" fmla="*/ 25 h 144"/>
                <a:gd name="T66" fmla="*/ 61 w 140"/>
                <a:gd name="T67" fmla="*/ 39 h 144"/>
                <a:gd name="T68" fmla="*/ 59 w 140"/>
                <a:gd name="T69" fmla="*/ 50 h 144"/>
                <a:gd name="T70" fmla="*/ 54 w 140"/>
                <a:gd name="T71" fmla="*/ 55 h 144"/>
                <a:gd name="T72" fmla="*/ 53 w 140"/>
                <a:gd name="T73" fmla="*/ 61 h 144"/>
                <a:gd name="T74" fmla="*/ 48 w 140"/>
                <a:gd name="T75" fmla="*/ 66 h 144"/>
                <a:gd name="T76" fmla="*/ 45 w 140"/>
                <a:gd name="T77" fmla="*/ 70 h 144"/>
                <a:gd name="T78" fmla="*/ 9 w 140"/>
                <a:gd name="T79" fmla="*/ 107 h 144"/>
                <a:gd name="T80" fmla="*/ 0 w 140"/>
                <a:gd name="T81" fmla="*/ 140 h 144"/>
                <a:gd name="T82" fmla="*/ 1 w 140"/>
                <a:gd name="T83" fmla="*/ 141 h 144"/>
                <a:gd name="T84" fmla="*/ 3 w 140"/>
                <a:gd name="T85" fmla="*/ 143 h 1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0"/>
                <a:gd name="T130" fmla="*/ 0 h 144"/>
                <a:gd name="T131" fmla="*/ 140 w 140"/>
                <a:gd name="T132" fmla="*/ 144 h 1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0" h="144">
                  <a:moveTo>
                    <a:pt x="4" y="143"/>
                  </a:moveTo>
                  <a:lnTo>
                    <a:pt x="8" y="143"/>
                  </a:lnTo>
                  <a:lnTo>
                    <a:pt x="11" y="141"/>
                  </a:lnTo>
                  <a:lnTo>
                    <a:pt x="14" y="141"/>
                  </a:lnTo>
                  <a:lnTo>
                    <a:pt x="17" y="141"/>
                  </a:lnTo>
                  <a:lnTo>
                    <a:pt x="22" y="141"/>
                  </a:lnTo>
                  <a:lnTo>
                    <a:pt x="25" y="141"/>
                  </a:lnTo>
                  <a:lnTo>
                    <a:pt x="29" y="141"/>
                  </a:lnTo>
                  <a:lnTo>
                    <a:pt x="32" y="141"/>
                  </a:lnTo>
                  <a:lnTo>
                    <a:pt x="37" y="141"/>
                  </a:lnTo>
                  <a:lnTo>
                    <a:pt x="40" y="141"/>
                  </a:lnTo>
                  <a:lnTo>
                    <a:pt x="43" y="141"/>
                  </a:lnTo>
                  <a:lnTo>
                    <a:pt x="48" y="143"/>
                  </a:lnTo>
                  <a:lnTo>
                    <a:pt x="51" y="143"/>
                  </a:lnTo>
                  <a:lnTo>
                    <a:pt x="54" y="143"/>
                  </a:lnTo>
                  <a:lnTo>
                    <a:pt x="58" y="143"/>
                  </a:lnTo>
                  <a:lnTo>
                    <a:pt x="61" y="143"/>
                  </a:lnTo>
                  <a:lnTo>
                    <a:pt x="66" y="143"/>
                  </a:lnTo>
                  <a:lnTo>
                    <a:pt x="69" y="143"/>
                  </a:lnTo>
                  <a:lnTo>
                    <a:pt x="72" y="143"/>
                  </a:lnTo>
                  <a:lnTo>
                    <a:pt x="75" y="143"/>
                  </a:lnTo>
                  <a:lnTo>
                    <a:pt x="79" y="143"/>
                  </a:lnTo>
                  <a:lnTo>
                    <a:pt x="84" y="143"/>
                  </a:lnTo>
                  <a:lnTo>
                    <a:pt x="87" y="141"/>
                  </a:lnTo>
                  <a:lnTo>
                    <a:pt x="90" y="141"/>
                  </a:lnTo>
                  <a:lnTo>
                    <a:pt x="93" y="141"/>
                  </a:lnTo>
                  <a:lnTo>
                    <a:pt x="96" y="141"/>
                  </a:lnTo>
                  <a:lnTo>
                    <a:pt x="100" y="141"/>
                  </a:lnTo>
                  <a:lnTo>
                    <a:pt x="105" y="140"/>
                  </a:lnTo>
                  <a:lnTo>
                    <a:pt x="108" y="140"/>
                  </a:lnTo>
                  <a:lnTo>
                    <a:pt x="111" y="138"/>
                  </a:lnTo>
                  <a:lnTo>
                    <a:pt x="114" y="138"/>
                  </a:lnTo>
                  <a:lnTo>
                    <a:pt x="117" y="137"/>
                  </a:lnTo>
                  <a:lnTo>
                    <a:pt x="117" y="136"/>
                  </a:lnTo>
                  <a:lnTo>
                    <a:pt x="119" y="134"/>
                  </a:lnTo>
                  <a:lnTo>
                    <a:pt x="119" y="133"/>
                  </a:lnTo>
                  <a:lnTo>
                    <a:pt x="121" y="132"/>
                  </a:lnTo>
                  <a:lnTo>
                    <a:pt x="122" y="132"/>
                  </a:lnTo>
                  <a:lnTo>
                    <a:pt x="122" y="130"/>
                  </a:lnTo>
                  <a:lnTo>
                    <a:pt x="124" y="129"/>
                  </a:lnTo>
                  <a:lnTo>
                    <a:pt x="124" y="128"/>
                  </a:lnTo>
                  <a:lnTo>
                    <a:pt x="135" y="115"/>
                  </a:lnTo>
                  <a:lnTo>
                    <a:pt x="139" y="110"/>
                  </a:lnTo>
                  <a:lnTo>
                    <a:pt x="137" y="104"/>
                  </a:lnTo>
                  <a:lnTo>
                    <a:pt x="135" y="100"/>
                  </a:lnTo>
                  <a:lnTo>
                    <a:pt x="134" y="95"/>
                  </a:lnTo>
                  <a:lnTo>
                    <a:pt x="130" y="91"/>
                  </a:lnTo>
                  <a:lnTo>
                    <a:pt x="127" y="87"/>
                  </a:lnTo>
                  <a:lnTo>
                    <a:pt x="124" y="81"/>
                  </a:lnTo>
                  <a:lnTo>
                    <a:pt x="121" y="78"/>
                  </a:lnTo>
                  <a:lnTo>
                    <a:pt x="116" y="73"/>
                  </a:lnTo>
                  <a:lnTo>
                    <a:pt x="113" y="70"/>
                  </a:lnTo>
                  <a:lnTo>
                    <a:pt x="109" y="66"/>
                  </a:lnTo>
                  <a:lnTo>
                    <a:pt x="106" y="61"/>
                  </a:lnTo>
                  <a:lnTo>
                    <a:pt x="103" y="57"/>
                  </a:lnTo>
                  <a:lnTo>
                    <a:pt x="100" y="53"/>
                  </a:lnTo>
                  <a:lnTo>
                    <a:pt x="96" y="49"/>
                  </a:lnTo>
                  <a:lnTo>
                    <a:pt x="95" y="43"/>
                  </a:lnTo>
                  <a:lnTo>
                    <a:pt x="93" y="39"/>
                  </a:lnTo>
                  <a:lnTo>
                    <a:pt x="105" y="38"/>
                  </a:lnTo>
                  <a:lnTo>
                    <a:pt x="108" y="1"/>
                  </a:lnTo>
                  <a:lnTo>
                    <a:pt x="63" y="0"/>
                  </a:lnTo>
                  <a:lnTo>
                    <a:pt x="63" y="5"/>
                  </a:lnTo>
                  <a:lnTo>
                    <a:pt x="63" y="12"/>
                  </a:lnTo>
                  <a:lnTo>
                    <a:pt x="63" y="19"/>
                  </a:lnTo>
                  <a:lnTo>
                    <a:pt x="63" y="25"/>
                  </a:lnTo>
                  <a:lnTo>
                    <a:pt x="63" y="31"/>
                  </a:lnTo>
                  <a:lnTo>
                    <a:pt x="61" y="39"/>
                  </a:lnTo>
                  <a:lnTo>
                    <a:pt x="59" y="44"/>
                  </a:lnTo>
                  <a:lnTo>
                    <a:pt x="59" y="50"/>
                  </a:lnTo>
                  <a:lnTo>
                    <a:pt x="58" y="53"/>
                  </a:lnTo>
                  <a:lnTo>
                    <a:pt x="54" y="55"/>
                  </a:lnTo>
                  <a:lnTo>
                    <a:pt x="54" y="58"/>
                  </a:lnTo>
                  <a:lnTo>
                    <a:pt x="53" y="61"/>
                  </a:lnTo>
                  <a:lnTo>
                    <a:pt x="51" y="64"/>
                  </a:lnTo>
                  <a:lnTo>
                    <a:pt x="48" y="66"/>
                  </a:lnTo>
                  <a:lnTo>
                    <a:pt x="48" y="69"/>
                  </a:lnTo>
                  <a:lnTo>
                    <a:pt x="45" y="70"/>
                  </a:lnTo>
                  <a:lnTo>
                    <a:pt x="21" y="98"/>
                  </a:lnTo>
                  <a:lnTo>
                    <a:pt x="9" y="107"/>
                  </a:lnTo>
                  <a:lnTo>
                    <a:pt x="0" y="121"/>
                  </a:lnTo>
                  <a:lnTo>
                    <a:pt x="0" y="140"/>
                  </a:lnTo>
                  <a:lnTo>
                    <a:pt x="1" y="140"/>
                  </a:lnTo>
                  <a:lnTo>
                    <a:pt x="1" y="141"/>
                  </a:lnTo>
                  <a:lnTo>
                    <a:pt x="3" y="141"/>
                  </a:lnTo>
                  <a:lnTo>
                    <a:pt x="3" y="143"/>
                  </a:lnTo>
                  <a:lnTo>
                    <a:pt x="4" y="143"/>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0" name="Freeform 9"/>
            <p:cNvSpPr>
              <a:spLocks/>
            </p:cNvSpPr>
            <p:nvPr/>
          </p:nvSpPr>
          <p:spPr bwMode="auto">
            <a:xfrm>
              <a:off x="3898" y="3496"/>
              <a:ext cx="142" cy="70"/>
            </a:xfrm>
            <a:custGeom>
              <a:avLst/>
              <a:gdLst>
                <a:gd name="T0" fmla="*/ 129 w 142"/>
                <a:gd name="T1" fmla="*/ 63 h 70"/>
                <a:gd name="T2" fmla="*/ 141 w 142"/>
                <a:gd name="T3" fmla="*/ 55 h 70"/>
                <a:gd name="T4" fmla="*/ 139 w 142"/>
                <a:gd name="T5" fmla="*/ 50 h 70"/>
                <a:gd name="T6" fmla="*/ 136 w 142"/>
                <a:gd name="T7" fmla="*/ 46 h 70"/>
                <a:gd name="T8" fmla="*/ 128 w 142"/>
                <a:gd name="T9" fmla="*/ 39 h 70"/>
                <a:gd name="T10" fmla="*/ 123 w 142"/>
                <a:gd name="T11" fmla="*/ 32 h 70"/>
                <a:gd name="T12" fmla="*/ 116 w 142"/>
                <a:gd name="T13" fmla="*/ 27 h 70"/>
                <a:gd name="T14" fmla="*/ 110 w 142"/>
                <a:gd name="T15" fmla="*/ 20 h 70"/>
                <a:gd name="T16" fmla="*/ 103 w 142"/>
                <a:gd name="T17" fmla="*/ 13 h 70"/>
                <a:gd name="T18" fmla="*/ 97 w 142"/>
                <a:gd name="T19" fmla="*/ 8 h 70"/>
                <a:gd name="T20" fmla="*/ 90 w 142"/>
                <a:gd name="T21" fmla="*/ 1 h 70"/>
                <a:gd name="T22" fmla="*/ 0 w 142"/>
                <a:gd name="T23" fmla="*/ 0 h 70"/>
                <a:gd name="T24" fmla="*/ 3 w 142"/>
                <a:gd name="T25" fmla="*/ 5 h 70"/>
                <a:gd name="T26" fmla="*/ 8 w 142"/>
                <a:gd name="T27" fmla="*/ 12 h 70"/>
                <a:gd name="T28" fmla="*/ 12 w 142"/>
                <a:gd name="T29" fmla="*/ 18 h 70"/>
                <a:gd name="T30" fmla="*/ 17 w 142"/>
                <a:gd name="T31" fmla="*/ 27 h 70"/>
                <a:gd name="T32" fmla="*/ 22 w 142"/>
                <a:gd name="T33" fmla="*/ 33 h 70"/>
                <a:gd name="T34" fmla="*/ 29 w 142"/>
                <a:gd name="T35" fmla="*/ 39 h 70"/>
                <a:gd name="T36" fmla="*/ 34 w 142"/>
                <a:gd name="T37" fmla="*/ 47 h 70"/>
                <a:gd name="T38" fmla="*/ 38 w 142"/>
                <a:gd name="T39" fmla="*/ 52 h 70"/>
                <a:gd name="T40" fmla="*/ 59 w 142"/>
                <a:gd name="T41" fmla="*/ 46 h 70"/>
                <a:gd name="T42" fmla="*/ 63 w 142"/>
                <a:gd name="T43" fmla="*/ 46 h 70"/>
                <a:gd name="T44" fmla="*/ 66 w 142"/>
                <a:gd name="T45" fmla="*/ 44 h 70"/>
                <a:gd name="T46" fmla="*/ 69 w 142"/>
                <a:gd name="T47" fmla="*/ 44 h 70"/>
                <a:gd name="T48" fmla="*/ 72 w 142"/>
                <a:gd name="T49" fmla="*/ 44 h 70"/>
                <a:gd name="T50" fmla="*/ 76 w 142"/>
                <a:gd name="T51" fmla="*/ 44 h 70"/>
                <a:gd name="T52" fmla="*/ 79 w 142"/>
                <a:gd name="T53" fmla="*/ 46 h 70"/>
                <a:gd name="T54" fmla="*/ 82 w 142"/>
                <a:gd name="T55" fmla="*/ 46 h 70"/>
                <a:gd name="T56" fmla="*/ 85 w 142"/>
                <a:gd name="T57" fmla="*/ 47 h 70"/>
                <a:gd name="T58" fmla="*/ 89 w 142"/>
                <a:gd name="T59" fmla="*/ 47 h 70"/>
                <a:gd name="T60" fmla="*/ 92 w 142"/>
                <a:gd name="T61" fmla="*/ 48 h 70"/>
                <a:gd name="T62" fmla="*/ 95 w 142"/>
                <a:gd name="T63" fmla="*/ 48 h 70"/>
                <a:gd name="T64" fmla="*/ 98 w 142"/>
                <a:gd name="T65" fmla="*/ 50 h 70"/>
                <a:gd name="T66" fmla="*/ 100 w 142"/>
                <a:gd name="T67" fmla="*/ 51 h 70"/>
                <a:gd name="T68" fmla="*/ 103 w 142"/>
                <a:gd name="T69" fmla="*/ 51 h 70"/>
                <a:gd name="T70" fmla="*/ 106 w 142"/>
                <a:gd name="T71" fmla="*/ 52 h 70"/>
                <a:gd name="T72" fmla="*/ 108 w 142"/>
                <a:gd name="T73" fmla="*/ 54 h 70"/>
                <a:gd name="T74" fmla="*/ 126 w 142"/>
                <a:gd name="T75" fmla="*/ 69 h 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70"/>
                <a:gd name="T116" fmla="*/ 142 w 142"/>
                <a:gd name="T117" fmla="*/ 70 h 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70">
                  <a:moveTo>
                    <a:pt x="126" y="69"/>
                  </a:moveTo>
                  <a:lnTo>
                    <a:pt x="129" y="63"/>
                  </a:lnTo>
                  <a:lnTo>
                    <a:pt x="139" y="58"/>
                  </a:lnTo>
                  <a:lnTo>
                    <a:pt x="141" y="55"/>
                  </a:lnTo>
                  <a:lnTo>
                    <a:pt x="141" y="52"/>
                  </a:lnTo>
                  <a:lnTo>
                    <a:pt x="139" y="50"/>
                  </a:lnTo>
                  <a:lnTo>
                    <a:pt x="139" y="48"/>
                  </a:lnTo>
                  <a:lnTo>
                    <a:pt x="136" y="46"/>
                  </a:lnTo>
                  <a:lnTo>
                    <a:pt x="132" y="41"/>
                  </a:lnTo>
                  <a:lnTo>
                    <a:pt x="128" y="39"/>
                  </a:lnTo>
                  <a:lnTo>
                    <a:pt x="126" y="36"/>
                  </a:lnTo>
                  <a:lnTo>
                    <a:pt x="123" y="32"/>
                  </a:lnTo>
                  <a:lnTo>
                    <a:pt x="119" y="28"/>
                  </a:lnTo>
                  <a:lnTo>
                    <a:pt x="116" y="27"/>
                  </a:lnTo>
                  <a:lnTo>
                    <a:pt x="113" y="23"/>
                  </a:lnTo>
                  <a:lnTo>
                    <a:pt x="110" y="20"/>
                  </a:lnTo>
                  <a:lnTo>
                    <a:pt x="106" y="17"/>
                  </a:lnTo>
                  <a:lnTo>
                    <a:pt x="103" y="13"/>
                  </a:lnTo>
                  <a:lnTo>
                    <a:pt x="100" y="10"/>
                  </a:lnTo>
                  <a:lnTo>
                    <a:pt x="97" y="8"/>
                  </a:lnTo>
                  <a:lnTo>
                    <a:pt x="94" y="5"/>
                  </a:lnTo>
                  <a:lnTo>
                    <a:pt x="90" y="1"/>
                  </a:lnTo>
                  <a:lnTo>
                    <a:pt x="87" y="0"/>
                  </a:lnTo>
                  <a:lnTo>
                    <a:pt x="0" y="0"/>
                  </a:lnTo>
                  <a:lnTo>
                    <a:pt x="1" y="2"/>
                  </a:lnTo>
                  <a:lnTo>
                    <a:pt x="3" y="5"/>
                  </a:lnTo>
                  <a:lnTo>
                    <a:pt x="4" y="9"/>
                  </a:lnTo>
                  <a:lnTo>
                    <a:pt x="8" y="12"/>
                  </a:lnTo>
                  <a:lnTo>
                    <a:pt x="11" y="16"/>
                  </a:lnTo>
                  <a:lnTo>
                    <a:pt x="12" y="18"/>
                  </a:lnTo>
                  <a:lnTo>
                    <a:pt x="14" y="23"/>
                  </a:lnTo>
                  <a:lnTo>
                    <a:pt x="17" y="27"/>
                  </a:lnTo>
                  <a:lnTo>
                    <a:pt x="21" y="29"/>
                  </a:lnTo>
                  <a:lnTo>
                    <a:pt x="22" y="33"/>
                  </a:lnTo>
                  <a:lnTo>
                    <a:pt x="25" y="36"/>
                  </a:lnTo>
                  <a:lnTo>
                    <a:pt x="29" y="39"/>
                  </a:lnTo>
                  <a:lnTo>
                    <a:pt x="30" y="43"/>
                  </a:lnTo>
                  <a:lnTo>
                    <a:pt x="34" y="47"/>
                  </a:lnTo>
                  <a:lnTo>
                    <a:pt x="37" y="50"/>
                  </a:lnTo>
                  <a:lnTo>
                    <a:pt x="38" y="52"/>
                  </a:lnTo>
                  <a:lnTo>
                    <a:pt x="58" y="46"/>
                  </a:lnTo>
                  <a:lnTo>
                    <a:pt x="59" y="46"/>
                  </a:lnTo>
                  <a:lnTo>
                    <a:pt x="61" y="46"/>
                  </a:lnTo>
                  <a:lnTo>
                    <a:pt x="63" y="46"/>
                  </a:lnTo>
                  <a:lnTo>
                    <a:pt x="63" y="44"/>
                  </a:lnTo>
                  <a:lnTo>
                    <a:pt x="66" y="44"/>
                  </a:lnTo>
                  <a:lnTo>
                    <a:pt x="68" y="44"/>
                  </a:lnTo>
                  <a:lnTo>
                    <a:pt x="69" y="44"/>
                  </a:lnTo>
                  <a:lnTo>
                    <a:pt x="71" y="44"/>
                  </a:lnTo>
                  <a:lnTo>
                    <a:pt x="72" y="44"/>
                  </a:lnTo>
                  <a:lnTo>
                    <a:pt x="74" y="44"/>
                  </a:lnTo>
                  <a:lnTo>
                    <a:pt x="76" y="44"/>
                  </a:lnTo>
                  <a:lnTo>
                    <a:pt x="77" y="44"/>
                  </a:lnTo>
                  <a:lnTo>
                    <a:pt x="79" y="46"/>
                  </a:lnTo>
                  <a:lnTo>
                    <a:pt x="81" y="46"/>
                  </a:lnTo>
                  <a:lnTo>
                    <a:pt x="82" y="46"/>
                  </a:lnTo>
                  <a:lnTo>
                    <a:pt x="84" y="47"/>
                  </a:lnTo>
                  <a:lnTo>
                    <a:pt x="85" y="47"/>
                  </a:lnTo>
                  <a:lnTo>
                    <a:pt x="87" y="47"/>
                  </a:lnTo>
                  <a:lnTo>
                    <a:pt x="89" y="47"/>
                  </a:lnTo>
                  <a:lnTo>
                    <a:pt x="90" y="48"/>
                  </a:lnTo>
                  <a:lnTo>
                    <a:pt x="92" y="48"/>
                  </a:lnTo>
                  <a:lnTo>
                    <a:pt x="94" y="48"/>
                  </a:lnTo>
                  <a:lnTo>
                    <a:pt x="95" y="48"/>
                  </a:lnTo>
                  <a:lnTo>
                    <a:pt x="97" y="48"/>
                  </a:lnTo>
                  <a:lnTo>
                    <a:pt x="98" y="50"/>
                  </a:lnTo>
                  <a:lnTo>
                    <a:pt x="98" y="51"/>
                  </a:lnTo>
                  <a:lnTo>
                    <a:pt x="100" y="51"/>
                  </a:lnTo>
                  <a:lnTo>
                    <a:pt x="102" y="51"/>
                  </a:lnTo>
                  <a:lnTo>
                    <a:pt x="103" y="51"/>
                  </a:lnTo>
                  <a:lnTo>
                    <a:pt x="105" y="52"/>
                  </a:lnTo>
                  <a:lnTo>
                    <a:pt x="106" y="52"/>
                  </a:lnTo>
                  <a:lnTo>
                    <a:pt x="106" y="54"/>
                  </a:lnTo>
                  <a:lnTo>
                    <a:pt x="108" y="54"/>
                  </a:lnTo>
                  <a:lnTo>
                    <a:pt x="110" y="55"/>
                  </a:lnTo>
                  <a:lnTo>
                    <a:pt x="126" y="69"/>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1" name="Freeform 10"/>
            <p:cNvSpPr>
              <a:spLocks/>
            </p:cNvSpPr>
            <p:nvPr/>
          </p:nvSpPr>
          <p:spPr bwMode="auto">
            <a:xfrm>
              <a:off x="3979" y="3447"/>
              <a:ext cx="110" cy="97"/>
            </a:xfrm>
            <a:custGeom>
              <a:avLst/>
              <a:gdLst>
                <a:gd name="T0" fmla="*/ 86 w 110"/>
                <a:gd name="T1" fmla="*/ 87 h 97"/>
                <a:gd name="T2" fmla="*/ 94 w 110"/>
                <a:gd name="T3" fmla="*/ 83 h 97"/>
                <a:gd name="T4" fmla="*/ 95 w 110"/>
                <a:gd name="T5" fmla="*/ 82 h 97"/>
                <a:gd name="T6" fmla="*/ 99 w 110"/>
                <a:gd name="T7" fmla="*/ 79 h 97"/>
                <a:gd name="T8" fmla="*/ 100 w 110"/>
                <a:gd name="T9" fmla="*/ 77 h 97"/>
                <a:gd name="T10" fmla="*/ 104 w 110"/>
                <a:gd name="T11" fmla="*/ 74 h 97"/>
                <a:gd name="T12" fmla="*/ 104 w 110"/>
                <a:gd name="T13" fmla="*/ 71 h 97"/>
                <a:gd name="T14" fmla="*/ 107 w 110"/>
                <a:gd name="T15" fmla="*/ 68 h 97"/>
                <a:gd name="T16" fmla="*/ 107 w 110"/>
                <a:gd name="T17" fmla="*/ 66 h 97"/>
                <a:gd name="T18" fmla="*/ 109 w 110"/>
                <a:gd name="T19" fmla="*/ 62 h 97"/>
                <a:gd name="T20" fmla="*/ 104 w 110"/>
                <a:gd name="T21" fmla="*/ 56 h 97"/>
                <a:gd name="T22" fmla="*/ 100 w 110"/>
                <a:gd name="T23" fmla="*/ 55 h 97"/>
                <a:gd name="T24" fmla="*/ 95 w 110"/>
                <a:gd name="T25" fmla="*/ 54 h 97"/>
                <a:gd name="T26" fmla="*/ 92 w 110"/>
                <a:gd name="T27" fmla="*/ 52 h 97"/>
                <a:gd name="T28" fmla="*/ 89 w 110"/>
                <a:gd name="T29" fmla="*/ 50 h 97"/>
                <a:gd name="T30" fmla="*/ 86 w 110"/>
                <a:gd name="T31" fmla="*/ 47 h 97"/>
                <a:gd name="T32" fmla="*/ 82 w 110"/>
                <a:gd name="T33" fmla="*/ 47 h 97"/>
                <a:gd name="T34" fmla="*/ 79 w 110"/>
                <a:gd name="T35" fmla="*/ 44 h 97"/>
                <a:gd name="T36" fmla="*/ 76 w 110"/>
                <a:gd name="T37" fmla="*/ 44 h 97"/>
                <a:gd name="T38" fmla="*/ 73 w 110"/>
                <a:gd name="T39" fmla="*/ 44 h 97"/>
                <a:gd name="T40" fmla="*/ 71 w 110"/>
                <a:gd name="T41" fmla="*/ 43 h 97"/>
                <a:gd name="T42" fmla="*/ 69 w 110"/>
                <a:gd name="T43" fmla="*/ 41 h 97"/>
                <a:gd name="T44" fmla="*/ 66 w 110"/>
                <a:gd name="T45" fmla="*/ 41 h 97"/>
                <a:gd name="T46" fmla="*/ 63 w 110"/>
                <a:gd name="T47" fmla="*/ 40 h 97"/>
                <a:gd name="T48" fmla="*/ 60 w 110"/>
                <a:gd name="T49" fmla="*/ 39 h 97"/>
                <a:gd name="T50" fmla="*/ 56 w 110"/>
                <a:gd name="T51" fmla="*/ 37 h 97"/>
                <a:gd name="T52" fmla="*/ 53 w 110"/>
                <a:gd name="T53" fmla="*/ 36 h 97"/>
                <a:gd name="T54" fmla="*/ 50 w 110"/>
                <a:gd name="T55" fmla="*/ 35 h 97"/>
                <a:gd name="T56" fmla="*/ 48 w 110"/>
                <a:gd name="T57" fmla="*/ 32 h 97"/>
                <a:gd name="T58" fmla="*/ 47 w 110"/>
                <a:gd name="T59" fmla="*/ 28 h 97"/>
                <a:gd name="T60" fmla="*/ 45 w 110"/>
                <a:gd name="T61" fmla="*/ 20 h 97"/>
                <a:gd name="T62" fmla="*/ 45 w 110"/>
                <a:gd name="T63" fmla="*/ 8 h 97"/>
                <a:gd name="T64" fmla="*/ 0 w 110"/>
                <a:gd name="T65" fmla="*/ 0 h 97"/>
                <a:gd name="T66" fmla="*/ 3 w 110"/>
                <a:gd name="T67" fmla="*/ 36 h 97"/>
                <a:gd name="T68" fmla="*/ 8 w 110"/>
                <a:gd name="T69" fmla="*/ 36 h 97"/>
                <a:gd name="T70" fmla="*/ 11 w 110"/>
                <a:gd name="T71" fmla="*/ 36 h 97"/>
                <a:gd name="T72" fmla="*/ 14 w 110"/>
                <a:gd name="T73" fmla="*/ 36 h 97"/>
                <a:gd name="T74" fmla="*/ 17 w 110"/>
                <a:gd name="T75" fmla="*/ 37 h 97"/>
                <a:gd name="T76" fmla="*/ 21 w 110"/>
                <a:gd name="T77" fmla="*/ 39 h 97"/>
                <a:gd name="T78" fmla="*/ 22 w 110"/>
                <a:gd name="T79" fmla="*/ 41 h 97"/>
                <a:gd name="T80" fmla="*/ 27 w 110"/>
                <a:gd name="T81" fmla="*/ 45 h 97"/>
                <a:gd name="T82" fmla="*/ 34 w 110"/>
                <a:gd name="T83" fmla="*/ 52 h 97"/>
                <a:gd name="T84" fmla="*/ 40 w 110"/>
                <a:gd name="T85" fmla="*/ 59 h 97"/>
                <a:gd name="T86" fmla="*/ 47 w 110"/>
                <a:gd name="T87" fmla="*/ 67 h 97"/>
                <a:gd name="T88" fmla="*/ 53 w 110"/>
                <a:gd name="T89" fmla="*/ 73 h 97"/>
                <a:gd name="T90" fmla="*/ 58 w 110"/>
                <a:gd name="T91" fmla="*/ 81 h 97"/>
                <a:gd name="T92" fmla="*/ 65 w 110"/>
                <a:gd name="T93" fmla="*/ 86 h 97"/>
                <a:gd name="T94" fmla="*/ 71 w 110"/>
                <a:gd name="T95" fmla="*/ 93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
                <a:gd name="T145" fmla="*/ 0 h 97"/>
                <a:gd name="T146" fmla="*/ 110 w 110"/>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 h="97">
                  <a:moveTo>
                    <a:pt x="76" y="96"/>
                  </a:moveTo>
                  <a:lnTo>
                    <a:pt x="86" y="87"/>
                  </a:lnTo>
                  <a:lnTo>
                    <a:pt x="87" y="87"/>
                  </a:lnTo>
                  <a:lnTo>
                    <a:pt x="94" y="83"/>
                  </a:lnTo>
                  <a:lnTo>
                    <a:pt x="95" y="83"/>
                  </a:lnTo>
                  <a:lnTo>
                    <a:pt x="95" y="82"/>
                  </a:lnTo>
                  <a:lnTo>
                    <a:pt x="97" y="81"/>
                  </a:lnTo>
                  <a:lnTo>
                    <a:pt x="99" y="79"/>
                  </a:lnTo>
                  <a:lnTo>
                    <a:pt x="100" y="78"/>
                  </a:lnTo>
                  <a:lnTo>
                    <a:pt x="100" y="77"/>
                  </a:lnTo>
                  <a:lnTo>
                    <a:pt x="102" y="75"/>
                  </a:lnTo>
                  <a:lnTo>
                    <a:pt x="104" y="74"/>
                  </a:lnTo>
                  <a:lnTo>
                    <a:pt x="104" y="73"/>
                  </a:lnTo>
                  <a:lnTo>
                    <a:pt x="104" y="71"/>
                  </a:lnTo>
                  <a:lnTo>
                    <a:pt x="105" y="70"/>
                  </a:lnTo>
                  <a:lnTo>
                    <a:pt x="107" y="68"/>
                  </a:lnTo>
                  <a:lnTo>
                    <a:pt x="107" y="67"/>
                  </a:lnTo>
                  <a:lnTo>
                    <a:pt x="107" y="66"/>
                  </a:lnTo>
                  <a:lnTo>
                    <a:pt x="109" y="63"/>
                  </a:lnTo>
                  <a:lnTo>
                    <a:pt x="109" y="62"/>
                  </a:lnTo>
                  <a:lnTo>
                    <a:pt x="105" y="58"/>
                  </a:lnTo>
                  <a:lnTo>
                    <a:pt x="104" y="56"/>
                  </a:lnTo>
                  <a:lnTo>
                    <a:pt x="102" y="55"/>
                  </a:lnTo>
                  <a:lnTo>
                    <a:pt x="100" y="55"/>
                  </a:lnTo>
                  <a:lnTo>
                    <a:pt x="99" y="55"/>
                  </a:lnTo>
                  <a:lnTo>
                    <a:pt x="95" y="54"/>
                  </a:lnTo>
                  <a:lnTo>
                    <a:pt x="94" y="52"/>
                  </a:lnTo>
                  <a:lnTo>
                    <a:pt x="92" y="52"/>
                  </a:lnTo>
                  <a:lnTo>
                    <a:pt x="91" y="51"/>
                  </a:lnTo>
                  <a:lnTo>
                    <a:pt x="89" y="50"/>
                  </a:lnTo>
                  <a:lnTo>
                    <a:pt x="87" y="48"/>
                  </a:lnTo>
                  <a:lnTo>
                    <a:pt x="86" y="47"/>
                  </a:lnTo>
                  <a:lnTo>
                    <a:pt x="84" y="47"/>
                  </a:lnTo>
                  <a:lnTo>
                    <a:pt x="82" y="47"/>
                  </a:lnTo>
                  <a:lnTo>
                    <a:pt x="81" y="45"/>
                  </a:lnTo>
                  <a:lnTo>
                    <a:pt x="79" y="44"/>
                  </a:lnTo>
                  <a:lnTo>
                    <a:pt x="78" y="44"/>
                  </a:lnTo>
                  <a:lnTo>
                    <a:pt x="76" y="44"/>
                  </a:lnTo>
                  <a:lnTo>
                    <a:pt x="74" y="44"/>
                  </a:lnTo>
                  <a:lnTo>
                    <a:pt x="73" y="44"/>
                  </a:lnTo>
                  <a:lnTo>
                    <a:pt x="73" y="43"/>
                  </a:lnTo>
                  <a:lnTo>
                    <a:pt x="71" y="43"/>
                  </a:lnTo>
                  <a:lnTo>
                    <a:pt x="69" y="43"/>
                  </a:lnTo>
                  <a:lnTo>
                    <a:pt x="69" y="41"/>
                  </a:lnTo>
                  <a:lnTo>
                    <a:pt x="68" y="41"/>
                  </a:lnTo>
                  <a:lnTo>
                    <a:pt x="66" y="41"/>
                  </a:lnTo>
                  <a:lnTo>
                    <a:pt x="65" y="40"/>
                  </a:lnTo>
                  <a:lnTo>
                    <a:pt x="63" y="40"/>
                  </a:lnTo>
                  <a:lnTo>
                    <a:pt x="61" y="39"/>
                  </a:lnTo>
                  <a:lnTo>
                    <a:pt x="60" y="39"/>
                  </a:lnTo>
                  <a:lnTo>
                    <a:pt x="58" y="37"/>
                  </a:lnTo>
                  <a:lnTo>
                    <a:pt x="56" y="37"/>
                  </a:lnTo>
                  <a:lnTo>
                    <a:pt x="55" y="36"/>
                  </a:lnTo>
                  <a:lnTo>
                    <a:pt x="53" y="36"/>
                  </a:lnTo>
                  <a:lnTo>
                    <a:pt x="52" y="35"/>
                  </a:lnTo>
                  <a:lnTo>
                    <a:pt x="50" y="35"/>
                  </a:lnTo>
                  <a:lnTo>
                    <a:pt x="48" y="33"/>
                  </a:lnTo>
                  <a:lnTo>
                    <a:pt x="48" y="32"/>
                  </a:lnTo>
                  <a:lnTo>
                    <a:pt x="47" y="31"/>
                  </a:lnTo>
                  <a:lnTo>
                    <a:pt x="47" y="28"/>
                  </a:lnTo>
                  <a:lnTo>
                    <a:pt x="45" y="27"/>
                  </a:lnTo>
                  <a:lnTo>
                    <a:pt x="45" y="20"/>
                  </a:lnTo>
                  <a:lnTo>
                    <a:pt x="45" y="13"/>
                  </a:lnTo>
                  <a:lnTo>
                    <a:pt x="45" y="8"/>
                  </a:lnTo>
                  <a:lnTo>
                    <a:pt x="45" y="1"/>
                  </a:lnTo>
                  <a:lnTo>
                    <a:pt x="0" y="0"/>
                  </a:lnTo>
                  <a:lnTo>
                    <a:pt x="0" y="35"/>
                  </a:lnTo>
                  <a:lnTo>
                    <a:pt x="3" y="36"/>
                  </a:lnTo>
                  <a:lnTo>
                    <a:pt x="6" y="36"/>
                  </a:lnTo>
                  <a:lnTo>
                    <a:pt x="8" y="36"/>
                  </a:lnTo>
                  <a:lnTo>
                    <a:pt x="9" y="36"/>
                  </a:lnTo>
                  <a:lnTo>
                    <a:pt x="11" y="36"/>
                  </a:lnTo>
                  <a:lnTo>
                    <a:pt x="13" y="36"/>
                  </a:lnTo>
                  <a:lnTo>
                    <a:pt x="14" y="36"/>
                  </a:lnTo>
                  <a:lnTo>
                    <a:pt x="16" y="36"/>
                  </a:lnTo>
                  <a:lnTo>
                    <a:pt x="17" y="37"/>
                  </a:lnTo>
                  <a:lnTo>
                    <a:pt x="19" y="37"/>
                  </a:lnTo>
                  <a:lnTo>
                    <a:pt x="21" y="39"/>
                  </a:lnTo>
                  <a:lnTo>
                    <a:pt x="22" y="39"/>
                  </a:lnTo>
                  <a:lnTo>
                    <a:pt x="22" y="41"/>
                  </a:lnTo>
                  <a:lnTo>
                    <a:pt x="24" y="43"/>
                  </a:lnTo>
                  <a:lnTo>
                    <a:pt x="27" y="45"/>
                  </a:lnTo>
                  <a:lnTo>
                    <a:pt x="30" y="50"/>
                  </a:lnTo>
                  <a:lnTo>
                    <a:pt x="34" y="52"/>
                  </a:lnTo>
                  <a:lnTo>
                    <a:pt x="37" y="56"/>
                  </a:lnTo>
                  <a:lnTo>
                    <a:pt x="40" y="59"/>
                  </a:lnTo>
                  <a:lnTo>
                    <a:pt x="43" y="63"/>
                  </a:lnTo>
                  <a:lnTo>
                    <a:pt x="47" y="67"/>
                  </a:lnTo>
                  <a:lnTo>
                    <a:pt x="50" y="70"/>
                  </a:lnTo>
                  <a:lnTo>
                    <a:pt x="53" y="73"/>
                  </a:lnTo>
                  <a:lnTo>
                    <a:pt x="56" y="77"/>
                  </a:lnTo>
                  <a:lnTo>
                    <a:pt x="58" y="81"/>
                  </a:lnTo>
                  <a:lnTo>
                    <a:pt x="61" y="83"/>
                  </a:lnTo>
                  <a:lnTo>
                    <a:pt x="65" y="86"/>
                  </a:lnTo>
                  <a:lnTo>
                    <a:pt x="68" y="89"/>
                  </a:lnTo>
                  <a:lnTo>
                    <a:pt x="71" y="93"/>
                  </a:lnTo>
                  <a:lnTo>
                    <a:pt x="76" y="96"/>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sp>
          <p:nvSpPr>
            <p:cNvPr id="12" name="Freeform 11"/>
            <p:cNvSpPr>
              <a:spLocks/>
            </p:cNvSpPr>
            <p:nvPr/>
          </p:nvSpPr>
          <p:spPr bwMode="auto">
            <a:xfrm>
              <a:off x="3916" y="3447"/>
              <a:ext cx="40" cy="36"/>
            </a:xfrm>
            <a:custGeom>
              <a:avLst/>
              <a:gdLst>
                <a:gd name="T0" fmla="*/ 0 w 40"/>
                <a:gd name="T1" fmla="*/ 35 h 36"/>
                <a:gd name="T2" fmla="*/ 35 w 40"/>
                <a:gd name="T3" fmla="*/ 35 h 36"/>
                <a:gd name="T4" fmla="*/ 39 w 40"/>
                <a:gd name="T5" fmla="*/ 1 h 36"/>
                <a:gd name="T6" fmla="*/ 0 w 40"/>
                <a:gd name="T7" fmla="*/ 0 h 36"/>
                <a:gd name="T8" fmla="*/ 0 w 40"/>
                <a:gd name="T9" fmla="*/ 35 h 36"/>
                <a:gd name="T10" fmla="*/ 0 w 40"/>
                <a:gd name="T11" fmla="*/ 35 h 36"/>
                <a:gd name="T12" fmla="*/ 0 60000 65536"/>
                <a:gd name="T13" fmla="*/ 0 60000 65536"/>
                <a:gd name="T14" fmla="*/ 0 60000 65536"/>
                <a:gd name="T15" fmla="*/ 0 60000 65536"/>
                <a:gd name="T16" fmla="*/ 0 60000 65536"/>
                <a:gd name="T17" fmla="*/ 0 60000 65536"/>
                <a:gd name="T18" fmla="*/ 0 w 40"/>
                <a:gd name="T19" fmla="*/ 0 h 36"/>
                <a:gd name="T20" fmla="*/ 40 w 4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0" h="36">
                  <a:moveTo>
                    <a:pt x="0" y="35"/>
                  </a:moveTo>
                  <a:lnTo>
                    <a:pt x="35" y="35"/>
                  </a:lnTo>
                  <a:lnTo>
                    <a:pt x="39" y="1"/>
                  </a:lnTo>
                  <a:lnTo>
                    <a:pt x="0" y="0"/>
                  </a:lnTo>
                  <a:lnTo>
                    <a:pt x="0" y="35"/>
                  </a:lnTo>
                </a:path>
              </a:pathLst>
            </a:custGeom>
            <a:solidFill>
              <a:srgbClr val="FF0000"/>
            </a:solidFill>
            <a:ln w="9525" cap="rnd">
              <a:noFill/>
              <a:round/>
              <a:headEnd/>
              <a:tailEnd/>
            </a:ln>
            <a:effectLst>
              <a:outerShdw blurRad="44450" dist="27940" dir="5400000" algn="ctr">
                <a:srgbClr val="000000">
                  <a:alpha val="32000"/>
                </a:srgbClr>
              </a:outerShdw>
            </a:effectLst>
            <a:sp3d>
              <a:bevelT w="190500" h="38100"/>
            </a:sp3d>
          </p:spPr>
          <p:txBody>
            <a:bodyPr/>
            <a:lstStyle/>
            <a:p>
              <a:pPr eaLnBrk="1" hangingPunct="1">
                <a:defRPr/>
              </a:pPr>
              <a:endParaRPr lang="es-VE" dirty="0">
                <a:cs typeface="Arial" charset="0"/>
              </a:endParaRPr>
            </a:p>
          </p:txBody>
        </p:sp>
      </p:grpSp>
      <p:sp>
        <p:nvSpPr>
          <p:cNvPr id="13" name="12 CuadroTexto"/>
          <p:cNvSpPr txBox="1"/>
          <p:nvPr/>
        </p:nvSpPr>
        <p:spPr>
          <a:xfrm>
            <a:off x="5915472" y="3717032"/>
            <a:ext cx="4752528" cy="2708434"/>
          </a:xfrm>
          <a:prstGeom prst="rect">
            <a:avLst/>
          </a:prstGeom>
          <a:noFill/>
        </p:spPr>
        <p:txBody>
          <a:bodyPr wrap="square" rtlCol="0">
            <a:spAutoFit/>
            <a:scene3d>
              <a:camera prst="orthographicFront"/>
              <a:lightRig rig="threePt" dir="t"/>
            </a:scene3d>
            <a:sp3d extrusionH="57150">
              <a:bevelT w="38100" h="38100"/>
            </a:sp3d>
          </a:bodyPr>
          <a:lstStyle/>
          <a:p>
            <a:pPr algn="ctr">
              <a:lnSpc>
                <a:spcPct val="150000"/>
              </a:lnSpc>
            </a:pPr>
            <a:r>
              <a:rPr lang="es-ES" sz="2000" b="1" u="sng" dirty="0">
                <a:latin typeface="Tahoma" pitchFamily="34" charset="0"/>
                <a:ea typeface="Tahoma" pitchFamily="34" charset="0"/>
                <a:cs typeface="Tahoma" pitchFamily="34" charset="0"/>
              </a:rPr>
              <a:t>GRUPO </a:t>
            </a:r>
            <a:r>
              <a:rPr lang="es-ES" sz="2000" b="1" u="sng" dirty="0" smtClean="0">
                <a:latin typeface="Tahoma" pitchFamily="34" charset="0"/>
                <a:ea typeface="Tahoma" pitchFamily="34" charset="0"/>
                <a:cs typeface="Tahoma" pitchFamily="34" charset="0"/>
              </a:rPr>
              <a:t>3</a:t>
            </a:r>
            <a:endParaRPr lang="es-ES" sz="2000" b="1" u="sng" dirty="0">
              <a:latin typeface="Tahoma" pitchFamily="34" charset="0"/>
              <a:ea typeface="Tahoma" pitchFamily="34" charset="0"/>
              <a:cs typeface="Tahoma" pitchFamily="34" charset="0"/>
            </a:endParaRPr>
          </a:p>
          <a:p>
            <a:pPr algn="ctr">
              <a:lnSpc>
                <a:spcPct val="150000"/>
              </a:lnSpc>
            </a:pPr>
            <a:r>
              <a:rPr lang="es-ES" sz="2000" b="1" dirty="0">
                <a:latin typeface="Tahoma" pitchFamily="34" charset="0"/>
                <a:ea typeface="Tahoma" pitchFamily="34" charset="0"/>
                <a:cs typeface="Tahoma" pitchFamily="34" charset="0"/>
              </a:rPr>
              <a:t>Dra. </a:t>
            </a:r>
            <a:r>
              <a:rPr lang="es-ES" sz="2000" b="1" dirty="0" err="1" smtClean="0">
                <a:latin typeface="Tahoma" pitchFamily="34" charset="0"/>
                <a:ea typeface="Tahoma" pitchFamily="34" charset="0"/>
                <a:cs typeface="Tahoma" pitchFamily="34" charset="0"/>
              </a:rPr>
              <a:t>Yulianir</a:t>
            </a:r>
            <a:r>
              <a:rPr lang="es-ES" sz="2000" b="1" dirty="0" smtClean="0">
                <a:latin typeface="Tahoma" pitchFamily="34" charset="0"/>
                <a:ea typeface="Tahoma" pitchFamily="34" charset="0"/>
                <a:cs typeface="Tahoma" pitchFamily="34" charset="0"/>
              </a:rPr>
              <a:t> Calderón(R3)</a:t>
            </a:r>
            <a:endParaRPr lang="es-ES" sz="2000" b="1" dirty="0">
              <a:latin typeface="Tahoma" pitchFamily="34" charset="0"/>
              <a:ea typeface="Tahoma" pitchFamily="34" charset="0"/>
              <a:cs typeface="Tahoma" pitchFamily="34" charset="0"/>
            </a:endParaRPr>
          </a:p>
          <a:p>
            <a:pPr algn="ctr">
              <a:lnSpc>
                <a:spcPct val="150000"/>
              </a:lnSpc>
            </a:pPr>
            <a:r>
              <a:rPr lang="es-ES" sz="2000" b="1" dirty="0">
                <a:latin typeface="Tahoma" pitchFamily="34" charset="0"/>
                <a:ea typeface="Tahoma" pitchFamily="34" charset="0"/>
                <a:cs typeface="Tahoma" pitchFamily="34" charset="0"/>
              </a:rPr>
              <a:t>Dr. </a:t>
            </a:r>
            <a:r>
              <a:rPr lang="es-ES" sz="2000" b="1" dirty="0" smtClean="0">
                <a:latin typeface="Tahoma" pitchFamily="34" charset="0"/>
                <a:ea typeface="Tahoma" pitchFamily="34" charset="0"/>
                <a:cs typeface="Tahoma" pitchFamily="34" charset="0"/>
              </a:rPr>
              <a:t>Héctor Monasterios(R2)</a:t>
            </a:r>
            <a:r>
              <a:rPr lang="es-ES" sz="2000" b="1" dirty="0">
                <a:latin typeface="Tahoma" pitchFamily="34" charset="0"/>
                <a:ea typeface="Tahoma" pitchFamily="34" charset="0"/>
                <a:cs typeface="Tahoma" pitchFamily="34" charset="0"/>
              </a:rPr>
              <a:t> </a:t>
            </a:r>
            <a:r>
              <a:rPr lang="es-ES" sz="2000" b="1" dirty="0" smtClean="0">
                <a:latin typeface="Tahoma" pitchFamily="34" charset="0"/>
                <a:ea typeface="Tahoma" pitchFamily="34" charset="0"/>
                <a:cs typeface="Tahoma" pitchFamily="34" charset="0"/>
              </a:rPr>
              <a:t>Relator</a:t>
            </a:r>
            <a:endParaRPr lang="es-ES" sz="2000" b="1" dirty="0">
              <a:latin typeface="Tahoma" pitchFamily="34" charset="0"/>
              <a:ea typeface="Tahoma" pitchFamily="34" charset="0"/>
              <a:cs typeface="Tahoma" pitchFamily="34" charset="0"/>
            </a:endParaRPr>
          </a:p>
          <a:p>
            <a:pPr algn="ctr">
              <a:lnSpc>
                <a:spcPct val="150000"/>
              </a:lnSpc>
            </a:pPr>
            <a:r>
              <a:rPr lang="es-ES" sz="2000" b="1" dirty="0" smtClean="0">
                <a:latin typeface="Tahoma" pitchFamily="34" charset="0"/>
                <a:ea typeface="Tahoma" pitchFamily="34" charset="0"/>
                <a:cs typeface="Tahoma" pitchFamily="34" charset="0"/>
              </a:rPr>
              <a:t>Dra. Antonella Ferrer (R2)</a:t>
            </a:r>
            <a:endParaRPr lang="es-ES" sz="2000" b="1" dirty="0">
              <a:latin typeface="Tahoma" pitchFamily="34" charset="0"/>
              <a:ea typeface="Tahoma" pitchFamily="34" charset="0"/>
              <a:cs typeface="Tahoma" pitchFamily="34" charset="0"/>
            </a:endParaRPr>
          </a:p>
          <a:p>
            <a:pPr algn="ctr">
              <a:lnSpc>
                <a:spcPct val="150000"/>
              </a:lnSpc>
            </a:pPr>
            <a:r>
              <a:rPr lang="es-ES" sz="2000" b="1" dirty="0">
                <a:latin typeface="Tahoma" pitchFamily="34" charset="0"/>
                <a:ea typeface="Tahoma" pitchFamily="34" charset="0"/>
                <a:cs typeface="Tahoma" pitchFamily="34" charset="0"/>
              </a:rPr>
              <a:t>Dra. </a:t>
            </a:r>
            <a:r>
              <a:rPr lang="es-ES" sz="2000" b="1" dirty="0" smtClean="0">
                <a:latin typeface="Tahoma" pitchFamily="34" charset="0"/>
                <a:ea typeface="Tahoma" pitchFamily="34" charset="0"/>
                <a:cs typeface="Tahoma" pitchFamily="34" charset="0"/>
              </a:rPr>
              <a:t>Sandra Monsalve (R1</a:t>
            </a:r>
            <a:r>
              <a:rPr lang="es-ES" sz="2000" b="1" dirty="0">
                <a:latin typeface="Tahoma" pitchFamily="34" charset="0"/>
                <a:ea typeface="Tahoma" pitchFamily="34" charset="0"/>
                <a:cs typeface="Tahoma" pitchFamily="34" charset="0"/>
              </a:rPr>
              <a:t>) Ponente</a:t>
            </a:r>
          </a:p>
          <a:p>
            <a:pPr algn="ctr"/>
            <a:endParaRPr lang="es-ES" sz="2000" b="1" dirty="0">
              <a:latin typeface="Tahoma" pitchFamily="34" charset="0"/>
              <a:ea typeface="Tahoma" pitchFamily="34" charset="0"/>
              <a:cs typeface="Tahoma" pitchFamily="34" charset="0"/>
            </a:endParaRPr>
          </a:p>
        </p:txBody>
      </p:sp>
      <p:sp>
        <p:nvSpPr>
          <p:cNvPr id="14" name="13 CuadroTexto"/>
          <p:cNvSpPr txBox="1"/>
          <p:nvPr/>
        </p:nvSpPr>
        <p:spPr>
          <a:xfrm>
            <a:off x="3719737" y="5981218"/>
            <a:ext cx="2574744" cy="400110"/>
          </a:xfrm>
          <a:prstGeom prst="rect">
            <a:avLst/>
          </a:prstGeom>
          <a:noFill/>
        </p:spPr>
        <p:txBody>
          <a:bodyPr wrap="none" rtlCol="0">
            <a:spAutoFit/>
            <a:scene3d>
              <a:camera prst="orthographicFront"/>
              <a:lightRig rig="threePt" dir="t"/>
            </a:scene3d>
            <a:sp3d extrusionH="57150">
              <a:bevelT w="38100" h="38100"/>
            </a:sp3d>
          </a:bodyPr>
          <a:lstStyle/>
          <a:p>
            <a:r>
              <a:rPr lang="es-ES" sz="2000" b="1" dirty="0" smtClean="0">
                <a:latin typeface="Tahoma" pitchFamily="34" charset="0"/>
                <a:ea typeface="Tahoma" pitchFamily="34" charset="0"/>
                <a:cs typeface="Tahoma" pitchFamily="34" charset="0"/>
              </a:rPr>
              <a:t>OCTUBRE </a:t>
            </a:r>
            <a:r>
              <a:rPr lang="es-ES" sz="2000" b="1" dirty="0">
                <a:latin typeface="Tahoma" pitchFamily="34" charset="0"/>
                <a:ea typeface="Tahoma" pitchFamily="34" charset="0"/>
                <a:cs typeface="Tahoma" pitchFamily="34" charset="0"/>
              </a:rPr>
              <a:t>DE 2018</a:t>
            </a:r>
          </a:p>
        </p:txBody>
      </p:sp>
      <p:sp>
        <p:nvSpPr>
          <p:cNvPr id="15" name="Rectangle 9"/>
          <p:cNvSpPr>
            <a:spLocks noChangeArrowheads="1"/>
          </p:cNvSpPr>
          <p:nvPr/>
        </p:nvSpPr>
        <p:spPr bwMode="auto">
          <a:xfrm>
            <a:off x="3143672" y="683288"/>
            <a:ext cx="5940152" cy="1089529"/>
          </a:xfrm>
          <a:prstGeom prst="rect">
            <a:avLst/>
          </a:prstGeom>
          <a:noFill/>
          <a:ln w="9525">
            <a:noFill/>
            <a:miter lim="800000"/>
            <a:headEnd/>
            <a:tailEnd/>
          </a:ln>
          <a:effectLst/>
        </p:spPr>
        <p:txBody>
          <a:bodyPr wrap="square">
            <a:spAutoFit/>
          </a:bodyPr>
          <a:lstStyle/>
          <a:p>
            <a:pPr algn="ctr">
              <a:lnSpc>
                <a:spcPct val="90000"/>
              </a:lnSpc>
              <a:buClr>
                <a:srgbClr val="646464"/>
              </a:buClr>
              <a:buSzPct val="80000"/>
              <a:buFont typeface="Arial" pitchFamily="34" charset="0"/>
              <a:buNone/>
            </a:pPr>
            <a:r>
              <a:rPr lang="es-MX" sz="2400" b="1" dirty="0">
                <a:latin typeface="Tahoma" pitchFamily="34" charset="0"/>
                <a:ea typeface="Tahoma" pitchFamily="34" charset="0"/>
                <a:cs typeface="Tahoma" pitchFamily="34" charset="0"/>
              </a:rPr>
              <a:t>CENTRO CARDIOVASCULAR REGIONAL</a:t>
            </a:r>
          </a:p>
          <a:p>
            <a:pPr algn="ctr">
              <a:lnSpc>
                <a:spcPct val="90000"/>
              </a:lnSpc>
              <a:buClr>
                <a:srgbClr val="646464"/>
              </a:buClr>
              <a:buSzPct val="80000"/>
              <a:buFont typeface="Arial" pitchFamily="34" charset="0"/>
              <a:buNone/>
            </a:pPr>
            <a:r>
              <a:rPr lang="es-MX" sz="2400" b="1" dirty="0">
                <a:latin typeface="Tahoma" pitchFamily="34" charset="0"/>
                <a:ea typeface="Tahoma" pitchFamily="34" charset="0"/>
                <a:cs typeface="Tahoma" pitchFamily="34" charset="0"/>
              </a:rPr>
              <a:t>ASCARDIO</a:t>
            </a:r>
          </a:p>
        </p:txBody>
      </p:sp>
    </p:spTree>
    <p:extLst>
      <p:ext uri="{BB962C8B-B14F-4D97-AF65-F5344CB8AC3E}">
        <p14:creationId xmlns:p14="http://schemas.microsoft.com/office/powerpoint/2010/main" xmlns="" val="82633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alternativo 1"/>
          <p:cNvSpPr/>
          <p:nvPr/>
        </p:nvSpPr>
        <p:spPr>
          <a:xfrm>
            <a:off x="3311237" y="484909"/>
            <a:ext cx="4821380"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400" b="1" dirty="0"/>
              <a:t>Puntos finales y definiciones</a:t>
            </a:r>
            <a:endParaRPr lang="es-VE" sz="2400" dirty="0"/>
          </a:p>
        </p:txBody>
      </p:sp>
      <p:graphicFrame>
        <p:nvGraphicFramePr>
          <p:cNvPr id="4" name="Diagrama 3"/>
          <p:cNvGraphicFramePr/>
          <p:nvPr>
            <p:extLst>
              <p:ext uri="{D42A27DB-BD31-4B8C-83A1-F6EECF244321}">
                <p14:modId xmlns:p14="http://schemas.microsoft.com/office/powerpoint/2010/main" xmlns="" val="1859458938"/>
              </p:ext>
            </p:extLst>
          </p:nvPr>
        </p:nvGraphicFramePr>
        <p:xfrm>
          <a:off x="1482436" y="1385455"/>
          <a:ext cx="8151091" cy="5154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8595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348399" y="285622"/>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7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smtClean="0">
                <a:latin typeface="Tahoma" pitchFamily="34" charset="0"/>
                <a:ea typeface="Tahoma" pitchFamily="34" charset="0"/>
                <a:cs typeface="Tahoma" pitchFamily="34" charset="0"/>
              </a:rPr>
              <a:t>Análisis estadístico</a:t>
            </a:r>
            <a:endParaRPr lang="es-ES" b="1" dirty="0">
              <a:latin typeface="Tahoma" pitchFamily="34" charset="0"/>
              <a:ea typeface="Tahoma" pitchFamily="34" charset="0"/>
              <a:cs typeface="Tahoma" pitchFamily="34" charset="0"/>
            </a:endParaRPr>
          </a:p>
        </p:txBody>
      </p:sp>
      <p:sp>
        <p:nvSpPr>
          <p:cNvPr id="3" name="Rectángulo redondeado 2"/>
          <p:cNvSpPr/>
          <p:nvPr/>
        </p:nvSpPr>
        <p:spPr>
          <a:xfrm>
            <a:off x="464948" y="1704814"/>
            <a:ext cx="7024423" cy="30558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VE" dirty="0"/>
              <a:t>Se eligió un tamaño de muestra de 1200 pacientes suponiendo que la tasa de mortalidad a dos años sería del 12,5 por ciento en el grupo de placebo y que se reduciría en un 35 por ciento con el uso de </a:t>
            </a:r>
            <a:r>
              <a:rPr lang="es-VE" dirty="0" err="1"/>
              <a:t>warfarina</a:t>
            </a:r>
            <a:r>
              <a:rPr lang="es-VE" dirty="0"/>
              <a:t> (alfa = 0,05, beta = 0,20 </a:t>
            </a:r>
            <a:r>
              <a:rPr lang="es-VE" dirty="0" smtClean="0"/>
              <a:t>por </a:t>
            </a:r>
            <a:r>
              <a:rPr lang="es-VE" dirty="0"/>
              <a:t>prueba </a:t>
            </a:r>
            <a:r>
              <a:rPr lang="es-VE" dirty="0" smtClean="0"/>
              <a:t>z de 2 colas).</a:t>
            </a:r>
            <a:r>
              <a:rPr lang="es-VE" dirty="0"/>
              <a:t> Se anticipó que todos los pacientes recibirían un seguimiento hasta que el último paciente inscrito hubiera recibido tratamiento durante dos años.</a:t>
            </a:r>
          </a:p>
        </p:txBody>
      </p:sp>
      <p:sp>
        <p:nvSpPr>
          <p:cNvPr id="6" name="Rectángulo redondeado 5"/>
          <p:cNvSpPr/>
          <p:nvPr/>
        </p:nvSpPr>
        <p:spPr>
          <a:xfrm>
            <a:off x="3946901" y="5031784"/>
            <a:ext cx="5796366" cy="1394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Las variables distribuidas de forma no normal se muestran como mediana (rango </a:t>
            </a:r>
            <a:r>
              <a:rPr lang="es-MX" dirty="0" err="1" smtClean="0"/>
              <a:t>intercuartilar</a:t>
            </a:r>
            <a:r>
              <a:rPr lang="es-MX" dirty="0" smtClean="0"/>
              <a:t>) </a:t>
            </a:r>
            <a:r>
              <a:rPr lang="es-MX" dirty="0"/>
              <a:t>y se analizaron con la prueba </a:t>
            </a:r>
            <a:r>
              <a:rPr lang="es-MX" i="1" dirty="0"/>
              <a:t>U de</a:t>
            </a:r>
            <a:r>
              <a:rPr lang="es-MX" dirty="0"/>
              <a:t> Mann-Whitney</a:t>
            </a:r>
            <a:endParaRPr lang="es-VE" dirty="0"/>
          </a:p>
        </p:txBody>
      </p:sp>
    </p:spTree>
    <p:extLst>
      <p:ext uri="{BB962C8B-B14F-4D97-AF65-F5344CB8AC3E}">
        <p14:creationId xmlns:p14="http://schemas.microsoft.com/office/powerpoint/2010/main" xmlns="" val="217582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85373" y="2090057"/>
            <a:ext cx="3947884" cy="2830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Todos los </a:t>
            </a:r>
            <a:r>
              <a:rPr lang="es-VE" dirty="0" smtClean="0"/>
              <a:t>datos </a:t>
            </a:r>
            <a:r>
              <a:rPr lang="es-VE" dirty="0"/>
              <a:t>han sido analizados en base a la intención de tratar. </a:t>
            </a:r>
          </a:p>
        </p:txBody>
      </p:sp>
      <p:sp>
        <p:nvSpPr>
          <p:cNvPr id="4" name="Rectángulo 3"/>
          <p:cNvSpPr/>
          <p:nvPr/>
        </p:nvSpPr>
        <p:spPr>
          <a:xfrm>
            <a:off x="6705600" y="1872343"/>
            <a:ext cx="4027714" cy="358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Además, </a:t>
            </a:r>
            <a:r>
              <a:rPr lang="es-VE" dirty="0" smtClean="0"/>
              <a:t>realizaron  </a:t>
            </a:r>
            <a:r>
              <a:rPr lang="es-VE" dirty="0"/>
              <a:t>análisis "en tratamiento" sobre la base del tratamiento real, utilizando los resultados en pacientes que tuvieron un evento mientras recibían la medicación del estudio o dentro de los 28 días posteriores a la suspensión. </a:t>
            </a:r>
          </a:p>
        </p:txBody>
      </p:sp>
      <p:sp>
        <p:nvSpPr>
          <p:cNvPr id="5" name="1 Título"/>
          <p:cNvSpPr txBox="1">
            <a:spLocks/>
          </p:cNvSpPr>
          <p:nvPr/>
        </p:nvSpPr>
        <p:spPr>
          <a:xfrm>
            <a:off x="3348399" y="285622"/>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7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smtClean="0">
                <a:latin typeface="Tahoma" pitchFamily="34" charset="0"/>
                <a:ea typeface="Tahoma" pitchFamily="34" charset="0"/>
                <a:cs typeface="Tahoma" pitchFamily="34" charset="0"/>
              </a:rPr>
              <a:t>Análisis estadístico</a:t>
            </a:r>
            <a:endParaRPr lang="es-ES"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10124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348399" y="285622"/>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7500" lnSpcReduction="2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smtClean="0">
                <a:latin typeface="Tahoma" pitchFamily="34" charset="0"/>
                <a:ea typeface="Tahoma" pitchFamily="34" charset="0"/>
                <a:cs typeface="Tahoma" pitchFamily="34" charset="0"/>
              </a:rPr>
              <a:t>Análisis estadístico</a:t>
            </a:r>
            <a:endParaRPr lang="es-ES" b="1" dirty="0">
              <a:latin typeface="Tahoma" pitchFamily="34" charset="0"/>
              <a:ea typeface="Tahoma" pitchFamily="34" charset="0"/>
              <a:cs typeface="Tahoma" pitchFamily="34" charset="0"/>
            </a:endParaRPr>
          </a:p>
        </p:txBody>
      </p:sp>
      <p:sp>
        <p:nvSpPr>
          <p:cNvPr id="3" name="Rectángulo redondeado 2"/>
          <p:cNvSpPr/>
          <p:nvPr/>
        </p:nvSpPr>
        <p:spPr>
          <a:xfrm>
            <a:off x="666427" y="1286359"/>
            <a:ext cx="8725546" cy="1456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Las diferencias en la mortalidad, </a:t>
            </a:r>
            <a:r>
              <a:rPr lang="es-VE" dirty="0" err="1"/>
              <a:t>reinfarto</a:t>
            </a:r>
            <a:r>
              <a:rPr lang="es-VE" dirty="0"/>
              <a:t> y tiempos de "supervivencia" cerebrovascular se analizaron mediante la estadística de </a:t>
            </a:r>
            <a:r>
              <a:rPr lang="es-VE" dirty="0" err="1"/>
              <a:t>chi</a:t>
            </a:r>
            <a:r>
              <a:rPr lang="es-VE" dirty="0"/>
              <a:t> cuadrado de log-</a:t>
            </a:r>
            <a:r>
              <a:rPr lang="es-VE" dirty="0" err="1"/>
              <a:t>rank</a:t>
            </a:r>
            <a:r>
              <a:rPr lang="es-VE" dirty="0"/>
              <a:t>, sin tener en cuenta los procedimientos de estratificación</a:t>
            </a:r>
          </a:p>
        </p:txBody>
      </p:sp>
      <p:sp>
        <p:nvSpPr>
          <p:cNvPr id="4" name="Rectángulo redondeado 3"/>
          <p:cNvSpPr/>
          <p:nvPr/>
        </p:nvSpPr>
        <p:spPr>
          <a:xfrm>
            <a:off x="1919206" y="2942095"/>
            <a:ext cx="8725546" cy="110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 Los intervalos de confianza </a:t>
            </a:r>
            <a:r>
              <a:rPr lang="es-VE" dirty="0" smtClean="0"/>
              <a:t>95%  </a:t>
            </a:r>
            <a:r>
              <a:rPr lang="es-VE" dirty="0"/>
              <a:t>también se calcularon sobre la base de la estadística de prueba de log-</a:t>
            </a:r>
            <a:r>
              <a:rPr lang="es-VE" dirty="0" err="1"/>
              <a:t>rank</a:t>
            </a:r>
            <a:r>
              <a:rPr lang="es-VE" dirty="0"/>
              <a:t>. </a:t>
            </a:r>
          </a:p>
        </p:txBody>
      </p:sp>
      <p:sp>
        <p:nvSpPr>
          <p:cNvPr id="8" name="Rectángulo redondeado 7"/>
          <p:cNvSpPr/>
          <p:nvPr/>
        </p:nvSpPr>
        <p:spPr>
          <a:xfrm>
            <a:off x="856343" y="4355024"/>
            <a:ext cx="10534911" cy="2161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VE" dirty="0"/>
              <a:t>Las diferencias entre otras variables de medición se evaluaron mediante pruebas </a:t>
            </a:r>
            <a:r>
              <a:rPr lang="es-VE" dirty="0" smtClean="0"/>
              <a:t>T de </a:t>
            </a:r>
            <a:r>
              <a:rPr lang="es-VE" dirty="0"/>
              <a:t>dos muestras, y las variables sobre datos categóricos se evaluaron mediante pruebas de </a:t>
            </a:r>
            <a:r>
              <a:rPr lang="es-VE" dirty="0" err="1" smtClean="0"/>
              <a:t>chi</a:t>
            </a:r>
            <a:r>
              <a:rPr lang="es-VE" dirty="0" smtClean="0"/>
              <a:t> </a:t>
            </a:r>
            <a:r>
              <a:rPr lang="es-VE" dirty="0"/>
              <a:t>cuadrado. De acuerdo con el protocolo de estudio, no se realizaron análisis intermedios. Todos los valores de P reportados son de dos colas.</a:t>
            </a:r>
          </a:p>
        </p:txBody>
      </p:sp>
    </p:spTree>
    <p:extLst>
      <p:ext uri="{BB962C8B-B14F-4D97-AF65-F5344CB8AC3E}">
        <p14:creationId xmlns:p14="http://schemas.microsoft.com/office/powerpoint/2010/main" xmlns="" val="1708850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Resultado de imagen para resultados"/>
          <p:cNvPicPr>
            <a:picLocks noChangeAspect="1" noChangeArrowheads="1"/>
          </p:cNvPicPr>
          <p:nvPr/>
        </p:nvPicPr>
        <p:blipFill>
          <a:blip r:embed="rId2" cstate="print"/>
          <a:srcRect l="8904" r="11017"/>
          <a:stretch>
            <a:fillRect/>
          </a:stretch>
        </p:blipFill>
        <p:spPr bwMode="auto">
          <a:xfrm>
            <a:off x="2279576" y="1196752"/>
            <a:ext cx="7704856" cy="5184576"/>
          </a:xfrm>
          <a:prstGeom prst="rect">
            <a:avLst/>
          </a:prstGeom>
          <a:noFill/>
        </p:spPr>
      </p:pic>
      <p:sp>
        <p:nvSpPr>
          <p:cNvPr id="5" name="1 Título"/>
          <p:cNvSpPr txBox="1">
            <a:spLocks/>
          </p:cNvSpPr>
          <p:nvPr/>
        </p:nvSpPr>
        <p:spPr>
          <a:xfrm>
            <a:off x="3791745" y="188640"/>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a:latin typeface="Tahoma" pitchFamily="34" charset="0"/>
                <a:ea typeface="Tahoma" pitchFamily="34" charset="0"/>
                <a:cs typeface="Tahoma" pitchFamily="34" charset="0"/>
              </a:rPr>
              <a:t>RESULTADOS.</a:t>
            </a:r>
          </a:p>
        </p:txBody>
      </p:sp>
    </p:spTree>
    <p:extLst>
      <p:ext uri="{BB962C8B-B14F-4D97-AF65-F5344CB8AC3E}">
        <p14:creationId xmlns:p14="http://schemas.microsoft.com/office/powerpoint/2010/main" xmlns="" val="3355226948"/>
      </p:ext>
    </p:extLst>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ceso 3"/>
          <p:cNvSpPr/>
          <p:nvPr/>
        </p:nvSpPr>
        <p:spPr>
          <a:xfrm>
            <a:off x="3865419" y="484632"/>
            <a:ext cx="3519053"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1918 pacientes elegibles </a:t>
            </a:r>
            <a:endParaRPr lang="es-VE" dirty="0">
              <a:solidFill>
                <a:schemeClr val="tx1"/>
              </a:solidFill>
            </a:endParaRPr>
          </a:p>
        </p:txBody>
      </p:sp>
      <p:cxnSp>
        <p:nvCxnSpPr>
          <p:cNvPr id="8" name="Conector recto 7"/>
          <p:cNvCxnSpPr/>
          <p:nvPr/>
        </p:nvCxnSpPr>
        <p:spPr>
          <a:xfrm flipH="1" flipV="1">
            <a:off x="5434782" y="1156273"/>
            <a:ext cx="14746" cy="1822901"/>
          </a:xfrm>
          <a:prstGeom prst="line">
            <a:avLst/>
          </a:prstGeom>
        </p:spPr>
        <p:style>
          <a:lnRef idx="1">
            <a:schemeClr val="accent1"/>
          </a:lnRef>
          <a:fillRef idx="0">
            <a:schemeClr val="accent1"/>
          </a:fillRef>
          <a:effectRef idx="0">
            <a:schemeClr val="accent1"/>
          </a:effectRef>
          <a:fontRef idx="minor">
            <a:schemeClr val="tx1"/>
          </a:fontRef>
        </p:style>
      </p:cxnSp>
      <p:sp>
        <p:nvSpPr>
          <p:cNvPr id="17" name="Proceso 16"/>
          <p:cNvSpPr/>
          <p:nvPr/>
        </p:nvSpPr>
        <p:spPr>
          <a:xfrm>
            <a:off x="3690002" y="3085264"/>
            <a:ext cx="3519053"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1214 población en estudio</a:t>
            </a:r>
            <a:endParaRPr lang="es-VE" dirty="0">
              <a:solidFill>
                <a:schemeClr val="tx1"/>
              </a:solidFill>
            </a:endParaRPr>
          </a:p>
        </p:txBody>
      </p:sp>
      <p:cxnSp>
        <p:nvCxnSpPr>
          <p:cNvPr id="19" name="Conector recto 18"/>
          <p:cNvCxnSpPr/>
          <p:nvPr/>
        </p:nvCxnSpPr>
        <p:spPr>
          <a:xfrm flipH="1" flipV="1">
            <a:off x="5420036" y="3697913"/>
            <a:ext cx="14746" cy="29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3690002" y="3996813"/>
            <a:ext cx="35190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V="1">
            <a:off x="3690002" y="3996813"/>
            <a:ext cx="8714" cy="79970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flipV="1">
            <a:off x="7209055" y="3996812"/>
            <a:ext cx="1" cy="718641"/>
          </a:xfrm>
          <a:prstGeom prst="line">
            <a:avLst/>
          </a:prstGeom>
        </p:spPr>
        <p:style>
          <a:lnRef idx="1">
            <a:schemeClr val="accent1"/>
          </a:lnRef>
          <a:fillRef idx="0">
            <a:schemeClr val="accent1"/>
          </a:fillRef>
          <a:effectRef idx="0">
            <a:schemeClr val="accent1"/>
          </a:effectRef>
          <a:fontRef idx="minor">
            <a:schemeClr val="tx1"/>
          </a:fontRef>
        </p:style>
      </p:cxnSp>
      <p:sp>
        <p:nvSpPr>
          <p:cNvPr id="31" name="Proceso 30"/>
          <p:cNvSpPr/>
          <p:nvPr/>
        </p:nvSpPr>
        <p:spPr>
          <a:xfrm>
            <a:off x="2005780" y="4796520"/>
            <a:ext cx="2698955"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n=607 grupo con </a:t>
            </a:r>
            <a:r>
              <a:rPr lang="es-VE" dirty="0" err="1" smtClean="0">
                <a:solidFill>
                  <a:schemeClr val="tx1"/>
                </a:solidFill>
              </a:rPr>
              <a:t>warfarina</a:t>
            </a:r>
            <a:r>
              <a:rPr lang="es-VE" dirty="0" smtClean="0">
                <a:solidFill>
                  <a:schemeClr val="tx1"/>
                </a:solidFill>
              </a:rPr>
              <a:t> </a:t>
            </a:r>
            <a:endParaRPr lang="es-VE" dirty="0">
              <a:solidFill>
                <a:schemeClr val="tx1"/>
              </a:solidFill>
            </a:endParaRPr>
          </a:p>
        </p:txBody>
      </p:sp>
      <p:sp>
        <p:nvSpPr>
          <p:cNvPr id="32" name="Proceso 31"/>
          <p:cNvSpPr/>
          <p:nvPr/>
        </p:nvSpPr>
        <p:spPr>
          <a:xfrm>
            <a:off x="6138233" y="4796520"/>
            <a:ext cx="2698955" cy="61264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solidFill>
                  <a:schemeClr val="tx1"/>
                </a:solidFill>
              </a:rPr>
              <a:t>n=607 grupo con placebo </a:t>
            </a:r>
            <a:endParaRPr lang="es-VE" dirty="0">
              <a:solidFill>
                <a:schemeClr val="tx1"/>
              </a:solidFill>
            </a:endParaRPr>
          </a:p>
        </p:txBody>
      </p:sp>
      <p:cxnSp>
        <p:nvCxnSpPr>
          <p:cNvPr id="34" name="Conector recto de flecha 33"/>
          <p:cNvCxnSpPr/>
          <p:nvPr/>
        </p:nvCxnSpPr>
        <p:spPr>
          <a:xfrm>
            <a:off x="5504052" y="2061777"/>
            <a:ext cx="2474825" cy="5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Proceso 37"/>
          <p:cNvSpPr/>
          <p:nvPr/>
        </p:nvSpPr>
        <p:spPr>
          <a:xfrm>
            <a:off x="8033401" y="484633"/>
            <a:ext cx="3519053" cy="321328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400" dirty="0" smtClean="0">
                <a:solidFill>
                  <a:srgbClr val="FF0000"/>
                </a:solidFill>
              </a:rPr>
              <a:t> </a:t>
            </a:r>
            <a:r>
              <a:rPr lang="es-VE" sz="1400" dirty="0">
                <a:solidFill>
                  <a:srgbClr val="FF0000"/>
                </a:solidFill>
              </a:rPr>
              <a:t>704 fueron excluidos: </a:t>
            </a:r>
            <a:endParaRPr lang="es-VE" sz="1400" dirty="0" smtClean="0">
              <a:solidFill>
                <a:srgbClr val="FF0000"/>
              </a:solidFill>
            </a:endParaRPr>
          </a:p>
          <a:p>
            <a:pPr marL="171450" indent="-171450" algn="ctr">
              <a:buFont typeface="Arial" panose="020B0604020202020204" pitchFamily="34" charset="0"/>
              <a:buChar char="•"/>
            </a:pPr>
            <a:r>
              <a:rPr lang="es-VE" sz="1400" dirty="0" smtClean="0">
                <a:solidFill>
                  <a:schemeClr val="tx1"/>
                </a:solidFill>
              </a:rPr>
              <a:t>270 </a:t>
            </a:r>
            <a:r>
              <a:rPr lang="es-VE" sz="1400" dirty="0">
                <a:solidFill>
                  <a:schemeClr val="tx1"/>
                </a:solidFill>
              </a:rPr>
              <a:t>porque se negaron a </a:t>
            </a:r>
            <a:r>
              <a:rPr lang="es-VE" sz="1400" dirty="0" smtClean="0">
                <a:solidFill>
                  <a:schemeClr val="tx1"/>
                </a:solidFill>
              </a:rPr>
              <a:t>participar,</a:t>
            </a:r>
          </a:p>
          <a:p>
            <a:pPr marL="171450" indent="-171450" algn="ctr">
              <a:buFont typeface="Arial" panose="020B0604020202020204" pitchFamily="34" charset="0"/>
              <a:buChar char="•"/>
            </a:pPr>
            <a:r>
              <a:rPr lang="es-VE" sz="1400" dirty="0" smtClean="0">
                <a:solidFill>
                  <a:schemeClr val="tx1"/>
                </a:solidFill>
              </a:rPr>
              <a:t>15 </a:t>
            </a:r>
            <a:r>
              <a:rPr lang="es-VE" sz="1400" dirty="0">
                <a:solidFill>
                  <a:schemeClr val="tx1"/>
                </a:solidFill>
              </a:rPr>
              <a:t>porque tenían </a:t>
            </a:r>
            <a:r>
              <a:rPr lang="es-VE" sz="1400" dirty="0" smtClean="0">
                <a:solidFill>
                  <a:schemeClr val="tx1"/>
                </a:solidFill>
              </a:rPr>
              <a:t>cáncer</a:t>
            </a:r>
          </a:p>
          <a:p>
            <a:pPr marL="171450" indent="-171450" algn="ctr">
              <a:buFont typeface="Arial" panose="020B0604020202020204" pitchFamily="34" charset="0"/>
              <a:buChar char="•"/>
            </a:pPr>
            <a:r>
              <a:rPr lang="es-VE" sz="1400" dirty="0" smtClean="0">
                <a:solidFill>
                  <a:schemeClr val="tx1"/>
                </a:solidFill>
              </a:rPr>
              <a:t>16 </a:t>
            </a:r>
            <a:r>
              <a:rPr lang="es-VE" sz="1400" dirty="0">
                <a:solidFill>
                  <a:schemeClr val="tx1"/>
                </a:solidFill>
              </a:rPr>
              <a:t>porque murieron antes de la asignación al </a:t>
            </a:r>
            <a:r>
              <a:rPr lang="es-VE" sz="1400" dirty="0" smtClean="0">
                <a:solidFill>
                  <a:schemeClr val="tx1"/>
                </a:solidFill>
              </a:rPr>
              <a:t>azar,</a:t>
            </a:r>
          </a:p>
          <a:p>
            <a:pPr marL="171450" indent="-171450" algn="ctr">
              <a:buFont typeface="Arial" panose="020B0604020202020204" pitchFamily="34" charset="0"/>
              <a:buChar char="•"/>
            </a:pPr>
            <a:r>
              <a:rPr lang="es-VE" sz="1400" dirty="0" smtClean="0">
                <a:solidFill>
                  <a:schemeClr val="tx1"/>
                </a:solidFill>
              </a:rPr>
              <a:t>182 </a:t>
            </a:r>
            <a:r>
              <a:rPr lang="es-VE" sz="1400" dirty="0">
                <a:solidFill>
                  <a:schemeClr val="tx1"/>
                </a:solidFill>
              </a:rPr>
              <a:t>porque tenían factores que contraindicaban el tratamiento </a:t>
            </a:r>
            <a:r>
              <a:rPr lang="es-VE" sz="1400" dirty="0" smtClean="0">
                <a:solidFill>
                  <a:schemeClr val="tx1"/>
                </a:solidFill>
              </a:rPr>
              <a:t>anticoagulante,</a:t>
            </a:r>
          </a:p>
          <a:p>
            <a:pPr marL="171450" indent="-171450" algn="ctr">
              <a:buFont typeface="Arial" panose="020B0604020202020204" pitchFamily="34" charset="0"/>
              <a:buChar char="•"/>
            </a:pPr>
            <a:r>
              <a:rPr lang="es-VE" sz="1400" dirty="0" smtClean="0">
                <a:solidFill>
                  <a:schemeClr val="tx1"/>
                </a:solidFill>
              </a:rPr>
              <a:t>156 </a:t>
            </a:r>
            <a:r>
              <a:rPr lang="es-VE" sz="1400" dirty="0">
                <a:solidFill>
                  <a:schemeClr val="tx1"/>
                </a:solidFill>
              </a:rPr>
              <a:t>porque requerían tratamiento </a:t>
            </a:r>
            <a:r>
              <a:rPr lang="es-VE" sz="1400" dirty="0" smtClean="0">
                <a:solidFill>
                  <a:schemeClr val="tx1"/>
                </a:solidFill>
              </a:rPr>
              <a:t>anticoagulante</a:t>
            </a:r>
          </a:p>
          <a:p>
            <a:pPr marL="171450" indent="-171450" algn="ctr">
              <a:buFont typeface="Arial" panose="020B0604020202020204" pitchFamily="34" charset="0"/>
              <a:buChar char="•"/>
            </a:pPr>
            <a:r>
              <a:rPr lang="es-VE" sz="1400" dirty="0" smtClean="0">
                <a:solidFill>
                  <a:schemeClr val="tx1"/>
                </a:solidFill>
              </a:rPr>
              <a:t> </a:t>
            </a:r>
            <a:r>
              <a:rPr lang="es-VE" sz="1400" dirty="0">
                <a:solidFill>
                  <a:schemeClr val="tx1"/>
                </a:solidFill>
              </a:rPr>
              <a:t>65 porque tenían un tratamiento permanente. residencia fuera del área de estudio o estaban tan discapacitados físicos o mentales </a:t>
            </a:r>
          </a:p>
        </p:txBody>
      </p:sp>
    </p:spTree>
    <p:extLst>
      <p:ext uri="{BB962C8B-B14F-4D97-AF65-F5344CB8AC3E}">
        <p14:creationId xmlns:p14="http://schemas.microsoft.com/office/powerpoint/2010/main" xmlns="" val="3989635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s://www.nejm.org/na101/home/literatum/publisher/mms/journals/content/nejm/1990/nejm_1990.323.issue-3/nejm199007193230302/production/images/img_medium/nejm199007193230302_t1.jpe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3829" y="101600"/>
            <a:ext cx="9260114" cy="6625771"/>
          </a:xfrm>
          <a:prstGeom prst="rect">
            <a:avLst/>
          </a:prstGeom>
          <a:noFill/>
          <a:ln>
            <a:noFill/>
          </a:ln>
        </p:spPr>
      </p:pic>
      <p:sp>
        <p:nvSpPr>
          <p:cNvPr id="23" name="Menos 22"/>
          <p:cNvSpPr/>
          <p:nvPr/>
        </p:nvSpPr>
        <p:spPr>
          <a:xfrm>
            <a:off x="798286" y="5109028"/>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Menos 23"/>
          <p:cNvSpPr/>
          <p:nvPr/>
        </p:nvSpPr>
        <p:spPr>
          <a:xfrm>
            <a:off x="979714" y="1037771"/>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Menos 25"/>
          <p:cNvSpPr/>
          <p:nvPr/>
        </p:nvSpPr>
        <p:spPr>
          <a:xfrm>
            <a:off x="979712" y="2677885"/>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7" name="Menos 26"/>
          <p:cNvSpPr/>
          <p:nvPr/>
        </p:nvSpPr>
        <p:spPr>
          <a:xfrm>
            <a:off x="798286" y="4426856"/>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8" name="Menos 27"/>
          <p:cNvSpPr/>
          <p:nvPr/>
        </p:nvSpPr>
        <p:spPr>
          <a:xfrm>
            <a:off x="798286" y="3606800"/>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 name="Marco 2"/>
          <p:cNvSpPr/>
          <p:nvPr/>
        </p:nvSpPr>
        <p:spPr>
          <a:xfrm>
            <a:off x="2355273" y="1770413"/>
            <a:ext cx="8021782" cy="31964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p14="http://schemas.microsoft.com/office/powerpoint/2010/main" xmlns="" val="38167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8"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s://www.nejm.org/na101/home/literatum/publisher/mms/journals/content/nejm/1990/nejm_1990.323.issue-3/nejm199007193230302/production/images/img_medium/nejm199007193230302_t2.jpeg"/>
          <p:cNvPicPr/>
          <p:nvPr/>
        </p:nvPicPr>
        <p:blipFill>
          <a:blip r:embed="rId3">
            <a:extLst>
              <a:ext uri="{28A0092B-C50C-407E-A947-70E740481C1C}">
                <a14:useLocalDpi xmlns:a14="http://schemas.microsoft.com/office/drawing/2010/main" xmlns="" val="0"/>
              </a:ext>
            </a:extLst>
          </a:blip>
          <a:srcRect/>
          <a:stretch>
            <a:fillRect/>
          </a:stretch>
        </p:blipFill>
        <p:spPr bwMode="auto">
          <a:xfrm>
            <a:off x="928254" y="1510145"/>
            <a:ext cx="8922328" cy="4308764"/>
          </a:xfrm>
          <a:prstGeom prst="rect">
            <a:avLst/>
          </a:prstGeom>
          <a:noFill/>
          <a:ln>
            <a:noFill/>
          </a:ln>
        </p:spPr>
      </p:pic>
      <p:sp>
        <p:nvSpPr>
          <p:cNvPr id="3" name="Menos 2"/>
          <p:cNvSpPr/>
          <p:nvPr/>
        </p:nvSpPr>
        <p:spPr>
          <a:xfrm>
            <a:off x="382710" y="4839196"/>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Menos 3"/>
          <p:cNvSpPr/>
          <p:nvPr/>
        </p:nvSpPr>
        <p:spPr>
          <a:xfrm>
            <a:off x="251691" y="3903685"/>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Menos 4"/>
          <p:cNvSpPr/>
          <p:nvPr/>
        </p:nvSpPr>
        <p:spPr>
          <a:xfrm>
            <a:off x="251690" y="3606469"/>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424231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364344" y="1014412"/>
            <a:ext cx="8422594" cy="4829175"/>
          </a:xfrm>
          <a:prstGeom prst="rect">
            <a:avLst/>
          </a:prstGeom>
        </p:spPr>
      </p:pic>
      <p:sp>
        <p:nvSpPr>
          <p:cNvPr id="3" name="Menos 2"/>
          <p:cNvSpPr/>
          <p:nvPr/>
        </p:nvSpPr>
        <p:spPr>
          <a:xfrm>
            <a:off x="140041" y="3312884"/>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Menos 3"/>
          <p:cNvSpPr/>
          <p:nvPr/>
        </p:nvSpPr>
        <p:spPr>
          <a:xfrm>
            <a:off x="140041" y="3581399"/>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Menos 4"/>
          <p:cNvSpPr/>
          <p:nvPr/>
        </p:nvSpPr>
        <p:spPr>
          <a:xfrm>
            <a:off x="140040" y="4534692"/>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Menos 5"/>
          <p:cNvSpPr/>
          <p:nvPr/>
        </p:nvSpPr>
        <p:spPr>
          <a:xfrm>
            <a:off x="0" y="4803207"/>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33310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s://www.nejm.org/na101/home/literatum/publisher/mms/journals/content/nejm/1990/nejm_1990.323.issue-3/nejm199007193230302/production/images/img_medium/nejm199007193230302_f4.jpeg"/>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799" y="1981200"/>
            <a:ext cx="7439891" cy="3810000"/>
          </a:xfrm>
          <a:prstGeom prst="rect">
            <a:avLst/>
          </a:prstGeom>
          <a:noFill/>
          <a:ln>
            <a:noFill/>
          </a:ln>
        </p:spPr>
      </p:pic>
      <p:pic>
        <p:nvPicPr>
          <p:cNvPr id="3" name="Imagen 2"/>
          <p:cNvPicPr>
            <a:picLocks noChangeAspect="1"/>
          </p:cNvPicPr>
          <p:nvPr/>
        </p:nvPicPr>
        <p:blipFill>
          <a:blip r:embed="rId4"/>
          <a:stretch>
            <a:fillRect/>
          </a:stretch>
        </p:blipFill>
        <p:spPr>
          <a:xfrm>
            <a:off x="2062594" y="1030864"/>
            <a:ext cx="7206096" cy="695325"/>
          </a:xfrm>
          <a:prstGeom prst="rect">
            <a:avLst/>
          </a:prstGeom>
        </p:spPr>
      </p:pic>
      <p:sp>
        <p:nvSpPr>
          <p:cNvPr id="4" name="Rectángulo 3"/>
          <p:cNvSpPr/>
          <p:nvPr/>
        </p:nvSpPr>
        <p:spPr>
          <a:xfrm>
            <a:off x="10016836" y="1316182"/>
            <a:ext cx="1163782" cy="512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P:0,027</a:t>
            </a:r>
            <a:endParaRPr lang="es-VE" dirty="0"/>
          </a:p>
        </p:txBody>
      </p:sp>
    </p:spTree>
    <p:extLst>
      <p:ext uri="{BB962C8B-B14F-4D97-AF65-F5344CB8AC3E}">
        <p14:creationId xmlns:p14="http://schemas.microsoft.com/office/powerpoint/2010/main" xmlns="" val="151431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19536" y="1772816"/>
            <a:ext cx="8352928" cy="1815882"/>
          </a:xfrm>
          <a:prstGeom prst="rect">
            <a:avLst/>
          </a:prstGeom>
          <a:noFill/>
        </p:spPr>
        <p:txBody>
          <a:bodyPr wrap="square" rtlCol="0">
            <a:spAutoFit/>
          </a:bodyPr>
          <a:lstStyle/>
          <a:p>
            <a:pPr algn="just"/>
            <a:r>
              <a:rPr lang="es-VE" sz="2800" b="1" dirty="0">
                <a:latin typeface="Cambria" pitchFamily="18" charset="0"/>
              </a:rPr>
              <a:t>¿ Existe reducción de mortalidad con el uso de anticoagulación oral en pacientes con Infarto agudo </a:t>
            </a:r>
            <a:r>
              <a:rPr lang="es-VE" sz="2800" b="1" dirty="0" smtClean="0">
                <a:latin typeface="Cambria" pitchFamily="18" charset="0"/>
              </a:rPr>
              <a:t>del </a:t>
            </a:r>
            <a:r>
              <a:rPr lang="es-VE" sz="2800" b="1" dirty="0">
                <a:latin typeface="Cambria" pitchFamily="18" charset="0"/>
              </a:rPr>
              <a:t>miocardio anterior extenso a los 30 días, 6 </a:t>
            </a:r>
            <a:r>
              <a:rPr lang="es-VE" sz="2800" b="1" dirty="0" smtClean="0">
                <a:latin typeface="Cambria" pitchFamily="18" charset="0"/>
              </a:rPr>
              <a:t>meses </a:t>
            </a:r>
            <a:r>
              <a:rPr lang="es-VE" sz="2800" b="1" dirty="0">
                <a:latin typeface="Cambria" pitchFamily="18" charset="0"/>
              </a:rPr>
              <a:t>y al año?</a:t>
            </a:r>
          </a:p>
        </p:txBody>
      </p:sp>
      <p:sp>
        <p:nvSpPr>
          <p:cNvPr id="6" name="1 Título"/>
          <p:cNvSpPr txBox="1">
            <a:spLocks/>
          </p:cNvSpPr>
          <p:nvPr/>
        </p:nvSpPr>
        <p:spPr>
          <a:xfrm>
            <a:off x="2458347" y="404664"/>
            <a:ext cx="4705941" cy="792088"/>
          </a:xfrm>
          <a:prstGeom prst="rect">
            <a:avLst/>
          </a:prstGeo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smtClean="0">
                <a:latin typeface="Tahoma" pitchFamily="34" charset="0"/>
                <a:ea typeface="Tahoma" pitchFamily="34" charset="0"/>
                <a:cs typeface="Tahoma" pitchFamily="34" charset="0"/>
              </a:rPr>
              <a:t>Pregunta</a:t>
            </a:r>
            <a:endParaRPr lang="es-ES" dirty="0">
              <a:latin typeface="Tahoma" pitchFamily="34" charset="0"/>
              <a:ea typeface="Tahoma" pitchFamily="34" charset="0"/>
              <a:cs typeface="Tahoma" pitchFamily="34" charset="0"/>
            </a:endParaRPr>
          </a:p>
        </p:txBody>
      </p:sp>
      <p:pic>
        <p:nvPicPr>
          <p:cNvPr id="7" name="Picture 2" descr="Imagen relacionada"/>
          <p:cNvPicPr>
            <a:picLocks noChangeAspect="1" noChangeArrowheads="1"/>
          </p:cNvPicPr>
          <p:nvPr/>
        </p:nvPicPr>
        <p:blipFill>
          <a:blip r:embed="rId3" cstate="print"/>
          <a:srcRect/>
          <a:stretch>
            <a:fillRect/>
          </a:stretch>
        </p:blipFill>
        <p:spPr bwMode="auto">
          <a:xfrm>
            <a:off x="8564813" y="3588698"/>
            <a:ext cx="2904375" cy="2904375"/>
          </a:xfrm>
          <a:prstGeom prst="rect">
            <a:avLst/>
          </a:prstGeom>
          <a:noFill/>
        </p:spPr>
      </p:pic>
    </p:spTree>
    <p:extLst>
      <p:ext uri="{BB962C8B-B14F-4D97-AF65-F5344CB8AC3E}">
        <p14:creationId xmlns:p14="http://schemas.microsoft.com/office/powerpoint/2010/main" xmlns="" val="3467745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654630" y="1147762"/>
            <a:ext cx="8360908" cy="4562475"/>
          </a:xfrm>
          <a:prstGeom prst="rect">
            <a:avLst/>
          </a:prstGeom>
        </p:spPr>
      </p:pic>
      <p:sp>
        <p:nvSpPr>
          <p:cNvPr id="3" name="Menos 2"/>
          <p:cNvSpPr/>
          <p:nvPr/>
        </p:nvSpPr>
        <p:spPr>
          <a:xfrm>
            <a:off x="399484" y="3428999"/>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 name="Menos 3"/>
          <p:cNvSpPr/>
          <p:nvPr/>
        </p:nvSpPr>
        <p:spPr>
          <a:xfrm>
            <a:off x="399483" y="3761508"/>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26576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s://www.nejm.org/na101/home/literatum/publisher/mms/journals/content/nejm/1990/nejm_1990.323.issue-3/nejm199007193230302/production/images/img_medium/nejm199007193230302_f6.jpeg"/>
          <p:cNvPicPr/>
          <p:nvPr/>
        </p:nvPicPr>
        <p:blipFill>
          <a:blip r:embed="rId3">
            <a:extLst>
              <a:ext uri="{28A0092B-C50C-407E-A947-70E740481C1C}">
                <a14:useLocalDpi xmlns:a14="http://schemas.microsoft.com/office/drawing/2010/main" xmlns="" val="0"/>
              </a:ext>
            </a:extLst>
          </a:blip>
          <a:srcRect/>
          <a:stretch>
            <a:fillRect/>
          </a:stretch>
        </p:blipFill>
        <p:spPr bwMode="auto">
          <a:xfrm>
            <a:off x="2230582" y="1995055"/>
            <a:ext cx="7107382" cy="3810000"/>
          </a:xfrm>
          <a:prstGeom prst="rect">
            <a:avLst/>
          </a:prstGeom>
          <a:noFill/>
          <a:ln>
            <a:noFill/>
          </a:ln>
        </p:spPr>
      </p:pic>
      <p:pic>
        <p:nvPicPr>
          <p:cNvPr id="3" name="Imagen 2"/>
          <p:cNvPicPr>
            <a:picLocks noChangeAspect="1"/>
          </p:cNvPicPr>
          <p:nvPr/>
        </p:nvPicPr>
        <p:blipFill>
          <a:blip r:embed="rId4"/>
          <a:stretch>
            <a:fillRect/>
          </a:stretch>
        </p:blipFill>
        <p:spPr>
          <a:xfrm>
            <a:off x="1506619" y="693594"/>
            <a:ext cx="7271885" cy="752475"/>
          </a:xfrm>
          <a:prstGeom prst="rect">
            <a:avLst/>
          </a:prstGeom>
        </p:spPr>
      </p:pic>
      <p:sp>
        <p:nvSpPr>
          <p:cNvPr id="4" name="Rectángulo 3"/>
          <p:cNvSpPr/>
          <p:nvPr/>
        </p:nvSpPr>
        <p:spPr>
          <a:xfrm>
            <a:off x="10016836" y="1316182"/>
            <a:ext cx="1163782" cy="5126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P:0,0007</a:t>
            </a:r>
            <a:endParaRPr lang="es-VE" dirty="0"/>
          </a:p>
        </p:txBody>
      </p:sp>
    </p:spTree>
    <p:extLst>
      <p:ext uri="{BB962C8B-B14F-4D97-AF65-F5344CB8AC3E}">
        <p14:creationId xmlns:p14="http://schemas.microsoft.com/office/powerpoint/2010/main" xmlns="" val="285137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009775" y="1262062"/>
            <a:ext cx="8172450" cy="4333875"/>
          </a:xfrm>
          <a:prstGeom prst="rect">
            <a:avLst/>
          </a:prstGeom>
        </p:spPr>
      </p:pic>
      <p:sp>
        <p:nvSpPr>
          <p:cNvPr id="3" name="Menos 2"/>
          <p:cNvSpPr/>
          <p:nvPr/>
        </p:nvSpPr>
        <p:spPr>
          <a:xfrm>
            <a:off x="274793" y="4190999"/>
            <a:ext cx="10871199" cy="11611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xmlns="" val="359560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2351315" y="847725"/>
            <a:ext cx="6359298" cy="5162550"/>
          </a:xfrm>
          <a:prstGeom prst="rect">
            <a:avLst/>
          </a:prstGeom>
        </p:spPr>
      </p:pic>
    </p:spTree>
    <p:extLst>
      <p:ext uri="{BB962C8B-B14F-4D97-AF65-F5344CB8AC3E}">
        <p14:creationId xmlns:p14="http://schemas.microsoft.com/office/powerpoint/2010/main" xmlns="" val="2977442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962984"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a:latin typeface="Tahoma" pitchFamily="34" charset="0"/>
                <a:ea typeface="Tahoma" pitchFamily="34" charset="0"/>
                <a:cs typeface="Tahoma" pitchFamily="34" charset="0"/>
              </a:rPr>
              <a:t>discusión</a:t>
            </a:r>
          </a:p>
        </p:txBody>
      </p:sp>
      <p:sp>
        <p:nvSpPr>
          <p:cNvPr id="4" name="3 Rectángulo"/>
          <p:cNvSpPr/>
          <p:nvPr/>
        </p:nvSpPr>
        <p:spPr>
          <a:xfrm>
            <a:off x="1009650" y="1695451"/>
            <a:ext cx="1022985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VE" dirty="0"/>
              <a:t>El objetivo principal de este ensayo fue determinar el efecto de la </a:t>
            </a:r>
            <a:r>
              <a:rPr lang="es-VE" dirty="0" err="1"/>
              <a:t>warfarina</a:t>
            </a:r>
            <a:r>
              <a:rPr lang="es-VE" dirty="0"/>
              <a:t> en la incidencia de muerte y </a:t>
            </a:r>
            <a:r>
              <a:rPr lang="es-VE" dirty="0" err="1"/>
              <a:t>reinfarto</a:t>
            </a:r>
            <a:r>
              <a:rPr lang="es-VE" dirty="0"/>
              <a:t>. Una clara ventaja surgió para el grupo que recibió </a:t>
            </a:r>
            <a:r>
              <a:rPr lang="es-VE" dirty="0" err="1"/>
              <a:t>warfarina</a:t>
            </a:r>
            <a:endParaRPr lang="es-VE" sz="2400" b="1" dirty="0"/>
          </a:p>
        </p:txBody>
      </p:sp>
      <p:sp>
        <p:nvSpPr>
          <p:cNvPr id="6" name="5 CuadroTexto"/>
          <p:cNvSpPr txBox="1"/>
          <p:nvPr/>
        </p:nvSpPr>
        <p:spPr>
          <a:xfrm>
            <a:off x="1009650" y="2790141"/>
            <a:ext cx="10363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VE" dirty="0" smtClean="0"/>
              <a:t>Los </a:t>
            </a:r>
            <a:r>
              <a:rPr lang="es-VE" dirty="0"/>
              <a:t>análisis basados </a:t>
            </a:r>
            <a:r>
              <a:rPr lang="es-VE" dirty="0" smtClean="0"/>
              <a:t>​​según </a:t>
            </a:r>
            <a:r>
              <a:rPr lang="es-VE" dirty="0"/>
              <a:t>un enfoque de "tratamiento</a:t>
            </a:r>
            <a:r>
              <a:rPr lang="es-VE" dirty="0" smtClean="0"/>
              <a:t>",  </a:t>
            </a:r>
            <a:r>
              <a:rPr lang="es-VE" dirty="0"/>
              <a:t>nos permitió evaluar el efecto inmediato del tratamiento </a:t>
            </a:r>
            <a:r>
              <a:rPr lang="es-VE" dirty="0" smtClean="0"/>
              <a:t>farmacológico, permitiendo un </a:t>
            </a:r>
            <a:r>
              <a:rPr lang="es-VE" dirty="0"/>
              <a:t>recuento adecuado de los eventos que podrían haber estado relacionados con los efectos adversos del medicamento.</a:t>
            </a:r>
          </a:p>
          <a:p>
            <a:endParaRPr lang="es-VE" dirty="0"/>
          </a:p>
        </p:txBody>
      </p:sp>
      <p:sp>
        <p:nvSpPr>
          <p:cNvPr id="8" name="7 CuadroTexto"/>
          <p:cNvSpPr txBox="1"/>
          <p:nvPr/>
        </p:nvSpPr>
        <p:spPr>
          <a:xfrm>
            <a:off x="1009650" y="4438829"/>
            <a:ext cx="8477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VE" dirty="0"/>
              <a:t>Parte de la controversia sobre los ensayos previos de </a:t>
            </a:r>
            <a:r>
              <a:rPr lang="es-VE" dirty="0" err="1"/>
              <a:t>warfarina</a:t>
            </a:r>
            <a:r>
              <a:rPr lang="es-VE" dirty="0"/>
              <a:t> después del infarto de miocardio se relaciona con los problemas inherentes a los ensayos que dieron un resultado positivo, de los cuales muchos fueron observacionales o estaban mal controlados</a:t>
            </a:r>
            <a:endParaRPr lang="es-VE" sz="2400" dirty="0"/>
          </a:p>
        </p:txBody>
      </p:sp>
    </p:spTree>
    <p:extLst>
      <p:ext uri="{BB962C8B-B14F-4D97-AF65-F5344CB8AC3E}">
        <p14:creationId xmlns:p14="http://schemas.microsoft.com/office/powerpoint/2010/main" xmlns="" val="1152874440"/>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8"/>
                                        </p:tgtEl>
                                        <p:attrNameLst>
                                          <p:attrName>ppt_x</p:attrName>
                                        </p:attrNameLst>
                                      </p:cBhvr>
                                      <p:tavLst>
                                        <p:tav tm="0">
                                          <p:val>
                                            <p:strVal val="ppt_x"/>
                                          </p:val>
                                        </p:tav>
                                        <p:tav tm="100000">
                                          <p:val>
                                            <p:strVal val="ppt_x"/>
                                          </p:val>
                                        </p:tav>
                                      </p:tavLst>
                                    </p:anim>
                                    <p:anim calcmode="lin" valueType="num">
                                      <p:cBhvr additive="base">
                                        <p:cTn id="30" dur="500"/>
                                        <p:tgtEl>
                                          <p:spTgt spid="8"/>
                                        </p:tgtEl>
                                        <p:attrNameLst>
                                          <p:attrName>ppt_y</p:attrName>
                                        </p:attrNameLst>
                                      </p:cBhvr>
                                      <p:tavLst>
                                        <p:tav tm="0">
                                          <p:val>
                                            <p:strVal val="ppt_y"/>
                                          </p:val>
                                        </p:tav>
                                        <p:tav tm="100000">
                                          <p:val>
                                            <p:strVal val="1+ppt_h/2"/>
                                          </p:val>
                                        </p:tav>
                                      </p:tavLst>
                                    </p:anim>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962984" y="455004"/>
            <a:ext cx="4705941" cy="792088"/>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a:latin typeface="Tahoma" pitchFamily="34" charset="0"/>
                <a:ea typeface="Tahoma" pitchFamily="34" charset="0"/>
                <a:cs typeface="Tahoma" pitchFamily="34" charset="0"/>
              </a:rPr>
              <a:t>discusión</a:t>
            </a:r>
          </a:p>
        </p:txBody>
      </p:sp>
      <p:sp>
        <p:nvSpPr>
          <p:cNvPr id="4" name="7 CuadroTexto"/>
          <p:cNvSpPr txBox="1"/>
          <p:nvPr/>
        </p:nvSpPr>
        <p:spPr>
          <a:xfrm>
            <a:off x="1120486" y="1654065"/>
            <a:ext cx="8477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VE" dirty="0"/>
              <a:t>La falta de beneficio puede estar relacionada con un grado insuficiente de </a:t>
            </a:r>
            <a:r>
              <a:rPr lang="es-VE" dirty="0" smtClean="0"/>
              <a:t>anticoagulación</a:t>
            </a:r>
            <a:endParaRPr lang="es-VE" sz="2400" dirty="0"/>
          </a:p>
        </p:txBody>
      </p:sp>
      <p:sp>
        <p:nvSpPr>
          <p:cNvPr id="5" name="7 CuadroTexto"/>
          <p:cNvSpPr txBox="1"/>
          <p:nvPr/>
        </p:nvSpPr>
        <p:spPr>
          <a:xfrm>
            <a:off x="1120486" y="2707369"/>
            <a:ext cx="84772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VE" dirty="0" err="1"/>
              <a:t>Loeliger</a:t>
            </a:r>
            <a:r>
              <a:rPr lang="es-VE" dirty="0"/>
              <a:t>, en </a:t>
            </a:r>
            <a:r>
              <a:rPr lang="es-VE" dirty="0" smtClean="0"/>
              <a:t>una </a:t>
            </a:r>
            <a:r>
              <a:rPr lang="es-VE" dirty="0"/>
              <a:t>revisión de 19 ensayos anteriores de anticoagulantes orales en la prevención de la muerte y el infarto de miocardio,  encontraron que en los ensayos con un nivel de anticoagulación principalmente dentro del rango INR de 2,5 a </a:t>
            </a:r>
            <a:r>
              <a:rPr lang="es-VE" dirty="0" smtClean="0"/>
              <a:t>5,</a:t>
            </a:r>
            <a:r>
              <a:rPr lang="es-VE" dirty="0"/>
              <a:t> el riesgo promedio de muerte se redujo en un 40 por ciento y el riesgo promedio de </a:t>
            </a:r>
            <a:r>
              <a:rPr lang="es-VE" dirty="0" err="1"/>
              <a:t>reinfarto</a:t>
            </a:r>
            <a:r>
              <a:rPr lang="es-VE" dirty="0"/>
              <a:t> no fatal se redujo en aproximadamente dos tercios por el uso de agentes anticoagulantes. </a:t>
            </a:r>
            <a:endParaRPr lang="es-VE" sz="2400" dirty="0"/>
          </a:p>
        </p:txBody>
      </p:sp>
      <p:sp>
        <p:nvSpPr>
          <p:cNvPr id="6" name="7 CuadroTexto"/>
          <p:cNvSpPr txBox="1"/>
          <p:nvPr/>
        </p:nvSpPr>
        <p:spPr>
          <a:xfrm>
            <a:off x="1120486" y="4619297"/>
            <a:ext cx="8477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VE" dirty="0"/>
              <a:t>Por lo tanto, la reducción del 24 por ciento en la mortalidad total y la reducción del 35 por ciento en la mortalidad "en tratamiento" observada en </a:t>
            </a:r>
            <a:r>
              <a:rPr lang="es-VE" dirty="0" smtClean="0"/>
              <a:t>este </a:t>
            </a:r>
            <a:r>
              <a:rPr lang="es-VE" dirty="0"/>
              <a:t>estudio están de acuerdo con los resultados </a:t>
            </a:r>
            <a:r>
              <a:rPr lang="es-VE" dirty="0" smtClean="0"/>
              <a:t>agrupados.</a:t>
            </a:r>
            <a:endParaRPr lang="es-VE" sz="2400" dirty="0"/>
          </a:p>
        </p:txBody>
      </p:sp>
    </p:spTree>
    <p:extLst>
      <p:ext uri="{BB962C8B-B14F-4D97-AF65-F5344CB8AC3E}">
        <p14:creationId xmlns:p14="http://schemas.microsoft.com/office/powerpoint/2010/main" xmlns="" val="238144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719737" y="455004"/>
            <a:ext cx="4941329" cy="669740"/>
          </a:xfrm>
          <a:prstGeom prst="rect">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dirty="0">
                <a:latin typeface="Tahoma" pitchFamily="34" charset="0"/>
                <a:ea typeface="Tahoma" pitchFamily="34" charset="0"/>
                <a:cs typeface="Tahoma" pitchFamily="34" charset="0"/>
              </a:rPr>
              <a:t>CONCLUSIONES . </a:t>
            </a:r>
          </a:p>
        </p:txBody>
      </p:sp>
      <p:sp>
        <p:nvSpPr>
          <p:cNvPr id="4" name="Rectángulo redondeado 3"/>
          <p:cNvSpPr/>
          <p:nvPr/>
        </p:nvSpPr>
        <p:spPr>
          <a:xfrm>
            <a:off x="1335314" y="1473201"/>
            <a:ext cx="8853715" cy="1088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VE" dirty="0" smtClean="0"/>
              <a:t>El </a:t>
            </a:r>
            <a:r>
              <a:rPr lang="es-VE" dirty="0"/>
              <a:t>presente estudio proporciona pruebas sólidas de que la terapia con </a:t>
            </a:r>
            <a:r>
              <a:rPr lang="es-VE" dirty="0" err="1"/>
              <a:t>warfarina</a:t>
            </a:r>
            <a:r>
              <a:rPr lang="es-VE" dirty="0"/>
              <a:t> </a:t>
            </a:r>
            <a:r>
              <a:rPr lang="es-VE" dirty="0" smtClean="0"/>
              <a:t>reduce </a:t>
            </a:r>
            <a:r>
              <a:rPr lang="es-VE" dirty="0"/>
              <a:t>el riesgo de muerte y </a:t>
            </a:r>
            <a:r>
              <a:rPr lang="es-VE" dirty="0" err="1"/>
              <a:t>reinfarto</a:t>
            </a:r>
            <a:r>
              <a:rPr lang="es-VE" dirty="0"/>
              <a:t> después de un infarto agudo de miocardio</a:t>
            </a:r>
            <a:r>
              <a:rPr lang="es-VE" dirty="0" smtClean="0"/>
              <a:t>.</a:t>
            </a:r>
            <a:endParaRPr lang="es-VE" dirty="0"/>
          </a:p>
        </p:txBody>
      </p:sp>
      <p:sp>
        <p:nvSpPr>
          <p:cNvPr id="5" name="Rectángulo redondeado 4"/>
          <p:cNvSpPr/>
          <p:nvPr/>
        </p:nvSpPr>
        <p:spPr>
          <a:xfrm>
            <a:off x="1647427" y="2757601"/>
            <a:ext cx="8853715" cy="1088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VE" dirty="0"/>
              <a:t>Los datos también sugieren un efecto favorable sobre la incidencia de accidentes cerebrovasculares. Nuestros resultados implican que el tratamiento intensivo con </a:t>
            </a:r>
            <a:r>
              <a:rPr lang="es-VE" dirty="0" err="1"/>
              <a:t>warfarina</a:t>
            </a:r>
            <a:r>
              <a:rPr lang="es-VE" dirty="0"/>
              <a:t> se puede usar con un grado aceptable de seguridad</a:t>
            </a:r>
            <a:r>
              <a:rPr lang="es-VE" dirty="0" smtClean="0"/>
              <a:t>.</a:t>
            </a:r>
            <a:endParaRPr lang="es-VE" dirty="0"/>
          </a:p>
        </p:txBody>
      </p:sp>
      <p:sp>
        <p:nvSpPr>
          <p:cNvPr id="6" name="Rectángulo redondeado 5"/>
          <p:cNvSpPr/>
          <p:nvPr/>
        </p:nvSpPr>
        <p:spPr>
          <a:xfrm>
            <a:off x="2286058" y="4042001"/>
            <a:ext cx="8853715" cy="1088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VE" dirty="0"/>
              <a:t>Por lo tanto, si no hay contraindicaciones, se puede recomendar </a:t>
            </a:r>
            <a:r>
              <a:rPr lang="es-VE" dirty="0" err="1"/>
              <a:t>warfarina</a:t>
            </a:r>
            <a:r>
              <a:rPr lang="es-VE" dirty="0"/>
              <a:t> en pacientes que se hayan recuperado de un infarto agudo de miocardio.</a:t>
            </a:r>
          </a:p>
        </p:txBody>
      </p:sp>
    </p:spTree>
    <p:extLst>
      <p:ext uri="{BB962C8B-B14F-4D97-AF65-F5344CB8AC3E}">
        <p14:creationId xmlns:p14="http://schemas.microsoft.com/office/powerpoint/2010/main" xmlns="" val="252825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62"/>
          <a:stretch/>
        </p:blipFill>
        <p:spPr bwMode="auto">
          <a:xfrm>
            <a:off x="1536740" y="-27384"/>
            <a:ext cx="9131263"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14 CuadroTexto"/>
          <p:cNvSpPr txBox="1"/>
          <p:nvPr/>
        </p:nvSpPr>
        <p:spPr>
          <a:xfrm>
            <a:off x="8040216" y="1268760"/>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16" name="15 CuadroTexto"/>
          <p:cNvSpPr txBox="1"/>
          <p:nvPr/>
        </p:nvSpPr>
        <p:spPr>
          <a:xfrm>
            <a:off x="8040216" y="1628800"/>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17" name="16 CuadroTexto"/>
          <p:cNvSpPr txBox="1"/>
          <p:nvPr/>
        </p:nvSpPr>
        <p:spPr>
          <a:xfrm>
            <a:off x="8040216" y="2060848"/>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18" name="17 CuadroTexto"/>
          <p:cNvSpPr txBox="1"/>
          <p:nvPr/>
        </p:nvSpPr>
        <p:spPr>
          <a:xfrm>
            <a:off x="8040216" y="2564904"/>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19" name="18 CuadroTexto"/>
          <p:cNvSpPr txBox="1"/>
          <p:nvPr/>
        </p:nvSpPr>
        <p:spPr>
          <a:xfrm>
            <a:off x="9768408" y="3064314"/>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21" name="20 CuadroTexto"/>
          <p:cNvSpPr txBox="1"/>
          <p:nvPr/>
        </p:nvSpPr>
        <p:spPr>
          <a:xfrm>
            <a:off x="8688288" y="3573016"/>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22" name="21 CuadroTexto"/>
          <p:cNvSpPr txBox="1"/>
          <p:nvPr/>
        </p:nvSpPr>
        <p:spPr>
          <a:xfrm>
            <a:off x="8040216" y="4021416"/>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23" name="22 CuadroTexto"/>
          <p:cNvSpPr txBox="1"/>
          <p:nvPr/>
        </p:nvSpPr>
        <p:spPr>
          <a:xfrm>
            <a:off x="8040216" y="4404638"/>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24" name="23 CuadroTexto"/>
          <p:cNvSpPr txBox="1"/>
          <p:nvPr/>
        </p:nvSpPr>
        <p:spPr>
          <a:xfrm>
            <a:off x="7929797" y="5157193"/>
            <a:ext cx="1499015" cy="276999"/>
          </a:xfrm>
          <a:prstGeom prst="rect">
            <a:avLst/>
          </a:prstGeom>
          <a:noFill/>
        </p:spPr>
        <p:txBody>
          <a:bodyPr wrap="square" rtlCol="0">
            <a:spAutoFit/>
          </a:bodyPr>
          <a:lstStyle/>
          <a:p>
            <a:pPr algn="ctr"/>
            <a:r>
              <a:rPr lang="es-ES" sz="1200" dirty="0" smtClean="0">
                <a:latin typeface="Arial Black" pitchFamily="34" charset="0"/>
              </a:rPr>
              <a:t>24 (4-44)</a:t>
            </a:r>
            <a:endParaRPr lang="es-ES" sz="1200" dirty="0">
              <a:latin typeface="Arial Black" pitchFamily="34" charset="0"/>
            </a:endParaRPr>
          </a:p>
        </p:txBody>
      </p:sp>
      <p:sp>
        <p:nvSpPr>
          <p:cNvPr id="25" name="24 CuadroTexto"/>
          <p:cNvSpPr txBox="1"/>
          <p:nvPr/>
        </p:nvSpPr>
        <p:spPr>
          <a:xfrm>
            <a:off x="7575521" y="5721209"/>
            <a:ext cx="2048164" cy="276999"/>
          </a:xfrm>
          <a:prstGeom prst="rect">
            <a:avLst/>
          </a:prstGeom>
          <a:noFill/>
        </p:spPr>
        <p:txBody>
          <a:bodyPr wrap="square" rtlCol="0">
            <a:spAutoFit/>
          </a:bodyPr>
          <a:lstStyle/>
          <a:p>
            <a:pPr algn="ctr"/>
            <a:r>
              <a:rPr lang="es-ES" sz="1200" dirty="0" smtClean="0">
                <a:latin typeface="Arial Black" pitchFamily="34" charset="0"/>
              </a:rPr>
              <a:t>No muestra IC</a:t>
            </a:r>
            <a:endParaRPr lang="es-ES" sz="1200" dirty="0">
              <a:latin typeface="Arial Black" pitchFamily="34" charset="0"/>
            </a:endParaRPr>
          </a:p>
        </p:txBody>
      </p:sp>
      <p:sp>
        <p:nvSpPr>
          <p:cNvPr id="26" name="25 CuadroTexto"/>
          <p:cNvSpPr txBox="1"/>
          <p:nvPr/>
        </p:nvSpPr>
        <p:spPr>
          <a:xfrm>
            <a:off x="8040216" y="6108303"/>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27" name="26 CuadroTexto"/>
          <p:cNvSpPr txBox="1"/>
          <p:nvPr/>
        </p:nvSpPr>
        <p:spPr>
          <a:xfrm>
            <a:off x="8040216" y="6502523"/>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28" name="27 CuadroTexto"/>
          <p:cNvSpPr txBox="1"/>
          <p:nvPr/>
        </p:nvSpPr>
        <p:spPr>
          <a:xfrm>
            <a:off x="7286171" y="4869160"/>
            <a:ext cx="2770269" cy="276999"/>
          </a:xfrm>
          <a:prstGeom prst="rect">
            <a:avLst/>
          </a:prstGeom>
          <a:noFill/>
        </p:spPr>
        <p:txBody>
          <a:bodyPr wrap="square" rtlCol="0">
            <a:spAutoFit/>
          </a:bodyPr>
          <a:lstStyle/>
          <a:p>
            <a:pPr algn="ctr"/>
            <a:r>
              <a:rPr lang="es-ES" sz="1200" dirty="0" smtClean="0">
                <a:latin typeface="Arial Black" pitchFamily="34" charset="0"/>
              </a:rPr>
              <a:t>1/0,048 = 21</a:t>
            </a:r>
            <a:endParaRPr lang="es-ES" sz="1200" dirty="0">
              <a:latin typeface="Arial Black" pitchFamily="34" charset="0"/>
            </a:endParaRPr>
          </a:p>
        </p:txBody>
      </p:sp>
      <p:sp>
        <p:nvSpPr>
          <p:cNvPr id="29" name="28 CuadroTexto"/>
          <p:cNvSpPr txBox="1"/>
          <p:nvPr/>
        </p:nvSpPr>
        <p:spPr>
          <a:xfrm>
            <a:off x="7524389" y="5445225"/>
            <a:ext cx="2232248" cy="276999"/>
          </a:xfrm>
          <a:prstGeom prst="rect">
            <a:avLst/>
          </a:prstGeom>
          <a:noFill/>
        </p:spPr>
        <p:txBody>
          <a:bodyPr wrap="square" rtlCol="0">
            <a:spAutoFit/>
          </a:bodyPr>
          <a:lstStyle/>
          <a:p>
            <a:pPr algn="ctr"/>
            <a:r>
              <a:rPr lang="es-ES" sz="1200" dirty="0" smtClean="0">
                <a:latin typeface="Arial Black" pitchFamily="34" charset="0"/>
              </a:rPr>
              <a:t>1/0,044 </a:t>
            </a:r>
            <a:r>
              <a:rPr lang="es-ES" sz="1200" dirty="0">
                <a:latin typeface="Arial Black" pitchFamily="34" charset="0"/>
              </a:rPr>
              <a:t>= </a:t>
            </a:r>
            <a:r>
              <a:rPr lang="es-ES" sz="1200" dirty="0" smtClean="0">
                <a:latin typeface="Arial Black" pitchFamily="34" charset="0"/>
              </a:rPr>
              <a:t>22</a:t>
            </a:r>
            <a:endParaRPr lang="es-ES" sz="1200" dirty="0">
              <a:latin typeface="Arial Black" pitchFamily="34" charset="0"/>
            </a:endParaRPr>
          </a:p>
        </p:txBody>
      </p:sp>
    </p:spTree>
    <p:extLst>
      <p:ext uri="{BB962C8B-B14F-4D97-AF65-F5344CB8AC3E}">
        <p14:creationId xmlns:p14="http://schemas.microsoft.com/office/powerpoint/2010/main" xmlns="" val="316862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1" grpId="0"/>
      <p:bldP spid="22" grpId="0"/>
      <p:bldP spid="23" grpId="0"/>
      <p:bldP spid="24" grpId="0"/>
      <p:bldP spid="25" grpId="0"/>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6976" y="1738896"/>
            <a:ext cx="9197537" cy="3828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06976" y="58896"/>
            <a:ext cx="9144001" cy="1657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CuadroTexto"/>
          <p:cNvSpPr txBox="1"/>
          <p:nvPr/>
        </p:nvSpPr>
        <p:spPr>
          <a:xfrm>
            <a:off x="7968208" y="2679891"/>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9" name="8 CuadroTexto"/>
          <p:cNvSpPr txBox="1"/>
          <p:nvPr/>
        </p:nvSpPr>
        <p:spPr>
          <a:xfrm>
            <a:off x="8679273" y="3283692"/>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10" name="9 CuadroTexto"/>
          <p:cNvSpPr txBox="1"/>
          <p:nvPr/>
        </p:nvSpPr>
        <p:spPr>
          <a:xfrm>
            <a:off x="8679273" y="3958030"/>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
        <p:nvSpPr>
          <p:cNvPr id="11" name="10 CuadroTexto"/>
          <p:cNvSpPr txBox="1"/>
          <p:nvPr/>
        </p:nvSpPr>
        <p:spPr>
          <a:xfrm>
            <a:off x="8112224" y="5157192"/>
            <a:ext cx="288032" cy="369332"/>
          </a:xfrm>
          <a:prstGeom prst="rect">
            <a:avLst/>
          </a:prstGeom>
          <a:noFill/>
        </p:spPr>
        <p:txBody>
          <a:bodyPr wrap="square" rtlCol="0">
            <a:spAutoFit/>
          </a:bodyPr>
          <a:lstStyle/>
          <a:p>
            <a:pPr algn="ctr"/>
            <a:r>
              <a:rPr lang="es-ES" dirty="0">
                <a:solidFill>
                  <a:srgbClr val="FF0000"/>
                </a:solidFill>
                <a:latin typeface="Arial Black" pitchFamily="34" charset="0"/>
              </a:rPr>
              <a:t>X</a:t>
            </a:r>
          </a:p>
        </p:txBody>
      </p:sp>
    </p:spTree>
    <p:extLst>
      <p:ext uri="{BB962C8B-B14F-4D97-AF65-F5344CB8AC3E}">
        <p14:creationId xmlns:p14="http://schemas.microsoft.com/office/powerpoint/2010/main" xmlns="" val="37306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Aportes del grupo:</a:t>
            </a:r>
            <a:endParaRPr lang="es-VE" dirty="0"/>
          </a:p>
        </p:txBody>
      </p:sp>
      <p:sp>
        <p:nvSpPr>
          <p:cNvPr id="3" name="Marcador de contenido 2"/>
          <p:cNvSpPr>
            <a:spLocks noGrp="1"/>
          </p:cNvSpPr>
          <p:nvPr>
            <p:ph idx="1"/>
          </p:nvPr>
        </p:nvSpPr>
        <p:spPr/>
        <p:txBody>
          <a:bodyPr/>
          <a:lstStyle/>
          <a:p>
            <a:r>
              <a:rPr lang="es-VE" dirty="0" smtClean="0"/>
              <a:t>El tratamiento con </a:t>
            </a:r>
            <a:r>
              <a:rPr lang="es-VE" dirty="0" err="1" smtClean="0"/>
              <a:t>warfarina</a:t>
            </a:r>
            <a:r>
              <a:rPr lang="es-VE" dirty="0" smtClean="0"/>
              <a:t> en pacientes con infarto agudo del miocardio en cara anterior e inferior demostró una reducción significativa del riesgo de mortalidad en un seguimiento promedio de 37 meses (NNT 21).</a:t>
            </a:r>
          </a:p>
          <a:p>
            <a:r>
              <a:rPr lang="es-VE" dirty="0" smtClean="0"/>
              <a:t>Sin embargo en estos pacientes también se encontró un mayor riesgo de sangrado (NNH 22) a pesar de no recibir terapia </a:t>
            </a:r>
            <a:r>
              <a:rPr lang="es-VE" dirty="0" err="1" smtClean="0"/>
              <a:t>antiplaquetaria</a:t>
            </a:r>
            <a:endParaRPr lang="es-VE" dirty="0" smtClean="0"/>
          </a:p>
          <a:p>
            <a:r>
              <a:rPr lang="es-VE" dirty="0" smtClean="0"/>
              <a:t>Debería  compararse el efecto del uso de </a:t>
            </a:r>
            <a:r>
              <a:rPr lang="es-VE" dirty="0" err="1" smtClean="0"/>
              <a:t>warfarina</a:t>
            </a:r>
            <a:r>
              <a:rPr lang="es-VE" dirty="0" smtClean="0"/>
              <a:t> en reducción de mortalidad en pacientes con tratamiento </a:t>
            </a:r>
            <a:r>
              <a:rPr lang="es-VE" dirty="0" err="1" smtClean="0"/>
              <a:t>antiisquemico</a:t>
            </a:r>
            <a:r>
              <a:rPr lang="es-VE" dirty="0" smtClean="0"/>
              <a:t> optimo vs no optimo. </a:t>
            </a:r>
            <a:endParaRPr lang="es-VE" dirty="0"/>
          </a:p>
        </p:txBody>
      </p:sp>
    </p:spTree>
    <p:extLst>
      <p:ext uri="{BB962C8B-B14F-4D97-AF65-F5344CB8AC3E}">
        <p14:creationId xmlns:p14="http://schemas.microsoft.com/office/powerpoint/2010/main" xmlns="" val="2096400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t="44618" b="22850"/>
          <a:stretch/>
        </p:blipFill>
        <p:spPr>
          <a:xfrm>
            <a:off x="315264" y="2685146"/>
            <a:ext cx="11515149" cy="1509486"/>
          </a:xfrm>
          <a:prstGeom prst="rect">
            <a:avLst/>
          </a:prstGeom>
        </p:spPr>
      </p:pic>
      <p:pic>
        <p:nvPicPr>
          <p:cNvPr id="5" name="Imagen 4"/>
          <p:cNvPicPr>
            <a:picLocks noChangeAspect="1"/>
          </p:cNvPicPr>
          <p:nvPr/>
        </p:nvPicPr>
        <p:blipFill>
          <a:blip r:embed="rId4"/>
          <a:stretch>
            <a:fillRect/>
          </a:stretch>
        </p:blipFill>
        <p:spPr>
          <a:xfrm>
            <a:off x="808592" y="1823507"/>
            <a:ext cx="3531181" cy="830866"/>
          </a:xfrm>
          <a:prstGeom prst="rect">
            <a:avLst/>
          </a:prstGeom>
        </p:spPr>
      </p:pic>
      <p:sp>
        <p:nvSpPr>
          <p:cNvPr id="7" name="CuadroTexto 6"/>
          <p:cNvSpPr txBox="1"/>
          <p:nvPr/>
        </p:nvSpPr>
        <p:spPr>
          <a:xfrm>
            <a:off x="1648031" y="3823761"/>
            <a:ext cx="8447314" cy="830997"/>
          </a:xfrm>
          <a:prstGeom prst="rect">
            <a:avLst/>
          </a:prstGeom>
          <a:noFill/>
        </p:spPr>
        <p:txBody>
          <a:bodyPr wrap="square" rtlCol="0">
            <a:spAutoFit/>
          </a:bodyPr>
          <a:lstStyle/>
          <a:p>
            <a:r>
              <a:rPr lang="es-VE" sz="2400" b="1" dirty="0" smtClean="0">
                <a:solidFill>
                  <a:srgbClr val="002060"/>
                </a:solidFill>
                <a:latin typeface="Arial" panose="020B0604020202020204" pitchFamily="34" charset="0"/>
                <a:cs typeface="Arial" panose="020B0604020202020204" pitchFamily="34" charset="0"/>
              </a:rPr>
              <a:t>El efecto de la </a:t>
            </a:r>
            <a:r>
              <a:rPr lang="es-VE" sz="2400" b="1" dirty="0" err="1" smtClean="0">
                <a:solidFill>
                  <a:srgbClr val="002060"/>
                </a:solidFill>
                <a:latin typeface="Arial" panose="020B0604020202020204" pitchFamily="34" charset="0"/>
                <a:cs typeface="Arial" panose="020B0604020202020204" pitchFamily="34" charset="0"/>
              </a:rPr>
              <a:t>Warfarina</a:t>
            </a:r>
            <a:r>
              <a:rPr lang="es-VE" sz="2400" b="1" dirty="0" smtClean="0">
                <a:solidFill>
                  <a:srgbClr val="002060"/>
                </a:solidFill>
                <a:latin typeface="Arial" panose="020B0604020202020204" pitchFamily="34" charset="0"/>
                <a:cs typeface="Arial" panose="020B0604020202020204" pitchFamily="34" charset="0"/>
              </a:rPr>
              <a:t> sobre la mortalidad y </a:t>
            </a:r>
            <a:r>
              <a:rPr lang="es-VE" sz="2400" b="1" dirty="0" err="1" smtClean="0">
                <a:solidFill>
                  <a:srgbClr val="002060"/>
                </a:solidFill>
                <a:latin typeface="Arial" panose="020B0604020202020204" pitchFamily="34" charset="0"/>
                <a:cs typeface="Arial" panose="020B0604020202020204" pitchFamily="34" charset="0"/>
              </a:rPr>
              <a:t>reinfarto</a:t>
            </a:r>
            <a:r>
              <a:rPr lang="es-VE" sz="2400" b="1" dirty="0" smtClean="0">
                <a:solidFill>
                  <a:srgbClr val="002060"/>
                </a:solidFill>
                <a:latin typeface="Arial" panose="020B0604020202020204" pitchFamily="34" charset="0"/>
                <a:cs typeface="Arial" panose="020B0604020202020204" pitchFamily="34" charset="0"/>
              </a:rPr>
              <a:t> después del infarto del miocardio </a:t>
            </a:r>
            <a:endParaRPr lang="es-VE"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594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dirty="0" smtClean="0"/>
          </a:p>
          <a:p>
            <a:endParaRPr lang="es-VE" dirty="0"/>
          </a:p>
          <a:p>
            <a:endParaRPr lang="es-VE" dirty="0" smtClean="0"/>
          </a:p>
          <a:p>
            <a:r>
              <a:rPr lang="es-VE" sz="7200" dirty="0" smtClean="0">
                <a:solidFill>
                  <a:srgbClr val="00B0F0"/>
                </a:solidFill>
              </a:rPr>
              <a:t>GRACIAS….</a:t>
            </a:r>
            <a:endParaRPr lang="es-VE" sz="7200" dirty="0">
              <a:solidFill>
                <a:srgbClr val="00B0F0"/>
              </a:solidFill>
            </a:endParaRPr>
          </a:p>
        </p:txBody>
      </p:sp>
    </p:spTree>
    <p:extLst>
      <p:ext uri="{BB962C8B-B14F-4D97-AF65-F5344CB8AC3E}">
        <p14:creationId xmlns:p14="http://schemas.microsoft.com/office/powerpoint/2010/main" xmlns="" val="26484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contenido 2"/>
          <p:cNvSpPr>
            <a:spLocks noGrp="1"/>
          </p:cNvSpPr>
          <p:nvPr>
            <p:ph idx="1"/>
          </p:nvPr>
        </p:nvSpPr>
        <p:spPr/>
        <p:txBody>
          <a:bodyPr/>
          <a:lstStyle/>
          <a:p>
            <a:endParaRPr lang="es-VE"/>
          </a:p>
        </p:txBody>
      </p:sp>
      <p:pic>
        <p:nvPicPr>
          <p:cNvPr id="4" name="Imagen 3"/>
          <p:cNvPicPr>
            <a:picLocks noChangeAspect="1"/>
          </p:cNvPicPr>
          <p:nvPr/>
        </p:nvPicPr>
        <p:blipFill>
          <a:blip r:embed="rId3"/>
          <a:stretch>
            <a:fillRect/>
          </a:stretch>
        </p:blipFill>
        <p:spPr>
          <a:xfrm>
            <a:off x="2826328" y="706582"/>
            <a:ext cx="6664036" cy="5708073"/>
          </a:xfrm>
          <a:prstGeom prst="rect">
            <a:avLst/>
          </a:prstGeom>
        </p:spPr>
      </p:pic>
    </p:spTree>
    <p:extLst>
      <p:ext uri="{BB962C8B-B14F-4D97-AF65-F5344CB8AC3E}">
        <p14:creationId xmlns:p14="http://schemas.microsoft.com/office/powerpoint/2010/main" xmlns="" val="956095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982348" y="188640"/>
            <a:ext cx="4705941" cy="576064"/>
          </a:xfrm>
          <a:solidFill>
            <a:schemeClr val="tx2">
              <a:lumMod val="60000"/>
              <a:lumOff val="40000"/>
            </a:schemeClr>
          </a:solidFill>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es-ES" sz="3600" b="1" dirty="0">
                <a:latin typeface="Tahoma" pitchFamily="34" charset="0"/>
                <a:ea typeface="Tahoma" pitchFamily="34" charset="0"/>
                <a:cs typeface="Tahoma" pitchFamily="34" charset="0"/>
              </a:rPr>
              <a:t>INTRODUCCION </a:t>
            </a:r>
          </a:p>
        </p:txBody>
      </p:sp>
      <p:sp>
        <p:nvSpPr>
          <p:cNvPr id="2" name="Elipse 1"/>
          <p:cNvSpPr/>
          <p:nvPr/>
        </p:nvSpPr>
        <p:spPr>
          <a:xfrm>
            <a:off x="3759115" y="1229163"/>
            <a:ext cx="3048000" cy="288834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r>
              <a:rPr lang="es-VE" sz="1600" b="1" dirty="0">
                <a:effectLst>
                  <a:outerShdw blurRad="38100" dist="38100" dir="2700000" algn="tl">
                    <a:srgbClr val="000000">
                      <a:alpha val="43137"/>
                    </a:srgbClr>
                  </a:outerShdw>
                </a:effectLst>
              </a:rPr>
              <a:t>El uso de la anticoagulación oral en el tratamiento a largo plazo de los sobrevivientes de infarto agudo de miocardio ha sido muy controvertido</a:t>
            </a:r>
            <a:endParaRPr lang="es-VE" sz="1400" b="1" dirty="0">
              <a:effectLst>
                <a:outerShdw blurRad="38100" dist="38100" dir="2700000" algn="tl">
                  <a:srgbClr val="000000">
                    <a:alpha val="43137"/>
                  </a:srgbClr>
                </a:outerShdw>
              </a:effectLst>
            </a:endParaRPr>
          </a:p>
        </p:txBody>
      </p:sp>
      <p:sp>
        <p:nvSpPr>
          <p:cNvPr id="5" name="Elipse 4"/>
          <p:cNvSpPr/>
          <p:nvPr/>
        </p:nvSpPr>
        <p:spPr>
          <a:xfrm>
            <a:off x="3737430" y="3701141"/>
            <a:ext cx="3374572" cy="318588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ES" sz="1600" b="1" dirty="0">
                <a:effectLst>
                  <a:outerShdw blurRad="38100" dist="38100" dir="2700000" algn="tl">
                    <a:srgbClr val="000000">
                      <a:alpha val="43137"/>
                    </a:srgbClr>
                  </a:outerShdw>
                </a:effectLst>
              </a:rPr>
              <a:t>El estudio de </a:t>
            </a:r>
            <a:r>
              <a:rPr lang="es-ES" sz="1600" b="1" dirty="0" err="1">
                <a:effectLst>
                  <a:outerShdw blurRad="38100" dist="38100" dir="2700000" algn="tl">
                    <a:srgbClr val="000000">
                      <a:alpha val="43137"/>
                    </a:srgbClr>
                  </a:outerShdw>
                </a:effectLst>
              </a:rPr>
              <a:t>reinfarto</a:t>
            </a:r>
            <a:r>
              <a:rPr lang="es-ES" sz="1600" b="1" dirty="0">
                <a:effectLst>
                  <a:outerShdw blurRad="38100" dist="38100" dir="2700000" algn="tl">
                    <a:srgbClr val="000000">
                      <a:alpha val="43137"/>
                    </a:srgbClr>
                  </a:outerShdw>
                </a:effectLst>
              </a:rPr>
              <a:t> con </a:t>
            </a:r>
            <a:r>
              <a:rPr lang="es-ES" sz="1600" b="1" dirty="0" err="1">
                <a:effectLst>
                  <a:outerShdw blurRad="38100" dist="38100" dir="2700000" algn="tl">
                    <a:srgbClr val="000000">
                      <a:alpha val="43137"/>
                    </a:srgbClr>
                  </a:outerShdw>
                </a:effectLst>
              </a:rPr>
              <a:t>warfarina</a:t>
            </a:r>
            <a:r>
              <a:rPr lang="es-ES" sz="1600" b="1" dirty="0">
                <a:effectLst>
                  <a:outerShdw blurRad="38100" dist="38100" dir="2700000" algn="tl">
                    <a:srgbClr val="000000">
                      <a:alpha val="43137"/>
                    </a:srgbClr>
                  </a:outerShdw>
                </a:effectLst>
              </a:rPr>
              <a:t> se inició para evaluar el efecto del tratamiento a largo plazo con </a:t>
            </a:r>
            <a:r>
              <a:rPr lang="es-ES" sz="1600" b="1" dirty="0" err="1">
                <a:effectLst>
                  <a:outerShdw blurRad="38100" dist="38100" dir="2700000" algn="tl">
                    <a:srgbClr val="000000">
                      <a:alpha val="43137"/>
                    </a:srgbClr>
                  </a:outerShdw>
                </a:effectLst>
              </a:rPr>
              <a:t>warfarina</a:t>
            </a:r>
            <a:r>
              <a:rPr lang="es-ES" sz="1600" b="1" dirty="0">
                <a:effectLst>
                  <a:outerShdw blurRad="38100" dist="38100" dir="2700000" algn="tl">
                    <a:srgbClr val="000000">
                      <a:alpha val="43137"/>
                    </a:srgbClr>
                  </a:outerShdw>
                </a:effectLst>
              </a:rPr>
              <a:t> después del infarto de miocardio. </a:t>
            </a:r>
            <a:endParaRPr lang="es-VE" sz="1600" b="1" dirty="0">
              <a:effectLst>
                <a:outerShdw blurRad="38100" dist="38100" dir="2700000" algn="tl">
                  <a:srgbClr val="000000">
                    <a:alpha val="43137"/>
                  </a:srgbClr>
                </a:outerShdw>
              </a:effectLst>
            </a:endParaRPr>
          </a:p>
          <a:p>
            <a:pPr lvl="0"/>
            <a:endParaRPr lang="es-VE" sz="1600" dirty="0"/>
          </a:p>
        </p:txBody>
      </p:sp>
      <p:sp>
        <p:nvSpPr>
          <p:cNvPr id="6" name="Elipse 5"/>
          <p:cNvSpPr/>
          <p:nvPr/>
        </p:nvSpPr>
        <p:spPr>
          <a:xfrm>
            <a:off x="6335317" y="1490418"/>
            <a:ext cx="3955312" cy="3604096"/>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a:r>
              <a:rPr lang="es-VE" sz="1600" b="1" dirty="0" smtClean="0">
                <a:effectLst>
                  <a:outerShdw blurRad="38100" dist="38100" dir="2700000" algn="tl">
                    <a:srgbClr val="000000">
                      <a:alpha val="43137"/>
                    </a:srgbClr>
                  </a:outerShdw>
                </a:effectLst>
              </a:rPr>
              <a:t>Los </a:t>
            </a:r>
            <a:r>
              <a:rPr lang="es-VE" sz="1600" b="1" dirty="0">
                <a:effectLst>
                  <a:outerShdw blurRad="38100" dist="38100" dir="2700000" algn="tl">
                    <a:srgbClr val="000000">
                      <a:alpha val="43137"/>
                    </a:srgbClr>
                  </a:outerShdw>
                </a:effectLst>
              </a:rPr>
              <a:t>anticoagulantes orales tienen propiedades </a:t>
            </a:r>
            <a:r>
              <a:rPr lang="es-VE" sz="1600" b="1" dirty="0" err="1">
                <a:effectLst>
                  <a:outerShdw blurRad="38100" dist="38100" dir="2700000" algn="tl">
                    <a:srgbClr val="000000">
                      <a:alpha val="43137"/>
                    </a:srgbClr>
                  </a:outerShdw>
                </a:effectLst>
              </a:rPr>
              <a:t>antitrombóticas</a:t>
            </a:r>
            <a:r>
              <a:rPr lang="es-VE" sz="1600" b="1" dirty="0">
                <a:effectLst>
                  <a:outerShdw blurRad="38100" dist="38100" dir="2700000" algn="tl">
                    <a:srgbClr val="000000">
                      <a:alpha val="43137"/>
                    </a:srgbClr>
                  </a:outerShdw>
                </a:effectLst>
              </a:rPr>
              <a:t>, pero a pesar de varios ensayos </a:t>
            </a:r>
            <a:r>
              <a:rPr lang="es-VE" sz="1600" b="1" dirty="0" smtClean="0">
                <a:effectLst>
                  <a:outerShdw blurRad="38100" dist="38100" dir="2700000" algn="tl">
                    <a:srgbClr val="000000">
                      <a:alpha val="43137"/>
                    </a:srgbClr>
                  </a:outerShdw>
                </a:effectLst>
              </a:rPr>
              <a:t>clínicos, </a:t>
            </a:r>
            <a:r>
              <a:rPr lang="es-VE" sz="1600" b="1" dirty="0">
                <a:effectLst>
                  <a:outerShdw blurRad="38100" dist="38100" dir="2700000" algn="tl">
                    <a:srgbClr val="000000">
                      <a:alpha val="43137"/>
                    </a:srgbClr>
                  </a:outerShdw>
                </a:effectLst>
              </a:rPr>
              <a:t>la evidencia de un efecto beneficioso de los anticoagulantes orales después de un infarto de miocardio no es concluyente</a:t>
            </a:r>
            <a:endParaRPr lang="es-ES" sz="1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0829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xmlns="" val="661043018"/>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noGrp="1"/>
          </p:cNvSpPr>
          <p:nvPr>
            <p:ph type="title"/>
          </p:nvPr>
        </p:nvSpPr>
        <p:spPr>
          <a:xfrm>
            <a:off x="3726873" y="1080654"/>
            <a:ext cx="5126182" cy="554182"/>
          </a:xfrm>
          <a:prstGeom prst="rect">
            <a:avLst/>
          </a:prstGeom>
          <a:solidFill>
            <a:schemeClr val="accent6">
              <a:lumMod val="75000"/>
            </a:schemeClr>
          </a:solidFill>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a:latin typeface="Tahoma" pitchFamily="34" charset="0"/>
                <a:ea typeface="Tahoma" pitchFamily="34" charset="0"/>
                <a:cs typeface="Tahoma" pitchFamily="34" charset="0"/>
              </a:rPr>
              <a:t>Metodología </a:t>
            </a:r>
          </a:p>
        </p:txBody>
      </p:sp>
      <p:sp>
        <p:nvSpPr>
          <p:cNvPr id="2" name="Elipse 1"/>
          <p:cNvSpPr/>
          <p:nvPr/>
        </p:nvSpPr>
        <p:spPr>
          <a:xfrm>
            <a:off x="3519055" y="2120900"/>
            <a:ext cx="5541818" cy="3034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VE" dirty="0"/>
              <a:t>El ensayo fue aprobado por los comités de ética de todos los centros participantes y por la Autoridad Nacional Reguladora de Drogas.</a:t>
            </a:r>
          </a:p>
        </p:txBody>
      </p:sp>
    </p:spTree>
    <p:extLst>
      <p:ext uri="{BB962C8B-B14F-4D97-AF65-F5344CB8AC3E}">
        <p14:creationId xmlns:p14="http://schemas.microsoft.com/office/powerpoint/2010/main" xmlns="" val="1593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dirty="0" smtClean="0"/>
              <a:t/>
            </a:r>
            <a:br>
              <a:rPr lang="es-VE" dirty="0" smtClean="0"/>
            </a:br>
            <a:r>
              <a:rPr lang="es-VE" dirty="0" smtClean="0"/>
              <a:t>Criterios de exclusión</a:t>
            </a:r>
            <a:endParaRPr lang="es-VE" dirty="0"/>
          </a:p>
        </p:txBody>
      </p:sp>
      <p:sp>
        <p:nvSpPr>
          <p:cNvPr id="3" name="Marcador de contenido 2"/>
          <p:cNvSpPr>
            <a:spLocks noGrp="1"/>
          </p:cNvSpPr>
          <p:nvPr>
            <p:ph idx="1"/>
          </p:nvPr>
        </p:nvSpPr>
        <p:spPr/>
        <p:txBody>
          <a:bodyPr>
            <a:normAutofit/>
          </a:bodyPr>
          <a:lstStyle/>
          <a:p>
            <a:r>
              <a:rPr lang="es-VE" dirty="0" smtClean="0"/>
              <a:t>El </a:t>
            </a:r>
            <a:r>
              <a:rPr lang="es-VE" dirty="0"/>
              <a:t>uso concurrente o requerido de anticoagulantes</a:t>
            </a:r>
            <a:r>
              <a:rPr lang="es-VE" dirty="0" smtClean="0"/>
              <a:t>;</a:t>
            </a:r>
          </a:p>
          <a:p>
            <a:r>
              <a:rPr lang="es-VE" dirty="0"/>
              <a:t> </a:t>
            </a:r>
            <a:r>
              <a:rPr lang="es-VE" dirty="0" smtClean="0"/>
              <a:t>La </a:t>
            </a:r>
            <a:r>
              <a:rPr lang="es-VE" dirty="0"/>
              <a:t>presencia de enfermedad maligna, con una esperanza de vida inferior a dos </a:t>
            </a:r>
            <a:r>
              <a:rPr lang="es-VE" dirty="0" smtClean="0"/>
              <a:t>años</a:t>
            </a:r>
          </a:p>
          <a:p>
            <a:r>
              <a:rPr lang="es-VE" dirty="0" smtClean="0"/>
              <a:t>Un </a:t>
            </a:r>
            <a:r>
              <a:rPr lang="es-VE" dirty="0"/>
              <a:t>riesgo de sangrado (p. ej., antecedentes de diátesis hemorrágica, úlcera péptica o uso de fármacos </a:t>
            </a:r>
            <a:r>
              <a:rPr lang="es-VE" dirty="0" err="1"/>
              <a:t>antiplaquetarios</a:t>
            </a:r>
            <a:r>
              <a:rPr lang="es-VE" dirty="0" smtClean="0"/>
              <a:t>)</a:t>
            </a:r>
          </a:p>
          <a:p>
            <a:r>
              <a:rPr lang="es-VE" dirty="0" smtClean="0"/>
              <a:t>Factores </a:t>
            </a:r>
            <a:r>
              <a:rPr lang="es-VE" dirty="0"/>
              <a:t>no médicos, como la residencia fuera del área de estudio o el mal cumplimiento anticipado</a:t>
            </a:r>
            <a:endParaRPr lang="es-MX" dirty="0" smtClean="0"/>
          </a:p>
        </p:txBody>
      </p:sp>
      <p:sp>
        <p:nvSpPr>
          <p:cNvPr id="4" name="1 Título"/>
          <p:cNvSpPr txBox="1">
            <a:spLocks/>
          </p:cNvSpPr>
          <p:nvPr/>
        </p:nvSpPr>
        <p:spPr>
          <a:xfrm>
            <a:off x="3448050" y="484632"/>
            <a:ext cx="3600450" cy="608076"/>
          </a:xfrm>
          <a:prstGeom prst="rect">
            <a:avLst/>
          </a:prstGeom>
          <a:solidFill>
            <a:schemeClr val="accent6">
              <a:lumMod val="75000"/>
            </a:schemeClr>
          </a:solidFill>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smtClean="0">
                <a:latin typeface="Tahoma" pitchFamily="34" charset="0"/>
                <a:ea typeface="Tahoma" pitchFamily="34" charset="0"/>
                <a:cs typeface="Tahoma" pitchFamily="34" charset="0"/>
              </a:rPr>
              <a:t>Metodología </a:t>
            </a:r>
            <a:endParaRPr lang="es-ES"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32786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xmlns="" val="4197607598"/>
              </p:ext>
            </p:extLst>
          </p:nvPr>
        </p:nvGraphicFramePr>
        <p:xfrm>
          <a:off x="1333500" y="1866900"/>
          <a:ext cx="10080625"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noGrp="1"/>
          </p:cNvSpPr>
          <p:nvPr>
            <p:ph type="title"/>
          </p:nvPr>
        </p:nvSpPr>
        <p:spPr>
          <a:xfrm>
            <a:off x="3600450" y="838200"/>
            <a:ext cx="3600450" cy="608076"/>
          </a:xfrm>
          <a:prstGeom prst="rect">
            <a:avLst/>
          </a:prstGeom>
          <a:solidFill>
            <a:schemeClr val="accent6">
              <a:lumMod val="75000"/>
            </a:schemeClr>
          </a:solidFill>
          <a:effectLst>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90000"/>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a:latin typeface="Tahoma" pitchFamily="34" charset="0"/>
                <a:ea typeface="Tahoma" pitchFamily="34" charset="0"/>
                <a:cs typeface="Tahoma" pitchFamily="34" charset="0"/>
              </a:rPr>
              <a:t>Metodología </a:t>
            </a:r>
          </a:p>
        </p:txBody>
      </p:sp>
      <p:sp>
        <p:nvSpPr>
          <p:cNvPr id="2" name="Rectángulo 1"/>
          <p:cNvSpPr/>
          <p:nvPr/>
        </p:nvSpPr>
        <p:spPr>
          <a:xfrm>
            <a:off x="1717964" y="1620982"/>
            <a:ext cx="4017818" cy="38792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000" dirty="0" smtClean="0"/>
              <a:t>Diseño de prueba:</a:t>
            </a:r>
            <a:endParaRPr lang="es-VE" sz="2000" dirty="0"/>
          </a:p>
        </p:txBody>
      </p:sp>
      <p:sp>
        <p:nvSpPr>
          <p:cNvPr id="8" name="Elipse 7"/>
          <p:cNvSpPr/>
          <p:nvPr/>
        </p:nvSpPr>
        <p:spPr>
          <a:xfrm>
            <a:off x="3256539" y="1446276"/>
            <a:ext cx="6234546" cy="28901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smtClean="0"/>
              <a:t>El </a:t>
            </a:r>
            <a:r>
              <a:rPr lang="es-VE" dirty="0"/>
              <a:t>tratamiento comenzó el día de la asignación al azar (una media de 27 días después del infarto) y continuó durante todo el estudio.</a:t>
            </a:r>
          </a:p>
          <a:p>
            <a:pPr algn="ctr"/>
            <a:endParaRPr lang="es-VE" dirty="0"/>
          </a:p>
        </p:txBody>
      </p:sp>
    </p:spTree>
    <p:extLst>
      <p:ext uri="{BB962C8B-B14F-4D97-AF65-F5344CB8AC3E}">
        <p14:creationId xmlns:p14="http://schemas.microsoft.com/office/powerpoint/2010/main" xmlns="" val="62205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067205" y="249529"/>
            <a:ext cx="4824536" cy="792088"/>
          </a:xfrm>
          <a:prstGeom prst="rect">
            <a:avLst/>
          </a:prstGeom>
          <a:solidFill>
            <a:schemeClr val="accent5">
              <a:lumMod val="40000"/>
              <a:lumOff val="60000"/>
            </a:schemeClr>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 b="1" dirty="0">
                <a:solidFill>
                  <a:schemeClr val="tx1"/>
                </a:solidFill>
                <a:latin typeface="Tahoma" pitchFamily="34" charset="0"/>
                <a:ea typeface="Tahoma" pitchFamily="34" charset="0"/>
                <a:cs typeface="Tahoma" pitchFamily="34" charset="0"/>
              </a:rPr>
              <a:t>Metodología</a:t>
            </a:r>
            <a:r>
              <a:rPr lang="es-ES" dirty="0">
                <a:latin typeface="Tahoma" pitchFamily="34" charset="0"/>
                <a:ea typeface="Tahoma" pitchFamily="34" charset="0"/>
                <a:cs typeface="Tahoma" pitchFamily="34" charset="0"/>
              </a:rPr>
              <a:t> </a:t>
            </a:r>
          </a:p>
        </p:txBody>
      </p:sp>
      <p:sp>
        <p:nvSpPr>
          <p:cNvPr id="2" name="Rectángulo redondeado 1"/>
          <p:cNvSpPr/>
          <p:nvPr/>
        </p:nvSpPr>
        <p:spPr>
          <a:xfrm>
            <a:off x="2867891" y="1260764"/>
            <a:ext cx="52231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2800" b="1" dirty="0" smtClean="0"/>
              <a:t>Tratamiento y procedimientos:</a:t>
            </a:r>
            <a:endParaRPr lang="es-VE" sz="2800" dirty="0"/>
          </a:p>
        </p:txBody>
      </p:sp>
      <p:sp>
        <p:nvSpPr>
          <p:cNvPr id="5" name="Rectángulo 4"/>
          <p:cNvSpPr/>
          <p:nvPr/>
        </p:nvSpPr>
        <p:spPr>
          <a:xfrm>
            <a:off x="420914" y="2394311"/>
            <a:ext cx="3846285" cy="317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El tiempo de protrombina se midió con </a:t>
            </a:r>
            <a:r>
              <a:rPr lang="es-VE" dirty="0" err="1" smtClean="0"/>
              <a:t>Thrombotest</a:t>
            </a:r>
            <a:r>
              <a:rPr lang="es-VE" dirty="0" smtClean="0"/>
              <a:t>, con </a:t>
            </a:r>
            <a:r>
              <a:rPr lang="es-VE" dirty="0"/>
              <a:t>un rango objetivo (expresado en términos de la proporción normalizada internacional [INR]) de 2,8 a 4,8, que es aproximadamente equivalente a una </a:t>
            </a:r>
            <a:r>
              <a:rPr lang="es-VE" dirty="0" smtClean="0"/>
              <a:t>razón de TP </a:t>
            </a:r>
            <a:r>
              <a:rPr lang="es-VE" dirty="0"/>
              <a:t>de 1,5 a 2.0 con una tromboplastina típica norteamericana</a:t>
            </a:r>
          </a:p>
        </p:txBody>
      </p:sp>
      <p:sp>
        <p:nvSpPr>
          <p:cNvPr id="6" name="Rectángulo 5"/>
          <p:cNvSpPr/>
          <p:nvPr/>
        </p:nvSpPr>
        <p:spPr>
          <a:xfrm>
            <a:off x="7104743" y="2394038"/>
            <a:ext cx="3846285" cy="3179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Se extrajo sangre de todos los pacientes en las visitas de seguimiento, que, después de la estabilización inicial del tiempo de protrombina, se programaron cada cuatro a seis semanas</a:t>
            </a:r>
          </a:p>
        </p:txBody>
      </p:sp>
      <p:sp>
        <p:nvSpPr>
          <p:cNvPr id="7" name="Flecha izquierda y derecha 6"/>
          <p:cNvSpPr/>
          <p:nvPr/>
        </p:nvSpPr>
        <p:spPr>
          <a:xfrm>
            <a:off x="5077895" y="3741309"/>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Rectángulo redondeado 7"/>
          <p:cNvSpPr/>
          <p:nvPr/>
        </p:nvSpPr>
        <p:spPr>
          <a:xfrm>
            <a:off x="2902858" y="2061029"/>
            <a:ext cx="6531428" cy="1944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dirty="0"/>
              <a:t>Para disminuir el riesgo de sangrado, se recomendó a todos los pacientes que no </a:t>
            </a:r>
            <a:r>
              <a:rPr lang="es-VE" dirty="0" smtClean="0"/>
              <a:t>tomaran </a:t>
            </a:r>
            <a:r>
              <a:rPr lang="es-VE" dirty="0"/>
              <a:t>aspirina u otros medicamentos </a:t>
            </a:r>
            <a:r>
              <a:rPr lang="es-VE" dirty="0" err="1"/>
              <a:t>antiplaquetarios</a:t>
            </a:r>
            <a:r>
              <a:rPr lang="es-VE" dirty="0"/>
              <a:t> mientras </a:t>
            </a:r>
            <a:r>
              <a:rPr lang="es-VE" dirty="0" err="1" smtClean="0"/>
              <a:t>recibian</a:t>
            </a:r>
            <a:r>
              <a:rPr lang="es-VE" dirty="0" smtClean="0"/>
              <a:t> </a:t>
            </a:r>
            <a:r>
              <a:rPr lang="es-VE" dirty="0"/>
              <a:t>el medicamento de prueba</a:t>
            </a:r>
          </a:p>
        </p:txBody>
      </p:sp>
    </p:spTree>
    <p:extLst>
      <p:ext uri="{BB962C8B-B14F-4D97-AF65-F5344CB8AC3E}">
        <p14:creationId xmlns:p14="http://schemas.microsoft.com/office/powerpoint/2010/main" xmlns="" val="86955420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4253</TotalTime>
  <Words>1722</Words>
  <Application>Microsoft Office PowerPoint</Application>
  <PresentationFormat>Personalizado</PresentationFormat>
  <Paragraphs>141</Paragraphs>
  <Slides>30</Slides>
  <Notes>19</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Tipo de madera</vt:lpstr>
      <vt:lpstr>Diapositiva 1</vt:lpstr>
      <vt:lpstr>Diapositiva 2</vt:lpstr>
      <vt:lpstr>Diapositiva 3</vt:lpstr>
      <vt:lpstr>Diapositiva 4</vt:lpstr>
      <vt:lpstr>INTRODUCCION </vt:lpstr>
      <vt:lpstr>Metodología </vt:lpstr>
      <vt:lpstr> Criterios de exclusión</vt:lpstr>
      <vt:lpstr>Metodología </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Aportes del grupo:</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Sandra</dc:creator>
  <cp:lastModifiedBy>Carmen</cp:lastModifiedBy>
  <cp:revision>128</cp:revision>
  <dcterms:created xsi:type="dcterms:W3CDTF">2018-08-10T01:53:48Z</dcterms:created>
  <dcterms:modified xsi:type="dcterms:W3CDTF">2018-10-12T00:48:29Z</dcterms:modified>
</cp:coreProperties>
</file>