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3"/>
  </p:notesMasterIdLst>
  <p:sldIdLst>
    <p:sldId id="290" r:id="rId2"/>
    <p:sldId id="303" r:id="rId3"/>
    <p:sldId id="257" r:id="rId4"/>
    <p:sldId id="325" r:id="rId5"/>
    <p:sldId id="292" r:id="rId6"/>
    <p:sldId id="271" r:id="rId7"/>
    <p:sldId id="272" r:id="rId8"/>
    <p:sldId id="273" r:id="rId9"/>
    <p:sldId id="274" r:id="rId10"/>
    <p:sldId id="324" r:id="rId11"/>
    <p:sldId id="277" r:id="rId12"/>
    <p:sldId id="278" r:id="rId13"/>
    <p:sldId id="288" r:id="rId14"/>
    <p:sldId id="328" r:id="rId15"/>
    <p:sldId id="279" r:id="rId16"/>
    <p:sldId id="280" r:id="rId17"/>
    <p:sldId id="281" r:id="rId18"/>
    <p:sldId id="326" r:id="rId19"/>
    <p:sldId id="294" r:id="rId20"/>
    <p:sldId id="315" r:id="rId21"/>
    <p:sldId id="314" r:id="rId22"/>
    <p:sldId id="318" r:id="rId23"/>
    <p:sldId id="319" r:id="rId24"/>
    <p:sldId id="320" r:id="rId25"/>
    <p:sldId id="321" r:id="rId26"/>
    <p:sldId id="322" r:id="rId27"/>
    <p:sldId id="283" r:id="rId28"/>
    <p:sldId id="284" r:id="rId29"/>
    <p:sldId id="301" r:id="rId30"/>
    <p:sldId id="300" r:id="rId31"/>
    <p:sldId id="28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66904" autoAdjust="0"/>
  </p:normalViewPr>
  <p:slideViewPr>
    <p:cSldViewPr>
      <p:cViewPr>
        <p:scale>
          <a:sx n="70" d="100"/>
          <a:sy n="70" d="100"/>
        </p:scale>
        <p:origin x="-516" y="2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5EE303-36BA-472C-BBCC-C37FFF5EE1B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6CF835A-701C-49C1-B5FD-AAEB46E34A03}">
      <dgm:prSet/>
      <dgm:spPr/>
      <dgm:t>
        <a:bodyPr/>
        <a:lstStyle/>
        <a:p>
          <a:pPr rtl="0"/>
          <a:r>
            <a:rPr lang="es-ES" dirty="0" smtClean="0"/>
            <a:t>Pacientes con IC</a:t>
          </a:r>
          <a:endParaRPr lang="en-US" dirty="0"/>
        </a:p>
      </dgm:t>
    </dgm:pt>
    <dgm:pt modelId="{F7B0AC5E-C20F-4DE3-ADA8-CC52045E4407}" type="parTrans" cxnId="{C4EBDB23-2566-4BBE-B868-E6E79CC2AA8A}">
      <dgm:prSet/>
      <dgm:spPr/>
      <dgm:t>
        <a:bodyPr/>
        <a:lstStyle/>
        <a:p>
          <a:endParaRPr lang="en-US"/>
        </a:p>
      </dgm:t>
    </dgm:pt>
    <dgm:pt modelId="{57883F20-FB1E-41DC-9391-9DD7D8ACED1B}" type="sibTrans" cxnId="{C4EBDB23-2566-4BBE-B868-E6E79CC2AA8A}">
      <dgm:prSet/>
      <dgm:spPr/>
      <dgm:t>
        <a:bodyPr/>
        <a:lstStyle/>
        <a:p>
          <a:endParaRPr lang="en-US"/>
        </a:p>
      </dgm:t>
    </dgm:pt>
    <dgm:pt modelId="{438FCC1E-3E8D-4792-8E41-F0DF24DA3302}">
      <dgm:prSet/>
      <dgm:spPr/>
      <dgm:t>
        <a:bodyPr/>
        <a:lstStyle/>
        <a:p>
          <a:pPr rtl="0"/>
          <a:r>
            <a:rPr lang="es-ES" dirty="0" smtClean="0"/>
            <a:t>FEVI ≥ 45% (estudio principal)</a:t>
          </a:r>
          <a:endParaRPr lang="en-US" dirty="0"/>
        </a:p>
      </dgm:t>
    </dgm:pt>
    <dgm:pt modelId="{220C79B3-48D9-49CB-ADD4-720986FF29D8}" type="parTrans" cxnId="{1ADB5A41-2B3D-424C-BA72-D8F52014E01B}">
      <dgm:prSet/>
      <dgm:spPr/>
      <dgm:t>
        <a:bodyPr/>
        <a:lstStyle/>
        <a:p>
          <a:endParaRPr lang="en-US"/>
        </a:p>
      </dgm:t>
    </dgm:pt>
    <dgm:pt modelId="{33510D83-D32F-454B-ADE7-E0F28421B724}" type="sibTrans" cxnId="{1ADB5A41-2B3D-424C-BA72-D8F52014E01B}">
      <dgm:prSet/>
      <dgm:spPr/>
      <dgm:t>
        <a:bodyPr/>
        <a:lstStyle/>
        <a:p>
          <a:endParaRPr lang="en-US"/>
        </a:p>
      </dgm:t>
    </dgm:pt>
    <dgm:pt modelId="{ABB57340-C622-4BDD-80A9-12D88E36C099}" type="pres">
      <dgm:prSet presAssocID="{FD5EE303-36BA-472C-BBCC-C37FFF5EE1B5}" presName="vert0" presStyleCnt="0">
        <dgm:presLayoutVars>
          <dgm:dir/>
          <dgm:animOne val="branch"/>
          <dgm:animLvl val="lvl"/>
        </dgm:presLayoutVars>
      </dgm:prSet>
      <dgm:spPr/>
      <dgm:t>
        <a:bodyPr/>
        <a:lstStyle/>
        <a:p>
          <a:endParaRPr lang="en-US"/>
        </a:p>
      </dgm:t>
    </dgm:pt>
    <dgm:pt modelId="{00F793F0-EDBF-4461-A8D3-132D34D26405}" type="pres">
      <dgm:prSet presAssocID="{F6CF835A-701C-49C1-B5FD-AAEB46E34A03}" presName="thickLine" presStyleLbl="alignNode1" presStyleIdx="0" presStyleCnt="2"/>
      <dgm:spPr/>
    </dgm:pt>
    <dgm:pt modelId="{3D62758A-4E1D-48F2-8B8A-D95A8F7BFE24}" type="pres">
      <dgm:prSet presAssocID="{F6CF835A-701C-49C1-B5FD-AAEB46E34A03}" presName="horz1" presStyleCnt="0"/>
      <dgm:spPr/>
    </dgm:pt>
    <dgm:pt modelId="{8272B223-D7A5-4377-959A-FDCA0463FAF7}" type="pres">
      <dgm:prSet presAssocID="{F6CF835A-701C-49C1-B5FD-AAEB46E34A03}" presName="tx1" presStyleLbl="revTx" presStyleIdx="0" presStyleCnt="2"/>
      <dgm:spPr/>
      <dgm:t>
        <a:bodyPr/>
        <a:lstStyle/>
        <a:p>
          <a:endParaRPr lang="en-US"/>
        </a:p>
      </dgm:t>
    </dgm:pt>
    <dgm:pt modelId="{3452DB0C-4625-40D8-9765-1E95AF4030A2}" type="pres">
      <dgm:prSet presAssocID="{F6CF835A-701C-49C1-B5FD-AAEB46E34A03}" presName="vert1" presStyleCnt="0"/>
      <dgm:spPr/>
    </dgm:pt>
    <dgm:pt modelId="{CEFE5B78-D791-4FB5-84EC-A19244CBFCC2}" type="pres">
      <dgm:prSet presAssocID="{438FCC1E-3E8D-4792-8E41-F0DF24DA3302}" presName="thickLine" presStyleLbl="alignNode1" presStyleIdx="1" presStyleCnt="2"/>
      <dgm:spPr/>
    </dgm:pt>
    <dgm:pt modelId="{D9C8B8A7-D83B-4AB1-9185-158A1FAD0BC5}" type="pres">
      <dgm:prSet presAssocID="{438FCC1E-3E8D-4792-8E41-F0DF24DA3302}" presName="horz1" presStyleCnt="0"/>
      <dgm:spPr/>
    </dgm:pt>
    <dgm:pt modelId="{2E5C28AD-23A5-4A0C-8450-5EE291CF654E}" type="pres">
      <dgm:prSet presAssocID="{438FCC1E-3E8D-4792-8E41-F0DF24DA3302}" presName="tx1" presStyleLbl="revTx" presStyleIdx="1" presStyleCnt="2"/>
      <dgm:spPr/>
      <dgm:t>
        <a:bodyPr/>
        <a:lstStyle/>
        <a:p>
          <a:endParaRPr lang="en-US"/>
        </a:p>
      </dgm:t>
    </dgm:pt>
    <dgm:pt modelId="{BEB0742C-DEE4-49FE-A462-11BD824BA90E}" type="pres">
      <dgm:prSet presAssocID="{438FCC1E-3E8D-4792-8E41-F0DF24DA3302}" presName="vert1" presStyleCnt="0"/>
      <dgm:spPr/>
    </dgm:pt>
  </dgm:ptLst>
  <dgm:cxnLst>
    <dgm:cxn modelId="{AD8E0B79-10D0-4C27-8E79-09AF28E5625B}" type="presOf" srcId="{F6CF835A-701C-49C1-B5FD-AAEB46E34A03}" destId="{8272B223-D7A5-4377-959A-FDCA0463FAF7}" srcOrd="0" destOrd="0" presId="urn:microsoft.com/office/officeart/2008/layout/LinedList"/>
    <dgm:cxn modelId="{C4EBDB23-2566-4BBE-B868-E6E79CC2AA8A}" srcId="{FD5EE303-36BA-472C-BBCC-C37FFF5EE1B5}" destId="{F6CF835A-701C-49C1-B5FD-AAEB46E34A03}" srcOrd="0" destOrd="0" parTransId="{F7B0AC5E-C20F-4DE3-ADA8-CC52045E4407}" sibTransId="{57883F20-FB1E-41DC-9391-9DD7D8ACED1B}"/>
    <dgm:cxn modelId="{1ADB5A41-2B3D-424C-BA72-D8F52014E01B}" srcId="{FD5EE303-36BA-472C-BBCC-C37FFF5EE1B5}" destId="{438FCC1E-3E8D-4792-8E41-F0DF24DA3302}" srcOrd="1" destOrd="0" parTransId="{220C79B3-48D9-49CB-ADD4-720986FF29D8}" sibTransId="{33510D83-D32F-454B-ADE7-E0F28421B724}"/>
    <dgm:cxn modelId="{A9ACCD00-8551-42E7-86CF-5BCA01C86A2E}" type="presOf" srcId="{FD5EE303-36BA-472C-BBCC-C37FFF5EE1B5}" destId="{ABB57340-C622-4BDD-80A9-12D88E36C099}" srcOrd="0" destOrd="0" presId="urn:microsoft.com/office/officeart/2008/layout/LinedList"/>
    <dgm:cxn modelId="{AABFB98E-5A6B-452E-8BBC-36E6708636B9}" type="presOf" srcId="{438FCC1E-3E8D-4792-8E41-F0DF24DA3302}" destId="{2E5C28AD-23A5-4A0C-8450-5EE291CF654E}" srcOrd="0" destOrd="0" presId="urn:microsoft.com/office/officeart/2008/layout/LinedList"/>
    <dgm:cxn modelId="{9AC0678E-F94B-42F2-810C-B44C7BEBEB3D}" type="presParOf" srcId="{ABB57340-C622-4BDD-80A9-12D88E36C099}" destId="{00F793F0-EDBF-4461-A8D3-132D34D26405}" srcOrd="0" destOrd="0" presId="urn:microsoft.com/office/officeart/2008/layout/LinedList"/>
    <dgm:cxn modelId="{004A4C19-D262-4404-865A-4B8E022CCCD2}" type="presParOf" srcId="{ABB57340-C622-4BDD-80A9-12D88E36C099}" destId="{3D62758A-4E1D-48F2-8B8A-D95A8F7BFE24}" srcOrd="1" destOrd="0" presId="urn:microsoft.com/office/officeart/2008/layout/LinedList"/>
    <dgm:cxn modelId="{10F6B9FD-3977-4CEA-ADAF-DE6B170DAE1F}" type="presParOf" srcId="{3D62758A-4E1D-48F2-8B8A-D95A8F7BFE24}" destId="{8272B223-D7A5-4377-959A-FDCA0463FAF7}" srcOrd="0" destOrd="0" presId="urn:microsoft.com/office/officeart/2008/layout/LinedList"/>
    <dgm:cxn modelId="{47CC4995-6075-4DD3-A0F0-31C369BFE72B}" type="presParOf" srcId="{3D62758A-4E1D-48F2-8B8A-D95A8F7BFE24}" destId="{3452DB0C-4625-40D8-9765-1E95AF4030A2}" srcOrd="1" destOrd="0" presId="urn:microsoft.com/office/officeart/2008/layout/LinedList"/>
    <dgm:cxn modelId="{67801B3A-0D89-49BA-8A7A-2462C2DA5958}" type="presParOf" srcId="{ABB57340-C622-4BDD-80A9-12D88E36C099}" destId="{CEFE5B78-D791-4FB5-84EC-A19244CBFCC2}" srcOrd="2" destOrd="0" presId="urn:microsoft.com/office/officeart/2008/layout/LinedList"/>
    <dgm:cxn modelId="{85B17504-D77A-4C80-80E3-9A9DFF91D22D}" type="presParOf" srcId="{ABB57340-C622-4BDD-80A9-12D88E36C099}" destId="{D9C8B8A7-D83B-4AB1-9185-158A1FAD0BC5}" srcOrd="3" destOrd="0" presId="urn:microsoft.com/office/officeart/2008/layout/LinedList"/>
    <dgm:cxn modelId="{AD309BBA-EAB3-4A3B-AFC9-471161BBF8AD}" type="presParOf" srcId="{D9C8B8A7-D83B-4AB1-9185-158A1FAD0BC5}" destId="{2E5C28AD-23A5-4A0C-8450-5EE291CF654E}" srcOrd="0" destOrd="0" presId="urn:microsoft.com/office/officeart/2008/layout/LinedList"/>
    <dgm:cxn modelId="{16A63FE4-76EB-484F-86CD-CDED345AF223}" type="presParOf" srcId="{D9C8B8A7-D83B-4AB1-9185-158A1FAD0BC5}" destId="{BEB0742C-DEE4-49FE-A462-11BD824BA90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BC10BA1-73F3-42C5-94F0-79B6CCBD65E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842614D-3EFD-4658-A705-3595DC661E0A}">
      <dgm:prSet/>
      <dgm:spPr/>
      <dgm:t>
        <a:bodyPr/>
        <a:lstStyle/>
        <a:p>
          <a:pPr rtl="0"/>
          <a:r>
            <a:rPr lang="es-ES" dirty="0" smtClean="0"/>
            <a:t>Para el punto final primario, se construyeron las curvas de Kaplan-</a:t>
          </a:r>
          <a:r>
            <a:rPr lang="es-ES" dirty="0" err="1" smtClean="0"/>
            <a:t>Meier</a:t>
          </a:r>
          <a:r>
            <a:rPr lang="es-ES" dirty="0" smtClean="0"/>
            <a:t>, y los grupos de estudio se compararon con el uso del log </a:t>
          </a:r>
          <a:r>
            <a:rPr lang="es-ES" dirty="0" err="1" smtClean="0"/>
            <a:t>rank</a:t>
          </a:r>
          <a:r>
            <a:rPr lang="es-ES" dirty="0" smtClean="0"/>
            <a:t> test. </a:t>
          </a:r>
          <a:endParaRPr lang="en-US" dirty="0"/>
        </a:p>
      </dgm:t>
    </dgm:pt>
    <dgm:pt modelId="{D996D4B4-B6D9-422C-8FB3-2CE0EE5E1A1B}" type="parTrans" cxnId="{11A59DA2-66A2-49DF-9647-E390DAAA10FB}">
      <dgm:prSet/>
      <dgm:spPr/>
      <dgm:t>
        <a:bodyPr/>
        <a:lstStyle/>
        <a:p>
          <a:endParaRPr lang="en-US"/>
        </a:p>
      </dgm:t>
    </dgm:pt>
    <dgm:pt modelId="{1B9E175A-9662-4873-A950-E32B236935B3}" type="sibTrans" cxnId="{11A59DA2-66A2-49DF-9647-E390DAAA10FB}">
      <dgm:prSet/>
      <dgm:spPr/>
      <dgm:t>
        <a:bodyPr/>
        <a:lstStyle/>
        <a:p>
          <a:endParaRPr lang="en-US"/>
        </a:p>
      </dgm:t>
    </dgm:pt>
    <dgm:pt modelId="{3C818FBD-10B5-42CA-A5A1-C9068841D9EB}">
      <dgm:prSet/>
      <dgm:spPr/>
      <dgm:t>
        <a:bodyPr/>
        <a:lstStyle/>
        <a:p>
          <a:pPr rtl="0"/>
          <a:r>
            <a:rPr lang="es-ES" dirty="0" smtClean="0"/>
            <a:t>Al comparar  los grupos de digoxina y placebo, estimaron la relación de riesgo asociado con un evento y se realizo calculo el 95 por ciento intervalo de confianza del modelo de riesgos proporcionales de Cox.</a:t>
          </a:r>
          <a:endParaRPr lang="en-US" dirty="0"/>
        </a:p>
      </dgm:t>
    </dgm:pt>
    <dgm:pt modelId="{C3783D72-85EF-4757-B57B-E44452D69DFF}" type="parTrans" cxnId="{7159CD64-1490-49D1-A457-9F52BE1E9103}">
      <dgm:prSet/>
      <dgm:spPr/>
      <dgm:t>
        <a:bodyPr/>
        <a:lstStyle/>
        <a:p>
          <a:endParaRPr lang="es-CO"/>
        </a:p>
      </dgm:t>
    </dgm:pt>
    <dgm:pt modelId="{C4799F2F-9D17-4BC6-9502-827384935A53}" type="sibTrans" cxnId="{7159CD64-1490-49D1-A457-9F52BE1E9103}">
      <dgm:prSet/>
      <dgm:spPr/>
      <dgm:t>
        <a:bodyPr/>
        <a:lstStyle/>
        <a:p>
          <a:endParaRPr lang="es-CO"/>
        </a:p>
      </dgm:t>
    </dgm:pt>
    <dgm:pt modelId="{248C8C86-A507-48A6-B618-A96D7E68C1D1}" type="pres">
      <dgm:prSet presAssocID="{3BC10BA1-73F3-42C5-94F0-79B6CCBD65E9}" presName="vert0" presStyleCnt="0">
        <dgm:presLayoutVars>
          <dgm:dir/>
          <dgm:animOne val="branch"/>
          <dgm:animLvl val="lvl"/>
        </dgm:presLayoutVars>
      </dgm:prSet>
      <dgm:spPr/>
      <dgm:t>
        <a:bodyPr/>
        <a:lstStyle/>
        <a:p>
          <a:endParaRPr lang="es-ES"/>
        </a:p>
      </dgm:t>
    </dgm:pt>
    <dgm:pt modelId="{84E2B10F-6164-4797-B2E0-5F1A805200FC}" type="pres">
      <dgm:prSet presAssocID="{3C818FBD-10B5-42CA-A5A1-C9068841D9EB}" presName="thickLine" presStyleLbl="alignNode1" presStyleIdx="0" presStyleCnt="2"/>
      <dgm:spPr/>
    </dgm:pt>
    <dgm:pt modelId="{BA5F03DD-6019-41A3-A138-4CF4D9BB8C1A}" type="pres">
      <dgm:prSet presAssocID="{3C818FBD-10B5-42CA-A5A1-C9068841D9EB}" presName="horz1" presStyleCnt="0"/>
      <dgm:spPr/>
    </dgm:pt>
    <dgm:pt modelId="{91E7BDB5-CBCA-4BDF-9262-4F7FD346BF63}" type="pres">
      <dgm:prSet presAssocID="{3C818FBD-10B5-42CA-A5A1-C9068841D9EB}" presName="tx1" presStyleLbl="revTx" presStyleIdx="0" presStyleCnt="2"/>
      <dgm:spPr/>
      <dgm:t>
        <a:bodyPr/>
        <a:lstStyle/>
        <a:p>
          <a:endParaRPr lang="es-CO"/>
        </a:p>
      </dgm:t>
    </dgm:pt>
    <dgm:pt modelId="{DC2D2794-2868-4567-B922-28F07ACD8A4C}" type="pres">
      <dgm:prSet presAssocID="{3C818FBD-10B5-42CA-A5A1-C9068841D9EB}" presName="vert1" presStyleCnt="0"/>
      <dgm:spPr/>
    </dgm:pt>
    <dgm:pt modelId="{A03D0AB2-6A02-4394-8255-836E1E7A5893}" type="pres">
      <dgm:prSet presAssocID="{1842614D-3EFD-4658-A705-3595DC661E0A}" presName="thickLine" presStyleLbl="alignNode1" presStyleIdx="1" presStyleCnt="2"/>
      <dgm:spPr/>
    </dgm:pt>
    <dgm:pt modelId="{D99193E9-6552-4ED8-B0EE-A6351DA39D28}" type="pres">
      <dgm:prSet presAssocID="{1842614D-3EFD-4658-A705-3595DC661E0A}" presName="horz1" presStyleCnt="0"/>
      <dgm:spPr/>
    </dgm:pt>
    <dgm:pt modelId="{7510285C-6231-4B75-B094-7FDF20F182FF}" type="pres">
      <dgm:prSet presAssocID="{1842614D-3EFD-4658-A705-3595DC661E0A}" presName="tx1" presStyleLbl="revTx" presStyleIdx="1" presStyleCnt="2"/>
      <dgm:spPr/>
      <dgm:t>
        <a:bodyPr/>
        <a:lstStyle/>
        <a:p>
          <a:endParaRPr lang="es-ES"/>
        </a:p>
      </dgm:t>
    </dgm:pt>
    <dgm:pt modelId="{78585B3D-BAAF-4B8D-9D5B-AB73D83561CC}" type="pres">
      <dgm:prSet presAssocID="{1842614D-3EFD-4658-A705-3595DC661E0A}" presName="vert1" presStyleCnt="0"/>
      <dgm:spPr/>
    </dgm:pt>
  </dgm:ptLst>
  <dgm:cxnLst>
    <dgm:cxn modelId="{11A59DA2-66A2-49DF-9647-E390DAAA10FB}" srcId="{3BC10BA1-73F3-42C5-94F0-79B6CCBD65E9}" destId="{1842614D-3EFD-4658-A705-3595DC661E0A}" srcOrd="1" destOrd="0" parTransId="{D996D4B4-B6D9-422C-8FB3-2CE0EE5E1A1B}" sibTransId="{1B9E175A-9662-4873-A950-E32B236935B3}"/>
    <dgm:cxn modelId="{9A4741BB-91FF-41B5-BEAD-6B9638322773}" type="presOf" srcId="{1842614D-3EFD-4658-A705-3595DC661E0A}" destId="{7510285C-6231-4B75-B094-7FDF20F182FF}" srcOrd="0" destOrd="0" presId="urn:microsoft.com/office/officeart/2008/layout/LinedList"/>
    <dgm:cxn modelId="{7159CD64-1490-49D1-A457-9F52BE1E9103}" srcId="{3BC10BA1-73F3-42C5-94F0-79B6CCBD65E9}" destId="{3C818FBD-10B5-42CA-A5A1-C9068841D9EB}" srcOrd="0" destOrd="0" parTransId="{C3783D72-85EF-4757-B57B-E44452D69DFF}" sibTransId="{C4799F2F-9D17-4BC6-9502-827384935A53}"/>
    <dgm:cxn modelId="{A2B9607A-CDA8-4C47-8100-67801EB9CD7D}" type="presOf" srcId="{3C818FBD-10B5-42CA-A5A1-C9068841D9EB}" destId="{91E7BDB5-CBCA-4BDF-9262-4F7FD346BF63}" srcOrd="0" destOrd="0" presId="urn:microsoft.com/office/officeart/2008/layout/LinedList"/>
    <dgm:cxn modelId="{A6A5CB96-F6A4-4D7B-9A43-9653D6CDF149}" type="presOf" srcId="{3BC10BA1-73F3-42C5-94F0-79B6CCBD65E9}" destId="{248C8C86-A507-48A6-B618-A96D7E68C1D1}" srcOrd="0" destOrd="0" presId="urn:microsoft.com/office/officeart/2008/layout/LinedList"/>
    <dgm:cxn modelId="{641CD21B-DFD7-4046-8C01-4BB9C970DB31}" type="presParOf" srcId="{248C8C86-A507-48A6-B618-A96D7E68C1D1}" destId="{84E2B10F-6164-4797-B2E0-5F1A805200FC}" srcOrd="0" destOrd="0" presId="urn:microsoft.com/office/officeart/2008/layout/LinedList"/>
    <dgm:cxn modelId="{BBA8A464-17DC-4A48-B1FB-91CF9CE1B3E8}" type="presParOf" srcId="{248C8C86-A507-48A6-B618-A96D7E68C1D1}" destId="{BA5F03DD-6019-41A3-A138-4CF4D9BB8C1A}" srcOrd="1" destOrd="0" presId="urn:microsoft.com/office/officeart/2008/layout/LinedList"/>
    <dgm:cxn modelId="{EDAD7A3A-E2CD-4469-86D3-70CAEB7BB671}" type="presParOf" srcId="{BA5F03DD-6019-41A3-A138-4CF4D9BB8C1A}" destId="{91E7BDB5-CBCA-4BDF-9262-4F7FD346BF63}" srcOrd="0" destOrd="0" presId="urn:microsoft.com/office/officeart/2008/layout/LinedList"/>
    <dgm:cxn modelId="{70B207C9-E705-499E-A3E4-3E861B7ECFF7}" type="presParOf" srcId="{BA5F03DD-6019-41A3-A138-4CF4D9BB8C1A}" destId="{DC2D2794-2868-4567-B922-28F07ACD8A4C}" srcOrd="1" destOrd="0" presId="urn:microsoft.com/office/officeart/2008/layout/LinedList"/>
    <dgm:cxn modelId="{48DBC59D-88B7-4186-A3E8-E8FDD6643F27}" type="presParOf" srcId="{248C8C86-A507-48A6-B618-A96D7E68C1D1}" destId="{A03D0AB2-6A02-4394-8255-836E1E7A5893}" srcOrd="2" destOrd="0" presId="urn:microsoft.com/office/officeart/2008/layout/LinedList"/>
    <dgm:cxn modelId="{6FEBCC1A-514C-4F75-BDC2-9F89FF4C3AD1}" type="presParOf" srcId="{248C8C86-A507-48A6-B618-A96D7E68C1D1}" destId="{D99193E9-6552-4ED8-B0EE-A6351DA39D28}" srcOrd="3" destOrd="0" presId="urn:microsoft.com/office/officeart/2008/layout/LinedList"/>
    <dgm:cxn modelId="{B2DF0179-E9C5-4C30-8E88-08614E4A4E4D}" type="presParOf" srcId="{D99193E9-6552-4ED8-B0EE-A6351DA39D28}" destId="{7510285C-6231-4B75-B094-7FDF20F182FF}" srcOrd="0" destOrd="0" presId="urn:microsoft.com/office/officeart/2008/layout/LinedList"/>
    <dgm:cxn modelId="{E880BB87-A8E7-45AF-B147-40FE49FD12E6}" type="presParOf" srcId="{D99193E9-6552-4ED8-B0EE-A6351DA39D28}" destId="{78585B3D-BAAF-4B8D-9D5B-AB73D83561C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55EF368-ABB7-42C1-9528-762C8C08CD22}" type="doc">
      <dgm:prSet loTypeId="urn:microsoft.com/office/officeart/2005/8/layout/vProcess5" loCatId="process" qsTypeId="urn:microsoft.com/office/officeart/2005/8/quickstyle/simple1" qsCatId="simple" csTypeId="urn:microsoft.com/office/officeart/2005/8/colors/accent0_1" csCatId="mainScheme" phldr="1"/>
      <dgm:spPr/>
      <dgm:t>
        <a:bodyPr/>
        <a:lstStyle/>
        <a:p>
          <a:endParaRPr lang="en-US"/>
        </a:p>
      </dgm:t>
    </dgm:pt>
    <dgm:pt modelId="{5B816A1F-C6A9-46F8-B926-BA57E4C0C666}">
      <dgm:prSet/>
      <dgm:spPr>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rtl="0"/>
          <a:r>
            <a:rPr lang="es-CO" dirty="0" smtClean="0"/>
            <a:t>En este estudio se observó que la digoxina no tenía efecto sobre la mortalidad global cuando se añade a los diuréticos y a los IECAS para el tratamiento de la insuficiencia cardíaca (IC) en pacientes con disfunción sistólica</a:t>
          </a:r>
          <a:r>
            <a:rPr lang="es-ES" dirty="0" smtClean="0"/>
            <a:t>.</a:t>
          </a:r>
          <a:endParaRPr lang="en-US" dirty="0"/>
        </a:p>
      </dgm:t>
    </dgm:pt>
    <dgm:pt modelId="{3DCC313F-8351-40D1-955A-920B6A99E000}" type="parTrans" cxnId="{F0FF245E-5161-4D2F-984A-000E2CAEB5EC}">
      <dgm:prSet/>
      <dgm:spPr/>
      <dgm:t>
        <a:bodyPr/>
        <a:lstStyle/>
        <a:p>
          <a:endParaRPr lang="en-US"/>
        </a:p>
      </dgm:t>
    </dgm:pt>
    <dgm:pt modelId="{84663203-8B2C-4152-98BB-90C6443F3928}" type="sibTrans" cxnId="{F0FF245E-5161-4D2F-984A-000E2CAEB5EC}">
      <dgm:prSet/>
      <dgm:spPr>
        <a:solidFill>
          <a:schemeClr val="tx2">
            <a:alpha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a:p>
      </dgm:t>
    </dgm:pt>
    <dgm:pt modelId="{214CDFC6-551A-44F0-A4E2-3ACDFFAF808D}">
      <dgm:prSet custT="1"/>
      <dgm:spPr>
        <a:solidFill>
          <a:schemeClr val="tx1">
            <a:lumMod val="25000"/>
            <a:lumOff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rtl="0">
            <a:lnSpc>
              <a:spcPct val="150000"/>
            </a:lnSpc>
          </a:pPr>
          <a:r>
            <a:rPr lang="es-CO" sz="1700" dirty="0" smtClean="0"/>
            <a:t>La necesidad de hospitalización, especialmente por empeoramiento y progresión de la IC, fue menor en el grupo tratado con digoxina</a:t>
          </a:r>
          <a:endParaRPr lang="en-US" sz="1700" b="1" dirty="0"/>
        </a:p>
      </dgm:t>
    </dgm:pt>
    <dgm:pt modelId="{3897EA30-2D20-4BAF-8B06-31B4F8BE789F}" type="parTrans" cxnId="{80193619-36E0-4C6D-A561-B5EA18773924}">
      <dgm:prSet/>
      <dgm:spPr/>
      <dgm:t>
        <a:bodyPr/>
        <a:lstStyle/>
        <a:p>
          <a:endParaRPr lang="en-US"/>
        </a:p>
      </dgm:t>
    </dgm:pt>
    <dgm:pt modelId="{CC6DDC56-ADB7-4394-8CA2-4B63E6A8F0EB}" type="sibTrans" cxnId="{80193619-36E0-4C6D-A561-B5EA18773924}">
      <dgm:prSet/>
      <dgm:spPr>
        <a:solidFill>
          <a:schemeClr val="tx2">
            <a:alpha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a:p>
      </dgm:t>
    </dgm:pt>
    <dgm:pt modelId="{8A695582-D771-476F-A101-2C99E52739C1}">
      <dgm:prSet/>
      <dgm:spPr>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dirty="0" smtClean="0"/>
            <a:t>. La combinación de mortalidad por progresión de la IC y la hospitalización por esta causa se reduce marcadamente en el grupo de la digoxina. Este efecto se observa en todos los subgrupos, pero es mas marcado en los grupos de mayor riesgo.</a:t>
          </a:r>
          <a:endParaRPr lang="en-US" dirty="0"/>
        </a:p>
      </dgm:t>
    </dgm:pt>
    <dgm:pt modelId="{93111323-D813-4C53-9297-F04874BCBFB7}" type="parTrans" cxnId="{E261243E-3DF3-424F-899C-A5D38E6277E6}">
      <dgm:prSet/>
      <dgm:spPr/>
      <dgm:t>
        <a:bodyPr/>
        <a:lstStyle/>
        <a:p>
          <a:endParaRPr lang="en-US"/>
        </a:p>
      </dgm:t>
    </dgm:pt>
    <dgm:pt modelId="{2D3CF5F8-607C-4074-8B69-335AC780597D}" type="sibTrans" cxnId="{E261243E-3DF3-424F-899C-A5D38E6277E6}">
      <dgm:prSet/>
      <dgm:spPr/>
      <dgm:t>
        <a:bodyPr/>
        <a:lstStyle/>
        <a:p>
          <a:endParaRPr lang="en-US"/>
        </a:p>
      </dgm:t>
    </dgm:pt>
    <dgm:pt modelId="{23E4F6B9-7894-46A7-9204-FF206E6C916F}" type="pres">
      <dgm:prSet presAssocID="{355EF368-ABB7-42C1-9528-762C8C08CD22}" presName="outerComposite" presStyleCnt="0">
        <dgm:presLayoutVars>
          <dgm:chMax val="5"/>
          <dgm:dir/>
          <dgm:resizeHandles val="exact"/>
        </dgm:presLayoutVars>
      </dgm:prSet>
      <dgm:spPr/>
      <dgm:t>
        <a:bodyPr/>
        <a:lstStyle/>
        <a:p>
          <a:endParaRPr lang="es-ES"/>
        </a:p>
      </dgm:t>
    </dgm:pt>
    <dgm:pt modelId="{2FD92C64-AAA5-4863-9571-2C192C0E7CC5}" type="pres">
      <dgm:prSet presAssocID="{355EF368-ABB7-42C1-9528-762C8C08CD22}" presName="dummyMaxCanvas" presStyleCnt="0">
        <dgm:presLayoutVars/>
      </dgm:prSet>
      <dgm:spPr/>
    </dgm:pt>
    <dgm:pt modelId="{D0D910FA-FE8F-4F4C-AF46-C4EC2E4D28CF}" type="pres">
      <dgm:prSet presAssocID="{355EF368-ABB7-42C1-9528-762C8C08CD22}" presName="ThreeNodes_1" presStyleLbl="node1" presStyleIdx="0" presStyleCnt="3">
        <dgm:presLayoutVars>
          <dgm:bulletEnabled val="1"/>
        </dgm:presLayoutVars>
      </dgm:prSet>
      <dgm:spPr/>
      <dgm:t>
        <a:bodyPr/>
        <a:lstStyle/>
        <a:p>
          <a:endParaRPr lang="es-ES"/>
        </a:p>
      </dgm:t>
    </dgm:pt>
    <dgm:pt modelId="{51EFD985-A1F8-4C2D-9F92-D7EFADF18E49}" type="pres">
      <dgm:prSet presAssocID="{355EF368-ABB7-42C1-9528-762C8C08CD22}" presName="ThreeNodes_2" presStyleLbl="node1" presStyleIdx="1" presStyleCnt="3">
        <dgm:presLayoutVars>
          <dgm:bulletEnabled val="1"/>
        </dgm:presLayoutVars>
      </dgm:prSet>
      <dgm:spPr/>
      <dgm:t>
        <a:bodyPr/>
        <a:lstStyle/>
        <a:p>
          <a:endParaRPr lang="es-ES"/>
        </a:p>
      </dgm:t>
    </dgm:pt>
    <dgm:pt modelId="{47050216-EA46-4C9D-97DE-1CE78A8E862B}" type="pres">
      <dgm:prSet presAssocID="{355EF368-ABB7-42C1-9528-762C8C08CD22}" presName="ThreeNodes_3" presStyleLbl="node1" presStyleIdx="2" presStyleCnt="3">
        <dgm:presLayoutVars>
          <dgm:bulletEnabled val="1"/>
        </dgm:presLayoutVars>
      </dgm:prSet>
      <dgm:spPr/>
      <dgm:t>
        <a:bodyPr/>
        <a:lstStyle/>
        <a:p>
          <a:endParaRPr lang="es-ES"/>
        </a:p>
      </dgm:t>
    </dgm:pt>
    <dgm:pt modelId="{D8644DE2-DC38-4795-B927-D23A655E0EA8}" type="pres">
      <dgm:prSet presAssocID="{355EF368-ABB7-42C1-9528-762C8C08CD22}" presName="ThreeConn_1-2" presStyleLbl="fgAccFollowNode1" presStyleIdx="0" presStyleCnt="2">
        <dgm:presLayoutVars>
          <dgm:bulletEnabled val="1"/>
        </dgm:presLayoutVars>
      </dgm:prSet>
      <dgm:spPr/>
      <dgm:t>
        <a:bodyPr/>
        <a:lstStyle/>
        <a:p>
          <a:endParaRPr lang="es-ES"/>
        </a:p>
      </dgm:t>
    </dgm:pt>
    <dgm:pt modelId="{8BBBEA76-40DC-4333-920E-9F31CB26C8AA}" type="pres">
      <dgm:prSet presAssocID="{355EF368-ABB7-42C1-9528-762C8C08CD22}" presName="ThreeConn_2-3" presStyleLbl="fgAccFollowNode1" presStyleIdx="1" presStyleCnt="2">
        <dgm:presLayoutVars>
          <dgm:bulletEnabled val="1"/>
        </dgm:presLayoutVars>
      </dgm:prSet>
      <dgm:spPr/>
      <dgm:t>
        <a:bodyPr/>
        <a:lstStyle/>
        <a:p>
          <a:endParaRPr lang="es-ES"/>
        </a:p>
      </dgm:t>
    </dgm:pt>
    <dgm:pt modelId="{09A3A4B0-7ADB-4E25-9663-6BBDD4FFDD2D}" type="pres">
      <dgm:prSet presAssocID="{355EF368-ABB7-42C1-9528-762C8C08CD22}" presName="ThreeNodes_1_text" presStyleLbl="node1" presStyleIdx="2" presStyleCnt="3">
        <dgm:presLayoutVars>
          <dgm:bulletEnabled val="1"/>
        </dgm:presLayoutVars>
      </dgm:prSet>
      <dgm:spPr/>
      <dgm:t>
        <a:bodyPr/>
        <a:lstStyle/>
        <a:p>
          <a:endParaRPr lang="es-ES"/>
        </a:p>
      </dgm:t>
    </dgm:pt>
    <dgm:pt modelId="{4072234B-7B7F-4A41-A7AD-C0652238C28A}" type="pres">
      <dgm:prSet presAssocID="{355EF368-ABB7-42C1-9528-762C8C08CD22}" presName="ThreeNodes_2_text" presStyleLbl="node1" presStyleIdx="2" presStyleCnt="3">
        <dgm:presLayoutVars>
          <dgm:bulletEnabled val="1"/>
        </dgm:presLayoutVars>
      </dgm:prSet>
      <dgm:spPr/>
      <dgm:t>
        <a:bodyPr/>
        <a:lstStyle/>
        <a:p>
          <a:endParaRPr lang="es-ES"/>
        </a:p>
      </dgm:t>
    </dgm:pt>
    <dgm:pt modelId="{FF07ECF6-E598-473C-AA9D-13EA15A2CFB5}" type="pres">
      <dgm:prSet presAssocID="{355EF368-ABB7-42C1-9528-762C8C08CD22}" presName="ThreeNodes_3_text" presStyleLbl="node1" presStyleIdx="2" presStyleCnt="3">
        <dgm:presLayoutVars>
          <dgm:bulletEnabled val="1"/>
        </dgm:presLayoutVars>
      </dgm:prSet>
      <dgm:spPr/>
      <dgm:t>
        <a:bodyPr/>
        <a:lstStyle/>
        <a:p>
          <a:endParaRPr lang="es-ES"/>
        </a:p>
      </dgm:t>
    </dgm:pt>
  </dgm:ptLst>
  <dgm:cxnLst>
    <dgm:cxn modelId="{25AEBFEE-C6B1-4983-9D00-50552C35106B}" type="presOf" srcId="{8A695582-D771-476F-A101-2C99E52739C1}" destId="{47050216-EA46-4C9D-97DE-1CE78A8E862B}" srcOrd="0" destOrd="0" presId="urn:microsoft.com/office/officeart/2005/8/layout/vProcess5"/>
    <dgm:cxn modelId="{E97375DB-F8EB-4F98-A704-88E014E891E4}" type="presOf" srcId="{CC6DDC56-ADB7-4394-8CA2-4B63E6A8F0EB}" destId="{8BBBEA76-40DC-4333-920E-9F31CB26C8AA}" srcOrd="0" destOrd="0" presId="urn:microsoft.com/office/officeart/2005/8/layout/vProcess5"/>
    <dgm:cxn modelId="{5593AE76-3195-4F2A-8266-E3028556AE64}" type="presOf" srcId="{214CDFC6-551A-44F0-A4E2-3ACDFFAF808D}" destId="{51EFD985-A1F8-4C2D-9F92-D7EFADF18E49}" srcOrd="0" destOrd="0" presId="urn:microsoft.com/office/officeart/2005/8/layout/vProcess5"/>
    <dgm:cxn modelId="{F0FF245E-5161-4D2F-984A-000E2CAEB5EC}" srcId="{355EF368-ABB7-42C1-9528-762C8C08CD22}" destId="{5B816A1F-C6A9-46F8-B926-BA57E4C0C666}" srcOrd="0" destOrd="0" parTransId="{3DCC313F-8351-40D1-955A-920B6A99E000}" sibTransId="{84663203-8B2C-4152-98BB-90C6443F3928}"/>
    <dgm:cxn modelId="{3AF23153-3FD8-4F79-A3EE-A23F8C3C0700}" type="presOf" srcId="{8A695582-D771-476F-A101-2C99E52739C1}" destId="{FF07ECF6-E598-473C-AA9D-13EA15A2CFB5}" srcOrd="1" destOrd="0" presId="urn:microsoft.com/office/officeart/2005/8/layout/vProcess5"/>
    <dgm:cxn modelId="{91285FC9-1F43-4A47-A763-7EF5F20AFE66}" type="presOf" srcId="{84663203-8B2C-4152-98BB-90C6443F3928}" destId="{D8644DE2-DC38-4795-B927-D23A655E0EA8}" srcOrd="0" destOrd="0" presId="urn:microsoft.com/office/officeart/2005/8/layout/vProcess5"/>
    <dgm:cxn modelId="{01EBB3BD-C83D-4DB0-A6B4-B29EF900E443}" type="presOf" srcId="{5B816A1F-C6A9-46F8-B926-BA57E4C0C666}" destId="{D0D910FA-FE8F-4F4C-AF46-C4EC2E4D28CF}" srcOrd="0" destOrd="0" presId="urn:microsoft.com/office/officeart/2005/8/layout/vProcess5"/>
    <dgm:cxn modelId="{E261243E-3DF3-424F-899C-A5D38E6277E6}" srcId="{355EF368-ABB7-42C1-9528-762C8C08CD22}" destId="{8A695582-D771-476F-A101-2C99E52739C1}" srcOrd="2" destOrd="0" parTransId="{93111323-D813-4C53-9297-F04874BCBFB7}" sibTransId="{2D3CF5F8-607C-4074-8B69-335AC780597D}"/>
    <dgm:cxn modelId="{A863711B-CDC5-4C5B-BE6A-FB7FC7ECF51E}" type="presOf" srcId="{214CDFC6-551A-44F0-A4E2-3ACDFFAF808D}" destId="{4072234B-7B7F-4A41-A7AD-C0652238C28A}" srcOrd="1" destOrd="0" presId="urn:microsoft.com/office/officeart/2005/8/layout/vProcess5"/>
    <dgm:cxn modelId="{756F347B-E541-4824-9B34-4C73473FD9EB}" type="presOf" srcId="{5B816A1F-C6A9-46F8-B926-BA57E4C0C666}" destId="{09A3A4B0-7ADB-4E25-9663-6BBDD4FFDD2D}" srcOrd="1" destOrd="0" presId="urn:microsoft.com/office/officeart/2005/8/layout/vProcess5"/>
    <dgm:cxn modelId="{80193619-36E0-4C6D-A561-B5EA18773924}" srcId="{355EF368-ABB7-42C1-9528-762C8C08CD22}" destId="{214CDFC6-551A-44F0-A4E2-3ACDFFAF808D}" srcOrd="1" destOrd="0" parTransId="{3897EA30-2D20-4BAF-8B06-31B4F8BE789F}" sibTransId="{CC6DDC56-ADB7-4394-8CA2-4B63E6A8F0EB}"/>
    <dgm:cxn modelId="{F279CBDD-124C-4112-B13A-8411BBC85015}" type="presOf" srcId="{355EF368-ABB7-42C1-9528-762C8C08CD22}" destId="{23E4F6B9-7894-46A7-9204-FF206E6C916F}" srcOrd="0" destOrd="0" presId="urn:microsoft.com/office/officeart/2005/8/layout/vProcess5"/>
    <dgm:cxn modelId="{188A8382-EFF4-427E-98FA-E760E42E06EE}" type="presParOf" srcId="{23E4F6B9-7894-46A7-9204-FF206E6C916F}" destId="{2FD92C64-AAA5-4863-9571-2C192C0E7CC5}" srcOrd="0" destOrd="0" presId="urn:microsoft.com/office/officeart/2005/8/layout/vProcess5"/>
    <dgm:cxn modelId="{1B3D3AD8-C5A7-4BCD-92C7-F9C727158875}" type="presParOf" srcId="{23E4F6B9-7894-46A7-9204-FF206E6C916F}" destId="{D0D910FA-FE8F-4F4C-AF46-C4EC2E4D28CF}" srcOrd="1" destOrd="0" presId="urn:microsoft.com/office/officeart/2005/8/layout/vProcess5"/>
    <dgm:cxn modelId="{E7AC2023-E6F3-4AC7-9167-601765E0240A}" type="presParOf" srcId="{23E4F6B9-7894-46A7-9204-FF206E6C916F}" destId="{51EFD985-A1F8-4C2D-9F92-D7EFADF18E49}" srcOrd="2" destOrd="0" presId="urn:microsoft.com/office/officeart/2005/8/layout/vProcess5"/>
    <dgm:cxn modelId="{766B8E43-846D-4ED7-9A26-1E99A1DA9710}" type="presParOf" srcId="{23E4F6B9-7894-46A7-9204-FF206E6C916F}" destId="{47050216-EA46-4C9D-97DE-1CE78A8E862B}" srcOrd="3" destOrd="0" presId="urn:microsoft.com/office/officeart/2005/8/layout/vProcess5"/>
    <dgm:cxn modelId="{D3825A66-EF77-4CFB-92E7-17CFCE5DD066}" type="presParOf" srcId="{23E4F6B9-7894-46A7-9204-FF206E6C916F}" destId="{D8644DE2-DC38-4795-B927-D23A655E0EA8}" srcOrd="4" destOrd="0" presId="urn:microsoft.com/office/officeart/2005/8/layout/vProcess5"/>
    <dgm:cxn modelId="{9F7B8B5E-052D-4037-A916-ED1A7B270088}" type="presParOf" srcId="{23E4F6B9-7894-46A7-9204-FF206E6C916F}" destId="{8BBBEA76-40DC-4333-920E-9F31CB26C8AA}" srcOrd="5" destOrd="0" presId="urn:microsoft.com/office/officeart/2005/8/layout/vProcess5"/>
    <dgm:cxn modelId="{20EBDEA4-ED6D-4690-9DC0-E772AB2FF103}" type="presParOf" srcId="{23E4F6B9-7894-46A7-9204-FF206E6C916F}" destId="{09A3A4B0-7ADB-4E25-9663-6BBDD4FFDD2D}" srcOrd="6" destOrd="0" presId="urn:microsoft.com/office/officeart/2005/8/layout/vProcess5"/>
    <dgm:cxn modelId="{F81C4F7F-24DF-45D1-A371-1B4ABAADAB8D}" type="presParOf" srcId="{23E4F6B9-7894-46A7-9204-FF206E6C916F}" destId="{4072234B-7B7F-4A41-A7AD-C0652238C28A}" srcOrd="7" destOrd="0" presId="urn:microsoft.com/office/officeart/2005/8/layout/vProcess5"/>
    <dgm:cxn modelId="{E3B18853-9748-4D4D-8272-2B6059022BB7}" type="presParOf" srcId="{23E4F6B9-7894-46A7-9204-FF206E6C916F}" destId="{FF07ECF6-E598-473C-AA9D-13EA15A2CFB5}"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F3841B9-B55B-4954-9EED-CB90F46F2720}" type="doc">
      <dgm:prSet loTypeId="urn:microsoft.com/office/officeart/2005/8/layout/vProcess5" loCatId="process" qsTypeId="urn:microsoft.com/office/officeart/2005/8/quickstyle/simple1" qsCatId="simple" csTypeId="urn:microsoft.com/office/officeart/2005/8/colors/accent0_1" csCatId="mainScheme" phldr="1"/>
      <dgm:spPr/>
      <dgm:t>
        <a:bodyPr/>
        <a:lstStyle/>
        <a:p>
          <a:endParaRPr lang="en-US"/>
        </a:p>
      </dgm:t>
    </dgm:pt>
    <dgm:pt modelId="{FB674274-E5D1-40DC-9509-8FAA277DB494}">
      <dgm:prSet/>
      <dgm:spPr>
        <a:solidFill>
          <a:schemeClr val="accent1">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just" rtl="0"/>
          <a:r>
            <a:rPr lang="es-CO" dirty="0" smtClean="0"/>
            <a:t>Algunos estudios han demostrado que la retirada de la digoxina a pacientes con insuficiencia cardíaca empeoraba su situación funcional, su capacidad de ejercicio y la fracción de eyección.</a:t>
          </a:r>
          <a:endParaRPr lang="en-US" dirty="0"/>
        </a:p>
      </dgm:t>
    </dgm:pt>
    <dgm:pt modelId="{360DB61B-8408-4EE2-BD94-402B5C596F55}" type="parTrans" cxnId="{989CF166-8787-484D-B71E-1AC46211EAB6}">
      <dgm:prSet/>
      <dgm:spPr/>
      <dgm:t>
        <a:bodyPr/>
        <a:lstStyle/>
        <a:p>
          <a:endParaRPr lang="en-US"/>
        </a:p>
      </dgm:t>
    </dgm:pt>
    <dgm:pt modelId="{FDF19444-EA47-438C-956B-B7E4DE6BA85A}" type="sibTrans" cxnId="{989CF166-8787-484D-B71E-1AC46211EAB6}">
      <dgm:prSet/>
      <dgm:spPr>
        <a:solidFill>
          <a:schemeClr val="accent1">
            <a:lumMod val="75000"/>
            <a:alpha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a:p>
      </dgm:t>
    </dgm:pt>
    <dgm:pt modelId="{95EC418D-8DCE-4B3A-9141-1A6B01E9E9E2}">
      <dgm:prSet/>
      <dgm:spPr>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rtl="0"/>
          <a:r>
            <a:rPr lang="es-ES" dirty="0" smtClean="0"/>
            <a:t>Aunque nuestro ensayo demostró que la digoxina no tuvo efecto sobre la mortalidad, estudios de otros agentes inotrópicos (no relacionado con glucósidos) como </a:t>
          </a:r>
          <a:r>
            <a:rPr lang="es-ES" dirty="0" err="1" smtClean="0"/>
            <a:t>dobutamina</a:t>
          </a:r>
          <a:r>
            <a:rPr lang="es-ES" dirty="0" smtClean="0"/>
            <a:t>, beta-agonistas, </a:t>
          </a:r>
          <a:r>
            <a:rPr lang="es-ES" dirty="0" err="1" smtClean="0"/>
            <a:t>milrinona</a:t>
          </a:r>
          <a:r>
            <a:rPr lang="es-ES" dirty="0" smtClean="0"/>
            <a:t> han </a:t>
          </a:r>
          <a:br>
            <a:rPr lang="es-ES" dirty="0" smtClean="0"/>
          </a:br>
          <a:r>
            <a:rPr lang="es-ES" dirty="0" smtClean="0"/>
            <a:t>aumentado la mortalidad</a:t>
          </a:r>
          <a:endParaRPr lang="en-US" dirty="0"/>
        </a:p>
      </dgm:t>
    </dgm:pt>
    <dgm:pt modelId="{213EB9A3-A991-4225-B0D1-072CE19DEBD0}" type="parTrans" cxnId="{2BC89E50-1DE6-4D54-BFC2-5B450B64E468}">
      <dgm:prSet/>
      <dgm:spPr/>
      <dgm:t>
        <a:bodyPr/>
        <a:lstStyle/>
        <a:p>
          <a:endParaRPr lang="en-US"/>
        </a:p>
      </dgm:t>
    </dgm:pt>
    <dgm:pt modelId="{599889A1-093D-4DE0-9F7E-D8485B027F55}" type="sibTrans" cxnId="{2BC89E50-1DE6-4D54-BFC2-5B450B64E468}">
      <dgm:prSet/>
      <dgm:spPr>
        <a:solidFill>
          <a:schemeClr val="accent4">
            <a:lumMod val="75000"/>
            <a:alpha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a:p>
      </dgm:t>
    </dgm:pt>
    <dgm:pt modelId="{D4B76DF1-6D48-414E-83DD-0F4840A92FD4}" type="pres">
      <dgm:prSet presAssocID="{3F3841B9-B55B-4954-9EED-CB90F46F2720}" presName="outerComposite" presStyleCnt="0">
        <dgm:presLayoutVars>
          <dgm:chMax val="5"/>
          <dgm:dir/>
          <dgm:resizeHandles val="exact"/>
        </dgm:presLayoutVars>
      </dgm:prSet>
      <dgm:spPr/>
      <dgm:t>
        <a:bodyPr/>
        <a:lstStyle/>
        <a:p>
          <a:endParaRPr lang="es-ES"/>
        </a:p>
      </dgm:t>
    </dgm:pt>
    <dgm:pt modelId="{6626CBB6-A6BE-407E-83F5-D7E211510B60}" type="pres">
      <dgm:prSet presAssocID="{3F3841B9-B55B-4954-9EED-CB90F46F2720}" presName="dummyMaxCanvas" presStyleCnt="0">
        <dgm:presLayoutVars/>
      </dgm:prSet>
      <dgm:spPr/>
    </dgm:pt>
    <dgm:pt modelId="{4C2B34E4-A0FA-40B8-B488-9D1BC990E7B7}" type="pres">
      <dgm:prSet presAssocID="{3F3841B9-B55B-4954-9EED-CB90F46F2720}" presName="TwoNodes_1" presStyleLbl="node1" presStyleIdx="0" presStyleCnt="2">
        <dgm:presLayoutVars>
          <dgm:bulletEnabled val="1"/>
        </dgm:presLayoutVars>
      </dgm:prSet>
      <dgm:spPr/>
      <dgm:t>
        <a:bodyPr/>
        <a:lstStyle/>
        <a:p>
          <a:endParaRPr lang="es-CO"/>
        </a:p>
      </dgm:t>
    </dgm:pt>
    <dgm:pt modelId="{72011328-41E2-4D47-A433-B5077DEDA484}" type="pres">
      <dgm:prSet presAssocID="{3F3841B9-B55B-4954-9EED-CB90F46F2720}" presName="TwoNodes_2" presStyleLbl="node1" presStyleIdx="1" presStyleCnt="2">
        <dgm:presLayoutVars>
          <dgm:bulletEnabled val="1"/>
        </dgm:presLayoutVars>
      </dgm:prSet>
      <dgm:spPr/>
      <dgm:t>
        <a:bodyPr/>
        <a:lstStyle/>
        <a:p>
          <a:endParaRPr lang="es-CO"/>
        </a:p>
      </dgm:t>
    </dgm:pt>
    <dgm:pt modelId="{4D7D3B37-1DDB-439B-AB84-01FEFF2D4897}" type="pres">
      <dgm:prSet presAssocID="{3F3841B9-B55B-4954-9EED-CB90F46F2720}" presName="TwoConn_1-2" presStyleLbl="fgAccFollowNode1" presStyleIdx="0" presStyleCnt="1">
        <dgm:presLayoutVars>
          <dgm:bulletEnabled val="1"/>
        </dgm:presLayoutVars>
      </dgm:prSet>
      <dgm:spPr/>
      <dgm:t>
        <a:bodyPr/>
        <a:lstStyle/>
        <a:p>
          <a:endParaRPr lang="es-CO"/>
        </a:p>
      </dgm:t>
    </dgm:pt>
    <dgm:pt modelId="{EEADB311-CA8A-4271-8741-EC44EFF1506F}" type="pres">
      <dgm:prSet presAssocID="{3F3841B9-B55B-4954-9EED-CB90F46F2720}" presName="TwoNodes_1_text" presStyleLbl="node1" presStyleIdx="1" presStyleCnt="2">
        <dgm:presLayoutVars>
          <dgm:bulletEnabled val="1"/>
        </dgm:presLayoutVars>
      </dgm:prSet>
      <dgm:spPr/>
      <dgm:t>
        <a:bodyPr/>
        <a:lstStyle/>
        <a:p>
          <a:endParaRPr lang="es-CO"/>
        </a:p>
      </dgm:t>
    </dgm:pt>
    <dgm:pt modelId="{DCBBE7A2-D87D-4195-9B53-3F221C38A1C0}" type="pres">
      <dgm:prSet presAssocID="{3F3841B9-B55B-4954-9EED-CB90F46F2720}" presName="TwoNodes_2_text" presStyleLbl="node1" presStyleIdx="1" presStyleCnt="2">
        <dgm:presLayoutVars>
          <dgm:bulletEnabled val="1"/>
        </dgm:presLayoutVars>
      </dgm:prSet>
      <dgm:spPr/>
      <dgm:t>
        <a:bodyPr/>
        <a:lstStyle/>
        <a:p>
          <a:endParaRPr lang="es-CO"/>
        </a:p>
      </dgm:t>
    </dgm:pt>
  </dgm:ptLst>
  <dgm:cxnLst>
    <dgm:cxn modelId="{E3018AFA-36B1-40DB-BB19-3F9122646554}" type="presOf" srcId="{FB674274-E5D1-40DC-9509-8FAA277DB494}" destId="{4C2B34E4-A0FA-40B8-B488-9D1BC990E7B7}" srcOrd="0" destOrd="0" presId="urn:microsoft.com/office/officeart/2005/8/layout/vProcess5"/>
    <dgm:cxn modelId="{2C0B1A38-1EB4-4F26-96A5-3C421AA19817}" type="presOf" srcId="{FDF19444-EA47-438C-956B-B7E4DE6BA85A}" destId="{4D7D3B37-1DDB-439B-AB84-01FEFF2D4897}" srcOrd="0" destOrd="0" presId="urn:microsoft.com/office/officeart/2005/8/layout/vProcess5"/>
    <dgm:cxn modelId="{989CF166-8787-484D-B71E-1AC46211EAB6}" srcId="{3F3841B9-B55B-4954-9EED-CB90F46F2720}" destId="{FB674274-E5D1-40DC-9509-8FAA277DB494}" srcOrd="0" destOrd="0" parTransId="{360DB61B-8408-4EE2-BD94-402B5C596F55}" sibTransId="{FDF19444-EA47-438C-956B-B7E4DE6BA85A}"/>
    <dgm:cxn modelId="{61EB7B92-C5B0-4556-A221-261476BD3D02}" type="presOf" srcId="{95EC418D-8DCE-4B3A-9141-1A6B01E9E9E2}" destId="{DCBBE7A2-D87D-4195-9B53-3F221C38A1C0}" srcOrd="1" destOrd="0" presId="urn:microsoft.com/office/officeart/2005/8/layout/vProcess5"/>
    <dgm:cxn modelId="{F9BC3430-67E2-4320-8851-D600962B5666}" type="presOf" srcId="{95EC418D-8DCE-4B3A-9141-1A6B01E9E9E2}" destId="{72011328-41E2-4D47-A433-B5077DEDA484}" srcOrd="0" destOrd="0" presId="urn:microsoft.com/office/officeart/2005/8/layout/vProcess5"/>
    <dgm:cxn modelId="{F59FD5D1-BC3F-434B-9084-A42DE4A74BB6}" type="presOf" srcId="{3F3841B9-B55B-4954-9EED-CB90F46F2720}" destId="{D4B76DF1-6D48-414E-83DD-0F4840A92FD4}" srcOrd="0" destOrd="0" presId="urn:microsoft.com/office/officeart/2005/8/layout/vProcess5"/>
    <dgm:cxn modelId="{2BC89E50-1DE6-4D54-BFC2-5B450B64E468}" srcId="{3F3841B9-B55B-4954-9EED-CB90F46F2720}" destId="{95EC418D-8DCE-4B3A-9141-1A6B01E9E9E2}" srcOrd="1" destOrd="0" parTransId="{213EB9A3-A991-4225-B0D1-072CE19DEBD0}" sibTransId="{599889A1-093D-4DE0-9F7E-D8485B027F55}"/>
    <dgm:cxn modelId="{A3219585-95A2-4507-B862-3DCAF263C53A}" type="presOf" srcId="{FB674274-E5D1-40DC-9509-8FAA277DB494}" destId="{EEADB311-CA8A-4271-8741-EC44EFF1506F}" srcOrd="1" destOrd="0" presId="urn:microsoft.com/office/officeart/2005/8/layout/vProcess5"/>
    <dgm:cxn modelId="{A10A1359-4268-4327-A71D-8A86AFE4F3ED}" type="presParOf" srcId="{D4B76DF1-6D48-414E-83DD-0F4840A92FD4}" destId="{6626CBB6-A6BE-407E-83F5-D7E211510B60}" srcOrd="0" destOrd="0" presId="urn:microsoft.com/office/officeart/2005/8/layout/vProcess5"/>
    <dgm:cxn modelId="{F21A4830-652F-49B5-8643-167330C12093}" type="presParOf" srcId="{D4B76DF1-6D48-414E-83DD-0F4840A92FD4}" destId="{4C2B34E4-A0FA-40B8-B488-9D1BC990E7B7}" srcOrd="1" destOrd="0" presId="urn:microsoft.com/office/officeart/2005/8/layout/vProcess5"/>
    <dgm:cxn modelId="{492A8665-7D71-41B5-A2ED-D6430383A972}" type="presParOf" srcId="{D4B76DF1-6D48-414E-83DD-0F4840A92FD4}" destId="{72011328-41E2-4D47-A433-B5077DEDA484}" srcOrd="2" destOrd="0" presId="urn:microsoft.com/office/officeart/2005/8/layout/vProcess5"/>
    <dgm:cxn modelId="{0CB0DC36-3D37-41D5-91A5-D3617C541359}" type="presParOf" srcId="{D4B76DF1-6D48-414E-83DD-0F4840A92FD4}" destId="{4D7D3B37-1DDB-439B-AB84-01FEFF2D4897}" srcOrd="3" destOrd="0" presId="urn:microsoft.com/office/officeart/2005/8/layout/vProcess5"/>
    <dgm:cxn modelId="{BC09C87A-C6D7-469C-95D0-CC45A8D7AF52}" type="presParOf" srcId="{D4B76DF1-6D48-414E-83DD-0F4840A92FD4}" destId="{EEADB311-CA8A-4271-8741-EC44EFF1506F}" srcOrd="4" destOrd="0" presId="urn:microsoft.com/office/officeart/2005/8/layout/vProcess5"/>
    <dgm:cxn modelId="{6F697AE4-C59A-4FBB-B378-4073FE58AF03}" type="presParOf" srcId="{D4B76DF1-6D48-414E-83DD-0F4840A92FD4}" destId="{DCBBE7A2-D87D-4195-9B53-3F221C38A1C0}"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DBDAAEA-2F56-4AC5-94AF-32124039E2D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9C4D0F6-E304-4E47-B9B5-41B2B37EEEEB}">
      <dgm:prSet/>
      <dgm:spPr/>
      <dgm:t>
        <a:bodyPr/>
        <a:lstStyle/>
        <a:p>
          <a:pPr algn="just" rtl="0"/>
          <a:r>
            <a:rPr lang="es-ES" dirty="0" smtClean="0"/>
            <a:t>La digoxina no tuvo efecto en la mortalidad pero si redujo el número total de hospitalizaciones así como aquellas atribuibles al empeoramiento de la insuficiencia cardíaca.</a:t>
          </a:r>
        </a:p>
        <a:p>
          <a:pPr algn="just" rtl="0"/>
          <a:endParaRPr lang="es-ES" dirty="0" smtClean="0"/>
        </a:p>
        <a:p>
          <a:pPr algn="just" rtl="0"/>
          <a:r>
            <a:rPr lang="es-ES" dirty="0" smtClean="0"/>
            <a:t> En la práctica clínica, la terapia con digoxina es probable que afecte la frecuencia de hospitalización, pero no de supervivencia.</a:t>
          </a:r>
          <a:endParaRPr lang="en-US" dirty="0"/>
        </a:p>
      </dgm:t>
    </dgm:pt>
    <dgm:pt modelId="{D995C458-1652-4D33-B3FD-244FD012E99F}" type="parTrans" cxnId="{B17DCB28-8C30-413B-83AF-CD6797C145F0}">
      <dgm:prSet/>
      <dgm:spPr/>
      <dgm:t>
        <a:bodyPr/>
        <a:lstStyle/>
        <a:p>
          <a:endParaRPr lang="en-US"/>
        </a:p>
      </dgm:t>
    </dgm:pt>
    <dgm:pt modelId="{B5E8EBED-21B3-49C7-8CE2-41A281C44CDE}" type="sibTrans" cxnId="{B17DCB28-8C30-413B-83AF-CD6797C145F0}">
      <dgm:prSet/>
      <dgm:spPr/>
      <dgm:t>
        <a:bodyPr/>
        <a:lstStyle/>
        <a:p>
          <a:endParaRPr lang="en-US"/>
        </a:p>
      </dgm:t>
    </dgm:pt>
    <dgm:pt modelId="{B3B43077-E570-4485-A004-5364E151B7DA}" type="pres">
      <dgm:prSet presAssocID="{5DBDAAEA-2F56-4AC5-94AF-32124039E2D6}" presName="vert0" presStyleCnt="0">
        <dgm:presLayoutVars>
          <dgm:dir/>
          <dgm:animOne val="branch"/>
          <dgm:animLvl val="lvl"/>
        </dgm:presLayoutVars>
      </dgm:prSet>
      <dgm:spPr/>
      <dgm:t>
        <a:bodyPr/>
        <a:lstStyle/>
        <a:p>
          <a:endParaRPr lang="es-ES"/>
        </a:p>
      </dgm:t>
    </dgm:pt>
    <dgm:pt modelId="{3113E465-AF31-44F5-8442-314053E3D8B9}" type="pres">
      <dgm:prSet presAssocID="{29C4D0F6-E304-4E47-B9B5-41B2B37EEEEB}" presName="thickLine" presStyleLbl="alignNode1" presStyleIdx="0" presStyleCnt="1"/>
      <dgm:spPr/>
    </dgm:pt>
    <dgm:pt modelId="{C3BA2C99-0230-476E-A542-1C21D1FA03E6}" type="pres">
      <dgm:prSet presAssocID="{29C4D0F6-E304-4E47-B9B5-41B2B37EEEEB}" presName="horz1" presStyleCnt="0"/>
      <dgm:spPr/>
    </dgm:pt>
    <dgm:pt modelId="{A89C83B1-D656-4D50-9566-FED7C757AD33}" type="pres">
      <dgm:prSet presAssocID="{29C4D0F6-E304-4E47-B9B5-41B2B37EEEEB}" presName="tx1" presStyleLbl="revTx" presStyleIdx="0" presStyleCnt="1"/>
      <dgm:spPr/>
      <dgm:t>
        <a:bodyPr/>
        <a:lstStyle/>
        <a:p>
          <a:endParaRPr lang="en-US"/>
        </a:p>
      </dgm:t>
    </dgm:pt>
    <dgm:pt modelId="{22D96A7B-5D36-427A-8B2A-254E81589C87}" type="pres">
      <dgm:prSet presAssocID="{29C4D0F6-E304-4E47-B9B5-41B2B37EEEEB}" presName="vert1" presStyleCnt="0"/>
      <dgm:spPr/>
    </dgm:pt>
  </dgm:ptLst>
  <dgm:cxnLst>
    <dgm:cxn modelId="{69C3507C-0D3F-479D-AAE2-759D8C65FB4B}" type="presOf" srcId="{29C4D0F6-E304-4E47-B9B5-41B2B37EEEEB}" destId="{A89C83B1-D656-4D50-9566-FED7C757AD33}" srcOrd="0" destOrd="0" presId="urn:microsoft.com/office/officeart/2008/layout/LinedList"/>
    <dgm:cxn modelId="{86127CCE-813C-4C38-9984-946B1D5EE16C}" type="presOf" srcId="{5DBDAAEA-2F56-4AC5-94AF-32124039E2D6}" destId="{B3B43077-E570-4485-A004-5364E151B7DA}" srcOrd="0" destOrd="0" presId="urn:microsoft.com/office/officeart/2008/layout/LinedList"/>
    <dgm:cxn modelId="{B17DCB28-8C30-413B-83AF-CD6797C145F0}" srcId="{5DBDAAEA-2F56-4AC5-94AF-32124039E2D6}" destId="{29C4D0F6-E304-4E47-B9B5-41B2B37EEEEB}" srcOrd="0" destOrd="0" parTransId="{D995C458-1652-4D33-B3FD-244FD012E99F}" sibTransId="{B5E8EBED-21B3-49C7-8CE2-41A281C44CDE}"/>
    <dgm:cxn modelId="{78F01CA8-4DFB-4D9F-993E-BD25C34A8F00}" type="presParOf" srcId="{B3B43077-E570-4485-A004-5364E151B7DA}" destId="{3113E465-AF31-44F5-8442-314053E3D8B9}" srcOrd="0" destOrd="0" presId="urn:microsoft.com/office/officeart/2008/layout/LinedList"/>
    <dgm:cxn modelId="{105D4D1F-F64F-47E3-808E-01455DD2FEDE}" type="presParOf" srcId="{B3B43077-E570-4485-A004-5364E151B7DA}" destId="{C3BA2C99-0230-476E-A542-1C21D1FA03E6}" srcOrd="1" destOrd="0" presId="urn:microsoft.com/office/officeart/2008/layout/LinedList"/>
    <dgm:cxn modelId="{B6F5AE47-EEBD-4047-A64D-C1A2C78E7413}" type="presParOf" srcId="{C3BA2C99-0230-476E-A542-1C21D1FA03E6}" destId="{A89C83B1-D656-4D50-9566-FED7C757AD33}" srcOrd="0" destOrd="0" presId="urn:microsoft.com/office/officeart/2008/layout/LinedList"/>
    <dgm:cxn modelId="{725F7F6C-8A43-40C5-A4D0-EF2AB5C6B493}" type="presParOf" srcId="{C3BA2C99-0230-476E-A542-1C21D1FA03E6}" destId="{22D96A7B-5D36-427A-8B2A-254E81589C8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664DE44-5CB6-4C48-8F87-FFBA3974BE5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5DAA3A6-0CF7-4FCA-ABA5-84B8D2F9791C}">
      <dgm:prSet/>
      <dgm:spPr/>
      <dgm:t>
        <a:bodyPr/>
        <a:lstStyle/>
        <a:p>
          <a:pPr algn="just" rtl="0"/>
          <a:r>
            <a:rPr lang="en-US" dirty="0" smtClean="0"/>
            <a:t>Se </a:t>
          </a:r>
          <a:r>
            <a:rPr lang="en-US" dirty="0" err="1" smtClean="0"/>
            <a:t>evidencia</a:t>
          </a:r>
          <a:r>
            <a:rPr lang="en-US" dirty="0" smtClean="0"/>
            <a:t> </a:t>
          </a:r>
          <a:r>
            <a:rPr lang="en-US" dirty="0" err="1" smtClean="0"/>
            <a:t>disminucion</a:t>
          </a:r>
          <a:r>
            <a:rPr lang="en-US" dirty="0" smtClean="0"/>
            <a:t> de </a:t>
          </a:r>
          <a:r>
            <a:rPr lang="en-US" dirty="0" err="1" smtClean="0"/>
            <a:t>hospitalizaciones</a:t>
          </a:r>
          <a:r>
            <a:rPr lang="en-US" dirty="0" smtClean="0"/>
            <a:t> </a:t>
          </a:r>
          <a:r>
            <a:rPr lang="en-US" dirty="0" err="1" smtClean="0"/>
            <a:t>por</a:t>
          </a:r>
          <a:r>
            <a:rPr lang="en-US" dirty="0" smtClean="0"/>
            <a:t> </a:t>
          </a:r>
          <a:r>
            <a:rPr lang="en-US" dirty="0" err="1" smtClean="0"/>
            <a:t>descompensacion</a:t>
          </a:r>
          <a:r>
            <a:rPr lang="en-US" dirty="0" smtClean="0"/>
            <a:t> de </a:t>
          </a:r>
          <a:r>
            <a:rPr lang="en-US" dirty="0" err="1" smtClean="0"/>
            <a:t>clase</a:t>
          </a:r>
          <a:r>
            <a:rPr lang="en-US" dirty="0" smtClean="0"/>
            <a:t> </a:t>
          </a:r>
          <a:r>
            <a:rPr lang="en-US" dirty="0" err="1" smtClean="0"/>
            <a:t>funcional</a:t>
          </a:r>
          <a:r>
            <a:rPr lang="en-US" dirty="0" smtClean="0"/>
            <a:t> con el </a:t>
          </a:r>
          <a:r>
            <a:rPr lang="en-US" dirty="0" err="1" smtClean="0"/>
            <a:t>uso</a:t>
          </a:r>
          <a:r>
            <a:rPr lang="en-US" dirty="0" smtClean="0"/>
            <a:t> de </a:t>
          </a:r>
          <a:r>
            <a:rPr lang="en-US" dirty="0" err="1" smtClean="0"/>
            <a:t>digoxina</a:t>
          </a:r>
          <a:r>
            <a:rPr lang="en-US" dirty="0" smtClean="0"/>
            <a:t> </a:t>
          </a:r>
          <a:r>
            <a:rPr lang="en-US" dirty="0" err="1" smtClean="0"/>
            <a:t>en</a:t>
          </a:r>
          <a:r>
            <a:rPr lang="en-US" dirty="0" smtClean="0"/>
            <a:t> un </a:t>
          </a:r>
          <a:r>
            <a:rPr lang="en-US" dirty="0" err="1" smtClean="0"/>
            <a:t>promedio</a:t>
          </a:r>
          <a:r>
            <a:rPr lang="en-US" dirty="0" smtClean="0"/>
            <a:t> de </a:t>
          </a:r>
          <a:r>
            <a:rPr lang="en-US" dirty="0" err="1" smtClean="0"/>
            <a:t>seguimiento</a:t>
          </a:r>
          <a:r>
            <a:rPr lang="en-US" dirty="0" smtClean="0"/>
            <a:t> de 37 </a:t>
          </a:r>
          <a:r>
            <a:rPr lang="en-US" dirty="0" err="1" smtClean="0"/>
            <a:t>meses</a:t>
          </a:r>
          <a:r>
            <a:rPr lang="en-US" dirty="0" smtClean="0"/>
            <a:t> sin </a:t>
          </a:r>
          <a:r>
            <a:rPr lang="en-US" dirty="0" err="1" smtClean="0"/>
            <a:t>efecto</a:t>
          </a:r>
          <a:r>
            <a:rPr lang="en-US" dirty="0" smtClean="0"/>
            <a:t> </a:t>
          </a:r>
          <a:r>
            <a:rPr lang="en-US" dirty="0" err="1" smtClean="0"/>
            <a:t>sobre</a:t>
          </a:r>
          <a:r>
            <a:rPr lang="en-US" dirty="0" smtClean="0"/>
            <a:t> </a:t>
          </a:r>
          <a:r>
            <a:rPr lang="en-US" dirty="0" err="1" smtClean="0"/>
            <a:t>mortalidad</a:t>
          </a:r>
          <a:r>
            <a:rPr lang="en-US" dirty="0" smtClean="0"/>
            <a:t> al </a:t>
          </a:r>
          <a:r>
            <a:rPr lang="en-US" dirty="0" err="1" smtClean="0"/>
            <a:t>ser</a:t>
          </a:r>
          <a:r>
            <a:rPr lang="en-US" dirty="0" smtClean="0"/>
            <a:t> </a:t>
          </a:r>
          <a:r>
            <a:rPr lang="en-US" dirty="0" err="1" smtClean="0"/>
            <a:t>comparado</a:t>
          </a:r>
          <a:r>
            <a:rPr lang="en-US" dirty="0" smtClean="0"/>
            <a:t> con placebo. </a:t>
          </a:r>
          <a:endParaRPr lang="en-US" dirty="0"/>
        </a:p>
      </dgm:t>
    </dgm:pt>
    <dgm:pt modelId="{806049A8-C653-46E1-9E10-F1BD054278FB}" type="parTrans" cxnId="{57A1FB2D-2B35-414A-9FC4-BB2BC9009821}">
      <dgm:prSet/>
      <dgm:spPr/>
      <dgm:t>
        <a:bodyPr/>
        <a:lstStyle/>
        <a:p>
          <a:endParaRPr lang="en-US"/>
        </a:p>
      </dgm:t>
    </dgm:pt>
    <dgm:pt modelId="{A837EBD4-648B-43C5-B6C2-7B665ADEF5D3}" type="sibTrans" cxnId="{57A1FB2D-2B35-414A-9FC4-BB2BC9009821}">
      <dgm:prSet/>
      <dgm:spPr/>
      <dgm:t>
        <a:bodyPr/>
        <a:lstStyle/>
        <a:p>
          <a:endParaRPr lang="en-US"/>
        </a:p>
      </dgm:t>
    </dgm:pt>
    <dgm:pt modelId="{40B976DC-6444-4D17-B2BD-E802F2CC0FFA}">
      <dgm:prSet/>
      <dgm:spPr/>
      <dgm:t>
        <a:bodyPr/>
        <a:lstStyle/>
        <a:p>
          <a:pPr algn="just" rtl="0"/>
          <a:r>
            <a:rPr lang="es-ES" dirty="0" smtClean="0"/>
            <a:t>Se plantea la necesidad de evaluar la eficacia y seguridad a un plazo mas corto: 48 horas y 7 </a:t>
          </a:r>
          <a:r>
            <a:rPr lang="es-ES" dirty="0" err="1" smtClean="0"/>
            <a:t>dias</a:t>
          </a:r>
          <a:r>
            <a:rPr lang="es-ES" dirty="0" smtClean="0"/>
            <a:t> (no cada 4 meses como es realizado en el estudio).</a:t>
          </a:r>
          <a:endParaRPr lang="en-US" dirty="0"/>
        </a:p>
      </dgm:t>
    </dgm:pt>
    <dgm:pt modelId="{F37F792D-D3BD-4574-8188-F2F7F928A596}" type="parTrans" cxnId="{A4ED73A8-B608-441E-BEC5-7DEE4D0885B8}">
      <dgm:prSet/>
      <dgm:spPr/>
      <dgm:t>
        <a:bodyPr/>
        <a:lstStyle/>
        <a:p>
          <a:endParaRPr lang="en-US"/>
        </a:p>
      </dgm:t>
    </dgm:pt>
    <dgm:pt modelId="{F303B476-CDAE-4596-AA03-821308621FC5}" type="sibTrans" cxnId="{A4ED73A8-B608-441E-BEC5-7DEE4D0885B8}">
      <dgm:prSet/>
      <dgm:spPr/>
      <dgm:t>
        <a:bodyPr/>
        <a:lstStyle/>
        <a:p>
          <a:endParaRPr lang="en-US"/>
        </a:p>
      </dgm:t>
    </dgm:pt>
    <dgm:pt modelId="{D40EEA4D-E23A-45AD-B5D5-60F938E18724}">
      <dgm:prSet/>
      <dgm:spPr/>
      <dgm:t>
        <a:bodyPr/>
        <a:lstStyle/>
        <a:p>
          <a:pPr algn="just" rtl="0"/>
          <a:endParaRPr lang="en-US" dirty="0"/>
        </a:p>
      </dgm:t>
    </dgm:pt>
    <dgm:pt modelId="{B7CBE1FB-DDC2-4BD1-9970-A3B6E5A6162E}" type="parTrans" cxnId="{0244AA91-4EC4-4C11-8C3E-E8A1665D0163}">
      <dgm:prSet/>
      <dgm:spPr/>
      <dgm:t>
        <a:bodyPr/>
        <a:lstStyle/>
        <a:p>
          <a:endParaRPr lang="es-CO"/>
        </a:p>
      </dgm:t>
    </dgm:pt>
    <dgm:pt modelId="{915FF79A-600D-4C5D-8B51-FC3EE9809ECC}" type="sibTrans" cxnId="{0244AA91-4EC4-4C11-8C3E-E8A1665D0163}">
      <dgm:prSet/>
      <dgm:spPr/>
      <dgm:t>
        <a:bodyPr/>
        <a:lstStyle/>
        <a:p>
          <a:endParaRPr lang="es-CO"/>
        </a:p>
      </dgm:t>
    </dgm:pt>
    <dgm:pt modelId="{C04CB266-8A17-491C-B04F-40FA20C2527A}" type="pres">
      <dgm:prSet presAssocID="{5664DE44-5CB6-4C48-8F87-FFBA3974BE5A}" presName="vert0" presStyleCnt="0">
        <dgm:presLayoutVars>
          <dgm:dir/>
          <dgm:animOne val="branch"/>
          <dgm:animLvl val="lvl"/>
        </dgm:presLayoutVars>
      </dgm:prSet>
      <dgm:spPr/>
      <dgm:t>
        <a:bodyPr/>
        <a:lstStyle/>
        <a:p>
          <a:endParaRPr lang="en-US"/>
        </a:p>
      </dgm:t>
    </dgm:pt>
    <dgm:pt modelId="{84B34E9D-8893-425F-A52F-53D250D5869A}" type="pres">
      <dgm:prSet presAssocID="{F5DAA3A6-0CF7-4FCA-ABA5-84B8D2F9791C}" presName="thickLine" presStyleLbl="alignNode1" presStyleIdx="0" presStyleCnt="3"/>
      <dgm:spPr/>
    </dgm:pt>
    <dgm:pt modelId="{535E9FB5-A045-4F0F-A3B1-AB062D482A07}" type="pres">
      <dgm:prSet presAssocID="{F5DAA3A6-0CF7-4FCA-ABA5-84B8D2F9791C}" presName="horz1" presStyleCnt="0"/>
      <dgm:spPr/>
    </dgm:pt>
    <dgm:pt modelId="{42E878BF-C4CC-4D03-8DBE-BD5D6CC3DDF2}" type="pres">
      <dgm:prSet presAssocID="{F5DAA3A6-0CF7-4FCA-ABA5-84B8D2F9791C}" presName="tx1" presStyleLbl="revTx" presStyleIdx="0" presStyleCnt="3"/>
      <dgm:spPr/>
      <dgm:t>
        <a:bodyPr/>
        <a:lstStyle/>
        <a:p>
          <a:endParaRPr lang="en-US"/>
        </a:p>
      </dgm:t>
    </dgm:pt>
    <dgm:pt modelId="{60824873-07DD-47BA-816E-A849B601FF6A}" type="pres">
      <dgm:prSet presAssocID="{F5DAA3A6-0CF7-4FCA-ABA5-84B8D2F9791C}" presName="vert1" presStyleCnt="0"/>
      <dgm:spPr/>
    </dgm:pt>
    <dgm:pt modelId="{B00E05CE-28F4-4BE2-A424-5AB39A3D38E6}" type="pres">
      <dgm:prSet presAssocID="{40B976DC-6444-4D17-B2BD-E802F2CC0FFA}" presName="thickLine" presStyleLbl="alignNode1" presStyleIdx="1" presStyleCnt="3"/>
      <dgm:spPr/>
    </dgm:pt>
    <dgm:pt modelId="{E22438C0-966B-4BAB-B4E0-3695B7AB2B8B}" type="pres">
      <dgm:prSet presAssocID="{40B976DC-6444-4D17-B2BD-E802F2CC0FFA}" presName="horz1" presStyleCnt="0"/>
      <dgm:spPr/>
    </dgm:pt>
    <dgm:pt modelId="{70A96248-DCB5-4740-9D3F-305AC929DC93}" type="pres">
      <dgm:prSet presAssocID="{40B976DC-6444-4D17-B2BD-E802F2CC0FFA}" presName="tx1" presStyleLbl="revTx" presStyleIdx="1" presStyleCnt="3"/>
      <dgm:spPr/>
      <dgm:t>
        <a:bodyPr/>
        <a:lstStyle/>
        <a:p>
          <a:endParaRPr lang="en-US"/>
        </a:p>
      </dgm:t>
    </dgm:pt>
    <dgm:pt modelId="{539F0B20-3D9A-45D4-AE42-3233EC514A39}" type="pres">
      <dgm:prSet presAssocID="{40B976DC-6444-4D17-B2BD-E802F2CC0FFA}" presName="vert1" presStyleCnt="0"/>
      <dgm:spPr/>
    </dgm:pt>
    <dgm:pt modelId="{9AA8F77B-AB43-479D-9680-C2990ABEB113}" type="pres">
      <dgm:prSet presAssocID="{D40EEA4D-E23A-45AD-B5D5-60F938E18724}" presName="thickLine" presStyleLbl="alignNode1" presStyleIdx="2" presStyleCnt="3"/>
      <dgm:spPr/>
    </dgm:pt>
    <dgm:pt modelId="{B3894246-F9B5-4E73-BA73-00AB48E101B3}" type="pres">
      <dgm:prSet presAssocID="{D40EEA4D-E23A-45AD-B5D5-60F938E18724}" presName="horz1" presStyleCnt="0"/>
      <dgm:spPr/>
    </dgm:pt>
    <dgm:pt modelId="{7179E08A-B61A-46D1-8413-D6CA24B528D5}" type="pres">
      <dgm:prSet presAssocID="{D40EEA4D-E23A-45AD-B5D5-60F938E18724}" presName="tx1" presStyleLbl="revTx" presStyleIdx="2" presStyleCnt="3"/>
      <dgm:spPr/>
      <dgm:t>
        <a:bodyPr/>
        <a:lstStyle/>
        <a:p>
          <a:endParaRPr lang="es-CO"/>
        </a:p>
      </dgm:t>
    </dgm:pt>
    <dgm:pt modelId="{9D3196CB-9F86-42FA-A8F8-A30708B17A72}" type="pres">
      <dgm:prSet presAssocID="{D40EEA4D-E23A-45AD-B5D5-60F938E18724}" presName="vert1" presStyleCnt="0"/>
      <dgm:spPr/>
    </dgm:pt>
  </dgm:ptLst>
  <dgm:cxnLst>
    <dgm:cxn modelId="{57A1FB2D-2B35-414A-9FC4-BB2BC9009821}" srcId="{5664DE44-5CB6-4C48-8F87-FFBA3974BE5A}" destId="{F5DAA3A6-0CF7-4FCA-ABA5-84B8D2F9791C}" srcOrd="0" destOrd="0" parTransId="{806049A8-C653-46E1-9E10-F1BD054278FB}" sibTransId="{A837EBD4-648B-43C5-B6C2-7B665ADEF5D3}"/>
    <dgm:cxn modelId="{3E85DDFE-98DD-4C34-B160-FA523B327F79}" type="presOf" srcId="{40B976DC-6444-4D17-B2BD-E802F2CC0FFA}" destId="{70A96248-DCB5-4740-9D3F-305AC929DC93}" srcOrd="0" destOrd="0" presId="urn:microsoft.com/office/officeart/2008/layout/LinedList"/>
    <dgm:cxn modelId="{3CE77EA0-1E87-4747-9504-2189C5D90BB7}" type="presOf" srcId="{5664DE44-5CB6-4C48-8F87-FFBA3974BE5A}" destId="{C04CB266-8A17-491C-B04F-40FA20C2527A}" srcOrd="0" destOrd="0" presId="urn:microsoft.com/office/officeart/2008/layout/LinedList"/>
    <dgm:cxn modelId="{40E87788-EE3A-4B63-A482-49CAA1EEFB67}" type="presOf" srcId="{D40EEA4D-E23A-45AD-B5D5-60F938E18724}" destId="{7179E08A-B61A-46D1-8413-D6CA24B528D5}" srcOrd="0" destOrd="0" presId="urn:microsoft.com/office/officeart/2008/layout/LinedList"/>
    <dgm:cxn modelId="{A4ED73A8-B608-441E-BEC5-7DEE4D0885B8}" srcId="{5664DE44-5CB6-4C48-8F87-FFBA3974BE5A}" destId="{40B976DC-6444-4D17-B2BD-E802F2CC0FFA}" srcOrd="1" destOrd="0" parTransId="{F37F792D-D3BD-4574-8188-F2F7F928A596}" sibTransId="{F303B476-CDAE-4596-AA03-821308621FC5}"/>
    <dgm:cxn modelId="{0244AA91-4EC4-4C11-8C3E-E8A1665D0163}" srcId="{5664DE44-5CB6-4C48-8F87-FFBA3974BE5A}" destId="{D40EEA4D-E23A-45AD-B5D5-60F938E18724}" srcOrd="2" destOrd="0" parTransId="{B7CBE1FB-DDC2-4BD1-9970-A3B6E5A6162E}" sibTransId="{915FF79A-600D-4C5D-8B51-FC3EE9809ECC}"/>
    <dgm:cxn modelId="{8442CAA6-4149-4549-982D-27B11CA8755D}" type="presOf" srcId="{F5DAA3A6-0CF7-4FCA-ABA5-84B8D2F9791C}" destId="{42E878BF-C4CC-4D03-8DBE-BD5D6CC3DDF2}" srcOrd="0" destOrd="0" presId="urn:microsoft.com/office/officeart/2008/layout/LinedList"/>
    <dgm:cxn modelId="{FC25B0DD-7924-40C7-A969-AB96D5138D89}" type="presParOf" srcId="{C04CB266-8A17-491C-B04F-40FA20C2527A}" destId="{84B34E9D-8893-425F-A52F-53D250D5869A}" srcOrd="0" destOrd="0" presId="urn:microsoft.com/office/officeart/2008/layout/LinedList"/>
    <dgm:cxn modelId="{2B8052A2-9B26-4FD4-851E-0BC239E7149C}" type="presParOf" srcId="{C04CB266-8A17-491C-B04F-40FA20C2527A}" destId="{535E9FB5-A045-4F0F-A3B1-AB062D482A07}" srcOrd="1" destOrd="0" presId="urn:microsoft.com/office/officeart/2008/layout/LinedList"/>
    <dgm:cxn modelId="{709CC681-DFA2-4C51-BF9F-85A616D7066A}" type="presParOf" srcId="{535E9FB5-A045-4F0F-A3B1-AB062D482A07}" destId="{42E878BF-C4CC-4D03-8DBE-BD5D6CC3DDF2}" srcOrd="0" destOrd="0" presId="urn:microsoft.com/office/officeart/2008/layout/LinedList"/>
    <dgm:cxn modelId="{6283AFC0-AA60-41D7-B0D5-0EB64068C4E8}" type="presParOf" srcId="{535E9FB5-A045-4F0F-A3B1-AB062D482A07}" destId="{60824873-07DD-47BA-816E-A849B601FF6A}" srcOrd="1" destOrd="0" presId="urn:microsoft.com/office/officeart/2008/layout/LinedList"/>
    <dgm:cxn modelId="{76390B45-FC74-43F9-BF9D-8AC496E874D1}" type="presParOf" srcId="{C04CB266-8A17-491C-B04F-40FA20C2527A}" destId="{B00E05CE-28F4-4BE2-A424-5AB39A3D38E6}" srcOrd="2" destOrd="0" presId="urn:microsoft.com/office/officeart/2008/layout/LinedList"/>
    <dgm:cxn modelId="{252B7CF7-92F7-43CF-8A2F-33740469A40A}" type="presParOf" srcId="{C04CB266-8A17-491C-B04F-40FA20C2527A}" destId="{E22438C0-966B-4BAB-B4E0-3695B7AB2B8B}" srcOrd="3" destOrd="0" presId="urn:microsoft.com/office/officeart/2008/layout/LinedList"/>
    <dgm:cxn modelId="{0AF9BD25-7D31-4163-8C7F-FE70F1CE82ED}" type="presParOf" srcId="{E22438C0-966B-4BAB-B4E0-3695B7AB2B8B}" destId="{70A96248-DCB5-4740-9D3F-305AC929DC93}" srcOrd="0" destOrd="0" presId="urn:microsoft.com/office/officeart/2008/layout/LinedList"/>
    <dgm:cxn modelId="{E0A14BDF-DE7B-4570-A185-FE71C174AAA2}" type="presParOf" srcId="{E22438C0-966B-4BAB-B4E0-3695B7AB2B8B}" destId="{539F0B20-3D9A-45D4-AE42-3233EC514A39}" srcOrd="1" destOrd="0" presId="urn:microsoft.com/office/officeart/2008/layout/LinedList"/>
    <dgm:cxn modelId="{43B15FBE-F418-4BB1-9FC1-0CB0D1654DF3}" type="presParOf" srcId="{C04CB266-8A17-491C-B04F-40FA20C2527A}" destId="{9AA8F77B-AB43-479D-9680-C2990ABEB113}" srcOrd="4" destOrd="0" presId="urn:microsoft.com/office/officeart/2008/layout/LinedList"/>
    <dgm:cxn modelId="{6ED66879-19AE-4D90-A638-02A3BA187E43}" type="presParOf" srcId="{C04CB266-8A17-491C-B04F-40FA20C2527A}" destId="{B3894246-F9B5-4E73-BA73-00AB48E101B3}" srcOrd="5" destOrd="0" presId="urn:microsoft.com/office/officeart/2008/layout/LinedList"/>
    <dgm:cxn modelId="{EA9EC792-AEA8-4D57-BB0F-1560F336CC6E}" type="presParOf" srcId="{B3894246-F9B5-4E73-BA73-00AB48E101B3}" destId="{7179E08A-B61A-46D1-8413-D6CA24B528D5}" srcOrd="0" destOrd="0" presId="urn:microsoft.com/office/officeart/2008/layout/LinedList"/>
    <dgm:cxn modelId="{F5CBB51C-F152-4E30-9B72-72954A13F5A6}" type="presParOf" srcId="{B3894246-F9B5-4E73-BA73-00AB48E101B3}" destId="{9D3196CB-9F86-42FA-A8F8-A30708B17A7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5EE303-36BA-472C-BBCC-C37FFF5EE1B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6CF835A-701C-49C1-B5FD-AAEB46E34A03}">
      <dgm:prSet/>
      <dgm:spPr/>
      <dgm:t>
        <a:bodyPr/>
        <a:lstStyle/>
        <a:p>
          <a:pPr rtl="0"/>
          <a:endParaRPr lang="en-US" dirty="0"/>
        </a:p>
      </dgm:t>
    </dgm:pt>
    <dgm:pt modelId="{F7B0AC5E-C20F-4DE3-ADA8-CC52045E4407}" type="parTrans" cxnId="{C4EBDB23-2566-4BBE-B868-E6E79CC2AA8A}">
      <dgm:prSet/>
      <dgm:spPr/>
      <dgm:t>
        <a:bodyPr/>
        <a:lstStyle/>
        <a:p>
          <a:endParaRPr lang="en-US"/>
        </a:p>
      </dgm:t>
    </dgm:pt>
    <dgm:pt modelId="{57883F20-FB1E-41DC-9391-9DD7D8ACED1B}" type="sibTrans" cxnId="{C4EBDB23-2566-4BBE-B868-E6E79CC2AA8A}">
      <dgm:prSet/>
      <dgm:spPr/>
      <dgm:t>
        <a:bodyPr/>
        <a:lstStyle/>
        <a:p>
          <a:endParaRPr lang="en-US"/>
        </a:p>
      </dgm:t>
    </dgm:pt>
    <dgm:pt modelId="{438FCC1E-3E8D-4792-8E41-F0DF24DA3302}">
      <dgm:prSet custT="1"/>
      <dgm:spPr/>
      <dgm:t>
        <a:bodyPr/>
        <a:lstStyle/>
        <a:p>
          <a:pPr rtl="0"/>
          <a:r>
            <a:rPr lang="es-ES" sz="3600" dirty="0" smtClean="0"/>
            <a:t>Ritmo </a:t>
          </a:r>
          <a:r>
            <a:rPr lang="es-ES" sz="3600" dirty="0" err="1" smtClean="0"/>
            <a:t>sinusal</a:t>
          </a:r>
          <a:endParaRPr lang="en-US" sz="3600" dirty="0"/>
        </a:p>
      </dgm:t>
    </dgm:pt>
    <dgm:pt modelId="{220C79B3-48D9-49CB-ADD4-720986FF29D8}" type="parTrans" cxnId="{1ADB5A41-2B3D-424C-BA72-D8F52014E01B}">
      <dgm:prSet/>
      <dgm:spPr/>
      <dgm:t>
        <a:bodyPr/>
        <a:lstStyle/>
        <a:p>
          <a:endParaRPr lang="en-US"/>
        </a:p>
      </dgm:t>
    </dgm:pt>
    <dgm:pt modelId="{33510D83-D32F-454B-ADE7-E0F28421B724}" type="sibTrans" cxnId="{1ADB5A41-2B3D-424C-BA72-D8F52014E01B}">
      <dgm:prSet/>
      <dgm:spPr/>
      <dgm:t>
        <a:bodyPr/>
        <a:lstStyle/>
        <a:p>
          <a:endParaRPr lang="en-US"/>
        </a:p>
      </dgm:t>
    </dgm:pt>
    <dgm:pt modelId="{ABB57340-C622-4BDD-80A9-12D88E36C099}" type="pres">
      <dgm:prSet presAssocID="{FD5EE303-36BA-472C-BBCC-C37FFF5EE1B5}" presName="vert0" presStyleCnt="0">
        <dgm:presLayoutVars>
          <dgm:dir/>
          <dgm:animOne val="branch"/>
          <dgm:animLvl val="lvl"/>
        </dgm:presLayoutVars>
      </dgm:prSet>
      <dgm:spPr/>
      <dgm:t>
        <a:bodyPr/>
        <a:lstStyle/>
        <a:p>
          <a:endParaRPr lang="en-US"/>
        </a:p>
      </dgm:t>
    </dgm:pt>
    <dgm:pt modelId="{00F793F0-EDBF-4461-A8D3-132D34D26405}" type="pres">
      <dgm:prSet presAssocID="{F6CF835A-701C-49C1-B5FD-AAEB46E34A03}" presName="thickLine" presStyleLbl="alignNode1" presStyleIdx="0" presStyleCnt="2"/>
      <dgm:spPr/>
    </dgm:pt>
    <dgm:pt modelId="{3D62758A-4E1D-48F2-8B8A-D95A8F7BFE24}" type="pres">
      <dgm:prSet presAssocID="{F6CF835A-701C-49C1-B5FD-AAEB46E34A03}" presName="horz1" presStyleCnt="0"/>
      <dgm:spPr/>
    </dgm:pt>
    <dgm:pt modelId="{8272B223-D7A5-4377-959A-FDCA0463FAF7}" type="pres">
      <dgm:prSet presAssocID="{F6CF835A-701C-49C1-B5FD-AAEB46E34A03}" presName="tx1" presStyleLbl="revTx" presStyleIdx="0" presStyleCnt="2"/>
      <dgm:spPr/>
      <dgm:t>
        <a:bodyPr/>
        <a:lstStyle/>
        <a:p>
          <a:endParaRPr lang="en-US"/>
        </a:p>
      </dgm:t>
    </dgm:pt>
    <dgm:pt modelId="{3452DB0C-4625-40D8-9765-1E95AF4030A2}" type="pres">
      <dgm:prSet presAssocID="{F6CF835A-701C-49C1-B5FD-AAEB46E34A03}" presName="vert1" presStyleCnt="0"/>
      <dgm:spPr/>
    </dgm:pt>
    <dgm:pt modelId="{CEFE5B78-D791-4FB5-84EC-A19244CBFCC2}" type="pres">
      <dgm:prSet presAssocID="{438FCC1E-3E8D-4792-8E41-F0DF24DA3302}" presName="thickLine" presStyleLbl="alignNode1" presStyleIdx="1" presStyleCnt="2"/>
      <dgm:spPr/>
    </dgm:pt>
    <dgm:pt modelId="{D9C8B8A7-D83B-4AB1-9185-158A1FAD0BC5}" type="pres">
      <dgm:prSet presAssocID="{438FCC1E-3E8D-4792-8E41-F0DF24DA3302}" presName="horz1" presStyleCnt="0"/>
      <dgm:spPr/>
    </dgm:pt>
    <dgm:pt modelId="{2E5C28AD-23A5-4A0C-8450-5EE291CF654E}" type="pres">
      <dgm:prSet presAssocID="{438FCC1E-3E8D-4792-8E41-F0DF24DA3302}" presName="tx1" presStyleLbl="revTx" presStyleIdx="1" presStyleCnt="2"/>
      <dgm:spPr/>
      <dgm:t>
        <a:bodyPr/>
        <a:lstStyle/>
        <a:p>
          <a:endParaRPr lang="en-US"/>
        </a:p>
      </dgm:t>
    </dgm:pt>
    <dgm:pt modelId="{BEB0742C-DEE4-49FE-A462-11BD824BA90E}" type="pres">
      <dgm:prSet presAssocID="{438FCC1E-3E8D-4792-8E41-F0DF24DA3302}" presName="vert1" presStyleCnt="0"/>
      <dgm:spPr/>
    </dgm:pt>
  </dgm:ptLst>
  <dgm:cxnLst>
    <dgm:cxn modelId="{668C2BBD-22CA-491A-A21A-CA707B78F60A}" type="presOf" srcId="{438FCC1E-3E8D-4792-8E41-F0DF24DA3302}" destId="{2E5C28AD-23A5-4A0C-8450-5EE291CF654E}" srcOrd="0" destOrd="0" presId="urn:microsoft.com/office/officeart/2008/layout/LinedList"/>
    <dgm:cxn modelId="{E4119124-D941-4FDD-AF21-79C33A15A4ED}" type="presOf" srcId="{F6CF835A-701C-49C1-B5FD-AAEB46E34A03}" destId="{8272B223-D7A5-4377-959A-FDCA0463FAF7}" srcOrd="0" destOrd="0" presId="urn:microsoft.com/office/officeart/2008/layout/LinedList"/>
    <dgm:cxn modelId="{C4EBDB23-2566-4BBE-B868-E6E79CC2AA8A}" srcId="{FD5EE303-36BA-472C-BBCC-C37FFF5EE1B5}" destId="{F6CF835A-701C-49C1-B5FD-AAEB46E34A03}" srcOrd="0" destOrd="0" parTransId="{F7B0AC5E-C20F-4DE3-ADA8-CC52045E4407}" sibTransId="{57883F20-FB1E-41DC-9391-9DD7D8ACED1B}"/>
    <dgm:cxn modelId="{1ADB5A41-2B3D-424C-BA72-D8F52014E01B}" srcId="{FD5EE303-36BA-472C-BBCC-C37FFF5EE1B5}" destId="{438FCC1E-3E8D-4792-8E41-F0DF24DA3302}" srcOrd="1" destOrd="0" parTransId="{220C79B3-48D9-49CB-ADD4-720986FF29D8}" sibTransId="{33510D83-D32F-454B-ADE7-E0F28421B724}"/>
    <dgm:cxn modelId="{2574869D-B23C-4C5A-905C-63C82E2CB550}" type="presOf" srcId="{FD5EE303-36BA-472C-BBCC-C37FFF5EE1B5}" destId="{ABB57340-C622-4BDD-80A9-12D88E36C099}" srcOrd="0" destOrd="0" presId="urn:microsoft.com/office/officeart/2008/layout/LinedList"/>
    <dgm:cxn modelId="{2AB7F1C6-7CB6-4B6D-B1B2-758917FFFF29}" type="presParOf" srcId="{ABB57340-C622-4BDD-80A9-12D88E36C099}" destId="{00F793F0-EDBF-4461-A8D3-132D34D26405}" srcOrd="0" destOrd="0" presId="urn:microsoft.com/office/officeart/2008/layout/LinedList"/>
    <dgm:cxn modelId="{1CBAECBF-7B63-49C2-A81C-84EE6B3663D2}" type="presParOf" srcId="{ABB57340-C622-4BDD-80A9-12D88E36C099}" destId="{3D62758A-4E1D-48F2-8B8A-D95A8F7BFE24}" srcOrd="1" destOrd="0" presId="urn:microsoft.com/office/officeart/2008/layout/LinedList"/>
    <dgm:cxn modelId="{F44776A9-B5F7-4067-99BC-082CD0C027AC}" type="presParOf" srcId="{3D62758A-4E1D-48F2-8B8A-D95A8F7BFE24}" destId="{8272B223-D7A5-4377-959A-FDCA0463FAF7}" srcOrd="0" destOrd="0" presId="urn:microsoft.com/office/officeart/2008/layout/LinedList"/>
    <dgm:cxn modelId="{9CDE00C9-06D3-413F-A7FE-CDE7C47302AF}" type="presParOf" srcId="{3D62758A-4E1D-48F2-8B8A-D95A8F7BFE24}" destId="{3452DB0C-4625-40D8-9765-1E95AF4030A2}" srcOrd="1" destOrd="0" presId="urn:microsoft.com/office/officeart/2008/layout/LinedList"/>
    <dgm:cxn modelId="{235AF909-745E-4909-B103-31193813E991}" type="presParOf" srcId="{ABB57340-C622-4BDD-80A9-12D88E36C099}" destId="{CEFE5B78-D791-4FB5-84EC-A19244CBFCC2}" srcOrd="2" destOrd="0" presId="urn:microsoft.com/office/officeart/2008/layout/LinedList"/>
    <dgm:cxn modelId="{1CBEA83D-1F6D-4271-A1B4-E93CFBA6CD9E}" type="presParOf" srcId="{ABB57340-C622-4BDD-80A9-12D88E36C099}" destId="{D9C8B8A7-D83B-4AB1-9185-158A1FAD0BC5}" srcOrd="3" destOrd="0" presId="urn:microsoft.com/office/officeart/2008/layout/LinedList"/>
    <dgm:cxn modelId="{A24D3FCD-B8FC-4A04-B2BB-CED1DDCC1E4B}" type="presParOf" srcId="{D9C8B8A7-D83B-4AB1-9185-158A1FAD0BC5}" destId="{2E5C28AD-23A5-4A0C-8450-5EE291CF654E}" srcOrd="0" destOrd="0" presId="urn:microsoft.com/office/officeart/2008/layout/LinedList"/>
    <dgm:cxn modelId="{788CE7BB-5CD0-466E-8793-AAA45EF3B3B0}" type="presParOf" srcId="{D9C8B8A7-D83B-4AB1-9185-158A1FAD0BC5}" destId="{BEB0742C-DEE4-49FE-A462-11BD824BA90E}"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4784BF-87B1-4446-9CF5-D84AB1DFDA3B}" type="doc">
      <dgm:prSet loTypeId="urn:microsoft.com/office/officeart/2008/layout/LinedList" loCatId="list" qsTypeId="urn:microsoft.com/office/officeart/2005/8/quickstyle/simple1" qsCatId="simple" csTypeId="urn:microsoft.com/office/officeart/2005/8/colors/accent0_1" csCatId="mainScheme" phldr="1"/>
      <dgm:spPr/>
      <dgm:t>
        <a:bodyPr/>
        <a:lstStyle/>
        <a:p>
          <a:endParaRPr lang="en-US"/>
        </a:p>
      </dgm:t>
    </dgm:pt>
    <dgm:pt modelId="{3104D8C4-2C9E-42EE-90FD-DD0880C3EAFA}">
      <dgm:prSet/>
      <dgm:spPr/>
      <dgm:t>
        <a:bodyPr/>
        <a:lstStyle/>
        <a:p>
          <a:pPr rtl="0"/>
          <a:r>
            <a:rPr lang="es-ES" dirty="0" smtClean="0"/>
            <a:t>Edad &lt;21 años</a:t>
          </a:r>
          <a:br>
            <a:rPr lang="es-ES" dirty="0" smtClean="0"/>
          </a:br>
          <a:r>
            <a:rPr lang="es-ES" dirty="0" smtClean="0"/>
            <a:t>FE del ventrículo izquierdo basal no disponible</a:t>
          </a:r>
          <a:br>
            <a:rPr lang="es-ES" dirty="0" smtClean="0"/>
          </a:br>
          <a:r>
            <a:rPr lang="es-ES" dirty="0" smtClean="0"/>
            <a:t>Infarto de miocardio, cirugía cardíaca o angioplastia coronaria </a:t>
          </a:r>
          <a:r>
            <a:rPr lang="es-ES" dirty="0" err="1" smtClean="0"/>
            <a:t>transluminal</a:t>
          </a:r>
          <a:r>
            <a:rPr lang="es-ES" dirty="0" smtClean="0"/>
            <a:t> percutánea. </a:t>
          </a:r>
          <a:endParaRPr lang="en-US" dirty="0"/>
        </a:p>
      </dgm:t>
    </dgm:pt>
    <dgm:pt modelId="{DD28BE17-6109-407F-9C79-279DCE270FCF}" type="parTrans" cxnId="{7F257D7A-F73A-4AE2-AE66-C54D18D748D1}">
      <dgm:prSet/>
      <dgm:spPr/>
      <dgm:t>
        <a:bodyPr/>
        <a:lstStyle/>
        <a:p>
          <a:endParaRPr lang="en-US"/>
        </a:p>
      </dgm:t>
    </dgm:pt>
    <dgm:pt modelId="{A3E4A6BB-E94A-40A2-8855-2356AA415E17}" type="sibTrans" cxnId="{7F257D7A-F73A-4AE2-AE66-C54D18D748D1}">
      <dgm:prSet/>
      <dgm:spPr/>
      <dgm:t>
        <a:bodyPr/>
        <a:lstStyle/>
        <a:p>
          <a:endParaRPr lang="en-US"/>
        </a:p>
      </dgm:t>
    </dgm:pt>
    <dgm:pt modelId="{70504A9F-7257-462B-9CBC-43CB607D2A87}">
      <dgm:prSet/>
      <dgm:spPr/>
      <dgm:t>
        <a:bodyPr/>
        <a:lstStyle/>
        <a:p>
          <a:pPr rtl="0"/>
          <a:r>
            <a:rPr lang="es-ES" dirty="0" smtClean="0"/>
            <a:t>Angina inestable o refractaria &lt;1 mes</a:t>
          </a:r>
          <a:br>
            <a:rPr lang="es-ES" dirty="0" smtClean="0"/>
          </a:br>
          <a:r>
            <a:rPr lang="es-ES" dirty="0" smtClean="0"/>
            <a:t>II "-III" bloqueo AV sin marcapasos</a:t>
          </a:r>
          <a:br>
            <a:rPr lang="es-ES" dirty="0" smtClean="0"/>
          </a:br>
          <a:r>
            <a:rPr lang="es-ES" dirty="0" smtClean="0"/>
            <a:t>Fibrilación atrial (con o sin marcapasos) o aleteo auricular</a:t>
          </a:r>
          <a:br>
            <a:rPr lang="es-ES" dirty="0" smtClean="0"/>
          </a:br>
          <a:endParaRPr lang="en-US" dirty="0"/>
        </a:p>
      </dgm:t>
    </dgm:pt>
    <dgm:pt modelId="{C0E9C020-4A6C-4C81-9B29-DDA74139313E}" type="parTrans" cxnId="{555AAC6F-8A9F-4F79-8DE7-D1DA747FCC4D}">
      <dgm:prSet/>
      <dgm:spPr/>
      <dgm:t>
        <a:bodyPr/>
        <a:lstStyle/>
        <a:p>
          <a:endParaRPr lang="en-US"/>
        </a:p>
      </dgm:t>
    </dgm:pt>
    <dgm:pt modelId="{2D109C57-62C7-4A45-B34E-5F4F8F14311B}" type="sibTrans" cxnId="{555AAC6F-8A9F-4F79-8DE7-D1DA747FCC4D}">
      <dgm:prSet/>
      <dgm:spPr/>
      <dgm:t>
        <a:bodyPr/>
        <a:lstStyle/>
        <a:p>
          <a:endParaRPr lang="en-US"/>
        </a:p>
      </dgm:t>
    </dgm:pt>
    <dgm:pt modelId="{53AF6212-747F-4551-963D-75DCB58C0725}">
      <dgm:prSet/>
      <dgm:spPr/>
      <dgm:t>
        <a:bodyPr/>
        <a:lstStyle/>
        <a:p>
          <a:pPr rtl="0"/>
          <a:r>
            <a:rPr lang="es-ES" dirty="0" err="1" smtClean="0"/>
            <a:t>Cor</a:t>
          </a:r>
          <a:r>
            <a:rPr lang="es-ES" dirty="0" smtClean="0"/>
            <a:t> </a:t>
          </a:r>
          <a:r>
            <a:rPr lang="es-ES" dirty="0" err="1" smtClean="0"/>
            <a:t>pulmonale</a:t>
          </a:r>
          <a:r>
            <a:rPr lang="es-ES" dirty="0" smtClean="0"/>
            <a:t/>
          </a:r>
          <a:br>
            <a:rPr lang="es-ES" dirty="0" smtClean="0"/>
          </a:br>
          <a:r>
            <a:rPr lang="es-ES" dirty="0" smtClean="0"/>
            <a:t>Pericarditis constrictiva (tales pacientes son elegibles después de la cirugía)</a:t>
          </a:r>
          <a:br>
            <a:rPr lang="es-ES" dirty="0" smtClean="0"/>
          </a:br>
          <a:r>
            <a:rPr lang="es-ES" dirty="0" smtClean="0"/>
            <a:t>Miocarditis aguda</a:t>
          </a:r>
          <a:br>
            <a:rPr lang="es-ES" dirty="0" smtClean="0"/>
          </a:br>
          <a:r>
            <a:rPr lang="es-ES" dirty="0" smtClean="0"/>
            <a:t>Miocardiopatía hipertrófica</a:t>
          </a:r>
          <a:endParaRPr lang="en-US" dirty="0"/>
        </a:p>
      </dgm:t>
    </dgm:pt>
    <dgm:pt modelId="{077A0B27-1AEB-4460-99FA-6047D90EDCB2}" type="parTrans" cxnId="{81B83930-6668-4975-8457-0D5FD0B48B72}">
      <dgm:prSet/>
      <dgm:spPr/>
      <dgm:t>
        <a:bodyPr/>
        <a:lstStyle/>
        <a:p>
          <a:endParaRPr lang="en-US"/>
        </a:p>
      </dgm:t>
    </dgm:pt>
    <dgm:pt modelId="{3F132704-1A40-4C7E-BA65-A119EEFCCA69}" type="sibTrans" cxnId="{81B83930-6668-4975-8457-0D5FD0B48B72}">
      <dgm:prSet/>
      <dgm:spPr/>
      <dgm:t>
        <a:bodyPr/>
        <a:lstStyle/>
        <a:p>
          <a:endParaRPr lang="en-US"/>
        </a:p>
      </dgm:t>
    </dgm:pt>
    <dgm:pt modelId="{09352D2F-4DBD-47E7-8259-1D4FF9CAD8CD}">
      <dgm:prSet/>
      <dgm:spPr/>
      <dgm:t>
        <a:bodyPr/>
        <a:lstStyle/>
        <a:p>
          <a:pPr rtl="0"/>
          <a:r>
            <a:rPr lang="es-ES" dirty="0" smtClean="0"/>
            <a:t>Miocardiopatía </a:t>
          </a:r>
          <a:r>
            <a:rPr lang="es-ES" dirty="0" err="1" smtClean="0"/>
            <a:t>amiloide</a:t>
          </a:r>
          <a:r>
            <a:rPr lang="es-ES" dirty="0" smtClean="0"/>
            <a:t/>
          </a:r>
          <a:br>
            <a:rPr lang="es-ES" dirty="0" smtClean="0"/>
          </a:br>
          <a:r>
            <a:rPr lang="es-ES" dirty="0" smtClean="0"/>
            <a:t>Enfermedad cardíaca congénita compleja</a:t>
          </a:r>
          <a:br>
            <a:rPr lang="es-ES" dirty="0" smtClean="0"/>
          </a:br>
          <a:r>
            <a:rPr lang="es-ES" dirty="0" smtClean="0"/>
            <a:t>Síndromes de </a:t>
          </a:r>
          <a:r>
            <a:rPr lang="es-ES" dirty="0" err="1" smtClean="0"/>
            <a:t>preexcitación</a:t>
          </a:r>
          <a:r>
            <a:rPr lang="es-ES" dirty="0" smtClean="0"/>
            <a:t/>
          </a:r>
          <a:br>
            <a:rPr lang="es-ES" dirty="0" smtClean="0"/>
          </a:br>
          <a:r>
            <a:rPr lang="es-ES" dirty="0" smtClean="0"/>
            <a:t>Tratamiento actual con agentes inotrópicos intravenosos</a:t>
          </a:r>
          <a:endParaRPr lang="en-US" dirty="0"/>
        </a:p>
      </dgm:t>
    </dgm:pt>
    <dgm:pt modelId="{F0650668-E3A1-4039-887C-B835D0CED88E}" type="parTrans" cxnId="{C74ED604-09F8-4CE8-B85E-10C0EB331459}">
      <dgm:prSet/>
      <dgm:spPr/>
      <dgm:t>
        <a:bodyPr/>
        <a:lstStyle/>
        <a:p>
          <a:endParaRPr lang="en-US"/>
        </a:p>
      </dgm:t>
    </dgm:pt>
    <dgm:pt modelId="{DDA3956D-20D8-47C9-836D-F98403233EF3}" type="sibTrans" cxnId="{C74ED604-09F8-4CE8-B85E-10C0EB331459}">
      <dgm:prSet/>
      <dgm:spPr/>
      <dgm:t>
        <a:bodyPr/>
        <a:lstStyle/>
        <a:p>
          <a:endParaRPr lang="en-US"/>
        </a:p>
      </dgm:t>
    </dgm:pt>
    <dgm:pt modelId="{2E5FD094-A32F-4AC1-BBD9-3873B8BCA5E7}" type="pres">
      <dgm:prSet presAssocID="{CE4784BF-87B1-4446-9CF5-D84AB1DFDA3B}" presName="vert0" presStyleCnt="0">
        <dgm:presLayoutVars>
          <dgm:dir/>
          <dgm:animOne val="branch"/>
          <dgm:animLvl val="lvl"/>
        </dgm:presLayoutVars>
      </dgm:prSet>
      <dgm:spPr/>
      <dgm:t>
        <a:bodyPr/>
        <a:lstStyle/>
        <a:p>
          <a:endParaRPr lang="es-ES"/>
        </a:p>
      </dgm:t>
    </dgm:pt>
    <dgm:pt modelId="{28131FA6-1BC1-44A2-8E54-1C78170ABDD8}" type="pres">
      <dgm:prSet presAssocID="{3104D8C4-2C9E-42EE-90FD-DD0880C3EAFA}" presName="thickLine" presStyleLbl="alignNode1" presStyleIdx="0" presStyleCnt="4"/>
      <dgm:spPr/>
    </dgm:pt>
    <dgm:pt modelId="{07299FE4-425E-4CAF-90B7-4EC7112AC424}" type="pres">
      <dgm:prSet presAssocID="{3104D8C4-2C9E-42EE-90FD-DD0880C3EAFA}" presName="horz1" presStyleCnt="0"/>
      <dgm:spPr/>
    </dgm:pt>
    <dgm:pt modelId="{62053BAB-C720-41FB-B7EC-9812580B1C2C}" type="pres">
      <dgm:prSet presAssocID="{3104D8C4-2C9E-42EE-90FD-DD0880C3EAFA}" presName="tx1" presStyleLbl="revTx" presStyleIdx="0" presStyleCnt="4"/>
      <dgm:spPr/>
      <dgm:t>
        <a:bodyPr/>
        <a:lstStyle/>
        <a:p>
          <a:endParaRPr lang="es-ES"/>
        </a:p>
      </dgm:t>
    </dgm:pt>
    <dgm:pt modelId="{C0E58F64-4078-4469-A2EA-39483372A4DE}" type="pres">
      <dgm:prSet presAssocID="{3104D8C4-2C9E-42EE-90FD-DD0880C3EAFA}" presName="vert1" presStyleCnt="0"/>
      <dgm:spPr/>
    </dgm:pt>
    <dgm:pt modelId="{AD642245-BE3B-4119-9528-E1D19024BBBD}" type="pres">
      <dgm:prSet presAssocID="{70504A9F-7257-462B-9CBC-43CB607D2A87}" presName="thickLine" presStyleLbl="alignNode1" presStyleIdx="1" presStyleCnt="4"/>
      <dgm:spPr/>
    </dgm:pt>
    <dgm:pt modelId="{D51E35B0-4F5D-41F0-8601-0F7A3021E972}" type="pres">
      <dgm:prSet presAssocID="{70504A9F-7257-462B-9CBC-43CB607D2A87}" presName="horz1" presStyleCnt="0"/>
      <dgm:spPr/>
    </dgm:pt>
    <dgm:pt modelId="{7278AE0B-6DAF-44B0-993E-70337BA6DD59}" type="pres">
      <dgm:prSet presAssocID="{70504A9F-7257-462B-9CBC-43CB607D2A87}" presName="tx1" presStyleLbl="revTx" presStyleIdx="1" presStyleCnt="4"/>
      <dgm:spPr/>
      <dgm:t>
        <a:bodyPr/>
        <a:lstStyle/>
        <a:p>
          <a:endParaRPr lang="es-ES"/>
        </a:p>
      </dgm:t>
    </dgm:pt>
    <dgm:pt modelId="{B2489428-2DA2-4523-8BF5-FDB9B78F208A}" type="pres">
      <dgm:prSet presAssocID="{70504A9F-7257-462B-9CBC-43CB607D2A87}" presName="vert1" presStyleCnt="0"/>
      <dgm:spPr/>
    </dgm:pt>
    <dgm:pt modelId="{684C2EB5-3274-4FA0-A584-0EB44D5D1340}" type="pres">
      <dgm:prSet presAssocID="{53AF6212-747F-4551-963D-75DCB58C0725}" presName="thickLine" presStyleLbl="alignNode1" presStyleIdx="2" presStyleCnt="4"/>
      <dgm:spPr/>
    </dgm:pt>
    <dgm:pt modelId="{9EF411DB-A1C8-4D30-9C1C-3A6BAA9D2383}" type="pres">
      <dgm:prSet presAssocID="{53AF6212-747F-4551-963D-75DCB58C0725}" presName="horz1" presStyleCnt="0"/>
      <dgm:spPr/>
    </dgm:pt>
    <dgm:pt modelId="{19E6E1A0-9498-4C0E-8174-D44F9CA79D61}" type="pres">
      <dgm:prSet presAssocID="{53AF6212-747F-4551-963D-75DCB58C0725}" presName="tx1" presStyleLbl="revTx" presStyleIdx="2" presStyleCnt="4"/>
      <dgm:spPr/>
      <dgm:t>
        <a:bodyPr/>
        <a:lstStyle/>
        <a:p>
          <a:endParaRPr lang="es-ES"/>
        </a:p>
      </dgm:t>
    </dgm:pt>
    <dgm:pt modelId="{C5DA3231-DDF5-446A-855E-70D4785EBE6D}" type="pres">
      <dgm:prSet presAssocID="{53AF6212-747F-4551-963D-75DCB58C0725}" presName="vert1" presStyleCnt="0"/>
      <dgm:spPr/>
    </dgm:pt>
    <dgm:pt modelId="{1018FCFF-5737-4C2B-9C69-9A02D9888FE3}" type="pres">
      <dgm:prSet presAssocID="{09352D2F-4DBD-47E7-8259-1D4FF9CAD8CD}" presName="thickLine" presStyleLbl="alignNode1" presStyleIdx="3" presStyleCnt="4"/>
      <dgm:spPr/>
    </dgm:pt>
    <dgm:pt modelId="{9684B991-76AC-4A8F-8A0D-CBDAE20FF37E}" type="pres">
      <dgm:prSet presAssocID="{09352D2F-4DBD-47E7-8259-1D4FF9CAD8CD}" presName="horz1" presStyleCnt="0"/>
      <dgm:spPr/>
    </dgm:pt>
    <dgm:pt modelId="{72DB0622-3FCF-4760-8B81-7E3E3812748C}" type="pres">
      <dgm:prSet presAssocID="{09352D2F-4DBD-47E7-8259-1D4FF9CAD8CD}" presName="tx1" presStyleLbl="revTx" presStyleIdx="3" presStyleCnt="4" custLinFactNeighborX="-4818" custLinFactNeighborY="9020"/>
      <dgm:spPr/>
      <dgm:t>
        <a:bodyPr/>
        <a:lstStyle/>
        <a:p>
          <a:endParaRPr lang="es-ES"/>
        </a:p>
      </dgm:t>
    </dgm:pt>
    <dgm:pt modelId="{2B74ADB8-6F79-4C4B-A9A6-2962794FACA1}" type="pres">
      <dgm:prSet presAssocID="{09352D2F-4DBD-47E7-8259-1D4FF9CAD8CD}" presName="vert1" presStyleCnt="0"/>
      <dgm:spPr/>
    </dgm:pt>
  </dgm:ptLst>
  <dgm:cxnLst>
    <dgm:cxn modelId="{FEB9C000-A9D6-4923-9DFC-FC1AD0A57C29}" type="presOf" srcId="{CE4784BF-87B1-4446-9CF5-D84AB1DFDA3B}" destId="{2E5FD094-A32F-4AC1-BBD9-3873B8BCA5E7}" srcOrd="0" destOrd="0" presId="urn:microsoft.com/office/officeart/2008/layout/LinedList"/>
    <dgm:cxn modelId="{555AAC6F-8A9F-4F79-8DE7-D1DA747FCC4D}" srcId="{CE4784BF-87B1-4446-9CF5-D84AB1DFDA3B}" destId="{70504A9F-7257-462B-9CBC-43CB607D2A87}" srcOrd="1" destOrd="0" parTransId="{C0E9C020-4A6C-4C81-9B29-DDA74139313E}" sibTransId="{2D109C57-62C7-4A45-B34E-5F4F8F14311B}"/>
    <dgm:cxn modelId="{BD9D2BF9-235D-4767-890E-09283C1AC8D4}" type="presOf" srcId="{3104D8C4-2C9E-42EE-90FD-DD0880C3EAFA}" destId="{62053BAB-C720-41FB-B7EC-9812580B1C2C}" srcOrd="0" destOrd="0" presId="urn:microsoft.com/office/officeart/2008/layout/LinedList"/>
    <dgm:cxn modelId="{C74ED604-09F8-4CE8-B85E-10C0EB331459}" srcId="{CE4784BF-87B1-4446-9CF5-D84AB1DFDA3B}" destId="{09352D2F-4DBD-47E7-8259-1D4FF9CAD8CD}" srcOrd="3" destOrd="0" parTransId="{F0650668-E3A1-4039-887C-B835D0CED88E}" sibTransId="{DDA3956D-20D8-47C9-836D-F98403233EF3}"/>
    <dgm:cxn modelId="{81B83930-6668-4975-8457-0D5FD0B48B72}" srcId="{CE4784BF-87B1-4446-9CF5-D84AB1DFDA3B}" destId="{53AF6212-747F-4551-963D-75DCB58C0725}" srcOrd="2" destOrd="0" parTransId="{077A0B27-1AEB-4460-99FA-6047D90EDCB2}" sibTransId="{3F132704-1A40-4C7E-BA65-A119EEFCCA69}"/>
    <dgm:cxn modelId="{39C25DC4-2F37-45ED-81CF-E5722195CF91}" type="presOf" srcId="{09352D2F-4DBD-47E7-8259-1D4FF9CAD8CD}" destId="{72DB0622-3FCF-4760-8B81-7E3E3812748C}" srcOrd="0" destOrd="0" presId="urn:microsoft.com/office/officeart/2008/layout/LinedList"/>
    <dgm:cxn modelId="{7821C158-8695-49B2-A4F2-C07599248256}" type="presOf" srcId="{70504A9F-7257-462B-9CBC-43CB607D2A87}" destId="{7278AE0B-6DAF-44B0-993E-70337BA6DD59}" srcOrd="0" destOrd="0" presId="urn:microsoft.com/office/officeart/2008/layout/LinedList"/>
    <dgm:cxn modelId="{7F257D7A-F73A-4AE2-AE66-C54D18D748D1}" srcId="{CE4784BF-87B1-4446-9CF5-D84AB1DFDA3B}" destId="{3104D8C4-2C9E-42EE-90FD-DD0880C3EAFA}" srcOrd="0" destOrd="0" parTransId="{DD28BE17-6109-407F-9C79-279DCE270FCF}" sibTransId="{A3E4A6BB-E94A-40A2-8855-2356AA415E17}"/>
    <dgm:cxn modelId="{184B4CD3-EEDD-4B03-A6BE-D63693FB9125}" type="presOf" srcId="{53AF6212-747F-4551-963D-75DCB58C0725}" destId="{19E6E1A0-9498-4C0E-8174-D44F9CA79D61}" srcOrd="0" destOrd="0" presId="urn:microsoft.com/office/officeart/2008/layout/LinedList"/>
    <dgm:cxn modelId="{4FBBB5D3-620E-4591-8F1D-15126E0686E5}" type="presParOf" srcId="{2E5FD094-A32F-4AC1-BBD9-3873B8BCA5E7}" destId="{28131FA6-1BC1-44A2-8E54-1C78170ABDD8}" srcOrd="0" destOrd="0" presId="urn:microsoft.com/office/officeart/2008/layout/LinedList"/>
    <dgm:cxn modelId="{82A9E991-385D-4B58-A5A2-FE58B8C311CA}" type="presParOf" srcId="{2E5FD094-A32F-4AC1-BBD9-3873B8BCA5E7}" destId="{07299FE4-425E-4CAF-90B7-4EC7112AC424}" srcOrd="1" destOrd="0" presId="urn:microsoft.com/office/officeart/2008/layout/LinedList"/>
    <dgm:cxn modelId="{F60E3131-3E11-4121-BB39-078389E0C5D2}" type="presParOf" srcId="{07299FE4-425E-4CAF-90B7-4EC7112AC424}" destId="{62053BAB-C720-41FB-B7EC-9812580B1C2C}" srcOrd="0" destOrd="0" presId="urn:microsoft.com/office/officeart/2008/layout/LinedList"/>
    <dgm:cxn modelId="{DD7FCC24-6E26-4685-972C-B5F82C18D2A7}" type="presParOf" srcId="{07299FE4-425E-4CAF-90B7-4EC7112AC424}" destId="{C0E58F64-4078-4469-A2EA-39483372A4DE}" srcOrd="1" destOrd="0" presId="urn:microsoft.com/office/officeart/2008/layout/LinedList"/>
    <dgm:cxn modelId="{9E6EAE16-D2CD-4018-B1FA-F636D5958DA0}" type="presParOf" srcId="{2E5FD094-A32F-4AC1-BBD9-3873B8BCA5E7}" destId="{AD642245-BE3B-4119-9528-E1D19024BBBD}" srcOrd="2" destOrd="0" presId="urn:microsoft.com/office/officeart/2008/layout/LinedList"/>
    <dgm:cxn modelId="{35EAFE24-2A22-4F94-85BB-03BA94490A6F}" type="presParOf" srcId="{2E5FD094-A32F-4AC1-BBD9-3873B8BCA5E7}" destId="{D51E35B0-4F5D-41F0-8601-0F7A3021E972}" srcOrd="3" destOrd="0" presId="urn:microsoft.com/office/officeart/2008/layout/LinedList"/>
    <dgm:cxn modelId="{741380E3-B12F-4F17-9A5B-897875AC1FA4}" type="presParOf" srcId="{D51E35B0-4F5D-41F0-8601-0F7A3021E972}" destId="{7278AE0B-6DAF-44B0-993E-70337BA6DD59}" srcOrd="0" destOrd="0" presId="urn:microsoft.com/office/officeart/2008/layout/LinedList"/>
    <dgm:cxn modelId="{6CD2BCD4-CF17-4588-AB22-6C116DB32676}" type="presParOf" srcId="{D51E35B0-4F5D-41F0-8601-0F7A3021E972}" destId="{B2489428-2DA2-4523-8BF5-FDB9B78F208A}" srcOrd="1" destOrd="0" presId="urn:microsoft.com/office/officeart/2008/layout/LinedList"/>
    <dgm:cxn modelId="{B442B158-90BD-4E83-A3DC-9344D0D40988}" type="presParOf" srcId="{2E5FD094-A32F-4AC1-BBD9-3873B8BCA5E7}" destId="{684C2EB5-3274-4FA0-A584-0EB44D5D1340}" srcOrd="4" destOrd="0" presId="urn:microsoft.com/office/officeart/2008/layout/LinedList"/>
    <dgm:cxn modelId="{97B3D0FA-3303-453A-AA56-6F6944D3FDF7}" type="presParOf" srcId="{2E5FD094-A32F-4AC1-BBD9-3873B8BCA5E7}" destId="{9EF411DB-A1C8-4D30-9C1C-3A6BAA9D2383}" srcOrd="5" destOrd="0" presId="urn:microsoft.com/office/officeart/2008/layout/LinedList"/>
    <dgm:cxn modelId="{65A13E57-7A4D-4C16-9215-5AA424D57EBD}" type="presParOf" srcId="{9EF411DB-A1C8-4D30-9C1C-3A6BAA9D2383}" destId="{19E6E1A0-9498-4C0E-8174-D44F9CA79D61}" srcOrd="0" destOrd="0" presId="urn:microsoft.com/office/officeart/2008/layout/LinedList"/>
    <dgm:cxn modelId="{315C2C62-EB3D-4165-B080-48624B1450A4}" type="presParOf" srcId="{9EF411DB-A1C8-4D30-9C1C-3A6BAA9D2383}" destId="{C5DA3231-DDF5-446A-855E-70D4785EBE6D}" srcOrd="1" destOrd="0" presId="urn:microsoft.com/office/officeart/2008/layout/LinedList"/>
    <dgm:cxn modelId="{7BB6548D-7015-4346-B458-079641FDFBCF}" type="presParOf" srcId="{2E5FD094-A32F-4AC1-BBD9-3873B8BCA5E7}" destId="{1018FCFF-5737-4C2B-9C69-9A02D9888FE3}" srcOrd="6" destOrd="0" presId="urn:microsoft.com/office/officeart/2008/layout/LinedList"/>
    <dgm:cxn modelId="{2ABBDF41-107E-4D8B-9B52-8005088E6F51}" type="presParOf" srcId="{2E5FD094-A32F-4AC1-BBD9-3873B8BCA5E7}" destId="{9684B991-76AC-4A8F-8A0D-CBDAE20FF37E}" srcOrd="7" destOrd="0" presId="urn:microsoft.com/office/officeart/2008/layout/LinedList"/>
    <dgm:cxn modelId="{A9B707B4-F99A-423E-BE5B-A61E20514F62}" type="presParOf" srcId="{9684B991-76AC-4A8F-8A0D-CBDAE20FF37E}" destId="{72DB0622-3FCF-4760-8B81-7E3E3812748C}" srcOrd="0" destOrd="0" presId="urn:microsoft.com/office/officeart/2008/layout/LinedList"/>
    <dgm:cxn modelId="{78E2F43A-7F26-4532-9E37-92BE8CF7891D}" type="presParOf" srcId="{9684B991-76AC-4A8F-8A0D-CBDAE20FF37E}" destId="{2B74ADB8-6F79-4C4B-A9A6-2962794FACA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4784BF-87B1-4446-9CF5-D84AB1DFDA3B}" type="doc">
      <dgm:prSet loTypeId="urn:microsoft.com/office/officeart/2008/layout/LinedList" loCatId="list" qsTypeId="urn:microsoft.com/office/officeart/2005/8/quickstyle/simple1" qsCatId="simple" csTypeId="urn:microsoft.com/office/officeart/2005/8/colors/accent0_1" csCatId="mainScheme" phldr="1"/>
      <dgm:spPr/>
      <dgm:t>
        <a:bodyPr/>
        <a:lstStyle/>
        <a:p>
          <a:endParaRPr lang="en-US"/>
        </a:p>
      </dgm:t>
    </dgm:pt>
    <dgm:pt modelId="{3104D8C4-2C9E-42EE-90FD-DD0880C3EAFA}">
      <dgm:prSet/>
      <dgm:spPr/>
      <dgm:t>
        <a:bodyPr/>
        <a:lstStyle/>
        <a:p>
          <a:pPr rtl="0"/>
          <a:r>
            <a:rPr lang="es-ES" dirty="0" smtClean="0"/>
            <a:t>Potasio por debajo de 3.2 </a:t>
          </a:r>
          <a:r>
            <a:rPr lang="es-ES" dirty="0" err="1" smtClean="0"/>
            <a:t>mmoI</a:t>
          </a:r>
          <a:r>
            <a:rPr lang="es-ES" dirty="0" smtClean="0"/>
            <a:t> / L o por encima de 5.5 </a:t>
          </a:r>
          <a:r>
            <a:rPr lang="es-ES" dirty="0" err="1" smtClean="0"/>
            <a:t>mmol</a:t>
          </a:r>
          <a:r>
            <a:rPr lang="es-ES" dirty="0" smtClean="0"/>
            <a:t> / L</a:t>
          </a:r>
          <a:br>
            <a:rPr lang="es-ES" dirty="0" smtClean="0"/>
          </a:br>
          <a:r>
            <a:rPr lang="es-ES" dirty="0" smtClean="0"/>
            <a:t>Necesidad de cirugía cardíaca o  PTCA en el futuro cercano. (Tales pacientes son elegibles después del procedimiento)</a:t>
          </a:r>
          <a:endParaRPr lang="en-US" dirty="0"/>
        </a:p>
      </dgm:t>
    </dgm:pt>
    <dgm:pt modelId="{DD28BE17-6109-407F-9C79-279DCE270FCF}" type="parTrans" cxnId="{7F257D7A-F73A-4AE2-AE66-C54D18D748D1}">
      <dgm:prSet/>
      <dgm:spPr/>
      <dgm:t>
        <a:bodyPr/>
        <a:lstStyle/>
        <a:p>
          <a:endParaRPr lang="en-US"/>
        </a:p>
      </dgm:t>
    </dgm:pt>
    <dgm:pt modelId="{A3E4A6BB-E94A-40A2-8855-2356AA415E17}" type="sibTrans" cxnId="{7F257D7A-F73A-4AE2-AE66-C54D18D748D1}">
      <dgm:prSet/>
      <dgm:spPr/>
      <dgm:t>
        <a:bodyPr/>
        <a:lstStyle/>
        <a:p>
          <a:endParaRPr lang="en-US"/>
        </a:p>
      </dgm:t>
    </dgm:pt>
    <dgm:pt modelId="{70504A9F-7257-462B-9CBC-43CB607D2A87}">
      <dgm:prSet/>
      <dgm:spPr/>
      <dgm:t>
        <a:bodyPr/>
        <a:lstStyle/>
        <a:p>
          <a:pPr rtl="0"/>
          <a:r>
            <a:rPr lang="es-ES" dirty="0" smtClean="0"/>
            <a:t>Pacientes en lista de trasplante de corazón</a:t>
          </a:r>
          <a:br>
            <a:rPr lang="es-ES" dirty="0" smtClean="0"/>
          </a:br>
          <a:r>
            <a:rPr lang="es-ES" dirty="0" smtClean="0"/>
            <a:t>Síndrome del seno enfermo sin marcapasos</a:t>
          </a:r>
          <a:br>
            <a:rPr lang="es-ES" dirty="0" smtClean="0"/>
          </a:br>
          <a:r>
            <a:rPr lang="es-ES" dirty="0" smtClean="0"/>
            <a:t>Causas no cardiacas reconocibles de CHF</a:t>
          </a:r>
          <a:endParaRPr lang="en-US" dirty="0"/>
        </a:p>
      </dgm:t>
    </dgm:pt>
    <dgm:pt modelId="{C0E9C020-4A6C-4C81-9B29-DDA74139313E}" type="parTrans" cxnId="{555AAC6F-8A9F-4F79-8DE7-D1DA747FCC4D}">
      <dgm:prSet/>
      <dgm:spPr/>
      <dgm:t>
        <a:bodyPr/>
        <a:lstStyle/>
        <a:p>
          <a:endParaRPr lang="en-US"/>
        </a:p>
      </dgm:t>
    </dgm:pt>
    <dgm:pt modelId="{2D109C57-62C7-4A45-B34E-5F4F8F14311B}" type="sibTrans" cxnId="{555AAC6F-8A9F-4F79-8DE7-D1DA747FCC4D}">
      <dgm:prSet/>
      <dgm:spPr/>
      <dgm:t>
        <a:bodyPr/>
        <a:lstStyle/>
        <a:p>
          <a:endParaRPr lang="en-US"/>
        </a:p>
      </dgm:t>
    </dgm:pt>
    <dgm:pt modelId="{53AF6212-747F-4551-963D-75DCB58C0725}">
      <dgm:prSet/>
      <dgm:spPr/>
      <dgm:t>
        <a:bodyPr/>
        <a:lstStyle/>
        <a:p>
          <a:pPr rtl="0"/>
          <a:r>
            <a:rPr lang="es-ES" dirty="0" smtClean="0"/>
            <a:t>Insuficiencia renal significativa (creatinina&gt; 3.0 mg / </a:t>
          </a:r>
          <a:r>
            <a:rPr lang="es-ES" dirty="0" err="1" smtClean="0"/>
            <a:t>dL</a:t>
          </a:r>
          <a:r>
            <a:rPr lang="es-ES" dirty="0" smtClean="0"/>
            <a:t>) o enfermedad hepática grave. </a:t>
          </a:r>
          <a:endParaRPr lang="en-US" dirty="0"/>
        </a:p>
      </dgm:t>
    </dgm:pt>
    <dgm:pt modelId="{077A0B27-1AEB-4460-99FA-6047D90EDCB2}" type="parTrans" cxnId="{81B83930-6668-4975-8457-0D5FD0B48B72}">
      <dgm:prSet/>
      <dgm:spPr/>
      <dgm:t>
        <a:bodyPr/>
        <a:lstStyle/>
        <a:p>
          <a:endParaRPr lang="en-US"/>
        </a:p>
      </dgm:t>
    </dgm:pt>
    <dgm:pt modelId="{3F132704-1A40-4C7E-BA65-A119EEFCCA69}" type="sibTrans" cxnId="{81B83930-6668-4975-8457-0D5FD0B48B72}">
      <dgm:prSet/>
      <dgm:spPr/>
      <dgm:t>
        <a:bodyPr/>
        <a:lstStyle/>
        <a:p>
          <a:endParaRPr lang="en-US"/>
        </a:p>
      </dgm:t>
    </dgm:pt>
    <dgm:pt modelId="{09352D2F-4DBD-47E7-8259-1D4FF9CAD8CD}">
      <dgm:prSet/>
      <dgm:spPr/>
      <dgm:t>
        <a:bodyPr/>
        <a:lstStyle/>
        <a:p>
          <a:pPr rtl="0"/>
          <a:r>
            <a:rPr lang="es-ES" dirty="0" smtClean="0"/>
            <a:t>Alguna</a:t>
          </a:r>
          <a:br>
            <a:rPr lang="es-ES" dirty="0" smtClean="0"/>
          </a:br>
          <a:r>
            <a:rPr lang="es-ES" dirty="0" smtClean="0"/>
            <a:t>enfermedad no cardíaca que acorta la expectativa de vida a menos de 3 años </a:t>
          </a:r>
          <a:endParaRPr lang="en-US" dirty="0"/>
        </a:p>
      </dgm:t>
    </dgm:pt>
    <dgm:pt modelId="{F0650668-E3A1-4039-887C-B835D0CED88E}" type="parTrans" cxnId="{C74ED604-09F8-4CE8-B85E-10C0EB331459}">
      <dgm:prSet/>
      <dgm:spPr/>
      <dgm:t>
        <a:bodyPr/>
        <a:lstStyle/>
        <a:p>
          <a:endParaRPr lang="en-US"/>
        </a:p>
      </dgm:t>
    </dgm:pt>
    <dgm:pt modelId="{DDA3956D-20D8-47C9-836D-F98403233EF3}" type="sibTrans" cxnId="{C74ED604-09F8-4CE8-B85E-10C0EB331459}">
      <dgm:prSet/>
      <dgm:spPr/>
      <dgm:t>
        <a:bodyPr/>
        <a:lstStyle/>
        <a:p>
          <a:endParaRPr lang="en-US"/>
        </a:p>
      </dgm:t>
    </dgm:pt>
    <dgm:pt modelId="{2E5FD094-A32F-4AC1-BBD9-3873B8BCA5E7}" type="pres">
      <dgm:prSet presAssocID="{CE4784BF-87B1-4446-9CF5-D84AB1DFDA3B}" presName="vert0" presStyleCnt="0">
        <dgm:presLayoutVars>
          <dgm:dir/>
          <dgm:animOne val="branch"/>
          <dgm:animLvl val="lvl"/>
        </dgm:presLayoutVars>
      </dgm:prSet>
      <dgm:spPr/>
      <dgm:t>
        <a:bodyPr/>
        <a:lstStyle/>
        <a:p>
          <a:endParaRPr lang="es-ES"/>
        </a:p>
      </dgm:t>
    </dgm:pt>
    <dgm:pt modelId="{28131FA6-1BC1-44A2-8E54-1C78170ABDD8}" type="pres">
      <dgm:prSet presAssocID="{3104D8C4-2C9E-42EE-90FD-DD0880C3EAFA}" presName="thickLine" presStyleLbl="alignNode1" presStyleIdx="0" presStyleCnt="4"/>
      <dgm:spPr/>
    </dgm:pt>
    <dgm:pt modelId="{07299FE4-425E-4CAF-90B7-4EC7112AC424}" type="pres">
      <dgm:prSet presAssocID="{3104D8C4-2C9E-42EE-90FD-DD0880C3EAFA}" presName="horz1" presStyleCnt="0"/>
      <dgm:spPr/>
    </dgm:pt>
    <dgm:pt modelId="{62053BAB-C720-41FB-B7EC-9812580B1C2C}" type="pres">
      <dgm:prSet presAssocID="{3104D8C4-2C9E-42EE-90FD-DD0880C3EAFA}" presName="tx1" presStyleLbl="revTx" presStyleIdx="0" presStyleCnt="4"/>
      <dgm:spPr/>
      <dgm:t>
        <a:bodyPr/>
        <a:lstStyle/>
        <a:p>
          <a:endParaRPr lang="es-ES"/>
        </a:p>
      </dgm:t>
    </dgm:pt>
    <dgm:pt modelId="{C0E58F64-4078-4469-A2EA-39483372A4DE}" type="pres">
      <dgm:prSet presAssocID="{3104D8C4-2C9E-42EE-90FD-DD0880C3EAFA}" presName="vert1" presStyleCnt="0"/>
      <dgm:spPr/>
    </dgm:pt>
    <dgm:pt modelId="{AD642245-BE3B-4119-9528-E1D19024BBBD}" type="pres">
      <dgm:prSet presAssocID="{70504A9F-7257-462B-9CBC-43CB607D2A87}" presName="thickLine" presStyleLbl="alignNode1" presStyleIdx="1" presStyleCnt="4"/>
      <dgm:spPr/>
    </dgm:pt>
    <dgm:pt modelId="{D51E35B0-4F5D-41F0-8601-0F7A3021E972}" type="pres">
      <dgm:prSet presAssocID="{70504A9F-7257-462B-9CBC-43CB607D2A87}" presName="horz1" presStyleCnt="0"/>
      <dgm:spPr/>
    </dgm:pt>
    <dgm:pt modelId="{7278AE0B-6DAF-44B0-993E-70337BA6DD59}" type="pres">
      <dgm:prSet presAssocID="{70504A9F-7257-462B-9CBC-43CB607D2A87}" presName="tx1" presStyleLbl="revTx" presStyleIdx="1" presStyleCnt="4"/>
      <dgm:spPr/>
      <dgm:t>
        <a:bodyPr/>
        <a:lstStyle/>
        <a:p>
          <a:endParaRPr lang="es-ES"/>
        </a:p>
      </dgm:t>
    </dgm:pt>
    <dgm:pt modelId="{B2489428-2DA2-4523-8BF5-FDB9B78F208A}" type="pres">
      <dgm:prSet presAssocID="{70504A9F-7257-462B-9CBC-43CB607D2A87}" presName="vert1" presStyleCnt="0"/>
      <dgm:spPr/>
    </dgm:pt>
    <dgm:pt modelId="{684C2EB5-3274-4FA0-A584-0EB44D5D1340}" type="pres">
      <dgm:prSet presAssocID="{53AF6212-747F-4551-963D-75DCB58C0725}" presName="thickLine" presStyleLbl="alignNode1" presStyleIdx="2" presStyleCnt="4"/>
      <dgm:spPr/>
    </dgm:pt>
    <dgm:pt modelId="{9EF411DB-A1C8-4D30-9C1C-3A6BAA9D2383}" type="pres">
      <dgm:prSet presAssocID="{53AF6212-747F-4551-963D-75DCB58C0725}" presName="horz1" presStyleCnt="0"/>
      <dgm:spPr/>
    </dgm:pt>
    <dgm:pt modelId="{19E6E1A0-9498-4C0E-8174-D44F9CA79D61}" type="pres">
      <dgm:prSet presAssocID="{53AF6212-747F-4551-963D-75DCB58C0725}" presName="tx1" presStyleLbl="revTx" presStyleIdx="2" presStyleCnt="4"/>
      <dgm:spPr/>
      <dgm:t>
        <a:bodyPr/>
        <a:lstStyle/>
        <a:p>
          <a:endParaRPr lang="es-ES"/>
        </a:p>
      </dgm:t>
    </dgm:pt>
    <dgm:pt modelId="{C5DA3231-DDF5-446A-855E-70D4785EBE6D}" type="pres">
      <dgm:prSet presAssocID="{53AF6212-747F-4551-963D-75DCB58C0725}" presName="vert1" presStyleCnt="0"/>
      <dgm:spPr/>
    </dgm:pt>
    <dgm:pt modelId="{1018FCFF-5737-4C2B-9C69-9A02D9888FE3}" type="pres">
      <dgm:prSet presAssocID="{09352D2F-4DBD-47E7-8259-1D4FF9CAD8CD}" presName="thickLine" presStyleLbl="alignNode1" presStyleIdx="3" presStyleCnt="4"/>
      <dgm:spPr/>
    </dgm:pt>
    <dgm:pt modelId="{9684B991-76AC-4A8F-8A0D-CBDAE20FF37E}" type="pres">
      <dgm:prSet presAssocID="{09352D2F-4DBD-47E7-8259-1D4FF9CAD8CD}" presName="horz1" presStyleCnt="0"/>
      <dgm:spPr/>
    </dgm:pt>
    <dgm:pt modelId="{72DB0622-3FCF-4760-8B81-7E3E3812748C}" type="pres">
      <dgm:prSet presAssocID="{09352D2F-4DBD-47E7-8259-1D4FF9CAD8CD}" presName="tx1" presStyleLbl="revTx" presStyleIdx="3" presStyleCnt="4" custLinFactNeighborX="-4818" custLinFactNeighborY="9020"/>
      <dgm:spPr/>
      <dgm:t>
        <a:bodyPr/>
        <a:lstStyle/>
        <a:p>
          <a:endParaRPr lang="es-ES"/>
        </a:p>
      </dgm:t>
    </dgm:pt>
    <dgm:pt modelId="{2B74ADB8-6F79-4C4B-A9A6-2962794FACA1}" type="pres">
      <dgm:prSet presAssocID="{09352D2F-4DBD-47E7-8259-1D4FF9CAD8CD}" presName="vert1" presStyleCnt="0"/>
      <dgm:spPr/>
    </dgm:pt>
  </dgm:ptLst>
  <dgm:cxnLst>
    <dgm:cxn modelId="{555AAC6F-8A9F-4F79-8DE7-D1DA747FCC4D}" srcId="{CE4784BF-87B1-4446-9CF5-D84AB1DFDA3B}" destId="{70504A9F-7257-462B-9CBC-43CB607D2A87}" srcOrd="1" destOrd="0" parTransId="{C0E9C020-4A6C-4C81-9B29-DDA74139313E}" sibTransId="{2D109C57-62C7-4A45-B34E-5F4F8F14311B}"/>
    <dgm:cxn modelId="{C74ED604-09F8-4CE8-B85E-10C0EB331459}" srcId="{CE4784BF-87B1-4446-9CF5-D84AB1DFDA3B}" destId="{09352D2F-4DBD-47E7-8259-1D4FF9CAD8CD}" srcOrd="3" destOrd="0" parTransId="{F0650668-E3A1-4039-887C-B835D0CED88E}" sibTransId="{DDA3956D-20D8-47C9-836D-F98403233EF3}"/>
    <dgm:cxn modelId="{46BE0226-4359-469B-8245-DEF37E79A3CA}" type="presOf" srcId="{09352D2F-4DBD-47E7-8259-1D4FF9CAD8CD}" destId="{72DB0622-3FCF-4760-8B81-7E3E3812748C}" srcOrd="0" destOrd="0" presId="urn:microsoft.com/office/officeart/2008/layout/LinedList"/>
    <dgm:cxn modelId="{42D51F65-6463-48D6-99CA-296149780DAF}" type="presOf" srcId="{53AF6212-747F-4551-963D-75DCB58C0725}" destId="{19E6E1A0-9498-4C0E-8174-D44F9CA79D61}" srcOrd="0" destOrd="0" presId="urn:microsoft.com/office/officeart/2008/layout/LinedList"/>
    <dgm:cxn modelId="{64CFF78E-E8F7-424A-AF67-95E6C33EC250}" type="presOf" srcId="{70504A9F-7257-462B-9CBC-43CB607D2A87}" destId="{7278AE0B-6DAF-44B0-993E-70337BA6DD59}" srcOrd="0" destOrd="0" presId="urn:microsoft.com/office/officeart/2008/layout/LinedList"/>
    <dgm:cxn modelId="{81B83930-6668-4975-8457-0D5FD0B48B72}" srcId="{CE4784BF-87B1-4446-9CF5-D84AB1DFDA3B}" destId="{53AF6212-747F-4551-963D-75DCB58C0725}" srcOrd="2" destOrd="0" parTransId="{077A0B27-1AEB-4460-99FA-6047D90EDCB2}" sibTransId="{3F132704-1A40-4C7E-BA65-A119EEFCCA69}"/>
    <dgm:cxn modelId="{4977E270-6F86-4759-B349-BF2C3AD6927F}" type="presOf" srcId="{CE4784BF-87B1-4446-9CF5-D84AB1DFDA3B}" destId="{2E5FD094-A32F-4AC1-BBD9-3873B8BCA5E7}" srcOrd="0" destOrd="0" presId="urn:microsoft.com/office/officeart/2008/layout/LinedList"/>
    <dgm:cxn modelId="{7F257D7A-F73A-4AE2-AE66-C54D18D748D1}" srcId="{CE4784BF-87B1-4446-9CF5-D84AB1DFDA3B}" destId="{3104D8C4-2C9E-42EE-90FD-DD0880C3EAFA}" srcOrd="0" destOrd="0" parTransId="{DD28BE17-6109-407F-9C79-279DCE270FCF}" sibTransId="{A3E4A6BB-E94A-40A2-8855-2356AA415E17}"/>
    <dgm:cxn modelId="{4EE67871-0852-48AF-93ED-2CAEFF06973A}" type="presOf" srcId="{3104D8C4-2C9E-42EE-90FD-DD0880C3EAFA}" destId="{62053BAB-C720-41FB-B7EC-9812580B1C2C}" srcOrd="0" destOrd="0" presId="urn:microsoft.com/office/officeart/2008/layout/LinedList"/>
    <dgm:cxn modelId="{E6FE09D8-8AF5-40AF-96E4-927236C8B0EA}" type="presParOf" srcId="{2E5FD094-A32F-4AC1-BBD9-3873B8BCA5E7}" destId="{28131FA6-1BC1-44A2-8E54-1C78170ABDD8}" srcOrd="0" destOrd="0" presId="urn:microsoft.com/office/officeart/2008/layout/LinedList"/>
    <dgm:cxn modelId="{8D07DEB8-C86C-466A-8658-B497AEB9142D}" type="presParOf" srcId="{2E5FD094-A32F-4AC1-BBD9-3873B8BCA5E7}" destId="{07299FE4-425E-4CAF-90B7-4EC7112AC424}" srcOrd="1" destOrd="0" presId="urn:microsoft.com/office/officeart/2008/layout/LinedList"/>
    <dgm:cxn modelId="{F37243A4-E1D8-4D00-9DA1-BB50A86D7165}" type="presParOf" srcId="{07299FE4-425E-4CAF-90B7-4EC7112AC424}" destId="{62053BAB-C720-41FB-B7EC-9812580B1C2C}" srcOrd="0" destOrd="0" presId="urn:microsoft.com/office/officeart/2008/layout/LinedList"/>
    <dgm:cxn modelId="{D7E62A30-27AE-4A06-8712-9FC204B4717A}" type="presParOf" srcId="{07299FE4-425E-4CAF-90B7-4EC7112AC424}" destId="{C0E58F64-4078-4469-A2EA-39483372A4DE}" srcOrd="1" destOrd="0" presId="urn:microsoft.com/office/officeart/2008/layout/LinedList"/>
    <dgm:cxn modelId="{228832F3-A5E4-4CFD-BC34-87A3C9622FF9}" type="presParOf" srcId="{2E5FD094-A32F-4AC1-BBD9-3873B8BCA5E7}" destId="{AD642245-BE3B-4119-9528-E1D19024BBBD}" srcOrd="2" destOrd="0" presId="urn:microsoft.com/office/officeart/2008/layout/LinedList"/>
    <dgm:cxn modelId="{1F19412C-99CA-4ABC-87DA-AC6326370464}" type="presParOf" srcId="{2E5FD094-A32F-4AC1-BBD9-3873B8BCA5E7}" destId="{D51E35B0-4F5D-41F0-8601-0F7A3021E972}" srcOrd="3" destOrd="0" presId="urn:microsoft.com/office/officeart/2008/layout/LinedList"/>
    <dgm:cxn modelId="{C855C300-D665-4EFF-A8B0-D8C7F6C1C5EB}" type="presParOf" srcId="{D51E35B0-4F5D-41F0-8601-0F7A3021E972}" destId="{7278AE0B-6DAF-44B0-993E-70337BA6DD59}" srcOrd="0" destOrd="0" presId="urn:microsoft.com/office/officeart/2008/layout/LinedList"/>
    <dgm:cxn modelId="{19A8D2F1-C6B0-4386-AFF9-74F64DD55CB7}" type="presParOf" srcId="{D51E35B0-4F5D-41F0-8601-0F7A3021E972}" destId="{B2489428-2DA2-4523-8BF5-FDB9B78F208A}" srcOrd="1" destOrd="0" presId="urn:microsoft.com/office/officeart/2008/layout/LinedList"/>
    <dgm:cxn modelId="{6DC76B26-8AE3-454C-84B4-240211BF5946}" type="presParOf" srcId="{2E5FD094-A32F-4AC1-BBD9-3873B8BCA5E7}" destId="{684C2EB5-3274-4FA0-A584-0EB44D5D1340}" srcOrd="4" destOrd="0" presId="urn:microsoft.com/office/officeart/2008/layout/LinedList"/>
    <dgm:cxn modelId="{3C628522-4855-4F7D-8212-EDCC10D178BC}" type="presParOf" srcId="{2E5FD094-A32F-4AC1-BBD9-3873B8BCA5E7}" destId="{9EF411DB-A1C8-4D30-9C1C-3A6BAA9D2383}" srcOrd="5" destOrd="0" presId="urn:microsoft.com/office/officeart/2008/layout/LinedList"/>
    <dgm:cxn modelId="{C332DF36-31BA-42F6-A927-4B99837603E2}" type="presParOf" srcId="{9EF411DB-A1C8-4D30-9C1C-3A6BAA9D2383}" destId="{19E6E1A0-9498-4C0E-8174-D44F9CA79D61}" srcOrd="0" destOrd="0" presId="urn:microsoft.com/office/officeart/2008/layout/LinedList"/>
    <dgm:cxn modelId="{7926B9D8-C0AB-49DA-ACC6-AF6D9253EF74}" type="presParOf" srcId="{9EF411DB-A1C8-4D30-9C1C-3A6BAA9D2383}" destId="{C5DA3231-DDF5-446A-855E-70D4785EBE6D}" srcOrd="1" destOrd="0" presId="urn:microsoft.com/office/officeart/2008/layout/LinedList"/>
    <dgm:cxn modelId="{63EA9A3A-9DC9-4E38-BA97-64727CAAE644}" type="presParOf" srcId="{2E5FD094-A32F-4AC1-BBD9-3873B8BCA5E7}" destId="{1018FCFF-5737-4C2B-9C69-9A02D9888FE3}" srcOrd="6" destOrd="0" presId="urn:microsoft.com/office/officeart/2008/layout/LinedList"/>
    <dgm:cxn modelId="{1FD585D0-C64E-48E8-A899-FF46C2E1952D}" type="presParOf" srcId="{2E5FD094-A32F-4AC1-BBD9-3873B8BCA5E7}" destId="{9684B991-76AC-4A8F-8A0D-CBDAE20FF37E}" srcOrd="7" destOrd="0" presId="urn:microsoft.com/office/officeart/2008/layout/LinedList"/>
    <dgm:cxn modelId="{E2889D44-249A-44DE-AC91-3DE05A7D888E}" type="presParOf" srcId="{9684B991-76AC-4A8F-8A0D-CBDAE20FF37E}" destId="{72DB0622-3FCF-4760-8B81-7E3E3812748C}" srcOrd="0" destOrd="0" presId="urn:microsoft.com/office/officeart/2008/layout/LinedList"/>
    <dgm:cxn modelId="{D543BF27-625C-404B-8098-9E59FC75B0F8}" type="presParOf" srcId="{9684B991-76AC-4A8F-8A0D-CBDAE20FF37E}" destId="{2B74ADB8-6F79-4C4B-A9A6-2962794FACA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FA03AA7-E691-4798-9550-F867B5BAEE70}" type="doc">
      <dgm:prSet loTypeId="urn:microsoft.com/office/officeart/2008/layout/VerticalCurvedList" loCatId="list" qsTypeId="urn:microsoft.com/office/officeart/2005/8/quickstyle/3d1" qsCatId="3D" csTypeId="urn:microsoft.com/office/officeart/2005/8/colors/accent0_1" csCatId="mainScheme" phldr="1"/>
      <dgm:spPr/>
      <dgm:t>
        <a:bodyPr/>
        <a:lstStyle/>
        <a:p>
          <a:endParaRPr lang="en-US"/>
        </a:p>
      </dgm:t>
    </dgm:pt>
    <dgm:pt modelId="{7986F1F1-B792-461B-9390-4C8777FAB34D}">
      <dgm:prSet/>
      <dgm:spPr/>
      <dgm:t>
        <a:bodyPr/>
        <a:lstStyle/>
        <a:p>
          <a:pPr rtl="0"/>
          <a:r>
            <a:rPr lang="es-CO" dirty="0" smtClean="0"/>
            <a:t>Estudio </a:t>
          </a:r>
          <a:r>
            <a:rPr lang="es-CO" dirty="0" err="1" smtClean="0"/>
            <a:t>randomizado</a:t>
          </a:r>
          <a:r>
            <a:rPr lang="es-CO" dirty="0" smtClean="0"/>
            <a:t>, doble ciego, placebo-controlado, </a:t>
          </a:r>
          <a:r>
            <a:rPr lang="es-CO" dirty="0" err="1" smtClean="0"/>
            <a:t>multicéntrico</a:t>
          </a:r>
          <a:r>
            <a:rPr lang="es-CO" dirty="0" smtClean="0"/>
            <a:t> (302 centros en </a:t>
          </a:r>
          <a:r>
            <a:rPr lang="es-CO" dirty="0" err="1" smtClean="0"/>
            <a:t>Canada</a:t>
          </a:r>
          <a:r>
            <a:rPr lang="es-CO" dirty="0" smtClean="0"/>
            <a:t> y USA) en la que enrolaron 7788 pacientes entre feb de 1991 y septiembre de 1993 (el seguimiento continuo hasta dic 1995)</a:t>
          </a:r>
          <a:endParaRPr lang="en-US" dirty="0"/>
        </a:p>
      </dgm:t>
    </dgm:pt>
    <dgm:pt modelId="{81CF09FC-94D3-4D68-9525-89D828443BCB}" type="parTrans" cxnId="{1EB53289-2169-4B47-A965-31A6E28F9768}">
      <dgm:prSet/>
      <dgm:spPr/>
      <dgm:t>
        <a:bodyPr/>
        <a:lstStyle/>
        <a:p>
          <a:endParaRPr lang="en-US"/>
        </a:p>
      </dgm:t>
    </dgm:pt>
    <dgm:pt modelId="{2D7DB8DD-3071-442D-813C-2A84023BA250}" type="sibTrans" cxnId="{1EB53289-2169-4B47-A965-31A6E28F9768}">
      <dgm:prSet/>
      <dgm:spPr/>
      <dgm:t>
        <a:bodyPr/>
        <a:lstStyle/>
        <a:p>
          <a:endParaRPr lang="en-US"/>
        </a:p>
      </dgm:t>
    </dgm:pt>
    <dgm:pt modelId="{AF4CA5AD-D77C-4920-AFC2-A86FAB498D47}">
      <dgm:prSet/>
      <dgm:spPr/>
      <dgm:t>
        <a:bodyPr/>
        <a:lstStyle/>
        <a:p>
          <a:pPr rtl="0"/>
          <a:r>
            <a:rPr lang="es-ES" dirty="0" smtClean="0"/>
            <a:t>El estudio fue organizado y conducido por un Comité de la NHBLI , el programa de estudios cooperativos de veteranos y cardiólogos de los Estados Unidos y Canadá.</a:t>
          </a:r>
          <a:endParaRPr lang="en-US" dirty="0"/>
        </a:p>
      </dgm:t>
    </dgm:pt>
    <dgm:pt modelId="{E97E706C-D1B4-40B1-B06C-A71784F5C385}" type="parTrans" cxnId="{29EA1A37-5219-4BDA-98C2-F0DC78FE9761}">
      <dgm:prSet/>
      <dgm:spPr/>
      <dgm:t>
        <a:bodyPr/>
        <a:lstStyle/>
        <a:p>
          <a:endParaRPr lang="en-US"/>
        </a:p>
      </dgm:t>
    </dgm:pt>
    <dgm:pt modelId="{C7C4C520-FE0E-4CAC-930D-EABE61F1F84F}" type="sibTrans" cxnId="{29EA1A37-5219-4BDA-98C2-F0DC78FE9761}">
      <dgm:prSet/>
      <dgm:spPr/>
      <dgm:t>
        <a:bodyPr/>
        <a:lstStyle/>
        <a:p>
          <a:endParaRPr lang="en-US"/>
        </a:p>
      </dgm:t>
    </dgm:pt>
    <dgm:pt modelId="{C2E5A56C-6C8D-445A-9ACF-C6460F0F9C22}">
      <dgm:prSet/>
      <dgm:spPr/>
      <dgm:t>
        <a:bodyPr/>
        <a:lstStyle/>
        <a:p>
          <a:pPr rtl="0"/>
          <a:r>
            <a:rPr lang="es-ES" dirty="0" smtClean="0"/>
            <a:t>El estudio fue aprobado por la institución de revisión en cada centro participante</a:t>
          </a:r>
          <a:endParaRPr lang="en-US" dirty="0"/>
        </a:p>
      </dgm:t>
    </dgm:pt>
    <dgm:pt modelId="{13F71726-B6F4-46A5-AD05-ECF6571CCBBA}" type="parTrans" cxnId="{E1F77BBF-55C1-42E3-83AF-0039128D1B1B}">
      <dgm:prSet/>
      <dgm:spPr/>
      <dgm:t>
        <a:bodyPr/>
        <a:lstStyle/>
        <a:p>
          <a:endParaRPr lang="en-US"/>
        </a:p>
      </dgm:t>
    </dgm:pt>
    <dgm:pt modelId="{6DE6BC56-3F92-495B-B69F-1521160C78EE}" type="sibTrans" cxnId="{E1F77BBF-55C1-42E3-83AF-0039128D1B1B}">
      <dgm:prSet/>
      <dgm:spPr/>
      <dgm:t>
        <a:bodyPr/>
        <a:lstStyle/>
        <a:p>
          <a:endParaRPr lang="en-US"/>
        </a:p>
      </dgm:t>
    </dgm:pt>
    <dgm:pt modelId="{781E567B-C2B0-420F-B3EF-284D338CF818}">
      <dgm:prSet/>
      <dgm:spPr/>
      <dgm:t>
        <a:bodyPr/>
        <a:lstStyle/>
        <a:p>
          <a:pPr rtl="0"/>
          <a:r>
            <a:rPr lang="es-ES" dirty="0" smtClean="0"/>
            <a:t>Todos los pacientes dieron su consentimiento informado por escrito</a:t>
          </a:r>
          <a:endParaRPr lang="en-US" dirty="0"/>
        </a:p>
      </dgm:t>
    </dgm:pt>
    <dgm:pt modelId="{25CB0E5B-364C-4EEF-B120-D25B7DA838CA}" type="parTrans" cxnId="{1329D7EE-DA91-4DE2-91D9-C62009EDEEFB}">
      <dgm:prSet/>
      <dgm:spPr/>
      <dgm:t>
        <a:bodyPr/>
        <a:lstStyle/>
        <a:p>
          <a:endParaRPr lang="en-US"/>
        </a:p>
      </dgm:t>
    </dgm:pt>
    <dgm:pt modelId="{0A24DD92-50B9-4B09-8EA4-3531E8C0D980}" type="sibTrans" cxnId="{1329D7EE-DA91-4DE2-91D9-C62009EDEEFB}">
      <dgm:prSet/>
      <dgm:spPr/>
      <dgm:t>
        <a:bodyPr/>
        <a:lstStyle/>
        <a:p>
          <a:endParaRPr lang="en-US"/>
        </a:p>
      </dgm:t>
    </dgm:pt>
    <dgm:pt modelId="{7BD87BF9-15B9-4283-AEF1-9593CA94B0C2}">
      <dgm:prSet/>
      <dgm:spPr/>
      <dgm:t>
        <a:bodyPr/>
        <a:lstStyle/>
        <a:p>
          <a:r>
            <a:rPr lang="es-ES" dirty="0" smtClean="0"/>
            <a:t>Una Junta de Monitoreo de Datos y Seguridad independiente monitoreada</a:t>
          </a:r>
          <a:br>
            <a:rPr lang="es-ES" dirty="0" smtClean="0"/>
          </a:br>
          <a:r>
            <a:rPr lang="es-ES" dirty="0" smtClean="0"/>
            <a:t>el progreso del estudio</a:t>
          </a:r>
          <a:endParaRPr lang="en-US" dirty="0"/>
        </a:p>
      </dgm:t>
    </dgm:pt>
    <dgm:pt modelId="{7471DEA0-551A-410A-92C7-FA5EECF67B4E}" type="parTrans" cxnId="{107FA062-BDA0-4B4B-9B84-B72DAEF2A7B7}">
      <dgm:prSet/>
      <dgm:spPr/>
      <dgm:t>
        <a:bodyPr/>
        <a:lstStyle/>
        <a:p>
          <a:endParaRPr lang="en-US"/>
        </a:p>
      </dgm:t>
    </dgm:pt>
    <dgm:pt modelId="{A93D594B-D7C0-4769-9914-33C4D38A812B}" type="sibTrans" cxnId="{107FA062-BDA0-4B4B-9B84-B72DAEF2A7B7}">
      <dgm:prSet/>
      <dgm:spPr/>
      <dgm:t>
        <a:bodyPr/>
        <a:lstStyle/>
        <a:p>
          <a:endParaRPr lang="en-US"/>
        </a:p>
      </dgm:t>
    </dgm:pt>
    <dgm:pt modelId="{B6F96F78-0F53-4FD4-B901-1A674F04AF0C}" type="pres">
      <dgm:prSet presAssocID="{CFA03AA7-E691-4798-9550-F867B5BAEE70}" presName="Name0" presStyleCnt="0">
        <dgm:presLayoutVars>
          <dgm:chMax val="7"/>
          <dgm:chPref val="7"/>
          <dgm:dir/>
        </dgm:presLayoutVars>
      </dgm:prSet>
      <dgm:spPr/>
      <dgm:t>
        <a:bodyPr/>
        <a:lstStyle/>
        <a:p>
          <a:endParaRPr lang="es-ES"/>
        </a:p>
      </dgm:t>
    </dgm:pt>
    <dgm:pt modelId="{E83B18D9-7305-4C10-BD9D-76393D90104F}" type="pres">
      <dgm:prSet presAssocID="{CFA03AA7-E691-4798-9550-F867B5BAEE70}" presName="Name1" presStyleCnt="0"/>
      <dgm:spPr/>
    </dgm:pt>
    <dgm:pt modelId="{8097934B-C99C-4D07-9796-43E0C9A6E952}" type="pres">
      <dgm:prSet presAssocID="{CFA03AA7-E691-4798-9550-F867B5BAEE70}" presName="cycle" presStyleCnt="0"/>
      <dgm:spPr/>
    </dgm:pt>
    <dgm:pt modelId="{405139D5-0D54-43F5-8926-159B513A1D0D}" type="pres">
      <dgm:prSet presAssocID="{CFA03AA7-E691-4798-9550-F867B5BAEE70}" presName="srcNode" presStyleLbl="node1" presStyleIdx="0" presStyleCnt="5"/>
      <dgm:spPr/>
    </dgm:pt>
    <dgm:pt modelId="{F81B00E0-93D0-4853-90F3-8888ABFFA276}" type="pres">
      <dgm:prSet presAssocID="{CFA03AA7-E691-4798-9550-F867B5BAEE70}" presName="conn" presStyleLbl="parChTrans1D2" presStyleIdx="0" presStyleCnt="1"/>
      <dgm:spPr/>
      <dgm:t>
        <a:bodyPr/>
        <a:lstStyle/>
        <a:p>
          <a:endParaRPr lang="es-ES"/>
        </a:p>
      </dgm:t>
    </dgm:pt>
    <dgm:pt modelId="{9B6B874D-278E-4AEA-AAB5-A1A5B37628A6}" type="pres">
      <dgm:prSet presAssocID="{CFA03AA7-E691-4798-9550-F867B5BAEE70}" presName="extraNode" presStyleLbl="node1" presStyleIdx="0" presStyleCnt="5"/>
      <dgm:spPr/>
    </dgm:pt>
    <dgm:pt modelId="{3456400C-4BCF-4FC8-81FC-9A282C6D617B}" type="pres">
      <dgm:prSet presAssocID="{CFA03AA7-E691-4798-9550-F867B5BAEE70}" presName="dstNode" presStyleLbl="node1" presStyleIdx="0" presStyleCnt="5"/>
      <dgm:spPr/>
    </dgm:pt>
    <dgm:pt modelId="{668D373A-1AB7-484F-A80D-F52D694BF758}" type="pres">
      <dgm:prSet presAssocID="{7986F1F1-B792-461B-9390-4C8777FAB34D}" presName="text_1" presStyleLbl="node1" presStyleIdx="0" presStyleCnt="5">
        <dgm:presLayoutVars>
          <dgm:bulletEnabled val="1"/>
        </dgm:presLayoutVars>
      </dgm:prSet>
      <dgm:spPr/>
      <dgm:t>
        <a:bodyPr/>
        <a:lstStyle/>
        <a:p>
          <a:endParaRPr lang="es-ES"/>
        </a:p>
      </dgm:t>
    </dgm:pt>
    <dgm:pt modelId="{C1826B9E-6F49-4ABC-9D28-BE643CB727B7}" type="pres">
      <dgm:prSet presAssocID="{7986F1F1-B792-461B-9390-4C8777FAB34D}" presName="accent_1" presStyleCnt="0"/>
      <dgm:spPr/>
    </dgm:pt>
    <dgm:pt modelId="{CB50B943-EFA3-4B9E-9012-49491D06C4EF}" type="pres">
      <dgm:prSet presAssocID="{7986F1F1-B792-461B-9390-4C8777FAB34D}" presName="accentRepeatNode" presStyleLbl="solidFgAcc1" presStyleIdx="0" presStyleCnt="5"/>
      <dgm:spPr/>
    </dgm:pt>
    <dgm:pt modelId="{1C9B66E0-FE24-4283-806B-002B8DCB64D6}" type="pres">
      <dgm:prSet presAssocID="{AF4CA5AD-D77C-4920-AFC2-A86FAB498D47}" presName="text_2" presStyleLbl="node1" presStyleIdx="1" presStyleCnt="5">
        <dgm:presLayoutVars>
          <dgm:bulletEnabled val="1"/>
        </dgm:presLayoutVars>
      </dgm:prSet>
      <dgm:spPr/>
      <dgm:t>
        <a:bodyPr/>
        <a:lstStyle/>
        <a:p>
          <a:endParaRPr lang="en-US"/>
        </a:p>
      </dgm:t>
    </dgm:pt>
    <dgm:pt modelId="{259BADD3-BFB2-43A2-9745-81B2844D0A71}" type="pres">
      <dgm:prSet presAssocID="{AF4CA5AD-D77C-4920-AFC2-A86FAB498D47}" presName="accent_2" presStyleCnt="0"/>
      <dgm:spPr/>
    </dgm:pt>
    <dgm:pt modelId="{D61B3259-F2EC-443A-AFEB-D31C5BE44EA7}" type="pres">
      <dgm:prSet presAssocID="{AF4CA5AD-D77C-4920-AFC2-A86FAB498D47}" presName="accentRepeatNode" presStyleLbl="solidFgAcc1" presStyleIdx="1" presStyleCnt="5"/>
      <dgm:spPr/>
    </dgm:pt>
    <dgm:pt modelId="{50DB45C5-8DAE-4B07-BA8C-CBDA9A3C6452}" type="pres">
      <dgm:prSet presAssocID="{7BD87BF9-15B9-4283-AEF1-9593CA94B0C2}" presName="text_3" presStyleLbl="node1" presStyleIdx="2" presStyleCnt="5">
        <dgm:presLayoutVars>
          <dgm:bulletEnabled val="1"/>
        </dgm:presLayoutVars>
      </dgm:prSet>
      <dgm:spPr/>
      <dgm:t>
        <a:bodyPr/>
        <a:lstStyle/>
        <a:p>
          <a:endParaRPr lang="en-US"/>
        </a:p>
      </dgm:t>
    </dgm:pt>
    <dgm:pt modelId="{B09DD729-E013-4A62-9098-653CF22A9DA4}" type="pres">
      <dgm:prSet presAssocID="{7BD87BF9-15B9-4283-AEF1-9593CA94B0C2}" presName="accent_3" presStyleCnt="0"/>
      <dgm:spPr/>
    </dgm:pt>
    <dgm:pt modelId="{80796FEE-4C2D-41A9-9F70-A3584978DE5B}" type="pres">
      <dgm:prSet presAssocID="{7BD87BF9-15B9-4283-AEF1-9593CA94B0C2}" presName="accentRepeatNode" presStyleLbl="solidFgAcc1" presStyleIdx="2" presStyleCnt="5"/>
      <dgm:spPr/>
    </dgm:pt>
    <dgm:pt modelId="{0BBB171C-A0A6-4E7F-BFBD-69C21A6B6FAD}" type="pres">
      <dgm:prSet presAssocID="{C2E5A56C-6C8D-445A-9ACF-C6460F0F9C22}" presName="text_4" presStyleLbl="node1" presStyleIdx="3" presStyleCnt="5" custLinFactNeighborX="-321" custLinFactNeighborY="3486">
        <dgm:presLayoutVars>
          <dgm:bulletEnabled val="1"/>
        </dgm:presLayoutVars>
      </dgm:prSet>
      <dgm:spPr/>
      <dgm:t>
        <a:bodyPr/>
        <a:lstStyle/>
        <a:p>
          <a:endParaRPr lang="es-ES"/>
        </a:p>
      </dgm:t>
    </dgm:pt>
    <dgm:pt modelId="{45E1AA24-DBF1-452C-9A42-E8FDCBDCE77A}" type="pres">
      <dgm:prSet presAssocID="{C2E5A56C-6C8D-445A-9ACF-C6460F0F9C22}" presName="accent_4" presStyleCnt="0"/>
      <dgm:spPr/>
    </dgm:pt>
    <dgm:pt modelId="{DF2A3F4C-E2DD-459A-8ECC-DC6B12E63D3A}" type="pres">
      <dgm:prSet presAssocID="{C2E5A56C-6C8D-445A-9ACF-C6460F0F9C22}" presName="accentRepeatNode" presStyleLbl="solidFgAcc1" presStyleIdx="3" presStyleCnt="5"/>
      <dgm:spPr/>
    </dgm:pt>
    <dgm:pt modelId="{C17FA61C-40E8-4DC0-816E-51D801B7452B}" type="pres">
      <dgm:prSet presAssocID="{781E567B-C2B0-420F-B3EF-284D338CF818}" presName="text_5" presStyleLbl="node1" presStyleIdx="4" presStyleCnt="5">
        <dgm:presLayoutVars>
          <dgm:bulletEnabled val="1"/>
        </dgm:presLayoutVars>
      </dgm:prSet>
      <dgm:spPr/>
      <dgm:t>
        <a:bodyPr/>
        <a:lstStyle/>
        <a:p>
          <a:endParaRPr lang="en-US"/>
        </a:p>
      </dgm:t>
    </dgm:pt>
    <dgm:pt modelId="{19A8BCEE-CEA9-48CC-B53E-B07BB9984683}" type="pres">
      <dgm:prSet presAssocID="{781E567B-C2B0-420F-B3EF-284D338CF818}" presName="accent_5" presStyleCnt="0"/>
      <dgm:spPr/>
    </dgm:pt>
    <dgm:pt modelId="{FA068A8B-B957-456A-BA17-FD5F4920FD84}" type="pres">
      <dgm:prSet presAssocID="{781E567B-C2B0-420F-B3EF-284D338CF818}" presName="accentRepeatNode" presStyleLbl="solidFgAcc1" presStyleIdx="4" presStyleCnt="5"/>
      <dgm:spPr/>
    </dgm:pt>
  </dgm:ptLst>
  <dgm:cxnLst>
    <dgm:cxn modelId="{6BF637F1-714A-4192-B871-CFE1277B21B6}" type="presOf" srcId="{781E567B-C2B0-420F-B3EF-284D338CF818}" destId="{C17FA61C-40E8-4DC0-816E-51D801B7452B}" srcOrd="0" destOrd="0" presId="urn:microsoft.com/office/officeart/2008/layout/VerticalCurvedList"/>
    <dgm:cxn modelId="{5D5B2242-6011-445C-9B34-4A52704D9AAD}" type="presOf" srcId="{AF4CA5AD-D77C-4920-AFC2-A86FAB498D47}" destId="{1C9B66E0-FE24-4283-806B-002B8DCB64D6}" srcOrd="0" destOrd="0" presId="urn:microsoft.com/office/officeart/2008/layout/VerticalCurvedList"/>
    <dgm:cxn modelId="{1EB53289-2169-4B47-A965-31A6E28F9768}" srcId="{CFA03AA7-E691-4798-9550-F867B5BAEE70}" destId="{7986F1F1-B792-461B-9390-4C8777FAB34D}" srcOrd="0" destOrd="0" parTransId="{81CF09FC-94D3-4D68-9525-89D828443BCB}" sibTransId="{2D7DB8DD-3071-442D-813C-2A84023BA250}"/>
    <dgm:cxn modelId="{496D1066-49F2-4ADE-932E-C4A5D63289AC}" type="presOf" srcId="{2D7DB8DD-3071-442D-813C-2A84023BA250}" destId="{F81B00E0-93D0-4853-90F3-8888ABFFA276}" srcOrd="0" destOrd="0" presId="urn:microsoft.com/office/officeart/2008/layout/VerticalCurvedList"/>
    <dgm:cxn modelId="{29EA1A37-5219-4BDA-98C2-F0DC78FE9761}" srcId="{CFA03AA7-E691-4798-9550-F867B5BAEE70}" destId="{AF4CA5AD-D77C-4920-AFC2-A86FAB498D47}" srcOrd="1" destOrd="0" parTransId="{E97E706C-D1B4-40B1-B06C-A71784F5C385}" sibTransId="{C7C4C520-FE0E-4CAC-930D-EABE61F1F84F}"/>
    <dgm:cxn modelId="{1F9E6557-088E-486E-9404-32E9D7556D73}" type="presOf" srcId="{CFA03AA7-E691-4798-9550-F867B5BAEE70}" destId="{B6F96F78-0F53-4FD4-B901-1A674F04AF0C}" srcOrd="0" destOrd="0" presId="urn:microsoft.com/office/officeart/2008/layout/VerticalCurvedList"/>
    <dgm:cxn modelId="{F76C2709-E05A-4ACB-A8EA-4DEFBD639529}" type="presOf" srcId="{C2E5A56C-6C8D-445A-9ACF-C6460F0F9C22}" destId="{0BBB171C-A0A6-4E7F-BFBD-69C21A6B6FAD}" srcOrd="0" destOrd="0" presId="urn:microsoft.com/office/officeart/2008/layout/VerticalCurvedList"/>
    <dgm:cxn modelId="{107FA062-BDA0-4B4B-9B84-B72DAEF2A7B7}" srcId="{CFA03AA7-E691-4798-9550-F867B5BAEE70}" destId="{7BD87BF9-15B9-4283-AEF1-9593CA94B0C2}" srcOrd="2" destOrd="0" parTransId="{7471DEA0-551A-410A-92C7-FA5EECF67B4E}" sibTransId="{A93D594B-D7C0-4769-9914-33C4D38A812B}"/>
    <dgm:cxn modelId="{1329D7EE-DA91-4DE2-91D9-C62009EDEEFB}" srcId="{CFA03AA7-E691-4798-9550-F867B5BAEE70}" destId="{781E567B-C2B0-420F-B3EF-284D338CF818}" srcOrd="4" destOrd="0" parTransId="{25CB0E5B-364C-4EEF-B120-D25B7DA838CA}" sibTransId="{0A24DD92-50B9-4B09-8EA4-3531E8C0D980}"/>
    <dgm:cxn modelId="{8D3DF44B-B588-4C5A-AFBC-970D7C41B01D}" type="presOf" srcId="{7986F1F1-B792-461B-9390-4C8777FAB34D}" destId="{668D373A-1AB7-484F-A80D-F52D694BF758}" srcOrd="0" destOrd="0" presId="urn:microsoft.com/office/officeart/2008/layout/VerticalCurvedList"/>
    <dgm:cxn modelId="{8EB84DF6-409C-4562-8EDD-35A2CBE6B389}" type="presOf" srcId="{7BD87BF9-15B9-4283-AEF1-9593CA94B0C2}" destId="{50DB45C5-8DAE-4B07-BA8C-CBDA9A3C6452}" srcOrd="0" destOrd="0" presId="urn:microsoft.com/office/officeart/2008/layout/VerticalCurvedList"/>
    <dgm:cxn modelId="{E1F77BBF-55C1-42E3-83AF-0039128D1B1B}" srcId="{CFA03AA7-E691-4798-9550-F867B5BAEE70}" destId="{C2E5A56C-6C8D-445A-9ACF-C6460F0F9C22}" srcOrd="3" destOrd="0" parTransId="{13F71726-B6F4-46A5-AD05-ECF6571CCBBA}" sibTransId="{6DE6BC56-3F92-495B-B69F-1521160C78EE}"/>
    <dgm:cxn modelId="{061C5FB1-3103-41CD-B6B8-DF1239F6B414}" type="presParOf" srcId="{B6F96F78-0F53-4FD4-B901-1A674F04AF0C}" destId="{E83B18D9-7305-4C10-BD9D-76393D90104F}" srcOrd="0" destOrd="0" presId="urn:microsoft.com/office/officeart/2008/layout/VerticalCurvedList"/>
    <dgm:cxn modelId="{39CA2440-4807-49B1-87BD-546DA4BC4E98}" type="presParOf" srcId="{E83B18D9-7305-4C10-BD9D-76393D90104F}" destId="{8097934B-C99C-4D07-9796-43E0C9A6E952}" srcOrd="0" destOrd="0" presId="urn:microsoft.com/office/officeart/2008/layout/VerticalCurvedList"/>
    <dgm:cxn modelId="{3737420E-5DAF-4FF6-AE66-E5B1F598AE03}" type="presParOf" srcId="{8097934B-C99C-4D07-9796-43E0C9A6E952}" destId="{405139D5-0D54-43F5-8926-159B513A1D0D}" srcOrd="0" destOrd="0" presId="urn:microsoft.com/office/officeart/2008/layout/VerticalCurvedList"/>
    <dgm:cxn modelId="{61D3624C-ED0A-4D9E-9FC0-17DC84F9D4CF}" type="presParOf" srcId="{8097934B-C99C-4D07-9796-43E0C9A6E952}" destId="{F81B00E0-93D0-4853-90F3-8888ABFFA276}" srcOrd="1" destOrd="0" presId="urn:microsoft.com/office/officeart/2008/layout/VerticalCurvedList"/>
    <dgm:cxn modelId="{A65EB59A-E6CB-4926-9677-DB71B4F7A84E}" type="presParOf" srcId="{8097934B-C99C-4D07-9796-43E0C9A6E952}" destId="{9B6B874D-278E-4AEA-AAB5-A1A5B37628A6}" srcOrd="2" destOrd="0" presId="urn:microsoft.com/office/officeart/2008/layout/VerticalCurvedList"/>
    <dgm:cxn modelId="{C24F77CF-2BCA-4728-9E79-01407D587D40}" type="presParOf" srcId="{8097934B-C99C-4D07-9796-43E0C9A6E952}" destId="{3456400C-4BCF-4FC8-81FC-9A282C6D617B}" srcOrd="3" destOrd="0" presId="urn:microsoft.com/office/officeart/2008/layout/VerticalCurvedList"/>
    <dgm:cxn modelId="{E303A123-6AA8-48B7-87BD-12C5B3D7EFDC}" type="presParOf" srcId="{E83B18D9-7305-4C10-BD9D-76393D90104F}" destId="{668D373A-1AB7-484F-A80D-F52D694BF758}" srcOrd="1" destOrd="0" presId="urn:microsoft.com/office/officeart/2008/layout/VerticalCurvedList"/>
    <dgm:cxn modelId="{5B9F290F-AD89-4460-B7D7-68B2D1B0CFAB}" type="presParOf" srcId="{E83B18D9-7305-4C10-BD9D-76393D90104F}" destId="{C1826B9E-6F49-4ABC-9D28-BE643CB727B7}" srcOrd="2" destOrd="0" presId="urn:microsoft.com/office/officeart/2008/layout/VerticalCurvedList"/>
    <dgm:cxn modelId="{96ADD124-2DCC-445A-9BDC-1E2F2EAC999D}" type="presParOf" srcId="{C1826B9E-6F49-4ABC-9D28-BE643CB727B7}" destId="{CB50B943-EFA3-4B9E-9012-49491D06C4EF}" srcOrd="0" destOrd="0" presId="urn:microsoft.com/office/officeart/2008/layout/VerticalCurvedList"/>
    <dgm:cxn modelId="{0804677D-6BEB-4D8E-8161-287C9D395FF2}" type="presParOf" srcId="{E83B18D9-7305-4C10-BD9D-76393D90104F}" destId="{1C9B66E0-FE24-4283-806B-002B8DCB64D6}" srcOrd="3" destOrd="0" presId="urn:microsoft.com/office/officeart/2008/layout/VerticalCurvedList"/>
    <dgm:cxn modelId="{55C50187-A495-4785-94A3-366465252FAD}" type="presParOf" srcId="{E83B18D9-7305-4C10-BD9D-76393D90104F}" destId="{259BADD3-BFB2-43A2-9745-81B2844D0A71}" srcOrd="4" destOrd="0" presId="urn:microsoft.com/office/officeart/2008/layout/VerticalCurvedList"/>
    <dgm:cxn modelId="{8CBD291F-6558-4809-AD91-17893F0EDA7F}" type="presParOf" srcId="{259BADD3-BFB2-43A2-9745-81B2844D0A71}" destId="{D61B3259-F2EC-443A-AFEB-D31C5BE44EA7}" srcOrd="0" destOrd="0" presId="urn:microsoft.com/office/officeart/2008/layout/VerticalCurvedList"/>
    <dgm:cxn modelId="{CB45F678-5A4E-49F6-BC70-A003B0595E29}" type="presParOf" srcId="{E83B18D9-7305-4C10-BD9D-76393D90104F}" destId="{50DB45C5-8DAE-4B07-BA8C-CBDA9A3C6452}" srcOrd="5" destOrd="0" presId="urn:microsoft.com/office/officeart/2008/layout/VerticalCurvedList"/>
    <dgm:cxn modelId="{DABF7554-9BE2-4504-B71B-6594842E51A7}" type="presParOf" srcId="{E83B18D9-7305-4C10-BD9D-76393D90104F}" destId="{B09DD729-E013-4A62-9098-653CF22A9DA4}" srcOrd="6" destOrd="0" presId="urn:microsoft.com/office/officeart/2008/layout/VerticalCurvedList"/>
    <dgm:cxn modelId="{D888EF94-FDC9-44B5-8235-346B9C06FFDE}" type="presParOf" srcId="{B09DD729-E013-4A62-9098-653CF22A9DA4}" destId="{80796FEE-4C2D-41A9-9F70-A3584978DE5B}" srcOrd="0" destOrd="0" presId="urn:microsoft.com/office/officeart/2008/layout/VerticalCurvedList"/>
    <dgm:cxn modelId="{FE9057BF-D0DD-4670-8754-C7B348020CE9}" type="presParOf" srcId="{E83B18D9-7305-4C10-BD9D-76393D90104F}" destId="{0BBB171C-A0A6-4E7F-BFBD-69C21A6B6FAD}" srcOrd="7" destOrd="0" presId="urn:microsoft.com/office/officeart/2008/layout/VerticalCurvedList"/>
    <dgm:cxn modelId="{DAC8D9E1-39DA-442C-8DE3-01B7CFF28F0B}" type="presParOf" srcId="{E83B18D9-7305-4C10-BD9D-76393D90104F}" destId="{45E1AA24-DBF1-452C-9A42-E8FDCBDCE77A}" srcOrd="8" destOrd="0" presId="urn:microsoft.com/office/officeart/2008/layout/VerticalCurvedList"/>
    <dgm:cxn modelId="{DD2B21A8-580C-4630-9C1A-D0744FF812B4}" type="presParOf" srcId="{45E1AA24-DBF1-452C-9A42-E8FDCBDCE77A}" destId="{DF2A3F4C-E2DD-459A-8ECC-DC6B12E63D3A}" srcOrd="0" destOrd="0" presId="urn:microsoft.com/office/officeart/2008/layout/VerticalCurvedList"/>
    <dgm:cxn modelId="{5ED1D7E3-BEB5-4F5F-87DA-6A9756C8FD91}" type="presParOf" srcId="{E83B18D9-7305-4C10-BD9D-76393D90104F}" destId="{C17FA61C-40E8-4DC0-816E-51D801B7452B}" srcOrd="9" destOrd="0" presId="urn:microsoft.com/office/officeart/2008/layout/VerticalCurvedList"/>
    <dgm:cxn modelId="{9DE7E5DB-E3C2-47BE-BA51-8F2A0ED8E6D2}" type="presParOf" srcId="{E83B18D9-7305-4C10-BD9D-76393D90104F}" destId="{19A8BCEE-CEA9-48CC-B53E-B07BB9984683}" srcOrd="10" destOrd="0" presId="urn:microsoft.com/office/officeart/2008/layout/VerticalCurvedList"/>
    <dgm:cxn modelId="{3F8CDE95-477F-4CD6-9D53-46680A73912D}" type="presParOf" srcId="{19A8BCEE-CEA9-48CC-B53E-B07BB9984683}" destId="{FA068A8B-B957-456A-BA17-FD5F4920FD8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D1FDAE5-9FEE-448C-B540-008974D0EABF}" type="doc">
      <dgm:prSet loTypeId="urn:microsoft.com/office/officeart/2008/layout/VerticalCurvedList" loCatId="list" qsTypeId="urn:microsoft.com/office/officeart/2005/8/quickstyle/3d1" qsCatId="3D" csTypeId="urn:microsoft.com/office/officeart/2005/8/colors/accent0_1" csCatId="mainScheme" phldr="1"/>
      <dgm:spPr/>
      <dgm:t>
        <a:bodyPr/>
        <a:lstStyle/>
        <a:p>
          <a:endParaRPr lang="en-US"/>
        </a:p>
      </dgm:t>
    </dgm:pt>
    <dgm:pt modelId="{7FF49177-25EE-4127-959F-E77B4D3D3825}">
      <dgm:prSet/>
      <dgm:spPr/>
      <dgm:t>
        <a:bodyPr/>
        <a:lstStyle/>
        <a:p>
          <a:pPr algn="just" rtl="0"/>
          <a:r>
            <a:rPr lang="es-ES" dirty="0" smtClean="0"/>
            <a:t>Los pacientes eran elegibles si tenían IC con FE de 45% o menos y que  estaban en ritmo </a:t>
          </a:r>
          <a:r>
            <a:rPr lang="es-ES" dirty="0" err="1" smtClean="0"/>
            <a:t>sinusal</a:t>
          </a:r>
          <a:r>
            <a:rPr lang="es-ES" dirty="0" smtClean="0"/>
            <a:t> normal. </a:t>
          </a:r>
          <a:endParaRPr lang="en-US" dirty="0"/>
        </a:p>
      </dgm:t>
    </dgm:pt>
    <dgm:pt modelId="{A3C84044-B466-4D4C-846D-3723CA9E1068}" type="parTrans" cxnId="{E4A20C27-E8AA-424C-868B-CC82384933F7}">
      <dgm:prSet/>
      <dgm:spPr/>
      <dgm:t>
        <a:bodyPr/>
        <a:lstStyle/>
        <a:p>
          <a:endParaRPr lang="en-US"/>
        </a:p>
      </dgm:t>
    </dgm:pt>
    <dgm:pt modelId="{7074FD3D-13E9-4709-B3A9-15E5343D3BD4}" type="sibTrans" cxnId="{E4A20C27-E8AA-424C-868B-CC82384933F7}">
      <dgm:prSet/>
      <dgm:spPr/>
      <dgm:t>
        <a:bodyPr/>
        <a:lstStyle/>
        <a:p>
          <a:endParaRPr lang="en-US"/>
        </a:p>
      </dgm:t>
    </dgm:pt>
    <dgm:pt modelId="{1F7792C7-53E9-4477-BE43-876D0AC6C086}">
      <dgm:prSet/>
      <dgm:spPr/>
      <dgm:t>
        <a:bodyPr/>
        <a:lstStyle/>
        <a:p>
          <a:pPr algn="just" rtl="0"/>
          <a:r>
            <a:rPr lang="es-CO" dirty="0" smtClean="0"/>
            <a:t>La FEVI  fue evaluada por  ventriculografía isotópica, angiografía de contraste y ECO TT 2D</a:t>
          </a:r>
          <a:endParaRPr lang="en-US" dirty="0"/>
        </a:p>
      </dgm:t>
    </dgm:pt>
    <dgm:pt modelId="{524C6593-A534-4B41-85F7-229C405AAC78}" type="sibTrans" cxnId="{0B22F185-EFBE-4B3D-8A66-58697D1A4370}">
      <dgm:prSet/>
      <dgm:spPr/>
      <dgm:t>
        <a:bodyPr/>
        <a:lstStyle/>
        <a:p>
          <a:endParaRPr lang="en-US"/>
        </a:p>
      </dgm:t>
    </dgm:pt>
    <dgm:pt modelId="{48081863-C7B2-4B30-B379-A459D4665494}" type="parTrans" cxnId="{0B22F185-EFBE-4B3D-8A66-58697D1A4370}">
      <dgm:prSet/>
      <dgm:spPr/>
      <dgm:t>
        <a:bodyPr/>
        <a:lstStyle/>
        <a:p>
          <a:endParaRPr lang="en-US"/>
        </a:p>
      </dgm:t>
    </dgm:pt>
    <dgm:pt modelId="{FDA8CE59-EFC7-4188-8F6A-DA2FC0A231FC}">
      <dgm:prSet/>
      <dgm:spPr/>
      <dgm:t>
        <a:bodyPr/>
        <a:lstStyle/>
        <a:p>
          <a:pPr algn="just" rtl="0"/>
          <a:r>
            <a:rPr lang="es-ES" dirty="0" smtClean="0"/>
            <a:t>El diagnóstico de IC se basó en la presencia de síntomas del paciente(limitación de actividad, fatiga y disnea u </a:t>
          </a:r>
          <a:r>
            <a:rPr lang="es-ES" dirty="0" err="1" smtClean="0"/>
            <a:t>ortopnea</a:t>
          </a:r>
          <a:r>
            <a:rPr lang="es-ES" dirty="0" smtClean="0"/>
            <a:t>), con presencia de signos como: edema, PVY elevada, estertores, R3 o galope o evidencia radiológica de congestión pulmonar.</a:t>
          </a:r>
          <a:endParaRPr lang="en-US" dirty="0"/>
        </a:p>
      </dgm:t>
    </dgm:pt>
    <dgm:pt modelId="{9C8E975B-888D-4CD3-9827-385EF7A1C8CA}" type="parTrans" cxnId="{54143DA8-4E1E-4253-95D5-BD1780FD5A4C}">
      <dgm:prSet/>
      <dgm:spPr/>
    </dgm:pt>
    <dgm:pt modelId="{80991332-8534-4717-BC4B-CEE6D0921616}" type="sibTrans" cxnId="{54143DA8-4E1E-4253-95D5-BD1780FD5A4C}">
      <dgm:prSet/>
      <dgm:spPr/>
    </dgm:pt>
    <dgm:pt modelId="{99943D0E-B92B-4935-BE84-7CBBE0C633D6}" type="pres">
      <dgm:prSet presAssocID="{DD1FDAE5-9FEE-448C-B540-008974D0EABF}" presName="Name0" presStyleCnt="0">
        <dgm:presLayoutVars>
          <dgm:chMax val="7"/>
          <dgm:chPref val="7"/>
          <dgm:dir/>
        </dgm:presLayoutVars>
      </dgm:prSet>
      <dgm:spPr/>
      <dgm:t>
        <a:bodyPr/>
        <a:lstStyle/>
        <a:p>
          <a:endParaRPr lang="es-ES"/>
        </a:p>
      </dgm:t>
    </dgm:pt>
    <dgm:pt modelId="{C138577F-A463-49F0-AFC0-AA29DBEE142D}" type="pres">
      <dgm:prSet presAssocID="{DD1FDAE5-9FEE-448C-B540-008974D0EABF}" presName="Name1" presStyleCnt="0"/>
      <dgm:spPr/>
    </dgm:pt>
    <dgm:pt modelId="{75DC5EBA-AF01-44DC-90F2-B593928C281E}" type="pres">
      <dgm:prSet presAssocID="{DD1FDAE5-9FEE-448C-B540-008974D0EABF}" presName="cycle" presStyleCnt="0"/>
      <dgm:spPr/>
    </dgm:pt>
    <dgm:pt modelId="{087302F7-7F0E-4ADC-B45B-09FA7BF7D584}" type="pres">
      <dgm:prSet presAssocID="{DD1FDAE5-9FEE-448C-B540-008974D0EABF}" presName="srcNode" presStyleLbl="node1" presStyleIdx="0" presStyleCnt="3"/>
      <dgm:spPr/>
    </dgm:pt>
    <dgm:pt modelId="{9F70ECEE-1001-4665-9673-8DA5D927C4DD}" type="pres">
      <dgm:prSet presAssocID="{DD1FDAE5-9FEE-448C-B540-008974D0EABF}" presName="conn" presStyleLbl="parChTrans1D2" presStyleIdx="0" presStyleCnt="1"/>
      <dgm:spPr/>
      <dgm:t>
        <a:bodyPr/>
        <a:lstStyle/>
        <a:p>
          <a:endParaRPr lang="es-ES"/>
        </a:p>
      </dgm:t>
    </dgm:pt>
    <dgm:pt modelId="{97DCFBDD-6AC4-4CBF-B75E-687ED4286A52}" type="pres">
      <dgm:prSet presAssocID="{DD1FDAE5-9FEE-448C-B540-008974D0EABF}" presName="extraNode" presStyleLbl="node1" presStyleIdx="0" presStyleCnt="3"/>
      <dgm:spPr/>
    </dgm:pt>
    <dgm:pt modelId="{7B169D47-4BC6-410F-A53A-A05D19274FF8}" type="pres">
      <dgm:prSet presAssocID="{DD1FDAE5-9FEE-448C-B540-008974D0EABF}" presName="dstNode" presStyleLbl="node1" presStyleIdx="0" presStyleCnt="3"/>
      <dgm:spPr/>
    </dgm:pt>
    <dgm:pt modelId="{BB79C2FE-5A44-4A10-BA97-25EDF249BC7B}" type="pres">
      <dgm:prSet presAssocID="{7FF49177-25EE-4127-959F-E77B4D3D3825}" presName="text_1" presStyleLbl="node1" presStyleIdx="0" presStyleCnt="3">
        <dgm:presLayoutVars>
          <dgm:bulletEnabled val="1"/>
        </dgm:presLayoutVars>
      </dgm:prSet>
      <dgm:spPr/>
      <dgm:t>
        <a:bodyPr/>
        <a:lstStyle/>
        <a:p>
          <a:endParaRPr lang="es-ES"/>
        </a:p>
      </dgm:t>
    </dgm:pt>
    <dgm:pt modelId="{0A85FB91-F7C2-43F3-A396-1D8BF6F8DFF7}" type="pres">
      <dgm:prSet presAssocID="{7FF49177-25EE-4127-959F-E77B4D3D3825}" presName="accent_1" presStyleCnt="0"/>
      <dgm:spPr/>
    </dgm:pt>
    <dgm:pt modelId="{5E3061AA-197B-45B7-8E27-0CC6330265D6}" type="pres">
      <dgm:prSet presAssocID="{7FF49177-25EE-4127-959F-E77B4D3D3825}" presName="accentRepeatNode" presStyleLbl="solidFgAcc1" presStyleIdx="0" presStyleCnt="3"/>
      <dgm:spPr/>
    </dgm:pt>
    <dgm:pt modelId="{F1BC10C5-92FA-4933-83E4-FC683939D3BE}" type="pres">
      <dgm:prSet presAssocID="{FDA8CE59-EFC7-4188-8F6A-DA2FC0A231FC}" presName="text_2" presStyleLbl="node1" presStyleIdx="1" presStyleCnt="3">
        <dgm:presLayoutVars>
          <dgm:bulletEnabled val="1"/>
        </dgm:presLayoutVars>
      </dgm:prSet>
      <dgm:spPr/>
      <dgm:t>
        <a:bodyPr/>
        <a:lstStyle/>
        <a:p>
          <a:endParaRPr lang="es-CO"/>
        </a:p>
      </dgm:t>
    </dgm:pt>
    <dgm:pt modelId="{EE03BCAF-A18D-46CE-B827-C27179A0D774}" type="pres">
      <dgm:prSet presAssocID="{FDA8CE59-EFC7-4188-8F6A-DA2FC0A231FC}" presName="accent_2" presStyleCnt="0"/>
      <dgm:spPr/>
    </dgm:pt>
    <dgm:pt modelId="{A1F997C1-0BF0-48E2-8092-620ED1488BF7}" type="pres">
      <dgm:prSet presAssocID="{FDA8CE59-EFC7-4188-8F6A-DA2FC0A231FC}" presName="accentRepeatNode" presStyleLbl="solidFgAcc1" presStyleIdx="1" presStyleCnt="3"/>
      <dgm:spPr/>
    </dgm:pt>
    <dgm:pt modelId="{3CBA816B-4B72-4810-B72F-085C29BDD2DE}" type="pres">
      <dgm:prSet presAssocID="{1F7792C7-53E9-4477-BE43-876D0AC6C086}" presName="text_3" presStyleLbl="node1" presStyleIdx="2" presStyleCnt="3">
        <dgm:presLayoutVars>
          <dgm:bulletEnabled val="1"/>
        </dgm:presLayoutVars>
      </dgm:prSet>
      <dgm:spPr/>
      <dgm:t>
        <a:bodyPr/>
        <a:lstStyle/>
        <a:p>
          <a:endParaRPr lang="es-ES"/>
        </a:p>
      </dgm:t>
    </dgm:pt>
    <dgm:pt modelId="{AF44C186-5571-46A9-8642-784757C0F472}" type="pres">
      <dgm:prSet presAssocID="{1F7792C7-53E9-4477-BE43-876D0AC6C086}" presName="accent_3" presStyleCnt="0"/>
      <dgm:spPr/>
    </dgm:pt>
    <dgm:pt modelId="{56851AE4-3776-42A0-BC77-B04546BBE7AD}" type="pres">
      <dgm:prSet presAssocID="{1F7792C7-53E9-4477-BE43-876D0AC6C086}" presName="accentRepeatNode" presStyleLbl="solidFgAcc1" presStyleIdx="2" presStyleCnt="3"/>
      <dgm:spPr/>
    </dgm:pt>
  </dgm:ptLst>
  <dgm:cxnLst>
    <dgm:cxn modelId="{E4A20C27-E8AA-424C-868B-CC82384933F7}" srcId="{DD1FDAE5-9FEE-448C-B540-008974D0EABF}" destId="{7FF49177-25EE-4127-959F-E77B4D3D3825}" srcOrd="0" destOrd="0" parTransId="{A3C84044-B466-4D4C-846D-3723CA9E1068}" sibTransId="{7074FD3D-13E9-4709-B3A9-15E5343D3BD4}"/>
    <dgm:cxn modelId="{0B22F185-EFBE-4B3D-8A66-58697D1A4370}" srcId="{DD1FDAE5-9FEE-448C-B540-008974D0EABF}" destId="{1F7792C7-53E9-4477-BE43-876D0AC6C086}" srcOrd="2" destOrd="0" parTransId="{48081863-C7B2-4B30-B379-A459D4665494}" sibTransId="{524C6593-A534-4B41-85F7-229C405AAC78}"/>
    <dgm:cxn modelId="{FF0877BC-07D9-4EF1-AF8E-754C615994B2}" type="presOf" srcId="{FDA8CE59-EFC7-4188-8F6A-DA2FC0A231FC}" destId="{F1BC10C5-92FA-4933-83E4-FC683939D3BE}" srcOrd="0" destOrd="0" presId="urn:microsoft.com/office/officeart/2008/layout/VerticalCurvedList"/>
    <dgm:cxn modelId="{73DCC104-94FC-4455-9AA6-0289BF3AF807}" type="presOf" srcId="{DD1FDAE5-9FEE-448C-B540-008974D0EABF}" destId="{99943D0E-B92B-4935-BE84-7CBBE0C633D6}" srcOrd="0" destOrd="0" presId="urn:microsoft.com/office/officeart/2008/layout/VerticalCurvedList"/>
    <dgm:cxn modelId="{54143DA8-4E1E-4253-95D5-BD1780FD5A4C}" srcId="{DD1FDAE5-9FEE-448C-B540-008974D0EABF}" destId="{FDA8CE59-EFC7-4188-8F6A-DA2FC0A231FC}" srcOrd="1" destOrd="0" parTransId="{9C8E975B-888D-4CD3-9827-385EF7A1C8CA}" sibTransId="{80991332-8534-4717-BC4B-CEE6D0921616}"/>
    <dgm:cxn modelId="{E887B293-A7F7-44B4-99D2-A0E05A8C49E7}" type="presOf" srcId="{1F7792C7-53E9-4477-BE43-876D0AC6C086}" destId="{3CBA816B-4B72-4810-B72F-085C29BDD2DE}" srcOrd="0" destOrd="0" presId="urn:microsoft.com/office/officeart/2008/layout/VerticalCurvedList"/>
    <dgm:cxn modelId="{687F5F1C-283C-485D-AB92-71F23D22ABF8}" type="presOf" srcId="{7074FD3D-13E9-4709-B3A9-15E5343D3BD4}" destId="{9F70ECEE-1001-4665-9673-8DA5D927C4DD}" srcOrd="0" destOrd="0" presId="urn:microsoft.com/office/officeart/2008/layout/VerticalCurvedList"/>
    <dgm:cxn modelId="{E7C647F6-426D-4504-9716-04C613F03231}" type="presOf" srcId="{7FF49177-25EE-4127-959F-E77B4D3D3825}" destId="{BB79C2FE-5A44-4A10-BA97-25EDF249BC7B}" srcOrd="0" destOrd="0" presId="urn:microsoft.com/office/officeart/2008/layout/VerticalCurvedList"/>
    <dgm:cxn modelId="{91A7E1F0-D092-42DD-9B38-EE7BF1873B93}" type="presParOf" srcId="{99943D0E-B92B-4935-BE84-7CBBE0C633D6}" destId="{C138577F-A463-49F0-AFC0-AA29DBEE142D}" srcOrd="0" destOrd="0" presId="urn:microsoft.com/office/officeart/2008/layout/VerticalCurvedList"/>
    <dgm:cxn modelId="{6BFCA507-9E60-40C9-A99C-1C3217185A7A}" type="presParOf" srcId="{C138577F-A463-49F0-AFC0-AA29DBEE142D}" destId="{75DC5EBA-AF01-44DC-90F2-B593928C281E}" srcOrd="0" destOrd="0" presId="urn:microsoft.com/office/officeart/2008/layout/VerticalCurvedList"/>
    <dgm:cxn modelId="{4747E639-9BC9-4F97-BEAD-C54CDB7CF1CA}" type="presParOf" srcId="{75DC5EBA-AF01-44DC-90F2-B593928C281E}" destId="{087302F7-7F0E-4ADC-B45B-09FA7BF7D584}" srcOrd="0" destOrd="0" presId="urn:microsoft.com/office/officeart/2008/layout/VerticalCurvedList"/>
    <dgm:cxn modelId="{BFFB32D5-8932-443D-B368-30D3F59C8932}" type="presParOf" srcId="{75DC5EBA-AF01-44DC-90F2-B593928C281E}" destId="{9F70ECEE-1001-4665-9673-8DA5D927C4DD}" srcOrd="1" destOrd="0" presId="urn:microsoft.com/office/officeart/2008/layout/VerticalCurvedList"/>
    <dgm:cxn modelId="{D03C11A7-0069-46F4-90C5-E4804D387769}" type="presParOf" srcId="{75DC5EBA-AF01-44DC-90F2-B593928C281E}" destId="{97DCFBDD-6AC4-4CBF-B75E-687ED4286A52}" srcOrd="2" destOrd="0" presId="urn:microsoft.com/office/officeart/2008/layout/VerticalCurvedList"/>
    <dgm:cxn modelId="{6174E38A-9965-4448-8E93-A0D07B717186}" type="presParOf" srcId="{75DC5EBA-AF01-44DC-90F2-B593928C281E}" destId="{7B169D47-4BC6-410F-A53A-A05D19274FF8}" srcOrd="3" destOrd="0" presId="urn:microsoft.com/office/officeart/2008/layout/VerticalCurvedList"/>
    <dgm:cxn modelId="{7A1E6946-633F-441E-9931-B79028BEF801}" type="presParOf" srcId="{C138577F-A463-49F0-AFC0-AA29DBEE142D}" destId="{BB79C2FE-5A44-4A10-BA97-25EDF249BC7B}" srcOrd="1" destOrd="0" presId="urn:microsoft.com/office/officeart/2008/layout/VerticalCurvedList"/>
    <dgm:cxn modelId="{645E1E2F-E551-4B1A-83BE-96398D534075}" type="presParOf" srcId="{C138577F-A463-49F0-AFC0-AA29DBEE142D}" destId="{0A85FB91-F7C2-43F3-A396-1D8BF6F8DFF7}" srcOrd="2" destOrd="0" presId="urn:microsoft.com/office/officeart/2008/layout/VerticalCurvedList"/>
    <dgm:cxn modelId="{29A2F32B-CC0A-43D2-9162-9EE245C3864D}" type="presParOf" srcId="{0A85FB91-F7C2-43F3-A396-1D8BF6F8DFF7}" destId="{5E3061AA-197B-45B7-8E27-0CC6330265D6}" srcOrd="0" destOrd="0" presId="urn:microsoft.com/office/officeart/2008/layout/VerticalCurvedList"/>
    <dgm:cxn modelId="{F8E1A523-ACCA-431C-B052-087412FF92DF}" type="presParOf" srcId="{C138577F-A463-49F0-AFC0-AA29DBEE142D}" destId="{F1BC10C5-92FA-4933-83E4-FC683939D3BE}" srcOrd="3" destOrd="0" presId="urn:microsoft.com/office/officeart/2008/layout/VerticalCurvedList"/>
    <dgm:cxn modelId="{4852DF60-0988-40CB-B660-530A81CE0248}" type="presParOf" srcId="{C138577F-A463-49F0-AFC0-AA29DBEE142D}" destId="{EE03BCAF-A18D-46CE-B827-C27179A0D774}" srcOrd="4" destOrd="0" presId="urn:microsoft.com/office/officeart/2008/layout/VerticalCurvedList"/>
    <dgm:cxn modelId="{C47B2E8A-4AA4-4AAD-8E99-19D1070376BB}" type="presParOf" srcId="{EE03BCAF-A18D-46CE-B827-C27179A0D774}" destId="{A1F997C1-0BF0-48E2-8092-620ED1488BF7}" srcOrd="0" destOrd="0" presId="urn:microsoft.com/office/officeart/2008/layout/VerticalCurvedList"/>
    <dgm:cxn modelId="{5329E5E4-A959-4107-ADB3-2DDC00013F5C}" type="presParOf" srcId="{C138577F-A463-49F0-AFC0-AA29DBEE142D}" destId="{3CBA816B-4B72-4810-B72F-085C29BDD2DE}" srcOrd="5" destOrd="0" presId="urn:microsoft.com/office/officeart/2008/layout/VerticalCurvedList"/>
    <dgm:cxn modelId="{C63B8151-BAA4-4802-96D4-364CCF63EE67}" type="presParOf" srcId="{C138577F-A463-49F0-AFC0-AA29DBEE142D}" destId="{AF44C186-5571-46A9-8642-784757C0F472}" srcOrd="6" destOrd="0" presId="urn:microsoft.com/office/officeart/2008/layout/VerticalCurvedList"/>
    <dgm:cxn modelId="{B8DD7D4D-0B9D-43F6-930E-579975413430}" type="presParOf" srcId="{AF44C186-5571-46A9-8642-784757C0F472}" destId="{56851AE4-3776-42A0-BC77-B04546BBE7A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C58B4D7-491B-4D5B-8192-F3C27D1A20E1}" type="doc">
      <dgm:prSet loTypeId="urn:microsoft.com/office/officeart/2008/layout/VerticalCurvedList" loCatId="list" qsTypeId="urn:microsoft.com/office/officeart/2005/8/quickstyle/3d1" qsCatId="3D" csTypeId="urn:microsoft.com/office/officeart/2005/8/colors/accent0_1" csCatId="mainScheme" phldr="1"/>
      <dgm:spPr/>
      <dgm:t>
        <a:bodyPr/>
        <a:lstStyle/>
        <a:p>
          <a:endParaRPr lang="en-US"/>
        </a:p>
      </dgm:t>
    </dgm:pt>
    <dgm:pt modelId="{C178ACF3-A44C-4F3C-A8D2-9D9CEF40DC9D}">
      <dgm:prSet/>
      <dgm:spPr/>
      <dgm:t>
        <a:bodyPr/>
        <a:lstStyle/>
        <a:p>
          <a:pPr rtl="0"/>
          <a:r>
            <a:rPr lang="es-ES" dirty="0" smtClean="0"/>
            <a:t>La dosis inicial de la digoxina se determinó según la edad, sexo, peso y función renal del paciente.</a:t>
          </a:r>
          <a:endParaRPr lang="en-US" dirty="0"/>
        </a:p>
      </dgm:t>
    </dgm:pt>
    <dgm:pt modelId="{7A182C8E-B62E-41FD-AC59-8F916B998C79}" type="parTrans" cxnId="{289B3372-C62F-4538-8C7A-FEA488511636}">
      <dgm:prSet/>
      <dgm:spPr/>
      <dgm:t>
        <a:bodyPr/>
        <a:lstStyle/>
        <a:p>
          <a:endParaRPr lang="en-US"/>
        </a:p>
      </dgm:t>
    </dgm:pt>
    <dgm:pt modelId="{57F48829-D8AC-460E-818F-1635119D5DE0}" type="sibTrans" cxnId="{289B3372-C62F-4538-8C7A-FEA488511636}">
      <dgm:prSet/>
      <dgm:spPr/>
      <dgm:t>
        <a:bodyPr/>
        <a:lstStyle/>
        <a:p>
          <a:endParaRPr lang="en-US"/>
        </a:p>
      </dgm:t>
    </dgm:pt>
    <dgm:pt modelId="{C65C8F99-6A2A-4929-9293-846A4655CBB3}">
      <dgm:prSet/>
      <dgm:spPr/>
      <dgm:t>
        <a:bodyPr/>
        <a:lstStyle/>
        <a:p>
          <a:pPr rtl="0"/>
          <a:r>
            <a:rPr lang="es-ES" dirty="0" smtClean="0"/>
            <a:t>A los investigadores se les permitió modificar la dosis en función de otros factores, como la dosis anterior de digoxina y el uso de medicamentos concomitantes y se les instó a utilizar IECA a todos los pacientes.</a:t>
          </a:r>
          <a:endParaRPr lang="en-US" dirty="0"/>
        </a:p>
      </dgm:t>
    </dgm:pt>
    <dgm:pt modelId="{8D777416-1F58-439A-BA46-CC5E22D8ABA0}" type="parTrans" cxnId="{4E3C0D5F-7994-4746-9E86-A11EA766C846}">
      <dgm:prSet/>
      <dgm:spPr/>
      <dgm:t>
        <a:bodyPr/>
        <a:lstStyle/>
        <a:p>
          <a:endParaRPr lang="es-CO"/>
        </a:p>
      </dgm:t>
    </dgm:pt>
    <dgm:pt modelId="{3BD6DA3C-B9B4-4936-B5D3-62468DBE887B}" type="sibTrans" cxnId="{4E3C0D5F-7994-4746-9E86-A11EA766C846}">
      <dgm:prSet/>
      <dgm:spPr/>
      <dgm:t>
        <a:bodyPr/>
        <a:lstStyle/>
        <a:p>
          <a:endParaRPr lang="es-CO"/>
        </a:p>
      </dgm:t>
    </dgm:pt>
    <dgm:pt modelId="{789890D7-F982-4547-9140-702C825FDB13}">
      <dgm:prSet/>
      <dgm:spPr/>
      <dgm:t>
        <a:bodyPr/>
        <a:lstStyle/>
        <a:p>
          <a:pPr rtl="0"/>
          <a:r>
            <a:rPr lang="es-ES" dirty="0" smtClean="0"/>
            <a:t>Pacientes  que estaban usando digoxina antes de ingresar al estudio fueron aleatoriamente</a:t>
          </a:r>
          <a:br>
            <a:rPr lang="es-ES" dirty="0" smtClean="0"/>
          </a:br>
          <a:r>
            <a:rPr lang="es-ES" dirty="0" smtClean="0"/>
            <a:t>asignados para recibir digoxina o placebo sin un periodo de  lavado.</a:t>
          </a:r>
          <a:endParaRPr lang="en-US" dirty="0"/>
        </a:p>
      </dgm:t>
    </dgm:pt>
    <dgm:pt modelId="{A95715AA-5333-4474-B4DA-D328B2AA33CA}" type="parTrans" cxnId="{7180E19B-0E1B-419C-85E0-AE3DB08962CE}">
      <dgm:prSet/>
      <dgm:spPr/>
      <dgm:t>
        <a:bodyPr/>
        <a:lstStyle/>
        <a:p>
          <a:endParaRPr lang="es-CO"/>
        </a:p>
      </dgm:t>
    </dgm:pt>
    <dgm:pt modelId="{92399765-5AFE-49AE-A7AA-630AE572840F}" type="sibTrans" cxnId="{7180E19B-0E1B-419C-85E0-AE3DB08962CE}">
      <dgm:prSet/>
      <dgm:spPr/>
      <dgm:t>
        <a:bodyPr/>
        <a:lstStyle/>
        <a:p>
          <a:endParaRPr lang="es-CO"/>
        </a:p>
      </dgm:t>
    </dgm:pt>
    <dgm:pt modelId="{0EBB51DF-D077-4557-B162-AAF7A807DC55}">
      <dgm:prSet/>
      <dgm:spPr/>
      <dgm:t>
        <a:bodyPr/>
        <a:lstStyle/>
        <a:p>
          <a:pPr rtl="0"/>
          <a:r>
            <a:rPr lang="es-ES" dirty="0" smtClean="0"/>
            <a:t>El seguimiento fue a las 4 semanas de </a:t>
          </a:r>
          <a:r>
            <a:rPr lang="es-ES" dirty="0" err="1" smtClean="0"/>
            <a:t>randomizacion</a:t>
          </a:r>
          <a:r>
            <a:rPr lang="es-ES" dirty="0" smtClean="0"/>
            <a:t> y luego cada 4 meses hasta finalizar. </a:t>
          </a:r>
          <a:endParaRPr lang="en-US" dirty="0"/>
        </a:p>
      </dgm:t>
    </dgm:pt>
    <dgm:pt modelId="{3DA3ADBD-E625-482B-88A6-00F55C18FB1D}" type="parTrans" cxnId="{DFCF6F22-C6DE-484C-9962-B0A7453ADF5C}">
      <dgm:prSet/>
      <dgm:spPr/>
      <dgm:t>
        <a:bodyPr/>
        <a:lstStyle/>
        <a:p>
          <a:endParaRPr lang="es-CO"/>
        </a:p>
      </dgm:t>
    </dgm:pt>
    <dgm:pt modelId="{A3B5B16A-AE4C-49CB-BACD-A571F3264B45}" type="sibTrans" cxnId="{DFCF6F22-C6DE-484C-9962-B0A7453ADF5C}">
      <dgm:prSet/>
      <dgm:spPr/>
      <dgm:t>
        <a:bodyPr/>
        <a:lstStyle/>
        <a:p>
          <a:endParaRPr lang="es-CO"/>
        </a:p>
      </dgm:t>
    </dgm:pt>
    <dgm:pt modelId="{03691A63-66B7-4AB6-98DD-305BCE332555}" type="pres">
      <dgm:prSet presAssocID="{5C58B4D7-491B-4D5B-8192-F3C27D1A20E1}" presName="Name0" presStyleCnt="0">
        <dgm:presLayoutVars>
          <dgm:chMax val="7"/>
          <dgm:chPref val="7"/>
          <dgm:dir/>
        </dgm:presLayoutVars>
      </dgm:prSet>
      <dgm:spPr/>
      <dgm:t>
        <a:bodyPr/>
        <a:lstStyle/>
        <a:p>
          <a:endParaRPr lang="es-ES"/>
        </a:p>
      </dgm:t>
    </dgm:pt>
    <dgm:pt modelId="{0C53515F-F680-4B03-BE47-3EDC99255110}" type="pres">
      <dgm:prSet presAssocID="{5C58B4D7-491B-4D5B-8192-F3C27D1A20E1}" presName="Name1" presStyleCnt="0"/>
      <dgm:spPr/>
    </dgm:pt>
    <dgm:pt modelId="{7671AED8-0309-4BA7-9B00-A551E6B4C2F8}" type="pres">
      <dgm:prSet presAssocID="{5C58B4D7-491B-4D5B-8192-F3C27D1A20E1}" presName="cycle" presStyleCnt="0"/>
      <dgm:spPr/>
    </dgm:pt>
    <dgm:pt modelId="{0338BE92-ED12-42A6-A06A-C751DDEC76BA}" type="pres">
      <dgm:prSet presAssocID="{5C58B4D7-491B-4D5B-8192-F3C27D1A20E1}" presName="srcNode" presStyleLbl="node1" presStyleIdx="0" presStyleCnt="4"/>
      <dgm:spPr/>
    </dgm:pt>
    <dgm:pt modelId="{85ADAC22-EE58-4C69-A6D2-5ECA3C39FA82}" type="pres">
      <dgm:prSet presAssocID="{5C58B4D7-491B-4D5B-8192-F3C27D1A20E1}" presName="conn" presStyleLbl="parChTrans1D2" presStyleIdx="0" presStyleCnt="1"/>
      <dgm:spPr/>
      <dgm:t>
        <a:bodyPr/>
        <a:lstStyle/>
        <a:p>
          <a:endParaRPr lang="es-ES"/>
        </a:p>
      </dgm:t>
    </dgm:pt>
    <dgm:pt modelId="{ABE36273-D00D-4338-BBB4-EC6BE827F3A0}" type="pres">
      <dgm:prSet presAssocID="{5C58B4D7-491B-4D5B-8192-F3C27D1A20E1}" presName="extraNode" presStyleLbl="node1" presStyleIdx="0" presStyleCnt="4"/>
      <dgm:spPr/>
    </dgm:pt>
    <dgm:pt modelId="{67FC3819-BD93-4342-8DC9-87D2EA73374B}" type="pres">
      <dgm:prSet presAssocID="{5C58B4D7-491B-4D5B-8192-F3C27D1A20E1}" presName="dstNode" presStyleLbl="node1" presStyleIdx="0" presStyleCnt="4"/>
      <dgm:spPr/>
    </dgm:pt>
    <dgm:pt modelId="{700B3D0F-9A4A-4CEA-8DBF-F995A755164B}" type="pres">
      <dgm:prSet presAssocID="{C178ACF3-A44C-4F3C-A8D2-9D9CEF40DC9D}" presName="text_1" presStyleLbl="node1" presStyleIdx="0" presStyleCnt="4">
        <dgm:presLayoutVars>
          <dgm:bulletEnabled val="1"/>
        </dgm:presLayoutVars>
      </dgm:prSet>
      <dgm:spPr/>
      <dgm:t>
        <a:bodyPr/>
        <a:lstStyle/>
        <a:p>
          <a:endParaRPr lang="es-CO"/>
        </a:p>
      </dgm:t>
    </dgm:pt>
    <dgm:pt modelId="{3C5781D6-3293-490D-BF0E-46925C041538}" type="pres">
      <dgm:prSet presAssocID="{C178ACF3-A44C-4F3C-A8D2-9D9CEF40DC9D}" presName="accent_1" presStyleCnt="0"/>
      <dgm:spPr/>
    </dgm:pt>
    <dgm:pt modelId="{A84A032F-9F97-4503-9A69-F70DDACA95AD}" type="pres">
      <dgm:prSet presAssocID="{C178ACF3-A44C-4F3C-A8D2-9D9CEF40DC9D}" presName="accentRepeatNode" presStyleLbl="solidFgAcc1" presStyleIdx="0" presStyleCnt="4" custLinFactNeighborX="11826" custLinFactNeighborY="-6881"/>
      <dgm:spPr/>
    </dgm:pt>
    <dgm:pt modelId="{215CE654-BBBF-4E49-95C1-923A5488D5FC}" type="pres">
      <dgm:prSet presAssocID="{C65C8F99-6A2A-4929-9293-846A4655CBB3}" presName="text_2" presStyleLbl="node1" presStyleIdx="1" presStyleCnt="4">
        <dgm:presLayoutVars>
          <dgm:bulletEnabled val="1"/>
        </dgm:presLayoutVars>
      </dgm:prSet>
      <dgm:spPr/>
      <dgm:t>
        <a:bodyPr/>
        <a:lstStyle/>
        <a:p>
          <a:endParaRPr lang="es-CO"/>
        </a:p>
      </dgm:t>
    </dgm:pt>
    <dgm:pt modelId="{7343098C-041F-4FDC-93B7-A50D590E77E0}" type="pres">
      <dgm:prSet presAssocID="{C65C8F99-6A2A-4929-9293-846A4655CBB3}" presName="accent_2" presStyleCnt="0"/>
      <dgm:spPr/>
    </dgm:pt>
    <dgm:pt modelId="{B9229D35-2B02-4C5E-A200-A530D6809FC4}" type="pres">
      <dgm:prSet presAssocID="{C65C8F99-6A2A-4929-9293-846A4655CBB3}" presName="accentRepeatNode" presStyleLbl="solidFgAcc1" presStyleIdx="1" presStyleCnt="4" custLinFactNeighborX="-3622" custLinFactNeighborY="-4049"/>
      <dgm:spPr/>
    </dgm:pt>
    <dgm:pt modelId="{C467F465-92C5-408A-95B0-C38E138CD5C4}" type="pres">
      <dgm:prSet presAssocID="{789890D7-F982-4547-9140-702C825FDB13}" presName="text_3" presStyleLbl="node1" presStyleIdx="2" presStyleCnt="4">
        <dgm:presLayoutVars>
          <dgm:bulletEnabled val="1"/>
        </dgm:presLayoutVars>
      </dgm:prSet>
      <dgm:spPr/>
      <dgm:t>
        <a:bodyPr/>
        <a:lstStyle/>
        <a:p>
          <a:endParaRPr lang="es-CO"/>
        </a:p>
      </dgm:t>
    </dgm:pt>
    <dgm:pt modelId="{F9CD62AB-8112-4525-8E95-55F61B5A0E4C}" type="pres">
      <dgm:prSet presAssocID="{789890D7-F982-4547-9140-702C825FDB13}" presName="accent_3" presStyleCnt="0"/>
      <dgm:spPr/>
    </dgm:pt>
    <dgm:pt modelId="{0F6229A2-CF9F-4739-BC04-B4952709B33A}" type="pres">
      <dgm:prSet presAssocID="{789890D7-F982-4547-9140-702C825FDB13}" presName="accentRepeatNode" presStyleLbl="solidFgAcc1" presStyleIdx="2" presStyleCnt="4" custLinFactNeighborX="-1144" custLinFactNeighborY="-8895"/>
      <dgm:spPr/>
    </dgm:pt>
    <dgm:pt modelId="{9C4AF8CE-4D42-484F-B7A1-B2FAF19E1F3B}" type="pres">
      <dgm:prSet presAssocID="{0EBB51DF-D077-4557-B162-AAF7A807DC55}" presName="text_4" presStyleLbl="node1" presStyleIdx="3" presStyleCnt="4">
        <dgm:presLayoutVars>
          <dgm:bulletEnabled val="1"/>
        </dgm:presLayoutVars>
      </dgm:prSet>
      <dgm:spPr/>
      <dgm:t>
        <a:bodyPr/>
        <a:lstStyle/>
        <a:p>
          <a:endParaRPr lang="es-CO"/>
        </a:p>
      </dgm:t>
    </dgm:pt>
    <dgm:pt modelId="{A0A2675F-3DE1-46CB-9806-817C188D1E33}" type="pres">
      <dgm:prSet presAssocID="{0EBB51DF-D077-4557-B162-AAF7A807DC55}" presName="accent_4" presStyleCnt="0"/>
      <dgm:spPr/>
    </dgm:pt>
    <dgm:pt modelId="{AF04B750-4F2D-461E-A48A-E04678F73F49}" type="pres">
      <dgm:prSet presAssocID="{0EBB51DF-D077-4557-B162-AAF7A807DC55}" presName="accentRepeatNode" presStyleLbl="solidFgAcc1" presStyleIdx="3" presStyleCnt="4" custLinFactNeighborY="-18508"/>
      <dgm:spPr/>
    </dgm:pt>
  </dgm:ptLst>
  <dgm:cxnLst>
    <dgm:cxn modelId="{7180E19B-0E1B-419C-85E0-AE3DB08962CE}" srcId="{5C58B4D7-491B-4D5B-8192-F3C27D1A20E1}" destId="{789890D7-F982-4547-9140-702C825FDB13}" srcOrd="2" destOrd="0" parTransId="{A95715AA-5333-4474-B4DA-D328B2AA33CA}" sibTransId="{92399765-5AFE-49AE-A7AA-630AE572840F}"/>
    <dgm:cxn modelId="{ED271FDA-F40D-446E-B322-52203F96A8E9}" type="presOf" srcId="{57F48829-D8AC-460E-818F-1635119D5DE0}" destId="{85ADAC22-EE58-4C69-A6D2-5ECA3C39FA82}" srcOrd="0" destOrd="0" presId="urn:microsoft.com/office/officeart/2008/layout/VerticalCurvedList"/>
    <dgm:cxn modelId="{289B3372-C62F-4538-8C7A-FEA488511636}" srcId="{5C58B4D7-491B-4D5B-8192-F3C27D1A20E1}" destId="{C178ACF3-A44C-4F3C-A8D2-9D9CEF40DC9D}" srcOrd="0" destOrd="0" parTransId="{7A182C8E-B62E-41FD-AC59-8F916B998C79}" sibTransId="{57F48829-D8AC-460E-818F-1635119D5DE0}"/>
    <dgm:cxn modelId="{DFCF6F22-C6DE-484C-9962-B0A7453ADF5C}" srcId="{5C58B4D7-491B-4D5B-8192-F3C27D1A20E1}" destId="{0EBB51DF-D077-4557-B162-AAF7A807DC55}" srcOrd="3" destOrd="0" parTransId="{3DA3ADBD-E625-482B-88A6-00F55C18FB1D}" sibTransId="{A3B5B16A-AE4C-49CB-BACD-A571F3264B45}"/>
    <dgm:cxn modelId="{2B60B1FC-0368-4AAD-99AA-8C540617A8A7}" type="presOf" srcId="{C178ACF3-A44C-4F3C-A8D2-9D9CEF40DC9D}" destId="{700B3D0F-9A4A-4CEA-8DBF-F995A755164B}" srcOrd="0" destOrd="0" presId="urn:microsoft.com/office/officeart/2008/layout/VerticalCurvedList"/>
    <dgm:cxn modelId="{136EF4B6-335C-4982-8131-03E5154FF53E}" type="presOf" srcId="{789890D7-F982-4547-9140-702C825FDB13}" destId="{C467F465-92C5-408A-95B0-C38E138CD5C4}" srcOrd="0" destOrd="0" presId="urn:microsoft.com/office/officeart/2008/layout/VerticalCurvedList"/>
    <dgm:cxn modelId="{C6427952-FE99-4BE5-9ADA-A1C40963DE56}" type="presOf" srcId="{C65C8F99-6A2A-4929-9293-846A4655CBB3}" destId="{215CE654-BBBF-4E49-95C1-923A5488D5FC}" srcOrd="0" destOrd="0" presId="urn:microsoft.com/office/officeart/2008/layout/VerticalCurvedList"/>
    <dgm:cxn modelId="{4E3C0D5F-7994-4746-9E86-A11EA766C846}" srcId="{5C58B4D7-491B-4D5B-8192-F3C27D1A20E1}" destId="{C65C8F99-6A2A-4929-9293-846A4655CBB3}" srcOrd="1" destOrd="0" parTransId="{8D777416-1F58-439A-BA46-CC5E22D8ABA0}" sibTransId="{3BD6DA3C-B9B4-4936-B5D3-62468DBE887B}"/>
    <dgm:cxn modelId="{818DE0B2-F894-415A-BABE-761F9A0BCE4A}" type="presOf" srcId="{5C58B4D7-491B-4D5B-8192-F3C27D1A20E1}" destId="{03691A63-66B7-4AB6-98DD-305BCE332555}" srcOrd="0" destOrd="0" presId="urn:microsoft.com/office/officeart/2008/layout/VerticalCurvedList"/>
    <dgm:cxn modelId="{7AD66FFB-A977-4DAE-89E3-5D0ED6BD3242}" type="presOf" srcId="{0EBB51DF-D077-4557-B162-AAF7A807DC55}" destId="{9C4AF8CE-4D42-484F-B7A1-B2FAF19E1F3B}" srcOrd="0" destOrd="0" presId="urn:microsoft.com/office/officeart/2008/layout/VerticalCurvedList"/>
    <dgm:cxn modelId="{6B1F33F4-780C-4150-B1DC-7E0A22526334}" type="presParOf" srcId="{03691A63-66B7-4AB6-98DD-305BCE332555}" destId="{0C53515F-F680-4B03-BE47-3EDC99255110}" srcOrd="0" destOrd="0" presId="urn:microsoft.com/office/officeart/2008/layout/VerticalCurvedList"/>
    <dgm:cxn modelId="{B64F6A7C-E071-46CE-B7E2-5C83A61BB812}" type="presParOf" srcId="{0C53515F-F680-4B03-BE47-3EDC99255110}" destId="{7671AED8-0309-4BA7-9B00-A551E6B4C2F8}" srcOrd="0" destOrd="0" presId="urn:microsoft.com/office/officeart/2008/layout/VerticalCurvedList"/>
    <dgm:cxn modelId="{92CB8167-3D6A-43F0-A2F8-B57F9487F420}" type="presParOf" srcId="{7671AED8-0309-4BA7-9B00-A551E6B4C2F8}" destId="{0338BE92-ED12-42A6-A06A-C751DDEC76BA}" srcOrd="0" destOrd="0" presId="urn:microsoft.com/office/officeart/2008/layout/VerticalCurvedList"/>
    <dgm:cxn modelId="{0A099F7B-428D-43F6-B591-6B0150EBA27C}" type="presParOf" srcId="{7671AED8-0309-4BA7-9B00-A551E6B4C2F8}" destId="{85ADAC22-EE58-4C69-A6D2-5ECA3C39FA82}" srcOrd="1" destOrd="0" presId="urn:microsoft.com/office/officeart/2008/layout/VerticalCurvedList"/>
    <dgm:cxn modelId="{2F67D383-C37D-4A0F-8AB1-FDBE63B2FC63}" type="presParOf" srcId="{7671AED8-0309-4BA7-9B00-A551E6B4C2F8}" destId="{ABE36273-D00D-4338-BBB4-EC6BE827F3A0}" srcOrd="2" destOrd="0" presId="urn:microsoft.com/office/officeart/2008/layout/VerticalCurvedList"/>
    <dgm:cxn modelId="{0C97C2C7-F7ED-4CD9-8F2E-652D0082EC00}" type="presParOf" srcId="{7671AED8-0309-4BA7-9B00-A551E6B4C2F8}" destId="{67FC3819-BD93-4342-8DC9-87D2EA73374B}" srcOrd="3" destOrd="0" presId="urn:microsoft.com/office/officeart/2008/layout/VerticalCurvedList"/>
    <dgm:cxn modelId="{725CA504-564C-44B7-8F26-C8AF8C431A84}" type="presParOf" srcId="{0C53515F-F680-4B03-BE47-3EDC99255110}" destId="{700B3D0F-9A4A-4CEA-8DBF-F995A755164B}" srcOrd="1" destOrd="0" presId="urn:microsoft.com/office/officeart/2008/layout/VerticalCurvedList"/>
    <dgm:cxn modelId="{F32B8269-B77C-4422-BC2F-42E548EB4E59}" type="presParOf" srcId="{0C53515F-F680-4B03-BE47-3EDC99255110}" destId="{3C5781D6-3293-490D-BF0E-46925C041538}" srcOrd="2" destOrd="0" presId="urn:microsoft.com/office/officeart/2008/layout/VerticalCurvedList"/>
    <dgm:cxn modelId="{B55FF5C7-0F12-47F1-9A67-A530213BF941}" type="presParOf" srcId="{3C5781D6-3293-490D-BF0E-46925C041538}" destId="{A84A032F-9F97-4503-9A69-F70DDACA95AD}" srcOrd="0" destOrd="0" presId="urn:microsoft.com/office/officeart/2008/layout/VerticalCurvedList"/>
    <dgm:cxn modelId="{C5C6F214-C414-4CB0-AFE5-B766BD09D079}" type="presParOf" srcId="{0C53515F-F680-4B03-BE47-3EDC99255110}" destId="{215CE654-BBBF-4E49-95C1-923A5488D5FC}" srcOrd="3" destOrd="0" presId="urn:microsoft.com/office/officeart/2008/layout/VerticalCurvedList"/>
    <dgm:cxn modelId="{A74BFC55-EC1C-4091-ACF7-42FE9A59120B}" type="presParOf" srcId="{0C53515F-F680-4B03-BE47-3EDC99255110}" destId="{7343098C-041F-4FDC-93B7-A50D590E77E0}" srcOrd="4" destOrd="0" presId="urn:microsoft.com/office/officeart/2008/layout/VerticalCurvedList"/>
    <dgm:cxn modelId="{481FC874-021E-4A6E-9F74-234DD99D03F7}" type="presParOf" srcId="{7343098C-041F-4FDC-93B7-A50D590E77E0}" destId="{B9229D35-2B02-4C5E-A200-A530D6809FC4}" srcOrd="0" destOrd="0" presId="urn:microsoft.com/office/officeart/2008/layout/VerticalCurvedList"/>
    <dgm:cxn modelId="{02FF0BCA-8192-47CE-AF88-77BDE65A0870}" type="presParOf" srcId="{0C53515F-F680-4B03-BE47-3EDC99255110}" destId="{C467F465-92C5-408A-95B0-C38E138CD5C4}" srcOrd="5" destOrd="0" presId="urn:microsoft.com/office/officeart/2008/layout/VerticalCurvedList"/>
    <dgm:cxn modelId="{2E277DF4-CDF3-4BD0-BEBB-167350281FFC}" type="presParOf" srcId="{0C53515F-F680-4B03-BE47-3EDC99255110}" destId="{F9CD62AB-8112-4525-8E95-55F61B5A0E4C}" srcOrd="6" destOrd="0" presId="urn:microsoft.com/office/officeart/2008/layout/VerticalCurvedList"/>
    <dgm:cxn modelId="{B752C17D-6891-4D7C-85F5-C735118FB944}" type="presParOf" srcId="{F9CD62AB-8112-4525-8E95-55F61B5A0E4C}" destId="{0F6229A2-CF9F-4739-BC04-B4952709B33A}" srcOrd="0" destOrd="0" presId="urn:microsoft.com/office/officeart/2008/layout/VerticalCurvedList"/>
    <dgm:cxn modelId="{0ED9EA0F-9B2A-4777-8356-F8BC5F63FD09}" type="presParOf" srcId="{0C53515F-F680-4B03-BE47-3EDC99255110}" destId="{9C4AF8CE-4D42-484F-B7A1-B2FAF19E1F3B}" srcOrd="7" destOrd="0" presId="urn:microsoft.com/office/officeart/2008/layout/VerticalCurvedList"/>
    <dgm:cxn modelId="{884F6537-688C-4AB5-93C9-E91DD5DD6ECD}" type="presParOf" srcId="{0C53515F-F680-4B03-BE47-3EDC99255110}" destId="{A0A2675F-3DE1-46CB-9806-817C188D1E33}" srcOrd="8" destOrd="0" presId="urn:microsoft.com/office/officeart/2008/layout/VerticalCurvedList"/>
    <dgm:cxn modelId="{D5636501-522E-41E2-ADED-670E4FAA8142}" type="presParOf" srcId="{A0A2675F-3DE1-46CB-9806-817C188D1E33}" destId="{AF04B750-4F2D-461E-A48A-E04678F73F4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C58B4D7-491B-4D5B-8192-F3C27D1A20E1}" type="doc">
      <dgm:prSet loTypeId="urn:microsoft.com/office/officeart/2008/layout/VerticalCurvedList" loCatId="list" qsTypeId="urn:microsoft.com/office/officeart/2005/8/quickstyle/3d1" qsCatId="3D" csTypeId="urn:microsoft.com/office/officeart/2005/8/colors/accent0_1" csCatId="mainScheme" phldr="1"/>
      <dgm:spPr/>
      <dgm:t>
        <a:bodyPr/>
        <a:lstStyle/>
        <a:p>
          <a:endParaRPr lang="en-US"/>
        </a:p>
      </dgm:t>
    </dgm:pt>
    <dgm:pt modelId="{39FA23DF-B8BE-4005-9815-EE3345EB7239}">
      <dgm:prSet custT="1"/>
      <dgm:spPr/>
      <dgm:t>
        <a:bodyPr/>
        <a:lstStyle/>
        <a:p>
          <a:pPr rtl="0"/>
          <a:r>
            <a:rPr lang="es-ES" sz="1800" dirty="0" smtClean="0"/>
            <a:t>A cada visita de seguimiento, se registraron los datos sobre los cambios en la clínica y estado funcional, el uso de medicamentos no estudiados seleccionados, hospitalización, adherencia al régimen de estudio y efectos secundarios</a:t>
          </a:r>
          <a:r>
            <a:rPr lang="es-ES" sz="1500" dirty="0" smtClean="0"/>
            <a:t>.</a:t>
          </a:r>
          <a:endParaRPr lang="en-US" sz="1500" dirty="0"/>
        </a:p>
      </dgm:t>
    </dgm:pt>
    <dgm:pt modelId="{9EDDAC63-96B5-487D-B457-8C38F5A4D382}" type="parTrans" cxnId="{5DEFFF57-ECE7-45DE-BBF4-1152F670A907}">
      <dgm:prSet/>
      <dgm:spPr/>
      <dgm:t>
        <a:bodyPr/>
        <a:lstStyle/>
        <a:p>
          <a:endParaRPr lang="en-US"/>
        </a:p>
      </dgm:t>
    </dgm:pt>
    <dgm:pt modelId="{799BFAF1-E4EA-4928-8E46-6D720126632A}" type="sibTrans" cxnId="{5DEFFF57-ECE7-45DE-BBF4-1152F670A907}">
      <dgm:prSet/>
      <dgm:spPr/>
      <dgm:t>
        <a:bodyPr/>
        <a:lstStyle/>
        <a:p>
          <a:endParaRPr lang="en-US"/>
        </a:p>
      </dgm:t>
    </dgm:pt>
    <dgm:pt modelId="{C178ACF3-A44C-4F3C-A8D2-9D9CEF40DC9D}">
      <dgm:prSet/>
      <dgm:spPr/>
      <dgm:t>
        <a:bodyPr/>
        <a:lstStyle/>
        <a:p>
          <a:pPr rtl="0"/>
          <a:r>
            <a:rPr lang="es-ES" dirty="0" smtClean="0"/>
            <a:t>Cuando los pacientes empeoraron los síntomas de IC, se recomendó que otra terapia para la insuficiencia cardíaca se use de forma óptima</a:t>
          </a:r>
          <a:endParaRPr lang="en-US" dirty="0"/>
        </a:p>
      </dgm:t>
    </dgm:pt>
    <dgm:pt modelId="{7A182C8E-B62E-41FD-AC59-8F916B998C79}" type="parTrans" cxnId="{289B3372-C62F-4538-8C7A-FEA488511636}">
      <dgm:prSet/>
      <dgm:spPr/>
      <dgm:t>
        <a:bodyPr/>
        <a:lstStyle/>
        <a:p>
          <a:endParaRPr lang="en-US"/>
        </a:p>
      </dgm:t>
    </dgm:pt>
    <dgm:pt modelId="{57F48829-D8AC-460E-818F-1635119D5DE0}" type="sibTrans" cxnId="{289B3372-C62F-4538-8C7A-FEA488511636}">
      <dgm:prSet/>
      <dgm:spPr/>
      <dgm:t>
        <a:bodyPr/>
        <a:lstStyle/>
        <a:p>
          <a:endParaRPr lang="en-US"/>
        </a:p>
      </dgm:t>
    </dgm:pt>
    <dgm:pt modelId="{C65C8F99-6A2A-4929-9293-846A4655CBB3}">
      <dgm:prSet/>
      <dgm:spPr/>
      <dgm:t>
        <a:bodyPr/>
        <a:lstStyle/>
        <a:p>
          <a:pPr rtl="0"/>
          <a:r>
            <a:rPr lang="es-ES" dirty="0" smtClean="0"/>
            <a:t>Si los pacientes permanecen sintomáticos a pesar de los esfuerzos para</a:t>
          </a:r>
          <a:br>
            <a:rPr lang="es-ES" dirty="0" smtClean="0"/>
          </a:br>
          <a:r>
            <a:rPr lang="es-ES" dirty="0" smtClean="0"/>
            <a:t>optimizar otras formas de tratamiento,  se permitió uso de digoxina y se </a:t>
          </a:r>
          <a:r>
            <a:rPr lang="es-ES" dirty="0" err="1" smtClean="0"/>
            <a:t>suspendia</a:t>
          </a:r>
          <a:r>
            <a:rPr lang="es-ES" dirty="0" smtClean="0"/>
            <a:t> del estudio.</a:t>
          </a:r>
          <a:endParaRPr lang="en-US" dirty="0"/>
        </a:p>
      </dgm:t>
    </dgm:pt>
    <dgm:pt modelId="{8D777416-1F58-439A-BA46-CC5E22D8ABA0}" type="parTrans" cxnId="{4E3C0D5F-7994-4746-9E86-A11EA766C846}">
      <dgm:prSet/>
      <dgm:spPr/>
      <dgm:t>
        <a:bodyPr/>
        <a:lstStyle/>
        <a:p>
          <a:endParaRPr lang="es-CO"/>
        </a:p>
      </dgm:t>
    </dgm:pt>
    <dgm:pt modelId="{3BD6DA3C-B9B4-4936-B5D3-62468DBE887B}" type="sibTrans" cxnId="{4E3C0D5F-7994-4746-9E86-A11EA766C846}">
      <dgm:prSet/>
      <dgm:spPr/>
      <dgm:t>
        <a:bodyPr/>
        <a:lstStyle/>
        <a:p>
          <a:endParaRPr lang="es-CO"/>
        </a:p>
      </dgm:t>
    </dgm:pt>
    <dgm:pt modelId="{03691A63-66B7-4AB6-98DD-305BCE332555}" type="pres">
      <dgm:prSet presAssocID="{5C58B4D7-491B-4D5B-8192-F3C27D1A20E1}" presName="Name0" presStyleCnt="0">
        <dgm:presLayoutVars>
          <dgm:chMax val="7"/>
          <dgm:chPref val="7"/>
          <dgm:dir/>
        </dgm:presLayoutVars>
      </dgm:prSet>
      <dgm:spPr/>
      <dgm:t>
        <a:bodyPr/>
        <a:lstStyle/>
        <a:p>
          <a:endParaRPr lang="es-ES"/>
        </a:p>
      </dgm:t>
    </dgm:pt>
    <dgm:pt modelId="{0C53515F-F680-4B03-BE47-3EDC99255110}" type="pres">
      <dgm:prSet presAssocID="{5C58B4D7-491B-4D5B-8192-F3C27D1A20E1}" presName="Name1" presStyleCnt="0"/>
      <dgm:spPr/>
    </dgm:pt>
    <dgm:pt modelId="{7671AED8-0309-4BA7-9B00-A551E6B4C2F8}" type="pres">
      <dgm:prSet presAssocID="{5C58B4D7-491B-4D5B-8192-F3C27D1A20E1}" presName="cycle" presStyleCnt="0"/>
      <dgm:spPr/>
    </dgm:pt>
    <dgm:pt modelId="{0338BE92-ED12-42A6-A06A-C751DDEC76BA}" type="pres">
      <dgm:prSet presAssocID="{5C58B4D7-491B-4D5B-8192-F3C27D1A20E1}" presName="srcNode" presStyleLbl="node1" presStyleIdx="0" presStyleCnt="3"/>
      <dgm:spPr/>
    </dgm:pt>
    <dgm:pt modelId="{85ADAC22-EE58-4C69-A6D2-5ECA3C39FA82}" type="pres">
      <dgm:prSet presAssocID="{5C58B4D7-491B-4D5B-8192-F3C27D1A20E1}" presName="conn" presStyleLbl="parChTrans1D2" presStyleIdx="0" presStyleCnt="1"/>
      <dgm:spPr/>
      <dgm:t>
        <a:bodyPr/>
        <a:lstStyle/>
        <a:p>
          <a:endParaRPr lang="es-ES"/>
        </a:p>
      </dgm:t>
    </dgm:pt>
    <dgm:pt modelId="{ABE36273-D00D-4338-BBB4-EC6BE827F3A0}" type="pres">
      <dgm:prSet presAssocID="{5C58B4D7-491B-4D5B-8192-F3C27D1A20E1}" presName="extraNode" presStyleLbl="node1" presStyleIdx="0" presStyleCnt="3"/>
      <dgm:spPr/>
    </dgm:pt>
    <dgm:pt modelId="{67FC3819-BD93-4342-8DC9-87D2EA73374B}" type="pres">
      <dgm:prSet presAssocID="{5C58B4D7-491B-4D5B-8192-F3C27D1A20E1}" presName="dstNode" presStyleLbl="node1" presStyleIdx="0" presStyleCnt="3"/>
      <dgm:spPr/>
    </dgm:pt>
    <dgm:pt modelId="{C9271D12-4F41-4B6B-AB00-C3AED7CA3959}" type="pres">
      <dgm:prSet presAssocID="{39FA23DF-B8BE-4005-9815-EE3345EB7239}" presName="text_1" presStyleLbl="node1" presStyleIdx="0" presStyleCnt="3" custLinFactNeighborY="-25920">
        <dgm:presLayoutVars>
          <dgm:bulletEnabled val="1"/>
        </dgm:presLayoutVars>
      </dgm:prSet>
      <dgm:spPr/>
      <dgm:t>
        <a:bodyPr/>
        <a:lstStyle/>
        <a:p>
          <a:endParaRPr lang="es-ES"/>
        </a:p>
      </dgm:t>
    </dgm:pt>
    <dgm:pt modelId="{92A794AE-B41B-4AD3-B8BD-D7C5D1D2B356}" type="pres">
      <dgm:prSet presAssocID="{39FA23DF-B8BE-4005-9815-EE3345EB7239}" presName="accent_1" presStyleCnt="0"/>
      <dgm:spPr/>
    </dgm:pt>
    <dgm:pt modelId="{EC935C7B-003B-4CA5-BB1E-DCCCC3AB01FB}" type="pres">
      <dgm:prSet presAssocID="{39FA23DF-B8BE-4005-9815-EE3345EB7239}" presName="accentRepeatNode" presStyleLbl="solidFgAcc1" presStyleIdx="0" presStyleCnt="3" custLinFactNeighborX="-13507" custLinFactNeighborY="-25837"/>
      <dgm:spPr/>
    </dgm:pt>
    <dgm:pt modelId="{9E6D5549-3B14-4C0F-8CCE-CECE2E2EC20D}" type="pres">
      <dgm:prSet presAssocID="{C178ACF3-A44C-4F3C-A8D2-9D9CEF40DC9D}" presName="text_2" presStyleLbl="node1" presStyleIdx="1" presStyleCnt="3" custLinFactNeighborY="-51904">
        <dgm:presLayoutVars>
          <dgm:bulletEnabled val="1"/>
        </dgm:presLayoutVars>
      </dgm:prSet>
      <dgm:spPr/>
      <dgm:t>
        <a:bodyPr/>
        <a:lstStyle/>
        <a:p>
          <a:endParaRPr lang="es-ES"/>
        </a:p>
      </dgm:t>
    </dgm:pt>
    <dgm:pt modelId="{E986BF23-8A0D-4A21-97B5-4116865EB7B1}" type="pres">
      <dgm:prSet presAssocID="{C178ACF3-A44C-4F3C-A8D2-9D9CEF40DC9D}" presName="accent_2" presStyleCnt="0"/>
      <dgm:spPr/>
    </dgm:pt>
    <dgm:pt modelId="{A84A032F-9F97-4503-9A69-F70DDACA95AD}" type="pres">
      <dgm:prSet presAssocID="{C178ACF3-A44C-4F3C-A8D2-9D9CEF40DC9D}" presName="accentRepeatNode" presStyleLbl="solidFgAcc1" presStyleIdx="1" presStyleCnt="3" custLinFactNeighborX="604" custLinFactNeighborY="-42489"/>
      <dgm:spPr/>
    </dgm:pt>
    <dgm:pt modelId="{C0E74F5B-5999-46C0-97E6-3008E18A35DA}" type="pres">
      <dgm:prSet presAssocID="{C65C8F99-6A2A-4929-9293-846A4655CBB3}" presName="text_3" presStyleLbl="node1" presStyleIdx="2" presStyleCnt="3" custLinFactNeighborY="-51904">
        <dgm:presLayoutVars>
          <dgm:bulletEnabled val="1"/>
        </dgm:presLayoutVars>
      </dgm:prSet>
      <dgm:spPr/>
      <dgm:t>
        <a:bodyPr/>
        <a:lstStyle/>
        <a:p>
          <a:endParaRPr lang="es-CO"/>
        </a:p>
      </dgm:t>
    </dgm:pt>
    <dgm:pt modelId="{285C6EF0-F6B5-475F-835D-37C9BB204E95}" type="pres">
      <dgm:prSet presAssocID="{C65C8F99-6A2A-4929-9293-846A4655CBB3}" presName="accent_3" presStyleCnt="0"/>
      <dgm:spPr/>
    </dgm:pt>
    <dgm:pt modelId="{B9229D35-2B02-4C5E-A200-A530D6809FC4}" type="pres">
      <dgm:prSet presAssocID="{C65C8F99-6A2A-4929-9293-846A4655CBB3}" presName="accentRepeatNode" presStyleLbl="solidFgAcc1" presStyleIdx="2" presStyleCnt="3" custLinFactNeighborX="-3175" custLinFactNeighborY="-39608"/>
      <dgm:spPr/>
    </dgm:pt>
  </dgm:ptLst>
  <dgm:cxnLst>
    <dgm:cxn modelId="{E9383337-A6A1-48AB-812D-2019ED67FC42}" type="presOf" srcId="{5C58B4D7-491B-4D5B-8192-F3C27D1A20E1}" destId="{03691A63-66B7-4AB6-98DD-305BCE332555}" srcOrd="0" destOrd="0" presId="urn:microsoft.com/office/officeart/2008/layout/VerticalCurvedList"/>
    <dgm:cxn modelId="{5DEFFF57-ECE7-45DE-BBF4-1152F670A907}" srcId="{5C58B4D7-491B-4D5B-8192-F3C27D1A20E1}" destId="{39FA23DF-B8BE-4005-9815-EE3345EB7239}" srcOrd="0" destOrd="0" parTransId="{9EDDAC63-96B5-487D-B457-8C38F5A4D382}" sibTransId="{799BFAF1-E4EA-4928-8E46-6D720126632A}"/>
    <dgm:cxn modelId="{289B3372-C62F-4538-8C7A-FEA488511636}" srcId="{5C58B4D7-491B-4D5B-8192-F3C27D1A20E1}" destId="{C178ACF3-A44C-4F3C-A8D2-9D9CEF40DC9D}" srcOrd="1" destOrd="0" parTransId="{7A182C8E-B62E-41FD-AC59-8F916B998C79}" sibTransId="{57F48829-D8AC-460E-818F-1635119D5DE0}"/>
    <dgm:cxn modelId="{C93E69B9-FE30-41F4-A78E-287E3AF0626D}" type="presOf" srcId="{39FA23DF-B8BE-4005-9815-EE3345EB7239}" destId="{C9271D12-4F41-4B6B-AB00-C3AED7CA3959}" srcOrd="0" destOrd="0" presId="urn:microsoft.com/office/officeart/2008/layout/VerticalCurvedList"/>
    <dgm:cxn modelId="{15F12ED1-0C66-4E6D-B4C3-76DB28FB2E2A}" type="presOf" srcId="{C65C8F99-6A2A-4929-9293-846A4655CBB3}" destId="{C0E74F5B-5999-46C0-97E6-3008E18A35DA}" srcOrd="0" destOrd="0" presId="urn:microsoft.com/office/officeart/2008/layout/VerticalCurvedList"/>
    <dgm:cxn modelId="{4E3C0D5F-7994-4746-9E86-A11EA766C846}" srcId="{5C58B4D7-491B-4D5B-8192-F3C27D1A20E1}" destId="{C65C8F99-6A2A-4929-9293-846A4655CBB3}" srcOrd="2" destOrd="0" parTransId="{8D777416-1F58-439A-BA46-CC5E22D8ABA0}" sibTransId="{3BD6DA3C-B9B4-4936-B5D3-62468DBE887B}"/>
    <dgm:cxn modelId="{B169D36A-572B-4113-AD7E-2ECDDF1C912A}" type="presOf" srcId="{799BFAF1-E4EA-4928-8E46-6D720126632A}" destId="{85ADAC22-EE58-4C69-A6D2-5ECA3C39FA82}" srcOrd="0" destOrd="0" presId="urn:microsoft.com/office/officeart/2008/layout/VerticalCurvedList"/>
    <dgm:cxn modelId="{FCD69300-EF10-44ED-85C8-D4BECBFCC906}" type="presOf" srcId="{C178ACF3-A44C-4F3C-A8D2-9D9CEF40DC9D}" destId="{9E6D5549-3B14-4C0F-8CCE-CECE2E2EC20D}" srcOrd="0" destOrd="0" presId="urn:microsoft.com/office/officeart/2008/layout/VerticalCurvedList"/>
    <dgm:cxn modelId="{D635456C-C854-4D49-8279-583878801DD9}" type="presParOf" srcId="{03691A63-66B7-4AB6-98DD-305BCE332555}" destId="{0C53515F-F680-4B03-BE47-3EDC99255110}" srcOrd="0" destOrd="0" presId="urn:microsoft.com/office/officeart/2008/layout/VerticalCurvedList"/>
    <dgm:cxn modelId="{C16F1A69-FB97-406C-A83E-6CD69789A1F1}" type="presParOf" srcId="{0C53515F-F680-4B03-BE47-3EDC99255110}" destId="{7671AED8-0309-4BA7-9B00-A551E6B4C2F8}" srcOrd="0" destOrd="0" presId="urn:microsoft.com/office/officeart/2008/layout/VerticalCurvedList"/>
    <dgm:cxn modelId="{55AF9713-CA2A-4F24-96E1-A8AE4AC4F8C3}" type="presParOf" srcId="{7671AED8-0309-4BA7-9B00-A551E6B4C2F8}" destId="{0338BE92-ED12-42A6-A06A-C751DDEC76BA}" srcOrd="0" destOrd="0" presId="urn:microsoft.com/office/officeart/2008/layout/VerticalCurvedList"/>
    <dgm:cxn modelId="{CA8EAD9C-8B4B-42DB-9C68-509C0BC57BF4}" type="presParOf" srcId="{7671AED8-0309-4BA7-9B00-A551E6B4C2F8}" destId="{85ADAC22-EE58-4C69-A6D2-5ECA3C39FA82}" srcOrd="1" destOrd="0" presId="urn:microsoft.com/office/officeart/2008/layout/VerticalCurvedList"/>
    <dgm:cxn modelId="{090D01F5-65D7-44F1-B80A-7D950A74D552}" type="presParOf" srcId="{7671AED8-0309-4BA7-9B00-A551E6B4C2F8}" destId="{ABE36273-D00D-4338-BBB4-EC6BE827F3A0}" srcOrd="2" destOrd="0" presId="urn:microsoft.com/office/officeart/2008/layout/VerticalCurvedList"/>
    <dgm:cxn modelId="{57E85409-E11E-419F-BA5C-E6D52476D9A5}" type="presParOf" srcId="{7671AED8-0309-4BA7-9B00-A551E6B4C2F8}" destId="{67FC3819-BD93-4342-8DC9-87D2EA73374B}" srcOrd="3" destOrd="0" presId="urn:microsoft.com/office/officeart/2008/layout/VerticalCurvedList"/>
    <dgm:cxn modelId="{DC02946E-4CB0-44E6-A50D-AA7CAD4CDE11}" type="presParOf" srcId="{0C53515F-F680-4B03-BE47-3EDC99255110}" destId="{C9271D12-4F41-4B6B-AB00-C3AED7CA3959}" srcOrd="1" destOrd="0" presId="urn:microsoft.com/office/officeart/2008/layout/VerticalCurvedList"/>
    <dgm:cxn modelId="{9CB9A219-30D0-4AA8-809C-0A51D2F643AB}" type="presParOf" srcId="{0C53515F-F680-4B03-BE47-3EDC99255110}" destId="{92A794AE-B41B-4AD3-B8BD-D7C5D1D2B356}" srcOrd="2" destOrd="0" presId="urn:microsoft.com/office/officeart/2008/layout/VerticalCurvedList"/>
    <dgm:cxn modelId="{0F15F39A-4DAA-41E2-AB61-454C575A8D70}" type="presParOf" srcId="{92A794AE-B41B-4AD3-B8BD-D7C5D1D2B356}" destId="{EC935C7B-003B-4CA5-BB1E-DCCCC3AB01FB}" srcOrd="0" destOrd="0" presId="urn:microsoft.com/office/officeart/2008/layout/VerticalCurvedList"/>
    <dgm:cxn modelId="{52AD8CBA-13CC-49D1-A40F-933F6F00713A}" type="presParOf" srcId="{0C53515F-F680-4B03-BE47-3EDC99255110}" destId="{9E6D5549-3B14-4C0F-8CCE-CECE2E2EC20D}" srcOrd="3" destOrd="0" presId="urn:microsoft.com/office/officeart/2008/layout/VerticalCurvedList"/>
    <dgm:cxn modelId="{2A8686F4-5863-4360-8B97-60C1C7900B99}" type="presParOf" srcId="{0C53515F-F680-4B03-BE47-3EDC99255110}" destId="{E986BF23-8A0D-4A21-97B5-4116865EB7B1}" srcOrd="4" destOrd="0" presId="urn:microsoft.com/office/officeart/2008/layout/VerticalCurvedList"/>
    <dgm:cxn modelId="{67F8FCA0-464D-4F7F-B827-900A9C1C1780}" type="presParOf" srcId="{E986BF23-8A0D-4A21-97B5-4116865EB7B1}" destId="{A84A032F-9F97-4503-9A69-F70DDACA95AD}" srcOrd="0" destOrd="0" presId="urn:microsoft.com/office/officeart/2008/layout/VerticalCurvedList"/>
    <dgm:cxn modelId="{A6E263C1-D580-4876-B9AA-94183FD3A25D}" type="presParOf" srcId="{0C53515F-F680-4B03-BE47-3EDC99255110}" destId="{C0E74F5B-5999-46C0-97E6-3008E18A35DA}" srcOrd="5" destOrd="0" presId="urn:microsoft.com/office/officeart/2008/layout/VerticalCurvedList"/>
    <dgm:cxn modelId="{82C88C1F-A0F0-424B-A7E0-1A268E8FED65}" type="presParOf" srcId="{0C53515F-F680-4B03-BE47-3EDC99255110}" destId="{285C6EF0-F6B5-475F-835D-37C9BB204E95}" srcOrd="6" destOrd="0" presId="urn:microsoft.com/office/officeart/2008/layout/VerticalCurvedList"/>
    <dgm:cxn modelId="{607DC5EA-0915-4F46-8051-1847498D9604}" type="presParOf" srcId="{285C6EF0-F6B5-475F-835D-37C9BB204E95}" destId="{B9229D35-2B02-4C5E-A200-A530D6809FC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0D87B34-C0EB-4B17-9BBF-503167962AD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86AA31F-1218-4C4E-90AB-8FF32A7C767E}">
      <dgm:prSet/>
      <dgm:spPr/>
      <dgm:t>
        <a:bodyPr/>
        <a:lstStyle/>
        <a:p>
          <a:pPr algn="just" rtl="0"/>
          <a:r>
            <a:rPr lang="es-ES" dirty="0" smtClean="0"/>
            <a:t>El estudio principal esta planteado con un poder </a:t>
          </a:r>
          <a:r>
            <a:rPr lang="es-ES" dirty="0" err="1" smtClean="0"/>
            <a:t>estadistico</a:t>
          </a:r>
          <a:r>
            <a:rPr lang="es-ES" dirty="0" smtClean="0"/>
            <a:t> 90% para detectar una reducción del 12% en mortalidad por el  tratamiento.</a:t>
          </a:r>
          <a:endParaRPr lang="en-US" dirty="0"/>
        </a:p>
      </dgm:t>
    </dgm:pt>
    <dgm:pt modelId="{B6601FEC-8D62-4342-9EF4-2D92FF967327}" type="parTrans" cxnId="{089A4319-C4FC-42E5-9516-6CEE084831C2}">
      <dgm:prSet/>
      <dgm:spPr/>
      <dgm:t>
        <a:bodyPr/>
        <a:lstStyle/>
        <a:p>
          <a:endParaRPr lang="en-US"/>
        </a:p>
      </dgm:t>
    </dgm:pt>
    <dgm:pt modelId="{E8698C53-590F-421B-A520-F0FCCAD07714}" type="sibTrans" cxnId="{089A4319-C4FC-42E5-9516-6CEE084831C2}">
      <dgm:prSet/>
      <dgm:spPr/>
      <dgm:t>
        <a:bodyPr/>
        <a:lstStyle/>
        <a:p>
          <a:endParaRPr lang="en-US"/>
        </a:p>
      </dgm:t>
    </dgm:pt>
    <dgm:pt modelId="{D4DE291A-09BE-4FC7-A58E-319FE61DFA41}">
      <dgm:prSet/>
      <dgm:spPr/>
      <dgm:t>
        <a:bodyPr/>
        <a:lstStyle/>
        <a:p>
          <a:pPr rtl="0"/>
          <a:r>
            <a:rPr lang="es-ES" dirty="0" smtClean="0"/>
            <a:t>El análisis se realizó sobre una base de intención a tratar.</a:t>
          </a:r>
          <a:endParaRPr lang="en-US" dirty="0"/>
        </a:p>
      </dgm:t>
    </dgm:pt>
    <dgm:pt modelId="{9304FD4C-0A83-47D4-961E-FC2A3AD3E97A}" type="parTrans" cxnId="{6A98F715-C871-4C60-A7E9-1E81ACC587DB}">
      <dgm:prSet/>
      <dgm:spPr/>
      <dgm:t>
        <a:bodyPr/>
        <a:lstStyle/>
        <a:p>
          <a:endParaRPr lang="en-US"/>
        </a:p>
      </dgm:t>
    </dgm:pt>
    <dgm:pt modelId="{08D8C601-043F-4EFA-B272-0B13DD964DAF}" type="sibTrans" cxnId="{6A98F715-C871-4C60-A7E9-1E81ACC587DB}">
      <dgm:prSet/>
      <dgm:spPr/>
      <dgm:t>
        <a:bodyPr/>
        <a:lstStyle/>
        <a:p>
          <a:endParaRPr lang="en-US"/>
        </a:p>
      </dgm:t>
    </dgm:pt>
    <dgm:pt modelId="{004C5125-AF22-4A01-BA2B-C6079E0ADCF7}">
      <dgm:prSet/>
      <dgm:spPr/>
      <dgm:t>
        <a:bodyPr/>
        <a:lstStyle/>
        <a:p>
          <a:pPr rtl="0"/>
          <a:r>
            <a:rPr lang="es-ES" dirty="0" smtClean="0"/>
            <a:t>Utilizan el valor de P como estadístico</a:t>
          </a:r>
          <a:endParaRPr lang="en-US" dirty="0"/>
        </a:p>
      </dgm:t>
    </dgm:pt>
    <dgm:pt modelId="{E6A9D89B-042B-46DC-B1B7-DDDB3C832006}" type="parTrans" cxnId="{E451244E-525A-4252-A72D-25631FA56B95}">
      <dgm:prSet/>
      <dgm:spPr/>
      <dgm:t>
        <a:bodyPr/>
        <a:lstStyle/>
        <a:p>
          <a:endParaRPr lang="en-US"/>
        </a:p>
      </dgm:t>
    </dgm:pt>
    <dgm:pt modelId="{54512A50-6EDE-415D-B66B-DD10D602D59B}" type="sibTrans" cxnId="{E451244E-525A-4252-A72D-25631FA56B95}">
      <dgm:prSet/>
      <dgm:spPr/>
      <dgm:t>
        <a:bodyPr/>
        <a:lstStyle/>
        <a:p>
          <a:endParaRPr lang="en-US"/>
        </a:p>
      </dgm:t>
    </dgm:pt>
    <dgm:pt modelId="{34F20DBD-C51A-4B8A-8DDF-143C4EAA68D7}">
      <dgm:prSet/>
      <dgm:spPr/>
      <dgm:t>
        <a:bodyPr/>
        <a:lstStyle/>
        <a:p>
          <a:pPr rtl="0"/>
          <a:r>
            <a:rPr lang="es-ES" smtClean="0"/>
            <a:t>La relación entre EF y el tamaño del efecto se analizará utilizando técnicas de regresión.</a:t>
          </a:r>
          <a:endParaRPr lang="en-US" dirty="0"/>
        </a:p>
      </dgm:t>
    </dgm:pt>
    <dgm:pt modelId="{AB12328E-1290-4C4F-97CB-49D57874DC95}" type="parTrans" cxnId="{38570223-5C84-4A46-88A1-F646126BFDD0}">
      <dgm:prSet/>
      <dgm:spPr/>
    </dgm:pt>
    <dgm:pt modelId="{8696704F-71B3-4ABB-9FE0-14DB58AC1E4F}" type="sibTrans" cxnId="{38570223-5C84-4A46-88A1-F646126BFDD0}">
      <dgm:prSet/>
      <dgm:spPr/>
    </dgm:pt>
    <dgm:pt modelId="{4404BF9E-20FD-4579-97E7-97018DF85E0D}" type="pres">
      <dgm:prSet presAssocID="{C0D87B34-C0EB-4B17-9BBF-503167962ADF}" presName="vert0" presStyleCnt="0">
        <dgm:presLayoutVars>
          <dgm:dir/>
          <dgm:animOne val="branch"/>
          <dgm:animLvl val="lvl"/>
        </dgm:presLayoutVars>
      </dgm:prSet>
      <dgm:spPr/>
      <dgm:t>
        <a:bodyPr/>
        <a:lstStyle/>
        <a:p>
          <a:endParaRPr lang="en-US"/>
        </a:p>
      </dgm:t>
    </dgm:pt>
    <dgm:pt modelId="{6BC62A52-7616-4F47-908F-18203D56C4AB}" type="pres">
      <dgm:prSet presAssocID="{C86AA31F-1218-4C4E-90AB-8FF32A7C767E}" presName="thickLine" presStyleLbl="alignNode1" presStyleIdx="0" presStyleCnt="4"/>
      <dgm:spPr/>
    </dgm:pt>
    <dgm:pt modelId="{2A861588-D06C-4562-8DD3-16BAE86A3E24}" type="pres">
      <dgm:prSet presAssocID="{C86AA31F-1218-4C4E-90AB-8FF32A7C767E}" presName="horz1" presStyleCnt="0"/>
      <dgm:spPr/>
    </dgm:pt>
    <dgm:pt modelId="{8DE66A1E-CD76-497F-9D79-2A7BCC1D46B2}" type="pres">
      <dgm:prSet presAssocID="{C86AA31F-1218-4C4E-90AB-8FF32A7C767E}" presName="tx1" presStyleLbl="revTx" presStyleIdx="0" presStyleCnt="4"/>
      <dgm:spPr/>
      <dgm:t>
        <a:bodyPr/>
        <a:lstStyle/>
        <a:p>
          <a:endParaRPr lang="en-US"/>
        </a:p>
      </dgm:t>
    </dgm:pt>
    <dgm:pt modelId="{7FB83AAD-1D7D-448D-AF4F-4301E439F2EE}" type="pres">
      <dgm:prSet presAssocID="{C86AA31F-1218-4C4E-90AB-8FF32A7C767E}" presName="vert1" presStyleCnt="0"/>
      <dgm:spPr/>
    </dgm:pt>
    <dgm:pt modelId="{242EF7DC-F3F5-4195-A59C-7F3EE0E04E09}" type="pres">
      <dgm:prSet presAssocID="{D4DE291A-09BE-4FC7-A58E-319FE61DFA41}" presName="thickLine" presStyleLbl="alignNode1" presStyleIdx="1" presStyleCnt="4"/>
      <dgm:spPr/>
    </dgm:pt>
    <dgm:pt modelId="{F0D470F3-5EDB-45BB-B4B7-2F66C3622ED8}" type="pres">
      <dgm:prSet presAssocID="{D4DE291A-09BE-4FC7-A58E-319FE61DFA41}" presName="horz1" presStyleCnt="0"/>
      <dgm:spPr/>
    </dgm:pt>
    <dgm:pt modelId="{0A788DDD-BBE4-42E3-AF6D-5406A6CBA5D5}" type="pres">
      <dgm:prSet presAssocID="{D4DE291A-09BE-4FC7-A58E-319FE61DFA41}" presName="tx1" presStyleLbl="revTx" presStyleIdx="1" presStyleCnt="4"/>
      <dgm:spPr/>
      <dgm:t>
        <a:bodyPr/>
        <a:lstStyle/>
        <a:p>
          <a:endParaRPr lang="en-US"/>
        </a:p>
      </dgm:t>
    </dgm:pt>
    <dgm:pt modelId="{5B4BA215-FCD4-478B-B8BD-3C7F132EAFF7}" type="pres">
      <dgm:prSet presAssocID="{D4DE291A-09BE-4FC7-A58E-319FE61DFA41}" presName="vert1" presStyleCnt="0"/>
      <dgm:spPr/>
    </dgm:pt>
    <dgm:pt modelId="{AA02E6C8-2FA2-41DC-8F14-8D36B9B509F3}" type="pres">
      <dgm:prSet presAssocID="{004C5125-AF22-4A01-BA2B-C6079E0ADCF7}" presName="thickLine" presStyleLbl="alignNode1" presStyleIdx="2" presStyleCnt="4"/>
      <dgm:spPr/>
    </dgm:pt>
    <dgm:pt modelId="{C87682D7-17B4-4380-93EE-200BDA9E720B}" type="pres">
      <dgm:prSet presAssocID="{004C5125-AF22-4A01-BA2B-C6079E0ADCF7}" presName="horz1" presStyleCnt="0"/>
      <dgm:spPr/>
    </dgm:pt>
    <dgm:pt modelId="{F7489B4A-7AA3-4298-A801-F86EF1B9C5A8}" type="pres">
      <dgm:prSet presAssocID="{004C5125-AF22-4A01-BA2B-C6079E0ADCF7}" presName="tx1" presStyleLbl="revTx" presStyleIdx="2" presStyleCnt="4"/>
      <dgm:spPr/>
      <dgm:t>
        <a:bodyPr/>
        <a:lstStyle/>
        <a:p>
          <a:endParaRPr lang="en-US"/>
        </a:p>
      </dgm:t>
    </dgm:pt>
    <dgm:pt modelId="{C0742557-341F-486E-A3EE-9A4B71FCA95E}" type="pres">
      <dgm:prSet presAssocID="{004C5125-AF22-4A01-BA2B-C6079E0ADCF7}" presName="vert1" presStyleCnt="0"/>
      <dgm:spPr/>
    </dgm:pt>
    <dgm:pt modelId="{0A304F4D-6D54-49A3-A93D-156C46CF35B0}" type="pres">
      <dgm:prSet presAssocID="{34F20DBD-C51A-4B8A-8DDF-143C4EAA68D7}" presName="thickLine" presStyleLbl="alignNode1" presStyleIdx="3" presStyleCnt="4"/>
      <dgm:spPr/>
    </dgm:pt>
    <dgm:pt modelId="{0F59A514-9041-4560-AA15-3BD80AD067D4}" type="pres">
      <dgm:prSet presAssocID="{34F20DBD-C51A-4B8A-8DDF-143C4EAA68D7}" presName="horz1" presStyleCnt="0"/>
      <dgm:spPr/>
    </dgm:pt>
    <dgm:pt modelId="{5300F623-AF1E-42FA-B1DA-0617832AC280}" type="pres">
      <dgm:prSet presAssocID="{34F20DBD-C51A-4B8A-8DDF-143C4EAA68D7}" presName="tx1" presStyleLbl="revTx" presStyleIdx="3" presStyleCnt="4"/>
      <dgm:spPr/>
      <dgm:t>
        <a:bodyPr/>
        <a:lstStyle/>
        <a:p>
          <a:endParaRPr lang="es-CO"/>
        </a:p>
      </dgm:t>
    </dgm:pt>
    <dgm:pt modelId="{A470840A-51D3-451D-B79F-964A8F7A9FEC}" type="pres">
      <dgm:prSet presAssocID="{34F20DBD-C51A-4B8A-8DDF-143C4EAA68D7}" presName="vert1" presStyleCnt="0"/>
      <dgm:spPr/>
    </dgm:pt>
  </dgm:ptLst>
  <dgm:cxnLst>
    <dgm:cxn modelId="{38570223-5C84-4A46-88A1-F646126BFDD0}" srcId="{C0D87B34-C0EB-4B17-9BBF-503167962ADF}" destId="{34F20DBD-C51A-4B8A-8DDF-143C4EAA68D7}" srcOrd="3" destOrd="0" parTransId="{AB12328E-1290-4C4F-97CB-49D57874DC95}" sibTransId="{8696704F-71B3-4ABB-9FE0-14DB58AC1E4F}"/>
    <dgm:cxn modelId="{2A066E43-2C98-4305-84A6-42D801DC38C1}" type="presOf" srcId="{34F20DBD-C51A-4B8A-8DDF-143C4EAA68D7}" destId="{5300F623-AF1E-42FA-B1DA-0617832AC280}" srcOrd="0" destOrd="0" presId="urn:microsoft.com/office/officeart/2008/layout/LinedList"/>
    <dgm:cxn modelId="{9685C834-31BF-4794-8983-0CB68DA5FCE0}" type="presOf" srcId="{C86AA31F-1218-4C4E-90AB-8FF32A7C767E}" destId="{8DE66A1E-CD76-497F-9D79-2A7BCC1D46B2}" srcOrd="0" destOrd="0" presId="urn:microsoft.com/office/officeart/2008/layout/LinedList"/>
    <dgm:cxn modelId="{E451244E-525A-4252-A72D-25631FA56B95}" srcId="{C0D87B34-C0EB-4B17-9BBF-503167962ADF}" destId="{004C5125-AF22-4A01-BA2B-C6079E0ADCF7}" srcOrd="2" destOrd="0" parTransId="{E6A9D89B-042B-46DC-B1B7-DDDB3C832006}" sibTransId="{54512A50-6EDE-415D-B66B-DD10D602D59B}"/>
    <dgm:cxn modelId="{A535F2FF-97AF-482E-BC4B-5C29BFCB7157}" type="presOf" srcId="{004C5125-AF22-4A01-BA2B-C6079E0ADCF7}" destId="{F7489B4A-7AA3-4298-A801-F86EF1B9C5A8}" srcOrd="0" destOrd="0" presId="urn:microsoft.com/office/officeart/2008/layout/LinedList"/>
    <dgm:cxn modelId="{089A4319-C4FC-42E5-9516-6CEE084831C2}" srcId="{C0D87B34-C0EB-4B17-9BBF-503167962ADF}" destId="{C86AA31F-1218-4C4E-90AB-8FF32A7C767E}" srcOrd="0" destOrd="0" parTransId="{B6601FEC-8D62-4342-9EF4-2D92FF967327}" sibTransId="{E8698C53-590F-421B-A520-F0FCCAD07714}"/>
    <dgm:cxn modelId="{E37AB8F9-F3C3-48AD-9D43-0932940B921F}" type="presOf" srcId="{D4DE291A-09BE-4FC7-A58E-319FE61DFA41}" destId="{0A788DDD-BBE4-42E3-AF6D-5406A6CBA5D5}" srcOrd="0" destOrd="0" presId="urn:microsoft.com/office/officeart/2008/layout/LinedList"/>
    <dgm:cxn modelId="{6A98F715-C871-4C60-A7E9-1E81ACC587DB}" srcId="{C0D87B34-C0EB-4B17-9BBF-503167962ADF}" destId="{D4DE291A-09BE-4FC7-A58E-319FE61DFA41}" srcOrd="1" destOrd="0" parTransId="{9304FD4C-0A83-47D4-961E-FC2A3AD3E97A}" sibTransId="{08D8C601-043F-4EFA-B272-0B13DD964DAF}"/>
    <dgm:cxn modelId="{6211D3C8-63EA-4B48-888A-21AEBC31E2B0}" type="presOf" srcId="{C0D87B34-C0EB-4B17-9BBF-503167962ADF}" destId="{4404BF9E-20FD-4579-97E7-97018DF85E0D}" srcOrd="0" destOrd="0" presId="urn:microsoft.com/office/officeart/2008/layout/LinedList"/>
    <dgm:cxn modelId="{8C718061-D904-4E2E-8D61-C3220540D5A4}" type="presParOf" srcId="{4404BF9E-20FD-4579-97E7-97018DF85E0D}" destId="{6BC62A52-7616-4F47-908F-18203D56C4AB}" srcOrd="0" destOrd="0" presId="urn:microsoft.com/office/officeart/2008/layout/LinedList"/>
    <dgm:cxn modelId="{8A95AAF6-522F-4E2E-BDDC-A40A7D3C8CBC}" type="presParOf" srcId="{4404BF9E-20FD-4579-97E7-97018DF85E0D}" destId="{2A861588-D06C-4562-8DD3-16BAE86A3E24}" srcOrd="1" destOrd="0" presId="urn:microsoft.com/office/officeart/2008/layout/LinedList"/>
    <dgm:cxn modelId="{4D5A0B6C-3365-46E1-98BF-1EBF5028140B}" type="presParOf" srcId="{2A861588-D06C-4562-8DD3-16BAE86A3E24}" destId="{8DE66A1E-CD76-497F-9D79-2A7BCC1D46B2}" srcOrd="0" destOrd="0" presId="urn:microsoft.com/office/officeart/2008/layout/LinedList"/>
    <dgm:cxn modelId="{7F6FB276-00F8-472B-8E7B-8E59E5DC1A09}" type="presParOf" srcId="{2A861588-D06C-4562-8DD3-16BAE86A3E24}" destId="{7FB83AAD-1D7D-448D-AF4F-4301E439F2EE}" srcOrd="1" destOrd="0" presId="urn:microsoft.com/office/officeart/2008/layout/LinedList"/>
    <dgm:cxn modelId="{D0219527-38C5-4DA7-BE03-8B69ABBF1D00}" type="presParOf" srcId="{4404BF9E-20FD-4579-97E7-97018DF85E0D}" destId="{242EF7DC-F3F5-4195-A59C-7F3EE0E04E09}" srcOrd="2" destOrd="0" presId="urn:microsoft.com/office/officeart/2008/layout/LinedList"/>
    <dgm:cxn modelId="{099249FD-CB71-4FAB-8E03-2CA5D0BC7AB9}" type="presParOf" srcId="{4404BF9E-20FD-4579-97E7-97018DF85E0D}" destId="{F0D470F3-5EDB-45BB-B4B7-2F66C3622ED8}" srcOrd="3" destOrd="0" presId="urn:microsoft.com/office/officeart/2008/layout/LinedList"/>
    <dgm:cxn modelId="{05AF0A1E-52FB-4874-ABF1-93EDF79ED51A}" type="presParOf" srcId="{F0D470F3-5EDB-45BB-B4B7-2F66C3622ED8}" destId="{0A788DDD-BBE4-42E3-AF6D-5406A6CBA5D5}" srcOrd="0" destOrd="0" presId="urn:microsoft.com/office/officeart/2008/layout/LinedList"/>
    <dgm:cxn modelId="{D62A35C2-2F12-4732-92A5-EAC0AFE6AADB}" type="presParOf" srcId="{F0D470F3-5EDB-45BB-B4B7-2F66C3622ED8}" destId="{5B4BA215-FCD4-478B-B8BD-3C7F132EAFF7}" srcOrd="1" destOrd="0" presId="urn:microsoft.com/office/officeart/2008/layout/LinedList"/>
    <dgm:cxn modelId="{1239B8F2-6D04-4B82-AD14-69C018B4553F}" type="presParOf" srcId="{4404BF9E-20FD-4579-97E7-97018DF85E0D}" destId="{AA02E6C8-2FA2-41DC-8F14-8D36B9B509F3}" srcOrd="4" destOrd="0" presId="urn:microsoft.com/office/officeart/2008/layout/LinedList"/>
    <dgm:cxn modelId="{BEC986CD-FC1E-423E-8544-6FDEFA0EC7ED}" type="presParOf" srcId="{4404BF9E-20FD-4579-97E7-97018DF85E0D}" destId="{C87682D7-17B4-4380-93EE-200BDA9E720B}" srcOrd="5" destOrd="0" presId="urn:microsoft.com/office/officeart/2008/layout/LinedList"/>
    <dgm:cxn modelId="{23B6FE4D-B5E3-4206-A5B1-1A5745F8DEA1}" type="presParOf" srcId="{C87682D7-17B4-4380-93EE-200BDA9E720B}" destId="{F7489B4A-7AA3-4298-A801-F86EF1B9C5A8}" srcOrd="0" destOrd="0" presId="urn:microsoft.com/office/officeart/2008/layout/LinedList"/>
    <dgm:cxn modelId="{E76580A7-55C3-4CFC-922D-EE12902BDCEE}" type="presParOf" srcId="{C87682D7-17B4-4380-93EE-200BDA9E720B}" destId="{C0742557-341F-486E-A3EE-9A4B71FCA95E}" srcOrd="1" destOrd="0" presId="urn:microsoft.com/office/officeart/2008/layout/LinedList"/>
    <dgm:cxn modelId="{D1ACEFD9-49BF-44C2-8E2A-E4ACAB25D959}" type="presParOf" srcId="{4404BF9E-20FD-4579-97E7-97018DF85E0D}" destId="{0A304F4D-6D54-49A3-A93D-156C46CF35B0}" srcOrd="6" destOrd="0" presId="urn:microsoft.com/office/officeart/2008/layout/LinedList"/>
    <dgm:cxn modelId="{0061501C-E945-4DB3-86C3-50AB81991BA7}" type="presParOf" srcId="{4404BF9E-20FD-4579-97E7-97018DF85E0D}" destId="{0F59A514-9041-4560-AA15-3BD80AD067D4}" srcOrd="7" destOrd="0" presId="urn:microsoft.com/office/officeart/2008/layout/LinedList"/>
    <dgm:cxn modelId="{56AB6D10-EB69-4E57-B9FF-3B07111C2CEA}" type="presParOf" srcId="{0F59A514-9041-4560-AA15-3BD80AD067D4}" destId="{5300F623-AF1E-42FA-B1DA-0617832AC280}" srcOrd="0" destOrd="0" presId="urn:microsoft.com/office/officeart/2008/layout/LinedList"/>
    <dgm:cxn modelId="{E3E1344D-87CC-4D94-986A-D30DFDDD71BC}" type="presParOf" srcId="{0F59A514-9041-4560-AA15-3BD80AD067D4}" destId="{A470840A-51D3-451D-B79F-964A8F7A9FE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F793F0-EDBF-4461-A8D3-132D34D26405}">
      <dsp:nvSpPr>
        <dsp:cNvPr id="0" name=""/>
        <dsp:cNvSpPr/>
      </dsp:nvSpPr>
      <dsp:spPr>
        <a:xfrm>
          <a:off x="0" y="0"/>
          <a:ext cx="7859216" cy="0"/>
        </a:xfrm>
        <a:prstGeom prst="line">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72B223-D7A5-4377-959A-FDCA0463FAF7}">
      <dsp:nvSpPr>
        <dsp:cNvPr id="0" name=""/>
        <dsp:cNvSpPr/>
      </dsp:nvSpPr>
      <dsp:spPr>
        <a:xfrm>
          <a:off x="0" y="0"/>
          <a:ext cx="7859216" cy="806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lvl="0" algn="l" defTabSz="1689100" rtl="0">
            <a:lnSpc>
              <a:spcPct val="90000"/>
            </a:lnSpc>
            <a:spcBef>
              <a:spcPct val="0"/>
            </a:spcBef>
            <a:spcAft>
              <a:spcPct val="35000"/>
            </a:spcAft>
          </a:pPr>
          <a:r>
            <a:rPr lang="es-ES" sz="3800" kern="1200" dirty="0" smtClean="0"/>
            <a:t>Pacientes con IC</a:t>
          </a:r>
          <a:endParaRPr lang="en-US" sz="3800" kern="1200" dirty="0"/>
        </a:p>
      </dsp:txBody>
      <dsp:txXfrm>
        <a:off x="0" y="0"/>
        <a:ext cx="7859216" cy="806387"/>
      </dsp:txXfrm>
    </dsp:sp>
    <dsp:sp modelId="{CEFE5B78-D791-4FB5-84EC-A19244CBFCC2}">
      <dsp:nvSpPr>
        <dsp:cNvPr id="0" name=""/>
        <dsp:cNvSpPr/>
      </dsp:nvSpPr>
      <dsp:spPr>
        <a:xfrm>
          <a:off x="0" y="806387"/>
          <a:ext cx="7859216" cy="0"/>
        </a:xfrm>
        <a:prstGeom prst="line">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5C28AD-23A5-4A0C-8450-5EE291CF654E}">
      <dsp:nvSpPr>
        <dsp:cNvPr id="0" name=""/>
        <dsp:cNvSpPr/>
      </dsp:nvSpPr>
      <dsp:spPr>
        <a:xfrm>
          <a:off x="0" y="806387"/>
          <a:ext cx="7859216" cy="806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lvl="0" algn="l" defTabSz="1689100" rtl="0">
            <a:lnSpc>
              <a:spcPct val="90000"/>
            </a:lnSpc>
            <a:spcBef>
              <a:spcPct val="0"/>
            </a:spcBef>
            <a:spcAft>
              <a:spcPct val="35000"/>
            </a:spcAft>
          </a:pPr>
          <a:r>
            <a:rPr lang="es-ES" sz="3800" kern="1200" dirty="0" smtClean="0"/>
            <a:t>FEVI ≥ 45% (estudio principal)</a:t>
          </a:r>
          <a:endParaRPr lang="en-US" sz="3800" kern="1200" dirty="0"/>
        </a:p>
      </dsp:txBody>
      <dsp:txXfrm>
        <a:off x="0" y="806387"/>
        <a:ext cx="7859216" cy="80638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F793F0-EDBF-4461-A8D3-132D34D26405}">
      <dsp:nvSpPr>
        <dsp:cNvPr id="0" name=""/>
        <dsp:cNvSpPr/>
      </dsp:nvSpPr>
      <dsp:spPr>
        <a:xfrm>
          <a:off x="0" y="0"/>
          <a:ext cx="7859216" cy="0"/>
        </a:xfrm>
        <a:prstGeom prst="line">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72B223-D7A5-4377-959A-FDCA0463FAF7}">
      <dsp:nvSpPr>
        <dsp:cNvPr id="0" name=""/>
        <dsp:cNvSpPr/>
      </dsp:nvSpPr>
      <dsp:spPr>
        <a:xfrm>
          <a:off x="0" y="0"/>
          <a:ext cx="7859216" cy="1347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840" tIns="243840" rIns="243840" bIns="243840" numCol="1" spcCol="1270" anchor="t" anchorCtr="0">
          <a:noAutofit/>
        </a:bodyPr>
        <a:lstStyle/>
        <a:p>
          <a:pPr lvl="0" algn="l" defTabSz="2844800" rtl="0">
            <a:lnSpc>
              <a:spcPct val="90000"/>
            </a:lnSpc>
            <a:spcBef>
              <a:spcPct val="0"/>
            </a:spcBef>
            <a:spcAft>
              <a:spcPct val="35000"/>
            </a:spcAft>
          </a:pPr>
          <a:endParaRPr lang="en-US" sz="6400" kern="1200" dirty="0"/>
        </a:p>
      </dsp:txBody>
      <dsp:txXfrm>
        <a:off x="0" y="0"/>
        <a:ext cx="7859216" cy="1347420"/>
      </dsp:txXfrm>
    </dsp:sp>
    <dsp:sp modelId="{CEFE5B78-D791-4FB5-84EC-A19244CBFCC2}">
      <dsp:nvSpPr>
        <dsp:cNvPr id="0" name=""/>
        <dsp:cNvSpPr/>
      </dsp:nvSpPr>
      <dsp:spPr>
        <a:xfrm>
          <a:off x="0" y="1347420"/>
          <a:ext cx="7859216" cy="0"/>
        </a:xfrm>
        <a:prstGeom prst="line">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5C28AD-23A5-4A0C-8450-5EE291CF654E}">
      <dsp:nvSpPr>
        <dsp:cNvPr id="0" name=""/>
        <dsp:cNvSpPr/>
      </dsp:nvSpPr>
      <dsp:spPr>
        <a:xfrm>
          <a:off x="0" y="1347420"/>
          <a:ext cx="7859216" cy="1347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rtl="0">
            <a:lnSpc>
              <a:spcPct val="90000"/>
            </a:lnSpc>
            <a:spcBef>
              <a:spcPct val="0"/>
            </a:spcBef>
            <a:spcAft>
              <a:spcPct val="35000"/>
            </a:spcAft>
          </a:pPr>
          <a:r>
            <a:rPr lang="es-ES" sz="3600" kern="1200" dirty="0" smtClean="0"/>
            <a:t>Ritmo </a:t>
          </a:r>
          <a:r>
            <a:rPr lang="es-ES" sz="3600" kern="1200" dirty="0" err="1" smtClean="0"/>
            <a:t>sinusal</a:t>
          </a:r>
          <a:endParaRPr lang="en-US" sz="3600" kern="1200" dirty="0"/>
        </a:p>
      </dsp:txBody>
      <dsp:txXfrm>
        <a:off x="0" y="1347420"/>
        <a:ext cx="7859216" cy="13474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131FA6-1BC1-44A2-8E54-1C78170ABDD8}">
      <dsp:nvSpPr>
        <dsp:cNvPr id="0" name=""/>
        <dsp:cNvSpPr/>
      </dsp:nvSpPr>
      <dsp:spPr>
        <a:xfrm>
          <a:off x="0" y="0"/>
          <a:ext cx="8229600" cy="0"/>
        </a:xfrm>
        <a:prstGeom prst="line">
          <a:avLst/>
        </a:prstGeom>
        <a:solidFill>
          <a:schemeClr val="lt1">
            <a:hueOff val="0"/>
            <a:satOff val="0"/>
            <a:lumOff val="0"/>
            <a:alphaOff val="0"/>
          </a:schemeClr>
        </a:solidFill>
        <a:ln w="2642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053BAB-C720-41FB-B7EC-9812580B1C2C}">
      <dsp:nvSpPr>
        <dsp:cNvPr id="0" name=""/>
        <dsp:cNvSpPr/>
      </dsp:nvSpPr>
      <dsp:spPr>
        <a:xfrm>
          <a:off x="0" y="0"/>
          <a:ext cx="8229600" cy="1219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s-ES" sz="1800" kern="1200" dirty="0" smtClean="0"/>
            <a:t>Edad &lt;21 años</a:t>
          </a:r>
          <a:br>
            <a:rPr lang="es-ES" sz="1800" kern="1200" dirty="0" smtClean="0"/>
          </a:br>
          <a:r>
            <a:rPr lang="es-ES" sz="1800" kern="1200" dirty="0" smtClean="0"/>
            <a:t>FE del ventrículo izquierdo basal no disponible</a:t>
          </a:r>
          <a:br>
            <a:rPr lang="es-ES" sz="1800" kern="1200" dirty="0" smtClean="0"/>
          </a:br>
          <a:r>
            <a:rPr lang="es-ES" sz="1800" kern="1200" dirty="0" smtClean="0"/>
            <a:t>Infarto de miocardio, cirugía cardíaca o angioplastia coronaria </a:t>
          </a:r>
          <a:r>
            <a:rPr lang="es-ES" sz="1800" kern="1200" dirty="0" err="1" smtClean="0"/>
            <a:t>transluminal</a:t>
          </a:r>
          <a:r>
            <a:rPr lang="es-ES" sz="1800" kern="1200" dirty="0" smtClean="0"/>
            <a:t> percutánea. </a:t>
          </a:r>
          <a:endParaRPr lang="en-US" sz="1800" kern="1200" dirty="0"/>
        </a:p>
      </dsp:txBody>
      <dsp:txXfrm>
        <a:off x="0" y="0"/>
        <a:ext cx="8229600" cy="1219200"/>
      </dsp:txXfrm>
    </dsp:sp>
    <dsp:sp modelId="{AD642245-BE3B-4119-9528-E1D19024BBBD}">
      <dsp:nvSpPr>
        <dsp:cNvPr id="0" name=""/>
        <dsp:cNvSpPr/>
      </dsp:nvSpPr>
      <dsp:spPr>
        <a:xfrm>
          <a:off x="0" y="1219200"/>
          <a:ext cx="8229600" cy="0"/>
        </a:xfrm>
        <a:prstGeom prst="line">
          <a:avLst/>
        </a:prstGeom>
        <a:solidFill>
          <a:schemeClr val="lt1">
            <a:hueOff val="0"/>
            <a:satOff val="0"/>
            <a:lumOff val="0"/>
            <a:alphaOff val="0"/>
          </a:schemeClr>
        </a:solidFill>
        <a:ln w="2642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78AE0B-6DAF-44B0-993E-70337BA6DD59}">
      <dsp:nvSpPr>
        <dsp:cNvPr id="0" name=""/>
        <dsp:cNvSpPr/>
      </dsp:nvSpPr>
      <dsp:spPr>
        <a:xfrm>
          <a:off x="0" y="1219200"/>
          <a:ext cx="8229600" cy="1219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s-ES" sz="1800" kern="1200" dirty="0" smtClean="0"/>
            <a:t>Angina inestable o refractaria &lt;1 mes</a:t>
          </a:r>
          <a:br>
            <a:rPr lang="es-ES" sz="1800" kern="1200" dirty="0" smtClean="0"/>
          </a:br>
          <a:r>
            <a:rPr lang="es-ES" sz="1800" kern="1200" dirty="0" smtClean="0"/>
            <a:t>II "-III" bloqueo AV sin marcapasos</a:t>
          </a:r>
          <a:br>
            <a:rPr lang="es-ES" sz="1800" kern="1200" dirty="0" smtClean="0"/>
          </a:br>
          <a:r>
            <a:rPr lang="es-ES" sz="1800" kern="1200" dirty="0" smtClean="0"/>
            <a:t>Fibrilación atrial (con o sin marcapasos) o aleteo auricular</a:t>
          </a:r>
          <a:br>
            <a:rPr lang="es-ES" sz="1800" kern="1200" dirty="0" smtClean="0"/>
          </a:br>
          <a:endParaRPr lang="en-US" sz="1800" kern="1200" dirty="0"/>
        </a:p>
      </dsp:txBody>
      <dsp:txXfrm>
        <a:off x="0" y="1219200"/>
        <a:ext cx="8229600" cy="1219200"/>
      </dsp:txXfrm>
    </dsp:sp>
    <dsp:sp modelId="{684C2EB5-3274-4FA0-A584-0EB44D5D1340}">
      <dsp:nvSpPr>
        <dsp:cNvPr id="0" name=""/>
        <dsp:cNvSpPr/>
      </dsp:nvSpPr>
      <dsp:spPr>
        <a:xfrm>
          <a:off x="0" y="2438400"/>
          <a:ext cx="8229600" cy="0"/>
        </a:xfrm>
        <a:prstGeom prst="line">
          <a:avLst/>
        </a:prstGeom>
        <a:solidFill>
          <a:schemeClr val="lt1">
            <a:hueOff val="0"/>
            <a:satOff val="0"/>
            <a:lumOff val="0"/>
            <a:alphaOff val="0"/>
          </a:schemeClr>
        </a:solidFill>
        <a:ln w="2642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E6E1A0-9498-4C0E-8174-D44F9CA79D61}">
      <dsp:nvSpPr>
        <dsp:cNvPr id="0" name=""/>
        <dsp:cNvSpPr/>
      </dsp:nvSpPr>
      <dsp:spPr>
        <a:xfrm>
          <a:off x="0" y="2438400"/>
          <a:ext cx="8229600" cy="1219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s-ES" sz="1800" kern="1200" dirty="0" err="1" smtClean="0"/>
            <a:t>Cor</a:t>
          </a:r>
          <a:r>
            <a:rPr lang="es-ES" sz="1800" kern="1200" dirty="0" smtClean="0"/>
            <a:t> </a:t>
          </a:r>
          <a:r>
            <a:rPr lang="es-ES" sz="1800" kern="1200" dirty="0" err="1" smtClean="0"/>
            <a:t>pulmonale</a:t>
          </a:r>
          <a:r>
            <a:rPr lang="es-ES" sz="1800" kern="1200" dirty="0" smtClean="0"/>
            <a:t/>
          </a:r>
          <a:br>
            <a:rPr lang="es-ES" sz="1800" kern="1200" dirty="0" smtClean="0"/>
          </a:br>
          <a:r>
            <a:rPr lang="es-ES" sz="1800" kern="1200" dirty="0" smtClean="0"/>
            <a:t>Pericarditis constrictiva (tales pacientes son elegibles después de la cirugía)</a:t>
          </a:r>
          <a:br>
            <a:rPr lang="es-ES" sz="1800" kern="1200" dirty="0" smtClean="0"/>
          </a:br>
          <a:r>
            <a:rPr lang="es-ES" sz="1800" kern="1200" dirty="0" smtClean="0"/>
            <a:t>Miocarditis aguda</a:t>
          </a:r>
          <a:br>
            <a:rPr lang="es-ES" sz="1800" kern="1200" dirty="0" smtClean="0"/>
          </a:br>
          <a:r>
            <a:rPr lang="es-ES" sz="1800" kern="1200" dirty="0" smtClean="0"/>
            <a:t>Miocardiopatía hipertrófica</a:t>
          </a:r>
          <a:endParaRPr lang="en-US" sz="1800" kern="1200" dirty="0"/>
        </a:p>
      </dsp:txBody>
      <dsp:txXfrm>
        <a:off x="0" y="2438400"/>
        <a:ext cx="8229600" cy="1219200"/>
      </dsp:txXfrm>
    </dsp:sp>
    <dsp:sp modelId="{1018FCFF-5737-4C2B-9C69-9A02D9888FE3}">
      <dsp:nvSpPr>
        <dsp:cNvPr id="0" name=""/>
        <dsp:cNvSpPr/>
      </dsp:nvSpPr>
      <dsp:spPr>
        <a:xfrm>
          <a:off x="0" y="3657600"/>
          <a:ext cx="8229600" cy="0"/>
        </a:xfrm>
        <a:prstGeom prst="line">
          <a:avLst/>
        </a:prstGeom>
        <a:solidFill>
          <a:schemeClr val="lt1">
            <a:hueOff val="0"/>
            <a:satOff val="0"/>
            <a:lumOff val="0"/>
            <a:alphaOff val="0"/>
          </a:schemeClr>
        </a:solidFill>
        <a:ln w="2642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DB0622-3FCF-4760-8B81-7E3E3812748C}">
      <dsp:nvSpPr>
        <dsp:cNvPr id="0" name=""/>
        <dsp:cNvSpPr/>
      </dsp:nvSpPr>
      <dsp:spPr>
        <a:xfrm>
          <a:off x="0" y="3657600"/>
          <a:ext cx="8229600" cy="1219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s-ES" sz="1800" kern="1200" dirty="0" smtClean="0"/>
            <a:t>Miocardiopatía </a:t>
          </a:r>
          <a:r>
            <a:rPr lang="es-ES" sz="1800" kern="1200" dirty="0" err="1" smtClean="0"/>
            <a:t>amiloide</a:t>
          </a:r>
          <a:r>
            <a:rPr lang="es-ES" sz="1800" kern="1200" dirty="0" smtClean="0"/>
            <a:t/>
          </a:r>
          <a:br>
            <a:rPr lang="es-ES" sz="1800" kern="1200" dirty="0" smtClean="0"/>
          </a:br>
          <a:r>
            <a:rPr lang="es-ES" sz="1800" kern="1200" dirty="0" smtClean="0"/>
            <a:t>Enfermedad cardíaca congénita compleja</a:t>
          </a:r>
          <a:br>
            <a:rPr lang="es-ES" sz="1800" kern="1200" dirty="0" smtClean="0"/>
          </a:br>
          <a:r>
            <a:rPr lang="es-ES" sz="1800" kern="1200" dirty="0" smtClean="0"/>
            <a:t>Síndromes de </a:t>
          </a:r>
          <a:r>
            <a:rPr lang="es-ES" sz="1800" kern="1200" dirty="0" err="1" smtClean="0"/>
            <a:t>preexcitación</a:t>
          </a:r>
          <a:r>
            <a:rPr lang="es-ES" sz="1800" kern="1200" dirty="0" smtClean="0"/>
            <a:t/>
          </a:r>
          <a:br>
            <a:rPr lang="es-ES" sz="1800" kern="1200" dirty="0" smtClean="0"/>
          </a:br>
          <a:r>
            <a:rPr lang="es-ES" sz="1800" kern="1200" dirty="0" smtClean="0"/>
            <a:t>Tratamiento actual con agentes inotrópicos intravenosos</a:t>
          </a:r>
          <a:endParaRPr lang="en-US" sz="1800" kern="1200" dirty="0"/>
        </a:p>
      </dsp:txBody>
      <dsp:txXfrm>
        <a:off x="0" y="3657600"/>
        <a:ext cx="8229600" cy="12192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131FA6-1BC1-44A2-8E54-1C78170ABDD8}">
      <dsp:nvSpPr>
        <dsp:cNvPr id="0" name=""/>
        <dsp:cNvSpPr/>
      </dsp:nvSpPr>
      <dsp:spPr>
        <a:xfrm>
          <a:off x="0" y="0"/>
          <a:ext cx="8229600" cy="0"/>
        </a:xfrm>
        <a:prstGeom prst="line">
          <a:avLst/>
        </a:prstGeom>
        <a:solidFill>
          <a:schemeClr val="lt1">
            <a:hueOff val="0"/>
            <a:satOff val="0"/>
            <a:lumOff val="0"/>
            <a:alphaOff val="0"/>
          </a:schemeClr>
        </a:solidFill>
        <a:ln w="2642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053BAB-C720-41FB-B7EC-9812580B1C2C}">
      <dsp:nvSpPr>
        <dsp:cNvPr id="0" name=""/>
        <dsp:cNvSpPr/>
      </dsp:nvSpPr>
      <dsp:spPr>
        <a:xfrm>
          <a:off x="0" y="0"/>
          <a:ext cx="8229600" cy="1219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s-ES" sz="2200" kern="1200" dirty="0" smtClean="0"/>
            <a:t>Potasio por debajo de 3.2 </a:t>
          </a:r>
          <a:r>
            <a:rPr lang="es-ES" sz="2200" kern="1200" dirty="0" err="1" smtClean="0"/>
            <a:t>mmoI</a:t>
          </a:r>
          <a:r>
            <a:rPr lang="es-ES" sz="2200" kern="1200" dirty="0" smtClean="0"/>
            <a:t> / L o por encima de 5.5 </a:t>
          </a:r>
          <a:r>
            <a:rPr lang="es-ES" sz="2200" kern="1200" dirty="0" err="1" smtClean="0"/>
            <a:t>mmol</a:t>
          </a:r>
          <a:r>
            <a:rPr lang="es-ES" sz="2200" kern="1200" dirty="0" smtClean="0"/>
            <a:t> / L</a:t>
          </a:r>
          <a:br>
            <a:rPr lang="es-ES" sz="2200" kern="1200" dirty="0" smtClean="0"/>
          </a:br>
          <a:r>
            <a:rPr lang="es-ES" sz="2200" kern="1200" dirty="0" smtClean="0"/>
            <a:t>Necesidad de cirugía cardíaca o  PTCA en el futuro cercano. (Tales pacientes son elegibles después del procedimiento)</a:t>
          </a:r>
          <a:endParaRPr lang="en-US" sz="2200" kern="1200" dirty="0"/>
        </a:p>
      </dsp:txBody>
      <dsp:txXfrm>
        <a:off x="0" y="0"/>
        <a:ext cx="8229600" cy="1219200"/>
      </dsp:txXfrm>
    </dsp:sp>
    <dsp:sp modelId="{AD642245-BE3B-4119-9528-E1D19024BBBD}">
      <dsp:nvSpPr>
        <dsp:cNvPr id="0" name=""/>
        <dsp:cNvSpPr/>
      </dsp:nvSpPr>
      <dsp:spPr>
        <a:xfrm>
          <a:off x="0" y="1219200"/>
          <a:ext cx="8229600" cy="0"/>
        </a:xfrm>
        <a:prstGeom prst="line">
          <a:avLst/>
        </a:prstGeom>
        <a:solidFill>
          <a:schemeClr val="lt1">
            <a:hueOff val="0"/>
            <a:satOff val="0"/>
            <a:lumOff val="0"/>
            <a:alphaOff val="0"/>
          </a:schemeClr>
        </a:solidFill>
        <a:ln w="2642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78AE0B-6DAF-44B0-993E-70337BA6DD59}">
      <dsp:nvSpPr>
        <dsp:cNvPr id="0" name=""/>
        <dsp:cNvSpPr/>
      </dsp:nvSpPr>
      <dsp:spPr>
        <a:xfrm>
          <a:off x="0" y="1219200"/>
          <a:ext cx="8229600" cy="1219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s-ES" sz="2200" kern="1200" dirty="0" smtClean="0"/>
            <a:t>Pacientes en lista de trasplante de corazón</a:t>
          </a:r>
          <a:br>
            <a:rPr lang="es-ES" sz="2200" kern="1200" dirty="0" smtClean="0"/>
          </a:br>
          <a:r>
            <a:rPr lang="es-ES" sz="2200" kern="1200" dirty="0" smtClean="0"/>
            <a:t>Síndrome del seno enfermo sin marcapasos</a:t>
          </a:r>
          <a:br>
            <a:rPr lang="es-ES" sz="2200" kern="1200" dirty="0" smtClean="0"/>
          </a:br>
          <a:r>
            <a:rPr lang="es-ES" sz="2200" kern="1200" dirty="0" smtClean="0"/>
            <a:t>Causas no cardiacas reconocibles de CHF</a:t>
          </a:r>
          <a:endParaRPr lang="en-US" sz="2200" kern="1200" dirty="0"/>
        </a:p>
      </dsp:txBody>
      <dsp:txXfrm>
        <a:off x="0" y="1219200"/>
        <a:ext cx="8229600" cy="1219200"/>
      </dsp:txXfrm>
    </dsp:sp>
    <dsp:sp modelId="{684C2EB5-3274-4FA0-A584-0EB44D5D1340}">
      <dsp:nvSpPr>
        <dsp:cNvPr id="0" name=""/>
        <dsp:cNvSpPr/>
      </dsp:nvSpPr>
      <dsp:spPr>
        <a:xfrm>
          <a:off x="0" y="2438400"/>
          <a:ext cx="8229600" cy="0"/>
        </a:xfrm>
        <a:prstGeom prst="line">
          <a:avLst/>
        </a:prstGeom>
        <a:solidFill>
          <a:schemeClr val="lt1">
            <a:hueOff val="0"/>
            <a:satOff val="0"/>
            <a:lumOff val="0"/>
            <a:alphaOff val="0"/>
          </a:schemeClr>
        </a:solidFill>
        <a:ln w="2642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E6E1A0-9498-4C0E-8174-D44F9CA79D61}">
      <dsp:nvSpPr>
        <dsp:cNvPr id="0" name=""/>
        <dsp:cNvSpPr/>
      </dsp:nvSpPr>
      <dsp:spPr>
        <a:xfrm>
          <a:off x="0" y="2438400"/>
          <a:ext cx="8229600" cy="1219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s-ES" sz="2200" kern="1200" dirty="0" smtClean="0"/>
            <a:t>Insuficiencia renal significativa (creatinina&gt; 3.0 mg / </a:t>
          </a:r>
          <a:r>
            <a:rPr lang="es-ES" sz="2200" kern="1200" dirty="0" err="1" smtClean="0"/>
            <a:t>dL</a:t>
          </a:r>
          <a:r>
            <a:rPr lang="es-ES" sz="2200" kern="1200" dirty="0" smtClean="0"/>
            <a:t>) o enfermedad hepática grave. </a:t>
          </a:r>
          <a:endParaRPr lang="en-US" sz="2200" kern="1200" dirty="0"/>
        </a:p>
      </dsp:txBody>
      <dsp:txXfrm>
        <a:off x="0" y="2438400"/>
        <a:ext cx="8229600" cy="1219200"/>
      </dsp:txXfrm>
    </dsp:sp>
    <dsp:sp modelId="{1018FCFF-5737-4C2B-9C69-9A02D9888FE3}">
      <dsp:nvSpPr>
        <dsp:cNvPr id="0" name=""/>
        <dsp:cNvSpPr/>
      </dsp:nvSpPr>
      <dsp:spPr>
        <a:xfrm>
          <a:off x="0" y="3657600"/>
          <a:ext cx="8229600" cy="0"/>
        </a:xfrm>
        <a:prstGeom prst="line">
          <a:avLst/>
        </a:prstGeom>
        <a:solidFill>
          <a:schemeClr val="lt1">
            <a:hueOff val="0"/>
            <a:satOff val="0"/>
            <a:lumOff val="0"/>
            <a:alphaOff val="0"/>
          </a:schemeClr>
        </a:solidFill>
        <a:ln w="2642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DB0622-3FCF-4760-8B81-7E3E3812748C}">
      <dsp:nvSpPr>
        <dsp:cNvPr id="0" name=""/>
        <dsp:cNvSpPr/>
      </dsp:nvSpPr>
      <dsp:spPr>
        <a:xfrm>
          <a:off x="0" y="3657600"/>
          <a:ext cx="8229600" cy="1219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s-ES" sz="2200" kern="1200" dirty="0" smtClean="0"/>
            <a:t>Alguna</a:t>
          </a:r>
          <a:br>
            <a:rPr lang="es-ES" sz="2200" kern="1200" dirty="0" smtClean="0"/>
          </a:br>
          <a:r>
            <a:rPr lang="es-ES" sz="2200" kern="1200" dirty="0" smtClean="0"/>
            <a:t>enfermedad no cardíaca que acorta la expectativa de vida a menos de 3 años </a:t>
          </a:r>
          <a:endParaRPr lang="en-US" sz="2200" kern="1200" dirty="0"/>
        </a:p>
      </dsp:txBody>
      <dsp:txXfrm>
        <a:off x="0" y="3657600"/>
        <a:ext cx="8229600" cy="12192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EC8452-6592-49BD-95D2-81302FF55602}" type="datetimeFigureOut">
              <a:rPr lang="en-US" smtClean="0"/>
              <a:t>7/18/2018</a:t>
            </a:fld>
            <a:endParaRPr lang="en-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415904-4B7C-42A4-9E7C-D74B164387BF}" type="slidenum">
              <a:rPr lang="en-US" smtClean="0"/>
              <a:t>‹Nº›</a:t>
            </a:fld>
            <a:endParaRPr lang="en-US"/>
          </a:p>
        </p:txBody>
      </p:sp>
    </p:spTree>
    <p:extLst>
      <p:ext uri="{BB962C8B-B14F-4D97-AF65-F5344CB8AC3E}">
        <p14:creationId xmlns:p14="http://schemas.microsoft.com/office/powerpoint/2010/main" val="1897881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37415904-4B7C-42A4-9E7C-D74B164387BF}" type="slidenum">
              <a:rPr lang="en-US" smtClean="0"/>
              <a:t>4</a:t>
            </a:fld>
            <a:endParaRPr lang="en-US"/>
          </a:p>
        </p:txBody>
      </p:sp>
    </p:spTree>
    <p:extLst>
      <p:ext uri="{BB962C8B-B14F-4D97-AF65-F5344CB8AC3E}">
        <p14:creationId xmlns:p14="http://schemas.microsoft.com/office/powerpoint/2010/main" val="10544209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Entre el 25 de junio de 2008 y 9 de septiembre de 2011</a:t>
            </a:r>
            <a:endParaRPr lang="en-US" dirty="0"/>
          </a:p>
        </p:txBody>
      </p:sp>
      <p:sp>
        <p:nvSpPr>
          <p:cNvPr id="4" name="3 Marcador de número de diapositiva"/>
          <p:cNvSpPr>
            <a:spLocks noGrp="1"/>
          </p:cNvSpPr>
          <p:nvPr>
            <p:ph type="sldNum" sz="quarter" idx="10"/>
          </p:nvPr>
        </p:nvSpPr>
        <p:spPr/>
        <p:txBody>
          <a:bodyPr/>
          <a:lstStyle/>
          <a:p>
            <a:fld id="{37415904-4B7C-42A4-9E7C-D74B164387BF}" type="slidenum">
              <a:rPr lang="en-US" smtClean="0"/>
              <a:t>18</a:t>
            </a:fld>
            <a:endParaRPr lang="en-US"/>
          </a:p>
        </p:txBody>
      </p:sp>
    </p:spTree>
    <p:extLst>
      <p:ext uri="{BB962C8B-B14F-4D97-AF65-F5344CB8AC3E}">
        <p14:creationId xmlns:p14="http://schemas.microsoft.com/office/powerpoint/2010/main" val="2829212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Entre el 25 de junio de 2008 y 9 de septiembre de 2011</a:t>
            </a:r>
            <a:endParaRPr lang="en-US" dirty="0"/>
          </a:p>
        </p:txBody>
      </p:sp>
      <p:sp>
        <p:nvSpPr>
          <p:cNvPr id="4" name="3 Marcador de número de diapositiva"/>
          <p:cNvSpPr>
            <a:spLocks noGrp="1"/>
          </p:cNvSpPr>
          <p:nvPr>
            <p:ph type="sldNum" sz="quarter" idx="10"/>
          </p:nvPr>
        </p:nvSpPr>
        <p:spPr/>
        <p:txBody>
          <a:bodyPr/>
          <a:lstStyle/>
          <a:p>
            <a:fld id="{37415904-4B7C-42A4-9E7C-D74B164387BF}" type="slidenum">
              <a:rPr lang="en-US" smtClean="0"/>
              <a:t>19</a:t>
            </a:fld>
            <a:endParaRPr lang="en-US"/>
          </a:p>
        </p:txBody>
      </p:sp>
    </p:spTree>
    <p:extLst>
      <p:ext uri="{BB962C8B-B14F-4D97-AF65-F5344CB8AC3E}">
        <p14:creationId xmlns:p14="http://schemas.microsoft.com/office/powerpoint/2010/main" val="2829212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37415904-4B7C-42A4-9E7C-D74B164387BF}" type="slidenum">
              <a:rPr lang="en-US" smtClean="0"/>
              <a:t>20</a:t>
            </a:fld>
            <a:endParaRPr lang="en-US"/>
          </a:p>
        </p:txBody>
      </p:sp>
    </p:spTree>
    <p:extLst>
      <p:ext uri="{BB962C8B-B14F-4D97-AF65-F5344CB8AC3E}">
        <p14:creationId xmlns:p14="http://schemas.microsoft.com/office/powerpoint/2010/main" val="2829212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dirty="0" err="1" smtClean="0"/>
              <a:t>Estos</a:t>
            </a:r>
            <a:r>
              <a:rPr lang="en-US" baseline="0" dirty="0" smtClean="0"/>
              <a:t> </a:t>
            </a:r>
            <a:r>
              <a:rPr lang="en-US" baseline="0" dirty="0" err="1" smtClean="0"/>
              <a:t>resultados</a:t>
            </a:r>
            <a:r>
              <a:rPr lang="en-US" baseline="0" dirty="0" smtClean="0"/>
              <a:t> se </a:t>
            </a:r>
            <a:r>
              <a:rPr lang="en-US" baseline="0" dirty="0" err="1" smtClean="0"/>
              <a:t>vieron</a:t>
            </a:r>
            <a:r>
              <a:rPr lang="en-US" baseline="0" dirty="0" smtClean="0"/>
              <a:t> </a:t>
            </a:r>
            <a:r>
              <a:rPr lang="en-US" baseline="0" dirty="0" err="1" smtClean="0"/>
              <a:t>inmediatamente</a:t>
            </a:r>
            <a:r>
              <a:rPr lang="en-US" baseline="0" dirty="0" smtClean="0"/>
              <a:t> </a:t>
            </a:r>
            <a:r>
              <a:rPr lang="en-US" baseline="0" dirty="0" err="1" smtClean="0"/>
              <a:t>luego</a:t>
            </a:r>
            <a:r>
              <a:rPr lang="en-US" baseline="0" dirty="0" smtClean="0"/>
              <a:t> de la </a:t>
            </a:r>
            <a:r>
              <a:rPr lang="en-US" baseline="0" dirty="0" err="1" smtClean="0"/>
              <a:t>randomizacion</a:t>
            </a:r>
            <a:r>
              <a:rPr lang="en-US" baseline="0" dirty="0" smtClean="0"/>
              <a:t> y se </a:t>
            </a:r>
            <a:r>
              <a:rPr lang="en-US" baseline="0" dirty="0" err="1" smtClean="0"/>
              <a:t>mantuvieron</a:t>
            </a:r>
            <a:r>
              <a:rPr lang="en-US" baseline="0" dirty="0" smtClean="0"/>
              <a:t> a lo largo del </a:t>
            </a:r>
            <a:r>
              <a:rPr lang="en-US" baseline="0" dirty="0" err="1" smtClean="0"/>
              <a:t>estudio</a:t>
            </a:r>
            <a:endParaRPr lang="en-US" dirty="0"/>
          </a:p>
        </p:txBody>
      </p:sp>
      <p:sp>
        <p:nvSpPr>
          <p:cNvPr id="4" name="3 Marcador de número de diapositiva"/>
          <p:cNvSpPr>
            <a:spLocks noGrp="1"/>
          </p:cNvSpPr>
          <p:nvPr>
            <p:ph type="sldNum" sz="quarter" idx="10"/>
          </p:nvPr>
        </p:nvSpPr>
        <p:spPr/>
        <p:txBody>
          <a:bodyPr/>
          <a:lstStyle/>
          <a:p>
            <a:fld id="{37415904-4B7C-42A4-9E7C-D74B164387BF}" type="slidenum">
              <a:rPr lang="en-US" smtClean="0"/>
              <a:t>21</a:t>
            </a:fld>
            <a:endParaRPr lang="en-US"/>
          </a:p>
        </p:txBody>
      </p:sp>
    </p:spTree>
    <p:extLst>
      <p:ext uri="{BB962C8B-B14F-4D97-AF65-F5344CB8AC3E}">
        <p14:creationId xmlns:p14="http://schemas.microsoft.com/office/powerpoint/2010/main" val="2829212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37415904-4B7C-42A4-9E7C-D74B164387BF}" type="slidenum">
              <a:rPr lang="en-US" smtClean="0"/>
              <a:t>22</a:t>
            </a:fld>
            <a:endParaRPr lang="en-US"/>
          </a:p>
        </p:txBody>
      </p:sp>
    </p:spTree>
    <p:extLst>
      <p:ext uri="{BB962C8B-B14F-4D97-AF65-F5344CB8AC3E}">
        <p14:creationId xmlns:p14="http://schemas.microsoft.com/office/powerpoint/2010/main" val="2829212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dirty="0" smtClean="0"/>
              <a:t>Los</a:t>
            </a:r>
            <a:r>
              <a:rPr lang="en-US" baseline="0" dirty="0" smtClean="0"/>
              <a:t> </a:t>
            </a:r>
            <a:r>
              <a:rPr lang="en-US" baseline="0" dirty="0" err="1" smtClean="0"/>
              <a:t>pacientes</a:t>
            </a:r>
            <a:r>
              <a:rPr lang="en-US" baseline="0" dirty="0" smtClean="0"/>
              <a:t> </a:t>
            </a:r>
            <a:r>
              <a:rPr lang="en-US" baseline="0" dirty="0" err="1" smtClean="0"/>
              <a:t>aleatorizados</a:t>
            </a:r>
            <a:r>
              <a:rPr lang="en-US" baseline="0" dirty="0" smtClean="0"/>
              <a:t> para el </a:t>
            </a:r>
            <a:r>
              <a:rPr lang="en-US" baseline="0" dirty="0" err="1" smtClean="0"/>
              <a:t>grupo</a:t>
            </a:r>
            <a:r>
              <a:rPr lang="en-US" baseline="0" dirty="0" smtClean="0"/>
              <a:t> que </a:t>
            </a:r>
            <a:r>
              <a:rPr lang="en-US" baseline="0" dirty="0" err="1" smtClean="0"/>
              <a:t>recibio</a:t>
            </a:r>
            <a:r>
              <a:rPr lang="en-US" baseline="0" dirty="0" smtClean="0"/>
              <a:t> </a:t>
            </a:r>
            <a:r>
              <a:rPr lang="en-US" baseline="0" dirty="0" err="1" smtClean="0"/>
              <a:t>Digoxina</a:t>
            </a:r>
            <a:r>
              <a:rPr lang="en-US" baseline="0" dirty="0" smtClean="0"/>
              <a:t> </a:t>
            </a:r>
            <a:r>
              <a:rPr lang="en-US" baseline="0" dirty="0" err="1" smtClean="0"/>
              <a:t>presentaron</a:t>
            </a:r>
            <a:r>
              <a:rPr lang="en-US" baseline="0" dirty="0" smtClean="0"/>
              <a:t> 2,2 </a:t>
            </a:r>
            <a:r>
              <a:rPr lang="en-US" baseline="0" dirty="0" err="1" smtClean="0"/>
              <a:t>veces</a:t>
            </a:r>
            <a:r>
              <a:rPr lang="en-US" baseline="0" dirty="0" smtClean="0"/>
              <a:t> mayor </a:t>
            </a:r>
            <a:r>
              <a:rPr lang="en-US" baseline="0" dirty="0" err="1" smtClean="0"/>
              <a:t>sospecha</a:t>
            </a:r>
            <a:r>
              <a:rPr lang="en-US" baseline="0" dirty="0" smtClean="0"/>
              <a:t> de </a:t>
            </a:r>
            <a:r>
              <a:rPr lang="en-US" baseline="0" dirty="0" err="1" smtClean="0"/>
              <a:t>toxicidad</a:t>
            </a:r>
            <a:r>
              <a:rPr lang="en-US" baseline="0" dirty="0" smtClean="0"/>
              <a:t> a </a:t>
            </a:r>
            <a:r>
              <a:rPr lang="en-US" baseline="0" dirty="0" err="1" smtClean="0"/>
              <a:t>este</a:t>
            </a:r>
            <a:r>
              <a:rPr lang="en-US" baseline="0" dirty="0" smtClean="0"/>
              <a:t> </a:t>
            </a:r>
            <a:r>
              <a:rPr lang="en-US" baseline="0" dirty="0" err="1" smtClean="0"/>
              <a:t>farmaco</a:t>
            </a:r>
            <a:r>
              <a:rPr lang="en-US" baseline="0" dirty="0" smtClean="0"/>
              <a:t> que el </a:t>
            </a:r>
            <a:r>
              <a:rPr lang="en-US" baseline="0" dirty="0" err="1" smtClean="0"/>
              <a:t>grupo</a:t>
            </a:r>
            <a:r>
              <a:rPr lang="en-US" baseline="0" dirty="0" smtClean="0"/>
              <a:t> que </a:t>
            </a:r>
            <a:r>
              <a:rPr lang="en-US" baseline="0" dirty="0" err="1" smtClean="0"/>
              <a:t>recibio</a:t>
            </a:r>
            <a:r>
              <a:rPr lang="en-US" baseline="0" dirty="0" smtClean="0"/>
              <a:t> placebo.</a:t>
            </a:r>
            <a:endParaRPr lang="en-US" dirty="0"/>
          </a:p>
        </p:txBody>
      </p:sp>
      <p:sp>
        <p:nvSpPr>
          <p:cNvPr id="4" name="3 Marcador de número de diapositiva"/>
          <p:cNvSpPr>
            <a:spLocks noGrp="1"/>
          </p:cNvSpPr>
          <p:nvPr>
            <p:ph type="sldNum" sz="quarter" idx="10"/>
          </p:nvPr>
        </p:nvSpPr>
        <p:spPr/>
        <p:txBody>
          <a:bodyPr/>
          <a:lstStyle/>
          <a:p>
            <a:fld id="{37415904-4B7C-42A4-9E7C-D74B164387BF}" type="slidenum">
              <a:rPr lang="en-US" smtClean="0"/>
              <a:t>23</a:t>
            </a:fld>
            <a:endParaRPr lang="en-US"/>
          </a:p>
        </p:txBody>
      </p:sp>
    </p:spTree>
    <p:extLst>
      <p:ext uri="{BB962C8B-B14F-4D97-AF65-F5344CB8AC3E}">
        <p14:creationId xmlns:p14="http://schemas.microsoft.com/office/powerpoint/2010/main" val="28292128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37415904-4B7C-42A4-9E7C-D74B164387BF}" type="slidenum">
              <a:rPr lang="en-US" smtClean="0"/>
              <a:t>24</a:t>
            </a:fld>
            <a:endParaRPr lang="en-US"/>
          </a:p>
        </p:txBody>
      </p:sp>
    </p:spTree>
    <p:extLst>
      <p:ext uri="{BB962C8B-B14F-4D97-AF65-F5344CB8AC3E}">
        <p14:creationId xmlns:p14="http://schemas.microsoft.com/office/powerpoint/2010/main" val="2829212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Entre el 25 de junio de 2008 y 9 de septiembre de 2011</a:t>
            </a:r>
            <a:endParaRPr lang="en-US" dirty="0"/>
          </a:p>
        </p:txBody>
      </p:sp>
      <p:sp>
        <p:nvSpPr>
          <p:cNvPr id="4" name="3 Marcador de número de diapositiva"/>
          <p:cNvSpPr>
            <a:spLocks noGrp="1"/>
          </p:cNvSpPr>
          <p:nvPr>
            <p:ph type="sldNum" sz="quarter" idx="10"/>
          </p:nvPr>
        </p:nvSpPr>
        <p:spPr/>
        <p:txBody>
          <a:bodyPr/>
          <a:lstStyle/>
          <a:p>
            <a:fld id="{37415904-4B7C-42A4-9E7C-D74B164387BF}" type="slidenum">
              <a:rPr lang="en-US" smtClean="0"/>
              <a:t>25</a:t>
            </a:fld>
            <a:endParaRPr lang="en-US"/>
          </a:p>
        </p:txBody>
      </p:sp>
    </p:spTree>
    <p:extLst>
      <p:ext uri="{BB962C8B-B14F-4D97-AF65-F5344CB8AC3E}">
        <p14:creationId xmlns:p14="http://schemas.microsoft.com/office/powerpoint/2010/main" val="2829212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E</a:t>
            </a:r>
            <a:endParaRPr lang="es-CO" dirty="0"/>
          </a:p>
        </p:txBody>
      </p:sp>
      <p:sp>
        <p:nvSpPr>
          <p:cNvPr id="4" name="3 Marcador de número de diapositiva"/>
          <p:cNvSpPr>
            <a:spLocks noGrp="1"/>
          </p:cNvSpPr>
          <p:nvPr>
            <p:ph type="sldNum" sz="quarter" idx="10"/>
          </p:nvPr>
        </p:nvSpPr>
        <p:spPr/>
        <p:txBody>
          <a:bodyPr/>
          <a:lstStyle/>
          <a:p>
            <a:fld id="{37415904-4B7C-42A4-9E7C-D74B164387BF}" type="slidenum">
              <a:rPr lang="en-US" smtClean="0"/>
              <a:t>26</a:t>
            </a:fld>
            <a:endParaRPr lang="en-US"/>
          </a:p>
        </p:txBody>
      </p:sp>
    </p:spTree>
    <p:extLst>
      <p:ext uri="{BB962C8B-B14F-4D97-AF65-F5344CB8AC3E}">
        <p14:creationId xmlns:p14="http://schemas.microsoft.com/office/powerpoint/2010/main" val="29899616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Se deben tratar 111 pacientes con </a:t>
            </a:r>
            <a:r>
              <a:rPr lang="es-ES" dirty="0" err="1" smtClean="0"/>
              <a:t>revascularizacion</a:t>
            </a:r>
            <a:r>
              <a:rPr lang="es-ES" dirty="0" smtClean="0"/>
              <a:t> </a:t>
            </a:r>
            <a:r>
              <a:rPr lang="es-ES" dirty="0" err="1" smtClean="0"/>
              <a:t>miocardica</a:t>
            </a:r>
            <a:r>
              <a:rPr lang="es-ES" dirty="0" smtClean="0"/>
              <a:t> sin bomba para presentar un evento adverso tipo </a:t>
            </a:r>
            <a:r>
              <a:rPr lang="es-ES" dirty="0" err="1" smtClean="0"/>
              <a:t>reintervencion</a:t>
            </a:r>
            <a:r>
              <a:rPr lang="es-ES" dirty="0" smtClean="0"/>
              <a:t> en </a:t>
            </a:r>
            <a:r>
              <a:rPr lang="es-ES" dirty="0" err="1" smtClean="0"/>
              <a:t>comparacion</a:t>
            </a:r>
            <a:r>
              <a:rPr lang="es-ES" dirty="0" smtClean="0"/>
              <a:t> con el grupo con bomba en un tiempo de seguimiento de 30 </a:t>
            </a:r>
            <a:r>
              <a:rPr lang="es-ES" dirty="0" err="1" smtClean="0"/>
              <a:t>dias</a:t>
            </a:r>
            <a:r>
              <a:rPr lang="es-ES" dirty="0" smtClean="0"/>
              <a:t>.</a:t>
            </a:r>
          </a:p>
          <a:p>
            <a:r>
              <a:rPr lang="es-ES" dirty="0" smtClean="0"/>
              <a:t>Por cada 111 pacientes sometidos</a:t>
            </a:r>
            <a:r>
              <a:rPr lang="es-ES" baseline="0" dirty="0" smtClean="0"/>
              <a:t> a</a:t>
            </a:r>
            <a:r>
              <a:rPr lang="es-ES" dirty="0" smtClean="0"/>
              <a:t> RQM sin bomba, se presenta 1 evento adverso tipo </a:t>
            </a:r>
            <a:r>
              <a:rPr lang="es-ES" dirty="0" err="1" smtClean="0"/>
              <a:t>reintervencion</a:t>
            </a:r>
            <a:r>
              <a:rPr lang="es-ES" dirty="0" smtClean="0"/>
              <a:t> en </a:t>
            </a:r>
            <a:r>
              <a:rPr lang="es-ES" dirty="0" err="1" smtClean="0"/>
              <a:t>comparacion</a:t>
            </a:r>
            <a:r>
              <a:rPr lang="es-ES" dirty="0" smtClean="0"/>
              <a:t> con el grupo con</a:t>
            </a:r>
            <a:r>
              <a:rPr lang="es-ES" baseline="0" dirty="0" smtClean="0"/>
              <a:t> bomba en un periodo de seguimiento de 30 </a:t>
            </a:r>
            <a:r>
              <a:rPr lang="es-ES" baseline="0" dirty="0" err="1" smtClean="0"/>
              <a:t>dias</a:t>
            </a:r>
            <a:r>
              <a:rPr lang="es-ES" baseline="0" dirty="0" smtClean="0"/>
              <a:t>.</a:t>
            </a:r>
            <a:endParaRPr lang="en-US" dirty="0"/>
          </a:p>
        </p:txBody>
      </p:sp>
      <p:sp>
        <p:nvSpPr>
          <p:cNvPr id="4" name="3 Marcador de número de diapositiva"/>
          <p:cNvSpPr>
            <a:spLocks noGrp="1"/>
          </p:cNvSpPr>
          <p:nvPr>
            <p:ph type="sldNum" sz="quarter" idx="10"/>
          </p:nvPr>
        </p:nvSpPr>
        <p:spPr/>
        <p:txBody>
          <a:bodyPr/>
          <a:lstStyle/>
          <a:p>
            <a:fld id="{37415904-4B7C-42A4-9E7C-D74B164387BF}" type="slidenum">
              <a:rPr lang="en-US" smtClean="0"/>
              <a:t>29</a:t>
            </a:fld>
            <a:endParaRPr lang="en-US"/>
          </a:p>
        </p:txBody>
      </p:sp>
    </p:spTree>
    <p:extLst>
      <p:ext uri="{BB962C8B-B14F-4D97-AF65-F5344CB8AC3E}">
        <p14:creationId xmlns:p14="http://schemas.microsoft.com/office/powerpoint/2010/main" val="2301106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37415904-4B7C-42A4-9E7C-D74B164387BF}" type="slidenum">
              <a:rPr lang="en-US" smtClean="0"/>
              <a:t>5</a:t>
            </a:fld>
            <a:endParaRPr lang="en-US"/>
          </a:p>
        </p:txBody>
      </p:sp>
    </p:spTree>
    <p:extLst>
      <p:ext uri="{BB962C8B-B14F-4D97-AF65-F5344CB8AC3E}">
        <p14:creationId xmlns:p14="http://schemas.microsoft.com/office/powerpoint/2010/main" val="1054420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37415904-4B7C-42A4-9E7C-D74B164387BF}" type="slidenum">
              <a:rPr lang="en-US" smtClean="0"/>
              <a:t>6</a:t>
            </a:fld>
            <a:endParaRPr lang="en-US"/>
          </a:p>
        </p:txBody>
      </p:sp>
    </p:spTree>
    <p:extLst>
      <p:ext uri="{BB962C8B-B14F-4D97-AF65-F5344CB8AC3E}">
        <p14:creationId xmlns:p14="http://schemas.microsoft.com/office/powerpoint/2010/main" val="3367833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200" kern="1200" dirty="0" smtClean="0">
                <a:solidFill>
                  <a:schemeClr val="tx1"/>
                </a:solidFill>
                <a:effectLst/>
                <a:latin typeface="+mn-lt"/>
                <a:ea typeface="+mn-ea"/>
                <a:cs typeface="+mn-cs"/>
              </a:rPr>
              <a:t>Mortalidad cardiovascular, muerte por insuficiencia cardíaca (IC), hospitalización por ICC, hospitalización por otras causas.</a:t>
            </a:r>
          </a:p>
          <a:p>
            <a:pPr marL="0" indent="0">
              <a:buNone/>
            </a:pPr>
            <a:endParaRPr lang="es-VE" dirty="0" smtClean="0"/>
          </a:p>
        </p:txBody>
      </p:sp>
      <p:sp>
        <p:nvSpPr>
          <p:cNvPr id="4" name="3 Marcador de número de diapositiva"/>
          <p:cNvSpPr>
            <a:spLocks noGrp="1"/>
          </p:cNvSpPr>
          <p:nvPr>
            <p:ph type="sldNum" sz="quarter" idx="10"/>
          </p:nvPr>
        </p:nvSpPr>
        <p:spPr/>
        <p:txBody>
          <a:bodyPr/>
          <a:lstStyle/>
          <a:p>
            <a:fld id="{37415904-4B7C-42A4-9E7C-D74B164387BF}" type="slidenum">
              <a:rPr lang="en-US" smtClean="0"/>
              <a:t>7</a:t>
            </a:fld>
            <a:endParaRPr lang="en-US"/>
          </a:p>
        </p:txBody>
      </p:sp>
    </p:spTree>
    <p:extLst>
      <p:ext uri="{BB962C8B-B14F-4D97-AF65-F5344CB8AC3E}">
        <p14:creationId xmlns:p14="http://schemas.microsoft.com/office/powerpoint/2010/main" val="2876951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Estudio </a:t>
            </a:r>
            <a:r>
              <a:rPr lang="es-CO" dirty="0" err="1" smtClean="0"/>
              <a:t>randomizado</a:t>
            </a:r>
            <a:r>
              <a:rPr lang="es-CO" dirty="0" smtClean="0"/>
              <a:t>, doble ciego, placebo-controlado, </a:t>
            </a:r>
            <a:r>
              <a:rPr lang="es-CO" dirty="0" err="1" smtClean="0"/>
              <a:t>multicéntrico</a:t>
            </a:r>
            <a:r>
              <a:rPr lang="es-CO" dirty="0" smtClean="0"/>
              <a:t> (302 centros en </a:t>
            </a:r>
            <a:r>
              <a:rPr lang="es-CO" dirty="0" err="1" smtClean="0"/>
              <a:t>Canada</a:t>
            </a:r>
            <a:r>
              <a:rPr lang="es-CO" dirty="0" smtClean="0"/>
              <a:t> y USA).</a:t>
            </a:r>
          </a:p>
          <a:p>
            <a:r>
              <a:rPr lang="es-ES" dirty="0" smtClean="0"/>
              <a:t>inscrito 7788 pacientes</a:t>
            </a:r>
            <a:br>
              <a:rPr lang="es-ES" dirty="0" smtClean="0"/>
            </a:br>
            <a:r>
              <a:rPr lang="es-ES" dirty="0" smtClean="0"/>
              <a:t>entre febrero de 1991 y septiembre de 1993. El seguimiento continuó hasta diciembre de 1995</a:t>
            </a:r>
            <a:br>
              <a:rPr lang="es-ES" dirty="0" smtClean="0"/>
            </a:br>
            <a:r>
              <a:rPr lang="es-ES" dirty="0" smtClean="0"/>
              <a:t>con los resultados disponibles en la primavera de 1996.</a:t>
            </a:r>
            <a:endParaRPr lang="en-US" dirty="0"/>
          </a:p>
        </p:txBody>
      </p:sp>
      <p:sp>
        <p:nvSpPr>
          <p:cNvPr id="4" name="3 Marcador de número de diapositiva"/>
          <p:cNvSpPr>
            <a:spLocks noGrp="1"/>
          </p:cNvSpPr>
          <p:nvPr>
            <p:ph type="sldNum" sz="quarter" idx="10"/>
          </p:nvPr>
        </p:nvSpPr>
        <p:spPr/>
        <p:txBody>
          <a:bodyPr/>
          <a:lstStyle/>
          <a:p>
            <a:fld id="{37415904-4B7C-42A4-9E7C-D74B164387BF}" type="slidenum">
              <a:rPr lang="en-US" smtClean="0"/>
              <a:t>11</a:t>
            </a:fld>
            <a:endParaRPr lang="en-US"/>
          </a:p>
        </p:txBody>
      </p:sp>
    </p:spTree>
    <p:extLst>
      <p:ext uri="{BB962C8B-B14F-4D97-AF65-F5344CB8AC3E}">
        <p14:creationId xmlns:p14="http://schemas.microsoft.com/office/powerpoint/2010/main" val="3863849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smtClean="0"/>
              <a:t>A</a:t>
            </a:r>
            <a:br>
              <a:rPr lang="es-ES" dirty="0" smtClean="0"/>
            </a:br>
            <a:r>
              <a:rPr lang="es-ES" dirty="0" smtClean="0"/>
              <a:t>cada visita de seguimiento, se registraron los datos sobre los cambios en la clínica y</a:t>
            </a:r>
            <a:br>
              <a:rPr lang="es-ES" dirty="0" smtClean="0"/>
            </a:br>
            <a:r>
              <a:rPr lang="es-ES" dirty="0" smtClean="0"/>
              <a:t>estado funcional, el uso de medicamentos no estudiados seleccionados, hospitalización,</a:t>
            </a:r>
            <a:br>
              <a:rPr lang="es-ES" dirty="0" smtClean="0"/>
            </a:br>
            <a:r>
              <a:rPr lang="es-ES" dirty="0" smtClean="0"/>
              <a:t>adherencia al régimen de estudio y efectos secundarios.</a:t>
            </a:r>
            <a:endParaRPr lang="en-US" dirty="0" smtClean="0"/>
          </a:p>
          <a:p>
            <a:endParaRPr lang="es-CO" dirty="0"/>
          </a:p>
        </p:txBody>
      </p:sp>
      <p:sp>
        <p:nvSpPr>
          <p:cNvPr id="4" name="3 Marcador de número de diapositiva"/>
          <p:cNvSpPr>
            <a:spLocks noGrp="1"/>
          </p:cNvSpPr>
          <p:nvPr>
            <p:ph type="sldNum" sz="quarter" idx="10"/>
          </p:nvPr>
        </p:nvSpPr>
        <p:spPr/>
        <p:txBody>
          <a:bodyPr/>
          <a:lstStyle/>
          <a:p>
            <a:fld id="{37415904-4B7C-42A4-9E7C-D74B164387BF}" type="slidenum">
              <a:rPr lang="en-US" smtClean="0"/>
              <a:t>13</a:t>
            </a:fld>
            <a:endParaRPr lang="en-US"/>
          </a:p>
        </p:txBody>
      </p:sp>
    </p:spTree>
    <p:extLst>
      <p:ext uri="{BB962C8B-B14F-4D97-AF65-F5344CB8AC3E}">
        <p14:creationId xmlns:p14="http://schemas.microsoft.com/office/powerpoint/2010/main" val="1221921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37415904-4B7C-42A4-9E7C-D74B164387BF}" type="slidenum">
              <a:rPr lang="en-US" smtClean="0"/>
              <a:t>14</a:t>
            </a:fld>
            <a:endParaRPr lang="en-US"/>
          </a:p>
        </p:txBody>
      </p:sp>
    </p:spTree>
    <p:extLst>
      <p:ext uri="{BB962C8B-B14F-4D97-AF65-F5344CB8AC3E}">
        <p14:creationId xmlns:p14="http://schemas.microsoft.com/office/powerpoint/2010/main" val="1221921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Error tipo 2. </a:t>
            </a:r>
          </a:p>
          <a:p>
            <a:r>
              <a:rPr lang="es-ES" dirty="0" err="1" smtClean="0"/>
              <a:t>Intencion</a:t>
            </a:r>
            <a:r>
              <a:rPr lang="es-ES" dirty="0" smtClean="0"/>
              <a:t> a tratar modificada:</a:t>
            </a:r>
            <a:r>
              <a:rPr lang="es-ES" baseline="0" dirty="0" smtClean="0"/>
              <a:t> La IAT determina que todos los participantes que fueron aleatorizados en un estudio de </a:t>
            </a:r>
            <a:r>
              <a:rPr lang="es-ES" baseline="0" dirty="0" err="1" smtClean="0"/>
              <a:t>investigacion</a:t>
            </a:r>
            <a:r>
              <a:rPr lang="es-ES" baseline="0" dirty="0" smtClean="0"/>
              <a:t> sean analizados en el grupo al que fueron asignados independientemente del </a:t>
            </a:r>
            <a:r>
              <a:rPr lang="es-ES" baseline="0" dirty="0" err="1" smtClean="0"/>
              <a:t>tto</a:t>
            </a:r>
            <a:r>
              <a:rPr lang="es-ES" baseline="0" dirty="0" smtClean="0"/>
              <a:t> que en realidad recibieron. La IATM se excluyen algunos pacientes aleatorizados de una forma justificada, como por ejemplo que adquirieron criterios de </a:t>
            </a:r>
            <a:r>
              <a:rPr lang="es-ES" baseline="0" dirty="0" err="1" smtClean="0"/>
              <a:t>exclusion</a:t>
            </a:r>
            <a:r>
              <a:rPr lang="es-ES" baseline="0" dirty="0" smtClean="0"/>
              <a:t> posterior a la </a:t>
            </a:r>
            <a:r>
              <a:rPr lang="es-ES" baseline="0" dirty="0" err="1" smtClean="0"/>
              <a:t>aleatorizacion</a:t>
            </a:r>
            <a:endParaRPr lang="en-US" dirty="0"/>
          </a:p>
        </p:txBody>
      </p:sp>
      <p:sp>
        <p:nvSpPr>
          <p:cNvPr id="4" name="3 Marcador de número de diapositiva"/>
          <p:cNvSpPr>
            <a:spLocks noGrp="1"/>
          </p:cNvSpPr>
          <p:nvPr>
            <p:ph type="sldNum" sz="quarter" idx="10"/>
          </p:nvPr>
        </p:nvSpPr>
        <p:spPr/>
        <p:txBody>
          <a:bodyPr/>
          <a:lstStyle/>
          <a:p>
            <a:fld id="{37415904-4B7C-42A4-9E7C-D74B164387BF}" type="slidenum">
              <a:rPr lang="en-US" smtClean="0"/>
              <a:t>15</a:t>
            </a:fld>
            <a:endParaRPr lang="en-US"/>
          </a:p>
        </p:txBody>
      </p:sp>
    </p:spTree>
    <p:extLst>
      <p:ext uri="{BB962C8B-B14F-4D97-AF65-F5344CB8AC3E}">
        <p14:creationId xmlns:p14="http://schemas.microsoft.com/office/powerpoint/2010/main" val="2274282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Todos los análisis se realizaron según la intención de tratar</a:t>
            </a:r>
            <a:br>
              <a:rPr lang="es-ES" dirty="0" smtClean="0"/>
            </a:br>
            <a:r>
              <a:rPr lang="es-ES" dirty="0" smtClean="0"/>
              <a:t>con valores P de dos lados. Se utilizó una estadística estratificada de log-</a:t>
            </a:r>
            <a:r>
              <a:rPr lang="es-ES" dirty="0" err="1" smtClean="0"/>
              <a:t>rank</a:t>
            </a:r>
            <a:r>
              <a:rPr lang="es-ES" dirty="0" smtClean="0"/>
              <a:t> para</a:t>
            </a:r>
            <a:br>
              <a:rPr lang="es-ES" dirty="0" smtClean="0"/>
            </a:br>
            <a:r>
              <a:rPr lang="es-ES" dirty="0" smtClean="0"/>
              <a:t>comparar las distribuciones de supervivencia en los dos grupos de estudio. Kaplan-</a:t>
            </a:r>
            <a:br>
              <a:rPr lang="es-ES" dirty="0" smtClean="0"/>
            </a:br>
            <a:r>
              <a:rPr lang="es-ES" dirty="0" smtClean="0"/>
              <a:t>El análisis de </a:t>
            </a:r>
            <a:r>
              <a:rPr lang="es-ES" dirty="0" err="1" smtClean="0"/>
              <a:t>Meier</a:t>
            </a:r>
            <a:r>
              <a:rPr lang="es-ES" dirty="0" smtClean="0"/>
              <a:t> se utilizó para construir gráficos de tablas de vida. Al comparar</a:t>
            </a:r>
            <a:br>
              <a:rPr lang="es-ES" dirty="0" smtClean="0"/>
            </a:br>
            <a:r>
              <a:rPr lang="es-ES" dirty="0" smtClean="0"/>
              <a:t>los grupos de digoxina y placebo, estimamos la relación de riesgo</a:t>
            </a:r>
            <a:br>
              <a:rPr lang="es-ES" dirty="0" smtClean="0"/>
            </a:br>
            <a:r>
              <a:rPr lang="es-ES" dirty="0" smtClean="0"/>
              <a:t>asociado con un evento y calculó el 95 por ciento</a:t>
            </a:r>
            <a:br>
              <a:rPr lang="es-ES" dirty="0" smtClean="0"/>
            </a:br>
            <a:r>
              <a:rPr lang="es-ES" dirty="0" smtClean="0"/>
              <a:t>intervalo de confianza del modelo de riesgos proporcionales de Cox.</a:t>
            </a:r>
          </a:p>
          <a:p>
            <a:endParaRPr lang="es-CO" dirty="0"/>
          </a:p>
        </p:txBody>
      </p:sp>
      <p:sp>
        <p:nvSpPr>
          <p:cNvPr id="4" name="3 Marcador de número de diapositiva"/>
          <p:cNvSpPr>
            <a:spLocks noGrp="1"/>
          </p:cNvSpPr>
          <p:nvPr>
            <p:ph type="sldNum" sz="quarter" idx="10"/>
          </p:nvPr>
        </p:nvSpPr>
        <p:spPr/>
        <p:txBody>
          <a:bodyPr/>
          <a:lstStyle/>
          <a:p>
            <a:fld id="{37415904-4B7C-42A4-9E7C-D74B164387BF}" type="slidenum">
              <a:rPr lang="en-US" smtClean="0"/>
              <a:t>16</a:t>
            </a:fld>
            <a:endParaRPr lang="en-US"/>
          </a:p>
        </p:txBody>
      </p:sp>
    </p:spTree>
    <p:extLst>
      <p:ext uri="{BB962C8B-B14F-4D97-AF65-F5344CB8AC3E}">
        <p14:creationId xmlns:p14="http://schemas.microsoft.com/office/powerpoint/2010/main" val="4104393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D254F4A0-4962-42CE-BF23-4BDE79622F03}" type="datetimeFigureOut">
              <a:rPr lang="en-US" smtClean="0"/>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DB585F-5C51-4E0E-9B08-6955E546A0AC}" type="slidenum">
              <a:rPr lang="en-US" smtClean="0"/>
              <a:t>‹Nº›</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D254F4A0-4962-42CE-BF23-4BDE79622F03}" type="datetimeFigureOut">
              <a:rPr lang="en-US" smtClean="0"/>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DB585F-5C51-4E0E-9B08-6955E546A0AC}" type="slidenum">
              <a:rPr lang="en-US" smtClean="0"/>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254F4A0-4962-42CE-BF23-4BDE79622F03}" type="datetimeFigureOut">
              <a:rPr lang="en-US" smtClean="0"/>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DB585F-5C51-4E0E-9B08-6955E546A0AC}" type="slidenum">
              <a:rPr lang="en-US" smtClean="0"/>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D254F4A0-4962-42CE-BF23-4BDE79622F03}" type="datetimeFigureOut">
              <a:rPr lang="en-US" smtClean="0"/>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DB585F-5C51-4E0E-9B08-6955E546A0AC}" type="slidenum">
              <a:rPr lang="en-US" smtClean="0"/>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254F4A0-4962-42CE-BF23-4BDE79622F03}" type="datetimeFigureOut">
              <a:rPr lang="en-US" smtClean="0"/>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DB585F-5C51-4E0E-9B08-6955E546A0AC}" type="slidenum">
              <a:rPr lang="en-US" smtClean="0"/>
              <a:t>‹Nº›</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D254F4A0-4962-42CE-BF23-4BDE79622F03}" type="datetimeFigureOut">
              <a:rPr lang="en-US" smtClean="0"/>
              <a:t>7/18/2018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DB585F-5C51-4E0E-9B08-6955E546A0AC}" type="slidenum">
              <a:rPr lang="en-US" smtClean="0"/>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D254F4A0-4962-42CE-BF23-4BDE79622F03}" type="datetimeFigureOut">
              <a:rPr lang="en-US" smtClean="0"/>
              <a:t>7/18/2018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DB585F-5C51-4E0E-9B08-6955E546A0AC}" type="slidenum">
              <a:rPr lang="en-US" smtClean="0"/>
              <a:t>‹Nº›</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D254F4A0-4962-42CE-BF23-4BDE79622F03}" type="datetimeFigureOut">
              <a:rPr lang="en-US" smtClean="0"/>
              <a:t>7/18/2018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DB585F-5C51-4E0E-9B08-6955E546A0AC}" type="slidenum">
              <a:rPr lang="en-US" smtClean="0"/>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54F4A0-4962-42CE-BF23-4BDE79622F03}" type="datetimeFigureOut">
              <a:rPr lang="en-US" smtClean="0"/>
              <a:t>7/18/2018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DB585F-5C51-4E0E-9B08-6955E546A0AC}" type="slidenum">
              <a:rPr lang="en-US" smtClean="0"/>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254F4A0-4962-42CE-BF23-4BDE79622F03}" type="datetimeFigureOut">
              <a:rPr lang="en-US" smtClean="0"/>
              <a:t>7/18/2018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DB585F-5C51-4E0E-9B08-6955E546A0AC}" type="slidenum">
              <a:rPr lang="en-US" smtClean="0"/>
              <a:t>‹Nº›</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254F4A0-4962-42CE-BF23-4BDE79622F03}" type="datetimeFigureOut">
              <a:rPr lang="en-US" smtClean="0"/>
              <a:t>7/18/2018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DB585F-5C51-4E0E-9B08-6955E546A0AC}" type="slidenum">
              <a:rPr lang="en-US" smtClean="0"/>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D254F4A0-4962-42CE-BF23-4BDE79622F03}" type="datetimeFigureOut">
              <a:rPr lang="en-US" smtClean="0"/>
              <a:t>7/18/2018</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E1DB585F-5C51-4E0E-9B08-6955E546A0AC}" type="slidenum">
              <a:rPr lang="en-US" smtClean="0"/>
              <a:t>‹Nº›</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0.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Layout" Target="../diagrams/layout12.xml"/><Relationship Id="rId7" Type="http://schemas.openxmlformats.org/officeDocument/2006/relationships/image" Target="../media/image24.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metodolog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130" y="3212976"/>
            <a:ext cx="5676428" cy="34967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04664"/>
            <a:ext cx="144016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ángulo 3"/>
          <p:cNvSpPr/>
          <p:nvPr/>
        </p:nvSpPr>
        <p:spPr>
          <a:xfrm>
            <a:off x="1809130" y="404664"/>
            <a:ext cx="6203032" cy="923330"/>
          </a:xfrm>
          <a:prstGeom prst="rect">
            <a:avLst/>
          </a:prstGeom>
        </p:spPr>
        <p:txBody>
          <a:bodyPr wrap="square">
            <a:spAutoFit/>
          </a:bodyPr>
          <a:lstStyle/>
          <a:p>
            <a:pPr algn="ctr"/>
            <a:r>
              <a:rPr lang="pt-BR" b="1" dirty="0"/>
              <a:t>Universidad Centroccidental Lisandro Alvarado</a:t>
            </a:r>
          </a:p>
          <a:p>
            <a:pPr algn="ctr"/>
            <a:r>
              <a:rPr lang="pt-BR" b="1" dirty="0"/>
              <a:t>CCR- ASCARDIO</a:t>
            </a:r>
          </a:p>
          <a:p>
            <a:pPr algn="ctr"/>
            <a:r>
              <a:rPr lang="pt-BR" b="1" dirty="0"/>
              <a:t>Postgrado de Cardiologia</a:t>
            </a:r>
          </a:p>
        </p:txBody>
      </p:sp>
      <p:sp>
        <p:nvSpPr>
          <p:cNvPr id="6" name="Rectángulo 5"/>
          <p:cNvSpPr/>
          <p:nvPr/>
        </p:nvSpPr>
        <p:spPr>
          <a:xfrm>
            <a:off x="1331640" y="2636912"/>
            <a:ext cx="7582596" cy="830997"/>
          </a:xfrm>
          <a:prstGeom prst="rect">
            <a:avLst/>
          </a:prstGeom>
        </p:spPr>
        <p:txBody>
          <a:bodyPr wrap="square">
            <a:spAutoFit/>
            <a:scene3d>
              <a:camera prst="orthographicFront"/>
              <a:lightRig rig="threePt" dir="t"/>
            </a:scene3d>
            <a:sp3d extrusionH="57150">
              <a:bevelT w="38100" h="38100"/>
            </a:sp3d>
          </a:bodyPr>
          <a:lstStyle/>
          <a:p>
            <a:r>
              <a:rPr lang="es-ES" sz="4800" dirty="0">
                <a:solidFill>
                  <a:schemeClr val="tx2">
                    <a:lumMod val="75000"/>
                  </a:schemeClr>
                </a:solidFill>
                <a:effectLst>
                  <a:outerShdw blurRad="50800" dist="38100" dir="5400000" algn="t" rotWithShape="0">
                    <a:prstClr val="black">
                      <a:alpha val="40000"/>
                    </a:prstClr>
                  </a:outerShdw>
                </a:effectLst>
                <a:latin typeface="Showcard Gothic" panose="04020904020102020604" pitchFamily="82" charset="0"/>
              </a:rPr>
              <a:t>Evidencia Científica</a:t>
            </a:r>
          </a:p>
        </p:txBody>
      </p:sp>
      <p:sp>
        <p:nvSpPr>
          <p:cNvPr id="7" name="Rectángulo 6"/>
          <p:cNvSpPr/>
          <p:nvPr/>
        </p:nvSpPr>
        <p:spPr>
          <a:xfrm>
            <a:off x="4342236" y="5232421"/>
            <a:ext cx="4572000" cy="1754326"/>
          </a:xfrm>
          <a:prstGeom prst="rect">
            <a:avLst/>
          </a:prstGeom>
        </p:spPr>
        <p:txBody>
          <a:bodyPr>
            <a:spAutoFit/>
          </a:bodyPr>
          <a:lstStyle/>
          <a:p>
            <a:pPr algn="r"/>
            <a:r>
              <a:rPr lang="es-ES" b="1" dirty="0"/>
              <a:t>Grupo Nº4</a:t>
            </a:r>
          </a:p>
          <a:p>
            <a:pPr algn="r"/>
            <a:r>
              <a:rPr lang="es-ES" dirty="0" smtClean="0"/>
              <a:t>Ivette </a:t>
            </a:r>
            <a:r>
              <a:rPr lang="es-ES" dirty="0"/>
              <a:t>D </a:t>
            </a:r>
            <a:r>
              <a:rPr lang="es-ES" dirty="0" err="1" smtClean="0"/>
              <a:t>Amelio</a:t>
            </a:r>
            <a:r>
              <a:rPr lang="es-ES" dirty="0" smtClean="0"/>
              <a:t> (</a:t>
            </a:r>
            <a:r>
              <a:rPr lang="es-ES" dirty="0"/>
              <a:t>Expositora)</a:t>
            </a:r>
          </a:p>
          <a:p>
            <a:pPr algn="r"/>
            <a:r>
              <a:rPr lang="es-ES" dirty="0"/>
              <a:t>Marta Guevara </a:t>
            </a:r>
            <a:r>
              <a:rPr lang="es-ES" dirty="0" smtClean="0"/>
              <a:t>(</a:t>
            </a:r>
            <a:r>
              <a:rPr lang="es-ES" dirty="0"/>
              <a:t>Relator)</a:t>
            </a:r>
          </a:p>
          <a:p>
            <a:pPr algn="r"/>
            <a:r>
              <a:rPr lang="es-ES" dirty="0"/>
              <a:t>Miguel Hidalgo </a:t>
            </a:r>
          </a:p>
          <a:p>
            <a:pPr algn="r"/>
            <a:r>
              <a:rPr lang="es-ES" dirty="0" smtClean="0"/>
              <a:t>Mauro Barrios</a:t>
            </a:r>
          </a:p>
          <a:p>
            <a:pPr algn="r"/>
            <a:endParaRPr lang="en-US" dirty="0"/>
          </a:p>
        </p:txBody>
      </p:sp>
      <p:sp>
        <p:nvSpPr>
          <p:cNvPr id="8" name="7 CuadroTexto"/>
          <p:cNvSpPr txBox="1"/>
          <p:nvPr/>
        </p:nvSpPr>
        <p:spPr>
          <a:xfrm>
            <a:off x="2915816" y="6469196"/>
            <a:ext cx="3240360" cy="369332"/>
          </a:xfrm>
          <a:prstGeom prst="rect">
            <a:avLst/>
          </a:prstGeom>
          <a:noFill/>
        </p:spPr>
        <p:txBody>
          <a:bodyPr wrap="square" rtlCol="0">
            <a:spAutoFit/>
          </a:bodyPr>
          <a:lstStyle/>
          <a:p>
            <a:pPr algn="ctr"/>
            <a:r>
              <a:rPr lang="es-ES" dirty="0" smtClean="0"/>
              <a:t>Julio 2018</a:t>
            </a:r>
            <a:endParaRPr lang="en-US" dirty="0"/>
          </a:p>
        </p:txBody>
      </p:sp>
    </p:spTree>
    <p:extLst>
      <p:ext uri="{BB962C8B-B14F-4D97-AF65-F5344CB8AC3E}">
        <p14:creationId xmlns:p14="http://schemas.microsoft.com/office/powerpoint/2010/main" val="33795279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sp3d extrusionH="57150">
              <a:bevelT w="38100" h="38100"/>
            </a:sp3d>
          </a:bodyPr>
          <a:lstStyle/>
          <a:p>
            <a:r>
              <a:rPr lang="es-ES" sz="4400" dirty="0" smtClean="0">
                <a:latin typeface="Showcard Gothic" panose="04020904020102020604" pitchFamily="82" charset="0"/>
              </a:rPr>
              <a:t>Criterios de Exclusión</a:t>
            </a:r>
            <a:endParaRPr lang="en-US" sz="4400" dirty="0">
              <a:latin typeface="Showcard Gothic" panose="04020904020102020604" pitchFamily="82"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696705608"/>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redondeado 4"/>
          <p:cNvSpPr/>
          <p:nvPr/>
        </p:nvSpPr>
        <p:spPr>
          <a:xfrm>
            <a:off x="30933" y="27112"/>
            <a:ext cx="147565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p>
        </p:txBody>
      </p:sp>
      <p:sp>
        <p:nvSpPr>
          <p:cNvPr id="6" name="Rectángulo redondeado 5"/>
          <p:cNvSpPr/>
          <p:nvPr/>
        </p:nvSpPr>
        <p:spPr>
          <a:xfrm>
            <a:off x="4642015" y="27112"/>
            <a:ext cx="1440160" cy="332656"/>
          </a:xfrm>
          <a:prstGeom prst="roundRec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t>Criterios de Exclusión </a:t>
            </a:r>
            <a:endParaRPr lang="es-ES" sz="1200" b="1" dirty="0"/>
          </a:p>
        </p:txBody>
      </p:sp>
      <p:sp>
        <p:nvSpPr>
          <p:cNvPr id="7" name="Rectángulo redondeado 6"/>
          <p:cNvSpPr/>
          <p:nvPr/>
        </p:nvSpPr>
        <p:spPr>
          <a:xfrm>
            <a:off x="3067920" y="27112"/>
            <a:ext cx="1559720"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redondeado 7"/>
          <p:cNvSpPr/>
          <p:nvPr/>
        </p:nvSpPr>
        <p:spPr>
          <a:xfrm>
            <a:off x="6076132" y="27112"/>
            <a:ext cx="155113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redondeado 8"/>
          <p:cNvSpPr/>
          <p:nvPr/>
        </p:nvSpPr>
        <p:spPr>
          <a:xfrm>
            <a:off x="7627268" y="27112"/>
            <a:ext cx="1544191"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redondeado 9"/>
          <p:cNvSpPr/>
          <p:nvPr/>
        </p:nvSpPr>
        <p:spPr>
          <a:xfrm>
            <a:off x="1516400" y="27112"/>
            <a:ext cx="1524569"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58943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701452"/>
            <a:ext cx="8229600" cy="990600"/>
          </a:xfrm>
        </p:spPr>
        <p:txBody>
          <a:bodyPr>
            <a:normAutofit/>
            <a:scene3d>
              <a:camera prst="orthographicFront"/>
              <a:lightRig rig="threePt" dir="t"/>
            </a:scene3d>
            <a:sp3d extrusionH="57150">
              <a:bevelT w="38100" h="38100"/>
            </a:sp3d>
          </a:bodyPr>
          <a:lstStyle/>
          <a:p>
            <a:r>
              <a:rPr lang="es-ES" sz="4800" dirty="0" smtClean="0">
                <a:effectLst>
                  <a:outerShdw blurRad="50800" dist="38100" dir="2700000" algn="tl" rotWithShape="0">
                    <a:prstClr val="black">
                      <a:alpha val="40000"/>
                    </a:prstClr>
                  </a:outerShdw>
                </a:effectLst>
                <a:latin typeface="Showcard Gothic" panose="04020904020102020604" pitchFamily="82" charset="0"/>
              </a:rPr>
              <a:t>Metodología</a:t>
            </a:r>
            <a:endParaRPr lang="en-US" sz="4800" dirty="0">
              <a:effectLst>
                <a:outerShdw blurRad="50800" dist="38100" dir="2700000" algn="tl" rotWithShape="0">
                  <a:prstClr val="black">
                    <a:alpha val="40000"/>
                  </a:prstClr>
                </a:outerShdw>
              </a:effectLst>
              <a:latin typeface="Showcard Gothic" panose="04020904020102020604" pitchFamily="82"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032104037"/>
              </p:ext>
            </p:extLst>
          </p:nvPr>
        </p:nvGraphicFramePr>
        <p:xfrm>
          <a:off x="35495" y="1988840"/>
          <a:ext cx="9043987"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redondeado 4"/>
          <p:cNvSpPr/>
          <p:nvPr/>
        </p:nvSpPr>
        <p:spPr>
          <a:xfrm>
            <a:off x="30933" y="27112"/>
            <a:ext cx="147565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p>
        </p:txBody>
      </p:sp>
      <p:sp>
        <p:nvSpPr>
          <p:cNvPr id="6" name="Rectángulo redondeado 5"/>
          <p:cNvSpPr/>
          <p:nvPr/>
        </p:nvSpPr>
        <p:spPr>
          <a:xfrm>
            <a:off x="6187360" y="27112"/>
            <a:ext cx="1440160" cy="332656"/>
          </a:xfrm>
          <a:prstGeom prst="roundRec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t>Metodología</a:t>
            </a:r>
            <a:endParaRPr lang="es-ES" sz="1600" b="1" dirty="0"/>
          </a:p>
        </p:txBody>
      </p:sp>
      <p:sp>
        <p:nvSpPr>
          <p:cNvPr id="7" name="Rectángulo redondeado 6"/>
          <p:cNvSpPr/>
          <p:nvPr/>
        </p:nvSpPr>
        <p:spPr>
          <a:xfrm>
            <a:off x="3067920" y="27112"/>
            <a:ext cx="1559720"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redondeado 7"/>
          <p:cNvSpPr/>
          <p:nvPr/>
        </p:nvSpPr>
        <p:spPr>
          <a:xfrm>
            <a:off x="4627640" y="27112"/>
            <a:ext cx="155113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redondeado 8"/>
          <p:cNvSpPr/>
          <p:nvPr/>
        </p:nvSpPr>
        <p:spPr>
          <a:xfrm>
            <a:off x="7627268" y="27112"/>
            <a:ext cx="1544191"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redondeado 9"/>
          <p:cNvSpPr/>
          <p:nvPr/>
        </p:nvSpPr>
        <p:spPr>
          <a:xfrm>
            <a:off x="1516400" y="27112"/>
            <a:ext cx="1524569"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194" name="Picture 2" descr="Resultado de imagen para signo de aprobaci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5405" y="2190386"/>
            <a:ext cx="585817" cy="5594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Resultado de imagen para signo de aprobaci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8655" y="3212976"/>
            <a:ext cx="585817" cy="55945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Resultado de imagen para signo de aprobaci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06240" y="4037340"/>
            <a:ext cx="585817" cy="5594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Resultado de imagen para signo de aprobaci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5244" y="5104953"/>
            <a:ext cx="585817" cy="55945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Resultado de imagen para signo de aprobaci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5406" y="6052289"/>
            <a:ext cx="585817" cy="55945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3208" y="440202"/>
            <a:ext cx="3525479" cy="1642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762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F81B00E0-93D0-4853-90F3-8888ABFFA276}"/>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CB50B943-EFA3-4B9E-9012-49491D06C4EF}"/>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graphicEl>
                                              <a:dgm id="{668D373A-1AB7-484F-A80D-F52D694BF75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D61B3259-F2EC-443A-AFEB-D31C5BE44EA7}"/>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graphicEl>
                                              <a:dgm id="{1C9B66E0-FE24-4283-806B-002B8DCB64D6}"/>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graphicEl>
                                              <a:dgm id="{80796FEE-4C2D-41A9-9F70-A3584978DE5B}"/>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graphicEl>
                                              <a:dgm id="{50DB45C5-8DAE-4B07-BA8C-CBDA9A3C6452}"/>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DF2A3F4C-E2DD-459A-8ECC-DC6B12E63D3A}"/>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graphicEl>
                                              <a:dgm id="{0BBB171C-A0A6-4E7F-BFBD-69C21A6B6FAD}"/>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graphicEl>
                                              <a:dgm id="{FA068A8B-B957-456A-BA17-FD5F4920FD84}"/>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graphicEl>
                                              <a:dgm id="{C17FA61C-40E8-4DC0-816E-51D801B7452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496750567"/>
              </p:ext>
            </p:extLst>
          </p:nvPr>
        </p:nvGraphicFramePr>
        <p:xfrm>
          <a:off x="146682" y="1953082"/>
          <a:ext cx="8817805"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 Título"/>
          <p:cNvSpPr txBox="1">
            <a:spLocks/>
          </p:cNvSpPr>
          <p:nvPr/>
        </p:nvSpPr>
        <p:spPr>
          <a:xfrm>
            <a:off x="179512" y="701452"/>
            <a:ext cx="8229600" cy="990600"/>
          </a:xfrm>
          <a:prstGeom prst="rect">
            <a:avLst/>
          </a:prstGeom>
        </p:spPr>
        <p:txBody>
          <a:bodyPr vert="horz" lIns="91440" tIns="45720" rIns="91440" bIns="45720" rtlCol="0" anchor="ctr">
            <a:normAutofit/>
            <a:scene3d>
              <a:camera prst="orthographicFront"/>
              <a:lightRig rig="threePt" dir="t"/>
            </a:scene3d>
            <a:sp3d extrusionH="57150">
              <a:bevelT w="38100" h="38100"/>
            </a:sp3d>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s-ES" sz="4800" dirty="0" smtClean="0">
                <a:effectLst>
                  <a:outerShdw blurRad="50800" dist="38100" dir="2700000" algn="tl" rotWithShape="0">
                    <a:prstClr val="black">
                      <a:alpha val="40000"/>
                    </a:prstClr>
                  </a:outerShdw>
                </a:effectLst>
                <a:latin typeface="Showcard Gothic" panose="04020904020102020604" pitchFamily="82" charset="0"/>
              </a:rPr>
              <a:t>Metodología</a:t>
            </a:r>
            <a:endParaRPr lang="en-US" sz="4800" dirty="0">
              <a:effectLst>
                <a:outerShdw blurRad="50800" dist="38100" dir="2700000" algn="tl" rotWithShape="0">
                  <a:prstClr val="black">
                    <a:alpha val="40000"/>
                  </a:prstClr>
                </a:outerShdw>
              </a:effectLst>
              <a:latin typeface="Showcard Gothic" panose="04020904020102020604" pitchFamily="82" charset="0"/>
            </a:endParaRPr>
          </a:p>
        </p:txBody>
      </p:sp>
      <p:pic>
        <p:nvPicPr>
          <p:cNvPr id="10242" name="Picture 2" descr="Resultado de imagen para aleatorizacion"/>
          <p:cNvPicPr>
            <a:picLocks noChangeAspect="1" noChangeArrowheads="1"/>
          </p:cNvPicPr>
          <p:nvPr/>
        </p:nvPicPr>
        <p:blipFill rotWithShape="1">
          <a:blip r:embed="rId7">
            <a:extLst>
              <a:ext uri="{28A0092B-C50C-407E-A947-70E740481C1C}">
                <a14:useLocalDpi xmlns:a14="http://schemas.microsoft.com/office/drawing/2010/main" val="0"/>
              </a:ext>
            </a:extLst>
          </a:blip>
          <a:srcRect r="41377" b="25855"/>
          <a:stretch/>
        </p:blipFill>
        <p:spPr bwMode="auto">
          <a:xfrm>
            <a:off x="4932040" y="405817"/>
            <a:ext cx="2279526" cy="1581869"/>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redondeado 6"/>
          <p:cNvSpPr/>
          <p:nvPr/>
        </p:nvSpPr>
        <p:spPr>
          <a:xfrm>
            <a:off x="30933" y="27112"/>
            <a:ext cx="147565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p>
        </p:txBody>
      </p:sp>
      <p:sp>
        <p:nvSpPr>
          <p:cNvPr id="8" name="Rectángulo redondeado 7"/>
          <p:cNvSpPr/>
          <p:nvPr/>
        </p:nvSpPr>
        <p:spPr>
          <a:xfrm>
            <a:off x="6187360" y="27112"/>
            <a:ext cx="1440160" cy="332656"/>
          </a:xfrm>
          <a:prstGeom prst="roundRec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t>Metodología</a:t>
            </a:r>
            <a:endParaRPr lang="es-ES" sz="1600" b="1" dirty="0"/>
          </a:p>
        </p:txBody>
      </p:sp>
      <p:sp>
        <p:nvSpPr>
          <p:cNvPr id="9" name="Rectángulo redondeado 8"/>
          <p:cNvSpPr/>
          <p:nvPr/>
        </p:nvSpPr>
        <p:spPr>
          <a:xfrm>
            <a:off x="3067920" y="27112"/>
            <a:ext cx="1559720"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redondeado 9"/>
          <p:cNvSpPr/>
          <p:nvPr/>
        </p:nvSpPr>
        <p:spPr>
          <a:xfrm>
            <a:off x="4627640" y="27112"/>
            <a:ext cx="155113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redondeado 10"/>
          <p:cNvSpPr/>
          <p:nvPr/>
        </p:nvSpPr>
        <p:spPr>
          <a:xfrm>
            <a:off x="7627268" y="27112"/>
            <a:ext cx="1544191"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redondeado 11"/>
          <p:cNvSpPr/>
          <p:nvPr/>
        </p:nvSpPr>
        <p:spPr>
          <a:xfrm>
            <a:off x="1516400" y="27112"/>
            <a:ext cx="1524569"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172416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806637077"/>
              </p:ext>
            </p:extLst>
          </p:nvPr>
        </p:nvGraphicFramePr>
        <p:xfrm>
          <a:off x="107504" y="1916243"/>
          <a:ext cx="9036496"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1 Título"/>
          <p:cNvSpPr txBox="1">
            <a:spLocks/>
          </p:cNvSpPr>
          <p:nvPr/>
        </p:nvSpPr>
        <p:spPr>
          <a:xfrm>
            <a:off x="179512" y="701452"/>
            <a:ext cx="8229600" cy="990600"/>
          </a:xfrm>
          <a:prstGeom prst="rect">
            <a:avLst/>
          </a:prstGeom>
        </p:spPr>
        <p:txBody>
          <a:bodyPr vert="horz" lIns="91440" tIns="45720" rIns="91440" bIns="45720" rtlCol="0" anchor="ctr">
            <a:normAutofit/>
            <a:scene3d>
              <a:camera prst="orthographicFront"/>
              <a:lightRig rig="threePt" dir="t"/>
            </a:scene3d>
            <a:sp3d extrusionH="57150">
              <a:bevelT w="38100" h="38100"/>
            </a:sp3d>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s-ES" sz="4800" dirty="0" smtClean="0">
                <a:effectLst>
                  <a:outerShdw blurRad="50800" dist="38100" dir="2700000" algn="tl" rotWithShape="0">
                    <a:prstClr val="black">
                      <a:alpha val="40000"/>
                    </a:prstClr>
                  </a:outerShdw>
                </a:effectLst>
                <a:latin typeface="Showcard Gothic" panose="04020904020102020604" pitchFamily="82" charset="0"/>
              </a:rPr>
              <a:t>Metodología</a:t>
            </a:r>
            <a:endParaRPr lang="en-US" sz="4800" dirty="0">
              <a:effectLst>
                <a:outerShdw blurRad="50800" dist="38100" dir="2700000" algn="tl" rotWithShape="0">
                  <a:prstClr val="black">
                    <a:alpha val="40000"/>
                  </a:prstClr>
                </a:outerShdw>
              </a:effectLst>
              <a:latin typeface="Showcard Gothic" panose="04020904020102020604" pitchFamily="82" charset="0"/>
            </a:endParaRPr>
          </a:p>
        </p:txBody>
      </p:sp>
      <p:sp>
        <p:nvSpPr>
          <p:cNvPr id="6" name="Rectángulo redondeado 5"/>
          <p:cNvSpPr/>
          <p:nvPr/>
        </p:nvSpPr>
        <p:spPr>
          <a:xfrm>
            <a:off x="30933" y="27112"/>
            <a:ext cx="147565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p>
        </p:txBody>
      </p:sp>
      <p:sp>
        <p:nvSpPr>
          <p:cNvPr id="7" name="Rectángulo redondeado 6"/>
          <p:cNvSpPr/>
          <p:nvPr/>
        </p:nvSpPr>
        <p:spPr>
          <a:xfrm>
            <a:off x="6187360" y="27112"/>
            <a:ext cx="1440160" cy="332656"/>
          </a:xfrm>
          <a:prstGeom prst="roundRec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t>Metodología</a:t>
            </a:r>
            <a:endParaRPr lang="es-ES" sz="1600" b="1" dirty="0"/>
          </a:p>
        </p:txBody>
      </p:sp>
      <p:sp>
        <p:nvSpPr>
          <p:cNvPr id="8" name="Rectángulo redondeado 7"/>
          <p:cNvSpPr/>
          <p:nvPr/>
        </p:nvSpPr>
        <p:spPr>
          <a:xfrm>
            <a:off x="3067920" y="27112"/>
            <a:ext cx="1559720"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redondeado 8"/>
          <p:cNvSpPr/>
          <p:nvPr/>
        </p:nvSpPr>
        <p:spPr>
          <a:xfrm>
            <a:off x="4627640" y="27112"/>
            <a:ext cx="155113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redondeado 9"/>
          <p:cNvSpPr/>
          <p:nvPr/>
        </p:nvSpPr>
        <p:spPr>
          <a:xfrm>
            <a:off x="7627268" y="27112"/>
            <a:ext cx="1544191"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redondeado 10"/>
          <p:cNvSpPr/>
          <p:nvPr/>
        </p:nvSpPr>
        <p:spPr>
          <a:xfrm>
            <a:off x="1516400" y="27112"/>
            <a:ext cx="1524569"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2" name="Picture 2" descr="Resultado de imagen para aleatorizacion"/>
          <p:cNvPicPr>
            <a:picLocks noChangeAspect="1" noChangeArrowheads="1"/>
          </p:cNvPicPr>
          <p:nvPr/>
        </p:nvPicPr>
        <p:blipFill rotWithShape="1">
          <a:blip r:embed="rId8">
            <a:extLst>
              <a:ext uri="{28A0092B-C50C-407E-A947-70E740481C1C}">
                <a14:useLocalDpi xmlns:a14="http://schemas.microsoft.com/office/drawing/2010/main" val="0"/>
              </a:ext>
            </a:extLst>
          </a:blip>
          <a:srcRect r="41377" b="25855"/>
          <a:stretch/>
        </p:blipFill>
        <p:spPr bwMode="auto">
          <a:xfrm>
            <a:off x="4932040" y="405817"/>
            <a:ext cx="2279526" cy="1581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488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166373007"/>
              </p:ext>
            </p:extLst>
          </p:nvPr>
        </p:nvGraphicFramePr>
        <p:xfrm>
          <a:off x="107504" y="1916243"/>
          <a:ext cx="9036496"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1 Título"/>
          <p:cNvSpPr txBox="1">
            <a:spLocks/>
          </p:cNvSpPr>
          <p:nvPr/>
        </p:nvSpPr>
        <p:spPr>
          <a:xfrm>
            <a:off x="179512" y="701452"/>
            <a:ext cx="8229600" cy="990600"/>
          </a:xfrm>
          <a:prstGeom prst="rect">
            <a:avLst/>
          </a:prstGeom>
        </p:spPr>
        <p:txBody>
          <a:bodyPr vert="horz" lIns="91440" tIns="45720" rIns="91440" bIns="45720" rtlCol="0" anchor="ctr">
            <a:normAutofit/>
            <a:scene3d>
              <a:camera prst="orthographicFront"/>
              <a:lightRig rig="threePt" dir="t"/>
            </a:scene3d>
            <a:sp3d extrusionH="57150">
              <a:bevelT w="38100" h="38100"/>
            </a:sp3d>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s-ES" sz="4800" dirty="0" smtClean="0">
                <a:effectLst>
                  <a:outerShdw blurRad="50800" dist="38100" dir="2700000" algn="tl" rotWithShape="0">
                    <a:prstClr val="black">
                      <a:alpha val="40000"/>
                    </a:prstClr>
                  </a:outerShdw>
                </a:effectLst>
                <a:latin typeface="Showcard Gothic" panose="04020904020102020604" pitchFamily="82" charset="0"/>
              </a:rPr>
              <a:t>Metodología</a:t>
            </a:r>
            <a:endParaRPr lang="en-US" sz="4800" dirty="0">
              <a:effectLst>
                <a:outerShdw blurRad="50800" dist="38100" dir="2700000" algn="tl" rotWithShape="0">
                  <a:prstClr val="black">
                    <a:alpha val="40000"/>
                  </a:prstClr>
                </a:outerShdw>
              </a:effectLst>
              <a:latin typeface="Showcard Gothic" panose="04020904020102020604" pitchFamily="82" charset="0"/>
            </a:endParaRPr>
          </a:p>
        </p:txBody>
      </p:sp>
      <p:sp>
        <p:nvSpPr>
          <p:cNvPr id="6" name="Rectángulo redondeado 5"/>
          <p:cNvSpPr/>
          <p:nvPr/>
        </p:nvSpPr>
        <p:spPr>
          <a:xfrm>
            <a:off x="30933" y="27112"/>
            <a:ext cx="147565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p>
        </p:txBody>
      </p:sp>
      <p:sp>
        <p:nvSpPr>
          <p:cNvPr id="7" name="Rectángulo redondeado 6"/>
          <p:cNvSpPr/>
          <p:nvPr/>
        </p:nvSpPr>
        <p:spPr>
          <a:xfrm>
            <a:off x="6187360" y="27112"/>
            <a:ext cx="1440160" cy="332656"/>
          </a:xfrm>
          <a:prstGeom prst="roundRec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t>Metodología</a:t>
            </a:r>
            <a:endParaRPr lang="es-ES" sz="1600" b="1" dirty="0"/>
          </a:p>
        </p:txBody>
      </p:sp>
      <p:sp>
        <p:nvSpPr>
          <p:cNvPr id="8" name="Rectángulo redondeado 7"/>
          <p:cNvSpPr/>
          <p:nvPr/>
        </p:nvSpPr>
        <p:spPr>
          <a:xfrm>
            <a:off x="3067920" y="27112"/>
            <a:ext cx="1559720"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redondeado 8"/>
          <p:cNvSpPr/>
          <p:nvPr/>
        </p:nvSpPr>
        <p:spPr>
          <a:xfrm>
            <a:off x="4627640" y="27112"/>
            <a:ext cx="155113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redondeado 9"/>
          <p:cNvSpPr/>
          <p:nvPr/>
        </p:nvSpPr>
        <p:spPr>
          <a:xfrm>
            <a:off x="7627268" y="27112"/>
            <a:ext cx="1544191"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redondeado 10"/>
          <p:cNvSpPr/>
          <p:nvPr/>
        </p:nvSpPr>
        <p:spPr>
          <a:xfrm>
            <a:off x="1516400" y="27112"/>
            <a:ext cx="1524569"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479057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scene3d>
              <a:camera prst="orthographicFront"/>
              <a:lightRig rig="threePt" dir="t"/>
            </a:scene3d>
            <a:sp3d extrusionH="57150">
              <a:bevelT w="38100" h="38100"/>
            </a:sp3d>
          </a:bodyPr>
          <a:lstStyle/>
          <a:p>
            <a:r>
              <a:rPr lang="es-ES" dirty="0" smtClean="0">
                <a:effectLst>
                  <a:outerShdw blurRad="50800" dist="38100" dir="2700000" algn="tl" rotWithShape="0">
                    <a:prstClr val="black">
                      <a:alpha val="40000"/>
                    </a:prstClr>
                  </a:outerShdw>
                </a:effectLst>
                <a:latin typeface="Showcard Gothic" panose="04020904020102020604" pitchFamily="82" charset="0"/>
              </a:rPr>
              <a:t>Estadísticos</a:t>
            </a:r>
            <a:endParaRPr lang="en-US" dirty="0">
              <a:effectLst>
                <a:outerShdw blurRad="50800" dist="38100" dir="2700000" algn="tl" rotWithShape="0">
                  <a:prstClr val="black">
                    <a:alpha val="40000"/>
                  </a:prstClr>
                </a:outerShdw>
              </a:effectLst>
              <a:latin typeface="Showcard Gothic" panose="04020904020102020604" pitchFamily="82" charset="0"/>
            </a:endParaRPr>
          </a:p>
        </p:txBody>
      </p:sp>
      <p:sp>
        <p:nvSpPr>
          <p:cNvPr id="5" name="Rectángulo redondeado 4"/>
          <p:cNvSpPr/>
          <p:nvPr/>
        </p:nvSpPr>
        <p:spPr>
          <a:xfrm>
            <a:off x="30933" y="27112"/>
            <a:ext cx="147565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p>
        </p:txBody>
      </p:sp>
      <p:sp>
        <p:nvSpPr>
          <p:cNvPr id="6" name="Rectángulo redondeado 5"/>
          <p:cNvSpPr/>
          <p:nvPr/>
        </p:nvSpPr>
        <p:spPr>
          <a:xfrm>
            <a:off x="6187360" y="27112"/>
            <a:ext cx="1440160" cy="332656"/>
          </a:xfrm>
          <a:prstGeom prst="roundRec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t>Metodología</a:t>
            </a:r>
            <a:endParaRPr lang="es-ES" sz="1600" b="1" dirty="0"/>
          </a:p>
        </p:txBody>
      </p:sp>
      <p:sp>
        <p:nvSpPr>
          <p:cNvPr id="7" name="Rectángulo redondeado 6"/>
          <p:cNvSpPr/>
          <p:nvPr/>
        </p:nvSpPr>
        <p:spPr>
          <a:xfrm>
            <a:off x="3067920" y="27112"/>
            <a:ext cx="1559720"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redondeado 7"/>
          <p:cNvSpPr/>
          <p:nvPr/>
        </p:nvSpPr>
        <p:spPr>
          <a:xfrm>
            <a:off x="4627640" y="27112"/>
            <a:ext cx="155113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redondeado 8"/>
          <p:cNvSpPr/>
          <p:nvPr/>
        </p:nvSpPr>
        <p:spPr>
          <a:xfrm>
            <a:off x="7627268" y="27112"/>
            <a:ext cx="1544191"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redondeado 9"/>
          <p:cNvSpPr/>
          <p:nvPr/>
        </p:nvSpPr>
        <p:spPr>
          <a:xfrm>
            <a:off x="1516400" y="27112"/>
            <a:ext cx="1524569"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12" name="4 Marcador de contenido"/>
          <p:cNvGraphicFramePr>
            <a:graphicFrameLocks/>
          </p:cNvGraphicFramePr>
          <p:nvPr>
            <p:extLst>
              <p:ext uri="{D42A27DB-BD31-4B8C-83A1-F6EECF244321}">
                <p14:modId xmlns:p14="http://schemas.microsoft.com/office/powerpoint/2010/main" val="2707314966"/>
              </p:ext>
            </p:extLst>
          </p:nvPr>
        </p:nvGraphicFramePr>
        <p:xfrm>
          <a:off x="609600" y="17526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379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graphicEl>
                                              <a:dgm id="{6BC62A52-7616-4F47-908F-18203D56C4AB}"/>
                                            </p:graphicEl>
                                          </p:spTgt>
                                        </p:tgtEl>
                                        <p:attrNameLst>
                                          <p:attrName>style.visibility</p:attrName>
                                        </p:attrNameLst>
                                      </p:cBhvr>
                                      <p:to>
                                        <p:strVal val="visible"/>
                                      </p:to>
                                    </p:set>
                                    <p:animEffect transition="in" filter="fade">
                                      <p:cBhvr>
                                        <p:cTn id="7" dur="500"/>
                                        <p:tgtEl>
                                          <p:spTgt spid="12">
                                            <p:graphicEl>
                                              <a:dgm id="{6BC62A52-7616-4F47-908F-18203D56C4AB}"/>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graphicEl>
                                              <a:dgm id="{8DE66A1E-CD76-497F-9D79-2A7BCC1D46B2}"/>
                                            </p:graphicEl>
                                          </p:spTgt>
                                        </p:tgtEl>
                                        <p:attrNameLst>
                                          <p:attrName>style.visibility</p:attrName>
                                        </p:attrNameLst>
                                      </p:cBhvr>
                                      <p:to>
                                        <p:strVal val="visible"/>
                                      </p:to>
                                    </p:set>
                                    <p:animEffect transition="in" filter="fade">
                                      <p:cBhvr>
                                        <p:cTn id="10" dur="500"/>
                                        <p:tgtEl>
                                          <p:spTgt spid="12">
                                            <p:graphicEl>
                                              <a:dgm id="{8DE66A1E-CD76-497F-9D79-2A7BCC1D46B2}"/>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graphicEl>
                                              <a:dgm id="{242EF7DC-F3F5-4195-A59C-7F3EE0E04E09}"/>
                                            </p:graphicEl>
                                          </p:spTgt>
                                        </p:tgtEl>
                                        <p:attrNameLst>
                                          <p:attrName>style.visibility</p:attrName>
                                        </p:attrNameLst>
                                      </p:cBhvr>
                                      <p:to>
                                        <p:strVal val="visible"/>
                                      </p:to>
                                    </p:set>
                                    <p:animEffect transition="in" filter="fade">
                                      <p:cBhvr>
                                        <p:cTn id="15" dur="500"/>
                                        <p:tgtEl>
                                          <p:spTgt spid="12">
                                            <p:graphicEl>
                                              <a:dgm id="{242EF7DC-F3F5-4195-A59C-7F3EE0E04E09}"/>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graphicEl>
                                              <a:dgm id="{0A788DDD-BBE4-42E3-AF6D-5406A6CBA5D5}"/>
                                            </p:graphicEl>
                                          </p:spTgt>
                                        </p:tgtEl>
                                        <p:attrNameLst>
                                          <p:attrName>style.visibility</p:attrName>
                                        </p:attrNameLst>
                                      </p:cBhvr>
                                      <p:to>
                                        <p:strVal val="visible"/>
                                      </p:to>
                                    </p:set>
                                    <p:animEffect transition="in" filter="fade">
                                      <p:cBhvr>
                                        <p:cTn id="18" dur="500"/>
                                        <p:tgtEl>
                                          <p:spTgt spid="12">
                                            <p:graphicEl>
                                              <a:dgm id="{0A788DDD-BBE4-42E3-AF6D-5406A6CBA5D5}"/>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graphicEl>
                                              <a:dgm id="{AA02E6C8-2FA2-41DC-8F14-8D36B9B509F3}"/>
                                            </p:graphicEl>
                                          </p:spTgt>
                                        </p:tgtEl>
                                        <p:attrNameLst>
                                          <p:attrName>style.visibility</p:attrName>
                                        </p:attrNameLst>
                                      </p:cBhvr>
                                      <p:to>
                                        <p:strVal val="visible"/>
                                      </p:to>
                                    </p:set>
                                    <p:animEffect transition="in" filter="fade">
                                      <p:cBhvr>
                                        <p:cTn id="23" dur="500"/>
                                        <p:tgtEl>
                                          <p:spTgt spid="12">
                                            <p:graphicEl>
                                              <a:dgm id="{AA02E6C8-2FA2-41DC-8F14-8D36B9B509F3}"/>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graphicEl>
                                              <a:dgm id="{F7489B4A-7AA3-4298-A801-F86EF1B9C5A8}"/>
                                            </p:graphicEl>
                                          </p:spTgt>
                                        </p:tgtEl>
                                        <p:attrNameLst>
                                          <p:attrName>style.visibility</p:attrName>
                                        </p:attrNameLst>
                                      </p:cBhvr>
                                      <p:to>
                                        <p:strVal val="visible"/>
                                      </p:to>
                                    </p:set>
                                    <p:animEffect transition="in" filter="fade">
                                      <p:cBhvr>
                                        <p:cTn id="26" dur="500"/>
                                        <p:tgtEl>
                                          <p:spTgt spid="12">
                                            <p:graphicEl>
                                              <a:dgm id="{F7489B4A-7AA3-4298-A801-F86EF1B9C5A8}"/>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graphicEl>
                                              <a:dgm id="{0A304F4D-6D54-49A3-A93D-156C46CF35B0}"/>
                                            </p:graphicEl>
                                          </p:spTgt>
                                        </p:tgtEl>
                                        <p:attrNameLst>
                                          <p:attrName>style.visibility</p:attrName>
                                        </p:attrNameLst>
                                      </p:cBhvr>
                                      <p:to>
                                        <p:strVal val="visible"/>
                                      </p:to>
                                    </p:set>
                                    <p:animEffect transition="in" filter="fade">
                                      <p:cBhvr>
                                        <p:cTn id="31" dur="500"/>
                                        <p:tgtEl>
                                          <p:spTgt spid="12">
                                            <p:graphicEl>
                                              <a:dgm id="{0A304F4D-6D54-49A3-A93D-156C46CF35B0}"/>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graphicEl>
                                              <a:dgm id="{5300F623-AF1E-42FA-B1DA-0617832AC280}"/>
                                            </p:graphicEl>
                                          </p:spTgt>
                                        </p:tgtEl>
                                        <p:attrNameLst>
                                          <p:attrName>style.visibility</p:attrName>
                                        </p:attrNameLst>
                                      </p:cBhvr>
                                      <p:to>
                                        <p:strVal val="visible"/>
                                      </p:to>
                                    </p:set>
                                    <p:animEffect transition="in" filter="fade">
                                      <p:cBhvr>
                                        <p:cTn id="34" dur="500"/>
                                        <p:tgtEl>
                                          <p:spTgt spid="12">
                                            <p:graphicEl>
                                              <a:dgm id="{5300F623-AF1E-42FA-B1DA-0617832AC28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scene3d>
              <a:camera prst="orthographicFront"/>
              <a:lightRig rig="threePt" dir="t"/>
            </a:scene3d>
            <a:sp3d extrusionH="57150">
              <a:bevelT w="38100" h="38100"/>
            </a:sp3d>
          </a:bodyPr>
          <a:lstStyle/>
          <a:p>
            <a:r>
              <a:rPr lang="es-ES" dirty="0" smtClean="0">
                <a:effectLst>
                  <a:outerShdw blurRad="50800" dist="38100" dir="2700000" algn="tl" rotWithShape="0">
                    <a:prstClr val="black">
                      <a:alpha val="40000"/>
                    </a:prstClr>
                  </a:outerShdw>
                </a:effectLst>
                <a:latin typeface="Showcard Gothic" panose="04020904020102020604" pitchFamily="82" charset="0"/>
              </a:rPr>
              <a:t>Estadísticos</a:t>
            </a:r>
            <a:endParaRPr lang="en-US" dirty="0">
              <a:effectLst>
                <a:outerShdw blurRad="50800" dist="38100" dir="2700000" algn="tl" rotWithShape="0">
                  <a:prstClr val="black">
                    <a:alpha val="40000"/>
                  </a:prstClr>
                </a:outerShdw>
              </a:effectLst>
              <a:latin typeface="Showcard Gothic" panose="04020904020102020604" pitchFamily="82"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67978640"/>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redondeado 4"/>
          <p:cNvSpPr/>
          <p:nvPr/>
        </p:nvSpPr>
        <p:spPr>
          <a:xfrm>
            <a:off x="30933" y="27112"/>
            <a:ext cx="147565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p>
        </p:txBody>
      </p:sp>
      <p:sp>
        <p:nvSpPr>
          <p:cNvPr id="6" name="Rectángulo redondeado 5"/>
          <p:cNvSpPr/>
          <p:nvPr/>
        </p:nvSpPr>
        <p:spPr>
          <a:xfrm>
            <a:off x="6187360" y="27112"/>
            <a:ext cx="1440160" cy="332656"/>
          </a:xfrm>
          <a:prstGeom prst="roundRec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t>Metodología</a:t>
            </a:r>
            <a:endParaRPr lang="es-ES" sz="1600" b="1" dirty="0"/>
          </a:p>
        </p:txBody>
      </p:sp>
      <p:sp>
        <p:nvSpPr>
          <p:cNvPr id="7" name="Rectángulo redondeado 6"/>
          <p:cNvSpPr/>
          <p:nvPr/>
        </p:nvSpPr>
        <p:spPr>
          <a:xfrm>
            <a:off x="3067920" y="27112"/>
            <a:ext cx="1559720"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redondeado 7"/>
          <p:cNvSpPr/>
          <p:nvPr/>
        </p:nvSpPr>
        <p:spPr>
          <a:xfrm>
            <a:off x="4627640" y="27112"/>
            <a:ext cx="155113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redondeado 8"/>
          <p:cNvSpPr/>
          <p:nvPr/>
        </p:nvSpPr>
        <p:spPr>
          <a:xfrm>
            <a:off x="7627268" y="27112"/>
            <a:ext cx="1544191"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redondeado 9"/>
          <p:cNvSpPr/>
          <p:nvPr/>
        </p:nvSpPr>
        <p:spPr>
          <a:xfrm>
            <a:off x="1516400" y="27112"/>
            <a:ext cx="1524569"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944631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graphicEl>
                                              <a:dgm id="{84E2B10F-6164-4797-B2E0-5F1A805200FC}"/>
                                            </p:graphicEl>
                                          </p:spTgt>
                                        </p:tgtEl>
                                        <p:attrNameLst>
                                          <p:attrName>style.visibility</p:attrName>
                                        </p:attrNameLst>
                                      </p:cBhvr>
                                      <p:to>
                                        <p:strVal val="visible"/>
                                      </p:to>
                                    </p:set>
                                    <p:animEffect transition="in" filter="barn(inVertical)">
                                      <p:cBhvr>
                                        <p:cTn id="7" dur="500"/>
                                        <p:tgtEl>
                                          <p:spTgt spid="4">
                                            <p:graphicEl>
                                              <a:dgm id="{84E2B10F-6164-4797-B2E0-5F1A805200FC}"/>
                                            </p:graphic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graphicEl>
                                              <a:dgm id="{91E7BDB5-CBCA-4BDF-9262-4F7FD346BF63}"/>
                                            </p:graphicEl>
                                          </p:spTgt>
                                        </p:tgtEl>
                                        <p:attrNameLst>
                                          <p:attrName>style.visibility</p:attrName>
                                        </p:attrNameLst>
                                      </p:cBhvr>
                                      <p:to>
                                        <p:strVal val="visible"/>
                                      </p:to>
                                    </p:set>
                                    <p:animEffect transition="in" filter="barn(inVertical)">
                                      <p:cBhvr>
                                        <p:cTn id="10" dur="500"/>
                                        <p:tgtEl>
                                          <p:spTgt spid="4">
                                            <p:graphicEl>
                                              <a:dgm id="{91E7BDB5-CBCA-4BDF-9262-4F7FD346BF63}"/>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graphicEl>
                                              <a:dgm id="{A03D0AB2-6A02-4394-8255-836E1E7A5893}"/>
                                            </p:graphicEl>
                                          </p:spTgt>
                                        </p:tgtEl>
                                        <p:attrNameLst>
                                          <p:attrName>style.visibility</p:attrName>
                                        </p:attrNameLst>
                                      </p:cBhvr>
                                      <p:to>
                                        <p:strVal val="visible"/>
                                      </p:to>
                                    </p:set>
                                    <p:animEffect transition="in" filter="barn(inVertical)">
                                      <p:cBhvr>
                                        <p:cTn id="15" dur="500"/>
                                        <p:tgtEl>
                                          <p:spTgt spid="4">
                                            <p:graphicEl>
                                              <a:dgm id="{A03D0AB2-6A02-4394-8255-836E1E7A5893}"/>
                                            </p:graphic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graphicEl>
                                              <a:dgm id="{7510285C-6231-4B75-B094-7FDF20F182FF}"/>
                                            </p:graphicEl>
                                          </p:spTgt>
                                        </p:tgtEl>
                                        <p:attrNameLst>
                                          <p:attrName>style.visibility</p:attrName>
                                        </p:attrNameLst>
                                      </p:cBhvr>
                                      <p:to>
                                        <p:strVal val="visible"/>
                                      </p:to>
                                    </p:set>
                                    <p:animEffect transition="in" filter="barn(inVertical)">
                                      <p:cBhvr>
                                        <p:cTn id="18" dur="500"/>
                                        <p:tgtEl>
                                          <p:spTgt spid="4">
                                            <p:graphicEl>
                                              <a:dgm id="{7510285C-6231-4B75-B094-7FDF20F182F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395536" y="1556792"/>
            <a:ext cx="7848600" cy="1927225"/>
          </a:xfrm>
        </p:spPr>
        <p:txBody>
          <a:bodyPr>
            <a:scene3d>
              <a:camera prst="orthographicFront"/>
              <a:lightRig rig="threePt" dir="t"/>
            </a:scene3d>
            <a:sp3d extrusionH="57150">
              <a:bevelT w="38100" h="38100"/>
            </a:sp3d>
          </a:bodyPr>
          <a:lstStyle/>
          <a:p>
            <a:r>
              <a:rPr lang="es-ES" sz="6600" dirty="0" smtClean="0">
                <a:effectLst>
                  <a:outerShdw blurRad="50800" dist="38100" dir="2700000" algn="tl" rotWithShape="0">
                    <a:prstClr val="black">
                      <a:alpha val="40000"/>
                    </a:prstClr>
                  </a:outerShdw>
                </a:effectLst>
                <a:latin typeface="Showcard Gothic" panose="04020904020102020604" pitchFamily="82" charset="0"/>
              </a:rPr>
              <a:t>Resultados</a:t>
            </a:r>
            <a:endParaRPr lang="en-US" sz="6600" dirty="0">
              <a:effectLst>
                <a:outerShdw blurRad="50800" dist="38100" dir="2700000" algn="tl" rotWithShape="0">
                  <a:prstClr val="black">
                    <a:alpha val="40000"/>
                  </a:prstClr>
                </a:outerShdw>
              </a:effectLst>
              <a:latin typeface="Showcard Gothic" panose="04020904020102020604" pitchFamily="82" charset="0"/>
            </a:endParaRPr>
          </a:p>
        </p:txBody>
      </p:sp>
      <p:sp>
        <p:nvSpPr>
          <p:cNvPr id="6" name="Rectángulo redondeado 5"/>
          <p:cNvSpPr/>
          <p:nvPr/>
        </p:nvSpPr>
        <p:spPr>
          <a:xfrm>
            <a:off x="30933" y="27112"/>
            <a:ext cx="147565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p>
        </p:txBody>
      </p:sp>
      <p:sp>
        <p:nvSpPr>
          <p:cNvPr id="7" name="Rectángulo redondeado 6"/>
          <p:cNvSpPr/>
          <p:nvPr/>
        </p:nvSpPr>
        <p:spPr>
          <a:xfrm>
            <a:off x="7709921" y="26616"/>
            <a:ext cx="1440160" cy="332656"/>
          </a:xfrm>
          <a:prstGeom prst="roundRec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t>Resultados</a:t>
            </a:r>
            <a:endParaRPr lang="es-ES" sz="1600" b="1" dirty="0"/>
          </a:p>
        </p:txBody>
      </p:sp>
      <p:sp>
        <p:nvSpPr>
          <p:cNvPr id="8" name="Rectángulo redondeado 7"/>
          <p:cNvSpPr/>
          <p:nvPr/>
        </p:nvSpPr>
        <p:spPr>
          <a:xfrm>
            <a:off x="3067920" y="27112"/>
            <a:ext cx="1559720"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redondeado 8"/>
          <p:cNvSpPr/>
          <p:nvPr/>
        </p:nvSpPr>
        <p:spPr>
          <a:xfrm>
            <a:off x="4627640" y="27112"/>
            <a:ext cx="155113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redondeado 9"/>
          <p:cNvSpPr/>
          <p:nvPr/>
        </p:nvSpPr>
        <p:spPr>
          <a:xfrm>
            <a:off x="6196161" y="21990"/>
            <a:ext cx="1544191"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redondeado 10"/>
          <p:cNvSpPr/>
          <p:nvPr/>
        </p:nvSpPr>
        <p:spPr>
          <a:xfrm>
            <a:off x="1516400" y="27112"/>
            <a:ext cx="1524569"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5602" name="Picture 2" descr="Resultado de imagen para resultad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2315" y="3717032"/>
            <a:ext cx="4762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593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a:off x="30933" y="27112"/>
            <a:ext cx="147565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solidFill>
                <a:srgbClr val="FFFFFF"/>
              </a:solidFill>
            </a:endParaRPr>
          </a:p>
        </p:txBody>
      </p:sp>
      <p:sp>
        <p:nvSpPr>
          <p:cNvPr id="5" name="Rectángulo redondeado 4"/>
          <p:cNvSpPr/>
          <p:nvPr/>
        </p:nvSpPr>
        <p:spPr>
          <a:xfrm>
            <a:off x="3067920" y="27112"/>
            <a:ext cx="1559720"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6" name="Rectángulo redondeado 5"/>
          <p:cNvSpPr/>
          <p:nvPr/>
        </p:nvSpPr>
        <p:spPr>
          <a:xfrm>
            <a:off x="4627640" y="27112"/>
            <a:ext cx="155113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8" name="Rectángulo redondeado 7"/>
          <p:cNvSpPr/>
          <p:nvPr/>
        </p:nvSpPr>
        <p:spPr>
          <a:xfrm>
            <a:off x="1516400" y="27112"/>
            <a:ext cx="1524569"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9" name="Rectángulo redondeado 5"/>
          <p:cNvSpPr/>
          <p:nvPr/>
        </p:nvSpPr>
        <p:spPr>
          <a:xfrm>
            <a:off x="6178775" y="27870"/>
            <a:ext cx="1500441"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29718"/>
            <a:ext cx="1597099" cy="578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8705" y="885824"/>
            <a:ext cx="5125020" cy="5495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9738" y="1704975"/>
            <a:ext cx="5724525" cy="344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2368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a:off x="30933" y="27112"/>
            <a:ext cx="147565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solidFill>
                <a:srgbClr val="FFFFFF"/>
              </a:solidFill>
            </a:endParaRPr>
          </a:p>
        </p:txBody>
      </p:sp>
      <p:sp>
        <p:nvSpPr>
          <p:cNvPr id="5" name="Rectángulo redondeado 4"/>
          <p:cNvSpPr/>
          <p:nvPr/>
        </p:nvSpPr>
        <p:spPr>
          <a:xfrm>
            <a:off x="3067920" y="27112"/>
            <a:ext cx="1559720"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6" name="Rectángulo redondeado 5"/>
          <p:cNvSpPr/>
          <p:nvPr/>
        </p:nvSpPr>
        <p:spPr>
          <a:xfrm>
            <a:off x="4627640" y="27112"/>
            <a:ext cx="155113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8" name="Rectángulo redondeado 7"/>
          <p:cNvSpPr/>
          <p:nvPr/>
        </p:nvSpPr>
        <p:spPr>
          <a:xfrm>
            <a:off x="1516400" y="27112"/>
            <a:ext cx="1524569"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9" name="Rectángulo redondeado 5"/>
          <p:cNvSpPr/>
          <p:nvPr/>
        </p:nvSpPr>
        <p:spPr>
          <a:xfrm>
            <a:off x="6178775" y="27870"/>
            <a:ext cx="1500441"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29718"/>
            <a:ext cx="1597099" cy="578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620688"/>
            <a:ext cx="3384376" cy="5956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1738" y="1223963"/>
            <a:ext cx="4200525" cy="441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10 Rectángulo"/>
          <p:cNvSpPr/>
          <p:nvPr/>
        </p:nvSpPr>
        <p:spPr>
          <a:xfrm>
            <a:off x="2555776" y="1628800"/>
            <a:ext cx="4116487"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12 Rectángulo"/>
          <p:cNvSpPr/>
          <p:nvPr/>
        </p:nvSpPr>
        <p:spPr>
          <a:xfrm>
            <a:off x="2555776" y="2564904"/>
            <a:ext cx="4116487"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13 Rectángulo"/>
          <p:cNvSpPr/>
          <p:nvPr/>
        </p:nvSpPr>
        <p:spPr>
          <a:xfrm>
            <a:off x="2555776" y="2924944"/>
            <a:ext cx="4116487" cy="2376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14 Rectángulo"/>
          <p:cNvSpPr/>
          <p:nvPr/>
        </p:nvSpPr>
        <p:spPr>
          <a:xfrm>
            <a:off x="2555776" y="1844824"/>
            <a:ext cx="4116487"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15 Rectángulo"/>
          <p:cNvSpPr/>
          <p:nvPr/>
        </p:nvSpPr>
        <p:spPr>
          <a:xfrm>
            <a:off x="2555776" y="4221088"/>
            <a:ext cx="4116487" cy="3600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16 Rectángulo"/>
          <p:cNvSpPr/>
          <p:nvPr/>
        </p:nvSpPr>
        <p:spPr>
          <a:xfrm>
            <a:off x="2555776" y="5373216"/>
            <a:ext cx="4116487"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51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7377" y="1350466"/>
            <a:ext cx="4200525" cy="435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18 Rectángulo"/>
          <p:cNvSpPr/>
          <p:nvPr/>
        </p:nvSpPr>
        <p:spPr>
          <a:xfrm>
            <a:off x="2627784" y="2996952"/>
            <a:ext cx="4116487"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19 Rectángulo"/>
          <p:cNvSpPr/>
          <p:nvPr/>
        </p:nvSpPr>
        <p:spPr>
          <a:xfrm>
            <a:off x="2708176" y="4293096"/>
            <a:ext cx="4116487"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438195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1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17" grpId="0" animBg="1"/>
      <p:bldP spid="19"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04664"/>
            <a:ext cx="144016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ángulo 3"/>
          <p:cNvSpPr/>
          <p:nvPr/>
        </p:nvSpPr>
        <p:spPr>
          <a:xfrm>
            <a:off x="1809130" y="2060848"/>
            <a:ext cx="6203032" cy="2862322"/>
          </a:xfrm>
          <a:prstGeom prst="rect">
            <a:avLst/>
          </a:prstGeom>
        </p:spPr>
        <p:txBody>
          <a:bodyPr wrap="square">
            <a:spAutoFit/>
          </a:bodyPr>
          <a:lstStyle/>
          <a:p>
            <a:pPr algn="ctr"/>
            <a:endParaRPr lang="pt-BR" b="1" dirty="0" smtClean="0"/>
          </a:p>
          <a:p>
            <a:pPr algn="ctr"/>
            <a:endParaRPr lang="pt-BR" b="1" dirty="0"/>
          </a:p>
          <a:p>
            <a:pPr algn="ctr"/>
            <a:endParaRPr lang="pt-BR" b="1" dirty="0" smtClean="0"/>
          </a:p>
          <a:p>
            <a:pPr algn="ctr"/>
            <a:endParaRPr lang="pt-BR" b="1" dirty="0"/>
          </a:p>
          <a:p>
            <a:pPr algn="ctr"/>
            <a:endParaRPr lang="pt-BR" b="1" dirty="0" smtClean="0"/>
          </a:p>
          <a:p>
            <a:pPr algn="ctr"/>
            <a:endParaRPr lang="pt-BR" b="1" dirty="0"/>
          </a:p>
          <a:p>
            <a:pPr algn="ctr"/>
            <a:endParaRPr lang="pt-BR" b="1" dirty="0" smtClean="0"/>
          </a:p>
          <a:p>
            <a:pPr algn="ctr"/>
            <a:endParaRPr lang="pt-BR" b="1" dirty="0"/>
          </a:p>
          <a:p>
            <a:pPr algn="ctr"/>
            <a:endParaRPr lang="pt-BR" b="1" dirty="0" smtClean="0"/>
          </a:p>
          <a:p>
            <a:pPr algn="ctr"/>
            <a:endParaRPr lang="pt-BR" b="1" dirty="0"/>
          </a:p>
        </p:txBody>
      </p:sp>
      <p:sp>
        <p:nvSpPr>
          <p:cNvPr id="8" name="7 CuadroTexto"/>
          <p:cNvSpPr txBox="1"/>
          <p:nvPr/>
        </p:nvSpPr>
        <p:spPr>
          <a:xfrm>
            <a:off x="2915816" y="6469196"/>
            <a:ext cx="3240360" cy="369332"/>
          </a:xfrm>
          <a:prstGeom prst="rect">
            <a:avLst/>
          </a:prstGeom>
          <a:noFill/>
        </p:spPr>
        <p:txBody>
          <a:bodyPr wrap="square" rtlCol="0">
            <a:spAutoFit/>
          </a:bodyPr>
          <a:lstStyle/>
          <a:p>
            <a:pPr algn="ctr"/>
            <a:r>
              <a:rPr lang="es-ES" dirty="0" smtClean="0"/>
              <a:t>Julio 2018</a:t>
            </a:r>
            <a:endParaRPr lang="en-US" dirty="0"/>
          </a:p>
        </p:txBody>
      </p:sp>
      <p:sp>
        <p:nvSpPr>
          <p:cNvPr id="3" name="2 CuadroTexto"/>
          <p:cNvSpPr txBox="1"/>
          <p:nvPr/>
        </p:nvSpPr>
        <p:spPr>
          <a:xfrm>
            <a:off x="611561" y="2849321"/>
            <a:ext cx="8064896" cy="1600438"/>
          </a:xfrm>
          <a:prstGeom prst="rect">
            <a:avLst/>
          </a:prstGeom>
          <a:noFill/>
        </p:spPr>
        <p:txBody>
          <a:bodyPr wrap="square" rtlCol="0">
            <a:spAutoFit/>
          </a:bodyPr>
          <a:lstStyle/>
          <a:p>
            <a:r>
              <a:rPr lang="es-ES" sz="2000" dirty="0">
                <a:ln/>
                <a:latin typeface="Showcard Gothic" panose="04020904020102020604" pitchFamily="82" charset="0"/>
              </a:rPr>
              <a:t>¿Cual es el efecto de la terapia con </a:t>
            </a:r>
            <a:r>
              <a:rPr lang="es-ES" sz="2000" dirty="0" err="1">
                <a:ln/>
                <a:latin typeface="Showcard Gothic" panose="04020904020102020604" pitchFamily="82" charset="0"/>
              </a:rPr>
              <a:t>vasoactivos</a:t>
            </a:r>
            <a:r>
              <a:rPr lang="es-ES" sz="2000" dirty="0">
                <a:ln/>
                <a:latin typeface="Showcard Gothic" panose="04020904020102020604" pitchFamily="82" charset="0"/>
              </a:rPr>
              <a:t> </a:t>
            </a:r>
            <a:r>
              <a:rPr lang="es-ES" sz="2000" dirty="0" smtClean="0">
                <a:ln/>
                <a:latin typeface="Showcard Gothic" panose="04020904020102020604" pitchFamily="82" charset="0"/>
              </a:rPr>
              <a:t>en </a:t>
            </a:r>
            <a:r>
              <a:rPr lang="es-ES" sz="2000" dirty="0">
                <a:ln/>
                <a:latin typeface="Showcard Gothic" panose="04020904020102020604" pitchFamily="82" charset="0"/>
              </a:rPr>
              <a:t>cuanto a la mortalidad, </a:t>
            </a:r>
            <a:r>
              <a:rPr lang="es-ES" sz="2000" dirty="0" smtClean="0">
                <a:ln/>
                <a:latin typeface="Showcard Gothic" panose="04020904020102020604" pitchFamily="82" charset="0"/>
              </a:rPr>
              <a:t> clase </a:t>
            </a:r>
            <a:r>
              <a:rPr lang="es-ES" sz="2000" dirty="0">
                <a:ln/>
                <a:latin typeface="Showcard Gothic" panose="04020904020102020604" pitchFamily="82" charset="0"/>
              </a:rPr>
              <a:t>funcional  </a:t>
            </a:r>
            <a:r>
              <a:rPr lang="es-ES" sz="2000" dirty="0" smtClean="0">
                <a:ln/>
                <a:latin typeface="Showcard Gothic" panose="04020904020102020604" pitchFamily="82" charset="0"/>
              </a:rPr>
              <a:t>y </a:t>
            </a:r>
            <a:r>
              <a:rPr lang="es-ES" sz="2000" dirty="0" err="1">
                <a:ln/>
                <a:latin typeface="Showcard Gothic" panose="04020904020102020604" pitchFamily="82" charset="0"/>
              </a:rPr>
              <a:t>rehospitalización</a:t>
            </a:r>
            <a:r>
              <a:rPr lang="es-ES" sz="2000" dirty="0">
                <a:ln/>
                <a:latin typeface="Showcard Gothic" panose="04020904020102020604" pitchFamily="82" charset="0"/>
              </a:rPr>
              <a:t> a las 48 horas y 7 días en pacientes </a:t>
            </a:r>
            <a:r>
              <a:rPr lang="es-ES" sz="2000" dirty="0" smtClean="0">
                <a:ln/>
                <a:latin typeface="Showcard Gothic" panose="04020904020102020604" pitchFamily="82" charset="0"/>
              </a:rPr>
              <a:t> con </a:t>
            </a:r>
            <a:r>
              <a:rPr lang="es-ES" sz="2000" dirty="0">
                <a:ln/>
                <a:latin typeface="Showcard Gothic" panose="04020904020102020604" pitchFamily="82" charset="0"/>
              </a:rPr>
              <a:t>insuficiencia cardiaca crónica reagudizada? </a:t>
            </a:r>
          </a:p>
          <a:p>
            <a:endParaRPr lang="es-CO" dirty="0"/>
          </a:p>
        </p:txBody>
      </p:sp>
    </p:spTree>
    <p:extLst>
      <p:ext uri="{BB962C8B-B14F-4D97-AF65-F5344CB8AC3E}">
        <p14:creationId xmlns:p14="http://schemas.microsoft.com/office/powerpoint/2010/main" val="35716735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a:off x="30933" y="27112"/>
            <a:ext cx="147565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solidFill>
                <a:srgbClr val="FFFFFF"/>
              </a:solidFill>
            </a:endParaRPr>
          </a:p>
        </p:txBody>
      </p:sp>
      <p:sp>
        <p:nvSpPr>
          <p:cNvPr id="5" name="Rectángulo redondeado 4"/>
          <p:cNvSpPr/>
          <p:nvPr/>
        </p:nvSpPr>
        <p:spPr>
          <a:xfrm>
            <a:off x="3067920" y="27112"/>
            <a:ext cx="1559720"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6" name="Rectángulo redondeado 5"/>
          <p:cNvSpPr/>
          <p:nvPr/>
        </p:nvSpPr>
        <p:spPr>
          <a:xfrm>
            <a:off x="4627640" y="27112"/>
            <a:ext cx="155113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8" name="Rectángulo redondeado 7"/>
          <p:cNvSpPr/>
          <p:nvPr/>
        </p:nvSpPr>
        <p:spPr>
          <a:xfrm>
            <a:off x="1516400" y="27112"/>
            <a:ext cx="1524569"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9" name="Rectángulo redondeado 5"/>
          <p:cNvSpPr/>
          <p:nvPr/>
        </p:nvSpPr>
        <p:spPr>
          <a:xfrm>
            <a:off x="6178775" y="27870"/>
            <a:ext cx="1500441"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29718"/>
            <a:ext cx="1597099" cy="578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204" y="764704"/>
            <a:ext cx="7848872" cy="5913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27959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a:off x="30933" y="27112"/>
            <a:ext cx="147565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solidFill>
                <a:srgbClr val="FFFFFF"/>
              </a:solidFill>
            </a:endParaRPr>
          </a:p>
        </p:txBody>
      </p:sp>
      <p:sp>
        <p:nvSpPr>
          <p:cNvPr id="5" name="Rectángulo redondeado 4"/>
          <p:cNvSpPr/>
          <p:nvPr/>
        </p:nvSpPr>
        <p:spPr>
          <a:xfrm>
            <a:off x="3067920" y="27112"/>
            <a:ext cx="1559720"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6" name="Rectángulo redondeado 5"/>
          <p:cNvSpPr/>
          <p:nvPr/>
        </p:nvSpPr>
        <p:spPr>
          <a:xfrm>
            <a:off x="4627640" y="27112"/>
            <a:ext cx="155113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8" name="Rectángulo redondeado 7"/>
          <p:cNvSpPr/>
          <p:nvPr/>
        </p:nvSpPr>
        <p:spPr>
          <a:xfrm>
            <a:off x="1516400" y="27112"/>
            <a:ext cx="1524569"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9" name="Rectángulo redondeado 5"/>
          <p:cNvSpPr/>
          <p:nvPr/>
        </p:nvSpPr>
        <p:spPr>
          <a:xfrm>
            <a:off x="6178775" y="27870"/>
            <a:ext cx="1500441"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29718"/>
            <a:ext cx="1597099" cy="578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836712"/>
            <a:ext cx="8239759" cy="5559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Rectángulo"/>
          <p:cNvSpPr/>
          <p:nvPr/>
        </p:nvSpPr>
        <p:spPr>
          <a:xfrm>
            <a:off x="395536" y="3068960"/>
            <a:ext cx="8239759"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31279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a:off x="30933" y="27112"/>
            <a:ext cx="147565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solidFill>
                <a:srgbClr val="FFFFFF"/>
              </a:solidFill>
            </a:endParaRPr>
          </a:p>
        </p:txBody>
      </p:sp>
      <p:sp>
        <p:nvSpPr>
          <p:cNvPr id="5" name="Rectángulo redondeado 4"/>
          <p:cNvSpPr/>
          <p:nvPr/>
        </p:nvSpPr>
        <p:spPr>
          <a:xfrm>
            <a:off x="3067920" y="27112"/>
            <a:ext cx="1559720"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6" name="Rectángulo redondeado 5"/>
          <p:cNvSpPr/>
          <p:nvPr/>
        </p:nvSpPr>
        <p:spPr>
          <a:xfrm>
            <a:off x="4627640" y="27112"/>
            <a:ext cx="155113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8" name="Rectángulo redondeado 7"/>
          <p:cNvSpPr/>
          <p:nvPr/>
        </p:nvSpPr>
        <p:spPr>
          <a:xfrm>
            <a:off x="1516400" y="27112"/>
            <a:ext cx="1524569"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9" name="Rectángulo redondeado 5"/>
          <p:cNvSpPr/>
          <p:nvPr/>
        </p:nvSpPr>
        <p:spPr>
          <a:xfrm>
            <a:off x="6178775" y="27870"/>
            <a:ext cx="1500441"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29718"/>
            <a:ext cx="1597099" cy="578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478157"/>
            <a:ext cx="8280920" cy="5975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67760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a:off x="30933" y="27112"/>
            <a:ext cx="147565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solidFill>
                <a:srgbClr val="FFFFFF"/>
              </a:solidFill>
            </a:endParaRPr>
          </a:p>
        </p:txBody>
      </p:sp>
      <p:sp>
        <p:nvSpPr>
          <p:cNvPr id="5" name="Rectángulo redondeado 4"/>
          <p:cNvSpPr/>
          <p:nvPr/>
        </p:nvSpPr>
        <p:spPr>
          <a:xfrm>
            <a:off x="3067920" y="27112"/>
            <a:ext cx="1559720"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6" name="Rectángulo redondeado 5"/>
          <p:cNvSpPr/>
          <p:nvPr/>
        </p:nvSpPr>
        <p:spPr>
          <a:xfrm>
            <a:off x="4627640" y="27112"/>
            <a:ext cx="155113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8" name="Rectángulo redondeado 7"/>
          <p:cNvSpPr/>
          <p:nvPr/>
        </p:nvSpPr>
        <p:spPr>
          <a:xfrm>
            <a:off x="1516400" y="27112"/>
            <a:ext cx="1524569"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9" name="Rectángulo redondeado 5"/>
          <p:cNvSpPr/>
          <p:nvPr/>
        </p:nvSpPr>
        <p:spPr>
          <a:xfrm>
            <a:off x="6178775" y="27870"/>
            <a:ext cx="1500441"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29718"/>
            <a:ext cx="1597099" cy="578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146" y="692696"/>
            <a:ext cx="8671094" cy="5544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Rectángulo"/>
          <p:cNvSpPr/>
          <p:nvPr/>
        </p:nvSpPr>
        <p:spPr>
          <a:xfrm>
            <a:off x="323528" y="2924944"/>
            <a:ext cx="8424936"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15 Rectángulo"/>
          <p:cNvSpPr/>
          <p:nvPr/>
        </p:nvSpPr>
        <p:spPr>
          <a:xfrm>
            <a:off x="251520" y="3645024"/>
            <a:ext cx="8424936"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17 Rectángulo"/>
          <p:cNvSpPr/>
          <p:nvPr/>
        </p:nvSpPr>
        <p:spPr>
          <a:xfrm>
            <a:off x="290490" y="5589240"/>
            <a:ext cx="8424936"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112259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a:off x="30933" y="27112"/>
            <a:ext cx="147565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solidFill>
                <a:srgbClr val="FFFFFF"/>
              </a:solidFill>
            </a:endParaRPr>
          </a:p>
        </p:txBody>
      </p:sp>
      <p:sp>
        <p:nvSpPr>
          <p:cNvPr id="5" name="Rectángulo redondeado 4"/>
          <p:cNvSpPr/>
          <p:nvPr/>
        </p:nvSpPr>
        <p:spPr>
          <a:xfrm>
            <a:off x="3067920" y="27112"/>
            <a:ext cx="1559720"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6" name="Rectángulo redondeado 5"/>
          <p:cNvSpPr/>
          <p:nvPr/>
        </p:nvSpPr>
        <p:spPr>
          <a:xfrm>
            <a:off x="4627640" y="27112"/>
            <a:ext cx="155113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8" name="Rectángulo redondeado 7"/>
          <p:cNvSpPr/>
          <p:nvPr/>
        </p:nvSpPr>
        <p:spPr>
          <a:xfrm>
            <a:off x="1516400" y="27112"/>
            <a:ext cx="1524569"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9" name="Rectángulo redondeado 5"/>
          <p:cNvSpPr/>
          <p:nvPr/>
        </p:nvSpPr>
        <p:spPr>
          <a:xfrm>
            <a:off x="6178775" y="27870"/>
            <a:ext cx="1500441"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29718"/>
            <a:ext cx="1597099" cy="578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470" y="514964"/>
            <a:ext cx="7692954" cy="5938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17588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a:off x="30933" y="27112"/>
            <a:ext cx="147565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solidFill>
                <a:srgbClr val="FFFFFF"/>
              </a:solidFill>
            </a:endParaRPr>
          </a:p>
        </p:txBody>
      </p:sp>
      <p:sp>
        <p:nvSpPr>
          <p:cNvPr id="5" name="Rectángulo redondeado 4"/>
          <p:cNvSpPr/>
          <p:nvPr/>
        </p:nvSpPr>
        <p:spPr>
          <a:xfrm>
            <a:off x="3067920" y="27112"/>
            <a:ext cx="1559720"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6" name="Rectángulo redondeado 5"/>
          <p:cNvSpPr/>
          <p:nvPr/>
        </p:nvSpPr>
        <p:spPr>
          <a:xfrm>
            <a:off x="4627640" y="27112"/>
            <a:ext cx="155113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8" name="Rectángulo redondeado 7"/>
          <p:cNvSpPr/>
          <p:nvPr/>
        </p:nvSpPr>
        <p:spPr>
          <a:xfrm>
            <a:off x="1516400" y="27112"/>
            <a:ext cx="1524569"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9" name="Rectángulo redondeado 5"/>
          <p:cNvSpPr/>
          <p:nvPr/>
        </p:nvSpPr>
        <p:spPr>
          <a:xfrm>
            <a:off x="6178775" y="27870"/>
            <a:ext cx="1500441"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29718"/>
            <a:ext cx="1597099" cy="578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652" y="548680"/>
            <a:ext cx="8494820" cy="568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10 Rectángulo"/>
          <p:cNvSpPr/>
          <p:nvPr/>
        </p:nvSpPr>
        <p:spPr>
          <a:xfrm>
            <a:off x="323528" y="3356992"/>
            <a:ext cx="8424936"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11 Rectángulo"/>
          <p:cNvSpPr/>
          <p:nvPr/>
        </p:nvSpPr>
        <p:spPr>
          <a:xfrm>
            <a:off x="323528" y="5589240"/>
            <a:ext cx="8424936"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12 Rectángulo"/>
          <p:cNvSpPr/>
          <p:nvPr/>
        </p:nvSpPr>
        <p:spPr>
          <a:xfrm>
            <a:off x="323528" y="5013176"/>
            <a:ext cx="8424936"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341758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349952295"/>
              </p:ext>
            </p:extLst>
          </p:nvPr>
        </p:nvGraphicFramePr>
        <p:xfrm>
          <a:off x="395536" y="1484784"/>
          <a:ext cx="8424936" cy="4992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redondeado 4"/>
          <p:cNvSpPr/>
          <p:nvPr/>
        </p:nvSpPr>
        <p:spPr>
          <a:xfrm>
            <a:off x="1502749" y="0"/>
            <a:ext cx="147565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p>
        </p:txBody>
      </p:sp>
      <p:sp>
        <p:nvSpPr>
          <p:cNvPr id="6" name="Rectángulo redondeado 5"/>
          <p:cNvSpPr/>
          <p:nvPr/>
        </p:nvSpPr>
        <p:spPr>
          <a:xfrm>
            <a:off x="15519" y="0"/>
            <a:ext cx="1480995" cy="332656"/>
          </a:xfrm>
          <a:prstGeom prst="roundRec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t>Discusión</a:t>
            </a:r>
            <a:endParaRPr lang="es-ES" sz="1600" b="1" dirty="0"/>
          </a:p>
        </p:txBody>
      </p:sp>
      <p:sp>
        <p:nvSpPr>
          <p:cNvPr id="7" name="Rectángulo redondeado 6"/>
          <p:cNvSpPr/>
          <p:nvPr/>
        </p:nvSpPr>
        <p:spPr>
          <a:xfrm>
            <a:off x="4487144" y="0"/>
            <a:ext cx="1559720"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redondeado 7"/>
          <p:cNvSpPr/>
          <p:nvPr/>
        </p:nvSpPr>
        <p:spPr>
          <a:xfrm>
            <a:off x="6049981" y="0"/>
            <a:ext cx="155113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redondeado 8"/>
          <p:cNvSpPr/>
          <p:nvPr/>
        </p:nvSpPr>
        <p:spPr>
          <a:xfrm>
            <a:off x="7607351" y="0"/>
            <a:ext cx="1544191"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redondeado 9"/>
          <p:cNvSpPr/>
          <p:nvPr/>
        </p:nvSpPr>
        <p:spPr>
          <a:xfrm>
            <a:off x="2984639" y="0"/>
            <a:ext cx="1524569"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 Título"/>
          <p:cNvSpPr>
            <a:spLocks noGrp="1"/>
          </p:cNvSpPr>
          <p:nvPr>
            <p:ph type="title"/>
          </p:nvPr>
        </p:nvSpPr>
        <p:spPr>
          <a:xfrm>
            <a:off x="457200" y="533400"/>
            <a:ext cx="8229600" cy="990600"/>
          </a:xfrm>
        </p:spPr>
        <p:txBody>
          <a:bodyPr>
            <a:normAutofit/>
            <a:scene3d>
              <a:camera prst="orthographicFront"/>
              <a:lightRig rig="threePt" dir="t"/>
            </a:scene3d>
            <a:sp3d extrusionH="57150">
              <a:bevelT w="38100" h="38100"/>
            </a:sp3d>
          </a:bodyPr>
          <a:lstStyle/>
          <a:p>
            <a:r>
              <a:rPr lang="es-ES" sz="4800" dirty="0" smtClean="0">
                <a:effectLst>
                  <a:outerShdw blurRad="50800" dist="38100" dir="2700000" algn="tl" rotWithShape="0">
                    <a:prstClr val="black">
                      <a:alpha val="40000"/>
                    </a:prstClr>
                  </a:outerShdw>
                </a:effectLst>
                <a:latin typeface="Showcard Gothic" panose="04020904020102020604" pitchFamily="82" charset="0"/>
              </a:rPr>
              <a:t>Discusión</a:t>
            </a:r>
            <a:endParaRPr lang="en-US" sz="4800" dirty="0">
              <a:effectLst>
                <a:outerShdw blurRad="50800" dist="38100" dir="2700000" algn="tl" rotWithShape="0">
                  <a:prstClr val="black">
                    <a:alpha val="40000"/>
                  </a:prstClr>
                </a:outerShdw>
              </a:effectLst>
              <a:latin typeface="Showcard Gothic" panose="04020904020102020604" pitchFamily="82" charset="0"/>
            </a:endParaRPr>
          </a:p>
        </p:txBody>
      </p:sp>
    </p:spTree>
    <p:extLst>
      <p:ext uri="{BB962C8B-B14F-4D97-AF65-F5344CB8AC3E}">
        <p14:creationId xmlns:p14="http://schemas.microsoft.com/office/powerpoint/2010/main" val="518477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graphicEl>
                                              <a:dgm id="{D0D910FA-FE8F-4F4C-AF46-C4EC2E4D28CF}"/>
                                            </p:graphicEl>
                                          </p:spTgt>
                                        </p:tgtEl>
                                        <p:attrNameLst>
                                          <p:attrName>style.visibility</p:attrName>
                                        </p:attrNameLst>
                                      </p:cBhvr>
                                      <p:to>
                                        <p:strVal val="visible"/>
                                      </p:to>
                                    </p:set>
                                    <p:animEffect transition="in" filter="barn(inVertical)">
                                      <p:cBhvr>
                                        <p:cTn id="7" dur="500"/>
                                        <p:tgtEl>
                                          <p:spTgt spid="4">
                                            <p:graphicEl>
                                              <a:dgm id="{D0D910FA-FE8F-4F4C-AF46-C4EC2E4D28C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graphicEl>
                                              <a:dgm id="{D8644DE2-DC38-4795-B927-D23A655E0EA8}"/>
                                            </p:graphicEl>
                                          </p:spTgt>
                                        </p:tgtEl>
                                        <p:attrNameLst>
                                          <p:attrName>style.visibility</p:attrName>
                                        </p:attrNameLst>
                                      </p:cBhvr>
                                      <p:to>
                                        <p:strVal val="visible"/>
                                      </p:to>
                                    </p:set>
                                    <p:animEffect transition="in" filter="barn(inVertical)">
                                      <p:cBhvr>
                                        <p:cTn id="12" dur="500"/>
                                        <p:tgtEl>
                                          <p:spTgt spid="4">
                                            <p:graphicEl>
                                              <a:dgm id="{D8644DE2-DC38-4795-B927-D23A655E0EA8}"/>
                                            </p:graphic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graphicEl>
                                              <a:dgm id="{51EFD985-A1F8-4C2D-9F92-D7EFADF18E49}"/>
                                            </p:graphicEl>
                                          </p:spTgt>
                                        </p:tgtEl>
                                        <p:attrNameLst>
                                          <p:attrName>style.visibility</p:attrName>
                                        </p:attrNameLst>
                                      </p:cBhvr>
                                      <p:to>
                                        <p:strVal val="visible"/>
                                      </p:to>
                                    </p:set>
                                    <p:animEffect transition="in" filter="barn(inVertical)">
                                      <p:cBhvr>
                                        <p:cTn id="15" dur="500"/>
                                        <p:tgtEl>
                                          <p:spTgt spid="4">
                                            <p:graphicEl>
                                              <a:dgm id="{51EFD985-A1F8-4C2D-9F92-D7EFADF18E4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graphicEl>
                                              <a:dgm id="{8BBBEA76-40DC-4333-920E-9F31CB26C8AA}"/>
                                            </p:graphicEl>
                                          </p:spTgt>
                                        </p:tgtEl>
                                        <p:attrNameLst>
                                          <p:attrName>style.visibility</p:attrName>
                                        </p:attrNameLst>
                                      </p:cBhvr>
                                      <p:to>
                                        <p:strVal val="visible"/>
                                      </p:to>
                                    </p:set>
                                    <p:animEffect transition="in" filter="barn(inVertical)">
                                      <p:cBhvr>
                                        <p:cTn id="20" dur="500"/>
                                        <p:tgtEl>
                                          <p:spTgt spid="4">
                                            <p:graphicEl>
                                              <a:dgm id="{8BBBEA76-40DC-4333-920E-9F31CB26C8AA}"/>
                                            </p:graphic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4">
                                            <p:graphicEl>
                                              <a:dgm id="{47050216-EA46-4C9D-97DE-1CE78A8E862B}"/>
                                            </p:graphicEl>
                                          </p:spTgt>
                                        </p:tgtEl>
                                        <p:attrNameLst>
                                          <p:attrName>style.visibility</p:attrName>
                                        </p:attrNameLst>
                                      </p:cBhvr>
                                      <p:to>
                                        <p:strVal val="visible"/>
                                      </p:to>
                                    </p:set>
                                    <p:animEffect transition="in" filter="barn(inVertical)">
                                      <p:cBhvr>
                                        <p:cTn id="23" dur="500"/>
                                        <p:tgtEl>
                                          <p:spTgt spid="4">
                                            <p:graphicEl>
                                              <a:dgm id="{47050216-EA46-4C9D-97DE-1CE78A8E862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scene3d>
              <a:camera prst="orthographicFront"/>
              <a:lightRig rig="threePt" dir="t"/>
            </a:scene3d>
            <a:sp3d extrusionH="57150">
              <a:bevelT w="38100" h="38100"/>
            </a:sp3d>
          </a:bodyPr>
          <a:lstStyle/>
          <a:p>
            <a:r>
              <a:rPr lang="es-ES" sz="4800" dirty="0" smtClean="0">
                <a:effectLst>
                  <a:outerShdw blurRad="50800" dist="38100" dir="2700000" algn="tl" rotWithShape="0">
                    <a:prstClr val="black">
                      <a:alpha val="40000"/>
                    </a:prstClr>
                  </a:outerShdw>
                </a:effectLst>
                <a:latin typeface="Showcard Gothic" panose="04020904020102020604" pitchFamily="82" charset="0"/>
              </a:rPr>
              <a:t>Discusión</a:t>
            </a:r>
            <a:endParaRPr lang="en-US" sz="4800" dirty="0">
              <a:effectLst>
                <a:outerShdw blurRad="50800" dist="38100" dir="2700000" algn="tl" rotWithShape="0">
                  <a:prstClr val="black">
                    <a:alpha val="40000"/>
                  </a:prstClr>
                </a:outerShdw>
              </a:effectLst>
              <a:latin typeface="Showcard Gothic" panose="04020904020102020604" pitchFamily="82"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278741242"/>
              </p:ext>
            </p:extLst>
          </p:nvPr>
        </p:nvGraphicFramePr>
        <p:xfrm>
          <a:off x="323528" y="1524000"/>
          <a:ext cx="8363272"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ángulo redondeado 10"/>
          <p:cNvSpPr/>
          <p:nvPr/>
        </p:nvSpPr>
        <p:spPr>
          <a:xfrm>
            <a:off x="1502749" y="0"/>
            <a:ext cx="147565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p>
        </p:txBody>
      </p:sp>
      <p:sp>
        <p:nvSpPr>
          <p:cNvPr id="12" name="Rectángulo redondeado 11"/>
          <p:cNvSpPr/>
          <p:nvPr/>
        </p:nvSpPr>
        <p:spPr>
          <a:xfrm>
            <a:off x="15519" y="0"/>
            <a:ext cx="1480995" cy="332656"/>
          </a:xfrm>
          <a:prstGeom prst="roundRec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t>Discusión</a:t>
            </a:r>
            <a:endParaRPr lang="es-ES" sz="1600" b="1" dirty="0"/>
          </a:p>
        </p:txBody>
      </p:sp>
      <p:sp>
        <p:nvSpPr>
          <p:cNvPr id="13" name="Rectángulo redondeado 12"/>
          <p:cNvSpPr/>
          <p:nvPr/>
        </p:nvSpPr>
        <p:spPr>
          <a:xfrm>
            <a:off x="4487144" y="0"/>
            <a:ext cx="1559720"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redondeado 13"/>
          <p:cNvSpPr/>
          <p:nvPr/>
        </p:nvSpPr>
        <p:spPr>
          <a:xfrm>
            <a:off x="6049981" y="0"/>
            <a:ext cx="155113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redondeado 14"/>
          <p:cNvSpPr/>
          <p:nvPr/>
        </p:nvSpPr>
        <p:spPr>
          <a:xfrm>
            <a:off x="7607351" y="0"/>
            <a:ext cx="1544191"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redondeado 15"/>
          <p:cNvSpPr/>
          <p:nvPr/>
        </p:nvSpPr>
        <p:spPr>
          <a:xfrm>
            <a:off x="2984639" y="0"/>
            <a:ext cx="1524569"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2987" y="1988840"/>
            <a:ext cx="7058025" cy="303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9592" y="2276872"/>
            <a:ext cx="7315200" cy="272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9139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graphicEl>
                                              <a:dgm id="{4C2B34E4-A0FA-40B8-B488-9D1BC990E7B7}"/>
                                            </p:graphicEl>
                                          </p:spTgt>
                                        </p:tgtEl>
                                        <p:attrNameLst>
                                          <p:attrName>style.visibility</p:attrName>
                                        </p:attrNameLst>
                                      </p:cBhvr>
                                      <p:to>
                                        <p:strVal val="visible"/>
                                      </p:to>
                                    </p:set>
                                    <p:animEffect transition="in" filter="randombar(horizontal)">
                                      <p:cBhvr>
                                        <p:cTn id="7" dur="500"/>
                                        <p:tgtEl>
                                          <p:spTgt spid="4">
                                            <p:graphicEl>
                                              <a:dgm id="{4C2B34E4-A0FA-40B8-B488-9D1BC990E7B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graphicEl>
                                              <a:dgm id="{4D7D3B37-1DDB-439B-AB84-01FEFF2D4897}"/>
                                            </p:graphicEl>
                                          </p:spTgt>
                                        </p:tgtEl>
                                        <p:attrNameLst>
                                          <p:attrName>style.visibility</p:attrName>
                                        </p:attrNameLst>
                                      </p:cBhvr>
                                      <p:to>
                                        <p:strVal val="visible"/>
                                      </p:to>
                                    </p:set>
                                    <p:animEffect transition="in" filter="randombar(horizontal)">
                                      <p:cBhvr>
                                        <p:cTn id="12" dur="500"/>
                                        <p:tgtEl>
                                          <p:spTgt spid="4">
                                            <p:graphicEl>
                                              <a:dgm id="{4D7D3B37-1DDB-439B-AB84-01FEFF2D4897}"/>
                                            </p:graphic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4">
                                            <p:graphicEl>
                                              <a:dgm id="{72011328-41E2-4D47-A433-B5077DEDA484}"/>
                                            </p:graphicEl>
                                          </p:spTgt>
                                        </p:tgtEl>
                                        <p:attrNameLst>
                                          <p:attrName>style.visibility</p:attrName>
                                        </p:attrNameLst>
                                      </p:cBhvr>
                                      <p:to>
                                        <p:strVal val="visible"/>
                                      </p:to>
                                    </p:set>
                                    <p:animEffect transition="in" filter="randombar(horizontal)">
                                      <p:cBhvr>
                                        <p:cTn id="15" dur="500"/>
                                        <p:tgtEl>
                                          <p:spTgt spid="4">
                                            <p:graphicEl>
                                              <a:dgm id="{72011328-41E2-4D47-A433-B5077DEDA484}"/>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scene3d>
              <a:camera prst="orthographicFront"/>
              <a:lightRig rig="threePt" dir="t"/>
            </a:scene3d>
            <a:sp3d extrusionH="57150">
              <a:bevelT w="38100" h="38100"/>
            </a:sp3d>
          </a:bodyPr>
          <a:lstStyle/>
          <a:p>
            <a:r>
              <a:rPr lang="es-ES" sz="4400" dirty="0" smtClean="0">
                <a:latin typeface="Showcard Gothic" panose="04020904020102020604" pitchFamily="82" charset="0"/>
              </a:rPr>
              <a:t>Conclusión del Estudio</a:t>
            </a:r>
            <a:endParaRPr lang="en-US" sz="4400" dirty="0">
              <a:latin typeface="Showcard Gothic" panose="04020904020102020604" pitchFamily="82"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670194077"/>
              </p:ext>
            </p:extLst>
          </p:nvPr>
        </p:nvGraphicFramePr>
        <p:xfrm>
          <a:off x="367970" y="2204864"/>
          <a:ext cx="8229600" cy="2736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redondeado 4"/>
          <p:cNvSpPr/>
          <p:nvPr/>
        </p:nvSpPr>
        <p:spPr>
          <a:xfrm>
            <a:off x="44743" y="27112"/>
            <a:ext cx="147565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p>
        </p:txBody>
      </p:sp>
      <p:sp>
        <p:nvSpPr>
          <p:cNvPr id="6" name="Rectángulo redondeado 5"/>
          <p:cNvSpPr/>
          <p:nvPr/>
        </p:nvSpPr>
        <p:spPr>
          <a:xfrm>
            <a:off x="1520399" y="27112"/>
            <a:ext cx="1440160" cy="332656"/>
          </a:xfrm>
          <a:prstGeom prst="roundRec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t>Conclusión</a:t>
            </a:r>
            <a:endParaRPr lang="es-ES" sz="1600" b="1" dirty="0"/>
          </a:p>
        </p:txBody>
      </p:sp>
      <p:sp>
        <p:nvSpPr>
          <p:cNvPr id="7" name="Rectángulo redondeado 6"/>
          <p:cNvSpPr/>
          <p:nvPr/>
        </p:nvSpPr>
        <p:spPr>
          <a:xfrm>
            <a:off x="4489675" y="-3448"/>
            <a:ext cx="1559720"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redondeado 7"/>
          <p:cNvSpPr/>
          <p:nvPr/>
        </p:nvSpPr>
        <p:spPr>
          <a:xfrm>
            <a:off x="6063205" y="-3448"/>
            <a:ext cx="155113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redondeado 8"/>
          <p:cNvSpPr/>
          <p:nvPr/>
        </p:nvSpPr>
        <p:spPr>
          <a:xfrm>
            <a:off x="7595304" y="-3448"/>
            <a:ext cx="1544191"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redondeado 9"/>
          <p:cNvSpPr/>
          <p:nvPr/>
        </p:nvSpPr>
        <p:spPr>
          <a:xfrm>
            <a:off x="2958201" y="-3448"/>
            <a:ext cx="1524569"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76952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8376" t="10585" r="26933" b="5704"/>
          <a:stretch/>
        </p:blipFill>
        <p:spPr bwMode="auto">
          <a:xfrm>
            <a:off x="0" y="358992"/>
            <a:ext cx="9144000" cy="6470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6300192" y="1412776"/>
            <a:ext cx="318781" cy="400110"/>
          </a:xfrm>
          <a:prstGeom prst="rect">
            <a:avLst/>
          </a:prstGeom>
          <a:noFill/>
        </p:spPr>
        <p:txBody>
          <a:bodyPr wrap="square" rtlCol="0">
            <a:spAutoFit/>
          </a:bodyPr>
          <a:lstStyle/>
          <a:p>
            <a:r>
              <a:rPr lang="es-ES" sz="2000" b="1" dirty="0" smtClean="0">
                <a:solidFill>
                  <a:srgbClr val="FF0000"/>
                </a:solidFill>
              </a:rPr>
              <a:t>x</a:t>
            </a:r>
            <a:endParaRPr lang="en-US" sz="2000" b="1" dirty="0">
              <a:solidFill>
                <a:srgbClr val="FF0000"/>
              </a:solidFill>
            </a:endParaRPr>
          </a:p>
        </p:txBody>
      </p:sp>
      <p:sp>
        <p:nvSpPr>
          <p:cNvPr id="5" name="4 CuadroTexto"/>
          <p:cNvSpPr txBox="1"/>
          <p:nvPr/>
        </p:nvSpPr>
        <p:spPr>
          <a:xfrm>
            <a:off x="6300192" y="3068960"/>
            <a:ext cx="432048" cy="369332"/>
          </a:xfrm>
          <a:prstGeom prst="rect">
            <a:avLst/>
          </a:prstGeom>
          <a:noFill/>
        </p:spPr>
        <p:txBody>
          <a:bodyPr wrap="square" rtlCol="0">
            <a:spAutoFit/>
          </a:bodyPr>
          <a:lstStyle/>
          <a:p>
            <a:r>
              <a:rPr lang="es-ES" b="1" dirty="0" smtClean="0">
                <a:solidFill>
                  <a:srgbClr val="FF0000"/>
                </a:solidFill>
              </a:rPr>
              <a:t>x</a:t>
            </a:r>
            <a:endParaRPr lang="en-US" b="1" dirty="0">
              <a:solidFill>
                <a:srgbClr val="FF0000"/>
              </a:solidFill>
            </a:endParaRPr>
          </a:p>
        </p:txBody>
      </p:sp>
      <p:sp>
        <p:nvSpPr>
          <p:cNvPr id="6" name="5 CuadroTexto"/>
          <p:cNvSpPr txBox="1"/>
          <p:nvPr/>
        </p:nvSpPr>
        <p:spPr>
          <a:xfrm>
            <a:off x="7164288" y="3594216"/>
            <a:ext cx="360040" cy="369332"/>
          </a:xfrm>
          <a:prstGeom prst="rect">
            <a:avLst/>
          </a:prstGeom>
          <a:noFill/>
        </p:spPr>
        <p:txBody>
          <a:bodyPr wrap="square" rtlCol="0">
            <a:spAutoFit/>
          </a:bodyPr>
          <a:lstStyle/>
          <a:p>
            <a:r>
              <a:rPr lang="es-ES" b="1" dirty="0" smtClean="0">
                <a:solidFill>
                  <a:srgbClr val="FF0000"/>
                </a:solidFill>
              </a:rPr>
              <a:t>x</a:t>
            </a:r>
            <a:endParaRPr lang="en-US" b="1" dirty="0">
              <a:solidFill>
                <a:srgbClr val="FF0000"/>
              </a:solidFill>
            </a:endParaRPr>
          </a:p>
        </p:txBody>
      </p:sp>
      <p:sp>
        <p:nvSpPr>
          <p:cNvPr id="7" name="6 CuadroTexto"/>
          <p:cNvSpPr txBox="1"/>
          <p:nvPr/>
        </p:nvSpPr>
        <p:spPr>
          <a:xfrm>
            <a:off x="6404063" y="4005064"/>
            <a:ext cx="344666" cy="369332"/>
          </a:xfrm>
          <a:prstGeom prst="rect">
            <a:avLst/>
          </a:prstGeom>
          <a:noFill/>
        </p:spPr>
        <p:txBody>
          <a:bodyPr wrap="square" rtlCol="0">
            <a:spAutoFit/>
          </a:bodyPr>
          <a:lstStyle/>
          <a:p>
            <a:r>
              <a:rPr lang="es-ES" b="1" dirty="0" smtClean="0">
                <a:solidFill>
                  <a:srgbClr val="FF0000"/>
                </a:solidFill>
              </a:rPr>
              <a:t>x</a:t>
            </a:r>
            <a:endParaRPr lang="en-US" b="1" dirty="0">
              <a:solidFill>
                <a:srgbClr val="FF0000"/>
              </a:solidFill>
            </a:endParaRPr>
          </a:p>
        </p:txBody>
      </p:sp>
      <p:sp>
        <p:nvSpPr>
          <p:cNvPr id="8" name="7 CuadroTexto"/>
          <p:cNvSpPr txBox="1"/>
          <p:nvPr/>
        </p:nvSpPr>
        <p:spPr>
          <a:xfrm>
            <a:off x="7179662" y="4374396"/>
            <a:ext cx="344666" cy="369332"/>
          </a:xfrm>
          <a:prstGeom prst="rect">
            <a:avLst/>
          </a:prstGeom>
          <a:noFill/>
        </p:spPr>
        <p:txBody>
          <a:bodyPr wrap="square" rtlCol="0">
            <a:spAutoFit/>
          </a:bodyPr>
          <a:lstStyle/>
          <a:p>
            <a:r>
              <a:rPr lang="es-ES" b="1" dirty="0" smtClean="0">
                <a:solidFill>
                  <a:srgbClr val="FF0000"/>
                </a:solidFill>
              </a:rPr>
              <a:t>x</a:t>
            </a:r>
            <a:endParaRPr lang="en-US" b="1" dirty="0">
              <a:solidFill>
                <a:srgbClr val="FF0000"/>
              </a:solidFill>
            </a:endParaRPr>
          </a:p>
        </p:txBody>
      </p:sp>
      <p:sp>
        <p:nvSpPr>
          <p:cNvPr id="9" name="8 CuadroTexto"/>
          <p:cNvSpPr txBox="1"/>
          <p:nvPr/>
        </p:nvSpPr>
        <p:spPr>
          <a:xfrm>
            <a:off x="6329724" y="1812886"/>
            <a:ext cx="259715" cy="369332"/>
          </a:xfrm>
          <a:prstGeom prst="rect">
            <a:avLst/>
          </a:prstGeom>
          <a:noFill/>
        </p:spPr>
        <p:txBody>
          <a:bodyPr wrap="square" rtlCol="0">
            <a:spAutoFit/>
          </a:bodyPr>
          <a:lstStyle/>
          <a:p>
            <a:r>
              <a:rPr lang="es-ES" b="1" dirty="0" smtClean="0">
                <a:solidFill>
                  <a:srgbClr val="FF0000"/>
                </a:solidFill>
              </a:rPr>
              <a:t>x</a:t>
            </a:r>
            <a:endParaRPr lang="en-US" b="1" dirty="0">
              <a:solidFill>
                <a:srgbClr val="FF0000"/>
              </a:solidFill>
            </a:endParaRPr>
          </a:p>
        </p:txBody>
      </p:sp>
      <p:sp>
        <p:nvSpPr>
          <p:cNvPr id="11" name="10 CuadroTexto"/>
          <p:cNvSpPr txBox="1"/>
          <p:nvPr/>
        </p:nvSpPr>
        <p:spPr>
          <a:xfrm>
            <a:off x="6329724" y="2185583"/>
            <a:ext cx="259715" cy="369332"/>
          </a:xfrm>
          <a:prstGeom prst="rect">
            <a:avLst/>
          </a:prstGeom>
          <a:noFill/>
        </p:spPr>
        <p:txBody>
          <a:bodyPr wrap="square" rtlCol="0">
            <a:spAutoFit/>
          </a:bodyPr>
          <a:lstStyle/>
          <a:p>
            <a:r>
              <a:rPr lang="es-ES" b="1" dirty="0" smtClean="0">
                <a:solidFill>
                  <a:srgbClr val="FF0000"/>
                </a:solidFill>
              </a:rPr>
              <a:t>x</a:t>
            </a:r>
            <a:endParaRPr lang="en-US" b="1" dirty="0">
              <a:solidFill>
                <a:srgbClr val="FF0000"/>
              </a:solidFill>
            </a:endParaRPr>
          </a:p>
        </p:txBody>
      </p:sp>
      <p:sp>
        <p:nvSpPr>
          <p:cNvPr id="10" name="9 CuadroTexto"/>
          <p:cNvSpPr txBox="1"/>
          <p:nvPr/>
        </p:nvSpPr>
        <p:spPr>
          <a:xfrm>
            <a:off x="6336196" y="2699628"/>
            <a:ext cx="180020" cy="369332"/>
          </a:xfrm>
          <a:prstGeom prst="rect">
            <a:avLst/>
          </a:prstGeom>
          <a:noFill/>
        </p:spPr>
        <p:txBody>
          <a:bodyPr wrap="square" rtlCol="0">
            <a:spAutoFit/>
          </a:bodyPr>
          <a:lstStyle/>
          <a:p>
            <a:r>
              <a:rPr lang="es-ES" b="1" dirty="0" smtClean="0">
                <a:solidFill>
                  <a:srgbClr val="FF0000"/>
                </a:solidFill>
              </a:rPr>
              <a:t>x</a:t>
            </a:r>
            <a:endParaRPr lang="en-US" b="1" dirty="0">
              <a:solidFill>
                <a:srgbClr val="FF0000"/>
              </a:solidFill>
            </a:endParaRPr>
          </a:p>
        </p:txBody>
      </p:sp>
      <p:sp>
        <p:nvSpPr>
          <p:cNvPr id="12" name="11 CuadroTexto"/>
          <p:cNvSpPr txBox="1"/>
          <p:nvPr/>
        </p:nvSpPr>
        <p:spPr>
          <a:xfrm>
            <a:off x="5455314" y="5387032"/>
            <a:ext cx="1348934" cy="30777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s-ES" sz="1400" dirty="0" smtClean="0"/>
              <a:t>1/7,9 =13</a:t>
            </a:r>
            <a:endParaRPr lang="en-US" sz="1400" dirty="0"/>
          </a:p>
        </p:txBody>
      </p:sp>
      <p:sp>
        <p:nvSpPr>
          <p:cNvPr id="13" name="12 CuadroTexto"/>
          <p:cNvSpPr txBox="1"/>
          <p:nvPr/>
        </p:nvSpPr>
        <p:spPr>
          <a:xfrm>
            <a:off x="5455314" y="5640343"/>
            <a:ext cx="1348934" cy="30777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s-ES" sz="1400" dirty="0" smtClean="0"/>
              <a:t>IC 0,66-0,79</a:t>
            </a:r>
            <a:endParaRPr lang="en-US" sz="1400" dirty="0"/>
          </a:p>
        </p:txBody>
      </p:sp>
      <p:sp>
        <p:nvSpPr>
          <p:cNvPr id="15" name="14 CuadroTexto"/>
          <p:cNvSpPr txBox="1"/>
          <p:nvPr/>
        </p:nvSpPr>
        <p:spPr>
          <a:xfrm>
            <a:off x="6329724" y="5981218"/>
            <a:ext cx="318781" cy="400110"/>
          </a:xfrm>
          <a:prstGeom prst="rect">
            <a:avLst/>
          </a:prstGeom>
          <a:noFill/>
        </p:spPr>
        <p:txBody>
          <a:bodyPr wrap="square" rtlCol="0">
            <a:spAutoFit/>
          </a:bodyPr>
          <a:lstStyle/>
          <a:p>
            <a:r>
              <a:rPr lang="es-ES" sz="2000" b="1" dirty="0" smtClean="0">
                <a:solidFill>
                  <a:srgbClr val="FF0000"/>
                </a:solidFill>
              </a:rPr>
              <a:t>x</a:t>
            </a:r>
            <a:endParaRPr lang="en-US" sz="2000" b="1" dirty="0">
              <a:solidFill>
                <a:srgbClr val="FF0000"/>
              </a:solidFill>
            </a:endParaRPr>
          </a:p>
        </p:txBody>
      </p:sp>
      <p:sp>
        <p:nvSpPr>
          <p:cNvPr id="16" name="15 CuadroTexto"/>
          <p:cNvSpPr txBox="1"/>
          <p:nvPr/>
        </p:nvSpPr>
        <p:spPr>
          <a:xfrm>
            <a:off x="6329723" y="6309320"/>
            <a:ext cx="318781" cy="400110"/>
          </a:xfrm>
          <a:prstGeom prst="rect">
            <a:avLst/>
          </a:prstGeom>
          <a:noFill/>
        </p:spPr>
        <p:txBody>
          <a:bodyPr wrap="square" rtlCol="0">
            <a:spAutoFit/>
          </a:bodyPr>
          <a:lstStyle/>
          <a:p>
            <a:r>
              <a:rPr lang="es-ES" sz="2000" b="1" dirty="0" smtClean="0">
                <a:solidFill>
                  <a:srgbClr val="FF0000"/>
                </a:solidFill>
              </a:rPr>
              <a:t>x</a:t>
            </a:r>
            <a:endParaRPr lang="en-US" sz="2000" b="1" dirty="0">
              <a:solidFill>
                <a:srgbClr val="FF0000"/>
              </a:solidFill>
            </a:endParaRPr>
          </a:p>
        </p:txBody>
      </p:sp>
    </p:spTree>
    <p:extLst>
      <p:ext uri="{BB962C8B-B14F-4D97-AF65-F5344CB8AC3E}">
        <p14:creationId xmlns:p14="http://schemas.microsoft.com/office/powerpoint/2010/main" val="339071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2" grpId="0" animBg="1"/>
      <p:bldP spid="13" grpId="0" animBg="1"/>
      <p:bldP spid="15"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0" y="0"/>
            <a:ext cx="1475656" cy="332656"/>
          </a:xfrm>
          <a:prstGeom prst="round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Articulo</a:t>
            </a:r>
            <a:endParaRPr lang="es-ES" b="1" dirty="0"/>
          </a:p>
        </p:txBody>
      </p:sp>
      <p:sp>
        <p:nvSpPr>
          <p:cNvPr id="4" name="Rectángulo redondeado 3"/>
          <p:cNvSpPr/>
          <p:nvPr/>
        </p:nvSpPr>
        <p:spPr>
          <a:xfrm>
            <a:off x="1475656" y="0"/>
            <a:ext cx="1440160" cy="3326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Rectángulo redondeado 4"/>
          <p:cNvSpPr/>
          <p:nvPr/>
        </p:nvSpPr>
        <p:spPr>
          <a:xfrm>
            <a:off x="4452440" y="0"/>
            <a:ext cx="1559720" cy="3326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redondeado 5"/>
          <p:cNvSpPr/>
          <p:nvPr/>
        </p:nvSpPr>
        <p:spPr>
          <a:xfrm>
            <a:off x="6045199" y="0"/>
            <a:ext cx="1551136" cy="3326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redondeado 6"/>
          <p:cNvSpPr/>
          <p:nvPr/>
        </p:nvSpPr>
        <p:spPr>
          <a:xfrm>
            <a:off x="7596335" y="0"/>
            <a:ext cx="1544191" cy="3326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redondeado 7"/>
          <p:cNvSpPr/>
          <p:nvPr/>
        </p:nvSpPr>
        <p:spPr>
          <a:xfrm>
            <a:off x="2927870" y="0"/>
            <a:ext cx="1524569" cy="3326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262" y="836712"/>
            <a:ext cx="7229475"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Rectángulo"/>
          <p:cNvSpPr/>
          <p:nvPr/>
        </p:nvSpPr>
        <p:spPr>
          <a:xfrm>
            <a:off x="1148640" y="5602014"/>
            <a:ext cx="6846746" cy="646331"/>
          </a:xfrm>
          <a:prstGeom prst="rect">
            <a:avLst/>
          </a:prstGeom>
          <a:noFill/>
        </p:spPr>
        <p:txBody>
          <a:bodyPr wrap="none" lIns="91440" tIns="45720" rIns="91440" bIns="45720">
            <a:spAutoFit/>
          </a:bodyPr>
          <a:lstStyle/>
          <a:p>
            <a:pPr algn="ctr"/>
            <a:r>
              <a:rPr lang="es-ES" cap="none" spc="0" dirty="0" smtClean="0">
                <a:ln w="1905"/>
                <a:solidFill>
                  <a:srgbClr val="FF0000"/>
                </a:solidFill>
                <a:effectLst>
                  <a:innerShdw blurRad="69850" dist="43180" dir="5400000">
                    <a:srgbClr val="000000">
                      <a:alpha val="65000"/>
                    </a:srgbClr>
                  </a:innerShdw>
                </a:effectLst>
                <a:latin typeface="Showcard Gothic" panose="04020904020102020604" pitchFamily="82" charset="0"/>
              </a:rPr>
              <a:t>Efecto de digoxina en mortalidad y morbilidad en los </a:t>
            </a:r>
          </a:p>
          <a:p>
            <a:pPr algn="ctr"/>
            <a:r>
              <a:rPr lang="es-ES" cap="none" spc="0" dirty="0" smtClean="0">
                <a:ln w="1905"/>
                <a:solidFill>
                  <a:srgbClr val="FF0000"/>
                </a:solidFill>
                <a:effectLst>
                  <a:innerShdw blurRad="69850" dist="43180" dir="5400000">
                    <a:srgbClr val="000000">
                      <a:alpha val="65000"/>
                    </a:srgbClr>
                  </a:innerShdw>
                </a:effectLst>
                <a:latin typeface="Showcard Gothic" panose="04020904020102020604" pitchFamily="82" charset="0"/>
              </a:rPr>
              <a:t>pacientes con insuficiencia cardiaca</a:t>
            </a:r>
            <a:endParaRPr lang="es-ES" cap="none" spc="0" dirty="0">
              <a:ln w="1905"/>
              <a:solidFill>
                <a:srgbClr val="FF0000"/>
              </a:solidFill>
              <a:effectLst>
                <a:innerShdw blurRad="69850" dist="43180" dir="5400000">
                  <a:srgbClr val="000000">
                    <a:alpha val="65000"/>
                  </a:srgbClr>
                </a:innerShdw>
              </a:effectLst>
              <a:latin typeface="Showcard Gothic" panose="04020904020102020604" pitchFamily="82" charset="0"/>
            </a:endParaRPr>
          </a:p>
        </p:txBody>
      </p:sp>
    </p:spTree>
    <p:extLst>
      <p:ext uri="{BB962C8B-B14F-4D97-AF65-F5344CB8AC3E}">
        <p14:creationId xmlns:p14="http://schemas.microsoft.com/office/powerpoint/2010/main" val="30273060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526" t="9622" r="27552" b="61787"/>
          <a:stretch/>
        </p:blipFill>
        <p:spPr bwMode="auto">
          <a:xfrm>
            <a:off x="395536" y="738064"/>
            <a:ext cx="8189522" cy="2931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5364088" y="1340768"/>
            <a:ext cx="360040" cy="369332"/>
          </a:xfrm>
          <a:prstGeom prst="rect">
            <a:avLst/>
          </a:prstGeom>
          <a:noFill/>
        </p:spPr>
        <p:txBody>
          <a:bodyPr wrap="square" rtlCol="0">
            <a:spAutoFit/>
          </a:bodyPr>
          <a:lstStyle/>
          <a:p>
            <a:r>
              <a:rPr lang="es-ES" b="1" dirty="0" smtClean="0">
                <a:solidFill>
                  <a:srgbClr val="FF0000"/>
                </a:solidFill>
              </a:rPr>
              <a:t>x</a:t>
            </a:r>
            <a:endParaRPr lang="en-US" b="1" dirty="0">
              <a:solidFill>
                <a:srgbClr val="FF0000"/>
              </a:solidFill>
            </a:endParaRPr>
          </a:p>
        </p:txBody>
      </p:sp>
      <p:sp>
        <p:nvSpPr>
          <p:cNvPr id="4" name="3 CuadroTexto"/>
          <p:cNvSpPr txBox="1"/>
          <p:nvPr/>
        </p:nvSpPr>
        <p:spPr>
          <a:xfrm>
            <a:off x="5940152" y="1789303"/>
            <a:ext cx="360040" cy="369332"/>
          </a:xfrm>
          <a:prstGeom prst="rect">
            <a:avLst/>
          </a:prstGeom>
          <a:noFill/>
        </p:spPr>
        <p:txBody>
          <a:bodyPr wrap="square" rtlCol="0">
            <a:spAutoFit/>
          </a:bodyPr>
          <a:lstStyle/>
          <a:p>
            <a:r>
              <a:rPr lang="es-ES" b="1" dirty="0" smtClean="0">
                <a:solidFill>
                  <a:srgbClr val="FF0000"/>
                </a:solidFill>
              </a:rPr>
              <a:t>x</a:t>
            </a:r>
            <a:endParaRPr lang="en-US" b="1" dirty="0">
              <a:solidFill>
                <a:srgbClr val="FF0000"/>
              </a:solidFill>
            </a:endParaRPr>
          </a:p>
        </p:txBody>
      </p:sp>
      <p:sp>
        <p:nvSpPr>
          <p:cNvPr id="5" name="4 CuadroTexto"/>
          <p:cNvSpPr txBox="1"/>
          <p:nvPr/>
        </p:nvSpPr>
        <p:spPr>
          <a:xfrm>
            <a:off x="5364088" y="2158635"/>
            <a:ext cx="360040" cy="369332"/>
          </a:xfrm>
          <a:prstGeom prst="rect">
            <a:avLst/>
          </a:prstGeom>
          <a:noFill/>
        </p:spPr>
        <p:txBody>
          <a:bodyPr wrap="square" rtlCol="0">
            <a:spAutoFit/>
          </a:bodyPr>
          <a:lstStyle/>
          <a:p>
            <a:r>
              <a:rPr lang="es-ES" b="1" dirty="0" smtClean="0">
                <a:solidFill>
                  <a:srgbClr val="FF0000"/>
                </a:solidFill>
              </a:rPr>
              <a:t>x</a:t>
            </a:r>
            <a:endParaRPr lang="en-US" b="1" dirty="0">
              <a:solidFill>
                <a:srgbClr val="FF0000"/>
              </a:solidFill>
            </a:endParaRPr>
          </a:p>
        </p:txBody>
      </p:sp>
      <p:sp>
        <p:nvSpPr>
          <p:cNvPr id="6" name="5 CuadroTexto"/>
          <p:cNvSpPr txBox="1"/>
          <p:nvPr/>
        </p:nvSpPr>
        <p:spPr>
          <a:xfrm>
            <a:off x="5364088" y="2996952"/>
            <a:ext cx="360040" cy="369332"/>
          </a:xfrm>
          <a:prstGeom prst="rect">
            <a:avLst/>
          </a:prstGeom>
          <a:noFill/>
        </p:spPr>
        <p:txBody>
          <a:bodyPr wrap="square" rtlCol="0">
            <a:spAutoFit/>
          </a:bodyPr>
          <a:lstStyle/>
          <a:p>
            <a:r>
              <a:rPr lang="es-ES" b="1" dirty="0" smtClean="0">
                <a:solidFill>
                  <a:srgbClr val="FF0000"/>
                </a:solidFill>
              </a:rPr>
              <a:t>x</a:t>
            </a:r>
            <a:endParaRPr lang="en-US" b="1" dirty="0">
              <a:solidFill>
                <a:srgbClr val="FF0000"/>
              </a:solidFill>
            </a:endParaRPr>
          </a:p>
        </p:txBody>
      </p:sp>
    </p:spTree>
    <p:extLst>
      <p:ext uri="{BB962C8B-B14F-4D97-AF65-F5344CB8AC3E}">
        <p14:creationId xmlns:p14="http://schemas.microsoft.com/office/powerpoint/2010/main" val="191964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9846" y="692696"/>
            <a:ext cx="8229600" cy="990600"/>
          </a:xfrm>
        </p:spPr>
        <p:txBody>
          <a:bodyPr>
            <a:scene3d>
              <a:camera prst="orthographicFront"/>
              <a:lightRig rig="threePt" dir="t"/>
            </a:scene3d>
            <a:sp3d extrusionH="57150">
              <a:bevelT w="38100" h="38100"/>
            </a:sp3d>
          </a:bodyPr>
          <a:lstStyle/>
          <a:p>
            <a:r>
              <a:rPr lang="es-ES" b="1" dirty="0" smtClean="0">
                <a:effectLst>
                  <a:outerShdw blurRad="50800" dist="38100" dir="2700000" algn="tl" rotWithShape="0">
                    <a:prstClr val="black">
                      <a:alpha val="40000"/>
                    </a:prstClr>
                  </a:outerShdw>
                </a:effectLst>
                <a:latin typeface="Showcard Gothic" panose="04020904020102020604" pitchFamily="82" charset="0"/>
              </a:rPr>
              <a:t>Aportes del Grupo</a:t>
            </a:r>
            <a:endParaRPr lang="en-US" b="1" dirty="0">
              <a:effectLst>
                <a:outerShdw blurRad="50800" dist="38100" dir="2700000" algn="tl" rotWithShape="0">
                  <a:prstClr val="black">
                    <a:alpha val="40000"/>
                  </a:prstClr>
                </a:outerShdw>
              </a:effectLst>
              <a:latin typeface="Showcard Gothic" panose="04020904020102020604" pitchFamily="82" charset="0"/>
            </a:endParaRPr>
          </a:p>
        </p:txBody>
      </p:sp>
      <p:sp>
        <p:nvSpPr>
          <p:cNvPr id="4" name="Rectángulo redondeado 3"/>
          <p:cNvSpPr/>
          <p:nvPr/>
        </p:nvSpPr>
        <p:spPr>
          <a:xfrm>
            <a:off x="7121" y="0"/>
            <a:ext cx="147565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p>
        </p:txBody>
      </p:sp>
      <p:sp>
        <p:nvSpPr>
          <p:cNvPr id="5" name="Rectángulo redondeado 4"/>
          <p:cNvSpPr/>
          <p:nvPr/>
        </p:nvSpPr>
        <p:spPr>
          <a:xfrm>
            <a:off x="3019086" y="0"/>
            <a:ext cx="1690696" cy="332656"/>
          </a:xfrm>
          <a:prstGeom prst="roundRec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t>Aportes del Grupo</a:t>
            </a:r>
            <a:endParaRPr lang="es-ES" sz="1200" b="1" dirty="0"/>
          </a:p>
        </p:txBody>
      </p:sp>
      <p:sp>
        <p:nvSpPr>
          <p:cNvPr id="6" name="Rectángulo redondeado 5"/>
          <p:cNvSpPr/>
          <p:nvPr/>
        </p:nvSpPr>
        <p:spPr>
          <a:xfrm>
            <a:off x="4716016" y="0"/>
            <a:ext cx="1330848"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redondeado 6"/>
          <p:cNvSpPr/>
          <p:nvPr/>
        </p:nvSpPr>
        <p:spPr>
          <a:xfrm>
            <a:off x="6049981" y="0"/>
            <a:ext cx="155113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redondeado 7"/>
          <p:cNvSpPr/>
          <p:nvPr/>
        </p:nvSpPr>
        <p:spPr>
          <a:xfrm>
            <a:off x="7607351" y="0"/>
            <a:ext cx="1544191"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redondeado 8"/>
          <p:cNvSpPr/>
          <p:nvPr/>
        </p:nvSpPr>
        <p:spPr>
          <a:xfrm>
            <a:off x="1486923" y="0"/>
            <a:ext cx="1524569"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10" name="9 Diagrama"/>
          <p:cNvGraphicFramePr/>
          <p:nvPr>
            <p:extLst>
              <p:ext uri="{D42A27DB-BD31-4B8C-83A1-F6EECF244321}">
                <p14:modId xmlns:p14="http://schemas.microsoft.com/office/powerpoint/2010/main" val="2061530918"/>
              </p:ext>
            </p:extLst>
          </p:nvPr>
        </p:nvGraphicFramePr>
        <p:xfrm>
          <a:off x="611560" y="2060848"/>
          <a:ext cx="7632848" cy="3312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14120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redondeado 6"/>
          <p:cNvSpPr/>
          <p:nvPr/>
        </p:nvSpPr>
        <p:spPr>
          <a:xfrm>
            <a:off x="251519" y="4149080"/>
            <a:ext cx="8435280" cy="1296144"/>
          </a:xfrm>
          <a:prstGeom prst="roundRect">
            <a:avLst/>
          </a:prstGeom>
          <a:solidFill>
            <a:schemeClr val="tx1">
              <a:lumMod val="25000"/>
              <a:lumOff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redondeado 5"/>
          <p:cNvSpPr/>
          <p:nvPr/>
        </p:nvSpPr>
        <p:spPr>
          <a:xfrm>
            <a:off x="251519" y="2924944"/>
            <a:ext cx="8403877" cy="1045048"/>
          </a:xfrm>
          <a:prstGeom prst="roundRect">
            <a:avLst/>
          </a:prstGeom>
          <a:solidFill>
            <a:schemeClr val="tx1">
              <a:lumMod val="10000"/>
              <a:lumOff val="9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p:cNvSpPr>
            <a:spLocks noGrp="1"/>
          </p:cNvSpPr>
          <p:nvPr>
            <p:ph type="title"/>
          </p:nvPr>
        </p:nvSpPr>
        <p:spPr>
          <a:xfrm>
            <a:off x="611560" y="1149833"/>
            <a:ext cx="4186808" cy="990600"/>
          </a:xfrm>
        </p:spPr>
        <p:txBody>
          <a:bodyPr>
            <a:normAutofit/>
            <a:scene3d>
              <a:camera prst="orthographicFront"/>
              <a:lightRig rig="threePt" dir="t"/>
            </a:scene3d>
            <a:sp3d extrusionH="57150">
              <a:bevelT w="38100" h="38100"/>
            </a:sp3d>
          </a:bodyPr>
          <a:lstStyle/>
          <a:p>
            <a:r>
              <a:rPr lang="es-ES" sz="4400" dirty="0">
                <a:latin typeface="Showcard Gothic" panose="04020904020102020604" pitchFamily="82" charset="0"/>
              </a:rPr>
              <a:t>Introducción</a:t>
            </a:r>
          </a:p>
        </p:txBody>
      </p:sp>
      <p:sp>
        <p:nvSpPr>
          <p:cNvPr id="4" name="Rectángulo 3"/>
          <p:cNvSpPr/>
          <p:nvPr/>
        </p:nvSpPr>
        <p:spPr>
          <a:xfrm>
            <a:off x="405521" y="3046662"/>
            <a:ext cx="8229600" cy="923330"/>
          </a:xfrm>
          <a:prstGeom prst="rect">
            <a:avLst/>
          </a:prstGeom>
        </p:spPr>
        <p:txBody>
          <a:bodyPr wrap="square">
            <a:spAutoFit/>
          </a:bodyPr>
          <a:lstStyle/>
          <a:p>
            <a:pPr algn="just"/>
            <a:r>
              <a:rPr lang="es-ES" dirty="0"/>
              <a:t>La insuficiencia cardíaca congestiva (ICC) sigue siendo un importante problema de salud </a:t>
            </a:r>
            <a:r>
              <a:rPr lang="es-ES" dirty="0" smtClean="0"/>
              <a:t>pública en </a:t>
            </a:r>
            <a:r>
              <a:rPr lang="es-ES" dirty="0"/>
              <a:t>los Estados Unidos, Canadá y otros países occidentales. </a:t>
            </a:r>
            <a:endParaRPr lang="es-ES" b="1" dirty="0"/>
          </a:p>
        </p:txBody>
      </p:sp>
      <p:sp>
        <p:nvSpPr>
          <p:cNvPr id="5" name="Rectángulo 4"/>
          <p:cNvSpPr/>
          <p:nvPr/>
        </p:nvSpPr>
        <p:spPr>
          <a:xfrm>
            <a:off x="251519" y="4077072"/>
            <a:ext cx="8383860" cy="1200329"/>
          </a:xfrm>
          <a:prstGeom prst="rect">
            <a:avLst/>
          </a:prstGeom>
        </p:spPr>
        <p:txBody>
          <a:bodyPr wrap="square">
            <a:spAutoFit/>
          </a:bodyPr>
          <a:lstStyle/>
          <a:p>
            <a:pPr algn="just"/>
            <a:endParaRPr lang="es-ES" dirty="0" smtClean="0"/>
          </a:p>
          <a:p>
            <a:pPr algn="just"/>
            <a:r>
              <a:rPr lang="es-ES" dirty="0" smtClean="0"/>
              <a:t>La </a:t>
            </a:r>
            <a:r>
              <a:rPr lang="es-ES" dirty="0"/>
              <a:t>incidencia </a:t>
            </a:r>
            <a:r>
              <a:rPr lang="es-ES" dirty="0" smtClean="0"/>
              <a:t>y la </a:t>
            </a:r>
            <a:r>
              <a:rPr lang="es-ES" dirty="0"/>
              <a:t>prevalencia ha ido en aumento en los últimos años a pesar de los importantes avances </a:t>
            </a:r>
            <a:r>
              <a:rPr lang="es-ES" dirty="0" smtClean="0"/>
              <a:t>en la </a:t>
            </a:r>
            <a:r>
              <a:rPr lang="es-ES" dirty="0"/>
              <a:t>prevención y el tratamiento de las enfermedades cardiovasculares</a:t>
            </a:r>
            <a:endParaRPr lang="es-ES" b="1" dirty="0"/>
          </a:p>
        </p:txBody>
      </p:sp>
      <p:sp>
        <p:nvSpPr>
          <p:cNvPr id="9" name="Rectángulo redondeado 8"/>
          <p:cNvSpPr/>
          <p:nvPr/>
        </p:nvSpPr>
        <p:spPr>
          <a:xfrm>
            <a:off x="0" y="0"/>
            <a:ext cx="147565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p>
        </p:txBody>
      </p:sp>
      <p:sp>
        <p:nvSpPr>
          <p:cNvPr id="10" name="Rectángulo redondeado 9"/>
          <p:cNvSpPr/>
          <p:nvPr/>
        </p:nvSpPr>
        <p:spPr>
          <a:xfrm>
            <a:off x="1475656" y="0"/>
            <a:ext cx="1440160" cy="332656"/>
          </a:xfrm>
          <a:prstGeom prst="roundRec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t>Introducción</a:t>
            </a:r>
            <a:endParaRPr lang="es-ES" sz="1400" b="1" dirty="0"/>
          </a:p>
        </p:txBody>
      </p:sp>
      <p:sp>
        <p:nvSpPr>
          <p:cNvPr id="11" name="Rectángulo redondeado 10"/>
          <p:cNvSpPr/>
          <p:nvPr/>
        </p:nvSpPr>
        <p:spPr>
          <a:xfrm>
            <a:off x="4452440" y="0"/>
            <a:ext cx="1559720"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redondeado 11"/>
          <p:cNvSpPr/>
          <p:nvPr/>
        </p:nvSpPr>
        <p:spPr>
          <a:xfrm>
            <a:off x="6045199" y="0"/>
            <a:ext cx="155113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redondeado 12"/>
          <p:cNvSpPr/>
          <p:nvPr/>
        </p:nvSpPr>
        <p:spPr>
          <a:xfrm>
            <a:off x="7596335" y="0"/>
            <a:ext cx="1544191"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redondeado 13"/>
          <p:cNvSpPr/>
          <p:nvPr/>
        </p:nvSpPr>
        <p:spPr>
          <a:xfrm>
            <a:off x="2927870" y="0"/>
            <a:ext cx="1524569"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7396" y="692696"/>
            <a:ext cx="2078733" cy="1996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76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redondeado 6"/>
          <p:cNvSpPr/>
          <p:nvPr/>
        </p:nvSpPr>
        <p:spPr>
          <a:xfrm>
            <a:off x="251519" y="3979465"/>
            <a:ext cx="8435280" cy="1296144"/>
          </a:xfrm>
          <a:prstGeom prst="roundRect">
            <a:avLst/>
          </a:prstGeom>
          <a:solidFill>
            <a:schemeClr val="tx1">
              <a:lumMod val="25000"/>
              <a:lumOff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redondeado 5"/>
          <p:cNvSpPr/>
          <p:nvPr/>
        </p:nvSpPr>
        <p:spPr>
          <a:xfrm>
            <a:off x="251519" y="2924944"/>
            <a:ext cx="8403877" cy="1045048"/>
          </a:xfrm>
          <a:prstGeom prst="roundRect">
            <a:avLst/>
          </a:prstGeom>
          <a:solidFill>
            <a:schemeClr val="tx1">
              <a:lumMod val="10000"/>
              <a:lumOff val="9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p:cNvSpPr>
            <a:spLocks noGrp="1"/>
          </p:cNvSpPr>
          <p:nvPr>
            <p:ph type="title"/>
          </p:nvPr>
        </p:nvSpPr>
        <p:spPr>
          <a:xfrm>
            <a:off x="611560" y="1149833"/>
            <a:ext cx="4186808" cy="990600"/>
          </a:xfrm>
        </p:spPr>
        <p:txBody>
          <a:bodyPr>
            <a:normAutofit/>
            <a:scene3d>
              <a:camera prst="orthographicFront"/>
              <a:lightRig rig="threePt" dir="t"/>
            </a:scene3d>
            <a:sp3d extrusionH="57150">
              <a:bevelT w="38100" h="38100"/>
            </a:sp3d>
          </a:bodyPr>
          <a:lstStyle/>
          <a:p>
            <a:r>
              <a:rPr lang="es-ES" sz="4400" dirty="0">
                <a:latin typeface="Showcard Gothic" panose="04020904020102020604" pitchFamily="82" charset="0"/>
              </a:rPr>
              <a:t>Introducción</a:t>
            </a:r>
          </a:p>
        </p:txBody>
      </p:sp>
      <p:sp>
        <p:nvSpPr>
          <p:cNvPr id="4" name="Rectángulo 3"/>
          <p:cNvSpPr/>
          <p:nvPr/>
        </p:nvSpPr>
        <p:spPr>
          <a:xfrm>
            <a:off x="405521" y="3046662"/>
            <a:ext cx="8229600" cy="923330"/>
          </a:xfrm>
          <a:prstGeom prst="rect">
            <a:avLst/>
          </a:prstGeom>
        </p:spPr>
        <p:txBody>
          <a:bodyPr wrap="square">
            <a:spAutoFit/>
          </a:bodyPr>
          <a:lstStyle/>
          <a:p>
            <a:pPr algn="just"/>
            <a:r>
              <a:rPr lang="es-ES" b="1" dirty="0"/>
              <a:t>Aunque la digoxina es uno de los </a:t>
            </a:r>
            <a:r>
              <a:rPr lang="es-ES" b="1" dirty="0" smtClean="0"/>
              <a:t>fármacos </a:t>
            </a:r>
            <a:r>
              <a:rPr lang="es-ES" b="1" dirty="0"/>
              <a:t>más </a:t>
            </a:r>
            <a:r>
              <a:rPr lang="es-ES" b="1" dirty="0" smtClean="0"/>
              <a:t>prescritos </a:t>
            </a:r>
            <a:r>
              <a:rPr lang="es-ES" b="1" dirty="0"/>
              <a:t>para el tratamiento de insuficiencia cardíaca, hay incertidumbre sobre su eficacia y seguridad a largo plazo.</a:t>
            </a:r>
          </a:p>
        </p:txBody>
      </p:sp>
      <p:sp>
        <p:nvSpPr>
          <p:cNvPr id="5" name="Rectángulo 4"/>
          <p:cNvSpPr/>
          <p:nvPr/>
        </p:nvSpPr>
        <p:spPr>
          <a:xfrm>
            <a:off x="251519" y="4077072"/>
            <a:ext cx="8383860" cy="1200329"/>
          </a:xfrm>
          <a:prstGeom prst="rect">
            <a:avLst/>
          </a:prstGeom>
        </p:spPr>
        <p:txBody>
          <a:bodyPr wrap="square">
            <a:spAutoFit/>
          </a:bodyPr>
          <a:lstStyle/>
          <a:p>
            <a:pPr lvl="0" algn="just"/>
            <a:r>
              <a:rPr lang="es-ES" b="1" dirty="0"/>
              <a:t>Varios ensayos aleatorizados a corto plazo indicaron que el retiro de la digoxina empeoraba el estado basal del individuo, su capacidad al ejercicio y la </a:t>
            </a:r>
            <a:r>
              <a:rPr lang="es-ES" b="1" dirty="0" smtClean="0"/>
              <a:t>fracción </a:t>
            </a:r>
            <a:r>
              <a:rPr lang="es-ES" b="1" dirty="0"/>
              <a:t>de </a:t>
            </a:r>
            <a:r>
              <a:rPr lang="es-ES" b="1" dirty="0" smtClean="0"/>
              <a:t>eyección </a:t>
            </a:r>
            <a:r>
              <a:rPr lang="es-ES" b="1" dirty="0"/>
              <a:t>del </a:t>
            </a:r>
            <a:r>
              <a:rPr lang="es-ES" b="1" dirty="0" smtClean="0"/>
              <a:t>ventrículo </a:t>
            </a:r>
            <a:r>
              <a:rPr lang="es-ES" b="1" dirty="0"/>
              <a:t>izquierdo en los pacientes con insuficiencia cardíaca</a:t>
            </a:r>
            <a:endParaRPr lang="en-US" b="1" dirty="0"/>
          </a:p>
        </p:txBody>
      </p:sp>
      <p:sp>
        <p:nvSpPr>
          <p:cNvPr id="9" name="Rectángulo redondeado 8"/>
          <p:cNvSpPr/>
          <p:nvPr/>
        </p:nvSpPr>
        <p:spPr>
          <a:xfrm>
            <a:off x="0" y="0"/>
            <a:ext cx="147565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p>
        </p:txBody>
      </p:sp>
      <p:sp>
        <p:nvSpPr>
          <p:cNvPr id="10" name="Rectángulo redondeado 9"/>
          <p:cNvSpPr/>
          <p:nvPr/>
        </p:nvSpPr>
        <p:spPr>
          <a:xfrm>
            <a:off x="1475656" y="0"/>
            <a:ext cx="1440160" cy="332656"/>
          </a:xfrm>
          <a:prstGeom prst="roundRec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t>Introducción</a:t>
            </a:r>
            <a:endParaRPr lang="es-ES" sz="1400" b="1" dirty="0"/>
          </a:p>
        </p:txBody>
      </p:sp>
      <p:sp>
        <p:nvSpPr>
          <p:cNvPr id="11" name="Rectángulo redondeado 10"/>
          <p:cNvSpPr/>
          <p:nvPr/>
        </p:nvSpPr>
        <p:spPr>
          <a:xfrm>
            <a:off x="4452440" y="0"/>
            <a:ext cx="1559720"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redondeado 11"/>
          <p:cNvSpPr/>
          <p:nvPr/>
        </p:nvSpPr>
        <p:spPr>
          <a:xfrm>
            <a:off x="6045199" y="0"/>
            <a:ext cx="155113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redondeado 12"/>
          <p:cNvSpPr/>
          <p:nvPr/>
        </p:nvSpPr>
        <p:spPr>
          <a:xfrm>
            <a:off x="7596335" y="0"/>
            <a:ext cx="1544191"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redondeado 13"/>
          <p:cNvSpPr/>
          <p:nvPr/>
        </p:nvSpPr>
        <p:spPr>
          <a:xfrm>
            <a:off x="2927870" y="0"/>
            <a:ext cx="1524569"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redondeado 5"/>
          <p:cNvSpPr/>
          <p:nvPr/>
        </p:nvSpPr>
        <p:spPr>
          <a:xfrm>
            <a:off x="235048" y="5373216"/>
            <a:ext cx="8436818" cy="1010320"/>
          </a:xfrm>
          <a:prstGeom prst="roundRect">
            <a:avLst/>
          </a:prstGeom>
          <a:solidFill>
            <a:schemeClr val="tx1">
              <a:lumMod val="10000"/>
              <a:lumOff val="9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b="1" dirty="0">
                <a:solidFill>
                  <a:schemeClr val="tx1"/>
                </a:solidFill>
              </a:rPr>
              <a:t>Sin embargo, el efecto a largo plazo de la digoxina sobre la mortalidad y la hospitalización por insuficiencia cardíaca u otras causas se desconoce</a:t>
            </a:r>
            <a:r>
              <a:rPr lang="es-ES" dirty="0">
                <a:solidFill>
                  <a:schemeClr val="tx1"/>
                </a:solidFill>
              </a:rPr>
              <a:t>. </a:t>
            </a:r>
          </a:p>
          <a:p>
            <a:pPr algn="just"/>
            <a:endParaRPr lang="es-VE" b="1" dirty="0">
              <a:solidFill>
                <a:schemeClr val="tx1"/>
              </a:solidFill>
            </a:endParaRPr>
          </a:p>
        </p:txBody>
      </p:sp>
    </p:spTree>
    <p:extLst>
      <p:ext uri="{BB962C8B-B14F-4D97-AF65-F5344CB8AC3E}">
        <p14:creationId xmlns:p14="http://schemas.microsoft.com/office/powerpoint/2010/main" val="253193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4" grpId="0"/>
      <p:bldP spid="5" grpId="0"/>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3140968"/>
            <a:ext cx="8012880" cy="2448272"/>
          </a:xfrm>
        </p:spPr>
        <p:txBody>
          <a:bodyPr>
            <a:normAutofit lnSpcReduction="10000"/>
          </a:bodyPr>
          <a:lstStyle/>
          <a:p>
            <a:pPr marL="0" indent="0" algn="just">
              <a:buNone/>
            </a:pPr>
            <a:r>
              <a:rPr lang="es-ES" sz="2800" dirty="0"/>
              <a:t>Evaluar los efectos de la digoxina </a:t>
            </a:r>
            <a:r>
              <a:rPr lang="es-ES" sz="2800" dirty="0" smtClean="0"/>
              <a:t>en </a:t>
            </a:r>
            <a:r>
              <a:rPr lang="es-ES" sz="2800" dirty="0"/>
              <a:t>la mortalidad por cualquier causa y en la incidencia de hospitalización para la insuficiencia cardíaca durante un período de tres a cinco años en pacientes con insuficiencia cardiaca y en ritmo </a:t>
            </a:r>
            <a:r>
              <a:rPr lang="es-ES" sz="2800" dirty="0" err="1"/>
              <a:t>sinusal</a:t>
            </a:r>
            <a:r>
              <a:rPr lang="es-ES" sz="2800" dirty="0"/>
              <a:t>.</a:t>
            </a:r>
            <a:endParaRPr lang="es-CO" sz="2800" dirty="0"/>
          </a:p>
          <a:p>
            <a:pPr marL="0" indent="0" algn="ctr">
              <a:buNone/>
            </a:pPr>
            <a:endParaRPr lang="en-US" b="1" dirty="0"/>
          </a:p>
        </p:txBody>
      </p:sp>
      <p:sp>
        <p:nvSpPr>
          <p:cNvPr id="6" name="Título 1"/>
          <p:cNvSpPr>
            <a:spLocks noGrp="1"/>
          </p:cNvSpPr>
          <p:nvPr>
            <p:ph type="title"/>
          </p:nvPr>
        </p:nvSpPr>
        <p:spPr>
          <a:xfrm>
            <a:off x="611560" y="710208"/>
            <a:ext cx="2890665" cy="990600"/>
          </a:xfrm>
        </p:spPr>
        <p:txBody>
          <a:bodyPr>
            <a:normAutofit/>
            <a:scene3d>
              <a:camera prst="orthographicFront"/>
              <a:lightRig rig="threePt" dir="t"/>
            </a:scene3d>
            <a:sp3d extrusionH="57150">
              <a:bevelT w="38100" h="38100"/>
            </a:sp3d>
          </a:bodyPr>
          <a:lstStyle/>
          <a:p>
            <a:r>
              <a:rPr lang="es-ES" sz="4400" dirty="0" smtClean="0">
                <a:latin typeface="Showcard Gothic" panose="04020904020102020604" pitchFamily="82" charset="0"/>
              </a:rPr>
              <a:t>Objetivo</a:t>
            </a:r>
            <a:endParaRPr lang="es-ES" sz="4400" dirty="0">
              <a:latin typeface="Showcard Gothic" panose="04020904020102020604" pitchFamily="82" charset="0"/>
            </a:endParaRPr>
          </a:p>
        </p:txBody>
      </p:sp>
      <p:sp>
        <p:nvSpPr>
          <p:cNvPr id="7" name="Rectángulo redondeado 6"/>
          <p:cNvSpPr/>
          <p:nvPr/>
        </p:nvSpPr>
        <p:spPr>
          <a:xfrm>
            <a:off x="39986" y="27112"/>
            <a:ext cx="147565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p>
        </p:txBody>
      </p:sp>
      <p:sp>
        <p:nvSpPr>
          <p:cNvPr id="8" name="Rectángulo redondeado 7"/>
          <p:cNvSpPr/>
          <p:nvPr/>
        </p:nvSpPr>
        <p:spPr>
          <a:xfrm>
            <a:off x="3066778" y="27112"/>
            <a:ext cx="1440160" cy="332656"/>
          </a:xfrm>
          <a:prstGeom prst="roundRec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t>Objetivos </a:t>
            </a:r>
            <a:endParaRPr lang="es-ES" sz="1400" b="1" dirty="0"/>
          </a:p>
        </p:txBody>
      </p:sp>
      <p:sp>
        <p:nvSpPr>
          <p:cNvPr id="9" name="Rectángulo redondeado 8"/>
          <p:cNvSpPr/>
          <p:nvPr/>
        </p:nvSpPr>
        <p:spPr>
          <a:xfrm>
            <a:off x="4492426" y="27112"/>
            <a:ext cx="1559720"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redondeado 9"/>
          <p:cNvSpPr/>
          <p:nvPr/>
        </p:nvSpPr>
        <p:spPr>
          <a:xfrm>
            <a:off x="6085185" y="27112"/>
            <a:ext cx="155113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redondeado 10"/>
          <p:cNvSpPr/>
          <p:nvPr/>
        </p:nvSpPr>
        <p:spPr>
          <a:xfrm>
            <a:off x="7636321" y="27112"/>
            <a:ext cx="1544191"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redondeado 11"/>
          <p:cNvSpPr/>
          <p:nvPr/>
        </p:nvSpPr>
        <p:spPr>
          <a:xfrm>
            <a:off x="1525453" y="27112"/>
            <a:ext cx="1524569"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146" name="Picture 2" descr="Resultado de imagen para objetiv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7946" y="836712"/>
            <a:ext cx="2209002" cy="1962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5946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36637" y="620688"/>
            <a:ext cx="5266928" cy="1023392"/>
          </a:xfrm>
        </p:spPr>
        <p:txBody>
          <a:bodyPr>
            <a:normAutofit/>
            <a:scene3d>
              <a:camera prst="orthographicFront"/>
              <a:lightRig rig="threePt" dir="t"/>
            </a:scene3d>
            <a:sp3d extrusionH="57150">
              <a:bevelT w="38100" h="38100"/>
            </a:sp3d>
          </a:bodyPr>
          <a:lstStyle/>
          <a:p>
            <a:r>
              <a:rPr lang="es-ES" sz="4800" dirty="0" smtClean="0">
                <a:effectLst>
                  <a:outerShdw blurRad="50800" dist="38100" dir="2700000" algn="tl" rotWithShape="0">
                    <a:prstClr val="black">
                      <a:alpha val="40000"/>
                    </a:prstClr>
                  </a:outerShdw>
                </a:effectLst>
                <a:latin typeface="Showcard Gothic" panose="04020904020102020604" pitchFamily="82" charset="0"/>
              </a:rPr>
              <a:t>Puntos Finales</a:t>
            </a:r>
            <a:endParaRPr lang="en-US" sz="4800" dirty="0">
              <a:effectLst>
                <a:outerShdw blurRad="50800" dist="38100" dir="2700000" algn="tl" rotWithShape="0">
                  <a:prstClr val="black">
                    <a:alpha val="40000"/>
                  </a:prstClr>
                </a:outerShdw>
              </a:effectLst>
              <a:latin typeface="Showcard Gothic" panose="04020904020102020604" pitchFamily="82" charset="0"/>
            </a:endParaRPr>
          </a:p>
        </p:txBody>
      </p:sp>
      <p:sp>
        <p:nvSpPr>
          <p:cNvPr id="3" name="2 Marcador de contenido"/>
          <p:cNvSpPr>
            <a:spLocks noGrp="1"/>
          </p:cNvSpPr>
          <p:nvPr>
            <p:ph idx="1"/>
          </p:nvPr>
        </p:nvSpPr>
        <p:spPr>
          <a:xfrm>
            <a:off x="18877" y="2924944"/>
            <a:ext cx="8928992" cy="1944216"/>
          </a:xfrm>
          <a:noFill/>
        </p:spPr>
        <p:txBody>
          <a:bodyPr/>
          <a:lstStyle/>
          <a:p>
            <a:pPr algn="just"/>
            <a:r>
              <a:rPr lang="es-ES" dirty="0" smtClean="0"/>
              <a:t>Mortalidad por todas las causas</a:t>
            </a:r>
            <a:endParaRPr lang="en-US" dirty="0"/>
          </a:p>
        </p:txBody>
      </p:sp>
      <p:sp>
        <p:nvSpPr>
          <p:cNvPr id="4" name="Rectángulo redondeado 3"/>
          <p:cNvSpPr/>
          <p:nvPr/>
        </p:nvSpPr>
        <p:spPr>
          <a:xfrm>
            <a:off x="30933" y="27112"/>
            <a:ext cx="147565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p>
        </p:txBody>
      </p:sp>
      <p:sp>
        <p:nvSpPr>
          <p:cNvPr id="5" name="Rectángulo redondeado 4"/>
          <p:cNvSpPr/>
          <p:nvPr/>
        </p:nvSpPr>
        <p:spPr>
          <a:xfrm>
            <a:off x="3057725" y="27112"/>
            <a:ext cx="1440160" cy="332656"/>
          </a:xfrm>
          <a:prstGeom prst="roundRec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t>Objetivos </a:t>
            </a:r>
            <a:endParaRPr lang="es-ES" sz="1400" b="1" dirty="0"/>
          </a:p>
        </p:txBody>
      </p:sp>
      <p:sp>
        <p:nvSpPr>
          <p:cNvPr id="6" name="Rectángulo redondeado 5"/>
          <p:cNvSpPr/>
          <p:nvPr/>
        </p:nvSpPr>
        <p:spPr>
          <a:xfrm>
            <a:off x="4483373" y="27112"/>
            <a:ext cx="1559720"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redondeado 6"/>
          <p:cNvSpPr/>
          <p:nvPr/>
        </p:nvSpPr>
        <p:spPr>
          <a:xfrm>
            <a:off x="6076132" y="27112"/>
            <a:ext cx="155113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redondeado 7"/>
          <p:cNvSpPr/>
          <p:nvPr/>
        </p:nvSpPr>
        <p:spPr>
          <a:xfrm>
            <a:off x="7627268" y="27112"/>
            <a:ext cx="1544191"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redondeado 8"/>
          <p:cNvSpPr/>
          <p:nvPr/>
        </p:nvSpPr>
        <p:spPr>
          <a:xfrm>
            <a:off x="1516400" y="27112"/>
            <a:ext cx="1524569"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CuadroTexto 9"/>
          <p:cNvSpPr txBox="1"/>
          <p:nvPr/>
        </p:nvSpPr>
        <p:spPr>
          <a:xfrm>
            <a:off x="282997" y="2060848"/>
            <a:ext cx="5420568" cy="584775"/>
          </a:xfrm>
          <a:prstGeom prst="rect">
            <a:avLst/>
          </a:prstGeom>
          <a:noFill/>
        </p:spPr>
        <p:txBody>
          <a:bodyPr wrap="square" rtlCol="0">
            <a:spAutoFit/>
          </a:bodyPr>
          <a:lstStyle/>
          <a:p>
            <a:r>
              <a:rPr lang="es-ES" sz="3200" b="1" dirty="0" smtClean="0"/>
              <a:t>Punto Final Primario</a:t>
            </a:r>
            <a:endParaRPr lang="es-ES" sz="3200" b="1" dirty="0"/>
          </a:p>
        </p:txBody>
      </p:sp>
      <p:pic>
        <p:nvPicPr>
          <p:cNvPr id="4098" name="Picture 2" descr="Resultado de imagen para objetiv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6744" y="4653136"/>
            <a:ext cx="2883727" cy="2022860"/>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10"/>
          <p:cNvSpPr/>
          <p:nvPr/>
        </p:nvSpPr>
        <p:spPr>
          <a:xfrm>
            <a:off x="35496" y="2723436"/>
            <a:ext cx="9113067" cy="1569660"/>
          </a:xfrm>
          <a:prstGeom prst="rect">
            <a:avLst/>
          </a:prstGeom>
        </p:spPr>
        <p:txBody>
          <a:bodyPr wrap="square">
            <a:spAutoFit/>
          </a:bodyPr>
          <a:lstStyle/>
          <a:p>
            <a:pPr marL="342900" indent="-342900" algn="just">
              <a:buFont typeface="Wingdings" panose="05000000000000000000" pitchFamily="2" charset="2"/>
              <a:buChar char="q"/>
            </a:pPr>
            <a:r>
              <a:rPr lang="es-ES" sz="2400" dirty="0" smtClean="0"/>
              <a:t>Mortalidad de causa cardiovascular</a:t>
            </a:r>
          </a:p>
          <a:p>
            <a:pPr marL="342900" indent="-342900" algn="just">
              <a:buFont typeface="Wingdings" panose="05000000000000000000" pitchFamily="2" charset="2"/>
              <a:buChar char="q"/>
            </a:pPr>
            <a:r>
              <a:rPr lang="es-ES" sz="2400" dirty="0" smtClean="0"/>
              <a:t>Muerte por IC</a:t>
            </a:r>
          </a:p>
          <a:p>
            <a:pPr marL="342900" indent="-342900" algn="just">
              <a:buFont typeface="Wingdings" panose="05000000000000000000" pitchFamily="2" charset="2"/>
              <a:buChar char="q"/>
            </a:pPr>
            <a:r>
              <a:rPr lang="es-ES" sz="2400" dirty="0" smtClean="0"/>
              <a:t>Hospitalizaciones por IC</a:t>
            </a:r>
          </a:p>
          <a:p>
            <a:pPr marL="342900" indent="-342900" algn="just">
              <a:buFont typeface="Wingdings" panose="05000000000000000000" pitchFamily="2" charset="2"/>
              <a:buChar char="q"/>
            </a:pPr>
            <a:r>
              <a:rPr lang="es-ES" sz="2400" dirty="0" smtClean="0"/>
              <a:t>Hospitalizaciones por otras causas</a:t>
            </a:r>
          </a:p>
        </p:txBody>
      </p:sp>
      <p:sp>
        <p:nvSpPr>
          <p:cNvPr id="12" name="Rectángulo 11"/>
          <p:cNvSpPr/>
          <p:nvPr/>
        </p:nvSpPr>
        <p:spPr>
          <a:xfrm>
            <a:off x="238360" y="2060848"/>
            <a:ext cx="5509842" cy="584775"/>
          </a:xfrm>
          <a:prstGeom prst="rect">
            <a:avLst/>
          </a:prstGeom>
        </p:spPr>
        <p:txBody>
          <a:bodyPr wrap="none">
            <a:spAutoFit/>
          </a:bodyPr>
          <a:lstStyle/>
          <a:p>
            <a:pPr algn="ctr"/>
            <a:r>
              <a:rPr lang="es-ES" sz="3200" b="1" dirty="0"/>
              <a:t>Puntos finales secundarios</a:t>
            </a:r>
          </a:p>
        </p:txBody>
      </p:sp>
    </p:spTree>
    <p:extLst>
      <p:ext uri="{BB962C8B-B14F-4D97-AF65-F5344CB8AC3E}">
        <p14:creationId xmlns:p14="http://schemas.microsoft.com/office/powerpoint/2010/main" val="13457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xit" presetSubtype="10" fill="hold" grpId="1" nodeType="clickEffect">
                                  <p:stCondLst>
                                    <p:cond delay="0"/>
                                  </p:stCondLst>
                                  <p:childTnLst>
                                    <p:animEffect transition="out" filter="randombar(horizontal)">
                                      <p:cBhvr>
                                        <p:cTn id="17" dur="500"/>
                                        <p:tgtEl>
                                          <p:spTgt spid="10"/>
                                        </p:tgtEl>
                                      </p:cBhvr>
                                    </p:animEffect>
                                    <p:set>
                                      <p:cBhvr>
                                        <p:cTn id="18" dur="1" fill="hold">
                                          <p:stCondLst>
                                            <p:cond delay="499"/>
                                          </p:stCondLst>
                                        </p:cTn>
                                        <p:tgtEl>
                                          <p:spTgt spid="10"/>
                                        </p:tgtEl>
                                        <p:attrNameLst>
                                          <p:attrName>style.visibility</p:attrName>
                                        </p:attrNameLst>
                                      </p:cBhvr>
                                      <p:to>
                                        <p:strVal val="hidden"/>
                                      </p:to>
                                    </p:set>
                                  </p:childTnLst>
                                </p:cTn>
                              </p:par>
                              <p:par>
                                <p:cTn id="19" presetID="14" presetClass="exit" presetSubtype="10" fill="hold" grpId="1" nodeType="withEffect">
                                  <p:stCondLst>
                                    <p:cond delay="0"/>
                                  </p:stCondLst>
                                  <p:childTnLst>
                                    <p:animEffect transition="out" filter="randombar(horizontal)">
                                      <p:cBhvr>
                                        <p:cTn id="20" dur="500"/>
                                        <p:tgtEl>
                                          <p:spTgt spid="3">
                                            <p:txEl>
                                              <p:pRg st="0" end="0"/>
                                            </p:txEl>
                                          </p:spTgt>
                                        </p:tgtEl>
                                      </p:cBhvr>
                                    </p:animEffect>
                                    <p:set>
                                      <p:cBhvr>
                                        <p:cTn id="21"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randombar(horizontal)">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10" grpId="0"/>
      <p:bldP spid="10" grpId="1"/>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scene3d>
              <a:camera prst="orthographicFront"/>
              <a:lightRig rig="threePt" dir="t"/>
            </a:scene3d>
            <a:sp3d extrusionH="57150">
              <a:bevelT w="38100" h="38100"/>
            </a:sp3d>
          </a:bodyPr>
          <a:lstStyle/>
          <a:p>
            <a:r>
              <a:rPr lang="es-ES" sz="4400" b="1" dirty="0" smtClean="0">
                <a:latin typeface="Showcard Gothic" panose="04020904020102020604" pitchFamily="82" charset="0"/>
              </a:rPr>
              <a:t>Criterios de Inclusión</a:t>
            </a:r>
            <a:endParaRPr lang="en-US" sz="4400" b="1" dirty="0">
              <a:latin typeface="Showcard Gothic" panose="04020904020102020604" pitchFamily="82" charset="0"/>
            </a:endParaRPr>
          </a:p>
        </p:txBody>
      </p:sp>
      <p:sp>
        <p:nvSpPr>
          <p:cNvPr id="5" name="Rectángulo redondeado 4"/>
          <p:cNvSpPr/>
          <p:nvPr/>
        </p:nvSpPr>
        <p:spPr>
          <a:xfrm>
            <a:off x="30933" y="27112"/>
            <a:ext cx="147565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p>
        </p:txBody>
      </p:sp>
      <p:sp>
        <p:nvSpPr>
          <p:cNvPr id="6" name="Rectángulo redondeado 5"/>
          <p:cNvSpPr/>
          <p:nvPr/>
        </p:nvSpPr>
        <p:spPr>
          <a:xfrm>
            <a:off x="4642015" y="27112"/>
            <a:ext cx="1440160" cy="332656"/>
          </a:xfrm>
          <a:prstGeom prst="roundRec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t>Criterios de Inclusión </a:t>
            </a:r>
            <a:endParaRPr lang="es-ES" sz="1200" b="1" dirty="0"/>
          </a:p>
        </p:txBody>
      </p:sp>
      <p:sp>
        <p:nvSpPr>
          <p:cNvPr id="7" name="Rectángulo redondeado 6"/>
          <p:cNvSpPr/>
          <p:nvPr/>
        </p:nvSpPr>
        <p:spPr>
          <a:xfrm>
            <a:off x="3067920" y="27112"/>
            <a:ext cx="1559720"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redondeado 7"/>
          <p:cNvSpPr/>
          <p:nvPr/>
        </p:nvSpPr>
        <p:spPr>
          <a:xfrm>
            <a:off x="6076132" y="27112"/>
            <a:ext cx="155113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redondeado 8"/>
          <p:cNvSpPr/>
          <p:nvPr/>
        </p:nvSpPr>
        <p:spPr>
          <a:xfrm>
            <a:off x="7627268" y="27112"/>
            <a:ext cx="1544191"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redondeado 9"/>
          <p:cNvSpPr/>
          <p:nvPr/>
        </p:nvSpPr>
        <p:spPr>
          <a:xfrm>
            <a:off x="1516400" y="27112"/>
            <a:ext cx="1524569"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15" name="3 Marcador de contenido"/>
          <p:cNvGraphicFramePr>
            <a:graphicFrameLocks/>
          </p:cNvGraphicFramePr>
          <p:nvPr>
            <p:extLst>
              <p:ext uri="{D42A27DB-BD31-4B8C-83A1-F6EECF244321}">
                <p14:modId xmlns:p14="http://schemas.microsoft.com/office/powerpoint/2010/main" val="1774123662"/>
              </p:ext>
            </p:extLst>
          </p:nvPr>
        </p:nvGraphicFramePr>
        <p:xfrm>
          <a:off x="534380" y="1772816"/>
          <a:ext cx="7859216" cy="1612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3 Marcador de contenido"/>
          <p:cNvGraphicFramePr>
            <a:graphicFrameLocks/>
          </p:cNvGraphicFramePr>
          <p:nvPr>
            <p:extLst>
              <p:ext uri="{D42A27DB-BD31-4B8C-83A1-F6EECF244321}">
                <p14:modId xmlns:p14="http://schemas.microsoft.com/office/powerpoint/2010/main" val="3117318247"/>
              </p:ext>
            </p:extLst>
          </p:nvPr>
        </p:nvGraphicFramePr>
        <p:xfrm>
          <a:off x="686780" y="1925216"/>
          <a:ext cx="7859216" cy="269484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2807383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sp3d extrusionH="57150">
              <a:bevelT w="38100" h="38100"/>
            </a:sp3d>
          </a:bodyPr>
          <a:lstStyle/>
          <a:p>
            <a:r>
              <a:rPr lang="es-ES" sz="4400" dirty="0" smtClean="0">
                <a:latin typeface="Showcard Gothic" panose="04020904020102020604" pitchFamily="82" charset="0"/>
              </a:rPr>
              <a:t>Criterios de Exclusión</a:t>
            </a:r>
            <a:endParaRPr lang="en-US" sz="4400" dirty="0">
              <a:latin typeface="Showcard Gothic" panose="04020904020102020604" pitchFamily="82"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758932851"/>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redondeado 4"/>
          <p:cNvSpPr/>
          <p:nvPr/>
        </p:nvSpPr>
        <p:spPr>
          <a:xfrm>
            <a:off x="30933" y="27112"/>
            <a:ext cx="147565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p>
        </p:txBody>
      </p:sp>
      <p:sp>
        <p:nvSpPr>
          <p:cNvPr id="6" name="Rectángulo redondeado 5"/>
          <p:cNvSpPr/>
          <p:nvPr/>
        </p:nvSpPr>
        <p:spPr>
          <a:xfrm>
            <a:off x="4642015" y="27112"/>
            <a:ext cx="1440160" cy="332656"/>
          </a:xfrm>
          <a:prstGeom prst="roundRec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t>Criterios de Exclusión </a:t>
            </a:r>
            <a:endParaRPr lang="es-ES" sz="1200" b="1" dirty="0"/>
          </a:p>
        </p:txBody>
      </p:sp>
      <p:sp>
        <p:nvSpPr>
          <p:cNvPr id="7" name="Rectángulo redondeado 6"/>
          <p:cNvSpPr/>
          <p:nvPr/>
        </p:nvSpPr>
        <p:spPr>
          <a:xfrm>
            <a:off x="3067920" y="27112"/>
            <a:ext cx="1559720"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redondeado 7"/>
          <p:cNvSpPr/>
          <p:nvPr/>
        </p:nvSpPr>
        <p:spPr>
          <a:xfrm>
            <a:off x="6076132" y="27112"/>
            <a:ext cx="155113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redondeado 8"/>
          <p:cNvSpPr/>
          <p:nvPr/>
        </p:nvSpPr>
        <p:spPr>
          <a:xfrm>
            <a:off x="7627268" y="27112"/>
            <a:ext cx="1544191"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redondeado 9"/>
          <p:cNvSpPr/>
          <p:nvPr/>
        </p:nvSpPr>
        <p:spPr>
          <a:xfrm>
            <a:off x="1516400" y="27112"/>
            <a:ext cx="1524569"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65712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dad">
  <a:themeElements>
    <a:clrScheme name="Claridad">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Clásico de Offic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dad">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5575</TotalTime>
  <Words>1474</Words>
  <Application>Microsoft Office PowerPoint</Application>
  <PresentationFormat>Presentación en pantalla (4:3)</PresentationFormat>
  <Paragraphs>165</Paragraphs>
  <Slides>31</Slides>
  <Notes>19</Notes>
  <HiddenSlides>0</HiddenSlides>
  <MMClips>0</MMClips>
  <ScaleCrop>false</ScaleCrop>
  <HeadingPairs>
    <vt:vector size="4" baseType="variant">
      <vt:variant>
        <vt:lpstr>Tema</vt:lpstr>
      </vt:variant>
      <vt:variant>
        <vt:i4>1</vt:i4>
      </vt:variant>
      <vt:variant>
        <vt:lpstr>Títulos de diapositiva</vt:lpstr>
      </vt:variant>
      <vt:variant>
        <vt:i4>31</vt:i4>
      </vt:variant>
    </vt:vector>
  </HeadingPairs>
  <TitlesOfParts>
    <vt:vector size="32" baseType="lpstr">
      <vt:lpstr>Claridad</vt:lpstr>
      <vt:lpstr>Presentación de PowerPoint</vt:lpstr>
      <vt:lpstr>Presentación de PowerPoint</vt:lpstr>
      <vt:lpstr>Presentación de PowerPoint</vt:lpstr>
      <vt:lpstr>Introducción</vt:lpstr>
      <vt:lpstr>Introducción</vt:lpstr>
      <vt:lpstr>Objetivo</vt:lpstr>
      <vt:lpstr>Puntos Finales</vt:lpstr>
      <vt:lpstr>Criterios de Inclusión</vt:lpstr>
      <vt:lpstr>Criterios de Exclusión</vt:lpstr>
      <vt:lpstr>Criterios de Exclusión</vt:lpstr>
      <vt:lpstr>Metodología</vt:lpstr>
      <vt:lpstr>Presentación de PowerPoint</vt:lpstr>
      <vt:lpstr>Presentación de PowerPoint</vt:lpstr>
      <vt:lpstr>Presentación de PowerPoint</vt:lpstr>
      <vt:lpstr>Estadísticos</vt:lpstr>
      <vt:lpstr>Estadísticos</vt:lpstr>
      <vt:lpstr>Resultados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Discusión</vt:lpstr>
      <vt:lpstr>Discusión</vt:lpstr>
      <vt:lpstr>Conclusión del Estudio</vt:lpstr>
      <vt:lpstr>Presentación de PowerPoint</vt:lpstr>
      <vt:lpstr>Presentación de PowerPoint</vt:lpstr>
      <vt:lpstr>Aportes del Grupo</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marta</dc:creator>
  <cp:lastModifiedBy>Usuario</cp:lastModifiedBy>
  <cp:revision>184</cp:revision>
  <dcterms:created xsi:type="dcterms:W3CDTF">2018-05-09T05:33:16Z</dcterms:created>
  <dcterms:modified xsi:type="dcterms:W3CDTF">2018-07-18T15:06:33Z</dcterms:modified>
</cp:coreProperties>
</file>