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E035B-D1BD-492B-9522-916F1C25FB2B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D731E-3874-47E3-B4AA-596A9D3BC0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771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D731E-3874-47E3-B4AA-596A9D3BC0B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D731E-3874-47E3-B4AA-596A9D3BC0BD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8BE1-17F7-406A-B4B5-1A83DFF81672}" type="datetimeFigureOut">
              <a:rPr lang="es-ES" smtClean="0"/>
              <a:pPr/>
              <a:t>10/01/2010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77F1-B804-483D-92E7-F81B41F47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28" name="AutoShape 4" descr="Resultado de imagen para ascar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ascar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Resultado de imagen para ascar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Resultado de imagen para ascar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755576" y="2996952"/>
            <a:ext cx="7489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Evidencia científica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35696" y="63093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9 de Diciembre de 2019</a:t>
            </a:r>
          </a:p>
        </p:txBody>
      </p:sp>
      <p:pic>
        <p:nvPicPr>
          <p:cNvPr id="15362" name="Picture 2" descr="Resultado de imagen para logo de ascar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552790" cy="162880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1796155" y="332656"/>
            <a:ext cx="734784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Centro cardiovascular regional</a:t>
            </a:r>
          </a:p>
          <a:p>
            <a:pPr algn="ctr"/>
            <a:r>
              <a:rPr lang="es-ES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ascardio</a:t>
            </a:r>
            <a:endParaRPr lang="es-ES" sz="2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475656" y="580526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>
                <a:latin typeface="Arial Black" pitchFamily="34" charset="0"/>
              </a:rPr>
              <a:t>Expositor</a:t>
            </a:r>
            <a:r>
              <a:rPr lang="es-ES" sz="2400" dirty="0" smtClean="0">
                <a:latin typeface="Arial Black" pitchFamily="34" charset="0"/>
              </a:rPr>
              <a:t>: Dr. Héctor Monasterios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475656" y="414908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Arial Black" pitchFamily="34" charset="0"/>
              </a:rPr>
              <a:t>Listas de Cotejo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31819" t="17259" r="32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esultado de imagen para evidencia cientif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Black" pitchFamily="34" charset="0"/>
              </a:rPr>
              <a:t>Estudios sobre Validez de Pruebas Diagnósticas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Consideramos prueba diagnóstica a cualquier procedimiento realizado para confirmar o descartar un diagnóstico o para incrementar o disminuir su verosimilitud.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La validez se evalúa comparando los resultados de la prueba con los de un patrón de referencia (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goldstandard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), que identifica el diagnóstico verdadero.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2373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Ochoa, C. Estudios sobre pruebas diagnósticas. En: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AEPap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ed. Curso de Actualización Pediatría 2006. Madrid: Exlibris Ediciones; 2006. p. 43-55.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7259" r="29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evidencia cientif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Black" pitchFamily="34" charset="0"/>
              </a:rPr>
              <a:t>Estudios de Cohorte Prospectiva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Los sujetos de estudio se eligen de acuerdo con la exposición de interés; en su concepción más simple se selecciona a un grupo expuesto y a un grupo no expuesto y ambos se siguen en el tiempo para comparar la ocurrencia de algún evento de interés.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A diferencia del ensayo clínico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aleatorizado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, donde el investigador asigna la exposición, en los estudios de cohorte el investigador observa a los sujetos después de ocurrida la exposición.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79712" y="6309320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https://www.scielosp.org/pdf/spm/2000.v42n3/230-241/es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evidencia cientif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Black" pitchFamily="34" charset="0"/>
              </a:rPr>
              <a:t>Estudios de Cohorte Prospectiva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las cohortes prospectivas es el investigador quien documenta la ocurrencia del evento en tiempo venidero en la población en estudio, por lo que la exposición y resultado se valoran de manera concurrente, y la calidad de las mediciones puede ser controlada por los investigadores.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79712" y="6309320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https://www.scielosp.org/pdf/spm/2000.v42n3/230-241/es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17259" r="29722" b="913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b="6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Black" pitchFamily="34" charset="0"/>
              </a:rPr>
              <a:t>Estudios de Casos y Controles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Mediante este diseño se hace la comparación de dos grupos de personas: Uno de ellos afectado por una enfermedad en particular (casos) y otro formado por personas que al captarlas para estudio no padecían ésta (controles), pero estuvieron expuestas al factor que posiblemente esté asociado causalmente con la enfermedad.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Se trata de un estudio analítico con mayor potencia que un estudio transversal para estudiar causalidad.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6309320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https://www.medigraphic.com/pdfs/pediat/sp-2003/sp035h.pdf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b="6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Black" pitchFamily="34" charset="0"/>
              </a:rPr>
              <a:t>Estudios de Casos y Controles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Se le conoce también como estudio retrospectivo, ya que la investigación se hace a partir de personas enfermas, a través de interrogatorio, o a partir de la información de expedientes clínicos.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6309320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https://www.medigraphic.com/pdfs/pediat/sp-2003/sp035h.pdf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28 Grupo"/>
          <p:cNvGrpSpPr/>
          <p:nvPr/>
        </p:nvGrpSpPr>
        <p:grpSpPr>
          <a:xfrm>
            <a:off x="0" y="1628800"/>
            <a:ext cx="9144000" cy="4421068"/>
            <a:chOff x="0" y="0"/>
            <a:chExt cx="11161240" cy="4421068"/>
          </a:xfrm>
        </p:grpSpPr>
        <p:sp>
          <p:nvSpPr>
            <p:cNvPr id="4" name="Rectangle 7"/>
            <p:cNvSpPr/>
            <p:nvPr/>
          </p:nvSpPr>
          <p:spPr>
            <a:xfrm>
              <a:off x="0" y="0"/>
              <a:ext cx="11161240" cy="1120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5"/>
            <p:cNvSpPr/>
            <p:nvPr/>
          </p:nvSpPr>
          <p:spPr>
            <a:xfrm>
              <a:off x="0" y="1235749"/>
              <a:ext cx="11161240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6"/>
            <p:cNvSpPr/>
            <p:nvPr/>
          </p:nvSpPr>
          <p:spPr>
            <a:xfrm>
              <a:off x="0" y="2364382"/>
              <a:ext cx="11161240" cy="2056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83618"/>
              <a:ext cx="8784976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1. ¿</a:t>
              </a:r>
              <a:r>
                <a:rPr lang="en-US" sz="1600" b="1" dirty="0" err="1"/>
                <a:t>Fue</a:t>
              </a:r>
              <a:r>
                <a:rPr lang="en-US" sz="1600" b="1" dirty="0"/>
                <a:t> </a:t>
              </a:r>
              <a:r>
                <a:rPr lang="en-US" sz="1600" b="1" dirty="0" err="1"/>
                <a:t>proporcionado</a:t>
              </a:r>
              <a:r>
                <a:rPr lang="en-US" sz="1600" b="1" dirty="0"/>
                <a:t> el </a:t>
              </a:r>
              <a:r>
                <a:rPr lang="en-US" sz="1600" b="1" dirty="0" err="1"/>
                <a:t>diseño</a:t>
              </a:r>
              <a:r>
                <a:rPr lang="en-US" sz="1600" b="1" dirty="0"/>
                <a:t> del </a:t>
              </a:r>
              <a:r>
                <a:rPr lang="en-US" sz="1600" b="1" dirty="0" err="1"/>
                <a:t>estudio</a:t>
              </a:r>
              <a:r>
                <a:rPr lang="en-US" sz="1600" b="1" dirty="0"/>
                <a:t>?</a:t>
              </a:r>
            </a:p>
            <a:p>
              <a:r>
                <a:rPr lang="en-US" sz="1600" dirty="0"/>
                <a:t>La </a:t>
              </a:r>
              <a:r>
                <a:rPr lang="en-US" sz="1600" dirty="0" err="1"/>
                <a:t>pregunta</a:t>
              </a:r>
              <a:r>
                <a:rPr lang="en-US" sz="1600" dirty="0"/>
                <a:t> de </a:t>
              </a:r>
              <a:r>
                <a:rPr lang="en-US" sz="1600" dirty="0" err="1"/>
                <a:t>investigación</a:t>
              </a:r>
              <a:r>
                <a:rPr lang="en-US" sz="1600" dirty="0"/>
                <a:t> y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criterios</a:t>
              </a:r>
              <a:r>
                <a:rPr lang="en-US" sz="1600" dirty="0"/>
                <a:t> de </a:t>
              </a:r>
              <a:r>
                <a:rPr lang="en-US" sz="1600" dirty="0" err="1"/>
                <a:t>inclusión</a:t>
              </a:r>
              <a:r>
                <a:rPr lang="en-US" sz="1600" dirty="0"/>
                <a:t>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establecerse</a:t>
              </a:r>
              <a:r>
                <a:rPr lang="en-US" sz="1600" dirty="0"/>
                <a:t> antes de la </a:t>
              </a:r>
              <a:r>
                <a:rPr lang="en-US" sz="1600" dirty="0" err="1"/>
                <a:t>realización</a:t>
              </a:r>
              <a:r>
                <a:rPr lang="en-US" sz="1600" dirty="0"/>
                <a:t> de la revision.</a:t>
              </a:r>
            </a:p>
            <a:p>
              <a:r>
                <a:rPr lang="en-US" sz="1600" dirty="0"/>
                <a:t/>
              </a:r>
              <a:br>
                <a:rPr lang="en-US" sz="1600" dirty="0"/>
              </a:br>
              <a:endParaRPr lang="en-US" sz="1600" dirty="0"/>
            </a:p>
            <a:p>
              <a:r>
                <a:rPr lang="en-US" sz="1600" b="1" dirty="0"/>
                <a:t>2. ¿</a:t>
              </a:r>
              <a:r>
                <a:rPr lang="en-US" sz="1600" b="1" dirty="0" err="1"/>
                <a:t>Hubo</a:t>
              </a:r>
              <a:r>
                <a:rPr lang="en-US" sz="1600" b="1" dirty="0"/>
                <a:t> </a:t>
              </a:r>
              <a:r>
                <a:rPr lang="en-US" sz="1600" b="1" dirty="0" err="1"/>
                <a:t>selección</a:t>
              </a:r>
              <a:r>
                <a:rPr lang="en-US" sz="1600" b="1" dirty="0"/>
                <a:t> de </a:t>
              </a:r>
              <a:r>
                <a:rPr lang="en-US" sz="1600" b="1" dirty="0" err="1"/>
                <a:t>estudios</a:t>
              </a:r>
              <a:r>
                <a:rPr lang="en-US" sz="1600" b="1" dirty="0"/>
                <a:t> </a:t>
              </a:r>
              <a:r>
                <a:rPr lang="en-US" sz="1600" b="1" dirty="0" err="1"/>
                <a:t>duplicados</a:t>
              </a:r>
              <a:r>
                <a:rPr lang="en-US" sz="1600" b="1" dirty="0"/>
                <a:t> y </a:t>
              </a:r>
              <a:r>
                <a:rPr lang="en-US" sz="1600" b="1" dirty="0" err="1"/>
                <a:t>extracción</a:t>
              </a:r>
              <a:r>
                <a:rPr lang="en-US" sz="1600" b="1" dirty="0"/>
                <a:t> de </a:t>
              </a:r>
              <a:r>
                <a:rPr lang="en-US" sz="1600" b="1" dirty="0" err="1"/>
                <a:t>datos</a:t>
              </a:r>
              <a:r>
                <a:rPr lang="en-US" sz="1600" b="1" dirty="0"/>
                <a:t>?</a:t>
              </a:r>
            </a:p>
            <a:p>
              <a:r>
                <a:rPr lang="en-US" sz="1600" dirty="0" err="1"/>
                <a:t>Debe</a:t>
              </a:r>
              <a:r>
                <a:rPr lang="en-US" sz="1600" dirty="0"/>
                <a:t> </a:t>
              </a:r>
              <a:r>
                <a:rPr lang="en-US" sz="1600" dirty="0" err="1"/>
                <a:t>haber</a:t>
              </a:r>
              <a:r>
                <a:rPr lang="en-US" sz="1600" dirty="0"/>
                <a:t> al </a:t>
              </a:r>
              <a:r>
                <a:rPr lang="en-US" sz="1600" dirty="0" err="1"/>
                <a:t>menos</a:t>
              </a:r>
              <a:r>
                <a:rPr lang="en-US" sz="1600" dirty="0"/>
                <a:t> dos </a:t>
              </a:r>
              <a:r>
                <a:rPr lang="en-US" sz="1600" dirty="0" err="1"/>
                <a:t>extractores</a:t>
              </a:r>
              <a:r>
                <a:rPr lang="en-US" sz="1600" dirty="0"/>
                <a:t> de </a:t>
              </a:r>
              <a:r>
                <a:rPr lang="en-US" sz="1600" dirty="0" err="1"/>
                <a:t>datos</a:t>
              </a:r>
              <a:r>
                <a:rPr lang="en-US" sz="1600" dirty="0"/>
                <a:t> </a:t>
              </a:r>
              <a:r>
                <a:rPr lang="en-US" sz="1600" dirty="0" err="1"/>
                <a:t>independientes</a:t>
              </a:r>
              <a:r>
                <a:rPr lang="en-US" sz="1600" dirty="0"/>
                <a:t> y </a:t>
              </a:r>
              <a:r>
                <a:rPr lang="en-US" sz="1600" dirty="0" err="1"/>
                <a:t>debe</a:t>
              </a:r>
              <a:r>
                <a:rPr lang="en-US" sz="1600" dirty="0"/>
                <a:t> </a:t>
              </a:r>
              <a:r>
                <a:rPr lang="en-US" sz="1600" dirty="0" err="1"/>
                <a:t>existir</a:t>
              </a:r>
              <a:r>
                <a:rPr lang="en-US" sz="1600" dirty="0"/>
                <a:t> un </a:t>
              </a:r>
              <a:r>
                <a:rPr lang="en-US" sz="1600" dirty="0" err="1"/>
                <a:t>procedimiento</a:t>
              </a:r>
              <a:r>
                <a:rPr lang="en-US" sz="1600" dirty="0"/>
                <a:t> de </a:t>
              </a:r>
              <a:r>
                <a:rPr lang="en-US" sz="1600" dirty="0" err="1"/>
                <a:t>consenso</a:t>
              </a:r>
              <a:r>
                <a:rPr lang="en-US" sz="1600" dirty="0"/>
                <a:t> para </a:t>
              </a:r>
              <a:r>
                <a:rPr lang="en-US" sz="1600" dirty="0" err="1"/>
                <a:t>desacuerdos</a:t>
              </a:r>
              <a:endParaRPr lang="en-US" sz="1600" dirty="0"/>
            </a:p>
            <a:p>
              <a:r>
                <a:rPr lang="en-US" sz="1600" dirty="0"/>
                <a:t/>
              </a:r>
              <a:br>
                <a:rPr lang="en-US" sz="1600" dirty="0"/>
              </a:br>
              <a:endParaRPr lang="en-US" sz="1600" dirty="0"/>
            </a:p>
            <a:p>
              <a:r>
                <a:rPr lang="en-US" sz="1600" b="1" dirty="0"/>
                <a:t>3. ¿Se </a:t>
              </a:r>
              <a:r>
                <a:rPr lang="en-US" sz="1600" b="1" dirty="0" err="1"/>
                <a:t>realizó</a:t>
              </a:r>
              <a:r>
                <a:rPr lang="en-US" sz="1600" b="1" dirty="0"/>
                <a:t> </a:t>
              </a:r>
              <a:r>
                <a:rPr lang="en-US" sz="1600" b="1" dirty="0" err="1"/>
                <a:t>una</a:t>
              </a:r>
              <a:r>
                <a:rPr lang="en-US" sz="1600" b="1" dirty="0"/>
                <a:t> </a:t>
              </a:r>
              <a:r>
                <a:rPr lang="en-US" sz="1600" b="1" dirty="0" err="1"/>
                <a:t>búsqueda</a:t>
              </a:r>
              <a:r>
                <a:rPr lang="en-US" sz="1600" b="1" dirty="0"/>
                <a:t> </a:t>
              </a:r>
              <a:r>
                <a:rPr lang="en-US" sz="1600" b="1" dirty="0" err="1"/>
                <a:t>exhaustiva</a:t>
              </a:r>
              <a:r>
                <a:rPr lang="en-US" sz="1600" b="1" dirty="0"/>
                <a:t> de </a:t>
              </a:r>
              <a:r>
                <a:rPr lang="en-US" sz="1600" b="1" dirty="0" err="1"/>
                <a:t>literatura</a:t>
              </a:r>
              <a:r>
                <a:rPr lang="en-US" sz="1600" b="1" dirty="0"/>
                <a:t>?</a:t>
              </a:r>
            </a:p>
            <a:p>
              <a:r>
                <a:rPr lang="en-US" sz="1600" dirty="0"/>
                <a:t>Al </a:t>
              </a:r>
              <a:r>
                <a:rPr lang="en-US" sz="1600" dirty="0" err="1"/>
                <a:t>menos</a:t>
              </a:r>
              <a:r>
                <a:rPr lang="en-US" sz="1600" dirty="0"/>
                <a:t> dos </a:t>
              </a:r>
              <a:r>
                <a:rPr lang="en-US" sz="1600" dirty="0" err="1"/>
                <a:t>fuentes</a:t>
              </a:r>
              <a:r>
                <a:rPr lang="en-US" sz="1600" dirty="0"/>
                <a:t> </a:t>
              </a:r>
              <a:r>
                <a:rPr lang="en-US" sz="1600" dirty="0" err="1"/>
                <a:t>electrónicas</a:t>
              </a:r>
              <a:r>
                <a:rPr lang="en-US" sz="1600" dirty="0"/>
                <a:t>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ser</a:t>
              </a:r>
              <a:r>
                <a:rPr lang="en-US" sz="1600" dirty="0"/>
                <a:t> </a:t>
              </a:r>
              <a:r>
                <a:rPr lang="en-US" sz="1600" dirty="0" err="1"/>
                <a:t>buscadas</a:t>
              </a:r>
              <a:r>
                <a:rPr lang="en-US" sz="1600" dirty="0"/>
                <a:t>.. El </a:t>
              </a:r>
              <a:r>
                <a:rPr lang="en-US" sz="1600" dirty="0" err="1"/>
                <a:t>informe</a:t>
              </a:r>
              <a:r>
                <a:rPr lang="en-US" sz="1600" dirty="0"/>
                <a:t> </a:t>
              </a:r>
              <a:r>
                <a:rPr lang="en-US" sz="1600" dirty="0" err="1"/>
                <a:t>debe</a:t>
              </a:r>
              <a:r>
                <a:rPr lang="en-US" sz="1600" dirty="0"/>
                <a:t> </a:t>
              </a:r>
              <a:r>
                <a:rPr lang="en-US" sz="1600" dirty="0" err="1"/>
                <a:t>incluir</a:t>
              </a:r>
              <a:r>
                <a:rPr lang="en-US" sz="1600" dirty="0"/>
                <a:t>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años</a:t>
              </a:r>
              <a:r>
                <a:rPr lang="en-US" sz="1600" dirty="0"/>
                <a:t> y las bases de </a:t>
              </a:r>
              <a:r>
                <a:rPr lang="en-US" sz="1600" dirty="0" err="1"/>
                <a:t>datos</a:t>
              </a:r>
              <a:r>
                <a:rPr lang="en-US" sz="1600" dirty="0"/>
                <a:t> </a:t>
              </a:r>
              <a:r>
                <a:rPr lang="en-US" sz="1600" dirty="0" err="1"/>
                <a:t>utilizadas</a:t>
              </a:r>
              <a:r>
                <a:rPr lang="en-US" sz="1600" dirty="0"/>
                <a:t> ( EMBASE y MEDLINE) / Las palabras clave y / o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términos</a:t>
              </a:r>
              <a:r>
                <a:rPr lang="en-US" sz="1600" dirty="0"/>
                <a:t> MESH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establecerse</a:t>
              </a:r>
              <a:r>
                <a:rPr lang="en-US" sz="1600" dirty="0"/>
                <a:t> y, </a:t>
              </a:r>
              <a:r>
                <a:rPr lang="en-US" sz="1600" dirty="0" err="1"/>
                <a:t>cuando</a:t>
              </a:r>
              <a:r>
                <a:rPr lang="en-US" sz="1600" dirty="0"/>
                <a:t> sea </a:t>
              </a:r>
              <a:r>
                <a:rPr lang="en-US" sz="1600" dirty="0" err="1"/>
                <a:t>factible</a:t>
              </a:r>
              <a:r>
                <a:rPr lang="en-US" sz="1600" dirty="0"/>
                <a:t>, </a:t>
              </a:r>
              <a:r>
                <a:rPr lang="en-US" sz="1600" dirty="0" err="1"/>
                <a:t>debe</a:t>
              </a:r>
              <a:r>
                <a:rPr lang="en-US" sz="1600" dirty="0"/>
                <a:t> </a:t>
              </a:r>
              <a:r>
                <a:rPr lang="en-US" sz="1600" dirty="0" err="1"/>
                <a:t>proporcionarse</a:t>
              </a:r>
              <a:r>
                <a:rPr lang="en-US" sz="1600" dirty="0"/>
                <a:t> la </a:t>
              </a:r>
              <a:r>
                <a:rPr lang="en-US" sz="1600" dirty="0" err="1"/>
                <a:t>estrategia</a:t>
              </a:r>
              <a:r>
                <a:rPr lang="en-US" sz="1600" dirty="0"/>
                <a:t> de </a:t>
              </a:r>
              <a:r>
                <a:rPr lang="en-US" sz="1600" dirty="0" err="1"/>
                <a:t>búsqueda</a:t>
              </a:r>
              <a:r>
                <a:rPr lang="en-US" sz="1600" dirty="0"/>
                <a:t>. </a:t>
              </a:r>
              <a:r>
                <a:rPr lang="en-US" sz="1600" dirty="0" err="1"/>
                <a:t>Todas</a:t>
              </a:r>
              <a:r>
                <a:rPr lang="en-US" sz="1600" dirty="0"/>
                <a:t> las </a:t>
              </a:r>
              <a:r>
                <a:rPr lang="en-US" sz="1600" dirty="0" err="1"/>
                <a:t>búsquedas</a:t>
              </a:r>
              <a:r>
                <a:rPr lang="en-US" sz="1600" dirty="0"/>
                <a:t>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complementarse</a:t>
              </a:r>
              <a:r>
                <a:rPr lang="en-US" sz="1600" dirty="0"/>
                <a:t> </a:t>
              </a:r>
              <a:r>
                <a:rPr lang="en-US" sz="1600" dirty="0" err="1"/>
                <a:t>consultando</a:t>
              </a:r>
              <a:r>
                <a:rPr lang="en-US" sz="1600" dirty="0"/>
                <a:t>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contenidos</a:t>
              </a:r>
              <a:r>
                <a:rPr lang="en-US" sz="1600" dirty="0"/>
                <a:t> </a:t>
              </a:r>
              <a:r>
                <a:rPr lang="en-US" sz="1600" dirty="0" err="1"/>
                <a:t>actuales</a:t>
              </a:r>
              <a:r>
                <a:rPr lang="en-US" sz="1600" dirty="0"/>
                <a:t>, </a:t>
              </a:r>
              <a:r>
                <a:rPr lang="en-US" sz="1600" dirty="0" err="1"/>
                <a:t>revisiones</a:t>
              </a:r>
              <a:r>
                <a:rPr lang="en-US" sz="1600" dirty="0"/>
                <a:t>, </a:t>
              </a:r>
              <a:r>
                <a:rPr lang="en-US" sz="1600" dirty="0" err="1"/>
                <a:t>libros</a:t>
              </a:r>
              <a:r>
                <a:rPr lang="en-US" sz="1600" dirty="0"/>
                <a:t> de </a:t>
              </a:r>
              <a:r>
                <a:rPr lang="en-US" sz="1600" dirty="0" err="1"/>
                <a:t>texto</a:t>
              </a:r>
              <a:r>
                <a:rPr lang="en-US" sz="1600" dirty="0"/>
                <a:t>, </a:t>
              </a:r>
              <a:r>
                <a:rPr lang="en-US" sz="1600" dirty="0" err="1"/>
                <a:t>registros</a:t>
              </a:r>
              <a:r>
                <a:rPr lang="en-US" sz="1600" dirty="0"/>
                <a:t> </a:t>
              </a:r>
              <a:r>
                <a:rPr lang="en-US" sz="1600" dirty="0" err="1"/>
                <a:t>especializados</a:t>
              </a:r>
              <a:r>
                <a:rPr lang="en-US" sz="1600" dirty="0"/>
                <a:t> o </a:t>
              </a:r>
              <a:r>
                <a:rPr lang="en-US" sz="1600" dirty="0" err="1"/>
                <a:t>expertos</a:t>
              </a:r>
              <a:r>
                <a:rPr lang="en-US" sz="1600" dirty="0"/>
                <a:t> en el campo particular de </a:t>
              </a:r>
              <a:r>
                <a:rPr lang="en-US" sz="1600" dirty="0" err="1"/>
                <a:t>estudio</a:t>
              </a:r>
              <a:r>
                <a:rPr lang="en-US" sz="1600" dirty="0"/>
                <a:t>, y </a:t>
              </a:r>
              <a:r>
                <a:rPr lang="en-US" sz="1600" dirty="0" err="1"/>
                <a:t>revisando</a:t>
              </a:r>
              <a:r>
                <a:rPr lang="en-US" sz="1600" dirty="0"/>
                <a:t> las </a:t>
              </a:r>
              <a:r>
                <a:rPr lang="en-US" sz="1600" dirty="0" err="1"/>
                <a:t>referencias</a:t>
              </a:r>
              <a:r>
                <a:rPr lang="en-US" sz="1600" dirty="0"/>
                <a:t> en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estudios</a:t>
              </a:r>
              <a:r>
                <a:rPr lang="en-US" sz="1600" dirty="0"/>
                <a:t> </a:t>
              </a:r>
              <a:r>
                <a:rPr lang="en-US" sz="1600" dirty="0" err="1"/>
                <a:t>encontrados</a:t>
              </a:r>
              <a:r>
                <a:rPr lang="en-US" sz="1600" dirty="0"/>
                <a:t>.</a:t>
              </a:r>
            </a:p>
          </p:txBody>
        </p:sp>
        <p:grpSp>
          <p:nvGrpSpPr>
            <p:cNvPr id="8" name="Group 14"/>
            <p:cNvGrpSpPr/>
            <p:nvPr/>
          </p:nvGrpSpPr>
          <p:grpSpPr>
            <a:xfrm>
              <a:off x="8794541" y="83618"/>
              <a:ext cx="2294691" cy="954107"/>
              <a:chOff x="9273917" y="1628798"/>
              <a:chExt cx="2241547" cy="95410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489808" y="1628798"/>
                <a:ext cx="20256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1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2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3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7"/>
            <p:cNvGrpSpPr/>
            <p:nvPr/>
          </p:nvGrpSpPr>
          <p:grpSpPr>
            <a:xfrm>
              <a:off x="8794541" y="1239805"/>
              <a:ext cx="2294691" cy="954107"/>
              <a:chOff x="9273917" y="1628798"/>
              <a:chExt cx="2241547" cy="954107"/>
            </a:xfrm>
          </p:grpSpPr>
          <p:sp>
            <p:nvSpPr>
              <p:cNvPr id="15" name="TextBox 18"/>
              <p:cNvSpPr txBox="1"/>
              <p:nvPr/>
            </p:nvSpPr>
            <p:spPr>
              <a:xfrm>
                <a:off x="9489808" y="1628798"/>
                <a:ext cx="20256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 smtClean="0"/>
                  <a:t>puede</a:t>
                </a:r>
                <a:r>
                  <a:rPr lang="en-US" sz="1400" b="1" dirty="0" smtClean="0"/>
                  <a:t> responder</a:t>
                </a:r>
                <a:endParaRPr lang="en-US" sz="1400" b="1" dirty="0"/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16" name="Rectangle 19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20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21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22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23"/>
            <p:cNvGrpSpPr/>
            <p:nvPr/>
          </p:nvGrpSpPr>
          <p:grpSpPr>
            <a:xfrm>
              <a:off x="8794541" y="2887628"/>
              <a:ext cx="2294691" cy="954107"/>
              <a:chOff x="9273917" y="1628798"/>
              <a:chExt cx="2241547" cy="954107"/>
            </a:xfrm>
          </p:grpSpPr>
          <p:sp>
            <p:nvSpPr>
              <p:cNvPr id="21" name="TextBox 24"/>
              <p:cNvSpPr txBox="1"/>
              <p:nvPr/>
            </p:nvSpPr>
            <p:spPr>
              <a:xfrm>
                <a:off x="9489808" y="1628798"/>
                <a:ext cx="20256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22" name="Rectangle 25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6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7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8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ángulo 2"/>
            <p:cNvSpPr/>
            <p:nvPr/>
          </p:nvSpPr>
          <p:spPr>
            <a:xfrm>
              <a:off x="8646025" y="195507"/>
              <a:ext cx="667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ángulo 3"/>
            <p:cNvSpPr/>
            <p:nvPr/>
          </p:nvSpPr>
          <p:spPr>
            <a:xfrm>
              <a:off x="8676348" y="1268581"/>
              <a:ext cx="667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ángulo 4"/>
            <p:cNvSpPr/>
            <p:nvPr/>
          </p:nvSpPr>
          <p:spPr>
            <a:xfrm>
              <a:off x="8640960" y="2891932"/>
              <a:ext cx="667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539552" y="26064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 Black" pitchFamily="34" charset="0"/>
                <a:cs typeface="Arial" pitchFamily="34" charset="0"/>
              </a:rPr>
              <a:t>Guía para el análisis de Revisiones Sistemáticas y </a:t>
            </a:r>
            <a:r>
              <a:rPr lang="es-ES" sz="3200" dirty="0" err="1" smtClean="0">
                <a:latin typeface="Arial Black" pitchFamily="34" charset="0"/>
                <a:cs typeface="Arial" pitchFamily="34" charset="0"/>
              </a:rPr>
              <a:t>Metanálisis</a:t>
            </a:r>
            <a:endParaRPr lang="es-ES" sz="32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CuadroTexto"/>
          <p:cNvSpPr txBox="1"/>
          <p:nvPr/>
        </p:nvSpPr>
        <p:spPr>
          <a:xfrm>
            <a:off x="539552" y="26064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 Black" pitchFamily="34" charset="0"/>
                <a:cs typeface="Arial" pitchFamily="34" charset="0"/>
              </a:rPr>
              <a:t>Guía para el análisis de Revisiones Sistemáticas y </a:t>
            </a:r>
            <a:r>
              <a:rPr lang="es-ES" sz="3200" dirty="0" err="1" smtClean="0">
                <a:latin typeface="Arial Black" pitchFamily="34" charset="0"/>
                <a:cs typeface="Arial" pitchFamily="34" charset="0"/>
              </a:rPr>
              <a:t>Metanálisis</a:t>
            </a:r>
            <a:endParaRPr lang="es-ES" sz="3200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179512" y="2204864"/>
            <a:ext cx="8964489" cy="3935790"/>
            <a:chOff x="479376" y="2097341"/>
            <a:chExt cx="11547507" cy="3935790"/>
          </a:xfrm>
        </p:grpSpPr>
        <p:sp>
          <p:nvSpPr>
            <p:cNvPr id="29" name="Rectangle 8"/>
            <p:cNvSpPr/>
            <p:nvPr/>
          </p:nvSpPr>
          <p:spPr>
            <a:xfrm>
              <a:off x="479376" y="2097341"/>
              <a:ext cx="11161240" cy="1120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9"/>
            <p:cNvSpPr/>
            <p:nvPr/>
          </p:nvSpPr>
          <p:spPr>
            <a:xfrm>
              <a:off x="479376" y="3333090"/>
              <a:ext cx="11547506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0"/>
            <p:cNvSpPr/>
            <p:nvPr/>
          </p:nvSpPr>
          <p:spPr>
            <a:xfrm>
              <a:off x="479376" y="4461723"/>
              <a:ext cx="11161240" cy="1571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479376" y="2132156"/>
              <a:ext cx="878497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4. ¿Se </a:t>
              </a:r>
              <a:r>
                <a:rPr lang="en-US" sz="1600" b="1" dirty="0" err="1"/>
                <a:t>utilizó</a:t>
              </a:r>
              <a:r>
                <a:rPr lang="en-US" sz="1600" b="1" dirty="0"/>
                <a:t> el </a:t>
              </a:r>
              <a:r>
                <a:rPr lang="en-US" sz="1600" b="1" dirty="0" err="1"/>
                <a:t>estado</a:t>
              </a:r>
              <a:r>
                <a:rPr lang="en-US" sz="1600" b="1" dirty="0"/>
                <a:t> de </a:t>
              </a:r>
              <a:r>
                <a:rPr lang="en-US" sz="1600" b="1" dirty="0" err="1"/>
                <a:t>publicación</a:t>
              </a:r>
              <a:r>
                <a:rPr lang="en-US" sz="1600" b="1" dirty="0"/>
                <a:t>  </a:t>
              </a:r>
              <a:r>
                <a:rPr lang="en-US" sz="1600" b="1" dirty="0" err="1"/>
                <a:t>como</a:t>
              </a:r>
              <a:r>
                <a:rPr lang="en-US" sz="1600" b="1" dirty="0"/>
                <a:t> </a:t>
              </a:r>
              <a:r>
                <a:rPr lang="en-US" sz="1600" b="1" dirty="0" err="1"/>
                <a:t>criterio</a:t>
              </a:r>
              <a:r>
                <a:rPr lang="en-US" sz="1600" b="1" dirty="0"/>
                <a:t> de </a:t>
              </a:r>
              <a:r>
                <a:rPr lang="en-US" sz="1600" b="1" dirty="0" err="1"/>
                <a:t>inclusión</a:t>
              </a:r>
              <a:r>
                <a:rPr lang="en-US" sz="1600" b="1" dirty="0"/>
                <a:t>?</a:t>
              </a:r>
            </a:p>
            <a:p>
              <a:r>
                <a:rPr lang="en-US" sz="1600" dirty="0"/>
                <a:t>Los </a:t>
              </a:r>
              <a:r>
                <a:rPr lang="en-US" sz="1600" dirty="0" err="1"/>
                <a:t>autores</a:t>
              </a:r>
              <a:r>
                <a:rPr lang="en-US" sz="1600" dirty="0"/>
                <a:t>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indicar</a:t>
              </a:r>
              <a:r>
                <a:rPr lang="en-US" sz="1600" dirty="0"/>
                <a:t> que </a:t>
              </a:r>
              <a:r>
                <a:rPr lang="en-US" sz="1600" dirty="0" err="1"/>
                <a:t>buscaron</a:t>
              </a:r>
              <a:r>
                <a:rPr lang="en-US" sz="1600" dirty="0"/>
                <a:t> </a:t>
              </a:r>
              <a:r>
                <a:rPr lang="en-US" sz="1600" dirty="0" err="1"/>
                <a:t>informes</a:t>
              </a:r>
              <a:r>
                <a:rPr lang="en-US" sz="1600" dirty="0"/>
                <a:t> </a:t>
              </a:r>
              <a:r>
                <a:rPr lang="en-US" sz="1600" dirty="0" err="1"/>
                <a:t>independientemente</a:t>
              </a:r>
              <a:r>
                <a:rPr lang="en-US" sz="1600" dirty="0"/>
                <a:t> de </a:t>
              </a:r>
              <a:r>
                <a:rPr lang="en-US" sz="1600" dirty="0" err="1"/>
                <a:t>su</a:t>
              </a:r>
              <a:r>
                <a:rPr lang="en-US" sz="1600" dirty="0"/>
                <a:t> </a:t>
              </a:r>
              <a:r>
                <a:rPr lang="en-US" sz="1600" dirty="0" err="1"/>
                <a:t>tipo</a:t>
              </a:r>
              <a:r>
                <a:rPr lang="en-US" sz="1600" dirty="0"/>
                <a:t> de </a:t>
              </a:r>
              <a:r>
                <a:rPr lang="en-US" sz="1600" dirty="0" err="1"/>
                <a:t>publicación</a:t>
              </a:r>
              <a:r>
                <a:rPr lang="en-US" sz="1600" dirty="0"/>
                <a:t>. Los </a:t>
              </a:r>
              <a:r>
                <a:rPr lang="en-US" sz="1600" dirty="0" err="1"/>
                <a:t>autores</a:t>
              </a:r>
              <a:r>
                <a:rPr lang="en-US" sz="1600" dirty="0"/>
                <a:t>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indicar</a:t>
              </a:r>
              <a:r>
                <a:rPr lang="en-US" sz="1600" dirty="0"/>
                <a:t> </a:t>
              </a:r>
              <a:r>
                <a:rPr lang="en-US" sz="1600" dirty="0" err="1"/>
                <a:t>si</a:t>
              </a:r>
              <a:r>
                <a:rPr lang="en-US" sz="1600" dirty="0"/>
                <a:t> </a:t>
              </a:r>
              <a:r>
                <a:rPr lang="en-US" sz="1600" dirty="0" err="1"/>
                <a:t>excluyeron</a:t>
              </a:r>
              <a:r>
                <a:rPr lang="en-US" sz="1600" dirty="0"/>
                <a:t> o no </a:t>
              </a:r>
              <a:r>
                <a:rPr lang="en-US" sz="1600" dirty="0" err="1"/>
                <a:t>algún</a:t>
              </a:r>
              <a:r>
                <a:rPr lang="en-US" sz="1600" dirty="0"/>
                <a:t> </a:t>
              </a:r>
              <a:r>
                <a:rPr lang="en-US" sz="1600" dirty="0" err="1"/>
                <a:t>informe</a:t>
              </a:r>
              <a:r>
                <a:rPr lang="en-US" sz="1600" dirty="0"/>
                <a:t> (de la </a:t>
              </a:r>
              <a:r>
                <a:rPr lang="en-US" sz="1600" dirty="0" err="1"/>
                <a:t>revisión</a:t>
              </a:r>
              <a:r>
                <a:rPr lang="en-US" sz="1600" dirty="0"/>
                <a:t> </a:t>
              </a:r>
              <a:r>
                <a:rPr lang="en-US" sz="1600" dirty="0" err="1"/>
                <a:t>sistemática</a:t>
              </a:r>
              <a:r>
                <a:rPr lang="en-US" sz="1600" dirty="0"/>
                <a:t>), en </a:t>
              </a:r>
              <a:r>
                <a:rPr lang="en-US" sz="1600" dirty="0" err="1"/>
                <a:t>función</a:t>
              </a:r>
              <a:r>
                <a:rPr lang="en-US" sz="1600" dirty="0"/>
                <a:t> de </a:t>
              </a:r>
              <a:r>
                <a:rPr lang="en-US" sz="1600" dirty="0" err="1"/>
                <a:t>su</a:t>
              </a:r>
              <a:r>
                <a:rPr lang="en-US" sz="1600" dirty="0"/>
                <a:t> </a:t>
              </a:r>
              <a:r>
                <a:rPr lang="en-US" sz="1600" dirty="0" err="1"/>
                <a:t>estado</a:t>
              </a:r>
              <a:r>
                <a:rPr lang="en-US" sz="1600" dirty="0"/>
                <a:t> de </a:t>
              </a:r>
              <a:r>
                <a:rPr lang="en-US" sz="1600" dirty="0" err="1"/>
                <a:t>publicación</a:t>
              </a:r>
              <a:r>
                <a:rPr lang="en-US" sz="1600" dirty="0"/>
                <a:t>, </a:t>
              </a:r>
              <a:r>
                <a:rPr lang="en-US" sz="1600" dirty="0" err="1"/>
                <a:t>idioma</a:t>
              </a:r>
              <a:r>
                <a:rPr lang="en-US" sz="1600" dirty="0"/>
                <a:t>, etc.</a:t>
              </a:r>
            </a:p>
            <a:p>
              <a:r>
                <a:rPr lang="en-US" sz="1600" b="1" dirty="0"/>
                <a:t/>
              </a:r>
              <a:br>
                <a:rPr lang="en-US" sz="1600" b="1" dirty="0"/>
              </a:br>
              <a:r>
                <a:rPr lang="en-US" sz="1600" b="1" dirty="0"/>
                <a:t>5. ¿Se </a:t>
              </a:r>
              <a:r>
                <a:rPr lang="en-US" sz="1600" b="1" dirty="0" err="1"/>
                <a:t>proporcionó</a:t>
              </a:r>
              <a:r>
                <a:rPr lang="en-US" sz="1600" b="1" dirty="0"/>
                <a:t> </a:t>
              </a:r>
              <a:r>
                <a:rPr lang="en-US" sz="1600" b="1" dirty="0" err="1"/>
                <a:t>una</a:t>
              </a:r>
              <a:r>
                <a:rPr lang="en-US" sz="1600" b="1" dirty="0"/>
                <a:t> </a:t>
              </a:r>
              <a:r>
                <a:rPr lang="en-US" sz="1600" b="1" dirty="0" err="1"/>
                <a:t>lista</a:t>
              </a:r>
              <a:r>
                <a:rPr lang="en-US" sz="1600" b="1" dirty="0"/>
                <a:t> de </a:t>
              </a:r>
              <a:r>
                <a:rPr lang="en-US" sz="1600" b="1" dirty="0" err="1"/>
                <a:t>estudios</a:t>
              </a:r>
              <a:r>
                <a:rPr lang="en-US" sz="1600" b="1" dirty="0"/>
                <a:t> (</a:t>
              </a:r>
              <a:r>
                <a:rPr lang="en-US" sz="1600" b="1" dirty="0" err="1"/>
                <a:t>incluidos</a:t>
              </a:r>
              <a:r>
                <a:rPr lang="en-US" sz="1600" b="1" dirty="0"/>
                <a:t> y </a:t>
              </a:r>
              <a:r>
                <a:rPr lang="en-US" sz="1600" b="1" dirty="0" err="1"/>
                <a:t>excluidos</a:t>
              </a:r>
              <a:r>
                <a:rPr lang="en-US" sz="1600" b="1" dirty="0"/>
                <a:t>)?</a:t>
              </a:r>
            </a:p>
            <a:p>
              <a:r>
                <a:rPr lang="en-US" sz="1600" dirty="0"/>
                <a:t>Se </a:t>
              </a:r>
              <a:r>
                <a:rPr lang="en-US" sz="1600" dirty="0" err="1"/>
                <a:t>debe</a:t>
              </a:r>
              <a:r>
                <a:rPr lang="en-US" sz="1600" dirty="0"/>
                <a:t> </a:t>
              </a:r>
              <a:r>
                <a:rPr lang="en-US" sz="1600" dirty="0" err="1"/>
                <a:t>proporcionar</a:t>
              </a:r>
              <a:r>
                <a:rPr lang="en-US" sz="1600" dirty="0"/>
                <a:t> </a:t>
              </a:r>
              <a:r>
                <a:rPr lang="en-US" sz="1600" dirty="0" err="1"/>
                <a:t>una</a:t>
              </a:r>
              <a:r>
                <a:rPr lang="en-US" sz="1600" dirty="0"/>
                <a:t> </a:t>
              </a:r>
              <a:r>
                <a:rPr lang="en-US" sz="1600" dirty="0" err="1"/>
                <a:t>lista</a:t>
              </a:r>
              <a:r>
                <a:rPr lang="en-US" sz="1600" dirty="0"/>
                <a:t> de </a:t>
              </a:r>
              <a:r>
                <a:rPr lang="en-US" sz="1600" dirty="0" err="1"/>
                <a:t>estudios</a:t>
              </a:r>
              <a:r>
                <a:rPr lang="en-US" sz="1600" dirty="0"/>
                <a:t> </a:t>
              </a:r>
              <a:r>
                <a:rPr lang="en-US" sz="1600" dirty="0" err="1"/>
                <a:t>incluidos</a:t>
              </a:r>
              <a:r>
                <a:rPr lang="en-US" sz="1600" dirty="0"/>
                <a:t> y </a:t>
              </a:r>
              <a:r>
                <a:rPr lang="en-US" sz="1600" dirty="0" err="1"/>
                <a:t>excluidos</a:t>
              </a:r>
              <a:r>
                <a:rPr lang="en-US" sz="1600" dirty="0"/>
                <a:t>.</a:t>
              </a:r>
            </a:p>
            <a:p>
              <a:r>
                <a:rPr lang="en-US" sz="1600" b="1" dirty="0"/>
                <a:t/>
              </a:r>
              <a:br>
                <a:rPr lang="en-US" sz="1600" b="1" dirty="0"/>
              </a:br>
              <a:endParaRPr lang="en-US" sz="1600" b="1" dirty="0"/>
            </a:p>
            <a:p>
              <a:endParaRPr lang="en-US" sz="1600" b="1" dirty="0"/>
            </a:p>
            <a:p>
              <a:r>
                <a:rPr lang="en-US" sz="1600" b="1" dirty="0"/>
                <a:t>6. ¿Se </a:t>
              </a:r>
              <a:r>
                <a:rPr lang="en-US" sz="1600" b="1" dirty="0" err="1"/>
                <a:t>proporcionaron</a:t>
              </a:r>
              <a:r>
                <a:rPr lang="en-US" sz="1600" b="1" dirty="0"/>
                <a:t> las </a:t>
              </a:r>
              <a:r>
                <a:rPr lang="en-US" sz="1600" b="1" dirty="0" err="1"/>
                <a:t>características</a:t>
              </a:r>
              <a:r>
                <a:rPr lang="en-US" sz="1600" b="1" dirty="0"/>
                <a:t> de </a:t>
              </a:r>
              <a:r>
                <a:rPr lang="en-US" sz="1600" b="1" dirty="0" err="1"/>
                <a:t>los</a:t>
              </a:r>
              <a:r>
                <a:rPr lang="en-US" sz="1600" b="1" dirty="0"/>
                <a:t> </a:t>
              </a:r>
              <a:r>
                <a:rPr lang="en-US" sz="1600" b="1" dirty="0" err="1"/>
                <a:t>estudios</a:t>
              </a:r>
              <a:r>
                <a:rPr lang="en-US" sz="1600" b="1" dirty="0"/>
                <a:t> </a:t>
              </a:r>
              <a:r>
                <a:rPr lang="en-US" sz="1600" b="1" dirty="0" err="1"/>
                <a:t>incluidos</a:t>
              </a:r>
              <a:r>
                <a:rPr lang="en-US" sz="1600" b="1" dirty="0"/>
                <a:t>?</a:t>
              </a:r>
            </a:p>
            <a:p>
              <a:r>
                <a:rPr lang="en-US" sz="1600" dirty="0"/>
                <a:t>De forma </a:t>
              </a:r>
              <a:r>
                <a:rPr lang="en-US" sz="1600" dirty="0" err="1"/>
                <a:t>agregada</a:t>
              </a:r>
              <a:r>
                <a:rPr lang="en-US" sz="1600" dirty="0"/>
                <a:t>, </a:t>
              </a:r>
              <a:r>
                <a:rPr lang="en-US" sz="1600" dirty="0" err="1"/>
                <a:t>como</a:t>
              </a:r>
              <a:r>
                <a:rPr lang="en-US" sz="1600" dirty="0"/>
                <a:t> </a:t>
              </a:r>
              <a:r>
                <a:rPr lang="en-US" sz="1600" dirty="0" err="1"/>
                <a:t>una</a:t>
              </a:r>
              <a:r>
                <a:rPr lang="en-US" sz="1600" dirty="0"/>
                <a:t> </a:t>
              </a:r>
              <a:r>
                <a:rPr lang="en-US" sz="1600" dirty="0" err="1"/>
                <a:t>tabla</a:t>
              </a:r>
              <a:r>
                <a:rPr lang="en-US" sz="1600" dirty="0"/>
                <a:t>,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datos</a:t>
              </a:r>
              <a:r>
                <a:rPr lang="en-US" sz="1600" dirty="0"/>
                <a:t> de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estudios</a:t>
              </a:r>
              <a:r>
                <a:rPr lang="en-US" sz="1600" dirty="0"/>
                <a:t> </a:t>
              </a:r>
              <a:r>
                <a:rPr lang="en-US" sz="1600" dirty="0" err="1"/>
                <a:t>originales</a:t>
              </a:r>
              <a:r>
                <a:rPr lang="en-US" sz="1600" dirty="0"/>
                <a:t>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proporcionarse</a:t>
              </a:r>
              <a:r>
                <a:rPr lang="en-US" sz="1600" dirty="0"/>
                <a:t> a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participantes</a:t>
              </a:r>
              <a:r>
                <a:rPr lang="en-US" sz="1600" dirty="0"/>
                <a:t>, las </a:t>
              </a:r>
              <a:r>
                <a:rPr lang="en-US" sz="1600" dirty="0" err="1"/>
                <a:t>intervenciones</a:t>
              </a:r>
              <a:r>
                <a:rPr lang="en-US" sz="1600" dirty="0"/>
                <a:t> y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resultados</a:t>
              </a:r>
              <a:r>
                <a:rPr lang="en-US" sz="1600" dirty="0"/>
                <a:t>. Los </a:t>
              </a:r>
              <a:r>
                <a:rPr lang="en-US" sz="1600" dirty="0" err="1"/>
                <a:t>rangos</a:t>
              </a:r>
              <a:r>
                <a:rPr lang="en-US" sz="1600" dirty="0"/>
                <a:t> de </a:t>
              </a:r>
              <a:r>
                <a:rPr lang="en-US" sz="1600" dirty="0" err="1"/>
                <a:t>características</a:t>
              </a:r>
              <a:r>
                <a:rPr lang="en-US" sz="1600" dirty="0"/>
                <a:t> en </a:t>
              </a:r>
              <a:r>
                <a:rPr lang="en-US" sz="1600" dirty="0" err="1"/>
                <a:t>todos</a:t>
              </a:r>
              <a:r>
                <a:rPr lang="en-US" sz="1600" dirty="0"/>
                <a:t>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estudios</a:t>
              </a:r>
              <a:r>
                <a:rPr lang="en-US" sz="1600" dirty="0"/>
                <a:t> </a:t>
              </a:r>
              <a:r>
                <a:rPr lang="en-US" sz="1600" dirty="0" err="1"/>
                <a:t>analizados</a:t>
              </a:r>
              <a:r>
                <a:rPr lang="en-US" sz="1600" dirty="0"/>
                <a:t>, p. Se </a:t>
              </a:r>
              <a:r>
                <a:rPr lang="en-US" sz="1600" dirty="0" err="1"/>
                <a:t>debe</a:t>
              </a:r>
              <a:r>
                <a:rPr lang="en-US" sz="1600" dirty="0"/>
                <a:t> </a:t>
              </a:r>
              <a:r>
                <a:rPr lang="en-US" sz="1600" dirty="0" err="1"/>
                <a:t>informar</a:t>
              </a:r>
              <a:r>
                <a:rPr lang="en-US" sz="1600" dirty="0"/>
                <a:t> la edad, </a:t>
              </a:r>
              <a:r>
                <a:rPr lang="en-US" sz="1600" dirty="0" err="1"/>
                <a:t>raza</a:t>
              </a:r>
              <a:r>
                <a:rPr lang="en-US" sz="1600" dirty="0"/>
                <a:t>, </a:t>
              </a:r>
              <a:r>
                <a:rPr lang="en-US" sz="1600" dirty="0" err="1"/>
                <a:t>sexo</a:t>
              </a:r>
              <a:r>
                <a:rPr lang="en-US" sz="1600" dirty="0"/>
                <a:t>, </a:t>
              </a:r>
              <a:r>
                <a:rPr lang="en-US" sz="1600" dirty="0" err="1"/>
                <a:t>datos</a:t>
              </a:r>
              <a:r>
                <a:rPr lang="en-US" sz="1600" dirty="0"/>
                <a:t> </a:t>
              </a:r>
              <a:r>
                <a:rPr lang="en-US" sz="1600" dirty="0" err="1"/>
                <a:t>socioeconómicos</a:t>
              </a:r>
              <a:r>
                <a:rPr lang="en-US" sz="1600" dirty="0"/>
                <a:t> </a:t>
              </a:r>
              <a:r>
                <a:rPr lang="en-US" sz="1600" dirty="0" err="1"/>
                <a:t>relevantes</a:t>
              </a:r>
              <a:r>
                <a:rPr lang="en-US" sz="1600" dirty="0"/>
                <a:t>, </a:t>
              </a:r>
              <a:r>
                <a:rPr lang="en-US" sz="1600" dirty="0" err="1"/>
                <a:t>estado</a:t>
              </a:r>
              <a:r>
                <a:rPr lang="en-US" sz="1600" dirty="0"/>
                <a:t> de la </a:t>
              </a:r>
              <a:r>
                <a:rPr lang="en-US" sz="1600" dirty="0" err="1"/>
                <a:t>enfermedad</a:t>
              </a:r>
              <a:r>
                <a:rPr lang="en-US" sz="1600" dirty="0"/>
                <a:t>, </a:t>
              </a:r>
              <a:r>
                <a:rPr lang="en-US" sz="1600" dirty="0" err="1"/>
                <a:t>duración</a:t>
              </a:r>
              <a:r>
                <a:rPr lang="en-US" sz="1600" dirty="0"/>
                <a:t>, </a:t>
              </a:r>
              <a:r>
                <a:rPr lang="en-US" sz="1600" dirty="0" err="1"/>
                <a:t>gravedad</a:t>
              </a:r>
              <a:r>
                <a:rPr lang="en-US" sz="1600" dirty="0"/>
                <a:t> u </a:t>
              </a:r>
              <a:r>
                <a:rPr lang="en-US" sz="1600" dirty="0" err="1"/>
                <a:t>otras</a:t>
              </a:r>
              <a:r>
                <a:rPr lang="en-US" sz="1600" dirty="0"/>
                <a:t> </a:t>
              </a:r>
              <a:r>
                <a:rPr lang="en-US" sz="1600" dirty="0" err="1"/>
                <a:t>enfermedades</a:t>
              </a:r>
              <a:r>
                <a:rPr lang="en-US" sz="1600" dirty="0"/>
                <a:t>.</a:t>
              </a:r>
            </a:p>
          </p:txBody>
        </p:sp>
        <p:grpSp>
          <p:nvGrpSpPr>
            <p:cNvPr id="34" name="Group 12"/>
            <p:cNvGrpSpPr/>
            <p:nvPr/>
          </p:nvGrpSpPr>
          <p:grpSpPr>
            <a:xfrm>
              <a:off x="9273916" y="2180959"/>
              <a:ext cx="2752967" cy="954107"/>
              <a:chOff x="9273917" y="1628798"/>
              <a:chExt cx="2689210" cy="954107"/>
            </a:xfrm>
          </p:grpSpPr>
          <p:sp>
            <p:nvSpPr>
              <p:cNvPr id="35" name="TextBox 13"/>
              <p:cNvSpPr txBox="1"/>
              <p:nvPr/>
            </p:nvSpPr>
            <p:spPr>
              <a:xfrm>
                <a:off x="9489810" y="1628798"/>
                <a:ext cx="24733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36" name="Rectangle 14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15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6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7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18"/>
            <p:cNvGrpSpPr/>
            <p:nvPr/>
          </p:nvGrpSpPr>
          <p:grpSpPr>
            <a:xfrm>
              <a:off x="9273916" y="3368846"/>
              <a:ext cx="2752964" cy="954107"/>
              <a:chOff x="9273917" y="1660498"/>
              <a:chExt cx="2689207" cy="954107"/>
            </a:xfrm>
          </p:grpSpPr>
          <p:sp>
            <p:nvSpPr>
              <p:cNvPr id="41" name="TextBox 19"/>
              <p:cNvSpPr txBox="1"/>
              <p:nvPr/>
            </p:nvSpPr>
            <p:spPr>
              <a:xfrm>
                <a:off x="9489807" y="1660498"/>
                <a:ext cx="24733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42" name="Rectangle 20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21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22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23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24"/>
            <p:cNvGrpSpPr/>
            <p:nvPr/>
          </p:nvGrpSpPr>
          <p:grpSpPr>
            <a:xfrm>
              <a:off x="9273916" y="4647514"/>
              <a:ext cx="2752965" cy="954107"/>
              <a:chOff x="9273917" y="1628798"/>
              <a:chExt cx="2689208" cy="954107"/>
            </a:xfrm>
          </p:grpSpPr>
          <p:sp>
            <p:nvSpPr>
              <p:cNvPr id="47" name="TextBox 25"/>
              <p:cNvSpPr txBox="1"/>
              <p:nvPr/>
            </p:nvSpPr>
            <p:spPr>
              <a:xfrm>
                <a:off x="9489808" y="1628798"/>
                <a:ext cx="24733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48" name="Rectangle 26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27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28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29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Rectángulo 24"/>
            <p:cNvSpPr/>
            <p:nvPr/>
          </p:nvSpPr>
          <p:spPr>
            <a:xfrm>
              <a:off x="9125400" y="2270949"/>
              <a:ext cx="704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Rectángulo 25"/>
            <p:cNvSpPr/>
            <p:nvPr/>
          </p:nvSpPr>
          <p:spPr>
            <a:xfrm>
              <a:off x="9155724" y="3635732"/>
              <a:ext cx="704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Rectángulo 48"/>
            <p:cNvSpPr/>
            <p:nvPr/>
          </p:nvSpPr>
          <p:spPr>
            <a:xfrm>
              <a:off x="9120336" y="4715852"/>
              <a:ext cx="704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videncia cientif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 pitchFamily="34" charset="0"/>
              </a:rPr>
              <a:t>Propósito de la actividad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Reconocer las guías de evaluación de estudios como herramientas para el análisis crítico de la literatura médica.</a:t>
            </a:r>
          </a:p>
          <a:p>
            <a:pPr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05064"/>
            <a:ext cx="324036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CuadroTexto"/>
          <p:cNvSpPr txBox="1"/>
          <p:nvPr/>
        </p:nvSpPr>
        <p:spPr>
          <a:xfrm>
            <a:off x="539552" y="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 Black" pitchFamily="34" charset="0"/>
                <a:cs typeface="Arial" pitchFamily="34" charset="0"/>
              </a:rPr>
              <a:t>Guía para el análisis de Revisiones Sistemáticas y </a:t>
            </a:r>
            <a:r>
              <a:rPr lang="es-ES" sz="3200" dirty="0" err="1" smtClean="0">
                <a:latin typeface="Arial Black" pitchFamily="34" charset="0"/>
                <a:cs typeface="Arial" pitchFamily="34" charset="0"/>
              </a:rPr>
              <a:t>Metanálisis</a:t>
            </a:r>
            <a:endParaRPr lang="es-ES" sz="3200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79" name="78 Grupo"/>
          <p:cNvGrpSpPr/>
          <p:nvPr/>
        </p:nvGrpSpPr>
        <p:grpSpPr>
          <a:xfrm>
            <a:off x="0" y="1124744"/>
            <a:ext cx="9144000" cy="4790927"/>
            <a:chOff x="464135" y="1556793"/>
            <a:chExt cx="11778742" cy="4790927"/>
          </a:xfrm>
        </p:grpSpPr>
        <p:sp>
          <p:nvSpPr>
            <p:cNvPr id="34" name="33 CuadroTexto"/>
            <p:cNvSpPr txBox="1"/>
            <p:nvPr/>
          </p:nvSpPr>
          <p:spPr>
            <a:xfrm>
              <a:off x="8976320" y="1628801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5 CuadroTexto"/>
            <p:cNvSpPr txBox="1"/>
            <p:nvPr/>
          </p:nvSpPr>
          <p:spPr>
            <a:xfrm>
              <a:off x="8976320" y="1628801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7"/>
            <p:cNvSpPr/>
            <p:nvPr/>
          </p:nvSpPr>
          <p:spPr>
            <a:xfrm>
              <a:off x="479376" y="1697262"/>
              <a:ext cx="11161240" cy="1448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8"/>
            <p:cNvSpPr/>
            <p:nvPr/>
          </p:nvSpPr>
          <p:spPr>
            <a:xfrm>
              <a:off x="479376" y="3392666"/>
              <a:ext cx="11161240" cy="1151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9"/>
            <p:cNvSpPr/>
            <p:nvPr/>
          </p:nvSpPr>
          <p:spPr>
            <a:xfrm>
              <a:off x="479376" y="4763566"/>
              <a:ext cx="11161240" cy="1584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10"/>
            <p:cNvSpPr txBox="1"/>
            <p:nvPr/>
          </p:nvSpPr>
          <p:spPr>
            <a:xfrm>
              <a:off x="464135" y="1556793"/>
              <a:ext cx="878497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7. ¿Se </a:t>
              </a:r>
              <a:r>
                <a:rPr lang="en-US" sz="1600" b="1" dirty="0" err="1"/>
                <a:t>evaluó</a:t>
              </a:r>
              <a:r>
                <a:rPr lang="en-US" sz="1600" b="1" dirty="0"/>
                <a:t> y </a:t>
              </a:r>
              <a:r>
                <a:rPr lang="en-US" sz="1600" b="1" dirty="0" err="1"/>
                <a:t>documentó</a:t>
              </a:r>
              <a:r>
                <a:rPr lang="en-US" sz="1600" b="1" dirty="0"/>
                <a:t> la </a:t>
              </a:r>
              <a:r>
                <a:rPr lang="en-US" sz="1600" b="1" dirty="0" err="1"/>
                <a:t>calidad</a:t>
              </a:r>
              <a:r>
                <a:rPr lang="en-US" sz="1600" b="1" dirty="0"/>
                <a:t> </a:t>
              </a:r>
              <a:r>
                <a:rPr lang="en-US" sz="1600" b="1" dirty="0" err="1"/>
                <a:t>científica</a:t>
              </a:r>
              <a:r>
                <a:rPr lang="en-US" sz="1600" b="1" dirty="0"/>
                <a:t> de </a:t>
              </a:r>
              <a:r>
                <a:rPr lang="en-US" sz="1600" b="1" dirty="0" err="1"/>
                <a:t>los</a:t>
              </a:r>
              <a:r>
                <a:rPr lang="en-US" sz="1600" b="1" dirty="0"/>
                <a:t> </a:t>
              </a:r>
              <a:r>
                <a:rPr lang="en-US" sz="1600" b="1" dirty="0" err="1"/>
                <a:t>estudios</a:t>
              </a:r>
              <a:r>
                <a:rPr lang="en-US" sz="1600" b="1" dirty="0"/>
                <a:t> </a:t>
              </a:r>
              <a:r>
                <a:rPr lang="en-US" sz="1600" b="1" dirty="0" err="1"/>
                <a:t>incluidos</a:t>
              </a:r>
              <a:r>
                <a:rPr lang="en-US" sz="1600" b="1" dirty="0"/>
                <a:t>?</a:t>
              </a:r>
            </a:p>
            <a:p>
              <a:r>
                <a:rPr lang="en-US" sz="1600" dirty="0"/>
                <a:t>Se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proporcionar</a:t>
              </a:r>
              <a:r>
                <a:rPr lang="en-US" sz="1600" dirty="0"/>
                <a:t> </a:t>
              </a:r>
              <a:r>
                <a:rPr lang="en-US" sz="1600" dirty="0" err="1"/>
                <a:t>métodos</a:t>
              </a:r>
              <a:r>
                <a:rPr lang="en-US" sz="1600" dirty="0"/>
                <a:t> de </a:t>
              </a:r>
              <a:r>
                <a:rPr lang="en-US" sz="1600" dirty="0" err="1"/>
                <a:t>evaluación</a:t>
              </a:r>
              <a:r>
                <a:rPr lang="en-US" sz="1600" dirty="0"/>
                <a:t> "a priori" (p. </a:t>
              </a:r>
              <a:r>
                <a:rPr lang="en-US" sz="1600" dirty="0" err="1"/>
                <a:t>Ej</a:t>
              </a:r>
              <a:r>
                <a:rPr lang="en-US" sz="1600" dirty="0"/>
                <a:t>., Para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estudios</a:t>
              </a:r>
              <a:r>
                <a:rPr lang="en-US" sz="1600" dirty="0"/>
                <a:t> de </a:t>
              </a:r>
              <a:r>
                <a:rPr lang="en-US" sz="1600" dirty="0" err="1"/>
                <a:t>efectividad</a:t>
              </a:r>
              <a:r>
                <a:rPr lang="en-US" sz="1600" dirty="0"/>
                <a:t> </a:t>
              </a:r>
              <a:r>
                <a:rPr lang="en-US" sz="1600" dirty="0" err="1"/>
                <a:t>si</a:t>
              </a:r>
              <a:r>
                <a:rPr lang="en-US" sz="1600" dirty="0"/>
                <a:t> el </a:t>
              </a:r>
              <a:r>
                <a:rPr lang="en-US" sz="1600" dirty="0" err="1"/>
                <a:t>autor</a:t>
              </a:r>
              <a:r>
                <a:rPr lang="en-US" sz="1600" dirty="0"/>
                <a:t> </a:t>
              </a:r>
              <a:r>
                <a:rPr lang="en-US" sz="1600" dirty="0" err="1"/>
                <a:t>eligió</a:t>
              </a:r>
              <a:r>
                <a:rPr lang="en-US" sz="1600" dirty="0"/>
                <a:t> </a:t>
              </a:r>
              <a:r>
                <a:rPr lang="en-US" sz="1600" dirty="0" err="1"/>
                <a:t>incluir</a:t>
              </a:r>
              <a:r>
                <a:rPr lang="en-US" sz="1600" dirty="0"/>
                <a:t> solo </a:t>
              </a:r>
              <a:r>
                <a:rPr lang="en-US" sz="1600" dirty="0" err="1"/>
                <a:t>estudios</a:t>
              </a:r>
              <a:r>
                <a:rPr lang="en-US" sz="1600" dirty="0"/>
                <a:t> </a:t>
              </a:r>
              <a:r>
                <a:rPr lang="en-US" sz="1600" dirty="0" err="1"/>
                <a:t>aleatorizados</a:t>
              </a:r>
              <a:r>
                <a:rPr lang="en-US" sz="1600" dirty="0"/>
                <a:t>, </a:t>
              </a:r>
              <a:r>
                <a:rPr lang="en-US" sz="1600" dirty="0" err="1"/>
                <a:t>doble</a:t>
              </a:r>
              <a:r>
                <a:rPr lang="en-US" sz="1600" dirty="0"/>
                <a:t> </a:t>
              </a:r>
              <a:r>
                <a:rPr lang="en-US" sz="1600" dirty="0" err="1"/>
                <a:t>ciego</a:t>
              </a:r>
              <a:r>
                <a:rPr lang="en-US" sz="1600" dirty="0"/>
                <a:t>, </a:t>
              </a:r>
              <a:r>
                <a:rPr lang="en-US" sz="1600" dirty="0" err="1"/>
                <a:t>controlados</a:t>
              </a:r>
              <a:r>
                <a:rPr lang="en-US" sz="1600" dirty="0"/>
                <a:t> con placebo o la </a:t>
              </a:r>
              <a:r>
                <a:rPr lang="en-US" sz="1600" dirty="0" err="1"/>
                <a:t>ocultación</a:t>
              </a:r>
              <a:r>
                <a:rPr lang="en-US" sz="1600" dirty="0"/>
                <a:t> de la </a:t>
              </a:r>
              <a:r>
                <a:rPr lang="en-US" sz="1600" dirty="0" err="1"/>
                <a:t>asignación</a:t>
              </a:r>
              <a:r>
                <a:rPr lang="en-US" sz="1600" dirty="0"/>
                <a:t> </a:t>
              </a:r>
              <a:r>
                <a:rPr lang="en-US" sz="1600" dirty="0" err="1"/>
                <a:t>como</a:t>
              </a:r>
              <a:r>
                <a:rPr lang="en-US" sz="1600" dirty="0"/>
                <a:t> </a:t>
              </a:r>
              <a:r>
                <a:rPr lang="en-US" sz="1600" dirty="0" err="1"/>
                <a:t>criterios</a:t>
              </a:r>
              <a:r>
                <a:rPr lang="en-US" sz="1600" dirty="0"/>
                <a:t> de </a:t>
              </a:r>
              <a:r>
                <a:rPr lang="en-US" sz="1600" dirty="0" err="1"/>
                <a:t>inclusión</a:t>
              </a:r>
              <a:r>
                <a:rPr lang="en-US" sz="1600" dirty="0"/>
                <a:t>); para </a:t>
              </a:r>
              <a:r>
                <a:rPr lang="en-US" sz="1600" dirty="0" err="1"/>
                <a:t>otros</a:t>
              </a:r>
              <a:r>
                <a:rPr lang="en-US" sz="1600" dirty="0"/>
                <a:t> </a:t>
              </a:r>
              <a:r>
                <a:rPr lang="en-US" sz="1600" dirty="0" err="1"/>
                <a:t>tipos</a:t>
              </a:r>
              <a:r>
                <a:rPr lang="en-US" sz="1600" dirty="0"/>
                <a:t> de </a:t>
              </a:r>
              <a:r>
                <a:rPr lang="en-US" sz="1600" dirty="0" err="1"/>
                <a:t>estudios</a:t>
              </a:r>
              <a:r>
                <a:rPr lang="en-US" sz="1600" dirty="0"/>
                <a:t>,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artículos</a:t>
              </a:r>
              <a:r>
                <a:rPr lang="en-US" sz="1600" dirty="0"/>
                <a:t> </a:t>
              </a:r>
              <a:r>
                <a:rPr lang="en-US" sz="1600" dirty="0" err="1"/>
                <a:t>alternativos</a:t>
              </a:r>
              <a:r>
                <a:rPr lang="en-US" sz="1600" dirty="0"/>
                <a:t> </a:t>
              </a:r>
              <a:r>
                <a:rPr lang="en-US" sz="1600" dirty="0" err="1"/>
                <a:t>serán</a:t>
              </a:r>
              <a:r>
                <a:rPr lang="en-US" sz="1600" dirty="0"/>
                <a:t> </a:t>
              </a:r>
              <a:r>
                <a:rPr lang="en-US" sz="1600" dirty="0" err="1"/>
                <a:t>relevantes</a:t>
              </a:r>
              <a:r>
                <a:rPr lang="en-US" sz="1600" dirty="0"/>
                <a:t>.</a:t>
              </a:r>
            </a:p>
            <a:p>
              <a:endParaRPr lang="en-US" sz="1600" b="1" dirty="0"/>
            </a:p>
            <a:p>
              <a:endParaRPr lang="en-US" sz="1600" b="1" dirty="0"/>
            </a:p>
            <a:p>
              <a:r>
                <a:rPr lang="en-US" sz="1600" b="1" dirty="0"/>
                <a:t>8. ¿La </a:t>
              </a:r>
              <a:r>
                <a:rPr lang="en-US" sz="1600" b="1" dirty="0" err="1"/>
                <a:t>calidad</a:t>
              </a:r>
              <a:r>
                <a:rPr lang="en-US" sz="1600" b="1" dirty="0"/>
                <a:t> </a:t>
              </a:r>
              <a:r>
                <a:rPr lang="en-US" sz="1600" b="1" dirty="0" err="1"/>
                <a:t>científica</a:t>
              </a:r>
              <a:r>
                <a:rPr lang="en-US" sz="1600" b="1" dirty="0"/>
                <a:t> de </a:t>
              </a:r>
              <a:r>
                <a:rPr lang="en-US" sz="1600" b="1" dirty="0" err="1"/>
                <a:t>los</a:t>
              </a:r>
              <a:r>
                <a:rPr lang="en-US" sz="1600" b="1" dirty="0"/>
                <a:t> </a:t>
              </a:r>
              <a:r>
                <a:rPr lang="en-US" sz="1600" b="1" dirty="0" err="1"/>
                <a:t>estudios</a:t>
              </a:r>
              <a:r>
                <a:rPr lang="en-US" sz="1600" b="1" dirty="0"/>
                <a:t> </a:t>
              </a:r>
              <a:r>
                <a:rPr lang="en-US" sz="1600" b="1" dirty="0" err="1"/>
                <a:t>incluidos</a:t>
              </a:r>
              <a:r>
                <a:rPr lang="en-US" sz="1600" b="1" dirty="0"/>
                <a:t> se </a:t>
              </a:r>
              <a:r>
                <a:rPr lang="en-US" sz="1600" b="1" dirty="0" err="1"/>
                <a:t>utilizó</a:t>
              </a:r>
              <a:r>
                <a:rPr lang="en-US" sz="1600" b="1" dirty="0"/>
                <a:t> </a:t>
              </a:r>
              <a:r>
                <a:rPr lang="en-US" sz="1600" b="1" dirty="0" err="1"/>
                <a:t>adecuadamente</a:t>
              </a:r>
              <a:r>
                <a:rPr lang="en-US" sz="1600" b="1" dirty="0"/>
                <a:t> al </a:t>
              </a:r>
              <a:r>
                <a:rPr lang="en-US" sz="1600" b="1" dirty="0" err="1"/>
                <a:t>formular</a:t>
              </a:r>
              <a:r>
                <a:rPr lang="en-US" sz="1600" b="1" dirty="0"/>
                <a:t> </a:t>
              </a:r>
              <a:r>
                <a:rPr lang="en-US" sz="1600" b="1" dirty="0" err="1"/>
                <a:t>conclusiones</a:t>
              </a:r>
              <a:r>
                <a:rPr lang="en-US" sz="1600" b="1" dirty="0"/>
                <a:t>?</a:t>
              </a:r>
            </a:p>
            <a:p>
              <a:r>
                <a:rPr lang="en-US" sz="1600" dirty="0"/>
                <a:t>Los </a:t>
              </a:r>
              <a:r>
                <a:rPr lang="en-US" sz="1600" dirty="0" err="1"/>
                <a:t>resultados</a:t>
              </a:r>
              <a:r>
                <a:rPr lang="en-US" sz="1600" dirty="0"/>
                <a:t> del rigor </a:t>
              </a:r>
              <a:r>
                <a:rPr lang="en-US" sz="1600" dirty="0" err="1"/>
                <a:t>metodológico</a:t>
              </a:r>
              <a:r>
                <a:rPr lang="en-US" sz="1600" dirty="0"/>
                <a:t> y la </a:t>
              </a:r>
              <a:r>
                <a:rPr lang="en-US" sz="1600" dirty="0" err="1"/>
                <a:t>calidad</a:t>
              </a:r>
              <a:r>
                <a:rPr lang="en-US" sz="1600" dirty="0"/>
                <a:t> </a:t>
              </a:r>
              <a:r>
                <a:rPr lang="en-US" sz="1600" dirty="0" err="1"/>
                <a:t>científica</a:t>
              </a:r>
              <a:r>
                <a:rPr lang="en-US" sz="1600" dirty="0"/>
                <a:t>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ser</a:t>
              </a:r>
              <a:r>
                <a:rPr lang="en-US" sz="1600" dirty="0"/>
                <a:t> </a:t>
              </a:r>
              <a:r>
                <a:rPr lang="en-US" sz="1600" dirty="0" err="1"/>
                <a:t>considerados</a:t>
              </a:r>
              <a:r>
                <a:rPr lang="en-US" sz="1600" dirty="0"/>
                <a:t> en el </a:t>
              </a:r>
              <a:r>
                <a:rPr lang="en-US" sz="1600" dirty="0" err="1"/>
                <a:t>análisis</a:t>
              </a:r>
              <a:r>
                <a:rPr lang="en-US" sz="1600" dirty="0"/>
                <a:t> y las </a:t>
              </a:r>
              <a:r>
                <a:rPr lang="en-US" sz="1600" dirty="0" err="1"/>
                <a:t>conclusiones</a:t>
              </a:r>
              <a:r>
                <a:rPr lang="en-US" sz="1600" dirty="0"/>
                <a:t> de la </a:t>
              </a:r>
              <a:r>
                <a:rPr lang="en-US" sz="1600" dirty="0" err="1"/>
                <a:t>revisión</a:t>
              </a:r>
              <a:r>
                <a:rPr lang="en-US" sz="1600" dirty="0"/>
                <a:t>, y </a:t>
              </a:r>
              <a:r>
                <a:rPr lang="en-US" sz="1600" dirty="0" err="1"/>
                <a:t>expresados</a:t>
              </a:r>
              <a:r>
                <a:rPr lang="en-US" sz="1600" dirty="0"/>
                <a:t> ​​</a:t>
              </a:r>
              <a:r>
                <a:rPr lang="en-US" sz="1600" dirty="0" err="1"/>
                <a:t>explícitamente</a:t>
              </a:r>
              <a:r>
                <a:rPr lang="en-US" sz="1600" dirty="0"/>
                <a:t> en la </a:t>
              </a:r>
              <a:r>
                <a:rPr lang="en-US" sz="1600" dirty="0" err="1"/>
                <a:t>formulación</a:t>
              </a:r>
              <a:r>
                <a:rPr lang="en-US" sz="1600" dirty="0"/>
                <a:t> de </a:t>
              </a:r>
              <a:r>
                <a:rPr lang="en-US" sz="1600" dirty="0" err="1"/>
                <a:t>recomendaciones</a:t>
              </a:r>
              <a:r>
                <a:rPr lang="en-US" sz="1600" dirty="0"/>
                <a:t>.</a:t>
              </a:r>
            </a:p>
            <a:p>
              <a:endParaRPr lang="en-US" sz="1600" b="1" dirty="0"/>
            </a:p>
            <a:p>
              <a:endParaRPr lang="en-US" sz="1600" b="1" dirty="0"/>
            </a:p>
            <a:p>
              <a:r>
                <a:rPr lang="en-US" sz="1600" b="1" dirty="0"/>
                <a:t>9. ¿</a:t>
              </a:r>
              <a:r>
                <a:rPr lang="en-US" sz="1600" b="1" dirty="0" err="1"/>
                <a:t>Fueron</a:t>
              </a:r>
              <a:r>
                <a:rPr lang="en-US" sz="1600" b="1" dirty="0"/>
                <a:t> </a:t>
              </a:r>
              <a:r>
                <a:rPr lang="en-US" sz="1600" b="1" dirty="0" err="1"/>
                <a:t>apropiados</a:t>
              </a:r>
              <a:r>
                <a:rPr lang="en-US" sz="1600" b="1" dirty="0"/>
                <a:t> </a:t>
              </a:r>
              <a:r>
                <a:rPr lang="en-US" sz="1600" b="1" dirty="0" err="1"/>
                <a:t>los</a:t>
              </a:r>
              <a:r>
                <a:rPr lang="en-US" sz="1600" b="1" dirty="0"/>
                <a:t> </a:t>
              </a:r>
              <a:r>
                <a:rPr lang="en-US" sz="1600" b="1" dirty="0" err="1"/>
                <a:t>métodos</a:t>
              </a:r>
              <a:r>
                <a:rPr lang="en-US" sz="1600" b="1" dirty="0"/>
                <a:t> </a:t>
              </a:r>
              <a:r>
                <a:rPr lang="en-US" sz="1600" b="1" dirty="0" err="1"/>
                <a:t>utilizados</a:t>
              </a:r>
              <a:r>
                <a:rPr lang="en-US" sz="1600" b="1" dirty="0"/>
                <a:t> para </a:t>
              </a:r>
              <a:r>
                <a:rPr lang="en-US" sz="1600" b="1" dirty="0" err="1"/>
                <a:t>combinar</a:t>
              </a:r>
              <a:r>
                <a:rPr lang="en-US" sz="1600" b="1" dirty="0"/>
                <a:t> </a:t>
              </a:r>
              <a:r>
                <a:rPr lang="en-US" sz="1600" b="1" dirty="0" err="1"/>
                <a:t>los</a:t>
              </a:r>
              <a:r>
                <a:rPr lang="en-US" sz="1600" b="1" dirty="0"/>
                <a:t> </a:t>
              </a:r>
              <a:r>
                <a:rPr lang="en-US" sz="1600" b="1" dirty="0" err="1"/>
                <a:t>hallazgos</a:t>
              </a:r>
              <a:r>
                <a:rPr lang="en-US" sz="1600" b="1" dirty="0"/>
                <a:t> de </a:t>
              </a:r>
              <a:r>
                <a:rPr lang="en-US" sz="1600" b="1" dirty="0" err="1"/>
                <a:t>los</a:t>
              </a:r>
              <a:r>
                <a:rPr lang="en-US" sz="1600" b="1" dirty="0"/>
                <a:t> </a:t>
              </a:r>
              <a:r>
                <a:rPr lang="en-US" sz="1600" b="1" dirty="0" err="1"/>
                <a:t>estudios</a:t>
              </a:r>
              <a:r>
                <a:rPr lang="en-US" sz="1600" b="1" dirty="0"/>
                <a:t>?</a:t>
              </a:r>
            </a:p>
            <a:p>
              <a:r>
                <a:rPr lang="en-US" sz="1600" dirty="0"/>
                <a:t>Para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resultados</a:t>
              </a:r>
              <a:r>
                <a:rPr lang="en-US" sz="1600" dirty="0"/>
                <a:t> </a:t>
              </a:r>
              <a:r>
                <a:rPr lang="en-US" sz="1600" dirty="0" err="1"/>
                <a:t>combinados</a:t>
              </a:r>
              <a:r>
                <a:rPr lang="en-US" sz="1600" dirty="0"/>
                <a:t>, se </a:t>
              </a:r>
              <a:r>
                <a:rPr lang="en-US" sz="1600" dirty="0" err="1"/>
                <a:t>debe</a:t>
              </a:r>
              <a:r>
                <a:rPr lang="en-US" sz="1600" dirty="0"/>
                <a:t> </a:t>
              </a:r>
              <a:r>
                <a:rPr lang="en-US" sz="1600" dirty="0" err="1"/>
                <a:t>realizar</a:t>
              </a:r>
              <a:r>
                <a:rPr lang="en-US" sz="1600" dirty="0"/>
                <a:t> </a:t>
              </a:r>
              <a:r>
                <a:rPr lang="en-US" sz="1600" dirty="0" err="1"/>
                <a:t>una</a:t>
              </a:r>
              <a:r>
                <a:rPr lang="en-US" sz="1600" dirty="0"/>
                <a:t> </a:t>
              </a:r>
              <a:r>
                <a:rPr lang="en-US" sz="1600" dirty="0" err="1"/>
                <a:t>prueba</a:t>
              </a:r>
              <a:r>
                <a:rPr lang="en-US" sz="1600" dirty="0"/>
                <a:t> para </a:t>
              </a:r>
              <a:r>
                <a:rPr lang="en-US" sz="1600" dirty="0" err="1"/>
                <a:t>garantizar</a:t>
              </a:r>
              <a:r>
                <a:rPr lang="en-US" sz="1600" dirty="0"/>
                <a:t> que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estudios</a:t>
              </a:r>
              <a:r>
                <a:rPr lang="en-US" sz="1600" dirty="0"/>
                <a:t> </a:t>
              </a:r>
              <a:r>
                <a:rPr lang="en-US" sz="1600" dirty="0" err="1"/>
                <a:t>sean</a:t>
              </a:r>
              <a:r>
                <a:rPr lang="en-US" sz="1600" dirty="0"/>
                <a:t> </a:t>
              </a:r>
              <a:r>
                <a:rPr lang="en-US" sz="1600" dirty="0" err="1"/>
                <a:t>combinables</a:t>
              </a:r>
              <a:r>
                <a:rPr lang="en-US" sz="1600" dirty="0"/>
                <a:t>, para </a:t>
              </a:r>
              <a:r>
                <a:rPr lang="en-US" sz="1600" dirty="0" err="1"/>
                <a:t>evaluar</a:t>
              </a:r>
              <a:r>
                <a:rPr lang="en-US" sz="1600" dirty="0"/>
                <a:t> </a:t>
              </a:r>
              <a:r>
                <a:rPr lang="en-US" sz="1600" dirty="0" err="1"/>
                <a:t>su</a:t>
              </a:r>
              <a:r>
                <a:rPr lang="en-US" sz="1600" dirty="0"/>
                <a:t> </a:t>
              </a:r>
              <a:r>
                <a:rPr lang="en-US" sz="1600" dirty="0" err="1"/>
                <a:t>homogeneidad</a:t>
              </a:r>
              <a:r>
                <a:rPr lang="en-US" sz="1600" dirty="0"/>
                <a:t> (</a:t>
              </a:r>
              <a:r>
                <a:rPr lang="en-US" sz="1600" dirty="0" err="1"/>
                <a:t>es</a:t>
              </a:r>
              <a:r>
                <a:rPr lang="en-US" sz="1600" dirty="0"/>
                <a:t> </a:t>
              </a:r>
              <a:r>
                <a:rPr lang="en-US" sz="1600" dirty="0" err="1"/>
                <a:t>decir</a:t>
              </a:r>
              <a:r>
                <a:rPr lang="en-US" sz="1600" dirty="0"/>
                <a:t>, la </a:t>
              </a:r>
              <a:r>
                <a:rPr lang="en-US" sz="1600" dirty="0" err="1"/>
                <a:t>prueba</a:t>
              </a:r>
              <a:r>
                <a:rPr lang="en-US" sz="1600" dirty="0"/>
                <a:t> de Chi </a:t>
              </a:r>
              <a:r>
                <a:rPr lang="en-US" sz="1600" dirty="0" err="1"/>
                <a:t>cuadrado</a:t>
              </a:r>
              <a:r>
                <a:rPr lang="en-US" sz="1600" dirty="0"/>
                <a:t> para la </a:t>
              </a:r>
              <a:r>
                <a:rPr lang="en-US" sz="1600" dirty="0" err="1"/>
                <a:t>homogeneidad</a:t>
              </a:r>
              <a:r>
                <a:rPr lang="en-US" sz="1600" dirty="0"/>
                <a:t>, I2). </a:t>
              </a:r>
              <a:r>
                <a:rPr lang="en-US" sz="1600" dirty="0" err="1"/>
                <a:t>si</a:t>
              </a:r>
              <a:r>
                <a:rPr lang="en-US" sz="1600" dirty="0"/>
                <a:t> </a:t>
              </a:r>
              <a:r>
                <a:rPr lang="en-US" sz="1600" dirty="0" err="1"/>
                <a:t>existe</a:t>
              </a:r>
              <a:r>
                <a:rPr lang="en-US" sz="1600" dirty="0"/>
                <a:t> </a:t>
              </a:r>
              <a:r>
                <a:rPr lang="en-US" sz="1600" dirty="0" err="1"/>
                <a:t>heterogeneidad</a:t>
              </a:r>
              <a:r>
                <a:rPr lang="en-US" sz="1600" dirty="0"/>
                <a:t>, se </a:t>
              </a:r>
              <a:r>
                <a:rPr lang="en-US" sz="1600" dirty="0" err="1"/>
                <a:t>debe</a:t>
              </a:r>
              <a:r>
                <a:rPr lang="en-US" sz="1600" dirty="0"/>
                <a:t> </a:t>
              </a:r>
              <a:r>
                <a:rPr lang="en-US" sz="1600" dirty="0" err="1"/>
                <a:t>usar</a:t>
              </a:r>
              <a:r>
                <a:rPr lang="en-US" sz="1600" dirty="0"/>
                <a:t> un </a:t>
              </a:r>
              <a:r>
                <a:rPr lang="en-US" sz="1600" dirty="0" err="1"/>
                <a:t>modelo</a:t>
              </a:r>
              <a:r>
                <a:rPr lang="en-US" sz="1600" dirty="0"/>
                <a:t> de </a:t>
              </a:r>
              <a:r>
                <a:rPr lang="en-US" sz="1600" dirty="0" err="1"/>
                <a:t>efectos</a:t>
              </a:r>
              <a:r>
                <a:rPr lang="en-US" sz="1600" dirty="0"/>
                <a:t> </a:t>
              </a:r>
              <a:r>
                <a:rPr lang="en-US" sz="1600" dirty="0" err="1"/>
                <a:t>aleatorios</a:t>
              </a:r>
              <a:r>
                <a:rPr lang="en-US" sz="1600" dirty="0"/>
                <a:t> y / o se </a:t>
              </a:r>
              <a:r>
                <a:rPr lang="en-US" sz="1600" dirty="0" err="1"/>
                <a:t>debe</a:t>
              </a:r>
              <a:r>
                <a:rPr lang="en-US" sz="1600" dirty="0"/>
                <a:t> </a:t>
              </a:r>
              <a:r>
                <a:rPr lang="en-US" sz="1600" dirty="0" err="1"/>
                <a:t>tener</a:t>
              </a:r>
              <a:r>
                <a:rPr lang="en-US" sz="1600" dirty="0"/>
                <a:t> en </a:t>
              </a:r>
              <a:r>
                <a:rPr lang="en-US" sz="1600" dirty="0" err="1"/>
                <a:t>cuenta</a:t>
              </a:r>
              <a:r>
                <a:rPr lang="en-US" sz="1600" dirty="0"/>
                <a:t> la </a:t>
              </a:r>
              <a:r>
                <a:rPr lang="en-US" sz="1600" dirty="0" err="1"/>
                <a:t>conveniencia</a:t>
              </a:r>
              <a:r>
                <a:rPr lang="en-US" sz="1600" dirty="0"/>
                <a:t> </a:t>
              </a:r>
              <a:r>
                <a:rPr lang="en-US" sz="1600" dirty="0" err="1"/>
                <a:t>clínica</a:t>
              </a:r>
              <a:r>
                <a:rPr lang="en-US" sz="1600" dirty="0"/>
                <a:t> de </a:t>
              </a:r>
              <a:r>
                <a:rPr lang="en-US" sz="1600" dirty="0" err="1"/>
                <a:t>combinar</a:t>
              </a:r>
              <a:r>
                <a:rPr lang="en-US" sz="1600" dirty="0"/>
                <a:t> (</a:t>
              </a:r>
              <a:r>
                <a:rPr lang="en-US" sz="1600" dirty="0" err="1"/>
                <a:t>es</a:t>
              </a:r>
              <a:r>
                <a:rPr lang="en-US" sz="1600" dirty="0"/>
                <a:t> </a:t>
              </a:r>
              <a:r>
                <a:rPr lang="en-US" sz="1600" dirty="0" err="1"/>
                <a:t>decir</a:t>
              </a:r>
              <a:r>
                <a:rPr lang="en-US" sz="1600" dirty="0"/>
                <a:t>, ¿</a:t>
              </a:r>
              <a:r>
                <a:rPr lang="en-US" sz="1600" dirty="0" err="1"/>
                <a:t>es</a:t>
              </a:r>
              <a:r>
                <a:rPr lang="en-US" sz="1600" dirty="0"/>
                <a:t> </a:t>
              </a:r>
              <a:r>
                <a:rPr lang="en-US" sz="1600" dirty="0" err="1"/>
                <a:t>sensato</a:t>
              </a:r>
              <a:r>
                <a:rPr lang="en-US" sz="1600" dirty="0"/>
                <a:t> </a:t>
              </a:r>
              <a:r>
                <a:rPr lang="en-US" sz="1600" dirty="0" err="1"/>
                <a:t>combinar</a:t>
              </a:r>
              <a:r>
                <a:rPr lang="en-US" sz="1600" dirty="0"/>
                <a:t>?).</a:t>
              </a:r>
            </a:p>
          </p:txBody>
        </p:sp>
        <p:grpSp>
          <p:nvGrpSpPr>
            <p:cNvPr id="58" name="Group 11"/>
            <p:cNvGrpSpPr/>
            <p:nvPr/>
          </p:nvGrpSpPr>
          <p:grpSpPr>
            <a:xfrm>
              <a:off x="9273916" y="1780881"/>
              <a:ext cx="2599246" cy="954107"/>
              <a:chOff x="9273917" y="1628798"/>
              <a:chExt cx="2539049" cy="954107"/>
            </a:xfrm>
          </p:grpSpPr>
          <p:sp>
            <p:nvSpPr>
              <p:cNvPr id="59" name="TextBox 12"/>
              <p:cNvSpPr txBox="1"/>
              <p:nvPr/>
            </p:nvSpPr>
            <p:spPr>
              <a:xfrm>
                <a:off x="9489810" y="1628798"/>
                <a:ext cx="23231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60" name="Rectangle 13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14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5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6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17"/>
            <p:cNvGrpSpPr/>
            <p:nvPr/>
          </p:nvGrpSpPr>
          <p:grpSpPr>
            <a:xfrm>
              <a:off x="9273916" y="3419186"/>
              <a:ext cx="2644968" cy="954107"/>
              <a:chOff x="9273917" y="1660498"/>
              <a:chExt cx="2583712" cy="954107"/>
            </a:xfrm>
          </p:grpSpPr>
          <p:sp>
            <p:nvSpPr>
              <p:cNvPr id="65" name="TextBox 18"/>
              <p:cNvSpPr txBox="1"/>
              <p:nvPr/>
            </p:nvSpPr>
            <p:spPr>
              <a:xfrm>
                <a:off x="9489808" y="1660498"/>
                <a:ext cx="23678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66" name="Rectangle 19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20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21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22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23"/>
            <p:cNvGrpSpPr/>
            <p:nvPr/>
          </p:nvGrpSpPr>
          <p:grpSpPr>
            <a:xfrm>
              <a:off x="9273918" y="5010661"/>
              <a:ext cx="2968959" cy="954107"/>
              <a:chOff x="9273917" y="1628798"/>
              <a:chExt cx="2900199" cy="954107"/>
            </a:xfrm>
          </p:grpSpPr>
          <p:sp>
            <p:nvSpPr>
              <p:cNvPr id="71" name="TextBox 24"/>
              <p:cNvSpPr txBox="1"/>
              <p:nvPr/>
            </p:nvSpPr>
            <p:spPr>
              <a:xfrm>
                <a:off x="9489807" y="1628798"/>
                <a:ext cx="26843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72" name="Rectangle 25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26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27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28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Rectángulo 30"/>
            <p:cNvSpPr/>
            <p:nvPr/>
          </p:nvSpPr>
          <p:spPr>
            <a:xfrm>
              <a:off x="9120336" y="1772816"/>
              <a:ext cx="704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7" name="Rectángulo 31"/>
            <p:cNvSpPr/>
            <p:nvPr/>
          </p:nvSpPr>
          <p:spPr>
            <a:xfrm>
              <a:off x="9155724" y="3356992"/>
              <a:ext cx="704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Rectángulo 32"/>
            <p:cNvSpPr/>
            <p:nvPr/>
          </p:nvSpPr>
          <p:spPr>
            <a:xfrm>
              <a:off x="9120336" y="5075892"/>
              <a:ext cx="704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CuadroTexto"/>
          <p:cNvSpPr txBox="1"/>
          <p:nvPr/>
        </p:nvSpPr>
        <p:spPr>
          <a:xfrm>
            <a:off x="539552" y="47667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 Black" pitchFamily="34" charset="0"/>
                <a:cs typeface="Arial" pitchFamily="34" charset="0"/>
              </a:rPr>
              <a:t>Guía para el análisis de Revisiones Sistemáticas y </a:t>
            </a:r>
            <a:r>
              <a:rPr lang="es-ES" sz="3200" dirty="0" err="1" smtClean="0">
                <a:latin typeface="Arial Black" pitchFamily="34" charset="0"/>
                <a:cs typeface="Arial" pitchFamily="34" charset="0"/>
              </a:rPr>
              <a:t>Metanálisis</a:t>
            </a:r>
            <a:endParaRPr lang="es-ES" sz="3200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1" name="50 Grupo"/>
          <p:cNvGrpSpPr/>
          <p:nvPr/>
        </p:nvGrpSpPr>
        <p:grpSpPr>
          <a:xfrm>
            <a:off x="251520" y="2492896"/>
            <a:ext cx="8892481" cy="2614792"/>
            <a:chOff x="479376" y="2420888"/>
            <a:chExt cx="11454751" cy="2614792"/>
          </a:xfrm>
        </p:grpSpPr>
        <p:sp>
          <p:nvSpPr>
            <p:cNvPr id="31" name="Rectangle 5"/>
            <p:cNvSpPr/>
            <p:nvPr/>
          </p:nvSpPr>
          <p:spPr>
            <a:xfrm>
              <a:off x="479376" y="2420888"/>
              <a:ext cx="11161240" cy="132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"/>
            <p:cNvSpPr/>
            <p:nvPr/>
          </p:nvSpPr>
          <p:spPr>
            <a:xfrm>
              <a:off x="479376" y="3884053"/>
              <a:ext cx="11161240" cy="1151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8"/>
            <p:cNvSpPr txBox="1"/>
            <p:nvPr/>
          </p:nvSpPr>
          <p:spPr>
            <a:xfrm>
              <a:off x="479376" y="2506791"/>
              <a:ext cx="878497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10. ¿Se </a:t>
              </a:r>
              <a:r>
                <a:rPr lang="en-US" sz="1600" b="1" dirty="0" err="1"/>
                <a:t>evaluó</a:t>
              </a:r>
              <a:r>
                <a:rPr lang="en-US" sz="1600" b="1" dirty="0"/>
                <a:t> la </a:t>
              </a:r>
              <a:r>
                <a:rPr lang="en-US" sz="1600" b="1" dirty="0" err="1"/>
                <a:t>probabilidad</a:t>
              </a:r>
              <a:r>
                <a:rPr lang="en-US" sz="1600" b="1" dirty="0"/>
                <a:t> de </a:t>
              </a:r>
              <a:r>
                <a:rPr lang="en-US" sz="1600" b="1" dirty="0" err="1"/>
                <a:t>sesgo</a:t>
              </a:r>
              <a:r>
                <a:rPr lang="en-US" sz="1600" b="1" dirty="0"/>
                <a:t> de </a:t>
              </a:r>
              <a:r>
                <a:rPr lang="en-US" sz="1600" b="1" dirty="0" err="1"/>
                <a:t>publicación</a:t>
              </a:r>
              <a:r>
                <a:rPr lang="en-US" sz="1600" b="1" dirty="0"/>
                <a:t>?</a:t>
              </a:r>
            </a:p>
            <a:p>
              <a:r>
                <a:rPr lang="en-US" sz="1600" dirty="0"/>
                <a:t>Una </a:t>
              </a:r>
              <a:r>
                <a:rPr lang="en-US" sz="1600" dirty="0" err="1"/>
                <a:t>evaluación</a:t>
              </a:r>
              <a:r>
                <a:rPr lang="en-US" sz="1600" dirty="0"/>
                <a:t> del </a:t>
              </a:r>
              <a:r>
                <a:rPr lang="en-US" sz="1600" dirty="0" err="1"/>
                <a:t>sesgo</a:t>
              </a:r>
              <a:r>
                <a:rPr lang="en-US" sz="1600" dirty="0"/>
                <a:t> de </a:t>
              </a:r>
              <a:r>
                <a:rPr lang="en-US" sz="1600" dirty="0" err="1"/>
                <a:t>publicación</a:t>
              </a:r>
              <a:r>
                <a:rPr lang="en-US" sz="1600" dirty="0"/>
                <a:t> </a:t>
              </a:r>
              <a:r>
                <a:rPr lang="en-US" sz="1600" dirty="0" err="1"/>
                <a:t>debería</a:t>
              </a:r>
              <a:r>
                <a:rPr lang="en-US" sz="1600" dirty="0"/>
                <a:t> </a:t>
              </a:r>
              <a:r>
                <a:rPr lang="en-US" sz="1600" dirty="0" err="1"/>
                <a:t>incluir</a:t>
              </a:r>
              <a:r>
                <a:rPr lang="en-US" sz="1600" dirty="0"/>
                <a:t> </a:t>
              </a:r>
              <a:r>
                <a:rPr lang="en-US" sz="1600" dirty="0" err="1"/>
                <a:t>una</a:t>
              </a:r>
              <a:r>
                <a:rPr lang="en-US" sz="1600" dirty="0"/>
                <a:t> </a:t>
              </a:r>
              <a:r>
                <a:rPr lang="en-US" sz="1600" dirty="0" err="1"/>
                <a:t>combinación</a:t>
              </a:r>
              <a:r>
                <a:rPr lang="en-US" sz="1600" dirty="0"/>
                <a:t> de </a:t>
              </a:r>
              <a:r>
                <a:rPr lang="en-US" sz="1600" dirty="0" err="1"/>
                <a:t>ayudas</a:t>
              </a:r>
              <a:r>
                <a:rPr lang="en-US" sz="1600" dirty="0"/>
                <a:t> </a:t>
              </a:r>
              <a:r>
                <a:rPr lang="en-US" sz="1600" dirty="0" err="1"/>
                <a:t>gráficas</a:t>
              </a:r>
              <a:r>
                <a:rPr lang="en-US" sz="1600" dirty="0"/>
                <a:t> (</a:t>
              </a:r>
              <a:r>
                <a:rPr lang="en-US" sz="1600" dirty="0" err="1"/>
                <a:t>por</a:t>
              </a:r>
              <a:r>
                <a:rPr lang="en-US" sz="1600" dirty="0"/>
                <a:t> </a:t>
              </a:r>
              <a:r>
                <a:rPr lang="en-US" sz="1600" dirty="0" err="1"/>
                <a:t>ejemplo</a:t>
              </a:r>
              <a:r>
                <a:rPr lang="en-US" sz="1600" dirty="0"/>
                <a:t>, </a:t>
              </a:r>
              <a:r>
                <a:rPr lang="en-US" sz="1600" dirty="0" err="1"/>
                <a:t>gráfico</a:t>
              </a:r>
              <a:r>
                <a:rPr lang="en-US" sz="1600" dirty="0"/>
                <a:t> de </a:t>
              </a:r>
              <a:r>
                <a:rPr lang="en-US" sz="1600" dirty="0" err="1"/>
                <a:t>embudo</a:t>
              </a:r>
              <a:r>
                <a:rPr lang="en-US" sz="1600" dirty="0"/>
                <a:t>, </a:t>
              </a:r>
              <a:r>
                <a:rPr lang="en-US" sz="1600" dirty="0" err="1"/>
                <a:t>otras</a:t>
              </a:r>
              <a:r>
                <a:rPr lang="en-US" sz="1600" dirty="0"/>
                <a:t> </a:t>
              </a:r>
              <a:r>
                <a:rPr lang="en-US" sz="1600" dirty="0" err="1"/>
                <a:t>pruebas</a:t>
              </a:r>
              <a:r>
                <a:rPr lang="en-US" sz="1600" dirty="0"/>
                <a:t> </a:t>
              </a:r>
              <a:r>
                <a:rPr lang="en-US" sz="1600" dirty="0" err="1"/>
                <a:t>disponibles</a:t>
              </a:r>
              <a:r>
                <a:rPr lang="en-US" sz="1600" dirty="0"/>
                <a:t>) y / o </a:t>
              </a:r>
              <a:r>
                <a:rPr lang="en-US" sz="1600" dirty="0" err="1"/>
                <a:t>pruebas</a:t>
              </a:r>
              <a:r>
                <a:rPr lang="en-US" sz="1600" dirty="0"/>
                <a:t> </a:t>
              </a:r>
              <a:r>
                <a:rPr lang="en-US" sz="1600" dirty="0" err="1"/>
                <a:t>estadísticas</a:t>
              </a:r>
              <a:r>
                <a:rPr lang="en-US" sz="1600" dirty="0"/>
                <a:t> (</a:t>
              </a:r>
              <a:r>
                <a:rPr lang="en-US" sz="1600" dirty="0" err="1"/>
                <a:t>por</a:t>
              </a:r>
              <a:r>
                <a:rPr lang="en-US" sz="1600" dirty="0"/>
                <a:t> </a:t>
              </a:r>
              <a:r>
                <a:rPr lang="en-US" sz="1600" dirty="0" err="1"/>
                <a:t>ejemplo</a:t>
              </a:r>
              <a:r>
                <a:rPr lang="en-US" sz="1600" dirty="0"/>
                <a:t>, </a:t>
              </a:r>
              <a:r>
                <a:rPr lang="en-US" sz="1600" dirty="0" err="1"/>
                <a:t>prueba</a:t>
              </a:r>
              <a:r>
                <a:rPr lang="en-US" sz="1600" dirty="0"/>
                <a:t> de </a:t>
              </a:r>
              <a:r>
                <a:rPr lang="en-US" sz="1600" dirty="0" err="1"/>
                <a:t>regresión</a:t>
              </a:r>
              <a:r>
                <a:rPr lang="en-US" sz="1600" dirty="0"/>
                <a:t> de Egger).</a:t>
              </a:r>
            </a:p>
            <a:p>
              <a:r>
                <a:rPr lang="en-US" sz="1600" b="1" dirty="0"/>
                <a:t/>
              </a:r>
              <a:br>
                <a:rPr lang="en-US" sz="1600" b="1" dirty="0"/>
              </a:br>
              <a:endParaRPr lang="en-US" sz="1600" b="1" dirty="0"/>
            </a:p>
            <a:p>
              <a:r>
                <a:rPr lang="en-US" sz="1600" b="1" dirty="0"/>
                <a:t>11. ¿Se </a:t>
              </a:r>
              <a:r>
                <a:rPr lang="en-US" sz="1600" b="1" dirty="0" err="1"/>
                <a:t>declaró</a:t>
              </a:r>
              <a:r>
                <a:rPr lang="en-US" sz="1600" b="1" dirty="0"/>
                <a:t> el </a:t>
              </a:r>
              <a:r>
                <a:rPr lang="en-US" sz="1600" b="1" dirty="0" err="1"/>
                <a:t>conflicto</a:t>
              </a:r>
              <a:r>
                <a:rPr lang="en-US" sz="1600" b="1" dirty="0"/>
                <a:t> de </a:t>
              </a:r>
              <a:r>
                <a:rPr lang="en-US" sz="1600" b="1" dirty="0" err="1"/>
                <a:t>interés</a:t>
              </a:r>
              <a:r>
                <a:rPr lang="en-US" sz="1600" b="1" dirty="0"/>
                <a:t>?</a:t>
              </a:r>
            </a:p>
            <a:p>
              <a:r>
                <a:rPr lang="en-US" sz="1600" dirty="0"/>
                <a:t>Las </a:t>
              </a:r>
              <a:r>
                <a:rPr lang="en-US" sz="1600" dirty="0" err="1"/>
                <a:t>posibles</a:t>
              </a:r>
              <a:r>
                <a:rPr lang="en-US" sz="1600" dirty="0"/>
                <a:t> </a:t>
              </a:r>
              <a:r>
                <a:rPr lang="en-US" sz="1600" dirty="0" err="1"/>
                <a:t>fuentes</a:t>
              </a:r>
              <a:r>
                <a:rPr lang="en-US" sz="1600" dirty="0"/>
                <a:t> de </a:t>
              </a:r>
              <a:r>
                <a:rPr lang="en-US" sz="1600" dirty="0" err="1"/>
                <a:t>apoyo</a:t>
              </a:r>
              <a:r>
                <a:rPr lang="en-US" sz="1600" dirty="0"/>
                <a:t> </a:t>
              </a:r>
              <a:r>
                <a:rPr lang="en-US" sz="1600" dirty="0" err="1"/>
                <a:t>deben</a:t>
              </a:r>
              <a:r>
                <a:rPr lang="en-US" sz="1600" dirty="0"/>
                <a:t> </a:t>
              </a:r>
              <a:r>
                <a:rPr lang="en-US" sz="1600" dirty="0" err="1"/>
                <a:t>ser</a:t>
              </a:r>
              <a:r>
                <a:rPr lang="en-US" sz="1600" dirty="0"/>
                <a:t> </a:t>
              </a:r>
              <a:r>
                <a:rPr lang="en-US" sz="1600" dirty="0" err="1"/>
                <a:t>claramente</a:t>
              </a:r>
              <a:r>
                <a:rPr lang="en-US" sz="1600" dirty="0"/>
                <a:t> </a:t>
              </a:r>
              <a:r>
                <a:rPr lang="en-US" sz="1600" dirty="0" err="1"/>
                <a:t>reconocidas</a:t>
              </a:r>
              <a:r>
                <a:rPr lang="en-US" sz="1600" dirty="0"/>
                <a:t> </a:t>
              </a:r>
              <a:r>
                <a:rPr lang="en-US" sz="1600" dirty="0" err="1"/>
                <a:t>tanto</a:t>
              </a:r>
              <a:r>
                <a:rPr lang="en-US" sz="1600" dirty="0"/>
                <a:t> en la </a:t>
              </a:r>
              <a:r>
                <a:rPr lang="en-US" sz="1600" dirty="0" err="1"/>
                <a:t>revisión</a:t>
              </a:r>
              <a:r>
                <a:rPr lang="en-US" sz="1600" dirty="0"/>
                <a:t> </a:t>
              </a:r>
              <a:r>
                <a:rPr lang="en-US" sz="1600" dirty="0" err="1"/>
                <a:t>sistemática</a:t>
              </a:r>
              <a:r>
                <a:rPr lang="en-US" sz="1600" dirty="0"/>
                <a:t> </a:t>
              </a:r>
              <a:r>
                <a:rPr lang="en-US" sz="1600" dirty="0" err="1"/>
                <a:t>como</a:t>
              </a:r>
              <a:r>
                <a:rPr lang="en-US" sz="1600" dirty="0"/>
                <a:t> en </a:t>
              </a:r>
              <a:r>
                <a:rPr lang="en-US" sz="1600" dirty="0" err="1"/>
                <a:t>los</a:t>
              </a:r>
              <a:r>
                <a:rPr lang="en-US" sz="1600" dirty="0"/>
                <a:t> </a:t>
              </a:r>
              <a:r>
                <a:rPr lang="en-US" sz="1600" dirty="0" err="1"/>
                <a:t>estudios</a:t>
              </a:r>
              <a:r>
                <a:rPr lang="en-US" sz="1600" dirty="0"/>
                <a:t> </a:t>
              </a:r>
              <a:r>
                <a:rPr lang="en-US" sz="1600" dirty="0" err="1"/>
                <a:t>incluidos</a:t>
              </a:r>
              <a:r>
                <a:rPr lang="en-US" sz="1600" dirty="0"/>
                <a:t>.</a:t>
              </a:r>
            </a:p>
          </p:txBody>
        </p:sp>
        <p:grpSp>
          <p:nvGrpSpPr>
            <p:cNvPr id="35" name="Group 9"/>
            <p:cNvGrpSpPr/>
            <p:nvPr/>
          </p:nvGrpSpPr>
          <p:grpSpPr>
            <a:xfrm>
              <a:off x="9273916" y="2551382"/>
              <a:ext cx="2660211" cy="954107"/>
              <a:chOff x="9273917" y="1628798"/>
              <a:chExt cx="2598602" cy="954107"/>
            </a:xfrm>
          </p:grpSpPr>
          <p:sp>
            <p:nvSpPr>
              <p:cNvPr id="36" name="TextBox 10"/>
              <p:cNvSpPr txBox="1"/>
              <p:nvPr/>
            </p:nvSpPr>
            <p:spPr>
              <a:xfrm>
                <a:off x="9489810" y="1628798"/>
                <a:ext cx="23827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37" name="Rectangle 11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12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3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14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15"/>
            <p:cNvGrpSpPr/>
            <p:nvPr/>
          </p:nvGrpSpPr>
          <p:grpSpPr>
            <a:xfrm>
              <a:off x="9273916" y="3988345"/>
              <a:ext cx="2660209" cy="954107"/>
              <a:chOff x="9273917" y="1660498"/>
              <a:chExt cx="2598600" cy="954107"/>
            </a:xfrm>
          </p:grpSpPr>
          <p:sp>
            <p:nvSpPr>
              <p:cNvPr id="43" name="TextBox 16"/>
              <p:cNvSpPr txBox="1"/>
              <p:nvPr/>
            </p:nvSpPr>
            <p:spPr>
              <a:xfrm>
                <a:off x="9489808" y="1660498"/>
                <a:ext cx="23827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Si</a:t>
                </a:r>
              </a:p>
              <a:p>
                <a:r>
                  <a:rPr lang="en-US" sz="1400" b="1" dirty="0"/>
                  <a:t>No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puede</a:t>
                </a:r>
                <a:r>
                  <a:rPr lang="en-US" sz="1400" b="1" dirty="0"/>
                  <a:t> responder</a:t>
                </a:r>
              </a:p>
              <a:p>
                <a:r>
                  <a:rPr lang="en-US" sz="1400" b="1" dirty="0"/>
                  <a:t>No </a:t>
                </a:r>
                <a:r>
                  <a:rPr lang="en-US" sz="1400" b="1" dirty="0" err="1"/>
                  <a:t>aplica</a:t>
                </a:r>
                <a:endParaRPr lang="en-US" sz="1400" dirty="0"/>
              </a:p>
            </p:txBody>
          </p:sp>
          <p:sp>
            <p:nvSpPr>
              <p:cNvPr id="44" name="Rectangle 17"/>
              <p:cNvSpPr/>
              <p:nvPr/>
            </p:nvSpPr>
            <p:spPr>
              <a:xfrm>
                <a:off x="9273917" y="17124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18"/>
              <p:cNvSpPr/>
              <p:nvPr/>
            </p:nvSpPr>
            <p:spPr>
              <a:xfrm>
                <a:off x="9273917" y="1950116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19"/>
              <p:cNvSpPr/>
              <p:nvPr/>
            </p:nvSpPr>
            <p:spPr>
              <a:xfrm>
                <a:off x="9273917" y="21630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20"/>
              <p:cNvSpPr/>
              <p:nvPr/>
            </p:nvSpPr>
            <p:spPr>
              <a:xfrm>
                <a:off x="9273917" y="2400753"/>
                <a:ext cx="134452" cy="153581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ángulo 20"/>
            <p:cNvSpPr/>
            <p:nvPr/>
          </p:nvSpPr>
          <p:spPr>
            <a:xfrm>
              <a:off x="9120336" y="2564904"/>
              <a:ext cx="704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Rectángulo 21"/>
            <p:cNvSpPr/>
            <p:nvPr/>
          </p:nvSpPr>
          <p:spPr>
            <a:xfrm>
              <a:off x="9120336" y="4013522"/>
              <a:ext cx="704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FF0000"/>
                </a:buClr>
                <a:buSzPct val="200000"/>
                <a:buFont typeface="Wingdings" pitchFamily="2" charset="2"/>
                <a:buChar char="ü"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Resultado de imagen para metanali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Revisiones Sistemáticas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Una revisión sistemática tiene como objetivo reunir toda la evidencia empírica que cumple unos criterios de elegibilidad previamente establecidos, con el fin de responder una pregunta específica de investigación. 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metanálisis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consiste en la aplicación de métodos estadísticos para resumir los resultados de estudios independientes (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Glass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1976).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6309320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Manual Cochrane 5.1.0. / Parte 1: Revisiones Cochrane / Capítulo 1: Introducción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Resultado de imagen para metanali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Metanálisis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Metanálisis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es la combinación estadística de los resultados de dos o más estudios individuales.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Se centran en comparaciones apareadas de las intervenciones, como una intervención experimental versus una intervención control, o la comparación de dos intervenciones experimentales.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3093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Manual Cochrane 5.1.0. / Parte 2: Métodos generales para las revisiones Cochrane Capítulo 9: Análisis de los datos y realización de los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metanálisis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699792" y="332656"/>
            <a:ext cx="3816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¿Observacional o Experimental?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499992" y="692696"/>
            <a:ext cx="2232248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444208" y="1268760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Experimental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11 Conector recto"/>
          <p:cNvCxnSpPr>
            <a:stCxn id="9" idx="2"/>
          </p:cNvCxnSpPr>
          <p:nvPr/>
        </p:nvCxnSpPr>
        <p:spPr>
          <a:xfrm>
            <a:off x="7452320" y="1638092"/>
            <a:ext cx="0" cy="494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444208" y="2132856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Tratamiento o Intervenciones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15" name="14 Conector recto"/>
          <p:cNvCxnSpPr>
            <a:stCxn id="6" idx="2"/>
          </p:cNvCxnSpPr>
          <p:nvPr/>
        </p:nvCxnSpPr>
        <p:spPr>
          <a:xfrm flipH="1">
            <a:off x="2699792" y="701988"/>
            <a:ext cx="1908212" cy="350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899592" y="1052736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Observacional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19 Conector recto"/>
          <p:cNvCxnSpPr>
            <a:stCxn id="17" idx="2"/>
          </p:cNvCxnSpPr>
          <p:nvPr/>
        </p:nvCxnSpPr>
        <p:spPr>
          <a:xfrm>
            <a:off x="1907704" y="1422068"/>
            <a:ext cx="0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755576" y="1844824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¿Se comparan métodos o pruebas diagnósticas?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3491880" y="2348880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4139952" y="1844824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Evaluación de pruebas diagnósticas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563888" y="1988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1907704" y="2492896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611560" y="2996952"/>
            <a:ext cx="31683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¿Se presentan 2 ó más estudios que pueden ser comparados entre sí?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3779912" y="3645024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923928" y="32849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427984" y="3284984"/>
            <a:ext cx="36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Revisiones Sistemáticas/</a:t>
            </a:r>
            <a:r>
              <a:rPr lang="es-ES" dirty="0" err="1" smtClean="0">
                <a:latin typeface="Arial Black" pitchFamily="34" charset="0"/>
              </a:rPr>
              <a:t>Metanálisis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907704" y="25649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No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907704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No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1907704" y="3933056"/>
            <a:ext cx="0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683568" y="4365104"/>
            <a:ext cx="31683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¿Todos los individuos estaban libres del punto final al momento de su admisión?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41 Conector recto"/>
          <p:cNvCxnSpPr/>
          <p:nvPr/>
        </p:nvCxnSpPr>
        <p:spPr>
          <a:xfrm>
            <a:off x="3851920" y="479715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3995936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907704" y="53012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No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45 Conector recto"/>
          <p:cNvCxnSpPr/>
          <p:nvPr/>
        </p:nvCxnSpPr>
        <p:spPr>
          <a:xfrm>
            <a:off x="1907704" y="5301208"/>
            <a:ext cx="0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755576" y="5733256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Casos y Controles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4499992" y="4365104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Evalùa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Causalidad?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51 Conector recto"/>
          <p:cNvCxnSpPr/>
          <p:nvPr/>
        </p:nvCxnSpPr>
        <p:spPr>
          <a:xfrm>
            <a:off x="6516216" y="479715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6660232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164288" y="4581128"/>
            <a:ext cx="17647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Cohorte Prospectiva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4499992" y="5229200"/>
            <a:ext cx="19087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¿Evalúa probables complicaciones?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40 Conector recto"/>
          <p:cNvCxnSpPr>
            <a:stCxn id="40" idx="3"/>
          </p:cNvCxnSpPr>
          <p:nvPr/>
        </p:nvCxnSpPr>
        <p:spPr>
          <a:xfrm>
            <a:off x="3851920" y="4826769"/>
            <a:ext cx="720080" cy="618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7092280" y="5517232"/>
            <a:ext cx="1764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Pronóstico</a:t>
            </a:r>
            <a:endParaRPr lang="es-ES" dirty="0">
              <a:latin typeface="Arial Black" pitchFamily="34" charset="0"/>
            </a:endParaRPr>
          </a:p>
        </p:txBody>
      </p:sp>
      <p:cxnSp>
        <p:nvCxnSpPr>
          <p:cNvPr id="48" name="47 Conector recto"/>
          <p:cNvCxnSpPr/>
          <p:nvPr/>
        </p:nvCxnSpPr>
        <p:spPr>
          <a:xfrm>
            <a:off x="6444208" y="5733256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6588224" y="5373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4139952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Si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1" grpId="0" animBg="1"/>
      <p:bldP spid="27" grpId="0" animBg="1"/>
      <p:bldP spid="28" grpId="0"/>
      <p:bldP spid="31" grpId="0" animBg="1"/>
      <p:bldP spid="33" grpId="0"/>
      <p:bldP spid="35" grpId="0" animBg="1"/>
      <p:bldP spid="36" grpId="0"/>
      <p:bldP spid="37" grpId="0"/>
      <p:bldP spid="40" grpId="0" animBg="1"/>
      <p:bldP spid="43" grpId="0"/>
      <p:bldP spid="45" grpId="0"/>
      <p:bldP spid="47" grpId="0" animBg="1"/>
      <p:bldP spid="51" grpId="0" animBg="1"/>
      <p:bldP spid="53" grpId="0"/>
      <p:bldP spid="54" grpId="0" animBg="1"/>
      <p:bldP spid="57" grpId="0" animBg="1"/>
      <p:bldP spid="44" grpId="0" animBg="1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Carmen\Downloads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923928" y="5750004"/>
            <a:ext cx="44494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gr</a:t>
            </a:r>
            <a:r>
              <a:rPr lang="es-E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aci</a:t>
            </a:r>
            <a:r>
              <a:rPr lang="es-E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as</a:t>
            </a:r>
            <a:endParaRPr lang="es-E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istas de cotejo"/>
          <p:cNvPicPr>
            <a:picLocks noChangeAspect="1" noChangeArrowheads="1"/>
          </p:cNvPicPr>
          <p:nvPr/>
        </p:nvPicPr>
        <p:blipFill>
          <a:blip r:embed="rId2" cstate="print"/>
          <a:srcRect r="18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Black" pitchFamily="34" charset="0"/>
              </a:rPr>
              <a:t>¿Qué es una lista de cotejo?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Es un listado de aspectos a evaluar, al lado de los cuales se puede calificar un puntaje, una nota o un concepto.</a:t>
            </a:r>
          </a:p>
          <a:p>
            <a:pPr algn="just"/>
            <a:endParaRPr lang="es-ES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u="sng" dirty="0" smtClean="0">
                <a:latin typeface="Arial" pitchFamily="34" charset="0"/>
                <a:cs typeface="Arial" pitchFamily="34" charset="0"/>
              </a:rPr>
              <a:t>Instrumento de verificación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Actúa como un mecanismo de revisión durante el proceso de enseñanza - aprendizaje de ciertos indicadores prefijados y la revisión de su logro o de la ausencia del mismo.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3688" y="6237312"/>
            <a:ext cx="5148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http://hadoc.azc.uam.mx/evaluacion/cotejo.htm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Resultado de imagen para listas de cote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b="6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Black" pitchFamily="34" charset="0"/>
              </a:rPr>
              <a:t>¿De cuáles listas disponemos?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Guía para analizar estudios sobre tratamiento o intervenciones.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Guía para analizar estudios sobre Pronóstico.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Guía para analizar estudios sobre validez de Pruebas Diagnósticas.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Guía para analizar estudios sobre Causalidad bajo el diseño de Cohorte Prospectiva.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Guía para analizar estudios sobre Causalidad bajo el diseño de Casos y Controles.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Guía para analizar Revisiones Sistemáticas y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Metanálisis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7259" r="29722" b="10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 l="20668" t="51038" r="19561" b="9501"/>
          <a:stretch>
            <a:fillRect/>
          </a:stretch>
        </p:blipFill>
        <p:spPr bwMode="auto">
          <a:xfrm>
            <a:off x="467544" y="1556792"/>
            <a:ext cx="82089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esultado de imagen para evidencia cientif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 pitchFamily="34" charset="0"/>
              </a:rPr>
              <a:t>Estudios de Intervención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El ensayo clínico es un estudio experimental y prospectivo en el cual el investigador provoca y controla las variables, y los pacientes son asignados de forma aleatoria a los distintos tratamientos que se comparan.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Pregunta clínica estructurada – </a:t>
            </a:r>
            <a:r>
              <a:rPr lang="es-ES" dirty="0" err="1" smtClean="0"/>
              <a:t>Aleatorización</a:t>
            </a:r>
            <a:r>
              <a:rPr lang="es-ES" dirty="0" smtClean="0"/>
              <a:t> – Secuencia de aleatoriedad oculta – Enmascaramiento – Seguimiento completo – Análisis de resultados por intención a tratar.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62373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González, P. y González, J. Artículos sobre Intervenciones Terapéuticas. En: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AEPap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ed. Curso de Actualización Pediatría 2006. Madrid: Exlibris Ediciones; 2006. p. 15-29.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7259" r="277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listas de cotejo"/>
          <p:cNvPicPr>
            <a:picLocks noChangeAspect="1" noChangeArrowheads="1"/>
          </p:cNvPicPr>
          <p:nvPr/>
        </p:nvPicPr>
        <p:blipFill>
          <a:blip r:embed="rId2" cstate="print"/>
          <a:srcRect r="18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 pitchFamily="34" charset="0"/>
              </a:rPr>
              <a:t>Estudios de Pronóstico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En los estudios sobre pronóstico se agrupan pacientes que tienen un evento de interés (EI) en común; se realiza el seguimiento del o los grupos a partir de un momento determinado y se miden ulteriormente los resultados.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El principal tipo de diseño para estudiar pronóstico son las revisiones sistemáticas de estudios de cohortes y los estudios de cohortes individuales.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979712" y="6237312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https://scielo.conicyt.cl/pdf/rchcir/v65n1/art15.pdf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listas de cotejo"/>
          <p:cNvPicPr>
            <a:picLocks noChangeAspect="1" noChangeArrowheads="1"/>
          </p:cNvPicPr>
          <p:nvPr/>
        </p:nvPicPr>
        <p:blipFill>
          <a:blip r:embed="rId2" cstate="print"/>
          <a:srcRect r="18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 pitchFamily="34" charset="0"/>
              </a:rPr>
              <a:t>Estudios de Pronóstico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Estos últimos corresponden a un diseño de tipo observacional, longitudinal y analítico; que puede tener un carácter prospectivo o retrospectivo; y en el que se seleccionan un grupo o grupos de sujetos con base en la presencia o ausencia de un factor de riesgo para un EI.</a:t>
            </a: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Al inicio del estudio, todos los individuos deben encontrarse libres del EI en estudio y son observados por un período de tiempo para evaluar la ocurrencia del EI en estudio.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79712" y="6237312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itchFamily="34" charset="0"/>
                <a:cs typeface="Arial" pitchFamily="34" charset="0"/>
              </a:rPr>
              <a:t>https://scielo.conicyt.cl/pdf/rchcir/v65n1/art15.pdf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1429</Words>
  <Application>Microsoft Office PowerPoint</Application>
  <PresentationFormat>Presentación en pantalla (4:3)</PresentationFormat>
  <Paragraphs>172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Propósito de la actividad</vt:lpstr>
      <vt:lpstr>¿Qué es una lista de cotejo?</vt:lpstr>
      <vt:lpstr>¿De cuáles listas disponemos?</vt:lpstr>
      <vt:lpstr>Diapositiva 5</vt:lpstr>
      <vt:lpstr>Estudios de Intervención</vt:lpstr>
      <vt:lpstr>Diapositiva 7</vt:lpstr>
      <vt:lpstr>Estudios de Pronóstico</vt:lpstr>
      <vt:lpstr>Estudios de Pronóstico</vt:lpstr>
      <vt:lpstr>Diapositiva 10</vt:lpstr>
      <vt:lpstr>Estudios sobre Validez de Pruebas Diagnósticas</vt:lpstr>
      <vt:lpstr>Diapositiva 12</vt:lpstr>
      <vt:lpstr>Estudios de Cohorte Prospectiva</vt:lpstr>
      <vt:lpstr>Estudios de Cohorte Prospectiva</vt:lpstr>
      <vt:lpstr>Diapositiva 15</vt:lpstr>
      <vt:lpstr>Estudios de Casos y Controles</vt:lpstr>
      <vt:lpstr>Estudios de Casos y Controles</vt:lpstr>
      <vt:lpstr>Diapositiva 18</vt:lpstr>
      <vt:lpstr>Diapositiva 19</vt:lpstr>
      <vt:lpstr>Diapositiva 20</vt:lpstr>
      <vt:lpstr>Diapositiva 21</vt:lpstr>
      <vt:lpstr>Revisiones Sistemáticas</vt:lpstr>
      <vt:lpstr>Metanálisis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</dc:creator>
  <cp:lastModifiedBy>Carmen</cp:lastModifiedBy>
  <cp:revision>106</cp:revision>
  <dcterms:created xsi:type="dcterms:W3CDTF">2019-02-03T03:53:40Z</dcterms:created>
  <dcterms:modified xsi:type="dcterms:W3CDTF">2010-01-10T04:05:32Z</dcterms:modified>
</cp:coreProperties>
</file>