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9" r:id="rId2"/>
    <p:sldId id="302" r:id="rId3"/>
    <p:sldId id="303" r:id="rId4"/>
    <p:sldId id="304" r:id="rId5"/>
    <p:sldId id="305" r:id="rId6"/>
    <p:sldId id="306" r:id="rId7"/>
    <p:sldId id="307" r:id="rId8"/>
    <p:sldId id="308" r:id="rId9"/>
    <p:sldId id="309" r:id="rId10"/>
    <p:sldId id="270" r:id="rId11"/>
    <p:sldId id="273" r:id="rId12"/>
    <p:sldId id="272" r:id="rId13"/>
    <p:sldId id="295" r:id="rId14"/>
    <p:sldId id="296" r:id="rId15"/>
    <p:sldId id="297" r:id="rId16"/>
    <p:sldId id="298" r:id="rId17"/>
    <p:sldId id="299" r:id="rId18"/>
    <p:sldId id="300"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94" r:id="rId32"/>
    <p:sldId id="289" r:id="rId33"/>
    <p:sldId id="290" r:id="rId34"/>
    <p:sldId id="291" r:id="rId35"/>
    <p:sldId id="301" r:id="rId36"/>
    <p:sldId id="293"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1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E035B-D1BD-492B-9522-916F1C25FB2B}" type="datetimeFigureOut">
              <a:rPr lang="es-ES" smtClean="0"/>
              <a:pPr/>
              <a:t>07/02/2019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D731E-3874-47E3-B4AA-596A9D3BC0BD}" type="slidenum">
              <a:rPr lang="es-ES" smtClean="0"/>
              <a:pPr/>
              <a:t>‹Nº›</a:t>
            </a:fld>
            <a:endParaRPr lang="es-ES"/>
          </a:p>
        </p:txBody>
      </p:sp>
    </p:spTree>
    <p:extLst>
      <p:ext uri="{BB962C8B-B14F-4D97-AF65-F5344CB8AC3E}">
        <p14:creationId xmlns:p14="http://schemas.microsoft.com/office/powerpoint/2010/main" xmlns="" val="2917711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34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35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30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ES" dirty="0"/>
          </a:p>
        </p:txBody>
      </p:sp>
      <p:sp>
        <p:nvSpPr>
          <p:cNvPr id="4" name="3 Marcador de número de diapositiva"/>
          <p:cNvSpPr>
            <a:spLocks noGrp="1"/>
          </p:cNvSpPr>
          <p:nvPr>
            <p:ph type="sldNum" sz="quarter" idx="10"/>
          </p:nvPr>
        </p:nvSpPr>
        <p:spPr/>
        <p:txBody>
          <a:bodyPr/>
          <a:lstStyle/>
          <a:p>
            <a:fld id="{F3404545-1E1C-4916-90BD-34F608D99C3A}" type="slidenum">
              <a:rPr lang="es-ES" smtClean="0"/>
              <a:pPr/>
              <a:t>31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C98BE1-17F7-406A-B4B5-1A83DFF81672}" type="datetimeFigureOut">
              <a:rPr lang="es-ES" smtClean="0"/>
              <a:pPr/>
              <a:t>07/02/2019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CFC77F1-B804-483D-92E7-F81B41F47AF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98BE1-17F7-406A-B4B5-1A83DFF81672}" type="datetimeFigureOut">
              <a:rPr lang="es-ES" smtClean="0"/>
              <a:pPr/>
              <a:t>07/02/2019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C77F1-B804-483D-92E7-F81B41F47AF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accent1"/>
          </a:solidFill>
          <a:effectLst>
            <a:outerShdw blurRad="50800" dist="50800" dir="5400000" algn="ctr" rotWithShape="0">
              <a:srgbClr val="000000"/>
            </a:outerShdw>
          </a:effectLst>
        </p:spPr>
      </p:pic>
      <p:sp>
        <p:nvSpPr>
          <p:cNvPr id="1028" name="AutoShape 4"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Resultado de imagen para ascard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827584" y="2348880"/>
            <a:ext cx="7489550" cy="769441"/>
          </a:xfrm>
          <a:prstGeom prst="rect">
            <a:avLst/>
          </a:prstGeom>
          <a:noFill/>
        </p:spPr>
        <p:txBody>
          <a:bodyPr wrap="none" lIns="91440" tIns="45720" rIns="91440" bIns="45720">
            <a:spAutoFit/>
          </a:bodyPr>
          <a:lstStyle/>
          <a:p>
            <a:pPr algn="ctr"/>
            <a:r>
              <a:rPr lang="es-E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Evidencia científica</a:t>
            </a:r>
            <a:endParaRPr lang="es-ES" sz="44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p:txBody>
      </p:sp>
      <p:sp>
        <p:nvSpPr>
          <p:cNvPr id="13" name="12 CuadroTexto"/>
          <p:cNvSpPr txBox="1"/>
          <p:nvPr/>
        </p:nvSpPr>
        <p:spPr>
          <a:xfrm>
            <a:off x="1979712" y="3573016"/>
            <a:ext cx="5256584" cy="1477328"/>
          </a:xfrm>
          <a:prstGeom prst="rect">
            <a:avLst/>
          </a:prstGeom>
          <a:noFill/>
        </p:spPr>
        <p:txBody>
          <a:bodyPr wrap="square" rtlCol="0">
            <a:spAutoFit/>
          </a:bodyPr>
          <a:lstStyle/>
          <a:p>
            <a:r>
              <a:rPr lang="es-ES" u="sng" dirty="0" smtClean="0">
                <a:solidFill>
                  <a:srgbClr val="FF0000"/>
                </a:solidFill>
                <a:latin typeface="Arial Black" pitchFamily="34" charset="0"/>
              </a:rPr>
              <a:t>Grupo 3:</a:t>
            </a:r>
            <a:endParaRPr lang="es-ES" dirty="0" smtClean="0">
              <a:latin typeface="Arial Black" pitchFamily="34" charset="0"/>
            </a:endParaRPr>
          </a:p>
          <a:p>
            <a:r>
              <a:rPr lang="es-ES" dirty="0" smtClean="0">
                <a:latin typeface="Arial Black" pitchFamily="34" charset="0"/>
              </a:rPr>
              <a:t>Héctor  Monasterios (R3) (EXPOSITOR)</a:t>
            </a:r>
          </a:p>
          <a:p>
            <a:r>
              <a:rPr lang="es-ES" dirty="0" smtClean="0">
                <a:latin typeface="Arial Black" pitchFamily="34" charset="0"/>
              </a:rPr>
              <a:t>Sandra  Monsalve     (R2) (RELATORA)</a:t>
            </a:r>
          </a:p>
          <a:p>
            <a:r>
              <a:rPr lang="es-ES" dirty="0" err="1" smtClean="0">
                <a:latin typeface="Arial Black" pitchFamily="34" charset="0"/>
              </a:rPr>
              <a:t>Dariana</a:t>
            </a:r>
            <a:r>
              <a:rPr lang="es-ES" dirty="0" smtClean="0">
                <a:latin typeface="Arial Black" pitchFamily="34" charset="0"/>
              </a:rPr>
              <a:t> Chávez        </a:t>
            </a:r>
            <a:r>
              <a:rPr lang="es-ES" dirty="0" smtClean="0">
                <a:latin typeface="Arial Black" pitchFamily="34" charset="0"/>
              </a:rPr>
              <a:t> (</a:t>
            </a:r>
            <a:r>
              <a:rPr lang="es-ES" dirty="0" smtClean="0">
                <a:latin typeface="Arial Black" pitchFamily="34" charset="0"/>
              </a:rPr>
              <a:t>R1) (PREÁMBULO)</a:t>
            </a:r>
          </a:p>
          <a:p>
            <a:r>
              <a:rPr lang="es-ES" dirty="0" smtClean="0">
                <a:latin typeface="Arial Black" pitchFamily="34" charset="0"/>
              </a:rPr>
              <a:t>Luis  Gutiérrez          </a:t>
            </a:r>
            <a:r>
              <a:rPr lang="es-ES" dirty="0" smtClean="0">
                <a:latin typeface="Arial Black" pitchFamily="34" charset="0"/>
              </a:rPr>
              <a:t>(</a:t>
            </a:r>
            <a:r>
              <a:rPr lang="es-ES" dirty="0" smtClean="0">
                <a:latin typeface="Arial Black" pitchFamily="34" charset="0"/>
              </a:rPr>
              <a:t>R1)</a:t>
            </a:r>
          </a:p>
        </p:txBody>
      </p:sp>
      <p:sp>
        <p:nvSpPr>
          <p:cNvPr id="14" name="13 CuadroTexto"/>
          <p:cNvSpPr txBox="1"/>
          <p:nvPr/>
        </p:nvSpPr>
        <p:spPr>
          <a:xfrm>
            <a:off x="1835696" y="6309320"/>
            <a:ext cx="5112568" cy="369332"/>
          </a:xfrm>
          <a:prstGeom prst="rect">
            <a:avLst/>
          </a:prstGeom>
          <a:noFill/>
        </p:spPr>
        <p:txBody>
          <a:bodyPr wrap="square" rtlCol="0">
            <a:spAutoFit/>
          </a:bodyPr>
          <a:lstStyle/>
          <a:p>
            <a:pPr algn="ctr"/>
            <a:r>
              <a:rPr lang="es-ES" dirty="0" smtClean="0">
                <a:latin typeface="Arial Black" pitchFamily="34" charset="0"/>
              </a:rPr>
              <a:t>4 de Febrero de 2019</a:t>
            </a:r>
          </a:p>
        </p:txBody>
      </p:sp>
      <p:pic>
        <p:nvPicPr>
          <p:cNvPr id="15362" name="Picture 2" descr="Resultado de imagen para logo de ascardio"/>
          <p:cNvPicPr>
            <a:picLocks noChangeAspect="1" noChangeArrowheads="1"/>
          </p:cNvPicPr>
          <p:nvPr/>
        </p:nvPicPr>
        <p:blipFill>
          <a:blip r:embed="rId3" cstate="print"/>
          <a:srcRect/>
          <a:stretch>
            <a:fillRect/>
          </a:stretch>
        </p:blipFill>
        <p:spPr bwMode="auto">
          <a:xfrm>
            <a:off x="251520" y="260648"/>
            <a:ext cx="1552790" cy="1628800"/>
          </a:xfrm>
          <a:prstGeom prst="rect">
            <a:avLst/>
          </a:prstGeom>
          <a:noFill/>
        </p:spPr>
      </p:pic>
      <p:sp>
        <p:nvSpPr>
          <p:cNvPr id="15" name="14 Rectángulo"/>
          <p:cNvSpPr/>
          <p:nvPr/>
        </p:nvSpPr>
        <p:spPr>
          <a:xfrm>
            <a:off x="1796155" y="332656"/>
            <a:ext cx="7347845" cy="892552"/>
          </a:xfrm>
          <a:prstGeom prst="rect">
            <a:avLst/>
          </a:prstGeom>
          <a:noFill/>
        </p:spPr>
        <p:txBody>
          <a:bodyPr wrap="none" lIns="91440" tIns="45720" rIns="91440" bIns="45720">
            <a:spAutoFit/>
          </a:bodyPr>
          <a:lstStyle/>
          <a:p>
            <a:pPr algn="ctr"/>
            <a:r>
              <a:rPr lang="es-ES" sz="26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Centro cardiovascular regional</a:t>
            </a:r>
          </a:p>
          <a:p>
            <a:pPr algn="ctr"/>
            <a:r>
              <a:rPr lang="es-ES" sz="2600" b="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rPr>
              <a:t>ascardio</a:t>
            </a:r>
            <a:endParaRPr lang="es-ES" sz="2600" b="1" cap="all" spc="0"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2" presetClass="entr" presetSubtype="4" fill="hold" nodeType="withEffect">
                                  <p:stCondLst>
                                    <p:cond delay="0"/>
                                  </p:stCondLst>
                                  <p:childTnLst>
                                    <p:set>
                                      <p:cBhvr>
                                        <p:cTn id="19" dur="1" fill="hold">
                                          <p:stCondLst>
                                            <p:cond delay="0"/>
                                          </p:stCondLst>
                                        </p:cTn>
                                        <p:tgtEl>
                                          <p:spTgt spid="15362"/>
                                        </p:tgtEl>
                                        <p:attrNameLst>
                                          <p:attrName>style.visibility</p:attrName>
                                        </p:attrNameLst>
                                      </p:cBhvr>
                                      <p:to>
                                        <p:strVal val="visible"/>
                                      </p:to>
                                    </p:set>
                                    <p:anim calcmode="lin" valueType="num">
                                      <p:cBhvr additive="base">
                                        <p:cTn id="20" dur="500" fill="hold"/>
                                        <p:tgtEl>
                                          <p:spTgt spid="15362"/>
                                        </p:tgtEl>
                                        <p:attrNameLst>
                                          <p:attrName>ppt_x</p:attrName>
                                        </p:attrNameLst>
                                      </p:cBhvr>
                                      <p:tavLst>
                                        <p:tav tm="0">
                                          <p:val>
                                            <p:strVal val="#ppt_x"/>
                                          </p:val>
                                        </p:tav>
                                        <p:tav tm="100000">
                                          <p:val>
                                            <p:strVal val="#ppt_x"/>
                                          </p:val>
                                        </p:tav>
                                      </p:tavLst>
                                    </p:anim>
                                    <p:anim calcmode="lin" valueType="num">
                                      <p:cBhvr additive="base">
                                        <p:cTn id="21" dur="500" fill="hold"/>
                                        <p:tgtEl>
                                          <p:spTgt spid="1536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interrogante de la investigac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p:txBody>
          <a:bodyPr>
            <a:normAutofit/>
          </a:bodyPr>
          <a:lstStyle/>
          <a:p>
            <a:pPr marL="0" lvl="0" indent="0" algn="ctr">
              <a:spcBef>
                <a:spcPts val="400"/>
              </a:spcBef>
              <a:buClr>
                <a:srgbClr val="2DA2BF"/>
              </a:buClr>
              <a:buSzPct val="68000"/>
              <a:buNone/>
              <a:tabLst>
                <a:tab pos="0" algn="l"/>
              </a:tabLst>
              <a:defRPr/>
            </a:pPr>
            <a:endParaRPr lang="es-VE" dirty="0" smtClean="0">
              <a:solidFill>
                <a:prstClr val="black"/>
              </a:solidFill>
              <a:latin typeface="Calibri" pitchFamily="34" charset="0"/>
              <a:cs typeface="Calibri" pitchFamily="34" charset="0"/>
            </a:endParaRPr>
          </a:p>
          <a:p>
            <a:pPr marL="0" lvl="0" indent="0" algn="ctr">
              <a:spcBef>
                <a:spcPts val="400"/>
              </a:spcBef>
              <a:buClr>
                <a:srgbClr val="2DA2BF"/>
              </a:buClr>
              <a:buSzPct val="68000"/>
              <a:buNone/>
              <a:tabLst>
                <a:tab pos="0" algn="l"/>
              </a:tabLst>
              <a:defRPr/>
            </a:pPr>
            <a:endParaRPr lang="es-VE" dirty="0" smtClean="0">
              <a:solidFill>
                <a:prstClr val="black"/>
              </a:solidFill>
              <a:latin typeface="Calibri" pitchFamily="34" charset="0"/>
              <a:cs typeface="Calibri" pitchFamily="34" charset="0"/>
            </a:endParaRPr>
          </a:p>
          <a:p>
            <a:pPr algn="just">
              <a:buNone/>
            </a:pPr>
            <a:endParaRPr lang="es-ES" dirty="0" smtClean="0"/>
          </a:p>
          <a:p>
            <a:pPr lvl="0" algn="just">
              <a:buNone/>
            </a:pPr>
            <a:r>
              <a:rPr lang="es-VE" sz="4400" dirty="0" smtClean="0">
                <a:solidFill>
                  <a:prstClr val="black"/>
                </a:solidFill>
                <a:latin typeface="Arial Black" pitchFamily="34" charset="0"/>
                <a:cs typeface="Calibri" pitchFamily="34" charset="0"/>
              </a:rPr>
              <a:t>¿Cuál es la eficacia y seguridad del uso de </a:t>
            </a:r>
            <a:r>
              <a:rPr lang="es-VE" sz="4400" dirty="0" err="1" smtClean="0">
                <a:solidFill>
                  <a:prstClr val="black"/>
                </a:solidFill>
                <a:latin typeface="Arial Black" pitchFamily="34" charset="0"/>
                <a:cs typeface="Calibri" pitchFamily="34" charset="0"/>
              </a:rPr>
              <a:t>estatinas</a:t>
            </a:r>
            <a:r>
              <a:rPr lang="es-VE" sz="4400" dirty="0" smtClean="0">
                <a:solidFill>
                  <a:prstClr val="black"/>
                </a:solidFill>
                <a:latin typeface="Arial Black" pitchFamily="34" charset="0"/>
                <a:cs typeface="Calibri" pitchFamily="34" charset="0"/>
              </a:rPr>
              <a:t> a dosis altas en pacientes con SCA? </a:t>
            </a:r>
            <a:endParaRPr lang="es-ES" sz="4400" dirty="0" smtClean="0"/>
          </a:p>
        </p:txBody>
      </p:sp>
      <p:sp>
        <p:nvSpPr>
          <p:cNvPr id="2" name="1 Título"/>
          <p:cNvSpPr>
            <a:spLocks noGrp="1"/>
          </p:cNvSpPr>
          <p:nvPr>
            <p:ph type="title"/>
          </p:nvPr>
        </p:nvSpPr>
        <p:spPr/>
        <p:txBody>
          <a:bodyPr>
            <a:normAutofit/>
          </a:bodyPr>
          <a:lstStyle/>
          <a:p>
            <a:r>
              <a:rPr lang="es-ES" sz="6000" dirty="0" smtClean="0">
                <a:solidFill>
                  <a:schemeClr val="tx1"/>
                </a:solidFill>
                <a:latin typeface="Arial Black" pitchFamily="34" charset="0"/>
              </a:rPr>
              <a:t>PREGUNTA</a:t>
            </a:r>
            <a:endParaRPr lang="es-ES" sz="6000"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5"/>
                                      </p:to>
                                    </p:set>
                                    <p:animEffect filter="image" prLst="opacity: 0.5">
                                      <p:cBhvr rctx="IE">
                                        <p:cTn id="7" dur="indefinite"/>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9681" t="30758" r="5090" b="13165"/>
          <a:stretch>
            <a:fillRect/>
          </a:stretch>
        </p:blipFill>
        <p:spPr bwMode="auto">
          <a:xfrm>
            <a:off x="0" y="260648"/>
            <a:ext cx="9144000" cy="4824536"/>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l="16241" t="66615" r="2405" b="26116"/>
          <a:stretch>
            <a:fillRect/>
          </a:stretch>
        </p:blipFill>
        <p:spPr bwMode="auto">
          <a:xfrm>
            <a:off x="0" y="5301208"/>
            <a:ext cx="9144000" cy="504056"/>
          </a:xfrm>
          <a:prstGeom prst="rect">
            <a:avLst/>
          </a:prstGeom>
          <a:noFill/>
          <a:ln w="9525">
            <a:noFill/>
            <a:miter lim="800000"/>
            <a:headEnd/>
            <a:tailEnd/>
          </a:ln>
        </p:spPr>
      </p:pic>
      <p:sp>
        <p:nvSpPr>
          <p:cNvPr id="6" name="5 Rectángulo"/>
          <p:cNvSpPr/>
          <p:nvPr/>
        </p:nvSpPr>
        <p:spPr>
          <a:xfrm>
            <a:off x="4644008" y="4293096"/>
            <a:ext cx="2160240" cy="648072"/>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p:nvPr/>
        </p:nvCxnSpPr>
        <p:spPr>
          <a:xfrm>
            <a:off x="6084168" y="4797152"/>
            <a:ext cx="5040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algn="just"/>
            <a:r>
              <a:rPr lang="es-ES" dirty="0" smtClean="0">
                <a:latin typeface="Arial" pitchFamily="34" charset="0"/>
                <a:cs typeface="Arial" pitchFamily="34" charset="0"/>
              </a:rPr>
              <a:t>Papel bien establecido de LDL-C en la etiología de la EAC aterosclerótica.</a:t>
            </a:r>
          </a:p>
          <a:p>
            <a:pPr algn="just"/>
            <a:r>
              <a:rPr lang="es-ES" dirty="0" smtClean="0">
                <a:latin typeface="Arial" pitchFamily="34" charset="0"/>
                <a:cs typeface="Arial" pitchFamily="34" charset="0"/>
              </a:rPr>
              <a:t>Resinas secuestradoras de ácidos biliares y </a:t>
            </a:r>
            <a:r>
              <a:rPr lang="es-ES" dirty="0" err="1" smtClean="0">
                <a:latin typeface="Arial" pitchFamily="34" charset="0"/>
                <a:cs typeface="Arial" pitchFamily="34" charset="0"/>
              </a:rPr>
              <a:t>fibratos</a:t>
            </a:r>
            <a:r>
              <a:rPr lang="es-ES" dirty="0" smtClean="0">
                <a:latin typeface="Arial" pitchFamily="34" charset="0"/>
                <a:cs typeface="Arial" pitchFamily="34" charset="0"/>
              </a:rPr>
              <a:t>: Reducción 10% colesterol total, modesta reducción de mortalidad por EAC, pequeños incrementos en mortalidad no CV.</a:t>
            </a:r>
          </a:p>
          <a:p>
            <a:pPr algn="just"/>
            <a:r>
              <a:rPr lang="es-ES" dirty="0" err="1" smtClean="0">
                <a:latin typeface="Arial" pitchFamily="34" charset="0"/>
                <a:cs typeface="Arial" pitchFamily="34" charset="0"/>
              </a:rPr>
              <a:t>Estatinas</a:t>
            </a:r>
            <a:r>
              <a:rPr lang="es-ES" dirty="0" smtClean="0">
                <a:latin typeface="Arial" pitchFamily="34" charset="0"/>
                <a:cs typeface="Arial" pitchFamily="34" charset="0"/>
              </a:rPr>
              <a:t>: Reducciones de más del 20% de colesterol total mantenidas a largo plazo.</a:t>
            </a:r>
          </a:p>
          <a:p>
            <a:r>
              <a:rPr lang="es-ES" dirty="0" smtClean="0">
                <a:latin typeface="Arial" pitchFamily="34" charset="0"/>
                <a:cs typeface="Arial" pitchFamily="34" charset="0"/>
              </a:rPr>
              <a:t>CRISP. ATP III</a:t>
            </a:r>
          </a:p>
        </p:txBody>
      </p:sp>
      <p:sp>
        <p:nvSpPr>
          <p:cNvPr id="2" name="1 Título"/>
          <p:cNvSpPr>
            <a:spLocks noGrp="1"/>
          </p:cNvSpPr>
          <p:nvPr>
            <p:ph type="title"/>
          </p:nvPr>
        </p:nvSpPr>
        <p:spPr/>
        <p:txBody>
          <a:bodyPr/>
          <a:lstStyle/>
          <a:p>
            <a:r>
              <a:rPr lang="es-ES" dirty="0" smtClean="0">
                <a:solidFill>
                  <a:schemeClr val="tx1"/>
                </a:solidFill>
                <a:latin typeface="Arial Black" pitchFamily="34" charset="0"/>
              </a:rPr>
              <a:t>INTRODUCCIÓN</a:t>
            </a:r>
            <a:endParaRPr lang="es-ES"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2800" dirty="0" smtClean="0">
                <a:latin typeface="Arial" pitchFamily="34" charset="0"/>
                <a:cs typeface="Arial" pitchFamily="34" charset="0"/>
              </a:rPr>
              <a:t>ALLHAT: Ensayo clínico con 4 brazos de tratamiento antihipertensivo + análisis del uso de </a:t>
            </a:r>
            <a:r>
              <a:rPr lang="es-ES" sz="2800" dirty="0" err="1" smtClean="0">
                <a:latin typeface="Arial" pitchFamily="34" charset="0"/>
                <a:cs typeface="Arial" pitchFamily="34" charset="0"/>
              </a:rPr>
              <a:t>Pravastatina</a:t>
            </a:r>
            <a:r>
              <a:rPr lang="es-ES" sz="2800" dirty="0" smtClean="0">
                <a:latin typeface="Arial" pitchFamily="34" charset="0"/>
                <a:cs typeface="Arial" pitchFamily="34" charset="0"/>
              </a:rPr>
              <a:t>.</a:t>
            </a:r>
          </a:p>
          <a:p>
            <a:pPr algn="just"/>
            <a:endParaRPr lang="es-ES" sz="2800" dirty="0" smtClean="0">
              <a:latin typeface="Arial" pitchFamily="34" charset="0"/>
              <a:cs typeface="Arial" pitchFamily="34" charset="0"/>
            </a:endParaRPr>
          </a:p>
          <a:p>
            <a:pPr algn="just"/>
            <a:r>
              <a:rPr lang="es-ES" sz="2800" dirty="0" smtClean="0">
                <a:latin typeface="Arial" pitchFamily="34" charset="0"/>
                <a:cs typeface="Arial" pitchFamily="34" charset="0"/>
              </a:rPr>
              <a:t>ALLHAT-LLT: Subconjunto de participantes de ALLHAT. Ensayo clínico </a:t>
            </a:r>
            <a:r>
              <a:rPr lang="es-ES" sz="2800" dirty="0" err="1" smtClean="0">
                <a:latin typeface="Arial" pitchFamily="34" charset="0"/>
                <a:cs typeface="Arial" pitchFamily="34" charset="0"/>
              </a:rPr>
              <a:t>multicéntrico</a:t>
            </a:r>
            <a:r>
              <a:rPr lang="es-ES" sz="2800" dirty="0" smtClean="0">
                <a:latin typeface="Arial" pitchFamily="34" charset="0"/>
                <a:cs typeface="Arial" pitchFamily="34" charset="0"/>
              </a:rPr>
              <a:t> (513 centros clínicos en Norte América) </a:t>
            </a:r>
            <a:r>
              <a:rPr lang="es-ES" sz="2800" dirty="0" err="1" smtClean="0">
                <a:latin typeface="Arial" pitchFamily="34" charset="0"/>
                <a:cs typeface="Arial" pitchFamily="34" charset="0"/>
              </a:rPr>
              <a:t>aleatorizado</a:t>
            </a:r>
            <a:r>
              <a:rPr lang="es-ES" sz="2800" dirty="0" smtClean="0">
                <a:latin typeface="Arial" pitchFamily="34" charset="0"/>
                <a:cs typeface="Arial" pitchFamily="34" charset="0"/>
              </a:rPr>
              <a:t>, no ciego. Marzo 1994 – Mayo 1998. </a:t>
            </a:r>
            <a:r>
              <a:rPr lang="es-ES" sz="2800" dirty="0" err="1" smtClean="0">
                <a:latin typeface="Arial" pitchFamily="34" charset="0"/>
                <a:cs typeface="Arial" pitchFamily="34" charset="0"/>
              </a:rPr>
              <a:t>Pravastatina</a:t>
            </a:r>
            <a:r>
              <a:rPr lang="es-ES" sz="2800" dirty="0" smtClean="0">
                <a:latin typeface="Arial" pitchFamily="34" charset="0"/>
                <a:cs typeface="Arial" pitchFamily="34" charset="0"/>
              </a:rPr>
              <a:t> versus cuidado usual.</a:t>
            </a:r>
          </a:p>
          <a:p>
            <a:pPr algn="just"/>
            <a:endParaRPr lang="es-ES" sz="2800" dirty="0" smtClean="0">
              <a:latin typeface="Arial" pitchFamily="34" charset="0"/>
              <a:cs typeface="Arial" pitchFamily="34" charset="0"/>
            </a:endParaRPr>
          </a:p>
        </p:txBody>
      </p:sp>
      <p:sp>
        <p:nvSpPr>
          <p:cNvPr id="2" name="1 Título"/>
          <p:cNvSpPr>
            <a:spLocks noGrp="1"/>
          </p:cNvSpPr>
          <p:nvPr>
            <p:ph type="title"/>
          </p:nvPr>
        </p:nvSpPr>
        <p:spPr/>
        <p:txBody>
          <a:bodyPr/>
          <a:lstStyle/>
          <a:p>
            <a:r>
              <a:rPr lang="es-ES" dirty="0" smtClean="0">
                <a:solidFill>
                  <a:schemeClr val="tx1"/>
                </a:solidFill>
                <a:latin typeface="Arial Black" pitchFamily="34" charset="0"/>
              </a:rPr>
              <a:t>INTRODUCCIÓN</a:t>
            </a:r>
            <a:endParaRPr lang="es-ES"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r>
              <a:rPr lang="es-ES" sz="2800" dirty="0" smtClean="0">
                <a:latin typeface="Arial" pitchFamily="34" charset="0"/>
                <a:cs typeface="Arial" pitchFamily="34" charset="0"/>
              </a:rPr>
              <a:t>Elegibilidad para ALLHAT-LL: Promedio de 2 mediciones de LDL-C en ayunas tomadas al inicio del estudio ALLHAT y en las visitas de 1 mes de seguimiento.</a:t>
            </a:r>
          </a:p>
          <a:p>
            <a:pPr algn="just"/>
            <a:r>
              <a:rPr lang="es-ES" sz="2800" dirty="0" smtClean="0">
                <a:latin typeface="Arial" pitchFamily="34" charset="0"/>
                <a:cs typeface="Arial" pitchFamily="34" charset="0"/>
              </a:rPr>
              <a:t>Asignaciones telefónicas 1:1 </a:t>
            </a:r>
            <a:r>
              <a:rPr lang="es-ES" sz="2800" dirty="0" err="1" smtClean="0">
                <a:latin typeface="Arial" pitchFamily="34" charset="0"/>
                <a:cs typeface="Arial" pitchFamily="34" charset="0"/>
              </a:rPr>
              <a:t>Pravastina</a:t>
            </a:r>
            <a:r>
              <a:rPr lang="es-ES" sz="2800" dirty="0" smtClean="0">
                <a:latin typeface="Arial" pitchFamily="34" charset="0"/>
                <a:cs typeface="Arial" pitchFamily="34" charset="0"/>
              </a:rPr>
              <a:t>: Cuidados usuales.</a:t>
            </a:r>
          </a:p>
          <a:p>
            <a:pPr algn="just"/>
            <a:r>
              <a:rPr lang="es-ES" sz="2800" dirty="0" smtClean="0">
                <a:latin typeface="Arial" pitchFamily="34" charset="0"/>
                <a:cs typeface="Arial" pitchFamily="34" charset="0"/>
              </a:rPr>
              <a:t>Esquema de </a:t>
            </a:r>
            <a:r>
              <a:rPr lang="es-ES" sz="2800" dirty="0" err="1" smtClean="0">
                <a:latin typeface="Arial" pitchFamily="34" charset="0"/>
                <a:cs typeface="Arial" pitchFamily="34" charset="0"/>
              </a:rPr>
              <a:t>aleatorización</a:t>
            </a:r>
            <a:r>
              <a:rPr lang="es-ES" sz="2800" dirty="0" smtClean="0">
                <a:latin typeface="Arial" pitchFamily="34" charset="0"/>
                <a:cs typeface="Arial" pitchFamily="34" charset="0"/>
              </a:rPr>
              <a:t> oculta generado por computadora, implementado en el centro de ensayos clínicos, estratificado por centro y brazo de tratamiento </a:t>
            </a:r>
            <a:r>
              <a:rPr lang="es-ES" sz="2800" dirty="0" err="1" smtClean="0">
                <a:latin typeface="Arial" pitchFamily="34" charset="0"/>
                <a:cs typeface="Arial" pitchFamily="34" charset="0"/>
              </a:rPr>
              <a:t>antihipertensivo</a:t>
            </a:r>
            <a:r>
              <a:rPr lang="es-ES" sz="2800" dirty="0" smtClean="0">
                <a:latin typeface="Arial" pitchFamily="34" charset="0"/>
                <a:cs typeface="Arial" pitchFamily="34" charset="0"/>
              </a:rPr>
              <a:t>.</a:t>
            </a:r>
          </a:p>
          <a:p>
            <a:pPr algn="just"/>
            <a:r>
              <a:rPr lang="es-ES" sz="2800" dirty="0" smtClean="0">
                <a:latin typeface="Arial" pitchFamily="34" charset="0"/>
                <a:cs typeface="Arial" pitchFamily="34" charset="0"/>
              </a:rPr>
              <a:t>Consentimiento informado.</a:t>
            </a:r>
          </a:p>
        </p:txBody>
      </p:sp>
      <p:sp>
        <p:nvSpPr>
          <p:cNvPr id="2" name="1 Título"/>
          <p:cNvSpPr>
            <a:spLocks noGrp="1"/>
          </p:cNvSpPr>
          <p:nvPr>
            <p:ph type="title"/>
          </p:nvPr>
        </p:nvSpPr>
        <p:spPr/>
        <p:txBody>
          <a:bodyPr/>
          <a:lstStyle/>
          <a:p>
            <a:r>
              <a:rPr lang="es-ES" dirty="0" smtClean="0">
                <a:solidFill>
                  <a:schemeClr val="tx1"/>
                </a:solidFill>
                <a:latin typeface="Arial Black" pitchFamily="34" charset="0"/>
              </a:rPr>
              <a:t>METODOLOGÍA</a:t>
            </a:r>
            <a:endParaRPr lang="es-ES"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latin typeface="Arial" pitchFamily="34" charset="0"/>
                <a:cs typeface="Arial" pitchFamily="34" charset="0"/>
              </a:rPr>
              <a:t>Participantes de ALLHAT: 55 años o más, hipertensión arterial estadio 1 o 2 con al menos 1 factor de riesgo adicional para EAC.</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LDL-C 120 – 189 mg/dl (sin EAC) o 100 – 129 mg/dl (con EAC).</a:t>
            </a:r>
          </a:p>
        </p:txBody>
      </p:sp>
      <p:sp>
        <p:nvSpPr>
          <p:cNvPr id="2" name="1 Título"/>
          <p:cNvSpPr>
            <a:spLocks noGrp="1"/>
          </p:cNvSpPr>
          <p:nvPr>
            <p:ph type="title"/>
          </p:nvPr>
        </p:nvSpPr>
        <p:spPr/>
        <p:txBody>
          <a:bodyPr>
            <a:normAutofit fontScale="90000"/>
          </a:bodyPr>
          <a:lstStyle/>
          <a:p>
            <a:r>
              <a:rPr lang="es-ES" dirty="0" smtClean="0">
                <a:latin typeface="Arial Black" pitchFamily="34" charset="0"/>
              </a:rPr>
              <a:t>CRITERIOS DE INCLUSIÓN</a:t>
            </a:r>
            <a:endParaRPr lang="es-ES"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dirty="0" smtClean="0">
                <a:latin typeface="Arial" pitchFamily="34" charset="0"/>
                <a:cs typeface="Arial" pitchFamily="34" charset="0"/>
              </a:rPr>
              <a:t>Al momento de la </a:t>
            </a:r>
            <a:r>
              <a:rPr lang="es-ES" dirty="0" err="1" smtClean="0">
                <a:latin typeface="Arial" pitchFamily="34" charset="0"/>
                <a:cs typeface="Arial" pitchFamily="34" charset="0"/>
              </a:rPr>
              <a:t>aleatorización</a:t>
            </a:r>
            <a:r>
              <a:rPr lang="es-ES" dirty="0" smtClean="0">
                <a:latin typeface="Arial" pitchFamily="34" charset="0"/>
                <a:cs typeface="Arial" pitchFamily="34" charset="0"/>
              </a:rPr>
              <a:t>: Tratamiento con </a:t>
            </a:r>
            <a:r>
              <a:rPr lang="es-ES" dirty="0" err="1" smtClean="0">
                <a:latin typeface="Arial" pitchFamily="34" charset="0"/>
                <a:cs typeface="Arial" pitchFamily="34" charset="0"/>
              </a:rPr>
              <a:t>hipolipemiantes</a:t>
            </a:r>
            <a:r>
              <a:rPr lang="es-ES" dirty="0" smtClean="0">
                <a:latin typeface="Arial" pitchFamily="34" charset="0"/>
                <a:cs typeface="Arial" pitchFamily="34" charset="0"/>
              </a:rPr>
              <a:t>, altas dosis de niacina o haber recibido </a:t>
            </a:r>
            <a:r>
              <a:rPr lang="es-ES" dirty="0" err="1" smtClean="0">
                <a:latin typeface="Arial" pitchFamily="34" charset="0"/>
                <a:cs typeface="Arial" pitchFamily="34" charset="0"/>
              </a:rPr>
              <a:t>probucol</a:t>
            </a:r>
            <a:r>
              <a:rPr lang="es-ES" dirty="0" smtClean="0">
                <a:latin typeface="Arial" pitchFamily="34" charset="0"/>
                <a:cs typeface="Arial" pitchFamily="34" charset="0"/>
              </a:rPr>
              <a:t> en el último año.</a:t>
            </a:r>
          </a:p>
          <a:p>
            <a:pPr algn="just"/>
            <a:r>
              <a:rPr lang="es-ES" dirty="0" smtClean="0">
                <a:latin typeface="Arial" pitchFamily="34" charset="0"/>
                <a:cs typeface="Arial" pitchFamily="34" charset="0"/>
              </a:rPr>
              <a:t>Intolerancia a </a:t>
            </a:r>
            <a:r>
              <a:rPr lang="es-ES" dirty="0" err="1" smtClean="0">
                <a:latin typeface="Arial" pitchFamily="34" charset="0"/>
                <a:cs typeface="Arial" pitchFamily="34" charset="0"/>
              </a:rPr>
              <a:t>estatinas</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ALT ≥ 100 UI/L o </a:t>
            </a:r>
            <a:r>
              <a:rPr lang="es-ES" dirty="0" err="1" smtClean="0">
                <a:latin typeface="Arial" pitchFamily="34" charset="0"/>
                <a:cs typeface="Arial" pitchFamily="34" charset="0"/>
              </a:rPr>
              <a:t>creatinina</a:t>
            </a:r>
            <a:r>
              <a:rPr lang="es-ES" dirty="0" smtClean="0">
                <a:latin typeface="Arial" pitchFamily="34" charset="0"/>
                <a:cs typeface="Arial" pitchFamily="34" charset="0"/>
              </a:rPr>
              <a:t> ≥ 2,0 mg/</a:t>
            </a:r>
            <a:r>
              <a:rPr lang="es-ES" dirty="0" err="1" smtClean="0">
                <a:latin typeface="Arial" pitchFamily="34" charset="0"/>
                <a:cs typeface="Arial" pitchFamily="34" charset="0"/>
              </a:rPr>
              <a:t>dL</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Causa secundaria conocida de </a:t>
            </a:r>
            <a:r>
              <a:rPr lang="es-ES" dirty="0" err="1" smtClean="0">
                <a:latin typeface="Arial" pitchFamily="34" charset="0"/>
                <a:cs typeface="Arial" pitchFamily="34" charset="0"/>
              </a:rPr>
              <a:t>hiperlipidemia</a:t>
            </a:r>
            <a:r>
              <a:rPr lang="es-ES" dirty="0" smtClean="0">
                <a:latin typeface="Arial" pitchFamily="34" charset="0"/>
                <a:cs typeface="Arial" pitchFamily="34" charset="0"/>
              </a:rPr>
              <a:t>.</a:t>
            </a:r>
          </a:p>
          <a:p>
            <a:pPr algn="just"/>
            <a:endParaRPr lang="es-ES" dirty="0" smtClean="0">
              <a:latin typeface="Arial" pitchFamily="34" charset="0"/>
              <a:cs typeface="Arial" pitchFamily="34" charset="0"/>
            </a:endParaRPr>
          </a:p>
        </p:txBody>
      </p:sp>
      <p:sp>
        <p:nvSpPr>
          <p:cNvPr id="2" name="1 Título"/>
          <p:cNvSpPr>
            <a:spLocks noGrp="1"/>
          </p:cNvSpPr>
          <p:nvPr>
            <p:ph type="title"/>
          </p:nvPr>
        </p:nvSpPr>
        <p:spPr/>
        <p:txBody>
          <a:bodyPr>
            <a:normAutofit fontScale="90000"/>
          </a:bodyPr>
          <a:lstStyle/>
          <a:p>
            <a:r>
              <a:rPr lang="es-ES" dirty="0" smtClean="0">
                <a:latin typeface="Arial Black" pitchFamily="34" charset="0"/>
              </a:rPr>
              <a:t>CRITERIOS DE EXCLUSIÓN</a:t>
            </a:r>
            <a:endParaRPr lang="es-ES"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 dirty="0" smtClean="0">
                <a:latin typeface="Arial" pitchFamily="34" charset="0"/>
                <a:cs typeface="Arial" pitchFamily="34" charset="0"/>
              </a:rPr>
              <a:t>Tamaño estimado: 10000</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Poder estadístico: 84%</a:t>
            </a:r>
          </a:p>
          <a:p>
            <a:pPr algn="just"/>
            <a:endParaRPr lang="es-ES" dirty="0" smtClean="0">
              <a:latin typeface="Arial" pitchFamily="34" charset="0"/>
              <a:cs typeface="Arial" pitchFamily="34" charset="0"/>
            </a:endParaRPr>
          </a:p>
          <a:p>
            <a:pPr algn="just"/>
            <a:r>
              <a:rPr lang="es-ES" dirty="0" err="1" smtClean="0">
                <a:latin typeface="Arial" pitchFamily="34" charset="0"/>
                <a:cs typeface="Arial" pitchFamily="34" charset="0"/>
              </a:rPr>
              <a:t>Dtectar</a:t>
            </a:r>
            <a:r>
              <a:rPr lang="es-ES" dirty="0" smtClean="0">
                <a:latin typeface="Arial" pitchFamily="34" charset="0"/>
                <a:cs typeface="Arial" pitchFamily="34" charset="0"/>
              </a:rPr>
              <a:t>: 20% de </a:t>
            </a:r>
            <a:r>
              <a:rPr lang="es-ES" dirty="0">
                <a:latin typeface="Arial" pitchFamily="34" charset="0"/>
                <a:cs typeface="Arial" pitchFamily="34" charset="0"/>
              </a:rPr>
              <a:t> </a:t>
            </a:r>
            <a:r>
              <a:rPr lang="es-ES" dirty="0" smtClean="0">
                <a:latin typeface="Arial" pitchFamily="34" charset="0"/>
                <a:cs typeface="Arial" pitchFamily="34" charset="0"/>
              </a:rPr>
              <a:t>tasa de reducción en mortalidad..</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Prueba de dos colas        </a:t>
            </a:r>
            <a:r>
              <a:rPr lang="el-GR" dirty="0" smtClean="0">
                <a:latin typeface="Arial" pitchFamily="34" charset="0"/>
                <a:cs typeface="Arial" pitchFamily="34" charset="0"/>
              </a:rPr>
              <a:t>α</a:t>
            </a:r>
            <a:r>
              <a:rPr lang="es-ES_tradnl" dirty="0" smtClean="0">
                <a:latin typeface="Arial" pitchFamily="34" charset="0"/>
                <a:cs typeface="Arial" pitchFamily="34" charset="0"/>
              </a:rPr>
              <a:t> = 0.05</a:t>
            </a:r>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r>
              <a:rPr lang="es-ES" dirty="0" smtClean="0">
                <a:latin typeface="Arial Black" pitchFamily="34" charset="0"/>
              </a:rPr>
              <a:t>TAMAÑO DE MUESTRA</a:t>
            </a:r>
            <a:endParaRPr lang="es-ES" dirty="0">
              <a:solidFill>
                <a:schemeClr val="tx1"/>
              </a:solidFill>
              <a:latin typeface="Arial Black" pitchFamily="34" charset="0"/>
            </a:endParaRPr>
          </a:p>
        </p:txBody>
      </p:sp>
    </p:spTree>
    <p:extLst>
      <p:ext uri="{BB962C8B-B14F-4D97-AF65-F5344CB8AC3E}">
        <p14:creationId xmlns:p14="http://schemas.microsoft.com/office/powerpoint/2010/main" xmlns="" val="31488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r>
              <a:rPr lang="es-ES" dirty="0" smtClean="0">
                <a:latin typeface="Arial" pitchFamily="34" charset="0"/>
                <a:cs typeface="Arial" pitchFamily="34" charset="0"/>
              </a:rPr>
              <a:t>Primario: Mortalidad por todas las causas.</a:t>
            </a:r>
          </a:p>
          <a:p>
            <a:pPr algn="just"/>
            <a:r>
              <a:rPr lang="es-ES" dirty="0" smtClean="0">
                <a:latin typeface="Arial" pitchFamily="34" charset="0"/>
                <a:cs typeface="Arial" pitchFamily="34" charset="0"/>
              </a:rPr>
              <a:t>Secundarios:</a:t>
            </a:r>
          </a:p>
          <a:p>
            <a:pPr lvl="1" algn="just"/>
            <a:r>
              <a:rPr lang="es-ES" dirty="0" smtClean="0">
                <a:latin typeface="Arial" pitchFamily="34" charset="0"/>
                <a:cs typeface="Arial" pitchFamily="34" charset="0"/>
              </a:rPr>
              <a:t>Compuesto de EAC fatal e IM no fatal (eventos de EAC).</a:t>
            </a:r>
          </a:p>
          <a:p>
            <a:pPr lvl="1" algn="just"/>
            <a:r>
              <a:rPr lang="es-ES" dirty="0" smtClean="0">
                <a:latin typeface="Arial" pitchFamily="34" charset="0"/>
                <a:cs typeface="Arial" pitchFamily="34" charset="0"/>
              </a:rPr>
              <a:t>Mortalidad por causa específica.</a:t>
            </a:r>
          </a:p>
          <a:p>
            <a:pPr lvl="1" algn="just"/>
            <a:r>
              <a:rPr lang="es-ES" dirty="0" smtClean="0">
                <a:latin typeface="Arial" pitchFamily="34" charset="0"/>
                <a:cs typeface="Arial" pitchFamily="34" charset="0"/>
              </a:rPr>
              <a:t>Cáncer total y por anatomía específica.</a:t>
            </a:r>
          </a:p>
          <a:p>
            <a:pPr lvl="1" algn="just"/>
            <a:r>
              <a:rPr lang="es-ES" dirty="0" smtClean="0">
                <a:latin typeface="Arial" pitchFamily="34" charset="0"/>
                <a:cs typeface="Arial" pitchFamily="34" charset="0"/>
              </a:rPr>
              <a:t>IM Q identificado en visitas bienales (ECG centralizados).</a:t>
            </a:r>
          </a:p>
          <a:p>
            <a:pPr lvl="1" algn="just"/>
            <a:r>
              <a:rPr lang="es-ES" dirty="0" smtClean="0">
                <a:latin typeface="Arial" pitchFamily="34" charset="0"/>
                <a:cs typeface="Arial" pitchFamily="34" charset="0"/>
              </a:rPr>
              <a:t>Costos en cuidados médicos.</a:t>
            </a:r>
          </a:p>
          <a:p>
            <a:pPr marL="457200" lvl="1" indent="-457200" algn="just">
              <a:buFont typeface="Arial" panose="020B0604020202020204" pitchFamily="34" charset="0"/>
              <a:buChar char="•"/>
            </a:pPr>
            <a:r>
              <a:rPr lang="es-ES" dirty="0" smtClean="0">
                <a:latin typeface="Arial" pitchFamily="34" charset="0"/>
                <a:cs typeface="Arial" pitchFamily="34" charset="0"/>
              </a:rPr>
              <a:t>Incidencia total de Ictus y de IC.</a:t>
            </a:r>
          </a:p>
          <a:p>
            <a:pPr marL="457200" lvl="1" indent="-457200"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p:txBody>
      </p:sp>
      <p:sp>
        <p:nvSpPr>
          <p:cNvPr id="2" name="1 Título"/>
          <p:cNvSpPr>
            <a:spLocks noGrp="1"/>
          </p:cNvSpPr>
          <p:nvPr>
            <p:ph type="title"/>
          </p:nvPr>
        </p:nvSpPr>
        <p:spPr/>
        <p:txBody>
          <a:bodyPr>
            <a:normAutofit/>
          </a:bodyPr>
          <a:lstStyle/>
          <a:p>
            <a:r>
              <a:rPr lang="es-ES" dirty="0" smtClean="0">
                <a:latin typeface="Arial Black" pitchFamily="34" charset="0"/>
              </a:rPr>
              <a:t>PUNTOS DE EVALUACÓN</a:t>
            </a:r>
            <a:endParaRPr lang="es-ES" dirty="0">
              <a:solidFill>
                <a:schemeClr val="tx1"/>
              </a:solidFill>
              <a:latin typeface="Arial Black" pitchFamily="34" charset="0"/>
            </a:endParaRPr>
          </a:p>
        </p:txBody>
      </p:sp>
    </p:spTree>
    <p:extLst>
      <p:ext uri="{BB962C8B-B14F-4D97-AF65-F5344CB8AC3E}">
        <p14:creationId xmlns:p14="http://schemas.microsoft.com/office/powerpoint/2010/main" xmlns="" val="18251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0788" t="14143" r="32208" b="4858"/>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836712"/>
            <a:ext cx="7200800" cy="1569660"/>
          </a:xfrm>
          <a:prstGeom prst="rect">
            <a:avLst/>
          </a:prstGeom>
          <a:noFill/>
        </p:spPr>
        <p:txBody>
          <a:bodyPr wrap="square" rtlCol="0">
            <a:spAutoFit/>
          </a:bodyPr>
          <a:lstStyle/>
          <a:p>
            <a:pPr algn="ctr"/>
            <a:r>
              <a:rPr lang="es-VE" sz="9600" dirty="0">
                <a:latin typeface="Aharoni" pitchFamily="2" charset="-79"/>
                <a:cs typeface="Aharoni" pitchFamily="2" charset="-79"/>
              </a:rPr>
              <a:t>CURVA J</a:t>
            </a: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9832" y="2227259"/>
            <a:ext cx="3421732" cy="4167181"/>
          </a:xfrm>
          <a:prstGeom prst="rect">
            <a:avLst/>
          </a:prstGeom>
        </p:spPr>
      </p:pic>
    </p:spTree>
    <p:extLst>
      <p:ext uri="{BB962C8B-B14F-4D97-AF65-F5344CB8AC3E}">
        <p14:creationId xmlns:p14="http://schemas.microsoft.com/office/powerpoint/2010/main" xmlns="" val="317214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l="37353" t="11028" r="10624" b="1099"/>
          <a:stretch>
            <a:fillRect/>
          </a:stretch>
        </p:blipFill>
        <p:spPr bwMode="auto">
          <a:xfrm>
            <a:off x="0" y="0"/>
            <a:ext cx="9144000" cy="5589240"/>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l="37271" t="63500" r="10153" b="17808"/>
          <a:stretch>
            <a:fillRect/>
          </a:stretch>
        </p:blipFill>
        <p:spPr bwMode="auto">
          <a:xfrm>
            <a:off x="0" y="5561856"/>
            <a:ext cx="9144000" cy="1296144"/>
          </a:xfrm>
          <a:prstGeom prst="rect">
            <a:avLst/>
          </a:prstGeom>
          <a:noFill/>
          <a:ln w="9525">
            <a:noFill/>
            <a:miter lim="800000"/>
            <a:headEnd/>
            <a:tailEnd/>
          </a:ln>
        </p:spPr>
      </p:pic>
      <p:sp>
        <p:nvSpPr>
          <p:cNvPr id="2" name="1 Rectángulo"/>
          <p:cNvSpPr/>
          <p:nvPr/>
        </p:nvSpPr>
        <p:spPr>
          <a:xfrm>
            <a:off x="1115616" y="1484784"/>
            <a:ext cx="72728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755576" y="2276872"/>
            <a:ext cx="76328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07504" y="4437112"/>
            <a:ext cx="82809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111444" y="4243525"/>
            <a:ext cx="8277954" cy="1824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37353" t="18297" r="9518" b="9012"/>
          <a:stretch>
            <a:fillRect/>
          </a:stretch>
        </p:blipFill>
        <p:spPr bwMode="auto">
          <a:xfrm>
            <a:off x="0" y="692696"/>
            <a:ext cx="9144000" cy="6165304"/>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l="37271" t="40654" r="10153" b="48962"/>
          <a:stretch>
            <a:fillRect/>
          </a:stretch>
        </p:blipFill>
        <p:spPr bwMode="auto">
          <a:xfrm>
            <a:off x="0" y="0"/>
            <a:ext cx="8388424"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11341" t="12066" r="36636" b="3759"/>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107504" y="1628800"/>
            <a:ext cx="8784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Rectángulo"/>
          <p:cNvSpPr/>
          <p:nvPr/>
        </p:nvSpPr>
        <p:spPr>
          <a:xfrm>
            <a:off x="323528" y="2132856"/>
            <a:ext cx="87129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Rectángulo"/>
          <p:cNvSpPr/>
          <p:nvPr/>
        </p:nvSpPr>
        <p:spPr>
          <a:xfrm>
            <a:off x="330428" y="5445224"/>
            <a:ext cx="87060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107504" y="3140968"/>
            <a:ext cx="90364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10788" t="18297" r="10071" b="1524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10235" t="25566" r="8964" b="1212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10788" t="15182" r="9518" b="797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10788" t="18297" r="9518" b="1316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10788" t="24528" r="9518" b="797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11342" t="14143" r="36082" b="1108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10788" t="22451" r="10071" b="1005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p:cNvSpPr/>
          <p:nvPr/>
        </p:nvSpPr>
        <p:spPr>
          <a:xfrm>
            <a:off x="1523669" y="5445224"/>
            <a:ext cx="6264696" cy="648072"/>
          </a:xfrm>
          <a:prstGeom prst="leftArrow">
            <a:avLst>
              <a:gd name="adj1" fmla="val 50000"/>
              <a:gd name="adj2" fmla="val 64965"/>
            </a:avLst>
          </a:prstGeom>
          <a:gradFill flip="none" rotWithShape="1">
            <a:gsLst>
              <a:gs pos="0">
                <a:schemeClr val="accent1">
                  <a:lumMod val="60000"/>
                  <a:lumOff val="40000"/>
                  <a:shade val="30000"/>
                  <a:satMod val="115000"/>
                  <a:alpha val="59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b="1" dirty="0">
                <a:solidFill>
                  <a:schemeClr val="tx1"/>
                </a:solidFill>
                <a:effectLst>
                  <a:outerShdw blurRad="38100" dist="38100" dir="2700000" algn="tl">
                    <a:srgbClr val="000000">
                      <a:alpha val="43137"/>
                    </a:srgbClr>
                  </a:outerShdw>
                </a:effectLst>
              </a:rPr>
              <a:t>                   50             100                150                   200               </a:t>
            </a:r>
          </a:p>
        </p:txBody>
      </p:sp>
      <p:sp>
        <p:nvSpPr>
          <p:cNvPr id="3" name="2 Flecha izquierda"/>
          <p:cNvSpPr/>
          <p:nvPr/>
        </p:nvSpPr>
        <p:spPr>
          <a:xfrm rot="5400000">
            <a:off x="-1288657" y="3148964"/>
            <a:ext cx="4952559" cy="648072"/>
          </a:xfrm>
          <a:prstGeom prst="leftArrow">
            <a:avLst>
              <a:gd name="adj1" fmla="val 50000"/>
              <a:gd name="adj2" fmla="val 64965"/>
            </a:avLst>
          </a:prstGeom>
          <a:gradFill flip="none" rotWithShape="1">
            <a:gsLst>
              <a:gs pos="0">
                <a:schemeClr val="accent1">
                  <a:lumMod val="60000"/>
                  <a:lumOff val="40000"/>
                  <a:shade val="30000"/>
                  <a:satMod val="115000"/>
                  <a:alpha val="52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Forma libre"/>
          <p:cNvSpPr/>
          <p:nvPr/>
        </p:nvSpPr>
        <p:spPr>
          <a:xfrm>
            <a:off x="1567543" y="1857829"/>
            <a:ext cx="5471886" cy="3544524"/>
          </a:xfrm>
          <a:custGeom>
            <a:avLst/>
            <a:gdLst>
              <a:gd name="connsiteX0" fmla="*/ 0 w 5471886"/>
              <a:gd name="connsiteY0" fmla="*/ 2409371 h 3544524"/>
              <a:gd name="connsiteX1" fmla="*/ 1451428 w 5471886"/>
              <a:gd name="connsiteY1" fmla="*/ 3526971 h 3544524"/>
              <a:gd name="connsiteX2" fmla="*/ 3657600 w 5471886"/>
              <a:gd name="connsiteY2" fmla="*/ 2859314 h 3544524"/>
              <a:gd name="connsiteX3" fmla="*/ 5471886 w 5471886"/>
              <a:gd name="connsiteY3" fmla="*/ 0 h 3544524"/>
              <a:gd name="connsiteX4" fmla="*/ 5471886 w 5471886"/>
              <a:gd name="connsiteY4" fmla="*/ 0 h 354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1886" h="3544524">
                <a:moveTo>
                  <a:pt x="0" y="2409371"/>
                </a:moveTo>
                <a:cubicBezTo>
                  <a:pt x="420914" y="2930676"/>
                  <a:pt x="841828" y="3451981"/>
                  <a:pt x="1451428" y="3526971"/>
                </a:cubicBezTo>
                <a:cubicBezTo>
                  <a:pt x="2061028" y="3601961"/>
                  <a:pt x="2987524" y="3447143"/>
                  <a:pt x="3657600" y="2859314"/>
                </a:cubicBezTo>
                <a:cubicBezTo>
                  <a:pt x="4327676" y="2271485"/>
                  <a:pt x="5471886" y="0"/>
                  <a:pt x="5471886" y="0"/>
                </a:cubicBezTo>
                <a:lnTo>
                  <a:pt x="5471886" y="0"/>
                </a:lnTo>
              </a:path>
            </a:pathLst>
          </a:custGeom>
          <a:ln>
            <a:solidFill>
              <a:srgbClr val="FFC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VE"/>
          </a:p>
        </p:txBody>
      </p:sp>
      <p:sp>
        <p:nvSpPr>
          <p:cNvPr id="17" name="16 CuadroTexto"/>
          <p:cNvSpPr txBox="1"/>
          <p:nvPr/>
        </p:nvSpPr>
        <p:spPr>
          <a:xfrm>
            <a:off x="647562" y="411945"/>
            <a:ext cx="1080120" cy="584775"/>
          </a:xfrm>
          <a:prstGeom prst="rect">
            <a:avLst/>
          </a:prstGeom>
          <a:noFill/>
        </p:spPr>
        <p:txBody>
          <a:bodyPr wrap="square" rtlCol="0">
            <a:spAutoFit/>
          </a:bodyPr>
          <a:lstStyle/>
          <a:p>
            <a:r>
              <a:rPr lang="es-VE" sz="3200" dirty="0">
                <a:latin typeface="Bauhaus 93" pitchFamily="82" charset="0"/>
              </a:rPr>
              <a:t>ECV</a:t>
            </a:r>
          </a:p>
        </p:txBody>
      </p:sp>
      <p:sp>
        <p:nvSpPr>
          <p:cNvPr id="18" name="17 CuadroTexto"/>
          <p:cNvSpPr txBox="1"/>
          <p:nvPr/>
        </p:nvSpPr>
        <p:spPr>
          <a:xfrm>
            <a:off x="5231904" y="6277182"/>
            <a:ext cx="3888432" cy="461665"/>
          </a:xfrm>
          <a:prstGeom prst="rect">
            <a:avLst/>
          </a:prstGeom>
          <a:noFill/>
        </p:spPr>
        <p:txBody>
          <a:bodyPr wrap="square" rtlCol="0">
            <a:spAutoFit/>
          </a:bodyPr>
          <a:lstStyle/>
          <a:p>
            <a:r>
              <a:rPr lang="es-VE" sz="2400" dirty="0">
                <a:latin typeface="Bauhaus 93" pitchFamily="82" charset="0"/>
              </a:rPr>
              <a:t>Colesterol LDL (mg/dl)</a:t>
            </a:r>
          </a:p>
        </p:txBody>
      </p:sp>
      <p:sp>
        <p:nvSpPr>
          <p:cNvPr id="19" name="18 CuadroTexto"/>
          <p:cNvSpPr txBox="1"/>
          <p:nvPr/>
        </p:nvSpPr>
        <p:spPr>
          <a:xfrm>
            <a:off x="1727682" y="704332"/>
            <a:ext cx="5885138" cy="1754326"/>
          </a:xfrm>
          <a:prstGeom prst="rect">
            <a:avLst/>
          </a:prstGeom>
          <a:noFill/>
        </p:spPr>
        <p:txBody>
          <a:bodyPr wrap="square" rtlCol="0">
            <a:spAutoFit/>
          </a:bodyPr>
          <a:lstStyle/>
          <a:p>
            <a:pPr algn="ctr"/>
            <a:r>
              <a:rPr lang="es-VE" sz="5400" b="1" dirty="0">
                <a:latin typeface="Arial Narrow" pitchFamily="34" charset="0"/>
              </a:rPr>
              <a:t>¿Existe Curva J en Lípidos?</a:t>
            </a:r>
          </a:p>
        </p:txBody>
      </p:sp>
    </p:spTree>
    <p:extLst>
      <p:ext uri="{BB962C8B-B14F-4D97-AF65-F5344CB8AC3E}">
        <p14:creationId xmlns:p14="http://schemas.microsoft.com/office/powerpoint/2010/main" xmlns="" val="22078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481328"/>
            <a:ext cx="8568952" cy="4525963"/>
          </a:xfrm>
        </p:spPr>
        <p:txBody>
          <a:bodyPr>
            <a:normAutofit/>
          </a:bodyPr>
          <a:lstStyle/>
          <a:p>
            <a:pPr algn="just"/>
            <a:r>
              <a:rPr lang="es-ES" sz="2800" dirty="0" smtClean="0">
                <a:latin typeface="Arial" pitchFamily="34" charset="0"/>
                <a:cs typeface="Arial" pitchFamily="34" charset="0"/>
              </a:rPr>
              <a:t>ALLHAT-LLT no demostró diferencia significativa entre el grupo de </a:t>
            </a:r>
            <a:r>
              <a:rPr lang="es-ES" sz="2800" dirty="0" err="1" smtClean="0">
                <a:latin typeface="Arial" pitchFamily="34" charset="0"/>
                <a:cs typeface="Arial" pitchFamily="34" charset="0"/>
              </a:rPr>
              <a:t>Pravastatina</a:t>
            </a:r>
            <a:r>
              <a:rPr lang="es-ES" sz="2800" dirty="0" smtClean="0">
                <a:latin typeface="Arial" pitchFamily="34" charset="0"/>
                <a:cs typeface="Arial" pitchFamily="34" charset="0"/>
              </a:rPr>
              <a:t> y el grupo de cuidado usual </a:t>
            </a:r>
            <a:r>
              <a:rPr lang="en-US" sz="2800" dirty="0" smtClean="0">
                <a:latin typeface="Arial" pitchFamily="34" charset="0"/>
                <a:cs typeface="Arial" pitchFamily="34" charset="0"/>
              </a:rPr>
              <a:t>en </a:t>
            </a:r>
            <a:r>
              <a:rPr lang="en-US" sz="2800" dirty="0" err="1" smtClean="0">
                <a:latin typeface="Arial" pitchFamily="34" charset="0"/>
                <a:cs typeface="Arial" pitchFamily="34" charset="0"/>
              </a:rPr>
              <a:t>mortalidad</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por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todas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las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causas</a:t>
            </a:r>
            <a:r>
              <a:rPr lang="en-US" sz="2800" dirty="0" smtClean="0">
                <a:latin typeface="Arial" pitchFamily="34" charset="0"/>
                <a:cs typeface="Arial" pitchFamily="34" charset="0"/>
              </a:rPr>
              <a:t> o </a:t>
            </a:r>
            <a:r>
              <a:rPr lang="en-US" sz="2800" dirty="0" err="1" smtClean="0">
                <a:latin typeface="Arial" pitchFamily="34" charset="0"/>
                <a:cs typeface="Arial" pitchFamily="34" charset="0"/>
              </a:rPr>
              <a:t>Enfermedad</a:t>
            </a:r>
            <a:r>
              <a:rPr lang="en-US" sz="2800" dirty="0" smtClean="0">
                <a:latin typeface="Arial" pitchFamily="34" charset="0"/>
                <a:cs typeface="Arial" pitchFamily="34" charset="0"/>
              </a:rPr>
              <a:t> Arterial </a:t>
            </a:r>
            <a:r>
              <a:rPr lang="en-US" sz="2800" dirty="0" err="1" smtClean="0">
                <a:latin typeface="Arial" pitchFamily="34" charset="0"/>
                <a:cs typeface="Arial" pitchFamily="34" charset="0"/>
              </a:rPr>
              <a:t>Coronaria</a:t>
            </a:r>
            <a:r>
              <a:rPr lang="en-US" sz="2800" dirty="0" smtClean="0">
                <a:latin typeface="Arial" pitchFamily="34" charset="0"/>
                <a:cs typeface="Arial" pitchFamily="34" charset="0"/>
              </a:rPr>
              <a:t> (EAC) fatal </a:t>
            </a:r>
            <a:r>
              <a:rPr lang="en-US" sz="2800" dirty="0" err="1" smtClean="0">
                <a:latin typeface="Arial" pitchFamily="34" charset="0"/>
                <a:cs typeface="Arial" pitchFamily="34" charset="0"/>
              </a:rPr>
              <a:t>combinada</a:t>
            </a:r>
            <a:r>
              <a:rPr lang="en-US" sz="2800" dirty="0" smtClean="0">
                <a:latin typeface="Arial" pitchFamily="34" charset="0"/>
                <a:cs typeface="Arial" pitchFamily="34" charset="0"/>
              </a:rPr>
              <a:t> y no fatal. </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En el </a:t>
            </a:r>
            <a:r>
              <a:rPr lang="en-US" sz="2800" dirty="0" err="1" smtClean="0">
                <a:latin typeface="Arial" pitchFamily="34" charset="0"/>
                <a:cs typeface="Arial" pitchFamily="34" charset="0"/>
              </a:rPr>
              <a:t>contexto</a:t>
            </a:r>
            <a:r>
              <a:rPr lang="en-US" sz="2800" dirty="0" smtClean="0">
                <a:latin typeface="Arial" pitchFamily="34" charset="0"/>
                <a:cs typeface="Arial" pitchFamily="34" charset="0"/>
              </a:rPr>
              <a:t> del </a:t>
            </a:r>
            <a:r>
              <a:rPr lang="en-US" sz="2800" dirty="0" err="1" smtClean="0">
                <a:latin typeface="Arial" pitchFamily="34" charset="0"/>
                <a:cs typeface="Arial" pitchFamily="34" charset="0"/>
              </a:rPr>
              <a:t>modesto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diferencial</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colesterol</a:t>
            </a:r>
            <a:r>
              <a:rPr lang="en-US" sz="2800" dirty="0" smtClean="0">
                <a:latin typeface="Arial" pitchFamily="34" charset="0"/>
                <a:cs typeface="Arial" pitchFamily="34" charset="0"/>
              </a:rPr>
              <a:t>, los </a:t>
            </a:r>
            <a:r>
              <a:rPr lang="en-US" sz="2800" dirty="0" err="1" smtClean="0">
                <a:latin typeface="Arial" pitchFamily="34" charset="0"/>
                <a:cs typeface="Arial" pitchFamily="34" charset="0"/>
              </a:rPr>
              <a:t>resultados</a:t>
            </a:r>
            <a:r>
              <a:rPr lang="en-US" sz="2800" dirty="0" smtClean="0">
                <a:latin typeface="Arial" pitchFamily="34" charset="0"/>
                <a:cs typeface="Arial" pitchFamily="34" charset="0"/>
              </a:rPr>
              <a:t> son </a:t>
            </a:r>
            <a:r>
              <a:rPr lang="en-US" sz="2800" dirty="0" err="1" smtClean="0">
                <a:latin typeface="Arial" pitchFamily="34" charset="0"/>
                <a:cs typeface="Arial" pitchFamily="34" charset="0"/>
              </a:rPr>
              <a:t>consistentes</a:t>
            </a:r>
            <a:r>
              <a:rPr lang="en-US" sz="2800" dirty="0" smtClean="0">
                <a:latin typeface="Arial" pitchFamily="34" charset="0"/>
                <a:cs typeface="Arial" pitchFamily="34" charset="0"/>
              </a:rPr>
              <a:t> con la </a:t>
            </a:r>
            <a:r>
              <a:rPr lang="en-US" sz="2800" dirty="0" err="1" smtClean="0">
                <a:latin typeface="Arial" pitchFamily="34" charset="0"/>
                <a:cs typeface="Arial" pitchFamily="34" charset="0"/>
              </a:rPr>
              <a:t>evidencia</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otros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grandes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estudios</a:t>
            </a:r>
            <a:r>
              <a:rPr lang="en-US" sz="2800" dirty="0" smtClean="0">
                <a:latin typeface="Arial" pitchFamily="34" charset="0"/>
                <a:cs typeface="Arial" pitchFamily="34" charset="0"/>
              </a:rPr>
              <a:t>. </a:t>
            </a:r>
            <a:endParaRPr lang="es-ES" sz="2800" dirty="0" smtClean="0">
              <a:latin typeface="Arial" pitchFamily="34" charset="0"/>
              <a:cs typeface="Arial" pitchFamily="34" charset="0"/>
            </a:endParaRPr>
          </a:p>
          <a:p>
            <a:pPr algn="just"/>
            <a:endParaRPr lang="es-ES" dirty="0"/>
          </a:p>
        </p:txBody>
      </p:sp>
      <p:sp>
        <p:nvSpPr>
          <p:cNvPr id="3" name="2 Título"/>
          <p:cNvSpPr>
            <a:spLocks noGrp="1"/>
          </p:cNvSpPr>
          <p:nvPr>
            <p:ph type="title"/>
          </p:nvPr>
        </p:nvSpPr>
        <p:spPr/>
        <p:txBody>
          <a:bodyPr>
            <a:normAutofit/>
          </a:bodyPr>
          <a:lstStyle/>
          <a:p>
            <a:pPr algn="ctr"/>
            <a:r>
              <a:rPr lang="es-ES" sz="4000" dirty="0" smtClean="0">
                <a:latin typeface="Arial Black" pitchFamily="34" charset="0"/>
              </a:rPr>
              <a:t>CONCLUSIÓN DEL ESTUDIO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481328"/>
            <a:ext cx="8568952" cy="4525963"/>
          </a:xfrm>
        </p:spPr>
        <p:txBody>
          <a:bodyPr>
            <a:normAutofit/>
          </a:bodyPr>
          <a:lstStyle/>
          <a:p>
            <a:pPr algn="just"/>
            <a:r>
              <a:rPr lang="en-US" sz="2800" dirty="0" smtClean="0">
                <a:latin typeface="Arial" pitchFamily="34" charset="0"/>
                <a:cs typeface="Arial" pitchFamily="34" charset="0"/>
              </a:rPr>
              <a:t>Los </a:t>
            </a:r>
            <a:r>
              <a:rPr lang="en-US" sz="2800" dirty="0" err="1" smtClean="0">
                <a:latin typeface="Arial" pitchFamily="34" charset="0"/>
                <a:cs typeface="Arial" pitchFamily="34" charset="0"/>
              </a:rPr>
              <a:t>hallazgos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generales</a:t>
            </a:r>
            <a:r>
              <a:rPr lang="en-US" sz="2800" dirty="0" smtClean="0">
                <a:latin typeface="Arial" pitchFamily="34" charset="0"/>
                <a:cs typeface="Arial" pitchFamily="34" charset="0"/>
              </a:rPr>
              <a:t> de los 9 </a:t>
            </a:r>
            <a:r>
              <a:rPr lang="en-US" sz="2800" dirty="0" err="1" smtClean="0">
                <a:latin typeface="Arial" pitchFamily="34" charset="0"/>
                <a:cs typeface="Arial" pitchFamily="34" charset="0"/>
              </a:rPr>
              <a:t>grandes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ensayos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clínicos</a:t>
            </a:r>
            <a:r>
              <a:rPr lang="en-US" sz="2800" dirty="0" smtClean="0">
                <a:latin typeface="Arial" pitchFamily="34" charset="0"/>
                <a:cs typeface="Arial" pitchFamily="34" charset="0"/>
              </a:rPr>
              <a:t> del </a:t>
            </a:r>
            <a:r>
              <a:rPr lang="en-US" sz="2800" dirty="0" err="1" smtClean="0">
                <a:latin typeface="Arial" pitchFamily="34" charset="0"/>
                <a:cs typeface="Arial" pitchFamily="34" charset="0"/>
              </a:rPr>
              <a:t>uso</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estatina</a:t>
            </a:r>
            <a:r>
              <a:rPr lang="en-US" sz="2800" dirty="0" smtClean="0">
                <a:latin typeface="Arial" pitchFamily="34" charset="0"/>
                <a:cs typeface="Arial" pitchFamily="34" charset="0"/>
              </a:rPr>
              <a:t> a largo </a:t>
            </a:r>
            <a:r>
              <a:rPr lang="en-US" sz="2800" dirty="0" err="1" smtClean="0">
                <a:latin typeface="Arial" pitchFamily="34" charset="0"/>
                <a:cs typeface="Arial" pitchFamily="34" charset="0"/>
              </a:rPr>
              <a:t>plazo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incluyendo</a:t>
            </a:r>
            <a:r>
              <a:rPr lang="en-US" sz="2800" dirty="0" smtClean="0">
                <a:latin typeface="Arial" pitchFamily="34" charset="0"/>
                <a:cs typeface="Arial" pitchFamily="34" charset="0"/>
              </a:rPr>
              <a:t> el </a:t>
            </a:r>
            <a:r>
              <a:rPr lang="en-US" sz="2800" dirty="0" err="1" smtClean="0">
                <a:latin typeface="Arial" pitchFamily="34" charset="0"/>
                <a:cs typeface="Arial" pitchFamily="34" charset="0"/>
              </a:rPr>
              <a:t>presente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estudio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dejaron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poca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duda</a:t>
            </a:r>
            <a:r>
              <a:rPr lang="en-US" sz="2800" dirty="0" smtClean="0">
                <a:latin typeface="Arial" pitchFamily="34" charset="0"/>
                <a:cs typeface="Arial" pitchFamily="34" charset="0"/>
              </a:rPr>
              <a:t> en </a:t>
            </a:r>
            <a:r>
              <a:rPr lang="en-US" sz="2800" dirty="0" err="1" smtClean="0">
                <a:latin typeface="Arial" pitchFamily="34" charset="0"/>
                <a:cs typeface="Arial" pitchFamily="34" charset="0"/>
              </a:rPr>
              <a:t>relación</a:t>
            </a:r>
            <a:r>
              <a:rPr lang="en-US" sz="2800" dirty="0" smtClean="0">
                <a:latin typeface="Arial" pitchFamily="34" charset="0"/>
                <a:cs typeface="Arial" pitchFamily="34" charset="0"/>
              </a:rPr>
              <a:t> con la </a:t>
            </a:r>
            <a:r>
              <a:rPr lang="en-US" sz="2800" dirty="0" err="1" smtClean="0">
                <a:latin typeface="Arial" pitchFamily="34" charset="0"/>
                <a:cs typeface="Arial" pitchFamily="34" charset="0"/>
              </a:rPr>
              <a:t>amplia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eficacia</a:t>
            </a:r>
            <a:r>
              <a:rPr lang="en-US" sz="2800" dirty="0" smtClean="0">
                <a:latin typeface="Arial" pitchFamily="34" charset="0"/>
                <a:cs typeface="Arial" pitchFamily="34" charset="0"/>
              </a:rPr>
              <a:t> y </a:t>
            </a:r>
            <a:r>
              <a:rPr lang="en-US" sz="2800" dirty="0" err="1" smtClean="0">
                <a:latin typeface="Arial" pitchFamily="34" charset="0"/>
                <a:cs typeface="Arial" pitchFamily="34" charset="0"/>
              </a:rPr>
              <a:t>seguridad</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este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tratamiento</a:t>
            </a:r>
            <a:r>
              <a:rPr lang="en-US" sz="2800" dirty="0" smtClean="0">
                <a:latin typeface="Arial" pitchFamily="34" charset="0"/>
                <a:cs typeface="Arial" pitchFamily="34" charset="0"/>
              </a:rPr>
              <a:t> en la </a:t>
            </a:r>
            <a:r>
              <a:rPr lang="en-US" sz="2800" dirty="0" err="1" smtClean="0">
                <a:latin typeface="Arial" pitchFamily="34" charset="0"/>
                <a:cs typeface="Arial" pitchFamily="34" charset="0"/>
              </a:rPr>
              <a:t>prevención</a:t>
            </a:r>
            <a:r>
              <a:rPr lang="en-US" sz="2800" dirty="0" smtClean="0">
                <a:latin typeface="Arial" pitchFamily="34" charset="0"/>
                <a:cs typeface="Arial" pitchFamily="34" charset="0"/>
              </a:rPr>
              <a:t> y </a:t>
            </a:r>
            <a:r>
              <a:rPr lang="en-US" sz="2800" dirty="0" err="1" smtClean="0">
                <a:latin typeface="Arial" pitchFamily="34" charset="0"/>
                <a:cs typeface="Arial" pitchFamily="34" charset="0"/>
              </a:rPr>
              <a:t>tratamiento</a:t>
            </a:r>
            <a:r>
              <a:rPr lang="en-US" sz="2800" dirty="0" smtClean="0">
                <a:latin typeface="Arial" pitchFamily="34" charset="0"/>
                <a:cs typeface="Arial" pitchFamily="34" charset="0"/>
              </a:rPr>
              <a:t> de la </a:t>
            </a:r>
            <a:r>
              <a:rPr lang="en-US" sz="2800" dirty="0" err="1" smtClean="0">
                <a:latin typeface="Arial" pitchFamily="34" charset="0"/>
                <a:cs typeface="Arial" pitchFamily="34" charset="0"/>
              </a:rPr>
              <a:t>enfermedad</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ateroesclerótica</a:t>
            </a:r>
            <a:r>
              <a:rPr lang="en-US" sz="2800" dirty="0" smtClean="0">
                <a:latin typeface="Arial" pitchFamily="34" charset="0"/>
                <a:cs typeface="Arial" pitchFamily="34" charset="0"/>
              </a:rPr>
              <a:t> cardiovascular. </a:t>
            </a:r>
          </a:p>
          <a:p>
            <a:pPr algn="just"/>
            <a:r>
              <a:rPr lang="en-US" sz="2800" dirty="0" smtClean="0">
                <a:latin typeface="Arial" pitchFamily="34" charset="0"/>
                <a:cs typeface="Arial" pitchFamily="34" charset="0"/>
              </a:rPr>
              <a:t>Los </a:t>
            </a:r>
            <a:r>
              <a:rPr lang="en-US" sz="2800" dirty="0" err="1" smtClean="0">
                <a:latin typeface="Arial" pitchFamily="34" charset="0"/>
                <a:cs typeface="Arial" pitchFamily="34" charset="0"/>
              </a:rPr>
              <a:t>resultados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enfatizan</a:t>
            </a:r>
            <a:r>
              <a:rPr lang="en-US" sz="2800" dirty="0" smtClean="0">
                <a:latin typeface="Arial" pitchFamily="34" charset="0"/>
                <a:cs typeface="Arial" pitchFamily="34" charset="0"/>
              </a:rPr>
              <a:t> la </a:t>
            </a:r>
            <a:r>
              <a:rPr lang="en-US" sz="2800" dirty="0" err="1" smtClean="0">
                <a:latin typeface="Arial" pitchFamily="34" charset="0"/>
                <a:cs typeface="Arial" pitchFamily="34" charset="0"/>
              </a:rPr>
              <a:t>necesidad</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obtener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adecuada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reducción</a:t>
            </a:r>
            <a:r>
              <a:rPr lang="en-US" sz="2800" dirty="0" smtClean="0">
                <a:latin typeface="Arial" pitchFamily="34" charset="0"/>
                <a:cs typeface="Arial" pitchFamily="34" charset="0"/>
              </a:rPr>
              <a:t> del LDL-C en la </a:t>
            </a:r>
            <a:r>
              <a:rPr lang="en-US" sz="2800" dirty="0" err="1" smtClean="0">
                <a:latin typeface="Arial" pitchFamily="34" charset="0"/>
                <a:cs typeface="Arial" pitchFamily="34" charset="0"/>
              </a:rPr>
              <a:t>práctica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clínica</a:t>
            </a:r>
            <a:r>
              <a:rPr lang="en-US" sz="2800" dirty="0" smtClean="0">
                <a:latin typeface="Arial" pitchFamily="34" charset="0"/>
                <a:cs typeface="Arial" pitchFamily="34" charset="0"/>
              </a:rPr>
              <a:t>.</a:t>
            </a:r>
            <a:endParaRPr lang="es-ES" dirty="0">
              <a:latin typeface="Arial" pitchFamily="34" charset="0"/>
              <a:cs typeface="Arial" pitchFamily="34" charset="0"/>
            </a:endParaRPr>
          </a:p>
        </p:txBody>
      </p:sp>
      <p:sp>
        <p:nvSpPr>
          <p:cNvPr id="3" name="2 Título"/>
          <p:cNvSpPr>
            <a:spLocks noGrp="1"/>
          </p:cNvSpPr>
          <p:nvPr>
            <p:ph type="title"/>
          </p:nvPr>
        </p:nvSpPr>
        <p:spPr/>
        <p:txBody>
          <a:bodyPr>
            <a:normAutofit/>
          </a:bodyPr>
          <a:lstStyle/>
          <a:p>
            <a:pPr algn="ctr"/>
            <a:r>
              <a:rPr lang="es-ES" sz="4000" dirty="0" smtClean="0">
                <a:latin typeface="Arial Black" pitchFamily="34" charset="0"/>
              </a:rPr>
              <a:t>CONCLUSIÓN DEL ESTUDIO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862"/>
          <a:stretch/>
        </p:blipFill>
        <p:spPr bwMode="auto">
          <a:xfrm>
            <a:off x="12739" y="-27384"/>
            <a:ext cx="9131263"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14 CuadroTexto"/>
          <p:cNvSpPr txBox="1"/>
          <p:nvPr/>
        </p:nvSpPr>
        <p:spPr>
          <a:xfrm>
            <a:off x="6516216" y="1268760"/>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6" name="15 CuadroTexto"/>
          <p:cNvSpPr txBox="1"/>
          <p:nvPr/>
        </p:nvSpPr>
        <p:spPr>
          <a:xfrm>
            <a:off x="6516216" y="1628800"/>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7" name="16 CuadroTexto"/>
          <p:cNvSpPr txBox="1"/>
          <p:nvPr/>
        </p:nvSpPr>
        <p:spPr>
          <a:xfrm>
            <a:off x="6516216" y="2060848"/>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8" name="17 CuadroTexto"/>
          <p:cNvSpPr txBox="1"/>
          <p:nvPr/>
        </p:nvSpPr>
        <p:spPr>
          <a:xfrm>
            <a:off x="7164288" y="256490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9" name="18 CuadroTexto"/>
          <p:cNvSpPr txBox="1"/>
          <p:nvPr/>
        </p:nvSpPr>
        <p:spPr>
          <a:xfrm>
            <a:off x="7164288" y="3068960"/>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1" name="20 CuadroTexto"/>
          <p:cNvSpPr txBox="1"/>
          <p:nvPr/>
        </p:nvSpPr>
        <p:spPr>
          <a:xfrm>
            <a:off x="7164288" y="3501008"/>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2" name="21 CuadroTexto"/>
          <p:cNvSpPr txBox="1"/>
          <p:nvPr/>
        </p:nvSpPr>
        <p:spPr>
          <a:xfrm>
            <a:off x="6444208" y="400506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3" name="22 CuadroTexto"/>
          <p:cNvSpPr txBox="1"/>
          <p:nvPr/>
        </p:nvSpPr>
        <p:spPr>
          <a:xfrm>
            <a:off x="7164288" y="436510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5" name="24 CuadroTexto"/>
          <p:cNvSpPr txBox="1"/>
          <p:nvPr/>
        </p:nvSpPr>
        <p:spPr>
          <a:xfrm>
            <a:off x="8316416" y="5661248"/>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6" name="25 CuadroTexto"/>
          <p:cNvSpPr txBox="1"/>
          <p:nvPr/>
        </p:nvSpPr>
        <p:spPr>
          <a:xfrm>
            <a:off x="6444208" y="6093296"/>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7" name="26 CuadroTexto"/>
          <p:cNvSpPr txBox="1"/>
          <p:nvPr/>
        </p:nvSpPr>
        <p:spPr>
          <a:xfrm>
            <a:off x="6444208" y="6488668"/>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20" name="19 CuadroTexto"/>
          <p:cNvSpPr txBox="1"/>
          <p:nvPr/>
        </p:nvSpPr>
        <p:spPr>
          <a:xfrm>
            <a:off x="7164288" y="544522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31" name="30 CuadroTexto"/>
          <p:cNvSpPr txBox="1"/>
          <p:nvPr/>
        </p:nvSpPr>
        <p:spPr>
          <a:xfrm>
            <a:off x="8316416" y="4869160"/>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34" name="33 CuadroTexto"/>
          <p:cNvSpPr txBox="1"/>
          <p:nvPr/>
        </p:nvSpPr>
        <p:spPr>
          <a:xfrm>
            <a:off x="8316416" y="5157192"/>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Tree>
    <p:extLst>
      <p:ext uri="{BB962C8B-B14F-4D97-AF65-F5344CB8AC3E}">
        <p14:creationId xmlns:p14="http://schemas.microsoft.com/office/powerpoint/2010/main" xmlns="" val="30624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p:bldP spid="23" grpId="0"/>
      <p:bldP spid="25" grpId="0"/>
      <p:bldP spid="26" grpId="0"/>
      <p:bldP spid="27" grpId="0"/>
      <p:bldP spid="20" grpId="0"/>
      <p:bldP spid="31"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25" y="1738896"/>
            <a:ext cx="9197537" cy="3828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25" y="58895"/>
            <a:ext cx="9144001" cy="1657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6444208" y="2636912"/>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9" name="8 CuadroTexto"/>
          <p:cNvSpPr txBox="1"/>
          <p:nvPr/>
        </p:nvSpPr>
        <p:spPr>
          <a:xfrm>
            <a:off x="6444208" y="328498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0" name="9 CuadroTexto"/>
          <p:cNvSpPr txBox="1"/>
          <p:nvPr/>
        </p:nvSpPr>
        <p:spPr>
          <a:xfrm>
            <a:off x="6444208" y="3923764"/>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
        <p:nvSpPr>
          <p:cNvPr id="11" name="10 CuadroTexto"/>
          <p:cNvSpPr txBox="1"/>
          <p:nvPr/>
        </p:nvSpPr>
        <p:spPr>
          <a:xfrm>
            <a:off x="6444208" y="5157192"/>
            <a:ext cx="288032" cy="369332"/>
          </a:xfrm>
          <a:prstGeom prst="rect">
            <a:avLst/>
          </a:prstGeom>
          <a:noFill/>
        </p:spPr>
        <p:txBody>
          <a:bodyPr wrap="square" rtlCol="0">
            <a:spAutoFit/>
          </a:bodyPr>
          <a:lstStyle/>
          <a:p>
            <a:pPr algn="ctr"/>
            <a:r>
              <a:rPr lang="es-ES" dirty="0" smtClean="0">
                <a:solidFill>
                  <a:srgbClr val="FF0000"/>
                </a:solidFill>
                <a:latin typeface="Arial Black" pitchFamily="34" charset="0"/>
              </a:rPr>
              <a:t>X</a:t>
            </a:r>
            <a:endParaRPr lang="es-ES" dirty="0">
              <a:solidFill>
                <a:srgbClr val="FF0000"/>
              </a:solidFill>
              <a:latin typeface="Arial Black" pitchFamily="34" charset="0"/>
            </a:endParaRPr>
          </a:p>
        </p:txBody>
      </p:sp>
    </p:spTree>
    <p:extLst>
      <p:ext uri="{BB962C8B-B14F-4D97-AF65-F5344CB8AC3E}">
        <p14:creationId xmlns:p14="http://schemas.microsoft.com/office/powerpoint/2010/main" xmlns="" val="27842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481328"/>
            <a:ext cx="8568952" cy="4525963"/>
          </a:xfrm>
        </p:spPr>
        <p:txBody>
          <a:bodyPr>
            <a:normAutofit fontScale="77500" lnSpcReduction="20000"/>
          </a:bodyPr>
          <a:lstStyle/>
          <a:p>
            <a:pPr marL="365760" lvl="1" indent="-256032" algn="just">
              <a:spcBef>
                <a:spcPts val="400"/>
              </a:spcBef>
              <a:buSzPct val="68000"/>
              <a:buFont typeface="Wingdings 3"/>
              <a:buChar char=""/>
            </a:pPr>
            <a:r>
              <a:rPr lang="es-ES" sz="2700" dirty="0" smtClean="0">
                <a:latin typeface="Arial" pitchFamily="34" charset="0"/>
                <a:cs typeface="Arial" pitchFamily="34" charset="0"/>
              </a:rPr>
              <a:t>El artículo discutido </a:t>
            </a:r>
            <a:r>
              <a:rPr lang="es-ES" sz="2700" dirty="0" smtClean="0">
                <a:latin typeface="Arial" pitchFamily="34" charset="0"/>
                <a:cs typeface="Arial" pitchFamily="34" charset="0"/>
              </a:rPr>
              <a:t>no responde la </a:t>
            </a:r>
            <a:r>
              <a:rPr lang="es-ES" sz="2700" dirty="0" smtClean="0">
                <a:latin typeface="Arial" pitchFamily="34" charset="0"/>
                <a:cs typeface="Arial" pitchFamily="34" charset="0"/>
              </a:rPr>
              <a:t>pregunta del </a:t>
            </a:r>
            <a:r>
              <a:rPr lang="es-ES" sz="2700" dirty="0" smtClean="0">
                <a:latin typeface="Arial" pitchFamily="34" charset="0"/>
                <a:cs typeface="Arial" pitchFamily="34" charset="0"/>
              </a:rPr>
              <a:t>ciclo ya que la muestra de participantes no se limita a pacientes con SCA, según estipula la interrogante del ciclo.</a:t>
            </a:r>
            <a:endParaRPr lang="es-ES" sz="2700" dirty="0" smtClean="0">
              <a:latin typeface="Arial" pitchFamily="34" charset="0"/>
              <a:cs typeface="Arial" pitchFamily="34" charset="0"/>
            </a:endParaRPr>
          </a:p>
          <a:p>
            <a:pPr marL="365760" lvl="1" indent="-256032" algn="just">
              <a:spcBef>
                <a:spcPts val="400"/>
              </a:spcBef>
              <a:buSzPct val="68000"/>
              <a:buFont typeface="Wingdings 3"/>
              <a:buChar char=""/>
            </a:pPr>
            <a:r>
              <a:rPr lang="es-ES" sz="2700" dirty="0" smtClean="0">
                <a:latin typeface="Arial" pitchFamily="34" charset="0"/>
                <a:cs typeface="Arial" pitchFamily="34" charset="0"/>
              </a:rPr>
              <a:t>No se observaron </a:t>
            </a:r>
            <a:r>
              <a:rPr lang="es-ES" sz="2700" dirty="0" smtClean="0">
                <a:latin typeface="Arial" pitchFamily="34" charset="0"/>
                <a:cs typeface="Arial" pitchFamily="34" charset="0"/>
              </a:rPr>
              <a:t>diferencias significativas en cuanto a reducción de colesterol total y LDL-C </a:t>
            </a:r>
            <a:r>
              <a:rPr lang="es-ES" sz="2700" dirty="0" smtClean="0">
                <a:latin typeface="Arial" pitchFamily="34" charset="0"/>
                <a:cs typeface="Arial" pitchFamily="34" charset="0"/>
              </a:rPr>
              <a:t>entre </a:t>
            </a:r>
            <a:r>
              <a:rPr lang="es-ES" sz="2700" dirty="0" err="1" smtClean="0">
                <a:latin typeface="Arial" pitchFamily="34" charset="0"/>
                <a:cs typeface="Arial" pitchFamily="34" charset="0"/>
              </a:rPr>
              <a:t>Pravastatina</a:t>
            </a:r>
            <a:r>
              <a:rPr lang="es-ES" sz="2700" dirty="0" smtClean="0">
                <a:latin typeface="Arial" pitchFamily="34" charset="0"/>
                <a:cs typeface="Arial" pitchFamily="34" charset="0"/>
              </a:rPr>
              <a:t> y el </a:t>
            </a:r>
            <a:r>
              <a:rPr lang="es-ES" sz="2700" dirty="0" smtClean="0">
                <a:latin typeface="Arial" pitchFamily="34" charset="0"/>
                <a:cs typeface="Arial" pitchFamily="34" charset="0"/>
              </a:rPr>
              <a:t>cuidado usual en </a:t>
            </a:r>
            <a:r>
              <a:rPr lang="es-ES" sz="2700" dirty="0" smtClean="0">
                <a:latin typeface="Arial" pitchFamily="34" charset="0"/>
                <a:cs typeface="Arial" pitchFamily="34" charset="0"/>
              </a:rPr>
              <a:t>ninguno de </a:t>
            </a:r>
            <a:r>
              <a:rPr lang="es-ES" sz="2700" dirty="0" smtClean="0">
                <a:latin typeface="Arial" pitchFamily="34" charset="0"/>
                <a:cs typeface="Arial" pitchFamily="34" charset="0"/>
              </a:rPr>
              <a:t>los bienios de evaluación analizados. </a:t>
            </a:r>
            <a:r>
              <a:rPr lang="es-ES" sz="2700" dirty="0" smtClean="0">
                <a:latin typeface="Arial" pitchFamily="34" charset="0"/>
                <a:cs typeface="Arial" pitchFamily="34" charset="0"/>
              </a:rPr>
              <a:t>Tampoco se encontraron diferencias </a:t>
            </a:r>
            <a:r>
              <a:rPr lang="es-ES" sz="2700" dirty="0" smtClean="0">
                <a:latin typeface="Arial" pitchFamily="34" charset="0"/>
                <a:cs typeface="Arial" pitchFamily="34" charset="0"/>
              </a:rPr>
              <a:t>significativas en cuanto a la evaluación de los puntos de eficacia.</a:t>
            </a:r>
          </a:p>
          <a:p>
            <a:pPr marL="365760" lvl="1" indent="-256032" algn="just">
              <a:spcBef>
                <a:spcPts val="400"/>
              </a:spcBef>
              <a:buSzPct val="68000"/>
              <a:buFont typeface="Wingdings 3"/>
              <a:buChar char=""/>
            </a:pPr>
            <a:r>
              <a:rPr lang="es-ES" sz="2700" dirty="0" smtClean="0">
                <a:latin typeface="Arial" pitchFamily="34" charset="0"/>
                <a:cs typeface="Arial" pitchFamily="34" charset="0"/>
              </a:rPr>
              <a:t>A 6 años de seguimiento, no se observó diferencia significativa entre el grupo asignado a </a:t>
            </a:r>
            <a:r>
              <a:rPr lang="es-ES" sz="2700" dirty="0" err="1" smtClean="0">
                <a:latin typeface="Arial" pitchFamily="34" charset="0"/>
                <a:cs typeface="Arial" pitchFamily="34" charset="0"/>
              </a:rPr>
              <a:t>Pravastatina</a:t>
            </a:r>
            <a:r>
              <a:rPr lang="es-ES" sz="2700" dirty="0" smtClean="0">
                <a:latin typeface="Arial" pitchFamily="34" charset="0"/>
                <a:cs typeface="Arial" pitchFamily="34" charset="0"/>
              </a:rPr>
              <a:t> y el grupo de cuidados usuales en cuanto a tasa de eventos de mortalidad por todas las causas, EAC fatal, IM no fatal, ictus, insuficiencia cardíaca ni de cáncer.</a:t>
            </a:r>
          </a:p>
          <a:p>
            <a:pPr marL="365760" lvl="1" indent="-256032" algn="just">
              <a:spcBef>
                <a:spcPts val="400"/>
              </a:spcBef>
              <a:buSzPct val="68000"/>
              <a:buFont typeface="Wingdings 3"/>
              <a:buChar char=""/>
            </a:pPr>
            <a:r>
              <a:rPr lang="es-ES" sz="2700" dirty="0" smtClean="0">
                <a:latin typeface="Arial" pitchFamily="34" charset="0"/>
                <a:cs typeface="Arial" pitchFamily="34" charset="0"/>
              </a:rPr>
              <a:t>Por otra parte, la reducción en los niveles de colesterol total con </a:t>
            </a:r>
            <a:r>
              <a:rPr lang="es-ES" sz="2700" dirty="0" err="1" smtClean="0">
                <a:latin typeface="Arial" pitchFamily="34" charset="0"/>
                <a:cs typeface="Arial" pitchFamily="34" charset="0"/>
              </a:rPr>
              <a:t>Pravastatina</a:t>
            </a:r>
            <a:r>
              <a:rPr lang="es-ES" sz="2700" dirty="0" smtClean="0">
                <a:latin typeface="Arial" pitchFamily="34" charset="0"/>
                <a:cs typeface="Arial" pitchFamily="34" charset="0"/>
              </a:rPr>
              <a:t> – cuidado usual fue menor que la encontrada en otros ensayos clínicos.</a:t>
            </a:r>
          </a:p>
          <a:p>
            <a:pPr marL="365760" lvl="1" indent="-256032" algn="just">
              <a:spcBef>
                <a:spcPts val="400"/>
              </a:spcBef>
              <a:buSzPct val="68000"/>
              <a:buFont typeface="Wingdings 3"/>
              <a:buChar char=""/>
            </a:pPr>
            <a:endParaRPr lang="es-ES" sz="2500" dirty="0" smtClean="0">
              <a:latin typeface="Arial" pitchFamily="34" charset="0"/>
              <a:cs typeface="Arial" pitchFamily="34" charset="0"/>
            </a:endParaRPr>
          </a:p>
          <a:p>
            <a:pPr marL="603504" lvl="2" indent="-256032">
              <a:spcBef>
                <a:spcPts val="400"/>
              </a:spcBef>
              <a:buSzPct val="68000"/>
              <a:buFont typeface="Wingdings 3"/>
              <a:buChar char=""/>
            </a:pPr>
            <a:endParaRPr lang="es-ES" sz="2500" dirty="0" smtClean="0">
              <a:latin typeface="Arial" pitchFamily="34" charset="0"/>
              <a:cs typeface="Arial" pitchFamily="34" charset="0"/>
            </a:endParaRPr>
          </a:p>
          <a:p>
            <a:pPr marL="603504" lvl="2" indent="-256032">
              <a:spcBef>
                <a:spcPts val="400"/>
              </a:spcBef>
              <a:buSzPct val="68000"/>
              <a:buFont typeface="Wingdings 3"/>
              <a:buChar char=""/>
            </a:pPr>
            <a:endParaRPr lang="es-ES" sz="2500" dirty="0" smtClean="0">
              <a:latin typeface="Arial" pitchFamily="34" charset="0"/>
              <a:cs typeface="Arial" pitchFamily="34" charset="0"/>
            </a:endParaRPr>
          </a:p>
          <a:p>
            <a:endParaRPr lang="es-ES" dirty="0"/>
          </a:p>
        </p:txBody>
      </p:sp>
      <p:sp>
        <p:nvSpPr>
          <p:cNvPr id="3" name="2 Título"/>
          <p:cNvSpPr>
            <a:spLocks noGrp="1"/>
          </p:cNvSpPr>
          <p:nvPr>
            <p:ph type="title"/>
          </p:nvPr>
        </p:nvSpPr>
        <p:spPr/>
        <p:txBody>
          <a:bodyPr>
            <a:normAutofit/>
          </a:bodyPr>
          <a:lstStyle/>
          <a:p>
            <a:pPr algn="ctr"/>
            <a:r>
              <a:rPr lang="es-ES" sz="4000" dirty="0" smtClean="0">
                <a:latin typeface="Arial Black" pitchFamily="34" charset="0"/>
              </a:rPr>
              <a:t>APORTE DEL GRUPO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481328"/>
            <a:ext cx="8568952" cy="4525963"/>
          </a:xfrm>
        </p:spPr>
        <p:txBody>
          <a:bodyPr>
            <a:normAutofit/>
          </a:bodyPr>
          <a:lstStyle/>
          <a:p>
            <a:pPr marL="109728" lvl="1" indent="0" algn="just">
              <a:spcBef>
                <a:spcPts val="400"/>
              </a:spcBef>
              <a:buSzPct val="68000"/>
              <a:buNone/>
            </a:pPr>
            <a:endParaRPr lang="es-ES" sz="2700" dirty="0" smtClean="0">
              <a:latin typeface="Arial" pitchFamily="34" charset="0"/>
              <a:cs typeface="Arial" pitchFamily="34" charset="0"/>
            </a:endParaRPr>
          </a:p>
          <a:p>
            <a:pPr marL="365760" lvl="1" indent="-256032" algn="just">
              <a:spcBef>
                <a:spcPts val="400"/>
              </a:spcBef>
              <a:buSzPct val="68000"/>
              <a:buFont typeface="Wingdings 3"/>
              <a:buChar char=""/>
            </a:pPr>
            <a:r>
              <a:rPr lang="es-ES" sz="2700" dirty="0" smtClean="0">
                <a:latin typeface="Arial" pitchFamily="34" charset="0"/>
                <a:cs typeface="Arial" pitchFamily="34" charset="0"/>
              </a:rPr>
              <a:t>El uso de </a:t>
            </a:r>
            <a:r>
              <a:rPr lang="es-ES" sz="2700" dirty="0" err="1" smtClean="0">
                <a:latin typeface="Arial" pitchFamily="34" charset="0"/>
                <a:cs typeface="Arial" pitchFamily="34" charset="0"/>
              </a:rPr>
              <a:t>Pravastatina</a:t>
            </a:r>
            <a:r>
              <a:rPr lang="es-ES" sz="2700" dirty="0" smtClean="0">
                <a:latin typeface="Arial" pitchFamily="34" charset="0"/>
                <a:cs typeface="Arial" pitchFamily="34" charset="0"/>
              </a:rPr>
              <a:t> a alta dosis, al compararlo con cuidado usual, </a:t>
            </a:r>
            <a:r>
              <a:rPr lang="es-ES" sz="2700" dirty="0" smtClean="0">
                <a:latin typeface="Arial" pitchFamily="34" charset="0"/>
                <a:cs typeface="Arial" pitchFamily="34" charset="0"/>
              </a:rPr>
              <a:t>no demostró </a:t>
            </a:r>
            <a:r>
              <a:rPr lang="es-ES" sz="2700" dirty="0" smtClean="0">
                <a:latin typeface="Arial" pitchFamily="34" charset="0"/>
                <a:cs typeface="Arial" pitchFamily="34" charset="0"/>
              </a:rPr>
              <a:t>reducción significativa en las concentraciones plasmáticas de lípidos (específicamente, colesterol total y LDL-C), </a:t>
            </a:r>
            <a:r>
              <a:rPr lang="es-ES" sz="2700" dirty="0" smtClean="0">
                <a:latin typeface="Arial" pitchFamily="34" charset="0"/>
                <a:cs typeface="Arial" pitchFamily="34" charset="0"/>
              </a:rPr>
              <a:t>ni tampoco hubo </a:t>
            </a:r>
            <a:r>
              <a:rPr lang="es-ES" sz="2700" dirty="0" smtClean="0">
                <a:latin typeface="Arial" pitchFamily="34" charset="0"/>
                <a:cs typeface="Arial" pitchFamily="34" charset="0"/>
              </a:rPr>
              <a:t>disminución de  </a:t>
            </a:r>
            <a:r>
              <a:rPr lang="es-ES" sz="2700" dirty="0" err="1" smtClean="0">
                <a:latin typeface="Arial" pitchFamily="34" charset="0"/>
                <a:cs typeface="Arial" pitchFamily="34" charset="0"/>
              </a:rPr>
              <a:t>morbi</a:t>
            </a:r>
            <a:r>
              <a:rPr lang="es-ES" sz="2700" dirty="0" smtClean="0">
                <a:latin typeface="Arial" pitchFamily="34" charset="0"/>
                <a:cs typeface="Arial" pitchFamily="34" charset="0"/>
              </a:rPr>
              <a:t>-mortalidad cardiovascular.</a:t>
            </a:r>
          </a:p>
          <a:p>
            <a:pPr marL="365760" lvl="1" indent="-256032" algn="just">
              <a:spcBef>
                <a:spcPts val="400"/>
              </a:spcBef>
              <a:buSzPct val="68000"/>
              <a:buFont typeface="Wingdings 3"/>
              <a:buChar char=""/>
            </a:pPr>
            <a:endParaRPr lang="es-ES" sz="2700" dirty="0" smtClean="0">
              <a:latin typeface="Arial" pitchFamily="34" charset="0"/>
              <a:cs typeface="Arial" pitchFamily="34" charset="0"/>
            </a:endParaRPr>
          </a:p>
          <a:p>
            <a:pPr marL="365760" lvl="1" indent="-256032" algn="just">
              <a:spcBef>
                <a:spcPts val="400"/>
              </a:spcBef>
              <a:buSzPct val="68000"/>
              <a:buFont typeface="Wingdings 3"/>
              <a:buChar char=""/>
            </a:pPr>
            <a:r>
              <a:rPr lang="es-ES" sz="2700" dirty="0" smtClean="0">
                <a:latin typeface="Arial" pitchFamily="34" charset="0"/>
                <a:cs typeface="Arial" pitchFamily="34" charset="0"/>
              </a:rPr>
              <a:t>Este estudio no </a:t>
            </a:r>
            <a:r>
              <a:rPr lang="es-ES" sz="2700" dirty="0" smtClean="0">
                <a:latin typeface="Arial" pitchFamily="34" charset="0"/>
                <a:cs typeface="Arial" pitchFamily="34" charset="0"/>
              </a:rPr>
              <a:t>evaluó </a:t>
            </a:r>
            <a:r>
              <a:rPr lang="es-ES" sz="2700" dirty="0" smtClean="0">
                <a:latin typeface="Arial" pitchFamily="34" charset="0"/>
                <a:cs typeface="Arial" pitchFamily="34" charset="0"/>
              </a:rPr>
              <a:t>puntos de seguridad del uso de </a:t>
            </a:r>
            <a:r>
              <a:rPr lang="es-ES" sz="2700" dirty="0" err="1" smtClean="0">
                <a:latin typeface="Arial" pitchFamily="34" charset="0"/>
                <a:cs typeface="Arial" pitchFamily="34" charset="0"/>
              </a:rPr>
              <a:t>Pravastatina</a:t>
            </a:r>
            <a:r>
              <a:rPr lang="es-ES" sz="2700" dirty="0" smtClean="0">
                <a:latin typeface="Arial" pitchFamily="34" charset="0"/>
                <a:cs typeface="Arial" pitchFamily="34" charset="0"/>
              </a:rPr>
              <a:t> en los grupos analizados.</a:t>
            </a:r>
          </a:p>
          <a:p>
            <a:pPr marL="365760" lvl="1" indent="-256032" algn="just">
              <a:spcBef>
                <a:spcPts val="400"/>
              </a:spcBef>
              <a:buSzPct val="68000"/>
              <a:buFont typeface="Wingdings 3"/>
              <a:buChar char=""/>
            </a:pPr>
            <a:endParaRPr lang="es-ES" sz="2500" dirty="0" smtClean="0">
              <a:latin typeface="Arial" pitchFamily="34" charset="0"/>
              <a:cs typeface="Arial" pitchFamily="34" charset="0"/>
            </a:endParaRPr>
          </a:p>
          <a:p>
            <a:pPr marL="603504" lvl="2" indent="-256032">
              <a:spcBef>
                <a:spcPts val="400"/>
              </a:spcBef>
              <a:buSzPct val="68000"/>
              <a:buFont typeface="Wingdings 3"/>
              <a:buChar char=""/>
            </a:pPr>
            <a:endParaRPr lang="es-ES" sz="2500" dirty="0" smtClean="0">
              <a:latin typeface="Arial" pitchFamily="34" charset="0"/>
              <a:cs typeface="Arial" pitchFamily="34" charset="0"/>
            </a:endParaRPr>
          </a:p>
          <a:p>
            <a:pPr marL="603504" lvl="2" indent="-256032">
              <a:spcBef>
                <a:spcPts val="400"/>
              </a:spcBef>
              <a:buSzPct val="68000"/>
              <a:buFont typeface="Wingdings 3"/>
              <a:buChar char=""/>
            </a:pPr>
            <a:endParaRPr lang="es-ES" sz="2500" dirty="0" smtClean="0">
              <a:latin typeface="Arial" pitchFamily="34" charset="0"/>
              <a:cs typeface="Arial" pitchFamily="34" charset="0"/>
            </a:endParaRPr>
          </a:p>
          <a:p>
            <a:endParaRPr lang="es-ES" dirty="0"/>
          </a:p>
        </p:txBody>
      </p:sp>
      <p:sp>
        <p:nvSpPr>
          <p:cNvPr id="3" name="2 Título"/>
          <p:cNvSpPr>
            <a:spLocks noGrp="1"/>
          </p:cNvSpPr>
          <p:nvPr>
            <p:ph type="title"/>
          </p:nvPr>
        </p:nvSpPr>
        <p:spPr/>
        <p:txBody>
          <a:bodyPr>
            <a:normAutofit/>
          </a:bodyPr>
          <a:lstStyle/>
          <a:p>
            <a:pPr algn="ctr"/>
            <a:r>
              <a:rPr lang="es-ES" sz="4000" dirty="0" smtClean="0">
                <a:latin typeface="Arial Black" pitchFamily="34" charset="0"/>
              </a:rPr>
              <a:t>APORTE DEL GRUPO</a:t>
            </a:r>
            <a:endParaRPr lang="es-ES" dirty="0"/>
          </a:p>
        </p:txBody>
      </p:sp>
    </p:spTree>
    <p:extLst>
      <p:ext uri="{BB962C8B-B14F-4D97-AF65-F5344CB8AC3E}">
        <p14:creationId xmlns:p14="http://schemas.microsoft.com/office/powerpoint/2010/main" xmlns="" val="5439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35441" y="2967335"/>
            <a:ext cx="3673121"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gracias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548680"/>
            <a:ext cx="7344816" cy="1077218"/>
          </a:xfrm>
          <a:prstGeom prst="rect">
            <a:avLst/>
          </a:prstGeom>
          <a:noFill/>
        </p:spPr>
        <p:txBody>
          <a:bodyPr wrap="square" rtlCol="0">
            <a:spAutoFit/>
          </a:bodyPr>
          <a:lstStyle/>
          <a:p>
            <a:pPr algn="ctr"/>
            <a:r>
              <a:rPr lang="es-VE" sz="3200" b="1">
                <a:latin typeface="Arial Narrow" pitchFamily="34" charset="0"/>
                <a:cs typeface="Aharoni" pitchFamily="2" charset="-79"/>
              </a:rPr>
              <a:t>ELLOS INTENTAN </a:t>
            </a:r>
            <a:r>
              <a:rPr lang="es-VE" sz="3200" b="1" dirty="0">
                <a:latin typeface="Arial Narrow" pitchFamily="34" charset="0"/>
                <a:cs typeface="Aharoni" pitchFamily="2" charset="-79"/>
              </a:rPr>
              <a:t>RESPONDER ESA INTERROGANTE: </a:t>
            </a:r>
          </a:p>
        </p:txBody>
      </p:sp>
      <p:sp>
        <p:nvSpPr>
          <p:cNvPr id="3" name="2 CuadroTexto"/>
          <p:cNvSpPr txBox="1"/>
          <p:nvPr/>
        </p:nvSpPr>
        <p:spPr>
          <a:xfrm>
            <a:off x="1224252" y="2636912"/>
            <a:ext cx="7056784" cy="2308324"/>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marL="571500" indent="-571500">
              <a:buFont typeface="Wingdings" pitchFamily="2" charset="2"/>
              <a:buChar char="§"/>
            </a:pPr>
            <a:r>
              <a:rPr lang="es-VE" sz="3600" dirty="0">
                <a:solidFill>
                  <a:schemeClr val="tx1"/>
                </a:solidFill>
                <a:latin typeface="Berlin Sans FB" pitchFamily="34" charset="0"/>
              </a:rPr>
              <a:t>SUB STUDY PROVE IT- TIMI 22</a:t>
            </a:r>
          </a:p>
          <a:p>
            <a:pPr marL="571500" indent="-571500">
              <a:buFont typeface="Wingdings" pitchFamily="2" charset="2"/>
              <a:buChar char="§"/>
            </a:pPr>
            <a:r>
              <a:rPr lang="es-VE" sz="3600" dirty="0">
                <a:solidFill>
                  <a:schemeClr val="tx1"/>
                </a:solidFill>
                <a:latin typeface="Berlin Sans FB" pitchFamily="34" charset="0"/>
              </a:rPr>
              <a:t>STUDY TNT</a:t>
            </a:r>
          </a:p>
          <a:p>
            <a:pPr marL="571500" indent="-571500">
              <a:buFont typeface="Wingdings" pitchFamily="2" charset="2"/>
              <a:buChar char="§"/>
            </a:pPr>
            <a:r>
              <a:rPr lang="es-VE" sz="3600" dirty="0">
                <a:solidFill>
                  <a:schemeClr val="tx1"/>
                </a:solidFill>
                <a:latin typeface="Berlin Sans FB" pitchFamily="34" charset="0"/>
              </a:rPr>
              <a:t>STUDY J LIT</a:t>
            </a:r>
          </a:p>
          <a:p>
            <a:pPr marL="571500" indent="-571500">
              <a:buFont typeface="Wingdings" pitchFamily="2" charset="2"/>
              <a:buChar char="§"/>
            </a:pPr>
            <a:r>
              <a:rPr lang="es-VE" sz="3600" dirty="0">
                <a:solidFill>
                  <a:schemeClr val="tx1"/>
                </a:solidFill>
                <a:latin typeface="Berlin Sans FB" pitchFamily="34" charset="0"/>
              </a:rPr>
              <a:t>STUDY 4S</a:t>
            </a:r>
          </a:p>
        </p:txBody>
      </p:sp>
    </p:spTree>
    <p:extLst>
      <p:ext uri="{BB962C8B-B14F-4D97-AF65-F5344CB8AC3E}">
        <p14:creationId xmlns:p14="http://schemas.microsoft.com/office/powerpoint/2010/main" xmlns="" val="4245098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4483279" cy="523220"/>
          </a:xfrm>
          <a:prstGeom prst="rect">
            <a:avLst/>
          </a:prstGeom>
        </p:spPr>
        <p:txBody>
          <a:bodyPr wrap="none">
            <a:spAutoFit/>
          </a:bodyPr>
          <a:lstStyle/>
          <a:p>
            <a:r>
              <a:rPr lang="es-VE" sz="2800" b="1" dirty="0">
                <a:latin typeface="Arial Narrow" pitchFamily="34" charset="0"/>
              </a:rPr>
              <a:t>SUB STUDY PROVE IT- TIMI 22</a:t>
            </a:r>
          </a:p>
        </p:txBody>
      </p:sp>
      <p:sp>
        <p:nvSpPr>
          <p:cNvPr id="3" name="2 Rectángulo"/>
          <p:cNvSpPr/>
          <p:nvPr/>
        </p:nvSpPr>
        <p:spPr>
          <a:xfrm>
            <a:off x="423183" y="764704"/>
            <a:ext cx="8280920" cy="923330"/>
          </a:xfrm>
          <a:prstGeom prst="rect">
            <a:avLst/>
          </a:prstGeom>
        </p:spPr>
        <p:txBody>
          <a:bodyPr wrap="square">
            <a:spAutoFit/>
          </a:bodyPr>
          <a:lstStyle/>
          <a:p>
            <a:pPr algn="ctr"/>
            <a:r>
              <a:rPr lang="es-VE" b="1" dirty="0"/>
              <a:t>¿Puede la lipoproteína de baja densidad ser demasiado baja? La seguridad y la eficacia de lograr lipoproteínas de muy baja densidad con tratamiento intensivo con estatinas: un estudio de PROVE IT- TIMI 22</a:t>
            </a:r>
          </a:p>
        </p:txBody>
      </p:sp>
      <p:sp>
        <p:nvSpPr>
          <p:cNvPr id="4" name="3 Rectángulo"/>
          <p:cNvSpPr/>
          <p:nvPr/>
        </p:nvSpPr>
        <p:spPr>
          <a:xfrm>
            <a:off x="378822" y="1688034"/>
            <a:ext cx="8369642" cy="553998"/>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VE" sz="1600" b="1" dirty="0">
                <a:solidFill>
                  <a:schemeClr val="tx1"/>
                </a:solidFill>
              </a:rPr>
              <a:t>EL OBJETIVO: </a:t>
            </a:r>
            <a:r>
              <a:rPr lang="es-VE" sz="1400" dirty="0">
                <a:solidFill>
                  <a:schemeClr val="tx1"/>
                </a:solidFill>
              </a:rPr>
              <a:t>evaluar la seguridad y eficacia de lograr niveles muy bajos de lipoproteínas de baja densidad (LDL) con un tratamiento intensivo con estatinas.</a:t>
            </a:r>
          </a:p>
        </p:txBody>
      </p:sp>
      <p:sp>
        <p:nvSpPr>
          <p:cNvPr id="5" name="4 Rectángulo"/>
          <p:cNvSpPr/>
          <p:nvPr/>
        </p:nvSpPr>
        <p:spPr>
          <a:xfrm>
            <a:off x="179512" y="2299227"/>
            <a:ext cx="3621391" cy="1785104"/>
          </a:xfrm>
          <a:prstGeom prst="rect">
            <a:avLst/>
          </a:prstGeom>
          <a:ln>
            <a:solidFill>
              <a:srgbClr val="FFFF00"/>
            </a:solidFill>
          </a:ln>
        </p:spPr>
        <p:txBody>
          <a:bodyPr wrap="square">
            <a:spAutoFit/>
          </a:bodyPr>
          <a:lstStyle/>
          <a:p>
            <a:pPr algn="just"/>
            <a:r>
              <a:rPr lang="es-VE" sz="1100" b="1" dirty="0"/>
              <a:t>MÉTODOS </a:t>
            </a:r>
            <a:r>
              <a:rPr lang="es-VE" sz="1100" dirty="0"/>
              <a:t>El estudio  (PROVE IT-TIMI 22) compararon el tratamiento intensivo (</a:t>
            </a:r>
            <a:r>
              <a:rPr lang="es-VE" sz="1100" dirty="0" err="1"/>
              <a:t>atorvastatina</a:t>
            </a:r>
            <a:r>
              <a:rPr lang="es-VE" sz="1100" dirty="0"/>
              <a:t>, 80 mg) y el tratamiento moderado (</a:t>
            </a:r>
            <a:r>
              <a:rPr lang="es-VE" sz="1100" dirty="0" err="1"/>
              <a:t>pravastatina</a:t>
            </a:r>
            <a:r>
              <a:rPr lang="es-VE" sz="1100" dirty="0"/>
              <a:t>, 40 mg) en pacientes después de un SCA. Los pacientes tratados con </a:t>
            </a:r>
            <a:r>
              <a:rPr lang="es-VE" sz="1100" dirty="0" err="1"/>
              <a:t>atorvastatina</a:t>
            </a:r>
            <a:r>
              <a:rPr lang="es-VE" sz="1100" dirty="0"/>
              <a:t> se dividieron por valores de LDL de cuatro meses en grupos:&gt; 100,&gt; 80 a 100 (guías de referencia de rango de referencia),&gt; 60 a 80,&gt; 40 a 60 y &lt;40 mg / dl. Los datos de referencia, clínicos y de seguridad se compararon entre los grupos que alcanzaron niveles de recomendación de la guía o más bajos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139" t="21327" r="9419" b="8730"/>
          <a:stretch/>
        </p:blipFill>
        <p:spPr bwMode="auto">
          <a:xfrm>
            <a:off x="3854191" y="2263270"/>
            <a:ext cx="5040560" cy="2564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347" t="24677" r="52219" b="23519"/>
          <a:stretch/>
        </p:blipFill>
        <p:spPr bwMode="auto">
          <a:xfrm>
            <a:off x="95391" y="4149080"/>
            <a:ext cx="3077946" cy="2460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3239344" y="4833827"/>
            <a:ext cx="5904656" cy="166199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VE" dirty="0">
                <a:solidFill>
                  <a:schemeClr val="tx1"/>
                </a:solidFill>
                <a:latin typeface="Arial Narrow" pitchFamily="34" charset="0"/>
              </a:rPr>
              <a:t>Conclusiones </a:t>
            </a:r>
            <a:r>
              <a:rPr lang="es-VE" sz="1400" dirty="0">
                <a:solidFill>
                  <a:schemeClr val="tx1"/>
                </a:solidFill>
                <a:latin typeface="Arial Narrow" pitchFamily="34" charset="0"/>
              </a:rPr>
              <a:t>En comparación con los pacientes tratados con un objetivo de LDL aceptado (80 a 100 mg / dl), no hubo efectos adversos en la seguridad con niveles de LDL alcanzados más bajos y una eficacia clínica aparentemente mejorada. Estos datos no identifican ningún problema de seguridad intrínseca para lograr un bajo LDL y, por lo tanto, no es necesario alterar una estrategia de tratamiento intensivo en pacientes que alcanzan niveles muy bajos de LDL.</a:t>
            </a:r>
          </a:p>
          <a:p>
            <a:pPr algn="just"/>
            <a:endParaRPr lang="es-VE" sz="1400" dirty="0">
              <a:solidFill>
                <a:schemeClr val="tx1"/>
              </a:solidFill>
              <a:latin typeface="Arial Narrow" pitchFamily="34" charset="0"/>
            </a:endParaRPr>
          </a:p>
        </p:txBody>
      </p:sp>
    </p:spTree>
    <p:extLst>
      <p:ext uri="{BB962C8B-B14F-4D97-AF65-F5344CB8AC3E}">
        <p14:creationId xmlns:p14="http://schemas.microsoft.com/office/powerpoint/2010/main" xmlns="" val="2433669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332656"/>
            <a:ext cx="1833900" cy="523220"/>
          </a:xfrm>
          <a:prstGeom prst="rect">
            <a:avLst/>
          </a:prstGeom>
        </p:spPr>
        <p:txBody>
          <a:bodyPr wrap="none">
            <a:spAutoFit/>
          </a:bodyPr>
          <a:lstStyle/>
          <a:p>
            <a:r>
              <a:rPr lang="es-VE" sz="2800" b="1" dirty="0">
                <a:latin typeface="Arial Narrow" pitchFamily="34" charset="0"/>
              </a:rPr>
              <a:t>STUDY TNT</a:t>
            </a:r>
          </a:p>
        </p:txBody>
      </p:sp>
      <p:sp>
        <p:nvSpPr>
          <p:cNvPr id="3" name="2 Rectángulo"/>
          <p:cNvSpPr/>
          <p:nvPr/>
        </p:nvSpPr>
        <p:spPr>
          <a:xfrm>
            <a:off x="1043608" y="855876"/>
            <a:ext cx="7507986" cy="646331"/>
          </a:xfrm>
          <a:prstGeom prst="rect">
            <a:avLst/>
          </a:prstGeom>
        </p:spPr>
        <p:txBody>
          <a:bodyPr wrap="square">
            <a:spAutoFit/>
          </a:bodyPr>
          <a:lstStyle/>
          <a:p>
            <a:pPr algn="ctr"/>
            <a:r>
              <a:rPr lang="es-VE" b="1" dirty="0"/>
              <a:t>Reducción intensiva de lípidos con </a:t>
            </a:r>
            <a:r>
              <a:rPr lang="es-VE" b="1" dirty="0" err="1"/>
              <a:t>atorvastatina</a:t>
            </a:r>
            <a:r>
              <a:rPr lang="es-VE" b="1" dirty="0"/>
              <a:t> en pacientes con enfermedad coronaria estable.</a:t>
            </a:r>
          </a:p>
        </p:txBody>
      </p:sp>
      <p:sp>
        <p:nvSpPr>
          <p:cNvPr id="4" name="3 Rectángulo"/>
          <p:cNvSpPr/>
          <p:nvPr/>
        </p:nvSpPr>
        <p:spPr>
          <a:xfrm>
            <a:off x="367008" y="1509465"/>
            <a:ext cx="8369642" cy="553998"/>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VE" sz="1600" b="1" dirty="0">
                <a:solidFill>
                  <a:schemeClr val="tx1"/>
                </a:solidFill>
              </a:rPr>
              <a:t>OBJETIVO: </a:t>
            </a:r>
            <a:r>
              <a:rPr lang="es-VE" sz="1400" dirty="0">
                <a:solidFill>
                  <a:schemeClr val="tx1"/>
                </a:solidFill>
              </a:rPr>
              <a:t>Evaluar prospectivamente la eficacia y seguridad de reducir los niveles de colesterol LDL por debajo de 100 mg por decilitro (2,6 </a:t>
            </a:r>
            <a:r>
              <a:rPr lang="es-VE" sz="1400" dirty="0" err="1">
                <a:solidFill>
                  <a:schemeClr val="tx1"/>
                </a:solidFill>
              </a:rPr>
              <a:t>mmol</a:t>
            </a:r>
            <a:r>
              <a:rPr lang="es-VE" sz="1400" dirty="0">
                <a:solidFill>
                  <a:schemeClr val="tx1"/>
                </a:solidFill>
              </a:rPr>
              <a:t> por litro) en pacientes con enfermedad coronaria estable (CHD).</a:t>
            </a:r>
          </a:p>
        </p:txBody>
      </p:sp>
      <p:sp>
        <p:nvSpPr>
          <p:cNvPr id="5" name="4 Rectángulo"/>
          <p:cNvSpPr/>
          <p:nvPr/>
        </p:nvSpPr>
        <p:spPr>
          <a:xfrm>
            <a:off x="829153" y="2665214"/>
            <a:ext cx="7445352" cy="984885"/>
          </a:xfrm>
          <a:prstGeom prst="rect">
            <a:avLst/>
          </a:prstGeom>
          <a:ln>
            <a:solidFill>
              <a:srgbClr val="FFFF00"/>
            </a:solidFill>
          </a:ln>
        </p:spPr>
        <p:txBody>
          <a:bodyPr wrap="square">
            <a:spAutoFit/>
          </a:bodyPr>
          <a:lstStyle/>
          <a:p>
            <a:pPr algn="just"/>
            <a:r>
              <a:rPr lang="es-VE" sz="1400" b="1" dirty="0"/>
              <a:t>MÉTODOS </a:t>
            </a:r>
            <a:r>
              <a:rPr lang="es-VE" sz="1100" dirty="0"/>
              <a:t>Un total de 10,001 pacientes con CHD y niveles de  LDL clínicamente evidentes menores de 130 mg por decilitro (3,4 </a:t>
            </a:r>
            <a:r>
              <a:rPr lang="es-VE" sz="1100" dirty="0" err="1"/>
              <a:t>mmol</a:t>
            </a:r>
            <a:r>
              <a:rPr lang="es-VE" sz="1100" dirty="0"/>
              <a:t> por litro) fueron asignados al azar a terapia doble ciego y recibieron 10 mg u 80 mg de </a:t>
            </a:r>
            <a:r>
              <a:rPr lang="es-VE" sz="1100" dirty="0" err="1"/>
              <a:t>atorvastatina</a:t>
            </a:r>
            <a:r>
              <a:rPr lang="es-VE" sz="1100" dirty="0"/>
              <a:t> por día. Los pacientes fueron seguidos durante una mediana de 4,9 años. El punto final primario fue la aparición de un primer evento cardiovascular importante, definido como muerte por EC, infarto de miocardio no fatal no relacionado con el procedimiento, resucitación después de un paro cardíaco o accidente cerebrovascular fatal o no fatal.</a:t>
            </a:r>
          </a:p>
        </p:txBody>
      </p:sp>
      <p:sp>
        <p:nvSpPr>
          <p:cNvPr id="6" name="5 CuadroTexto"/>
          <p:cNvSpPr txBox="1"/>
          <p:nvPr/>
        </p:nvSpPr>
        <p:spPr>
          <a:xfrm>
            <a:off x="683568" y="4197568"/>
            <a:ext cx="7938767" cy="163121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VE" sz="1600" dirty="0">
                <a:solidFill>
                  <a:schemeClr val="tx1"/>
                </a:solidFill>
                <a:latin typeface="Arial Narrow" pitchFamily="34" charset="0"/>
              </a:rPr>
              <a:t>Conclusiones </a:t>
            </a:r>
            <a:r>
              <a:rPr lang="es-VE" sz="1200" dirty="0">
                <a:solidFill>
                  <a:schemeClr val="tx1"/>
                </a:solidFill>
                <a:latin typeface="Arial Narrow" pitchFamily="34" charset="0"/>
              </a:rPr>
              <a:t>La terapia intensiva de reducción de lípidos con 80 mg de </a:t>
            </a:r>
            <a:r>
              <a:rPr lang="es-VE" sz="1200" dirty="0" err="1">
                <a:solidFill>
                  <a:schemeClr val="tx1"/>
                </a:solidFill>
                <a:latin typeface="Arial Narrow" pitchFamily="34" charset="0"/>
              </a:rPr>
              <a:t>atorvastatina</a:t>
            </a:r>
            <a:r>
              <a:rPr lang="es-VE" sz="1200" dirty="0">
                <a:solidFill>
                  <a:schemeClr val="tx1"/>
                </a:solidFill>
                <a:latin typeface="Arial Narrow" pitchFamily="34" charset="0"/>
              </a:rPr>
              <a:t> por día en pacientes con cardiopatía coronaria estable proporciona un beneficio clínico significativo más allá del que proporciona el tratamiento con 10 mg de </a:t>
            </a:r>
            <a:r>
              <a:rPr lang="es-VE" sz="1200" dirty="0" err="1">
                <a:solidFill>
                  <a:schemeClr val="tx1"/>
                </a:solidFill>
                <a:latin typeface="Arial Narrow" pitchFamily="34" charset="0"/>
              </a:rPr>
              <a:t>atorvastatina</a:t>
            </a:r>
            <a:r>
              <a:rPr lang="es-VE" sz="1200" dirty="0">
                <a:solidFill>
                  <a:schemeClr val="tx1"/>
                </a:solidFill>
                <a:latin typeface="Arial Narrow" pitchFamily="34" charset="0"/>
              </a:rPr>
              <a:t> por día.  No se ha demostrado claramente el valor de reducir los niveles de colesterol LDL sustancialmente por debajo de 100 mg por decilitro (2,6 </a:t>
            </a:r>
            <a:r>
              <a:rPr lang="es-VE" sz="1200" dirty="0" err="1">
                <a:solidFill>
                  <a:schemeClr val="tx1"/>
                </a:solidFill>
                <a:latin typeface="Arial Narrow" pitchFamily="34" charset="0"/>
              </a:rPr>
              <a:t>mmol</a:t>
            </a:r>
            <a:r>
              <a:rPr lang="es-VE" sz="1200" dirty="0">
                <a:solidFill>
                  <a:schemeClr val="tx1"/>
                </a:solidFill>
                <a:latin typeface="Arial Narrow" pitchFamily="34" charset="0"/>
              </a:rPr>
              <a:t> por litro) en pacientes con CHD, en particular en aquellos con enfermedad no aguda estable. Por lo tanto, no hay evidencia definitiva de que el tratamiento intensivo con estatinas, con el objetivo de reducir los niveles de colesterol LDL a aproximadamente 70 mg por decilitro, se asocie con mejores resultados que el tratamiento moderado con estatinas, con el objetivo de reducir los niveles de colesterol LDL a aproximadamente 100 mg por Decilitro en pacientes con cardiopatía coronaria estable.</a:t>
            </a:r>
          </a:p>
          <a:p>
            <a:pPr algn="just"/>
            <a:endParaRPr lang="es-VE" sz="1200" dirty="0">
              <a:solidFill>
                <a:schemeClr val="tx1"/>
              </a:solidFill>
              <a:latin typeface="Arial Narrow" pitchFamily="34" charset="0"/>
            </a:endParaRPr>
          </a:p>
        </p:txBody>
      </p:sp>
      <p:pic>
        <p:nvPicPr>
          <p:cNvPr id="7" name="6 Imagen" descr="https://www.nejm.org/na101/home/literatum/publisher/mms/journals/content/nejm/2005/nejm_2005.352.issue-14/nejmoa050461/production/images/img_medium/nejmoa050461_f3.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471414"/>
            <a:ext cx="5612130" cy="4357370"/>
          </a:xfrm>
          <a:prstGeom prst="rect">
            <a:avLst/>
          </a:prstGeom>
          <a:noFill/>
          <a:ln>
            <a:noFill/>
          </a:ln>
        </p:spPr>
      </p:pic>
    </p:spTree>
    <p:extLst>
      <p:ext uri="{BB962C8B-B14F-4D97-AF65-F5344CB8AC3E}">
        <p14:creationId xmlns:p14="http://schemas.microsoft.com/office/powerpoint/2010/main" xmlns="" val="77780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41484"/>
            <a:ext cx="1963743" cy="523220"/>
          </a:xfrm>
          <a:prstGeom prst="rect">
            <a:avLst/>
          </a:prstGeom>
        </p:spPr>
        <p:txBody>
          <a:bodyPr wrap="none">
            <a:spAutoFit/>
          </a:bodyPr>
          <a:lstStyle/>
          <a:p>
            <a:r>
              <a:rPr lang="es-VE" sz="2800" b="1" dirty="0">
                <a:latin typeface="Arial Narrow" pitchFamily="34" charset="0"/>
              </a:rPr>
              <a:t>STUDY J-LIT</a:t>
            </a:r>
          </a:p>
        </p:txBody>
      </p:sp>
      <p:sp>
        <p:nvSpPr>
          <p:cNvPr id="3" name="2 Rectángulo"/>
          <p:cNvSpPr/>
          <p:nvPr/>
        </p:nvSpPr>
        <p:spPr>
          <a:xfrm>
            <a:off x="179512" y="764704"/>
            <a:ext cx="8712968" cy="923330"/>
          </a:xfrm>
          <a:prstGeom prst="rect">
            <a:avLst/>
          </a:prstGeom>
        </p:spPr>
        <p:txBody>
          <a:bodyPr wrap="square">
            <a:spAutoFit/>
          </a:bodyPr>
          <a:lstStyle/>
          <a:p>
            <a:pPr algn="ctr"/>
            <a:r>
              <a:rPr lang="es-VE" b="1" dirty="0"/>
              <a:t>Estudio de cohorte a gran escala de la relación entre la concentración de colesterol sérico y los eventos coronarios con el tratamiento con </a:t>
            </a:r>
            <a:r>
              <a:rPr lang="es-VE" b="1" dirty="0" err="1"/>
              <a:t>simvastatina</a:t>
            </a:r>
            <a:r>
              <a:rPr lang="es-VE" b="1" dirty="0"/>
              <a:t> en dosis bajas en pacientes japoneses con hipercolesterolemia.</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163" t="15864" r="35798" b="15348"/>
          <a:stretch/>
        </p:blipFill>
        <p:spPr bwMode="auto">
          <a:xfrm>
            <a:off x="4562470" y="2492896"/>
            <a:ext cx="4477794"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6 Conector recto"/>
          <p:cNvCxnSpPr/>
          <p:nvPr/>
        </p:nvCxnSpPr>
        <p:spPr>
          <a:xfrm>
            <a:off x="4821147" y="4077072"/>
            <a:ext cx="3960440" cy="0"/>
          </a:xfrm>
          <a:prstGeom prst="line">
            <a:avLst/>
          </a:prstGeom>
          <a:ln>
            <a:solidFill>
              <a:srgbClr val="FF0000"/>
            </a:solidFill>
          </a:ln>
        </p:spPr>
        <p:style>
          <a:lnRef idx="1">
            <a:schemeClr val="accent5"/>
          </a:lnRef>
          <a:fillRef idx="0">
            <a:schemeClr val="accent5"/>
          </a:fillRef>
          <a:effectRef idx="0">
            <a:schemeClr val="accent5"/>
          </a:effectRef>
          <a:fontRef idx="minor">
            <a:schemeClr val="tx1"/>
          </a:fontRef>
        </p:style>
      </p:cxnSp>
      <p:sp>
        <p:nvSpPr>
          <p:cNvPr id="10" name="9 Rectángulo"/>
          <p:cNvSpPr/>
          <p:nvPr/>
        </p:nvSpPr>
        <p:spPr>
          <a:xfrm>
            <a:off x="377649" y="1688034"/>
            <a:ext cx="8369642" cy="553998"/>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VE" sz="1600" b="1" dirty="0">
                <a:solidFill>
                  <a:schemeClr val="tx1"/>
                </a:solidFill>
              </a:rPr>
              <a:t>LOS OBJETIVOS: </a:t>
            </a:r>
            <a:r>
              <a:rPr lang="es-VE" sz="1400" dirty="0">
                <a:solidFill>
                  <a:schemeClr val="tx1"/>
                </a:solidFill>
              </a:rPr>
              <a:t>determinar la relación entre la aparición de ECP y las concentraciones séricas de lípidos durante el tratamiento con </a:t>
            </a:r>
            <a:r>
              <a:rPr lang="es-VE" sz="1400" dirty="0" err="1">
                <a:solidFill>
                  <a:schemeClr val="tx1"/>
                </a:solidFill>
              </a:rPr>
              <a:t>simvastatina</a:t>
            </a:r>
            <a:r>
              <a:rPr lang="es-VE" sz="1400" dirty="0">
                <a:solidFill>
                  <a:schemeClr val="tx1"/>
                </a:solidFill>
              </a:rPr>
              <a:t> en dosis bajas.</a:t>
            </a:r>
          </a:p>
        </p:txBody>
      </p:sp>
      <p:sp>
        <p:nvSpPr>
          <p:cNvPr id="11" name="10 Rectángulo"/>
          <p:cNvSpPr/>
          <p:nvPr/>
        </p:nvSpPr>
        <p:spPr>
          <a:xfrm>
            <a:off x="323528" y="2301311"/>
            <a:ext cx="3960439" cy="1446550"/>
          </a:xfrm>
          <a:prstGeom prst="rect">
            <a:avLst/>
          </a:prstGeom>
          <a:ln>
            <a:solidFill>
              <a:srgbClr val="FFFF00"/>
            </a:solidFill>
          </a:ln>
        </p:spPr>
        <p:txBody>
          <a:bodyPr wrap="square">
            <a:spAutoFit/>
          </a:bodyPr>
          <a:lstStyle/>
          <a:p>
            <a:pPr algn="just"/>
            <a:r>
              <a:rPr lang="es-VE" sz="1100" b="1" dirty="0"/>
              <a:t>MÉTODOS </a:t>
            </a:r>
            <a:r>
              <a:rPr lang="es-VE" sz="1100" dirty="0"/>
              <a:t>El estudio J-LIT incluyó a 52,421 pacientes con una concentración sérica de TC ≥220 mg / dl; hombres de 35 a 70 años de edad y mujeres posmenopáusicas menores de 70 años que fueron seleccionados de todo Japón. Los pacientes que habían sido tratados con un agente reductor de lípidos, fueron evaluados para determinar su elegibilidad después de un período de lavado de al menos 4 semanas; El período de lavado fue de al menos 12 semanas para los pacientes tratados previamente con </a:t>
            </a:r>
            <a:r>
              <a:rPr lang="es-VE" sz="1100" dirty="0" err="1"/>
              <a:t>probucol</a:t>
            </a:r>
            <a:endParaRPr lang="es-VE" sz="1100" dirty="0"/>
          </a:p>
        </p:txBody>
      </p:sp>
      <p:sp>
        <p:nvSpPr>
          <p:cNvPr id="13" name="12 CuadroTexto"/>
          <p:cNvSpPr txBox="1"/>
          <p:nvPr/>
        </p:nvSpPr>
        <p:spPr>
          <a:xfrm>
            <a:off x="377649" y="3915600"/>
            <a:ext cx="4032448" cy="273921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VE" sz="1600" dirty="0">
                <a:solidFill>
                  <a:schemeClr val="tx1"/>
                </a:solidFill>
                <a:latin typeface="Arial Narrow" pitchFamily="34" charset="0"/>
              </a:rPr>
              <a:t>Conclusiones </a:t>
            </a:r>
            <a:r>
              <a:rPr lang="es-VE" sz="1200" dirty="0">
                <a:solidFill>
                  <a:schemeClr val="tx1"/>
                </a:solidFill>
                <a:latin typeface="Arial Narrow" pitchFamily="34" charset="0"/>
              </a:rPr>
              <a:t>La </a:t>
            </a:r>
            <a:r>
              <a:rPr lang="es-VE" sz="1200" dirty="0" err="1">
                <a:solidFill>
                  <a:schemeClr val="tx1"/>
                </a:solidFill>
                <a:latin typeface="Arial Narrow" pitchFamily="34" charset="0"/>
              </a:rPr>
              <a:t>simvastatina</a:t>
            </a:r>
            <a:r>
              <a:rPr lang="es-VE" sz="1200" dirty="0">
                <a:solidFill>
                  <a:schemeClr val="tx1"/>
                </a:solidFill>
                <a:latin typeface="Arial Narrow" pitchFamily="34" charset="0"/>
              </a:rPr>
              <a:t> redujo las concentraciones séricas de colesterol total (TC), lipoproteínas de baja densidad (LDL-C) y triglicéridos (TG) en un 18,4%, 26,8% y 16,1% en promedio, respectivamente, durante el periodo de tratamiento. El riesgo de eventos coronarios fue mayor cuando la concentración promedio de TC fue&gt; o = 240 mg / dl y la concentración promedio de LDL-C fue&gt; o = 160 mg / dl. La incidencia de eventos coronarios aumentó en los pacientes con una concentración de TG&gt; o = 300 mg / dl en comparación con los pacientes con una concentración de TG &lt;150 mg / dl. El colesterol de lipoproteínas de alta densidad (HDL-C) se correlacionó inversamente con el riesgo de eventos coronarios. La asociación de la curva J se observó entre las concentraciones promedio de TC o LDL-C y la mortalidad total. </a:t>
            </a:r>
          </a:p>
          <a:p>
            <a:pPr algn="just"/>
            <a:endParaRPr lang="es-VE" sz="1200" dirty="0">
              <a:solidFill>
                <a:schemeClr val="tx1"/>
              </a:solidFill>
              <a:latin typeface="Arial Narrow" pitchFamily="34" charset="0"/>
            </a:endParaRPr>
          </a:p>
        </p:txBody>
      </p:sp>
    </p:spTree>
    <p:extLst>
      <p:ext uri="{BB962C8B-B14F-4D97-AF65-F5344CB8AC3E}">
        <p14:creationId xmlns:p14="http://schemas.microsoft.com/office/powerpoint/2010/main" xmlns="" val="184273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41484"/>
            <a:ext cx="1622304" cy="523220"/>
          </a:xfrm>
          <a:prstGeom prst="rect">
            <a:avLst/>
          </a:prstGeom>
        </p:spPr>
        <p:txBody>
          <a:bodyPr wrap="none">
            <a:spAutoFit/>
          </a:bodyPr>
          <a:lstStyle/>
          <a:p>
            <a:r>
              <a:rPr lang="es-VE" sz="2800" b="1" dirty="0">
                <a:latin typeface="Arial Narrow" pitchFamily="34" charset="0"/>
              </a:rPr>
              <a:t>STUDY 4S</a:t>
            </a:r>
          </a:p>
        </p:txBody>
      </p:sp>
      <p:sp>
        <p:nvSpPr>
          <p:cNvPr id="3" name="2 Rectángulo"/>
          <p:cNvSpPr/>
          <p:nvPr/>
        </p:nvSpPr>
        <p:spPr>
          <a:xfrm>
            <a:off x="179512" y="764704"/>
            <a:ext cx="8712968" cy="646331"/>
          </a:xfrm>
          <a:prstGeom prst="rect">
            <a:avLst/>
          </a:prstGeom>
        </p:spPr>
        <p:txBody>
          <a:bodyPr wrap="square">
            <a:spAutoFit/>
          </a:bodyPr>
          <a:lstStyle/>
          <a:p>
            <a:pPr algn="ctr"/>
            <a:r>
              <a:rPr lang="es-VE" b="1" dirty="0"/>
              <a:t>Ensayo aleatorizado de reducción de colesterol en 4444 pacientes con enfermedad coronaria: el estudio de supervivencia a la </a:t>
            </a:r>
            <a:r>
              <a:rPr lang="es-VE" b="1" dirty="0" err="1"/>
              <a:t>simvastatina</a:t>
            </a:r>
            <a:r>
              <a:rPr lang="es-VE" b="1" dirty="0"/>
              <a:t> escandinava (4S)</a:t>
            </a:r>
          </a:p>
        </p:txBody>
      </p:sp>
      <p:sp>
        <p:nvSpPr>
          <p:cNvPr id="4" name="3 Rectángulo"/>
          <p:cNvSpPr/>
          <p:nvPr/>
        </p:nvSpPr>
        <p:spPr>
          <a:xfrm>
            <a:off x="351175" y="1443054"/>
            <a:ext cx="8369642" cy="553998"/>
          </a:xfrm>
          <a:prstGeom prst="rect">
            <a:avLst/>
          </a:prstGeom>
          <a:no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VE" sz="1600" b="1" dirty="0">
                <a:solidFill>
                  <a:schemeClr val="tx1"/>
                </a:solidFill>
              </a:rPr>
              <a:t>LOS OBJETIVOS: </a:t>
            </a:r>
            <a:r>
              <a:rPr lang="es-VE" sz="1400" dirty="0">
                <a:solidFill>
                  <a:schemeClr val="tx1"/>
                </a:solidFill>
              </a:rPr>
              <a:t>evaluar el efecto de la reducción del colesterol con </a:t>
            </a:r>
            <a:r>
              <a:rPr lang="es-VE" sz="1400" dirty="0" err="1">
                <a:solidFill>
                  <a:schemeClr val="tx1"/>
                </a:solidFill>
              </a:rPr>
              <a:t>simvastatina</a:t>
            </a:r>
            <a:r>
              <a:rPr lang="es-VE" sz="1400" dirty="0">
                <a:solidFill>
                  <a:schemeClr val="tx1"/>
                </a:solidFill>
              </a:rPr>
              <a:t> sobre la mortalidad y la morbilidad en pacientes con enfermedad coronaria (CHD). </a:t>
            </a:r>
          </a:p>
        </p:txBody>
      </p:sp>
      <p:sp>
        <p:nvSpPr>
          <p:cNvPr id="5" name="4 Rectángulo"/>
          <p:cNvSpPr/>
          <p:nvPr/>
        </p:nvSpPr>
        <p:spPr>
          <a:xfrm>
            <a:off x="323528" y="2301311"/>
            <a:ext cx="5256584" cy="815608"/>
          </a:xfrm>
          <a:prstGeom prst="rect">
            <a:avLst/>
          </a:prstGeom>
          <a:ln>
            <a:solidFill>
              <a:srgbClr val="FFFF00"/>
            </a:solidFill>
          </a:ln>
        </p:spPr>
        <p:txBody>
          <a:bodyPr wrap="square">
            <a:spAutoFit/>
          </a:bodyPr>
          <a:lstStyle/>
          <a:p>
            <a:pPr algn="just"/>
            <a:r>
              <a:rPr lang="es-VE" sz="1400" b="1" dirty="0"/>
              <a:t>MÉTODOS</a:t>
            </a:r>
            <a:r>
              <a:rPr lang="es-VE" sz="1100" b="1" dirty="0"/>
              <a:t> </a:t>
            </a:r>
            <a:r>
              <a:rPr lang="es-VE" sz="1100" dirty="0"/>
              <a:t>4444 pacientes con angina de pecho o infarto de miocardio previo y colesterol sérico 5.5-8.0 </a:t>
            </a:r>
            <a:r>
              <a:rPr lang="es-VE" sz="1100" dirty="0" err="1"/>
              <a:t>mmol</a:t>
            </a:r>
            <a:r>
              <a:rPr lang="es-VE" sz="1100" dirty="0"/>
              <a:t> / L en una dieta </a:t>
            </a:r>
            <a:r>
              <a:rPr lang="es-VE" sz="1100" dirty="0" err="1"/>
              <a:t>hipolipemiante</a:t>
            </a:r>
            <a:r>
              <a:rPr lang="es-VE" sz="1100" dirty="0"/>
              <a:t> se asignaron al azar a tratamiento doble ciego con </a:t>
            </a:r>
            <a:r>
              <a:rPr lang="es-VE" sz="1100" dirty="0" err="1"/>
              <a:t>simvastatina</a:t>
            </a:r>
            <a:r>
              <a:rPr lang="es-VE" sz="1100" dirty="0"/>
              <a:t> o placebo. Durante la mediana de seguimiento de 5.4 años</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381" t="47872" r="53062" b="31598"/>
          <a:stretch/>
        </p:blipFill>
        <p:spPr bwMode="auto">
          <a:xfrm>
            <a:off x="742627" y="4293096"/>
            <a:ext cx="4222965" cy="1326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13" t="40288" r="53783" b="43129"/>
          <a:stretch/>
        </p:blipFill>
        <p:spPr bwMode="auto">
          <a:xfrm>
            <a:off x="755577" y="3224039"/>
            <a:ext cx="4210016" cy="1141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6666" t="27064" r="18305" b="7279"/>
          <a:stretch/>
        </p:blipFill>
        <p:spPr bwMode="auto">
          <a:xfrm>
            <a:off x="5727313" y="2395823"/>
            <a:ext cx="3024336" cy="3187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622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83768" y="2799606"/>
            <a:ext cx="4118435" cy="707886"/>
          </a:xfrm>
          <a:prstGeom prst="rect">
            <a:avLst/>
          </a:prstGeom>
        </p:spPr>
        <p:txBody>
          <a:bodyPr wrap="none">
            <a:spAutoFit/>
          </a:bodyPr>
          <a:lstStyle/>
          <a:p>
            <a:r>
              <a:rPr lang="es-VE" sz="4000" b="1" i="1" dirty="0">
                <a:solidFill>
                  <a:srgbClr val="FFFF00"/>
                </a:solidFill>
                <a:latin typeface="Batang" pitchFamily="18" charset="-127"/>
                <a:ea typeface="Batang" pitchFamily="18" charset="-127"/>
              </a:rPr>
              <a:t>In medio, virtus </a:t>
            </a:r>
          </a:p>
        </p:txBody>
      </p:sp>
    </p:spTree>
    <p:extLst>
      <p:ext uri="{BB962C8B-B14F-4D97-AF65-F5344CB8AC3E}">
        <p14:creationId xmlns:p14="http://schemas.microsoft.com/office/powerpoint/2010/main" xmlns="" val="2790266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1701</Words>
  <Application>Microsoft Office PowerPoint</Application>
  <PresentationFormat>Presentación en pantalla (4:3)</PresentationFormat>
  <Paragraphs>135</Paragraphs>
  <Slides>36</Slides>
  <Notes>11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PREGUNTA</vt:lpstr>
      <vt:lpstr>Diapositiva 11</vt:lpstr>
      <vt:lpstr>INTRODUCCIÓN</vt:lpstr>
      <vt:lpstr>INTRODUCCIÓN</vt:lpstr>
      <vt:lpstr>METODOLOGÍA</vt:lpstr>
      <vt:lpstr>CRITERIOS DE INCLUSIÓN</vt:lpstr>
      <vt:lpstr>CRITERIOS DE EXCLUSIÓN</vt:lpstr>
      <vt:lpstr>TAMAÑO DE MUESTRA</vt:lpstr>
      <vt:lpstr>PUNTOS DE EVALUACÓN</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CONCLUSIÓN DEL ESTUDIO</vt:lpstr>
      <vt:lpstr>CONCLUSIÓN DEL ESTUDIO</vt:lpstr>
      <vt:lpstr>Diapositiva 32</vt:lpstr>
      <vt:lpstr>Diapositiva 33</vt:lpstr>
      <vt:lpstr>APORTE DEL GRUPO</vt:lpstr>
      <vt:lpstr>APORTE DEL GRUPO</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Carmen</dc:creator>
  <cp:lastModifiedBy>Carmen</cp:lastModifiedBy>
  <cp:revision>47</cp:revision>
  <dcterms:created xsi:type="dcterms:W3CDTF">2019-02-03T03:53:40Z</dcterms:created>
  <dcterms:modified xsi:type="dcterms:W3CDTF">2019-02-08T00:11:01Z</dcterms:modified>
</cp:coreProperties>
</file>