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65" r:id="rId2"/>
    <p:sldId id="267" r:id="rId3"/>
    <p:sldId id="256" r:id="rId4"/>
    <p:sldId id="268" r:id="rId5"/>
    <p:sldId id="270" r:id="rId6"/>
    <p:sldId id="272" r:id="rId7"/>
    <p:sldId id="273" r:id="rId8"/>
    <p:sldId id="274" r:id="rId9"/>
    <p:sldId id="276" r:id="rId10"/>
    <p:sldId id="280" r:id="rId11"/>
    <p:sldId id="282" r:id="rId12"/>
    <p:sldId id="284" r:id="rId13"/>
    <p:sldId id="314" r:id="rId14"/>
    <p:sldId id="286" r:id="rId15"/>
    <p:sldId id="288" r:id="rId16"/>
    <p:sldId id="293" r:id="rId17"/>
    <p:sldId id="291" r:id="rId18"/>
    <p:sldId id="258" r:id="rId19"/>
    <p:sldId id="262" r:id="rId20"/>
    <p:sldId id="263" r:id="rId21"/>
    <p:sldId id="259" r:id="rId22"/>
    <p:sldId id="260" r:id="rId23"/>
    <p:sldId id="264" r:id="rId24"/>
    <p:sldId id="261" r:id="rId25"/>
    <p:sldId id="295" r:id="rId26"/>
    <p:sldId id="296" r:id="rId27"/>
    <p:sldId id="298" r:id="rId28"/>
    <p:sldId id="300" r:id="rId29"/>
    <p:sldId id="302" r:id="rId30"/>
    <p:sldId id="304" r:id="rId31"/>
    <p:sldId id="306" r:id="rId32"/>
    <p:sldId id="307" r:id="rId33"/>
    <p:sldId id="309" r:id="rId34"/>
    <p:sldId id="315" r:id="rId35"/>
    <p:sldId id="311" r:id="rId36"/>
    <p:sldId id="31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4" autoAdjust="0"/>
    <p:restoredTop sz="80000" autoAdjust="0"/>
  </p:normalViewPr>
  <p:slideViewPr>
    <p:cSldViewPr snapToGrid="0">
      <p:cViewPr varScale="1">
        <p:scale>
          <a:sx n="54" d="100"/>
          <a:sy n="54" d="100"/>
        </p:scale>
        <p:origin x="-780" y="-84"/>
      </p:cViewPr>
      <p:guideLst>
        <p:guide orient="horz" pos="2160"/>
        <p:guide pos="384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2D1AB-BA91-49C1-A3BE-8AE847A9C7E5}"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VE"/>
        </a:p>
      </dgm:t>
    </dgm:pt>
    <dgm:pt modelId="{0B80451F-339D-468E-AC8C-FDB8525E897F}">
      <dgm:prSet phldrT="[Texto]" custT="1"/>
      <dgm:spPr/>
      <dgm:t>
        <a:bodyPr/>
        <a:lstStyle/>
        <a:p>
          <a:pPr algn="just"/>
          <a:r>
            <a:rPr lang="es-ES" sz="2400" b="1" dirty="0" smtClean="0">
              <a:solidFill>
                <a:schemeClr val="bg1"/>
              </a:solidFill>
              <a:effectLst/>
              <a:latin typeface="+mn-lt"/>
              <a:ea typeface="+mn-ea"/>
              <a:cs typeface="+mn-cs"/>
            </a:rPr>
            <a:t>Estimar si existen diferencias entre los pacientes con IMR que se someten a reparación VM o reemplazo VM con respecto a (a) la mortalidad operatoria, (b) la necesidad de reoperación, (c) la supervivencia, (d) la función y (e) calidad de vida relacionada con la salud </a:t>
          </a:r>
          <a:endParaRPr lang="es-VE" sz="2400" b="1" dirty="0">
            <a:solidFill>
              <a:schemeClr val="bg1"/>
            </a:solidFill>
          </a:endParaRPr>
        </a:p>
      </dgm:t>
    </dgm:pt>
    <dgm:pt modelId="{0CEBD911-8816-4333-942B-0659819EB711}" type="parTrans" cxnId="{BA69191A-BF6F-4C50-AAF7-0A0ED79CF22E}">
      <dgm:prSet/>
      <dgm:spPr/>
      <dgm:t>
        <a:bodyPr/>
        <a:lstStyle/>
        <a:p>
          <a:endParaRPr lang="es-VE"/>
        </a:p>
      </dgm:t>
    </dgm:pt>
    <dgm:pt modelId="{E2A4FDCE-258B-48AE-95C9-950E627D16D3}" type="sibTrans" cxnId="{BA69191A-BF6F-4C50-AAF7-0A0ED79CF22E}">
      <dgm:prSet/>
      <dgm:spPr/>
      <dgm:t>
        <a:bodyPr/>
        <a:lstStyle/>
        <a:p>
          <a:endParaRPr lang="es-VE"/>
        </a:p>
      </dgm:t>
    </dgm:pt>
    <dgm:pt modelId="{32FFE06E-97BC-4291-BC6F-03975EFDD7DF}">
      <dgm:prSet phldrT="[Texto]" phldr="1"/>
      <dgm:spPr/>
      <dgm:t>
        <a:bodyPr/>
        <a:lstStyle/>
        <a:p>
          <a:endParaRPr lang="es-VE" dirty="0"/>
        </a:p>
      </dgm:t>
    </dgm:pt>
    <dgm:pt modelId="{51DB863D-F800-4D23-AD45-47D586633BD0}" type="sibTrans" cxnId="{2087DB2E-1943-4A85-9A25-D887DFA213BF}">
      <dgm:prSet/>
      <dgm:spPr/>
      <dgm:t>
        <a:bodyPr/>
        <a:lstStyle/>
        <a:p>
          <a:endParaRPr lang="es-VE"/>
        </a:p>
      </dgm:t>
    </dgm:pt>
    <dgm:pt modelId="{05502EA7-0F74-4F30-BD9E-FD0685AF2E0C}" type="parTrans" cxnId="{2087DB2E-1943-4A85-9A25-D887DFA213BF}">
      <dgm:prSet/>
      <dgm:spPr/>
      <dgm:t>
        <a:bodyPr/>
        <a:lstStyle/>
        <a:p>
          <a:endParaRPr lang="es-VE"/>
        </a:p>
      </dgm:t>
    </dgm:pt>
    <dgm:pt modelId="{6E14C9FE-85F9-44C7-80A8-57607E17B632}" type="pres">
      <dgm:prSet presAssocID="{B992D1AB-BA91-49C1-A3BE-8AE847A9C7E5}" presName="Name0" presStyleCnt="0">
        <dgm:presLayoutVars>
          <dgm:chMax/>
          <dgm:chPref/>
          <dgm:dir/>
          <dgm:animLvl val="lvl"/>
        </dgm:presLayoutVars>
      </dgm:prSet>
      <dgm:spPr/>
      <dgm:t>
        <a:bodyPr/>
        <a:lstStyle/>
        <a:p>
          <a:endParaRPr lang="es-VE"/>
        </a:p>
      </dgm:t>
    </dgm:pt>
    <dgm:pt modelId="{AFF69735-F7A2-425B-BC0E-03B6711159A1}" type="pres">
      <dgm:prSet presAssocID="{32FFE06E-97BC-4291-BC6F-03975EFDD7DF}" presName="composite" presStyleCnt="0"/>
      <dgm:spPr/>
    </dgm:pt>
    <dgm:pt modelId="{9724B1D4-D204-4566-AC0B-20FF2B9B9801}" type="pres">
      <dgm:prSet presAssocID="{32FFE06E-97BC-4291-BC6F-03975EFDD7DF}" presName="ParentAccentShape" presStyleLbl="trBgShp" presStyleIdx="0" presStyleCnt="2" custScaleX="54522" custLinFactNeighborX="-4867" custLinFactNeighborY="-14925"/>
      <dgm:spPr/>
    </dgm:pt>
    <dgm:pt modelId="{A933B3CF-82FC-4743-A778-1610925ED8C3}" type="pres">
      <dgm:prSet presAssocID="{32FFE06E-97BC-4291-BC6F-03975EFDD7DF}" presName="ParentText" presStyleLbl="revTx" presStyleIdx="0" presStyleCnt="2" custLinFactNeighborY="-53793">
        <dgm:presLayoutVars>
          <dgm:chMax val="1"/>
          <dgm:chPref val="1"/>
          <dgm:bulletEnabled val="1"/>
        </dgm:presLayoutVars>
      </dgm:prSet>
      <dgm:spPr/>
      <dgm:t>
        <a:bodyPr/>
        <a:lstStyle/>
        <a:p>
          <a:endParaRPr lang="es-VE"/>
        </a:p>
      </dgm:t>
    </dgm:pt>
    <dgm:pt modelId="{1219CF9A-4425-4F89-BF97-40B7492EA31E}" type="pres">
      <dgm:prSet presAssocID="{32FFE06E-97BC-4291-BC6F-03975EFDD7DF}" presName="ChildText" presStyleLbl="revTx" presStyleIdx="1" presStyleCnt="2" custScaleX="182694" custScaleY="93980" custLinFactNeighborX="-8670" custLinFactNeighborY="-33978">
        <dgm:presLayoutVars>
          <dgm:chMax val="0"/>
          <dgm:chPref val="0"/>
        </dgm:presLayoutVars>
      </dgm:prSet>
      <dgm:spPr/>
      <dgm:t>
        <a:bodyPr/>
        <a:lstStyle/>
        <a:p>
          <a:endParaRPr lang="es-VE"/>
        </a:p>
      </dgm:t>
    </dgm:pt>
    <dgm:pt modelId="{77015CFA-8BC9-4E2E-86A1-D0664AE685CE}" type="pres">
      <dgm:prSet presAssocID="{32FFE06E-97BC-4291-BC6F-03975EFDD7DF}" presName="ChildAccentShape" presStyleLbl="trBgShp" presStyleIdx="1" presStyleCnt="2" custFlipHor="1" custScaleX="46627" custLinFactNeighborY="-15020"/>
      <dgm:spPr/>
    </dgm:pt>
    <dgm:pt modelId="{17D656A8-16CE-47BB-8255-3C1085B20C10}" type="pres">
      <dgm:prSet presAssocID="{32FFE06E-97BC-4291-BC6F-03975EFDD7DF}" presName="Image" presStyleLbl="alignImgPlace1" presStyleIdx="0" presStyleCnt="1" custScaleX="55761" custScaleY="101567" custLinFactNeighborX="177" custLinFactNeighborY="2074"/>
      <dgm:spPr>
        <a:blipFill rotWithShape="1">
          <a:blip xmlns:r="http://schemas.openxmlformats.org/officeDocument/2006/relationships" r:embed="rId1"/>
          <a:stretch>
            <a:fillRect/>
          </a:stretch>
        </a:blipFill>
      </dgm:spPr>
    </dgm:pt>
  </dgm:ptLst>
  <dgm:cxnLst>
    <dgm:cxn modelId="{19A84014-0192-41C9-8415-9A735FE2E1DE}" type="presOf" srcId="{0B80451F-339D-468E-AC8C-FDB8525E897F}" destId="{1219CF9A-4425-4F89-BF97-40B7492EA31E}" srcOrd="0" destOrd="0" presId="urn:microsoft.com/office/officeart/2009/3/layout/SnapshotPictureList"/>
    <dgm:cxn modelId="{38CCD8DD-1368-4083-8659-7C2986FFB59F}" type="presOf" srcId="{B992D1AB-BA91-49C1-A3BE-8AE847A9C7E5}" destId="{6E14C9FE-85F9-44C7-80A8-57607E17B632}" srcOrd="0" destOrd="0" presId="urn:microsoft.com/office/officeart/2009/3/layout/SnapshotPictureList"/>
    <dgm:cxn modelId="{F550EC1A-18AE-4968-9961-080B613BE716}" type="presOf" srcId="{32FFE06E-97BC-4291-BC6F-03975EFDD7DF}" destId="{A933B3CF-82FC-4743-A778-1610925ED8C3}" srcOrd="0" destOrd="0" presId="urn:microsoft.com/office/officeart/2009/3/layout/SnapshotPictureList"/>
    <dgm:cxn modelId="{BA69191A-BF6F-4C50-AAF7-0A0ED79CF22E}" srcId="{32FFE06E-97BC-4291-BC6F-03975EFDD7DF}" destId="{0B80451F-339D-468E-AC8C-FDB8525E897F}" srcOrd="0" destOrd="0" parTransId="{0CEBD911-8816-4333-942B-0659819EB711}" sibTransId="{E2A4FDCE-258B-48AE-95C9-950E627D16D3}"/>
    <dgm:cxn modelId="{2087DB2E-1943-4A85-9A25-D887DFA213BF}" srcId="{B992D1AB-BA91-49C1-A3BE-8AE847A9C7E5}" destId="{32FFE06E-97BC-4291-BC6F-03975EFDD7DF}" srcOrd="0" destOrd="0" parTransId="{05502EA7-0F74-4F30-BD9E-FD0685AF2E0C}" sibTransId="{51DB863D-F800-4D23-AD45-47D586633BD0}"/>
    <dgm:cxn modelId="{4CE1E8C0-3DBC-4ACB-8203-1B0D33505B91}" type="presParOf" srcId="{6E14C9FE-85F9-44C7-80A8-57607E17B632}" destId="{AFF69735-F7A2-425B-BC0E-03B6711159A1}" srcOrd="0" destOrd="0" presId="urn:microsoft.com/office/officeart/2009/3/layout/SnapshotPictureList"/>
    <dgm:cxn modelId="{A42B07EC-BB7B-45B3-8DEC-F8281F3FA99F}" type="presParOf" srcId="{AFF69735-F7A2-425B-BC0E-03B6711159A1}" destId="{9724B1D4-D204-4566-AC0B-20FF2B9B9801}" srcOrd="0" destOrd="0" presId="urn:microsoft.com/office/officeart/2009/3/layout/SnapshotPictureList"/>
    <dgm:cxn modelId="{50E977BA-DE4B-472F-BEF6-EFB59A7A536A}" type="presParOf" srcId="{AFF69735-F7A2-425B-BC0E-03B6711159A1}" destId="{A933B3CF-82FC-4743-A778-1610925ED8C3}" srcOrd="1" destOrd="0" presId="urn:microsoft.com/office/officeart/2009/3/layout/SnapshotPictureList"/>
    <dgm:cxn modelId="{409EAEB3-64FB-4B7C-9A5D-A5C2B94A4D66}" type="presParOf" srcId="{AFF69735-F7A2-425B-BC0E-03B6711159A1}" destId="{1219CF9A-4425-4F89-BF97-40B7492EA31E}" srcOrd="2" destOrd="0" presId="urn:microsoft.com/office/officeart/2009/3/layout/SnapshotPictureList"/>
    <dgm:cxn modelId="{EDB439FC-39E0-4D9F-9503-37CCAD64BF55}" type="presParOf" srcId="{AFF69735-F7A2-425B-BC0E-03B6711159A1}" destId="{77015CFA-8BC9-4E2E-86A1-D0664AE685CE}" srcOrd="3" destOrd="0" presId="urn:microsoft.com/office/officeart/2009/3/layout/SnapshotPictureList"/>
    <dgm:cxn modelId="{52239F4B-9C27-4350-8AA2-C3C6855275B6}" type="presParOf" srcId="{AFF69735-F7A2-425B-BC0E-03B6711159A1}" destId="{17D656A8-16CE-47BB-8255-3C1085B20C10}"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1B624E-7514-41B3-B5A4-3FE056DD8915}"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CF3E8EE0-2AC9-46C6-8E5F-A343EEDDF972}">
      <dgm:prSet phldrT="[Texto]" custT="1"/>
      <dgm:spPr/>
      <dgm:t>
        <a:bodyPr/>
        <a:lstStyle/>
        <a:p>
          <a:pPr algn="just"/>
          <a:r>
            <a:rPr lang="es-MX" sz="1200" b="0" i="0" dirty="0" smtClean="0"/>
            <a:t>La pregunta del ciclo no puede ser respondida, a la luz de la presente revisión sistemática,</a:t>
          </a:r>
        </a:p>
        <a:p>
          <a:pPr algn="just"/>
          <a:r>
            <a:rPr lang="es-MX" sz="1200" b="0" i="0" dirty="0" smtClean="0"/>
            <a:t>Si bien la evaluación de mortalidad a 30 días y la supervivencia en los estudios con HR ajustado según efecto de factores de confusión mostró diferencias a favor de la reparación de VM, los autores del estudio dejaron en claro que estos factores de confusión, no fueron completamente controlados, lo cual deja en tela de juicio, de antemano, los resultados que pudieran obtenerse.</a:t>
          </a:r>
          <a:endParaRPr lang="es-VE" sz="1200" dirty="0"/>
        </a:p>
      </dgm:t>
    </dgm:pt>
    <dgm:pt modelId="{325973CB-FFD7-415C-AC47-0FDC86E87E13}" type="parTrans" cxnId="{F9DBF06F-5230-402E-B2D1-8EA2A5317141}">
      <dgm:prSet/>
      <dgm:spPr/>
      <dgm:t>
        <a:bodyPr/>
        <a:lstStyle/>
        <a:p>
          <a:endParaRPr lang="es-VE"/>
        </a:p>
      </dgm:t>
    </dgm:pt>
    <dgm:pt modelId="{E4F9378D-DA93-441C-A052-8392AD697FC8}" type="sibTrans" cxnId="{F9DBF06F-5230-402E-B2D1-8EA2A5317141}">
      <dgm:prSet/>
      <dgm:spPr>
        <a:solidFill>
          <a:srgbClr val="008DF7">
            <a:alpha val="90000"/>
          </a:srgbClr>
        </a:solidFill>
      </dgm:spPr>
      <dgm:t>
        <a:bodyPr/>
        <a:lstStyle/>
        <a:p>
          <a:endParaRPr lang="es-VE"/>
        </a:p>
      </dgm:t>
    </dgm:pt>
    <dgm:pt modelId="{9CFE7E57-2C56-445F-AD49-8FFD1AEE3F0D}">
      <dgm:prSet phldrT="[Texto]" custT="1"/>
      <dgm:spPr/>
      <dgm:t>
        <a:bodyPr/>
        <a:lstStyle/>
        <a:p>
          <a:pPr algn="just"/>
          <a:r>
            <a:rPr lang="es-MX" sz="1400" b="0" i="0" dirty="0" smtClean="0"/>
            <a:t>El hecho que los autores tuvieran necesidad de evaluar sensibilidad de efecto de factores de confusión a través del análisis por subgrupos con HR ajustado y sin HR ajustado, deja ver la presencia de cierto grado de heterogeneidad entre el total de estudios analizados, lo cual también afecta la fiabilidad de los resultados encontrados</a:t>
          </a:r>
          <a:r>
            <a:rPr lang="es-MX" sz="1200" b="0" i="0" dirty="0" smtClean="0"/>
            <a:t>.</a:t>
          </a:r>
          <a:endParaRPr lang="es-VE" sz="1200" dirty="0">
            <a:latin typeface="Century Gothic" pitchFamily="34" charset="0"/>
          </a:endParaRPr>
        </a:p>
      </dgm:t>
    </dgm:pt>
    <dgm:pt modelId="{B03FD63F-C456-4A9C-B4AA-75503F4680CC}" type="parTrans" cxnId="{628B7730-407D-4A27-BD44-26856F8ABD51}">
      <dgm:prSet/>
      <dgm:spPr/>
      <dgm:t>
        <a:bodyPr/>
        <a:lstStyle/>
        <a:p>
          <a:endParaRPr lang="es-VE"/>
        </a:p>
      </dgm:t>
    </dgm:pt>
    <dgm:pt modelId="{09CC0B80-CBB0-4747-98BE-090B1D94224D}" type="sibTrans" cxnId="{628B7730-407D-4A27-BD44-26856F8ABD51}">
      <dgm:prSet/>
      <dgm:spPr>
        <a:solidFill>
          <a:srgbClr val="008DF7">
            <a:alpha val="90000"/>
          </a:srgbClr>
        </a:solidFill>
      </dgm:spPr>
      <dgm:t>
        <a:bodyPr/>
        <a:lstStyle/>
        <a:p>
          <a:endParaRPr lang="es-VE"/>
        </a:p>
      </dgm:t>
    </dgm:pt>
    <dgm:pt modelId="{17D016D0-7617-42E4-8BB0-0F82C72BCF7F}" type="pres">
      <dgm:prSet presAssocID="{FB1B624E-7514-41B3-B5A4-3FE056DD8915}" presName="outerComposite" presStyleCnt="0">
        <dgm:presLayoutVars>
          <dgm:chMax val="5"/>
          <dgm:dir/>
          <dgm:resizeHandles val="exact"/>
        </dgm:presLayoutVars>
      </dgm:prSet>
      <dgm:spPr/>
      <dgm:t>
        <a:bodyPr/>
        <a:lstStyle/>
        <a:p>
          <a:endParaRPr lang="es-VE"/>
        </a:p>
      </dgm:t>
    </dgm:pt>
    <dgm:pt modelId="{BD7CD5AF-04C1-4E4F-AA42-FFCFDA09F811}" type="pres">
      <dgm:prSet presAssocID="{FB1B624E-7514-41B3-B5A4-3FE056DD8915}" presName="dummyMaxCanvas" presStyleCnt="0">
        <dgm:presLayoutVars/>
      </dgm:prSet>
      <dgm:spPr/>
    </dgm:pt>
    <dgm:pt modelId="{866AB4BC-C77D-4F97-A7F4-BD9DD4D1BC10}" type="pres">
      <dgm:prSet presAssocID="{FB1B624E-7514-41B3-B5A4-3FE056DD8915}" presName="TwoNodes_1" presStyleLbl="node1" presStyleIdx="0" presStyleCnt="2" custLinFactNeighborX="518" custLinFactNeighborY="-2385">
        <dgm:presLayoutVars>
          <dgm:bulletEnabled val="1"/>
        </dgm:presLayoutVars>
      </dgm:prSet>
      <dgm:spPr/>
      <dgm:t>
        <a:bodyPr/>
        <a:lstStyle/>
        <a:p>
          <a:endParaRPr lang="es-ES"/>
        </a:p>
      </dgm:t>
    </dgm:pt>
    <dgm:pt modelId="{4FEA30BC-56FB-4739-AD67-CD76CAE7A729}" type="pres">
      <dgm:prSet presAssocID="{FB1B624E-7514-41B3-B5A4-3FE056DD8915}" presName="TwoNodes_2" presStyleLbl="node1" presStyleIdx="1" presStyleCnt="2">
        <dgm:presLayoutVars>
          <dgm:bulletEnabled val="1"/>
        </dgm:presLayoutVars>
      </dgm:prSet>
      <dgm:spPr/>
      <dgm:t>
        <a:bodyPr/>
        <a:lstStyle/>
        <a:p>
          <a:endParaRPr lang="es-ES"/>
        </a:p>
      </dgm:t>
    </dgm:pt>
    <dgm:pt modelId="{AA8611EE-9495-42BF-8F5A-0508AD61DAC3}" type="pres">
      <dgm:prSet presAssocID="{FB1B624E-7514-41B3-B5A4-3FE056DD8915}" presName="TwoConn_1-2" presStyleLbl="fgAccFollowNode1" presStyleIdx="0" presStyleCnt="1">
        <dgm:presLayoutVars>
          <dgm:bulletEnabled val="1"/>
        </dgm:presLayoutVars>
      </dgm:prSet>
      <dgm:spPr/>
      <dgm:t>
        <a:bodyPr/>
        <a:lstStyle/>
        <a:p>
          <a:endParaRPr lang="es-ES"/>
        </a:p>
      </dgm:t>
    </dgm:pt>
    <dgm:pt modelId="{F814B936-87D9-4048-8C9C-4051804D9DE3}" type="pres">
      <dgm:prSet presAssocID="{FB1B624E-7514-41B3-B5A4-3FE056DD8915}" presName="TwoNodes_1_text" presStyleLbl="node1" presStyleIdx="1" presStyleCnt="2">
        <dgm:presLayoutVars>
          <dgm:bulletEnabled val="1"/>
        </dgm:presLayoutVars>
      </dgm:prSet>
      <dgm:spPr/>
      <dgm:t>
        <a:bodyPr/>
        <a:lstStyle/>
        <a:p>
          <a:endParaRPr lang="es-ES"/>
        </a:p>
      </dgm:t>
    </dgm:pt>
    <dgm:pt modelId="{61152F29-D0BF-4EE7-89CD-B4F77B53D23D}" type="pres">
      <dgm:prSet presAssocID="{FB1B624E-7514-41B3-B5A4-3FE056DD8915}" presName="TwoNodes_2_text" presStyleLbl="node1" presStyleIdx="1" presStyleCnt="2">
        <dgm:presLayoutVars>
          <dgm:bulletEnabled val="1"/>
        </dgm:presLayoutVars>
      </dgm:prSet>
      <dgm:spPr/>
      <dgm:t>
        <a:bodyPr/>
        <a:lstStyle/>
        <a:p>
          <a:endParaRPr lang="es-ES"/>
        </a:p>
      </dgm:t>
    </dgm:pt>
  </dgm:ptLst>
  <dgm:cxnLst>
    <dgm:cxn modelId="{63B877ED-9003-47F3-A589-857A89B89D6A}" type="presOf" srcId="{E4F9378D-DA93-441C-A052-8392AD697FC8}" destId="{AA8611EE-9495-42BF-8F5A-0508AD61DAC3}" srcOrd="0" destOrd="0" presId="urn:microsoft.com/office/officeart/2005/8/layout/vProcess5"/>
    <dgm:cxn modelId="{628B7730-407D-4A27-BD44-26856F8ABD51}" srcId="{FB1B624E-7514-41B3-B5A4-3FE056DD8915}" destId="{9CFE7E57-2C56-445F-AD49-8FFD1AEE3F0D}" srcOrd="1" destOrd="0" parTransId="{B03FD63F-C456-4A9C-B4AA-75503F4680CC}" sibTransId="{09CC0B80-CBB0-4747-98BE-090B1D94224D}"/>
    <dgm:cxn modelId="{F9DBF06F-5230-402E-B2D1-8EA2A5317141}" srcId="{FB1B624E-7514-41B3-B5A4-3FE056DD8915}" destId="{CF3E8EE0-2AC9-46C6-8E5F-A343EEDDF972}" srcOrd="0" destOrd="0" parTransId="{325973CB-FFD7-415C-AC47-0FDC86E87E13}" sibTransId="{E4F9378D-DA93-441C-A052-8392AD697FC8}"/>
    <dgm:cxn modelId="{DBFEF202-ADE0-4C1F-88AB-4E3CF7B1F4A8}" type="presOf" srcId="{CF3E8EE0-2AC9-46C6-8E5F-A343EEDDF972}" destId="{866AB4BC-C77D-4F97-A7F4-BD9DD4D1BC10}" srcOrd="0" destOrd="0" presId="urn:microsoft.com/office/officeart/2005/8/layout/vProcess5"/>
    <dgm:cxn modelId="{476838B4-EC24-4D4A-93F8-F6E2213EC134}" type="presOf" srcId="{9CFE7E57-2C56-445F-AD49-8FFD1AEE3F0D}" destId="{4FEA30BC-56FB-4739-AD67-CD76CAE7A729}" srcOrd="0" destOrd="0" presId="urn:microsoft.com/office/officeart/2005/8/layout/vProcess5"/>
    <dgm:cxn modelId="{5E83D419-FC71-4D73-AE82-65D6BBC91DC6}" type="presOf" srcId="{9CFE7E57-2C56-445F-AD49-8FFD1AEE3F0D}" destId="{61152F29-D0BF-4EE7-89CD-B4F77B53D23D}" srcOrd="1" destOrd="0" presId="urn:microsoft.com/office/officeart/2005/8/layout/vProcess5"/>
    <dgm:cxn modelId="{378AB0A8-E428-455C-9BC7-CCE12FB4B32E}" type="presOf" srcId="{CF3E8EE0-2AC9-46C6-8E5F-A343EEDDF972}" destId="{F814B936-87D9-4048-8C9C-4051804D9DE3}" srcOrd="1" destOrd="0" presId="urn:microsoft.com/office/officeart/2005/8/layout/vProcess5"/>
    <dgm:cxn modelId="{76560F10-DF04-4E30-874B-B6C614579003}" type="presOf" srcId="{FB1B624E-7514-41B3-B5A4-3FE056DD8915}" destId="{17D016D0-7617-42E4-8BB0-0F82C72BCF7F}" srcOrd="0" destOrd="0" presId="urn:microsoft.com/office/officeart/2005/8/layout/vProcess5"/>
    <dgm:cxn modelId="{E844E0CF-B12B-4AFC-A396-DBD5D6278A71}" type="presParOf" srcId="{17D016D0-7617-42E4-8BB0-0F82C72BCF7F}" destId="{BD7CD5AF-04C1-4E4F-AA42-FFCFDA09F811}" srcOrd="0" destOrd="0" presId="urn:microsoft.com/office/officeart/2005/8/layout/vProcess5"/>
    <dgm:cxn modelId="{2A0E4B91-32C5-4DDB-9B6D-D9C3C1242128}" type="presParOf" srcId="{17D016D0-7617-42E4-8BB0-0F82C72BCF7F}" destId="{866AB4BC-C77D-4F97-A7F4-BD9DD4D1BC10}" srcOrd="1" destOrd="0" presId="urn:microsoft.com/office/officeart/2005/8/layout/vProcess5"/>
    <dgm:cxn modelId="{CE5FB7DA-BBE4-4434-B688-E2FFFD8EB385}" type="presParOf" srcId="{17D016D0-7617-42E4-8BB0-0F82C72BCF7F}" destId="{4FEA30BC-56FB-4739-AD67-CD76CAE7A729}" srcOrd="2" destOrd="0" presId="urn:microsoft.com/office/officeart/2005/8/layout/vProcess5"/>
    <dgm:cxn modelId="{547B6DD4-28FC-4AFC-9D02-5279FBC1EE60}" type="presParOf" srcId="{17D016D0-7617-42E4-8BB0-0F82C72BCF7F}" destId="{AA8611EE-9495-42BF-8F5A-0508AD61DAC3}" srcOrd="3" destOrd="0" presId="urn:microsoft.com/office/officeart/2005/8/layout/vProcess5"/>
    <dgm:cxn modelId="{54276D9C-021C-4BC0-A17B-7AD06657EB80}" type="presParOf" srcId="{17D016D0-7617-42E4-8BB0-0F82C72BCF7F}" destId="{F814B936-87D9-4048-8C9C-4051804D9DE3}" srcOrd="4" destOrd="0" presId="urn:microsoft.com/office/officeart/2005/8/layout/vProcess5"/>
    <dgm:cxn modelId="{2A1FBB48-BCAD-43DB-AFA0-AFAE128DD8D6}" type="presParOf" srcId="{17D016D0-7617-42E4-8BB0-0F82C72BCF7F}" destId="{61152F29-D0BF-4EE7-89CD-B4F77B53D23D}"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1B624E-7514-41B3-B5A4-3FE056DD8915}"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s-VE"/>
        </a:p>
      </dgm:t>
    </dgm:pt>
    <dgm:pt modelId="{CF3E8EE0-2AC9-46C6-8E5F-A343EEDDF972}">
      <dgm:prSet phldrT="[Texto]" custT="1"/>
      <dgm:spPr/>
      <dgm:t>
        <a:bodyPr/>
        <a:lstStyle/>
        <a:p>
          <a:pPr algn="just"/>
          <a:r>
            <a:rPr lang="es-VE" sz="1400" dirty="0" smtClean="0">
              <a:latin typeface="Century Gothic" pitchFamily="34" charset="0"/>
            </a:rPr>
            <a:t>Tener en consideración que se escogieron artículos publicados entre 1965 y 2010, por lo cual la diferencia en técnica de procedimientos, tratamiento medico , ha variado mucho en la actualidad; asimismo los estudios presentaban alta heterogeneidad siendo poco comparables .</a:t>
          </a:r>
          <a:endParaRPr lang="es-VE" sz="1400" dirty="0"/>
        </a:p>
      </dgm:t>
    </dgm:pt>
    <dgm:pt modelId="{325973CB-FFD7-415C-AC47-0FDC86E87E13}" type="parTrans" cxnId="{F9DBF06F-5230-402E-B2D1-8EA2A5317141}">
      <dgm:prSet/>
      <dgm:spPr/>
      <dgm:t>
        <a:bodyPr/>
        <a:lstStyle/>
        <a:p>
          <a:endParaRPr lang="es-VE"/>
        </a:p>
      </dgm:t>
    </dgm:pt>
    <dgm:pt modelId="{E4F9378D-DA93-441C-A052-8392AD697FC8}" type="sibTrans" cxnId="{F9DBF06F-5230-402E-B2D1-8EA2A5317141}">
      <dgm:prSet/>
      <dgm:spPr>
        <a:solidFill>
          <a:srgbClr val="008DF7">
            <a:alpha val="90000"/>
          </a:srgbClr>
        </a:solidFill>
      </dgm:spPr>
      <dgm:t>
        <a:bodyPr/>
        <a:lstStyle/>
        <a:p>
          <a:endParaRPr lang="es-VE"/>
        </a:p>
      </dgm:t>
    </dgm:pt>
    <dgm:pt modelId="{17D016D0-7617-42E4-8BB0-0F82C72BCF7F}" type="pres">
      <dgm:prSet presAssocID="{FB1B624E-7514-41B3-B5A4-3FE056DD8915}" presName="outerComposite" presStyleCnt="0">
        <dgm:presLayoutVars>
          <dgm:chMax val="5"/>
          <dgm:dir/>
          <dgm:resizeHandles val="exact"/>
        </dgm:presLayoutVars>
      </dgm:prSet>
      <dgm:spPr/>
      <dgm:t>
        <a:bodyPr/>
        <a:lstStyle/>
        <a:p>
          <a:endParaRPr lang="es-VE"/>
        </a:p>
      </dgm:t>
    </dgm:pt>
    <dgm:pt modelId="{BD7CD5AF-04C1-4E4F-AA42-FFCFDA09F811}" type="pres">
      <dgm:prSet presAssocID="{FB1B624E-7514-41B3-B5A4-3FE056DD8915}" presName="dummyMaxCanvas" presStyleCnt="0">
        <dgm:presLayoutVars/>
      </dgm:prSet>
      <dgm:spPr/>
    </dgm:pt>
    <dgm:pt modelId="{7971C920-0A90-444E-A279-4C62157C968C}" type="pres">
      <dgm:prSet presAssocID="{FB1B624E-7514-41B3-B5A4-3FE056DD8915}" presName="OneNode_1" presStyleLbl="node1" presStyleIdx="0" presStyleCnt="1">
        <dgm:presLayoutVars>
          <dgm:bulletEnabled val="1"/>
        </dgm:presLayoutVars>
      </dgm:prSet>
      <dgm:spPr/>
      <dgm:t>
        <a:bodyPr/>
        <a:lstStyle/>
        <a:p>
          <a:endParaRPr lang="es-ES"/>
        </a:p>
      </dgm:t>
    </dgm:pt>
  </dgm:ptLst>
  <dgm:cxnLst>
    <dgm:cxn modelId="{F9DBF06F-5230-402E-B2D1-8EA2A5317141}" srcId="{FB1B624E-7514-41B3-B5A4-3FE056DD8915}" destId="{CF3E8EE0-2AC9-46C6-8E5F-A343EEDDF972}" srcOrd="0" destOrd="0" parTransId="{325973CB-FFD7-415C-AC47-0FDC86E87E13}" sibTransId="{E4F9378D-DA93-441C-A052-8392AD697FC8}"/>
    <dgm:cxn modelId="{76560F10-DF04-4E30-874B-B6C614579003}" type="presOf" srcId="{FB1B624E-7514-41B3-B5A4-3FE056DD8915}" destId="{17D016D0-7617-42E4-8BB0-0F82C72BCF7F}" srcOrd="0" destOrd="0" presId="urn:microsoft.com/office/officeart/2005/8/layout/vProcess5"/>
    <dgm:cxn modelId="{69F552D9-0DC9-406E-BCA5-7B95740D2B5B}" type="presOf" srcId="{CF3E8EE0-2AC9-46C6-8E5F-A343EEDDF972}" destId="{7971C920-0A90-444E-A279-4C62157C968C}" srcOrd="0" destOrd="0" presId="urn:microsoft.com/office/officeart/2005/8/layout/vProcess5"/>
    <dgm:cxn modelId="{E844E0CF-B12B-4AFC-A396-DBD5D6278A71}" type="presParOf" srcId="{17D016D0-7617-42E4-8BB0-0F82C72BCF7F}" destId="{BD7CD5AF-04C1-4E4F-AA42-FFCFDA09F811}" srcOrd="0" destOrd="0" presId="urn:microsoft.com/office/officeart/2005/8/layout/vProcess5"/>
    <dgm:cxn modelId="{9FC069FB-D44B-415B-8C6C-00A021B610C6}" type="presParOf" srcId="{17D016D0-7617-42E4-8BB0-0F82C72BCF7F}" destId="{7971C920-0A90-444E-A279-4C62157C968C}" srcOrd="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C5F6C-70A2-4B1F-88C1-B754C279BAC9}"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VE"/>
        </a:p>
      </dgm:t>
    </dgm:pt>
    <dgm:pt modelId="{6FFD5060-F123-4E81-A63A-3D659D930A68}">
      <dgm:prSet phldrT="[Texto]" custT="1"/>
      <dgm:spPr/>
      <dgm:t>
        <a:bodyPr/>
        <a:lstStyle/>
        <a:p>
          <a:r>
            <a:rPr lang="es-VE" sz="3200" b="1" dirty="0" smtClean="0">
              <a:latin typeface="Century Gothic" pitchFamily="34" charset="0"/>
            </a:rPr>
            <a:t>Inclusión:</a:t>
          </a:r>
          <a:endParaRPr lang="es-VE" sz="3200" b="1" dirty="0">
            <a:latin typeface="Century Gothic" pitchFamily="34" charset="0"/>
          </a:endParaRPr>
        </a:p>
      </dgm:t>
    </dgm:pt>
    <dgm:pt modelId="{CE12EA42-73A7-4BDC-8DDD-96A89F1F114C}" type="parTrans" cxnId="{0CFA19D7-6B55-4BD5-BF53-DC81B9DFA0E1}">
      <dgm:prSet/>
      <dgm:spPr/>
      <dgm:t>
        <a:bodyPr/>
        <a:lstStyle/>
        <a:p>
          <a:endParaRPr lang="es-VE" sz="1600">
            <a:latin typeface="Century Gothic" pitchFamily="34" charset="0"/>
          </a:endParaRPr>
        </a:p>
      </dgm:t>
    </dgm:pt>
    <dgm:pt modelId="{D8890B9E-1299-48A2-8E94-C1FDFAA3F1A7}" type="sibTrans" cxnId="{0CFA19D7-6B55-4BD5-BF53-DC81B9DFA0E1}">
      <dgm:prSet/>
      <dgm:spPr/>
      <dgm:t>
        <a:bodyPr/>
        <a:lstStyle/>
        <a:p>
          <a:endParaRPr lang="es-VE" sz="1600">
            <a:latin typeface="Century Gothic" pitchFamily="34" charset="0"/>
          </a:endParaRPr>
        </a:p>
      </dgm:t>
    </dgm:pt>
    <dgm:pt modelId="{397C40A8-542F-4B4C-AC62-14EF3BEDD1E8}">
      <dgm:prSet phldrT="[Texto]" custT="1"/>
      <dgm:spPr/>
      <dgm:t>
        <a:bodyPr/>
        <a:lstStyle/>
        <a:p>
          <a:r>
            <a:rPr lang="es-ES" sz="1800" dirty="0" smtClean="0"/>
            <a:t>Todos los estudios comparativos que informaron un tamaño del efecto para un resultado de interés, o datos que permitieron calcular el tamaño del efecto, para los pacientes con IMR tratados con reparación de VM versus reemplazo de VM fueron elegibles</a:t>
          </a:r>
          <a:r>
            <a:rPr lang="es-ES" sz="1800" dirty="0" smtClean="0">
              <a:latin typeface="Century Gothic" pitchFamily="34" charset="0"/>
            </a:rPr>
            <a:t>.</a:t>
          </a:r>
          <a:endParaRPr lang="es-VE" sz="1800" dirty="0">
            <a:latin typeface="Century Gothic" pitchFamily="34" charset="0"/>
          </a:endParaRPr>
        </a:p>
      </dgm:t>
    </dgm:pt>
    <dgm:pt modelId="{73077771-A4F5-469C-90BA-0262384224BE}" type="parTrans" cxnId="{F3AA2873-BFAF-42D1-9398-6FED0010127E}">
      <dgm:prSet/>
      <dgm:spPr/>
      <dgm:t>
        <a:bodyPr/>
        <a:lstStyle/>
        <a:p>
          <a:endParaRPr lang="es-VE" sz="1600">
            <a:latin typeface="Century Gothic" pitchFamily="34" charset="0"/>
          </a:endParaRPr>
        </a:p>
      </dgm:t>
    </dgm:pt>
    <dgm:pt modelId="{5C72046F-C9F4-4FA5-878A-A0BD974DD546}" type="sibTrans" cxnId="{F3AA2873-BFAF-42D1-9398-6FED0010127E}">
      <dgm:prSet/>
      <dgm:spPr/>
      <dgm:t>
        <a:bodyPr/>
        <a:lstStyle/>
        <a:p>
          <a:endParaRPr lang="es-VE" sz="1600">
            <a:latin typeface="Century Gothic" pitchFamily="34" charset="0"/>
          </a:endParaRPr>
        </a:p>
      </dgm:t>
    </dgm:pt>
    <dgm:pt modelId="{B25E694E-D182-47A1-A681-AB8A1476A315}">
      <dgm:prSet phldrT="[Texto]" custT="1"/>
      <dgm:spPr/>
      <dgm:t>
        <a:bodyPr/>
        <a:lstStyle/>
        <a:p>
          <a:r>
            <a:rPr lang="es-VE" sz="2800" b="1" dirty="0" smtClean="0">
              <a:latin typeface="Century Gothic" pitchFamily="34" charset="0"/>
            </a:rPr>
            <a:t>Exclusión:</a:t>
          </a:r>
          <a:endParaRPr lang="es-VE" sz="2800" b="1" dirty="0">
            <a:latin typeface="Century Gothic" pitchFamily="34" charset="0"/>
          </a:endParaRPr>
        </a:p>
      </dgm:t>
    </dgm:pt>
    <dgm:pt modelId="{1144BF40-7703-4C91-813B-E74C35F67F57}" type="parTrans" cxnId="{B1AB04F3-4BD9-4116-A42B-20DA5B639E17}">
      <dgm:prSet/>
      <dgm:spPr/>
      <dgm:t>
        <a:bodyPr/>
        <a:lstStyle/>
        <a:p>
          <a:endParaRPr lang="es-VE" sz="1600">
            <a:latin typeface="Century Gothic" pitchFamily="34" charset="0"/>
          </a:endParaRPr>
        </a:p>
      </dgm:t>
    </dgm:pt>
    <dgm:pt modelId="{9A538BC7-CBF1-4B79-89CC-0EE634D0696A}" type="sibTrans" cxnId="{B1AB04F3-4BD9-4116-A42B-20DA5B639E17}">
      <dgm:prSet/>
      <dgm:spPr/>
      <dgm:t>
        <a:bodyPr/>
        <a:lstStyle/>
        <a:p>
          <a:endParaRPr lang="es-VE" sz="1600">
            <a:latin typeface="Century Gothic" pitchFamily="34" charset="0"/>
          </a:endParaRPr>
        </a:p>
      </dgm:t>
    </dgm:pt>
    <dgm:pt modelId="{2D0A4DD0-F924-4302-B460-68AEAE4DD779}">
      <dgm:prSet phldrT="[Texto]" custT="1"/>
      <dgm:spPr/>
      <dgm:t>
        <a:bodyPr/>
        <a:lstStyle/>
        <a:p>
          <a:r>
            <a:rPr lang="es-ES" sz="1800" dirty="0" smtClean="0"/>
            <a:t>Varios informes del mismo estudio, se incluyeron los datos del informe más reciente para cada resultado y todos los documentos se utilizaron para recopilar información sobre las características del paciente y del estudio</a:t>
          </a:r>
          <a:r>
            <a:rPr lang="es-ES" sz="1800" dirty="0" smtClean="0">
              <a:latin typeface="Century Gothic" pitchFamily="34" charset="0"/>
            </a:rPr>
            <a:t>.</a:t>
          </a:r>
          <a:endParaRPr lang="es-VE" sz="1800" dirty="0">
            <a:latin typeface="Century Gothic" pitchFamily="34" charset="0"/>
          </a:endParaRPr>
        </a:p>
      </dgm:t>
    </dgm:pt>
    <dgm:pt modelId="{08676DBA-DD43-4745-ABDF-B64CF50264ED}" type="parTrans" cxnId="{37D4FBA7-78FD-4CD9-822D-F05C19FF16E3}">
      <dgm:prSet/>
      <dgm:spPr/>
      <dgm:t>
        <a:bodyPr/>
        <a:lstStyle/>
        <a:p>
          <a:endParaRPr lang="es-VE" sz="1600">
            <a:latin typeface="Century Gothic" pitchFamily="34" charset="0"/>
          </a:endParaRPr>
        </a:p>
      </dgm:t>
    </dgm:pt>
    <dgm:pt modelId="{D9D71DC3-72FF-4EB5-ABBC-FE1DB0EE7DC1}" type="sibTrans" cxnId="{37D4FBA7-78FD-4CD9-822D-F05C19FF16E3}">
      <dgm:prSet/>
      <dgm:spPr/>
      <dgm:t>
        <a:bodyPr/>
        <a:lstStyle/>
        <a:p>
          <a:endParaRPr lang="es-VE" sz="1600">
            <a:latin typeface="Century Gothic" pitchFamily="34" charset="0"/>
          </a:endParaRPr>
        </a:p>
      </dgm:t>
    </dgm:pt>
    <dgm:pt modelId="{8B20FD86-571E-468D-9451-C1B1C1B88618}">
      <dgm:prSet phldrT="[Texto]" custT="1"/>
      <dgm:spPr/>
      <dgm:t>
        <a:bodyPr/>
        <a:lstStyle/>
        <a:p>
          <a:r>
            <a:rPr lang="es-ES" sz="2000" dirty="0" smtClean="0"/>
            <a:t>Se excluyeron los estudios en los que no fue posible extraer el resultado de interés.</a:t>
          </a:r>
          <a:endParaRPr lang="es-VE" sz="2000" dirty="0">
            <a:latin typeface="Century Gothic" pitchFamily="34" charset="0"/>
          </a:endParaRPr>
        </a:p>
      </dgm:t>
    </dgm:pt>
    <dgm:pt modelId="{0211B4E2-258C-42F4-8825-EF4330EF4875}" type="parTrans" cxnId="{184779DF-EA34-4A0E-B266-7E35868EA0F9}">
      <dgm:prSet/>
      <dgm:spPr/>
      <dgm:t>
        <a:bodyPr/>
        <a:lstStyle/>
        <a:p>
          <a:endParaRPr lang="es-VE" sz="1600">
            <a:latin typeface="Century Gothic" pitchFamily="34" charset="0"/>
          </a:endParaRPr>
        </a:p>
      </dgm:t>
    </dgm:pt>
    <dgm:pt modelId="{552E8151-8272-47ED-BC38-4AA7918E44E1}" type="sibTrans" cxnId="{184779DF-EA34-4A0E-B266-7E35868EA0F9}">
      <dgm:prSet/>
      <dgm:spPr/>
      <dgm:t>
        <a:bodyPr/>
        <a:lstStyle/>
        <a:p>
          <a:endParaRPr lang="es-VE" sz="1600">
            <a:latin typeface="Century Gothic" pitchFamily="34" charset="0"/>
          </a:endParaRPr>
        </a:p>
      </dgm:t>
    </dgm:pt>
    <dgm:pt modelId="{EA6AE85C-0EA4-4B5F-AE8A-46270DA8DF5E}" type="pres">
      <dgm:prSet presAssocID="{FA4C5F6C-70A2-4B1F-88C1-B754C279BAC9}" presName="Name0" presStyleCnt="0">
        <dgm:presLayoutVars>
          <dgm:dir/>
          <dgm:animLvl val="lvl"/>
          <dgm:resizeHandles val="exact"/>
        </dgm:presLayoutVars>
      </dgm:prSet>
      <dgm:spPr/>
      <dgm:t>
        <a:bodyPr/>
        <a:lstStyle/>
        <a:p>
          <a:endParaRPr lang="es-VE"/>
        </a:p>
      </dgm:t>
    </dgm:pt>
    <dgm:pt modelId="{2B66E84B-4D49-40BF-83E5-29AF40797DDF}" type="pres">
      <dgm:prSet presAssocID="{6FFD5060-F123-4E81-A63A-3D659D930A68}" presName="vertFlow" presStyleCnt="0"/>
      <dgm:spPr/>
    </dgm:pt>
    <dgm:pt modelId="{F9FB7769-1C1E-4854-AE76-20B36D900B54}" type="pres">
      <dgm:prSet presAssocID="{6FFD5060-F123-4E81-A63A-3D659D930A68}" presName="header" presStyleLbl="node1" presStyleIdx="0" presStyleCnt="2"/>
      <dgm:spPr/>
      <dgm:t>
        <a:bodyPr/>
        <a:lstStyle/>
        <a:p>
          <a:endParaRPr lang="es-VE"/>
        </a:p>
      </dgm:t>
    </dgm:pt>
    <dgm:pt modelId="{EE75D4A9-1952-449D-98FA-DE261EC637B4}" type="pres">
      <dgm:prSet presAssocID="{73077771-A4F5-469C-90BA-0262384224BE}" presName="parTrans" presStyleLbl="sibTrans2D1" presStyleIdx="0" presStyleCnt="3"/>
      <dgm:spPr/>
      <dgm:t>
        <a:bodyPr/>
        <a:lstStyle/>
        <a:p>
          <a:endParaRPr lang="es-VE"/>
        </a:p>
      </dgm:t>
    </dgm:pt>
    <dgm:pt modelId="{43FEEBCC-0D60-400D-A3DA-002905072ACC}" type="pres">
      <dgm:prSet presAssocID="{397C40A8-542F-4B4C-AC62-14EF3BEDD1E8}" presName="child" presStyleLbl="alignAccFollowNode1" presStyleIdx="0" presStyleCnt="3" custScaleX="162141" custScaleY="291506">
        <dgm:presLayoutVars>
          <dgm:chMax val="0"/>
          <dgm:bulletEnabled val="1"/>
        </dgm:presLayoutVars>
      </dgm:prSet>
      <dgm:spPr/>
      <dgm:t>
        <a:bodyPr/>
        <a:lstStyle/>
        <a:p>
          <a:endParaRPr lang="es-VE"/>
        </a:p>
      </dgm:t>
    </dgm:pt>
    <dgm:pt modelId="{22F45863-C45D-45D5-9D4D-8EBC0632253F}" type="pres">
      <dgm:prSet presAssocID="{5C72046F-C9F4-4FA5-878A-A0BD974DD546}" presName="sibTrans" presStyleLbl="sibTrans2D1" presStyleIdx="1" presStyleCnt="3" custFlipVert="1" custFlipHor="1" custScaleX="39852" custScaleY="96487" custLinFactNeighborX="1182" custLinFactNeighborY="23112"/>
      <dgm:spPr/>
      <dgm:t>
        <a:bodyPr/>
        <a:lstStyle/>
        <a:p>
          <a:endParaRPr lang="es-VE"/>
        </a:p>
      </dgm:t>
    </dgm:pt>
    <dgm:pt modelId="{C06465D6-5B69-48C2-8FE1-D8186CB7BBE6}" type="pres">
      <dgm:prSet presAssocID="{2D0A4DD0-F924-4302-B460-68AEAE4DD779}" presName="child" presStyleLbl="alignAccFollowNode1" presStyleIdx="1" presStyleCnt="3" custScaleX="176158" custScaleY="262007" custLinFactY="6822" custLinFactNeighborX="2097" custLinFactNeighborY="100000">
        <dgm:presLayoutVars>
          <dgm:chMax val="0"/>
          <dgm:bulletEnabled val="1"/>
        </dgm:presLayoutVars>
      </dgm:prSet>
      <dgm:spPr/>
      <dgm:t>
        <a:bodyPr/>
        <a:lstStyle/>
        <a:p>
          <a:endParaRPr lang="es-VE"/>
        </a:p>
      </dgm:t>
    </dgm:pt>
    <dgm:pt modelId="{C2A2D117-CDB4-4F02-B9BF-853C946033DA}" type="pres">
      <dgm:prSet presAssocID="{6FFD5060-F123-4E81-A63A-3D659D930A68}" presName="hSp" presStyleCnt="0"/>
      <dgm:spPr/>
    </dgm:pt>
    <dgm:pt modelId="{6B44AF89-13AA-472D-8318-3074C1B85518}" type="pres">
      <dgm:prSet presAssocID="{B25E694E-D182-47A1-A681-AB8A1476A315}" presName="vertFlow" presStyleCnt="0"/>
      <dgm:spPr/>
    </dgm:pt>
    <dgm:pt modelId="{ABF19EE4-4854-4E39-9326-95B037391F14}" type="pres">
      <dgm:prSet presAssocID="{B25E694E-D182-47A1-A681-AB8A1476A315}" presName="header" presStyleLbl="node1" presStyleIdx="1" presStyleCnt="2"/>
      <dgm:spPr/>
      <dgm:t>
        <a:bodyPr/>
        <a:lstStyle/>
        <a:p>
          <a:endParaRPr lang="es-VE"/>
        </a:p>
      </dgm:t>
    </dgm:pt>
    <dgm:pt modelId="{7A3AFBAA-CF24-4EB7-9D26-887BFA43D5B0}" type="pres">
      <dgm:prSet presAssocID="{0211B4E2-258C-42F4-8825-EF4330EF4875}" presName="parTrans" presStyleLbl="sibTrans2D1" presStyleIdx="2" presStyleCnt="3"/>
      <dgm:spPr/>
      <dgm:t>
        <a:bodyPr/>
        <a:lstStyle/>
        <a:p>
          <a:endParaRPr lang="es-ES"/>
        </a:p>
      </dgm:t>
    </dgm:pt>
    <dgm:pt modelId="{78228849-F8B8-469F-B8ED-ABDF22C52E10}" type="pres">
      <dgm:prSet presAssocID="{8B20FD86-571E-468D-9451-C1B1C1B88618}" presName="child" presStyleLbl="alignAccFollowNode1" presStyleIdx="2" presStyleCnt="3" custScaleX="89107" custScaleY="257398" custLinFactNeighborY="-1913">
        <dgm:presLayoutVars>
          <dgm:chMax val="0"/>
          <dgm:bulletEnabled val="1"/>
        </dgm:presLayoutVars>
      </dgm:prSet>
      <dgm:spPr/>
      <dgm:t>
        <a:bodyPr/>
        <a:lstStyle/>
        <a:p>
          <a:endParaRPr lang="es-VE"/>
        </a:p>
      </dgm:t>
    </dgm:pt>
  </dgm:ptLst>
  <dgm:cxnLst>
    <dgm:cxn modelId="{BFCBCAB8-1A43-420E-B6CB-BBB629A257F2}" type="presOf" srcId="{0211B4E2-258C-42F4-8825-EF4330EF4875}" destId="{7A3AFBAA-CF24-4EB7-9D26-887BFA43D5B0}" srcOrd="0" destOrd="0" presId="urn:microsoft.com/office/officeart/2005/8/layout/lProcess1"/>
    <dgm:cxn modelId="{F3AA2873-BFAF-42D1-9398-6FED0010127E}" srcId="{6FFD5060-F123-4E81-A63A-3D659D930A68}" destId="{397C40A8-542F-4B4C-AC62-14EF3BEDD1E8}" srcOrd="0" destOrd="0" parTransId="{73077771-A4F5-469C-90BA-0262384224BE}" sibTransId="{5C72046F-C9F4-4FA5-878A-A0BD974DD546}"/>
    <dgm:cxn modelId="{FE2E6376-0F88-4DF9-B145-CE76A32EBD88}" type="presOf" srcId="{5C72046F-C9F4-4FA5-878A-A0BD974DD546}" destId="{22F45863-C45D-45D5-9D4D-8EBC0632253F}" srcOrd="0" destOrd="0" presId="urn:microsoft.com/office/officeart/2005/8/layout/lProcess1"/>
    <dgm:cxn modelId="{8F30F864-3D78-4A19-A06A-6201C5CF74D2}" type="presOf" srcId="{B25E694E-D182-47A1-A681-AB8A1476A315}" destId="{ABF19EE4-4854-4E39-9326-95B037391F14}" srcOrd="0" destOrd="0" presId="urn:microsoft.com/office/officeart/2005/8/layout/lProcess1"/>
    <dgm:cxn modelId="{184779DF-EA34-4A0E-B266-7E35868EA0F9}" srcId="{B25E694E-D182-47A1-A681-AB8A1476A315}" destId="{8B20FD86-571E-468D-9451-C1B1C1B88618}" srcOrd="0" destOrd="0" parTransId="{0211B4E2-258C-42F4-8825-EF4330EF4875}" sibTransId="{552E8151-8272-47ED-BC38-4AA7918E44E1}"/>
    <dgm:cxn modelId="{78C9B9E3-E30C-4822-87C2-2733B62B7826}" type="presOf" srcId="{8B20FD86-571E-468D-9451-C1B1C1B88618}" destId="{78228849-F8B8-469F-B8ED-ABDF22C52E10}" srcOrd="0" destOrd="0" presId="urn:microsoft.com/office/officeart/2005/8/layout/lProcess1"/>
    <dgm:cxn modelId="{0CFA19D7-6B55-4BD5-BF53-DC81B9DFA0E1}" srcId="{FA4C5F6C-70A2-4B1F-88C1-B754C279BAC9}" destId="{6FFD5060-F123-4E81-A63A-3D659D930A68}" srcOrd="0" destOrd="0" parTransId="{CE12EA42-73A7-4BDC-8DDD-96A89F1F114C}" sibTransId="{D8890B9E-1299-48A2-8E94-C1FDFAA3F1A7}"/>
    <dgm:cxn modelId="{37D4FBA7-78FD-4CD9-822D-F05C19FF16E3}" srcId="{6FFD5060-F123-4E81-A63A-3D659D930A68}" destId="{2D0A4DD0-F924-4302-B460-68AEAE4DD779}" srcOrd="1" destOrd="0" parTransId="{08676DBA-DD43-4745-ABDF-B64CF50264ED}" sibTransId="{D9D71DC3-72FF-4EB5-ABBC-FE1DB0EE7DC1}"/>
    <dgm:cxn modelId="{AE398D82-76CD-482A-890D-A819C4AD92C8}" type="presOf" srcId="{397C40A8-542F-4B4C-AC62-14EF3BEDD1E8}" destId="{43FEEBCC-0D60-400D-A3DA-002905072ACC}" srcOrd="0" destOrd="0" presId="urn:microsoft.com/office/officeart/2005/8/layout/lProcess1"/>
    <dgm:cxn modelId="{DF0017E2-F3E5-401D-AB75-8E89C529C11E}" type="presOf" srcId="{FA4C5F6C-70A2-4B1F-88C1-B754C279BAC9}" destId="{EA6AE85C-0EA4-4B5F-AE8A-46270DA8DF5E}" srcOrd="0" destOrd="0" presId="urn:microsoft.com/office/officeart/2005/8/layout/lProcess1"/>
    <dgm:cxn modelId="{D9D4EFE1-E0B4-42B7-979C-D4B9C885C77C}" type="presOf" srcId="{73077771-A4F5-469C-90BA-0262384224BE}" destId="{EE75D4A9-1952-449D-98FA-DE261EC637B4}" srcOrd="0" destOrd="0" presId="urn:microsoft.com/office/officeart/2005/8/layout/lProcess1"/>
    <dgm:cxn modelId="{B1AB04F3-4BD9-4116-A42B-20DA5B639E17}" srcId="{FA4C5F6C-70A2-4B1F-88C1-B754C279BAC9}" destId="{B25E694E-D182-47A1-A681-AB8A1476A315}" srcOrd="1" destOrd="0" parTransId="{1144BF40-7703-4C91-813B-E74C35F67F57}" sibTransId="{9A538BC7-CBF1-4B79-89CC-0EE634D0696A}"/>
    <dgm:cxn modelId="{BAE140BC-FB13-4814-BBFC-8B3569CA9ED5}" type="presOf" srcId="{6FFD5060-F123-4E81-A63A-3D659D930A68}" destId="{F9FB7769-1C1E-4854-AE76-20B36D900B54}" srcOrd="0" destOrd="0" presId="urn:microsoft.com/office/officeart/2005/8/layout/lProcess1"/>
    <dgm:cxn modelId="{4AD0EAD3-8A4F-4A34-BE1F-D7E458F66461}" type="presOf" srcId="{2D0A4DD0-F924-4302-B460-68AEAE4DD779}" destId="{C06465D6-5B69-48C2-8FE1-D8186CB7BBE6}" srcOrd="0" destOrd="0" presId="urn:microsoft.com/office/officeart/2005/8/layout/lProcess1"/>
    <dgm:cxn modelId="{FF3CCB80-107D-48DB-8ECB-39F9C246B2D6}" type="presParOf" srcId="{EA6AE85C-0EA4-4B5F-AE8A-46270DA8DF5E}" destId="{2B66E84B-4D49-40BF-83E5-29AF40797DDF}" srcOrd="0" destOrd="0" presId="urn:microsoft.com/office/officeart/2005/8/layout/lProcess1"/>
    <dgm:cxn modelId="{22989593-8D01-48BF-A913-CB80157D1D6F}" type="presParOf" srcId="{2B66E84B-4D49-40BF-83E5-29AF40797DDF}" destId="{F9FB7769-1C1E-4854-AE76-20B36D900B54}" srcOrd="0" destOrd="0" presId="urn:microsoft.com/office/officeart/2005/8/layout/lProcess1"/>
    <dgm:cxn modelId="{704DFA6F-782C-4BFE-9797-4027E69FEBCA}" type="presParOf" srcId="{2B66E84B-4D49-40BF-83E5-29AF40797DDF}" destId="{EE75D4A9-1952-449D-98FA-DE261EC637B4}" srcOrd="1" destOrd="0" presId="urn:microsoft.com/office/officeart/2005/8/layout/lProcess1"/>
    <dgm:cxn modelId="{1AE58A2A-033A-4501-BA84-3BDE5C95996C}" type="presParOf" srcId="{2B66E84B-4D49-40BF-83E5-29AF40797DDF}" destId="{43FEEBCC-0D60-400D-A3DA-002905072ACC}" srcOrd="2" destOrd="0" presId="urn:microsoft.com/office/officeart/2005/8/layout/lProcess1"/>
    <dgm:cxn modelId="{805FB7A5-3A87-47A3-9F4B-21EFA5B15E8A}" type="presParOf" srcId="{2B66E84B-4D49-40BF-83E5-29AF40797DDF}" destId="{22F45863-C45D-45D5-9D4D-8EBC0632253F}" srcOrd="3" destOrd="0" presId="urn:microsoft.com/office/officeart/2005/8/layout/lProcess1"/>
    <dgm:cxn modelId="{4F218F37-DCD4-4BC7-BB66-5161C808B5CD}" type="presParOf" srcId="{2B66E84B-4D49-40BF-83E5-29AF40797DDF}" destId="{C06465D6-5B69-48C2-8FE1-D8186CB7BBE6}" srcOrd="4" destOrd="0" presId="urn:microsoft.com/office/officeart/2005/8/layout/lProcess1"/>
    <dgm:cxn modelId="{71BE2D57-E407-4356-9DB1-55219EDF46CA}" type="presParOf" srcId="{EA6AE85C-0EA4-4B5F-AE8A-46270DA8DF5E}" destId="{C2A2D117-CDB4-4F02-B9BF-853C946033DA}" srcOrd="1" destOrd="0" presId="urn:microsoft.com/office/officeart/2005/8/layout/lProcess1"/>
    <dgm:cxn modelId="{AECC048A-21A3-406A-B285-1E806C09B1C1}" type="presParOf" srcId="{EA6AE85C-0EA4-4B5F-AE8A-46270DA8DF5E}" destId="{6B44AF89-13AA-472D-8318-3074C1B85518}" srcOrd="2" destOrd="0" presId="urn:microsoft.com/office/officeart/2005/8/layout/lProcess1"/>
    <dgm:cxn modelId="{FC3E5981-0A40-4ABF-948E-B0A487F2B798}" type="presParOf" srcId="{6B44AF89-13AA-472D-8318-3074C1B85518}" destId="{ABF19EE4-4854-4E39-9326-95B037391F14}" srcOrd="0" destOrd="0" presId="urn:microsoft.com/office/officeart/2005/8/layout/lProcess1"/>
    <dgm:cxn modelId="{5671115D-9F87-4E8A-A0D8-B5ECD9F0906A}" type="presParOf" srcId="{6B44AF89-13AA-472D-8318-3074C1B85518}" destId="{7A3AFBAA-CF24-4EB7-9D26-887BFA43D5B0}" srcOrd="1" destOrd="0" presId="urn:microsoft.com/office/officeart/2005/8/layout/lProcess1"/>
    <dgm:cxn modelId="{8C89958D-7222-4630-B68C-8B4A9D6E9BE2}" type="presParOf" srcId="{6B44AF89-13AA-472D-8318-3074C1B85518}" destId="{78228849-F8B8-469F-B8ED-ABDF22C52E10}" srcOrd="2" destOrd="0" presId="urn:microsoft.com/office/officeart/2005/8/layout/l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C7930-BDF7-4B0F-9FA7-06C6A6E3A0A2}"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VE"/>
        </a:p>
      </dgm:t>
    </dgm:pt>
    <dgm:pt modelId="{A5E753A1-4BB7-4822-940D-C4284CA1478C}">
      <dgm:prSet phldrT="[Texto]" custT="1"/>
      <dgm:spPr/>
      <dgm:t>
        <a:bodyPr/>
        <a:lstStyle/>
        <a:p>
          <a:r>
            <a:rPr lang="es-VE" sz="2400" b="1" dirty="0" smtClean="0">
              <a:latin typeface="Century Gothic" pitchFamily="34" charset="0"/>
            </a:rPr>
            <a:t>Extracción  de  datos:</a:t>
          </a:r>
          <a:endParaRPr lang="es-VE" sz="2400" b="1" dirty="0">
            <a:latin typeface="Century Gothic" pitchFamily="34" charset="0"/>
          </a:endParaRPr>
        </a:p>
      </dgm:t>
    </dgm:pt>
    <dgm:pt modelId="{6F48B75D-01DE-458A-A2E0-DEAAD2B1C45B}" type="parTrans" cxnId="{0EFE1E11-6BED-49F6-9EC0-8CEAA6E6BF2F}">
      <dgm:prSet/>
      <dgm:spPr/>
      <dgm:t>
        <a:bodyPr/>
        <a:lstStyle/>
        <a:p>
          <a:endParaRPr lang="es-VE" sz="1100">
            <a:latin typeface="Century Gothic" pitchFamily="34" charset="0"/>
          </a:endParaRPr>
        </a:p>
      </dgm:t>
    </dgm:pt>
    <dgm:pt modelId="{0096B49E-7B79-4F9E-9CA0-7A45358C123B}" type="sibTrans" cxnId="{0EFE1E11-6BED-49F6-9EC0-8CEAA6E6BF2F}">
      <dgm:prSet/>
      <dgm:spPr/>
      <dgm:t>
        <a:bodyPr/>
        <a:lstStyle/>
        <a:p>
          <a:endParaRPr lang="es-VE" sz="1100">
            <a:latin typeface="Century Gothic" pitchFamily="34" charset="0"/>
          </a:endParaRPr>
        </a:p>
      </dgm:t>
    </dgm:pt>
    <dgm:pt modelId="{E5EC0B12-4D27-470F-83F1-9CF66DC3682F}">
      <dgm:prSet phldrT="[Texto]" custT="1"/>
      <dgm:spPr/>
      <dgm:t>
        <a:bodyPr/>
        <a:lstStyle/>
        <a:p>
          <a:r>
            <a:rPr lang="es-ES" sz="2000" dirty="0" smtClean="0"/>
            <a:t>Tres revisores (SS, MM y CR) extrajeron de forma independiente las características del estudio y los resultados de acuerdo con un protocolo predefinido </a:t>
          </a:r>
          <a:r>
            <a:rPr lang="es-ES" sz="1200" b="1" dirty="0" smtClean="0">
              <a:latin typeface="Century Gothic" pitchFamily="34" charset="0"/>
            </a:rPr>
            <a:t>.</a:t>
          </a:r>
          <a:endParaRPr lang="es-VE" sz="1200" b="1" dirty="0">
            <a:latin typeface="Century Gothic" pitchFamily="34" charset="0"/>
          </a:endParaRPr>
        </a:p>
      </dgm:t>
    </dgm:pt>
    <dgm:pt modelId="{C5C470F2-E48E-420A-ACC6-90A203F9E08A}" type="parTrans" cxnId="{E68E464C-F236-44B1-9814-12D450D39203}">
      <dgm:prSet/>
      <dgm:spPr/>
      <dgm:t>
        <a:bodyPr/>
        <a:lstStyle/>
        <a:p>
          <a:endParaRPr lang="es-VE" sz="1100">
            <a:latin typeface="Century Gothic" pitchFamily="34" charset="0"/>
          </a:endParaRPr>
        </a:p>
      </dgm:t>
    </dgm:pt>
    <dgm:pt modelId="{95E2AF24-17A7-416A-A3B9-0BF5D69F290F}" type="sibTrans" cxnId="{E68E464C-F236-44B1-9814-12D450D39203}">
      <dgm:prSet/>
      <dgm:spPr/>
      <dgm:t>
        <a:bodyPr/>
        <a:lstStyle/>
        <a:p>
          <a:endParaRPr lang="es-VE" sz="1100">
            <a:latin typeface="Century Gothic" pitchFamily="34" charset="0"/>
          </a:endParaRPr>
        </a:p>
      </dgm:t>
    </dgm:pt>
    <dgm:pt modelId="{F2F7B7E5-49B7-4BFA-8A02-7E9986CFB194}">
      <dgm:prSet phldrT="[Texto]" custT="1"/>
      <dgm:spPr/>
      <dgm:t>
        <a:bodyPr/>
        <a:lstStyle/>
        <a:p>
          <a:r>
            <a:rPr lang="es-ES" sz="1800" dirty="0" smtClean="0"/>
            <a:t>Para resultados binarios  tales como mortalidad a 30 días , tasa de </a:t>
          </a:r>
          <a:r>
            <a:rPr lang="es-ES" sz="1800" dirty="0" err="1" smtClean="0"/>
            <a:t>reoperación</a:t>
          </a:r>
          <a:r>
            <a:rPr lang="es-ES" sz="1800" dirty="0" smtClean="0"/>
            <a:t> , se extrajeron los números de eventos y los denominadores </a:t>
          </a:r>
          <a:endParaRPr lang="es-VE" sz="1400" b="1" dirty="0">
            <a:latin typeface="Century Gothic" pitchFamily="34" charset="0"/>
          </a:endParaRPr>
        </a:p>
      </dgm:t>
    </dgm:pt>
    <dgm:pt modelId="{E4FDADEC-D995-469B-8FFE-18016084F506}" type="parTrans" cxnId="{2950609D-477B-47EE-BCA6-4D4BEA80BA47}">
      <dgm:prSet/>
      <dgm:spPr/>
      <dgm:t>
        <a:bodyPr/>
        <a:lstStyle/>
        <a:p>
          <a:endParaRPr lang="es-VE" sz="1100">
            <a:latin typeface="Century Gothic" pitchFamily="34" charset="0"/>
          </a:endParaRPr>
        </a:p>
      </dgm:t>
    </dgm:pt>
    <dgm:pt modelId="{A17EFBC0-2FB4-4287-9294-5A7535D82BFD}" type="sibTrans" cxnId="{2950609D-477B-47EE-BCA6-4D4BEA80BA47}">
      <dgm:prSet/>
      <dgm:spPr/>
      <dgm:t>
        <a:bodyPr/>
        <a:lstStyle/>
        <a:p>
          <a:endParaRPr lang="es-VE" sz="1100">
            <a:latin typeface="Century Gothic" pitchFamily="34" charset="0"/>
          </a:endParaRPr>
        </a:p>
      </dgm:t>
    </dgm:pt>
    <dgm:pt modelId="{37521FAD-1FBA-43F5-BAD9-198203CCCDF0}" type="pres">
      <dgm:prSet presAssocID="{CEEC7930-BDF7-4B0F-9FA7-06C6A6E3A0A2}" presName="diagram" presStyleCnt="0">
        <dgm:presLayoutVars>
          <dgm:chPref val="1"/>
          <dgm:dir/>
          <dgm:animOne val="branch"/>
          <dgm:animLvl val="lvl"/>
          <dgm:resizeHandles/>
        </dgm:presLayoutVars>
      </dgm:prSet>
      <dgm:spPr/>
      <dgm:t>
        <a:bodyPr/>
        <a:lstStyle/>
        <a:p>
          <a:endParaRPr lang="es-VE"/>
        </a:p>
      </dgm:t>
    </dgm:pt>
    <dgm:pt modelId="{6A963B2D-BA10-4D9C-9623-935D3F81F091}" type="pres">
      <dgm:prSet presAssocID="{A5E753A1-4BB7-4822-940D-C4284CA1478C}" presName="root" presStyleCnt="0"/>
      <dgm:spPr/>
    </dgm:pt>
    <dgm:pt modelId="{1BBDC9DA-A05C-401F-9D8E-C4203B95AEA6}" type="pres">
      <dgm:prSet presAssocID="{A5E753A1-4BB7-4822-940D-C4284CA1478C}" presName="rootComposite" presStyleCnt="0"/>
      <dgm:spPr/>
    </dgm:pt>
    <dgm:pt modelId="{1C87B1EA-76C0-4EE1-AF8B-797510BC38F0}" type="pres">
      <dgm:prSet presAssocID="{A5E753A1-4BB7-4822-940D-C4284CA1478C}" presName="rootText" presStyleLbl="node1" presStyleIdx="0" presStyleCnt="1" custScaleX="151630" custScaleY="40922" custLinFactNeighborX="18856" custLinFactNeighborY="640"/>
      <dgm:spPr/>
      <dgm:t>
        <a:bodyPr/>
        <a:lstStyle/>
        <a:p>
          <a:endParaRPr lang="es-VE"/>
        </a:p>
      </dgm:t>
    </dgm:pt>
    <dgm:pt modelId="{2EC80C53-CED1-4B8E-B2EE-3F325B1F2673}" type="pres">
      <dgm:prSet presAssocID="{A5E753A1-4BB7-4822-940D-C4284CA1478C}" presName="rootConnector" presStyleLbl="node1" presStyleIdx="0" presStyleCnt="1"/>
      <dgm:spPr/>
      <dgm:t>
        <a:bodyPr/>
        <a:lstStyle/>
        <a:p>
          <a:endParaRPr lang="es-VE"/>
        </a:p>
      </dgm:t>
    </dgm:pt>
    <dgm:pt modelId="{B0559F5E-5BCE-4B41-8F17-40C34AD46BA2}" type="pres">
      <dgm:prSet presAssocID="{A5E753A1-4BB7-4822-940D-C4284CA1478C}" presName="childShape" presStyleCnt="0"/>
      <dgm:spPr/>
    </dgm:pt>
    <dgm:pt modelId="{3616CAE5-E4ED-4280-8173-1CBDADCB3EFA}" type="pres">
      <dgm:prSet presAssocID="{C5C470F2-E48E-420A-ACC6-90A203F9E08A}" presName="Name13" presStyleLbl="parChTrans1D2" presStyleIdx="0" presStyleCnt="2"/>
      <dgm:spPr/>
      <dgm:t>
        <a:bodyPr/>
        <a:lstStyle/>
        <a:p>
          <a:endParaRPr lang="es-VE"/>
        </a:p>
      </dgm:t>
    </dgm:pt>
    <dgm:pt modelId="{613DDFC0-C351-4ED4-A5D4-F0723C0B4156}" type="pres">
      <dgm:prSet presAssocID="{E5EC0B12-4D27-470F-83F1-9CF66DC3682F}" presName="childText" presStyleLbl="bgAcc1" presStyleIdx="0" presStyleCnt="2" custScaleX="274678" custScaleY="117175">
        <dgm:presLayoutVars>
          <dgm:bulletEnabled val="1"/>
        </dgm:presLayoutVars>
      </dgm:prSet>
      <dgm:spPr/>
      <dgm:t>
        <a:bodyPr/>
        <a:lstStyle/>
        <a:p>
          <a:endParaRPr lang="es-VE"/>
        </a:p>
      </dgm:t>
    </dgm:pt>
    <dgm:pt modelId="{B6715C0C-8C6A-436D-B6DE-DF5E98592801}" type="pres">
      <dgm:prSet presAssocID="{E4FDADEC-D995-469B-8FFE-18016084F506}" presName="Name13" presStyleLbl="parChTrans1D2" presStyleIdx="1" presStyleCnt="2"/>
      <dgm:spPr/>
      <dgm:t>
        <a:bodyPr/>
        <a:lstStyle/>
        <a:p>
          <a:endParaRPr lang="es-VE"/>
        </a:p>
      </dgm:t>
    </dgm:pt>
    <dgm:pt modelId="{809C2171-6A03-41FC-BD93-69F4F999D45C}" type="pres">
      <dgm:prSet presAssocID="{F2F7B7E5-49B7-4BFA-8A02-7E9986CFB194}" presName="childText" presStyleLbl="bgAcc1" presStyleIdx="1" presStyleCnt="2" custScaleX="312958">
        <dgm:presLayoutVars>
          <dgm:bulletEnabled val="1"/>
        </dgm:presLayoutVars>
      </dgm:prSet>
      <dgm:spPr/>
      <dgm:t>
        <a:bodyPr/>
        <a:lstStyle/>
        <a:p>
          <a:endParaRPr lang="es-VE"/>
        </a:p>
      </dgm:t>
    </dgm:pt>
  </dgm:ptLst>
  <dgm:cxnLst>
    <dgm:cxn modelId="{E68E464C-F236-44B1-9814-12D450D39203}" srcId="{A5E753A1-4BB7-4822-940D-C4284CA1478C}" destId="{E5EC0B12-4D27-470F-83F1-9CF66DC3682F}" srcOrd="0" destOrd="0" parTransId="{C5C470F2-E48E-420A-ACC6-90A203F9E08A}" sibTransId="{95E2AF24-17A7-416A-A3B9-0BF5D69F290F}"/>
    <dgm:cxn modelId="{EE8C07A2-84F7-45EB-909A-D83EA4611049}" type="presOf" srcId="{E5EC0B12-4D27-470F-83F1-9CF66DC3682F}" destId="{613DDFC0-C351-4ED4-A5D4-F0723C0B4156}" srcOrd="0" destOrd="0" presId="urn:microsoft.com/office/officeart/2005/8/layout/hierarchy3"/>
    <dgm:cxn modelId="{896DAB7C-34B7-4D9E-8E02-947E827BDB6B}" type="presOf" srcId="{C5C470F2-E48E-420A-ACC6-90A203F9E08A}" destId="{3616CAE5-E4ED-4280-8173-1CBDADCB3EFA}" srcOrd="0" destOrd="0" presId="urn:microsoft.com/office/officeart/2005/8/layout/hierarchy3"/>
    <dgm:cxn modelId="{0EFE1E11-6BED-49F6-9EC0-8CEAA6E6BF2F}" srcId="{CEEC7930-BDF7-4B0F-9FA7-06C6A6E3A0A2}" destId="{A5E753A1-4BB7-4822-940D-C4284CA1478C}" srcOrd="0" destOrd="0" parTransId="{6F48B75D-01DE-458A-A2E0-DEAAD2B1C45B}" sibTransId="{0096B49E-7B79-4F9E-9CA0-7A45358C123B}"/>
    <dgm:cxn modelId="{420E15CA-6D33-4487-BFD9-423BAC674C5D}" type="presOf" srcId="{A5E753A1-4BB7-4822-940D-C4284CA1478C}" destId="{1C87B1EA-76C0-4EE1-AF8B-797510BC38F0}" srcOrd="0" destOrd="0" presId="urn:microsoft.com/office/officeart/2005/8/layout/hierarchy3"/>
    <dgm:cxn modelId="{F41D19AC-691C-415C-A29A-17749BC58737}" type="presOf" srcId="{F2F7B7E5-49B7-4BFA-8A02-7E9986CFB194}" destId="{809C2171-6A03-41FC-BD93-69F4F999D45C}" srcOrd="0" destOrd="0" presId="urn:microsoft.com/office/officeart/2005/8/layout/hierarchy3"/>
    <dgm:cxn modelId="{B610549D-8438-4C6F-8893-A8A090389552}" type="presOf" srcId="{E4FDADEC-D995-469B-8FFE-18016084F506}" destId="{B6715C0C-8C6A-436D-B6DE-DF5E98592801}" srcOrd="0" destOrd="0" presId="urn:microsoft.com/office/officeart/2005/8/layout/hierarchy3"/>
    <dgm:cxn modelId="{2950609D-477B-47EE-BCA6-4D4BEA80BA47}" srcId="{A5E753A1-4BB7-4822-940D-C4284CA1478C}" destId="{F2F7B7E5-49B7-4BFA-8A02-7E9986CFB194}" srcOrd="1" destOrd="0" parTransId="{E4FDADEC-D995-469B-8FFE-18016084F506}" sibTransId="{A17EFBC0-2FB4-4287-9294-5A7535D82BFD}"/>
    <dgm:cxn modelId="{91FEDB6B-B2BF-459F-8061-24BF3F0EA6FC}" type="presOf" srcId="{CEEC7930-BDF7-4B0F-9FA7-06C6A6E3A0A2}" destId="{37521FAD-1FBA-43F5-BAD9-198203CCCDF0}" srcOrd="0" destOrd="0" presId="urn:microsoft.com/office/officeart/2005/8/layout/hierarchy3"/>
    <dgm:cxn modelId="{51E0B5F2-9A1D-4D3B-9221-15FE068ED5FB}" type="presOf" srcId="{A5E753A1-4BB7-4822-940D-C4284CA1478C}" destId="{2EC80C53-CED1-4B8E-B2EE-3F325B1F2673}" srcOrd="1" destOrd="0" presId="urn:microsoft.com/office/officeart/2005/8/layout/hierarchy3"/>
    <dgm:cxn modelId="{A0D1E7F4-8F53-4A92-A5F4-D03FEA752B50}" type="presParOf" srcId="{37521FAD-1FBA-43F5-BAD9-198203CCCDF0}" destId="{6A963B2D-BA10-4D9C-9623-935D3F81F091}" srcOrd="0" destOrd="0" presId="urn:microsoft.com/office/officeart/2005/8/layout/hierarchy3"/>
    <dgm:cxn modelId="{ADEC2D65-E60C-40B4-9A86-CE84C633EF4D}" type="presParOf" srcId="{6A963B2D-BA10-4D9C-9623-935D3F81F091}" destId="{1BBDC9DA-A05C-401F-9D8E-C4203B95AEA6}" srcOrd="0" destOrd="0" presId="urn:microsoft.com/office/officeart/2005/8/layout/hierarchy3"/>
    <dgm:cxn modelId="{7CCE6569-0B7F-4608-9D9A-B0A69A64F373}" type="presParOf" srcId="{1BBDC9DA-A05C-401F-9D8E-C4203B95AEA6}" destId="{1C87B1EA-76C0-4EE1-AF8B-797510BC38F0}" srcOrd="0" destOrd="0" presId="urn:microsoft.com/office/officeart/2005/8/layout/hierarchy3"/>
    <dgm:cxn modelId="{35E18B7A-A36A-4B2D-8821-11E594832983}" type="presParOf" srcId="{1BBDC9DA-A05C-401F-9D8E-C4203B95AEA6}" destId="{2EC80C53-CED1-4B8E-B2EE-3F325B1F2673}" srcOrd="1" destOrd="0" presId="urn:microsoft.com/office/officeart/2005/8/layout/hierarchy3"/>
    <dgm:cxn modelId="{FA9B6B96-A52C-4FB1-BFC6-B74032E822DA}" type="presParOf" srcId="{6A963B2D-BA10-4D9C-9623-935D3F81F091}" destId="{B0559F5E-5BCE-4B41-8F17-40C34AD46BA2}" srcOrd="1" destOrd="0" presId="urn:microsoft.com/office/officeart/2005/8/layout/hierarchy3"/>
    <dgm:cxn modelId="{757D8ACD-F648-4E0C-85C9-269F6A0821FB}" type="presParOf" srcId="{B0559F5E-5BCE-4B41-8F17-40C34AD46BA2}" destId="{3616CAE5-E4ED-4280-8173-1CBDADCB3EFA}" srcOrd="0" destOrd="0" presId="urn:microsoft.com/office/officeart/2005/8/layout/hierarchy3"/>
    <dgm:cxn modelId="{BB8C698E-A99C-4515-8FB8-3919297E80E8}" type="presParOf" srcId="{B0559F5E-5BCE-4B41-8F17-40C34AD46BA2}" destId="{613DDFC0-C351-4ED4-A5D4-F0723C0B4156}" srcOrd="1" destOrd="0" presId="urn:microsoft.com/office/officeart/2005/8/layout/hierarchy3"/>
    <dgm:cxn modelId="{17F59AC2-17CB-455B-A206-295DAC3C69EB}" type="presParOf" srcId="{B0559F5E-5BCE-4B41-8F17-40C34AD46BA2}" destId="{B6715C0C-8C6A-436D-B6DE-DF5E98592801}" srcOrd="2" destOrd="0" presId="urn:microsoft.com/office/officeart/2005/8/layout/hierarchy3"/>
    <dgm:cxn modelId="{CCE2CD90-E71D-4204-ADA2-AFB5C3FA04D8}" type="presParOf" srcId="{B0559F5E-5BCE-4B41-8F17-40C34AD46BA2}" destId="{809C2171-6A03-41FC-BD93-69F4F999D45C}"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5F59D-DFDB-4C3B-850E-E62B5CE5B943}"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s-VE"/>
        </a:p>
      </dgm:t>
    </dgm:pt>
    <dgm:pt modelId="{2156EF63-F004-4265-A20C-BB2875FC49B8}">
      <dgm:prSet phldrT="[Texto]" custT="1"/>
      <dgm:spPr/>
      <dgm:t>
        <a:bodyPr/>
        <a:lstStyle/>
        <a:p>
          <a:pPr algn="just"/>
          <a:r>
            <a:rPr lang="es-ES" sz="1800" b="1" dirty="0" smtClean="0">
              <a:solidFill>
                <a:schemeClr val="bg1"/>
              </a:solidFill>
            </a:rPr>
            <a:t>El </a:t>
          </a:r>
          <a:r>
            <a:rPr lang="es-ES" sz="1800" b="1" dirty="0" err="1" smtClean="0">
              <a:solidFill>
                <a:schemeClr val="bg1"/>
              </a:solidFill>
            </a:rPr>
            <a:t>odds</a:t>
          </a:r>
          <a:r>
            <a:rPr lang="es-ES" sz="1800" b="1" dirty="0" smtClean="0">
              <a:solidFill>
                <a:schemeClr val="bg1"/>
              </a:solidFill>
            </a:rPr>
            <a:t> ratio (OR) se usó como la estadística de resumen para las variables binarias y el </a:t>
          </a:r>
          <a:r>
            <a:rPr lang="es-ES" sz="1800" b="1" dirty="0" err="1" smtClean="0">
              <a:solidFill>
                <a:schemeClr val="bg1"/>
              </a:solidFill>
            </a:rPr>
            <a:t>hazard</a:t>
          </a:r>
          <a:r>
            <a:rPr lang="es-ES" sz="1800" b="1" dirty="0" smtClean="0">
              <a:solidFill>
                <a:schemeClr val="bg1"/>
              </a:solidFill>
            </a:rPr>
            <a:t> ratio (HR) para los datos de supervivencia </a:t>
          </a:r>
          <a:endParaRPr lang="es-VE" sz="1800" b="1" dirty="0">
            <a:solidFill>
              <a:schemeClr val="bg1"/>
            </a:solidFill>
            <a:latin typeface="Century Gothic" pitchFamily="34" charset="0"/>
          </a:endParaRPr>
        </a:p>
      </dgm:t>
    </dgm:pt>
    <dgm:pt modelId="{AE91866B-AD23-4C5F-AC4A-89D2B241CDE8}" type="parTrans" cxnId="{DCD3DB4E-A821-4B73-BD00-200C9249A2E0}">
      <dgm:prSet/>
      <dgm:spPr/>
      <dgm:t>
        <a:bodyPr/>
        <a:lstStyle/>
        <a:p>
          <a:pPr algn="just"/>
          <a:endParaRPr lang="es-VE" sz="1200" b="1">
            <a:latin typeface="Century Gothic" pitchFamily="34" charset="0"/>
          </a:endParaRPr>
        </a:p>
      </dgm:t>
    </dgm:pt>
    <dgm:pt modelId="{87972A8E-3338-4E81-B18B-C3BAF2FC7B2A}" type="sibTrans" cxnId="{DCD3DB4E-A821-4B73-BD00-200C9249A2E0}">
      <dgm:prSet/>
      <dgm:spPr/>
      <dgm:t>
        <a:bodyPr/>
        <a:lstStyle/>
        <a:p>
          <a:pPr algn="just"/>
          <a:endParaRPr lang="es-VE" sz="1200" b="1">
            <a:latin typeface="Century Gothic" pitchFamily="34" charset="0"/>
          </a:endParaRPr>
        </a:p>
      </dgm:t>
    </dgm:pt>
    <dgm:pt modelId="{541ABADD-2640-4452-AAE5-A93ABBBA1A1F}">
      <dgm:prSet phldrT="[Texto]" custT="1"/>
      <dgm:spPr/>
      <dgm:t>
        <a:bodyPr/>
        <a:lstStyle/>
        <a:p>
          <a:pPr algn="just"/>
          <a:r>
            <a:rPr lang="es-ES" sz="1800" b="1" dirty="0" smtClean="0">
              <a:solidFill>
                <a:schemeClr val="bg1"/>
              </a:solidFill>
            </a:rPr>
            <a:t>Un OR o HR de &lt;1 favoreció la reparación de VM. Los intervalos de confianza para los estudios individuales se muestran en los diagramas de bosque, pero deben interpretarse con cautela</a:t>
          </a:r>
          <a:endParaRPr lang="es-VE" sz="1800" b="1" dirty="0">
            <a:solidFill>
              <a:schemeClr val="bg1"/>
            </a:solidFill>
            <a:latin typeface="Century Gothic" pitchFamily="34" charset="0"/>
          </a:endParaRPr>
        </a:p>
      </dgm:t>
    </dgm:pt>
    <dgm:pt modelId="{9CB7E163-2B2E-4186-B3D8-B8ABE0F8E3CA}" type="parTrans" cxnId="{8DECA00F-CF46-4D1A-9468-959710BBE0DC}">
      <dgm:prSet/>
      <dgm:spPr/>
      <dgm:t>
        <a:bodyPr/>
        <a:lstStyle/>
        <a:p>
          <a:pPr algn="just"/>
          <a:endParaRPr lang="es-VE" sz="1200" b="1">
            <a:latin typeface="Century Gothic" pitchFamily="34" charset="0"/>
          </a:endParaRPr>
        </a:p>
      </dgm:t>
    </dgm:pt>
    <dgm:pt modelId="{0066F709-78D1-436B-8B6F-2DE18861A21D}" type="sibTrans" cxnId="{8DECA00F-CF46-4D1A-9468-959710BBE0DC}">
      <dgm:prSet/>
      <dgm:spPr/>
      <dgm:t>
        <a:bodyPr/>
        <a:lstStyle/>
        <a:p>
          <a:pPr algn="just"/>
          <a:endParaRPr lang="es-VE" sz="1200" b="1">
            <a:latin typeface="Century Gothic" pitchFamily="34" charset="0"/>
          </a:endParaRPr>
        </a:p>
      </dgm:t>
    </dgm:pt>
    <dgm:pt modelId="{E481CB6E-A77B-4678-9E7D-26A1B2F2C828}">
      <dgm:prSet phldrT="[Texto]" custT="1"/>
      <dgm:spPr/>
      <dgm:t>
        <a:bodyPr/>
        <a:lstStyle/>
        <a:p>
          <a:pPr algn="just"/>
          <a:r>
            <a:rPr lang="es-ES" sz="1800" b="1" dirty="0" smtClean="0">
              <a:solidFill>
                <a:schemeClr val="bg1"/>
              </a:solidFill>
            </a:rPr>
            <a:t>La heterogeneidad de los efectos del tratamiento entre los estudios se evaluó mediante la estadística I</a:t>
          </a:r>
          <a:r>
            <a:rPr lang="es-VE" sz="1800" b="1" i="0" baseline="30000" dirty="0" smtClean="0">
              <a:solidFill>
                <a:schemeClr val="bg1"/>
              </a:solidFill>
            </a:rPr>
            <a:t>2</a:t>
          </a:r>
          <a:endParaRPr lang="es-VE" sz="1800" b="1" dirty="0">
            <a:solidFill>
              <a:schemeClr val="bg1"/>
            </a:solidFill>
            <a:latin typeface="Century Gothic" pitchFamily="34" charset="0"/>
          </a:endParaRPr>
        </a:p>
      </dgm:t>
    </dgm:pt>
    <dgm:pt modelId="{5C37775B-5F84-4AFA-95E2-2BB8455E970E}" type="parTrans" cxnId="{34BB2EFC-8FBD-455E-8641-D87A4AF0D0D9}">
      <dgm:prSet/>
      <dgm:spPr/>
      <dgm:t>
        <a:bodyPr/>
        <a:lstStyle/>
        <a:p>
          <a:pPr algn="just"/>
          <a:endParaRPr lang="es-VE" sz="1200" b="1">
            <a:latin typeface="Century Gothic" pitchFamily="34" charset="0"/>
          </a:endParaRPr>
        </a:p>
      </dgm:t>
    </dgm:pt>
    <dgm:pt modelId="{54DB0680-F451-4412-A708-EEE9422976E1}" type="sibTrans" cxnId="{34BB2EFC-8FBD-455E-8641-D87A4AF0D0D9}">
      <dgm:prSet/>
      <dgm:spPr/>
      <dgm:t>
        <a:bodyPr/>
        <a:lstStyle/>
        <a:p>
          <a:pPr algn="just"/>
          <a:endParaRPr lang="es-VE" sz="1200" b="1">
            <a:latin typeface="Century Gothic" pitchFamily="34" charset="0"/>
          </a:endParaRPr>
        </a:p>
      </dgm:t>
    </dgm:pt>
    <dgm:pt modelId="{E0D661BF-C43D-4BDD-BCB0-DDEE79E38D5B}" type="pres">
      <dgm:prSet presAssocID="{9B05F59D-DFDB-4C3B-850E-E62B5CE5B943}" presName="Name0" presStyleCnt="0">
        <dgm:presLayoutVars>
          <dgm:chMax val="7"/>
          <dgm:chPref val="7"/>
          <dgm:dir/>
        </dgm:presLayoutVars>
      </dgm:prSet>
      <dgm:spPr/>
      <dgm:t>
        <a:bodyPr/>
        <a:lstStyle/>
        <a:p>
          <a:endParaRPr lang="es-VE"/>
        </a:p>
      </dgm:t>
    </dgm:pt>
    <dgm:pt modelId="{EC6EB8BB-1E4E-42B9-AD50-34FB2640F9DF}" type="pres">
      <dgm:prSet presAssocID="{9B05F59D-DFDB-4C3B-850E-E62B5CE5B943}" presName="Name1" presStyleCnt="0"/>
      <dgm:spPr/>
    </dgm:pt>
    <dgm:pt modelId="{F64BC6F5-E8A2-44E2-9F8C-7F7A305EC9A8}" type="pres">
      <dgm:prSet presAssocID="{9B05F59D-DFDB-4C3B-850E-E62B5CE5B943}" presName="cycle" presStyleCnt="0"/>
      <dgm:spPr/>
    </dgm:pt>
    <dgm:pt modelId="{11CDC4C4-6BB9-46D2-BEF8-BF035BB271A3}" type="pres">
      <dgm:prSet presAssocID="{9B05F59D-DFDB-4C3B-850E-E62B5CE5B943}" presName="srcNode" presStyleLbl="node1" presStyleIdx="0" presStyleCnt="3"/>
      <dgm:spPr/>
    </dgm:pt>
    <dgm:pt modelId="{7C105617-2871-4295-9618-009738801323}" type="pres">
      <dgm:prSet presAssocID="{9B05F59D-DFDB-4C3B-850E-E62B5CE5B943}" presName="conn" presStyleLbl="parChTrans1D2" presStyleIdx="0" presStyleCnt="1"/>
      <dgm:spPr/>
      <dgm:t>
        <a:bodyPr/>
        <a:lstStyle/>
        <a:p>
          <a:endParaRPr lang="es-VE"/>
        </a:p>
      </dgm:t>
    </dgm:pt>
    <dgm:pt modelId="{3138CAC2-169D-4497-985A-A29339DA67DA}" type="pres">
      <dgm:prSet presAssocID="{9B05F59D-DFDB-4C3B-850E-E62B5CE5B943}" presName="extraNode" presStyleLbl="node1" presStyleIdx="0" presStyleCnt="3"/>
      <dgm:spPr/>
    </dgm:pt>
    <dgm:pt modelId="{0579755C-8345-43DD-AEB0-C032EC8768F8}" type="pres">
      <dgm:prSet presAssocID="{9B05F59D-DFDB-4C3B-850E-E62B5CE5B943}" presName="dstNode" presStyleLbl="node1" presStyleIdx="0" presStyleCnt="3"/>
      <dgm:spPr/>
    </dgm:pt>
    <dgm:pt modelId="{E988F057-292D-4533-9893-34B6CCD678A3}" type="pres">
      <dgm:prSet presAssocID="{2156EF63-F004-4265-A20C-BB2875FC49B8}" presName="text_1" presStyleLbl="node1" presStyleIdx="0" presStyleCnt="3" custScaleY="129647" custLinFactNeighborY="-7087">
        <dgm:presLayoutVars>
          <dgm:bulletEnabled val="1"/>
        </dgm:presLayoutVars>
      </dgm:prSet>
      <dgm:spPr/>
      <dgm:t>
        <a:bodyPr/>
        <a:lstStyle/>
        <a:p>
          <a:endParaRPr lang="es-VE"/>
        </a:p>
      </dgm:t>
    </dgm:pt>
    <dgm:pt modelId="{CD06B9A5-842A-4893-A909-4927018EBF96}" type="pres">
      <dgm:prSet presAssocID="{2156EF63-F004-4265-A20C-BB2875FC49B8}" presName="accent_1" presStyleCnt="0"/>
      <dgm:spPr/>
    </dgm:pt>
    <dgm:pt modelId="{A8D26CDC-4216-4D42-83D0-BF09A4932802}" type="pres">
      <dgm:prSet presAssocID="{2156EF63-F004-4265-A20C-BB2875FC49B8}" presName="accentRepeatNode" presStyleLbl="solidFgAcc1" presStyleIdx="0" presStyleCnt="3"/>
      <dgm:spPr>
        <a:blipFill rotWithShape="0">
          <a:blip xmlns:r="http://schemas.openxmlformats.org/officeDocument/2006/relationships" r:embed="rId1"/>
          <a:stretch>
            <a:fillRect/>
          </a:stretch>
        </a:blipFill>
      </dgm:spPr>
    </dgm:pt>
    <dgm:pt modelId="{B2DF3D55-FE5E-410D-BC9E-FA10B630F538}" type="pres">
      <dgm:prSet presAssocID="{541ABADD-2640-4452-AAE5-A93ABBBA1A1F}" presName="text_2" presStyleLbl="node1" presStyleIdx="1" presStyleCnt="3" custScaleY="151869" custLinFactNeighborX="-610" custLinFactNeighborY="92">
        <dgm:presLayoutVars>
          <dgm:bulletEnabled val="1"/>
        </dgm:presLayoutVars>
      </dgm:prSet>
      <dgm:spPr/>
      <dgm:t>
        <a:bodyPr/>
        <a:lstStyle/>
        <a:p>
          <a:endParaRPr lang="es-VE"/>
        </a:p>
      </dgm:t>
    </dgm:pt>
    <dgm:pt modelId="{29F61F73-750A-4C28-B6E1-73B49C74B9FB}" type="pres">
      <dgm:prSet presAssocID="{541ABADD-2640-4452-AAE5-A93ABBBA1A1F}" presName="accent_2" presStyleCnt="0"/>
      <dgm:spPr/>
    </dgm:pt>
    <dgm:pt modelId="{3EBEC3E8-1418-4F88-B696-5C787B30869A}" type="pres">
      <dgm:prSet presAssocID="{541ABADD-2640-4452-AAE5-A93ABBBA1A1F}" presName="accentRepeatNode" presStyleLbl="solidFgAcc1" presStyleIdx="1" presStyleCnt="3"/>
      <dgm:spPr>
        <a:blipFill rotWithShape="0">
          <a:blip xmlns:r="http://schemas.openxmlformats.org/officeDocument/2006/relationships" r:embed="rId2"/>
          <a:stretch>
            <a:fillRect/>
          </a:stretch>
        </a:blipFill>
      </dgm:spPr>
    </dgm:pt>
    <dgm:pt modelId="{B7CD5094-A409-4CC5-B7A4-3601CE453D8E}" type="pres">
      <dgm:prSet presAssocID="{E481CB6E-A77B-4678-9E7D-26A1B2F2C828}" presName="text_3" presStyleLbl="node1" presStyleIdx="2" presStyleCnt="3" custScaleY="153660" custLinFactNeighborY="18107">
        <dgm:presLayoutVars>
          <dgm:bulletEnabled val="1"/>
        </dgm:presLayoutVars>
      </dgm:prSet>
      <dgm:spPr/>
      <dgm:t>
        <a:bodyPr/>
        <a:lstStyle/>
        <a:p>
          <a:endParaRPr lang="es-VE"/>
        </a:p>
      </dgm:t>
    </dgm:pt>
    <dgm:pt modelId="{F26224FF-B4DB-4A40-B7D2-DBCEC3402BC7}" type="pres">
      <dgm:prSet presAssocID="{E481CB6E-A77B-4678-9E7D-26A1B2F2C828}" presName="accent_3" presStyleCnt="0"/>
      <dgm:spPr/>
    </dgm:pt>
    <dgm:pt modelId="{95B613EC-3B72-4227-84B9-7EE79D859DEC}" type="pres">
      <dgm:prSet presAssocID="{E481CB6E-A77B-4678-9E7D-26A1B2F2C828}" presName="accentRepeatNode" presStyleLbl="solidFgAcc1" presStyleIdx="2" presStyleCnt="3" custLinFactNeighborY="11463"/>
      <dgm:spPr>
        <a:blipFill rotWithShape="0">
          <a:blip xmlns:r="http://schemas.openxmlformats.org/officeDocument/2006/relationships" r:embed="rId3"/>
          <a:stretch>
            <a:fillRect/>
          </a:stretch>
        </a:blipFill>
      </dgm:spPr>
    </dgm:pt>
  </dgm:ptLst>
  <dgm:cxnLst>
    <dgm:cxn modelId="{987123B4-12D8-4013-BFC4-EEC5C07B328F}" type="presOf" srcId="{541ABADD-2640-4452-AAE5-A93ABBBA1A1F}" destId="{B2DF3D55-FE5E-410D-BC9E-FA10B630F538}" srcOrd="0" destOrd="0" presId="urn:microsoft.com/office/officeart/2008/layout/VerticalCurvedList"/>
    <dgm:cxn modelId="{34BB2EFC-8FBD-455E-8641-D87A4AF0D0D9}" srcId="{9B05F59D-DFDB-4C3B-850E-E62B5CE5B943}" destId="{E481CB6E-A77B-4678-9E7D-26A1B2F2C828}" srcOrd="2" destOrd="0" parTransId="{5C37775B-5F84-4AFA-95E2-2BB8455E970E}" sibTransId="{54DB0680-F451-4412-A708-EEE9422976E1}"/>
    <dgm:cxn modelId="{3501640E-6525-471F-985B-972A3C42CDD4}" type="presOf" srcId="{9B05F59D-DFDB-4C3B-850E-E62B5CE5B943}" destId="{E0D661BF-C43D-4BDD-BCB0-DDEE79E38D5B}" srcOrd="0" destOrd="0" presId="urn:microsoft.com/office/officeart/2008/layout/VerticalCurvedList"/>
    <dgm:cxn modelId="{3BC12766-B1BA-4186-9730-9EC57BC9A8C1}" type="presOf" srcId="{E481CB6E-A77B-4678-9E7D-26A1B2F2C828}" destId="{B7CD5094-A409-4CC5-B7A4-3601CE453D8E}" srcOrd="0" destOrd="0" presId="urn:microsoft.com/office/officeart/2008/layout/VerticalCurvedList"/>
    <dgm:cxn modelId="{D25D834D-F0AF-4251-B74A-E7B52EAC894F}" type="presOf" srcId="{2156EF63-F004-4265-A20C-BB2875FC49B8}" destId="{E988F057-292D-4533-9893-34B6CCD678A3}" srcOrd="0" destOrd="0" presId="urn:microsoft.com/office/officeart/2008/layout/VerticalCurvedList"/>
    <dgm:cxn modelId="{8DECA00F-CF46-4D1A-9468-959710BBE0DC}" srcId="{9B05F59D-DFDB-4C3B-850E-E62B5CE5B943}" destId="{541ABADD-2640-4452-AAE5-A93ABBBA1A1F}" srcOrd="1" destOrd="0" parTransId="{9CB7E163-2B2E-4186-B3D8-B8ABE0F8E3CA}" sibTransId="{0066F709-78D1-436B-8B6F-2DE18861A21D}"/>
    <dgm:cxn modelId="{DCD3DB4E-A821-4B73-BD00-200C9249A2E0}" srcId="{9B05F59D-DFDB-4C3B-850E-E62B5CE5B943}" destId="{2156EF63-F004-4265-A20C-BB2875FC49B8}" srcOrd="0" destOrd="0" parTransId="{AE91866B-AD23-4C5F-AC4A-89D2B241CDE8}" sibTransId="{87972A8E-3338-4E81-B18B-C3BAF2FC7B2A}"/>
    <dgm:cxn modelId="{A8F7B872-5D58-4519-9839-920853650EA2}" type="presOf" srcId="{87972A8E-3338-4E81-B18B-C3BAF2FC7B2A}" destId="{7C105617-2871-4295-9618-009738801323}" srcOrd="0" destOrd="0" presId="urn:microsoft.com/office/officeart/2008/layout/VerticalCurvedList"/>
    <dgm:cxn modelId="{14717585-0894-475A-9950-E128DE3DE06C}" type="presParOf" srcId="{E0D661BF-C43D-4BDD-BCB0-DDEE79E38D5B}" destId="{EC6EB8BB-1E4E-42B9-AD50-34FB2640F9DF}" srcOrd="0" destOrd="0" presId="urn:microsoft.com/office/officeart/2008/layout/VerticalCurvedList"/>
    <dgm:cxn modelId="{88AEEAEA-AD9E-4ACD-B5B8-E94A76744F4B}" type="presParOf" srcId="{EC6EB8BB-1E4E-42B9-AD50-34FB2640F9DF}" destId="{F64BC6F5-E8A2-44E2-9F8C-7F7A305EC9A8}" srcOrd="0" destOrd="0" presId="urn:microsoft.com/office/officeart/2008/layout/VerticalCurvedList"/>
    <dgm:cxn modelId="{A72D2797-06B6-46BF-98B0-E85A5744F8A5}" type="presParOf" srcId="{F64BC6F5-E8A2-44E2-9F8C-7F7A305EC9A8}" destId="{11CDC4C4-6BB9-46D2-BEF8-BF035BB271A3}" srcOrd="0" destOrd="0" presId="urn:microsoft.com/office/officeart/2008/layout/VerticalCurvedList"/>
    <dgm:cxn modelId="{7FA363F2-6CC5-40B6-9EA7-1B0BABAA1840}" type="presParOf" srcId="{F64BC6F5-E8A2-44E2-9F8C-7F7A305EC9A8}" destId="{7C105617-2871-4295-9618-009738801323}" srcOrd="1" destOrd="0" presId="urn:microsoft.com/office/officeart/2008/layout/VerticalCurvedList"/>
    <dgm:cxn modelId="{C026DF16-1BDE-43E3-82BB-2FAB4F78D331}" type="presParOf" srcId="{F64BC6F5-E8A2-44E2-9F8C-7F7A305EC9A8}" destId="{3138CAC2-169D-4497-985A-A29339DA67DA}" srcOrd="2" destOrd="0" presId="urn:microsoft.com/office/officeart/2008/layout/VerticalCurvedList"/>
    <dgm:cxn modelId="{8A07BC98-AEFC-4662-8665-502020968615}" type="presParOf" srcId="{F64BC6F5-E8A2-44E2-9F8C-7F7A305EC9A8}" destId="{0579755C-8345-43DD-AEB0-C032EC8768F8}" srcOrd="3" destOrd="0" presId="urn:microsoft.com/office/officeart/2008/layout/VerticalCurvedList"/>
    <dgm:cxn modelId="{427593FD-57DE-41D1-BDDF-F5B2D3D16755}" type="presParOf" srcId="{EC6EB8BB-1E4E-42B9-AD50-34FB2640F9DF}" destId="{E988F057-292D-4533-9893-34B6CCD678A3}" srcOrd="1" destOrd="0" presId="urn:microsoft.com/office/officeart/2008/layout/VerticalCurvedList"/>
    <dgm:cxn modelId="{F33B4587-7D5D-4B2B-B9AA-CBD96F3BC94F}" type="presParOf" srcId="{EC6EB8BB-1E4E-42B9-AD50-34FB2640F9DF}" destId="{CD06B9A5-842A-4893-A909-4927018EBF96}" srcOrd="2" destOrd="0" presId="urn:microsoft.com/office/officeart/2008/layout/VerticalCurvedList"/>
    <dgm:cxn modelId="{1A193607-E5E0-408D-AC62-249251596F64}" type="presParOf" srcId="{CD06B9A5-842A-4893-A909-4927018EBF96}" destId="{A8D26CDC-4216-4D42-83D0-BF09A4932802}" srcOrd="0" destOrd="0" presId="urn:microsoft.com/office/officeart/2008/layout/VerticalCurvedList"/>
    <dgm:cxn modelId="{8AD1AA15-13BF-4A62-ACB6-D24427521F76}" type="presParOf" srcId="{EC6EB8BB-1E4E-42B9-AD50-34FB2640F9DF}" destId="{B2DF3D55-FE5E-410D-BC9E-FA10B630F538}" srcOrd="3" destOrd="0" presId="urn:microsoft.com/office/officeart/2008/layout/VerticalCurvedList"/>
    <dgm:cxn modelId="{45AE3244-B54B-4656-B9C9-85F408494DCD}" type="presParOf" srcId="{EC6EB8BB-1E4E-42B9-AD50-34FB2640F9DF}" destId="{29F61F73-750A-4C28-B6E1-73B49C74B9FB}" srcOrd="4" destOrd="0" presId="urn:microsoft.com/office/officeart/2008/layout/VerticalCurvedList"/>
    <dgm:cxn modelId="{C21A7CC1-1046-415A-9274-A5706B2AE9C9}" type="presParOf" srcId="{29F61F73-750A-4C28-B6E1-73B49C74B9FB}" destId="{3EBEC3E8-1418-4F88-B696-5C787B30869A}" srcOrd="0" destOrd="0" presId="urn:microsoft.com/office/officeart/2008/layout/VerticalCurvedList"/>
    <dgm:cxn modelId="{53C2940E-0112-43E9-BA71-6E8E72992011}" type="presParOf" srcId="{EC6EB8BB-1E4E-42B9-AD50-34FB2640F9DF}" destId="{B7CD5094-A409-4CC5-B7A4-3601CE453D8E}" srcOrd="5" destOrd="0" presId="urn:microsoft.com/office/officeart/2008/layout/VerticalCurvedList"/>
    <dgm:cxn modelId="{CB755F5E-6A31-4461-9E4C-3BB65BCB9B8E}" type="presParOf" srcId="{EC6EB8BB-1E4E-42B9-AD50-34FB2640F9DF}" destId="{F26224FF-B4DB-4A40-B7D2-DBCEC3402BC7}" srcOrd="6" destOrd="0" presId="urn:microsoft.com/office/officeart/2008/layout/VerticalCurvedList"/>
    <dgm:cxn modelId="{519D0E5D-E128-4051-916D-666360608E2A}" type="presParOf" srcId="{F26224FF-B4DB-4A40-B7D2-DBCEC3402BC7}" destId="{95B613EC-3B72-4227-84B9-7EE79D859DEC}"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5F59D-DFDB-4C3B-850E-E62B5CE5B943}"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s-VE"/>
        </a:p>
      </dgm:t>
    </dgm:pt>
    <dgm:pt modelId="{2156EF63-F004-4265-A20C-BB2875FC49B8}">
      <dgm:prSet phldrT="[Texto]" custT="1"/>
      <dgm:spPr/>
      <dgm:t>
        <a:bodyPr/>
        <a:lstStyle/>
        <a:p>
          <a:pPr algn="just"/>
          <a:r>
            <a:rPr lang="es-ES" sz="1800" b="1" dirty="0" smtClean="0">
              <a:solidFill>
                <a:schemeClr val="bg1"/>
              </a:solidFill>
            </a:rPr>
            <a:t>El grado de heterogeneidad se calificó como bajo (I</a:t>
          </a:r>
          <a:r>
            <a:rPr lang="es-VE" sz="1800" b="1" i="0" baseline="30000" dirty="0" smtClean="0">
              <a:solidFill>
                <a:schemeClr val="bg1"/>
              </a:solidFill>
            </a:rPr>
            <a:t>2</a:t>
          </a:r>
          <a:r>
            <a:rPr lang="es-ES" sz="1800" b="1" dirty="0" smtClean="0">
              <a:solidFill>
                <a:schemeClr val="bg1"/>
              </a:solidFill>
            </a:rPr>
            <a:t> &lt;25%), moderado (I</a:t>
          </a:r>
          <a:r>
            <a:rPr lang="es-VE" sz="1800" b="1" i="0" baseline="30000" dirty="0" smtClean="0">
              <a:solidFill>
                <a:schemeClr val="bg1"/>
              </a:solidFill>
            </a:rPr>
            <a:t>2</a:t>
          </a:r>
          <a:r>
            <a:rPr lang="es-ES" sz="1800" b="1" dirty="0" smtClean="0">
              <a:solidFill>
                <a:schemeClr val="bg1"/>
              </a:solidFill>
            </a:rPr>
            <a:t> = 25–75%) o alto (I</a:t>
          </a:r>
          <a:r>
            <a:rPr lang="es-VE" sz="1800" b="1" i="0" baseline="30000" dirty="0" smtClean="0">
              <a:solidFill>
                <a:schemeClr val="bg1"/>
              </a:solidFill>
            </a:rPr>
            <a:t>2</a:t>
          </a:r>
          <a:r>
            <a:rPr lang="es-ES" sz="1800" b="1" dirty="0" smtClean="0">
              <a:solidFill>
                <a:schemeClr val="bg1"/>
              </a:solidFill>
            </a:rPr>
            <a:t>&gt; 75%)</a:t>
          </a:r>
          <a:endParaRPr lang="es-VE" sz="1800" b="1" dirty="0">
            <a:solidFill>
              <a:schemeClr val="bg1"/>
            </a:solidFill>
            <a:latin typeface="Century Gothic" pitchFamily="34" charset="0"/>
          </a:endParaRPr>
        </a:p>
      </dgm:t>
    </dgm:pt>
    <dgm:pt modelId="{AE91866B-AD23-4C5F-AC4A-89D2B241CDE8}" type="parTrans" cxnId="{DCD3DB4E-A821-4B73-BD00-200C9249A2E0}">
      <dgm:prSet/>
      <dgm:spPr/>
      <dgm:t>
        <a:bodyPr/>
        <a:lstStyle/>
        <a:p>
          <a:pPr algn="just"/>
          <a:endParaRPr lang="es-VE" sz="1200" b="1">
            <a:latin typeface="Century Gothic" pitchFamily="34" charset="0"/>
          </a:endParaRPr>
        </a:p>
      </dgm:t>
    </dgm:pt>
    <dgm:pt modelId="{87972A8E-3338-4E81-B18B-C3BAF2FC7B2A}" type="sibTrans" cxnId="{DCD3DB4E-A821-4B73-BD00-200C9249A2E0}">
      <dgm:prSet/>
      <dgm:spPr/>
      <dgm:t>
        <a:bodyPr/>
        <a:lstStyle/>
        <a:p>
          <a:pPr algn="just"/>
          <a:endParaRPr lang="es-VE" sz="1200" b="1">
            <a:latin typeface="Century Gothic" pitchFamily="34" charset="0"/>
          </a:endParaRPr>
        </a:p>
      </dgm:t>
    </dgm:pt>
    <dgm:pt modelId="{541ABADD-2640-4452-AAE5-A93ABBBA1A1F}">
      <dgm:prSet phldrT="[Texto]" custT="1"/>
      <dgm:spPr/>
      <dgm:t>
        <a:bodyPr/>
        <a:lstStyle/>
        <a:p>
          <a:pPr algn="just"/>
          <a:r>
            <a:rPr lang="es-ES" sz="1800" b="1" dirty="0" smtClean="0">
              <a:solidFill>
                <a:schemeClr val="bg1"/>
              </a:solidFill>
            </a:rPr>
            <a:t>Utilizamos un modelo de efectos aleatorios que asume que existe una variación entre los estudios, ya que este modelo es mejor explica la heterogeneidad entre los estudios </a:t>
          </a:r>
          <a:endParaRPr lang="es-VE" sz="1800" b="1" dirty="0">
            <a:solidFill>
              <a:schemeClr val="bg1"/>
            </a:solidFill>
            <a:latin typeface="Century Gothic" pitchFamily="34" charset="0"/>
          </a:endParaRPr>
        </a:p>
      </dgm:t>
    </dgm:pt>
    <dgm:pt modelId="{9CB7E163-2B2E-4186-B3D8-B8ABE0F8E3CA}" type="parTrans" cxnId="{8DECA00F-CF46-4D1A-9468-959710BBE0DC}">
      <dgm:prSet/>
      <dgm:spPr/>
      <dgm:t>
        <a:bodyPr/>
        <a:lstStyle/>
        <a:p>
          <a:pPr algn="just"/>
          <a:endParaRPr lang="es-VE" sz="1200" b="1">
            <a:latin typeface="Century Gothic" pitchFamily="34" charset="0"/>
          </a:endParaRPr>
        </a:p>
      </dgm:t>
    </dgm:pt>
    <dgm:pt modelId="{0066F709-78D1-436B-8B6F-2DE18861A21D}" type="sibTrans" cxnId="{8DECA00F-CF46-4D1A-9468-959710BBE0DC}">
      <dgm:prSet/>
      <dgm:spPr/>
      <dgm:t>
        <a:bodyPr/>
        <a:lstStyle/>
        <a:p>
          <a:pPr algn="just"/>
          <a:endParaRPr lang="es-VE" sz="1200" b="1">
            <a:latin typeface="Century Gothic" pitchFamily="34" charset="0"/>
          </a:endParaRPr>
        </a:p>
      </dgm:t>
    </dgm:pt>
    <dgm:pt modelId="{E481CB6E-A77B-4678-9E7D-26A1B2F2C828}">
      <dgm:prSet phldrT="[Texto]" custT="1"/>
      <dgm:spPr/>
      <dgm:t>
        <a:bodyPr/>
        <a:lstStyle/>
        <a:p>
          <a:pPr algn="just"/>
          <a:r>
            <a:rPr lang="es-ES" sz="1800" b="1" dirty="0" smtClean="0">
              <a:solidFill>
                <a:schemeClr val="bg1"/>
              </a:solidFill>
            </a:rPr>
            <a:t>Para investigar la sensibilidad de los resultados a las variaciones en el riesgo de confusión, se realizó un análisis de subgrupos para los estudios que informaron datos de supervivencia comparando Estudios ajustados y no ajustados</a:t>
          </a:r>
          <a:endParaRPr lang="es-VE" sz="1800" b="1" dirty="0">
            <a:solidFill>
              <a:schemeClr val="bg1"/>
            </a:solidFill>
            <a:latin typeface="Century Gothic" pitchFamily="34" charset="0"/>
          </a:endParaRPr>
        </a:p>
      </dgm:t>
    </dgm:pt>
    <dgm:pt modelId="{5C37775B-5F84-4AFA-95E2-2BB8455E970E}" type="parTrans" cxnId="{34BB2EFC-8FBD-455E-8641-D87A4AF0D0D9}">
      <dgm:prSet/>
      <dgm:spPr/>
      <dgm:t>
        <a:bodyPr/>
        <a:lstStyle/>
        <a:p>
          <a:pPr algn="just"/>
          <a:endParaRPr lang="es-VE" sz="1200" b="1">
            <a:latin typeface="Century Gothic" pitchFamily="34" charset="0"/>
          </a:endParaRPr>
        </a:p>
      </dgm:t>
    </dgm:pt>
    <dgm:pt modelId="{54DB0680-F451-4412-A708-EEE9422976E1}" type="sibTrans" cxnId="{34BB2EFC-8FBD-455E-8641-D87A4AF0D0D9}">
      <dgm:prSet/>
      <dgm:spPr/>
      <dgm:t>
        <a:bodyPr/>
        <a:lstStyle/>
        <a:p>
          <a:pPr algn="just"/>
          <a:endParaRPr lang="es-VE" sz="1200" b="1">
            <a:latin typeface="Century Gothic" pitchFamily="34" charset="0"/>
          </a:endParaRPr>
        </a:p>
      </dgm:t>
    </dgm:pt>
    <dgm:pt modelId="{E0D661BF-C43D-4BDD-BCB0-DDEE79E38D5B}" type="pres">
      <dgm:prSet presAssocID="{9B05F59D-DFDB-4C3B-850E-E62B5CE5B943}" presName="Name0" presStyleCnt="0">
        <dgm:presLayoutVars>
          <dgm:chMax val="7"/>
          <dgm:chPref val="7"/>
          <dgm:dir/>
        </dgm:presLayoutVars>
      </dgm:prSet>
      <dgm:spPr/>
      <dgm:t>
        <a:bodyPr/>
        <a:lstStyle/>
        <a:p>
          <a:endParaRPr lang="es-VE"/>
        </a:p>
      </dgm:t>
    </dgm:pt>
    <dgm:pt modelId="{EC6EB8BB-1E4E-42B9-AD50-34FB2640F9DF}" type="pres">
      <dgm:prSet presAssocID="{9B05F59D-DFDB-4C3B-850E-E62B5CE5B943}" presName="Name1" presStyleCnt="0"/>
      <dgm:spPr/>
    </dgm:pt>
    <dgm:pt modelId="{F64BC6F5-E8A2-44E2-9F8C-7F7A305EC9A8}" type="pres">
      <dgm:prSet presAssocID="{9B05F59D-DFDB-4C3B-850E-E62B5CE5B943}" presName="cycle" presStyleCnt="0"/>
      <dgm:spPr/>
    </dgm:pt>
    <dgm:pt modelId="{11CDC4C4-6BB9-46D2-BEF8-BF035BB271A3}" type="pres">
      <dgm:prSet presAssocID="{9B05F59D-DFDB-4C3B-850E-E62B5CE5B943}" presName="srcNode" presStyleLbl="node1" presStyleIdx="0" presStyleCnt="3"/>
      <dgm:spPr/>
    </dgm:pt>
    <dgm:pt modelId="{7C105617-2871-4295-9618-009738801323}" type="pres">
      <dgm:prSet presAssocID="{9B05F59D-DFDB-4C3B-850E-E62B5CE5B943}" presName="conn" presStyleLbl="parChTrans1D2" presStyleIdx="0" presStyleCnt="1"/>
      <dgm:spPr/>
      <dgm:t>
        <a:bodyPr/>
        <a:lstStyle/>
        <a:p>
          <a:endParaRPr lang="es-VE"/>
        </a:p>
      </dgm:t>
    </dgm:pt>
    <dgm:pt modelId="{3138CAC2-169D-4497-985A-A29339DA67DA}" type="pres">
      <dgm:prSet presAssocID="{9B05F59D-DFDB-4C3B-850E-E62B5CE5B943}" presName="extraNode" presStyleLbl="node1" presStyleIdx="0" presStyleCnt="3"/>
      <dgm:spPr/>
    </dgm:pt>
    <dgm:pt modelId="{0579755C-8345-43DD-AEB0-C032EC8768F8}" type="pres">
      <dgm:prSet presAssocID="{9B05F59D-DFDB-4C3B-850E-E62B5CE5B943}" presName="dstNode" presStyleLbl="node1" presStyleIdx="0" presStyleCnt="3"/>
      <dgm:spPr/>
    </dgm:pt>
    <dgm:pt modelId="{E988F057-292D-4533-9893-34B6CCD678A3}" type="pres">
      <dgm:prSet presAssocID="{2156EF63-F004-4265-A20C-BB2875FC49B8}" presName="text_1" presStyleLbl="node1" presStyleIdx="0" presStyleCnt="3" custScaleY="129647" custLinFactNeighborY="-7087">
        <dgm:presLayoutVars>
          <dgm:bulletEnabled val="1"/>
        </dgm:presLayoutVars>
      </dgm:prSet>
      <dgm:spPr/>
      <dgm:t>
        <a:bodyPr/>
        <a:lstStyle/>
        <a:p>
          <a:endParaRPr lang="es-VE"/>
        </a:p>
      </dgm:t>
    </dgm:pt>
    <dgm:pt modelId="{CD06B9A5-842A-4893-A909-4927018EBF96}" type="pres">
      <dgm:prSet presAssocID="{2156EF63-F004-4265-A20C-BB2875FC49B8}" presName="accent_1" presStyleCnt="0"/>
      <dgm:spPr/>
    </dgm:pt>
    <dgm:pt modelId="{A8D26CDC-4216-4D42-83D0-BF09A4932802}" type="pres">
      <dgm:prSet presAssocID="{2156EF63-F004-4265-A20C-BB2875FC49B8}" presName="accentRepeatNode" presStyleLbl="solidFgAcc1" presStyleIdx="0" presStyleCnt="3"/>
      <dgm:spPr>
        <a:blipFill rotWithShape="0">
          <a:blip xmlns:r="http://schemas.openxmlformats.org/officeDocument/2006/relationships" r:embed="rId1"/>
          <a:stretch>
            <a:fillRect/>
          </a:stretch>
        </a:blipFill>
      </dgm:spPr>
    </dgm:pt>
    <dgm:pt modelId="{B2DF3D55-FE5E-410D-BC9E-FA10B630F538}" type="pres">
      <dgm:prSet presAssocID="{541ABADD-2640-4452-AAE5-A93ABBBA1A1F}" presName="text_2" presStyleLbl="node1" presStyleIdx="1" presStyleCnt="3" custScaleY="151869" custLinFactNeighborX="-610" custLinFactNeighborY="92">
        <dgm:presLayoutVars>
          <dgm:bulletEnabled val="1"/>
        </dgm:presLayoutVars>
      </dgm:prSet>
      <dgm:spPr/>
      <dgm:t>
        <a:bodyPr/>
        <a:lstStyle/>
        <a:p>
          <a:endParaRPr lang="es-VE"/>
        </a:p>
      </dgm:t>
    </dgm:pt>
    <dgm:pt modelId="{29F61F73-750A-4C28-B6E1-73B49C74B9FB}" type="pres">
      <dgm:prSet presAssocID="{541ABADD-2640-4452-AAE5-A93ABBBA1A1F}" presName="accent_2" presStyleCnt="0"/>
      <dgm:spPr/>
    </dgm:pt>
    <dgm:pt modelId="{3EBEC3E8-1418-4F88-B696-5C787B30869A}" type="pres">
      <dgm:prSet presAssocID="{541ABADD-2640-4452-AAE5-A93ABBBA1A1F}" presName="accentRepeatNode" presStyleLbl="solidFgAcc1" presStyleIdx="1" presStyleCnt="3"/>
      <dgm:spPr>
        <a:blipFill rotWithShape="0">
          <a:blip xmlns:r="http://schemas.openxmlformats.org/officeDocument/2006/relationships" r:embed="rId2"/>
          <a:stretch>
            <a:fillRect/>
          </a:stretch>
        </a:blipFill>
      </dgm:spPr>
    </dgm:pt>
    <dgm:pt modelId="{B7CD5094-A409-4CC5-B7A4-3601CE453D8E}" type="pres">
      <dgm:prSet presAssocID="{E481CB6E-A77B-4678-9E7D-26A1B2F2C828}" presName="text_3" presStyleLbl="node1" presStyleIdx="2" presStyleCnt="3" custScaleY="153660" custLinFactNeighborY="18107">
        <dgm:presLayoutVars>
          <dgm:bulletEnabled val="1"/>
        </dgm:presLayoutVars>
      </dgm:prSet>
      <dgm:spPr/>
      <dgm:t>
        <a:bodyPr/>
        <a:lstStyle/>
        <a:p>
          <a:endParaRPr lang="es-VE"/>
        </a:p>
      </dgm:t>
    </dgm:pt>
    <dgm:pt modelId="{F26224FF-B4DB-4A40-B7D2-DBCEC3402BC7}" type="pres">
      <dgm:prSet presAssocID="{E481CB6E-A77B-4678-9E7D-26A1B2F2C828}" presName="accent_3" presStyleCnt="0"/>
      <dgm:spPr/>
    </dgm:pt>
    <dgm:pt modelId="{95B613EC-3B72-4227-84B9-7EE79D859DEC}" type="pres">
      <dgm:prSet presAssocID="{E481CB6E-A77B-4678-9E7D-26A1B2F2C828}" presName="accentRepeatNode" presStyleLbl="solidFgAcc1" presStyleIdx="2" presStyleCnt="3" custLinFactNeighborY="11463"/>
      <dgm:spPr>
        <a:blipFill rotWithShape="0">
          <a:blip xmlns:r="http://schemas.openxmlformats.org/officeDocument/2006/relationships" r:embed="rId3"/>
          <a:stretch>
            <a:fillRect/>
          </a:stretch>
        </a:blipFill>
      </dgm:spPr>
    </dgm:pt>
  </dgm:ptLst>
  <dgm:cxnLst>
    <dgm:cxn modelId="{987123B4-12D8-4013-BFC4-EEC5C07B328F}" type="presOf" srcId="{541ABADD-2640-4452-AAE5-A93ABBBA1A1F}" destId="{B2DF3D55-FE5E-410D-BC9E-FA10B630F538}" srcOrd="0" destOrd="0" presId="urn:microsoft.com/office/officeart/2008/layout/VerticalCurvedList"/>
    <dgm:cxn modelId="{34BB2EFC-8FBD-455E-8641-D87A4AF0D0D9}" srcId="{9B05F59D-DFDB-4C3B-850E-E62B5CE5B943}" destId="{E481CB6E-A77B-4678-9E7D-26A1B2F2C828}" srcOrd="2" destOrd="0" parTransId="{5C37775B-5F84-4AFA-95E2-2BB8455E970E}" sibTransId="{54DB0680-F451-4412-A708-EEE9422976E1}"/>
    <dgm:cxn modelId="{3501640E-6525-471F-985B-972A3C42CDD4}" type="presOf" srcId="{9B05F59D-DFDB-4C3B-850E-E62B5CE5B943}" destId="{E0D661BF-C43D-4BDD-BCB0-DDEE79E38D5B}" srcOrd="0" destOrd="0" presId="urn:microsoft.com/office/officeart/2008/layout/VerticalCurvedList"/>
    <dgm:cxn modelId="{3BC12766-B1BA-4186-9730-9EC57BC9A8C1}" type="presOf" srcId="{E481CB6E-A77B-4678-9E7D-26A1B2F2C828}" destId="{B7CD5094-A409-4CC5-B7A4-3601CE453D8E}" srcOrd="0" destOrd="0" presId="urn:microsoft.com/office/officeart/2008/layout/VerticalCurvedList"/>
    <dgm:cxn modelId="{D25D834D-F0AF-4251-B74A-E7B52EAC894F}" type="presOf" srcId="{2156EF63-F004-4265-A20C-BB2875FC49B8}" destId="{E988F057-292D-4533-9893-34B6CCD678A3}" srcOrd="0" destOrd="0" presId="urn:microsoft.com/office/officeart/2008/layout/VerticalCurvedList"/>
    <dgm:cxn modelId="{8DECA00F-CF46-4D1A-9468-959710BBE0DC}" srcId="{9B05F59D-DFDB-4C3B-850E-E62B5CE5B943}" destId="{541ABADD-2640-4452-AAE5-A93ABBBA1A1F}" srcOrd="1" destOrd="0" parTransId="{9CB7E163-2B2E-4186-B3D8-B8ABE0F8E3CA}" sibTransId="{0066F709-78D1-436B-8B6F-2DE18861A21D}"/>
    <dgm:cxn modelId="{DCD3DB4E-A821-4B73-BD00-200C9249A2E0}" srcId="{9B05F59D-DFDB-4C3B-850E-E62B5CE5B943}" destId="{2156EF63-F004-4265-A20C-BB2875FC49B8}" srcOrd="0" destOrd="0" parTransId="{AE91866B-AD23-4C5F-AC4A-89D2B241CDE8}" sibTransId="{87972A8E-3338-4E81-B18B-C3BAF2FC7B2A}"/>
    <dgm:cxn modelId="{A8F7B872-5D58-4519-9839-920853650EA2}" type="presOf" srcId="{87972A8E-3338-4E81-B18B-C3BAF2FC7B2A}" destId="{7C105617-2871-4295-9618-009738801323}" srcOrd="0" destOrd="0" presId="urn:microsoft.com/office/officeart/2008/layout/VerticalCurvedList"/>
    <dgm:cxn modelId="{14717585-0894-475A-9950-E128DE3DE06C}" type="presParOf" srcId="{E0D661BF-C43D-4BDD-BCB0-DDEE79E38D5B}" destId="{EC6EB8BB-1E4E-42B9-AD50-34FB2640F9DF}" srcOrd="0" destOrd="0" presId="urn:microsoft.com/office/officeart/2008/layout/VerticalCurvedList"/>
    <dgm:cxn modelId="{88AEEAEA-AD9E-4ACD-B5B8-E94A76744F4B}" type="presParOf" srcId="{EC6EB8BB-1E4E-42B9-AD50-34FB2640F9DF}" destId="{F64BC6F5-E8A2-44E2-9F8C-7F7A305EC9A8}" srcOrd="0" destOrd="0" presId="urn:microsoft.com/office/officeart/2008/layout/VerticalCurvedList"/>
    <dgm:cxn modelId="{A72D2797-06B6-46BF-98B0-E85A5744F8A5}" type="presParOf" srcId="{F64BC6F5-E8A2-44E2-9F8C-7F7A305EC9A8}" destId="{11CDC4C4-6BB9-46D2-BEF8-BF035BB271A3}" srcOrd="0" destOrd="0" presId="urn:microsoft.com/office/officeart/2008/layout/VerticalCurvedList"/>
    <dgm:cxn modelId="{7FA363F2-6CC5-40B6-9EA7-1B0BABAA1840}" type="presParOf" srcId="{F64BC6F5-E8A2-44E2-9F8C-7F7A305EC9A8}" destId="{7C105617-2871-4295-9618-009738801323}" srcOrd="1" destOrd="0" presId="urn:microsoft.com/office/officeart/2008/layout/VerticalCurvedList"/>
    <dgm:cxn modelId="{C026DF16-1BDE-43E3-82BB-2FAB4F78D331}" type="presParOf" srcId="{F64BC6F5-E8A2-44E2-9F8C-7F7A305EC9A8}" destId="{3138CAC2-169D-4497-985A-A29339DA67DA}" srcOrd="2" destOrd="0" presId="urn:microsoft.com/office/officeart/2008/layout/VerticalCurvedList"/>
    <dgm:cxn modelId="{8A07BC98-AEFC-4662-8665-502020968615}" type="presParOf" srcId="{F64BC6F5-E8A2-44E2-9F8C-7F7A305EC9A8}" destId="{0579755C-8345-43DD-AEB0-C032EC8768F8}" srcOrd="3" destOrd="0" presId="urn:microsoft.com/office/officeart/2008/layout/VerticalCurvedList"/>
    <dgm:cxn modelId="{427593FD-57DE-41D1-BDDF-F5B2D3D16755}" type="presParOf" srcId="{EC6EB8BB-1E4E-42B9-AD50-34FB2640F9DF}" destId="{E988F057-292D-4533-9893-34B6CCD678A3}" srcOrd="1" destOrd="0" presId="urn:microsoft.com/office/officeart/2008/layout/VerticalCurvedList"/>
    <dgm:cxn modelId="{F33B4587-7D5D-4B2B-B9AA-CBD96F3BC94F}" type="presParOf" srcId="{EC6EB8BB-1E4E-42B9-AD50-34FB2640F9DF}" destId="{CD06B9A5-842A-4893-A909-4927018EBF96}" srcOrd="2" destOrd="0" presId="urn:microsoft.com/office/officeart/2008/layout/VerticalCurvedList"/>
    <dgm:cxn modelId="{1A193607-E5E0-408D-AC62-249251596F64}" type="presParOf" srcId="{CD06B9A5-842A-4893-A909-4927018EBF96}" destId="{A8D26CDC-4216-4D42-83D0-BF09A4932802}" srcOrd="0" destOrd="0" presId="urn:microsoft.com/office/officeart/2008/layout/VerticalCurvedList"/>
    <dgm:cxn modelId="{8AD1AA15-13BF-4A62-ACB6-D24427521F76}" type="presParOf" srcId="{EC6EB8BB-1E4E-42B9-AD50-34FB2640F9DF}" destId="{B2DF3D55-FE5E-410D-BC9E-FA10B630F538}" srcOrd="3" destOrd="0" presId="urn:microsoft.com/office/officeart/2008/layout/VerticalCurvedList"/>
    <dgm:cxn modelId="{45AE3244-B54B-4656-B9C9-85F408494DCD}" type="presParOf" srcId="{EC6EB8BB-1E4E-42B9-AD50-34FB2640F9DF}" destId="{29F61F73-750A-4C28-B6E1-73B49C74B9FB}" srcOrd="4" destOrd="0" presId="urn:microsoft.com/office/officeart/2008/layout/VerticalCurvedList"/>
    <dgm:cxn modelId="{C21A7CC1-1046-415A-9274-A5706B2AE9C9}" type="presParOf" srcId="{29F61F73-750A-4C28-B6E1-73B49C74B9FB}" destId="{3EBEC3E8-1418-4F88-B696-5C787B30869A}" srcOrd="0" destOrd="0" presId="urn:microsoft.com/office/officeart/2008/layout/VerticalCurvedList"/>
    <dgm:cxn modelId="{53C2940E-0112-43E9-BA71-6E8E72992011}" type="presParOf" srcId="{EC6EB8BB-1E4E-42B9-AD50-34FB2640F9DF}" destId="{B7CD5094-A409-4CC5-B7A4-3601CE453D8E}" srcOrd="5" destOrd="0" presId="urn:microsoft.com/office/officeart/2008/layout/VerticalCurvedList"/>
    <dgm:cxn modelId="{CB755F5E-6A31-4461-9E4C-3BB65BCB9B8E}" type="presParOf" srcId="{EC6EB8BB-1E4E-42B9-AD50-34FB2640F9DF}" destId="{F26224FF-B4DB-4A40-B7D2-DBCEC3402BC7}" srcOrd="6" destOrd="0" presId="urn:microsoft.com/office/officeart/2008/layout/VerticalCurvedList"/>
    <dgm:cxn modelId="{519D0E5D-E128-4051-916D-666360608E2A}" type="presParOf" srcId="{F26224FF-B4DB-4A40-B7D2-DBCEC3402BC7}" destId="{95B613EC-3B72-4227-84B9-7EE79D859DEC}"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52589F-C8B8-432B-881D-446F3DF54C8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VE"/>
        </a:p>
      </dgm:t>
    </dgm:pt>
    <dgm:pt modelId="{6B9E4A2E-4291-4414-B74F-07D44B1865B8}">
      <dgm:prSet phldrT="[Texto]"/>
      <dgm:spPr/>
      <dgm:t>
        <a:bodyPr/>
        <a:lstStyle/>
        <a:p>
          <a:pPr algn="l"/>
          <a:r>
            <a:rPr lang="es-ES" dirty="0" smtClean="0"/>
            <a:t>Los diagramas de bosque (Figs. 2 y 3) sugieren cualitativamente que la reparación de la VM tiende a asociarse con una menor mortalidad </a:t>
          </a:r>
          <a:r>
            <a:rPr lang="es-ES" dirty="0" err="1" smtClean="0"/>
            <a:t>perioperatoria</a:t>
          </a:r>
          <a:r>
            <a:rPr lang="es-ES" dirty="0" smtClean="0"/>
            <a:t> y una supervivencia más prolongada que la sustitución de la VM en pacientes con IMR</a:t>
          </a:r>
          <a:endParaRPr lang="es-VE" dirty="0">
            <a:latin typeface="Century Gothic" pitchFamily="34" charset="0"/>
          </a:endParaRPr>
        </a:p>
      </dgm:t>
    </dgm:pt>
    <dgm:pt modelId="{8901E676-4434-4A4B-9593-B561082068DB}" type="parTrans" cxnId="{A2435D38-EFA0-48A7-9C05-D5EC62816847}">
      <dgm:prSet/>
      <dgm:spPr/>
      <dgm:t>
        <a:bodyPr/>
        <a:lstStyle/>
        <a:p>
          <a:endParaRPr lang="es-VE"/>
        </a:p>
      </dgm:t>
    </dgm:pt>
    <dgm:pt modelId="{C758A1E9-2CF9-4658-A405-F931678C6A5D}" type="sibTrans" cxnId="{A2435D38-EFA0-48A7-9C05-D5EC62816847}">
      <dgm:prSet/>
      <dgm:spPr/>
      <dgm:t>
        <a:bodyPr/>
        <a:lstStyle/>
        <a:p>
          <a:endParaRPr lang="es-VE"/>
        </a:p>
      </dgm:t>
    </dgm:pt>
    <dgm:pt modelId="{3A78ABD1-8D9D-4E0B-A406-0717BDDB65F0}">
      <dgm:prSet phldrT="[Texto]"/>
      <dgm:spPr/>
      <dgm:t>
        <a:bodyPr/>
        <a:lstStyle/>
        <a:p>
          <a:pPr algn="just"/>
          <a:r>
            <a:rPr lang="es-ES" dirty="0" smtClean="0"/>
            <a:t>HR calculados para estudios ajustados por confusión tendieron a ser más, en lugar de menos, extremos que los recursos humanos para otros estudios no ajustados, pero sin embargo fueron moderadamente heterogéneos</a:t>
          </a:r>
          <a:endParaRPr lang="es-VE" dirty="0">
            <a:latin typeface="Century Gothic" pitchFamily="34" charset="0"/>
          </a:endParaRPr>
        </a:p>
      </dgm:t>
    </dgm:pt>
    <dgm:pt modelId="{4BCDDCBF-7A0F-4EAD-812F-358A65A9DB50}" type="parTrans" cxnId="{2859D485-F649-4B8A-B37A-7C40140681CD}">
      <dgm:prSet/>
      <dgm:spPr/>
      <dgm:t>
        <a:bodyPr/>
        <a:lstStyle/>
        <a:p>
          <a:endParaRPr lang="es-VE"/>
        </a:p>
      </dgm:t>
    </dgm:pt>
    <dgm:pt modelId="{41D2C072-FA9A-4FD9-B4B7-913748D7756D}" type="sibTrans" cxnId="{2859D485-F649-4B8A-B37A-7C40140681CD}">
      <dgm:prSet/>
      <dgm:spPr/>
      <dgm:t>
        <a:bodyPr/>
        <a:lstStyle/>
        <a:p>
          <a:endParaRPr lang="es-VE"/>
        </a:p>
      </dgm:t>
    </dgm:pt>
    <dgm:pt modelId="{9D3FDC68-259F-428D-AF2A-5B30A9DD147A}" type="pres">
      <dgm:prSet presAssocID="{2A52589F-C8B8-432B-881D-446F3DF54C8E}" presName="Name0" presStyleCnt="0">
        <dgm:presLayoutVars>
          <dgm:chMax val="7"/>
          <dgm:chPref val="7"/>
          <dgm:dir/>
        </dgm:presLayoutVars>
      </dgm:prSet>
      <dgm:spPr/>
      <dgm:t>
        <a:bodyPr/>
        <a:lstStyle/>
        <a:p>
          <a:endParaRPr lang="es-VE"/>
        </a:p>
      </dgm:t>
    </dgm:pt>
    <dgm:pt modelId="{606CFD5E-2BDB-46BD-8E66-035AC8D13DCB}" type="pres">
      <dgm:prSet presAssocID="{2A52589F-C8B8-432B-881D-446F3DF54C8E}" presName="Name1" presStyleCnt="0"/>
      <dgm:spPr/>
    </dgm:pt>
    <dgm:pt modelId="{F286D3A6-555D-4B50-8EB6-47EEDE29B6F2}" type="pres">
      <dgm:prSet presAssocID="{2A52589F-C8B8-432B-881D-446F3DF54C8E}" presName="cycle" presStyleCnt="0"/>
      <dgm:spPr/>
    </dgm:pt>
    <dgm:pt modelId="{2BC34ABD-E6E7-4B50-88CF-838B3F47B249}" type="pres">
      <dgm:prSet presAssocID="{2A52589F-C8B8-432B-881D-446F3DF54C8E}" presName="srcNode" presStyleLbl="node1" presStyleIdx="0" presStyleCnt="2"/>
      <dgm:spPr/>
    </dgm:pt>
    <dgm:pt modelId="{E68EB91C-7BB9-4454-8D04-2E4DE2512108}" type="pres">
      <dgm:prSet presAssocID="{2A52589F-C8B8-432B-881D-446F3DF54C8E}" presName="conn" presStyleLbl="parChTrans1D2" presStyleIdx="0" presStyleCnt="1"/>
      <dgm:spPr/>
      <dgm:t>
        <a:bodyPr/>
        <a:lstStyle/>
        <a:p>
          <a:endParaRPr lang="es-VE"/>
        </a:p>
      </dgm:t>
    </dgm:pt>
    <dgm:pt modelId="{F76C0AA1-5EB6-49CD-8AC8-74001D930846}" type="pres">
      <dgm:prSet presAssocID="{2A52589F-C8B8-432B-881D-446F3DF54C8E}" presName="extraNode" presStyleLbl="node1" presStyleIdx="0" presStyleCnt="2"/>
      <dgm:spPr/>
    </dgm:pt>
    <dgm:pt modelId="{8C03170A-5963-410D-9001-4A7C99EA2D4F}" type="pres">
      <dgm:prSet presAssocID="{2A52589F-C8B8-432B-881D-446F3DF54C8E}" presName="dstNode" presStyleLbl="node1" presStyleIdx="0" presStyleCnt="2"/>
      <dgm:spPr/>
    </dgm:pt>
    <dgm:pt modelId="{634FCDAD-A906-49D2-BE51-FAAB063A67A4}" type="pres">
      <dgm:prSet presAssocID="{6B9E4A2E-4291-4414-B74F-07D44B1865B8}" presName="text_1" presStyleLbl="node1" presStyleIdx="0" presStyleCnt="2">
        <dgm:presLayoutVars>
          <dgm:bulletEnabled val="1"/>
        </dgm:presLayoutVars>
      </dgm:prSet>
      <dgm:spPr/>
      <dgm:t>
        <a:bodyPr/>
        <a:lstStyle/>
        <a:p>
          <a:endParaRPr lang="es-VE"/>
        </a:p>
      </dgm:t>
    </dgm:pt>
    <dgm:pt modelId="{3FA234EC-F96C-4BBA-A567-6FAAC5AC62D6}" type="pres">
      <dgm:prSet presAssocID="{6B9E4A2E-4291-4414-B74F-07D44B1865B8}" presName="accent_1" presStyleCnt="0"/>
      <dgm:spPr/>
    </dgm:pt>
    <dgm:pt modelId="{7A90B422-4CD4-41F5-ACCF-F97171DF06B1}" type="pres">
      <dgm:prSet presAssocID="{6B9E4A2E-4291-4414-B74F-07D44B1865B8}" presName="accentRepeatNode" presStyleLbl="solidFgAcc1" presStyleIdx="0" presStyleCnt="2"/>
      <dgm:spPr>
        <a:solidFill>
          <a:srgbClr val="008DF7"/>
        </a:solidFill>
      </dgm:spPr>
    </dgm:pt>
    <dgm:pt modelId="{1EB86C68-D20C-4B9F-BDD5-8AC10B4E1865}" type="pres">
      <dgm:prSet presAssocID="{3A78ABD1-8D9D-4E0B-A406-0717BDDB65F0}" presName="text_2" presStyleLbl="node1" presStyleIdx="1" presStyleCnt="2">
        <dgm:presLayoutVars>
          <dgm:bulletEnabled val="1"/>
        </dgm:presLayoutVars>
      </dgm:prSet>
      <dgm:spPr/>
      <dgm:t>
        <a:bodyPr/>
        <a:lstStyle/>
        <a:p>
          <a:endParaRPr lang="es-VE"/>
        </a:p>
      </dgm:t>
    </dgm:pt>
    <dgm:pt modelId="{562AC499-C520-452A-A1EF-0ECAEA6815DF}" type="pres">
      <dgm:prSet presAssocID="{3A78ABD1-8D9D-4E0B-A406-0717BDDB65F0}" presName="accent_2" presStyleCnt="0"/>
      <dgm:spPr/>
    </dgm:pt>
    <dgm:pt modelId="{0B378B63-4F64-4317-BCE1-1B7D1AE81BE4}" type="pres">
      <dgm:prSet presAssocID="{3A78ABD1-8D9D-4E0B-A406-0717BDDB65F0}" presName="accentRepeatNode" presStyleLbl="solidFgAcc1" presStyleIdx="1" presStyleCnt="2"/>
      <dgm:spPr>
        <a:solidFill>
          <a:srgbClr val="008DF7"/>
        </a:solidFill>
      </dgm:spPr>
    </dgm:pt>
  </dgm:ptLst>
  <dgm:cxnLst>
    <dgm:cxn modelId="{9005CFE7-E5CE-43B0-A18D-B3D67CD0735C}" type="presOf" srcId="{2A52589F-C8B8-432B-881D-446F3DF54C8E}" destId="{9D3FDC68-259F-428D-AF2A-5B30A9DD147A}" srcOrd="0" destOrd="0" presId="urn:microsoft.com/office/officeart/2008/layout/VerticalCurvedList"/>
    <dgm:cxn modelId="{2859D485-F649-4B8A-B37A-7C40140681CD}" srcId="{2A52589F-C8B8-432B-881D-446F3DF54C8E}" destId="{3A78ABD1-8D9D-4E0B-A406-0717BDDB65F0}" srcOrd="1" destOrd="0" parTransId="{4BCDDCBF-7A0F-4EAD-812F-358A65A9DB50}" sibTransId="{41D2C072-FA9A-4FD9-B4B7-913748D7756D}"/>
    <dgm:cxn modelId="{A4DC9298-2F95-4C28-84D9-4CE9FD6CF558}" type="presOf" srcId="{6B9E4A2E-4291-4414-B74F-07D44B1865B8}" destId="{634FCDAD-A906-49D2-BE51-FAAB063A67A4}" srcOrd="0" destOrd="0" presId="urn:microsoft.com/office/officeart/2008/layout/VerticalCurvedList"/>
    <dgm:cxn modelId="{E6789F6A-CFC9-45D8-9FC3-277DE9D2A892}" type="presOf" srcId="{C758A1E9-2CF9-4658-A405-F931678C6A5D}" destId="{E68EB91C-7BB9-4454-8D04-2E4DE2512108}" srcOrd="0" destOrd="0" presId="urn:microsoft.com/office/officeart/2008/layout/VerticalCurvedList"/>
    <dgm:cxn modelId="{2C51EBFA-99C2-461F-9596-74F946062439}" type="presOf" srcId="{3A78ABD1-8D9D-4E0B-A406-0717BDDB65F0}" destId="{1EB86C68-D20C-4B9F-BDD5-8AC10B4E1865}" srcOrd="0" destOrd="0" presId="urn:microsoft.com/office/officeart/2008/layout/VerticalCurvedList"/>
    <dgm:cxn modelId="{A2435D38-EFA0-48A7-9C05-D5EC62816847}" srcId="{2A52589F-C8B8-432B-881D-446F3DF54C8E}" destId="{6B9E4A2E-4291-4414-B74F-07D44B1865B8}" srcOrd="0" destOrd="0" parTransId="{8901E676-4434-4A4B-9593-B561082068DB}" sibTransId="{C758A1E9-2CF9-4658-A405-F931678C6A5D}"/>
    <dgm:cxn modelId="{2C85AA13-7248-40AC-A9A1-8F1056D299D1}" type="presParOf" srcId="{9D3FDC68-259F-428D-AF2A-5B30A9DD147A}" destId="{606CFD5E-2BDB-46BD-8E66-035AC8D13DCB}" srcOrd="0" destOrd="0" presId="urn:microsoft.com/office/officeart/2008/layout/VerticalCurvedList"/>
    <dgm:cxn modelId="{08B36DA8-8E35-46B7-BF76-EF5DE63AEE50}" type="presParOf" srcId="{606CFD5E-2BDB-46BD-8E66-035AC8D13DCB}" destId="{F286D3A6-555D-4B50-8EB6-47EEDE29B6F2}" srcOrd="0" destOrd="0" presId="urn:microsoft.com/office/officeart/2008/layout/VerticalCurvedList"/>
    <dgm:cxn modelId="{1FAED76B-F29E-43C4-859B-43A4B5CA442A}" type="presParOf" srcId="{F286D3A6-555D-4B50-8EB6-47EEDE29B6F2}" destId="{2BC34ABD-E6E7-4B50-88CF-838B3F47B249}" srcOrd="0" destOrd="0" presId="urn:microsoft.com/office/officeart/2008/layout/VerticalCurvedList"/>
    <dgm:cxn modelId="{3AB838F4-638E-4CCF-B459-806788C40DEE}" type="presParOf" srcId="{F286D3A6-555D-4B50-8EB6-47EEDE29B6F2}" destId="{E68EB91C-7BB9-4454-8D04-2E4DE2512108}" srcOrd="1" destOrd="0" presId="urn:microsoft.com/office/officeart/2008/layout/VerticalCurvedList"/>
    <dgm:cxn modelId="{A735306D-2CAC-41D4-AFE7-2D9D0C930C4C}" type="presParOf" srcId="{F286D3A6-555D-4B50-8EB6-47EEDE29B6F2}" destId="{F76C0AA1-5EB6-49CD-8AC8-74001D930846}" srcOrd="2" destOrd="0" presId="urn:microsoft.com/office/officeart/2008/layout/VerticalCurvedList"/>
    <dgm:cxn modelId="{0BDB6DE9-5CEF-4CDD-A04D-538BAA7FEF18}" type="presParOf" srcId="{F286D3A6-555D-4B50-8EB6-47EEDE29B6F2}" destId="{8C03170A-5963-410D-9001-4A7C99EA2D4F}" srcOrd="3" destOrd="0" presId="urn:microsoft.com/office/officeart/2008/layout/VerticalCurvedList"/>
    <dgm:cxn modelId="{067FA0DE-656D-4CCF-873C-4B8AE6BF13F5}" type="presParOf" srcId="{606CFD5E-2BDB-46BD-8E66-035AC8D13DCB}" destId="{634FCDAD-A906-49D2-BE51-FAAB063A67A4}" srcOrd="1" destOrd="0" presId="urn:microsoft.com/office/officeart/2008/layout/VerticalCurvedList"/>
    <dgm:cxn modelId="{7B5D5F10-1F68-4965-8C65-89B4F9FC3485}" type="presParOf" srcId="{606CFD5E-2BDB-46BD-8E66-035AC8D13DCB}" destId="{3FA234EC-F96C-4BBA-A567-6FAAC5AC62D6}" srcOrd="2" destOrd="0" presId="urn:microsoft.com/office/officeart/2008/layout/VerticalCurvedList"/>
    <dgm:cxn modelId="{5B427E5E-BC84-45EC-8E06-4E082ED6A801}" type="presParOf" srcId="{3FA234EC-F96C-4BBA-A567-6FAAC5AC62D6}" destId="{7A90B422-4CD4-41F5-ACCF-F97171DF06B1}" srcOrd="0" destOrd="0" presId="urn:microsoft.com/office/officeart/2008/layout/VerticalCurvedList"/>
    <dgm:cxn modelId="{B6E98222-190A-4A2C-A89B-9A870A8AE366}" type="presParOf" srcId="{606CFD5E-2BDB-46BD-8E66-035AC8D13DCB}" destId="{1EB86C68-D20C-4B9F-BDD5-8AC10B4E1865}" srcOrd="3" destOrd="0" presId="urn:microsoft.com/office/officeart/2008/layout/VerticalCurvedList"/>
    <dgm:cxn modelId="{4C906C2A-8A6C-4873-AFF7-1BB0A03FE21D}" type="presParOf" srcId="{606CFD5E-2BDB-46BD-8E66-035AC8D13DCB}" destId="{562AC499-C520-452A-A1EF-0ECAEA6815DF}" srcOrd="4" destOrd="0" presId="urn:microsoft.com/office/officeart/2008/layout/VerticalCurvedList"/>
    <dgm:cxn modelId="{C82D3F03-9272-4ECE-864C-199AB124DC80}" type="presParOf" srcId="{562AC499-C520-452A-A1EF-0ECAEA6815DF}" destId="{0B378B63-4F64-4317-BCE1-1B7D1AE81BE4}"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52589F-C8B8-432B-881D-446F3DF54C8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VE"/>
        </a:p>
      </dgm:t>
    </dgm:pt>
    <dgm:pt modelId="{6B9E4A2E-4291-4414-B74F-07D44B1865B8}">
      <dgm:prSet phldrT="[Texto]" custT="1"/>
      <dgm:spPr/>
      <dgm:t>
        <a:bodyPr/>
        <a:lstStyle/>
        <a:p>
          <a:pPr algn="l"/>
          <a:r>
            <a:rPr lang="es-ES" sz="1800" b="1" dirty="0" smtClean="0"/>
            <a:t>Ninguno de los estudios informó resultados funcionales o </a:t>
          </a:r>
          <a:r>
            <a:rPr lang="es-ES" sz="1800" b="1" dirty="0" smtClean="0">
              <a:solidFill>
                <a:schemeClr val="bg1"/>
              </a:solidFill>
            </a:rPr>
            <a:t>la calidad de vida relacionada con la salud.</a:t>
          </a:r>
        </a:p>
        <a:p>
          <a:pPr algn="l"/>
          <a:r>
            <a:rPr lang="es-ES" sz="1800" b="1" dirty="0" smtClean="0"/>
            <a:t>No hemos informado una estimación cuantitativa del efecto combinado para ningún resultado debido a la probable heterogeneidad entre los estudios en relación con las características de diseño del estudio y el riesgo de sesgo</a:t>
          </a:r>
          <a:endParaRPr lang="es-VE" sz="1800" b="1" dirty="0">
            <a:latin typeface="Century Gothic" pitchFamily="34" charset="0"/>
          </a:endParaRPr>
        </a:p>
      </dgm:t>
    </dgm:pt>
    <dgm:pt modelId="{8901E676-4434-4A4B-9593-B561082068DB}" type="parTrans" cxnId="{A2435D38-EFA0-48A7-9C05-D5EC62816847}">
      <dgm:prSet/>
      <dgm:spPr/>
      <dgm:t>
        <a:bodyPr/>
        <a:lstStyle/>
        <a:p>
          <a:endParaRPr lang="es-VE"/>
        </a:p>
      </dgm:t>
    </dgm:pt>
    <dgm:pt modelId="{C758A1E9-2CF9-4658-A405-F931678C6A5D}" type="sibTrans" cxnId="{A2435D38-EFA0-48A7-9C05-D5EC62816847}">
      <dgm:prSet/>
      <dgm:spPr/>
      <dgm:t>
        <a:bodyPr/>
        <a:lstStyle/>
        <a:p>
          <a:endParaRPr lang="es-VE"/>
        </a:p>
      </dgm:t>
    </dgm:pt>
    <dgm:pt modelId="{1C8212DD-8FEB-414B-AB28-B17E61747B63}">
      <dgm:prSet custT="1"/>
      <dgm:spPr/>
      <dgm:t>
        <a:bodyPr/>
        <a:lstStyle/>
        <a:p>
          <a:r>
            <a:rPr lang="es-ES" sz="1800" b="1" dirty="0" smtClean="0"/>
            <a:t>El sesgo puede tener dos efectos, primero para cambiar la estimación de un estudio individual o la estimación agrupada del efecto verdadero y, en segundo lugar, para introducir incertidumbre adicional; los intervalos de confianza solo reflejan el error de muestreo</a:t>
          </a:r>
          <a:endParaRPr lang="es-VE" sz="1800" b="1" dirty="0"/>
        </a:p>
      </dgm:t>
    </dgm:pt>
    <dgm:pt modelId="{B608A2E9-6619-49F0-BE93-AE60C450D871}" type="parTrans" cxnId="{5BAB5890-E05D-46EE-924E-D99C26617D22}">
      <dgm:prSet/>
      <dgm:spPr/>
      <dgm:t>
        <a:bodyPr/>
        <a:lstStyle/>
        <a:p>
          <a:endParaRPr lang="es-ES"/>
        </a:p>
      </dgm:t>
    </dgm:pt>
    <dgm:pt modelId="{EF6F150E-168C-4D4D-9C97-5B4F2BFB94AB}" type="sibTrans" cxnId="{5BAB5890-E05D-46EE-924E-D99C26617D22}">
      <dgm:prSet/>
      <dgm:spPr/>
      <dgm:t>
        <a:bodyPr/>
        <a:lstStyle/>
        <a:p>
          <a:endParaRPr lang="es-ES"/>
        </a:p>
      </dgm:t>
    </dgm:pt>
    <dgm:pt modelId="{9D3FDC68-259F-428D-AF2A-5B30A9DD147A}" type="pres">
      <dgm:prSet presAssocID="{2A52589F-C8B8-432B-881D-446F3DF54C8E}" presName="Name0" presStyleCnt="0">
        <dgm:presLayoutVars>
          <dgm:chMax val="7"/>
          <dgm:chPref val="7"/>
          <dgm:dir/>
        </dgm:presLayoutVars>
      </dgm:prSet>
      <dgm:spPr/>
      <dgm:t>
        <a:bodyPr/>
        <a:lstStyle/>
        <a:p>
          <a:endParaRPr lang="es-VE"/>
        </a:p>
      </dgm:t>
    </dgm:pt>
    <dgm:pt modelId="{606CFD5E-2BDB-46BD-8E66-035AC8D13DCB}" type="pres">
      <dgm:prSet presAssocID="{2A52589F-C8B8-432B-881D-446F3DF54C8E}" presName="Name1" presStyleCnt="0"/>
      <dgm:spPr/>
    </dgm:pt>
    <dgm:pt modelId="{F286D3A6-555D-4B50-8EB6-47EEDE29B6F2}" type="pres">
      <dgm:prSet presAssocID="{2A52589F-C8B8-432B-881D-446F3DF54C8E}" presName="cycle" presStyleCnt="0"/>
      <dgm:spPr/>
    </dgm:pt>
    <dgm:pt modelId="{2BC34ABD-E6E7-4B50-88CF-838B3F47B249}" type="pres">
      <dgm:prSet presAssocID="{2A52589F-C8B8-432B-881D-446F3DF54C8E}" presName="srcNode" presStyleLbl="node1" presStyleIdx="0" presStyleCnt="2"/>
      <dgm:spPr/>
    </dgm:pt>
    <dgm:pt modelId="{E68EB91C-7BB9-4454-8D04-2E4DE2512108}" type="pres">
      <dgm:prSet presAssocID="{2A52589F-C8B8-432B-881D-446F3DF54C8E}" presName="conn" presStyleLbl="parChTrans1D2" presStyleIdx="0" presStyleCnt="1"/>
      <dgm:spPr/>
      <dgm:t>
        <a:bodyPr/>
        <a:lstStyle/>
        <a:p>
          <a:endParaRPr lang="es-VE"/>
        </a:p>
      </dgm:t>
    </dgm:pt>
    <dgm:pt modelId="{F76C0AA1-5EB6-49CD-8AC8-74001D930846}" type="pres">
      <dgm:prSet presAssocID="{2A52589F-C8B8-432B-881D-446F3DF54C8E}" presName="extraNode" presStyleLbl="node1" presStyleIdx="0" presStyleCnt="2"/>
      <dgm:spPr/>
    </dgm:pt>
    <dgm:pt modelId="{8C03170A-5963-410D-9001-4A7C99EA2D4F}" type="pres">
      <dgm:prSet presAssocID="{2A52589F-C8B8-432B-881D-446F3DF54C8E}" presName="dstNode" presStyleLbl="node1" presStyleIdx="0" presStyleCnt="2"/>
      <dgm:spPr/>
    </dgm:pt>
    <dgm:pt modelId="{634FCDAD-A906-49D2-BE51-FAAB063A67A4}" type="pres">
      <dgm:prSet presAssocID="{6B9E4A2E-4291-4414-B74F-07D44B1865B8}" presName="text_1" presStyleLbl="node1" presStyleIdx="0" presStyleCnt="2" custScaleX="103134" custScaleY="146674" custLinFactNeighborX="-3726">
        <dgm:presLayoutVars>
          <dgm:bulletEnabled val="1"/>
        </dgm:presLayoutVars>
      </dgm:prSet>
      <dgm:spPr/>
      <dgm:t>
        <a:bodyPr/>
        <a:lstStyle/>
        <a:p>
          <a:endParaRPr lang="es-VE"/>
        </a:p>
      </dgm:t>
    </dgm:pt>
    <dgm:pt modelId="{3FA234EC-F96C-4BBA-A567-6FAAC5AC62D6}" type="pres">
      <dgm:prSet presAssocID="{6B9E4A2E-4291-4414-B74F-07D44B1865B8}" presName="accent_1" presStyleCnt="0"/>
      <dgm:spPr/>
    </dgm:pt>
    <dgm:pt modelId="{7A90B422-4CD4-41F5-ACCF-F97171DF06B1}" type="pres">
      <dgm:prSet presAssocID="{6B9E4A2E-4291-4414-B74F-07D44B1865B8}" presName="accentRepeatNode" presStyleLbl="solidFgAcc1" presStyleIdx="0" presStyleCnt="2"/>
      <dgm:spPr>
        <a:solidFill>
          <a:srgbClr val="008DF7"/>
        </a:solidFill>
      </dgm:spPr>
    </dgm:pt>
    <dgm:pt modelId="{0537C279-DACA-4393-94D1-6DE59DEFD9A9}" type="pres">
      <dgm:prSet presAssocID="{1C8212DD-8FEB-414B-AB28-B17E61747B63}" presName="text_2" presStyleLbl="node1" presStyleIdx="1" presStyleCnt="2" custScaleX="100438" custScaleY="110003">
        <dgm:presLayoutVars>
          <dgm:bulletEnabled val="1"/>
        </dgm:presLayoutVars>
      </dgm:prSet>
      <dgm:spPr/>
      <dgm:t>
        <a:bodyPr/>
        <a:lstStyle/>
        <a:p>
          <a:endParaRPr lang="es-ES"/>
        </a:p>
      </dgm:t>
    </dgm:pt>
    <dgm:pt modelId="{70B0BF43-48BF-4C65-8041-7D7E6E23D770}" type="pres">
      <dgm:prSet presAssocID="{1C8212DD-8FEB-414B-AB28-B17E61747B63}" presName="accent_2" presStyleCnt="0"/>
      <dgm:spPr/>
    </dgm:pt>
    <dgm:pt modelId="{9DAAB487-1BEF-4ABF-8DF3-3218948DB6C4}" type="pres">
      <dgm:prSet presAssocID="{1C8212DD-8FEB-414B-AB28-B17E61747B63}" presName="accentRepeatNode" presStyleLbl="solidFgAcc1" presStyleIdx="1" presStyleCnt="2"/>
      <dgm:spPr>
        <a:solidFill>
          <a:schemeClr val="accent4"/>
        </a:solidFill>
      </dgm:spPr>
      <dgm:t>
        <a:bodyPr/>
        <a:lstStyle/>
        <a:p>
          <a:endParaRPr lang="es-ES"/>
        </a:p>
      </dgm:t>
    </dgm:pt>
  </dgm:ptLst>
  <dgm:cxnLst>
    <dgm:cxn modelId="{0B89999B-22C4-4F14-B911-E9D62E34FD3C}" type="presOf" srcId="{6B9E4A2E-4291-4414-B74F-07D44B1865B8}" destId="{634FCDAD-A906-49D2-BE51-FAAB063A67A4}" srcOrd="0" destOrd="0" presId="urn:microsoft.com/office/officeart/2008/layout/VerticalCurvedList"/>
    <dgm:cxn modelId="{5BAB5890-E05D-46EE-924E-D99C26617D22}" srcId="{2A52589F-C8B8-432B-881D-446F3DF54C8E}" destId="{1C8212DD-8FEB-414B-AB28-B17E61747B63}" srcOrd="1" destOrd="0" parTransId="{B608A2E9-6619-49F0-BE93-AE60C450D871}" sibTransId="{EF6F150E-168C-4D4D-9C97-5B4F2BFB94AB}"/>
    <dgm:cxn modelId="{FB8E4E07-0566-4D88-AEC0-CDFB48E75417}" type="presOf" srcId="{C758A1E9-2CF9-4658-A405-F931678C6A5D}" destId="{E68EB91C-7BB9-4454-8D04-2E4DE2512108}" srcOrd="0" destOrd="0" presId="urn:microsoft.com/office/officeart/2008/layout/VerticalCurvedList"/>
    <dgm:cxn modelId="{79FE814F-6FE9-4CC1-B89D-FC1AA719F34F}" type="presOf" srcId="{1C8212DD-8FEB-414B-AB28-B17E61747B63}" destId="{0537C279-DACA-4393-94D1-6DE59DEFD9A9}" srcOrd="0" destOrd="0" presId="urn:microsoft.com/office/officeart/2008/layout/VerticalCurvedList"/>
    <dgm:cxn modelId="{4A16236C-A53B-49C2-AC0C-54EC99C04CB8}" type="presOf" srcId="{2A52589F-C8B8-432B-881D-446F3DF54C8E}" destId="{9D3FDC68-259F-428D-AF2A-5B30A9DD147A}" srcOrd="0" destOrd="0" presId="urn:microsoft.com/office/officeart/2008/layout/VerticalCurvedList"/>
    <dgm:cxn modelId="{A2435D38-EFA0-48A7-9C05-D5EC62816847}" srcId="{2A52589F-C8B8-432B-881D-446F3DF54C8E}" destId="{6B9E4A2E-4291-4414-B74F-07D44B1865B8}" srcOrd="0" destOrd="0" parTransId="{8901E676-4434-4A4B-9593-B561082068DB}" sibTransId="{C758A1E9-2CF9-4658-A405-F931678C6A5D}"/>
    <dgm:cxn modelId="{440E8E89-9D43-4A4E-98B5-3A4C98A7EA1C}" type="presParOf" srcId="{9D3FDC68-259F-428D-AF2A-5B30A9DD147A}" destId="{606CFD5E-2BDB-46BD-8E66-035AC8D13DCB}" srcOrd="0" destOrd="0" presId="urn:microsoft.com/office/officeart/2008/layout/VerticalCurvedList"/>
    <dgm:cxn modelId="{0455E3ED-EA2A-4E12-8A94-E1FF5F76DD9E}" type="presParOf" srcId="{606CFD5E-2BDB-46BD-8E66-035AC8D13DCB}" destId="{F286D3A6-555D-4B50-8EB6-47EEDE29B6F2}" srcOrd="0" destOrd="0" presId="urn:microsoft.com/office/officeart/2008/layout/VerticalCurvedList"/>
    <dgm:cxn modelId="{56362339-70BD-451A-8799-80FBF54E4474}" type="presParOf" srcId="{F286D3A6-555D-4B50-8EB6-47EEDE29B6F2}" destId="{2BC34ABD-E6E7-4B50-88CF-838B3F47B249}" srcOrd="0" destOrd="0" presId="urn:microsoft.com/office/officeart/2008/layout/VerticalCurvedList"/>
    <dgm:cxn modelId="{470E44B0-A2E9-4423-A702-B0BC87C2853D}" type="presParOf" srcId="{F286D3A6-555D-4B50-8EB6-47EEDE29B6F2}" destId="{E68EB91C-7BB9-4454-8D04-2E4DE2512108}" srcOrd="1" destOrd="0" presId="urn:microsoft.com/office/officeart/2008/layout/VerticalCurvedList"/>
    <dgm:cxn modelId="{0B373BE2-0C30-4C57-8A7B-CA2297D3F974}" type="presParOf" srcId="{F286D3A6-555D-4B50-8EB6-47EEDE29B6F2}" destId="{F76C0AA1-5EB6-49CD-8AC8-74001D930846}" srcOrd="2" destOrd="0" presId="urn:microsoft.com/office/officeart/2008/layout/VerticalCurvedList"/>
    <dgm:cxn modelId="{BDAC4565-5517-488C-86D5-05430CA37C4D}" type="presParOf" srcId="{F286D3A6-555D-4B50-8EB6-47EEDE29B6F2}" destId="{8C03170A-5963-410D-9001-4A7C99EA2D4F}" srcOrd="3" destOrd="0" presId="urn:microsoft.com/office/officeart/2008/layout/VerticalCurvedList"/>
    <dgm:cxn modelId="{00556E19-0301-4B09-86B6-3054796E6E37}" type="presParOf" srcId="{606CFD5E-2BDB-46BD-8E66-035AC8D13DCB}" destId="{634FCDAD-A906-49D2-BE51-FAAB063A67A4}" srcOrd="1" destOrd="0" presId="urn:microsoft.com/office/officeart/2008/layout/VerticalCurvedList"/>
    <dgm:cxn modelId="{BC28E636-F34C-4EC1-AFDE-3148BB879C27}" type="presParOf" srcId="{606CFD5E-2BDB-46BD-8E66-035AC8D13DCB}" destId="{3FA234EC-F96C-4BBA-A567-6FAAC5AC62D6}" srcOrd="2" destOrd="0" presId="urn:microsoft.com/office/officeart/2008/layout/VerticalCurvedList"/>
    <dgm:cxn modelId="{43F58116-248E-41CE-A3BA-0EA01925940E}" type="presParOf" srcId="{3FA234EC-F96C-4BBA-A567-6FAAC5AC62D6}" destId="{7A90B422-4CD4-41F5-ACCF-F97171DF06B1}" srcOrd="0" destOrd="0" presId="urn:microsoft.com/office/officeart/2008/layout/VerticalCurvedList"/>
    <dgm:cxn modelId="{32207CD9-6BB5-49F8-A1E8-70926DE71A24}" type="presParOf" srcId="{606CFD5E-2BDB-46BD-8E66-035AC8D13DCB}" destId="{0537C279-DACA-4393-94D1-6DE59DEFD9A9}" srcOrd="3" destOrd="0" presId="urn:microsoft.com/office/officeart/2008/layout/VerticalCurvedList"/>
    <dgm:cxn modelId="{8C2233C2-0350-4670-A21C-AF17C17959B5}" type="presParOf" srcId="{606CFD5E-2BDB-46BD-8E66-035AC8D13DCB}" destId="{70B0BF43-48BF-4C65-8041-7D7E6E23D770}" srcOrd="4" destOrd="0" presId="urn:microsoft.com/office/officeart/2008/layout/VerticalCurvedList"/>
    <dgm:cxn modelId="{633DCC39-884F-4E40-9D74-350F4FE319E8}" type="presParOf" srcId="{70B0BF43-48BF-4C65-8041-7D7E6E23D770}" destId="{9DAAB487-1BEF-4ABF-8DF3-3218948DB6C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52589F-C8B8-432B-881D-446F3DF54C8E}"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VE"/>
        </a:p>
      </dgm:t>
    </dgm:pt>
    <dgm:pt modelId="{6B9E4A2E-4291-4414-B74F-07D44B1865B8}">
      <dgm:prSet phldrT="[Texto]" custT="1"/>
      <dgm:spPr/>
      <dgm:t>
        <a:bodyPr/>
        <a:lstStyle/>
        <a:p>
          <a:pPr algn="l"/>
          <a:r>
            <a:rPr lang="es-ES" sz="1800" b="1" dirty="0" smtClean="0"/>
            <a:t>Dada la naturaleza de la evidencia existente, ¿qué conclusiones se pueden sacar? Primero, diferencias sustanciales en la mortalidad (tanto a corto como a largo plazo) entre reparación de VM  y reemplazo de VM es plausible</a:t>
          </a:r>
          <a:r>
            <a:rPr lang="es-VE" sz="1800" b="1" dirty="0" smtClean="0">
              <a:latin typeface="Century Gothic" pitchFamily="34" charset="0"/>
            </a:rPr>
            <a:t>.</a:t>
          </a:r>
          <a:endParaRPr lang="es-VE" sz="1800" b="1" dirty="0">
            <a:latin typeface="Century Gothic" pitchFamily="34" charset="0"/>
          </a:endParaRPr>
        </a:p>
      </dgm:t>
    </dgm:pt>
    <dgm:pt modelId="{8901E676-4434-4A4B-9593-B561082068DB}" type="parTrans" cxnId="{A2435D38-EFA0-48A7-9C05-D5EC62816847}">
      <dgm:prSet/>
      <dgm:spPr/>
      <dgm:t>
        <a:bodyPr/>
        <a:lstStyle/>
        <a:p>
          <a:endParaRPr lang="es-VE"/>
        </a:p>
      </dgm:t>
    </dgm:pt>
    <dgm:pt modelId="{C758A1E9-2CF9-4658-A405-F931678C6A5D}" type="sibTrans" cxnId="{A2435D38-EFA0-48A7-9C05-D5EC62816847}">
      <dgm:prSet/>
      <dgm:spPr/>
      <dgm:t>
        <a:bodyPr/>
        <a:lstStyle/>
        <a:p>
          <a:endParaRPr lang="es-VE"/>
        </a:p>
      </dgm:t>
    </dgm:pt>
    <dgm:pt modelId="{3A78ABD1-8D9D-4E0B-A406-0717BDDB65F0}">
      <dgm:prSet phldrT="[Texto]" custT="1"/>
      <dgm:spPr/>
      <dgm:t>
        <a:bodyPr/>
        <a:lstStyle/>
        <a:p>
          <a:pPr algn="just"/>
          <a:r>
            <a:rPr lang="es-ES" sz="1800" b="1" dirty="0" smtClean="0"/>
            <a:t>La segunda conclusión es que, a pesar de la magnitud sustancial de las diferencias observadas, el riesgo de sesgo en la evidencia actual significa que todavía hay una gran incertidumbre sobre los efectos relativos a corto y largo plazo de la realización de reparación de VM  versus reemplazo de VM</a:t>
          </a:r>
          <a:r>
            <a:rPr lang="es-ES" sz="1800" dirty="0" smtClean="0"/>
            <a:t>.</a:t>
          </a:r>
          <a:r>
            <a:rPr lang="es-VE" sz="1800" dirty="0" smtClean="0">
              <a:latin typeface="Century Gothic" pitchFamily="34" charset="0"/>
            </a:rPr>
            <a:t> </a:t>
          </a:r>
          <a:endParaRPr lang="es-VE" sz="1800" dirty="0">
            <a:latin typeface="Century Gothic" pitchFamily="34" charset="0"/>
          </a:endParaRPr>
        </a:p>
      </dgm:t>
    </dgm:pt>
    <dgm:pt modelId="{4BCDDCBF-7A0F-4EAD-812F-358A65A9DB50}" type="parTrans" cxnId="{2859D485-F649-4B8A-B37A-7C40140681CD}">
      <dgm:prSet/>
      <dgm:spPr/>
      <dgm:t>
        <a:bodyPr/>
        <a:lstStyle/>
        <a:p>
          <a:endParaRPr lang="es-VE"/>
        </a:p>
      </dgm:t>
    </dgm:pt>
    <dgm:pt modelId="{41D2C072-FA9A-4FD9-B4B7-913748D7756D}" type="sibTrans" cxnId="{2859D485-F649-4B8A-B37A-7C40140681CD}">
      <dgm:prSet/>
      <dgm:spPr/>
      <dgm:t>
        <a:bodyPr/>
        <a:lstStyle/>
        <a:p>
          <a:endParaRPr lang="es-VE"/>
        </a:p>
      </dgm:t>
    </dgm:pt>
    <dgm:pt modelId="{9D3FDC68-259F-428D-AF2A-5B30A9DD147A}" type="pres">
      <dgm:prSet presAssocID="{2A52589F-C8B8-432B-881D-446F3DF54C8E}" presName="Name0" presStyleCnt="0">
        <dgm:presLayoutVars>
          <dgm:chMax val="7"/>
          <dgm:chPref val="7"/>
          <dgm:dir/>
        </dgm:presLayoutVars>
      </dgm:prSet>
      <dgm:spPr/>
      <dgm:t>
        <a:bodyPr/>
        <a:lstStyle/>
        <a:p>
          <a:endParaRPr lang="es-VE"/>
        </a:p>
      </dgm:t>
    </dgm:pt>
    <dgm:pt modelId="{606CFD5E-2BDB-46BD-8E66-035AC8D13DCB}" type="pres">
      <dgm:prSet presAssocID="{2A52589F-C8B8-432B-881D-446F3DF54C8E}" presName="Name1" presStyleCnt="0"/>
      <dgm:spPr/>
    </dgm:pt>
    <dgm:pt modelId="{F286D3A6-555D-4B50-8EB6-47EEDE29B6F2}" type="pres">
      <dgm:prSet presAssocID="{2A52589F-C8B8-432B-881D-446F3DF54C8E}" presName="cycle" presStyleCnt="0"/>
      <dgm:spPr/>
    </dgm:pt>
    <dgm:pt modelId="{2BC34ABD-E6E7-4B50-88CF-838B3F47B249}" type="pres">
      <dgm:prSet presAssocID="{2A52589F-C8B8-432B-881D-446F3DF54C8E}" presName="srcNode" presStyleLbl="node1" presStyleIdx="0" presStyleCnt="2"/>
      <dgm:spPr/>
    </dgm:pt>
    <dgm:pt modelId="{E68EB91C-7BB9-4454-8D04-2E4DE2512108}" type="pres">
      <dgm:prSet presAssocID="{2A52589F-C8B8-432B-881D-446F3DF54C8E}" presName="conn" presStyleLbl="parChTrans1D2" presStyleIdx="0" presStyleCnt="1"/>
      <dgm:spPr/>
      <dgm:t>
        <a:bodyPr/>
        <a:lstStyle/>
        <a:p>
          <a:endParaRPr lang="es-VE"/>
        </a:p>
      </dgm:t>
    </dgm:pt>
    <dgm:pt modelId="{F76C0AA1-5EB6-49CD-8AC8-74001D930846}" type="pres">
      <dgm:prSet presAssocID="{2A52589F-C8B8-432B-881D-446F3DF54C8E}" presName="extraNode" presStyleLbl="node1" presStyleIdx="0" presStyleCnt="2"/>
      <dgm:spPr/>
    </dgm:pt>
    <dgm:pt modelId="{8C03170A-5963-410D-9001-4A7C99EA2D4F}" type="pres">
      <dgm:prSet presAssocID="{2A52589F-C8B8-432B-881D-446F3DF54C8E}" presName="dstNode" presStyleLbl="node1" presStyleIdx="0" presStyleCnt="2"/>
      <dgm:spPr/>
    </dgm:pt>
    <dgm:pt modelId="{634FCDAD-A906-49D2-BE51-FAAB063A67A4}" type="pres">
      <dgm:prSet presAssocID="{6B9E4A2E-4291-4414-B74F-07D44B1865B8}" presName="text_1" presStyleLbl="node1" presStyleIdx="0" presStyleCnt="2" custLinFactNeighborX="-3726">
        <dgm:presLayoutVars>
          <dgm:bulletEnabled val="1"/>
        </dgm:presLayoutVars>
      </dgm:prSet>
      <dgm:spPr/>
      <dgm:t>
        <a:bodyPr/>
        <a:lstStyle/>
        <a:p>
          <a:endParaRPr lang="es-VE"/>
        </a:p>
      </dgm:t>
    </dgm:pt>
    <dgm:pt modelId="{3FA234EC-F96C-4BBA-A567-6FAAC5AC62D6}" type="pres">
      <dgm:prSet presAssocID="{6B9E4A2E-4291-4414-B74F-07D44B1865B8}" presName="accent_1" presStyleCnt="0"/>
      <dgm:spPr/>
    </dgm:pt>
    <dgm:pt modelId="{7A90B422-4CD4-41F5-ACCF-F97171DF06B1}" type="pres">
      <dgm:prSet presAssocID="{6B9E4A2E-4291-4414-B74F-07D44B1865B8}" presName="accentRepeatNode" presStyleLbl="solidFgAcc1" presStyleIdx="0" presStyleCnt="2"/>
      <dgm:spPr>
        <a:solidFill>
          <a:srgbClr val="008DF7"/>
        </a:solidFill>
      </dgm:spPr>
    </dgm:pt>
    <dgm:pt modelId="{1EB86C68-D20C-4B9F-BDD5-8AC10B4E1865}" type="pres">
      <dgm:prSet presAssocID="{3A78ABD1-8D9D-4E0B-A406-0717BDDB65F0}" presName="text_2" presStyleLbl="node1" presStyleIdx="1" presStyleCnt="2" custScaleY="151354" custLinFactNeighborX="-4099">
        <dgm:presLayoutVars>
          <dgm:bulletEnabled val="1"/>
        </dgm:presLayoutVars>
      </dgm:prSet>
      <dgm:spPr/>
      <dgm:t>
        <a:bodyPr/>
        <a:lstStyle/>
        <a:p>
          <a:endParaRPr lang="es-VE"/>
        </a:p>
      </dgm:t>
    </dgm:pt>
    <dgm:pt modelId="{562AC499-C520-452A-A1EF-0ECAEA6815DF}" type="pres">
      <dgm:prSet presAssocID="{3A78ABD1-8D9D-4E0B-A406-0717BDDB65F0}" presName="accent_2" presStyleCnt="0"/>
      <dgm:spPr/>
    </dgm:pt>
    <dgm:pt modelId="{0B378B63-4F64-4317-BCE1-1B7D1AE81BE4}" type="pres">
      <dgm:prSet presAssocID="{3A78ABD1-8D9D-4E0B-A406-0717BDDB65F0}" presName="accentRepeatNode" presStyleLbl="solidFgAcc1" presStyleIdx="1" presStyleCnt="2"/>
      <dgm:spPr>
        <a:solidFill>
          <a:srgbClr val="008DF7"/>
        </a:solidFill>
      </dgm:spPr>
    </dgm:pt>
  </dgm:ptLst>
  <dgm:cxnLst>
    <dgm:cxn modelId="{2859D485-F649-4B8A-B37A-7C40140681CD}" srcId="{2A52589F-C8B8-432B-881D-446F3DF54C8E}" destId="{3A78ABD1-8D9D-4E0B-A406-0717BDDB65F0}" srcOrd="1" destOrd="0" parTransId="{4BCDDCBF-7A0F-4EAD-812F-358A65A9DB50}" sibTransId="{41D2C072-FA9A-4FD9-B4B7-913748D7756D}"/>
    <dgm:cxn modelId="{0B89999B-22C4-4F14-B911-E9D62E34FD3C}" type="presOf" srcId="{6B9E4A2E-4291-4414-B74F-07D44B1865B8}" destId="{634FCDAD-A906-49D2-BE51-FAAB063A67A4}" srcOrd="0" destOrd="0" presId="urn:microsoft.com/office/officeart/2008/layout/VerticalCurvedList"/>
    <dgm:cxn modelId="{73525DB9-0974-4E82-B29C-938700AC7D28}" type="presOf" srcId="{3A78ABD1-8D9D-4E0B-A406-0717BDDB65F0}" destId="{1EB86C68-D20C-4B9F-BDD5-8AC10B4E1865}" srcOrd="0" destOrd="0" presId="urn:microsoft.com/office/officeart/2008/layout/VerticalCurvedList"/>
    <dgm:cxn modelId="{FB8E4E07-0566-4D88-AEC0-CDFB48E75417}" type="presOf" srcId="{C758A1E9-2CF9-4658-A405-F931678C6A5D}" destId="{E68EB91C-7BB9-4454-8D04-2E4DE2512108}" srcOrd="0" destOrd="0" presId="urn:microsoft.com/office/officeart/2008/layout/VerticalCurvedList"/>
    <dgm:cxn modelId="{4A16236C-A53B-49C2-AC0C-54EC99C04CB8}" type="presOf" srcId="{2A52589F-C8B8-432B-881D-446F3DF54C8E}" destId="{9D3FDC68-259F-428D-AF2A-5B30A9DD147A}" srcOrd="0" destOrd="0" presId="urn:microsoft.com/office/officeart/2008/layout/VerticalCurvedList"/>
    <dgm:cxn modelId="{A2435D38-EFA0-48A7-9C05-D5EC62816847}" srcId="{2A52589F-C8B8-432B-881D-446F3DF54C8E}" destId="{6B9E4A2E-4291-4414-B74F-07D44B1865B8}" srcOrd="0" destOrd="0" parTransId="{8901E676-4434-4A4B-9593-B561082068DB}" sibTransId="{C758A1E9-2CF9-4658-A405-F931678C6A5D}"/>
    <dgm:cxn modelId="{440E8E89-9D43-4A4E-98B5-3A4C98A7EA1C}" type="presParOf" srcId="{9D3FDC68-259F-428D-AF2A-5B30A9DD147A}" destId="{606CFD5E-2BDB-46BD-8E66-035AC8D13DCB}" srcOrd="0" destOrd="0" presId="urn:microsoft.com/office/officeart/2008/layout/VerticalCurvedList"/>
    <dgm:cxn modelId="{0455E3ED-EA2A-4E12-8A94-E1FF5F76DD9E}" type="presParOf" srcId="{606CFD5E-2BDB-46BD-8E66-035AC8D13DCB}" destId="{F286D3A6-555D-4B50-8EB6-47EEDE29B6F2}" srcOrd="0" destOrd="0" presId="urn:microsoft.com/office/officeart/2008/layout/VerticalCurvedList"/>
    <dgm:cxn modelId="{56362339-70BD-451A-8799-80FBF54E4474}" type="presParOf" srcId="{F286D3A6-555D-4B50-8EB6-47EEDE29B6F2}" destId="{2BC34ABD-E6E7-4B50-88CF-838B3F47B249}" srcOrd="0" destOrd="0" presId="urn:microsoft.com/office/officeart/2008/layout/VerticalCurvedList"/>
    <dgm:cxn modelId="{470E44B0-A2E9-4423-A702-B0BC87C2853D}" type="presParOf" srcId="{F286D3A6-555D-4B50-8EB6-47EEDE29B6F2}" destId="{E68EB91C-7BB9-4454-8D04-2E4DE2512108}" srcOrd="1" destOrd="0" presId="urn:microsoft.com/office/officeart/2008/layout/VerticalCurvedList"/>
    <dgm:cxn modelId="{0B373BE2-0C30-4C57-8A7B-CA2297D3F974}" type="presParOf" srcId="{F286D3A6-555D-4B50-8EB6-47EEDE29B6F2}" destId="{F76C0AA1-5EB6-49CD-8AC8-74001D930846}" srcOrd="2" destOrd="0" presId="urn:microsoft.com/office/officeart/2008/layout/VerticalCurvedList"/>
    <dgm:cxn modelId="{BDAC4565-5517-488C-86D5-05430CA37C4D}" type="presParOf" srcId="{F286D3A6-555D-4B50-8EB6-47EEDE29B6F2}" destId="{8C03170A-5963-410D-9001-4A7C99EA2D4F}" srcOrd="3" destOrd="0" presId="urn:microsoft.com/office/officeart/2008/layout/VerticalCurvedList"/>
    <dgm:cxn modelId="{00556E19-0301-4B09-86B6-3054796E6E37}" type="presParOf" srcId="{606CFD5E-2BDB-46BD-8E66-035AC8D13DCB}" destId="{634FCDAD-A906-49D2-BE51-FAAB063A67A4}" srcOrd="1" destOrd="0" presId="urn:microsoft.com/office/officeart/2008/layout/VerticalCurvedList"/>
    <dgm:cxn modelId="{BC28E636-F34C-4EC1-AFDE-3148BB879C27}" type="presParOf" srcId="{606CFD5E-2BDB-46BD-8E66-035AC8D13DCB}" destId="{3FA234EC-F96C-4BBA-A567-6FAAC5AC62D6}" srcOrd="2" destOrd="0" presId="urn:microsoft.com/office/officeart/2008/layout/VerticalCurvedList"/>
    <dgm:cxn modelId="{43F58116-248E-41CE-A3BA-0EA01925940E}" type="presParOf" srcId="{3FA234EC-F96C-4BBA-A567-6FAAC5AC62D6}" destId="{7A90B422-4CD4-41F5-ACCF-F97171DF06B1}" srcOrd="0" destOrd="0" presId="urn:microsoft.com/office/officeart/2008/layout/VerticalCurvedList"/>
    <dgm:cxn modelId="{760F8703-6CB5-4522-85D4-7F9EE5BD481E}" type="presParOf" srcId="{606CFD5E-2BDB-46BD-8E66-035AC8D13DCB}" destId="{1EB86C68-D20C-4B9F-BDD5-8AC10B4E1865}" srcOrd="3" destOrd="0" presId="urn:microsoft.com/office/officeart/2008/layout/VerticalCurvedList"/>
    <dgm:cxn modelId="{8DF0E832-A57D-4F3A-BBD4-502ACFCCBB91}" type="presParOf" srcId="{606CFD5E-2BDB-46BD-8E66-035AC8D13DCB}" destId="{562AC499-C520-452A-A1EF-0ECAEA6815DF}" srcOrd="4" destOrd="0" presId="urn:microsoft.com/office/officeart/2008/layout/VerticalCurvedList"/>
    <dgm:cxn modelId="{07B32D27-7992-49E6-A100-98E7E774C325}" type="presParOf" srcId="{562AC499-C520-452A-A1EF-0ECAEA6815DF}" destId="{0B378B63-4F64-4317-BCE1-1B7D1AE81BE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5C6BC0-F4FE-4AAC-B6EF-E7547E7A8CC0}"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s-VE"/>
        </a:p>
      </dgm:t>
    </dgm:pt>
    <dgm:pt modelId="{1CA8A2D0-D359-44E2-8491-5255F521B220}">
      <dgm:prSet phldrT="[Texto]" custT="1"/>
      <dgm:spPr/>
      <dgm:t>
        <a:bodyPr/>
        <a:lstStyle/>
        <a:p>
          <a:pPr algn="just"/>
          <a:r>
            <a:rPr lang="es-ES" sz="1800" b="1" dirty="0" smtClean="0">
              <a:solidFill>
                <a:schemeClr val="bg1"/>
              </a:solidFill>
            </a:rPr>
            <a:t>Esta revisión sugiere que la reparación VM se asocia con una menor mortalidad a los 30 días y puede asociarse con mejorar la supervivencia a largo plazo. Sin embargo, hay una considerable incertidumbre sobre este hallazgo porque los estudios incluidos fueron heterogéneos y con riesgo de confusión y otros sesgos</a:t>
          </a:r>
          <a:r>
            <a:rPr lang="es-ES" sz="1200" dirty="0" smtClean="0"/>
            <a:t>.</a:t>
          </a:r>
          <a:endParaRPr lang="es-VE" sz="1200" dirty="0">
            <a:latin typeface="Century Gothic" pitchFamily="34" charset="0"/>
          </a:endParaRPr>
        </a:p>
      </dgm:t>
    </dgm:pt>
    <dgm:pt modelId="{5383A7E1-7FFD-4359-8B3F-F0B165319418}" type="parTrans" cxnId="{2FFDB895-3699-4451-8E07-FC6784831062}">
      <dgm:prSet/>
      <dgm:spPr/>
      <dgm:t>
        <a:bodyPr/>
        <a:lstStyle/>
        <a:p>
          <a:endParaRPr lang="es-VE" sz="1200"/>
        </a:p>
      </dgm:t>
    </dgm:pt>
    <dgm:pt modelId="{B65073E0-E2F7-4D86-9BD4-A2B428FCB4A9}" type="sibTrans" cxnId="{2FFDB895-3699-4451-8E07-FC6784831062}">
      <dgm:prSet/>
      <dgm:spPr/>
      <dgm:t>
        <a:bodyPr/>
        <a:lstStyle/>
        <a:p>
          <a:endParaRPr lang="es-VE" sz="1200"/>
        </a:p>
      </dgm:t>
    </dgm:pt>
    <dgm:pt modelId="{29C0099C-DE82-482D-A016-7F52F710F97D}" type="pres">
      <dgm:prSet presAssocID="{8E5C6BC0-F4FE-4AAC-B6EF-E7547E7A8CC0}" presName="Name0" presStyleCnt="0">
        <dgm:presLayoutVars>
          <dgm:chMax val="7"/>
          <dgm:chPref val="7"/>
          <dgm:dir/>
        </dgm:presLayoutVars>
      </dgm:prSet>
      <dgm:spPr/>
      <dgm:t>
        <a:bodyPr/>
        <a:lstStyle/>
        <a:p>
          <a:endParaRPr lang="es-VE"/>
        </a:p>
      </dgm:t>
    </dgm:pt>
    <dgm:pt modelId="{CEB9C195-812B-414C-9788-DA18F1368AE6}" type="pres">
      <dgm:prSet presAssocID="{8E5C6BC0-F4FE-4AAC-B6EF-E7547E7A8CC0}" presName="Name1" presStyleCnt="0"/>
      <dgm:spPr/>
    </dgm:pt>
    <dgm:pt modelId="{22F81EA5-1A7E-4022-96F3-2557BD5199EA}" type="pres">
      <dgm:prSet presAssocID="{8E5C6BC0-F4FE-4AAC-B6EF-E7547E7A8CC0}" presName="cycle" presStyleCnt="0"/>
      <dgm:spPr/>
    </dgm:pt>
    <dgm:pt modelId="{D14F418A-8B77-47F1-B277-1EE60EEF6194}" type="pres">
      <dgm:prSet presAssocID="{8E5C6BC0-F4FE-4AAC-B6EF-E7547E7A8CC0}" presName="srcNode" presStyleLbl="node1" presStyleIdx="0" presStyleCnt="1"/>
      <dgm:spPr/>
    </dgm:pt>
    <dgm:pt modelId="{EC6815F5-9829-4E81-BF06-7B7C4A08DBDD}" type="pres">
      <dgm:prSet presAssocID="{8E5C6BC0-F4FE-4AAC-B6EF-E7547E7A8CC0}" presName="conn" presStyleLbl="parChTrans1D2" presStyleIdx="0" presStyleCnt="1"/>
      <dgm:spPr/>
      <dgm:t>
        <a:bodyPr/>
        <a:lstStyle/>
        <a:p>
          <a:endParaRPr lang="es-VE"/>
        </a:p>
      </dgm:t>
    </dgm:pt>
    <dgm:pt modelId="{54FBD9CF-FC2F-472A-8FFB-F7A64FDAF6C2}" type="pres">
      <dgm:prSet presAssocID="{8E5C6BC0-F4FE-4AAC-B6EF-E7547E7A8CC0}" presName="extraNode" presStyleLbl="node1" presStyleIdx="0" presStyleCnt="1"/>
      <dgm:spPr/>
    </dgm:pt>
    <dgm:pt modelId="{E121DC5C-227D-43C3-9014-C5705EC13AC3}" type="pres">
      <dgm:prSet presAssocID="{8E5C6BC0-F4FE-4AAC-B6EF-E7547E7A8CC0}" presName="dstNode" presStyleLbl="node1" presStyleIdx="0" presStyleCnt="1"/>
      <dgm:spPr/>
    </dgm:pt>
    <dgm:pt modelId="{2BD76709-BAFF-4AA2-AB3C-093E892EF526}" type="pres">
      <dgm:prSet presAssocID="{1CA8A2D0-D359-44E2-8491-5255F521B220}" presName="text_1" presStyleLbl="node1" presStyleIdx="0" presStyleCnt="1">
        <dgm:presLayoutVars>
          <dgm:bulletEnabled val="1"/>
        </dgm:presLayoutVars>
      </dgm:prSet>
      <dgm:spPr/>
      <dgm:t>
        <a:bodyPr/>
        <a:lstStyle/>
        <a:p>
          <a:endParaRPr lang="es-VE"/>
        </a:p>
      </dgm:t>
    </dgm:pt>
    <dgm:pt modelId="{B167BE58-0441-4E09-8474-9D0B9980199C}" type="pres">
      <dgm:prSet presAssocID="{1CA8A2D0-D359-44E2-8491-5255F521B220}" presName="accent_1" presStyleCnt="0"/>
      <dgm:spPr/>
    </dgm:pt>
    <dgm:pt modelId="{9F497A8C-671B-45EB-93A2-D81251AD1451}" type="pres">
      <dgm:prSet presAssocID="{1CA8A2D0-D359-44E2-8491-5255F521B220}" presName="accentRepeatNode" presStyleLbl="solidFgAcc1" presStyleIdx="0" presStyleCnt="1"/>
      <dgm:spPr>
        <a:solidFill>
          <a:srgbClr val="008DF7"/>
        </a:solidFill>
      </dgm:spPr>
    </dgm:pt>
  </dgm:ptLst>
  <dgm:cxnLst>
    <dgm:cxn modelId="{276AA6D6-CDE3-4B80-B04D-F24CAAD48B44}" type="presOf" srcId="{B65073E0-E2F7-4D86-9BD4-A2B428FCB4A9}" destId="{EC6815F5-9829-4E81-BF06-7B7C4A08DBDD}" srcOrd="0" destOrd="0" presId="urn:microsoft.com/office/officeart/2008/layout/VerticalCurvedList"/>
    <dgm:cxn modelId="{30D75A60-0DA4-4445-9DF9-4B8D1341E882}" type="presOf" srcId="{1CA8A2D0-D359-44E2-8491-5255F521B220}" destId="{2BD76709-BAFF-4AA2-AB3C-093E892EF526}" srcOrd="0" destOrd="0" presId="urn:microsoft.com/office/officeart/2008/layout/VerticalCurvedList"/>
    <dgm:cxn modelId="{DD2E0970-68E3-494B-B400-9D621687BB13}" type="presOf" srcId="{8E5C6BC0-F4FE-4AAC-B6EF-E7547E7A8CC0}" destId="{29C0099C-DE82-482D-A016-7F52F710F97D}" srcOrd="0" destOrd="0" presId="urn:microsoft.com/office/officeart/2008/layout/VerticalCurvedList"/>
    <dgm:cxn modelId="{2FFDB895-3699-4451-8E07-FC6784831062}" srcId="{8E5C6BC0-F4FE-4AAC-B6EF-E7547E7A8CC0}" destId="{1CA8A2D0-D359-44E2-8491-5255F521B220}" srcOrd="0" destOrd="0" parTransId="{5383A7E1-7FFD-4359-8B3F-F0B165319418}" sibTransId="{B65073E0-E2F7-4D86-9BD4-A2B428FCB4A9}"/>
    <dgm:cxn modelId="{2AB74F23-48CC-428C-AD13-7548BB70FC62}" type="presParOf" srcId="{29C0099C-DE82-482D-A016-7F52F710F97D}" destId="{CEB9C195-812B-414C-9788-DA18F1368AE6}" srcOrd="0" destOrd="0" presId="urn:microsoft.com/office/officeart/2008/layout/VerticalCurvedList"/>
    <dgm:cxn modelId="{C6FC2B62-CD09-4E0C-A990-BCFA18C5986A}" type="presParOf" srcId="{CEB9C195-812B-414C-9788-DA18F1368AE6}" destId="{22F81EA5-1A7E-4022-96F3-2557BD5199EA}" srcOrd="0" destOrd="0" presId="urn:microsoft.com/office/officeart/2008/layout/VerticalCurvedList"/>
    <dgm:cxn modelId="{EB4D56F3-F4D9-47C3-934F-2BB58DE7D642}" type="presParOf" srcId="{22F81EA5-1A7E-4022-96F3-2557BD5199EA}" destId="{D14F418A-8B77-47F1-B277-1EE60EEF6194}" srcOrd="0" destOrd="0" presId="urn:microsoft.com/office/officeart/2008/layout/VerticalCurvedList"/>
    <dgm:cxn modelId="{5C0A81F8-3B2E-48FD-B823-58F663EE0EC1}" type="presParOf" srcId="{22F81EA5-1A7E-4022-96F3-2557BD5199EA}" destId="{EC6815F5-9829-4E81-BF06-7B7C4A08DBDD}" srcOrd="1" destOrd="0" presId="urn:microsoft.com/office/officeart/2008/layout/VerticalCurvedList"/>
    <dgm:cxn modelId="{0C6F50CE-8CC5-40EB-A1DE-C7D2049A607D}" type="presParOf" srcId="{22F81EA5-1A7E-4022-96F3-2557BD5199EA}" destId="{54FBD9CF-FC2F-472A-8FFB-F7A64FDAF6C2}" srcOrd="2" destOrd="0" presId="urn:microsoft.com/office/officeart/2008/layout/VerticalCurvedList"/>
    <dgm:cxn modelId="{0E5C83C1-83B4-4255-BE97-22879C2B0DCD}" type="presParOf" srcId="{22F81EA5-1A7E-4022-96F3-2557BD5199EA}" destId="{E121DC5C-227D-43C3-9014-C5705EC13AC3}" srcOrd="3" destOrd="0" presId="urn:microsoft.com/office/officeart/2008/layout/VerticalCurvedList"/>
    <dgm:cxn modelId="{33922301-D608-4E9B-95D5-CEC435CCBB86}" type="presParOf" srcId="{CEB9C195-812B-414C-9788-DA18F1368AE6}" destId="{2BD76709-BAFF-4AA2-AB3C-093E892EF526}" srcOrd="1" destOrd="0" presId="urn:microsoft.com/office/officeart/2008/layout/VerticalCurvedList"/>
    <dgm:cxn modelId="{F0E29B7B-D0A3-4C00-8609-39A40D5AA2F5}" type="presParOf" srcId="{CEB9C195-812B-414C-9788-DA18F1368AE6}" destId="{B167BE58-0441-4E09-8474-9D0B9980199C}" srcOrd="2" destOrd="0" presId="urn:microsoft.com/office/officeart/2008/layout/VerticalCurvedList"/>
    <dgm:cxn modelId="{562C8B20-85A3-4131-9A9B-CD2C2EA5443A}" type="presParOf" srcId="{B167BE58-0441-4E09-8474-9D0B9980199C}" destId="{9F497A8C-671B-45EB-93A2-D81251AD1451}"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71C920-0A90-444E-A279-4C62157C968C}">
      <dsp:nvSpPr>
        <dsp:cNvPr id="0" name=""/>
        <dsp:cNvSpPr/>
      </dsp:nvSpPr>
      <dsp:spPr>
        <a:xfrm>
          <a:off x="0" y="1538287"/>
          <a:ext cx="7419975" cy="3076574"/>
        </a:xfrm>
        <a:prstGeom prst="roundRect">
          <a:avLst>
            <a:gd name="adj" fmla="val 10000"/>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VE" sz="1400" kern="1200" dirty="0" smtClean="0">
              <a:latin typeface="Century Gothic" pitchFamily="34" charset="0"/>
            </a:rPr>
            <a:t>Tener en consideración que se escogieron artículos publicados entre 1965 y 2010, por lo cual la diferencia en técnica de procedimientos, tratamiento medico , ha variado mucho en la actualidad; asimismo los estudios presentaban alta heterogeneidad siendo poco comparables .</a:t>
          </a:r>
          <a:endParaRPr lang="es-VE" sz="1400" kern="1200" dirty="0"/>
        </a:p>
      </dsp:txBody>
      <dsp:txXfrm>
        <a:off x="0" y="1538287"/>
        <a:ext cx="7419975" cy="30765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F6E9D-BCFA-4870-AB5A-DC48B110B929}" type="datetimeFigureOut">
              <a:rPr lang="es-VE" smtClean="0"/>
              <a:pPr/>
              <a:t>17/05/2019</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B7CFB-9F2A-4B62-84F6-839712E52EBE}" type="slidenum">
              <a:rPr lang="es-VE" smtClean="0"/>
              <a:pPr/>
              <a:t>‹Nº›</a:t>
            </a:fld>
            <a:endParaRPr lang="es-VE"/>
          </a:p>
        </p:txBody>
      </p:sp>
    </p:spTree>
    <p:extLst>
      <p:ext uri="{BB962C8B-B14F-4D97-AF65-F5344CB8AC3E}">
        <p14:creationId xmlns:p14="http://schemas.microsoft.com/office/powerpoint/2010/main" xmlns="" val="173199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Arreglar lamina hacer mas…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4</a:t>
            </a:fld>
            <a:endParaRPr lang="es-VE"/>
          </a:p>
        </p:txBody>
      </p:sp>
    </p:spTree>
    <p:extLst>
      <p:ext uri="{BB962C8B-B14F-4D97-AF65-F5344CB8AC3E}">
        <p14:creationId xmlns:p14="http://schemas.microsoft.com/office/powerpoint/2010/main" xmlns="" val="65286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Cuando se revisan estudios observacionales y ensayos aleatorios mal diseñados, es importante considerar el riesgo de que se confundan las estimaciones del tamaño del efecto informado</a:t>
            </a:r>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13</a:t>
            </a:fld>
            <a:endParaRPr lang="es-VE"/>
          </a:p>
        </p:txBody>
      </p:sp>
    </p:spTree>
    <p:extLst>
      <p:ext uri="{BB962C8B-B14F-4D97-AF65-F5344CB8AC3E}">
        <p14:creationId xmlns:p14="http://schemas.microsoft.com/office/powerpoint/2010/main" xmlns="" val="323109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kern="1200" dirty="0" smtClean="0">
                <a:solidFill>
                  <a:schemeClr val="tx1"/>
                </a:solidFill>
                <a:effectLst/>
                <a:latin typeface="+mn-lt"/>
                <a:ea typeface="+mn-ea"/>
                <a:cs typeface="+mn-cs"/>
              </a:rPr>
              <a:t>MODELO</a:t>
            </a:r>
            <a:r>
              <a:rPr lang="es-VE" sz="1200" b="0" i="0" kern="1200" baseline="0" dirty="0" smtClean="0">
                <a:solidFill>
                  <a:schemeClr val="tx1"/>
                </a:solidFill>
                <a:effectLst/>
                <a:latin typeface="+mn-lt"/>
                <a:ea typeface="+mn-ea"/>
                <a:cs typeface="+mn-cs"/>
              </a:rPr>
              <a:t> DE EFECTOS ALEATORIOS: </a:t>
            </a:r>
            <a:r>
              <a:rPr lang="es-VE" sz="1200" b="0" i="0" kern="1200" dirty="0" smtClean="0">
                <a:solidFill>
                  <a:schemeClr val="tx1"/>
                </a:solidFill>
                <a:effectLst/>
                <a:latin typeface="+mn-lt"/>
                <a:ea typeface="+mn-ea"/>
                <a:cs typeface="+mn-cs"/>
              </a:rPr>
              <a:t>permite analizar un conjunto de datos seleccionados entre la información observada y ver su relación con otras.</a:t>
            </a:r>
          </a:p>
          <a:p>
            <a:r>
              <a:rPr lang="es-VE" baseline="0" dirty="0" smtClean="0"/>
              <a:t>INTERVALO DE CONFIANZA:  </a:t>
            </a:r>
            <a:r>
              <a:rPr lang="es-VE" sz="1200" b="0" i="0" kern="1200" dirty="0" smtClean="0">
                <a:solidFill>
                  <a:schemeClr val="tx1"/>
                </a:solidFill>
                <a:effectLst/>
                <a:latin typeface="+mn-lt"/>
                <a:ea typeface="+mn-ea"/>
                <a:cs typeface="+mn-cs"/>
              </a:rPr>
              <a:t>describe la variabilidad entre la medida obtenida en un estudio y la medida real de la población.</a:t>
            </a:r>
            <a:endParaRPr lang="es-VE" sz="1200" b="0" i="0" kern="1200" baseline="0" dirty="0" smtClean="0">
              <a:solidFill>
                <a:schemeClr val="tx1"/>
              </a:solidFill>
              <a:effectLst/>
              <a:latin typeface="+mn-lt"/>
              <a:ea typeface="+mn-ea"/>
              <a:cs typeface="+mn-cs"/>
            </a:endParaRPr>
          </a:p>
          <a:p>
            <a:r>
              <a:rPr lang="es-VE" sz="1200" b="0" i="0" kern="1200" baseline="0" dirty="0" smtClean="0">
                <a:solidFill>
                  <a:schemeClr val="tx1"/>
                </a:solidFill>
                <a:effectLst/>
                <a:latin typeface="+mn-lt"/>
                <a:ea typeface="+mn-ea"/>
                <a:cs typeface="+mn-cs"/>
              </a:rPr>
              <a:t>ANALISIS DE SENSIBILIDAD: Es aquel en el que se evalúa como el cambio en una variable genera un impacto sobre 1 </a:t>
            </a:r>
            <a:r>
              <a:rPr lang="es-VE" sz="1200" b="0" i="0" kern="1200" baseline="0" dirty="0" err="1" smtClean="0">
                <a:solidFill>
                  <a:schemeClr val="tx1"/>
                </a:solidFill>
                <a:effectLst/>
                <a:latin typeface="+mn-lt"/>
                <a:ea typeface="+mn-ea"/>
                <a:cs typeface="+mn-cs"/>
              </a:rPr>
              <a:t>pto</a:t>
            </a:r>
            <a:r>
              <a:rPr lang="es-VE" sz="1200" b="0" i="0" kern="1200" baseline="0" dirty="0" smtClean="0">
                <a:solidFill>
                  <a:schemeClr val="tx1"/>
                </a:solidFill>
                <a:effectLst/>
                <a:latin typeface="+mn-lt"/>
                <a:ea typeface="+mn-ea"/>
                <a:cs typeface="+mn-cs"/>
              </a:rPr>
              <a:t> especifico de </a:t>
            </a:r>
            <a:r>
              <a:rPr lang="es-VE" sz="1200" b="0" i="0" kern="1200" baseline="0" dirty="0" err="1" smtClean="0">
                <a:solidFill>
                  <a:schemeClr val="tx1"/>
                </a:solidFill>
                <a:effectLst/>
                <a:latin typeface="+mn-lt"/>
                <a:ea typeface="+mn-ea"/>
                <a:cs typeface="+mn-cs"/>
              </a:rPr>
              <a:t>interes</a:t>
            </a:r>
            <a:r>
              <a:rPr lang="es-VE" sz="1200" b="0" i="0" kern="1200" baseline="0" dirty="0" smtClean="0">
                <a:solidFill>
                  <a:schemeClr val="tx1"/>
                </a:solidFill>
                <a:effectLst/>
                <a:latin typeface="+mn-lt"/>
                <a:ea typeface="+mn-ea"/>
                <a:cs typeface="+mn-cs"/>
              </a:rPr>
              <a:t>.</a:t>
            </a: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14</a:t>
            </a:fld>
            <a:endParaRPr lang="es-VE"/>
          </a:p>
        </p:txBody>
      </p:sp>
    </p:spTree>
    <p:extLst>
      <p:ext uri="{BB962C8B-B14F-4D97-AF65-F5344CB8AC3E}">
        <p14:creationId xmlns:p14="http://schemas.microsoft.com/office/powerpoint/2010/main" xmlns="" val="23284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b="0" i="0" kern="1200" dirty="0" smtClean="0">
                <a:solidFill>
                  <a:schemeClr val="tx1"/>
                </a:solidFill>
                <a:effectLst/>
                <a:latin typeface="+mn-lt"/>
                <a:ea typeface="+mn-ea"/>
                <a:cs typeface="+mn-cs"/>
              </a:rPr>
              <a:t>MODELO</a:t>
            </a:r>
            <a:r>
              <a:rPr lang="es-VE" sz="1200" b="0" i="0" kern="1200" baseline="0" dirty="0" smtClean="0">
                <a:solidFill>
                  <a:schemeClr val="tx1"/>
                </a:solidFill>
                <a:effectLst/>
                <a:latin typeface="+mn-lt"/>
                <a:ea typeface="+mn-ea"/>
                <a:cs typeface="+mn-cs"/>
              </a:rPr>
              <a:t> DE EFECTOS ALEATORIOS: </a:t>
            </a:r>
            <a:r>
              <a:rPr lang="es-VE" sz="1200" b="0" i="0" kern="1200" dirty="0" smtClean="0">
                <a:solidFill>
                  <a:schemeClr val="tx1"/>
                </a:solidFill>
                <a:effectLst/>
                <a:latin typeface="+mn-lt"/>
                <a:ea typeface="+mn-ea"/>
                <a:cs typeface="+mn-cs"/>
              </a:rPr>
              <a:t>permite analizar un conjunto de datos seleccionados entre la información observada y ver su relación con otras. </a:t>
            </a:r>
            <a:r>
              <a:rPr lang="es-ES" sz="1200" kern="1200" dirty="0" smtClean="0">
                <a:solidFill>
                  <a:schemeClr val="tx1"/>
                </a:solidFill>
                <a:effectLst/>
                <a:latin typeface="+mn-lt"/>
                <a:ea typeface="+mn-ea"/>
                <a:cs typeface="+mn-cs"/>
              </a:rPr>
              <a:t>El análisis se realizó utilizando </a:t>
            </a:r>
            <a:r>
              <a:rPr lang="es-ES" sz="1200" kern="1200" dirty="0" err="1" smtClean="0">
                <a:solidFill>
                  <a:schemeClr val="tx1"/>
                </a:solidFill>
                <a:effectLst/>
                <a:latin typeface="+mn-lt"/>
                <a:ea typeface="+mn-ea"/>
                <a:cs typeface="+mn-cs"/>
              </a:rPr>
              <a:t>Review</a:t>
            </a:r>
            <a:r>
              <a:rPr lang="es-ES" sz="1200" kern="1200" dirty="0" smtClean="0">
                <a:solidFill>
                  <a:schemeClr val="tx1"/>
                </a:solidFill>
                <a:effectLst/>
                <a:latin typeface="+mn-lt"/>
                <a:ea typeface="+mn-ea"/>
                <a:cs typeface="+mn-cs"/>
              </a:rPr>
              <a:t> Manager Versión 5.2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Cochrane </a:t>
            </a:r>
            <a:r>
              <a:rPr lang="es-ES" sz="1200" kern="1200" dirty="0" err="1" smtClean="0">
                <a:solidFill>
                  <a:schemeClr val="tx1"/>
                </a:solidFill>
                <a:effectLst/>
                <a:latin typeface="+mn-lt"/>
                <a:ea typeface="+mn-ea"/>
                <a:cs typeface="+mn-cs"/>
              </a:rPr>
              <a:t>Collaboration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Update</a:t>
            </a:r>
            <a:r>
              <a:rPr lang="es-ES" sz="1200" kern="1200" dirty="0" smtClean="0">
                <a:solidFill>
                  <a:schemeClr val="tx1"/>
                </a:solidFill>
                <a:effectLst/>
                <a:latin typeface="+mn-lt"/>
                <a:ea typeface="+mn-ea"/>
                <a:cs typeface="+mn-cs"/>
              </a:rPr>
              <a:t> Software, Oxford</a:t>
            </a:r>
            <a:endParaRPr lang="es-VE" sz="1200" b="0" i="0" kern="1200" dirty="0" smtClean="0">
              <a:solidFill>
                <a:schemeClr val="tx1"/>
              </a:solidFill>
              <a:effectLst/>
              <a:latin typeface="+mn-lt"/>
              <a:ea typeface="+mn-ea"/>
              <a:cs typeface="+mn-cs"/>
            </a:endParaRPr>
          </a:p>
          <a:p>
            <a:r>
              <a:rPr lang="es-VE" baseline="0" dirty="0" smtClean="0"/>
              <a:t>INTERVALO DE CONFIANZA:  </a:t>
            </a:r>
            <a:r>
              <a:rPr lang="es-VE" sz="1200" b="0" i="0" kern="1200" dirty="0" smtClean="0">
                <a:solidFill>
                  <a:schemeClr val="tx1"/>
                </a:solidFill>
                <a:effectLst/>
                <a:latin typeface="+mn-lt"/>
                <a:ea typeface="+mn-ea"/>
                <a:cs typeface="+mn-cs"/>
              </a:rPr>
              <a:t>describe la variabilidad entre la medida obtenida en un estudio y la medida real de la población.</a:t>
            </a:r>
          </a:p>
          <a:p>
            <a:r>
              <a:rPr lang="es-VE" sz="1200" b="0" i="0" kern="1200" baseline="0" dirty="0" smtClean="0">
                <a:solidFill>
                  <a:schemeClr val="tx1"/>
                </a:solidFill>
                <a:effectLst/>
                <a:latin typeface="+mn-lt"/>
                <a:ea typeface="+mn-ea"/>
                <a:cs typeface="+mn-cs"/>
              </a:rPr>
              <a:t>ANALISIS DE SENSIBILIDAD: Es aquel en el que se </a:t>
            </a:r>
            <a:r>
              <a:rPr lang="es-VE" sz="1200" b="0" i="0" kern="1200" baseline="0" dirty="0" err="1" smtClean="0">
                <a:solidFill>
                  <a:schemeClr val="tx1"/>
                </a:solidFill>
                <a:effectLst/>
                <a:latin typeface="+mn-lt"/>
                <a:ea typeface="+mn-ea"/>
                <a:cs typeface="+mn-cs"/>
              </a:rPr>
              <a:t>evalua</a:t>
            </a:r>
            <a:r>
              <a:rPr lang="es-VE" sz="1200" b="0" i="0" kern="1200" baseline="0" dirty="0" smtClean="0">
                <a:solidFill>
                  <a:schemeClr val="tx1"/>
                </a:solidFill>
                <a:effectLst/>
                <a:latin typeface="+mn-lt"/>
                <a:ea typeface="+mn-ea"/>
                <a:cs typeface="+mn-cs"/>
              </a:rPr>
              <a:t> como el cambio en una variable genera un impacto sobre 1 </a:t>
            </a:r>
            <a:r>
              <a:rPr lang="es-VE" sz="1200" b="0" i="0" kern="1200" baseline="0" dirty="0" err="1" smtClean="0">
                <a:solidFill>
                  <a:schemeClr val="tx1"/>
                </a:solidFill>
                <a:effectLst/>
                <a:latin typeface="+mn-lt"/>
                <a:ea typeface="+mn-ea"/>
                <a:cs typeface="+mn-cs"/>
              </a:rPr>
              <a:t>pto</a:t>
            </a:r>
            <a:r>
              <a:rPr lang="es-VE" sz="1200" b="0" i="0" kern="1200" baseline="0" dirty="0" smtClean="0">
                <a:solidFill>
                  <a:schemeClr val="tx1"/>
                </a:solidFill>
                <a:effectLst/>
                <a:latin typeface="+mn-lt"/>
                <a:ea typeface="+mn-ea"/>
                <a:cs typeface="+mn-cs"/>
              </a:rPr>
              <a:t> especifico de </a:t>
            </a:r>
            <a:r>
              <a:rPr lang="es-VE" sz="1200" b="0" i="0" kern="1200" baseline="0" dirty="0" err="1" smtClean="0">
                <a:solidFill>
                  <a:schemeClr val="tx1"/>
                </a:solidFill>
                <a:effectLst/>
                <a:latin typeface="+mn-lt"/>
                <a:ea typeface="+mn-ea"/>
                <a:cs typeface="+mn-cs"/>
              </a:rPr>
              <a:t>interes</a:t>
            </a:r>
            <a:r>
              <a:rPr lang="es-VE" sz="1200" b="0" i="0" kern="1200" baseline="0" dirty="0" smtClean="0">
                <a:solidFill>
                  <a:schemeClr val="tx1"/>
                </a:solidFill>
                <a:effectLst/>
                <a:latin typeface="+mn-lt"/>
                <a:ea typeface="+mn-ea"/>
                <a:cs typeface="+mn-cs"/>
              </a:rPr>
              <a:t>.</a:t>
            </a:r>
          </a:p>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15</a:t>
            </a:fld>
            <a:endParaRPr lang="es-VE"/>
          </a:p>
        </p:txBody>
      </p:sp>
    </p:spTree>
    <p:extLst>
      <p:ext uri="{BB962C8B-B14F-4D97-AF65-F5344CB8AC3E}">
        <p14:creationId xmlns:p14="http://schemas.microsoft.com/office/powerpoint/2010/main" xmlns="" val="97517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Figura 2. Diagrama de bosque que compara la mortalidad a los 30 días después de la reparación o reemplazo de MV.,</a:t>
            </a:r>
          </a:p>
          <a:p>
            <a:r>
              <a:rPr lang="es-ES" dirty="0" smtClean="0"/>
              <a:t>1er</a:t>
            </a:r>
            <a:r>
              <a:rPr lang="es-ES" baseline="0" dirty="0" smtClean="0"/>
              <a:t> columna nos muestra el nombre de los autores de los 12 estudios considerados para este </a:t>
            </a:r>
            <a:r>
              <a:rPr lang="es-ES" baseline="0" dirty="0" err="1" smtClean="0"/>
              <a:t>metaanalisis</a:t>
            </a:r>
            <a:endParaRPr lang="es-ES" baseline="0" dirty="0" smtClean="0"/>
          </a:p>
          <a:p>
            <a:r>
              <a:rPr lang="es-ES" baseline="0" dirty="0" smtClean="0"/>
              <a:t>2do y 3er columna corresponde a los casos llevados a </a:t>
            </a:r>
            <a:r>
              <a:rPr lang="es-ES" baseline="0" dirty="0" err="1" smtClean="0"/>
              <a:t>reparacion</a:t>
            </a:r>
            <a:r>
              <a:rPr lang="es-ES" baseline="0" dirty="0" smtClean="0"/>
              <a:t> de VM, 1er de ellas corresponde eventos de mortalidad a los 30 días y la siguiente al total casos paciente que fueron levados a cirugía de </a:t>
            </a:r>
            <a:r>
              <a:rPr lang="es-ES" baseline="0" dirty="0" err="1" smtClean="0"/>
              <a:t>repracion</a:t>
            </a:r>
            <a:r>
              <a:rPr lang="es-ES" baseline="0" dirty="0" smtClean="0"/>
              <a:t> de VM </a:t>
            </a:r>
          </a:p>
          <a:p>
            <a:r>
              <a:rPr lang="es-ES" baseline="0" dirty="0" smtClean="0"/>
              <a:t>5 ESTUDIOS FAVORECIOERN LA REPARACION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I</a:t>
            </a:r>
            <a:r>
              <a:rPr lang="es-VE" sz="1200" b="1" i="0" baseline="30000" dirty="0" smtClean="0">
                <a:solidFill>
                  <a:schemeClr val="bg1"/>
                </a:solidFill>
              </a:rPr>
              <a:t>2</a:t>
            </a:r>
            <a:r>
              <a:rPr lang="es-ES" baseline="0" dirty="0" smtClean="0"/>
              <a:t> 50 MODERADA HETEROGENEIDAD</a:t>
            </a:r>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18</a:t>
            </a:fld>
            <a:endParaRPr lang="es-VE"/>
          </a:p>
        </p:txBody>
      </p:sp>
    </p:spTree>
    <p:extLst>
      <p:ext uri="{BB962C8B-B14F-4D97-AF65-F5344CB8AC3E}">
        <p14:creationId xmlns:p14="http://schemas.microsoft.com/office/powerpoint/2010/main" xmlns="" val="362563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19</a:t>
            </a:fld>
            <a:endParaRPr lang="es-VE"/>
          </a:p>
        </p:txBody>
      </p:sp>
    </p:spTree>
    <p:extLst>
      <p:ext uri="{BB962C8B-B14F-4D97-AF65-F5344CB8AC3E}">
        <p14:creationId xmlns:p14="http://schemas.microsoft.com/office/powerpoint/2010/main" xmlns="" val="272944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21</a:t>
            </a:fld>
            <a:endParaRPr lang="es-VE"/>
          </a:p>
        </p:txBody>
      </p:sp>
    </p:spTree>
    <p:extLst>
      <p:ext uri="{BB962C8B-B14F-4D97-AF65-F5344CB8AC3E}">
        <p14:creationId xmlns:p14="http://schemas.microsoft.com/office/powerpoint/2010/main" xmlns="" val="32974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Tabla 3. Correspondencia: Carga aterosclerótica. Comorbilidades sistémicas y vasculares  Patología coronaria,  Hallazgos </a:t>
            </a:r>
            <a:r>
              <a:rPr lang="es-ES" dirty="0" err="1" smtClean="0"/>
              <a:t>angiográficos</a:t>
            </a:r>
            <a:endParaRPr lang="es-ES" dirty="0" smtClean="0"/>
          </a:p>
          <a:p>
            <a:r>
              <a:rPr lang="es-ES" dirty="0" smtClean="0"/>
              <a:t>CCS, puntaje de angina de la Canadian Cardiovascular Society; ECV, enfermedad cerebrovascular; C; M, emparejado; ; NC, no controlado debido al diseño del estudio; NS, no declarado; S, estadísticamente controlado; UM, incomparable</a:t>
            </a:r>
          </a:p>
          <a:p>
            <a:r>
              <a:rPr lang="es-ES" u="sng" dirty="0" smtClean="0"/>
              <a:t>Utiliza las miasmas abreviaturas, vemos que una gran parte de estos estudios no tomaron en cuenta algunas </a:t>
            </a:r>
            <a:r>
              <a:rPr lang="es-ES" u="sng" dirty="0" err="1" smtClean="0"/>
              <a:t>vaiables</a:t>
            </a:r>
            <a:r>
              <a:rPr lang="es-ES" u="sng" dirty="0" smtClean="0"/>
              <a:t> para el análisis de los resultados</a:t>
            </a:r>
            <a:r>
              <a:rPr lang="es-ES" u="sng" baseline="0" dirty="0" smtClean="0"/>
              <a:t> , no establecida no declarada </a:t>
            </a:r>
          </a:p>
          <a:p>
            <a:r>
              <a:rPr lang="es-ES" u="sng" baseline="0" dirty="0" smtClean="0"/>
              <a:t>Hallazgos </a:t>
            </a:r>
            <a:r>
              <a:rPr lang="es-ES" u="sng" baseline="0" dirty="0" err="1" smtClean="0"/>
              <a:t>angiograficos</a:t>
            </a:r>
            <a:r>
              <a:rPr lang="es-ES" u="sng" baseline="0" dirty="0" smtClean="0"/>
              <a:t> no establecieron estas variables </a:t>
            </a:r>
            <a:endParaRPr lang="es-VE" u="sng"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22</a:t>
            </a:fld>
            <a:endParaRPr lang="es-VE"/>
          </a:p>
        </p:txBody>
      </p:sp>
    </p:spTree>
    <p:extLst>
      <p:ext uri="{BB962C8B-B14F-4D97-AF65-F5344CB8AC3E}">
        <p14:creationId xmlns:p14="http://schemas.microsoft.com/office/powerpoint/2010/main" xmlns="" val="4139031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23</a:t>
            </a:fld>
            <a:endParaRPr lang="es-VE"/>
          </a:p>
        </p:txBody>
      </p:sp>
    </p:spTree>
    <p:extLst>
      <p:ext uri="{BB962C8B-B14F-4D97-AF65-F5344CB8AC3E}">
        <p14:creationId xmlns:p14="http://schemas.microsoft.com/office/powerpoint/2010/main" xmlns="" val="140298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24</a:t>
            </a:fld>
            <a:endParaRPr lang="es-VE"/>
          </a:p>
        </p:txBody>
      </p:sp>
    </p:spTree>
    <p:extLst>
      <p:ext uri="{BB962C8B-B14F-4D97-AF65-F5344CB8AC3E}">
        <p14:creationId xmlns:p14="http://schemas.microsoft.com/office/powerpoint/2010/main" xmlns="" val="195272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25</a:t>
            </a:fld>
            <a:endParaRPr lang="es-VE"/>
          </a:p>
        </p:txBody>
      </p:sp>
    </p:spTree>
    <p:extLst>
      <p:ext uri="{BB962C8B-B14F-4D97-AF65-F5344CB8AC3E}">
        <p14:creationId xmlns:p14="http://schemas.microsoft.com/office/powerpoint/2010/main" xmlns="" val="33845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5</a:t>
            </a:fld>
            <a:endParaRPr lang="es-VE"/>
          </a:p>
        </p:txBody>
      </p:sp>
    </p:spTree>
    <p:extLst>
      <p:ext uri="{BB962C8B-B14F-4D97-AF65-F5344CB8AC3E}">
        <p14:creationId xmlns:p14="http://schemas.microsoft.com/office/powerpoint/2010/main" xmlns="" val="73756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smtClean="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26</a:t>
            </a:fld>
            <a:endParaRPr lang="es-VE"/>
          </a:p>
        </p:txBody>
      </p:sp>
    </p:spTree>
    <p:extLst>
      <p:ext uri="{BB962C8B-B14F-4D97-AF65-F5344CB8AC3E}">
        <p14:creationId xmlns:p14="http://schemas.microsoft.com/office/powerpoint/2010/main" xmlns="" val="90089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29</a:t>
            </a:fld>
            <a:endParaRPr lang="es-VE"/>
          </a:p>
        </p:txBody>
      </p:sp>
    </p:spTree>
    <p:extLst>
      <p:ext uri="{BB962C8B-B14F-4D97-AF65-F5344CB8AC3E}">
        <p14:creationId xmlns:p14="http://schemas.microsoft.com/office/powerpoint/2010/main" xmlns="" val="1141385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smtClean="0"/>
              <a:t> CAB: bypass cardiopulmonar.</a:t>
            </a: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30</a:t>
            </a:fld>
            <a:endParaRPr lang="es-VE"/>
          </a:p>
        </p:txBody>
      </p:sp>
    </p:spTree>
    <p:extLst>
      <p:ext uri="{BB962C8B-B14F-4D97-AF65-F5344CB8AC3E}">
        <p14:creationId xmlns:p14="http://schemas.microsoft.com/office/powerpoint/2010/main" xmlns="" val="3974406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31</a:t>
            </a:fld>
            <a:endParaRPr lang="es-ES"/>
          </a:p>
        </p:txBody>
      </p:sp>
    </p:spTree>
    <p:extLst>
      <p:ext uri="{BB962C8B-B14F-4D97-AF65-F5344CB8AC3E}">
        <p14:creationId xmlns:p14="http://schemas.microsoft.com/office/powerpoint/2010/main" xmlns="" val="2777877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x-none" dirty="0" smtClean="0"/>
              <a:t>4. </a:t>
            </a:r>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32</a:t>
            </a:fld>
            <a:endParaRPr lang="es-ES"/>
          </a:p>
        </p:txBody>
      </p:sp>
    </p:spTree>
    <p:extLst>
      <p:ext uri="{BB962C8B-B14F-4D97-AF65-F5344CB8AC3E}">
        <p14:creationId xmlns:p14="http://schemas.microsoft.com/office/powerpoint/2010/main" xmlns="" val="2494659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CB840E9-C761-4C82-9AA1-EE3E43E0E20C}" type="slidenum">
              <a:rPr lang="es-ES" smtClean="0"/>
              <a:pPr/>
              <a:t>33</a:t>
            </a:fld>
            <a:endParaRPr lang="es-ES"/>
          </a:p>
        </p:txBody>
      </p:sp>
    </p:spTree>
    <p:extLst>
      <p:ext uri="{BB962C8B-B14F-4D97-AF65-F5344CB8AC3E}">
        <p14:creationId xmlns:p14="http://schemas.microsoft.com/office/powerpoint/2010/main" xmlns="" val="3184975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34</a:t>
            </a:fld>
            <a:endParaRPr lang="es-VE"/>
          </a:p>
        </p:txBody>
      </p:sp>
    </p:spTree>
    <p:extLst>
      <p:ext uri="{BB962C8B-B14F-4D97-AF65-F5344CB8AC3E}">
        <p14:creationId xmlns:p14="http://schemas.microsoft.com/office/powerpoint/2010/main" xmlns="" val="3861520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6503D962-F30E-46F9-901F-374E76948662}" type="slidenum">
              <a:rPr lang="es-VE" smtClean="0"/>
              <a:pPr/>
              <a:t>35</a:t>
            </a:fld>
            <a:endParaRPr lang="es-VE"/>
          </a:p>
        </p:txBody>
      </p:sp>
    </p:spTree>
    <p:extLst>
      <p:ext uri="{BB962C8B-B14F-4D97-AF65-F5344CB8AC3E}">
        <p14:creationId xmlns:p14="http://schemas.microsoft.com/office/powerpoint/2010/main" xmlns="" val="231137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6</a:t>
            </a:fld>
            <a:endParaRPr lang="es-VE"/>
          </a:p>
        </p:txBody>
      </p:sp>
    </p:spTree>
    <p:extLst>
      <p:ext uri="{BB962C8B-B14F-4D97-AF65-F5344CB8AC3E}">
        <p14:creationId xmlns:p14="http://schemas.microsoft.com/office/powerpoint/2010/main" xmlns="" val="213985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consecuencia, el objetivo fue revisar los hallazgos de estudios anteriores que han comparado estas técnicas.</a:t>
            </a:r>
            <a:r>
              <a:rPr lang="es-ES" sz="1200" kern="1200" baseline="0" dirty="0" smtClean="0">
                <a:solidFill>
                  <a:schemeClr val="tx1"/>
                </a:solidFill>
                <a:effectLst/>
                <a:latin typeface="+mn-lt"/>
                <a:ea typeface="+mn-ea"/>
                <a:cs typeface="+mn-cs"/>
              </a:rPr>
              <a:t> Esta </a:t>
            </a:r>
            <a:r>
              <a:rPr lang="es-ES" sz="1200" kern="1200" dirty="0" smtClean="0">
                <a:solidFill>
                  <a:schemeClr val="tx1"/>
                </a:solidFill>
                <a:effectLst/>
                <a:latin typeface="+mn-lt"/>
                <a:ea typeface="+mn-ea"/>
                <a:cs typeface="+mn-cs"/>
              </a:rPr>
              <a:t>revisión pretende estimar</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7</a:t>
            </a:fld>
            <a:endParaRPr lang="es-VE"/>
          </a:p>
        </p:txBody>
      </p:sp>
    </p:spTree>
    <p:extLst>
      <p:ext uri="{BB962C8B-B14F-4D97-AF65-F5344CB8AC3E}">
        <p14:creationId xmlns:p14="http://schemas.microsoft.com/office/powerpoint/2010/main" xmlns="" val="335720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cuanto a los materiales</a:t>
            </a:r>
            <a:r>
              <a:rPr lang="es-VE" baseline="0" dirty="0" smtClean="0"/>
              <a:t> y métodos , </a:t>
            </a:r>
            <a:r>
              <a:rPr lang="es-ES" sz="1200" b="1" kern="1200" dirty="0" err="1" smtClean="0">
                <a:solidFill>
                  <a:schemeClr val="tx1"/>
                </a:solidFill>
                <a:effectLst/>
                <a:latin typeface="+mn-lt"/>
                <a:ea typeface="+mn-ea"/>
                <a:cs typeface="+mn-cs"/>
              </a:rPr>
              <a:t>Busqueda</a:t>
            </a:r>
            <a:r>
              <a:rPr lang="es-ES" sz="1200" b="1" kern="1200" dirty="0" smtClean="0">
                <a:solidFill>
                  <a:schemeClr val="tx1"/>
                </a:solidFill>
                <a:effectLst/>
                <a:latin typeface="+mn-lt"/>
                <a:ea typeface="+mn-ea"/>
                <a:cs typeface="+mn-cs"/>
              </a:rPr>
              <a:t> de literatura, Para</a:t>
            </a:r>
            <a:r>
              <a:rPr lang="es-ES" sz="1200" b="1" kern="1200" baseline="0" dirty="0" smtClean="0">
                <a:solidFill>
                  <a:schemeClr val="tx1"/>
                </a:solidFill>
                <a:effectLst/>
                <a:latin typeface="+mn-lt"/>
                <a:ea typeface="+mn-ea"/>
                <a:cs typeface="+mn-cs"/>
              </a:rPr>
              <a:t> ello </a:t>
            </a:r>
            <a:r>
              <a:rPr lang="es-ES" sz="1200" kern="1200" dirty="0" smtClean="0">
                <a:solidFill>
                  <a:schemeClr val="tx1"/>
                </a:solidFill>
                <a:effectLst/>
                <a:latin typeface="+mn-lt"/>
                <a:ea typeface="+mn-ea"/>
                <a:cs typeface="+mn-cs"/>
              </a:rPr>
              <a:t> Se utilizaron los siguientes</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8</a:t>
            </a:fld>
            <a:endParaRPr lang="es-VE"/>
          </a:p>
        </p:txBody>
      </p:sp>
    </p:spTree>
    <p:extLst>
      <p:ext uri="{BB962C8B-B14F-4D97-AF65-F5344CB8AC3E}">
        <p14:creationId xmlns:p14="http://schemas.microsoft.com/office/powerpoint/2010/main" xmlns="" val="274320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Figura 1. Resumen de los resultados de la búsqueda bibliográfica.</a:t>
            </a:r>
            <a:endParaRPr lang="es-VE" dirty="0" smtClean="0"/>
          </a:p>
          <a:p>
            <a:endParaRPr lang="es-VE" dirty="0" smtClean="0"/>
          </a:p>
          <a:p>
            <a:r>
              <a:rPr lang="es-VE" dirty="0" smtClean="0"/>
              <a:t>Las estrategias de búsqueda se muestran en</a:t>
            </a:r>
            <a:r>
              <a:rPr lang="es-VE" baseline="0" dirty="0" smtClean="0"/>
              <a:t> este</a:t>
            </a:r>
            <a:r>
              <a:rPr lang="es-VE" dirty="0" smtClean="0"/>
              <a:t> diagrama de flujo</a:t>
            </a:r>
            <a:r>
              <a:rPr lang="es-VE" sz="1200" b="0" i="0" kern="1200" baseline="0" dirty="0" smtClean="0">
                <a:solidFill>
                  <a:schemeClr val="tx1"/>
                </a:solidFill>
                <a:latin typeface="+mn-lt"/>
                <a:ea typeface="+mn-ea"/>
                <a:cs typeface="+mn-cs"/>
              </a:rPr>
              <a:t>. El grafico refleja , el n de registros  identificados a partir de la búsqueda en base de datos y las razones por las cuales se excluyeron y se incluyeron en la revisión sistemática    </a:t>
            </a:r>
            <a:endParaRPr lang="es-VE" b="1"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9</a:t>
            </a:fld>
            <a:endParaRPr lang="es-VE"/>
          </a:p>
        </p:txBody>
      </p:sp>
    </p:spTree>
    <p:extLst>
      <p:ext uri="{BB962C8B-B14F-4D97-AF65-F5344CB8AC3E}">
        <p14:creationId xmlns:p14="http://schemas.microsoft.com/office/powerpoint/2010/main" xmlns="" val="119700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Los resultados definidos en el protocolo fueron </a:t>
            </a:r>
            <a:endParaRPr lang="es-VE" dirty="0"/>
          </a:p>
        </p:txBody>
      </p:sp>
      <p:sp>
        <p:nvSpPr>
          <p:cNvPr id="4" name="3 Marcador de número de diapositiva"/>
          <p:cNvSpPr>
            <a:spLocks noGrp="1"/>
          </p:cNvSpPr>
          <p:nvPr>
            <p:ph type="sldNum" sz="quarter" idx="10"/>
          </p:nvPr>
        </p:nvSpPr>
        <p:spPr/>
        <p:txBody>
          <a:bodyPr/>
          <a:lstStyle/>
          <a:p>
            <a:fld id="{24527CF5-3509-499D-99CE-F534B79AB3AA}" type="slidenum">
              <a:rPr lang="es-VE" smtClean="0"/>
              <a:pPr/>
              <a:t>10</a:t>
            </a:fld>
            <a:endParaRPr lang="es-VE"/>
          </a:p>
        </p:txBody>
      </p:sp>
    </p:spTree>
    <p:extLst>
      <p:ext uri="{BB962C8B-B14F-4D97-AF65-F5344CB8AC3E}">
        <p14:creationId xmlns:p14="http://schemas.microsoft.com/office/powerpoint/2010/main" xmlns="" val="113041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No se aplicaron restricciones de idioma. Los artículos de revisión se utilizaron solo para identificar estudios originales</a:t>
            </a:r>
            <a:endParaRPr lang="es-VE" dirty="0"/>
          </a:p>
        </p:txBody>
      </p:sp>
      <p:sp>
        <p:nvSpPr>
          <p:cNvPr id="4" name="Marcador de número de diapositiva 3"/>
          <p:cNvSpPr>
            <a:spLocks noGrp="1"/>
          </p:cNvSpPr>
          <p:nvPr>
            <p:ph type="sldNum" sz="quarter" idx="10"/>
          </p:nvPr>
        </p:nvSpPr>
        <p:spPr/>
        <p:txBody>
          <a:bodyPr/>
          <a:lstStyle/>
          <a:p>
            <a:fld id="{24527CF5-3509-499D-99CE-F534B79AB3AA}" type="slidenum">
              <a:rPr lang="es-VE" smtClean="0"/>
              <a:pPr/>
              <a:t>11</a:t>
            </a:fld>
            <a:endParaRPr lang="es-VE"/>
          </a:p>
        </p:txBody>
      </p:sp>
    </p:spTree>
    <p:extLst>
      <p:ext uri="{BB962C8B-B14F-4D97-AF65-F5344CB8AC3E}">
        <p14:creationId xmlns:p14="http://schemas.microsoft.com/office/powerpoint/2010/main" xmlns="" val="33133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No fue posible utilizar el mismo método para todos los estudios debido a la variación en las formas en que se informaron los datos de supervivencia.</a:t>
            </a:r>
            <a:endParaRPr lang="es-VE" dirty="0"/>
          </a:p>
        </p:txBody>
      </p:sp>
      <p:sp>
        <p:nvSpPr>
          <p:cNvPr id="4" name="Marcador de número de diapositiva 3"/>
          <p:cNvSpPr>
            <a:spLocks noGrp="1"/>
          </p:cNvSpPr>
          <p:nvPr>
            <p:ph type="sldNum" sz="quarter" idx="10"/>
          </p:nvPr>
        </p:nvSpPr>
        <p:spPr/>
        <p:txBody>
          <a:bodyPr/>
          <a:lstStyle/>
          <a:p>
            <a:fld id="{901B7CFB-9F2A-4B62-84F6-839712E52EBE}" type="slidenum">
              <a:rPr lang="es-VE" smtClean="0"/>
              <a:pPr/>
              <a:t>12</a:t>
            </a:fld>
            <a:endParaRPr lang="es-VE"/>
          </a:p>
        </p:txBody>
      </p:sp>
    </p:spTree>
    <p:extLst>
      <p:ext uri="{BB962C8B-B14F-4D97-AF65-F5344CB8AC3E}">
        <p14:creationId xmlns:p14="http://schemas.microsoft.com/office/powerpoint/2010/main" xmlns="" val="413262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ido con leyenda">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0"/>
            <a:ext cx="4725988" cy="6858000"/>
          </a:xfrm>
          <a:prstGeom prst="rect">
            <a:avLst/>
          </a:prstGeom>
        </p:spPr>
      </p:pic>
      <p:sp>
        <p:nvSpPr>
          <p:cNvPr id="3" name="Content Placeholder 2"/>
          <p:cNvSpPr>
            <a:spLocks noGrp="1"/>
          </p:cNvSpPr>
          <p:nvPr>
            <p:ph idx="1"/>
          </p:nvPr>
        </p:nvSpPr>
        <p:spPr>
          <a:xfrm>
            <a:off x="5386099" y="297512"/>
            <a:ext cx="6514956" cy="6058838"/>
          </a:xfrm>
        </p:spPr>
        <p:txBody>
          <a:bodyPr>
            <a:normAutofit/>
          </a:bodyPr>
          <a:lstStyle>
            <a:lvl1pPr marL="0" indent="0">
              <a:buNone/>
              <a:defRPr sz="3000">
                <a:solidFill>
                  <a:srgbClr val="00477C"/>
                </a:solidFill>
                <a:latin typeface="Century Gothic" panose="020B0502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5A3CAC-C3CD-4A44-AC49-E28DCE66EB06}" type="datetimeFigureOut">
              <a:rPr lang="pt-BR" smtClean="0"/>
              <a:pPr/>
              <a:t>17/05/2019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E24064-1A18-41C8-975B-9CF9FC1A77B5}" type="slidenum">
              <a:rPr lang="pt-BR" smtClean="0"/>
              <a:pPr/>
              <a:t>‹Nº›</a:t>
            </a:fld>
            <a:endParaRPr lang="pt-BR"/>
          </a:p>
        </p:txBody>
      </p:sp>
      <p:sp>
        <p:nvSpPr>
          <p:cNvPr id="20" name="Rectangle 19"/>
          <p:cNvSpPr/>
          <p:nvPr userDrawn="1"/>
        </p:nvSpPr>
        <p:spPr>
          <a:xfrm>
            <a:off x="2" y="0"/>
            <a:ext cx="4702311" cy="236378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sz="1800"/>
          </a:p>
        </p:txBody>
      </p:sp>
      <p:sp>
        <p:nvSpPr>
          <p:cNvPr id="21" name="Title 1"/>
          <p:cNvSpPr>
            <a:spLocks noGrp="1"/>
          </p:cNvSpPr>
          <p:nvPr>
            <p:ph type="title"/>
          </p:nvPr>
        </p:nvSpPr>
        <p:spPr>
          <a:xfrm>
            <a:off x="236464" y="268938"/>
            <a:ext cx="4142509" cy="1920443"/>
          </a:xfrm>
        </p:spPr>
        <p:txBody>
          <a:bodyPr anchor="ctr" anchorCtr="0">
            <a:normAutofit/>
          </a:bodyPr>
          <a:lstStyle>
            <a:lvl1pPr algn="ctr">
              <a:defRPr sz="5400">
                <a:solidFill>
                  <a:schemeClr val="bg1"/>
                </a:solidFill>
                <a:latin typeface="Century Gothic" panose="020B0502020202020204" pitchFamily="34" charset="0"/>
              </a:defRPr>
            </a:lvl1pPr>
          </a:lstStyle>
          <a:p>
            <a:r>
              <a:rPr lang="es-ES" smtClean="0"/>
              <a:t>Haga clic para modificar el estilo de título del patrón</a:t>
            </a:r>
            <a:endParaRPr lang="pt-BR" dirty="0"/>
          </a:p>
        </p:txBody>
      </p:sp>
      <p:sp>
        <p:nvSpPr>
          <p:cNvPr id="22" name="Rounded Rectangle 21"/>
          <p:cNvSpPr/>
          <p:nvPr userDrawn="1"/>
        </p:nvSpPr>
        <p:spPr>
          <a:xfrm>
            <a:off x="243320" y="2461253"/>
            <a:ext cx="4142509" cy="7534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23" name="Text Placeholder 3"/>
          <p:cNvSpPr>
            <a:spLocks noGrp="1"/>
          </p:cNvSpPr>
          <p:nvPr>
            <p:ph type="body" sz="half" idx="2"/>
          </p:nvPr>
        </p:nvSpPr>
        <p:spPr>
          <a:xfrm>
            <a:off x="245989" y="2461252"/>
            <a:ext cx="4143600" cy="753487"/>
          </a:xfrm>
        </p:spPr>
        <p:txBody>
          <a:bodyPr anchor="ctr" anchorCtr="0">
            <a:normAutofit/>
          </a:bodyPr>
          <a:lstStyle>
            <a:lvl1pPr marL="0" indent="0" algn="ctr">
              <a:buNone/>
              <a:defRPr sz="3000">
                <a:solidFill>
                  <a:srgbClr val="00477C"/>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24" name="Text Placeholder 12"/>
          <p:cNvSpPr>
            <a:spLocks noGrp="1"/>
          </p:cNvSpPr>
          <p:nvPr>
            <p:ph type="body" sz="quarter" idx="13"/>
          </p:nvPr>
        </p:nvSpPr>
        <p:spPr>
          <a:xfrm>
            <a:off x="261939" y="3400427"/>
            <a:ext cx="4100400" cy="2955925"/>
          </a:xfrm>
        </p:spPr>
        <p:txBody>
          <a:bodyPr/>
          <a:lstStyle>
            <a:lvl1pPr marL="0" indent="0" algn="ctr">
              <a:buNone/>
              <a:defRPr>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smtClean="0"/>
              <a:t>Haga clic para modificar el estilo de texto del patrón</a:t>
            </a:r>
          </a:p>
        </p:txBody>
      </p:sp>
    </p:spTree>
    <p:extLst>
      <p:ext uri="{BB962C8B-B14F-4D97-AF65-F5344CB8AC3E}">
        <p14:creationId xmlns:p14="http://schemas.microsoft.com/office/powerpoint/2010/main" xmlns="" val="259178211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1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ítulo y texto vertica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2312988" y="1419227"/>
            <a:ext cx="9407525" cy="4829175"/>
          </a:xfrm>
        </p:spPr>
        <p:txBody>
          <a:bodyPr vert="vert270"/>
          <a:lstStyle>
            <a:lvl1pPr marL="0" indent="0">
              <a:buNone/>
              <a:defRPr>
                <a:solidFill>
                  <a:schemeClr val="bg1"/>
                </a:solidFill>
                <a:latin typeface="Century Gothic" panose="020B0502020202020204" pitchFamily="34" charset="0"/>
              </a:defRPr>
            </a:lvl1pPr>
          </a:lstStyle>
          <a:p>
            <a:pPr lvl="0"/>
            <a:r>
              <a:rPr lang="es-ES" smtClean="0"/>
              <a:t>Haga clic para modificar el estilo de texto del patrón</a:t>
            </a:r>
          </a:p>
        </p:txBody>
      </p:sp>
      <p:sp>
        <p:nvSpPr>
          <p:cNvPr id="10" name="Rectangle 9"/>
          <p:cNvSpPr/>
          <p:nvPr userDrawn="1"/>
        </p:nvSpPr>
        <p:spPr>
          <a:xfrm>
            <a:off x="0" y="1419225"/>
            <a:ext cx="1270800" cy="5438775"/>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1" name="Title 1"/>
          <p:cNvSpPr>
            <a:spLocks noGrp="1"/>
          </p:cNvSpPr>
          <p:nvPr>
            <p:ph type="title"/>
          </p:nvPr>
        </p:nvSpPr>
        <p:spPr>
          <a:xfrm rot="16200000">
            <a:off x="-1774351" y="3197623"/>
            <a:ext cx="4829176" cy="1272383"/>
          </a:xfrm>
          <a:noFill/>
        </p:spPr>
        <p:txBody>
          <a:bodyPr>
            <a:normAutofit/>
          </a:bodyPr>
          <a:lstStyle>
            <a:lvl1pPr algn="l">
              <a:defRPr sz="4400">
                <a:solidFill>
                  <a:srgbClr val="024C96"/>
                </a:solidFill>
                <a:latin typeface="Century Gothic" panose="020B0502020202020204" pitchFamily="34" charset="0"/>
              </a:defRPr>
            </a:lvl1pPr>
          </a:lstStyle>
          <a:p>
            <a:r>
              <a:rPr lang="es-ES" smtClean="0"/>
              <a:t>Haga clic para modificar el estilo de título del patrón</a:t>
            </a:r>
            <a:endParaRPr lang="pt-BR" dirty="0"/>
          </a:p>
        </p:txBody>
      </p:sp>
      <p:sp>
        <p:nvSpPr>
          <p:cNvPr id="12" name="Rectangle 11"/>
          <p:cNvSpPr/>
          <p:nvPr userDrawn="1"/>
        </p:nvSpPr>
        <p:spPr>
          <a:xfrm>
            <a:off x="1264765" y="1420795"/>
            <a:ext cx="795600" cy="5438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chemeClr val="bg2">
                  <a:lumMod val="25000"/>
                </a:schemeClr>
              </a:solidFill>
            </a:endParaRPr>
          </a:p>
        </p:txBody>
      </p:sp>
      <p:sp>
        <p:nvSpPr>
          <p:cNvPr id="13" name="Text Placeholder 7"/>
          <p:cNvSpPr>
            <a:spLocks noGrp="1"/>
          </p:cNvSpPr>
          <p:nvPr>
            <p:ph type="body" sz="quarter" idx="13"/>
          </p:nvPr>
        </p:nvSpPr>
        <p:spPr>
          <a:xfrm rot="16200000">
            <a:off x="-757381" y="3455811"/>
            <a:ext cx="4829180" cy="756000"/>
          </a:xfrm>
          <a:noFill/>
        </p:spPr>
        <p:txBody>
          <a:bodyPr anchor="ctr">
            <a:noAutofit/>
          </a:bodyPr>
          <a:lstStyle>
            <a:lvl1pPr marL="0" indent="0">
              <a:buNone/>
              <a:defRPr sz="2800">
                <a:solidFill>
                  <a:schemeClr val="bg2">
                    <a:lumMod val="25000"/>
                  </a:schemeClr>
                </a:solidFill>
                <a:latin typeface="Century Gothic" panose="020B0502020202020204" pitchFamily="34" charset="0"/>
              </a:defRPr>
            </a:lvl1pPr>
          </a:lstStyle>
          <a:p>
            <a:pPr lvl="0"/>
            <a:r>
              <a:rPr lang="es-ES" smtClean="0"/>
              <a:t>Haga clic para modificar el estilo de texto del patrón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2"/>
            <a:ext cx="2066925" cy="1419225"/>
          </a:xfrm>
          <a:prstGeom prst="rect">
            <a:avLst/>
          </a:prstGeom>
        </p:spPr>
      </p:pic>
      <p:sp>
        <p:nvSpPr>
          <p:cNvPr id="7" name="Date Placeholder 6"/>
          <p:cNvSpPr>
            <a:spLocks noGrp="1"/>
          </p:cNvSpPr>
          <p:nvPr>
            <p:ph type="dt" sz="half" idx="15"/>
          </p:nvPr>
        </p:nvSpPr>
        <p:spPr/>
        <p:txBody>
          <a:bodyPr/>
          <a:lstStyle/>
          <a:p>
            <a:fld id="{BB5A3CAC-C3CD-4A44-AC49-E28DCE66EB06}" type="datetimeFigureOut">
              <a:rPr lang="pt-BR" smtClean="0"/>
              <a:pPr/>
              <a:t>17/05/2019</a:t>
            </a:fld>
            <a:endParaRPr lang="pt-BR"/>
          </a:p>
        </p:txBody>
      </p:sp>
      <p:sp>
        <p:nvSpPr>
          <p:cNvPr id="15" name="Footer Placeholder 14"/>
          <p:cNvSpPr>
            <a:spLocks noGrp="1"/>
          </p:cNvSpPr>
          <p:nvPr>
            <p:ph type="ftr" sz="quarter" idx="16"/>
          </p:nvPr>
        </p:nvSpPr>
        <p:spPr/>
        <p:txBody>
          <a:bodyPr/>
          <a:lstStyle/>
          <a:p>
            <a:endParaRPr lang="pt-BR"/>
          </a:p>
        </p:txBody>
      </p:sp>
      <p:sp>
        <p:nvSpPr>
          <p:cNvPr id="16" name="Slide Number Placeholder 15"/>
          <p:cNvSpPr>
            <a:spLocks noGrp="1"/>
          </p:cNvSpPr>
          <p:nvPr>
            <p:ph type="sldNum" sz="quarter" idx="17"/>
          </p:nvPr>
        </p:nvSpPr>
        <p:spPr/>
        <p:txBody>
          <a:bodyPr/>
          <a:lstStyle/>
          <a:p>
            <a:fld id="{F2E24064-1A18-41C8-975B-9CF9FC1A77B5}" type="slidenum">
              <a:rPr lang="pt-BR" smtClean="0"/>
              <a:pPr/>
              <a:t>‹Nº›</a:t>
            </a:fld>
            <a:endParaRPr lang="pt-BR"/>
          </a:p>
        </p:txBody>
      </p:sp>
    </p:spTree>
    <p:extLst>
      <p:ext uri="{BB962C8B-B14F-4D97-AF65-F5344CB8AC3E}">
        <p14:creationId xmlns:p14="http://schemas.microsoft.com/office/powerpoint/2010/main" xmlns="" val="101518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5/17/2019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8096" y="2420889"/>
            <a:ext cx="7640392" cy="1517011"/>
          </a:xfrm>
        </p:spPr>
        <p:txBody>
          <a:bodyPr>
            <a:noAutofit/>
          </a:bodyPr>
          <a:lstStyle/>
          <a:p>
            <a:pPr algn="ctr"/>
            <a:r>
              <a:rPr lang="es-VE" sz="4800" b="1" dirty="0">
                <a:solidFill>
                  <a:schemeClr val="bg1"/>
                </a:solidFill>
              </a:rPr>
              <a:t>ARTICULO DE DISCUSION</a:t>
            </a:r>
            <a:br>
              <a:rPr lang="es-VE" sz="4800" b="1" dirty="0">
                <a:solidFill>
                  <a:schemeClr val="bg1"/>
                </a:solidFill>
              </a:rPr>
            </a:br>
            <a:r>
              <a:rPr lang="es-VE" sz="4800" b="1" dirty="0">
                <a:solidFill>
                  <a:schemeClr val="bg1"/>
                </a:solidFill>
              </a:rPr>
              <a:t>Grupo </a:t>
            </a:r>
            <a:r>
              <a:rPr lang="es-VE" sz="4800" b="1" dirty="0" smtClean="0">
                <a:solidFill>
                  <a:schemeClr val="bg1"/>
                </a:solidFill>
              </a:rPr>
              <a:t>3</a:t>
            </a:r>
            <a:endParaRPr lang="es-VE" sz="4800" b="1" dirty="0">
              <a:solidFill>
                <a:schemeClr val="bg1"/>
              </a:solidFill>
            </a:endParaRPr>
          </a:p>
        </p:txBody>
      </p:sp>
      <p:sp>
        <p:nvSpPr>
          <p:cNvPr id="3" name="Subtitle 2"/>
          <p:cNvSpPr>
            <a:spLocks noGrp="1"/>
          </p:cNvSpPr>
          <p:nvPr>
            <p:ph type="subTitle" idx="1"/>
          </p:nvPr>
        </p:nvSpPr>
        <p:spPr>
          <a:xfrm>
            <a:off x="6446913" y="3937900"/>
            <a:ext cx="5134031" cy="1913800"/>
          </a:xfrm>
        </p:spPr>
        <p:txBody>
          <a:bodyPr>
            <a:noAutofit/>
          </a:bodyPr>
          <a:lstStyle/>
          <a:p>
            <a:endParaRPr lang="es-MX" sz="1800" b="1" dirty="0">
              <a:solidFill>
                <a:schemeClr val="bg1"/>
              </a:solidFill>
              <a:latin typeface="Century Gothic" pitchFamily="34" charset="0"/>
            </a:endParaRPr>
          </a:p>
          <a:p>
            <a:r>
              <a:rPr lang="es-MX" sz="1800" b="1" dirty="0" smtClean="0">
                <a:solidFill>
                  <a:schemeClr val="bg1"/>
                </a:solidFill>
                <a:latin typeface="Century Gothic" pitchFamily="34" charset="0"/>
              </a:rPr>
              <a:t>R2 Sandra Monsalve (Presentadora). </a:t>
            </a:r>
          </a:p>
          <a:p>
            <a:r>
              <a:rPr lang="es-MX" sz="1800" b="1" dirty="0" smtClean="0">
                <a:solidFill>
                  <a:schemeClr val="bg1"/>
                </a:solidFill>
                <a:latin typeface="Century Gothic" pitchFamily="34" charset="0"/>
              </a:rPr>
              <a:t>R3 Héctor monasterios  (Relator).</a:t>
            </a:r>
          </a:p>
          <a:p>
            <a:r>
              <a:rPr lang="es-MX" sz="1800" b="1" dirty="0" smtClean="0">
                <a:solidFill>
                  <a:schemeClr val="bg1"/>
                </a:solidFill>
                <a:latin typeface="Century Gothic" pitchFamily="34" charset="0"/>
              </a:rPr>
              <a:t>R1 </a:t>
            </a:r>
            <a:r>
              <a:rPr lang="es-MX" sz="1800" b="1" dirty="0" smtClean="0">
                <a:solidFill>
                  <a:schemeClr val="bg1"/>
                </a:solidFill>
                <a:latin typeface="Century Gothic" pitchFamily="34" charset="0"/>
              </a:rPr>
              <a:t>Luis </a:t>
            </a:r>
            <a:r>
              <a:rPr lang="es-MX" sz="1800" b="1" dirty="0" err="1" smtClean="0">
                <a:solidFill>
                  <a:schemeClr val="bg1"/>
                </a:solidFill>
                <a:latin typeface="Century Gothic" pitchFamily="34" charset="0"/>
              </a:rPr>
              <a:t>gutiÉrrez</a:t>
            </a:r>
            <a:endParaRPr lang="es-MX" sz="1800" b="1" dirty="0" smtClean="0">
              <a:solidFill>
                <a:schemeClr val="bg1"/>
              </a:solidFill>
              <a:latin typeface="Century Gothic" pitchFamily="34" charset="0"/>
            </a:endParaRPr>
          </a:p>
          <a:p>
            <a:r>
              <a:rPr lang="es-MX" sz="1800" b="1" dirty="0" smtClean="0">
                <a:solidFill>
                  <a:schemeClr val="bg1"/>
                </a:solidFill>
                <a:latin typeface="Century Gothic" pitchFamily="34" charset="0"/>
              </a:rPr>
              <a:t>R1 dariana Chávez </a:t>
            </a:r>
          </a:p>
          <a:p>
            <a:endParaRPr lang="es-MX" sz="400" b="1" dirty="0">
              <a:latin typeface="Century Gothic" pitchFamily="34" charset="0"/>
            </a:endParaRPr>
          </a:p>
        </p:txBody>
      </p:sp>
      <p:sp>
        <p:nvSpPr>
          <p:cNvPr id="4" name="3 Rectángulo"/>
          <p:cNvSpPr/>
          <p:nvPr/>
        </p:nvSpPr>
        <p:spPr>
          <a:xfrm>
            <a:off x="2567608" y="479574"/>
            <a:ext cx="7524482" cy="1077218"/>
          </a:xfrm>
          <a:prstGeom prst="rect">
            <a:avLst/>
          </a:prstGeom>
        </p:spPr>
        <p:txBody>
          <a:bodyPr wrap="square">
            <a:spAutoFit/>
          </a:bodyPr>
          <a:lstStyle/>
          <a:p>
            <a:pPr algn="ct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UNIVERSIDAD CENTROCCIDENTAL LISANDRO ALVARADO</a:t>
            </a:r>
            <a:b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DECANATO DE CIENCIAS DE LA SALUD</a:t>
            </a:r>
            <a:b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POSTGRADO DE CARDIOLOGIA CLINICA</a:t>
            </a:r>
            <a:b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br>
            <a:r>
              <a:rPr lang="es-VE" sz="1600" b="1" dirty="0">
                <a:effectLst>
                  <a:outerShdw blurRad="38100" dist="38100" dir="2700000" algn="tl">
                    <a:srgbClr val="000000">
                      <a:alpha val="43137"/>
                    </a:srgbClr>
                  </a:outerShdw>
                </a:effectLst>
                <a:latin typeface="Century Gothic" pitchFamily="34" charset="0"/>
                <a:cs typeface="Times New Roman" panose="02020603050405020304" pitchFamily="18" charset="0"/>
              </a:rPr>
              <a:t>CCR-ASCARDIO</a:t>
            </a:r>
            <a:endParaRPr lang="es-VE" sz="1600" b="1" dirty="0">
              <a:latin typeface="Century Gothic"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0022" y="188642"/>
            <a:ext cx="1117460" cy="1760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ubtitle 2"/>
          <p:cNvSpPr txBox="1">
            <a:spLocks/>
          </p:cNvSpPr>
          <p:nvPr/>
        </p:nvSpPr>
        <p:spPr>
          <a:xfrm>
            <a:off x="3604257" y="6187477"/>
            <a:ext cx="4197927" cy="534473"/>
          </a:xfrm>
          <a:prstGeom prst="rect">
            <a:avLst/>
          </a:prstGeom>
          <a:solidFill>
            <a:schemeClr val="bg2">
              <a:lumMod val="10000"/>
              <a:alpha val="50000"/>
            </a:schemeClr>
          </a:solidFill>
        </p:spPr>
        <p:txBody>
          <a:bodyPr vert="horz" lIns="91440" tIns="45720" rIns="91440" bIns="45720" rtlCol="0" anchor="ctr" anchorCtr="0">
            <a:normAutofit fontScale="77500" lnSpcReduction="20000"/>
          </a:bodyPr>
          <a:lstStyle/>
          <a:p>
            <a:pPr algn="ctr" defTabSz="914400">
              <a:lnSpc>
                <a:spcPct val="90000"/>
              </a:lnSpc>
              <a:spcBef>
                <a:spcPts val="1000"/>
              </a:spcBef>
              <a:defRPr/>
            </a:pPr>
            <a:r>
              <a:rPr lang="es-MX" sz="3000" dirty="0">
                <a:solidFill>
                  <a:schemeClr val="bg1"/>
                </a:solidFill>
                <a:latin typeface="Century Gothic" panose="020B0502020202020204" pitchFamily="34" charset="0"/>
              </a:rPr>
              <a:t>Barquisimeto, Mayo de 2019</a:t>
            </a:r>
          </a:p>
        </p:txBody>
      </p:sp>
    </p:spTree>
    <p:extLst>
      <p:ext uri="{BB962C8B-B14F-4D97-AF65-F5344CB8AC3E}">
        <p14:creationId xmlns:p14="http://schemas.microsoft.com/office/powerpoint/2010/main" xmlns="" val="302419971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p:txBody>
          <a:bodyPr/>
          <a:lstStyle/>
          <a:p>
            <a:pPr algn="ctr"/>
            <a:r>
              <a:rPr lang="es-VE" b="1" dirty="0" smtClean="0"/>
              <a:t>MÉTODOS.</a:t>
            </a:r>
            <a:endParaRPr lang="es-VE" b="1" dirty="0"/>
          </a:p>
        </p:txBody>
      </p:sp>
      <p:pic>
        <p:nvPicPr>
          <p:cNvPr id="6" name="Picture 2" descr="Resultado de imagen para busqueda"/>
          <p:cNvPicPr>
            <a:picLocks noChangeAspect="1" noChangeArrowheads="1"/>
          </p:cNvPicPr>
          <p:nvPr/>
        </p:nvPicPr>
        <p:blipFill>
          <a:blip r:embed="rId3" cstate="print"/>
          <a:srcRect t="7000" r="8002"/>
          <a:stretch>
            <a:fillRect/>
          </a:stretch>
        </p:blipFill>
        <p:spPr bwMode="auto">
          <a:xfrm>
            <a:off x="1909154" y="404665"/>
            <a:ext cx="1306526" cy="1316939"/>
          </a:xfrm>
          <a:prstGeom prst="rect">
            <a:avLst/>
          </a:prstGeom>
          <a:noFill/>
        </p:spPr>
      </p:pic>
      <p:sp>
        <p:nvSpPr>
          <p:cNvPr id="7" name="6 Flecha derecha"/>
          <p:cNvSpPr/>
          <p:nvPr/>
        </p:nvSpPr>
        <p:spPr>
          <a:xfrm>
            <a:off x="3296537" y="1560800"/>
            <a:ext cx="1368152" cy="5843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7 CuadroTexto"/>
          <p:cNvSpPr txBox="1"/>
          <p:nvPr/>
        </p:nvSpPr>
        <p:spPr>
          <a:xfrm>
            <a:off x="4799856" y="1652926"/>
            <a:ext cx="547260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b="1" dirty="0" smtClean="0"/>
              <a:t>           Resultados de interés </a:t>
            </a:r>
            <a:r>
              <a:rPr lang="es-ES" dirty="0" smtClean="0"/>
              <a:t>. </a:t>
            </a:r>
            <a:r>
              <a:rPr lang="es-ES" dirty="0"/>
              <a:t> </a:t>
            </a:r>
            <a:endParaRPr lang="en-US" dirty="0">
              <a:latin typeface="Tahoma" pitchFamily="34" charset="0"/>
              <a:ea typeface="Tahoma" pitchFamily="34" charset="0"/>
              <a:cs typeface="Tahoma" pitchFamily="34" charset="0"/>
            </a:endParaRPr>
          </a:p>
        </p:txBody>
      </p:sp>
      <p:sp>
        <p:nvSpPr>
          <p:cNvPr id="9" name="8 Flecha abajo"/>
          <p:cNvSpPr/>
          <p:nvPr/>
        </p:nvSpPr>
        <p:spPr>
          <a:xfrm>
            <a:off x="6924092" y="2183497"/>
            <a:ext cx="612068" cy="518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Título"/>
          <p:cNvSpPr txBox="1">
            <a:spLocks/>
          </p:cNvSpPr>
          <p:nvPr/>
        </p:nvSpPr>
        <p:spPr>
          <a:xfrm>
            <a:off x="4745546" y="136203"/>
            <a:ext cx="4705941"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bg1"/>
                </a:solidFill>
                <a:latin typeface="Tahoma" pitchFamily="34" charset="0"/>
                <a:ea typeface="Tahoma" pitchFamily="34" charset="0"/>
                <a:cs typeface="Tahoma" pitchFamily="34" charset="0"/>
              </a:rPr>
              <a:t>Metodología</a:t>
            </a:r>
            <a:r>
              <a:rPr lang="es-ES" sz="2800" b="1" dirty="0">
                <a:latin typeface="Tahoma" pitchFamily="34" charset="0"/>
                <a:ea typeface="Tahoma" pitchFamily="34" charset="0"/>
                <a:cs typeface="Tahoma" pitchFamily="34" charset="0"/>
              </a:rPr>
              <a:t> </a:t>
            </a:r>
          </a:p>
        </p:txBody>
      </p:sp>
      <p:sp>
        <p:nvSpPr>
          <p:cNvPr id="12" name="11 CuadroTexto"/>
          <p:cNvSpPr txBox="1"/>
          <p:nvPr/>
        </p:nvSpPr>
        <p:spPr>
          <a:xfrm>
            <a:off x="4056178" y="3232096"/>
            <a:ext cx="6084676"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defTabSz="914400" eaLnBrk="0" fontAlgn="base" hangingPunct="0">
              <a:spcBef>
                <a:spcPct val="0"/>
              </a:spcBef>
              <a:spcAft>
                <a:spcPct val="0"/>
              </a:spcAft>
            </a:pPr>
            <a:r>
              <a:rPr lang="es-ES" altLang="es-VE" sz="20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Mortalidad </a:t>
            </a:r>
            <a:r>
              <a:rPr lang="es-ES" altLang="es-VE" sz="20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temprana (30 días), reoperación por cualquier motivo, supervivencia </a:t>
            </a:r>
            <a:r>
              <a:rPr lang="es-ES" altLang="es-VE" sz="20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altLang="es-VE" sz="20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tiempo hasta la muerte por cualquier causa), la </a:t>
            </a:r>
            <a:r>
              <a:rPr lang="es-ES" altLang="es-VE" sz="20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función</a:t>
            </a:r>
            <a:r>
              <a:rPr lang="es-ES" altLang="es-VE" sz="2000" dirty="0" smtClean="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y </a:t>
            </a:r>
            <a:r>
              <a:rPr lang="es-ES" altLang="es-VE" sz="20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calidad de vida relacionada con la salud </a:t>
            </a:r>
            <a:endParaRPr lang="es-ES" altLang="es-VE" sz="3600" dirty="0">
              <a:solidFill>
                <a:schemeClr val="tx1"/>
              </a:solidFill>
              <a:latin typeface="Arial" panose="020B0604020202020204" pitchFamily="34" charset="0"/>
            </a:endParaRPr>
          </a:p>
        </p:txBody>
      </p:sp>
    </p:spTree>
    <p:extLst>
      <p:ext uri="{BB962C8B-B14F-4D97-AF65-F5344CB8AC3E}">
        <p14:creationId xmlns:p14="http://schemas.microsoft.com/office/powerpoint/2010/main" xmlns="" val="4090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ppt_w*0.05"/>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anim calcmode="lin" valueType="num">
                                      <p:cBhvr>
                                        <p:cTn id="27" dur="500" fill="hold"/>
                                        <p:tgtEl>
                                          <p:spTgt spid="9"/>
                                        </p:tgtEl>
                                        <p:attrNameLst>
                                          <p:attrName>ppt_x</p:attrName>
                                        </p:attrNameLst>
                                      </p:cBhvr>
                                      <p:tavLst>
                                        <p:tav tm="0">
                                          <p:val>
                                            <p:strVal val="#ppt_x-.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plus(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rot="16200000">
            <a:off x="-410410" y="3356671"/>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a:solidFill>
                  <a:schemeClr val="tx1"/>
                </a:solidFill>
              </a:rPr>
              <a:t>MÉTODOS.</a:t>
            </a:r>
          </a:p>
        </p:txBody>
      </p:sp>
      <p:pic>
        <p:nvPicPr>
          <p:cNvPr id="7" name="Picture 2" descr="Resultado de imagen para busqueda"/>
          <p:cNvPicPr>
            <a:picLocks noChangeAspect="1" noChangeArrowheads="1"/>
          </p:cNvPicPr>
          <p:nvPr/>
        </p:nvPicPr>
        <p:blipFill>
          <a:blip r:embed="rId3" cstate="print"/>
          <a:srcRect t="7000" r="8002"/>
          <a:stretch>
            <a:fillRect/>
          </a:stretch>
        </p:blipFill>
        <p:spPr bwMode="auto">
          <a:xfrm>
            <a:off x="1679130" y="106235"/>
            <a:ext cx="1306526" cy="1316939"/>
          </a:xfrm>
          <a:prstGeom prst="rect">
            <a:avLst/>
          </a:prstGeom>
          <a:noFill/>
        </p:spPr>
      </p:pic>
      <p:sp>
        <p:nvSpPr>
          <p:cNvPr id="8" name="1 Título"/>
          <p:cNvSpPr txBox="1">
            <a:spLocks/>
          </p:cNvSpPr>
          <p:nvPr/>
        </p:nvSpPr>
        <p:spPr>
          <a:xfrm>
            <a:off x="4414396" y="476672"/>
            <a:ext cx="3913853"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400" b="1" dirty="0">
                <a:solidFill>
                  <a:schemeClr val="bg1"/>
                </a:solidFill>
                <a:latin typeface="Tahoma" pitchFamily="34" charset="0"/>
                <a:ea typeface="Tahoma" pitchFamily="34" charset="0"/>
                <a:cs typeface="Tahoma" pitchFamily="34" charset="0"/>
              </a:rPr>
              <a:t>Metodología </a:t>
            </a:r>
          </a:p>
        </p:txBody>
      </p:sp>
      <p:graphicFrame>
        <p:nvGraphicFramePr>
          <p:cNvPr id="11" name="10 Diagrama"/>
          <p:cNvGraphicFramePr/>
          <p:nvPr>
            <p:extLst>
              <p:ext uri="{D42A27DB-BD31-4B8C-83A1-F6EECF244321}">
                <p14:modId xmlns:p14="http://schemas.microsoft.com/office/powerpoint/2010/main" xmlns="" val="22466444"/>
              </p:ext>
            </p:extLst>
          </p:nvPr>
        </p:nvGraphicFramePr>
        <p:xfrm>
          <a:off x="2633418" y="1052736"/>
          <a:ext cx="8110782"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2097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endParaRPr lang="es-VE"/>
          </a:p>
        </p:txBody>
      </p:sp>
      <p:sp>
        <p:nvSpPr>
          <p:cNvPr id="5" name="Title 2"/>
          <p:cNvSpPr>
            <a:spLocks noGrp="1"/>
          </p:cNvSpPr>
          <p:nvPr>
            <p:ph type="title"/>
          </p:nvPr>
        </p:nvSpPr>
        <p:spPr>
          <a:xfrm rot="16200000">
            <a:off x="-410410" y="3356671"/>
            <a:ext cx="4829176" cy="954287"/>
          </a:xfrm>
        </p:spPr>
        <p:txBody>
          <a:bodyPr/>
          <a:lstStyle/>
          <a:p>
            <a:pPr algn="ctr"/>
            <a:r>
              <a:rPr lang="es-VE" b="1" dirty="0" smtClean="0"/>
              <a:t>Métodos</a:t>
            </a:r>
            <a:endParaRPr lang="es-VE" b="1" dirty="0"/>
          </a:p>
        </p:txBody>
      </p:sp>
      <p:graphicFrame>
        <p:nvGraphicFramePr>
          <p:cNvPr id="6" name="5 Diagrama"/>
          <p:cNvGraphicFramePr/>
          <p:nvPr>
            <p:extLst>
              <p:ext uri="{D42A27DB-BD31-4B8C-83A1-F6EECF244321}">
                <p14:modId xmlns:p14="http://schemas.microsoft.com/office/powerpoint/2010/main" xmlns="" val="609819606"/>
              </p:ext>
            </p:extLst>
          </p:nvPr>
        </p:nvGraphicFramePr>
        <p:xfrm>
          <a:off x="3192016" y="332656"/>
          <a:ext cx="722446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08398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414396" y="476672"/>
            <a:ext cx="5856275"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7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s-ES" altLang="es-VE" sz="2400" b="1" cap="none"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Evaluación del riesgo de sesgo en los estudios incluidos</a:t>
            </a:r>
            <a:r>
              <a:rPr lang="es-ES" altLang="es-VE" sz="2400" cap="none"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S" altLang="es-VE" sz="4000" cap="none" dirty="0">
              <a:solidFill>
                <a:schemeClr val="tx1"/>
              </a:solidFill>
              <a:latin typeface="Arial" panose="020B0604020202020204" pitchFamily="34" charset="0"/>
            </a:endParaRPr>
          </a:p>
          <a:p>
            <a:pPr algn="ctr"/>
            <a:r>
              <a:rPr lang="es-ES" sz="2400" b="1" dirty="0" smtClean="0">
                <a:solidFill>
                  <a:schemeClr val="bg1"/>
                </a:solidFill>
                <a:latin typeface="Tahoma" pitchFamily="34" charset="0"/>
                <a:ea typeface="Tahoma" pitchFamily="34" charset="0"/>
                <a:cs typeface="Tahoma" pitchFamily="34" charset="0"/>
              </a:rPr>
              <a:t> </a:t>
            </a:r>
            <a:endParaRPr lang="es-ES" sz="2400" b="1" dirty="0">
              <a:solidFill>
                <a:schemeClr val="bg1"/>
              </a:solidFill>
              <a:latin typeface="Tahoma" pitchFamily="34" charset="0"/>
              <a:ea typeface="Tahoma" pitchFamily="34" charset="0"/>
              <a:cs typeface="Tahoma" pitchFamily="34" charset="0"/>
            </a:endParaRPr>
          </a:p>
        </p:txBody>
      </p:sp>
      <p:sp>
        <p:nvSpPr>
          <p:cNvPr id="7" name="Rectángulo 6"/>
          <p:cNvSpPr/>
          <p:nvPr/>
        </p:nvSpPr>
        <p:spPr>
          <a:xfrm>
            <a:off x="1845129" y="1052736"/>
            <a:ext cx="9650185" cy="1568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C</a:t>
            </a:r>
            <a:r>
              <a:rPr lang="es-ES" b="1" dirty="0" smtClean="0">
                <a:solidFill>
                  <a:schemeClr val="bg1"/>
                </a:solidFill>
              </a:rPr>
              <a:t>onsideraron </a:t>
            </a:r>
            <a:r>
              <a:rPr lang="es-ES" b="1" dirty="0">
                <a:solidFill>
                  <a:schemeClr val="bg1"/>
                </a:solidFill>
              </a:rPr>
              <a:t>varios factores de confusión al comparar las técnicas de </a:t>
            </a:r>
            <a:r>
              <a:rPr lang="es-ES" b="1" dirty="0" smtClean="0">
                <a:solidFill>
                  <a:schemeClr val="bg1"/>
                </a:solidFill>
              </a:rPr>
              <a:t>reemplazo de VM y reparación VM . </a:t>
            </a:r>
            <a:r>
              <a:rPr lang="es-ES" b="1" dirty="0">
                <a:solidFill>
                  <a:schemeClr val="bg1"/>
                </a:solidFill>
              </a:rPr>
              <a:t>Estos factores se relacionan con la válvula </a:t>
            </a:r>
            <a:r>
              <a:rPr lang="es-ES" b="1" dirty="0" smtClean="0">
                <a:solidFill>
                  <a:schemeClr val="bg1"/>
                </a:solidFill>
              </a:rPr>
              <a:t>mitral, </a:t>
            </a:r>
            <a:r>
              <a:rPr lang="es-ES" b="1" dirty="0">
                <a:solidFill>
                  <a:schemeClr val="bg1"/>
                </a:solidFill>
              </a:rPr>
              <a:t>la enfermedad </a:t>
            </a:r>
            <a:r>
              <a:rPr lang="es-ES" b="1" dirty="0" smtClean="0">
                <a:solidFill>
                  <a:schemeClr val="bg1"/>
                </a:solidFill>
              </a:rPr>
              <a:t>del </a:t>
            </a:r>
            <a:r>
              <a:rPr lang="es-ES" b="1" dirty="0">
                <a:solidFill>
                  <a:schemeClr val="bg1"/>
                </a:solidFill>
              </a:rPr>
              <a:t>miocardio y sus arterias; Demografía del paciente, salud cardiovascular y general; y la habilidad y experiencia del cirujano e institución </a:t>
            </a:r>
            <a:r>
              <a:rPr lang="es-ES" b="1" dirty="0" smtClean="0">
                <a:solidFill>
                  <a:schemeClr val="bg1"/>
                </a:solidFill>
              </a:rPr>
              <a:t>individual </a:t>
            </a:r>
            <a:r>
              <a:rPr lang="es-ES" b="1" dirty="0">
                <a:solidFill>
                  <a:schemeClr val="bg1"/>
                </a:solidFill>
              </a:rPr>
              <a:t>al realizar el reemplazo de </a:t>
            </a:r>
            <a:r>
              <a:rPr lang="es-ES" b="1" dirty="0" smtClean="0">
                <a:solidFill>
                  <a:schemeClr val="bg1"/>
                </a:solidFill>
              </a:rPr>
              <a:t>VM </a:t>
            </a:r>
            <a:r>
              <a:rPr lang="es-ES" b="1" dirty="0">
                <a:solidFill>
                  <a:schemeClr val="bg1"/>
                </a:solidFill>
              </a:rPr>
              <a:t>y la reparación de </a:t>
            </a:r>
            <a:r>
              <a:rPr lang="es-ES" b="1" dirty="0" smtClean="0">
                <a:solidFill>
                  <a:schemeClr val="bg1"/>
                </a:solidFill>
              </a:rPr>
              <a:t>VM</a:t>
            </a:r>
            <a:endParaRPr lang="es-VE" b="1" dirty="0">
              <a:solidFill>
                <a:schemeClr val="bg1"/>
              </a:solidFill>
            </a:endParaRPr>
          </a:p>
        </p:txBody>
      </p:sp>
      <p:sp>
        <p:nvSpPr>
          <p:cNvPr id="8" name="Flecha abajo 7"/>
          <p:cNvSpPr/>
          <p:nvPr/>
        </p:nvSpPr>
        <p:spPr>
          <a:xfrm>
            <a:off x="6286500" y="2775858"/>
            <a:ext cx="310244" cy="555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7086600" y="2988137"/>
            <a:ext cx="4724370" cy="369332"/>
          </a:xfrm>
          <a:prstGeom prst="rect">
            <a:avLst/>
          </a:prstGeom>
          <a:noFill/>
        </p:spPr>
        <p:txBody>
          <a:bodyPr wrap="none" rtlCol="0">
            <a:spAutoFit/>
          </a:bodyPr>
          <a:lstStyle/>
          <a:p>
            <a:r>
              <a:rPr lang="es-VE" b="1" dirty="0" smtClean="0">
                <a:solidFill>
                  <a:schemeClr val="bg1"/>
                </a:solidFill>
              </a:rPr>
              <a:t>Utilizaron 3 formas para evaluar el sesgo </a:t>
            </a:r>
            <a:endParaRPr lang="es-VE" b="1" dirty="0">
              <a:solidFill>
                <a:schemeClr val="bg1"/>
              </a:solidFill>
            </a:endParaRPr>
          </a:p>
        </p:txBody>
      </p:sp>
      <p:sp>
        <p:nvSpPr>
          <p:cNvPr id="10" name="Rectángulo 9"/>
          <p:cNvSpPr/>
          <p:nvPr/>
        </p:nvSpPr>
        <p:spPr>
          <a:xfrm>
            <a:off x="2645228" y="3441212"/>
            <a:ext cx="8049986" cy="1128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bg1"/>
                </a:solidFill>
              </a:rPr>
              <a:t>1.. </a:t>
            </a:r>
            <a:r>
              <a:rPr lang="es-ES" b="1" dirty="0">
                <a:solidFill>
                  <a:schemeClr val="bg1"/>
                </a:solidFill>
              </a:rPr>
              <a:t>Los factores de confusión pueden ser controlados por el diseño del estudio, comparando los grupos </a:t>
            </a:r>
            <a:r>
              <a:rPr lang="es-ES" b="1" dirty="0" smtClean="0">
                <a:solidFill>
                  <a:schemeClr val="bg1"/>
                </a:solidFill>
              </a:rPr>
              <a:t> </a:t>
            </a:r>
            <a:r>
              <a:rPr lang="es-ES" b="1" dirty="0">
                <a:solidFill>
                  <a:schemeClr val="bg1"/>
                </a:solidFill>
              </a:rPr>
              <a:t>en factores clave o restringiendo la elegibilidad para pacientes con características similares</a:t>
            </a:r>
            <a:r>
              <a:rPr lang="es-ES" dirty="0"/>
              <a:t>.</a:t>
            </a:r>
            <a:endParaRPr lang="es-VE" dirty="0"/>
          </a:p>
        </p:txBody>
      </p:sp>
      <p:sp>
        <p:nvSpPr>
          <p:cNvPr id="6" name="Rectángulo 5"/>
          <p:cNvSpPr/>
          <p:nvPr/>
        </p:nvSpPr>
        <p:spPr>
          <a:xfrm>
            <a:off x="1959430" y="4652994"/>
            <a:ext cx="9535884" cy="1749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solidFill>
                  <a:schemeClr val="bg1"/>
                </a:solidFill>
              </a:rPr>
              <a:t>2.</a:t>
            </a:r>
            <a:r>
              <a:rPr lang="es-ES" b="1" dirty="0">
                <a:solidFill>
                  <a:schemeClr val="bg1"/>
                </a:solidFill>
              </a:rPr>
              <a:t>El modelo de regresión multivariable.</a:t>
            </a:r>
          </a:p>
          <a:p>
            <a:pPr algn="ctr"/>
            <a:r>
              <a:rPr lang="es-ES" b="1" dirty="0">
                <a:solidFill>
                  <a:schemeClr val="bg1"/>
                </a:solidFill>
              </a:rPr>
              <a:t>3. E</a:t>
            </a:r>
            <a:r>
              <a:rPr lang="es-ES" b="1" dirty="0" smtClean="0">
                <a:solidFill>
                  <a:schemeClr val="bg1"/>
                </a:solidFill>
              </a:rPr>
              <a:t>l </a:t>
            </a:r>
            <a:r>
              <a:rPr lang="es-ES" b="1" dirty="0">
                <a:solidFill>
                  <a:schemeClr val="bg1"/>
                </a:solidFill>
              </a:rPr>
              <a:t>análisis de propensión (una variación en el modelo de regresión multivariable)</a:t>
            </a:r>
          </a:p>
          <a:p>
            <a:pPr algn="ctr"/>
            <a:r>
              <a:rPr lang="es-ES" b="1" dirty="0">
                <a:solidFill>
                  <a:schemeClr val="bg1"/>
                </a:solidFill>
              </a:rPr>
              <a:t>El sesgo de publicación no se consideró formalmente porque no está claro cómo interpretar los métodos cuando se aplican a estudios no aleatorios</a:t>
            </a:r>
            <a:endParaRPr lang="es-VE" b="1" dirty="0">
              <a:solidFill>
                <a:schemeClr val="bg1"/>
              </a:solidFill>
            </a:endParaRPr>
          </a:p>
        </p:txBody>
      </p:sp>
    </p:spTree>
    <p:extLst>
      <p:ext uri="{BB962C8B-B14F-4D97-AF65-F5344CB8AC3E}">
        <p14:creationId xmlns:p14="http://schemas.microsoft.com/office/powerpoint/2010/main" xmlns="" val="262775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xmlns="" val="2137671223"/>
              </p:ext>
            </p:extLst>
          </p:nvPr>
        </p:nvGraphicFramePr>
        <p:xfrm>
          <a:off x="2999656" y="44624"/>
          <a:ext cx="7488832"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p:cNvSpPr>
            <a:spLocks noGrp="1"/>
          </p:cNvSpPr>
          <p:nvPr>
            <p:ph type="title"/>
          </p:nvPr>
        </p:nvSpPr>
        <p:spPr>
          <a:xfrm rot="16200000">
            <a:off x="-410410" y="3356671"/>
            <a:ext cx="4829176" cy="954287"/>
          </a:xfrm>
        </p:spPr>
        <p:txBody>
          <a:bodyPr/>
          <a:lstStyle/>
          <a:p>
            <a:pPr algn="ctr"/>
            <a:r>
              <a:rPr lang="es-VE" b="1" dirty="0" smtClean="0">
                <a:solidFill>
                  <a:schemeClr val="tx1"/>
                </a:solidFill>
              </a:rPr>
              <a:t>Métodos</a:t>
            </a:r>
            <a:endParaRPr lang="es-VE" b="1" dirty="0">
              <a:solidFill>
                <a:schemeClr val="tx1"/>
              </a:solidFill>
            </a:endParaRPr>
          </a:p>
        </p:txBody>
      </p:sp>
      <p:sp>
        <p:nvSpPr>
          <p:cNvPr id="11" name="Text Placeholder 3"/>
          <p:cNvSpPr>
            <a:spLocks noGrp="1"/>
          </p:cNvSpPr>
          <p:nvPr>
            <p:ph type="body" sz="quarter" idx="13"/>
          </p:nvPr>
        </p:nvSpPr>
        <p:spPr>
          <a:xfrm rot="16200000">
            <a:off x="352317" y="3550311"/>
            <a:ext cx="4829180" cy="567000"/>
          </a:xfrm>
        </p:spPr>
        <p:txBody>
          <a:bodyPr/>
          <a:lstStyle/>
          <a:p>
            <a:pPr algn="ctr"/>
            <a:r>
              <a:rPr lang="en-US" b="1" dirty="0" err="1" smtClean="0"/>
              <a:t>Análisis</a:t>
            </a:r>
            <a:r>
              <a:rPr lang="en-US" b="1" dirty="0" smtClean="0"/>
              <a:t> </a:t>
            </a:r>
            <a:r>
              <a:rPr lang="en-US" b="1" dirty="0" err="1" smtClean="0"/>
              <a:t>Estadístico</a:t>
            </a:r>
            <a:endParaRPr lang="en-US" b="1" dirty="0" smtClean="0"/>
          </a:p>
        </p:txBody>
      </p:sp>
    </p:spTree>
    <p:extLst>
      <p:ext uri="{BB962C8B-B14F-4D97-AF65-F5344CB8AC3E}">
        <p14:creationId xmlns:p14="http://schemas.microsoft.com/office/powerpoint/2010/main" xmlns="" val="3059108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xmlns="" val="3292209765"/>
              </p:ext>
            </p:extLst>
          </p:nvPr>
        </p:nvGraphicFramePr>
        <p:xfrm>
          <a:off x="2999656" y="44624"/>
          <a:ext cx="7488832"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p:cNvSpPr>
            <a:spLocks noGrp="1"/>
          </p:cNvSpPr>
          <p:nvPr>
            <p:ph type="title"/>
          </p:nvPr>
        </p:nvSpPr>
        <p:spPr>
          <a:xfrm rot="16200000">
            <a:off x="-410410" y="3356671"/>
            <a:ext cx="4829176" cy="954287"/>
          </a:xfrm>
        </p:spPr>
        <p:txBody>
          <a:bodyPr/>
          <a:lstStyle/>
          <a:p>
            <a:pPr algn="ctr"/>
            <a:r>
              <a:rPr lang="es-VE" b="1" dirty="0" smtClean="0">
                <a:solidFill>
                  <a:schemeClr val="tx1"/>
                </a:solidFill>
              </a:rPr>
              <a:t>Métodos</a:t>
            </a:r>
            <a:endParaRPr lang="es-VE" b="1" dirty="0">
              <a:solidFill>
                <a:schemeClr val="tx1"/>
              </a:solidFill>
            </a:endParaRPr>
          </a:p>
        </p:txBody>
      </p:sp>
      <p:sp>
        <p:nvSpPr>
          <p:cNvPr id="11" name="Text Placeholder 3"/>
          <p:cNvSpPr>
            <a:spLocks noGrp="1"/>
          </p:cNvSpPr>
          <p:nvPr>
            <p:ph type="body" sz="quarter" idx="13"/>
          </p:nvPr>
        </p:nvSpPr>
        <p:spPr>
          <a:xfrm rot="16200000">
            <a:off x="352317" y="3550311"/>
            <a:ext cx="4829180" cy="567000"/>
          </a:xfrm>
        </p:spPr>
        <p:txBody>
          <a:bodyPr/>
          <a:lstStyle/>
          <a:p>
            <a:pPr algn="ctr"/>
            <a:r>
              <a:rPr lang="en-US" b="1" dirty="0" err="1" smtClean="0"/>
              <a:t>Análisis</a:t>
            </a:r>
            <a:r>
              <a:rPr lang="en-US" b="1" dirty="0" smtClean="0"/>
              <a:t> </a:t>
            </a:r>
            <a:r>
              <a:rPr lang="en-US" b="1" dirty="0" err="1" smtClean="0"/>
              <a:t>Estadístico</a:t>
            </a:r>
            <a:endParaRPr lang="en-US" b="1" dirty="0" smtClean="0"/>
          </a:p>
        </p:txBody>
      </p:sp>
    </p:spTree>
    <p:extLst>
      <p:ext uri="{BB962C8B-B14F-4D97-AF65-F5344CB8AC3E}">
        <p14:creationId xmlns:p14="http://schemas.microsoft.com/office/powerpoint/2010/main" xmlns="" val="255732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90850" y="285750"/>
            <a:ext cx="58864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3200" b="1" dirty="0" smtClean="0">
                <a:solidFill>
                  <a:schemeClr val="bg1"/>
                </a:solidFill>
              </a:rPr>
              <a:t>DATOS IMPORTANTES:</a:t>
            </a:r>
            <a:endParaRPr lang="es-VE" sz="3200" b="1" dirty="0">
              <a:solidFill>
                <a:schemeClr val="bg1"/>
              </a:solidFill>
            </a:endParaRPr>
          </a:p>
        </p:txBody>
      </p:sp>
      <p:sp>
        <p:nvSpPr>
          <p:cNvPr id="6" name="Rectángulo 5"/>
          <p:cNvSpPr/>
          <p:nvPr/>
        </p:nvSpPr>
        <p:spPr>
          <a:xfrm>
            <a:off x="3371850" y="1466850"/>
            <a:ext cx="7334250" cy="914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12 </a:t>
            </a:r>
            <a:r>
              <a:rPr lang="es-ES" b="1" dirty="0">
                <a:solidFill>
                  <a:schemeClr val="bg1"/>
                </a:solidFill>
              </a:rPr>
              <a:t>artículos cumplieron con los criterios de inclusión y exclusión (Fig. 1) </a:t>
            </a:r>
            <a:r>
              <a:rPr lang="es-ES" b="1" dirty="0" smtClean="0">
                <a:solidFill>
                  <a:schemeClr val="bg1"/>
                </a:solidFill>
              </a:rPr>
              <a:t>Todos </a:t>
            </a:r>
            <a:r>
              <a:rPr lang="es-ES" b="1" dirty="0">
                <a:solidFill>
                  <a:schemeClr val="bg1"/>
                </a:solidFill>
              </a:rPr>
              <a:t>fueron retrospectivos y no aleatorios</a:t>
            </a:r>
            <a:endParaRPr lang="es-VE" b="1" dirty="0">
              <a:solidFill>
                <a:schemeClr val="bg1"/>
              </a:solidFill>
            </a:endParaRPr>
          </a:p>
        </p:txBody>
      </p:sp>
      <p:sp>
        <p:nvSpPr>
          <p:cNvPr id="7" name="Rectángulo 6"/>
          <p:cNvSpPr/>
          <p:nvPr/>
        </p:nvSpPr>
        <p:spPr>
          <a:xfrm>
            <a:off x="3790950" y="2590800"/>
            <a:ext cx="7658100" cy="120015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rPr>
              <a:t>Todos los estudios informaron una mortalidad a los 30 </a:t>
            </a:r>
            <a:r>
              <a:rPr lang="es-ES" sz="2000" b="1" dirty="0" smtClean="0">
                <a:solidFill>
                  <a:schemeClr val="bg1"/>
                </a:solidFill>
              </a:rPr>
              <a:t>días</a:t>
            </a:r>
          </a:p>
          <a:p>
            <a:pPr algn="ctr"/>
            <a:r>
              <a:rPr lang="es-ES" sz="2000" b="1" dirty="0">
                <a:solidFill>
                  <a:schemeClr val="bg1"/>
                </a:solidFill>
              </a:rPr>
              <a:t>5</a:t>
            </a:r>
            <a:r>
              <a:rPr lang="es-ES" sz="2000" b="1" dirty="0" smtClean="0">
                <a:solidFill>
                  <a:schemeClr val="bg1"/>
                </a:solidFill>
              </a:rPr>
              <a:t> estudios informaron la </a:t>
            </a:r>
            <a:r>
              <a:rPr lang="es-ES" sz="2000" b="1" dirty="0">
                <a:solidFill>
                  <a:schemeClr val="bg1"/>
                </a:solidFill>
              </a:rPr>
              <a:t>reoperación </a:t>
            </a:r>
            <a:r>
              <a:rPr lang="es-ES" sz="2000" b="1" dirty="0" smtClean="0">
                <a:solidFill>
                  <a:schemeClr val="bg1"/>
                </a:solidFill>
              </a:rPr>
              <a:t>  </a:t>
            </a:r>
            <a:endParaRPr lang="es-VE" sz="2000" b="1" dirty="0">
              <a:solidFill>
                <a:schemeClr val="bg1"/>
              </a:solidFill>
            </a:endParaRPr>
          </a:p>
        </p:txBody>
      </p:sp>
      <p:sp>
        <p:nvSpPr>
          <p:cNvPr id="8" name="Rectángulo 7"/>
          <p:cNvSpPr/>
          <p:nvPr/>
        </p:nvSpPr>
        <p:spPr>
          <a:xfrm>
            <a:off x="4152900" y="4000500"/>
            <a:ext cx="7658100" cy="1295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10 reportaron supervivencia</a:t>
            </a:r>
          </a:p>
          <a:p>
            <a:pPr algn="ctr"/>
            <a:endParaRPr lang="es-ES" sz="2000" b="1" dirty="0" smtClean="0">
              <a:solidFill>
                <a:schemeClr val="bg1"/>
              </a:solidFill>
            </a:endParaRPr>
          </a:p>
          <a:p>
            <a:pPr algn="ctr"/>
            <a:r>
              <a:rPr lang="es-ES" sz="2000" b="1" dirty="0">
                <a:solidFill>
                  <a:schemeClr val="bg1"/>
                </a:solidFill>
              </a:rPr>
              <a:t>Los resultados funcionales y la calidad de vida relacionada con la salud no se informaron en ningún estudio</a:t>
            </a:r>
            <a:r>
              <a:rPr lang="es-ES" sz="2000" b="1" dirty="0" smtClean="0">
                <a:solidFill>
                  <a:schemeClr val="bg1"/>
                </a:solidFill>
              </a:rPr>
              <a:t> </a:t>
            </a:r>
            <a:endParaRPr lang="es-VE" sz="2000" b="1" dirty="0">
              <a:solidFill>
                <a:schemeClr val="bg1"/>
              </a:solidFill>
            </a:endParaRPr>
          </a:p>
        </p:txBody>
      </p:sp>
      <p:sp>
        <p:nvSpPr>
          <p:cNvPr id="9" name="Rectángulo 8"/>
          <p:cNvSpPr/>
          <p:nvPr/>
        </p:nvSpPr>
        <p:spPr>
          <a:xfrm>
            <a:off x="3371850" y="1924050"/>
            <a:ext cx="8077200" cy="29595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Los estudios describieron un total de 2747 pacientes. de los cuales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1713 </a:t>
            </a: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(62.3%) se sometieron a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reemplazo </a:t>
            </a: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1034 </a:t>
            </a:r>
            <a:r>
              <a:rPr lang="es-ES" altLang="es-VE"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(37.7%) se sometieron a </a:t>
            </a:r>
            <a:r>
              <a:rPr lang="es-ES" altLang="es-VE" sz="2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reparación VM</a:t>
            </a:r>
            <a:r>
              <a:rPr lang="es-VE" altLang="es-VE" sz="2000" b="1" dirty="0" smtClean="0">
                <a:solidFill>
                  <a:schemeClr val="bg1"/>
                </a:solidFill>
              </a:rPr>
              <a:t> </a:t>
            </a:r>
            <a:endParaRPr lang="es-VE" altLang="es-VE" sz="3600" b="1"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24954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esultado de imagen para resultados"/>
          <p:cNvPicPr>
            <a:picLocks noChangeAspect="1" noChangeArrowheads="1"/>
          </p:cNvPicPr>
          <p:nvPr/>
        </p:nvPicPr>
        <p:blipFill>
          <a:blip r:embed="rId2" cstate="print"/>
          <a:srcRect l="8904" r="11017"/>
          <a:stretch>
            <a:fillRect/>
          </a:stretch>
        </p:blipFill>
        <p:spPr bwMode="auto">
          <a:xfrm>
            <a:off x="2279576" y="1196752"/>
            <a:ext cx="7704856" cy="5184576"/>
          </a:xfrm>
          <a:prstGeom prst="rect">
            <a:avLst/>
          </a:prstGeom>
          <a:noFill/>
        </p:spPr>
      </p:pic>
      <p:sp>
        <p:nvSpPr>
          <p:cNvPr id="5" name="1 Título"/>
          <p:cNvSpPr txBox="1">
            <a:spLocks/>
          </p:cNvSpPr>
          <p:nvPr/>
        </p:nvSpPr>
        <p:spPr>
          <a:xfrm>
            <a:off x="3791745" y="188640"/>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a:solidFill>
                  <a:schemeClr val="bg1"/>
                </a:solidFill>
                <a:latin typeface="Tahoma" pitchFamily="34" charset="0"/>
                <a:ea typeface="Tahoma" pitchFamily="34" charset="0"/>
                <a:cs typeface="Tahoma" pitchFamily="34" charset="0"/>
              </a:rPr>
              <a:t>RESULTADOS.</a:t>
            </a:r>
          </a:p>
        </p:txBody>
      </p:sp>
    </p:spTree>
    <p:extLst>
      <p:ext uri="{BB962C8B-B14F-4D97-AF65-F5344CB8AC3E}">
        <p14:creationId xmlns:p14="http://schemas.microsoft.com/office/powerpoint/2010/main" xmlns="" val="975117330"/>
      </p:ext>
    </p:extLst>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5" name="Imagen 4"/>
          <p:cNvPicPr>
            <a:picLocks noChangeAspect="1"/>
          </p:cNvPicPr>
          <p:nvPr/>
        </p:nvPicPr>
        <p:blipFill>
          <a:blip r:embed="rId3"/>
          <a:stretch>
            <a:fillRect/>
          </a:stretch>
        </p:blipFill>
        <p:spPr>
          <a:xfrm>
            <a:off x="512013" y="1152983"/>
            <a:ext cx="11029950" cy="4629150"/>
          </a:xfrm>
          <a:prstGeom prst="rect">
            <a:avLst/>
          </a:prstGeom>
        </p:spPr>
      </p:pic>
      <p:sp>
        <p:nvSpPr>
          <p:cNvPr id="4" name="Rectángulo 3"/>
          <p:cNvSpPr/>
          <p:nvPr/>
        </p:nvSpPr>
        <p:spPr>
          <a:xfrm>
            <a:off x="1221126" y="1822437"/>
            <a:ext cx="7037615" cy="19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CuadroTexto 5"/>
          <p:cNvSpPr txBox="1"/>
          <p:nvPr/>
        </p:nvSpPr>
        <p:spPr>
          <a:xfrm>
            <a:off x="10115920" y="1775919"/>
            <a:ext cx="1183451" cy="276999"/>
          </a:xfrm>
          <a:prstGeom prst="rect">
            <a:avLst/>
          </a:prstGeom>
          <a:noFill/>
        </p:spPr>
        <p:txBody>
          <a:bodyPr wrap="square" rtlCol="0">
            <a:spAutoFit/>
          </a:bodyPr>
          <a:lstStyle/>
          <a:p>
            <a:pPr algn="ctr"/>
            <a:r>
              <a:rPr lang="es-VE" sz="1200" dirty="0" smtClean="0">
                <a:solidFill>
                  <a:schemeClr val="tx2">
                    <a:lumMod val="10000"/>
                  </a:schemeClr>
                </a:solidFill>
              </a:rPr>
              <a:t>1/0,06 ═ 16,7</a:t>
            </a:r>
            <a:endParaRPr lang="es-VE" sz="1200" dirty="0">
              <a:solidFill>
                <a:schemeClr val="tx2">
                  <a:lumMod val="10000"/>
                </a:schemeClr>
              </a:solidFill>
            </a:endParaRPr>
          </a:p>
        </p:txBody>
      </p:sp>
      <p:sp>
        <p:nvSpPr>
          <p:cNvPr id="7" name="Rectángulo 6"/>
          <p:cNvSpPr/>
          <p:nvPr/>
        </p:nvSpPr>
        <p:spPr>
          <a:xfrm>
            <a:off x="1221126" y="2569440"/>
            <a:ext cx="7037615" cy="19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CuadroTexto 18"/>
          <p:cNvSpPr txBox="1"/>
          <p:nvPr/>
        </p:nvSpPr>
        <p:spPr>
          <a:xfrm>
            <a:off x="10163834" y="2532070"/>
            <a:ext cx="1183451" cy="276999"/>
          </a:xfrm>
          <a:prstGeom prst="rect">
            <a:avLst/>
          </a:prstGeom>
          <a:noFill/>
        </p:spPr>
        <p:txBody>
          <a:bodyPr wrap="square" rtlCol="0">
            <a:spAutoFit/>
          </a:bodyPr>
          <a:lstStyle/>
          <a:p>
            <a:pPr algn="ctr"/>
            <a:r>
              <a:rPr lang="es-VE" sz="1200" dirty="0" smtClean="0">
                <a:solidFill>
                  <a:schemeClr val="tx2">
                    <a:lumMod val="10000"/>
                  </a:schemeClr>
                </a:solidFill>
              </a:rPr>
              <a:t>1/0,28 ═ 3,6</a:t>
            </a:r>
            <a:endParaRPr lang="es-VE" sz="1200" dirty="0">
              <a:solidFill>
                <a:schemeClr val="tx2">
                  <a:lumMod val="10000"/>
                </a:schemeClr>
              </a:solidFill>
            </a:endParaRPr>
          </a:p>
        </p:txBody>
      </p:sp>
      <p:sp>
        <p:nvSpPr>
          <p:cNvPr id="20" name="Rectángulo 19"/>
          <p:cNvSpPr/>
          <p:nvPr/>
        </p:nvSpPr>
        <p:spPr>
          <a:xfrm>
            <a:off x="1221128" y="2809069"/>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Rectángulo 20"/>
          <p:cNvSpPr/>
          <p:nvPr/>
        </p:nvSpPr>
        <p:spPr>
          <a:xfrm>
            <a:off x="1103314" y="3200048"/>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Rectángulo 21"/>
          <p:cNvSpPr/>
          <p:nvPr/>
        </p:nvSpPr>
        <p:spPr>
          <a:xfrm>
            <a:off x="1221128" y="3556797"/>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CuadroTexto 22"/>
          <p:cNvSpPr txBox="1"/>
          <p:nvPr/>
        </p:nvSpPr>
        <p:spPr>
          <a:xfrm>
            <a:off x="10163833" y="2737223"/>
            <a:ext cx="1183451" cy="276999"/>
          </a:xfrm>
          <a:prstGeom prst="rect">
            <a:avLst/>
          </a:prstGeom>
          <a:noFill/>
        </p:spPr>
        <p:txBody>
          <a:bodyPr wrap="square" rtlCol="0">
            <a:spAutoFit/>
          </a:bodyPr>
          <a:lstStyle/>
          <a:p>
            <a:pPr algn="ctr"/>
            <a:r>
              <a:rPr lang="es-VE" sz="1200" dirty="0" smtClean="0">
                <a:solidFill>
                  <a:schemeClr val="tx2">
                    <a:lumMod val="10000"/>
                  </a:schemeClr>
                </a:solidFill>
              </a:rPr>
              <a:t>1/0,45 ═ 2,2</a:t>
            </a:r>
            <a:endParaRPr lang="es-VE" sz="1200" dirty="0">
              <a:solidFill>
                <a:schemeClr val="tx2">
                  <a:lumMod val="10000"/>
                </a:schemeClr>
              </a:solidFill>
            </a:endParaRPr>
          </a:p>
        </p:txBody>
      </p:sp>
      <p:sp>
        <p:nvSpPr>
          <p:cNvPr id="24" name="CuadroTexto 23"/>
          <p:cNvSpPr txBox="1"/>
          <p:nvPr/>
        </p:nvSpPr>
        <p:spPr>
          <a:xfrm>
            <a:off x="10149193" y="3190559"/>
            <a:ext cx="1183451" cy="276999"/>
          </a:xfrm>
          <a:prstGeom prst="rect">
            <a:avLst/>
          </a:prstGeom>
          <a:noFill/>
        </p:spPr>
        <p:txBody>
          <a:bodyPr wrap="square" rtlCol="0">
            <a:spAutoFit/>
          </a:bodyPr>
          <a:lstStyle/>
          <a:p>
            <a:pPr algn="ctr"/>
            <a:r>
              <a:rPr lang="es-VE" sz="1200" dirty="0" smtClean="0">
                <a:solidFill>
                  <a:schemeClr val="tx2">
                    <a:lumMod val="10000"/>
                  </a:schemeClr>
                </a:solidFill>
              </a:rPr>
              <a:t>1/0,51 ═ 1,96</a:t>
            </a:r>
            <a:endParaRPr lang="es-VE" sz="1200" dirty="0">
              <a:solidFill>
                <a:schemeClr val="tx2">
                  <a:lumMod val="10000"/>
                </a:schemeClr>
              </a:solidFill>
            </a:endParaRPr>
          </a:p>
        </p:txBody>
      </p:sp>
      <p:sp>
        <p:nvSpPr>
          <p:cNvPr id="25" name="CuadroTexto 24"/>
          <p:cNvSpPr txBox="1"/>
          <p:nvPr/>
        </p:nvSpPr>
        <p:spPr>
          <a:xfrm>
            <a:off x="10269349" y="3467558"/>
            <a:ext cx="1183451" cy="276999"/>
          </a:xfrm>
          <a:prstGeom prst="rect">
            <a:avLst/>
          </a:prstGeom>
          <a:noFill/>
        </p:spPr>
        <p:txBody>
          <a:bodyPr wrap="square" rtlCol="0">
            <a:spAutoFit/>
          </a:bodyPr>
          <a:lstStyle/>
          <a:p>
            <a:pPr algn="ctr"/>
            <a:r>
              <a:rPr lang="es-VE" sz="1200" dirty="0" smtClean="0">
                <a:solidFill>
                  <a:schemeClr val="tx2">
                    <a:lumMod val="10000"/>
                  </a:schemeClr>
                </a:solidFill>
              </a:rPr>
              <a:t>1/0,29 ═ 3,4</a:t>
            </a:r>
            <a:endParaRPr lang="es-VE" sz="1200" dirty="0">
              <a:solidFill>
                <a:schemeClr val="tx2">
                  <a:lumMod val="10000"/>
                </a:schemeClr>
              </a:solidFill>
            </a:endParaRPr>
          </a:p>
        </p:txBody>
      </p:sp>
      <p:sp>
        <p:nvSpPr>
          <p:cNvPr id="26" name="Rectángulo 25"/>
          <p:cNvSpPr/>
          <p:nvPr/>
        </p:nvSpPr>
        <p:spPr>
          <a:xfrm>
            <a:off x="1103314" y="4312716"/>
            <a:ext cx="7273244" cy="15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Flecha derecha 26"/>
          <p:cNvSpPr/>
          <p:nvPr/>
        </p:nvSpPr>
        <p:spPr>
          <a:xfrm>
            <a:off x="228599" y="1862164"/>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Flecha derecha 27"/>
          <p:cNvSpPr/>
          <p:nvPr/>
        </p:nvSpPr>
        <p:spPr>
          <a:xfrm>
            <a:off x="213482" y="2547930"/>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Flecha derecha 28"/>
          <p:cNvSpPr/>
          <p:nvPr/>
        </p:nvSpPr>
        <p:spPr>
          <a:xfrm>
            <a:off x="192753" y="2817594"/>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Flecha derecha 30"/>
          <p:cNvSpPr/>
          <p:nvPr/>
        </p:nvSpPr>
        <p:spPr>
          <a:xfrm>
            <a:off x="110277" y="3541275"/>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Flecha derecha 31"/>
          <p:cNvSpPr/>
          <p:nvPr/>
        </p:nvSpPr>
        <p:spPr>
          <a:xfrm>
            <a:off x="123867" y="4280079"/>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3" name="Flecha derecha 32"/>
          <p:cNvSpPr/>
          <p:nvPr/>
        </p:nvSpPr>
        <p:spPr>
          <a:xfrm>
            <a:off x="130530" y="3176234"/>
            <a:ext cx="906715" cy="1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CuadroTexto 33"/>
          <p:cNvSpPr txBox="1"/>
          <p:nvPr/>
        </p:nvSpPr>
        <p:spPr>
          <a:xfrm>
            <a:off x="10269349" y="4210295"/>
            <a:ext cx="1183451" cy="276999"/>
          </a:xfrm>
          <a:prstGeom prst="rect">
            <a:avLst/>
          </a:prstGeom>
          <a:noFill/>
        </p:spPr>
        <p:txBody>
          <a:bodyPr wrap="square" rtlCol="0">
            <a:spAutoFit/>
          </a:bodyPr>
          <a:lstStyle/>
          <a:p>
            <a:pPr algn="ctr"/>
            <a:r>
              <a:rPr lang="es-VE" sz="1200" dirty="0" smtClean="0">
                <a:solidFill>
                  <a:schemeClr val="tx2">
                    <a:lumMod val="10000"/>
                  </a:schemeClr>
                </a:solidFill>
              </a:rPr>
              <a:t>1/0,47 ═ 2,1</a:t>
            </a:r>
            <a:endParaRPr lang="es-VE" sz="1200" dirty="0">
              <a:solidFill>
                <a:schemeClr val="tx2">
                  <a:lumMod val="10000"/>
                </a:schemeClr>
              </a:solidFill>
            </a:endParaRPr>
          </a:p>
        </p:txBody>
      </p:sp>
    </p:spTree>
    <p:extLst>
      <p:ext uri="{BB962C8B-B14F-4D97-AF65-F5344CB8AC3E}">
        <p14:creationId xmlns:p14="http://schemas.microsoft.com/office/powerpoint/2010/main" xmlns="" val="29260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0" grpId="0" animBg="1"/>
      <p:bldP spid="21" grpId="0" animBg="1"/>
      <p:bldP spid="22"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pic>
        <p:nvPicPr>
          <p:cNvPr id="4" name="Marcador de contenido 3"/>
          <p:cNvPicPr>
            <a:picLocks noGrp="1" noChangeAspect="1"/>
          </p:cNvPicPr>
          <p:nvPr>
            <p:ph idx="1"/>
          </p:nvPr>
        </p:nvPicPr>
        <p:blipFill>
          <a:blip r:embed="rId3"/>
          <a:stretch>
            <a:fillRect/>
          </a:stretch>
        </p:blipFill>
        <p:spPr>
          <a:xfrm>
            <a:off x="625805" y="152401"/>
            <a:ext cx="11095139" cy="6567054"/>
          </a:xfrm>
          <a:prstGeom prst="rect">
            <a:avLst/>
          </a:prstGeom>
        </p:spPr>
      </p:pic>
      <p:sp>
        <p:nvSpPr>
          <p:cNvPr id="3" name="Marco 2"/>
          <p:cNvSpPr/>
          <p:nvPr/>
        </p:nvSpPr>
        <p:spPr>
          <a:xfrm>
            <a:off x="1306285" y="452718"/>
            <a:ext cx="10189029" cy="440871"/>
          </a:xfrm>
          <a:prstGeom prst="frame">
            <a:avLst>
              <a:gd name="adj1" fmla="val 10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5" name="Marco 4"/>
          <p:cNvSpPr/>
          <p:nvPr/>
        </p:nvSpPr>
        <p:spPr>
          <a:xfrm>
            <a:off x="646111" y="3690257"/>
            <a:ext cx="10718575" cy="898072"/>
          </a:xfrm>
          <a:prstGeom prst="frame">
            <a:avLst>
              <a:gd name="adj1" fmla="val 3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xmlns="" val="37073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783632" y="764705"/>
            <a:ext cx="6696744" cy="3634555"/>
          </a:xfrm>
          <a:prstGeom prst="roundRect">
            <a:avLst/>
          </a:prstGeom>
          <a:solidFill>
            <a:schemeClr val="accent3">
              <a:lumMod val="60000"/>
              <a:lumOff val="40000"/>
            </a:schemeClr>
          </a:solidFill>
          <a:ln>
            <a:solidFill>
              <a:schemeClr val="accent3">
                <a:lumMod val="75000"/>
              </a:schemeClr>
            </a:solidFill>
          </a:ln>
          <a:effectLst>
            <a:glow rad="228600">
              <a:schemeClr val="accent1">
                <a:satMod val="175000"/>
                <a:alpha val="40000"/>
              </a:schemeClr>
            </a:glow>
            <a:outerShdw blurRad="57150" dist="19050" dir="5400000" algn="ctr" rotWithShape="0">
              <a:srgbClr val="000000">
                <a:alpha val="63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r>
              <a:rPr lang="es-VE" sz="3200" b="1" dirty="0">
                <a:solidFill>
                  <a:schemeClr val="tx2">
                    <a:lumMod val="10000"/>
                  </a:schemeClr>
                </a:solidFill>
              </a:rPr>
              <a:t>Pregunta del ciclo</a:t>
            </a:r>
          </a:p>
          <a:p>
            <a:pPr algn="ctr"/>
            <a:r>
              <a:rPr lang="es-VE" sz="3200" b="1" dirty="0">
                <a:solidFill>
                  <a:srgbClr val="C00000"/>
                </a:solidFill>
              </a:rPr>
              <a:t>¿Cuál es la conducta </a:t>
            </a:r>
            <a:r>
              <a:rPr lang="es-VE" sz="3200" b="1" dirty="0" smtClean="0">
                <a:solidFill>
                  <a:srgbClr val="C00000"/>
                </a:solidFill>
              </a:rPr>
              <a:t>más </a:t>
            </a:r>
            <a:r>
              <a:rPr lang="es-VE" sz="3200" b="1" dirty="0">
                <a:solidFill>
                  <a:srgbClr val="C00000"/>
                </a:solidFill>
              </a:rPr>
              <a:t>adecuada en el tratamiento de la insuficiencia mitral moderada de etiología isquémica?</a:t>
            </a:r>
          </a:p>
        </p:txBody>
      </p:sp>
    </p:spTree>
    <p:extLst>
      <p:ext uri="{BB962C8B-B14F-4D97-AF65-F5344CB8AC3E}">
        <p14:creationId xmlns:p14="http://schemas.microsoft.com/office/powerpoint/2010/main" xmlns="" val="145901049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4" name="Imagen 3"/>
          <p:cNvPicPr>
            <a:picLocks noChangeAspect="1"/>
          </p:cNvPicPr>
          <p:nvPr/>
        </p:nvPicPr>
        <p:blipFill>
          <a:blip r:embed="rId2"/>
          <a:stretch>
            <a:fillRect/>
          </a:stretch>
        </p:blipFill>
        <p:spPr>
          <a:xfrm>
            <a:off x="646111" y="337205"/>
            <a:ext cx="10977853" cy="6139922"/>
          </a:xfrm>
          <a:prstGeom prst="rect">
            <a:avLst/>
          </a:prstGeom>
        </p:spPr>
      </p:pic>
      <p:sp>
        <p:nvSpPr>
          <p:cNvPr id="5" name="Rectángulo 4"/>
          <p:cNvSpPr/>
          <p:nvPr/>
        </p:nvSpPr>
        <p:spPr>
          <a:xfrm>
            <a:off x="1103312" y="930729"/>
            <a:ext cx="10261374" cy="440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26410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4" name="Imagen 3"/>
          <p:cNvPicPr>
            <a:picLocks noChangeAspect="1"/>
          </p:cNvPicPr>
          <p:nvPr/>
        </p:nvPicPr>
        <p:blipFill>
          <a:blip r:embed="rId3"/>
          <a:stretch>
            <a:fillRect/>
          </a:stretch>
        </p:blipFill>
        <p:spPr>
          <a:xfrm>
            <a:off x="809625" y="1163782"/>
            <a:ext cx="10572750" cy="5084617"/>
          </a:xfrm>
          <a:prstGeom prst="rect">
            <a:avLst/>
          </a:prstGeom>
        </p:spPr>
      </p:pic>
      <p:sp>
        <p:nvSpPr>
          <p:cNvPr id="5" name="Marco 4"/>
          <p:cNvSpPr/>
          <p:nvPr/>
        </p:nvSpPr>
        <p:spPr>
          <a:xfrm>
            <a:off x="1779814" y="2906487"/>
            <a:ext cx="1583872" cy="2285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Marco 5"/>
          <p:cNvSpPr/>
          <p:nvPr/>
        </p:nvSpPr>
        <p:spPr>
          <a:xfrm>
            <a:off x="1779814" y="4348844"/>
            <a:ext cx="1583872" cy="2285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Marco 6"/>
          <p:cNvSpPr/>
          <p:nvPr/>
        </p:nvSpPr>
        <p:spPr>
          <a:xfrm>
            <a:off x="1779814" y="4577443"/>
            <a:ext cx="1583872" cy="2285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Marco 7"/>
          <p:cNvSpPr/>
          <p:nvPr/>
        </p:nvSpPr>
        <p:spPr>
          <a:xfrm rot="5400000">
            <a:off x="2007186" y="4393613"/>
            <a:ext cx="1926775" cy="48740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Marco 8"/>
          <p:cNvSpPr/>
          <p:nvPr/>
        </p:nvSpPr>
        <p:spPr>
          <a:xfrm rot="5400000">
            <a:off x="2299964" y="3911918"/>
            <a:ext cx="2824849" cy="55272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0" name="Marco 9"/>
          <p:cNvSpPr/>
          <p:nvPr/>
        </p:nvSpPr>
        <p:spPr>
          <a:xfrm rot="5400000">
            <a:off x="3037059" y="3911918"/>
            <a:ext cx="2824849" cy="55272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1" name="Marco 10"/>
          <p:cNvSpPr/>
          <p:nvPr/>
        </p:nvSpPr>
        <p:spPr>
          <a:xfrm>
            <a:off x="5233754" y="4694462"/>
            <a:ext cx="2244732" cy="30208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xmlns="" val="119469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4" name="Imagen 3"/>
          <p:cNvPicPr>
            <a:picLocks noChangeAspect="1"/>
          </p:cNvPicPr>
          <p:nvPr/>
        </p:nvPicPr>
        <p:blipFill>
          <a:blip r:embed="rId3"/>
          <a:stretch>
            <a:fillRect/>
          </a:stretch>
        </p:blipFill>
        <p:spPr>
          <a:xfrm>
            <a:off x="857250" y="1466850"/>
            <a:ext cx="10477500" cy="3924300"/>
          </a:xfrm>
          <a:prstGeom prst="rect">
            <a:avLst/>
          </a:prstGeom>
        </p:spPr>
      </p:pic>
      <p:sp>
        <p:nvSpPr>
          <p:cNvPr id="5" name="Marco 4"/>
          <p:cNvSpPr/>
          <p:nvPr/>
        </p:nvSpPr>
        <p:spPr>
          <a:xfrm>
            <a:off x="1145721" y="1832482"/>
            <a:ext cx="10189029" cy="894389"/>
          </a:xfrm>
          <a:prstGeom prst="frame">
            <a:avLst>
              <a:gd name="adj1" fmla="val 5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Marco 5"/>
          <p:cNvSpPr/>
          <p:nvPr/>
        </p:nvSpPr>
        <p:spPr>
          <a:xfrm>
            <a:off x="857250" y="3741002"/>
            <a:ext cx="10477500" cy="879983"/>
          </a:xfrm>
          <a:prstGeom prst="frame">
            <a:avLst>
              <a:gd name="adj1" fmla="val 5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xmlns="" val="124950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pic>
        <p:nvPicPr>
          <p:cNvPr id="4" name="Marcador de contenido 3"/>
          <p:cNvPicPr>
            <a:picLocks noGrp="1" noChangeAspect="1"/>
          </p:cNvPicPr>
          <p:nvPr>
            <p:ph idx="1"/>
          </p:nvPr>
        </p:nvPicPr>
        <p:blipFill>
          <a:blip r:embed="rId3"/>
          <a:stretch>
            <a:fillRect/>
          </a:stretch>
        </p:blipFill>
        <p:spPr>
          <a:xfrm>
            <a:off x="190994" y="715488"/>
            <a:ext cx="11360727" cy="5583381"/>
          </a:xfrm>
          <a:prstGeom prst="rect">
            <a:avLst/>
          </a:prstGeom>
        </p:spPr>
      </p:pic>
      <p:sp>
        <p:nvSpPr>
          <p:cNvPr id="3" name="Marco 2"/>
          <p:cNvSpPr/>
          <p:nvPr/>
        </p:nvSpPr>
        <p:spPr>
          <a:xfrm rot="5400000">
            <a:off x="-167450" y="3802845"/>
            <a:ext cx="2945431" cy="4216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5" name="Marco 4"/>
          <p:cNvSpPr/>
          <p:nvPr/>
        </p:nvSpPr>
        <p:spPr>
          <a:xfrm>
            <a:off x="1145721" y="1832482"/>
            <a:ext cx="10189029" cy="894389"/>
          </a:xfrm>
          <a:prstGeom prst="frame">
            <a:avLst>
              <a:gd name="adj1" fmla="val 5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Marco 5"/>
          <p:cNvSpPr/>
          <p:nvPr/>
        </p:nvSpPr>
        <p:spPr>
          <a:xfrm rot="5400000">
            <a:off x="1781093" y="3802844"/>
            <a:ext cx="2945431" cy="4216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Marco 6"/>
          <p:cNvSpPr/>
          <p:nvPr/>
        </p:nvSpPr>
        <p:spPr>
          <a:xfrm rot="5400000">
            <a:off x="2280703" y="3895797"/>
            <a:ext cx="2945431" cy="4216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Marco 7"/>
          <p:cNvSpPr/>
          <p:nvPr/>
        </p:nvSpPr>
        <p:spPr>
          <a:xfrm rot="5400000">
            <a:off x="3415442" y="3865220"/>
            <a:ext cx="2945431" cy="4216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Marco 8"/>
          <p:cNvSpPr/>
          <p:nvPr/>
        </p:nvSpPr>
        <p:spPr>
          <a:xfrm rot="5400000">
            <a:off x="6430965" y="3802844"/>
            <a:ext cx="2945431" cy="4216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xmlns="" val="17247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pic>
        <p:nvPicPr>
          <p:cNvPr id="6" name="Marcador de contenido 5"/>
          <p:cNvPicPr>
            <a:picLocks noGrp="1" noChangeAspect="1"/>
          </p:cNvPicPr>
          <p:nvPr>
            <p:ph idx="1"/>
          </p:nvPr>
        </p:nvPicPr>
        <p:blipFill>
          <a:blip r:embed="rId3"/>
          <a:stretch>
            <a:fillRect/>
          </a:stretch>
        </p:blipFill>
        <p:spPr>
          <a:xfrm>
            <a:off x="409614" y="452718"/>
            <a:ext cx="10967442" cy="6294445"/>
          </a:xfrm>
          <a:prstGeom prst="rect">
            <a:avLst/>
          </a:prstGeom>
        </p:spPr>
      </p:pic>
      <p:sp>
        <p:nvSpPr>
          <p:cNvPr id="4" name="Marco 3"/>
          <p:cNvSpPr/>
          <p:nvPr/>
        </p:nvSpPr>
        <p:spPr>
          <a:xfrm flipV="1">
            <a:off x="646111" y="2367642"/>
            <a:ext cx="6832375" cy="1959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5" name="Marco 4"/>
          <p:cNvSpPr/>
          <p:nvPr/>
        </p:nvSpPr>
        <p:spPr>
          <a:xfrm flipV="1">
            <a:off x="646111" y="3061649"/>
            <a:ext cx="6832375" cy="17140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Marco 6"/>
          <p:cNvSpPr/>
          <p:nvPr/>
        </p:nvSpPr>
        <p:spPr>
          <a:xfrm flipV="1">
            <a:off x="646111" y="2518702"/>
            <a:ext cx="6832375" cy="17551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0" name="Marco 9"/>
          <p:cNvSpPr/>
          <p:nvPr/>
        </p:nvSpPr>
        <p:spPr>
          <a:xfrm flipV="1">
            <a:off x="646110" y="3869870"/>
            <a:ext cx="6832375" cy="3429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1" name="Marco 10"/>
          <p:cNvSpPr/>
          <p:nvPr/>
        </p:nvSpPr>
        <p:spPr>
          <a:xfrm flipV="1">
            <a:off x="646110" y="4408711"/>
            <a:ext cx="6963004" cy="522558"/>
          </a:xfrm>
          <a:prstGeom prst="frame">
            <a:avLst>
              <a:gd name="adj1" fmla="val 5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xmlns="" val="10801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VE" b="1" dirty="0" smtClean="0"/>
              <a:t>Discusión</a:t>
            </a:r>
            <a:endParaRPr lang="es-VE" b="1" dirty="0"/>
          </a:p>
        </p:txBody>
      </p:sp>
      <p:graphicFrame>
        <p:nvGraphicFramePr>
          <p:cNvPr id="5" name="4 Diagrama"/>
          <p:cNvGraphicFramePr/>
          <p:nvPr>
            <p:extLst>
              <p:ext uri="{D42A27DB-BD31-4B8C-83A1-F6EECF244321}">
                <p14:modId xmlns:p14="http://schemas.microsoft.com/office/powerpoint/2010/main" xmlns="" val="3735051496"/>
              </p:ext>
            </p:extLst>
          </p:nvPr>
        </p:nvGraphicFramePr>
        <p:xfrm>
          <a:off x="3048001" y="0"/>
          <a:ext cx="722446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9993479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s-VE" sz="4000" b="1" dirty="0"/>
              <a:t>Discusión</a:t>
            </a:r>
          </a:p>
        </p:txBody>
      </p:sp>
      <p:sp>
        <p:nvSpPr>
          <p:cNvPr id="5" name="Rectángulo 4"/>
          <p:cNvSpPr/>
          <p:nvPr/>
        </p:nvSpPr>
        <p:spPr>
          <a:xfrm>
            <a:off x="2449287" y="1061356"/>
            <a:ext cx="9454242" cy="2237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bg1"/>
                </a:solidFill>
              </a:rPr>
              <a:t>Una minoría de estudios informó los datos que describían el número de pacientes que requirieron reoperación y fueron reportados de manera incompleta. La reoperación debe ser </a:t>
            </a:r>
            <a:r>
              <a:rPr lang="es-ES" sz="2000" dirty="0" smtClean="0">
                <a:solidFill>
                  <a:schemeClr val="bg1"/>
                </a:solidFill>
              </a:rPr>
              <a:t>analizada como </a:t>
            </a:r>
            <a:r>
              <a:rPr lang="es-ES" sz="2000" dirty="0">
                <a:solidFill>
                  <a:schemeClr val="bg1"/>
                </a:solidFill>
              </a:rPr>
              <a:t>supervivencia libre de reoperación para tener debidamente en cuenta las diferentes duraciones de seguimiento y </a:t>
            </a:r>
            <a:r>
              <a:rPr lang="es-ES" sz="2000" dirty="0" smtClean="0">
                <a:solidFill>
                  <a:schemeClr val="bg1"/>
                </a:solidFill>
              </a:rPr>
              <a:t>el </a:t>
            </a:r>
            <a:r>
              <a:rPr lang="es-ES" sz="2000" dirty="0">
                <a:solidFill>
                  <a:schemeClr val="bg1"/>
                </a:solidFill>
              </a:rPr>
              <a:t>momento en que se produjeron las </a:t>
            </a:r>
            <a:r>
              <a:rPr lang="es-ES" sz="2000" dirty="0" err="1">
                <a:solidFill>
                  <a:schemeClr val="bg1"/>
                </a:solidFill>
              </a:rPr>
              <a:t>reoperaciones</a:t>
            </a:r>
            <a:r>
              <a:rPr lang="es-ES" sz="2000" dirty="0">
                <a:solidFill>
                  <a:schemeClr val="bg1"/>
                </a:solidFill>
              </a:rPr>
              <a:t>. Los datos reportados por los autores no permitieron </a:t>
            </a:r>
            <a:r>
              <a:rPr lang="es-ES" sz="2000" dirty="0" smtClean="0">
                <a:solidFill>
                  <a:schemeClr val="bg1"/>
                </a:solidFill>
              </a:rPr>
              <a:t>esto.</a:t>
            </a:r>
            <a:endParaRPr lang="es-ES" sz="2000" dirty="0">
              <a:solidFill>
                <a:schemeClr val="bg1"/>
              </a:solidFill>
            </a:endParaRPr>
          </a:p>
        </p:txBody>
      </p:sp>
      <p:sp>
        <p:nvSpPr>
          <p:cNvPr id="8" name="Rectángulo 7"/>
          <p:cNvSpPr/>
          <p:nvPr/>
        </p:nvSpPr>
        <p:spPr>
          <a:xfrm>
            <a:off x="2737758" y="3467099"/>
            <a:ext cx="9454242" cy="2237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solidFill>
                  <a:schemeClr val="bg1"/>
                </a:solidFill>
              </a:rPr>
              <a:t> </a:t>
            </a:r>
            <a:r>
              <a:rPr lang="es-ES" sz="2000" dirty="0">
                <a:solidFill>
                  <a:schemeClr val="bg1"/>
                </a:solidFill>
              </a:rPr>
              <a:t>No se observaron tendencias claras en la tasa de reoperación relativa entre las intervenciones, aunque predeciblemente la reoperación para la regurgitación mitral persistente fue más común después de </a:t>
            </a:r>
            <a:r>
              <a:rPr lang="es-ES" sz="2000" dirty="0" smtClean="0">
                <a:solidFill>
                  <a:schemeClr val="bg1"/>
                </a:solidFill>
              </a:rPr>
              <a:t>reparación de VM  </a:t>
            </a:r>
            <a:r>
              <a:rPr lang="es-ES" sz="2000" dirty="0">
                <a:solidFill>
                  <a:schemeClr val="bg1"/>
                </a:solidFill>
              </a:rPr>
              <a:t>mientras que la complicación trombótica y la endocarditis parecen ser más comunes después del reemplazo de </a:t>
            </a:r>
            <a:r>
              <a:rPr lang="es-ES" sz="2000" dirty="0" smtClean="0">
                <a:solidFill>
                  <a:schemeClr val="bg1"/>
                </a:solidFill>
              </a:rPr>
              <a:t>VM</a:t>
            </a:r>
            <a:endParaRPr lang="es-ES" sz="2400" dirty="0">
              <a:solidFill>
                <a:schemeClr val="bg1"/>
              </a:solidFill>
            </a:endParaRPr>
          </a:p>
        </p:txBody>
      </p:sp>
    </p:spTree>
    <p:extLst>
      <p:ext uri="{BB962C8B-B14F-4D97-AF65-F5344CB8AC3E}">
        <p14:creationId xmlns:p14="http://schemas.microsoft.com/office/powerpoint/2010/main" xmlns="" val="17163807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rot="16200000">
            <a:off x="-410410" y="3356671"/>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a:solidFill>
                  <a:schemeClr val="tx1"/>
                </a:solidFill>
              </a:rPr>
              <a:t>Discusión</a:t>
            </a:r>
          </a:p>
        </p:txBody>
      </p:sp>
      <p:graphicFrame>
        <p:nvGraphicFramePr>
          <p:cNvPr id="7" name="6 Diagrama"/>
          <p:cNvGraphicFramePr/>
          <p:nvPr>
            <p:extLst>
              <p:ext uri="{D42A27DB-BD31-4B8C-83A1-F6EECF244321}">
                <p14:modId xmlns:p14="http://schemas.microsoft.com/office/powerpoint/2010/main" xmlns="" val="956822390"/>
              </p:ext>
            </p:extLst>
          </p:nvPr>
        </p:nvGraphicFramePr>
        <p:xfrm>
          <a:off x="3048000" y="0"/>
          <a:ext cx="7440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5304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rot="16200000">
            <a:off x="-410410" y="3356671"/>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a:solidFill>
                  <a:schemeClr val="tx1"/>
                </a:solidFill>
              </a:rPr>
              <a:t>Discusión</a:t>
            </a:r>
          </a:p>
        </p:txBody>
      </p:sp>
      <p:graphicFrame>
        <p:nvGraphicFramePr>
          <p:cNvPr id="7" name="6 Diagrama"/>
          <p:cNvGraphicFramePr/>
          <p:nvPr>
            <p:extLst>
              <p:ext uri="{D42A27DB-BD31-4B8C-83A1-F6EECF244321}">
                <p14:modId xmlns:p14="http://schemas.microsoft.com/office/powerpoint/2010/main" xmlns="" val="1626755375"/>
              </p:ext>
            </p:extLst>
          </p:nvPr>
        </p:nvGraphicFramePr>
        <p:xfrm>
          <a:off x="3048000" y="0"/>
          <a:ext cx="7440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695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Limitaciones y fortalezas </a:t>
            </a:r>
            <a:endParaRPr lang="es-VE" b="1" dirty="0"/>
          </a:p>
        </p:txBody>
      </p:sp>
      <p:sp>
        <p:nvSpPr>
          <p:cNvPr id="4" name="Rectángulo redondeado 3"/>
          <p:cNvSpPr/>
          <p:nvPr/>
        </p:nvSpPr>
        <p:spPr>
          <a:xfrm>
            <a:off x="2237014" y="864054"/>
            <a:ext cx="8327572" cy="3348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b="1" dirty="0">
                <a:solidFill>
                  <a:schemeClr val="bg1"/>
                </a:solidFill>
              </a:rPr>
              <a:t>Un problema inherente de los estudios no aleatorios es que la diferencia en la efectividad entre las intervenciones que se comparan podría deberse a factores de confusión. Fuimos conscientes de esto cuando realizamos nuestro análisis y realizamos análisis de subgrupos de estudios que intentaron controlar los factores de confusión. Aunque los estudios ajustados parecían favorecer la reparación de </a:t>
            </a:r>
            <a:r>
              <a:rPr lang="es-ES" b="1" dirty="0" smtClean="0">
                <a:solidFill>
                  <a:schemeClr val="bg1"/>
                </a:solidFill>
              </a:rPr>
              <a:t>VM </a:t>
            </a:r>
            <a:r>
              <a:rPr lang="es-ES" b="1" dirty="0">
                <a:solidFill>
                  <a:schemeClr val="bg1"/>
                </a:solidFill>
              </a:rPr>
              <a:t>más fuertemente </a:t>
            </a:r>
            <a:r>
              <a:rPr lang="es-ES" b="1" dirty="0" smtClean="0">
                <a:solidFill>
                  <a:schemeClr val="bg1"/>
                </a:solidFill>
              </a:rPr>
              <a:t>que reemplazo de VM, </a:t>
            </a:r>
            <a:r>
              <a:rPr lang="es-ES" b="1" dirty="0">
                <a:solidFill>
                  <a:schemeClr val="bg1"/>
                </a:solidFill>
              </a:rPr>
              <a:t>todas las técnicas para controlar los factores de confusión en los ensayos no aleatorios son vulnerables a </a:t>
            </a:r>
            <a:r>
              <a:rPr lang="es-ES" b="1" dirty="0" smtClean="0">
                <a:solidFill>
                  <a:schemeClr val="bg1"/>
                </a:solidFill>
              </a:rPr>
              <a:t>los Efectos </a:t>
            </a:r>
            <a:r>
              <a:rPr lang="es-ES" b="1" dirty="0">
                <a:solidFill>
                  <a:schemeClr val="bg1"/>
                </a:solidFill>
              </a:rPr>
              <a:t>de factores de confusión no identificados y de confusión residual</a:t>
            </a:r>
            <a:endParaRPr lang="es-VE" b="1" dirty="0">
              <a:solidFill>
                <a:schemeClr val="bg1"/>
              </a:solidFill>
              <a:latin typeface="Century Gothic" pitchFamily="34" charset="0"/>
            </a:endParaRPr>
          </a:p>
        </p:txBody>
      </p:sp>
      <p:sp>
        <p:nvSpPr>
          <p:cNvPr id="5" name="Rectángulo redondeado 4"/>
          <p:cNvSpPr/>
          <p:nvPr/>
        </p:nvSpPr>
        <p:spPr>
          <a:xfrm>
            <a:off x="2694215" y="4354289"/>
            <a:ext cx="7870371" cy="1894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rPr>
              <a:t>La heterogeneidad es una consideración importante cuando se realiza un </a:t>
            </a:r>
            <a:r>
              <a:rPr lang="es-ES" b="1" dirty="0" err="1" smtClean="0">
                <a:solidFill>
                  <a:schemeClr val="bg1"/>
                </a:solidFill>
              </a:rPr>
              <a:t>metaanálisis</a:t>
            </a:r>
            <a:r>
              <a:rPr lang="es-ES" b="1" dirty="0" smtClean="0">
                <a:solidFill>
                  <a:schemeClr val="bg1"/>
                </a:solidFill>
              </a:rPr>
              <a:t>, </a:t>
            </a:r>
            <a:r>
              <a:rPr lang="es-ES" b="1" dirty="0">
                <a:solidFill>
                  <a:schemeClr val="bg1"/>
                </a:solidFill>
              </a:rPr>
              <a:t>No se consideraron las diferencias en las técnicas quirúrgicas entre los estudios en nuestro análisis</a:t>
            </a:r>
            <a:r>
              <a:rPr lang="es-ES" dirty="0"/>
              <a:t>.</a:t>
            </a:r>
            <a:endParaRPr lang="es-VE" dirty="0"/>
          </a:p>
        </p:txBody>
      </p:sp>
    </p:spTree>
    <p:extLst>
      <p:ext uri="{BB962C8B-B14F-4D97-AF65-F5344CB8AC3E}">
        <p14:creationId xmlns:p14="http://schemas.microsoft.com/office/powerpoint/2010/main" xmlns="" val="141843532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20982" y="2188665"/>
            <a:ext cx="7515225" cy="3019425"/>
          </a:xfrm>
          <a:prstGeom prst="rect">
            <a:avLst/>
          </a:prstGeom>
        </p:spPr>
      </p:pic>
      <p:sp>
        <p:nvSpPr>
          <p:cNvPr id="5" name="2 CuadroTexto"/>
          <p:cNvSpPr txBox="1">
            <a:spLocks noGrp="1"/>
          </p:cNvSpPr>
          <p:nvPr>
            <p:ph type="ctrTitle"/>
          </p:nvPr>
        </p:nvSpPr>
        <p:spPr>
          <a:xfrm>
            <a:off x="1620982" y="2543041"/>
            <a:ext cx="7515225" cy="1292662"/>
          </a:xfrm>
          <a:prstGeom prst="rect">
            <a:avLst/>
          </a:prstGeom>
          <a:solidFill>
            <a:schemeClr val="tx1"/>
          </a:solidFill>
        </p:spPr>
        <p:txBody>
          <a:bodyPr wrap="square" rtlCol="0">
            <a:spAutoFit/>
          </a:bodyPr>
          <a:lstStyle/>
          <a:p>
            <a:pPr lvl="0" algn="ctr"/>
            <a:r>
              <a:rPr lang="es-ES" altLang="es-VE" sz="2600" dirty="0">
                <a:solidFill>
                  <a:srgbClr val="212121"/>
                </a:solidFill>
                <a:latin typeface="inherit"/>
              </a:rPr>
              <a:t>Reparación o reemplazo de la válvula mitral para la regurgitación mitral isquémica: una revisión sistemática</a:t>
            </a:r>
            <a:r>
              <a:rPr lang="es-ES" altLang="es-VE" sz="2600" dirty="0">
                <a:solidFill>
                  <a:schemeClr val="tx1"/>
                </a:solidFill>
              </a:rPr>
              <a:t> </a:t>
            </a:r>
            <a:endParaRPr lang="es-VE" sz="3200" dirty="0"/>
          </a:p>
        </p:txBody>
      </p:sp>
    </p:spTree>
    <p:extLst>
      <p:ext uri="{BB962C8B-B14F-4D97-AF65-F5344CB8AC3E}">
        <p14:creationId xmlns:p14="http://schemas.microsoft.com/office/powerpoint/2010/main" xmlns="" val="21546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s-VE" b="1" dirty="0" smtClean="0"/>
              <a:t>Conclusiones</a:t>
            </a:r>
            <a:endParaRPr lang="es-VE" b="1" dirty="0"/>
          </a:p>
        </p:txBody>
      </p:sp>
      <p:sp>
        <p:nvSpPr>
          <p:cNvPr id="4" name="Text Placeholder 3"/>
          <p:cNvSpPr>
            <a:spLocks noGrp="1"/>
          </p:cNvSpPr>
          <p:nvPr>
            <p:ph type="body" sz="quarter" idx="13"/>
          </p:nvPr>
        </p:nvSpPr>
        <p:spPr/>
        <p:txBody>
          <a:bodyPr/>
          <a:lstStyle/>
          <a:p>
            <a:pPr algn="ctr"/>
            <a:endParaRPr lang="en-US" b="1" dirty="0" smtClean="0"/>
          </a:p>
        </p:txBody>
      </p:sp>
      <p:graphicFrame>
        <p:nvGraphicFramePr>
          <p:cNvPr id="2" name="1 Diagrama"/>
          <p:cNvGraphicFramePr/>
          <p:nvPr>
            <p:extLst>
              <p:ext uri="{D42A27DB-BD31-4B8C-83A1-F6EECF244321}">
                <p14:modId xmlns:p14="http://schemas.microsoft.com/office/powerpoint/2010/main" xmlns="" val="1477542743"/>
              </p:ext>
            </p:extLst>
          </p:nvPr>
        </p:nvGraphicFramePr>
        <p:xfrm>
          <a:off x="3048001" y="0"/>
          <a:ext cx="802277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6410233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2746157" y="116635"/>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1635" y="188640"/>
            <a:ext cx="550785" cy="67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2855640" y="1333500"/>
            <a:ext cx="6561348" cy="153193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5640" y="3054350"/>
            <a:ext cx="6561348" cy="15113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5640" y="4789491"/>
            <a:ext cx="6561348" cy="151923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8310246" y="1340768"/>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8322753" y="3460938"/>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9" name="8 CuadroTexto"/>
          <p:cNvSpPr txBox="1"/>
          <p:nvPr/>
        </p:nvSpPr>
        <p:spPr>
          <a:xfrm>
            <a:off x="8310246" y="4757082"/>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10" name="9 CuadroTexto"/>
          <p:cNvSpPr txBox="1"/>
          <p:nvPr/>
        </p:nvSpPr>
        <p:spPr>
          <a:xfrm>
            <a:off x="3827749" y="44627"/>
            <a:ext cx="6704079"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1" name="8 Cuadro de texto"/>
          <p:cNvSpPr txBox="1"/>
          <p:nvPr/>
        </p:nvSpPr>
        <p:spPr>
          <a:xfrm>
            <a:off x="2783632" y="4747736"/>
            <a:ext cx="5526614" cy="15609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S" sz="1200" dirty="0">
                <a:latin typeface="Century"/>
                <a:ea typeface="Calibri"/>
                <a:cs typeface="Times New Roman"/>
              </a:rPr>
              <a:t>3. Fue una búsqueda bibliográfica exhaustiva realizada</a:t>
            </a:r>
            <a:r>
              <a:rPr lang="x-none" sz="1200">
                <a:latin typeface="Century"/>
                <a:ea typeface="Calibri"/>
                <a:cs typeface="Times New Roman"/>
              </a:rPr>
              <a:t>?</a:t>
            </a:r>
            <a:r>
              <a:rPr lang="es-ES" sz="1200" dirty="0">
                <a:latin typeface="Century"/>
                <a:ea typeface="Calibri"/>
                <a:cs typeface="Times New Roman"/>
              </a:rPr>
              <a:t>Al menos dos fuentes electrónicas. El informe incluye años y bases de datos utilizadas. Palabras clave y / o MESH y cuando sea factible se debe proporcionar la estrategia de búsqueda. Todas las búsquedas deben complementarse consultando la revisión de contenidos actuales, libros de texto, registros especializados o expertos en el campo particular de estudio y revisando las referencias en los estudios encontrados</a:t>
            </a:r>
            <a:endParaRPr lang="es-VE" sz="1200" dirty="0">
              <a:ea typeface="Calibri"/>
              <a:cs typeface="Times New Roman"/>
            </a:endParaRPr>
          </a:p>
          <a:p>
            <a:pPr algn="just">
              <a:lnSpc>
                <a:spcPct val="115000"/>
              </a:lnSpc>
              <a:spcAft>
                <a:spcPts val="1000"/>
              </a:spcAft>
            </a:pPr>
            <a:r>
              <a:rPr lang="es-VE" sz="1200" dirty="0">
                <a:latin typeface="Century"/>
                <a:ea typeface="Calibri"/>
                <a:cs typeface="Times New Roman"/>
              </a:rPr>
              <a:t> </a:t>
            </a:r>
            <a:endParaRPr lang="es-VE" sz="1200" dirty="0">
              <a:ea typeface="Calibri"/>
              <a:cs typeface="Times New Roman"/>
            </a:endParaRPr>
          </a:p>
        </p:txBody>
      </p:sp>
      <p:sp>
        <p:nvSpPr>
          <p:cNvPr id="12" name="7 Cuadro de texto"/>
          <p:cNvSpPr txBox="1"/>
          <p:nvPr/>
        </p:nvSpPr>
        <p:spPr>
          <a:xfrm>
            <a:off x="2866003" y="3168233"/>
            <a:ext cx="5526614" cy="985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x-none" sz="1200">
                <a:solidFill>
                  <a:srgbClr val="212121"/>
                </a:solidFill>
                <a:latin typeface="Century"/>
                <a:ea typeface="Times New Roman"/>
                <a:cs typeface="Courier New"/>
              </a:rPr>
              <a:t>2. </a:t>
            </a:r>
            <a:r>
              <a:rPr lang="es-ES" sz="1200" dirty="0">
                <a:solidFill>
                  <a:srgbClr val="212121"/>
                </a:solidFill>
                <a:latin typeface="Century"/>
                <a:ea typeface="Times New Roman"/>
                <a:cs typeface="Courier New"/>
              </a:rPr>
              <a:t>Había duplicado la selección de estudios y la extracción de datos</a:t>
            </a:r>
            <a:r>
              <a:rPr lang="x-none" sz="1200">
                <a:solidFill>
                  <a:srgbClr val="212121"/>
                </a:solidFill>
                <a:latin typeface="Century"/>
                <a:ea typeface="Times New Roman"/>
                <a:cs typeface="Courier New"/>
              </a:rPr>
              <a:t>?: </a:t>
            </a:r>
            <a:r>
              <a:rPr lang="es-ES" sz="1200" dirty="0">
                <a:solidFill>
                  <a:srgbClr val="212121"/>
                </a:solidFill>
                <a:latin typeface="Century"/>
                <a:ea typeface="Times New Roman"/>
                <a:cs typeface="Courier New"/>
              </a:rPr>
              <a:t>Debería haber al menos dos extracciones independientes de datos y debería haber consenso para el desacuerdo</a:t>
            </a:r>
            <a:endParaRPr lang="es-VE" sz="1100" dirty="0">
              <a:ea typeface="Calibri"/>
              <a:cs typeface="Times New Roman"/>
            </a:endParaRPr>
          </a:p>
          <a:p>
            <a:pPr algn="just">
              <a:lnSpc>
                <a:spcPct val="115000"/>
              </a:lnSpc>
              <a:spcAft>
                <a:spcPts val="1000"/>
              </a:spcAft>
            </a:pPr>
            <a:r>
              <a:rPr lang="es-VE" sz="1200" dirty="0">
                <a:latin typeface="Century"/>
                <a:ea typeface="Calibri"/>
                <a:cs typeface="Times New Roman"/>
              </a:rPr>
              <a:t> </a:t>
            </a:r>
            <a:endParaRPr lang="es-VE" sz="1100" dirty="0">
              <a:ea typeface="Calibri"/>
              <a:cs typeface="Times New Roman"/>
            </a:endParaRPr>
          </a:p>
        </p:txBody>
      </p:sp>
      <p:sp>
        <p:nvSpPr>
          <p:cNvPr id="13" name="7 Cuadro de texto"/>
          <p:cNvSpPr txBox="1"/>
          <p:nvPr/>
        </p:nvSpPr>
        <p:spPr>
          <a:xfrm>
            <a:off x="2866004" y="1412776"/>
            <a:ext cx="5240655" cy="985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a:lnSpc>
                <a:spcPct val="115000"/>
              </a:lnSpc>
              <a:spcAft>
                <a:spcPts val="1000"/>
              </a:spcAft>
              <a:buFont typeface="+mj-lt"/>
              <a:buAutoNum type="arabicPeriod"/>
            </a:pPr>
            <a:r>
              <a:rPr lang="es-ES" sz="1200" dirty="0">
                <a:latin typeface="Century" pitchFamily="18" charset="0"/>
              </a:rPr>
              <a:t>Se ha proporcionado un diseño a priori</a:t>
            </a:r>
            <a:r>
              <a:rPr lang="x-none" sz="1200">
                <a:solidFill>
                  <a:srgbClr val="212121"/>
                </a:solidFill>
                <a:latin typeface="Century" pitchFamily="18" charset="0"/>
                <a:ea typeface="Times New Roman"/>
                <a:cs typeface="Courier New"/>
              </a:rPr>
              <a:t>? : </a:t>
            </a:r>
            <a:r>
              <a:rPr lang="es-ES" sz="1200" dirty="0">
                <a:solidFill>
                  <a:srgbClr val="212121"/>
                </a:solidFill>
                <a:latin typeface="Century" pitchFamily="18" charset="0"/>
                <a:ea typeface="Times New Roman"/>
                <a:cs typeface="Courier New"/>
              </a:rPr>
              <a:t>La pregunta de investigación y los criterios de inclusión deben establecerse antes de la realización de la revisión</a:t>
            </a:r>
            <a:endParaRPr lang="es-VE" sz="1200" dirty="0">
              <a:latin typeface="Century" pitchFamily="18" charset="0"/>
              <a:ea typeface="Times New Roman"/>
              <a:cs typeface="Times New Roman"/>
            </a:endParaRPr>
          </a:p>
          <a:p>
            <a:pPr algn="just">
              <a:lnSpc>
                <a:spcPct val="115000"/>
              </a:lnSpc>
              <a:spcAft>
                <a:spcPts val="1000"/>
              </a:spcAft>
            </a:pPr>
            <a:r>
              <a:rPr lang="es-VE" sz="1200" dirty="0">
                <a:solidFill>
                  <a:srgbClr val="212121"/>
                </a:solidFill>
                <a:latin typeface="Century" pitchFamily="18" charset="0"/>
                <a:ea typeface="Times New Roman"/>
                <a:cs typeface="Courier New"/>
              </a:rPr>
              <a:t> </a:t>
            </a:r>
            <a:endParaRPr lang="es-VE" sz="1200" dirty="0">
              <a:latin typeface="Century" pitchFamily="18" charset="0"/>
              <a:ea typeface="Calibri"/>
              <a:cs typeface="Times New Roman"/>
            </a:endParaRPr>
          </a:p>
          <a:p>
            <a:pPr algn="just">
              <a:lnSpc>
                <a:spcPct val="115000"/>
              </a:lnSpc>
              <a:spcAft>
                <a:spcPts val="1000"/>
              </a:spcAft>
            </a:pPr>
            <a:r>
              <a:rPr lang="es-VE" sz="1200" dirty="0">
                <a:latin typeface="Century" pitchFamily="18" charset="0"/>
                <a:ea typeface="Calibri"/>
                <a:cs typeface="Times New Roman"/>
              </a:rPr>
              <a:t> </a:t>
            </a:r>
          </a:p>
        </p:txBody>
      </p:sp>
    </p:spTree>
    <p:extLst>
      <p:ext uri="{BB962C8B-B14F-4D97-AF65-F5344CB8AC3E}">
        <p14:creationId xmlns:p14="http://schemas.microsoft.com/office/powerpoint/2010/main" xmlns="" val="8452964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2746157" y="116635"/>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1635" y="188640"/>
            <a:ext cx="550785" cy="67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1100" y="1196978"/>
            <a:ext cx="6644744" cy="15843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01635" y="2997203"/>
            <a:ext cx="6671278" cy="15843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01635" y="4797425"/>
            <a:ext cx="6671278" cy="159385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8430765" y="1196752"/>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8328248" y="3388930"/>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9" name="8 CuadroTexto"/>
          <p:cNvSpPr txBox="1"/>
          <p:nvPr/>
        </p:nvSpPr>
        <p:spPr>
          <a:xfrm>
            <a:off x="8400256" y="5157192"/>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10" name="9 CuadroTexto"/>
          <p:cNvSpPr txBox="1"/>
          <p:nvPr/>
        </p:nvSpPr>
        <p:spPr>
          <a:xfrm>
            <a:off x="3827749" y="44627"/>
            <a:ext cx="6704079"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2" name="7 Cuadro de texto"/>
          <p:cNvSpPr txBox="1"/>
          <p:nvPr/>
        </p:nvSpPr>
        <p:spPr>
          <a:xfrm>
            <a:off x="2801636" y="1218567"/>
            <a:ext cx="5418093" cy="15627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4. </a:t>
            </a:r>
            <a:r>
              <a:rPr lang="es-ES" sz="1200" dirty="0">
                <a:latin typeface="Century" pitchFamily="18" charset="0"/>
              </a:rPr>
              <a:t>Fue el estado de publicación (es decir, la literatura gris) utilizado como criterio de inclusión</a:t>
            </a:r>
            <a:r>
              <a:rPr lang="x-none" sz="1200">
                <a:latin typeface="Century" pitchFamily="18" charset="0"/>
              </a:rPr>
              <a:t>?: </a:t>
            </a:r>
            <a:r>
              <a:rPr lang="es-ES" sz="1200" dirty="0">
                <a:latin typeface="Century" pitchFamily="18" charset="0"/>
              </a:rPr>
              <a:t>Los autores deben indicar que buscaron informes independientemente de su tipo de publicación</a:t>
            </a:r>
            <a:r>
              <a:rPr lang="x-none" sz="1200">
                <a:latin typeface="Century" pitchFamily="18" charset="0"/>
              </a:rPr>
              <a:t>. </a:t>
            </a:r>
            <a:r>
              <a:rPr lang="es-ES" sz="1200" dirty="0">
                <a:latin typeface="Century" pitchFamily="18" charset="0"/>
              </a:rPr>
              <a:t>Los autores deberían indicar si excluyeron o no los informes (de la revisión sistemática), basados en su estado de publicación, idioma</a:t>
            </a:r>
            <a:r>
              <a:rPr lang="x-none" sz="1200">
                <a:latin typeface="Century" pitchFamily="18" charset="0"/>
              </a:rPr>
              <a:t>.</a:t>
            </a:r>
            <a:r>
              <a:rPr lang="es-VE" sz="1200" dirty="0">
                <a:latin typeface="Century" pitchFamily="18" charset="0"/>
              </a:rPr>
              <a:t> Era una lista de estudios incluidos y excluidos?</a:t>
            </a:r>
            <a:endParaRPr lang="x-none" sz="1200">
              <a:latin typeface="Century" pitchFamily="18" charset="0"/>
            </a:endParaRPr>
          </a:p>
          <a:p>
            <a:pPr algn="just">
              <a:lnSpc>
                <a:spcPct val="115000"/>
              </a:lnSpc>
              <a:spcAft>
                <a:spcPts val="1000"/>
              </a:spcAft>
            </a:pPr>
            <a:r>
              <a:rPr lang="es-VE" sz="1200" dirty="0">
                <a:solidFill>
                  <a:srgbClr val="212121"/>
                </a:solidFill>
                <a:latin typeface="Century" pitchFamily="18" charset="0"/>
                <a:ea typeface="Times New Roman"/>
                <a:cs typeface="Courier New"/>
              </a:rPr>
              <a:t> </a:t>
            </a:r>
            <a:endParaRPr lang="es-VE" sz="1200" dirty="0">
              <a:latin typeface="Century" pitchFamily="18" charset="0"/>
              <a:ea typeface="Calibri"/>
              <a:cs typeface="Times New Roman"/>
            </a:endParaRPr>
          </a:p>
          <a:p>
            <a:pPr algn="just">
              <a:lnSpc>
                <a:spcPct val="115000"/>
              </a:lnSpc>
              <a:spcAft>
                <a:spcPts val="1000"/>
              </a:spcAft>
            </a:pPr>
            <a:r>
              <a:rPr lang="es-VE" sz="1200" dirty="0">
                <a:latin typeface="Century" pitchFamily="18" charset="0"/>
                <a:ea typeface="Calibri"/>
                <a:cs typeface="Times New Roman"/>
              </a:rPr>
              <a:t> </a:t>
            </a:r>
          </a:p>
        </p:txBody>
      </p:sp>
      <p:sp>
        <p:nvSpPr>
          <p:cNvPr id="15" name="7 Cuadro de texto"/>
          <p:cNvSpPr txBox="1"/>
          <p:nvPr/>
        </p:nvSpPr>
        <p:spPr>
          <a:xfrm>
            <a:off x="2839750" y="4818594"/>
            <a:ext cx="5521986" cy="15627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6.</a:t>
            </a:r>
            <a:r>
              <a:rPr lang="es-ES" sz="1200" dirty="0">
                <a:latin typeface="Century" pitchFamily="18" charset="0"/>
              </a:rPr>
              <a:t> Fueron proporcionadas las características de los estudios incluidos?</a:t>
            </a:r>
          </a:p>
          <a:p>
            <a:pPr algn="just"/>
            <a:r>
              <a:rPr lang="es-ES" sz="1200" dirty="0">
                <a:latin typeface="Century" pitchFamily="18" charset="0"/>
              </a:rPr>
              <a:t>En una forma agregada como una tabla, los datos de los estudios originales deben ser proporcionados sobre los participantes, las intervenciones y los resultados, Los rangos de características en todos los estudios analizados, p. Edad, raza, sexo, datos socioeconómicos relevantes, estado de la enfermedad, duración, gravedad u otras enfermedades deben ser reportados</a:t>
            </a:r>
            <a:r>
              <a:rPr lang="x-none" sz="1200">
                <a:latin typeface="Century" pitchFamily="18" charset="0"/>
              </a:rPr>
              <a:t>.</a:t>
            </a:r>
          </a:p>
          <a:p>
            <a:pPr algn="just"/>
            <a:endParaRPr lang="es-VE" sz="1200" dirty="0">
              <a:latin typeface="Century" pitchFamily="18" charset="0"/>
              <a:ea typeface="Calibri"/>
              <a:cs typeface="Times New Roman"/>
            </a:endParaRPr>
          </a:p>
          <a:p>
            <a:pPr algn="just">
              <a:lnSpc>
                <a:spcPct val="115000"/>
              </a:lnSpc>
              <a:spcAft>
                <a:spcPts val="1000"/>
              </a:spcAft>
            </a:pPr>
            <a:r>
              <a:rPr lang="es-VE" sz="1200" dirty="0">
                <a:latin typeface="Century" pitchFamily="18" charset="0"/>
                <a:ea typeface="Calibri"/>
                <a:cs typeface="Times New Roman"/>
              </a:rPr>
              <a:t> </a:t>
            </a:r>
          </a:p>
        </p:txBody>
      </p:sp>
      <p:sp>
        <p:nvSpPr>
          <p:cNvPr id="16" name="7 Cuadro de texto"/>
          <p:cNvSpPr txBox="1"/>
          <p:nvPr/>
        </p:nvSpPr>
        <p:spPr>
          <a:xfrm>
            <a:off x="2821827" y="3098648"/>
            <a:ext cx="5240655" cy="1194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VE" sz="1200" dirty="0">
                <a:solidFill>
                  <a:srgbClr val="212121"/>
                </a:solidFill>
                <a:latin typeface="Century" pitchFamily="18" charset="0"/>
                <a:ea typeface="Times New Roman"/>
                <a:cs typeface="Courier New"/>
              </a:rPr>
              <a:t>5. </a:t>
            </a:r>
            <a:r>
              <a:rPr lang="es-ES" sz="1200" dirty="0">
                <a:latin typeface="Century" pitchFamily="18" charset="0"/>
              </a:rPr>
              <a:t>fue una lista de estudios provistos</a:t>
            </a:r>
            <a:r>
              <a:rPr lang="es-VE" sz="1200" dirty="0">
                <a:solidFill>
                  <a:srgbClr val="212121"/>
                </a:solidFill>
                <a:latin typeface="Century" pitchFamily="18" charset="0"/>
                <a:ea typeface="Times New Roman"/>
                <a:cs typeface="Courier New"/>
              </a:rPr>
              <a:t> ?</a:t>
            </a:r>
            <a:r>
              <a:rPr lang="es-VE" sz="1200" dirty="0">
                <a:latin typeface="Century" pitchFamily="18" charset="0"/>
              </a:rPr>
              <a:t/>
            </a:r>
            <a:br>
              <a:rPr lang="es-VE" sz="1200" dirty="0">
                <a:latin typeface="Century" pitchFamily="18" charset="0"/>
              </a:rPr>
            </a:br>
            <a:r>
              <a:rPr lang="es-VE" sz="1200" dirty="0">
                <a:latin typeface="Century" pitchFamily="18" charset="0"/>
              </a:rPr>
              <a:t>Se debe proporcionar una lista de estudios incluidos y excluidos</a:t>
            </a:r>
            <a:endParaRPr lang="es-VE" sz="1200" dirty="0">
              <a:solidFill>
                <a:srgbClr val="212121"/>
              </a:solidFill>
              <a:latin typeface="Century" pitchFamily="18" charset="0"/>
              <a:ea typeface="Times New Roman"/>
              <a:cs typeface="Courier New"/>
            </a:endParaRPr>
          </a:p>
          <a:p>
            <a:pPr algn="just">
              <a:lnSpc>
                <a:spcPct val="115000"/>
              </a:lnSpc>
              <a:spcAft>
                <a:spcPts val="1000"/>
              </a:spcAft>
            </a:pPr>
            <a:endParaRPr lang="es-VE" sz="1200" dirty="0">
              <a:latin typeface="Century" pitchFamily="18" charset="0"/>
              <a:ea typeface="Times New Roman"/>
              <a:cs typeface="Times New Roman"/>
            </a:endParaRPr>
          </a:p>
          <a:p>
            <a:pPr algn="just">
              <a:lnSpc>
                <a:spcPct val="115000"/>
              </a:lnSpc>
              <a:spcAft>
                <a:spcPts val="1000"/>
              </a:spcAft>
            </a:pPr>
            <a:r>
              <a:rPr lang="es-VE" sz="1200" dirty="0">
                <a:solidFill>
                  <a:srgbClr val="212121"/>
                </a:solidFill>
                <a:latin typeface="Century" pitchFamily="18" charset="0"/>
                <a:ea typeface="Times New Roman"/>
                <a:cs typeface="Courier New"/>
              </a:rPr>
              <a:t> </a:t>
            </a:r>
            <a:endParaRPr lang="es-VE" sz="1200" dirty="0">
              <a:latin typeface="Century" pitchFamily="18" charset="0"/>
              <a:ea typeface="Calibri"/>
              <a:cs typeface="Times New Roman"/>
            </a:endParaRPr>
          </a:p>
          <a:p>
            <a:pPr algn="just">
              <a:lnSpc>
                <a:spcPct val="115000"/>
              </a:lnSpc>
              <a:spcAft>
                <a:spcPts val="1000"/>
              </a:spcAft>
            </a:pPr>
            <a:r>
              <a:rPr lang="es-VE" sz="1200" dirty="0">
                <a:latin typeface="Century" pitchFamily="18" charset="0"/>
                <a:ea typeface="Calibri"/>
                <a:cs typeface="Times New Roman"/>
              </a:rPr>
              <a:t> </a:t>
            </a:r>
          </a:p>
        </p:txBody>
      </p:sp>
    </p:spTree>
    <p:extLst>
      <p:ext uri="{BB962C8B-B14F-4D97-AF65-F5344CB8AC3E}">
        <p14:creationId xmlns:p14="http://schemas.microsoft.com/office/powerpoint/2010/main" xmlns="" val="4419173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2746157" y="116635"/>
            <a:ext cx="6699686" cy="66247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V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Cambria"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1635" y="188640"/>
            <a:ext cx="550785" cy="67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1636" y="1700216"/>
            <a:ext cx="6644209" cy="172878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01636" y="3716341"/>
            <a:ext cx="6644209" cy="18002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8472264" y="1772816"/>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7" name="6 CuadroTexto"/>
          <p:cNvSpPr txBox="1"/>
          <p:nvPr/>
        </p:nvSpPr>
        <p:spPr>
          <a:xfrm>
            <a:off x="8418258" y="4293096"/>
            <a:ext cx="359394" cy="400110"/>
          </a:xfrm>
          <a:prstGeom prst="rect">
            <a:avLst/>
          </a:prstGeom>
          <a:noFill/>
        </p:spPr>
        <p:txBody>
          <a:bodyPr wrap="none" rtlCol="0">
            <a:spAutoFit/>
          </a:bodyPr>
          <a:lstStyle/>
          <a:p>
            <a:r>
              <a:rPr lang="x-none" sz="2000" b="1" dirty="0">
                <a:solidFill>
                  <a:srgbClr val="FF0000"/>
                </a:solidFill>
              </a:rPr>
              <a:t>X</a:t>
            </a:r>
            <a:endParaRPr lang="es-ES" sz="2000" b="1" dirty="0">
              <a:solidFill>
                <a:srgbClr val="FF0000"/>
              </a:solidFill>
            </a:endParaRPr>
          </a:p>
        </p:txBody>
      </p:sp>
      <p:sp>
        <p:nvSpPr>
          <p:cNvPr id="8" name="7 CuadroTexto"/>
          <p:cNvSpPr txBox="1"/>
          <p:nvPr/>
        </p:nvSpPr>
        <p:spPr>
          <a:xfrm>
            <a:off x="3827749" y="44627"/>
            <a:ext cx="6704079"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x-none" sz="3200" b="1">
                <a:solidFill>
                  <a:srgbClr val="FFFF00"/>
                </a:solidFill>
              </a:rPr>
              <a:t>LISTA DE COTEJO</a:t>
            </a:r>
            <a:r>
              <a:rPr lang="x-none" sz="3200" b="1" dirty="0">
                <a:solidFill>
                  <a:srgbClr val="FFFF00"/>
                </a:solidFill>
              </a:rPr>
              <a:t> - METAANALISIS</a:t>
            </a:r>
            <a:endParaRPr lang="x-none" sz="3200" b="1">
              <a:solidFill>
                <a:srgbClr val="FFFF00"/>
              </a:solidFill>
            </a:endParaRPr>
          </a:p>
        </p:txBody>
      </p:sp>
      <p:sp>
        <p:nvSpPr>
          <p:cNvPr id="10" name="7 Cuadro de texto"/>
          <p:cNvSpPr txBox="1"/>
          <p:nvPr/>
        </p:nvSpPr>
        <p:spPr>
          <a:xfrm>
            <a:off x="2801636" y="1756306"/>
            <a:ext cx="5616623" cy="16726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x-none" sz="1200">
                <a:solidFill>
                  <a:srgbClr val="212121"/>
                </a:solidFill>
                <a:latin typeface="Century" pitchFamily="18" charset="0"/>
                <a:ea typeface="Times New Roman"/>
                <a:cs typeface="Courier New"/>
              </a:rPr>
              <a:t>10. </a:t>
            </a:r>
            <a:r>
              <a:rPr lang="es-ES" sz="1200" dirty="0">
                <a:solidFill>
                  <a:srgbClr val="212121"/>
                </a:solidFill>
                <a:latin typeface="Century" pitchFamily="18" charset="0"/>
                <a:ea typeface="Times New Roman"/>
                <a:cs typeface="Courier New"/>
              </a:rPr>
              <a:t>Fue la probabilidad de sesgo de publicación evaluado?</a:t>
            </a:r>
            <a:endParaRPr lang="es-VE" sz="1200" dirty="0">
              <a:latin typeface="Century" pitchFamily="18" charset="0"/>
              <a:ea typeface="Calibri"/>
              <a:cs typeface="Times New Roman"/>
            </a:endParaRPr>
          </a:p>
          <a:p>
            <a:pPr algn="just">
              <a:lnSpc>
                <a:spcPct val="115000"/>
              </a:lnSpc>
              <a:spcAft>
                <a:spcPts val="1000"/>
              </a:spcAft>
            </a:pPr>
            <a:r>
              <a:rPr lang="es-ES" sz="1200" dirty="0">
                <a:solidFill>
                  <a:srgbClr val="212121"/>
                </a:solidFill>
                <a:latin typeface="Century" pitchFamily="18" charset="0"/>
                <a:ea typeface="Times New Roman"/>
                <a:cs typeface="Courier New"/>
              </a:rPr>
              <a:t>Una evaluación del sesgo de publicaciones debe incluir una combinación de ayudas gráficas (por ejemplo, diagrama de embudo, otros ensayos disponibles) y / o pruebas estadísticas (por ejemplo, prueba de regresión de </a:t>
            </a:r>
            <a:r>
              <a:rPr lang="es-ES" sz="1200" dirty="0" err="1">
                <a:solidFill>
                  <a:srgbClr val="212121"/>
                </a:solidFill>
                <a:latin typeface="Century" pitchFamily="18" charset="0"/>
                <a:ea typeface="Times New Roman"/>
                <a:cs typeface="Courier New"/>
              </a:rPr>
              <a:t>Egger</a:t>
            </a:r>
            <a:r>
              <a:rPr lang="es-ES" sz="1200" dirty="0">
                <a:solidFill>
                  <a:srgbClr val="212121"/>
                </a:solidFill>
                <a:latin typeface="Century" pitchFamily="18" charset="0"/>
                <a:ea typeface="Times New Roman"/>
                <a:cs typeface="Courier New"/>
              </a:rPr>
              <a:t>)</a:t>
            </a:r>
            <a:r>
              <a:rPr lang="x-none" sz="1200">
                <a:solidFill>
                  <a:srgbClr val="212121"/>
                </a:solidFill>
                <a:latin typeface="Century" pitchFamily="18" charset="0"/>
                <a:ea typeface="Times New Roman"/>
                <a:cs typeface="Courier New"/>
              </a:rPr>
              <a:t>.</a:t>
            </a:r>
            <a:r>
              <a:rPr lang="es-VE" sz="1200" dirty="0">
                <a:solidFill>
                  <a:srgbClr val="212121"/>
                </a:solidFill>
                <a:latin typeface="Century" pitchFamily="18" charset="0"/>
                <a:ea typeface="Times New Roman"/>
                <a:cs typeface="Courier New"/>
              </a:rPr>
              <a:t> </a:t>
            </a:r>
            <a:endParaRPr lang="es-VE" sz="1200" dirty="0">
              <a:latin typeface="Century" pitchFamily="18" charset="0"/>
              <a:ea typeface="Calibri"/>
              <a:cs typeface="Times New Roman"/>
            </a:endParaRPr>
          </a:p>
          <a:p>
            <a:pPr algn="just">
              <a:lnSpc>
                <a:spcPct val="115000"/>
              </a:lnSpc>
              <a:spcAft>
                <a:spcPts val="1000"/>
              </a:spcAft>
            </a:pPr>
            <a:r>
              <a:rPr lang="es-VE" sz="1200" dirty="0">
                <a:latin typeface="Century" pitchFamily="18" charset="0"/>
                <a:ea typeface="Calibri"/>
                <a:cs typeface="Times New Roman"/>
              </a:rPr>
              <a:t> </a:t>
            </a:r>
          </a:p>
        </p:txBody>
      </p:sp>
      <p:sp>
        <p:nvSpPr>
          <p:cNvPr id="11" name="7 Cuadro de texto"/>
          <p:cNvSpPr txBox="1"/>
          <p:nvPr/>
        </p:nvSpPr>
        <p:spPr>
          <a:xfrm>
            <a:off x="2801636" y="3844538"/>
            <a:ext cx="5616623" cy="16726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x-none" sz="1200">
                <a:latin typeface="Century" pitchFamily="18" charset="0"/>
              </a:rPr>
              <a:t>11. </a:t>
            </a:r>
            <a:r>
              <a:rPr lang="es-ES" sz="1200" dirty="0">
                <a:latin typeface="Century" pitchFamily="18" charset="0"/>
              </a:rPr>
              <a:t>¿Se declaró el conflicto de interés</a:t>
            </a:r>
          </a:p>
          <a:p>
            <a:pPr algn="just"/>
            <a:r>
              <a:rPr lang="es-ES" sz="1200" dirty="0">
                <a:latin typeface="Century" pitchFamily="18" charset="0"/>
              </a:rPr>
              <a:t>Las posibles fuentes de apoyo deberían ser claramente reconocidas tanto en la revisión sistemática como en los estudios incluidos</a:t>
            </a:r>
            <a:endParaRPr lang="es-VE" sz="1200" dirty="0">
              <a:latin typeface="Century" pitchFamily="18" charset="0"/>
              <a:ea typeface="Calibri"/>
              <a:cs typeface="Times New Roman"/>
            </a:endParaRPr>
          </a:p>
        </p:txBody>
      </p:sp>
    </p:spTree>
    <p:extLst>
      <p:ext uri="{BB962C8B-B14F-4D97-AF65-F5344CB8AC3E}">
        <p14:creationId xmlns:p14="http://schemas.microsoft.com/office/powerpoint/2010/main" xmlns="" val="15652974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Aportes del grupo</a:t>
            </a:r>
            <a:endParaRPr lang="es-VE" b="1" dirty="0"/>
          </a:p>
        </p:txBody>
      </p:sp>
      <p:graphicFrame>
        <p:nvGraphicFramePr>
          <p:cNvPr id="8" name="7 Diagrama"/>
          <p:cNvGraphicFramePr/>
          <p:nvPr>
            <p:extLst>
              <p:ext uri="{D42A27DB-BD31-4B8C-83A1-F6EECF244321}">
                <p14:modId xmlns:p14="http://schemas.microsoft.com/office/powerpoint/2010/main" xmlns="" val="791508037"/>
              </p:ext>
            </p:extLst>
          </p:nvPr>
        </p:nvGraphicFramePr>
        <p:xfrm>
          <a:off x="3133726" y="506186"/>
          <a:ext cx="7419975" cy="6085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79051111"/>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s-VE" b="1" dirty="0" smtClean="0"/>
              <a:t>Aportes del grupo</a:t>
            </a:r>
            <a:endParaRPr lang="es-VE" b="1" dirty="0"/>
          </a:p>
        </p:txBody>
      </p:sp>
      <p:graphicFrame>
        <p:nvGraphicFramePr>
          <p:cNvPr id="8" name="7 Diagrama"/>
          <p:cNvGraphicFramePr/>
          <p:nvPr>
            <p:extLst>
              <p:ext uri="{D42A27DB-BD31-4B8C-83A1-F6EECF244321}">
                <p14:modId xmlns:p14="http://schemas.microsoft.com/office/powerpoint/2010/main" xmlns="" val="1079094638"/>
              </p:ext>
            </p:extLst>
          </p:nvPr>
        </p:nvGraphicFramePr>
        <p:xfrm>
          <a:off x="3133726" y="438150"/>
          <a:ext cx="7419975" cy="615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5623385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endParaRPr lang="es-VE"/>
          </a:p>
        </p:txBody>
      </p:sp>
      <p:sp>
        <p:nvSpPr>
          <p:cNvPr id="5" name="4 CuadroTexto"/>
          <p:cNvSpPr txBox="1"/>
          <p:nvPr/>
        </p:nvSpPr>
        <p:spPr>
          <a:xfrm>
            <a:off x="3647727" y="1926993"/>
            <a:ext cx="6949515" cy="1862048"/>
          </a:xfrm>
          <a:prstGeom prst="rect">
            <a:avLst/>
          </a:prstGeom>
          <a:noFill/>
        </p:spPr>
        <p:txBody>
          <a:bodyPr wrap="square" rtlCol="0">
            <a:spAutoFit/>
          </a:bodyPr>
          <a:lstStyle/>
          <a:p>
            <a:r>
              <a:rPr lang="es-VE" sz="11500" dirty="0"/>
              <a:t>Gracias.</a:t>
            </a:r>
          </a:p>
        </p:txBody>
      </p:sp>
    </p:spTree>
    <p:extLst>
      <p:ext uri="{BB962C8B-B14F-4D97-AF65-F5344CB8AC3E}">
        <p14:creationId xmlns:p14="http://schemas.microsoft.com/office/powerpoint/2010/main" xmlns="" val="4144635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s-VE" b="1" dirty="0" smtClean="0"/>
              <a:t>Introducción</a:t>
            </a:r>
            <a:endParaRPr lang="es-VE" b="1" dirty="0"/>
          </a:p>
        </p:txBody>
      </p:sp>
      <p:sp>
        <p:nvSpPr>
          <p:cNvPr id="4097" name="Rectangle 1"/>
          <p:cNvSpPr>
            <a:spLocks noChangeArrowheads="1"/>
          </p:cNvSpPr>
          <p:nvPr/>
        </p:nvSpPr>
        <p:spPr bwMode="auto">
          <a:xfrm>
            <a:off x="5303912" y="713308"/>
            <a:ext cx="4980062" cy="2031325"/>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dirty="0"/>
              <a:t>La regurgitación mitral isquémica crónica (</a:t>
            </a:r>
            <a:r>
              <a:rPr lang="es-ES" dirty="0" smtClean="0"/>
              <a:t>IMR) ocurre </a:t>
            </a:r>
            <a:r>
              <a:rPr lang="es-ES" dirty="0"/>
              <a:t>en hasta el 40% de los pacientes después de un infarto de miocardio </a:t>
            </a:r>
            <a:r>
              <a:rPr lang="es-ES" dirty="0" smtClean="0"/>
              <a:t>y </a:t>
            </a:r>
            <a:r>
              <a:rPr lang="es-ES" dirty="0"/>
              <a:t>es un factor de riesgo importante para resultados adverso como </a:t>
            </a:r>
            <a:r>
              <a:rPr lang="es-ES" dirty="0" smtClean="0"/>
              <a:t>deterioro de la función ventricular </a:t>
            </a:r>
            <a:r>
              <a:rPr lang="es-ES" dirty="0"/>
              <a:t>o la muerte </a:t>
            </a:r>
            <a:endParaRPr lang="es-VE" sz="1600" dirty="0">
              <a:solidFill>
                <a:schemeClr val="tx1"/>
              </a:solidFill>
              <a:latin typeface="Century Gothic" pitchFamily="34" charset="0"/>
              <a:cs typeface="Arial" pitchFamily="34" charset="0"/>
            </a:endParaRPr>
          </a:p>
        </p:txBody>
      </p:sp>
      <p:sp>
        <p:nvSpPr>
          <p:cNvPr id="4098" name="Rectangle 2"/>
          <p:cNvSpPr>
            <a:spLocks noChangeArrowheads="1"/>
          </p:cNvSpPr>
          <p:nvPr/>
        </p:nvSpPr>
        <p:spPr bwMode="auto">
          <a:xfrm>
            <a:off x="5375920" y="3266108"/>
            <a:ext cx="4908054" cy="2277547"/>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altLang="es-VE" dirty="0">
                <a:solidFill>
                  <a:srgbClr val="212121"/>
                </a:solidFill>
                <a:latin typeface="+mj-lt"/>
                <a:ea typeface="Calibri" panose="020F0502020204030204" pitchFamily="34" charset="0"/>
                <a:cs typeface="Times New Roman" panose="02020603050405020304" pitchFamily="18" charset="0"/>
              </a:rPr>
              <a:t>Pocos cirujanos recomendarían la reparación de la válvula mitral (VM) o el reemplazo de una IMR leve porque </a:t>
            </a:r>
            <a:r>
              <a:rPr lang="es-ES" altLang="es-VE" dirty="0" smtClean="0">
                <a:solidFill>
                  <a:srgbClr val="212121"/>
                </a:solidFill>
                <a:latin typeface="+mj-lt"/>
                <a:ea typeface="Calibri" panose="020F0502020204030204" pitchFamily="34" charset="0"/>
                <a:cs typeface="Times New Roman" panose="02020603050405020304" pitchFamily="18" charset="0"/>
              </a:rPr>
              <a:t>la  cirugía de revascularización miocárdica (CABG</a:t>
            </a:r>
            <a:r>
              <a:rPr lang="es-ES" altLang="es-VE" dirty="0">
                <a:solidFill>
                  <a:srgbClr val="212121"/>
                </a:solidFill>
                <a:latin typeface="+mj-lt"/>
                <a:ea typeface="Calibri" panose="020F0502020204030204" pitchFamily="34" charset="0"/>
                <a:cs typeface="Times New Roman" panose="02020603050405020304" pitchFamily="18" charset="0"/>
              </a:rPr>
              <a:t>) </a:t>
            </a:r>
            <a:r>
              <a:rPr lang="es-ES" altLang="es-VE" dirty="0" smtClean="0">
                <a:solidFill>
                  <a:srgbClr val="212121"/>
                </a:solidFill>
                <a:latin typeface="+mj-lt"/>
                <a:ea typeface="Calibri" panose="020F0502020204030204" pitchFamily="34" charset="0"/>
                <a:cs typeface="Times New Roman" panose="02020603050405020304" pitchFamily="18" charset="0"/>
              </a:rPr>
              <a:t>sola </a:t>
            </a:r>
            <a:r>
              <a:rPr lang="es-ES" altLang="es-VE" dirty="0">
                <a:solidFill>
                  <a:srgbClr val="212121"/>
                </a:solidFill>
                <a:latin typeface="+mj-lt"/>
                <a:ea typeface="Calibri" panose="020F0502020204030204" pitchFamily="34" charset="0"/>
                <a:cs typeface="Times New Roman" panose="02020603050405020304" pitchFamily="18" charset="0"/>
              </a:rPr>
              <a:t>a menudo resulta </a:t>
            </a:r>
            <a:r>
              <a:rPr lang="es-ES" altLang="es-VE" dirty="0" smtClean="0">
                <a:solidFill>
                  <a:srgbClr val="212121"/>
                </a:solidFill>
                <a:latin typeface="+mj-lt"/>
                <a:ea typeface="Calibri" panose="020F0502020204030204" pitchFamily="34" charset="0"/>
                <a:cs typeface="Times New Roman" panose="02020603050405020304" pitchFamily="18" charset="0"/>
              </a:rPr>
              <a:t>satisfactoria en la resolución </a:t>
            </a:r>
            <a:r>
              <a:rPr lang="es-ES" altLang="es-VE" dirty="0">
                <a:solidFill>
                  <a:srgbClr val="212121"/>
                </a:solidFill>
                <a:latin typeface="+mj-lt"/>
                <a:ea typeface="Calibri" panose="020F0502020204030204" pitchFamily="34" charset="0"/>
                <a:cs typeface="Times New Roman" panose="02020603050405020304" pitchFamily="18" charset="0"/>
              </a:rPr>
              <a:t>de la regurgitación mitral</a:t>
            </a:r>
            <a:r>
              <a:rPr lang="es-VE" altLang="es-VE" dirty="0">
                <a:solidFill>
                  <a:schemeClr val="tx1"/>
                </a:solidFill>
                <a:latin typeface="+mj-lt"/>
              </a:rPr>
              <a:t> </a:t>
            </a:r>
          </a:p>
          <a:p>
            <a:pPr lvl="0" algn="just" fontAlgn="base">
              <a:spcBef>
                <a:spcPct val="0"/>
              </a:spcBef>
              <a:spcAft>
                <a:spcPct val="0"/>
              </a:spcAft>
            </a:pPr>
            <a:r>
              <a:rPr lang="es-VE" sz="1600" dirty="0" smtClean="0">
                <a:latin typeface="Century Gothic" pitchFamily="34" charset="0"/>
              </a:rPr>
              <a:t>. </a:t>
            </a:r>
            <a:endParaRPr lang="es-VE" sz="1600" dirty="0">
              <a:solidFill>
                <a:schemeClr val="tx1"/>
              </a:solidFill>
              <a:latin typeface="Century Gothic" pitchFamily="34" charset="0"/>
              <a:cs typeface="Arial" pitchFamily="34" charset="0"/>
            </a:endParaRPr>
          </a:p>
        </p:txBody>
      </p:sp>
      <p:pic>
        <p:nvPicPr>
          <p:cNvPr id="4101" name="Picture 5"/>
          <p:cNvPicPr>
            <a:picLocks noChangeAspect="1" noChangeArrowheads="1"/>
          </p:cNvPicPr>
          <p:nvPr/>
        </p:nvPicPr>
        <p:blipFill>
          <a:blip r:embed="rId3"/>
          <a:srcRect/>
          <a:stretch>
            <a:fillRect/>
          </a:stretch>
        </p:blipFill>
        <p:spPr bwMode="auto">
          <a:xfrm>
            <a:off x="1709737" y="3454102"/>
            <a:ext cx="3100388" cy="3143250"/>
          </a:xfrm>
          <a:prstGeom prst="rect">
            <a:avLst/>
          </a:prstGeom>
          <a:noFill/>
          <a:ln w="9525">
            <a:noFill/>
            <a:miter lim="800000"/>
            <a:headEnd/>
            <a:tailEnd/>
          </a:ln>
          <a:effectLst/>
        </p:spPr>
      </p:pic>
    </p:spTree>
    <p:extLst>
      <p:ext uri="{BB962C8B-B14F-4D97-AF65-F5344CB8AC3E}">
        <p14:creationId xmlns:p14="http://schemas.microsoft.com/office/powerpoint/2010/main" xmlns="" val="40702216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diamond(in)">
                                      <p:cBhvr>
                                        <p:cTn id="7" dur="20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P spid="40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3"/>
          </p:nvPr>
        </p:nvSpPr>
        <p:spPr/>
        <p:txBody>
          <a:bodyPr/>
          <a:lstStyle/>
          <a:p>
            <a:endParaRPr lang="es-VE"/>
          </a:p>
        </p:txBody>
      </p:sp>
      <p:sp>
        <p:nvSpPr>
          <p:cNvPr id="7" name="Text Placeholder 3"/>
          <p:cNvSpPr txBox="1">
            <a:spLocks/>
          </p:cNvSpPr>
          <p:nvPr/>
        </p:nvSpPr>
        <p:spPr>
          <a:xfrm>
            <a:off x="1708492" y="2459490"/>
            <a:ext cx="3107700" cy="753487"/>
          </a:xfrm>
          <a:prstGeom prst="rect">
            <a:avLst/>
          </a:prstGeom>
        </p:spPr>
        <p:txBody>
          <a:bodyPr vert="horz" lIns="91440" tIns="45720" rIns="91440" bIns="45720" rtlCol="0" anchor="ctr" anchorCtr="0">
            <a:normAutofit/>
          </a:bodyPr>
          <a:lstStyle>
            <a:lvl1pPr marL="0" indent="0" algn="ctr" defTabSz="914400" rtl="0" eaLnBrk="1" latinLnBrk="0" hangingPunct="1">
              <a:spcBef>
                <a:spcPts val="800"/>
              </a:spcBef>
              <a:buFont typeface="Arial" pitchFamily="34" charset="0"/>
              <a:buNone/>
              <a:defRPr sz="3000" b="1" kern="1200">
                <a:solidFill>
                  <a:srgbClr val="00477C"/>
                </a:solidFill>
                <a:latin typeface="Century Gothic" panose="020B0502020202020204" pitchFamily="34" charset="0"/>
                <a:ea typeface="+mn-ea"/>
                <a:cs typeface="+mn-cs"/>
              </a:defRPr>
            </a:lvl1pPr>
            <a:lvl2pPr marL="457200" indent="0" algn="l" defTabSz="914400" rtl="0" eaLnBrk="1" latinLnBrk="0" hangingPunct="1">
              <a:spcBef>
                <a:spcPts val="300"/>
              </a:spcBef>
              <a:buClr>
                <a:schemeClr val="accent2"/>
              </a:buClr>
              <a:buFont typeface="Wingdings" pitchFamily="2" charset="2"/>
              <a:buNone/>
              <a:defRPr sz="1400" kern="1200">
                <a:solidFill>
                  <a:schemeClr val="tx1"/>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200" kern="1200">
                <a:solidFill>
                  <a:schemeClr val="tx1"/>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9pPr>
          </a:lstStyle>
          <a:p>
            <a:r>
              <a:rPr lang="es-VE" dirty="0"/>
              <a:t>Introducción</a:t>
            </a:r>
          </a:p>
        </p:txBody>
      </p:sp>
      <p:sp>
        <p:nvSpPr>
          <p:cNvPr id="10" name="9 Rectángulo"/>
          <p:cNvSpPr/>
          <p:nvPr/>
        </p:nvSpPr>
        <p:spPr>
          <a:xfrm>
            <a:off x="5311503" y="893038"/>
            <a:ext cx="5029771" cy="2862322"/>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a:t>La dificultad surge al determinar el manejo de los pacientes con IMR moderada o grave, ya que la CABG sola no cura la insuficiencia valvular en este </a:t>
            </a:r>
            <a:r>
              <a:rPr lang="es-ES" dirty="0" smtClean="0"/>
              <a:t>grupo y </a:t>
            </a:r>
            <a:r>
              <a:rPr lang="es-ES" dirty="0"/>
              <a:t>se asocia con una reducción significativa de la supervivencia después de </a:t>
            </a:r>
            <a:r>
              <a:rPr lang="es-ES" dirty="0" smtClean="0"/>
              <a:t>CABG y </a:t>
            </a:r>
            <a:r>
              <a:rPr lang="es-ES" dirty="0"/>
              <a:t>aproximadamente la mitad de los pacientes con IMR moderada sometida a CABG requerirá una futura admisión por insuficiencia cardíaca congestiva </a:t>
            </a:r>
            <a:endParaRPr lang="es-VE" sz="1600" dirty="0">
              <a:latin typeface="Century Gothic" pitchFamily="34" charset="0"/>
            </a:endParaRPr>
          </a:p>
        </p:txBody>
      </p:sp>
      <p:pic>
        <p:nvPicPr>
          <p:cNvPr id="11" name="Picture 5"/>
          <p:cNvPicPr>
            <a:picLocks noChangeAspect="1" noChangeArrowheads="1"/>
          </p:cNvPicPr>
          <p:nvPr/>
        </p:nvPicPr>
        <p:blipFill>
          <a:blip r:embed="rId3"/>
          <a:srcRect/>
          <a:stretch>
            <a:fillRect/>
          </a:stretch>
        </p:blipFill>
        <p:spPr bwMode="auto">
          <a:xfrm>
            <a:off x="1709737" y="3429000"/>
            <a:ext cx="3100388" cy="3143250"/>
          </a:xfrm>
          <a:prstGeom prst="rect">
            <a:avLst/>
          </a:prstGeom>
          <a:noFill/>
          <a:ln w="9525">
            <a:noFill/>
            <a:miter lim="800000"/>
            <a:headEnd/>
            <a:tailEnd/>
          </a:ln>
          <a:effectLst/>
        </p:spPr>
      </p:pic>
      <p:sp>
        <p:nvSpPr>
          <p:cNvPr id="12" name="Rectangle 1"/>
          <p:cNvSpPr>
            <a:spLocks noChangeArrowheads="1"/>
          </p:cNvSpPr>
          <p:nvPr/>
        </p:nvSpPr>
        <p:spPr bwMode="auto">
          <a:xfrm>
            <a:off x="5810137" y="4662071"/>
            <a:ext cx="5029771" cy="1754326"/>
          </a:xfrm>
          <a:prstGeom prst="rect">
            <a:avLst/>
          </a:prstGeom>
          <a:ln>
            <a:headEnd/>
            <a:tailEnd/>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dirty="0" smtClean="0"/>
              <a:t> </a:t>
            </a:r>
            <a:r>
              <a:rPr lang="es-ES" dirty="0"/>
              <a:t>Muchos grupos quirúrgicos involucrados en el estudio de la IMR han abogado por realizar un ensayo aleatorizado de CABG </a:t>
            </a:r>
            <a:r>
              <a:rPr lang="es-ES" dirty="0" smtClean="0"/>
              <a:t>sola </a:t>
            </a:r>
            <a:r>
              <a:rPr lang="es-ES" dirty="0"/>
              <a:t>versus CABG con intervención de la válvula mitral en pacientes con IMR al menos </a:t>
            </a:r>
            <a:r>
              <a:rPr lang="es-ES" dirty="0" smtClean="0"/>
              <a:t>moderada.  </a:t>
            </a:r>
            <a:endParaRPr lang="es-VE" sz="1600" dirty="0">
              <a:solidFill>
                <a:schemeClr val="tx1"/>
              </a:solidFill>
              <a:latin typeface="Century Gothic" pitchFamily="34" charset="0"/>
              <a:cs typeface="Arial" pitchFamily="34" charset="0"/>
            </a:endParaRPr>
          </a:p>
        </p:txBody>
      </p:sp>
    </p:spTree>
    <p:extLst>
      <p:ext uri="{BB962C8B-B14F-4D97-AF65-F5344CB8AC3E}">
        <p14:creationId xmlns:p14="http://schemas.microsoft.com/office/powerpoint/2010/main" xmlns="" val="1880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3"/>
          </p:nvPr>
        </p:nvSpPr>
        <p:spPr/>
        <p:txBody>
          <a:bodyPr/>
          <a:lstStyle/>
          <a:p>
            <a:endParaRPr lang="es-VE"/>
          </a:p>
        </p:txBody>
      </p:sp>
      <p:sp>
        <p:nvSpPr>
          <p:cNvPr id="7" name="Text Placeholder 3"/>
          <p:cNvSpPr txBox="1">
            <a:spLocks/>
          </p:cNvSpPr>
          <p:nvPr/>
        </p:nvSpPr>
        <p:spPr>
          <a:xfrm>
            <a:off x="1708492" y="2459490"/>
            <a:ext cx="3107700" cy="753487"/>
          </a:xfrm>
          <a:prstGeom prst="rect">
            <a:avLst/>
          </a:prstGeom>
        </p:spPr>
        <p:txBody>
          <a:bodyPr vert="horz" lIns="91440" tIns="45720" rIns="91440" bIns="45720" rtlCol="0" anchor="ctr" anchorCtr="0">
            <a:normAutofit/>
          </a:bodyPr>
          <a:lstStyle>
            <a:lvl1pPr marL="0" indent="0" algn="ctr" defTabSz="914400" rtl="0" eaLnBrk="1" latinLnBrk="0" hangingPunct="1">
              <a:spcBef>
                <a:spcPts val="800"/>
              </a:spcBef>
              <a:buFont typeface="Arial" pitchFamily="34" charset="0"/>
              <a:buNone/>
              <a:defRPr sz="3000" b="1" kern="1200">
                <a:solidFill>
                  <a:srgbClr val="00477C"/>
                </a:solidFill>
                <a:latin typeface="Century Gothic" panose="020B0502020202020204" pitchFamily="34" charset="0"/>
                <a:ea typeface="+mn-ea"/>
                <a:cs typeface="+mn-cs"/>
              </a:defRPr>
            </a:lvl1pPr>
            <a:lvl2pPr marL="457200" indent="0" algn="l" defTabSz="914400" rtl="0" eaLnBrk="1" latinLnBrk="0" hangingPunct="1">
              <a:spcBef>
                <a:spcPts val="300"/>
              </a:spcBef>
              <a:buClr>
                <a:schemeClr val="accent2"/>
              </a:buClr>
              <a:buFont typeface="Wingdings" pitchFamily="2" charset="2"/>
              <a:buNone/>
              <a:defRPr sz="1400" kern="1200">
                <a:solidFill>
                  <a:schemeClr val="tx1"/>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200" kern="1200">
                <a:solidFill>
                  <a:schemeClr val="tx1"/>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9pPr>
          </a:lstStyle>
          <a:p>
            <a:r>
              <a:rPr lang="es-VE" dirty="0"/>
              <a:t>Introducción</a:t>
            </a:r>
          </a:p>
        </p:txBody>
      </p:sp>
      <p:sp>
        <p:nvSpPr>
          <p:cNvPr id="10" name="9 Rectángulo"/>
          <p:cNvSpPr/>
          <p:nvPr/>
        </p:nvSpPr>
        <p:spPr>
          <a:xfrm>
            <a:off x="5810137" y="968470"/>
            <a:ext cx="5029771" cy="2677656"/>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es-ES" altLang="es-VE" sz="24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La elección de la intervención quirúrgica para tratar a pacientes con IMR moderada a grave sigue siendo problemática, ya que no hay consenso en </a:t>
            </a:r>
            <a:r>
              <a:rPr lang="es-ES" altLang="es-VE" sz="2400" dirty="0" smtClean="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la literatura </a:t>
            </a:r>
            <a:r>
              <a:rPr lang="es-ES" altLang="es-VE" sz="24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sobre si la reparación de VM </a:t>
            </a:r>
            <a:r>
              <a:rPr lang="es-ES" altLang="es-VE" sz="2400" dirty="0" smtClean="0">
                <a:solidFill>
                  <a:srgbClr val="212121"/>
                </a:solidFill>
                <a:latin typeface="Times New Roman" panose="02020603050405020304" pitchFamily="18" charset="0"/>
                <a:ea typeface="Calibri" panose="020F0502020204030204" pitchFamily="34" charset="0"/>
                <a:cs typeface="Times New Roman" panose="02020603050405020304" pitchFamily="18" charset="0"/>
              </a:rPr>
              <a:t>o </a:t>
            </a:r>
            <a:r>
              <a:rPr lang="es-ES" altLang="es-VE" sz="24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el reemplazo de </a:t>
            </a:r>
            <a:r>
              <a:rPr lang="es-ES" altLang="es-VE" sz="2400" dirty="0" smtClean="0">
                <a:solidFill>
                  <a:srgbClr val="212121"/>
                </a:solidFill>
                <a:latin typeface="Times New Roman" panose="02020603050405020304" pitchFamily="18" charset="0"/>
                <a:ea typeface="Calibri" panose="020F0502020204030204" pitchFamily="34" charset="0"/>
                <a:cs typeface="Times New Roman" panose="02020603050405020304" pitchFamily="18" charset="0"/>
              </a:rPr>
              <a:t>VM  </a:t>
            </a:r>
            <a:r>
              <a:rPr lang="es-ES" altLang="es-VE" sz="24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es más efectivo</a:t>
            </a:r>
            <a:r>
              <a:rPr lang="es-VE" altLang="es-VE" sz="2400" dirty="0">
                <a:solidFill>
                  <a:schemeClr val="tx1"/>
                </a:solidFill>
              </a:rPr>
              <a:t> </a:t>
            </a:r>
            <a:endParaRPr lang="es-VE" altLang="es-VE" sz="4000" dirty="0">
              <a:solidFill>
                <a:schemeClr val="tx1"/>
              </a:solidFill>
              <a:latin typeface="Arial" panose="020B0604020202020204" pitchFamily="34" charset="0"/>
            </a:endParaRPr>
          </a:p>
        </p:txBody>
      </p:sp>
      <p:pic>
        <p:nvPicPr>
          <p:cNvPr id="11" name="Picture 5"/>
          <p:cNvPicPr>
            <a:picLocks noChangeAspect="1" noChangeArrowheads="1"/>
          </p:cNvPicPr>
          <p:nvPr/>
        </p:nvPicPr>
        <p:blipFill>
          <a:blip r:embed="rId3"/>
          <a:srcRect/>
          <a:stretch>
            <a:fillRect/>
          </a:stretch>
        </p:blipFill>
        <p:spPr bwMode="auto">
          <a:xfrm>
            <a:off x="1709737" y="3429000"/>
            <a:ext cx="3100388" cy="3143250"/>
          </a:xfrm>
          <a:prstGeom prst="rect">
            <a:avLst/>
          </a:prstGeom>
          <a:noFill/>
          <a:ln w="9525">
            <a:noFill/>
            <a:miter lim="800000"/>
            <a:headEnd/>
            <a:tailEnd/>
          </a:ln>
          <a:effectLst/>
        </p:spPr>
      </p:pic>
      <p:pic>
        <p:nvPicPr>
          <p:cNvPr id="4" name="Imagen 3"/>
          <p:cNvPicPr>
            <a:picLocks noChangeAspect="1"/>
          </p:cNvPicPr>
          <p:nvPr/>
        </p:nvPicPr>
        <p:blipFill>
          <a:blip r:embed="rId4"/>
          <a:stretch>
            <a:fillRect/>
          </a:stretch>
        </p:blipFill>
        <p:spPr>
          <a:xfrm>
            <a:off x="6857999" y="3981450"/>
            <a:ext cx="4676775" cy="2590800"/>
          </a:xfrm>
          <a:prstGeom prst="rect">
            <a:avLst/>
          </a:prstGeom>
        </p:spPr>
      </p:pic>
    </p:spTree>
    <p:extLst>
      <p:ext uri="{BB962C8B-B14F-4D97-AF65-F5344CB8AC3E}">
        <p14:creationId xmlns:p14="http://schemas.microsoft.com/office/powerpoint/2010/main" xmlns="" val="168043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VE" sz="5400" b="1" dirty="0"/>
              <a:t>MÉTODOS.</a:t>
            </a:r>
          </a:p>
        </p:txBody>
      </p:sp>
      <p:sp>
        <p:nvSpPr>
          <p:cNvPr id="4" name="3 Marcador de texto"/>
          <p:cNvSpPr>
            <a:spLocks noGrp="1"/>
          </p:cNvSpPr>
          <p:nvPr>
            <p:ph type="body" sz="quarter" idx="13"/>
          </p:nvPr>
        </p:nvSpPr>
        <p:spPr/>
        <p:txBody>
          <a:bodyPr/>
          <a:lstStyle/>
          <a:p>
            <a:pPr algn="ctr"/>
            <a:r>
              <a:rPr lang="es-VE" sz="4000" dirty="0">
                <a:solidFill>
                  <a:schemeClr val="tx1"/>
                </a:solidFill>
              </a:rPr>
              <a:t>OBJETIVO:</a:t>
            </a:r>
          </a:p>
        </p:txBody>
      </p:sp>
      <p:graphicFrame>
        <p:nvGraphicFramePr>
          <p:cNvPr id="5" name="4 Diagrama"/>
          <p:cNvGraphicFramePr/>
          <p:nvPr>
            <p:extLst>
              <p:ext uri="{D42A27DB-BD31-4B8C-83A1-F6EECF244321}">
                <p14:modId xmlns:p14="http://schemas.microsoft.com/office/powerpoint/2010/main" xmlns="" val="538731928"/>
              </p:ext>
            </p:extLst>
          </p:nvPr>
        </p:nvGraphicFramePr>
        <p:xfrm>
          <a:off x="1847510" y="854529"/>
          <a:ext cx="9163050" cy="473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texto 1"/>
          <p:cNvSpPr>
            <a:spLocks noGrp="1"/>
          </p:cNvSpPr>
          <p:nvPr>
            <p:ph type="body" sz="quarter" idx="13"/>
          </p:nvPr>
        </p:nvSpPr>
        <p:spPr/>
        <p:txBody>
          <a:bodyPr/>
          <a:lstStyle/>
          <a:p>
            <a:endParaRPr lang="es-VE"/>
          </a:p>
        </p:txBody>
      </p:sp>
    </p:spTree>
    <p:extLst>
      <p:ext uri="{BB962C8B-B14F-4D97-AF65-F5344CB8AC3E}">
        <p14:creationId xmlns:p14="http://schemas.microsoft.com/office/powerpoint/2010/main" xmlns="" val="724471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a:xfrm rot="16200000">
            <a:off x="2877444" y="3512032"/>
            <a:ext cx="4829176" cy="1272383"/>
          </a:xfrm>
        </p:spPr>
        <p:txBody>
          <a:bodyPr/>
          <a:lstStyle/>
          <a:p>
            <a:pPr algn="ctr"/>
            <a:r>
              <a:rPr lang="es-VE" b="1" dirty="0" smtClean="0"/>
              <a:t>MÉTODOS.</a:t>
            </a:r>
            <a:endParaRPr lang="es-VE" b="1" dirty="0"/>
          </a:p>
        </p:txBody>
      </p:sp>
      <p:pic>
        <p:nvPicPr>
          <p:cNvPr id="6" name="Picture 2" descr="Resultado de imagen para busqueda"/>
          <p:cNvPicPr>
            <a:picLocks noChangeAspect="1" noChangeArrowheads="1"/>
          </p:cNvPicPr>
          <p:nvPr/>
        </p:nvPicPr>
        <p:blipFill>
          <a:blip r:embed="rId3" cstate="print"/>
          <a:srcRect t="7000" r="8002"/>
          <a:stretch>
            <a:fillRect/>
          </a:stretch>
        </p:blipFill>
        <p:spPr bwMode="auto">
          <a:xfrm>
            <a:off x="1909154" y="404665"/>
            <a:ext cx="1306526" cy="1316939"/>
          </a:xfrm>
          <a:prstGeom prst="rect">
            <a:avLst/>
          </a:prstGeom>
          <a:noFill/>
        </p:spPr>
      </p:pic>
      <p:sp>
        <p:nvSpPr>
          <p:cNvPr id="7" name="6 Flecha derecha"/>
          <p:cNvSpPr/>
          <p:nvPr/>
        </p:nvSpPr>
        <p:spPr>
          <a:xfrm>
            <a:off x="3287688" y="1301588"/>
            <a:ext cx="1368152" cy="8640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7 CuadroTexto"/>
          <p:cNvSpPr txBox="1"/>
          <p:nvPr/>
        </p:nvSpPr>
        <p:spPr>
          <a:xfrm>
            <a:off x="4799856" y="908720"/>
            <a:ext cx="547260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b="1" dirty="0"/>
              <a:t>Se realizó una búsqueda bibliográfica en </a:t>
            </a:r>
            <a:r>
              <a:rPr lang="es-ES" sz="2000" b="1" dirty="0" err="1"/>
              <a:t>Pubmed</a:t>
            </a:r>
            <a:r>
              <a:rPr lang="es-ES" sz="2000" b="1" dirty="0"/>
              <a:t>, </a:t>
            </a:r>
            <a:r>
              <a:rPr lang="es-ES" sz="2000" b="1" dirty="0" err="1"/>
              <a:t>Embase</a:t>
            </a:r>
            <a:r>
              <a:rPr lang="es-ES" sz="2000" b="1" dirty="0"/>
              <a:t>, </a:t>
            </a:r>
            <a:r>
              <a:rPr lang="es-ES" sz="2000" b="1" dirty="0" err="1"/>
              <a:t>Ovid</a:t>
            </a:r>
            <a:r>
              <a:rPr lang="es-ES" sz="2000" b="1" dirty="0"/>
              <a:t> y Google </a:t>
            </a:r>
            <a:r>
              <a:rPr lang="es-ES" sz="2000" b="1" dirty="0" err="1"/>
              <a:t>Scholar</a:t>
            </a:r>
            <a:r>
              <a:rPr lang="es-ES" sz="2000" b="1" dirty="0"/>
              <a:t> para los estudios publicados entre 1965 y 2010 sin restricción de idioma</a:t>
            </a:r>
            <a:r>
              <a:rPr lang="es-ES" dirty="0" smtClean="0"/>
              <a:t>. </a:t>
            </a:r>
            <a:r>
              <a:rPr lang="es-ES" dirty="0"/>
              <a:t> </a:t>
            </a:r>
            <a:endParaRPr lang="en-US" dirty="0">
              <a:latin typeface="Tahoma" pitchFamily="34" charset="0"/>
              <a:ea typeface="Tahoma" pitchFamily="34" charset="0"/>
              <a:cs typeface="Tahoma" pitchFamily="34" charset="0"/>
            </a:endParaRPr>
          </a:p>
        </p:txBody>
      </p:sp>
      <p:sp>
        <p:nvSpPr>
          <p:cNvPr id="9" name="8 Flecha abajo"/>
          <p:cNvSpPr/>
          <p:nvPr/>
        </p:nvSpPr>
        <p:spPr>
          <a:xfrm>
            <a:off x="6888088" y="2492896"/>
            <a:ext cx="612068" cy="518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9 Tabla"/>
          <p:cNvGraphicFramePr>
            <a:graphicFrameLocks noGrp="1"/>
          </p:cNvGraphicFramePr>
          <p:nvPr>
            <p:extLst>
              <p:ext uri="{D42A27DB-BD31-4B8C-83A1-F6EECF244321}">
                <p14:modId xmlns:p14="http://schemas.microsoft.com/office/powerpoint/2010/main" xmlns="" val="963853638"/>
              </p:ext>
            </p:extLst>
          </p:nvPr>
        </p:nvGraphicFramePr>
        <p:xfrm>
          <a:off x="3575720" y="3055952"/>
          <a:ext cx="7092280" cy="3921930"/>
        </p:xfrm>
        <a:graphic>
          <a:graphicData uri="http://schemas.openxmlformats.org/drawingml/2006/table">
            <a:tbl>
              <a:tblPr firstRow="1" bandRow="1">
                <a:tableStyleId>{69012ECD-51FC-41F1-AA8D-1B2483CD663E}</a:tableStyleId>
              </a:tblPr>
              <a:tblGrid>
                <a:gridCol w="7092280">
                  <a:extLst>
                    <a:ext uri="{9D8B030D-6E8A-4147-A177-3AD203B41FA5}">
                      <a16:colId xmlns:a16="http://schemas.microsoft.com/office/drawing/2014/main" xmlns="" val="20000"/>
                    </a:ext>
                  </a:extLst>
                </a:gridCol>
              </a:tblGrid>
              <a:tr h="501421">
                <a:tc>
                  <a:txBody>
                    <a:bodyPr/>
                    <a:lstStyle/>
                    <a:p>
                      <a:pPr algn="ctr"/>
                      <a:r>
                        <a:rPr lang="es-ES" sz="2800" b="1" dirty="0" smtClean="0">
                          <a:solidFill>
                            <a:schemeClr val="bg1"/>
                          </a:solidFill>
                          <a:latin typeface="Century Gothic" pitchFamily="34" charset="0"/>
                        </a:rPr>
                        <a:t>Términos</a:t>
                      </a:r>
                      <a:r>
                        <a:rPr lang="es-ES" sz="2800" b="1" baseline="0" dirty="0" smtClean="0">
                          <a:solidFill>
                            <a:schemeClr val="bg1"/>
                          </a:solidFill>
                          <a:latin typeface="Century Gothic" pitchFamily="34" charset="0"/>
                        </a:rPr>
                        <a:t> de Búsqueda</a:t>
                      </a:r>
                      <a:endParaRPr lang="en-US" sz="2800" b="1" dirty="0">
                        <a:solidFill>
                          <a:schemeClr val="bg1"/>
                        </a:solidFill>
                        <a:latin typeface="Century Gothic" pitchFamily="34" charset="0"/>
                        <a:ea typeface="Tahoma" pitchFamily="34" charset="0"/>
                        <a:cs typeface="Tahoma" pitchFamily="34" charset="0"/>
                      </a:endParaRPr>
                    </a:p>
                  </a:txBody>
                  <a:tcPr/>
                </a:tc>
                <a:extLst>
                  <a:ext uri="{0D108BD9-81ED-4DB2-BD59-A6C34878D82A}">
                    <a16:rowId xmlns:a16="http://schemas.microsoft.com/office/drawing/2014/main" xmlns="" val="10000"/>
                  </a:ext>
                </a:extLst>
              </a:tr>
              <a:tr h="383439">
                <a:tc>
                  <a:txBody>
                    <a:bodyPr/>
                    <a:lstStyle/>
                    <a:p>
                      <a:pPr algn="ctr"/>
                      <a:r>
                        <a:rPr lang="es-ES" sz="2000" b="1" kern="1200" baseline="0" dirty="0" smtClean="0">
                          <a:solidFill>
                            <a:schemeClr val="bg1"/>
                          </a:solidFill>
                          <a:latin typeface="Century Gothic" pitchFamily="34" charset="0"/>
                          <a:ea typeface="+mn-ea"/>
                          <a:cs typeface="+mn-cs"/>
                        </a:rPr>
                        <a:t>«</a:t>
                      </a:r>
                      <a:r>
                        <a:rPr lang="es-ES" sz="2000" b="1" kern="1200" dirty="0" smtClean="0">
                          <a:solidFill>
                            <a:schemeClr val="bg1"/>
                          </a:solidFill>
                          <a:effectLst/>
                          <a:latin typeface="+mn-lt"/>
                          <a:ea typeface="+mn-ea"/>
                          <a:cs typeface="+mn-cs"/>
                        </a:rPr>
                        <a:t>Válvula mitral </a:t>
                      </a:r>
                      <a:r>
                        <a:rPr lang="es-VE" sz="2000" b="1" kern="1200" baseline="0" dirty="0" smtClean="0">
                          <a:solidFill>
                            <a:schemeClr val="bg1"/>
                          </a:solidFill>
                          <a:latin typeface="Century Gothic" pitchFamily="34" charset="0"/>
                          <a:ea typeface="+mn-ea"/>
                          <a:cs typeface="+mn-cs"/>
                        </a:rPr>
                        <a:t>»</a:t>
                      </a:r>
                      <a:endParaRPr lang="en-US" sz="2000" b="1" dirty="0">
                        <a:solidFill>
                          <a:schemeClr val="bg1"/>
                        </a:solidFill>
                        <a:latin typeface="Century Gothic" pitchFamily="34" charset="0"/>
                        <a:ea typeface="Tahoma" pitchFamily="34" charset="0"/>
                        <a:cs typeface="Tahoma" pitchFamily="34" charset="0"/>
                      </a:endParaRPr>
                    </a:p>
                  </a:txBody>
                  <a:tcPr/>
                </a:tc>
                <a:extLst>
                  <a:ext uri="{0D108BD9-81ED-4DB2-BD59-A6C34878D82A}">
                    <a16:rowId xmlns:a16="http://schemas.microsoft.com/office/drawing/2014/main" xmlns="" val="10001"/>
                  </a:ext>
                </a:extLst>
              </a:tr>
              <a:tr h="3834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b="1" kern="1200" baseline="0" dirty="0" smtClean="0">
                          <a:solidFill>
                            <a:schemeClr val="bg1"/>
                          </a:solidFill>
                          <a:latin typeface="Century Gothic" pitchFamily="34" charset="0"/>
                          <a:ea typeface="+mn-ea"/>
                          <a:cs typeface="+mn-cs"/>
                        </a:rPr>
                        <a:t>« </a:t>
                      </a:r>
                      <a:r>
                        <a:rPr lang="es-ES" sz="2000" b="1" kern="1200" dirty="0" smtClean="0">
                          <a:solidFill>
                            <a:schemeClr val="bg1"/>
                          </a:solidFill>
                          <a:effectLst/>
                          <a:latin typeface="+mn-lt"/>
                          <a:ea typeface="+mn-ea"/>
                          <a:cs typeface="+mn-cs"/>
                        </a:rPr>
                        <a:t>Reimplantación </a:t>
                      </a:r>
                      <a:r>
                        <a:rPr lang="es-VE" sz="2000" b="1" kern="1200" baseline="0" dirty="0" smtClean="0">
                          <a:solidFill>
                            <a:schemeClr val="bg1"/>
                          </a:solidFill>
                          <a:latin typeface="Century Gothic" pitchFamily="34" charset="0"/>
                          <a:ea typeface="+mn-ea"/>
                          <a:cs typeface="+mn-cs"/>
                        </a:rPr>
                        <a:t>»</a:t>
                      </a:r>
                      <a:endParaRPr lang="en-US" sz="2000" b="1" dirty="0" smtClean="0">
                        <a:solidFill>
                          <a:schemeClr val="bg1"/>
                        </a:solidFill>
                        <a:latin typeface="Century Gothic" pitchFamily="34" charset="0"/>
                        <a:ea typeface="Tahoma" pitchFamily="34" charset="0"/>
                        <a:cs typeface="Tahoma" pitchFamily="34" charset="0"/>
                      </a:endParaRPr>
                    </a:p>
                  </a:txBody>
                  <a:tcPr/>
                </a:tc>
                <a:extLst>
                  <a:ext uri="{0D108BD9-81ED-4DB2-BD59-A6C34878D82A}">
                    <a16:rowId xmlns:a16="http://schemas.microsoft.com/office/drawing/2014/main" xmlns="" val="10002"/>
                  </a:ext>
                </a:extLst>
              </a:tr>
              <a:tr h="3834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b="1" kern="1200" baseline="0" dirty="0" smtClean="0">
                          <a:solidFill>
                            <a:schemeClr val="bg1"/>
                          </a:solidFill>
                          <a:latin typeface="Century Gothic" pitchFamily="34" charset="0"/>
                          <a:ea typeface="+mn-ea"/>
                          <a:cs typeface="+mn-cs"/>
                        </a:rPr>
                        <a:t>« </a:t>
                      </a:r>
                      <a:r>
                        <a:rPr lang="es-ES" sz="2000" b="1" kern="1200" dirty="0" smtClean="0">
                          <a:solidFill>
                            <a:schemeClr val="bg1"/>
                          </a:solidFill>
                          <a:effectLst/>
                          <a:latin typeface="+mn-lt"/>
                          <a:ea typeface="+mn-ea"/>
                          <a:cs typeface="+mn-cs"/>
                        </a:rPr>
                        <a:t>Prótesis valvular cardíaca </a:t>
                      </a:r>
                      <a:r>
                        <a:rPr lang="es-VE" sz="2000" b="1" kern="1200" baseline="0" dirty="0" smtClean="0">
                          <a:solidFill>
                            <a:schemeClr val="bg1"/>
                          </a:solidFill>
                          <a:latin typeface="Century Gothic" pitchFamily="34" charset="0"/>
                          <a:ea typeface="+mn-ea"/>
                          <a:cs typeface="+mn-cs"/>
                        </a:rPr>
                        <a:t>»</a:t>
                      </a:r>
                      <a:endParaRPr lang="en-US" sz="2000" b="1" dirty="0" smtClean="0">
                        <a:solidFill>
                          <a:schemeClr val="bg1"/>
                        </a:solidFill>
                        <a:latin typeface="Century Gothic" pitchFamily="34" charset="0"/>
                        <a:ea typeface="Tahoma" pitchFamily="34" charset="0"/>
                        <a:cs typeface="Tahoma" pitchFamily="34" charset="0"/>
                      </a:endParaRPr>
                    </a:p>
                  </a:txBody>
                  <a:tcPr/>
                </a:tc>
                <a:extLst>
                  <a:ext uri="{0D108BD9-81ED-4DB2-BD59-A6C34878D82A}">
                    <a16:rowId xmlns:a16="http://schemas.microsoft.com/office/drawing/2014/main" xmlns="" val="10003"/>
                  </a:ext>
                </a:extLst>
              </a:tr>
              <a:tr h="383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bg1"/>
                          </a:solidFill>
                          <a:effectLst/>
                          <a:latin typeface="Century Gothic" pitchFamily="34" charset="0"/>
                          <a:ea typeface="+mn-ea"/>
                          <a:cs typeface="+mn-cs"/>
                        </a:rPr>
                        <a:t>«</a:t>
                      </a:r>
                      <a:r>
                        <a:rPr lang="es-ES" sz="2000" b="1" kern="1200" dirty="0" smtClean="0">
                          <a:solidFill>
                            <a:schemeClr val="bg1"/>
                          </a:solidFill>
                          <a:effectLst/>
                          <a:latin typeface="+mn-lt"/>
                          <a:ea typeface="+mn-ea"/>
                          <a:cs typeface="+mn-cs"/>
                        </a:rPr>
                        <a:t>Implante de prótesis valvular cardíaca </a:t>
                      </a:r>
                      <a:r>
                        <a:rPr lang="es-VE" sz="2000" b="1" kern="1200" baseline="0" dirty="0" smtClean="0">
                          <a:solidFill>
                            <a:schemeClr val="bg1"/>
                          </a:solidFill>
                          <a:latin typeface="Century Gothic" pitchFamily="34" charset="0"/>
                          <a:ea typeface="+mn-ea"/>
                          <a:cs typeface="+mn-cs"/>
                        </a:rPr>
                        <a:t>»</a:t>
                      </a:r>
                      <a:endParaRPr lang="en-US" sz="2000" b="1" dirty="0" smtClean="0">
                        <a:solidFill>
                          <a:schemeClr val="bg1"/>
                        </a:solidFill>
                        <a:latin typeface="Century Gothic" pitchFamily="34" charset="0"/>
                        <a:ea typeface="Tahoma" pitchFamily="34" charset="0"/>
                        <a:cs typeface="Tahoma" pitchFamily="34" charset="0"/>
                      </a:endParaRPr>
                    </a:p>
                  </a:txBody>
                  <a:tcPr/>
                </a:tc>
                <a:extLst>
                  <a:ext uri="{0D108BD9-81ED-4DB2-BD59-A6C34878D82A}">
                    <a16:rowId xmlns:a16="http://schemas.microsoft.com/office/drawing/2014/main" xmlns="" val="10004"/>
                  </a:ext>
                </a:extLst>
              </a:tr>
              <a:tr h="5749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b="1" kern="1200" dirty="0" smtClean="0">
                          <a:solidFill>
                            <a:schemeClr val="bg1"/>
                          </a:solidFill>
                          <a:effectLst/>
                          <a:latin typeface="Century Gothic" pitchFamily="34" charset="0"/>
                          <a:ea typeface="+mn-ea"/>
                          <a:cs typeface="+mn-cs"/>
                        </a:rPr>
                        <a:t>« I</a:t>
                      </a:r>
                      <a:r>
                        <a:rPr lang="es-ES" sz="2000" b="1" kern="1200" dirty="0" smtClean="0">
                          <a:solidFill>
                            <a:schemeClr val="bg1"/>
                          </a:solidFill>
                          <a:effectLst/>
                          <a:latin typeface="+mn-lt"/>
                          <a:ea typeface="+mn-ea"/>
                          <a:cs typeface="+mn-cs"/>
                        </a:rPr>
                        <a:t>squemia </a:t>
                      </a:r>
                      <a:r>
                        <a:rPr lang="es-VE" sz="2000" b="1" kern="1200" baseline="0" dirty="0" smtClean="0">
                          <a:solidFill>
                            <a:schemeClr val="bg1"/>
                          </a:solidFill>
                          <a:latin typeface="Century Gothic" pitchFamily="34" charset="0"/>
                          <a:ea typeface="+mn-ea"/>
                          <a:cs typeface="+mn-cs"/>
                        </a:rPr>
                        <a:t>»</a:t>
                      </a:r>
                    </a:p>
                  </a:txBody>
                  <a:tcPr/>
                </a:tc>
                <a:extLst>
                  <a:ext uri="{0D108BD9-81ED-4DB2-BD59-A6C34878D82A}">
                    <a16:rowId xmlns:a16="http://schemas.microsoft.com/office/drawing/2014/main" xmlns="" val="10005"/>
                  </a:ext>
                </a:extLst>
              </a:tr>
              <a:tr h="3834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2000" b="1" kern="1200" baseline="0" dirty="0" smtClean="0">
                          <a:solidFill>
                            <a:schemeClr val="bg1"/>
                          </a:solidFill>
                          <a:latin typeface="Century Gothic" pitchFamily="34" charset="0"/>
                          <a:ea typeface="+mn-ea"/>
                          <a:cs typeface="+mn-cs"/>
                        </a:rPr>
                        <a:t>«</a:t>
                      </a:r>
                      <a:r>
                        <a:rPr lang="es-ES" sz="2000" b="1" kern="1200" dirty="0" smtClean="0">
                          <a:solidFill>
                            <a:schemeClr val="bg1"/>
                          </a:solidFill>
                          <a:effectLst/>
                          <a:latin typeface="Century Gothic" pitchFamily="34" charset="0"/>
                          <a:ea typeface="+mn-ea"/>
                          <a:cs typeface="+mn-cs"/>
                        </a:rPr>
                        <a:t> </a:t>
                      </a:r>
                      <a:r>
                        <a:rPr lang="es-ES" sz="2000" b="1" kern="1200" dirty="0" smtClean="0">
                          <a:solidFill>
                            <a:schemeClr val="bg1"/>
                          </a:solidFill>
                          <a:effectLst/>
                          <a:latin typeface="+mn-lt"/>
                          <a:ea typeface="+mn-ea"/>
                          <a:cs typeface="+mn-cs"/>
                        </a:rPr>
                        <a:t> Isquemia </a:t>
                      </a:r>
                      <a:r>
                        <a:rPr lang="es-ES" sz="2000" b="1" kern="1200" dirty="0" err="1" smtClean="0">
                          <a:solidFill>
                            <a:schemeClr val="bg1"/>
                          </a:solidFill>
                          <a:effectLst/>
                          <a:latin typeface="+mn-lt"/>
                          <a:ea typeface="+mn-ea"/>
                          <a:cs typeface="+mn-cs"/>
                        </a:rPr>
                        <a:t>mioc</a:t>
                      </a:r>
                      <a:r>
                        <a:rPr lang="es-VE" sz="2000" b="1" kern="1200" dirty="0" smtClean="0">
                          <a:solidFill>
                            <a:schemeClr val="bg1"/>
                          </a:solidFill>
                          <a:effectLst/>
                          <a:latin typeface="+mn-lt"/>
                          <a:ea typeface="+mn-ea"/>
                          <a:cs typeface="+mn-cs"/>
                        </a:rPr>
                        <a:t>á</a:t>
                      </a:r>
                      <a:r>
                        <a:rPr lang="es-ES" sz="2000" b="1" kern="1200" dirty="0" err="1" smtClean="0">
                          <a:solidFill>
                            <a:schemeClr val="bg1"/>
                          </a:solidFill>
                          <a:effectLst/>
                          <a:latin typeface="+mn-lt"/>
                          <a:ea typeface="+mn-ea"/>
                          <a:cs typeface="+mn-cs"/>
                        </a:rPr>
                        <a:t>rdica</a:t>
                      </a:r>
                      <a:r>
                        <a:rPr lang="es-ES" sz="2000" b="1" kern="1200" dirty="0" smtClean="0">
                          <a:solidFill>
                            <a:schemeClr val="bg1"/>
                          </a:solidFill>
                          <a:effectLst/>
                          <a:latin typeface="+mn-lt"/>
                          <a:ea typeface="+mn-ea"/>
                          <a:cs typeface="+mn-cs"/>
                        </a:rPr>
                        <a:t> </a:t>
                      </a:r>
                      <a:r>
                        <a:rPr lang="es-VE" sz="2000" b="1" kern="1200" baseline="0" dirty="0" smtClean="0">
                          <a:solidFill>
                            <a:schemeClr val="bg1"/>
                          </a:solidFill>
                          <a:latin typeface="Century Gothic" pitchFamily="34" charset="0"/>
                          <a:ea typeface="+mn-ea"/>
                          <a:cs typeface="+mn-cs"/>
                        </a:rPr>
                        <a:t>»</a:t>
                      </a:r>
                      <a:endParaRPr lang="en-US" sz="2000" b="1" dirty="0" smtClean="0">
                        <a:solidFill>
                          <a:schemeClr val="bg1"/>
                        </a:solidFill>
                        <a:latin typeface="Century Gothic" pitchFamily="34" charset="0"/>
                        <a:ea typeface="Tahoma" pitchFamily="34" charset="0"/>
                        <a:cs typeface="Tahoma" pitchFamily="34" charset="0"/>
                      </a:endParaRPr>
                    </a:p>
                  </a:txBody>
                  <a:tcPr/>
                </a:tc>
                <a:extLst>
                  <a:ext uri="{0D108BD9-81ED-4DB2-BD59-A6C34878D82A}">
                    <a16:rowId xmlns:a16="http://schemas.microsoft.com/office/drawing/2014/main" xmlns="" val="10006"/>
                  </a:ext>
                </a:extLst>
              </a:tr>
              <a:tr h="847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kern="1200" baseline="0" dirty="0" smtClean="0">
                          <a:solidFill>
                            <a:schemeClr val="bg1"/>
                          </a:solidFill>
                          <a:latin typeface="Century Gothic" pitchFamily="34" charset="0"/>
                          <a:ea typeface="+mn-ea"/>
                          <a:cs typeface="+mn-cs"/>
                        </a:rPr>
                        <a:t>« </a:t>
                      </a:r>
                      <a:r>
                        <a:rPr lang="es-ES" sz="2000" b="1" kern="1200" dirty="0" smtClean="0">
                          <a:solidFill>
                            <a:schemeClr val="bg1"/>
                          </a:solidFill>
                          <a:effectLst/>
                          <a:latin typeface="Century Gothic" pitchFamily="34" charset="0"/>
                          <a:ea typeface="+mn-ea"/>
                          <a:cs typeface="+mn-cs"/>
                        </a:rPr>
                        <a:t>In</a:t>
                      </a:r>
                      <a:r>
                        <a:rPr lang="es-ES" sz="2000" b="1" kern="1200" dirty="0" smtClean="0">
                          <a:solidFill>
                            <a:schemeClr val="bg1"/>
                          </a:solidFill>
                          <a:effectLst/>
                          <a:latin typeface="+mn-lt"/>
                          <a:ea typeface="+mn-ea"/>
                          <a:cs typeface="+mn-cs"/>
                        </a:rPr>
                        <a:t>suficiencia valvular mitral </a:t>
                      </a:r>
                      <a:r>
                        <a:rPr lang="es-VE" sz="2000" b="1" kern="1200" baseline="0" dirty="0" smtClean="0">
                          <a:solidFill>
                            <a:schemeClr val="bg1"/>
                          </a:solidFill>
                          <a:latin typeface="Century Gothic" pitchFamily="34" charset="0"/>
                          <a:ea typeface="+mn-ea"/>
                          <a:cs typeface="+mn-cs"/>
                        </a:rPr>
                        <a:t>»</a:t>
                      </a:r>
                      <a:endParaRPr lang="es-ES" sz="2000" b="1" kern="1200" dirty="0" smtClean="0">
                        <a:solidFill>
                          <a:schemeClr val="bg1"/>
                        </a:solidFill>
                        <a:effectLst/>
                        <a:latin typeface="+mn-lt"/>
                        <a:ea typeface="+mn-ea"/>
                        <a:cs typeface="+mn-cs"/>
                      </a:endParaRPr>
                    </a:p>
                  </a:txBody>
                  <a:tcPr/>
                </a:tc>
                <a:extLst>
                  <a:ext uri="{0D108BD9-81ED-4DB2-BD59-A6C34878D82A}">
                    <a16:rowId xmlns:a16="http://schemas.microsoft.com/office/drawing/2014/main" xmlns="" val="10007"/>
                  </a:ext>
                </a:extLst>
              </a:tr>
            </a:tbl>
          </a:graphicData>
        </a:graphic>
      </p:graphicFrame>
      <p:sp>
        <p:nvSpPr>
          <p:cNvPr id="11" name="1 Título"/>
          <p:cNvSpPr txBox="1">
            <a:spLocks/>
          </p:cNvSpPr>
          <p:nvPr/>
        </p:nvSpPr>
        <p:spPr>
          <a:xfrm>
            <a:off x="4745546" y="136203"/>
            <a:ext cx="4705941"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bg1"/>
                </a:solidFill>
                <a:latin typeface="Tahoma" pitchFamily="34" charset="0"/>
                <a:ea typeface="Tahoma" pitchFamily="34" charset="0"/>
                <a:cs typeface="Tahoma" pitchFamily="34" charset="0"/>
              </a:rPr>
              <a:t>Metodología</a:t>
            </a:r>
            <a:r>
              <a:rPr lang="es-ES" sz="2800" b="1" dirty="0">
                <a:latin typeface="Tahoma" pitchFamily="34" charset="0"/>
                <a:ea typeface="Tahoma" pitchFamily="34" charset="0"/>
                <a:cs typeface="Tahoma" pitchFamily="34" charset="0"/>
              </a:rPr>
              <a:t> </a:t>
            </a:r>
          </a:p>
        </p:txBody>
      </p:sp>
      <p:sp>
        <p:nvSpPr>
          <p:cNvPr id="12" name="11 CuadroTexto"/>
          <p:cNvSpPr txBox="1"/>
          <p:nvPr/>
        </p:nvSpPr>
        <p:spPr>
          <a:xfrm>
            <a:off x="3971764" y="3122427"/>
            <a:ext cx="608467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dirty="0"/>
              <a:t>También se realizaron búsquedas complementarias con el siguiente texto libre: "reparación de la válvula mitral", "reemplazo de la válvula mitral" y "regurgitación mitral". La función de artículos relacionados fue utilizada para ampliar la búsqueda. La biblioteca Cochrane también se buscó utilizando los términos anteriores</a:t>
            </a:r>
            <a:r>
              <a:rPr lang="es-ES" sz="2000" b="1" dirty="0" smtClean="0">
                <a:latin typeface="Century Gothic" pitchFamily="34" charset="0"/>
              </a:rPr>
              <a:t>.</a:t>
            </a:r>
            <a:endParaRPr lang="es-VE" sz="2000" b="1" dirty="0">
              <a:latin typeface="Century Gothic" pitchFamily="34" charset="0"/>
            </a:endParaRPr>
          </a:p>
        </p:txBody>
      </p:sp>
    </p:spTree>
    <p:extLst>
      <p:ext uri="{BB962C8B-B14F-4D97-AF65-F5344CB8AC3E}">
        <p14:creationId xmlns:p14="http://schemas.microsoft.com/office/powerpoint/2010/main" xmlns="" val="1432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ppt_w*0.05"/>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anim calcmode="lin" valueType="num">
                                      <p:cBhvr>
                                        <p:cTn id="27" dur="500" fill="hold"/>
                                        <p:tgtEl>
                                          <p:spTgt spid="9"/>
                                        </p:tgtEl>
                                        <p:attrNameLst>
                                          <p:attrName>ppt_x</p:attrName>
                                        </p:attrNameLst>
                                      </p:cBhvr>
                                      <p:tavLst>
                                        <p:tav tm="0">
                                          <p:val>
                                            <p:strVal val="#ppt_x-.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plus(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rot="16200000">
            <a:off x="-410410" y="3356671"/>
            <a:ext cx="4829176" cy="95428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cap="all" baseline="0">
                <a:solidFill>
                  <a:srgbClr val="024C96"/>
                </a:solidFill>
                <a:latin typeface="Century Gothic" panose="020B0502020202020204" pitchFamily="34" charset="0"/>
                <a:ea typeface="+mj-ea"/>
                <a:cs typeface="+mj-cs"/>
              </a:defRPr>
            </a:lvl1pPr>
          </a:lstStyle>
          <a:p>
            <a:pPr algn="ctr"/>
            <a:r>
              <a:rPr lang="es-VE" b="1" dirty="0">
                <a:solidFill>
                  <a:schemeClr val="tx1"/>
                </a:solidFill>
                <a:latin typeface="+mj-lt"/>
              </a:rPr>
              <a:t>MÉTODOS</a:t>
            </a:r>
            <a:r>
              <a:rPr lang="es-VE" b="1" dirty="0">
                <a:latin typeface="Century" pitchFamily="18" charset="0"/>
              </a:rPr>
              <a:t>.</a:t>
            </a:r>
          </a:p>
        </p:txBody>
      </p:sp>
      <p:pic>
        <p:nvPicPr>
          <p:cNvPr id="7" name="Picture 2" descr="Resultado de imagen para busqueda"/>
          <p:cNvPicPr>
            <a:picLocks noChangeAspect="1" noChangeArrowheads="1"/>
          </p:cNvPicPr>
          <p:nvPr/>
        </p:nvPicPr>
        <p:blipFill>
          <a:blip r:embed="rId3" cstate="print"/>
          <a:srcRect t="7000" r="8002"/>
          <a:stretch>
            <a:fillRect/>
          </a:stretch>
        </p:blipFill>
        <p:spPr bwMode="auto">
          <a:xfrm>
            <a:off x="1909154" y="404665"/>
            <a:ext cx="1306526" cy="1316939"/>
          </a:xfrm>
          <a:prstGeom prst="rect">
            <a:avLst/>
          </a:prstGeom>
          <a:noFill/>
        </p:spPr>
      </p:pic>
      <p:sp>
        <p:nvSpPr>
          <p:cNvPr id="3" name="Marcador de texto 2"/>
          <p:cNvSpPr>
            <a:spLocks noGrp="1"/>
          </p:cNvSpPr>
          <p:nvPr>
            <p:ph type="body" sz="quarter" idx="13"/>
          </p:nvPr>
        </p:nvSpPr>
        <p:spPr/>
        <p:txBody>
          <a:bodyPr/>
          <a:lstStyle/>
          <a:p>
            <a:endParaRPr lang="es-VE" dirty="0"/>
          </a:p>
        </p:txBody>
      </p:sp>
      <p:sp>
        <p:nvSpPr>
          <p:cNvPr id="17" name="1 Título"/>
          <p:cNvSpPr txBox="1">
            <a:spLocks/>
          </p:cNvSpPr>
          <p:nvPr/>
        </p:nvSpPr>
        <p:spPr>
          <a:xfrm>
            <a:off x="4414396" y="248768"/>
            <a:ext cx="4705941" cy="57606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800" b="1" dirty="0">
                <a:solidFill>
                  <a:schemeClr val="bg1"/>
                </a:solidFill>
                <a:latin typeface="Tahoma" pitchFamily="34" charset="0"/>
                <a:ea typeface="Tahoma" pitchFamily="34" charset="0"/>
                <a:cs typeface="Tahoma" pitchFamily="34" charset="0"/>
              </a:rPr>
              <a:t>Metodología</a:t>
            </a:r>
            <a:r>
              <a:rPr lang="es-ES" sz="2800" b="1" dirty="0">
                <a:latin typeface="Tahoma" pitchFamily="34" charset="0"/>
                <a:ea typeface="Tahoma" pitchFamily="34" charset="0"/>
                <a:cs typeface="Tahoma" pitchFamily="34" charset="0"/>
              </a:rPr>
              <a:t> </a:t>
            </a:r>
          </a:p>
        </p:txBody>
      </p:sp>
      <p:pic>
        <p:nvPicPr>
          <p:cNvPr id="18" name="Imagen 17"/>
          <p:cNvPicPr>
            <a:picLocks noChangeAspect="1"/>
          </p:cNvPicPr>
          <p:nvPr/>
        </p:nvPicPr>
        <p:blipFill>
          <a:blip r:embed="rId4"/>
          <a:stretch>
            <a:fillRect/>
          </a:stretch>
        </p:blipFill>
        <p:spPr>
          <a:xfrm>
            <a:off x="3215680" y="1223962"/>
            <a:ext cx="7600950" cy="5176838"/>
          </a:xfrm>
          <a:prstGeom prst="rect">
            <a:avLst/>
          </a:prstGeom>
        </p:spPr>
      </p:pic>
    </p:spTree>
    <p:extLst>
      <p:ext uri="{BB962C8B-B14F-4D97-AF65-F5344CB8AC3E}">
        <p14:creationId xmlns:p14="http://schemas.microsoft.com/office/powerpoint/2010/main" xmlns="" val="48355515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2779</TotalTime>
  <Words>2838</Words>
  <Application>Microsoft Office PowerPoint</Application>
  <PresentationFormat>Personalizado</PresentationFormat>
  <Paragraphs>198</Paragraphs>
  <Slides>36</Slides>
  <Notes>27</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Ion</vt:lpstr>
      <vt:lpstr>ARTICULO DE DISCUSION Grupo 3</vt:lpstr>
      <vt:lpstr>Diapositiva 2</vt:lpstr>
      <vt:lpstr>Reparación o reemplazo de la válvula mitral para la regurgitación mitral isquémica: una revisión sistemática </vt:lpstr>
      <vt:lpstr>Diapositiva 4</vt:lpstr>
      <vt:lpstr>Diapositiva 5</vt:lpstr>
      <vt:lpstr>Diapositiva 6</vt:lpstr>
      <vt:lpstr>MÉTODOS.</vt:lpstr>
      <vt:lpstr>MÉTODOS.</vt:lpstr>
      <vt:lpstr>Diapositiva 9</vt:lpstr>
      <vt:lpstr>MÉTODOS.</vt:lpstr>
      <vt:lpstr>Diapositiva 11</vt:lpstr>
      <vt:lpstr>Métodos</vt:lpstr>
      <vt:lpstr>Diapositiva 13</vt:lpstr>
      <vt:lpstr>Métodos</vt:lpstr>
      <vt:lpstr>Métodos</vt:lpstr>
      <vt:lpstr>Diapositiva 16</vt:lpstr>
      <vt:lpstr>Diapositiva 17</vt:lpstr>
      <vt:lpstr>Diapositiva 18</vt:lpstr>
      <vt:lpstr>Diapositiva 19</vt:lpstr>
      <vt:lpstr>Diapositiva 20</vt:lpstr>
      <vt:lpstr>Diapositiva 21</vt:lpstr>
      <vt:lpstr>Diapositiva 22</vt:lpstr>
      <vt:lpstr>Diapositiva 23</vt:lpstr>
      <vt:lpstr>Diapositiva 24</vt:lpstr>
      <vt:lpstr>Discusión</vt:lpstr>
      <vt:lpstr>Discusión</vt:lpstr>
      <vt:lpstr>Diapositiva 27</vt:lpstr>
      <vt:lpstr>Diapositiva 28</vt:lpstr>
      <vt:lpstr>Limitaciones y fortalezas </vt:lpstr>
      <vt:lpstr>Conclusiones</vt:lpstr>
      <vt:lpstr>Diapositiva 31</vt:lpstr>
      <vt:lpstr>Diapositiva 32</vt:lpstr>
      <vt:lpstr>Diapositiva 33</vt:lpstr>
      <vt:lpstr>Aportes del grupo</vt:lpstr>
      <vt:lpstr>Aportes del grupo</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dc:creator>
  <cp:lastModifiedBy>Carmen</cp:lastModifiedBy>
  <cp:revision>88</cp:revision>
  <dcterms:created xsi:type="dcterms:W3CDTF">2019-05-11T00:27:11Z</dcterms:created>
  <dcterms:modified xsi:type="dcterms:W3CDTF">2019-05-17T22:22:19Z</dcterms:modified>
</cp:coreProperties>
</file>