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46"/>
  </p:notesMasterIdLst>
  <p:sldIdLst>
    <p:sldId id="299" r:id="rId2"/>
    <p:sldId id="256" r:id="rId3"/>
    <p:sldId id="257" r:id="rId4"/>
    <p:sldId id="258" r:id="rId5"/>
    <p:sldId id="259" r:id="rId6"/>
    <p:sldId id="29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5" r:id="rId21"/>
    <p:sldId id="273" r:id="rId22"/>
    <p:sldId id="274" r:id="rId23"/>
    <p:sldId id="296" r:id="rId24"/>
    <p:sldId id="297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2" r:id="rId33"/>
    <p:sldId id="293" r:id="rId34"/>
    <p:sldId id="294" r:id="rId35"/>
    <p:sldId id="282" r:id="rId36"/>
    <p:sldId id="283" r:id="rId37"/>
    <p:sldId id="286" r:id="rId38"/>
    <p:sldId id="284" r:id="rId39"/>
    <p:sldId id="285" r:id="rId40"/>
    <p:sldId id="287" r:id="rId41"/>
    <p:sldId id="288" r:id="rId42"/>
    <p:sldId id="289" r:id="rId43"/>
    <p:sldId id="290" r:id="rId44"/>
    <p:sldId id="298" r:id="rId4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10" autoAdjust="0"/>
  </p:normalViewPr>
  <p:slideViewPr>
    <p:cSldViewPr snapToGrid="0">
      <p:cViewPr varScale="1">
        <p:scale>
          <a:sx n="80" d="100"/>
          <a:sy n="80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8BEB7-CCB0-431E-9418-E3F55C2892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3EF69C4-5C06-4239-89AE-E4701E5EFD5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población con Fibrilación Auricular (FA) es heterogénea en términos de Enfermedad cerebro-vascular isquémico (EVC)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7CDE2-5F47-4740-8B9E-CC492A6AB93D}" type="parTrans" cxnId="{D67B0C18-6DC8-49F5-99FA-96FEA19E1977}">
      <dgm:prSet/>
      <dgm:spPr/>
      <dgm:t>
        <a:bodyPr/>
        <a:lstStyle/>
        <a:p>
          <a:endParaRPr lang="es-VE"/>
        </a:p>
      </dgm:t>
    </dgm:pt>
    <dgm:pt modelId="{8A17866E-6FF4-478F-B49F-3661B6B241AE}" type="sibTrans" cxnId="{D67B0C18-6DC8-49F5-99FA-96FEA19E1977}">
      <dgm:prSet/>
      <dgm:spPr/>
      <dgm:t>
        <a:bodyPr/>
        <a:lstStyle/>
        <a:p>
          <a:endParaRPr lang="es-VE"/>
        </a:p>
      </dgm:t>
    </dgm:pt>
    <dgm:pt modelId="{870AC1CC-31F0-486E-BEC9-820B8F11F85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 Tasas de EVC anuales van desde &lt; 2% a mas del 10%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7827F-A390-43BE-B17F-0AD081A0E59C}" type="parTrans" cxnId="{D99C8263-8327-4CBE-911F-6988A7A7D92D}">
      <dgm:prSet/>
      <dgm:spPr/>
      <dgm:t>
        <a:bodyPr/>
        <a:lstStyle/>
        <a:p>
          <a:endParaRPr lang="es-VE"/>
        </a:p>
      </dgm:t>
    </dgm:pt>
    <dgm:pt modelId="{18673F3E-79B0-4114-97B5-5D9D4255BBF4}" type="sibTrans" cxnId="{D99C8263-8327-4CBE-911F-6988A7A7D92D}">
      <dgm:prSet/>
      <dgm:spPr/>
      <dgm:t>
        <a:bodyPr/>
        <a:lstStyle/>
        <a:p>
          <a:endParaRPr lang="es-VE"/>
        </a:p>
      </dgm:t>
    </dgm:pt>
    <dgm:pt modelId="{3A66E119-FA2B-497E-A18C-51AC14DE77F9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Existe una reducción de riesgo relativo de EVC con la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warfarina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sódica (62%) y con Aspirina (22%)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A68B7-4E38-47CF-AB00-E24EE9083D72}" type="parTrans" cxnId="{72850977-7500-42DF-B5AD-B2861D3D5DE7}">
      <dgm:prSet/>
      <dgm:spPr/>
      <dgm:t>
        <a:bodyPr/>
        <a:lstStyle/>
        <a:p>
          <a:endParaRPr lang="es-VE"/>
        </a:p>
      </dgm:t>
    </dgm:pt>
    <dgm:pt modelId="{ED10EB01-69BD-4834-BE29-F52799218764}" type="sibTrans" cxnId="{72850977-7500-42DF-B5AD-B2861D3D5DE7}">
      <dgm:prSet/>
      <dgm:spPr/>
      <dgm:t>
        <a:bodyPr/>
        <a:lstStyle/>
        <a:p>
          <a:endParaRPr lang="es-VE"/>
        </a:p>
      </dgm:t>
    </dgm:pt>
    <dgm:pt modelId="{2A640F47-D85B-4FFD-B2EB-EBB76BFFC7F9}" type="pres">
      <dgm:prSet presAssocID="{9648BEB7-CCB0-431E-9418-E3F55C2892B6}" presName="linearFlow" presStyleCnt="0">
        <dgm:presLayoutVars>
          <dgm:dir/>
          <dgm:resizeHandles val="exact"/>
        </dgm:presLayoutVars>
      </dgm:prSet>
      <dgm:spPr/>
    </dgm:pt>
    <dgm:pt modelId="{73D156E7-46F9-44AE-81C1-629FB0721886}" type="pres">
      <dgm:prSet presAssocID="{83EF69C4-5C06-4239-89AE-E4701E5EFD5D}" presName="composite" presStyleCnt="0"/>
      <dgm:spPr/>
    </dgm:pt>
    <dgm:pt modelId="{32C5E198-3F8F-452D-91A8-A3E96AFC6866}" type="pres">
      <dgm:prSet presAssocID="{83EF69C4-5C06-4239-89AE-E4701E5EFD5D}" presName="imgShp" presStyleLbl="fgImgPlace1" presStyleIdx="0" presStyleCnt="3"/>
      <dgm:spPr/>
    </dgm:pt>
    <dgm:pt modelId="{52740895-D3D3-40DF-A6B3-64F01C0A8945}" type="pres">
      <dgm:prSet presAssocID="{83EF69C4-5C06-4239-89AE-E4701E5EFD5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7DCDB15-AF9E-4CC4-8353-9583507C2756}" type="pres">
      <dgm:prSet presAssocID="{8A17866E-6FF4-478F-B49F-3661B6B241AE}" presName="spacing" presStyleCnt="0"/>
      <dgm:spPr/>
    </dgm:pt>
    <dgm:pt modelId="{5DFA1C09-B2C6-4BA0-970A-691B39177E5C}" type="pres">
      <dgm:prSet presAssocID="{870AC1CC-31F0-486E-BEC9-820B8F11F858}" presName="composite" presStyleCnt="0"/>
      <dgm:spPr/>
    </dgm:pt>
    <dgm:pt modelId="{C90280D1-9C45-46BD-A855-E5DCE448AE33}" type="pres">
      <dgm:prSet presAssocID="{870AC1CC-31F0-486E-BEC9-820B8F11F858}" presName="imgShp" presStyleLbl="fgImgPlace1" presStyleIdx="1" presStyleCnt="3"/>
      <dgm:spPr/>
    </dgm:pt>
    <dgm:pt modelId="{90F5C7CF-4939-4452-BE9C-6C6901D5C6AE}" type="pres">
      <dgm:prSet presAssocID="{870AC1CC-31F0-486E-BEC9-820B8F11F85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C4DD816-7924-4CE2-B560-8245E97728EB}" type="pres">
      <dgm:prSet presAssocID="{18673F3E-79B0-4114-97B5-5D9D4255BBF4}" presName="spacing" presStyleCnt="0"/>
      <dgm:spPr/>
    </dgm:pt>
    <dgm:pt modelId="{F41E3036-CFC3-4BCE-B1E4-F536BF692447}" type="pres">
      <dgm:prSet presAssocID="{3A66E119-FA2B-497E-A18C-51AC14DE77F9}" presName="composite" presStyleCnt="0"/>
      <dgm:spPr/>
    </dgm:pt>
    <dgm:pt modelId="{37D570E0-8FDE-4418-9451-F34071E8A265}" type="pres">
      <dgm:prSet presAssocID="{3A66E119-FA2B-497E-A18C-51AC14DE77F9}" presName="imgShp" presStyleLbl="fgImgPlace1" presStyleIdx="2" presStyleCnt="3"/>
      <dgm:spPr/>
    </dgm:pt>
    <dgm:pt modelId="{DF048248-A07A-4C9D-8B99-BC9658AD7344}" type="pres">
      <dgm:prSet presAssocID="{3A66E119-FA2B-497E-A18C-51AC14DE77F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D99C8263-8327-4CBE-911F-6988A7A7D92D}" srcId="{9648BEB7-CCB0-431E-9418-E3F55C2892B6}" destId="{870AC1CC-31F0-486E-BEC9-820B8F11F858}" srcOrd="1" destOrd="0" parTransId="{F537827F-A390-43BE-B17F-0AD081A0E59C}" sibTransId="{18673F3E-79B0-4114-97B5-5D9D4255BBF4}"/>
    <dgm:cxn modelId="{72850977-7500-42DF-B5AD-B2861D3D5DE7}" srcId="{9648BEB7-CCB0-431E-9418-E3F55C2892B6}" destId="{3A66E119-FA2B-497E-A18C-51AC14DE77F9}" srcOrd="2" destOrd="0" parTransId="{CCFA68B7-4E38-47CF-AB00-E24EE9083D72}" sibTransId="{ED10EB01-69BD-4834-BE29-F52799218764}"/>
    <dgm:cxn modelId="{D67B0C18-6DC8-49F5-99FA-96FEA19E1977}" srcId="{9648BEB7-CCB0-431E-9418-E3F55C2892B6}" destId="{83EF69C4-5C06-4239-89AE-E4701E5EFD5D}" srcOrd="0" destOrd="0" parTransId="{F547CDE2-5F47-4740-8B9E-CC492A6AB93D}" sibTransId="{8A17866E-6FF4-478F-B49F-3661B6B241AE}"/>
    <dgm:cxn modelId="{7749B971-E475-49EF-BFE2-0302562311BA}" type="presOf" srcId="{9648BEB7-CCB0-431E-9418-E3F55C2892B6}" destId="{2A640F47-D85B-4FFD-B2EB-EBB76BFFC7F9}" srcOrd="0" destOrd="0" presId="urn:microsoft.com/office/officeart/2005/8/layout/vList3"/>
    <dgm:cxn modelId="{C0E6F91B-3F65-4872-9A86-B41030EE44C2}" type="presOf" srcId="{870AC1CC-31F0-486E-BEC9-820B8F11F858}" destId="{90F5C7CF-4939-4452-BE9C-6C6901D5C6AE}" srcOrd="0" destOrd="0" presId="urn:microsoft.com/office/officeart/2005/8/layout/vList3"/>
    <dgm:cxn modelId="{AE7FCBCF-32BF-418A-987B-486E693BB8CE}" type="presOf" srcId="{83EF69C4-5C06-4239-89AE-E4701E5EFD5D}" destId="{52740895-D3D3-40DF-A6B3-64F01C0A8945}" srcOrd="0" destOrd="0" presId="urn:microsoft.com/office/officeart/2005/8/layout/vList3"/>
    <dgm:cxn modelId="{C32FCE66-B9F7-4808-9D24-E4D91854164B}" type="presOf" srcId="{3A66E119-FA2B-497E-A18C-51AC14DE77F9}" destId="{DF048248-A07A-4C9D-8B99-BC9658AD7344}" srcOrd="0" destOrd="0" presId="urn:microsoft.com/office/officeart/2005/8/layout/vList3"/>
    <dgm:cxn modelId="{B6E35789-3025-445F-872A-7F8D119536C5}" type="presParOf" srcId="{2A640F47-D85B-4FFD-B2EB-EBB76BFFC7F9}" destId="{73D156E7-46F9-44AE-81C1-629FB0721886}" srcOrd="0" destOrd="0" presId="urn:microsoft.com/office/officeart/2005/8/layout/vList3"/>
    <dgm:cxn modelId="{970D8E72-2282-4A45-BBDD-568B6918D65E}" type="presParOf" srcId="{73D156E7-46F9-44AE-81C1-629FB0721886}" destId="{32C5E198-3F8F-452D-91A8-A3E96AFC6866}" srcOrd="0" destOrd="0" presId="urn:microsoft.com/office/officeart/2005/8/layout/vList3"/>
    <dgm:cxn modelId="{10A74385-7B34-4299-BD72-170AE53EDAB8}" type="presParOf" srcId="{73D156E7-46F9-44AE-81C1-629FB0721886}" destId="{52740895-D3D3-40DF-A6B3-64F01C0A8945}" srcOrd="1" destOrd="0" presId="urn:microsoft.com/office/officeart/2005/8/layout/vList3"/>
    <dgm:cxn modelId="{2360A561-EB67-4AB0-9041-690E7B6CA154}" type="presParOf" srcId="{2A640F47-D85B-4FFD-B2EB-EBB76BFFC7F9}" destId="{A7DCDB15-AF9E-4CC4-8353-9583507C2756}" srcOrd="1" destOrd="0" presId="urn:microsoft.com/office/officeart/2005/8/layout/vList3"/>
    <dgm:cxn modelId="{76C958CC-F78F-4F12-9B5F-D8F1F8151550}" type="presParOf" srcId="{2A640F47-D85B-4FFD-B2EB-EBB76BFFC7F9}" destId="{5DFA1C09-B2C6-4BA0-970A-691B39177E5C}" srcOrd="2" destOrd="0" presId="urn:microsoft.com/office/officeart/2005/8/layout/vList3"/>
    <dgm:cxn modelId="{9C975AA4-F9A2-41B2-B4A3-708B479349F9}" type="presParOf" srcId="{5DFA1C09-B2C6-4BA0-970A-691B39177E5C}" destId="{C90280D1-9C45-46BD-A855-E5DCE448AE33}" srcOrd="0" destOrd="0" presId="urn:microsoft.com/office/officeart/2005/8/layout/vList3"/>
    <dgm:cxn modelId="{36ED66DB-BCF8-40F5-9CE7-91702FCC72B9}" type="presParOf" srcId="{5DFA1C09-B2C6-4BA0-970A-691B39177E5C}" destId="{90F5C7CF-4939-4452-BE9C-6C6901D5C6AE}" srcOrd="1" destOrd="0" presId="urn:microsoft.com/office/officeart/2005/8/layout/vList3"/>
    <dgm:cxn modelId="{0DF32CF3-8BA2-4648-8E62-E1531BC597C3}" type="presParOf" srcId="{2A640F47-D85B-4FFD-B2EB-EBB76BFFC7F9}" destId="{BC4DD816-7924-4CE2-B560-8245E97728EB}" srcOrd="3" destOrd="0" presId="urn:microsoft.com/office/officeart/2005/8/layout/vList3"/>
    <dgm:cxn modelId="{BE73CB6E-B07C-42E9-BBE0-B6F5908728B7}" type="presParOf" srcId="{2A640F47-D85B-4FFD-B2EB-EBB76BFFC7F9}" destId="{F41E3036-CFC3-4BCE-B1E4-F536BF692447}" srcOrd="4" destOrd="0" presId="urn:microsoft.com/office/officeart/2005/8/layout/vList3"/>
    <dgm:cxn modelId="{DF2FC43D-654E-4865-8623-741C257292E0}" type="presParOf" srcId="{F41E3036-CFC3-4BCE-B1E4-F536BF692447}" destId="{37D570E0-8FDE-4418-9451-F34071E8A265}" srcOrd="0" destOrd="0" presId="urn:microsoft.com/office/officeart/2005/8/layout/vList3"/>
    <dgm:cxn modelId="{3EF64BA8-D84B-4534-88A1-8D46EC9BFFCC}" type="presParOf" srcId="{F41E3036-CFC3-4BCE-B1E4-F536BF692447}" destId="{DF048248-A07A-4C9D-8B99-BC9658AD73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5BA057-305A-4749-AD98-BAE22F3BC9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97F0C6D-EB25-4639-97C8-22B450426BC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utilizaron archivos de QIO/PRO para desarrollar la data de NRAF de los participantes de Medicare.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8A9D6-64C4-4AA4-A87F-77B20DF80267}" type="parTrans" cxnId="{B1939B0C-BEF4-45B5-B0F9-FCBAF23F95FE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BAE36-5EF6-402D-AE03-591757FEA6EC}" type="sibTrans" cxnId="{B1939B0C-BEF4-45B5-B0F9-FCBAF23F95FE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EFEE3-35C9-4F39-B00D-03E8389EE5BF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quien se les documento FA no reumática crónica o recurrente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3C0B6-F62C-400C-9AAB-F7C02A3D836B}" type="parTrans" cxnId="{8F1E6FD8-2B44-47BF-B387-FC7FABE57976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4CAE1-AE80-478B-B6A1-968F50885DC5}" type="sibTrans" cxnId="{8F1E6FD8-2B44-47BF-B387-FC7FABE57976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AAFF3-6442-4C27-9F88-7C2CE075D8C9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obtuvieron los posibles factores de riesgo de EVC  a través  de la revisión de historias. 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CD803-4528-4FC9-8FAC-449BD589045B}" type="parTrans" cxnId="{81EBA6B0-D2D6-4A2C-8EAE-40A74FC7F69C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61532-25DD-4B40-B687-9BCB8818B2B8}" type="sibTrans" cxnId="{81EBA6B0-D2D6-4A2C-8EAE-40A74FC7F69C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424B26-69E3-43F0-B51C-5E947B1E0753}" type="pres">
      <dgm:prSet presAssocID="{AF5BA057-305A-4749-AD98-BAE22F3BC9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A1ECEA7-5615-461B-BE0A-3EE481E51C84}" type="pres">
      <dgm:prSet presAssocID="{B97F0C6D-EB25-4639-97C8-22B450426BCD}" presName="parentLin" presStyleCnt="0"/>
      <dgm:spPr/>
    </dgm:pt>
    <dgm:pt modelId="{F87D19FC-0265-4940-B65C-0F1207D5EEFC}" type="pres">
      <dgm:prSet presAssocID="{B97F0C6D-EB25-4639-97C8-22B450426BCD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B364A0C9-50C7-442F-9283-06F22DAE9B94}" type="pres">
      <dgm:prSet presAssocID="{B97F0C6D-EB25-4639-97C8-22B450426BCD}" presName="parentText" presStyleLbl="node1" presStyleIdx="0" presStyleCnt="3" custScaleX="1331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4C7A0EE-74FC-45F7-920C-5F6D9F55DC9D}" type="pres">
      <dgm:prSet presAssocID="{B97F0C6D-EB25-4639-97C8-22B450426BCD}" presName="negativeSpace" presStyleCnt="0"/>
      <dgm:spPr/>
    </dgm:pt>
    <dgm:pt modelId="{B7A72D4A-1213-4D04-9C8D-7015D83436A5}" type="pres">
      <dgm:prSet presAssocID="{B97F0C6D-EB25-4639-97C8-22B450426BCD}" presName="childText" presStyleLbl="conFgAcc1" presStyleIdx="0" presStyleCnt="3">
        <dgm:presLayoutVars>
          <dgm:bulletEnabled val="1"/>
        </dgm:presLayoutVars>
      </dgm:prSet>
      <dgm:spPr/>
    </dgm:pt>
    <dgm:pt modelId="{B7790143-7263-4C2D-A60C-0C83F2C5DA34}" type="pres">
      <dgm:prSet presAssocID="{8FCBAE36-5EF6-402D-AE03-591757FEA6EC}" presName="spaceBetweenRectangles" presStyleCnt="0"/>
      <dgm:spPr/>
    </dgm:pt>
    <dgm:pt modelId="{0AF93C41-7F42-4169-AFA1-B372107F0C27}" type="pres">
      <dgm:prSet presAssocID="{857EFEE3-35C9-4F39-B00D-03E8389EE5BF}" presName="parentLin" presStyleCnt="0"/>
      <dgm:spPr/>
    </dgm:pt>
    <dgm:pt modelId="{29B01D0A-F19F-49B6-AACF-97414F58FA12}" type="pres">
      <dgm:prSet presAssocID="{857EFEE3-35C9-4F39-B00D-03E8389EE5BF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F2C5B76C-46BD-4B98-8260-3DCC679062C5}" type="pres">
      <dgm:prSet presAssocID="{857EFEE3-35C9-4F39-B00D-03E8389EE5BF}" presName="parentText" presStyleLbl="node1" presStyleIdx="1" presStyleCnt="3" custScaleX="1331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A5C447-E0B3-4D63-A99B-8C281F75873D}" type="pres">
      <dgm:prSet presAssocID="{857EFEE3-35C9-4F39-B00D-03E8389EE5BF}" presName="negativeSpace" presStyleCnt="0"/>
      <dgm:spPr/>
    </dgm:pt>
    <dgm:pt modelId="{6DF63AB4-6724-42CA-93F5-853820877A7C}" type="pres">
      <dgm:prSet presAssocID="{857EFEE3-35C9-4F39-B00D-03E8389EE5B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B952B40-27C4-44B0-A99B-68D732C13606}" type="pres">
      <dgm:prSet presAssocID="{E4B4CAE1-AE80-478B-B6A1-968F50885DC5}" presName="spaceBetweenRectangles" presStyleCnt="0"/>
      <dgm:spPr/>
    </dgm:pt>
    <dgm:pt modelId="{936F9CE5-C5C8-4EC7-8C56-2C61A41EBEFB}" type="pres">
      <dgm:prSet presAssocID="{BAFAAFF3-6442-4C27-9F88-7C2CE075D8C9}" presName="parentLin" presStyleCnt="0"/>
      <dgm:spPr/>
    </dgm:pt>
    <dgm:pt modelId="{82503B03-4AFB-4BB6-8225-144EAF500916}" type="pres">
      <dgm:prSet presAssocID="{BAFAAFF3-6442-4C27-9F88-7C2CE075D8C9}" presName="parentLeftMargin" presStyleLbl="node1" presStyleIdx="1" presStyleCnt="3"/>
      <dgm:spPr/>
      <dgm:t>
        <a:bodyPr/>
        <a:lstStyle/>
        <a:p>
          <a:endParaRPr lang="es-VE"/>
        </a:p>
      </dgm:t>
    </dgm:pt>
    <dgm:pt modelId="{09E0A869-1A85-4BA7-A24F-3008F295F736}" type="pres">
      <dgm:prSet presAssocID="{BAFAAFF3-6442-4C27-9F88-7C2CE075D8C9}" presName="parentText" presStyleLbl="node1" presStyleIdx="2" presStyleCnt="3" custScaleX="133100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F947E1A-F1D1-40F5-AF51-47EB1F000535}" type="pres">
      <dgm:prSet presAssocID="{BAFAAFF3-6442-4C27-9F88-7C2CE075D8C9}" presName="negativeSpace" presStyleCnt="0"/>
      <dgm:spPr/>
    </dgm:pt>
    <dgm:pt modelId="{3BD622F8-2618-4A14-8D83-00D664ED840D}" type="pres">
      <dgm:prSet presAssocID="{BAFAAFF3-6442-4C27-9F88-7C2CE075D8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ED8CD4-ADC8-4AB2-AC6E-BA34D78E836E}" type="presOf" srcId="{B97F0C6D-EB25-4639-97C8-22B450426BCD}" destId="{F87D19FC-0265-4940-B65C-0F1207D5EEFC}" srcOrd="0" destOrd="0" presId="urn:microsoft.com/office/officeart/2005/8/layout/list1"/>
    <dgm:cxn modelId="{6E44E255-AEEB-454D-870F-13B29D7C3DAA}" type="presOf" srcId="{AF5BA057-305A-4749-AD98-BAE22F3BC96E}" destId="{81424B26-69E3-43F0-B51C-5E947B1E0753}" srcOrd="0" destOrd="0" presId="urn:microsoft.com/office/officeart/2005/8/layout/list1"/>
    <dgm:cxn modelId="{8F1E6FD8-2B44-47BF-B387-FC7FABE57976}" srcId="{AF5BA057-305A-4749-AD98-BAE22F3BC96E}" destId="{857EFEE3-35C9-4F39-B00D-03E8389EE5BF}" srcOrd="1" destOrd="0" parTransId="{7123C0B6-F62C-400C-9AAB-F7C02A3D836B}" sibTransId="{E4B4CAE1-AE80-478B-B6A1-968F50885DC5}"/>
    <dgm:cxn modelId="{E286537F-E46D-4035-A321-607783A6A968}" type="presOf" srcId="{BAFAAFF3-6442-4C27-9F88-7C2CE075D8C9}" destId="{82503B03-4AFB-4BB6-8225-144EAF500916}" srcOrd="0" destOrd="0" presId="urn:microsoft.com/office/officeart/2005/8/layout/list1"/>
    <dgm:cxn modelId="{A466C13F-8587-4011-96EF-A0944EC83C62}" type="presOf" srcId="{B97F0C6D-EB25-4639-97C8-22B450426BCD}" destId="{B364A0C9-50C7-442F-9283-06F22DAE9B94}" srcOrd="1" destOrd="0" presId="urn:microsoft.com/office/officeart/2005/8/layout/list1"/>
    <dgm:cxn modelId="{80BC5CC1-1115-49D9-B4E0-FD4EAD22D154}" type="presOf" srcId="{857EFEE3-35C9-4F39-B00D-03E8389EE5BF}" destId="{29B01D0A-F19F-49B6-AACF-97414F58FA12}" srcOrd="0" destOrd="0" presId="urn:microsoft.com/office/officeart/2005/8/layout/list1"/>
    <dgm:cxn modelId="{81EBA6B0-D2D6-4A2C-8EAE-40A74FC7F69C}" srcId="{AF5BA057-305A-4749-AD98-BAE22F3BC96E}" destId="{BAFAAFF3-6442-4C27-9F88-7C2CE075D8C9}" srcOrd="2" destOrd="0" parTransId="{A0FCD803-4528-4FC9-8FAC-449BD589045B}" sibTransId="{8A661532-25DD-4B40-B687-9BCB8818B2B8}"/>
    <dgm:cxn modelId="{9E7FBAC2-E6C0-4514-A916-2631CED024BF}" type="presOf" srcId="{857EFEE3-35C9-4F39-B00D-03E8389EE5BF}" destId="{F2C5B76C-46BD-4B98-8260-3DCC679062C5}" srcOrd="1" destOrd="0" presId="urn:microsoft.com/office/officeart/2005/8/layout/list1"/>
    <dgm:cxn modelId="{9F01B92C-2DB1-4B91-8D8A-23D2976E9B7E}" type="presOf" srcId="{BAFAAFF3-6442-4C27-9F88-7C2CE075D8C9}" destId="{09E0A869-1A85-4BA7-A24F-3008F295F736}" srcOrd="1" destOrd="0" presId="urn:microsoft.com/office/officeart/2005/8/layout/list1"/>
    <dgm:cxn modelId="{B1939B0C-BEF4-45B5-B0F9-FCBAF23F95FE}" srcId="{AF5BA057-305A-4749-AD98-BAE22F3BC96E}" destId="{B97F0C6D-EB25-4639-97C8-22B450426BCD}" srcOrd="0" destOrd="0" parTransId="{6218A9D6-64C4-4AA4-A87F-77B20DF80267}" sibTransId="{8FCBAE36-5EF6-402D-AE03-591757FEA6EC}"/>
    <dgm:cxn modelId="{B666E3A6-55D4-4E83-A4FD-6BAC2CACF978}" type="presParOf" srcId="{81424B26-69E3-43F0-B51C-5E947B1E0753}" destId="{0A1ECEA7-5615-461B-BE0A-3EE481E51C84}" srcOrd="0" destOrd="0" presId="urn:microsoft.com/office/officeart/2005/8/layout/list1"/>
    <dgm:cxn modelId="{A899D78D-56DC-4BD7-9AFC-7ED22871C474}" type="presParOf" srcId="{0A1ECEA7-5615-461B-BE0A-3EE481E51C84}" destId="{F87D19FC-0265-4940-B65C-0F1207D5EEFC}" srcOrd="0" destOrd="0" presId="urn:microsoft.com/office/officeart/2005/8/layout/list1"/>
    <dgm:cxn modelId="{44904065-4E73-4AFC-BB9B-4AFC033BFEB8}" type="presParOf" srcId="{0A1ECEA7-5615-461B-BE0A-3EE481E51C84}" destId="{B364A0C9-50C7-442F-9283-06F22DAE9B94}" srcOrd="1" destOrd="0" presId="urn:microsoft.com/office/officeart/2005/8/layout/list1"/>
    <dgm:cxn modelId="{E7AB9A26-A47B-40A3-A7F7-31CFDCBDE0E3}" type="presParOf" srcId="{81424B26-69E3-43F0-B51C-5E947B1E0753}" destId="{84C7A0EE-74FC-45F7-920C-5F6D9F55DC9D}" srcOrd="1" destOrd="0" presId="urn:microsoft.com/office/officeart/2005/8/layout/list1"/>
    <dgm:cxn modelId="{C67BB818-5707-4FE3-9994-F7CB269D20D5}" type="presParOf" srcId="{81424B26-69E3-43F0-B51C-5E947B1E0753}" destId="{B7A72D4A-1213-4D04-9C8D-7015D83436A5}" srcOrd="2" destOrd="0" presId="urn:microsoft.com/office/officeart/2005/8/layout/list1"/>
    <dgm:cxn modelId="{C4BCD4C8-DD47-478A-A287-90B3A7446466}" type="presParOf" srcId="{81424B26-69E3-43F0-B51C-5E947B1E0753}" destId="{B7790143-7263-4C2D-A60C-0C83F2C5DA34}" srcOrd="3" destOrd="0" presId="urn:microsoft.com/office/officeart/2005/8/layout/list1"/>
    <dgm:cxn modelId="{FCB9DEDF-EEBC-43BC-B1A4-40A71C689D7F}" type="presParOf" srcId="{81424B26-69E3-43F0-B51C-5E947B1E0753}" destId="{0AF93C41-7F42-4169-AFA1-B372107F0C27}" srcOrd="4" destOrd="0" presId="urn:microsoft.com/office/officeart/2005/8/layout/list1"/>
    <dgm:cxn modelId="{9F142B97-2F36-4C68-BEBD-DA12C498F50B}" type="presParOf" srcId="{0AF93C41-7F42-4169-AFA1-B372107F0C27}" destId="{29B01D0A-F19F-49B6-AACF-97414F58FA12}" srcOrd="0" destOrd="0" presId="urn:microsoft.com/office/officeart/2005/8/layout/list1"/>
    <dgm:cxn modelId="{11A3A811-D5D2-4125-88DE-59DF51FB75FD}" type="presParOf" srcId="{0AF93C41-7F42-4169-AFA1-B372107F0C27}" destId="{F2C5B76C-46BD-4B98-8260-3DCC679062C5}" srcOrd="1" destOrd="0" presId="urn:microsoft.com/office/officeart/2005/8/layout/list1"/>
    <dgm:cxn modelId="{25FD60C9-787E-4295-AA66-1FFA0D5D055A}" type="presParOf" srcId="{81424B26-69E3-43F0-B51C-5E947B1E0753}" destId="{43A5C447-E0B3-4D63-A99B-8C281F75873D}" srcOrd="5" destOrd="0" presId="urn:microsoft.com/office/officeart/2005/8/layout/list1"/>
    <dgm:cxn modelId="{81F3AE3D-8EF4-43EF-8DA5-845D251211C2}" type="presParOf" srcId="{81424B26-69E3-43F0-B51C-5E947B1E0753}" destId="{6DF63AB4-6724-42CA-93F5-853820877A7C}" srcOrd="6" destOrd="0" presId="urn:microsoft.com/office/officeart/2005/8/layout/list1"/>
    <dgm:cxn modelId="{BFD3917B-CCEC-4C93-9061-866EC7D4479B}" type="presParOf" srcId="{81424B26-69E3-43F0-B51C-5E947B1E0753}" destId="{6B952B40-27C4-44B0-A99B-68D732C13606}" srcOrd="7" destOrd="0" presId="urn:microsoft.com/office/officeart/2005/8/layout/list1"/>
    <dgm:cxn modelId="{93A9306B-EFD8-4B34-A723-B4CA1329A626}" type="presParOf" srcId="{81424B26-69E3-43F0-B51C-5E947B1E0753}" destId="{936F9CE5-C5C8-4EC7-8C56-2C61A41EBEFB}" srcOrd="8" destOrd="0" presId="urn:microsoft.com/office/officeart/2005/8/layout/list1"/>
    <dgm:cxn modelId="{F046404C-D56A-4FBE-B981-AE948638A358}" type="presParOf" srcId="{936F9CE5-C5C8-4EC7-8C56-2C61A41EBEFB}" destId="{82503B03-4AFB-4BB6-8225-144EAF500916}" srcOrd="0" destOrd="0" presId="urn:microsoft.com/office/officeart/2005/8/layout/list1"/>
    <dgm:cxn modelId="{A8D35678-C965-498F-AC7D-8B42C7458357}" type="presParOf" srcId="{936F9CE5-C5C8-4EC7-8C56-2C61A41EBEFB}" destId="{09E0A869-1A85-4BA7-A24F-3008F295F736}" srcOrd="1" destOrd="0" presId="urn:microsoft.com/office/officeart/2005/8/layout/list1"/>
    <dgm:cxn modelId="{445ABBF1-9978-4577-98A9-491C37230856}" type="presParOf" srcId="{81424B26-69E3-43F0-B51C-5E947B1E0753}" destId="{1F947E1A-F1D1-40F5-AF51-47EB1F000535}" srcOrd="9" destOrd="0" presId="urn:microsoft.com/office/officeart/2005/8/layout/list1"/>
    <dgm:cxn modelId="{D4B8AD24-CD06-4BE2-B141-433480200DE5}" type="presParOf" srcId="{81424B26-69E3-43F0-B51C-5E947B1E0753}" destId="{3BD622F8-2618-4A14-8D83-00D664ED84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843EE2-E9C0-481C-A133-4AAF7D88F67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99279FAD-42DD-4B9B-A7FE-4EA5E01EBA01}">
      <dgm:prSet phldrT="[Texto]" custT="1"/>
      <dgm:spPr/>
      <dgm:t>
        <a:bodyPr/>
        <a:lstStyle/>
        <a:p>
          <a:r>
            <a:rPr lang="es-VE" sz="2000" dirty="0" smtClean="0">
              <a:solidFill>
                <a:schemeClr val="tx1"/>
              </a:solidFill>
            </a:rPr>
            <a:t>Datos de NRFA incluyeron total de 3932</a:t>
          </a:r>
          <a:endParaRPr lang="es-VE" sz="2000" dirty="0">
            <a:solidFill>
              <a:schemeClr val="tx1"/>
            </a:solidFill>
          </a:endParaRPr>
        </a:p>
      </dgm:t>
    </dgm:pt>
    <dgm:pt modelId="{2334FB80-EA16-4175-8232-4F5C61163653}" type="parTrans" cxnId="{64C96D93-D25A-4D39-9891-F89875959C9E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2269DE7D-8AFA-4138-B647-D0D2047E46AF}" type="sibTrans" cxnId="{64C96D93-D25A-4D39-9891-F89875959C9E}">
      <dgm:prSet/>
      <dgm:spPr/>
      <dgm:t>
        <a:bodyPr/>
        <a:lstStyle/>
        <a:p>
          <a:endParaRPr lang="es-VE" dirty="0">
            <a:solidFill>
              <a:schemeClr val="tx1"/>
            </a:solidFill>
          </a:endParaRPr>
        </a:p>
      </dgm:t>
    </dgm:pt>
    <dgm:pt modelId="{45E30553-0F8C-48A8-8185-274F8086C8F3}" type="asst">
      <dgm:prSet phldrT="[Texto]"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Se excluyeron 2199</a:t>
          </a:r>
          <a:endParaRPr lang="es-VE" sz="1800" dirty="0">
            <a:solidFill>
              <a:schemeClr val="tx1"/>
            </a:solidFill>
          </a:endParaRPr>
        </a:p>
      </dgm:t>
    </dgm:pt>
    <dgm:pt modelId="{BD7E1D6E-53A8-43FD-9BF5-93820AB2568A}" type="parTrans" cxnId="{407ED855-AA48-4369-86C5-0F6E7BAFEF38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CF43027F-2CAE-4580-AC67-D35E241366A3}" type="sibTrans" cxnId="{407ED855-AA48-4369-86C5-0F6E7BAFEF38}">
      <dgm:prSet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Por: </a:t>
          </a:r>
          <a:endParaRPr lang="es-VE" sz="1800" dirty="0">
            <a:solidFill>
              <a:schemeClr val="tx1"/>
            </a:solidFill>
          </a:endParaRPr>
        </a:p>
      </dgm:t>
    </dgm:pt>
    <dgm:pt modelId="{294C662E-02E7-4DD0-A1A2-628A9572300E}">
      <dgm:prSet phldrT="[Texto]" custT="1"/>
      <dgm:spPr/>
      <dgm:t>
        <a:bodyPr/>
        <a:lstStyle/>
        <a:p>
          <a:r>
            <a:rPr lang="es-VE" sz="1600" dirty="0" smtClean="0">
              <a:solidFill>
                <a:schemeClr val="tx1"/>
              </a:solidFill>
            </a:rPr>
            <a:t>Estenosis Mitral o </a:t>
          </a:r>
          <a:r>
            <a:rPr lang="es-VE" sz="1600" dirty="0" err="1" smtClean="0">
              <a:solidFill>
                <a:schemeClr val="tx1"/>
              </a:solidFill>
            </a:rPr>
            <a:t>Enf</a:t>
          </a:r>
          <a:r>
            <a:rPr lang="es-VE" sz="1600" dirty="0" smtClean="0">
              <a:solidFill>
                <a:schemeClr val="tx1"/>
              </a:solidFill>
            </a:rPr>
            <a:t>. Cardiaca </a:t>
          </a:r>
          <a:r>
            <a:rPr lang="es-VE" sz="1600" dirty="0" err="1" smtClean="0">
              <a:solidFill>
                <a:schemeClr val="tx1"/>
              </a:solidFill>
            </a:rPr>
            <a:t>reumatica</a:t>
          </a:r>
          <a:endParaRPr lang="es-VE" sz="1600" dirty="0">
            <a:solidFill>
              <a:schemeClr val="tx1"/>
            </a:solidFill>
          </a:endParaRPr>
        </a:p>
      </dgm:t>
    </dgm:pt>
    <dgm:pt modelId="{4FFBE7DC-51ED-4160-93E4-72086E0686F8}" type="parTrans" cxnId="{074F331D-6445-4AE5-9238-D5B0EA89AE07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F4513448-6919-41EF-9D4D-17C7CD954DA2}" type="sibTrans" cxnId="{074F331D-6445-4AE5-9238-D5B0EA89AE07}">
      <dgm:prSet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N°: 229</a:t>
          </a:r>
          <a:endParaRPr lang="es-VE" sz="1800" dirty="0">
            <a:solidFill>
              <a:schemeClr val="tx1"/>
            </a:solidFill>
          </a:endParaRPr>
        </a:p>
      </dgm:t>
    </dgm:pt>
    <dgm:pt modelId="{2AF2A416-1BEF-463A-ADCF-82ABC43DBFF6}">
      <dgm:prSet phldrT="[Texto]" custT="1"/>
      <dgm:spPr/>
      <dgm:t>
        <a:bodyPr/>
        <a:lstStyle/>
        <a:p>
          <a:r>
            <a:rPr lang="es-VE" sz="1600" dirty="0" smtClean="0">
              <a:solidFill>
                <a:schemeClr val="tx1"/>
              </a:solidFill>
            </a:rPr>
            <a:t>Cirugía o Trauma reciente</a:t>
          </a:r>
          <a:endParaRPr lang="es-VE" sz="1600" dirty="0">
            <a:solidFill>
              <a:schemeClr val="tx1"/>
            </a:solidFill>
          </a:endParaRPr>
        </a:p>
      </dgm:t>
    </dgm:pt>
    <dgm:pt modelId="{C1194FAD-2BC0-4CEE-A387-2A3637EA8C61}" type="parTrans" cxnId="{AD5DFCCF-623B-45AF-88D8-60F5E0341F58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954B940C-2793-42EB-92F1-31B40702E9F2}" type="sibTrans" cxnId="{AD5DFCCF-623B-45AF-88D8-60F5E0341F58}">
      <dgm:prSet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N°: 555</a:t>
          </a:r>
          <a:endParaRPr lang="es-VE" sz="1800" dirty="0">
            <a:solidFill>
              <a:schemeClr val="tx1"/>
            </a:solidFill>
          </a:endParaRPr>
        </a:p>
      </dgm:t>
    </dgm:pt>
    <dgm:pt modelId="{C822E9A1-9715-46B8-B8FB-7254FBF1E5C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VE" sz="1600" dirty="0" smtClean="0">
              <a:solidFill>
                <a:schemeClr val="tx1"/>
              </a:solidFill>
            </a:rPr>
            <a:t>Traslado a otro centro</a:t>
          </a:r>
          <a:endParaRPr lang="es-VE" sz="1600" dirty="0">
            <a:solidFill>
              <a:schemeClr val="tx1"/>
            </a:solidFill>
          </a:endParaRPr>
        </a:p>
      </dgm:t>
    </dgm:pt>
    <dgm:pt modelId="{B6E27500-644E-411F-B465-80FA3812C47E}" type="parTrans" cxnId="{DAC206C1-E0AB-4E15-9941-55F38B3B55E1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EE5D2A8D-DFE1-445F-A6F4-0D5613B24C7F}" type="sibTrans" cxnId="{DAC206C1-E0AB-4E15-9941-55F38B3B55E1}">
      <dgm:prSet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N°: 81</a:t>
          </a:r>
          <a:endParaRPr lang="es-VE" sz="1800" dirty="0">
            <a:solidFill>
              <a:schemeClr val="tx1"/>
            </a:solidFill>
          </a:endParaRPr>
        </a:p>
      </dgm:t>
    </dgm:pt>
    <dgm:pt modelId="{F13ADBED-077C-4331-8424-0EDFA0DD683E}">
      <dgm:prSet phldrT="[Texto]" custT="1"/>
      <dgm:spPr/>
      <dgm:t>
        <a:bodyPr/>
        <a:lstStyle/>
        <a:p>
          <a:r>
            <a:rPr lang="es-VE" sz="1600" dirty="0" smtClean="0">
              <a:solidFill>
                <a:schemeClr val="tx1"/>
              </a:solidFill>
            </a:rPr>
            <a:t>Edad &lt; 65 años o &gt; 95 años</a:t>
          </a:r>
          <a:endParaRPr lang="es-VE" sz="1600" dirty="0">
            <a:solidFill>
              <a:schemeClr val="tx1"/>
            </a:solidFill>
          </a:endParaRPr>
        </a:p>
      </dgm:t>
    </dgm:pt>
    <dgm:pt modelId="{F1D91020-EE22-4844-B53B-92B4FB757A4A}" type="parTrans" cxnId="{EBA30664-598D-4A78-BBB4-43A5B865B704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71DFB3D3-BE00-4293-A818-4E3AD5FE6987}" type="sibTrans" cxnId="{EBA30664-598D-4A78-BBB4-43A5B865B704}">
      <dgm:prSet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N°: 65</a:t>
          </a:r>
          <a:endParaRPr lang="es-VE" sz="1800" dirty="0">
            <a:solidFill>
              <a:schemeClr val="tx1"/>
            </a:solidFill>
          </a:endParaRPr>
        </a:p>
      </dgm:t>
    </dgm:pt>
    <dgm:pt modelId="{86837C11-996E-4973-A17C-75D2C571F78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VE" sz="1600" dirty="0" smtClean="0">
              <a:solidFill>
                <a:schemeClr val="tx1"/>
              </a:solidFill>
            </a:rPr>
            <a:t>Fueron dados de alta con </a:t>
          </a:r>
          <a:r>
            <a:rPr lang="es-VE" sz="1600" dirty="0" err="1" smtClean="0">
              <a:solidFill>
                <a:schemeClr val="tx1"/>
              </a:solidFill>
            </a:rPr>
            <a:t>Warfarina</a:t>
          </a:r>
          <a:endParaRPr lang="es-VE" sz="1600" dirty="0">
            <a:solidFill>
              <a:schemeClr val="tx1"/>
            </a:solidFill>
          </a:endParaRPr>
        </a:p>
      </dgm:t>
    </dgm:pt>
    <dgm:pt modelId="{C01577FA-A41C-44F1-99EE-422B9D61AD2A}" type="parTrans" cxnId="{E8F7794E-51E4-496A-85FC-1471F6A0AD26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827743EF-44A6-4760-975C-52DB8B525E99}" type="sibTrans" cxnId="{E8F7794E-51E4-496A-85FC-1471F6A0AD26}">
      <dgm:prSet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N°: 1269</a:t>
          </a:r>
          <a:endParaRPr lang="es-VE" sz="1800" dirty="0">
            <a:solidFill>
              <a:schemeClr val="tx1"/>
            </a:solidFill>
          </a:endParaRPr>
        </a:p>
      </dgm:t>
    </dgm:pt>
    <dgm:pt modelId="{B70AA758-4C9C-41BD-B362-E2808F57647E}" type="pres">
      <dgm:prSet presAssocID="{52843EE2-E9C0-481C-A133-4AAF7D88F6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0F95B7D8-A3A4-455E-825D-5A063CDA9291}" type="pres">
      <dgm:prSet presAssocID="{99279FAD-42DD-4B9B-A7FE-4EA5E01EBA01}" presName="hierRoot1" presStyleCnt="0">
        <dgm:presLayoutVars>
          <dgm:hierBranch val="init"/>
        </dgm:presLayoutVars>
      </dgm:prSet>
      <dgm:spPr/>
    </dgm:pt>
    <dgm:pt modelId="{3C0CF4D8-DB17-4356-A5B5-31E5D1329DBC}" type="pres">
      <dgm:prSet presAssocID="{99279FAD-42DD-4B9B-A7FE-4EA5E01EBA01}" presName="rootComposite1" presStyleCnt="0"/>
      <dgm:spPr/>
    </dgm:pt>
    <dgm:pt modelId="{1C74A4AD-1236-4EC2-837C-FED0B0687A9A}" type="pres">
      <dgm:prSet presAssocID="{99279FAD-42DD-4B9B-A7FE-4EA5E01EBA01}" presName="rootText1" presStyleLbl="node0" presStyleIdx="0" presStyleCnt="1" custScaleX="299427" custScaleY="199609" custLinFactNeighborX="-576" custLinFactNeighborY="-35589">
        <dgm:presLayoutVars>
          <dgm:chMax/>
          <dgm:chPref val="3"/>
        </dgm:presLayoutVars>
      </dgm:prSet>
      <dgm:spPr/>
      <dgm:t>
        <a:bodyPr/>
        <a:lstStyle/>
        <a:p>
          <a:endParaRPr lang="es-VE"/>
        </a:p>
      </dgm:t>
    </dgm:pt>
    <dgm:pt modelId="{07F58AEE-E756-484F-B23F-C01F8744238D}" type="pres">
      <dgm:prSet presAssocID="{99279FAD-42DD-4B9B-A7FE-4EA5E01EBA01}" presName="titleText1" presStyleLbl="fgAcc0" presStyleIdx="0" presStyleCnt="1" custLinFactNeighborX="68995" custLinFactNeighborY="65431">
        <dgm:presLayoutVars>
          <dgm:chMax val="0"/>
          <dgm:chPref val="0"/>
        </dgm:presLayoutVars>
      </dgm:prSet>
      <dgm:spPr/>
      <dgm:t>
        <a:bodyPr/>
        <a:lstStyle/>
        <a:p>
          <a:endParaRPr lang="es-VE"/>
        </a:p>
      </dgm:t>
    </dgm:pt>
    <dgm:pt modelId="{6670B875-C8FD-4492-82D9-21191F38609F}" type="pres">
      <dgm:prSet presAssocID="{99279FAD-42DD-4B9B-A7FE-4EA5E01EBA01}" presName="rootConnector1" presStyleLbl="node1" presStyleIdx="0" presStyleCnt="5"/>
      <dgm:spPr/>
      <dgm:t>
        <a:bodyPr/>
        <a:lstStyle/>
        <a:p>
          <a:endParaRPr lang="es-VE"/>
        </a:p>
      </dgm:t>
    </dgm:pt>
    <dgm:pt modelId="{B11CF631-DE94-423C-8391-8080C734B4A4}" type="pres">
      <dgm:prSet presAssocID="{99279FAD-42DD-4B9B-A7FE-4EA5E01EBA01}" presName="hierChild2" presStyleCnt="0"/>
      <dgm:spPr/>
    </dgm:pt>
    <dgm:pt modelId="{4A8ADF73-F8E3-4A8A-9185-1F36E758C141}" type="pres">
      <dgm:prSet presAssocID="{4FFBE7DC-51ED-4160-93E4-72086E0686F8}" presName="Name37" presStyleLbl="parChTrans1D2" presStyleIdx="0" presStyleCnt="6"/>
      <dgm:spPr/>
      <dgm:t>
        <a:bodyPr/>
        <a:lstStyle/>
        <a:p>
          <a:endParaRPr lang="es-VE"/>
        </a:p>
      </dgm:t>
    </dgm:pt>
    <dgm:pt modelId="{E991CF33-A6EA-48A3-88FC-B353D4CF6370}" type="pres">
      <dgm:prSet presAssocID="{294C662E-02E7-4DD0-A1A2-628A9572300E}" presName="hierRoot2" presStyleCnt="0">
        <dgm:presLayoutVars>
          <dgm:hierBranch val="init"/>
        </dgm:presLayoutVars>
      </dgm:prSet>
      <dgm:spPr/>
    </dgm:pt>
    <dgm:pt modelId="{571B3EFC-2DED-495C-BF4D-D28D03B4F6B2}" type="pres">
      <dgm:prSet presAssocID="{294C662E-02E7-4DD0-A1A2-628A9572300E}" presName="rootComposite" presStyleCnt="0"/>
      <dgm:spPr/>
    </dgm:pt>
    <dgm:pt modelId="{FD0F6843-0475-4A80-8720-3C432C14B8F7}" type="pres">
      <dgm:prSet presAssocID="{294C662E-02E7-4DD0-A1A2-628A9572300E}" presName="rootText" presStyleLbl="node1" presStyleIdx="0" presStyleCnt="5" custScaleX="133100" custScaleY="194872">
        <dgm:presLayoutVars>
          <dgm:chMax/>
          <dgm:chPref val="3"/>
        </dgm:presLayoutVars>
      </dgm:prSet>
      <dgm:spPr/>
      <dgm:t>
        <a:bodyPr/>
        <a:lstStyle/>
        <a:p>
          <a:endParaRPr lang="es-VE"/>
        </a:p>
      </dgm:t>
    </dgm:pt>
    <dgm:pt modelId="{25CADC64-7EBA-4C70-AD2C-A66FBD62D0FE}" type="pres">
      <dgm:prSet presAssocID="{294C662E-02E7-4DD0-A1A2-628A9572300E}" presName="titleText2" presStyleLbl="fgAcc1" presStyleIdx="0" presStyleCnt="5" custLinFactY="56265" custLinFactNeighborX="1535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VE"/>
        </a:p>
      </dgm:t>
    </dgm:pt>
    <dgm:pt modelId="{9A5F808F-A077-48F0-A25A-1F286BC6C007}" type="pres">
      <dgm:prSet presAssocID="{294C662E-02E7-4DD0-A1A2-628A9572300E}" presName="rootConnector" presStyleLbl="node2" presStyleIdx="0" presStyleCnt="0"/>
      <dgm:spPr/>
      <dgm:t>
        <a:bodyPr/>
        <a:lstStyle/>
        <a:p>
          <a:endParaRPr lang="es-VE"/>
        </a:p>
      </dgm:t>
    </dgm:pt>
    <dgm:pt modelId="{54D312AD-A3D9-491D-A55C-05514EFB5CB2}" type="pres">
      <dgm:prSet presAssocID="{294C662E-02E7-4DD0-A1A2-628A9572300E}" presName="hierChild4" presStyleCnt="0"/>
      <dgm:spPr/>
    </dgm:pt>
    <dgm:pt modelId="{981964C7-1920-4681-8488-2EF9D61A4707}" type="pres">
      <dgm:prSet presAssocID="{294C662E-02E7-4DD0-A1A2-628A9572300E}" presName="hierChild5" presStyleCnt="0"/>
      <dgm:spPr/>
    </dgm:pt>
    <dgm:pt modelId="{28D0C12F-21FF-4DFA-BEB5-A7318F2D93A7}" type="pres">
      <dgm:prSet presAssocID="{C1194FAD-2BC0-4CEE-A387-2A3637EA8C61}" presName="Name37" presStyleLbl="parChTrans1D2" presStyleIdx="1" presStyleCnt="6"/>
      <dgm:spPr/>
      <dgm:t>
        <a:bodyPr/>
        <a:lstStyle/>
        <a:p>
          <a:endParaRPr lang="es-VE"/>
        </a:p>
      </dgm:t>
    </dgm:pt>
    <dgm:pt modelId="{7208A9C0-A776-428E-AB95-B266966005E5}" type="pres">
      <dgm:prSet presAssocID="{2AF2A416-1BEF-463A-ADCF-82ABC43DBFF6}" presName="hierRoot2" presStyleCnt="0">
        <dgm:presLayoutVars>
          <dgm:hierBranch val="init"/>
        </dgm:presLayoutVars>
      </dgm:prSet>
      <dgm:spPr/>
    </dgm:pt>
    <dgm:pt modelId="{B4D285EE-23C6-4536-8D8E-B12584682317}" type="pres">
      <dgm:prSet presAssocID="{2AF2A416-1BEF-463A-ADCF-82ABC43DBFF6}" presName="rootComposite" presStyleCnt="0"/>
      <dgm:spPr/>
    </dgm:pt>
    <dgm:pt modelId="{016D6DAA-62C9-4B2F-BC0A-65F9C88C2DD0}" type="pres">
      <dgm:prSet presAssocID="{2AF2A416-1BEF-463A-ADCF-82ABC43DBFF6}" presName="rootText" presStyleLbl="node1" presStyleIdx="1" presStyleCnt="5" custScaleX="133100" custScaleY="194872">
        <dgm:presLayoutVars>
          <dgm:chMax/>
          <dgm:chPref val="3"/>
        </dgm:presLayoutVars>
      </dgm:prSet>
      <dgm:spPr/>
      <dgm:t>
        <a:bodyPr/>
        <a:lstStyle/>
        <a:p>
          <a:endParaRPr lang="es-VE"/>
        </a:p>
      </dgm:t>
    </dgm:pt>
    <dgm:pt modelId="{A7A78394-8607-4BA9-AA34-245C9BC3BCAE}" type="pres">
      <dgm:prSet presAssocID="{2AF2A416-1BEF-463A-ADCF-82ABC43DBFF6}" presName="titleText2" presStyleLbl="fgAcc1" presStyleIdx="1" presStyleCnt="5" custLinFactY="61797" custLinFactNeighborX="25014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VE"/>
        </a:p>
      </dgm:t>
    </dgm:pt>
    <dgm:pt modelId="{EE52A002-3C05-4B66-974A-D842CAA5F3CA}" type="pres">
      <dgm:prSet presAssocID="{2AF2A416-1BEF-463A-ADCF-82ABC43DBFF6}" presName="rootConnector" presStyleLbl="node2" presStyleIdx="0" presStyleCnt="0"/>
      <dgm:spPr/>
      <dgm:t>
        <a:bodyPr/>
        <a:lstStyle/>
        <a:p>
          <a:endParaRPr lang="es-VE"/>
        </a:p>
      </dgm:t>
    </dgm:pt>
    <dgm:pt modelId="{AF1639D9-D1FB-4D58-9147-287B83CF8C7B}" type="pres">
      <dgm:prSet presAssocID="{2AF2A416-1BEF-463A-ADCF-82ABC43DBFF6}" presName="hierChild4" presStyleCnt="0"/>
      <dgm:spPr/>
    </dgm:pt>
    <dgm:pt modelId="{1F128BDF-1CF2-44BB-8514-0E4757067D8F}" type="pres">
      <dgm:prSet presAssocID="{2AF2A416-1BEF-463A-ADCF-82ABC43DBFF6}" presName="hierChild5" presStyleCnt="0"/>
      <dgm:spPr/>
    </dgm:pt>
    <dgm:pt modelId="{EC35FAA1-EB30-4E58-926F-513E5F02B6A7}" type="pres">
      <dgm:prSet presAssocID="{B6E27500-644E-411F-B465-80FA3812C47E}" presName="Name37" presStyleLbl="parChTrans1D2" presStyleIdx="2" presStyleCnt="6"/>
      <dgm:spPr/>
      <dgm:t>
        <a:bodyPr/>
        <a:lstStyle/>
        <a:p>
          <a:endParaRPr lang="es-VE"/>
        </a:p>
      </dgm:t>
    </dgm:pt>
    <dgm:pt modelId="{91A783D3-DDB5-41C8-B7AD-91865E2D671F}" type="pres">
      <dgm:prSet presAssocID="{C822E9A1-9715-46B8-B8FB-7254FBF1E5C9}" presName="hierRoot2" presStyleCnt="0">
        <dgm:presLayoutVars>
          <dgm:hierBranch val="init"/>
        </dgm:presLayoutVars>
      </dgm:prSet>
      <dgm:spPr/>
    </dgm:pt>
    <dgm:pt modelId="{1278D6CD-34EB-4FE2-9F20-AE52F073AADB}" type="pres">
      <dgm:prSet presAssocID="{C822E9A1-9715-46B8-B8FB-7254FBF1E5C9}" presName="rootComposite" presStyleCnt="0"/>
      <dgm:spPr/>
    </dgm:pt>
    <dgm:pt modelId="{E70FFDA9-40E8-4BEC-B66B-6F9ED23D3089}" type="pres">
      <dgm:prSet presAssocID="{C822E9A1-9715-46B8-B8FB-7254FBF1E5C9}" presName="rootText" presStyleLbl="node1" presStyleIdx="2" presStyleCnt="5" custScaleX="133100" custScaleY="194872">
        <dgm:presLayoutVars>
          <dgm:chMax/>
          <dgm:chPref val="3"/>
        </dgm:presLayoutVars>
      </dgm:prSet>
      <dgm:spPr/>
      <dgm:t>
        <a:bodyPr/>
        <a:lstStyle/>
        <a:p>
          <a:endParaRPr lang="es-VE"/>
        </a:p>
      </dgm:t>
    </dgm:pt>
    <dgm:pt modelId="{4C7ED5EF-1CB4-4486-A367-8BEB25711B21}" type="pres">
      <dgm:prSet presAssocID="{C822E9A1-9715-46B8-B8FB-7254FBF1E5C9}" presName="titleText2" presStyleLbl="fgAcc1" presStyleIdx="2" presStyleCnt="5" custLinFactY="46803" custLinFactNeighborX="17914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VE"/>
        </a:p>
      </dgm:t>
    </dgm:pt>
    <dgm:pt modelId="{835BB79F-940C-4E8A-A832-B117870EA825}" type="pres">
      <dgm:prSet presAssocID="{C822E9A1-9715-46B8-B8FB-7254FBF1E5C9}" presName="rootConnector" presStyleLbl="node2" presStyleIdx="0" presStyleCnt="0"/>
      <dgm:spPr/>
      <dgm:t>
        <a:bodyPr/>
        <a:lstStyle/>
        <a:p>
          <a:endParaRPr lang="es-VE"/>
        </a:p>
      </dgm:t>
    </dgm:pt>
    <dgm:pt modelId="{8BC1194E-DB62-41C6-A8F5-B22A339FA130}" type="pres">
      <dgm:prSet presAssocID="{C822E9A1-9715-46B8-B8FB-7254FBF1E5C9}" presName="hierChild4" presStyleCnt="0"/>
      <dgm:spPr/>
    </dgm:pt>
    <dgm:pt modelId="{7D25D90C-9371-48DE-A7F8-A946C3367ECA}" type="pres">
      <dgm:prSet presAssocID="{C822E9A1-9715-46B8-B8FB-7254FBF1E5C9}" presName="hierChild5" presStyleCnt="0"/>
      <dgm:spPr/>
    </dgm:pt>
    <dgm:pt modelId="{06E828BE-E6F1-41A9-AA99-73059E3F7F75}" type="pres">
      <dgm:prSet presAssocID="{F1D91020-EE22-4844-B53B-92B4FB757A4A}" presName="Name37" presStyleLbl="parChTrans1D2" presStyleIdx="3" presStyleCnt="6"/>
      <dgm:spPr/>
      <dgm:t>
        <a:bodyPr/>
        <a:lstStyle/>
        <a:p>
          <a:endParaRPr lang="es-VE"/>
        </a:p>
      </dgm:t>
    </dgm:pt>
    <dgm:pt modelId="{EFE40461-1F84-4F17-984D-1962DE19C6B7}" type="pres">
      <dgm:prSet presAssocID="{F13ADBED-077C-4331-8424-0EDFA0DD683E}" presName="hierRoot2" presStyleCnt="0">
        <dgm:presLayoutVars>
          <dgm:hierBranch val="init"/>
        </dgm:presLayoutVars>
      </dgm:prSet>
      <dgm:spPr/>
    </dgm:pt>
    <dgm:pt modelId="{7A25B7F8-9024-475F-8F0E-A157823E994D}" type="pres">
      <dgm:prSet presAssocID="{F13ADBED-077C-4331-8424-0EDFA0DD683E}" presName="rootComposite" presStyleCnt="0"/>
      <dgm:spPr/>
    </dgm:pt>
    <dgm:pt modelId="{61AD5D6D-6493-4C1D-B2CD-AF478CC1446F}" type="pres">
      <dgm:prSet presAssocID="{F13ADBED-077C-4331-8424-0EDFA0DD683E}" presName="rootText" presStyleLbl="node1" presStyleIdx="3" presStyleCnt="5" custScaleX="133100" custScaleY="194872">
        <dgm:presLayoutVars>
          <dgm:chMax/>
          <dgm:chPref val="3"/>
        </dgm:presLayoutVars>
      </dgm:prSet>
      <dgm:spPr/>
      <dgm:t>
        <a:bodyPr/>
        <a:lstStyle/>
        <a:p>
          <a:endParaRPr lang="es-VE"/>
        </a:p>
      </dgm:t>
    </dgm:pt>
    <dgm:pt modelId="{90531D27-E559-4104-B65E-AA3ABD873F71}" type="pres">
      <dgm:prSet presAssocID="{F13ADBED-077C-4331-8424-0EDFA0DD683E}" presName="titleText2" presStyleLbl="fgAcc1" presStyleIdx="3" presStyleCnt="5" custLinFactY="33457" custLinFactNeighborX="2559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VE"/>
        </a:p>
      </dgm:t>
    </dgm:pt>
    <dgm:pt modelId="{1B483BAF-B88E-404E-82F8-11ABED7E29C2}" type="pres">
      <dgm:prSet presAssocID="{F13ADBED-077C-4331-8424-0EDFA0DD683E}" presName="rootConnector" presStyleLbl="node2" presStyleIdx="0" presStyleCnt="0"/>
      <dgm:spPr/>
      <dgm:t>
        <a:bodyPr/>
        <a:lstStyle/>
        <a:p>
          <a:endParaRPr lang="es-VE"/>
        </a:p>
      </dgm:t>
    </dgm:pt>
    <dgm:pt modelId="{11902633-4012-4D43-9AE0-6424115503F7}" type="pres">
      <dgm:prSet presAssocID="{F13ADBED-077C-4331-8424-0EDFA0DD683E}" presName="hierChild4" presStyleCnt="0"/>
      <dgm:spPr/>
    </dgm:pt>
    <dgm:pt modelId="{C89F3076-5A4C-42D2-9597-4B096786985D}" type="pres">
      <dgm:prSet presAssocID="{F13ADBED-077C-4331-8424-0EDFA0DD683E}" presName="hierChild5" presStyleCnt="0"/>
      <dgm:spPr/>
    </dgm:pt>
    <dgm:pt modelId="{664C76F5-08FF-4DD1-9196-EBD31BF1F1B6}" type="pres">
      <dgm:prSet presAssocID="{C01577FA-A41C-44F1-99EE-422B9D61AD2A}" presName="Name37" presStyleLbl="parChTrans1D2" presStyleIdx="4" presStyleCnt="6"/>
      <dgm:spPr/>
      <dgm:t>
        <a:bodyPr/>
        <a:lstStyle/>
        <a:p>
          <a:endParaRPr lang="es-VE"/>
        </a:p>
      </dgm:t>
    </dgm:pt>
    <dgm:pt modelId="{1CDD5D4A-EA4D-4463-B94F-2CF47B9386FD}" type="pres">
      <dgm:prSet presAssocID="{86837C11-996E-4973-A17C-75D2C571F78C}" presName="hierRoot2" presStyleCnt="0">
        <dgm:presLayoutVars>
          <dgm:hierBranch val="init"/>
        </dgm:presLayoutVars>
      </dgm:prSet>
      <dgm:spPr/>
    </dgm:pt>
    <dgm:pt modelId="{0165B63D-E926-4E3B-81A5-CDFE447E4400}" type="pres">
      <dgm:prSet presAssocID="{86837C11-996E-4973-A17C-75D2C571F78C}" presName="rootComposite" presStyleCnt="0"/>
      <dgm:spPr/>
    </dgm:pt>
    <dgm:pt modelId="{C1E20B90-8F56-4843-B826-9A77453C4D8F}" type="pres">
      <dgm:prSet presAssocID="{86837C11-996E-4973-A17C-75D2C571F78C}" presName="rootText" presStyleLbl="node1" presStyleIdx="4" presStyleCnt="5" custScaleX="133100" custScaleY="194872">
        <dgm:presLayoutVars>
          <dgm:chMax/>
          <dgm:chPref val="3"/>
        </dgm:presLayoutVars>
      </dgm:prSet>
      <dgm:spPr/>
      <dgm:t>
        <a:bodyPr/>
        <a:lstStyle/>
        <a:p>
          <a:endParaRPr lang="es-VE"/>
        </a:p>
      </dgm:t>
    </dgm:pt>
    <dgm:pt modelId="{4E5DC27E-A83E-4A79-8995-F15D165815BE}" type="pres">
      <dgm:prSet presAssocID="{86837C11-996E-4973-A17C-75D2C571F78C}" presName="titleText2" presStyleLbl="fgAcc1" presStyleIdx="4" presStyleCnt="5" custLinFactY="39768" custLinFactNeighborX="1572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VE"/>
        </a:p>
      </dgm:t>
    </dgm:pt>
    <dgm:pt modelId="{C4A4571C-E11F-4B79-BD10-DB86C7C4071D}" type="pres">
      <dgm:prSet presAssocID="{86837C11-996E-4973-A17C-75D2C571F78C}" presName="rootConnector" presStyleLbl="node2" presStyleIdx="0" presStyleCnt="0"/>
      <dgm:spPr/>
      <dgm:t>
        <a:bodyPr/>
        <a:lstStyle/>
        <a:p>
          <a:endParaRPr lang="es-VE"/>
        </a:p>
      </dgm:t>
    </dgm:pt>
    <dgm:pt modelId="{A3B55B33-3320-40DF-9D6D-A2A0447FE9ED}" type="pres">
      <dgm:prSet presAssocID="{86837C11-996E-4973-A17C-75D2C571F78C}" presName="hierChild4" presStyleCnt="0"/>
      <dgm:spPr/>
    </dgm:pt>
    <dgm:pt modelId="{EC12E15B-0B0C-4046-84F8-583D23655317}" type="pres">
      <dgm:prSet presAssocID="{86837C11-996E-4973-A17C-75D2C571F78C}" presName="hierChild5" presStyleCnt="0"/>
      <dgm:spPr/>
    </dgm:pt>
    <dgm:pt modelId="{5BBB1ECD-C862-44D2-BB3E-234866C5E564}" type="pres">
      <dgm:prSet presAssocID="{99279FAD-42DD-4B9B-A7FE-4EA5E01EBA01}" presName="hierChild3" presStyleCnt="0"/>
      <dgm:spPr/>
    </dgm:pt>
    <dgm:pt modelId="{11BBF9FD-5F18-4F8B-80E8-2BB906252EFB}" type="pres">
      <dgm:prSet presAssocID="{BD7E1D6E-53A8-43FD-9BF5-93820AB2568A}" presName="Name96" presStyleLbl="parChTrans1D2" presStyleIdx="5" presStyleCnt="6"/>
      <dgm:spPr/>
      <dgm:t>
        <a:bodyPr/>
        <a:lstStyle/>
        <a:p>
          <a:endParaRPr lang="es-VE"/>
        </a:p>
      </dgm:t>
    </dgm:pt>
    <dgm:pt modelId="{9A3C7D33-28B3-4DC0-BE79-BA4A6DF1E18C}" type="pres">
      <dgm:prSet presAssocID="{45E30553-0F8C-48A8-8185-274F8086C8F3}" presName="hierRoot3" presStyleCnt="0">
        <dgm:presLayoutVars>
          <dgm:hierBranch val="init"/>
        </dgm:presLayoutVars>
      </dgm:prSet>
      <dgm:spPr/>
    </dgm:pt>
    <dgm:pt modelId="{EA751891-0769-4AAB-B48F-31F4EA1244D2}" type="pres">
      <dgm:prSet presAssocID="{45E30553-0F8C-48A8-8185-274F8086C8F3}" presName="rootComposite3" presStyleCnt="0"/>
      <dgm:spPr/>
    </dgm:pt>
    <dgm:pt modelId="{B0C918DD-3819-4D62-AC75-FF3710628410}" type="pres">
      <dgm:prSet presAssocID="{45E30553-0F8C-48A8-8185-274F8086C8F3}" presName="rootText3" presStyleLbl="asst1" presStyleIdx="0" presStyleCnt="1" custScaleX="133100" custScaleY="194872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09AE4EE9-C934-4CAF-A896-6E30C92E3D8B}" type="pres">
      <dgm:prSet presAssocID="{45E30553-0F8C-48A8-8185-274F8086C8F3}" presName="titleText3" presStyleLbl="fgAcc2" presStyleIdx="0" presStyleCnt="1" custLinFactY="33457" custLinFactNeighborX="639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VE"/>
        </a:p>
      </dgm:t>
    </dgm:pt>
    <dgm:pt modelId="{4AB8A448-52A0-49AF-95DF-6049DB556452}" type="pres">
      <dgm:prSet presAssocID="{45E30553-0F8C-48A8-8185-274F8086C8F3}" presName="rootConnector3" presStyleLbl="asst1" presStyleIdx="0" presStyleCnt="1"/>
      <dgm:spPr/>
      <dgm:t>
        <a:bodyPr/>
        <a:lstStyle/>
        <a:p>
          <a:endParaRPr lang="es-VE"/>
        </a:p>
      </dgm:t>
    </dgm:pt>
    <dgm:pt modelId="{0D204467-3292-4B6A-A605-0CFD0EC6C0A0}" type="pres">
      <dgm:prSet presAssocID="{45E30553-0F8C-48A8-8185-274F8086C8F3}" presName="hierChild6" presStyleCnt="0"/>
      <dgm:spPr/>
    </dgm:pt>
    <dgm:pt modelId="{FAA126F4-1A3C-4705-81B7-E832D60FF3A4}" type="pres">
      <dgm:prSet presAssocID="{45E30553-0F8C-48A8-8185-274F8086C8F3}" presName="hierChild7" presStyleCnt="0"/>
      <dgm:spPr/>
    </dgm:pt>
  </dgm:ptLst>
  <dgm:cxnLst>
    <dgm:cxn modelId="{6DDD26A3-705B-49AB-9C12-E0BDDFCE003F}" type="presOf" srcId="{294C662E-02E7-4DD0-A1A2-628A9572300E}" destId="{FD0F6843-0475-4A80-8720-3C432C14B8F7}" srcOrd="0" destOrd="0" presId="urn:microsoft.com/office/officeart/2008/layout/NameandTitleOrganizationalChart"/>
    <dgm:cxn modelId="{076415D5-449B-4A3A-91C4-4A1EA51D54BC}" type="presOf" srcId="{C822E9A1-9715-46B8-B8FB-7254FBF1E5C9}" destId="{E70FFDA9-40E8-4BEC-B66B-6F9ED23D3089}" srcOrd="0" destOrd="0" presId="urn:microsoft.com/office/officeart/2008/layout/NameandTitleOrganizationalChart"/>
    <dgm:cxn modelId="{498F9A57-25CD-4601-826D-64464CBF75D5}" type="presOf" srcId="{B6E27500-644E-411F-B465-80FA3812C47E}" destId="{EC35FAA1-EB30-4E58-926F-513E5F02B6A7}" srcOrd="0" destOrd="0" presId="urn:microsoft.com/office/officeart/2008/layout/NameandTitleOrganizationalChart"/>
    <dgm:cxn modelId="{3E5C0648-D8A4-4DE9-9375-ED6AFF206B13}" type="presOf" srcId="{BD7E1D6E-53A8-43FD-9BF5-93820AB2568A}" destId="{11BBF9FD-5F18-4F8B-80E8-2BB906252EFB}" srcOrd="0" destOrd="0" presId="urn:microsoft.com/office/officeart/2008/layout/NameandTitleOrganizationalChart"/>
    <dgm:cxn modelId="{E04E9C09-64D1-496A-873D-03526D42A056}" type="presOf" srcId="{C1194FAD-2BC0-4CEE-A387-2A3637EA8C61}" destId="{28D0C12F-21FF-4DFA-BEB5-A7318F2D93A7}" srcOrd="0" destOrd="0" presId="urn:microsoft.com/office/officeart/2008/layout/NameandTitleOrganizationalChart"/>
    <dgm:cxn modelId="{AE55E023-C1A0-4490-A4F0-709100515373}" type="presOf" srcId="{C01577FA-A41C-44F1-99EE-422B9D61AD2A}" destId="{664C76F5-08FF-4DD1-9196-EBD31BF1F1B6}" srcOrd="0" destOrd="0" presId="urn:microsoft.com/office/officeart/2008/layout/NameandTitleOrganizationalChart"/>
    <dgm:cxn modelId="{DAC206C1-E0AB-4E15-9941-55F38B3B55E1}" srcId="{99279FAD-42DD-4B9B-A7FE-4EA5E01EBA01}" destId="{C822E9A1-9715-46B8-B8FB-7254FBF1E5C9}" srcOrd="3" destOrd="0" parTransId="{B6E27500-644E-411F-B465-80FA3812C47E}" sibTransId="{EE5D2A8D-DFE1-445F-A6F4-0D5613B24C7F}"/>
    <dgm:cxn modelId="{2ED3D8BD-CF3B-4D83-98E4-8C36F0402079}" type="presOf" srcId="{954B940C-2793-42EB-92F1-31B40702E9F2}" destId="{A7A78394-8607-4BA9-AA34-245C9BC3BCAE}" srcOrd="0" destOrd="0" presId="urn:microsoft.com/office/officeart/2008/layout/NameandTitleOrganizationalChart"/>
    <dgm:cxn modelId="{569C4D99-D95C-4CCE-A74B-9EB197006932}" type="presOf" srcId="{F13ADBED-077C-4331-8424-0EDFA0DD683E}" destId="{61AD5D6D-6493-4C1D-B2CD-AF478CC1446F}" srcOrd="0" destOrd="0" presId="urn:microsoft.com/office/officeart/2008/layout/NameandTitleOrganizationalChart"/>
    <dgm:cxn modelId="{5125FDB8-9E17-4362-91E8-CDD96FFED03E}" type="presOf" srcId="{827743EF-44A6-4760-975C-52DB8B525E99}" destId="{4E5DC27E-A83E-4A79-8995-F15D165815BE}" srcOrd="0" destOrd="0" presId="urn:microsoft.com/office/officeart/2008/layout/NameandTitleOrganizationalChart"/>
    <dgm:cxn modelId="{50E2FF70-70A2-4E16-817B-F0A2A2A0B18E}" type="presOf" srcId="{F1D91020-EE22-4844-B53B-92B4FB757A4A}" destId="{06E828BE-E6F1-41A9-AA99-73059E3F7F75}" srcOrd="0" destOrd="0" presId="urn:microsoft.com/office/officeart/2008/layout/NameandTitleOrganizationalChart"/>
    <dgm:cxn modelId="{0213802F-5F2A-49BA-875D-028191D58AF2}" type="presOf" srcId="{CF43027F-2CAE-4580-AC67-D35E241366A3}" destId="{09AE4EE9-C934-4CAF-A896-6E30C92E3D8B}" srcOrd="0" destOrd="0" presId="urn:microsoft.com/office/officeart/2008/layout/NameandTitleOrganizationalChart"/>
    <dgm:cxn modelId="{2AE5363E-6D45-46CB-90AC-60238E1CB876}" type="presOf" srcId="{86837C11-996E-4973-A17C-75D2C571F78C}" destId="{C1E20B90-8F56-4843-B826-9A77453C4D8F}" srcOrd="0" destOrd="0" presId="urn:microsoft.com/office/officeart/2008/layout/NameandTitleOrganizationalChart"/>
    <dgm:cxn modelId="{AD5DFCCF-623B-45AF-88D8-60F5E0341F58}" srcId="{99279FAD-42DD-4B9B-A7FE-4EA5E01EBA01}" destId="{2AF2A416-1BEF-463A-ADCF-82ABC43DBFF6}" srcOrd="2" destOrd="0" parTransId="{C1194FAD-2BC0-4CEE-A387-2A3637EA8C61}" sibTransId="{954B940C-2793-42EB-92F1-31B40702E9F2}"/>
    <dgm:cxn modelId="{407ED855-AA48-4369-86C5-0F6E7BAFEF38}" srcId="{99279FAD-42DD-4B9B-A7FE-4EA5E01EBA01}" destId="{45E30553-0F8C-48A8-8185-274F8086C8F3}" srcOrd="0" destOrd="0" parTransId="{BD7E1D6E-53A8-43FD-9BF5-93820AB2568A}" sibTransId="{CF43027F-2CAE-4580-AC67-D35E241366A3}"/>
    <dgm:cxn modelId="{074F331D-6445-4AE5-9238-D5B0EA89AE07}" srcId="{99279FAD-42DD-4B9B-A7FE-4EA5E01EBA01}" destId="{294C662E-02E7-4DD0-A1A2-628A9572300E}" srcOrd="1" destOrd="0" parTransId="{4FFBE7DC-51ED-4160-93E4-72086E0686F8}" sibTransId="{F4513448-6919-41EF-9D4D-17C7CD954DA2}"/>
    <dgm:cxn modelId="{36D21593-E87B-49D1-85A1-48F6A9248E03}" type="presOf" srcId="{F4513448-6919-41EF-9D4D-17C7CD954DA2}" destId="{25CADC64-7EBA-4C70-AD2C-A66FBD62D0FE}" srcOrd="0" destOrd="0" presId="urn:microsoft.com/office/officeart/2008/layout/NameandTitleOrganizationalChart"/>
    <dgm:cxn modelId="{A5418270-0380-4A83-A70E-0A5E877B9661}" type="presOf" srcId="{294C662E-02E7-4DD0-A1A2-628A9572300E}" destId="{9A5F808F-A077-48F0-A25A-1F286BC6C007}" srcOrd="1" destOrd="0" presId="urn:microsoft.com/office/officeart/2008/layout/NameandTitleOrganizationalChart"/>
    <dgm:cxn modelId="{504EEB75-BA7C-4774-ADEB-3FDED0C64233}" type="presOf" srcId="{2AF2A416-1BEF-463A-ADCF-82ABC43DBFF6}" destId="{EE52A002-3C05-4B66-974A-D842CAA5F3CA}" srcOrd="1" destOrd="0" presId="urn:microsoft.com/office/officeart/2008/layout/NameandTitleOrganizationalChart"/>
    <dgm:cxn modelId="{699C5A7B-45CC-4B3B-8294-3628BCA13D87}" type="presOf" srcId="{F13ADBED-077C-4331-8424-0EDFA0DD683E}" destId="{1B483BAF-B88E-404E-82F8-11ABED7E29C2}" srcOrd="1" destOrd="0" presId="urn:microsoft.com/office/officeart/2008/layout/NameandTitleOrganizationalChart"/>
    <dgm:cxn modelId="{D26B19F7-65FE-49E8-A9AC-D892C8A6456D}" type="presOf" srcId="{45E30553-0F8C-48A8-8185-274F8086C8F3}" destId="{B0C918DD-3819-4D62-AC75-FF3710628410}" srcOrd="0" destOrd="0" presId="urn:microsoft.com/office/officeart/2008/layout/NameandTitleOrganizationalChart"/>
    <dgm:cxn modelId="{64C96D93-D25A-4D39-9891-F89875959C9E}" srcId="{52843EE2-E9C0-481C-A133-4AAF7D88F679}" destId="{99279FAD-42DD-4B9B-A7FE-4EA5E01EBA01}" srcOrd="0" destOrd="0" parTransId="{2334FB80-EA16-4175-8232-4F5C61163653}" sibTransId="{2269DE7D-8AFA-4138-B647-D0D2047E46AF}"/>
    <dgm:cxn modelId="{03ECA67C-E380-495B-870A-663C827461DD}" type="presOf" srcId="{4FFBE7DC-51ED-4160-93E4-72086E0686F8}" destId="{4A8ADF73-F8E3-4A8A-9185-1F36E758C141}" srcOrd="0" destOrd="0" presId="urn:microsoft.com/office/officeart/2008/layout/NameandTitleOrganizationalChart"/>
    <dgm:cxn modelId="{A1923D30-C00F-4C07-A21C-E098753A97E8}" type="presOf" srcId="{99279FAD-42DD-4B9B-A7FE-4EA5E01EBA01}" destId="{1C74A4AD-1236-4EC2-837C-FED0B0687A9A}" srcOrd="0" destOrd="0" presId="urn:microsoft.com/office/officeart/2008/layout/NameandTitleOrganizationalChart"/>
    <dgm:cxn modelId="{E8F7794E-51E4-496A-85FC-1471F6A0AD26}" srcId="{99279FAD-42DD-4B9B-A7FE-4EA5E01EBA01}" destId="{86837C11-996E-4973-A17C-75D2C571F78C}" srcOrd="5" destOrd="0" parTransId="{C01577FA-A41C-44F1-99EE-422B9D61AD2A}" sibTransId="{827743EF-44A6-4760-975C-52DB8B525E99}"/>
    <dgm:cxn modelId="{5F2A2D6A-91C9-4822-9517-A928732CC1BA}" type="presOf" srcId="{2AF2A416-1BEF-463A-ADCF-82ABC43DBFF6}" destId="{016D6DAA-62C9-4B2F-BC0A-65F9C88C2DD0}" srcOrd="0" destOrd="0" presId="urn:microsoft.com/office/officeart/2008/layout/NameandTitleOrganizationalChart"/>
    <dgm:cxn modelId="{AAD8594F-BD4B-493F-861E-EBC3236B2307}" type="presOf" srcId="{86837C11-996E-4973-A17C-75D2C571F78C}" destId="{C4A4571C-E11F-4B79-BD10-DB86C7C4071D}" srcOrd="1" destOrd="0" presId="urn:microsoft.com/office/officeart/2008/layout/NameandTitleOrganizationalChart"/>
    <dgm:cxn modelId="{E0F62811-9A59-4ED4-ABB8-0B274E9780F7}" type="presOf" srcId="{2269DE7D-8AFA-4138-B647-D0D2047E46AF}" destId="{07F58AEE-E756-484F-B23F-C01F8744238D}" srcOrd="0" destOrd="0" presId="urn:microsoft.com/office/officeart/2008/layout/NameandTitleOrganizationalChart"/>
    <dgm:cxn modelId="{11A4350F-FE98-4B03-9773-18DC1CFA1883}" type="presOf" srcId="{52843EE2-E9C0-481C-A133-4AAF7D88F679}" destId="{B70AA758-4C9C-41BD-B362-E2808F57647E}" srcOrd="0" destOrd="0" presId="urn:microsoft.com/office/officeart/2008/layout/NameandTitleOrganizationalChart"/>
    <dgm:cxn modelId="{EBA30664-598D-4A78-BBB4-43A5B865B704}" srcId="{99279FAD-42DD-4B9B-A7FE-4EA5E01EBA01}" destId="{F13ADBED-077C-4331-8424-0EDFA0DD683E}" srcOrd="4" destOrd="0" parTransId="{F1D91020-EE22-4844-B53B-92B4FB757A4A}" sibTransId="{71DFB3D3-BE00-4293-A818-4E3AD5FE6987}"/>
    <dgm:cxn modelId="{16685990-CA75-45D9-960E-97D893EE4670}" type="presOf" srcId="{C822E9A1-9715-46B8-B8FB-7254FBF1E5C9}" destId="{835BB79F-940C-4E8A-A832-B117870EA825}" srcOrd="1" destOrd="0" presId="urn:microsoft.com/office/officeart/2008/layout/NameandTitleOrganizationalChart"/>
    <dgm:cxn modelId="{CECE58D4-F6AF-4DE6-9592-243E59F80079}" type="presOf" srcId="{EE5D2A8D-DFE1-445F-A6F4-0D5613B24C7F}" destId="{4C7ED5EF-1CB4-4486-A367-8BEB25711B21}" srcOrd="0" destOrd="0" presId="urn:microsoft.com/office/officeart/2008/layout/NameandTitleOrganizationalChart"/>
    <dgm:cxn modelId="{2F28AB9E-4F89-4E7E-A8D4-B255B32FD2A6}" type="presOf" srcId="{99279FAD-42DD-4B9B-A7FE-4EA5E01EBA01}" destId="{6670B875-C8FD-4492-82D9-21191F38609F}" srcOrd="1" destOrd="0" presId="urn:microsoft.com/office/officeart/2008/layout/NameandTitleOrganizationalChart"/>
    <dgm:cxn modelId="{5F90D991-27A8-4964-BC1F-28DF28C303A2}" type="presOf" srcId="{71DFB3D3-BE00-4293-A818-4E3AD5FE6987}" destId="{90531D27-E559-4104-B65E-AA3ABD873F71}" srcOrd="0" destOrd="0" presId="urn:microsoft.com/office/officeart/2008/layout/NameandTitleOrganizationalChart"/>
    <dgm:cxn modelId="{528D2BA4-724A-4429-BA5B-E5FD31506938}" type="presOf" srcId="{45E30553-0F8C-48A8-8185-274F8086C8F3}" destId="{4AB8A448-52A0-49AF-95DF-6049DB556452}" srcOrd="1" destOrd="0" presId="urn:microsoft.com/office/officeart/2008/layout/NameandTitleOrganizationalChart"/>
    <dgm:cxn modelId="{65144C5C-9613-4289-878C-A4147ED99065}" type="presParOf" srcId="{B70AA758-4C9C-41BD-B362-E2808F57647E}" destId="{0F95B7D8-A3A4-455E-825D-5A063CDA9291}" srcOrd="0" destOrd="0" presId="urn:microsoft.com/office/officeart/2008/layout/NameandTitleOrganizationalChart"/>
    <dgm:cxn modelId="{792EB042-E349-4FFE-87FB-469D2C0EF1CA}" type="presParOf" srcId="{0F95B7D8-A3A4-455E-825D-5A063CDA9291}" destId="{3C0CF4D8-DB17-4356-A5B5-31E5D1329DBC}" srcOrd="0" destOrd="0" presId="urn:microsoft.com/office/officeart/2008/layout/NameandTitleOrganizationalChart"/>
    <dgm:cxn modelId="{2DD4CAD0-57B5-492D-9426-EF14F245E43B}" type="presParOf" srcId="{3C0CF4D8-DB17-4356-A5B5-31E5D1329DBC}" destId="{1C74A4AD-1236-4EC2-837C-FED0B0687A9A}" srcOrd="0" destOrd="0" presId="urn:microsoft.com/office/officeart/2008/layout/NameandTitleOrganizationalChart"/>
    <dgm:cxn modelId="{3D5CCE05-0479-42F7-8FBE-5CD164BC711A}" type="presParOf" srcId="{3C0CF4D8-DB17-4356-A5B5-31E5D1329DBC}" destId="{07F58AEE-E756-484F-B23F-C01F8744238D}" srcOrd="1" destOrd="0" presId="urn:microsoft.com/office/officeart/2008/layout/NameandTitleOrganizationalChart"/>
    <dgm:cxn modelId="{12414ED1-A189-4844-9B55-A767D55CE863}" type="presParOf" srcId="{3C0CF4D8-DB17-4356-A5B5-31E5D1329DBC}" destId="{6670B875-C8FD-4492-82D9-21191F38609F}" srcOrd="2" destOrd="0" presId="urn:microsoft.com/office/officeart/2008/layout/NameandTitleOrganizationalChart"/>
    <dgm:cxn modelId="{8AF22FF3-17AF-4900-A6EF-932DAE3A80F2}" type="presParOf" srcId="{0F95B7D8-A3A4-455E-825D-5A063CDA9291}" destId="{B11CF631-DE94-423C-8391-8080C734B4A4}" srcOrd="1" destOrd="0" presId="urn:microsoft.com/office/officeart/2008/layout/NameandTitleOrganizationalChart"/>
    <dgm:cxn modelId="{22DD35BC-E465-4C06-8E9B-7AEF6AC045C8}" type="presParOf" srcId="{B11CF631-DE94-423C-8391-8080C734B4A4}" destId="{4A8ADF73-F8E3-4A8A-9185-1F36E758C141}" srcOrd="0" destOrd="0" presId="urn:microsoft.com/office/officeart/2008/layout/NameandTitleOrganizationalChart"/>
    <dgm:cxn modelId="{740B97A1-68B5-409E-8064-9DF08910D594}" type="presParOf" srcId="{B11CF631-DE94-423C-8391-8080C734B4A4}" destId="{E991CF33-A6EA-48A3-88FC-B353D4CF6370}" srcOrd="1" destOrd="0" presId="urn:microsoft.com/office/officeart/2008/layout/NameandTitleOrganizationalChart"/>
    <dgm:cxn modelId="{906800C9-F6FD-43D6-8931-A4AD45AC228C}" type="presParOf" srcId="{E991CF33-A6EA-48A3-88FC-B353D4CF6370}" destId="{571B3EFC-2DED-495C-BF4D-D28D03B4F6B2}" srcOrd="0" destOrd="0" presId="urn:microsoft.com/office/officeart/2008/layout/NameandTitleOrganizationalChart"/>
    <dgm:cxn modelId="{463692E5-DDD6-4864-A181-D52BDDEB4773}" type="presParOf" srcId="{571B3EFC-2DED-495C-BF4D-D28D03B4F6B2}" destId="{FD0F6843-0475-4A80-8720-3C432C14B8F7}" srcOrd="0" destOrd="0" presId="urn:microsoft.com/office/officeart/2008/layout/NameandTitleOrganizationalChart"/>
    <dgm:cxn modelId="{6972A79D-A89F-4133-B3F4-AFC81044BA3E}" type="presParOf" srcId="{571B3EFC-2DED-495C-BF4D-D28D03B4F6B2}" destId="{25CADC64-7EBA-4C70-AD2C-A66FBD62D0FE}" srcOrd="1" destOrd="0" presId="urn:microsoft.com/office/officeart/2008/layout/NameandTitleOrganizationalChart"/>
    <dgm:cxn modelId="{8CE3CF57-A001-4F3A-BC01-3B89CF7382D4}" type="presParOf" srcId="{571B3EFC-2DED-495C-BF4D-D28D03B4F6B2}" destId="{9A5F808F-A077-48F0-A25A-1F286BC6C007}" srcOrd="2" destOrd="0" presId="urn:microsoft.com/office/officeart/2008/layout/NameandTitleOrganizationalChart"/>
    <dgm:cxn modelId="{5A509883-04F6-4743-8349-1B86A8875560}" type="presParOf" srcId="{E991CF33-A6EA-48A3-88FC-B353D4CF6370}" destId="{54D312AD-A3D9-491D-A55C-05514EFB5CB2}" srcOrd="1" destOrd="0" presId="urn:microsoft.com/office/officeart/2008/layout/NameandTitleOrganizationalChart"/>
    <dgm:cxn modelId="{BC92E217-874E-4163-982B-8796394E6CDC}" type="presParOf" srcId="{E991CF33-A6EA-48A3-88FC-B353D4CF6370}" destId="{981964C7-1920-4681-8488-2EF9D61A4707}" srcOrd="2" destOrd="0" presId="urn:microsoft.com/office/officeart/2008/layout/NameandTitleOrganizationalChart"/>
    <dgm:cxn modelId="{9CE7FF79-9F25-4896-B992-4C6FDF65C688}" type="presParOf" srcId="{B11CF631-DE94-423C-8391-8080C734B4A4}" destId="{28D0C12F-21FF-4DFA-BEB5-A7318F2D93A7}" srcOrd="2" destOrd="0" presId="urn:microsoft.com/office/officeart/2008/layout/NameandTitleOrganizationalChart"/>
    <dgm:cxn modelId="{6DB3BCD3-B288-494D-B099-24D1C53BEBDC}" type="presParOf" srcId="{B11CF631-DE94-423C-8391-8080C734B4A4}" destId="{7208A9C0-A776-428E-AB95-B266966005E5}" srcOrd="3" destOrd="0" presId="urn:microsoft.com/office/officeart/2008/layout/NameandTitleOrganizationalChart"/>
    <dgm:cxn modelId="{DAB6BB5C-8DA8-44EF-BFF8-F00FFB69BC4E}" type="presParOf" srcId="{7208A9C0-A776-428E-AB95-B266966005E5}" destId="{B4D285EE-23C6-4536-8D8E-B12584682317}" srcOrd="0" destOrd="0" presId="urn:microsoft.com/office/officeart/2008/layout/NameandTitleOrganizationalChart"/>
    <dgm:cxn modelId="{BAE2D5EC-CF26-4BD9-8305-EC15730987B8}" type="presParOf" srcId="{B4D285EE-23C6-4536-8D8E-B12584682317}" destId="{016D6DAA-62C9-4B2F-BC0A-65F9C88C2DD0}" srcOrd="0" destOrd="0" presId="urn:microsoft.com/office/officeart/2008/layout/NameandTitleOrganizationalChart"/>
    <dgm:cxn modelId="{CB32CAD0-8DD4-4281-82A6-7754F671397A}" type="presParOf" srcId="{B4D285EE-23C6-4536-8D8E-B12584682317}" destId="{A7A78394-8607-4BA9-AA34-245C9BC3BCAE}" srcOrd="1" destOrd="0" presId="urn:microsoft.com/office/officeart/2008/layout/NameandTitleOrganizationalChart"/>
    <dgm:cxn modelId="{A5F1F21A-5EC5-4EC6-8BD6-8B6284B4186E}" type="presParOf" srcId="{B4D285EE-23C6-4536-8D8E-B12584682317}" destId="{EE52A002-3C05-4B66-974A-D842CAA5F3CA}" srcOrd="2" destOrd="0" presId="urn:microsoft.com/office/officeart/2008/layout/NameandTitleOrganizationalChart"/>
    <dgm:cxn modelId="{3233D312-1A4F-48B1-958A-8AE31F73DEAD}" type="presParOf" srcId="{7208A9C0-A776-428E-AB95-B266966005E5}" destId="{AF1639D9-D1FB-4D58-9147-287B83CF8C7B}" srcOrd="1" destOrd="0" presId="urn:microsoft.com/office/officeart/2008/layout/NameandTitleOrganizationalChart"/>
    <dgm:cxn modelId="{21F0FA0E-D2C4-4107-9F20-AB6F412A3AC9}" type="presParOf" srcId="{7208A9C0-A776-428E-AB95-B266966005E5}" destId="{1F128BDF-1CF2-44BB-8514-0E4757067D8F}" srcOrd="2" destOrd="0" presId="urn:microsoft.com/office/officeart/2008/layout/NameandTitleOrganizationalChart"/>
    <dgm:cxn modelId="{DA4CFF59-67BE-46C2-9BB5-49DCF60821C8}" type="presParOf" srcId="{B11CF631-DE94-423C-8391-8080C734B4A4}" destId="{EC35FAA1-EB30-4E58-926F-513E5F02B6A7}" srcOrd="4" destOrd="0" presId="urn:microsoft.com/office/officeart/2008/layout/NameandTitleOrganizationalChart"/>
    <dgm:cxn modelId="{36D36D7F-7BA9-4072-A053-E2F56AC1E4F6}" type="presParOf" srcId="{B11CF631-DE94-423C-8391-8080C734B4A4}" destId="{91A783D3-DDB5-41C8-B7AD-91865E2D671F}" srcOrd="5" destOrd="0" presId="urn:microsoft.com/office/officeart/2008/layout/NameandTitleOrganizationalChart"/>
    <dgm:cxn modelId="{322F2AC0-75E2-4B89-B864-E086DABB1B42}" type="presParOf" srcId="{91A783D3-DDB5-41C8-B7AD-91865E2D671F}" destId="{1278D6CD-34EB-4FE2-9F20-AE52F073AADB}" srcOrd="0" destOrd="0" presId="urn:microsoft.com/office/officeart/2008/layout/NameandTitleOrganizationalChart"/>
    <dgm:cxn modelId="{5C54EBA6-00E4-48A5-83E3-B4AF5683E802}" type="presParOf" srcId="{1278D6CD-34EB-4FE2-9F20-AE52F073AADB}" destId="{E70FFDA9-40E8-4BEC-B66B-6F9ED23D3089}" srcOrd="0" destOrd="0" presId="urn:microsoft.com/office/officeart/2008/layout/NameandTitleOrganizationalChart"/>
    <dgm:cxn modelId="{BF3008BC-E4F5-4692-9578-0A79D8B43938}" type="presParOf" srcId="{1278D6CD-34EB-4FE2-9F20-AE52F073AADB}" destId="{4C7ED5EF-1CB4-4486-A367-8BEB25711B21}" srcOrd="1" destOrd="0" presId="urn:microsoft.com/office/officeart/2008/layout/NameandTitleOrganizationalChart"/>
    <dgm:cxn modelId="{2F122115-2F06-4656-A0B3-8D4D2677A72F}" type="presParOf" srcId="{1278D6CD-34EB-4FE2-9F20-AE52F073AADB}" destId="{835BB79F-940C-4E8A-A832-B117870EA825}" srcOrd="2" destOrd="0" presId="urn:microsoft.com/office/officeart/2008/layout/NameandTitleOrganizationalChart"/>
    <dgm:cxn modelId="{AE4719CC-CA76-47D8-B968-251F580CE8EB}" type="presParOf" srcId="{91A783D3-DDB5-41C8-B7AD-91865E2D671F}" destId="{8BC1194E-DB62-41C6-A8F5-B22A339FA130}" srcOrd="1" destOrd="0" presId="urn:microsoft.com/office/officeart/2008/layout/NameandTitleOrganizationalChart"/>
    <dgm:cxn modelId="{6DC001B5-FD22-4322-BB42-0FA497B8A2C5}" type="presParOf" srcId="{91A783D3-DDB5-41C8-B7AD-91865E2D671F}" destId="{7D25D90C-9371-48DE-A7F8-A946C3367ECA}" srcOrd="2" destOrd="0" presId="urn:microsoft.com/office/officeart/2008/layout/NameandTitleOrganizationalChart"/>
    <dgm:cxn modelId="{81F0DF4B-DD80-4E24-9388-9CF519CD1425}" type="presParOf" srcId="{B11CF631-DE94-423C-8391-8080C734B4A4}" destId="{06E828BE-E6F1-41A9-AA99-73059E3F7F75}" srcOrd="6" destOrd="0" presId="urn:microsoft.com/office/officeart/2008/layout/NameandTitleOrganizationalChart"/>
    <dgm:cxn modelId="{99FFE31E-9CB6-4B3F-8DD6-83824E53F0B0}" type="presParOf" srcId="{B11CF631-DE94-423C-8391-8080C734B4A4}" destId="{EFE40461-1F84-4F17-984D-1962DE19C6B7}" srcOrd="7" destOrd="0" presId="urn:microsoft.com/office/officeart/2008/layout/NameandTitleOrganizationalChart"/>
    <dgm:cxn modelId="{5BDE59A6-4CE3-433C-A0C8-F1A5F64EF3A9}" type="presParOf" srcId="{EFE40461-1F84-4F17-984D-1962DE19C6B7}" destId="{7A25B7F8-9024-475F-8F0E-A157823E994D}" srcOrd="0" destOrd="0" presId="urn:microsoft.com/office/officeart/2008/layout/NameandTitleOrganizationalChart"/>
    <dgm:cxn modelId="{917B7AD2-7DF5-4CEA-ACD6-1BFCD38DE7DE}" type="presParOf" srcId="{7A25B7F8-9024-475F-8F0E-A157823E994D}" destId="{61AD5D6D-6493-4C1D-B2CD-AF478CC1446F}" srcOrd="0" destOrd="0" presId="urn:microsoft.com/office/officeart/2008/layout/NameandTitleOrganizationalChart"/>
    <dgm:cxn modelId="{61655BC7-855A-4A7C-8878-5F128117B06F}" type="presParOf" srcId="{7A25B7F8-9024-475F-8F0E-A157823E994D}" destId="{90531D27-E559-4104-B65E-AA3ABD873F71}" srcOrd="1" destOrd="0" presId="urn:microsoft.com/office/officeart/2008/layout/NameandTitleOrganizationalChart"/>
    <dgm:cxn modelId="{C02516D2-6741-4467-98AD-ADF2DA572514}" type="presParOf" srcId="{7A25B7F8-9024-475F-8F0E-A157823E994D}" destId="{1B483BAF-B88E-404E-82F8-11ABED7E29C2}" srcOrd="2" destOrd="0" presId="urn:microsoft.com/office/officeart/2008/layout/NameandTitleOrganizationalChart"/>
    <dgm:cxn modelId="{EBF0A3C4-04A2-409C-B29E-5B8075796E0A}" type="presParOf" srcId="{EFE40461-1F84-4F17-984D-1962DE19C6B7}" destId="{11902633-4012-4D43-9AE0-6424115503F7}" srcOrd="1" destOrd="0" presId="urn:microsoft.com/office/officeart/2008/layout/NameandTitleOrganizationalChart"/>
    <dgm:cxn modelId="{3D58C4FC-07DC-4705-BDA4-9F6ADDFF24DA}" type="presParOf" srcId="{EFE40461-1F84-4F17-984D-1962DE19C6B7}" destId="{C89F3076-5A4C-42D2-9597-4B096786985D}" srcOrd="2" destOrd="0" presId="urn:microsoft.com/office/officeart/2008/layout/NameandTitleOrganizationalChart"/>
    <dgm:cxn modelId="{F928F0D6-5200-4A18-868A-D3DBE70A2E9C}" type="presParOf" srcId="{B11CF631-DE94-423C-8391-8080C734B4A4}" destId="{664C76F5-08FF-4DD1-9196-EBD31BF1F1B6}" srcOrd="8" destOrd="0" presId="urn:microsoft.com/office/officeart/2008/layout/NameandTitleOrganizationalChart"/>
    <dgm:cxn modelId="{626AA664-139E-439C-919C-B6FC835F3E88}" type="presParOf" srcId="{B11CF631-DE94-423C-8391-8080C734B4A4}" destId="{1CDD5D4A-EA4D-4463-B94F-2CF47B9386FD}" srcOrd="9" destOrd="0" presId="urn:microsoft.com/office/officeart/2008/layout/NameandTitleOrganizationalChart"/>
    <dgm:cxn modelId="{0A8EF079-01BC-49EA-BD07-F76DAEE9F76C}" type="presParOf" srcId="{1CDD5D4A-EA4D-4463-B94F-2CF47B9386FD}" destId="{0165B63D-E926-4E3B-81A5-CDFE447E4400}" srcOrd="0" destOrd="0" presId="urn:microsoft.com/office/officeart/2008/layout/NameandTitleOrganizationalChart"/>
    <dgm:cxn modelId="{98D20A75-002F-4DED-9D54-3BEF878AF565}" type="presParOf" srcId="{0165B63D-E926-4E3B-81A5-CDFE447E4400}" destId="{C1E20B90-8F56-4843-B826-9A77453C4D8F}" srcOrd="0" destOrd="0" presId="urn:microsoft.com/office/officeart/2008/layout/NameandTitleOrganizationalChart"/>
    <dgm:cxn modelId="{9C772E76-437C-4A0D-B35C-88B75BA2270F}" type="presParOf" srcId="{0165B63D-E926-4E3B-81A5-CDFE447E4400}" destId="{4E5DC27E-A83E-4A79-8995-F15D165815BE}" srcOrd="1" destOrd="0" presId="urn:microsoft.com/office/officeart/2008/layout/NameandTitleOrganizationalChart"/>
    <dgm:cxn modelId="{C322D1BB-2962-482B-927F-11D5327BB872}" type="presParOf" srcId="{0165B63D-E926-4E3B-81A5-CDFE447E4400}" destId="{C4A4571C-E11F-4B79-BD10-DB86C7C4071D}" srcOrd="2" destOrd="0" presId="urn:microsoft.com/office/officeart/2008/layout/NameandTitleOrganizationalChart"/>
    <dgm:cxn modelId="{4AACB2FA-5C7D-4C56-A728-178427C38BD5}" type="presParOf" srcId="{1CDD5D4A-EA4D-4463-B94F-2CF47B9386FD}" destId="{A3B55B33-3320-40DF-9D6D-A2A0447FE9ED}" srcOrd="1" destOrd="0" presId="urn:microsoft.com/office/officeart/2008/layout/NameandTitleOrganizationalChart"/>
    <dgm:cxn modelId="{5A365400-557D-47DA-B019-C4BC7BDE4AED}" type="presParOf" srcId="{1CDD5D4A-EA4D-4463-B94F-2CF47B9386FD}" destId="{EC12E15B-0B0C-4046-84F8-583D23655317}" srcOrd="2" destOrd="0" presId="urn:microsoft.com/office/officeart/2008/layout/NameandTitleOrganizationalChart"/>
    <dgm:cxn modelId="{F2E873C4-A83B-4187-BE71-F8DAE9A17EFD}" type="presParOf" srcId="{0F95B7D8-A3A4-455E-825D-5A063CDA9291}" destId="{5BBB1ECD-C862-44D2-BB3E-234866C5E564}" srcOrd="2" destOrd="0" presId="urn:microsoft.com/office/officeart/2008/layout/NameandTitleOrganizationalChart"/>
    <dgm:cxn modelId="{92CD69F4-1D78-4181-9926-5EA62D98A520}" type="presParOf" srcId="{5BBB1ECD-C862-44D2-BB3E-234866C5E564}" destId="{11BBF9FD-5F18-4F8B-80E8-2BB906252EFB}" srcOrd="0" destOrd="0" presId="urn:microsoft.com/office/officeart/2008/layout/NameandTitleOrganizationalChart"/>
    <dgm:cxn modelId="{7A9048B5-0B91-44E0-9203-2B9BFEE42449}" type="presParOf" srcId="{5BBB1ECD-C862-44D2-BB3E-234866C5E564}" destId="{9A3C7D33-28B3-4DC0-BE79-BA4A6DF1E18C}" srcOrd="1" destOrd="0" presId="urn:microsoft.com/office/officeart/2008/layout/NameandTitleOrganizationalChart"/>
    <dgm:cxn modelId="{76B4BB12-322C-457D-A22E-4BA79514C50E}" type="presParOf" srcId="{9A3C7D33-28B3-4DC0-BE79-BA4A6DF1E18C}" destId="{EA751891-0769-4AAB-B48F-31F4EA1244D2}" srcOrd="0" destOrd="0" presId="urn:microsoft.com/office/officeart/2008/layout/NameandTitleOrganizationalChart"/>
    <dgm:cxn modelId="{16998E97-FA2D-44AC-98DC-0A956A487EA8}" type="presParOf" srcId="{EA751891-0769-4AAB-B48F-31F4EA1244D2}" destId="{B0C918DD-3819-4D62-AC75-FF3710628410}" srcOrd="0" destOrd="0" presId="urn:microsoft.com/office/officeart/2008/layout/NameandTitleOrganizationalChart"/>
    <dgm:cxn modelId="{33E1FF18-DB00-4C08-BE97-9D62CDA0874E}" type="presParOf" srcId="{EA751891-0769-4AAB-B48F-31F4EA1244D2}" destId="{09AE4EE9-C934-4CAF-A896-6E30C92E3D8B}" srcOrd="1" destOrd="0" presId="urn:microsoft.com/office/officeart/2008/layout/NameandTitleOrganizationalChart"/>
    <dgm:cxn modelId="{4A7F995D-9A43-4D69-9411-5426BB495C32}" type="presParOf" srcId="{EA751891-0769-4AAB-B48F-31F4EA1244D2}" destId="{4AB8A448-52A0-49AF-95DF-6049DB556452}" srcOrd="2" destOrd="0" presId="urn:microsoft.com/office/officeart/2008/layout/NameandTitleOrganizationalChart"/>
    <dgm:cxn modelId="{DA14717C-75A2-45D4-ACA8-5A8FC10384A7}" type="presParOf" srcId="{9A3C7D33-28B3-4DC0-BE79-BA4A6DF1E18C}" destId="{0D204467-3292-4B6A-A605-0CFD0EC6C0A0}" srcOrd="1" destOrd="0" presId="urn:microsoft.com/office/officeart/2008/layout/NameandTitleOrganizationalChart"/>
    <dgm:cxn modelId="{48F98232-647D-4333-A2D9-92EB0A547DBE}" type="presParOf" srcId="{9A3C7D33-28B3-4DC0-BE79-BA4A6DF1E18C}" destId="{FAA126F4-1A3C-4705-81B7-E832D60FF3A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04F91F-D89E-4DC2-B3BA-60F3C24DA6C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C08A22ED-BB8C-4200-B30C-AF480848A850}">
      <dgm:prSet phldrT="[Texto]"/>
      <dgm:spPr/>
      <dgm:t>
        <a:bodyPr/>
        <a:lstStyle/>
        <a:p>
          <a:r>
            <a:rPr lang="es-VE" dirty="0" smtClean="0"/>
            <a:t>1733 pacientes</a:t>
          </a:r>
          <a:endParaRPr lang="es-VE" dirty="0"/>
        </a:p>
      </dgm:t>
    </dgm:pt>
    <dgm:pt modelId="{2991B25C-CD81-4E51-9BB0-E2A83CDFF59E}" type="parTrans" cxnId="{D435F383-366B-4227-BB2E-D7153463EAFD}">
      <dgm:prSet/>
      <dgm:spPr/>
      <dgm:t>
        <a:bodyPr/>
        <a:lstStyle/>
        <a:p>
          <a:endParaRPr lang="es-VE"/>
        </a:p>
      </dgm:t>
    </dgm:pt>
    <dgm:pt modelId="{4F72C2F2-656E-49DB-A244-6BBCCEB1933C}" type="sibTrans" cxnId="{D435F383-366B-4227-BB2E-D7153463EAFD}">
      <dgm:prSet/>
      <dgm:spPr/>
      <dgm:t>
        <a:bodyPr/>
        <a:lstStyle/>
        <a:p>
          <a:endParaRPr lang="es-VE"/>
        </a:p>
      </dgm:t>
    </dgm:pt>
    <dgm:pt modelId="{5012BBCE-99CE-4C6D-97DC-589C243C24DC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VE" dirty="0" smtClean="0">
              <a:solidFill>
                <a:schemeClr val="tx1"/>
              </a:solidFill>
            </a:rPr>
            <a:t>De 65 a 95 años</a:t>
          </a:r>
          <a:endParaRPr lang="es-VE" dirty="0">
            <a:solidFill>
              <a:schemeClr val="tx1"/>
            </a:solidFill>
          </a:endParaRPr>
        </a:p>
      </dgm:t>
    </dgm:pt>
    <dgm:pt modelId="{1AB59128-74A0-4FEF-94EF-ED3564A433AD}" type="parTrans" cxnId="{BCF46C8A-F8C7-48DB-98CA-0B8F81CD3BB8}">
      <dgm:prSet/>
      <dgm:spPr/>
      <dgm:t>
        <a:bodyPr/>
        <a:lstStyle/>
        <a:p>
          <a:endParaRPr lang="es-VE"/>
        </a:p>
      </dgm:t>
    </dgm:pt>
    <dgm:pt modelId="{31182E10-D593-4E7A-80C4-F31EDAAB4FB4}" type="sibTrans" cxnId="{BCF46C8A-F8C7-48DB-98CA-0B8F81CD3BB8}">
      <dgm:prSet/>
      <dgm:spPr/>
      <dgm:t>
        <a:bodyPr/>
        <a:lstStyle/>
        <a:p>
          <a:endParaRPr lang="es-VE"/>
        </a:p>
      </dgm:t>
    </dgm:pt>
    <dgm:pt modelId="{A43310DC-CE1F-4E0B-91C4-53350411257A}">
      <dgm:prSet phldrT="[Texto]"/>
      <dgm:spPr/>
      <dgm:t>
        <a:bodyPr/>
        <a:lstStyle/>
        <a:p>
          <a:r>
            <a:rPr lang="es-VE" dirty="0" smtClean="0">
              <a:solidFill>
                <a:schemeClr val="tx1"/>
              </a:solidFill>
            </a:rPr>
            <a:t>Tenían FA no Reumática </a:t>
          </a:r>
          <a:endParaRPr lang="es-VE" dirty="0">
            <a:solidFill>
              <a:schemeClr val="tx1"/>
            </a:solidFill>
          </a:endParaRPr>
        </a:p>
      </dgm:t>
    </dgm:pt>
    <dgm:pt modelId="{D60D0741-234E-4621-BA50-81335B3B7822}" type="parTrans" cxnId="{7E6B3251-F12F-42EB-9BD4-CE0DC97DB098}">
      <dgm:prSet/>
      <dgm:spPr/>
      <dgm:t>
        <a:bodyPr/>
        <a:lstStyle/>
        <a:p>
          <a:endParaRPr lang="es-VE"/>
        </a:p>
      </dgm:t>
    </dgm:pt>
    <dgm:pt modelId="{922E19E3-6B68-44F1-AE60-5E7E651E1B85}" type="sibTrans" cxnId="{7E6B3251-F12F-42EB-9BD4-CE0DC97DB098}">
      <dgm:prSet/>
      <dgm:spPr/>
      <dgm:t>
        <a:bodyPr/>
        <a:lstStyle/>
        <a:p>
          <a:endParaRPr lang="es-VE"/>
        </a:p>
      </dgm:t>
    </dgm:pt>
    <dgm:pt modelId="{58336759-CC1C-4BD6-B34F-6819E80E45F1}">
      <dgm:prSet phldrT="[Texto]"/>
      <dgm:spPr>
        <a:solidFill>
          <a:srgbClr val="92D050"/>
        </a:solidFill>
      </dgm:spPr>
      <dgm:t>
        <a:bodyPr/>
        <a:lstStyle/>
        <a:p>
          <a:r>
            <a:rPr lang="es-VE" dirty="0" smtClean="0">
              <a:solidFill>
                <a:schemeClr val="tx1"/>
              </a:solidFill>
            </a:rPr>
            <a:t>No se les prescribió </a:t>
          </a:r>
          <a:r>
            <a:rPr lang="es-VE" dirty="0" err="1" smtClean="0">
              <a:solidFill>
                <a:schemeClr val="tx1"/>
              </a:solidFill>
            </a:rPr>
            <a:t>warfarina</a:t>
          </a:r>
          <a:r>
            <a:rPr lang="es-VE" dirty="0" smtClean="0">
              <a:solidFill>
                <a:schemeClr val="tx1"/>
              </a:solidFill>
            </a:rPr>
            <a:t> en el alta médica</a:t>
          </a:r>
          <a:endParaRPr lang="es-VE" dirty="0">
            <a:solidFill>
              <a:schemeClr val="tx1"/>
            </a:solidFill>
          </a:endParaRPr>
        </a:p>
      </dgm:t>
    </dgm:pt>
    <dgm:pt modelId="{C08D6C73-5668-4F06-9683-62CFA253DF0A}" type="parTrans" cxnId="{64F4A25A-A8E4-42D2-A419-5A047338BA7B}">
      <dgm:prSet/>
      <dgm:spPr/>
      <dgm:t>
        <a:bodyPr/>
        <a:lstStyle/>
        <a:p>
          <a:endParaRPr lang="es-VE"/>
        </a:p>
      </dgm:t>
    </dgm:pt>
    <dgm:pt modelId="{CD2DADAD-4731-4233-916D-409E0F4ACDF7}" type="sibTrans" cxnId="{64F4A25A-A8E4-42D2-A419-5A047338BA7B}">
      <dgm:prSet/>
      <dgm:spPr/>
      <dgm:t>
        <a:bodyPr/>
        <a:lstStyle/>
        <a:p>
          <a:endParaRPr lang="es-VE"/>
        </a:p>
      </dgm:t>
    </dgm:pt>
    <dgm:pt modelId="{C5F1D888-D252-484C-A251-4EA96B6CD8E4}" type="pres">
      <dgm:prSet presAssocID="{5604F91F-D89E-4DC2-B3BA-60F3C24DA6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20A42BCB-2A19-4670-B12D-555F3B6AE1FA}" type="pres">
      <dgm:prSet presAssocID="{C08A22ED-BB8C-4200-B30C-AF480848A850}" presName="hierRoot1" presStyleCnt="0">
        <dgm:presLayoutVars>
          <dgm:hierBranch val="init"/>
        </dgm:presLayoutVars>
      </dgm:prSet>
      <dgm:spPr/>
    </dgm:pt>
    <dgm:pt modelId="{31EC87D5-3714-4070-89E3-06AFCBE48359}" type="pres">
      <dgm:prSet presAssocID="{C08A22ED-BB8C-4200-B30C-AF480848A850}" presName="rootComposite1" presStyleCnt="0"/>
      <dgm:spPr/>
    </dgm:pt>
    <dgm:pt modelId="{7D34025B-FECE-432C-BB90-24A57A585BC3}" type="pres">
      <dgm:prSet presAssocID="{C08A22ED-BB8C-4200-B30C-AF480848A8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C3E46E28-4947-4F2B-BF4F-79B15EBF952F}" type="pres">
      <dgm:prSet presAssocID="{C08A22ED-BB8C-4200-B30C-AF480848A850}" presName="rootConnector1" presStyleLbl="node1" presStyleIdx="0" presStyleCnt="0"/>
      <dgm:spPr/>
      <dgm:t>
        <a:bodyPr/>
        <a:lstStyle/>
        <a:p>
          <a:endParaRPr lang="es-VE"/>
        </a:p>
      </dgm:t>
    </dgm:pt>
    <dgm:pt modelId="{F76722AC-0943-4AB2-8A54-3A28854BE1DC}" type="pres">
      <dgm:prSet presAssocID="{C08A22ED-BB8C-4200-B30C-AF480848A850}" presName="hierChild2" presStyleCnt="0"/>
      <dgm:spPr/>
    </dgm:pt>
    <dgm:pt modelId="{6132DA10-BF65-465B-ABE6-6468B79BC0C0}" type="pres">
      <dgm:prSet presAssocID="{1AB59128-74A0-4FEF-94EF-ED3564A433AD}" presName="Name37" presStyleLbl="parChTrans1D2" presStyleIdx="0" presStyleCnt="3"/>
      <dgm:spPr/>
      <dgm:t>
        <a:bodyPr/>
        <a:lstStyle/>
        <a:p>
          <a:endParaRPr lang="es-VE"/>
        </a:p>
      </dgm:t>
    </dgm:pt>
    <dgm:pt modelId="{E8ACBBF1-4CDA-4ECC-B86E-89E857186D5D}" type="pres">
      <dgm:prSet presAssocID="{5012BBCE-99CE-4C6D-97DC-589C243C24DC}" presName="hierRoot2" presStyleCnt="0">
        <dgm:presLayoutVars>
          <dgm:hierBranch val="init"/>
        </dgm:presLayoutVars>
      </dgm:prSet>
      <dgm:spPr/>
    </dgm:pt>
    <dgm:pt modelId="{6DB23AB1-52AD-4F3B-9A7C-BB9DADFBD064}" type="pres">
      <dgm:prSet presAssocID="{5012BBCE-99CE-4C6D-97DC-589C243C24DC}" presName="rootComposite" presStyleCnt="0"/>
      <dgm:spPr/>
    </dgm:pt>
    <dgm:pt modelId="{93BBFF29-B421-477D-8387-035A503FA378}" type="pres">
      <dgm:prSet presAssocID="{5012BBCE-99CE-4C6D-97DC-589C243C24D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DCD2631A-1D24-4E5A-B953-E9B8182EA71C}" type="pres">
      <dgm:prSet presAssocID="{5012BBCE-99CE-4C6D-97DC-589C243C24DC}" presName="rootConnector" presStyleLbl="node2" presStyleIdx="0" presStyleCnt="3"/>
      <dgm:spPr/>
      <dgm:t>
        <a:bodyPr/>
        <a:lstStyle/>
        <a:p>
          <a:endParaRPr lang="es-VE"/>
        </a:p>
      </dgm:t>
    </dgm:pt>
    <dgm:pt modelId="{BA4F6ED1-666C-40EF-9429-AC9F047924FE}" type="pres">
      <dgm:prSet presAssocID="{5012BBCE-99CE-4C6D-97DC-589C243C24DC}" presName="hierChild4" presStyleCnt="0"/>
      <dgm:spPr/>
    </dgm:pt>
    <dgm:pt modelId="{04D38B78-122C-4B47-994B-0D8FF04418F9}" type="pres">
      <dgm:prSet presAssocID="{5012BBCE-99CE-4C6D-97DC-589C243C24DC}" presName="hierChild5" presStyleCnt="0"/>
      <dgm:spPr/>
    </dgm:pt>
    <dgm:pt modelId="{42B10B4F-B573-45C7-BE25-8167E290F045}" type="pres">
      <dgm:prSet presAssocID="{D60D0741-234E-4621-BA50-81335B3B7822}" presName="Name37" presStyleLbl="parChTrans1D2" presStyleIdx="1" presStyleCnt="3"/>
      <dgm:spPr/>
      <dgm:t>
        <a:bodyPr/>
        <a:lstStyle/>
        <a:p>
          <a:endParaRPr lang="es-VE"/>
        </a:p>
      </dgm:t>
    </dgm:pt>
    <dgm:pt modelId="{07432DA8-9C81-46FB-B3C1-532AB622D8FD}" type="pres">
      <dgm:prSet presAssocID="{A43310DC-CE1F-4E0B-91C4-53350411257A}" presName="hierRoot2" presStyleCnt="0">
        <dgm:presLayoutVars>
          <dgm:hierBranch val="init"/>
        </dgm:presLayoutVars>
      </dgm:prSet>
      <dgm:spPr/>
    </dgm:pt>
    <dgm:pt modelId="{EE9EC669-06CD-4855-830A-5CEE2A990EAD}" type="pres">
      <dgm:prSet presAssocID="{A43310DC-CE1F-4E0B-91C4-53350411257A}" presName="rootComposite" presStyleCnt="0"/>
      <dgm:spPr/>
    </dgm:pt>
    <dgm:pt modelId="{F8772DD3-2166-4AAB-8CB9-774AA3B07E8A}" type="pres">
      <dgm:prSet presAssocID="{A43310DC-CE1F-4E0B-91C4-5335041125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05EE49E2-4A0C-48B5-825E-A81D7C4D1A1D}" type="pres">
      <dgm:prSet presAssocID="{A43310DC-CE1F-4E0B-91C4-53350411257A}" presName="rootConnector" presStyleLbl="node2" presStyleIdx="1" presStyleCnt="3"/>
      <dgm:spPr/>
      <dgm:t>
        <a:bodyPr/>
        <a:lstStyle/>
        <a:p>
          <a:endParaRPr lang="es-VE"/>
        </a:p>
      </dgm:t>
    </dgm:pt>
    <dgm:pt modelId="{69F9A693-4F3E-48B1-945D-5559B9ECF343}" type="pres">
      <dgm:prSet presAssocID="{A43310DC-CE1F-4E0B-91C4-53350411257A}" presName="hierChild4" presStyleCnt="0"/>
      <dgm:spPr/>
    </dgm:pt>
    <dgm:pt modelId="{D1F5A220-A5FA-44DA-BC75-8C8CC3AD4C48}" type="pres">
      <dgm:prSet presAssocID="{A43310DC-CE1F-4E0B-91C4-53350411257A}" presName="hierChild5" presStyleCnt="0"/>
      <dgm:spPr/>
    </dgm:pt>
    <dgm:pt modelId="{4A17AE82-D77E-4D33-B30C-5237807FD9F1}" type="pres">
      <dgm:prSet presAssocID="{C08D6C73-5668-4F06-9683-62CFA253DF0A}" presName="Name37" presStyleLbl="parChTrans1D2" presStyleIdx="2" presStyleCnt="3"/>
      <dgm:spPr/>
      <dgm:t>
        <a:bodyPr/>
        <a:lstStyle/>
        <a:p>
          <a:endParaRPr lang="es-VE"/>
        </a:p>
      </dgm:t>
    </dgm:pt>
    <dgm:pt modelId="{6E28EC26-E510-445C-B678-FF03D31B0E7B}" type="pres">
      <dgm:prSet presAssocID="{58336759-CC1C-4BD6-B34F-6819E80E45F1}" presName="hierRoot2" presStyleCnt="0">
        <dgm:presLayoutVars>
          <dgm:hierBranch val="init"/>
        </dgm:presLayoutVars>
      </dgm:prSet>
      <dgm:spPr/>
    </dgm:pt>
    <dgm:pt modelId="{78D5B34E-4D8A-4432-8E7D-61955908899B}" type="pres">
      <dgm:prSet presAssocID="{58336759-CC1C-4BD6-B34F-6819E80E45F1}" presName="rootComposite" presStyleCnt="0"/>
      <dgm:spPr/>
    </dgm:pt>
    <dgm:pt modelId="{7BD4C5A2-1714-47D5-8D96-7D709C42F681}" type="pres">
      <dgm:prSet presAssocID="{58336759-CC1C-4BD6-B34F-6819E80E45F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C904974D-B40C-45EA-AC31-84E4C7A30F46}" type="pres">
      <dgm:prSet presAssocID="{58336759-CC1C-4BD6-B34F-6819E80E45F1}" presName="rootConnector" presStyleLbl="node2" presStyleIdx="2" presStyleCnt="3"/>
      <dgm:spPr/>
      <dgm:t>
        <a:bodyPr/>
        <a:lstStyle/>
        <a:p>
          <a:endParaRPr lang="es-VE"/>
        </a:p>
      </dgm:t>
    </dgm:pt>
    <dgm:pt modelId="{837F56EF-6D09-406E-AF1D-496DEEE5F678}" type="pres">
      <dgm:prSet presAssocID="{58336759-CC1C-4BD6-B34F-6819E80E45F1}" presName="hierChild4" presStyleCnt="0"/>
      <dgm:spPr/>
    </dgm:pt>
    <dgm:pt modelId="{DB79CC03-8779-46BE-BBA8-19D96F66C91E}" type="pres">
      <dgm:prSet presAssocID="{58336759-CC1C-4BD6-B34F-6819E80E45F1}" presName="hierChild5" presStyleCnt="0"/>
      <dgm:spPr/>
    </dgm:pt>
    <dgm:pt modelId="{7CF70AC6-3721-495D-9E9C-1FC24C5EB96A}" type="pres">
      <dgm:prSet presAssocID="{C08A22ED-BB8C-4200-B30C-AF480848A850}" presName="hierChild3" presStyleCnt="0"/>
      <dgm:spPr/>
    </dgm:pt>
  </dgm:ptLst>
  <dgm:cxnLst>
    <dgm:cxn modelId="{BA99D21D-5AD1-497C-A75E-370E30CF2222}" type="presOf" srcId="{58336759-CC1C-4BD6-B34F-6819E80E45F1}" destId="{7BD4C5A2-1714-47D5-8D96-7D709C42F681}" srcOrd="0" destOrd="0" presId="urn:microsoft.com/office/officeart/2005/8/layout/orgChart1"/>
    <dgm:cxn modelId="{85EBE535-83A7-4D36-B3DD-D4690C51AB5C}" type="presOf" srcId="{C08D6C73-5668-4F06-9683-62CFA253DF0A}" destId="{4A17AE82-D77E-4D33-B30C-5237807FD9F1}" srcOrd="0" destOrd="0" presId="urn:microsoft.com/office/officeart/2005/8/layout/orgChart1"/>
    <dgm:cxn modelId="{F35AAC2C-4BBA-4BB1-89E4-E85F809EF99E}" type="presOf" srcId="{1AB59128-74A0-4FEF-94EF-ED3564A433AD}" destId="{6132DA10-BF65-465B-ABE6-6468B79BC0C0}" srcOrd="0" destOrd="0" presId="urn:microsoft.com/office/officeart/2005/8/layout/orgChart1"/>
    <dgm:cxn modelId="{71146F83-753D-497E-80CE-0AD3F807EF7E}" type="presOf" srcId="{5012BBCE-99CE-4C6D-97DC-589C243C24DC}" destId="{DCD2631A-1D24-4E5A-B953-E9B8182EA71C}" srcOrd="1" destOrd="0" presId="urn:microsoft.com/office/officeart/2005/8/layout/orgChart1"/>
    <dgm:cxn modelId="{BCF46C8A-F8C7-48DB-98CA-0B8F81CD3BB8}" srcId="{C08A22ED-BB8C-4200-B30C-AF480848A850}" destId="{5012BBCE-99CE-4C6D-97DC-589C243C24DC}" srcOrd="0" destOrd="0" parTransId="{1AB59128-74A0-4FEF-94EF-ED3564A433AD}" sibTransId="{31182E10-D593-4E7A-80C4-F31EDAAB4FB4}"/>
    <dgm:cxn modelId="{42AAD980-0927-44D4-B3F2-760B464CBBDA}" type="presOf" srcId="{58336759-CC1C-4BD6-B34F-6819E80E45F1}" destId="{C904974D-B40C-45EA-AC31-84E4C7A30F46}" srcOrd="1" destOrd="0" presId="urn:microsoft.com/office/officeart/2005/8/layout/orgChart1"/>
    <dgm:cxn modelId="{80AD5CC3-634B-4C9F-8075-A9ADB1B72EB7}" type="presOf" srcId="{D60D0741-234E-4621-BA50-81335B3B7822}" destId="{42B10B4F-B573-45C7-BE25-8167E290F045}" srcOrd="0" destOrd="0" presId="urn:microsoft.com/office/officeart/2005/8/layout/orgChart1"/>
    <dgm:cxn modelId="{64F4A25A-A8E4-42D2-A419-5A047338BA7B}" srcId="{C08A22ED-BB8C-4200-B30C-AF480848A850}" destId="{58336759-CC1C-4BD6-B34F-6819E80E45F1}" srcOrd="2" destOrd="0" parTransId="{C08D6C73-5668-4F06-9683-62CFA253DF0A}" sibTransId="{CD2DADAD-4731-4233-916D-409E0F4ACDF7}"/>
    <dgm:cxn modelId="{D435F383-366B-4227-BB2E-D7153463EAFD}" srcId="{5604F91F-D89E-4DC2-B3BA-60F3C24DA6CA}" destId="{C08A22ED-BB8C-4200-B30C-AF480848A850}" srcOrd="0" destOrd="0" parTransId="{2991B25C-CD81-4E51-9BB0-E2A83CDFF59E}" sibTransId="{4F72C2F2-656E-49DB-A244-6BBCCEB1933C}"/>
    <dgm:cxn modelId="{C1E7436E-9D41-4051-AB3B-DCB5BE70CE46}" type="presOf" srcId="{5604F91F-D89E-4DC2-B3BA-60F3C24DA6CA}" destId="{C5F1D888-D252-484C-A251-4EA96B6CD8E4}" srcOrd="0" destOrd="0" presId="urn:microsoft.com/office/officeart/2005/8/layout/orgChart1"/>
    <dgm:cxn modelId="{80C6BA45-6976-40FE-AB82-7776CB241F81}" type="presOf" srcId="{A43310DC-CE1F-4E0B-91C4-53350411257A}" destId="{05EE49E2-4A0C-48B5-825E-A81D7C4D1A1D}" srcOrd="1" destOrd="0" presId="urn:microsoft.com/office/officeart/2005/8/layout/orgChart1"/>
    <dgm:cxn modelId="{B0F33CE9-A749-42FF-9C6B-347DBCE79000}" type="presOf" srcId="{C08A22ED-BB8C-4200-B30C-AF480848A850}" destId="{C3E46E28-4947-4F2B-BF4F-79B15EBF952F}" srcOrd="1" destOrd="0" presId="urn:microsoft.com/office/officeart/2005/8/layout/orgChart1"/>
    <dgm:cxn modelId="{04033A51-E737-480C-963E-CBB55C59A4A5}" type="presOf" srcId="{C08A22ED-BB8C-4200-B30C-AF480848A850}" destId="{7D34025B-FECE-432C-BB90-24A57A585BC3}" srcOrd="0" destOrd="0" presId="urn:microsoft.com/office/officeart/2005/8/layout/orgChart1"/>
    <dgm:cxn modelId="{1F5CBFCF-A6AB-42E2-BCC2-2B2A7A8AA50E}" type="presOf" srcId="{A43310DC-CE1F-4E0B-91C4-53350411257A}" destId="{F8772DD3-2166-4AAB-8CB9-774AA3B07E8A}" srcOrd="0" destOrd="0" presId="urn:microsoft.com/office/officeart/2005/8/layout/orgChart1"/>
    <dgm:cxn modelId="{7E6B3251-F12F-42EB-9BD4-CE0DC97DB098}" srcId="{C08A22ED-BB8C-4200-B30C-AF480848A850}" destId="{A43310DC-CE1F-4E0B-91C4-53350411257A}" srcOrd="1" destOrd="0" parTransId="{D60D0741-234E-4621-BA50-81335B3B7822}" sibTransId="{922E19E3-6B68-44F1-AE60-5E7E651E1B85}"/>
    <dgm:cxn modelId="{5BC720C4-5967-479B-B556-6A43AD1D4015}" type="presOf" srcId="{5012BBCE-99CE-4C6D-97DC-589C243C24DC}" destId="{93BBFF29-B421-477D-8387-035A503FA378}" srcOrd="0" destOrd="0" presId="urn:microsoft.com/office/officeart/2005/8/layout/orgChart1"/>
    <dgm:cxn modelId="{CF742C51-6801-4B3A-9946-134D83DC0F54}" type="presParOf" srcId="{C5F1D888-D252-484C-A251-4EA96B6CD8E4}" destId="{20A42BCB-2A19-4670-B12D-555F3B6AE1FA}" srcOrd="0" destOrd="0" presId="urn:microsoft.com/office/officeart/2005/8/layout/orgChart1"/>
    <dgm:cxn modelId="{46B43B70-7C3B-48B4-AB32-974D2EF0474E}" type="presParOf" srcId="{20A42BCB-2A19-4670-B12D-555F3B6AE1FA}" destId="{31EC87D5-3714-4070-89E3-06AFCBE48359}" srcOrd="0" destOrd="0" presId="urn:microsoft.com/office/officeart/2005/8/layout/orgChart1"/>
    <dgm:cxn modelId="{18C618CA-D207-45FF-8627-402A79AFE255}" type="presParOf" srcId="{31EC87D5-3714-4070-89E3-06AFCBE48359}" destId="{7D34025B-FECE-432C-BB90-24A57A585BC3}" srcOrd="0" destOrd="0" presId="urn:microsoft.com/office/officeart/2005/8/layout/orgChart1"/>
    <dgm:cxn modelId="{81811B89-BA09-4078-AD51-4F0FC430215B}" type="presParOf" srcId="{31EC87D5-3714-4070-89E3-06AFCBE48359}" destId="{C3E46E28-4947-4F2B-BF4F-79B15EBF952F}" srcOrd="1" destOrd="0" presId="urn:microsoft.com/office/officeart/2005/8/layout/orgChart1"/>
    <dgm:cxn modelId="{FE87A4BF-484B-4CE7-B6EB-9AB9AD199068}" type="presParOf" srcId="{20A42BCB-2A19-4670-B12D-555F3B6AE1FA}" destId="{F76722AC-0943-4AB2-8A54-3A28854BE1DC}" srcOrd="1" destOrd="0" presId="urn:microsoft.com/office/officeart/2005/8/layout/orgChart1"/>
    <dgm:cxn modelId="{B74582FD-800F-4BD6-8799-39791BA081F3}" type="presParOf" srcId="{F76722AC-0943-4AB2-8A54-3A28854BE1DC}" destId="{6132DA10-BF65-465B-ABE6-6468B79BC0C0}" srcOrd="0" destOrd="0" presId="urn:microsoft.com/office/officeart/2005/8/layout/orgChart1"/>
    <dgm:cxn modelId="{6A012BE5-860C-4EF8-8B1C-10964B648DE1}" type="presParOf" srcId="{F76722AC-0943-4AB2-8A54-3A28854BE1DC}" destId="{E8ACBBF1-4CDA-4ECC-B86E-89E857186D5D}" srcOrd="1" destOrd="0" presId="urn:microsoft.com/office/officeart/2005/8/layout/orgChart1"/>
    <dgm:cxn modelId="{E025B668-BD57-4C5D-B406-6355271CE86B}" type="presParOf" srcId="{E8ACBBF1-4CDA-4ECC-B86E-89E857186D5D}" destId="{6DB23AB1-52AD-4F3B-9A7C-BB9DADFBD064}" srcOrd="0" destOrd="0" presId="urn:microsoft.com/office/officeart/2005/8/layout/orgChart1"/>
    <dgm:cxn modelId="{66C3CBED-1A2B-4572-82FE-D819C22B2694}" type="presParOf" srcId="{6DB23AB1-52AD-4F3B-9A7C-BB9DADFBD064}" destId="{93BBFF29-B421-477D-8387-035A503FA378}" srcOrd="0" destOrd="0" presId="urn:microsoft.com/office/officeart/2005/8/layout/orgChart1"/>
    <dgm:cxn modelId="{E50C90B1-BE11-4429-937C-79403C83A43B}" type="presParOf" srcId="{6DB23AB1-52AD-4F3B-9A7C-BB9DADFBD064}" destId="{DCD2631A-1D24-4E5A-B953-E9B8182EA71C}" srcOrd="1" destOrd="0" presId="urn:microsoft.com/office/officeart/2005/8/layout/orgChart1"/>
    <dgm:cxn modelId="{E2295BCF-7038-43CB-8375-CF8607FE586E}" type="presParOf" srcId="{E8ACBBF1-4CDA-4ECC-B86E-89E857186D5D}" destId="{BA4F6ED1-666C-40EF-9429-AC9F047924FE}" srcOrd="1" destOrd="0" presId="urn:microsoft.com/office/officeart/2005/8/layout/orgChart1"/>
    <dgm:cxn modelId="{EA14883C-1707-4748-B0AA-A8A72C6C3D6D}" type="presParOf" srcId="{E8ACBBF1-4CDA-4ECC-B86E-89E857186D5D}" destId="{04D38B78-122C-4B47-994B-0D8FF04418F9}" srcOrd="2" destOrd="0" presId="urn:microsoft.com/office/officeart/2005/8/layout/orgChart1"/>
    <dgm:cxn modelId="{C5DBC1F6-F37A-4355-9131-A6197E8AA5CD}" type="presParOf" srcId="{F76722AC-0943-4AB2-8A54-3A28854BE1DC}" destId="{42B10B4F-B573-45C7-BE25-8167E290F045}" srcOrd="2" destOrd="0" presId="urn:microsoft.com/office/officeart/2005/8/layout/orgChart1"/>
    <dgm:cxn modelId="{8A99A43F-58C3-425D-8546-1AAD9E03DFB7}" type="presParOf" srcId="{F76722AC-0943-4AB2-8A54-3A28854BE1DC}" destId="{07432DA8-9C81-46FB-B3C1-532AB622D8FD}" srcOrd="3" destOrd="0" presId="urn:microsoft.com/office/officeart/2005/8/layout/orgChart1"/>
    <dgm:cxn modelId="{B401E7C6-CA18-4AB8-BA78-B70CFB564E46}" type="presParOf" srcId="{07432DA8-9C81-46FB-B3C1-532AB622D8FD}" destId="{EE9EC669-06CD-4855-830A-5CEE2A990EAD}" srcOrd="0" destOrd="0" presId="urn:microsoft.com/office/officeart/2005/8/layout/orgChart1"/>
    <dgm:cxn modelId="{C76D300A-E14B-4E31-8695-2CAB89B36E3C}" type="presParOf" srcId="{EE9EC669-06CD-4855-830A-5CEE2A990EAD}" destId="{F8772DD3-2166-4AAB-8CB9-774AA3B07E8A}" srcOrd="0" destOrd="0" presId="urn:microsoft.com/office/officeart/2005/8/layout/orgChart1"/>
    <dgm:cxn modelId="{C17F3C3F-C825-4B37-A8D3-ECF1F98CDD72}" type="presParOf" srcId="{EE9EC669-06CD-4855-830A-5CEE2A990EAD}" destId="{05EE49E2-4A0C-48B5-825E-A81D7C4D1A1D}" srcOrd="1" destOrd="0" presId="urn:microsoft.com/office/officeart/2005/8/layout/orgChart1"/>
    <dgm:cxn modelId="{615C232F-0545-448B-A737-344E35D763B5}" type="presParOf" srcId="{07432DA8-9C81-46FB-B3C1-532AB622D8FD}" destId="{69F9A693-4F3E-48B1-945D-5559B9ECF343}" srcOrd="1" destOrd="0" presId="urn:microsoft.com/office/officeart/2005/8/layout/orgChart1"/>
    <dgm:cxn modelId="{BC57D0DF-E820-4E17-9155-F9DA15673263}" type="presParOf" srcId="{07432DA8-9C81-46FB-B3C1-532AB622D8FD}" destId="{D1F5A220-A5FA-44DA-BC75-8C8CC3AD4C48}" srcOrd="2" destOrd="0" presId="urn:microsoft.com/office/officeart/2005/8/layout/orgChart1"/>
    <dgm:cxn modelId="{B64E2CBA-0A0D-431E-BBD6-FC9C5EAD87C2}" type="presParOf" srcId="{F76722AC-0943-4AB2-8A54-3A28854BE1DC}" destId="{4A17AE82-D77E-4D33-B30C-5237807FD9F1}" srcOrd="4" destOrd="0" presId="urn:microsoft.com/office/officeart/2005/8/layout/orgChart1"/>
    <dgm:cxn modelId="{DB66AF30-B198-442F-BA57-52E34282ACB2}" type="presParOf" srcId="{F76722AC-0943-4AB2-8A54-3A28854BE1DC}" destId="{6E28EC26-E510-445C-B678-FF03D31B0E7B}" srcOrd="5" destOrd="0" presId="urn:microsoft.com/office/officeart/2005/8/layout/orgChart1"/>
    <dgm:cxn modelId="{20504579-1CC9-4C32-9159-B7AC92EA7BF2}" type="presParOf" srcId="{6E28EC26-E510-445C-B678-FF03D31B0E7B}" destId="{78D5B34E-4D8A-4432-8E7D-61955908899B}" srcOrd="0" destOrd="0" presId="urn:microsoft.com/office/officeart/2005/8/layout/orgChart1"/>
    <dgm:cxn modelId="{18288F86-95BB-4914-B476-B05F5C056434}" type="presParOf" srcId="{78D5B34E-4D8A-4432-8E7D-61955908899B}" destId="{7BD4C5A2-1714-47D5-8D96-7D709C42F681}" srcOrd="0" destOrd="0" presId="urn:microsoft.com/office/officeart/2005/8/layout/orgChart1"/>
    <dgm:cxn modelId="{8C00F96A-33C6-4288-A550-A2565B5983AE}" type="presParOf" srcId="{78D5B34E-4D8A-4432-8E7D-61955908899B}" destId="{C904974D-B40C-45EA-AC31-84E4C7A30F46}" srcOrd="1" destOrd="0" presId="urn:microsoft.com/office/officeart/2005/8/layout/orgChart1"/>
    <dgm:cxn modelId="{81E21E7A-6952-4D9E-A981-30414FD2890C}" type="presParOf" srcId="{6E28EC26-E510-445C-B678-FF03D31B0E7B}" destId="{837F56EF-6D09-406E-AF1D-496DEEE5F678}" srcOrd="1" destOrd="0" presId="urn:microsoft.com/office/officeart/2005/8/layout/orgChart1"/>
    <dgm:cxn modelId="{2B5BD66B-9642-45CD-9FBB-BA008437295A}" type="presParOf" srcId="{6E28EC26-E510-445C-B678-FF03D31B0E7B}" destId="{DB79CC03-8779-46BE-BBA8-19D96F66C91E}" srcOrd="2" destOrd="0" presId="urn:microsoft.com/office/officeart/2005/8/layout/orgChart1"/>
    <dgm:cxn modelId="{DFF5EFF8-09D6-4EE0-B4F2-AA9BFAB5764A}" type="presParOf" srcId="{20A42BCB-2A19-4670-B12D-555F3B6AE1FA}" destId="{7CF70AC6-3721-495D-9E9C-1FC24C5EB9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44E99D-B9A0-4032-87E8-A9014554D6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4FF0AFD-D868-466C-A08A-4E107DBA05B5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punto final primario fue hospitalización por EVC  diagnosticado por 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revisión de historias medicas de Medicare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8D268-A0BB-4352-AFBA-3E4B0C99EFB0}" type="parTrans" cxnId="{129B95A6-3C47-4904-820A-75AE7854F327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56A7D-5DFC-4E84-A28B-50ADDEEFC04C}" type="sibTrans" cxnId="{129B95A6-3C47-4904-820A-75AE7854F327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BC812-1FE2-4D0F-A52D-EB5FE171FD3C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identificar EVC de la data de MEDPAR se utilizo  el código de ICD-9-CM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924EC-ED39-440C-980A-4C391FA532AF}" type="parTrans" cxnId="{5F14C4CF-0E60-40A9-9032-44CDF76BE310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7B928-FB6C-4492-AE84-B97107E9A04C}" type="sibTrans" cxnId="{5F14C4CF-0E60-40A9-9032-44CDF76BE310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A723C-1AF9-4BA4-83FA-8679EC7F7795}" type="pres">
      <dgm:prSet presAssocID="{7344E99D-B9A0-4032-87E8-A9014554D6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4C075813-F11F-4F4D-8E62-2147C2FBBFF6}" type="pres">
      <dgm:prSet presAssocID="{7344E99D-B9A0-4032-87E8-A9014554D603}" presName="Name1" presStyleCnt="0"/>
      <dgm:spPr/>
    </dgm:pt>
    <dgm:pt modelId="{86E3C2FE-7ED7-4B49-827B-0DDDF3935DB2}" type="pres">
      <dgm:prSet presAssocID="{7344E99D-B9A0-4032-87E8-A9014554D603}" presName="cycle" presStyleCnt="0"/>
      <dgm:spPr/>
    </dgm:pt>
    <dgm:pt modelId="{4276D29A-7B36-41E6-B142-BEC4A2538138}" type="pres">
      <dgm:prSet presAssocID="{7344E99D-B9A0-4032-87E8-A9014554D603}" presName="srcNode" presStyleLbl="node1" presStyleIdx="0" presStyleCnt="2"/>
      <dgm:spPr/>
    </dgm:pt>
    <dgm:pt modelId="{419DADE2-84DC-4BFD-B734-CE1C7B99D247}" type="pres">
      <dgm:prSet presAssocID="{7344E99D-B9A0-4032-87E8-A9014554D603}" presName="conn" presStyleLbl="parChTrans1D2" presStyleIdx="0" presStyleCnt="1"/>
      <dgm:spPr/>
      <dgm:t>
        <a:bodyPr/>
        <a:lstStyle/>
        <a:p>
          <a:endParaRPr lang="es-VE"/>
        </a:p>
      </dgm:t>
    </dgm:pt>
    <dgm:pt modelId="{8EB1146A-BCA2-4E37-BC70-D6B3DA85C725}" type="pres">
      <dgm:prSet presAssocID="{7344E99D-B9A0-4032-87E8-A9014554D603}" presName="extraNode" presStyleLbl="node1" presStyleIdx="0" presStyleCnt="2"/>
      <dgm:spPr/>
    </dgm:pt>
    <dgm:pt modelId="{0CA760D4-8127-40E9-90AB-E34622D9F4C8}" type="pres">
      <dgm:prSet presAssocID="{7344E99D-B9A0-4032-87E8-A9014554D603}" presName="dstNode" presStyleLbl="node1" presStyleIdx="0" presStyleCnt="2"/>
      <dgm:spPr/>
    </dgm:pt>
    <dgm:pt modelId="{51391EBE-42C1-46FF-91EA-AC399CD8FFFF}" type="pres">
      <dgm:prSet presAssocID="{94FF0AFD-D868-466C-A08A-4E107DBA05B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51951A-F3FB-43E5-9A6B-CAE5E2AB19C8}" type="pres">
      <dgm:prSet presAssocID="{94FF0AFD-D868-466C-A08A-4E107DBA05B5}" presName="accent_1" presStyleCnt="0"/>
      <dgm:spPr/>
    </dgm:pt>
    <dgm:pt modelId="{173E54C8-C1A1-4759-AD66-15D008D1BA3C}" type="pres">
      <dgm:prSet presAssocID="{94FF0AFD-D868-466C-A08A-4E107DBA05B5}" presName="accentRepeatNode" presStyleLbl="solidFgAcc1" presStyleIdx="0" presStyleCnt="2"/>
      <dgm:spPr/>
    </dgm:pt>
    <dgm:pt modelId="{4D9FEECB-2E0C-4D02-96E2-3A31F05ACAF8}" type="pres">
      <dgm:prSet presAssocID="{76BBC812-1FE2-4D0F-A52D-EB5FE171FD3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DBE681B-25EE-4C0A-B3A6-39CA7AA13EE2}" type="pres">
      <dgm:prSet presAssocID="{76BBC812-1FE2-4D0F-A52D-EB5FE171FD3C}" presName="accent_2" presStyleCnt="0"/>
      <dgm:spPr/>
    </dgm:pt>
    <dgm:pt modelId="{639E0628-43D8-4182-9ED9-1580F38022FE}" type="pres">
      <dgm:prSet presAssocID="{76BBC812-1FE2-4D0F-A52D-EB5FE171FD3C}" presName="accentRepeatNode" presStyleLbl="solidFgAcc1" presStyleIdx="1" presStyleCnt="2"/>
      <dgm:spPr/>
    </dgm:pt>
  </dgm:ptLst>
  <dgm:cxnLst>
    <dgm:cxn modelId="{2F72C7DE-A3BF-47D6-A6A3-F499287A0EE8}" type="presOf" srcId="{94FF0AFD-D868-466C-A08A-4E107DBA05B5}" destId="{51391EBE-42C1-46FF-91EA-AC399CD8FFFF}" srcOrd="0" destOrd="0" presId="urn:microsoft.com/office/officeart/2008/layout/VerticalCurvedList"/>
    <dgm:cxn modelId="{0B98A51A-4799-47AF-8073-707DD64C0EF6}" type="presOf" srcId="{76BBC812-1FE2-4D0F-A52D-EB5FE171FD3C}" destId="{4D9FEECB-2E0C-4D02-96E2-3A31F05ACAF8}" srcOrd="0" destOrd="0" presId="urn:microsoft.com/office/officeart/2008/layout/VerticalCurvedList"/>
    <dgm:cxn modelId="{129B95A6-3C47-4904-820A-75AE7854F327}" srcId="{7344E99D-B9A0-4032-87E8-A9014554D603}" destId="{94FF0AFD-D868-466C-A08A-4E107DBA05B5}" srcOrd="0" destOrd="0" parTransId="{5718D268-A0BB-4352-AFBA-3E4B0C99EFB0}" sibTransId="{20056A7D-5DFC-4E84-A28B-50ADDEEFC04C}"/>
    <dgm:cxn modelId="{5F14C4CF-0E60-40A9-9032-44CDF76BE310}" srcId="{7344E99D-B9A0-4032-87E8-A9014554D603}" destId="{76BBC812-1FE2-4D0F-A52D-EB5FE171FD3C}" srcOrd="1" destOrd="0" parTransId="{721924EC-ED39-440C-980A-4C391FA532AF}" sibTransId="{4767B928-FB6C-4492-AE84-B97107E9A04C}"/>
    <dgm:cxn modelId="{EC75BFED-41AF-4A25-8E04-2562CFDEAFD6}" type="presOf" srcId="{20056A7D-5DFC-4E84-A28B-50ADDEEFC04C}" destId="{419DADE2-84DC-4BFD-B734-CE1C7B99D247}" srcOrd="0" destOrd="0" presId="urn:microsoft.com/office/officeart/2008/layout/VerticalCurvedList"/>
    <dgm:cxn modelId="{EC0B47C7-1DE9-4570-AF59-1CE52A590F84}" type="presOf" srcId="{7344E99D-B9A0-4032-87E8-A9014554D603}" destId="{CBFA723C-1AF9-4BA4-83FA-8679EC7F7795}" srcOrd="0" destOrd="0" presId="urn:microsoft.com/office/officeart/2008/layout/VerticalCurvedList"/>
    <dgm:cxn modelId="{E2B27D5A-C71F-4A89-B826-37E6AF09BA4F}" type="presParOf" srcId="{CBFA723C-1AF9-4BA4-83FA-8679EC7F7795}" destId="{4C075813-F11F-4F4D-8E62-2147C2FBBFF6}" srcOrd="0" destOrd="0" presId="urn:microsoft.com/office/officeart/2008/layout/VerticalCurvedList"/>
    <dgm:cxn modelId="{9868CD7A-502A-4DBC-B103-BBE83AC163EA}" type="presParOf" srcId="{4C075813-F11F-4F4D-8E62-2147C2FBBFF6}" destId="{86E3C2FE-7ED7-4B49-827B-0DDDF3935DB2}" srcOrd="0" destOrd="0" presId="urn:microsoft.com/office/officeart/2008/layout/VerticalCurvedList"/>
    <dgm:cxn modelId="{D1A847DE-7A8B-436E-A08E-B6A779A35B5C}" type="presParOf" srcId="{86E3C2FE-7ED7-4B49-827B-0DDDF3935DB2}" destId="{4276D29A-7B36-41E6-B142-BEC4A2538138}" srcOrd="0" destOrd="0" presId="urn:microsoft.com/office/officeart/2008/layout/VerticalCurvedList"/>
    <dgm:cxn modelId="{0B4D1FAE-C3E5-43CF-AD95-04EB67C754C7}" type="presParOf" srcId="{86E3C2FE-7ED7-4B49-827B-0DDDF3935DB2}" destId="{419DADE2-84DC-4BFD-B734-CE1C7B99D247}" srcOrd="1" destOrd="0" presId="urn:microsoft.com/office/officeart/2008/layout/VerticalCurvedList"/>
    <dgm:cxn modelId="{9169659E-774B-400F-9556-39209CA07FC9}" type="presParOf" srcId="{86E3C2FE-7ED7-4B49-827B-0DDDF3935DB2}" destId="{8EB1146A-BCA2-4E37-BC70-D6B3DA85C725}" srcOrd="2" destOrd="0" presId="urn:microsoft.com/office/officeart/2008/layout/VerticalCurvedList"/>
    <dgm:cxn modelId="{ADBED898-0691-4A0A-8295-77E10B3676CB}" type="presParOf" srcId="{86E3C2FE-7ED7-4B49-827B-0DDDF3935DB2}" destId="{0CA760D4-8127-40E9-90AB-E34622D9F4C8}" srcOrd="3" destOrd="0" presId="urn:microsoft.com/office/officeart/2008/layout/VerticalCurvedList"/>
    <dgm:cxn modelId="{C7FA814B-A5E3-4DE4-A644-39F980E10EFF}" type="presParOf" srcId="{4C075813-F11F-4F4D-8E62-2147C2FBBFF6}" destId="{51391EBE-42C1-46FF-91EA-AC399CD8FFFF}" srcOrd="1" destOrd="0" presId="urn:microsoft.com/office/officeart/2008/layout/VerticalCurvedList"/>
    <dgm:cxn modelId="{9AC25CA2-E30F-4108-BB10-03E459722F92}" type="presParOf" srcId="{4C075813-F11F-4F4D-8E62-2147C2FBBFF6}" destId="{4351951A-F3FB-43E5-9A6B-CAE5E2AB19C8}" srcOrd="2" destOrd="0" presId="urn:microsoft.com/office/officeart/2008/layout/VerticalCurvedList"/>
    <dgm:cxn modelId="{3BA6004C-FC1E-4AED-B160-CFC0787554EC}" type="presParOf" srcId="{4351951A-F3FB-43E5-9A6B-CAE5E2AB19C8}" destId="{173E54C8-C1A1-4759-AD66-15D008D1BA3C}" srcOrd="0" destOrd="0" presId="urn:microsoft.com/office/officeart/2008/layout/VerticalCurvedList"/>
    <dgm:cxn modelId="{63E6026F-D46B-46D2-8DD4-5154E883FF6B}" type="presParOf" srcId="{4C075813-F11F-4F4D-8E62-2147C2FBBFF6}" destId="{4D9FEECB-2E0C-4D02-96E2-3A31F05ACAF8}" srcOrd="3" destOrd="0" presId="urn:microsoft.com/office/officeart/2008/layout/VerticalCurvedList"/>
    <dgm:cxn modelId="{CF409299-F06B-492B-9536-DF0A40FDA9F6}" type="presParOf" srcId="{4C075813-F11F-4F4D-8E62-2147C2FBBFF6}" destId="{7DBE681B-25EE-4C0A-B3A6-39CA7AA13EE2}" srcOrd="4" destOrd="0" presId="urn:microsoft.com/office/officeart/2008/layout/VerticalCurvedList"/>
    <dgm:cxn modelId="{8696A018-47E4-4111-B439-B4F595749A44}" type="presParOf" srcId="{7DBE681B-25EE-4C0A-B3A6-39CA7AA13EE2}" destId="{639E0628-43D8-4182-9ED9-1580F38022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44E99D-B9A0-4032-87E8-A9014554D6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4FF0AFD-D868-466C-A08A-4E107DBA05B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realizo un seguimiento mínimo de 365 días para todos los pacientes de Medicare.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8D268-A0BB-4352-AFBA-3E4B0C99EFB0}" type="parTrans" cxnId="{129B95A6-3C47-4904-820A-75AE7854F327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56A7D-5DFC-4E84-A28B-50ADDEEFC04C}" type="sibTrans" cxnId="{129B95A6-3C47-4904-820A-75AE7854F327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BC812-1FE2-4D0F-A52D-EB5FE171FD3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máximo de 1000 días  después de la primera hospitalización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924EC-ED39-440C-980A-4C391FA532AF}" type="parTrans" cxnId="{5F14C4CF-0E60-40A9-9032-44CDF76BE310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7B928-FB6C-4492-AE84-B97107E9A04C}" type="sibTrans" cxnId="{5F14C4CF-0E60-40A9-9032-44CDF76BE310}">
      <dgm:prSet/>
      <dgm:spPr/>
      <dgm:t>
        <a:bodyPr/>
        <a:lstStyle/>
        <a:p>
          <a:pPr algn="ctr"/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5E208-532E-4334-9EFB-B9815B99D864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los pacientes 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múltiples EVC 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excluyeron eventos y pacientes días de seguimiento que ocurrieron después del primer evento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ADA22-BBA8-4051-9519-EC0FAFECBF08}" type="parTrans" cxnId="{7ED89995-C1AF-4ABB-8139-625D29164215}">
      <dgm:prSet/>
      <dgm:spPr/>
      <dgm:t>
        <a:bodyPr/>
        <a:lstStyle/>
        <a:p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6F768-FCF4-4035-9EBD-CCC35E308DFB}" type="sibTrans" cxnId="{7ED89995-C1AF-4ABB-8139-625D29164215}">
      <dgm:prSet/>
      <dgm:spPr/>
      <dgm:t>
        <a:bodyPr/>
        <a:lstStyle/>
        <a:p>
          <a:endParaRPr lang="es-VE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A723C-1AF9-4BA4-83FA-8679EC7F7795}" type="pres">
      <dgm:prSet presAssocID="{7344E99D-B9A0-4032-87E8-A9014554D6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4C075813-F11F-4F4D-8E62-2147C2FBBFF6}" type="pres">
      <dgm:prSet presAssocID="{7344E99D-B9A0-4032-87E8-A9014554D603}" presName="Name1" presStyleCnt="0"/>
      <dgm:spPr/>
    </dgm:pt>
    <dgm:pt modelId="{86E3C2FE-7ED7-4B49-827B-0DDDF3935DB2}" type="pres">
      <dgm:prSet presAssocID="{7344E99D-B9A0-4032-87E8-A9014554D603}" presName="cycle" presStyleCnt="0"/>
      <dgm:spPr/>
    </dgm:pt>
    <dgm:pt modelId="{4276D29A-7B36-41E6-B142-BEC4A2538138}" type="pres">
      <dgm:prSet presAssocID="{7344E99D-B9A0-4032-87E8-A9014554D603}" presName="srcNode" presStyleLbl="node1" presStyleIdx="0" presStyleCnt="3"/>
      <dgm:spPr/>
    </dgm:pt>
    <dgm:pt modelId="{419DADE2-84DC-4BFD-B734-CE1C7B99D247}" type="pres">
      <dgm:prSet presAssocID="{7344E99D-B9A0-4032-87E8-A9014554D603}" presName="conn" presStyleLbl="parChTrans1D2" presStyleIdx="0" presStyleCnt="1"/>
      <dgm:spPr/>
      <dgm:t>
        <a:bodyPr/>
        <a:lstStyle/>
        <a:p>
          <a:endParaRPr lang="es-VE"/>
        </a:p>
      </dgm:t>
    </dgm:pt>
    <dgm:pt modelId="{8EB1146A-BCA2-4E37-BC70-D6B3DA85C725}" type="pres">
      <dgm:prSet presAssocID="{7344E99D-B9A0-4032-87E8-A9014554D603}" presName="extraNode" presStyleLbl="node1" presStyleIdx="0" presStyleCnt="3"/>
      <dgm:spPr/>
    </dgm:pt>
    <dgm:pt modelId="{0CA760D4-8127-40E9-90AB-E34622D9F4C8}" type="pres">
      <dgm:prSet presAssocID="{7344E99D-B9A0-4032-87E8-A9014554D603}" presName="dstNode" presStyleLbl="node1" presStyleIdx="0" presStyleCnt="3"/>
      <dgm:spPr/>
    </dgm:pt>
    <dgm:pt modelId="{51391EBE-42C1-46FF-91EA-AC399CD8FFFF}" type="pres">
      <dgm:prSet presAssocID="{94FF0AFD-D868-466C-A08A-4E107DBA05B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351951A-F3FB-43E5-9A6B-CAE5E2AB19C8}" type="pres">
      <dgm:prSet presAssocID="{94FF0AFD-D868-466C-A08A-4E107DBA05B5}" presName="accent_1" presStyleCnt="0"/>
      <dgm:spPr/>
    </dgm:pt>
    <dgm:pt modelId="{173E54C8-C1A1-4759-AD66-15D008D1BA3C}" type="pres">
      <dgm:prSet presAssocID="{94FF0AFD-D868-466C-A08A-4E107DBA05B5}" presName="accentRepeatNode" presStyleLbl="solidFgAcc1" presStyleIdx="0" presStyleCnt="3"/>
      <dgm:spPr/>
    </dgm:pt>
    <dgm:pt modelId="{4D9FEECB-2E0C-4D02-96E2-3A31F05ACAF8}" type="pres">
      <dgm:prSet presAssocID="{76BBC812-1FE2-4D0F-A52D-EB5FE171FD3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DBE681B-25EE-4C0A-B3A6-39CA7AA13EE2}" type="pres">
      <dgm:prSet presAssocID="{76BBC812-1FE2-4D0F-A52D-EB5FE171FD3C}" presName="accent_2" presStyleCnt="0"/>
      <dgm:spPr/>
    </dgm:pt>
    <dgm:pt modelId="{639E0628-43D8-4182-9ED9-1580F38022FE}" type="pres">
      <dgm:prSet presAssocID="{76BBC812-1FE2-4D0F-A52D-EB5FE171FD3C}" presName="accentRepeatNode" presStyleLbl="solidFgAcc1" presStyleIdx="1" presStyleCnt="3"/>
      <dgm:spPr/>
    </dgm:pt>
    <dgm:pt modelId="{518A7112-B274-42CE-9CE1-641A751F96FD}" type="pres">
      <dgm:prSet presAssocID="{95A5E208-532E-4334-9EFB-B9815B99D86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9D82825-A91E-4E1E-8898-8C34865C83F3}" type="pres">
      <dgm:prSet presAssocID="{95A5E208-532E-4334-9EFB-B9815B99D864}" presName="accent_3" presStyleCnt="0"/>
      <dgm:spPr/>
    </dgm:pt>
    <dgm:pt modelId="{26028206-5C61-4B83-AEF9-BD76589D4C01}" type="pres">
      <dgm:prSet presAssocID="{95A5E208-532E-4334-9EFB-B9815B99D864}" presName="accentRepeatNode" presStyleLbl="solidFgAcc1" presStyleIdx="2" presStyleCnt="3"/>
      <dgm:spPr/>
    </dgm:pt>
  </dgm:ptLst>
  <dgm:cxnLst>
    <dgm:cxn modelId="{129B95A6-3C47-4904-820A-75AE7854F327}" srcId="{7344E99D-B9A0-4032-87E8-A9014554D603}" destId="{94FF0AFD-D868-466C-A08A-4E107DBA05B5}" srcOrd="0" destOrd="0" parTransId="{5718D268-A0BB-4352-AFBA-3E4B0C99EFB0}" sibTransId="{20056A7D-5DFC-4E84-A28B-50ADDEEFC04C}"/>
    <dgm:cxn modelId="{7ED89995-C1AF-4ABB-8139-625D29164215}" srcId="{7344E99D-B9A0-4032-87E8-A9014554D603}" destId="{95A5E208-532E-4334-9EFB-B9815B99D864}" srcOrd="2" destOrd="0" parTransId="{0F6ADA22-BBA8-4051-9519-EC0FAFECBF08}" sibTransId="{9926F768-FCF4-4035-9EBD-CCC35E308DFB}"/>
    <dgm:cxn modelId="{7FD8CB81-9F94-4FB1-8A01-9F0C266B70C8}" type="presOf" srcId="{95A5E208-532E-4334-9EFB-B9815B99D864}" destId="{518A7112-B274-42CE-9CE1-641A751F96FD}" srcOrd="0" destOrd="0" presId="urn:microsoft.com/office/officeart/2008/layout/VerticalCurvedList"/>
    <dgm:cxn modelId="{C0FC1648-932B-440F-BAF4-B45E62DD68ED}" type="presOf" srcId="{20056A7D-5DFC-4E84-A28B-50ADDEEFC04C}" destId="{419DADE2-84DC-4BFD-B734-CE1C7B99D247}" srcOrd="0" destOrd="0" presId="urn:microsoft.com/office/officeart/2008/layout/VerticalCurvedList"/>
    <dgm:cxn modelId="{53B4ADE1-00C7-42C3-B30F-2DE930E2AB1F}" type="presOf" srcId="{7344E99D-B9A0-4032-87E8-A9014554D603}" destId="{CBFA723C-1AF9-4BA4-83FA-8679EC7F7795}" srcOrd="0" destOrd="0" presId="urn:microsoft.com/office/officeart/2008/layout/VerticalCurvedList"/>
    <dgm:cxn modelId="{42C13063-CBAA-45CB-8CAF-410E4EB1352E}" type="presOf" srcId="{94FF0AFD-D868-466C-A08A-4E107DBA05B5}" destId="{51391EBE-42C1-46FF-91EA-AC399CD8FFFF}" srcOrd="0" destOrd="0" presId="urn:microsoft.com/office/officeart/2008/layout/VerticalCurvedList"/>
    <dgm:cxn modelId="{473A8347-C375-413F-928C-6D5B1C50DFFD}" type="presOf" srcId="{76BBC812-1FE2-4D0F-A52D-EB5FE171FD3C}" destId="{4D9FEECB-2E0C-4D02-96E2-3A31F05ACAF8}" srcOrd="0" destOrd="0" presId="urn:microsoft.com/office/officeart/2008/layout/VerticalCurvedList"/>
    <dgm:cxn modelId="{5F14C4CF-0E60-40A9-9032-44CDF76BE310}" srcId="{7344E99D-B9A0-4032-87E8-A9014554D603}" destId="{76BBC812-1FE2-4D0F-A52D-EB5FE171FD3C}" srcOrd="1" destOrd="0" parTransId="{721924EC-ED39-440C-980A-4C391FA532AF}" sibTransId="{4767B928-FB6C-4492-AE84-B97107E9A04C}"/>
    <dgm:cxn modelId="{FEDF7E0F-1345-48FC-BAC3-3E6258C203BD}" type="presParOf" srcId="{CBFA723C-1AF9-4BA4-83FA-8679EC7F7795}" destId="{4C075813-F11F-4F4D-8E62-2147C2FBBFF6}" srcOrd="0" destOrd="0" presId="urn:microsoft.com/office/officeart/2008/layout/VerticalCurvedList"/>
    <dgm:cxn modelId="{C55A3F4C-FBAC-4B87-9745-613F03FBE7B9}" type="presParOf" srcId="{4C075813-F11F-4F4D-8E62-2147C2FBBFF6}" destId="{86E3C2FE-7ED7-4B49-827B-0DDDF3935DB2}" srcOrd="0" destOrd="0" presId="urn:microsoft.com/office/officeart/2008/layout/VerticalCurvedList"/>
    <dgm:cxn modelId="{CDA77219-F25D-46A7-91DD-2A9A874BB840}" type="presParOf" srcId="{86E3C2FE-7ED7-4B49-827B-0DDDF3935DB2}" destId="{4276D29A-7B36-41E6-B142-BEC4A2538138}" srcOrd="0" destOrd="0" presId="urn:microsoft.com/office/officeart/2008/layout/VerticalCurvedList"/>
    <dgm:cxn modelId="{04F129B0-6516-47EC-89F8-D1EDB7C56F59}" type="presParOf" srcId="{86E3C2FE-7ED7-4B49-827B-0DDDF3935DB2}" destId="{419DADE2-84DC-4BFD-B734-CE1C7B99D247}" srcOrd="1" destOrd="0" presId="urn:microsoft.com/office/officeart/2008/layout/VerticalCurvedList"/>
    <dgm:cxn modelId="{C03DC3EB-F2FA-47A0-AEBF-52E8BA79AD98}" type="presParOf" srcId="{86E3C2FE-7ED7-4B49-827B-0DDDF3935DB2}" destId="{8EB1146A-BCA2-4E37-BC70-D6B3DA85C725}" srcOrd="2" destOrd="0" presId="urn:microsoft.com/office/officeart/2008/layout/VerticalCurvedList"/>
    <dgm:cxn modelId="{DF1485A1-728E-4468-B136-62CF32FAE663}" type="presParOf" srcId="{86E3C2FE-7ED7-4B49-827B-0DDDF3935DB2}" destId="{0CA760D4-8127-40E9-90AB-E34622D9F4C8}" srcOrd="3" destOrd="0" presId="urn:microsoft.com/office/officeart/2008/layout/VerticalCurvedList"/>
    <dgm:cxn modelId="{E8E3EE0A-D86C-48E3-8F37-B534CE1C6CD6}" type="presParOf" srcId="{4C075813-F11F-4F4D-8E62-2147C2FBBFF6}" destId="{51391EBE-42C1-46FF-91EA-AC399CD8FFFF}" srcOrd="1" destOrd="0" presId="urn:microsoft.com/office/officeart/2008/layout/VerticalCurvedList"/>
    <dgm:cxn modelId="{A07DFE6F-3ED4-4326-8ED7-7D6C951B227F}" type="presParOf" srcId="{4C075813-F11F-4F4D-8E62-2147C2FBBFF6}" destId="{4351951A-F3FB-43E5-9A6B-CAE5E2AB19C8}" srcOrd="2" destOrd="0" presId="urn:microsoft.com/office/officeart/2008/layout/VerticalCurvedList"/>
    <dgm:cxn modelId="{E66DC712-0154-4FAE-9C7F-513F6C700588}" type="presParOf" srcId="{4351951A-F3FB-43E5-9A6B-CAE5E2AB19C8}" destId="{173E54C8-C1A1-4759-AD66-15D008D1BA3C}" srcOrd="0" destOrd="0" presId="urn:microsoft.com/office/officeart/2008/layout/VerticalCurvedList"/>
    <dgm:cxn modelId="{A5A318A6-59A5-4E38-A557-6328B2DFFF9D}" type="presParOf" srcId="{4C075813-F11F-4F4D-8E62-2147C2FBBFF6}" destId="{4D9FEECB-2E0C-4D02-96E2-3A31F05ACAF8}" srcOrd="3" destOrd="0" presId="urn:microsoft.com/office/officeart/2008/layout/VerticalCurvedList"/>
    <dgm:cxn modelId="{1EAD7A70-E629-49FF-A579-2514F460B6C6}" type="presParOf" srcId="{4C075813-F11F-4F4D-8E62-2147C2FBBFF6}" destId="{7DBE681B-25EE-4C0A-B3A6-39CA7AA13EE2}" srcOrd="4" destOrd="0" presId="urn:microsoft.com/office/officeart/2008/layout/VerticalCurvedList"/>
    <dgm:cxn modelId="{B588C97F-1290-4864-86F1-69C70C3BE609}" type="presParOf" srcId="{7DBE681B-25EE-4C0A-B3A6-39CA7AA13EE2}" destId="{639E0628-43D8-4182-9ED9-1580F38022FE}" srcOrd="0" destOrd="0" presId="urn:microsoft.com/office/officeart/2008/layout/VerticalCurvedList"/>
    <dgm:cxn modelId="{629826A5-E7C1-46C4-B1D2-30165773A241}" type="presParOf" srcId="{4C075813-F11F-4F4D-8E62-2147C2FBBFF6}" destId="{518A7112-B274-42CE-9CE1-641A751F96FD}" srcOrd="5" destOrd="0" presId="urn:microsoft.com/office/officeart/2008/layout/VerticalCurvedList"/>
    <dgm:cxn modelId="{3B920CFF-1D5B-4253-84B9-2789FEC27F69}" type="presParOf" srcId="{4C075813-F11F-4F4D-8E62-2147C2FBBFF6}" destId="{F9D82825-A91E-4E1E-8898-8C34865C83F3}" srcOrd="6" destOrd="0" presId="urn:microsoft.com/office/officeart/2008/layout/VerticalCurvedList"/>
    <dgm:cxn modelId="{37610A26-1DD5-4A54-98A3-8303A68A7142}" type="presParOf" srcId="{F9D82825-A91E-4E1E-8898-8C34865C83F3}" destId="{26028206-5C61-4B83-AEF9-BD76589D4C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calcular la tasa de EVC en función al CHADS2 se utilizó un modelo de supervivencia exponencial.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C1045496-563A-45EE-B8AF-A315A4B28017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utilizó un modelo de supervivencia  para medir como el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Hazard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para EVC se ve afectado por cada 1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pto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incremento en el CHADS2 y por la prescripción de ASA.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77DC6-A2A5-4EC2-847E-37339453B6DB}" type="parTrans" cxnId="{343365A9-0B1C-4DEC-9996-7A86CDF21911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430B8005-963E-4909-9904-AB9BF9618405}" type="sibTrans" cxnId="{343365A9-0B1C-4DEC-9996-7A86CDF21911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BA6F30B6-D869-43AD-96F4-CE85807054EB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utilizó un modelo para predecir  la tasa anual de EVC en función al CHADS2 y el uso de ASA.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7E84E-96DF-4060-8425-8393EA9AE5B3}" type="parTrans" cxnId="{13B23886-6BB0-4F1C-A95E-2CE09E5C636D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E14B466E-0B52-4674-B409-6D042C3DAB47}" type="sibTrans" cxnId="{13B23886-6BB0-4F1C-A95E-2CE09E5C636D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  <dgm:t>
        <a:bodyPr/>
        <a:lstStyle/>
        <a:p>
          <a:endParaRPr lang="es-VE"/>
        </a:p>
      </dgm:t>
    </dgm:pt>
    <dgm:pt modelId="{1D1422A1-0A14-4244-BED0-FFCC020637BB}" type="pres">
      <dgm:prSet presAssocID="{5CF0D876-3535-40FB-B54A-7000CFF5C76D}" presName="cycle" presStyleCnt="0"/>
      <dgm:spPr/>
      <dgm:t>
        <a:bodyPr/>
        <a:lstStyle/>
        <a:p>
          <a:endParaRPr lang="es-VE"/>
        </a:p>
      </dgm:t>
    </dgm:pt>
    <dgm:pt modelId="{6044100E-3A8F-478C-8503-90D0CF8FA6F7}" type="pres">
      <dgm:prSet presAssocID="{5CF0D876-3535-40FB-B54A-7000CFF5C76D}" presName="srcNode" presStyleLbl="node1" presStyleIdx="0" presStyleCnt="3"/>
      <dgm:spPr/>
      <dgm:t>
        <a:bodyPr/>
        <a:lstStyle/>
        <a:p>
          <a:endParaRPr lang="es-VE"/>
        </a:p>
      </dgm:t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3"/>
      <dgm:spPr/>
      <dgm:t>
        <a:bodyPr/>
        <a:lstStyle/>
        <a:p>
          <a:endParaRPr lang="es-VE"/>
        </a:p>
      </dgm:t>
    </dgm:pt>
    <dgm:pt modelId="{EA765B16-95A5-4237-9A47-1580252C5538}" type="pres">
      <dgm:prSet presAssocID="{5CF0D876-3535-40FB-B54A-7000CFF5C76D}" presName="dstNode" presStyleLbl="node1" presStyleIdx="0" presStyleCnt="3"/>
      <dgm:spPr/>
      <dgm:t>
        <a:bodyPr/>
        <a:lstStyle/>
        <a:p>
          <a:endParaRPr lang="es-VE"/>
        </a:p>
      </dgm:t>
    </dgm:pt>
    <dgm:pt modelId="{9110E099-8162-4A5E-B6D4-5ED7F0AA00FE}" type="pres">
      <dgm:prSet presAssocID="{B4EDAAE8-5DB4-4981-B770-DA84AB697338}" presName="text_1" presStyleLbl="node1" presStyleIdx="0" presStyleCnt="3" custLinFactNeighborY="-418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  <dgm:t>
        <a:bodyPr/>
        <a:lstStyle/>
        <a:p>
          <a:endParaRPr lang="es-VE"/>
        </a:p>
      </dgm:t>
    </dgm:pt>
    <dgm:pt modelId="{65C74DEC-9E00-42B0-BB23-A6A20FA2D0FE}" type="pres">
      <dgm:prSet presAssocID="{B4EDAAE8-5DB4-4981-B770-DA84AB697338}" presName="accentRepeatNode" presStyleLbl="solidFgAcc1" presStyleIdx="0" presStyleCnt="3"/>
      <dgm:spPr/>
      <dgm:t>
        <a:bodyPr/>
        <a:lstStyle/>
        <a:p>
          <a:endParaRPr lang="es-VE"/>
        </a:p>
      </dgm:t>
    </dgm:pt>
    <dgm:pt modelId="{E810D366-9FD8-4FF3-BC3E-643BC77A7CB1}" type="pres">
      <dgm:prSet presAssocID="{C1045496-563A-45EE-B8AF-A315A4B28017}" presName="text_2" presStyleLbl="node1" presStyleIdx="1" presStyleCnt="3" custLinFactNeighborY="-418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B2C6FD0-C8D7-4D54-A131-AD43B5A4B300}" type="pres">
      <dgm:prSet presAssocID="{C1045496-563A-45EE-B8AF-A315A4B28017}" presName="accent_2" presStyleCnt="0"/>
      <dgm:spPr/>
      <dgm:t>
        <a:bodyPr/>
        <a:lstStyle/>
        <a:p>
          <a:endParaRPr lang="es-VE"/>
        </a:p>
      </dgm:t>
    </dgm:pt>
    <dgm:pt modelId="{F09C3A34-CEFB-4D71-AF92-3A5D050BF8C3}" type="pres">
      <dgm:prSet presAssocID="{C1045496-563A-45EE-B8AF-A315A4B28017}" presName="accentRepeatNode" presStyleLbl="solidFgAcc1" presStyleIdx="1" presStyleCnt="3"/>
      <dgm:spPr/>
      <dgm:t>
        <a:bodyPr/>
        <a:lstStyle/>
        <a:p>
          <a:endParaRPr lang="es-VE"/>
        </a:p>
      </dgm:t>
    </dgm:pt>
    <dgm:pt modelId="{385DA11C-9543-4228-A187-203E2A28579D}" type="pres">
      <dgm:prSet presAssocID="{BA6F30B6-D869-43AD-96F4-CE85807054EB}" presName="text_3" presStyleLbl="node1" presStyleIdx="2" presStyleCnt="3" custLinFactNeighborY="-418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8D05256-5A30-4B3E-89B7-C812AEBA9034}" type="pres">
      <dgm:prSet presAssocID="{BA6F30B6-D869-43AD-96F4-CE85807054EB}" presName="accent_3" presStyleCnt="0"/>
      <dgm:spPr/>
      <dgm:t>
        <a:bodyPr/>
        <a:lstStyle/>
        <a:p>
          <a:endParaRPr lang="es-VE"/>
        </a:p>
      </dgm:t>
    </dgm:pt>
    <dgm:pt modelId="{0FA921E1-E6F4-4C9E-BF07-688916790A27}" type="pres">
      <dgm:prSet presAssocID="{BA6F30B6-D869-43AD-96F4-CE85807054EB}" presName="accentRepeatNode" presStyleLbl="solidFgAcc1" presStyleIdx="2" presStyleCnt="3"/>
      <dgm:spPr/>
      <dgm:t>
        <a:bodyPr/>
        <a:lstStyle/>
        <a:p>
          <a:endParaRPr lang="es-VE"/>
        </a:p>
      </dgm:t>
    </dgm:pt>
  </dgm:ptLst>
  <dgm:cxnLst>
    <dgm:cxn modelId="{5DF4BB63-691E-4F16-9955-9500CD50A728}" type="presOf" srcId="{B4EDAAE8-5DB4-4981-B770-DA84AB697338}" destId="{9110E099-8162-4A5E-B6D4-5ED7F0AA00FE}" srcOrd="0" destOrd="0" presId="urn:microsoft.com/office/officeart/2008/layout/VerticalCurvedList"/>
    <dgm:cxn modelId="{343365A9-0B1C-4DEC-9996-7A86CDF21911}" srcId="{5CF0D876-3535-40FB-B54A-7000CFF5C76D}" destId="{C1045496-563A-45EE-B8AF-A315A4B28017}" srcOrd="1" destOrd="0" parTransId="{BFB77DC6-A2A5-4EC2-847E-37339453B6DB}" sibTransId="{430B8005-963E-4909-9904-AB9BF9618405}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130F5DFD-F746-42CB-B344-9E013522B89F}" type="presOf" srcId="{1C81AFEA-A39E-446D-B748-1EEED14F3AE2}" destId="{83DC5E04-12F8-4C36-9670-95BB674B9401}" srcOrd="0" destOrd="0" presId="urn:microsoft.com/office/officeart/2008/layout/VerticalCurvedList"/>
    <dgm:cxn modelId="{13B23886-6BB0-4F1C-A95E-2CE09E5C636D}" srcId="{5CF0D876-3535-40FB-B54A-7000CFF5C76D}" destId="{BA6F30B6-D869-43AD-96F4-CE85807054EB}" srcOrd="2" destOrd="0" parTransId="{BA97E84E-96DF-4060-8425-8393EA9AE5B3}" sibTransId="{E14B466E-0B52-4674-B409-6D042C3DAB47}"/>
    <dgm:cxn modelId="{1E5C2004-8128-4189-998E-0B46264B0D5A}" type="presOf" srcId="{5CF0D876-3535-40FB-B54A-7000CFF5C76D}" destId="{3126AC51-27C1-4F59-9C37-74DDAE13AA54}" srcOrd="0" destOrd="0" presId="urn:microsoft.com/office/officeart/2008/layout/VerticalCurvedList"/>
    <dgm:cxn modelId="{36B953BC-CD0F-42EA-AFC6-A62FB927D18B}" type="presOf" srcId="{BA6F30B6-D869-43AD-96F4-CE85807054EB}" destId="{385DA11C-9543-4228-A187-203E2A28579D}" srcOrd="0" destOrd="0" presId="urn:microsoft.com/office/officeart/2008/layout/VerticalCurvedList"/>
    <dgm:cxn modelId="{40506CB4-DCE4-4F8D-A9A3-7149F18FE944}" type="presOf" srcId="{C1045496-563A-45EE-B8AF-A315A4B28017}" destId="{E810D366-9FD8-4FF3-BC3E-643BC77A7CB1}" srcOrd="0" destOrd="0" presId="urn:microsoft.com/office/officeart/2008/layout/VerticalCurvedList"/>
    <dgm:cxn modelId="{DFD1392B-3F19-46CD-908D-E67EC7B9BC80}" type="presParOf" srcId="{3126AC51-27C1-4F59-9C37-74DDAE13AA54}" destId="{E773740A-A286-4717-9CFE-8A36DC105F91}" srcOrd="0" destOrd="0" presId="urn:microsoft.com/office/officeart/2008/layout/VerticalCurvedList"/>
    <dgm:cxn modelId="{B4B9E3BA-D393-42B8-8A65-5574A399607F}" type="presParOf" srcId="{E773740A-A286-4717-9CFE-8A36DC105F91}" destId="{1D1422A1-0A14-4244-BED0-FFCC020637BB}" srcOrd="0" destOrd="0" presId="urn:microsoft.com/office/officeart/2008/layout/VerticalCurvedList"/>
    <dgm:cxn modelId="{80D1643A-F447-4E93-99DE-D2666E8676EA}" type="presParOf" srcId="{1D1422A1-0A14-4244-BED0-FFCC020637BB}" destId="{6044100E-3A8F-478C-8503-90D0CF8FA6F7}" srcOrd="0" destOrd="0" presId="urn:microsoft.com/office/officeart/2008/layout/VerticalCurvedList"/>
    <dgm:cxn modelId="{FB7C10A8-32C3-4C82-A916-34AD4161F371}" type="presParOf" srcId="{1D1422A1-0A14-4244-BED0-FFCC020637BB}" destId="{83DC5E04-12F8-4C36-9670-95BB674B9401}" srcOrd="1" destOrd="0" presId="urn:microsoft.com/office/officeart/2008/layout/VerticalCurvedList"/>
    <dgm:cxn modelId="{AEAB36EE-C798-40B3-9E39-5AC944D9FA2B}" type="presParOf" srcId="{1D1422A1-0A14-4244-BED0-FFCC020637BB}" destId="{1F9BAFF7-7F5F-4962-ABE4-7AD36D5CD86A}" srcOrd="2" destOrd="0" presId="urn:microsoft.com/office/officeart/2008/layout/VerticalCurvedList"/>
    <dgm:cxn modelId="{8AB21B5D-1135-45DF-9563-4662E413C075}" type="presParOf" srcId="{1D1422A1-0A14-4244-BED0-FFCC020637BB}" destId="{EA765B16-95A5-4237-9A47-1580252C5538}" srcOrd="3" destOrd="0" presId="urn:microsoft.com/office/officeart/2008/layout/VerticalCurvedList"/>
    <dgm:cxn modelId="{4574EAEA-272E-4A6F-A3F8-B06864528B1D}" type="presParOf" srcId="{E773740A-A286-4717-9CFE-8A36DC105F91}" destId="{9110E099-8162-4A5E-B6D4-5ED7F0AA00FE}" srcOrd="1" destOrd="0" presId="urn:microsoft.com/office/officeart/2008/layout/VerticalCurvedList"/>
    <dgm:cxn modelId="{E51BADA2-0713-41F4-8EFE-40422FE7CFA1}" type="presParOf" srcId="{E773740A-A286-4717-9CFE-8A36DC105F91}" destId="{D65D0777-5720-4A25-B810-3C75EB697B87}" srcOrd="2" destOrd="0" presId="urn:microsoft.com/office/officeart/2008/layout/VerticalCurvedList"/>
    <dgm:cxn modelId="{3285A179-1291-42A6-BE4C-41ED6C30DECC}" type="presParOf" srcId="{D65D0777-5720-4A25-B810-3C75EB697B87}" destId="{65C74DEC-9E00-42B0-BB23-A6A20FA2D0FE}" srcOrd="0" destOrd="0" presId="urn:microsoft.com/office/officeart/2008/layout/VerticalCurvedList"/>
    <dgm:cxn modelId="{B962722C-16D3-4497-9079-E0C5A853ACF9}" type="presParOf" srcId="{E773740A-A286-4717-9CFE-8A36DC105F91}" destId="{E810D366-9FD8-4FF3-BC3E-643BC77A7CB1}" srcOrd="3" destOrd="0" presId="urn:microsoft.com/office/officeart/2008/layout/VerticalCurvedList"/>
    <dgm:cxn modelId="{B15FAD58-6957-4847-8912-B31126CC8553}" type="presParOf" srcId="{E773740A-A286-4717-9CFE-8A36DC105F91}" destId="{4B2C6FD0-C8D7-4D54-A131-AD43B5A4B300}" srcOrd="4" destOrd="0" presId="urn:microsoft.com/office/officeart/2008/layout/VerticalCurvedList"/>
    <dgm:cxn modelId="{1744C87D-842E-488D-96B4-BBAD864E0B4B}" type="presParOf" srcId="{4B2C6FD0-C8D7-4D54-A131-AD43B5A4B300}" destId="{F09C3A34-CEFB-4D71-AF92-3A5D050BF8C3}" srcOrd="0" destOrd="0" presId="urn:microsoft.com/office/officeart/2008/layout/VerticalCurvedList"/>
    <dgm:cxn modelId="{AB323B8C-CDD8-4C1A-80ED-E77A50F176C0}" type="presParOf" srcId="{E773740A-A286-4717-9CFE-8A36DC105F91}" destId="{385DA11C-9543-4228-A187-203E2A28579D}" srcOrd="5" destOrd="0" presId="urn:microsoft.com/office/officeart/2008/layout/VerticalCurvedList"/>
    <dgm:cxn modelId="{4642097B-1935-440A-B031-680BCE51A396}" type="presParOf" srcId="{E773740A-A286-4717-9CFE-8A36DC105F91}" destId="{B8D05256-5A30-4B3E-89B7-C812AEBA9034}" srcOrd="6" destOrd="0" presId="urn:microsoft.com/office/officeart/2008/layout/VerticalCurvedList"/>
    <dgm:cxn modelId="{4201AECD-3068-4CC3-9267-C6874661FEA2}" type="presParOf" srcId="{B8D05256-5A30-4B3E-89B7-C812AEBA9034}" destId="{0FA921E1-E6F4-4C9E-BF07-688916790A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realizaron análisis de muestra de supervivencia SAS (versión 6.12; SAS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Institute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Cary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NC),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utiliando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LIFEREG y LIFETEST.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C1045496-563A-45EE-B8AF-A315A4B28017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calculo la RR de la terapia con ASA como 1 –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Hazzard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relativo de prescribir ASA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77DC6-A2A5-4EC2-847E-37339453B6DB}" type="parTrans" cxnId="{343365A9-0B1C-4DEC-9996-7A86CDF21911}">
      <dgm:prSet/>
      <dgm:spPr/>
      <dgm:t>
        <a:bodyPr/>
        <a:lstStyle/>
        <a:p>
          <a:endParaRPr lang="es-VE"/>
        </a:p>
      </dgm:t>
    </dgm:pt>
    <dgm:pt modelId="{430B8005-963E-4909-9904-AB9BF9618405}" type="sibTrans" cxnId="{343365A9-0B1C-4DEC-9996-7A86CDF21911}">
      <dgm:prSet/>
      <dgm:spPr/>
      <dgm:t>
        <a:bodyPr/>
        <a:lstStyle/>
        <a:p>
          <a:endParaRPr lang="es-VE"/>
        </a:p>
      </dgm:t>
    </dgm:pt>
    <dgm:pt modelId="{BA6F30B6-D869-43AD-96F4-CE85807054EB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determinar la validez predictiva de los 3 esquemas de clasificación se realizó un análisis adicional para evaluar el tiempo transcurrido hasta el evento 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7E84E-96DF-4060-8425-8393EA9AE5B3}" type="parTrans" cxnId="{13B23886-6BB0-4F1C-A95E-2CE09E5C636D}">
      <dgm:prSet/>
      <dgm:spPr/>
      <dgm:t>
        <a:bodyPr/>
        <a:lstStyle/>
        <a:p>
          <a:endParaRPr lang="es-VE"/>
        </a:p>
      </dgm:t>
    </dgm:pt>
    <dgm:pt modelId="{E14B466E-0B52-4674-B409-6D042C3DAB47}" type="sibTrans" cxnId="{13B23886-6BB0-4F1C-A95E-2CE09E5C636D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3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3"/>
      <dgm:spPr/>
    </dgm:pt>
    <dgm:pt modelId="{EA765B16-95A5-4237-9A47-1580252C5538}" type="pres">
      <dgm:prSet presAssocID="{5CF0D876-3535-40FB-B54A-7000CFF5C76D}" presName="dstNode" presStyleLbl="node1" presStyleIdx="0" presStyleCnt="3"/>
      <dgm:spPr/>
    </dgm:pt>
    <dgm:pt modelId="{9110E099-8162-4A5E-B6D4-5ED7F0AA00FE}" type="pres">
      <dgm:prSet presAssocID="{B4EDAAE8-5DB4-4981-B770-DA84AB6973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3"/>
      <dgm:spPr/>
    </dgm:pt>
    <dgm:pt modelId="{E810D366-9FD8-4FF3-BC3E-643BC77A7CB1}" type="pres">
      <dgm:prSet presAssocID="{C1045496-563A-45EE-B8AF-A315A4B280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B2C6FD0-C8D7-4D54-A131-AD43B5A4B300}" type="pres">
      <dgm:prSet presAssocID="{C1045496-563A-45EE-B8AF-A315A4B28017}" presName="accent_2" presStyleCnt="0"/>
      <dgm:spPr/>
    </dgm:pt>
    <dgm:pt modelId="{F09C3A34-CEFB-4D71-AF92-3A5D050BF8C3}" type="pres">
      <dgm:prSet presAssocID="{C1045496-563A-45EE-B8AF-A315A4B28017}" presName="accentRepeatNode" presStyleLbl="solidFgAcc1" presStyleIdx="1" presStyleCnt="3"/>
      <dgm:spPr/>
    </dgm:pt>
    <dgm:pt modelId="{385DA11C-9543-4228-A187-203E2A28579D}" type="pres">
      <dgm:prSet presAssocID="{BA6F30B6-D869-43AD-96F4-CE85807054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8D05256-5A30-4B3E-89B7-C812AEBA9034}" type="pres">
      <dgm:prSet presAssocID="{BA6F30B6-D869-43AD-96F4-CE85807054EB}" presName="accent_3" presStyleCnt="0"/>
      <dgm:spPr/>
    </dgm:pt>
    <dgm:pt modelId="{0FA921E1-E6F4-4C9E-BF07-688916790A27}" type="pres">
      <dgm:prSet presAssocID="{BA6F30B6-D869-43AD-96F4-CE85807054EB}" presName="accentRepeatNode" presStyleLbl="solidFgAcc1" presStyleIdx="2" presStyleCnt="3"/>
      <dgm:spPr/>
    </dgm:pt>
  </dgm:ptLst>
  <dgm:cxnLst>
    <dgm:cxn modelId="{6062A6EC-3B59-4336-8A06-134FEF42CF32}" type="presOf" srcId="{B4EDAAE8-5DB4-4981-B770-DA84AB697338}" destId="{9110E099-8162-4A5E-B6D4-5ED7F0AA00FE}" srcOrd="0" destOrd="0" presId="urn:microsoft.com/office/officeart/2008/layout/VerticalCurvedList"/>
    <dgm:cxn modelId="{C7C7B5AA-FF7A-484C-A467-986BFCF3461A}" type="presOf" srcId="{BA6F30B6-D869-43AD-96F4-CE85807054EB}" destId="{385DA11C-9543-4228-A187-203E2A28579D}" srcOrd="0" destOrd="0" presId="urn:microsoft.com/office/officeart/2008/layout/VerticalCurvedList"/>
    <dgm:cxn modelId="{343365A9-0B1C-4DEC-9996-7A86CDF21911}" srcId="{5CF0D876-3535-40FB-B54A-7000CFF5C76D}" destId="{C1045496-563A-45EE-B8AF-A315A4B28017}" srcOrd="1" destOrd="0" parTransId="{BFB77DC6-A2A5-4EC2-847E-37339453B6DB}" sibTransId="{430B8005-963E-4909-9904-AB9BF9618405}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13B23886-6BB0-4F1C-A95E-2CE09E5C636D}" srcId="{5CF0D876-3535-40FB-B54A-7000CFF5C76D}" destId="{BA6F30B6-D869-43AD-96F4-CE85807054EB}" srcOrd="2" destOrd="0" parTransId="{BA97E84E-96DF-4060-8425-8393EA9AE5B3}" sibTransId="{E14B466E-0B52-4674-B409-6D042C3DAB47}"/>
    <dgm:cxn modelId="{AF43F335-38FD-411A-B9BB-D45149990D3E}" type="presOf" srcId="{C1045496-563A-45EE-B8AF-A315A4B28017}" destId="{E810D366-9FD8-4FF3-BC3E-643BC77A7CB1}" srcOrd="0" destOrd="0" presId="urn:microsoft.com/office/officeart/2008/layout/VerticalCurvedList"/>
    <dgm:cxn modelId="{3480CBA7-3DAE-4338-A1D6-A4C339BC8F03}" type="presOf" srcId="{1C81AFEA-A39E-446D-B748-1EEED14F3AE2}" destId="{83DC5E04-12F8-4C36-9670-95BB674B9401}" srcOrd="0" destOrd="0" presId="urn:microsoft.com/office/officeart/2008/layout/VerticalCurvedList"/>
    <dgm:cxn modelId="{2DA28DC9-24B4-4630-A4EF-82D707E5390A}" type="presOf" srcId="{5CF0D876-3535-40FB-B54A-7000CFF5C76D}" destId="{3126AC51-27C1-4F59-9C37-74DDAE13AA54}" srcOrd="0" destOrd="0" presId="urn:microsoft.com/office/officeart/2008/layout/VerticalCurvedList"/>
    <dgm:cxn modelId="{1337BE26-2EE3-434B-9D0A-9E2AC1E97185}" type="presParOf" srcId="{3126AC51-27C1-4F59-9C37-74DDAE13AA54}" destId="{E773740A-A286-4717-9CFE-8A36DC105F91}" srcOrd="0" destOrd="0" presId="urn:microsoft.com/office/officeart/2008/layout/VerticalCurvedList"/>
    <dgm:cxn modelId="{0578F067-1976-4E9D-86BB-C3A2A7A759AC}" type="presParOf" srcId="{E773740A-A286-4717-9CFE-8A36DC105F91}" destId="{1D1422A1-0A14-4244-BED0-FFCC020637BB}" srcOrd="0" destOrd="0" presId="urn:microsoft.com/office/officeart/2008/layout/VerticalCurvedList"/>
    <dgm:cxn modelId="{9A0E63CF-CD17-4510-AAAA-C0072772584E}" type="presParOf" srcId="{1D1422A1-0A14-4244-BED0-FFCC020637BB}" destId="{6044100E-3A8F-478C-8503-90D0CF8FA6F7}" srcOrd="0" destOrd="0" presId="urn:microsoft.com/office/officeart/2008/layout/VerticalCurvedList"/>
    <dgm:cxn modelId="{937A0E17-3C11-480A-9BB2-FF55FF95873F}" type="presParOf" srcId="{1D1422A1-0A14-4244-BED0-FFCC020637BB}" destId="{83DC5E04-12F8-4C36-9670-95BB674B9401}" srcOrd="1" destOrd="0" presId="urn:microsoft.com/office/officeart/2008/layout/VerticalCurvedList"/>
    <dgm:cxn modelId="{93B77224-EE99-49DB-9E89-987C2FC469BC}" type="presParOf" srcId="{1D1422A1-0A14-4244-BED0-FFCC020637BB}" destId="{1F9BAFF7-7F5F-4962-ABE4-7AD36D5CD86A}" srcOrd="2" destOrd="0" presId="urn:microsoft.com/office/officeart/2008/layout/VerticalCurvedList"/>
    <dgm:cxn modelId="{582CE252-E2B1-4A06-BCB1-EDE0DEC20123}" type="presParOf" srcId="{1D1422A1-0A14-4244-BED0-FFCC020637BB}" destId="{EA765B16-95A5-4237-9A47-1580252C5538}" srcOrd="3" destOrd="0" presId="urn:microsoft.com/office/officeart/2008/layout/VerticalCurvedList"/>
    <dgm:cxn modelId="{7F299C87-36C9-45AB-B959-C31AEF68F56F}" type="presParOf" srcId="{E773740A-A286-4717-9CFE-8A36DC105F91}" destId="{9110E099-8162-4A5E-B6D4-5ED7F0AA00FE}" srcOrd="1" destOrd="0" presId="urn:microsoft.com/office/officeart/2008/layout/VerticalCurvedList"/>
    <dgm:cxn modelId="{595FBF0B-40CE-4AFB-9F5D-07FBE23E3766}" type="presParOf" srcId="{E773740A-A286-4717-9CFE-8A36DC105F91}" destId="{D65D0777-5720-4A25-B810-3C75EB697B87}" srcOrd="2" destOrd="0" presId="urn:microsoft.com/office/officeart/2008/layout/VerticalCurvedList"/>
    <dgm:cxn modelId="{85823ADA-5AD3-4F79-B1C0-A5765AB6A98F}" type="presParOf" srcId="{D65D0777-5720-4A25-B810-3C75EB697B87}" destId="{65C74DEC-9E00-42B0-BB23-A6A20FA2D0FE}" srcOrd="0" destOrd="0" presId="urn:microsoft.com/office/officeart/2008/layout/VerticalCurvedList"/>
    <dgm:cxn modelId="{287A56C7-D46D-4A5A-B672-DC0393FF28F1}" type="presParOf" srcId="{E773740A-A286-4717-9CFE-8A36DC105F91}" destId="{E810D366-9FD8-4FF3-BC3E-643BC77A7CB1}" srcOrd="3" destOrd="0" presId="urn:microsoft.com/office/officeart/2008/layout/VerticalCurvedList"/>
    <dgm:cxn modelId="{3808A3E3-1FF2-43CF-9A83-D31D76CD69DB}" type="presParOf" srcId="{E773740A-A286-4717-9CFE-8A36DC105F91}" destId="{4B2C6FD0-C8D7-4D54-A131-AD43B5A4B300}" srcOrd="4" destOrd="0" presId="urn:microsoft.com/office/officeart/2008/layout/VerticalCurvedList"/>
    <dgm:cxn modelId="{4663D969-C87F-4DC2-AACA-4DA809DA6136}" type="presParOf" srcId="{4B2C6FD0-C8D7-4D54-A131-AD43B5A4B300}" destId="{F09C3A34-CEFB-4D71-AF92-3A5D050BF8C3}" srcOrd="0" destOrd="0" presId="urn:microsoft.com/office/officeart/2008/layout/VerticalCurvedList"/>
    <dgm:cxn modelId="{354D28CB-3C58-420D-BF3D-4DF9545A6D88}" type="presParOf" srcId="{E773740A-A286-4717-9CFE-8A36DC105F91}" destId="{385DA11C-9543-4228-A187-203E2A28579D}" srcOrd="5" destOrd="0" presId="urn:microsoft.com/office/officeart/2008/layout/VerticalCurvedList"/>
    <dgm:cxn modelId="{B814C3DE-402E-4725-B3FB-E3A8297B35EC}" type="presParOf" srcId="{E773740A-A286-4717-9CFE-8A36DC105F91}" destId="{B8D05256-5A30-4B3E-89B7-C812AEBA9034}" srcOrd="6" destOrd="0" presId="urn:microsoft.com/office/officeart/2008/layout/VerticalCurvedList"/>
    <dgm:cxn modelId="{9B8D115C-D61F-4715-8D4C-D451D7D24AAF}" type="presParOf" srcId="{B8D05256-5A30-4B3E-89B7-C812AEBA9034}" destId="{0FA921E1-E6F4-4C9E-BF07-688916790A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se analizaron las muertes que ocurrieron dentro de una hospitalización con un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Dx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diferente de EVC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C1045496-563A-45EE-B8AF-A315A4B28017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Luego se calculo  la tasa de EVC basada en pacientes año de seguimiento, para cada esquema  de clasificación de riesgo.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77DC6-A2A5-4EC2-847E-37339453B6DB}" type="parTrans" cxnId="{343365A9-0B1C-4DEC-9996-7A86CDF21911}">
      <dgm:prSet/>
      <dgm:spPr/>
      <dgm:t>
        <a:bodyPr/>
        <a:lstStyle/>
        <a:p>
          <a:endParaRPr lang="es-VE"/>
        </a:p>
      </dgm:t>
    </dgm:pt>
    <dgm:pt modelId="{430B8005-963E-4909-9904-AB9BF9618405}" type="sibTrans" cxnId="{343365A9-0B1C-4DEC-9996-7A86CDF21911}">
      <dgm:prSet/>
      <dgm:spPr/>
      <dgm:t>
        <a:bodyPr/>
        <a:lstStyle/>
        <a:p>
          <a:endParaRPr lang="es-VE"/>
        </a:p>
      </dgm:t>
    </dgm:pt>
    <dgm:pt modelId="{BA6F30B6-D869-43AD-96F4-CE85807054EB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calculo el Intervalo de confianza del 95%.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7E84E-96DF-4060-8425-8393EA9AE5B3}" type="parTrans" cxnId="{13B23886-6BB0-4F1C-A95E-2CE09E5C636D}">
      <dgm:prSet/>
      <dgm:spPr/>
      <dgm:t>
        <a:bodyPr/>
        <a:lstStyle/>
        <a:p>
          <a:endParaRPr lang="es-VE"/>
        </a:p>
      </dgm:t>
    </dgm:pt>
    <dgm:pt modelId="{E14B466E-0B52-4674-B409-6D042C3DAB47}" type="sibTrans" cxnId="{13B23886-6BB0-4F1C-A95E-2CE09E5C636D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3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3"/>
      <dgm:spPr/>
    </dgm:pt>
    <dgm:pt modelId="{EA765B16-95A5-4237-9A47-1580252C5538}" type="pres">
      <dgm:prSet presAssocID="{5CF0D876-3535-40FB-B54A-7000CFF5C76D}" presName="dstNode" presStyleLbl="node1" presStyleIdx="0" presStyleCnt="3"/>
      <dgm:spPr/>
    </dgm:pt>
    <dgm:pt modelId="{9110E099-8162-4A5E-B6D4-5ED7F0AA00FE}" type="pres">
      <dgm:prSet presAssocID="{B4EDAAE8-5DB4-4981-B770-DA84AB6973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3"/>
      <dgm:spPr/>
    </dgm:pt>
    <dgm:pt modelId="{E810D366-9FD8-4FF3-BC3E-643BC77A7CB1}" type="pres">
      <dgm:prSet presAssocID="{C1045496-563A-45EE-B8AF-A315A4B280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B2C6FD0-C8D7-4D54-A131-AD43B5A4B300}" type="pres">
      <dgm:prSet presAssocID="{C1045496-563A-45EE-B8AF-A315A4B28017}" presName="accent_2" presStyleCnt="0"/>
      <dgm:spPr/>
    </dgm:pt>
    <dgm:pt modelId="{F09C3A34-CEFB-4D71-AF92-3A5D050BF8C3}" type="pres">
      <dgm:prSet presAssocID="{C1045496-563A-45EE-B8AF-A315A4B28017}" presName="accentRepeatNode" presStyleLbl="solidFgAcc1" presStyleIdx="1" presStyleCnt="3"/>
      <dgm:spPr/>
    </dgm:pt>
    <dgm:pt modelId="{385DA11C-9543-4228-A187-203E2A28579D}" type="pres">
      <dgm:prSet presAssocID="{BA6F30B6-D869-43AD-96F4-CE85807054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8D05256-5A30-4B3E-89B7-C812AEBA9034}" type="pres">
      <dgm:prSet presAssocID="{BA6F30B6-D869-43AD-96F4-CE85807054EB}" presName="accent_3" presStyleCnt="0"/>
      <dgm:spPr/>
    </dgm:pt>
    <dgm:pt modelId="{0FA921E1-E6F4-4C9E-BF07-688916790A27}" type="pres">
      <dgm:prSet presAssocID="{BA6F30B6-D869-43AD-96F4-CE85807054EB}" presName="accentRepeatNode" presStyleLbl="solidFgAcc1" presStyleIdx="2" presStyleCnt="3"/>
      <dgm:spPr/>
    </dgm:pt>
  </dgm:ptLst>
  <dgm:cxnLst>
    <dgm:cxn modelId="{343365A9-0B1C-4DEC-9996-7A86CDF21911}" srcId="{5CF0D876-3535-40FB-B54A-7000CFF5C76D}" destId="{C1045496-563A-45EE-B8AF-A315A4B28017}" srcOrd="1" destOrd="0" parTransId="{BFB77DC6-A2A5-4EC2-847E-37339453B6DB}" sibTransId="{430B8005-963E-4909-9904-AB9BF9618405}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0C7DCC67-2281-4F48-8878-6B54A79FC77A}" type="presOf" srcId="{B4EDAAE8-5DB4-4981-B770-DA84AB697338}" destId="{9110E099-8162-4A5E-B6D4-5ED7F0AA00FE}" srcOrd="0" destOrd="0" presId="urn:microsoft.com/office/officeart/2008/layout/VerticalCurvedList"/>
    <dgm:cxn modelId="{0AD8ECAF-1397-46F5-B84C-30442D49F2F1}" type="presOf" srcId="{1C81AFEA-A39E-446D-B748-1EEED14F3AE2}" destId="{83DC5E04-12F8-4C36-9670-95BB674B9401}" srcOrd="0" destOrd="0" presId="urn:microsoft.com/office/officeart/2008/layout/VerticalCurvedList"/>
    <dgm:cxn modelId="{BDBD7B73-8AB7-407F-8E0D-07B50A3D3461}" type="presOf" srcId="{C1045496-563A-45EE-B8AF-A315A4B28017}" destId="{E810D366-9FD8-4FF3-BC3E-643BC77A7CB1}" srcOrd="0" destOrd="0" presId="urn:microsoft.com/office/officeart/2008/layout/VerticalCurvedList"/>
    <dgm:cxn modelId="{C5E8596F-B792-40EF-94AC-80A0C53E8AEE}" type="presOf" srcId="{5CF0D876-3535-40FB-B54A-7000CFF5C76D}" destId="{3126AC51-27C1-4F59-9C37-74DDAE13AA54}" srcOrd="0" destOrd="0" presId="urn:microsoft.com/office/officeart/2008/layout/VerticalCurvedList"/>
    <dgm:cxn modelId="{919DBF1D-D794-4FD2-A780-6ADBF0F1D988}" type="presOf" srcId="{BA6F30B6-D869-43AD-96F4-CE85807054EB}" destId="{385DA11C-9543-4228-A187-203E2A28579D}" srcOrd="0" destOrd="0" presId="urn:microsoft.com/office/officeart/2008/layout/VerticalCurvedList"/>
    <dgm:cxn modelId="{13B23886-6BB0-4F1C-A95E-2CE09E5C636D}" srcId="{5CF0D876-3535-40FB-B54A-7000CFF5C76D}" destId="{BA6F30B6-D869-43AD-96F4-CE85807054EB}" srcOrd="2" destOrd="0" parTransId="{BA97E84E-96DF-4060-8425-8393EA9AE5B3}" sibTransId="{E14B466E-0B52-4674-B409-6D042C3DAB47}"/>
    <dgm:cxn modelId="{037AB51D-BB16-45EA-93D3-1E3AEEAF5B80}" type="presParOf" srcId="{3126AC51-27C1-4F59-9C37-74DDAE13AA54}" destId="{E773740A-A286-4717-9CFE-8A36DC105F91}" srcOrd="0" destOrd="0" presId="urn:microsoft.com/office/officeart/2008/layout/VerticalCurvedList"/>
    <dgm:cxn modelId="{334180F6-BF49-4321-8B4D-7C3AB804DEBE}" type="presParOf" srcId="{E773740A-A286-4717-9CFE-8A36DC105F91}" destId="{1D1422A1-0A14-4244-BED0-FFCC020637BB}" srcOrd="0" destOrd="0" presId="urn:microsoft.com/office/officeart/2008/layout/VerticalCurvedList"/>
    <dgm:cxn modelId="{67334A59-5185-4B2F-850F-6E4BED2AD972}" type="presParOf" srcId="{1D1422A1-0A14-4244-BED0-FFCC020637BB}" destId="{6044100E-3A8F-478C-8503-90D0CF8FA6F7}" srcOrd="0" destOrd="0" presId="urn:microsoft.com/office/officeart/2008/layout/VerticalCurvedList"/>
    <dgm:cxn modelId="{1764E73A-9A5F-490D-8ADD-70AC49EF9ECF}" type="presParOf" srcId="{1D1422A1-0A14-4244-BED0-FFCC020637BB}" destId="{83DC5E04-12F8-4C36-9670-95BB674B9401}" srcOrd="1" destOrd="0" presId="urn:microsoft.com/office/officeart/2008/layout/VerticalCurvedList"/>
    <dgm:cxn modelId="{F1F3BA71-718E-4EBF-9668-AB6FCA5CAE0D}" type="presParOf" srcId="{1D1422A1-0A14-4244-BED0-FFCC020637BB}" destId="{1F9BAFF7-7F5F-4962-ABE4-7AD36D5CD86A}" srcOrd="2" destOrd="0" presId="urn:microsoft.com/office/officeart/2008/layout/VerticalCurvedList"/>
    <dgm:cxn modelId="{B5B6FFF0-E00E-4882-AAFA-ECF10C6ED1AD}" type="presParOf" srcId="{1D1422A1-0A14-4244-BED0-FFCC020637BB}" destId="{EA765B16-95A5-4237-9A47-1580252C5538}" srcOrd="3" destOrd="0" presId="urn:microsoft.com/office/officeart/2008/layout/VerticalCurvedList"/>
    <dgm:cxn modelId="{E5B1235E-8DB8-4C50-8B97-60B32ED32A77}" type="presParOf" srcId="{E773740A-A286-4717-9CFE-8A36DC105F91}" destId="{9110E099-8162-4A5E-B6D4-5ED7F0AA00FE}" srcOrd="1" destOrd="0" presId="urn:microsoft.com/office/officeart/2008/layout/VerticalCurvedList"/>
    <dgm:cxn modelId="{1E1CB1F2-615F-46C7-9E06-FEEB696A91F6}" type="presParOf" srcId="{E773740A-A286-4717-9CFE-8A36DC105F91}" destId="{D65D0777-5720-4A25-B810-3C75EB697B87}" srcOrd="2" destOrd="0" presId="urn:microsoft.com/office/officeart/2008/layout/VerticalCurvedList"/>
    <dgm:cxn modelId="{6384419F-6E53-4C5B-BEC3-133CFEBC1032}" type="presParOf" srcId="{D65D0777-5720-4A25-B810-3C75EB697B87}" destId="{65C74DEC-9E00-42B0-BB23-A6A20FA2D0FE}" srcOrd="0" destOrd="0" presId="urn:microsoft.com/office/officeart/2008/layout/VerticalCurvedList"/>
    <dgm:cxn modelId="{D5C2BF80-8039-4F8D-8851-5203D04EC299}" type="presParOf" srcId="{E773740A-A286-4717-9CFE-8A36DC105F91}" destId="{E810D366-9FD8-4FF3-BC3E-643BC77A7CB1}" srcOrd="3" destOrd="0" presId="urn:microsoft.com/office/officeart/2008/layout/VerticalCurvedList"/>
    <dgm:cxn modelId="{71FC4C98-037F-4DED-BED3-019538DE4AAF}" type="presParOf" srcId="{E773740A-A286-4717-9CFE-8A36DC105F91}" destId="{4B2C6FD0-C8D7-4D54-A131-AD43B5A4B300}" srcOrd="4" destOrd="0" presId="urn:microsoft.com/office/officeart/2008/layout/VerticalCurvedList"/>
    <dgm:cxn modelId="{DFB1EF24-7C00-4265-993E-1FF8C5513518}" type="presParOf" srcId="{4B2C6FD0-C8D7-4D54-A131-AD43B5A4B300}" destId="{F09C3A34-CEFB-4D71-AF92-3A5D050BF8C3}" srcOrd="0" destOrd="0" presId="urn:microsoft.com/office/officeart/2008/layout/VerticalCurvedList"/>
    <dgm:cxn modelId="{492637ED-3447-4865-9398-AE2C74335B59}" type="presParOf" srcId="{E773740A-A286-4717-9CFE-8A36DC105F91}" destId="{385DA11C-9543-4228-A187-203E2A28579D}" srcOrd="5" destOrd="0" presId="urn:microsoft.com/office/officeart/2008/layout/VerticalCurvedList"/>
    <dgm:cxn modelId="{FFB43537-EE54-415F-8DFA-AC424B7B4FB5}" type="presParOf" srcId="{E773740A-A286-4717-9CFE-8A36DC105F91}" destId="{B8D05256-5A30-4B3E-89B7-C812AEBA9034}" srcOrd="6" destOrd="0" presId="urn:microsoft.com/office/officeart/2008/layout/VerticalCurvedList"/>
    <dgm:cxn modelId="{2BCDD282-6920-4999-BBBB-F108366BD570}" type="presParOf" srcId="{B8D05256-5A30-4B3E-89B7-C812AEBA9034}" destId="{0FA921E1-E6F4-4C9E-BF07-688916790A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rgbClr val="92D050"/>
        </a:solidFill>
      </dgm:spPr>
      <dgm:t>
        <a:bodyPr/>
        <a:lstStyle/>
        <a:p>
          <a:pPr algn="just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cuantificó la validez predictiva de los esquemas de clasificación a través de la c estadística. Para poner a prueba que la hipótesis de que estos esquemas de clasificación se desempeñaron mejor que usar el azar (Indicando una C estadística de o,5)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1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1"/>
      <dgm:spPr/>
    </dgm:pt>
    <dgm:pt modelId="{EA765B16-95A5-4237-9A47-1580252C5538}" type="pres">
      <dgm:prSet presAssocID="{5CF0D876-3535-40FB-B54A-7000CFF5C76D}" presName="dstNode" presStyleLbl="node1" presStyleIdx="0" presStyleCnt="1"/>
      <dgm:spPr/>
    </dgm:pt>
    <dgm:pt modelId="{9110E099-8162-4A5E-B6D4-5ED7F0AA00FE}" type="pres">
      <dgm:prSet presAssocID="{B4EDAAE8-5DB4-4981-B770-DA84AB697338}" presName="text_1" presStyleLbl="node1" presStyleIdx="0" presStyleCnt="1" custScaleY="1564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1"/>
      <dgm:spPr/>
    </dgm:pt>
  </dgm:ptLst>
  <dgm:cxnLst>
    <dgm:cxn modelId="{D46E6E93-7E67-492F-A82E-ED8804049752}" type="presOf" srcId="{1C81AFEA-A39E-446D-B748-1EEED14F3AE2}" destId="{83DC5E04-12F8-4C36-9670-95BB674B9401}" srcOrd="0" destOrd="0" presId="urn:microsoft.com/office/officeart/2008/layout/VerticalCurvedList"/>
    <dgm:cxn modelId="{2E740F29-57B0-4BF1-8BDB-58229ACFDFB1}" type="presOf" srcId="{5CF0D876-3535-40FB-B54A-7000CFF5C76D}" destId="{3126AC51-27C1-4F59-9C37-74DDAE13AA54}" srcOrd="0" destOrd="0" presId="urn:microsoft.com/office/officeart/2008/layout/VerticalCurvedList"/>
    <dgm:cxn modelId="{A6DFB53F-99EA-482F-908B-BFDD2EBA53C0}" type="presOf" srcId="{B4EDAAE8-5DB4-4981-B770-DA84AB697338}" destId="{9110E099-8162-4A5E-B6D4-5ED7F0AA00FE}" srcOrd="0" destOrd="0" presId="urn:microsoft.com/office/officeart/2008/layout/VerticalCurvedList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9ED03DDE-40ED-4DFD-A733-FDFBA93B88DA}" type="presParOf" srcId="{3126AC51-27C1-4F59-9C37-74DDAE13AA54}" destId="{E773740A-A286-4717-9CFE-8A36DC105F91}" srcOrd="0" destOrd="0" presId="urn:microsoft.com/office/officeart/2008/layout/VerticalCurvedList"/>
    <dgm:cxn modelId="{C2434B3B-C003-4511-BDAB-73C45194D1E8}" type="presParOf" srcId="{E773740A-A286-4717-9CFE-8A36DC105F91}" destId="{1D1422A1-0A14-4244-BED0-FFCC020637BB}" srcOrd="0" destOrd="0" presId="urn:microsoft.com/office/officeart/2008/layout/VerticalCurvedList"/>
    <dgm:cxn modelId="{61847747-142B-45BA-975B-A33191847227}" type="presParOf" srcId="{1D1422A1-0A14-4244-BED0-FFCC020637BB}" destId="{6044100E-3A8F-478C-8503-90D0CF8FA6F7}" srcOrd="0" destOrd="0" presId="urn:microsoft.com/office/officeart/2008/layout/VerticalCurvedList"/>
    <dgm:cxn modelId="{745C0D63-BD5C-47FF-B0FC-F60815BF8E5D}" type="presParOf" srcId="{1D1422A1-0A14-4244-BED0-FFCC020637BB}" destId="{83DC5E04-12F8-4C36-9670-95BB674B9401}" srcOrd="1" destOrd="0" presId="urn:microsoft.com/office/officeart/2008/layout/VerticalCurvedList"/>
    <dgm:cxn modelId="{C653AB2B-C87C-4A83-A595-AE1277B85A81}" type="presParOf" srcId="{1D1422A1-0A14-4244-BED0-FFCC020637BB}" destId="{1F9BAFF7-7F5F-4962-ABE4-7AD36D5CD86A}" srcOrd="2" destOrd="0" presId="urn:microsoft.com/office/officeart/2008/layout/VerticalCurvedList"/>
    <dgm:cxn modelId="{531957EE-D431-400E-AD87-564E905DC56E}" type="presParOf" srcId="{1D1422A1-0A14-4244-BED0-FFCC020637BB}" destId="{EA765B16-95A5-4237-9A47-1580252C5538}" srcOrd="3" destOrd="0" presId="urn:microsoft.com/office/officeart/2008/layout/VerticalCurvedList"/>
    <dgm:cxn modelId="{A10D42C0-A85B-4C23-B772-9BDD44235AE2}" type="presParOf" srcId="{E773740A-A286-4717-9CFE-8A36DC105F91}" destId="{9110E099-8162-4A5E-B6D4-5ED7F0AA00FE}" srcOrd="1" destOrd="0" presId="urn:microsoft.com/office/officeart/2008/layout/VerticalCurvedList"/>
    <dgm:cxn modelId="{A0CB2648-5CF6-4BFB-B5F6-3D956978F54D}" type="presParOf" srcId="{E773740A-A286-4717-9CFE-8A36DC105F91}" destId="{D65D0777-5720-4A25-B810-3C75EB697B87}" srcOrd="2" destOrd="0" presId="urn:microsoft.com/office/officeart/2008/layout/VerticalCurvedList"/>
    <dgm:cxn modelId="{15747A24-AA3E-4348-9D22-EFF46E5EE0A0}" type="presParOf" srcId="{D65D0777-5720-4A25-B810-3C75EB697B87}" destId="{65C74DEC-9E00-42B0-BB23-A6A20FA2D0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AADEFE0-6FE9-43D9-9880-55C1A7A702C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B02B97EC-9AD5-4555-A032-83BDD8D5AAA0}">
      <dgm:prSet phldrT="[Texto]"/>
      <dgm:spPr/>
      <dgm:t>
        <a:bodyPr/>
        <a:lstStyle/>
        <a:p>
          <a:r>
            <a:rPr lang="es-VE" dirty="0" smtClean="0"/>
            <a:t>AFI</a:t>
          </a:r>
          <a:endParaRPr lang="es-VE" dirty="0"/>
        </a:p>
      </dgm:t>
    </dgm:pt>
    <dgm:pt modelId="{DB306DB1-EC54-48C5-A377-14B95EA21B73}" type="parTrans" cxnId="{DF65CF3E-F173-4037-AFAD-BE71718DFED9}">
      <dgm:prSet/>
      <dgm:spPr/>
      <dgm:t>
        <a:bodyPr/>
        <a:lstStyle/>
        <a:p>
          <a:endParaRPr lang="es-VE"/>
        </a:p>
      </dgm:t>
    </dgm:pt>
    <dgm:pt modelId="{FF2B4313-F57A-4215-8779-46736207A0DA}" type="sibTrans" cxnId="{DF65CF3E-F173-4037-AFAD-BE71718DFED9}">
      <dgm:prSet/>
      <dgm:spPr/>
      <dgm:t>
        <a:bodyPr/>
        <a:lstStyle/>
        <a:p>
          <a:endParaRPr lang="es-VE"/>
        </a:p>
      </dgm:t>
    </dgm:pt>
    <dgm:pt modelId="{B60DA4BA-6BF3-4EE3-A44C-08E7269F3BEC}">
      <dgm:prSet phldrT="[Texto]" custT="1"/>
      <dgm:spPr/>
      <dgm:t>
        <a:bodyPr/>
        <a:lstStyle/>
        <a:p>
          <a:pPr algn="ctr"/>
          <a:r>
            <a:rPr lang="es-VE" sz="2000" dirty="0" smtClean="0"/>
            <a:t> estadístico C </a:t>
          </a:r>
          <a:r>
            <a:rPr lang="es-VE" sz="2000" dirty="0" smtClean="0"/>
            <a:t>de 0,68 (IC 95% 0,65 – 0,71)</a:t>
          </a:r>
          <a:endParaRPr lang="es-VE" sz="2000" dirty="0"/>
        </a:p>
      </dgm:t>
    </dgm:pt>
    <dgm:pt modelId="{2DE02B0E-CE05-4216-9593-B51E89611F95}" type="parTrans" cxnId="{47606310-F0E3-44A2-A734-7261CCF67BD0}">
      <dgm:prSet/>
      <dgm:spPr/>
      <dgm:t>
        <a:bodyPr/>
        <a:lstStyle/>
        <a:p>
          <a:endParaRPr lang="es-VE"/>
        </a:p>
      </dgm:t>
    </dgm:pt>
    <dgm:pt modelId="{8A55EF2D-8915-4513-B9E7-B58158D1E8E8}" type="sibTrans" cxnId="{47606310-F0E3-44A2-A734-7261CCF67BD0}">
      <dgm:prSet/>
      <dgm:spPr/>
      <dgm:t>
        <a:bodyPr/>
        <a:lstStyle/>
        <a:p>
          <a:endParaRPr lang="es-VE"/>
        </a:p>
      </dgm:t>
    </dgm:pt>
    <dgm:pt modelId="{14C3ECCB-D408-4B17-8C86-3476703024DD}">
      <dgm:prSet phldrT="[Texto]"/>
      <dgm:spPr/>
      <dgm:t>
        <a:bodyPr/>
        <a:lstStyle/>
        <a:p>
          <a:r>
            <a:rPr lang="es-VE" dirty="0" smtClean="0"/>
            <a:t>SPAF</a:t>
          </a:r>
          <a:endParaRPr lang="es-VE" dirty="0"/>
        </a:p>
      </dgm:t>
    </dgm:pt>
    <dgm:pt modelId="{A8600E0A-F686-4F36-8B51-802A47794A62}" type="parTrans" cxnId="{F6875044-1DA4-4DDA-A02A-C423162B1A26}">
      <dgm:prSet/>
      <dgm:spPr/>
      <dgm:t>
        <a:bodyPr/>
        <a:lstStyle/>
        <a:p>
          <a:endParaRPr lang="es-VE"/>
        </a:p>
      </dgm:t>
    </dgm:pt>
    <dgm:pt modelId="{9ADE92B2-B352-442D-84F3-38BDD11C8A53}" type="sibTrans" cxnId="{F6875044-1DA4-4DDA-A02A-C423162B1A26}">
      <dgm:prSet/>
      <dgm:spPr/>
      <dgm:t>
        <a:bodyPr/>
        <a:lstStyle/>
        <a:p>
          <a:endParaRPr lang="es-VE"/>
        </a:p>
      </dgm:t>
    </dgm:pt>
    <dgm:pt modelId="{402E7C7D-D8D0-4DCA-923E-33CEC125BF14}">
      <dgm:prSet phldrT="[Texto]" custT="1"/>
      <dgm:spPr/>
      <dgm:t>
        <a:bodyPr/>
        <a:lstStyle/>
        <a:p>
          <a:pPr algn="ctr"/>
          <a:r>
            <a:rPr lang="es-VE" sz="2000" dirty="0" smtClean="0"/>
            <a:t> estadístico C </a:t>
          </a:r>
          <a:r>
            <a:rPr lang="es-VE" sz="2000" dirty="0" smtClean="0"/>
            <a:t>de 0,74 (IC 95% 0,71 – 0,76)</a:t>
          </a:r>
          <a:endParaRPr lang="es-VE" sz="2000" dirty="0"/>
        </a:p>
      </dgm:t>
    </dgm:pt>
    <dgm:pt modelId="{BEBC4704-6B91-422D-A768-952F970E664A}" type="parTrans" cxnId="{05F1EBCB-07CE-4D12-B447-4133FA481FD2}">
      <dgm:prSet/>
      <dgm:spPr/>
      <dgm:t>
        <a:bodyPr/>
        <a:lstStyle/>
        <a:p>
          <a:endParaRPr lang="es-VE"/>
        </a:p>
      </dgm:t>
    </dgm:pt>
    <dgm:pt modelId="{B8521D2B-DFF4-49F1-906F-90668E3FA1B9}" type="sibTrans" cxnId="{05F1EBCB-07CE-4D12-B447-4133FA481FD2}">
      <dgm:prSet/>
      <dgm:spPr/>
      <dgm:t>
        <a:bodyPr/>
        <a:lstStyle/>
        <a:p>
          <a:endParaRPr lang="es-VE"/>
        </a:p>
      </dgm:t>
    </dgm:pt>
    <dgm:pt modelId="{4D29B8EA-812F-4829-86F9-E708E9105FC7}">
      <dgm:prSet phldrT="[Texto]" custT="1"/>
      <dgm:spPr/>
      <dgm:t>
        <a:bodyPr/>
        <a:lstStyle/>
        <a:p>
          <a:r>
            <a:rPr lang="es-VE" sz="3600" dirty="0" smtClean="0"/>
            <a:t>CHADS</a:t>
          </a:r>
          <a:r>
            <a:rPr lang="es-VE" sz="2800" dirty="0" smtClean="0"/>
            <a:t>2</a:t>
          </a:r>
          <a:endParaRPr lang="es-VE" sz="2800" dirty="0"/>
        </a:p>
      </dgm:t>
    </dgm:pt>
    <dgm:pt modelId="{6FA63C77-01C4-4AFD-8165-A0BB7D6C92C7}" type="parTrans" cxnId="{6A76A213-EEE7-4E0B-814F-50C757343C14}">
      <dgm:prSet/>
      <dgm:spPr/>
      <dgm:t>
        <a:bodyPr/>
        <a:lstStyle/>
        <a:p>
          <a:endParaRPr lang="es-VE"/>
        </a:p>
      </dgm:t>
    </dgm:pt>
    <dgm:pt modelId="{58517B1C-01F2-491D-8E52-D913C112BE9F}" type="sibTrans" cxnId="{6A76A213-EEE7-4E0B-814F-50C757343C14}">
      <dgm:prSet/>
      <dgm:spPr/>
      <dgm:t>
        <a:bodyPr/>
        <a:lstStyle/>
        <a:p>
          <a:endParaRPr lang="es-VE"/>
        </a:p>
      </dgm:t>
    </dgm:pt>
    <dgm:pt modelId="{D52FC513-23AF-46D5-A994-01201625FCB6}">
      <dgm:prSet phldrT="[Texto]" custT="1"/>
      <dgm:spPr/>
      <dgm:t>
        <a:bodyPr/>
        <a:lstStyle/>
        <a:p>
          <a:pPr algn="ctr"/>
          <a:r>
            <a:rPr lang="es-VE" sz="2000" smtClean="0"/>
            <a:t>Estadístico C de </a:t>
          </a:r>
          <a:r>
            <a:rPr lang="es-VE" sz="2000" dirty="0" smtClean="0"/>
            <a:t>0,82 (IC 95% 0,80 – 0,84)</a:t>
          </a:r>
          <a:endParaRPr lang="es-VE" sz="2000" dirty="0"/>
        </a:p>
      </dgm:t>
    </dgm:pt>
    <dgm:pt modelId="{277DE6DF-17AD-47A9-8DD7-F4026A6AD057}" type="parTrans" cxnId="{CC361047-3D7D-42DD-BA19-82AF778C92AB}">
      <dgm:prSet/>
      <dgm:spPr/>
      <dgm:t>
        <a:bodyPr/>
        <a:lstStyle/>
        <a:p>
          <a:endParaRPr lang="es-VE"/>
        </a:p>
      </dgm:t>
    </dgm:pt>
    <dgm:pt modelId="{C0A070FE-1356-49F0-8139-FB8BD2FD8CEF}" type="sibTrans" cxnId="{CC361047-3D7D-42DD-BA19-82AF778C92AB}">
      <dgm:prSet/>
      <dgm:spPr/>
      <dgm:t>
        <a:bodyPr/>
        <a:lstStyle/>
        <a:p>
          <a:endParaRPr lang="es-VE"/>
        </a:p>
      </dgm:t>
    </dgm:pt>
    <dgm:pt modelId="{C9917958-108D-430A-982C-BCE3C217C27A}" type="pres">
      <dgm:prSet presAssocID="{9AADEFE0-6FE9-43D9-9880-55C1A7A702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C18244F-33E4-4FEA-8B03-1E89B97365C1}" type="pres">
      <dgm:prSet presAssocID="{B02B97EC-9AD5-4555-A032-83BDD8D5AAA0}" presName="composite" presStyleCnt="0"/>
      <dgm:spPr/>
    </dgm:pt>
    <dgm:pt modelId="{1551112A-9891-45BF-8CA0-51AC7D82B965}" type="pres">
      <dgm:prSet presAssocID="{B02B97EC-9AD5-4555-A032-83BDD8D5AA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3E7A21E-47DA-4524-AF0E-3A821EFE289A}" type="pres">
      <dgm:prSet presAssocID="{B02B97EC-9AD5-4555-A032-83BDD8D5AAA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C0E8BDF-1840-40CC-B961-5132863017E7}" type="pres">
      <dgm:prSet presAssocID="{FF2B4313-F57A-4215-8779-46736207A0DA}" presName="space" presStyleCnt="0"/>
      <dgm:spPr/>
    </dgm:pt>
    <dgm:pt modelId="{A52F8173-8EA4-4F5D-8EDF-F0DB75D7736C}" type="pres">
      <dgm:prSet presAssocID="{14C3ECCB-D408-4B17-8C86-3476703024DD}" presName="composite" presStyleCnt="0"/>
      <dgm:spPr/>
    </dgm:pt>
    <dgm:pt modelId="{930ACCA7-CF86-49E6-AA35-0F65328E9424}" type="pres">
      <dgm:prSet presAssocID="{14C3ECCB-D408-4B17-8C86-3476703024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D7E948-660F-4BA8-B6D8-68A72D32F49A}" type="pres">
      <dgm:prSet presAssocID="{14C3ECCB-D408-4B17-8C86-3476703024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1574A2B-8A7E-481B-A60B-29F83C6E7F4E}" type="pres">
      <dgm:prSet presAssocID="{9ADE92B2-B352-442D-84F3-38BDD11C8A53}" presName="space" presStyleCnt="0"/>
      <dgm:spPr/>
    </dgm:pt>
    <dgm:pt modelId="{7A27CDED-56D6-4DC5-A4AC-EB414F3744A1}" type="pres">
      <dgm:prSet presAssocID="{4D29B8EA-812F-4829-86F9-E708E9105FC7}" presName="composite" presStyleCnt="0"/>
      <dgm:spPr/>
    </dgm:pt>
    <dgm:pt modelId="{D28CF08F-50EB-4F96-8B75-555DBB36071C}" type="pres">
      <dgm:prSet presAssocID="{4D29B8EA-812F-4829-86F9-E708E9105F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A2FF69C-B77D-4523-B6D3-FC4E92A176F5}" type="pres">
      <dgm:prSet presAssocID="{4D29B8EA-812F-4829-86F9-E708E9105F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E2755EA-ECEC-4D30-A755-D7B4B9F4577A}" type="presOf" srcId="{4D29B8EA-812F-4829-86F9-E708E9105FC7}" destId="{D28CF08F-50EB-4F96-8B75-555DBB36071C}" srcOrd="0" destOrd="0" presId="urn:microsoft.com/office/officeart/2005/8/layout/hList1"/>
    <dgm:cxn modelId="{67468223-FAEB-4592-B0C3-059F73E6D4F8}" type="presOf" srcId="{B02B97EC-9AD5-4555-A032-83BDD8D5AAA0}" destId="{1551112A-9891-45BF-8CA0-51AC7D82B965}" srcOrd="0" destOrd="0" presId="urn:microsoft.com/office/officeart/2005/8/layout/hList1"/>
    <dgm:cxn modelId="{7B5FC994-A1A8-4C2C-BE7E-07192DA75B92}" type="presOf" srcId="{402E7C7D-D8D0-4DCA-923E-33CEC125BF14}" destId="{D6D7E948-660F-4BA8-B6D8-68A72D32F49A}" srcOrd="0" destOrd="0" presId="urn:microsoft.com/office/officeart/2005/8/layout/hList1"/>
    <dgm:cxn modelId="{47606310-F0E3-44A2-A734-7261CCF67BD0}" srcId="{B02B97EC-9AD5-4555-A032-83BDD8D5AAA0}" destId="{B60DA4BA-6BF3-4EE3-A44C-08E7269F3BEC}" srcOrd="0" destOrd="0" parTransId="{2DE02B0E-CE05-4216-9593-B51E89611F95}" sibTransId="{8A55EF2D-8915-4513-B9E7-B58158D1E8E8}"/>
    <dgm:cxn modelId="{64C3F7A7-59F5-4A67-814F-91C17D8D3172}" type="presOf" srcId="{B60DA4BA-6BF3-4EE3-A44C-08E7269F3BEC}" destId="{53E7A21E-47DA-4524-AF0E-3A821EFE289A}" srcOrd="0" destOrd="0" presId="urn:microsoft.com/office/officeart/2005/8/layout/hList1"/>
    <dgm:cxn modelId="{DF65CF3E-F173-4037-AFAD-BE71718DFED9}" srcId="{9AADEFE0-6FE9-43D9-9880-55C1A7A702C6}" destId="{B02B97EC-9AD5-4555-A032-83BDD8D5AAA0}" srcOrd="0" destOrd="0" parTransId="{DB306DB1-EC54-48C5-A377-14B95EA21B73}" sibTransId="{FF2B4313-F57A-4215-8779-46736207A0DA}"/>
    <dgm:cxn modelId="{6A76A213-EEE7-4E0B-814F-50C757343C14}" srcId="{9AADEFE0-6FE9-43D9-9880-55C1A7A702C6}" destId="{4D29B8EA-812F-4829-86F9-E708E9105FC7}" srcOrd="2" destOrd="0" parTransId="{6FA63C77-01C4-4AFD-8165-A0BB7D6C92C7}" sibTransId="{58517B1C-01F2-491D-8E52-D913C112BE9F}"/>
    <dgm:cxn modelId="{129268EE-5622-428E-9BB0-4D2FCEC02A8F}" type="presOf" srcId="{14C3ECCB-D408-4B17-8C86-3476703024DD}" destId="{930ACCA7-CF86-49E6-AA35-0F65328E9424}" srcOrd="0" destOrd="0" presId="urn:microsoft.com/office/officeart/2005/8/layout/hList1"/>
    <dgm:cxn modelId="{F6875044-1DA4-4DDA-A02A-C423162B1A26}" srcId="{9AADEFE0-6FE9-43D9-9880-55C1A7A702C6}" destId="{14C3ECCB-D408-4B17-8C86-3476703024DD}" srcOrd="1" destOrd="0" parTransId="{A8600E0A-F686-4F36-8B51-802A47794A62}" sibTransId="{9ADE92B2-B352-442D-84F3-38BDD11C8A53}"/>
    <dgm:cxn modelId="{94805880-7B8B-473A-A31A-D5C886D8A9D2}" type="presOf" srcId="{9AADEFE0-6FE9-43D9-9880-55C1A7A702C6}" destId="{C9917958-108D-430A-982C-BCE3C217C27A}" srcOrd="0" destOrd="0" presId="urn:microsoft.com/office/officeart/2005/8/layout/hList1"/>
    <dgm:cxn modelId="{FC460DFE-D765-4836-955A-470E1BDD16F3}" type="presOf" srcId="{D52FC513-23AF-46D5-A994-01201625FCB6}" destId="{4A2FF69C-B77D-4523-B6D3-FC4E92A176F5}" srcOrd="0" destOrd="0" presId="urn:microsoft.com/office/officeart/2005/8/layout/hList1"/>
    <dgm:cxn modelId="{05F1EBCB-07CE-4D12-B447-4133FA481FD2}" srcId="{14C3ECCB-D408-4B17-8C86-3476703024DD}" destId="{402E7C7D-D8D0-4DCA-923E-33CEC125BF14}" srcOrd="0" destOrd="0" parTransId="{BEBC4704-6B91-422D-A768-952F970E664A}" sibTransId="{B8521D2B-DFF4-49F1-906F-90668E3FA1B9}"/>
    <dgm:cxn modelId="{CC361047-3D7D-42DD-BA19-82AF778C92AB}" srcId="{4D29B8EA-812F-4829-86F9-E708E9105FC7}" destId="{D52FC513-23AF-46D5-A994-01201625FCB6}" srcOrd="0" destOrd="0" parTransId="{277DE6DF-17AD-47A9-8DD7-F4026A6AD057}" sibTransId="{C0A070FE-1356-49F0-8139-FB8BD2FD8CEF}"/>
    <dgm:cxn modelId="{16BD87D8-FFB6-474C-B309-DD57C5FEFDF0}" type="presParOf" srcId="{C9917958-108D-430A-982C-BCE3C217C27A}" destId="{2C18244F-33E4-4FEA-8B03-1E89B97365C1}" srcOrd="0" destOrd="0" presId="urn:microsoft.com/office/officeart/2005/8/layout/hList1"/>
    <dgm:cxn modelId="{93059533-51B0-44F2-929F-CE7559431E80}" type="presParOf" srcId="{2C18244F-33E4-4FEA-8B03-1E89B97365C1}" destId="{1551112A-9891-45BF-8CA0-51AC7D82B965}" srcOrd="0" destOrd="0" presId="urn:microsoft.com/office/officeart/2005/8/layout/hList1"/>
    <dgm:cxn modelId="{C74AE80C-F026-4DC4-9046-49286A87A1AE}" type="presParOf" srcId="{2C18244F-33E4-4FEA-8B03-1E89B97365C1}" destId="{53E7A21E-47DA-4524-AF0E-3A821EFE289A}" srcOrd="1" destOrd="0" presId="urn:microsoft.com/office/officeart/2005/8/layout/hList1"/>
    <dgm:cxn modelId="{4563CECF-7571-4846-8FDB-8B86490A3B20}" type="presParOf" srcId="{C9917958-108D-430A-982C-BCE3C217C27A}" destId="{AC0E8BDF-1840-40CC-B961-5132863017E7}" srcOrd="1" destOrd="0" presId="urn:microsoft.com/office/officeart/2005/8/layout/hList1"/>
    <dgm:cxn modelId="{E7175ABC-7D37-4232-ABB8-FDF8D80396D0}" type="presParOf" srcId="{C9917958-108D-430A-982C-BCE3C217C27A}" destId="{A52F8173-8EA4-4F5D-8EDF-F0DB75D7736C}" srcOrd="2" destOrd="0" presId="urn:microsoft.com/office/officeart/2005/8/layout/hList1"/>
    <dgm:cxn modelId="{2D2D3436-3141-4B2C-AA72-1C3A95AF226A}" type="presParOf" srcId="{A52F8173-8EA4-4F5D-8EDF-F0DB75D7736C}" destId="{930ACCA7-CF86-49E6-AA35-0F65328E9424}" srcOrd="0" destOrd="0" presId="urn:microsoft.com/office/officeart/2005/8/layout/hList1"/>
    <dgm:cxn modelId="{6AB31696-3DAC-4743-9F2E-CECAA15C6AFD}" type="presParOf" srcId="{A52F8173-8EA4-4F5D-8EDF-F0DB75D7736C}" destId="{D6D7E948-660F-4BA8-B6D8-68A72D32F49A}" srcOrd="1" destOrd="0" presId="urn:microsoft.com/office/officeart/2005/8/layout/hList1"/>
    <dgm:cxn modelId="{B011A974-4258-4C1E-A806-A9D600499E8E}" type="presParOf" srcId="{C9917958-108D-430A-982C-BCE3C217C27A}" destId="{C1574A2B-8A7E-481B-A60B-29F83C6E7F4E}" srcOrd="3" destOrd="0" presId="urn:microsoft.com/office/officeart/2005/8/layout/hList1"/>
    <dgm:cxn modelId="{10844BFA-EEED-400F-8DC6-9736AB0737D5}" type="presParOf" srcId="{C9917958-108D-430A-982C-BCE3C217C27A}" destId="{7A27CDED-56D6-4DC5-A4AC-EB414F3744A1}" srcOrd="4" destOrd="0" presId="urn:microsoft.com/office/officeart/2005/8/layout/hList1"/>
    <dgm:cxn modelId="{80DCEC59-7E57-4B16-95BE-FBD6EED1E56E}" type="presParOf" srcId="{7A27CDED-56D6-4DC5-A4AC-EB414F3744A1}" destId="{D28CF08F-50EB-4F96-8B75-555DBB36071C}" srcOrd="0" destOrd="0" presId="urn:microsoft.com/office/officeart/2005/8/layout/hList1"/>
    <dgm:cxn modelId="{E0F1743C-C953-4612-9790-8FB637DB1CEA}" type="presParOf" srcId="{7A27CDED-56D6-4DC5-A4AC-EB414F3744A1}" destId="{4A2FF69C-B77D-4523-B6D3-FC4E92A176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94407-848F-4CD0-9FFC-D57BFE267B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8FF05F35-34EE-44C0-9262-FB42BDB4F12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pesar de que existe un acuerdo que la terapia con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Warfarina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se ve favorecido cuando el riesgo de EVC es alto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81EE7A-8252-4739-B0D9-1F05E4702932}" type="parTrans" cxnId="{25E895FE-0672-4676-A418-B20F64FEF75E}">
      <dgm:prSet/>
      <dgm:spPr/>
      <dgm:t>
        <a:bodyPr/>
        <a:lstStyle/>
        <a:p>
          <a:endParaRPr lang="es-VE"/>
        </a:p>
      </dgm:t>
    </dgm:pt>
    <dgm:pt modelId="{CB4FD858-D27D-4B99-B22A-C4E73D7D260C}" type="sibTrans" cxnId="{25E895FE-0672-4676-A418-B20F64FEF75E}">
      <dgm:prSet/>
      <dgm:spPr/>
      <dgm:t>
        <a:bodyPr/>
        <a:lstStyle/>
        <a:p>
          <a:endParaRPr lang="es-VE"/>
        </a:p>
      </dgm:t>
    </dgm:pt>
    <dgm:pt modelId="{D7F6468E-5069-4840-9A4D-F6828AD5BAD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uso  de la Aspirina (ASA)  se ve favorecido cuando  el riesgo de EVC es bajo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5460E-52BE-4CB6-93CC-F12D1967C540}" type="parTrans" cxnId="{461E407D-6F27-401B-ACFA-90CF44C9BC22}">
      <dgm:prSet/>
      <dgm:spPr/>
      <dgm:t>
        <a:bodyPr/>
        <a:lstStyle/>
        <a:p>
          <a:endParaRPr lang="es-VE"/>
        </a:p>
      </dgm:t>
    </dgm:pt>
    <dgm:pt modelId="{D579623B-4E96-4CBB-B9B5-18F104A5CCB4}" type="sibTrans" cxnId="{461E407D-6F27-401B-ACFA-90CF44C9BC22}">
      <dgm:prSet/>
      <dgm:spPr/>
      <dgm:t>
        <a:bodyPr/>
        <a:lstStyle/>
        <a:p>
          <a:endParaRPr lang="es-VE"/>
        </a:p>
      </dgm:t>
    </dgm:pt>
    <dgm:pt modelId="{32A44DE3-846C-47BC-AC6E-17AD5DC6BB80}" type="pres">
      <dgm:prSet presAssocID="{3F394407-848F-4CD0-9FFC-D57BFE267B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B1D85273-3282-4921-8AED-6D82A1A439EB}" type="pres">
      <dgm:prSet presAssocID="{3F394407-848F-4CD0-9FFC-D57BFE267B88}" presName="Name1" presStyleCnt="0"/>
      <dgm:spPr/>
    </dgm:pt>
    <dgm:pt modelId="{49B7111C-35FA-43F1-9EDC-623EF7329EF7}" type="pres">
      <dgm:prSet presAssocID="{3F394407-848F-4CD0-9FFC-D57BFE267B88}" presName="cycle" presStyleCnt="0"/>
      <dgm:spPr/>
    </dgm:pt>
    <dgm:pt modelId="{E144A698-77F7-4704-B8E5-8EF93DE04A22}" type="pres">
      <dgm:prSet presAssocID="{3F394407-848F-4CD0-9FFC-D57BFE267B88}" presName="srcNode" presStyleLbl="node1" presStyleIdx="0" presStyleCnt="2"/>
      <dgm:spPr/>
    </dgm:pt>
    <dgm:pt modelId="{331552CA-4101-4D03-A2B5-2F4E796F9EB6}" type="pres">
      <dgm:prSet presAssocID="{3F394407-848F-4CD0-9FFC-D57BFE267B88}" presName="conn" presStyleLbl="parChTrans1D2" presStyleIdx="0" presStyleCnt="1"/>
      <dgm:spPr/>
      <dgm:t>
        <a:bodyPr/>
        <a:lstStyle/>
        <a:p>
          <a:endParaRPr lang="es-VE"/>
        </a:p>
      </dgm:t>
    </dgm:pt>
    <dgm:pt modelId="{FC3B781D-8043-42BE-9248-DAA0E6F4D8C7}" type="pres">
      <dgm:prSet presAssocID="{3F394407-848F-4CD0-9FFC-D57BFE267B88}" presName="extraNode" presStyleLbl="node1" presStyleIdx="0" presStyleCnt="2"/>
      <dgm:spPr/>
    </dgm:pt>
    <dgm:pt modelId="{589EDA1B-3663-4A22-BCCA-56AB9CEF697B}" type="pres">
      <dgm:prSet presAssocID="{3F394407-848F-4CD0-9FFC-D57BFE267B88}" presName="dstNode" presStyleLbl="node1" presStyleIdx="0" presStyleCnt="2"/>
      <dgm:spPr/>
    </dgm:pt>
    <dgm:pt modelId="{E1B514AC-BC9D-472E-B2D7-95DE24AE6A13}" type="pres">
      <dgm:prSet presAssocID="{8FF05F35-34EE-44C0-9262-FB42BDB4F1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C59BCAE-CA51-4F40-891F-5A8611195FD1}" type="pres">
      <dgm:prSet presAssocID="{8FF05F35-34EE-44C0-9262-FB42BDB4F12C}" presName="accent_1" presStyleCnt="0"/>
      <dgm:spPr/>
    </dgm:pt>
    <dgm:pt modelId="{90E9D971-61C5-4AFF-9993-25CD2D9FF81D}" type="pres">
      <dgm:prSet presAssocID="{8FF05F35-34EE-44C0-9262-FB42BDB4F12C}" presName="accentRepeatNode" presStyleLbl="solidFgAcc1" presStyleIdx="0" presStyleCnt="2"/>
      <dgm:spPr/>
    </dgm:pt>
    <dgm:pt modelId="{7B3158A9-D745-4748-82E6-14FB655C6C68}" type="pres">
      <dgm:prSet presAssocID="{D7F6468E-5069-4840-9A4D-F6828AD5BAD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1DBC6B5-EF64-4B78-AD99-A1D3D7EB4AA4}" type="pres">
      <dgm:prSet presAssocID="{D7F6468E-5069-4840-9A4D-F6828AD5BAD4}" presName="accent_2" presStyleCnt="0"/>
      <dgm:spPr/>
    </dgm:pt>
    <dgm:pt modelId="{5E5D3F73-8FB5-4D96-9BE9-5A26E249C717}" type="pres">
      <dgm:prSet presAssocID="{D7F6468E-5069-4840-9A4D-F6828AD5BAD4}" presName="accentRepeatNode" presStyleLbl="solidFgAcc1" presStyleIdx="1" presStyleCnt="2"/>
      <dgm:spPr/>
    </dgm:pt>
  </dgm:ptLst>
  <dgm:cxnLst>
    <dgm:cxn modelId="{20545A3A-D211-402B-AC37-DECAB84CF60C}" type="presOf" srcId="{3F394407-848F-4CD0-9FFC-D57BFE267B88}" destId="{32A44DE3-846C-47BC-AC6E-17AD5DC6BB80}" srcOrd="0" destOrd="0" presId="urn:microsoft.com/office/officeart/2008/layout/VerticalCurvedList"/>
    <dgm:cxn modelId="{517CABAD-490C-4B7A-9E4C-D111C731BCAC}" type="presOf" srcId="{CB4FD858-D27D-4B99-B22A-C4E73D7D260C}" destId="{331552CA-4101-4D03-A2B5-2F4E796F9EB6}" srcOrd="0" destOrd="0" presId="urn:microsoft.com/office/officeart/2008/layout/VerticalCurvedList"/>
    <dgm:cxn modelId="{0BF402AD-7A00-4906-912C-12C1DD83FDC1}" type="presOf" srcId="{D7F6468E-5069-4840-9A4D-F6828AD5BAD4}" destId="{7B3158A9-D745-4748-82E6-14FB655C6C68}" srcOrd="0" destOrd="0" presId="urn:microsoft.com/office/officeart/2008/layout/VerticalCurvedList"/>
    <dgm:cxn modelId="{A5461981-2287-4015-885C-95C9CF2F3D9C}" type="presOf" srcId="{8FF05F35-34EE-44C0-9262-FB42BDB4F12C}" destId="{E1B514AC-BC9D-472E-B2D7-95DE24AE6A13}" srcOrd="0" destOrd="0" presId="urn:microsoft.com/office/officeart/2008/layout/VerticalCurvedList"/>
    <dgm:cxn modelId="{25E895FE-0672-4676-A418-B20F64FEF75E}" srcId="{3F394407-848F-4CD0-9FFC-D57BFE267B88}" destId="{8FF05F35-34EE-44C0-9262-FB42BDB4F12C}" srcOrd="0" destOrd="0" parTransId="{F481EE7A-8252-4739-B0D9-1F05E4702932}" sibTransId="{CB4FD858-D27D-4B99-B22A-C4E73D7D260C}"/>
    <dgm:cxn modelId="{461E407D-6F27-401B-ACFA-90CF44C9BC22}" srcId="{3F394407-848F-4CD0-9FFC-D57BFE267B88}" destId="{D7F6468E-5069-4840-9A4D-F6828AD5BAD4}" srcOrd="1" destOrd="0" parTransId="{B695460E-52BE-4CB6-93CC-F12D1967C540}" sibTransId="{D579623B-4E96-4CBB-B9B5-18F104A5CCB4}"/>
    <dgm:cxn modelId="{CBEF772C-1976-454A-9B7E-62FD3841C250}" type="presParOf" srcId="{32A44DE3-846C-47BC-AC6E-17AD5DC6BB80}" destId="{B1D85273-3282-4921-8AED-6D82A1A439EB}" srcOrd="0" destOrd="0" presId="urn:microsoft.com/office/officeart/2008/layout/VerticalCurvedList"/>
    <dgm:cxn modelId="{C4670692-B6CD-4F22-8160-C2112C2BFD58}" type="presParOf" srcId="{B1D85273-3282-4921-8AED-6D82A1A439EB}" destId="{49B7111C-35FA-43F1-9EDC-623EF7329EF7}" srcOrd="0" destOrd="0" presId="urn:microsoft.com/office/officeart/2008/layout/VerticalCurvedList"/>
    <dgm:cxn modelId="{21EEDA48-3D67-4592-AC0F-E068C309A307}" type="presParOf" srcId="{49B7111C-35FA-43F1-9EDC-623EF7329EF7}" destId="{E144A698-77F7-4704-B8E5-8EF93DE04A22}" srcOrd="0" destOrd="0" presId="urn:microsoft.com/office/officeart/2008/layout/VerticalCurvedList"/>
    <dgm:cxn modelId="{7D21872A-9948-4492-94ED-22332DD58947}" type="presParOf" srcId="{49B7111C-35FA-43F1-9EDC-623EF7329EF7}" destId="{331552CA-4101-4D03-A2B5-2F4E796F9EB6}" srcOrd="1" destOrd="0" presId="urn:microsoft.com/office/officeart/2008/layout/VerticalCurvedList"/>
    <dgm:cxn modelId="{782CC160-2D4B-4B87-8572-08263AF978ED}" type="presParOf" srcId="{49B7111C-35FA-43F1-9EDC-623EF7329EF7}" destId="{FC3B781D-8043-42BE-9248-DAA0E6F4D8C7}" srcOrd="2" destOrd="0" presId="urn:microsoft.com/office/officeart/2008/layout/VerticalCurvedList"/>
    <dgm:cxn modelId="{21D85FD7-529F-4ABC-B356-028742A9F513}" type="presParOf" srcId="{49B7111C-35FA-43F1-9EDC-623EF7329EF7}" destId="{589EDA1B-3663-4A22-BCCA-56AB9CEF697B}" srcOrd="3" destOrd="0" presId="urn:microsoft.com/office/officeart/2008/layout/VerticalCurvedList"/>
    <dgm:cxn modelId="{7E4CC6BB-5F17-4272-9FDF-987DDA635353}" type="presParOf" srcId="{B1D85273-3282-4921-8AED-6D82A1A439EB}" destId="{E1B514AC-BC9D-472E-B2D7-95DE24AE6A13}" srcOrd="1" destOrd="0" presId="urn:microsoft.com/office/officeart/2008/layout/VerticalCurvedList"/>
    <dgm:cxn modelId="{B881034B-BA22-4CAF-B8EA-FAC80FE8AFF5}" type="presParOf" srcId="{B1D85273-3282-4921-8AED-6D82A1A439EB}" destId="{CC59BCAE-CA51-4F40-891F-5A8611195FD1}" srcOrd="2" destOrd="0" presId="urn:microsoft.com/office/officeart/2008/layout/VerticalCurvedList"/>
    <dgm:cxn modelId="{BFDAAD3C-E45F-4144-AE52-AA60F8733D95}" type="presParOf" srcId="{CC59BCAE-CA51-4F40-891F-5A8611195FD1}" destId="{90E9D971-61C5-4AFF-9993-25CD2D9FF81D}" srcOrd="0" destOrd="0" presId="urn:microsoft.com/office/officeart/2008/layout/VerticalCurvedList"/>
    <dgm:cxn modelId="{4482879E-CC0E-47AF-A5F8-39C94AABBAB6}" type="presParOf" srcId="{B1D85273-3282-4921-8AED-6D82A1A439EB}" destId="{7B3158A9-D745-4748-82E6-14FB655C6C68}" srcOrd="3" destOrd="0" presId="urn:microsoft.com/office/officeart/2008/layout/VerticalCurvedList"/>
    <dgm:cxn modelId="{1B38BDAC-CA54-4D97-8D6F-7FBD250873D2}" type="presParOf" srcId="{B1D85273-3282-4921-8AED-6D82A1A439EB}" destId="{21DBC6B5-EF64-4B78-AD99-A1D3D7EB4AA4}" srcOrd="4" destOrd="0" presId="urn:microsoft.com/office/officeart/2008/layout/VerticalCurvedList"/>
    <dgm:cxn modelId="{6E2878F1-25C3-42DD-8E30-80990B548806}" type="presParOf" srcId="{21DBC6B5-EF64-4B78-AD99-A1D3D7EB4AA4}" destId="{5E5D3F73-8FB5-4D96-9BE9-5A26E249C7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C5AA228-4895-40EE-8165-604C7AC77B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CBFB19D6-C864-4469-81FE-E24EE05144E2}">
      <dgm:prSet phldrT="[Texto]"/>
      <dgm:spPr/>
      <dgm:t>
        <a:bodyPr/>
        <a:lstStyle/>
        <a:p>
          <a:pPr algn="ctr"/>
          <a:r>
            <a:rPr lang="es-VE" dirty="0" smtClean="0">
              <a:solidFill>
                <a:schemeClr val="tx1"/>
              </a:solidFill>
            </a:rPr>
            <a:t>En un análisis post Hoc se encontró que el CHADS2 tuvo mayor validez predictiva  de EVC</a:t>
          </a:r>
          <a:endParaRPr lang="es-VE" dirty="0">
            <a:solidFill>
              <a:schemeClr val="tx1"/>
            </a:solidFill>
          </a:endParaRPr>
        </a:p>
      </dgm:t>
    </dgm:pt>
    <dgm:pt modelId="{44E06527-D2E3-4217-960A-2360CC890BDF}" type="parTrans" cxnId="{F3A21AA6-3D1D-4D24-8F08-167A09E32D26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FF29D6F6-C184-4FB1-8E67-58F3EC280BD5}" type="sibTrans" cxnId="{F3A21AA6-3D1D-4D24-8F08-167A09E32D26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C0291F30-39D8-45F4-9816-9791C71C0A43}">
      <dgm:prSet phldrT="[Texto]"/>
      <dgm:spPr/>
      <dgm:t>
        <a:bodyPr/>
        <a:lstStyle/>
        <a:p>
          <a:pPr algn="ctr"/>
          <a:r>
            <a:rPr lang="es-VE" dirty="0" smtClean="0">
              <a:solidFill>
                <a:schemeClr val="tx1"/>
              </a:solidFill>
            </a:rPr>
            <a:t>Tanto para aquellos pacientes que recibían ASA (n=529) como en aquellos que no la recibían (n=1204)</a:t>
          </a:r>
          <a:endParaRPr lang="es-VE" dirty="0">
            <a:solidFill>
              <a:schemeClr val="tx1"/>
            </a:solidFill>
          </a:endParaRPr>
        </a:p>
      </dgm:t>
    </dgm:pt>
    <dgm:pt modelId="{F405A28D-6EB2-403C-A358-A96D167F4504}" type="parTrans" cxnId="{74165F64-2B80-4112-A743-C77EAF22B6A2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50D350BC-647D-4D8A-9618-AC7E4E594B8E}" type="sibTrans" cxnId="{74165F64-2B80-4112-A743-C77EAF22B6A2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BB61EFD6-1225-414E-AF14-907F3B2FF465}" type="pres">
      <dgm:prSet presAssocID="{9C5AA228-4895-40EE-8165-604C7AC77B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107C4A27-8C7F-457F-BEEA-41C8D7870961}" type="pres">
      <dgm:prSet presAssocID="{9C5AA228-4895-40EE-8165-604C7AC77BE9}" presName="Name1" presStyleCnt="0"/>
      <dgm:spPr/>
    </dgm:pt>
    <dgm:pt modelId="{DDD0352C-8C39-400D-8833-5B86ABD5021B}" type="pres">
      <dgm:prSet presAssocID="{9C5AA228-4895-40EE-8165-604C7AC77BE9}" presName="cycle" presStyleCnt="0"/>
      <dgm:spPr/>
    </dgm:pt>
    <dgm:pt modelId="{555B8390-C051-41C9-B2D8-D3CC1EE9C76F}" type="pres">
      <dgm:prSet presAssocID="{9C5AA228-4895-40EE-8165-604C7AC77BE9}" presName="srcNode" presStyleLbl="node1" presStyleIdx="0" presStyleCnt="2"/>
      <dgm:spPr/>
    </dgm:pt>
    <dgm:pt modelId="{8DF9C55D-A135-46AF-810D-7230181B415D}" type="pres">
      <dgm:prSet presAssocID="{9C5AA228-4895-40EE-8165-604C7AC77BE9}" presName="conn" presStyleLbl="parChTrans1D2" presStyleIdx="0" presStyleCnt="1"/>
      <dgm:spPr/>
      <dgm:t>
        <a:bodyPr/>
        <a:lstStyle/>
        <a:p>
          <a:endParaRPr lang="es-VE"/>
        </a:p>
      </dgm:t>
    </dgm:pt>
    <dgm:pt modelId="{113AF40A-5D6A-4F49-8E1C-57D39445F4E4}" type="pres">
      <dgm:prSet presAssocID="{9C5AA228-4895-40EE-8165-604C7AC77BE9}" presName="extraNode" presStyleLbl="node1" presStyleIdx="0" presStyleCnt="2"/>
      <dgm:spPr/>
    </dgm:pt>
    <dgm:pt modelId="{EECA05B4-2829-4801-9584-623E19DF9B13}" type="pres">
      <dgm:prSet presAssocID="{9C5AA228-4895-40EE-8165-604C7AC77BE9}" presName="dstNode" presStyleLbl="node1" presStyleIdx="0" presStyleCnt="2"/>
      <dgm:spPr/>
    </dgm:pt>
    <dgm:pt modelId="{38BC3A00-450E-492C-B62A-EB4C3E40AB3D}" type="pres">
      <dgm:prSet presAssocID="{CBFB19D6-C864-4469-81FE-E24EE05144E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700057C-ED56-4D07-BEDD-4164D105FBFA}" type="pres">
      <dgm:prSet presAssocID="{CBFB19D6-C864-4469-81FE-E24EE05144E2}" presName="accent_1" presStyleCnt="0"/>
      <dgm:spPr/>
    </dgm:pt>
    <dgm:pt modelId="{A74F74DC-83BA-4A0E-B089-99DC1383B1CC}" type="pres">
      <dgm:prSet presAssocID="{CBFB19D6-C864-4469-81FE-E24EE05144E2}" presName="accentRepeatNode" presStyleLbl="solidFgAcc1" presStyleIdx="0" presStyleCnt="2"/>
      <dgm:spPr/>
    </dgm:pt>
    <dgm:pt modelId="{F3C9F1EB-D94D-46A8-B430-A2AB4E260519}" type="pres">
      <dgm:prSet presAssocID="{C0291F30-39D8-45F4-9816-9791C71C0A4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063C219-1A37-42D5-919A-1188C79CFADD}" type="pres">
      <dgm:prSet presAssocID="{C0291F30-39D8-45F4-9816-9791C71C0A43}" presName="accent_2" presStyleCnt="0"/>
      <dgm:spPr/>
    </dgm:pt>
    <dgm:pt modelId="{BC59386D-AD5D-447C-ADF8-D285F7022543}" type="pres">
      <dgm:prSet presAssocID="{C0291F30-39D8-45F4-9816-9791C71C0A43}" presName="accentRepeatNode" presStyleLbl="solidFgAcc1" presStyleIdx="1" presStyleCnt="2"/>
      <dgm:spPr/>
    </dgm:pt>
  </dgm:ptLst>
  <dgm:cxnLst>
    <dgm:cxn modelId="{74165F64-2B80-4112-A743-C77EAF22B6A2}" srcId="{9C5AA228-4895-40EE-8165-604C7AC77BE9}" destId="{C0291F30-39D8-45F4-9816-9791C71C0A43}" srcOrd="1" destOrd="0" parTransId="{F405A28D-6EB2-403C-A358-A96D167F4504}" sibTransId="{50D350BC-647D-4D8A-9618-AC7E4E594B8E}"/>
    <dgm:cxn modelId="{AC59EF56-82DB-497F-9C3C-4293F2A2ED11}" type="presOf" srcId="{9C5AA228-4895-40EE-8165-604C7AC77BE9}" destId="{BB61EFD6-1225-414E-AF14-907F3B2FF465}" srcOrd="0" destOrd="0" presId="urn:microsoft.com/office/officeart/2008/layout/VerticalCurvedList"/>
    <dgm:cxn modelId="{548261AA-5DE0-44D3-AB5D-D54F707AB52E}" type="presOf" srcId="{C0291F30-39D8-45F4-9816-9791C71C0A43}" destId="{F3C9F1EB-D94D-46A8-B430-A2AB4E260519}" srcOrd="0" destOrd="0" presId="urn:microsoft.com/office/officeart/2008/layout/VerticalCurvedList"/>
    <dgm:cxn modelId="{FBB4BEFB-718A-47EC-B9CD-6E104FAF1AB7}" type="presOf" srcId="{CBFB19D6-C864-4469-81FE-E24EE05144E2}" destId="{38BC3A00-450E-492C-B62A-EB4C3E40AB3D}" srcOrd="0" destOrd="0" presId="urn:microsoft.com/office/officeart/2008/layout/VerticalCurvedList"/>
    <dgm:cxn modelId="{F3A21AA6-3D1D-4D24-8F08-167A09E32D26}" srcId="{9C5AA228-4895-40EE-8165-604C7AC77BE9}" destId="{CBFB19D6-C864-4469-81FE-E24EE05144E2}" srcOrd="0" destOrd="0" parTransId="{44E06527-D2E3-4217-960A-2360CC890BDF}" sibTransId="{FF29D6F6-C184-4FB1-8E67-58F3EC280BD5}"/>
    <dgm:cxn modelId="{4355067C-D063-4A95-99C5-60F8B84E4217}" type="presOf" srcId="{FF29D6F6-C184-4FB1-8E67-58F3EC280BD5}" destId="{8DF9C55D-A135-46AF-810D-7230181B415D}" srcOrd="0" destOrd="0" presId="urn:microsoft.com/office/officeart/2008/layout/VerticalCurvedList"/>
    <dgm:cxn modelId="{50C204EC-B177-4F7D-AD62-EEE46D2E6FF1}" type="presParOf" srcId="{BB61EFD6-1225-414E-AF14-907F3B2FF465}" destId="{107C4A27-8C7F-457F-BEEA-41C8D7870961}" srcOrd="0" destOrd="0" presId="urn:microsoft.com/office/officeart/2008/layout/VerticalCurvedList"/>
    <dgm:cxn modelId="{4E2A4327-0AA0-4655-9E76-2C5F61F09CD5}" type="presParOf" srcId="{107C4A27-8C7F-457F-BEEA-41C8D7870961}" destId="{DDD0352C-8C39-400D-8833-5B86ABD5021B}" srcOrd="0" destOrd="0" presId="urn:microsoft.com/office/officeart/2008/layout/VerticalCurvedList"/>
    <dgm:cxn modelId="{DFE28E7C-35FD-4309-A2D6-7D5F5D34FEA4}" type="presParOf" srcId="{DDD0352C-8C39-400D-8833-5B86ABD5021B}" destId="{555B8390-C051-41C9-B2D8-D3CC1EE9C76F}" srcOrd="0" destOrd="0" presId="urn:microsoft.com/office/officeart/2008/layout/VerticalCurvedList"/>
    <dgm:cxn modelId="{B1A8C4D1-0CE6-4A40-86CC-4C3C62D59F0B}" type="presParOf" srcId="{DDD0352C-8C39-400D-8833-5B86ABD5021B}" destId="{8DF9C55D-A135-46AF-810D-7230181B415D}" srcOrd="1" destOrd="0" presId="urn:microsoft.com/office/officeart/2008/layout/VerticalCurvedList"/>
    <dgm:cxn modelId="{3303BBDB-BB7E-4F84-8F0D-27707D0D4746}" type="presParOf" srcId="{DDD0352C-8C39-400D-8833-5B86ABD5021B}" destId="{113AF40A-5D6A-4F49-8E1C-57D39445F4E4}" srcOrd="2" destOrd="0" presId="urn:microsoft.com/office/officeart/2008/layout/VerticalCurvedList"/>
    <dgm:cxn modelId="{9E4278A5-627F-44D7-BB15-A4D477C368AB}" type="presParOf" srcId="{DDD0352C-8C39-400D-8833-5B86ABD5021B}" destId="{EECA05B4-2829-4801-9584-623E19DF9B13}" srcOrd="3" destOrd="0" presId="urn:microsoft.com/office/officeart/2008/layout/VerticalCurvedList"/>
    <dgm:cxn modelId="{63682A4B-1181-4A4A-8BEA-669F0B58D161}" type="presParOf" srcId="{107C4A27-8C7F-457F-BEEA-41C8D7870961}" destId="{38BC3A00-450E-492C-B62A-EB4C3E40AB3D}" srcOrd="1" destOrd="0" presId="urn:microsoft.com/office/officeart/2008/layout/VerticalCurvedList"/>
    <dgm:cxn modelId="{DA7D54F0-A330-4AE4-9C6A-51E6C2C0CD74}" type="presParOf" srcId="{107C4A27-8C7F-457F-BEEA-41C8D7870961}" destId="{4700057C-ED56-4D07-BEDD-4164D105FBFA}" srcOrd="2" destOrd="0" presId="urn:microsoft.com/office/officeart/2008/layout/VerticalCurvedList"/>
    <dgm:cxn modelId="{8792EF79-0933-4066-9909-5A04F1264CA2}" type="presParOf" srcId="{4700057C-ED56-4D07-BEDD-4164D105FBFA}" destId="{A74F74DC-83BA-4A0E-B089-99DC1383B1CC}" srcOrd="0" destOrd="0" presId="urn:microsoft.com/office/officeart/2008/layout/VerticalCurvedList"/>
    <dgm:cxn modelId="{189D4D32-8066-41FC-8E3D-352F847D0913}" type="presParOf" srcId="{107C4A27-8C7F-457F-BEEA-41C8D7870961}" destId="{F3C9F1EB-D94D-46A8-B430-A2AB4E260519}" srcOrd="3" destOrd="0" presId="urn:microsoft.com/office/officeart/2008/layout/VerticalCurvedList"/>
    <dgm:cxn modelId="{656AB4BC-75AB-4159-8811-E78FE475B2C5}" type="presParOf" srcId="{107C4A27-8C7F-457F-BEEA-41C8D7870961}" destId="{C063C219-1A37-42D5-919A-1188C79CFADD}" srcOrd="4" destOrd="0" presId="urn:microsoft.com/office/officeart/2008/layout/VerticalCurvedList"/>
    <dgm:cxn modelId="{2D4E11AE-9CAA-48BD-8408-A32D4155B6B6}" type="presParOf" srcId="{C063C219-1A37-42D5-919A-1188C79CFADD}" destId="{BC59386D-AD5D-447C-ADF8-D285F70225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5AA228-4895-40EE-8165-604C7AC77B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CBFB19D6-C864-4469-81FE-E24EE05144E2}">
      <dgm:prSet phldrT="[Texto]"/>
      <dgm:spPr/>
      <dgm:t>
        <a:bodyPr/>
        <a:lstStyle/>
        <a:p>
          <a:pPr algn="ctr"/>
          <a:r>
            <a:rPr lang="es-VE" dirty="0" smtClean="0">
              <a:solidFill>
                <a:schemeClr val="tx1"/>
              </a:solidFill>
            </a:rPr>
            <a:t>En un análisis post Hoc se determinó si la mayor validez predictiva  del CHADS2 se debía  a que tenían mayor numero de estratificación de  riesgo (n°7)</a:t>
          </a:r>
          <a:endParaRPr lang="es-VE" dirty="0">
            <a:solidFill>
              <a:schemeClr val="tx1"/>
            </a:solidFill>
          </a:endParaRPr>
        </a:p>
      </dgm:t>
    </dgm:pt>
    <dgm:pt modelId="{44E06527-D2E3-4217-960A-2360CC890BDF}" type="parTrans" cxnId="{F3A21AA6-3D1D-4D24-8F08-167A09E32D26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FF29D6F6-C184-4FB1-8E67-58F3EC280BD5}" type="sibTrans" cxnId="{F3A21AA6-3D1D-4D24-8F08-167A09E32D26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C0291F30-39D8-45F4-9816-9791C71C0A43}">
      <dgm:prSet phldrT="[Texto]"/>
      <dgm:spPr/>
      <dgm:t>
        <a:bodyPr/>
        <a:lstStyle/>
        <a:p>
          <a:pPr algn="ctr"/>
          <a:r>
            <a:rPr lang="es-VE" dirty="0" smtClean="0">
              <a:solidFill>
                <a:schemeClr val="tx1"/>
              </a:solidFill>
            </a:rPr>
            <a:t>Por eso lo bajo  a 3 estratos de riesgo </a:t>
          </a:r>
          <a:endParaRPr lang="es-VE" dirty="0">
            <a:solidFill>
              <a:schemeClr val="tx1"/>
            </a:solidFill>
          </a:endParaRPr>
        </a:p>
      </dgm:t>
    </dgm:pt>
    <dgm:pt modelId="{F405A28D-6EB2-403C-A358-A96D167F4504}" type="parTrans" cxnId="{74165F64-2B80-4112-A743-C77EAF22B6A2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50D350BC-647D-4D8A-9618-AC7E4E594B8E}" type="sibTrans" cxnId="{74165F64-2B80-4112-A743-C77EAF22B6A2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BB61EFD6-1225-414E-AF14-907F3B2FF465}" type="pres">
      <dgm:prSet presAssocID="{9C5AA228-4895-40EE-8165-604C7AC77B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107C4A27-8C7F-457F-BEEA-41C8D7870961}" type="pres">
      <dgm:prSet presAssocID="{9C5AA228-4895-40EE-8165-604C7AC77BE9}" presName="Name1" presStyleCnt="0"/>
      <dgm:spPr/>
    </dgm:pt>
    <dgm:pt modelId="{DDD0352C-8C39-400D-8833-5B86ABD5021B}" type="pres">
      <dgm:prSet presAssocID="{9C5AA228-4895-40EE-8165-604C7AC77BE9}" presName="cycle" presStyleCnt="0"/>
      <dgm:spPr/>
    </dgm:pt>
    <dgm:pt modelId="{555B8390-C051-41C9-B2D8-D3CC1EE9C76F}" type="pres">
      <dgm:prSet presAssocID="{9C5AA228-4895-40EE-8165-604C7AC77BE9}" presName="srcNode" presStyleLbl="node1" presStyleIdx="0" presStyleCnt="2"/>
      <dgm:spPr/>
    </dgm:pt>
    <dgm:pt modelId="{8DF9C55D-A135-46AF-810D-7230181B415D}" type="pres">
      <dgm:prSet presAssocID="{9C5AA228-4895-40EE-8165-604C7AC77BE9}" presName="conn" presStyleLbl="parChTrans1D2" presStyleIdx="0" presStyleCnt="1"/>
      <dgm:spPr/>
      <dgm:t>
        <a:bodyPr/>
        <a:lstStyle/>
        <a:p>
          <a:endParaRPr lang="es-VE"/>
        </a:p>
      </dgm:t>
    </dgm:pt>
    <dgm:pt modelId="{113AF40A-5D6A-4F49-8E1C-57D39445F4E4}" type="pres">
      <dgm:prSet presAssocID="{9C5AA228-4895-40EE-8165-604C7AC77BE9}" presName="extraNode" presStyleLbl="node1" presStyleIdx="0" presStyleCnt="2"/>
      <dgm:spPr/>
    </dgm:pt>
    <dgm:pt modelId="{EECA05B4-2829-4801-9584-623E19DF9B13}" type="pres">
      <dgm:prSet presAssocID="{9C5AA228-4895-40EE-8165-604C7AC77BE9}" presName="dstNode" presStyleLbl="node1" presStyleIdx="0" presStyleCnt="2"/>
      <dgm:spPr/>
    </dgm:pt>
    <dgm:pt modelId="{38BC3A00-450E-492C-B62A-EB4C3E40AB3D}" type="pres">
      <dgm:prSet presAssocID="{CBFB19D6-C864-4469-81FE-E24EE05144E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700057C-ED56-4D07-BEDD-4164D105FBFA}" type="pres">
      <dgm:prSet presAssocID="{CBFB19D6-C864-4469-81FE-E24EE05144E2}" presName="accent_1" presStyleCnt="0"/>
      <dgm:spPr/>
    </dgm:pt>
    <dgm:pt modelId="{A74F74DC-83BA-4A0E-B089-99DC1383B1CC}" type="pres">
      <dgm:prSet presAssocID="{CBFB19D6-C864-4469-81FE-E24EE05144E2}" presName="accentRepeatNode" presStyleLbl="solidFgAcc1" presStyleIdx="0" presStyleCnt="2"/>
      <dgm:spPr/>
    </dgm:pt>
    <dgm:pt modelId="{F3C9F1EB-D94D-46A8-B430-A2AB4E260519}" type="pres">
      <dgm:prSet presAssocID="{C0291F30-39D8-45F4-9816-9791C71C0A43}" presName="text_2" presStyleLbl="node1" presStyleIdx="1" presStyleCnt="2" custLinFactNeighborX="-245" custLinFactNeighborY="-1184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063C219-1A37-42D5-919A-1188C79CFADD}" type="pres">
      <dgm:prSet presAssocID="{C0291F30-39D8-45F4-9816-9791C71C0A43}" presName="accent_2" presStyleCnt="0"/>
      <dgm:spPr/>
    </dgm:pt>
    <dgm:pt modelId="{BC59386D-AD5D-447C-ADF8-D285F7022543}" type="pres">
      <dgm:prSet presAssocID="{C0291F30-39D8-45F4-9816-9791C71C0A43}" presName="accentRepeatNode" presStyleLbl="solidFgAcc1" presStyleIdx="1" presStyleCnt="2" custLinFactNeighborX="-1477" custLinFactNeighborY="-7045"/>
      <dgm:spPr/>
    </dgm:pt>
  </dgm:ptLst>
  <dgm:cxnLst>
    <dgm:cxn modelId="{74165F64-2B80-4112-A743-C77EAF22B6A2}" srcId="{9C5AA228-4895-40EE-8165-604C7AC77BE9}" destId="{C0291F30-39D8-45F4-9816-9791C71C0A43}" srcOrd="1" destOrd="0" parTransId="{F405A28D-6EB2-403C-A358-A96D167F4504}" sibTransId="{50D350BC-647D-4D8A-9618-AC7E4E594B8E}"/>
    <dgm:cxn modelId="{8751BB6E-BBEC-41E8-80E6-BC47E0D52BEF}" type="presOf" srcId="{C0291F30-39D8-45F4-9816-9791C71C0A43}" destId="{F3C9F1EB-D94D-46A8-B430-A2AB4E260519}" srcOrd="0" destOrd="0" presId="urn:microsoft.com/office/officeart/2008/layout/VerticalCurvedList"/>
    <dgm:cxn modelId="{F3A21AA6-3D1D-4D24-8F08-167A09E32D26}" srcId="{9C5AA228-4895-40EE-8165-604C7AC77BE9}" destId="{CBFB19D6-C864-4469-81FE-E24EE05144E2}" srcOrd="0" destOrd="0" parTransId="{44E06527-D2E3-4217-960A-2360CC890BDF}" sibTransId="{FF29D6F6-C184-4FB1-8E67-58F3EC280BD5}"/>
    <dgm:cxn modelId="{0744DDF0-C794-4EFE-A937-0A903C15414C}" type="presOf" srcId="{FF29D6F6-C184-4FB1-8E67-58F3EC280BD5}" destId="{8DF9C55D-A135-46AF-810D-7230181B415D}" srcOrd="0" destOrd="0" presId="urn:microsoft.com/office/officeart/2008/layout/VerticalCurvedList"/>
    <dgm:cxn modelId="{AE818A47-D5DB-48C0-9CE1-4F2158FB73C9}" type="presOf" srcId="{9C5AA228-4895-40EE-8165-604C7AC77BE9}" destId="{BB61EFD6-1225-414E-AF14-907F3B2FF465}" srcOrd="0" destOrd="0" presId="urn:microsoft.com/office/officeart/2008/layout/VerticalCurvedList"/>
    <dgm:cxn modelId="{92CB3A5F-006F-4AA5-B5FF-C6E2483966F8}" type="presOf" srcId="{CBFB19D6-C864-4469-81FE-E24EE05144E2}" destId="{38BC3A00-450E-492C-B62A-EB4C3E40AB3D}" srcOrd="0" destOrd="0" presId="urn:microsoft.com/office/officeart/2008/layout/VerticalCurvedList"/>
    <dgm:cxn modelId="{FB3D894A-A4D1-4D0C-A9B9-C8B0575D0160}" type="presParOf" srcId="{BB61EFD6-1225-414E-AF14-907F3B2FF465}" destId="{107C4A27-8C7F-457F-BEEA-41C8D7870961}" srcOrd="0" destOrd="0" presId="urn:microsoft.com/office/officeart/2008/layout/VerticalCurvedList"/>
    <dgm:cxn modelId="{4A948D10-0004-4806-BAE0-EF707AB461F7}" type="presParOf" srcId="{107C4A27-8C7F-457F-BEEA-41C8D7870961}" destId="{DDD0352C-8C39-400D-8833-5B86ABD5021B}" srcOrd="0" destOrd="0" presId="urn:microsoft.com/office/officeart/2008/layout/VerticalCurvedList"/>
    <dgm:cxn modelId="{6A104E03-6277-46EA-95A0-6E3FA1600114}" type="presParOf" srcId="{DDD0352C-8C39-400D-8833-5B86ABD5021B}" destId="{555B8390-C051-41C9-B2D8-D3CC1EE9C76F}" srcOrd="0" destOrd="0" presId="urn:microsoft.com/office/officeart/2008/layout/VerticalCurvedList"/>
    <dgm:cxn modelId="{336EA39B-1303-416C-90B7-C17242274EE7}" type="presParOf" srcId="{DDD0352C-8C39-400D-8833-5B86ABD5021B}" destId="{8DF9C55D-A135-46AF-810D-7230181B415D}" srcOrd="1" destOrd="0" presId="urn:microsoft.com/office/officeart/2008/layout/VerticalCurvedList"/>
    <dgm:cxn modelId="{A139060B-24B8-4DDB-AFE0-4249B8D80A18}" type="presParOf" srcId="{DDD0352C-8C39-400D-8833-5B86ABD5021B}" destId="{113AF40A-5D6A-4F49-8E1C-57D39445F4E4}" srcOrd="2" destOrd="0" presId="urn:microsoft.com/office/officeart/2008/layout/VerticalCurvedList"/>
    <dgm:cxn modelId="{E03C9E20-0484-45B5-A527-5F1A97B0AA81}" type="presParOf" srcId="{DDD0352C-8C39-400D-8833-5B86ABD5021B}" destId="{EECA05B4-2829-4801-9584-623E19DF9B13}" srcOrd="3" destOrd="0" presId="urn:microsoft.com/office/officeart/2008/layout/VerticalCurvedList"/>
    <dgm:cxn modelId="{AE9491C1-6663-40D4-B0CF-AD3B5735EA1A}" type="presParOf" srcId="{107C4A27-8C7F-457F-BEEA-41C8D7870961}" destId="{38BC3A00-450E-492C-B62A-EB4C3E40AB3D}" srcOrd="1" destOrd="0" presId="urn:microsoft.com/office/officeart/2008/layout/VerticalCurvedList"/>
    <dgm:cxn modelId="{6ED1ECC4-57E8-48DB-B416-4400BF0DAA03}" type="presParOf" srcId="{107C4A27-8C7F-457F-BEEA-41C8D7870961}" destId="{4700057C-ED56-4D07-BEDD-4164D105FBFA}" srcOrd="2" destOrd="0" presId="urn:microsoft.com/office/officeart/2008/layout/VerticalCurvedList"/>
    <dgm:cxn modelId="{2BA35390-32DE-4935-A564-7F85E6AFC48C}" type="presParOf" srcId="{4700057C-ED56-4D07-BEDD-4164D105FBFA}" destId="{A74F74DC-83BA-4A0E-B089-99DC1383B1CC}" srcOrd="0" destOrd="0" presId="urn:microsoft.com/office/officeart/2008/layout/VerticalCurvedList"/>
    <dgm:cxn modelId="{32FD9B19-E4A1-46D0-BFC0-81913C2EBD88}" type="presParOf" srcId="{107C4A27-8C7F-457F-BEEA-41C8D7870961}" destId="{F3C9F1EB-D94D-46A8-B430-A2AB4E260519}" srcOrd="3" destOrd="0" presId="urn:microsoft.com/office/officeart/2008/layout/VerticalCurvedList"/>
    <dgm:cxn modelId="{15CA27EF-21D3-4914-88D7-F05CEBF86DC9}" type="presParOf" srcId="{107C4A27-8C7F-457F-BEEA-41C8D7870961}" destId="{C063C219-1A37-42D5-919A-1188C79CFADD}" srcOrd="4" destOrd="0" presId="urn:microsoft.com/office/officeart/2008/layout/VerticalCurvedList"/>
    <dgm:cxn modelId="{E5C4D4BE-AAB3-47EB-9AAD-02F2C8DADC74}" type="presParOf" srcId="{C063C219-1A37-42D5-919A-1188C79CFADD}" destId="{BC59386D-AD5D-447C-ADF8-D285F70225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VE" sz="2100" dirty="0" smtClean="0">
              <a:solidFill>
                <a:schemeClr val="tx1"/>
              </a:solidFill>
            </a:rPr>
            <a:t>Los</a:t>
          </a:r>
          <a:r>
            <a:rPr lang="es-VE" sz="2100" baseline="0" dirty="0" smtClean="0">
              <a:solidFill>
                <a:schemeClr val="tx1"/>
              </a:solidFill>
            </a:rPr>
            <a:t> esquemas AFI y SPAF identificaron con éxito cohortes con tasas de EVC de 1,5 a 2,2 por casa 100 pacientes año. </a:t>
          </a:r>
          <a:endParaRPr lang="es-VE" sz="2100" dirty="0">
            <a:solidFill>
              <a:schemeClr val="tx1"/>
            </a:solidFill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C1045496-563A-45EE-B8AF-A315A4B28017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VE" sz="1900" dirty="0" smtClean="0">
              <a:solidFill>
                <a:schemeClr val="tx1"/>
              </a:solidFill>
            </a:rPr>
            <a:t>CHADS</a:t>
          </a:r>
          <a:r>
            <a:rPr lang="es-VE" sz="1400" dirty="0" smtClean="0">
              <a:solidFill>
                <a:schemeClr val="tx1"/>
              </a:solidFill>
            </a:rPr>
            <a:t>2</a:t>
          </a:r>
          <a:r>
            <a:rPr lang="es-VE" sz="1900" dirty="0" smtClean="0">
              <a:solidFill>
                <a:schemeClr val="tx1"/>
              </a:solidFill>
            </a:rPr>
            <a:t> identifico cohortes de bajo riesgo  con tasas de 1,5 por cada 100 pacientes año  sin tratamiento anti-</a:t>
          </a:r>
          <a:r>
            <a:rPr lang="es-VE" sz="1900" dirty="0" err="1" smtClean="0">
              <a:solidFill>
                <a:schemeClr val="tx1"/>
              </a:solidFill>
            </a:rPr>
            <a:t>trombotico</a:t>
          </a:r>
          <a:r>
            <a:rPr lang="es-VE" sz="1900" dirty="0" smtClean="0">
              <a:solidFill>
                <a:schemeClr val="tx1"/>
              </a:solidFill>
            </a:rPr>
            <a:t>. </a:t>
          </a:r>
          <a:endParaRPr lang="es-VE" sz="1900" dirty="0">
            <a:solidFill>
              <a:schemeClr val="tx1"/>
            </a:solidFill>
          </a:endParaRPr>
        </a:p>
      </dgm:t>
    </dgm:pt>
    <dgm:pt modelId="{BFB77DC6-A2A5-4EC2-847E-37339453B6DB}" type="parTrans" cxnId="{343365A9-0B1C-4DEC-9996-7A86CDF21911}">
      <dgm:prSet/>
      <dgm:spPr/>
      <dgm:t>
        <a:bodyPr/>
        <a:lstStyle/>
        <a:p>
          <a:endParaRPr lang="es-VE"/>
        </a:p>
      </dgm:t>
    </dgm:pt>
    <dgm:pt modelId="{430B8005-963E-4909-9904-AB9BF9618405}" type="sibTrans" cxnId="{343365A9-0B1C-4DEC-9996-7A86CDF21911}">
      <dgm:prSet/>
      <dgm:spPr/>
      <dgm:t>
        <a:bodyPr/>
        <a:lstStyle/>
        <a:p>
          <a:endParaRPr lang="es-VE"/>
        </a:p>
      </dgm:t>
    </dgm:pt>
    <dgm:pt modelId="{BA6F30B6-D869-43AD-96F4-CE85807054EB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VE" sz="2200" dirty="0" smtClean="0">
              <a:solidFill>
                <a:schemeClr val="tx1"/>
              </a:solidFill>
            </a:rPr>
            <a:t>Se concluyo que el CHADS2, tuvo mayor  exactitud predictiva que los esquemas AFI y SPAF.</a:t>
          </a:r>
          <a:endParaRPr lang="es-VE" sz="2200" dirty="0">
            <a:solidFill>
              <a:schemeClr val="tx1"/>
            </a:solidFill>
          </a:endParaRPr>
        </a:p>
      </dgm:t>
    </dgm:pt>
    <dgm:pt modelId="{BA97E84E-96DF-4060-8425-8393EA9AE5B3}" type="parTrans" cxnId="{13B23886-6BB0-4F1C-A95E-2CE09E5C636D}">
      <dgm:prSet/>
      <dgm:spPr/>
      <dgm:t>
        <a:bodyPr/>
        <a:lstStyle/>
        <a:p>
          <a:endParaRPr lang="es-VE"/>
        </a:p>
      </dgm:t>
    </dgm:pt>
    <dgm:pt modelId="{E14B466E-0B52-4674-B409-6D042C3DAB47}" type="sibTrans" cxnId="{13B23886-6BB0-4F1C-A95E-2CE09E5C636D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3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3"/>
      <dgm:spPr/>
    </dgm:pt>
    <dgm:pt modelId="{EA765B16-95A5-4237-9A47-1580252C5538}" type="pres">
      <dgm:prSet presAssocID="{5CF0D876-3535-40FB-B54A-7000CFF5C76D}" presName="dstNode" presStyleLbl="node1" presStyleIdx="0" presStyleCnt="3"/>
      <dgm:spPr/>
    </dgm:pt>
    <dgm:pt modelId="{9110E099-8162-4A5E-B6D4-5ED7F0AA00FE}" type="pres">
      <dgm:prSet presAssocID="{B4EDAAE8-5DB4-4981-B770-DA84AB6973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3"/>
      <dgm:spPr/>
    </dgm:pt>
    <dgm:pt modelId="{E810D366-9FD8-4FF3-BC3E-643BC77A7CB1}" type="pres">
      <dgm:prSet presAssocID="{C1045496-563A-45EE-B8AF-A315A4B280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B2C6FD0-C8D7-4D54-A131-AD43B5A4B300}" type="pres">
      <dgm:prSet presAssocID="{C1045496-563A-45EE-B8AF-A315A4B28017}" presName="accent_2" presStyleCnt="0"/>
      <dgm:spPr/>
    </dgm:pt>
    <dgm:pt modelId="{F09C3A34-CEFB-4D71-AF92-3A5D050BF8C3}" type="pres">
      <dgm:prSet presAssocID="{C1045496-563A-45EE-B8AF-A315A4B28017}" presName="accentRepeatNode" presStyleLbl="solidFgAcc1" presStyleIdx="1" presStyleCnt="3"/>
      <dgm:spPr/>
    </dgm:pt>
    <dgm:pt modelId="{385DA11C-9543-4228-A187-203E2A28579D}" type="pres">
      <dgm:prSet presAssocID="{BA6F30B6-D869-43AD-96F4-CE85807054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8D05256-5A30-4B3E-89B7-C812AEBA9034}" type="pres">
      <dgm:prSet presAssocID="{BA6F30B6-D869-43AD-96F4-CE85807054EB}" presName="accent_3" presStyleCnt="0"/>
      <dgm:spPr/>
    </dgm:pt>
    <dgm:pt modelId="{0FA921E1-E6F4-4C9E-BF07-688916790A27}" type="pres">
      <dgm:prSet presAssocID="{BA6F30B6-D869-43AD-96F4-CE85807054EB}" presName="accentRepeatNode" presStyleLbl="solidFgAcc1" presStyleIdx="2" presStyleCnt="3"/>
      <dgm:spPr/>
    </dgm:pt>
  </dgm:ptLst>
  <dgm:cxnLst>
    <dgm:cxn modelId="{C031A35A-1CC1-4D12-B40F-3DFF64FF2CBD}" type="presOf" srcId="{B4EDAAE8-5DB4-4981-B770-DA84AB697338}" destId="{9110E099-8162-4A5E-B6D4-5ED7F0AA00FE}" srcOrd="0" destOrd="0" presId="urn:microsoft.com/office/officeart/2008/layout/VerticalCurvedList"/>
    <dgm:cxn modelId="{996CE1CC-2DD2-4BA5-AD28-43807E9BA2F3}" type="presOf" srcId="{BA6F30B6-D869-43AD-96F4-CE85807054EB}" destId="{385DA11C-9543-4228-A187-203E2A28579D}" srcOrd="0" destOrd="0" presId="urn:microsoft.com/office/officeart/2008/layout/VerticalCurvedList"/>
    <dgm:cxn modelId="{6A2E922E-1A87-4EC8-9B5B-BC1DA9A5C91C}" type="presOf" srcId="{5CF0D876-3535-40FB-B54A-7000CFF5C76D}" destId="{3126AC51-27C1-4F59-9C37-74DDAE13AA54}" srcOrd="0" destOrd="0" presId="urn:microsoft.com/office/officeart/2008/layout/VerticalCurvedList"/>
    <dgm:cxn modelId="{13B23886-6BB0-4F1C-A95E-2CE09E5C636D}" srcId="{5CF0D876-3535-40FB-B54A-7000CFF5C76D}" destId="{BA6F30B6-D869-43AD-96F4-CE85807054EB}" srcOrd="2" destOrd="0" parTransId="{BA97E84E-96DF-4060-8425-8393EA9AE5B3}" sibTransId="{E14B466E-0B52-4674-B409-6D042C3DAB47}"/>
    <dgm:cxn modelId="{343365A9-0B1C-4DEC-9996-7A86CDF21911}" srcId="{5CF0D876-3535-40FB-B54A-7000CFF5C76D}" destId="{C1045496-563A-45EE-B8AF-A315A4B28017}" srcOrd="1" destOrd="0" parTransId="{BFB77DC6-A2A5-4EC2-847E-37339453B6DB}" sibTransId="{430B8005-963E-4909-9904-AB9BF9618405}"/>
    <dgm:cxn modelId="{8CDC0CE3-FDAF-477C-8126-BE12FD3210EE}" type="presOf" srcId="{C1045496-563A-45EE-B8AF-A315A4B28017}" destId="{E810D366-9FD8-4FF3-BC3E-643BC77A7CB1}" srcOrd="0" destOrd="0" presId="urn:microsoft.com/office/officeart/2008/layout/VerticalCurvedList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BEE380DC-633E-41C7-A7AF-F3C061F33C54}" type="presOf" srcId="{1C81AFEA-A39E-446D-B748-1EEED14F3AE2}" destId="{83DC5E04-12F8-4C36-9670-95BB674B9401}" srcOrd="0" destOrd="0" presId="urn:microsoft.com/office/officeart/2008/layout/VerticalCurvedList"/>
    <dgm:cxn modelId="{6E3968DF-9535-405B-AE90-B543A1E0020D}" type="presParOf" srcId="{3126AC51-27C1-4F59-9C37-74DDAE13AA54}" destId="{E773740A-A286-4717-9CFE-8A36DC105F91}" srcOrd="0" destOrd="0" presId="urn:microsoft.com/office/officeart/2008/layout/VerticalCurvedList"/>
    <dgm:cxn modelId="{8CC8C8C6-9B7D-442A-B492-39DC5E867C8A}" type="presParOf" srcId="{E773740A-A286-4717-9CFE-8A36DC105F91}" destId="{1D1422A1-0A14-4244-BED0-FFCC020637BB}" srcOrd="0" destOrd="0" presId="urn:microsoft.com/office/officeart/2008/layout/VerticalCurvedList"/>
    <dgm:cxn modelId="{F5A552A2-3904-40B6-A102-655739F956AA}" type="presParOf" srcId="{1D1422A1-0A14-4244-BED0-FFCC020637BB}" destId="{6044100E-3A8F-478C-8503-90D0CF8FA6F7}" srcOrd="0" destOrd="0" presId="urn:microsoft.com/office/officeart/2008/layout/VerticalCurvedList"/>
    <dgm:cxn modelId="{F1A93790-9D0D-4CF3-8841-47E5B8DB1D5D}" type="presParOf" srcId="{1D1422A1-0A14-4244-BED0-FFCC020637BB}" destId="{83DC5E04-12F8-4C36-9670-95BB674B9401}" srcOrd="1" destOrd="0" presId="urn:microsoft.com/office/officeart/2008/layout/VerticalCurvedList"/>
    <dgm:cxn modelId="{8A1DD4C7-9A65-4BE4-9F0B-631BA1E851FE}" type="presParOf" srcId="{1D1422A1-0A14-4244-BED0-FFCC020637BB}" destId="{1F9BAFF7-7F5F-4962-ABE4-7AD36D5CD86A}" srcOrd="2" destOrd="0" presId="urn:microsoft.com/office/officeart/2008/layout/VerticalCurvedList"/>
    <dgm:cxn modelId="{9B53F36A-F9C7-4CE9-9320-CC60AC019396}" type="presParOf" srcId="{1D1422A1-0A14-4244-BED0-FFCC020637BB}" destId="{EA765B16-95A5-4237-9A47-1580252C5538}" srcOrd="3" destOrd="0" presId="urn:microsoft.com/office/officeart/2008/layout/VerticalCurvedList"/>
    <dgm:cxn modelId="{48555925-C22B-4E4F-B5EF-9C38BA34C52F}" type="presParOf" srcId="{E773740A-A286-4717-9CFE-8A36DC105F91}" destId="{9110E099-8162-4A5E-B6D4-5ED7F0AA00FE}" srcOrd="1" destOrd="0" presId="urn:microsoft.com/office/officeart/2008/layout/VerticalCurvedList"/>
    <dgm:cxn modelId="{DBF17DE5-9D55-4686-BC99-6B848B1F6314}" type="presParOf" srcId="{E773740A-A286-4717-9CFE-8A36DC105F91}" destId="{D65D0777-5720-4A25-B810-3C75EB697B87}" srcOrd="2" destOrd="0" presId="urn:microsoft.com/office/officeart/2008/layout/VerticalCurvedList"/>
    <dgm:cxn modelId="{E1255E5F-C1BA-4C50-86D7-A13B3271462B}" type="presParOf" srcId="{D65D0777-5720-4A25-B810-3C75EB697B87}" destId="{65C74DEC-9E00-42B0-BB23-A6A20FA2D0FE}" srcOrd="0" destOrd="0" presId="urn:microsoft.com/office/officeart/2008/layout/VerticalCurvedList"/>
    <dgm:cxn modelId="{1913F620-E19D-4A5E-9EB0-B79C26428F72}" type="presParOf" srcId="{E773740A-A286-4717-9CFE-8A36DC105F91}" destId="{E810D366-9FD8-4FF3-BC3E-643BC77A7CB1}" srcOrd="3" destOrd="0" presId="urn:microsoft.com/office/officeart/2008/layout/VerticalCurvedList"/>
    <dgm:cxn modelId="{4A70807A-9E9A-445D-946D-3C1E2B6A2990}" type="presParOf" srcId="{E773740A-A286-4717-9CFE-8A36DC105F91}" destId="{4B2C6FD0-C8D7-4D54-A131-AD43B5A4B300}" srcOrd="4" destOrd="0" presId="urn:microsoft.com/office/officeart/2008/layout/VerticalCurvedList"/>
    <dgm:cxn modelId="{849F6BBA-D429-41D9-9AEA-7DA887F41110}" type="presParOf" srcId="{4B2C6FD0-C8D7-4D54-A131-AD43B5A4B300}" destId="{F09C3A34-CEFB-4D71-AF92-3A5D050BF8C3}" srcOrd="0" destOrd="0" presId="urn:microsoft.com/office/officeart/2008/layout/VerticalCurvedList"/>
    <dgm:cxn modelId="{7295B9E5-16F5-4725-A5ED-7F5883B1BABB}" type="presParOf" srcId="{E773740A-A286-4717-9CFE-8A36DC105F91}" destId="{385DA11C-9543-4228-A187-203E2A28579D}" srcOrd="5" destOrd="0" presId="urn:microsoft.com/office/officeart/2008/layout/VerticalCurvedList"/>
    <dgm:cxn modelId="{A5E7FB8F-5D1F-4F7A-825B-3007E94F0EFD}" type="presParOf" srcId="{E773740A-A286-4717-9CFE-8A36DC105F91}" destId="{B8D05256-5A30-4B3E-89B7-C812AEBA9034}" srcOrd="6" destOrd="0" presId="urn:microsoft.com/office/officeart/2008/layout/VerticalCurvedList"/>
    <dgm:cxn modelId="{B8EC29C7-1341-4203-A6CD-E4243841B091}" type="presParOf" srcId="{B8D05256-5A30-4B3E-89B7-C812AEBA9034}" destId="{0FA921E1-E6F4-4C9E-BF07-688916790A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VE" sz="2100" dirty="0" smtClean="0">
              <a:solidFill>
                <a:schemeClr val="tx1"/>
              </a:solidFill>
            </a:rPr>
            <a:t>Otros estudios apoyan la premisa que mediante un esquema de clasificación unificado los médicos pueden identificar pacientes con FA  de bajo riesgo de EVC incluso aquellos sin tratamiento con </a:t>
          </a:r>
          <a:r>
            <a:rPr lang="es-VE" sz="2100" dirty="0" err="1" smtClean="0">
              <a:solidFill>
                <a:schemeClr val="tx1"/>
              </a:solidFill>
            </a:rPr>
            <a:t>warfarina</a:t>
          </a:r>
          <a:r>
            <a:rPr lang="es-VE" sz="2100" dirty="0" smtClean="0">
              <a:solidFill>
                <a:schemeClr val="tx1"/>
              </a:solidFill>
            </a:rPr>
            <a:t> </a:t>
          </a:r>
          <a:endParaRPr lang="es-VE" sz="2100" dirty="0">
            <a:solidFill>
              <a:schemeClr val="tx1"/>
            </a:solidFill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BA6F30B6-D869-43AD-96F4-CE85807054EB}">
      <dgm:prSet phldrT="[Texto]" custT="1"/>
      <dgm:spPr>
        <a:solidFill>
          <a:srgbClr val="92D050"/>
        </a:solidFill>
      </dgm:spPr>
      <dgm:t>
        <a:bodyPr/>
        <a:lstStyle/>
        <a:p>
          <a:pPr algn="ctr"/>
          <a:r>
            <a:rPr lang="es-VE" sz="2200" dirty="0" smtClean="0">
              <a:solidFill>
                <a:schemeClr val="tx1"/>
              </a:solidFill>
            </a:rPr>
            <a:t>La escala CHADS2 identifica pacientes de bajo riesgo que según la puntuación se pueda establecer que terapia farmacológica ofrecer ASA o </a:t>
          </a:r>
          <a:r>
            <a:rPr lang="es-VE" sz="2200" dirty="0" err="1" smtClean="0">
              <a:solidFill>
                <a:schemeClr val="tx1"/>
              </a:solidFill>
            </a:rPr>
            <a:t>Warfarina</a:t>
          </a:r>
          <a:endParaRPr lang="es-VE" sz="2200" dirty="0">
            <a:solidFill>
              <a:schemeClr val="tx1"/>
            </a:solidFill>
          </a:endParaRPr>
        </a:p>
      </dgm:t>
    </dgm:pt>
    <dgm:pt modelId="{BA97E84E-96DF-4060-8425-8393EA9AE5B3}" type="parTrans" cxnId="{13B23886-6BB0-4F1C-A95E-2CE09E5C636D}">
      <dgm:prSet/>
      <dgm:spPr/>
      <dgm:t>
        <a:bodyPr/>
        <a:lstStyle/>
        <a:p>
          <a:endParaRPr lang="es-VE"/>
        </a:p>
      </dgm:t>
    </dgm:pt>
    <dgm:pt modelId="{E14B466E-0B52-4674-B409-6D042C3DAB47}" type="sibTrans" cxnId="{13B23886-6BB0-4F1C-A95E-2CE09E5C636D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2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2"/>
      <dgm:spPr/>
    </dgm:pt>
    <dgm:pt modelId="{EA765B16-95A5-4237-9A47-1580252C5538}" type="pres">
      <dgm:prSet presAssocID="{5CF0D876-3535-40FB-B54A-7000CFF5C76D}" presName="dstNode" presStyleLbl="node1" presStyleIdx="0" presStyleCnt="2"/>
      <dgm:spPr/>
    </dgm:pt>
    <dgm:pt modelId="{9110E099-8162-4A5E-B6D4-5ED7F0AA00FE}" type="pres">
      <dgm:prSet presAssocID="{B4EDAAE8-5DB4-4981-B770-DA84AB697338}" presName="text_1" presStyleLbl="node1" presStyleIdx="0" presStyleCnt="2" custScaleX="99608" custScaleY="15021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2"/>
      <dgm:spPr/>
    </dgm:pt>
    <dgm:pt modelId="{EDF4677F-6D43-47B1-96AF-5C202804103A}" type="pres">
      <dgm:prSet presAssocID="{BA6F30B6-D869-43AD-96F4-CE85807054EB}" presName="text_2" presStyleLbl="node1" presStyleIdx="1" presStyleCnt="2" custScaleX="98867" custScaleY="14170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F118DFE-6017-4C24-AB3A-296DE85F531E}" type="pres">
      <dgm:prSet presAssocID="{BA6F30B6-D869-43AD-96F4-CE85807054EB}" presName="accent_2" presStyleCnt="0"/>
      <dgm:spPr/>
    </dgm:pt>
    <dgm:pt modelId="{0FA921E1-E6F4-4C9E-BF07-688916790A27}" type="pres">
      <dgm:prSet presAssocID="{BA6F30B6-D869-43AD-96F4-CE85807054EB}" presName="accentRepeatNode" presStyleLbl="solidFgAcc1" presStyleIdx="1" presStyleCnt="2"/>
      <dgm:spPr/>
    </dgm:pt>
  </dgm:ptLst>
  <dgm:cxnLst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4D931EEC-2971-4C8C-BE0B-002BB022B1EA}" type="presOf" srcId="{1C81AFEA-A39E-446D-B748-1EEED14F3AE2}" destId="{83DC5E04-12F8-4C36-9670-95BB674B9401}" srcOrd="0" destOrd="0" presId="urn:microsoft.com/office/officeart/2008/layout/VerticalCurvedList"/>
    <dgm:cxn modelId="{09F094F7-E2AF-4E46-A436-C9EDCB6A9D9E}" type="presOf" srcId="{B4EDAAE8-5DB4-4981-B770-DA84AB697338}" destId="{9110E099-8162-4A5E-B6D4-5ED7F0AA00FE}" srcOrd="0" destOrd="0" presId="urn:microsoft.com/office/officeart/2008/layout/VerticalCurvedList"/>
    <dgm:cxn modelId="{13B23886-6BB0-4F1C-A95E-2CE09E5C636D}" srcId="{5CF0D876-3535-40FB-B54A-7000CFF5C76D}" destId="{BA6F30B6-D869-43AD-96F4-CE85807054EB}" srcOrd="1" destOrd="0" parTransId="{BA97E84E-96DF-4060-8425-8393EA9AE5B3}" sibTransId="{E14B466E-0B52-4674-B409-6D042C3DAB47}"/>
    <dgm:cxn modelId="{0C84CADB-3EF9-4B00-BF0F-CFDB6D789311}" type="presOf" srcId="{BA6F30B6-D869-43AD-96F4-CE85807054EB}" destId="{EDF4677F-6D43-47B1-96AF-5C202804103A}" srcOrd="0" destOrd="0" presId="urn:microsoft.com/office/officeart/2008/layout/VerticalCurvedList"/>
    <dgm:cxn modelId="{CBB154B4-CA67-41E7-84F7-61ECDE394089}" type="presOf" srcId="{5CF0D876-3535-40FB-B54A-7000CFF5C76D}" destId="{3126AC51-27C1-4F59-9C37-74DDAE13AA54}" srcOrd="0" destOrd="0" presId="urn:microsoft.com/office/officeart/2008/layout/VerticalCurvedList"/>
    <dgm:cxn modelId="{576119FE-9E0E-42BF-AD95-C7B37536E0CF}" type="presParOf" srcId="{3126AC51-27C1-4F59-9C37-74DDAE13AA54}" destId="{E773740A-A286-4717-9CFE-8A36DC105F91}" srcOrd="0" destOrd="0" presId="urn:microsoft.com/office/officeart/2008/layout/VerticalCurvedList"/>
    <dgm:cxn modelId="{12257909-2E0D-4113-B762-CA317910820F}" type="presParOf" srcId="{E773740A-A286-4717-9CFE-8A36DC105F91}" destId="{1D1422A1-0A14-4244-BED0-FFCC020637BB}" srcOrd="0" destOrd="0" presId="urn:microsoft.com/office/officeart/2008/layout/VerticalCurvedList"/>
    <dgm:cxn modelId="{5CEF216C-6F69-489E-A4E6-C993C3844BB2}" type="presParOf" srcId="{1D1422A1-0A14-4244-BED0-FFCC020637BB}" destId="{6044100E-3A8F-478C-8503-90D0CF8FA6F7}" srcOrd="0" destOrd="0" presId="urn:microsoft.com/office/officeart/2008/layout/VerticalCurvedList"/>
    <dgm:cxn modelId="{021E6714-2D2D-4825-8DF3-5A4C45C204F4}" type="presParOf" srcId="{1D1422A1-0A14-4244-BED0-FFCC020637BB}" destId="{83DC5E04-12F8-4C36-9670-95BB674B9401}" srcOrd="1" destOrd="0" presId="urn:microsoft.com/office/officeart/2008/layout/VerticalCurvedList"/>
    <dgm:cxn modelId="{4DE48E0B-0526-472F-A241-6813A08558B3}" type="presParOf" srcId="{1D1422A1-0A14-4244-BED0-FFCC020637BB}" destId="{1F9BAFF7-7F5F-4962-ABE4-7AD36D5CD86A}" srcOrd="2" destOrd="0" presId="urn:microsoft.com/office/officeart/2008/layout/VerticalCurvedList"/>
    <dgm:cxn modelId="{963D138A-BD57-453D-A61E-AE7023FD9025}" type="presParOf" srcId="{1D1422A1-0A14-4244-BED0-FFCC020637BB}" destId="{EA765B16-95A5-4237-9A47-1580252C5538}" srcOrd="3" destOrd="0" presId="urn:microsoft.com/office/officeart/2008/layout/VerticalCurvedList"/>
    <dgm:cxn modelId="{DD576AF3-AA4A-445B-9DA6-CF7F2E2437B2}" type="presParOf" srcId="{E773740A-A286-4717-9CFE-8A36DC105F91}" destId="{9110E099-8162-4A5E-B6D4-5ED7F0AA00FE}" srcOrd="1" destOrd="0" presId="urn:microsoft.com/office/officeart/2008/layout/VerticalCurvedList"/>
    <dgm:cxn modelId="{0A6DE308-77D4-4B86-B04A-763F1026DCD7}" type="presParOf" srcId="{E773740A-A286-4717-9CFE-8A36DC105F91}" destId="{D65D0777-5720-4A25-B810-3C75EB697B87}" srcOrd="2" destOrd="0" presId="urn:microsoft.com/office/officeart/2008/layout/VerticalCurvedList"/>
    <dgm:cxn modelId="{D8950A6F-64D1-4720-A4C4-CB24DD97A8B2}" type="presParOf" srcId="{D65D0777-5720-4A25-B810-3C75EB697B87}" destId="{65C74DEC-9E00-42B0-BB23-A6A20FA2D0FE}" srcOrd="0" destOrd="0" presId="urn:microsoft.com/office/officeart/2008/layout/VerticalCurvedList"/>
    <dgm:cxn modelId="{8D182338-C0C9-40DC-A061-77AA10AEB339}" type="presParOf" srcId="{E773740A-A286-4717-9CFE-8A36DC105F91}" destId="{EDF4677F-6D43-47B1-96AF-5C202804103A}" srcOrd="3" destOrd="0" presId="urn:microsoft.com/office/officeart/2008/layout/VerticalCurvedList"/>
    <dgm:cxn modelId="{F15B7A4D-F983-4010-A127-17E4277E0CC5}" type="presParOf" srcId="{E773740A-A286-4717-9CFE-8A36DC105F91}" destId="{5F118DFE-6017-4C24-AB3A-296DE85F531E}" srcOrd="4" destOrd="0" presId="urn:microsoft.com/office/officeart/2008/layout/VerticalCurvedList"/>
    <dgm:cxn modelId="{13F2795D-DD4F-4BE1-A929-A82B736F514E}" type="presParOf" srcId="{5F118DFE-6017-4C24-AB3A-296DE85F531E}" destId="{0FA921E1-E6F4-4C9E-BF07-688916790A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VE" sz="2100" dirty="0" smtClean="0">
              <a:solidFill>
                <a:schemeClr val="tx1"/>
              </a:solidFill>
            </a:rPr>
            <a:t>Este estudio tiene varios puntos fuertes </a:t>
          </a:r>
          <a:endParaRPr lang="es-VE" sz="2100" dirty="0">
            <a:solidFill>
              <a:schemeClr val="tx1"/>
            </a:solidFill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1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1"/>
      <dgm:spPr/>
    </dgm:pt>
    <dgm:pt modelId="{EA765B16-95A5-4237-9A47-1580252C5538}" type="pres">
      <dgm:prSet presAssocID="{5CF0D876-3535-40FB-B54A-7000CFF5C76D}" presName="dstNode" presStyleLbl="node1" presStyleIdx="0" presStyleCnt="1"/>
      <dgm:spPr/>
    </dgm:pt>
    <dgm:pt modelId="{9110E099-8162-4A5E-B6D4-5ED7F0AA00FE}" type="pres">
      <dgm:prSet presAssocID="{B4EDAAE8-5DB4-4981-B770-DA84AB69733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1"/>
      <dgm:spPr/>
    </dgm:pt>
  </dgm:ptLst>
  <dgm:cxnLst>
    <dgm:cxn modelId="{00F3651C-29F6-4C57-8589-ECBC150C776C}" type="presOf" srcId="{1C81AFEA-A39E-446D-B748-1EEED14F3AE2}" destId="{83DC5E04-12F8-4C36-9670-95BB674B9401}" srcOrd="0" destOrd="0" presId="urn:microsoft.com/office/officeart/2008/layout/VerticalCurvedList"/>
    <dgm:cxn modelId="{14B1C3DD-8CCE-4E4D-9555-7FAA61EBC6D3}" type="presOf" srcId="{B4EDAAE8-5DB4-4981-B770-DA84AB697338}" destId="{9110E099-8162-4A5E-B6D4-5ED7F0AA00FE}" srcOrd="0" destOrd="0" presId="urn:microsoft.com/office/officeart/2008/layout/VerticalCurvedList"/>
    <dgm:cxn modelId="{DC125D61-0279-457A-82FF-B5D5E446B859}" type="presOf" srcId="{5CF0D876-3535-40FB-B54A-7000CFF5C76D}" destId="{3126AC51-27C1-4F59-9C37-74DDAE13AA54}" srcOrd="0" destOrd="0" presId="urn:microsoft.com/office/officeart/2008/layout/VerticalCurvedList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0F8AF599-18B6-46C7-863C-237B4DA36F44}" type="presParOf" srcId="{3126AC51-27C1-4F59-9C37-74DDAE13AA54}" destId="{E773740A-A286-4717-9CFE-8A36DC105F91}" srcOrd="0" destOrd="0" presId="urn:microsoft.com/office/officeart/2008/layout/VerticalCurvedList"/>
    <dgm:cxn modelId="{B1A06952-7D78-4E5C-AAE3-99C4BB39431D}" type="presParOf" srcId="{E773740A-A286-4717-9CFE-8A36DC105F91}" destId="{1D1422A1-0A14-4244-BED0-FFCC020637BB}" srcOrd="0" destOrd="0" presId="urn:microsoft.com/office/officeart/2008/layout/VerticalCurvedList"/>
    <dgm:cxn modelId="{3B99100F-2116-42A8-9421-3147E76BCA8D}" type="presParOf" srcId="{1D1422A1-0A14-4244-BED0-FFCC020637BB}" destId="{6044100E-3A8F-478C-8503-90D0CF8FA6F7}" srcOrd="0" destOrd="0" presId="urn:microsoft.com/office/officeart/2008/layout/VerticalCurvedList"/>
    <dgm:cxn modelId="{60551FDF-280F-457C-9829-71EE19E686C7}" type="presParOf" srcId="{1D1422A1-0A14-4244-BED0-FFCC020637BB}" destId="{83DC5E04-12F8-4C36-9670-95BB674B9401}" srcOrd="1" destOrd="0" presId="urn:microsoft.com/office/officeart/2008/layout/VerticalCurvedList"/>
    <dgm:cxn modelId="{C1C51FE6-EF7E-4CB2-874F-6D334894A41D}" type="presParOf" srcId="{1D1422A1-0A14-4244-BED0-FFCC020637BB}" destId="{1F9BAFF7-7F5F-4962-ABE4-7AD36D5CD86A}" srcOrd="2" destOrd="0" presId="urn:microsoft.com/office/officeart/2008/layout/VerticalCurvedList"/>
    <dgm:cxn modelId="{B7DF0470-A4F3-4739-9D3D-07F789B0137D}" type="presParOf" srcId="{1D1422A1-0A14-4244-BED0-FFCC020637BB}" destId="{EA765B16-95A5-4237-9A47-1580252C5538}" srcOrd="3" destOrd="0" presId="urn:microsoft.com/office/officeart/2008/layout/VerticalCurvedList"/>
    <dgm:cxn modelId="{5B92F9E9-8115-4CA0-BB38-8C7B6D3484A9}" type="presParOf" srcId="{E773740A-A286-4717-9CFE-8A36DC105F91}" destId="{9110E099-8162-4A5E-B6D4-5ED7F0AA00FE}" srcOrd="1" destOrd="0" presId="urn:microsoft.com/office/officeart/2008/layout/VerticalCurvedList"/>
    <dgm:cxn modelId="{DFE3D134-5A4B-4DA7-B425-54D795EFB49D}" type="presParOf" srcId="{E773740A-A286-4717-9CFE-8A36DC105F91}" destId="{D65D0777-5720-4A25-B810-3C75EB697B87}" srcOrd="2" destOrd="0" presId="urn:microsoft.com/office/officeart/2008/layout/VerticalCurvedList"/>
    <dgm:cxn modelId="{985FAA0B-DB55-4F3E-8A58-6A6DB39964C8}" type="presParOf" srcId="{D65D0777-5720-4A25-B810-3C75EB697B87}" destId="{65C74DEC-9E00-42B0-BB23-A6A20FA2D0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VE" sz="2100" dirty="0" smtClean="0">
              <a:solidFill>
                <a:schemeClr val="tx1"/>
              </a:solidFill>
            </a:rPr>
            <a:t>Este estudio tiene varios limitaciones.</a:t>
          </a:r>
          <a:endParaRPr lang="es-VE" sz="2100" dirty="0">
            <a:solidFill>
              <a:schemeClr val="tx1"/>
            </a:solidFill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1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1"/>
      <dgm:spPr/>
    </dgm:pt>
    <dgm:pt modelId="{EA765B16-95A5-4237-9A47-1580252C5538}" type="pres">
      <dgm:prSet presAssocID="{5CF0D876-3535-40FB-B54A-7000CFF5C76D}" presName="dstNode" presStyleLbl="node1" presStyleIdx="0" presStyleCnt="1"/>
      <dgm:spPr/>
    </dgm:pt>
    <dgm:pt modelId="{9110E099-8162-4A5E-B6D4-5ED7F0AA00FE}" type="pres">
      <dgm:prSet presAssocID="{B4EDAAE8-5DB4-4981-B770-DA84AB69733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1"/>
      <dgm:spPr/>
    </dgm:pt>
  </dgm:ptLst>
  <dgm:cxnLst>
    <dgm:cxn modelId="{130B9D4C-1070-4807-A5C8-1D9FC9534898}" type="presOf" srcId="{5CF0D876-3535-40FB-B54A-7000CFF5C76D}" destId="{3126AC51-27C1-4F59-9C37-74DDAE13AA54}" srcOrd="0" destOrd="0" presId="urn:microsoft.com/office/officeart/2008/layout/VerticalCurvedList"/>
    <dgm:cxn modelId="{0604709A-2B26-4CE7-B4FB-3233D9B98E65}" type="presOf" srcId="{1C81AFEA-A39E-446D-B748-1EEED14F3AE2}" destId="{83DC5E04-12F8-4C36-9670-95BB674B9401}" srcOrd="0" destOrd="0" presId="urn:microsoft.com/office/officeart/2008/layout/VerticalCurvedList"/>
    <dgm:cxn modelId="{A9E892F6-E63E-40A3-A809-07E29D0211AF}" type="presOf" srcId="{B4EDAAE8-5DB4-4981-B770-DA84AB697338}" destId="{9110E099-8162-4A5E-B6D4-5ED7F0AA00FE}" srcOrd="0" destOrd="0" presId="urn:microsoft.com/office/officeart/2008/layout/VerticalCurvedList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0FF98721-B801-4CF9-A5AA-71A11A45F946}" type="presParOf" srcId="{3126AC51-27C1-4F59-9C37-74DDAE13AA54}" destId="{E773740A-A286-4717-9CFE-8A36DC105F91}" srcOrd="0" destOrd="0" presId="urn:microsoft.com/office/officeart/2008/layout/VerticalCurvedList"/>
    <dgm:cxn modelId="{3EF35497-3D55-4F6A-B756-584EC8254A4D}" type="presParOf" srcId="{E773740A-A286-4717-9CFE-8A36DC105F91}" destId="{1D1422A1-0A14-4244-BED0-FFCC020637BB}" srcOrd="0" destOrd="0" presId="urn:microsoft.com/office/officeart/2008/layout/VerticalCurvedList"/>
    <dgm:cxn modelId="{41C58B83-FFDE-40BB-A4EC-5612267091E1}" type="presParOf" srcId="{1D1422A1-0A14-4244-BED0-FFCC020637BB}" destId="{6044100E-3A8F-478C-8503-90D0CF8FA6F7}" srcOrd="0" destOrd="0" presId="urn:microsoft.com/office/officeart/2008/layout/VerticalCurvedList"/>
    <dgm:cxn modelId="{E01F228F-70F9-4120-9FD1-CFAB9BEC6F35}" type="presParOf" srcId="{1D1422A1-0A14-4244-BED0-FFCC020637BB}" destId="{83DC5E04-12F8-4C36-9670-95BB674B9401}" srcOrd="1" destOrd="0" presId="urn:microsoft.com/office/officeart/2008/layout/VerticalCurvedList"/>
    <dgm:cxn modelId="{1BFFC660-8B4A-4A12-AEDF-41F7FA04B6E6}" type="presParOf" srcId="{1D1422A1-0A14-4244-BED0-FFCC020637BB}" destId="{1F9BAFF7-7F5F-4962-ABE4-7AD36D5CD86A}" srcOrd="2" destOrd="0" presId="urn:microsoft.com/office/officeart/2008/layout/VerticalCurvedList"/>
    <dgm:cxn modelId="{C8DFA797-33BC-4B10-9E94-7919EC614209}" type="presParOf" srcId="{1D1422A1-0A14-4244-BED0-FFCC020637BB}" destId="{EA765B16-95A5-4237-9A47-1580252C5538}" srcOrd="3" destOrd="0" presId="urn:microsoft.com/office/officeart/2008/layout/VerticalCurvedList"/>
    <dgm:cxn modelId="{D403F898-D6E8-4EB9-AEFA-DE5D2841A530}" type="presParOf" srcId="{E773740A-A286-4717-9CFE-8A36DC105F91}" destId="{9110E099-8162-4A5E-B6D4-5ED7F0AA00FE}" srcOrd="1" destOrd="0" presId="urn:microsoft.com/office/officeart/2008/layout/VerticalCurvedList"/>
    <dgm:cxn modelId="{0DFC8301-2E9E-4ED6-A00E-D183DD5C4F50}" type="presParOf" srcId="{E773740A-A286-4717-9CFE-8A36DC105F91}" destId="{D65D0777-5720-4A25-B810-3C75EB697B87}" srcOrd="2" destOrd="0" presId="urn:microsoft.com/office/officeart/2008/layout/VerticalCurvedList"/>
    <dgm:cxn modelId="{7764501B-44F6-43FA-8C94-FA8EEAC9A2F3}" type="presParOf" srcId="{D65D0777-5720-4A25-B810-3C75EB697B87}" destId="{65C74DEC-9E00-42B0-BB23-A6A20FA2D0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CF0D876-3535-40FB-B54A-7000CFF5C7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4EDAAE8-5DB4-4981-B770-DA84AB69733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VE" sz="2100" dirty="0" smtClean="0">
              <a:solidFill>
                <a:schemeClr val="tx1"/>
              </a:solidFill>
            </a:rPr>
            <a:t>Este estudio tiene varios limitaciones.</a:t>
          </a:r>
          <a:endParaRPr lang="es-VE" sz="2100" dirty="0">
            <a:solidFill>
              <a:schemeClr val="tx1"/>
            </a:solidFill>
          </a:endParaRPr>
        </a:p>
      </dgm:t>
    </dgm:pt>
    <dgm:pt modelId="{EB1A74A1-A72A-4278-96DE-31FA6B1B1FF1}" type="parTrans" cxnId="{B5F4D2AE-E8C2-438A-AFB1-84FCBCB6EAA1}">
      <dgm:prSet/>
      <dgm:spPr/>
      <dgm:t>
        <a:bodyPr/>
        <a:lstStyle/>
        <a:p>
          <a:endParaRPr lang="es-VE"/>
        </a:p>
      </dgm:t>
    </dgm:pt>
    <dgm:pt modelId="{1C81AFEA-A39E-446D-B748-1EEED14F3AE2}" type="sibTrans" cxnId="{B5F4D2AE-E8C2-438A-AFB1-84FCBCB6EAA1}">
      <dgm:prSet/>
      <dgm:spPr/>
      <dgm:t>
        <a:bodyPr/>
        <a:lstStyle/>
        <a:p>
          <a:endParaRPr lang="es-VE"/>
        </a:p>
      </dgm:t>
    </dgm:pt>
    <dgm:pt modelId="{3126AC51-27C1-4F59-9C37-74DDAE13AA54}" type="pres">
      <dgm:prSet presAssocID="{5CF0D876-3535-40FB-B54A-7000CFF5C7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E773740A-A286-4717-9CFE-8A36DC105F91}" type="pres">
      <dgm:prSet presAssocID="{5CF0D876-3535-40FB-B54A-7000CFF5C76D}" presName="Name1" presStyleCnt="0"/>
      <dgm:spPr/>
    </dgm:pt>
    <dgm:pt modelId="{1D1422A1-0A14-4244-BED0-FFCC020637BB}" type="pres">
      <dgm:prSet presAssocID="{5CF0D876-3535-40FB-B54A-7000CFF5C76D}" presName="cycle" presStyleCnt="0"/>
      <dgm:spPr/>
    </dgm:pt>
    <dgm:pt modelId="{6044100E-3A8F-478C-8503-90D0CF8FA6F7}" type="pres">
      <dgm:prSet presAssocID="{5CF0D876-3535-40FB-B54A-7000CFF5C76D}" presName="srcNode" presStyleLbl="node1" presStyleIdx="0" presStyleCnt="1"/>
      <dgm:spPr/>
    </dgm:pt>
    <dgm:pt modelId="{83DC5E04-12F8-4C36-9670-95BB674B9401}" type="pres">
      <dgm:prSet presAssocID="{5CF0D876-3535-40FB-B54A-7000CFF5C76D}" presName="conn" presStyleLbl="parChTrans1D2" presStyleIdx="0" presStyleCnt="1"/>
      <dgm:spPr/>
      <dgm:t>
        <a:bodyPr/>
        <a:lstStyle/>
        <a:p>
          <a:endParaRPr lang="es-VE"/>
        </a:p>
      </dgm:t>
    </dgm:pt>
    <dgm:pt modelId="{1F9BAFF7-7F5F-4962-ABE4-7AD36D5CD86A}" type="pres">
      <dgm:prSet presAssocID="{5CF0D876-3535-40FB-B54A-7000CFF5C76D}" presName="extraNode" presStyleLbl="node1" presStyleIdx="0" presStyleCnt="1"/>
      <dgm:spPr/>
    </dgm:pt>
    <dgm:pt modelId="{EA765B16-95A5-4237-9A47-1580252C5538}" type="pres">
      <dgm:prSet presAssocID="{5CF0D876-3535-40FB-B54A-7000CFF5C76D}" presName="dstNode" presStyleLbl="node1" presStyleIdx="0" presStyleCnt="1"/>
      <dgm:spPr/>
    </dgm:pt>
    <dgm:pt modelId="{9110E099-8162-4A5E-B6D4-5ED7F0AA00FE}" type="pres">
      <dgm:prSet presAssocID="{B4EDAAE8-5DB4-4981-B770-DA84AB69733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5D0777-5720-4A25-B810-3C75EB697B87}" type="pres">
      <dgm:prSet presAssocID="{B4EDAAE8-5DB4-4981-B770-DA84AB697338}" presName="accent_1" presStyleCnt="0"/>
      <dgm:spPr/>
    </dgm:pt>
    <dgm:pt modelId="{65C74DEC-9E00-42B0-BB23-A6A20FA2D0FE}" type="pres">
      <dgm:prSet presAssocID="{B4EDAAE8-5DB4-4981-B770-DA84AB697338}" presName="accentRepeatNode" presStyleLbl="solidFgAcc1" presStyleIdx="0" presStyleCnt="1"/>
      <dgm:spPr/>
    </dgm:pt>
  </dgm:ptLst>
  <dgm:cxnLst>
    <dgm:cxn modelId="{F2A22936-4815-4E08-97E8-561070DE7E28}" type="presOf" srcId="{1C81AFEA-A39E-446D-B748-1EEED14F3AE2}" destId="{83DC5E04-12F8-4C36-9670-95BB674B9401}" srcOrd="0" destOrd="0" presId="urn:microsoft.com/office/officeart/2008/layout/VerticalCurvedList"/>
    <dgm:cxn modelId="{A8CBD9CC-5BB7-44F7-8D3D-22DB85022494}" type="presOf" srcId="{B4EDAAE8-5DB4-4981-B770-DA84AB697338}" destId="{9110E099-8162-4A5E-B6D4-5ED7F0AA00FE}" srcOrd="0" destOrd="0" presId="urn:microsoft.com/office/officeart/2008/layout/VerticalCurvedList"/>
    <dgm:cxn modelId="{6B58BFAD-16E5-4FA5-AFFD-03438D49FE76}" type="presOf" srcId="{5CF0D876-3535-40FB-B54A-7000CFF5C76D}" destId="{3126AC51-27C1-4F59-9C37-74DDAE13AA54}" srcOrd="0" destOrd="0" presId="urn:microsoft.com/office/officeart/2008/layout/VerticalCurvedList"/>
    <dgm:cxn modelId="{B5F4D2AE-E8C2-438A-AFB1-84FCBCB6EAA1}" srcId="{5CF0D876-3535-40FB-B54A-7000CFF5C76D}" destId="{B4EDAAE8-5DB4-4981-B770-DA84AB697338}" srcOrd="0" destOrd="0" parTransId="{EB1A74A1-A72A-4278-96DE-31FA6B1B1FF1}" sibTransId="{1C81AFEA-A39E-446D-B748-1EEED14F3AE2}"/>
    <dgm:cxn modelId="{054302FE-0FEF-400E-90D6-22D84CE9E174}" type="presParOf" srcId="{3126AC51-27C1-4F59-9C37-74DDAE13AA54}" destId="{E773740A-A286-4717-9CFE-8A36DC105F91}" srcOrd="0" destOrd="0" presId="urn:microsoft.com/office/officeart/2008/layout/VerticalCurvedList"/>
    <dgm:cxn modelId="{D71ABF33-C53C-4E1C-9F7D-45E26A2989B8}" type="presParOf" srcId="{E773740A-A286-4717-9CFE-8A36DC105F91}" destId="{1D1422A1-0A14-4244-BED0-FFCC020637BB}" srcOrd="0" destOrd="0" presId="urn:microsoft.com/office/officeart/2008/layout/VerticalCurvedList"/>
    <dgm:cxn modelId="{E0BDCD9B-5091-4CAB-8BD9-5849E150B0B7}" type="presParOf" srcId="{1D1422A1-0A14-4244-BED0-FFCC020637BB}" destId="{6044100E-3A8F-478C-8503-90D0CF8FA6F7}" srcOrd="0" destOrd="0" presId="urn:microsoft.com/office/officeart/2008/layout/VerticalCurvedList"/>
    <dgm:cxn modelId="{12D097E0-AB41-4950-A547-BDE7C13D5C39}" type="presParOf" srcId="{1D1422A1-0A14-4244-BED0-FFCC020637BB}" destId="{83DC5E04-12F8-4C36-9670-95BB674B9401}" srcOrd="1" destOrd="0" presId="urn:microsoft.com/office/officeart/2008/layout/VerticalCurvedList"/>
    <dgm:cxn modelId="{1850B3C1-4550-4614-B7F2-CAA59E893C41}" type="presParOf" srcId="{1D1422A1-0A14-4244-BED0-FFCC020637BB}" destId="{1F9BAFF7-7F5F-4962-ABE4-7AD36D5CD86A}" srcOrd="2" destOrd="0" presId="urn:microsoft.com/office/officeart/2008/layout/VerticalCurvedList"/>
    <dgm:cxn modelId="{7A129A63-D4A2-4C28-BCD6-3DEDAE3321FA}" type="presParOf" srcId="{1D1422A1-0A14-4244-BED0-FFCC020637BB}" destId="{EA765B16-95A5-4237-9A47-1580252C5538}" srcOrd="3" destOrd="0" presId="urn:microsoft.com/office/officeart/2008/layout/VerticalCurvedList"/>
    <dgm:cxn modelId="{4D44357F-AB18-4A68-9A71-65BA06966CB3}" type="presParOf" srcId="{E773740A-A286-4717-9CFE-8A36DC105F91}" destId="{9110E099-8162-4A5E-B6D4-5ED7F0AA00FE}" srcOrd="1" destOrd="0" presId="urn:microsoft.com/office/officeart/2008/layout/VerticalCurvedList"/>
    <dgm:cxn modelId="{3301CA90-3150-472E-B66A-76A8F44985E5}" type="presParOf" srcId="{E773740A-A286-4717-9CFE-8A36DC105F91}" destId="{D65D0777-5720-4A25-B810-3C75EB697B87}" srcOrd="2" destOrd="0" presId="urn:microsoft.com/office/officeart/2008/layout/VerticalCurvedList"/>
    <dgm:cxn modelId="{FBD6D6CD-B3CB-4CF0-B0DB-861C088DDB34}" type="presParOf" srcId="{D65D0777-5720-4A25-B810-3C75EB697B87}" destId="{65C74DEC-9E00-42B0-BB23-A6A20FA2D0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5F791-F2EE-4881-A1AA-04632DF4D0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B280DE4-AB73-43A0-9028-2FEAE4ED5C5D}">
      <dgm:prSet phldrT="[Texto]" custT="1"/>
      <dgm:spPr/>
      <dgm:t>
        <a:bodyPr/>
        <a:lstStyle/>
        <a:p>
          <a:r>
            <a:rPr lang="es-VE" sz="2000" dirty="0" smtClean="0">
              <a:latin typeface="Arial" panose="020B0604020202020204" pitchFamily="34" charset="0"/>
              <a:cs typeface="Arial" panose="020B0604020202020204" pitchFamily="34" charset="0"/>
            </a:rPr>
            <a:t>Los investigadores de FA (AFI) agruparon datos de varios ensayos para formar un sistema de clasificación unificado de EVC</a:t>
          </a:r>
          <a:endParaRPr lang="es-V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03D46-5078-4D51-B60E-44AC0E96D3FF}" type="parTrans" cxnId="{17E73865-4514-4869-A1E7-EDED6913B319}">
      <dgm:prSet/>
      <dgm:spPr/>
      <dgm:t>
        <a:bodyPr/>
        <a:lstStyle/>
        <a:p>
          <a:endParaRPr lang="es-VE"/>
        </a:p>
      </dgm:t>
    </dgm:pt>
    <dgm:pt modelId="{D499F142-1C31-44FE-B498-69F930A92CA1}" type="sibTrans" cxnId="{17E73865-4514-4869-A1E7-EDED6913B319}">
      <dgm:prSet/>
      <dgm:spPr/>
      <dgm:t>
        <a:bodyPr/>
        <a:lstStyle/>
        <a:p>
          <a:endParaRPr lang="es-VE"/>
        </a:p>
      </dgm:t>
    </dgm:pt>
    <dgm:pt modelId="{BBA62BE8-B07C-4562-8EFC-3337F47BB1FE}" type="pres">
      <dgm:prSet presAssocID="{7445F791-F2EE-4881-A1AA-04632DF4D025}" presName="linearFlow" presStyleCnt="0">
        <dgm:presLayoutVars>
          <dgm:dir/>
          <dgm:resizeHandles val="exact"/>
        </dgm:presLayoutVars>
      </dgm:prSet>
      <dgm:spPr/>
    </dgm:pt>
    <dgm:pt modelId="{D018FB31-B4E4-4DE6-A983-773DAD5EB8EE}" type="pres">
      <dgm:prSet presAssocID="{CB280DE4-AB73-43A0-9028-2FEAE4ED5C5D}" presName="composite" presStyleCnt="0"/>
      <dgm:spPr/>
    </dgm:pt>
    <dgm:pt modelId="{973B1620-DFE2-483A-987A-82B79DE67789}" type="pres">
      <dgm:prSet presAssocID="{CB280DE4-AB73-43A0-9028-2FEAE4ED5C5D}" presName="imgShp" presStyleLbl="fgImgPlace1" presStyleIdx="0" presStyleCnt="1"/>
      <dgm:spPr/>
    </dgm:pt>
    <dgm:pt modelId="{C99D2C06-7031-422A-8C78-C17053E69D38}" type="pres">
      <dgm:prSet presAssocID="{CB280DE4-AB73-43A0-9028-2FEAE4ED5C5D}" presName="txShp" presStyleLbl="node1" presStyleIdx="0" presStyleCnt="1" custLinFactNeighborX="151" custLinFactNeighborY="80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263CDD7C-7E83-4536-92F6-7522BC22F045}" type="presOf" srcId="{7445F791-F2EE-4881-A1AA-04632DF4D025}" destId="{BBA62BE8-B07C-4562-8EFC-3337F47BB1FE}" srcOrd="0" destOrd="0" presId="urn:microsoft.com/office/officeart/2005/8/layout/vList3"/>
    <dgm:cxn modelId="{17E73865-4514-4869-A1E7-EDED6913B319}" srcId="{7445F791-F2EE-4881-A1AA-04632DF4D025}" destId="{CB280DE4-AB73-43A0-9028-2FEAE4ED5C5D}" srcOrd="0" destOrd="0" parTransId="{BFD03D46-5078-4D51-B60E-44AC0E96D3FF}" sibTransId="{D499F142-1C31-44FE-B498-69F930A92CA1}"/>
    <dgm:cxn modelId="{C7FB24BE-AF12-4598-BD56-8872791E01D2}" type="presOf" srcId="{CB280DE4-AB73-43A0-9028-2FEAE4ED5C5D}" destId="{C99D2C06-7031-422A-8C78-C17053E69D38}" srcOrd="0" destOrd="0" presId="urn:microsoft.com/office/officeart/2005/8/layout/vList3"/>
    <dgm:cxn modelId="{5BF42181-F2B5-4B5C-9764-4BB9FA16933E}" type="presParOf" srcId="{BBA62BE8-B07C-4562-8EFC-3337F47BB1FE}" destId="{D018FB31-B4E4-4DE6-A983-773DAD5EB8EE}" srcOrd="0" destOrd="0" presId="urn:microsoft.com/office/officeart/2005/8/layout/vList3"/>
    <dgm:cxn modelId="{0FDB4D60-4476-4D69-90A6-83E0DB74EDAF}" type="presParOf" srcId="{D018FB31-B4E4-4DE6-A983-773DAD5EB8EE}" destId="{973B1620-DFE2-483A-987A-82B79DE67789}" srcOrd="0" destOrd="0" presId="urn:microsoft.com/office/officeart/2005/8/layout/vList3"/>
    <dgm:cxn modelId="{9B2BE8C7-1A08-447F-A8EC-C3769A6CA282}" type="presParOf" srcId="{D018FB31-B4E4-4DE6-A983-773DAD5EB8EE}" destId="{C99D2C06-7031-422A-8C78-C17053E69D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61E865-5002-46E2-9473-0A5F6D8DB0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441BD93B-BBB8-49D4-989A-03208252FA95}">
      <dgm:prSet phldrT="[Texto]"/>
      <dgm:spPr/>
      <dgm:t>
        <a:bodyPr/>
        <a:lstStyle/>
        <a:p>
          <a:pPr algn="ctr"/>
          <a:r>
            <a:rPr lang="es-V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investigadores de prevención de EVC y FA (SPAF) reportaron en su sistema  de clasificación  los participantes que fueron tratados con terapia de ASA </a:t>
          </a:r>
          <a:endParaRPr lang="es-V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5BDE1-B4B7-4EAF-BFC9-1BA3C3428820}" type="parTrans" cxnId="{0E8A3498-3FF4-4762-8BB4-93D18CFE1500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65995319-6690-4926-92A9-DF1B61F9377F}" type="sibTrans" cxnId="{0E8A3498-3FF4-4762-8BB4-93D18CFE1500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8E48611A-F50C-4CF0-A3A6-99026092A142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Sobre la data de sus 2 primeros ensayos identificaron 4 factores de riesgos independientes para EVC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18E70-34B5-4C8A-9C45-B01BABEAF67A}" type="parTrans" cxnId="{79F86891-F532-42AF-A037-89A2BFF1EB18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13A0657B-DC7F-41CD-8098-8C3F9E4595C2}" type="sibTrans" cxnId="{79F86891-F532-42AF-A037-89A2BFF1EB18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80C849BD-1FB7-48AC-915B-ADD51101DBDF}" type="pres">
      <dgm:prSet presAssocID="{4261E865-5002-46E2-9473-0A5F6D8DB0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78E2E421-E40D-4AF5-B019-DFBEC56391D5}" type="pres">
      <dgm:prSet presAssocID="{4261E865-5002-46E2-9473-0A5F6D8DB0D1}" presName="Name1" presStyleCnt="0"/>
      <dgm:spPr/>
      <dgm:t>
        <a:bodyPr/>
        <a:lstStyle/>
        <a:p>
          <a:endParaRPr lang="es-VE"/>
        </a:p>
      </dgm:t>
    </dgm:pt>
    <dgm:pt modelId="{4D47D022-17A6-4B4F-B807-2ACD01CD7F1E}" type="pres">
      <dgm:prSet presAssocID="{4261E865-5002-46E2-9473-0A5F6D8DB0D1}" presName="cycle" presStyleCnt="0"/>
      <dgm:spPr/>
      <dgm:t>
        <a:bodyPr/>
        <a:lstStyle/>
        <a:p>
          <a:endParaRPr lang="es-VE"/>
        </a:p>
      </dgm:t>
    </dgm:pt>
    <dgm:pt modelId="{C572A146-8776-4BD1-BF02-4B73983889C9}" type="pres">
      <dgm:prSet presAssocID="{4261E865-5002-46E2-9473-0A5F6D8DB0D1}" presName="srcNode" presStyleLbl="node1" presStyleIdx="0" presStyleCnt="2"/>
      <dgm:spPr/>
      <dgm:t>
        <a:bodyPr/>
        <a:lstStyle/>
        <a:p>
          <a:endParaRPr lang="es-VE"/>
        </a:p>
      </dgm:t>
    </dgm:pt>
    <dgm:pt modelId="{6CFA5757-ECB3-4BC3-9F34-C4FEBC0496D0}" type="pres">
      <dgm:prSet presAssocID="{4261E865-5002-46E2-9473-0A5F6D8DB0D1}" presName="conn" presStyleLbl="parChTrans1D2" presStyleIdx="0" presStyleCnt="1"/>
      <dgm:spPr/>
      <dgm:t>
        <a:bodyPr/>
        <a:lstStyle/>
        <a:p>
          <a:endParaRPr lang="es-VE"/>
        </a:p>
      </dgm:t>
    </dgm:pt>
    <dgm:pt modelId="{B810D39A-DDB5-48E5-BEA8-886B2962F949}" type="pres">
      <dgm:prSet presAssocID="{4261E865-5002-46E2-9473-0A5F6D8DB0D1}" presName="extraNode" presStyleLbl="node1" presStyleIdx="0" presStyleCnt="2"/>
      <dgm:spPr/>
      <dgm:t>
        <a:bodyPr/>
        <a:lstStyle/>
        <a:p>
          <a:endParaRPr lang="es-VE"/>
        </a:p>
      </dgm:t>
    </dgm:pt>
    <dgm:pt modelId="{13669675-AAD0-4C2D-AF90-29151AB39C1A}" type="pres">
      <dgm:prSet presAssocID="{4261E865-5002-46E2-9473-0A5F6D8DB0D1}" presName="dstNode" presStyleLbl="node1" presStyleIdx="0" presStyleCnt="2"/>
      <dgm:spPr/>
      <dgm:t>
        <a:bodyPr/>
        <a:lstStyle/>
        <a:p>
          <a:endParaRPr lang="es-VE"/>
        </a:p>
      </dgm:t>
    </dgm:pt>
    <dgm:pt modelId="{D5C2DF7D-99A0-4D92-AE54-CB71653DB6AC}" type="pres">
      <dgm:prSet presAssocID="{441BD93B-BBB8-49D4-989A-03208252FA9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6A17E2-2260-408F-B0D7-F9A1E126A7DC}" type="pres">
      <dgm:prSet presAssocID="{441BD93B-BBB8-49D4-989A-03208252FA95}" presName="accent_1" presStyleCnt="0"/>
      <dgm:spPr/>
      <dgm:t>
        <a:bodyPr/>
        <a:lstStyle/>
        <a:p>
          <a:endParaRPr lang="es-VE"/>
        </a:p>
      </dgm:t>
    </dgm:pt>
    <dgm:pt modelId="{123067BD-B227-4F44-9D50-00C3D5EBDF7E}" type="pres">
      <dgm:prSet presAssocID="{441BD93B-BBB8-49D4-989A-03208252FA95}" presName="accentRepeatNode" presStyleLbl="solidFgAcc1" presStyleIdx="0" presStyleCnt="2"/>
      <dgm:spPr/>
      <dgm:t>
        <a:bodyPr/>
        <a:lstStyle/>
        <a:p>
          <a:endParaRPr lang="es-VE"/>
        </a:p>
      </dgm:t>
    </dgm:pt>
    <dgm:pt modelId="{19F98672-DF29-4FF4-B135-408080516385}" type="pres">
      <dgm:prSet presAssocID="{8E48611A-F50C-4CF0-A3A6-99026092A14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5995631-682C-4B4D-9BC9-F96BF9A29C61}" type="pres">
      <dgm:prSet presAssocID="{8E48611A-F50C-4CF0-A3A6-99026092A142}" presName="accent_2" presStyleCnt="0"/>
      <dgm:spPr/>
      <dgm:t>
        <a:bodyPr/>
        <a:lstStyle/>
        <a:p>
          <a:endParaRPr lang="es-VE"/>
        </a:p>
      </dgm:t>
    </dgm:pt>
    <dgm:pt modelId="{8A36D9CE-DF7D-46BA-85F2-87BB3F54654F}" type="pres">
      <dgm:prSet presAssocID="{8E48611A-F50C-4CF0-A3A6-99026092A142}" presName="accentRepeatNode" presStyleLbl="solidFgAcc1" presStyleIdx="1" presStyleCnt="2" custLinFactNeighborX="-76332" custLinFactNeighborY="1970"/>
      <dgm:spPr/>
      <dgm:t>
        <a:bodyPr/>
        <a:lstStyle/>
        <a:p>
          <a:endParaRPr lang="es-VE"/>
        </a:p>
      </dgm:t>
    </dgm:pt>
  </dgm:ptLst>
  <dgm:cxnLst>
    <dgm:cxn modelId="{B6866B3C-1DDB-471A-996B-F804D2C3686C}" type="presOf" srcId="{441BD93B-BBB8-49D4-989A-03208252FA95}" destId="{D5C2DF7D-99A0-4D92-AE54-CB71653DB6AC}" srcOrd="0" destOrd="0" presId="urn:microsoft.com/office/officeart/2008/layout/VerticalCurvedList"/>
    <dgm:cxn modelId="{79F86891-F532-42AF-A037-89A2BFF1EB18}" srcId="{4261E865-5002-46E2-9473-0A5F6D8DB0D1}" destId="{8E48611A-F50C-4CF0-A3A6-99026092A142}" srcOrd="1" destOrd="0" parTransId="{09C18E70-34B5-4C8A-9C45-B01BABEAF67A}" sibTransId="{13A0657B-DC7F-41CD-8098-8C3F9E4595C2}"/>
    <dgm:cxn modelId="{20B497BD-571C-4678-A141-4D4692BDB350}" type="presOf" srcId="{4261E865-5002-46E2-9473-0A5F6D8DB0D1}" destId="{80C849BD-1FB7-48AC-915B-ADD51101DBDF}" srcOrd="0" destOrd="0" presId="urn:microsoft.com/office/officeart/2008/layout/VerticalCurvedList"/>
    <dgm:cxn modelId="{0E8A3498-3FF4-4762-8BB4-93D18CFE1500}" srcId="{4261E865-5002-46E2-9473-0A5F6D8DB0D1}" destId="{441BD93B-BBB8-49D4-989A-03208252FA95}" srcOrd="0" destOrd="0" parTransId="{F5F5BDE1-B4B7-4EAF-BFC9-1BA3C3428820}" sibTransId="{65995319-6690-4926-92A9-DF1B61F9377F}"/>
    <dgm:cxn modelId="{B4D054C4-0375-4DA1-9283-D49CB460631D}" type="presOf" srcId="{65995319-6690-4926-92A9-DF1B61F9377F}" destId="{6CFA5757-ECB3-4BC3-9F34-C4FEBC0496D0}" srcOrd="0" destOrd="0" presId="urn:microsoft.com/office/officeart/2008/layout/VerticalCurvedList"/>
    <dgm:cxn modelId="{A9FE62E0-9DDD-4ACB-A340-C68934BA9705}" type="presOf" srcId="{8E48611A-F50C-4CF0-A3A6-99026092A142}" destId="{19F98672-DF29-4FF4-B135-408080516385}" srcOrd="0" destOrd="0" presId="urn:microsoft.com/office/officeart/2008/layout/VerticalCurvedList"/>
    <dgm:cxn modelId="{947659C6-3DAC-4A7C-A050-864613B60F72}" type="presParOf" srcId="{80C849BD-1FB7-48AC-915B-ADD51101DBDF}" destId="{78E2E421-E40D-4AF5-B019-DFBEC56391D5}" srcOrd="0" destOrd="0" presId="urn:microsoft.com/office/officeart/2008/layout/VerticalCurvedList"/>
    <dgm:cxn modelId="{B195855E-D50D-4753-A17E-91F302585B2A}" type="presParOf" srcId="{78E2E421-E40D-4AF5-B019-DFBEC56391D5}" destId="{4D47D022-17A6-4B4F-B807-2ACD01CD7F1E}" srcOrd="0" destOrd="0" presId="urn:microsoft.com/office/officeart/2008/layout/VerticalCurvedList"/>
    <dgm:cxn modelId="{28F4525A-8304-4CF2-9D8C-7D35D0835A93}" type="presParOf" srcId="{4D47D022-17A6-4B4F-B807-2ACD01CD7F1E}" destId="{C572A146-8776-4BD1-BF02-4B73983889C9}" srcOrd="0" destOrd="0" presId="urn:microsoft.com/office/officeart/2008/layout/VerticalCurvedList"/>
    <dgm:cxn modelId="{9B4110A8-6101-44FC-B036-60EDED7B4E87}" type="presParOf" srcId="{4D47D022-17A6-4B4F-B807-2ACD01CD7F1E}" destId="{6CFA5757-ECB3-4BC3-9F34-C4FEBC0496D0}" srcOrd="1" destOrd="0" presId="urn:microsoft.com/office/officeart/2008/layout/VerticalCurvedList"/>
    <dgm:cxn modelId="{5D5E64C7-D2BE-4BC6-89B7-080EBAEF7CBB}" type="presParOf" srcId="{4D47D022-17A6-4B4F-B807-2ACD01CD7F1E}" destId="{B810D39A-DDB5-48E5-BEA8-886B2962F949}" srcOrd="2" destOrd="0" presId="urn:microsoft.com/office/officeart/2008/layout/VerticalCurvedList"/>
    <dgm:cxn modelId="{5B0B3789-1AE7-445F-BF5E-4C3503CF2558}" type="presParOf" srcId="{4D47D022-17A6-4B4F-B807-2ACD01CD7F1E}" destId="{13669675-AAD0-4C2D-AF90-29151AB39C1A}" srcOrd="3" destOrd="0" presId="urn:microsoft.com/office/officeart/2008/layout/VerticalCurvedList"/>
    <dgm:cxn modelId="{F6C86BA5-A52B-41C6-A96C-092A8AA012DE}" type="presParOf" srcId="{78E2E421-E40D-4AF5-B019-DFBEC56391D5}" destId="{D5C2DF7D-99A0-4D92-AE54-CB71653DB6AC}" srcOrd="1" destOrd="0" presId="urn:microsoft.com/office/officeart/2008/layout/VerticalCurvedList"/>
    <dgm:cxn modelId="{92ECC615-05E5-480F-BD83-FDA4E62EFBF5}" type="presParOf" srcId="{78E2E421-E40D-4AF5-B019-DFBEC56391D5}" destId="{D86A17E2-2260-408F-B0D7-F9A1E126A7DC}" srcOrd="2" destOrd="0" presId="urn:microsoft.com/office/officeart/2008/layout/VerticalCurvedList"/>
    <dgm:cxn modelId="{88E7EF98-F8BB-44D7-9655-8C2999A6AE5E}" type="presParOf" srcId="{D86A17E2-2260-408F-B0D7-F9A1E126A7DC}" destId="{123067BD-B227-4F44-9D50-00C3D5EBDF7E}" srcOrd="0" destOrd="0" presId="urn:microsoft.com/office/officeart/2008/layout/VerticalCurvedList"/>
    <dgm:cxn modelId="{871C91D3-F89F-4A93-90B2-84E56C535D65}" type="presParOf" srcId="{78E2E421-E40D-4AF5-B019-DFBEC56391D5}" destId="{19F98672-DF29-4FF4-B135-408080516385}" srcOrd="3" destOrd="0" presId="urn:microsoft.com/office/officeart/2008/layout/VerticalCurvedList"/>
    <dgm:cxn modelId="{4CB12019-4CC8-4355-9B95-3E242E36ED58}" type="presParOf" srcId="{78E2E421-E40D-4AF5-B019-DFBEC56391D5}" destId="{C5995631-682C-4B4D-9BC9-F96BF9A29C61}" srcOrd="4" destOrd="0" presId="urn:microsoft.com/office/officeart/2008/layout/VerticalCurvedList"/>
    <dgm:cxn modelId="{DA13C700-1274-46D9-86B3-8AAC1712849C}" type="presParOf" srcId="{C5995631-682C-4B4D-9BC9-F96BF9A29C61}" destId="{8A36D9CE-DF7D-46BA-85F2-87BB3F5465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E16419-BA31-4EDE-92F5-5CF377F65D9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44983647-3004-4CE8-9D3E-CAB89C998F3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datos de NRFA fueron obtenidos de la data de una organización que contiene información de pacientes de forma anónima.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87218-0651-4925-A2D5-0656E7C95AB0}" type="parTrans" cxnId="{DF83503A-B892-4975-80E6-8F0224D8B360}">
      <dgm:prSet/>
      <dgm:spPr/>
      <dgm:t>
        <a:bodyPr/>
        <a:lstStyle/>
        <a:p>
          <a:endParaRPr lang="es-VE"/>
        </a:p>
      </dgm:t>
    </dgm:pt>
    <dgm:pt modelId="{B114C243-B168-44D9-B21D-10118A77212F}" type="sibTrans" cxnId="{DF83503A-B892-4975-80E6-8F0224D8B360}">
      <dgm:prSet/>
      <dgm:spPr/>
      <dgm:t>
        <a:bodyPr/>
        <a:lstStyle/>
        <a:p>
          <a:endParaRPr lang="es-VE"/>
        </a:p>
      </dgm:t>
    </dgm:pt>
    <dgm:pt modelId="{C2D2218E-6AE0-4045-9B5F-A7BFAADB00C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(QIO/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que sirve en 7 estados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B9839-6DE3-42F5-904B-7A56F1A779AF}" type="parTrans" cxnId="{C5D457D6-2FA7-45D5-985A-570BA65B5732}">
      <dgm:prSet/>
      <dgm:spPr/>
      <dgm:t>
        <a:bodyPr/>
        <a:lstStyle/>
        <a:p>
          <a:endParaRPr lang="es-VE"/>
        </a:p>
      </dgm:t>
    </dgm:pt>
    <dgm:pt modelId="{B87BAD99-2DE8-4FFF-8C3B-A4D6CC97187C}" type="sibTrans" cxnId="{C5D457D6-2FA7-45D5-985A-570BA65B5732}">
      <dgm:prSet/>
      <dgm:spPr/>
      <dgm:t>
        <a:bodyPr/>
        <a:lstStyle/>
        <a:p>
          <a:endParaRPr lang="es-VE"/>
        </a:p>
      </dgm:t>
    </dgm:pt>
    <dgm:pt modelId="{3313F49D-1C90-47FE-84F8-1C84D33BF45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encargaban de reunir cohortes de pacientes con FA para proyectos que servían para la mejora de la calidad de atención de la salud en estos pacientes.  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3AD39-8BE2-4F23-8707-0D9AC9A94504}" type="parTrans" cxnId="{0F783BA6-79DD-4977-9678-578427B432C0}">
      <dgm:prSet/>
      <dgm:spPr/>
      <dgm:t>
        <a:bodyPr/>
        <a:lstStyle/>
        <a:p>
          <a:endParaRPr lang="es-VE"/>
        </a:p>
      </dgm:t>
    </dgm:pt>
    <dgm:pt modelId="{4DC78659-779D-43AF-9150-2BBA1FCC48CD}" type="sibTrans" cxnId="{0F783BA6-79DD-4977-9678-578427B432C0}">
      <dgm:prSet/>
      <dgm:spPr/>
      <dgm:t>
        <a:bodyPr/>
        <a:lstStyle/>
        <a:p>
          <a:endParaRPr lang="es-VE"/>
        </a:p>
      </dgm:t>
    </dgm:pt>
    <dgm:pt modelId="{E0C61D86-7BDC-4F89-85C3-5012E0605372}" type="pres">
      <dgm:prSet presAssocID="{00E16419-BA31-4EDE-92F5-5CF377F65D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7BB096ED-1942-40D0-BB44-9943B85D4E0E}" type="pres">
      <dgm:prSet presAssocID="{44983647-3004-4CE8-9D3E-CAB89C998F3F}" presName="parentLin" presStyleCnt="0"/>
      <dgm:spPr/>
    </dgm:pt>
    <dgm:pt modelId="{77A7FF68-F867-4389-9EBC-B5E7A7407E57}" type="pres">
      <dgm:prSet presAssocID="{44983647-3004-4CE8-9D3E-CAB89C998F3F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68D92E3F-F9C9-4247-9D4B-D57C2EE30A80}" type="pres">
      <dgm:prSet presAssocID="{44983647-3004-4CE8-9D3E-CAB89C998F3F}" presName="parentText" presStyleLbl="node1" presStyleIdx="0" presStyleCnt="3" custScaleX="127231" custScaleY="149327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98379FA-D669-4750-B665-7DC0ACDFF6E5}" type="pres">
      <dgm:prSet presAssocID="{44983647-3004-4CE8-9D3E-CAB89C998F3F}" presName="negativeSpace" presStyleCnt="0"/>
      <dgm:spPr/>
    </dgm:pt>
    <dgm:pt modelId="{3B2F7231-CA76-4766-A507-25A819787941}" type="pres">
      <dgm:prSet presAssocID="{44983647-3004-4CE8-9D3E-CAB89C998F3F}" presName="childText" presStyleLbl="conFgAcc1" presStyleIdx="0" presStyleCnt="3">
        <dgm:presLayoutVars>
          <dgm:bulletEnabled val="1"/>
        </dgm:presLayoutVars>
      </dgm:prSet>
      <dgm:spPr/>
    </dgm:pt>
    <dgm:pt modelId="{E4530C8B-A79C-4005-90DF-896480FB70DD}" type="pres">
      <dgm:prSet presAssocID="{B114C243-B168-44D9-B21D-10118A77212F}" presName="spaceBetweenRectangles" presStyleCnt="0"/>
      <dgm:spPr/>
    </dgm:pt>
    <dgm:pt modelId="{3D6C145D-BC81-4120-BCFD-81C9B7D91F57}" type="pres">
      <dgm:prSet presAssocID="{C2D2218E-6AE0-4045-9B5F-A7BFAADB00C9}" presName="parentLin" presStyleCnt="0"/>
      <dgm:spPr/>
    </dgm:pt>
    <dgm:pt modelId="{5E2B3D34-77AC-496A-B803-675857F39ABE}" type="pres">
      <dgm:prSet presAssocID="{C2D2218E-6AE0-4045-9B5F-A7BFAADB00C9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199E42BE-9E80-48B7-A497-3D7D2F5A42F0}" type="pres">
      <dgm:prSet presAssocID="{C2D2218E-6AE0-4045-9B5F-A7BFAADB00C9}" presName="parentText" presStyleLbl="node1" presStyleIdx="1" presStyleCnt="3" custScaleX="127506" custScaleY="13144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3EBB662-F1E0-49D0-A51C-6BD97F6D3DDA}" type="pres">
      <dgm:prSet presAssocID="{C2D2218E-6AE0-4045-9B5F-A7BFAADB00C9}" presName="negativeSpace" presStyleCnt="0"/>
      <dgm:spPr/>
    </dgm:pt>
    <dgm:pt modelId="{BF03694C-F0F1-4DE9-A73D-5D661C8D2868}" type="pres">
      <dgm:prSet presAssocID="{C2D2218E-6AE0-4045-9B5F-A7BFAADB00C9}" presName="childText" presStyleLbl="conFgAcc1" presStyleIdx="1" presStyleCnt="3">
        <dgm:presLayoutVars>
          <dgm:bulletEnabled val="1"/>
        </dgm:presLayoutVars>
      </dgm:prSet>
      <dgm:spPr/>
    </dgm:pt>
    <dgm:pt modelId="{0ACEFD85-3B06-4279-8F39-EDA36DD5556B}" type="pres">
      <dgm:prSet presAssocID="{B87BAD99-2DE8-4FFF-8C3B-A4D6CC97187C}" presName="spaceBetweenRectangles" presStyleCnt="0"/>
      <dgm:spPr/>
    </dgm:pt>
    <dgm:pt modelId="{2D678E0B-156F-43CB-A865-8EAAD937DF36}" type="pres">
      <dgm:prSet presAssocID="{3313F49D-1C90-47FE-84F8-1C84D33BF457}" presName="parentLin" presStyleCnt="0"/>
      <dgm:spPr/>
    </dgm:pt>
    <dgm:pt modelId="{F963B8CE-34AB-4F1F-A87C-94F457D0485F}" type="pres">
      <dgm:prSet presAssocID="{3313F49D-1C90-47FE-84F8-1C84D33BF457}" presName="parentLeftMargin" presStyleLbl="node1" presStyleIdx="1" presStyleCnt="3"/>
      <dgm:spPr/>
      <dgm:t>
        <a:bodyPr/>
        <a:lstStyle/>
        <a:p>
          <a:endParaRPr lang="es-VE"/>
        </a:p>
      </dgm:t>
    </dgm:pt>
    <dgm:pt modelId="{B8E54A53-3F48-4B66-A97F-599A9BBC1311}" type="pres">
      <dgm:prSet presAssocID="{3313F49D-1C90-47FE-84F8-1C84D33BF457}" presName="parentText" presStyleLbl="node1" presStyleIdx="2" presStyleCnt="3" custScaleX="126750" custScaleY="15507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B6026D9-A589-4823-B32F-4F4A51361CA6}" type="pres">
      <dgm:prSet presAssocID="{3313F49D-1C90-47FE-84F8-1C84D33BF457}" presName="negativeSpace" presStyleCnt="0"/>
      <dgm:spPr/>
    </dgm:pt>
    <dgm:pt modelId="{BD8394D6-8C19-4F1E-AB17-631B2BACC8D5}" type="pres">
      <dgm:prSet presAssocID="{3313F49D-1C90-47FE-84F8-1C84D33BF4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D457D6-2FA7-45D5-985A-570BA65B5732}" srcId="{00E16419-BA31-4EDE-92F5-5CF377F65D9F}" destId="{C2D2218E-6AE0-4045-9B5F-A7BFAADB00C9}" srcOrd="1" destOrd="0" parTransId="{90AB9839-6DE3-42F5-904B-7A56F1A779AF}" sibTransId="{B87BAD99-2DE8-4FFF-8C3B-A4D6CC97187C}"/>
    <dgm:cxn modelId="{13CDEFF3-A410-4733-A626-24DDD7C6F3BD}" type="presOf" srcId="{3313F49D-1C90-47FE-84F8-1C84D33BF457}" destId="{F963B8CE-34AB-4F1F-A87C-94F457D0485F}" srcOrd="0" destOrd="0" presId="urn:microsoft.com/office/officeart/2005/8/layout/list1"/>
    <dgm:cxn modelId="{43518C71-33B2-490E-86E8-80930857ED2D}" type="presOf" srcId="{44983647-3004-4CE8-9D3E-CAB89C998F3F}" destId="{68D92E3F-F9C9-4247-9D4B-D57C2EE30A80}" srcOrd="1" destOrd="0" presId="urn:microsoft.com/office/officeart/2005/8/layout/list1"/>
    <dgm:cxn modelId="{EE03A5A8-8D94-4062-A92B-61F04502B94C}" type="presOf" srcId="{C2D2218E-6AE0-4045-9B5F-A7BFAADB00C9}" destId="{5E2B3D34-77AC-496A-B803-675857F39ABE}" srcOrd="0" destOrd="0" presId="urn:microsoft.com/office/officeart/2005/8/layout/list1"/>
    <dgm:cxn modelId="{DF83503A-B892-4975-80E6-8F0224D8B360}" srcId="{00E16419-BA31-4EDE-92F5-5CF377F65D9F}" destId="{44983647-3004-4CE8-9D3E-CAB89C998F3F}" srcOrd="0" destOrd="0" parTransId="{66487218-0651-4925-A2D5-0656E7C95AB0}" sibTransId="{B114C243-B168-44D9-B21D-10118A77212F}"/>
    <dgm:cxn modelId="{0F783BA6-79DD-4977-9678-578427B432C0}" srcId="{00E16419-BA31-4EDE-92F5-5CF377F65D9F}" destId="{3313F49D-1C90-47FE-84F8-1C84D33BF457}" srcOrd="2" destOrd="0" parTransId="{6A43AD39-8BE2-4F23-8707-0D9AC9A94504}" sibTransId="{4DC78659-779D-43AF-9150-2BBA1FCC48CD}"/>
    <dgm:cxn modelId="{86DFB8BC-283E-4022-9ACC-87D799E386BC}" type="presOf" srcId="{44983647-3004-4CE8-9D3E-CAB89C998F3F}" destId="{77A7FF68-F867-4389-9EBC-B5E7A7407E57}" srcOrd="0" destOrd="0" presId="urn:microsoft.com/office/officeart/2005/8/layout/list1"/>
    <dgm:cxn modelId="{31F4F56B-B22B-4CDF-A4D4-9068BE3EB54A}" type="presOf" srcId="{3313F49D-1C90-47FE-84F8-1C84D33BF457}" destId="{B8E54A53-3F48-4B66-A97F-599A9BBC1311}" srcOrd="1" destOrd="0" presId="urn:microsoft.com/office/officeart/2005/8/layout/list1"/>
    <dgm:cxn modelId="{E5C9638A-4690-4793-8C63-42D3CBD1F232}" type="presOf" srcId="{C2D2218E-6AE0-4045-9B5F-A7BFAADB00C9}" destId="{199E42BE-9E80-48B7-A497-3D7D2F5A42F0}" srcOrd="1" destOrd="0" presId="urn:microsoft.com/office/officeart/2005/8/layout/list1"/>
    <dgm:cxn modelId="{7984F672-F1DF-4E3F-967E-F569CA4F8D18}" type="presOf" srcId="{00E16419-BA31-4EDE-92F5-5CF377F65D9F}" destId="{E0C61D86-7BDC-4F89-85C3-5012E0605372}" srcOrd="0" destOrd="0" presId="urn:microsoft.com/office/officeart/2005/8/layout/list1"/>
    <dgm:cxn modelId="{0A4B4728-02EF-4EA7-8394-78AA681F0DC6}" type="presParOf" srcId="{E0C61D86-7BDC-4F89-85C3-5012E0605372}" destId="{7BB096ED-1942-40D0-BB44-9943B85D4E0E}" srcOrd="0" destOrd="0" presId="urn:microsoft.com/office/officeart/2005/8/layout/list1"/>
    <dgm:cxn modelId="{D024A237-6B33-4B35-B572-D7C61555BB24}" type="presParOf" srcId="{7BB096ED-1942-40D0-BB44-9943B85D4E0E}" destId="{77A7FF68-F867-4389-9EBC-B5E7A7407E57}" srcOrd="0" destOrd="0" presId="urn:microsoft.com/office/officeart/2005/8/layout/list1"/>
    <dgm:cxn modelId="{5D90EFAD-B763-4F00-904A-BF0EA8F36799}" type="presParOf" srcId="{7BB096ED-1942-40D0-BB44-9943B85D4E0E}" destId="{68D92E3F-F9C9-4247-9D4B-D57C2EE30A80}" srcOrd="1" destOrd="0" presId="urn:microsoft.com/office/officeart/2005/8/layout/list1"/>
    <dgm:cxn modelId="{E7940803-5831-4CEE-8306-95B9DCE4B937}" type="presParOf" srcId="{E0C61D86-7BDC-4F89-85C3-5012E0605372}" destId="{F98379FA-D669-4750-B665-7DC0ACDFF6E5}" srcOrd="1" destOrd="0" presId="urn:microsoft.com/office/officeart/2005/8/layout/list1"/>
    <dgm:cxn modelId="{BEDD15F7-7178-40FD-B31B-87B175CA065F}" type="presParOf" srcId="{E0C61D86-7BDC-4F89-85C3-5012E0605372}" destId="{3B2F7231-CA76-4766-A507-25A819787941}" srcOrd="2" destOrd="0" presId="urn:microsoft.com/office/officeart/2005/8/layout/list1"/>
    <dgm:cxn modelId="{0EFB0128-5745-446F-B3BA-952B7286929E}" type="presParOf" srcId="{E0C61D86-7BDC-4F89-85C3-5012E0605372}" destId="{E4530C8B-A79C-4005-90DF-896480FB70DD}" srcOrd="3" destOrd="0" presId="urn:microsoft.com/office/officeart/2005/8/layout/list1"/>
    <dgm:cxn modelId="{C0A632AA-1C4C-4EB7-87AF-6A9957AF1D65}" type="presParOf" srcId="{E0C61D86-7BDC-4F89-85C3-5012E0605372}" destId="{3D6C145D-BC81-4120-BCFD-81C9B7D91F57}" srcOrd="4" destOrd="0" presId="urn:microsoft.com/office/officeart/2005/8/layout/list1"/>
    <dgm:cxn modelId="{873172B4-7176-4281-9664-150D2C2486A6}" type="presParOf" srcId="{3D6C145D-BC81-4120-BCFD-81C9B7D91F57}" destId="{5E2B3D34-77AC-496A-B803-675857F39ABE}" srcOrd="0" destOrd="0" presId="urn:microsoft.com/office/officeart/2005/8/layout/list1"/>
    <dgm:cxn modelId="{C335A427-5F33-49CA-B827-CBF6CF4F8B6B}" type="presParOf" srcId="{3D6C145D-BC81-4120-BCFD-81C9B7D91F57}" destId="{199E42BE-9E80-48B7-A497-3D7D2F5A42F0}" srcOrd="1" destOrd="0" presId="urn:microsoft.com/office/officeart/2005/8/layout/list1"/>
    <dgm:cxn modelId="{C8BC88D4-45F1-4F11-BDD7-AEBBD407F967}" type="presParOf" srcId="{E0C61D86-7BDC-4F89-85C3-5012E0605372}" destId="{73EBB662-F1E0-49D0-A51C-6BD97F6D3DDA}" srcOrd="5" destOrd="0" presId="urn:microsoft.com/office/officeart/2005/8/layout/list1"/>
    <dgm:cxn modelId="{32BC0252-F414-47D8-A051-0C25B341DA0F}" type="presParOf" srcId="{E0C61D86-7BDC-4F89-85C3-5012E0605372}" destId="{BF03694C-F0F1-4DE9-A73D-5D661C8D2868}" srcOrd="6" destOrd="0" presId="urn:microsoft.com/office/officeart/2005/8/layout/list1"/>
    <dgm:cxn modelId="{765AED97-1C6A-42B7-A276-3EF63C44F4F5}" type="presParOf" srcId="{E0C61D86-7BDC-4F89-85C3-5012E0605372}" destId="{0ACEFD85-3B06-4279-8F39-EDA36DD5556B}" srcOrd="7" destOrd="0" presId="urn:microsoft.com/office/officeart/2005/8/layout/list1"/>
    <dgm:cxn modelId="{5F1CC4A2-EB2E-43D3-AFAC-F28BFE620D49}" type="presParOf" srcId="{E0C61D86-7BDC-4F89-85C3-5012E0605372}" destId="{2D678E0B-156F-43CB-A865-8EAAD937DF36}" srcOrd="8" destOrd="0" presId="urn:microsoft.com/office/officeart/2005/8/layout/list1"/>
    <dgm:cxn modelId="{D749E8B2-FEE0-4AB1-8419-588A5BACC7A3}" type="presParOf" srcId="{2D678E0B-156F-43CB-A865-8EAAD937DF36}" destId="{F963B8CE-34AB-4F1F-A87C-94F457D0485F}" srcOrd="0" destOrd="0" presId="urn:microsoft.com/office/officeart/2005/8/layout/list1"/>
    <dgm:cxn modelId="{6514F240-0CEA-4008-B23D-3D00D2CF5819}" type="presParOf" srcId="{2D678E0B-156F-43CB-A865-8EAAD937DF36}" destId="{B8E54A53-3F48-4B66-A97F-599A9BBC1311}" srcOrd="1" destOrd="0" presId="urn:microsoft.com/office/officeart/2005/8/layout/list1"/>
    <dgm:cxn modelId="{61A41B63-8E16-4D37-8F00-F7E9A55631F3}" type="presParOf" srcId="{E0C61D86-7BDC-4F89-85C3-5012E0605372}" destId="{0B6026D9-A589-4823-B32F-4F4A51361CA6}" srcOrd="9" destOrd="0" presId="urn:microsoft.com/office/officeart/2005/8/layout/list1"/>
    <dgm:cxn modelId="{34B63F7A-66CC-4BBB-B83B-514A2C9DBA7D}" type="presParOf" srcId="{E0C61D86-7BDC-4F89-85C3-5012E0605372}" destId="{BD8394D6-8C19-4F1E-AB17-631B2BACC8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E16419-BA31-4EDE-92F5-5CF377F65D9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44983647-3004-4CE8-9D3E-CAB89C998F3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analistas de QIO/PRO utilizaron  la clasificación internacional de enfermedades, Novena revisión, Modificación clínica (CIE-9-CM) </a:t>
          </a:r>
          <a:r>
            <a:rPr lang="es-VE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cod</a:t>
          </a:r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427.31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87218-0651-4925-A2D5-0656E7C95AB0}" type="parTrans" cxnId="{DF83503A-B892-4975-80E6-8F0224D8B360}">
      <dgm:prSet/>
      <dgm:spPr/>
      <dgm:t>
        <a:bodyPr/>
        <a:lstStyle/>
        <a:p>
          <a:endParaRPr lang="es-VE"/>
        </a:p>
      </dgm:t>
    </dgm:pt>
    <dgm:pt modelId="{B114C243-B168-44D9-B21D-10118A77212F}" type="sibTrans" cxnId="{DF83503A-B892-4975-80E6-8F0224D8B360}">
      <dgm:prSet/>
      <dgm:spPr/>
      <dgm:t>
        <a:bodyPr/>
        <a:lstStyle/>
        <a:p>
          <a:endParaRPr lang="es-VE"/>
        </a:p>
      </dgm:t>
    </dgm:pt>
    <dgm:pt modelId="{C2D2218E-6AE0-4045-9B5F-A7BFAADB00C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 sea en un diagnostico principal o secundario.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B9839-6DE3-42F5-904B-7A56F1A779AF}" type="parTrans" cxnId="{C5D457D6-2FA7-45D5-985A-570BA65B5732}">
      <dgm:prSet/>
      <dgm:spPr/>
      <dgm:t>
        <a:bodyPr/>
        <a:lstStyle/>
        <a:p>
          <a:endParaRPr lang="es-VE"/>
        </a:p>
      </dgm:t>
    </dgm:pt>
    <dgm:pt modelId="{B87BAD99-2DE8-4FFF-8C3B-A4D6CC97187C}" type="sibTrans" cxnId="{C5D457D6-2FA7-45D5-985A-570BA65B5732}">
      <dgm:prSet/>
      <dgm:spPr/>
      <dgm:t>
        <a:bodyPr/>
        <a:lstStyle/>
        <a:p>
          <a:endParaRPr lang="es-VE"/>
        </a:p>
      </dgm:t>
    </dgm:pt>
    <dgm:pt modelId="{3313F49D-1C90-47FE-84F8-1C84D33BF457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identificar pacientes con FA   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3AD39-8BE2-4F23-8707-0D9AC9A94504}" type="parTrans" cxnId="{0F783BA6-79DD-4977-9678-578427B432C0}">
      <dgm:prSet/>
      <dgm:spPr/>
      <dgm:t>
        <a:bodyPr/>
        <a:lstStyle/>
        <a:p>
          <a:endParaRPr lang="es-VE"/>
        </a:p>
      </dgm:t>
    </dgm:pt>
    <dgm:pt modelId="{4DC78659-779D-43AF-9150-2BBA1FCC48CD}" type="sibTrans" cxnId="{0F783BA6-79DD-4977-9678-578427B432C0}">
      <dgm:prSet/>
      <dgm:spPr/>
      <dgm:t>
        <a:bodyPr/>
        <a:lstStyle/>
        <a:p>
          <a:endParaRPr lang="es-VE"/>
        </a:p>
      </dgm:t>
    </dgm:pt>
    <dgm:pt modelId="{E0C61D86-7BDC-4F89-85C3-5012E0605372}" type="pres">
      <dgm:prSet presAssocID="{00E16419-BA31-4EDE-92F5-5CF377F65D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7BB096ED-1942-40D0-BB44-9943B85D4E0E}" type="pres">
      <dgm:prSet presAssocID="{44983647-3004-4CE8-9D3E-CAB89C998F3F}" presName="parentLin" presStyleCnt="0"/>
      <dgm:spPr/>
    </dgm:pt>
    <dgm:pt modelId="{77A7FF68-F867-4389-9EBC-B5E7A7407E57}" type="pres">
      <dgm:prSet presAssocID="{44983647-3004-4CE8-9D3E-CAB89C998F3F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68D92E3F-F9C9-4247-9D4B-D57C2EE30A80}" type="pres">
      <dgm:prSet presAssocID="{44983647-3004-4CE8-9D3E-CAB89C998F3F}" presName="parentText" presStyleLbl="node1" presStyleIdx="0" presStyleCnt="3" custScaleX="127231" custScaleY="149327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98379FA-D669-4750-B665-7DC0ACDFF6E5}" type="pres">
      <dgm:prSet presAssocID="{44983647-3004-4CE8-9D3E-CAB89C998F3F}" presName="negativeSpace" presStyleCnt="0"/>
      <dgm:spPr/>
    </dgm:pt>
    <dgm:pt modelId="{3B2F7231-CA76-4766-A507-25A819787941}" type="pres">
      <dgm:prSet presAssocID="{44983647-3004-4CE8-9D3E-CAB89C998F3F}" presName="childText" presStyleLbl="conFgAcc1" presStyleIdx="0" presStyleCnt="3">
        <dgm:presLayoutVars>
          <dgm:bulletEnabled val="1"/>
        </dgm:presLayoutVars>
      </dgm:prSet>
      <dgm:spPr/>
    </dgm:pt>
    <dgm:pt modelId="{E4530C8B-A79C-4005-90DF-896480FB70DD}" type="pres">
      <dgm:prSet presAssocID="{B114C243-B168-44D9-B21D-10118A77212F}" presName="spaceBetweenRectangles" presStyleCnt="0"/>
      <dgm:spPr/>
    </dgm:pt>
    <dgm:pt modelId="{3D6C145D-BC81-4120-BCFD-81C9B7D91F57}" type="pres">
      <dgm:prSet presAssocID="{C2D2218E-6AE0-4045-9B5F-A7BFAADB00C9}" presName="parentLin" presStyleCnt="0"/>
      <dgm:spPr/>
    </dgm:pt>
    <dgm:pt modelId="{5E2B3D34-77AC-496A-B803-675857F39ABE}" type="pres">
      <dgm:prSet presAssocID="{C2D2218E-6AE0-4045-9B5F-A7BFAADB00C9}" presName="parentLeftMargin" presStyleLbl="node1" presStyleIdx="0" presStyleCnt="3"/>
      <dgm:spPr/>
      <dgm:t>
        <a:bodyPr/>
        <a:lstStyle/>
        <a:p>
          <a:endParaRPr lang="es-VE"/>
        </a:p>
      </dgm:t>
    </dgm:pt>
    <dgm:pt modelId="{199E42BE-9E80-48B7-A497-3D7D2F5A42F0}" type="pres">
      <dgm:prSet presAssocID="{C2D2218E-6AE0-4045-9B5F-A7BFAADB00C9}" presName="parentText" presStyleLbl="node1" presStyleIdx="1" presStyleCnt="3" custScaleX="127506" custScaleY="13144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3EBB662-F1E0-49D0-A51C-6BD97F6D3DDA}" type="pres">
      <dgm:prSet presAssocID="{C2D2218E-6AE0-4045-9B5F-A7BFAADB00C9}" presName="negativeSpace" presStyleCnt="0"/>
      <dgm:spPr/>
    </dgm:pt>
    <dgm:pt modelId="{BF03694C-F0F1-4DE9-A73D-5D661C8D2868}" type="pres">
      <dgm:prSet presAssocID="{C2D2218E-6AE0-4045-9B5F-A7BFAADB00C9}" presName="childText" presStyleLbl="conFgAcc1" presStyleIdx="1" presStyleCnt="3">
        <dgm:presLayoutVars>
          <dgm:bulletEnabled val="1"/>
        </dgm:presLayoutVars>
      </dgm:prSet>
      <dgm:spPr/>
    </dgm:pt>
    <dgm:pt modelId="{0ACEFD85-3B06-4279-8F39-EDA36DD5556B}" type="pres">
      <dgm:prSet presAssocID="{B87BAD99-2DE8-4FFF-8C3B-A4D6CC97187C}" presName="spaceBetweenRectangles" presStyleCnt="0"/>
      <dgm:spPr/>
    </dgm:pt>
    <dgm:pt modelId="{2D678E0B-156F-43CB-A865-8EAAD937DF36}" type="pres">
      <dgm:prSet presAssocID="{3313F49D-1C90-47FE-84F8-1C84D33BF457}" presName="parentLin" presStyleCnt="0"/>
      <dgm:spPr/>
    </dgm:pt>
    <dgm:pt modelId="{F963B8CE-34AB-4F1F-A87C-94F457D0485F}" type="pres">
      <dgm:prSet presAssocID="{3313F49D-1C90-47FE-84F8-1C84D33BF457}" presName="parentLeftMargin" presStyleLbl="node1" presStyleIdx="1" presStyleCnt="3"/>
      <dgm:spPr/>
      <dgm:t>
        <a:bodyPr/>
        <a:lstStyle/>
        <a:p>
          <a:endParaRPr lang="es-VE"/>
        </a:p>
      </dgm:t>
    </dgm:pt>
    <dgm:pt modelId="{B8E54A53-3F48-4B66-A97F-599A9BBC1311}" type="pres">
      <dgm:prSet presAssocID="{3313F49D-1C90-47FE-84F8-1C84D33BF457}" presName="parentText" presStyleLbl="node1" presStyleIdx="2" presStyleCnt="3" custScaleX="126750" custScaleY="15507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B6026D9-A589-4823-B32F-4F4A51361CA6}" type="pres">
      <dgm:prSet presAssocID="{3313F49D-1C90-47FE-84F8-1C84D33BF457}" presName="negativeSpace" presStyleCnt="0"/>
      <dgm:spPr/>
    </dgm:pt>
    <dgm:pt modelId="{BD8394D6-8C19-4F1E-AB17-631B2BACC8D5}" type="pres">
      <dgm:prSet presAssocID="{3313F49D-1C90-47FE-84F8-1C84D33BF4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D457D6-2FA7-45D5-985A-570BA65B5732}" srcId="{00E16419-BA31-4EDE-92F5-5CF377F65D9F}" destId="{C2D2218E-6AE0-4045-9B5F-A7BFAADB00C9}" srcOrd="1" destOrd="0" parTransId="{90AB9839-6DE3-42F5-904B-7A56F1A779AF}" sibTransId="{B87BAD99-2DE8-4FFF-8C3B-A4D6CC97187C}"/>
    <dgm:cxn modelId="{59917BD2-83C1-4CB4-81D0-24E1F5834D75}" type="presOf" srcId="{44983647-3004-4CE8-9D3E-CAB89C998F3F}" destId="{68D92E3F-F9C9-4247-9D4B-D57C2EE30A80}" srcOrd="1" destOrd="0" presId="urn:microsoft.com/office/officeart/2005/8/layout/list1"/>
    <dgm:cxn modelId="{DF83503A-B892-4975-80E6-8F0224D8B360}" srcId="{00E16419-BA31-4EDE-92F5-5CF377F65D9F}" destId="{44983647-3004-4CE8-9D3E-CAB89C998F3F}" srcOrd="0" destOrd="0" parTransId="{66487218-0651-4925-A2D5-0656E7C95AB0}" sibTransId="{B114C243-B168-44D9-B21D-10118A77212F}"/>
    <dgm:cxn modelId="{35C6D779-63B5-49C3-AF92-CE9924CD43CF}" type="presOf" srcId="{3313F49D-1C90-47FE-84F8-1C84D33BF457}" destId="{F963B8CE-34AB-4F1F-A87C-94F457D0485F}" srcOrd="0" destOrd="0" presId="urn:microsoft.com/office/officeart/2005/8/layout/list1"/>
    <dgm:cxn modelId="{A2633018-8E15-475C-A750-39971932920E}" type="presOf" srcId="{44983647-3004-4CE8-9D3E-CAB89C998F3F}" destId="{77A7FF68-F867-4389-9EBC-B5E7A7407E57}" srcOrd="0" destOrd="0" presId="urn:microsoft.com/office/officeart/2005/8/layout/list1"/>
    <dgm:cxn modelId="{2312CE24-A472-4866-8BEE-1B4A59C25CDC}" type="presOf" srcId="{C2D2218E-6AE0-4045-9B5F-A7BFAADB00C9}" destId="{199E42BE-9E80-48B7-A497-3D7D2F5A42F0}" srcOrd="1" destOrd="0" presId="urn:microsoft.com/office/officeart/2005/8/layout/list1"/>
    <dgm:cxn modelId="{0F783BA6-79DD-4977-9678-578427B432C0}" srcId="{00E16419-BA31-4EDE-92F5-5CF377F65D9F}" destId="{3313F49D-1C90-47FE-84F8-1C84D33BF457}" srcOrd="2" destOrd="0" parTransId="{6A43AD39-8BE2-4F23-8707-0D9AC9A94504}" sibTransId="{4DC78659-779D-43AF-9150-2BBA1FCC48CD}"/>
    <dgm:cxn modelId="{5FEB18F2-1A93-4165-A55F-0242150E7750}" type="presOf" srcId="{C2D2218E-6AE0-4045-9B5F-A7BFAADB00C9}" destId="{5E2B3D34-77AC-496A-B803-675857F39ABE}" srcOrd="0" destOrd="0" presId="urn:microsoft.com/office/officeart/2005/8/layout/list1"/>
    <dgm:cxn modelId="{A3648350-856E-4992-8F3E-4BDDBA32CDC9}" type="presOf" srcId="{00E16419-BA31-4EDE-92F5-5CF377F65D9F}" destId="{E0C61D86-7BDC-4F89-85C3-5012E0605372}" srcOrd="0" destOrd="0" presId="urn:microsoft.com/office/officeart/2005/8/layout/list1"/>
    <dgm:cxn modelId="{1DD62DBD-34B7-4669-8D02-5C884F6653D4}" type="presOf" srcId="{3313F49D-1C90-47FE-84F8-1C84D33BF457}" destId="{B8E54A53-3F48-4B66-A97F-599A9BBC1311}" srcOrd="1" destOrd="0" presId="urn:microsoft.com/office/officeart/2005/8/layout/list1"/>
    <dgm:cxn modelId="{6BA2E177-3B7C-443B-8830-220004C2BA9B}" type="presParOf" srcId="{E0C61D86-7BDC-4F89-85C3-5012E0605372}" destId="{7BB096ED-1942-40D0-BB44-9943B85D4E0E}" srcOrd="0" destOrd="0" presId="urn:microsoft.com/office/officeart/2005/8/layout/list1"/>
    <dgm:cxn modelId="{71A4537F-B412-4B5D-B6A9-8B9508AB7DE4}" type="presParOf" srcId="{7BB096ED-1942-40D0-BB44-9943B85D4E0E}" destId="{77A7FF68-F867-4389-9EBC-B5E7A7407E57}" srcOrd="0" destOrd="0" presId="urn:microsoft.com/office/officeart/2005/8/layout/list1"/>
    <dgm:cxn modelId="{E9CCC1AA-D2C2-4B3A-B958-F67BD9F235DA}" type="presParOf" srcId="{7BB096ED-1942-40D0-BB44-9943B85D4E0E}" destId="{68D92E3F-F9C9-4247-9D4B-D57C2EE30A80}" srcOrd="1" destOrd="0" presId="urn:microsoft.com/office/officeart/2005/8/layout/list1"/>
    <dgm:cxn modelId="{EBCC64D0-5BFA-4830-8B26-3F56E99850E1}" type="presParOf" srcId="{E0C61D86-7BDC-4F89-85C3-5012E0605372}" destId="{F98379FA-D669-4750-B665-7DC0ACDFF6E5}" srcOrd="1" destOrd="0" presId="urn:microsoft.com/office/officeart/2005/8/layout/list1"/>
    <dgm:cxn modelId="{F4325C49-668C-4099-9302-36AC18D11904}" type="presParOf" srcId="{E0C61D86-7BDC-4F89-85C3-5012E0605372}" destId="{3B2F7231-CA76-4766-A507-25A819787941}" srcOrd="2" destOrd="0" presId="urn:microsoft.com/office/officeart/2005/8/layout/list1"/>
    <dgm:cxn modelId="{58B8BF37-9F50-49CB-8DE3-8C5E4A0E521F}" type="presParOf" srcId="{E0C61D86-7BDC-4F89-85C3-5012E0605372}" destId="{E4530C8B-A79C-4005-90DF-896480FB70DD}" srcOrd="3" destOrd="0" presId="urn:microsoft.com/office/officeart/2005/8/layout/list1"/>
    <dgm:cxn modelId="{84F5BE13-E488-45B3-8397-FB1B7AB6FE7E}" type="presParOf" srcId="{E0C61D86-7BDC-4F89-85C3-5012E0605372}" destId="{3D6C145D-BC81-4120-BCFD-81C9B7D91F57}" srcOrd="4" destOrd="0" presId="urn:microsoft.com/office/officeart/2005/8/layout/list1"/>
    <dgm:cxn modelId="{8E812FDE-D62E-41AD-9771-D71C94951F4F}" type="presParOf" srcId="{3D6C145D-BC81-4120-BCFD-81C9B7D91F57}" destId="{5E2B3D34-77AC-496A-B803-675857F39ABE}" srcOrd="0" destOrd="0" presId="urn:microsoft.com/office/officeart/2005/8/layout/list1"/>
    <dgm:cxn modelId="{1C700D0D-C344-42C5-9153-B14F4AF66B37}" type="presParOf" srcId="{3D6C145D-BC81-4120-BCFD-81C9B7D91F57}" destId="{199E42BE-9E80-48B7-A497-3D7D2F5A42F0}" srcOrd="1" destOrd="0" presId="urn:microsoft.com/office/officeart/2005/8/layout/list1"/>
    <dgm:cxn modelId="{A31E1436-97ED-4D7F-986B-820D2A069933}" type="presParOf" srcId="{E0C61D86-7BDC-4F89-85C3-5012E0605372}" destId="{73EBB662-F1E0-49D0-A51C-6BD97F6D3DDA}" srcOrd="5" destOrd="0" presId="urn:microsoft.com/office/officeart/2005/8/layout/list1"/>
    <dgm:cxn modelId="{6DFF70AA-DDC1-462C-A8CE-DEF3AEE0451D}" type="presParOf" srcId="{E0C61D86-7BDC-4F89-85C3-5012E0605372}" destId="{BF03694C-F0F1-4DE9-A73D-5D661C8D2868}" srcOrd="6" destOrd="0" presId="urn:microsoft.com/office/officeart/2005/8/layout/list1"/>
    <dgm:cxn modelId="{A96C4AF1-64AD-4981-886E-EBCC08F16E3B}" type="presParOf" srcId="{E0C61D86-7BDC-4F89-85C3-5012E0605372}" destId="{0ACEFD85-3B06-4279-8F39-EDA36DD5556B}" srcOrd="7" destOrd="0" presId="urn:microsoft.com/office/officeart/2005/8/layout/list1"/>
    <dgm:cxn modelId="{3FBEF8E7-FC1C-421D-BA0C-9CDCCF3E0B74}" type="presParOf" srcId="{E0C61D86-7BDC-4F89-85C3-5012E0605372}" destId="{2D678E0B-156F-43CB-A865-8EAAD937DF36}" srcOrd="8" destOrd="0" presId="urn:microsoft.com/office/officeart/2005/8/layout/list1"/>
    <dgm:cxn modelId="{410B9BC5-9B79-4131-B716-D11D9EB9C2BB}" type="presParOf" srcId="{2D678E0B-156F-43CB-A865-8EAAD937DF36}" destId="{F963B8CE-34AB-4F1F-A87C-94F457D0485F}" srcOrd="0" destOrd="0" presId="urn:microsoft.com/office/officeart/2005/8/layout/list1"/>
    <dgm:cxn modelId="{FAB33DF5-1CB2-4985-8180-2AABEF88D129}" type="presParOf" srcId="{2D678E0B-156F-43CB-A865-8EAAD937DF36}" destId="{B8E54A53-3F48-4B66-A97F-599A9BBC1311}" srcOrd="1" destOrd="0" presId="urn:microsoft.com/office/officeart/2005/8/layout/list1"/>
    <dgm:cxn modelId="{C386B9E9-8BE6-4E7F-A439-D2E8203C021E}" type="presParOf" srcId="{E0C61D86-7BDC-4F89-85C3-5012E0605372}" destId="{0B6026D9-A589-4823-B32F-4F4A51361CA6}" srcOrd="9" destOrd="0" presId="urn:microsoft.com/office/officeart/2005/8/layout/list1"/>
    <dgm:cxn modelId="{E39A8305-2D14-4B7E-AB73-47165B5E993B}" type="presParOf" srcId="{E0C61D86-7BDC-4F89-85C3-5012E0605372}" destId="{BD8394D6-8C19-4F1E-AB17-631B2BACC8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E16419-BA31-4EDE-92F5-5CF377F65D9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44983647-3004-4CE8-9D3E-CAB89C998F3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VE" sz="2000" dirty="0" smtClean="0">
              <a:solidFill>
                <a:schemeClr val="tx1"/>
              </a:solidFill>
            </a:rPr>
            <a:t>Los analistas de QIO/PRO confirmaron la presencia de </a:t>
          </a:r>
          <a:r>
            <a:rPr lang="es-VE" sz="2800" b="1" dirty="0" smtClean="0">
              <a:solidFill>
                <a:schemeClr val="tx1"/>
              </a:solidFill>
            </a:rPr>
            <a:t>FA crónica o recurrente  </a:t>
          </a:r>
          <a:r>
            <a:rPr lang="es-VE" sz="2000" dirty="0" smtClean="0">
              <a:solidFill>
                <a:schemeClr val="tx1"/>
              </a:solidFill>
            </a:rPr>
            <a:t>a través de los registros electrocardiográficos o historial médico que se obtenían durante la hospitalización de los pacientes </a:t>
          </a:r>
          <a:endParaRPr lang="es-VE" sz="2000" dirty="0">
            <a:solidFill>
              <a:schemeClr val="tx1"/>
            </a:solidFill>
          </a:endParaRPr>
        </a:p>
      </dgm:t>
    </dgm:pt>
    <dgm:pt modelId="{66487218-0651-4925-A2D5-0656E7C95AB0}" type="parTrans" cxnId="{DF83503A-B892-4975-80E6-8F0224D8B360}">
      <dgm:prSet/>
      <dgm:spPr/>
      <dgm:t>
        <a:bodyPr/>
        <a:lstStyle/>
        <a:p>
          <a:endParaRPr lang="es-VE"/>
        </a:p>
      </dgm:t>
    </dgm:pt>
    <dgm:pt modelId="{B114C243-B168-44D9-B21D-10118A77212F}" type="sibTrans" cxnId="{DF83503A-B892-4975-80E6-8F0224D8B360}">
      <dgm:prSet/>
      <dgm:spPr/>
      <dgm:t>
        <a:bodyPr/>
        <a:lstStyle/>
        <a:p>
          <a:endParaRPr lang="es-VE"/>
        </a:p>
      </dgm:t>
    </dgm:pt>
    <dgm:pt modelId="{C2D2218E-6AE0-4045-9B5F-A7BFAADB00C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</a:rPr>
            <a:t>Se</a:t>
          </a:r>
          <a:r>
            <a:rPr lang="es-VE" sz="2800" dirty="0" smtClean="0">
              <a:solidFill>
                <a:schemeClr val="tx1"/>
              </a:solidFill>
            </a:rPr>
            <a:t> EXCLUYERON </a:t>
          </a:r>
          <a:r>
            <a:rPr lang="es-VE" sz="2000" dirty="0" smtClean="0">
              <a:solidFill>
                <a:schemeClr val="tx1"/>
              </a:solidFill>
            </a:rPr>
            <a:t>los pacientes que tenían FA aguda o que murieron durante la hospitalización.</a:t>
          </a:r>
          <a:endParaRPr lang="es-VE" sz="2000" dirty="0">
            <a:solidFill>
              <a:schemeClr val="tx1"/>
            </a:solidFill>
          </a:endParaRPr>
        </a:p>
      </dgm:t>
    </dgm:pt>
    <dgm:pt modelId="{90AB9839-6DE3-42F5-904B-7A56F1A779AF}" type="parTrans" cxnId="{C5D457D6-2FA7-45D5-985A-570BA65B5732}">
      <dgm:prSet/>
      <dgm:spPr/>
      <dgm:t>
        <a:bodyPr/>
        <a:lstStyle/>
        <a:p>
          <a:endParaRPr lang="es-VE"/>
        </a:p>
      </dgm:t>
    </dgm:pt>
    <dgm:pt modelId="{B87BAD99-2DE8-4FFF-8C3B-A4D6CC97187C}" type="sibTrans" cxnId="{C5D457D6-2FA7-45D5-985A-570BA65B5732}">
      <dgm:prSet/>
      <dgm:spPr/>
      <dgm:t>
        <a:bodyPr/>
        <a:lstStyle/>
        <a:p>
          <a:endParaRPr lang="es-VE"/>
        </a:p>
      </dgm:t>
    </dgm:pt>
    <dgm:pt modelId="{E0C61D86-7BDC-4F89-85C3-5012E0605372}" type="pres">
      <dgm:prSet presAssocID="{00E16419-BA31-4EDE-92F5-5CF377F65D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7BB096ED-1942-40D0-BB44-9943B85D4E0E}" type="pres">
      <dgm:prSet presAssocID="{44983647-3004-4CE8-9D3E-CAB89C998F3F}" presName="parentLin" presStyleCnt="0"/>
      <dgm:spPr/>
    </dgm:pt>
    <dgm:pt modelId="{77A7FF68-F867-4389-9EBC-B5E7A7407E57}" type="pres">
      <dgm:prSet presAssocID="{44983647-3004-4CE8-9D3E-CAB89C998F3F}" presName="parentLeftMargin" presStyleLbl="node1" presStyleIdx="0" presStyleCnt="2"/>
      <dgm:spPr/>
      <dgm:t>
        <a:bodyPr/>
        <a:lstStyle/>
        <a:p>
          <a:endParaRPr lang="es-VE"/>
        </a:p>
      </dgm:t>
    </dgm:pt>
    <dgm:pt modelId="{68D92E3F-F9C9-4247-9D4B-D57C2EE30A80}" type="pres">
      <dgm:prSet presAssocID="{44983647-3004-4CE8-9D3E-CAB89C998F3F}" presName="parentText" presStyleLbl="node1" presStyleIdx="0" presStyleCnt="2" custScaleX="127231" custScaleY="149327" custLinFactNeighborX="-410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98379FA-D669-4750-B665-7DC0ACDFF6E5}" type="pres">
      <dgm:prSet presAssocID="{44983647-3004-4CE8-9D3E-CAB89C998F3F}" presName="negativeSpace" presStyleCnt="0"/>
      <dgm:spPr/>
    </dgm:pt>
    <dgm:pt modelId="{3B2F7231-CA76-4766-A507-25A819787941}" type="pres">
      <dgm:prSet presAssocID="{44983647-3004-4CE8-9D3E-CAB89C998F3F}" presName="childText" presStyleLbl="conFgAcc1" presStyleIdx="0" presStyleCnt="2">
        <dgm:presLayoutVars>
          <dgm:bulletEnabled val="1"/>
        </dgm:presLayoutVars>
      </dgm:prSet>
      <dgm:spPr/>
    </dgm:pt>
    <dgm:pt modelId="{E4530C8B-A79C-4005-90DF-896480FB70DD}" type="pres">
      <dgm:prSet presAssocID="{B114C243-B168-44D9-B21D-10118A77212F}" presName="spaceBetweenRectangles" presStyleCnt="0"/>
      <dgm:spPr/>
    </dgm:pt>
    <dgm:pt modelId="{3D6C145D-BC81-4120-BCFD-81C9B7D91F57}" type="pres">
      <dgm:prSet presAssocID="{C2D2218E-6AE0-4045-9B5F-A7BFAADB00C9}" presName="parentLin" presStyleCnt="0"/>
      <dgm:spPr/>
    </dgm:pt>
    <dgm:pt modelId="{5E2B3D34-77AC-496A-B803-675857F39ABE}" type="pres">
      <dgm:prSet presAssocID="{C2D2218E-6AE0-4045-9B5F-A7BFAADB00C9}" presName="parentLeftMargin" presStyleLbl="node1" presStyleIdx="0" presStyleCnt="2"/>
      <dgm:spPr/>
      <dgm:t>
        <a:bodyPr/>
        <a:lstStyle/>
        <a:p>
          <a:endParaRPr lang="es-VE"/>
        </a:p>
      </dgm:t>
    </dgm:pt>
    <dgm:pt modelId="{199E42BE-9E80-48B7-A497-3D7D2F5A42F0}" type="pres">
      <dgm:prSet presAssocID="{C2D2218E-6AE0-4045-9B5F-A7BFAADB00C9}" presName="parentText" presStyleLbl="node1" presStyleIdx="1" presStyleCnt="2" custScaleX="127506" custScaleY="131446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3EBB662-F1E0-49D0-A51C-6BD97F6D3DDA}" type="pres">
      <dgm:prSet presAssocID="{C2D2218E-6AE0-4045-9B5F-A7BFAADB00C9}" presName="negativeSpace" presStyleCnt="0"/>
      <dgm:spPr/>
    </dgm:pt>
    <dgm:pt modelId="{BF03694C-F0F1-4DE9-A73D-5D661C8D2868}" type="pres">
      <dgm:prSet presAssocID="{C2D2218E-6AE0-4045-9B5F-A7BFAADB00C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5D457D6-2FA7-45D5-985A-570BA65B5732}" srcId="{00E16419-BA31-4EDE-92F5-5CF377F65D9F}" destId="{C2D2218E-6AE0-4045-9B5F-A7BFAADB00C9}" srcOrd="1" destOrd="0" parTransId="{90AB9839-6DE3-42F5-904B-7A56F1A779AF}" sibTransId="{B87BAD99-2DE8-4FFF-8C3B-A4D6CC97187C}"/>
    <dgm:cxn modelId="{83074BE7-6249-4903-99F2-3CB5FD6F6101}" type="presOf" srcId="{C2D2218E-6AE0-4045-9B5F-A7BFAADB00C9}" destId="{5E2B3D34-77AC-496A-B803-675857F39ABE}" srcOrd="0" destOrd="0" presId="urn:microsoft.com/office/officeart/2005/8/layout/list1"/>
    <dgm:cxn modelId="{8274BA36-6A6E-4536-8516-2E3C9048F4C6}" type="presOf" srcId="{00E16419-BA31-4EDE-92F5-5CF377F65D9F}" destId="{E0C61D86-7BDC-4F89-85C3-5012E0605372}" srcOrd="0" destOrd="0" presId="urn:microsoft.com/office/officeart/2005/8/layout/list1"/>
    <dgm:cxn modelId="{108C863B-B889-4434-80CC-D560A1CD41F6}" type="presOf" srcId="{C2D2218E-6AE0-4045-9B5F-A7BFAADB00C9}" destId="{199E42BE-9E80-48B7-A497-3D7D2F5A42F0}" srcOrd="1" destOrd="0" presId="urn:microsoft.com/office/officeart/2005/8/layout/list1"/>
    <dgm:cxn modelId="{19E9F4C2-E502-4E80-8EEB-333157F4FC01}" type="presOf" srcId="{44983647-3004-4CE8-9D3E-CAB89C998F3F}" destId="{77A7FF68-F867-4389-9EBC-B5E7A7407E57}" srcOrd="0" destOrd="0" presId="urn:microsoft.com/office/officeart/2005/8/layout/list1"/>
    <dgm:cxn modelId="{DF83503A-B892-4975-80E6-8F0224D8B360}" srcId="{00E16419-BA31-4EDE-92F5-5CF377F65D9F}" destId="{44983647-3004-4CE8-9D3E-CAB89C998F3F}" srcOrd="0" destOrd="0" parTransId="{66487218-0651-4925-A2D5-0656E7C95AB0}" sibTransId="{B114C243-B168-44D9-B21D-10118A77212F}"/>
    <dgm:cxn modelId="{68C51EBF-82A8-4491-88A8-DFCC1CE76D22}" type="presOf" srcId="{44983647-3004-4CE8-9D3E-CAB89C998F3F}" destId="{68D92E3F-F9C9-4247-9D4B-D57C2EE30A80}" srcOrd="1" destOrd="0" presId="urn:microsoft.com/office/officeart/2005/8/layout/list1"/>
    <dgm:cxn modelId="{CB3552AC-EA28-4902-9EF9-BB6BEA873903}" type="presParOf" srcId="{E0C61D86-7BDC-4F89-85C3-5012E0605372}" destId="{7BB096ED-1942-40D0-BB44-9943B85D4E0E}" srcOrd="0" destOrd="0" presId="urn:microsoft.com/office/officeart/2005/8/layout/list1"/>
    <dgm:cxn modelId="{87DE2107-BCAF-4206-8165-DECA8FF9E27E}" type="presParOf" srcId="{7BB096ED-1942-40D0-BB44-9943B85D4E0E}" destId="{77A7FF68-F867-4389-9EBC-B5E7A7407E57}" srcOrd="0" destOrd="0" presId="urn:microsoft.com/office/officeart/2005/8/layout/list1"/>
    <dgm:cxn modelId="{EDD9B071-24E7-4BC2-A569-ED7BA5F45CF3}" type="presParOf" srcId="{7BB096ED-1942-40D0-BB44-9943B85D4E0E}" destId="{68D92E3F-F9C9-4247-9D4B-D57C2EE30A80}" srcOrd="1" destOrd="0" presId="urn:microsoft.com/office/officeart/2005/8/layout/list1"/>
    <dgm:cxn modelId="{DC3D24D7-05C5-4C00-86B6-844B2C4B6E0C}" type="presParOf" srcId="{E0C61D86-7BDC-4F89-85C3-5012E0605372}" destId="{F98379FA-D669-4750-B665-7DC0ACDFF6E5}" srcOrd="1" destOrd="0" presId="urn:microsoft.com/office/officeart/2005/8/layout/list1"/>
    <dgm:cxn modelId="{49A46A8A-BEF0-4DE4-AB5B-EFF65978131E}" type="presParOf" srcId="{E0C61D86-7BDC-4F89-85C3-5012E0605372}" destId="{3B2F7231-CA76-4766-A507-25A819787941}" srcOrd="2" destOrd="0" presId="urn:microsoft.com/office/officeart/2005/8/layout/list1"/>
    <dgm:cxn modelId="{5C732556-F65B-4BC5-8349-FB87D368C7FB}" type="presParOf" srcId="{E0C61D86-7BDC-4F89-85C3-5012E0605372}" destId="{E4530C8B-A79C-4005-90DF-896480FB70DD}" srcOrd="3" destOrd="0" presId="urn:microsoft.com/office/officeart/2005/8/layout/list1"/>
    <dgm:cxn modelId="{ED15DC09-DC4D-440B-990A-FBF70A88C868}" type="presParOf" srcId="{E0C61D86-7BDC-4F89-85C3-5012E0605372}" destId="{3D6C145D-BC81-4120-BCFD-81C9B7D91F57}" srcOrd="4" destOrd="0" presId="urn:microsoft.com/office/officeart/2005/8/layout/list1"/>
    <dgm:cxn modelId="{C054DE0A-FF4F-492B-9245-BC261592EBF4}" type="presParOf" srcId="{3D6C145D-BC81-4120-BCFD-81C9B7D91F57}" destId="{5E2B3D34-77AC-496A-B803-675857F39ABE}" srcOrd="0" destOrd="0" presId="urn:microsoft.com/office/officeart/2005/8/layout/list1"/>
    <dgm:cxn modelId="{3E87314F-EC74-49DE-90AB-753AE988E76C}" type="presParOf" srcId="{3D6C145D-BC81-4120-BCFD-81C9B7D91F57}" destId="{199E42BE-9E80-48B7-A497-3D7D2F5A42F0}" srcOrd="1" destOrd="0" presId="urn:microsoft.com/office/officeart/2005/8/layout/list1"/>
    <dgm:cxn modelId="{345A5791-7045-4586-BDCD-0AD30651226A}" type="presParOf" srcId="{E0C61D86-7BDC-4F89-85C3-5012E0605372}" destId="{73EBB662-F1E0-49D0-A51C-6BD97F6D3DDA}" srcOrd="5" destOrd="0" presId="urn:microsoft.com/office/officeart/2005/8/layout/list1"/>
    <dgm:cxn modelId="{E6C0B0CB-3EA6-4DE0-8DEB-F43CF6E06B15}" type="presParOf" srcId="{E0C61D86-7BDC-4F89-85C3-5012E0605372}" destId="{BF03694C-F0F1-4DE9-A73D-5D661C8D286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D0D749-35D0-4318-9099-726211352D0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E7178A9-6F5C-4424-A098-4B6AC3745DC4}">
      <dgm:prSet phldrT="[Texto]" custT="1"/>
      <dgm:spPr/>
      <dgm:t>
        <a:bodyPr/>
        <a:lstStyle/>
        <a:p>
          <a:r>
            <a:rPr lang="es-VE" sz="2000" dirty="0" smtClean="0"/>
            <a:t>Factores de riesgo para accidente cerebro-vascular</a:t>
          </a:r>
          <a:endParaRPr lang="es-VE" sz="2000" dirty="0"/>
        </a:p>
      </dgm:t>
    </dgm:pt>
    <dgm:pt modelId="{A5E80E6C-7464-45B9-879F-A775FEDCA02F}" type="parTrans" cxnId="{39BA07A8-6A07-470B-B15C-F576DBD788E7}">
      <dgm:prSet/>
      <dgm:spPr/>
      <dgm:t>
        <a:bodyPr/>
        <a:lstStyle/>
        <a:p>
          <a:endParaRPr lang="es-VE"/>
        </a:p>
      </dgm:t>
    </dgm:pt>
    <dgm:pt modelId="{83D40A77-80D9-4589-9E00-A214E4689EB3}" type="sibTrans" cxnId="{39BA07A8-6A07-470B-B15C-F576DBD788E7}">
      <dgm:prSet/>
      <dgm:spPr/>
      <dgm:t>
        <a:bodyPr/>
        <a:lstStyle/>
        <a:p>
          <a:endParaRPr lang="es-VE"/>
        </a:p>
      </dgm:t>
    </dgm:pt>
    <dgm:pt modelId="{C487E251-7D86-434E-AABB-FB08E0EC8795}">
      <dgm:prSet phldrT="[Texto]" custT="1"/>
      <dgm:spPr/>
      <dgm:t>
        <a:bodyPr/>
        <a:lstStyle/>
        <a:p>
          <a:r>
            <a:rPr lang="es-VE" sz="2000" dirty="0" smtClean="0"/>
            <a:t>Otras condiciones </a:t>
          </a:r>
          <a:r>
            <a:rPr lang="es-VE" sz="2000" dirty="0" err="1" smtClean="0"/>
            <a:t>comorbidas</a:t>
          </a:r>
          <a:endParaRPr lang="es-VE" sz="2000" dirty="0"/>
        </a:p>
      </dgm:t>
    </dgm:pt>
    <dgm:pt modelId="{1DC2B436-08B6-4E61-A0CB-A314606EAC28}" type="parTrans" cxnId="{FAFEB91F-2B79-48B3-A0C0-B47408D4FEC2}">
      <dgm:prSet/>
      <dgm:spPr/>
      <dgm:t>
        <a:bodyPr/>
        <a:lstStyle/>
        <a:p>
          <a:endParaRPr lang="es-VE"/>
        </a:p>
      </dgm:t>
    </dgm:pt>
    <dgm:pt modelId="{D91BAA47-5F8C-4928-8DAA-E031CB98A44C}" type="sibTrans" cxnId="{FAFEB91F-2B79-48B3-A0C0-B47408D4FEC2}">
      <dgm:prSet/>
      <dgm:spPr/>
      <dgm:t>
        <a:bodyPr/>
        <a:lstStyle/>
        <a:p>
          <a:endParaRPr lang="es-VE"/>
        </a:p>
      </dgm:t>
    </dgm:pt>
    <dgm:pt modelId="{2C4BA82B-2175-4468-BAE0-225D16BDBA8A}">
      <dgm:prSet phldrT="[Texto]" custT="1"/>
      <dgm:spPr/>
      <dgm:t>
        <a:bodyPr/>
        <a:lstStyle/>
        <a:p>
          <a:r>
            <a:rPr lang="es-VE" sz="2000" dirty="0" smtClean="0"/>
            <a:t>Tratamiento anti-</a:t>
          </a:r>
          <a:r>
            <a:rPr lang="es-VE" sz="2000" dirty="0" err="1" smtClean="0"/>
            <a:t>trombótico</a:t>
          </a:r>
          <a:r>
            <a:rPr lang="es-VE" sz="2000" dirty="0" smtClean="0"/>
            <a:t> prescrito en el alta hospitalaria </a:t>
          </a:r>
          <a:endParaRPr lang="es-VE" sz="2000" dirty="0"/>
        </a:p>
      </dgm:t>
    </dgm:pt>
    <dgm:pt modelId="{6DD661A0-FE40-4100-B068-C36D9BF5A951}" type="parTrans" cxnId="{0652F95F-F65B-46F5-BC3C-7089D180827A}">
      <dgm:prSet/>
      <dgm:spPr/>
      <dgm:t>
        <a:bodyPr/>
        <a:lstStyle/>
        <a:p>
          <a:endParaRPr lang="es-VE"/>
        </a:p>
      </dgm:t>
    </dgm:pt>
    <dgm:pt modelId="{6D040288-A019-43F1-91D6-04DA40744E5F}" type="sibTrans" cxnId="{0652F95F-F65B-46F5-BC3C-7089D180827A}">
      <dgm:prSet/>
      <dgm:spPr/>
      <dgm:t>
        <a:bodyPr/>
        <a:lstStyle/>
        <a:p>
          <a:endParaRPr lang="es-VE"/>
        </a:p>
      </dgm:t>
    </dgm:pt>
    <dgm:pt modelId="{4BAF443C-75E9-47C4-8039-54E5ACA968CF}" type="pres">
      <dgm:prSet presAssocID="{26D0D749-35D0-4318-9099-726211352D08}" presName="compositeShape" presStyleCnt="0">
        <dgm:presLayoutVars>
          <dgm:dir/>
          <dgm:resizeHandles/>
        </dgm:presLayoutVars>
      </dgm:prSet>
      <dgm:spPr/>
    </dgm:pt>
    <dgm:pt modelId="{C019E884-4F64-4211-B9D6-3E0204D9A735}" type="pres">
      <dgm:prSet presAssocID="{26D0D749-35D0-4318-9099-726211352D08}" presName="pyramid" presStyleLbl="node1" presStyleIdx="0" presStyleCnt="1" custLinFactNeighborX="338" custLinFactNeighborY="2609"/>
      <dgm:spPr>
        <a:solidFill>
          <a:srgbClr val="7030A0"/>
        </a:solidFill>
      </dgm:spPr>
    </dgm:pt>
    <dgm:pt modelId="{48FCD74E-0712-4048-9ADD-94B21ABA337D}" type="pres">
      <dgm:prSet presAssocID="{26D0D749-35D0-4318-9099-726211352D08}" presName="theList" presStyleCnt="0"/>
      <dgm:spPr/>
    </dgm:pt>
    <dgm:pt modelId="{487D3BD0-24A5-4240-91C3-DC8C7FEF47E1}" type="pres">
      <dgm:prSet presAssocID="{CE7178A9-6F5C-4424-A098-4B6AC3745DC4}" presName="aNode" presStyleLbl="fgAcc1" presStyleIdx="0" presStyleCnt="3" custScaleX="14641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90BED1D-FF59-4DC5-A164-2AF7436F3252}" type="pres">
      <dgm:prSet presAssocID="{CE7178A9-6F5C-4424-A098-4B6AC3745DC4}" presName="aSpace" presStyleCnt="0"/>
      <dgm:spPr/>
    </dgm:pt>
    <dgm:pt modelId="{F4A5BDF9-7B85-43BD-B772-8111CA968FB2}" type="pres">
      <dgm:prSet presAssocID="{C487E251-7D86-434E-AABB-FB08E0EC8795}" presName="aNode" presStyleLbl="fgAcc1" presStyleIdx="1" presStyleCnt="3" custScaleX="14641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56CA356-1E32-450F-B4E9-64F6E7F4FFB3}" type="pres">
      <dgm:prSet presAssocID="{C487E251-7D86-434E-AABB-FB08E0EC8795}" presName="aSpace" presStyleCnt="0"/>
      <dgm:spPr/>
    </dgm:pt>
    <dgm:pt modelId="{D35536B7-3582-4945-A5C3-A792C9D04099}" type="pres">
      <dgm:prSet presAssocID="{2C4BA82B-2175-4468-BAE0-225D16BDBA8A}" presName="aNode" presStyleLbl="fgAcc1" presStyleIdx="2" presStyleCnt="3" custScaleX="14641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9161EFD-DDBA-4E40-A86F-CD07FAC82271}" type="pres">
      <dgm:prSet presAssocID="{2C4BA82B-2175-4468-BAE0-225D16BDBA8A}" presName="aSpace" presStyleCnt="0"/>
      <dgm:spPr/>
    </dgm:pt>
  </dgm:ptLst>
  <dgm:cxnLst>
    <dgm:cxn modelId="{E0368BC9-427A-42F1-991D-463484D38723}" type="presOf" srcId="{26D0D749-35D0-4318-9099-726211352D08}" destId="{4BAF443C-75E9-47C4-8039-54E5ACA968CF}" srcOrd="0" destOrd="0" presId="urn:microsoft.com/office/officeart/2005/8/layout/pyramid2"/>
    <dgm:cxn modelId="{9B9DFCB4-0F18-44F0-9A1B-E433C99DDC68}" type="presOf" srcId="{2C4BA82B-2175-4468-BAE0-225D16BDBA8A}" destId="{D35536B7-3582-4945-A5C3-A792C9D04099}" srcOrd="0" destOrd="0" presId="urn:microsoft.com/office/officeart/2005/8/layout/pyramid2"/>
    <dgm:cxn modelId="{75588630-1497-4899-8867-AFB1ED43C500}" type="presOf" srcId="{C487E251-7D86-434E-AABB-FB08E0EC8795}" destId="{F4A5BDF9-7B85-43BD-B772-8111CA968FB2}" srcOrd="0" destOrd="0" presId="urn:microsoft.com/office/officeart/2005/8/layout/pyramid2"/>
    <dgm:cxn modelId="{0652F95F-F65B-46F5-BC3C-7089D180827A}" srcId="{26D0D749-35D0-4318-9099-726211352D08}" destId="{2C4BA82B-2175-4468-BAE0-225D16BDBA8A}" srcOrd="2" destOrd="0" parTransId="{6DD661A0-FE40-4100-B068-C36D9BF5A951}" sibTransId="{6D040288-A019-43F1-91D6-04DA40744E5F}"/>
    <dgm:cxn modelId="{39BA07A8-6A07-470B-B15C-F576DBD788E7}" srcId="{26D0D749-35D0-4318-9099-726211352D08}" destId="{CE7178A9-6F5C-4424-A098-4B6AC3745DC4}" srcOrd="0" destOrd="0" parTransId="{A5E80E6C-7464-45B9-879F-A775FEDCA02F}" sibTransId="{83D40A77-80D9-4589-9E00-A214E4689EB3}"/>
    <dgm:cxn modelId="{FAFEB91F-2B79-48B3-A0C0-B47408D4FEC2}" srcId="{26D0D749-35D0-4318-9099-726211352D08}" destId="{C487E251-7D86-434E-AABB-FB08E0EC8795}" srcOrd="1" destOrd="0" parTransId="{1DC2B436-08B6-4E61-A0CB-A314606EAC28}" sibTransId="{D91BAA47-5F8C-4928-8DAA-E031CB98A44C}"/>
    <dgm:cxn modelId="{D26D465D-D1E0-43C9-8997-2A9F336E26B7}" type="presOf" srcId="{CE7178A9-6F5C-4424-A098-4B6AC3745DC4}" destId="{487D3BD0-24A5-4240-91C3-DC8C7FEF47E1}" srcOrd="0" destOrd="0" presId="urn:microsoft.com/office/officeart/2005/8/layout/pyramid2"/>
    <dgm:cxn modelId="{D121D136-A1CB-4F96-8627-A572C9A376CB}" type="presParOf" srcId="{4BAF443C-75E9-47C4-8039-54E5ACA968CF}" destId="{C019E884-4F64-4211-B9D6-3E0204D9A735}" srcOrd="0" destOrd="0" presId="urn:microsoft.com/office/officeart/2005/8/layout/pyramid2"/>
    <dgm:cxn modelId="{580ECE86-7711-4CAD-A95B-30638B899555}" type="presParOf" srcId="{4BAF443C-75E9-47C4-8039-54E5ACA968CF}" destId="{48FCD74E-0712-4048-9ADD-94B21ABA337D}" srcOrd="1" destOrd="0" presId="urn:microsoft.com/office/officeart/2005/8/layout/pyramid2"/>
    <dgm:cxn modelId="{801EBA8C-EBCF-4035-BB0F-8EC6BB5AEF03}" type="presParOf" srcId="{48FCD74E-0712-4048-9ADD-94B21ABA337D}" destId="{487D3BD0-24A5-4240-91C3-DC8C7FEF47E1}" srcOrd="0" destOrd="0" presId="urn:microsoft.com/office/officeart/2005/8/layout/pyramid2"/>
    <dgm:cxn modelId="{AC5741E9-89F9-49FC-B1BC-FC534F594EF9}" type="presParOf" srcId="{48FCD74E-0712-4048-9ADD-94B21ABA337D}" destId="{390BED1D-FF59-4DC5-A164-2AF7436F3252}" srcOrd="1" destOrd="0" presId="urn:microsoft.com/office/officeart/2005/8/layout/pyramid2"/>
    <dgm:cxn modelId="{7DB18173-3F42-4DC4-B500-013CBB54EAF2}" type="presParOf" srcId="{48FCD74E-0712-4048-9ADD-94B21ABA337D}" destId="{F4A5BDF9-7B85-43BD-B772-8111CA968FB2}" srcOrd="2" destOrd="0" presId="urn:microsoft.com/office/officeart/2005/8/layout/pyramid2"/>
    <dgm:cxn modelId="{357A7D94-686A-497E-AB16-DD1E22472F6F}" type="presParOf" srcId="{48FCD74E-0712-4048-9ADD-94B21ABA337D}" destId="{B56CA356-1E32-450F-B4E9-64F6E7F4FFB3}" srcOrd="3" destOrd="0" presId="urn:microsoft.com/office/officeart/2005/8/layout/pyramid2"/>
    <dgm:cxn modelId="{A306D768-A383-41F6-B395-C7762826BF09}" type="presParOf" srcId="{48FCD74E-0712-4048-9ADD-94B21ABA337D}" destId="{D35536B7-3582-4945-A5C3-A792C9D04099}" srcOrd="4" destOrd="0" presId="urn:microsoft.com/office/officeart/2005/8/layout/pyramid2"/>
    <dgm:cxn modelId="{5D46486F-AE68-4042-A038-3CC75622EE17}" type="presParOf" srcId="{48FCD74E-0712-4048-9ADD-94B21ABA337D}" destId="{A9161EFD-DDBA-4E40-A86F-CD07FAC8227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D0285D-3AC7-447C-A2DE-8A2A5F29969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42CAC49-6B4A-4BAC-B48C-D339EC4B888F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QIO/PRO utilizó técnicas de muestreo y de extracción de información estandarizado realizado por dos analistas de QIO/PRO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D2ED4-957C-4469-8E92-8BAC10F006D5}" type="parTrans" cxnId="{06317836-5E43-4954-A57D-50ABFFF8B9F5}">
      <dgm:prSet/>
      <dgm:spPr/>
      <dgm:t>
        <a:bodyPr/>
        <a:lstStyle/>
        <a:p>
          <a:endParaRPr lang="es-VE"/>
        </a:p>
      </dgm:t>
    </dgm:pt>
    <dgm:pt modelId="{A3520ED5-0260-4E34-A963-38DEDB956A9B}" type="sibTrans" cxnId="{06317836-5E43-4954-A57D-50ABFFF8B9F5}">
      <dgm:prSet/>
      <dgm:spPr/>
      <dgm:t>
        <a:bodyPr/>
        <a:lstStyle/>
        <a:p>
          <a:endParaRPr lang="es-VE"/>
        </a:p>
      </dgm:t>
    </dgm:pt>
    <dgm:pt modelId="{5375DC5D-C566-4791-9F70-A687F0B6F69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V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Posterior a 3 años de seguimiento y extraer todos los datos innecesarios  QIO/PRO envía los registros a la Universidad de Washington para su inclusión en los datos de (NRFA)</a:t>
          </a:r>
          <a:endParaRPr lang="es-VE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BC3C4-EE3D-4D0B-B5EC-4E1CCF3C46C9}" type="parTrans" cxnId="{EE302743-B5A0-45A5-A092-F80ED4727E41}">
      <dgm:prSet/>
      <dgm:spPr/>
      <dgm:t>
        <a:bodyPr/>
        <a:lstStyle/>
        <a:p>
          <a:endParaRPr lang="es-VE"/>
        </a:p>
      </dgm:t>
    </dgm:pt>
    <dgm:pt modelId="{95793776-6097-460D-8187-0450CEB9ABC5}" type="sibTrans" cxnId="{EE302743-B5A0-45A5-A092-F80ED4727E41}">
      <dgm:prSet/>
      <dgm:spPr/>
      <dgm:t>
        <a:bodyPr/>
        <a:lstStyle/>
        <a:p>
          <a:endParaRPr lang="es-VE"/>
        </a:p>
      </dgm:t>
    </dgm:pt>
    <dgm:pt modelId="{3AC350AD-F20B-41E0-A6B7-AA5272CF9596}" type="pres">
      <dgm:prSet presAssocID="{9AD0285D-3AC7-447C-A2DE-8A2A5F29969A}" presName="linearFlow" presStyleCnt="0">
        <dgm:presLayoutVars>
          <dgm:resizeHandles val="exact"/>
        </dgm:presLayoutVars>
      </dgm:prSet>
      <dgm:spPr/>
    </dgm:pt>
    <dgm:pt modelId="{FE60BDD5-AA88-438B-BD4F-116D4249C4B8}" type="pres">
      <dgm:prSet presAssocID="{D42CAC49-6B4A-4BAC-B48C-D339EC4B888F}" presName="node" presStyleLbl="node1" presStyleIdx="0" presStyleCnt="2" custScaleX="194872" custLinFactNeighborX="5643" custLinFactNeighborY="748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583990E-BBD7-4D30-884A-5B3287A1701D}" type="pres">
      <dgm:prSet presAssocID="{A3520ED5-0260-4E34-A963-38DEDB956A9B}" presName="sibTrans" presStyleLbl="sibTrans2D1" presStyleIdx="0" presStyleCnt="1"/>
      <dgm:spPr/>
      <dgm:t>
        <a:bodyPr/>
        <a:lstStyle/>
        <a:p>
          <a:endParaRPr lang="es-VE"/>
        </a:p>
      </dgm:t>
    </dgm:pt>
    <dgm:pt modelId="{2C916EDA-4E13-4FAC-A7E2-A372C4F3A0E3}" type="pres">
      <dgm:prSet presAssocID="{A3520ED5-0260-4E34-A963-38DEDB956A9B}" presName="connectorText" presStyleLbl="sibTrans2D1" presStyleIdx="0" presStyleCnt="1"/>
      <dgm:spPr/>
      <dgm:t>
        <a:bodyPr/>
        <a:lstStyle/>
        <a:p>
          <a:endParaRPr lang="es-VE"/>
        </a:p>
      </dgm:t>
    </dgm:pt>
    <dgm:pt modelId="{A8ECD0E0-3D3F-481A-9E2C-079E117D868C}" type="pres">
      <dgm:prSet presAssocID="{5375DC5D-C566-4791-9F70-A687F0B6F691}" presName="node" presStyleLbl="node1" presStyleIdx="1" presStyleCnt="2" custScaleX="194872" custLinFactNeighborX="564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C70B537-0412-4F59-B227-C2B3B296D9A9}" type="presOf" srcId="{5375DC5D-C566-4791-9F70-A687F0B6F691}" destId="{A8ECD0E0-3D3F-481A-9E2C-079E117D868C}" srcOrd="0" destOrd="0" presId="urn:microsoft.com/office/officeart/2005/8/layout/process2"/>
    <dgm:cxn modelId="{EE302743-B5A0-45A5-A092-F80ED4727E41}" srcId="{9AD0285D-3AC7-447C-A2DE-8A2A5F29969A}" destId="{5375DC5D-C566-4791-9F70-A687F0B6F691}" srcOrd="1" destOrd="0" parTransId="{3AABC3C4-EE3D-4D0B-B5EC-4E1CCF3C46C9}" sibTransId="{95793776-6097-460D-8187-0450CEB9ABC5}"/>
    <dgm:cxn modelId="{655BC3E7-95A7-4EA9-A106-2EBA86D65CDD}" type="presOf" srcId="{D42CAC49-6B4A-4BAC-B48C-D339EC4B888F}" destId="{FE60BDD5-AA88-438B-BD4F-116D4249C4B8}" srcOrd="0" destOrd="0" presId="urn:microsoft.com/office/officeart/2005/8/layout/process2"/>
    <dgm:cxn modelId="{06317836-5E43-4954-A57D-50ABFFF8B9F5}" srcId="{9AD0285D-3AC7-447C-A2DE-8A2A5F29969A}" destId="{D42CAC49-6B4A-4BAC-B48C-D339EC4B888F}" srcOrd="0" destOrd="0" parTransId="{AF9D2ED4-957C-4469-8E92-8BAC10F006D5}" sibTransId="{A3520ED5-0260-4E34-A963-38DEDB956A9B}"/>
    <dgm:cxn modelId="{12C6DE37-5DCA-4332-AE37-2384812A70A1}" type="presOf" srcId="{9AD0285D-3AC7-447C-A2DE-8A2A5F29969A}" destId="{3AC350AD-F20B-41E0-A6B7-AA5272CF9596}" srcOrd="0" destOrd="0" presId="urn:microsoft.com/office/officeart/2005/8/layout/process2"/>
    <dgm:cxn modelId="{E1BBEF86-CBC4-49E3-B110-06264D147C3C}" type="presOf" srcId="{A3520ED5-0260-4E34-A963-38DEDB956A9B}" destId="{2C916EDA-4E13-4FAC-A7E2-A372C4F3A0E3}" srcOrd="1" destOrd="0" presId="urn:microsoft.com/office/officeart/2005/8/layout/process2"/>
    <dgm:cxn modelId="{98B27721-86B1-48C3-8ADA-C81CD6AAFB9B}" type="presOf" srcId="{A3520ED5-0260-4E34-A963-38DEDB956A9B}" destId="{7583990E-BBD7-4D30-884A-5B3287A1701D}" srcOrd="0" destOrd="0" presId="urn:microsoft.com/office/officeart/2005/8/layout/process2"/>
    <dgm:cxn modelId="{10F35D01-CC0B-4F49-B577-DB3A2D826EBE}" type="presParOf" srcId="{3AC350AD-F20B-41E0-A6B7-AA5272CF9596}" destId="{FE60BDD5-AA88-438B-BD4F-116D4249C4B8}" srcOrd="0" destOrd="0" presId="urn:microsoft.com/office/officeart/2005/8/layout/process2"/>
    <dgm:cxn modelId="{6FC235AA-6C05-4C39-8397-243C9707D7EB}" type="presParOf" srcId="{3AC350AD-F20B-41E0-A6B7-AA5272CF9596}" destId="{7583990E-BBD7-4D30-884A-5B3287A1701D}" srcOrd="1" destOrd="0" presId="urn:microsoft.com/office/officeart/2005/8/layout/process2"/>
    <dgm:cxn modelId="{5A2A2E23-BC8D-405A-983F-5A55BB59DF1A}" type="presParOf" srcId="{7583990E-BBD7-4D30-884A-5B3287A1701D}" destId="{2C916EDA-4E13-4FAC-A7E2-A372C4F3A0E3}" srcOrd="0" destOrd="0" presId="urn:microsoft.com/office/officeart/2005/8/layout/process2"/>
    <dgm:cxn modelId="{0CF1ED64-34FF-42DD-BD8C-2942E2E00303}" type="presParOf" srcId="{3AC350AD-F20B-41E0-A6B7-AA5272CF9596}" destId="{A8ECD0E0-3D3F-481A-9E2C-079E117D868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0895-D3D3-40DF-A6B3-64F01C0A8945}">
      <dsp:nvSpPr>
        <dsp:cNvPr id="0" name=""/>
        <dsp:cNvSpPr/>
      </dsp:nvSpPr>
      <dsp:spPr>
        <a:xfrm rot="10800000">
          <a:off x="2194062" y="2909"/>
          <a:ext cx="7588103" cy="113109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población con Fibrilación Auricular (FA) es heterogénea en términos de Enfermedad cerebro-vascular isquémico (EVC)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6835" y="2909"/>
        <a:ext cx="7305330" cy="1131094"/>
      </dsp:txXfrm>
    </dsp:sp>
    <dsp:sp modelId="{32C5E198-3F8F-452D-91A8-A3E96AFC6866}">
      <dsp:nvSpPr>
        <dsp:cNvPr id="0" name=""/>
        <dsp:cNvSpPr/>
      </dsp:nvSpPr>
      <dsp:spPr>
        <a:xfrm>
          <a:off x="1628515" y="2909"/>
          <a:ext cx="1131094" cy="11310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5C7CF-4939-4452-BE9C-6C6901D5C6AE}">
      <dsp:nvSpPr>
        <dsp:cNvPr id="0" name=""/>
        <dsp:cNvSpPr/>
      </dsp:nvSpPr>
      <dsp:spPr>
        <a:xfrm rot="10800000">
          <a:off x="2194062" y="1429113"/>
          <a:ext cx="7588103" cy="113109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 Tasas de EVC anuales van desde &lt; 2% a mas del 10%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6835" y="1429113"/>
        <a:ext cx="7305330" cy="1131094"/>
      </dsp:txXfrm>
    </dsp:sp>
    <dsp:sp modelId="{C90280D1-9C45-46BD-A855-E5DCE448AE33}">
      <dsp:nvSpPr>
        <dsp:cNvPr id="0" name=""/>
        <dsp:cNvSpPr/>
      </dsp:nvSpPr>
      <dsp:spPr>
        <a:xfrm>
          <a:off x="1628515" y="1429113"/>
          <a:ext cx="1131094" cy="11310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48248-A07A-4C9D-8B99-BC9658AD7344}">
      <dsp:nvSpPr>
        <dsp:cNvPr id="0" name=""/>
        <dsp:cNvSpPr/>
      </dsp:nvSpPr>
      <dsp:spPr>
        <a:xfrm rot="10800000">
          <a:off x="2194062" y="2855316"/>
          <a:ext cx="7588103" cy="113109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Existe una reducción de riesgo relativo de EVC con la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warfarina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sódica (62%) y con Aspirina (22%)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6835" y="2855316"/>
        <a:ext cx="7305330" cy="1131094"/>
      </dsp:txXfrm>
    </dsp:sp>
    <dsp:sp modelId="{37D570E0-8FDE-4418-9451-F34071E8A265}">
      <dsp:nvSpPr>
        <dsp:cNvPr id="0" name=""/>
        <dsp:cNvSpPr/>
      </dsp:nvSpPr>
      <dsp:spPr>
        <a:xfrm>
          <a:off x="1628515" y="2855316"/>
          <a:ext cx="1131094" cy="11310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72D4A-1213-4D04-9C8D-7015D83436A5}">
      <dsp:nvSpPr>
        <dsp:cNvPr id="0" name=""/>
        <dsp:cNvSpPr/>
      </dsp:nvSpPr>
      <dsp:spPr>
        <a:xfrm>
          <a:off x="0" y="464019"/>
          <a:ext cx="81652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4A0C9-50C7-442F-9283-06F22DAE9B94}">
      <dsp:nvSpPr>
        <dsp:cNvPr id="0" name=""/>
        <dsp:cNvSpPr/>
      </dsp:nvSpPr>
      <dsp:spPr>
        <a:xfrm>
          <a:off x="408260" y="6459"/>
          <a:ext cx="7607529" cy="9151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38" tIns="0" rIns="2160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utilizaron archivos de QIO/PRO para desarrollar la data de NRAF de los participantes de Medicare.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932" y="51131"/>
        <a:ext cx="7518185" cy="825776"/>
      </dsp:txXfrm>
    </dsp:sp>
    <dsp:sp modelId="{6DF63AB4-6724-42CA-93F5-853820877A7C}">
      <dsp:nvSpPr>
        <dsp:cNvPr id="0" name=""/>
        <dsp:cNvSpPr/>
      </dsp:nvSpPr>
      <dsp:spPr>
        <a:xfrm>
          <a:off x="0" y="1870179"/>
          <a:ext cx="81652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5B76C-46BD-4B98-8260-3DCC679062C5}">
      <dsp:nvSpPr>
        <dsp:cNvPr id="0" name=""/>
        <dsp:cNvSpPr/>
      </dsp:nvSpPr>
      <dsp:spPr>
        <a:xfrm>
          <a:off x="408260" y="1412619"/>
          <a:ext cx="7607529" cy="9151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38" tIns="0" rIns="2160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quien se les documento FA no reumática crónica o recurrente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932" y="1457291"/>
        <a:ext cx="7518185" cy="825776"/>
      </dsp:txXfrm>
    </dsp:sp>
    <dsp:sp modelId="{3BD622F8-2618-4A14-8D83-00D664ED840D}">
      <dsp:nvSpPr>
        <dsp:cNvPr id="0" name=""/>
        <dsp:cNvSpPr/>
      </dsp:nvSpPr>
      <dsp:spPr>
        <a:xfrm>
          <a:off x="0" y="3276340"/>
          <a:ext cx="81652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0A869-1A85-4BA7-A24F-3008F295F736}">
      <dsp:nvSpPr>
        <dsp:cNvPr id="0" name=""/>
        <dsp:cNvSpPr/>
      </dsp:nvSpPr>
      <dsp:spPr>
        <a:xfrm>
          <a:off x="408260" y="2818780"/>
          <a:ext cx="7607529" cy="915120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38" tIns="0" rIns="2160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obtuvieron los posibles factores de riesgo de EVC  a través  de la revisión de historias. 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932" y="2863452"/>
        <a:ext cx="7518185" cy="8257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BF9FD-5F18-4F8B-80E8-2BB906252EFB}">
      <dsp:nvSpPr>
        <dsp:cNvPr id="0" name=""/>
        <dsp:cNvSpPr/>
      </dsp:nvSpPr>
      <dsp:spPr>
        <a:xfrm>
          <a:off x="4211517" y="1246402"/>
          <a:ext cx="128660" cy="1040432"/>
        </a:xfrm>
        <a:custGeom>
          <a:avLst/>
          <a:gdLst/>
          <a:ahLst/>
          <a:cxnLst/>
          <a:rect l="0" t="0" r="0" b="0"/>
          <a:pathLst>
            <a:path>
              <a:moveTo>
                <a:pt x="128660" y="0"/>
              </a:moveTo>
              <a:lnTo>
                <a:pt x="128660" y="1040432"/>
              </a:lnTo>
              <a:lnTo>
                <a:pt x="0" y="1040432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C76F5-08FF-4DD1-9196-EBD31BF1F1B6}">
      <dsp:nvSpPr>
        <dsp:cNvPr id="0" name=""/>
        <dsp:cNvSpPr/>
      </dsp:nvSpPr>
      <dsp:spPr>
        <a:xfrm>
          <a:off x="4340178" y="1246402"/>
          <a:ext cx="3523783" cy="1874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698"/>
              </a:lnTo>
              <a:lnTo>
                <a:pt x="3523783" y="1739698"/>
              </a:lnTo>
              <a:lnTo>
                <a:pt x="3523783" y="187480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828BE-E6F1-41A9-AA99-73059E3F7F75}">
      <dsp:nvSpPr>
        <dsp:cNvPr id="0" name=""/>
        <dsp:cNvSpPr/>
      </dsp:nvSpPr>
      <dsp:spPr>
        <a:xfrm>
          <a:off x="4340178" y="1246402"/>
          <a:ext cx="1765112" cy="1874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698"/>
              </a:lnTo>
              <a:lnTo>
                <a:pt x="1765112" y="1739698"/>
              </a:lnTo>
              <a:lnTo>
                <a:pt x="1765112" y="187480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5FAA1-EB30-4E58-926F-513E5F02B6A7}">
      <dsp:nvSpPr>
        <dsp:cNvPr id="0" name=""/>
        <dsp:cNvSpPr/>
      </dsp:nvSpPr>
      <dsp:spPr>
        <a:xfrm>
          <a:off x="4294458" y="1246402"/>
          <a:ext cx="91440" cy="1874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9698"/>
              </a:lnTo>
              <a:lnTo>
                <a:pt x="52161" y="1739698"/>
              </a:lnTo>
              <a:lnTo>
                <a:pt x="52161" y="187480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0C12F-21FF-4DFA-BEB5-A7318F2D93A7}">
      <dsp:nvSpPr>
        <dsp:cNvPr id="0" name=""/>
        <dsp:cNvSpPr/>
      </dsp:nvSpPr>
      <dsp:spPr>
        <a:xfrm>
          <a:off x="2587948" y="1246402"/>
          <a:ext cx="1752229" cy="1874801"/>
        </a:xfrm>
        <a:custGeom>
          <a:avLst/>
          <a:gdLst/>
          <a:ahLst/>
          <a:cxnLst/>
          <a:rect l="0" t="0" r="0" b="0"/>
          <a:pathLst>
            <a:path>
              <a:moveTo>
                <a:pt x="1752229" y="0"/>
              </a:moveTo>
              <a:lnTo>
                <a:pt x="1752229" y="1739698"/>
              </a:lnTo>
              <a:lnTo>
                <a:pt x="0" y="1739698"/>
              </a:lnTo>
              <a:lnTo>
                <a:pt x="0" y="187480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ADF73-F8E3-4A8A-9185-1F36E758C141}">
      <dsp:nvSpPr>
        <dsp:cNvPr id="0" name=""/>
        <dsp:cNvSpPr/>
      </dsp:nvSpPr>
      <dsp:spPr>
        <a:xfrm>
          <a:off x="829276" y="1246402"/>
          <a:ext cx="3510901" cy="1874801"/>
        </a:xfrm>
        <a:custGeom>
          <a:avLst/>
          <a:gdLst/>
          <a:ahLst/>
          <a:cxnLst/>
          <a:rect l="0" t="0" r="0" b="0"/>
          <a:pathLst>
            <a:path>
              <a:moveTo>
                <a:pt x="3510901" y="0"/>
              </a:moveTo>
              <a:lnTo>
                <a:pt x="3510901" y="1739698"/>
              </a:lnTo>
              <a:lnTo>
                <a:pt x="0" y="1739698"/>
              </a:lnTo>
              <a:lnTo>
                <a:pt x="0" y="187480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4A4AD-1236-4EC2-837C-FED0B0687A9A}">
      <dsp:nvSpPr>
        <dsp:cNvPr id="0" name=""/>
        <dsp:cNvSpPr/>
      </dsp:nvSpPr>
      <dsp:spPr>
        <a:xfrm>
          <a:off x="2665921" y="90647"/>
          <a:ext cx="3348513" cy="1155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1705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</a:rPr>
            <a:t>Datos de NRFA incluyeron total de 3932</a:t>
          </a:r>
          <a:endParaRPr lang="es-VE" sz="2000" kern="1200" dirty="0">
            <a:solidFill>
              <a:schemeClr val="tx1"/>
            </a:solidFill>
          </a:endParaRPr>
        </a:p>
      </dsp:txBody>
      <dsp:txXfrm>
        <a:off x="2665921" y="90647"/>
        <a:ext cx="3348513" cy="1155755"/>
      </dsp:txXfrm>
    </dsp:sp>
    <dsp:sp modelId="{07F58AEE-E756-484F-B23F-C01F8744238D}">
      <dsp:nvSpPr>
        <dsp:cNvPr id="0" name=""/>
        <dsp:cNvSpPr/>
      </dsp:nvSpPr>
      <dsp:spPr>
        <a:xfrm>
          <a:off x="4705545" y="1161708"/>
          <a:ext cx="1006476" cy="193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 dirty="0">
            <a:solidFill>
              <a:schemeClr val="tx1"/>
            </a:solidFill>
          </a:endParaRPr>
        </a:p>
      </dsp:txBody>
      <dsp:txXfrm>
        <a:off x="4705545" y="1161708"/>
        <a:ext cx="1006476" cy="193003"/>
      </dsp:txXfrm>
    </dsp:sp>
    <dsp:sp modelId="{FD0F6843-0475-4A80-8720-3C432C14B8F7}">
      <dsp:nvSpPr>
        <dsp:cNvPr id="0" name=""/>
        <dsp:cNvSpPr/>
      </dsp:nvSpPr>
      <dsp:spPr>
        <a:xfrm>
          <a:off x="85043" y="3121203"/>
          <a:ext cx="1488466" cy="1128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70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solidFill>
                <a:schemeClr val="tx1"/>
              </a:solidFill>
            </a:rPr>
            <a:t>Estenosis Mitral o </a:t>
          </a:r>
          <a:r>
            <a:rPr lang="es-VE" sz="1600" kern="1200" dirty="0" err="1" smtClean="0">
              <a:solidFill>
                <a:schemeClr val="tx1"/>
              </a:solidFill>
            </a:rPr>
            <a:t>Enf</a:t>
          </a:r>
          <a:r>
            <a:rPr lang="es-VE" sz="1600" kern="1200" dirty="0" smtClean="0">
              <a:solidFill>
                <a:schemeClr val="tx1"/>
              </a:solidFill>
            </a:rPr>
            <a:t>. Cardiaca </a:t>
          </a:r>
          <a:r>
            <a:rPr lang="es-VE" sz="1600" kern="1200" dirty="0" err="1" smtClean="0">
              <a:solidFill>
                <a:schemeClr val="tx1"/>
              </a:solidFill>
            </a:rPr>
            <a:t>reumatica</a:t>
          </a:r>
          <a:endParaRPr lang="es-VE" sz="1600" kern="1200" dirty="0">
            <a:solidFill>
              <a:schemeClr val="tx1"/>
            </a:solidFill>
          </a:endParaRPr>
        </a:p>
      </dsp:txBody>
      <dsp:txXfrm>
        <a:off x="85043" y="3121203"/>
        <a:ext cx="1488466" cy="1128328"/>
      </dsp:txXfrm>
    </dsp:sp>
    <dsp:sp modelId="{25CADC64-7EBA-4C70-AD2C-A66FBD62D0FE}">
      <dsp:nvSpPr>
        <dsp:cNvPr id="0" name=""/>
        <dsp:cNvSpPr/>
      </dsp:nvSpPr>
      <dsp:spPr>
        <a:xfrm>
          <a:off x="648329" y="4147800"/>
          <a:ext cx="1006476" cy="193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N°: 229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648329" y="4147800"/>
        <a:ext cx="1006476" cy="193003"/>
      </dsp:txXfrm>
    </dsp:sp>
    <dsp:sp modelId="{016D6DAA-62C9-4B2F-BC0A-65F9C88C2DD0}">
      <dsp:nvSpPr>
        <dsp:cNvPr id="0" name=""/>
        <dsp:cNvSpPr/>
      </dsp:nvSpPr>
      <dsp:spPr>
        <a:xfrm>
          <a:off x="1843714" y="3121203"/>
          <a:ext cx="1488466" cy="11283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70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solidFill>
                <a:schemeClr val="tx1"/>
              </a:solidFill>
            </a:rPr>
            <a:t>Cirugía o Trauma reciente</a:t>
          </a:r>
          <a:endParaRPr lang="es-VE" sz="1600" kern="1200" dirty="0">
            <a:solidFill>
              <a:schemeClr val="tx1"/>
            </a:solidFill>
          </a:endParaRPr>
        </a:p>
      </dsp:txBody>
      <dsp:txXfrm>
        <a:off x="1843714" y="3121203"/>
        <a:ext cx="1488466" cy="1128328"/>
      </dsp:txXfrm>
    </dsp:sp>
    <dsp:sp modelId="{A7A78394-8607-4BA9-AA34-245C9BC3BCAE}">
      <dsp:nvSpPr>
        <dsp:cNvPr id="0" name=""/>
        <dsp:cNvSpPr/>
      </dsp:nvSpPr>
      <dsp:spPr>
        <a:xfrm>
          <a:off x="2504216" y="4158477"/>
          <a:ext cx="1006476" cy="193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N°: 555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2504216" y="4158477"/>
        <a:ext cx="1006476" cy="193003"/>
      </dsp:txXfrm>
    </dsp:sp>
    <dsp:sp modelId="{E70FFDA9-40E8-4BEC-B66B-6F9ED23D3089}">
      <dsp:nvSpPr>
        <dsp:cNvPr id="0" name=""/>
        <dsp:cNvSpPr/>
      </dsp:nvSpPr>
      <dsp:spPr>
        <a:xfrm>
          <a:off x="3602386" y="3121203"/>
          <a:ext cx="1488466" cy="112832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70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solidFill>
                <a:schemeClr val="tx1"/>
              </a:solidFill>
            </a:rPr>
            <a:t>Traslado a otro centro</a:t>
          </a:r>
          <a:endParaRPr lang="es-VE" sz="1600" kern="1200" dirty="0">
            <a:solidFill>
              <a:schemeClr val="tx1"/>
            </a:solidFill>
          </a:endParaRPr>
        </a:p>
      </dsp:txBody>
      <dsp:txXfrm>
        <a:off x="3602386" y="3121203"/>
        <a:ext cx="1488466" cy="1128328"/>
      </dsp:txXfrm>
    </dsp:sp>
    <dsp:sp modelId="{4C7ED5EF-1CB4-4486-A367-8BEB25711B21}">
      <dsp:nvSpPr>
        <dsp:cNvPr id="0" name=""/>
        <dsp:cNvSpPr/>
      </dsp:nvSpPr>
      <dsp:spPr>
        <a:xfrm>
          <a:off x="4191427" y="4129538"/>
          <a:ext cx="1006476" cy="193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N°: 81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4191427" y="4129538"/>
        <a:ext cx="1006476" cy="193003"/>
      </dsp:txXfrm>
    </dsp:sp>
    <dsp:sp modelId="{61AD5D6D-6493-4C1D-B2CD-AF478CC1446F}">
      <dsp:nvSpPr>
        <dsp:cNvPr id="0" name=""/>
        <dsp:cNvSpPr/>
      </dsp:nvSpPr>
      <dsp:spPr>
        <a:xfrm>
          <a:off x="5361057" y="3121203"/>
          <a:ext cx="1488466" cy="11283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70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solidFill>
                <a:schemeClr val="tx1"/>
              </a:solidFill>
            </a:rPr>
            <a:t>Edad &lt; 65 años o &gt; 95 años</a:t>
          </a:r>
          <a:endParaRPr lang="es-VE" sz="1600" kern="1200" dirty="0">
            <a:solidFill>
              <a:schemeClr val="tx1"/>
            </a:solidFill>
          </a:endParaRPr>
        </a:p>
      </dsp:txBody>
      <dsp:txXfrm>
        <a:off x="5361057" y="3121203"/>
        <a:ext cx="1488466" cy="1128328"/>
      </dsp:txXfrm>
    </dsp:sp>
    <dsp:sp modelId="{90531D27-E559-4104-B65E-AA3ABD873F71}">
      <dsp:nvSpPr>
        <dsp:cNvPr id="0" name=""/>
        <dsp:cNvSpPr/>
      </dsp:nvSpPr>
      <dsp:spPr>
        <a:xfrm>
          <a:off x="6027376" y="4103780"/>
          <a:ext cx="1006476" cy="193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N°: 65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6027376" y="4103780"/>
        <a:ext cx="1006476" cy="193003"/>
      </dsp:txXfrm>
    </dsp:sp>
    <dsp:sp modelId="{C1E20B90-8F56-4843-B826-9A77453C4D8F}">
      <dsp:nvSpPr>
        <dsp:cNvPr id="0" name=""/>
        <dsp:cNvSpPr/>
      </dsp:nvSpPr>
      <dsp:spPr>
        <a:xfrm>
          <a:off x="7119728" y="3121203"/>
          <a:ext cx="1488466" cy="112832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170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solidFill>
                <a:schemeClr val="tx1"/>
              </a:solidFill>
            </a:rPr>
            <a:t>Fueron dados de alta con </a:t>
          </a:r>
          <a:r>
            <a:rPr lang="es-VE" sz="1600" kern="1200" dirty="0" err="1" smtClean="0">
              <a:solidFill>
                <a:schemeClr val="tx1"/>
              </a:solidFill>
            </a:rPr>
            <a:t>Warfarina</a:t>
          </a:r>
          <a:endParaRPr lang="es-VE" sz="1600" kern="1200" dirty="0">
            <a:solidFill>
              <a:schemeClr val="tx1"/>
            </a:solidFill>
          </a:endParaRPr>
        </a:p>
      </dsp:txBody>
      <dsp:txXfrm>
        <a:off x="7119728" y="3121203"/>
        <a:ext cx="1488466" cy="1128328"/>
      </dsp:txXfrm>
    </dsp:sp>
    <dsp:sp modelId="{4E5DC27E-A83E-4A79-8995-F15D165815BE}">
      <dsp:nvSpPr>
        <dsp:cNvPr id="0" name=""/>
        <dsp:cNvSpPr/>
      </dsp:nvSpPr>
      <dsp:spPr>
        <a:xfrm>
          <a:off x="7686762" y="4115960"/>
          <a:ext cx="1006476" cy="193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N°: 1269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7686762" y="4115960"/>
        <a:ext cx="1006476" cy="193003"/>
      </dsp:txXfrm>
    </dsp:sp>
    <dsp:sp modelId="{B0C918DD-3819-4D62-AC75-FF3710628410}">
      <dsp:nvSpPr>
        <dsp:cNvPr id="0" name=""/>
        <dsp:cNvSpPr/>
      </dsp:nvSpPr>
      <dsp:spPr>
        <a:xfrm>
          <a:off x="2723050" y="1722671"/>
          <a:ext cx="1488466" cy="1128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8170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Se excluyeron 2199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2723050" y="1722671"/>
        <a:ext cx="1488466" cy="1128328"/>
      </dsp:txXfrm>
    </dsp:sp>
    <dsp:sp modelId="{09AE4EE9-C934-4CAF-A896-6E30C92E3D8B}">
      <dsp:nvSpPr>
        <dsp:cNvPr id="0" name=""/>
        <dsp:cNvSpPr/>
      </dsp:nvSpPr>
      <dsp:spPr>
        <a:xfrm>
          <a:off x="3196186" y="2705247"/>
          <a:ext cx="1006476" cy="193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Por: 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3196186" y="2705247"/>
        <a:ext cx="1006476" cy="1930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AE82-D77E-4D33-B30C-5237807FD9F1}">
      <dsp:nvSpPr>
        <dsp:cNvPr id="0" name=""/>
        <dsp:cNvSpPr/>
      </dsp:nvSpPr>
      <dsp:spPr>
        <a:xfrm>
          <a:off x="4084570" y="2270445"/>
          <a:ext cx="2889863" cy="501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73"/>
              </a:lnTo>
              <a:lnTo>
                <a:pt x="2889863" y="250773"/>
              </a:lnTo>
              <a:lnTo>
                <a:pt x="2889863" y="501546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0B4F-B573-45C7-BE25-8167E290F045}">
      <dsp:nvSpPr>
        <dsp:cNvPr id="0" name=""/>
        <dsp:cNvSpPr/>
      </dsp:nvSpPr>
      <dsp:spPr>
        <a:xfrm>
          <a:off x="4038850" y="2270445"/>
          <a:ext cx="91440" cy="501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546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2DA10-BF65-465B-ABE6-6468B79BC0C0}">
      <dsp:nvSpPr>
        <dsp:cNvPr id="0" name=""/>
        <dsp:cNvSpPr/>
      </dsp:nvSpPr>
      <dsp:spPr>
        <a:xfrm>
          <a:off x="1194706" y="2270445"/>
          <a:ext cx="2889863" cy="501546"/>
        </a:xfrm>
        <a:custGeom>
          <a:avLst/>
          <a:gdLst/>
          <a:ahLst/>
          <a:cxnLst/>
          <a:rect l="0" t="0" r="0" b="0"/>
          <a:pathLst>
            <a:path>
              <a:moveTo>
                <a:pt x="2889863" y="0"/>
              </a:moveTo>
              <a:lnTo>
                <a:pt x="2889863" y="250773"/>
              </a:lnTo>
              <a:lnTo>
                <a:pt x="0" y="250773"/>
              </a:lnTo>
              <a:lnTo>
                <a:pt x="0" y="501546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025B-FECE-432C-BB90-24A57A585BC3}">
      <dsp:nvSpPr>
        <dsp:cNvPr id="0" name=""/>
        <dsp:cNvSpPr/>
      </dsp:nvSpPr>
      <dsp:spPr>
        <a:xfrm>
          <a:off x="2890412" y="1076287"/>
          <a:ext cx="2388316" cy="119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1733 pacientes</a:t>
          </a:r>
          <a:endParaRPr lang="es-VE" sz="2000" kern="1200" dirty="0"/>
        </a:p>
      </dsp:txBody>
      <dsp:txXfrm>
        <a:off x="2890412" y="1076287"/>
        <a:ext cx="2388316" cy="1194158"/>
      </dsp:txXfrm>
    </dsp:sp>
    <dsp:sp modelId="{93BBFF29-B421-477D-8387-035A503FA378}">
      <dsp:nvSpPr>
        <dsp:cNvPr id="0" name=""/>
        <dsp:cNvSpPr/>
      </dsp:nvSpPr>
      <dsp:spPr>
        <a:xfrm>
          <a:off x="548" y="2771992"/>
          <a:ext cx="2388316" cy="11941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</a:rPr>
            <a:t>De 65 a 95 años</a:t>
          </a:r>
          <a:endParaRPr lang="es-VE" sz="2000" kern="1200" dirty="0">
            <a:solidFill>
              <a:schemeClr val="tx1"/>
            </a:solidFill>
          </a:endParaRPr>
        </a:p>
      </dsp:txBody>
      <dsp:txXfrm>
        <a:off x="548" y="2771992"/>
        <a:ext cx="2388316" cy="1194158"/>
      </dsp:txXfrm>
    </dsp:sp>
    <dsp:sp modelId="{F8772DD3-2166-4AAB-8CB9-774AA3B07E8A}">
      <dsp:nvSpPr>
        <dsp:cNvPr id="0" name=""/>
        <dsp:cNvSpPr/>
      </dsp:nvSpPr>
      <dsp:spPr>
        <a:xfrm>
          <a:off x="2890412" y="2771992"/>
          <a:ext cx="2388316" cy="1194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</a:rPr>
            <a:t>Tenían FA no Reumática </a:t>
          </a:r>
          <a:endParaRPr lang="es-VE" sz="2000" kern="1200" dirty="0">
            <a:solidFill>
              <a:schemeClr val="tx1"/>
            </a:solidFill>
          </a:endParaRPr>
        </a:p>
      </dsp:txBody>
      <dsp:txXfrm>
        <a:off x="2890412" y="2771992"/>
        <a:ext cx="2388316" cy="1194158"/>
      </dsp:txXfrm>
    </dsp:sp>
    <dsp:sp modelId="{7BD4C5A2-1714-47D5-8D96-7D709C42F681}">
      <dsp:nvSpPr>
        <dsp:cNvPr id="0" name=""/>
        <dsp:cNvSpPr/>
      </dsp:nvSpPr>
      <dsp:spPr>
        <a:xfrm>
          <a:off x="5780275" y="2771992"/>
          <a:ext cx="2388316" cy="1194158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</a:rPr>
            <a:t>No se les prescribió </a:t>
          </a:r>
          <a:r>
            <a:rPr lang="es-VE" sz="2000" kern="1200" dirty="0" err="1" smtClean="0">
              <a:solidFill>
                <a:schemeClr val="tx1"/>
              </a:solidFill>
            </a:rPr>
            <a:t>warfarina</a:t>
          </a:r>
          <a:r>
            <a:rPr lang="es-VE" sz="2000" kern="1200" dirty="0" smtClean="0">
              <a:solidFill>
                <a:schemeClr val="tx1"/>
              </a:solidFill>
            </a:rPr>
            <a:t> en el alta médica</a:t>
          </a:r>
          <a:endParaRPr lang="es-VE" sz="2000" kern="1200" dirty="0">
            <a:solidFill>
              <a:schemeClr val="tx1"/>
            </a:solidFill>
          </a:endParaRPr>
        </a:p>
      </dsp:txBody>
      <dsp:txXfrm>
        <a:off x="5780275" y="2771992"/>
        <a:ext cx="2388316" cy="1194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DADE2-84DC-4BFD-B734-CE1C7B99D247}">
      <dsp:nvSpPr>
        <dsp:cNvPr id="0" name=""/>
        <dsp:cNvSpPr/>
      </dsp:nvSpPr>
      <dsp:spPr>
        <a:xfrm>
          <a:off x="-4626554" y="-714530"/>
          <a:ext cx="5551915" cy="5551915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91EBE-42C1-46FF-91EA-AC399CD8FFFF}">
      <dsp:nvSpPr>
        <dsp:cNvPr id="0" name=""/>
        <dsp:cNvSpPr/>
      </dsp:nvSpPr>
      <dsp:spPr>
        <a:xfrm>
          <a:off x="757883" y="588990"/>
          <a:ext cx="7620954" cy="11778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92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punto final primario fue hospitalización por EVC  diagnosticado por 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revisión de historias medicas de Medicare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883" y="588990"/>
        <a:ext cx="7620954" cy="1177816"/>
      </dsp:txXfrm>
    </dsp:sp>
    <dsp:sp modelId="{173E54C8-C1A1-4759-AD66-15D008D1BA3C}">
      <dsp:nvSpPr>
        <dsp:cNvPr id="0" name=""/>
        <dsp:cNvSpPr/>
      </dsp:nvSpPr>
      <dsp:spPr>
        <a:xfrm>
          <a:off x="21748" y="441763"/>
          <a:ext cx="1472271" cy="1472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FEECB-2E0C-4D02-96E2-3A31F05ACAF8}">
      <dsp:nvSpPr>
        <dsp:cNvPr id="0" name=""/>
        <dsp:cNvSpPr/>
      </dsp:nvSpPr>
      <dsp:spPr>
        <a:xfrm>
          <a:off x="757883" y="2356046"/>
          <a:ext cx="7620954" cy="117781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92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identificar EVC de la data de MEDPAR se utilizo  el código de ICD-9-CM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883" y="2356046"/>
        <a:ext cx="7620954" cy="1177816"/>
      </dsp:txXfrm>
    </dsp:sp>
    <dsp:sp modelId="{639E0628-43D8-4182-9ED9-1580F38022FE}">
      <dsp:nvSpPr>
        <dsp:cNvPr id="0" name=""/>
        <dsp:cNvSpPr/>
      </dsp:nvSpPr>
      <dsp:spPr>
        <a:xfrm>
          <a:off x="21748" y="2208819"/>
          <a:ext cx="1472271" cy="1472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DADE2-84DC-4BFD-B734-CE1C7B99D247}">
      <dsp:nvSpPr>
        <dsp:cNvPr id="0" name=""/>
        <dsp:cNvSpPr/>
      </dsp:nvSpPr>
      <dsp:spPr>
        <a:xfrm>
          <a:off x="-4660922" y="-714530"/>
          <a:ext cx="5551915" cy="5551915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91EBE-42C1-46FF-91EA-AC399CD8FFFF}">
      <dsp:nvSpPr>
        <dsp:cNvPr id="0" name=""/>
        <dsp:cNvSpPr/>
      </dsp:nvSpPr>
      <dsp:spPr>
        <a:xfrm>
          <a:off x="573031" y="412285"/>
          <a:ext cx="7771438" cy="8245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5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realizo un seguimiento mínimo de 365 días para todos los pacientes de Medicare.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031" y="412285"/>
        <a:ext cx="7771438" cy="824570"/>
      </dsp:txXfrm>
    </dsp:sp>
    <dsp:sp modelId="{173E54C8-C1A1-4759-AD66-15D008D1BA3C}">
      <dsp:nvSpPr>
        <dsp:cNvPr id="0" name=""/>
        <dsp:cNvSpPr/>
      </dsp:nvSpPr>
      <dsp:spPr>
        <a:xfrm>
          <a:off x="57674" y="309214"/>
          <a:ext cx="1030713" cy="1030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FEECB-2E0C-4D02-96E2-3A31F05ACAF8}">
      <dsp:nvSpPr>
        <dsp:cNvPr id="0" name=""/>
        <dsp:cNvSpPr/>
      </dsp:nvSpPr>
      <dsp:spPr>
        <a:xfrm>
          <a:off x="872762" y="1649141"/>
          <a:ext cx="7471706" cy="8245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5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máximo de 1000 días  después de la primera hospitalización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762" y="1649141"/>
        <a:ext cx="7471706" cy="824570"/>
      </dsp:txXfrm>
    </dsp:sp>
    <dsp:sp modelId="{639E0628-43D8-4182-9ED9-1580F38022FE}">
      <dsp:nvSpPr>
        <dsp:cNvPr id="0" name=""/>
        <dsp:cNvSpPr/>
      </dsp:nvSpPr>
      <dsp:spPr>
        <a:xfrm>
          <a:off x="357406" y="1546070"/>
          <a:ext cx="1030713" cy="1030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7112-B274-42CE-9CE1-641A751F96FD}">
      <dsp:nvSpPr>
        <dsp:cNvPr id="0" name=""/>
        <dsp:cNvSpPr/>
      </dsp:nvSpPr>
      <dsp:spPr>
        <a:xfrm>
          <a:off x="573031" y="2885997"/>
          <a:ext cx="7771438" cy="824570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50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los pacientes 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múltiples EVC 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excluyeron eventos y pacientes días de seguimiento que ocurrieron después del primer evento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031" y="2885997"/>
        <a:ext cx="7771438" cy="824570"/>
      </dsp:txXfrm>
    </dsp:sp>
    <dsp:sp modelId="{26028206-5C61-4B83-AEF9-BD76589D4C01}">
      <dsp:nvSpPr>
        <dsp:cNvPr id="0" name=""/>
        <dsp:cNvSpPr/>
      </dsp:nvSpPr>
      <dsp:spPr>
        <a:xfrm>
          <a:off x="57674" y="2782926"/>
          <a:ext cx="1030713" cy="1030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5219465" y="-799475"/>
          <a:ext cx="6215668" cy="621566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640800" y="423039"/>
          <a:ext cx="7451750" cy="9233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calcular la tasa de EVC en función al CHADS2 se utilizó un modelo de supervivencia exponencial.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800" y="423039"/>
        <a:ext cx="7451750" cy="923343"/>
      </dsp:txXfrm>
    </dsp:sp>
    <dsp:sp modelId="{65C74DEC-9E00-42B0-BB23-A6A20FA2D0FE}">
      <dsp:nvSpPr>
        <dsp:cNvPr id="0" name=""/>
        <dsp:cNvSpPr/>
      </dsp:nvSpPr>
      <dsp:spPr>
        <a:xfrm>
          <a:off x="63710" y="346253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0D366-9FD8-4FF3-BC3E-643BC77A7CB1}">
      <dsp:nvSpPr>
        <dsp:cNvPr id="0" name=""/>
        <dsp:cNvSpPr/>
      </dsp:nvSpPr>
      <dsp:spPr>
        <a:xfrm>
          <a:off x="976435" y="1808054"/>
          <a:ext cx="7116115" cy="92334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utilizó un modelo de supervivencia  para medir como el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Hazard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para EVC se ve afectado por cada 1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pto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incremento en el CHADS2 y por la prescripción de ASA.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6435" y="1808054"/>
        <a:ext cx="7116115" cy="923343"/>
      </dsp:txXfrm>
    </dsp:sp>
    <dsp:sp modelId="{F09C3A34-CEFB-4D71-AF92-3A5D050BF8C3}">
      <dsp:nvSpPr>
        <dsp:cNvPr id="0" name=""/>
        <dsp:cNvSpPr/>
      </dsp:nvSpPr>
      <dsp:spPr>
        <a:xfrm>
          <a:off x="399346" y="1731269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A11C-9543-4228-A187-203E2A28579D}">
      <dsp:nvSpPr>
        <dsp:cNvPr id="0" name=""/>
        <dsp:cNvSpPr/>
      </dsp:nvSpPr>
      <dsp:spPr>
        <a:xfrm>
          <a:off x="640800" y="3193069"/>
          <a:ext cx="7451750" cy="923343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utilizó un modelo para predecir  la tasa anual de EVC en función al CHADS2 y el uso de ASA.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800" y="3193069"/>
        <a:ext cx="7451750" cy="923343"/>
      </dsp:txXfrm>
    </dsp:sp>
    <dsp:sp modelId="{0FA921E1-E6F4-4C9E-BF07-688916790A27}">
      <dsp:nvSpPr>
        <dsp:cNvPr id="0" name=""/>
        <dsp:cNvSpPr/>
      </dsp:nvSpPr>
      <dsp:spPr>
        <a:xfrm>
          <a:off x="63710" y="3116284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5219465" y="-799475"/>
          <a:ext cx="6215668" cy="621566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640800" y="461671"/>
          <a:ext cx="7760843" cy="923343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realizaron análisis de muestra de supervivencia SAS (versión 6.12; SAS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Institute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Cary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NC),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utiliando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LIFEREG y LIFETEST.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800" y="461671"/>
        <a:ext cx="7760843" cy="923343"/>
      </dsp:txXfrm>
    </dsp:sp>
    <dsp:sp modelId="{65C74DEC-9E00-42B0-BB23-A6A20FA2D0FE}">
      <dsp:nvSpPr>
        <dsp:cNvPr id="0" name=""/>
        <dsp:cNvSpPr/>
      </dsp:nvSpPr>
      <dsp:spPr>
        <a:xfrm>
          <a:off x="63710" y="346253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0D366-9FD8-4FF3-BC3E-643BC77A7CB1}">
      <dsp:nvSpPr>
        <dsp:cNvPr id="0" name=""/>
        <dsp:cNvSpPr/>
      </dsp:nvSpPr>
      <dsp:spPr>
        <a:xfrm>
          <a:off x="976435" y="1846687"/>
          <a:ext cx="7425208" cy="9233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calculo la RR de la terapia con ASA como 1 –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Hazzard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relativo de prescribir ASA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6435" y="1846687"/>
        <a:ext cx="7425208" cy="923343"/>
      </dsp:txXfrm>
    </dsp:sp>
    <dsp:sp modelId="{F09C3A34-CEFB-4D71-AF92-3A5D050BF8C3}">
      <dsp:nvSpPr>
        <dsp:cNvPr id="0" name=""/>
        <dsp:cNvSpPr/>
      </dsp:nvSpPr>
      <dsp:spPr>
        <a:xfrm>
          <a:off x="399346" y="1731269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A11C-9543-4228-A187-203E2A28579D}">
      <dsp:nvSpPr>
        <dsp:cNvPr id="0" name=""/>
        <dsp:cNvSpPr/>
      </dsp:nvSpPr>
      <dsp:spPr>
        <a:xfrm>
          <a:off x="640800" y="3231702"/>
          <a:ext cx="7760843" cy="92334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determinar la validez predictiva de los 3 esquemas de clasificación se realizó un análisis adicional para evaluar el tiempo transcurrido hasta el evento 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800" y="3231702"/>
        <a:ext cx="7760843" cy="923343"/>
      </dsp:txXfrm>
    </dsp:sp>
    <dsp:sp modelId="{0FA921E1-E6F4-4C9E-BF07-688916790A27}">
      <dsp:nvSpPr>
        <dsp:cNvPr id="0" name=""/>
        <dsp:cNvSpPr/>
      </dsp:nvSpPr>
      <dsp:spPr>
        <a:xfrm>
          <a:off x="63710" y="3116284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5219465" y="-799475"/>
          <a:ext cx="6215668" cy="621566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640800" y="461671"/>
          <a:ext cx="7451750" cy="92334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se analizaron las muertes que ocurrieron dentro de una hospitalización con un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Dx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diferente de EVC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800" y="461671"/>
        <a:ext cx="7451750" cy="923343"/>
      </dsp:txXfrm>
    </dsp:sp>
    <dsp:sp modelId="{65C74DEC-9E00-42B0-BB23-A6A20FA2D0FE}">
      <dsp:nvSpPr>
        <dsp:cNvPr id="0" name=""/>
        <dsp:cNvSpPr/>
      </dsp:nvSpPr>
      <dsp:spPr>
        <a:xfrm>
          <a:off x="63710" y="346253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0D366-9FD8-4FF3-BC3E-643BC77A7CB1}">
      <dsp:nvSpPr>
        <dsp:cNvPr id="0" name=""/>
        <dsp:cNvSpPr/>
      </dsp:nvSpPr>
      <dsp:spPr>
        <a:xfrm>
          <a:off x="976435" y="1846687"/>
          <a:ext cx="7116115" cy="9233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Luego se calculo  la tasa de EVC basada en pacientes año de seguimiento, para cada esquema  de clasificación de riesgo.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6435" y="1846687"/>
        <a:ext cx="7116115" cy="923343"/>
      </dsp:txXfrm>
    </dsp:sp>
    <dsp:sp modelId="{F09C3A34-CEFB-4D71-AF92-3A5D050BF8C3}">
      <dsp:nvSpPr>
        <dsp:cNvPr id="0" name=""/>
        <dsp:cNvSpPr/>
      </dsp:nvSpPr>
      <dsp:spPr>
        <a:xfrm>
          <a:off x="399346" y="1731269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A11C-9543-4228-A187-203E2A28579D}">
      <dsp:nvSpPr>
        <dsp:cNvPr id="0" name=""/>
        <dsp:cNvSpPr/>
      </dsp:nvSpPr>
      <dsp:spPr>
        <a:xfrm>
          <a:off x="640800" y="3231702"/>
          <a:ext cx="7451750" cy="923343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calculo el Intervalo de confianza del 95%.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800" y="3231702"/>
        <a:ext cx="7451750" cy="923343"/>
      </dsp:txXfrm>
    </dsp:sp>
    <dsp:sp modelId="{0FA921E1-E6F4-4C9E-BF07-688916790A27}">
      <dsp:nvSpPr>
        <dsp:cNvPr id="0" name=""/>
        <dsp:cNvSpPr/>
      </dsp:nvSpPr>
      <dsp:spPr>
        <a:xfrm>
          <a:off x="63710" y="3116284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4800342" y="-799475"/>
          <a:ext cx="6215668" cy="621566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1374863" y="588129"/>
          <a:ext cx="6781398" cy="3440458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226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cuantificó la validez predictiva de los esquemas de clasificación a través de la c estadística. Para poner a prueba que la hipótesis de que estos esquemas de clasificación se desempeñaron mejor que usar el azar (Indicando una C estadística de o,5)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4863" y="588129"/>
        <a:ext cx="6781398" cy="3440458"/>
      </dsp:txXfrm>
    </dsp:sp>
    <dsp:sp modelId="{65C74DEC-9E00-42B0-BB23-A6A20FA2D0FE}">
      <dsp:nvSpPr>
        <dsp:cNvPr id="0" name=""/>
        <dsp:cNvSpPr/>
      </dsp:nvSpPr>
      <dsp:spPr>
        <a:xfrm>
          <a:off x="0" y="933495"/>
          <a:ext cx="2749727" cy="274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1112A-9891-45BF-8CA0-51AC7D82B965}">
      <dsp:nvSpPr>
        <dsp:cNvPr id="0" name=""/>
        <dsp:cNvSpPr/>
      </dsp:nvSpPr>
      <dsp:spPr>
        <a:xfrm>
          <a:off x="2429" y="413765"/>
          <a:ext cx="2368806" cy="9475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200" kern="1200" dirty="0" smtClean="0"/>
            <a:t>AFI</a:t>
          </a:r>
          <a:endParaRPr lang="es-VE" sz="4200" kern="1200" dirty="0"/>
        </a:p>
      </dsp:txBody>
      <dsp:txXfrm>
        <a:off x="2429" y="413765"/>
        <a:ext cx="2368806" cy="947522"/>
      </dsp:txXfrm>
    </dsp:sp>
    <dsp:sp modelId="{53E7A21E-47DA-4524-AF0E-3A821EFE289A}">
      <dsp:nvSpPr>
        <dsp:cNvPr id="0" name=""/>
        <dsp:cNvSpPr/>
      </dsp:nvSpPr>
      <dsp:spPr>
        <a:xfrm>
          <a:off x="2429" y="1361288"/>
          <a:ext cx="2368806" cy="18446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kern="1200" dirty="0" smtClean="0"/>
            <a:t> estadístico C </a:t>
          </a:r>
          <a:r>
            <a:rPr lang="es-VE" sz="2000" kern="1200" dirty="0" smtClean="0"/>
            <a:t>de 0,68 (IC 95% 0,65 – 0,71)</a:t>
          </a:r>
          <a:endParaRPr lang="es-VE" sz="2000" kern="1200" dirty="0"/>
        </a:p>
      </dsp:txBody>
      <dsp:txXfrm>
        <a:off x="2429" y="1361288"/>
        <a:ext cx="2368806" cy="1844640"/>
      </dsp:txXfrm>
    </dsp:sp>
    <dsp:sp modelId="{930ACCA7-CF86-49E6-AA35-0F65328E9424}">
      <dsp:nvSpPr>
        <dsp:cNvPr id="0" name=""/>
        <dsp:cNvSpPr/>
      </dsp:nvSpPr>
      <dsp:spPr>
        <a:xfrm>
          <a:off x="2702869" y="413765"/>
          <a:ext cx="2368806" cy="9475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200" kern="1200" dirty="0" smtClean="0"/>
            <a:t>SPAF</a:t>
          </a:r>
          <a:endParaRPr lang="es-VE" sz="4200" kern="1200" dirty="0"/>
        </a:p>
      </dsp:txBody>
      <dsp:txXfrm>
        <a:off x="2702869" y="413765"/>
        <a:ext cx="2368806" cy="947522"/>
      </dsp:txXfrm>
    </dsp:sp>
    <dsp:sp modelId="{D6D7E948-660F-4BA8-B6D8-68A72D32F49A}">
      <dsp:nvSpPr>
        <dsp:cNvPr id="0" name=""/>
        <dsp:cNvSpPr/>
      </dsp:nvSpPr>
      <dsp:spPr>
        <a:xfrm>
          <a:off x="2702869" y="1361288"/>
          <a:ext cx="2368806" cy="18446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kern="1200" dirty="0" smtClean="0"/>
            <a:t> estadístico C </a:t>
          </a:r>
          <a:r>
            <a:rPr lang="es-VE" sz="2000" kern="1200" dirty="0" smtClean="0"/>
            <a:t>de 0,74 (IC 95% 0,71 – 0,76)</a:t>
          </a:r>
          <a:endParaRPr lang="es-VE" sz="2000" kern="1200" dirty="0"/>
        </a:p>
      </dsp:txBody>
      <dsp:txXfrm>
        <a:off x="2702869" y="1361288"/>
        <a:ext cx="2368806" cy="1844640"/>
      </dsp:txXfrm>
    </dsp:sp>
    <dsp:sp modelId="{D28CF08F-50EB-4F96-8B75-555DBB36071C}">
      <dsp:nvSpPr>
        <dsp:cNvPr id="0" name=""/>
        <dsp:cNvSpPr/>
      </dsp:nvSpPr>
      <dsp:spPr>
        <a:xfrm>
          <a:off x="5403309" y="413765"/>
          <a:ext cx="2368806" cy="9475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600" kern="1200" dirty="0" smtClean="0"/>
            <a:t>CHADS</a:t>
          </a:r>
          <a:r>
            <a:rPr lang="es-VE" sz="2800" kern="1200" dirty="0" smtClean="0"/>
            <a:t>2</a:t>
          </a:r>
          <a:endParaRPr lang="es-VE" sz="2800" kern="1200" dirty="0"/>
        </a:p>
      </dsp:txBody>
      <dsp:txXfrm>
        <a:off x="5403309" y="413765"/>
        <a:ext cx="2368806" cy="947522"/>
      </dsp:txXfrm>
    </dsp:sp>
    <dsp:sp modelId="{4A2FF69C-B77D-4523-B6D3-FC4E92A176F5}">
      <dsp:nvSpPr>
        <dsp:cNvPr id="0" name=""/>
        <dsp:cNvSpPr/>
      </dsp:nvSpPr>
      <dsp:spPr>
        <a:xfrm>
          <a:off x="5403309" y="1361288"/>
          <a:ext cx="2368806" cy="18446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kern="1200" smtClean="0"/>
            <a:t>Estadístico C de </a:t>
          </a:r>
          <a:r>
            <a:rPr lang="es-VE" sz="2000" kern="1200" dirty="0" smtClean="0"/>
            <a:t>0,82 (IC 95% 0,80 – 0,84)</a:t>
          </a:r>
          <a:endParaRPr lang="es-VE" sz="2000" kern="1200" dirty="0"/>
        </a:p>
      </dsp:txBody>
      <dsp:txXfrm>
        <a:off x="5403309" y="1361288"/>
        <a:ext cx="2368806" cy="184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52CA-4101-4D03-A2B5-2F4E796F9EB6}">
      <dsp:nvSpPr>
        <dsp:cNvPr id="0" name=""/>
        <dsp:cNvSpPr/>
      </dsp:nvSpPr>
      <dsp:spPr>
        <a:xfrm>
          <a:off x="-5887844" y="-908079"/>
          <a:ext cx="7064298" cy="7064298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514AC-BC9D-472E-B2D7-95DE24AE6A13}">
      <dsp:nvSpPr>
        <dsp:cNvPr id="0" name=""/>
        <dsp:cNvSpPr/>
      </dsp:nvSpPr>
      <dsp:spPr>
        <a:xfrm>
          <a:off x="964739" y="749749"/>
          <a:ext cx="7507632" cy="149928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06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pesar de que existe un acuerdo que la terapia con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Warfarina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se ve favorecido cuando el riesgo de EVC es alto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4739" y="749749"/>
        <a:ext cx="7507632" cy="1499288"/>
      </dsp:txXfrm>
    </dsp:sp>
    <dsp:sp modelId="{90E9D971-61C5-4AFF-9993-25CD2D9FF81D}">
      <dsp:nvSpPr>
        <dsp:cNvPr id="0" name=""/>
        <dsp:cNvSpPr/>
      </dsp:nvSpPr>
      <dsp:spPr>
        <a:xfrm>
          <a:off x="27683" y="562338"/>
          <a:ext cx="1874110" cy="1874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158A9-D745-4748-82E6-14FB655C6C68}">
      <dsp:nvSpPr>
        <dsp:cNvPr id="0" name=""/>
        <dsp:cNvSpPr/>
      </dsp:nvSpPr>
      <dsp:spPr>
        <a:xfrm>
          <a:off x="964739" y="2999101"/>
          <a:ext cx="7507632" cy="149928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06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uso  de la Aspirina (ASA)  se ve favorecido cuando  el riesgo de EVC es bajo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4739" y="2999101"/>
        <a:ext cx="7507632" cy="1499288"/>
      </dsp:txXfrm>
    </dsp:sp>
    <dsp:sp modelId="{5E5D3F73-8FB5-4D96-9BE9-5A26E249C717}">
      <dsp:nvSpPr>
        <dsp:cNvPr id="0" name=""/>
        <dsp:cNvSpPr/>
      </dsp:nvSpPr>
      <dsp:spPr>
        <a:xfrm>
          <a:off x="27683" y="2811690"/>
          <a:ext cx="1874110" cy="1874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9C55D-A135-46AF-810D-7230181B415D}">
      <dsp:nvSpPr>
        <dsp:cNvPr id="0" name=""/>
        <dsp:cNvSpPr/>
      </dsp:nvSpPr>
      <dsp:spPr>
        <a:xfrm>
          <a:off x="-4696904" y="-725326"/>
          <a:ext cx="5636271" cy="5636271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C3A00-450E-492C-B62A-EB4C3E40AB3D}">
      <dsp:nvSpPr>
        <dsp:cNvPr id="0" name=""/>
        <dsp:cNvSpPr/>
      </dsp:nvSpPr>
      <dsp:spPr>
        <a:xfrm>
          <a:off x="769421" y="597957"/>
          <a:ext cx="7300366" cy="1195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125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500" kern="1200" dirty="0" smtClean="0">
              <a:solidFill>
                <a:schemeClr val="tx1"/>
              </a:solidFill>
            </a:rPr>
            <a:t>En un análisis post Hoc se encontró que el CHADS2 tuvo mayor validez predictiva  de EVC</a:t>
          </a:r>
          <a:endParaRPr lang="es-VE" sz="2500" kern="1200" dirty="0">
            <a:solidFill>
              <a:schemeClr val="tx1"/>
            </a:solidFill>
          </a:endParaRPr>
        </a:p>
      </dsp:txBody>
      <dsp:txXfrm>
        <a:off x="769421" y="597957"/>
        <a:ext cx="7300366" cy="1195747"/>
      </dsp:txXfrm>
    </dsp:sp>
    <dsp:sp modelId="{A74F74DC-83BA-4A0E-B089-99DC1383B1CC}">
      <dsp:nvSpPr>
        <dsp:cNvPr id="0" name=""/>
        <dsp:cNvSpPr/>
      </dsp:nvSpPr>
      <dsp:spPr>
        <a:xfrm>
          <a:off x="22079" y="448489"/>
          <a:ext cx="1494684" cy="149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9F1EB-D94D-46A8-B430-A2AB4E260519}">
      <dsp:nvSpPr>
        <dsp:cNvPr id="0" name=""/>
        <dsp:cNvSpPr/>
      </dsp:nvSpPr>
      <dsp:spPr>
        <a:xfrm>
          <a:off x="769421" y="2391913"/>
          <a:ext cx="7300366" cy="1195747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125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500" kern="1200" dirty="0" smtClean="0">
              <a:solidFill>
                <a:schemeClr val="tx1"/>
              </a:solidFill>
            </a:rPr>
            <a:t>Tanto para aquellos pacientes que recibían ASA (n=529) como en aquellos que no la recibían (n=1204)</a:t>
          </a:r>
          <a:endParaRPr lang="es-VE" sz="2500" kern="1200" dirty="0">
            <a:solidFill>
              <a:schemeClr val="tx1"/>
            </a:solidFill>
          </a:endParaRPr>
        </a:p>
      </dsp:txBody>
      <dsp:txXfrm>
        <a:off x="769421" y="2391913"/>
        <a:ext cx="7300366" cy="1195747"/>
      </dsp:txXfrm>
    </dsp:sp>
    <dsp:sp modelId="{BC59386D-AD5D-447C-ADF8-D285F7022543}">
      <dsp:nvSpPr>
        <dsp:cNvPr id="0" name=""/>
        <dsp:cNvSpPr/>
      </dsp:nvSpPr>
      <dsp:spPr>
        <a:xfrm>
          <a:off x="22079" y="2242445"/>
          <a:ext cx="1494684" cy="149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9C55D-A135-46AF-810D-7230181B415D}">
      <dsp:nvSpPr>
        <dsp:cNvPr id="0" name=""/>
        <dsp:cNvSpPr/>
      </dsp:nvSpPr>
      <dsp:spPr>
        <a:xfrm>
          <a:off x="-4696904" y="-725326"/>
          <a:ext cx="5636271" cy="5636271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C3A00-450E-492C-B62A-EB4C3E40AB3D}">
      <dsp:nvSpPr>
        <dsp:cNvPr id="0" name=""/>
        <dsp:cNvSpPr/>
      </dsp:nvSpPr>
      <dsp:spPr>
        <a:xfrm>
          <a:off x="769421" y="597957"/>
          <a:ext cx="7300366" cy="11957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125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>
              <a:solidFill>
                <a:schemeClr val="tx1"/>
              </a:solidFill>
            </a:rPr>
            <a:t>En un análisis post Hoc se determinó si la mayor validez predictiva  del CHADS2 se debía  a que tenían mayor numero de estratificación de  riesgo (n°7)</a:t>
          </a:r>
          <a:endParaRPr lang="es-VE" sz="1900" kern="1200" dirty="0">
            <a:solidFill>
              <a:schemeClr val="tx1"/>
            </a:solidFill>
          </a:endParaRPr>
        </a:p>
      </dsp:txBody>
      <dsp:txXfrm>
        <a:off x="769421" y="597957"/>
        <a:ext cx="7300366" cy="1195747"/>
      </dsp:txXfrm>
    </dsp:sp>
    <dsp:sp modelId="{A74F74DC-83BA-4A0E-B089-99DC1383B1CC}">
      <dsp:nvSpPr>
        <dsp:cNvPr id="0" name=""/>
        <dsp:cNvSpPr/>
      </dsp:nvSpPr>
      <dsp:spPr>
        <a:xfrm>
          <a:off x="22079" y="448489"/>
          <a:ext cx="1494684" cy="149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9F1EB-D94D-46A8-B430-A2AB4E260519}">
      <dsp:nvSpPr>
        <dsp:cNvPr id="0" name=""/>
        <dsp:cNvSpPr/>
      </dsp:nvSpPr>
      <dsp:spPr>
        <a:xfrm>
          <a:off x="751535" y="2250241"/>
          <a:ext cx="7300366" cy="1195747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125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>
              <a:solidFill>
                <a:schemeClr val="tx1"/>
              </a:solidFill>
            </a:rPr>
            <a:t>Por eso lo bajo  a 3 estratos de riesgo </a:t>
          </a:r>
          <a:endParaRPr lang="es-VE" sz="1900" kern="1200" dirty="0">
            <a:solidFill>
              <a:schemeClr val="tx1"/>
            </a:solidFill>
          </a:endParaRPr>
        </a:p>
      </dsp:txBody>
      <dsp:txXfrm>
        <a:off x="751535" y="2250241"/>
        <a:ext cx="7300366" cy="1195747"/>
      </dsp:txXfrm>
    </dsp:sp>
    <dsp:sp modelId="{BC59386D-AD5D-447C-ADF8-D285F7022543}">
      <dsp:nvSpPr>
        <dsp:cNvPr id="0" name=""/>
        <dsp:cNvSpPr/>
      </dsp:nvSpPr>
      <dsp:spPr>
        <a:xfrm>
          <a:off x="2" y="2137144"/>
          <a:ext cx="1494684" cy="1494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5219465" y="-799475"/>
          <a:ext cx="6215668" cy="621566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640800" y="461671"/>
          <a:ext cx="7451750" cy="923343"/>
        </a:xfrm>
        <a:prstGeom prst="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solidFill>
                <a:schemeClr val="tx1"/>
              </a:solidFill>
            </a:rPr>
            <a:t>Los</a:t>
          </a:r>
          <a:r>
            <a:rPr lang="es-VE" sz="2100" kern="1200" baseline="0" dirty="0" smtClean="0">
              <a:solidFill>
                <a:schemeClr val="tx1"/>
              </a:solidFill>
            </a:rPr>
            <a:t> esquemas AFI y SPAF identificaron con éxito cohortes con tasas de EVC de 1,5 a 2,2 por casa 100 pacientes año. </a:t>
          </a:r>
          <a:endParaRPr lang="es-VE" sz="2100" kern="1200" dirty="0">
            <a:solidFill>
              <a:schemeClr val="tx1"/>
            </a:solidFill>
          </a:endParaRPr>
        </a:p>
      </dsp:txBody>
      <dsp:txXfrm>
        <a:off x="640800" y="461671"/>
        <a:ext cx="7451750" cy="923343"/>
      </dsp:txXfrm>
    </dsp:sp>
    <dsp:sp modelId="{65C74DEC-9E00-42B0-BB23-A6A20FA2D0FE}">
      <dsp:nvSpPr>
        <dsp:cNvPr id="0" name=""/>
        <dsp:cNvSpPr/>
      </dsp:nvSpPr>
      <dsp:spPr>
        <a:xfrm>
          <a:off x="63710" y="346253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0D366-9FD8-4FF3-BC3E-643BC77A7CB1}">
      <dsp:nvSpPr>
        <dsp:cNvPr id="0" name=""/>
        <dsp:cNvSpPr/>
      </dsp:nvSpPr>
      <dsp:spPr>
        <a:xfrm>
          <a:off x="976435" y="1846687"/>
          <a:ext cx="7116115" cy="9233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>
              <a:solidFill>
                <a:schemeClr val="tx1"/>
              </a:solidFill>
            </a:rPr>
            <a:t>CHADS</a:t>
          </a:r>
          <a:r>
            <a:rPr lang="es-VE" sz="1400" kern="1200" dirty="0" smtClean="0">
              <a:solidFill>
                <a:schemeClr val="tx1"/>
              </a:solidFill>
            </a:rPr>
            <a:t>2</a:t>
          </a:r>
          <a:r>
            <a:rPr lang="es-VE" sz="1900" kern="1200" dirty="0" smtClean="0">
              <a:solidFill>
                <a:schemeClr val="tx1"/>
              </a:solidFill>
            </a:rPr>
            <a:t> identifico cohortes de bajo riesgo  con tasas de 1,5 por cada 100 pacientes año  sin tratamiento anti-</a:t>
          </a:r>
          <a:r>
            <a:rPr lang="es-VE" sz="1900" kern="1200" dirty="0" err="1" smtClean="0">
              <a:solidFill>
                <a:schemeClr val="tx1"/>
              </a:solidFill>
            </a:rPr>
            <a:t>trombotico</a:t>
          </a:r>
          <a:r>
            <a:rPr lang="es-VE" sz="1900" kern="1200" dirty="0" smtClean="0">
              <a:solidFill>
                <a:schemeClr val="tx1"/>
              </a:solidFill>
            </a:rPr>
            <a:t>. </a:t>
          </a:r>
          <a:endParaRPr lang="es-VE" sz="1900" kern="1200" dirty="0">
            <a:solidFill>
              <a:schemeClr val="tx1"/>
            </a:solidFill>
          </a:endParaRPr>
        </a:p>
      </dsp:txBody>
      <dsp:txXfrm>
        <a:off x="976435" y="1846687"/>
        <a:ext cx="7116115" cy="923343"/>
      </dsp:txXfrm>
    </dsp:sp>
    <dsp:sp modelId="{F09C3A34-CEFB-4D71-AF92-3A5D050BF8C3}">
      <dsp:nvSpPr>
        <dsp:cNvPr id="0" name=""/>
        <dsp:cNvSpPr/>
      </dsp:nvSpPr>
      <dsp:spPr>
        <a:xfrm>
          <a:off x="399346" y="1731269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A11C-9543-4228-A187-203E2A28579D}">
      <dsp:nvSpPr>
        <dsp:cNvPr id="0" name=""/>
        <dsp:cNvSpPr/>
      </dsp:nvSpPr>
      <dsp:spPr>
        <a:xfrm>
          <a:off x="640800" y="3231702"/>
          <a:ext cx="7451750" cy="923343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04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kern="1200" dirty="0" smtClean="0">
              <a:solidFill>
                <a:schemeClr val="tx1"/>
              </a:solidFill>
            </a:rPr>
            <a:t>Se concluyo que el CHADS2, tuvo mayor  exactitud predictiva que los esquemas AFI y SPAF.</a:t>
          </a:r>
          <a:endParaRPr lang="es-VE" sz="2200" kern="1200" dirty="0">
            <a:solidFill>
              <a:schemeClr val="tx1"/>
            </a:solidFill>
          </a:endParaRPr>
        </a:p>
      </dsp:txBody>
      <dsp:txXfrm>
        <a:off x="640800" y="3231702"/>
        <a:ext cx="7451750" cy="923343"/>
      </dsp:txXfrm>
    </dsp:sp>
    <dsp:sp modelId="{0FA921E1-E6F4-4C9E-BF07-688916790A27}">
      <dsp:nvSpPr>
        <dsp:cNvPr id="0" name=""/>
        <dsp:cNvSpPr/>
      </dsp:nvSpPr>
      <dsp:spPr>
        <a:xfrm>
          <a:off x="63710" y="3116284"/>
          <a:ext cx="1154179" cy="1154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5714153" y="-882546"/>
          <a:ext cx="6864784" cy="6864784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959352" y="362748"/>
          <a:ext cx="7420286" cy="2188466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398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solidFill>
                <a:schemeClr val="tx1"/>
              </a:solidFill>
            </a:rPr>
            <a:t>Otros estudios apoyan la premisa que mediante un esquema de clasificación unificado los médicos pueden identificar pacientes con FA  de bajo riesgo de EVC incluso aquellos sin tratamiento con </a:t>
          </a:r>
          <a:r>
            <a:rPr lang="es-VE" sz="2100" kern="1200" dirty="0" err="1" smtClean="0">
              <a:solidFill>
                <a:schemeClr val="tx1"/>
              </a:solidFill>
            </a:rPr>
            <a:t>warfarina</a:t>
          </a:r>
          <a:r>
            <a:rPr lang="es-VE" sz="2100" kern="1200" dirty="0" smtClean="0">
              <a:solidFill>
                <a:schemeClr val="tx1"/>
              </a:solidFill>
            </a:rPr>
            <a:t> </a:t>
          </a:r>
          <a:endParaRPr lang="es-VE" sz="2100" kern="1200" dirty="0">
            <a:solidFill>
              <a:schemeClr val="tx1"/>
            </a:solidFill>
          </a:endParaRPr>
        </a:p>
      </dsp:txBody>
      <dsp:txXfrm>
        <a:off x="959352" y="362748"/>
        <a:ext cx="7420286" cy="2188466"/>
      </dsp:txXfrm>
    </dsp:sp>
    <dsp:sp modelId="{65C74DEC-9E00-42B0-BB23-A6A20FA2D0FE}">
      <dsp:nvSpPr>
        <dsp:cNvPr id="0" name=""/>
        <dsp:cNvSpPr/>
      </dsp:nvSpPr>
      <dsp:spPr>
        <a:xfrm>
          <a:off x="34201" y="546431"/>
          <a:ext cx="1821099" cy="182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4677F-6D43-47B1-96AF-5C202804103A}">
      <dsp:nvSpPr>
        <dsp:cNvPr id="0" name=""/>
        <dsp:cNvSpPr/>
      </dsp:nvSpPr>
      <dsp:spPr>
        <a:xfrm>
          <a:off x="986952" y="2610488"/>
          <a:ext cx="7365085" cy="2064442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398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kern="1200" dirty="0" smtClean="0">
              <a:solidFill>
                <a:schemeClr val="tx1"/>
              </a:solidFill>
            </a:rPr>
            <a:t>La escala CHADS2 identifica pacientes de bajo riesgo que según la puntuación se pueda establecer que terapia farmacológica ofrecer ASA o </a:t>
          </a:r>
          <a:r>
            <a:rPr lang="es-VE" sz="2200" kern="1200" dirty="0" err="1" smtClean="0">
              <a:solidFill>
                <a:schemeClr val="tx1"/>
              </a:solidFill>
            </a:rPr>
            <a:t>Warfarina</a:t>
          </a:r>
          <a:endParaRPr lang="es-VE" sz="2200" kern="1200" dirty="0">
            <a:solidFill>
              <a:schemeClr val="tx1"/>
            </a:solidFill>
          </a:endParaRPr>
        </a:p>
      </dsp:txBody>
      <dsp:txXfrm>
        <a:off x="986952" y="2610488"/>
        <a:ext cx="7365085" cy="2064442"/>
      </dsp:txXfrm>
    </dsp:sp>
    <dsp:sp modelId="{0FA921E1-E6F4-4C9E-BF07-688916790A27}">
      <dsp:nvSpPr>
        <dsp:cNvPr id="0" name=""/>
        <dsp:cNvSpPr/>
      </dsp:nvSpPr>
      <dsp:spPr>
        <a:xfrm>
          <a:off x="34201" y="2732159"/>
          <a:ext cx="1821099" cy="182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1513442" y="-256818"/>
          <a:ext cx="1975373" cy="1975373"/>
        </a:xfrm>
        <a:prstGeom prst="blockArc">
          <a:avLst>
            <a:gd name="adj1" fmla="val 18900000"/>
            <a:gd name="adj2" fmla="val 2700000"/>
            <a:gd name="adj3" fmla="val 109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449871" y="370970"/>
          <a:ext cx="7835180" cy="719794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2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solidFill>
                <a:schemeClr val="tx1"/>
              </a:solidFill>
            </a:rPr>
            <a:t>Este estudio tiene varios puntos fuertes </a:t>
          </a:r>
          <a:endParaRPr lang="es-VE" sz="2100" kern="1200" dirty="0">
            <a:solidFill>
              <a:schemeClr val="tx1"/>
            </a:solidFill>
          </a:endParaRPr>
        </a:p>
      </dsp:txBody>
      <dsp:txXfrm>
        <a:off x="449871" y="370970"/>
        <a:ext cx="7835180" cy="719794"/>
      </dsp:txXfrm>
    </dsp:sp>
    <dsp:sp modelId="{65C74DEC-9E00-42B0-BB23-A6A20FA2D0FE}">
      <dsp:nvSpPr>
        <dsp:cNvPr id="0" name=""/>
        <dsp:cNvSpPr/>
      </dsp:nvSpPr>
      <dsp:spPr>
        <a:xfrm>
          <a:off x="0" y="280996"/>
          <a:ext cx="899742" cy="899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1513442" y="-256818"/>
          <a:ext cx="1975373" cy="1975373"/>
        </a:xfrm>
        <a:prstGeom prst="blockArc">
          <a:avLst>
            <a:gd name="adj1" fmla="val 18900000"/>
            <a:gd name="adj2" fmla="val 2700000"/>
            <a:gd name="adj3" fmla="val 109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449871" y="370970"/>
          <a:ext cx="7835180" cy="719794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2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solidFill>
                <a:schemeClr val="tx1"/>
              </a:solidFill>
            </a:rPr>
            <a:t>Este estudio tiene varios limitaciones.</a:t>
          </a:r>
          <a:endParaRPr lang="es-VE" sz="2100" kern="1200" dirty="0">
            <a:solidFill>
              <a:schemeClr val="tx1"/>
            </a:solidFill>
          </a:endParaRPr>
        </a:p>
      </dsp:txBody>
      <dsp:txXfrm>
        <a:off x="449871" y="370970"/>
        <a:ext cx="7835180" cy="719794"/>
      </dsp:txXfrm>
    </dsp:sp>
    <dsp:sp modelId="{65C74DEC-9E00-42B0-BB23-A6A20FA2D0FE}">
      <dsp:nvSpPr>
        <dsp:cNvPr id="0" name=""/>
        <dsp:cNvSpPr/>
      </dsp:nvSpPr>
      <dsp:spPr>
        <a:xfrm>
          <a:off x="0" y="280996"/>
          <a:ext cx="899742" cy="899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C5E04-12F8-4C36-9670-95BB674B9401}">
      <dsp:nvSpPr>
        <dsp:cNvPr id="0" name=""/>
        <dsp:cNvSpPr/>
      </dsp:nvSpPr>
      <dsp:spPr>
        <a:xfrm>
          <a:off x="-1513442" y="-256818"/>
          <a:ext cx="1975373" cy="1975373"/>
        </a:xfrm>
        <a:prstGeom prst="blockArc">
          <a:avLst>
            <a:gd name="adj1" fmla="val 18900000"/>
            <a:gd name="adj2" fmla="val 2700000"/>
            <a:gd name="adj3" fmla="val 109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0E099-8162-4A5E-B6D4-5ED7F0AA00FE}">
      <dsp:nvSpPr>
        <dsp:cNvPr id="0" name=""/>
        <dsp:cNvSpPr/>
      </dsp:nvSpPr>
      <dsp:spPr>
        <a:xfrm>
          <a:off x="449871" y="370970"/>
          <a:ext cx="7835180" cy="719794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2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solidFill>
                <a:schemeClr val="tx1"/>
              </a:solidFill>
            </a:rPr>
            <a:t>Este estudio tiene varios limitaciones.</a:t>
          </a:r>
          <a:endParaRPr lang="es-VE" sz="2100" kern="1200" dirty="0">
            <a:solidFill>
              <a:schemeClr val="tx1"/>
            </a:solidFill>
          </a:endParaRPr>
        </a:p>
      </dsp:txBody>
      <dsp:txXfrm>
        <a:off x="449871" y="370970"/>
        <a:ext cx="7835180" cy="719794"/>
      </dsp:txXfrm>
    </dsp:sp>
    <dsp:sp modelId="{65C74DEC-9E00-42B0-BB23-A6A20FA2D0FE}">
      <dsp:nvSpPr>
        <dsp:cNvPr id="0" name=""/>
        <dsp:cNvSpPr/>
      </dsp:nvSpPr>
      <dsp:spPr>
        <a:xfrm>
          <a:off x="0" y="280996"/>
          <a:ext cx="899742" cy="899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D2C06-7031-422A-8C78-C17053E69D38}">
      <dsp:nvSpPr>
        <dsp:cNvPr id="0" name=""/>
        <dsp:cNvSpPr/>
      </dsp:nvSpPr>
      <dsp:spPr>
        <a:xfrm rot="10800000">
          <a:off x="2270292" y="0"/>
          <a:ext cx="7375393" cy="1605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1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investigadores de FA (AFI) agruparon datos de varios ensayos para formar un sistema de clasificación unificado de EVC</a:t>
          </a:r>
          <a:endParaRPr lang="es-V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71736" y="0"/>
        <a:ext cx="6973949" cy="1605776"/>
      </dsp:txXfrm>
    </dsp:sp>
    <dsp:sp modelId="{973B1620-DFE2-483A-987A-82B79DE67789}">
      <dsp:nvSpPr>
        <dsp:cNvPr id="0" name=""/>
        <dsp:cNvSpPr/>
      </dsp:nvSpPr>
      <dsp:spPr>
        <a:xfrm>
          <a:off x="1456268" y="0"/>
          <a:ext cx="1605776" cy="1605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A5757-ECB3-4BC3-9F34-C4FEBC0496D0}">
      <dsp:nvSpPr>
        <dsp:cNvPr id="0" name=""/>
        <dsp:cNvSpPr/>
      </dsp:nvSpPr>
      <dsp:spPr>
        <a:xfrm>
          <a:off x="-3583568" y="-554481"/>
          <a:ext cx="4301296" cy="4301296"/>
        </a:xfrm>
        <a:prstGeom prst="blockArc">
          <a:avLst>
            <a:gd name="adj1" fmla="val 18900000"/>
            <a:gd name="adj2" fmla="val 2700000"/>
            <a:gd name="adj3" fmla="val 502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2DF7D-99A0-4D92-AE54-CB71653DB6AC}">
      <dsp:nvSpPr>
        <dsp:cNvPr id="0" name=""/>
        <dsp:cNvSpPr/>
      </dsp:nvSpPr>
      <dsp:spPr>
        <a:xfrm>
          <a:off x="586830" y="456056"/>
          <a:ext cx="7899379" cy="9119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88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investigadores de prevención de EVC y FA (SPAF) reportaron en su sistema  de clasificación  los participantes que fueron tratados con terapia de ASA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30" y="456056"/>
        <a:ext cx="7899379" cy="911985"/>
      </dsp:txXfrm>
    </dsp:sp>
    <dsp:sp modelId="{123067BD-B227-4F44-9D50-00C3D5EBDF7E}">
      <dsp:nvSpPr>
        <dsp:cNvPr id="0" name=""/>
        <dsp:cNvSpPr/>
      </dsp:nvSpPr>
      <dsp:spPr>
        <a:xfrm>
          <a:off x="16839" y="342058"/>
          <a:ext cx="1139982" cy="11399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98672-DF29-4FF4-B135-408080516385}">
      <dsp:nvSpPr>
        <dsp:cNvPr id="0" name=""/>
        <dsp:cNvSpPr/>
      </dsp:nvSpPr>
      <dsp:spPr>
        <a:xfrm>
          <a:off x="586830" y="1824291"/>
          <a:ext cx="7899379" cy="91198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889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Sobre la data de sus 2 primeros ensayos identificaron 4 factores de riesgos independientes para EVC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30" y="1824291"/>
        <a:ext cx="7899379" cy="911985"/>
      </dsp:txXfrm>
    </dsp:sp>
    <dsp:sp modelId="{8A36D9CE-DF7D-46BA-85F2-87BB3F54654F}">
      <dsp:nvSpPr>
        <dsp:cNvPr id="0" name=""/>
        <dsp:cNvSpPr/>
      </dsp:nvSpPr>
      <dsp:spPr>
        <a:xfrm>
          <a:off x="0" y="1732750"/>
          <a:ext cx="1139982" cy="11399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F7231-CA76-4766-A507-25A819787941}">
      <dsp:nvSpPr>
        <dsp:cNvPr id="0" name=""/>
        <dsp:cNvSpPr/>
      </dsp:nvSpPr>
      <dsp:spPr>
        <a:xfrm>
          <a:off x="0" y="649649"/>
          <a:ext cx="83494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92E3F-F9C9-4247-9D4B-D57C2EE30A80}">
      <dsp:nvSpPr>
        <dsp:cNvPr id="0" name=""/>
        <dsp:cNvSpPr/>
      </dsp:nvSpPr>
      <dsp:spPr>
        <a:xfrm>
          <a:off x="417472" y="4579"/>
          <a:ext cx="7436157" cy="9697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datos de NRFA fueron obtenidos de la data de una organización que contiene información de pacientes de forma anónima.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813" y="51920"/>
        <a:ext cx="7341475" cy="875107"/>
      </dsp:txXfrm>
    </dsp:sp>
    <dsp:sp modelId="{BF03694C-F0F1-4DE9-A73D-5D661C8D2868}">
      <dsp:nvSpPr>
        <dsp:cNvPr id="0" name=""/>
        <dsp:cNvSpPr/>
      </dsp:nvSpPr>
      <dsp:spPr>
        <a:xfrm>
          <a:off x="0" y="1851792"/>
          <a:ext cx="83494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42BE-9E80-48B7-A497-3D7D2F5A42F0}">
      <dsp:nvSpPr>
        <dsp:cNvPr id="0" name=""/>
        <dsp:cNvSpPr/>
      </dsp:nvSpPr>
      <dsp:spPr>
        <a:xfrm>
          <a:off x="417472" y="1322849"/>
          <a:ext cx="7452230" cy="8536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(QIO/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que sirve en 7 estados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144" y="1364521"/>
        <a:ext cx="7368886" cy="770318"/>
      </dsp:txXfrm>
    </dsp:sp>
    <dsp:sp modelId="{BD8394D6-8C19-4F1E-AB17-631B2BACC8D5}">
      <dsp:nvSpPr>
        <dsp:cNvPr id="0" name=""/>
        <dsp:cNvSpPr/>
      </dsp:nvSpPr>
      <dsp:spPr>
        <a:xfrm>
          <a:off x="0" y="3207365"/>
          <a:ext cx="83494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54A53-3F48-4B66-A97F-599A9BBC1311}">
      <dsp:nvSpPr>
        <dsp:cNvPr id="0" name=""/>
        <dsp:cNvSpPr/>
      </dsp:nvSpPr>
      <dsp:spPr>
        <a:xfrm>
          <a:off x="417472" y="2524992"/>
          <a:ext cx="7408045" cy="100709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encargaban de reunir cohortes de pacientes con FA para proyectos que servían para la mejora de la calidad de atención de la salud en estos pacientes.  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634" y="2574154"/>
        <a:ext cx="7309721" cy="908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F7231-CA76-4766-A507-25A819787941}">
      <dsp:nvSpPr>
        <dsp:cNvPr id="0" name=""/>
        <dsp:cNvSpPr/>
      </dsp:nvSpPr>
      <dsp:spPr>
        <a:xfrm>
          <a:off x="0" y="649649"/>
          <a:ext cx="83494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92E3F-F9C9-4247-9D4B-D57C2EE30A80}">
      <dsp:nvSpPr>
        <dsp:cNvPr id="0" name=""/>
        <dsp:cNvSpPr/>
      </dsp:nvSpPr>
      <dsp:spPr>
        <a:xfrm>
          <a:off x="417472" y="4579"/>
          <a:ext cx="7436157" cy="9697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analistas de QIO/PRO utilizaron  la clasificación internacional de enfermedades, Novena revisión, Modificación clínica (CIE-9-CM) </a:t>
          </a:r>
          <a:r>
            <a:rPr lang="es-VE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cod</a:t>
          </a: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427.31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813" y="51920"/>
        <a:ext cx="7341475" cy="875107"/>
      </dsp:txXfrm>
    </dsp:sp>
    <dsp:sp modelId="{BF03694C-F0F1-4DE9-A73D-5D661C8D2868}">
      <dsp:nvSpPr>
        <dsp:cNvPr id="0" name=""/>
        <dsp:cNvSpPr/>
      </dsp:nvSpPr>
      <dsp:spPr>
        <a:xfrm>
          <a:off x="0" y="1851792"/>
          <a:ext cx="83494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42BE-9E80-48B7-A497-3D7D2F5A42F0}">
      <dsp:nvSpPr>
        <dsp:cNvPr id="0" name=""/>
        <dsp:cNvSpPr/>
      </dsp:nvSpPr>
      <dsp:spPr>
        <a:xfrm>
          <a:off x="417472" y="1322849"/>
          <a:ext cx="7452230" cy="8536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 sea en un diagnostico principal o secundario.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144" y="1364521"/>
        <a:ext cx="7368886" cy="770318"/>
      </dsp:txXfrm>
    </dsp:sp>
    <dsp:sp modelId="{BD8394D6-8C19-4F1E-AB17-631B2BACC8D5}">
      <dsp:nvSpPr>
        <dsp:cNvPr id="0" name=""/>
        <dsp:cNvSpPr/>
      </dsp:nvSpPr>
      <dsp:spPr>
        <a:xfrm>
          <a:off x="0" y="3207365"/>
          <a:ext cx="83494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54A53-3F48-4B66-A97F-599A9BBC1311}">
      <dsp:nvSpPr>
        <dsp:cNvPr id="0" name=""/>
        <dsp:cNvSpPr/>
      </dsp:nvSpPr>
      <dsp:spPr>
        <a:xfrm>
          <a:off x="417472" y="2524992"/>
          <a:ext cx="7408045" cy="100709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identificar pacientes con FA   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634" y="2574154"/>
        <a:ext cx="7309721" cy="908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F7231-CA76-4766-A507-25A819787941}">
      <dsp:nvSpPr>
        <dsp:cNvPr id="0" name=""/>
        <dsp:cNvSpPr/>
      </dsp:nvSpPr>
      <dsp:spPr>
        <a:xfrm>
          <a:off x="0" y="1024306"/>
          <a:ext cx="834944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92E3F-F9C9-4247-9D4B-D57C2EE30A80}">
      <dsp:nvSpPr>
        <dsp:cNvPr id="0" name=""/>
        <dsp:cNvSpPr/>
      </dsp:nvSpPr>
      <dsp:spPr>
        <a:xfrm>
          <a:off x="400351" y="27381"/>
          <a:ext cx="7436157" cy="149876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</a:rPr>
            <a:t>Los analistas de QIO/PRO confirmaron la presencia de </a:t>
          </a:r>
          <a:r>
            <a:rPr lang="es-VE" sz="2800" b="1" kern="1200" dirty="0" smtClean="0">
              <a:solidFill>
                <a:schemeClr val="tx1"/>
              </a:solidFill>
            </a:rPr>
            <a:t>FA crónica o recurrente  </a:t>
          </a:r>
          <a:r>
            <a:rPr lang="es-VE" sz="2000" kern="1200" dirty="0" smtClean="0">
              <a:solidFill>
                <a:schemeClr val="tx1"/>
              </a:solidFill>
            </a:rPr>
            <a:t>a través de los registros electrocardiográficos o historial médico que se obtenían durante la hospitalización de los pacientes </a:t>
          </a:r>
          <a:endParaRPr lang="es-VE" sz="2000" kern="1200" dirty="0">
            <a:solidFill>
              <a:schemeClr val="tx1"/>
            </a:solidFill>
          </a:endParaRPr>
        </a:p>
      </dsp:txBody>
      <dsp:txXfrm>
        <a:off x="473515" y="100545"/>
        <a:ext cx="7289829" cy="1352437"/>
      </dsp:txXfrm>
    </dsp:sp>
    <dsp:sp modelId="{BF03694C-F0F1-4DE9-A73D-5D661C8D2868}">
      <dsp:nvSpPr>
        <dsp:cNvPr id="0" name=""/>
        <dsp:cNvSpPr/>
      </dsp:nvSpPr>
      <dsp:spPr>
        <a:xfrm>
          <a:off x="0" y="2882163"/>
          <a:ext cx="834944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E42BE-9E80-48B7-A497-3D7D2F5A42F0}">
      <dsp:nvSpPr>
        <dsp:cNvPr id="0" name=""/>
        <dsp:cNvSpPr/>
      </dsp:nvSpPr>
      <dsp:spPr>
        <a:xfrm>
          <a:off x="417472" y="2064706"/>
          <a:ext cx="7452230" cy="131929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12" tIns="0" rIns="2209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</a:rPr>
            <a:t>Se</a:t>
          </a:r>
          <a:r>
            <a:rPr lang="es-VE" sz="2800" kern="1200" dirty="0" smtClean="0">
              <a:solidFill>
                <a:schemeClr val="tx1"/>
              </a:solidFill>
            </a:rPr>
            <a:t> EXCLUYERON </a:t>
          </a:r>
          <a:r>
            <a:rPr lang="es-VE" sz="2000" kern="1200" dirty="0" smtClean="0">
              <a:solidFill>
                <a:schemeClr val="tx1"/>
              </a:solidFill>
            </a:rPr>
            <a:t>los pacientes que tenían FA aguda o que murieron durante la hospitalización.</a:t>
          </a:r>
          <a:endParaRPr lang="es-VE" sz="2000" kern="1200" dirty="0">
            <a:solidFill>
              <a:schemeClr val="tx1"/>
            </a:solidFill>
          </a:endParaRPr>
        </a:p>
      </dsp:txBody>
      <dsp:txXfrm>
        <a:off x="481875" y="2129109"/>
        <a:ext cx="7323424" cy="1190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9E884-4F64-4211-B9D6-3E0204D9A735}">
      <dsp:nvSpPr>
        <dsp:cNvPr id="0" name=""/>
        <dsp:cNvSpPr/>
      </dsp:nvSpPr>
      <dsp:spPr>
        <a:xfrm>
          <a:off x="1738123" y="0"/>
          <a:ext cx="3812504" cy="3812504"/>
        </a:xfrm>
        <a:prstGeom prst="triangle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D3BD0-24A5-4240-91C3-DC8C7FEF47E1}">
      <dsp:nvSpPr>
        <dsp:cNvPr id="0" name=""/>
        <dsp:cNvSpPr/>
      </dsp:nvSpPr>
      <dsp:spPr>
        <a:xfrm>
          <a:off x="3056439" y="383298"/>
          <a:ext cx="3628226" cy="902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Factores de riesgo para accidente cerebro-vascular</a:t>
          </a:r>
          <a:endParaRPr lang="es-VE" sz="2000" kern="1200" dirty="0"/>
        </a:p>
      </dsp:txBody>
      <dsp:txXfrm>
        <a:off x="3100495" y="427354"/>
        <a:ext cx="3540114" cy="814379"/>
      </dsp:txXfrm>
    </dsp:sp>
    <dsp:sp modelId="{F4A5BDF9-7B85-43BD-B772-8111CA968FB2}">
      <dsp:nvSpPr>
        <dsp:cNvPr id="0" name=""/>
        <dsp:cNvSpPr/>
      </dsp:nvSpPr>
      <dsp:spPr>
        <a:xfrm>
          <a:off x="3056439" y="1398600"/>
          <a:ext cx="3628226" cy="902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Otras condiciones </a:t>
          </a:r>
          <a:r>
            <a:rPr lang="es-VE" sz="2000" kern="1200" dirty="0" err="1" smtClean="0"/>
            <a:t>comorbidas</a:t>
          </a:r>
          <a:endParaRPr lang="es-VE" sz="2000" kern="1200" dirty="0"/>
        </a:p>
      </dsp:txBody>
      <dsp:txXfrm>
        <a:off x="3100495" y="1442656"/>
        <a:ext cx="3540114" cy="814379"/>
      </dsp:txXfrm>
    </dsp:sp>
    <dsp:sp modelId="{D35536B7-3582-4945-A5C3-A792C9D04099}">
      <dsp:nvSpPr>
        <dsp:cNvPr id="0" name=""/>
        <dsp:cNvSpPr/>
      </dsp:nvSpPr>
      <dsp:spPr>
        <a:xfrm>
          <a:off x="3056439" y="2413903"/>
          <a:ext cx="3628226" cy="9024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Tratamiento anti-</a:t>
          </a:r>
          <a:r>
            <a:rPr lang="es-VE" sz="2000" kern="1200" dirty="0" err="1" smtClean="0"/>
            <a:t>trombótico</a:t>
          </a:r>
          <a:r>
            <a:rPr lang="es-VE" sz="2000" kern="1200" dirty="0" smtClean="0"/>
            <a:t> prescrito en el alta hospitalaria </a:t>
          </a:r>
          <a:endParaRPr lang="es-VE" sz="2000" kern="1200" dirty="0"/>
        </a:p>
      </dsp:txBody>
      <dsp:txXfrm>
        <a:off x="3100495" y="2457959"/>
        <a:ext cx="3540114" cy="8143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0BDD5-AA88-438B-BD4F-116D4249C4B8}">
      <dsp:nvSpPr>
        <dsp:cNvPr id="0" name=""/>
        <dsp:cNvSpPr/>
      </dsp:nvSpPr>
      <dsp:spPr>
        <a:xfrm>
          <a:off x="671677" y="62310"/>
          <a:ext cx="8416897" cy="165081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QIO/PRO utilizó técnicas de muestreo y de extracción de información estandarizado realizado por dos analistas de QIO/PRO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28" y="110661"/>
        <a:ext cx="8320195" cy="1554109"/>
      </dsp:txXfrm>
    </dsp:sp>
    <dsp:sp modelId="{7583990E-BBD7-4D30-884A-5B3287A1701D}">
      <dsp:nvSpPr>
        <dsp:cNvPr id="0" name=""/>
        <dsp:cNvSpPr/>
      </dsp:nvSpPr>
      <dsp:spPr>
        <a:xfrm rot="5400000">
          <a:off x="4593776" y="1723488"/>
          <a:ext cx="572699" cy="74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800" kern="1200"/>
        </a:p>
      </dsp:txBody>
      <dsp:txXfrm rot="-5400000">
        <a:off x="4657266" y="1808571"/>
        <a:ext cx="445719" cy="400889"/>
      </dsp:txXfrm>
    </dsp:sp>
    <dsp:sp modelId="{A8ECD0E0-3D3F-481A-9E2C-079E117D868C}">
      <dsp:nvSpPr>
        <dsp:cNvPr id="0" name=""/>
        <dsp:cNvSpPr/>
      </dsp:nvSpPr>
      <dsp:spPr>
        <a:xfrm>
          <a:off x="671677" y="2476720"/>
          <a:ext cx="8416897" cy="16508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Posterior a 3 años de seguimiento y extraer todos los datos innecesarios  QIO/PRO envía los registros a la Universidad de Washington para su inclusión en los datos de (NRFA)</a:t>
          </a:r>
          <a:endParaRPr lang="es-VE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28" y="2525071"/>
        <a:ext cx="8320195" cy="1554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EF6C-B8B5-4735-B72D-686C0EE571F5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1C65-06E7-4B53-B80B-ADF93004E30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272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El uso de la ASA es favorable</a:t>
            </a:r>
            <a:r>
              <a:rPr lang="es-VE" baseline="0" dirty="0" smtClean="0"/>
              <a:t> cuando el riesgo de </a:t>
            </a:r>
            <a:r>
              <a:rPr lang="es-VE" baseline="0" dirty="0" err="1" smtClean="0"/>
              <a:t>stroke</a:t>
            </a:r>
            <a:r>
              <a:rPr lang="es-VE" baseline="0" dirty="0" smtClean="0"/>
              <a:t> es bajo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F1C65-06E7-4B53-B80B-ADF93004E304}" type="slidenum">
              <a:rPr lang="es-VE" smtClean="0"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4521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Para</a:t>
            </a:r>
            <a:r>
              <a:rPr lang="es-VE" baseline="0" dirty="0" smtClean="0"/>
              <a:t> crear el CHADS</a:t>
            </a:r>
            <a:r>
              <a:rPr lang="es-VE" baseline="0" dirty="0" smtClean="0">
                <a:sym typeface="Wingdings" panose="05000000000000000000" pitchFamily="2" charset="2"/>
              </a:rPr>
              <a:t> Falto la 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F1C65-06E7-4B53-B80B-ADF93004E304}" type="slidenum">
              <a:rPr lang="es-VE" smtClean="0"/>
              <a:t>14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6444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PARA</a:t>
            </a:r>
            <a:r>
              <a:rPr lang="es-VE" baseline="0" dirty="0" smtClean="0"/>
              <a:t> CREAR “LOS” se te fue un LA demás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F1C65-06E7-4B53-B80B-ADF93004E304}" type="slidenum">
              <a:rPr lang="es-VE" smtClean="0"/>
              <a:t>18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680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5041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7387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61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1928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12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936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9715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8729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8030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6835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6134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9387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6321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2871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5351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0672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570D-A511-40F9-AB8A-4AD487275CBD}" type="datetimeFigureOut">
              <a:rPr lang="es-VE" smtClean="0"/>
              <a:t>28-03-2016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BA6CBE-A0DC-4BCB-B8B2-CCC80020405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33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2191" y="1414813"/>
            <a:ext cx="7836323" cy="4071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¿Cuáles son las escalas de riesgo trombo-embolico en presencia de FA disponibles en la actualidad?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040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4460" y="1851470"/>
            <a:ext cx="8179663" cy="12712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2 esquemas de clasificación de riesgo cerebro-vascular (AFI y SPAF) cada uno con  sus precauciones de como los factores de riesgo influyeron los pacientes de bajo riesgo tenían ciertos conflictos.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47648" y="3271400"/>
            <a:ext cx="3137581" cy="6067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conflictos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1371" y="4082685"/>
            <a:ext cx="2633158" cy="262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1: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Muchos pacientes clasificados de bajo riesgo por una escala eran clasificados de moderado o alto por la otra.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619108" y="4327299"/>
            <a:ext cx="2133813" cy="20348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2: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ambiguos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153168" y="4082684"/>
            <a:ext cx="2850955" cy="262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3: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 clasificaciones se obtuvieron de una base de dato y se pudo haber obtenido factores de riesgo  aparentes y no verdaderas asociaciones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84390" y="4253429"/>
            <a:ext cx="6889051" cy="2311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4: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esquemas originales se basaron en los participantes de los ensayos  cuya edad promedio era de 69 años, su rendimiento  en las poblaciones mayores y más frágiles no están bien caracterizados.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040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2910" y="2237876"/>
            <a:ext cx="8175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dirty="0" smtClean="0"/>
              <a:t>Teniendo en cuenta estas limitaciones, decidieron validar los 2 sistemas</a:t>
            </a:r>
          </a:p>
          <a:p>
            <a:pPr algn="ctr"/>
            <a:r>
              <a:rPr lang="es-VE" dirty="0" smtClean="0"/>
              <a:t> de clasificación  existentes y sus variaciones en una muestra </a:t>
            </a:r>
          </a:p>
          <a:p>
            <a:pPr algn="ctr"/>
            <a:r>
              <a:rPr lang="es-VE" dirty="0" smtClean="0"/>
              <a:t>independiente</a:t>
            </a:r>
            <a:endParaRPr lang="es-VE" dirty="0"/>
          </a:p>
        </p:txBody>
      </p:sp>
      <p:sp>
        <p:nvSpPr>
          <p:cNvPr id="3" name="Rectángulo 2"/>
          <p:cNvSpPr/>
          <p:nvPr/>
        </p:nvSpPr>
        <p:spPr>
          <a:xfrm>
            <a:off x="588493" y="4675032"/>
            <a:ext cx="8169141" cy="18030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 un esquema de clasificación conveniente y preciso para estimar el riesgo de EVC en el registro nacional de Medicare en pacientes que tienen FA no reumática y que no se les prescribió </a:t>
            </a:r>
            <a:r>
              <a:rPr lang="es-V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warfarina</a:t>
            </a:r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momento del alta  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0161" y="3620726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OBJETIVO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294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2151" y="2418184"/>
            <a:ext cx="7836510" cy="9015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Utilizaron los dos esquemas de clasificación para formar un nuevo índice de riesgo de enfermedad cerebro-vascular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CHADS2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0161" y="3721995"/>
            <a:ext cx="7836510" cy="10174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evaluó la exactitud predictiva de los esquemas AFI, SPAF y CHADS2, Utilizando  los registros médicos de Medicare de los participantes con FA.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97168" y="5280339"/>
            <a:ext cx="7741493" cy="978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crear el índice del CHADS2 se incluyeron los factores de riesgo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Independientes que fueron identificados en el SPAF o AFI 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294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79607" y="2137893"/>
            <a:ext cx="47048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Isquemia cerebral previa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de HAS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Mellitus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Insuficiencia Cardiaca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Edad ≥ 75 años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9079" y="4660548"/>
            <a:ext cx="8298859" cy="986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incluyo el historial de HAS, en lugar de PA superior a 160mmHg, debido a que esta es un factor de riesgo independiente de EVC. 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9079" y="5768757"/>
            <a:ext cx="8298859" cy="990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incluyo la edad de ≥ 75 años en lugar del combinado edad y sexo femenino por que existe un aumento de EVC relacionado solo con la edad independientemente del sexo. 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33184" y="4997003"/>
            <a:ext cx="6310648" cy="1267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incluyo la exacerbación de la ICC  en lugar de cualquier ICC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294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58746" y="2100307"/>
            <a:ext cx="804098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puntos para EVC anterior</a:t>
            </a:r>
          </a:p>
          <a:p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punto a los otros factores de riesgo</a:t>
            </a:r>
          </a:p>
          <a:p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Esto debido a que los EVC anteriores aumenta en Riesgo Relativo</a:t>
            </a:r>
          </a:p>
          <a:p>
            <a:pPr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padecer otro evento.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37636" y="2656870"/>
            <a:ext cx="305715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de HAS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Mellitus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Insuficiencia Cardiaca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Edad ≥ 75 años 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5339668" y="2656870"/>
            <a:ext cx="195935" cy="170303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ángulo 9"/>
          <p:cNvSpPr/>
          <p:nvPr/>
        </p:nvSpPr>
        <p:spPr>
          <a:xfrm>
            <a:off x="1107583" y="5641489"/>
            <a:ext cx="7508383" cy="991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 tanto el CHADS2 es un acrónimo de los factores de riesgo y su puntuación. 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09692" y="2175560"/>
            <a:ext cx="41264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VE" b="1" dirty="0" smtClean="0"/>
              <a:t>Para crear el </a:t>
            </a:r>
            <a:r>
              <a:rPr lang="es-VE" b="1" dirty="0" smtClean="0"/>
              <a:t>CHADS</a:t>
            </a:r>
            <a:r>
              <a:rPr lang="es-VE" sz="1400" b="1" dirty="0" smtClean="0"/>
              <a:t>2</a:t>
            </a:r>
            <a:r>
              <a:rPr lang="es-VE" b="1" dirty="0" smtClean="0"/>
              <a:t> </a:t>
            </a:r>
            <a:r>
              <a:rPr lang="es-VE" b="1" dirty="0" smtClean="0"/>
              <a:t>se asignaron:</a:t>
            </a:r>
          </a:p>
        </p:txBody>
      </p:sp>
    </p:spTree>
    <p:extLst>
      <p:ext uri="{BB962C8B-B14F-4D97-AF65-F5344CB8AC3E}">
        <p14:creationId xmlns:p14="http://schemas.microsoft.com/office/powerpoint/2010/main" val="7458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294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62130" y="2189408"/>
            <a:ext cx="5164428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Cohortes especificas estatales</a:t>
            </a:r>
            <a:endParaRPr lang="es-VE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5503682"/>
              </p:ext>
            </p:extLst>
          </p:nvPr>
        </p:nvGraphicFramePr>
        <p:xfrm>
          <a:off x="588493" y="2968228"/>
          <a:ext cx="8349445" cy="376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294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39505599"/>
              </p:ext>
            </p:extLst>
          </p:nvPr>
        </p:nvGraphicFramePr>
        <p:xfrm>
          <a:off x="639079" y="2961004"/>
          <a:ext cx="8349445" cy="376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717290" y="2253434"/>
            <a:ext cx="5854390" cy="578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Usando los registros médicos de Medicare parte A (MEDPAR)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39079" y="129467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17216480"/>
              </p:ext>
            </p:extLst>
          </p:nvPr>
        </p:nvGraphicFramePr>
        <p:xfrm>
          <a:off x="588493" y="2613195"/>
          <a:ext cx="8349445" cy="376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6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730161" y="114086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320801"/>
              </p:ext>
            </p:extLst>
          </p:nvPr>
        </p:nvGraphicFramePr>
        <p:xfrm>
          <a:off x="468111" y="3154625"/>
          <a:ext cx="8409904" cy="381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334851" y="1893349"/>
            <a:ext cx="8671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sz="2400" dirty="0"/>
              <a:t>Para </a:t>
            </a:r>
            <a:r>
              <a:rPr lang="es-VE" sz="2400" dirty="0" smtClean="0"/>
              <a:t>crear </a:t>
            </a:r>
            <a:r>
              <a:rPr lang="es-VE" sz="2400" dirty="0"/>
              <a:t>los </a:t>
            </a:r>
            <a:r>
              <a:rPr lang="es-VE" sz="2400" dirty="0" smtClean="0"/>
              <a:t>datos de los pacientes con FA no reumática (NRAF) </a:t>
            </a:r>
            <a:r>
              <a:rPr lang="es-VE" sz="2400" dirty="0"/>
              <a:t>QIO/PRO obtuvieron de los </a:t>
            </a:r>
            <a:endParaRPr lang="es-VE" sz="2400" dirty="0" smtClean="0"/>
          </a:p>
          <a:p>
            <a:pPr lvl="0" algn="ctr"/>
            <a:r>
              <a:rPr lang="es-VE" sz="2400" dirty="0" smtClean="0"/>
              <a:t>documentos: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1730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730161" y="1140867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MÉTODOS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29285192"/>
              </p:ext>
            </p:extLst>
          </p:nvPr>
        </p:nvGraphicFramePr>
        <p:xfrm>
          <a:off x="-128788" y="2427310"/>
          <a:ext cx="9272788" cy="412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2580246" y="2450757"/>
            <a:ext cx="4468969" cy="36772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 aprobado por el comité de sujetos humanos  en la Universidad de Washington Medical Center  y por los participante de </a:t>
            </a:r>
            <a:r>
              <a:rPr lang="es-V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QIOs</a:t>
            </a:r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/PRO.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4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5853" t="59816" r="9021" b="13776"/>
          <a:stretch/>
        </p:blipFill>
        <p:spPr>
          <a:xfrm>
            <a:off x="612463" y="734096"/>
            <a:ext cx="8531537" cy="14880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6250" t="45907" r="74053" b="27333"/>
          <a:stretch/>
        </p:blipFill>
        <p:spPr>
          <a:xfrm>
            <a:off x="612463" y="2660038"/>
            <a:ext cx="2562896" cy="19575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8919" t="70555" r="44457" b="22579"/>
          <a:stretch/>
        </p:blipFill>
        <p:spPr>
          <a:xfrm>
            <a:off x="3709115" y="2926723"/>
            <a:ext cx="4765183" cy="50227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665927" y="635644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BARQUISIMETO </a:t>
            </a:r>
            <a:r>
              <a:rPr lang="es-VE" dirty="0" smtClean="0"/>
              <a:t>28 </a:t>
            </a:r>
            <a:r>
              <a:rPr lang="es-VE" dirty="0" smtClean="0"/>
              <a:t>DE MARZO DEL 2016</a:t>
            </a:r>
            <a:endParaRPr lang="es-VE" dirty="0"/>
          </a:p>
        </p:txBody>
      </p:sp>
      <p:sp>
        <p:nvSpPr>
          <p:cNvPr id="15" name="Llamada rectangular redondeada 15"/>
          <p:cNvSpPr/>
          <p:nvPr/>
        </p:nvSpPr>
        <p:spPr>
          <a:xfrm>
            <a:off x="5124624" y="3806223"/>
            <a:ext cx="3384376" cy="2060991"/>
          </a:xfrm>
          <a:prstGeom prst="wedgeRoundRectCallout">
            <a:avLst>
              <a:gd name="adj1" fmla="val -34964"/>
              <a:gd name="adj2" fmla="val 66423"/>
              <a:gd name="adj3" fmla="val 16667"/>
            </a:avLst>
          </a:prstGeom>
          <a:solidFill>
            <a:srgbClr val="66FF3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Rectángulo redondeado 16"/>
          <p:cNvSpPr/>
          <p:nvPr/>
        </p:nvSpPr>
        <p:spPr>
          <a:xfrm>
            <a:off x="5218873" y="3873707"/>
            <a:ext cx="3290127" cy="187220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GRUPO 4: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LUZ A. BUSTILLOS (R3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MIGUEL A. ROMERO (R3)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JOSE A. PEÑA (R2)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MIGUEL HIDALGO (R1)</a:t>
            </a:r>
            <a:endParaRPr lang="es-VE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691526" y="1210615"/>
            <a:ext cx="8143384" cy="7856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Formación de los datos de NRFA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031795"/>
              </p:ext>
            </p:extLst>
          </p:nvPr>
        </p:nvGraphicFramePr>
        <p:xfrm>
          <a:off x="588493" y="2500970"/>
          <a:ext cx="81652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5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691526" y="1210615"/>
            <a:ext cx="8143384" cy="7856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Recolección de los datos de NRFA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4727098"/>
              </p:ext>
            </p:extLst>
          </p:nvPr>
        </p:nvGraphicFramePr>
        <p:xfrm>
          <a:off x="450760" y="2123226"/>
          <a:ext cx="8693239" cy="454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3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80641348"/>
              </p:ext>
            </p:extLst>
          </p:nvPr>
        </p:nvGraphicFramePr>
        <p:xfrm>
          <a:off x="588493" y="1396999"/>
          <a:ext cx="8169141" cy="50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588494" y="1229574"/>
            <a:ext cx="8143384" cy="766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Recolección de los datos de </a:t>
            </a:r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NRFA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91685" y="5847008"/>
            <a:ext cx="3889419" cy="759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</a:rPr>
              <a:t>Media de seguimiento de 1,2 años</a:t>
            </a:r>
            <a:endParaRPr lang="es-V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850006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Evaluación de los resultado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5888002"/>
              </p:ext>
            </p:extLst>
          </p:nvPr>
        </p:nvGraphicFramePr>
        <p:xfrm>
          <a:off x="331291" y="1706137"/>
          <a:ext cx="8400586" cy="412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304693" y="5452946"/>
            <a:ext cx="2386361" cy="12266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err="1" smtClean="0">
                <a:solidFill>
                  <a:schemeClr val="tx1"/>
                </a:solidFill>
              </a:rPr>
              <a:t>Cod</a:t>
            </a:r>
            <a:r>
              <a:rPr lang="es-VE" dirty="0" smtClean="0">
                <a:solidFill>
                  <a:schemeClr val="tx1"/>
                </a:solidFill>
              </a:rPr>
              <a:t>. 434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Oclusión de arteria 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cerebral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82122" y="5452946"/>
            <a:ext cx="2386361" cy="1226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err="1" smtClean="0">
                <a:solidFill>
                  <a:schemeClr val="tx1"/>
                </a:solidFill>
              </a:rPr>
              <a:t>Cod</a:t>
            </a:r>
            <a:r>
              <a:rPr lang="es-VE" dirty="0" smtClean="0">
                <a:solidFill>
                  <a:schemeClr val="tx1"/>
                </a:solidFill>
              </a:rPr>
              <a:t>. 435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Ataque isquémico 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Transitorio 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59551" y="5452946"/>
            <a:ext cx="2386361" cy="12266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err="1" smtClean="0">
                <a:solidFill>
                  <a:schemeClr val="tx1"/>
                </a:solidFill>
              </a:rPr>
              <a:t>Cod</a:t>
            </a:r>
            <a:r>
              <a:rPr lang="es-VE" dirty="0" smtClean="0">
                <a:solidFill>
                  <a:schemeClr val="tx1"/>
                </a:solidFill>
              </a:rPr>
              <a:t>. 436</a:t>
            </a:r>
          </a:p>
          <a:p>
            <a:pPr algn="ctr"/>
            <a:r>
              <a:rPr lang="es-VE" dirty="0" err="1" smtClean="0">
                <a:solidFill>
                  <a:schemeClr val="tx1"/>
                </a:solidFill>
              </a:rPr>
              <a:t>Enf</a:t>
            </a:r>
            <a:r>
              <a:rPr lang="es-VE" dirty="0" smtClean="0">
                <a:solidFill>
                  <a:schemeClr val="tx1"/>
                </a:solidFill>
              </a:rPr>
              <a:t>. Cerebro vascular aguda no definida.</a:t>
            </a:r>
            <a:endParaRPr lang="es-V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12877295"/>
              </p:ext>
            </p:extLst>
          </p:nvPr>
        </p:nvGraphicFramePr>
        <p:xfrm>
          <a:off x="420501" y="2442117"/>
          <a:ext cx="8400586" cy="412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4" name="Rectángulo 3"/>
          <p:cNvSpPr/>
          <p:nvPr/>
        </p:nvSpPr>
        <p:spPr>
          <a:xfrm>
            <a:off x="850006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Evaluación de los resultado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850006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Análisis Estadístico.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4135854"/>
              </p:ext>
            </p:extLst>
          </p:nvPr>
        </p:nvGraphicFramePr>
        <p:xfrm>
          <a:off x="730161" y="2266682"/>
          <a:ext cx="8156262" cy="461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7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41781815"/>
              </p:ext>
            </p:extLst>
          </p:nvPr>
        </p:nvGraphicFramePr>
        <p:xfrm>
          <a:off x="588492" y="2157227"/>
          <a:ext cx="8465355" cy="461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50006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Análisis Estadístico.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58658603"/>
              </p:ext>
            </p:extLst>
          </p:nvPr>
        </p:nvGraphicFramePr>
        <p:xfrm>
          <a:off x="588493" y="2157227"/>
          <a:ext cx="8156262" cy="461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50006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Análisis Estadístico.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09550491"/>
              </p:ext>
            </p:extLst>
          </p:nvPr>
        </p:nvGraphicFramePr>
        <p:xfrm>
          <a:off x="588493" y="2157227"/>
          <a:ext cx="8156262" cy="461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50006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Análisis Estadístico.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602" t="30766" r="14366" b="7262"/>
          <a:stretch/>
        </p:blipFill>
        <p:spPr>
          <a:xfrm>
            <a:off x="0" y="1532587"/>
            <a:ext cx="9199922" cy="492903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06839" y="2305318"/>
            <a:ext cx="1326524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Rectángulo 3"/>
          <p:cNvSpPr/>
          <p:nvPr/>
        </p:nvSpPr>
        <p:spPr>
          <a:xfrm>
            <a:off x="0" y="2833352"/>
            <a:ext cx="9015211" cy="334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V</a:t>
            </a:r>
            <a:endParaRPr lang="es-VE" dirty="0"/>
          </a:p>
        </p:txBody>
      </p:sp>
      <p:sp>
        <p:nvSpPr>
          <p:cNvPr id="10" name="Rectángulo 9"/>
          <p:cNvSpPr/>
          <p:nvPr/>
        </p:nvSpPr>
        <p:spPr>
          <a:xfrm>
            <a:off x="10731" y="3758490"/>
            <a:ext cx="9015211" cy="334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4100754" y="4796326"/>
            <a:ext cx="1208411" cy="364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529 </a:t>
            </a:r>
            <a:r>
              <a:rPr lang="es-VE" dirty="0" err="1" smtClean="0">
                <a:solidFill>
                  <a:schemeClr val="tx1"/>
                </a:solidFill>
              </a:rPr>
              <a:t>pac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 rot="10800000">
            <a:off x="3575539" y="5107544"/>
            <a:ext cx="589123" cy="93801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Flecha abajo 11"/>
          <p:cNvSpPr/>
          <p:nvPr/>
        </p:nvSpPr>
        <p:spPr>
          <a:xfrm rot="10800000">
            <a:off x="5840926" y="5156921"/>
            <a:ext cx="589123" cy="93801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Flecha abajo 12"/>
          <p:cNvSpPr/>
          <p:nvPr/>
        </p:nvSpPr>
        <p:spPr>
          <a:xfrm rot="10800000">
            <a:off x="8184876" y="5156920"/>
            <a:ext cx="589123" cy="93801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Estrella de 5 puntas 13"/>
          <p:cNvSpPr/>
          <p:nvPr/>
        </p:nvSpPr>
        <p:spPr>
          <a:xfrm>
            <a:off x="2332864" y="2965896"/>
            <a:ext cx="3074472" cy="21121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Factores de riesgo</a:t>
            </a:r>
            <a:endParaRPr lang="es-VE" dirty="0"/>
          </a:p>
        </p:txBody>
      </p:sp>
      <p:sp>
        <p:nvSpPr>
          <p:cNvPr id="15" name="Rectángulo 14"/>
          <p:cNvSpPr/>
          <p:nvPr/>
        </p:nvSpPr>
        <p:spPr>
          <a:xfrm>
            <a:off x="2304958" y="5119368"/>
            <a:ext cx="3256567" cy="11998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dirty="0" smtClean="0"/>
              <a:t>Heterogénea</a:t>
            </a:r>
            <a:endParaRPr lang="es-VE" sz="2800" dirty="0"/>
          </a:p>
        </p:txBody>
      </p:sp>
    </p:spTree>
    <p:extLst>
      <p:ext uri="{BB962C8B-B14F-4D97-AF65-F5344CB8AC3E}">
        <p14:creationId xmlns:p14="http://schemas.microsoft.com/office/powerpoint/2010/main" val="33722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30161" y="1571223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4040280"/>
              </p:ext>
            </p:extLst>
          </p:nvPr>
        </p:nvGraphicFramePr>
        <p:xfrm>
          <a:off x="-1043188" y="2598940"/>
          <a:ext cx="11410682" cy="398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2056149" y="3997324"/>
            <a:ext cx="6465193" cy="11925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tratamiento anti-</a:t>
            </a:r>
            <a:r>
              <a:rPr lang="es-V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trombótico</a:t>
            </a:r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 del riesgo subyacente de enfermedad cerebro-vascular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346" t="23725" r="9516" b="7788"/>
          <a:stretch/>
        </p:blipFill>
        <p:spPr>
          <a:xfrm>
            <a:off x="-85035" y="1493950"/>
            <a:ext cx="9234152" cy="50098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369713"/>
            <a:ext cx="1107583" cy="28601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ángulo 9"/>
          <p:cNvSpPr/>
          <p:nvPr/>
        </p:nvSpPr>
        <p:spPr>
          <a:xfrm>
            <a:off x="0" y="3632377"/>
            <a:ext cx="9015211" cy="334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V</a:t>
            </a:r>
            <a:endParaRPr lang="es-VE" dirty="0"/>
          </a:p>
        </p:txBody>
      </p:sp>
      <p:sp>
        <p:nvSpPr>
          <p:cNvPr id="11" name="Rectángulo 10"/>
          <p:cNvSpPr/>
          <p:nvPr/>
        </p:nvSpPr>
        <p:spPr>
          <a:xfrm>
            <a:off x="-1" y="4895041"/>
            <a:ext cx="9015211" cy="334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Flecha abajo 2"/>
          <p:cNvSpPr/>
          <p:nvPr/>
        </p:nvSpPr>
        <p:spPr>
          <a:xfrm>
            <a:off x="6851561" y="4016058"/>
            <a:ext cx="386366" cy="19318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Flecha abajo 11"/>
          <p:cNvSpPr/>
          <p:nvPr/>
        </p:nvSpPr>
        <p:spPr>
          <a:xfrm>
            <a:off x="6851561" y="4965874"/>
            <a:ext cx="386366" cy="19318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Flecha abajo 12"/>
          <p:cNvSpPr/>
          <p:nvPr/>
        </p:nvSpPr>
        <p:spPr>
          <a:xfrm rot="10800000">
            <a:off x="6851561" y="3074694"/>
            <a:ext cx="386366" cy="1931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Flecha abajo 13"/>
          <p:cNvSpPr/>
          <p:nvPr/>
        </p:nvSpPr>
        <p:spPr>
          <a:xfrm rot="10800000">
            <a:off x="6883511" y="4642694"/>
            <a:ext cx="386366" cy="1931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Flecha abajo 14"/>
          <p:cNvSpPr/>
          <p:nvPr/>
        </p:nvSpPr>
        <p:spPr>
          <a:xfrm rot="10800000">
            <a:off x="6870219" y="4327521"/>
            <a:ext cx="386366" cy="1931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Flecha abajo 15"/>
          <p:cNvSpPr/>
          <p:nvPr/>
        </p:nvSpPr>
        <p:spPr>
          <a:xfrm rot="10800000">
            <a:off x="6870219" y="3692878"/>
            <a:ext cx="386366" cy="1931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Flecha izquierda y derecha 3"/>
          <p:cNvSpPr/>
          <p:nvPr/>
        </p:nvSpPr>
        <p:spPr>
          <a:xfrm>
            <a:off x="6838681" y="3338710"/>
            <a:ext cx="440441" cy="28185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Estrella de 5 puntas 16"/>
          <p:cNvSpPr/>
          <p:nvPr/>
        </p:nvSpPr>
        <p:spPr>
          <a:xfrm>
            <a:off x="5977585" y="4957867"/>
            <a:ext cx="2862439" cy="15719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variable</a:t>
            </a:r>
            <a:endParaRPr lang="es-VE" dirty="0"/>
          </a:p>
        </p:txBody>
      </p:sp>
      <p:sp>
        <p:nvSpPr>
          <p:cNvPr id="18" name="Rectángulo 17"/>
          <p:cNvSpPr/>
          <p:nvPr/>
        </p:nvSpPr>
        <p:spPr>
          <a:xfrm>
            <a:off x="215061" y="5642847"/>
            <a:ext cx="5808371" cy="9256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EVC aumenta 1,5 con cada factor de riesgo  (95% IC,1,3-1.7) y por cada  punto del SCORE CHADS2 P &lt; 0,01 </a:t>
            </a:r>
            <a:endParaRPr lang="es-V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999" t="10872" r="14860" b="16593"/>
          <a:stretch/>
        </p:blipFill>
        <p:spPr>
          <a:xfrm>
            <a:off x="0" y="1"/>
            <a:ext cx="9144000" cy="54667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096" t="52245" r="14465" b="28389"/>
          <a:stretch/>
        </p:blipFill>
        <p:spPr>
          <a:xfrm>
            <a:off x="0" y="5466725"/>
            <a:ext cx="9144000" cy="14166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" y="1339402"/>
            <a:ext cx="9144000" cy="2408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656823" y="1828800"/>
            <a:ext cx="3760631" cy="450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669702" y="2241992"/>
            <a:ext cx="3760632" cy="3198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652888" y="2561825"/>
            <a:ext cx="3764566" cy="1185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Rectángulo 12"/>
          <p:cNvSpPr/>
          <p:nvPr/>
        </p:nvSpPr>
        <p:spPr>
          <a:xfrm>
            <a:off x="4584880" y="425004"/>
            <a:ext cx="1854557" cy="33227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Rectángulo 13"/>
          <p:cNvSpPr/>
          <p:nvPr/>
        </p:nvSpPr>
        <p:spPr>
          <a:xfrm>
            <a:off x="6445879" y="425003"/>
            <a:ext cx="1667812" cy="332274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Rectángulo 14"/>
          <p:cNvSpPr/>
          <p:nvPr/>
        </p:nvSpPr>
        <p:spPr>
          <a:xfrm>
            <a:off x="0" y="1803399"/>
            <a:ext cx="9144000" cy="4761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V</a:t>
            </a:r>
            <a:endParaRPr lang="es-VE" dirty="0"/>
          </a:p>
        </p:txBody>
      </p:sp>
      <p:sp>
        <p:nvSpPr>
          <p:cNvPr id="16" name="Rectángulo 15"/>
          <p:cNvSpPr/>
          <p:nvPr/>
        </p:nvSpPr>
        <p:spPr>
          <a:xfrm>
            <a:off x="5814813" y="1379466"/>
            <a:ext cx="1262130" cy="44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303– 17%</a:t>
            </a:r>
            <a:endParaRPr lang="es-VE" dirty="0"/>
          </a:p>
        </p:txBody>
      </p:sp>
      <p:sp>
        <p:nvSpPr>
          <p:cNvPr id="17" name="Rectángulo 16"/>
          <p:cNvSpPr/>
          <p:nvPr/>
        </p:nvSpPr>
        <p:spPr>
          <a:xfrm>
            <a:off x="0" y="3747751"/>
            <a:ext cx="9144000" cy="1718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/>
          <p:cNvSpPr/>
          <p:nvPr/>
        </p:nvSpPr>
        <p:spPr>
          <a:xfrm>
            <a:off x="4572000" y="425003"/>
            <a:ext cx="1873878" cy="504172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Rectángulo 19"/>
          <p:cNvSpPr/>
          <p:nvPr/>
        </p:nvSpPr>
        <p:spPr>
          <a:xfrm>
            <a:off x="6439437" y="425003"/>
            <a:ext cx="1674254" cy="504172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Rectángulo 20"/>
          <p:cNvSpPr/>
          <p:nvPr/>
        </p:nvSpPr>
        <p:spPr>
          <a:xfrm>
            <a:off x="652889" y="4183487"/>
            <a:ext cx="3916966" cy="450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Rectángulo 21"/>
          <p:cNvSpPr/>
          <p:nvPr/>
        </p:nvSpPr>
        <p:spPr>
          <a:xfrm>
            <a:off x="669702" y="4673951"/>
            <a:ext cx="3913032" cy="282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Rectángulo 22"/>
          <p:cNvSpPr/>
          <p:nvPr/>
        </p:nvSpPr>
        <p:spPr>
          <a:xfrm>
            <a:off x="669702" y="4968028"/>
            <a:ext cx="3900152" cy="498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4" name="Rectángulo 23"/>
          <p:cNvSpPr/>
          <p:nvPr/>
        </p:nvSpPr>
        <p:spPr>
          <a:xfrm>
            <a:off x="10734" y="4646056"/>
            <a:ext cx="9133266" cy="3101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V</a:t>
            </a:r>
            <a:endParaRPr lang="es-VE" dirty="0"/>
          </a:p>
        </p:txBody>
      </p:sp>
      <p:sp>
        <p:nvSpPr>
          <p:cNvPr id="25" name="Rectángulo 24"/>
          <p:cNvSpPr/>
          <p:nvPr/>
        </p:nvSpPr>
        <p:spPr>
          <a:xfrm>
            <a:off x="6017654" y="4169888"/>
            <a:ext cx="1262130" cy="44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490– 27%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198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850006" y="1218139"/>
            <a:ext cx="7972022" cy="12932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Exactitud de los esquemas de clasificación  para EVC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58757923"/>
              </p:ext>
            </p:extLst>
          </p:nvPr>
        </p:nvGraphicFramePr>
        <p:xfrm>
          <a:off x="948744" y="2356833"/>
          <a:ext cx="7774546" cy="361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1275008" y="5756856"/>
            <a:ext cx="6593984" cy="8113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chemeClr val="tx1"/>
                </a:solidFill>
              </a:rPr>
              <a:t>Las variaciones de los esquemas de clasificación no mejoraron la exactitud predictiva. </a:t>
            </a:r>
            <a:endParaRPr lang="es-V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850006" y="1218139"/>
            <a:ext cx="7972022" cy="12932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Exactitud de los esquemas de clasificación  para EVC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31245260"/>
              </p:ext>
            </p:extLst>
          </p:nvPr>
        </p:nvGraphicFramePr>
        <p:xfrm>
          <a:off x="730160" y="2672381"/>
          <a:ext cx="8091867" cy="41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8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850006" y="1218139"/>
            <a:ext cx="7972022" cy="12932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Exactitud de los esquemas de clasificación  para EVC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44291992"/>
              </p:ext>
            </p:extLst>
          </p:nvPr>
        </p:nvGraphicFramePr>
        <p:xfrm>
          <a:off x="730160" y="2672381"/>
          <a:ext cx="8091867" cy="41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2186367" y="5885642"/>
            <a:ext cx="2060620" cy="8371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Bajo riesgo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0-1 pt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46082" y="5885642"/>
            <a:ext cx="2060620" cy="837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Moderado riesgo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2-3 </a:t>
            </a:r>
            <a:r>
              <a:rPr lang="es-VE" dirty="0" err="1" smtClean="0">
                <a:solidFill>
                  <a:schemeClr val="tx1"/>
                </a:solidFill>
              </a:rPr>
              <a:t>pts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05797" y="5885642"/>
            <a:ext cx="2060620" cy="837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Alto riesgo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</a:rPr>
              <a:t>4-5-6 </a:t>
            </a:r>
            <a:r>
              <a:rPr lang="es-VE" dirty="0" err="1" smtClean="0">
                <a:solidFill>
                  <a:schemeClr val="tx1"/>
                </a:solidFill>
              </a:rPr>
              <a:t>pts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07584" y="3728413"/>
            <a:ext cx="5258912" cy="14424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Obteniendo una C estadística de 0,78 es decir 0,04 menor  que la obtenida la escala de </a:t>
            </a:r>
            <a:r>
              <a:rPr lang="es-VE" smtClean="0">
                <a:solidFill>
                  <a:schemeClr val="tx1"/>
                </a:solidFill>
              </a:rPr>
              <a:t>CHADS2 completa</a:t>
            </a:r>
            <a:endParaRPr lang="es-V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850006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Discusión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38578867"/>
              </p:ext>
            </p:extLst>
          </p:nvPr>
        </p:nvGraphicFramePr>
        <p:xfrm>
          <a:off x="588493" y="2157227"/>
          <a:ext cx="8156262" cy="461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6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>
                <a:solidFill>
                  <a:schemeClr val="accent1">
                    <a:lumMod val="75000"/>
                  </a:schemeClr>
                </a:solidFill>
              </a:rPr>
              <a:t>Validation</a:t>
            </a:r>
            <a:r>
              <a:rPr lang="es-VE" sz="28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VE" sz="2800" b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s-VE" sz="2800" b="1" dirty="0" err="1" smtClean="0">
                <a:solidFill>
                  <a:schemeClr val="accent1">
                    <a:lumMod val="75000"/>
                  </a:schemeClr>
                </a:solidFill>
              </a:rPr>
              <a:t>linical</a:t>
            </a:r>
            <a:r>
              <a:rPr lang="es-VE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2800" b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s-VE" sz="2800" b="1" dirty="0" err="1" smtClean="0">
                <a:solidFill>
                  <a:schemeClr val="accent1">
                    <a:lumMod val="75000"/>
                  </a:schemeClr>
                </a:solidFill>
              </a:rPr>
              <a:t>lassification</a:t>
            </a:r>
            <a:r>
              <a:rPr lang="es-VE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2800" b="1" dirty="0" err="1" smtClean="0">
                <a:solidFill>
                  <a:schemeClr val="accent1">
                    <a:lumMod val="75000"/>
                  </a:schemeClr>
                </a:solidFill>
              </a:rPr>
              <a:t>Schemes</a:t>
            </a:r>
            <a:endParaRPr lang="es-VE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VE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2800" b="1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VE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2800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s-VE" sz="2800" b="1" dirty="0" err="1" smtClean="0">
                <a:solidFill>
                  <a:schemeClr val="accent1">
                    <a:lumMod val="75000"/>
                  </a:schemeClr>
                </a:solidFill>
              </a:rPr>
              <a:t>redicting</a:t>
            </a:r>
            <a:r>
              <a:rPr lang="es-VE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2800" b="1" dirty="0" err="1" smtClean="0">
                <a:solidFill>
                  <a:schemeClr val="accent1">
                    <a:lumMod val="75000"/>
                  </a:schemeClr>
                </a:solidFill>
              </a:rPr>
              <a:t>Stroke</a:t>
            </a:r>
            <a:endParaRPr lang="es-V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89133605"/>
              </p:ext>
            </p:extLst>
          </p:nvPr>
        </p:nvGraphicFramePr>
        <p:xfrm>
          <a:off x="588493" y="1674254"/>
          <a:ext cx="8413840" cy="509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004553" y="1057138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Discusión </a:t>
            </a:r>
            <a:endParaRPr lang="es-VE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48889743"/>
              </p:ext>
            </p:extLst>
          </p:nvPr>
        </p:nvGraphicFramePr>
        <p:xfrm>
          <a:off x="588493" y="2005344"/>
          <a:ext cx="8285052" cy="14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991674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Discusión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87307" y="3286775"/>
            <a:ext cx="79528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Se revisaron historias medicas de la CIE-9-CM, </a:t>
            </a:r>
          </a:p>
          <a:p>
            <a:r>
              <a:rPr lang="es-VE" dirty="0" smtClean="0"/>
              <a:t>Para identificar los pacientes con FA y factores de riesgo de</a:t>
            </a:r>
          </a:p>
          <a:p>
            <a:r>
              <a:rPr lang="es-VE" dirty="0" smtClean="0"/>
              <a:t>EVC</a:t>
            </a:r>
          </a:p>
          <a:p>
            <a:endParaRPr lang="es-V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Permite establecer la tasa de EVC según los pacientes que fueron </a:t>
            </a:r>
          </a:p>
          <a:p>
            <a:r>
              <a:rPr lang="es-VE" dirty="0" smtClean="0"/>
              <a:t>Dados de alta con ASA y así poder calcular el numero de EVC, con</a:t>
            </a:r>
          </a:p>
          <a:p>
            <a:r>
              <a:rPr lang="es-VE" dirty="0" smtClean="0"/>
              <a:t>Mayor precisión.</a:t>
            </a:r>
          </a:p>
          <a:p>
            <a:endParaRPr lang="es-V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Se identifico que la ICC sea cual sea la definición es un predictor</a:t>
            </a:r>
          </a:p>
          <a:p>
            <a:r>
              <a:rPr lang="es-VE" dirty="0"/>
              <a:t>d</a:t>
            </a:r>
            <a:r>
              <a:rPr lang="es-VE" dirty="0" smtClean="0"/>
              <a:t>e riesgo independiente  de EVC y eso se observo a través del </a:t>
            </a:r>
          </a:p>
          <a:p>
            <a:r>
              <a:rPr lang="es-VE" dirty="0" smtClean="0"/>
              <a:t>código CID-9-CM, teniendo una c estadística de 0,82</a:t>
            </a:r>
          </a:p>
          <a:p>
            <a:r>
              <a:rPr lang="es-V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3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80072921"/>
              </p:ext>
            </p:extLst>
          </p:nvPr>
        </p:nvGraphicFramePr>
        <p:xfrm>
          <a:off x="588493" y="2005344"/>
          <a:ext cx="8285052" cy="14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991674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Discusión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12634" y="3476198"/>
            <a:ext cx="81403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Los miembros de la cohorte de RNFA eran mayores y mas enfermos</a:t>
            </a:r>
          </a:p>
          <a:p>
            <a:r>
              <a:rPr lang="es-VE" dirty="0" smtClean="0"/>
              <a:t>Que los participantes de los otros 2 ensayos clínicos.</a:t>
            </a:r>
          </a:p>
          <a:p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Los esquemas AFI y SPAF podrían haber obtenido mejores resultados</a:t>
            </a:r>
          </a:p>
          <a:p>
            <a:r>
              <a:rPr lang="es-VE" dirty="0" smtClean="0"/>
              <a:t>En población mas saludable.</a:t>
            </a:r>
          </a:p>
          <a:p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Se utilizo una sola tabla  de revisión  para evaluar la mayor parte de</a:t>
            </a:r>
          </a:p>
          <a:p>
            <a:r>
              <a:rPr lang="es-VE" dirty="0" smtClean="0"/>
              <a:t>Los factores de riesgo  y no había manera  de captar nuevos factores</a:t>
            </a:r>
          </a:p>
          <a:p>
            <a:r>
              <a:rPr lang="es-VE" dirty="0" smtClean="0"/>
              <a:t>De riesgo.</a:t>
            </a:r>
          </a:p>
          <a:p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No se evaluó los pacientes que recibieron </a:t>
            </a:r>
            <a:r>
              <a:rPr lang="es-VE" dirty="0" err="1" smtClean="0"/>
              <a:t>warfarina</a:t>
            </a:r>
            <a:r>
              <a:rPr lang="es-VE" dirty="0" smtClean="0"/>
              <a:t>.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042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13805309"/>
              </p:ext>
            </p:extLst>
          </p:nvPr>
        </p:nvGraphicFramePr>
        <p:xfrm>
          <a:off x="588493" y="2005344"/>
          <a:ext cx="8285052" cy="14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991674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Discusión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12634" y="3476198"/>
            <a:ext cx="7300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La tasa de EVC fue obtenida a través de historias medicas y </a:t>
            </a:r>
          </a:p>
          <a:p>
            <a:r>
              <a:rPr lang="es-VE" dirty="0" smtClean="0"/>
              <a:t>No había forma de evidenciar o capturar todos los EVC que no</a:t>
            </a:r>
          </a:p>
          <a:p>
            <a:r>
              <a:rPr lang="es-VE" dirty="0" smtClean="0"/>
              <a:t>Estuviesen reportadas en ellas. </a:t>
            </a:r>
            <a:endParaRPr lang="es-VE" dirty="0"/>
          </a:p>
        </p:txBody>
      </p:sp>
      <p:sp>
        <p:nvSpPr>
          <p:cNvPr id="2" name="Rectángulo 1"/>
          <p:cNvSpPr/>
          <p:nvPr/>
        </p:nvSpPr>
        <p:spPr>
          <a:xfrm>
            <a:off x="1661375" y="4494727"/>
            <a:ext cx="6581104" cy="553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CHADS2 PUEDE SUB-ESTIMAR EL RIESGO EN</a:t>
            </a:r>
            <a:endParaRPr lang="es-VE" dirty="0"/>
          </a:p>
        </p:txBody>
      </p:sp>
      <p:sp>
        <p:nvSpPr>
          <p:cNvPr id="3" name="Rectángulo 2"/>
          <p:cNvSpPr/>
          <p:nvPr/>
        </p:nvSpPr>
        <p:spPr>
          <a:xfrm>
            <a:off x="639472" y="5249172"/>
            <a:ext cx="1906073" cy="6568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Estenosis mitral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99555" y="5249172"/>
            <a:ext cx="1906073" cy="6568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Trombo cardiaco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759638" y="5249172"/>
            <a:ext cx="1906073" cy="6568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Válvulas mecánicas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279561" y="6098816"/>
            <a:ext cx="1906073" cy="6568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HAS &gt; 160mmHg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84653" y="5249172"/>
            <a:ext cx="1906073" cy="656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IM reciente 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32041" y="6106649"/>
            <a:ext cx="1906073" cy="6568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EVC o AIT &gt; 3 meses </a:t>
            </a:r>
            <a:endParaRPr lang="es-V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730161" y="1571223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3627008"/>
              </p:ext>
            </p:extLst>
          </p:nvPr>
        </p:nvGraphicFramePr>
        <p:xfrm>
          <a:off x="334851" y="2021984"/>
          <a:ext cx="8500056" cy="524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743003" y="4334387"/>
            <a:ext cx="85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/>
              <a:t>Y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91539" y="3113467"/>
            <a:ext cx="6672157" cy="153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existido poco acuerdo acerca de como predecir el riesgo de enfermedad cerebro-vascular</a:t>
            </a:r>
          </a:p>
          <a:p>
            <a:pPr algn="ctr"/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81691" y="5263289"/>
            <a:ext cx="6858000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lo tanto un esquema preciso y objetivo  para estimar el riesgo de EVC en la población con FA  permitirá a los médicos y los pacientes elegir un tratamiento anti-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trombótico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 más criterio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991674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Discusión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68192" y="2382592"/>
            <a:ext cx="6516709" cy="11719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Aunque la reducción de riesgo de EVC fue de 20% con el uso de ASA, no fue estadísticamente significativo en este estudio.  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8192" y="3825025"/>
            <a:ext cx="6516709" cy="11977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Los resultados sugieren que la terapia con ASA  debe prescribirse en pacientes ancianos con FA que no son candidatos a uso de </a:t>
            </a:r>
            <a:r>
              <a:rPr lang="es-VE" dirty="0" err="1" smtClean="0">
                <a:solidFill>
                  <a:schemeClr val="tx1"/>
                </a:solidFill>
              </a:rPr>
              <a:t>warfarina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58344" y="5447763"/>
            <a:ext cx="6426557" cy="11848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El CHADS2 es un esquema fácil de usar y estima el riesgo de EVC en paciente con FA y se debe usar para la toma de decisión sobre el </a:t>
            </a:r>
            <a:r>
              <a:rPr lang="es-VE" dirty="0" err="1" smtClean="0">
                <a:solidFill>
                  <a:schemeClr val="tx1"/>
                </a:solidFill>
              </a:rPr>
              <a:t>tto</a:t>
            </a:r>
            <a:r>
              <a:rPr lang="es-VE" dirty="0" smtClean="0">
                <a:solidFill>
                  <a:schemeClr val="tx1"/>
                </a:solidFill>
              </a:rPr>
              <a:t> anti-</a:t>
            </a:r>
            <a:r>
              <a:rPr lang="es-VE" dirty="0" err="1" smtClean="0">
                <a:solidFill>
                  <a:schemeClr val="tx1"/>
                </a:solidFill>
              </a:rPr>
              <a:t>trombotico</a:t>
            </a:r>
            <a:endParaRPr lang="es-V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0" y="1148575"/>
            <a:ext cx="8955409" cy="53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trella de 5 puntas 1"/>
          <p:cNvSpPr/>
          <p:nvPr/>
        </p:nvSpPr>
        <p:spPr>
          <a:xfrm>
            <a:off x="6055112" y="2943922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Estrella de 5 puntas 9"/>
          <p:cNvSpPr/>
          <p:nvPr/>
        </p:nvSpPr>
        <p:spPr>
          <a:xfrm>
            <a:off x="6055112" y="3528418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Estrella de 5 puntas 10"/>
          <p:cNvSpPr/>
          <p:nvPr/>
        </p:nvSpPr>
        <p:spPr>
          <a:xfrm>
            <a:off x="6055112" y="4092497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Estrella de 5 puntas 11"/>
          <p:cNvSpPr/>
          <p:nvPr/>
        </p:nvSpPr>
        <p:spPr>
          <a:xfrm>
            <a:off x="6055112" y="4435100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Estrella de 5 puntas 12"/>
          <p:cNvSpPr/>
          <p:nvPr/>
        </p:nvSpPr>
        <p:spPr>
          <a:xfrm>
            <a:off x="6055112" y="4721947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Estrella de 5 puntas 13"/>
          <p:cNvSpPr/>
          <p:nvPr/>
        </p:nvSpPr>
        <p:spPr>
          <a:xfrm>
            <a:off x="6055112" y="5173223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Estrella de 5 puntas 14"/>
          <p:cNvSpPr/>
          <p:nvPr/>
        </p:nvSpPr>
        <p:spPr>
          <a:xfrm>
            <a:off x="6055112" y="5685708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Estrella de 5 puntas 15"/>
          <p:cNvSpPr/>
          <p:nvPr/>
        </p:nvSpPr>
        <p:spPr>
          <a:xfrm>
            <a:off x="7757532" y="5975640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5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1278468"/>
            <a:ext cx="8794700" cy="53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trella de 5 puntas 9"/>
          <p:cNvSpPr/>
          <p:nvPr/>
        </p:nvSpPr>
        <p:spPr>
          <a:xfrm>
            <a:off x="7883912" y="1738647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Estrella de 5 puntas 10"/>
          <p:cNvSpPr/>
          <p:nvPr/>
        </p:nvSpPr>
        <p:spPr>
          <a:xfrm>
            <a:off x="6503019" y="2190640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Estrella de 5 puntas 11"/>
          <p:cNvSpPr/>
          <p:nvPr/>
        </p:nvSpPr>
        <p:spPr>
          <a:xfrm>
            <a:off x="6330175" y="3820055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Estrella de 5 puntas 12"/>
          <p:cNvSpPr/>
          <p:nvPr/>
        </p:nvSpPr>
        <p:spPr>
          <a:xfrm>
            <a:off x="6932341" y="4288559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Estrella de 5 puntas 13"/>
          <p:cNvSpPr/>
          <p:nvPr/>
        </p:nvSpPr>
        <p:spPr>
          <a:xfrm>
            <a:off x="6359912" y="4742042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Estrella de 5 puntas 14"/>
          <p:cNvSpPr/>
          <p:nvPr/>
        </p:nvSpPr>
        <p:spPr>
          <a:xfrm>
            <a:off x="6932341" y="5180134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Estrella de 5 puntas 15"/>
          <p:cNvSpPr/>
          <p:nvPr/>
        </p:nvSpPr>
        <p:spPr>
          <a:xfrm>
            <a:off x="6359912" y="6165476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Estrella de 5 puntas 16"/>
          <p:cNvSpPr/>
          <p:nvPr/>
        </p:nvSpPr>
        <p:spPr>
          <a:xfrm>
            <a:off x="6536342" y="2860381"/>
            <a:ext cx="345688" cy="2899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12378" t="23247" r="34273" b="22789"/>
          <a:stretch/>
        </p:blipFill>
        <p:spPr>
          <a:xfrm>
            <a:off x="5786693" y="1522174"/>
            <a:ext cx="2982672" cy="169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991674" y="1218139"/>
            <a:ext cx="7881871" cy="778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Aporte del grupo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83634" y="2188425"/>
            <a:ext cx="7593981" cy="1025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Utilizar la escala CHADS2 para mayor precisión pronostica en la prevención de EVC en pacientes con FA no reumática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3634" y="3356737"/>
            <a:ext cx="7593981" cy="1025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Utilizar la escala CHADS2 para poder estratificar a los pacientes con FA no reumática, con la finalidad de indicar la terapia anti-</a:t>
            </a:r>
            <a:r>
              <a:rPr lang="es-VE" dirty="0" err="1" smtClean="0">
                <a:solidFill>
                  <a:schemeClr val="tx1"/>
                </a:solidFill>
              </a:rPr>
              <a:t>trombotica</a:t>
            </a:r>
            <a:r>
              <a:rPr lang="es-VE" dirty="0" smtClean="0">
                <a:solidFill>
                  <a:schemeClr val="tx1"/>
                </a:solidFill>
              </a:rPr>
              <a:t> adecuada, para así evitar los EVC.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1" name="Rectángulo 7"/>
          <p:cNvSpPr/>
          <p:nvPr/>
        </p:nvSpPr>
        <p:spPr>
          <a:xfrm>
            <a:off x="783634" y="4515579"/>
            <a:ext cx="7593981" cy="1025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Aplicar la escala en cohortes </a:t>
            </a:r>
            <a:r>
              <a:rPr lang="es-VE" dirty="0" err="1" smtClean="0">
                <a:solidFill>
                  <a:schemeClr val="tx1"/>
                </a:solidFill>
              </a:rPr>
              <a:t>prospecitvas</a:t>
            </a:r>
            <a:r>
              <a:rPr lang="es-VE" dirty="0">
                <a:solidFill>
                  <a:schemeClr val="tx1"/>
                </a:solidFill>
              </a:rPr>
              <a:t> </a:t>
            </a:r>
            <a:r>
              <a:rPr lang="es-VE" dirty="0" smtClean="0">
                <a:solidFill>
                  <a:schemeClr val="tx1"/>
                </a:solidFill>
              </a:rPr>
              <a:t>y así evitar las limitaciones (ya mencionadas por el equipo investigador) que se generan con el análisis de registros médicos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2" name="Rectángulo 7"/>
          <p:cNvSpPr/>
          <p:nvPr/>
        </p:nvSpPr>
        <p:spPr>
          <a:xfrm>
            <a:off x="805402" y="5680377"/>
            <a:ext cx="7593981" cy="1025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</a:rPr>
              <a:t>A pesar de que la escala CHADS2 permite una indicación mas precisa de la terapia </a:t>
            </a:r>
            <a:r>
              <a:rPr lang="es-VE" dirty="0" err="1" smtClean="0">
                <a:solidFill>
                  <a:schemeClr val="tx1"/>
                </a:solidFill>
              </a:rPr>
              <a:t>antitrobótica</a:t>
            </a:r>
            <a:r>
              <a:rPr lang="es-VE" dirty="0" smtClean="0">
                <a:solidFill>
                  <a:schemeClr val="tx1"/>
                </a:solidFill>
              </a:rPr>
              <a:t>, es necesario profundizar el tipo de terapia (ASA vs. </a:t>
            </a:r>
            <a:r>
              <a:rPr lang="es-VE" dirty="0" err="1" smtClean="0">
                <a:solidFill>
                  <a:schemeClr val="tx1"/>
                </a:solidFill>
              </a:rPr>
              <a:t>Warfarina</a:t>
            </a:r>
            <a:r>
              <a:rPr lang="es-VE" dirty="0" smtClean="0">
                <a:solidFill>
                  <a:schemeClr val="tx1"/>
                </a:solidFill>
              </a:rPr>
              <a:t>), que sea mas conveniente en los pacientes de bajo riesgo</a:t>
            </a:r>
            <a:endParaRPr lang="es-V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18669" y="5567115"/>
            <a:ext cx="7881871" cy="7780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GRACIAS… </a:t>
            </a:r>
            <a:endParaRPr lang="es-VE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730161" y="1096993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44338755"/>
              </p:ext>
            </p:extLst>
          </p:nvPr>
        </p:nvGraphicFramePr>
        <p:xfrm>
          <a:off x="-1013368" y="2626112"/>
          <a:ext cx="11090818" cy="160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3239" y="1869727"/>
            <a:ext cx="8791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información de la escala CHADS 2 se obtuvo de la recolección de datos </a:t>
            </a:r>
          </a:p>
          <a:p>
            <a:pPr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otros dos esquemas de clasificación.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ector fuera de página 3"/>
          <p:cNvSpPr/>
          <p:nvPr/>
        </p:nvSpPr>
        <p:spPr>
          <a:xfrm>
            <a:off x="5550794" y="2626112"/>
            <a:ext cx="1442434" cy="606485"/>
          </a:xfrm>
          <a:prstGeom prst="flowChartOffpage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dirty="0" smtClean="0"/>
              <a:t>5</a:t>
            </a:r>
            <a:endParaRPr lang="es-VE" sz="2800" dirty="0"/>
          </a:p>
        </p:txBody>
      </p:sp>
      <p:sp>
        <p:nvSpPr>
          <p:cNvPr id="11" name="Elipse 10"/>
          <p:cNvSpPr/>
          <p:nvPr/>
        </p:nvSpPr>
        <p:spPr>
          <a:xfrm>
            <a:off x="1146220" y="3966693"/>
            <a:ext cx="2550017" cy="19704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Usaban ASA o </a:t>
            </a:r>
            <a:r>
              <a:rPr lang="es-V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warfarina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729507" y="4434944"/>
            <a:ext cx="2509234" cy="1930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era identificar pacientes con FA de bajo o alto riesgo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272011" y="4951927"/>
            <a:ext cx="2596881" cy="19554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la eficacia de terapia anti-</a:t>
            </a:r>
            <a:r>
              <a:rPr lang="es-V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trombotica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730161" y="1096993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01304" y="2038889"/>
            <a:ext cx="7308411" cy="1631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encontró que aquellos 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participantes que no recibían 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</a:p>
          <a:p>
            <a:pPr lvl="0"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anti-</a:t>
            </a:r>
            <a:r>
              <a:rPr lang="es-V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trombótica</a:t>
            </a: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el riesgo de EVC aumentó 1,4 veces por </a:t>
            </a:r>
          </a:p>
          <a:p>
            <a:pPr lvl="0"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década de edad  y por la presencia de 3 factores de</a:t>
            </a:r>
          </a:p>
          <a:p>
            <a:pPr lvl="0"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riesgos clínicos.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13131" y="4144024"/>
            <a:ext cx="359104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Hipertensión arterial (HAS)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Isquemia  cerebral anterior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Mellitus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532041" y="4557854"/>
            <a:ext cx="852893" cy="188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Rectángulo 2"/>
          <p:cNvSpPr/>
          <p:nvPr/>
        </p:nvSpPr>
        <p:spPr>
          <a:xfrm>
            <a:off x="5384934" y="42841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EVC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Accidente 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isquémico transitorio</a:t>
            </a:r>
          </a:p>
          <a:p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(AIT)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708937" y="2268617"/>
            <a:ext cx="8268242" cy="10828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Existió un promedio 5,9 a 10,4 EVC por cada 100 pacientes-año en el grupo que no recibían terapia anti-</a:t>
            </a:r>
            <a:r>
              <a:rPr lang="es-V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trombótica</a:t>
            </a:r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que tuviese al menos 1 factor de riesgo clínico.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0161" y="1122751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8937" y="3854443"/>
            <a:ext cx="8268242" cy="1074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contraste, los pacientes de la misma edad sin factores de riesgo clínicos, tenían moderado riesgo de presentar EVC con un promedio de 2.7 a 4.3 EVC por 100 pacientes-año. 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08937" y="5421386"/>
            <a:ext cx="8268242" cy="1074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participantes &lt; 65 años que no tuviesen ninguno de estos 3 factores de riesgo clínico, eran de bajo riesgo de presentar EVC con un promedio de 1.0 a 1.8 por cada 1oo pacientes-año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44977" y="3611471"/>
            <a:ext cx="7065413" cy="1355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si además carecían de 2 factores de riesgo como  enfermedad arterial coronaria (EAC) e Insuficiencia cardiaca (ICC) tenían 0 a 1.6  EVC por 100 pacientes año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72059" y="1869494"/>
            <a:ext cx="2479557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CONCLUYERON 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730161" y="1225783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6440623"/>
              </p:ext>
            </p:extLst>
          </p:nvPr>
        </p:nvGraphicFramePr>
        <p:xfrm>
          <a:off x="476519" y="2185911"/>
          <a:ext cx="8503050" cy="319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683366" y="5597293"/>
            <a:ext cx="1984917" cy="1025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Presión arterial 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160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71314" y="5597293"/>
            <a:ext cx="1984917" cy="1025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Isquemia cerebral previa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59262" y="5597293"/>
            <a:ext cx="1984917" cy="1025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Insuficiencia cardiaca 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reciente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947210" y="5597293"/>
            <a:ext cx="1984917" cy="1025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Combinación de tener ≥ 75 años o ser mujer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78358" y="2116325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El otro esquema </a:t>
            </a:r>
            <a:endParaRPr lang="es-VE" dirty="0"/>
          </a:p>
        </p:txBody>
      </p:sp>
      <p:sp>
        <p:nvSpPr>
          <p:cNvPr id="13" name="Lágrima 12"/>
          <p:cNvSpPr/>
          <p:nvPr/>
        </p:nvSpPr>
        <p:spPr>
          <a:xfrm>
            <a:off x="4971245" y="103031"/>
            <a:ext cx="4034082" cy="356515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regresión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-variable //  2012 participantes a quien se les dio ASA o pequeñas dosis de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Warfarina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prevenir EVC //media de seguimiento </a:t>
            </a:r>
          </a:p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 años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rir llave 13"/>
          <p:cNvSpPr/>
          <p:nvPr/>
        </p:nvSpPr>
        <p:spPr>
          <a:xfrm rot="5400000">
            <a:off x="4630567" y="1602809"/>
            <a:ext cx="502341" cy="7187701"/>
          </a:xfrm>
          <a:prstGeom prst="leftBrace">
            <a:avLst>
              <a:gd name="adj1" fmla="val 8333"/>
              <a:gd name="adj2" fmla="val 510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5046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93183" y="0"/>
            <a:ext cx="12879" cy="685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50761" y="0"/>
            <a:ext cx="34701" cy="6883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851" y="0"/>
            <a:ext cx="12879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88493" y="103031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err="1" smtClean="0"/>
              <a:t>Validation</a:t>
            </a:r>
            <a:r>
              <a:rPr lang="es-VE" sz="2800" b="1" dirty="0" smtClean="0"/>
              <a:t> of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linical</a:t>
            </a:r>
            <a:r>
              <a:rPr lang="es-VE" sz="2800" b="1" dirty="0" smtClean="0"/>
              <a:t> </a:t>
            </a:r>
            <a:r>
              <a:rPr lang="es-VE" sz="2800" b="1" dirty="0" err="1"/>
              <a:t>C</a:t>
            </a:r>
            <a:r>
              <a:rPr lang="es-VE" sz="2800" b="1" dirty="0" err="1" smtClean="0"/>
              <a:t>lassification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Schemes</a:t>
            </a:r>
            <a:endParaRPr lang="es-VE" sz="2800" b="1" dirty="0" smtClean="0"/>
          </a:p>
          <a:p>
            <a:pPr algn="ctr"/>
            <a:r>
              <a:rPr lang="es-VE" sz="2800" b="1" dirty="0" smtClean="0"/>
              <a:t> </a:t>
            </a:r>
            <a:r>
              <a:rPr lang="es-VE" sz="2800" b="1" dirty="0" err="1" smtClean="0"/>
              <a:t>for</a:t>
            </a:r>
            <a:r>
              <a:rPr lang="es-VE" sz="2800" b="1" dirty="0" smtClean="0"/>
              <a:t> </a:t>
            </a:r>
            <a:r>
              <a:rPr lang="es-VE" sz="2800" b="1" dirty="0" err="1"/>
              <a:t>P</a:t>
            </a:r>
            <a:r>
              <a:rPr lang="es-VE" sz="2800" b="1" dirty="0" err="1" smtClean="0"/>
              <a:t>redicting</a:t>
            </a:r>
            <a:r>
              <a:rPr lang="es-VE" sz="2800" b="1" dirty="0" smtClean="0"/>
              <a:t> </a:t>
            </a:r>
            <a:r>
              <a:rPr lang="es-VE" sz="2800" b="1" dirty="0" err="1" smtClean="0"/>
              <a:t>Stroke</a:t>
            </a:r>
            <a:endParaRPr lang="es-VE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730161" y="1225783"/>
            <a:ext cx="5254580" cy="721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INTRODUCCIÓN</a:t>
            </a:r>
            <a:endParaRPr lang="es-VE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0161" y="2679277"/>
            <a:ext cx="8179663" cy="1271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participantes con HAS que no tenían los otros factores de riesgos tuvieron una tasa de ictus del 3,2 </a:t>
            </a:r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 por cada 100 pacientes-año de tratamiento con ASA, y solo 1,1 en los que no tenían HAS.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82591" y="4605518"/>
            <a:ext cx="4559121" cy="13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Catalogándolo como un factor de riesgo independiente para EVC.</a:t>
            </a:r>
            <a:endParaRPr lang="es-V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40158" y="2167110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CONCLUYERON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179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2501</TotalTime>
  <Words>2944</Words>
  <Application>Microsoft Office PowerPoint</Application>
  <PresentationFormat>Presentación en pantalla (4:3)</PresentationFormat>
  <Paragraphs>360</Paragraphs>
  <Slides>44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Arial</vt:lpstr>
      <vt:lpstr>Bradley Hand ITC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andrea bustillos borges</dc:creator>
  <cp:lastModifiedBy>luz andrea bustillos borges</cp:lastModifiedBy>
  <cp:revision>177</cp:revision>
  <dcterms:created xsi:type="dcterms:W3CDTF">2016-03-12T17:29:50Z</dcterms:created>
  <dcterms:modified xsi:type="dcterms:W3CDTF">2016-03-28T16:32:05Z</dcterms:modified>
</cp:coreProperties>
</file>