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67" r:id="rId3"/>
    <p:sldId id="263" r:id="rId4"/>
    <p:sldId id="264" r:id="rId5"/>
    <p:sldId id="265" r:id="rId6"/>
    <p:sldId id="257" r:id="rId7"/>
    <p:sldId id="277" r:id="rId8"/>
    <p:sldId id="268" r:id="rId9"/>
    <p:sldId id="269" r:id="rId10"/>
    <p:sldId id="271" r:id="rId11"/>
    <p:sldId id="270" r:id="rId12"/>
    <p:sldId id="262" r:id="rId13"/>
    <p:sldId id="272" r:id="rId14"/>
    <p:sldId id="278" r:id="rId15"/>
    <p:sldId id="258" r:id="rId16"/>
    <p:sldId id="261" r:id="rId17"/>
    <p:sldId id="273" r:id="rId18"/>
    <p:sldId id="274" r:id="rId19"/>
    <p:sldId id="275" r:id="rId20"/>
    <p:sldId id="282" r:id="rId21"/>
    <p:sldId id="283" r:id="rId22"/>
    <p:sldId id="284" r:id="rId23"/>
    <p:sldId id="285" r:id="rId24"/>
    <p:sldId id="276" r:id="rId25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CE625-BF4E-47F7-8855-C6C757378FDC}" type="datetimeFigureOut">
              <a:rPr lang="es-VE" smtClean="0"/>
              <a:t>18/05/2015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4A435-EA5E-4C58-A288-484F0F46E1AD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7323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111/j.1527-5299.2005.03844.x/full#f3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onlinelibrary.wiley.com/doi/10.1111/j.1527-5299.2005.03844.x/full#t3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4A435-EA5E-4C58-A288-484F0F46E1AD}" type="slidenum">
              <a:rPr lang="es-VE" smtClean="0"/>
              <a:t>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9195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4A435-EA5E-4C58-A288-484F0F46E1AD}" type="slidenum">
              <a:rPr lang="es-VE" smtClean="0"/>
              <a:t>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3437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Que quiere decir con sesgadas a la derecha???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4A435-EA5E-4C58-A288-484F0F46E1AD}" type="slidenum">
              <a:rPr lang="es-VE" smtClean="0"/>
              <a:t>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8411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Que quiere decir con sesgadas a la derecha???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4A435-EA5E-4C58-A288-484F0F46E1AD}" type="slidenum">
              <a:rPr lang="es-VE" smtClean="0"/>
              <a:t>10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8411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RESULTADOS FINANCIEROS PREGUNTAR SI CORTO LA LAMINA</a:t>
            </a:r>
            <a:r>
              <a:rPr lang="es-VE" baseline="0" dirty="0" smtClean="0"/>
              <a:t> EN OUTCOMES PARA PRESENTARLO  SOLO COMO RESULTADOS FINANCIEROS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4A435-EA5E-4C58-A288-484F0F46E1AD}" type="slidenum">
              <a:rPr lang="es-VE" smtClean="0"/>
              <a:t>12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8387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 para dos y un paciente admitido OU no se podría corresponder a los datos de contabilidad del hospital; estos pacientes fueron excluidos de los análisis de costes. </a:t>
            </a:r>
            <a:r>
              <a:rPr lang="es-VE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nlace a la figura"/>
              </a:rPr>
              <a:t>La figura 3</a:t>
            </a:r>
            <a:r>
              <a:rPr lang="es-V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muestra la fuente de cargas para pacientes admitidos y OU (valores atípicos no mostrados). La carga total fue menor para los pacientes OU ( </a:t>
            </a:r>
            <a:r>
              <a:rPr lang="es-VE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nlace a la mesa"/>
              </a:rPr>
              <a:t>Tabla III</a:t>
            </a:r>
            <a:r>
              <a:rPr lang="es-V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). Cargos para pacientes hospitalizados y los cargos de farmacia fueron mayores para que los pacientes ingresados ​​OU, mientras que los cargos por los servicios de emergencia fueron mayores para OU que para los pacientes ingresados ​​( </a:t>
            </a:r>
            <a:r>
              <a:rPr lang="es-VE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nlace a la figura"/>
              </a:rPr>
              <a:t>Figura 3</a:t>
            </a:r>
            <a:r>
              <a:rPr lang="es-V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).</a:t>
            </a:r>
          </a:p>
          <a:p>
            <a:r>
              <a:rPr lang="es-V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BOXPLOT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4A435-EA5E-4C58-A288-484F0F46E1AD}" type="slidenum">
              <a:rPr lang="es-VE" smtClean="0"/>
              <a:t>16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81816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b="1" dirty="0" smtClean="0"/>
          </a:p>
          <a:p>
            <a:endParaRPr lang="es-VE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D06D-D4B9-4AA7-8FA6-E02FC83925CB}" type="slidenum">
              <a:rPr lang="es-ES_tradnl" smtClean="0"/>
              <a:pPr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472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9E7B-D574-4CFB-B498-85EB0CF31E59}" type="datetimeFigureOut">
              <a:rPr lang="es-VE" smtClean="0"/>
              <a:t>18/05/2015</a:t>
            </a:fld>
            <a:endParaRPr lang="es-V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8800D9-8366-4CEC-9790-330BCF74058F}" type="slidenum">
              <a:rPr lang="es-VE" smtClean="0"/>
              <a:t>‹Nº›</a:t>
            </a:fld>
            <a:endParaRPr lang="es-V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9E7B-D574-4CFB-B498-85EB0CF31E59}" type="datetimeFigureOut">
              <a:rPr lang="es-VE" smtClean="0"/>
              <a:t>18/05/2015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00D9-8366-4CEC-9790-330BCF74058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9E7B-D574-4CFB-B498-85EB0CF31E59}" type="datetimeFigureOut">
              <a:rPr lang="es-VE" smtClean="0"/>
              <a:t>18/05/2015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00D9-8366-4CEC-9790-330BCF74058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9E7B-D574-4CFB-B498-85EB0CF31E59}" type="datetimeFigureOut">
              <a:rPr lang="es-VE" smtClean="0"/>
              <a:t>18/05/2015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00D9-8366-4CEC-9790-330BCF74058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9E7B-D574-4CFB-B498-85EB0CF31E59}" type="datetimeFigureOut">
              <a:rPr lang="es-VE" smtClean="0"/>
              <a:t>18/05/2015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00D9-8366-4CEC-9790-330BCF74058F}" type="slidenum">
              <a:rPr lang="es-VE" smtClean="0"/>
              <a:t>‹Nº›</a:t>
            </a:fld>
            <a:endParaRPr lang="es-V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9E7B-D574-4CFB-B498-85EB0CF31E59}" type="datetimeFigureOut">
              <a:rPr lang="es-VE" smtClean="0"/>
              <a:t>18/05/2015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00D9-8366-4CEC-9790-330BCF74058F}" type="slidenum">
              <a:rPr lang="es-VE" smtClean="0"/>
              <a:t>‹Nº›</a:t>
            </a:fld>
            <a:endParaRPr lang="es-V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9E7B-D574-4CFB-B498-85EB0CF31E59}" type="datetimeFigureOut">
              <a:rPr lang="es-VE" smtClean="0"/>
              <a:t>18/05/2015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00D9-8366-4CEC-9790-330BCF74058F}" type="slidenum">
              <a:rPr lang="es-VE" smtClean="0"/>
              <a:t>‹Nº›</a:t>
            </a:fld>
            <a:endParaRPr lang="es-V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9E7B-D574-4CFB-B498-85EB0CF31E59}" type="datetimeFigureOut">
              <a:rPr lang="es-VE" smtClean="0"/>
              <a:t>18/05/2015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00D9-8366-4CEC-9790-330BCF74058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9E7B-D574-4CFB-B498-85EB0CF31E59}" type="datetimeFigureOut">
              <a:rPr lang="es-VE" smtClean="0"/>
              <a:t>18/05/2015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00D9-8366-4CEC-9790-330BCF74058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9E7B-D574-4CFB-B498-85EB0CF31E59}" type="datetimeFigureOut">
              <a:rPr lang="es-VE" smtClean="0"/>
              <a:t>18/05/2015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00D9-8366-4CEC-9790-330BCF74058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9E7B-D574-4CFB-B498-85EB0CF31E59}" type="datetimeFigureOut">
              <a:rPr lang="es-VE" smtClean="0"/>
              <a:t>18/05/2015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00D9-8366-4CEC-9790-330BCF74058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059E7B-D574-4CFB-B498-85EB0CF31E59}" type="datetimeFigureOut">
              <a:rPr lang="es-VE" smtClean="0"/>
              <a:t>18/05/2015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98800D9-8366-4CEC-9790-330BCF74058F}" type="slidenum">
              <a:rPr lang="es-VE" smtClean="0"/>
              <a:t>‹Nº›</a:t>
            </a:fld>
            <a:endParaRPr lang="es-V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t="26824" r="17721" b="43353"/>
          <a:stretch/>
        </p:blipFill>
        <p:spPr bwMode="auto">
          <a:xfrm>
            <a:off x="728599" y="1340768"/>
            <a:ext cx="786653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638" y="486362"/>
            <a:ext cx="1121026" cy="1214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1 CuadroTexto"/>
          <p:cNvSpPr txBox="1"/>
          <p:nvPr/>
        </p:nvSpPr>
        <p:spPr>
          <a:xfrm>
            <a:off x="6465061" y="4201187"/>
            <a:ext cx="187624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VE" dirty="0" smtClean="0"/>
          </a:p>
          <a:p>
            <a:r>
              <a:rPr lang="es-VE" dirty="0" smtClean="0"/>
              <a:t>GRUPO N° 8</a:t>
            </a:r>
          </a:p>
          <a:p>
            <a:r>
              <a:rPr lang="es-VE" dirty="0" smtClean="0"/>
              <a:t>Ortega Yenny</a:t>
            </a:r>
          </a:p>
          <a:p>
            <a:r>
              <a:rPr lang="es-VE" dirty="0" smtClean="0"/>
              <a:t>Ojeda Thaismel</a:t>
            </a:r>
          </a:p>
          <a:p>
            <a:r>
              <a:rPr lang="es-VE" dirty="0" smtClean="0"/>
              <a:t>Martínez Raíza</a:t>
            </a:r>
          </a:p>
          <a:p>
            <a:r>
              <a:rPr lang="es-VE" dirty="0" smtClean="0"/>
              <a:t>Pineda Jesús</a:t>
            </a:r>
          </a:p>
          <a:p>
            <a:r>
              <a:rPr lang="es-VE" dirty="0" smtClean="0"/>
              <a:t>Mavarez Abner</a:t>
            </a:r>
          </a:p>
          <a:p>
            <a:endParaRPr lang="es-VE" dirty="0"/>
          </a:p>
        </p:txBody>
      </p:sp>
      <p:sp>
        <p:nvSpPr>
          <p:cNvPr id="5" name="4 CuadroTexto"/>
          <p:cNvSpPr txBox="1"/>
          <p:nvPr/>
        </p:nvSpPr>
        <p:spPr>
          <a:xfrm>
            <a:off x="2915816" y="632484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Barquisimeto, Mayo 2015.</a:t>
            </a: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2370979" y="3820398"/>
            <a:ext cx="3925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i="1" dirty="0"/>
              <a:t>(CHF. 2005;11:68</a:t>
            </a:r>
            <a:r>
              <a:rPr lang="es-VE" dirty="0"/>
              <a:t>−</a:t>
            </a:r>
            <a:r>
              <a:rPr lang="es-VE" i="1" dirty="0"/>
              <a:t>72) ©2005 CHF, Inc.</a:t>
            </a:r>
            <a:endParaRPr lang="es-V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10736" r="84356" b="82257"/>
          <a:stretch/>
        </p:blipFill>
        <p:spPr bwMode="auto">
          <a:xfrm>
            <a:off x="5868145" y="519871"/>
            <a:ext cx="2623798" cy="6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0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ANALISIS DE DATOS</a:t>
            </a: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539552" y="2122754"/>
            <a:ext cx="792088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/>
              <a:t> </a:t>
            </a:r>
            <a:r>
              <a:rPr lang="es-VE" dirty="0" smtClean="0"/>
              <a:t>Mann-</a:t>
            </a:r>
            <a:r>
              <a:rPr lang="es-VE" dirty="0" err="1" smtClean="0"/>
              <a:t>Whitney</a:t>
            </a:r>
            <a:r>
              <a:rPr lang="es-VE" dirty="0"/>
              <a:t> </a:t>
            </a:r>
            <a:r>
              <a:rPr lang="es-VE" i="1" dirty="0"/>
              <a:t>U</a:t>
            </a:r>
            <a:r>
              <a:rPr lang="es-VE" dirty="0"/>
              <a:t> test) y </a:t>
            </a:r>
            <a:r>
              <a:rPr lang="es-VE" dirty="0" smtClean="0"/>
              <a:t>valor de </a:t>
            </a:r>
            <a:r>
              <a:rPr lang="es-VE" i="1" dirty="0" smtClean="0"/>
              <a:t>p</a:t>
            </a:r>
            <a:r>
              <a:rPr lang="es-VE" dirty="0" smtClean="0"/>
              <a:t> </a:t>
            </a:r>
            <a:r>
              <a:rPr lang="es-VE" dirty="0"/>
              <a:t>se utilizaron para fines de </a:t>
            </a:r>
            <a:r>
              <a:rPr lang="es-VE" dirty="0" smtClean="0"/>
              <a:t>comparación para los datos continuos.</a:t>
            </a:r>
            <a:endParaRPr lang="es-VE" dirty="0"/>
          </a:p>
        </p:txBody>
      </p:sp>
      <p:sp>
        <p:nvSpPr>
          <p:cNvPr id="6" name="5 Rectángulo"/>
          <p:cNvSpPr/>
          <p:nvPr/>
        </p:nvSpPr>
        <p:spPr>
          <a:xfrm>
            <a:off x="539552" y="3429000"/>
            <a:ext cx="792088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Representaciones graficas y análisis de datos por el programa SPSS v12.0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021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VE" sz="5400" dirty="0" smtClean="0"/>
              <a:t>RESULTADOS</a:t>
            </a:r>
            <a:endParaRPr lang="es-VE" sz="5400" dirty="0"/>
          </a:p>
        </p:txBody>
      </p:sp>
    </p:spTree>
    <p:extLst>
      <p:ext uri="{BB962C8B-B14F-4D97-AF65-F5344CB8AC3E}">
        <p14:creationId xmlns:p14="http://schemas.microsoft.com/office/powerpoint/2010/main" val="8837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9" t="11470" r="19375" b="37380"/>
          <a:stretch/>
        </p:blipFill>
        <p:spPr bwMode="auto">
          <a:xfrm>
            <a:off x="870" y="-13692"/>
            <a:ext cx="9143129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660232" y="1055738"/>
            <a:ext cx="360040" cy="3570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7380312" y="1052736"/>
            <a:ext cx="720080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2627784" y="2678474"/>
            <a:ext cx="432048" cy="2160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3635896" y="2672916"/>
            <a:ext cx="432048" cy="2215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9" t="71386" r="19375" b="21470"/>
          <a:stretch/>
        </p:blipFill>
        <p:spPr bwMode="auto">
          <a:xfrm>
            <a:off x="871" y="5589240"/>
            <a:ext cx="9143129" cy="73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RESULTADOS CLINICOS</a:t>
            </a: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467544" y="2136339"/>
            <a:ext cx="8136904" cy="37856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VE" sz="2400" dirty="0"/>
              <a:t>D</a:t>
            </a:r>
            <a:r>
              <a:rPr lang="es-VE" sz="2400" dirty="0" smtClean="0"/>
              <a:t>e </a:t>
            </a:r>
            <a:r>
              <a:rPr lang="es-VE" sz="2400" dirty="0"/>
              <a:t>los 28 </a:t>
            </a:r>
            <a:r>
              <a:rPr lang="es-VE" sz="2400" dirty="0" smtClean="0"/>
              <a:t>pacientes 6 de la OU (21,4</a:t>
            </a:r>
            <a:r>
              <a:rPr lang="es-VE" sz="2400" dirty="0"/>
              <a:t>%; IC del 95%, 10,2-39,5) requirió ingreso posterior. </a:t>
            </a:r>
            <a:endParaRPr lang="es-VE" sz="2400" dirty="0" smtClean="0"/>
          </a:p>
          <a:p>
            <a:pPr algn="just"/>
            <a:endParaRPr lang="es-VE" sz="2400" dirty="0"/>
          </a:p>
          <a:p>
            <a:pPr algn="just"/>
            <a:r>
              <a:rPr lang="es-VE" sz="2400" dirty="0" smtClean="0"/>
              <a:t>No </a:t>
            </a:r>
            <a:r>
              <a:rPr lang="es-VE" sz="2400" dirty="0"/>
              <a:t>hubo muertes en los 30 </a:t>
            </a:r>
            <a:r>
              <a:rPr lang="es-VE" sz="2400" dirty="0" smtClean="0"/>
              <a:t>días.</a:t>
            </a:r>
          </a:p>
          <a:p>
            <a:pPr algn="just"/>
            <a:endParaRPr lang="es-VE" sz="2400" dirty="0"/>
          </a:p>
          <a:p>
            <a:pPr algn="just"/>
            <a:r>
              <a:rPr lang="es-VE" sz="2400" dirty="0" smtClean="0"/>
              <a:t>Hubo </a:t>
            </a:r>
            <a:r>
              <a:rPr lang="es-VE" sz="2400" dirty="0"/>
              <a:t>10 reingresos por HF </a:t>
            </a:r>
            <a:r>
              <a:rPr lang="es-VE" sz="2400" dirty="0" smtClean="0"/>
              <a:t>(</a:t>
            </a:r>
            <a:r>
              <a:rPr lang="es-VE" sz="2400" dirty="0"/>
              <a:t>6</a:t>
            </a:r>
            <a:r>
              <a:rPr lang="es-VE" sz="2400" dirty="0" smtClean="0"/>
              <a:t> A </a:t>
            </a:r>
            <a:r>
              <a:rPr lang="es-VE" sz="2400" dirty="0"/>
              <a:t>y 4</a:t>
            </a:r>
            <a:r>
              <a:rPr lang="es-VE" sz="2400" dirty="0" smtClean="0"/>
              <a:t> OU).</a:t>
            </a:r>
          </a:p>
          <a:p>
            <a:pPr algn="just"/>
            <a:endParaRPr lang="es-VE" sz="2400" dirty="0"/>
          </a:p>
          <a:p>
            <a:pPr algn="just"/>
            <a:r>
              <a:rPr lang="es-VE" sz="2400" dirty="0"/>
              <a:t>T</a:t>
            </a:r>
            <a:r>
              <a:rPr lang="es-VE" sz="2400" dirty="0" smtClean="0"/>
              <a:t>odos </a:t>
            </a:r>
            <a:r>
              <a:rPr lang="es-VE" sz="2400" dirty="0"/>
              <a:t>menos 1</a:t>
            </a:r>
            <a:r>
              <a:rPr lang="es-VE" sz="2400" dirty="0" smtClean="0"/>
              <a:t> visito ED por HF. </a:t>
            </a:r>
            <a:r>
              <a:rPr lang="es-VE" sz="2400" dirty="0"/>
              <a:t>Estos </a:t>
            </a:r>
            <a:r>
              <a:rPr lang="es-VE" sz="2400" dirty="0" smtClean="0"/>
              <a:t>eventos representados por 16,7</a:t>
            </a:r>
            <a:r>
              <a:rPr lang="es-VE" sz="2400" dirty="0"/>
              <a:t>% (IC 95%, 7,9-31,9) </a:t>
            </a:r>
            <a:r>
              <a:rPr lang="es-VE" sz="2400" dirty="0" smtClean="0"/>
              <a:t>admitidos  </a:t>
            </a:r>
            <a:r>
              <a:rPr lang="es-VE" sz="2400" dirty="0"/>
              <a:t>y el 14,3% (IC 95%, 5,7-31,5) del grupo de observación.</a:t>
            </a:r>
          </a:p>
        </p:txBody>
      </p:sp>
    </p:spTree>
    <p:extLst>
      <p:ext uri="{BB962C8B-B14F-4D97-AF65-F5344CB8AC3E}">
        <p14:creationId xmlns:p14="http://schemas.microsoft.com/office/powerpoint/2010/main" val="19522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es-VE" dirty="0" smtClean="0"/>
              <a:t>CARGA DE RECURSOS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VE" dirty="0"/>
              <a:t>P</a:t>
            </a:r>
            <a:r>
              <a:rPr lang="es-VE" dirty="0" smtClean="0"/>
              <a:t>acientes de la OU fueron </a:t>
            </a:r>
            <a:r>
              <a:rPr lang="es-VE" dirty="0"/>
              <a:t>dados de </a:t>
            </a:r>
            <a:r>
              <a:rPr lang="es-VE" dirty="0" smtClean="0"/>
              <a:t>alta </a:t>
            </a:r>
            <a:r>
              <a:rPr lang="es-VE" dirty="0"/>
              <a:t>sin hospitalización en el 75% de los </a:t>
            </a:r>
            <a:r>
              <a:rPr lang="es-VE" dirty="0" smtClean="0"/>
              <a:t>casos.</a:t>
            </a:r>
          </a:p>
          <a:p>
            <a:pPr marL="0" indent="0" algn="just">
              <a:buNone/>
            </a:pPr>
            <a:endParaRPr lang="es-VE" dirty="0" smtClean="0"/>
          </a:p>
          <a:p>
            <a:pPr marL="0" indent="0" algn="just">
              <a:buNone/>
            </a:pPr>
            <a:r>
              <a:rPr lang="es-VE" dirty="0" smtClean="0"/>
              <a:t>1 </a:t>
            </a:r>
            <a:r>
              <a:rPr lang="es-VE" dirty="0"/>
              <a:t>paciente salió de la OU en contra del consejo médico y </a:t>
            </a:r>
            <a:r>
              <a:rPr lang="es-VE" dirty="0" smtClean="0"/>
              <a:t>6 admitidos</a:t>
            </a:r>
            <a:r>
              <a:rPr lang="es-VE" dirty="0"/>
              <a:t> (21,4%; IC del 95%, 10,2-39,5</a:t>
            </a:r>
            <a:r>
              <a:rPr lang="es-VE" dirty="0" smtClean="0"/>
              <a:t>).</a:t>
            </a:r>
            <a:r>
              <a:rPr lang="es-VE" dirty="0"/>
              <a:t> </a:t>
            </a:r>
            <a:endParaRPr lang="es-VE" dirty="0" smtClean="0"/>
          </a:p>
          <a:p>
            <a:pPr marL="0" indent="0" algn="just">
              <a:buNone/>
            </a:pPr>
            <a:endParaRPr lang="es-VE" dirty="0" smtClean="0"/>
          </a:p>
          <a:p>
            <a:pPr marL="0" indent="0" algn="just">
              <a:buNone/>
            </a:pPr>
            <a:r>
              <a:rPr lang="es-VE" dirty="0" smtClean="0"/>
              <a:t>La </a:t>
            </a:r>
            <a:r>
              <a:rPr lang="es-VE" dirty="0"/>
              <a:t>mediana de tiempo </a:t>
            </a:r>
            <a:r>
              <a:rPr lang="es-VE" dirty="0" smtClean="0"/>
              <a:t>en el </a:t>
            </a:r>
            <a:r>
              <a:rPr lang="es-VE" dirty="0"/>
              <a:t>triaje para </a:t>
            </a:r>
            <a:r>
              <a:rPr lang="es-VE" dirty="0" smtClean="0"/>
              <a:t>el alta incluyendo </a:t>
            </a:r>
            <a:r>
              <a:rPr lang="es-VE" dirty="0"/>
              <a:t>tanto a los pacientes dados de alta de la observación y los ingresados ​​en el hospital y posteriormente </a:t>
            </a:r>
            <a:r>
              <a:rPr lang="es-VE" dirty="0" smtClean="0"/>
              <a:t>dados </a:t>
            </a:r>
            <a:r>
              <a:rPr lang="es-VE" dirty="0"/>
              <a:t>de alta, fue de 25,7 horas (rango 9,5 a 108,6 horas). </a:t>
            </a:r>
            <a:endParaRPr lang="es-VE" dirty="0" smtClean="0"/>
          </a:p>
          <a:p>
            <a:pPr marL="0" indent="0" algn="just">
              <a:buNone/>
            </a:pPr>
            <a:endParaRPr lang="es-VE" dirty="0" smtClean="0"/>
          </a:p>
          <a:p>
            <a:pPr marL="0" indent="0" algn="just">
              <a:buNone/>
            </a:pPr>
            <a:r>
              <a:rPr lang="es-VE" dirty="0" smtClean="0"/>
              <a:t>Los </a:t>
            </a:r>
            <a:r>
              <a:rPr lang="es-VE" dirty="0"/>
              <a:t>pacientes ingresados ​​directamente desde el servicio de urgencias tuvieron una duración media de la estancia de 58,5 horas (rango 11,5 a 173,0 horas).</a:t>
            </a:r>
          </a:p>
        </p:txBody>
      </p:sp>
    </p:spTree>
    <p:extLst>
      <p:ext uri="{BB962C8B-B14F-4D97-AF65-F5344CB8AC3E}">
        <p14:creationId xmlns:p14="http://schemas.microsoft.com/office/powerpoint/2010/main" val="1948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4" t="17117" r="62721" b="25000"/>
          <a:stretch/>
        </p:blipFill>
        <p:spPr bwMode="auto">
          <a:xfrm>
            <a:off x="720282" y="421701"/>
            <a:ext cx="763284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54071" y="4725144"/>
            <a:ext cx="2736304" cy="49825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971600" y="1772816"/>
            <a:ext cx="5040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2195736" y="5744981"/>
            <a:ext cx="51125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Promedio de reducción en horas/cama con UO</a:t>
            </a:r>
          </a:p>
          <a:p>
            <a:pPr algn="ctr"/>
            <a:r>
              <a:rPr lang="es-VE" dirty="0" smtClean="0"/>
              <a:t>43,2 </a:t>
            </a:r>
            <a:r>
              <a:rPr lang="es-VE" dirty="0"/>
              <a:t>horas (IC del 95%, 25,6-60,8 horas).</a:t>
            </a:r>
          </a:p>
        </p:txBody>
      </p:sp>
    </p:spTree>
    <p:extLst>
      <p:ext uri="{BB962C8B-B14F-4D97-AF65-F5344CB8AC3E}">
        <p14:creationId xmlns:p14="http://schemas.microsoft.com/office/powerpoint/2010/main" val="2864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24883" r="19063" b="34353"/>
          <a:stretch/>
        </p:blipFill>
        <p:spPr bwMode="auto">
          <a:xfrm>
            <a:off x="1619672" y="980728"/>
            <a:ext cx="6048672" cy="575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9" t="62664" r="19375" b="28420"/>
          <a:stretch/>
        </p:blipFill>
        <p:spPr bwMode="auto">
          <a:xfrm>
            <a:off x="0" y="0"/>
            <a:ext cx="9144000" cy="10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11960" y="5229200"/>
            <a:ext cx="1800200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Rectángulo"/>
          <p:cNvSpPr/>
          <p:nvPr/>
        </p:nvSpPr>
        <p:spPr>
          <a:xfrm>
            <a:off x="1691680" y="2276872"/>
            <a:ext cx="504056" cy="13681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9" t="71386" r="19375" b="21470"/>
          <a:stretch/>
        </p:blipFill>
        <p:spPr bwMode="auto">
          <a:xfrm>
            <a:off x="871" y="1052736"/>
            <a:ext cx="9143129" cy="73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6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DISCUSIÓN </a:t>
            </a: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395536" y="1952836"/>
            <a:ext cx="828092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Este estudio piloto sugiere una OU para pacientes de bajo a moderado riesgo ya que pudiera ser una  alternativa rentable.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5536" y="3356992"/>
            <a:ext cx="828092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Ahorro de costos en los 28 pacientes de la OU (100.000 o 3600 dólares por paciente)</a:t>
            </a:r>
            <a:endParaRPr lang="es-VE" dirty="0"/>
          </a:p>
        </p:txBody>
      </p:sp>
      <p:sp>
        <p:nvSpPr>
          <p:cNvPr id="7" name="6 Rectángulo"/>
          <p:cNvSpPr/>
          <p:nvPr/>
        </p:nvSpPr>
        <p:spPr>
          <a:xfrm>
            <a:off x="395536" y="4725144"/>
            <a:ext cx="828092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dirty="0" smtClean="0"/>
              <a:t>Una OU permite al medico de la emergencia estratificar el riesgo de forma aguda a través de pruebas (marcadores cardiacos, ecocardiograma) iniciar tratamiento agresivo.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434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DISCUSIÓN</a:t>
            </a: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455075" y="1880828"/>
            <a:ext cx="828092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En la OU tienen la oportunidad de proporcionar la educación del paciente.  </a:t>
            </a:r>
            <a:endParaRPr lang="es-VE" dirty="0"/>
          </a:p>
        </p:txBody>
      </p:sp>
      <p:sp>
        <p:nvSpPr>
          <p:cNvPr id="6" name="5 Rectángulo"/>
          <p:cNvSpPr/>
          <p:nvPr/>
        </p:nvSpPr>
        <p:spPr>
          <a:xfrm>
            <a:off x="438117" y="3356992"/>
            <a:ext cx="828092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Se necesita mas información sobre el tratamiento utilizado en una unidad de observación.</a:t>
            </a:r>
            <a:endParaRPr lang="es-VE" dirty="0"/>
          </a:p>
        </p:txBody>
      </p:sp>
      <p:sp>
        <p:nvSpPr>
          <p:cNvPr id="7" name="6 Rectángulo"/>
          <p:cNvSpPr/>
          <p:nvPr/>
        </p:nvSpPr>
        <p:spPr>
          <a:xfrm>
            <a:off x="455075" y="4644819"/>
            <a:ext cx="8280920" cy="10649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El estudio tiene una serie de limitaciones como que los pacientes fueron inscritos prospectivamente y los datos fueron recolectados retrospectivamente lo que afecta a el seguimiento de los pacientes.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1771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DISCUSIÓN</a:t>
            </a: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395536" y="2060848"/>
            <a:ext cx="828092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No se realizo un análisis oficial de costo efectividad, el uso de cargas y costo también tuvo limitaciones significativas.</a:t>
            </a:r>
            <a:endParaRPr lang="es-VE" dirty="0"/>
          </a:p>
        </p:txBody>
      </p:sp>
      <p:sp>
        <p:nvSpPr>
          <p:cNvPr id="6" name="5 Rectángulo"/>
          <p:cNvSpPr/>
          <p:nvPr/>
        </p:nvSpPr>
        <p:spPr>
          <a:xfrm>
            <a:off x="395536" y="3429000"/>
            <a:ext cx="828092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VE" dirty="0"/>
              <a:t>M</a:t>
            </a:r>
            <a:r>
              <a:rPr lang="es-VE" dirty="0" smtClean="0"/>
              <a:t>ientras </a:t>
            </a:r>
            <a:r>
              <a:rPr lang="es-VE" dirty="0"/>
              <a:t>q</a:t>
            </a:r>
            <a:r>
              <a:rPr lang="es-VE" dirty="0" smtClean="0"/>
              <a:t>ue </a:t>
            </a:r>
            <a:r>
              <a:rPr lang="es-VE" dirty="0"/>
              <a:t>los dos g</a:t>
            </a:r>
            <a:r>
              <a:rPr lang="es-VE" dirty="0" smtClean="0"/>
              <a:t>rupos </a:t>
            </a:r>
            <a:r>
              <a:rPr lang="es-VE" dirty="0"/>
              <a:t>e</a:t>
            </a:r>
            <a:r>
              <a:rPr lang="es-VE" dirty="0" smtClean="0"/>
              <a:t>ran </a:t>
            </a:r>
            <a:r>
              <a:rPr lang="es-VE" dirty="0"/>
              <a:t>m</a:t>
            </a:r>
            <a:r>
              <a:rPr lang="es-VE" dirty="0" smtClean="0"/>
              <a:t>atriculado </a:t>
            </a:r>
            <a:r>
              <a:rPr lang="es-VE" dirty="0"/>
              <a:t>d</a:t>
            </a:r>
            <a:r>
              <a:rPr lang="es-VE" dirty="0" smtClean="0"/>
              <a:t>urante </a:t>
            </a:r>
            <a:r>
              <a:rPr lang="es-VE" dirty="0"/>
              <a:t>d</a:t>
            </a:r>
            <a:r>
              <a:rPr lang="es-VE" dirty="0" smtClean="0"/>
              <a:t>iferentes </a:t>
            </a:r>
            <a:r>
              <a:rPr lang="es-VE" dirty="0"/>
              <a:t>períodos de Tiempo, Diagnóstico y </a:t>
            </a:r>
            <a:r>
              <a:rPr lang="es-VE" dirty="0" smtClean="0"/>
              <a:t>Tratamiento de HF </a:t>
            </a:r>
            <a:r>
              <a:rPr lang="es-VE" dirty="0"/>
              <a:t>no cambió a tal grado durante este período como para impactar </a:t>
            </a:r>
            <a:r>
              <a:rPr lang="es-VE" dirty="0" smtClean="0"/>
              <a:t>significativamente.</a:t>
            </a:r>
            <a:endParaRPr lang="es-VE" dirty="0"/>
          </a:p>
        </p:txBody>
      </p:sp>
      <p:sp>
        <p:nvSpPr>
          <p:cNvPr id="8" name="7 Rectángulo"/>
          <p:cNvSpPr/>
          <p:nvPr/>
        </p:nvSpPr>
        <p:spPr>
          <a:xfrm>
            <a:off x="395536" y="4970702"/>
            <a:ext cx="828092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La decisión final para la admisión a la unidad organizativa se dejo en manos del medico tratante lo que creo un potente sesgo.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1969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30302" y="3133827"/>
            <a:ext cx="2952328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ESTUDIO</a:t>
            </a:r>
            <a:endParaRPr lang="es-VE" dirty="0"/>
          </a:p>
        </p:txBody>
      </p:sp>
      <p:sp>
        <p:nvSpPr>
          <p:cNvPr id="5" name="4 Rectángulo redondeado"/>
          <p:cNvSpPr/>
          <p:nvPr/>
        </p:nvSpPr>
        <p:spPr>
          <a:xfrm>
            <a:off x="4974922" y="1700808"/>
            <a:ext cx="3600400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VE" dirty="0" smtClean="0"/>
              <a:t>Realizado en un departamento de emergencia de un hospital urbano en Cincinnati EE.UU</a:t>
            </a:r>
            <a:endParaRPr lang="es-VE" dirty="0"/>
          </a:p>
        </p:txBody>
      </p:sp>
      <p:sp>
        <p:nvSpPr>
          <p:cNvPr id="6" name="5 Rectángulo redondeado"/>
          <p:cNvSpPr/>
          <p:nvPr/>
        </p:nvSpPr>
        <p:spPr>
          <a:xfrm>
            <a:off x="4974922" y="3183515"/>
            <a:ext cx="3600400" cy="7647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VE" dirty="0" smtClean="0"/>
              <a:t>CENSO anual de 85000 pacientes.</a:t>
            </a:r>
          </a:p>
          <a:p>
            <a:pPr algn="just"/>
            <a:r>
              <a:rPr lang="es-VE" dirty="0" smtClean="0"/>
              <a:t>Dados de alta 550 ICC.</a:t>
            </a:r>
            <a:endParaRPr lang="es-VE" dirty="0"/>
          </a:p>
        </p:txBody>
      </p:sp>
      <p:sp>
        <p:nvSpPr>
          <p:cNvPr id="7" name="6 Rectángulo redondeado"/>
          <p:cNvSpPr/>
          <p:nvPr/>
        </p:nvSpPr>
        <p:spPr>
          <a:xfrm>
            <a:off x="4974922" y="4365104"/>
            <a:ext cx="3625350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VE" dirty="0" smtClean="0"/>
              <a:t>Birracial 53% negros 47% blancos</a:t>
            </a:r>
          </a:p>
          <a:p>
            <a:pPr algn="just"/>
            <a:r>
              <a:rPr lang="es-VE" dirty="0" smtClean="0"/>
              <a:t>Indigentes.</a:t>
            </a:r>
            <a:endParaRPr lang="es-V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1" y="620688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1" y="4993055"/>
            <a:ext cx="3048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8882" r="11434" b="50000"/>
          <a:stretch/>
        </p:blipFill>
        <p:spPr bwMode="auto">
          <a:xfrm>
            <a:off x="179512" y="1699768"/>
            <a:ext cx="8856984" cy="37322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2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pPr algn="ctr"/>
            <a:r>
              <a:rPr lang="es-ES_tradnl" b="1" dirty="0" smtClean="0"/>
              <a:t>VALIDEZ</a:t>
            </a:r>
            <a:endParaRPr lang="es-ES_tradnl" b="1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ct val="0"/>
              </a:spcBef>
              <a:buSzTx/>
              <a:buFontTx/>
              <a:buNone/>
            </a:pP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</a:t>
            </a:r>
            <a:r>
              <a:rPr lang="es-ES_tradnl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¿Se identificaron claramente los individuos a ser admitidos en la cohorte?  SI</a:t>
            </a:r>
            <a:endParaRPr lang="es-ES_tradn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endParaRPr lang="es-ES_tradnl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2. 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¿Se certificó que los individuos estuviesen libres del punto final en el momento de su admisión a la cohorte? SI</a:t>
            </a:r>
            <a:endParaRPr lang="es-ES_tradn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endParaRPr lang="es-ES_tradn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r>
              <a:rPr lang="es-ES_tradnl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3. 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¿Se determinaron u observaron las variables de la misma forma durante toda la duración del periodo de observación? SI</a:t>
            </a: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endParaRPr lang="es-ES_tradn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4. ¿La duración del estudio fue lo suficientemente largo? </a:t>
            </a:r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SI</a:t>
            </a:r>
            <a:endParaRPr lang="es-ES_tradn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endParaRPr lang="es-ES_tradnl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r>
              <a:rPr lang="es-ES_tradn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5</a:t>
            </a:r>
            <a:r>
              <a:rPr lang="es-ES_tradn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¿Fue el seguimiento suficientemente largo? </a:t>
            </a:r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SI</a:t>
            </a:r>
            <a:endParaRPr lang="es-ES_tradn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endParaRPr lang="es-ES_tradn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6. ¿Es el resultado de este consistente con el espectro de estudios?  SI</a:t>
            </a:r>
            <a:endParaRPr lang="es-ES_tradn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endParaRPr lang="es-ES_tradn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r>
              <a:rPr lang="es-ES_tradn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¿Esta asociación es posible en el marco del conocimiento biológico actual (lógica biológica)? SI</a:t>
            </a:r>
            <a:endParaRPr lang="es-ES_tradnl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endParaRPr lang="es-ES_tradnl" sz="2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r>
              <a:rPr lang="es-ES_tradn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8</a:t>
            </a:r>
            <a:r>
              <a:rPr lang="es-ES_tradn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¿Existe una relación dosis-respuesta?: No se aplica.</a:t>
            </a:r>
            <a:endParaRPr lang="es-ES_tradn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algn="just">
              <a:spcBef>
                <a:spcPct val="0"/>
              </a:spcBef>
              <a:buSzTx/>
              <a:buFontTx/>
              <a:buNone/>
            </a:pPr>
            <a:r>
              <a:rPr lang="es-ES_tradnl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</a:t>
            </a:r>
            <a:endParaRPr lang="es-ES_tradn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¿Cual es la relación entre la exposición y el punto final?</a:t>
            </a:r>
          </a:p>
          <a:p>
            <a:pPr marL="0" indent="0">
              <a:buNone/>
            </a:pPr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aplica</a:t>
            </a:r>
            <a:endParaRPr lang="es-ES_tradn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S_tradn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2.¿Cual preciso es la intervención del riesgo?  (IC 95%)</a:t>
            </a:r>
            <a:endParaRPr lang="es-ES_tradn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No se dispone.</a:t>
            </a:r>
          </a:p>
          <a:p>
            <a:pPr marL="109728" indent="0">
              <a:buNone/>
            </a:pPr>
            <a:endParaRPr lang="es-ES_tradn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3.¿Cuál es la magnitud del riesgo de exposición?</a:t>
            </a:r>
          </a:p>
          <a:p>
            <a:pPr marL="0" indent="0">
              <a:buNone/>
            </a:pPr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se dispone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pPr algn="ctr"/>
            <a:r>
              <a:rPr lang="es-ES_tradnl" b="1" dirty="0" smtClean="0"/>
              <a:t>IMPORTANCIA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0205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es-ES_tradn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¿Los pacientes del estudio se parecen a los existentes en mi medio de trabajo? </a:t>
            </a:r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</a:p>
          <a:p>
            <a:endParaRPr lang="es-ES_tradn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¿Los recursos utilizados para el estudio se parecen a  los que existen en mi medio de trabajo? SI</a:t>
            </a:r>
          </a:p>
          <a:p>
            <a:endParaRPr lang="es-ES_tradn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¿Debería tratar de detener la exposición al factor causal? NO APLICA.</a:t>
            </a:r>
          </a:p>
          <a:p>
            <a:endParaRPr lang="es-ES_tradn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¿Cuáles son las expectativas del paciente o del grupo? NO ESPECIFICADAS</a:t>
            </a:r>
          </a:p>
          <a:p>
            <a:pPr marL="109728" indent="0">
              <a:buNone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40466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b="1" dirty="0" smtClean="0"/>
              <a:t>APLICABILIDAD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3959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APORTE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VE" dirty="0" smtClean="0"/>
              <a:t>No se dispone de ensayos clínicos y aleatorizados, así como estudios de cohortes no secuenciales que nos permitan  realizar aportes concluyentes.</a:t>
            </a:r>
          </a:p>
          <a:p>
            <a:pPr marL="0" indent="0" algn="just">
              <a:buNone/>
            </a:pPr>
            <a:endParaRPr lang="es-VE" dirty="0"/>
          </a:p>
          <a:p>
            <a:pPr marL="0" indent="0" algn="just">
              <a:buNone/>
            </a:pPr>
            <a:r>
              <a:rPr lang="es-VE" dirty="0" smtClean="0"/>
              <a:t>Es útil implementar unidades de IC que podrían disminuir los costos relacionados con recursos humano y materiales que amerita el paciente hospitalizado.</a:t>
            </a:r>
          </a:p>
          <a:p>
            <a:pPr marL="0" indent="0" algn="just">
              <a:buNone/>
            </a:pPr>
            <a:endParaRPr lang="es-VE" dirty="0"/>
          </a:p>
          <a:p>
            <a:pPr marL="0" indent="0" algn="just">
              <a:buNone/>
            </a:pPr>
            <a:r>
              <a:rPr lang="es-VE" dirty="0" smtClean="0"/>
              <a:t>Al iniciar la unidad de IC ASCARDIO hacer registro de datos que incluyan datos propios del paciente, costos y eventos clínicos.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8146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>
            <a:noAutofit/>
          </a:bodyPr>
          <a:lstStyle/>
          <a:p>
            <a:r>
              <a:rPr lang="es-VE" sz="9600" dirty="0" smtClean="0"/>
              <a:t>GRACIAS…</a:t>
            </a:r>
            <a:endParaRPr lang="es-VE" sz="9600" dirty="0"/>
          </a:p>
        </p:txBody>
      </p:sp>
    </p:spTree>
    <p:extLst>
      <p:ext uri="{BB962C8B-B14F-4D97-AF65-F5344CB8AC3E}">
        <p14:creationId xmlns:p14="http://schemas.microsoft.com/office/powerpoint/2010/main" val="2502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INTRODUCCION</a:t>
            </a: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323528" y="1700808"/>
            <a:ext cx="8496944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VE" dirty="0" smtClean="0"/>
              <a:t>80% de los pacientes con IC son hospitalizados en una sala de emergencia, así como el 50% de estos son candidatos para recibir tratamiento ambulatorio.</a:t>
            </a: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323528" y="2656182"/>
            <a:ext cx="8496944" cy="6288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VE" dirty="0" smtClean="0"/>
              <a:t>El enfoque en un paciente con IC es ineficiente en un sistema de atención de salud sobrecargado.</a:t>
            </a:r>
            <a:endParaRPr lang="es-VE" dirty="0"/>
          </a:p>
        </p:txBody>
      </p:sp>
      <p:sp>
        <p:nvSpPr>
          <p:cNvPr id="6" name="5 Rectángulo"/>
          <p:cNvSpPr/>
          <p:nvPr/>
        </p:nvSpPr>
        <p:spPr>
          <a:xfrm>
            <a:off x="334117" y="3573016"/>
            <a:ext cx="8496944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VE" dirty="0" smtClean="0"/>
              <a:t>Proporcionarle al medico de emergencia una alternativa a la hospitalización de estos pacientes con una prolongada evaluación y tratamiento seria un avance significativo. </a:t>
            </a:r>
            <a:endParaRPr lang="es-VE" dirty="0"/>
          </a:p>
        </p:txBody>
      </p:sp>
      <p:sp>
        <p:nvSpPr>
          <p:cNvPr id="7" name="6 Rectángulo"/>
          <p:cNvSpPr/>
          <p:nvPr/>
        </p:nvSpPr>
        <p:spPr>
          <a:xfrm>
            <a:off x="334117" y="4797152"/>
            <a:ext cx="8496944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VE" dirty="0" smtClean="0"/>
              <a:t>Una unidad de observación puede satisfacer esta necesidad, con el ingreso de pacientes con ICC de bajo riesgo disminuiría la estancia hospitalaria y costos.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980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OBJETIVOS</a:t>
            </a: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467544" y="1772816"/>
            <a:ext cx="374441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REDUCIR COSTOS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2564904"/>
            <a:ext cx="374441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sz="1600" dirty="0" smtClean="0"/>
              <a:t>DISMINUIR TIEMPO DE ESTANCIA</a:t>
            </a:r>
          </a:p>
          <a:p>
            <a:pPr algn="ctr"/>
            <a:r>
              <a:rPr lang="es-VE" dirty="0"/>
              <a:t>(</a:t>
            </a:r>
            <a:r>
              <a:rPr lang="es-VE" dirty="0" smtClean="0"/>
              <a:t>carga de recursos)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3429000"/>
            <a:ext cx="374441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DISMINUIR EVENTOS CLINICOS</a:t>
            </a:r>
            <a:endParaRPr lang="es-VE" dirty="0"/>
          </a:p>
        </p:txBody>
      </p:sp>
      <p:sp>
        <p:nvSpPr>
          <p:cNvPr id="7" name="6 Rectángulo"/>
          <p:cNvSpPr/>
          <p:nvPr/>
        </p:nvSpPr>
        <p:spPr>
          <a:xfrm>
            <a:off x="863588" y="4581128"/>
            <a:ext cx="295232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dirty="0" smtClean="0"/>
              <a:t>- Visitas repetida al servicio de emergencia a los 30 días.</a:t>
            </a:r>
          </a:p>
          <a:p>
            <a:pPr algn="just"/>
            <a:r>
              <a:rPr lang="es-VE" dirty="0" smtClean="0"/>
              <a:t>- Readmisión con una queja inicial de IC a 30 días.</a:t>
            </a:r>
          </a:p>
          <a:p>
            <a:pPr algn="just"/>
            <a:r>
              <a:rPr lang="es-VE" dirty="0" smtClean="0"/>
              <a:t>- Muerte a los 30 días.</a:t>
            </a:r>
            <a:endParaRPr lang="es-VE" dirty="0"/>
          </a:p>
        </p:txBody>
      </p:sp>
      <p:sp>
        <p:nvSpPr>
          <p:cNvPr id="8" name="7 Rectángulo"/>
          <p:cNvSpPr/>
          <p:nvPr/>
        </p:nvSpPr>
        <p:spPr>
          <a:xfrm flipH="1">
            <a:off x="5266525" y="1947217"/>
            <a:ext cx="30243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s-VE" dirty="0" smtClean="0"/>
              <a:t>Análisis de laboratorio.</a:t>
            </a:r>
          </a:p>
          <a:p>
            <a:pPr marL="285750" indent="-285750" algn="just">
              <a:buFontTx/>
              <a:buChar char="-"/>
            </a:pPr>
            <a:r>
              <a:rPr lang="es-VE" dirty="0" smtClean="0"/>
              <a:t>Farmacia.</a:t>
            </a:r>
          </a:p>
          <a:p>
            <a:pPr marL="285750" indent="-285750" algn="just">
              <a:buFontTx/>
              <a:buChar char="-"/>
            </a:pPr>
            <a:r>
              <a:rPr lang="es-VE" dirty="0" smtClean="0"/>
              <a:t>Atención del paciente.</a:t>
            </a:r>
          </a:p>
          <a:p>
            <a:pPr marL="285750" indent="-285750" algn="just">
              <a:buFontTx/>
              <a:buChar char="-"/>
            </a:pPr>
            <a:r>
              <a:rPr lang="es-VE" dirty="0" smtClean="0"/>
              <a:t>Urgencia.</a:t>
            </a:r>
            <a:endParaRPr lang="es-V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95" y="4213078"/>
            <a:ext cx="2627658" cy="227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1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182" y="341784"/>
            <a:ext cx="8229600" cy="1143000"/>
          </a:xfrm>
        </p:spPr>
        <p:txBody>
          <a:bodyPr/>
          <a:lstStyle/>
          <a:p>
            <a:r>
              <a:rPr lang="es-VE" dirty="0" smtClean="0"/>
              <a:t>METODOLOGIA</a:t>
            </a: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2817618" y="1484784"/>
            <a:ext cx="3168352" cy="2016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Estudio </a:t>
            </a:r>
            <a:r>
              <a:rPr lang="es-VE" dirty="0"/>
              <a:t>de </a:t>
            </a:r>
            <a:r>
              <a:rPr lang="es-VE" dirty="0" smtClean="0"/>
              <a:t>cohorte,</a:t>
            </a:r>
            <a:endParaRPr lang="es-VE" dirty="0"/>
          </a:p>
          <a:p>
            <a:pPr algn="ctr"/>
            <a:r>
              <a:rPr lang="es-VE" dirty="0" smtClean="0"/>
              <a:t>Observacional, Secuencial </a:t>
            </a:r>
          </a:p>
          <a:p>
            <a:pPr algn="ctr"/>
            <a:r>
              <a:rPr lang="es-VE" dirty="0" smtClean="0"/>
              <a:t>Retrospectivo.</a:t>
            </a:r>
            <a:endParaRPr lang="es-VE" dirty="0"/>
          </a:p>
        </p:txBody>
      </p:sp>
      <p:sp>
        <p:nvSpPr>
          <p:cNvPr id="5" name="4 Flecha abajo"/>
          <p:cNvSpPr/>
          <p:nvPr/>
        </p:nvSpPr>
        <p:spPr>
          <a:xfrm rot="2392911">
            <a:off x="2191910" y="3528525"/>
            <a:ext cx="435413" cy="75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611560" y="3068960"/>
            <a:ext cx="1654040" cy="4073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1 COHORTE</a:t>
            </a:r>
            <a:endParaRPr lang="es-VE" dirty="0"/>
          </a:p>
        </p:txBody>
      </p:sp>
      <p:sp>
        <p:nvSpPr>
          <p:cNvPr id="9" name="8 Rectángulo"/>
          <p:cNvSpPr/>
          <p:nvPr/>
        </p:nvSpPr>
        <p:spPr>
          <a:xfrm>
            <a:off x="6686925" y="3076192"/>
            <a:ext cx="1654040" cy="4073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2 COHORTE</a:t>
            </a:r>
            <a:endParaRPr lang="es-VE" dirty="0"/>
          </a:p>
        </p:txBody>
      </p:sp>
      <p:sp>
        <p:nvSpPr>
          <p:cNvPr id="8" name="7 Rectángulo redondeado"/>
          <p:cNvSpPr/>
          <p:nvPr/>
        </p:nvSpPr>
        <p:spPr>
          <a:xfrm>
            <a:off x="611560" y="4509120"/>
            <a:ext cx="2448272" cy="1656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Abril 2002- Abril 2003</a:t>
            </a:r>
          </a:p>
          <a:p>
            <a:pPr algn="ctr"/>
            <a:r>
              <a:rPr lang="es-VE" dirty="0" smtClean="0"/>
              <a:t>Sin Unidad de observación</a:t>
            </a:r>
            <a:endParaRPr lang="es-VE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892693" y="4511554"/>
            <a:ext cx="2448272" cy="1656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Mayo 2003 -Septiembre 2003</a:t>
            </a:r>
          </a:p>
          <a:p>
            <a:pPr algn="ctr"/>
            <a:r>
              <a:rPr lang="es-VE" dirty="0" smtClean="0"/>
              <a:t>Con Unidad de observación </a:t>
            </a:r>
            <a:endParaRPr lang="es-VE" dirty="0"/>
          </a:p>
        </p:txBody>
      </p:sp>
      <p:sp>
        <p:nvSpPr>
          <p:cNvPr id="12" name="11 Flecha abajo"/>
          <p:cNvSpPr/>
          <p:nvPr/>
        </p:nvSpPr>
        <p:spPr>
          <a:xfrm rot="19386118">
            <a:off x="6244733" y="3525260"/>
            <a:ext cx="435413" cy="75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2402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8445" r="56328" b="82793"/>
          <a:stretch/>
        </p:blipFill>
        <p:spPr bwMode="auto">
          <a:xfrm>
            <a:off x="758740" y="2753342"/>
            <a:ext cx="7591629" cy="140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4" t="18176" r="37353" b="31353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4" t="23294" r="37353" b="22177"/>
          <a:stretch/>
        </p:blipFill>
        <p:spPr bwMode="auto">
          <a:xfrm>
            <a:off x="-17446" y="-1"/>
            <a:ext cx="9144000" cy="696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06649" y="2924944"/>
            <a:ext cx="734481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400" dirty="0" smtClean="0"/>
              <a:t>Cumplían con 2 criterios mayores o 2 Menores y 1 mayor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1551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765" r="10772" b="17588"/>
          <a:stretch/>
        </p:blipFill>
        <p:spPr bwMode="auto">
          <a:xfrm>
            <a:off x="0" y="0"/>
            <a:ext cx="91977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dirty="0" smtClean="0"/>
              <a:t>PROCESAMIENTO Y RECOLECCION DE DATOS</a:t>
            </a: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678565" y="1772816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dirty="0" smtClean="0"/>
              <a:t>Los </a:t>
            </a:r>
            <a:r>
              <a:rPr lang="es-VE" dirty="0"/>
              <a:t>datos fueron </a:t>
            </a:r>
            <a:r>
              <a:rPr lang="es-VE" dirty="0" smtClean="0"/>
              <a:t>registrado en </a:t>
            </a:r>
            <a:r>
              <a:rPr lang="es-VE" dirty="0"/>
              <a:t>formularios de </a:t>
            </a:r>
            <a:r>
              <a:rPr lang="es-VE" dirty="0" smtClean="0"/>
              <a:t>recolección </a:t>
            </a:r>
            <a:r>
              <a:rPr lang="es-VE" dirty="0"/>
              <a:t>de datos </a:t>
            </a:r>
            <a:r>
              <a:rPr lang="es-VE" dirty="0" smtClean="0"/>
              <a:t>y posteriormente vaciados en </a:t>
            </a:r>
            <a:r>
              <a:rPr lang="es-VE" dirty="0"/>
              <a:t>una base de datos personalizada para la </a:t>
            </a:r>
            <a:r>
              <a:rPr lang="es-VE" dirty="0" smtClean="0"/>
              <a:t>verificación cruzada y verificación de datos.</a:t>
            </a:r>
            <a:endParaRPr lang="es-VE" dirty="0"/>
          </a:p>
        </p:txBody>
      </p:sp>
      <p:sp>
        <p:nvSpPr>
          <p:cNvPr id="6" name="5 Rectángulo"/>
          <p:cNvSpPr/>
          <p:nvPr/>
        </p:nvSpPr>
        <p:spPr>
          <a:xfrm>
            <a:off x="678565" y="2996952"/>
            <a:ext cx="80648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dirty="0" smtClean="0"/>
              <a:t>Los datos clínicos fueron extraídos de los expedientes médicos por los autores </a:t>
            </a:r>
            <a:r>
              <a:rPr lang="es-VE" dirty="0" err="1"/>
              <a:t>Storrow</a:t>
            </a:r>
            <a:r>
              <a:rPr lang="es-VE" dirty="0"/>
              <a:t> </a:t>
            </a:r>
            <a:r>
              <a:rPr lang="es-VE" dirty="0" smtClean="0"/>
              <a:t> y Collins.</a:t>
            </a:r>
            <a:endParaRPr lang="es-VE" dirty="0"/>
          </a:p>
        </p:txBody>
      </p:sp>
      <p:sp>
        <p:nvSpPr>
          <p:cNvPr id="7" name="6 Rectángulo"/>
          <p:cNvSpPr/>
          <p:nvPr/>
        </p:nvSpPr>
        <p:spPr>
          <a:xfrm>
            <a:off x="678565" y="4185084"/>
            <a:ext cx="80648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El índice de muerte fue aportado por seguridad social.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91952" y="5352446"/>
            <a:ext cx="80648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Cargos y datos administrativos fueron suministrados por el hospital.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5266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ANALISIS DE DATOS</a:t>
            </a: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539552" y="1844824"/>
            <a:ext cx="792088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Datos se describieron usando medianas y rangos.</a:t>
            </a: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539552" y="2924944"/>
            <a:ext cx="792088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/>
              <a:t>C</a:t>
            </a:r>
            <a:r>
              <a:rPr lang="es-VE" dirty="0" smtClean="0"/>
              <a:t>ostos y duración de estancia de distribución asimétrica positiva.</a:t>
            </a:r>
            <a:endParaRPr lang="es-VE" dirty="0"/>
          </a:p>
        </p:txBody>
      </p:sp>
      <p:sp>
        <p:nvSpPr>
          <p:cNvPr id="6" name="5 Rectángulo"/>
          <p:cNvSpPr/>
          <p:nvPr/>
        </p:nvSpPr>
        <p:spPr>
          <a:xfrm>
            <a:off x="539552" y="4005064"/>
            <a:ext cx="792088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Datos categóricos fueron descritos en frecuencias y proporciones con IC 95%</a:t>
            </a:r>
            <a:endParaRPr lang="es-VE" dirty="0"/>
          </a:p>
        </p:txBody>
      </p:sp>
      <p:sp>
        <p:nvSpPr>
          <p:cNvPr id="7" name="6 Rectángulo"/>
          <p:cNvSpPr/>
          <p:nvPr/>
        </p:nvSpPr>
        <p:spPr>
          <a:xfrm>
            <a:off x="544623" y="5157192"/>
            <a:ext cx="792088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Comparación entre las cohortes utilizaron prueba exacta de </a:t>
            </a:r>
            <a:r>
              <a:rPr lang="es-VE" dirty="0" err="1" smtClean="0"/>
              <a:t>fisher</a:t>
            </a:r>
            <a:r>
              <a:rPr lang="es-VE" dirty="0" smtClean="0"/>
              <a:t> para los datos </a:t>
            </a:r>
            <a:r>
              <a:rPr lang="es-VE" dirty="0" err="1" smtClean="0"/>
              <a:t>categoricas</a:t>
            </a:r>
            <a:r>
              <a:rPr lang="es-VE" dirty="0" smtClean="0"/>
              <a:t>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5845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4659</TotalTime>
  <Words>1121</Words>
  <Application>Microsoft Office PowerPoint</Application>
  <PresentationFormat>Presentación en pantalla (4:3)</PresentationFormat>
  <Paragraphs>140</Paragraphs>
  <Slides>24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Ejecutivo</vt:lpstr>
      <vt:lpstr>Presentación de PowerPoint</vt:lpstr>
      <vt:lpstr>Presentación de PowerPoint</vt:lpstr>
      <vt:lpstr>INTRODUCCION</vt:lpstr>
      <vt:lpstr>OBJETIVOS</vt:lpstr>
      <vt:lpstr>METODOLOGIA</vt:lpstr>
      <vt:lpstr>Presentación de PowerPoint</vt:lpstr>
      <vt:lpstr>Presentación de PowerPoint</vt:lpstr>
      <vt:lpstr>PROCESAMIENTO Y RECOLECCION DE DATOS</vt:lpstr>
      <vt:lpstr>ANALISIS DE DATOS</vt:lpstr>
      <vt:lpstr>ANALISIS DE DATOS</vt:lpstr>
      <vt:lpstr>RESULTADOS</vt:lpstr>
      <vt:lpstr>Presentación de PowerPoint</vt:lpstr>
      <vt:lpstr>RESULTADOS CLINICOS</vt:lpstr>
      <vt:lpstr>CARGA DE RECURSOS</vt:lpstr>
      <vt:lpstr>Presentación de PowerPoint</vt:lpstr>
      <vt:lpstr>Presentación de PowerPoint</vt:lpstr>
      <vt:lpstr>DISCUSIÓN </vt:lpstr>
      <vt:lpstr>DISCUSIÓN</vt:lpstr>
      <vt:lpstr>DISCUSIÓN</vt:lpstr>
      <vt:lpstr>VALIDEZ</vt:lpstr>
      <vt:lpstr>IMPORTANCIA</vt:lpstr>
      <vt:lpstr>Presentación de PowerPoint</vt:lpstr>
      <vt:lpstr>APORTE</vt:lpstr>
      <vt:lpstr>GRACIAS…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Thaismel</dc:creator>
  <cp:lastModifiedBy>Thaismel</cp:lastModifiedBy>
  <cp:revision>61</cp:revision>
  <dcterms:created xsi:type="dcterms:W3CDTF">2015-05-12T04:54:27Z</dcterms:created>
  <dcterms:modified xsi:type="dcterms:W3CDTF">2015-05-18T20:01:46Z</dcterms:modified>
</cp:coreProperties>
</file>