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7"/>
  </p:notesMasterIdLst>
  <p:sldIdLst>
    <p:sldId id="260" r:id="rId2"/>
    <p:sldId id="258" r:id="rId3"/>
    <p:sldId id="259" r:id="rId4"/>
    <p:sldId id="302" r:id="rId5"/>
    <p:sldId id="262" r:id="rId6"/>
    <p:sldId id="263" r:id="rId7"/>
    <p:sldId id="268" r:id="rId8"/>
    <p:sldId id="269" r:id="rId9"/>
    <p:sldId id="270" r:id="rId10"/>
    <p:sldId id="271" r:id="rId11"/>
    <p:sldId id="274" r:id="rId12"/>
    <p:sldId id="272" r:id="rId13"/>
    <p:sldId id="276" r:id="rId14"/>
    <p:sldId id="279" r:id="rId15"/>
    <p:sldId id="280" r:id="rId16"/>
    <p:sldId id="281" r:id="rId17"/>
    <p:sldId id="282" r:id="rId18"/>
    <p:sldId id="303" r:id="rId19"/>
    <p:sldId id="283" r:id="rId20"/>
    <p:sldId id="299" r:id="rId21"/>
    <p:sldId id="285" r:id="rId22"/>
    <p:sldId id="266" r:id="rId23"/>
    <p:sldId id="308" r:id="rId24"/>
    <p:sldId id="290" r:id="rId25"/>
    <p:sldId id="309" r:id="rId26"/>
    <p:sldId id="312" r:id="rId27"/>
    <p:sldId id="292" r:id="rId28"/>
    <p:sldId id="313" r:id="rId29"/>
    <p:sldId id="294" r:id="rId30"/>
    <p:sldId id="310" r:id="rId31"/>
    <p:sldId id="296" r:id="rId32"/>
    <p:sldId id="298" r:id="rId33"/>
    <p:sldId id="314" r:id="rId34"/>
    <p:sldId id="307" r:id="rId35"/>
    <p:sldId id="31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9" autoAdjust="0"/>
    <p:restoredTop sz="94660"/>
  </p:normalViewPr>
  <p:slideViewPr>
    <p:cSldViewPr snapToGrid="0">
      <p:cViewPr>
        <p:scale>
          <a:sx n="60" d="100"/>
          <a:sy n="60" d="100"/>
        </p:scale>
        <p:origin x="-89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9T22:09:27.50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8E903-9831-4DF8-8656-9119D0615381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84123AE-7F65-426D-BD2A-304CF9925210}">
      <dgm:prSet phldrT="[Texto]" custT="1"/>
      <dgm:spPr/>
      <dgm:t>
        <a:bodyPr/>
        <a:lstStyle/>
        <a:p>
          <a:r>
            <a:rPr lang="es-MX" sz="1200" b="0" i="0" dirty="0" smtClean="0"/>
            <a:t>La terapia </a:t>
          </a:r>
          <a:r>
            <a:rPr lang="es-MX" sz="1200" b="0" i="0" dirty="0" err="1" smtClean="0"/>
            <a:t>antiplaquetaria</a:t>
          </a:r>
          <a:r>
            <a:rPr lang="es-MX" sz="1200" b="0" i="0" dirty="0" smtClean="0"/>
            <a:t> doble (DTAP) que consiste en aspirina y un inhibidor </a:t>
          </a:r>
          <a:r>
            <a:rPr lang="es-MX" sz="1200" b="0" i="0" baseline="-25000" dirty="0" smtClean="0"/>
            <a:t>de</a:t>
          </a:r>
          <a:r>
            <a:rPr lang="es-MX" sz="1200" b="0" i="0" dirty="0" smtClean="0"/>
            <a:t> P2Y </a:t>
          </a:r>
          <a:r>
            <a:rPr lang="es-MX" sz="1200" b="0" i="0" baseline="-25000" dirty="0" smtClean="0"/>
            <a:t>12</a:t>
          </a:r>
          <a:r>
            <a:rPr lang="es-MX" sz="1200" b="0" i="0" dirty="0" smtClean="0"/>
            <a:t> reduce la trombosis y el </a:t>
          </a:r>
          <a:r>
            <a:rPr lang="es-MX" sz="1200" b="0" i="0" dirty="0" err="1" smtClean="0"/>
            <a:t>reinfarto</a:t>
          </a:r>
          <a:r>
            <a:rPr lang="es-MX" sz="1200" b="0" i="0" dirty="0" smtClean="0"/>
            <a:t> del stent después de la colocación de un stent coronario en comparación con la aspirina sola o la aspirina más </a:t>
          </a:r>
          <a:r>
            <a:rPr lang="es-MX" sz="1200" b="0" i="0" dirty="0" err="1" smtClean="0"/>
            <a:t>warfarina</a:t>
          </a:r>
          <a:r>
            <a:rPr lang="es-MX" sz="1200" b="0" i="0" dirty="0" smtClean="0"/>
            <a:t> </a:t>
          </a:r>
          <a:r>
            <a:rPr lang="es-VE" sz="1200" b="1" dirty="0" smtClean="0"/>
            <a:t>.</a:t>
          </a:r>
          <a:endParaRPr lang="es-VE" sz="1200" dirty="0"/>
        </a:p>
      </dgm:t>
    </dgm:pt>
    <dgm:pt modelId="{FE569BF2-4A6A-4175-A00B-27077491EF8B}" type="parTrans" cxnId="{C1ABF487-3269-4EA8-895E-9E381E5A6894}">
      <dgm:prSet/>
      <dgm:spPr/>
      <dgm:t>
        <a:bodyPr/>
        <a:lstStyle/>
        <a:p>
          <a:endParaRPr lang="es-VE"/>
        </a:p>
      </dgm:t>
    </dgm:pt>
    <dgm:pt modelId="{898F6192-7520-4237-992B-0238B595F7C3}" type="sibTrans" cxnId="{C1ABF487-3269-4EA8-895E-9E381E5A6894}">
      <dgm:prSet/>
      <dgm:spPr/>
      <dgm:t>
        <a:bodyPr/>
        <a:lstStyle/>
        <a:p>
          <a:endParaRPr lang="es-VE"/>
        </a:p>
      </dgm:t>
    </dgm:pt>
    <dgm:pt modelId="{61460EC7-E283-4F73-9D27-E0D1187D2610}">
      <dgm:prSet phldrT="[Texto]" custT="1"/>
      <dgm:spPr/>
      <dgm:t>
        <a:bodyPr/>
        <a:lstStyle/>
        <a:p>
          <a:r>
            <a:rPr lang="es-MX" sz="1400" b="0" i="0" dirty="0" smtClean="0"/>
            <a:t>En algunos pacientes tratados con ICP primaria, es necesario agregar anticoagulantes orales para prevenir los eventos </a:t>
          </a:r>
          <a:r>
            <a:rPr lang="es-MX" sz="1400" b="0" i="0" dirty="0" err="1" smtClean="0"/>
            <a:t>tromboembólicos</a:t>
          </a:r>
          <a:r>
            <a:rPr lang="es-VE" sz="1400" b="1" dirty="0" smtClean="0"/>
            <a:t>.</a:t>
          </a:r>
          <a:endParaRPr lang="es-VE" sz="1400" dirty="0"/>
        </a:p>
      </dgm:t>
    </dgm:pt>
    <dgm:pt modelId="{45189FE6-7956-4EB0-85DB-DCE289A1A3C9}" type="parTrans" cxnId="{5C6EECDF-610A-4743-A6A6-87E9DE08E9D5}">
      <dgm:prSet/>
      <dgm:spPr/>
      <dgm:t>
        <a:bodyPr/>
        <a:lstStyle/>
        <a:p>
          <a:endParaRPr lang="es-VE"/>
        </a:p>
      </dgm:t>
    </dgm:pt>
    <dgm:pt modelId="{7A0764F3-1F48-47A3-8DFE-99F6A0DBA1C0}" type="sibTrans" cxnId="{5C6EECDF-610A-4743-A6A6-87E9DE08E9D5}">
      <dgm:prSet/>
      <dgm:spPr/>
      <dgm:t>
        <a:bodyPr/>
        <a:lstStyle/>
        <a:p>
          <a:endParaRPr lang="es-VE"/>
        </a:p>
      </dgm:t>
    </dgm:pt>
    <dgm:pt modelId="{086809E4-3BB8-4ECA-9FEA-F6A05D1701D9}">
      <dgm:prSet phldrT="[Texto]" custT="1"/>
      <dgm:spPr/>
      <dgm:t>
        <a:bodyPr/>
        <a:lstStyle/>
        <a:p>
          <a:r>
            <a:rPr lang="es-MX" sz="1400" b="0" i="0" dirty="0" smtClean="0"/>
            <a:t>La angioplastia coronaria percutánea (ICP) primaria se ha convertido en la estrategia de </a:t>
          </a:r>
          <a:r>
            <a:rPr lang="es-MX" sz="1400" b="0" i="0" dirty="0" err="1" smtClean="0"/>
            <a:t>reperfusión</a:t>
          </a:r>
          <a:r>
            <a:rPr lang="es-MX" sz="1400" b="0" i="0" dirty="0" smtClean="0"/>
            <a:t> dominante para el infarto de miocardio con elevación del segmento ST (IMCEST) en muchos países</a:t>
          </a:r>
          <a:r>
            <a:rPr lang="es-MX" sz="1200" b="0" i="0" dirty="0" smtClean="0"/>
            <a:t>.</a:t>
          </a:r>
          <a:endParaRPr lang="es-VE" sz="1200" dirty="0"/>
        </a:p>
      </dgm:t>
    </dgm:pt>
    <dgm:pt modelId="{8C3A708E-F5BE-4569-84DB-234BC62A8ACB}" type="parTrans" cxnId="{CA73B6F8-F727-48D2-9836-C26C9C2E4059}">
      <dgm:prSet/>
      <dgm:spPr/>
      <dgm:t>
        <a:bodyPr/>
        <a:lstStyle/>
        <a:p>
          <a:endParaRPr lang="es-VE"/>
        </a:p>
      </dgm:t>
    </dgm:pt>
    <dgm:pt modelId="{6969FCFC-6E1E-491D-B8F9-BEA118020F92}" type="sibTrans" cxnId="{CA73B6F8-F727-48D2-9836-C26C9C2E4059}">
      <dgm:prSet/>
      <dgm:spPr/>
      <dgm:t>
        <a:bodyPr/>
        <a:lstStyle/>
        <a:p>
          <a:endParaRPr lang="es-VE"/>
        </a:p>
      </dgm:t>
    </dgm:pt>
    <dgm:pt modelId="{66C21063-D547-4ABB-9BF2-4E651750B941}">
      <dgm:prSet phldrT="[Texto]" custScaleX="170614" custScaleY="159728" custLinFactNeighborX="14492" custLinFactNeighborY="37669"/>
      <dgm:spPr/>
      <dgm:t>
        <a:bodyPr/>
        <a:lstStyle/>
        <a:p>
          <a:endParaRPr lang="es-ES"/>
        </a:p>
      </dgm:t>
    </dgm:pt>
    <dgm:pt modelId="{2869CF77-014C-43B4-8F23-67B05663FD0F}" type="parTrans" cxnId="{232429EC-483D-4EF4-8675-632A6ABB1144}">
      <dgm:prSet/>
      <dgm:spPr/>
      <dgm:t>
        <a:bodyPr/>
        <a:lstStyle/>
        <a:p>
          <a:endParaRPr lang="es-ES"/>
        </a:p>
      </dgm:t>
    </dgm:pt>
    <dgm:pt modelId="{28AAB555-30FD-42CC-A220-179A8E85ACA2}" type="sibTrans" cxnId="{232429EC-483D-4EF4-8675-632A6ABB1144}">
      <dgm:prSet custLinFactNeighborX="-22104" custLinFactNeighborY="52185"/>
      <dgm:spPr/>
      <dgm:t>
        <a:bodyPr/>
        <a:lstStyle/>
        <a:p>
          <a:endParaRPr lang="es-ES"/>
        </a:p>
      </dgm:t>
    </dgm:pt>
    <dgm:pt modelId="{B31AF995-CD68-4CF5-843A-4115CD1EE5E6}">
      <dgm:prSet phldrT="[Texto]" custScaleX="170614" custScaleY="159728" custLinFactNeighborX="14492" custLinFactNeighborY="37669"/>
      <dgm:spPr/>
      <dgm:t>
        <a:bodyPr/>
        <a:lstStyle/>
        <a:p>
          <a:endParaRPr lang="es-ES"/>
        </a:p>
      </dgm:t>
    </dgm:pt>
    <dgm:pt modelId="{82CC8ADB-F450-47F4-A627-81FD74F7A74B}" type="parTrans" cxnId="{A018F2BE-F156-4242-AA1B-4856BA3B4129}">
      <dgm:prSet/>
      <dgm:spPr/>
      <dgm:t>
        <a:bodyPr/>
        <a:lstStyle/>
        <a:p>
          <a:endParaRPr lang="es-ES"/>
        </a:p>
      </dgm:t>
    </dgm:pt>
    <dgm:pt modelId="{358EE301-7AD1-4E46-9418-C2FFD54C6553}" type="sibTrans" cxnId="{A018F2BE-F156-4242-AA1B-4856BA3B4129}">
      <dgm:prSet custLinFactNeighborX="-22104" custLinFactNeighborY="52185"/>
      <dgm:spPr/>
      <dgm:t>
        <a:bodyPr/>
        <a:lstStyle/>
        <a:p>
          <a:endParaRPr lang="es-ES"/>
        </a:p>
      </dgm:t>
    </dgm:pt>
    <dgm:pt modelId="{1447B4F7-733F-4EE3-B6C2-A1377A392DC1}">
      <dgm:prSet phldrT="[Texto]" custScaleX="170614" custScaleY="159728" custLinFactNeighborX="14492" custLinFactNeighborY="37669"/>
      <dgm:spPr/>
      <dgm:t>
        <a:bodyPr/>
        <a:lstStyle/>
        <a:p>
          <a:endParaRPr lang="es-ES"/>
        </a:p>
      </dgm:t>
    </dgm:pt>
    <dgm:pt modelId="{01777914-EBBB-4AC4-8C74-937EDFBE0615}" type="parTrans" cxnId="{D9B59B13-8251-4B3B-B9CD-F1152A897069}">
      <dgm:prSet/>
      <dgm:spPr/>
      <dgm:t>
        <a:bodyPr/>
        <a:lstStyle/>
        <a:p>
          <a:endParaRPr lang="es-ES"/>
        </a:p>
      </dgm:t>
    </dgm:pt>
    <dgm:pt modelId="{053998E5-C3C0-4C4A-B09E-96B2D446D6AA}" type="sibTrans" cxnId="{D9B59B13-8251-4B3B-B9CD-F1152A897069}">
      <dgm:prSet custLinFactNeighborX="-22104" custLinFactNeighborY="52185"/>
      <dgm:spPr/>
      <dgm:t>
        <a:bodyPr/>
        <a:lstStyle/>
        <a:p>
          <a:endParaRPr lang="es-ES"/>
        </a:p>
      </dgm:t>
    </dgm:pt>
    <dgm:pt modelId="{7718DFE4-5C2F-4B6A-9B92-60E23C9117D1}">
      <dgm:prSet phldrT="[Texto]" custScaleX="109277" custLinFactNeighborX="43614" custLinFactNeighborY="-4089"/>
      <dgm:spPr/>
      <dgm:t>
        <a:bodyPr/>
        <a:lstStyle/>
        <a:p>
          <a:endParaRPr lang="es-ES"/>
        </a:p>
      </dgm:t>
    </dgm:pt>
    <dgm:pt modelId="{A742FB93-996C-45FF-95AC-4E582837D03A}" type="parTrans" cxnId="{D9BCC3B3-D8CD-420E-AFB0-07DA93CB904D}">
      <dgm:prSet/>
      <dgm:spPr/>
      <dgm:t>
        <a:bodyPr/>
        <a:lstStyle/>
        <a:p>
          <a:endParaRPr lang="es-ES"/>
        </a:p>
      </dgm:t>
    </dgm:pt>
    <dgm:pt modelId="{1AAE4C52-B668-4927-9633-7404515E831D}" type="sibTrans" cxnId="{D9BCC3B3-D8CD-420E-AFB0-07DA93CB904D}">
      <dgm:prSet custLinFactNeighborX="35691" custLinFactNeighborY="-647"/>
      <dgm:spPr/>
      <dgm:t>
        <a:bodyPr/>
        <a:lstStyle/>
        <a:p>
          <a:endParaRPr lang="es-ES"/>
        </a:p>
      </dgm:t>
    </dgm:pt>
    <dgm:pt modelId="{11D5254D-FBF7-43DC-982D-0BA8A3D94873}" type="pres">
      <dgm:prSet presAssocID="{E448E903-9831-4DF8-8656-9119D061538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BCC903-61D1-4954-97BF-6BDC981FA088}" type="pres">
      <dgm:prSet presAssocID="{384123AE-7F65-426D-BD2A-304CF9925210}" presName="gear1" presStyleLbl="node1" presStyleIdx="0" presStyleCnt="3" custScaleX="109277" custLinFactNeighborX="43614" custLinFactNeighborY="-4089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35504A5-49B4-41A6-8B11-88BF61A6665B}" type="pres">
      <dgm:prSet presAssocID="{384123AE-7F65-426D-BD2A-304CF9925210}" presName="gear1srcNode" presStyleLbl="node1" presStyleIdx="0" presStyleCnt="3"/>
      <dgm:spPr/>
      <dgm:t>
        <a:bodyPr/>
        <a:lstStyle/>
        <a:p>
          <a:endParaRPr lang="es-VE"/>
        </a:p>
      </dgm:t>
    </dgm:pt>
    <dgm:pt modelId="{855A44D8-B0A1-4346-B1C1-1B202A23C335}" type="pres">
      <dgm:prSet presAssocID="{384123AE-7F65-426D-BD2A-304CF9925210}" presName="gear1dstNode" presStyleLbl="node1" presStyleIdx="0" presStyleCnt="3"/>
      <dgm:spPr/>
      <dgm:t>
        <a:bodyPr/>
        <a:lstStyle/>
        <a:p>
          <a:endParaRPr lang="es-VE"/>
        </a:p>
      </dgm:t>
    </dgm:pt>
    <dgm:pt modelId="{7FC63C37-761C-4859-A991-4E720B6E6D3D}" type="pres">
      <dgm:prSet presAssocID="{61460EC7-E283-4F73-9D27-E0D1187D2610}" presName="gear2" presStyleLbl="node1" presStyleIdx="1" presStyleCnt="3" custScaleX="170614" custScaleY="159728" custLinFactNeighborX="14492" custLinFactNeighborY="37669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92E8C63-72A1-4C59-9ED8-A1911CDCB15F}" type="pres">
      <dgm:prSet presAssocID="{61460EC7-E283-4F73-9D27-E0D1187D2610}" presName="gear2srcNode" presStyleLbl="node1" presStyleIdx="1" presStyleCnt="3"/>
      <dgm:spPr/>
      <dgm:t>
        <a:bodyPr/>
        <a:lstStyle/>
        <a:p>
          <a:endParaRPr lang="es-VE"/>
        </a:p>
      </dgm:t>
    </dgm:pt>
    <dgm:pt modelId="{17F93E80-7BEE-4788-B882-7CD489BC5AAC}" type="pres">
      <dgm:prSet presAssocID="{61460EC7-E283-4F73-9D27-E0D1187D2610}" presName="gear2dstNode" presStyleLbl="node1" presStyleIdx="1" presStyleCnt="3"/>
      <dgm:spPr/>
      <dgm:t>
        <a:bodyPr/>
        <a:lstStyle/>
        <a:p>
          <a:endParaRPr lang="es-VE"/>
        </a:p>
      </dgm:t>
    </dgm:pt>
    <dgm:pt modelId="{2F75F723-8BEA-4B20-966B-92A310C7E3DD}" type="pres">
      <dgm:prSet presAssocID="{086809E4-3BB8-4ECA-9FEA-F6A05D1701D9}" presName="gear3" presStyleLbl="node1" presStyleIdx="2" presStyleCnt="3" custAng="176478" custScaleX="164419" custScaleY="151951" custLinFactNeighborX="47590" custLinFactNeighborY="-10830"/>
      <dgm:spPr/>
      <dgm:t>
        <a:bodyPr/>
        <a:lstStyle/>
        <a:p>
          <a:endParaRPr lang="es-VE"/>
        </a:p>
      </dgm:t>
    </dgm:pt>
    <dgm:pt modelId="{9EFC5F80-9699-4A8B-87A8-2029C3DFF283}" type="pres">
      <dgm:prSet presAssocID="{086809E4-3BB8-4ECA-9FEA-F6A05D1701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823D9AD-FD25-4DE3-BB2C-B0F5F203B799}" type="pres">
      <dgm:prSet presAssocID="{086809E4-3BB8-4ECA-9FEA-F6A05D1701D9}" presName="gear3srcNode" presStyleLbl="node1" presStyleIdx="2" presStyleCnt="3"/>
      <dgm:spPr/>
      <dgm:t>
        <a:bodyPr/>
        <a:lstStyle/>
        <a:p>
          <a:endParaRPr lang="es-VE"/>
        </a:p>
      </dgm:t>
    </dgm:pt>
    <dgm:pt modelId="{DD473D93-473B-4A7F-98B7-CDA33F3313FA}" type="pres">
      <dgm:prSet presAssocID="{086809E4-3BB8-4ECA-9FEA-F6A05D1701D9}" presName="gear3dstNode" presStyleLbl="node1" presStyleIdx="2" presStyleCnt="3"/>
      <dgm:spPr/>
      <dgm:t>
        <a:bodyPr/>
        <a:lstStyle/>
        <a:p>
          <a:endParaRPr lang="es-VE"/>
        </a:p>
      </dgm:t>
    </dgm:pt>
    <dgm:pt modelId="{A11471E4-4F35-4F8F-A427-BC9FE024BDE8}" type="pres">
      <dgm:prSet presAssocID="{898F6192-7520-4237-992B-0238B595F7C3}" presName="connector1" presStyleLbl="sibTrans2D1" presStyleIdx="0" presStyleCnt="3" custLinFactNeighborX="35691" custLinFactNeighborY="-647"/>
      <dgm:spPr/>
      <dgm:t>
        <a:bodyPr/>
        <a:lstStyle/>
        <a:p>
          <a:endParaRPr lang="es-VE"/>
        </a:p>
      </dgm:t>
    </dgm:pt>
    <dgm:pt modelId="{FC576495-A17A-47EE-950D-32E0F68875DB}" type="pres">
      <dgm:prSet presAssocID="{7A0764F3-1F48-47A3-8DFE-99F6A0DBA1C0}" presName="connector2" presStyleLbl="sibTrans2D1" presStyleIdx="1" presStyleCnt="3" custLinFactNeighborX="-22104" custLinFactNeighborY="52185"/>
      <dgm:spPr/>
      <dgm:t>
        <a:bodyPr/>
        <a:lstStyle/>
        <a:p>
          <a:endParaRPr lang="es-VE"/>
        </a:p>
      </dgm:t>
    </dgm:pt>
    <dgm:pt modelId="{D5281071-1BC9-4D13-B5F2-A54E36836201}" type="pres">
      <dgm:prSet presAssocID="{6969FCFC-6E1E-491D-B8F9-BEA118020F92}" presName="connector3" presStyleLbl="sibTrans2D1" presStyleIdx="2" presStyleCnt="3" custAng="1050899" custScaleX="110363" custLinFactNeighborX="28768" custLinFactNeighborY="1589"/>
      <dgm:spPr/>
      <dgm:t>
        <a:bodyPr/>
        <a:lstStyle/>
        <a:p>
          <a:endParaRPr lang="es-VE"/>
        </a:p>
      </dgm:t>
    </dgm:pt>
  </dgm:ptLst>
  <dgm:cxnLst>
    <dgm:cxn modelId="{CA73B6F8-F727-48D2-9836-C26C9C2E4059}" srcId="{E448E903-9831-4DF8-8656-9119D0615381}" destId="{086809E4-3BB8-4ECA-9FEA-F6A05D1701D9}" srcOrd="2" destOrd="0" parTransId="{8C3A708E-F5BE-4569-84DB-234BC62A8ACB}" sibTransId="{6969FCFC-6E1E-491D-B8F9-BEA118020F92}"/>
    <dgm:cxn modelId="{232429EC-483D-4EF4-8675-632A6ABB1144}" srcId="{E448E903-9831-4DF8-8656-9119D0615381}" destId="{66C21063-D547-4ABB-9BF2-4E651750B941}" srcOrd="3" destOrd="0" parTransId="{2869CF77-014C-43B4-8F23-67B05663FD0F}" sibTransId="{28AAB555-30FD-42CC-A220-179A8E85ACA2}"/>
    <dgm:cxn modelId="{DEEF25C4-F22B-4740-B30A-7CE99C123AF8}" type="presOf" srcId="{898F6192-7520-4237-992B-0238B595F7C3}" destId="{A11471E4-4F35-4F8F-A427-BC9FE024BDE8}" srcOrd="0" destOrd="0" presId="urn:microsoft.com/office/officeart/2005/8/layout/gear1"/>
    <dgm:cxn modelId="{9AA2C578-14BE-40EC-ADC3-299BDBAD76DC}" type="presOf" srcId="{7A0764F3-1F48-47A3-8DFE-99F6A0DBA1C0}" destId="{FC576495-A17A-47EE-950D-32E0F68875DB}" srcOrd="0" destOrd="0" presId="urn:microsoft.com/office/officeart/2005/8/layout/gear1"/>
    <dgm:cxn modelId="{C87D79C2-3246-4561-8BFC-F8A99BC09332}" type="presOf" srcId="{086809E4-3BB8-4ECA-9FEA-F6A05D1701D9}" destId="{9EFC5F80-9699-4A8B-87A8-2029C3DFF283}" srcOrd="1" destOrd="0" presId="urn:microsoft.com/office/officeart/2005/8/layout/gear1"/>
    <dgm:cxn modelId="{5118D950-7262-475D-BB68-BF882D42F8EC}" type="presOf" srcId="{61460EC7-E283-4F73-9D27-E0D1187D2610}" destId="{7FC63C37-761C-4859-A991-4E720B6E6D3D}" srcOrd="0" destOrd="0" presId="urn:microsoft.com/office/officeart/2005/8/layout/gear1"/>
    <dgm:cxn modelId="{99C16E55-8291-4C28-8EFE-18A0CCCDF3D2}" type="presOf" srcId="{61460EC7-E283-4F73-9D27-E0D1187D2610}" destId="{17F93E80-7BEE-4788-B882-7CD489BC5AAC}" srcOrd="2" destOrd="0" presId="urn:microsoft.com/office/officeart/2005/8/layout/gear1"/>
    <dgm:cxn modelId="{A018F2BE-F156-4242-AA1B-4856BA3B4129}" srcId="{E448E903-9831-4DF8-8656-9119D0615381}" destId="{B31AF995-CD68-4CF5-843A-4115CD1EE5E6}" srcOrd="4" destOrd="0" parTransId="{82CC8ADB-F450-47F4-A627-81FD74F7A74B}" sibTransId="{358EE301-7AD1-4E46-9418-C2FFD54C6553}"/>
    <dgm:cxn modelId="{C33FF883-0867-4568-9214-A2BA4CF7322F}" type="presOf" srcId="{384123AE-7F65-426D-BD2A-304CF9925210}" destId="{855A44D8-B0A1-4346-B1C1-1B202A23C335}" srcOrd="2" destOrd="0" presId="urn:microsoft.com/office/officeart/2005/8/layout/gear1"/>
    <dgm:cxn modelId="{421374A1-571F-4305-BF90-7D6336E71678}" type="presOf" srcId="{086809E4-3BB8-4ECA-9FEA-F6A05D1701D9}" destId="{9823D9AD-FD25-4DE3-BB2C-B0F5F203B799}" srcOrd="2" destOrd="0" presId="urn:microsoft.com/office/officeart/2005/8/layout/gear1"/>
    <dgm:cxn modelId="{CC5E21F1-0110-49FB-9FCF-5DE185936431}" type="presOf" srcId="{E448E903-9831-4DF8-8656-9119D0615381}" destId="{11D5254D-FBF7-43DC-982D-0BA8A3D94873}" srcOrd="0" destOrd="0" presId="urn:microsoft.com/office/officeart/2005/8/layout/gear1"/>
    <dgm:cxn modelId="{5C2B0E96-1A1D-499E-B561-5E9BFBBAD0C5}" type="presOf" srcId="{086809E4-3BB8-4ECA-9FEA-F6A05D1701D9}" destId="{DD473D93-473B-4A7F-98B7-CDA33F3313FA}" srcOrd="3" destOrd="0" presId="urn:microsoft.com/office/officeart/2005/8/layout/gear1"/>
    <dgm:cxn modelId="{3F59D4E3-3D35-42C6-ABBA-FC5CDC1C2F51}" type="presOf" srcId="{384123AE-7F65-426D-BD2A-304CF9925210}" destId="{C7BCC903-61D1-4954-97BF-6BDC981FA088}" srcOrd="0" destOrd="0" presId="urn:microsoft.com/office/officeart/2005/8/layout/gear1"/>
    <dgm:cxn modelId="{C1ABF487-3269-4EA8-895E-9E381E5A6894}" srcId="{E448E903-9831-4DF8-8656-9119D0615381}" destId="{384123AE-7F65-426D-BD2A-304CF9925210}" srcOrd="0" destOrd="0" parTransId="{FE569BF2-4A6A-4175-A00B-27077491EF8B}" sibTransId="{898F6192-7520-4237-992B-0238B595F7C3}"/>
    <dgm:cxn modelId="{5C6EECDF-610A-4743-A6A6-87E9DE08E9D5}" srcId="{E448E903-9831-4DF8-8656-9119D0615381}" destId="{61460EC7-E283-4F73-9D27-E0D1187D2610}" srcOrd="1" destOrd="0" parTransId="{45189FE6-7956-4EB0-85DB-DCE289A1A3C9}" sibTransId="{7A0764F3-1F48-47A3-8DFE-99F6A0DBA1C0}"/>
    <dgm:cxn modelId="{D9BCC3B3-D8CD-420E-AFB0-07DA93CB904D}" srcId="{E448E903-9831-4DF8-8656-9119D0615381}" destId="{7718DFE4-5C2F-4B6A-9B92-60E23C9117D1}" srcOrd="6" destOrd="0" parTransId="{A742FB93-996C-45FF-95AC-4E582837D03A}" sibTransId="{1AAE4C52-B668-4927-9633-7404515E831D}"/>
    <dgm:cxn modelId="{C27BBF25-F0C7-4629-81CA-1885B93CB7F5}" type="presOf" srcId="{384123AE-7F65-426D-BD2A-304CF9925210}" destId="{F35504A5-49B4-41A6-8B11-88BF61A6665B}" srcOrd="1" destOrd="0" presId="urn:microsoft.com/office/officeart/2005/8/layout/gear1"/>
    <dgm:cxn modelId="{D9B59B13-8251-4B3B-B9CD-F1152A897069}" srcId="{E448E903-9831-4DF8-8656-9119D0615381}" destId="{1447B4F7-733F-4EE3-B6C2-A1377A392DC1}" srcOrd="5" destOrd="0" parTransId="{01777914-EBBB-4AC4-8C74-937EDFBE0615}" sibTransId="{053998E5-C3C0-4C4A-B09E-96B2D446D6AA}"/>
    <dgm:cxn modelId="{78BF4368-E8F1-4C98-8FCF-29C8DBE94949}" type="presOf" srcId="{6969FCFC-6E1E-491D-B8F9-BEA118020F92}" destId="{D5281071-1BC9-4D13-B5F2-A54E36836201}" srcOrd="0" destOrd="0" presId="urn:microsoft.com/office/officeart/2005/8/layout/gear1"/>
    <dgm:cxn modelId="{580C4240-63D7-43CD-ADB7-88C6CFB24BC7}" type="presOf" srcId="{086809E4-3BB8-4ECA-9FEA-F6A05D1701D9}" destId="{2F75F723-8BEA-4B20-966B-92A310C7E3DD}" srcOrd="0" destOrd="0" presId="urn:microsoft.com/office/officeart/2005/8/layout/gear1"/>
    <dgm:cxn modelId="{33D7C1C0-F14F-404E-9CA1-529BE0113EDE}" type="presOf" srcId="{61460EC7-E283-4F73-9D27-E0D1187D2610}" destId="{292E8C63-72A1-4C59-9ED8-A1911CDCB15F}" srcOrd="1" destOrd="0" presId="urn:microsoft.com/office/officeart/2005/8/layout/gear1"/>
    <dgm:cxn modelId="{910680A8-7877-4B63-9003-749048246DBA}" type="presParOf" srcId="{11D5254D-FBF7-43DC-982D-0BA8A3D94873}" destId="{C7BCC903-61D1-4954-97BF-6BDC981FA088}" srcOrd="0" destOrd="0" presId="urn:microsoft.com/office/officeart/2005/8/layout/gear1"/>
    <dgm:cxn modelId="{15C1AFEE-A2D7-4C6F-AA8B-22156CA155C2}" type="presParOf" srcId="{11D5254D-FBF7-43DC-982D-0BA8A3D94873}" destId="{F35504A5-49B4-41A6-8B11-88BF61A6665B}" srcOrd="1" destOrd="0" presId="urn:microsoft.com/office/officeart/2005/8/layout/gear1"/>
    <dgm:cxn modelId="{7F83B520-3B03-4A7A-B92D-04091364ABF3}" type="presParOf" srcId="{11D5254D-FBF7-43DC-982D-0BA8A3D94873}" destId="{855A44D8-B0A1-4346-B1C1-1B202A23C335}" srcOrd="2" destOrd="0" presId="urn:microsoft.com/office/officeart/2005/8/layout/gear1"/>
    <dgm:cxn modelId="{2DE580BE-6FE8-44B6-A107-1B5252C7A5DE}" type="presParOf" srcId="{11D5254D-FBF7-43DC-982D-0BA8A3D94873}" destId="{7FC63C37-761C-4859-A991-4E720B6E6D3D}" srcOrd="3" destOrd="0" presId="urn:microsoft.com/office/officeart/2005/8/layout/gear1"/>
    <dgm:cxn modelId="{B7F5873E-362A-4B33-8FB5-8EDE1CC547E5}" type="presParOf" srcId="{11D5254D-FBF7-43DC-982D-0BA8A3D94873}" destId="{292E8C63-72A1-4C59-9ED8-A1911CDCB15F}" srcOrd="4" destOrd="0" presId="urn:microsoft.com/office/officeart/2005/8/layout/gear1"/>
    <dgm:cxn modelId="{046AD5EF-D022-424D-8892-D2DE9EC6DD00}" type="presParOf" srcId="{11D5254D-FBF7-43DC-982D-0BA8A3D94873}" destId="{17F93E80-7BEE-4788-B882-7CD489BC5AAC}" srcOrd="5" destOrd="0" presId="urn:microsoft.com/office/officeart/2005/8/layout/gear1"/>
    <dgm:cxn modelId="{F45D5A91-9973-4BF7-921C-FF9883539D79}" type="presParOf" srcId="{11D5254D-FBF7-43DC-982D-0BA8A3D94873}" destId="{2F75F723-8BEA-4B20-966B-92A310C7E3DD}" srcOrd="6" destOrd="0" presId="urn:microsoft.com/office/officeart/2005/8/layout/gear1"/>
    <dgm:cxn modelId="{E0992A2E-E74C-4B33-804C-2798FAC3AFE3}" type="presParOf" srcId="{11D5254D-FBF7-43DC-982D-0BA8A3D94873}" destId="{9EFC5F80-9699-4A8B-87A8-2029C3DFF283}" srcOrd="7" destOrd="0" presId="urn:microsoft.com/office/officeart/2005/8/layout/gear1"/>
    <dgm:cxn modelId="{BB62C163-F80F-49E2-99AC-6F6B22A87167}" type="presParOf" srcId="{11D5254D-FBF7-43DC-982D-0BA8A3D94873}" destId="{9823D9AD-FD25-4DE3-BB2C-B0F5F203B799}" srcOrd="8" destOrd="0" presId="urn:microsoft.com/office/officeart/2005/8/layout/gear1"/>
    <dgm:cxn modelId="{2D410C75-2C9C-4537-9814-FDF7D937A378}" type="presParOf" srcId="{11D5254D-FBF7-43DC-982D-0BA8A3D94873}" destId="{DD473D93-473B-4A7F-98B7-CDA33F3313FA}" srcOrd="9" destOrd="0" presId="urn:microsoft.com/office/officeart/2005/8/layout/gear1"/>
    <dgm:cxn modelId="{01BAC89A-B8FD-460C-BD27-2D686A69DF44}" type="presParOf" srcId="{11D5254D-FBF7-43DC-982D-0BA8A3D94873}" destId="{A11471E4-4F35-4F8F-A427-BC9FE024BDE8}" srcOrd="10" destOrd="0" presId="urn:microsoft.com/office/officeart/2005/8/layout/gear1"/>
    <dgm:cxn modelId="{DE9CE990-E255-42AA-AF17-B77A3748BF63}" type="presParOf" srcId="{11D5254D-FBF7-43DC-982D-0BA8A3D94873}" destId="{FC576495-A17A-47EE-950D-32E0F68875DB}" srcOrd="11" destOrd="0" presId="urn:microsoft.com/office/officeart/2005/8/layout/gear1"/>
    <dgm:cxn modelId="{EC2B636F-8D7D-460D-A71E-A889FB6A4CA1}" type="presParOf" srcId="{11D5254D-FBF7-43DC-982D-0BA8A3D94873}" destId="{D5281071-1BC9-4D13-B5F2-A54E368362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085652-D940-4227-9D80-3570D939252A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F7F24E69-3EB7-438F-A1B4-20D2B100685B}">
      <dgm:prSet phldrT="[Texto]" custT="1"/>
      <dgm:spPr/>
      <dgm:t>
        <a:bodyPr/>
        <a:lstStyle/>
        <a:p>
          <a:r>
            <a:rPr lang="es-VE" sz="2400" b="0" i="0" dirty="0" smtClean="0"/>
            <a:t>Normal o Hipercinesia</a:t>
          </a:r>
          <a:endParaRPr lang="es-ES" sz="2400" dirty="0"/>
        </a:p>
      </dgm:t>
    </dgm:pt>
    <dgm:pt modelId="{68636DEC-4703-42F8-87C0-060770671590}" type="parTrans" cxnId="{A0C5C3D4-E9A6-413A-BB61-27DAEB9CF5BE}">
      <dgm:prSet/>
      <dgm:spPr/>
      <dgm:t>
        <a:bodyPr/>
        <a:lstStyle/>
        <a:p>
          <a:endParaRPr lang="es-ES"/>
        </a:p>
      </dgm:t>
    </dgm:pt>
    <dgm:pt modelId="{0AA5DD57-179B-4858-B491-940834A37FAE}" type="sibTrans" cxnId="{A0C5C3D4-E9A6-413A-BB61-27DAEB9CF5BE}">
      <dgm:prSet/>
      <dgm:spPr/>
      <dgm:t>
        <a:bodyPr/>
        <a:lstStyle/>
        <a:p>
          <a:endParaRPr lang="es-ES"/>
        </a:p>
      </dgm:t>
    </dgm:pt>
    <dgm:pt modelId="{5D9678BA-110D-4D64-8C7F-ED54D9284760}">
      <dgm:prSet phldrT="[Texto]" custT="1"/>
      <dgm:spPr/>
      <dgm:t>
        <a:bodyPr/>
        <a:lstStyle/>
        <a:p>
          <a:r>
            <a:rPr lang="es-ES" sz="2800" b="1" dirty="0" smtClean="0"/>
            <a:t>1</a:t>
          </a:r>
          <a:endParaRPr lang="es-ES" sz="2800" b="1" dirty="0"/>
        </a:p>
      </dgm:t>
    </dgm:pt>
    <dgm:pt modelId="{39748080-0434-4EE7-B572-A556F373C7F7}" type="parTrans" cxnId="{72AF3E6E-4519-4428-96EF-92B2990C1D2F}">
      <dgm:prSet/>
      <dgm:spPr/>
      <dgm:t>
        <a:bodyPr/>
        <a:lstStyle/>
        <a:p>
          <a:endParaRPr lang="es-ES"/>
        </a:p>
      </dgm:t>
    </dgm:pt>
    <dgm:pt modelId="{3AD34C18-C959-49C0-9DA4-1EC0890DB073}" type="sibTrans" cxnId="{72AF3E6E-4519-4428-96EF-92B2990C1D2F}">
      <dgm:prSet/>
      <dgm:spPr/>
      <dgm:t>
        <a:bodyPr/>
        <a:lstStyle/>
        <a:p>
          <a:endParaRPr lang="es-ES"/>
        </a:p>
      </dgm:t>
    </dgm:pt>
    <dgm:pt modelId="{770C84A5-5DB1-4A2E-8CE3-5440ACA16EF8}" type="pres">
      <dgm:prSet presAssocID="{E7085652-D940-4227-9D80-3570D939252A}" presName="linearFlow" presStyleCnt="0">
        <dgm:presLayoutVars>
          <dgm:dir/>
          <dgm:resizeHandles val="exact"/>
        </dgm:presLayoutVars>
      </dgm:prSet>
      <dgm:spPr/>
    </dgm:pt>
    <dgm:pt modelId="{6FED8C53-FD5A-4300-977E-6B91D434D351}" type="pres">
      <dgm:prSet presAssocID="{F7F24E69-3EB7-438F-A1B4-20D2B100685B}" presName="node" presStyleLbl="node1" presStyleIdx="0" presStyleCnt="2" custScaleX="156880" custScaleY="50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CB461-4DD3-4C78-9329-3A973D840E28}" type="pres">
      <dgm:prSet presAssocID="{0AA5DD57-179B-4858-B491-940834A37FAE}" presName="spacerL" presStyleCnt="0"/>
      <dgm:spPr/>
    </dgm:pt>
    <dgm:pt modelId="{2B1EE382-1A6C-4A8D-A5BD-1360AA42599D}" type="pres">
      <dgm:prSet presAssocID="{0AA5DD57-179B-4858-B491-940834A37FA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C381E1C-6E18-4090-9C4E-7656A98138E7}" type="pres">
      <dgm:prSet presAssocID="{0AA5DD57-179B-4858-B491-940834A37FAE}" presName="spacerR" presStyleCnt="0"/>
      <dgm:spPr/>
    </dgm:pt>
    <dgm:pt modelId="{8AB55BA4-4BE8-4D1B-9C84-0926FA4ACCDF}" type="pres">
      <dgm:prSet presAssocID="{5D9678BA-110D-4D64-8C7F-ED54D9284760}" presName="node" presStyleLbl="node1" presStyleIdx="1" presStyleCnt="2" custScaleX="119106" custScaleY="45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74B653-66EF-4952-9104-E61CF88AE4A4}" type="presOf" srcId="{5D9678BA-110D-4D64-8C7F-ED54D9284760}" destId="{8AB55BA4-4BE8-4D1B-9C84-0926FA4ACCDF}" srcOrd="0" destOrd="0" presId="urn:microsoft.com/office/officeart/2005/8/layout/equation1"/>
    <dgm:cxn modelId="{23B50DDF-B2A2-4315-B292-4AC3065D55A2}" type="presOf" srcId="{E7085652-D940-4227-9D80-3570D939252A}" destId="{770C84A5-5DB1-4A2E-8CE3-5440ACA16EF8}" srcOrd="0" destOrd="0" presId="urn:microsoft.com/office/officeart/2005/8/layout/equation1"/>
    <dgm:cxn modelId="{0EFAC49F-5698-407F-95A4-D5A38D95AC4F}" type="presOf" srcId="{0AA5DD57-179B-4858-B491-940834A37FAE}" destId="{2B1EE382-1A6C-4A8D-A5BD-1360AA42599D}" srcOrd="0" destOrd="0" presId="urn:microsoft.com/office/officeart/2005/8/layout/equation1"/>
    <dgm:cxn modelId="{72AF3E6E-4519-4428-96EF-92B2990C1D2F}" srcId="{E7085652-D940-4227-9D80-3570D939252A}" destId="{5D9678BA-110D-4D64-8C7F-ED54D9284760}" srcOrd="1" destOrd="0" parTransId="{39748080-0434-4EE7-B572-A556F373C7F7}" sibTransId="{3AD34C18-C959-49C0-9DA4-1EC0890DB073}"/>
    <dgm:cxn modelId="{A0C5C3D4-E9A6-413A-BB61-27DAEB9CF5BE}" srcId="{E7085652-D940-4227-9D80-3570D939252A}" destId="{F7F24E69-3EB7-438F-A1B4-20D2B100685B}" srcOrd="0" destOrd="0" parTransId="{68636DEC-4703-42F8-87C0-060770671590}" sibTransId="{0AA5DD57-179B-4858-B491-940834A37FAE}"/>
    <dgm:cxn modelId="{356C235E-BF32-4DB7-A281-81027C2781BB}" type="presOf" srcId="{F7F24E69-3EB7-438F-A1B4-20D2B100685B}" destId="{6FED8C53-FD5A-4300-977E-6B91D434D351}" srcOrd="0" destOrd="0" presId="urn:microsoft.com/office/officeart/2005/8/layout/equation1"/>
    <dgm:cxn modelId="{3B8E0B07-16C5-47BA-B43C-E474E66951EA}" type="presParOf" srcId="{770C84A5-5DB1-4A2E-8CE3-5440ACA16EF8}" destId="{6FED8C53-FD5A-4300-977E-6B91D434D351}" srcOrd="0" destOrd="0" presId="urn:microsoft.com/office/officeart/2005/8/layout/equation1"/>
    <dgm:cxn modelId="{28C850B6-E4C3-482E-B1EC-6B74408867EE}" type="presParOf" srcId="{770C84A5-5DB1-4A2E-8CE3-5440ACA16EF8}" destId="{7D4CB461-4DD3-4C78-9329-3A973D840E28}" srcOrd="1" destOrd="0" presId="urn:microsoft.com/office/officeart/2005/8/layout/equation1"/>
    <dgm:cxn modelId="{EB120B9E-F3C3-4932-8D3F-41A3D7D69A46}" type="presParOf" srcId="{770C84A5-5DB1-4A2E-8CE3-5440ACA16EF8}" destId="{2B1EE382-1A6C-4A8D-A5BD-1360AA42599D}" srcOrd="2" destOrd="0" presId="urn:microsoft.com/office/officeart/2005/8/layout/equation1"/>
    <dgm:cxn modelId="{57C05FF7-170C-4BA4-81CF-DAFE2C741539}" type="presParOf" srcId="{770C84A5-5DB1-4A2E-8CE3-5440ACA16EF8}" destId="{9C381E1C-6E18-4090-9C4E-7656A98138E7}" srcOrd="3" destOrd="0" presId="urn:microsoft.com/office/officeart/2005/8/layout/equation1"/>
    <dgm:cxn modelId="{F1943410-33DE-4993-A195-837116896AEC}" type="presParOf" srcId="{770C84A5-5DB1-4A2E-8CE3-5440ACA16EF8}" destId="{8AB55BA4-4BE8-4D1B-9C84-0926FA4ACCD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085652-D940-4227-9D80-3570D939252A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F7F24E69-3EB7-438F-A1B4-20D2B100685B}">
      <dgm:prSet phldrT="[Texto]"/>
      <dgm:spPr/>
      <dgm:t>
        <a:bodyPr/>
        <a:lstStyle/>
        <a:p>
          <a:r>
            <a:rPr lang="es-VE" b="0" i="0" dirty="0" smtClean="0"/>
            <a:t>Hipocinesia</a:t>
          </a:r>
          <a:endParaRPr lang="es-ES" dirty="0"/>
        </a:p>
      </dgm:t>
    </dgm:pt>
    <dgm:pt modelId="{68636DEC-4703-42F8-87C0-060770671590}" type="parTrans" cxnId="{A0C5C3D4-E9A6-413A-BB61-27DAEB9CF5BE}">
      <dgm:prSet/>
      <dgm:spPr/>
      <dgm:t>
        <a:bodyPr/>
        <a:lstStyle/>
        <a:p>
          <a:endParaRPr lang="es-ES"/>
        </a:p>
      </dgm:t>
    </dgm:pt>
    <dgm:pt modelId="{0AA5DD57-179B-4858-B491-940834A37FAE}" type="sibTrans" cxnId="{A0C5C3D4-E9A6-413A-BB61-27DAEB9CF5BE}">
      <dgm:prSet/>
      <dgm:spPr/>
      <dgm:t>
        <a:bodyPr/>
        <a:lstStyle/>
        <a:p>
          <a:endParaRPr lang="es-ES"/>
        </a:p>
      </dgm:t>
    </dgm:pt>
    <dgm:pt modelId="{5D9678BA-110D-4D64-8C7F-ED54D9284760}">
      <dgm:prSet phldrT="[Texto]" custT="1"/>
      <dgm:spPr/>
      <dgm:t>
        <a:bodyPr/>
        <a:lstStyle/>
        <a:p>
          <a:r>
            <a:rPr lang="es-ES" sz="2800" b="1" dirty="0" smtClean="0"/>
            <a:t>2</a:t>
          </a:r>
          <a:endParaRPr lang="es-ES" sz="2800" b="1" dirty="0"/>
        </a:p>
      </dgm:t>
    </dgm:pt>
    <dgm:pt modelId="{39748080-0434-4EE7-B572-A556F373C7F7}" type="parTrans" cxnId="{72AF3E6E-4519-4428-96EF-92B2990C1D2F}">
      <dgm:prSet/>
      <dgm:spPr/>
      <dgm:t>
        <a:bodyPr/>
        <a:lstStyle/>
        <a:p>
          <a:endParaRPr lang="es-ES"/>
        </a:p>
      </dgm:t>
    </dgm:pt>
    <dgm:pt modelId="{3AD34C18-C959-49C0-9DA4-1EC0890DB073}" type="sibTrans" cxnId="{72AF3E6E-4519-4428-96EF-92B2990C1D2F}">
      <dgm:prSet/>
      <dgm:spPr/>
      <dgm:t>
        <a:bodyPr/>
        <a:lstStyle/>
        <a:p>
          <a:endParaRPr lang="es-ES"/>
        </a:p>
      </dgm:t>
    </dgm:pt>
    <dgm:pt modelId="{770C84A5-5DB1-4A2E-8CE3-5440ACA16EF8}" type="pres">
      <dgm:prSet presAssocID="{E7085652-D940-4227-9D80-3570D939252A}" presName="linearFlow" presStyleCnt="0">
        <dgm:presLayoutVars>
          <dgm:dir/>
          <dgm:resizeHandles val="exact"/>
        </dgm:presLayoutVars>
      </dgm:prSet>
      <dgm:spPr/>
    </dgm:pt>
    <dgm:pt modelId="{6FED8C53-FD5A-4300-977E-6B91D434D351}" type="pres">
      <dgm:prSet presAssocID="{F7F24E69-3EB7-438F-A1B4-20D2B100685B}" presName="node" presStyleLbl="node1" presStyleIdx="0" presStyleCnt="2" custScaleX="156880" custScaleY="50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CB461-4DD3-4C78-9329-3A973D840E28}" type="pres">
      <dgm:prSet presAssocID="{0AA5DD57-179B-4858-B491-940834A37FAE}" presName="spacerL" presStyleCnt="0"/>
      <dgm:spPr/>
    </dgm:pt>
    <dgm:pt modelId="{2B1EE382-1A6C-4A8D-A5BD-1360AA42599D}" type="pres">
      <dgm:prSet presAssocID="{0AA5DD57-179B-4858-B491-940834A37FA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C381E1C-6E18-4090-9C4E-7656A98138E7}" type="pres">
      <dgm:prSet presAssocID="{0AA5DD57-179B-4858-B491-940834A37FAE}" presName="spacerR" presStyleCnt="0"/>
      <dgm:spPr/>
    </dgm:pt>
    <dgm:pt modelId="{8AB55BA4-4BE8-4D1B-9C84-0926FA4ACCDF}" type="pres">
      <dgm:prSet presAssocID="{5D9678BA-110D-4D64-8C7F-ED54D9284760}" presName="node" presStyleLbl="node1" presStyleIdx="1" presStyleCnt="2" custScaleX="119106" custScaleY="45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74B653-66EF-4952-9104-E61CF88AE4A4}" type="presOf" srcId="{5D9678BA-110D-4D64-8C7F-ED54D9284760}" destId="{8AB55BA4-4BE8-4D1B-9C84-0926FA4ACCDF}" srcOrd="0" destOrd="0" presId="urn:microsoft.com/office/officeart/2005/8/layout/equation1"/>
    <dgm:cxn modelId="{23B50DDF-B2A2-4315-B292-4AC3065D55A2}" type="presOf" srcId="{E7085652-D940-4227-9D80-3570D939252A}" destId="{770C84A5-5DB1-4A2E-8CE3-5440ACA16EF8}" srcOrd="0" destOrd="0" presId="urn:microsoft.com/office/officeart/2005/8/layout/equation1"/>
    <dgm:cxn modelId="{0EFAC49F-5698-407F-95A4-D5A38D95AC4F}" type="presOf" srcId="{0AA5DD57-179B-4858-B491-940834A37FAE}" destId="{2B1EE382-1A6C-4A8D-A5BD-1360AA42599D}" srcOrd="0" destOrd="0" presId="urn:microsoft.com/office/officeart/2005/8/layout/equation1"/>
    <dgm:cxn modelId="{72AF3E6E-4519-4428-96EF-92B2990C1D2F}" srcId="{E7085652-D940-4227-9D80-3570D939252A}" destId="{5D9678BA-110D-4D64-8C7F-ED54D9284760}" srcOrd="1" destOrd="0" parTransId="{39748080-0434-4EE7-B572-A556F373C7F7}" sibTransId="{3AD34C18-C959-49C0-9DA4-1EC0890DB073}"/>
    <dgm:cxn modelId="{A0C5C3D4-E9A6-413A-BB61-27DAEB9CF5BE}" srcId="{E7085652-D940-4227-9D80-3570D939252A}" destId="{F7F24E69-3EB7-438F-A1B4-20D2B100685B}" srcOrd="0" destOrd="0" parTransId="{68636DEC-4703-42F8-87C0-060770671590}" sibTransId="{0AA5DD57-179B-4858-B491-940834A37FAE}"/>
    <dgm:cxn modelId="{356C235E-BF32-4DB7-A281-81027C2781BB}" type="presOf" srcId="{F7F24E69-3EB7-438F-A1B4-20D2B100685B}" destId="{6FED8C53-FD5A-4300-977E-6B91D434D351}" srcOrd="0" destOrd="0" presId="urn:microsoft.com/office/officeart/2005/8/layout/equation1"/>
    <dgm:cxn modelId="{3B8E0B07-16C5-47BA-B43C-E474E66951EA}" type="presParOf" srcId="{770C84A5-5DB1-4A2E-8CE3-5440ACA16EF8}" destId="{6FED8C53-FD5A-4300-977E-6B91D434D351}" srcOrd="0" destOrd="0" presId="urn:microsoft.com/office/officeart/2005/8/layout/equation1"/>
    <dgm:cxn modelId="{28C850B6-E4C3-482E-B1EC-6B74408867EE}" type="presParOf" srcId="{770C84A5-5DB1-4A2E-8CE3-5440ACA16EF8}" destId="{7D4CB461-4DD3-4C78-9329-3A973D840E28}" srcOrd="1" destOrd="0" presId="urn:microsoft.com/office/officeart/2005/8/layout/equation1"/>
    <dgm:cxn modelId="{EB120B9E-F3C3-4932-8D3F-41A3D7D69A46}" type="presParOf" srcId="{770C84A5-5DB1-4A2E-8CE3-5440ACA16EF8}" destId="{2B1EE382-1A6C-4A8D-A5BD-1360AA42599D}" srcOrd="2" destOrd="0" presId="urn:microsoft.com/office/officeart/2005/8/layout/equation1"/>
    <dgm:cxn modelId="{57C05FF7-170C-4BA4-81CF-DAFE2C741539}" type="presParOf" srcId="{770C84A5-5DB1-4A2E-8CE3-5440ACA16EF8}" destId="{9C381E1C-6E18-4090-9C4E-7656A98138E7}" srcOrd="3" destOrd="0" presId="urn:microsoft.com/office/officeart/2005/8/layout/equation1"/>
    <dgm:cxn modelId="{F1943410-33DE-4993-A195-837116896AEC}" type="presParOf" srcId="{770C84A5-5DB1-4A2E-8CE3-5440ACA16EF8}" destId="{8AB55BA4-4BE8-4D1B-9C84-0926FA4ACCD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085652-D940-4227-9D80-3570D939252A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F7F24E69-3EB7-438F-A1B4-20D2B100685B}">
      <dgm:prSet phldrT="[Texto]" custT="1"/>
      <dgm:spPr/>
      <dgm:t>
        <a:bodyPr/>
        <a:lstStyle/>
        <a:p>
          <a:r>
            <a:rPr lang="es-VE" sz="2800" b="0" i="0" dirty="0" smtClean="0"/>
            <a:t>Acinesia</a:t>
          </a:r>
          <a:endParaRPr lang="es-ES" sz="2800" dirty="0"/>
        </a:p>
      </dgm:t>
    </dgm:pt>
    <dgm:pt modelId="{68636DEC-4703-42F8-87C0-060770671590}" type="parTrans" cxnId="{A0C5C3D4-E9A6-413A-BB61-27DAEB9CF5BE}">
      <dgm:prSet/>
      <dgm:spPr/>
      <dgm:t>
        <a:bodyPr/>
        <a:lstStyle/>
        <a:p>
          <a:endParaRPr lang="es-ES"/>
        </a:p>
      </dgm:t>
    </dgm:pt>
    <dgm:pt modelId="{0AA5DD57-179B-4858-B491-940834A37FAE}" type="sibTrans" cxnId="{A0C5C3D4-E9A6-413A-BB61-27DAEB9CF5BE}">
      <dgm:prSet/>
      <dgm:spPr/>
      <dgm:t>
        <a:bodyPr/>
        <a:lstStyle/>
        <a:p>
          <a:endParaRPr lang="es-ES"/>
        </a:p>
      </dgm:t>
    </dgm:pt>
    <dgm:pt modelId="{5D9678BA-110D-4D64-8C7F-ED54D9284760}">
      <dgm:prSet phldrT="[Texto]" custT="1"/>
      <dgm:spPr/>
      <dgm:t>
        <a:bodyPr/>
        <a:lstStyle/>
        <a:p>
          <a:r>
            <a:rPr lang="es-ES" sz="2800" b="1" dirty="0" smtClean="0"/>
            <a:t>3</a:t>
          </a:r>
          <a:endParaRPr lang="es-ES" sz="2800" b="1" dirty="0"/>
        </a:p>
      </dgm:t>
    </dgm:pt>
    <dgm:pt modelId="{39748080-0434-4EE7-B572-A556F373C7F7}" type="parTrans" cxnId="{72AF3E6E-4519-4428-96EF-92B2990C1D2F}">
      <dgm:prSet/>
      <dgm:spPr/>
      <dgm:t>
        <a:bodyPr/>
        <a:lstStyle/>
        <a:p>
          <a:endParaRPr lang="es-ES"/>
        </a:p>
      </dgm:t>
    </dgm:pt>
    <dgm:pt modelId="{3AD34C18-C959-49C0-9DA4-1EC0890DB073}" type="sibTrans" cxnId="{72AF3E6E-4519-4428-96EF-92B2990C1D2F}">
      <dgm:prSet/>
      <dgm:spPr/>
      <dgm:t>
        <a:bodyPr/>
        <a:lstStyle/>
        <a:p>
          <a:endParaRPr lang="es-ES"/>
        </a:p>
      </dgm:t>
    </dgm:pt>
    <dgm:pt modelId="{770C84A5-5DB1-4A2E-8CE3-5440ACA16EF8}" type="pres">
      <dgm:prSet presAssocID="{E7085652-D940-4227-9D80-3570D939252A}" presName="linearFlow" presStyleCnt="0">
        <dgm:presLayoutVars>
          <dgm:dir/>
          <dgm:resizeHandles val="exact"/>
        </dgm:presLayoutVars>
      </dgm:prSet>
      <dgm:spPr/>
    </dgm:pt>
    <dgm:pt modelId="{6FED8C53-FD5A-4300-977E-6B91D434D351}" type="pres">
      <dgm:prSet presAssocID="{F7F24E69-3EB7-438F-A1B4-20D2B100685B}" presName="node" presStyleLbl="node1" presStyleIdx="0" presStyleCnt="2" custScaleX="156880" custScaleY="50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CB461-4DD3-4C78-9329-3A973D840E28}" type="pres">
      <dgm:prSet presAssocID="{0AA5DD57-179B-4858-B491-940834A37FAE}" presName="spacerL" presStyleCnt="0"/>
      <dgm:spPr/>
    </dgm:pt>
    <dgm:pt modelId="{2B1EE382-1A6C-4A8D-A5BD-1360AA42599D}" type="pres">
      <dgm:prSet presAssocID="{0AA5DD57-179B-4858-B491-940834A37FA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C381E1C-6E18-4090-9C4E-7656A98138E7}" type="pres">
      <dgm:prSet presAssocID="{0AA5DD57-179B-4858-B491-940834A37FAE}" presName="spacerR" presStyleCnt="0"/>
      <dgm:spPr/>
    </dgm:pt>
    <dgm:pt modelId="{8AB55BA4-4BE8-4D1B-9C84-0926FA4ACCDF}" type="pres">
      <dgm:prSet presAssocID="{5D9678BA-110D-4D64-8C7F-ED54D9284760}" presName="node" presStyleLbl="node1" presStyleIdx="1" presStyleCnt="2" custScaleX="119106" custScaleY="45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74B653-66EF-4952-9104-E61CF88AE4A4}" type="presOf" srcId="{5D9678BA-110D-4D64-8C7F-ED54D9284760}" destId="{8AB55BA4-4BE8-4D1B-9C84-0926FA4ACCDF}" srcOrd="0" destOrd="0" presId="urn:microsoft.com/office/officeart/2005/8/layout/equation1"/>
    <dgm:cxn modelId="{23B50DDF-B2A2-4315-B292-4AC3065D55A2}" type="presOf" srcId="{E7085652-D940-4227-9D80-3570D939252A}" destId="{770C84A5-5DB1-4A2E-8CE3-5440ACA16EF8}" srcOrd="0" destOrd="0" presId="urn:microsoft.com/office/officeart/2005/8/layout/equation1"/>
    <dgm:cxn modelId="{0EFAC49F-5698-407F-95A4-D5A38D95AC4F}" type="presOf" srcId="{0AA5DD57-179B-4858-B491-940834A37FAE}" destId="{2B1EE382-1A6C-4A8D-A5BD-1360AA42599D}" srcOrd="0" destOrd="0" presId="urn:microsoft.com/office/officeart/2005/8/layout/equation1"/>
    <dgm:cxn modelId="{72AF3E6E-4519-4428-96EF-92B2990C1D2F}" srcId="{E7085652-D940-4227-9D80-3570D939252A}" destId="{5D9678BA-110D-4D64-8C7F-ED54D9284760}" srcOrd="1" destOrd="0" parTransId="{39748080-0434-4EE7-B572-A556F373C7F7}" sibTransId="{3AD34C18-C959-49C0-9DA4-1EC0890DB073}"/>
    <dgm:cxn modelId="{A0C5C3D4-E9A6-413A-BB61-27DAEB9CF5BE}" srcId="{E7085652-D940-4227-9D80-3570D939252A}" destId="{F7F24E69-3EB7-438F-A1B4-20D2B100685B}" srcOrd="0" destOrd="0" parTransId="{68636DEC-4703-42F8-87C0-060770671590}" sibTransId="{0AA5DD57-179B-4858-B491-940834A37FAE}"/>
    <dgm:cxn modelId="{356C235E-BF32-4DB7-A281-81027C2781BB}" type="presOf" srcId="{F7F24E69-3EB7-438F-A1B4-20D2B100685B}" destId="{6FED8C53-FD5A-4300-977E-6B91D434D351}" srcOrd="0" destOrd="0" presId="urn:microsoft.com/office/officeart/2005/8/layout/equation1"/>
    <dgm:cxn modelId="{3B8E0B07-16C5-47BA-B43C-E474E66951EA}" type="presParOf" srcId="{770C84A5-5DB1-4A2E-8CE3-5440ACA16EF8}" destId="{6FED8C53-FD5A-4300-977E-6B91D434D351}" srcOrd="0" destOrd="0" presId="urn:microsoft.com/office/officeart/2005/8/layout/equation1"/>
    <dgm:cxn modelId="{28C850B6-E4C3-482E-B1EC-6B74408867EE}" type="presParOf" srcId="{770C84A5-5DB1-4A2E-8CE3-5440ACA16EF8}" destId="{7D4CB461-4DD3-4C78-9329-3A973D840E28}" srcOrd="1" destOrd="0" presId="urn:microsoft.com/office/officeart/2005/8/layout/equation1"/>
    <dgm:cxn modelId="{EB120B9E-F3C3-4932-8D3F-41A3D7D69A46}" type="presParOf" srcId="{770C84A5-5DB1-4A2E-8CE3-5440ACA16EF8}" destId="{2B1EE382-1A6C-4A8D-A5BD-1360AA42599D}" srcOrd="2" destOrd="0" presId="urn:microsoft.com/office/officeart/2005/8/layout/equation1"/>
    <dgm:cxn modelId="{57C05FF7-170C-4BA4-81CF-DAFE2C741539}" type="presParOf" srcId="{770C84A5-5DB1-4A2E-8CE3-5440ACA16EF8}" destId="{9C381E1C-6E18-4090-9C4E-7656A98138E7}" srcOrd="3" destOrd="0" presId="urn:microsoft.com/office/officeart/2005/8/layout/equation1"/>
    <dgm:cxn modelId="{F1943410-33DE-4993-A195-837116896AEC}" type="presParOf" srcId="{770C84A5-5DB1-4A2E-8CE3-5440ACA16EF8}" destId="{8AB55BA4-4BE8-4D1B-9C84-0926FA4ACCD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085652-D940-4227-9D80-3570D939252A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F7F24E69-3EB7-438F-A1B4-20D2B100685B}">
      <dgm:prSet phldrT="[Texto]" custT="1"/>
      <dgm:spPr/>
      <dgm:t>
        <a:bodyPr/>
        <a:lstStyle/>
        <a:p>
          <a:r>
            <a:rPr lang="es-VE" sz="2800" b="0" i="0" dirty="0" err="1" smtClean="0"/>
            <a:t>Discinesia</a:t>
          </a:r>
          <a:endParaRPr lang="es-ES" sz="2800" dirty="0"/>
        </a:p>
      </dgm:t>
    </dgm:pt>
    <dgm:pt modelId="{68636DEC-4703-42F8-87C0-060770671590}" type="parTrans" cxnId="{A0C5C3D4-E9A6-413A-BB61-27DAEB9CF5BE}">
      <dgm:prSet/>
      <dgm:spPr/>
      <dgm:t>
        <a:bodyPr/>
        <a:lstStyle/>
        <a:p>
          <a:endParaRPr lang="es-ES"/>
        </a:p>
      </dgm:t>
    </dgm:pt>
    <dgm:pt modelId="{0AA5DD57-179B-4858-B491-940834A37FAE}" type="sibTrans" cxnId="{A0C5C3D4-E9A6-413A-BB61-27DAEB9CF5BE}">
      <dgm:prSet/>
      <dgm:spPr/>
      <dgm:t>
        <a:bodyPr/>
        <a:lstStyle/>
        <a:p>
          <a:endParaRPr lang="es-ES"/>
        </a:p>
      </dgm:t>
    </dgm:pt>
    <dgm:pt modelId="{5D9678BA-110D-4D64-8C7F-ED54D9284760}">
      <dgm:prSet phldrT="[Texto]" custT="1"/>
      <dgm:spPr/>
      <dgm:t>
        <a:bodyPr/>
        <a:lstStyle/>
        <a:p>
          <a:r>
            <a:rPr lang="es-ES" sz="2800" b="1" dirty="0" smtClean="0"/>
            <a:t>4</a:t>
          </a:r>
          <a:endParaRPr lang="es-ES" sz="2800" b="1" dirty="0"/>
        </a:p>
      </dgm:t>
    </dgm:pt>
    <dgm:pt modelId="{39748080-0434-4EE7-B572-A556F373C7F7}" type="parTrans" cxnId="{72AF3E6E-4519-4428-96EF-92B2990C1D2F}">
      <dgm:prSet/>
      <dgm:spPr/>
      <dgm:t>
        <a:bodyPr/>
        <a:lstStyle/>
        <a:p>
          <a:endParaRPr lang="es-ES"/>
        </a:p>
      </dgm:t>
    </dgm:pt>
    <dgm:pt modelId="{3AD34C18-C959-49C0-9DA4-1EC0890DB073}" type="sibTrans" cxnId="{72AF3E6E-4519-4428-96EF-92B2990C1D2F}">
      <dgm:prSet/>
      <dgm:spPr/>
      <dgm:t>
        <a:bodyPr/>
        <a:lstStyle/>
        <a:p>
          <a:endParaRPr lang="es-ES"/>
        </a:p>
      </dgm:t>
    </dgm:pt>
    <dgm:pt modelId="{770C84A5-5DB1-4A2E-8CE3-5440ACA16EF8}" type="pres">
      <dgm:prSet presAssocID="{E7085652-D940-4227-9D80-3570D939252A}" presName="linearFlow" presStyleCnt="0">
        <dgm:presLayoutVars>
          <dgm:dir/>
          <dgm:resizeHandles val="exact"/>
        </dgm:presLayoutVars>
      </dgm:prSet>
      <dgm:spPr/>
    </dgm:pt>
    <dgm:pt modelId="{6FED8C53-FD5A-4300-977E-6B91D434D351}" type="pres">
      <dgm:prSet presAssocID="{F7F24E69-3EB7-438F-A1B4-20D2B100685B}" presName="node" presStyleLbl="node1" presStyleIdx="0" presStyleCnt="2" custScaleX="156880" custScaleY="50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CB461-4DD3-4C78-9329-3A973D840E28}" type="pres">
      <dgm:prSet presAssocID="{0AA5DD57-179B-4858-B491-940834A37FAE}" presName="spacerL" presStyleCnt="0"/>
      <dgm:spPr/>
    </dgm:pt>
    <dgm:pt modelId="{2B1EE382-1A6C-4A8D-A5BD-1360AA42599D}" type="pres">
      <dgm:prSet presAssocID="{0AA5DD57-179B-4858-B491-940834A37FA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C381E1C-6E18-4090-9C4E-7656A98138E7}" type="pres">
      <dgm:prSet presAssocID="{0AA5DD57-179B-4858-B491-940834A37FAE}" presName="spacerR" presStyleCnt="0"/>
      <dgm:spPr/>
    </dgm:pt>
    <dgm:pt modelId="{8AB55BA4-4BE8-4D1B-9C84-0926FA4ACCDF}" type="pres">
      <dgm:prSet presAssocID="{5D9678BA-110D-4D64-8C7F-ED54D9284760}" presName="node" presStyleLbl="node1" presStyleIdx="1" presStyleCnt="2" custScaleX="119106" custScaleY="45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74B653-66EF-4952-9104-E61CF88AE4A4}" type="presOf" srcId="{5D9678BA-110D-4D64-8C7F-ED54D9284760}" destId="{8AB55BA4-4BE8-4D1B-9C84-0926FA4ACCDF}" srcOrd="0" destOrd="0" presId="urn:microsoft.com/office/officeart/2005/8/layout/equation1"/>
    <dgm:cxn modelId="{23B50DDF-B2A2-4315-B292-4AC3065D55A2}" type="presOf" srcId="{E7085652-D940-4227-9D80-3570D939252A}" destId="{770C84A5-5DB1-4A2E-8CE3-5440ACA16EF8}" srcOrd="0" destOrd="0" presId="urn:microsoft.com/office/officeart/2005/8/layout/equation1"/>
    <dgm:cxn modelId="{0EFAC49F-5698-407F-95A4-D5A38D95AC4F}" type="presOf" srcId="{0AA5DD57-179B-4858-B491-940834A37FAE}" destId="{2B1EE382-1A6C-4A8D-A5BD-1360AA42599D}" srcOrd="0" destOrd="0" presId="urn:microsoft.com/office/officeart/2005/8/layout/equation1"/>
    <dgm:cxn modelId="{72AF3E6E-4519-4428-96EF-92B2990C1D2F}" srcId="{E7085652-D940-4227-9D80-3570D939252A}" destId="{5D9678BA-110D-4D64-8C7F-ED54D9284760}" srcOrd="1" destOrd="0" parTransId="{39748080-0434-4EE7-B572-A556F373C7F7}" sibTransId="{3AD34C18-C959-49C0-9DA4-1EC0890DB073}"/>
    <dgm:cxn modelId="{A0C5C3D4-E9A6-413A-BB61-27DAEB9CF5BE}" srcId="{E7085652-D940-4227-9D80-3570D939252A}" destId="{F7F24E69-3EB7-438F-A1B4-20D2B100685B}" srcOrd="0" destOrd="0" parTransId="{68636DEC-4703-42F8-87C0-060770671590}" sibTransId="{0AA5DD57-179B-4858-B491-940834A37FAE}"/>
    <dgm:cxn modelId="{356C235E-BF32-4DB7-A281-81027C2781BB}" type="presOf" srcId="{F7F24E69-3EB7-438F-A1B4-20D2B100685B}" destId="{6FED8C53-FD5A-4300-977E-6B91D434D351}" srcOrd="0" destOrd="0" presId="urn:microsoft.com/office/officeart/2005/8/layout/equation1"/>
    <dgm:cxn modelId="{3B8E0B07-16C5-47BA-B43C-E474E66951EA}" type="presParOf" srcId="{770C84A5-5DB1-4A2E-8CE3-5440ACA16EF8}" destId="{6FED8C53-FD5A-4300-977E-6B91D434D351}" srcOrd="0" destOrd="0" presId="urn:microsoft.com/office/officeart/2005/8/layout/equation1"/>
    <dgm:cxn modelId="{28C850B6-E4C3-482E-B1EC-6B74408867EE}" type="presParOf" srcId="{770C84A5-5DB1-4A2E-8CE3-5440ACA16EF8}" destId="{7D4CB461-4DD3-4C78-9329-3A973D840E28}" srcOrd="1" destOrd="0" presId="urn:microsoft.com/office/officeart/2005/8/layout/equation1"/>
    <dgm:cxn modelId="{EB120B9E-F3C3-4932-8D3F-41A3D7D69A46}" type="presParOf" srcId="{770C84A5-5DB1-4A2E-8CE3-5440ACA16EF8}" destId="{2B1EE382-1A6C-4A8D-A5BD-1360AA42599D}" srcOrd="2" destOrd="0" presId="urn:microsoft.com/office/officeart/2005/8/layout/equation1"/>
    <dgm:cxn modelId="{57C05FF7-170C-4BA4-81CF-DAFE2C741539}" type="presParOf" srcId="{770C84A5-5DB1-4A2E-8CE3-5440ACA16EF8}" destId="{9C381E1C-6E18-4090-9C4E-7656A98138E7}" srcOrd="3" destOrd="0" presId="urn:microsoft.com/office/officeart/2005/8/layout/equation1"/>
    <dgm:cxn modelId="{F1943410-33DE-4993-A195-837116896AEC}" type="presParOf" srcId="{770C84A5-5DB1-4A2E-8CE3-5440ACA16EF8}" destId="{8AB55BA4-4BE8-4D1B-9C84-0926FA4ACCD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085652-D940-4227-9D80-3570D939252A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F7F24E69-3EB7-438F-A1B4-20D2B100685B}">
      <dgm:prSet phldrT="[Texto]" custT="1"/>
      <dgm:spPr/>
      <dgm:t>
        <a:bodyPr/>
        <a:lstStyle/>
        <a:p>
          <a:r>
            <a:rPr lang="es-ES" sz="2800" dirty="0" smtClean="0"/>
            <a:t>Aneurisma</a:t>
          </a:r>
          <a:endParaRPr lang="es-ES" sz="2800" dirty="0"/>
        </a:p>
      </dgm:t>
    </dgm:pt>
    <dgm:pt modelId="{68636DEC-4703-42F8-87C0-060770671590}" type="parTrans" cxnId="{A0C5C3D4-E9A6-413A-BB61-27DAEB9CF5BE}">
      <dgm:prSet/>
      <dgm:spPr/>
      <dgm:t>
        <a:bodyPr/>
        <a:lstStyle/>
        <a:p>
          <a:endParaRPr lang="es-ES"/>
        </a:p>
      </dgm:t>
    </dgm:pt>
    <dgm:pt modelId="{0AA5DD57-179B-4858-B491-940834A37FAE}" type="sibTrans" cxnId="{A0C5C3D4-E9A6-413A-BB61-27DAEB9CF5BE}">
      <dgm:prSet/>
      <dgm:spPr/>
      <dgm:t>
        <a:bodyPr/>
        <a:lstStyle/>
        <a:p>
          <a:endParaRPr lang="es-ES"/>
        </a:p>
      </dgm:t>
    </dgm:pt>
    <dgm:pt modelId="{5D9678BA-110D-4D64-8C7F-ED54D9284760}">
      <dgm:prSet phldrT="[Texto]" custT="1"/>
      <dgm:spPr/>
      <dgm:t>
        <a:bodyPr/>
        <a:lstStyle/>
        <a:p>
          <a:r>
            <a:rPr lang="es-ES" sz="2800" b="1" dirty="0" smtClean="0"/>
            <a:t>5</a:t>
          </a:r>
          <a:endParaRPr lang="es-ES" sz="2800" b="1" dirty="0"/>
        </a:p>
      </dgm:t>
    </dgm:pt>
    <dgm:pt modelId="{39748080-0434-4EE7-B572-A556F373C7F7}" type="parTrans" cxnId="{72AF3E6E-4519-4428-96EF-92B2990C1D2F}">
      <dgm:prSet/>
      <dgm:spPr/>
      <dgm:t>
        <a:bodyPr/>
        <a:lstStyle/>
        <a:p>
          <a:endParaRPr lang="es-ES"/>
        </a:p>
      </dgm:t>
    </dgm:pt>
    <dgm:pt modelId="{3AD34C18-C959-49C0-9DA4-1EC0890DB073}" type="sibTrans" cxnId="{72AF3E6E-4519-4428-96EF-92B2990C1D2F}">
      <dgm:prSet/>
      <dgm:spPr/>
      <dgm:t>
        <a:bodyPr/>
        <a:lstStyle/>
        <a:p>
          <a:endParaRPr lang="es-ES"/>
        </a:p>
      </dgm:t>
    </dgm:pt>
    <dgm:pt modelId="{770C84A5-5DB1-4A2E-8CE3-5440ACA16EF8}" type="pres">
      <dgm:prSet presAssocID="{E7085652-D940-4227-9D80-3570D939252A}" presName="linearFlow" presStyleCnt="0">
        <dgm:presLayoutVars>
          <dgm:dir/>
          <dgm:resizeHandles val="exact"/>
        </dgm:presLayoutVars>
      </dgm:prSet>
      <dgm:spPr/>
    </dgm:pt>
    <dgm:pt modelId="{6FED8C53-FD5A-4300-977E-6B91D434D351}" type="pres">
      <dgm:prSet presAssocID="{F7F24E69-3EB7-438F-A1B4-20D2B100685B}" presName="node" presStyleLbl="node1" presStyleIdx="0" presStyleCnt="2" custScaleX="156880" custScaleY="50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CB461-4DD3-4C78-9329-3A973D840E28}" type="pres">
      <dgm:prSet presAssocID="{0AA5DD57-179B-4858-B491-940834A37FAE}" presName="spacerL" presStyleCnt="0"/>
      <dgm:spPr/>
    </dgm:pt>
    <dgm:pt modelId="{2B1EE382-1A6C-4A8D-A5BD-1360AA42599D}" type="pres">
      <dgm:prSet presAssocID="{0AA5DD57-179B-4858-B491-940834A37FA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C381E1C-6E18-4090-9C4E-7656A98138E7}" type="pres">
      <dgm:prSet presAssocID="{0AA5DD57-179B-4858-B491-940834A37FAE}" presName="spacerR" presStyleCnt="0"/>
      <dgm:spPr/>
    </dgm:pt>
    <dgm:pt modelId="{8AB55BA4-4BE8-4D1B-9C84-0926FA4ACCDF}" type="pres">
      <dgm:prSet presAssocID="{5D9678BA-110D-4D64-8C7F-ED54D9284760}" presName="node" presStyleLbl="node1" presStyleIdx="1" presStyleCnt="2" custScaleX="119106" custScaleY="45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74B653-66EF-4952-9104-E61CF88AE4A4}" type="presOf" srcId="{5D9678BA-110D-4D64-8C7F-ED54D9284760}" destId="{8AB55BA4-4BE8-4D1B-9C84-0926FA4ACCDF}" srcOrd="0" destOrd="0" presId="urn:microsoft.com/office/officeart/2005/8/layout/equation1"/>
    <dgm:cxn modelId="{23B50DDF-B2A2-4315-B292-4AC3065D55A2}" type="presOf" srcId="{E7085652-D940-4227-9D80-3570D939252A}" destId="{770C84A5-5DB1-4A2E-8CE3-5440ACA16EF8}" srcOrd="0" destOrd="0" presId="urn:microsoft.com/office/officeart/2005/8/layout/equation1"/>
    <dgm:cxn modelId="{0EFAC49F-5698-407F-95A4-D5A38D95AC4F}" type="presOf" srcId="{0AA5DD57-179B-4858-B491-940834A37FAE}" destId="{2B1EE382-1A6C-4A8D-A5BD-1360AA42599D}" srcOrd="0" destOrd="0" presId="urn:microsoft.com/office/officeart/2005/8/layout/equation1"/>
    <dgm:cxn modelId="{72AF3E6E-4519-4428-96EF-92B2990C1D2F}" srcId="{E7085652-D940-4227-9D80-3570D939252A}" destId="{5D9678BA-110D-4D64-8C7F-ED54D9284760}" srcOrd="1" destOrd="0" parTransId="{39748080-0434-4EE7-B572-A556F373C7F7}" sibTransId="{3AD34C18-C959-49C0-9DA4-1EC0890DB073}"/>
    <dgm:cxn modelId="{A0C5C3D4-E9A6-413A-BB61-27DAEB9CF5BE}" srcId="{E7085652-D940-4227-9D80-3570D939252A}" destId="{F7F24E69-3EB7-438F-A1B4-20D2B100685B}" srcOrd="0" destOrd="0" parTransId="{68636DEC-4703-42F8-87C0-060770671590}" sibTransId="{0AA5DD57-179B-4858-B491-940834A37FAE}"/>
    <dgm:cxn modelId="{356C235E-BF32-4DB7-A281-81027C2781BB}" type="presOf" srcId="{F7F24E69-3EB7-438F-A1B4-20D2B100685B}" destId="{6FED8C53-FD5A-4300-977E-6B91D434D351}" srcOrd="0" destOrd="0" presId="urn:microsoft.com/office/officeart/2005/8/layout/equation1"/>
    <dgm:cxn modelId="{3B8E0B07-16C5-47BA-B43C-E474E66951EA}" type="presParOf" srcId="{770C84A5-5DB1-4A2E-8CE3-5440ACA16EF8}" destId="{6FED8C53-FD5A-4300-977E-6B91D434D351}" srcOrd="0" destOrd="0" presId="urn:microsoft.com/office/officeart/2005/8/layout/equation1"/>
    <dgm:cxn modelId="{28C850B6-E4C3-482E-B1EC-6B74408867EE}" type="presParOf" srcId="{770C84A5-5DB1-4A2E-8CE3-5440ACA16EF8}" destId="{7D4CB461-4DD3-4C78-9329-3A973D840E28}" srcOrd="1" destOrd="0" presId="urn:microsoft.com/office/officeart/2005/8/layout/equation1"/>
    <dgm:cxn modelId="{EB120B9E-F3C3-4932-8D3F-41A3D7D69A46}" type="presParOf" srcId="{770C84A5-5DB1-4A2E-8CE3-5440ACA16EF8}" destId="{2B1EE382-1A6C-4A8D-A5BD-1360AA42599D}" srcOrd="2" destOrd="0" presId="urn:microsoft.com/office/officeart/2005/8/layout/equation1"/>
    <dgm:cxn modelId="{57C05FF7-170C-4BA4-81CF-DAFE2C741539}" type="presParOf" srcId="{770C84A5-5DB1-4A2E-8CE3-5440ACA16EF8}" destId="{9C381E1C-6E18-4090-9C4E-7656A98138E7}" srcOrd="3" destOrd="0" presId="urn:microsoft.com/office/officeart/2005/8/layout/equation1"/>
    <dgm:cxn modelId="{F1943410-33DE-4993-A195-837116896AEC}" type="presParOf" srcId="{770C84A5-5DB1-4A2E-8CE3-5440ACA16EF8}" destId="{8AB55BA4-4BE8-4D1B-9C84-0926FA4ACCDF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9455CD-2DFD-4603-9A23-F84C615D1DE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464F7D-9F7E-47D5-96F5-4860D402202A}">
      <dgm:prSet phldrT="[Texto]" phldr="1" custT="1"/>
      <dgm:spPr/>
      <dgm:t>
        <a:bodyPr/>
        <a:lstStyle/>
        <a:p>
          <a:pPr algn="just"/>
          <a:endParaRPr lang="es-ES" sz="2000" b="1" dirty="0"/>
        </a:p>
      </dgm:t>
    </dgm:pt>
    <dgm:pt modelId="{37D4B840-6BD7-40D6-8FDB-F4EF39E34C1A}" type="parTrans" cxnId="{8597891A-92EB-4576-99C7-B0C112D2B9DD}">
      <dgm:prSet/>
      <dgm:spPr/>
      <dgm:t>
        <a:bodyPr/>
        <a:lstStyle/>
        <a:p>
          <a:pPr algn="just"/>
          <a:endParaRPr lang="es-ES" sz="2000" b="1"/>
        </a:p>
      </dgm:t>
    </dgm:pt>
    <dgm:pt modelId="{A01A489E-A532-4A3E-854B-B4AC8BB57E84}" type="sibTrans" cxnId="{8597891A-92EB-4576-99C7-B0C112D2B9DD}">
      <dgm:prSet/>
      <dgm:spPr/>
      <dgm:t>
        <a:bodyPr/>
        <a:lstStyle/>
        <a:p>
          <a:pPr algn="just"/>
          <a:endParaRPr lang="es-ES" sz="2000" b="1"/>
        </a:p>
      </dgm:t>
    </dgm:pt>
    <dgm:pt modelId="{41F4B4AB-98F4-4FFB-BFEC-CE15362838E7}">
      <dgm:prSet phldrT="[Texto]" custT="1"/>
      <dgm:spPr/>
      <dgm:t>
        <a:bodyPr/>
        <a:lstStyle/>
        <a:p>
          <a:pPr algn="just"/>
          <a:endParaRPr lang="es-MX" sz="2000" b="1" i="0" dirty="0" smtClean="0"/>
        </a:p>
        <a:p>
          <a:pPr algn="just"/>
          <a:endParaRPr lang="es-MX" sz="2000" b="1" i="0" dirty="0" smtClean="0"/>
        </a:p>
        <a:p>
          <a:pPr algn="just"/>
          <a:r>
            <a:rPr lang="es-MX" sz="2000" b="1" i="0" dirty="0" smtClean="0"/>
            <a:t>La fracción de eyección del VI se calculó usando la regla de Simpson. </a:t>
          </a:r>
          <a:endParaRPr lang="es-ES" sz="2000" b="1" dirty="0"/>
        </a:p>
      </dgm:t>
    </dgm:pt>
    <dgm:pt modelId="{B7CEA5C6-1C88-4365-9DF8-A79C44AD9C37}" type="parTrans" cxnId="{51918A4F-BCE9-4C7A-B3D7-AB31D90B4780}">
      <dgm:prSet/>
      <dgm:spPr/>
      <dgm:t>
        <a:bodyPr/>
        <a:lstStyle/>
        <a:p>
          <a:pPr algn="just"/>
          <a:endParaRPr lang="es-ES" sz="2000" b="1"/>
        </a:p>
      </dgm:t>
    </dgm:pt>
    <dgm:pt modelId="{2A36C1E9-BBCD-43EF-B303-290BEB058751}" type="sibTrans" cxnId="{51918A4F-BCE9-4C7A-B3D7-AB31D90B4780}">
      <dgm:prSet/>
      <dgm:spPr/>
      <dgm:t>
        <a:bodyPr/>
        <a:lstStyle/>
        <a:p>
          <a:pPr algn="just"/>
          <a:endParaRPr lang="es-ES" sz="2000" b="1"/>
        </a:p>
      </dgm:t>
    </dgm:pt>
    <dgm:pt modelId="{10F40EF7-BA5E-48D8-A759-81A59B4DC9B4}">
      <dgm:prSet phldrT="[Texto]" phldr="1" custT="1"/>
      <dgm:spPr/>
      <dgm:t>
        <a:bodyPr/>
        <a:lstStyle/>
        <a:p>
          <a:pPr algn="just"/>
          <a:endParaRPr lang="es-ES" sz="2000" b="1"/>
        </a:p>
      </dgm:t>
    </dgm:pt>
    <dgm:pt modelId="{ADB4DD1D-11C2-42EB-885E-F996DCC30432}" type="parTrans" cxnId="{792B20A0-1830-4249-BDFF-9C6AC5656132}">
      <dgm:prSet/>
      <dgm:spPr/>
      <dgm:t>
        <a:bodyPr/>
        <a:lstStyle/>
        <a:p>
          <a:pPr algn="just"/>
          <a:endParaRPr lang="es-ES" sz="2000" b="1"/>
        </a:p>
      </dgm:t>
    </dgm:pt>
    <dgm:pt modelId="{BB44E052-F5C2-4D13-A520-35741CFF7FD4}" type="sibTrans" cxnId="{792B20A0-1830-4249-BDFF-9C6AC5656132}">
      <dgm:prSet/>
      <dgm:spPr/>
      <dgm:t>
        <a:bodyPr/>
        <a:lstStyle/>
        <a:p>
          <a:pPr algn="just"/>
          <a:endParaRPr lang="es-ES" sz="2000" b="1"/>
        </a:p>
      </dgm:t>
    </dgm:pt>
    <dgm:pt modelId="{E8D8FD83-101B-4660-BE75-6B61EEBFEDBA}">
      <dgm:prSet phldrT="[Texto]" custT="1"/>
      <dgm:spPr/>
      <dgm:t>
        <a:bodyPr/>
        <a:lstStyle/>
        <a:p>
          <a:pPr algn="just"/>
          <a:r>
            <a:rPr lang="es-MX" sz="2000" b="1" i="0" dirty="0" smtClean="0"/>
            <a:t>Los agentes de contraste se usaron para visualizar mejor los segmentos de la pared del ventrículo izquierdo y detectar el trombo del VI de acuerdo con las pautas de la Sociedad Estadounidense de Ecocardiografía.</a:t>
          </a:r>
          <a:endParaRPr lang="es-ES" sz="2000" b="1" dirty="0"/>
        </a:p>
      </dgm:t>
    </dgm:pt>
    <dgm:pt modelId="{58C2A2F6-9F5F-4A33-8265-36714E9FC15A}" type="parTrans" cxnId="{70EC222C-5165-48E3-AA71-D1A7FAD1D71E}">
      <dgm:prSet/>
      <dgm:spPr/>
      <dgm:t>
        <a:bodyPr/>
        <a:lstStyle/>
        <a:p>
          <a:pPr algn="just"/>
          <a:endParaRPr lang="es-ES" sz="2000" b="1"/>
        </a:p>
      </dgm:t>
    </dgm:pt>
    <dgm:pt modelId="{5DD0F148-8001-4E0E-A083-9A7A96BEA6FF}" type="sibTrans" cxnId="{70EC222C-5165-48E3-AA71-D1A7FAD1D71E}">
      <dgm:prSet/>
      <dgm:spPr/>
      <dgm:t>
        <a:bodyPr/>
        <a:lstStyle/>
        <a:p>
          <a:pPr algn="just"/>
          <a:endParaRPr lang="es-ES" sz="2000" b="1"/>
        </a:p>
      </dgm:t>
    </dgm:pt>
    <dgm:pt modelId="{722772C1-B0A9-4FC1-BDAA-EA59E0E04F83}">
      <dgm:prSet phldrT="[Texto]" phldr="1" custT="1"/>
      <dgm:spPr/>
      <dgm:t>
        <a:bodyPr/>
        <a:lstStyle/>
        <a:p>
          <a:pPr algn="just"/>
          <a:endParaRPr lang="es-ES" sz="2000" b="1" dirty="0"/>
        </a:p>
      </dgm:t>
    </dgm:pt>
    <dgm:pt modelId="{31093A3F-390D-47B9-9CD0-DB2666E75464}" type="parTrans" cxnId="{714593A6-A1D7-49AC-9511-8E8AF8F77A0E}">
      <dgm:prSet/>
      <dgm:spPr/>
      <dgm:t>
        <a:bodyPr/>
        <a:lstStyle/>
        <a:p>
          <a:pPr algn="just"/>
          <a:endParaRPr lang="es-ES" sz="2000" b="1"/>
        </a:p>
      </dgm:t>
    </dgm:pt>
    <dgm:pt modelId="{2AE1F1C2-E900-47D8-95E5-42A5A39424DE}" type="sibTrans" cxnId="{714593A6-A1D7-49AC-9511-8E8AF8F77A0E}">
      <dgm:prSet/>
      <dgm:spPr/>
      <dgm:t>
        <a:bodyPr/>
        <a:lstStyle/>
        <a:p>
          <a:pPr algn="just"/>
          <a:endParaRPr lang="es-ES" sz="2000" b="1"/>
        </a:p>
      </dgm:t>
    </dgm:pt>
    <dgm:pt modelId="{9AC536CA-73AF-48F0-A2A6-62C1EBE79532}">
      <dgm:prSet phldrT="[Texto]" custT="1"/>
      <dgm:spPr/>
      <dgm:t>
        <a:bodyPr/>
        <a:lstStyle/>
        <a:p>
          <a:pPr algn="just"/>
          <a:endParaRPr lang="es-MX" sz="2000" b="1" i="0" dirty="0" smtClean="0"/>
        </a:p>
        <a:p>
          <a:pPr algn="just"/>
          <a:r>
            <a:rPr lang="es-MX" sz="2000" b="1" i="0" dirty="0" smtClean="0"/>
            <a:t>Todas las imágenes fueron interpretadas por cardiólogos con certificación de nivel 3 en ecocardiografía.</a:t>
          </a:r>
        </a:p>
        <a:p>
          <a:pPr algn="just"/>
          <a:r>
            <a:rPr lang="es-MX" sz="2000" b="1" i="0" dirty="0" smtClean="0"/>
            <a:t>Laboratorio acreditado por la Comisión </a:t>
          </a:r>
          <a:r>
            <a:rPr lang="es-MX" sz="2000" b="1" i="0" dirty="0" err="1" smtClean="0"/>
            <a:t>Intersocietaria</a:t>
          </a:r>
          <a:r>
            <a:rPr lang="es-MX" sz="2000" b="1" i="0" dirty="0" smtClean="0"/>
            <a:t> de Ecocardiografía.</a:t>
          </a:r>
          <a:endParaRPr lang="es-ES" sz="2000" b="1" dirty="0"/>
        </a:p>
      </dgm:t>
    </dgm:pt>
    <dgm:pt modelId="{FDF50CF3-D82C-4A3F-9285-E2B76E5A31D1}" type="parTrans" cxnId="{9002A945-91FA-435F-81F9-BB977C67CA84}">
      <dgm:prSet/>
      <dgm:spPr/>
      <dgm:t>
        <a:bodyPr/>
        <a:lstStyle/>
        <a:p>
          <a:pPr algn="just"/>
          <a:endParaRPr lang="es-ES" sz="2000" b="1"/>
        </a:p>
      </dgm:t>
    </dgm:pt>
    <dgm:pt modelId="{B2D31EF8-29B1-4A46-B302-D424F9E15804}" type="sibTrans" cxnId="{9002A945-91FA-435F-81F9-BB977C67CA84}">
      <dgm:prSet/>
      <dgm:spPr/>
      <dgm:t>
        <a:bodyPr/>
        <a:lstStyle/>
        <a:p>
          <a:pPr algn="just"/>
          <a:endParaRPr lang="es-ES" sz="2000" b="1"/>
        </a:p>
      </dgm:t>
    </dgm:pt>
    <dgm:pt modelId="{F164B1DB-9A06-4FD1-A919-3AA722E9AB49}" type="pres">
      <dgm:prSet presAssocID="{809455CD-2DFD-4603-9A23-F84C615D1D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F6CF19-70C7-4767-AAE5-487F64D51E48}" type="pres">
      <dgm:prSet presAssocID="{75464F7D-9F7E-47D5-96F5-4860D402202A}" presName="compositeNode" presStyleCnt="0">
        <dgm:presLayoutVars>
          <dgm:bulletEnabled val="1"/>
        </dgm:presLayoutVars>
      </dgm:prSet>
      <dgm:spPr/>
    </dgm:pt>
    <dgm:pt modelId="{20F1ECC8-6AD5-4A0D-9740-06C99A0C56C5}" type="pres">
      <dgm:prSet presAssocID="{75464F7D-9F7E-47D5-96F5-4860D402202A}" presName="bgRect" presStyleLbl="node1" presStyleIdx="0" presStyleCnt="3"/>
      <dgm:spPr/>
      <dgm:t>
        <a:bodyPr/>
        <a:lstStyle/>
        <a:p>
          <a:endParaRPr lang="es-ES"/>
        </a:p>
      </dgm:t>
    </dgm:pt>
    <dgm:pt modelId="{7ABAB16F-5237-4099-A5FB-BC7EB478A788}" type="pres">
      <dgm:prSet presAssocID="{75464F7D-9F7E-47D5-96F5-4860D402202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DA318-7AE1-4127-A7F1-16684A4DE9B4}" type="pres">
      <dgm:prSet presAssocID="{75464F7D-9F7E-47D5-96F5-4860D402202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4AA18-5AFA-4FC9-8166-044C11E19CAB}" type="pres">
      <dgm:prSet presAssocID="{A01A489E-A532-4A3E-854B-B4AC8BB57E84}" presName="hSp" presStyleCnt="0"/>
      <dgm:spPr/>
    </dgm:pt>
    <dgm:pt modelId="{3BA1EACD-54F3-4AF7-8798-D1F793799D36}" type="pres">
      <dgm:prSet presAssocID="{A01A489E-A532-4A3E-854B-B4AC8BB57E84}" presName="vProcSp" presStyleCnt="0"/>
      <dgm:spPr/>
    </dgm:pt>
    <dgm:pt modelId="{BDBAF81E-4E51-4885-BEDF-0E79BB28D68F}" type="pres">
      <dgm:prSet presAssocID="{A01A489E-A532-4A3E-854B-B4AC8BB57E84}" presName="vSp1" presStyleCnt="0"/>
      <dgm:spPr/>
    </dgm:pt>
    <dgm:pt modelId="{DCE5F9C4-FFA3-47BA-9537-5194F0FDFD29}" type="pres">
      <dgm:prSet presAssocID="{A01A489E-A532-4A3E-854B-B4AC8BB57E84}" presName="simulatedConn" presStyleLbl="solidFgAcc1" presStyleIdx="0" presStyleCnt="2"/>
      <dgm:spPr/>
    </dgm:pt>
    <dgm:pt modelId="{F0A72B31-9D64-4737-AD94-ED1FA6493701}" type="pres">
      <dgm:prSet presAssocID="{A01A489E-A532-4A3E-854B-B4AC8BB57E84}" presName="vSp2" presStyleCnt="0"/>
      <dgm:spPr/>
    </dgm:pt>
    <dgm:pt modelId="{ACD1A84A-1B9C-482F-97C4-226A44B65750}" type="pres">
      <dgm:prSet presAssocID="{A01A489E-A532-4A3E-854B-B4AC8BB57E84}" presName="sibTrans" presStyleCnt="0"/>
      <dgm:spPr/>
    </dgm:pt>
    <dgm:pt modelId="{3BF39BC4-822E-4104-A43C-AF5E8391B13D}" type="pres">
      <dgm:prSet presAssocID="{10F40EF7-BA5E-48D8-A759-81A59B4DC9B4}" presName="compositeNode" presStyleCnt="0">
        <dgm:presLayoutVars>
          <dgm:bulletEnabled val="1"/>
        </dgm:presLayoutVars>
      </dgm:prSet>
      <dgm:spPr/>
    </dgm:pt>
    <dgm:pt modelId="{9EAE9EE5-52EE-47CD-A4D7-C06AB9D35DBE}" type="pres">
      <dgm:prSet presAssocID="{10F40EF7-BA5E-48D8-A759-81A59B4DC9B4}" presName="bgRect" presStyleLbl="node1" presStyleIdx="1" presStyleCnt="3"/>
      <dgm:spPr/>
      <dgm:t>
        <a:bodyPr/>
        <a:lstStyle/>
        <a:p>
          <a:endParaRPr lang="es-ES"/>
        </a:p>
      </dgm:t>
    </dgm:pt>
    <dgm:pt modelId="{73AA47D8-C12E-41DE-AE11-21B9E07F7DB7}" type="pres">
      <dgm:prSet presAssocID="{10F40EF7-BA5E-48D8-A759-81A59B4DC9B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FF628-F914-48D2-B54A-E50B68FF9ED1}" type="pres">
      <dgm:prSet presAssocID="{10F40EF7-BA5E-48D8-A759-81A59B4DC9B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58762-88E6-4525-A785-5CAED78B1F22}" type="pres">
      <dgm:prSet presAssocID="{BB44E052-F5C2-4D13-A520-35741CFF7FD4}" presName="hSp" presStyleCnt="0"/>
      <dgm:spPr/>
    </dgm:pt>
    <dgm:pt modelId="{D022BE01-D3AB-4E0E-B619-E97C704C9630}" type="pres">
      <dgm:prSet presAssocID="{BB44E052-F5C2-4D13-A520-35741CFF7FD4}" presName="vProcSp" presStyleCnt="0"/>
      <dgm:spPr/>
    </dgm:pt>
    <dgm:pt modelId="{65101E85-0B40-480B-9448-C7064E5A34FC}" type="pres">
      <dgm:prSet presAssocID="{BB44E052-F5C2-4D13-A520-35741CFF7FD4}" presName="vSp1" presStyleCnt="0"/>
      <dgm:spPr/>
    </dgm:pt>
    <dgm:pt modelId="{D3F94A28-5761-4D4E-83D7-B8D9A6F7AE07}" type="pres">
      <dgm:prSet presAssocID="{BB44E052-F5C2-4D13-A520-35741CFF7FD4}" presName="simulatedConn" presStyleLbl="solidFgAcc1" presStyleIdx="1" presStyleCnt="2"/>
      <dgm:spPr/>
    </dgm:pt>
    <dgm:pt modelId="{DD63BF91-5FEA-46FD-AA2E-A830AA9E5788}" type="pres">
      <dgm:prSet presAssocID="{BB44E052-F5C2-4D13-A520-35741CFF7FD4}" presName="vSp2" presStyleCnt="0"/>
      <dgm:spPr/>
    </dgm:pt>
    <dgm:pt modelId="{6509BD67-5A78-4621-B4A6-578E960D63F0}" type="pres">
      <dgm:prSet presAssocID="{BB44E052-F5C2-4D13-A520-35741CFF7FD4}" presName="sibTrans" presStyleCnt="0"/>
      <dgm:spPr/>
    </dgm:pt>
    <dgm:pt modelId="{AF828F73-F3D6-4872-BE12-482560F0DDB4}" type="pres">
      <dgm:prSet presAssocID="{722772C1-B0A9-4FC1-BDAA-EA59E0E04F83}" presName="compositeNode" presStyleCnt="0">
        <dgm:presLayoutVars>
          <dgm:bulletEnabled val="1"/>
        </dgm:presLayoutVars>
      </dgm:prSet>
      <dgm:spPr/>
    </dgm:pt>
    <dgm:pt modelId="{0C06317F-D56D-4BE5-956B-08B3D759343B}" type="pres">
      <dgm:prSet presAssocID="{722772C1-B0A9-4FC1-BDAA-EA59E0E04F83}" presName="bgRect" presStyleLbl="node1" presStyleIdx="2" presStyleCnt="3"/>
      <dgm:spPr/>
      <dgm:t>
        <a:bodyPr/>
        <a:lstStyle/>
        <a:p>
          <a:endParaRPr lang="es-ES"/>
        </a:p>
      </dgm:t>
    </dgm:pt>
    <dgm:pt modelId="{4BC8841C-7535-4AEF-81BC-5D753E9136FE}" type="pres">
      <dgm:prSet presAssocID="{722772C1-B0A9-4FC1-BDAA-EA59E0E04F8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380E2-5CC6-48F5-BF93-886DC3684E9C}" type="pres">
      <dgm:prSet presAssocID="{722772C1-B0A9-4FC1-BDAA-EA59E0E04F8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4FFE74-97E7-4EC1-B523-55B050249796}" type="presOf" srcId="{41F4B4AB-98F4-4FFB-BFEC-CE15362838E7}" destId="{7D0DA318-7AE1-4127-A7F1-16684A4DE9B4}" srcOrd="0" destOrd="0" presId="urn:microsoft.com/office/officeart/2005/8/layout/hProcess7"/>
    <dgm:cxn modelId="{9002A945-91FA-435F-81F9-BB977C67CA84}" srcId="{722772C1-B0A9-4FC1-BDAA-EA59E0E04F83}" destId="{9AC536CA-73AF-48F0-A2A6-62C1EBE79532}" srcOrd="0" destOrd="0" parTransId="{FDF50CF3-D82C-4A3F-9285-E2B76E5A31D1}" sibTransId="{B2D31EF8-29B1-4A46-B302-D424F9E15804}"/>
    <dgm:cxn modelId="{EA744C16-0F64-463D-9A41-FEA8BCADAE47}" type="presOf" srcId="{75464F7D-9F7E-47D5-96F5-4860D402202A}" destId="{20F1ECC8-6AD5-4A0D-9740-06C99A0C56C5}" srcOrd="0" destOrd="0" presId="urn:microsoft.com/office/officeart/2005/8/layout/hProcess7"/>
    <dgm:cxn modelId="{A7418369-4D38-43E4-82E6-F5F9D93DCB84}" type="presOf" srcId="{722772C1-B0A9-4FC1-BDAA-EA59E0E04F83}" destId="{4BC8841C-7535-4AEF-81BC-5D753E9136FE}" srcOrd="1" destOrd="0" presId="urn:microsoft.com/office/officeart/2005/8/layout/hProcess7"/>
    <dgm:cxn modelId="{B85B020B-0174-48A4-8A50-7E42B6F9228C}" type="presOf" srcId="{10F40EF7-BA5E-48D8-A759-81A59B4DC9B4}" destId="{73AA47D8-C12E-41DE-AE11-21B9E07F7DB7}" srcOrd="1" destOrd="0" presId="urn:microsoft.com/office/officeart/2005/8/layout/hProcess7"/>
    <dgm:cxn modelId="{9B35535D-CF9C-4EC1-B42C-987353555FAB}" type="presOf" srcId="{75464F7D-9F7E-47D5-96F5-4860D402202A}" destId="{7ABAB16F-5237-4099-A5FB-BC7EB478A788}" srcOrd="1" destOrd="0" presId="urn:microsoft.com/office/officeart/2005/8/layout/hProcess7"/>
    <dgm:cxn modelId="{714593A6-A1D7-49AC-9511-8E8AF8F77A0E}" srcId="{809455CD-2DFD-4603-9A23-F84C615D1DED}" destId="{722772C1-B0A9-4FC1-BDAA-EA59E0E04F83}" srcOrd="2" destOrd="0" parTransId="{31093A3F-390D-47B9-9CD0-DB2666E75464}" sibTransId="{2AE1F1C2-E900-47D8-95E5-42A5A39424DE}"/>
    <dgm:cxn modelId="{DBFBA517-F85B-475A-87AF-BD792FC977BC}" type="presOf" srcId="{E8D8FD83-101B-4660-BE75-6B61EEBFEDBA}" destId="{1B3FF628-F914-48D2-B54A-E50B68FF9ED1}" srcOrd="0" destOrd="0" presId="urn:microsoft.com/office/officeart/2005/8/layout/hProcess7"/>
    <dgm:cxn modelId="{8597891A-92EB-4576-99C7-B0C112D2B9DD}" srcId="{809455CD-2DFD-4603-9A23-F84C615D1DED}" destId="{75464F7D-9F7E-47D5-96F5-4860D402202A}" srcOrd="0" destOrd="0" parTransId="{37D4B840-6BD7-40D6-8FDB-F4EF39E34C1A}" sibTransId="{A01A489E-A532-4A3E-854B-B4AC8BB57E84}"/>
    <dgm:cxn modelId="{70EC222C-5165-48E3-AA71-D1A7FAD1D71E}" srcId="{10F40EF7-BA5E-48D8-A759-81A59B4DC9B4}" destId="{E8D8FD83-101B-4660-BE75-6B61EEBFEDBA}" srcOrd="0" destOrd="0" parTransId="{58C2A2F6-9F5F-4A33-8265-36714E9FC15A}" sibTransId="{5DD0F148-8001-4E0E-A083-9A7A96BEA6FF}"/>
    <dgm:cxn modelId="{320D6DA4-3608-4737-90AA-75D9C2036F6A}" type="presOf" srcId="{809455CD-2DFD-4603-9A23-F84C615D1DED}" destId="{F164B1DB-9A06-4FD1-A919-3AA722E9AB49}" srcOrd="0" destOrd="0" presId="urn:microsoft.com/office/officeart/2005/8/layout/hProcess7"/>
    <dgm:cxn modelId="{792B20A0-1830-4249-BDFF-9C6AC5656132}" srcId="{809455CD-2DFD-4603-9A23-F84C615D1DED}" destId="{10F40EF7-BA5E-48D8-A759-81A59B4DC9B4}" srcOrd="1" destOrd="0" parTransId="{ADB4DD1D-11C2-42EB-885E-F996DCC30432}" sibTransId="{BB44E052-F5C2-4D13-A520-35741CFF7FD4}"/>
    <dgm:cxn modelId="{57EED2C7-5029-4965-BC53-8EB8427922E1}" type="presOf" srcId="{10F40EF7-BA5E-48D8-A759-81A59B4DC9B4}" destId="{9EAE9EE5-52EE-47CD-A4D7-C06AB9D35DBE}" srcOrd="0" destOrd="0" presId="urn:microsoft.com/office/officeart/2005/8/layout/hProcess7"/>
    <dgm:cxn modelId="{51918A4F-BCE9-4C7A-B3D7-AB31D90B4780}" srcId="{75464F7D-9F7E-47D5-96F5-4860D402202A}" destId="{41F4B4AB-98F4-4FFB-BFEC-CE15362838E7}" srcOrd="0" destOrd="0" parTransId="{B7CEA5C6-1C88-4365-9DF8-A79C44AD9C37}" sibTransId="{2A36C1E9-BBCD-43EF-B303-290BEB058751}"/>
    <dgm:cxn modelId="{9AA4FC2C-EBDC-4298-80D3-B0262750724D}" type="presOf" srcId="{9AC536CA-73AF-48F0-A2A6-62C1EBE79532}" destId="{35C380E2-5CC6-48F5-BF93-886DC3684E9C}" srcOrd="0" destOrd="0" presId="urn:microsoft.com/office/officeart/2005/8/layout/hProcess7"/>
    <dgm:cxn modelId="{D4D5D493-841E-4DA3-9B4E-79FD50BBDB7D}" type="presOf" srcId="{722772C1-B0A9-4FC1-BDAA-EA59E0E04F83}" destId="{0C06317F-D56D-4BE5-956B-08B3D759343B}" srcOrd="0" destOrd="0" presId="urn:microsoft.com/office/officeart/2005/8/layout/hProcess7"/>
    <dgm:cxn modelId="{6312C1E3-E077-4A41-B449-34024D46494A}" type="presParOf" srcId="{F164B1DB-9A06-4FD1-A919-3AA722E9AB49}" destId="{1CF6CF19-70C7-4767-AAE5-487F64D51E48}" srcOrd="0" destOrd="0" presId="urn:microsoft.com/office/officeart/2005/8/layout/hProcess7"/>
    <dgm:cxn modelId="{CCE51A77-D3A7-40D2-A13F-551F8CB4FFA7}" type="presParOf" srcId="{1CF6CF19-70C7-4767-AAE5-487F64D51E48}" destId="{20F1ECC8-6AD5-4A0D-9740-06C99A0C56C5}" srcOrd="0" destOrd="0" presId="urn:microsoft.com/office/officeart/2005/8/layout/hProcess7"/>
    <dgm:cxn modelId="{7AD37960-D691-43D4-BD4C-A9CF048350E6}" type="presParOf" srcId="{1CF6CF19-70C7-4767-AAE5-487F64D51E48}" destId="{7ABAB16F-5237-4099-A5FB-BC7EB478A788}" srcOrd="1" destOrd="0" presId="urn:microsoft.com/office/officeart/2005/8/layout/hProcess7"/>
    <dgm:cxn modelId="{9768E640-4040-47DA-B5C9-2883CEE3FE01}" type="presParOf" srcId="{1CF6CF19-70C7-4767-AAE5-487F64D51E48}" destId="{7D0DA318-7AE1-4127-A7F1-16684A4DE9B4}" srcOrd="2" destOrd="0" presId="urn:microsoft.com/office/officeart/2005/8/layout/hProcess7"/>
    <dgm:cxn modelId="{C4D21CA0-B2E6-441B-9556-3819F4985A22}" type="presParOf" srcId="{F164B1DB-9A06-4FD1-A919-3AA722E9AB49}" destId="{B594AA18-5AFA-4FC9-8166-044C11E19CAB}" srcOrd="1" destOrd="0" presId="urn:microsoft.com/office/officeart/2005/8/layout/hProcess7"/>
    <dgm:cxn modelId="{A116FAB2-C8B1-47C5-8856-8856B985A41C}" type="presParOf" srcId="{F164B1DB-9A06-4FD1-A919-3AA722E9AB49}" destId="{3BA1EACD-54F3-4AF7-8798-D1F793799D36}" srcOrd="2" destOrd="0" presId="urn:microsoft.com/office/officeart/2005/8/layout/hProcess7"/>
    <dgm:cxn modelId="{5038AD75-26FD-4180-BF33-0E6D6DCEB329}" type="presParOf" srcId="{3BA1EACD-54F3-4AF7-8798-D1F793799D36}" destId="{BDBAF81E-4E51-4885-BEDF-0E79BB28D68F}" srcOrd="0" destOrd="0" presId="urn:microsoft.com/office/officeart/2005/8/layout/hProcess7"/>
    <dgm:cxn modelId="{400775A6-3D02-4A43-81E1-D1F727F668C8}" type="presParOf" srcId="{3BA1EACD-54F3-4AF7-8798-D1F793799D36}" destId="{DCE5F9C4-FFA3-47BA-9537-5194F0FDFD29}" srcOrd="1" destOrd="0" presId="urn:microsoft.com/office/officeart/2005/8/layout/hProcess7"/>
    <dgm:cxn modelId="{281979A5-FEC5-44A1-8CC5-AC8A141EAD39}" type="presParOf" srcId="{3BA1EACD-54F3-4AF7-8798-D1F793799D36}" destId="{F0A72B31-9D64-4737-AD94-ED1FA6493701}" srcOrd="2" destOrd="0" presId="urn:microsoft.com/office/officeart/2005/8/layout/hProcess7"/>
    <dgm:cxn modelId="{80E7A7C2-43FF-403D-8437-09A9C08F9290}" type="presParOf" srcId="{F164B1DB-9A06-4FD1-A919-3AA722E9AB49}" destId="{ACD1A84A-1B9C-482F-97C4-226A44B65750}" srcOrd="3" destOrd="0" presId="urn:microsoft.com/office/officeart/2005/8/layout/hProcess7"/>
    <dgm:cxn modelId="{60CCA743-BD5B-4687-BD61-F929972163FE}" type="presParOf" srcId="{F164B1DB-9A06-4FD1-A919-3AA722E9AB49}" destId="{3BF39BC4-822E-4104-A43C-AF5E8391B13D}" srcOrd="4" destOrd="0" presId="urn:microsoft.com/office/officeart/2005/8/layout/hProcess7"/>
    <dgm:cxn modelId="{8ABB5A5D-5828-40EE-80FD-234090A873FD}" type="presParOf" srcId="{3BF39BC4-822E-4104-A43C-AF5E8391B13D}" destId="{9EAE9EE5-52EE-47CD-A4D7-C06AB9D35DBE}" srcOrd="0" destOrd="0" presId="urn:microsoft.com/office/officeart/2005/8/layout/hProcess7"/>
    <dgm:cxn modelId="{0306C52D-7156-4D9B-9E90-EFE3BC9B8B30}" type="presParOf" srcId="{3BF39BC4-822E-4104-A43C-AF5E8391B13D}" destId="{73AA47D8-C12E-41DE-AE11-21B9E07F7DB7}" srcOrd="1" destOrd="0" presId="urn:microsoft.com/office/officeart/2005/8/layout/hProcess7"/>
    <dgm:cxn modelId="{9A198C6C-1946-4BA5-AAC7-2D615E48024F}" type="presParOf" srcId="{3BF39BC4-822E-4104-A43C-AF5E8391B13D}" destId="{1B3FF628-F914-48D2-B54A-E50B68FF9ED1}" srcOrd="2" destOrd="0" presId="urn:microsoft.com/office/officeart/2005/8/layout/hProcess7"/>
    <dgm:cxn modelId="{97F76452-1BED-41B8-95F5-A7DA66409593}" type="presParOf" srcId="{F164B1DB-9A06-4FD1-A919-3AA722E9AB49}" destId="{A6658762-88E6-4525-A785-5CAED78B1F22}" srcOrd="5" destOrd="0" presId="urn:microsoft.com/office/officeart/2005/8/layout/hProcess7"/>
    <dgm:cxn modelId="{8006747D-44B8-445C-8E8F-8D1FC7C399E8}" type="presParOf" srcId="{F164B1DB-9A06-4FD1-A919-3AA722E9AB49}" destId="{D022BE01-D3AB-4E0E-B619-E97C704C9630}" srcOrd="6" destOrd="0" presId="urn:microsoft.com/office/officeart/2005/8/layout/hProcess7"/>
    <dgm:cxn modelId="{C89027ED-98EB-4382-AC27-0233704435B2}" type="presParOf" srcId="{D022BE01-D3AB-4E0E-B619-E97C704C9630}" destId="{65101E85-0B40-480B-9448-C7064E5A34FC}" srcOrd="0" destOrd="0" presId="urn:microsoft.com/office/officeart/2005/8/layout/hProcess7"/>
    <dgm:cxn modelId="{D1A9D4B3-48E5-4CB3-AF66-4D6903F54A1B}" type="presParOf" srcId="{D022BE01-D3AB-4E0E-B619-E97C704C9630}" destId="{D3F94A28-5761-4D4E-83D7-B8D9A6F7AE07}" srcOrd="1" destOrd="0" presId="urn:microsoft.com/office/officeart/2005/8/layout/hProcess7"/>
    <dgm:cxn modelId="{D2D57CEA-2E5D-4005-8E4A-DEBA41C0428D}" type="presParOf" srcId="{D022BE01-D3AB-4E0E-B619-E97C704C9630}" destId="{DD63BF91-5FEA-46FD-AA2E-A830AA9E5788}" srcOrd="2" destOrd="0" presId="urn:microsoft.com/office/officeart/2005/8/layout/hProcess7"/>
    <dgm:cxn modelId="{131AA404-4761-4B79-AD83-54DB848E8749}" type="presParOf" srcId="{F164B1DB-9A06-4FD1-A919-3AA722E9AB49}" destId="{6509BD67-5A78-4621-B4A6-578E960D63F0}" srcOrd="7" destOrd="0" presId="urn:microsoft.com/office/officeart/2005/8/layout/hProcess7"/>
    <dgm:cxn modelId="{61DCFB6A-B2EA-4F76-8C0B-F76FFE14330B}" type="presParOf" srcId="{F164B1DB-9A06-4FD1-A919-3AA722E9AB49}" destId="{AF828F73-F3D6-4872-BE12-482560F0DDB4}" srcOrd="8" destOrd="0" presId="urn:microsoft.com/office/officeart/2005/8/layout/hProcess7"/>
    <dgm:cxn modelId="{3413CB33-2EAC-44F1-B805-63C200200CA8}" type="presParOf" srcId="{AF828F73-F3D6-4872-BE12-482560F0DDB4}" destId="{0C06317F-D56D-4BE5-956B-08B3D759343B}" srcOrd="0" destOrd="0" presId="urn:microsoft.com/office/officeart/2005/8/layout/hProcess7"/>
    <dgm:cxn modelId="{D56B7959-4B0A-44EB-BA4D-64931AA57B19}" type="presParOf" srcId="{AF828F73-F3D6-4872-BE12-482560F0DDB4}" destId="{4BC8841C-7535-4AEF-81BC-5D753E9136FE}" srcOrd="1" destOrd="0" presId="urn:microsoft.com/office/officeart/2005/8/layout/hProcess7"/>
    <dgm:cxn modelId="{265C35CE-B84E-43F0-8F69-D15C5588D77F}" type="presParOf" srcId="{AF828F73-F3D6-4872-BE12-482560F0DDB4}" destId="{35C380E2-5CC6-48F5-BF93-886DC3684E9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D1A4F4-DBDA-41CB-A470-8B0A718F35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123EE2-F406-4C84-9161-8EAB07689401}">
      <dgm:prSet phldrT="[Texto]" custT="1"/>
      <dgm:spPr/>
      <dgm:t>
        <a:bodyPr/>
        <a:lstStyle/>
        <a:p>
          <a:pPr algn="just"/>
          <a:r>
            <a:rPr lang="es-MX" sz="1800" b="1" dirty="0" smtClean="0">
              <a:solidFill>
                <a:schemeClr val="tx1"/>
              </a:solidFill>
            </a:rPr>
            <a:t>Objetivo:  </a:t>
          </a:r>
          <a:r>
            <a:rPr lang="es-MX" sz="1800" b="0" i="0" dirty="0" smtClean="0"/>
            <a:t>determinar los beneficios de agregar </a:t>
          </a:r>
          <a:r>
            <a:rPr lang="es-MX" sz="1800" b="0" i="0" dirty="0" err="1" smtClean="0"/>
            <a:t>warfarina</a:t>
          </a:r>
          <a:r>
            <a:rPr lang="es-MX" sz="1800" b="0" i="0" dirty="0" smtClean="0"/>
            <a:t> en pacientes con IMCEST anterior inicialmente tratados con ICP primaria y en quienes se demostró acinesia apical o </a:t>
          </a:r>
          <a:r>
            <a:rPr lang="es-MX" sz="1800" b="0" i="0" dirty="0" err="1" smtClean="0"/>
            <a:t>discinesia</a:t>
          </a:r>
          <a:r>
            <a:rPr lang="es-MX" sz="1800" b="0" i="0" dirty="0" smtClean="0"/>
            <a:t> en ETT realizada dentro de la primera semana de hospitalización.</a:t>
          </a:r>
          <a:endParaRPr lang="es-MX" sz="1800" b="1" dirty="0" smtClean="0"/>
        </a:p>
      </dgm:t>
    </dgm:pt>
    <dgm:pt modelId="{2BEE48FE-2BDD-49BD-9F29-69031EC89BFC}" type="parTrans" cxnId="{C6A3237A-D530-4DA1-9E2F-AE3095A3CA33}">
      <dgm:prSet/>
      <dgm:spPr/>
      <dgm:t>
        <a:bodyPr/>
        <a:lstStyle/>
        <a:p>
          <a:endParaRPr lang="es-ES"/>
        </a:p>
      </dgm:t>
    </dgm:pt>
    <dgm:pt modelId="{E7835B28-1FAF-4871-B505-0DFDE11FFB7A}" type="sibTrans" cxnId="{C6A3237A-D530-4DA1-9E2F-AE3095A3CA33}">
      <dgm:prSet/>
      <dgm:spPr/>
      <dgm:t>
        <a:bodyPr/>
        <a:lstStyle/>
        <a:p>
          <a:endParaRPr lang="es-ES"/>
        </a:p>
      </dgm:t>
    </dgm:pt>
    <dgm:pt modelId="{1659A2C4-FD83-4693-8E13-DD277F4A553A}">
      <dgm:prSet phldrT="[Texto]" custT="1"/>
      <dgm:spPr/>
      <dgm:t>
        <a:bodyPr/>
        <a:lstStyle/>
        <a:p>
          <a:pPr algn="just"/>
          <a:r>
            <a:rPr lang="es-MX" sz="2000" b="1" i="0" dirty="0" smtClean="0">
              <a:solidFill>
                <a:schemeClr val="tx1"/>
              </a:solidFill>
            </a:rPr>
            <a:t>Punto final primario:</a:t>
          </a:r>
          <a:r>
            <a:rPr lang="es-MX" sz="2000" b="0" i="0" dirty="0" smtClean="0"/>
            <a:t> compuesto de eventos clínicos adversos netos (NACE) que consta de mortalidad por todas las causas, accidente cerebrovascular, </a:t>
          </a:r>
          <a:r>
            <a:rPr lang="es-MX" sz="2000" b="0" i="0" dirty="0" err="1" smtClean="0"/>
            <a:t>reinfarto</a:t>
          </a:r>
          <a:r>
            <a:rPr lang="es-MX" sz="2000" b="0" i="0" dirty="0" smtClean="0"/>
            <a:t> y hemorragia mayor dentro de los 180 días posteriores al ETT basal.</a:t>
          </a:r>
          <a:endParaRPr lang="es-ES" sz="2000" dirty="0"/>
        </a:p>
      </dgm:t>
    </dgm:pt>
    <dgm:pt modelId="{00B9631A-5501-4DEE-A1D3-A0C68E0AA624}" type="parTrans" cxnId="{6815379C-23C3-495C-B7C5-19F0D0004DE2}">
      <dgm:prSet/>
      <dgm:spPr/>
      <dgm:t>
        <a:bodyPr/>
        <a:lstStyle/>
        <a:p>
          <a:endParaRPr lang="es-ES"/>
        </a:p>
      </dgm:t>
    </dgm:pt>
    <dgm:pt modelId="{E7DD69B1-3005-4344-995D-B6ECC24A5291}" type="sibTrans" cxnId="{6815379C-23C3-495C-B7C5-19F0D0004DE2}">
      <dgm:prSet/>
      <dgm:spPr/>
      <dgm:t>
        <a:bodyPr/>
        <a:lstStyle/>
        <a:p>
          <a:endParaRPr lang="es-ES"/>
        </a:p>
      </dgm:t>
    </dgm:pt>
    <dgm:pt modelId="{6958E1A8-3564-4CCF-9107-AC9211C2F3F5}">
      <dgm:prSet phldrT="[Texto]" custT="1"/>
      <dgm:spPr/>
      <dgm:t>
        <a:bodyPr/>
        <a:lstStyle/>
        <a:p>
          <a:pPr algn="just"/>
          <a:r>
            <a:rPr lang="es-ES" sz="2000" b="1" dirty="0" smtClean="0">
              <a:solidFill>
                <a:schemeClr val="tx1"/>
              </a:solidFill>
            </a:rPr>
            <a:t>Punto final secundario: </a:t>
          </a:r>
          <a:r>
            <a:rPr lang="es-ES" sz="2000" dirty="0" smtClean="0"/>
            <a:t>compuesto de muerte, infarto y ECV.</a:t>
          </a:r>
          <a:endParaRPr lang="es-ES" sz="2000" dirty="0"/>
        </a:p>
      </dgm:t>
    </dgm:pt>
    <dgm:pt modelId="{376CB536-484B-46D5-A187-3B980C850E7A}" type="parTrans" cxnId="{7FB1777D-0134-4DB1-839C-8EEE33CEDF32}">
      <dgm:prSet/>
      <dgm:spPr/>
      <dgm:t>
        <a:bodyPr/>
        <a:lstStyle/>
        <a:p>
          <a:endParaRPr lang="es-ES"/>
        </a:p>
      </dgm:t>
    </dgm:pt>
    <dgm:pt modelId="{37C9E690-6E76-43D9-B250-8B5D7D59C06D}" type="sibTrans" cxnId="{7FB1777D-0134-4DB1-839C-8EEE33CEDF32}">
      <dgm:prSet/>
      <dgm:spPr/>
      <dgm:t>
        <a:bodyPr/>
        <a:lstStyle/>
        <a:p>
          <a:endParaRPr lang="es-ES"/>
        </a:p>
      </dgm:t>
    </dgm:pt>
    <dgm:pt modelId="{42F6A6C9-D3CE-4595-A2C6-3F88C1D9C765}" type="pres">
      <dgm:prSet presAssocID="{BFD1A4F4-DBDA-41CB-A470-8B0A718F35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B694DF-B72B-4BD8-B1DB-A881E7D696D1}" type="pres">
      <dgm:prSet presAssocID="{BFD1A4F4-DBDA-41CB-A470-8B0A718F3504}" presName="dummyMaxCanvas" presStyleCnt="0">
        <dgm:presLayoutVars/>
      </dgm:prSet>
      <dgm:spPr/>
    </dgm:pt>
    <dgm:pt modelId="{78592093-88A1-42FD-BECC-10203A43D29E}" type="pres">
      <dgm:prSet presAssocID="{BFD1A4F4-DBDA-41CB-A470-8B0A718F350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F719F-C613-4FA9-ACD1-2A6EF92D8C50}" type="pres">
      <dgm:prSet presAssocID="{BFD1A4F4-DBDA-41CB-A470-8B0A718F3504}" presName="ThreeNodes_2" presStyleLbl="node1" presStyleIdx="1" presStyleCnt="3" custScaleY="112874" custLinFactNeighborY="9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FBFCB-0121-4EEE-8F1B-0B5C1C2D4E5B}" type="pres">
      <dgm:prSet presAssocID="{BFD1A4F4-DBDA-41CB-A470-8B0A718F3504}" presName="ThreeNodes_3" presStyleLbl="node1" presStyleIdx="2" presStyleCnt="3" custScaleY="62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1B003-B57B-4197-AEE2-4B8A4036D59B}" type="pres">
      <dgm:prSet presAssocID="{BFD1A4F4-DBDA-41CB-A470-8B0A718F35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60BA87-D503-48FD-814E-5F528632471F}" type="pres">
      <dgm:prSet presAssocID="{BFD1A4F4-DBDA-41CB-A470-8B0A718F35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13137-D15D-49A2-885A-015C0E21668D}" type="pres">
      <dgm:prSet presAssocID="{BFD1A4F4-DBDA-41CB-A470-8B0A718F35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D0021-45A6-463F-86B3-62293CF74BCA}" type="pres">
      <dgm:prSet presAssocID="{BFD1A4F4-DBDA-41CB-A470-8B0A718F35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42E1E-33BA-49E7-B91E-AB835048469F}" type="pres">
      <dgm:prSet presAssocID="{BFD1A4F4-DBDA-41CB-A470-8B0A718F35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A3237A-D530-4DA1-9E2F-AE3095A3CA33}" srcId="{BFD1A4F4-DBDA-41CB-A470-8B0A718F3504}" destId="{D0123EE2-F406-4C84-9161-8EAB07689401}" srcOrd="0" destOrd="0" parTransId="{2BEE48FE-2BDD-49BD-9F29-69031EC89BFC}" sibTransId="{E7835B28-1FAF-4871-B505-0DFDE11FFB7A}"/>
    <dgm:cxn modelId="{A7D6B554-9F6E-4FA3-B073-FFBA018D679D}" type="presOf" srcId="{E7DD69B1-3005-4344-995D-B6ECC24A5291}" destId="{6460BA87-D503-48FD-814E-5F528632471F}" srcOrd="0" destOrd="0" presId="urn:microsoft.com/office/officeart/2005/8/layout/vProcess5"/>
    <dgm:cxn modelId="{A4136111-1E67-46C6-A44C-6EA53DE981DF}" type="presOf" srcId="{E7835B28-1FAF-4871-B505-0DFDE11FFB7A}" destId="{73C1B003-B57B-4197-AEE2-4B8A4036D59B}" srcOrd="0" destOrd="0" presId="urn:microsoft.com/office/officeart/2005/8/layout/vProcess5"/>
    <dgm:cxn modelId="{50F534B1-CBBE-4839-A51E-F0B8674D325A}" type="presOf" srcId="{BFD1A4F4-DBDA-41CB-A470-8B0A718F3504}" destId="{42F6A6C9-D3CE-4595-A2C6-3F88C1D9C765}" srcOrd="0" destOrd="0" presId="urn:microsoft.com/office/officeart/2005/8/layout/vProcess5"/>
    <dgm:cxn modelId="{AA884DA0-0C5C-47E8-8627-D34EDCCDF589}" type="presOf" srcId="{1659A2C4-FD83-4693-8E13-DD277F4A553A}" destId="{743F719F-C613-4FA9-ACD1-2A6EF92D8C50}" srcOrd="0" destOrd="0" presId="urn:microsoft.com/office/officeart/2005/8/layout/vProcess5"/>
    <dgm:cxn modelId="{C453C32F-8883-49EF-8607-5AC762FAF0EF}" type="presOf" srcId="{6958E1A8-3564-4CCF-9107-AC9211C2F3F5}" destId="{E3942E1E-33BA-49E7-B91E-AB835048469F}" srcOrd="1" destOrd="0" presId="urn:microsoft.com/office/officeart/2005/8/layout/vProcess5"/>
    <dgm:cxn modelId="{6815379C-23C3-495C-B7C5-19F0D0004DE2}" srcId="{BFD1A4F4-DBDA-41CB-A470-8B0A718F3504}" destId="{1659A2C4-FD83-4693-8E13-DD277F4A553A}" srcOrd="1" destOrd="0" parTransId="{00B9631A-5501-4DEE-A1D3-A0C68E0AA624}" sibTransId="{E7DD69B1-3005-4344-995D-B6ECC24A5291}"/>
    <dgm:cxn modelId="{1D538919-335E-4BA2-85C3-C091D3393338}" type="presOf" srcId="{D0123EE2-F406-4C84-9161-8EAB07689401}" destId="{78592093-88A1-42FD-BECC-10203A43D29E}" srcOrd="0" destOrd="0" presId="urn:microsoft.com/office/officeart/2005/8/layout/vProcess5"/>
    <dgm:cxn modelId="{C777A085-A8D7-44F1-8E2B-9D5B20316D36}" type="presOf" srcId="{D0123EE2-F406-4C84-9161-8EAB07689401}" destId="{32D13137-D15D-49A2-885A-015C0E21668D}" srcOrd="1" destOrd="0" presId="urn:microsoft.com/office/officeart/2005/8/layout/vProcess5"/>
    <dgm:cxn modelId="{FE080792-22FC-41F0-B3CF-B5BE63501D01}" type="presOf" srcId="{1659A2C4-FD83-4693-8E13-DD277F4A553A}" destId="{4D4D0021-45A6-463F-86B3-62293CF74BCA}" srcOrd="1" destOrd="0" presId="urn:microsoft.com/office/officeart/2005/8/layout/vProcess5"/>
    <dgm:cxn modelId="{4544435F-7DEF-4456-BCB8-C14DCB952EBD}" type="presOf" srcId="{6958E1A8-3564-4CCF-9107-AC9211C2F3F5}" destId="{13CFBFCB-0121-4EEE-8F1B-0B5C1C2D4E5B}" srcOrd="0" destOrd="0" presId="urn:microsoft.com/office/officeart/2005/8/layout/vProcess5"/>
    <dgm:cxn modelId="{7FB1777D-0134-4DB1-839C-8EEE33CEDF32}" srcId="{BFD1A4F4-DBDA-41CB-A470-8B0A718F3504}" destId="{6958E1A8-3564-4CCF-9107-AC9211C2F3F5}" srcOrd="2" destOrd="0" parTransId="{376CB536-484B-46D5-A187-3B980C850E7A}" sibTransId="{37C9E690-6E76-43D9-B250-8B5D7D59C06D}"/>
    <dgm:cxn modelId="{917BB8D7-7D17-4F57-977B-82DB2E77A17F}" type="presParOf" srcId="{42F6A6C9-D3CE-4595-A2C6-3F88C1D9C765}" destId="{9BB694DF-B72B-4BD8-B1DB-A881E7D696D1}" srcOrd="0" destOrd="0" presId="urn:microsoft.com/office/officeart/2005/8/layout/vProcess5"/>
    <dgm:cxn modelId="{C61961A3-2C9C-4CC6-BCCC-D654EA57FCE6}" type="presParOf" srcId="{42F6A6C9-D3CE-4595-A2C6-3F88C1D9C765}" destId="{78592093-88A1-42FD-BECC-10203A43D29E}" srcOrd="1" destOrd="0" presId="urn:microsoft.com/office/officeart/2005/8/layout/vProcess5"/>
    <dgm:cxn modelId="{3990FE57-B7DC-4DBC-AD56-7C7D5319BBEE}" type="presParOf" srcId="{42F6A6C9-D3CE-4595-A2C6-3F88C1D9C765}" destId="{743F719F-C613-4FA9-ACD1-2A6EF92D8C50}" srcOrd="2" destOrd="0" presId="urn:microsoft.com/office/officeart/2005/8/layout/vProcess5"/>
    <dgm:cxn modelId="{274CC282-6D52-4A93-B79F-4B7CC4E2B0CA}" type="presParOf" srcId="{42F6A6C9-D3CE-4595-A2C6-3F88C1D9C765}" destId="{13CFBFCB-0121-4EEE-8F1B-0B5C1C2D4E5B}" srcOrd="3" destOrd="0" presId="urn:microsoft.com/office/officeart/2005/8/layout/vProcess5"/>
    <dgm:cxn modelId="{3082B982-CDB1-4850-B114-D97BAF99C2C3}" type="presParOf" srcId="{42F6A6C9-D3CE-4595-A2C6-3F88C1D9C765}" destId="{73C1B003-B57B-4197-AEE2-4B8A4036D59B}" srcOrd="4" destOrd="0" presId="urn:microsoft.com/office/officeart/2005/8/layout/vProcess5"/>
    <dgm:cxn modelId="{D0853D1A-BBE0-4812-AD0A-B2E2DD615D0B}" type="presParOf" srcId="{42F6A6C9-D3CE-4595-A2C6-3F88C1D9C765}" destId="{6460BA87-D503-48FD-814E-5F528632471F}" srcOrd="5" destOrd="0" presId="urn:microsoft.com/office/officeart/2005/8/layout/vProcess5"/>
    <dgm:cxn modelId="{523D5D50-83E6-4C54-BBF9-AEA3F8C337E7}" type="presParOf" srcId="{42F6A6C9-D3CE-4595-A2C6-3F88C1D9C765}" destId="{32D13137-D15D-49A2-885A-015C0E21668D}" srcOrd="6" destOrd="0" presId="urn:microsoft.com/office/officeart/2005/8/layout/vProcess5"/>
    <dgm:cxn modelId="{2B195436-88AD-4B62-A050-66FA52CC9204}" type="presParOf" srcId="{42F6A6C9-D3CE-4595-A2C6-3F88C1D9C765}" destId="{4D4D0021-45A6-463F-86B3-62293CF74BCA}" srcOrd="7" destOrd="0" presId="urn:microsoft.com/office/officeart/2005/8/layout/vProcess5"/>
    <dgm:cxn modelId="{33C4043F-2A5E-43D6-803C-E2B328955394}" type="presParOf" srcId="{42F6A6C9-D3CE-4595-A2C6-3F88C1D9C765}" destId="{E3942E1E-33BA-49E7-B91E-AB83504846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AF290B-9716-441D-8965-3749D9626D8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1814EE-A1D9-4EDF-9BD6-AC5586720129}">
      <dgm:prSet phldrT="[Texto]" custT="1"/>
      <dgm:spPr/>
      <dgm:t>
        <a:bodyPr/>
        <a:lstStyle/>
        <a:p>
          <a:r>
            <a:rPr lang="es-ES" sz="2400" dirty="0" smtClean="0"/>
            <a:t>ECV: déficit neurológico mayor de 24 horas de duración. Se clasificó como hemorrágico o no, en base a TAC o RMN.</a:t>
          </a:r>
          <a:endParaRPr lang="es-ES" sz="2400" dirty="0"/>
        </a:p>
      </dgm:t>
    </dgm:pt>
    <dgm:pt modelId="{EF49D8C5-3168-471D-93F5-35857B703EBB}" type="parTrans" cxnId="{EE6D81F8-3248-4DD0-8B0A-E17105310D21}">
      <dgm:prSet/>
      <dgm:spPr/>
      <dgm:t>
        <a:bodyPr/>
        <a:lstStyle/>
        <a:p>
          <a:endParaRPr lang="es-ES" sz="2400"/>
        </a:p>
      </dgm:t>
    </dgm:pt>
    <dgm:pt modelId="{19D8594C-3265-4924-9A9C-EB21C0386A4B}" type="sibTrans" cxnId="{EE6D81F8-3248-4DD0-8B0A-E17105310D21}">
      <dgm:prSet/>
      <dgm:spPr/>
      <dgm:t>
        <a:bodyPr/>
        <a:lstStyle/>
        <a:p>
          <a:endParaRPr lang="es-ES" sz="2400"/>
        </a:p>
      </dgm:t>
    </dgm:pt>
    <dgm:pt modelId="{D6B39462-B6F6-4D7D-BCD6-B389A48BA9D9}">
      <dgm:prSet phldrT="[Texto]" custT="1"/>
      <dgm:spPr/>
      <dgm:t>
        <a:bodyPr/>
        <a:lstStyle/>
        <a:p>
          <a:r>
            <a:rPr lang="es-ES" sz="2400" dirty="0" err="1" smtClean="0"/>
            <a:t>Reinfarto</a:t>
          </a:r>
          <a:r>
            <a:rPr lang="es-ES" sz="2400" dirty="0" smtClean="0"/>
            <a:t>: dolor torácico recurrente asociado a elevación del ST y enzimas cardíacas o documentación </a:t>
          </a:r>
          <a:r>
            <a:rPr lang="es-ES" sz="2400" dirty="0" err="1" smtClean="0"/>
            <a:t>angiográfica</a:t>
          </a:r>
          <a:r>
            <a:rPr lang="es-ES" sz="2400" dirty="0" smtClean="0"/>
            <a:t> de la </a:t>
          </a:r>
          <a:r>
            <a:rPr lang="es-ES" sz="2400" dirty="0" err="1" smtClean="0"/>
            <a:t>reoclusión</a:t>
          </a:r>
          <a:r>
            <a:rPr lang="es-ES" sz="2400" dirty="0" smtClean="0"/>
            <a:t>.</a:t>
          </a:r>
          <a:endParaRPr lang="es-ES" sz="2400" dirty="0"/>
        </a:p>
      </dgm:t>
    </dgm:pt>
    <dgm:pt modelId="{23CB1490-F222-480F-BA1F-BCB90FF40B9D}" type="parTrans" cxnId="{B0E3582D-5ABB-44FA-B19E-26AF1A67DFE1}">
      <dgm:prSet/>
      <dgm:spPr/>
      <dgm:t>
        <a:bodyPr/>
        <a:lstStyle/>
        <a:p>
          <a:endParaRPr lang="es-ES" sz="2400"/>
        </a:p>
      </dgm:t>
    </dgm:pt>
    <dgm:pt modelId="{481AC274-EF8A-4C62-A404-A08B34E24C69}" type="sibTrans" cxnId="{B0E3582D-5ABB-44FA-B19E-26AF1A67DFE1}">
      <dgm:prSet/>
      <dgm:spPr/>
      <dgm:t>
        <a:bodyPr/>
        <a:lstStyle/>
        <a:p>
          <a:endParaRPr lang="es-ES" sz="2400"/>
        </a:p>
      </dgm:t>
    </dgm:pt>
    <dgm:pt modelId="{DAC11FF8-4D2F-4169-B243-B1434D5A0A34}">
      <dgm:prSet phldrT="[Texto]" custT="1"/>
      <dgm:spPr/>
      <dgm:t>
        <a:bodyPr/>
        <a:lstStyle/>
        <a:p>
          <a:r>
            <a:rPr lang="es-ES" sz="2400" dirty="0" smtClean="0"/>
            <a:t>Sangrado mayor: necesidad de al menos 1 transfusión de sangre o ECV hemorrágico confirmado por imagen.</a:t>
          </a:r>
          <a:endParaRPr lang="es-ES" sz="2400" dirty="0"/>
        </a:p>
      </dgm:t>
    </dgm:pt>
    <dgm:pt modelId="{1DAEF9FD-6525-463A-B47A-4C90A7758118}" type="parTrans" cxnId="{A529882E-6F53-4FBA-B303-4583F9F52226}">
      <dgm:prSet/>
      <dgm:spPr/>
      <dgm:t>
        <a:bodyPr/>
        <a:lstStyle/>
        <a:p>
          <a:endParaRPr lang="es-ES" sz="2400"/>
        </a:p>
      </dgm:t>
    </dgm:pt>
    <dgm:pt modelId="{A5765E3D-335B-4677-B267-0424BD6BD139}" type="sibTrans" cxnId="{A529882E-6F53-4FBA-B303-4583F9F52226}">
      <dgm:prSet/>
      <dgm:spPr/>
      <dgm:t>
        <a:bodyPr/>
        <a:lstStyle/>
        <a:p>
          <a:endParaRPr lang="es-ES" sz="2400"/>
        </a:p>
      </dgm:t>
    </dgm:pt>
    <dgm:pt modelId="{71B964D4-683B-41FD-A290-5334916D2D04}" type="pres">
      <dgm:prSet presAssocID="{58AF290B-9716-441D-8965-3749D9626D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88454D-233D-4E4B-9289-364908291B39}" type="pres">
      <dgm:prSet presAssocID="{1F1814EE-A1D9-4EDF-9BD6-AC5586720129}" presName="parentLin" presStyleCnt="0"/>
      <dgm:spPr/>
    </dgm:pt>
    <dgm:pt modelId="{BCF9C0C7-1FDF-473F-8DC2-B876584723C4}" type="pres">
      <dgm:prSet presAssocID="{1F1814EE-A1D9-4EDF-9BD6-AC558672012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7FC3B3A-5848-44F7-B8FB-2E19BCF2DE5F}" type="pres">
      <dgm:prSet presAssocID="{1F1814EE-A1D9-4EDF-9BD6-AC55867201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EA0C6-67AC-4201-BB10-AD437C6F0B4B}" type="pres">
      <dgm:prSet presAssocID="{1F1814EE-A1D9-4EDF-9BD6-AC5586720129}" presName="negativeSpace" presStyleCnt="0"/>
      <dgm:spPr/>
    </dgm:pt>
    <dgm:pt modelId="{B0195C30-6CA1-4474-A36B-A15F8B56DD14}" type="pres">
      <dgm:prSet presAssocID="{1F1814EE-A1D9-4EDF-9BD6-AC5586720129}" presName="childText" presStyleLbl="conFgAcc1" presStyleIdx="0" presStyleCnt="3">
        <dgm:presLayoutVars>
          <dgm:bulletEnabled val="1"/>
        </dgm:presLayoutVars>
      </dgm:prSet>
      <dgm:spPr/>
    </dgm:pt>
    <dgm:pt modelId="{08749883-576A-4EC5-91DC-554873D9C04D}" type="pres">
      <dgm:prSet presAssocID="{19D8594C-3265-4924-9A9C-EB21C0386A4B}" presName="spaceBetweenRectangles" presStyleCnt="0"/>
      <dgm:spPr/>
    </dgm:pt>
    <dgm:pt modelId="{E10CA823-B99C-41EC-80D6-2456F2E1BE95}" type="pres">
      <dgm:prSet presAssocID="{D6B39462-B6F6-4D7D-BCD6-B389A48BA9D9}" presName="parentLin" presStyleCnt="0"/>
      <dgm:spPr/>
    </dgm:pt>
    <dgm:pt modelId="{35439AE7-F858-49B7-ACD6-CEBDF480790A}" type="pres">
      <dgm:prSet presAssocID="{D6B39462-B6F6-4D7D-BCD6-B389A48BA9D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7B8C390-6F9C-454F-9332-5122BBD4E083}" type="pres">
      <dgm:prSet presAssocID="{D6B39462-B6F6-4D7D-BCD6-B389A48BA9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B3AE34-9FBF-498E-8A50-E8DE1C30C06A}" type="pres">
      <dgm:prSet presAssocID="{D6B39462-B6F6-4D7D-BCD6-B389A48BA9D9}" presName="negativeSpace" presStyleCnt="0"/>
      <dgm:spPr/>
    </dgm:pt>
    <dgm:pt modelId="{A2AAB657-B734-448F-9D3C-F4672790CFA9}" type="pres">
      <dgm:prSet presAssocID="{D6B39462-B6F6-4D7D-BCD6-B389A48BA9D9}" presName="childText" presStyleLbl="conFgAcc1" presStyleIdx="1" presStyleCnt="3">
        <dgm:presLayoutVars>
          <dgm:bulletEnabled val="1"/>
        </dgm:presLayoutVars>
      </dgm:prSet>
      <dgm:spPr/>
    </dgm:pt>
    <dgm:pt modelId="{C47BFE10-8D8B-4507-8ACF-8617897FBF97}" type="pres">
      <dgm:prSet presAssocID="{481AC274-EF8A-4C62-A404-A08B34E24C69}" presName="spaceBetweenRectangles" presStyleCnt="0"/>
      <dgm:spPr/>
    </dgm:pt>
    <dgm:pt modelId="{6F874A23-9486-494B-BE00-7794EFF73425}" type="pres">
      <dgm:prSet presAssocID="{DAC11FF8-4D2F-4169-B243-B1434D5A0A34}" presName="parentLin" presStyleCnt="0"/>
      <dgm:spPr/>
    </dgm:pt>
    <dgm:pt modelId="{A0C9B42A-D3BB-43E2-A04D-F87657BC94A8}" type="pres">
      <dgm:prSet presAssocID="{DAC11FF8-4D2F-4169-B243-B1434D5A0A3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D6EA3F3-03AD-4BFB-9C3D-E823A54A009A}" type="pres">
      <dgm:prSet presAssocID="{DAC11FF8-4D2F-4169-B243-B1434D5A0A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DAF34-6F01-4524-B4BC-DE4096C4685A}" type="pres">
      <dgm:prSet presAssocID="{DAC11FF8-4D2F-4169-B243-B1434D5A0A34}" presName="negativeSpace" presStyleCnt="0"/>
      <dgm:spPr/>
    </dgm:pt>
    <dgm:pt modelId="{0ADF93A8-BC2D-4C46-A97B-20641652CE4B}" type="pres">
      <dgm:prSet presAssocID="{DAC11FF8-4D2F-4169-B243-B1434D5A0A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4BEBE6-8FCC-441A-851A-170CBCB5DBAF}" type="presOf" srcId="{58AF290B-9716-441D-8965-3749D9626D8E}" destId="{71B964D4-683B-41FD-A290-5334916D2D04}" srcOrd="0" destOrd="0" presId="urn:microsoft.com/office/officeart/2005/8/layout/list1"/>
    <dgm:cxn modelId="{0AB75CE3-81DE-4193-9138-0E2A638033C2}" type="presOf" srcId="{1F1814EE-A1D9-4EDF-9BD6-AC5586720129}" destId="{B7FC3B3A-5848-44F7-B8FB-2E19BCF2DE5F}" srcOrd="1" destOrd="0" presId="urn:microsoft.com/office/officeart/2005/8/layout/list1"/>
    <dgm:cxn modelId="{C7D854AF-EBF9-412F-A5F8-8DB979B3E463}" type="presOf" srcId="{D6B39462-B6F6-4D7D-BCD6-B389A48BA9D9}" destId="{35439AE7-F858-49B7-ACD6-CEBDF480790A}" srcOrd="0" destOrd="0" presId="urn:microsoft.com/office/officeart/2005/8/layout/list1"/>
    <dgm:cxn modelId="{B0E3582D-5ABB-44FA-B19E-26AF1A67DFE1}" srcId="{58AF290B-9716-441D-8965-3749D9626D8E}" destId="{D6B39462-B6F6-4D7D-BCD6-B389A48BA9D9}" srcOrd="1" destOrd="0" parTransId="{23CB1490-F222-480F-BA1F-BCB90FF40B9D}" sibTransId="{481AC274-EF8A-4C62-A404-A08B34E24C69}"/>
    <dgm:cxn modelId="{D7627B2B-0D00-43B5-82B7-DC61947D25C1}" type="presOf" srcId="{DAC11FF8-4D2F-4169-B243-B1434D5A0A34}" destId="{8D6EA3F3-03AD-4BFB-9C3D-E823A54A009A}" srcOrd="1" destOrd="0" presId="urn:microsoft.com/office/officeart/2005/8/layout/list1"/>
    <dgm:cxn modelId="{1F4A1BCB-773C-4ED0-BE3A-613C934E7706}" type="presOf" srcId="{D6B39462-B6F6-4D7D-BCD6-B389A48BA9D9}" destId="{67B8C390-6F9C-454F-9332-5122BBD4E083}" srcOrd="1" destOrd="0" presId="urn:microsoft.com/office/officeart/2005/8/layout/list1"/>
    <dgm:cxn modelId="{EE6D81F8-3248-4DD0-8B0A-E17105310D21}" srcId="{58AF290B-9716-441D-8965-3749D9626D8E}" destId="{1F1814EE-A1D9-4EDF-9BD6-AC5586720129}" srcOrd="0" destOrd="0" parTransId="{EF49D8C5-3168-471D-93F5-35857B703EBB}" sibTransId="{19D8594C-3265-4924-9A9C-EB21C0386A4B}"/>
    <dgm:cxn modelId="{3602FBB3-0EE7-439E-91F4-66F36EADA8AB}" type="presOf" srcId="{DAC11FF8-4D2F-4169-B243-B1434D5A0A34}" destId="{A0C9B42A-D3BB-43E2-A04D-F87657BC94A8}" srcOrd="0" destOrd="0" presId="urn:microsoft.com/office/officeart/2005/8/layout/list1"/>
    <dgm:cxn modelId="{A529882E-6F53-4FBA-B303-4583F9F52226}" srcId="{58AF290B-9716-441D-8965-3749D9626D8E}" destId="{DAC11FF8-4D2F-4169-B243-B1434D5A0A34}" srcOrd="2" destOrd="0" parTransId="{1DAEF9FD-6525-463A-B47A-4C90A7758118}" sibTransId="{A5765E3D-335B-4677-B267-0424BD6BD139}"/>
    <dgm:cxn modelId="{A48449C1-1ABB-4340-8F2A-35743BEF37EF}" type="presOf" srcId="{1F1814EE-A1D9-4EDF-9BD6-AC5586720129}" destId="{BCF9C0C7-1FDF-473F-8DC2-B876584723C4}" srcOrd="0" destOrd="0" presId="urn:microsoft.com/office/officeart/2005/8/layout/list1"/>
    <dgm:cxn modelId="{516FCE3D-EC3C-4065-81EC-2D084A8AA585}" type="presParOf" srcId="{71B964D4-683B-41FD-A290-5334916D2D04}" destId="{5588454D-233D-4E4B-9289-364908291B39}" srcOrd="0" destOrd="0" presId="urn:microsoft.com/office/officeart/2005/8/layout/list1"/>
    <dgm:cxn modelId="{19F1B086-DBBF-4319-8BFE-12EFBF3901BA}" type="presParOf" srcId="{5588454D-233D-4E4B-9289-364908291B39}" destId="{BCF9C0C7-1FDF-473F-8DC2-B876584723C4}" srcOrd="0" destOrd="0" presId="urn:microsoft.com/office/officeart/2005/8/layout/list1"/>
    <dgm:cxn modelId="{22136B3B-D1DF-4010-BDA6-F2B67FE3AC3C}" type="presParOf" srcId="{5588454D-233D-4E4B-9289-364908291B39}" destId="{B7FC3B3A-5848-44F7-B8FB-2E19BCF2DE5F}" srcOrd="1" destOrd="0" presId="urn:microsoft.com/office/officeart/2005/8/layout/list1"/>
    <dgm:cxn modelId="{BE917A76-E806-4A29-8B59-223226C3BD12}" type="presParOf" srcId="{71B964D4-683B-41FD-A290-5334916D2D04}" destId="{90DEA0C6-67AC-4201-BB10-AD437C6F0B4B}" srcOrd="1" destOrd="0" presId="urn:microsoft.com/office/officeart/2005/8/layout/list1"/>
    <dgm:cxn modelId="{C95009BF-C76A-42D4-84DA-A9E9700FCEE8}" type="presParOf" srcId="{71B964D4-683B-41FD-A290-5334916D2D04}" destId="{B0195C30-6CA1-4474-A36B-A15F8B56DD14}" srcOrd="2" destOrd="0" presId="urn:microsoft.com/office/officeart/2005/8/layout/list1"/>
    <dgm:cxn modelId="{9DE978A3-A6A9-4A14-9400-A1270F4310F4}" type="presParOf" srcId="{71B964D4-683B-41FD-A290-5334916D2D04}" destId="{08749883-576A-4EC5-91DC-554873D9C04D}" srcOrd="3" destOrd="0" presId="urn:microsoft.com/office/officeart/2005/8/layout/list1"/>
    <dgm:cxn modelId="{472AEC9B-D71E-412C-B115-824AD041261A}" type="presParOf" srcId="{71B964D4-683B-41FD-A290-5334916D2D04}" destId="{E10CA823-B99C-41EC-80D6-2456F2E1BE95}" srcOrd="4" destOrd="0" presId="urn:microsoft.com/office/officeart/2005/8/layout/list1"/>
    <dgm:cxn modelId="{420E2839-EB4F-463E-839D-CC639341D716}" type="presParOf" srcId="{E10CA823-B99C-41EC-80D6-2456F2E1BE95}" destId="{35439AE7-F858-49B7-ACD6-CEBDF480790A}" srcOrd="0" destOrd="0" presId="urn:microsoft.com/office/officeart/2005/8/layout/list1"/>
    <dgm:cxn modelId="{11814A53-32B4-4DC9-AD19-C7BEB599B664}" type="presParOf" srcId="{E10CA823-B99C-41EC-80D6-2456F2E1BE95}" destId="{67B8C390-6F9C-454F-9332-5122BBD4E083}" srcOrd="1" destOrd="0" presId="urn:microsoft.com/office/officeart/2005/8/layout/list1"/>
    <dgm:cxn modelId="{BB32F896-EA41-4659-B967-941BD003FAE0}" type="presParOf" srcId="{71B964D4-683B-41FD-A290-5334916D2D04}" destId="{0EB3AE34-9FBF-498E-8A50-E8DE1C30C06A}" srcOrd="5" destOrd="0" presId="urn:microsoft.com/office/officeart/2005/8/layout/list1"/>
    <dgm:cxn modelId="{98C1E2DC-8E37-41D7-B921-6810E72CAAE4}" type="presParOf" srcId="{71B964D4-683B-41FD-A290-5334916D2D04}" destId="{A2AAB657-B734-448F-9D3C-F4672790CFA9}" srcOrd="6" destOrd="0" presId="urn:microsoft.com/office/officeart/2005/8/layout/list1"/>
    <dgm:cxn modelId="{4A86D64A-50E6-4EA5-8F19-20349995D104}" type="presParOf" srcId="{71B964D4-683B-41FD-A290-5334916D2D04}" destId="{C47BFE10-8D8B-4507-8ACF-8617897FBF97}" srcOrd="7" destOrd="0" presId="urn:microsoft.com/office/officeart/2005/8/layout/list1"/>
    <dgm:cxn modelId="{11854A92-86F6-456C-A52E-49CABD5DC091}" type="presParOf" srcId="{71B964D4-683B-41FD-A290-5334916D2D04}" destId="{6F874A23-9486-494B-BE00-7794EFF73425}" srcOrd="8" destOrd="0" presId="urn:microsoft.com/office/officeart/2005/8/layout/list1"/>
    <dgm:cxn modelId="{45540B2B-3975-4AA4-8BA5-588AF8EA0DE7}" type="presParOf" srcId="{6F874A23-9486-494B-BE00-7794EFF73425}" destId="{A0C9B42A-D3BB-43E2-A04D-F87657BC94A8}" srcOrd="0" destOrd="0" presId="urn:microsoft.com/office/officeart/2005/8/layout/list1"/>
    <dgm:cxn modelId="{735C4F1B-D3E6-4D47-B21B-4BEB44329479}" type="presParOf" srcId="{6F874A23-9486-494B-BE00-7794EFF73425}" destId="{8D6EA3F3-03AD-4BFB-9C3D-E823A54A009A}" srcOrd="1" destOrd="0" presId="urn:microsoft.com/office/officeart/2005/8/layout/list1"/>
    <dgm:cxn modelId="{57815B35-4C24-426C-8FC5-AFD01069B662}" type="presParOf" srcId="{71B964D4-683B-41FD-A290-5334916D2D04}" destId="{706DAF34-6F01-4524-B4BC-DE4096C4685A}" srcOrd="9" destOrd="0" presId="urn:microsoft.com/office/officeart/2005/8/layout/list1"/>
    <dgm:cxn modelId="{8B8D0413-B392-45DC-9CED-DFF9F403E6EB}" type="presParOf" srcId="{71B964D4-683B-41FD-A290-5334916D2D04}" destId="{0ADF93A8-BC2D-4C46-A97B-20641652CE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CF0EDF7-3521-402B-A9B2-72E02F56ED99}">
      <dgm:prSet custT="1"/>
      <dgm:spPr/>
      <dgm:t>
        <a:bodyPr/>
        <a:lstStyle/>
        <a:p>
          <a:pPr algn="ctr"/>
          <a:r>
            <a:rPr lang="es-VE" sz="2400" dirty="0" smtClean="0"/>
            <a:t>No se trato de un estudio aleatorizado por lo que es posible que variables de confusión pudieran haber alterado los resultados.</a:t>
          </a:r>
          <a:endParaRPr lang="es-ES" sz="2400" b="0" i="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FE675A-8B98-4455-8DDA-DC1F86E1C3D0}" type="parTrans" cxnId="{C1E9912A-D07C-429F-A51F-FF962E7A6C0A}">
      <dgm:prSet/>
      <dgm:spPr/>
      <dgm:t>
        <a:bodyPr/>
        <a:lstStyle/>
        <a:p>
          <a:endParaRPr lang="es-ES" sz="2400"/>
        </a:p>
      </dgm:t>
    </dgm:pt>
    <dgm:pt modelId="{B21A7B87-6675-42BE-8C8C-0C4A55F62ECF}" type="sibTrans" cxnId="{C1E9912A-D07C-429F-A51F-FF962E7A6C0A}">
      <dgm:prSet/>
      <dgm:spPr/>
      <dgm:t>
        <a:bodyPr/>
        <a:lstStyle/>
        <a:p>
          <a:endParaRPr lang="es-ES" sz="2400"/>
        </a:p>
      </dgm:t>
    </dgm:pt>
    <dgm:pt modelId="{ACB6C642-5BCD-4F34-8FFE-897342A07C65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5A6B6-B051-4C27-A494-8C9C8F46069A}" type="pres">
      <dgm:prSet presAssocID="{ACF0EDF7-3521-402B-A9B2-72E02F56ED99}" presName="parentText" presStyleLbl="node1" presStyleIdx="0" presStyleCnt="1" custScaleY="883450" custLinFactY="-43539" custLinFactNeighborX="-114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E9912A-D07C-429F-A51F-FF962E7A6C0A}" srcId="{87E63973-4FC3-4265-A614-077CB9835A26}" destId="{ACF0EDF7-3521-402B-A9B2-72E02F56ED99}" srcOrd="0" destOrd="0" parTransId="{C9FE675A-8B98-4455-8DDA-DC1F86E1C3D0}" sibTransId="{B21A7B87-6675-42BE-8C8C-0C4A55F62ECF}"/>
    <dgm:cxn modelId="{68B5FD6C-DDDB-4271-8E15-38C0639BC4F0}" type="presOf" srcId="{87E63973-4FC3-4265-A614-077CB9835A26}" destId="{ACB6C642-5BCD-4F34-8FFE-897342A07C65}" srcOrd="0" destOrd="0" presId="urn:microsoft.com/office/officeart/2005/8/layout/vList2"/>
    <dgm:cxn modelId="{F0A04144-B94C-4CFB-B723-21B3E87DD7AF}" type="presOf" srcId="{ACF0EDF7-3521-402B-A9B2-72E02F56ED99}" destId="{D3E5A6B6-B051-4C27-A494-8C9C8F46069A}" srcOrd="0" destOrd="0" presId="urn:microsoft.com/office/officeart/2005/8/layout/vList2"/>
    <dgm:cxn modelId="{7C6E160C-B75F-4DBD-98B6-2698FB911E9B}" type="presParOf" srcId="{ACB6C642-5BCD-4F34-8FFE-897342A07C65}" destId="{D3E5A6B6-B051-4C27-A494-8C9C8F4606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CF0EDF7-3521-402B-A9B2-72E02F56ED99}">
      <dgm:prSet custT="1"/>
      <dgm:spPr/>
      <dgm:t>
        <a:bodyPr/>
        <a:lstStyle/>
        <a:p>
          <a:pPr algn="ctr"/>
          <a:r>
            <a:rPr lang="es-ES" sz="2400" b="0" i="0" dirty="0" smtClean="0">
              <a:latin typeface="+mn-lt"/>
              <a:ea typeface="Tahoma" pitchFamily="34" charset="0"/>
              <a:cs typeface="Tahoma" pitchFamily="34" charset="0"/>
            </a:rPr>
            <a:t> Se intentó corregir desequilibrio entre grupos por análisis de propensión y análisis </a:t>
          </a:r>
          <a:r>
            <a:rPr lang="es-ES" sz="2400" b="0" i="0" dirty="0" err="1" smtClean="0">
              <a:latin typeface="+mn-lt"/>
              <a:ea typeface="Tahoma" pitchFamily="34" charset="0"/>
              <a:cs typeface="Tahoma" pitchFamily="34" charset="0"/>
            </a:rPr>
            <a:t>multivariables</a:t>
          </a:r>
          <a:endParaRPr lang="es-ES" sz="2400" b="0" i="0" dirty="0" smtClean="0">
            <a:latin typeface="+mn-lt"/>
            <a:ea typeface="Tahoma" pitchFamily="34" charset="0"/>
            <a:cs typeface="Tahoma" pitchFamily="34" charset="0"/>
          </a:endParaRPr>
        </a:p>
      </dgm:t>
    </dgm:pt>
    <dgm:pt modelId="{C9FE675A-8B98-4455-8DDA-DC1F86E1C3D0}" type="parTrans" cxnId="{C1E9912A-D07C-429F-A51F-FF962E7A6C0A}">
      <dgm:prSet/>
      <dgm:spPr/>
      <dgm:t>
        <a:bodyPr/>
        <a:lstStyle/>
        <a:p>
          <a:endParaRPr lang="es-ES" sz="2400"/>
        </a:p>
      </dgm:t>
    </dgm:pt>
    <dgm:pt modelId="{B21A7B87-6675-42BE-8C8C-0C4A55F62ECF}" type="sibTrans" cxnId="{C1E9912A-D07C-429F-A51F-FF962E7A6C0A}">
      <dgm:prSet/>
      <dgm:spPr/>
      <dgm:t>
        <a:bodyPr/>
        <a:lstStyle/>
        <a:p>
          <a:endParaRPr lang="es-ES" sz="2400"/>
        </a:p>
      </dgm:t>
    </dgm:pt>
    <dgm:pt modelId="{ACB6C642-5BCD-4F34-8FFE-897342A07C65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5A6B6-B051-4C27-A494-8C9C8F46069A}" type="pres">
      <dgm:prSet presAssocID="{ACF0EDF7-3521-402B-A9B2-72E02F56ED99}" presName="parentText" presStyleLbl="node1" presStyleIdx="0" presStyleCnt="1" custScaleY="883450" custLinFactNeighborY="-104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E9912A-D07C-429F-A51F-FF962E7A6C0A}" srcId="{87E63973-4FC3-4265-A614-077CB9835A26}" destId="{ACF0EDF7-3521-402B-A9B2-72E02F56ED99}" srcOrd="0" destOrd="0" parTransId="{C9FE675A-8B98-4455-8DDA-DC1F86E1C3D0}" sibTransId="{B21A7B87-6675-42BE-8C8C-0C4A55F62ECF}"/>
    <dgm:cxn modelId="{FB7410F4-6F6E-4C21-B9F8-051FB0E053C5}" type="presOf" srcId="{87E63973-4FC3-4265-A614-077CB9835A26}" destId="{ACB6C642-5BCD-4F34-8FFE-897342A07C65}" srcOrd="0" destOrd="0" presId="urn:microsoft.com/office/officeart/2005/8/layout/vList2"/>
    <dgm:cxn modelId="{6285BBDC-5F32-413A-91E3-FC2DA103B043}" type="presOf" srcId="{ACF0EDF7-3521-402B-A9B2-72E02F56ED99}" destId="{D3E5A6B6-B051-4C27-A494-8C9C8F46069A}" srcOrd="0" destOrd="0" presId="urn:microsoft.com/office/officeart/2005/8/layout/vList2"/>
    <dgm:cxn modelId="{1F671577-F654-4E27-B32C-C190552BC735}" type="presParOf" srcId="{ACB6C642-5BCD-4F34-8FFE-897342A07C65}" destId="{D3E5A6B6-B051-4C27-A494-8C9C8F4606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46C7F-22C6-442A-844F-3308CE84874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602984-137C-4885-A2CC-D15AF6A7213D}">
      <dgm:prSet phldrT="[Texto]" phldr="1"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3459935F-5809-4B90-8635-7017738C2DA3}" type="parTrans" cxnId="{42E2C20B-0E78-49E5-950D-B3BDC174B4F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4A34A84C-78CF-4E08-B3E1-0F1AC08F04AE}" type="sibTrans" cxnId="{42E2C20B-0E78-49E5-950D-B3BDC174B4F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553C3DF4-F277-4CA6-8233-D03AC7F012E5}">
      <dgm:prSet phldrT="[Texto]" custT="1"/>
      <dgm:spPr/>
      <dgm:t>
        <a:bodyPr/>
        <a:lstStyle/>
        <a:p>
          <a:pPr algn="l"/>
          <a:endParaRPr lang="es-MX" sz="1600" b="1" i="0" dirty="0" smtClean="0">
            <a:solidFill>
              <a:schemeClr val="bg1"/>
            </a:solidFill>
          </a:endParaRPr>
        </a:p>
        <a:p>
          <a:pPr algn="l"/>
          <a:endParaRPr lang="es-MX" sz="1600" b="1" i="0" dirty="0" smtClean="0">
            <a:solidFill>
              <a:schemeClr val="bg1"/>
            </a:solidFill>
          </a:endParaRPr>
        </a:p>
        <a:p>
          <a:pPr algn="l"/>
          <a:endParaRPr lang="es-MX" sz="1600" b="1" i="0" dirty="0" smtClean="0">
            <a:solidFill>
              <a:schemeClr val="bg1"/>
            </a:solidFill>
          </a:endParaRPr>
        </a:p>
        <a:p>
          <a:pPr algn="just"/>
          <a:r>
            <a:rPr lang="es-MX" sz="2000" b="1" i="0" dirty="0" smtClean="0">
              <a:solidFill>
                <a:schemeClr val="bg1"/>
              </a:solidFill>
            </a:rPr>
            <a:t>Existe una creciente evidencia de que la combinación de DTAP y anticoagulación oral (terapia triple) se asocia con hemorragia.</a:t>
          </a:r>
          <a:endParaRPr lang="es-ES" sz="2000" b="1" dirty="0">
            <a:solidFill>
              <a:schemeClr val="bg1"/>
            </a:solidFill>
          </a:endParaRPr>
        </a:p>
      </dgm:t>
    </dgm:pt>
    <dgm:pt modelId="{E147A75F-57E6-455E-92C5-C8F1FF71D836}" type="parTrans" cxnId="{91FB6890-D5E7-4F3B-8F85-C3A4B14264E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19981407-2F83-44BC-BD92-B8751DC548E7}" type="sibTrans" cxnId="{91FB6890-D5E7-4F3B-8F85-C3A4B14264E3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6B9F91A7-34AC-40A6-84C8-0DBEF3DC43C4}">
      <dgm:prSet phldrT="[Texto]" phldr="1"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36509674-3CCF-4A9F-B9F3-50252D718659}" type="parTrans" cxnId="{3AACBECE-7164-44A9-8120-F20AD30E97C8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C07D4BFD-AE39-491B-B1DA-A6C9F7020233}" type="sibTrans" cxnId="{3AACBECE-7164-44A9-8120-F20AD30E97C8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52C02335-1237-4486-B5B0-120312211649}">
      <dgm:prSet phldrT="[Texto]" custT="1"/>
      <dgm:spPr/>
      <dgm:t>
        <a:bodyPr/>
        <a:lstStyle/>
        <a:p>
          <a:pPr algn="just"/>
          <a:r>
            <a:rPr lang="es-MX" sz="2000" b="1" i="0" dirty="0" smtClean="0">
              <a:solidFill>
                <a:schemeClr val="bg1"/>
              </a:solidFill>
            </a:rPr>
            <a:t>Las directrices para IMCEST de la ACC/AHA 2013 recomiendan la anticoagulación oral con </a:t>
          </a:r>
          <a:r>
            <a:rPr lang="es-MX" sz="2000" b="1" i="0" dirty="0" err="1" smtClean="0">
              <a:solidFill>
                <a:schemeClr val="bg1"/>
              </a:solidFill>
            </a:rPr>
            <a:t>Warfarina</a:t>
          </a:r>
          <a:r>
            <a:rPr lang="es-MX" sz="2000" b="1" i="0" dirty="0" smtClean="0">
              <a:solidFill>
                <a:schemeClr val="bg1"/>
              </a:solidFill>
            </a:rPr>
            <a:t> </a:t>
          </a:r>
          <a:r>
            <a:rPr lang="es-MX" sz="2000" b="1" i="0" dirty="0" smtClean="0">
              <a:solidFill>
                <a:schemeClr val="bg1"/>
              </a:solidFill>
            </a:rPr>
            <a:t>además de la DTAP en pacientes con trombo en VI (clase 2a) y acinesia apical o </a:t>
          </a:r>
          <a:r>
            <a:rPr lang="es-MX" sz="2000" b="1" i="0" dirty="0" err="1" smtClean="0">
              <a:solidFill>
                <a:schemeClr val="bg1"/>
              </a:solidFill>
            </a:rPr>
            <a:t>discinesia</a:t>
          </a:r>
          <a:r>
            <a:rPr lang="es-MX" sz="2000" b="1" i="0" dirty="0" smtClean="0">
              <a:solidFill>
                <a:schemeClr val="bg1"/>
              </a:solidFill>
            </a:rPr>
            <a:t> (clase 2b) por al menos 3 meses.</a:t>
          </a:r>
          <a:endParaRPr lang="es-ES" sz="1600" b="1" dirty="0">
            <a:solidFill>
              <a:schemeClr val="bg1"/>
            </a:solidFill>
          </a:endParaRPr>
        </a:p>
      </dgm:t>
    </dgm:pt>
    <dgm:pt modelId="{34B53E16-4B44-4BAC-B128-F4196A392AE1}" type="parTrans" cxnId="{C7DC06E6-025E-4F52-8502-2B36E9F89D4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B7DA81F4-F148-44AE-90DE-97C0DAE90B70}" type="sibTrans" cxnId="{C7DC06E6-025E-4F52-8502-2B36E9F89D49}">
      <dgm:prSet/>
      <dgm:spPr/>
      <dgm:t>
        <a:bodyPr/>
        <a:lstStyle/>
        <a:p>
          <a:endParaRPr lang="es-ES" b="1">
            <a:solidFill>
              <a:schemeClr val="bg1"/>
            </a:solidFill>
          </a:endParaRPr>
        </a:p>
      </dgm:t>
    </dgm:pt>
    <dgm:pt modelId="{42920C40-5A4B-4C87-8369-54FF2DAF01FC}" type="pres">
      <dgm:prSet presAssocID="{C4F46C7F-22C6-442A-844F-3308CE84874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E60A91-9954-439F-A344-844C2B575980}" type="pres">
      <dgm:prSet presAssocID="{C4F46C7F-22C6-442A-844F-3308CE84874F}" presName="Background" presStyleLbl="node1" presStyleIdx="0" presStyleCnt="1" custScaleX="185018" custScaleY="138045" custLinFactNeighborX="-4243" custLinFactNeighborY="994"/>
      <dgm:spPr/>
    </dgm:pt>
    <dgm:pt modelId="{924FD64D-09B6-4758-BA23-FBD12DFE15E8}" type="pres">
      <dgm:prSet presAssocID="{C4F46C7F-22C6-442A-844F-3308CE84874F}" presName="Divider" presStyleLbl="callout" presStyleIdx="0" presStyleCnt="1"/>
      <dgm:spPr/>
    </dgm:pt>
    <dgm:pt modelId="{651262D3-9C7D-4F57-A405-1B3A05DB18FA}" type="pres">
      <dgm:prSet presAssocID="{C4F46C7F-22C6-442A-844F-3308CE84874F}" presName="ChildText1" presStyleLbl="revTx" presStyleIdx="0" presStyleCnt="0" custScaleX="176820" custScaleY="143763" custLinFactNeighborX="-33437" custLinFactNeighborY="-16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E710F-1E45-40D1-9279-A04A31022A33}" type="pres">
      <dgm:prSet presAssocID="{C4F46C7F-22C6-442A-844F-3308CE84874F}" presName="ChildText2" presStyleLbl="revTx" presStyleIdx="0" presStyleCnt="0" custScaleX="197987" custLinFactNeighborX="47584" custLinFactNeighborY="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6DBB5-420B-47A2-AFE3-8D4AC47374B0}" type="pres">
      <dgm:prSet presAssocID="{C4F46C7F-22C6-442A-844F-3308CE84874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8A4050C-C8FD-4AFD-B2F9-C7DEA20700BE}" type="pres">
      <dgm:prSet presAssocID="{C4F46C7F-22C6-442A-844F-3308CE84874F}" presName="ParentShape1" presStyleLbl="alignImgPlace1" presStyleIdx="0" presStyleCnt="2" custLinFactX="-154006" custLinFactNeighborX="-200000" custLinFactNeighborY="4275">
        <dgm:presLayoutVars/>
      </dgm:prSet>
      <dgm:spPr/>
      <dgm:t>
        <a:bodyPr/>
        <a:lstStyle/>
        <a:p>
          <a:endParaRPr lang="es-ES"/>
        </a:p>
      </dgm:t>
    </dgm:pt>
    <dgm:pt modelId="{CE86AC8D-2288-45E9-A198-75388047EBC4}" type="pres">
      <dgm:prSet presAssocID="{C4F46C7F-22C6-442A-844F-3308CE84874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23093488-967A-49CA-8C86-2CF0C3B64A75}" type="pres">
      <dgm:prSet presAssocID="{C4F46C7F-22C6-442A-844F-3308CE84874F}" presName="ParentShape2" presStyleLbl="alignImgPlace1" presStyleIdx="1" presStyleCnt="2" custLinFactX="100000" custLinFactNeighborX="142419" custLinFactNeighborY="-12824">
        <dgm:presLayoutVars/>
      </dgm:prSet>
      <dgm:spPr/>
      <dgm:t>
        <a:bodyPr/>
        <a:lstStyle/>
        <a:p>
          <a:endParaRPr lang="es-ES"/>
        </a:p>
      </dgm:t>
    </dgm:pt>
  </dgm:ptLst>
  <dgm:cxnLst>
    <dgm:cxn modelId="{42E2C20B-0E78-49E5-950D-B3BDC174B4F3}" srcId="{C4F46C7F-22C6-442A-844F-3308CE84874F}" destId="{F9602984-137C-4885-A2CC-D15AF6A7213D}" srcOrd="0" destOrd="0" parTransId="{3459935F-5809-4B90-8635-7017738C2DA3}" sibTransId="{4A34A84C-78CF-4E08-B3E1-0F1AC08F04AE}"/>
    <dgm:cxn modelId="{E7D2ACDF-42B7-4561-83BE-0872F4761845}" type="presOf" srcId="{6B9F91A7-34AC-40A6-84C8-0DBEF3DC43C4}" destId="{23093488-967A-49CA-8C86-2CF0C3B64A75}" srcOrd="1" destOrd="0" presId="urn:microsoft.com/office/officeart/2009/3/layout/OpposingIdeas"/>
    <dgm:cxn modelId="{91FB6890-D5E7-4F3B-8F85-C3A4B14264E3}" srcId="{F9602984-137C-4885-A2CC-D15AF6A7213D}" destId="{553C3DF4-F277-4CA6-8233-D03AC7F012E5}" srcOrd="0" destOrd="0" parTransId="{E147A75F-57E6-455E-92C5-C8F1FF71D836}" sibTransId="{19981407-2F83-44BC-BD92-B8751DC548E7}"/>
    <dgm:cxn modelId="{A72BF04A-9E9B-4A00-BCC3-9A30B476EB09}" type="presOf" srcId="{C4F46C7F-22C6-442A-844F-3308CE84874F}" destId="{42920C40-5A4B-4C87-8369-54FF2DAF01FC}" srcOrd="0" destOrd="0" presId="urn:microsoft.com/office/officeart/2009/3/layout/OpposingIdeas"/>
    <dgm:cxn modelId="{9C9F39FE-BA62-4405-8A12-B5EF2D95A044}" type="presOf" srcId="{F9602984-137C-4885-A2CC-D15AF6A7213D}" destId="{B8A4050C-C8FD-4AFD-B2F9-C7DEA20700BE}" srcOrd="1" destOrd="0" presId="urn:microsoft.com/office/officeart/2009/3/layout/OpposingIdeas"/>
    <dgm:cxn modelId="{3AACBECE-7164-44A9-8120-F20AD30E97C8}" srcId="{C4F46C7F-22C6-442A-844F-3308CE84874F}" destId="{6B9F91A7-34AC-40A6-84C8-0DBEF3DC43C4}" srcOrd="1" destOrd="0" parTransId="{36509674-3CCF-4A9F-B9F3-50252D718659}" sibTransId="{C07D4BFD-AE39-491B-B1DA-A6C9F7020233}"/>
    <dgm:cxn modelId="{EAE3A810-3D7B-4CFF-972C-4192F6F659B8}" type="presOf" srcId="{553C3DF4-F277-4CA6-8233-D03AC7F012E5}" destId="{651262D3-9C7D-4F57-A405-1B3A05DB18FA}" srcOrd="0" destOrd="0" presId="urn:microsoft.com/office/officeart/2009/3/layout/OpposingIdeas"/>
    <dgm:cxn modelId="{C7DC06E6-025E-4F52-8502-2B36E9F89D49}" srcId="{6B9F91A7-34AC-40A6-84C8-0DBEF3DC43C4}" destId="{52C02335-1237-4486-B5B0-120312211649}" srcOrd="0" destOrd="0" parTransId="{34B53E16-4B44-4BAC-B128-F4196A392AE1}" sibTransId="{B7DA81F4-F148-44AE-90DE-97C0DAE90B70}"/>
    <dgm:cxn modelId="{1BB875E1-CC91-4A22-97EA-A7C6DD37058E}" type="presOf" srcId="{52C02335-1237-4486-B5B0-120312211649}" destId="{4CDE710F-1E45-40D1-9279-A04A31022A33}" srcOrd="0" destOrd="0" presId="urn:microsoft.com/office/officeart/2009/3/layout/OpposingIdeas"/>
    <dgm:cxn modelId="{26D2BF0F-58FE-4B77-838F-C5377C8ED514}" type="presOf" srcId="{6B9F91A7-34AC-40A6-84C8-0DBEF3DC43C4}" destId="{CE86AC8D-2288-45E9-A198-75388047EBC4}" srcOrd="0" destOrd="0" presId="urn:microsoft.com/office/officeart/2009/3/layout/OpposingIdeas"/>
    <dgm:cxn modelId="{0371AAC2-3531-4289-BA48-70A95014FDF3}" type="presOf" srcId="{F9602984-137C-4885-A2CC-D15AF6A7213D}" destId="{2B06DBB5-420B-47A2-AFE3-8D4AC47374B0}" srcOrd="0" destOrd="0" presId="urn:microsoft.com/office/officeart/2009/3/layout/OpposingIdeas"/>
    <dgm:cxn modelId="{C9AEE7C4-20DA-4748-BC7C-86AC91D2290F}" type="presParOf" srcId="{42920C40-5A4B-4C87-8369-54FF2DAF01FC}" destId="{65E60A91-9954-439F-A344-844C2B575980}" srcOrd="0" destOrd="0" presId="urn:microsoft.com/office/officeart/2009/3/layout/OpposingIdeas"/>
    <dgm:cxn modelId="{05C571AD-8FCC-41CD-8D95-7C28810EC5E4}" type="presParOf" srcId="{42920C40-5A4B-4C87-8369-54FF2DAF01FC}" destId="{924FD64D-09B6-4758-BA23-FBD12DFE15E8}" srcOrd="1" destOrd="0" presId="urn:microsoft.com/office/officeart/2009/3/layout/OpposingIdeas"/>
    <dgm:cxn modelId="{530EB044-C9CA-44C1-887C-38A9E59CF1A5}" type="presParOf" srcId="{42920C40-5A4B-4C87-8369-54FF2DAF01FC}" destId="{651262D3-9C7D-4F57-A405-1B3A05DB18FA}" srcOrd="2" destOrd="0" presId="urn:microsoft.com/office/officeart/2009/3/layout/OpposingIdeas"/>
    <dgm:cxn modelId="{6AF4701E-3342-482F-85BD-30A65E8CA5A5}" type="presParOf" srcId="{42920C40-5A4B-4C87-8369-54FF2DAF01FC}" destId="{4CDE710F-1E45-40D1-9279-A04A31022A33}" srcOrd="3" destOrd="0" presId="urn:microsoft.com/office/officeart/2009/3/layout/OpposingIdeas"/>
    <dgm:cxn modelId="{FBDCF444-76E2-429B-A791-6E753B5246EE}" type="presParOf" srcId="{42920C40-5A4B-4C87-8369-54FF2DAF01FC}" destId="{2B06DBB5-420B-47A2-AFE3-8D4AC47374B0}" srcOrd="4" destOrd="0" presId="urn:microsoft.com/office/officeart/2009/3/layout/OpposingIdeas"/>
    <dgm:cxn modelId="{D60F6488-8A53-4C1C-A6D8-0C16F4C48564}" type="presParOf" srcId="{42920C40-5A4B-4C87-8369-54FF2DAF01FC}" destId="{B8A4050C-C8FD-4AFD-B2F9-C7DEA20700BE}" srcOrd="5" destOrd="0" presId="urn:microsoft.com/office/officeart/2009/3/layout/OpposingIdeas"/>
    <dgm:cxn modelId="{3AEA2BE8-7D62-4727-9B41-A807130F2553}" type="presParOf" srcId="{42920C40-5A4B-4C87-8369-54FF2DAF01FC}" destId="{CE86AC8D-2288-45E9-A198-75388047EBC4}" srcOrd="6" destOrd="0" presId="urn:microsoft.com/office/officeart/2009/3/layout/OpposingIdeas"/>
    <dgm:cxn modelId="{9ECE01CE-926C-44F3-A1E2-7B722495BDE5}" type="presParOf" srcId="{42920C40-5A4B-4C87-8369-54FF2DAF01FC}" destId="{23093488-967A-49CA-8C86-2CF0C3B64A7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CF0EDF7-3521-402B-A9B2-72E02F56ED99}">
      <dgm:prSet custT="1"/>
      <dgm:spPr/>
      <dgm:t>
        <a:bodyPr/>
        <a:lstStyle/>
        <a:p>
          <a:pPr algn="ctr"/>
          <a:r>
            <a:rPr lang="es-ES" sz="2400" b="0" i="0" dirty="0" smtClean="0">
              <a:latin typeface="+mn-lt"/>
              <a:ea typeface="Tahoma" pitchFamily="34" charset="0"/>
              <a:cs typeface="Tahoma" pitchFamily="34" charset="0"/>
            </a:rPr>
            <a:t> Debido a que la tasa de ECV en los pacientes sin </a:t>
          </a:r>
          <a:r>
            <a:rPr lang="es-ES" sz="2400" b="0" i="0" dirty="0" err="1" smtClean="0">
              <a:latin typeface="+mn-lt"/>
              <a:ea typeface="Tahoma" pitchFamily="34" charset="0"/>
              <a:cs typeface="Tahoma" pitchFamily="34" charset="0"/>
            </a:rPr>
            <a:t>warfarina</a:t>
          </a:r>
          <a:r>
            <a:rPr lang="es-ES" sz="2400" b="0" i="0" dirty="0" smtClean="0"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es-ES" sz="2400" b="0" i="0" dirty="0" smtClean="0">
              <a:latin typeface="+mn-lt"/>
              <a:ea typeface="Tahoma" pitchFamily="34" charset="0"/>
              <a:cs typeface="Tahoma" pitchFamily="34" charset="0"/>
            </a:rPr>
            <a:t>fue muy baja se requeriría un tamaño de muestra mas grande en un ensayo aleatorizado para mostrar beneficios de reducir la tasa de estas complicaciones.</a:t>
          </a:r>
        </a:p>
      </dgm:t>
    </dgm:pt>
    <dgm:pt modelId="{C9FE675A-8B98-4455-8DDA-DC1F86E1C3D0}" type="parTrans" cxnId="{C1E9912A-D07C-429F-A51F-FF962E7A6C0A}">
      <dgm:prSet/>
      <dgm:spPr/>
      <dgm:t>
        <a:bodyPr/>
        <a:lstStyle/>
        <a:p>
          <a:endParaRPr lang="es-ES" sz="2400"/>
        </a:p>
      </dgm:t>
    </dgm:pt>
    <dgm:pt modelId="{B21A7B87-6675-42BE-8C8C-0C4A55F62ECF}" type="sibTrans" cxnId="{C1E9912A-D07C-429F-A51F-FF962E7A6C0A}">
      <dgm:prSet/>
      <dgm:spPr/>
      <dgm:t>
        <a:bodyPr/>
        <a:lstStyle/>
        <a:p>
          <a:endParaRPr lang="es-ES" sz="2400"/>
        </a:p>
      </dgm:t>
    </dgm:pt>
    <dgm:pt modelId="{ACB6C642-5BCD-4F34-8FFE-897342A07C65}" type="pres">
      <dgm:prSet presAssocID="{87E63973-4FC3-4265-A614-077CB9835A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5A6B6-B051-4C27-A494-8C9C8F46069A}" type="pres">
      <dgm:prSet presAssocID="{ACF0EDF7-3521-402B-A9B2-72E02F56ED99}" presName="parentText" presStyleLbl="node1" presStyleIdx="0" presStyleCnt="1" custScaleY="883450" custLinFactY="-300000" custLinFactNeighborX="4810" custLinFactNeighborY="-3825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E9912A-D07C-429F-A51F-FF962E7A6C0A}" srcId="{87E63973-4FC3-4265-A614-077CB9835A26}" destId="{ACF0EDF7-3521-402B-A9B2-72E02F56ED99}" srcOrd="0" destOrd="0" parTransId="{C9FE675A-8B98-4455-8DDA-DC1F86E1C3D0}" sibTransId="{B21A7B87-6675-42BE-8C8C-0C4A55F62ECF}"/>
    <dgm:cxn modelId="{C569AF4E-2B38-4B33-BFF2-CDEBA3C79F1F}" type="presOf" srcId="{ACF0EDF7-3521-402B-A9B2-72E02F56ED99}" destId="{D3E5A6B6-B051-4C27-A494-8C9C8F46069A}" srcOrd="0" destOrd="0" presId="urn:microsoft.com/office/officeart/2005/8/layout/vList2"/>
    <dgm:cxn modelId="{717EDF8D-A3A4-4D8F-80AD-B0D21314615D}" type="presOf" srcId="{87E63973-4FC3-4265-A614-077CB9835A26}" destId="{ACB6C642-5BCD-4F34-8FFE-897342A07C65}" srcOrd="0" destOrd="0" presId="urn:microsoft.com/office/officeart/2005/8/layout/vList2"/>
    <dgm:cxn modelId="{915C753A-4090-4AA8-AE6F-C956EC559170}" type="presParOf" srcId="{ACB6C642-5BCD-4F34-8FFE-897342A07C65}" destId="{D3E5A6B6-B051-4C27-A494-8C9C8F4606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49D249-FB63-42F1-8086-FD3BD2F31A64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286383-902A-46D5-954C-8AFB28439BEF}">
      <dgm:prSet phldrT="[Texto]" custT="1"/>
      <dgm:spPr/>
      <dgm:t>
        <a:bodyPr/>
        <a:lstStyle/>
        <a:p>
          <a:pPr algn="just"/>
          <a:r>
            <a:rPr lang="es-ES" sz="1800" b="1" dirty="0" smtClean="0"/>
            <a:t>Se debe establecer el riesgo de los pacientes con IAMCEST anterior extenso, para el pronóstico inicial según la escala TIMI, así como también el riesgo de sangrado inicial según CRUSADE.  </a:t>
          </a:r>
          <a:endParaRPr lang="es-ES" sz="1800" b="1" dirty="0"/>
        </a:p>
      </dgm:t>
    </dgm:pt>
    <dgm:pt modelId="{7620F203-F71A-4708-880C-DBFAB86935E4}" type="parTrans" cxnId="{3398F0F7-ED88-4D24-834D-56149E7190B3}">
      <dgm:prSet/>
      <dgm:spPr/>
      <dgm:t>
        <a:bodyPr/>
        <a:lstStyle/>
        <a:p>
          <a:pPr algn="just"/>
          <a:endParaRPr lang="es-ES" sz="1800" b="1"/>
        </a:p>
      </dgm:t>
    </dgm:pt>
    <dgm:pt modelId="{4C1DBBF9-981F-4430-9D5A-6969B3B7D152}" type="sibTrans" cxnId="{3398F0F7-ED88-4D24-834D-56149E7190B3}">
      <dgm:prSet/>
      <dgm:spPr/>
      <dgm:t>
        <a:bodyPr/>
        <a:lstStyle/>
        <a:p>
          <a:pPr algn="just"/>
          <a:endParaRPr lang="es-ES" sz="1800" b="1"/>
        </a:p>
      </dgm:t>
    </dgm:pt>
    <dgm:pt modelId="{603276F8-EA5B-4397-9DEC-8C277E36AE36}">
      <dgm:prSet custT="1"/>
      <dgm:spPr/>
      <dgm:t>
        <a:bodyPr/>
        <a:lstStyle/>
        <a:p>
          <a:pPr algn="just"/>
          <a:r>
            <a:rPr lang="es-ES" sz="1800" b="1" dirty="0" smtClean="0"/>
            <a:t>Se debe establecer la indicación de </a:t>
          </a:r>
          <a:r>
            <a:rPr lang="es-ES" sz="1800" b="1" dirty="0" err="1" smtClean="0"/>
            <a:t>Warfarina</a:t>
          </a:r>
          <a:r>
            <a:rPr lang="es-ES" sz="1800" b="1" dirty="0" smtClean="0"/>
            <a:t> en pacientes con IAMCEST anterior extenso que no son llevados a ICP, debido a que en nuestro medio la gran mayoría no tiene acceso a este procedimiento.</a:t>
          </a:r>
          <a:endParaRPr lang="es-ES" sz="1800" dirty="0"/>
        </a:p>
      </dgm:t>
    </dgm:pt>
    <dgm:pt modelId="{57C8E396-7E91-49A4-A164-A829A49C3690}" type="parTrans" cxnId="{8CD169BD-F745-4317-B6BA-BB447E362680}">
      <dgm:prSet/>
      <dgm:spPr/>
      <dgm:t>
        <a:bodyPr/>
        <a:lstStyle/>
        <a:p>
          <a:pPr algn="just"/>
          <a:endParaRPr lang="es-ES" sz="1800"/>
        </a:p>
      </dgm:t>
    </dgm:pt>
    <dgm:pt modelId="{C390CBC3-C698-4994-9180-5C5372544961}" type="sibTrans" cxnId="{8CD169BD-F745-4317-B6BA-BB447E362680}">
      <dgm:prSet/>
      <dgm:spPr/>
      <dgm:t>
        <a:bodyPr/>
        <a:lstStyle/>
        <a:p>
          <a:pPr algn="just"/>
          <a:endParaRPr lang="es-ES" sz="1800"/>
        </a:p>
      </dgm:t>
    </dgm:pt>
    <dgm:pt modelId="{F48CD898-1EF9-4128-9CB9-216C16513EE6}">
      <dgm:prSet custT="1"/>
      <dgm:spPr/>
      <dgm:t>
        <a:bodyPr/>
        <a:lstStyle/>
        <a:p>
          <a:pPr algn="just"/>
          <a:r>
            <a:rPr lang="es-ES" sz="1800" b="1" dirty="0" smtClean="0"/>
            <a:t>En nuestro centro, existe la posibilidad de generar un registro de pacientes con características similares y hacerle seguimiento incluso por vía telefónica por un tiempo establecido.</a:t>
          </a:r>
          <a:endParaRPr lang="es-ES" sz="1800" dirty="0"/>
        </a:p>
      </dgm:t>
    </dgm:pt>
    <dgm:pt modelId="{C5C42E96-04B8-4B0F-8DBA-308A8C1EBE92}" type="parTrans" cxnId="{06EC8EC0-8BDC-413A-BDB3-A47105CF92BF}">
      <dgm:prSet/>
      <dgm:spPr/>
      <dgm:t>
        <a:bodyPr/>
        <a:lstStyle/>
        <a:p>
          <a:pPr algn="just"/>
          <a:endParaRPr lang="es-ES" sz="1800"/>
        </a:p>
      </dgm:t>
    </dgm:pt>
    <dgm:pt modelId="{1DC85A80-D3F2-4A8A-9E86-BC42BC4F2022}" type="sibTrans" cxnId="{06EC8EC0-8BDC-413A-BDB3-A47105CF92BF}">
      <dgm:prSet/>
      <dgm:spPr/>
      <dgm:t>
        <a:bodyPr/>
        <a:lstStyle/>
        <a:p>
          <a:pPr algn="just"/>
          <a:endParaRPr lang="es-ES" sz="1800"/>
        </a:p>
      </dgm:t>
    </dgm:pt>
    <dgm:pt modelId="{5A62CA5E-6A5A-4E38-A670-EE156076FF00}">
      <dgm:prSet custT="1"/>
      <dgm:spPr/>
      <dgm:t>
        <a:bodyPr/>
        <a:lstStyle/>
        <a:p>
          <a:pPr algn="just"/>
          <a:r>
            <a:rPr lang="es-ES" sz="1800" b="1" dirty="0" smtClean="0"/>
            <a:t>En base a los resultados de este estudio, se da respuesta a nuestra interrogante: en pacientes con IAM anterior extenso que recibieron anticoagulación oral, no hubo reducción de mortalidad a los 6 meses, en comparación con el grupo que no recibió anticoagulación oral con </a:t>
          </a:r>
          <a:r>
            <a:rPr lang="es-ES" sz="1800" b="1" dirty="0" err="1" smtClean="0"/>
            <a:t>warfarina</a:t>
          </a:r>
          <a:r>
            <a:rPr lang="es-ES" sz="1800" b="1" dirty="0" smtClean="0"/>
            <a:t>. </a:t>
          </a:r>
          <a:endParaRPr lang="es-ES" sz="1800" dirty="0"/>
        </a:p>
      </dgm:t>
    </dgm:pt>
    <dgm:pt modelId="{13DDAC76-25CE-4E50-8C6B-CB574DBBFCB8}" type="parTrans" cxnId="{72A3D659-D0B8-4AD0-8B16-FBD6222963F9}">
      <dgm:prSet/>
      <dgm:spPr/>
      <dgm:t>
        <a:bodyPr/>
        <a:lstStyle/>
        <a:p>
          <a:pPr algn="just"/>
          <a:endParaRPr lang="es-ES" sz="1800"/>
        </a:p>
      </dgm:t>
    </dgm:pt>
    <dgm:pt modelId="{2DAFCF52-5B71-45DC-A73E-227F2F2E3553}" type="sibTrans" cxnId="{72A3D659-D0B8-4AD0-8B16-FBD6222963F9}">
      <dgm:prSet/>
      <dgm:spPr/>
      <dgm:t>
        <a:bodyPr/>
        <a:lstStyle/>
        <a:p>
          <a:pPr algn="just"/>
          <a:endParaRPr lang="es-ES" sz="1800"/>
        </a:p>
      </dgm:t>
    </dgm:pt>
    <dgm:pt modelId="{D794AB2D-C067-427C-ABCF-5DC65E6B3FD8}" type="pres">
      <dgm:prSet presAssocID="{A249D249-FB63-42F1-8086-FD3BD2F31A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9990E52C-4343-4D96-AA58-A2AA1A02F33E}" type="pres">
      <dgm:prSet presAssocID="{EB286383-902A-46D5-954C-8AFB28439BEF}" presName="parenttextcomposite" presStyleCnt="0"/>
      <dgm:spPr/>
      <dgm:t>
        <a:bodyPr/>
        <a:lstStyle/>
        <a:p>
          <a:endParaRPr lang="es-ES"/>
        </a:p>
      </dgm:t>
    </dgm:pt>
    <dgm:pt modelId="{712CA0CE-DFBE-4ADF-B13E-FF1521BB9150}" type="pres">
      <dgm:prSet presAssocID="{EB286383-902A-46D5-954C-8AFB28439BE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B01D4-603F-4D1B-B4AB-0F08C81566BE}" type="pres">
      <dgm:prSet presAssocID="{EB286383-902A-46D5-954C-8AFB28439BEF}" presName="parallelogramComposite" presStyleCnt="0"/>
      <dgm:spPr/>
      <dgm:t>
        <a:bodyPr/>
        <a:lstStyle/>
        <a:p>
          <a:endParaRPr lang="es-ES"/>
        </a:p>
      </dgm:t>
    </dgm:pt>
    <dgm:pt modelId="{D3F414F6-2959-47CB-8232-0274FC08AD04}" type="pres">
      <dgm:prSet presAssocID="{EB286383-902A-46D5-954C-8AFB28439BEF}" presName="parallelogram1" presStyleLbl="alignNode1" presStyleIdx="0" presStyleCnt="28"/>
      <dgm:spPr/>
      <dgm:t>
        <a:bodyPr/>
        <a:lstStyle/>
        <a:p>
          <a:endParaRPr lang="es-ES"/>
        </a:p>
      </dgm:t>
    </dgm:pt>
    <dgm:pt modelId="{603ADBA5-5554-404B-8AD8-F9EECCDBD46F}" type="pres">
      <dgm:prSet presAssocID="{EB286383-902A-46D5-954C-8AFB28439BEF}" presName="parallelogram2" presStyleLbl="alignNode1" presStyleIdx="1" presStyleCnt="28"/>
      <dgm:spPr/>
      <dgm:t>
        <a:bodyPr/>
        <a:lstStyle/>
        <a:p>
          <a:endParaRPr lang="es-ES"/>
        </a:p>
      </dgm:t>
    </dgm:pt>
    <dgm:pt modelId="{2C176620-97CA-4E4A-89AD-EE0795F764FB}" type="pres">
      <dgm:prSet presAssocID="{EB286383-902A-46D5-954C-8AFB28439BEF}" presName="parallelogram3" presStyleLbl="alignNode1" presStyleIdx="2" presStyleCnt="28"/>
      <dgm:spPr/>
      <dgm:t>
        <a:bodyPr/>
        <a:lstStyle/>
        <a:p>
          <a:endParaRPr lang="es-ES"/>
        </a:p>
      </dgm:t>
    </dgm:pt>
    <dgm:pt modelId="{57EB4313-CE9D-4671-B65E-C20452790D5D}" type="pres">
      <dgm:prSet presAssocID="{EB286383-902A-46D5-954C-8AFB28439BEF}" presName="parallelogram4" presStyleLbl="alignNode1" presStyleIdx="3" presStyleCnt="28"/>
      <dgm:spPr/>
      <dgm:t>
        <a:bodyPr/>
        <a:lstStyle/>
        <a:p>
          <a:endParaRPr lang="es-ES"/>
        </a:p>
      </dgm:t>
    </dgm:pt>
    <dgm:pt modelId="{7BEA8FA6-5E56-43CE-A977-1BDCF5621134}" type="pres">
      <dgm:prSet presAssocID="{EB286383-902A-46D5-954C-8AFB28439BEF}" presName="parallelogram5" presStyleLbl="alignNode1" presStyleIdx="4" presStyleCnt="28"/>
      <dgm:spPr/>
      <dgm:t>
        <a:bodyPr/>
        <a:lstStyle/>
        <a:p>
          <a:endParaRPr lang="es-ES"/>
        </a:p>
      </dgm:t>
    </dgm:pt>
    <dgm:pt modelId="{F3B6258F-EA3B-41E8-B329-14742CE25C8F}" type="pres">
      <dgm:prSet presAssocID="{EB286383-902A-46D5-954C-8AFB28439BEF}" presName="parallelogram6" presStyleLbl="alignNode1" presStyleIdx="5" presStyleCnt="28"/>
      <dgm:spPr/>
      <dgm:t>
        <a:bodyPr/>
        <a:lstStyle/>
        <a:p>
          <a:endParaRPr lang="es-ES"/>
        </a:p>
      </dgm:t>
    </dgm:pt>
    <dgm:pt modelId="{6EA12034-9322-41D2-B4AA-AE08AF445C33}" type="pres">
      <dgm:prSet presAssocID="{EB286383-902A-46D5-954C-8AFB28439BEF}" presName="parallelogram7" presStyleLbl="alignNode1" presStyleIdx="6" presStyleCnt="28"/>
      <dgm:spPr/>
      <dgm:t>
        <a:bodyPr/>
        <a:lstStyle/>
        <a:p>
          <a:endParaRPr lang="es-ES"/>
        </a:p>
      </dgm:t>
    </dgm:pt>
    <dgm:pt modelId="{938E7A08-2633-4AE0-97CF-C92C534DACB1}" type="pres">
      <dgm:prSet presAssocID="{4C1DBBF9-981F-4430-9D5A-6969B3B7D152}" presName="sibTrans" presStyleCnt="0"/>
      <dgm:spPr/>
      <dgm:t>
        <a:bodyPr/>
        <a:lstStyle/>
        <a:p>
          <a:endParaRPr lang="es-ES"/>
        </a:p>
      </dgm:t>
    </dgm:pt>
    <dgm:pt modelId="{14723EDF-D4CD-4F30-8A01-1F379CFB422D}" type="pres">
      <dgm:prSet presAssocID="{603276F8-EA5B-4397-9DEC-8C277E36AE36}" presName="parenttextcomposite" presStyleCnt="0"/>
      <dgm:spPr/>
    </dgm:pt>
    <dgm:pt modelId="{117424AC-73F6-44A6-A10B-130AFBE503C7}" type="pres">
      <dgm:prSet presAssocID="{603276F8-EA5B-4397-9DEC-8C277E36AE36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E100E4C8-35D6-42A5-A47C-71E6D53854FF}" type="pres">
      <dgm:prSet presAssocID="{603276F8-EA5B-4397-9DEC-8C277E36AE36}" presName="parallelogramComposite" presStyleCnt="0"/>
      <dgm:spPr/>
    </dgm:pt>
    <dgm:pt modelId="{B6CF46D7-0908-4B9C-B41A-ABDF58A6DDF8}" type="pres">
      <dgm:prSet presAssocID="{603276F8-EA5B-4397-9DEC-8C277E36AE36}" presName="parallelogram1" presStyleLbl="alignNode1" presStyleIdx="7" presStyleCnt="28"/>
      <dgm:spPr/>
    </dgm:pt>
    <dgm:pt modelId="{1EF0D9B1-FD5B-45C6-A5DA-7EB5A355E255}" type="pres">
      <dgm:prSet presAssocID="{603276F8-EA5B-4397-9DEC-8C277E36AE36}" presName="parallelogram2" presStyleLbl="alignNode1" presStyleIdx="8" presStyleCnt="28"/>
      <dgm:spPr/>
    </dgm:pt>
    <dgm:pt modelId="{8365FBFD-499C-4234-968B-0785091588E1}" type="pres">
      <dgm:prSet presAssocID="{603276F8-EA5B-4397-9DEC-8C277E36AE36}" presName="parallelogram3" presStyleLbl="alignNode1" presStyleIdx="9" presStyleCnt="28"/>
      <dgm:spPr/>
    </dgm:pt>
    <dgm:pt modelId="{1C29D839-7A06-448A-9B07-6147FFF81E06}" type="pres">
      <dgm:prSet presAssocID="{603276F8-EA5B-4397-9DEC-8C277E36AE36}" presName="parallelogram4" presStyleLbl="alignNode1" presStyleIdx="10" presStyleCnt="28"/>
      <dgm:spPr/>
    </dgm:pt>
    <dgm:pt modelId="{5DB3B44D-6CC4-4CBA-BE8B-A1FC6012FF21}" type="pres">
      <dgm:prSet presAssocID="{603276F8-EA5B-4397-9DEC-8C277E36AE36}" presName="parallelogram5" presStyleLbl="alignNode1" presStyleIdx="11" presStyleCnt="28"/>
      <dgm:spPr/>
    </dgm:pt>
    <dgm:pt modelId="{5F5D6BBF-9CDA-4E4B-8F99-AB2003AF2394}" type="pres">
      <dgm:prSet presAssocID="{603276F8-EA5B-4397-9DEC-8C277E36AE36}" presName="parallelogram6" presStyleLbl="alignNode1" presStyleIdx="12" presStyleCnt="28"/>
      <dgm:spPr/>
    </dgm:pt>
    <dgm:pt modelId="{DF8641CE-12DA-4E4D-8F77-A92F50C4DD73}" type="pres">
      <dgm:prSet presAssocID="{603276F8-EA5B-4397-9DEC-8C277E36AE36}" presName="parallelogram7" presStyleLbl="alignNode1" presStyleIdx="13" presStyleCnt="28"/>
      <dgm:spPr/>
    </dgm:pt>
    <dgm:pt modelId="{8FD62D8D-F73F-4585-B341-75540A9F9255}" type="pres">
      <dgm:prSet presAssocID="{C390CBC3-C698-4994-9180-5C5372544961}" presName="sibTrans" presStyleCnt="0"/>
      <dgm:spPr/>
    </dgm:pt>
    <dgm:pt modelId="{616D9353-C5AE-4EFB-AB3D-1DABBE89F87F}" type="pres">
      <dgm:prSet presAssocID="{F48CD898-1EF9-4128-9CB9-216C16513EE6}" presName="parenttextcomposite" presStyleCnt="0"/>
      <dgm:spPr/>
    </dgm:pt>
    <dgm:pt modelId="{09EF2E4F-EF55-4A7A-A644-14D89D1D3C0F}" type="pres">
      <dgm:prSet presAssocID="{F48CD898-1EF9-4128-9CB9-216C16513EE6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7A10504D-6A0C-47E7-AED8-2ED59ABF7453}" type="pres">
      <dgm:prSet presAssocID="{F48CD898-1EF9-4128-9CB9-216C16513EE6}" presName="parallelogramComposite" presStyleCnt="0"/>
      <dgm:spPr/>
    </dgm:pt>
    <dgm:pt modelId="{B7160BD9-424C-4484-AB41-3E79FE00A663}" type="pres">
      <dgm:prSet presAssocID="{F48CD898-1EF9-4128-9CB9-216C16513EE6}" presName="parallelogram1" presStyleLbl="alignNode1" presStyleIdx="14" presStyleCnt="28"/>
      <dgm:spPr/>
    </dgm:pt>
    <dgm:pt modelId="{488A80FE-9F4D-4EFF-B73D-6B45B2367DD7}" type="pres">
      <dgm:prSet presAssocID="{F48CD898-1EF9-4128-9CB9-216C16513EE6}" presName="parallelogram2" presStyleLbl="alignNode1" presStyleIdx="15" presStyleCnt="28"/>
      <dgm:spPr/>
    </dgm:pt>
    <dgm:pt modelId="{1531D8CF-C41F-4E7A-AB02-AC3AB76D3F43}" type="pres">
      <dgm:prSet presAssocID="{F48CD898-1EF9-4128-9CB9-216C16513EE6}" presName="parallelogram3" presStyleLbl="alignNode1" presStyleIdx="16" presStyleCnt="28"/>
      <dgm:spPr/>
    </dgm:pt>
    <dgm:pt modelId="{BD0AD590-D27B-4B79-B301-B4CDF716CC8E}" type="pres">
      <dgm:prSet presAssocID="{F48CD898-1EF9-4128-9CB9-216C16513EE6}" presName="parallelogram4" presStyleLbl="alignNode1" presStyleIdx="17" presStyleCnt="28"/>
      <dgm:spPr/>
    </dgm:pt>
    <dgm:pt modelId="{73D1DA2C-7E9B-4D7A-82E5-7FE8DAD33AF4}" type="pres">
      <dgm:prSet presAssocID="{F48CD898-1EF9-4128-9CB9-216C16513EE6}" presName="parallelogram5" presStyleLbl="alignNode1" presStyleIdx="18" presStyleCnt="28"/>
      <dgm:spPr/>
    </dgm:pt>
    <dgm:pt modelId="{5F776C84-9397-4229-B2D2-B7EF1052F706}" type="pres">
      <dgm:prSet presAssocID="{F48CD898-1EF9-4128-9CB9-216C16513EE6}" presName="parallelogram6" presStyleLbl="alignNode1" presStyleIdx="19" presStyleCnt="28"/>
      <dgm:spPr/>
    </dgm:pt>
    <dgm:pt modelId="{5B926B48-E914-4AA4-9C4D-1491266A988F}" type="pres">
      <dgm:prSet presAssocID="{F48CD898-1EF9-4128-9CB9-216C16513EE6}" presName="parallelogram7" presStyleLbl="alignNode1" presStyleIdx="20" presStyleCnt="28"/>
      <dgm:spPr/>
    </dgm:pt>
    <dgm:pt modelId="{EAE48026-6931-4A79-9F3C-45DBEC5DCC18}" type="pres">
      <dgm:prSet presAssocID="{1DC85A80-D3F2-4A8A-9E86-BC42BC4F2022}" presName="sibTrans" presStyleCnt="0"/>
      <dgm:spPr/>
    </dgm:pt>
    <dgm:pt modelId="{84A543A6-3DF8-440D-9652-68736CCF4CC0}" type="pres">
      <dgm:prSet presAssocID="{5A62CA5E-6A5A-4E38-A670-EE156076FF00}" presName="parenttextcomposite" presStyleCnt="0"/>
      <dgm:spPr/>
    </dgm:pt>
    <dgm:pt modelId="{A1282A72-16D2-43E7-AEE3-381B04B782D4}" type="pres">
      <dgm:prSet presAssocID="{5A62CA5E-6A5A-4E38-A670-EE156076FF00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ECC553B9-BD52-405E-95A1-5367826929E2}" type="pres">
      <dgm:prSet presAssocID="{5A62CA5E-6A5A-4E38-A670-EE156076FF00}" presName="parallelogramComposite" presStyleCnt="0"/>
      <dgm:spPr/>
    </dgm:pt>
    <dgm:pt modelId="{883E5020-724A-4C81-97F3-530EDE39E600}" type="pres">
      <dgm:prSet presAssocID="{5A62CA5E-6A5A-4E38-A670-EE156076FF00}" presName="parallelogram1" presStyleLbl="alignNode1" presStyleIdx="21" presStyleCnt="28"/>
      <dgm:spPr/>
    </dgm:pt>
    <dgm:pt modelId="{9206480D-8E2F-49A9-BE52-432475A60BB4}" type="pres">
      <dgm:prSet presAssocID="{5A62CA5E-6A5A-4E38-A670-EE156076FF00}" presName="parallelogram2" presStyleLbl="alignNode1" presStyleIdx="22" presStyleCnt="28"/>
      <dgm:spPr/>
    </dgm:pt>
    <dgm:pt modelId="{84C32D77-04A3-4DF4-A798-3C42A9CB2E31}" type="pres">
      <dgm:prSet presAssocID="{5A62CA5E-6A5A-4E38-A670-EE156076FF00}" presName="parallelogram3" presStyleLbl="alignNode1" presStyleIdx="23" presStyleCnt="28"/>
      <dgm:spPr/>
    </dgm:pt>
    <dgm:pt modelId="{B916E09A-E490-4644-B464-B92DCA3898F5}" type="pres">
      <dgm:prSet presAssocID="{5A62CA5E-6A5A-4E38-A670-EE156076FF00}" presName="parallelogram4" presStyleLbl="alignNode1" presStyleIdx="24" presStyleCnt="28"/>
      <dgm:spPr/>
    </dgm:pt>
    <dgm:pt modelId="{A950C638-92AE-4494-8DA1-F98F41DAEA49}" type="pres">
      <dgm:prSet presAssocID="{5A62CA5E-6A5A-4E38-A670-EE156076FF00}" presName="parallelogram5" presStyleLbl="alignNode1" presStyleIdx="25" presStyleCnt="28"/>
      <dgm:spPr/>
    </dgm:pt>
    <dgm:pt modelId="{8CA25410-30EE-4DDC-9E95-D88E7FF6A795}" type="pres">
      <dgm:prSet presAssocID="{5A62CA5E-6A5A-4E38-A670-EE156076FF00}" presName="parallelogram6" presStyleLbl="alignNode1" presStyleIdx="26" presStyleCnt="28"/>
      <dgm:spPr/>
    </dgm:pt>
    <dgm:pt modelId="{DC35E70C-346B-4A7A-9426-51F292DEC752}" type="pres">
      <dgm:prSet presAssocID="{5A62CA5E-6A5A-4E38-A670-EE156076FF00}" presName="parallelogram7" presStyleLbl="alignNode1" presStyleIdx="27" presStyleCnt="28"/>
      <dgm:spPr/>
    </dgm:pt>
  </dgm:ptLst>
  <dgm:cxnLst>
    <dgm:cxn modelId="{8CD169BD-F745-4317-B6BA-BB447E362680}" srcId="{A249D249-FB63-42F1-8086-FD3BD2F31A64}" destId="{603276F8-EA5B-4397-9DEC-8C277E36AE36}" srcOrd="1" destOrd="0" parTransId="{57C8E396-7E91-49A4-A164-A829A49C3690}" sibTransId="{C390CBC3-C698-4994-9180-5C5372544961}"/>
    <dgm:cxn modelId="{0C29F8D5-8B98-41B8-AE0F-E9563B2E8FB3}" type="presOf" srcId="{603276F8-EA5B-4397-9DEC-8C277E36AE36}" destId="{117424AC-73F6-44A6-A10B-130AFBE503C7}" srcOrd="0" destOrd="0" presId="urn:microsoft.com/office/officeart/2008/layout/VerticalAccentList"/>
    <dgm:cxn modelId="{3BC16966-3FE5-4CC6-AFF2-49D3B731B7D7}" type="presOf" srcId="{EB286383-902A-46D5-954C-8AFB28439BEF}" destId="{712CA0CE-DFBE-4ADF-B13E-FF1521BB9150}" srcOrd="0" destOrd="0" presId="urn:microsoft.com/office/officeart/2008/layout/VerticalAccentList"/>
    <dgm:cxn modelId="{3398F0F7-ED88-4D24-834D-56149E7190B3}" srcId="{A249D249-FB63-42F1-8086-FD3BD2F31A64}" destId="{EB286383-902A-46D5-954C-8AFB28439BEF}" srcOrd="0" destOrd="0" parTransId="{7620F203-F71A-4708-880C-DBFAB86935E4}" sibTransId="{4C1DBBF9-981F-4430-9D5A-6969B3B7D152}"/>
    <dgm:cxn modelId="{C297C138-F45C-48BF-9E29-523806F9FC60}" type="presOf" srcId="{F48CD898-1EF9-4128-9CB9-216C16513EE6}" destId="{09EF2E4F-EF55-4A7A-A644-14D89D1D3C0F}" srcOrd="0" destOrd="0" presId="urn:microsoft.com/office/officeart/2008/layout/VerticalAccentList"/>
    <dgm:cxn modelId="{0758909C-B158-41C4-92E2-F78761142359}" type="presOf" srcId="{5A62CA5E-6A5A-4E38-A670-EE156076FF00}" destId="{A1282A72-16D2-43E7-AEE3-381B04B782D4}" srcOrd="0" destOrd="0" presId="urn:microsoft.com/office/officeart/2008/layout/VerticalAccentList"/>
    <dgm:cxn modelId="{06EC8EC0-8BDC-413A-BDB3-A47105CF92BF}" srcId="{A249D249-FB63-42F1-8086-FD3BD2F31A64}" destId="{F48CD898-1EF9-4128-9CB9-216C16513EE6}" srcOrd="2" destOrd="0" parTransId="{C5C42E96-04B8-4B0F-8DBA-308A8C1EBE92}" sibTransId="{1DC85A80-D3F2-4A8A-9E86-BC42BC4F2022}"/>
    <dgm:cxn modelId="{D4BD11D6-F26A-49B2-B06E-7D4874F91DA3}" type="presOf" srcId="{A249D249-FB63-42F1-8086-FD3BD2F31A64}" destId="{D794AB2D-C067-427C-ABCF-5DC65E6B3FD8}" srcOrd="0" destOrd="0" presId="urn:microsoft.com/office/officeart/2008/layout/VerticalAccentList"/>
    <dgm:cxn modelId="{72A3D659-D0B8-4AD0-8B16-FBD6222963F9}" srcId="{A249D249-FB63-42F1-8086-FD3BD2F31A64}" destId="{5A62CA5E-6A5A-4E38-A670-EE156076FF00}" srcOrd="3" destOrd="0" parTransId="{13DDAC76-25CE-4E50-8C6B-CB574DBBFCB8}" sibTransId="{2DAFCF52-5B71-45DC-A73E-227F2F2E3553}"/>
    <dgm:cxn modelId="{C91AD22E-AE36-47F5-B5A6-635C243CA859}" type="presParOf" srcId="{D794AB2D-C067-427C-ABCF-5DC65E6B3FD8}" destId="{9990E52C-4343-4D96-AA58-A2AA1A02F33E}" srcOrd="0" destOrd="0" presId="urn:microsoft.com/office/officeart/2008/layout/VerticalAccentList"/>
    <dgm:cxn modelId="{D8EE9973-36A6-4D85-8E9B-FF8AA2C295DD}" type="presParOf" srcId="{9990E52C-4343-4D96-AA58-A2AA1A02F33E}" destId="{712CA0CE-DFBE-4ADF-B13E-FF1521BB9150}" srcOrd="0" destOrd="0" presId="urn:microsoft.com/office/officeart/2008/layout/VerticalAccentList"/>
    <dgm:cxn modelId="{ED2AE7A9-A51B-4A6E-AA7B-CE82AB5307DF}" type="presParOf" srcId="{D794AB2D-C067-427C-ABCF-5DC65E6B3FD8}" destId="{205B01D4-603F-4D1B-B4AB-0F08C81566BE}" srcOrd="1" destOrd="0" presId="urn:microsoft.com/office/officeart/2008/layout/VerticalAccentList"/>
    <dgm:cxn modelId="{2C359BE9-3892-4EEB-B48D-0AEB792F2B3C}" type="presParOf" srcId="{205B01D4-603F-4D1B-B4AB-0F08C81566BE}" destId="{D3F414F6-2959-47CB-8232-0274FC08AD04}" srcOrd="0" destOrd="0" presId="urn:microsoft.com/office/officeart/2008/layout/VerticalAccentList"/>
    <dgm:cxn modelId="{6AEA92EC-A4BD-435D-A93F-EB33414DF20C}" type="presParOf" srcId="{205B01D4-603F-4D1B-B4AB-0F08C81566BE}" destId="{603ADBA5-5554-404B-8AD8-F9EECCDBD46F}" srcOrd="1" destOrd="0" presId="urn:microsoft.com/office/officeart/2008/layout/VerticalAccentList"/>
    <dgm:cxn modelId="{80774A38-BD59-490B-A84D-2F52AE5FC11B}" type="presParOf" srcId="{205B01D4-603F-4D1B-B4AB-0F08C81566BE}" destId="{2C176620-97CA-4E4A-89AD-EE0795F764FB}" srcOrd="2" destOrd="0" presId="urn:microsoft.com/office/officeart/2008/layout/VerticalAccentList"/>
    <dgm:cxn modelId="{63F62C28-3364-4869-9599-D72C198669EC}" type="presParOf" srcId="{205B01D4-603F-4D1B-B4AB-0F08C81566BE}" destId="{57EB4313-CE9D-4671-B65E-C20452790D5D}" srcOrd="3" destOrd="0" presId="urn:microsoft.com/office/officeart/2008/layout/VerticalAccentList"/>
    <dgm:cxn modelId="{84452C81-EE09-49FE-8CC0-0EF92545B3A1}" type="presParOf" srcId="{205B01D4-603F-4D1B-B4AB-0F08C81566BE}" destId="{7BEA8FA6-5E56-43CE-A977-1BDCF5621134}" srcOrd="4" destOrd="0" presId="urn:microsoft.com/office/officeart/2008/layout/VerticalAccentList"/>
    <dgm:cxn modelId="{5F5830BE-E98A-4C6C-ABD5-EF9C121E54F7}" type="presParOf" srcId="{205B01D4-603F-4D1B-B4AB-0F08C81566BE}" destId="{F3B6258F-EA3B-41E8-B329-14742CE25C8F}" srcOrd="5" destOrd="0" presId="urn:microsoft.com/office/officeart/2008/layout/VerticalAccentList"/>
    <dgm:cxn modelId="{D87AE700-51C9-451D-BCFF-4B524209DEE5}" type="presParOf" srcId="{205B01D4-603F-4D1B-B4AB-0F08C81566BE}" destId="{6EA12034-9322-41D2-B4AA-AE08AF445C33}" srcOrd="6" destOrd="0" presId="urn:microsoft.com/office/officeart/2008/layout/VerticalAccentList"/>
    <dgm:cxn modelId="{D712F20A-927C-4ED4-B30C-1A52D718A014}" type="presParOf" srcId="{D794AB2D-C067-427C-ABCF-5DC65E6B3FD8}" destId="{938E7A08-2633-4AE0-97CF-C92C534DACB1}" srcOrd="2" destOrd="0" presId="urn:microsoft.com/office/officeart/2008/layout/VerticalAccentList"/>
    <dgm:cxn modelId="{B32ED50E-EB0E-4152-97DD-9478196741B2}" type="presParOf" srcId="{D794AB2D-C067-427C-ABCF-5DC65E6B3FD8}" destId="{14723EDF-D4CD-4F30-8A01-1F379CFB422D}" srcOrd="3" destOrd="0" presId="urn:microsoft.com/office/officeart/2008/layout/VerticalAccentList"/>
    <dgm:cxn modelId="{61742544-6E4A-4C90-A9D7-A0DE2304490E}" type="presParOf" srcId="{14723EDF-D4CD-4F30-8A01-1F379CFB422D}" destId="{117424AC-73F6-44A6-A10B-130AFBE503C7}" srcOrd="0" destOrd="0" presId="urn:microsoft.com/office/officeart/2008/layout/VerticalAccentList"/>
    <dgm:cxn modelId="{4534A82C-9386-4360-99B0-F9DA2C4CCE7C}" type="presParOf" srcId="{D794AB2D-C067-427C-ABCF-5DC65E6B3FD8}" destId="{E100E4C8-35D6-42A5-A47C-71E6D53854FF}" srcOrd="4" destOrd="0" presId="urn:microsoft.com/office/officeart/2008/layout/VerticalAccentList"/>
    <dgm:cxn modelId="{DAB78B91-21A5-4E1B-B9EA-1B21917C60C2}" type="presParOf" srcId="{E100E4C8-35D6-42A5-A47C-71E6D53854FF}" destId="{B6CF46D7-0908-4B9C-B41A-ABDF58A6DDF8}" srcOrd="0" destOrd="0" presId="urn:microsoft.com/office/officeart/2008/layout/VerticalAccentList"/>
    <dgm:cxn modelId="{B9550B39-F913-4633-A806-6FB7040A2D3D}" type="presParOf" srcId="{E100E4C8-35D6-42A5-A47C-71E6D53854FF}" destId="{1EF0D9B1-FD5B-45C6-A5DA-7EB5A355E255}" srcOrd="1" destOrd="0" presId="urn:microsoft.com/office/officeart/2008/layout/VerticalAccentList"/>
    <dgm:cxn modelId="{34B6EC5B-68D5-4DA2-BB98-F70F0CB9C29C}" type="presParOf" srcId="{E100E4C8-35D6-42A5-A47C-71E6D53854FF}" destId="{8365FBFD-499C-4234-968B-0785091588E1}" srcOrd="2" destOrd="0" presId="urn:microsoft.com/office/officeart/2008/layout/VerticalAccentList"/>
    <dgm:cxn modelId="{7F2DCB59-5C74-46CD-AFD2-EE682DF5D665}" type="presParOf" srcId="{E100E4C8-35D6-42A5-A47C-71E6D53854FF}" destId="{1C29D839-7A06-448A-9B07-6147FFF81E06}" srcOrd="3" destOrd="0" presId="urn:microsoft.com/office/officeart/2008/layout/VerticalAccentList"/>
    <dgm:cxn modelId="{EF5EF197-1D5D-4486-9C56-FAF34AC2CD6F}" type="presParOf" srcId="{E100E4C8-35D6-42A5-A47C-71E6D53854FF}" destId="{5DB3B44D-6CC4-4CBA-BE8B-A1FC6012FF21}" srcOrd="4" destOrd="0" presId="urn:microsoft.com/office/officeart/2008/layout/VerticalAccentList"/>
    <dgm:cxn modelId="{3EC9D366-137C-4705-AB91-0E9D97120BFE}" type="presParOf" srcId="{E100E4C8-35D6-42A5-A47C-71E6D53854FF}" destId="{5F5D6BBF-9CDA-4E4B-8F99-AB2003AF2394}" srcOrd="5" destOrd="0" presId="urn:microsoft.com/office/officeart/2008/layout/VerticalAccentList"/>
    <dgm:cxn modelId="{6AD204EE-ABC4-41C7-B894-C7ADD505778F}" type="presParOf" srcId="{E100E4C8-35D6-42A5-A47C-71E6D53854FF}" destId="{DF8641CE-12DA-4E4D-8F77-A92F50C4DD73}" srcOrd="6" destOrd="0" presId="urn:microsoft.com/office/officeart/2008/layout/VerticalAccentList"/>
    <dgm:cxn modelId="{D2F960A0-E120-4600-8AC9-0BCAEE07C91E}" type="presParOf" srcId="{D794AB2D-C067-427C-ABCF-5DC65E6B3FD8}" destId="{8FD62D8D-F73F-4585-B341-75540A9F9255}" srcOrd="5" destOrd="0" presId="urn:microsoft.com/office/officeart/2008/layout/VerticalAccentList"/>
    <dgm:cxn modelId="{AC045F94-9DC0-49A5-BD69-F4AE0C7C8AB0}" type="presParOf" srcId="{D794AB2D-C067-427C-ABCF-5DC65E6B3FD8}" destId="{616D9353-C5AE-4EFB-AB3D-1DABBE89F87F}" srcOrd="6" destOrd="0" presId="urn:microsoft.com/office/officeart/2008/layout/VerticalAccentList"/>
    <dgm:cxn modelId="{F3C27B1E-4AED-41EF-97C2-771D803D0D46}" type="presParOf" srcId="{616D9353-C5AE-4EFB-AB3D-1DABBE89F87F}" destId="{09EF2E4F-EF55-4A7A-A644-14D89D1D3C0F}" srcOrd="0" destOrd="0" presId="urn:microsoft.com/office/officeart/2008/layout/VerticalAccentList"/>
    <dgm:cxn modelId="{06254B00-6DF0-4D9E-9986-B8A883DEA8E7}" type="presParOf" srcId="{D794AB2D-C067-427C-ABCF-5DC65E6B3FD8}" destId="{7A10504D-6A0C-47E7-AED8-2ED59ABF7453}" srcOrd="7" destOrd="0" presId="urn:microsoft.com/office/officeart/2008/layout/VerticalAccentList"/>
    <dgm:cxn modelId="{AD2476E8-9046-47C9-9002-E4B1DACEAED8}" type="presParOf" srcId="{7A10504D-6A0C-47E7-AED8-2ED59ABF7453}" destId="{B7160BD9-424C-4484-AB41-3E79FE00A663}" srcOrd="0" destOrd="0" presId="urn:microsoft.com/office/officeart/2008/layout/VerticalAccentList"/>
    <dgm:cxn modelId="{162CBCE1-D719-40A2-8EC9-F8EFB3C488C2}" type="presParOf" srcId="{7A10504D-6A0C-47E7-AED8-2ED59ABF7453}" destId="{488A80FE-9F4D-4EFF-B73D-6B45B2367DD7}" srcOrd="1" destOrd="0" presId="urn:microsoft.com/office/officeart/2008/layout/VerticalAccentList"/>
    <dgm:cxn modelId="{4FEBCA05-0E12-440B-AD47-3C5D54420AA8}" type="presParOf" srcId="{7A10504D-6A0C-47E7-AED8-2ED59ABF7453}" destId="{1531D8CF-C41F-4E7A-AB02-AC3AB76D3F43}" srcOrd="2" destOrd="0" presId="urn:microsoft.com/office/officeart/2008/layout/VerticalAccentList"/>
    <dgm:cxn modelId="{287F428B-3ACA-4469-9FE1-CE071B028741}" type="presParOf" srcId="{7A10504D-6A0C-47E7-AED8-2ED59ABF7453}" destId="{BD0AD590-D27B-4B79-B301-B4CDF716CC8E}" srcOrd="3" destOrd="0" presId="urn:microsoft.com/office/officeart/2008/layout/VerticalAccentList"/>
    <dgm:cxn modelId="{7B6B3B05-8CFF-4990-9233-7827B7FF3101}" type="presParOf" srcId="{7A10504D-6A0C-47E7-AED8-2ED59ABF7453}" destId="{73D1DA2C-7E9B-4D7A-82E5-7FE8DAD33AF4}" srcOrd="4" destOrd="0" presId="urn:microsoft.com/office/officeart/2008/layout/VerticalAccentList"/>
    <dgm:cxn modelId="{D22AF7E4-6457-4903-BB77-01AADBBC6706}" type="presParOf" srcId="{7A10504D-6A0C-47E7-AED8-2ED59ABF7453}" destId="{5F776C84-9397-4229-B2D2-B7EF1052F706}" srcOrd="5" destOrd="0" presId="urn:microsoft.com/office/officeart/2008/layout/VerticalAccentList"/>
    <dgm:cxn modelId="{CB753792-C7AC-4A2D-AE4B-CF8807729D0E}" type="presParOf" srcId="{7A10504D-6A0C-47E7-AED8-2ED59ABF7453}" destId="{5B926B48-E914-4AA4-9C4D-1491266A988F}" srcOrd="6" destOrd="0" presId="urn:microsoft.com/office/officeart/2008/layout/VerticalAccentList"/>
    <dgm:cxn modelId="{D1E0C914-02C5-4511-82B0-97B0FD03F5AA}" type="presParOf" srcId="{D794AB2D-C067-427C-ABCF-5DC65E6B3FD8}" destId="{EAE48026-6931-4A79-9F3C-45DBEC5DCC18}" srcOrd="8" destOrd="0" presId="urn:microsoft.com/office/officeart/2008/layout/VerticalAccentList"/>
    <dgm:cxn modelId="{D3317C5B-C9FF-4BE9-AC55-28F95CA6ABDB}" type="presParOf" srcId="{D794AB2D-C067-427C-ABCF-5DC65E6B3FD8}" destId="{84A543A6-3DF8-440D-9652-68736CCF4CC0}" srcOrd="9" destOrd="0" presId="urn:microsoft.com/office/officeart/2008/layout/VerticalAccentList"/>
    <dgm:cxn modelId="{FF065349-2063-413D-A3B3-D44BB162AB09}" type="presParOf" srcId="{84A543A6-3DF8-440D-9652-68736CCF4CC0}" destId="{A1282A72-16D2-43E7-AEE3-381B04B782D4}" srcOrd="0" destOrd="0" presId="urn:microsoft.com/office/officeart/2008/layout/VerticalAccentList"/>
    <dgm:cxn modelId="{55501A9B-1AC9-4AFB-A286-713B44CCDE62}" type="presParOf" srcId="{D794AB2D-C067-427C-ABCF-5DC65E6B3FD8}" destId="{ECC553B9-BD52-405E-95A1-5367826929E2}" srcOrd="10" destOrd="0" presId="urn:microsoft.com/office/officeart/2008/layout/VerticalAccentList"/>
    <dgm:cxn modelId="{3E14715E-ACF6-458F-A18A-20B9A55350FB}" type="presParOf" srcId="{ECC553B9-BD52-405E-95A1-5367826929E2}" destId="{883E5020-724A-4C81-97F3-530EDE39E600}" srcOrd="0" destOrd="0" presId="urn:microsoft.com/office/officeart/2008/layout/VerticalAccentList"/>
    <dgm:cxn modelId="{0B98D1A4-B271-4F5D-9B64-B539D44C319D}" type="presParOf" srcId="{ECC553B9-BD52-405E-95A1-5367826929E2}" destId="{9206480D-8E2F-49A9-BE52-432475A60BB4}" srcOrd="1" destOrd="0" presId="urn:microsoft.com/office/officeart/2008/layout/VerticalAccentList"/>
    <dgm:cxn modelId="{839F1F31-C8A9-4043-AF74-28F40CBA36E8}" type="presParOf" srcId="{ECC553B9-BD52-405E-95A1-5367826929E2}" destId="{84C32D77-04A3-4DF4-A798-3C42A9CB2E31}" srcOrd="2" destOrd="0" presId="urn:microsoft.com/office/officeart/2008/layout/VerticalAccentList"/>
    <dgm:cxn modelId="{C9CAE653-C298-4366-AC96-147AF3603DB3}" type="presParOf" srcId="{ECC553B9-BD52-405E-95A1-5367826929E2}" destId="{B916E09A-E490-4644-B464-B92DCA3898F5}" srcOrd="3" destOrd="0" presId="urn:microsoft.com/office/officeart/2008/layout/VerticalAccentList"/>
    <dgm:cxn modelId="{3B29E803-9FE1-46BD-80A1-EFCE185AA8EF}" type="presParOf" srcId="{ECC553B9-BD52-405E-95A1-5367826929E2}" destId="{A950C638-92AE-4494-8DA1-F98F41DAEA49}" srcOrd="4" destOrd="0" presId="urn:microsoft.com/office/officeart/2008/layout/VerticalAccentList"/>
    <dgm:cxn modelId="{D6E58D3B-0563-424A-9DEF-A0A05513762B}" type="presParOf" srcId="{ECC553B9-BD52-405E-95A1-5367826929E2}" destId="{8CA25410-30EE-4DDC-9E95-D88E7FF6A795}" srcOrd="5" destOrd="0" presId="urn:microsoft.com/office/officeart/2008/layout/VerticalAccentList"/>
    <dgm:cxn modelId="{5BFF30B4-7DCE-434B-B831-E97D3660C847}" type="presParOf" srcId="{ECC553B9-BD52-405E-95A1-5367826929E2}" destId="{DC35E70C-346B-4A7A-9426-51F292DEC75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F7100-F07F-4F74-8819-4BC3EED7CCE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01DEC5-8DB1-4388-A6BE-B2A388F2AA5E}">
      <dgm:prSet phldrT="[Texto]" phldr="1" custT="1"/>
      <dgm:spPr/>
      <dgm:t>
        <a:bodyPr/>
        <a:lstStyle/>
        <a:p>
          <a:pPr algn="just"/>
          <a:endParaRPr lang="es-ES" sz="2000" b="1" dirty="0"/>
        </a:p>
      </dgm:t>
    </dgm:pt>
    <dgm:pt modelId="{0FE2394F-824E-4FA7-A248-C609185DC640}" type="parTrans" cxnId="{D6CC3AEF-9FD0-4411-91BD-F0BDAE2CC728}">
      <dgm:prSet/>
      <dgm:spPr/>
      <dgm:t>
        <a:bodyPr/>
        <a:lstStyle/>
        <a:p>
          <a:pPr algn="just"/>
          <a:endParaRPr lang="es-ES" sz="2000" b="1"/>
        </a:p>
      </dgm:t>
    </dgm:pt>
    <dgm:pt modelId="{EBD2B50A-865E-49C5-81FF-BA74A04AABC5}" type="sibTrans" cxnId="{D6CC3AEF-9FD0-4411-91BD-F0BDAE2CC728}">
      <dgm:prSet/>
      <dgm:spPr/>
      <dgm:t>
        <a:bodyPr/>
        <a:lstStyle/>
        <a:p>
          <a:pPr algn="just"/>
          <a:endParaRPr lang="es-ES" sz="2000" b="1"/>
        </a:p>
      </dgm:t>
    </dgm:pt>
    <dgm:pt modelId="{E7D27793-EAA1-4363-8961-DD8D3DA5CB46}">
      <dgm:prSet phldrT="[Texto]" custT="1"/>
      <dgm:spPr/>
      <dgm:t>
        <a:bodyPr/>
        <a:lstStyle/>
        <a:p>
          <a:pPr algn="just"/>
          <a:endParaRPr lang="es-MX" sz="2000" b="1" i="0" dirty="0" smtClean="0"/>
        </a:p>
        <a:p>
          <a:pPr algn="just"/>
          <a:endParaRPr lang="es-MX" sz="2000" b="1" i="0" dirty="0" smtClean="0"/>
        </a:p>
        <a:p>
          <a:pPr algn="just"/>
          <a:r>
            <a:rPr lang="es-MX" sz="2000" b="1" i="0" dirty="0" smtClean="0"/>
            <a:t>Durante el período de estudio, el Instituto del Corazón de la Universidad de Ottawa proporcionó ICP primaria como la estrategia de </a:t>
          </a:r>
          <a:r>
            <a:rPr lang="es-MX" sz="2000" b="1" i="0" dirty="0" err="1" smtClean="0"/>
            <a:t>reperfusión</a:t>
          </a:r>
          <a:r>
            <a:rPr lang="es-MX" sz="2000" b="1" i="0" dirty="0" smtClean="0"/>
            <a:t> dominante para los pacientes con IMCEST que se presentan </a:t>
          </a:r>
          <a:r>
            <a:rPr lang="es-MX" sz="2000" b="1" i="0" dirty="0" smtClean="0"/>
            <a:t>en la red </a:t>
          </a:r>
          <a:r>
            <a:rPr lang="es-MX" sz="2000" b="1" i="0" dirty="0" smtClean="0"/>
            <a:t>de salud local.</a:t>
          </a:r>
          <a:endParaRPr lang="es-ES" sz="2000" b="1" dirty="0"/>
        </a:p>
      </dgm:t>
    </dgm:pt>
    <dgm:pt modelId="{219FD99B-EBEA-4A3E-AAAC-B7A593F2A52A}" type="parTrans" cxnId="{C4BB4C45-41FF-4A7D-9D95-B1FC69D8710D}">
      <dgm:prSet/>
      <dgm:spPr/>
      <dgm:t>
        <a:bodyPr/>
        <a:lstStyle/>
        <a:p>
          <a:pPr algn="just"/>
          <a:endParaRPr lang="es-ES" sz="2000" b="1"/>
        </a:p>
      </dgm:t>
    </dgm:pt>
    <dgm:pt modelId="{AF00D0C5-02C6-4A8A-A040-167ABE7FFCB2}" type="sibTrans" cxnId="{C4BB4C45-41FF-4A7D-9D95-B1FC69D8710D}">
      <dgm:prSet/>
      <dgm:spPr/>
      <dgm:t>
        <a:bodyPr/>
        <a:lstStyle/>
        <a:p>
          <a:pPr algn="just"/>
          <a:endParaRPr lang="es-ES" sz="2000" b="1"/>
        </a:p>
      </dgm:t>
    </dgm:pt>
    <dgm:pt modelId="{C6F6A13E-8D70-432A-BEA7-93BEFACBC037}">
      <dgm:prSet phldrT="[Texto]" custT="1"/>
      <dgm:spPr/>
      <dgm:t>
        <a:bodyPr/>
        <a:lstStyle/>
        <a:p>
          <a:pPr algn="just"/>
          <a:endParaRPr lang="es-MX" sz="2000" b="1" i="0" dirty="0" smtClean="0"/>
        </a:p>
        <a:p>
          <a:pPr algn="just"/>
          <a:endParaRPr lang="es-MX" sz="2000" b="1" i="0" dirty="0" smtClean="0"/>
        </a:p>
        <a:p>
          <a:pPr algn="just"/>
          <a:endParaRPr lang="es-MX" sz="2000" b="1" i="0" dirty="0" smtClean="0"/>
        </a:p>
        <a:p>
          <a:pPr algn="just"/>
          <a:r>
            <a:rPr lang="es-MX" sz="2000" b="1" i="0" dirty="0" smtClean="0"/>
            <a:t>Se identificaron </a:t>
          </a:r>
          <a:r>
            <a:rPr lang="es-MX" sz="2000" b="1" i="0" dirty="0" smtClean="0"/>
            <a:t>a todos los pacientes remitidos para ICP primaria entre julio de 2004 y junio de 2010 que presentaban IMCEST de cara anterior definido como:</a:t>
          </a:r>
          <a:endParaRPr lang="es-ES" sz="2000" b="1" dirty="0"/>
        </a:p>
      </dgm:t>
    </dgm:pt>
    <dgm:pt modelId="{A784A492-439F-4FE2-8D16-67A42B5ACEE9}" type="parTrans" cxnId="{6E1A4749-13CE-46B1-B2B7-D93B73300FF6}">
      <dgm:prSet/>
      <dgm:spPr/>
      <dgm:t>
        <a:bodyPr/>
        <a:lstStyle/>
        <a:p>
          <a:pPr algn="just"/>
          <a:endParaRPr lang="es-ES" sz="2000" b="1"/>
        </a:p>
      </dgm:t>
    </dgm:pt>
    <dgm:pt modelId="{157E4BDC-6D6F-42EF-BB44-DC490037D933}" type="sibTrans" cxnId="{6E1A4749-13CE-46B1-B2B7-D93B73300FF6}">
      <dgm:prSet/>
      <dgm:spPr/>
      <dgm:t>
        <a:bodyPr/>
        <a:lstStyle/>
        <a:p>
          <a:pPr algn="just"/>
          <a:endParaRPr lang="es-ES" sz="2000" b="1"/>
        </a:p>
      </dgm:t>
    </dgm:pt>
    <dgm:pt modelId="{3E1588E3-B961-4022-A865-35B8BB79B449}">
      <dgm:prSet phldrT="[Texto]" phldr="1" custT="1"/>
      <dgm:spPr/>
      <dgm:t>
        <a:bodyPr/>
        <a:lstStyle/>
        <a:p>
          <a:pPr algn="just"/>
          <a:endParaRPr lang="es-ES" sz="2000" b="1" dirty="0"/>
        </a:p>
      </dgm:t>
    </dgm:pt>
    <dgm:pt modelId="{C46CFD28-A888-4013-B3A9-4090CCFD0E60}" type="sibTrans" cxnId="{35504ECD-E7F6-4A6E-B871-0B8BA710EC32}">
      <dgm:prSet/>
      <dgm:spPr/>
      <dgm:t>
        <a:bodyPr/>
        <a:lstStyle/>
        <a:p>
          <a:pPr algn="just"/>
          <a:endParaRPr lang="es-ES" sz="2000" b="1"/>
        </a:p>
      </dgm:t>
    </dgm:pt>
    <dgm:pt modelId="{CEB79DAE-0001-42C9-BAAC-6AFE9B008902}" type="parTrans" cxnId="{35504ECD-E7F6-4A6E-B871-0B8BA710EC32}">
      <dgm:prSet/>
      <dgm:spPr/>
      <dgm:t>
        <a:bodyPr/>
        <a:lstStyle/>
        <a:p>
          <a:pPr algn="just"/>
          <a:endParaRPr lang="es-ES" sz="2000" b="1"/>
        </a:p>
      </dgm:t>
    </dgm:pt>
    <dgm:pt modelId="{D6E7109F-D114-4621-9B59-0444A41E5FD2}" type="pres">
      <dgm:prSet presAssocID="{03FF7100-F07F-4F74-8819-4BC3EED7CC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323BB-ABF9-4697-BC37-C5F35225F6C7}" type="pres">
      <dgm:prSet presAssocID="{7B01DEC5-8DB1-4388-A6BE-B2A388F2AA5E}" presName="compositeNode" presStyleCnt="0">
        <dgm:presLayoutVars>
          <dgm:bulletEnabled val="1"/>
        </dgm:presLayoutVars>
      </dgm:prSet>
      <dgm:spPr/>
    </dgm:pt>
    <dgm:pt modelId="{F07F6F64-ACFF-43E9-8509-5139A2F9607D}" type="pres">
      <dgm:prSet presAssocID="{7B01DEC5-8DB1-4388-A6BE-B2A388F2AA5E}" presName="bgRect" presStyleLbl="node1" presStyleIdx="0" presStyleCnt="2" custScaleX="109489"/>
      <dgm:spPr/>
      <dgm:t>
        <a:bodyPr/>
        <a:lstStyle/>
        <a:p>
          <a:endParaRPr lang="es-ES"/>
        </a:p>
      </dgm:t>
    </dgm:pt>
    <dgm:pt modelId="{F44D1F0F-26EE-41D7-8D0E-20E6195BF0D6}" type="pres">
      <dgm:prSet presAssocID="{7B01DEC5-8DB1-4388-A6BE-B2A388F2AA5E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4C0FD-8EE5-4114-A6C7-AC54F43A49AE}" type="pres">
      <dgm:prSet presAssocID="{7B01DEC5-8DB1-4388-A6BE-B2A388F2AA5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FC446-ECC6-4486-863E-52D8A46DC2D3}" type="pres">
      <dgm:prSet presAssocID="{EBD2B50A-865E-49C5-81FF-BA74A04AABC5}" presName="hSp" presStyleCnt="0"/>
      <dgm:spPr/>
    </dgm:pt>
    <dgm:pt modelId="{FBF4FB1D-B343-4272-A42E-EF4B09CCD05B}" type="pres">
      <dgm:prSet presAssocID="{EBD2B50A-865E-49C5-81FF-BA74A04AABC5}" presName="vProcSp" presStyleCnt="0"/>
      <dgm:spPr/>
    </dgm:pt>
    <dgm:pt modelId="{F5AD328F-295C-4E5F-B87F-396A89FD7EED}" type="pres">
      <dgm:prSet presAssocID="{EBD2B50A-865E-49C5-81FF-BA74A04AABC5}" presName="vSp1" presStyleCnt="0"/>
      <dgm:spPr/>
    </dgm:pt>
    <dgm:pt modelId="{E447A74C-4CBB-4603-945C-2D28D9368EF4}" type="pres">
      <dgm:prSet presAssocID="{EBD2B50A-865E-49C5-81FF-BA74A04AABC5}" presName="simulatedConn" presStyleLbl="solidFgAcc1" presStyleIdx="0" presStyleCnt="1"/>
      <dgm:spPr/>
    </dgm:pt>
    <dgm:pt modelId="{DB44428F-1959-4D90-A8D6-712FDC0400A5}" type="pres">
      <dgm:prSet presAssocID="{EBD2B50A-865E-49C5-81FF-BA74A04AABC5}" presName="vSp2" presStyleCnt="0"/>
      <dgm:spPr/>
    </dgm:pt>
    <dgm:pt modelId="{BCBCDBD6-3BF2-4362-9723-81DE794F5E50}" type="pres">
      <dgm:prSet presAssocID="{EBD2B50A-865E-49C5-81FF-BA74A04AABC5}" presName="sibTrans" presStyleCnt="0"/>
      <dgm:spPr/>
    </dgm:pt>
    <dgm:pt modelId="{BF11EA7B-1229-483C-9CBD-13D4564B72EA}" type="pres">
      <dgm:prSet presAssocID="{3E1588E3-B961-4022-A865-35B8BB79B449}" presName="compositeNode" presStyleCnt="0">
        <dgm:presLayoutVars>
          <dgm:bulletEnabled val="1"/>
        </dgm:presLayoutVars>
      </dgm:prSet>
      <dgm:spPr/>
    </dgm:pt>
    <dgm:pt modelId="{0E019564-D33C-4163-9171-AFEFD18DD4F1}" type="pres">
      <dgm:prSet presAssocID="{3E1588E3-B961-4022-A865-35B8BB79B449}" presName="bgRect" presStyleLbl="node1" presStyleIdx="1" presStyleCnt="2"/>
      <dgm:spPr/>
      <dgm:t>
        <a:bodyPr/>
        <a:lstStyle/>
        <a:p>
          <a:endParaRPr lang="es-ES"/>
        </a:p>
      </dgm:t>
    </dgm:pt>
    <dgm:pt modelId="{C7EBF65E-5CB2-4D2D-8524-9A346547B61D}" type="pres">
      <dgm:prSet presAssocID="{3E1588E3-B961-4022-A865-35B8BB79B449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512820-DF64-480A-B6FB-98FBD4AA85A3}" type="pres">
      <dgm:prSet presAssocID="{3E1588E3-B961-4022-A865-35B8BB79B44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BB4C45-41FF-4A7D-9D95-B1FC69D8710D}" srcId="{7B01DEC5-8DB1-4388-A6BE-B2A388F2AA5E}" destId="{E7D27793-EAA1-4363-8961-DD8D3DA5CB46}" srcOrd="0" destOrd="0" parTransId="{219FD99B-EBEA-4A3E-AAAC-B7A593F2A52A}" sibTransId="{AF00D0C5-02C6-4A8A-A040-167ABE7FFCB2}"/>
    <dgm:cxn modelId="{D6CC3AEF-9FD0-4411-91BD-F0BDAE2CC728}" srcId="{03FF7100-F07F-4F74-8819-4BC3EED7CCEF}" destId="{7B01DEC5-8DB1-4388-A6BE-B2A388F2AA5E}" srcOrd="0" destOrd="0" parTransId="{0FE2394F-824E-4FA7-A248-C609185DC640}" sibTransId="{EBD2B50A-865E-49C5-81FF-BA74A04AABC5}"/>
    <dgm:cxn modelId="{958E5EA9-D8BF-4571-8C23-6BD4B554EACD}" type="presOf" srcId="{3E1588E3-B961-4022-A865-35B8BB79B449}" destId="{C7EBF65E-5CB2-4D2D-8524-9A346547B61D}" srcOrd="1" destOrd="0" presId="urn:microsoft.com/office/officeart/2005/8/layout/hProcess7"/>
    <dgm:cxn modelId="{8E83CAF9-943A-49B5-A9BF-D860CBD27B68}" type="presOf" srcId="{03FF7100-F07F-4F74-8819-4BC3EED7CCEF}" destId="{D6E7109F-D114-4621-9B59-0444A41E5FD2}" srcOrd="0" destOrd="0" presId="urn:microsoft.com/office/officeart/2005/8/layout/hProcess7"/>
    <dgm:cxn modelId="{6E1A4749-13CE-46B1-B2B7-D93B73300FF6}" srcId="{3E1588E3-B961-4022-A865-35B8BB79B449}" destId="{C6F6A13E-8D70-432A-BEA7-93BEFACBC037}" srcOrd="0" destOrd="0" parTransId="{A784A492-439F-4FE2-8D16-67A42B5ACEE9}" sibTransId="{157E4BDC-6D6F-42EF-BB44-DC490037D933}"/>
    <dgm:cxn modelId="{74E0EFE0-2D6C-4EC7-A03F-FC7252C1E8A0}" type="presOf" srcId="{C6F6A13E-8D70-432A-BEA7-93BEFACBC037}" destId="{95512820-DF64-480A-B6FB-98FBD4AA85A3}" srcOrd="0" destOrd="0" presId="urn:microsoft.com/office/officeart/2005/8/layout/hProcess7"/>
    <dgm:cxn modelId="{08A24D3B-4C17-4ACD-9EB1-550344F9CA0F}" type="presOf" srcId="{3E1588E3-B961-4022-A865-35B8BB79B449}" destId="{0E019564-D33C-4163-9171-AFEFD18DD4F1}" srcOrd="0" destOrd="0" presId="urn:microsoft.com/office/officeart/2005/8/layout/hProcess7"/>
    <dgm:cxn modelId="{2206321B-02AA-4726-BDED-09C259DAEE02}" type="presOf" srcId="{7B01DEC5-8DB1-4388-A6BE-B2A388F2AA5E}" destId="{F44D1F0F-26EE-41D7-8D0E-20E6195BF0D6}" srcOrd="1" destOrd="0" presId="urn:microsoft.com/office/officeart/2005/8/layout/hProcess7"/>
    <dgm:cxn modelId="{D0532A95-78D7-494F-95DB-E9BAC033F352}" type="presOf" srcId="{E7D27793-EAA1-4363-8961-DD8D3DA5CB46}" destId="{BB64C0FD-8EE5-4114-A6C7-AC54F43A49AE}" srcOrd="0" destOrd="0" presId="urn:microsoft.com/office/officeart/2005/8/layout/hProcess7"/>
    <dgm:cxn modelId="{35504ECD-E7F6-4A6E-B871-0B8BA710EC32}" srcId="{03FF7100-F07F-4F74-8819-4BC3EED7CCEF}" destId="{3E1588E3-B961-4022-A865-35B8BB79B449}" srcOrd="1" destOrd="0" parTransId="{CEB79DAE-0001-42C9-BAAC-6AFE9B008902}" sibTransId="{C46CFD28-A888-4013-B3A9-4090CCFD0E60}"/>
    <dgm:cxn modelId="{5153D487-D6E3-41F4-B2D6-8A2CC09F9D0F}" type="presOf" srcId="{7B01DEC5-8DB1-4388-A6BE-B2A388F2AA5E}" destId="{F07F6F64-ACFF-43E9-8509-5139A2F9607D}" srcOrd="0" destOrd="0" presId="urn:microsoft.com/office/officeart/2005/8/layout/hProcess7"/>
    <dgm:cxn modelId="{9CA18BC7-1AF7-4C86-8CB2-2142E4D8CAF9}" type="presParOf" srcId="{D6E7109F-D114-4621-9B59-0444A41E5FD2}" destId="{A0F323BB-ABF9-4697-BC37-C5F35225F6C7}" srcOrd="0" destOrd="0" presId="urn:microsoft.com/office/officeart/2005/8/layout/hProcess7"/>
    <dgm:cxn modelId="{5FBA3841-C903-4FF7-9027-5864BA617A44}" type="presParOf" srcId="{A0F323BB-ABF9-4697-BC37-C5F35225F6C7}" destId="{F07F6F64-ACFF-43E9-8509-5139A2F9607D}" srcOrd="0" destOrd="0" presId="urn:microsoft.com/office/officeart/2005/8/layout/hProcess7"/>
    <dgm:cxn modelId="{B5B0CEDB-5195-46ED-933C-3A4A35CA7217}" type="presParOf" srcId="{A0F323BB-ABF9-4697-BC37-C5F35225F6C7}" destId="{F44D1F0F-26EE-41D7-8D0E-20E6195BF0D6}" srcOrd="1" destOrd="0" presId="urn:microsoft.com/office/officeart/2005/8/layout/hProcess7"/>
    <dgm:cxn modelId="{61AFEB63-4502-4E73-9E5C-66ACF1EB7E00}" type="presParOf" srcId="{A0F323BB-ABF9-4697-BC37-C5F35225F6C7}" destId="{BB64C0FD-8EE5-4114-A6C7-AC54F43A49AE}" srcOrd="2" destOrd="0" presId="urn:microsoft.com/office/officeart/2005/8/layout/hProcess7"/>
    <dgm:cxn modelId="{C72376F3-4FC3-4EB3-AB2F-5A3D120E4552}" type="presParOf" srcId="{D6E7109F-D114-4621-9B59-0444A41E5FD2}" destId="{E8FFC446-ECC6-4486-863E-52D8A46DC2D3}" srcOrd="1" destOrd="0" presId="urn:microsoft.com/office/officeart/2005/8/layout/hProcess7"/>
    <dgm:cxn modelId="{70E0DE3E-34B0-41AE-AA29-68D239FACBE3}" type="presParOf" srcId="{D6E7109F-D114-4621-9B59-0444A41E5FD2}" destId="{FBF4FB1D-B343-4272-A42E-EF4B09CCD05B}" srcOrd="2" destOrd="0" presId="urn:microsoft.com/office/officeart/2005/8/layout/hProcess7"/>
    <dgm:cxn modelId="{2AD16E0A-1981-4B88-B4BA-A9728ADE22BF}" type="presParOf" srcId="{FBF4FB1D-B343-4272-A42E-EF4B09CCD05B}" destId="{F5AD328F-295C-4E5F-B87F-396A89FD7EED}" srcOrd="0" destOrd="0" presId="urn:microsoft.com/office/officeart/2005/8/layout/hProcess7"/>
    <dgm:cxn modelId="{BE412F7B-B27C-4987-AE51-FE43EB904D28}" type="presParOf" srcId="{FBF4FB1D-B343-4272-A42E-EF4B09CCD05B}" destId="{E447A74C-4CBB-4603-945C-2D28D9368EF4}" srcOrd="1" destOrd="0" presId="urn:microsoft.com/office/officeart/2005/8/layout/hProcess7"/>
    <dgm:cxn modelId="{1D1C6C40-92F7-40AD-BC1A-D0DF547F202B}" type="presParOf" srcId="{FBF4FB1D-B343-4272-A42E-EF4B09CCD05B}" destId="{DB44428F-1959-4D90-A8D6-712FDC0400A5}" srcOrd="2" destOrd="0" presId="urn:microsoft.com/office/officeart/2005/8/layout/hProcess7"/>
    <dgm:cxn modelId="{BF0B4D04-F1BA-40F5-AB10-64DE4EDB85A2}" type="presParOf" srcId="{D6E7109F-D114-4621-9B59-0444A41E5FD2}" destId="{BCBCDBD6-3BF2-4362-9723-81DE794F5E50}" srcOrd="3" destOrd="0" presId="urn:microsoft.com/office/officeart/2005/8/layout/hProcess7"/>
    <dgm:cxn modelId="{C1EC2801-E8B0-49D7-B158-5CB4C9B91407}" type="presParOf" srcId="{D6E7109F-D114-4621-9B59-0444A41E5FD2}" destId="{BF11EA7B-1229-483C-9CBD-13D4564B72EA}" srcOrd="4" destOrd="0" presId="urn:microsoft.com/office/officeart/2005/8/layout/hProcess7"/>
    <dgm:cxn modelId="{0A335194-B0DE-412E-8836-53383A6C01B4}" type="presParOf" srcId="{BF11EA7B-1229-483C-9CBD-13D4564B72EA}" destId="{0E019564-D33C-4163-9171-AFEFD18DD4F1}" srcOrd="0" destOrd="0" presId="urn:microsoft.com/office/officeart/2005/8/layout/hProcess7"/>
    <dgm:cxn modelId="{DEAEFB52-7EF8-451F-8540-A85C34A4B6C4}" type="presParOf" srcId="{BF11EA7B-1229-483C-9CBD-13D4564B72EA}" destId="{C7EBF65E-5CB2-4D2D-8524-9A346547B61D}" srcOrd="1" destOrd="0" presId="urn:microsoft.com/office/officeart/2005/8/layout/hProcess7"/>
    <dgm:cxn modelId="{8B1266D9-1CF0-4539-BDD7-89A914271889}" type="presParOf" srcId="{BF11EA7B-1229-483C-9CBD-13D4564B72EA}" destId="{95512820-DF64-480A-B6FB-98FBD4AA85A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E02C4-35C1-464C-B692-BF539C857C2F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69575E-9F51-427D-880A-2DBF328566B5}">
      <dgm:prSet phldrT="[Texto]" custT="1"/>
      <dgm:spPr/>
      <dgm:t>
        <a:bodyPr/>
        <a:lstStyle/>
        <a:p>
          <a:r>
            <a:rPr lang="es-MX" sz="2000" b="1" i="0" dirty="0" smtClean="0"/>
            <a:t>1) Molestias isquémicas torácicas de al menos 30 min de duración y aparición dentro de las 12 h de presentación.</a:t>
          </a:r>
          <a:endParaRPr lang="es-ES" sz="2000" b="1" dirty="0"/>
        </a:p>
      </dgm:t>
    </dgm:pt>
    <dgm:pt modelId="{94C238DE-7563-4011-9499-0C28224A3536}" type="parTrans" cxnId="{086CEA72-D8B3-4B10-B0E7-1E05EF9736DD}">
      <dgm:prSet/>
      <dgm:spPr/>
      <dgm:t>
        <a:bodyPr/>
        <a:lstStyle/>
        <a:p>
          <a:endParaRPr lang="es-ES" sz="2000" b="1"/>
        </a:p>
      </dgm:t>
    </dgm:pt>
    <dgm:pt modelId="{2114E3BA-69C7-4B8B-B6C3-95C0509C303D}" type="sibTrans" cxnId="{086CEA72-D8B3-4B10-B0E7-1E05EF9736DD}">
      <dgm:prSet/>
      <dgm:spPr/>
      <dgm:t>
        <a:bodyPr/>
        <a:lstStyle/>
        <a:p>
          <a:endParaRPr lang="es-ES" sz="2000" b="1"/>
        </a:p>
      </dgm:t>
    </dgm:pt>
    <dgm:pt modelId="{23470E90-C8D2-49B3-BD47-C83369C4DEF1}">
      <dgm:prSet phldrT="[Texto]" custT="1"/>
      <dgm:spPr/>
      <dgm:t>
        <a:bodyPr/>
        <a:lstStyle/>
        <a:p>
          <a:r>
            <a:rPr lang="es-MX" sz="2000" b="1" i="0" dirty="0" smtClean="0"/>
            <a:t>2) Al menos 1 mm (0,1 </a:t>
          </a:r>
          <a:r>
            <a:rPr lang="es-MX" sz="2000" b="1" i="0" dirty="0" err="1" smtClean="0"/>
            <a:t>mV</a:t>
          </a:r>
          <a:r>
            <a:rPr lang="es-MX" sz="2000" b="1" i="0" dirty="0" smtClean="0"/>
            <a:t>) de elevación del segmento ST en ≥2 derivaciones precordiales contiguas en un ECG estándar de 12 derivaciones. </a:t>
          </a:r>
          <a:endParaRPr lang="es-ES" sz="2000" b="1" dirty="0"/>
        </a:p>
      </dgm:t>
    </dgm:pt>
    <dgm:pt modelId="{1A1F4479-0654-4C27-9D60-8FB999C42591}" type="parTrans" cxnId="{476F7662-8272-4DC2-9363-B83AA9F2CB1B}">
      <dgm:prSet/>
      <dgm:spPr/>
      <dgm:t>
        <a:bodyPr/>
        <a:lstStyle/>
        <a:p>
          <a:endParaRPr lang="es-ES" sz="2000" b="1"/>
        </a:p>
      </dgm:t>
    </dgm:pt>
    <dgm:pt modelId="{72CCA323-664F-47B3-8E53-44B60D41F698}" type="sibTrans" cxnId="{476F7662-8272-4DC2-9363-B83AA9F2CB1B}">
      <dgm:prSet/>
      <dgm:spPr/>
      <dgm:t>
        <a:bodyPr/>
        <a:lstStyle/>
        <a:p>
          <a:endParaRPr lang="es-ES" sz="2000" b="1"/>
        </a:p>
      </dgm:t>
    </dgm:pt>
    <dgm:pt modelId="{2CD6D575-8FCC-40DC-BD57-B3C072AF9122}" type="pres">
      <dgm:prSet presAssocID="{0C1E02C4-35C1-464C-B692-BF539C857C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D45159-A094-4848-B6C0-F0DBD504F861}" type="pres">
      <dgm:prSet presAssocID="{0C1E02C4-35C1-464C-B692-BF539C857C2F}" presName="arrow" presStyleLbl="bgShp" presStyleIdx="0" presStyleCnt="1"/>
      <dgm:spPr/>
    </dgm:pt>
    <dgm:pt modelId="{52103A51-58DB-4DB5-976D-A1D43163D99E}" type="pres">
      <dgm:prSet presAssocID="{0C1E02C4-35C1-464C-B692-BF539C857C2F}" presName="points" presStyleCnt="0"/>
      <dgm:spPr/>
    </dgm:pt>
    <dgm:pt modelId="{421F05E6-8255-4C76-B849-88FDD96CF863}" type="pres">
      <dgm:prSet presAssocID="{BD69575E-9F51-427D-880A-2DBF328566B5}" presName="compositeA" presStyleCnt="0"/>
      <dgm:spPr/>
    </dgm:pt>
    <dgm:pt modelId="{5637D562-B081-42E3-AF9E-A3D7DC2267E3}" type="pres">
      <dgm:prSet presAssocID="{BD69575E-9F51-427D-880A-2DBF328566B5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34DB01-D07F-4DA6-BC0F-ECE1C3995587}" type="pres">
      <dgm:prSet presAssocID="{BD69575E-9F51-427D-880A-2DBF328566B5}" presName="circleA" presStyleLbl="node1" presStyleIdx="0" presStyleCnt="2"/>
      <dgm:spPr/>
    </dgm:pt>
    <dgm:pt modelId="{42082FBF-733A-439C-9BAB-6064971DB0EC}" type="pres">
      <dgm:prSet presAssocID="{BD69575E-9F51-427D-880A-2DBF328566B5}" presName="spaceA" presStyleCnt="0"/>
      <dgm:spPr/>
    </dgm:pt>
    <dgm:pt modelId="{FC80E480-BBAD-41A0-953B-053B4B6C7121}" type="pres">
      <dgm:prSet presAssocID="{2114E3BA-69C7-4B8B-B6C3-95C0509C303D}" presName="space" presStyleCnt="0"/>
      <dgm:spPr/>
    </dgm:pt>
    <dgm:pt modelId="{D20FD847-C63C-438B-8F2B-FB25F0EAED26}" type="pres">
      <dgm:prSet presAssocID="{23470E90-C8D2-49B3-BD47-C83369C4DEF1}" presName="compositeB" presStyleCnt="0"/>
      <dgm:spPr/>
    </dgm:pt>
    <dgm:pt modelId="{00A1D1EA-D6B9-469F-A675-9255071FDB7E}" type="pres">
      <dgm:prSet presAssocID="{23470E90-C8D2-49B3-BD47-C83369C4DEF1}" presName="textB" presStyleLbl="revTx" presStyleIdx="1" presStyleCnt="2" custScaleX="114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226B3-AB32-4104-AA2A-C1EE4C6FBFCF}" type="pres">
      <dgm:prSet presAssocID="{23470E90-C8D2-49B3-BD47-C83369C4DEF1}" presName="circleB" presStyleLbl="node1" presStyleIdx="1" presStyleCnt="2"/>
      <dgm:spPr/>
    </dgm:pt>
    <dgm:pt modelId="{A98E8BDC-3E82-4A99-BC60-947FB7DD9106}" type="pres">
      <dgm:prSet presAssocID="{23470E90-C8D2-49B3-BD47-C83369C4DEF1}" presName="spaceB" presStyleCnt="0"/>
      <dgm:spPr/>
    </dgm:pt>
  </dgm:ptLst>
  <dgm:cxnLst>
    <dgm:cxn modelId="{1E1C853D-7346-4815-9805-FD719034EF83}" type="presOf" srcId="{23470E90-C8D2-49B3-BD47-C83369C4DEF1}" destId="{00A1D1EA-D6B9-469F-A675-9255071FDB7E}" srcOrd="0" destOrd="0" presId="urn:microsoft.com/office/officeart/2005/8/layout/hProcess11"/>
    <dgm:cxn modelId="{086CEA72-D8B3-4B10-B0E7-1E05EF9736DD}" srcId="{0C1E02C4-35C1-464C-B692-BF539C857C2F}" destId="{BD69575E-9F51-427D-880A-2DBF328566B5}" srcOrd="0" destOrd="0" parTransId="{94C238DE-7563-4011-9499-0C28224A3536}" sibTransId="{2114E3BA-69C7-4B8B-B6C3-95C0509C303D}"/>
    <dgm:cxn modelId="{C212B2C4-184B-4E23-AA6F-4EA44FC2061D}" type="presOf" srcId="{BD69575E-9F51-427D-880A-2DBF328566B5}" destId="{5637D562-B081-42E3-AF9E-A3D7DC2267E3}" srcOrd="0" destOrd="0" presId="urn:microsoft.com/office/officeart/2005/8/layout/hProcess11"/>
    <dgm:cxn modelId="{476F7662-8272-4DC2-9363-B83AA9F2CB1B}" srcId="{0C1E02C4-35C1-464C-B692-BF539C857C2F}" destId="{23470E90-C8D2-49B3-BD47-C83369C4DEF1}" srcOrd="1" destOrd="0" parTransId="{1A1F4479-0654-4C27-9D60-8FB999C42591}" sibTransId="{72CCA323-664F-47B3-8E53-44B60D41F698}"/>
    <dgm:cxn modelId="{4F0049C8-4F60-42B5-89F2-55298BD1754F}" type="presOf" srcId="{0C1E02C4-35C1-464C-B692-BF539C857C2F}" destId="{2CD6D575-8FCC-40DC-BD57-B3C072AF9122}" srcOrd="0" destOrd="0" presId="urn:microsoft.com/office/officeart/2005/8/layout/hProcess11"/>
    <dgm:cxn modelId="{C06E62AE-7EF8-43EA-B3AC-8AA1C737E82B}" type="presParOf" srcId="{2CD6D575-8FCC-40DC-BD57-B3C072AF9122}" destId="{9AD45159-A094-4848-B6C0-F0DBD504F861}" srcOrd="0" destOrd="0" presId="urn:microsoft.com/office/officeart/2005/8/layout/hProcess11"/>
    <dgm:cxn modelId="{403AAD5D-E1FF-4257-BF3D-8F6889D7D4EE}" type="presParOf" srcId="{2CD6D575-8FCC-40DC-BD57-B3C072AF9122}" destId="{52103A51-58DB-4DB5-976D-A1D43163D99E}" srcOrd="1" destOrd="0" presId="urn:microsoft.com/office/officeart/2005/8/layout/hProcess11"/>
    <dgm:cxn modelId="{D200AAC4-180D-40CD-8279-0A2EC7B16ECA}" type="presParOf" srcId="{52103A51-58DB-4DB5-976D-A1D43163D99E}" destId="{421F05E6-8255-4C76-B849-88FDD96CF863}" srcOrd="0" destOrd="0" presId="urn:microsoft.com/office/officeart/2005/8/layout/hProcess11"/>
    <dgm:cxn modelId="{4873C551-1328-48C3-8C90-981240BA8099}" type="presParOf" srcId="{421F05E6-8255-4C76-B849-88FDD96CF863}" destId="{5637D562-B081-42E3-AF9E-A3D7DC2267E3}" srcOrd="0" destOrd="0" presId="urn:microsoft.com/office/officeart/2005/8/layout/hProcess11"/>
    <dgm:cxn modelId="{17FF2B2B-CD14-40C6-AA94-E82A4FB6CB7B}" type="presParOf" srcId="{421F05E6-8255-4C76-B849-88FDD96CF863}" destId="{EE34DB01-D07F-4DA6-BC0F-ECE1C3995587}" srcOrd="1" destOrd="0" presId="urn:microsoft.com/office/officeart/2005/8/layout/hProcess11"/>
    <dgm:cxn modelId="{B827364B-8F77-492E-A6FA-E18276B7BFC1}" type="presParOf" srcId="{421F05E6-8255-4C76-B849-88FDD96CF863}" destId="{42082FBF-733A-439C-9BAB-6064971DB0EC}" srcOrd="2" destOrd="0" presId="urn:microsoft.com/office/officeart/2005/8/layout/hProcess11"/>
    <dgm:cxn modelId="{1C305CEF-DB94-4F8B-9B69-99E5F4591CD0}" type="presParOf" srcId="{52103A51-58DB-4DB5-976D-A1D43163D99E}" destId="{FC80E480-BBAD-41A0-953B-053B4B6C7121}" srcOrd="1" destOrd="0" presId="urn:microsoft.com/office/officeart/2005/8/layout/hProcess11"/>
    <dgm:cxn modelId="{B15F1726-3CA1-4B7B-9781-294C11A95CBD}" type="presParOf" srcId="{52103A51-58DB-4DB5-976D-A1D43163D99E}" destId="{D20FD847-C63C-438B-8F2B-FB25F0EAED26}" srcOrd="2" destOrd="0" presId="urn:microsoft.com/office/officeart/2005/8/layout/hProcess11"/>
    <dgm:cxn modelId="{F37A2051-FFB8-4F41-8158-1ADE6E7DC862}" type="presParOf" srcId="{D20FD847-C63C-438B-8F2B-FB25F0EAED26}" destId="{00A1D1EA-D6B9-469F-A675-9255071FDB7E}" srcOrd="0" destOrd="0" presId="urn:microsoft.com/office/officeart/2005/8/layout/hProcess11"/>
    <dgm:cxn modelId="{56795210-621A-403A-AB4E-673270C53D18}" type="presParOf" srcId="{D20FD847-C63C-438B-8F2B-FB25F0EAED26}" destId="{5CC226B3-AB32-4104-AA2A-C1EE4C6FBFCF}" srcOrd="1" destOrd="0" presId="urn:microsoft.com/office/officeart/2005/8/layout/hProcess11"/>
    <dgm:cxn modelId="{260F0DDB-7FEE-4F5B-B269-811E43DE8C8C}" type="presParOf" srcId="{D20FD847-C63C-438B-8F2B-FB25F0EAED26}" destId="{A98E8BDC-3E82-4A99-BC60-947FB7DD91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073415-E353-4CFD-9A19-37E0E2CCD6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8F3C59-B92B-4905-91BD-9527A3D833DC}">
      <dgm:prSet phldrT="[Texto]" custT="1"/>
      <dgm:spPr/>
      <dgm:t>
        <a:bodyPr/>
        <a:lstStyle/>
        <a:p>
          <a:pPr algn="ctr"/>
          <a:r>
            <a:rPr lang="es-MX" sz="2400" b="1" i="0" dirty="0" smtClean="0"/>
            <a:t>Pacientes con IMCEST de cara anterior en los que se identificó acinesia o </a:t>
          </a:r>
          <a:r>
            <a:rPr lang="es-MX" sz="2400" b="1" i="0" dirty="0" err="1" smtClean="0"/>
            <a:t>discinesia</a:t>
          </a:r>
          <a:r>
            <a:rPr lang="es-MX" sz="2400" b="1" i="0" dirty="0" smtClean="0"/>
            <a:t> en al menos un segmento apical del VI en ETT realizado dentro de los 7 días de la hospitalización.</a:t>
          </a:r>
          <a:endParaRPr lang="es-ES" sz="2400" b="1" dirty="0"/>
        </a:p>
      </dgm:t>
    </dgm:pt>
    <dgm:pt modelId="{88C9AD9E-F1B8-46D4-B4BB-FF021986C1E2}" type="parTrans" cxnId="{9A1F0CD9-D6DB-4B65-8290-61AC761497F9}">
      <dgm:prSet/>
      <dgm:spPr/>
      <dgm:t>
        <a:bodyPr/>
        <a:lstStyle/>
        <a:p>
          <a:pPr algn="ctr"/>
          <a:endParaRPr lang="es-ES" sz="2400" b="1"/>
        </a:p>
      </dgm:t>
    </dgm:pt>
    <dgm:pt modelId="{126962D9-4E9C-476B-8AE2-DC1852094C96}" type="sibTrans" cxnId="{9A1F0CD9-D6DB-4B65-8290-61AC761497F9}">
      <dgm:prSet/>
      <dgm:spPr/>
      <dgm:t>
        <a:bodyPr/>
        <a:lstStyle/>
        <a:p>
          <a:pPr algn="ctr"/>
          <a:endParaRPr lang="es-ES" sz="2400" b="1"/>
        </a:p>
      </dgm:t>
    </dgm:pt>
    <dgm:pt modelId="{2080BF90-2BAF-4A7C-B38F-52E6CC3C2E97}">
      <dgm:prSet phldrT="[Texto]" phldr="1" custT="1"/>
      <dgm:spPr/>
      <dgm:t>
        <a:bodyPr/>
        <a:lstStyle/>
        <a:p>
          <a:pPr algn="ctr"/>
          <a:endParaRPr lang="es-ES" sz="2400" b="1" dirty="0"/>
        </a:p>
      </dgm:t>
    </dgm:pt>
    <dgm:pt modelId="{3D115D4E-278D-4B51-88BA-0BEF5161E609}" type="parTrans" cxnId="{A016D51A-139A-4E75-88EA-9A143A69560D}">
      <dgm:prSet/>
      <dgm:spPr/>
      <dgm:t>
        <a:bodyPr/>
        <a:lstStyle/>
        <a:p>
          <a:pPr algn="ctr"/>
          <a:endParaRPr lang="es-ES" sz="2400" b="1"/>
        </a:p>
      </dgm:t>
    </dgm:pt>
    <dgm:pt modelId="{64464E60-8E4D-4B86-8193-734EC6BC5229}" type="sibTrans" cxnId="{A016D51A-139A-4E75-88EA-9A143A69560D}">
      <dgm:prSet/>
      <dgm:spPr/>
      <dgm:t>
        <a:bodyPr/>
        <a:lstStyle/>
        <a:p>
          <a:pPr algn="ctr"/>
          <a:endParaRPr lang="es-ES" sz="2400" b="1"/>
        </a:p>
      </dgm:t>
    </dgm:pt>
    <dgm:pt modelId="{8ED0C600-F5A3-4B1E-BFE1-568830F9DA92}">
      <dgm:prSet phldrT="[Texto]" custT="1"/>
      <dgm:spPr/>
      <dgm:t>
        <a:bodyPr/>
        <a:lstStyle/>
        <a:p>
          <a:pPr algn="ctr"/>
          <a:r>
            <a:rPr lang="es-MX" sz="2400" b="1" i="0" dirty="0" smtClean="0"/>
            <a:t>Los pacientes fueron divididos en 2 grupos sobre la base de la iniciación de la terapia de </a:t>
          </a:r>
          <a:r>
            <a:rPr lang="es-MX" sz="2400" b="1" i="0" dirty="0" err="1" smtClean="0"/>
            <a:t>Warfarina</a:t>
          </a:r>
          <a:r>
            <a:rPr lang="es-MX" sz="2400" b="1" i="0" dirty="0" smtClean="0"/>
            <a:t> </a:t>
          </a:r>
          <a:r>
            <a:rPr lang="es-MX" sz="2400" b="1" i="0" dirty="0" smtClean="0"/>
            <a:t>durante la hospitalización </a:t>
          </a:r>
          <a:r>
            <a:rPr lang="es-MX" sz="2400" b="1" i="0" dirty="0" smtClean="0"/>
            <a:t>aguda.</a:t>
          </a:r>
          <a:endParaRPr lang="es-ES" sz="2400" b="1" dirty="0"/>
        </a:p>
      </dgm:t>
    </dgm:pt>
    <dgm:pt modelId="{5A939237-820D-4AB6-A041-925AC931FF4F}" type="parTrans" cxnId="{A36B01C1-209A-4E5F-83FC-9039B29D0EA3}">
      <dgm:prSet/>
      <dgm:spPr/>
      <dgm:t>
        <a:bodyPr/>
        <a:lstStyle/>
        <a:p>
          <a:pPr algn="ctr"/>
          <a:endParaRPr lang="es-ES" sz="2400" b="1"/>
        </a:p>
      </dgm:t>
    </dgm:pt>
    <dgm:pt modelId="{7BB87F9E-34D7-4DB3-A698-34E044BA3A0B}" type="sibTrans" cxnId="{A36B01C1-209A-4E5F-83FC-9039B29D0EA3}">
      <dgm:prSet/>
      <dgm:spPr/>
      <dgm:t>
        <a:bodyPr/>
        <a:lstStyle/>
        <a:p>
          <a:pPr algn="ctr"/>
          <a:endParaRPr lang="es-ES" sz="2400" b="1"/>
        </a:p>
      </dgm:t>
    </dgm:pt>
    <dgm:pt modelId="{B43ECC9D-2956-4372-A2C6-B8BD9CA9C972}" type="pres">
      <dgm:prSet presAssocID="{7F073415-E353-4CFD-9A19-37E0E2CCD6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896BA5C-492A-429F-B221-88D1536CAD50}" type="pres">
      <dgm:prSet presAssocID="{458F3C59-B92B-4905-91BD-9527A3D833DC}" presName="composite" presStyleCnt="0"/>
      <dgm:spPr/>
    </dgm:pt>
    <dgm:pt modelId="{0A9658A4-8BE7-4A3B-BC9F-610B4C3EF582}" type="pres">
      <dgm:prSet presAssocID="{458F3C59-B92B-4905-91BD-9527A3D833DC}" presName="bentUpArrow1" presStyleLbl="alignImgPlace1" presStyleIdx="0" presStyleCnt="1" custLinFactNeighborX="-48302"/>
      <dgm:spPr/>
    </dgm:pt>
    <dgm:pt modelId="{CD57F1ED-8AD7-4538-BECB-E0F64A201B48}" type="pres">
      <dgm:prSet presAssocID="{458F3C59-B92B-4905-91BD-9527A3D833DC}" presName="ParentText" presStyleLbl="node1" presStyleIdx="0" presStyleCnt="2" custScaleX="326795" custScaleY="138768" custLinFactNeighborX="-285" custLinFactNeighborY="-33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3B6F9-4481-4A0C-AA00-FB96C4C2CDF2}" type="pres">
      <dgm:prSet presAssocID="{458F3C59-B92B-4905-91BD-9527A3D833DC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9B282A-C79C-4544-A0AC-12C36C5B1841}" type="pres">
      <dgm:prSet presAssocID="{126962D9-4E9C-476B-8AE2-DC1852094C96}" presName="sibTrans" presStyleCnt="0"/>
      <dgm:spPr/>
    </dgm:pt>
    <dgm:pt modelId="{D2D6C92E-F836-46A8-BAC4-1F5048E925AB}" type="pres">
      <dgm:prSet presAssocID="{8ED0C600-F5A3-4B1E-BFE1-568830F9DA92}" presName="composite" presStyleCnt="0"/>
      <dgm:spPr/>
    </dgm:pt>
    <dgm:pt modelId="{3B31386B-5460-49AC-A821-4C0685E16016}" type="pres">
      <dgm:prSet presAssocID="{8ED0C600-F5A3-4B1E-BFE1-568830F9DA92}" presName="ParentText" presStyleLbl="node1" presStyleIdx="1" presStyleCnt="2" custScaleX="324797" custLinFactNeighborX="12972" custLinFactNeighborY="15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6B01C1-209A-4E5F-83FC-9039B29D0EA3}" srcId="{7F073415-E353-4CFD-9A19-37E0E2CCD663}" destId="{8ED0C600-F5A3-4B1E-BFE1-568830F9DA92}" srcOrd="1" destOrd="0" parTransId="{5A939237-820D-4AB6-A041-925AC931FF4F}" sibTransId="{7BB87F9E-34D7-4DB3-A698-34E044BA3A0B}"/>
    <dgm:cxn modelId="{F4762449-1A78-4DF1-98AC-78955306A314}" type="presOf" srcId="{7F073415-E353-4CFD-9A19-37E0E2CCD663}" destId="{B43ECC9D-2956-4372-A2C6-B8BD9CA9C972}" srcOrd="0" destOrd="0" presId="urn:microsoft.com/office/officeart/2005/8/layout/StepDownProcess"/>
    <dgm:cxn modelId="{9A1F0CD9-D6DB-4B65-8290-61AC761497F9}" srcId="{7F073415-E353-4CFD-9A19-37E0E2CCD663}" destId="{458F3C59-B92B-4905-91BD-9527A3D833DC}" srcOrd="0" destOrd="0" parTransId="{88C9AD9E-F1B8-46D4-B4BB-FF021986C1E2}" sibTransId="{126962D9-4E9C-476B-8AE2-DC1852094C96}"/>
    <dgm:cxn modelId="{56D67039-131F-4562-805C-6C4F95652342}" type="presOf" srcId="{458F3C59-B92B-4905-91BD-9527A3D833DC}" destId="{CD57F1ED-8AD7-4538-BECB-E0F64A201B48}" srcOrd="0" destOrd="0" presId="urn:microsoft.com/office/officeart/2005/8/layout/StepDownProcess"/>
    <dgm:cxn modelId="{A016D51A-139A-4E75-88EA-9A143A69560D}" srcId="{458F3C59-B92B-4905-91BD-9527A3D833DC}" destId="{2080BF90-2BAF-4A7C-B38F-52E6CC3C2E97}" srcOrd="0" destOrd="0" parTransId="{3D115D4E-278D-4B51-88BA-0BEF5161E609}" sibTransId="{64464E60-8E4D-4B86-8193-734EC6BC5229}"/>
    <dgm:cxn modelId="{5DAA6F5C-817F-4733-BA62-DEE120CF61F2}" type="presOf" srcId="{8ED0C600-F5A3-4B1E-BFE1-568830F9DA92}" destId="{3B31386B-5460-49AC-A821-4C0685E16016}" srcOrd="0" destOrd="0" presId="urn:microsoft.com/office/officeart/2005/8/layout/StepDownProcess"/>
    <dgm:cxn modelId="{D38658C8-7838-475D-B990-3D7E1B96AF98}" type="presOf" srcId="{2080BF90-2BAF-4A7C-B38F-52E6CC3C2E97}" destId="{5333B6F9-4481-4A0C-AA00-FB96C4C2CDF2}" srcOrd="0" destOrd="0" presId="urn:microsoft.com/office/officeart/2005/8/layout/StepDownProcess"/>
    <dgm:cxn modelId="{10731116-6721-4225-B76D-757B6F6958FE}" type="presParOf" srcId="{B43ECC9D-2956-4372-A2C6-B8BD9CA9C972}" destId="{E896BA5C-492A-429F-B221-88D1536CAD50}" srcOrd="0" destOrd="0" presId="urn:microsoft.com/office/officeart/2005/8/layout/StepDownProcess"/>
    <dgm:cxn modelId="{81F940A5-982A-4D57-A968-6CA076256486}" type="presParOf" srcId="{E896BA5C-492A-429F-B221-88D1536CAD50}" destId="{0A9658A4-8BE7-4A3B-BC9F-610B4C3EF582}" srcOrd="0" destOrd="0" presId="urn:microsoft.com/office/officeart/2005/8/layout/StepDownProcess"/>
    <dgm:cxn modelId="{FAFB8F4E-E4EC-4329-9A11-89EF27FBFC6D}" type="presParOf" srcId="{E896BA5C-492A-429F-B221-88D1536CAD50}" destId="{CD57F1ED-8AD7-4538-BECB-E0F64A201B48}" srcOrd="1" destOrd="0" presId="urn:microsoft.com/office/officeart/2005/8/layout/StepDownProcess"/>
    <dgm:cxn modelId="{16FB0DFF-7D6F-43D9-A0AF-6697430CF7D9}" type="presParOf" srcId="{E896BA5C-492A-429F-B221-88D1536CAD50}" destId="{5333B6F9-4481-4A0C-AA00-FB96C4C2CDF2}" srcOrd="2" destOrd="0" presId="urn:microsoft.com/office/officeart/2005/8/layout/StepDownProcess"/>
    <dgm:cxn modelId="{94A913F2-A7A9-4760-8219-AD411FF73471}" type="presParOf" srcId="{B43ECC9D-2956-4372-A2C6-B8BD9CA9C972}" destId="{679B282A-C79C-4544-A0AC-12C36C5B1841}" srcOrd="1" destOrd="0" presId="urn:microsoft.com/office/officeart/2005/8/layout/StepDownProcess"/>
    <dgm:cxn modelId="{95BC61F0-D1C3-4F0D-95BD-DC36287B7868}" type="presParOf" srcId="{B43ECC9D-2956-4372-A2C6-B8BD9CA9C972}" destId="{D2D6C92E-F836-46A8-BAC4-1F5048E925AB}" srcOrd="2" destOrd="0" presId="urn:microsoft.com/office/officeart/2005/8/layout/StepDownProcess"/>
    <dgm:cxn modelId="{23DCF6F7-3A94-44DC-B89D-B1327B00B590}" type="presParOf" srcId="{D2D6C92E-F836-46A8-BAC4-1F5048E925AB}" destId="{3B31386B-5460-49AC-A821-4C0685E160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675A92-B531-498A-B89B-9A03E8DC7EE9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1774F440-D9C2-432E-8320-97A65AB31DF8}">
      <dgm:prSet phldrT="[Texto]" custT="1"/>
      <dgm:spPr/>
      <dgm:t>
        <a:bodyPr/>
        <a:lstStyle/>
        <a:p>
          <a:r>
            <a:rPr lang="es-MX" sz="2400" b="1" i="0" dirty="0" smtClean="0"/>
            <a:t>Todos los pacientes recibieron 160 mg de aspirina masticable, 600 mg de clopidogrel oral y 60 U/kg de HNF VEV hasta una dosis máxima de 4.000 U antes del cateterismo.</a:t>
          </a:r>
          <a:endParaRPr lang="es-VE" sz="2400" b="1" dirty="0"/>
        </a:p>
      </dgm:t>
    </dgm:pt>
    <dgm:pt modelId="{AED5898B-E311-484C-BF5A-7B450B6ECE88}" type="parTrans" cxnId="{FE1447DF-9190-4049-81A0-784115D844B0}">
      <dgm:prSet/>
      <dgm:spPr/>
      <dgm:t>
        <a:bodyPr/>
        <a:lstStyle/>
        <a:p>
          <a:endParaRPr lang="es-VE" b="1"/>
        </a:p>
      </dgm:t>
    </dgm:pt>
    <dgm:pt modelId="{0D1FEA42-9D1F-492E-BCA6-9082F21110F2}" type="sibTrans" cxnId="{FE1447DF-9190-4049-81A0-784115D844B0}">
      <dgm:prSet/>
      <dgm:spPr/>
      <dgm:t>
        <a:bodyPr/>
        <a:lstStyle/>
        <a:p>
          <a:endParaRPr lang="es-VE" b="1"/>
        </a:p>
      </dgm:t>
    </dgm:pt>
    <dgm:pt modelId="{8D8AEEE4-BB10-498E-AD39-EEE3E1B4A35E}">
      <dgm:prSet phldrT="[Texto]" custT="1"/>
      <dgm:spPr/>
      <dgm:t>
        <a:bodyPr/>
        <a:lstStyle/>
        <a:p>
          <a:r>
            <a:rPr lang="es-MX" sz="2400" b="0" i="0" dirty="0" smtClean="0"/>
            <a:t>El procedimiento de ICP se realizó de acuerdo con el estándar de práctica.</a:t>
          </a:r>
          <a:endParaRPr lang="es-VE" sz="2400" b="0" dirty="0"/>
        </a:p>
      </dgm:t>
    </dgm:pt>
    <dgm:pt modelId="{7E62E7C6-57AD-4889-B5B3-536FE51ABF2E}" type="parTrans" cxnId="{B0EB7811-1666-42F3-87DC-170EB6B6CDFE}">
      <dgm:prSet/>
      <dgm:spPr/>
      <dgm:t>
        <a:bodyPr/>
        <a:lstStyle/>
        <a:p>
          <a:endParaRPr lang="es-VE" b="1"/>
        </a:p>
      </dgm:t>
    </dgm:pt>
    <dgm:pt modelId="{EE142461-8D68-411C-A455-096676961377}" type="sibTrans" cxnId="{B0EB7811-1666-42F3-87DC-170EB6B6CDFE}">
      <dgm:prSet/>
      <dgm:spPr/>
      <dgm:t>
        <a:bodyPr/>
        <a:lstStyle/>
        <a:p>
          <a:endParaRPr lang="es-VE" b="1"/>
        </a:p>
      </dgm:t>
    </dgm:pt>
    <dgm:pt modelId="{E4A1D80A-41D2-45EE-8EBA-7F93C50DE3DA}">
      <dgm:prSet phldrT="[Texto]" custT="1"/>
      <dgm:spPr/>
      <dgm:t>
        <a:bodyPr/>
        <a:lstStyle/>
        <a:p>
          <a:r>
            <a:rPr lang="es-MX" sz="2000" b="0" i="0" dirty="0" smtClean="0"/>
            <a:t>Todos los pacientes fueron tratados con heparina intravenosa después de la ICP hasta que se realizó el ETT.</a:t>
          </a:r>
          <a:endParaRPr lang="es-VE" sz="2000" b="0" dirty="0"/>
        </a:p>
      </dgm:t>
    </dgm:pt>
    <dgm:pt modelId="{59D940AD-689F-468A-8F9C-F33DD58E2C68}" type="parTrans" cxnId="{FE3EA35A-2815-4406-B22A-DFB62FA57F2D}">
      <dgm:prSet/>
      <dgm:spPr/>
      <dgm:t>
        <a:bodyPr/>
        <a:lstStyle/>
        <a:p>
          <a:endParaRPr lang="es-VE" b="1"/>
        </a:p>
      </dgm:t>
    </dgm:pt>
    <dgm:pt modelId="{91A5BB02-6C31-41E0-A7B9-4D211F16B5A1}" type="sibTrans" cxnId="{FE3EA35A-2815-4406-B22A-DFB62FA57F2D}">
      <dgm:prSet/>
      <dgm:spPr/>
      <dgm:t>
        <a:bodyPr/>
        <a:lstStyle/>
        <a:p>
          <a:endParaRPr lang="es-VE" b="1"/>
        </a:p>
      </dgm:t>
    </dgm:pt>
    <dgm:pt modelId="{1C4A4550-1E3C-43DB-9E11-325E10747C30}">
      <dgm:prSet phldrT="[Texto]" custT="1"/>
      <dgm:spPr/>
      <dgm:t>
        <a:bodyPr/>
        <a:lstStyle/>
        <a:p>
          <a:r>
            <a:rPr lang="es-MX" sz="2400" b="0" i="0" dirty="0" smtClean="0"/>
            <a:t>Después de la ICP, se indicaron 81 mg /día de aspirina y 75 mg / día de clopidogrel.</a:t>
          </a:r>
          <a:endParaRPr lang="es-VE" sz="2400" b="0" dirty="0"/>
        </a:p>
      </dgm:t>
    </dgm:pt>
    <dgm:pt modelId="{BB330001-E679-49C5-99CB-7AD0C273821C}" type="parTrans" cxnId="{3D07DD00-77DE-47D5-A685-D0FA3190AAFC}">
      <dgm:prSet/>
      <dgm:spPr/>
      <dgm:t>
        <a:bodyPr/>
        <a:lstStyle/>
        <a:p>
          <a:endParaRPr lang="es-VE" b="1"/>
        </a:p>
      </dgm:t>
    </dgm:pt>
    <dgm:pt modelId="{9B1D2B47-36DB-4FE7-A441-A7B2A2FFC9DE}" type="sibTrans" cxnId="{3D07DD00-77DE-47D5-A685-D0FA3190AAFC}">
      <dgm:prSet/>
      <dgm:spPr/>
      <dgm:t>
        <a:bodyPr/>
        <a:lstStyle/>
        <a:p>
          <a:endParaRPr lang="es-VE" b="1"/>
        </a:p>
      </dgm:t>
    </dgm:pt>
    <dgm:pt modelId="{D3FE04AF-F33F-4068-B40E-BFAC953134FD}" type="pres">
      <dgm:prSet presAssocID="{D4675A92-B531-498A-B89B-9A03E8DC7E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EE44DC4E-4ADF-459F-9386-D4ECDC8FBE6B}" type="pres">
      <dgm:prSet presAssocID="{1774F440-D9C2-432E-8320-97A65AB31DF8}" presName="hierRoot1" presStyleCnt="0">
        <dgm:presLayoutVars>
          <dgm:hierBranch val="init"/>
        </dgm:presLayoutVars>
      </dgm:prSet>
      <dgm:spPr/>
    </dgm:pt>
    <dgm:pt modelId="{85B39BF2-4C49-49F3-808A-C7ED896D2D61}" type="pres">
      <dgm:prSet presAssocID="{1774F440-D9C2-432E-8320-97A65AB31DF8}" presName="rootComposite1" presStyleCnt="0"/>
      <dgm:spPr/>
    </dgm:pt>
    <dgm:pt modelId="{D71BC495-A6B7-4203-889B-7C1506105AA5}" type="pres">
      <dgm:prSet presAssocID="{1774F440-D9C2-432E-8320-97A65AB31DF8}" presName="rootText1" presStyleLbl="node0" presStyleIdx="0" presStyleCnt="1" custScaleX="344171" custScaleY="148906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B2ECBD00-51C7-48BD-842B-25FA6143FF0C}" type="pres">
      <dgm:prSet presAssocID="{1774F440-D9C2-432E-8320-97A65AB31DF8}" presName="rootConnector1" presStyleLbl="node1" presStyleIdx="0" presStyleCnt="0"/>
      <dgm:spPr/>
      <dgm:t>
        <a:bodyPr/>
        <a:lstStyle/>
        <a:p>
          <a:endParaRPr lang="es-VE"/>
        </a:p>
      </dgm:t>
    </dgm:pt>
    <dgm:pt modelId="{B21827DA-0F73-416E-95E0-F6CFB5C44AC7}" type="pres">
      <dgm:prSet presAssocID="{1774F440-D9C2-432E-8320-97A65AB31DF8}" presName="hierChild2" presStyleCnt="0"/>
      <dgm:spPr/>
    </dgm:pt>
    <dgm:pt modelId="{70A32A7F-8146-4142-8557-70DC32BF35A4}" type="pres">
      <dgm:prSet presAssocID="{7E62E7C6-57AD-4889-B5B3-536FE51ABF2E}" presName="Name37" presStyleLbl="parChTrans1D2" presStyleIdx="0" presStyleCnt="3"/>
      <dgm:spPr/>
      <dgm:t>
        <a:bodyPr/>
        <a:lstStyle/>
        <a:p>
          <a:endParaRPr lang="es-VE"/>
        </a:p>
      </dgm:t>
    </dgm:pt>
    <dgm:pt modelId="{315B78F1-DF4A-4096-B9A6-6EC068371DAD}" type="pres">
      <dgm:prSet presAssocID="{8D8AEEE4-BB10-498E-AD39-EEE3E1B4A35E}" presName="hierRoot2" presStyleCnt="0">
        <dgm:presLayoutVars>
          <dgm:hierBranch val="init"/>
        </dgm:presLayoutVars>
      </dgm:prSet>
      <dgm:spPr/>
    </dgm:pt>
    <dgm:pt modelId="{2113CB80-3D95-4D6F-8058-5206F5366D55}" type="pres">
      <dgm:prSet presAssocID="{8D8AEEE4-BB10-498E-AD39-EEE3E1B4A35E}" presName="rootComposite" presStyleCnt="0"/>
      <dgm:spPr/>
    </dgm:pt>
    <dgm:pt modelId="{CBF01271-04E2-45DC-964C-0D3742B0FC37}" type="pres">
      <dgm:prSet presAssocID="{8D8AEEE4-BB10-498E-AD39-EEE3E1B4A35E}" presName="rootText" presStyleLbl="node2" presStyleIdx="0" presStyleCnt="3" custScaleX="103454" custScaleY="17002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72B8191-FF47-4EA2-9497-ADB7AA1AE598}" type="pres">
      <dgm:prSet presAssocID="{8D8AEEE4-BB10-498E-AD39-EEE3E1B4A35E}" presName="rootConnector" presStyleLbl="node2" presStyleIdx="0" presStyleCnt="3"/>
      <dgm:spPr/>
      <dgm:t>
        <a:bodyPr/>
        <a:lstStyle/>
        <a:p>
          <a:endParaRPr lang="es-VE"/>
        </a:p>
      </dgm:t>
    </dgm:pt>
    <dgm:pt modelId="{4FBF8B59-6475-4A96-AC89-ADBF6A660E24}" type="pres">
      <dgm:prSet presAssocID="{8D8AEEE4-BB10-498E-AD39-EEE3E1B4A35E}" presName="hierChild4" presStyleCnt="0"/>
      <dgm:spPr/>
    </dgm:pt>
    <dgm:pt modelId="{F0968CC6-F29B-4502-9CD4-2BD5EEF266DF}" type="pres">
      <dgm:prSet presAssocID="{8D8AEEE4-BB10-498E-AD39-EEE3E1B4A35E}" presName="hierChild5" presStyleCnt="0"/>
      <dgm:spPr/>
    </dgm:pt>
    <dgm:pt modelId="{C319AEE2-B711-4F4F-AFF5-F8EEFE3CB68C}" type="pres">
      <dgm:prSet presAssocID="{59D940AD-689F-468A-8F9C-F33DD58E2C68}" presName="Name37" presStyleLbl="parChTrans1D2" presStyleIdx="1" presStyleCnt="3"/>
      <dgm:spPr/>
      <dgm:t>
        <a:bodyPr/>
        <a:lstStyle/>
        <a:p>
          <a:endParaRPr lang="es-VE"/>
        </a:p>
      </dgm:t>
    </dgm:pt>
    <dgm:pt modelId="{3BFB5A1E-A6D6-4284-9CF8-810182AFF320}" type="pres">
      <dgm:prSet presAssocID="{E4A1D80A-41D2-45EE-8EBA-7F93C50DE3DA}" presName="hierRoot2" presStyleCnt="0">
        <dgm:presLayoutVars>
          <dgm:hierBranch val="init"/>
        </dgm:presLayoutVars>
      </dgm:prSet>
      <dgm:spPr/>
    </dgm:pt>
    <dgm:pt modelId="{5CBEB48D-0A7F-4B16-9B5D-E7806B8227CE}" type="pres">
      <dgm:prSet presAssocID="{E4A1D80A-41D2-45EE-8EBA-7F93C50DE3DA}" presName="rootComposite" presStyleCnt="0"/>
      <dgm:spPr/>
    </dgm:pt>
    <dgm:pt modelId="{4D18317B-96DA-4EB4-9CE2-F9C96A7503CA}" type="pres">
      <dgm:prSet presAssocID="{E4A1D80A-41D2-45EE-8EBA-7F93C50DE3DA}" presName="rootText" presStyleLbl="node2" presStyleIdx="1" presStyleCnt="3" custScaleX="111754" custScaleY="141816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0ED39D62-44F4-4754-B507-6817DD9EFF30}" type="pres">
      <dgm:prSet presAssocID="{E4A1D80A-41D2-45EE-8EBA-7F93C50DE3DA}" presName="rootConnector" presStyleLbl="node2" presStyleIdx="1" presStyleCnt="3"/>
      <dgm:spPr/>
      <dgm:t>
        <a:bodyPr/>
        <a:lstStyle/>
        <a:p>
          <a:endParaRPr lang="es-VE"/>
        </a:p>
      </dgm:t>
    </dgm:pt>
    <dgm:pt modelId="{99359854-E42C-4DAC-A73B-6ED4DC8CB2C0}" type="pres">
      <dgm:prSet presAssocID="{E4A1D80A-41D2-45EE-8EBA-7F93C50DE3DA}" presName="hierChild4" presStyleCnt="0"/>
      <dgm:spPr/>
    </dgm:pt>
    <dgm:pt modelId="{9C7AAAD6-B819-485F-8488-6876B61D944F}" type="pres">
      <dgm:prSet presAssocID="{E4A1D80A-41D2-45EE-8EBA-7F93C50DE3DA}" presName="hierChild5" presStyleCnt="0"/>
      <dgm:spPr/>
    </dgm:pt>
    <dgm:pt modelId="{BC3C493D-E432-4869-BAC6-D28024074847}" type="pres">
      <dgm:prSet presAssocID="{BB330001-E679-49C5-99CB-7AD0C273821C}" presName="Name37" presStyleLbl="parChTrans1D2" presStyleIdx="2" presStyleCnt="3"/>
      <dgm:spPr/>
      <dgm:t>
        <a:bodyPr/>
        <a:lstStyle/>
        <a:p>
          <a:endParaRPr lang="es-VE"/>
        </a:p>
      </dgm:t>
    </dgm:pt>
    <dgm:pt modelId="{485C2B47-264C-4D69-B440-57D4307FC0A5}" type="pres">
      <dgm:prSet presAssocID="{1C4A4550-1E3C-43DB-9E11-325E10747C30}" presName="hierRoot2" presStyleCnt="0">
        <dgm:presLayoutVars>
          <dgm:hierBranch val="init"/>
        </dgm:presLayoutVars>
      </dgm:prSet>
      <dgm:spPr/>
    </dgm:pt>
    <dgm:pt modelId="{76B2A42B-1042-4435-98D6-9158C99C084B}" type="pres">
      <dgm:prSet presAssocID="{1C4A4550-1E3C-43DB-9E11-325E10747C30}" presName="rootComposite" presStyleCnt="0"/>
      <dgm:spPr/>
    </dgm:pt>
    <dgm:pt modelId="{D78CF337-34D0-4524-A5DA-922044D3C619}" type="pres">
      <dgm:prSet presAssocID="{1C4A4550-1E3C-43DB-9E11-325E10747C30}" presName="rootText" presStyleLbl="node2" presStyleIdx="2" presStyleCnt="3" custScaleX="151943" custScaleY="18524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78784539-0009-4EF7-B6E2-4FE6ECE39AA2}" type="pres">
      <dgm:prSet presAssocID="{1C4A4550-1E3C-43DB-9E11-325E10747C30}" presName="rootConnector" presStyleLbl="node2" presStyleIdx="2" presStyleCnt="3"/>
      <dgm:spPr/>
      <dgm:t>
        <a:bodyPr/>
        <a:lstStyle/>
        <a:p>
          <a:endParaRPr lang="es-VE"/>
        </a:p>
      </dgm:t>
    </dgm:pt>
    <dgm:pt modelId="{F9BC875C-FEEF-407F-B96B-F1574483AD8F}" type="pres">
      <dgm:prSet presAssocID="{1C4A4550-1E3C-43DB-9E11-325E10747C30}" presName="hierChild4" presStyleCnt="0"/>
      <dgm:spPr/>
    </dgm:pt>
    <dgm:pt modelId="{1208FA97-9CEB-4959-ABEB-8298301F8F06}" type="pres">
      <dgm:prSet presAssocID="{1C4A4550-1E3C-43DB-9E11-325E10747C30}" presName="hierChild5" presStyleCnt="0"/>
      <dgm:spPr/>
    </dgm:pt>
    <dgm:pt modelId="{EE5D5C89-623C-49F3-97EC-EC2A8F4A319E}" type="pres">
      <dgm:prSet presAssocID="{1774F440-D9C2-432E-8320-97A65AB31DF8}" presName="hierChild3" presStyleCnt="0"/>
      <dgm:spPr/>
    </dgm:pt>
  </dgm:ptLst>
  <dgm:cxnLst>
    <dgm:cxn modelId="{FE1447DF-9190-4049-81A0-784115D844B0}" srcId="{D4675A92-B531-498A-B89B-9A03E8DC7EE9}" destId="{1774F440-D9C2-432E-8320-97A65AB31DF8}" srcOrd="0" destOrd="0" parTransId="{AED5898B-E311-484C-BF5A-7B450B6ECE88}" sibTransId="{0D1FEA42-9D1F-492E-BCA6-9082F21110F2}"/>
    <dgm:cxn modelId="{3D07DD00-77DE-47D5-A685-D0FA3190AAFC}" srcId="{1774F440-D9C2-432E-8320-97A65AB31DF8}" destId="{1C4A4550-1E3C-43DB-9E11-325E10747C30}" srcOrd="2" destOrd="0" parTransId="{BB330001-E679-49C5-99CB-7AD0C273821C}" sibTransId="{9B1D2B47-36DB-4FE7-A441-A7B2A2FFC9DE}"/>
    <dgm:cxn modelId="{F20CE920-89BC-4ECA-9DC4-3F381B579C24}" type="presOf" srcId="{E4A1D80A-41D2-45EE-8EBA-7F93C50DE3DA}" destId="{0ED39D62-44F4-4754-B507-6817DD9EFF30}" srcOrd="1" destOrd="0" presId="urn:microsoft.com/office/officeart/2005/8/layout/orgChart1"/>
    <dgm:cxn modelId="{3DD599A5-F2E9-4B30-B0C7-D9A9030495D9}" type="presOf" srcId="{D4675A92-B531-498A-B89B-9A03E8DC7EE9}" destId="{D3FE04AF-F33F-4068-B40E-BFAC953134FD}" srcOrd="0" destOrd="0" presId="urn:microsoft.com/office/officeart/2005/8/layout/orgChart1"/>
    <dgm:cxn modelId="{33701D37-E83B-472B-A82B-1F7DBB4EFB44}" type="presOf" srcId="{59D940AD-689F-468A-8F9C-F33DD58E2C68}" destId="{C319AEE2-B711-4F4F-AFF5-F8EEFE3CB68C}" srcOrd="0" destOrd="0" presId="urn:microsoft.com/office/officeart/2005/8/layout/orgChart1"/>
    <dgm:cxn modelId="{1C747D64-F26C-42FE-A443-BAD85FDB7F15}" type="presOf" srcId="{8D8AEEE4-BB10-498E-AD39-EEE3E1B4A35E}" destId="{472B8191-FF47-4EA2-9497-ADB7AA1AE598}" srcOrd="1" destOrd="0" presId="urn:microsoft.com/office/officeart/2005/8/layout/orgChart1"/>
    <dgm:cxn modelId="{661D3FE2-E3A0-4D9F-8E65-C55862411E0E}" type="presOf" srcId="{1774F440-D9C2-432E-8320-97A65AB31DF8}" destId="{B2ECBD00-51C7-48BD-842B-25FA6143FF0C}" srcOrd="1" destOrd="0" presId="urn:microsoft.com/office/officeart/2005/8/layout/orgChart1"/>
    <dgm:cxn modelId="{F939E32E-C88C-4117-9A48-146A869FCA81}" type="presOf" srcId="{7E62E7C6-57AD-4889-B5B3-536FE51ABF2E}" destId="{70A32A7F-8146-4142-8557-70DC32BF35A4}" srcOrd="0" destOrd="0" presId="urn:microsoft.com/office/officeart/2005/8/layout/orgChart1"/>
    <dgm:cxn modelId="{FE3EA35A-2815-4406-B22A-DFB62FA57F2D}" srcId="{1774F440-D9C2-432E-8320-97A65AB31DF8}" destId="{E4A1D80A-41D2-45EE-8EBA-7F93C50DE3DA}" srcOrd="1" destOrd="0" parTransId="{59D940AD-689F-468A-8F9C-F33DD58E2C68}" sibTransId="{91A5BB02-6C31-41E0-A7B9-4D211F16B5A1}"/>
    <dgm:cxn modelId="{E1BEB4ED-2FA6-4614-9E86-C314D3656A55}" type="presOf" srcId="{E4A1D80A-41D2-45EE-8EBA-7F93C50DE3DA}" destId="{4D18317B-96DA-4EB4-9CE2-F9C96A7503CA}" srcOrd="0" destOrd="0" presId="urn:microsoft.com/office/officeart/2005/8/layout/orgChart1"/>
    <dgm:cxn modelId="{B0EB7811-1666-42F3-87DC-170EB6B6CDFE}" srcId="{1774F440-D9C2-432E-8320-97A65AB31DF8}" destId="{8D8AEEE4-BB10-498E-AD39-EEE3E1B4A35E}" srcOrd="0" destOrd="0" parTransId="{7E62E7C6-57AD-4889-B5B3-536FE51ABF2E}" sibTransId="{EE142461-8D68-411C-A455-096676961377}"/>
    <dgm:cxn modelId="{AFB02936-CFE0-4B80-B50B-8EFAC08A6204}" type="presOf" srcId="{1774F440-D9C2-432E-8320-97A65AB31DF8}" destId="{D71BC495-A6B7-4203-889B-7C1506105AA5}" srcOrd="0" destOrd="0" presId="urn:microsoft.com/office/officeart/2005/8/layout/orgChart1"/>
    <dgm:cxn modelId="{187770B8-5A4A-47B4-9959-A60F5B3D4616}" type="presOf" srcId="{BB330001-E679-49C5-99CB-7AD0C273821C}" destId="{BC3C493D-E432-4869-BAC6-D28024074847}" srcOrd="0" destOrd="0" presId="urn:microsoft.com/office/officeart/2005/8/layout/orgChart1"/>
    <dgm:cxn modelId="{2D4ED243-C9A5-4892-AA49-6D7108E339D8}" type="presOf" srcId="{1C4A4550-1E3C-43DB-9E11-325E10747C30}" destId="{78784539-0009-4EF7-B6E2-4FE6ECE39AA2}" srcOrd="1" destOrd="0" presId="urn:microsoft.com/office/officeart/2005/8/layout/orgChart1"/>
    <dgm:cxn modelId="{D5B9F204-8FFE-4F4E-A0EE-D7150CE6F117}" type="presOf" srcId="{8D8AEEE4-BB10-498E-AD39-EEE3E1B4A35E}" destId="{CBF01271-04E2-45DC-964C-0D3742B0FC37}" srcOrd="0" destOrd="0" presId="urn:microsoft.com/office/officeart/2005/8/layout/orgChart1"/>
    <dgm:cxn modelId="{43CCCB40-BF71-4F4D-822A-D0809491D3AA}" type="presOf" srcId="{1C4A4550-1E3C-43DB-9E11-325E10747C30}" destId="{D78CF337-34D0-4524-A5DA-922044D3C619}" srcOrd="0" destOrd="0" presId="urn:microsoft.com/office/officeart/2005/8/layout/orgChart1"/>
    <dgm:cxn modelId="{16661752-00F6-4DEA-B5BD-16CAE255BAEA}" type="presParOf" srcId="{D3FE04AF-F33F-4068-B40E-BFAC953134FD}" destId="{EE44DC4E-4ADF-459F-9386-D4ECDC8FBE6B}" srcOrd="0" destOrd="0" presId="urn:microsoft.com/office/officeart/2005/8/layout/orgChart1"/>
    <dgm:cxn modelId="{44CCA205-A4AE-4C7D-AA17-4F14D6FD6481}" type="presParOf" srcId="{EE44DC4E-4ADF-459F-9386-D4ECDC8FBE6B}" destId="{85B39BF2-4C49-49F3-808A-C7ED896D2D61}" srcOrd="0" destOrd="0" presId="urn:microsoft.com/office/officeart/2005/8/layout/orgChart1"/>
    <dgm:cxn modelId="{FBAD5312-921F-46F1-B7B5-D1931180B9B5}" type="presParOf" srcId="{85B39BF2-4C49-49F3-808A-C7ED896D2D61}" destId="{D71BC495-A6B7-4203-889B-7C1506105AA5}" srcOrd="0" destOrd="0" presId="urn:microsoft.com/office/officeart/2005/8/layout/orgChart1"/>
    <dgm:cxn modelId="{F12D0B00-9410-4654-99EB-2C2409586D45}" type="presParOf" srcId="{85B39BF2-4C49-49F3-808A-C7ED896D2D61}" destId="{B2ECBD00-51C7-48BD-842B-25FA6143FF0C}" srcOrd="1" destOrd="0" presId="urn:microsoft.com/office/officeart/2005/8/layout/orgChart1"/>
    <dgm:cxn modelId="{69836EBC-68CD-49FC-84E1-B6A70E18BBD2}" type="presParOf" srcId="{EE44DC4E-4ADF-459F-9386-D4ECDC8FBE6B}" destId="{B21827DA-0F73-416E-95E0-F6CFB5C44AC7}" srcOrd="1" destOrd="0" presId="urn:microsoft.com/office/officeart/2005/8/layout/orgChart1"/>
    <dgm:cxn modelId="{A9B6DAA0-CD06-45C8-9B4E-21688D885E10}" type="presParOf" srcId="{B21827DA-0F73-416E-95E0-F6CFB5C44AC7}" destId="{70A32A7F-8146-4142-8557-70DC32BF35A4}" srcOrd="0" destOrd="0" presId="urn:microsoft.com/office/officeart/2005/8/layout/orgChart1"/>
    <dgm:cxn modelId="{CC41EDED-58C2-4383-B575-991853F3242E}" type="presParOf" srcId="{B21827DA-0F73-416E-95E0-F6CFB5C44AC7}" destId="{315B78F1-DF4A-4096-B9A6-6EC068371DAD}" srcOrd="1" destOrd="0" presId="urn:microsoft.com/office/officeart/2005/8/layout/orgChart1"/>
    <dgm:cxn modelId="{76063819-A792-49F0-9C77-B2DC09750C52}" type="presParOf" srcId="{315B78F1-DF4A-4096-B9A6-6EC068371DAD}" destId="{2113CB80-3D95-4D6F-8058-5206F5366D55}" srcOrd="0" destOrd="0" presId="urn:microsoft.com/office/officeart/2005/8/layout/orgChart1"/>
    <dgm:cxn modelId="{937F4179-B19F-46C2-BF09-2DB83C2C205A}" type="presParOf" srcId="{2113CB80-3D95-4D6F-8058-5206F5366D55}" destId="{CBF01271-04E2-45DC-964C-0D3742B0FC37}" srcOrd="0" destOrd="0" presId="urn:microsoft.com/office/officeart/2005/8/layout/orgChart1"/>
    <dgm:cxn modelId="{B68A4A68-608C-40D7-AE2C-59EC5B19F420}" type="presParOf" srcId="{2113CB80-3D95-4D6F-8058-5206F5366D55}" destId="{472B8191-FF47-4EA2-9497-ADB7AA1AE598}" srcOrd="1" destOrd="0" presId="urn:microsoft.com/office/officeart/2005/8/layout/orgChart1"/>
    <dgm:cxn modelId="{10505BBF-3CB5-4A55-AB1C-A46E93A00416}" type="presParOf" srcId="{315B78F1-DF4A-4096-B9A6-6EC068371DAD}" destId="{4FBF8B59-6475-4A96-AC89-ADBF6A660E24}" srcOrd="1" destOrd="0" presId="urn:microsoft.com/office/officeart/2005/8/layout/orgChart1"/>
    <dgm:cxn modelId="{3FF5A7B1-4CD5-45EF-AEA6-1C9C5A9151FB}" type="presParOf" srcId="{315B78F1-DF4A-4096-B9A6-6EC068371DAD}" destId="{F0968CC6-F29B-4502-9CD4-2BD5EEF266DF}" srcOrd="2" destOrd="0" presId="urn:microsoft.com/office/officeart/2005/8/layout/orgChart1"/>
    <dgm:cxn modelId="{EA1E4E7B-0106-4478-BECD-2B67477E38B8}" type="presParOf" srcId="{B21827DA-0F73-416E-95E0-F6CFB5C44AC7}" destId="{C319AEE2-B711-4F4F-AFF5-F8EEFE3CB68C}" srcOrd="2" destOrd="0" presId="urn:microsoft.com/office/officeart/2005/8/layout/orgChart1"/>
    <dgm:cxn modelId="{AE5AD914-055A-4297-85E2-BE9FEFEC66C4}" type="presParOf" srcId="{B21827DA-0F73-416E-95E0-F6CFB5C44AC7}" destId="{3BFB5A1E-A6D6-4284-9CF8-810182AFF320}" srcOrd="3" destOrd="0" presId="urn:microsoft.com/office/officeart/2005/8/layout/orgChart1"/>
    <dgm:cxn modelId="{75A16290-4313-43D1-92D3-C07B001E7835}" type="presParOf" srcId="{3BFB5A1E-A6D6-4284-9CF8-810182AFF320}" destId="{5CBEB48D-0A7F-4B16-9B5D-E7806B8227CE}" srcOrd="0" destOrd="0" presId="urn:microsoft.com/office/officeart/2005/8/layout/orgChart1"/>
    <dgm:cxn modelId="{2379856C-A83B-4F90-A0BE-C7991B41D1EF}" type="presParOf" srcId="{5CBEB48D-0A7F-4B16-9B5D-E7806B8227CE}" destId="{4D18317B-96DA-4EB4-9CE2-F9C96A7503CA}" srcOrd="0" destOrd="0" presId="urn:microsoft.com/office/officeart/2005/8/layout/orgChart1"/>
    <dgm:cxn modelId="{3972228B-2778-4563-B0A8-655ACEC88366}" type="presParOf" srcId="{5CBEB48D-0A7F-4B16-9B5D-E7806B8227CE}" destId="{0ED39D62-44F4-4754-B507-6817DD9EFF30}" srcOrd="1" destOrd="0" presId="urn:microsoft.com/office/officeart/2005/8/layout/orgChart1"/>
    <dgm:cxn modelId="{C054650F-BCA8-43A0-9F39-B0DF08BED4F7}" type="presParOf" srcId="{3BFB5A1E-A6D6-4284-9CF8-810182AFF320}" destId="{99359854-E42C-4DAC-A73B-6ED4DC8CB2C0}" srcOrd="1" destOrd="0" presId="urn:microsoft.com/office/officeart/2005/8/layout/orgChart1"/>
    <dgm:cxn modelId="{50A9B448-B253-4EB2-8A33-0AC8D929FC7F}" type="presParOf" srcId="{3BFB5A1E-A6D6-4284-9CF8-810182AFF320}" destId="{9C7AAAD6-B819-485F-8488-6876B61D944F}" srcOrd="2" destOrd="0" presId="urn:microsoft.com/office/officeart/2005/8/layout/orgChart1"/>
    <dgm:cxn modelId="{33B9D710-868A-4373-B00A-847581BF76FE}" type="presParOf" srcId="{B21827DA-0F73-416E-95E0-F6CFB5C44AC7}" destId="{BC3C493D-E432-4869-BAC6-D28024074847}" srcOrd="4" destOrd="0" presId="urn:microsoft.com/office/officeart/2005/8/layout/orgChart1"/>
    <dgm:cxn modelId="{2B7EC1F6-E561-4498-B9E1-1BE1673F43DE}" type="presParOf" srcId="{B21827DA-0F73-416E-95E0-F6CFB5C44AC7}" destId="{485C2B47-264C-4D69-B440-57D4307FC0A5}" srcOrd="5" destOrd="0" presId="urn:microsoft.com/office/officeart/2005/8/layout/orgChart1"/>
    <dgm:cxn modelId="{CC4DA0D1-0384-4F8C-83F0-13E98FBA90C2}" type="presParOf" srcId="{485C2B47-264C-4D69-B440-57D4307FC0A5}" destId="{76B2A42B-1042-4435-98D6-9158C99C084B}" srcOrd="0" destOrd="0" presId="urn:microsoft.com/office/officeart/2005/8/layout/orgChart1"/>
    <dgm:cxn modelId="{F84369D5-C035-480E-B588-D20F2970C83C}" type="presParOf" srcId="{76B2A42B-1042-4435-98D6-9158C99C084B}" destId="{D78CF337-34D0-4524-A5DA-922044D3C619}" srcOrd="0" destOrd="0" presId="urn:microsoft.com/office/officeart/2005/8/layout/orgChart1"/>
    <dgm:cxn modelId="{8FFC2B51-5037-41B0-8288-2FD1F2B9C66C}" type="presParOf" srcId="{76B2A42B-1042-4435-98D6-9158C99C084B}" destId="{78784539-0009-4EF7-B6E2-4FE6ECE39AA2}" srcOrd="1" destOrd="0" presId="urn:microsoft.com/office/officeart/2005/8/layout/orgChart1"/>
    <dgm:cxn modelId="{FB52F14D-0452-452F-A989-20FF0A39682E}" type="presParOf" srcId="{485C2B47-264C-4D69-B440-57D4307FC0A5}" destId="{F9BC875C-FEEF-407F-B96B-F1574483AD8F}" srcOrd="1" destOrd="0" presId="urn:microsoft.com/office/officeart/2005/8/layout/orgChart1"/>
    <dgm:cxn modelId="{88C30B7B-E885-4062-A244-5507BEB54184}" type="presParOf" srcId="{485C2B47-264C-4D69-B440-57D4307FC0A5}" destId="{1208FA97-9CEB-4959-ABEB-8298301F8F06}" srcOrd="2" destOrd="0" presId="urn:microsoft.com/office/officeart/2005/8/layout/orgChart1"/>
    <dgm:cxn modelId="{E6FA3E7D-430C-4D0F-98C2-4173AE5FCCB1}" type="presParOf" srcId="{EE44DC4E-4ADF-459F-9386-D4ECDC8FBE6B}" destId="{EE5D5C89-623C-49F3-97EC-EC2A8F4A3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852D4B-9153-4A29-B522-24805CEF9E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2862C7-4520-4E29-9FE6-9E894D22848D}">
      <dgm:prSet phldrT="[Texto]" custT="1"/>
      <dgm:spPr/>
      <dgm:t>
        <a:bodyPr/>
        <a:lstStyle/>
        <a:p>
          <a:r>
            <a:rPr lang="es-MX" sz="2000" b="1" i="0" dirty="0" smtClean="0"/>
            <a:t>La decisión de agregar </a:t>
          </a:r>
          <a:r>
            <a:rPr lang="es-MX" sz="2000" b="1" i="0" dirty="0" err="1" smtClean="0"/>
            <a:t>Warfarina</a:t>
          </a:r>
          <a:r>
            <a:rPr lang="es-MX" sz="2000" b="1" i="0" dirty="0" smtClean="0"/>
            <a:t> </a:t>
          </a:r>
          <a:r>
            <a:rPr lang="es-MX" sz="2000" b="1" i="0" dirty="0" smtClean="0"/>
            <a:t>fue a criterio del cardiólogo tratante.</a:t>
          </a:r>
          <a:endParaRPr lang="es-ES" sz="2000" b="1" dirty="0"/>
        </a:p>
      </dgm:t>
    </dgm:pt>
    <dgm:pt modelId="{55B6ECE1-8FAB-4EF8-8DD7-76AC9556A36E}" type="parTrans" cxnId="{096628A4-CF33-4A3A-9C58-8611C8553966}">
      <dgm:prSet/>
      <dgm:spPr/>
      <dgm:t>
        <a:bodyPr/>
        <a:lstStyle/>
        <a:p>
          <a:endParaRPr lang="es-ES" sz="2000" b="1"/>
        </a:p>
      </dgm:t>
    </dgm:pt>
    <dgm:pt modelId="{A046FD39-754B-4DA2-98DF-89FBB5676F18}" type="sibTrans" cxnId="{096628A4-CF33-4A3A-9C58-8611C8553966}">
      <dgm:prSet/>
      <dgm:spPr/>
      <dgm:t>
        <a:bodyPr/>
        <a:lstStyle/>
        <a:p>
          <a:endParaRPr lang="es-ES" sz="2000" b="1"/>
        </a:p>
      </dgm:t>
    </dgm:pt>
    <dgm:pt modelId="{CAECE76C-C292-4779-A663-3CB888F0FB79}">
      <dgm:prSet phldrT="[Texto]" phldr="1" custT="1"/>
      <dgm:spPr/>
      <dgm:t>
        <a:bodyPr/>
        <a:lstStyle/>
        <a:p>
          <a:endParaRPr lang="es-ES" sz="2000" b="1"/>
        </a:p>
      </dgm:t>
    </dgm:pt>
    <dgm:pt modelId="{36E4BED0-FBA4-4B61-A81E-0944AF5D88E3}" type="parTrans" cxnId="{A64F9B57-54CC-4F0A-A8B0-374D58F91512}">
      <dgm:prSet/>
      <dgm:spPr/>
      <dgm:t>
        <a:bodyPr/>
        <a:lstStyle/>
        <a:p>
          <a:endParaRPr lang="es-ES" sz="2000" b="1"/>
        </a:p>
      </dgm:t>
    </dgm:pt>
    <dgm:pt modelId="{1C2B8CBD-E110-4339-8C77-DDFC3ADB0AB2}" type="sibTrans" cxnId="{A64F9B57-54CC-4F0A-A8B0-374D58F91512}">
      <dgm:prSet/>
      <dgm:spPr/>
      <dgm:t>
        <a:bodyPr/>
        <a:lstStyle/>
        <a:p>
          <a:endParaRPr lang="es-ES" sz="2000" b="1"/>
        </a:p>
      </dgm:t>
    </dgm:pt>
    <dgm:pt modelId="{A6C0CACF-AF7B-4B5A-BC05-4047E9963016}">
      <dgm:prSet phldrT="[Texto]" phldr="1" custT="1"/>
      <dgm:spPr/>
      <dgm:t>
        <a:bodyPr/>
        <a:lstStyle/>
        <a:p>
          <a:endParaRPr lang="es-ES" sz="2000" b="1"/>
        </a:p>
      </dgm:t>
    </dgm:pt>
    <dgm:pt modelId="{14428501-5EF8-4D24-8716-D6C24794D646}" type="parTrans" cxnId="{721EB1FD-9DE2-4AE8-9854-83FCA29276BB}">
      <dgm:prSet/>
      <dgm:spPr/>
      <dgm:t>
        <a:bodyPr/>
        <a:lstStyle/>
        <a:p>
          <a:endParaRPr lang="es-ES" sz="2000" b="1"/>
        </a:p>
      </dgm:t>
    </dgm:pt>
    <dgm:pt modelId="{96EB4A08-FF87-417F-B962-7B4B8BF3BE50}" type="sibTrans" cxnId="{721EB1FD-9DE2-4AE8-9854-83FCA29276BB}">
      <dgm:prSet/>
      <dgm:spPr/>
      <dgm:t>
        <a:bodyPr/>
        <a:lstStyle/>
        <a:p>
          <a:endParaRPr lang="es-ES" sz="2000" b="1"/>
        </a:p>
      </dgm:t>
    </dgm:pt>
    <dgm:pt modelId="{617F6F0A-E353-4DEB-BE2B-8F4204A5FCC8}">
      <dgm:prSet phldrT="[Texto]" custT="1"/>
      <dgm:spPr/>
      <dgm:t>
        <a:bodyPr/>
        <a:lstStyle/>
        <a:p>
          <a:r>
            <a:rPr lang="es-MX" sz="2000" b="1" i="0" dirty="0" smtClean="0"/>
            <a:t>Se prescribió </a:t>
          </a:r>
          <a:r>
            <a:rPr lang="es-MX" sz="2000" b="1" i="0" dirty="0" err="1" smtClean="0"/>
            <a:t>Warfarina</a:t>
          </a:r>
          <a:r>
            <a:rPr lang="es-MX" sz="2000" b="1" i="0" dirty="0" smtClean="0"/>
            <a:t> </a:t>
          </a:r>
          <a:r>
            <a:rPr lang="es-MX" sz="2000" b="1" i="0" dirty="0" smtClean="0"/>
            <a:t>durante 3 a 6 meses y el INR se ajustó entre 2,0 y 3,0 según las pautas prevalecientes.</a:t>
          </a:r>
          <a:endParaRPr lang="es-ES" sz="2000" b="1" dirty="0"/>
        </a:p>
      </dgm:t>
    </dgm:pt>
    <dgm:pt modelId="{3675B285-52A8-40F2-B453-B666E0E24F78}" type="parTrans" cxnId="{FAD93595-043D-4EA7-A792-CE2B323869BA}">
      <dgm:prSet/>
      <dgm:spPr/>
      <dgm:t>
        <a:bodyPr/>
        <a:lstStyle/>
        <a:p>
          <a:endParaRPr lang="es-ES" sz="2000" b="1"/>
        </a:p>
      </dgm:t>
    </dgm:pt>
    <dgm:pt modelId="{7E33516C-D12D-46A7-83A0-A59EA875A6F6}" type="sibTrans" cxnId="{FAD93595-043D-4EA7-A792-CE2B323869BA}">
      <dgm:prSet/>
      <dgm:spPr/>
      <dgm:t>
        <a:bodyPr/>
        <a:lstStyle/>
        <a:p>
          <a:endParaRPr lang="es-ES" sz="2000" b="1"/>
        </a:p>
      </dgm:t>
    </dgm:pt>
    <dgm:pt modelId="{4DA4A902-963C-4C45-850B-03317DB44E18}">
      <dgm:prSet phldrT="[Texto]" phldr="1" custT="1"/>
      <dgm:spPr/>
      <dgm:t>
        <a:bodyPr/>
        <a:lstStyle/>
        <a:p>
          <a:endParaRPr lang="es-ES" sz="2000" b="1" dirty="0"/>
        </a:p>
      </dgm:t>
    </dgm:pt>
    <dgm:pt modelId="{55D2CD49-E30E-4C29-B4E0-794ACC45957C}" type="parTrans" cxnId="{EC586E5F-7E40-406A-B8BC-239F3308F25E}">
      <dgm:prSet/>
      <dgm:spPr/>
      <dgm:t>
        <a:bodyPr/>
        <a:lstStyle/>
        <a:p>
          <a:endParaRPr lang="es-ES" sz="2000" b="1"/>
        </a:p>
      </dgm:t>
    </dgm:pt>
    <dgm:pt modelId="{1E080DDE-2EFF-42E8-8B3C-CEAB3A09A5B9}" type="sibTrans" cxnId="{EC586E5F-7E40-406A-B8BC-239F3308F25E}">
      <dgm:prSet/>
      <dgm:spPr/>
      <dgm:t>
        <a:bodyPr/>
        <a:lstStyle/>
        <a:p>
          <a:endParaRPr lang="es-ES" sz="2000" b="1"/>
        </a:p>
      </dgm:t>
    </dgm:pt>
    <dgm:pt modelId="{C7A08702-36D3-4020-A8AB-DFA2C33ADA60}">
      <dgm:prSet phldrT="[Texto]" custT="1"/>
      <dgm:spPr/>
      <dgm:t>
        <a:bodyPr/>
        <a:lstStyle/>
        <a:p>
          <a:r>
            <a:rPr lang="es-MX" sz="2000" b="1" i="0" dirty="0" smtClean="0"/>
            <a:t>En pacientes que se consideró que no requieren anticoagulantes orales, la heparina se suspendió inmediatamente después del ETT y se mantuvo como terapia puente en los pacientes a los que se le inició </a:t>
          </a:r>
          <a:r>
            <a:rPr lang="es-MX" sz="2000" b="1" i="0" dirty="0" err="1" smtClean="0"/>
            <a:t>Warfarina</a:t>
          </a:r>
          <a:r>
            <a:rPr lang="es-MX" sz="2000" b="1" i="0" dirty="0" smtClean="0"/>
            <a:t>.</a:t>
          </a:r>
          <a:endParaRPr lang="es-ES" sz="2000" b="1" dirty="0"/>
        </a:p>
      </dgm:t>
    </dgm:pt>
    <dgm:pt modelId="{1027886F-9D44-463A-810D-F7F9C98F5F32}" type="sibTrans" cxnId="{9317778F-85DF-4A3D-86DC-581755F29541}">
      <dgm:prSet/>
      <dgm:spPr/>
      <dgm:t>
        <a:bodyPr/>
        <a:lstStyle/>
        <a:p>
          <a:endParaRPr lang="es-ES" sz="2000" b="1"/>
        </a:p>
      </dgm:t>
    </dgm:pt>
    <dgm:pt modelId="{8FB67387-67DF-4D91-95D5-50771B3DE1AB}" type="parTrans" cxnId="{9317778F-85DF-4A3D-86DC-581755F29541}">
      <dgm:prSet/>
      <dgm:spPr/>
      <dgm:t>
        <a:bodyPr/>
        <a:lstStyle/>
        <a:p>
          <a:endParaRPr lang="es-ES" sz="2000" b="1"/>
        </a:p>
      </dgm:t>
    </dgm:pt>
    <dgm:pt modelId="{982A6925-FF83-463A-8028-50703F1DF823}" type="pres">
      <dgm:prSet presAssocID="{B5852D4B-9153-4A29-B522-24805CEF9E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BA016D3-3F18-4E5D-9DF4-0355E2D9055A}" type="pres">
      <dgm:prSet presAssocID="{B62862C7-4520-4E29-9FE6-9E894D22848D}" presName="composite" presStyleCnt="0"/>
      <dgm:spPr/>
    </dgm:pt>
    <dgm:pt modelId="{357EF743-B8D2-4EEF-98B0-1BFF91EEA553}" type="pres">
      <dgm:prSet presAssocID="{B62862C7-4520-4E29-9FE6-9E894D22848D}" presName="bentUpArrow1" presStyleLbl="alignImgPlace1" presStyleIdx="0" presStyleCnt="2" custLinFactNeighborX="-91649" custLinFactNeighborY="-30253"/>
      <dgm:spPr/>
    </dgm:pt>
    <dgm:pt modelId="{2D5ADA8D-C6AC-40E9-9600-74EF195A6C57}" type="pres">
      <dgm:prSet presAssocID="{B62862C7-4520-4E29-9FE6-9E894D22848D}" presName="ParentText" presStyleLbl="node1" presStyleIdx="0" presStyleCnt="3" custScaleX="221789" custScaleY="87392" custLinFactNeighborX="-4717" custLinFactNeighborY="-292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B98FC9-0445-49E3-986B-144BC3C194E5}" type="pres">
      <dgm:prSet presAssocID="{B62862C7-4520-4E29-9FE6-9E894D22848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5EA5D-A8E5-4752-B1B8-844656FBC8ED}" type="pres">
      <dgm:prSet presAssocID="{A046FD39-754B-4DA2-98DF-89FBB5676F18}" presName="sibTrans" presStyleCnt="0"/>
      <dgm:spPr/>
    </dgm:pt>
    <dgm:pt modelId="{3C776B6F-33DF-4C23-8218-EB3B824DDEAE}" type="pres">
      <dgm:prSet presAssocID="{C7A08702-36D3-4020-A8AB-DFA2C33ADA60}" presName="composite" presStyleCnt="0"/>
      <dgm:spPr/>
    </dgm:pt>
    <dgm:pt modelId="{68513E13-9B17-49B1-95FE-7F6DC2592F23}" type="pres">
      <dgm:prSet presAssocID="{C7A08702-36D3-4020-A8AB-DFA2C33ADA60}" presName="bentUpArrow1" presStyleLbl="alignImgPlace1" presStyleIdx="1" presStyleCnt="2" custLinFactNeighborX="-86501" custLinFactNeighborY="2597"/>
      <dgm:spPr/>
    </dgm:pt>
    <dgm:pt modelId="{8AE02F7D-7FFD-4540-8FE1-6314D7067301}" type="pres">
      <dgm:prSet presAssocID="{C7A08702-36D3-4020-A8AB-DFA2C33ADA60}" presName="ParentText" presStyleLbl="node1" presStyleIdx="1" presStyleCnt="3" custScaleX="248473" custScaleY="155561" custLinFactNeighborX="-32572" custLinFactNeighborY="-12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470D8-2085-4948-84CD-CDFB655C0F70}" type="pres">
      <dgm:prSet presAssocID="{C7A08702-36D3-4020-A8AB-DFA2C33ADA6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1160D-8F3B-4C68-BBAA-CBB543DD0FB2}" type="pres">
      <dgm:prSet presAssocID="{1027886F-9D44-463A-810D-F7F9C98F5F32}" presName="sibTrans" presStyleCnt="0"/>
      <dgm:spPr/>
    </dgm:pt>
    <dgm:pt modelId="{88B3D2F1-B15A-48A5-9319-37EC25B66467}" type="pres">
      <dgm:prSet presAssocID="{617F6F0A-E353-4DEB-BE2B-8F4204A5FCC8}" presName="composite" presStyleCnt="0"/>
      <dgm:spPr/>
    </dgm:pt>
    <dgm:pt modelId="{BCCD0B62-C976-4EAF-BC79-0F059FF1478A}" type="pres">
      <dgm:prSet presAssocID="{617F6F0A-E353-4DEB-BE2B-8F4204A5FCC8}" presName="ParentText" presStyleLbl="node1" presStyleIdx="2" presStyleCnt="3" custScaleX="310401" custScaleY="70904" custLinFactNeighborX="-18504" custLinFactNeighborY="66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367AC-D9C7-4087-BB57-CF16DA26379A}" type="pres">
      <dgm:prSet presAssocID="{617F6F0A-E353-4DEB-BE2B-8F4204A5FCC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1EB1FD-9DE2-4AE8-9854-83FCA29276BB}" srcId="{C7A08702-36D3-4020-A8AB-DFA2C33ADA60}" destId="{A6C0CACF-AF7B-4B5A-BC05-4047E9963016}" srcOrd="0" destOrd="0" parTransId="{14428501-5EF8-4D24-8716-D6C24794D646}" sibTransId="{96EB4A08-FF87-417F-B962-7B4B8BF3BE50}"/>
    <dgm:cxn modelId="{A64F9B57-54CC-4F0A-A8B0-374D58F91512}" srcId="{B62862C7-4520-4E29-9FE6-9E894D22848D}" destId="{CAECE76C-C292-4779-A663-3CB888F0FB79}" srcOrd="0" destOrd="0" parTransId="{36E4BED0-FBA4-4B61-A81E-0944AF5D88E3}" sibTransId="{1C2B8CBD-E110-4339-8C77-DDFC3ADB0AB2}"/>
    <dgm:cxn modelId="{EC586E5F-7E40-406A-B8BC-239F3308F25E}" srcId="{617F6F0A-E353-4DEB-BE2B-8F4204A5FCC8}" destId="{4DA4A902-963C-4C45-850B-03317DB44E18}" srcOrd="0" destOrd="0" parTransId="{55D2CD49-E30E-4C29-B4E0-794ACC45957C}" sibTransId="{1E080DDE-2EFF-42E8-8B3C-CEAB3A09A5B9}"/>
    <dgm:cxn modelId="{FEB94298-8E7C-4010-A8FC-CA480EC7C43F}" type="presOf" srcId="{B5852D4B-9153-4A29-B522-24805CEF9E3C}" destId="{982A6925-FF83-463A-8028-50703F1DF823}" srcOrd="0" destOrd="0" presId="urn:microsoft.com/office/officeart/2005/8/layout/StepDownProcess"/>
    <dgm:cxn modelId="{9D7A0AD3-86A0-48D6-A02A-BB1BE8B6326A}" type="presOf" srcId="{B62862C7-4520-4E29-9FE6-9E894D22848D}" destId="{2D5ADA8D-C6AC-40E9-9600-74EF195A6C57}" srcOrd="0" destOrd="0" presId="urn:microsoft.com/office/officeart/2005/8/layout/StepDownProcess"/>
    <dgm:cxn modelId="{9317778F-85DF-4A3D-86DC-581755F29541}" srcId="{B5852D4B-9153-4A29-B522-24805CEF9E3C}" destId="{C7A08702-36D3-4020-A8AB-DFA2C33ADA60}" srcOrd="1" destOrd="0" parTransId="{8FB67387-67DF-4D91-95D5-50771B3DE1AB}" sibTransId="{1027886F-9D44-463A-810D-F7F9C98F5F32}"/>
    <dgm:cxn modelId="{9A0584AB-7D55-4E5A-80DB-9051F02E77AF}" type="presOf" srcId="{C7A08702-36D3-4020-A8AB-DFA2C33ADA60}" destId="{8AE02F7D-7FFD-4540-8FE1-6314D7067301}" srcOrd="0" destOrd="0" presId="urn:microsoft.com/office/officeart/2005/8/layout/StepDownProcess"/>
    <dgm:cxn modelId="{FAD93595-043D-4EA7-A792-CE2B323869BA}" srcId="{B5852D4B-9153-4A29-B522-24805CEF9E3C}" destId="{617F6F0A-E353-4DEB-BE2B-8F4204A5FCC8}" srcOrd="2" destOrd="0" parTransId="{3675B285-52A8-40F2-B453-B666E0E24F78}" sibTransId="{7E33516C-D12D-46A7-83A0-A59EA875A6F6}"/>
    <dgm:cxn modelId="{388CF81E-A706-4D57-9E03-054EEC110D87}" type="presOf" srcId="{617F6F0A-E353-4DEB-BE2B-8F4204A5FCC8}" destId="{BCCD0B62-C976-4EAF-BC79-0F059FF1478A}" srcOrd="0" destOrd="0" presId="urn:microsoft.com/office/officeart/2005/8/layout/StepDownProcess"/>
    <dgm:cxn modelId="{096628A4-CF33-4A3A-9C58-8611C8553966}" srcId="{B5852D4B-9153-4A29-B522-24805CEF9E3C}" destId="{B62862C7-4520-4E29-9FE6-9E894D22848D}" srcOrd="0" destOrd="0" parTransId="{55B6ECE1-8FAB-4EF8-8DD7-76AC9556A36E}" sibTransId="{A046FD39-754B-4DA2-98DF-89FBB5676F18}"/>
    <dgm:cxn modelId="{8F781914-799E-44CC-84A3-C5BA26603142}" type="presOf" srcId="{4DA4A902-963C-4C45-850B-03317DB44E18}" destId="{B39367AC-D9C7-4087-BB57-CF16DA26379A}" srcOrd="0" destOrd="0" presId="urn:microsoft.com/office/officeart/2005/8/layout/StepDownProcess"/>
    <dgm:cxn modelId="{2961918D-9D91-4204-804A-9F13D76E7D8B}" type="presOf" srcId="{A6C0CACF-AF7B-4B5A-BC05-4047E9963016}" destId="{701470D8-2085-4948-84CD-CDFB655C0F70}" srcOrd="0" destOrd="0" presId="urn:microsoft.com/office/officeart/2005/8/layout/StepDownProcess"/>
    <dgm:cxn modelId="{D5D2040A-F339-4B01-A38D-57A9E61A8C88}" type="presOf" srcId="{CAECE76C-C292-4779-A663-3CB888F0FB79}" destId="{12B98FC9-0445-49E3-986B-144BC3C194E5}" srcOrd="0" destOrd="0" presId="urn:microsoft.com/office/officeart/2005/8/layout/StepDownProcess"/>
    <dgm:cxn modelId="{7915499A-30D8-4400-BEC4-D834E17D5E79}" type="presParOf" srcId="{982A6925-FF83-463A-8028-50703F1DF823}" destId="{7BA016D3-3F18-4E5D-9DF4-0355E2D9055A}" srcOrd="0" destOrd="0" presId="urn:microsoft.com/office/officeart/2005/8/layout/StepDownProcess"/>
    <dgm:cxn modelId="{8497C201-64C7-466B-97BC-5E38FF52DC2B}" type="presParOf" srcId="{7BA016D3-3F18-4E5D-9DF4-0355E2D9055A}" destId="{357EF743-B8D2-4EEF-98B0-1BFF91EEA553}" srcOrd="0" destOrd="0" presId="urn:microsoft.com/office/officeart/2005/8/layout/StepDownProcess"/>
    <dgm:cxn modelId="{7A76A456-685A-4BDA-ADBD-CD3A4FA03DCB}" type="presParOf" srcId="{7BA016D3-3F18-4E5D-9DF4-0355E2D9055A}" destId="{2D5ADA8D-C6AC-40E9-9600-74EF195A6C57}" srcOrd="1" destOrd="0" presId="urn:microsoft.com/office/officeart/2005/8/layout/StepDownProcess"/>
    <dgm:cxn modelId="{4952BB69-5C2B-49E8-981E-59432A6EA4FD}" type="presParOf" srcId="{7BA016D3-3F18-4E5D-9DF4-0355E2D9055A}" destId="{12B98FC9-0445-49E3-986B-144BC3C194E5}" srcOrd="2" destOrd="0" presId="urn:microsoft.com/office/officeart/2005/8/layout/StepDownProcess"/>
    <dgm:cxn modelId="{AB9ACD57-FB6F-4C9A-B79D-B6D2F96D31E9}" type="presParOf" srcId="{982A6925-FF83-463A-8028-50703F1DF823}" destId="{1025EA5D-A8E5-4752-B1B8-844656FBC8ED}" srcOrd="1" destOrd="0" presId="urn:microsoft.com/office/officeart/2005/8/layout/StepDownProcess"/>
    <dgm:cxn modelId="{58BCAE4F-11D1-4525-8723-E3A29D3E2151}" type="presParOf" srcId="{982A6925-FF83-463A-8028-50703F1DF823}" destId="{3C776B6F-33DF-4C23-8218-EB3B824DDEAE}" srcOrd="2" destOrd="0" presId="urn:microsoft.com/office/officeart/2005/8/layout/StepDownProcess"/>
    <dgm:cxn modelId="{BF710DE1-F48E-4BFB-867F-F1BBEC310D1B}" type="presParOf" srcId="{3C776B6F-33DF-4C23-8218-EB3B824DDEAE}" destId="{68513E13-9B17-49B1-95FE-7F6DC2592F23}" srcOrd="0" destOrd="0" presId="urn:microsoft.com/office/officeart/2005/8/layout/StepDownProcess"/>
    <dgm:cxn modelId="{C93BD4F3-A855-4D1C-A183-4369BFF95745}" type="presParOf" srcId="{3C776B6F-33DF-4C23-8218-EB3B824DDEAE}" destId="{8AE02F7D-7FFD-4540-8FE1-6314D7067301}" srcOrd="1" destOrd="0" presId="urn:microsoft.com/office/officeart/2005/8/layout/StepDownProcess"/>
    <dgm:cxn modelId="{B23A0833-2B2E-4F05-8D87-AE0ADDBB3AC8}" type="presParOf" srcId="{3C776B6F-33DF-4C23-8218-EB3B824DDEAE}" destId="{701470D8-2085-4948-84CD-CDFB655C0F70}" srcOrd="2" destOrd="0" presId="urn:microsoft.com/office/officeart/2005/8/layout/StepDownProcess"/>
    <dgm:cxn modelId="{273906B2-D8A4-45D7-A4BD-DF47D5949CF6}" type="presParOf" srcId="{982A6925-FF83-463A-8028-50703F1DF823}" destId="{1AE1160D-8F3B-4C68-BBAA-CBB543DD0FB2}" srcOrd="3" destOrd="0" presId="urn:microsoft.com/office/officeart/2005/8/layout/StepDownProcess"/>
    <dgm:cxn modelId="{54AA3FD4-1B61-4E60-8702-6E40AE137421}" type="presParOf" srcId="{982A6925-FF83-463A-8028-50703F1DF823}" destId="{88B3D2F1-B15A-48A5-9319-37EC25B66467}" srcOrd="4" destOrd="0" presId="urn:microsoft.com/office/officeart/2005/8/layout/StepDownProcess"/>
    <dgm:cxn modelId="{6FE1A6C6-4CB7-4D50-A97A-7CAD3FBED452}" type="presParOf" srcId="{88B3D2F1-B15A-48A5-9319-37EC25B66467}" destId="{BCCD0B62-C976-4EAF-BC79-0F059FF1478A}" srcOrd="0" destOrd="0" presId="urn:microsoft.com/office/officeart/2005/8/layout/StepDownProcess"/>
    <dgm:cxn modelId="{84EE31AA-0670-4212-9C7D-74087AC4351B}" type="presParOf" srcId="{88B3D2F1-B15A-48A5-9319-37EC25B66467}" destId="{B39367AC-D9C7-4087-BB57-CF16DA26379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9D1E17-F993-4937-B4CB-1C1CA02747A7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B25AE2A8-435E-4EF4-AA8C-5D3DA2966FC3}">
      <dgm:prSet phldrT="[Texto]"/>
      <dgm:spPr>
        <a:solidFill>
          <a:schemeClr val="accent1"/>
        </a:solidFill>
      </dgm:spPr>
      <dgm:t>
        <a:bodyPr/>
        <a:lstStyle/>
        <a:p>
          <a:r>
            <a:rPr lang="es-VE" b="1" dirty="0" smtClean="0">
              <a:latin typeface="+mj-lt"/>
            </a:rPr>
            <a:t>Ecocardiografía</a:t>
          </a:r>
          <a:endParaRPr lang="es-VE" b="1" dirty="0">
            <a:latin typeface="+mj-lt"/>
          </a:endParaRPr>
        </a:p>
      </dgm:t>
    </dgm:pt>
    <dgm:pt modelId="{DDE05398-4A1E-4F9C-A37D-807361459F7D}" type="parTrans" cxnId="{B4219590-7BE9-4D90-B07C-4185E441F364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E4D83C59-E50A-4134-A9C1-09A2AC75219D}" type="sibTrans" cxnId="{B4219590-7BE9-4D90-B07C-4185E441F364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C3F18A06-912B-438F-9366-B0B3719844A6}">
      <dgm:prSet phldrT="[Texto]" custT="1"/>
      <dgm:spPr/>
      <dgm:t>
        <a:bodyPr/>
        <a:lstStyle/>
        <a:p>
          <a:r>
            <a:rPr lang="it-IT" sz="2400" b="1" i="0" dirty="0" smtClean="0"/>
            <a:t>Sono´s 5500 (Philips Healthcare</a:t>
          </a:r>
          <a:r>
            <a:rPr lang="es-VE" sz="2400" b="1" dirty="0" smtClean="0">
              <a:latin typeface="+mj-lt"/>
            </a:rPr>
            <a:t>.</a:t>
          </a:r>
          <a:endParaRPr lang="es-VE" sz="2400" b="1" dirty="0">
            <a:latin typeface="+mj-lt"/>
          </a:endParaRPr>
        </a:p>
      </dgm:t>
    </dgm:pt>
    <dgm:pt modelId="{DBA33D40-E9BD-439D-906F-B20D6E79443D}" type="parTrans" cxnId="{E025B12C-C83B-4CB9-973D-BFA65186BD4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EF846528-0583-4AC8-B85C-A989DE15F964}" type="sibTrans" cxnId="{E025B12C-C83B-4CB9-973D-BFA65186BD42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6B435633-F685-4FE2-BB26-33120A9746F0}">
      <dgm:prSet phldrT="[Texto]" custT="1"/>
      <dgm:spPr/>
      <dgm:t>
        <a:bodyPr/>
        <a:lstStyle/>
        <a:p>
          <a:r>
            <a:rPr lang="en-US" sz="2400" b="1" i="0" dirty="0" smtClean="0"/>
            <a:t>Vivid 7 (GE Healthcare, Milwaukee, Wisconsin)</a:t>
          </a:r>
          <a:endParaRPr lang="es-VE" sz="2400" b="1" dirty="0">
            <a:latin typeface="+mj-lt"/>
          </a:endParaRPr>
        </a:p>
      </dgm:t>
    </dgm:pt>
    <dgm:pt modelId="{64A33793-6AD3-47FE-AC7F-02034975933C}" type="parTrans" cxnId="{7EEA1514-F229-42A6-85CD-77AC3BD69A92}">
      <dgm:prSet/>
      <dgm:spPr/>
      <dgm:t>
        <a:bodyPr/>
        <a:lstStyle/>
        <a:p>
          <a:endParaRPr lang="es-VE" b="1"/>
        </a:p>
      </dgm:t>
    </dgm:pt>
    <dgm:pt modelId="{A95F9A9F-B3DE-456D-8C51-4D2B0224B2F5}" type="sibTrans" cxnId="{7EEA1514-F229-42A6-85CD-77AC3BD69A92}">
      <dgm:prSet/>
      <dgm:spPr/>
      <dgm:t>
        <a:bodyPr/>
        <a:lstStyle/>
        <a:p>
          <a:endParaRPr lang="es-VE" b="1"/>
        </a:p>
      </dgm:t>
    </dgm:pt>
    <dgm:pt modelId="{1A97D5AC-30A6-4FBE-B1EC-AF9B037A3AEB}">
      <dgm:prSet phldrT="[Texto]" custT="1"/>
      <dgm:spPr/>
      <dgm:t>
        <a:bodyPr/>
        <a:lstStyle/>
        <a:p>
          <a:r>
            <a:rPr lang="es-VE" sz="2400" b="1" i="0" dirty="0" smtClean="0"/>
            <a:t>Sistema iE33</a:t>
          </a:r>
        </a:p>
        <a:p>
          <a:r>
            <a:rPr lang="es-VE" sz="2400" b="1" i="0" dirty="0" smtClean="0"/>
            <a:t>(Philips </a:t>
          </a:r>
          <a:r>
            <a:rPr lang="es-VE" sz="2400" b="1" i="0" dirty="0" err="1" smtClean="0"/>
            <a:t>Healthcare</a:t>
          </a:r>
          <a:r>
            <a:rPr lang="es-VE" sz="2400" b="1" i="0" dirty="0" smtClean="0"/>
            <a:t>, </a:t>
          </a:r>
          <a:r>
            <a:rPr lang="es-VE" sz="2400" b="1" i="0" dirty="0" err="1" smtClean="0"/>
            <a:t>Andover</a:t>
          </a:r>
          <a:r>
            <a:rPr lang="es-VE" sz="2400" b="1" i="0" dirty="0" smtClean="0"/>
            <a:t>, Massachusetts).</a:t>
          </a:r>
          <a:endParaRPr lang="es-VE" sz="2400" b="1" dirty="0">
            <a:latin typeface="+mj-lt"/>
          </a:endParaRPr>
        </a:p>
      </dgm:t>
    </dgm:pt>
    <dgm:pt modelId="{CF11476B-79E1-4A48-93BF-42DC0C5EECC5}" type="sibTrans" cxnId="{4A6BF2C6-0EE1-4BA7-AAF0-DB6E7797BED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1A91E8D0-3E8D-4100-B166-46C9F2EB9B3C}" type="parTrans" cxnId="{4A6BF2C6-0EE1-4BA7-AAF0-DB6E7797BED3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F7B78A11-5A19-4B5B-A969-326155C8D9FC}">
      <dgm:prSet phldrT="[Texto]"/>
      <dgm:spPr/>
      <dgm:t>
        <a:bodyPr/>
        <a:lstStyle/>
        <a:p>
          <a:endParaRPr lang="es-VE" b="1" dirty="0">
            <a:latin typeface="+mj-lt"/>
          </a:endParaRPr>
        </a:p>
      </dgm:t>
    </dgm:pt>
    <dgm:pt modelId="{F057C6B7-F5C6-4AFF-9ED4-6EF016448AFC}" type="sibTrans" cxnId="{D6FE2596-6AC1-42E5-9B1F-0B0461240F68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F0DD9C7D-EA30-46A2-9F75-3EDB45B78085}" type="parTrans" cxnId="{D6FE2596-6AC1-42E5-9B1F-0B0461240F68}">
      <dgm:prSet/>
      <dgm:spPr/>
      <dgm:t>
        <a:bodyPr/>
        <a:lstStyle/>
        <a:p>
          <a:endParaRPr lang="es-VE" b="1">
            <a:solidFill>
              <a:schemeClr val="tx1"/>
            </a:solidFill>
          </a:endParaRPr>
        </a:p>
      </dgm:t>
    </dgm:pt>
    <dgm:pt modelId="{BAA1F990-7173-48F5-809F-CEBADBC8BEDC}" type="pres">
      <dgm:prSet presAssocID="{D19D1E17-F993-4937-B4CB-1C1CA02747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32948531-B3C1-40A9-995D-AB851C1AF522}" type="pres">
      <dgm:prSet presAssocID="{B25AE2A8-435E-4EF4-AA8C-5D3DA2966FC3}" presName="vertOne" presStyleCnt="0"/>
      <dgm:spPr/>
      <dgm:t>
        <a:bodyPr/>
        <a:lstStyle/>
        <a:p>
          <a:endParaRPr lang="es-ES"/>
        </a:p>
      </dgm:t>
    </dgm:pt>
    <dgm:pt modelId="{EC48A4E9-7DFA-4851-9CF1-011B92666F00}" type="pres">
      <dgm:prSet presAssocID="{B25AE2A8-435E-4EF4-AA8C-5D3DA2966FC3}" presName="txOne" presStyleLbl="node0" presStyleIdx="0" presStyleCnt="1" custScaleY="52328" custLinFactNeighborX="-4337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090F6D6-2656-4212-9647-A97B20791514}" type="pres">
      <dgm:prSet presAssocID="{B25AE2A8-435E-4EF4-AA8C-5D3DA2966FC3}" presName="parTransOne" presStyleCnt="0"/>
      <dgm:spPr/>
      <dgm:t>
        <a:bodyPr/>
        <a:lstStyle/>
        <a:p>
          <a:endParaRPr lang="es-ES"/>
        </a:p>
      </dgm:t>
    </dgm:pt>
    <dgm:pt modelId="{A1B0933A-75EB-4D62-93EF-D8F470F386F2}" type="pres">
      <dgm:prSet presAssocID="{B25AE2A8-435E-4EF4-AA8C-5D3DA2966FC3}" presName="horzOne" presStyleCnt="0"/>
      <dgm:spPr/>
      <dgm:t>
        <a:bodyPr/>
        <a:lstStyle/>
        <a:p>
          <a:endParaRPr lang="es-ES"/>
        </a:p>
      </dgm:t>
    </dgm:pt>
    <dgm:pt modelId="{32C81A49-0F1C-489C-98E5-82187E3FD3F2}" type="pres">
      <dgm:prSet presAssocID="{F7B78A11-5A19-4B5B-A969-326155C8D9FC}" presName="vertTwo" presStyleCnt="0"/>
      <dgm:spPr/>
      <dgm:t>
        <a:bodyPr/>
        <a:lstStyle/>
        <a:p>
          <a:endParaRPr lang="es-ES"/>
        </a:p>
      </dgm:t>
    </dgm:pt>
    <dgm:pt modelId="{D34D7519-1C1A-44FD-9441-E1319203068F}" type="pres">
      <dgm:prSet presAssocID="{F7B78A11-5A19-4B5B-A969-326155C8D9FC}" presName="txTwo" presStyleLbl="node2" presStyleIdx="0" presStyleCnt="1" custScaleY="34695" custLinFactNeighborX="-12220" custLinFactNeighborY="65136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E1ACF3F6-4347-40A4-BA1B-B6A567A8DDB3}" type="pres">
      <dgm:prSet presAssocID="{F7B78A11-5A19-4B5B-A969-326155C8D9FC}" presName="parTransTwo" presStyleCnt="0"/>
      <dgm:spPr/>
      <dgm:t>
        <a:bodyPr/>
        <a:lstStyle/>
        <a:p>
          <a:endParaRPr lang="es-ES"/>
        </a:p>
      </dgm:t>
    </dgm:pt>
    <dgm:pt modelId="{9F86C357-0729-4394-ABBC-FEF021F426D0}" type="pres">
      <dgm:prSet presAssocID="{F7B78A11-5A19-4B5B-A969-326155C8D9FC}" presName="horzTwo" presStyleCnt="0"/>
      <dgm:spPr/>
      <dgm:t>
        <a:bodyPr/>
        <a:lstStyle/>
        <a:p>
          <a:endParaRPr lang="es-ES"/>
        </a:p>
      </dgm:t>
    </dgm:pt>
    <dgm:pt modelId="{938B89B0-0569-4344-947C-A9775767DBA1}" type="pres">
      <dgm:prSet presAssocID="{1A97D5AC-30A6-4FBE-B1EC-AF9B037A3AEB}" presName="vertThree" presStyleCnt="0"/>
      <dgm:spPr/>
      <dgm:t>
        <a:bodyPr/>
        <a:lstStyle/>
        <a:p>
          <a:endParaRPr lang="es-ES"/>
        </a:p>
      </dgm:t>
    </dgm:pt>
    <dgm:pt modelId="{7D2672D4-72FC-4B83-9080-CBDF99D01589}" type="pres">
      <dgm:prSet presAssocID="{1A97D5AC-30A6-4FBE-B1EC-AF9B037A3AEB}" presName="txThree" presStyleLbl="node3" presStyleIdx="0" presStyleCnt="3" custScaleX="124116" custScaleY="92156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E3A778D-F870-486A-9252-912AFC99DDF8}" type="pres">
      <dgm:prSet presAssocID="{1A97D5AC-30A6-4FBE-B1EC-AF9B037A3AEB}" presName="horzThree" presStyleCnt="0"/>
      <dgm:spPr/>
      <dgm:t>
        <a:bodyPr/>
        <a:lstStyle/>
        <a:p>
          <a:endParaRPr lang="es-ES"/>
        </a:p>
      </dgm:t>
    </dgm:pt>
    <dgm:pt modelId="{043D8D58-DFA6-482F-A20C-FAF0DF2496AE}" type="pres">
      <dgm:prSet presAssocID="{CF11476B-79E1-4A48-93BF-42DC0C5EECC5}" presName="sibSpaceThree" presStyleCnt="0"/>
      <dgm:spPr/>
      <dgm:t>
        <a:bodyPr/>
        <a:lstStyle/>
        <a:p>
          <a:endParaRPr lang="es-ES"/>
        </a:p>
      </dgm:t>
    </dgm:pt>
    <dgm:pt modelId="{C8044AC6-D1E7-4331-B9C8-6F7A0E91BF80}" type="pres">
      <dgm:prSet presAssocID="{C3F18A06-912B-438F-9366-B0B3719844A6}" presName="vertThree" presStyleCnt="0"/>
      <dgm:spPr/>
      <dgm:t>
        <a:bodyPr/>
        <a:lstStyle/>
        <a:p>
          <a:endParaRPr lang="es-ES"/>
        </a:p>
      </dgm:t>
    </dgm:pt>
    <dgm:pt modelId="{6F4C19AE-47DD-435B-8BD8-AFB3C22FB1B7}" type="pres">
      <dgm:prSet presAssocID="{C3F18A06-912B-438F-9366-B0B3719844A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A1BBB78-2455-4CA2-8F4C-5FCC8B8698DB}" type="pres">
      <dgm:prSet presAssocID="{C3F18A06-912B-438F-9366-B0B3719844A6}" presName="horzThree" presStyleCnt="0"/>
      <dgm:spPr/>
      <dgm:t>
        <a:bodyPr/>
        <a:lstStyle/>
        <a:p>
          <a:endParaRPr lang="es-ES"/>
        </a:p>
      </dgm:t>
    </dgm:pt>
    <dgm:pt modelId="{0DF1F973-A252-45F1-B9C4-8F3AF2AC551F}" type="pres">
      <dgm:prSet presAssocID="{EF846528-0583-4AC8-B85C-A989DE15F964}" presName="sibSpaceThree" presStyleCnt="0"/>
      <dgm:spPr/>
      <dgm:t>
        <a:bodyPr/>
        <a:lstStyle/>
        <a:p>
          <a:endParaRPr lang="es-ES"/>
        </a:p>
      </dgm:t>
    </dgm:pt>
    <dgm:pt modelId="{2D8E9F1B-E52A-4895-8792-9D610E473E14}" type="pres">
      <dgm:prSet presAssocID="{6B435633-F685-4FE2-BB26-33120A9746F0}" presName="vertThree" presStyleCnt="0"/>
      <dgm:spPr/>
      <dgm:t>
        <a:bodyPr/>
        <a:lstStyle/>
        <a:p>
          <a:endParaRPr lang="es-ES"/>
        </a:p>
      </dgm:t>
    </dgm:pt>
    <dgm:pt modelId="{019FEADB-0046-482D-BD1D-54FD12B936DE}" type="pres">
      <dgm:prSet presAssocID="{6B435633-F685-4FE2-BB26-33120A9746F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D780DC2-5F6B-4D6F-B6CE-A487F92A583B}" type="pres">
      <dgm:prSet presAssocID="{6B435633-F685-4FE2-BB26-33120A9746F0}" presName="horzThree" presStyleCnt="0"/>
      <dgm:spPr/>
      <dgm:t>
        <a:bodyPr/>
        <a:lstStyle/>
        <a:p>
          <a:endParaRPr lang="es-ES"/>
        </a:p>
      </dgm:t>
    </dgm:pt>
  </dgm:ptLst>
  <dgm:cxnLst>
    <dgm:cxn modelId="{B4219590-7BE9-4D90-B07C-4185E441F364}" srcId="{D19D1E17-F993-4937-B4CB-1C1CA02747A7}" destId="{B25AE2A8-435E-4EF4-AA8C-5D3DA2966FC3}" srcOrd="0" destOrd="0" parTransId="{DDE05398-4A1E-4F9C-A37D-807361459F7D}" sibTransId="{E4D83C59-E50A-4134-A9C1-09A2AC75219D}"/>
    <dgm:cxn modelId="{38EDD616-F15A-4049-AE41-474A21009B7C}" type="presOf" srcId="{6B435633-F685-4FE2-BB26-33120A9746F0}" destId="{019FEADB-0046-482D-BD1D-54FD12B936DE}" srcOrd="0" destOrd="0" presId="urn:microsoft.com/office/officeart/2005/8/layout/hierarchy4"/>
    <dgm:cxn modelId="{D6FE2596-6AC1-42E5-9B1F-0B0461240F68}" srcId="{B25AE2A8-435E-4EF4-AA8C-5D3DA2966FC3}" destId="{F7B78A11-5A19-4B5B-A969-326155C8D9FC}" srcOrd="0" destOrd="0" parTransId="{F0DD9C7D-EA30-46A2-9F75-3EDB45B78085}" sibTransId="{F057C6B7-F5C6-4AFF-9ED4-6EF016448AFC}"/>
    <dgm:cxn modelId="{595A27EE-6EA6-4B6D-83EE-317AFA43BDAD}" type="presOf" srcId="{1A97D5AC-30A6-4FBE-B1EC-AF9B037A3AEB}" destId="{7D2672D4-72FC-4B83-9080-CBDF99D01589}" srcOrd="0" destOrd="0" presId="urn:microsoft.com/office/officeart/2005/8/layout/hierarchy4"/>
    <dgm:cxn modelId="{E025B12C-C83B-4CB9-973D-BFA65186BD42}" srcId="{F7B78A11-5A19-4B5B-A969-326155C8D9FC}" destId="{C3F18A06-912B-438F-9366-B0B3719844A6}" srcOrd="1" destOrd="0" parTransId="{DBA33D40-E9BD-439D-906F-B20D6E79443D}" sibTransId="{EF846528-0583-4AC8-B85C-A989DE15F964}"/>
    <dgm:cxn modelId="{4A6BF2C6-0EE1-4BA7-AAF0-DB6E7797BED3}" srcId="{F7B78A11-5A19-4B5B-A969-326155C8D9FC}" destId="{1A97D5AC-30A6-4FBE-B1EC-AF9B037A3AEB}" srcOrd="0" destOrd="0" parTransId="{1A91E8D0-3E8D-4100-B166-46C9F2EB9B3C}" sibTransId="{CF11476B-79E1-4A48-93BF-42DC0C5EECC5}"/>
    <dgm:cxn modelId="{7EEA1514-F229-42A6-85CD-77AC3BD69A92}" srcId="{F7B78A11-5A19-4B5B-A969-326155C8D9FC}" destId="{6B435633-F685-4FE2-BB26-33120A9746F0}" srcOrd="2" destOrd="0" parTransId="{64A33793-6AD3-47FE-AC7F-02034975933C}" sibTransId="{A95F9A9F-B3DE-456D-8C51-4D2B0224B2F5}"/>
    <dgm:cxn modelId="{C33A3C3E-E6D8-4549-A96C-082F9CF18481}" type="presOf" srcId="{D19D1E17-F993-4937-B4CB-1C1CA02747A7}" destId="{BAA1F990-7173-48F5-809F-CEBADBC8BEDC}" srcOrd="0" destOrd="0" presId="urn:microsoft.com/office/officeart/2005/8/layout/hierarchy4"/>
    <dgm:cxn modelId="{A47976F2-FADF-414B-9917-73D434E99555}" type="presOf" srcId="{C3F18A06-912B-438F-9366-B0B3719844A6}" destId="{6F4C19AE-47DD-435B-8BD8-AFB3C22FB1B7}" srcOrd="0" destOrd="0" presId="urn:microsoft.com/office/officeart/2005/8/layout/hierarchy4"/>
    <dgm:cxn modelId="{FDD08F09-5D70-4A50-AE46-103EA5E4EC94}" type="presOf" srcId="{B25AE2A8-435E-4EF4-AA8C-5D3DA2966FC3}" destId="{EC48A4E9-7DFA-4851-9CF1-011B92666F00}" srcOrd="0" destOrd="0" presId="urn:microsoft.com/office/officeart/2005/8/layout/hierarchy4"/>
    <dgm:cxn modelId="{C037CAD8-4645-46E4-B2AE-1BC434231E46}" type="presOf" srcId="{F7B78A11-5A19-4B5B-A969-326155C8D9FC}" destId="{D34D7519-1C1A-44FD-9441-E1319203068F}" srcOrd="0" destOrd="0" presId="urn:microsoft.com/office/officeart/2005/8/layout/hierarchy4"/>
    <dgm:cxn modelId="{E154CCA0-723D-4A22-A25C-248582592F51}" type="presParOf" srcId="{BAA1F990-7173-48F5-809F-CEBADBC8BEDC}" destId="{32948531-B3C1-40A9-995D-AB851C1AF522}" srcOrd="0" destOrd="0" presId="urn:microsoft.com/office/officeart/2005/8/layout/hierarchy4"/>
    <dgm:cxn modelId="{BACA099A-28A6-4DB8-9F72-1BB2862C1467}" type="presParOf" srcId="{32948531-B3C1-40A9-995D-AB851C1AF522}" destId="{EC48A4E9-7DFA-4851-9CF1-011B92666F00}" srcOrd="0" destOrd="0" presId="urn:microsoft.com/office/officeart/2005/8/layout/hierarchy4"/>
    <dgm:cxn modelId="{6867F9C4-0142-40AC-9A11-102ECE3709DE}" type="presParOf" srcId="{32948531-B3C1-40A9-995D-AB851C1AF522}" destId="{2090F6D6-2656-4212-9647-A97B20791514}" srcOrd="1" destOrd="0" presId="urn:microsoft.com/office/officeart/2005/8/layout/hierarchy4"/>
    <dgm:cxn modelId="{3B6812DA-95A2-436D-A06E-30FDB0E7EAD1}" type="presParOf" srcId="{32948531-B3C1-40A9-995D-AB851C1AF522}" destId="{A1B0933A-75EB-4D62-93EF-D8F470F386F2}" srcOrd="2" destOrd="0" presId="urn:microsoft.com/office/officeart/2005/8/layout/hierarchy4"/>
    <dgm:cxn modelId="{7719BEA3-F94C-4E0C-87D7-B09235DDEA62}" type="presParOf" srcId="{A1B0933A-75EB-4D62-93EF-D8F470F386F2}" destId="{32C81A49-0F1C-489C-98E5-82187E3FD3F2}" srcOrd="0" destOrd="0" presId="urn:microsoft.com/office/officeart/2005/8/layout/hierarchy4"/>
    <dgm:cxn modelId="{C6DEB99C-C685-40B5-B643-093C1E896FD8}" type="presParOf" srcId="{32C81A49-0F1C-489C-98E5-82187E3FD3F2}" destId="{D34D7519-1C1A-44FD-9441-E1319203068F}" srcOrd="0" destOrd="0" presId="urn:microsoft.com/office/officeart/2005/8/layout/hierarchy4"/>
    <dgm:cxn modelId="{F354FB29-D735-4620-8BCA-1548B2ABD979}" type="presParOf" srcId="{32C81A49-0F1C-489C-98E5-82187E3FD3F2}" destId="{E1ACF3F6-4347-40A4-BA1B-B6A567A8DDB3}" srcOrd="1" destOrd="0" presId="urn:microsoft.com/office/officeart/2005/8/layout/hierarchy4"/>
    <dgm:cxn modelId="{4217DA5B-3B37-4014-85D7-B8BF93DAEEA3}" type="presParOf" srcId="{32C81A49-0F1C-489C-98E5-82187E3FD3F2}" destId="{9F86C357-0729-4394-ABBC-FEF021F426D0}" srcOrd="2" destOrd="0" presId="urn:microsoft.com/office/officeart/2005/8/layout/hierarchy4"/>
    <dgm:cxn modelId="{C7A6334F-6D60-4557-9F2B-2BFBC64F6843}" type="presParOf" srcId="{9F86C357-0729-4394-ABBC-FEF021F426D0}" destId="{938B89B0-0569-4344-947C-A9775767DBA1}" srcOrd="0" destOrd="0" presId="urn:microsoft.com/office/officeart/2005/8/layout/hierarchy4"/>
    <dgm:cxn modelId="{032ADD75-428D-4395-85A0-76D2A36DA178}" type="presParOf" srcId="{938B89B0-0569-4344-947C-A9775767DBA1}" destId="{7D2672D4-72FC-4B83-9080-CBDF99D01589}" srcOrd="0" destOrd="0" presId="urn:microsoft.com/office/officeart/2005/8/layout/hierarchy4"/>
    <dgm:cxn modelId="{F94224A0-2D7A-42B7-A23F-0D8A8C046091}" type="presParOf" srcId="{938B89B0-0569-4344-947C-A9775767DBA1}" destId="{4E3A778D-F870-486A-9252-912AFC99DDF8}" srcOrd="1" destOrd="0" presId="urn:microsoft.com/office/officeart/2005/8/layout/hierarchy4"/>
    <dgm:cxn modelId="{0CAB2D0F-D078-4F47-B107-C3C7EAF62AB1}" type="presParOf" srcId="{9F86C357-0729-4394-ABBC-FEF021F426D0}" destId="{043D8D58-DFA6-482F-A20C-FAF0DF2496AE}" srcOrd="1" destOrd="0" presId="urn:microsoft.com/office/officeart/2005/8/layout/hierarchy4"/>
    <dgm:cxn modelId="{3A717CCE-F9E7-494F-A35E-44378ADF2E86}" type="presParOf" srcId="{9F86C357-0729-4394-ABBC-FEF021F426D0}" destId="{C8044AC6-D1E7-4331-B9C8-6F7A0E91BF80}" srcOrd="2" destOrd="0" presId="urn:microsoft.com/office/officeart/2005/8/layout/hierarchy4"/>
    <dgm:cxn modelId="{A7161911-2E55-44C1-A130-B69B2CCF64A5}" type="presParOf" srcId="{C8044AC6-D1E7-4331-B9C8-6F7A0E91BF80}" destId="{6F4C19AE-47DD-435B-8BD8-AFB3C22FB1B7}" srcOrd="0" destOrd="0" presId="urn:microsoft.com/office/officeart/2005/8/layout/hierarchy4"/>
    <dgm:cxn modelId="{88875B0D-57A5-48CA-81FE-B77C055116EB}" type="presParOf" srcId="{C8044AC6-D1E7-4331-B9C8-6F7A0E91BF80}" destId="{AA1BBB78-2455-4CA2-8F4C-5FCC8B8698DB}" srcOrd="1" destOrd="0" presId="urn:microsoft.com/office/officeart/2005/8/layout/hierarchy4"/>
    <dgm:cxn modelId="{C51E751F-6182-4E36-A7AA-99D164620055}" type="presParOf" srcId="{9F86C357-0729-4394-ABBC-FEF021F426D0}" destId="{0DF1F973-A252-45F1-B9C4-8F3AF2AC551F}" srcOrd="3" destOrd="0" presId="urn:microsoft.com/office/officeart/2005/8/layout/hierarchy4"/>
    <dgm:cxn modelId="{92574F29-1308-48C3-909A-D5537DA91C70}" type="presParOf" srcId="{9F86C357-0729-4394-ABBC-FEF021F426D0}" destId="{2D8E9F1B-E52A-4895-8792-9D610E473E14}" srcOrd="4" destOrd="0" presId="urn:microsoft.com/office/officeart/2005/8/layout/hierarchy4"/>
    <dgm:cxn modelId="{69F9F07D-5B5B-4452-859F-677C54AC45D2}" type="presParOf" srcId="{2D8E9F1B-E52A-4895-8792-9D610E473E14}" destId="{019FEADB-0046-482D-BD1D-54FD12B936DE}" srcOrd="0" destOrd="0" presId="urn:microsoft.com/office/officeart/2005/8/layout/hierarchy4"/>
    <dgm:cxn modelId="{B1F22FBD-D2A8-4EAC-B643-32E2BECE41D3}" type="presParOf" srcId="{2D8E9F1B-E52A-4895-8792-9D610E473E14}" destId="{3D780DC2-5F6B-4D6F-B6CE-A487F92A58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D1A4F4-DBDA-41CB-A470-8B0A718F35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123EE2-F406-4C84-9161-8EAB07689401}">
      <dgm:prSet phldrT="[Texto]" custT="1"/>
      <dgm:spPr/>
      <dgm:t>
        <a:bodyPr/>
        <a:lstStyle/>
        <a:p>
          <a:pPr algn="just"/>
          <a:r>
            <a:rPr lang="es-MX" sz="2400" b="1" dirty="0" smtClean="0"/>
            <a:t>La función regional del VI se evaluó utilizando el modelo de 16 segmentos según lo recomendado por la Sociedad Estadounidense de Ecocardiografía .</a:t>
          </a:r>
        </a:p>
      </dgm:t>
    </dgm:pt>
    <dgm:pt modelId="{2BEE48FE-2BDD-49BD-9F29-69031EC89BFC}" type="parTrans" cxnId="{C6A3237A-D530-4DA1-9E2F-AE3095A3CA33}">
      <dgm:prSet/>
      <dgm:spPr/>
      <dgm:t>
        <a:bodyPr/>
        <a:lstStyle/>
        <a:p>
          <a:pPr algn="just"/>
          <a:endParaRPr lang="es-ES" sz="2400" b="1"/>
        </a:p>
      </dgm:t>
    </dgm:pt>
    <dgm:pt modelId="{E7835B28-1FAF-4871-B505-0DFDE11FFB7A}" type="sibTrans" cxnId="{C6A3237A-D530-4DA1-9E2F-AE3095A3CA33}">
      <dgm:prSet custT="1"/>
      <dgm:spPr/>
      <dgm:t>
        <a:bodyPr/>
        <a:lstStyle/>
        <a:p>
          <a:pPr algn="just"/>
          <a:endParaRPr lang="es-ES" sz="2400" b="1"/>
        </a:p>
      </dgm:t>
    </dgm:pt>
    <dgm:pt modelId="{1659A2C4-FD83-4693-8E13-DD277F4A553A}">
      <dgm:prSet phldrT="[Texto]" custT="1"/>
      <dgm:spPr/>
      <dgm:t>
        <a:bodyPr/>
        <a:lstStyle/>
        <a:p>
          <a:pPr algn="just"/>
          <a:r>
            <a:rPr lang="es-MX" sz="2400" b="1" dirty="0" smtClean="0"/>
            <a:t>Este modelo consta de 6 segmentos en la base, 6 en el nivel </a:t>
          </a:r>
          <a:r>
            <a:rPr lang="es-MX" sz="2400" b="1" dirty="0" err="1" smtClean="0"/>
            <a:t>medioventricular</a:t>
          </a:r>
          <a:r>
            <a:rPr lang="es-MX" sz="2400" b="1" dirty="0" smtClean="0"/>
            <a:t> y 4 en </a:t>
          </a:r>
          <a:r>
            <a:rPr lang="es-MX" sz="2400" b="1" smtClean="0"/>
            <a:t>el ápice.</a:t>
          </a:r>
          <a:endParaRPr lang="es-ES" sz="2400" b="1" dirty="0"/>
        </a:p>
      </dgm:t>
    </dgm:pt>
    <dgm:pt modelId="{00B9631A-5501-4DEE-A1D3-A0C68E0AA624}" type="parTrans" cxnId="{6815379C-23C3-495C-B7C5-19F0D0004DE2}">
      <dgm:prSet/>
      <dgm:spPr/>
      <dgm:t>
        <a:bodyPr/>
        <a:lstStyle/>
        <a:p>
          <a:pPr algn="just"/>
          <a:endParaRPr lang="es-ES" sz="2400" b="1"/>
        </a:p>
      </dgm:t>
    </dgm:pt>
    <dgm:pt modelId="{E7DD69B1-3005-4344-995D-B6ECC24A5291}" type="sibTrans" cxnId="{6815379C-23C3-495C-B7C5-19F0D0004DE2}">
      <dgm:prSet custT="1"/>
      <dgm:spPr/>
      <dgm:t>
        <a:bodyPr/>
        <a:lstStyle/>
        <a:p>
          <a:pPr algn="just"/>
          <a:endParaRPr lang="es-ES" sz="2400" b="1"/>
        </a:p>
      </dgm:t>
    </dgm:pt>
    <dgm:pt modelId="{5188E4ED-8810-489C-801D-154C256DBF47}">
      <dgm:prSet phldrT="[Texto]" custT="1"/>
      <dgm:spPr/>
      <dgm:t>
        <a:bodyPr/>
        <a:lstStyle/>
        <a:p>
          <a:pPr algn="just"/>
          <a:r>
            <a:rPr lang="es-MX" sz="2400" b="1" i="0" dirty="0" smtClean="0"/>
            <a:t>Cada segmento se analizó individualmente y se calificó con base en su movimiento y engrosamiento sistólico usando la siguiente escala recomendada</a:t>
          </a:r>
          <a:endParaRPr lang="es-ES" sz="2400" b="1" dirty="0"/>
        </a:p>
      </dgm:t>
    </dgm:pt>
    <dgm:pt modelId="{B5FF4787-9947-4FE5-A9D2-9F3038B15CE0}" type="parTrans" cxnId="{B988E6A8-098B-47BE-948A-69ECF47D7B1D}">
      <dgm:prSet/>
      <dgm:spPr/>
      <dgm:t>
        <a:bodyPr/>
        <a:lstStyle/>
        <a:p>
          <a:pPr algn="just"/>
          <a:endParaRPr lang="es-ES" sz="2400" b="1"/>
        </a:p>
      </dgm:t>
    </dgm:pt>
    <dgm:pt modelId="{948DE82A-D034-4F3E-B6B0-5D0314AFD620}" type="sibTrans" cxnId="{B988E6A8-098B-47BE-948A-69ECF47D7B1D}">
      <dgm:prSet/>
      <dgm:spPr/>
      <dgm:t>
        <a:bodyPr/>
        <a:lstStyle/>
        <a:p>
          <a:pPr algn="just"/>
          <a:endParaRPr lang="es-ES" sz="2400" b="1"/>
        </a:p>
      </dgm:t>
    </dgm:pt>
    <dgm:pt modelId="{42F6A6C9-D3CE-4595-A2C6-3F88C1D9C765}" type="pres">
      <dgm:prSet presAssocID="{BFD1A4F4-DBDA-41CB-A470-8B0A718F35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B694DF-B72B-4BD8-B1DB-A881E7D696D1}" type="pres">
      <dgm:prSet presAssocID="{BFD1A4F4-DBDA-41CB-A470-8B0A718F3504}" presName="dummyMaxCanvas" presStyleCnt="0">
        <dgm:presLayoutVars/>
      </dgm:prSet>
      <dgm:spPr/>
    </dgm:pt>
    <dgm:pt modelId="{78592093-88A1-42FD-BECC-10203A43D29E}" type="pres">
      <dgm:prSet presAssocID="{BFD1A4F4-DBDA-41CB-A470-8B0A718F350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F719F-C613-4FA9-ACD1-2A6EF92D8C50}" type="pres">
      <dgm:prSet presAssocID="{BFD1A4F4-DBDA-41CB-A470-8B0A718F350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FBFCB-0121-4EEE-8F1B-0B5C1C2D4E5B}" type="pres">
      <dgm:prSet presAssocID="{BFD1A4F4-DBDA-41CB-A470-8B0A718F350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1B003-B57B-4197-AEE2-4B8A4036D59B}" type="pres">
      <dgm:prSet presAssocID="{BFD1A4F4-DBDA-41CB-A470-8B0A718F350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60BA87-D503-48FD-814E-5F528632471F}" type="pres">
      <dgm:prSet presAssocID="{BFD1A4F4-DBDA-41CB-A470-8B0A718F350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13137-D15D-49A2-885A-015C0E21668D}" type="pres">
      <dgm:prSet presAssocID="{BFD1A4F4-DBDA-41CB-A470-8B0A718F350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D0021-45A6-463F-86B3-62293CF74BCA}" type="pres">
      <dgm:prSet presAssocID="{BFD1A4F4-DBDA-41CB-A470-8B0A718F350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42E1E-33BA-49E7-B91E-AB835048469F}" type="pres">
      <dgm:prSet presAssocID="{BFD1A4F4-DBDA-41CB-A470-8B0A718F350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0548AC-2274-4FD6-AA4F-DCEF3D9270BF}" type="presOf" srcId="{1659A2C4-FD83-4693-8E13-DD277F4A553A}" destId="{4D4D0021-45A6-463F-86B3-62293CF74BCA}" srcOrd="1" destOrd="0" presId="urn:microsoft.com/office/officeart/2005/8/layout/vProcess5"/>
    <dgm:cxn modelId="{CADBB1F2-373F-4CBC-8681-B6BE20467347}" type="presOf" srcId="{E7835B28-1FAF-4871-B505-0DFDE11FFB7A}" destId="{73C1B003-B57B-4197-AEE2-4B8A4036D59B}" srcOrd="0" destOrd="0" presId="urn:microsoft.com/office/officeart/2005/8/layout/vProcess5"/>
    <dgm:cxn modelId="{60CB678A-4ABC-41C2-BF1D-B4EDB0C8BBE9}" type="presOf" srcId="{D0123EE2-F406-4C84-9161-8EAB07689401}" destId="{32D13137-D15D-49A2-885A-015C0E21668D}" srcOrd="1" destOrd="0" presId="urn:microsoft.com/office/officeart/2005/8/layout/vProcess5"/>
    <dgm:cxn modelId="{B988E6A8-098B-47BE-948A-69ECF47D7B1D}" srcId="{BFD1A4F4-DBDA-41CB-A470-8B0A718F3504}" destId="{5188E4ED-8810-489C-801D-154C256DBF47}" srcOrd="2" destOrd="0" parTransId="{B5FF4787-9947-4FE5-A9D2-9F3038B15CE0}" sibTransId="{948DE82A-D034-4F3E-B6B0-5D0314AFD620}"/>
    <dgm:cxn modelId="{163C3163-E04E-4770-8B71-CF9439D1AF32}" type="presOf" srcId="{5188E4ED-8810-489C-801D-154C256DBF47}" destId="{13CFBFCB-0121-4EEE-8F1B-0B5C1C2D4E5B}" srcOrd="0" destOrd="0" presId="urn:microsoft.com/office/officeart/2005/8/layout/vProcess5"/>
    <dgm:cxn modelId="{C6A3237A-D530-4DA1-9E2F-AE3095A3CA33}" srcId="{BFD1A4F4-DBDA-41CB-A470-8B0A718F3504}" destId="{D0123EE2-F406-4C84-9161-8EAB07689401}" srcOrd="0" destOrd="0" parTransId="{2BEE48FE-2BDD-49BD-9F29-69031EC89BFC}" sibTransId="{E7835B28-1FAF-4871-B505-0DFDE11FFB7A}"/>
    <dgm:cxn modelId="{50F534B1-CBBE-4839-A51E-F0B8674D325A}" type="presOf" srcId="{BFD1A4F4-DBDA-41CB-A470-8B0A718F3504}" destId="{42F6A6C9-D3CE-4595-A2C6-3F88C1D9C765}" srcOrd="0" destOrd="0" presId="urn:microsoft.com/office/officeart/2005/8/layout/vProcess5"/>
    <dgm:cxn modelId="{C61777D1-6FE7-4CF2-BBDF-12B431874AC0}" type="presOf" srcId="{1659A2C4-FD83-4693-8E13-DD277F4A553A}" destId="{743F719F-C613-4FA9-ACD1-2A6EF92D8C50}" srcOrd="0" destOrd="0" presId="urn:microsoft.com/office/officeart/2005/8/layout/vProcess5"/>
    <dgm:cxn modelId="{6815379C-23C3-495C-B7C5-19F0D0004DE2}" srcId="{BFD1A4F4-DBDA-41CB-A470-8B0A718F3504}" destId="{1659A2C4-FD83-4693-8E13-DD277F4A553A}" srcOrd="1" destOrd="0" parTransId="{00B9631A-5501-4DEE-A1D3-A0C68E0AA624}" sibTransId="{E7DD69B1-3005-4344-995D-B6ECC24A5291}"/>
    <dgm:cxn modelId="{D01DCB8C-3166-47D9-995B-2FE5B988AAA0}" type="presOf" srcId="{5188E4ED-8810-489C-801D-154C256DBF47}" destId="{E3942E1E-33BA-49E7-B91E-AB835048469F}" srcOrd="1" destOrd="0" presId="urn:microsoft.com/office/officeart/2005/8/layout/vProcess5"/>
    <dgm:cxn modelId="{500043FB-1AC0-4CF1-A64B-26F3091727FB}" type="presOf" srcId="{D0123EE2-F406-4C84-9161-8EAB07689401}" destId="{78592093-88A1-42FD-BECC-10203A43D29E}" srcOrd="0" destOrd="0" presId="urn:microsoft.com/office/officeart/2005/8/layout/vProcess5"/>
    <dgm:cxn modelId="{0B5B8AA7-2629-403B-9ED7-C4F951C4EC27}" type="presOf" srcId="{E7DD69B1-3005-4344-995D-B6ECC24A5291}" destId="{6460BA87-D503-48FD-814E-5F528632471F}" srcOrd="0" destOrd="0" presId="urn:microsoft.com/office/officeart/2005/8/layout/vProcess5"/>
    <dgm:cxn modelId="{917BB8D7-7D17-4F57-977B-82DB2E77A17F}" type="presParOf" srcId="{42F6A6C9-D3CE-4595-A2C6-3F88C1D9C765}" destId="{9BB694DF-B72B-4BD8-B1DB-A881E7D696D1}" srcOrd="0" destOrd="0" presId="urn:microsoft.com/office/officeart/2005/8/layout/vProcess5"/>
    <dgm:cxn modelId="{9F069BC2-79D7-4D3F-908A-835CDACC17BE}" type="presParOf" srcId="{42F6A6C9-D3CE-4595-A2C6-3F88C1D9C765}" destId="{78592093-88A1-42FD-BECC-10203A43D29E}" srcOrd="1" destOrd="0" presId="urn:microsoft.com/office/officeart/2005/8/layout/vProcess5"/>
    <dgm:cxn modelId="{AD87965E-74A1-4CB6-9646-D249C8895E8D}" type="presParOf" srcId="{42F6A6C9-D3CE-4595-A2C6-3F88C1D9C765}" destId="{743F719F-C613-4FA9-ACD1-2A6EF92D8C50}" srcOrd="2" destOrd="0" presId="urn:microsoft.com/office/officeart/2005/8/layout/vProcess5"/>
    <dgm:cxn modelId="{1847A4DC-E240-4CFB-B2E2-A268A74E4875}" type="presParOf" srcId="{42F6A6C9-D3CE-4595-A2C6-3F88C1D9C765}" destId="{13CFBFCB-0121-4EEE-8F1B-0B5C1C2D4E5B}" srcOrd="3" destOrd="0" presId="urn:microsoft.com/office/officeart/2005/8/layout/vProcess5"/>
    <dgm:cxn modelId="{B5290B60-E03B-428D-922A-5E219E3F3302}" type="presParOf" srcId="{42F6A6C9-D3CE-4595-A2C6-3F88C1D9C765}" destId="{73C1B003-B57B-4197-AEE2-4B8A4036D59B}" srcOrd="4" destOrd="0" presId="urn:microsoft.com/office/officeart/2005/8/layout/vProcess5"/>
    <dgm:cxn modelId="{D1BE617D-9160-4762-AB61-4F6CB35122D5}" type="presParOf" srcId="{42F6A6C9-D3CE-4595-A2C6-3F88C1D9C765}" destId="{6460BA87-D503-48FD-814E-5F528632471F}" srcOrd="5" destOrd="0" presId="urn:microsoft.com/office/officeart/2005/8/layout/vProcess5"/>
    <dgm:cxn modelId="{482FA10F-AB81-4CA0-BD4F-56F617940445}" type="presParOf" srcId="{42F6A6C9-D3CE-4595-A2C6-3F88C1D9C765}" destId="{32D13137-D15D-49A2-885A-015C0E21668D}" srcOrd="6" destOrd="0" presId="urn:microsoft.com/office/officeart/2005/8/layout/vProcess5"/>
    <dgm:cxn modelId="{8C835327-19F4-46DE-A777-AC17C6FA21F6}" type="presParOf" srcId="{42F6A6C9-D3CE-4595-A2C6-3F88C1D9C765}" destId="{4D4D0021-45A6-463F-86B3-62293CF74BCA}" srcOrd="7" destOrd="0" presId="urn:microsoft.com/office/officeart/2005/8/layout/vProcess5"/>
    <dgm:cxn modelId="{41B5598F-485D-4B18-A591-41A06A539BF1}" type="presParOf" srcId="{42F6A6C9-D3CE-4595-A2C6-3F88C1D9C765}" destId="{E3942E1E-33BA-49E7-B91E-AB83504846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CC903-61D1-4954-97BF-6BDC981FA088}">
      <dsp:nvSpPr>
        <dsp:cNvPr id="0" name=""/>
        <dsp:cNvSpPr/>
      </dsp:nvSpPr>
      <dsp:spPr>
        <a:xfrm>
          <a:off x="5970949" y="2786586"/>
          <a:ext cx="3419001" cy="312874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/>
            <a:t>La terapia </a:t>
          </a:r>
          <a:r>
            <a:rPr lang="es-MX" sz="1200" b="0" i="0" kern="1200" dirty="0" err="1" smtClean="0"/>
            <a:t>antiplaquetaria</a:t>
          </a:r>
          <a:r>
            <a:rPr lang="es-MX" sz="1200" b="0" i="0" kern="1200" dirty="0" smtClean="0"/>
            <a:t> doble (DTAP) que consiste en aspirina y un inhibidor </a:t>
          </a:r>
          <a:r>
            <a:rPr lang="es-MX" sz="1200" b="0" i="0" kern="1200" baseline="-25000" dirty="0" smtClean="0"/>
            <a:t>de</a:t>
          </a:r>
          <a:r>
            <a:rPr lang="es-MX" sz="1200" b="0" i="0" kern="1200" dirty="0" smtClean="0"/>
            <a:t> P2Y </a:t>
          </a:r>
          <a:r>
            <a:rPr lang="es-MX" sz="1200" b="0" i="0" kern="1200" baseline="-25000" dirty="0" smtClean="0"/>
            <a:t>12</a:t>
          </a:r>
          <a:r>
            <a:rPr lang="es-MX" sz="1200" b="0" i="0" kern="1200" dirty="0" smtClean="0"/>
            <a:t> reduce la trombosis y el </a:t>
          </a:r>
          <a:r>
            <a:rPr lang="es-MX" sz="1200" b="0" i="0" kern="1200" dirty="0" err="1" smtClean="0"/>
            <a:t>reinfarto</a:t>
          </a:r>
          <a:r>
            <a:rPr lang="es-MX" sz="1200" b="0" i="0" kern="1200" dirty="0" smtClean="0"/>
            <a:t> del stent después de la colocación de un stent coronario en comparación con la aspirina sola o la aspirina más </a:t>
          </a:r>
          <a:r>
            <a:rPr lang="es-MX" sz="1200" b="0" i="0" kern="1200" dirty="0" err="1" smtClean="0"/>
            <a:t>warfarina</a:t>
          </a:r>
          <a:r>
            <a:rPr lang="es-MX" sz="1200" b="0" i="0" kern="1200" dirty="0" smtClean="0"/>
            <a:t> </a:t>
          </a:r>
          <a:r>
            <a:rPr lang="es-VE" sz="1200" b="1" kern="1200" dirty="0" smtClean="0"/>
            <a:t>.</a:t>
          </a:r>
          <a:endParaRPr lang="es-VE" sz="1200" kern="1200" dirty="0"/>
        </a:p>
      </dsp:txBody>
      <dsp:txXfrm>
        <a:off x="6636627" y="3519480"/>
        <a:ext cx="2087645" cy="1608241"/>
      </dsp:txXfrm>
    </dsp:sp>
    <dsp:sp modelId="{7FC63C37-761C-4859-A991-4E720B6E6D3D}">
      <dsp:nvSpPr>
        <dsp:cNvPr id="0" name=""/>
        <dsp:cNvSpPr/>
      </dsp:nvSpPr>
      <dsp:spPr>
        <a:xfrm>
          <a:off x="2457507" y="2054096"/>
          <a:ext cx="3882241" cy="3634535"/>
        </a:xfrm>
        <a:prstGeom prst="gear6">
          <a:avLst/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/>
            <a:t>En algunos pacientes tratados con ICP primaria, es necesario agregar anticoagulantes orales para prevenir los eventos </a:t>
          </a:r>
          <a:r>
            <a:rPr lang="es-MX" sz="1400" b="0" i="0" kern="1200" dirty="0" err="1" smtClean="0"/>
            <a:t>tromboembólicos</a:t>
          </a:r>
          <a:r>
            <a:rPr lang="es-VE" sz="1400" b="1" kern="1200" dirty="0" smtClean="0"/>
            <a:t>.</a:t>
          </a:r>
          <a:endParaRPr lang="es-VE" sz="1400" kern="1200" dirty="0"/>
        </a:p>
      </dsp:txBody>
      <dsp:txXfrm>
        <a:off x="3408519" y="2974631"/>
        <a:ext cx="1980217" cy="1793465"/>
      </dsp:txXfrm>
    </dsp:sp>
    <dsp:sp modelId="{2F75F723-8BEA-4B20-966B-92A310C7E3DD}">
      <dsp:nvSpPr>
        <dsp:cNvPr id="0" name=""/>
        <dsp:cNvSpPr/>
      </dsp:nvSpPr>
      <dsp:spPr>
        <a:xfrm rot="20876478">
          <a:off x="4736117" y="76922"/>
          <a:ext cx="3767432" cy="3285971"/>
        </a:xfrm>
        <a:prstGeom prst="gear6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/>
            <a:t>La angioplastia coronaria percutánea (ICP) primaria se ha convertido en la estrategia de </a:t>
          </a:r>
          <a:r>
            <a:rPr lang="es-MX" sz="1400" b="0" i="0" kern="1200" dirty="0" err="1" smtClean="0"/>
            <a:t>reperfusión</a:t>
          </a:r>
          <a:r>
            <a:rPr lang="es-MX" sz="1400" b="0" i="0" kern="1200" dirty="0" smtClean="0"/>
            <a:t> dominante para el infarto de miocardio con elevación del segmento ST (IMCEST) en muchos países</a:t>
          </a:r>
          <a:r>
            <a:rPr lang="es-MX" sz="1200" b="0" i="0" kern="1200" dirty="0" smtClean="0"/>
            <a:t>.</a:t>
          </a:r>
          <a:endParaRPr lang="es-VE" sz="1200" kern="1200" dirty="0"/>
        </a:p>
      </dsp:txBody>
      <dsp:txXfrm rot="-20700000">
        <a:off x="5590982" y="769075"/>
        <a:ext cx="2057702" cy="1901665"/>
      </dsp:txXfrm>
    </dsp:sp>
    <dsp:sp modelId="{A11471E4-4F35-4F8F-A427-BC9FE024BDE8}">
      <dsp:nvSpPr>
        <dsp:cNvPr id="0" name=""/>
        <dsp:cNvSpPr/>
      </dsp:nvSpPr>
      <dsp:spPr>
        <a:xfrm>
          <a:off x="5957021" y="2406903"/>
          <a:ext cx="4004796" cy="4004796"/>
        </a:xfrm>
        <a:prstGeom prst="circularArrow">
          <a:avLst>
            <a:gd name="adj1" fmla="val 4687"/>
            <a:gd name="adj2" fmla="val 299029"/>
            <a:gd name="adj3" fmla="val 2543174"/>
            <a:gd name="adj4" fmla="val 15804276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76495-A17A-47EE-950D-32E0F68875DB}">
      <dsp:nvSpPr>
        <dsp:cNvPr id="0" name=""/>
        <dsp:cNvSpPr/>
      </dsp:nvSpPr>
      <dsp:spPr>
        <a:xfrm>
          <a:off x="1884996" y="3183559"/>
          <a:ext cx="2909735" cy="29097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81071-1BC9-4D13-B5F2-A54E36836201}">
      <dsp:nvSpPr>
        <dsp:cNvPr id="0" name=""/>
        <dsp:cNvSpPr/>
      </dsp:nvSpPr>
      <dsp:spPr>
        <a:xfrm rot="1050899">
          <a:off x="4429901" y="160266"/>
          <a:ext cx="3462396" cy="3137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8C53-FD5A-4300-977E-6B91D434D351}">
      <dsp:nvSpPr>
        <dsp:cNvPr id="0" name=""/>
        <dsp:cNvSpPr/>
      </dsp:nvSpPr>
      <dsp:spPr>
        <a:xfrm>
          <a:off x="920560" y="70595"/>
          <a:ext cx="2849238" cy="9125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0" i="0" kern="1200" dirty="0" smtClean="0"/>
            <a:t>Normal o Hipercinesia</a:t>
          </a:r>
          <a:endParaRPr lang="es-ES" sz="2400" kern="1200" dirty="0"/>
        </a:p>
      </dsp:txBody>
      <dsp:txXfrm>
        <a:off x="1337821" y="204231"/>
        <a:ext cx="2014716" cy="645254"/>
      </dsp:txXfrm>
    </dsp:sp>
    <dsp:sp modelId="{2B1EE382-1A6C-4A8D-A5BD-1360AA42599D}">
      <dsp:nvSpPr>
        <dsp:cNvPr id="0" name=""/>
        <dsp:cNvSpPr/>
      </dsp:nvSpPr>
      <dsp:spPr>
        <a:xfrm>
          <a:off x="3917273" y="163"/>
          <a:ext cx="1053390" cy="1053390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/>
        </a:p>
      </dsp:txBody>
      <dsp:txXfrm>
        <a:off x="4056900" y="217161"/>
        <a:ext cx="774136" cy="619394"/>
      </dsp:txXfrm>
    </dsp:sp>
    <dsp:sp modelId="{8AB55BA4-4BE8-4D1B-9C84-0926FA4ACCDF}">
      <dsp:nvSpPr>
        <dsp:cNvPr id="0" name=""/>
        <dsp:cNvSpPr/>
      </dsp:nvSpPr>
      <dsp:spPr>
        <a:xfrm>
          <a:off x="5118138" y="111014"/>
          <a:ext cx="2163191" cy="831687"/>
        </a:xfrm>
        <a:prstGeom prst="ellipse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</a:t>
          </a:r>
          <a:endParaRPr lang="es-ES" sz="2800" b="1" kern="1200" dirty="0"/>
        </a:p>
      </dsp:txBody>
      <dsp:txXfrm>
        <a:off x="5434930" y="232812"/>
        <a:ext cx="1529607" cy="5880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8C53-FD5A-4300-977E-6B91D434D351}">
      <dsp:nvSpPr>
        <dsp:cNvPr id="0" name=""/>
        <dsp:cNvSpPr/>
      </dsp:nvSpPr>
      <dsp:spPr>
        <a:xfrm>
          <a:off x="920560" y="70595"/>
          <a:ext cx="2849238" cy="9125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0" i="0" kern="1200" dirty="0" smtClean="0"/>
            <a:t>Hipocinesia</a:t>
          </a:r>
          <a:endParaRPr lang="es-ES" sz="2800" kern="1200" dirty="0"/>
        </a:p>
      </dsp:txBody>
      <dsp:txXfrm>
        <a:off x="1337821" y="204231"/>
        <a:ext cx="2014716" cy="645254"/>
      </dsp:txXfrm>
    </dsp:sp>
    <dsp:sp modelId="{2B1EE382-1A6C-4A8D-A5BD-1360AA42599D}">
      <dsp:nvSpPr>
        <dsp:cNvPr id="0" name=""/>
        <dsp:cNvSpPr/>
      </dsp:nvSpPr>
      <dsp:spPr>
        <a:xfrm>
          <a:off x="3917273" y="163"/>
          <a:ext cx="1053390" cy="1053390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4056900" y="217161"/>
        <a:ext cx="774136" cy="619394"/>
      </dsp:txXfrm>
    </dsp:sp>
    <dsp:sp modelId="{8AB55BA4-4BE8-4D1B-9C84-0926FA4ACCDF}">
      <dsp:nvSpPr>
        <dsp:cNvPr id="0" name=""/>
        <dsp:cNvSpPr/>
      </dsp:nvSpPr>
      <dsp:spPr>
        <a:xfrm>
          <a:off x="5118138" y="111014"/>
          <a:ext cx="2163191" cy="831687"/>
        </a:xfrm>
        <a:prstGeom prst="ellipse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2</a:t>
          </a:r>
          <a:endParaRPr lang="es-ES" sz="2800" b="1" kern="1200" dirty="0"/>
        </a:p>
      </dsp:txBody>
      <dsp:txXfrm>
        <a:off x="5434930" y="232812"/>
        <a:ext cx="1529607" cy="588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8C53-FD5A-4300-977E-6B91D434D351}">
      <dsp:nvSpPr>
        <dsp:cNvPr id="0" name=""/>
        <dsp:cNvSpPr/>
      </dsp:nvSpPr>
      <dsp:spPr>
        <a:xfrm>
          <a:off x="920560" y="70595"/>
          <a:ext cx="2849238" cy="9125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0" i="0" kern="1200" dirty="0" smtClean="0"/>
            <a:t>Acinesia</a:t>
          </a:r>
          <a:endParaRPr lang="es-ES" sz="2800" kern="1200" dirty="0"/>
        </a:p>
      </dsp:txBody>
      <dsp:txXfrm>
        <a:off x="1337821" y="204231"/>
        <a:ext cx="2014716" cy="645254"/>
      </dsp:txXfrm>
    </dsp:sp>
    <dsp:sp modelId="{2B1EE382-1A6C-4A8D-A5BD-1360AA42599D}">
      <dsp:nvSpPr>
        <dsp:cNvPr id="0" name=""/>
        <dsp:cNvSpPr/>
      </dsp:nvSpPr>
      <dsp:spPr>
        <a:xfrm>
          <a:off x="3917273" y="163"/>
          <a:ext cx="1053390" cy="1053390"/>
        </a:xfrm>
        <a:prstGeom prst="mathEqual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/>
        </a:p>
      </dsp:txBody>
      <dsp:txXfrm>
        <a:off x="4056900" y="217161"/>
        <a:ext cx="774136" cy="619394"/>
      </dsp:txXfrm>
    </dsp:sp>
    <dsp:sp modelId="{8AB55BA4-4BE8-4D1B-9C84-0926FA4ACCDF}">
      <dsp:nvSpPr>
        <dsp:cNvPr id="0" name=""/>
        <dsp:cNvSpPr/>
      </dsp:nvSpPr>
      <dsp:spPr>
        <a:xfrm>
          <a:off x="5118138" y="111014"/>
          <a:ext cx="2163191" cy="831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3</a:t>
          </a:r>
          <a:endParaRPr lang="es-ES" sz="2800" b="1" kern="1200" dirty="0"/>
        </a:p>
      </dsp:txBody>
      <dsp:txXfrm>
        <a:off x="5434930" y="232812"/>
        <a:ext cx="1529607" cy="588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8C53-FD5A-4300-977E-6B91D434D351}">
      <dsp:nvSpPr>
        <dsp:cNvPr id="0" name=""/>
        <dsp:cNvSpPr/>
      </dsp:nvSpPr>
      <dsp:spPr>
        <a:xfrm>
          <a:off x="920560" y="70595"/>
          <a:ext cx="2849238" cy="9125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0" i="0" kern="1200" dirty="0" err="1" smtClean="0"/>
            <a:t>Discinesia</a:t>
          </a:r>
          <a:endParaRPr lang="es-ES" sz="2800" kern="1200" dirty="0"/>
        </a:p>
      </dsp:txBody>
      <dsp:txXfrm>
        <a:off x="1337821" y="204231"/>
        <a:ext cx="2014716" cy="645254"/>
      </dsp:txXfrm>
    </dsp:sp>
    <dsp:sp modelId="{2B1EE382-1A6C-4A8D-A5BD-1360AA42599D}">
      <dsp:nvSpPr>
        <dsp:cNvPr id="0" name=""/>
        <dsp:cNvSpPr/>
      </dsp:nvSpPr>
      <dsp:spPr>
        <a:xfrm>
          <a:off x="3917273" y="163"/>
          <a:ext cx="1053390" cy="1053390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/>
        </a:p>
      </dsp:txBody>
      <dsp:txXfrm>
        <a:off x="4056900" y="217161"/>
        <a:ext cx="774136" cy="619394"/>
      </dsp:txXfrm>
    </dsp:sp>
    <dsp:sp modelId="{8AB55BA4-4BE8-4D1B-9C84-0926FA4ACCDF}">
      <dsp:nvSpPr>
        <dsp:cNvPr id="0" name=""/>
        <dsp:cNvSpPr/>
      </dsp:nvSpPr>
      <dsp:spPr>
        <a:xfrm>
          <a:off x="5118138" y="111014"/>
          <a:ext cx="2163191" cy="831687"/>
        </a:xfrm>
        <a:prstGeom prst="ellipse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4</a:t>
          </a:r>
          <a:endParaRPr lang="es-ES" sz="2800" b="1" kern="1200" dirty="0"/>
        </a:p>
      </dsp:txBody>
      <dsp:txXfrm>
        <a:off x="5434930" y="232812"/>
        <a:ext cx="1529607" cy="588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8C53-FD5A-4300-977E-6B91D434D351}">
      <dsp:nvSpPr>
        <dsp:cNvPr id="0" name=""/>
        <dsp:cNvSpPr/>
      </dsp:nvSpPr>
      <dsp:spPr>
        <a:xfrm>
          <a:off x="920560" y="70595"/>
          <a:ext cx="2849238" cy="9125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Aneurisma</a:t>
          </a:r>
          <a:endParaRPr lang="es-ES" sz="2800" kern="1200" dirty="0"/>
        </a:p>
      </dsp:txBody>
      <dsp:txXfrm>
        <a:off x="1337821" y="204231"/>
        <a:ext cx="2014716" cy="645254"/>
      </dsp:txXfrm>
    </dsp:sp>
    <dsp:sp modelId="{2B1EE382-1A6C-4A8D-A5BD-1360AA42599D}">
      <dsp:nvSpPr>
        <dsp:cNvPr id="0" name=""/>
        <dsp:cNvSpPr/>
      </dsp:nvSpPr>
      <dsp:spPr>
        <a:xfrm>
          <a:off x="3917273" y="163"/>
          <a:ext cx="1053390" cy="1053390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/>
        </a:p>
      </dsp:txBody>
      <dsp:txXfrm>
        <a:off x="4056900" y="217161"/>
        <a:ext cx="774136" cy="619394"/>
      </dsp:txXfrm>
    </dsp:sp>
    <dsp:sp modelId="{8AB55BA4-4BE8-4D1B-9C84-0926FA4ACCDF}">
      <dsp:nvSpPr>
        <dsp:cNvPr id="0" name=""/>
        <dsp:cNvSpPr/>
      </dsp:nvSpPr>
      <dsp:spPr>
        <a:xfrm>
          <a:off x="5118138" y="111014"/>
          <a:ext cx="2163191" cy="831687"/>
        </a:xfrm>
        <a:prstGeom prst="ellipse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5</a:t>
          </a:r>
          <a:endParaRPr lang="es-ES" sz="2800" b="1" kern="1200" dirty="0"/>
        </a:p>
      </dsp:txBody>
      <dsp:txXfrm>
        <a:off x="5434930" y="232812"/>
        <a:ext cx="1529607" cy="5880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1ECC8-6AD5-4A0D-9740-06C99A0C56C5}">
      <dsp:nvSpPr>
        <dsp:cNvPr id="0" name=""/>
        <dsp:cNvSpPr/>
      </dsp:nvSpPr>
      <dsp:spPr>
        <a:xfrm>
          <a:off x="741" y="794543"/>
          <a:ext cx="3191316" cy="38295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 rot="16200000">
        <a:off x="-1250254" y="2045539"/>
        <a:ext cx="3140255" cy="638263"/>
      </dsp:txXfrm>
    </dsp:sp>
    <dsp:sp modelId="{7D0DA318-7AE1-4127-A7F1-16684A4DE9B4}">
      <dsp:nvSpPr>
        <dsp:cNvPr id="0" name=""/>
        <dsp:cNvSpPr/>
      </dsp:nvSpPr>
      <dsp:spPr>
        <a:xfrm>
          <a:off x="639004" y="794543"/>
          <a:ext cx="2377531" cy="38295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La fracción de eyección del VI se calculó usando la regla de Simpson. </a:t>
          </a:r>
          <a:endParaRPr lang="es-ES" sz="2000" b="1" kern="1200" dirty="0"/>
        </a:p>
      </dsp:txBody>
      <dsp:txXfrm>
        <a:off x="639004" y="794543"/>
        <a:ext cx="2377531" cy="3829580"/>
      </dsp:txXfrm>
    </dsp:sp>
    <dsp:sp modelId="{9EAE9EE5-52EE-47CD-A4D7-C06AB9D35DBE}">
      <dsp:nvSpPr>
        <dsp:cNvPr id="0" name=""/>
        <dsp:cNvSpPr/>
      </dsp:nvSpPr>
      <dsp:spPr>
        <a:xfrm>
          <a:off x="3303754" y="794543"/>
          <a:ext cx="3191316" cy="38295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/>
        </a:p>
      </dsp:txBody>
      <dsp:txXfrm rot="16200000">
        <a:off x="2052758" y="2045539"/>
        <a:ext cx="3140255" cy="638263"/>
      </dsp:txXfrm>
    </dsp:sp>
    <dsp:sp modelId="{DCE5F9C4-FFA3-47BA-9537-5194F0FDFD29}">
      <dsp:nvSpPr>
        <dsp:cNvPr id="0" name=""/>
        <dsp:cNvSpPr/>
      </dsp:nvSpPr>
      <dsp:spPr>
        <a:xfrm rot="5400000">
          <a:off x="3038477" y="3836249"/>
          <a:ext cx="562466" cy="478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FF628-F914-48D2-B54A-E50B68FF9ED1}">
      <dsp:nvSpPr>
        <dsp:cNvPr id="0" name=""/>
        <dsp:cNvSpPr/>
      </dsp:nvSpPr>
      <dsp:spPr>
        <a:xfrm>
          <a:off x="3942017" y="794543"/>
          <a:ext cx="2377531" cy="38295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Los agentes de contraste se usaron para visualizar mejor los segmentos de la pared del ventrículo izquierdo y detectar el trombo del VI de acuerdo con las pautas de la Sociedad Estadounidense de Ecocardiografía.</a:t>
          </a:r>
          <a:endParaRPr lang="es-ES" sz="2000" b="1" kern="1200" dirty="0"/>
        </a:p>
      </dsp:txBody>
      <dsp:txXfrm>
        <a:off x="3942017" y="794543"/>
        <a:ext cx="2377531" cy="3829580"/>
      </dsp:txXfrm>
    </dsp:sp>
    <dsp:sp modelId="{0C06317F-D56D-4BE5-956B-08B3D759343B}">
      <dsp:nvSpPr>
        <dsp:cNvPr id="0" name=""/>
        <dsp:cNvSpPr/>
      </dsp:nvSpPr>
      <dsp:spPr>
        <a:xfrm>
          <a:off x="6606767" y="794543"/>
          <a:ext cx="3191316" cy="38295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 rot="16200000">
        <a:off x="5355771" y="2045539"/>
        <a:ext cx="3140255" cy="638263"/>
      </dsp:txXfrm>
    </dsp:sp>
    <dsp:sp modelId="{D3F94A28-5761-4D4E-83D7-B8D9A6F7AE07}">
      <dsp:nvSpPr>
        <dsp:cNvPr id="0" name=""/>
        <dsp:cNvSpPr/>
      </dsp:nvSpPr>
      <dsp:spPr>
        <a:xfrm rot="5400000">
          <a:off x="6341490" y="3836249"/>
          <a:ext cx="562466" cy="478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80E2-5CC6-48F5-BF93-886DC3684E9C}">
      <dsp:nvSpPr>
        <dsp:cNvPr id="0" name=""/>
        <dsp:cNvSpPr/>
      </dsp:nvSpPr>
      <dsp:spPr>
        <a:xfrm>
          <a:off x="7245030" y="794543"/>
          <a:ext cx="2377531" cy="38295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Todas las imágenes fueron interpretadas por cardiólogos con certificación de nivel 3 en ecocardiografía.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Laboratorio acreditado por la Comisión </a:t>
          </a:r>
          <a:r>
            <a:rPr lang="es-MX" sz="2000" b="1" i="0" kern="1200" dirty="0" err="1" smtClean="0"/>
            <a:t>Intersocietaria</a:t>
          </a:r>
          <a:r>
            <a:rPr lang="es-MX" sz="2000" b="1" i="0" kern="1200" dirty="0" smtClean="0"/>
            <a:t> de Ecocardiografía.</a:t>
          </a:r>
          <a:endParaRPr lang="es-ES" sz="2000" b="1" kern="1200" dirty="0"/>
        </a:p>
      </dsp:txBody>
      <dsp:txXfrm>
        <a:off x="7245030" y="794543"/>
        <a:ext cx="2377531" cy="38295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2093-88A1-42FD-BECC-10203A43D29E}">
      <dsp:nvSpPr>
        <dsp:cNvPr id="0" name=""/>
        <dsp:cNvSpPr/>
      </dsp:nvSpPr>
      <dsp:spPr>
        <a:xfrm>
          <a:off x="0" y="0"/>
          <a:ext cx="7209127" cy="154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Objetivo:  </a:t>
          </a:r>
          <a:r>
            <a:rPr lang="es-MX" sz="1800" b="0" i="0" kern="1200" dirty="0" smtClean="0"/>
            <a:t>determinar los beneficios de agregar </a:t>
          </a:r>
          <a:r>
            <a:rPr lang="es-MX" sz="1800" b="0" i="0" kern="1200" dirty="0" err="1" smtClean="0"/>
            <a:t>warfarina</a:t>
          </a:r>
          <a:r>
            <a:rPr lang="es-MX" sz="1800" b="0" i="0" kern="1200" dirty="0" smtClean="0"/>
            <a:t> en pacientes con IMCEST anterior inicialmente tratados con ICP primaria y en quienes se demostró acinesia apical o </a:t>
          </a:r>
          <a:r>
            <a:rPr lang="es-MX" sz="1800" b="0" i="0" kern="1200" dirty="0" err="1" smtClean="0"/>
            <a:t>discinesia</a:t>
          </a:r>
          <a:r>
            <a:rPr lang="es-MX" sz="1800" b="0" i="0" kern="1200" dirty="0" smtClean="0"/>
            <a:t> en ETT realizada dentro de la primera semana de hospitalización.</a:t>
          </a:r>
          <a:endParaRPr lang="es-MX" sz="1800" b="1" kern="1200" dirty="0" smtClean="0"/>
        </a:p>
      </dsp:txBody>
      <dsp:txXfrm>
        <a:off x="45292" y="45292"/>
        <a:ext cx="5540443" cy="1455814"/>
      </dsp:txXfrm>
    </dsp:sp>
    <dsp:sp modelId="{743F719F-C613-4FA9-ACD1-2A6EF92D8C50}">
      <dsp:nvSpPr>
        <dsp:cNvPr id="0" name=""/>
        <dsp:cNvSpPr/>
      </dsp:nvSpPr>
      <dsp:spPr>
        <a:xfrm>
          <a:off x="636099" y="1846548"/>
          <a:ext cx="7209127" cy="174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>
              <a:solidFill>
                <a:schemeClr val="tx1"/>
              </a:solidFill>
            </a:rPr>
            <a:t>Punto final primario:</a:t>
          </a:r>
          <a:r>
            <a:rPr lang="es-MX" sz="2000" b="0" i="0" kern="1200" dirty="0" smtClean="0"/>
            <a:t> compuesto de eventos clínicos adversos netos (NACE) que consta de mortalidad por todas las causas, accidente cerebrovascular, </a:t>
          </a:r>
          <a:r>
            <a:rPr lang="es-MX" sz="2000" b="0" i="0" kern="1200" dirty="0" err="1" smtClean="0"/>
            <a:t>reinfarto</a:t>
          </a:r>
          <a:r>
            <a:rPr lang="es-MX" sz="2000" b="0" i="0" kern="1200" dirty="0" smtClean="0"/>
            <a:t> y hemorragia mayor dentro de los 180 días posteriores al ETT basal.</a:t>
          </a:r>
          <a:endParaRPr lang="es-ES" sz="2000" kern="1200" dirty="0"/>
        </a:p>
      </dsp:txBody>
      <dsp:txXfrm>
        <a:off x="687222" y="1897671"/>
        <a:ext cx="5465622" cy="1643235"/>
      </dsp:txXfrm>
    </dsp:sp>
    <dsp:sp modelId="{13CFBFCB-0121-4EEE-8F1B-0B5C1C2D4E5B}">
      <dsp:nvSpPr>
        <dsp:cNvPr id="0" name=""/>
        <dsp:cNvSpPr/>
      </dsp:nvSpPr>
      <dsp:spPr>
        <a:xfrm>
          <a:off x="1272198" y="3895992"/>
          <a:ext cx="7209127" cy="970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Punto final secundario: </a:t>
          </a:r>
          <a:r>
            <a:rPr lang="es-ES" sz="2000" kern="1200" dirty="0" smtClean="0"/>
            <a:t>compuesto de muerte, infarto y ECV.</a:t>
          </a:r>
          <a:endParaRPr lang="es-ES" sz="2000" kern="1200" dirty="0"/>
        </a:p>
      </dsp:txBody>
      <dsp:txXfrm>
        <a:off x="1300636" y="3924430"/>
        <a:ext cx="5510992" cy="914060"/>
      </dsp:txXfrm>
    </dsp:sp>
    <dsp:sp modelId="{73C1B003-B57B-4197-AEE2-4B8A4036D59B}">
      <dsp:nvSpPr>
        <dsp:cNvPr id="0" name=""/>
        <dsp:cNvSpPr/>
      </dsp:nvSpPr>
      <dsp:spPr>
        <a:xfrm>
          <a:off x="6203968" y="1172685"/>
          <a:ext cx="1005158" cy="100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430129" y="1172685"/>
        <a:ext cx="552836" cy="756381"/>
      </dsp:txXfrm>
    </dsp:sp>
    <dsp:sp modelId="{6460BA87-D503-48FD-814E-5F528632471F}">
      <dsp:nvSpPr>
        <dsp:cNvPr id="0" name=""/>
        <dsp:cNvSpPr/>
      </dsp:nvSpPr>
      <dsp:spPr>
        <a:xfrm>
          <a:off x="6840067" y="2966506"/>
          <a:ext cx="1005158" cy="100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7066228" y="2966506"/>
        <a:ext cx="552836" cy="756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95C30-6CA1-4474-A36B-A15F8B56DD14}">
      <dsp:nvSpPr>
        <dsp:cNvPr id="0" name=""/>
        <dsp:cNvSpPr/>
      </dsp:nvSpPr>
      <dsp:spPr>
        <a:xfrm>
          <a:off x="0" y="579118"/>
          <a:ext cx="120606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C3B3A-5848-44F7-B8FB-2E19BCF2DE5F}">
      <dsp:nvSpPr>
        <dsp:cNvPr id="0" name=""/>
        <dsp:cNvSpPr/>
      </dsp:nvSpPr>
      <dsp:spPr>
        <a:xfrm>
          <a:off x="603031" y="47758"/>
          <a:ext cx="8442434" cy="1062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104" tIns="0" rIns="3191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ECV: déficit neurológico mayor de 24 horas de duración. Se clasificó como hemorrágico o no, en base a TAC o RMN.</a:t>
          </a:r>
          <a:endParaRPr lang="es-ES" sz="2400" kern="1200" dirty="0"/>
        </a:p>
      </dsp:txBody>
      <dsp:txXfrm>
        <a:off x="654909" y="99636"/>
        <a:ext cx="8338678" cy="958964"/>
      </dsp:txXfrm>
    </dsp:sp>
    <dsp:sp modelId="{A2AAB657-B734-448F-9D3C-F4672790CFA9}">
      <dsp:nvSpPr>
        <dsp:cNvPr id="0" name=""/>
        <dsp:cNvSpPr/>
      </dsp:nvSpPr>
      <dsp:spPr>
        <a:xfrm>
          <a:off x="0" y="2212079"/>
          <a:ext cx="120606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8C390-6F9C-454F-9332-5122BBD4E083}">
      <dsp:nvSpPr>
        <dsp:cNvPr id="0" name=""/>
        <dsp:cNvSpPr/>
      </dsp:nvSpPr>
      <dsp:spPr>
        <a:xfrm>
          <a:off x="603031" y="1680719"/>
          <a:ext cx="8442434" cy="1062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104" tIns="0" rIns="3191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Reinfarto</a:t>
          </a:r>
          <a:r>
            <a:rPr lang="es-ES" sz="2400" kern="1200" dirty="0" smtClean="0"/>
            <a:t>: dolor torácico recurrente asociado a elevación del ST y enzimas cardíacas o documentación </a:t>
          </a:r>
          <a:r>
            <a:rPr lang="es-ES" sz="2400" kern="1200" dirty="0" err="1" smtClean="0"/>
            <a:t>angiográfica</a:t>
          </a:r>
          <a:r>
            <a:rPr lang="es-ES" sz="2400" kern="1200" dirty="0" smtClean="0"/>
            <a:t> de la </a:t>
          </a:r>
          <a:r>
            <a:rPr lang="es-ES" sz="2400" kern="1200" dirty="0" err="1" smtClean="0"/>
            <a:t>reoclusión</a:t>
          </a:r>
          <a:r>
            <a:rPr lang="es-ES" sz="2400" kern="1200" dirty="0" smtClean="0"/>
            <a:t>.</a:t>
          </a:r>
          <a:endParaRPr lang="es-ES" sz="2400" kern="1200" dirty="0"/>
        </a:p>
      </dsp:txBody>
      <dsp:txXfrm>
        <a:off x="654909" y="1732597"/>
        <a:ext cx="8338678" cy="958964"/>
      </dsp:txXfrm>
    </dsp:sp>
    <dsp:sp modelId="{0ADF93A8-BC2D-4C46-A97B-20641652CE4B}">
      <dsp:nvSpPr>
        <dsp:cNvPr id="0" name=""/>
        <dsp:cNvSpPr/>
      </dsp:nvSpPr>
      <dsp:spPr>
        <a:xfrm>
          <a:off x="0" y="3845039"/>
          <a:ext cx="120606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EA3F3-03AD-4BFB-9C3D-E823A54A009A}">
      <dsp:nvSpPr>
        <dsp:cNvPr id="0" name=""/>
        <dsp:cNvSpPr/>
      </dsp:nvSpPr>
      <dsp:spPr>
        <a:xfrm>
          <a:off x="603031" y="3313679"/>
          <a:ext cx="8442434" cy="1062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104" tIns="0" rIns="3191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Sangrado mayor: necesidad de al menos 1 transfusión de sangre o ECV hemorrágico confirmado por imagen.</a:t>
          </a:r>
          <a:endParaRPr lang="es-ES" sz="2400" kern="1200" dirty="0"/>
        </a:p>
      </dsp:txBody>
      <dsp:txXfrm>
        <a:off x="654909" y="3365557"/>
        <a:ext cx="8338678" cy="9589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A6B6-B051-4C27-A494-8C9C8F46069A}">
      <dsp:nvSpPr>
        <dsp:cNvPr id="0" name=""/>
        <dsp:cNvSpPr/>
      </dsp:nvSpPr>
      <dsp:spPr>
        <a:xfrm>
          <a:off x="0" y="0"/>
          <a:ext cx="8522370" cy="12445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No se trato de un estudio aleatorizado por lo que es posible que variables de confusión pudieran haber alterado los resultados.</a:t>
          </a:r>
          <a:endParaRPr lang="es-ES" sz="2400" b="0" i="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0756" y="60756"/>
        <a:ext cx="8400858" cy="11230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A6B6-B051-4C27-A494-8C9C8F46069A}">
      <dsp:nvSpPr>
        <dsp:cNvPr id="0" name=""/>
        <dsp:cNvSpPr/>
      </dsp:nvSpPr>
      <dsp:spPr>
        <a:xfrm>
          <a:off x="0" y="0"/>
          <a:ext cx="8522370" cy="10950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latin typeface="+mn-lt"/>
              <a:ea typeface="Tahoma" pitchFamily="34" charset="0"/>
              <a:cs typeface="Tahoma" pitchFamily="34" charset="0"/>
            </a:rPr>
            <a:t> Se intentó corregir desequilibrio entre grupos por análisis de propensión y análisis </a:t>
          </a:r>
          <a:r>
            <a:rPr lang="es-ES" sz="2400" b="0" i="0" kern="1200" dirty="0" err="1" smtClean="0">
              <a:latin typeface="+mn-lt"/>
              <a:ea typeface="Tahoma" pitchFamily="34" charset="0"/>
              <a:cs typeface="Tahoma" pitchFamily="34" charset="0"/>
            </a:rPr>
            <a:t>multivariables</a:t>
          </a:r>
          <a:endParaRPr lang="es-ES" sz="2400" b="0" i="0" kern="1200" dirty="0" smtClean="0">
            <a:latin typeface="+mn-lt"/>
            <a:ea typeface="Tahoma" pitchFamily="34" charset="0"/>
            <a:cs typeface="Tahoma" pitchFamily="34" charset="0"/>
          </a:endParaRPr>
        </a:p>
      </dsp:txBody>
      <dsp:txXfrm>
        <a:off x="53458" y="53458"/>
        <a:ext cx="8415454" cy="988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60A91-9954-439F-A344-844C2B575980}">
      <dsp:nvSpPr>
        <dsp:cNvPr id="0" name=""/>
        <dsp:cNvSpPr/>
      </dsp:nvSpPr>
      <dsp:spPr>
        <a:xfrm>
          <a:off x="218535" y="206664"/>
          <a:ext cx="9199391" cy="369112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FD64D-09B6-4758-BA23-FBD12DFE15E8}">
      <dsp:nvSpPr>
        <dsp:cNvPr id="0" name=""/>
        <dsp:cNvSpPr/>
      </dsp:nvSpPr>
      <dsp:spPr>
        <a:xfrm>
          <a:off x="5029199" y="972311"/>
          <a:ext cx="662" cy="21066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262D3-9C7D-4F57-A405-1B3A05DB18FA}">
      <dsp:nvSpPr>
        <dsp:cNvPr id="0" name=""/>
        <dsp:cNvSpPr/>
      </dsp:nvSpPr>
      <dsp:spPr>
        <a:xfrm>
          <a:off x="1160840" y="20786"/>
          <a:ext cx="3809768" cy="3261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i="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i="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i="0" kern="1200" dirty="0" smtClean="0">
            <a:solidFill>
              <a:schemeClr val="bg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>
              <a:solidFill>
                <a:schemeClr val="bg1"/>
              </a:solidFill>
            </a:rPr>
            <a:t>Existe una creciente evidencia de que la combinación de DTAP y anticoagulación oral (terapia triple) se asocia con hemorragia.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1160840" y="20786"/>
        <a:ext cx="3809768" cy="3261591"/>
      </dsp:txXfrm>
    </dsp:sp>
    <dsp:sp modelId="{4CDE710F-1E45-40D1-9279-A04A31022A33}">
      <dsp:nvSpPr>
        <dsp:cNvPr id="0" name=""/>
        <dsp:cNvSpPr/>
      </dsp:nvSpPr>
      <dsp:spPr>
        <a:xfrm>
          <a:off x="5164569" y="905147"/>
          <a:ext cx="4265833" cy="22687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>
              <a:solidFill>
                <a:schemeClr val="bg1"/>
              </a:solidFill>
            </a:rPr>
            <a:t>Las directrices para IMCEST de la ACC/AHA 2013 recomiendan la anticoagulación oral con </a:t>
          </a:r>
          <a:r>
            <a:rPr lang="es-MX" sz="2000" b="1" i="0" kern="1200" dirty="0" err="1" smtClean="0">
              <a:solidFill>
                <a:schemeClr val="bg1"/>
              </a:solidFill>
            </a:rPr>
            <a:t>Warfarina</a:t>
          </a:r>
          <a:r>
            <a:rPr lang="es-MX" sz="2000" b="1" i="0" kern="1200" dirty="0" smtClean="0">
              <a:solidFill>
                <a:schemeClr val="bg1"/>
              </a:solidFill>
            </a:rPr>
            <a:t> </a:t>
          </a:r>
          <a:r>
            <a:rPr lang="es-MX" sz="2000" b="1" i="0" kern="1200" dirty="0" smtClean="0">
              <a:solidFill>
                <a:schemeClr val="bg1"/>
              </a:solidFill>
            </a:rPr>
            <a:t>además de la DTAP en pacientes con trombo en VI (clase 2a) y acinesia apical o </a:t>
          </a:r>
          <a:r>
            <a:rPr lang="es-MX" sz="2000" b="1" i="0" kern="1200" dirty="0" err="1" smtClean="0">
              <a:solidFill>
                <a:schemeClr val="bg1"/>
              </a:solidFill>
            </a:rPr>
            <a:t>discinesia</a:t>
          </a:r>
          <a:r>
            <a:rPr lang="es-MX" sz="2000" b="1" i="0" kern="1200" dirty="0" smtClean="0">
              <a:solidFill>
                <a:schemeClr val="bg1"/>
              </a:solidFill>
            </a:rPr>
            <a:t> (clase 2b) por al menos 3 meses.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5164569" y="905147"/>
        <a:ext cx="4265833" cy="2268728"/>
      </dsp:txXfrm>
    </dsp:sp>
    <dsp:sp modelId="{B8A4050C-C8FD-4AFD-B2F9-C7DEA20700BE}">
      <dsp:nvSpPr>
        <dsp:cNvPr id="0" name=""/>
        <dsp:cNvSpPr/>
      </dsp:nvSpPr>
      <dsp:spPr>
        <a:xfrm rot="16200000">
          <a:off x="-1044121" y="1168820"/>
          <a:ext cx="2916936" cy="828693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b="1" kern="1200">
            <a:solidFill>
              <a:schemeClr val="bg1"/>
            </a:solidFill>
          </a:endParaRPr>
        </a:p>
      </dsp:txBody>
      <dsp:txXfrm>
        <a:off x="-918877" y="1501942"/>
        <a:ext cx="2666448" cy="412937"/>
      </dsp:txXfrm>
    </dsp:sp>
    <dsp:sp modelId="{23093488-967A-49CA-8C86-2CF0C3B64A75}">
      <dsp:nvSpPr>
        <dsp:cNvPr id="0" name=""/>
        <dsp:cNvSpPr/>
      </dsp:nvSpPr>
      <dsp:spPr>
        <a:xfrm rot="5400000">
          <a:off x="8185585" y="1804417"/>
          <a:ext cx="2916936" cy="828693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b="1" kern="1200">
            <a:solidFill>
              <a:schemeClr val="bg1"/>
            </a:solidFill>
          </a:endParaRPr>
        </a:p>
      </dsp:txBody>
      <dsp:txXfrm>
        <a:off x="8310829" y="1887051"/>
        <a:ext cx="2666448" cy="4129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A6B6-B051-4C27-A494-8C9C8F46069A}">
      <dsp:nvSpPr>
        <dsp:cNvPr id="0" name=""/>
        <dsp:cNvSpPr/>
      </dsp:nvSpPr>
      <dsp:spPr>
        <a:xfrm>
          <a:off x="0" y="0"/>
          <a:ext cx="8522370" cy="149771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latin typeface="+mn-lt"/>
              <a:ea typeface="Tahoma" pitchFamily="34" charset="0"/>
              <a:cs typeface="Tahoma" pitchFamily="34" charset="0"/>
            </a:rPr>
            <a:t> Debido a que la tasa de ECV en los pacientes sin </a:t>
          </a:r>
          <a:r>
            <a:rPr lang="es-ES" sz="2400" b="0" i="0" kern="1200" dirty="0" err="1" smtClean="0">
              <a:latin typeface="+mn-lt"/>
              <a:ea typeface="Tahoma" pitchFamily="34" charset="0"/>
              <a:cs typeface="Tahoma" pitchFamily="34" charset="0"/>
            </a:rPr>
            <a:t>warfarina</a:t>
          </a:r>
          <a:r>
            <a:rPr lang="es-ES" sz="2400" b="0" i="0" kern="1200" dirty="0" smtClean="0"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es-ES" sz="2400" b="0" i="0" kern="1200" dirty="0" smtClean="0">
              <a:latin typeface="+mn-lt"/>
              <a:ea typeface="Tahoma" pitchFamily="34" charset="0"/>
              <a:cs typeface="Tahoma" pitchFamily="34" charset="0"/>
            </a:rPr>
            <a:t>fue muy baja se requeriría un tamaño de muestra mas grande en un ensayo aleatorizado para mostrar beneficios de reducir la tasa de estas complicaciones.</a:t>
          </a:r>
        </a:p>
      </dsp:txBody>
      <dsp:txXfrm>
        <a:off x="73112" y="73112"/>
        <a:ext cx="8376146" cy="13514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A0CE-DFBE-4ADF-B13E-FF1521BB9150}">
      <dsp:nvSpPr>
        <dsp:cNvPr id="0" name=""/>
        <dsp:cNvSpPr/>
      </dsp:nvSpPr>
      <dsp:spPr>
        <a:xfrm>
          <a:off x="607535" y="96557"/>
          <a:ext cx="10829783" cy="98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Se debe establecer el riesgo de los pacientes con IAMCEST anterior extenso, para el pronóstico inicial según la escala TIMI, así como también el riesgo de sangrado inicial según CRUSADE.  </a:t>
          </a:r>
          <a:endParaRPr lang="es-ES" sz="1800" b="1" kern="1200" dirty="0"/>
        </a:p>
      </dsp:txBody>
      <dsp:txXfrm>
        <a:off x="607535" y="96557"/>
        <a:ext cx="10829783" cy="984525"/>
      </dsp:txXfrm>
    </dsp:sp>
    <dsp:sp modelId="{D3F414F6-2959-47CB-8232-0274FC08AD04}">
      <dsp:nvSpPr>
        <dsp:cNvPr id="0" name=""/>
        <dsp:cNvSpPr/>
      </dsp:nvSpPr>
      <dsp:spPr>
        <a:xfrm>
          <a:off x="607535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3ADBA5-5554-404B-8AD8-F9EECCDBD46F}">
      <dsp:nvSpPr>
        <dsp:cNvPr id="0" name=""/>
        <dsp:cNvSpPr/>
      </dsp:nvSpPr>
      <dsp:spPr>
        <a:xfrm>
          <a:off x="2135738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176620-97CA-4E4A-89AD-EE0795F764FB}">
      <dsp:nvSpPr>
        <dsp:cNvPr id="0" name=""/>
        <dsp:cNvSpPr/>
      </dsp:nvSpPr>
      <dsp:spPr>
        <a:xfrm>
          <a:off x="3663941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EB4313-CE9D-4671-B65E-C20452790D5D}">
      <dsp:nvSpPr>
        <dsp:cNvPr id="0" name=""/>
        <dsp:cNvSpPr/>
      </dsp:nvSpPr>
      <dsp:spPr>
        <a:xfrm>
          <a:off x="5192144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EA8FA6-5E56-43CE-A977-1BDCF5621134}">
      <dsp:nvSpPr>
        <dsp:cNvPr id="0" name=""/>
        <dsp:cNvSpPr/>
      </dsp:nvSpPr>
      <dsp:spPr>
        <a:xfrm>
          <a:off x="6720346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B6258F-EA3B-41E8-B329-14742CE25C8F}">
      <dsp:nvSpPr>
        <dsp:cNvPr id="0" name=""/>
        <dsp:cNvSpPr/>
      </dsp:nvSpPr>
      <dsp:spPr>
        <a:xfrm>
          <a:off x="8248549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A12034-9322-41D2-B4AA-AE08AF445C33}">
      <dsp:nvSpPr>
        <dsp:cNvPr id="0" name=""/>
        <dsp:cNvSpPr/>
      </dsp:nvSpPr>
      <dsp:spPr>
        <a:xfrm>
          <a:off x="9776752" y="108108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7424AC-73F6-44A6-A10B-130AFBE503C7}">
      <dsp:nvSpPr>
        <dsp:cNvPr id="0" name=""/>
        <dsp:cNvSpPr/>
      </dsp:nvSpPr>
      <dsp:spPr>
        <a:xfrm>
          <a:off x="607535" y="1430012"/>
          <a:ext cx="10829783" cy="98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Se debe establecer la indicación de </a:t>
          </a:r>
          <a:r>
            <a:rPr lang="es-ES" sz="1800" b="1" kern="1200" dirty="0" err="1" smtClean="0"/>
            <a:t>Warfarina</a:t>
          </a:r>
          <a:r>
            <a:rPr lang="es-ES" sz="1800" b="1" kern="1200" dirty="0" smtClean="0"/>
            <a:t> en pacientes con IAMCEST anterior extenso que no son llevados a ICP, debido a que en nuestro medio la gran mayoría no tiene acceso a este procedimiento.</a:t>
          </a:r>
          <a:endParaRPr lang="es-ES" sz="1800" kern="1200" dirty="0"/>
        </a:p>
      </dsp:txBody>
      <dsp:txXfrm>
        <a:off x="607535" y="1430012"/>
        <a:ext cx="10829783" cy="984525"/>
      </dsp:txXfrm>
    </dsp:sp>
    <dsp:sp modelId="{B6CF46D7-0908-4B9C-B41A-ABDF58A6DDF8}">
      <dsp:nvSpPr>
        <dsp:cNvPr id="0" name=""/>
        <dsp:cNvSpPr/>
      </dsp:nvSpPr>
      <dsp:spPr>
        <a:xfrm>
          <a:off x="607535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F0D9B1-FD5B-45C6-A5DA-7EB5A355E255}">
      <dsp:nvSpPr>
        <dsp:cNvPr id="0" name=""/>
        <dsp:cNvSpPr/>
      </dsp:nvSpPr>
      <dsp:spPr>
        <a:xfrm>
          <a:off x="2135738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5FBFD-499C-4234-968B-0785091588E1}">
      <dsp:nvSpPr>
        <dsp:cNvPr id="0" name=""/>
        <dsp:cNvSpPr/>
      </dsp:nvSpPr>
      <dsp:spPr>
        <a:xfrm>
          <a:off x="3663941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29D839-7A06-448A-9B07-6147FFF81E06}">
      <dsp:nvSpPr>
        <dsp:cNvPr id="0" name=""/>
        <dsp:cNvSpPr/>
      </dsp:nvSpPr>
      <dsp:spPr>
        <a:xfrm>
          <a:off x="5192144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B3B44D-6CC4-4CBA-BE8B-A1FC6012FF21}">
      <dsp:nvSpPr>
        <dsp:cNvPr id="0" name=""/>
        <dsp:cNvSpPr/>
      </dsp:nvSpPr>
      <dsp:spPr>
        <a:xfrm>
          <a:off x="6720346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5D6BBF-9CDA-4E4B-8F99-AB2003AF2394}">
      <dsp:nvSpPr>
        <dsp:cNvPr id="0" name=""/>
        <dsp:cNvSpPr/>
      </dsp:nvSpPr>
      <dsp:spPr>
        <a:xfrm>
          <a:off x="8248549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8641CE-12DA-4E4D-8F77-A92F50C4DD73}">
      <dsp:nvSpPr>
        <dsp:cNvPr id="0" name=""/>
        <dsp:cNvSpPr/>
      </dsp:nvSpPr>
      <dsp:spPr>
        <a:xfrm>
          <a:off x="9776752" y="2414537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EF2E4F-EF55-4A7A-A644-14D89D1D3C0F}">
      <dsp:nvSpPr>
        <dsp:cNvPr id="0" name=""/>
        <dsp:cNvSpPr/>
      </dsp:nvSpPr>
      <dsp:spPr>
        <a:xfrm>
          <a:off x="607535" y="2763467"/>
          <a:ext cx="10829783" cy="98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En nuestro centro, existe la posibilidad de generar un registro de pacientes con características similares y hacerle seguimiento incluso por vía telefónica por un tiempo establecido.</a:t>
          </a:r>
          <a:endParaRPr lang="es-ES" sz="1800" kern="1200" dirty="0"/>
        </a:p>
      </dsp:txBody>
      <dsp:txXfrm>
        <a:off x="607535" y="2763467"/>
        <a:ext cx="10829783" cy="984525"/>
      </dsp:txXfrm>
    </dsp:sp>
    <dsp:sp modelId="{B7160BD9-424C-4484-AB41-3E79FE00A663}">
      <dsp:nvSpPr>
        <dsp:cNvPr id="0" name=""/>
        <dsp:cNvSpPr/>
      </dsp:nvSpPr>
      <dsp:spPr>
        <a:xfrm>
          <a:off x="607535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8A80FE-9F4D-4EFF-B73D-6B45B2367DD7}">
      <dsp:nvSpPr>
        <dsp:cNvPr id="0" name=""/>
        <dsp:cNvSpPr/>
      </dsp:nvSpPr>
      <dsp:spPr>
        <a:xfrm>
          <a:off x="2135738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31D8CF-C41F-4E7A-AB02-AC3AB76D3F43}">
      <dsp:nvSpPr>
        <dsp:cNvPr id="0" name=""/>
        <dsp:cNvSpPr/>
      </dsp:nvSpPr>
      <dsp:spPr>
        <a:xfrm>
          <a:off x="3663941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0AD590-D27B-4B79-B301-B4CDF716CC8E}">
      <dsp:nvSpPr>
        <dsp:cNvPr id="0" name=""/>
        <dsp:cNvSpPr/>
      </dsp:nvSpPr>
      <dsp:spPr>
        <a:xfrm>
          <a:off x="5192144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D1DA2C-7E9B-4D7A-82E5-7FE8DAD33AF4}">
      <dsp:nvSpPr>
        <dsp:cNvPr id="0" name=""/>
        <dsp:cNvSpPr/>
      </dsp:nvSpPr>
      <dsp:spPr>
        <a:xfrm>
          <a:off x="6720346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776C84-9397-4229-B2D2-B7EF1052F706}">
      <dsp:nvSpPr>
        <dsp:cNvPr id="0" name=""/>
        <dsp:cNvSpPr/>
      </dsp:nvSpPr>
      <dsp:spPr>
        <a:xfrm>
          <a:off x="8248549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926B48-E914-4AA4-9C4D-1491266A988F}">
      <dsp:nvSpPr>
        <dsp:cNvPr id="0" name=""/>
        <dsp:cNvSpPr/>
      </dsp:nvSpPr>
      <dsp:spPr>
        <a:xfrm>
          <a:off x="9776752" y="3747992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282A72-16D2-43E7-AEE3-381B04B782D4}">
      <dsp:nvSpPr>
        <dsp:cNvPr id="0" name=""/>
        <dsp:cNvSpPr/>
      </dsp:nvSpPr>
      <dsp:spPr>
        <a:xfrm>
          <a:off x="607535" y="4096922"/>
          <a:ext cx="10829783" cy="98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En base a los resultados de este estudio, se da respuesta a nuestra interrogante: en pacientes con IAM anterior extenso que recibieron anticoagulación oral, no hubo reducción de mortalidad a los 6 meses, en comparación con el grupo que no recibió anticoagulación oral con </a:t>
          </a:r>
          <a:r>
            <a:rPr lang="es-ES" sz="1800" b="1" kern="1200" dirty="0" err="1" smtClean="0"/>
            <a:t>warfarina</a:t>
          </a:r>
          <a:r>
            <a:rPr lang="es-ES" sz="1800" b="1" kern="1200" dirty="0" smtClean="0"/>
            <a:t>. </a:t>
          </a:r>
          <a:endParaRPr lang="es-ES" sz="1800" kern="1200" dirty="0"/>
        </a:p>
      </dsp:txBody>
      <dsp:txXfrm>
        <a:off x="607535" y="4096922"/>
        <a:ext cx="10829783" cy="984525"/>
      </dsp:txXfrm>
    </dsp:sp>
    <dsp:sp modelId="{883E5020-724A-4C81-97F3-530EDE39E600}">
      <dsp:nvSpPr>
        <dsp:cNvPr id="0" name=""/>
        <dsp:cNvSpPr/>
      </dsp:nvSpPr>
      <dsp:spPr>
        <a:xfrm>
          <a:off x="607535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06480D-8E2F-49A9-BE52-432475A60BB4}">
      <dsp:nvSpPr>
        <dsp:cNvPr id="0" name=""/>
        <dsp:cNvSpPr/>
      </dsp:nvSpPr>
      <dsp:spPr>
        <a:xfrm>
          <a:off x="2135738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C32D77-04A3-4DF4-A798-3C42A9CB2E31}">
      <dsp:nvSpPr>
        <dsp:cNvPr id="0" name=""/>
        <dsp:cNvSpPr/>
      </dsp:nvSpPr>
      <dsp:spPr>
        <a:xfrm>
          <a:off x="3663941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16E09A-E490-4644-B464-B92DCA3898F5}">
      <dsp:nvSpPr>
        <dsp:cNvPr id="0" name=""/>
        <dsp:cNvSpPr/>
      </dsp:nvSpPr>
      <dsp:spPr>
        <a:xfrm>
          <a:off x="5192144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50C638-92AE-4494-8DA1-F98F41DAEA49}">
      <dsp:nvSpPr>
        <dsp:cNvPr id="0" name=""/>
        <dsp:cNvSpPr/>
      </dsp:nvSpPr>
      <dsp:spPr>
        <a:xfrm>
          <a:off x="6720346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A25410-30EE-4DDC-9E95-D88E7FF6A795}">
      <dsp:nvSpPr>
        <dsp:cNvPr id="0" name=""/>
        <dsp:cNvSpPr/>
      </dsp:nvSpPr>
      <dsp:spPr>
        <a:xfrm>
          <a:off x="8248549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35E70C-346B-4A7A-9426-51F292DEC752}">
      <dsp:nvSpPr>
        <dsp:cNvPr id="0" name=""/>
        <dsp:cNvSpPr/>
      </dsp:nvSpPr>
      <dsp:spPr>
        <a:xfrm>
          <a:off x="9776752" y="5081448"/>
          <a:ext cx="1443971" cy="240661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F6F64-ACFF-43E9-8509-5139A2F9607D}">
      <dsp:nvSpPr>
        <dsp:cNvPr id="0" name=""/>
        <dsp:cNvSpPr/>
      </dsp:nvSpPr>
      <dsp:spPr>
        <a:xfrm>
          <a:off x="2887" y="0"/>
          <a:ext cx="5167646" cy="40513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 rot="16200000">
        <a:off x="-1141381" y="1144268"/>
        <a:ext cx="3322066" cy="1033529"/>
      </dsp:txXfrm>
    </dsp:sp>
    <dsp:sp modelId="{BB64C0FD-8EE5-4114-A6C7-AC54F43A49AE}">
      <dsp:nvSpPr>
        <dsp:cNvPr id="0" name=""/>
        <dsp:cNvSpPr/>
      </dsp:nvSpPr>
      <dsp:spPr>
        <a:xfrm>
          <a:off x="1003946" y="0"/>
          <a:ext cx="3849896" cy="40513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Durante el período de estudio, el Instituto del Corazón de la Universidad de Ottawa proporcionó ICP primaria como la estrategia de </a:t>
          </a:r>
          <a:r>
            <a:rPr lang="es-MX" sz="2000" b="1" i="0" kern="1200" dirty="0" err="1" smtClean="0"/>
            <a:t>reperfusión</a:t>
          </a:r>
          <a:r>
            <a:rPr lang="es-MX" sz="2000" b="1" i="0" kern="1200" dirty="0" smtClean="0"/>
            <a:t> dominante para los pacientes con IMCEST que se presentan </a:t>
          </a:r>
          <a:r>
            <a:rPr lang="es-MX" sz="2000" b="1" i="0" kern="1200" dirty="0" smtClean="0"/>
            <a:t>en la red </a:t>
          </a:r>
          <a:r>
            <a:rPr lang="es-MX" sz="2000" b="1" i="0" kern="1200" dirty="0" smtClean="0"/>
            <a:t>de salud local.</a:t>
          </a:r>
          <a:endParaRPr lang="es-ES" sz="2000" b="1" kern="1200" dirty="0"/>
        </a:p>
      </dsp:txBody>
      <dsp:txXfrm>
        <a:off x="1003946" y="0"/>
        <a:ext cx="3849896" cy="4051300"/>
      </dsp:txXfrm>
    </dsp:sp>
    <dsp:sp modelId="{0E019564-D33C-4163-9171-AFEFD18DD4F1}">
      <dsp:nvSpPr>
        <dsp:cNvPr id="0" name=""/>
        <dsp:cNvSpPr/>
      </dsp:nvSpPr>
      <dsp:spPr>
        <a:xfrm>
          <a:off x="5335726" y="0"/>
          <a:ext cx="4719786" cy="40513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 rot="16200000">
        <a:off x="4146672" y="1189054"/>
        <a:ext cx="3322066" cy="943957"/>
      </dsp:txXfrm>
    </dsp:sp>
    <dsp:sp modelId="{E447A74C-4CBB-4603-945C-2D28D9368EF4}">
      <dsp:nvSpPr>
        <dsp:cNvPr id="0" name=""/>
        <dsp:cNvSpPr/>
      </dsp:nvSpPr>
      <dsp:spPr>
        <a:xfrm rot="5400000">
          <a:off x="5061698" y="3118325"/>
          <a:ext cx="595252" cy="70796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2820-DF64-480A-B6FB-98FBD4AA85A3}">
      <dsp:nvSpPr>
        <dsp:cNvPr id="0" name=""/>
        <dsp:cNvSpPr/>
      </dsp:nvSpPr>
      <dsp:spPr>
        <a:xfrm>
          <a:off x="6279683" y="0"/>
          <a:ext cx="3516240" cy="40513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i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Se identificaron </a:t>
          </a:r>
          <a:r>
            <a:rPr lang="es-MX" sz="2000" b="1" i="0" kern="1200" dirty="0" smtClean="0"/>
            <a:t>a todos los pacientes remitidos para ICP primaria entre julio de 2004 y junio de 2010 que presentaban IMCEST de cara anterior definido como:</a:t>
          </a:r>
          <a:endParaRPr lang="es-ES" sz="2000" b="1" kern="1200" dirty="0"/>
        </a:p>
      </dsp:txBody>
      <dsp:txXfrm>
        <a:off x="6279683" y="0"/>
        <a:ext cx="3516240" cy="4051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45159-A094-4848-B6C0-F0DBD504F861}">
      <dsp:nvSpPr>
        <dsp:cNvPr id="0" name=""/>
        <dsp:cNvSpPr/>
      </dsp:nvSpPr>
      <dsp:spPr>
        <a:xfrm>
          <a:off x="0" y="1383292"/>
          <a:ext cx="10813065" cy="1844390"/>
        </a:xfrm>
        <a:prstGeom prst="notched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637D562-B081-42E3-AF9E-A3D7DC2267E3}">
      <dsp:nvSpPr>
        <dsp:cNvPr id="0" name=""/>
        <dsp:cNvSpPr/>
      </dsp:nvSpPr>
      <dsp:spPr>
        <a:xfrm>
          <a:off x="1973" y="0"/>
          <a:ext cx="4438214" cy="184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1) Molestias isquémicas torácicas de al menos 30 min de duración y aparición dentro de las 12 h de presentación.</a:t>
          </a:r>
          <a:endParaRPr lang="es-ES" sz="2000" b="1" kern="1200" dirty="0"/>
        </a:p>
      </dsp:txBody>
      <dsp:txXfrm>
        <a:off x="1973" y="0"/>
        <a:ext cx="4438214" cy="1844390"/>
      </dsp:txXfrm>
    </dsp:sp>
    <dsp:sp modelId="{EE34DB01-D07F-4DA6-BC0F-ECE1C3995587}">
      <dsp:nvSpPr>
        <dsp:cNvPr id="0" name=""/>
        <dsp:cNvSpPr/>
      </dsp:nvSpPr>
      <dsp:spPr>
        <a:xfrm>
          <a:off x="1990532" y="2074939"/>
          <a:ext cx="461097" cy="4610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1D1EA-D6B9-469F-A675-9255071FDB7E}">
      <dsp:nvSpPr>
        <dsp:cNvPr id="0" name=""/>
        <dsp:cNvSpPr/>
      </dsp:nvSpPr>
      <dsp:spPr>
        <a:xfrm>
          <a:off x="4662098" y="2766585"/>
          <a:ext cx="5067685" cy="184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2) Al menos 1 mm (0,1 </a:t>
          </a:r>
          <a:r>
            <a:rPr lang="es-MX" sz="2000" b="1" i="0" kern="1200" dirty="0" err="1" smtClean="0"/>
            <a:t>mV</a:t>
          </a:r>
          <a:r>
            <a:rPr lang="es-MX" sz="2000" b="1" i="0" kern="1200" dirty="0" smtClean="0"/>
            <a:t>) de elevación del segmento ST en ≥2 derivaciones precordiales contiguas en un ECG estándar de 12 derivaciones. </a:t>
          </a:r>
          <a:endParaRPr lang="es-ES" sz="2000" b="1" kern="1200" dirty="0"/>
        </a:p>
      </dsp:txBody>
      <dsp:txXfrm>
        <a:off x="4662098" y="2766585"/>
        <a:ext cx="5067685" cy="1844390"/>
      </dsp:txXfrm>
    </dsp:sp>
    <dsp:sp modelId="{5CC226B3-AB32-4104-AA2A-C1EE4C6FBFCF}">
      <dsp:nvSpPr>
        <dsp:cNvPr id="0" name=""/>
        <dsp:cNvSpPr/>
      </dsp:nvSpPr>
      <dsp:spPr>
        <a:xfrm>
          <a:off x="6965392" y="2074939"/>
          <a:ext cx="461097" cy="4610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658A4-8BE7-4A3B-BC9F-610B4C3EF582}">
      <dsp:nvSpPr>
        <dsp:cNvPr id="0" name=""/>
        <dsp:cNvSpPr/>
      </dsp:nvSpPr>
      <dsp:spPr>
        <a:xfrm rot="5400000">
          <a:off x="2022583" y="2165168"/>
          <a:ext cx="1241780" cy="1413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7F1ED-8AD7-4538-BECB-E0F64A201B48}">
      <dsp:nvSpPr>
        <dsp:cNvPr id="0" name=""/>
        <dsp:cNvSpPr/>
      </dsp:nvSpPr>
      <dsp:spPr>
        <a:xfrm>
          <a:off x="0" y="15502"/>
          <a:ext cx="6831410" cy="20304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Pacientes con IMCEST de cara anterior en los que se identificó acinesia o </a:t>
          </a:r>
          <a:r>
            <a:rPr lang="es-MX" sz="2400" b="1" i="0" kern="1200" dirty="0" err="1" smtClean="0"/>
            <a:t>discinesia</a:t>
          </a:r>
          <a:r>
            <a:rPr lang="es-MX" sz="2400" b="1" i="0" kern="1200" dirty="0" smtClean="0"/>
            <a:t> en al menos un segmento apical del VI en ETT realizado dentro de los 7 días de la hospitalización.</a:t>
          </a:r>
          <a:endParaRPr lang="es-ES" sz="2400" b="1" kern="1200" dirty="0"/>
        </a:p>
      </dsp:txBody>
      <dsp:txXfrm>
        <a:off x="99138" y="114640"/>
        <a:ext cx="6633134" cy="1832220"/>
      </dsp:txXfrm>
    </dsp:sp>
    <dsp:sp modelId="{5333B6F9-4481-4A0C-AA00-FB96C4C2CDF2}">
      <dsp:nvSpPr>
        <dsp:cNvPr id="0" name=""/>
        <dsp:cNvSpPr/>
      </dsp:nvSpPr>
      <dsp:spPr>
        <a:xfrm>
          <a:off x="4466870" y="928182"/>
          <a:ext cx="1520377" cy="118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1" kern="1200" dirty="0"/>
        </a:p>
      </dsp:txBody>
      <dsp:txXfrm>
        <a:off x="4466870" y="928182"/>
        <a:ext cx="1520377" cy="1182647"/>
      </dsp:txXfrm>
    </dsp:sp>
    <dsp:sp modelId="{3B31386B-5460-49AC-A821-4C0685E16016}">
      <dsp:nvSpPr>
        <dsp:cNvPr id="0" name=""/>
        <dsp:cNvSpPr/>
      </dsp:nvSpPr>
      <dsp:spPr>
        <a:xfrm>
          <a:off x="3290981" y="2454343"/>
          <a:ext cx="6789643" cy="14632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Los pacientes fueron divididos en 2 grupos sobre la base de la iniciación de la terapia de </a:t>
          </a:r>
          <a:r>
            <a:rPr lang="es-MX" sz="2400" b="1" i="0" kern="1200" dirty="0" err="1" smtClean="0"/>
            <a:t>Warfarina</a:t>
          </a:r>
          <a:r>
            <a:rPr lang="es-MX" sz="2400" b="1" i="0" kern="1200" dirty="0" smtClean="0"/>
            <a:t> </a:t>
          </a:r>
          <a:r>
            <a:rPr lang="es-MX" sz="2400" b="1" i="0" kern="1200" dirty="0" smtClean="0"/>
            <a:t>durante la hospitalización </a:t>
          </a:r>
          <a:r>
            <a:rPr lang="es-MX" sz="2400" b="1" i="0" kern="1200" dirty="0" smtClean="0"/>
            <a:t>aguda.</a:t>
          </a:r>
          <a:endParaRPr lang="es-ES" sz="2400" b="1" kern="1200" dirty="0"/>
        </a:p>
      </dsp:txBody>
      <dsp:txXfrm>
        <a:off x="3362423" y="2525785"/>
        <a:ext cx="6646759" cy="1320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493D-E432-4869-BAC6-D28024074847}">
      <dsp:nvSpPr>
        <dsp:cNvPr id="0" name=""/>
        <dsp:cNvSpPr/>
      </dsp:nvSpPr>
      <dsp:spPr>
        <a:xfrm>
          <a:off x="4997669" y="1772969"/>
          <a:ext cx="3059825" cy="499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22"/>
              </a:lnTo>
              <a:lnTo>
                <a:pt x="3059825" y="249822"/>
              </a:lnTo>
              <a:lnTo>
                <a:pt x="3059825" y="4996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9AEE2-B711-4F4F-AFF5-F8EEFE3CB68C}">
      <dsp:nvSpPr>
        <dsp:cNvPr id="0" name=""/>
        <dsp:cNvSpPr/>
      </dsp:nvSpPr>
      <dsp:spPr>
        <a:xfrm>
          <a:off x="4420828" y="1772969"/>
          <a:ext cx="576840" cy="499644"/>
        </a:xfrm>
        <a:custGeom>
          <a:avLst/>
          <a:gdLst/>
          <a:ahLst/>
          <a:cxnLst/>
          <a:rect l="0" t="0" r="0" b="0"/>
          <a:pathLst>
            <a:path>
              <a:moveTo>
                <a:pt x="576840" y="0"/>
              </a:moveTo>
              <a:lnTo>
                <a:pt x="576840" y="249822"/>
              </a:lnTo>
              <a:lnTo>
                <a:pt x="0" y="249822"/>
              </a:lnTo>
              <a:lnTo>
                <a:pt x="0" y="4996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32A7F-8146-4142-8557-70DC32BF35A4}">
      <dsp:nvSpPr>
        <dsp:cNvPr id="0" name=""/>
        <dsp:cNvSpPr/>
      </dsp:nvSpPr>
      <dsp:spPr>
        <a:xfrm>
          <a:off x="1361003" y="1772969"/>
          <a:ext cx="3636665" cy="499644"/>
        </a:xfrm>
        <a:custGeom>
          <a:avLst/>
          <a:gdLst/>
          <a:ahLst/>
          <a:cxnLst/>
          <a:rect l="0" t="0" r="0" b="0"/>
          <a:pathLst>
            <a:path>
              <a:moveTo>
                <a:pt x="3636665" y="0"/>
              </a:moveTo>
              <a:lnTo>
                <a:pt x="3636665" y="249822"/>
              </a:lnTo>
              <a:lnTo>
                <a:pt x="0" y="249822"/>
              </a:lnTo>
              <a:lnTo>
                <a:pt x="0" y="4996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BC495-A6B7-4203-889B-7C1506105AA5}">
      <dsp:nvSpPr>
        <dsp:cNvPr id="0" name=""/>
        <dsp:cNvSpPr/>
      </dsp:nvSpPr>
      <dsp:spPr>
        <a:xfrm>
          <a:off x="903305" y="1537"/>
          <a:ext cx="8188727" cy="17714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Todos los pacientes recibieron 160 mg de aspirina masticable, 600 mg de clopidogrel oral y 60 U/kg de HNF VEV hasta una dosis máxima de 4.000 U antes del cateterismo.</a:t>
          </a:r>
          <a:endParaRPr lang="es-VE" sz="2400" b="1" kern="1200" dirty="0"/>
        </a:p>
      </dsp:txBody>
      <dsp:txXfrm>
        <a:off x="903305" y="1537"/>
        <a:ext cx="8188727" cy="1771431"/>
      </dsp:txXfrm>
    </dsp:sp>
    <dsp:sp modelId="{CBF01271-04E2-45DC-964C-0D3742B0FC37}">
      <dsp:nvSpPr>
        <dsp:cNvPr id="0" name=""/>
        <dsp:cNvSpPr/>
      </dsp:nvSpPr>
      <dsp:spPr>
        <a:xfrm>
          <a:off x="130283" y="2272613"/>
          <a:ext cx="2461441" cy="2022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/>
            <a:t>El procedimiento de ICP se realizó de acuerdo con el estándar de práctica.</a:t>
          </a:r>
          <a:endParaRPr lang="es-VE" sz="2400" b="0" kern="1200" dirty="0"/>
        </a:p>
      </dsp:txBody>
      <dsp:txXfrm>
        <a:off x="130283" y="2272613"/>
        <a:ext cx="2461441" cy="2022669"/>
      </dsp:txXfrm>
    </dsp:sp>
    <dsp:sp modelId="{4D18317B-96DA-4EB4-9CE2-F9C96A7503CA}">
      <dsp:nvSpPr>
        <dsp:cNvPr id="0" name=""/>
        <dsp:cNvSpPr/>
      </dsp:nvSpPr>
      <dsp:spPr>
        <a:xfrm>
          <a:off x="3091369" y="2272613"/>
          <a:ext cx="2658919" cy="16870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kern="1200" dirty="0" smtClean="0"/>
            <a:t>Todos los pacientes fueron tratados con heparina intravenosa después de la ICP hasta que se realizó el ETT.</a:t>
          </a:r>
          <a:endParaRPr lang="es-VE" sz="2000" b="0" kern="1200" dirty="0"/>
        </a:p>
      </dsp:txBody>
      <dsp:txXfrm>
        <a:off x="3091369" y="2272613"/>
        <a:ext cx="2658919" cy="1687086"/>
      </dsp:txXfrm>
    </dsp:sp>
    <dsp:sp modelId="{D78CF337-34D0-4524-A5DA-922044D3C619}">
      <dsp:nvSpPr>
        <dsp:cNvPr id="0" name=""/>
        <dsp:cNvSpPr/>
      </dsp:nvSpPr>
      <dsp:spPr>
        <a:xfrm>
          <a:off x="6249933" y="2272613"/>
          <a:ext cx="3615121" cy="22037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/>
            <a:t>Después de la ICP, se indicaron 81 mg /día de aspirina y 75 mg / día de clopidogrel.</a:t>
          </a:r>
          <a:endParaRPr lang="es-VE" sz="2400" b="0" kern="1200" dirty="0"/>
        </a:p>
      </dsp:txBody>
      <dsp:txXfrm>
        <a:off x="6249933" y="2272613"/>
        <a:ext cx="3615121" cy="2203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EF743-B8D2-4EEF-98B0-1BFF91EEA553}">
      <dsp:nvSpPr>
        <dsp:cNvPr id="0" name=""/>
        <dsp:cNvSpPr/>
      </dsp:nvSpPr>
      <dsp:spPr>
        <a:xfrm rot="5400000">
          <a:off x="440949" y="914046"/>
          <a:ext cx="1214375" cy="13825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DA8D-C6AC-40E9-9600-74EF195A6C57}">
      <dsp:nvSpPr>
        <dsp:cNvPr id="0" name=""/>
        <dsp:cNvSpPr/>
      </dsp:nvSpPr>
      <dsp:spPr>
        <a:xfrm>
          <a:off x="44991" y="0"/>
          <a:ext cx="4534019" cy="12505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La decisión de agregar </a:t>
          </a:r>
          <a:r>
            <a:rPr lang="es-MX" sz="2000" b="1" i="0" kern="1200" dirty="0" err="1" smtClean="0"/>
            <a:t>Warfarina</a:t>
          </a:r>
          <a:r>
            <a:rPr lang="es-MX" sz="2000" b="1" i="0" kern="1200" dirty="0" smtClean="0"/>
            <a:t> </a:t>
          </a:r>
          <a:r>
            <a:rPr lang="es-MX" sz="2000" b="1" i="0" kern="1200" dirty="0" smtClean="0"/>
            <a:t>fue a criterio del cardiólogo tratante.</a:t>
          </a:r>
          <a:endParaRPr lang="es-ES" sz="2000" b="1" kern="1200" dirty="0"/>
        </a:p>
      </dsp:txBody>
      <dsp:txXfrm>
        <a:off x="106048" y="61057"/>
        <a:ext cx="4411905" cy="1128412"/>
      </dsp:txXfrm>
    </dsp:sp>
    <dsp:sp modelId="{12B98FC9-0445-49E3-986B-144BC3C194E5}">
      <dsp:nvSpPr>
        <dsp:cNvPr id="0" name=""/>
        <dsp:cNvSpPr/>
      </dsp:nvSpPr>
      <dsp:spPr>
        <a:xfrm>
          <a:off x="3430577" y="71744"/>
          <a:ext cx="1486824" cy="11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/>
        </a:p>
      </dsp:txBody>
      <dsp:txXfrm>
        <a:off x="3430577" y="71744"/>
        <a:ext cx="1486824" cy="1156548"/>
      </dsp:txXfrm>
    </dsp:sp>
    <dsp:sp modelId="{68513E13-9B17-49B1-95FE-7F6DC2592F23}">
      <dsp:nvSpPr>
        <dsp:cNvPr id="0" name=""/>
        <dsp:cNvSpPr/>
      </dsp:nvSpPr>
      <dsp:spPr>
        <a:xfrm rot="5400000">
          <a:off x="3077342" y="3317908"/>
          <a:ext cx="1214375" cy="13825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02F7D-7FFD-4540-8FE1-6314D7067301}">
      <dsp:nvSpPr>
        <dsp:cNvPr id="0" name=""/>
        <dsp:cNvSpPr/>
      </dsp:nvSpPr>
      <dsp:spPr>
        <a:xfrm>
          <a:off x="1768024" y="1358999"/>
          <a:ext cx="5079518" cy="22259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En pacientes que se consideró que no requieren anticoagulantes orales, la heparina se suspendió inmediatamente después del ETT y se mantuvo como terapia puente en los pacientes a los que se le inició </a:t>
          </a:r>
          <a:r>
            <a:rPr lang="es-MX" sz="2000" b="1" i="0" kern="1200" dirty="0" err="1" smtClean="0"/>
            <a:t>Warfarina</a:t>
          </a:r>
          <a:r>
            <a:rPr lang="es-MX" sz="2000" b="1" i="0" kern="1200" dirty="0" smtClean="0"/>
            <a:t>.</a:t>
          </a:r>
          <a:endParaRPr lang="es-ES" sz="2000" b="1" kern="1200" dirty="0"/>
        </a:p>
      </dsp:txBody>
      <dsp:txXfrm>
        <a:off x="1876707" y="1467682"/>
        <a:ext cx="4862152" cy="2008617"/>
      </dsp:txXfrm>
    </dsp:sp>
    <dsp:sp modelId="{701470D8-2085-4948-84CD-CDFB655C0F70}">
      <dsp:nvSpPr>
        <dsp:cNvPr id="0" name=""/>
        <dsp:cNvSpPr/>
      </dsp:nvSpPr>
      <dsp:spPr>
        <a:xfrm>
          <a:off x="5995798" y="2076683"/>
          <a:ext cx="1486824" cy="11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/>
        </a:p>
      </dsp:txBody>
      <dsp:txXfrm>
        <a:off x="5995798" y="2076683"/>
        <a:ext cx="1486824" cy="1156548"/>
      </dsp:txXfrm>
    </dsp:sp>
    <dsp:sp modelId="{BCCD0B62-C976-4EAF-BC79-0F059FF1478A}">
      <dsp:nvSpPr>
        <dsp:cNvPr id="0" name=""/>
        <dsp:cNvSpPr/>
      </dsp:nvSpPr>
      <dsp:spPr>
        <a:xfrm>
          <a:off x="4348086" y="3713942"/>
          <a:ext cx="6345509" cy="1014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Se prescribió </a:t>
          </a:r>
          <a:r>
            <a:rPr lang="es-MX" sz="2000" b="1" i="0" kern="1200" dirty="0" err="1" smtClean="0"/>
            <a:t>Warfarina</a:t>
          </a:r>
          <a:r>
            <a:rPr lang="es-MX" sz="2000" b="1" i="0" kern="1200" dirty="0" smtClean="0"/>
            <a:t> </a:t>
          </a:r>
          <a:r>
            <a:rPr lang="es-MX" sz="2000" b="1" i="0" kern="1200" dirty="0" smtClean="0"/>
            <a:t>durante 3 a 6 meses y el INR se ajustó entre 2,0 y 3,0 según las pautas prevalecientes.</a:t>
          </a:r>
          <a:endParaRPr lang="es-ES" sz="2000" b="1" kern="1200" dirty="0"/>
        </a:p>
      </dsp:txBody>
      <dsp:txXfrm>
        <a:off x="4397623" y="3763479"/>
        <a:ext cx="6246435" cy="915519"/>
      </dsp:txXfrm>
    </dsp:sp>
    <dsp:sp modelId="{B39367AC-D9C7-4087-BB57-CF16DA26379A}">
      <dsp:nvSpPr>
        <dsp:cNvPr id="0" name=""/>
        <dsp:cNvSpPr/>
      </dsp:nvSpPr>
      <dsp:spPr>
        <a:xfrm>
          <a:off x="8921264" y="3547628"/>
          <a:ext cx="1486824" cy="11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 dirty="0"/>
        </a:p>
      </dsp:txBody>
      <dsp:txXfrm>
        <a:off x="8921264" y="3547628"/>
        <a:ext cx="1486824" cy="11565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A4E9-7DFA-4851-9CF1-011B92666F00}">
      <dsp:nvSpPr>
        <dsp:cNvPr id="0" name=""/>
        <dsp:cNvSpPr/>
      </dsp:nvSpPr>
      <dsp:spPr>
        <a:xfrm>
          <a:off x="0" y="2058"/>
          <a:ext cx="9320514" cy="129820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5800" b="1" kern="1200" dirty="0" smtClean="0">
              <a:latin typeface="+mj-lt"/>
            </a:rPr>
            <a:t>Ecocardiografía</a:t>
          </a:r>
          <a:endParaRPr lang="es-VE" sz="5800" b="1" kern="1200" dirty="0">
            <a:latin typeface="+mj-lt"/>
          </a:endParaRPr>
        </a:p>
      </dsp:txBody>
      <dsp:txXfrm>
        <a:off x="38023" y="40081"/>
        <a:ext cx="9244468" cy="1222159"/>
      </dsp:txXfrm>
    </dsp:sp>
    <dsp:sp modelId="{D34D7519-1C1A-44FD-9441-E1319203068F}">
      <dsp:nvSpPr>
        <dsp:cNvPr id="0" name=""/>
        <dsp:cNvSpPr/>
      </dsp:nvSpPr>
      <dsp:spPr>
        <a:xfrm>
          <a:off x="0" y="1716269"/>
          <a:ext cx="9302319" cy="860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800" b="1" kern="1200" dirty="0">
            <a:latin typeface="+mj-lt"/>
          </a:endParaRPr>
        </a:p>
      </dsp:txBody>
      <dsp:txXfrm>
        <a:off x="25210" y="1741479"/>
        <a:ext cx="9251899" cy="810328"/>
      </dsp:txXfrm>
    </dsp:sp>
    <dsp:sp modelId="{7D2672D4-72FC-4B83-9080-CBDF99D01589}">
      <dsp:nvSpPr>
        <dsp:cNvPr id="0" name=""/>
        <dsp:cNvSpPr/>
      </dsp:nvSpPr>
      <dsp:spPr>
        <a:xfrm>
          <a:off x="15994" y="2664846"/>
          <a:ext cx="3472213" cy="22862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i="0" kern="1200" dirty="0" smtClean="0"/>
            <a:t>Sistema iE33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i="0" kern="1200" dirty="0" smtClean="0"/>
            <a:t>(Philips </a:t>
          </a:r>
          <a:r>
            <a:rPr lang="es-VE" sz="2400" b="1" i="0" kern="1200" dirty="0" err="1" smtClean="0"/>
            <a:t>Healthcare</a:t>
          </a:r>
          <a:r>
            <a:rPr lang="es-VE" sz="2400" b="1" i="0" kern="1200" dirty="0" smtClean="0"/>
            <a:t>, </a:t>
          </a:r>
          <a:r>
            <a:rPr lang="es-VE" sz="2400" b="1" i="0" kern="1200" dirty="0" err="1" smtClean="0"/>
            <a:t>Andover</a:t>
          </a:r>
          <a:r>
            <a:rPr lang="es-VE" sz="2400" b="1" i="0" kern="1200" dirty="0" smtClean="0"/>
            <a:t>, Massachusetts).</a:t>
          </a:r>
          <a:endParaRPr lang="es-VE" sz="2400" b="1" kern="1200" dirty="0">
            <a:latin typeface="+mj-lt"/>
          </a:endParaRPr>
        </a:p>
      </dsp:txBody>
      <dsp:txXfrm>
        <a:off x="82957" y="2731809"/>
        <a:ext cx="3338287" cy="2152372"/>
      </dsp:txXfrm>
    </dsp:sp>
    <dsp:sp modelId="{6F4C19AE-47DD-435B-8BD8-AFB3C22FB1B7}">
      <dsp:nvSpPr>
        <dsp:cNvPr id="0" name=""/>
        <dsp:cNvSpPr/>
      </dsp:nvSpPr>
      <dsp:spPr>
        <a:xfrm>
          <a:off x="3605706" y="2664846"/>
          <a:ext cx="2797555" cy="248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0" kern="1200" dirty="0" smtClean="0"/>
            <a:t>Sono´s 5500 (Philips Healthcare</a:t>
          </a:r>
          <a:r>
            <a:rPr lang="es-VE" sz="2400" b="1" kern="1200" dirty="0" smtClean="0">
              <a:latin typeface="+mj-lt"/>
            </a:rPr>
            <a:t>.</a:t>
          </a:r>
          <a:endParaRPr lang="es-VE" sz="2400" b="1" kern="1200" dirty="0">
            <a:latin typeface="+mj-lt"/>
          </a:endParaRPr>
        </a:p>
      </dsp:txBody>
      <dsp:txXfrm>
        <a:off x="3678369" y="2737509"/>
        <a:ext cx="2652229" cy="2335574"/>
      </dsp:txXfrm>
    </dsp:sp>
    <dsp:sp modelId="{019FEADB-0046-482D-BD1D-54FD12B936DE}">
      <dsp:nvSpPr>
        <dsp:cNvPr id="0" name=""/>
        <dsp:cNvSpPr/>
      </dsp:nvSpPr>
      <dsp:spPr>
        <a:xfrm>
          <a:off x="6520758" y="2664846"/>
          <a:ext cx="2797555" cy="248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Vivid 7 (GE Healthcare, Milwaukee, Wisconsin)</a:t>
          </a:r>
          <a:endParaRPr lang="es-VE" sz="2400" b="1" kern="1200" dirty="0">
            <a:latin typeface="+mj-lt"/>
          </a:endParaRPr>
        </a:p>
      </dsp:txBody>
      <dsp:txXfrm>
        <a:off x="6593421" y="2737509"/>
        <a:ext cx="2652229" cy="2335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2093-88A1-42FD-BECC-10203A43D29E}">
      <dsp:nvSpPr>
        <dsp:cNvPr id="0" name=""/>
        <dsp:cNvSpPr/>
      </dsp:nvSpPr>
      <dsp:spPr>
        <a:xfrm>
          <a:off x="0" y="0"/>
          <a:ext cx="8603242" cy="154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La función regional del VI se evaluó utilizando el modelo de 16 segmentos según lo recomendado por la Sociedad Estadounidense de Ecocardiografía .</a:t>
          </a:r>
        </a:p>
      </dsp:txBody>
      <dsp:txXfrm>
        <a:off x="45292" y="45292"/>
        <a:ext cx="6934559" cy="1455814"/>
      </dsp:txXfrm>
    </dsp:sp>
    <dsp:sp modelId="{743F719F-C613-4FA9-ACD1-2A6EF92D8C50}">
      <dsp:nvSpPr>
        <dsp:cNvPr id="0" name=""/>
        <dsp:cNvSpPr/>
      </dsp:nvSpPr>
      <dsp:spPr>
        <a:xfrm>
          <a:off x="759109" y="1804131"/>
          <a:ext cx="8603242" cy="154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Este modelo consta de 6 segmentos en la base, 6 en el nivel </a:t>
          </a:r>
          <a:r>
            <a:rPr lang="es-MX" sz="2400" b="1" kern="1200" dirty="0" err="1" smtClean="0"/>
            <a:t>medioventricular</a:t>
          </a:r>
          <a:r>
            <a:rPr lang="es-MX" sz="2400" b="1" kern="1200" dirty="0" smtClean="0"/>
            <a:t> y 4 en </a:t>
          </a:r>
          <a:r>
            <a:rPr lang="es-MX" sz="2400" b="1" kern="1200" smtClean="0"/>
            <a:t>el ápice.</a:t>
          </a:r>
          <a:endParaRPr lang="es-ES" sz="2400" b="1" kern="1200" dirty="0"/>
        </a:p>
      </dsp:txBody>
      <dsp:txXfrm>
        <a:off x="804401" y="1849423"/>
        <a:ext cx="6748390" cy="1455814"/>
      </dsp:txXfrm>
    </dsp:sp>
    <dsp:sp modelId="{13CFBFCB-0121-4EEE-8F1B-0B5C1C2D4E5B}">
      <dsp:nvSpPr>
        <dsp:cNvPr id="0" name=""/>
        <dsp:cNvSpPr/>
      </dsp:nvSpPr>
      <dsp:spPr>
        <a:xfrm>
          <a:off x="1518219" y="3608262"/>
          <a:ext cx="8603242" cy="1546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dirty="0" smtClean="0"/>
            <a:t>Cada segmento se analizó individualmente y se calificó con base en su movimiento y engrosamiento sistólico usando la siguiente escala recomendada</a:t>
          </a:r>
          <a:endParaRPr lang="es-ES" sz="2400" b="1" kern="1200" dirty="0"/>
        </a:p>
      </dsp:txBody>
      <dsp:txXfrm>
        <a:off x="1563511" y="3653554"/>
        <a:ext cx="6748390" cy="1455814"/>
      </dsp:txXfrm>
    </dsp:sp>
    <dsp:sp modelId="{73C1B003-B57B-4197-AEE2-4B8A4036D59B}">
      <dsp:nvSpPr>
        <dsp:cNvPr id="0" name=""/>
        <dsp:cNvSpPr/>
      </dsp:nvSpPr>
      <dsp:spPr>
        <a:xfrm>
          <a:off x="7598084" y="1172685"/>
          <a:ext cx="1005158" cy="100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/>
        </a:p>
      </dsp:txBody>
      <dsp:txXfrm>
        <a:off x="7824245" y="1172685"/>
        <a:ext cx="552836" cy="756381"/>
      </dsp:txXfrm>
    </dsp:sp>
    <dsp:sp modelId="{6460BA87-D503-48FD-814E-5F528632471F}">
      <dsp:nvSpPr>
        <dsp:cNvPr id="0" name=""/>
        <dsp:cNvSpPr/>
      </dsp:nvSpPr>
      <dsp:spPr>
        <a:xfrm>
          <a:off x="8357193" y="2966506"/>
          <a:ext cx="1005158" cy="100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/>
        </a:p>
      </dsp:txBody>
      <dsp:txXfrm>
        <a:off x="8583354" y="2966506"/>
        <a:ext cx="552836" cy="75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DBDE3-ED33-4B5D-84F7-74B565CA6895}" type="datetimeFigureOut">
              <a:rPr lang="es-VE" smtClean="0"/>
              <a:t>29/08/2018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FED2D-608D-4AED-B96C-EA3EC6BB49C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7471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Es por ello que traemos a colación un articulo publicado  </a:t>
            </a:r>
            <a:r>
              <a:rPr lang="es-ES" dirty="0" smtClean="0"/>
              <a:t>Revista del Colegio Americano de Cardiología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 profiláctica con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después de la intervención coronaria percutánea primaria para el infarto de miocardio con elevación del segmento ST anterior en el 2015</a:t>
            </a:r>
            <a:r>
              <a:rPr lang="es-MX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85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1Flujo de pacientes en el estudio</a:t>
            </a:r>
          </a:p>
          <a:p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julio de 2004 y junio de 2010, se examinaron un total de 838 pacientes consecutivos que presentaban STEMI anterior. Como se muestra en la figura, 460 pacientes calificaron para el estudio: 131 fueron dados de alta con terapia con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329 fueron dados de alta sin terapia con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PCI = intervención coronaria percutánea; STEMI = infarto de miocardio con elevación del segmento ST.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2027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2Distribución de los puntajes apicales del VI en los 2 grupos</a:t>
            </a:r>
          </a:p>
          <a:p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generó un puntaje apical al sumar los puntajes de los 4 segmentos apicales individuales informados en la ecocardiografía </a:t>
            </a:r>
            <a:r>
              <a:rPr lang="es-MX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transtorácica</a:t>
            </a:r>
            <a:r>
              <a:rPr lang="es-MX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 rango para un puntaje apical fue de 6 a 20. La figura resalta el grado de superposición entre los 2 grupos. LV = ventricular izquierdo.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3591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comparación con los pacientes a los que no se les recetó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 pacientes a los que se recetó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tuvieron una tasa más alta de NACE a los 180 días (14,7% frente a 4,6%, p = 0,001). La tasa de muerte fue mayor en los pacientes que recibieron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(5.4% vs. 1.5%, p = 0.04, y la tasa de apoplejía también fue más alta (3.1% vs. 0.3%, p = 0.02). Dos pacientes en el grupo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( 1.5%) versus ninguno en el grupo sin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experimentaron un accidente cerebrovascular hemorrágico (p = 0.08). No hubo diferencia en las tasas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reinfarto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los 2 grupos. La necesidad de transfusión de sangre fue mayor en el grupo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(7.8% vs. 1.8%, p = 0.004), al igual que la hemorragia mayor (transfusión de sangre o accidente cerebrovascular hemorrágico) (8.5% vs. 1.8%, p &lt;0.0001).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27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634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comparación con los pacientes a los que no se les recetó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 pacientes a los que se recetó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tuvieron una tasa más alta de NACE a los 180 días (14,7% frente a 4,6%, p = 0,001). La tasa de muerte fue mayor en los pacientes que recibieron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(5.4% vs. 1.5%, p = 0.04, y la tasa de apoplejía también fue más alta (3.1% vs. 0.3%, p = 0.02). Dos pacientes en el grupo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( 1.5%) versus ninguno en el grupo sin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experimentaron un accidente cerebrovascular hemorrágico (p = 0.08). No hubo diferencia en las tasas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reinfarto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los 2 grupos. La necesidad de transfusión de sangre fue mayor en el grupo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(7.8% vs. 1.8%, p = 0.004), al igual que la hemorragia mayor (transfusión de sangre o accidente cerebrovascular hemorrágico) (8.5% vs. 1.8%, p &lt;0.0001).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6342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FEA-B456-4E3B-ADC0-A6DBE7720140}" type="slidenum">
              <a:rPr lang="es-VE" smtClean="0"/>
              <a:pPr/>
              <a:t>29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280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FEA-B456-4E3B-ADC0-A6DBE7720140}" type="slidenum">
              <a:rPr lang="es-VE" smtClean="0"/>
              <a:pPr/>
              <a:t>30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280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FEA-B456-4E3B-ADC0-A6DBE7720140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011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1860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9216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excluyeron los pacientes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necesidad separada de anticoagulación oral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4991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FEA-B456-4E3B-ADC0-A6DBE7720140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2117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pacientes que se considera que no requieren anticoagulantes orales, la heparina se suspendió inmediatamente después de TTE; sin embargo, se continuó como terapia puente en pacientes que comenzaron con </a:t>
            </a:r>
            <a:r>
              <a:rPr lang="es-MX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En estos pacientes, se prescribió </a:t>
            </a:r>
            <a:r>
              <a:rPr lang="es-MX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3 a 6 meses y la razón internacional normalizada (INR) se ajustó entre 2,0 y 3,0 según las pautas prevalecientes 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867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FEA-B456-4E3B-ADC0-A6DBE7720140}" type="slidenum">
              <a:rPr lang="es-VE" smtClean="0"/>
              <a:pPr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65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ED2D-608D-4AED-B96C-EA3EC6BB49CA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4074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26" Type="http://schemas.openxmlformats.org/officeDocument/2006/relationships/diagramColors" Target="../diagrams/colors14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diagramQuickStyle" Target="../diagrams/quickStyle1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24" Type="http://schemas.openxmlformats.org/officeDocument/2006/relationships/diagramLayout" Target="../diagrams/layout14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23" Type="http://schemas.openxmlformats.org/officeDocument/2006/relationships/diagramData" Target="../diagrams/data14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Relationship Id="rId27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20.png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diagramData" Target="../diagrams/data18.xml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71665" y="2562560"/>
            <a:ext cx="5858069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s-ES" sz="4400" b="1"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Evidencia Científica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2641" y="187762"/>
            <a:ext cx="1267107" cy="1152128"/>
            <a:chOff x="3659" y="3447"/>
            <a:chExt cx="508" cy="547"/>
          </a:xfrm>
          <a:effectLst/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42" y="3508"/>
              <a:ext cx="425" cy="486"/>
            </a:xfrm>
            <a:custGeom>
              <a:avLst/>
              <a:gdLst>
                <a:gd name="T0" fmla="*/ 173 w 425"/>
                <a:gd name="T1" fmla="*/ 483 h 486"/>
                <a:gd name="T2" fmla="*/ 190 w 425"/>
                <a:gd name="T3" fmla="*/ 482 h 486"/>
                <a:gd name="T4" fmla="*/ 204 w 425"/>
                <a:gd name="T5" fmla="*/ 478 h 486"/>
                <a:gd name="T6" fmla="*/ 233 w 425"/>
                <a:gd name="T7" fmla="*/ 456 h 486"/>
                <a:gd name="T8" fmla="*/ 256 w 425"/>
                <a:gd name="T9" fmla="*/ 434 h 486"/>
                <a:gd name="T10" fmla="*/ 276 w 425"/>
                <a:gd name="T11" fmla="*/ 414 h 486"/>
                <a:gd name="T12" fmla="*/ 289 w 425"/>
                <a:gd name="T13" fmla="*/ 399 h 486"/>
                <a:gd name="T14" fmla="*/ 303 w 425"/>
                <a:gd name="T15" fmla="*/ 383 h 486"/>
                <a:gd name="T16" fmla="*/ 336 w 425"/>
                <a:gd name="T17" fmla="*/ 342 h 486"/>
                <a:gd name="T18" fmla="*/ 350 w 425"/>
                <a:gd name="T19" fmla="*/ 324 h 486"/>
                <a:gd name="T20" fmla="*/ 365 w 425"/>
                <a:gd name="T21" fmla="*/ 305 h 486"/>
                <a:gd name="T22" fmla="*/ 359 w 425"/>
                <a:gd name="T23" fmla="*/ 282 h 486"/>
                <a:gd name="T24" fmla="*/ 333 w 425"/>
                <a:gd name="T25" fmla="*/ 254 h 486"/>
                <a:gd name="T26" fmla="*/ 313 w 425"/>
                <a:gd name="T27" fmla="*/ 233 h 486"/>
                <a:gd name="T28" fmla="*/ 305 w 425"/>
                <a:gd name="T29" fmla="*/ 222 h 486"/>
                <a:gd name="T30" fmla="*/ 297 w 425"/>
                <a:gd name="T31" fmla="*/ 209 h 486"/>
                <a:gd name="T32" fmla="*/ 294 w 425"/>
                <a:gd name="T33" fmla="*/ 194 h 486"/>
                <a:gd name="T34" fmla="*/ 315 w 425"/>
                <a:gd name="T35" fmla="*/ 154 h 486"/>
                <a:gd name="T36" fmla="*/ 375 w 425"/>
                <a:gd name="T37" fmla="*/ 101 h 486"/>
                <a:gd name="T38" fmla="*/ 415 w 425"/>
                <a:gd name="T39" fmla="*/ 65 h 486"/>
                <a:gd name="T40" fmla="*/ 315 w 425"/>
                <a:gd name="T41" fmla="*/ 42 h 486"/>
                <a:gd name="T42" fmla="*/ 279 w 425"/>
                <a:gd name="T43" fmla="*/ 70 h 486"/>
                <a:gd name="T44" fmla="*/ 271 w 425"/>
                <a:gd name="T45" fmla="*/ 66 h 486"/>
                <a:gd name="T46" fmla="*/ 255 w 425"/>
                <a:gd name="T47" fmla="*/ 55 h 486"/>
                <a:gd name="T48" fmla="*/ 242 w 425"/>
                <a:gd name="T49" fmla="*/ 51 h 486"/>
                <a:gd name="T50" fmla="*/ 227 w 425"/>
                <a:gd name="T51" fmla="*/ 48 h 486"/>
                <a:gd name="T52" fmla="*/ 207 w 425"/>
                <a:gd name="T53" fmla="*/ 52 h 486"/>
                <a:gd name="T54" fmla="*/ 196 w 425"/>
                <a:gd name="T55" fmla="*/ 62 h 486"/>
                <a:gd name="T56" fmla="*/ 173 w 425"/>
                <a:gd name="T57" fmla="*/ 103 h 486"/>
                <a:gd name="T58" fmla="*/ 167 w 425"/>
                <a:gd name="T59" fmla="*/ 127 h 486"/>
                <a:gd name="T60" fmla="*/ 151 w 425"/>
                <a:gd name="T61" fmla="*/ 144 h 486"/>
                <a:gd name="T62" fmla="*/ 146 w 425"/>
                <a:gd name="T63" fmla="*/ 152 h 486"/>
                <a:gd name="T64" fmla="*/ 167 w 425"/>
                <a:gd name="T65" fmla="*/ 177 h 486"/>
                <a:gd name="T66" fmla="*/ 173 w 425"/>
                <a:gd name="T67" fmla="*/ 190 h 486"/>
                <a:gd name="T68" fmla="*/ 180 w 425"/>
                <a:gd name="T69" fmla="*/ 199 h 486"/>
                <a:gd name="T70" fmla="*/ 186 w 425"/>
                <a:gd name="T71" fmla="*/ 213 h 486"/>
                <a:gd name="T72" fmla="*/ 193 w 425"/>
                <a:gd name="T73" fmla="*/ 230 h 486"/>
                <a:gd name="T74" fmla="*/ 196 w 425"/>
                <a:gd name="T75" fmla="*/ 244 h 486"/>
                <a:gd name="T76" fmla="*/ 206 w 425"/>
                <a:gd name="T77" fmla="*/ 264 h 486"/>
                <a:gd name="T78" fmla="*/ 211 w 425"/>
                <a:gd name="T79" fmla="*/ 278 h 486"/>
                <a:gd name="T80" fmla="*/ 227 w 425"/>
                <a:gd name="T81" fmla="*/ 309 h 486"/>
                <a:gd name="T82" fmla="*/ 248 w 425"/>
                <a:gd name="T83" fmla="*/ 331 h 486"/>
                <a:gd name="T84" fmla="*/ 269 w 425"/>
                <a:gd name="T85" fmla="*/ 343 h 486"/>
                <a:gd name="T86" fmla="*/ 284 w 425"/>
                <a:gd name="T87" fmla="*/ 347 h 486"/>
                <a:gd name="T88" fmla="*/ 300 w 425"/>
                <a:gd name="T89" fmla="*/ 353 h 486"/>
                <a:gd name="T90" fmla="*/ 290 w 425"/>
                <a:gd name="T91" fmla="*/ 357 h 486"/>
                <a:gd name="T92" fmla="*/ 279 w 425"/>
                <a:gd name="T93" fmla="*/ 353 h 486"/>
                <a:gd name="T94" fmla="*/ 248 w 425"/>
                <a:gd name="T95" fmla="*/ 336 h 486"/>
                <a:gd name="T96" fmla="*/ 165 w 425"/>
                <a:gd name="T97" fmla="*/ 184 h 486"/>
                <a:gd name="T98" fmla="*/ 146 w 425"/>
                <a:gd name="T99" fmla="*/ 161 h 486"/>
                <a:gd name="T100" fmla="*/ 121 w 425"/>
                <a:gd name="T101" fmla="*/ 173 h 486"/>
                <a:gd name="T102" fmla="*/ 76 w 425"/>
                <a:gd name="T103" fmla="*/ 220 h 486"/>
                <a:gd name="T104" fmla="*/ 64 w 425"/>
                <a:gd name="T105" fmla="*/ 230 h 486"/>
                <a:gd name="T106" fmla="*/ 24 w 425"/>
                <a:gd name="T107" fmla="*/ 278 h 486"/>
                <a:gd name="T108" fmla="*/ 4 w 425"/>
                <a:gd name="T109" fmla="*/ 331 h 486"/>
                <a:gd name="T110" fmla="*/ 19 w 425"/>
                <a:gd name="T111" fmla="*/ 355 h 486"/>
                <a:gd name="T112" fmla="*/ 66 w 425"/>
                <a:gd name="T113" fmla="*/ 407 h 486"/>
                <a:gd name="T114" fmla="*/ 123 w 425"/>
                <a:gd name="T115" fmla="*/ 468 h 486"/>
                <a:gd name="T116" fmla="*/ 136 w 425"/>
                <a:gd name="T117" fmla="*/ 475 h 486"/>
                <a:gd name="T118" fmla="*/ 151 w 425"/>
                <a:gd name="T119" fmla="*/ 482 h 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486"/>
                <a:gd name="T182" fmla="*/ 425 w 425"/>
                <a:gd name="T183" fmla="*/ 486 h 4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486">
                  <a:moveTo>
                    <a:pt x="160" y="485"/>
                  </a:moveTo>
                  <a:lnTo>
                    <a:pt x="162" y="485"/>
                  </a:lnTo>
                  <a:lnTo>
                    <a:pt x="164" y="485"/>
                  </a:lnTo>
                  <a:lnTo>
                    <a:pt x="165" y="485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72" y="483"/>
                  </a:lnTo>
                  <a:lnTo>
                    <a:pt x="173" y="483"/>
                  </a:lnTo>
                  <a:lnTo>
                    <a:pt x="175" y="483"/>
                  </a:lnTo>
                  <a:lnTo>
                    <a:pt x="177" y="483"/>
                  </a:lnTo>
                  <a:lnTo>
                    <a:pt x="180" y="483"/>
                  </a:lnTo>
                  <a:lnTo>
                    <a:pt x="181" y="482"/>
                  </a:lnTo>
                  <a:lnTo>
                    <a:pt x="185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190" y="482"/>
                  </a:lnTo>
                  <a:lnTo>
                    <a:pt x="193" y="482"/>
                  </a:lnTo>
                  <a:lnTo>
                    <a:pt x="194" y="480"/>
                  </a:lnTo>
                  <a:lnTo>
                    <a:pt x="196" y="480"/>
                  </a:lnTo>
                  <a:lnTo>
                    <a:pt x="198" y="479"/>
                  </a:lnTo>
                  <a:lnTo>
                    <a:pt x="199" y="479"/>
                  </a:lnTo>
                  <a:lnTo>
                    <a:pt x="201" y="479"/>
                  </a:lnTo>
                  <a:lnTo>
                    <a:pt x="203" y="478"/>
                  </a:lnTo>
                  <a:lnTo>
                    <a:pt x="204" y="478"/>
                  </a:lnTo>
                  <a:lnTo>
                    <a:pt x="206" y="476"/>
                  </a:lnTo>
                  <a:lnTo>
                    <a:pt x="207" y="476"/>
                  </a:lnTo>
                  <a:lnTo>
                    <a:pt x="209" y="475"/>
                  </a:lnTo>
                  <a:lnTo>
                    <a:pt x="211" y="475"/>
                  </a:lnTo>
                  <a:lnTo>
                    <a:pt x="211" y="474"/>
                  </a:lnTo>
                  <a:lnTo>
                    <a:pt x="212" y="474"/>
                  </a:lnTo>
                  <a:lnTo>
                    <a:pt x="222" y="467"/>
                  </a:lnTo>
                  <a:lnTo>
                    <a:pt x="233" y="456"/>
                  </a:lnTo>
                  <a:lnTo>
                    <a:pt x="237" y="453"/>
                  </a:lnTo>
                  <a:lnTo>
                    <a:pt x="240" y="452"/>
                  </a:lnTo>
                  <a:lnTo>
                    <a:pt x="242" y="449"/>
                  </a:lnTo>
                  <a:lnTo>
                    <a:pt x="245" y="446"/>
                  </a:lnTo>
                  <a:lnTo>
                    <a:pt x="248" y="444"/>
                  </a:lnTo>
                  <a:lnTo>
                    <a:pt x="251" y="441"/>
                  </a:lnTo>
                  <a:lnTo>
                    <a:pt x="253" y="437"/>
                  </a:lnTo>
                  <a:lnTo>
                    <a:pt x="256" y="434"/>
                  </a:lnTo>
                  <a:lnTo>
                    <a:pt x="264" y="425"/>
                  </a:lnTo>
                  <a:lnTo>
                    <a:pt x="264" y="423"/>
                  </a:lnTo>
                  <a:lnTo>
                    <a:pt x="266" y="423"/>
                  </a:lnTo>
                  <a:lnTo>
                    <a:pt x="268" y="423"/>
                  </a:lnTo>
                  <a:lnTo>
                    <a:pt x="271" y="419"/>
                  </a:lnTo>
                  <a:lnTo>
                    <a:pt x="271" y="418"/>
                  </a:lnTo>
                  <a:lnTo>
                    <a:pt x="274" y="415"/>
                  </a:lnTo>
                  <a:lnTo>
                    <a:pt x="276" y="414"/>
                  </a:lnTo>
                  <a:lnTo>
                    <a:pt x="277" y="412"/>
                  </a:lnTo>
                  <a:lnTo>
                    <a:pt x="279" y="410"/>
                  </a:lnTo>
                  <a:lnTo>
                    <a:pt x="281" y="408"/>
                  </a:lnTo>
                  <a:lnTo>
                    <a:pt x="282" y="407"/>
                  </a:lnTo>
                  <a:lnTo>
                    <a:pt x="282" y="404"/>
                  </a:lnTo>
                  <a:lnTo>
                    <a:pt x="285" y="402"/>
                  </a:lnTo>
                  <a:lnTo>
                    <a:pt x="287" y="400"/>
                  </a:lnTo>
                  <a:lnTo>
                    <a:pt x="289" y="399"/>
                  </a:lnTo>
                  <a:lnTo>
                    <a:pt x="290" y="396"/>
                  </a:lnTo>
                  <a:lnTo>
                    <a:pt x="292" y="395"/>
                  </a:lnTo>
                  <a:lnTo>
                    <a:pt x="294" y="392"/>
                  </a:lnTo>
                  <a:lnTo>
                    <a:pt x="295" y="389"/>
                  </a:lnTo>
                  <a:lnTo>
                    <a:pt x="297" y="388"/>
                  </a:lnTo>
                  <a:lnTo>
                    <a:pt x="298" y="387"/>
                  </a:lnTo>
                  <a:lnTo>
                    <a:pt x="300" y="385"/>
                  </a:lnTo>
                  <a:lnTo>
                    <a:pt x="303" y="383"/>
                  </a:lnTo>
                  <a:lnTo>
                    <a:pt x="305" y="380"/>
                  </a:lnTo>
                  <a:lnTo>
                    <a:pt x="310" y="377"/>
                  </a:lnTo>
                  <a:lnTo>
                    <a:pt x="311" y="373"/>
                  </a:lnTo>
                  <a:lnTo>
                    <a:pt x="315" y="369"/>
                  </a:lnTo>
                  <a:lnTo>
                    <a:pt x="316" y="366"/>
                  </a:lnTo>
                  <a:lnTo>
                    <a:pt x="320" y="362"/>
                  </a:lnTo>
                  <a:lnTo>
                    <a:pt x="321" y="358"/>
                  </a:lnTo>
                  <a:lnTo>
                    <a:pt x="336" y="342"/>
                  </a:lnTo>
                  <a:lnTo>
                    <a:pt x="339" y="339"/>
                  </a:lnTo>
                  <a:lnTo>
                    <a:pt x="339" y="338"/>
                  </a:lnTo>
                  <a:lnTo>
                    <a:pt x="341" y="335"/>
                  </a:lnTo>
                  <a:lnTo>
                    <a:pt x="342" y="334"/>
                  </a:lnTo>
                  <a:lnTo>
                    <a:pt x="344" y="331"/>
                  </a:lnTo>
                  <a:lnTo>
                    <a:pt x="346" y="328"/>
                  </a:lnTo>
                  <a:lnTo>
                    <a:pt x="347" y="326"/>
                  </a:lnTo>
                  <a:lnTo>
                    <a:pt x="350" y="324"/>
                  </a:lnTo>
                  <a:lnTo>
                    <a:pt x="350" y="321"/>
                  </a:lnTo>
                  <a:lnTo>
                    <a:pt x="354" y="319"/>
                  </a:lnTo>
                  <a:lnTo>
                    <a:pt x="355" y="316"/>
                  </a:lnTo>
                  <a:lnTo>
                    <a:pt x="357" y="315"/>
                  </a:lnTo>
                  <a:lnTo>
                    <a:pt x="359" y="312"/>
                  </a:lnTo>
                  <a:lnTo>
                    <a:pt x="362" y="309"/>
                  </a:lnTo>
                  <a:lnTo>
                    <a:pt x="363" y="307"/>
                  </a:lnTo>
                  <a:lnTo>
                    <a:pt x="365" y="305"/>
                  </a:lnTo>
                  <a:lnTo>
                    <a:pt x="370" y="300"/>
                  </a:lnTo>
                  <a:lnTo>
                    <a:pt x="370" y="298"/>
                  </a:lnTo>
                  <a:lnTo>
                    <a:pt x="370" y="296"/>
                  </a:lnTo>
                  <a:lnTo>
                    <a:pt x="370" y="294"/>
                  </a:lnTo>
                  <a:lnTo>
                    <a:pt x="368" y="292"/>
                  </a:lnTo>
                  <a:lnTo>
                    <a:pt x="367" y="289"/>
                  </a:lnTo>
                  <a:lnTo>
                    <a:pt x="362" y="285"/>
                  </a:lnTo>
                  <a:lnTo>
                    <a:pt x="359" y="282"/>
                  </a:lnTo>
                  <a:lnTo>
                    <a:pt x="355" y="278"/>
                  </a:lnTo>
                  <a:lnTo>
                    <a:pt x="352" y="274"/>
                  </a:lnTo>
                  <a:lnTo>
                    <a:pt x="349" y="271"/>
                  </a:lnTo>
                  <a:lnTo>
                    <a:pt x="346" y="267"/>
                  </a:lnTo>
                  <a:lnTo>
                    <a:pt x="342" y="264"/>
                  </a:lnTo>
                  <a:lnTo>
                    <a:pt x="339" y="262"/>
                  </a:lnTo>
                  <a:lnTo>
                    <a:pt x="336" y="258"/>
                  </a:lnTo>
                  <a:lnTo>
                    <a:pt x="333" y="254"/>
                  </a:lnTo>
                  <a:lnTo>
                    <a:pt x="329" y="251"/>
                  </a:lnTo>
                  <a:lnTo>
                    <a:pt x="328" y="248"/>
                  </a:lnTo>
                  <a:lnTo>
                    <a:pt x="324" y="244"/>
                  </a:lnTo>
                  <a:lnTo>
                    <a:pt x="321" y="241"/>
                  </a:lnTo>
                  <a:lnTo>
                    <a:pt x="318" y="239"/>
                  </a:lnTo>
                  <a:lnTo>
                    <a:pt x="315" y="235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3" y="232"/>
                  </a:lnTo>
                  <a:lnTo>
                    <a:pt x="311" y="230"/>
                  </a:lnTo>
                  <a:lnTo>
                    <a:pt x="311" y="229"/>
                  </a:lnTo>
                  <a:lnTo>
                    <a:pt x="310" y="228"/>
                  </a:lnTo>
                  <a:lnTo>
                    <a:pt x="310" y="226"/>
                  </a:lnTo>
                  <a:lnTo>
                    <a:pt x="308" y="225"/>
                  </a:lnTo>
                  <a:lnTo>
                    <a:pt x="307" y="224"/>
                  </a:lnTo>
                  <a:lnTo>
                    <a:pt x="305" y="222"/>
                  </a:lnTo>
                  <a:lnTo>
                    <a:pt x="303" y="221"/>
                  </a:lnTo>
                  <a:lnTo>
                    <a:pt x="302" y="220"/>
                  </a:lnTo>
                  <a:lnTo>
                    <a:pt x="302" y="218"/>
                  </a:lnTo>
                  <a:lnTo>
                    <a:pt x="300" y="216"/>
                  </a:lnTo>
                  <a:lnTo>
                    <a:pt x="300" y="214"/>
                  </a:lnTo>
                  <a:lnTo>
                    <a:pt x="298" y="211"/>
                  </a:lnTo>
                  <a:lnTo>
                    <a:pt x="298" y="210"/>
                  </a:lnTo>
                  <a:lnTo>
                    <a:pt x="297" y="209"/>
                  </a:lnTo>
                  <a:lnTo>
                    <a:pt x="297" y="206"/>
                  </a:lnTo>
                  <a:lnTo>
                    <a:pt x="295" y="203"/>
                  </a:lnTo>
                  <a:lnTo>
                    <a:pt x="295" y="202"/>
                  </a:lnTo>
                  <a:lnTo>
                    <a:pt x="295" y="201"/>
                  </a:lnTo>
                  <a:lnTo>
                    <a:pt x="294" y="199"/>
                  </a:lnTo>
                  <a:lnTo>
                    <a:pt x="294" y="196"/>
                  </a:lnTo>
                  <a:lnTo>
                    <a:pt x="294" y="195"/>
                  </a:lnTo>
                  <a:lnTo>
                    <a:pt x="294" y="194"/>
                  </a:lnTo>
                  <a:lnTo>
                    <a:pt x="292" y="194"/>
                  </a:lnTo>
                  <a:lnTo>
                    <a:pt x="292" y="192"/>
                  </a:lnTo>
                  <a:lnTo>
                    <a:pt x="294" y="183"/>
                  </a:lnTo>
                  <a:lnTo>
                    <a:pt x="295" y="176"/>
                  </a:lnTo>
                  <a:lnTo>
                    <a:pt x="313" y="157"/>
                  </a:lnTo>
                  <a:lnTo>
                    <a:pt x="313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34" y="137"/>
                  </a:lnTo>
                  <a:lnTo>
                    <a:pt x="337" y="135"/>
                  </a:lnTo>
                  <a:lnTo>
                    <a:pt x="339" y="133"/>
                  </a:lnTo>
                  <a:lnTo>
                    <a:pt x="350" y="123"/>
                  </a:lnTo>
                  <a:lnTo>
                    <a:pt x="372" y="103"/>
                  </a:lnTo>
                  <a:lnTo>
                    <a:pt x="373" y="103"/>
                  </a:lnTo>
                  <a:lnTo>
                    <a:pt x="373" y="101"/>
                  </a:lnTo>
                  <a:lnTo>
                    <a:pt x="375" y="101"/>
                  </a:lnTo>
                  <a:lnTo>
                    <a:pt x="375" y="100"/>
                  </a:lnTo>
                  <a:lnTo>
                    <a:pt x="376" y="100"/>
                  </a:lnTo>
                  <a:lnTo>
                    <a:pt x="376" y="99"/>
                  </a:lnTo>
                  <a:lnTo>
                    <a:pt x="376" y="97"/>
                  </a:lnTo>
                  <a:lnTo>
                    <a:pt x="389" y="88"/>
                  </a:lnTo>
                  <a:lnTo>
                    <a:pt x="401" y="78"/>
                  </a:lnTo>
                  <a:lnTo>
                    <a:pt x="415" y="66"/>
                  </a:lnTo>
                  <a:lnTo>
                    <a:pt x="415" y="65"/>
                  </a:lnTo>
                  <a:lnTo>
                    <a:pt x="417" y="65"/>
                  </a:lnTo>
                  <a:lnTo>
                    <a:pt x="424" y="57"/>
                  </a:lnTo>
                  <a:lnTo>
                    <a:pt x="367" y="0"/>
                  </a:lnTo>
                  <a:lnTo>
                    <a:pt x="359" y="4"/>
                  </a:lnTo>
                  <a:lnTo>
                    <a:pt x="346" y="16"/>
                  </a:lnTo>
                  <a:lnTo>
                    <a:pt x="344" y="17"/>
                  </a:lnTo>
                  <a:lnTo>
                    <a:pt x="328" y="31"/>
                  </a:lnTo>
                  <a:lnTo>
                    <a:pt x="315" y="42"/>
                  </a:lnTo>
                  <a:lnTo>
                    <a:pt x="305" y="50"/>
                  </a:lnTo>
                  <a:lnTo>
                    <a:pt x="285" y="66"/>
                  </a:lnTo>
                  <a:lnTo>
                    <a:pt x="284" y="66"/>
                  </a:lnTo>
                  <a:lnTo>
                    <a:pt x="282" y="66"/>
                  </a:lnTo>
                  <a:lnTo>
                    <a:pt x="282" y="67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79" y="70"/>
                  </a:lnTo>
                  <a:lnTo>
                    <a:pt x="279" y="72"/>
                  </a:lnTo>
                  <a:lnTo>
                    <a:pt x="277" y="72"/>
                  </a:lnTo>
                  <a:lnTo>
                    <a:pt x="277" y="70"/>
                  </a:lnTo>
                  <a:lnTo>
                    <a:pt x="276" y="70"/>
                  </a:lnTo>
                  <a:lnTo>
                    <a:pt x="274" y="70"/>
                  </a:lnTo>
                  <a:lnTo>
                    <a:pt x="274" y="72"/>
                  </a:lnTo>
                  <a:lnTo>
                    <a:pt x="271" y="69"/>
                  </a:lnTo>
                  <a:lnTo>
                    <a:pt x="271" y="66"/>
                  </a:lnTo>
                  <a:lnTo>
                    <a:pt x="268" y="65"/>
                  </a:lnTo>
                  <a:lnTo>
                    <a:pt x="266" y="62"/>
                  </a:lnTo>
                  <a:lnTo>
                    <a:pt x="264" y="61"/>
                  </a:lnTo>
                  <a:lnTo>
                    <a:pt x="263" y="59"/>
                  </a:lnTo>
                  <a:lnTo>
                    <a:pt x="259" y="58"/>
                  </a:lnTo>
                  <a:lnTo>
                    <a:pt x="258" y="57"/>
                  </a:lnTo>
                  <a:lnTo>
                    <a:pt x="256" y="55"/>
                  </a:lnTo>
                  <a:lnTo>
                    <a:pt x="255" y="55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50" y="54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5" y="51"/>
                  </a:lnTo>
                  <a:lnTo>
                    <a:pt x="243" y="51"/>
                  </a:lnTo>
                  <a:lnTo>
                    <a:pt x="242" y="51"/>
                  </a:lnTo>
                  <a:lnTo>
                    <a:pt x="242" y="50"/>
                  </a:lnTo>
                  <a:lnTo>
                    <a:pt x="238" y="50"/>
                  </a:lnTo>
                  <a:lnTo>
                    <a:pt x="237" y="50"/>
                  </a:lnTo>
                  <a:lnTo>
                    <a:pt x="237" y="48"/>
                  </a:lnTo>
                  <a:lnTo>
                    <a:pt x="235" y="48"/>
                  </a:lnTo>
                  <a:lnTo>
                    <a:pt x="232" y="48"/>
                  </a:lnTo>
                  <a:lnTo>
                    <a:pt x="230" y="48"/>
                  </a:lnTo>
                  <a:lnTo>
                    <a:pt x="227" y="48"/>
                  </a:lnTo>
                  <a:lnTo>
                    <a:pt x="225" y="48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9" y="50"/>
                  </a:lnTo>
                  <a:lnTo>
                    <a:pt x="216" y="50"/>
                  </a:lnTo>
                  <a:lnTo>
                    <a:pt x="212" y="51"/>
                  </a:lnTo>
                  <a:lnTo>
                    <a:pt x="211" y="52"/>
                  </a:lnTo>
                  <a:lnTo>
                    <a:pt x="207" y="52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201" y="57"/>
                  </a:lnTo>
                  <a:lnTo>
                    <a:pt x="199" y="58"/>
                  </a:lnTo>
                  <a:lnTo>
                    <a:pt x="198" y="59"/>
                  </a:lnTo>
                  <a:lnTo>
                    <a:pt x="198" y="61"/>
                  </a:lnTo>
                  <a:lnTo>
                    <a:pt x="196" y="61"/>
                  </a:lnTo>
                  <a:lnTo>
                    <a:pt x="196" y="62"/>
                  </a:lnTo>
                  <a:lnTo>
                    <a:pt x="194" y="62"/>
                  </a:lnTo>
                  <a:lnTo>
                    <a:pt x="193" y="63"/>
                  </a:lnTo>
                  <a:lnTo>
                    <a:pt x="193" y="65"/>
                  </a:lnTo>
                  <a:lnTo>
                    <a:pt x="186" y="74"/>
                  </a:lnTo>
                  <a:lnTo>
                    <a:pt x="180" y="85"/>
                  </a:lnTo>
                  <a:lnTo>
                    <a:pt x="177" y="93"/>
                  </a:lnTo>
                  <a:lnTo>
                    <a:pt x="175" y="97"/>
                  </a:lnTo>
                  <a:lnTo>
                    <a:pt x="173" y="103"/>
                  </a:lnTo>
                  <a:lnTo>
                    <a:pt x="173" y="108"/>
                  </a:lnTo>
                  <a:lnTo>
                    <a:pt x="173" y="114"/>
                  </a:lnTo>
                  <a:lnTo>
                    <a:pt x="172" y="120"/>
                  </a:lnTo>
                  <a:lnTo>
                    <a:pt x="170" y="122"/>
                  </a:lnTo>
                  <a:lnTo>
                    <a:pt x="170" y="123"/>
                  </a:lnTo>
                  <a:lnTo>
                    <a:pt x="168" y="124"/>
                  </a:lnTo>
                  <a:lnTo>
                    <a:pt x="168" y="126"/>
                  </a:lnTo>
                  <a:lnTo>
                    <a:pt x="167" y="127"/>
                  </a:lnTo>
                  <a:lnTo>
                    <a:pt x="165" y="129"/>
                  </a:lnTo>
                  <a:lnTo>
                    <a:pt x="164" y="131"/>
                  </a:lnTo>
                  <a:lnTo>
                    <a:pt x="162" y="133"/>
                  </a:lnTo>
                  <a:lnTo>
                    <a:pt x="159" y="135"/>
                  </a:lnTo>
                  <a:lnTo>
                    <a:pt x="157" y="137"/>
                  </a:lnTo>
                  <a:lnTo>
                    <a:pt x="155" y="139"/>
                  </a:lnTo>
                  <a:lnTo>
                    <a:pt x="154" y="141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49" y="145"/>
                  </a:lnTo>
                  <a:lnTo>
                    <a:pt x="149" y="146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6" y="149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4" y="153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7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67" y="177"/>
                  </a:lnTo>
                  <a:lnTo>
                    <a:pt x="167" y="179"/>
                  </a:lnTo>
                  <a:lnTo>
                    <a:pt x="168" y="180"/>
                  </a:lnTo>
                  <a:lnTo>
                    <a:pt x="168" y="182"/>
                  </a:lnTo>
                  <a:lnTo>
                    <a:pt x="170" y="183"/>
                  </a:lnTo>
                  <a:lnTo>
                    <a:pt x="172" y="184"/>
                  </a:lnTo>
                  <a:lnTo>
                    <a:pt x="172" y="186"/>
                  </a:lnTo>
                  <a:lnTo>
                    <a:pt x="173" y="188"/>
                  </a:lnTo>
                  <a:lnTo>
                    <a:pt x="173" y="190"/>
                  </a:lnTo>
                  <a:lnTo>
                    <a:pt x="175" y="191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7" y="195"/>
                  </a:lnTo>
                  <a:lnTo>
                    <a:pt x="178" y="195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0" y="199"/>
                  </a:lnTo>
                  <a:lnTo>
                    <a:pt x="180" y="202"/>
                  </a:lnTo>
                  <a:lnTo>
                    <a:pt x="181" y="203"/>
                  </a:lnTo>
                  <a:lnTo>
                    <a:pt x="181" y="205"/>
                  </a:lnTo>
                  <a:lnTo>
                    <a:pt x="183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5" y="211"/>
                  </a:lnTo>
                  <a:lnTo>
                    <a:pt x="186" y="213"/>
                  </a:lnTo>
                  <a:lnTo>
                    <a:pt x="188" y="214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90" y="220"/>
                  </a:lnTo>
                  <a:lnTo>
                    <a:pt x="190" y="222"/>
                  </a:lnTo>
                  <a:lnTo>
                    <a:pt x="191" y="224"/>
                  </a:lnTo>
                  <a:lnTo>
                    <a:pt x="191" y="226"/>
                  </a:lnTo>
                  <a:lnTo>
                    <a:pt x="193" y="230"/>
                  </a:lnTo>
                  <a:lnTo>
                    <a:pt x="193" y="232"/>
                  </a:lnTo>
                  <a:lnTo>
                    <a:pt x="193" y="236"/>
                  </a:lnTo>
                  <a:lnTo>
                    <a:pt x="194" y="237"/>
                  </a:lnTo>
                  <a:lnTo>
                    <a:pt x="196" y="239"/>
                  </a:lnTo>
                  <a:lnTo>
                    <a:pt x="196" y="240"/>
                  </a:lnTo>
                  <a:lnTo>
                    <a:pt x="196" y="241"/>
                  </a:lnTo>
                  <a:lnTo>
                    <a:pt x="196" y="243"/>
                  </a:lnTo>
                  <a:lnTo>
                    <a:pt x="196" y="244"/>
                  </a:lnTo>
                  <a:lnTo>
                    <a:pt x="198" y="245"/>
                  </a:lnTo>
                  <a:lnTo>
                    <a:pt x="198" y="247"/>
                  </a:lnTo>
                  <a:lnTo>
                    <a:pt x="201" y="251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3" y="259"/>
                  </a:lnTo>
                  <a:lnTo>
                    <a:pt x="204" y="262"/>
                  </a:lnTo>
                  <a:lnTo>
                    <a:pt x="206" y="264"/>
                  </a:lnTo>
                  <a:lnTo>
                    <a:pt x="207" y="267"/>
                  </a:lnTo>
                  <a:lnTo>
                    <a:pt x="207" y="270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4"/>
                  </a:lnTo>
                  <a:lnTo>
                    <a:pt x="209" y="275"/>
                  </a:lnTo>
                  <a:lnTo>
                    <a:pt x="211" y="277"/>
                  </a:lnTo>
                  <a:lnTo>
                    <a:pt x="211" y="278"/>
                  </a:lnTo>
                  <a:lnTo>
                    <a:pt x="211" y="279"/>
                  </a:lnTo>
                  <a:lnTo>
                    <a:pt x="212" y="281"/>
                  </a:lnTo>
                  <a:lnTo>
                    <a:pt x="214" y="286"/>
                  </a:lnTo>
                  <a:lnTo>
                    <a:pt x="217" y="292"/>
                  </a:lnTo>
                  <a:lnTo>
                    <a:pt x="219" y="296"/>
                  </a:lnTo>
                  <a:lnTo>
                    <a:pt x="222" y="301"/>
                  </a:lnTo>
                  <a:lnTo>
                    <a:pt x="225" y="305"/>
                  </a:lnTo>
                  <a:lnTo>
                    <a:pt x="227" y="309"/>
                  </a:lnTo>
                  <a:lnTo>
                    <a:pt x="230" y="315"/>
                  </a:lnTo>
                  <a:lnTo>
                    <a:pt x="233" y="319"/>
                  </a:lnTo>
                  <a:lnTo>
                    <a:pt x="237" y="320"/>
                  </a:lnTo>
                  <a:lnTo>
                    <a:pt x="238" y="323"/>
                  </a:lnTo>
                  <a:lnTo>
                    <a:pt x="242" y="326"/>
                  </a:lnTo>
                  <a:lnTo>
                    <a:pt x="243" y="327"/>
                  </a:lnTo>
                  <a:lnTo>
                    <a:pt x="245" y="328"/>
                  </a:lnTo>
                  <a:lnTo>
                    <a:pt x="248" y="331"/>
                  </a:lnTo>
                  <a:lnTo>
                    <a:pt x="251" y="332"/>
                  </a:lnTo>
                  <a:lnTo>
                    <a:pt x="253" y="334"/>
                  </a:lnTo>
                  <a:lnTo>
                    <a:pt x="256" y="336"/>
                  </a:lnTo>
                  <a:lnTo>
                    <a:pt x="258" y="336"/>
                  </a:lnTo>
                  <a:lnTo>
                    <a:pt x="261" y="338"/>
                  </a:lnTo>
                  <a:lnTo>
                    <a:pt x="264" y="339"/>
                  </a:lnTo>
                  <a:lnTo>
                    <a:pt x="266" y="342"/>
                  </a:lnTo>
                  <a:lnTo>
                    <a:pt x="269" y="343"/>
                  </a:lnTo>
                  <a:lnTo>
                    <a:pt x="271" y="343"/>
                  </a:lnTo>
                  <a:lnTo>
                    <a:pt x="274" y="345"/>
                  </a:lnTo>
                  <a:lnTo>
                    <a:pt x="276" y="345"/>
                  </a:lnTo>
                  <a:lnTo>
                    <a:pt x="277" y="346"/>
                  </a:lnTo>
                  <a:lnTo>
                    <a:pt x="279" y="346"/>
                  </a:lnTo>
                  <a:lnTo>
                    <a:pt x="281" y="347"/>
                  </a:lnTo>
                  <a:lnTo>
                    <a:pt x="282" y="347"/>
                  </a:lnTo>
                  <a:lnTo>
                    <a:pt x="284" y="347"/>
                  </a:lnTo>
                  <a:lnTo>
                    <a:pt x="285" y="347"/>
                  </a:lnTo>
                  <a:lnTo>
                    <a:pt x="287" y="347"/>
                  </a:lnTo>
                  <a:lnTo>
                    <a:pt x="287" y="349"/>
                  </a:lnTo>
                  <a:lnTo>
                    <a:pt x="289" y="349"/>
                  </a:lnTo>
                  <a:lnTo>
                    <a:pt x="290" y="349"/>
                  </a:lnTo>
                  <a:lnTo>
                    <a:pt x="292" y="349"/>
                  </a:lnTo>
                  <a:lnTo>
                    <a:pt x="297" y="353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302" y="355"/>
                  </a:lnTo>
                  <a:lnTo>
                    <a:pt x="300" y="355"/>
                  </a:lnTo>
                  <a:lnTo>
                    <a:pt x="300" y="357"/>
                  </a:lnTo>
                  <a:lnTo>
                    <a:pt x="298" y="357"/>
                  </a:lnTo>
                  <a:lnTo>
                    <a:pt x="297" y="358"/>
                  </a:lnTo>
                  <a:lnTo>
                    <a:pt x="294" y="358"/>
                  </a:lnTo>
                  <a:lnTo>
                    <a:pt x="290" y="357"/>
                  </a:lnTo>
                  <a:lnTo>
                    <a:pt x="289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4" y="357"/>
                  </a:lnTo>
                  <a:lnTo>
                    <a:pt x="282" y="357"/>
                  </a:lnTo>
                  <a:lnTo>
                    <a:pt x="282" y="355"/>
                  </a:lnTo>
                  <a:lnTo>
                    <a:pt x="281" y="354"/>
                  </a:lnTo>
                  <a:lnTo>
                    <a:pt x="279" y="353"/>
                  </a:lnTo>
                  <a:lnTo>
                    <a:pt x="279" y="351"/>
                  </a:lnTo>
                  <a:lnTo>
                    <a:pt x="277" y="351"/>
                  </a:lnTo>
                  <a:lnTo>
                    <a:pt x="277" y="350"/>
                  </a:lnTo>
                  <a:lnTo>
                    <a:pt x="276" y="351"/>
                  </a:lnTo>
                  <a:lnTo>
                    <a:pt x="276" y="353"/>
                  </a:lnTo>
                  <a:lnTo>
                    <a:pt x="274" y="353"/>
                  </a:lnTo>
                  <a:lnTo>
                    <a:pt x="259" y="346"/>
                  </a:lnTo>
                  <a:lnTo>
                    <a:pt x="248" y="336"/>
                  </a:lnTo>
                  <a:lnTo>
                    <a:pt x="237" y="326"/>
                  </a:lnTo>
                  <a:lnTo>
                    <a:pt x="225" y="311"/>
                  </a:lnTo>
                  <a:lnTo>
                    <a:pt x="204" y="274"/>
                  </a:lnTo>
                  <a:lnTo>
                    <a:pt x="178" y="209"/>
                  </a:lnTo>
                  <a:lnTo>
                    <a:pt x="177" y="205"/>
                  </a:lnTo>
                  <a:lnTo>
                    <a:pt x="175" y="201"/>
                  </a:lnTo>
                  <a:lnTo>
                    <a:pt x="173" y="194"/>
                  </a:lnTo>
                  <a:lnTo>
                    <a:pt x="165" y="184"/>
                  </a:lnTo>
                  <a:lnTo>
                    <a:pt x="155" y="172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1" y="165"/>
                  </a:lnTo>
                  <a:lnTo>
                    <a:pt x="149" y="164"/>
                  </a:lnTo>
                  <a:lnTo>
                    <a:pt x="147" y="163"/>
                  </a:lnTo>
                  <a:lnTo>
                    <a:pt x="146" y="161"/>
                  </a:lnTo>
                  <a:lnTo>
                    <a:pt x="139" y="160"/>
                  </a:lnTo>
                  <a:lnTo>
                    <a:pt x="129" y="167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25" y="169"/>
                  </a:lnTo>
                  <a:lnTo>
                    <a:pt x="123" y="171"/>
                  </a:lnTo>
                  <a:lnTo>
                    <a:pt x="123" y="172"/>
                  </a:lnTo>
                  <a:lnTo>
                    <a:pt x="121" y="173"/>
                  </a:lnTo>
                  <a:lnTo>
                    <a:pt x="82" y="216"/>
                  </a:lnTo>
                  <a:lnTo>
                    <a:pt x="81" y="216"/>
                  </a:lnTo>
                  <a:lnTo>
                    <a:pt x="81" y="217"/>
                  </a:lnTo>
                  <a:lnTo>
                    <a:pt x="79" y="217"/>
                  </a:lnTo>
                  <a:lnTo>
                    <a:pt x="79" y="218"/>
                  </a:lnTo>
                  <a:lnTo>
                    <a:pt x="77" y="218"/>
                  </a:lnTo>
                  <a:lnTo>
                    <a:pt x="77" y="220"/>
                  </a:lnTo>
                  <a:lnTo>
                    <a:pt x="76" y="220"/>
                  </a:lnTo>
                  <a:lnTo>
                    <a:pt x="74" y="221"/>
                  </a:lnTo>
                  <a:lnTo>
                    <a:pt x="74" y="222"/>
                  </a:lnTo>
                  <a:lnTo>
                    <a:pt x="73" y="224"/>
                  </a:lnTo>
                  <a:lnTo>
                    <a:pt x="71" y="225"/>
                  </a:lnTo>
                  <a:lnTo>
                    <a:pt x="69" y="226"/>
                  </a:lnTo>
                  <a:lnTo>
                    <a:pt x="68" y="228"/>
                  </a:lnTo>
                  <a:lnTo>
                    <a:pt x="66" y="229"/>
                  </a:lnTo>
                  <a:lnTo>
                    <a:pt x="64" y="230"/>
                  </a:lnTo>
                  <a:lnTo>
                    <a:pt x="63" y="233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1" y="236"/>
                  </a:lnTo>
                  <a:lnTo>
                    <a:pt x="61" y="237"/>
                  </a:lnTo>
                  <a:lnTo>
                    <a:pt x="60" y="237"/>
                  </a:lnTo>
                  <a:lnTo>
                    <a:pt x="58" y="240"/>
                  </a:lnTo>
                  <a:lnTo>
                    <a:pt x="24" y="278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6"/>
                  </a:lnTo>
                  <a:lnTo>
                    <a:pt x="3" y="328"/>
                  </a:lnTo>
                  <a:lnTo>
                    <a:pt x="3" y="330"/>
                  </a:lnTo>
                  <a:lnTo>
                    <a:pt x="4" y="331"/>
                  </a:lnTo>
                  <a:lnTo>
                    <a:pt x="4" y="334"/>
                  </a:lnTo>
                  <a:lnTo>
                    <a:pt x="6" y="336"/>
                  </a:lnTo>
                  <a:lnTo>
                    <a:pt x="8" y="339"/>
                  </a:lnTo>
                  <a:lnTo>
                    <a:pt x="9" y="343"/>
                  </a:lnTo>
                  <a:lnTo>
                    <a:pt x="12" y="347"/>
                  </a:lnTo>
                  <a:lnTo>
                    <a:pt x="14" y="350"/>
                  </a:lnTo>
                  <a:lnTo>
                    <a:pt x="17" y="353"/>
                  </a:lnTo>
                  <a:lnTo>
                    <a:pt x="19" y="355"/>
                  </a:lnTo>
                  <a:lnTo>
                    <a:pt x="21" y="358"/>
                  </a:lnTo>
                  <a:lnTo>
                    <a:pt x="34" y="372"/>
                  </a:lnTo>
                  <a:lnTo>
                    <a:pt x="38" y="376"/>
                  </a:lnTo>
                  <a:lnTo>
                    <a:pt x="40" y="380"/>
                  </a:lnTo>
                  <a:lnTo>
                    <a:pt x="63" y="402"/>
                  </a:lnTo>
                  <a:lnTo>
                    <a:pt x="64" y="406"/>
                  </a:lnTo>
                  <a:lnTo>
                    <a:pt x="66" y="406"/>
                  </a:lnTo>
                  <a:lnTo>
                    <a:pt x="66" y="407"/>
                  </a:lnTo>
                  <a:lnTo>
                    <a:pt x="94" y="437"/>
                  </a:lnTo>
                  <a:lnTo>
                    <a:pt x="115" y="461"/>
                  </a:lnTo>
                  <a:lnTo>
                    <a:pt x="118" y="463"/>
                  </a:lnTo>
                  <a:lnTo>
                    <a:pt x="120" y="464"/>
                  </a:lnTo>
                  <a:lnTo>
                    <a:pt x="120" y="465"/>
                  </a:lnTo>
                  <a:lnTo>
                    <a:pt x="121" y="467"/>
                  </a:lnTo>
                  <a:lnTo>
                    <a:pt x="123" y="467"/>
                  </a:lnTo>
                  <a:lnTo>
                    <a:pt x="123" y="468"/>
                  </a:lnTo>
                  <a:lnTo>
                    <a:pt x="125" y="468"/>
                  </a:lnTo>
                  <a:lnTo>
                    <a:pt x="129" y="472"/>
                  </a:lnTo>
                  <a:lnTo>
                    <a:pt x="131" y="472"/>
                  </a:lnTo>
                  <a:lnTo>
                    <a:pt x="131" y="474"/>
                  </a:lnTo>
                  <a:lnTo>
                    <a:pt x="133" y="474"/>
                  </a:lnTo>
                  <a:lnTo>
                    <a:pt x="134" y="474"/>
                  </a:lnTo>
                  <a:lnTo>
                    <a:pt x="134" y="475"/>
                  </a:lnTo>
                  <a:lnTo>
                    <a:pt x="136" y="475"/>
                  </a:lnTo>
                  <a:lnTo>
                    <a:pt x="138" y="478"/>
                  </a:lnTo>
                  <a:lnTo>
                    <a:pt x="139" y="478"/>
                  </a:lnTo>
                  <a:lnTo>
                    <a:pt x="141" y="479"/>
                  </a:lnTo>
                  <a:lnTo>
                    <a:pt x="142" y="479"/>
                  </a:lnTo>
                  <a:lnTo>
                    <a:pt x="146" y="479"/>
                  </a:lnTo>
                  <a:lnTo>
                    <a:pt x="147" y="480"/>
                  </a:lnTo>
                  <a:lnTo>
                    <a:pt x="149" y="480"/>
                  </a:lnTo>
                  <a:lnTo>
                    <a:pt x="151" y="482"/>
                  </a:lnTo>
                  <a:lnTo>
                    <a:pt x="152" y="482"/>
                  </a:lnTo>
                  <a:lnTo>
                    <a:pt x="154" y="482"/>
                  </a:lnTo>
                  <a:lnTo>
                    <a:pt x="155" y="483"/>
                  </a:lnTo>
                  <a:lnTo>
                    <a:pt x="157" y="483"/>
                  </a:lnTo>
                  <a:lnTo>
                    <a:pt x="159" y="483"/>
                  </a:lnTo>
                  <a:lnTo>
                    <a:pt x="160" y="485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59" y="3447"/>
              <a:ext cx="245" cy="355"/>
            </a:xfrm>
            <a:custGeom>
              <a:avLst/>
              <a:gdLst>
                <a:gd name="T0" fmla="*/ 68 w 245"/>
                <a:gd name="T1" fmla="*/ 199 h 355"/>
                <a:gd name="T2" fmla="*/ 74 w 245"/>
                <a:gd name="T3" fmla="*/ 108 h 355"/>
                <a:gd name="T4" fmla="*/ 92 w 245"/>
                <a:gd name="T5" fmla="*/ 142 h 355"/>
                <a:gd name="T6" fmla="*/ 102 w 245"/>
                <a:gd name="T7" fmla="*/ 155 h 355"/>
                <a:gd name="T8" fmla="*/ 115 w 245"/>
                <a:gd name="T9" fmla="*/ 166 h 355"/>
                <a:gd name="T10" fmla="*/ 125 w 245"/>
                <a:gd name="T11" fmla="*/ 173 h 355"/>
                <a:gd name="T12" fmla="*/ 133 w 245"/>
                <a:gd name="T13" fmla="*/ 179 h 355"/>
                <a:gd name="T14" fmla="*/ 151 w 245"/>
                <a:gd name="T15" fmla="*/ 184 h 355"/>
                <a:gd name="T16" fmla="*/ 159 w 245"/>
                <a:gd name="T17" fmla="*/ 191 h 355"/>
                <a:gd name="T18" fmla="*/ 169 w 245"/>
                <a:gd name="T19" fmla="*/ 192 h 355"/>
                <a:gd name="T20" fmla="*/ 178 w 245"/>
                <a:gd name="T21" fmla="*/ 195 h 355"/>
                <a:gd name="T22" fmla="*/ 188 w 245"/>
                <a:gd name="T23" fmla="*/ 199 h 355"/>
                <a:gd name="T24" fmla="*/ 198 w 245"/>
                <a:gd name="T25" fmla="*/ 203 h 355"/>
                <a:gd name="T26" fmla="*/ 206 w 245"/>
                <a:gd name="T27" fmla="*/ 206 h 355"/>
                <a:gd name="T28" fmla="*/ 182 w 245"/>
                <a:gd name="T29" fmla="*/ 204 h 355"/>
                <a:gd name="T30" fmla="*/ 172 w 245"/>
                <a:gd name="T31" fmla="*/ 203 h 355"/>
                <a:gd name="T32" fmla="*/ 159 w 245"/>
                <a:gd name="T33" fmla="*/ 198 h 355"/>
                <a:gd name="T34" fmla="*/ 148 w 245"/>
                <a:gd name="T35" fmla="*/ 193 h 355"/>
                <a:gd name="T36" fmla="*/ 100 w 245"/>
                <a:gd name="T37" fmla="*/ 162 h 355"/>
                <a:gd name="T38" fmla="*/ 84 w 245"/>
                <a:gd name="T39" fmla="*/ 143 h 355"/>
                <a:gd name="T40" fmla="*/ 87 w 245"/>
                <a:gd name="T41" fmla="*/ 337 h 355"/>
                <a:gd name="T42" fmla="*/ 112 w 245"/>
                <a:gd name="T43" fmla="*/ 314 h 355"/>
                <a:gd name="T44" fmla="*/ 120 w 245"/>
                <a:gd name="T45" fmla="*/ 309 h 355"/>
                <a:gd name="T46" fmla="*/ 126 w 245"/>
                <a:gd name="T47" fmla="*/ 302 h 355"/>
                <a:gd name="T48" fmla="*/ 131 w 245"/>
                <a:gd name="T49" fmla="*/ 295 h 355"/>
                <a:gd name="T50" fmla="*/ 144 w 245"/>
                <a:gd name="T51" fmla="*/ 283 h 355"/>
                <a:gd name="T52" fmla="*/ 151 w 245"/>
                <a:gd name="T53" fmla="*/ 278 h 355"/>
                <a:gd name="T54" fmla="*/ 213 w 245"/>
                <a:gd name="T55" fmla="*/ 204 h 355"/>
                <a:gd name="T56" fmla="*/ 239 w 245"/>
                <a:gd name="T57" fmla="*/ 161 h 355"/>
                <a:gd name="T58" fmla="*/ 219 w 245"/>
                <a:gd name="T59" fmla="*/ 158 h 355"/>
                <a:gd name="T60" fmla="*/ 200 w 245"/>
                <a:gd name="T61" fmla="*/ 158 h 355"/>
                <a:gd name="T62" fmla="*/ 178 w 245"/>
                <a:gd name="T63" fmla="*/ 158 h 355"/>
                <a:gd name="T64" fmla="*/ 157 w 245"/>
                <a:gd name="T65" fmla="*/ 158 h 355"/>
                <a:gd name="T66" fmla="*/ 136 w 245"/>
                <a:gd name="T67" fmla="*/ 158 h 355"/>
                <a:gd name="T68" fmla="*/ 122 w 245"/>
                <a:gd name="T69" fmla="*/ 154 h 355"/>
                <a:gd name="T70" fmla="*/ 110 w 245"/>
                <a:gd name="T71" fmla="*/ 149 h 355"/>
                <a:gd name="T72" fmla="*/ 107 w 245"/>
                <a:gd name="T73" fmla="*/ 143 h 355"/>
                <a:gd name="T74" fmla="*/ 104 w 245"/>
                <a:gd name="T75" fmla="*/ 131 h 355"/>
                <a:gd name="T76" fmla="*/ 104 w 245"/>
                <a:gd name="T77" fmla="*/ 109 h 355"/>
                <a:gd name="T78" fmla="*/ 112 w 245"/>
                <a:gd name="T79" fmla="*/ 100 h 355"/>
                <a:gd name="T80" fmla="*/ 123 w 245"/>
                <a:gd name="T81" fmla="*/ 89 h 355"/>
                <a:gd name="T82" fmla="*/ 143 w 245"/>
                <a:gd name="T83" fmla="*/ 70 h 355"/>
                <a:gd name="T84" fmla="*/ 148 w 245"/>
                <a:gd name="T85" fmla="*/ 10 h 355"/>
                <a:gd name="T86" fmla="*/ 52 w 245"/>
                <a:gd name="T87" fmla="*/ 69 h 355"/>
                <a:gd name="T88" fmla="*/ 48 w 245"/>
                <a:gd name="T89" fmla="*/ 142 h 355"/>
                <a:gd name="T90" fmla="*/ 11 w 245"/>
                <a:gd name="T91" fmla="*/ 184 h 355"/>
                <a:gd name="T92" fmla="*/ 1 w 245"/>
                <a:gd name="T93" fmla="*/ 206 h 355"/>
                <a:gd name="T94" fmla="*/ 0 w 245"/>
                <a:gd name="T95" fmla="*/ 221 h 355"/>
                <a:gd name="T96" fmla="*/ 1 w 245"/>
                <a:gd name="T97" fmla="*/ 237 h 355"/>
                <a:gd name="T98" fmla="*/ 8 w 245"/>
                <a:gd name="T99" fmla="*/ 260 h 355"/>
                <a:gd name="T100" fmla="*/ 14 w 245"/>
                <a:gd name="T101" fmla="*/ 273 h 355"/>
                <a:gd name="T102" fmla="*/ 29 w 245"/>
                <a:gd name="T103" fmla="*/ 298 h 355"/>
                <a:gd name="T104" fmla="*/ 34 w 245"/>
                <a:gd name="T105" fmla="*/ 303 h 355"/>
                <a:gd name="T106" fmla="*/ 42 w 245"/>
                <a:gd name="T107" fmla="*/ 273 h 355"/>
                <a:gd name="T108" fmla="*/ 40 w 245"/>
                <a:gd name="T109" fmla="*/ 218 h 355"/>
                <a:gd name="T110" fmla="*/ 26 w 245"/>
                <a:gd name="T111" fmla="*/ 203 h 355"/>
                <a:gd name="T112" fmla="*/ 48 w 245"/>
                <a:gd name="T113" fmla="*/ 226 h 355"/>
                <a:gd name="T114" fmla="*/ 47 w 245"/>
                <a:gd name="T115" fmla="*/ 294 h 355"/>
                <a:gd name="T116" fmla="*/ 42 w 245"/>
                <a:gd name="T117" fmla="*/ 320 h 355"/>
                <a:gd name="T118" fmla="*/ 52 w 245"/>
                <a:gd name="T119" fmla="*/ 337 h 355"/>
                <a:gd name="T120" fmla="*/ 68 w 245"/>
                <a:gd name="T121" fmla="*/ 352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355"/>
                <a:gd name="T185" fmla="*/ 245 w 245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355">
                  <a:moveTo>
                    <a:pt x="68" y="352"/>
                  </a:moveTo>
                  <a:lnTo>
                    <a:pt x="69" y="321"/>
                  </a:lnTo>
                  <a:lnTo>
                    <a:pt x="69" y="290"/>
                  </a:lnTo>
                  <a:lnTo>
                    <a:pt x="68" y="260"/>
                  </a:lnTo>
                  <a:lnTo>
                    <a:pt x="68" y="229"/>
                  </a:lnTo>
                  <a:lnTo>
                    <a:pt x="68" y="199"/>
                  </a:lnTo>
                  <a:lnTo>
                    <a:pt x="68" y="169"/>
                  </a:lnTo>
                  <a:lnTo>
                    <a:pt x="69" y="138"/>
                  </a:lnTo>
                  <a:lnTo>
                    <a:pt x="71" y="108"/>
                  </a:lnTo>
                  <a:lnTo>
                    <a:pt x="74" y="105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2" y="124"/>
                  </a:lnTo>
                  <a:lnTo>
                    <a:pt x="82" y="126"/>
                  </a:lnTo>
                  <a:lnTo>
                    <a:pt x="92" y="142"/>
                  </a:lnTo>
                  <a:lnTo>
                    <a:pt x="94" y="145"/>
                  </a:lnTo>
                  <a:lnTo>
                    <a:pt x="95" y="147"/>
                  </a:lnTo>
                  <a:lnTo>
                    <a:pt x="97" y="149"/>
                  </a:lnTo>
                  <a:lnTo>
                    <a:pt x="99" y="150"/>
                  </a:lnTo>
                  <a:lnTo>
                    <a:pt x="100" y="153"/>
                  </a:lnTo>
                  <a:lnTo>
                    <a:pt x="102" y="155"/>
                  </a:lnTo>
                  <a:lnTo>
                    <a:pt x="105" y="157"/>
                  </a:lnTo>
                  <a:lnTo>
                    <a:pt x="107" y="160"/>
                  </a:lnTo>
                  <a:lnTo>
                    <a:pt x="108" y="161"/>
                  </a:lnTo>
                  <a:lnTo>
                    <a:pt x="110" y="162"/>
                  </a:lnTo>
                  <a:lnTo>
                    <a:pt x="113" y="165"/>
                  </a:lnTo>
                  <a:lnTo>
                    <a:pt x="115" y="166"/>
                  </a:lnTo>
                  <a:lnTo>
                    <a:pt x="117" y="168"/>
                  </a:lnTo>
                  <a:lnTo>
                    <a:pt x="118" y="170"/>
                  </a:lnTo>
                  <a:lnTo>
                    <a:pt x="120" y="170"/>
                  </a:lnTo>
                  <a:lnTo>
                    <a:pt x="122" y="172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6" y="174"/>
                  </a:lnTo>
                  <a:lnTo>
                    <a:pt x="128" y="174"/>
                  </a:lnTo>
                  <a:lnTo>
                    <a:pt x="128" y="176"/>
                  </a:lnTo>
                  <a:lnTo>
                    <a:pt x="130" y="176"/>
                  </a:lnTo>
                  <a:lnTo>
                    <a:pt x="131" y="177"/>
                  </a:lnTo>
                  <a:lnTo>
                    <a:pt x="133" y="179"/>
                  </a:lnTo>
                  <a:lnTo>
                    <a:pt x="135" y="179"/>
                  </a:lnTo>
                  <a:lnTo>
                    <a:pt x="136" y="179"/>
                  </a:lnTo>
                  <a:lnTo>
                    <a:pt x="136" y="180"/>
                  </a:lnTo>
                  <a:lnTo>
                    <a:pt x="138" y="180"/>
                  </a:lnTo>
                  <a:lnTo>
                    <a:pt x="139" y="181"/>
                  </a:lnTo>
                  <a:lnTo>
                    <a:pt x="151" y="184"/>
                  </a:lnTo>
                  <a:lnTo>
                    <a:pt x="154" y="187"/>
                  </a:lnTo>
                  <a:lnTo>
                    <a:pt x="156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9" y="189"/>
                  </a:lnTo>
                  <a:lnTo>
                    <a:pt x="159" y="191"/>
                  </a:lnTo>
                  <a:lnTo>
                    <a:pt x="161" y="191"/>
                  </a:lnTo>
                  <a:lnTo>
                    <a:pt x="162" y="191"/>
                  </a:lnTo>
                  <a:lnTo>
                    <a:pt x="164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0" y="193"/>
                  </a:lnTo>
                  <a:lnTo>
                    <a:pt x="172" y="193"/>
                  </a:lnTo>
                  <a:lnTo>
                    <a:pt x="172" y="195"/>
                  </a:lnTo>
                  <a:lnTo>
                    <a:pt x="174" y="195"/>
                  </a:lnTo>
                  <a:lnTo>
                    <a:pt x="177" y="195"/>
                  </a:lnTo>
                  <a:lnTo>
                    <a:pt x="178" y="195"/>
                  </a:lnTo>
                  <a:lnTo>
                    <a:pt x="180" y="196"/>
                  </a:lnTo>
                  <a:lnTo>
                    <a:pt x="182" y="196"/>
                  </a:lnTo>
                  <a:lnTo>
                    <a:pt x="183" y="196"/>
                  </a:lnTo>
                  <a:lnTo>
                    <a:pt x="185" y="198"/>
                  </a:lnTo>
                  <a:lnTo>
                    <a:pt x="187" y="198"/>
                  </a:lnTo>
                  <a:lnTo>
                    <a:pt x="188" y="199"/>
                  </a:lnTo>
                  <a:lnTo>
                    <a:pt x="190" y="199"/>
                  </a:lnTo>
                  <a:lnTo>
                    <a:pt x="191" y="200"/>
                  </a:lnTo>
                  <a:lnTo>
                    <a:pt x="193" y="200"/>
                  </a:lnTo>
                  <a:lnTo>
                    <a:pt x="195" y="200"/>
                  </a:lnTo>
                  <a:lnTo>
                    <a:pt x="196" y="202"/>
                  </a:lnTo>
                  <a:lnTo>
                    <a:pt x="198" y="203"/>
                  </a:lnTo>
                  <a:lnTo>
                    <a:pt x="200" y="203"/>
                  </a:lnTo>
                  <a:lnTo>
                    <a:pt x="201" y="203"/>
                  </a:lnTo>
                  <a:lnTo>
                    <a:pt x="203" y="203"/>
                  </a:lnTo>
                  <a:lnTo>
                    <a:pt x="204" y="204"/>
                  </a:lnTo>
                  <a:lnTo>
                    <a:pt x="206" y="204"/>
                  </a:lnTo>
                  <a:lnTo>
                    <a:pt x="206" y="206"/>
                  </a:lnTo>
                  <a:lnTo>
                    <a:pt x="208" y="206"/>
                  </a:lnTo>
                  <a:lnTo>
                    <a:pt x="206" y="206"/>
                  </a:lnTo>
                  <a:lnTo>
                    <a:pt x="206" y="207"/>
                  </a:lnTo>
                  <a:lnTo>
                    <a:pt x="185" y="206"/>
                  </a:lnTo>
                  <a:lnTo>
                    <a:pt x="185" y="204"/>
                  </a:lnTo>
                  <a:lnTo>
                    <a:pt x="182" y="204"/>
                  </a:lnTo>
                  <a:lnTo>
                    <a:pt x="180" y="203"/>
                  </a:lnTo>
                  <a:lnTo>
                    <a:pt x="178" y="203"/>
                  </a:lnTo>
                  <a:lnTo>
                    <a:pt x="177" y="203"/>
                  </a:lnTo>
                  <a:lnTo>
                    <a:pt x="175" y="203"/>
                  </a:lnTo>
                  <a:lnTo>
                    <a:pt x="174" y="203"/>
                  </a:lnTo>
                  <a:lnTo>
                    <a:pt x="172" y="203"/>
                  </a:lnTo>
                  <a:lnTo>
                    <a:pt x="170" y="203"/>
                  </a:lnTo>
                  <a:lnTo>
                    <a:pt x="167" y="202"/>
                  </a:lnTo>
                  <a:lnTo>
                    <a:pt x="165" y="200"/>
                  </a:lnTo>
                  <a:lnTo>
                    <a:pt x="164" y="200"/>
                  </a:lnTo>
                  <a:lnTo>
                    <a:pt x="162" y="199"/>
                  </a:lnTo>
                  <a:lnTo>
                    <a:pt x="159" y="198"/>
                  </a:lnTo>
                  <a:lnTo>
                    <a:pt x="157" y="198"/>
                  </a:lnTo>
                  <a:lnTo>
                    <a:pt x="156" y="196"/>
                  </a:lnTo>
                  <a:lnTo>
                    <a:pt x="154" y="196"/>
                  </a:lnTo>
                  <a:lnTo>
                    <a:pt x="152" y="195"/>
                  </a:lnTo>
                  <a:lnTo>
                    <a:pt x="151" y="195"/>
                  </a:lnTo>
                  <a:lnTo>
                    <a:pt x="148" y="193"/>
                  </a:lnTo>
                  <a:lnTo>
                    <a:pt x="146" y="192"/>
                  </a:lnTo>
                  <a:lnTo>
                    <a:pt x="144" y="192"/>
                  </a:lnTo>
                  <a:lnTo>
                    <a:pt x="143" y="191"/>
                  </a:lnTo>
                  <a:lnTo>
                    <a:pt x="133" y="187"/>
                  </a:lnTo>
                  <a:lnTo>
                    <a:pt x="118" y="177"/>
                  </a:lnTo>
                  <a:lnTo>
                    <a:pt x="100" y="162"/>
                  </a:lnTo>
                  <a:lnTo>
                    <a:pt x="89" y="149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78" y="138"/>
                  </a:lnTo>
                  <a:lnTo>
                    <a:pt x="76" y="344"/>
                  </a:lnTo>
                  <a:lnTo>
                    <a:pt x="82" y="341"/>
                  </a:lnTo>
                  <a:lnTo>
                    <a:pt x="84" y="340"/>
                  </a:lnTo>
                  <a:lnTo>
                    <a:pt x="86" y="339"/>
                  </a:lnTo>
                  <a:lnTo>
                    <a:pt x="87" y="337"/>
                  </a:lnTo>
                  <a:lnTo>
                    <a:pt x="89" y="337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2" y="333"/>
                  </a:lnTo>
                  <a:lnTo>
                    <a:pt x="108" y="318"/>
                  </a:lnTo>
                  <a:lnTo>
                    <a:pt x="112" y="314"/>
                  </a:lnTo>
                  <a:lnTo>
                    <a:pt x="113" y="313"/>
                  </a:lnTo>
                  <a:lnTo>
                    <a:pt x="115" y="311"/>
                  </a:lnTo>
                  <a:lnTo>
                    <a:pt x="117" y="311"/>
                  </a:lnTo>
                  <a:lnTo>
                    <a:pt x="117" y="310"/>
                  </a:lnTo>
                  <a:lnTo>
                    <a:pt x="118" y="310"/>
                  </a:lnTo>
                  <a:lnTo>
                    <a:pt x="120" y="309"/>
                  </a:lnTo>
                  <a:lnTo>
                    <a:pt x="120" y="307"/>
                  </a:lnTo>
                  <a:lnTo>
                    <a:pt x="122" y="306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3"/>
                  </a:lnTo>
                  <a:lnTo>
                    <a:pt x="126" y="302"/>
                  </a:lnTo>
                  <a:lnTo>
                    <a:pt x="128" y="301"/>
                  </a:lnTo>
                  <a:lnTo>
                    <a:pt x="128" y="299"/>
                  </a:lnTo>
                  <a:lnTo>
                    <a:pt x="130" y="299"/>
                  </a:lnTo>
                  <a:lnTo>
                    <a:pt x="130" y="298"/>
                  </a:lnTo>
                  <a:lnTo>
                    <a:pt x="130" y="297"/>
                  </a:lnTo>
                  <a:lnTo>
                    <a:pt x="131" y="295"/>
                  </a:lnTo>
                  <a:lnTo>
                    <a:pt x="138" y="288"/>
                  </a:lnTo>
                  <a:lnTo>
                    <a:pt x="139" y="288"/>
                  </a:lnTo>
                  <a:lnTo>
                    <a:pt x="141" y="287"/>
                  </a:lnTo>
                  <a:lnTo>
                    <a:pt x="143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6" y="282"/>
                  </a:lnTo>
                  <a:lnTo>
                    <a:pt x="148" y="280"/>
                  </a:lnTo>
                  <a:lnTo>
                    <a:pt x="148" y="279"/>
                  </a:lnTo>
                  <a:lnTo>
                    <a:pt x="148" y="278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64" y="263"/>
                  </a:lnTo>
                  <a:lnTo>
                    <a:pt x="204" y="217"/>
                  </a:lnTo>
                  <a:lnTo>
                    <a:pt x="211" y="208"/>
                  </a:lnTo>
                  <a:lnTo>
                    <a:pt x="213" y="207"/>
                  </a:lnTo>
                  <a:lnTo>
                    <a:pt x="213" y="206"/>
                  </a:lnTo>
                  <a:lnTo>
                    <a:pt x="213" y="204"/>
                  </a:lnTo>
                  <a:lnTo>
                    <a:pt x="213" y="203"/>
                  </a:lnTo>
                  <a:lnTo>
                    <a:pt x="213" y="202"/>
                  </a:lnTo>
                  <a:lnTo>
                    <a:pt x="221" y="193"/>
                  </a:lnTo>
                  <a:lnTo>
                    <a:pt x="235" y="181"/>
                  </a:lnTo>
                  <a:lnTo>
                    <a:pt x="244" y="174"/>
                  </a:lnTo>
                  <a:lnTo>
                    <a:pt x="239" y="161"/>
                  </a:lnTo>
                  <a:lnTo>
                    <a:pt x="237" y="160"/>
                  </a:lnTo>
                  <a:lnTo>
                    <a:pt x="234" y="160"/>
                  </a:lnTo>
                  <a:lnTo>
                    <a:pt x="230" y="160"/>
                  </a:lnTo>
                  <a:lnTo>
                    <a:pt x="227" y="160"/>
                  </a:lnTo>
                  <a:lnTo>
                    <a:pt x="224" y="158"/>
                  </a:lnTo>
                  <a:lnTo>
                    <a:pt x="219" y="158"/>
                  </a:lnTo>
                  <a:lnTo>
                    <a:pt x="216" y="158"/>
                  </a:lnTo>
                  <a:lnTo>
                    <a:pt x="213" y="158"/>
                  </a:lnTo>
                  <a:lnTo>
                    <a:pt x="209" y="158"/>
                  </a:lnTo>
                  <a:lnTo>
                    <a:pt x="206" y="158"/>
                  </a:lnTo>
                  <a:lnTo>
                    <a:pt x="203" y="158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1" y="158"/>
                  </a:lnTo>
                  <a:lnTo>
                    <a:pt x="188" y="158"/>
                  </a:lnTo>
                  <a:lnTo>
                    <a:pt x="185" y="158"/>
                  </a:lnTo>
                  <a:lnTo>
                    <a:pt x="182" y="158"/>
                  </a:lnTo>
                  <a:lnTo>
                    <a:pt x="178" y="158"/>
                  </a:lnTo>
                  <a:lnTo>
                    <a:pt x="175" y="158"/>
                  </a:lnTo>
                  <a:lnTo>
                    <a:pt x="170" y="158"/>
                  </a:lnTo>
                  <a:lnTo>
                    <a:pt x="167" y="158"/>
                  </a:lnTo>
                  <a:lnTo>
                    <a:pt x="164" y="158"/>
                  </a:lnTo>
                  <a:lnTo>
                    <a:pt x="161" y="158"/>
                  </a:lnTo>
                  <a:lnTo>
                    <a:pt x="157" y="158"/>
                  </a:lnTo>
                  <a:lnTo>
                    <a:pt x="154" y="158"/>
                  </a:lnTo>
                  <a:lnTo>
                    <a:pt x="151" y="158"/>
                  </a:lnTo>
                  <a:lnTo>
                    <a:pt x="148" y="158"/>
                  </a:lnTo>
                  <a:lnTo>
                    <a:pt x="144" y="158"/>
                  </a:lnTo>
                  <a:lnTo>
                    <a:pt x="139" y="158"/>
                  </a:lnTo>
                  <a:lnTo>
                    <a:pt x="136" y="158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8" y="157"/>
                  </a:lnTo>
                  <a:lnTo>
                    <a:pt x="125" y="157"/>
                  </a:lnTo>
                  <a:lnTo>
                    <a:pt x="123" y="155"/>
                  </a:lnTo>
                  <a:lnTo>
                    <a:pt x="122" y="154"/>
                  </a:lnTo>
                  <a:lnTo>
                    <a:pt x="118" y="154"/>
                  </a:lnTo>
                  <a:lnTo>
                    <a:pt x="117" y="153"/>
                  </a:lnTo>
                  <a:lnTo>
                    <a:pt x="115" y="151"/>
                  </a:lnTo>
                  <a:lnTo>
                    <a:pt x="113" y="150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08" y="149"/>
                  </a:lnTo>
                  <a:lnTo>
                    <a:pt x="108" y="147"/>
                  </a:lnTo>
                  <a:lnTo>
                    <a:pt x="108" y="146"/>
                  </a:lnTo>
                  <a:lnTo>
                    <a:pt x="107" y="146"/>
                  </a:lnTo>
                  <a:lnTo>
                    <a:pt x="107" y="145"/>
                  </a:lnTo>
                  <a:lnTo>
                    <a:pt x="107" y="143"/>
                  </a:lnTo>
                  <a:lnTo>
                    <a:pt x="105" y="142"/>
                  </a:lnTo>
                  <a:lnTo>
                    <a:pt x="105" y="139"/>
                  </a:lnTo>
                  <a:lnTo>
                    <a:pt x="104" y="138"/>
                  </a:lnTo>
                  <a:lnTo>
                    <a:pt x="104" y="135"/>
                  </a:lnTo>
                  <a:lnTo>
                    <a:pt x="104" y="134"/>
                  </a:lnTo>
                  <a:lnTo>
                    <a:pt x="104" y="131"/>
                  </a:lnTo>
                  <a:lnTo>
                    <a:pt x="102" y="128"/>
                  </a:lnTo>
                  <a:lnTo>
                    <a:pt x="102" y="127"/>
                  </a:lnTo>
                  <a:lnTo>
                    <a:pt x="102" y="123"/>
                  </a:lnTo>
                  <a:lnTo>
                    <a:pt x="102" y="118"/>
                  </a:lnTo>
                  <a:lnTo>
                    <a:pt x="102" y="113"/>
                  </a:lnTo>
                  <a:lnTo>
                    <a:pt x="104" y="109"/>
                  </a:lnTo>
                  <a:lnTo>
                    <a:pt x="105" y="108"/>
                  </a:lnTo>
                  <a:lnTo>
                    <a:pt x="107" y="107"/>
                  </a:lnTo>
                  <a:lnTo>
                    <a:pt x="108" y="105"/>
                  </a:lnTo>
                  <a:lnTo>
                    <a:pt x="108" y="104"/>
                  </a:lnTo>
                  <a:lnTo>
                    <a:pt x="110" y="103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5" y="97"/>
                  </a:lnTo>
                  <a:lnTo>
                    <a:pt x="117" y="96"/>
                  </a:lnTo>
                  <a:lnTo>
                    <a:pt x="118" y="93"/>
                  </a:lnTo>
                  <a:lnTo>
                    <a:pt x="122" y="92"/>
                  </a:lnTo>
                  <a:lnTo>
                    <a:pt x="123" y="89"/>
                  </a:lnTo>
                  <a:lnTo>
                    <a:pt x="126" y="86"/>
                  </a:lnTo>
                  <a:lnTo>
                    <a:pt x="130" y="85"/>
                  </a:lnTo>
                  <a:lnTo>
                    <a:pt x="131" y="82"/>
                  </a:lnTo>
                  <a:lnTo>
                    <a:pt x="135" y="80"/>
                  </a:lnTo>
                  <a:lnTo>
                    <a:pt x="136" y="77"/>
                  </a:lnTo>
                  <a:lnTo>
                    <a:pt x="143" y="70"/>
                  </a:lnTo>
                  <a:lnTo>
                    <a:pt x="146" y="62"/>
                  </a:lnTo>
                  <a:lnTo>
                    <a:pt x="148" y="52"/>
                  </a:lnTo>
                  <a:lnTo>
                    <a:pt x="149" y="43"/>
                  </a:lnTo>
                  <a:lnTo>
                    <a:pt x="148" y="32"/>
                  </a:lnTo>
                  <a:lnTo>
                    <a:pt x="148" y="21"/>
                  </a:lnTo>
                  <a:lnTo>
                    <a:pt x="148" y="10"/>
                  </a:lnTo>
                  <a:lnTo>
                    <a:pt x="148" y="1"/>
                  </a:lnTo>
                  <a:lnTo>
                    <a:pt x="53" y="0"/>
                  </a:lnTo>
                  <a:lnTo>
                    <a:pt x="52" y="16"/>
                  </a:lnTo>
                  <a:lnTo>
                    <a:pt x="52" y="33"/>
                  </a:lnTo>
                  <a:lnTo>
                    <a:pt x="52" y="51"/>
                  </a:lnTo>
                  <a:lnTo>
                    <a:pt x="52" y="69"/>
                  </a:lnTo>
                  <a:lnTo>
                    <a:pt x="52" y="86"/>
                  </a:lnTo>
                  <a:lnTo>
                    <a:pt x="52" y="104"/>
                  </a:lnTo>
                  <a:lnTo>
                    <a:pt x="50" y="120"/>
                  </a:lnTo>
                  <a:lnTo>
                    <a:pt x="48" y="138"/>
                  </a:lnTo>
                  <a:lnTo>
                    <a:pt x="48" y="139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6"/>
                  </a:lnTo>
                  <a:lnTo>
                    <a:pt x="43" y="150"/>
                  </a:lnTo>
                  <a:lnTo>
                    <a:pt x="35" y="160"/>
                  </a:lnTo>
                  <a:lnTo>
                    <a:pt x="24" y="172"/>
                  </a:lnTo>
                  <a:lnTo>
                    <a:pt x="11" y="184"/>
                  </a:lnTo>
                  <a:lnTo>
                    <a:pt x="4" y="198"/>
                  </a:lnTo>
                  <a:lnTo>
                    <a:pt x="3" y="198"/>
                  </a:lnTo>
                  <a:lnTo>
                    <a:pt x="3" y="200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1" y="206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0" y="223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1" y="233"/>
                  </a:lnTo>
                  <a:lnTo>
                    <a:pt x="1" y="237"/>
                  </a:lnTo>
                  <a:lnTo>
                    <a:pt x="3" y="242"/>
                  </a:lnTo>
                  <a:lnTo>
                    <a:pt x="3" y="248"/>
                  </a:lnTo>
                  <a:lnTo>
                    <a:pt x="4" y="253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8" y="260"/>
                  </a:lnTo>
                  <a:lnTo>
                    <a:pt x="8" y="263"/>
                  </a:lnTo>
                  <a:lnTo>
                    <a:pt x="9" y="264"/>
                  </a:lnTo>
                  <a:lnTo>
                    <a:pt x="11" y="264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3"/>
                  </a:lnTo>
                  <a:lnTo>
                    <a:pt x="26" y="292"/>
                  </a:lnTo>
                  <a:lnTo>
                    <a:pt x="26" y="294"/>
                  </a:lnTo>
                  <a:lnTo>
                    <a:pt x="27" y="295"/>
                  </a:lnTo>
                  <a:lnTo>
                    <a:pt x="27" y="297"/>
                  </a:lnTo>
                  <a:lnTo>
                    <a:pt x="29" y="297"/>
                  </a:lnTo>
                  <a:lnTo>
                    <a:pt x="29" y="298"/>
                  </a:lnTo>
                  <a:lnTo>
                    <a:pt x="29" y="299"/>
                  </a:lnTo>
                  <a:lnTo>
                    <a:pt x="30" y="299"/>
                  </a:lnTo>
                  <a:lnTo>
                    <a:pt x="30" y="301"/>
                  </a:lnTo>
                  <a:lnTo>
                    <a:pt x="30" y="302"/>
                  </a:lnTo>
                  <a:lnTo>
                    <a:pt x="32" y="303"/>
                  </a:lnTo>
                  <a:lnTo>
                    <a:pt x="34" y="303"/>
                  </a:lnTo>
                  <a:lnTo>
                    <a:pt x="35" y="303"/>
                  </a:lnTo>
                  <a:lnTo>
                    <a:pt x="37" y="305"/>
                  </a:lnTo>
                  <a:lnTo>
                    <a:pt x="39" y="305"/>
                  </a:lnTo>
                  <a:lnTo>
                    <a:pt x="40" y="294"/>
                  </a:lnTo>
                  <a:lnTo>
                    <a:pt x="40" y="284"/>
                  </a:lnTo>
                  <a:lnTo>
                    <a:pt x="42" y="273"/>
                  </a:lnTo>
                  <a:lnTo>
                    <a:pt x="42" y="261"/>
                  </a:lnTo>
                  <a:lnTo>
                    <a:pt x="42" y="250"/>
                  </a:lnTo>
                  <a:lnTo>
                    <a:pt x="42" y="240"/>
                  </a:lnTo>
                  <a:lnTo>
                    <a:pt x="42" y="230"/>
                  </a:lnTo>
                  <a:lnTo>
                    <a:pt x="40" y="219"/>
                  </a:lnTo>
                  <a:lnTo>
                    <a:pt x="40" y="218"/>
                  </a:lnTo>
                  <a:lnTo>
                    <a:pt x="40" y="217"/>
                  </a:lnTo>
                  <a:lnTo>
                    <a:pt x="40" y="215"/>
                  </a:lnTo>
                  <a:lnTo>
                    <a:pt x="39" y="214"/>
                  </a:lnTo>
                  <a:lnTo>
                    <a:pt x="35" y="210"/>
                  </a:lnTo>
                  <a:lnTo>
                    <a:pt x="34" y="208"/>
                  </a:lnTo>
                  <a:lnTo>
                    <a:pt x="26" y="203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40" y="202"/>
                  </a:lnTo>
                  <a:lnTo>
                    <a:pt x="45" y="210"/>
                  </a:lnTo>
                  <a:lnTo>
                    <a:pt x="48" y="215"/>
                  </a:lnTo>
                  <a:lnTo>
                    <a:pt x="48" y="226"/>
                  </a:lnTo>
                  <a:lnTo>
                    <a:pt x="48" y="237"/>
                  </a:lnTo>
                  <a:lnTo>
                    <a:pt x="48" y="249"/>
                  </a:lnTo>
                  <a:lnTo>
                    <a:pt x="48" y="260"/>
                  </a:lnTo>
                  <a:lnTo>
                    <a:pt x="48" y="271"/>
                  </a:lnTo>
                  <a:lnTo>
                    <a:pt x="48" y="283"/>
                  </a:lnTo>
                  <a:lnTo>
                    <a:pt x="47" y="294"/>
                  </a:lnTo>
                  <a:lnTo>
                    <a:pt x="45" y="305"/>
                  </a:lnTo>
                  <a:lnTo>
                    <a:pt x="45" y="307"/>
                  </a:lnTo>
                  <a:lnTo>
                    <a:pt x="43" y="310"/>
                  </a:lnTo>
                  <a:lnTo>
                    <a:pt x="43" y="314"/>
                  </a:lnTo>
                  <a:lnTo>
                    <a:pt x="42" y="318"/>
                  </a:lnTo>
                  <a:lnTo>
                    <a:pt x="42" y="320"/>
                  </a:lnTo>
                  <a:lnTo>
                    <a:pt x="43" y="321"/>
                  </a:lnTo>
                  <a:lnTo>
                    <a:pt x="43" y="322"/>
                  </a:lnTo>
                  <a:lnTo>
                    <a:pt x="43" y="325"/>
                  </a:lnTo>
                  <a:lnTo>
                    <a:pt x="45" y="326"/>
                  </a:lnTo>
                  <a:lnTo>
                    <a:pt x="45" y="328"/>
                  </a:lnTo>
                  <a:lnTo>
                    <a:pt x="52" y="337"/>
                  </a:lnTo>
                  <a:lnTo>
                    <a:pt x="63" y="351"/>
                  </a:lnTo>
                  <a:lnTo>
                    <a:pt x="65" y="351"/>
                  </a:lnTo>
                  <a:lnTo>
                    <a:pt x="65" y="352"/>
                  </a:lnTo>
                  <a:lnTo>
                    <a:pt x="66" y="352"/>
                  </a:lnTo>
                  <a:lnTo>
                    <a:pt x="66" y="354"/>
                  </a:lnTo>
                  <a:lnTo>
                    <a:pt x="68" y="352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49" y="3632"/>
              <a:ext cx="99" cy="162"/>
            </a:xfrm>
            <a:custGeom>
              <a:avLst/>
              <a:gdLst>
                <a:gd name="T0" fmla="*/ 71 w 99"/>
                <a:gd name="T1" fmla="*/ 158 h 162"/>
                <a:gd name="T2" fmla="*/ 73 w 99"/>
                <a:gd name="T3" fmla="*/ 156 h 162"/>
                <a:gd name="T4" fmla="*/ 76 w 99"/>
                <a:gd name="T5" fmla="*/ 150 h 162"/>
                <a:gd name="T6" fmla="*/ 86 w 99"/>
                <a:gd name="T7" fmla="*/ 129 h 162"/>
                <a:gd name="T8" fmla="*/ 91 w 99"/>
                <a:gd name="T9" fmla="*/ 117 h 162"/>
                <a:gd name="T10" fmla="*/ 93 w 99"/>
                <a:gd name="T11" fmla="*/ 113 h 162"/>
                <a:gd name="T12" fmla="*/ 94 w 99"/>
                <a:gd name="T13" fmla="*/ 108 h 162"/>
                <a:gd name="T14" fmla="*/ 96 w 99"/>
                <a:gd name="T15" fmla="*/ 101 h 162"/>
                <a:gd name="T16" fmla="*/ 98 w 99"/>
                <a:gd name="T17" fmla="*/ 92 h 162"/>
                <a:gd name="T18" fmla="*/ 96 w 99"/>
                <a:gd name="T19" fmla="*/ 82 h 162"/>
                <a:gd name="T20" fmla="*/ 94 w 99"/>
                <a:gd name="T21" fmla="*/ 74 h 162"/>
                <a:gd name="T22" fmla="*/ 93 w 99"/>
                <a:gd name="T23" fmla="*/ 69 h 162"/>
                <a:gd name="T24" fmla="*/ 93 w 99"/>
                <a:gd name="T25" fmla="*/ 66 h 162"/>
                <a:gd name="T26" fmla="*/ 80 w 99"/>
                <a:gd name="T27" fmla="*/ 40 h 162"/>
                <a:gd name="T28" fmla="*/ 70 w 99"/>
                <a:gd name="T29" fmla="*/ 25 h 162"/>
                <a:gd name="T30" fmla="*/ 52 w 99"/>
                <a:gd name="T31" fmla="*/ 2 h 162"/>
                <a:gd name="T32" fmla="*/ 50 w 99"/>
                <a:gd name="T33" fmla="*/ 1 h 162"/>
                <a:gd name="T34" fmla="*/ 47 w 99"/>
                <a:gd name="T35" fmla="*/ 0 h 162"/>
                <a:gd name="T36" fmla="*/ 44 w 99"/>
                <a:gd name="T37" fmla="*/ 0 h 162"/>
                <a:gd name="T38" fmla="*/ 44 w 99"/>
                <a:gd name="T39" fmla="*/ 2 h 162"/>
                <a:gd name="T40" fmla="*/ 42 w 99"/>
                <a:gd name="T41" fmla="*/ 5 h 162"/>
                <a:gd name="T42" fmla="*/ 35 w 99"/>
                <a:gd name="T43" fmla="*/ 16 h 162"/>
                <a:gd name="T44" fmla="*/ 32 w 99"/>
                <a:gd name="T45" fmla="*/ 18 h 162"/>
                <a:gd name="T46" fmla="*/ 29 w 99"/>
                <a:gd name="T47" fmla="*/ 23 h 162"/>
                <a:gd name="T48" fmla="*/ 26 w 99"/>
                <a:gd name="T49" fmla="*/ 27 h 162"/>
                <a:gd name="T50" fmla="*/ 22 w 99"/>
                <a:gd name="T51" fmla="*/ 31 h 162"/>
                <a:gd name="T52" fmla="*/ 19 w 99"/>
                <a:gd name="T53" fmla="*/ 33 h 162"/>
                <a:gd name="T54" fmla="*/ 16 w 99"/>
                <a:gd name="T55" fmla="*/ 37 h 162"/>
                <a:gd name="T56" fmla="*/ 13 w 99"/>
                <a:gd name="T57" fmla="*/ 40 h 162"/>
                <a:gd name="T58" fmla="*/ 9 w 99"/>
                <a:gd name="T59" fmla="*/ 44 h 162"/>
                <a:gd name="T60" fmla="*/ 8 w 99"/>
                <a:gd name="T61" fmla="*/ 46 h 162"/>
                <a:gd name="T62" fmla="*/ 6 w 99"/>
                <a:gd name="T63" fmla="*/ 47 h 162"/>
                <a:gd name="T64" fmla="*/ 4 w 99"/>
                <a:gd name="T65" fmla="*/ 48 h 162"/>
                <a:gd name="T66" fmla="*/ 3 w 99"/>
                <a:gd name="T67" fmla="*/ 51 h 162"/>
                <a:gd name="T68" fmla="*/ 1 w 99"/>
                <a:gd name="T69" fmla="*/ 55 h 162"/>
                <a:gd name="T70" fmla="*/ 0 w 99"/>
                <a:gd name="T71" fmla="*/ 60 h 162"/>
                <a:gd name="T72" fmla="*/ 0 w 99"/>
                <a:gd name="T73" fmla="*/ 66 h 162"/>
                <a:gd name="T74" fmla="*/ 0 w 99"/>
                <a:gd name="T75" fmla="*/ 73 h 162"/>
                <a:gd name="T76" fmla="*/ 3 w 99"/>
                <a:gd name="T77" fmla="*/ 79 h 162"/>
                <a:gd name="T78" fmla="*/ 6 w 99"/>
                <a:gd name="T79" fmla="*/ 86 h 162"/>
                <a:gd name="T80" fmla="*/ 9 w 99"/>
                <a:gd name="T81" fmla="*/ 92 h 162"/>
                <a:gd name="T82" fmla="*/ 26 w 99"/>
                <a:gd name="T83" fmla="*/ 110 h 162"/>
                <a:gd name="T84" fmla="*/ 26 w 99"/>
                <a:gd name="T85" fmla="*/ 113 h 162"/>
                <a:gd name="T86" fmla="*/ 31 w 99"/>
                <a:gd name="T87" fmla="*/ 116 h 162"/>
                <a:gd name="T88" fmla="*/ 52 w 99"/>
                <a:gd name="T89" fmla="*/ 140 h 162"/>
                <a:gd name="T90" fmla="*/ 68 w 99"/>
                <a:gd name="T91" fmla="*/ 161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162"/>
                <a:gd name="T140" fmla="*/ 99 w 99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162">
                  <a:moveTo>
                    <a:pt x="68" y="161"/>
                  </a:moveTo>
                  <a:lnTo>
                    <a:pt x="71" y="158"/>
                  </a:lnTo>
                  <a:lnTo>
                    <a:pt x="71" y="156"/>
                  </a:lnTo>
                  <a:lnTo>
                    <a:pt x="73" y="156"/>
                  </a:lnTo>
                  <a:lnTo>
                    <a:pt x="73" y="155"/>
                  </a:lnTo>
                  <a:lnTo>
                    <a:pt x="76" y="150"/>
                  </a:lnTo>
                  <a:lnTo>
                    <a:pt x="84" y="135"/>
                  </a:lnTo>
                  <a:lnTo>
                    <a:pt x="86" y="129"/>
                  </a:lnTo>
                  <a:lnTo>
                    <a:pt x="91" y="119"/>
                  </a:lnTo>
                  <a:lnTo>
                    <a:pt x="91" y="117"/>
                  </a:lnTo>
                  <a:lnTo>
                    <a:pt x="93" y="116"/>
                  </a:lnTo>
                  <a:lnTo>
                    <a:pt x="93" y="113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6" y="105"/>
                  </a:lnTo>
                  <a:lnTo>
                    <a:pt x="96" y="101"/>
                  </a:lnTo>
                  <a:lnTo>
                    <a:pt x="98" y="96"/>
                  </a:lnTo>
                  <a:lnTo>
                    <a:pt x="98" y="92"/>
                  </a:lnTo>
                  <a:lnTo>
                    <a:pt x="98" y="87"/>
                  </a:lnTo>
                  <a:lnTo>
                    <a:pt x="96" y="82"/>
                  </a:lnTo>
                  <a:lnTo>
                    <a:pt x="96" y="78"/>
                  </a:lnTo>
                  <a:lnTo>
                    <a:pt x="94" y="74"/>
                  </a:lnTo>
                  <a:lnTo>
                    <a:pt x="93" y="70"/>
                  </a:lnTo>
                  <a:lnTo>
                    <a:pt x="93" y="69"/>
                  </a:lnTo>
                  <a:lnTo>
                    <a:pt x="93" y="67"/>
                  </a:lnTo>
                  <a:lnTo>
                    <a:pt x="93" y="66"/>
                  </a:lnTo>
                  <a:lnTo>
                    <a:pt x="89" y="55"/>
                  </a:lnTo>
                  <a:lnTo>
                    <a:pt x="80" y="40"/>
                  </a:lnTo>
                  <a:lnTo>
                    <a:pt x="75" y="35"/>
                  </a:lnTo>
                  <a:lnTo>
                    <a:pt x="70" y="25"/>
                  </a:lnTo>
                  <a:lnTo>
                    <a:pt x="66" y="20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37" y="12"/>
                  </a:lnTo>
                  <a:lnTo>
                    <a:pt x="35" y="16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9" y="23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6" y="37"/>
                  </a:lnTo>
                  <a:lnTo>
                    <a:pt x="14" y="39"/>
                  </a:lnTo>
                  <a:lnTo>
                    <a:pt x="13" y="40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6" y="86"/>
                  </a:lnTo>
                  <a:lnTo>
                    <a:pt x="6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26" y="110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7" y="113"/>
                  </a:lnTo>
                  <a:lnTo>
                    <a:pt x="31" y="116"/>
                  </a:lnTo>
                  <a:lnTo>
                    <a:pt x="35" y="121"/>
                  </a:lnTo>
                  <a:lnTo>
                    <a:pt x="52" y="140"/>
                  </a:lnTo>
                  <a:lnTo>
                    <a:pt x="63" y="158"/>
                  </a:lnTo>
                  <a:lnTo>
                    <a:pt x="68" y="161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83" y="3447"/>
              <a:ext cx="140" cy="144"/>
            </a:xfrm>
            <a:custGeom>
              <a:avLst/>
              <a:gdLst>
                <a:gd name="T0" fmla="*/ 8 w 140"/>
                <a:gd name="T1" fmla="*/ 143 h 144"/>
                <a:gd name="T2" fmla="*/ 14 w 140"/>
                <a:gd name="T3" fmla="*/ 141 h 144"/>
                <a:gd name="T4" fmla="*/ 22 w 140"/>
                <a:gd name="T5" fmla="*/ 141 h 144"/>
                <a:gd name="T6" fmla="*/ 29 w 140"/>
                <a:gd name="T7" fmla="*/ 141 h 144"/>
                <a:gd name="T8" fmla="*/ 37 w 140"/>
                <a:gd name="T9" fmla="*/ 141 h 144"/>
                <a:gd name="T10" fmla="*/ 43 w 140"/>
                <a:gd name="T11" fmla="*/ 141 h 144"/>
                <a:gd name="T12" fmla="*/ 51 w 140"/>
                <a:gd name="T13" fmla="*/ 143 h 144"/>
                <a:gd name="T14" fmla="*/ 58 w 140"/>
                <a:gd name="T15" fmla="*/ 143 h 144"/>
                <a:gd name="T16" fmla="*/ 66 w 140"/>
                <a:gd name="T17" fmla="*/ 143 h 144"/>
                <a:gd name="T18" fmla="*/ 72 w 140"/>
                <a:gd name="T19" fmla="*/ 143 h 144"/>
                <a:gd name="T20" fmla="*/ 79 w 140"/>
                <a:gd name="T21" fmla="*/ 143 h 144"/>
                <a:gd name="T22" fmla="*/ 87 w 140"/>
                <a:gd name="T23" fmla="*/ 141 h 144"/>
                <a:gd name="T24" fmla="*/ 93 w 140"/>
                <a:gd name="T25" fmla="*/ 141 h 144"/>
                <a:gd name="T26" fmla="*/ 100 w 140"/>
                <a:gd name="T27" fmla="*/ 141 h 144"/>
                <a:gd name="T28" fmla="*/ 108 w 140"/>
                <a:gd name="T29" fmla="*/ 140 h 144"/>
                <a:gd name="T30" fmla="*/ 114 w 140"/>
                <a:gd name="T31" fmla="*/ 138 h 144"/>
                <a:gd name="T32" fmla="*/ 117 w 140"/>
                <a:gd name="T33" fmla="*/ 136 h 144"/>
                <a:gd name="T34" fmla="*/ 119 w 140"/>
                <a:gd name="T35" fmla="*/ 133 h 144"/>
                <a:gd name="T36" fmla="*/ 122 w 140"/>
                <a:gd name="T37" fmla="*/ 132 h 144"/>
                <a:gd name="T38" fmla="*/ 124 w 140"/>
                <a:gd name="T39" fmla="*/ 129 h 144"/>
                <a:gd name="T40" fmla="*/ 135 w 140"/>
                <a:gd name="T41" fmla="*/ 115 h 144"/>
                <a:gd name="T42" fmla="*/ 137 w 140"/>
                <a:gd name="T43" fmla="*/ 104 h 144"/>
                <a:gd name="T44" fmla="*/ 134 w 140"/>
                <a:gd name="T45" fmla="*/ 95 h 144"/>
                <a:gd name="T46" fmla="*/ 127 w 140"/>
                <a:gd name="T47" fmla="*/ 87 h 144"/>
                <a:gd name="T48" fmla="*/ 121 w 140"/>
                <a:gd name="T49" fmla="*/ 78 h 144"/>
                <a:gd name="T50" fmla="*/ 113 w 140"/>
                <a:gd name="T51" fmla="*/ 70 h 144"/>
                <a:gd name="T52" fmla="*/ 106 w 140"/>
                <a:gd name="T53" fmla="*/ 61 h 144"/>
                <a:gd name="T54" fmla="*/ 100 w 140"/>
                <a:gd name="T55" fmla="*/ 53 h 144"/>
                <a:gd name="T56" fmla="*/ 95 w 140"/>
                <a:gd name="T57" fmla="*/ 43 h 144"/>
                <a:gd name="T58" fmla="*/ 105 w 140"/>
                <a:gd name="T59" fmla="*/ 38 h 144"/>
                <a:gd name="T60" fmla="*/ 63 w 140"/>
                <a:gd name="T61" fmla="*/ 0 h 144"/>
                <a:gd name="T62" fmla="*/ 63 w 140"/>
                <a:gd name="T63" fmla="*/ 12 h 144"/>
                <a:gd name="T64" fmla="*/ 63 w 140"/>
                <a:gd name="T65" fmla="*/ 25 h 144"/>
                <a:gd name="T66" fmla="*/ 61 w 140"/>
                <a:gd name="T67" fmla="*/ 39 h 144"/>
                <a:gd name="T68" fmla="*/ 59 w 140"/>
                <a:gd name="T69" fmla="*/ 50 h 144"/>
                <a:gd name="T70" fmla="*/ 54 w 140"/>
                <a:gd name="T71" fmla="*/ 55 h 144"/>
                <a:gd name="T72" fmla="*/ 53 w 140"/>
                <a:gd name="T73" fmla="*/ 61 h 144"/>
                <a:gd name="T74" fmla="*/ 48 w 140"/>
                <a:gd name="T75" fmla="*/ 66 h 144"/>
                <a:gd name="T76" fmla="*/ 45 w 140"/>
                <a:gd name="T77" fmla="*/ 70 h 144"/>
                <a:gd name="T78" fmla="*/ 9 w 140"/>
                <a:gd name="T79" fmla="*/ 107 h 144"/>
                <a:gd name="T80" fmla="*/ 0 w 140"/>
                <a:gd name="T81" fmla="*/ 140 h 144"/>
                <a:gd name="T82" fmla="*/ 1 w 140"/>
                <a:gd name="T83" fmla="*/ 141 h 144"/>
                <a:gd name="T84" fmla="*/ 3 w 140"/>
                <a:gd name="T85" fmla="*/ 143 h 1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144"/>
                <a:gd name="T131" fmla="*/ 140 w 140"/>
                <a:gd name="T132" fmla="*/ 144 h 1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144">
                  <a:moveTo>
                    <a:pt x="4" y="143"/>
                  </a:moveTo>
                  <a:lnTo>
                    <a:pt x="8" y="143"/>
                  </a:lnTo>
                  <a:lnTo>
                    <a:pt x="11" y="141"/>
                  </a:lnTo>
                  <a:lnTo>
                    <a:pt x="14" y="141"/>
                  </a:lnTo>
                  <a:lnTo>
                    <a:pt x="17" y="141"/>
                  </a:lnTo>
                  <a:lnTo>
                    <a:pt x="22" y="141"/>
                  </a:lnTo>
                  <a:lnTo>
                    <a:pt x="25" y="141"/>
                  </a:lnTo>
                  <a:lnTo>
                    <a:pt x="29" y="141"/>
                  </a:lnTo>
                  <a:lnTo>
                    <a:pt x="32" y="141"/>
                  </a:lnTo>
                  <a:lnTo>
                    <a:pt x="37" y="141"/>
                  </a:lnTo>
                  <a:lnTo>
                    <a:pt x="40" y="141"/>
                  </a:lnTo>
                  <a:lnTo>
                    <a:pt x="43" y="141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4" y="143"/>
                  </a:lnTo>
                  <a:lnTo>
                    <a:pt x="58" y="143"/>
                  </a:lnTo>
                  <a:lnTo>
                    <a:pt x="61" y="143"/>
                  </a:lnTo>
                  <a:lnTo>
                    <a:pt x="66" y="143"/>
                  </a:lnTo>
                  <a:lnTo>
                    <a:pt x="69" y="143"/>
                  </a:lnTo>
                  <a:lnTo>
                    <a:pt x="72" y="143"/>
                  </a:lnTo>
                  <a:lnTo>
                    <a:pt x="75" y="143"/>
                  </a:lnTo>
                  <a:lnTo>
                    <a:pt x="79" y="143"/>
                  </a:lnTo>
                  <a:lnTo>
                    <a:pt x="84" y="143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3" y="141"/>
                  </a:lnTo>
                  <a:lnTo>
                    <a:pt x="96" y="141"/>
                  </a:lnTo>
                  <a:lnTo>
                    <a:pt x="100" y="141"/>
                  </a:lnTo>
                  <a:lnTo>
                    <a:pt x="105" y="140"/>
                  </a:lnTo>
                  <a:lnTo>
                    <a:pt x="108" y="140"/>
                  </a:lnTo>
                  <a:lnTo>
                    <a:pt x="111" y="138"/>
                  </a:lnTo>
                  <a:lnTo>
                    <a:pt x="114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9" y="134"/>
                  </a:lnTo>
                  <a:lnTo>
                    <a:pt x="119" y="133"/>
                  </a:lnTo>
                  <a:lnTo>
                    <a:pt x="121" y="132"/>
                  </a:lnTo>
                  <a:lnTo>
                    <a:pt x="122" y="132"/>
                  </a:lnTo>
                  <a:lnTo>
                    <a:pt x="122" y="130"/>
                  </a:lnTo>
                  <a:lnTo>
                    <a:pt x="124" y="129"/>
                  </a:lnTo>
                  <a:lnTo>
                    <a:pt x="124" y="128"/>
                  </a:lnTo>
                  <a:lnTo>
                    <a:pt x="135" y="115"/>
                  </a:lnTo>
                  <a:lnTo>
                    <a:pt x="139" y="110"/>
                  </a:lnTo>
                  <a:lnTo>
                    <a:pt x="137" y="104"/>
                  </a:lnTo>
                  <a:lnTo>
                    <a:pt x="135" y="100"/>
                  </a:lnTo>
                  <a:lnTo>
                    <a:pt x="134" y="95"/>
                  </a:lnTo>
                  <a:lnTo>
                    <a:pt x="130" y="91"/>
                  </a:lnTo>
                  <a:lnTo>
                    <a:pt x="127" y="87"/>
                  </a:lnTo>
                  <a:lnTo>
                    <a:pt x="124" y="81"/>
                  </a:lnTo>
                  <a:lnTo>
                    <a:pt x="121" y="78"/>
                  </a:lnTo>
                  <a:lnTo>
                    <a:pt x="116" y="73"/>
                  </a:lnTo>
                  <a:lnTo>
                    <a:pt x="113" y="70"/>
                  </a:lnTo>
                  <a:lnTo>
                    <a:pt x="109" y="66"/>
                  </a:lnTo>
                  <a:lnTo>
                    <a:pt x="106" y="61"/>
                  </a:lnTo>
                  <a:lnTo>
                    <a:pt x="103" y="57"/>
                  </a:lnTo>
                  <a:lnTo>
                    <a:pt x="100" y="53"/>
                  </a:lnTo>
                  <a:lnTo>
                    <a:pt x="96" y="49"/>
                  </a:lnTo>
                  <a:lnTo>
                    <a:pt x="95" y="43"/>
                  </a:lnTo>
                  <a:lnTo>
                    <a:pt x="93" y="39"/>
                  </a:lnTo>
                  <a:lnTo>
                    <a:pt x="105" y="38"/>
                  </a:lnTo>
                  <a:lnTo>
                    <a:pt x="108" y="1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3" y="12"/>
                  </a:lnTo>
                  <a:lnTo>
                    <a:pt x="63" y="19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9" y="44"/>
                  </a:lnTo>
                  <a:lnTo>
                    <a:pt x="59" y="50"/>
                  </a:lnTo>
                  <a:lnTo>
                    <a:pt x="58" y="53"/>
                  </a:lnTo>
                  <a:lnTo>
                    <a:pt x="54" y="55"/>
                  </a:lnTo>
                  <a:lnTo>
                    <a:pt x="54" y="58"/>
                  </a:lnTo>
                  <a:lnTo>
                    <a:pt x="53" y="61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8" y="69"/>
                  </a:lnTo>
                  <a:lnTo>
                    <a:pt x="45" y="70"/>
                  </a:lnTo>
                  <a:lnTo>
                    <a:pt x="21" y="98"/>
                  </a:lnTo>
                  <a:lnTo>
                    <a:pt x="9" y="107"/>
                  </a:lnTo>
                  <a:lnTo>
                    <a:pt x="0" y="121"/>
                  </a:lnTo>
                  <a:lnTo>
                    <a:pt x="0" y="140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4" y="143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898" y="3496"/>
              <a:ext cx="142" cy="70"/>
            </a:xfrm>
            <a:custGeom>
              <a:avLst/>
              <a:gdLst>
                <a:gd name="T0" fmla="*/ 129 w 142"/>
                <a:gd name="T1" fmla="*/ 63 h 70"/>
                <a:gd name="T2" fmla="*/ 141 w 142"/>
                <a:gd name="T3" fmla="*/ 55 h 70"/>
                <a:gd name="T4" fmla="*/ 139 w 142"/>
                <a:gd name="T5" fmla="*/ 50 h 70"/>
                <a:gd name="T6" fmla="*/ 136 w 142"/>
                <a:gd name="T7" fmla="*/ 46 h 70"/>
                <a:gd name="T8" fmla="*/ 128 w 142"/>
                <a:gd name="T9" fmla="*/ 39 h 70"/>
                <a:gd name="T10" fmla="*/ 123 w 142"/>
                <a:gd name="T11" fmla="*/ 32 h 70"/>
                <a:gd name="T12" fmla="*/ 116 w 142"/>
                <a:gd name="T13" fmla="*/ 27 h 70"/>
                <a:gd name="T14" fmla="*/ 110 w 142"/>
                <a:gd name="T15" fmla="*/ 20 h 70"/>
                <a:gd name="T16" fmla="*/ 103 w 142"/>
                <a:gd name="T17" fmla="*/ 13 h 70"/>
                <a:gd name="T18" fmla="*/ 97 w 142"/>
                <a:gd name="T19" fmla="*/ 8 h 70"/>
                <a:gd name="T20" fmla="*/ 90 w 142"/>
                <a:gd name="T21" fmla="*/ 1 h 70"/>
                <a:gd name="T22" fmla="*/ 0 w 142"/>
                <a:gd name="T23" fmla="*/ 0 h 70"/>
                <a:gd name="T24" fmla="*/ 3 w 142"/>
                <a:gd name="T25" fmla="*/ 5 h 70"/>
                <a:gd name="T26" fmla="*/ 8 w 142"/>
                <a:gd name="T27" fmla="*/ 12 h 70"/>
                <a:gd name="T28" fmla="*/ 12 w 142"/>
                <a:gd name="T29" fmla="*/ 18 h 70"/>
                <a:gd name="T30" fmla="*/ 17 w 142"/>
                <a:gd name="T31" fmla="*/ 27 h 70"/>
                <a:gd name="T32" fmla="*/ 22 w 142"/>
                <a:gd name="T33" fmla="*/ 33 h 70"/>
                <a:gd name="T34" fmla="*/ 29 w 142"/>
                <a:gd name="T35" fmla="*/ 39 h 70"/>
                <a:gd name="T36" fmla="*/ 34 w 142"/>
                <a:gd name="T37" fmla="*/ 47 h 70"/>
                <a:gd name="T38" fmla="*/ 38 w 142"/>
                <a:gd name="T39" fmla="*/ 52 h 70"/>
                <a:gd name="T40" fmla="*/ 59 w 142"/>
                <a:gd name="T41" fmla="*/ 46 h 70"/>
                <a:gd name="T42" fmla="*/ 63 w 142"/>
                <a:gd name="T43" fmla="*/ 46 h 70"/>
                <a:gd name="T44" fmla="*/ 66 w 142"/>
                <a:gd name="T45" fmla="*/ 44 h 70"/>
                <a:gd name="T46" fmla="*/ 69 w 142"/>
                <a:gd name="T47" fmla="*/ 44 h 70"/>
                <a:gd name="T48" fmla="*/ 72 w 142"/>
                <a:gd name="T49" fmla="*/ 44 h 70"/>
                <a:gd name="T50" fmla="*/ 76 w 142"/>
                <a:gd name="T51" fmla="*/ 44 h 70"/>
                <a:gd name="T52" fmla="*/ 79 w 142"/>
                <a:gd name="T53" fmla="*/ 46 h 70"/>
                <a:gd name="T54" fmla="*/ 82 w 142"/>
                <a:gd name="T55" fmla="*/ 46 h 70"/>
                <a:gd name="T56" fmla="*/ 85 w 142"/>
                <a:gd name="T57" fmla="*/ 47 h 70"/>
                <a:gd name="T58" fmla="*/ 89 w 142"/>
                <a:gd name="T59" fmla="*/ 47 h 70"/>
                <a:gd name="T60" fmla="*/ 92 w 142"/>
                <a:gd name="T61" fmla="*/ 48 h 70"/>
                <a:gd name="T62" fmla="*/ 95 w 142"/>
                <a:gd name="T63" fmla="*/ 48 h 70"/>
                <a:gd name="T64" fmla="*/ 98 w 142"/>
                <a:gd name="T65" fmla="*/ 50 h 70"/>
                <a:gd name="T66" fmla="*/ 100 w 142"/>
                <a:gd name="T67" fmla="*/ 51 h 70"/>
                <a:gd name="T68" fmla="*/ 103 w 142"/>
                <a:gd name="T69" fmla="*/ 51 h 70"/>
                <a:gd name="T70" fmla="*/ 106 w 142"/>
                <a:gd name="T71" fmla="*/ 52 h 70"/>
                <a:gd name="T72" fmla="*/ 108 w 142"/>
                <a:gd name="T73" fmla="*/ 54 h 70"/>
                <a:gd name="T74" fmla="*/ 126 w 142"/>
                <a:gd name="T75" fmla="*/ 69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70"/>
                <a:gd name="T116" fmla="*/ 142 w 142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70">
                  <a:moveTo>
                    <a:pt x="126" y="69"/>
                  </a:moveTo>
                  <a:lnTo>
                    <a:pt x="129" y="63"/>
                  </a:lnTo>
                  <a:lnTo>
                    <a:pt x="139" y="58"/>
                  </a:lnTo>
                  <a:lnTo>
                    <a:pt x="141" y="55"/>
                  </a:lnTo>
                  <a:lnTo>
                    <a:pt x="141" y="52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36" y="46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6" y="36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6" y="27"/>
                  </a:lnTo>
                  <a:lnTo>
                    <a:pt x="113" y="23"/>
                  </a:lnTo>
                  <a:lnTo>
                    <a:pt x="110" y="20"/>
                  </a:lnTo>
                  <a:lnTo>
                    <a:pt x="106" y="17"/>
                  </a:lnTo>
                  <a:lnTo>
                    <a:pt x="103" y="13"/>
                  </a:lnTo>
                  <a:lnTo>
                    <a:pt x="100" y="10"/>
                  </a:lnTo>
                  <a:lnTo>
                    <a:pt x="97" y="8"/>
                  </a:lnTo>
                  <a:lnTo>
                    <a:pt x="94" y="5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22" y="33"/>
                  </a:lnTo>
                  <a:lnTo>
                    <a:pt x="25" y="36"/>
                  </a:lnTo>
                  <a:lnTo>
                    <a:pt x="29" y="39"/>
                  </a:lnTo>
                  <a:lnTo>
                    <a:pt x="30" y="43"/>
                  </a:lnTo>
                  <a:lnTo>
                    <a:pt x="34" y="47"/>
                  </a:lnTo>
                  <a:lnTo>
                    <a:pt x="37" y="50"/>
                  </a:lnTo>
                  <a:lnTo>
                    <a:pt x="38" y="52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7" y="44"/>
                  </a:lnTo>
                  <a:lnTo>
                    <a:pt x="79" y="46"/>
                  </a:lnTo>
                  <a:lnTo>
                    <a:pt x="81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5" y="48"/>
                  </a:lnTo>
                  <a:lnTo>
                    <a:pt x="97" y="48"/>
                  </a:lnTo>
                  <a:lnTo>
                    <a:pt x="98" y="50"/>
                  </a:lnTo>
                  <a:lnTo>
                    <a:pt x="98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3" y="51"/>
                  </a:lnTo>
                  <a:lnTo>
                    <a:pt x="105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10" y="55"/>
                  </a:lnTo>
                  <a:lnTo>
                    <a:pt x="126" y="6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979" y="3447"/>
              <a:ext cx="110" cy="97"/>
            </a:xfrm>
            <a:custGeom>
              <a:avLst/>
              <a:gdLst>
                <a:gd name="T0" fmla="*/ 86 w 110"/>
                <a:gd name="T1" fmla="*/ 87 h 97"/>
                <a:gd name="T2" fmla="*/ 94 w 110"/>
                <a:gd name="T3" fmla="*/ 83 h 97"/>
                <a:gd name="T4" fmla="*/ 95 w 110"/>
                <a:gd name="T5" fmla="*/ 82 h 97"/>
                <a:gd name="T6" fmla="*/ 99 w 110"/>
                <a:gd name="T7" fmla="*/ 79 h 97"/>
                <a:gd name="T8" fmla="*/ 100 w 110"/>
                <a:gd name="T9" fmla="*/ 77 h 97"/>
                <a:gd name="T10" fmla="*/ 104 w 110"/>
                <a:gd name="T11" fmla="*/ 74 h 97"/>
                <a:gd name="T12" fmla="*/ 104 w 110"/>
                <a:gd name="T13" fmla="*/ 71 h 97"/>
                <a:gd name="T14" fmla="*/ 107 w 110"/>
                <a:gd name="T15" fmla="*/ 68 h 97"/>
                <a:gd name="T16" fmla="*/ 107 w 110"/>
                <a:gd name="T17" fmla="*/ 66 h 97"/>
                <a:gd name="T18" fmla="*/ 109 w 110"/>
                <a:gd name="T19" fmla="*/ 62 h 97"/>
                <a:gd name="T20" fmla="*/ 104 w 110"/>
                <a:gd name="T21" fmla="*/ 56 h 97"/>
                <a:gd name="T22" fmla="*/ 100 w 110"/>
                <a:gd name="T23" fmla="*/ 55 h 97"/>
                <a:gd name="T24" fmla="*/ 95 w 110"/>
                <a:gd name="T25" fmla="*/ 54 h 97"/>
                <a:gd name="T26" fmla="*/ 92 w 110"/>
                <a:gd name="T27" fmla="*/ 52 h 97"/>
                <a:gd name="T28" fmla="*/ 89 w 110"/>
                <a:gd name="T29" fmla="*/ 50 h 97"/>
                <a:gd name="T30" fmla="*/ 86 w 110"/>
                <a:gd name="T31" fmla="*/ 47 h 97"/>
                <a:gd name="T32" fmla="*/ 82 w 110"/>
                <a:gd name="T33" fmla="*/ 47 h 97"/>
                <a:gd name="T34" fmla="*/ 79 w 110"/>
                <a:gd name="T35" fmla="*/ 44 h 97"/>
                <a:gd name="T36" fmla="*/ 76 w 110"/>
                <a:gd name="T37" fmla="*/ 44 h 97"/>
                <a:gd name="T38" fmla="*/ 73 w 110"/>
                <a:gd name="T39" fmla="*/ 44 h 97"/>
                <a:gd name="T40" fmla="*/ 71 w 110"/>
                <a:gd name="T41" fmla="*/ 43 h 97"/>
                <a:gd name="T42" fmla="*/ 69 w 110"/>
                <a:gd name="T43" fmla="*/ 41 h 97"/>
                <a:gd name="T44" fmla="*/ 66 w 110"/>
                <a:gd name="T45" fmla="*/ 41 h 97"/>
                <a:gd name="T46" fmla="*/ 63 w 110"/>
                <a:gd name="T47" fmla="*/ 40 h 97"/>
                <a:gd name="T48" fmla="*/ 60 w 110"/>
                <a:gd name="T49" fmla="*/ 39 h 97"/>
                <a:gd name="T50" fmla="*/ 56 w 110"/>
                <a:gd name="T51" fmla="*/ 37 h 97"/>
                <a:gd name="T52" fmla="*/ 53 w 110"/>
                <a:gd name="T53" fmla="*/ 36 h 97"/>
                <a:gd name="T54" fmla="*/ 50 w 110"/>
                <a:gd name="T55" fmla="*/ 35 h 97"/>
                <a:gd name="T56" fmla="*/ 48 w 110"/>
                <a:gd name="T57" fmla="*/ 32 h 97"/>
                <a:gd name="T58" fmla="*/ 47 w 110"/>
                <a:gd name="T59" fmla="*/ 28 h 97"/>
                <a:gd name="T60" fmla="*/ 45 w 110"/>
                <a:gd name="T61" fmla="*/ 20 h 97"/>
                <a:gd name="T62" fmla="*/ 45 w 110"/>
                <a:gd name="T63" fmla="*/ 8 h 97"/>
                <a:gd name="T64" fmla="*/ 0 w 110"/>
                <a:gd name="T65" fmla="*/ 0 h 97"/>
                <a:gd name="T66" fmla="*/ 3 w 110"/>
                <a:gd name="T67" fmla="*/ 36 h 97"/>
                <a:gd name="T68" fmla="*/ 8 w 110"/>
                <a:gd name="T69" fmla="*/ 36 h 97"/>
                <a:gd name="T70" fmla="*/ 11 w 110"/>
                <a:gd name="T71" fmla="*/ 36 h 97"/>
                <a:gd name="T72" fmla="*/ 14 w 110"/>
                <a:gd name="T73" fmla="*/ 36 h 97"/>
                <a:gd name="T74" fmla="*/ 17 w 110"/>
                <a:gd name="T75" fmla="*/ 37 h 97"/>
                <a:gd name="T76" fmla="*/ 21 w 110"/>
                <a:gd name="T77" fmla="*/ 39 h 97"/>
                <a:gd name="T78" fmla="*/ 22 w 110"/>
                <a:gd name="T79" fmla="*/ 41 h 97"/>
                <a:gd name="T80" fmla="*/ 27 w 110"/>
                <a:gd name="T81" fmla="*/ 45 h 97"/>
                <a:gd name="T82" fmla="*/ 34 w 110"/>
                <a:gd name="T83" fmla="*/ 52 h 97"/>
                <a:gd name="T84" fmla="*/ 40 w 110"/>
                <a:gd name="T85" fmla="*/ 59 h 97"/>
                <a:gd name="T86" fmla="*/ 47 w 110"/>
                <a:gd name="T87" fmla="*/ 67 h 97"/>
                <a:gd name="T88" fmla="*/ 53 w 110"/>
                <a:gd name="T89" fmla="*/ 73 h 97"/>
                <a:gd name="T90" fmla="*/ 58 w 110"/>
                <a:gd name="T91" fmla="*/ 81 h 97"/>
                <a:gd name="T92" fmla="*/ 65 w 110"/>
                <a:gd name="T93" fmla="*/ 86 h 97"/>
                <a:gd name="T94" fmla="*/ 71 w 110"/>
                <a:gd name="T95" fmla="*/ 93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97"/>
                <a:gd name="T146" fmla="*/ 110 w 110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97">
                  <a:moveTo>
                    <a:pt x="76" y="96"/>
                  </a:moveTo>
                  <a:lnTo>
                    <a:pt x="86" y="87"/>
                  </a:lnTo>
                  <a:lnTo>
                    <a:pt x="87" y="87"/>
                  </a:lnTo>
                  <a:lnTo>
                    <a:pt x="94" y="83"/>
                  </a:lnTo>
                  <a:lnTo>
                    <a:pt x="95" y="83"/>
                  </a:lnTo>
                  <a:lnTo>
                    <a:pt x="95" y="82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0" y="78"/>
                  </a:lnTo>
                  <a:lnTo>
                    <a:pt x="100" y="77"/>
                  </a:lnTo>
                  <a:lnTo>
                    <a:pt x="102" y="75"/>
                  </a:lnTo>
                  <a:lnTo>
                    <a:pt x="104" y="74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7" y="67"/>
                  </a:lnTo>
                  <a:lnTo>
                    <a:pt x="107" y="66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05" y="58"/>
                  </a:lnTo>
                  <a:lnTo>
                    <a:pt x="104" y="56"/>
                  </a:lnTo>
                  <a:lnTo>
                    <a:pt x="102" y="55"/>
                  </a:lnTo>
                  <a:lnTo>
                    <a:pt x="100" y="55"/>
                  </a:lnTo>
                  <a:lnTo>
                    <a:pt x="99" y="55"/>
                  </a:lnTo>
                  <a:lnTo>
                    <a:pt x="95" y="54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91" y="51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4" y="47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5" y="40"/>
                  </a:lnTo>
                  <a:lnTo>
                    <a:pt x="63" y="40"/>
                  </a:lnTo>
                  <a:lnTo>
                    <a:pt x="61" y="39"/>
                  </a:lnTo>
                  <a:lnTo>
                    <a:pt x="60" y="39"/>
                  </a:lnTo>
                  <a:lnTo>
                    <a:pt x="58" y="37"/>
                  </a:lnTo>
                  <a:lnTo>
                    <a:pt x="56" y="37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5" y="27"/>
                  </a:lnTo>
                  <a:lnTo>
                    <a:pt x="45" y="20"/>
                  </a:lnTo>
                  <a:lnTo>
                    <a:pt x="45" y="13"/>
                  </a:lnTo>
                  <a:lnTo>
                    <a:pt x="45" y="8"/>
                  </a:lnTo>
                  <a:lnTo>
                    <a:pt x="45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7" y="45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37" y="56"/>
                  </a:lnTo>
                  <a:lnTo>
                    <a:pt x="40" y="59"/>
                  </a:lnTo>
                  <a:lnTo>
                    <a:pt x="43" y="63"/>
                  </a:lnTo>
                  <a:lnTo>
                    <a:pt x="47" y="67"/>
                  </a:lnTo>
                  <a:lnTo>
                    <a:pt x="50" y="70"/>
                  </a:lnTo>
                  <a:lnTo>
                    <a:pt x="53" y="73"/>
                  </a:lnTo>
                  <a:lnTo>
                    <a:pt x="56" y="77"/>
                  </a:lnTo>
                  <a:lnTo>
                    <a:pt x="58" y="81"/>
                  </a:lnTo>
                  <a:lnTo>
                    <a:pt x="61" y="83"/>
                  </a:lnTo>
                  <a:lnTo>
                    <a:pt x="65" y="86"/>
                  </a:lnTo>
                  <a:lnTo>
                    <a:pt x="68" y="89"/>
                  </a:lnTo>
                  <a:lnTo>
                    <a:pt x="71" y="93"/>
                  </a:lnTo>
                  <a:lnTo>
                    <a:pt x="76" y="96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916" y="3447"/>
              <a:ext cx="40" cy="36"/>
            </a:xfrm>
            <a:custGeom>
              <a:avLst/>
              <a:gdLst>
                <a:gd name="T0" fmla="*/ 0 w 40"/>
                <a:gd name="T1" fmla="*/ 35 h 36"/>
                <a:gd name="T2" fmla="*/ 35 w 40"/>
                <a:gd name="T3" fmla="*/ 35 h 36"/>
                <a:gd name="T4" fmla="*/ 39 w 40"/>
                <a:gd name="T5" fmla="*/ 1 h 36"/>
                <a:gd name="T6" fmla="*/ 0 w 40"/>
                <a:gd name="T7" fmla="*/ 0 h 36"/>
                <a:gd name="T8" fmla="*/ 0 w 40"/>
                <a:gd name="T9" fmla="*/ 35 h 36"/>
                <a:gd name="T10" fmla="*/ 0 w 40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6"/>
                <a:gd name="T20" fmla="*/ 40 w 4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6">
                  <a:moveTo>
                    <a:pt x="0" y="35"/>
                  </a:moveTo>
                  <a:lnTo>
                    <a:pt x="35" y="35"/>
                  </a:lnTo>
                  <a:lnTo>
                    <a:pt x="39" y="1"/>
                  </a:ln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s-VE" dirty="0">
                <a:cs typeface="Arial" charset="0"/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3583491" y="4611611"/>
            <a:ext cx="4752528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s-ES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GRUPO </a:t>
            </a:r>
            <a:r>
              <a:rPr lang="es-E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s-ES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Dr. Miguel Hidalgo (R3)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</a:t>
            </a:r>
            <a:r>
              <a:rPr lang="es-ES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Marta Guevara (R2) Relator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Dra. Ivette </a:t>
            </a:r>
            <a:r>
              <a:rPr lang="es-E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D`Amelio</a:t>
            </a: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(R2)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Dra. Mauro Barrios (R1) Ponente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9320" y="6381326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AGOSTO </a:t>
            </a:r>
            <a:r>
              <a:rPr lang="es-E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2018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120084" y="392070"/>
            <a:ext cx="878447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46464"/>
              </a:buClr>
              <a:buSzPct val="80000"/>
              <a:buFont typeface="Arial" pitchFamily="34" charset="0"/>
              <a:buNone/>
            </a:pPr>
            <a:r>
              <a:rPr lang="es-MX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CENTRO CARDIOVASCULAR </a:t>
            </a:r>
            <a:r>
              <a:rPr lang="es-MX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 ASCARDIO</a:t>
            </a:r>
          </a:p>
          <a:p>
            <a:pPr algn="ctr">
              <a:lnSpc>
                <a:spcPct val="90000"/>
              </a:lnSpc>
              <a:buClr>
                <a:srgbClr val="646464"/>
              </a:buClr>
              <a:buSzPct val="80000"/>
              <a:buFont typeface="Arial" pitchFamily="34" charset="0"/>
              <a:buNone/>
            </a:pPr>
            <a:r>
              <a:rPr lang="es-MX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POSTGRADO DE CARDIOLOGÍA</a:t>
            </a:r>
            <a:endParaRPr lang="es-MX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Criterios de exclusión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b="1" dirty="0" smtClean="0"/>
              <a:t>Estar recibiendo </a:t>
            </a:r>
            <a:r>
              <a:rPr lang="es-MX" sz="2400" b="1" dirty="0" err="1"/>
              <a:t>W</a:t>
            </a:r>
            <a:r>
              <a:rPr lang="es-MX" sz="2400" b="1" dirty="0" err="1" smtClean="0"/>
              <a:t>arfarina</a:t>
            </a:r>
            <a:r>
              <a:rPr lang="es-MX" sz="2400" b="1" dirty="0" smtClean="0"/>
              <a:t> </a:t>
            </a:r>
            <a:r>
              <a:rPr lang="es-MX" sz="2400" b="1" dirty="0"/>
              <a:t>en el momento de la </a:t>
            </a:r>
            <a:r>
              <a:rPr lang="es-MX" sz="2400" b="1" dirty="0" smtClean="0"/>
              <a:t>admisión</a:t>
            </a:r>
            <a:r>
              <a:rPr lang="es-MX" sz="2400" b="1" dirty="0"/>
              <a:t>.</a:t>
            </a:r>
            <a:endParaRPr lang="es-MX" sz="2400" b="1" dirty="0" smtClean="0"/>
          </a:p>
          <a:p>
            <a:pPr algn="just"/>
            <a:r>
              <a:rPr lang="es-MX" sz="2400" b="1" dirty="0" smtClean="0"/>
              <a:t>FA, TVP, TEP, </a:t>
            </a:r>
            <a:r>
              <a:rPr lang="es-MX" sz="2400" b="1" dirty="0"/>
              <a:t>válvula cardíaca protésica mecánica o trombo del </a:t>
            </a:r>
            <a:r>
              <a:rPr lang="es-MX" sz="2400" b="1" dirty="0" smtClean="0"/>
              <a:t>VI</a:t>
            </a:r>
            <a:r>
              <a:rPr lang="es-MX" sz="2400" b="1" dirty="0"/>
              <a:t>.</a:t>
            </a:r>
            <a:endParaRPr lang="es-MX" sz="2400" b="1" dirty="0" smtClean="0"/>
          </a:p>
          <a:p>
            <a:pPr algn="just"/>
            <a:r>
              <a:rPr lang="es-MX" sz="2400" b="1" dirty="0" smtClean="0"/>
              <a:t>Cirugía </a:t>
            </a:r>
            <a:r>
              <a:rPr lang="es-MX" sz="2400" b="1" dirty="0"/>
              <a:t>de derivación durante la misma admisión; </a:t>
            </a:r>
            <a:r>
              <a:rPr lang="es-MX" sz="2400" b="1" dirty="0" smtClean="0"/>
              <a:t>ECV </a:t>
            </a:r>
            <a:r>
              <a:rPr lang="es-MX" sz="2400" b="1" dirty="0"/>
              <a:t>previo; hemorragia intrahospitalaria o </a:t>
            </a:r>
            <a:r>
              <a:rPr lang="es-MX" sz="2400" b="1" dirty="0" smtClean="0"/>
              <a:t>ECV </a:t>
            </a:r>
            <a:r>
              <a:rPr lang="es-MX" sz="2400" b="1" dirty="0"/>
              <a:t>que ocurren antes del </a:t>
            </a:r>
            <a:r>
              <a:rPr lang="es-MX" sz="2400" b="1" dirty="0" smtClean="0"/>
              <a:t>ETT basal.</a:t>
            </a:r>
          </a:p>
          <a:p>
            <a:pPr algn="just"/>
            <a:r>
              <a:rPr lang="es-MX" sz="2400" b="1" dirty="0" smtClean="0"/>
              <a:t>ETT de </a:t>
            </a:r>
            <a:r>
              <a:rPr lang="es-MX" sz="2400" b="1" dirty="0"/>
              <a:t>calidad inferior a la óptima, </a:t>
            </a:r>
            <a:r>
              <a:rPr lang="es-MX" sz="2400" b="1" dirty="0" smtClean="0"/>
              <a:t>que no se haya realizado </a:t>
            </a:r>
            <a:r>
              <a:rPr lang="es-MX" sz="2400" b="1" dirty="0"/>
              <a:t>o </a:t>
            </a:r>
            <a:r>
              <a:rPr lang="es-MX" sz="2400" b="1" dirty="0" smtClean="0"/>
              <a:t>que se haya realizado después de </a:t>
            </a:r>
            <a:r>
              <a:rPr lang="es-MX" sz="2400" b="1" dirty="0"/>
              <a:t>7 días </a:t>
            </a:r>
            <a:r>
              <a:rPr lang="es-MX" sz="2400" b="1" dirty="0" smtClean="0"/>
              <a:t>de </a:t>
            </a:r>
            <a:r>
              <a:rPr lang="es-MX" sz="2400" b="1" dirty="0"/>
              <a:t>la admisión. </a:t>
            </a:r>
            <a:endParaRPr lang="es-MX" sz="2400" b="1" dirty="0" smtClean="0"/>
          </a:p>
          <a:p>
            <a:pPr algn="just"/>
            <a:r>
              <a:rPr lang="es-MX" sz="2400" b="1" dirty="0" smtClean="0"/>
              <a:t>Pacientes </a:t>
            </a:r>
            <a:r>
              <a:rPr lang="es-MX" sz="2400" b="1" dirty="0"/>
              <a:t>que fallecieron dentro de las 72 </a:t>
            </a:r>
            <a:r>
              <a:rPr lang="es-MX" sz="2400" b="1" dirty="0" smtClean="0"/>
              <a:t>horas </a:t>
            </a:r>
            <a:r>
              <a:rPr lang="es-MX" sz="2400" b="1" dirty="0"/>
              <a:t>de ingreso o en el contexto de un shock </a:t>
            </a:r>
            <a:r>
              <a:rPr lang="es-MX" sz="2400" b="1" dirty="0" smtClean="0"/>
              <a:t>cardiogénico.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42364754"/>
              </p:ext>
            </p:extLst>
          </p:nvPr>
        </p:nvGraphicFramePr>
        <p:xfrm>
          <a:off x="1087822" y="2175164"/>
          <a:ext cx="9995338" cy="447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656191" y="1181934"/>
            <a:ext cx="52231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/>
              <a:t>Terapia estándar</a:t>
            </a:r>
            <a:endParaRPr lang="es-VE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08202"/>
              </p:ext>
            </p:extLst>
          </p:nvPr>
        </p:nvGraphicFramePr>
        <p:xfrm>
          <a:off x="516252" y="1954923"/>
          <a:ext cx="11213293" cy="472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ipse 6"/>
          <p:cNvSpPr/>
          <p:nvPr/>
        </p:nvSpPr>
        <p:spPr>
          <a:xfrm>
            <a:off x="7420302" y="1828312"/>
            <a:ext cx="4724400" cy="27847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Los pacientes fueron seguidos en la clínica del Instituto del Corazón de la Universidad de Ottawa, y se realizó un seguimiento telefónico cuando no fue posible realizar una visita</a:t>
            </a:r>
            <a:r>
              <a:rPr lang="es-MX" dirty="0"/>
              <a:t>.</a:t>
            </a:r>
            <a:endParaRPr lang="es-VE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ángulo redondeado 1"/>
          <p:cNvSpPr/>
          <p:nvPr/>
        </p:nvSpPr>
        <p:spPr>
          <a:xfrm>
            <a:off x="3656191" y="913912"/>
            <a:ext cx="52231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/>
              <a:t>Terapia estándar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36770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20873329"/>
              </p:ext>
            </p:extLst>
          </p:nvPr>
        </p:nvGraphicFramePr>
        <p:xfrm>
          <a:off x="1465070" y="1268760"/>
          <a:ext cx="9334309" cy="514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008909" y="3004052"/>
            <a:ext cx="7625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>
                <a:solidFill>
                  <a:schemeClr val="bg1"/>
                </a:solidFill>
              </a:rPr>
              <a:t>Imágenes </a:t>
            </a:r>
            <a:r>
              <a:rPr lang="es-MX" sz="2400" b="1" dirty="0" smtClean="0">
                <a:solidFill>
                  <a:schemeClr val="bg1"/>
                </a:solidFill>
              </a:rPr>
              <a:t>de ETT </a:t>
            </a:r>
            <a:r>
              <a:rPr lang="es-MX" sz="2400" b="1" dirty="0">
                <a:solidFill>
                  <a:schemeClr val="bg1"/>
                </a:solidFill>
              </a:rPr>
              <a:t>fueron </a:t>
            </a:r>
            <a:r>
              <a:rPr lang="es-MX" sz="2400" b="1" dirty="0" smtClean="0">
                <a:solidFill>
                  <a:schemeClr val="bg1"/>
                </a:solidFill>
              </a:rPr>
              <a:t>adquiridas </a:t>
            </a:r>
            <a:r>
              <a:rPr lang="es-MX" sz="2400" b="1" dirty="0">
                <a:solidFill>
                  <a:schemeClr val="bg1"/>
                </a:solidFill>
              </a:rPr>
              <a:t>utilizando los siguientes </a:t>
            </a:r>
            <a:r>
              <a:rPr lang="es-MX" sz="2400" b="1" dirty="0" smtClean="0">
                <a:solidFill>
                  <a:schemeClr val="bg1"/>
                </a:solidFill>
              </a:rPr>
              <a:t>sistemas: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88693297"/>
              </p:ext>
            </p:extLst>
          </p:nvPr>
        </p:nvGraphicFramePr>
        <p:xfrm>
          <a:off x="819808" y="1385455"/>
          <a:ext cx="10121462" cy="515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31580380"/>
              </p:ext>
            </p:extLst>
          </p:nvPr>
        </p:nvGraphicFramePr>
        <p:xfrm>
          <a:off x="2212890" y="1227885"/>
          <a:ext cx="8201890" cy="10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21344315"/>
              </p:ext>
            </p:extLst>
          </p:nvPr>
        </p:nvGraphicFramePr>
        <p:xfrm>
          <a:off x="2212890" y="2281602"/>
          <a:ext cx="8201890" cy="10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13995368"/>
              </p:ext>
            </p:extLst>
          </p:nvPr>
        </p:nvGraphicFramePr>
        <p:xfrm>
          <a:off x="2212890" y="3335319"/>
          <a:ext cx="8201890" cy="10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955449598"/>
              </p:ext>
            </p:extLst>
          </p:nvPr>
        </p:nvGraphicFramePr>
        <p:xfrm>
          <a:off x="2212890" y="4389036"/>
          <a:ext cx="8201890" cy="10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567795713"/>
              </p:ext>
            </p:extLst>
          </p:nvPr>
        </p:nvGraphicFramePr>
        <p:xfrm>
          <a:off x="2212890" y="5442753"/>
          <a:ext cx="8201890" cy="105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1489234" y="485053"/>
            <a:ext cx="560315" cy="616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VE" sz="2400" b="1" dirty="0" smtClean="0">
                <a:solidFill>
                  <a:schemeClr val="tx1"/>
                </a:solidFill>
              </a:rPr>
              <a:t>A</a:t>
            </a:r>
            <a:endParaRPr lang="es-VE" sz="2400" b="1" dirty="0">
              <a:solidFill>
                <a:schemeClr val="tx1"/>
              </a:solidFill>
            </a:endParaRPr>
          </a:p>
        </p:txBody>
      </p:sp>
      <p:sp>
        <p:nvSpPr>
          <p:cNvPr id="16" name="Proceso alternativo 15"/>
          <p:cNvSpPr/>
          <p:nvPr/>
        </p:nvSpPr>
        <p:spPr>
          <a:xfrm>
            <a:off x="2916627" y="2321631"/>
            <a:ext cx="7376803" cy="30701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Al menos 1 de los 4 segmentos apicales necesitaron una puntuación individual de 3, 4 o 5 para cumplir los criterios de inclusión del </a:t>
            </a:r>
            <a:r>
              <a:rPr lang="es-MX" sz="2400" b="1" dirty="0" smtClean="0"/>
              <a:t>estudio.</a:t>
            </a:r>
          </a:p>
          <a:p>
            <a:pPr algn="ctr"/>
            <a:r>
              <a:rPr lang="es-VE" sz="2400" b="1" dirty="0"/>
              <a:t>Se generó una puntuación apical del VI sumando los puntajes de los 4 segmentos apicales individuales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6307151"/>
              </p:ext>
            </p:extLst>
          </p:nvPr>
        </p:nvGraphicFramePr>
        <p:xfrm>
          <a:off x="1631181" y="1286753"/>
          <a:ext cx="97988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ceso alternativo 2"/>
          <p:cNvSpPr/>
          <p:nvPr/>
        </p:nvSpPr>
        <p:spPr>
          <a:xfrm>
            <a:off x="4437245" y="1099287"/>
            <a:ext cx="3796145" cy="7511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chemeClr val="tx1"/>
                </a:solidFill>
              </a:rPr>
              <a:t>Ecocardiograma</a:t>
            </a:r>
            <a:r>
              <a:rPr lang="es-VE" sz="2800" dirty="0" smtClean="0"/>
              <a:t> </a:t>
            </a:r>
            <a:endParaRPr lang="es-VE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alternativo 1"/>
          <p:cNvSpPr/>
          <p:nvPr/>
        </p:nvSpPr>
        <p:spPr>
          <a:xfrm>
            <a:off x="158135" y="3854915"/>
            <a:ext cx="2994970" cy="8905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/>
              <a:t>Objetivo y </a:t>
            </a:r>
            <a:r>
              <a:rPr lang="es-VE" sz="2800" b="1" dirty="0"/>
              <a:t>p</a:t>
            </a:r>
            <a:r>
              <a:rPr lang="es-VE" sz="2800" b="1" dirty="0" smtClean="0"/>
              <a:t>untos finales</a:t>
            </a:r>
            <a:endParaRPr lang="es-VE" sz="2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5239732"/>
              </p:ext>
            </p:extLst>
          </p:nvPr>
        </p:nvGraphicFramePr>
        <p:xfrm>
          <a:off x="2948674" y="1385455"/>
          <a:ext cx="8481326" cy="515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alternativo 1"/>
          <p:cNvSpPr/>
          <p:nvPr/>
        </p:nvSpPr>
        <p:spPr>
          <a:xfrm>
            <a:off x="4935083" y="827932"/>
            <a:ext cx="2994970" cy="8905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/>
              <a:t>Definiciones</a:t>
            </a:r>
            <a:endParaRPr lang="es-VE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04915479"/>
              </p:ext>
            </p:extLst>
          </p:nvPr>
        </p:nvGraphicFramePr>
        <p:xfrm>
          <a:off x="0" y="2017986"/>
          <a:ext cx="12060621" cy="479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ceso alternativo 1"/>
          <p:cNvSpPr/>
          <p:nvPr/>
        </p:nvSpPr>
        <p:spPr>
          <a:xfrm>
            <a:off x="2968094" y="3310755"/>
            <a:ext cx="6427075" cy="19076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/>
              <a:t>En pacientes que recibieron </a:t>
            </a:r>
            <a:r>
              <a:rPr lang="es-VE" sz="2400" b="1" dirty="0" err="1" smtClean="0"/>
              <a:t>Warfarina</a:t>
            </a:r>
            <a:r>
              <a:rPr lang="es-VE" sz="2400" b="1" dirty="0" smtClean="0"/>
              <a:t> la hemorragia no se incluyo como un evento si el evento ocurrió después de 7 días de la suspensión.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3089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64948" y="1245470"/>
            <a:ext cx="6708361" cy="1765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Las variables categóricas se presentan como frecuencias (porcentajes) y se compararon mediante la prueba exacta de Fisher o la prueba de </a:t>
            </a:r>
            <a:r>
              <a:rPr lang="es-MX" sz="2400" dirty="0" err="1"/>
              <a:t>chi</a:t>
            </a:r>
            <a:r>
              <a:rPr lang="es-MX" sz="2400" dirty="0"/>
              <a:t>-cuadrado, según </a:t>
            </a:r>
            <a:r>
              <a:rPr lang="es-MX" sz="2400" dirty="0" smtClean="0"/>
              <a:t>corresponda.</a:t>
            </a:r>
            <a:endParaRPr lang="es-VE" sz="24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2415151" y="3167616"/>
            <a:ext cx="6708361" cy="147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Las variables continuas distribuidas normalmente se muestran como media ± </a:t>
            </a:r>
            <a:r>
              <a:rPr lang="es-MX" sz="2400" dirty="0" smtClean="0"/>
              <a:t>DE </a:t>
            </a:r>
            <a:r>
              <a:rPr lang="es-MX" sz="2400" dirty="0"/>
              <a:t>y se compararon con la prueba </a:t>
            </a:r>
            <a:r>
              <a:rPr lang="es-MX" sz="2400" i="1" dirty="0"/>
              <a:t>t de</a:t>
            </a:r>
            <a:r>
              <a:rPr lang="es-MX" sz="2400" dirty="0"/>
              <a:t> </a:t>
            </a:r>
            <a:r>
              <a:rPr lang="es-MX" sz="2400" dirty="0" err="1" smtClean="0"/>
              <a:t>Student</a:t>
            </a:r>
            <a:r>
              <a:rPr lang="es-MX" sz="2400" dirty="0" smtClean="0"/>
              <a:t>.</a:t>
            </a:r>
            <a:endParaRPr lang="es-VE" sz="2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073028" y="4824690"/>
            <a:ext cx="6708361" cy="1717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Las variables distribuidas de forma no normal se muestran como mediana (rango </a:t>
            </a:r>
            <a:r>
              <a:rPr lang="es-MX" sz="2400" dirty="0" err="1"/>
              <a:t>intercuartílico</a:t>
            </a:r>
            <a:r>
              <a:rPr lang="es-MX" sz="2400" dirty="0"/>
              <a:t>) y se analizaron con la prueba </a:t>
            </a:r>
            <a:r>
              <a:rPr lang="es-MX" sz="2400" i="1" dirty="0"/>
              <a:t>U de</a:t>
            </a:r>
            <a:r>
              <a:rPr lang="es-MX" sz="2400" dirty="0"/>
              <a:t> </a:t>
            </a:r>
            <a:r>
              <a:rPr lang="es-MX" sz="2400" dirty="0" smtClean="0"/>
              <a:t>Mann-Whitney.</a:t>
            </a:r>
            <a:endParaRPr lang="es-VE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 ESTADÍSTICO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19536" y="177281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800" b="1" dirty="0">
                <a:latin typeface="Cambria" pitchFamily="18" charset="0"/>
              </a:rPr>
              <a:t>¿ Existe reducción de mortalidad con el uso de anticoagulación oral en pacientes con </a:t>
            </a:r>
            <a:r>
              <a:rPr lang="es-VE" sz="2800" b="1" dirty="0" smtClean="0">
                <a:latin typeface="Cambria" pitchFamily="18" charset="0"/>
              </a:rPr>
              <a:t>infarto </a:t>
            </a:r>
            <a:r>
              <a:rPr lang="es-VE" sz="2800" b="1" dirty="0">
                <a:latin typeface="Cambria" pitchFamily="18" charset="0"/>
              </a:rPr>
              <a:t>agudo al miocardio anterior extenso a los 30 días, 6 </a:t>
            </a:r>
            <a:r>
              <a:rPr lang="es-VE" sz="2800" b="1" dirty="0" smtClean="0">
                <a:latin typeface="Cambria" pitchFamily="18" charset="0"/>
              </a:rPr>
              <a:t>meses </a:t>
            </a:r>
            <a:r>
              <a:rPr lang="es-VE" sz="2800" b="1" dirty="0">
                <a:latin typeface="Cambria" pitchFamily="18" charset="0"/>
              </a:rPr>
              <a:t>y al año?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458347" y="404664"/>
            <a:ext cx="4705941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Pregunta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813" y="3588698"/>
            <a:ext cx="2904375" cy="290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7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66426" y="1286359"/>
            <a:ext cx="10968525" cy="1038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La fracción de eyección del VI y el puntaje apical se compararon entre los estudios </a:t>
            </a:r>
            <a:r>
              <a:rPr lang="es-ES" sz="2000" dirty="0" smtClean="0">
                <a:solidFill>
                  <a:schemeClr val="bg1"/>
                </a:solidFill>
              </a:rPr>
              <a:t>ETT de </a:t>
            </a:r>
            <a:r>
              <a:rPr lang="es-ES" sz="2000" dirty="0">
                <a:solidFill>
                  <a:schemeClr val="bg1"/>
                </a:solidFill>
              </a:rPr>
              <a:t>referencia y de seguimiento utilizando una prueba t </a:t>
            </a:r>
            <a:r>
              <a:rPr lang="es-ES" sz="2000" dirty="0" smtClean="0">
                <a:solidFill>
                  <a:schemeClr val="bg1"/>
                </a:solidFill>
              </a:rPr>
              <a:t>pareada.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66425" y="2459417"/>
            <a:ext cx="10968525" cy="160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Se generó un puntaje de propensión utilizando las variables de referencia, y el impacto del tratamiento con </a:t>
            </a:r>
            <a:r>
              <a:rPr lang="es-ES" sz="2000" dirty="0" err="1">
                <a:solidFill>
                  <a:schemeClr val="bg1"/>
                </a:solidFill>
              </a:rPr>
              <a:t>warfarina</a:t>
            </a:r>
            <a:r>
              <a:rPr lang="es-ES" sz="2000" dirty="0">
                <a:solidFill>
                  <a:schemeClr val="bg1"/>
                </a:solidFill>
              </a:rPr>
              <a:t> en la NACE a los 180 </a:t>
            </a:r>
            <a:r>
              <a:rPr lang="es-ES" sz="2000" dirty="0" smtClean="0">
                <a:solidFill>
                  <a:schemeClr val="bg1"/>
                </a:solidFill>
              </a:rPr>
              <a:t>días, utilizando </a:t>
            </a:r>
            <a:r>
              <a:rPr lang="es-ES" sz="2000" dirty="0">
                <a:solidFill>
                  <a:schemeClr val="bg1"/>
                </a:solidFill>
              </a:rPr>
              <a:t>la ponderación de probabilidad inversa en un modelo de regresión logística.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45981" y="4213130"/>
            <a:ext cx="10888970" cy="1935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Además, se realizó un análisis </a:t>
            </a:r>
            <a:r>
              <a:rPr lang="es-ES" sz="2000" dirty="0" err="1">
                <a:solidFill>
                  <a:schemeClr val="bg1"/>
                </a:solidFill>
              </a:rPr>
              <a:t>multivariable</a:t>
            </a:r>
            <a:r>
              <a:rPr lang="es-ES" sz="2000" dirty="0">
                <a:solidFill>
                  <a:schemeClr val="bg1"/>
                </a:solidFill>
              </a:rPr>
              <a:t> utilizando un modelo de regresión logística para determinar el efecto independiente de agregar </a:t>
            </a:r>
            <a:r>
              <a:rPr lang="es-ES" sz="2000" dirty="0" err="1">
                <a:solidFill>
                  <a:schemeClr val="bg1"/>
                </a:solidFill>
              </a:rPr>
              <a:t>warfarina</a:t>
            </a:r>
            <a:r>
              <a:rPr lang="es-ES" sz="2000" dirty="0">
                <a:solidFill>
                  <a:schemeClr val="bg1"/>
                </a:solidFill>
              </a:rPr>
              <a:t> en NACE, controlando las diferencias en las variables basales con p &lt;0,10 mediante análisis </a:t>
            </a:r>
            <a:r>
              <a:rPr lang="es-ES" sz="2000" dirty="0" err="1" smtClean="0">
                <a:solidFill>
                  <a:schemeClr val="bg1"/>
                </a:solidFill>
              </a:rPr>
              <a:t>univariable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es-ES" altLang="es-VE" sz="2000" dirty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Un valor de p de 2 </a:t>
            </a:r>
            <a:r>
              <a:rPr lang="es-ES" altLang="es-VE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colas </a:t>
            </a:r>
            <a:r>
              <a:rPr lang="es-ES" altLang="es-VE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ourier New" panose="02070309020205020404" pitchFamily="49" charset="0"/>
              </a:rPr>
              <a:t>≤</a:t>
            </a:r>
            <a:r>
              <a:rPr lang="es-ES" altLang="es-VE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0,05 </a:t>
            </a:r>
            <a:r>
              <a:rPr lang="es-ES" altLang="es-VE" sz="2000" dirty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se consideró estadísticamente </a:t>
            </a:r>
            <a:r>
              <a:rPr lang="es-ES" altLang="es-VE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significativo.</a:t>
            </a:r>
          </a:p>
          <a:p>
            <a:pPr lvl="0" algn="just"/>
            <a:r>
              <a:rPr lang="es-ES" altLang="es-VE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Los </a:t>
            </a:r>
            <a:r>
              <a:rPr lang="es-ES" altLang="es-VE" sz="2000" dirty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análisis se realizaron utilizando SAS versión 9.13 (SAS </a:t>
            </a:r>
            <a:r>
              <a:rPr lang="es-ES" altLang="es-VE" sz="2000" dirty="0" err="1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Institute</a:t>
            </a:r>
            <a:r>
              <a:rPr lang="es-ES" altLang="es-VE" sz="2000" dirty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s-ES" altLang="es-VE" sz="2000" dirty="0" err="1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Cary</a:t>
            </a:r>
            <a:r>
              <a:rPr lang="es-ES" altLang="es-VE" sz="2000" dirty="0">
                <a:solidFill>
                  <a:schemeClr val="bg1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, Carolina del Norte).</a:t>
            </a:r>
            <a:r>
              <a:rPr lang="es-VE" altLang="es-VE" sz="2000" dirty="0">
                <a:solidFill>
                  <a:schemeClr val="bg1"/>
                </a:solidFill>
              </a:rPr>
              <a:t> 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 ESTADÍSTICO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esultado de imagen para resultados"/>
          <p:cNvPicPr>
            <a:picLocks noChangeAspect="1" noChangeArrowheads="1"/>
          </p:cNvPicPr>
          <p:nvPr/>
        </p:nvPicPr>
        <p:blipFill>
          <a:blip r:embed="rId2" cstate="print"/>
          <a:srcRect l="8904" r="11017"/>
          <a:stretch>
            <a:fillRect/>
          </a:stretch>
        </p:blipFill>
        <p:spPr bwMode="auto">
          <a:xfrm>
            <a:off x="2279576" y="1196752"/>
            <a:ext cx="7704856" cy="5184576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21920"/>
            <a:ext cx="7676008" cy="68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79" y="0"/>
            <a:ext cx="4630790" cy="68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 b="57390"/>
          <a:stretch/>
        </p:blipFill>
        <p:spPr bwMode="auto">
          <a:xfrm>
            <a:off x="1308538" y="343317"/>
            <a:ext cx="9175531" cy="59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82" y="343317"/>
            <a:ext cx="6498841" cy="64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46882" y="3318015"/>
            <a:ext cx="6370994" cy="639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6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17" y="25864"/>
            <a:ext cx="7139692" cy="683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 flipH="1">
            <a:off x="5880538" y="1340069"/>
            <a:ext cx="15765" cy="29796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3405352" y="1334809"/>
            <a:ext cx="2485692" cy="52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06" y="157656"/>
            <a:ext cx="3635412" cy="67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16"/>
          <a:stretch/>
        </p:blipFill>
        <p:spPr bwMode="auto">
          <a:xfrm>
            <a:off x="2027647" y="433717"/>
            <a:ext cx="5939113" cy="57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27647" y="2104071"/>
            <a:ext cx="5837913" cy="319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022387" y="3659645"/>
            <a:ext cx="5837913" cy="319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8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06" y="157656"/>
            <a:ext cx="3635412" cy="67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7" y="157654"/>
            <a:ext cx="6201481" cy="6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66" y="0"/>
            <a:ext cx="4196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9"/>
          <a:stretch/>
        </p:blipFill>
        <p:spPr bwMode="auto">
          <a:xfrm>
            <a:off x="504512" y="656896"/>
            <a:ext cx="6151381" cy="52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4111" y="3428415"/>
            <a:ext cx="6066616" cy="576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14111" y="4374305"/>
            <a:ext cx="6066616" cy="434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504512" y="5209878"/>
            <a:ext cx="6076215" cy="528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9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75" y="452437"/>
            <a:ext cx="5980604" cy="582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563475" y="3043991"/>
            <a:ext cx="5980604" cy="1890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555990" y="1849693"/>
            <a:ext cx="5988089" cy="319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555989" y="5209878"/>
            <a:ext cx="5988089" cy="319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550730" y="2427775"/>
            <a:ext cx="5988089" cy="319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6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09650" y="1774263"/>
            <a:ext cx="10229850" cy="200906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</a:rPr>
              <a:t>Puntaje de propensión: </a:t>
            </a:r>
            <a:r>
              <a:rPr lang="es-ES" sz="2800" dirty="0" smtClean="0">
                <a:solidFill>
                  <a:schemeClr val="tx1"/>
                </a:solidFill>
              </a:rPr>
              <a:t>se</a:t>
            </a:r>
            <a:r>
              <a:rPr lang="es-ES" sz="2800" dirty="0">
                <a:solidFill>
                  <a:schemeClr val="tx1"/>
                </a:solidFill>
              </a:rPr>
              <a:t> observó que </a:t>
            </a:r>
            <a:r>
              <a:rPr lang="es-ES" sz="2800" dirty="0" smtClean="0">
                <a:solidFill>
                  <a:schemeClr val="tx1"/>
                </a:solidFill>
              </a:rPr>
              <a:t>el </a:t>
            </a:r>
            <a:r>
              <a:rPr lang="es-ES" sz="2800" dirty="0" err="1" smtClean="0">
                <a:solidFill>
                  <a:schemeClr val="tx1"/>
                </a:solidFill>
              </a:rPr>
              <a:t>odds</a:t>
            </a:r>
            <a:r>
              <a:rPr lang="es-ES" sz="2800" dirty="0" smtClean="0">
                <a:solidFill>
                  <a:schemeClr val="tx1"/>
                </a:solidFill>
              </a:rPr>
              <a:t> ratio</a:t>
            </a:r>
            <a:r>
              <a:rPr lang="es-ES" sz="2800" dirty="0">
                <a:solidFill>
                  <a:schemeClr val="tx1"/>
                </a:solidFill>
              </a:rPr>
              <a:t> (OR) de NACE era mayor en el grupo de pacientes tratados con </a:t>
            </a:r>
            <a:r>
              <a:rPr lang="es-ES" sz="2800" dirty="0" err="1">
                <a:solidFill>
                  <a:schemeClr val="tx1"/>
                </a:solidFill>
              </a:rPr>
              <a:t>warfarina</a:t>
            </a:r>
            <a:r>
              <a:rPr lang="es-ES" sz="2800" dirty="0">
                <a:solidFill>
                  <a:schemeClr val="tx1"/>
                </a:solidFill>
              </a:rPr>
              <a:t> (OR: 4,01, intervalo de confianza [IC] del 95%: 2,15 a 7,50, p &lt;0,0001).</a:t>
            </a:r>
            <a:endParaRPr lang="es-VE" sz="280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Proceso alternativo 1"/>
          <p:cNvSpPr/>
          <p:nvPr/>
        </p:nvSpPr>
        <p:spPr>
          <a:xfrm>
            <a:off x="2727895" y="875230"/>
            <a:ext cx="7362022" cy="7170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/>
              <a:t>Impacto del tratamiento con </a:t>
            </a:r>
            <a:r>
              <a:rPr lang="es-VE" sz="2800" b="1" dirty="0" err="1" smtClean="0"/>
              <a:t>warfarina</a:t>
            </a:r>
            <a:endParaRPr lang="es-VE" sz="28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009650" y="4040456"/>
            <a:ext cx="10187804" cy="24857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</a:rPr>
              <a:t>Análisis de regresión logística </a:t>
            </a:r>
            <a:r>
              <a:rPr lang="es-ES" sz="2800" b="1" dirty="0" err="1" smtClean="0">
                <a:solidFill>
                  <a:schemeClr val="tx1"/>
                </a:solidFill>
              </a:rPr>
              <a:t>multivariable</a:t>
            </a:r>
            <a:r>
              <a:rPr lang="es-ES" sz="2800" b="1" dirty="0" smtClean="0">
                <a:solidFill>
                  <a:schemeClr val="tx1"/>
                </a:solidFill>
              </a:rPr>
              <a:t>: </a:t>
            </a:r>
            <a:r>
              <a:rPr lang="es-ES" sz="2800" dirty="0"/>
              <a:t>e</a:t>
            </a:r>
            <a:r>
              <a:rPr lang="es-ES" sz="2800" dirty="0" smtClean="0"/>
              <a:t>n </a:t>
            </a:r>
            <a:r>
              <a:rPr lang="es-ES" sz="2800" dirty="0"/>
              <a:t>los pacientes a los que se prescribió </a:t>
            </a:r>
            <a:r>
              <a:rPr lang="es-ES" sz="2800" dirty="0" err="1"/>
              <a:t>warfarina</a:t>
            </a:r>
            <a:r>
              <a:rPr lang="es-ES" sz="2800" dirty="0"/>
              <a:t>, el OR de NACE permaneció significativamente más alto en comparación con los pacientes a los que no se recetó </a:t>
            </a:r>
            <a:r>
              <a:rPr lang="es-ES" sz="2800" dirty="0" err="1"/>
              <a:t>warfarina</a:t>
            </a:r>
            <a:r>
              <a:rPr lang="es-ES" sz="2800" dirty="0"/>
              <a:t> (OR: 3,13, IC del 95%: 1,34 a 7,22, p = 0,007).</a:t>
            </a:r>
            <a:endParaRPr lang="es-V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5" y="587829"/>
            <a:ext cx="11106294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09650" y="1443195"/>
            <a:ext cx="10229850" cy="14642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/>
              <a:t>En este estudio, la adición de </a:t>
            </a:r>
            <a:r>
              <a:rPr lang="es-ES" sz="2000" b="1" dirty="0" err="1"/>
              <a:t>warfarina</a:t>
            </a:r>
            <a:r>
              <a:rPr lang="es-ES" sz="2000" b="1" dirty="0"/>
              <a:t> para prevenir las complicaciones </a:t>
            </a:r>
            <a:r>
              <a:rPr lang="es-ES" sz="2000" b="1" dirty="0" err="1"/>
              <a:t>tromboembólicas</a:t>
            </a:r>
            <a:r>
              <a:rPr lang="es-ES" sz="2000" b="1" dirty="0"/>
              <a:t> en pacientes que presentan </a:t>
            </a:r>
            <a:r>
              <a:rPr lang="es-ES" sz="2000" b="1" dirty="0" smtClean="0"/>
              <a:t>IMCEST anterior </a:t>
            </a:r>
            <a:r>
              <a:rPr lang="es-ES" sz="2000" b="1" dirty="0"/>
              <a:t>tratados con ICP primaria se asoció con más eventos clínicos adversos en comparación con los pacientes que recibieron tratamiento sin </a:t>
            </a:r>
            <a:r>
              <a:rPr lang="es-ES" sz="2000" b="1" dirty="0" err="1" smtClean="0"/>
              <a:t>warfarina</a:t>
            </a:r>
            <a:r>
              <a:rPr lang="es-ES" sz="2000" b="1" dirty="0" smtClean="0"/>
              <a:t>.</a:t>
            </a:r>
            <a:endParaRPr lang="es-VE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9650" y="3004482"/>
            <a:ext cx="10229850" cy="11237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Estos </a:t>
            </a:r>
            <a:r>
              <a:rPr lang="es-ES" sz="2000" b="1" dirty="0"/>
              <a:t>resultados sugieren que en ausencia de trombo VI, la adición de </a:t>
            </a:r>
            <a:r>
              <a:rPr lang="es-ES" sz="2000" b="1" dirty="0" err="1"/>
              <a:t>warfarina</a:t>
            </a:r>
            <a:r>
              <a:rPr lang="es-ES" sz="2000" b="1" dirty="0"/>
              <a:t> no está indicada para el tratamiento de pacientes con acinesia apical o </a:t>
            </a:r>
            <a:r>
              <a:rPr lang="es-ES" sz="2000" b="1" dirty="0" err="1"/>
              <a:t>discinesia</a:t>
            </a:r>
            <a:r>
              <a:rPr lang="es-ES" sz="2000" b="1" dirty="0"/>
              <a:t> en </a:t>
            </a:r>
            <a:r>
              <a:rPr lang="es-ES" sz="2000" b="1" dirty="0" smtClean="0"/>
              <a:t>ETT.</a:t>
            </a:r>
            <a:endParaRPr lang="es-VE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9650" y="4229100"/>
            <a:ext cx="10229850" cy="14642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Se ha informado que el riesgo de hemorragia mayor con triple terapia es de 2 a 5 veces mayor en comparación con DAPT solo en pacientes tratados con stent </a:t>
            </a:r>
            <a:r>
              <a:rPr lang="es-ES" sz="2000" b="1" dirty="0" smtClean="0"/>
              <a:t>coronario. </a:t>
            </a:r>
            <a:r>
              <a:rPr lang="es-ES" sz="2000" b="1" dirty="0"/>
              <a:t>Sin embargo, los datos de resultados sobre el uso de terapia triple en pacientes tratados con ICP primaria siguen siendo </a:t>
            </a:r>
            <a:r>
              <a:rPr lang="es-ES" sz="2000" b="1" dirty="0" smtClean="0"/>
              <a:t>limitados.</a:t>
            </a:r>
            <a:endParaRPr lang="es-VE" sz="20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DISCUSIÓN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674207"/>
              </p:ext>
            </p:extLst>
          </p:nvPr>
        </p:nvGraphicFramePr>
        <p:xfrm>
          <a:off x="1677890" y="898864"/>
          <a:ext cx="8522370" cy="124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limitacione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" y="970872"/>
            <a:ext cx="1361984" cy="11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75841"/>
              </p:ext>
            </p:extLst>
          </p:nvPr>
        </p:nvGraphicFramePr>
        <p:xfrm>
          <a:off x="1677890" y="2451052"/>
          <a:ext cx="8522370" cy="109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Resultado de imagen para limitacione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3" y="2430593"/>
            <a:ext cx="1361984" cy="11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LIMITACIONES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442696"/>
              </p:ext>
            </p:extLst>
          </p:nvPr>
        </p:nvGraphicFramePr>
        <p:xfrm>
          <a:off x="1641614" y="3738585"/>
          <a:ext cx="8522370" cy="149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1688206" y="5359176"/>
            <a:ext cx="8522370" cy="1388462"/>
            <a:chOff x="0" y="0"/>
            <a:chExt cx="8522370" cy="1388462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0"/>
              <a:ext cx="8522370" cy="138846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67779" y="67779"/>
              <a:ext cx="8386812" cy="12529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0" i="0" kern="1200" dirty="0" smtClean="0">
                  <a:latin typeface="+mn-lt"/>
                  <a:ea typeface="Tahoma" pitchFamily="34" charset="0"/>
                  <a:cs typeface="Tahoma" pitchFamily="34" charset="0"/>
                </a:rPr>
                <a:t>No se informó las medidas del INR en el momento de los eventos.</a:t>
              </a:r>
            </a:p>
          </p:txBody>
        </p:sp>
      </p:grpSp>
      <p:pic>
        <p:nvPicPr>
          <p:cNvPr id="15" name="Picture 2" descr="Resultado de imagen para limitacione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" y="4001890"/>
            <a:ext cx="1361984" cy="11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limitacione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6" y="5466509"/>
            <a:ext cx="1361984" cy="11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2870" y="2120099"/>
            <a:ext cx="8064896" cy="337113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Estos </a:t>
            </a:r>
            <a:r>
              <a:rPr lang="es-MX" sz="3200" dirty="0"/>
              <a:t>resultados no respaldan la adición de la terapia con </a:t>
            </a:r>
            <a:r>
              <a:rPr lang="es-MX" sz="3200" dirty="0" err="1"/>
              <a:t>w</a:t>
            </a:r>
            <a:r>
              <a:rPr lang="es-MX" sz="3200" dirty="0" err="1" smtClean="0"/>
              <a:t>arfarina</a:t>
            </a:r>
            <a:r>
              <a:rPr lang="es-MX" sz="3200" dirty="0" smtClean="0"/>
              <a:t> </a:t>
            </a:r>
            <a:r>
              <a:rPr lang="es-MX" sz="3200" dirty="0"/>
              <a:t>después de la ICP primaria en pacientes con acinesia apical </a:t>
            </a:r>
            <a:r>
              <a:rPr lang="es-MX" sz="3200" dirty="0" smtClean="0"/>
              <a:t>o </a:t>
            </a:r>
            <a:r>
              <a:rPr lang="es-MX" sz="3200" dirty="0" err="1" smtClean="0"/>
              <a:t>discinesia</a:t>
            </a:r>
            <a:r>
              <a:rPr lang="es-MX" sz="3200" dirty="0"/>
              <a:t>. La revisión de las pautas actuales puede estar justificada</a:t>
            </a:r>
            <a:r>
              <a:rPr lang="es-MX" sz="3200" dirty="0" smtClean="0"/>
              <a:t>.</a:t>
            </a:r>
            <a:endParaRPr lang="es-VE" sz="32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2870" y="2120099"/>
            <a:ext cx="8064896" cy="17366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No se incluyó debido a que no se encontró lista de cotejo que se ajustara al tipo de estudio.</a:t>
            </a:r>
            <a:endParaRPr lang="es-VE" sz="32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LISTA DE COTEJO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APORTES DEL GRUPO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78539867"/>
              </p:ext>
            </p:extLst>
          </p:nvPr>
        </p:nvGraphicFramePr>
        <p:xfrm>
          <a:off x="-1" y="1171311"/>
          <a:ext cx="120448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3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81" y="2933010"/>
            <a:ext cx="8602717" cy="39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5086" r="6296" b="10129"/>
          <a:stretch/>
        </p:blipFill>
        <p:spPr bwMode="auto">
          <a:xfrm>
            <a:off x="18553" y="835578"/>
            <a:ext cx="12173448" cy="58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8598812" y="5628290"/>
            <a:ext cx="809572" cy="709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 DE SALUD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https://www.ottawaheart.ca/sites/default/files/images/basic-page/old-logo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6136"/>
            <a:ext cx="3354990" cy="67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ndering of the new Ottawa Heart Institute 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73" y="1040524"/>
            <a:ext cx="8460827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14224" r="2701" b="6250"/>
          <a:stretch/>
        </p:blipFill>
        <p:spPr bwMode="auto">
          <a:xfrm>
            <a:off x="18555" y="859643"/>
            <a:ext cx="12173446" cy="59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5462" r="84512" b="13617"/>
          <a:stretch/>
        </p:blipFill>
        <p:spPr bwMode="auto">
          <a:xfrm>
            <a:off x="652740" y="765047"/>
            <a:ext cx="2774731" cy="60338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0" t="27950" r="52534" b="31172"/>
          <a:stretch/>
        </p:blipFill>
        <p:spPr bwMode="auto">
          <a:xfrm>
            <a:off x="4837594" y="932144"/>
            <a:ext cx="1768158" cy="57839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50124989"/>
              </p:ext>
            </p:extLst>
          </p:nvPr>
        </p:nvGraphicFramePr>
        <p:xfrm>
          <a:off x="1157536" y="764704"/>
          <a:ext cx="101531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ipse 1"/>
          <p:cNvSpPr/>
          <p:nvPr/>
        </p:nvSpPr>
        <p:spPr>
          <a:xfrm>
            <a:off x="1828800" y="1766806"/>
            <a:ext cx="9082005" cy="378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/>
              <a:t>Las</a:t>
            </a:r>
            <a:r>
              <a:rPr lang="es-VE" sz="2000" b="1" dirty="0"/>
              <a:t> pautas sugieren agregar anticoagulación oral a la terapia </a:t>
            </a:r>
            <a:r>
              <a:rPr lang="es-VE" sz="2000" b="1" dirty="0" err="1"/>
              <a:t>antiplaquetaria</a:t>
            </a:r>
            <a:r>
              <a:rPr lang="es-VE" sz="2000" b="1" dirty="0"/>
              <a:t> doble en pacientes con </a:t>
            </a:r>
            <a:r>
              <a:rPr lang="es-VE" sz="2000" b="1" dirty="0" smtClean="0"/>
              <a:t>IMCEST </a:t>
            </a:r>
            <a:r>
              <a:rPr lang="es-VE" sz="2000" b="1" dirty="0"/>
              <a:t>cuando la acinesia apical del ventrículo izquierdo o la </a:t>
            </a:r>
            <a:r>
              <a:rPr lang="es-VE" sz="2000" b="1" dirty="0" err="1"/>
              <a:t>discinesia</a:t>
            </a:r>
            <a:r>
              <a:rPr lang="es-VE" sz="2000" b="1" dirty="0"/>
              <a:t> están presentes para prevenir las complicaciones </a:t>
            </a:r>
            <a:r>
              <a:rPr lang="es-VE" sz="2000" b="1" dirty="0" err="1"/>
              <a:t>tromboembólicas</a:t>
            </a:r>
            <a:r>
              <a:rPr lang="es-VE" sz="2000" b="1" dirty="0"/>
              <a:t>. Los beneficios de esta terapia triple siguen siendo desconocidos.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INTRODUCCION 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63435"/>
              </p:ext>
            </p:extLst>
          </p:nvPr>
        </p:nvGraphicFramePr>
        <p:xfrm>
          <a:off x="1069975" y="164792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INTRODUCCION 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85278"/>
              </p:ext>
            </p:extLst>
          </p:nvPr>
        </p:nvGraphicFramePr>
        <p:xfrm>
          <a:off x="1069975" y="1679452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81512"/>
              </p:ext>
            </p:extLst>
          </p:nvPr>
        </p:nvGraphicFramePr>
        <p:xfrm>
          <a:off x="457204" y="1600622"/>
          <a:ext cx="10813065" cy="461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27049"/>
              </p:ext>
            </p:extLst>
          </p:nvPr>
        </p:nvGraphicFramePr>
        <p:xfrm>
          <a:off x="1333500" y="1961496"/>
          <a:ext cx="10080625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982348" y="188640"/>
            <a:ext cx="4705941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  <a:endParaRPr lang="es-E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Criterios de </a:t>
            </a:r>
            <a:r>
              <a:rPr lang="es-VE" dirty="0" err="1" smtClean="0"/>
              <a:t>INclusión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220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3962</TotalTime>
  <Words>1976</Words>
  <Application>Microsoft Office PowerPoint</Application>
  <PresentationFormat>Personalizado</PresentationFormat>
  <Paragraphs>173</Paragraphs>
  <Slides>35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Tipo de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Criterios de INclusión</vt:lpstr>
      <vt:lpstr> Criterios de exclusión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rikel</cp:lastModifiedBy>
  <cp:revision>129</cp:revision>
  <dcterms:created xsi:type="dcterms:W3CDTF">2018-08-10T01:53:48Z</dcterms:created>
  <dcterms:modified xsi:type="dcterms:W3CDTF">2018-08-30T03:05:07Z</dcterms:modified>
</cp:coreProperties>
</file>